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9.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41"/>
  </p:handoutMasterIdLst>
  <p:sldIdLst>
    <p:sldId id="362" r:id="rId4"/>
    <p:sldId id="363" r:id="rId6"/>
    <p:sldId id="369" r:id="rId7"/>
    <p:sldId id="396" r:id="rId8"/>
    <p:sldId id="426" r:id="rId9"/>
    <p:sldId id="366" r:id="rId10"/>
    <p:sldId id="443" r:id="rId11"/>
    <p:sldId id="444" r:id="rId12"/>
    <p:sldId id="404" r:id="rId13"/>
    <p:sldId id="392" r:id="rId14"/>
    <p:sldId id="445" r:id="rId15"/>
    <p:sldId id="448" r:id="rId16"/>
    <p:sldId id="449" r:id="rId17"/>
    <p:sldId id="450" r:id="rId18"/>
    <p:sldId id="393" r:id="rId19"/>
    <p:sldId id="394" r:id="rId20"/>
    <p:sldId id="451" r:id="rId21"/>
    <p:sldId id="452" r:id="rId22"/>
    <p:sldId id="453" r:id="rId23"/>
    <p:sldId id="397" r:id="rId24"/>
    <p:sldId id="454" r:id="rId25"/>
    <p:sldId id="455" r:id="rId26"/>
    <p:sldId id="456" r:id="rId27"/>
    <p:sldId id="398" r:id="rId28"/>
    <p:sldId id="457" r:id="rId29"/>
    <p:sldId id="458" r:id="rId30"/>
    <p:sldId id="399" r:id="rId31"/>
    <p:sldId id="405" r:id="rId32"/>
    <p:sldId id="400" r:id="rId33"/>
    <p:sldId id="459" r:id="rId34"/>
    <p:sldId id="460" r:id="rId35"/>
    <p:sldId id="401" r:id="rId36"/>
    <p:sldId id="406" r:id="rId37"/>
    <p:sldId id="402" r:id="rId38"/>
    <p:sldId id="403" r:id="rId39"/>
    <p:sldId id="407" r:id="rId40"/>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1" autoAdjust="0"/>
    <p:restoredTop sz="96314" autoAdjust="0"/>
  </p:normalViewPr>
  <p:slideViewPr>
    <p:cSldViewPr snapToGrid="0" showGuides="1">
      <p:cViewPr varScale="1">
        <p:scale>
          <a:sx n="74" d="100"/>
          <a:sy n="74" d="100"/>
        </p:scale>
        <p:origin x="336" y="30"/>
      </p:cViewPr>
      <p:guideLst>
        <p:guide orient="horz" pos="2258"/>
        <p:guide pos="38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7" Type="http://schemas.openxmlformats.org/officeDocument/2006/relationships/tags" Target="tags/tag20.xml"/><Relationship Id="rId46" Type="http://schemas.openxmlformats.org/officeDocument/2006/relationships/customXml" Target="../customXml/item1.xml"/><Relationship Id="rId45" Type="http://schemas.openxmlformats.org/officeDocument/2006/relationships/customXmlProps" Target="../customXml/itemProps19.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notesSlide" Target="../notesSlides/notesSlide5.xml"/><Relationship Id="rId18" Type="http://schemas.openxmlformats.org/officeDocument/2006/relationships/slideLayout" Target="../slideLayouts/slideLayout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6797210" y="2644169"/>
            <a:ext cx="38404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第二章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7343334" y="4006001"/>
            <a:ext cx="2988910" cy="39878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sz="2000" b="0" i="0" kern="500" baseline="0" noProof="0" dirty="0">
                <a:ln>
                  <a:noFill/>
                </a:ln>
                <a:solidFill>
                  <a:schemeClr val="tx1"/>
                </a:solidFill>
                <a:effectLst/>
                <a:uLnTx/>
                <a:uFillTx/>
                <a:cs typeface="+mn-ea"/>
                <a:sym typeface="+mn-lt"/>
              </a:rPr>
              <a:t>CHAPTER2</a:t>
            </a:r>
            <a:endParaRPr kumimoji="1" lang="en-US" sz="2400" b="0" i="0" baseline="0" noProof="0" dirty="0">
              <a:ln>
                <a:noFill/>
              </a:ln>
              <a:solidFill>
                <a:schemeClr val="tx1"/>
              </a:solidFill>
              <a:effectLst/>
              <a:uLnTx/>
              <a:uFillTx/>
              <a:cs typeface="+mn-ea"/>
              <a:sym typeface="+mn-lt"/>
            </a:endParaRPr>
          </a:p>
        </p:txBody>
      </p:sp>
      <p:sp>
        <p:nvSpPr>
          <p:cNvPr id="6" name="燕尾形 5"/>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271276" y="3052734"/>
            <a:ext cx="2214880" cy="39878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rgbClr val="44546A"/>
                </a:solidFill>
                <a:effectLst/>
                <a:uLnTx/>
                <a:uFillTx/>
                <a:cs typeface="+mn-ea"/>
                <a:sym typeface="+mn-lt"/>
              </a:rPr>
              <a:t>货币的发展及创新</a:t>
            </a:r>
            <a:endParaRPr kumimoji="1" lang="zh-CN" altLang="en-US" sz="2000" b="0" i="0" u="none" strike="noStrike" kern="1200" cap="none" spc="0" normalizeH="0" baseline="0" noProof="0" dirty="0">
              <a:ln>
                <a:noFill/>
              </a:ln>
              <a:solidFill>
                <a:srgbClr val="44546A"/>
              </a:solidFill>
              <a:effectLst/>
              <a:uLnTx/>
              <a:uFillTx/>
              <a:cs typeface="+mn-ea"/>
              <a:sym typeface="+mn-lt"/>
            </a:endParaRP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电子货币的定义</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p:cNvSpPr txBox="1"/>
          <p:nvPr/>
        </p:nvSpPr>
        <p:spPr>
          <a:xfrm>
            <a:off x="1998980" y="3733800"/>
            <a:ext cx="8386445" cy="267525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en-US" altLang="zh-CN" sz="2200">
                <a:latin typeface="汉仪晓波折纸体简" panose="00020600040101010101" charset="-122"/>
                <a:ea typeface="汉仪晓波折纸体简" panose="00020600040101010101" charset="-122"/>
                <a:cs typeface="汉仪晓波折纸体简" panose="00020600040101010101" charset="-122"/>
              </a:rPr>
              <a:t>        一种接受度比较高的关于电子货币的定义是：</a:t>
            </a:r>
            <a:r>
              <a:rPr lang="zh-CN" altLang="en-US" sz="2200">
                <a:latin typeface="汉仪晓波折纸体简" panose="00020600040101010101" charset="-122"/>
                <a:ea typeface="汉仪晓波折纸体简" panose="00020600040101010101" charset="-122"/>
                <a:cs typeface="汉仪晓波折纸体简" panose="00020600040101010101" charset="-122"/>
              </a:rPr>
              <a:t>电子货币是指储存在电子设备中，并可以运用于多种场合的储值产品或者预付型的产品。这类产品包括以卡为基础的电子货币和以网络为基础的电子货币，其中以卡为基础的电子货币是储存在芯片卡、磁条卡以及其他的智能卡里边的，而以网络为基础的电子货币是储存在互联网的账户里边的。</a:t>
            </a:r>
            <a:endParaRPr lang="zh-CN" altLang="en-US" sz="2200">
              <a:latin typeface="汉仪晓波折纸体简" panose="00020600040101010101" charset="-122"/>
              <a:ea typeface="汉仪晓波折纸体简" panose="00020600040101010101" charset="-122"/>
              <a:cs typeface="汉仪晓波折纸体简" panose="00020600040101010101" charset="-122"/>
            </a:endParaRPr>
          </a:p>
        </p:txBody>
      </p:sp>
      <p:pic>
        <p:nvPicPr>
          <p:cNvPr id="10" name="http://photo-static-api.fotomore.com/creative/vcg/400/new/VCG41N947170758.jpg" descr="&amp;pky210_sjzg_VCG41N947170758&amp;2&amp;src_toppic_inpsrchzd1&amp;"/>
          <p:cNvPicPr>
            <a:picLocks noChangeAspect="1"/>
          </p:cNvPicPr>
          <p:nvPr/>
        </p:nvPicPr>
        <p:blipFill>
          <a:blip r:embed="rId2"/>
          <a:stretch>
            <a:fillRect/>
          </a:stretch>
        </p:blipFill>
        <p:spPr>
          <a:xfrm>
            <a:off x="2429510" y="803275"/>
            <a:ext cx="7525385" cy="30162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电子货币的定义</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p:cNvSpPr txBox="1"/>
          <p:nvPr/>
        </p:nvSpPr>
        <p:spPr>
          <a:xfrm>
            <a:off x="1998980" y="4535805"/>
            <a:ext cx="8386445" cy="164782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en-US" altLang="zh-CN" sz="2200">
                <a:latin typeface="汉仪晓波折纸体简" panose="00020600040101010101" charset="-122"/>
                <a:ea typeface="汉仪晓波折纸体简" panose="00020600040101010101" charset="-122"/>
                <a:cs typeface="汉仪晓波折纸体简" panose="00020600040101010101" charset="-122"/>
              </a:rPr>
              <a:t>        </a:t>
            </a:r>
            <a:r>
              <a:rPr lang="zh-CN" altLang="en-US" sz="2200">
                <a:latin typeface="汉仪晓波折纸体简" panose="00020600040101010101" charset="-122"/>
                <a:ea typeface="汉仪晓波折纸体简" panose="00020600040101010101" charset="-122"/>
                <a:cs typeface="汉仪晓波折纸体简" panose="00020600040101010101" charset="-122"/>
              </a:rPr>
              <a:t>中国人民银行对于电子货币的定义是：电子货币是指储存在用户拥有的电子介质上，可以作为支付手段使用的一种预付价值。</a:t>
            </a:r>
            <a:endParaRPr lang="zh-CN" altLang="en-US" sz="2200">
              <a:latin typeface="汉仪晓波折纸体简" panose="00020600040101010101" charset="-122"/>
              <a:ea typeface="汉仪晓波折纸体简" panose="00020600040101010101" charset="-122"/>
              <a:cs typeface="汉仪晓波折纸体简" panose="00020600040101010101" charset="-122"/>
            </a:endParaRPr>
          </a:p>
        </p:txBody>
      </p:sp>
      <p:pic>
        <p:nvPicPr>
          <p:cNvPr id="10" name="http://photo-static-api.fotomore.com/creative/vcg/400/new/VCG41N947170758.jpg" descr="&amp;pky210_sjzg_VCG41N947170758&amp;2&amp;src_toppic_inpsrchzd1&amp;"/>
          <p:cNvPicPr>
            <a:picLocks noChangeAspect="1"/>
          </p:cNvPicPr>
          <p:nvPr/>
        </p:nvPicPr>
        <p:blipFill>
          <a:blip r:embed="rId2"/>
          <a:stretch>
            <a:fillRect/>
          </a:stretch>
        </p:blipFill>
        <p:spPr>
          <a:xfrm>
            <a:off x="2429510" y="803275"/>
            <a:ext cx="7525385" cy="301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电子货币的定义</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p:cNvSpPr txBox="1"/>
          <p:nvPr/>
        </p:nvSpPr>
        <p:spPr>
          <a:xfrm>
            <a:off x="1998980" y="3925570"/>
            <a:ext cx="8386445" cy="267525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en-US" altLang="zh-CN" sz="2200">
                <a:latin typeface="汉仪晓波折纸体简" panose="00020600040101010101" charset="-122"/>
                <a:ea typeface="汉仪晓波折纸体简" panose="00020600040101010101" charset="-122"/>
                <a:cs typeface="汉仪晓波折纸体简" panose="00020600040101010101" charset="-122"/>
              </a:rPr>
              <a:t>       </a:t>
            </a:r>
            <a:r>
              <a:rPr sz="2200">
                <a:latin typeface="汉仪晓波折纸体简" panose="00020600040101010101" charset="-122"/>
                <a:ea typeface="汉仪晓波折纸体简" panose="00020600040101010101" charset="-122"/>
                <a:cs typeface="汉仪晓波折纸体简" panose="00020600040101010101" charset="-122"/>
              </a:rPr>
              <a:t>金融电子化过程中对于电子货币定义是：以金融电子化网络为基础，以商用电子化机具和各类交易卡为媒介，以电子计算机技术和通信技术为手段，以电子数据（二进制数据）形式存储在银行的计算机系统中，并通过计算机网络系统以电子信息传递形式来实现流通和支付功能的货币。</a:t>
            </a:r>
            <a:endParaRPr sz="2200">
              <a:latin typeface="汉仪晓波折纸体简" panose="00020600040101010101" charset="-122"/>
              <a:ea typeface="汉仪晓波折纸体简" panose="00020600040101010101" charset="-122"/>
              <a:cs typeface="汉仪晓波折纸体简" panose="00020600040101010101" charset="-122"/>
            </a:endParaRPr>
          </a:p>
        </p:txBody>
      </p:sp>
      <p:pic>
        <p:nvPicPr>
          <p:cNvPr id="10" name="http://photo-static-api.fotomore.com/creative/vcg/400/new/VCG41N947170758.jpg" descr="&amp;pky210_sjzg_VCG41N947170758&amp;2&amp;src_toppic_inpsrchzd1&amp;"/>
          <p:cNvPicPr>
            <a:picLocks noChangeAspect="1"/>
          </p:cNvPicPr>
          <p:nvPr/>
        </p:nvPicPr>
        <p:blipFill>
          <a:blip r:embed="rId2"/>
          <a:stretch>
            <a:fillRect/>
          </a:stretch>
        </p:blipFill>
        <p:spPr>
          <a:xfrm>
            <a:off x="2429510" y="803275"/>
            <a:ext cx="7525385" cy="301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电子货币的定义</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p:cNvSpPr txBox="1"/>
          <p:nvPr/>
        </p:nvSpPr>
        <p:spPr>
          <a:xfrm>
            <a:off x="1998980" y="3925570"/>
            <a:ext cx="8386445" cy="267525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en-US" altLang="zh-CN" sz="2200">
                <a:latin typeface="汉仪晓波折纸体简" panose="00020600040101010101" charset="-122"/>
                <a:ea typeface="汉仪晓波折纸体简" panose="00020600040101010101" charset="-122"/>
                <a:cs typeface="汉仪晓波折纸体简" panose="00020600040101010101" charset="-122"/>
              </a:rPr>
              <a:t>      </a:t>
            </a:r>
            <a:r>
              <a:rPr sz="2200">
                <a:latin typeface="汉仪晓波折纸体简" panose="00020600040101010101" charset="-122"/>
                <a:ea typeface="汉仪晓波折纸体简" panose="00020600040101010101" charset="-122"/>
                <a:cs typeface="汉仪晓波折纸体简" panose="00020600040101010101" charset="-122"/>
              </a:rPr>
              <a:t>另外还有一种电子货币定义是：付款、取款、融资、存款等与通货有关的信息全部经过数字化者称为电子货币。这个定义相对于其他的定义更加广泛，不限定电子货币的存储介质，也不限定所使用的网络。</a:t>
            </a:r>
            <a:endParaRPr sz="2200">
              <a:latin typeface="汉仪晓波折纸体简" panose="00020600040101010101" charset="-122"/>
              <a:ea typeface="汉仪晓波折纸体简" panose="00020600040101010101" charset="-122"/>
              <a:cs typeface="汉仪晓波折纸体简" panose="00020600040101010101" charset="-122"/>
            </a:endParaRPr>
          </a:p>
        </p:txBody>
      </p:sp>
      <p:pic>
        <p:nvPicPr>
          <p:cNvPr id="10" name="http://photo-static-api.fotomore.com/creative/vcg/400/new/VCG41N947170758.jpg" descr="&amp;pky210_sjzg_VCG41N947170758&amp;2&amp;src_toppic_inpsrchzd1&amp;"/>
          <p:cNvPicPr>
            <a:picLocks noChangeAspect="1"/>
          </p:cNvPicPr>
          <p:nvPr/>
        </p:nvPicPr>
        <p:blipFill>
          <a:blip r:embed="rId2"/>
          <a:stretch>
            <a:fillRect/>
          </a:stretch>
        </p:blipFill>
        <p:spPr>
          <a:xfrm>
            <a:off x="2429510" y="803275"/>
            <a:ext cx="7525385" cy="301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电子货币的定义</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p:cNvSpPr txBox="1"/>
          <p:nvPr/>
        </p:nvSpPr>
        <p:spPr>
          <a:xfrm>
            <a:off x="1998980" y="3925570"/>
            <a:ext cx="8386445" cy="267525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en-US" altLang="zh-CN" sz="2200">
                <a:latin typeface="汉仪晓波折纸体简" panose="00020600040101010101" charset="-122"/>
                <a:ea typeface="汉仪晓波折纸体简" panose="00020600040101010101" charset="-122"/>
                <a:cs typeface="汉仪晓波折纸体简" panose="00020600040101010101" charset="-122"/>
              </a:rPr>
              <a:t>       </a:t>
            </a:r>
            <a:r>
              <a:rPr sz="2200">
                <a:latin typeface="汉仪晓波折纸体简" panose="00020600040101010101" charset="-122"/>
                <a:ea typeface="汉仪晓波折纸体简" panose="00020600040101010101" charset="-122"/>
                <a:cs typeface="汉仪晓波折纸体简" panose="00020600040101010101" charset="-122"/>
              </a:rPr>
              <a:t>最典型的电子货币的定义是巴塞尔监管委员会所定义的。巴塞尔银行监管委员会认为电子货币是在零售支付机制中，通过销售终端、不同的电子设备之间以及在公开的网络上执行支付的“储值”或者是预付支付机制。</a:t>
            </a:r>
            <a:endParaRPr sz="2200">
              <a:latin typeface="汉仪晓波折纸体简" panose="00020600040101010101" charset="-122"/>
              <a:ea typeface="汉仪晓波折纸体简" panose="00020600040101010101" charset="-122"/>
              <a:cs typeface="汉仪晓波折纸体简" panose="00020600040101010101" charset="-122"/>
            </a:endParaRPr>
          </a:p>
        </p:txBody>
      </p:sp>
      <p:pic>
        <p:nvPicPr>
          <p:cNvPr id="10" name="http://photo-static-api.fotomore.com/creative/vcg/400/new/VCG41N947170758.jpg" descr="&amp;pky210_sjzg_VCG41N947170758&amp;2&amp;src_toppic_inpsrchzd1&amp;"/>
          <p:cNvPicPr>
            <a:picLocks noChangeAspect="1"/>
          </p:cNvPicPr>
          <p:nvPr/>
        </p:nvPicPr>
        <p:blipFill>
          <a:blip r:embed="rId2"/>
          <a:stretch>
            <a:fillRect/>
          </a:stretch>
        </p:blipFill>
        <p:spPr>
          <a:xfrm>
            <a:off x="2429510" y="803275"/>
            <a:ext cx="7525385" cy="301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电子货币的产生和发展</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ECB019B1-382A-4266-B25C-5B523AA43C14-1" descr="wpp"/>
          <p:cNvPicPr>
            <a:picLocks noChangeAspect="1"/>
          </p:cNvPicPr>
          <p:nvPr/>
        </p:nvPicPr>
        <p:blipFill>
          <a:blip r:embed="rId2"/>
          <a:srcRect l="4935" t="7065" r="2967" b="5065"/>
          <a:stretch>
            <a:fillRect/>
          </a:stretch>
        </p:blipFill>
        <p:spPr>
          <a:xfrm>
            <a:off x="1228725" y="93345"/>
            <a:ext cx="9733915" cy="6671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3000">
        <p:push dir="u"/>
      </p:transition>
    </mc:Choice>
    <mc:Fallback>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840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电子货币与传统货币的区别</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20" name="图片 1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30" name="C9F754DE-2CAD-44b6-B708-469DEB6407EB-2" descr="wpp"/>
          <p:cNvPicPr>
            <a:picLocks noChangeAspect="1"/>
          </p:cNvPicPr>
          <p:nvPr/>
        </p:nvPicPr>
        <p:blipFill>
          <a:blip r:embed="rId2"/>
          <a:srcRect l="2365" r="3161" b="2696"/>
          <a:stretch>
            <a:fillRect/>
          </a:stretch>
        </p:blipFill>
        <p:spPr>
          <a:xfrm>
            <a:off x="337185" y="2227580"/>
            <a:ext cx="11518265" cy="2795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900" decel="100000" fill="hold"/>
                                        <p:tgtEl>
                                          <p:spTgt spid="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电子货币的运作形态</a:t>
            </a:r>
            <a:endParaRPr kumimoji="1" lang="zh-CN" altLang="en-US" sz="2400" noProof="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79" name="矩形 78"/>
          <p:cNvSpPr/>
          <p:nvPr/>
        </p:nvSpPr>
        <p:spPr>
          <a:xfrm>
            <a:off x="2388235" y="1320165"/>
            <a:ext cx="7431405" cy="486346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椭圆 79"/>
          <p:cNvSpPr/>
          <p:nvPr/>
        </p:nvSpPr>
        <p:spPr>
          <a:xfrm>
            <a:off x="2262505" y="149860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1" name="直接连接符 80"/>
          <p:cNvCxnSpPr/>
          <p:nvPr/>
        </p:nvCxnSpPr>
        <p:spPr>
          <a:xfrm>
            <a:off x="2388235" y="1741805"/>
            <a:ext cx="756920" cy="0"/>
          </a:xfrm>
          <a:prstGeom prst="line">
            <a:avLst/>
          </a:prstGeom>
          <a:ln w="25400" cmpd="sng">
            <a:solidFill>
              <a:srgbClr val="C0C0C0"/>
            </a:solidFill>
            <a:prstDash val="sysDash"/>
            <a:round/>
            <a:headEnd type="none"/>
          </a:ln>
        </p:spPr>
        <p:style>
          <a:lnRef idx="1">
            <a:schemeClr val="accent1"/>
          </a:lnRef>
          <a:fillRef idx="0">
            <a:schemeClr val="accent1"/>
          </a:fillRef>
          <a:effectRef idx="0">
            <a:schemeClr val="accent1"/>
          </a:effectRef>
          <a:fontRef idx="minor">
            <a:schemeClr val="tx1"/>
          </a:fontRef>
        </p:style>
      </p:cxnSp>
      <p:sp>
        <p:nvSpPr>
          <p:cNvPr id="82" name="任意多边形 81"/>
          <p:cNvSpPr/>
          <p:nvPr/>
        </p:nvSpPr>
        <p:spPr>
          <a:xfrm>
            <a:off x="2695575" y="1498600"/>
            <a:ext cx="6965950" cy="2126615"/>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任意多边形 82"/>
          <p:cNvSpPr/>
          <p:nvPr/>
        </p:nvSpPr>
        <p:spPr>
          <a:xfrm rot="10800000">
            <a:off x="2262505" y="3691890"/>
            <a:ext cx="7033895" cy="2296160"/>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4" name="直接连接符 83"/>
          <p:cNvCxnSpPr/>
          <p:nvPr/>
        </p:nvCxnSpPr>
        <p:spPr>
          <a:xfrm>
            <a:off x="8347710" y="5725160"/>
            <a:ext cx="727075" cy="0"/>
          </a:xfrm>
          <a:prstGeom prst="line">
            <a:avLst/>
          </a:prstGeom>
          <a:ln w="25400" cmpd="sng">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8989060" y="544957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2778125" y="1741805"/>
            <a:ext cx="6652260" cy="420306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lang="en-US" sz="2200">
                <a:latin typeface="汉仪晓波折纸体简" panose="00020600040101010101" charset="-122"/>
                <a:ea typeface="汉仪晓波折纸体简" panose="00020600040101010101" charset="-122"/>
                <a:cs typeface="汉仪晓波折纸体简" panose="00020600040101010101" charset="-122"/>
              </a:rPr>
              <a:t>      </a:t>
            </a:r>
            <a:r>
              <a:rPr sz="2200">
                <a:latin typeface="汉仪晓波折纸体简" panose="00020600040101010101" charset="-122"/>
                <a:ea typeface="汉仪晓波折纸体简" panose="00020600040101010101" charset="-122"/>
                <a:cs typeface="汉仪晓波折纸体简" panose="00020600040101010101" charset="-122"/>
              </a:rPr>
              <a:t>电子货币的运作流程可以分为发行、流通和回收。对于传统货币来说，运作流程也包含了发行、流通和回收3个步骤，但其中流通过程是循环的，即传统货币可以进行无数次的流通，但对于电子货币来说并不是如此。电子货币的使用过程普遍为是用户以传统货币向电子货币的发行机构兑换电子货币，获得代表相同价值的一些电子数据，再通过一些电子化的手段把数据转移给支付对象，从而实现债权债务的清偿。其中体现了两种不同的运作方式</a:t>
            </a:r>
            <a:r>
              <a:rPr lang="zh-CN" sz="2200">
                <a:latin typeface="汉仪晓波折纸体简" panose="00020600040101010101" charset="-122"/>
                <a:ea typeface="汉仪晓波折纸体简" panose="00020600040101010101" charset="-122"/>
                <a:cs typeface="汉仪晓波折纸体简" panose="00020600040101010101" charset="-122"/>
              </a:rPr>
              <a:t>。</a:t>
            </a:r>
            <a:endParaRPr lang="zh-CN" sz="2200">
              <a:latin typeface="汉仪晓波折纸体简" panose="00020600040101010101" charset="-122"/>
              <a:ea typeface="汉仪晓波折纸体简" panose="00020600040101010101" charset="-122"/>
              <a:cs typeface="汉仪晓波折纸体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电子货币的运作形态</a:t>
            </a:r>
            <a:endParaRPr kumimoji="1" lang="zh-CN" altLang="en-US" sz="2400" noProof="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79" name="矩形 78"/>
          <p:cNvSpPr/>
          <p:nvPr/>
        </p:nvSpPr>
        <p:spPr>
          <a:xfrm>
            <a:off x="2388235" y="1320165"/>
            <a:ext cx="7431405" cy="486346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椭圆 79"/>
          <p:cNvSpPr/>
          <p:nvPr/>
        </p:nvSpPr>
        <p:spPr>
          <a:xfrm>
            <a:off x="2262505" y="149860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1" name="直接连接符 80"/>
          <p:cNvCxnSpPr/>
          <p:nvPr/>
        </p:nvCxnSpPr>
        <p:spPr>
          <a:xfrm>
            <a:off x="2388235" y="1741805"/>
            <a:ext cx="756920" cy="0"/>
          </a:xfrm>
          <a:prstGeom prst="line">
            <a:avLst/>
          </a:prstGeom>
          <a:ln w="25400" cmpd="sng">
            <a:solidFill>
              <a:srgbClr val="C0C0C0"/>
            </a:solidFill>
            <a:prstDash val="sysDash"/>
            <a:round/>
            <a:headEnd type="none"/>
          </a:ln>
        </p:spPr>
        <p:style>
          <a:lnRef idx="1">
            <a:schemeClr val="accent1"/>
          </a:lnRef>
          <a:fillRef idx="0">
            <a:schemeClr val="accent1"/>
          </a:fillRef>
          <a:effectRef idx="0">
            <a:schemeClr val="accent1"/>
          </a:effectRef>
          <a:fontRef idx="minor">
            <a:schemeClr val="tx1"/>
          </a:fontRef>
        </p:style>
      </p:cxnSp>
      <p:sp>
        <p:nvSpPr>
          <p:cNvPr id="82" name="任意多边形 81"/>
          <p:cNvSpPr/>
          <p:nvPr/>
        </p:nvSpPr>
        <p:spPr>
          <a:xfrm>
            <a:off x="2695575" y="1498600"/>
            <a:ext cx="6965950" cy="2126615"/>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任意多边形 82"/>
          <p:cNvSpPr/>
          <p:nvPr/>
        </p:nvSpPr>
        <p:spPr>
          <a:xfrm rot="10800000">
            <a:off x="2262505" y="3691890"/>
            <a:ext cx="7033895" cy="2296160"/>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4" name="直接连接符 83"/>
          <p:cNvCxnSpPr/>
          <p:nvPr/>
        </p:nvCxnSpPr>
        <p:spPr>
          <a:xfrm>
            <a:off x="8347710" y="5725160"/>
            <a:ext cx="727075" cy="0"/>
          </a:xfrm>
          <a:prstGeom prst="line">
            <a:avLst/>
          </a:prstGeom>
          <a:ln w="25400" cmpd="sng">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8989060" y="544957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2778125" y="1741805"/>
            <a:ext cx="6652260" cy="420306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sz="2200">
                <a:latin typeface="汉仪晓波折纸体简" panose="00020600040101010101" charset="-122"/>
                <a:ea typeface="汉仪晓波折纸体简" panose="00020600040101010101" charset="-122"/>
                <a:cs typeface="汉仪晓波折纸体简" panose="00020600040101010101" charset="-122"/>
              </a:rPr>
              <a:t>在第一种运作方式中，有电子货币的使用者、电子货币的发行者和商家三方。使用者以传统货币向发行者购买、兑换相应的电子货币，再使用该电子货币向商家进行支付。商家得到大量的电子货币后，可以要求发行者将电子货币兑换成传统货币。在这个过程中，发行者和商家往往是一体的，比如百度币的发行者是百度公司，而用户使用百度币在百度文库上进行购买，其商家也是百度公司。无论发行者和商家是不是一体的，这种运作形态往往有非常大的风险，发行者兼商家有可能拒绝向使用者提供其购买的商品或服务</a:t>
            </a:r>
            <a:r>
              <a:rPr lang="zh-CN" sz="2200">
                <a:latin typeface="汉仪晓波折纸体简" panose="00020600040101010101" charset="-122"/>
                <a:ea typeface="汉仪晓波折纸体简" panose="00020600040101010101" charset="-122"/>
                <a:cs typeface="汉仪晓波折纸体简" panose="00020600040101010101" charset="-122"/>
              </a:rPr>
              <a:t>。</a:t>
            </a:r>
            <a:endParaRPr lang="zh-CN" sz="2200">
              <a:latin typeface="汉仪晓波折纸体简" panose="00020600040101010101" charset="-122"/>
              <a:ea typeface="汉仪晓波折纸体简" panose="00020600040101010101" charset="-122"/>
              <a:cs typeface="汉仪晓波折纸体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电子货币的运作形态</a:t>
            </a:r>
            <a:endParaRPr kumimoji="1" lang="zh-CN" altLang="en-US" sz="2400" noProof="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79" name="矩形 78"/>
          <p:cNvSpPr/>
          <p:nvPr/>
        </p:nvSpPr>
        <p:spPr>
          <a:xfrm>
            <a:off x="2388235" y="1320165"/>
            <a:ext cx="7431405" cy="486346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椭圆 79"/>
          <p:cNvSpPr/>
          <p:nvPr/>
        </p:nvSpPr>
        <p:spPr>
          <a:xfrm>
            <a:off x="2262505" y="149860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1" name="直接连接符 80"/>
          <p:cNvCxnSpPr/>
          <p:nvPr/>
        </p:nvCxnSpPr>
        <p:spPr>
          <a:xfrm>
            <a:off x="2388235" y="1741805"/>
            <a:ext cx="756920" cy="0"/>
          </a:xfrm>
          <a:prstGeom prst="line">
            <a:avLst/>
          </a:prstGeom>
          <a:ln w="25400" cmpd="sng">
            <a:solidFill>
              <a:srgbClr val="C0C0C0"/>
            </a:solidFill>
            <a:prstDash val="sysDash"/>
            <a:round/>
            <a:headEnd type="none"/>
          </a:ln>
        </p:spPr>
        <p:style>
          <a:lnRef idx="1">
            <a:schemeClr val="accent1"/>
          </a:lnRef>
          <a:fillRef idx="0">
            <a:schemeClr val="accent1"/>
          </a:fillRef>
          <a:effectRef idx="0">
            <a:schemeClr val="accent1"/>
          </a:effectRef>
          <a:fontRef idx="minor">
            <a:schemeClr val="tx1"/>
          </a:fontRef>
        </p:style>
      </p:cxnSp>
      <p:sp>
        <p:nvSpPr>
          <p:cNvPr id="82" name="任意多边形 81"/>
          <p:cNvSpPr/>
          <p:nvPr/>
        </p:nvSpPr>
        <p:spPr>
          <a:xfrm>
            <a:off x="2695575" y="1498600"/>
            <a:ext cx="6965950" cy="2126615"/>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任意多边形 82"/>
          <p:cNvSpPr/>
          <p:nvPr/>
        </p:nvSpPr>
        <p:spPr>
          <a:xfrm rot="10800000">
            <a:off x="2262505" y="3691890"/>
            <a:ext cx="7033895" cy="2296160"/>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254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4" name="直接连接符 83"/>
          <p:cNvCxnSpPr/>
          <p:nvPr/>
        </p:nvCxnSpPr>
        <p:spPr>
          <a:xfrm>
            <a:off x="8347710" y="5725160"/>
            <a:ext cx="727075" cy="0"/>
          </a:xfrm>
          <a:prstGeom prst="line">
            <a:avLst/>
          </a:prstGeom>
          <a:ln w="25400" cmpd="sng">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8989060" y="5449570"/>
            <a:ext cx="215900" cy="350520"/>
          </a:xfrm>
          <a:prstGeom prst="ellipse">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2778125" y="1741805"/>
            <a:ext cx="6652260" cy="420306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lang="en-US" sz="2200">
                <a:latin typeface="汉仪晓波折纸体简" panose="00020600040101010101" charset="-122"/>
                <a:ea typeface="汉仪晓波折纸体简" panose="00020600040101010101" charset="-122"/>
                <a:cs typeface="汉仪晓波折纸体简" panose="00020600040101010101" charset="-122"/>
              </a:rPr>
              <a:t>     </a:t>
            </a:r>
            <a:r>
              <a:rPr sz="2200">
                <a:latin typeface="汉仪晓波折纸体简" panose="00020600040101010101" charset="-122"/>
                <a:ea typeface="汉仪晓波折纸体简" panose="00020600040101010101" charset="-122"/>
                <a:cs typeface="汉仪晓波折纸体简" panose="00020600040101010101" charset="-122"/>
              </a:rPr>
              <a:t>第二种运作形式减少了上一种运作方式的风险，因为在电子货币的发行和回收过程中加入了中介机构的运作。以银行为例，当发行者要发行电子货币的时候，它向中介机构银行提出申请，由银行去帮它代发行；使用者想要得到电子货币，需要跟银行申请兑换，得到一定金额的电子货币后向商家购买商品或者服务；商家拿到电子货币后，可以向银行申请兑付。在这个过程中，发行者和商家之间有一个中介机构，使用者和发行者之间也有一个中介机构，即银行。</a:t>
            </a:r>
            <a:endParaRPr sz="2200">
              <a:latin typeface="汉仪晓波折纸体简" panose="00020600040101010101" charset="-122"/>
              <a:ea typeface="汉仪晓波折纸体简" panose="00020600040101010101" charset="-122"/>
              <a:cs typeface="汉仪晓波折纸体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endParaRPr kumimoji="1" lang="zh-CN" altLang="en-US" sz="6000" b="0" i="0" u="none" strike="noStrike" kern="1200" cap="none" spc="0" normalizeH="0" baseline="0" noProof="0" dirty="0">
              <a:ln>
                <a:noFill/>
              </a:ln>
              <a:solidFill>
                <a:srgbClr val="44546A"/>
              </a:solidFill>
              <a:effectLst/>
              <a:uLnTx/>
              <a:uFillTx/>
              <a:cs typeface="+mn-ea"/>
              <a:sym typeface="+mn-lt"/>
            </a:endParaRP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5" name="文本框 14"/>
          <p:cNvSpPr txBox="1"/>
          <p:nvPr/>
        </p:nvSpPr>
        <p:spPr>
          <a:xfrm>
            <a:off x="5415286" y="2147512"/>
            <a:ext cx="778510" cy="7067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p:cNvSpPr txBox="1"/>
          <p:nvPr/>
        </p:nvSpPr>
        <p:spPr>
          <a:xfrm>
            <a:off x="5415286" y="2975028"/>
            <a:ext cx="778510" cy="7067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9" name="文本框 18"/>
          <p:cNvSpPr txBox="1"/>
          <p:nvPr/>
        </p:nvSpPr>
        <p:spPr>
          <a:xfrm>
            <a:off x="6323776" y="2260929"/>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sz="2400" b="0" i="0" u="none" strike="noStrike" kern="1200" cap="none" spc="0" normalizeH="0" baseline="0" noProof="0">
                <a:ln>
                  <a:noFill/>
                </a:ln>
                <a:solidFill>
                  <a:srgbClr val="44546A"/>
                </a:solidFill>
                <a:effectLst/>
                <a:uLnTx/>
                <a:uFillTx/>
                <a:cs typeface="+mn-ea"/>
                <a:sym typeface="+mn-lt"/>
              </a:rPr>
              <a:t>货币形式的演变</a:t>
            </a:r>
            <a:endParaRPr kumimoji="1" lang="zh-CN" sz="2400" b="0" i="0" u="none" strike="noStrike" kern="1200" cap="none" spc="0" normalizeH="0" baseline="0" noProof="0">
              <a:ln>
                <a:noFill/>
              </a:ln>
              <a:solidFill>
                <a:srgbClr val="44546A"/>
              </a:solidFill>
              <a:effectLst/>
              <a:uLnTx/>
              <a:uFillTx/>
              <a:cs typeface="+mn-ea"/>
              <a:sym typeface="+mn-lt"/>
            </a:endParaRPr>
          </a:p>
        </p:txBody>
      </p:sp>
      <p:sp>
        <p:nvSpPr>
          <p:cNvPr id="20" name="文本框 19"/>
          <p:cNvSpPr txBox="1"/>
          <p:nvPr/>
        </p:nvSpPr>
        <p:spPr>
          <a:xfrm>
            <a:off x="6324411" y="3078354"/>
            <a:ext cx="20116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ea typeface="+mn-lt"/>
                <a:cs typeface="+mn-ea"/>
                <a:sym typeface="+mn-lt"/>
              </a:rPr>
              <a:t>电子货币概述</a:t>
            </a:r>
            <a:endParaRPr kumimoji="1" lang="zh-CN" altLang="en-US" sz="2400" b="0" i="0" u="none" strike="noStrike" kern="1200" cap="none" spc="0" normalizeH="0" baseline="0" noProof="0">
              <a:ln>
                <a:noFill/>
              </a:ln>
              <a:solidFill>
                <a:srgbClr val="44546A"/>
              </a:solidFill>
              <a:effectLst/>
              <a:uLnTx/>
              <a:uFillTx/>
              <a:ea typeface="+mn-lt"/>
              <a:cs typeface="+mn-ea"/>
              <a:sym typeface="+mn-lt"/>
            </a:endParaRPr>
          </a:p>
        </p:txBody>
      </p:sp>
      <p:pic>
        <p:nvPicPr>
          <p:cNvPr id="5" name="图片 4"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p:cNvSpPr txBox="1"/>
          <p:nvPr/>
        </p:nvSpPr>
        <p:spPr>
          <a:xfrm>
            <a:off x="5415915" y="3802380"/>
            <a:ext cx="786765" cy="804545"/>
          </a:xfrm>
          <a:prstGeom prst="rect">
            <a:avLst/>
          </a:prstGeom>
          <a:noFill/>
        </p:spPr>
        <p:txBody>
          <a:bodyPr wrap="square" rtlCol="0">
            <a:noAutofit/>
          </a:bodyPr>
          <a:p>
            <a:r>
              <a:rPr kumimoji="1" lang="en-US" altLang="zh-CN" sz="4000" noProof="0">
                <a:ln>
                  <a:noFill/>
                </a:ln>
                <a:solidFill>
                  <a:prstClr val="white">
                    <a:lumMod val="85000"/>
                  </a:prstClr>
                </a:solidFill>
                <a:effectLst/>
                <a:uLnTx/>
                <a:uFillTx/>
                <a:cs typeface="+mn-ea"/>
                <a:sym typeface="+mn-lt"/>
              </a:rPr>
              <a:t>03</a:t>
            </a:r>
            <a:endParaRPr lang="en-US" sz="4000"/>
          </a:p>
        </p:txBody>
      </p:sp>
      <p:sp>
        <p:nvSpPr>
          <p:cNvPr id="7" name="文本框 6"/>
          <p:cNvSpPr txBox="1"/>
          <p:nvPr/>
        </p:nvSpPr>
        <p:spPr>
          <a:xfrm>
            <a:off x="5420995" y="4629785"/>
            <a:ext cx="903605" cy="774065"/>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noProof="0">
                <a:ln>
                  <a:noFill/>
                </a:ln>
                <a:solidFill>
                  <a:prstClr val="white">
                    <a:lumMod val="85000"/>
                  </a:prstClr>
                </a:solidFill>
                <a:effectLst/>
                <a:uLnTx/>
                <a:uFillTx/>
                <a:cs typeface="+mn-ea"/>
                <a:sym typeface="+mn-lt"/>
              </a:rPr>
              <a:t>04</a:t>
            </a:r>
            <a:endParaRPr lang="zh-CN" altLang="en-US" sz="4000"/>
          </a:p>
        </p:txBody>
      </p:sp>
      <p:sp>
        <p:nvSpPr>
          <p:cNvPr id="12" name="文本框 11"/>
          <p:cNvSpPr txBox="1"/>
          <p:nvPr/>
        </p:nvSpPr>
        <p:spPr>
          <a:xfrm>
            <a:off x="6324600" y="3895725"/>
            <a:ext cx="4848225" cy="460375"/>
          </a:xfrm>
          <a:prstGeom prst="rect">
            <a:avLst/>
          </a:prstGeom>
          <a:noFill/>
        </p:spPr>
        <p:txBody>
          <a:bodyPr wrap="square" rtlCol="0">
            <a:spAutoFit/>
          </a:bodyPr>
          <a:p>
            <a:r>
              <a:rPr kumimoji="1" lang="zh-CN" altLang="en-US" sz="2400" noProof="0">
                <a:ln>
                  <a:noFill/>
                </a:ln>
                <a:solidFill>
                  <a:srgbClr val="44546A"/>
                </a:solidFill>
                <a:effectLst/>
                <a:uLnTx/>
                <a:uFillTx/>
                <a:cs typeface="+mn-ea"/>
                <a:sym typeface="+mn-lt"/>
              </a:rPr>
              <a:t>去中心化的电子货币与超主权货币</a:t>
            </a:r>
            <a:endParaRPr lang="zh-CN" altLang="en-US" sz="2400"/>
          </a:p>
        </p:txBody>
      </p:sp>
      <p:sp>
        <p:nvSpPr>
          <p:cNvPr id="25" name="文本框 24"/>
          <p:cNvSpPr txBox="1"/>
          <p:nvPr/>
        </p:nvSpPr>
        <p:spPr>
          <a:xfrm>
            <a:off x="6324600" y="4767580"/>
            <a:ext cx="3236595" cy="460375"/>
          </a:xfrm>
          <a:prstGeom prst="rect">
            <a:avLst/>
          </a:prstGeom>
          <a:noFill/>
        </p:spPr>
        <p:txBody>
          <a:bodyPr wrap="square" rtlCol="0">
            <a:spAutoFit/>
          </a:bodyPr>
          <a:p>
            <a:r>
              <a:rPr kumimoji="1" lang="zh-CN" altLang="en-US" sz="2400" noProof="0">
                <a:ln>
                  <a:noFill/>
                </a:ln>
                <a:solidFill>
                  <a:srgbClr val="44546A"/>
                </a:solidFill>
                <a:effectLst/>
                <a:uLnTx/>
                <a:uFillTx/>
                <a:cs typeface="+mn-ea"/>
                <a:sym typeface="+mn-lt"/>
              </a:rPr>
              <a:t>未来的世界货币格局</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edge">
                                      <p:cBhvr>
                                        <p:cTn id="10" dur="2000"/>
                                        <p:tgtEl>
                                          <p:spTgt spid="16"/>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edge">
                                      <p:cBhvr>
                                        <p:cTn id="13" dur="2000"/>
                                        <p:tgtEl>
                                          <p:spTgt spid="19"/>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edge">
                                      <p:cBhvr>
                                        <p:cTn id="16" dur="2000"/>
                                        <p:tgtEl>
                                          <p:spTgt spid="20"/>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edge">
                                      <p:cBhvr>
                                        <p:cTn id="25" dur="2000"/>
                                        <p:tgtEl>
                                          <p:spTgt spid="12"/>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edge">
                                      <p:cBhvr>
                                        <p:cTn id="28"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P spid="6" grpId="0"/>
      <p:bldP spid="7" grpId="0"/>
      <p:bldP spid="12" grpId="0"/>
      <p:bldP spid="25" grpId="0"/>
      <p:bldP spid="15" grpId="1"/>
      <p:bldP spid="16" grpId="1"/>
      <p:bldP spid="19" grpId="1"/>
      <p:bldP spid="20" grpId="1"/>
      <p:bldP spid="6" grpId="1"/>
      <p:bldP spid="7" grpId="1"/>
      <p:bldP spid="12" grpId="1"/>
      <p:bldP spid="2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166495" y="1657985"/>
            <a:ext cx="9719310" cy="4110355"/>
          </a:xfrm>
          <a:prstGeom prst="round2DiagRect">
            <a:avLst/>
          </a:prstGeom>
          <a:ln>
            <a:gradFill>
              <a:gsLst>
                <a:gs pos="0">
                  <a:srgbClr val="007BD3"/>
                </a:gs>
                <a:gs pos="100000">
                  <a:srgbClr val="034373"/>
                </a:gs>
              </a:gsLst>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5" name="矩形 4"/>
          <p:cNvSpPr/>
          <p:nvPr/>
        </p:nvSpPr>
        <p:spPr>
          <a:xfrm>
            <a:off x="1358900" y="1935480"/>
            <a:ext cx="9368155" cy="3515360"/>
          </a:xfrm>
          <a:prstGeom prst="rect">
            <a:avLst/>
          </a:prstGeom>
          <a:ln>
            <a:gradFill>
              <a:gsLst>
                <a:gs pos="50000">
                  <a:srgbClr val="97C8E1"/>
                </a:gs>
                <a:gs pos="0">
                  <a:srgbClr val="BADAEB"/>
                </a:gs>
                <a:gs pos="100000">
                  <a:srgbClr val="74B5D6"/>
                </a:gs>
              </a:gsLst>
              <a:lin ang="5400000" scaled="1"/>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电子货币的本质和特点</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1923415" y="2082165"/>
            <a:ext cx="8345805" cy="3169285"/>
          </a:xfrm>
          <a:prstGeom prst="rect">
            <a:avLst/>
          </a:prstGeom>
          <a:noFill/>
        </p:spPr>
        <p:txBody>
          <a:bodyPr wrap="square" rtlCol="0">
            <a:spAutoFit/>
          </a:bodyPr>
          <a:p>
            <a:r>
              <a:rPr lang="en-US" altLang="zh-CN" sz="2000"/>
              <a:t>      </a:t>
            </a:r>
            <a:r>
              <a:rPr lang="zh-CN" altLang="en-US" sz="2000"/>
              <a:t>电子货币从本质上来说是一种信用的凭证，它在这一点上和纸币承担同样的作用。但电子货币和纸币在本质上还是有一定区别的。纸币是由中国人民银行通过法定的程序发行的，它本质上代表了国家的信誉；但是目前的电子货币是由以腾讯、百度为代表的企业发行的，本质上代表着企业的信用，属于私人货币企业发行电子货币，在一定程度上可以提高企业的知名度，扩大企业在金融市场的影响，同时也会给企业带来便利。这些由企业发行的电子货币都在尽量避免将自己发行的货币称为电子货币，而是称为代币。他们认为自己发行的货币只具备一种代用的价值，不是真正意义上的电子货币。一旦成为电子货币，势必要进入金融监管的范围，这是企业尽量避免的。</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p:bldP spid="5" grpId="1" animBg="1"/>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166495" y="1657985"/>
            <a:ext cx="9719310" cy="4110355"/>
          </a:xfrm>
          <a:prstGeom prst="round2DiagRect">
            <a:avLst/>
          </a:prstGeom>
          <a:ln>
            <a:gradFill>
              <a:gsLst>
                <a:gs pos="0">
                  <a:srgbClr val="007BD3"/>
                </a:gs>
                <a:gs pos="100000">
                  <a:srgbClr val="034373"/>
                </a:gs>
              </a:gsLst>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5" name="矩形 4"/>
          <p:cNvSpPr/>
          <p:nvPr/>
        </p:nvSpPr>
        <p:spPr>
          <a:xfrm>
            <a:off x="1358900" y="1935480"/>
            <a:ext cx="9368155" cy="3515360"/>
          </a:xfrm>
          <a:prstGeom prst="rect">
            <a:avLst/>
          </a:prstGeom>
          <a:ln>
            <a:gradFill>
              <a:gsLst>
                <a:gs pos="50000">
                  <a:srgbClr val="97C8E1"/>
                </a:gs>
                <a:gs pos="0">
                  <a:srgbClr val="BADAEB"/>
                </a:gs>
                <a:gs pos="100000">
                  <a:srgbClr val="74B5D6"/>
                </a:gs>
              </a:gsLst>
              <a:lin ang="5400000" scaled="1"/>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电子货币的本质和特点</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1923415" y="2082165"/>
            <a:ext cx="8345805" cy="3169285"/>
          </a:xfrm>
          <a:prstGeom prst="rect">
            <a:avLst/>
          </a:prstGeom>
          <a:noFill/>
        </p:spPr>
        <p:txBody>
          <a:bodyPr wrap="square" rtlCol="0">
            <a:spAutoFit/>
          </a:bodyPr>
          <a:p>
            <a:r>
              <a:rPr lang="en-US" altLang="zh-CN" sz="2000"/>
              <a:t>      电子货币除了拥有一般货币的可支付性、可转移性、可分性等属性之外，还有其他的特性。（1）匿名性。电子货币在进行交易时可以实现发送方和消费者点到点的交易，在这其中不需要第三方机构的参与，具备了一定的匿名性，即只要发行方不对外进行披露，外界很难知道具体的交易情况。（2）安全性。在使用电子货币的过程中会使用相关的安全技术对电子货币进行加密等安全性处理，数据库也会对电子货币的使用过程进行验证。（3）成本较低。传统货币由于需要防伪，其制作需要特殊的纸张和工艺，包括其回收处理等环节所需要的费用都较高。（3）成本较低。传统货币由于需要防伪，其制作需要特殊的纸张和工艺，包括其回收处理等环节所需要的费用都较高。</a:t>
            </a:r>
            <a:endParaRPr lang="en-US" altLang="zh-CN" sz="2000"/>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p:bldP spid="5" grpId="1" animBg="1"/>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166495" y="1657985"/>
            <a:ext cx="9719310" cy="4110355"/>
          </a:xfrm>
          <a:prstGeom prst="round2DiagRect">
            <a:avLst/>
          </a:prstGeom>
          <a:ln>
            <a:gradFill>
              <a:gsLst>
                <a:gs pos="0">
                  <a:srgbClr val="007BD3"/>
                </a:gs>
                <a:gs pos="100000">
                  <a:srgbClr val="034373"/>
                </a:gs>
              </a:gsLst>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5" name="矩形 4"/>
          <p:cNvSpPr/>
          <p:nvPr/>
        </p:nvSpPr>
        <p:spPr>
          <a:xfrm>
            <a:off x="1358900" y="1935480"/>
            <a:ext cx="9368155" cy="3515360"/>
          </a:xfrm>
          <a:prstGeom prst="rect">
            <a:avLst/>
          </a:prstGeom>
          <a:ln>
            <a:gradFill>
              <a:gsLst>
                <a:gs pos="50000">
                  <a:srgbClr val="97C8E1"/>
                </a:gs>
                <a:gs pos="0">
                  <a:srgbClr val="BADAEB"/>
                </a:gs>
                <a:gs pos="100000">
                  <a:srgbClr val="74B5D6"/>
                </a:gs>
              </a:gsLst>
              <a:lin ang="5400000" scaled="1"/>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2" name="文本框 1"/>
          <p:cNvSpPr txBox="1"/>
          <p:nvPr/>
        </p:nvSpPr>
        <p:spPr>
          <a:xfrm>
            <a:off x="1151904" y="237507"/>
            <a:ext cx="5669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电子货币的分类、发行方式及其基本职能</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1923415" y="2082165"/>
            <a:ext cx="8345805" cy="2553335"/>
          </a:xfrm>
          <a:prstGeom prst="rect">
            <a:avLst/>
          </a:prstGeom>
          <a:noFill/>
        </p:spPr>
        <p:txBody>
          <a:bodyPr wrap="square" rtlCol="0">
            <a:spAutoFit/>
          </a:bodyPr>
          <a:p>
            <a:r>
              <a:rPr lang="en-US" altLang="zh-CN" sz="2000"/>
              <a:t>     电子货币主要可以分为3类</a:t>
            </a:r>
            <a:r>
              <a:rPr lang="zh-CN" altLang="en-US" sz="2000"/>
              <a:t>：</a:t>
            </a:r>
            <a:r>
              <a:rPr lang="en-US" altLang="zh-CN" sz="2000"/>
              <a:t>（1）存款货币。这类电子货币本质上其实是纸币在银行中的储存形式，即存款货币。它依然是由央行依法发行的货币，只是依靠信息技术以电子形式展现出来。包括商业银行中的网络银行、手机银行等都属于存款形式的电子货币。（2）发行主体与回收主体统一的电子货币。这类电子货币的发行主体不仅承担发行的职责，还负责赎回其发行的电子货币。这类电子货币常见于电话卡、公交卡等。（3）虚拟货币。这类电子货币的发行主体不仅发行电子货币，同时还提供能够使用其电子货币消费的商品或服务</a:t>
            </a:r>
            <a:endParaRPr lang="en-US" altLang="zh-CN" sz="2000"/>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p:bldP spid="5" grpId="1" animBg="1"/>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166495" y="1657985"/>
            <a:ext cx="9719310" cy="4110355"/>
          </a:xfrm>
          <a:prstGeom prst="round2DiagRect">
            <a:avLst/>
          </a:prstGeom>
          <a:ln>
            <a:gradFill>
              <a:gsLst>
                <a:gs pos="0">
                  <a:srgbClr val="007BD3"/>
                </a:gs>
                <a:gs pos="100000">
                  <a:srgbClr val="034373"/>
                </a:gs>
              </a:gsLst>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5" name="矩形 4"/>
          <p:cNvSpPr/>
          <p:nvPr/>
        </p:nvSpPr>
        <p:spPr>
          <a:xfrm>
            <a:off x="1358900" y="1935480"/>
            <a:ext cx="9368155" cy="3515360"/>
          </a:xfrm>
          <a:prstGeom prst="rect">
            <a:avLst/>
          </a:prstGeom>
          <a:ln>
            <a:gradFill>
              <a:gsLst>
                <a:gs pos="50000">
                  <a:srgbClr val="97C8E1"/>
                </a:gs>
                <a:gs pos="0">
                  <a:srgbClr val="BADAEB"/>
                </a:gs>
                <a:gs pos="100000">
                  <a:srgbClr val="74B5D6"/>
                </a:gs>
              </a:gsLst>
              <a:lin ang="5400000" scaled="1"/>
            </a:gra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2" name="文本框 1"/>
          <p:cNvSpPr txBox="1"/>
          <p:nvPr/>
        </p:nvSpPr>
        <p:spPr>
          <a:xfrm>
            <a:off x="1151904" y="237507"/>
            <a:ext cx="5669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电子货币的分类、发行方式及其基本职能</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1923415" y="2082165"/>
            <a:ext cx="8345805" cy="2553335"/>
          </a:xfrm>
          <a:prstGeom prst="rect">
            <a:avLst/>
          </a:prstGeom>
          <a:noFill/>
        </p:spPr>
        <p:txBody>
          <a:bodyPr wrap="square" rtlCol="0">
            <a:spAutoFit/>
          </a:bodyPr>
          <a:p>
            <a:r>
              <a:rPr lang="en-US" sz="2000"/>
              <a:t>      </a:t>
            </a:r>
            <a:r>
              <a:rPr sz="2000"/>
              <a:t>关于电子货币的发行目前在国际上还没有统一的方式，比如美国和欧洲在发行电子货币的机构这个问题上立场不同。美联储认为可以由非银行机构来发行电子货币，因为非银行机构会由于开发和行销电子货币的高成本而开发出比较安全的产品；而欧洲货币相关机构相对保守，认为只有得到监管的信贷机构才能够发行电子货币。在中国，应该由谁来发行电子货币还没有一种确定的说法。我国目前存在不同形式的电子货币，其发行方既有金融机构也有非金融机构。但是从长远来讲，我国电子货币的发行主体也应该是央行或者是央行所委托的金融机构，以保证其安全性。</a:t>
            </a:r>
            <a:endParaRPr sz="2000"/>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p:bldP spid="5" grpId="1" animBg="1"/>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5364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电子货币对金融业以及货币政策的影响</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3" name="矩形 2"/>
          <p:cNvSpPr/>
          <p:nvPr/>
        </p:nvSpPr>
        <p:spPr>
          <a:xfrm>
            <a:off x="1539875" y="1964055"/>
            <a:ext cx="9136380" cy="440499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1540510" y="1908810"/>
            <a:ext cx="9135745" cy="2152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1717675" y="2325370"/>
            <a:ext cx="8756015" cy="3415030"/>
          </a:xfrm>
          <a:prstGeom prst="rect">
            <a:avLst/>
          </a:prstGeom>
          <a:noFill/>
        </p:spPr>
        <p:txBody>
          <a:bodyPr wrap="square" rtlCol="0">
            <a:spAutoFit/>
          </a:bodyPr>
          <a:p>
            <a:r>
              <a:rPr lang="en-US" altLang="zh-CN" sz="2400"/>
              <a:t>       </a:t>
            </a:r>
            <a:r>
              <a:rPr lang="zh-CN" altLang="en-US" sz="2400"/>
              <a:t>电子货币的出现在很大程度上改变了传统货币的使用环境，尤其是在互联网金融环境下，它改变了既有货币的使用方法。虽然现有电子货币不是新型市场下的货币，但它的流通和运行机制与传统货币完全不一样。目前，电子货币的发行量、使用量、使用范围还不是特别大，所以电子货币对现有的商业银行业务以及央行控制的货币供应等职能没有产生太大的影响。但是当电子货币开始执行货币的一些基本职能，其应用范围慢慢扩大的时候，将会对现有的金融运行机制，尤其是对货币的供给量带来较大的影响</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heckerboard(across)">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0" grpId="0"/>
      <p:bldP spid="3" grpId="1" animBg="1"/>
      <p:bldP spid="6" grpId="1" animBg="1"/>
      <p:bldP spid="2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5364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电子货币对金融业以及货币政策的影响</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3" name="矩形 2"/>
          <p:cNvSpPr/>
          <p:nvPr/>
        </p:nvSpPr>
        <p:spPr>
          <a:xfrm>
            <a:off x="1539875" y="1964055"/>
            <a:ext cx="9136380" cy="440499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1540510" y="1908810"/>
            <a:ext cx="9135745" cy="2152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1717675" y="2325370"/>
            <a:ext cx="8756015" cy="3415030"/>
          </a:xfrm>
          <a:prstGeom prst="rect">
            <a:avLst/>
          </a:prstGeom>
          <a:noFill/>
        </p:spPr>
        <p:txBody>
          <a:bodyPr wrap="square" rtlCol="0">
            <a:spAutoFit/>
          </a:bodyPr>
          <a:p>
            <a:r>
              <a:rPr lang="en-US" sz="2400"/>
              <a:t>        </a:t>
            </a:r>
            <a:r>
              <a:rPr sz="2400"/>
              <a:t>电子货币对货币政策的影响首先体现在对现金流通总量的影响上。流通的通货总量中，现金的比例会因为电子货币的出现而减少。由于电子货币的出现，用户不再需要花费大量时间去到银行进行存款、取款等活动，只需要在家中使用终端，甚至移动终端即可访问自己的账户，对自己的账户进行操作或交易。近几年随着移动支付的流行，广义货币中流通货币（现金）的构成比例进一步下降。长远来讲，电子货币势必会使得货币的需求量减少，对货币的供给产生影响。其次，由于电子货币的发行方不唯一，导致其发行数量不可掌握，对金融监管带来了非常大的挑战。</a:t>
            </a:r>
            <a:endParaRPr sz="2400"/>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5364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电子货币对金融业以及货币政策的影响</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3" name="矩形 2"/>
          <p:cNvSpPr/>
          <p:nvPr/>
        </p:nvSpPr>
        <p:spPr>
          <a:xfrm>
            <a:off x="1539875" y="1964055"/>
            <a:ext cx="9136380" cy="440499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1540510" y="1908810"/>
            <a:ext cx="9135745" cy="2152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1730375" y="3085465"/>
            <a:ext cx="8756015" cy="1568450"/>
          </a:xfrm>
          <a:prstGeom prst="rect">
            <a:avLst/>
          </a:prstGeom>
          <a:noFill/>
        </p:spPr>
        <p:txBody>
          <a:bodyPr wrap="square" rtlCol="0">
            <a:spAutoFit/>
          </a:bodyPr>
          <a:p>
            <a:r>
              <a:rPr lang="en-US" sz="2400"/>
              <a:t>      总而言之，就目前电子货币的发行和流通情况而言，还未能在很大程度上影响央行的货币政策。但将来电子货币的发行量以及流通的范围越来越大的时候，势必会对央行的货币政策提出挑战，对当局的货币供给、调控能力也提出新的要求</a:t>
            </a:r>
            <a:r>
              <a:rPr sz="2400"/>
              <a:t>。</a:t>
            </a:r>
            <a:endParaRPr sz="2400"/>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7802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电子货币、虚拟货币、数字货币的探析及移动支付的未来</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5" name="图片 4"/>
          <p:cNvPicPr>
            <a:picLocks noChangeAspect="1"/>
          </p:cNvPicPr>
          <p:nvPr/>
        </p:nvPicPr>
        <p:blipFill>
          <a:blip r:embed="rId2"/>
          <a:stretch>
            <a:fillRect/>
          </a:stretch>
        </p:blipFill>
        <p:spPr>
          <a:xfrm>
            <a:off x="1195070" y="845820"/>
            <a:ext cx="9244330" cy="5497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1539875" y="3527425"/>
            <a:ext cx="9111615" cy="1365250"/>
          </a:xfrm>
          <a:prstGeom prst="rect">
            <a:avLst/>
          </a:prstGeom>
          <a:noFill/>
        </p:spPr>
        <p:txBody>
          <a:bodyPr wrap="none" rtlCol="0">
            <a:noAutofit/>
          </a:bodyPr>
          <a:lstStyle/>
          <a:p>
            <a:pPr lvl="0" algn="ctr"/>
            <a:r>
              <a:rPr kumimoji="1" lang="zh-CN" altLang="en-US" sz="4400" noProof="0">
                <a:ln>
                  <a:noFill/>
                </a:ln>
                <a:solidFill>
                  <a:srgbClr val="44546A"/>
                </a:solidFill>
                <a:effectLst/>
                <a:uLnTx/>
                <a:uFillTx/>
                <a:cs typeface="+mn-ea"/>
                <a:sym typeface="+mn-lt"/>
              </a:rPr>
              <a:t>去中心化的电子货币与超主权货币</a:t>
            </a:r>
            <a:endParaRPr kumimoji="1" lang="zh-CN" altLang="en-US" sz="44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去中心化的电子货币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3" name="图片 4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4" name="组合 43" descr="7b0a202020202274657874626f78223a20227b5c2263617465676f72795f69645c223a31303431302c5c2269645c223a32303334323131327d220a7d0a"/>
          <p:cNvGrpSpPr/>
          <p:nvPr>
            <p:custDataLst>
              <p:tags r:id="rId2"/>
            </p:custDataLst>
          </p:nvPr>
        </p:nvGrpSpPr>
        <p:grpSpPr>
          <a:xfrm>
            <a:off x="2437130" y="1231900"/>
            <a:ext cx="8067040" cy="5566892"/>
            <a:chOff x="5655" y="3643"/>
            <a:chExt cx="7883" cy="3516"/>
          </a:xfrm>
        </p:grpSpPr>
        <p:grpSp>
          <p:nvGrpSpPr>
            <p:cNvPr id="45" name="图形 7"/>
            <p:cNvGrpSpPr/>
            <p:nvPr/>
          </p:nvGrpSpPr>
          <p:grpSpPr>
            <a:xfrm>
              <a:off x="5655" y="3643"/>
              <a:ext cx="7883" cy="3516"/>
              <a:chOff x="3590925" y="2313294"/>
              <a:chExt cx="5006018" cy="2232815"/>
            </a:xfrm>
          </p:grpSpPr>
          <p:sp>
            <p:nvSpPr>
              <p:cNvPr id="46" name="任意多边形: 形状 9"/>
              <p:cNvSpPr/>
              <p:nvPr/>
            </p:nvSpPr>
            <p:spPr>
              <a:xfrm>
                <a:off x="3760736" y="2476088"/>
                <a:ext cx="4836207" cy="2070020"/>
              </a:xfrm>
              <a:custGeom>
                <a:avLst/>
                <a:gdLst>
                  <a:gd name="connsiteX0" fmla="*/ 4736487 w 4836207"/>
                  <a:gd name="connsiteY0" fmla="*/ 1561988 h 2070020"/>
                  <a:gd name="connsiteX1" fmla="*/ 4740697 w 4836207"/>
                  <a:gd name="connsiteY1" fmla="*/ 440669 h 2070020"/>
                  <a:gd name="connsiteX2" fmla="*/ 4570885 w 4836207"/>
                  <a:gd name="connsiteY2" fmla="*/ 92625 h 2070020"/>
                  <a:gd name="connsiteX3" fmla="*/ 4300028 w 4836207"/>
                  <a:gd name="connsiteY3" fmla="*/ 0 h 2070020"/>
                  <a:gd name="connsiteX4" fmla="*/ 4197580 w 4836207"/>
                  <a:gd name="connsiteY4" fmla="*/ 0 h 2070020"/>
                  <a:gd name="connsiteX5" fmla="*/ 440669 w 4836207"/>
                  <a:gd name="connsiteY5" fmla="*/ 0 h 2070020"/>
                  <a:gd name="connsiteX6" fmla="*/ 0 w 4836207"/>
                  <a:gd name="connsiteY6" fmla="*/ 440669 h 2070020"/>
                  <a:gd name="connsiteX7" fmla="*/ 0 w 4836207"/>
                  <a:gd name="connsiteY7" fmla="*/ 1432875 h 2070020"/>
                  <a:gd name="connsiteX8" fmla="*/ 22454 w 4836207"/>
                  <a:gd name="connsiteY8" fmla="*/ 1573216 h 2070020"/>
                  <a:gd name="connsiteX9" fmla="*/ 85608 w 4836207"/>
                  <a:gd name="connsiteY9" fmla="*/ 1693908 h 2070020"/>
                  <a:gd name="connsiteX10" fmla="*/ 440669 w 4836207"/>
                  <a:gd name="connsiteY10" fmla="*/ 1872141 h 2070020"/>
                  <a:gd name="connsiteX11" fmla="*/ 4270557 w 4836207"/>
                  <a:gd name="connsiteY11" fmla="*/ 1872141 h 2070020"/>
                  <a:gd name="connsiteX12" fmla="*/ 4831918 w 4836207"/>
                  <a:gd name="connsiteY12" fmla="*/ 2070021 h 2070020"/>
                  <a:gd name="connsiteX13" fmla="*/ 4736487 w 4836207"/>
                  <a:gd name="connsiteY13" fmla="*/ 1561988 h 207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36207" h="2070020">
                    <a:moveTo>
                      <a:pt x="4736487" y="1561988"/>
                    </a:moveTo>
                    <a:cubicBezTo>
                      <a:pt x="4739293" y="1540937"/>
                      <a:pt x="4740697" y="440669"/>
                      <a:pt x="4740697" y="440669"/>
                    </a:cubicBezTo>
                    <a:cubicBezTo>
                      <a:pt x="4740697" y="298925"/>
                      <a:pt x="4674737" y="174022"/>
                      <a:pt x="4570885" y="92625"/>
                    </a:cubicBezTo>
                    <a:cubicBezTo>
                      <a:pt x="4496505" y="35085"/>
                      <a:pt x="4402476" y="0"/>
                      <a:pt x="4300028" y="0"/>
                    </a:cubicBezTo>
                    <a:lnTo>
                      <a:pt x="4197580" y="0"/>
                    </a:lnTo>
                    <a:lnTo>
                      <a:pt x="440669" y="0"/>
                    </a:lnTo>
                    <a:cubicBezTo>
                      <a:pt x="197880" y="0"/>
                      <a:pt x="0" y="196477"/>
                      <a:pt x="0" y="440669"/>
                    </a:cubicBezTo>
                    <a:lnTo>
                      <a:pt x="0" y="1432875"/>
                    </a:lnTo>
                    <a:cubicBezTo>
                      <a:pt x="0" y="1481994"/>
                      <a:pt x="8420" y="1529710"/>
                      <a:pt x="22454" y="1573216"/>
                    </a:cubicBezTo>
                    <a:cubicBezTo>
                      <a:pt x="36488" y="1616721"/>
                      <a:pt x="58943" y="1657420"/>
                      <a:pt x="85608" y="1693908"/>
                    </a:cubicBezTo>
                    <a:cubicBezTo>
                      <a:pt x="165602" y="1801971"/>
                      <a:pt x="294715" y="1872141"/>
                      <a:pt x="440669" y="1872141"/>
                    </a:cubicBezTo>
                    <a:lnTo>
                      <a:pt x="4270557" y="1872141"/>
                    </a:lnTo>
                    <a:cubicBezTo>
                      <a:pt x="4437562" y="1877754"/>
                      <a:pt x="4660703" y="1912839"/>
                      <a:pt x="4831918" y="2070021"/>
                    </a:cubicBezTo>
                    <a:cubicBezTo>
                      <a:pt x="4831918" y="2070021"/>
                      <a:pt x="4867003" y="1772499"/>
                      <a:pt x="4736487" y="1561988"/>
                    </a:cubicBezTo>
                    <a:close/>
                  </a:path>
                </a:pathLst>
              </a:custGeom>
              <a:solidFill>
                <a:srgbClr val="E9E9EB"/>
              </a:solidFill>
              <a:ln w="1403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7" name="图形 7"/>
              <p:cNvGrpSpPr/>
              <p:nvPr/>
            </p:nvGrpSpPr>
            <p:grpSpPr>
              <a:xfrm>
                <a:off x="3618993" y="2342758"/>
                <a:ext cx="4892264" cy="2067226"/>
                <a:chOff x="3618993" y="2342758"/>
                <a:chExt cx="4892264" cy="2067226"/>
              </a:xfrm>
            </p:grpSpPr>
            <p:sp>
              <p:nvSpPr>
                <p:cNvPr id="48" name="任意多边形: 形状 11"/>
                <p:cNvSpPr/>
                <p:nvPr/>
              </p:nvSpPr>
              <p:spPr>
                <a:xfrm>
                  <a:off x="3704600" y="2433986"/>
                  <a:ext cx="4806656" cy="1975997"/>
                </a:xfrm>
                <a:custGeom>
                  <a:avLst/>
                  <a:gdLst>
                    <a:gd name="connsiteX0" fmla="*/ 4650879 w 4806656"/>
                    <a:gd name="connsiteY0" fmla="*/ 1469364 h 1975997"/>
                    <a:gd name="connsiteX1" fmla="*/ 4655089 w 4806656"/>
                    <a:gd name="connsiteY1" fmla="*/ 348044 h 1975997"/>
                    <a:gd name="connsiteX2" fmla="*/ 4485278 w 4806656"/>
                    <a:gd name="connsiteY2" fmla="*/ 0 h 1975997"/>
                    <a:gd name="connsiteX3" fmla="*/ 4548431 w 4806656"/>
                    <a:gd name="connsiteY3" fmla="*/ 317169 h 1975997"/>
                    <a:gd name="connsiteX4" fmla="*/ 4548431 w 4806656"/>
                    <a:gd name="connsiteY4" fmla="*/ 1500239 h 1975997"/>
                    <a:gd name="connsiteX5" fmla="*/ 4646669 w 4806656"/>
                    <a:gd name="connsiteY5" fmla="*/ 1737414 h 1975997"/>
                    <a:gd name="connsiteX6" fmla="*/ 4176529 w 4806656"/>
                    <a:gd name="connsiteY6" fmla="*/ 1634965 h 1975997"/>
                    <a:gd name="connsiteX7" fmla="*/ 254016 w 4806656"/>
                    <a:gd name="connsiteY7" fmla="*/ 1634965 h 1975997"/>
                    <a:gd name="connsiteX8" fmla="*/ 0 w 4806656"/>
                    <a:gd name="connsiteY8" fmla="*/ 1598477 h 1975997"/>
                    <a:gd name="connsiteX9" fmla="*/ 355061 w 4806656"/>
                    <a:gd name="connsiteY9" fmla="*/ 1778113 h 1975997"/>
                    <a:gd name="connsiteX10" fmla="*/ 4184949 w 4806656"/>
                    <a:gd name="connsiteY10" fmla="*/ 1778113 h 1975997"/>
                    <a:gd name="connsiteX11" fmla="*/ 4806657 w 4806656"/>
                    <a:gd name="connsiteY11" fmla="*/ 1975992 h 1975997"/>
                    <a:gd name="connsiteX12" fmla="*/ 4650879 w 4806656"/>
                    <a:gd name="connsiteY12" fmla="*/ 1469364 h 197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6656" h="1975997">
                      <a:moveTo>
                        <a:pt x="4650879" y="1469364"/>
                      </a:moveTo>
                      <a:cubicBezTo>
                        <a:pt x="4653686" y="1448313"/>
                        <a:pt x="4655089" y="348044"/>
                        <a:pt x="4655089" y="348044"/>
                      </a:cubicBezTo>
                      <a:cubicBezTo>
                        <a:pt x="4655089" y="206300"/>
                        <a:pt x="4589129" y="81397"/>
                        <a:pt x="4485278" y="0"/>
                      </a:cubicBezTo>
                      <a:cubicBezTo>
                        <a:pt x="4566675" y="162795"/>
                        <a:pt x="4548431" y="317169"/>
                        <a:pt x="4548431" y="317169"/>
                      </a:cubicBezTo>
                      <a:lnTo>
                        <a:pt x="4548431" y="1500239"/>
                      </a:lnTo>
                      <a:cubicBezTo>
                        <a:pt x="4635441" y="1574619"/>
                        <a:pt x="4646669" y="1737414"/>
                        <a:pt x="4646669" y="1737414"/>
                      </a:cubicBezTo>
                      <a:cubicBezTo>
                        <a:pt x="4415107" y="1627948"/>
                        <a:pt x="4176529" y="1634965"/>
                        <a:pt x="4176529" y="1634965"/>
                      </a:cubicBezTo>
                      <a:cubicBezTo>
                        <a:pt x="4176529" y="1634965"/>
                        <a:pt x="583816" y="1641982"/>
                        <a:pt x="254016" y="1634965"/>
                      </a:cubicBezTo>
                      <a:cubicBezTo>
                        <a:pt x="141744" y="1632159"/>
                        <a:pt x="60346" y="1616721"/>
                        <a:pt x="0" y="1598477"/>
                      </a:cubicBezTo>
                      <a:cubicBezTo>
                        <a:pt x="79994" y="1707942"/>
                        <a:pt x="209107" y="1778113"/>
                        <a:pt x="355061" y="1778113"/>
                      </a:cubicBezTo>
                      <a:lnTo>
                        <a:pt x="4184949" y="1778113"/>
                      </a:lnTo>
                      <a:cubicBezTo>
                        <a:pt x="4351954" y="1783726"/>
                        <a:pt x="4643862" y="1814601"/>
                        <a:pt x="4806657" y="1975992"/>
                      </a:cubicBezTo>
                      <a:cubicBezTo>
                        <a:pt x="4805253" y="1977396"/>
                        <a:pt x="4781395" y="1679874"/>
                        <a:pt x="4650879" y="1469364"/>
                      </a:cubicBezTo>
                      <a:close/>
                    </a:path>
                  </a:pathLst>
                </a:custGeom>
                <a:solidFill>
                  <a:srgbClr val="C9C9C9"/>
                </a:solidFill>
                <a:ln w="1403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12"/>
                <p:cNvSpPr/>
                <p:nvPr/>
              </p:nvSpPr>
              <p:spPr>
                <a:xfrm>
                  <a:off x="3618993" y="2342758"/>
                  <a:ext cx="4732276" cy="1830045"/>
                </a:xfrm>
                <a:custGeom>
                  <a:avLst/>
                  <a:gdLst>
                    <a:gd name="connsiteX0" fmla="*/ 4634038 w 4732276"/>
                    <a:gd name="connsiteY0" fmla="*/ 1592871 h 1830045"/>
                    <a:gd name="connsiteX1" fmla="*/ 4634038 w 4732276"/>
                    <a:gd name="connsiteY1" fmla="*/ 409801 h 1830045"/>
                    <a:gd name="connsiteX2" fmla="*/ 4570885 w 4732276"/>
                    <a:gd name="connsiteY2" fmla="*/ 92632 h 1830045"/>
                    <a:gd name="connsiteX3" fmla="*/ 4300028 w 4732276"/>
                    <a:gd name="connsiteY3" fmla="*/ 7 h 1830045"/>
                    <a:gd name="connsiteX4" fmla="*/ 4197580 w 4732276"/>
                    <a:gd name="connsiteY4" fmla="*/ 7 h 1830045"/>
                    <a:gd name="connsiteX5" fmla="*/ 440669 w 4732276"/>
                    <a:gd name="connsiteY5" fmla="*/ 7 h 1830045"/>
                    <a:gd name="connsiteX6" fmla="*/ 0 w 4732276"/>
                    <a:gd name="connsiteY6" fmla="*/ 439273 h 1830045"/>
                    <a:gd name="connsiteX7" fmla="*/ 0 w 4732276"/>
                    <a:gd name="connsiteY7" fmla="*/ 1430076 h 1830045"/>
                    <a:gd name="connsiteX8" fmla="*/ 22454 w 4732276"/>
                    <a:gd name="connsiteY8" fmla="*/ 1570416 h 1830045"/>
                    <a:gd name="connsiteX9" fmla="*/ 85608 w 4732276"/>
                    <a:gd name="connsiteY9" fmla="*/ 1691109 h 1830045"/>
                    <a:gd name="connsiteX10" fmla="*/ 339624 w 4732276"/>
                    <a:gd name="connsiteY10" fmla="*/ 1727598 h 1830045"/>
                    <a:gd name="connsiteX11" fmla="*/ 4262136 w 4732276"/>
                    <a:gd name="connsiteY11" fmla="*/ 1727598 h 1830045"/>
                    <a:gd name="connsiteX12" fmla="*/ 4732277 w 4732276"/>
                    <a:gd name="connsiteY12" fmla="*/ 1830046 h 1830045"/>
                    <a:gd name="connsiteX13" fmla="*/ 4634038 w 4732276"/>
                    <a:gd name="connsiteY13" fmla="*/ 1592871 h 183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32276" h="1830045">
                      <a:moveTo>
                        <a:pt x="4634038" y="1592871"/>
                      </a:moveTo>
                      <a:lnTo>
                        <a:pt x="4634038" y="409801"/>
                      </a:lnTo>
                      <a:cubicBezTo>
                        <a:pt x="4634038" y="409801"/>
                        <a:pt x="4652282" y="255427"/>
                        <a:pt x="4570885" y="92632"/>
                      </a:cubicBezTo>
                      <a:cubicBezTo>
                        <a:pt x="4496505" y="35093"/>
                        <a:pt x="4402477" y="7"/>
                        <a:pt x="4300028" y="7"/>
                      </a:cubicBezTo>
                      <a:lnTo>
                        <a:pt x="4197580" y="7"/>
                      </a:lnTo>
                      <a:lnTo>
                        <a:pt x="440669" y="7"/>
                      </a:lnTo>
                      <a:cubicBezTo>
                        <a:pt x="197880" y="-1396"/>
                        <a:pt x="0" y="195081"/>
                        <a:pt x="0" y="439273"/>
                      </a:cubicBezTo>
                      <a:lnTo>
                        <a:pt x="0" y="1430076"/>
                      </a:lnTo>
                      <a:cubicBezTo>
                        <a:pt x="0" y="1479195"/>
                        <a:pt x="8420" y="1526911"/>
                        <a:pt x="22454" y="1570416"/>
                      </a:cubicBezTo>
                      <a:cubicBezTo>
                        <a:pt x="36488" y="1613922"/>
                        <a:pt x="58943" y="1654621"/>
                        <a:pt x="85608" y="1691109"/>
                      </a:cubicBezTo>
                      <a:cubicBezTo>
                        <a:pt x="144551" y="1710757"/>
                        <a:pt x="227351" y="1726194"/>
                        <a:pt x="339624" y="1727598"/>
                      </a:cubicBezTo>
                      <a:cubicBezTo>
                        <a:pt x="669423" y="1734615"/>
                        <a:pt x="4262136" y="1727598"/>
                        <a:pt x="4262136" y="1727598"/>
                      </a:cubicBezTo>
                      <a:cubicBezTo>
                        <a:pt x="4262136" y="1727598"/>
                        <a:pt x="4500715" y="1720581"/>
                        <a:pt x="4732277" y="1830046"/>
                      </a:cubicBezTo>
                      <a:cubicBezTo>
                        <a:pt x="4732277" y="1830046"/>
                        <a:pt x="4721049" y="1665848"/>
                        <a:pt x="4634038" y="1592871"/>
                      </a:cubicBezTo>
                      <a:close/>
                    </a:path>
                  </a:pathLst>
                </a:custGeom>
                <a:solidFill>
                  <a:srgbClr val="FFFFFF"/>
                </a:solidFill>
                <a:ln w="1403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0" name="任意多边形: 形状 13"/>
              <p:cNvSpPr/>
              <p:nvPr/>
            </p:nvSpPr>
            <p:spPr>
              <a:xfrm>
                <a:off x="3590925" y="2313294"/>
                <a:ext cx="4948578" cy="2126156"/>
              </a:xfrm>
              <a:custGeom>
                <a:avLst/>
                <a:gdLst>
                  <a:gd name="connsiteX0" fmla="*/ 4918929 w 4948578"/>
                  <a:gd name="connsiteY0" fmla="*/ 2126157 h 2126156"/>
                  <a:gd name="connsiteX1" fmla="*/ 4899281 w 4948578"/>
                  <a:gd name="connsiteY1" fmla="*/ 2117736 h 2126156"/>
                  <a:gd name="connsiteX2" fmla="*/ 4297222 w 4948578"/>
                  <a:gd name="connsiteY2" fmla="*/ 1928277 h 2126156"/>
                  <a:gd name="connsiteX3" fmla="*/ 468737 w 4948578"/>
                  <a:gd name="connsiteY3" fmla="*/ 1928277 h 2126156"/>
                  <a:gd name="connsiteX4" fmla="*/ 0 w 4948578"/>
                  <a:gd name="connsiteY4" fmla="*/ 1459540 h 2126156"/>
                  <a:gd name="connsiteX5" fmla="*/ 0 w 4948578"/>
                  <a:gd name="connsiteY5" fmla="*/ 468737 h 2126156"/>
                  <a:gd name="connsiteX6" fmla="*/ 468737 w 4948578"/>
                  <a:gd name="connsiteY6" fmla="*/ 0 h 2126156"/>
                  <a:gd name="connsiteX7" fmla="*/ 4329500 w 4948578"/>
                  <a:gd name="connsiteY7" fmla="*/ 0 h 2126156"/>
                  <a:gd name="connsiteX8" fmla="*/ 4798236 w 4948578"/>
                  <a:gd name="connsiteY8" fmla="*/ 468737 h 2126156"/>
                  <a:gd name="connsiteX9" fmla="*/ 4794026 w 4948578"/>
                  <a:gd name="connsiteY9" fmla="*/ 1581636 h 2126156"/>
                  <a:gd name="connsiteX10" fmla="*/ 4948401 w 4948578"/>
                  <a:gd name="connsiteY10" fmla="*/ 2095282 h 2126156"/>
                  <a:gd name="connsiteX11" fmla="*/ 4931560 w 4948578"/>
                  <a:gd name="connsiteY11" fmla="*/ 2123350 h 2126156"/>
                  <a:gd name="connsiteX12" fmla="*/ 4918929 w 4948578"/>
                  <a:gd name="connsiteY12" fmla="*/ 2126157 h 2126156"/>
                  <a:gd name="connsiteX13" fmla="*/ 468737 w 4948578"/>
                  <a:gd name="connsiteY13" fmla="*/ 56136 h 2126156"/>
                  <a:gd name="connsiteX14" fmla="*/ 56136 w 4948578"/>
                  <a:gd name="connsiteY14" fmla="*/ 468737 h 2126156"/>
                  <a:gd name="connsiteX15" fmla="*/ 56136 w 4948578"/>
                  <a:gd name="connsiteY15" fmla="*/ 1459540 h 2126156"/>
                  <a:gd name="connsiteX16" fmla="*/ 468737 w 4948578"/>
                  <a:gd name="connsiteY16" fmla="*/ 1872141 h 2126156"/>
                  <a:gd name="connsiteX17" fmla="*/ 4298625 w 4948578"/>
                  <a:gd name="connsiteY17" fmla="*/ 1872141 h 2126156"/>
                  <a:gd name="connsiteX18" fmla="*/ 4882440 w 4948578"/>
                  <a:gd name="connsiteY18" fmla="*/ 2029322 h 2126156"/>
                  <a:gd name="connsiteX19" fmla="*/ 4740697 w 4948578"/>
                  <a:gd name="connsiteY19" fmla="*/ 1604091 h 2126156"/>
                  <a:gd name="connsiteX20" fmla="*/ 4736487 w 4948578"/>
                  <a:gd name="connsiteY20" fmla="*/ 1585846 h 2126156"/>
                  <a:gd name="connsiteX21" fmla="*/ 4740697 w 4948578"/>
                  <a:gd name="connsiteY21" fmla="*/ 468737 h 2126156"/>
                  <a:gd name="connsiteX22" fmla="*/ 4328096 w 4948578"/>
                  <a:gd name="connsiteY22" fmla="*/ 56136 h 2126156"/>
                  <a:gd name="connsiteX23" fmla="*/ 468737 w 4948578"/>
                  <a:gd name="connsiteY23" fmla="*/ 56136 h 212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48578" h="2126156">
                    <a:moveTo>
                      <a:pt x="4918929" y="2126157"/>
                    </a:moveTo>
                    <a:cubicBezTo>
                      <a:pt x="4911912" y="2126157"/>
                      <a:pt x="4904895" y="2123350"/>
                      <a:pt x="4899281" y="2117736"/>
                    </a:cubicBezTo>
                    <a:cubicBezTo>
                      <a:pt x="4751924" y="1971782"/>
                      <a:pt x="4490891" y="1933891"/>
                      <a:pt x="4297222" y="1928277"/>
                    </a:cubicBezTo>
                    <a:lnTo>
                      <a:pt x="468737" y="1928277"/>
                    </a:lnTo>
                    <a:cubicBezTo>
                      <a:pt x="210511" y="1928277"/>
                      <a:pt x="0" y="1717766"/>
                      <a:pt x="0" y="1459540"/>
                    </a:cubicBezTo>
                    <a:lnTo>
                      <a:pt x="0" y="468737"/>
                    </a:lnTo>
                    <a:cubicBezTo>
                      <a:pt x="0" y="210511"/>
                      <a:pt x="210511" y="0"/>
                      <a:pt x="468737" y="0"/>
                    </a:cubicBezTo>
                    <a:lnTo>
                      <a:pt x="4329500" y="0"/>
                    </a:lnTo>
                    <a:cubicBezTo>
                      <a:pt x="4587726" y="0"/>
                      <a:pt x="4798236" y="210511"/>
                      <a:pt x="4798236" y="468737"/>
                    </a:cubicBezTo>
                    <a:cubicBezTo>
                      <a:pt x="4798236" y="712929"/>
                      <a:pt x="4796833" y="1476381"/>
                      <a:pt x="4794026" y="1581636"/>
                    </a:cubicBezTo>
                    <a:cubicBezTo>
                      <a:pt x="4923139" y="1794954"/>
                      <a:pt x="4946997" y="2082651"/>
                      <a:pt x="4948401" y="2095282"/>
                    </a:cubicBezTo>
                    <a:cubicBezTo>
                      <a:pt x="4949804" y="2106509"/>
                      <a:pt x="4942787" y="2117736"/>
                      <a:pt x="4931560" y="2123350"/>
                    </a:cubicBezTo>
                    <a:cubicBezTo>
                      <a:pt x="4927350" y="2126157"/>
                      <a:pt x="4923139" y="2126157"/>
                      <a:pt x="4918929" y="2126157"/>
                    </a:cubicBezTo>
                    <a:close/>
                    <a:moveTo>
                      <a:pt x="468737" y="56136"/>
                    </a:moveTo>
                    <a:cubicBezTo>
                      <a:pt x="241385" y="56136"/>
                      <a:pt x="56136" y="241385"/>
                      <a:pt x="56136" y="468737"/>
                    </a:cubicBezTo>
                    <a:lnTo>
                      <a:pt x="56136" y="1459540"/>
                    </a:lnTo>
                    <a:cubicBezTo>
                      <a:pt x="56136" y="1686891"/>
                      <a:pt x="241385" y="1872141"/>
                      <a:pt x="468737" y="1872141"/>
                    </a:cubicBezTo>
                    <a:lnTo>
                      <a:pt x="4298625" y="1872141"/>
                    </a:lnTo>
                    <a:cubicBezTo>
                      <a:pt x="4481067" y="1877754"/>
                      <a:pt x="4719646" y="1910033"/>
                      <a:pt x="4882440" y="2029322"/>
                    </a:cubicBezTo>
                    <a:cubicBezTo>
                      <a:pt x="4867003" y="1929680"/>
                      <a:pt x="4829111" y="1744431"/>
                      <a:pt x="4740697" y="1604091"/>
                    </a:cubicBezTo>
                    <a:cubicBezTo>
                      <a:pt x="4737890" y="1598477"/>
                      <a:pt x="4736487" y="1591460"/>
                      <a:pt x="4736487" y="1585846"/>
                    </a:cubicBezTo>
                    <a:cubicBezTo>
                      <a:pt x="4739294" y="1554971"/>
                      <a:pt x="4740697" y="769065"/>
                      <a:pt x="4740697" y="468737"/>
                    </a:cubicBezTo>
                    <a:cubicBezTo>
                      <a:pt x="4740697" y="241385"/>
                      <a:pt x="4555448" y="56136"/>
                      <a:pt x="4328096" y="56136"/>
                    </a:cubicBezTo>
                    <a:lnTo>
                      <a:pt x="468737" y="56136"/>
                    </a:lnTo>
                    <a:close/>
                  </a:path>
                </a:pathLst>
              </a:custGeom>
              <a:solidFill>
                <a:srgbClr val="231815"/>
              </a:solidFill>
              <a:ln w="1403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1" name="文本框 50"/>
            <p:cNvSpPr txBox="1"/>
            <p:nvPr/>
          </p:nvSpPr>
          <p:spPr>
            <a:xfrm>
              <a:off x="6273" y="3952"/>
              <a:ext cx="6557" cy="215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pc="200">
                  <a:solidFill>
                    <a:schemeClr val="tx1"/>
                  </a:solidFill>
                  <a:uFillTx/>
                  <a:latin typeface="汉仪中黑简" panose="02010600000101010101" charset="-122"/>
                  <a:ea typeface="汉仪中黑简" panose="02010600000101010101" charset="-122"/>
                </a:rPr>
                <a:t>“去中心化”是互联网发展过程中形成的社会关系形态和内容产生形态，是相对于“中心化”而言的。在一个分布有众多节点的系统中，每个节点都具有高度自治的特征。节点之间彼此可以自由连接，形成新的连接单元。任何一个节点都可能成为阶段性的中心，但不具备强制性的中心控制功能。节点与节点之间的影响，会通过网络形成非线性因果关系。这种开放式、扁平化、平等性的系统现象或结构，我们称之为“去中心化”。</a:t>
              </a:r>
              <a:endParaRPr lang="zh-CN" altLang="en-US" spc="200">
                <a:solidFill>
                  <a:schemeClr val="tx1"/>
                </a:solidFill>
                <a:uFillTx/>
                <a:latin typeface="汉仪中黑简" panose="02010600000101010101" charset="-122"/>
                <a:ea typeface="汉仪中黑简" panose="02010600000101010101" charset="-122"/>
              </a:endParaRPr>
            </a:p>
          </p:txBody>
        </p:sp>
      </p:grpSp>
      <p:sp>
        <p:nvSpPr>
          <p:cNvPr id="234" name="PA_文本框 6"/>
          <p:cNvSpPr txBox="1"/>
          <p:nvPr>
            <p:custDataLst>
              <p:tags r:id="rId3"/>
            </p:custDataLst>
          </p:nvPr>
        </p:nvSpPr>
        <p:spPr>
          <a:xfrm>
            <a:off x="420370" y="4303811"/>
            <a:ext cx="12100561" cy="4989962"/>
          </a:xfrm>
          <a:prstGeom prst="rect">
            <a:avLst/>
          </a:prstGeom>
          <a:noFill/>
          <a:ln>
            <a:noFill/>
          </a:ln>
          <a:extLst>
            <a:ext uri="{91240B29-F687-4F45-9708-019B960494DF}">
              <a14:hiddenLine xmlns:a14="http://schemas.microsoft.com/office/drawing/2010/main">
                <a:solidFill>
                  <a:srgbClr val="FF0000"/>
                </a:solidFill>
              </a14:hiddenLine>
            </a:ext>
          </a:extLst>
        </p:spPr>
        <p:txBody>
          <a:bodyPr vert="horz" wrap="square" numCol="1" rtlCol="0">
            <a:prstTxWarp prst="textPlain">
              <a:avLst/>
            </a:prstTxWarp>
            <a:spAutoFit/>
          </a:bodyPr>
          <a:lstStyle>
            <a:defPPr>
              <a:defRPr lang="zh-CN"/>
            </a:defPPr>
            <a:lvl1pPr marR="0" lvl="0" indent="0" fontAlgn="auto">
              <a:lnSpc>
                <a:spcPts val="0"/>
              </a:lnSpc>
              <a:spcBef>
                <a:spcPts val="0"/>
              </a:spcBef>
              <a:spcAft>
                <a:spcPts val="0"/>
              </a:spcAft>
              <a:buClrTx/>
              <a:buSzTx/>
              <a:buFontTx/>
              <a:buNone/>
              <a:defRPr kumimoji="0" b="0" i="0" u="none" strike="noStrike" cap="none" spc="-1200" normalizeH="0" baseline="0">
                <a:ln>
                  <a:noFill/>
                </a:ln>
                <a:blipFill dpi="0" rotWithShape="1">
                  <a:blip r:embed="rId4"/>
                  <a:srcRect/>
                  <a:stretch>
                    <a:fillRect/>
                  </a:stretch>
                </a:blipFill>
                <a:effectLst/>
                <a:uLnTx/>
                <a:uFillTx/>
                <a:latin typeface="Arial" panose="020B0604020202020204" pitchFamily="34" charset="0"/>
                <a:ea typeface="等线" panose="02010600030101010101"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__________</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to="" calcmode="lin" valueType="num">
                                      <p:cBhvr>
                                        <p:cTn id="7" dur="300" fill="hold">
                                          <p:stCondLst>
                                            <p:cond delay="0"/>
                                          </p:stCondLst>
                                        </p:cTn>
                                        <p:tgtEl>
                                          <p:spTgt spid="44"/>
                                        </p:tgtEl>
                                        <p:attrNameLst>
                                          <p:attrName>ppt_y</p:attrName>
                                        </p:attrNameLst>
                                      </p:cBhvr>
                                      <p:tavLst>
                                        <p:tav tm="0">
                                          <p:val>
                                            <p:strVal val="0-ppt_h/1.5"/>
                                          </p:val>
                                        </p:tav>
                                        <p:tav tm="100000">
                                          <p:val>
                                            <p:strVal val="#ppt_y"/>
                                          </p:val>
                                        </p:tav>
                                      </p:tavLst>
                                    </p:anim>
                                  </p:childTnLst>
                                </p:cTn>
                              </p:par>
                              <p:par>
                                <p:cTn id="8" presetID="0" presetClass="entr" presetSubtype="0" fill="hold" grpId="0" nodeType="withEffect">
                                  <p:stCondLst>
                                    <p:cond delay="270"/>
                                  </p:stCondLst>
                                  <p:iterate type="lt">
                                    <p:tmPct val="5000"/>
                                  </p:iterate>
                                  <p:childTnLst>
                                    <p:set>
                                      <p:cBhvr>
                                        <p:cTn id="9" dur="1" fill="hold">
                                          <p:stCondLst>
                                            <p:cond delay="0"/>
                                          </p:stCondLst>
                                        </p:cTn>
                                        <p:tgtEl>
                                          <p:spTgt spid="234"/>
                                        </p:tgtEl>
                                        <p:attrNameLst>
                                          <p:attrName>style.visibility</p:attrName>
                                        </p:attrNameLst>
                                      </p:cBhvr>
                                      <p:to>
                                        <p:strVal val="visible"/>
                                      </p:to>
                                    </p:set>
                                    <p:anim to="" calcmode="lin" valueType="num">
                                      <p:cBhvr>
                                        <p:cTn id="10" dur="600" fill="hold">
                                          <p:stCondLst>
                                            <p:cond delay="0"/>
                                          </p:stCondLst>
                                        </p:cTn>
                                        <p:tgtEl>
                                          <p:spTgt spid="234"/>
                                        </p:tgtEl>
                                        <p:attrNameLst>
                                          <p:attrName>ppt_x</p:attrName>
                                        </p:attrNameLst>
                                      </p:cBhvr>
                                      <p:tavLst>
                                        <p:tav tm="0">
                                          <p:val>
                                            <p:strVal val="#ppt_x"/>
                                          </p:val>
                                        </p:tav>
                                        <p:tav tm="100000">
                                          <p:val>
                                            <p:strVal val="#ppt_x+0.1*sin(rand(360))"/>
                                          </p:val>
                                        </p:tav>
                                      </p:tavLst>
                                    </p:anim>
                                    <p:anim to="" calcmode="lin" valueType="num">
                                      <p:cBhvr>
                                        <p:cTn id="11" dur="600" fill="hold">
                                          <p:stCondLst>
                                            <p:cond delay="0"/>
                                          </p:stCondLst>
                                        </p:cTn>
                                        <p:tgtEl>
                                          <p:spTgt spid="234"/>
                                        </p:tgtEl>
                                        <p:attrNameLst>
                                          <p:attrName>ppt_y</p:attrName>
                                        </p:attrNameLst>
                                      </p:cBhvr>
                                      <p:tavLst>
                                        <p:tav tm="0">
                                          <p:val>
                                            <p:strVal val="#ppt_y"/>
                                          </p:val>
                                        </p:tav>
                                        <p:tav tm="100000">
                                          <p:val>
                                            <p:strVal val="#ppt_y+0.1*sin(rand(360))"/>
                                          </p:val>
                                        </p:tav>
                                      </p:tavLst>
                                    </p:anim>
                                    <p:animScale>
                                      <p:cBhvr>
                                        <p:cTn id="12" dur="600" fill="hold">
                                          <p:stCondLst>
                                            <p:cond delay="0"/>
                                          </p:stCondLst>
                                        </p:cTn>
                                        <p:tgtEl>
                                          <p:spTgt spid="234"/>
                                        </p:tgtEl>
                                      </p:cBhvr>
                                      <p:from x="100000" y="100000"/>
                                      <p:to x="300000" y="300000"/>
                                    </p:animScale>
                                    <p:animEffect transition="out" filter="fade">
                                      <p:cBhvr>
                                        <p:cTn id="13" dur="600">
                                          <p:stCondLst>
                                            <p:cond delay="0"/>
                                          </p:stCondLst>
                                        </p:cTn>
                                        <p:tgtEl>
                                          <p:spTgt spid="234"/>
                                        </p:tgtEl>
                                      </p:cBhvr>
                                    </p:animEffect>
                                    <p:set>
                                      <p:cBhvr>
                                        <p:cTn id="14" dur="1" fill="hold">
                                          <p:stCondLst>
                                            <p:cond delay="599"/>
                                          </p:stCondLst>
                                        </p:cTn>
                                        <p:tgtEl>
                                          <p:spTgt spid="2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070993" y="3378853"/>
            <a:ext cx="6050280" cy="11068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sz="6600" noProof="0">
                <a:ln>
                  <a:noFill/>
                </a:ln>
                <a:solidFill>
                  <a:srgbClr val="44546A"/>
                </a:solidFill>
                <a:effectLst/>
                <a:uLnTx/>
                <a:uFillTx/>
                <a:cs typeface="+mn-ea"/>
                <a:sym typeface="+mn-lt"/>
              </a:rPr>
              <a:t>货币形式的演变</a:t>
            </a:r>
            <a:endParaRPr kumimoji="1" lang="zh-CN" altLang="en-US" sz="6600" b="0" i="0" u="none" strike="noStrike" kern="1200" cap="none" spc="0" normalizeH="0" baseline="0" noProof="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去中心化的电子货币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3" name="图片 4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3" name="C9F754DE-2CAD-44b6-B708-469DEB6407EB-3" descr="wpp"/>
          <p:cNvPicPr>
            <a:picLocks noChangeAspect="1"/>
          </p:cNvPicPr>
          <p:nvPr/>
        </p:nvPicPr>
        <p:blipFill>
          <a:blip r:embed="rId2"/>
          <a:stretch>
            <a:fillRect/>
          </a:stretch>
        </p:blipFill>
        <p:spPr>
          <a:xfrm>
            <a:off x="0" y="1699260"/>
            <a:ext cx="12292965" cy="30353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去中心化的电子货币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3" name="图片 4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 name="组合 3" descr="7b0a202020202274657874626f78223a20227b5c2263617465676f72795f69645c223a31303430392c5c2269645c223a32303334323131357d220a7d0a"/>
          <p:cNvGrpSpPr/>
          <p:nvPr/>
        </p:nvGrpSpPr>
        <p:grpSpPr>
          <a:xfrm>
            <a:off x="1605915" y="1320165"/>
            <a:ext cx="9343390" cy="5240655"/>
            <a:chOff x="5509" y="3777"/>
            <a:chExt cx="8175" cy="3249"/>
          </a:xfrm>
        </p:grpSpPr>
        <p:grpSp>
          <p:nvGrpSpPr>
            <p:cNvPr id="17" name="图形 15"/>
            <p:cNvGrpSpPr/>
            <p:nvPr/>
          </p:nvGrpSpPr>
          <p:grpSpPr>
            <a:xfrm>
              <a:off x="5509" y="3777"/>
              <a:ext cx="8175" cy="3249"/>
              <a:chOff x="3498344" y="2398295"/>
              <a:chExt cx="5191133" cy="2062802"/>
            </a:xfrm>
          </p:grpSpPr>
          <p:sp>
            <p:nvSpPr>
              <p:cNvPr id="18" name="任意多边形: 形状 17"/>
              <p:cNvSpPr/>
              <p:nvPr/>
            </p:nvSpPr>
            <p:spPr>
              <a:xfrm>
                <a:off x="3652949" y="2551507"/>
                <a:ext cx="5036527" cy="1909590"/>
              </a:xfrm>
              <a:custGeom>
                <a:avLst/>
                <a:gdLst>
                  <a:gd name="connsiteX0" fmla="*/ 384425 w 5036527"/>
                  <a:gd name="connsiteY0" fmla="*/ 0 h 1909590"/>
                  <a:gd name="connsiteX1" fmla="*/ 384425 w 5036527"/>
                  <a:gd name="connsiteY1" fmla="*/ 227034 h 1909590"/>
                  <a:gd name="connsiteX2" fmla="*/ 0 w 5036527"/>
                  <a:gd name="connsiteY2" fmla="*/ 568281 h 1909590"/>
                  <a:gd name="connsiteX3" fmla="*/ 384425 w 5036527"/>
                  <a:gd name="connsiteY3" fmla="*/ 908135 h 1909590"/>
                  <a:gd name="connsiteX4" fmla="*/ 384425 w 5036527"/>
                  <a:gd name="connsiteY4" fmla="*/ 1909590 h 1909590"/>
                  <a:gd name="connsiteX5" fmla="*/ 5036528 w 5036527"/>
                  <a:gd name="connsiteY5" fmla="*/ 1909590 h 1909590"/>
                  <a:gd name="connsiteX6" fmla="*/ 5036528 w 5036527"/>
                  <a:gd name="connsiteY6" fmla="*/ 0 h 190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6527" h="1909590">
                    <a:moveTo>
                      <a:pt x="384425" y="0"/>
                    </a:moveTo>
                    <a:lnTo>
                      <a:pt x="384425" y="227034"/>
                    </a:lnTo>
                    <a:lnTo>
                      <a:pt x="0" y="568281"/>
                    </a:lnTo>
                    <a:lnTo>
                      <a:pt x="384425" y="908135"/>
                    </a:lnTo>
                    <a:lnTo>
                      <a:pt x="384425" y="1909590"/>
                    </a:lnTo>
                    <a:lnTo>
                      <a:pt x="5036528" y="1909590"/>
                    </a:lnTo>
                    <a:lnTo>
                      <a:pt x="5036528" y="0"/>
                    </a:lnTo>
                    <a:close/>
                  </a:path>
                </a:pathLst>
              </a:custGeom>
              <a:solidFill>
                <a:srgbClr val="E9E9EB"/>
              </a:solidFill>
              <a:ln w="1391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p:cNvSpPr/>
              <p:nvPr/>
            </p:nvSpPr>
            <p:spPr>
              <a:xfrm>
                <a:off x="3540129" y="2426151"/>
                <a:ext cx="5036527" cy="1908197"/>
              </a:xfrm>
              <a:custGeom>
                <a:avLst/>
                <a:gdLst>
                  <a:gd name="connsiteX0" fmla="*/ 385818 w 5036527"/>
                  <a:gd name="connsiteY0" fmla="*/ 0 h 1908197"/>
                  <a:gd name="connsiteX1" fmla="*/ 385818 w 5036527"/>
                  <a:gd name="connsiteY1" fmla="*/ 225641 h 1908197"/>
                  <a:gd name="connsiteX2" fmla="*/ 0 w 5036527"/>
                  <a:gd name="connsiteY2" fmla="*/ 566888 h 1908197"/>
                  <a:gd name="connsiteX3" fmla="*/ 385818 w 5036527"/>
                  <a:gd name="connsiteY3" fmla="*/ 908135 h 1908197"/>
                  <a:gd name="connsiteX4" fmla="*/ 385818 w 5036527"/>
                  <a:gd name="connsiteY4" fmla="*/ 1908197 h 1908197"/>
                  <a:gd name="connsiteX5" fmla="*/ 5036528 w 5036527"/>
                  <a:gd name="connsiteY5" fmla="*/ 1908197 h 1908197"/>
                  <a:gd name="connsiteX6" fmla="*/ 5036528 w 5036527"/>
                  <a:gd name="connsiteY6" fmla="*/ 0 h 190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6527" h="1908197">
                    <a:moveTo>
                      <a:pt x="385818" y="0"/>
                    </a:moveTo>
                    <a:lnTo>
                      <a:pt x="385818" y="225641"/>
                    </a:lnTo>
                    <a:lnTo>
                      <a:pt x="0" y="566888"/>
                    </a:lnTo>
                    <a:lnTo>
                      <a:pt x="385818" y="908135"/>
                    </a:lnTo>
                    <a:lnTo>
                      <a:pt x="385818" y="1908197"/>
                    </a:lnTo>
                    <a:lnTo>
                      <a:pt x="5036528" y="1908197"/>
                    </a:lnTo>
                    <a:lnTo>
                      <a:pt x="5036528" y="0"/>
                    </a:lnTo>
                    <a:close/>
                  </a:path>
                </a:pathLst>
              </a:custGeom>
              <a:solidFill>
                <a:srgbClr val="FFFFFF"/>
              </a:solidFill>
              <a:ln w="1391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9"/>
              <p:cNvSpPr/>
              <p:nvPr/>
            </p:nvSpPr>
            <p:spPr>
              <a:xfrm>
                <a:off x="3530379" y="2426151"/>
                <a:ext cx="5046277" cy="1908197"/>
              </a:xfrm>
              <a:custGeom>
                <a:avLst/>
                <a:gdLst>
                  <a:gd name="connsiteX0" fmla="*/ 4912565 w 5046277"/>
                  <a:gd name="connsiteY0" fmla="*/ 0 h 1908197"/>
                  <a:gd name="connsiteX1" fmla="*/ 4912565 w 5046277"/>
                  <a:gd name="connsiteY1" fmla="*/ 1763341 h 1908197"/>
                  <a:gd name="connsiteX2" fmla="*/ 473567 w 5046277"/>
                  <a:gd name="connsiteY2" fmla="*/ 1763341 h 1908197"/>
                  <a:gd name="connsiteX3" fmla="*/ 473567 w 5046277"/>
                  <a:gd name="connsiteY3" fmla="*/ 895599 h 1908197"/>
                  <a:gd name="connsiteX4" fmla="*/ 473567 w 5046277"/>
                  <a:gd name="connsiteY4" fmla="*/ 895599 h 1908197"/>
                  <a:gd name="connsiteX5" fmla="*/ 473567 w 5046277"/>
                  <a:gd name="connsiteY5" fmla="*/ 895599 h 1908197"/>
                  <a:gd name="connsiteX6" fmla="*/ 39000 w 5046277"/>
                  <a:gd name="connsiteY6" fmla="*/ 518138 h 1908197"/>
                  <a:gd name="connsiteX7" fmla="*/ 0 w 5046277"/>
                  <a:gd name="connsiteY7" fmla="*/ 562709 h 1908197"/>
                  <a:gd name="connsiteX8" fmla="*/ 395568 w 5046277"/>
                  <a:gd name="connsiteY8" fmla="*/ 906742 h 1908197"/>
                  <a:gd name="connsiteX9" fmla="*/ 395568 w 5046277"/>
                  <a:gd name="connsiteY9" fmla="*/ 1763341 h 1908197"/>
                  <a:gd name="connsiteX10" fmla="*/ 395568 w 5046277"/>
                  <a:gd name="connsiteY10" fmla="*/ 1908197 h 1908197"/>
                  <a:gd name="connsiteX11" fmla="*/ 473567 w 5046277"/>
                  <a:gd name="connsiteY11" fmla="*/ 1908197 h 1908197"/>
                  <a:gd name="connsiteX12" fmla="*/ 4912565 w 5046277"/>
                  <a:gd name="connsiteY12" fmla="*/ 1908197 h 1908197"/>
                  <a:gd name="connsiteX13" fmla="*/ 5046278 w 5046277"/>
                  <a:gd name="connsiteY13" fmla="*/ 1908197 h 1908197"/>
                  <a:gd name="connsiteX14" fmla="*/ 5046278 w 5046277"/>
                  <a:gd name="connsiteY14" fmla="*/ 1763341 h 1908197"/>
                  <a:gd name="connsiteX15" fmla="*/ 5046278 w 5046277"/>
                  <a:gd name="connsiteY15" fmla="*/ 0 h 190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46277" h="1908197">
                    <a:moveTo>
                      <a:pt x="4912565" y="0"/>
                    </a:moveTo>
                    <a:lnTo>
                      <a:pt x="4912565" y="1763341"/>
                    </a:lnTo>
                    <a:lnTo>
                      <a:pt x="473567" y="1763341"/>
                    </a:lnTo>
                    <a:lnTo>
                      <a:pt x="473567" y="895599"/>
                    </a:lnTo>
                    <a:lnTo>
                      <a:pt x="473567" y="895599"/>
                    </a:lnTo>
                    <a:lnTo>
                      <a:pt x="473567" y="895599"/>
                    </a:lnTo>
                    <a:lnTo>
                      <a:pt x="39000" y="518138"/>
                    </a:lnTo>
                    <a:lnTo>
                      <a:pt x="0" y="562709"/>
                    </a:lnTo>
                    <a:lnTo>
                      <a:pt x="395568" y="906742"/>
                    </a:lnTo>
                    <a:lnTo>
                      <a:pt x="395568" y="1763341"/>
                    </a:lnTo>
                    <a:lnTo>
                      <a:pt x="395568" y="1908197"/>
                    </a:lnTo>
                    <a:lnTo>
                      <a:pt x="473567" y="1908197"/>
                    </a:lnTo>
                    <a:lnTo>
                      <a:pt x="4912565" y="1908197"/>
                    </a:lnTo>
                    <a:lnTo>
                      <a:pt x="5046278" y="1908197"/>
                    </a:lnTo>
                    <a:lnTo>
                      <a:pt x="5046278" y="1763341"/>
                    </a:lnTo>
                    <a:lnTo>
                      <a:pt x="5046278" y="0"/>
                    </a:lnTo>
                    <a:close/>
                  </a:path>
                </a:pathLst>
              </a:custGeom>
              <a:solidFill>
                <a:srgbClr val="B4B4B5"/>
              </a:solidFill>
              <a:ln w="1391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20"/>
              <p:cNvSpPr/>
              <p:nvPr/>
            </p:nvSpPr>
            <p:spPr>
              <a:xfrm>
                <a:off x="3498344" y="2398295"/>
                <a:ext cx="5106170" cy="1963910"/>
              </a:xfrm>
              <a:custGeom>
                <a:avLst/>
                <a:gdLst>
                  <a:gd name="connsiteX0" fmla="*/ 5104777 w 5106170"/>
                  <a:gd name="connsiteY0" fmla="*/ 1963911 h 1963910"/>
                  <a:gd name="connsiteX1" fmla="*/ 399747 w 5106170"/>
                  <a:gd name="connsiteY1" fmla="*/ 1963911 h 1963910"/>
                  <a:gd name="connsiteX2" fmla="*/ 399747 w 5106170"/>
                  <a:gd name="connsiteY2" fmla="*/ 947134 h 1963910"/>
                  <a:gd name="connsiteX3" fmla="*/ 0 w 5106170"/>
                  <a:gd name="connsiteY3" fmla="*/ 594745 h 1963910"/>
                  <a:gd name="connsiteX4" fmla="*/ 399747 w 5106170"/>
                  <a:gd name="connsiteY4" fmla="*/ 240962 h 1963910"/>
                  <a:gd name="connsiteX5" fmla="*/ 399747 w 5106170"/>
                  <a:gd name="connsiteY5" fmla="*/ 0 h 1963910"/>
                  <a:gd name="connsiteX6" fmla="*/ 5106170 w 5106170"/>
                  <a:gd name="connsiteY6" fmla="*/ 0 h 1963910"/>
                  <a:gd name="connsiteX7" fmla="*/ 5106170 w 5106170"/>
                  <a:gd name="connsiteY7" fmla="*/ 1963911 h 1963910"/>
                  <a:gd name="connsiteX8" fmla="*/ 454067 w 5106170"/>
                  <a:gd name="connsiteY8" fmla="*/ 1908197 h 1963910"/>
                  <a:gd name="connsiteX9" fmla="*/ 5050456 w 5106170"/>
                  <a:gd name="connsiteY9" fmla="*/ 1908197 h 1963910"/>
                  <a:gd name="connsiteX10" fmla="*/ 5050456 w 5106170"/>
                  <a:gd name="connsiteY10" fmla="*/ 55714 h 1963910"/>
                  <a:gd name="connsiteX11" fmla="*/ 454067 w 5106170"/>
                  <a:gd name="connsiteY11" fmla="*/ 55714 h 1963910"/>
                  <a:gd name="connsiteX12" fmla="*/ 454067 w 5106170"/>
                  <a:gd name="connsiteY12" fmla="*/ 267426 h 1963910"/>
                  <a:gd name="connsiteX13" fmla="*/ 83571 w 5106170"/>
                  <a:gd name="connsiteY13" fmla="*/ 594745 h 1963910"/>
                  <a:gd name="connsiteX14" fmla="*/ 455460 w 5106170"/>
                  <a:gd name="connsiteY14" fmla="*/ 923456 h 1963910"/>
                  <a:gd name="connsiteX15" fmla="*/ 455460 w 5106170"/>
                  <a:gd name="connsiteY15" fmla="*/ 1908197 h 196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06170" h="1963910">
                    <a:moveTo>
                      <a:pt x="5104777" y="1963911"/>
                    </a:moveTo>
                    <a:lnTo>
                      <a:pt x="399747" y="1963911"/>
                    </a:lnTo>
                    <a:lnTo>
                      <a:pt x="399747" y="947134"/>
                    </a:lnTo>
                    <a:lnTo>
                      <a:pt x="0" y="594745"/>
                    </a:lnTo>
                    <a:lnTo>
                      <a:pt x="399747" y="240962"/>
                    </a:lnTo>
                    <a:lnTo>
                      <a:pt x="399747" y="0"/>
                    </a:lnTo>
                    <a:lnTo>
                      <a:pt x="5106170" y="0"/>
                    </a:lnTo>
                    <a:lnTo>
                      <a:pt x="5106170" y="1963911"/>
                    </a:lnTo>
                    <a:close/>
                    <a:moveTo>
                      <a:pt x="454067" y="1908197"/>
                    </a:moveTo>
                    <a:lnTo>
                      <a:pt x="5050456" y="1908197"/>
                    </a:lnTo>
                    <a:lnTo>
                      <a:pt x="5050456" y="55714"/>
                    </a:lnTo>
                    <a:lnTo>
                      <a:pt x="454067" y="55714"/>
                    </a:lnTo>
                    <a:lnTo>
                      <a:pt x="454067" y="267426"/>
                    </a:lnTo>
                    <a:lnTo>
                      <a:pt x="83571" y="594745"/>
                    </a:lnTo>
                    <a:lnTo>
                      <a:pt x="455460" y="923456"/>
                    </a:lnTo>
                    <a:lnTo>
                      <a:pt x="455460" y="1908197"/>
                    </a:lnTo>
                    <a:close/>
                  </a:path>
                </a:pathLst>
              </a:custGeom>
              <a:solidFill>
                <a:srgbClr val="231815"/>
              </a:solidFill>
              <a:ln w="1391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 name="文本框 4"/>
            <p:cNvSpPr txBox="1"/>
            <p:nvPr/>
          </p:nvSpPr>
          <p:spPr>
            <a:xfrm>
              <a:off x="6474" y="3906"/>
              <a:ext cx="6708" cy="2698"/>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en-US" spc="200">
                  <a:solidFill>
                    <a:schemeClr val="tx1"/>
                  </a:solidFill>
                  <a:uFillTx/>
                  <a:latin typeface="汉仪中黑简" panose="02010600000101010101" charset="-122"/>
                  <a:ea typeface="汉仪中黑简" panose="02010600000101010101" charset="-122"/>
                </a:rPr>
                <a:t>    </a:t>
              </a:r>
              <a:r>
                <a:rPr spc="200">
                  <a:solidFill>
                    <a:schemeClr val="tx1"/>
                  </a:solidFill>
                  <a:uFillTx/>
                  <a:latin typeface="汉仪中黑简" panose="02010600000101010101" charset="-122"/>
                  <a:ea typeface="汉仪中黑简" panose="02010600000101010101" charset="-122"/>
                </a:rPr>
                <a:t>对于去中心化货币，存在截然相反的两种观点：悲观派和乐观派。悲观派认为，去中心化货币的发行无法控制，还存在种种风险控制和监管问题，应该禁止使用。但对于这类观点所提倡的做法，现实中很难做到。这种以比特币为代表的去中心化货币，其数据存储在所有的交易终端中，要想将其彻底消灭，必须将这些终端全部消灭，这是不可能的。乐观派认为，当下每个国家都有发行、使用各自的货币，去到任何国家都要兑换当地使用的货币，不仅十分不方便，存在兑换成本，而且对于国际贸易来讲也是非常大的阻碍。如果全世界都使用一种货币，货币汇兑的种种成本就消失了，有助于全球化进程。两派的观点都有其依据，而比特币的未来究竟如何，目前还没有定论。</a:t>
              </a:r>
              <a:endParaRPr spc="200">
                <a:solidFill>
                  <a:schemeClr val="tx1"/>
                </a:solidFill>
                <a:uFillTx/>
                <a:latin typeface="汉仪中黑简" panose="02010600000101010101" charset="-122"/>
                <a:ea typeface="汉仪中黑简" panose="0201060000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ttp://photo-static-api.fotomore.com/creative/vcg/veer/400/new/VCG41N670866146.jpg" descr="&amp;pky270_sjzg_VCG41N670866146&amp;2&amp;src_toppic_inpsrchzd1&amp;"/>
          <p:cNvPicPr>
            <a:picLocks noChangeAspect="1"/>
          </p:cNvPicPr>
          <p:nvPr/>
        </p:nvPicPr>
        <p:blipFill>
          <a:blip r:embed="rId1"/>
          <a:stretch>
            <a:fillRect/>
          </a:stretch>
        </p:blipFill>
        <p:spPr>
          <a:xfrm>
            <a:off x="9243695" y="2123440"/>
            <a:ext cx="2934970" cy="3759835"/>
          </a:xfrm>
          <a:prstGeom prst="rect">
            <a:avLst/>
          </a:prstGeom>
        </p:spPr>
      </p:pic>
      <p:pic>
        <p:nvPicPr>
          <p:cNvPr id="6" name="http://photo-static-api.fotomore.com/creative/vcg/veer/400/new/VCG41N157589052.jpg" descr="&amp;pky250_sjzg_VCG41N157589052&amp;2&amp;src_toppic_inpsrchzd1&amp;"/>
          <p:cNvPicPr>
            <a:picLocks noChangeAspect="1"/>
          </p:cNvPicPr>
          <p:nvPr/>
        </p:nvPicPr>
        <p:blipFill>
          <a:blip r:embed="rId2"/>
          <a:stretch>
            <a:fillRect/>
          </a:stretch>
        </p:blipFill>
        <p:spPr>
          <a:xfrm>
            <a:off x="93980" y="2781935"/>
            <a:ext cx="2586355" cy="3096260"/>
          </a:xfrm>
          <a:prstGeom prst="rect">
            <a:avLst/>
          </a:prstGeom>
        </p:spPr>
      </p:pic>
      <p:sp>
        <p:nvSpPr>
          <p:cNvPr id="2" name="文本框 1"/>
          <p:cNvSpPr txBox="1"/>
          <p:nvPr/>
        </p:nvSpPr>
        <p:spPr>
          <a:xfrm>
            <a:off x="1151904" y="237507"/>
            <a:ext cx="1706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超主权货币</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5" name="组合 4" descr="7b0a202020202274657874626f78223a20227b5c2263617465676f72795f69645c223a31303431352c5c2269645c223a32303334353032307d220a7d0a"/>
          <p:cNvGrpSpPr/>
          <p:nvPr/>
        </p:nvGrpSpPr>
        <p:grpSpPr>
          <a:xfrm>
            <a:off x="2466340" y="1576070"/>
            <a:ext cx="7141210" cy="4575810"/>
            <a:chOff x="5402" y="3594"/>
            <a:chExt cx="8398" cy="3612"/>
          </a:xfrm>
        </p:grpSpPr>
        <p:grpSp>
          <p:nvGrpSpPr>
            <p:cNvPr id="4" name="组合 3"/>
            <p:cNvGrpSpPr/>
            <p:nvPr/>
          </p:nvGrpSpPr>
          <p:grpSpPr>
            <a:xfrm>
              <a:off x="5402" y="3594"/>
              <a:ext cx="8398" cy="3612"/>
              <a:chOff x="5402" y="3594"/>
              <a:chExt cx="8398" cy="3612"/>
            </a:xfrm>
          </p:grpSpPr>
          <p:sp>
            <p:nvSpPr>
              <p:cNvPr id="181" name="Freeform 107"/>
              <p:cNvSpPr>
                <a:spLocks noEditPoints="1"/>
              </p:cNvSpPr>
              <p:nvPr/>
            </p:nvSpPr>
            <p:spPr bwMode="auto">
              <a:xfrm>
                <a:off x="13134" y="6734"/>
                <a:ext cx="124" cy="128"/>
              </a:xfrm>
              <a:custGeom>
                <a:avLst/>
                <a:gdLst>
                  <a:gd name="T0" fmla="*/ 18 w 19"/>
                  <a:gd name="T1" fmla="*/ 15 h 20"/>
                  <a:gd name="T2" fmla="*/ 19 w 19"/>
                  <a:gd name="T3" fmla="*/ 13 h 20"/>
                  <a:gd name="T4" fmla="*/ 17 w 19"/>
                  <a:gd name="T5" fmla="*/ 11 h 20"/>
                  <a:gd name="T6" fmla="*/ 17 w 19"/>
                  <a:gd name="T7" fmla="*/ 9 h 20"/>
                  <a:gd name="T8" fmla="*/ 19 w 19"/>
                  <a:gd name="T9" fmla="*/ 7 h 20"/>
                  <a:gd name="T10" fmla="*/ 18 w 19"/>
                  <a:gd name="T11" fmla="*/ 5 h 20"/>
                  <a:gd name="T12" fmla="*/ 15 w 19"/>
                  <a:gd name="T13" fmla="*/ 5 h 20"/>
                  <a:gd name="T14" fmla="*/ 14 w 19"/>
                  <a:gd name="T15" fmla="*/ 4 h 20"/>
                  <a:gd name="T16" fmla="*/ 14 w 19"/>
                  <a:gd name="T17" fmla="*/ 1 h 20"/>
                  <a:gd name="T18" fmla="*/ 12 w 19"/>
                  <a:gd name="T19" fmla="*/ 0 h 20"/>
                  <a:gd name="T20" fmla="*/ 10 w 19"/>
                  <a:gd name="T21" fmla="*/ 2 h 20"/>
                  <a:gd name="T22" fmla="*/ 8 w 19"/>
                  <a:gd name="T23" fmla="*/ 2 h 20"/>
                  <a:gd name="T24" fmla="*/ 7 w 19"/>
                  <a:gd name="T25" fmla="*/ 0 h 20"/>
                  <a:gd name="T26" fmla="*/ 4 w 19"/>
                  <a:gd name="T27" fmla="*/ 1 h 20"/>
                  <a:gd name="T28" fmla="*/ 5 w 19"/>
                  <a:gd name="T29" fmla="*/ 4 h 20"/>
                  <a:gd name="T30" fmla="*/ 3 w 19"/>
                  <a:gd name="T31" fmla="*/ 5 h 20"/>
                  <a:gd name="T32" fmla="*/ 0 w 19"/>
                  <a:gd name="T33" fmla="*/ 5 h 20"/>
                  <a:gd name="T34" fmla="*/ 0 w 19"/>
                  <a:gd name="T35" fmla="*/ 7 h 20"/>
                  <a:gd name="T36" fmla="*/ 2 w 19"/>
                  <a:gd name="T37" fmla="*/ 9 h 20"/>
                  <a:gd name="T38" fmla="*/ 2 w 19"/>
                  <a:gd name="T39" fmla="*/ 11 h 20"/>
                  <a:gd name="T40" fmla="*/ 0 w 19"/>
                  <a:gd name="T41" fmla="*/ 13 h 20"/>
                  <a:gd name="T42" fmla="*/ 1 w 19"/>
                  <a:gd name="T43" fmla="*/ 15 h 20"/>
                  <a:gd name="T44" fmla="*/ 3 w 19"/>
                  <a:gd name="T45" fmla="*/ 15 h 20"/>
                  <a:gd name="T46" fmla="*/ 5 w 19"/>
                  <a:gd name="T47" fmla="*/ 16 h 20"/>
                  <a:gd name="T48" fmla="*/ 4 w 19"/>
                  <a:gd name="T49" fmla="*/ 19 h 20"/>
                  <a:gd name="T50" fmla="*/ 7 w 19"/>
                  <a:gd name="T51" fmla="*/ 20 h 20"/>
                  <a:gd name="T52" fmla="*/ 9 w 19"/>
                  <a:gd name="T53" fmla="*/ 18 h 20"/>
                  <a:gd name="T54" fmla="*/ 10 w 19"/>
                  <a:gd name="T55" fmla="*/ 18 h 20"/>
                  <a:gd name="T56" fmla="*/ 12 w 19"/>
                  <a:gd name="T57" fmla="*/ 20 h 20"/>
                  <a:gd name="T58" fmla="*/ 14 w 19"/>
                  <a:gd name="T59" fmla="*/ 19 h 20"/>
                  <a:gd name="T60" fmla="*/ 14 w 19"/>
                  <a:gd name="T61" fmla="*/ 16 h 20"/>
                  <a:gd name="T62" fmla="*/ 15 w 19"/>
                  <a:gd name="T63" fmla="*/ 15 h 20"/>
                  <a:gd name="T64" fmla="*/ 18 w 19"/>
                  <a:gd name="T65" fmla="*/ 15 h 20"/>
                  <a:gd name="T66" fmla="*/ 8 w 19"/>
                  <a:gd name="T67" fmla="*/ 13 h 20"/>
                  <a:gd name="T68" fmla="*/ 6 w 19"/>
                  <a:gd name="T69" fmla="*/ 9 h 20"/>
                  <a:gd name="T70" fmla="*/ 11 w 19"/>
                  <a:gd name="T71" fmla="*/ 6 h 20"/>
                  <a:gd name="T72" fmla="*/ 13 w 19"/>
                  <a:gd name="T73" fmla="*/ 11 h 20"/>
                  <a:gd name="T74" fmla="*/ 8 w 19"/>
                  <a:gd name="T75"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 h="20">
                    <a:moveTo>
                      <a:pt x="18" y="15"/>
                    </a:moveTo>
                    <a:cubicBezTo>
                      <a:pt x="19" y="13"/>
                      <a:pt x="19" y="13"/>
                      <a:pt x="19" y="13"/>
                    </a:cubicBezTo>
                    <a:cubicBezTo>
                      <a:pt x="17" y="11"/>
                      <a:pt x="17" y="11"/>
                      <a:pt x="17" y="11"/>
                    </a:cubicBezTo>
                    <a:cubicBezTo>
                      <a:pt x="17" y="10"/>
                      <a:pt x="17" y="10"/>
                      <a:pt x="17" y="9"/>
                    </a:cubicBezTo>
                    <a:cubicBezTo>
                      <a:pt x="19" y="7"/>
                      <a:pt x="19" y="7"/>
                      <a:pt x="19" y="7"/>
                    </a:cubicBezTo>
                    <a:cubicBezTo>
                      <a:pt x="18" y="5"/>
                      <a:pt x="18" y="5"/>
                      <a:pt x="18" y="5"/>
                    </a:cubicBezTo>
                    <a:cubicBezTo>
                      <a:pt x="15" y="5"/>
                      <a:pt x="15" y="5"/>
                      <a:pt x="15" y="5"/>
                    </a:cubicBezTo>
                    <a:cubicBezTo>
                      <a:pt x="15" y="5"/>
                      <a:pt x="15" y="4"/>
                      <a:pt x="14" y="4"/>
                    </a:cubicBezTo>
                    <a:cubicBezTo>
                      <a:pt x="14" y="1"/>
                      <a:pt x="14" y="1"/>
                      <a:pt x="14" y="1"/>
                    </a:cubicBezTo>
                    <a:cubicBezTo>
                      <a:pt x="12" y="0"/>
                      <a:pt x="12" y="0"/>
                      <a:pt x="12" y="0"/>
                    </a:cubicBezTo>
                    <a:cubicBezTo>
                      <a:pt x="10" y="2"/>
                      <a:pt x="10" y="2"/>
                      <a:pt x="10" y="2"/>
                    </a:cubicBezTo>
                    <a:cubicBezTo>
                      <a:pt x="10" y="2"/>
                      <a:pt x="9" y="2"/>
                      <a:pt x="8" y="2"/>
                    </a:cubicBezTo>
                    <a:cubicBezTo>
                      <a:pt x="7" y="0"/>
                      <a:pt x="7" y="0"/>
                      <a:pt x="7" y="0"/>
                    </a:cubicBezTo>
                    <a:cubicBezTo>
                      <a:pt x="4" y="1"/>
                      <a:pt x="4" y="1"/>
                      <a:pt x="4" y="1"/>
                    </a:cubicBezTo>
                    <a:cubicBezTo>
                      <a:pt x="5" y="4"/>
                      <a:pt x="5" y="4"/>
                      <a:pt x="5" y="4"/>
                    </a:cubicBezTo>
                    <a:cubicBezTo>
                      <a:pt x="4" y="4"/>
                      <a:pt x="4" y="5"/>
                      <a:pt x="3" y="5"/>
                    </a:cubicBezTo>
                    <a:cubicBezTo>
                      <a:pt x="0" y="5"/>
                      <a:pt x="0" y="5"/>
                      <a:pt x="0" y="5"/>
                    </a:cubicBezTo>
                    <a:cubicBezTo>
                      <a:pt x="0" y="7"/>
                      <a:pt x="0" y="7"/>
                      <a:pt x="0" y="7"/>
                    </a:cubicBezTo>
                    <a:cubicBezTo>
                      <a:pt x="2" y="9"/>
                      <a:pt x="2" y="9"/>
                      <a:pt x="2" y="9"/>
                    </a:cubicBezTo>
                    <a:cubicBezTo>
                      <a:pt x="2" y="10"/>
                      <a:pt x="2" y="10"/>
                      <a:pt x="2" y="11"/>
                    </a:cubicBezTo>
                    <a:cubicBezTo>
                      <a:pt x="0" y="13"/>
                      <a:pt x="0" y="13"/>
                      <a:pt x="0" y="13"/>
                    </a:cubicBezTo>
                    <a:cubicBezTo>
                      <a:pt x="1" y="15"/>
                      <a:pt x="1" y="15"/>
                      <a:pt x="1" y="15"/>
                    </a:cubicBezTo>
                    <a:cubicBezTo>
                      <a:pt x="3" y="15"/>
                      <a:pt x="3" y="15"/>
                      <a:pt x="3" y="15"/>
                    </a:cubicBezTo>
                    <a:cubicBezTo>
                      <a:pt x="4" y="15"/>
                      <a:pt x="4" y="16"/>
                      <a:pt x="5" y="16"/>
                    </a:cubicBezTo>
                    <a:cubicBezTo>
                      <a:pt x="4" y="19"/>
                      <a:pt x="4" y="19"/>
                      <a:pt x="4" y="19"/>
                    </a:cubicBezTo>
                    <a:cubicBezTo>
                      <a:pt x="7" y="20"/>
                      <a:pt x="7" y="20"/>
                      <a:pt x="7" y="20"/>
                    </a:cubicBezTo>
                    <a:cubicBezTo>
                      <a:pt x="9" y="18"/>
                      <a:pt x="9" y="18"/>
                      <a:pt x="9" y="18"/>
                    </a:cubicBezTo>
                    <a:cubicBezTo>
                      <a:pt x="9" y="18"/>
                      <a:pt x="10" y="18"/>
                      <a:pt x="10" y="18"/>
                    </a:cubicBezTo>
                    <a:cubicBezTo>
                      <a:pt x="12" y="20"/>
                      <a:pt x="12" y="20"/>
                      <a:pt x="12" y="20"/>
                    </a:cubicBezTo>
                    <a:cubicBezTo>
                      <a:pt x="14" y="19"/>
                      <a:pt x="14" y="19"/>
                      <a:pt x="14" y="19"/>
                    </a:cubicBezTo>
                    <a:cubicBezTo>
                      <a:pt x="14" y="16"/>
                      <a:pt x="14" y="16"/>
                      <a:pt x="14" y="16"/>
                    </a:cubicBezTo>
                    <a:cubicBezTo>
                      <a:pt x="15" y="16"/>
                      <a:pt x="15" y="15"/>
                      <a:pt x="15" y="15"/>
                    </a:cubicBezTo>
                    <a:lnTo>
                      <a:pt x="18" y="15"/>
                    </a:lnTo>
                    <a:close/>
                    <a:moveTo>
                      <a:pt x="8" y="13"/>
                    </a:moveTo>
                    <a:cubicBezTo>
                      <a:pt x="6" y="13"/>
                      <a:pt x="5" y="10"/>
                      <a:pt x="6" y="9"/>
                    </a:cubicBezTo>
                    <a:cubicBezTo>
                      <a:pt x="7" y="7"/>
                      <a:pt x="9" y="6"/>
                      <a:pt x="11" y="6"/>
                    </a:cubicBezTo>
                    <a:cubicBezTo>
                      <a:pt x="13" y="7"/>
                      <a:pt x="14" y="9"/>
                      <a:pt x="13" y="11"/>
                    </a:cubicBezTo>
                    <a:cubicBezTo>
                      <a:pt x="12" y="13"/>
                      <a:pt x="10" y="14"/>
                      <a:pt x="8" y="13"/>
                    </a:cubicBezTo>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2" name="Freeform 108"/>
              <p:cNvSpPr>
                <a:spLocks noEditPoints="1"/>
              </p:cNvSpPr>
              <p:nvPr/>
            </p:nvSpPr>
            <p:spPr bwMode="auto">
              <a:xfrm>
                <a:off x="5757" y="3807"/>
                <a:ext cx="186" cy="188"/>
              </a:xfrm>
              <a:custGeom>
                <a:avLst/>
                <a:gdLst>
                  <a:gd name="T0" fmla="*/ 23 w 29"/>
                  <a:gd name="T1" fmla="*/ 26 h 29"/>
                  <a:gd name="T2" fmla="*/ 26 w 29"/>
                  <a:gd name="T3" fmla="*/ 24 h 29"/>
                  <a:gd name="T4" fmla="*/ 24 w 29"/>
                  <a:gd name="T5" fmla="*/ 20 h 29"/>
                  <a:gd name="T6" fmla="*/ 25 w 29"/>
                  <a:gd name="T7" fmla="*/ 18 h 29"/>
                  <a:gd name="T8" fmla="*/ 29 w 29"/>
                  <a:gd name="T9" fmla="*/ 17 h 29"/>
                  <a:gd name="T10" fmla="*/ 29 w 29"/>
                  <a:gd name="T11" fmla="*/ 13 h 29"/>
                  <a:gd name="T12" fmla="*/ 25 w 29"/>
                  <a:gd name="T13" fmla="*/ 12 h 29"/>
                  <a:gd name="T14" fmla="*/ 24 w 29"/>
                  <a:gd name="T15" fmla="*/ 10 h 29"/>
                  <a:gd name="T16" fmla="*/ 26 w 29"/>
                  <a:gd name="T17" fmla="*/ 6 h 29"/>
                  <a:gd name="T18" fmla="*/ 24 w 29"/>
                  <a:gd name="T19" fmla="*/ 3 h 29"/>
                  <a:gd name="T20" fmla="*/ 20 w 29"/>
                  <a:gd name="T21" fmla="*/ 5 h 29"/>
                  <a:gd name="T22" fmla="*/ 18 w 29"/>
                  <a:gd name="T23" fmla="*/ 4 h 29"/>
                  <a:gd name="T24" fmla="*/ 17 w 29"/>
                  <a:gd name="T25" fmla="*/ 0 h 29"/>
                  <a:gd name="T26" fmla="*/ 13 w 29"/>
                  <a:gd name="T27" fmla="*/ 0 h 29"/>
                  <a:gd name="T28" fmla="*/ 12 w 29"/>
                  <a:gd name="T29" fmla="*/ 4 h 29"/>
                  <a:gd name="T30" fmla="*/ 10 w 29"/>
                  <a:gd name="T31" fmla="*/ 5 h 29"/>
                  <a:gd name="T32" fmla="*/ 6 w 29"/>
                  <a:gd name="T33" fmla="*/ 3 h 29"/>
                  <a:gd name="T34" fmla="*/ 4 w 29"/>
                  <a:gd name="T35" fmla="*/ 5 h 29"/>
                  <a:gd name="T36" fmla="*/ 5 w 29"/>
                  <a:gd name="T37" fmla="*/ 9 h 29"/>
                  <a:gd name="T38" fmla="*/ 4 w 29"/>
                  <a:gd name="T39" fmla="*/ 11 h 29"/>
                  <a:gd name="T40" fmla="*/ 0 w 29"/>
                  <a:gd name="T41" fmla="*/ 12 h 29"/>
                  <a:gd name="T42" fmla="*/ 0 w 29"/>
                  <a:gd name="T43" fmla="*/ 16 h 29"/>
                  <a:gd name="T44" fmla="*/ 4 w 29"/>
                  <a:gd name="T45" fmla="*/ 17 h 29"/>
                  <a:gd name="T46" fmla="*/ 5 w 29"/>
                  <a:gd name="T47" fmla="*/ 19 h 29"/>
                  <a:gd name="T48" fmla="*/ 3 w 29"/>
                  <a:gd name="T49" fmla="*/ 23 h 29"/>
                  <a:gd name="T50" fmla="*/ 5 w 29"/>
                  <a:gd name="T51" fmla="*/ 25 h 29"/>
                  <a:gd name="T52" fmla="*/ 9 w 29"/>
                  <a:gd name="T53" fmla="*/ 24 h 29"/>
                  <a:gd name="T54" fmla="*/ 11 w 29"/>
                  <a:gd name="T55" fmla="*/ 25 h 29"/>
                  <a:gd name="T56" fmla="*/ 12 w 29"/>
                  <a:gd name="T57" fmla="*/ 29 h 29"/>
                  <a:gd name="T58" fmla="*/ 16 w 29"/>
                  <a:gd name="T59" fmla="*/ 29 h 29"/>
                  <a:gd name="T60" fmla="*/ 17 w 29"/>
                  <a:gd name="T61" fmla="*/ 25 h 29"/>
                  <a:gd name="T62" fmla="*/ 20 w 29"/>
                  <a:gd name="T63" fmla="*/ 24 h 29"/>
                  <a:gd name="T64" fmla="*/ 23 w 29"/>
                  <a:gd name="T65" fmla="*/ 26 h 29"/>
                  <a:gd name="T66" fmla="*/ 11 w 29"/>
                  <a:gd name="T67" fmla="*/ 18 h 29"/>
                  <a:gd name="T68" fmla="*/ 11 w 29"/>
                  <a:gd name="T69" fmla="*/ 11 h 29"/>
                  <a:gd name="T70" fmla="*/ 19 w 29"/>
                  <a:gd name="T71" fmla="*/ 11 h 29"/>
                  <a:gd name="T72" fmla="*/ 18 w 29"/>
                  <a:gd name="T73" fmla="*/ 18 h 29"/>
                  <a:gd name="T74" fmla="*/ 11 w 29"/>
                  <a:gd name="T75"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29">
                    <a:moveTo>
                      <a:pt x="23" y="26"/>
                    </a:moveTo>
                    <a:cubicBezTo>
                      <a:pt x="26" y="24"/>
                      <a:pt x="26" y="24"/>
                      <a:pt x="26" y="24"/>
                    </a:cubicBezTo>
                    <a:cubicBezTo>
                      <a:pt x="24" y="20"/>
                      <a:pt x="24" y="20"/>
                      <a:pt x="24" y="20"/>
                    </a:cubicBezTo>
                    <a:cubicBezTo>
                      <a:pt x="24" y="19"/>
                      <a:pt x="25" y="19"/>
                      <a:pt x="25" y="18"/>
                    </a:cubicBezTo>
                    <a:cubicBezTo>
                      <a:pt x="29" y="17"/>
                      <a:pt x="29" y="17"/>
                      <a:pt x="29" y="17"/>
                    </a:cubicBezTo>
                    <a:cubicBezTo>
                      <a:pt x="29" y="13"/>
                      <a:pt x="29" y="13"/>
                      <a:pt x="29" y="13"/>
                    </a:cubicBezTo>
                    <a:cubicBezTo>
                      <a:pt x="25" y="12"/>
                      <a:pt x="25" y="12"/>
                      <a:pt x="25" y="12"/>
                    </a:cubicBezTo>
                    <a:cubicBezTo>
                      <a:pt x="25" y="11"/>
                      <a:pt x="25" y="10"/>
                      <a:pt x="24" y="10"/>
                    </a:cubicBezTo>
                    <a:cubicBezTo>
                      <a:pt x="26" y="6"/>
                      <a:pt x="26" y="6"/>
                      <a:pt x="26" y="6"/>
                    </a:cubicBezTo>
                    <a:cubicBezTo>
                      <a:pt x="24" y="3"/>
                      <a:pt x="24" y="3"/>
                      <a:pt x="24" y="3"/>
                    </a:cubicBezTo>
                    <a:cubicBezTo>
                      <a:pt x="20" y="5"/>
                      <a:pt x="20" y="5"/>
                      <a:pt x="20" y="5"/>
                    </a:cubicBezTo>
                    <a:cubicBezTo>
                      <a:pt x="20" y="5"/>
                      <a:pt x="19" y="4"/>
                      <a:pt x="18" y="4"/>
                    </a:cubicBezTo>
                    <a:cubicBezTo>
                      <a:pt x="17" y="0"/>
                      <a:pt x="17" y="0"/>
                      <a:pt x="17" y="0"/>
                    </a:cubicBezTo>
                    <a:cubicBezTo>
                      <a:pt x="13" y="0"/>
                      <a:pt x="13" y="0"/>
                      <a:pt x="13" y="0"/>
                    </a:cubicBezTo>
                    <a:cubicBezTo>
                      <a:pt x="12" y="4"/>
                      <a:pt x="12" y="4"/>
                      <a:pt x="12" y="4"/>
                    </a:cubicBezTo>
                    <a:cubicBezTo>
                      <a:pt x="11" y="4"/>
                      <a:pt x="11" y="4"/>
                      <a:pt x="10" y="5"/>
                    </a:cubicBezTo>
                    <a:cubicBezTo>
                      <a:pt x="6" y="3"/>
                      <a:pt x="6" y="3"/>
                      <a:pt x="6" y="3"/>
                    </a:cubicBezTo>
                    <a:cubicBezTo>
                      <a:pt x="4" y="5"/>
                      <a:pt x="4" y="5"/>
                      <a:pt x="4" y="5"/>
                    </a:cubicBezTo>
                    <a:cubicBezTo>
                      <a:pt x="5" y="9"/>
                      <a:pt x="5" y="9"/>
                      <a:pt x="5" y="9"/>
                    </a:cubicBezTo>
                    <a:cubicBezTo>
                      <a:pt x="5" y="9"/>
                      <a:pt x="5" y="10"/>
                      <a:pt x="4" y="11"/>
                    </a:cubicBezTo>
                    <a:cubicBezTo>
                      <a:pt x="0" y="12"/>
                      <a:pt x="0" y="12"/>
                      <a:pt x="0" y="12"/>
                    </a:cubicBezTo>
                    <a:cubicBezTo>
                      <a:pt x="0" y="16"/>
                      <a:pt x="0" y="16"/>
                      <a:pt x="0" y="16"/>
                    </a:cubicBezTo>
                    <a:cubicBezTo>
                      <a:pt x="4" y="17"/>
                      <a:pt x="4" y="17"/>
                      <a:pt x="4" y="17"/>
                    </a:cubicBezTo>
                    <a:cubicBezTo>
                      <a:pt x="4" y="18"/>
                      <a:pt x="5" y="19"/>
                      <a:pt x="5" y="19"/>
                    </a:cubicBezTo>
                    <a:cubicBezTo>
                      <a:pt x="3" y="23"/>
                      <a:pt x="3" y="23"/>
                      <a:pt x="3" y="23"/>
                    </a:cubicBezTo>
                    <a:cubicBezTo>
                      <a:pt x="5" y="25"/>
                      <a:pt x="5" y="25"/>
                      <a:pt x="5" y="25"/>
                    </a:cubicBezTo>
                    <a:cubicBezTo>
                      <a:pt x="9" y="24"/>
                      <a:pt x="9" y="24"/>
                      <a:pt x="9" y="24"/>
                    </a:cubicBezTo>
                    <a:cubicBezTo>
                      <a:pt x="10" y="24"/>
                      <a:pt x="10" y="24"/>
                      <a:pt x="11" y="25"/>
                    </a:cubicBezTo>
                    <a:cubicBezTo>
                      <a:pt x="12" y="29"/>
                      <a:pt x="12" y="29"/>
                      <a:pt x="12" y="29"/>
                    </a:cubicBezTo>
                    <a:cubicBezTo>
                      <a:pt x="16" y="29"/>
                      <a:pt x="16" y="29"/>
                      <a:pt x="16" y="29"/>
                    </a:cubicBezTo>
                    <a:cubicBezTo>
                      <a:pt x="17" y="25"/>
                      <a:pt x="17" y="25"/>
                      <a:pt x="17" y="25"/>
                    </a:cubicBezTo>
                    <a:cubicBezTo>
                      <a:pt x="18" y="25"/>
                      <a:pt x="19" y="24"/>
                      <a:pt x="20" y="24"/>
                    </a:cubicBezTo>
                    <a:lnTo>
                      <a:pt x="23" y="26"/>
                    </a:lnTo>
                    <a:close/>
                    <a:moveTo>
                      <a:pt x="11" y="18"/>
                    </a:moveTo>
                    <a:cubicBezTo>
                      <a:pt x="9" y="16"/>
                      <a:pt x="9" y="12"/>
                      <a:pt x="11" y="11"/>
                    </a:cubicBezTo>
                    <a:cubicBezTo>
                      <a:pt x="13" y="9"/>
                      <a:pt x="17" y="9"/>
                      <a:pt x="19" y="11"/>
                    </a:cubicBezTo>
                    <a:cubicBezTo>
                      <a:pt x="21" y="13"/>
                      <a:pt x="20" y="16"/>
                      <a:pt x="18" y="18"/>
                    </a:cubicBezTo>
                    <a:cubicBezTo>
                      <a:pt x="16" y="20"/>
                      <a:pt x="13" y="20"/>
                      <a:pt x="11" y="18"/>
                    </a:cubicBezTo>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3" name="Freeform 109"/>
              <p:cNvSpPr>
                <a:spLocks noEditPoints="1"/>
              </p:cNvSpPr>
              <p:nvPr/>
            </p:nvSpPr>
            <p:spPr bwMode="auto">
              <a:xfrm>
                <a:off x="5646" y="3969"/>
                <a:ext cx="97" cy="92"/>
              </a:xfrm>
              <a:custGeom>
                <a:avLst/>
                <a:gdLst>
                  <a:gd name="T0" fmla="*/ 12 w 15"/>
                  <a:gd name="T1" fmla="*/ 13 h 14"/>
                  <a:gd name="T2" fmla="*/ 13 w 15"/>
                  <a:gd name="T3" fmla="*/ 12 h 14"/>
                  <a:gd name="T4" fmla="*/ 12 w 15"/>
                  <a:gd name="T5" fmla="*/ 10 h 14"/>
                  <a:gd name="T6" fmla="*/ 13 w 15"/>
                  <a:gd name="T7" fmla="*/ 9 h 14"/>
                  <a:gd name="T8" fmla="*/ 15 w 15"/>
                  <a:gd name="T9" fmla="*/ 8 h 14"/>
                  <a:gd name="T10" fmla="*/ 15 w 15"/>
                  <a:gd name="T11" fmla="*/ 6 h 14"/>
                  <a:gd name="T12" fmla="*/ 13 w 15"/>
                  <a:gd name="T13" fmla="*/ 6 h 14"/>
                  <a:gd name="T14" fmla="*/ 12 w 15"/>
                  <a:gd name="T15" fmla="*/ 5 h 14"/>
                  <a:gd name="T16" fmla="*/ 14 w 15"/>
                  <a:gd name="T17" fmla="*/ 3 h 14"/>
                  <a:gd name="T18" fmla="*/ 12 w 15"/>
                  <a:gd name="T19" fmla="*/ 2 h 14"/>
                  <a:gd name="T20" fmla="*/ 10 w 15"/>
                  <a:gd name="T21" fmla="*/ 2 h 14"/>
                  <a:gd name="T22" fmla="*/ 9 w 15"/>
                  <a:gd name="T23" fmla="*/ 2 h 14"/>
                  <a:gd name="T24" fmla="*/ 9 w 15"/>
                  <a:gd name="T25" fmla="*/ 0 h 14"/>
                  <a:gd name="T26" fmla="*/ 7 w 15"/>
                  <a:gd name="T27" fmla="*/ 0 h 14"/>
                  <a:gd name="T28" fmla="*/ 6 w 15"/>
                  <a:gd name="T29" fmla="*/ 2 h 14"/>
                  <a:gd name="T30" fmla="*/ 5 w 15"/>
                  <a:gd name="T31" fmla="*/ 2 h 14"/>
                  <a:gd name="T32" fmla="*/ 3 w 15"/>
                  <a:gd name="T33" fmla="*/ 1 h 14"/>
                  <a:gd name="T34" fmla="*/ 2 w 15"/>
                  <a:gd name="T35" fmla="*/ 2 h 14"/>
                  <a:gd name="T36" fmla="*/ 3 w 15"/>
                  <a:gd name="T37" fmla="*/ 4 h 14"/>
                  <a:gd name="T38" fmla="*/ 2 w 15"/>
                  <a:gd name="T39" fmla="*/ 5 h 14"/>
                  <a:gd name="T40" fmla="*/ 0 w 15"/>
                  <a:gd name="T41" fmla="*/ 6 h 14"/>
                  <a:gd name="T42" fmla="*/ 0 w 15"/>
                  <a:gd name="T43" fmla="*/ 8 h 14"/>
                  <a:gd name="T44" fmla="*/ 2 w 15"/>
                  <a:gd name="T45" fmla="*/ 8 h 14"/>
                  <a:gd name="T46" fmla="*/ 3 w 15"/>
                  <a:gd name="T47" fmla="*/ 9 h 14"/>
                  <a:gd name="T48" fmla="*/ 2 w 15"/>
                  <a:gd name="T49" fmla="*/ 11 h 14"/>
                  <a:gd name="T50" fmla="*/ 3 w 15"/>
                  <a:gd name="T51" fmla="*/ 13 h 14"/>
                  <a:gd name="T52" fmla="*/ 5 w 15"/>
                  <a:gd name="T53" fmla="*/ 12 h 14"/>
                  <a:gd name="T54" fmla="*/ 6 w 15"/>
                  <a:gd name="T55" fmla="*/ 12 h 14"/>
                  <a:gd name="T56" fmla="*/ 6 w 15"/>
                  <a:gd name="T57" fmla="*/ 14 h 14"/>
                  <a:gd name="T58" fmla="*/ 8 w 15"/>
                  <a:gd name="T59" fmla="*/ 14 h 14"/>
                  <a:gd name="T60" fmla="*/ 9 w 15"/>
                  <a:gd name="T61" fmla="*/ 12 h 14"/>
                  <a:gd name="T62" fmla="*/ 10 w 15"/>
                  <a:gd name="T63" fmla="*/ 12 h 14"/>
                  <a:gd name="T64" fmla="*/ 12 w 15"/>
                  <a:gd name="T65" fmla="*/ 13 h 14"/>
                  <a:gd name="T66" fmla="*/ 6 w 15"/>
                  <a:gd name="T67" fmla="*/ 9 h 14"/>
                  <a:gd name="T68" fmla="*/ 6 w 15"/>
                  <a:gd name="T69" fmla="*/ 5 h 14"/>
                  <a:gd name="T70" fmla="*/ 10 w 15"/>
                  <a:gd name="T71" fmla="*/ 5 h 14"/>
                  <a:gd name="T72" fmla="*/ 9 w 15"/>
                  <a:gd name="T73" fmla="*/ 9 h 14"/>
                  <a:gd name="T74" fmla="*/ 6 w 15"/>
                  <a:gd name="T7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 h="14">
                    <a:moveTo>
                      <a:pt x="12" y="13"/>
                    </a:moveTo>
                    <a:cubicBezTo>
                      <a:pt x="13" y="12"/>
                      <a:pt x="13" y="12"/>
                      <a:pt x="13" y="12"/>
                    </a:cubicBezTo>
                    <a:cubicBezTo>
                      <a:pt x="12" y="10"/>
                      <a:pt x="12" y="10"/>
                      <a:pt x="12" y="10"/>
                    </a:cubicBezTo>
                    <a:cubicBezTo>
                      <a:pt x="12" y="10"/>
                      <a:pt x="13" y="9"/>
                      <a:pt x="13" y="9"/>
                    </a:cubicBezTo>
                    <a:cubicBezTo>
                      <a:pt x="15" y="8"/>
                      <a:pt x="15" y="8"/>
                      <a:pt x="15" y="8"/>
                    </a:cubicBezTo>
                    <a:cubicBezTo>
                      <a:pt x="15" y="6"/>
                      <a:pt x="15" y="6"/>
                      <a:pt x="15" y="6"/>
                    </a:cubicBezTo>
                    <a:cubicBezTo>
                      <a:pt x="13" y="6"/>
                      <a:pt x="13" y="6"/>
                      <a:pt x="13" y="6"/>
                    </a:cubicBezTo>
                    <a:cubicBezTo>
                      <a:pt x="13" y="5"/>
                      <a:pt x="13" y="5"/>
                      <a:pt x="12" y="5"/>
                    </a:cubicBezTo>
                    <a:cubicBezTo>
                      <a:pt x="14" y="3"/>
                      <a:pt x="14" y="3"/>
                      <a:pt x="14" y="3"/>
                    </a:cubicBezTo>
                    <a:cubicBezTo>
                      <a:pt x="12" y="2"/>
                      <a:pt x="12" y="2"/>
                      <a:pt x="12" y="2"/>
                    </a:cubicBezTo>
                    <a:cubicBezTo>
                      <a:pt x="10" y="2"/>
                      <a:pt x="10" y="2"/>
                      <a:pt x="10" y="2"/>
                    </a:cubicBezTo>
                    <a:cubicBezTo>
                      <a:pt x="10" y="2"/>
                      <a:pt x="10" y="2"/>
                      <a:pt x="9" y="2"/>
                    </a:cubicBezTo>
                    <a:cubicBezTo>
                      <a:pt x="9" y="0"/>
                      <a:pt x="9" y="0"/>
                      <a:pt x="9" y="0"/>
                    </a:cubicBezTo>
                    <a:cubicBezTo>
                      <a:pt x="7" y="0"/>
                      <a:pt x="7" y="0"/>
                      <a:pt x="7" y="0"/>
                    </a:cubicBezTo>
                    <a:cubicBezTo>
                      <a:pt x="6" y="2"/>
                      <a:pt x="6" y="2"/>
                      <a:pt x="6" y="2"/>
                    </a:cubicBezTo>
                    <a:cubicBezTo>
                      <a:pt x="6" y="2"/>
                      <a:pt x="6" y="2"/>
                      <a:pt x="5" y="2"/>
                    </a:cubicBezTo>
                    <a:cubicBezTo>
                      <a:pt x="3" y="1"/>
                      <a:pt x="3" y="1"/>
                      <a:pt x="3" y="1"/>
                    </a:cubicBezTo>
                    <a:cubicBezTo>
                      <a:pt x="2" y="2"/>
                      <a:pt x="2" y="2"/>
                      <a:pt x="2" y="2"/>
                    </a:cubicBezTo>
                    <a:cubicBezTo>
                      <a:pt x="3" y="4"/>
                      <a:pt x="3" y="4"/>
                      <a:pt x="3" y="4"/>
                    </a:cubicBezTo>
                    <a:cubicBezTo>
                      <a:pt x="3" y="5"/>
                      <a:pt x="3" y="5"/>
                      <a:pt x="2" y="5"/>
                    </a:cubicBezTo>
                    <a:cubicBezTo>
                      <a:pt x="0" y="6"/>
                      <a:pt x="0" y="6"/>
                      <a:pt x="0" y="6"/>
                    </a:cubicBezTo>
                    <a:cubicBezTo>
                      <a:pt x="0" y="8"/>
                      <a:pt x="0" y="8"/>
                      <a:pt x="0" y="8"/>
                    </a:cubicBezTo>
                    <a:cubicBezTo>
                      <a:pt x="2" y="8"/>
                      <a:pt x="2" y="8"/>
                      <a:pt x="2" y="8"/>
                    </a:cubicBezTo>
                    <a:cubicBezTo>
                      <a:pt x="2" y="9"/>
                      <a:pt x="3" y="9"/>
                      <a:pt x="3" y="9"/>
                    </a:cubicBezTo>
                    <a:cubicBezTo>
                      <a:pt x="2" y="11"/>
                      <a:pt x="2" y="11"/>
                      <a:pt x="2" y="11"/>
                    </a:cubicBezTo>
                    <a:cubicBezTo>
                      <a:pt x="3" y="13"/>
                      <a:pt x="3" y="13"/>
                      <a:pt x="3" y="13"/>
                    </a:cubicBezTo>
                    <a:cubicBezTo>
                      <a:pt x="5" y="12"/>
                      <a:pt x="5" y="12"/>
                      <a:pt x="5" y="12"/>
                    </a:cubicBezTo>
                    <a:cubicBezTo>
                      <a:pt x="5" y="12"/>
                      <a:pt x="6" y="12"/>
                      <a:pt x="6" y="12"/>
                    </a:cubicBezTo>
                    <a:cubicBezTo>
                      <a:pt x="6" y="14"/>
                      <a:pt x="6" y="14"/>
                      <a:pt x="6" y="14"/>
                    </a:cubicBezTo>
                    <a:cubicBezTo>
                      <a:pt x="8" y="14"/>
                      <a:pt x="8" y="14"/>
                      <a:pt x="8" y="14"/>
                    </a:cubicBezTo>
                    <a:cubicBezTo>
                      <a:pt x="9" y="12"/>
                      <a:pt x="9" y="12"/>
                      <a:pt x="9" y="12"/>
                    </a:cubicBezTo>
                    <a:cubicBezTo>
                      <a:pt x="9" y="12"/>
                      <a:pt x="10" y="12"/>
                      <a:pt x="10" y="12"/>
                    </a:cubicBezTo>
                    <a:lnTo>
                      <a:pt x="12" y="13"/>
                    </a:lnTo>
                    <a:close/>
                    <a:moveTo>
                      <a:pt x="6" y="9"/>
                    </a:moveTo>
                    <a:cubicBezTo>
                      <a:pt x="5" y="8"/>
                      <a:pt x="5" y="6"/>
                      <a:pt x="6" y="5"/>
                    </a:cubicBezTo>
                    <a:cubicBezTo>
                      <a:pt x="7" y="4"/>
                      <a:pt x="9" y="4"/>
                      <a:pt x="10" y="5"/>
                    </a:cubicBezTo>
                    <a:cubicBezTo>
                      <a:pt x="11" y="6"/>
                      <a:pt x="10" y="8"/>
                      <a:pt x="9" y="9"/>
                    </a:cubicBezTo>
                    <a:cubicBezTo>
                      <a:pt x="8" y="10"/>
                      <a:pt x="7" y="10"/>
                      <a:pt x="6" y="9"/>
                    </a:cubicBezTo>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4" name="Line 110"/>
              <p:cNvSpPr>
                <a:spLocks noChangeShapeType="1"/>
              </p:cNvSpPr>
              <p:nvPr/>
            </p:nvSpPr>
            <p:spPr bwMode="auto">
              <a:xfrm>
                <a:off x="12651" y="7051"/>
                <a:ext cx="0" cy="0"/>
              </a:xfrm>
              <a:prstGeom prst="line">
                <a:avLst/>
              </a:prstGeom>
              <a:solidFill>
                <a:srgbClr val="4A7CC6"/>
              </a:solidFill>
              <a:ln w="34925" cap="flat">
                <a:solidFill>
                  <a:srgbClr val="172A88"/>
                </a:solidFill>
                <a:prstDash val="solid"/>
                <a:miter lim="800000"/>
              </a:ln>
            </p:spPr>
            <p:txBody>
              <a:bodyPr vert="horz" wrap="square" lIns="91440" tIns="45720" rIns="91440" bIns="45720" numCol="1" anchor="t" anchorCtr="0" compatLnSpc="1"/>
              <a:p>
                <a:endParaRPr lang="zh-CN" altLang="en-US"/>
              </a:p>
            </p:txBody>
          </p:sp>
          <p:sp>
            <p:nvSpPr>
              <p:cNvPr id="185" name="Freeform 111"/>
              <p:cNvSpPr/>
              <p:nvPr/>
            </p:nvSpPr>
            <p:spPr bwMode="auto">
              <a:xfrm>
                <a:off x="5402" y="3594"/>
                <a:ext cx="8398" cy="3483"/>
              </a:xfrm>
              <a:custGeom>
                <a:avLst/>
                <a:gdLst>
                  <a:gd name="T0" fmla="*/ 1236 w 1302"/>
                  <a:gd name="T1" fmla="*/ 538 h 538"/>
                  <a:gd name="T2" fmla="*/ 1201 w 1302"/>
                  <a:gd name="T3" fmla="*/ 538 h 538"/>
                  <a:gd name="T4" fmla="*/ 1201 w 1302"/>
                  <a:gd name="T5" fmla="*/ 530 h 538"/>
                  <a:gd name="T6" fmla="*/ 1236 w 1302"/>
                  <a:gd name="T7" fmla="*/ 530 h 538"/>
                  <a:gd name="T8" fmla="*/ 1294 w 1302"/>
                  <a:gd name="T9" fmla="*/ 472 h 538"/>
                  <a:gd name="T10" fmla="*/ 1294 w 1302"/>
                  <a:gd name="T11" fmla="*/ 67 h 538"/>
                  <a:gd name="T12" fmla="*/ 1236 w 1302"/>
                  <a:gd name="T13" fmla="*/ 8 h 538"/>
                  <a:gd name="T14" fmla="*/ 66 w 1302"/>
                  <a:gd name="T15" fmla="*/ 8 h 538"/>
                  <a:gd name="T16" fmla="*/ 8 w 1302"/>
                  <a:gd name="T17" fmla="*/ 67 h 538"/>
                  <a:gd name="T18" fmla="*/ 8 w 1302"/>
                  <a:gd name="T19" fmla="*/ 472 h 538"/>
                  <a:gd name="T20" fmla="*/ 66 w 1302"/>
                  <a:gd name="T21" fmla="*/ 530 h 538"/>
                  <a:gd name="T22" fmla="*/ 1124 w 1302"/>
                  <a:gd name="T23" fmla="*/ 530 h 538"/>
                  <a:gd name="T24" fmla="*/ 1124 w 1302"/>
                  <a:gd name="T25" fmla="*/ 538 h 538"/>
                  <a:gd name="T26" fmla="*/ 66 w 1302"/>
                  <a:gd name="T27" fmla="*/ 538 h 538"/>
                  <a:gd name="T28" fmla="*/ 0 w 1302"/>
                  <a:gd name="T29" fmla="*/ 472 h 538"/>
                  <a:gd name="T30" fmla="*/ 0 w 1302"/>
                  <a:gd name="T31" fmla="*/ 67 h 538"/>
                  <a:gd name="T32" fmla="*/ 66 w 1302"/>
                  <a:gd name="T33" fmla="*/ 0 h 538"/>
                  <a:gd name="T34" fmla="*/ 1236 w 1302"/>
                  <a:gd name="T35" fmla="*/ 0 h 538"/>
                  <a:gd name="T36" fmla="*/ 1302 w 1302"/>
                  <a:gd name="T37" fmla="*/ 67 h 538"/>
                  <a:gd name="T38" fmla="*/ 1302 w 1302"/>
                  <a:gd name="T39" fmla="*/ 472 h 538"/>
                  <a:gd name="T40" fmla="*/ 1236 w 1302"/>
                  <a:gd name="T41"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2" h="538">
                    <a:moveTo>
                      <a:pt x="1236" y="538"/>
                    </a:moveTo>
                    <a:cubicBezTo>
                      <a:pt x="1201" y="538"/>
                      <a:pt x="1201" y="538"/>
                      <a:pt x="1201" y="538"/>
                    </a:cubicBezTo>
                    <a:cubicBezTo>
                      <a:pt x="1201" y="530"/>
                      <a:pt x="1201" y="530"/>
                      <a:pt x="1201" y="530"/>
                    </a:cubicBezTo>
                    <a:cubicBezTo>
                      <a:pt x="1236" y="530"/>
                      <a:pt x="1236" y="530"/>
                      <a:pt x="1236" y="530"/>
                    </a:cubicBezTo>
                    <a:cubicBezTo>
                      <a:pt x="1268" y="530"/>
                      <a:pt x="1294" y="504"/>
                      <a:pt x="1294" y="472"/>
                    </a:cubicBezTo>
                    <a:cubicBezTo>
                      <a:pt x="1294" y="67"/>
                      <a:pt x="1294" y="67"/>
                      <a:pt x="1294" y="67"/>
                    </a:cubicBezTo>
                    <a:cubicBezTo>
                      <a:pt x="1294" y="35"/>
                      <a:pt x="1268" y="8"/>
                      <a:pt x="1236" y="8"/>
                    </a:cubicBezTo>
                    <a:cubicBezTo>
                      <a:pt x="66" y="8"/>
                      <a:pt x="66" y="8"/>
                      <a:pt x="66" y="8"/>
                    </a:cubicBezTo>
                    <a:cubicBezTo>
                      <a:pt x="34" y="8"/>
                      <a:pt x="8" y="35"/>
                      <a:pt x="8" y="67"/>
                    </a:cubicBezTo>
                    <a:cubicBezTo>
                      <a:pt x="8" y="472"/>
                      <a:pt x="8" y="472"/>
                      <a:pt x="8" y="472"/>
                    </a:cubicBezTo>
                    <a:cubicBezTo>
                      <a:pt x="8" y="504"/>
                      <a:pt x="34" y="530"/>
                      <a:pt x="66" y="530"/>
                    </a:cubicBezTo>
                    <a:cubicBezTo>
                      <a:pt x="1124" y="530"/>
                      <a:pt x="1124" y="530"/>
                      <a:pt x="1124" y="530"/>
                    </a:cubicBezTo>
                    <a:cubicBezTo>
                      <a:pt x="1124" y="538"/>
                      <a:pt x="1124" y="538"/>
                      <a:pt x="1124" y="538"/>
                    </a:cubicBezTo>
                    <a:cubicBezTo>
                      <a:pt x="66" y="538"/>
                      <a:pt x="66" y="538"/>
                      <a:pt x="66" y="538"/>
                    </a:cubicBezTo>
                    <a:cubicBezTo>
                      <a:pt x="30" y="538"/>
                      <a:pt x="0" y="508"/>
                      <a:pt x="0" y="472"/>
                    </a:cubicBezTo>
                    <a:cubicBezTo>
                      <a:pt x="0" y="67"/>
                      <a:pt x="0" y="67"/>
                      <a:pt x="0" y="67"/>
                    </a:cubicBezTo>
                    <a:cubicBezTo>
                      <a:pt x="0" y="30"/>
                      <a:pt x="30" y="0"/>
                      <a:pt x="66" y="0"/>
                    </a:cubicBezTo>
                    <a:cubicBezTo>
                      <a:pt x="1236" y="0"/>
                      <a:pt x="1236" y="0"/>
                      <a:pt x="1236" y="0"/>
                    </a:cubicBezTo>
                    <a:cubicBezTo>
                      <a:pt x="1272" y="0"/>
                      <a:pt x="1302" y="30"/>
                      <a:pt x="1302" y="67"/>
                    </a:cubicBezTo>
                    <a:cubicBezTo>
                      <a:pt x="1302" y="472"/>
                      <a:pt x="1302" y="472"/>
                      <a:pt x="1302" y="472"/>
                    </a:cubicBezTo>
                    <a:cubicBezTo>
                      <a:pt x="1302" y="508"/>
                      <a:pt x="1272" y="538"/>
                      <a:pt x="1236" y="538"/>
                    </a:cubicBezTo>
                    <a:close/>
                  </a:path>
                </a:pathLst>
              </a:custGeom>
              <a:solidFill>
                <a:srgbClr val="2F55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6" name="Oval 112"/>
              <p:cNvSpPr>
                <a:spLocks noChangeArrowheads="1"/>
              </p:cNvSpPr>
              <p:nvPr/>
            </p:nvSpPr>
            <p:spPr bwMode="auto">
              <a:xfrm>
                <a:off x="12567"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7" name="Oval 113"/>
              <p:cNvSpPr>
                <a:spLocks noChangeArrowheads="1"/>
              </p:cNvSpPr>
              <p:nvPr/>
            </p:nvSpPr>
            <p:spPr bwMode="auto">
              <a:xfrm>
                <a:off x="12465"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8" name="Oval 114"/>
              <p:cNvSpPr>
                <a:spLocks noChangeArrowheads="1"/>
              </p:cNvSpPr>
              <p:nvPr/>
            </p:nvSpPr>
            <p:spPr bwMode="auto">
              <a:xfrm>
                <a:off x="12380"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9" name="Oval 115"/>
              <p:cNvSpPr>
                <a:spLocks noChangeArrowheads="1"/>
              </p:cNvSpPr>
              <p:nvPr/>
            </p:nvSpPr>
            <p:spPr bwMode="auto">
              <a:xfrm>
                <a:off x="12296"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0" name="Oval 116"/>
              <p:cNvSpPr>
                <a:spLocks noChangeArrowheads="1"/>
              </p:cNvSpPr>
              <p:nvPr/>
            </p:nvSpPr>
            <p:spPr bwMode="auto">
              <a:xfrm>
                <a:off x="12211"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1" name="Oval 117"/>
              <p:cNvSpPr>
                <a:spLocks noChangeArrowheads="1"/>
              </p:cNvSpPr>
              <p:nvPr/>
            </p:nvSpPr>
            <p:spPr bwMode="auto">
              <a:xfrm>
                <a:off x="12129"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2" name="Oval 118"/>
              <p:cNvSpPr>
                <a:spLocks noChangeArrowheads="1"/>
              </p:cNvSpPr>
              <p:nvPr/>
            </p:nvSpPr>
            <p:spPr bwMode="auto">
              <a:xfrm>
                <a:off x="12045"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3" name="Oval 119"/>
              <p:cNvSpPr>
                <a:spLocks noChangeArrowheads="1"/>
              </p:cNvSpPr>
              <p:nvPr/>
            </p:nvSpPr>
            <p:spPr bwMode="auto">
              <a:xfrm>
                <a:off x="11960"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4" name="Oval 120"/>
              <p:cNvSpPr>
                <a:spLocks noChangeArrowheads="1"/>
              </p:cNvSpPr>
              <p:nvPr/>
            </p:nvSpPr>
            <p:spPr bwMode="auto">
              <a:xfrm>
                <a:off x="11878"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5" name="Oval 121"/>
              <p:cNvSpPr>
                <a:spLocks noChangeArrowheads="1"/>
              </p:cNvSpPr>
              <p:nvPr/>
            </p:nvSpPr>
            <p:spPr bwMode="auto">
              <a:xfrm>
                <a:off x="11794"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6" name="Oval 122"/>
              <p:cNvSpPr>
                <a:spLocks noChangeArrowheads="1"/>
              </p:cNvSpPr>
              <p:nvPr/>
            </p:nvSpPr>
            <p:spPr bwMode="auto">
              <a:xfrm>
                <a:off x="1170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7" name="Oval 123"/>
              <p:cNvSpPr>
                <a:spLocks noChangeArrowheads="1"/>
              </p:cNvSpPr>
              <p:nvPr/>
            </p:nvSpPr>
            <p:spPr bwMode="auto">
              <a:xfrm>
                <a:off x="11625"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8" name="Oval 124"/>
              <p:cNvSpPr>
                <a:spLocks noChangeArrowheads="1"/>
              </p:cNvSpPr>
              <p:nvPr/>
            </p:nvSpPr>
            <p:spPr bwMode="auto">
              <a:xfrm>
                <a:off x="11543"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9" name="Oval 125"/>
              <p:cNvSpPr>
                <a:spLocks noChangeArrowheads="1"/>
              </p:cNvSpPr>
              <p:nvPr/>
            </p:nvSpPr>
            <p:spPr bwMode="auto">
              <a:xfrm>
                <a:off x="1145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0" name="Oval 126"/>
              <p:cNvSpPr>
                <a:spLocks noChangeArrowheads="1"/>
              </p:cNvSpPr>
              <p:nvPr/>
            </p:nvSpPr>
            <p:spPr bwMode="auto">
              <a:xfrm>
                <a:off x="11374"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1" name="Oval 127"/>
              <p:cNvSpPr>
                <a:spLocks noChangeArrowheads="1"/>
              </p:cNvSpPr>
              <p:nvPr/>
            </p:nvSpPr>
            <p:spPr bwMode="auto">
              <a:xfrm>
                <a:off x="1128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2" name="Oval 128"/>
              <p:cNvSpPr>
                <a:spLocks noChangeArrowheads="1"/>
              </p:cNvSpPr>
              <p:nvPr/>
            </p:nvSpPr>
            <p:spPr bwMode="auto">
              <a:xfrm>
                <a:off x="11207"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3" name="Oval 129"/>
              <p:cNvSpPr>
                <a:spLocks noChangeArrowheads="1"/>
              </p:cNvSpPr>
              <p:nvPr/>
            </p:nvSpPr>
            <p:spPr bwMode="auto">
              <a:xfrm>
                <a:off x="1112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4" name="Oval 130"/>
              <p:cNvSpPr>
                <a:spLocks noChangeArrowheads="1"/>
              </p:cNvSpPr>
              <p:nvPr/>
            </p:nvSpPr>
            <p:spPr bwMode="auto">
              <a:xfrm>
                <a:off x="1103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5" name="Oval 131"/>
              <p:cNvSpPr>
                <a:spLocks noChangeArrowheads="1"/>
              </p:cNvSpPr>
              <p:nvPr/>
            </p:nvSpPr>
            <p:spPr bwMode="auto">
              <a:xfrm>
                <a:off x="10956"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6" name="Oval 132"/>
              <p:cNvSpPr>
                <a:spLocks noChangeArrowheads="1"/>
              </p:cNvSpPr>
              <p:nvPr/>
            </p:nvSpPr>
            <p:spPr bwMode="auto">
              <a:xfrm>
                <a:off x="10872"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7" name="Oval 133"/>
              <p:cNvSpPr>
                <a:spLocks noChangeArrowheads="1"/>
              </p:cNvSpPr>
              <p:nvPr/>
            </p:nvSpPr>
            <p:spPr bwMode="auto">
              <a:xfrm>
                <a:off x="10787"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8" name="Oval 134"/>
              <p:cNvSpPr>
                <a:spLocks noChangeArrowheads="1"/>
              </p:cNvSpPr>
              <p:nvPr/>
            </p:nvSpPr>
            <p:spPr bwMode="auto">
              <a:xfrm>
                <a:off x="1070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9" name="Oval 135"/>
              <p:cNvSpPr>
                <a:spLocks noChangeArrowheads="1"/>
              </p:cNvSpPr>
              <p:nvPr/>
            </p:nvSpPr>
            <p:spPr bwMode="auto">
              <a:xfrm>
                <a:off x="10620"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0" name="Oval 136"/>
              <p:cNvSpPr>
                <a:spLocks noChangeArrowheads="1"/>
              </p:cNvSpPr>
              <p:nvPr/>
            </p:nvSpPr>
            <p:spPr bwMode="auto">
              <a:xfrm>
                <a:off x="10535"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1" name="Oval 137"/>
              <p:cNvSpPr>
                <a:spLocks noChangeArrowheads="1"/>
              </p:cNvSpPr>
              <p:nvPr/>
            </p:nvSpPr>
            <p:spPr bwMode="auto">
              <a:xfrm>
                <a:off x="10451"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2" name="Oval 138"/>
              <p:cNvSpPr>
                <a:spLocks noChangeArrowheads="1"/>
              </p:cNvSpPr>
              <p:nvPr/>
            </p:nvSpPr>
            <p:spPr bwMode="auto">
              <a:xfrm>
                <a:off x="10369"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3" name="Oval 139"/>
              <p:cNvSpPr>
                <a:spLocks noChangeArrowheads="1"/>
              </p:cNvSpPr>
              <p:nvPr/>
            </p:nvSpPr>
            <p:spPr bwMode="auto">
              <a:xfrm>
                <a:off x="10284"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4" name="Oval 140"/>
              <p:cNvSpPr>
                <a:spLocks noChangeArrowheads="1"/>
              </p:cNvSpPr>
              <p:nvPr/>
            </p:nvSpPr>
            <p:spPr bwMode="auto">
              <a:xfrm>
                <a:off x="10200"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5" name="Oval 141"/>
              <p:cNvSpPr>
                <a:spLocks noChangeArrowheads="1"/>
              </p:cNvSpPr>
              <p:nvPr/>
            </p:nvSpPr>
            <p:spPr bwMode="auto">
              <a:xfrm>
                <a:off x="10115"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6" name="Oval 142"/>
              <p:cNvSpPr>
                <a:spLocks noChangeArrowheads="1"/>
              </p:cNvSpPr>
              <p:nvPr/>
            </p:nvSpPr>
            <p:spPr bwMode="auto">
              <a:xfrm>
                <a:off x="10033"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7" name="Oval 143"/>
              <p:cNvSpPr>
                <a:spLocks noChangeArrowheads="1"/>
              </p:cNvSpPr>
              <p:nvPr/>
            </p:nvSpPr>
            <p:spPr bwMode="auto">
              <a:xfrm>
                <a:off x="994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8" name="Oval 144"/>
              <p:cNvSpPr>
                <a:spLocks noChangeArrowheads="1"/>
              </p:cNvSpPr>
              <p:nvPr/>
            </p:nvSpPr>
            <p:spPr bwMode="auto">
              <a:xfrm>
                <a:off x="9864"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9" name="Oval 145"/>
              <p:cNvSpPr>
                <a:spLocks noChangeArrowheads="1"/>
              </p:cNvSpPr>
              <p:nvPr/>
            </p:nvSpPr>
            <p:spPr bwMode="auto">
              <a:xfrm>
                <a:off x="9780"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0" name="Oval 146"/>
              <p:cNvSpPr>
                <a:spLocks noChangeArrowheads="1"/>
              </p:cNvSpPr>
              <p:nvPr/>
            </p:nvSpPr>
            <p:spPr bwMode="auto">
              <a:xfrm>
                <a:off x="9698"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1" name="Oval 147"/>
              <p:cNvSpPr>
                <a:spLocks noChangeArrowheads="1"/>
              </p:cNvSpPr>
              <p:nvPr/>
            </p:nvSpPr>
            <p:spPr bwMode="auto">
              <a:xfrm>
                <a:off x="961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2" name="Oval 148"/>
              <p:cNvSpPr>
                <a:spLocks noChangeArrowheads="1"/>
              </p:cNvSpPr>
              <p:nvPr/>
            </p:nvSpPr>
            <p:spPr bwMode="auto">
              <a:xfrm>
                <a:off x="952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3" name="Oval 149"/>
              <p:cNvSpPr>
                <a:spLocks noChangeArrowheads="1"/>
              </p:cNvSpPr>
              <p:nvPr/>
            </p:nvSpPr>
            <p:spPr bwMode="auto">
              <a:xfrm>
                <a:off x="9447"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4" name="Oval 150"/>
              <p:cNvSpPr>
                <a:spLocks noChangeArrowheads="1"/>
              </p:cNvSpPr>
              <p:nvPr/>
            </p:nvSpPr>
            <p:spPr bwMode="auto">
              <a:xfrm>
                <a:off x="9362"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5" name="Oval 151"/>
              <p:cNvSpPr>
                <a:spLocks noChangeArrowheads="1"/>
              </p:cNvSpPr>
              <p:nvPr/>
            </p:nvSpPr>
            <p:spPr bwMode="auto">
              <a:xfrm>
                <a:off x="927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6" name="Oval 152"/>
              <p:cNvSpPr>
                <a:spLocks noChangeArrowheads="1"/>
              </p:cNvSpPr>
              <p:nvPr/>
            </p:nvSpPr>
            <p:spPr bwMode="auto">
              <a:xfrm>
                <a:off x="919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7" name="Oval 153"/>
              <p:cNvSpPr>
                <a:spLocks noChangeArrowheads="1"/>
              </p:cNvSpPr>
              <p:nvPr/>
            </p:nvSpPr>
            <p:spPr bwMode="auto">
              <a:xfrm>
                <a:off x="9111"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8" name="Oval 154"/>
              <p:cNvSpPr>
                <a:spLocks noChangeArrowheads="1"/>
              </p:cNvSpPr>
              <p:nvPr/>
            </p:nvSpPr>
            <p:spPr bwMode="auto">
              <a:xfrm>
                <a:off x="9027"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9" name="Oval 155"/>
              <p:cNvSpPr>
                <a:spLocks noChangeArrowheads="1"/>
              </p:cNvSpPr>
              <p:nvPr/>
            </p:nvSpPr>
            <p:spPr bwMode="auto">
              <a:xfrm>
                <a:off x="8942"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0" name="Oval 156"/>
              <p:cNvSpPr>
                <a:spLocks noChangeArrowheads="1"/>
              </p:cNvSpPr>
              <p:nvPr/>
            </p:nvSpPr>
            <p:spPr bwMode="auto">
              <a:xfrm>
                <a:off x="885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1" name="Oval 157"/>
              <p:cNvSpPr>
                <a:spLocks noChangeArrowheads="1"/>
              </p:cNvSpPr>
              <p:nvPr/>
            </p:nvSpPr>
            <p:spPr bwMode="auto">
              <a:xfrm>
                <a:off x="8776"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2" name="Oval 158"/>
              <p:cNvSpPr>
                <a:spLocks noChangeArrowheads="1"/>
              </p:cNvSpPr>
              <p:nvPr/>
            </p:nvSpPr>
            <p:spPr bwMode="auto">
              <a:xfrm>
                <a:off x="8691"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3" name="Oval 159"/>
              <p:cNvSpPr>
                <a:spLocks noChangeArrowheads="1"/>
              </p:cNvSpPr>
              <p:nvPr/>
            </p:nvSpPr>
            <p:spPr bwMode="auto">
              <a:xfrm>
                <a:off x="8607"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4" name="Oval 160"/>
              <p:cNvSpPr>
                <a:spLocks noChangeArrowheads="1"/>
              </p:cNvSpPr>
              <p:nvPr/>
            </p:nvSpPr>
            <p:spPr bwMode="auto">
              <a:xfrm>
                <a:off x="8525"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5" name="Oval 161"/>
              <p:cNvSpPr>
                <a:spLocks noChangeArrowheads="1"/>
              </p:cNvSpPr>
              <p:nvPr/>
            </p:nvSpPr>
            <p:spPr bwMode="auto">
              <a:xfrm>
                <a:off x="8440"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6" name="Oval 162"/>
              <p:cNvSpPr>
                <a:spLocks noChangeArrowheads="1"/>
              </p:cNvSpPr>
              <p:nvPr/>
            </p:nvSpPr>
            <p:spPr bwMode="auto">
              <a:xfrm>
                <a:off x="8356"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7" name="Oval 163"/>
              <p:cNvSpPr>
                <a:spLocks noChangeArrowheads="1"/>
              </p:cNvSpPr>
              <p:nvPr/>
            </p:nvSpPr>
            <p:spPr bwMode="auto">
              <a:xfrm>
                <a:off x="8271"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8" name="Oval 164"/>
              <p:cNvSpPr>
                <a:spLocks noChangeArrowheads="1"/>
              </p:cNvSpPr>
              <p:nvPr/>
            </p:nvSpPr>
            <p:spPr bwMode="auto">
              <a:xfrm>
                <a:off x="8188"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9" name="Oval 165"/>
              <p:cNvSpPr>
                <a:spLocks noChangeArrowheads="1"/>
              </p:cNvSpPr>
              <p:nvPr/>
            </p:nvSpPr>
            <p:spPr bwMode="auto">
              <a:xfrm>
                <a:off x="8104"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0" name="Oval 166"/>
              <p:cNvSpPr>
                <a:spLocks noChangeArrowheads="1"/>
              </p:cNvSpPr>
              <p:nvPr/>
            </p:nvSpPr>
            <p:spPr bwMode="auto">
              <a:xfrm>
                <a:off x="8019"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1" name="Oval 167"/>
              <p:cNvSpPr>
                <a:spLocks noChangeArrowheads="1"/>
              </p:cNvSpPr>
              <p:nvPr/>
            </p:nvSpPr>
            <p:spPr bwMode="auto">
              <a:xfrm>
                <a:off x="7935" y="6922"/>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2" name="Oval 168"/>
              <p:cNvSpPr>
                <a:spLocks noChangeArrowheads="1"/>
              </p:cNvSpPr>
              <p:nvPr/>
            </p:nvSpPr>
            <p:spPr bwMode="auto">
              <a:xfrm>
                <a:off x="7853"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3" name="Oval 169"/>
              <p:cNvSpPr>
                <a:spLocks noChangeArrowheads="1"/>
              </p:cNvSpPr>
              <p:nvPr/>
            </p:nvSpPr>
            <p:spPr bwMode="auto">
              <a:xfrm>
                <a:off x="7768"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4" name="Oval 170"/>
              <p:cNvSpPr>
                <a:spLocks noChangeArrowheads="1"/>
              </p:cNvSpPr>
              <p:nvPr/>
            </p:nvSpPr>
            <p:spPr bwMode="auto">
              <a:xfrm>
                <a:off x="7684" y="6922"/>
                <a:ext cx="39"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5" name="Oval 171"/>
              <p:cNvSpPr>
                <a:spLocks noChangeArrowheads="1"/>
              </p:cNvSpPr>
              <p:nvPr/>
            </p:nvSpPr>
            <p:spPr bwMode="auto">
              <a:xfrm>
                <a:off x="7594"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6" name="Oval 172"/>
              <p:cNvSpPr>
                <a:spLocks noChangeArrowheads="1"/>
              </p:cNvSpPr>
              <p:nvPr/>
            </p:nvSpPr>
            <p:spPr bwMode="auto">
              <a:xfrm>
                <a:off x="7510"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7" name="Oval 173"/>
              <p:cNvSpPr>
                <a:spLocks noChangeArrowheads="1"/>
              </p:cNvSpPr>
              <p:nvPr/>
            </p:nvSpPr>
            <p:spPr bwMode="auto">
              <a:xfrm>
                <a:off x="7425"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8" name="Oval 174"/>
              <p:cNvSpPr>
                <a:spLocks noChangeArrowheads="1"/>
              </p:cNvSpPr>
              <p:nvPr/>
            </p:nvSpPr>
            <p:spPr bwMode="auto">
              <a:xfrm>
                <a:off x="7343"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9" name="Oval 175"/>
              <p:cNvSpPr>
                <a:spLocks noChangeArrowheads="1"/>
              </p:cNvSpPr>
              <p:nvPr/>
            </p:nvSpPr>
            <p:spPr bwMode="auto">
              <a:xfrm>
                <a:off x="725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0" name="Oval 176"/>
              <p:cNvSpPr>
                <a:spLocks noChangeArrowheads="1"/>
              </p:cNvSpPr>
              <p:nvPr/>
            </p:nvSpPr>
            <p:spPr bwMode="auto">
              <a:xfrm>
                <a:off x="7174"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1" name="Oval 177"/>
              <p:cNvSpPr>
                <a:spLocks noChangeArrowheads="1"/>
              </p:cNvSpPr>
              <p:nvPr/>
            </p:nvSpPr>
            <p:spPr bwMode="auto">
              <a:xfrm>
                <a:off x="7092"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2" name="Oval 178"/>
              <p:cNvSpPr>
                <a:spLocks noChangeArrowheads="1"/>
              </p:cNvSpPr>
              <p:nvPr/>
            </p:nvSpPr>
            <p:spPr bwMode="auto">
              <a:xfrm>
                <a:off x="700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3" name="Oval 179"/>
              <p:cNvSpPr>
                <a:spLocks noChangeArrowheads="1"/>
              </p:cNvSpPr>
              <p:nvPr/>
            </p:nvSpPr>
            <p:spPr bwMode="auto">
              <a:xfrm>
                <a:off x="692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4" name="Oval 180"/>
              <p:cNvSpPr>
                <a:spLocks noChangeArrowheads="1"/>
              </p:cNvSpPr>
              <p:nvPr/>
            </p:nvSpPr>
            <p:spPr bwMode="auto">
              <a:xfrm>
                <a:off x="6839"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5" name="Oval 181"/>
              <p:cNvSpPr>
                <a:spLocks noChangeArrowheads="1"/>
              </p:cNvSpPr>
              <p:nvPr/>
            </p:nvSpPr>
            <p:spPr bwMode="auto">
              <a:xfrm>
                <a:off x="6757"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6" name="Oval 182"/>
              <p:cNvSpPr>
                <a:spLocks noChangeArrowheads="1"/>
              </p:cNvSpPr>
              <p:nvPr/>
            </p:nvSpPr>
            <p:spPr bwMode="auto">
              <a:xfrm>
                <a:off x="6672"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7" name="Oval 183"/>
              <p:cNvSpPr>
                <a:spLocks noChangeArrowheads="1"/>
              </p:cNvSpPr>
              <p:nvPr/>
            </p:nvSpPr>
            <p:spPr bwMode="auto">
              <a:xfrm>
                <a:off x="6588"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8" name="Oval 184"/>
              <p:cNvSpPr>
                <a:spLocks noChangeArrowheads="1"/>
              </p:cNvSpPr>
              <p:nvPr/>
            </p:nvSpPr>
            <p:spPr bwMode="auto">
              <a:xfrm>
                <a:off x="6503"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9" name="Oval 185"/>
              <p:cNvSpPr>
                <a:spLocks noChangeArrowheads="1"/>
              </p:cNvSpPr>
              <p:nvPr/>
            </p:nvSpPr>
            <p:spPr bwMode="auto">
              <a:xfrm>
                <a:off x="6421"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0" name="Oval 186"/>
              <p:cNvSpPr>
                <a:spLocks noChangeArrowheads="1"/>
              </p:cNvSpPr>
              <p:nvPr/>
            </p:nvSpPr>
            <p:spPr bwMode="auto">
              <a:xfrm>
                <a:off x="6337"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1" name="Oval 187"/>
              <p:cNvSpPr>
                <a:spLocks noChangeArrowheads="1"/>
              </p:cNvSpPr>
              <p:nvPr/>
            </p:nvSpPr>
            <p:spPr bwMode="auto">
              <a:xfrm>
                <a:off x="6252"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2" name="Oval 188"/>
              <p:cNvSpPr>
                <a:spLocks noChangeArrowheads="1"/>
              </p:cNvSpPr>
              <p:nvPr/>
            </p:nvSpPr>
            <p:spPr bwMode="auto">
              <a:xfrm>
                <a:off x="6170"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3" name="Oval 189"/>
              <p:cNvSpPr>
                <a:spLocks noChangeArrowheads="1"/>
              </p:cNvSpPr>
              <p:nvPr/>
            </p:nvSpPr>
            <p:spPr bwMode="auto">
              <a:xfrm>
                <a:off x="6086"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4" name="Oval 190"/>
              <p:cNvSpPr>
                <a:spLocks noChangeArrowheads="1"/>
              </p:cNvSpPr>
              <p:nvPr/>
            </p:nvSpPr>
            <p:spPr bwMode="auto">
              <a:xfrm>
                <a:off x="6001"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5" name="Oval 191"/>
              <p:cNvSpPr>
                <a:spLocks noChangeArrowheads="1"/>
              </p:cNvSpPr>
              <p:nvPr/>
            </p:nvSpPr>
            <p:spPr bwMode="auto">
              <a:xfrm>
                <a:off x="5917"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6" name="Oval 192"/>
              <p:cNvSpPr>
                <a:spLocks noChangeArrowheads="1"/>
              </p:cNvSpPr>
              <p:nvPr/>
            </p:nvSpPr>
            <p:spPr bwMode="auto">
              <a:xfrm>
                <a:off x="5835"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7" name="Freeform 193"/>
              <p:cNvSpPr/>
              <p:nvPr/>
            </p:nvSpPr>
            <p:spPr bwMode="auto">
              <a:xfrm>
                <a:off x="5750" y="6915"/>
                <a:ext cx="46" cy="46"/>
              </a:xfrm>
              <a:custGeom>
                <a:avLst/>
                <a:gdLst>
                  <a:gd name="T0" fmla="*/ 0 w 7"/>
                  <a:gd name="T1" fmla="*/ 2 h 7"/>
                  <a:gd name="T2" fmla="*/ 4 w 7"/>
                  <a:gd name="T3" fmla="*/ 0 h 7"/>
                  <a:gd name="T4" fmla="*/ 7 w 7"/>
                  <a:gd name="T5" fmla="*/ 4 h 7"/>
                  <a:gd name="T6" fmla="*/ 3 w 7"/>
                  <a:gd name="T7" fmla="*/ 7 h 7"/>
                  <a:gd name="T8" fmla="*/ 0 w 7"/>
                  <a:gd name="T9" fmla="*/ 2 h 7"/>
                </a:gdLst>
                <a:ahLst/>
                <a:cxnLst>
                  <a:cxn ang="0">
                    <a:pos x="T0" y="T1"/>
                  </a:cxn>
                  <a:cxn ang="0">
                    <a:pos x="T2" y="T3"/>
                  </a:cxn>
                  <a:cxn ang="0">
                    <a:pos x="T4" y="T5"/>
                  </a:cxn>
                  <a:cxn ang="0">
                    <a:pos x="T6" y="T7"/>
                  </a:cxn>
                  <a:cxn ang="0">
                    <a:pos x="T8" y="T9"/>
                  </a:cxn>
                </a:cxnLst>
                <a:rect l="0" t="0" r="r" b="b"/>
                <a:pathLst>
                  <a:path w="7" h="7">
                    <a:moveTo>
                      <a:pt x="0" y="2"/>
                    </a:moveTo>
                    <a:cubicBezTo>
                      <a:pt x="1" y="1"/>
                      <a:pt x="3" y="0"/>
                      <a:pt x="4" y="0"/>
                    </a:cubicBezTo>
                    <a:cubicBezTo>
                      <a:pt x="6" y="0"/>
                      <a:pt x="7" y="2"/>
                      <a:pt x="7" y="4"/>
                    </a:cubicBezTo>
                    <a:cubicBezTo>
                      <a:pt x="7" y="6"/>
                      <a:pt x="5" y="7"/>
                      <a:pt x="3" y="7"/>
                    </a:cubicBezTo>
                    <a:cubicBezTo>
                      <a:pt x="1" y="6"/>
                      <a:pt x="0" y="4"/>
                      <a:pt x="0" y="2"/>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8" name="Freeform 194"/>
              <p:cNvSpPr/>
              <p:nvPr/>
            </p:nvSpPr>
            <p:spPr bwMode="auto">
              <a:xfrm>
                <a:off x="5666" y="6881"/>
                <a:ext cx="53" cy="53"/>
              </a:xfrm>
              <a:custGeom>
                <a:avLst/>
                <a:gdLst>
                  <a:gd name="T0" fmla="*/ 1 w 8"/>
                  <a:gd name="T1" fmla="*/ 2 h 8"/>
                  <a:gd name="T2" fmla="*/ 6 w 8"/>
                  <a:gd name="T3" fmla="*/ 1 h 8"/>
                  <a:gd name="T4" fmla="*/ 7 w 8"/>
                  <a:gd name="T5" fmla="*/ 5 h 8"/>
                  <a:gd name="T6" fmla="*/ 3 w 8"/>
                  <a:gd name="T7" fmla="*/ 7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2" y="1"/>
                      <a:pt x="4" y="0"/>
                      <a:pt x="6" y="1"/>
                    </a:cubicBezTo>
                    <a:cubicBezTo>
                      <a:pt x="8" y="2"/>
                      <a:pt x="8" y="4"/>
                      <a:pt x="7" y="5"/>
                    </a:cubicBezTo>
                    <a:cubicBezTo>
                      <a:pt x="7" y="7"/>
                      <a:pt x="5" y="8"/>
                      <a:pt x="3" y="7"/>
                    </a:cubicBezTo>
                    <a:cubicBezTo>
                      <a:pt x="1" y="6"/>
                      <a:pt x="0" y="4"/>
                      <a:pt x="1" y="2"/>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9" name="Freeform 195"/>
              <p:cNvSpPr/>
              <p:nvPr/>
            </p:nvSpPr>
            <p:spPr bwMode="auto">
              <a:xfrm>
                <a:off x="5603" y="6838"/>
                <a:ext cx="51" cy="43"/>
              </a:xfrm>
              <a:custGeom>
                <a:avLst/>
                <a:gdLst>
                  <a:gd name="T0" fmla="*/ 2 w 8"/>
                  <a:gd name="T1" fmla="*/ 1 h 7"/>
                  <a:gd name="T2" fmla="*/ 6 w 8"/>
                  <a:gd name="T3" fmla="*/ 1 h 7"/>
                  <a:gd name="T4" fmla="*/ 6 w 8"/>
                  <a:gd name="T5" fmla="*/ 6 h 7"/>
                  <a:gd name="T6" fmla="*/ 2 w 8"/>
                  <a:gd name="T7" fmla="*/ 6 h 7"/>
                  <a:gd name="T8" fmla="*/ 2 w 8"/>
                  <a:gd name="T9" fmla="*/ 1 h 7"/>
                </a:gdLst>
                <a:ahLst/>
                <a:cxnLst>
                  <a:cxn ang="0">
                    <a:pos x="T0" y="T1"/>
                  </a:cxn>
                  <a:cxn ang="0">
                    <a:pos x="T2" y="T3"/>
                  </a:cxn>
                  <a:cxn ang="0">
                    <a:pos x="T4" y="T5"/>
                  </a:cxn>
                  <a:cxn ang="0">
                    <a:pos x="T6" y="T7"/>
                  </a:cxn>
                  <a:cxn ang="0">
                    <a:pos x="T8" y="T9"/>
                  </a:cxn>
                </a:cxnLst>
                <a:rect l="0" t="0" r="r" b="b"/>
                <a:pathLst>
                  <a:path w="8" h="7">
                    <a:moveTo>
                      <a:pt x="2" y="1"/>
                    </a:moveTo>
                    <a:cubicBezTo>
                      <a:pt x="3" y="0"/>
                      <a:pt x="5" y="0"/>
                      <a:pt x="6" y="1"/>
                    </a:cubicBezTo>
                    <a:cubicBezTo>
                      <a:pt x="8" y="2"/>
                      <a:pt x="8" y="4"/>
                      <a:pt x="6" y="6"/>
                    </a:cubicBezTo>
                    <a:cubicBezTo>
                      <a:pt x="5" y="7"/>
                      <a:pt x="3" y="7"/>
                      <a:pt x="2" y="6"/>
                    </a:cubicBezTo>
                    <a:cubicBezTo>
                      <a:pt x="0" y="4"/>
                      <a:pt x="0" y="2"/>
                      <a:pt x="2" y="1"/>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0" name="Freeform 196"/>
              <p:cNvSpPr/>
              <p:nvPr/>
            </p:nvSpPr>
            <p:spPr bwMode="auto">
              <a:xfrm>
                <a:off x="5550" y="6766"/>
                <a:ext cx="53" cy="53"/>
              </a:xfrm>
              <a:custGeom>
                <a:avLst/>
                <a:gdLst>
                  <a:gd name="T0" fmla="*/ 2 w 8"/>
                  <a:gd name="T1" fmla="*/ 1 h 8"/>
                  <a:gd name="T2" fmla="*/ 7 w 8"/>
                  <a:gd name="T3" fmla="*/ 2 h 8"/>
                  <a:gd name="T4" fmla="*/ 6 w 8"/>
                  <a:gd name="T5" fmla="*/ 7 h 8"/>
                  <a:gd name="T6" fmla="*/ 1 w 8"/>
                  <a:gd name="T7" fmla="*/ 6 h 8"/>
                  <a:gd name="T8" fmla="*/ 2 w 8"/>
                  <a:gd name="T9" fmla="*/ 1 h 8"/>
                </a:gdLst>
                <a:ahLst/>
                <a:cxnLst>
                  <a:cxn ang="0">
                    <a:pos x="T0" y="T1"/>
                  </a:cxn>
                  <a:cxn ang="0">
                    <a:pos x="T2" y="T3"/>
                  </a:cxn>
                  <a:cxn ang="0">
                    <a:pos x="T4" y="T5"/>
                  </a:cxn>
                  <a:cxn ang="0">
                    <a:pos x="T6" y="T7"/>
                  </a:cxn>
                  <a:cxn ang="0">
                    <a:pos x="T8" y="T9"/>
                  </a:cxn>
                </a:cxnLst>
                <a:rect l="0" t="0" r="r" b="b"/>
                <a:pathLst>
                  <a:path w="8" h="8">
                    <a:moveTo>
                      <a:pt x="2" y="1"/>
                    </a:moveTo>
                    <a:cubicBezTo>
                      <a:pt x="4" y="0"/>
                      <a:pt x="6" y="1"/>
                      <a:pt x="7" y="2"/>
                    </a:cubicBezTo>
                    <a:cubicBezTo>
                      <a:pt x="8" y="4"/>
                      <a:pt x="7" y="6"/>
                      <a:pt x="6" y="7"/>
                    </a:cubicBezTo>
                    <a:cubicBezTo>
                      <a:pt x="4" y="8"/>
                      <a:pt x="2" y="8"/>
                      <a:pt x="1" y="6"/>
                    </a:cubicBezTo>
                    <a:cubicBezTo>
                      <a:pt x="0" y="4"/>
                      <a:pt x="1" y="2"/>
                      <a:pt x="2" y="1"/>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1" name="Freeform 197"/>
              <p:cNvSpPr/>
              <p:nvPr/>
            </p:nvSpPr>
            <p:spPr bwMode="auto">
              <a:xfrm>
                <a:off x="5518" y="6688"/>
                <a:ext cx="51" cy="53"/>
              </a:xfrm>
              <a:custGeom>
                <a:avLst/>
                <a:gdLst>
                  <a:gd name="T0" fmla="*/ 4 w 8"/>
                  <a:gd name="T1" fmla="*/ 1 h 8"/>
                  <a:gd name="T2" fmla="*/ 8 w 8"/>
                  <a:gd name="T3" fmla="*/ 3 h 8"/>
                  <a:gd name="T4" fmla="*/ 5 w 8"/>
                  <a:gd name="T5" fmla="*/ 7 h 8"/>
                  <a:gd name="T6" fmla="*/ 1 w 8"/>
                  <a:gd name="T7" fmla="*/ 5 h 8"/>
                  <a:gd name="T8" fmla="*/ 4 w 8"/>
                  <a:gd name="T9" fmla="*/ 1 h 8"/>
                </a:gdLst>
                <a:ahLst/>
                <a:cxnLst>
                  <a:cxn ang="0">
                    <a:pos x="T0" y="T1"/>
                  </a:cxn>
                  <a:cxn ang="0">
                    <a:pos x="T2" y="T3"/>
                  </a:cxn>
                  <a:cxn ang="0">
                    <a:pos x="T4" y="T5"/>
                  </a:cxn>
                  <a:cxn ang="0">
                    <a:pos x="T6" y="T7"/>
                  </a:cxn>
                  <a:cxn ang="0">
                    <a:pos x="T8" y="T9"/>
                  </a:cxn>
                </a:cxnLst>
                <a:rect l="0" t="0" r="r" b="b"/>
                <a:pathLst>
                  <a:path w="8" h="8">
                    <a:moveTo>
                      <a:pt x="4" y="1"/>
                    </a:moveTo>
                    <a:cubicBezTo>
                      <a:pt x="6" y="0"/>
                      <a:pt x="7" y="2"/>
                      <a:pt x="8" y="3"/>
                    </a:cubicBezTo>
                    <a:cubicBezTo>
                      <a:pt x="8" y="5"/>
                      <a:pt x="7" y="7"/>
                      <a:pt x="5" y="7"/>
                    </a:cubicBezTo>
                    <a:cubicBezTo>
                      <a:pt x="3" y="8"/>
                      <a:pt x="1" y="7"/>
                      <a:pt x="1" y="5"/>
                    </a:cubicBezTo>
                    <a:cubicBezTo>
                      <a:pt x="0" y="3"/>
                      <a:pt x="2" y="1"/>
                      <a:pt x="4" y="1"/>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2" name="Freeform 198"/>
              <p:cNvSpPr/>
              <p:nvPr/>
            </p:nvSpPr>
            <p:spPr bwMode="auto">
              <a:xfrm>
                <a:off x="5518" y="6611"/>
                <a:ext cx="43" cy="46"/>
              </a:xfrm>
              <a:custGeom>
                <a:avLst/>
                <a:gdLst>
                  <a:gd name="T0" fmla="*/ 3 w 7"/>
                  <a:gd name="T1" fmla="*/ 0 h 7"/>
                  <a:gd name="T2" fmla="*/ 7 w 7"/>
                  <a:gd name="T3" fmla="*/ 3 h 7"/>
                  <a:gd name="T4" fmla="*/ 3 w 7"/>
                  <a:gd name="T5" fmla="*/ 6 h 7"/>
                  <a:gd name="T6" fmla="*/ 0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1"/>
                      <a:pt x="7" y="3"/>
                    </a:cubicBezTo>
                    <a:cubicBezTo>
                      <a:pt x="7" y="5"/>
                      <a:pt x="5" y="6"/>
                      <a:pt x="3" y="6"/>
                    </a:cubicBezTo>
                    <a:cubicBezTo>
                      <a:pt x="1" y="7"/>
                      <a:pt x="0" y="5"/>
                      <a:pt x="0" y="3"/>
                    </a:cubicBezTo>
                    <a:cubicBezTo>
                      <a:pt x="0" y="1"/>
                      <a:pt x="1" y="0"/>
                      <a:pt x="3" y="0"/>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3" name="Oval 199"/>
              <p:cNvSpPr>
                <a:spLocks noChangeArrowheads="1"/>
              </p:cNvSpPr>
              <p:nvPr/>
            </p:nvSpPr>
            <p:spPr bwMode="auto">
              <a:xfrm>
                <a:off x="5518" y="6526"/>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4" name="Oval 200"/>
              <p:cNvSpPr>
                <a:spLocks noChangeArrowheads="1"/>
              </p:cNvSpPr>
              <p:nvPr/>
            </p:nvSpPr>
            <p:spPr bwMode="auto">
              <a:xfrm>
                <a:off x="5518" y="6442"/>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5" name="Oval 201"/>
              <p:cNvSpPr>
                <a:spLocks noChangeArrowheads="1"/>
              </p:cNvSpPr>
              <p:nvPr/>
            </p:nvSpPr>
            <p:spPr bwMode="auto">
              <a:xfrm>
                <a:off x="5518" y="6357"/>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6" name="Oval 202"/>
              <p:cNvSpPr>
                <a:spLocks noChangeArrowheads="1"/>
              </p:cNvSpPr>
              <p:nvPr/>
            </p:nvSpPr>
            <p:spPr bwMode="auto">
              <a:xfrm>
                <a:off x="5518" y="6275"/>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7" name="Oval 203"/>
              <p:cNvSpPr>
                <a:spLocks noChangeArrowheads="1"/>
              </p:cNvSpPr>
              <p:nvPr/>
            </p:nvSpPr>
            <p:spPr bwMode="auto">
              <a:xfrm>
                <a:off x="5518" y="6191"/>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8" name="Oval 204"/>
              <p:cNvSpPr>
                <a:spLocks noChangeArrowheads="1"/>
              </p:cNvSpPr>
              <p:nvPr/>
            </p:nvSpPr>
            <p:spPr bwMode="auto">
              <a:xfrm>
                <a:off x="5518" y="6106"/>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9" name="Oval 205"/>
              <p:cNvSpPr>
                <a:spLocks noChangeArrowheads="1"/>
              </p:cNvSpPr>
              <p:nvPr/>
            </p:nvSpPr>
            <p:spPr bwMode="auto">
              <a:xfrm>
                <a:off x="5518" y="6022"/>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0" name="Oval 206"/>
              <p:cNvSpPr>
                <a:spLocks noChangeArrowheads="1"/>
              </p:cNvSpPr>
              <p:nvPr/>
            </p:nvSpPr>
            <p:spPr bwMode="auto">
              <a:xfrm>
                <a:off x="5518" y="5937"/>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1" name="Oval 207"/>
              <p:cNvSpPr>
                <a:spLocks noChangeArrowheads="1"/>
              </p:cNvSpPr>
              <p:nvPr/>
            </p:nvSpPr>
            <p:spPr bwMode="auto">
              <a:xfrm>
                <a:off x="5518" y="5853"/>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2" name="Oval 208"/>
              <p:cNvSpPr>
                <a:spLocks noChangeArrowheads="1"/>
              </p:cNvSpPr>
              <p:nvPr/>
            </p:nvSpPr>
            <p:spPr bwMode="auto">
              <a:xfrm>
                <a:off x="5518" y="5768"/>
                <a:ext cx="43"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3" name="Oval 209"/>
              <p:cNvSpPr>
                <a:spLocks noChangeArrowheads="1"/>
              </p:cNvSpPr>
              <p:nvPr/>
            </p:nvSpPr>
            <p:spPr bwMode="auto">
              <a:xfrm>
                <a:off x="5518" y="5679"/>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4" name="Oval 210"/>
              <p:cNvSpPr>
                <a:spLocks noChangeArrowheads="1"/>
              </p:cNvSpPr>
              <p:nvPr/>
            </p:nvSpPr>
            <p:spPr bwMode="auto">
              <a:xfrm>
                <a:off x="5518" y="5594"/>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5" name="Oval 211"/>
              <p:cNvSpPr>
                <a:spLocks noChangeArrowheads="1"/>
              </p:cNvSpPr>
              <p:nvPr/>
            </p:nvSpPr>
            <p:spPr bwMode="auto">
              <a:xfrm>
                <a:off x="5518" y="55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6" name="Oval 212"/>
              <p:cNvSpPr>
                <a:spLocks noChangeArrowheads="1"/>
              </p:cNvSpPr>
              <p:nvPr/>
            </p:nvSpPr>
            <p:spPr bwMode="auto">
              <a:xfrm>
                <a:off x="5518" y="5425"/>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7" name="Oval 213"/>
              <p:cNvSpPr>
                <a:spLocks noChangeArrowheads="1"/>
              </p:cNvSpPr>
              <p:nvPr/>
            </p:nvSpPr>
            <p:spPr bwMode="auto">
              <a:xfrm>
                <a:off x="5518" y="5341"/>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8" name="Oval 214"/>
              <p:cNvSpPr>
                <a:spLocks noChangeArrowheads="1"/>
              </p:cNvSpPr>
              <p:nvPr/>
            </p:nvSpPr>
            <p:spPr bwMode="auto">
              <a:xfrm>
                <a:off x="5518" y="5258"/>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9" name="Oval 215"/>
              <p:cNvSpPr>
                <a:spLocks noChangeArrowheads="1"/>
              </p:cNvSpPr>
              <p:nvPr/>
            </p:nvSpPr>
            <p:spPr bwMode="auto">
              <a:xfrm>
                <a:off x="5518" y="5173"/>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0" name="Oval 216"/>
              <p:cNvSpPr>
                <a:spLocks noChangeArrowheads="1"/>
              </p:cNvSpPr>
              <p:nvPr/>
            </p:nvSpPr>
            <p:spPr bwMode="auto">
              <a:xfrm>
                <a:off x="5518" y="5089"/>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1" name="Oval 217"/>
              <p:cNvSpPr>
                <a:spLocks noChangeArrowheads="1"/>
              </p:cNvSpPr>
              <p:nvPr/>
            </p:nvSpPr>
            <p:spPr bwMode="auto">
              <a:xfrm>
                <a:off x="5518" y="5004"/>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2" name="Oval 218"/>
              <p:cNvSpPr>
                <a:spLocks noChangeArrowheads="1"/>
              </p:cNvSpPr>
              <p:nvPr/>
            </p:nvSpPr>
            <p:spPr bwMode="auto">
              <a:xfrm>
                <a:off x="5518" y="492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3" name="Oval 219"/>
              <p:cNvSpPr>
                <a:spLocks noChangeArrowheads="1"/>
              </p:cNvSpPr>
              <p:nvPr/>
            </p:nvSpPr>
            <p:spPr bwMode="auto">
              <a:xfrm>
                <a:off x="5518" y="4835"/>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4" name="Oval 220"/>
              <p:cNvSpPr>
                <a:spLocks noChangeArrowheads="1"/>
              </p:cNvSpPr>
              <p:nvPr/>
            </p:nvSpPr>
            <p:spPr bwMode="auto">
              <a:xfrm>
                <a:off x="5518" y="4753"/>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5" name="Oval 221"/>
              <p:cNvSpPr>
                <a:spLocks noChangeArrowheads="1"/>
              </p:cNvSpPr>
              <p:nvPr/>
            </p:nvSpPr>
            <p:spPr bwMode="auto">
              <a:xfrm>
                <a:off x="5518" y="4669"/>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6" name="Oval 222"/>
              <p:cNvSpPr>
                <a:spLocks noChangeArrowheads="1"/>
              </p:cNvSpPr>
              <p:nvPr/>
            </p:nvSpPr>
            <p:spPr bwMode="auto">
              <a:xfrm>
                <a:off x="5518" y="4584"/>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7" name="Oval 223"/>
              <p:cNvSpPr>
                <a:spLocks noChangeArrowheads="1"/>
              </p:cNvSpPr>
              <p:nvPr/>
            </p:nvSpPr>
            <p:spPr bwMode="auto">
              <a:xfrm>
                <a:off x="5518" y="450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8" name="Oval 224"/>
              <p:cNvSpPr>
                <a:spLocks noChangeArrowheads="1"/>
              </p:cNvSpPr>
              <p:nvPr/>
            </p:nvSpPr>
            <p:spPr bwMode="auto">
              <a:xfrm>
                <a:off x="5518" y="4415"/>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9" name="Oval 225"/>
              <p:cNvSpPr>
                <a:spLocks noChangeArrowheads="1"/>
              </p:cNvSpPr>
              <p:nvPr/>
            </p:nvSpPr>
            <p:spPr bwMode="auto">
              <a:xfrm>
                <a:off x="5518" y="4331"/>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0" name="Oval 226"/>
              <p:cNvSpPr>
                <a:spLocks noChangeArrowheads="1"/>
              </p:cNvSpPr>
              <p:nvPr/>
            </p:nvSpPr>
            <p:spPr bwMode="auto">
              <a:xfrm>
                <a:off x="5518" y="4246"/>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1" name="Oval 227"/>
              <p:cNvSpPr>
                <a:spLocks noChangeArrowheads="1"/>
              </p:cNvSpPr>
              <p:nvPr/>
            </p:nvSpPr>
            <p:spPr bwMode="auto">
              <a:xfrm>
                <a:off x="5518" y="4164"/>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2" name="Oval 228"/>
              <p:cNvSpPr>
                <a:spLocks noChangeArrowheads="1"/>
              </p:cNvSpPr>
              <p:nvPr/>
            </p:nvSpPr>
            <p:spPr bwMode="auto">
              <a:xfrm>
                <a:off x="5518" y="4080"/>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3" name="Freeform 229"/>
              <p:cNvSpPr/>
              <p:nvPr/>
            </p:nvSpPr>
            <p:spPr bwMode="auto">
              <a:xfrm>
                <a:off x="5518" y="3995"/>
                <a:ext cx="43" cy="46"/>
              </a:xfrm>
              <a:custGeom>
                <a:avLst/>
                <a:gdLst>
                  <a:gd name="T0" fmla="*/ 3 w 7"/>
                  <a:gd name="T1" fmla="*/ 0 h 7"/>
                  <a:gd name="T2" fmla="*/ 7 w 7"/>
                  <a:gd name="T3" fmla="*/ 4 h 7"/>
                  <a:gd name="T4" fmla="*/ 3 w 7"/>
                  <a:gd name="T5" fmla="*/ 7 h 7"/>
                  <a:gd name="T6" fmla="*/ 0 w 7"/>
                  <a:gd name="T7" fmla="*/ 4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2"/>
                      <a:pt x="7" y="4"/>
                    </a:cubicBezTo>
                    <a:cubicBezTo>
                      <a:pt x="6" y="5"/>
                      <a:pt x="5" y="7"/>
                      <a:pt x="3" y="7"/>
                    </a:cubicBezTo>
                    <a:cubicBezTo>
                      <a:pt x="1" y="7"/>
                      <a:pt x="0" y="6"/>
                      <a:pt x="0" y="4"/>
                    </a:cubicBezTo>
                    <a:cubicBezTo>
                      <a:pt x="0" y="1"/>
                      <a:pt x="1" y="0"/>
                      <a:pt x="3" y="0"/>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4" name="Freeform 230"/>
              <p:cNvSpPr/>
              <p:nvPr/>
            </p:nvSpPr>
            <p:spPr bwMode="auto">
              <a:xfrm>
                <a:off x="5523" y="3911"/>
                <a:ext cx="53" cy="51"/>
              </a:xfrm>
              <a:custGeom>
                <a:avLst/>
                <a:gdLst>
                  <a:gd name="T0" fmla="*/ 5 w 8"/>
                  <a:gd name="T1" fmla="*/ 1 h 8"/>
                  <a:gd name="T2" fmla="*/ 8 w 8"/>
                  <a:gd name="T3" fmla="*/ 5 h 8"/>
                  <a:gd name="T4" fmla="*/ 3 w 8"/>
                  <a:gd name="T5" fmla="*/ 7 h 8"/>
                  <a:gd name="T6" fmla="*/ 1 w 8"/>
                  <a:gd name="T7" fmla="*/ 3 h 8"/>
                  <a:gd name="T8" fmla="*/ 5 w 8"/>
                  <a:gd name="T9" fmla="*/ 1 h 8"/>
                </a:gdLst>
                <a:ahLst/>
                <a:cxnLst>
                  <a:cxn ang="0">
                    <a:pos x="T0" y="T1"/>
                  </a:cxn>
                  <a:cxn ang="0">
                    <a:pos x="T2" y="T3"/>
                  </a:cxn>
                  <a:cxn ang="0">
                    <a:pos x="T4" y="T5"/>
                  </a:cxn>
                  <a:cxn ang="0">
                    <a:pos x="T6" y="T7"/>
                  </a:cxn>
                  <a:cxn ang="0">
                    <a:pos x="T8" y="T9"/>
                  </a:cxn>
                </a:cxnLst>
                <a:rect l="0" t="0" r="r" b="b"/>
                <a:pathLst>
                  <a:path w="8" h="8">
                    <a:moveTo>
                      <a:pt x="5" y="1"/>
                    </a:moveTo>
                    <a:cubicBezTo>
                      <a:pt x="7" y="1"/>
                      <a:pt x="8" y="3"/>
                      <a:pt x="8" y="5"/>
                    </a:cubicBezTo>
                    <a:cubicBezTo>
                      <a:pt x="7" y="7"/>
                      <a:pt x="5" y="8"/>
                      <a:pt x="3" y="7"/>
                    </a:cubicBezTo>
                    <a:cubicBezTo>
                      <a:pt x="2" y="7"/>
                      <a:pt x="0" y="5"/>
                      <a:pt x="1" y="3"/>
                    </a:cubicBezTo>
                    <a:cubicBezTo>
                      <a:pt x="2" y="1"/>
                      <a:pt x="4" y="0"/>
                      <a:pt x="5" y="1"/>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5" name="Freeform 231"/>
              <p:cNvSpPr/>
              <p:nvPr/>
            </p:nvSpPr>
            <p:spPr bwMode="auto">
              <a:xfrm>
                <a:off x="5561" y="3834"/>
                <a:ext cx="53" cy="51"/>
              </a:xfrm>
              <a:custGeom>
                <a:avLst/>
                <a:gdLst>
                  <a:gd name="T0" fmla="*/ 6 w 8"/>
                  <a:gd name="T1" fmla="*/ 1 h 8"/>
                  <a:gd name="T2" fmla="*/ 7 w 8"/>
                  <a:gd name="T3" fmla="*/ 6 h 8"/>
                  <a:gd name="T4" fmla="*/ 2 w 8"/>
                  <a:gd name="T5" fmla="*/ 7 h 8"/>
                  <a:gd name="T6" fmla="*/ 1 w 8"/>
                  <a:gd name="T7" fmla="*/ 2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8" y="3"/>
                      <a:pt x="8" y="5"/>
                      <a:pt x="7" y="6"/>
                    </a:cubicBezTo>
                    <a:cubicBezTo>
                      <a:pt x="6" y="8"/>
                      <a:pt x="4" y="8"/>
                      <a:pt x="2" y="7"/>
                    </a:cubicBezTo>
                    <a:cubicBezTo>
                      <a:pt x="1" y="6"/>
                      <a:pt x="0" y="4"/>
                      <a:pt x="1" y="2"/>
                    </a:cubicBezTo>
                    <a:cubicBezTo>
                      <a:pt x="2" y="1"/>
                      <a:pt x="5" y="0"/>
                      <a:pt x="6" y="1"/>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6" name="Freeform 232"/>
              <p:cNvSpPr/>
              <p:nvPr/>
            </p:nvSpPr>
            <p:spPr bwMode="auto">
              <a:xfrm>
                <a:off x="5622" y="3776"/>
                <a:ext cx="51" cy="43"/>
              </a:xfrm>
              <a:custGeom>
                <a:avLst/>
                <a:gdLst>
                  <a:gd name="T0" fmla="*/ 7 w 8"/>
                  <a:gd name="T1" fmla="*/ 2 h 7"/>
                  <a:gd name="T2" fmla="*/ 6 w 8"/>
                  <a:gd name="T3" fmla="*/ 6 h 7"/>
                  <a:gd name="T4" fmla="*/ 1 w 8"/>
                  <a:gd name="T5" fmla="*/ 6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7" y="5"/>
                      <a:pt x="6" y="6"/>
                    </a:cubicBezTo>
                    <a:cubicBezTo>
                      <a:pt x="5" y="7"/>
                      <a:pt x="3" y="7"/>
                      <a:pt x="1" y="6"/>
                    </a:cubicBezTo>
                    <a:cubicBezTo>
                      <a:pt x="0" y="5"/>
                      <a:pt x="0" y="2"/>
                      <a:pt x="2" y="1"/>
                    </a:cubicBezTo>
                    <a:cubicBezTo>
                      <a:pt x="3" y="0"/>
                      <a:pt x="5" y="0"/>
                      <a:pt x="7" y="2"/>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7" name="Freeform 233"/>
              <p:cNvSpPr/>
              <p:nvPr/>
            </p:nvSpPr>
            <p:spPr bwMode="auto">
              <a:xfrm>
                <a:off x="5692" y="3729"/>
                <a:ext cx="51" cy="51"/>
              </a:xfrm>
              <a:custGeom>
                <a:avLst/>
                <a:gdLst>
                  <a:gd name="T0" fmla="*/ 7 w 8"/>
                  <a:gd name="T1" fmla="*/ 3 h 8"/>
                  <a:gd name="T2" fmla="*/ 5 w 8"/>
                  <a:gd name="T3" fmla="*/ 7 h 8"/>
                  <a:gd name="T4" fmla="*/ 1 w 8"/>
                  <a:gd name="T5" fmla="*/ 5 h 8"/>
                  <a:gd name="T6" fmla="*/ 3 w 8"/>
                  <a:gd name="T7" fmla="*/ 1 h 8"/>
                  <a:gd name="T8" fmla="*/ 7 w 8"/>
                  <a:gd name="T9" fmla="*/ 3 h 8"/>
                </a:gdLst>
                <a:ahLst/>
                <a:cxnLst>
                  <a:cxn ang="0">
                    <a:pos x="T0" y="T1"/>
                  </a:cxn>
                  <a:cxn ang="0">
                    <a:pos x="T2" y="T3"/>
                  </a:cxn>
                  <a:cxn ang="0">
                    <a:pos x="T4" y="T5"/>
                  </a:cxn>
                  <a:cxn ang="0">
                    <a:pos x="T6" y="T7"/>
                  </a:cxn>
                  <a:cxn ang="0">
                    <a:pos x="T8" y="T9"/>
                  </a:cxn>
                </a:cxnLst>
                <a:rect l="0" t="0" r="r" b="b"/>
                <a:pathLst>
                  <a:path w="8" h="8">
                    <a:moveTo>
                      <a:pt x="7" y="3"/>
                    </a:moveTo>
                    <a:cubicBezTo>
                      <a:pt x="8" y="5"/>
                      <a:pt x="7" y="7"/>
                      <a:pt x="5" y="7"/>
                    </a:cubicBezTo>
                    <a:cubicBezTo>
                      <a:pt x="4" y="8"/>
                      <a:pt x="2" y="7"/>
                      <a:pt x="1" y="5"/>
                    </a:cubicBezTo>
                    <a:cubicBezTo>
                      <a:pt x="0" y="4"/>
                      <a:pt x="1" y="2"/>
                      <a:pt x="3" y="1"/>
                    </a:cubicBezTo>
                    <a:cubicBezTo>
                      <a:pt x="5" y="0"/>
                      <a:pt x="7" y="1"/>
                      <a:pt x="7" y="3"/>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8" name="Freeform 234"/>
              <p:cNvSpPr/>
              <p:nvPr/>
            </p:nvSpPr>
            <p:spPr bwMode="auto">
              <a:xfrm>
                <a:off x="5777" y="3710"/>
                <a:ext cx="43" cy="46"/>
              </a:xfrm>
              <a:custGeom>
                <a:avLst/>
                <a:gdLst>
                  <a:gd name="T0" fmla="*/ 7 w 7"/>
                  <a:gd name="T1" fmla="*/ 4 h 7"/>
                  <a:gd name="T2" fmla="*/ 4 w 7"/>
                  <a:gd name="T3" fmla="*/ 7 h 7"/>
                  <a:gd name="T4" fmla="*/ 0 w 7"/>
                  <a:gd name="T5" fmla="*/ 4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7" y="5"/>
                      <a:pt x="6" y="7"/>
                      <a:pt x="4" y="7"/>
                    </a:cubicBezTo>
                    <a:cubicBezTo>
                      <a:pt x="2" y="7"/>
                      <a:pt x="0" y="6"/>
                      <a:pt x="0" y="4"/>
                    </a:cubicBezTo>
                    <a:cubicBezTo>
                      <a:pt x="0" y="2"/>
                      <a:pt x="1" y="1"/>
                      <a:pt x="3" y="0"/>
                    </a:cubicBezTo>
                    <a:cubicBezTo>
                      <a:pt x="5" y="0"/>
                      <a:pt x="7" y="2"/>
                      <a:pt x="7" y="4"/>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9" name="Oval 235"/>
              <p:cNvSpPr>
                <a:spLocks noChangeArrowheads="1"/>
              </p:cNvSpPr>
              <p:nvPr/>
            </p:nvSpPr>
            <p:spPr bwMode="auto">
              <a:xfrm>
                <a:off x="5859"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0" name="Oval 236"/>
              <p:cNvSpPr>
                <a:spLocks noChangeArrowheads="1"/>
              </p:cNvSpPr>
              <p:nvPr/>
            </p:nvSpPr>
            <p:spPr bwMode="auto">
              <a:xfrm>
                <a:off x="5943"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1" name="Oval 237"/>
              <p:cNvSpPr>
                <a:spLocks noChangeArrowheads="1"/>
              </p:cNvSpPr>
              <p:nvPr/>
            </p:nvSpPr>
            <p:spPr bwMode="auto">
              <a:xfrm>
                <a:off x="6028"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2" name="Oval 238"/>
              <p:cNvSpPr>
                <a:spLocks noChangeArrowheads="1"/>
              </p:cNvSpPr>
              <p:nvPr/>
            </p:nvSpPr>
            <p:spPr bwMode="auto">
              <a:xfrm>
                <a:off x="6112"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3" name="Oval 239"/>
              <p:cNvSpPr>
                <a:spLocks noChangeArrowheads="1"/>
              </p:cNvSpPr>
              <p:nvPr/>
            </p:nvSpPr>
            <p:spPr bwMode="auto">
              <a:xfrm>
                <a:off x="619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4" name="Oval 240"/>
              <p:cNvSpPr>
                <a:spLocks noChangeArrowheads="1"/>
              </p:cNvSpPr>
              <p:nvPr/>
            </p:nvSpPr>
            <p:spPr bwMode="auto">
              <a:xfrm>
                <a:off x="6279"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5" name="Oval 241"/>
              <p:cNvSpPr>
                <a:spLocks noChangeArrowheads="1"/>
              </p:cNvSpPr>
              <p:nvPr/>
            </p:nvSpPr>
            <p:spPr bwMode="auto">
              <a:xfrm>
                <a:off x="6363"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6" name="Oval 242"/>
              <p:cNvSpPr>
                <a:spLocks noChangeArrowheads="1"/>
              </p:cNvSpPr>
              <p:nvPr/>
            </p:nvSpPr>
            <p:spPr bwMode="auto">
              <a:xfrm>
                <a:off x="644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7" name="Oval 243"/>
              <p:cNvSpPr>
                <a:spLocks noChangeArrowheads="1"/>
              </p:cNvSpPr>
              <p:nvPr/>
            </p:nvSpPr>
            <p:spPr bwMode="auto">
              <a:xfrm>
                <a:off x="6530"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8" name="Oval 244"/>
              <p:cNvSpPr>
                <a:spLocks noChangeArrowheads="1"/>
              </p:cNvSpPr>
              <p:nvPr/>
            </p:nvSpPr>
            <p:spPr bwMode="auto">
              <a:xfrm>
                <a:off x="661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9" name="Oval 245"/>
              <p:cNvSpPr>
                <a:spLocks noChangeArrowheads="1"/>
              </p:cNvSpPr>
              <p:nvPr/>
            </p:nvSpPr>
            <p:spPr bwMode="auto">
              <a:xfrm>
                <a:off x="6699"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0" name="Oval 246"/>
              <p:cNvSpPr>
                <a:spLocks noChangeArrowheads="1"/>
              </p:cNvSpPr>
              <p:nvPr/>
            </p:nvSpPr>
            <p:spPr bwMode="auto">
              <a:xfrm>
                <a:off x="678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1" name="Oval 247"/>
              <p:cNvSpPr>
                <a:spLocks noChangeArrowheads="1"/>
              </p:cNvSpPr>
              <p:nvPr/>
            </p:nvSpPr>
            <p:spPr bwMode="auto">
              <a:xfrm>
                <a:off x="686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2" name="Oval 248"/>
              <p:cNvSpPr>
                <a:spLocks noChangeArrowheads="1"/>
              </p:cNvSpPr>
              <p:nvPr/>
            </p:nvSpPr>
            <p:spPr bwMode="auto">
              <a:xfrm>
                <a:off x="6950"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3" name="Oval 249"/>
              <p:cNvSpPr>
                <a:spLocks noChangeArrowheads="1"/>
              </p:cNvSpPr>
              <p:nvPr/>
            </p:nvSpPr>
            <p:spPr bwMode="auto">
              <a:xfrm>
                <a:off x="7034"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4" name="Oval 250"/>
              <p:cNvSpPr>
                <a:spLocks noChangeArrowheads="1"/>
              </p:cNvSpPr>
              <p:nvPr/>
            </p:nvSpPr>
            <p:spPr bwMode="auto">
              <a:xfrm>
                <a:off x="711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5" name="Oval 251"/>
              <p:cNvSpPr>
                <a:spLocks noChangeArrowheads="1"/>
              </p:cNvSpPr>
              <p:nvPr/>
            </p:nvSpPr>
            <p:spPr bwMode="auto">
              <a:xfrm>
                <a:off x="720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6" name="Oval 252"/>
              <p:cNvSpPr>
                <a:spLocks noChangeArrowheads="1"/>
              </p:cNvSpPr>
              <p:nvPr/>
            </p:nvSpPr>
            <p:spPr bwMode="auto">
              <a:xfrm>
                <a:off x="7285"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7" name="Oval 253"/>
              <p:cNvSpPr>
                <a:spLocks noChangeArrowheads="1"/>
              </p:cNvSpPr>
              <p:nvPr/>
            </p:nvSpPr>
            <p:spPr bwMode="auto">
              <a:xfrm>
                <a:off x="736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8" name="Oval 254"/>
              <p:cNvSpPr>
                <a:spLocks noChangeArrowheads="1"/>
              </p:cNvSpPr>
              <p:nvPr/>
            </p:nvSpPr>
            <p:spPr bwMode="auto">
              <a:xfrm>
                <a:off x="7452"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9" name="Oval 255"/>
              <p:cNvSpPr>
                <a:spLocks noChangeArrowheads="1"/>
              </p:cNvSpPr>
              <p:nvPr/>
            </p:nvSpPr>
            <p:spPr bwMode="auto">
              <a:xfrm>
                <a:off x="753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0" name="Oval 256"/>
              <p:cNvSpPr>
                <a:spLocks noChangeArrowheads="1"/>
              </p:cNvSpPr>
              <p:nvPr/>
            </p:nvSpPr>
            <p:spPr bwMode="auto">
              <a:xfrm>
                <a:off x="7621"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1" name="Oval 257"/>
              <p:cNvSpPr>
                <a:spLocks noChangeArrowheads="1"/>
              </p:cNvSpPr>
              <p:nvPr/>
            </p:nvSpPr>
            <p:spPr bwMode="auto">
              <a:xfrm>
                <a:off x="770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2" name="Oval 258"/>
              <p:cNvSpPr>
                <a:spLocks noChangeArrowheads="1"/>
              </p:cNvSpPr>
              <p:nvPr/>
            </p:nvSpPr>
            <p:spPr bwMode="auto">
              <a:xfrm>
                <a:off x="7788"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3" name="Oval 259"/>
              <p:cNvSpPr>
                <a:spLocks noChangeArrowheads="1"/>
              </p:cNvSpPr>
              <p:nvPr/>
            </p:nvSpPr>
            <p:spPr bwMode="auto">
              <a:xfrm>
                <a:off x="7873"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4" name="Oval 260"/>
              <p:cNvSpPr>
                <a:spLocks noChangeArrowheads="1"/>
              </p:cNvSpPr>
              <p:nvPr/>
            </p:nvSpPr>
            <p:spPr bwMode="auto">
              <a:xfrm>
                <a:off x="795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5" name="Oval 261"/>
              <p:cNvSpPr>
                <a:spLocks noChangeArrowheads="1"/>
              </p:cNvSpPr>
              <p:nvPr/>
            </p:nvSpPr>
            <p:spPr bwMode="auto">
              <a:xfrm>
                <a:off x="8039"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6" name="Oval 262"/>
              <p:cNvSpPr>
                <a:spLocks noChangeArrowheads="1"/>
              </p:cNvSpPr>
              <p:nvPr/>
            </p:nvSpPr>
            <p:spPr bwMode="auto">
              <a:xfrm>
                <a:off x="812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7" name="Oval 263"/>
              <p:cNvSpPr>
                <a:spLocks noChangeArrowheads="1"/>
              </p:cNvSpPr>
              <p:nvPr/>
            </p:nvSpPr>
            <p:spPr bwMode="auto">
              <a:xfrm>
                <a:off x="8208"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8" name="Oval 264"/>
              <p:cNvSpPr>
                <a:spLocks noChangeArrowheads="1"/>
              </p:cNvSpPr>
              <p:nvPr/>
            </p:nvSpPr>
            <p:spPr bwMode="auto">
              <a:xfrm>
                <a:off x="8290"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9" name="Oval 265"/>
              <p:cNvSpPr>
                <a:spLocks noChangeArrowheads="1"/>
              </p:cNvSpPr>
              <p:nvPr/>
            </p:nvSpPr>
            <p:spPr bwMode="auto">
              <a:xfrm>
                <a:off x="8382"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0" name="Oval 266"/>
              <p:cNvSpPr>
                <a:spLocks noChangeArrowheads="1"/>
              </p:cNvSpPr>
              <p:nvPr/>
            </p:nvSpPr>
            <p:spPr bwMode="auto">
              <a:xfrm>
                <a:off x="8467"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1" name="Oval 267"/>
              <p:cNvSpPr>
                <a:spLocks noChangeArrowheads="1"/>
              </p:cNvSpPr>
              <p:nvPr/>
            </p:nvSpPr>
            <p:spPr bwMode="auto">
              <a:xfrm>
                <a:off x="8549"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2" name="Oval 268"/>
              <p:cNvSpPr>
                <a:spLocks noChangeArrowheads="1"/>
              </p:cNvSpPr>
              <p:nvPr/>
            </p:nvSpPr>
            <p:spPr bwMode="auto">
              <a:xfrm>
                <a:off x="8633"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3" name="Oval 269"/>
              <p:cNvSpPr>
                <a:spLocks noChangeArrowheads="1"/>
              </p:cNvSpPr>
              <p:nvPr/>
            </p:nvSpPr>
            <p:spPr bwMode="auto">
              <a:xfrm>
                <a:off x="8718"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4" name="Oval 270"/>
              <p:cNvSpPr>
                <a:spLocks noChangeArrowheads="1"/>
              </p:cNvSpPr>
              <p:nvPr/>
            </p:nvSpPr>
            <p:spPr bwMode="auto">
              <a:xfrm>
                <a:off x="8800"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5" name="Oval 271"/>
              <p:cNvSpPr>
                <a:spLocks noChangeArrowheads="1"/>
              </p:cNvSpPr>
              <p:nvPr/>
            </p:nvSpPr>
            <p:spPr bwMode="auto">
              <a:xfrm>
                <a:off x="8884"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6" name="Oval 272"/>
              <p:cNvSpPr>
                <a:spLocks noChangeArrowheads="1"/>
              </p:cNvSpPr>
              <p:nvPr/>
            </p:nvSpPr>
            <p:spPr bwMode="auto">
              <a:xfrm>
                <a:off x="8969"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7" name="Oval 273"/>
              <p:cNvSpPr>
                <a:spLocks noChangeArrowheads="1"/>
              </p:cNvSpPr>
              <p:nvPr/>
            </p:nvSpPr>
            <p:spPr bwMode="auto">
              <a:xfrm>
                <a:off x="9053"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8" name="Oval 274"/>
              <p:cNvSpPr>
                <a:spLocks noChangeArrowheads="1"/>
              </p:cNvSpPr>
              <p:nvPr/>
            </p:nvSpPr>
            <p:spPr bwMode="auto">
              <a:xfrm>
                <a:off x="9135"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9" name="Oval 275"/>
              <p:cNvSpPr>
                <a:spLocks noChangeArrowheads="1"/>
              </p:cNvSpPr>
              <p:nvPr/>
            </p:nvSpPr>
            <p:spPr bwMode="auto">
              <a:xfrm>
                <a:off x="9220"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0" name="Oval 276"/>
              <p:cNvSpPr>
                <a:spLocks noChangeArrowheads="1"/>
              </p:cNvSpPr>
              <p:nvPr/>
            </p:nvSpPr>
            <p:spPr bwMode="auto">
              <a:xfrm>
                <a:off x="9304" y="3710"/>
                <a:ext cx="39"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1" name="Oval 277"/>
              <p:cNvSpPr>
                <a:spLocks noChangeArrowheads="1"/>
              </p:cNvSpPr>
              <p:nvPr/>
            </p:nvSpPr>
            <p:spPr bwMode="auto">
              <a:xfrm>
                <a:off x="938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2" name="Oval 278"/>
              <p:cNvSpPr>
                <a:spLocks noChangeArrowheads="1"/>
              </p:cNvSpPr>
              <p:nvPr/>
            </p:nvSpPr>
            <p:spPr bwMode="auto">
              <a:xfrm>
                <a:off x="947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3" name="Oval 279"/>
              <p:cNvSpPr>
                <a:spLocks noChangeArrowheads="1"/>
              </p:cNvSpPr>
              <p:nvPr/>
            </p:nvSpPr>
            <p:spPr bwMode="auto">
              <a:xfrm>
                <a:off x="955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4" name="Oval 280"/>
              <p:cNvSpPr>
                <a:spLocks noChangeArrowheads="1"/>
              </p:cNvSpPr>
              <p:nvPr/>
            </p:nvSpPr>
            <p:spPr bwMode="auto">
              <a:xfrm>
                <a:off x="9640"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5" name="Oval 281"/>
              <p:cNvSpPr>
                <a:spLocks noChangeArrowheads="1"/>
              </p:cNvSpPr>
              <p:nvPr/>
            </p:nvSpPr>
            <p:spPr bwMode="auto">
              <a:xfrm>
                <a:off x="9722"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6" name="Oval 282"/>
              <p:cNvSpPr>
                <a:spLocks noChangeArrowheads="1"/>
              </p:cNvSpPr>
              <p:nvPr/>
            </p:nvSpPr>
            <p:spPr bwMode="auto">
              <a:xfrm>
                <a:off x="980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7" name="Oval 283"/>
              <p:cNvSpPr>
                <a:spLocks noChangeArrowheads="1"/>
              </p:cNvSpPr>
              <p:nvPr/>
            </p:nvSpPr>
            <p:spPr bwMode="auto">
              <a:xfrm>
                <a:off x="989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8" name="Oval 284"/>
              <p:cNvSpPr>
                <a:spLocks noChangeArrowheads="1"/>
              </p:cNvSpPr>
              <p:nvPr/>
            </p:nvSpPr>
            <p:spPr bwMode="auto">
              <a:xfrm>
                <a:off x="9975"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9" name="Oval 285"/>
              <p:cNvSpPr>
                <a:spLocks noChangeArrowheads="1"/>
              </p:cNvSpPr>
              <p:nvPr/>
            </p:nvSpPr>
            <p:spPr bwMode="auto">
              <a:xfrm>
                <a:off x="1005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0" name="Oval 286"/>
              <p:cNvSpPr>
                <a:spLocks noChangeArrowheads="1"/>
              </p:cNvSpPr>
              <p:nvPr/>
            </p:nvSpPr>
            <p:spPr bwMode="auto">
              <a:xfrm>
                <a:off x="10142"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1" name="Oval 287"/>
              <p:cNvSpPr>
                <a:spLocks noChangeArrowheads="1"/>
              </p:cNvSpPr>
              <p:nvPr/>
            </p:nvSpPr>
            <p:spPr bwMode="auto">
              <a:xfrm>
                <a:off x="10226"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2" name="Oval 288"/>
              <p:cNvSpPr>
                <a:spLocks noChangeArrowheads="1"/>
              </p:cNvSpPr>
              <p:nvPr/>
            </p:nvSpPr>
            <p:spPr bwMode="auto">
              <a:xfrm>
                <a:off x="10308"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3" name="Oval 289"/>
              <p:cNvSpPr>
                <a:spLocks noChangeArrowheads="1"/>
              </p:cNvSpPr>
              <p:nvPr/>
            </p:nvSpPr>
            <p:spPr bwMode="auto">
              <a:xfrm>
                <a:off x="10393"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4" name="Oval 290"/>
              <p:cNvSpPr>
                <a:spLocks noChangeArrowheads="1"/>
              </p:cNvSpPr>
              <p:nvPr/>
            </p:nvSpPr>
            <p:spPr bwMode="auto">
              <a:xfrm>
                <a:off x="1047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5" name="Oval 291"/>
              <p:cNvSpPr>
                <a:spLocks noChangeArrowheads="1"/>
              </p:cNvSpPr>
              <p:nvPr/>
            </p:nvSpPr>
            <p:spPr bwMode="auto">
              <a:xfrm>
                <a:off x="10562"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6" name="Oval 292"/>
              <p:cNvSpPr>
                <a:spLocks noChangeArrowheads="1"/>
              </p:cNvSpPr>
              <p:nvPr/>
            </p:nvSpPr>
            <p:spPr bwMode="auto">
              <a:xfrm>
                <a:off x="1064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7" name="Oval 293"/>
              <p:cNvSpPr>
                <a:spLocks noChangeArrowheads="1"/>
              </p:cNvSpPr>
              <p:nvPr/>
            </p:nvSpPr>
            <p:spPr bwMode="auto">
              <a:xfrm>
                <a:off x="10729"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8" name="Oval 294"/>
              <p:cNvSpPr>
                <a:spLocks noChangeArrowheads="1"/>
              </p:cNvSpPr>
              <p:nvPr/>
            </p:nvSpPr>
            <p:spPr bwMode="auto">
              <a:xfrm>
                <a:off x="1081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9" name="Oval 295"/>
              <p:cNvSpPr>
                <a:spLocks noChangeArrowheads="1"/>
              </p:cNvSpPr>
              <p:nvPr/>
            </p:nvSpPr>
            <p:spPr bwMode="auto">
              <a:xfrm>
                <a:off x="10898"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0" name="Oval 296"/>
              <p:cNvSpPr>
                <a:spLocks noChangeArrowheads="1"/>
              </p:cNvSpPr>
              <p:nvPr/>
            </p:nvSpPr>
            <p:spPr bwMode="auto">
              <a:xfrm>
                <a:off x="10980"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1" name="Oval 297"/>
              <p:cNvSpPr>
                <a:spLocks noChangeArrowheads="1"/>
              </p:cNvSpPr>
              <p:nvPr/>
            </p:nvSpPr>
            <p:spPr bwMode="auto">
              <a:xfrm>
                <a:off x="1106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2" name="Oval 298"/>
              <p:cNvSpPr>
                <a:spLocks noChangeArrowheads="1"/>
              </p:cNvSpPr>
              <p:nvPr/>
            </p:nvSpPr>
            <p:spPr bwMode="auto">
              <a:xfrm>
                <a:off x="11149"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3" name="Oval 299"/>
              <p:cNvSpPr>
                <a:spLocks noChangeArrowheads="1"/>
              </p:cNvSpPr>
              <p:nvPr/>
            </p:nvSpPr>
            <p:spPr bwMode="auto">
              <a:xfrm>
                <a:off x="1123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4" name="Oval 300"/>
              <p:cNvSpPr>
                <a:spLocks noChangeArrowheads="1"/>
              </p:cNvSpPr>
              <p:nvPr/>
            </p:nvSpPr>
            <p:spPr bwMode="auto">
              <a:xfrm>
                <a:off x="1131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5" name="Oval 301"/>
              <p:cNvSpPr>
                <a:spLocks noChangeArrowheads="1"/>
              </p:cNvSpPr>
              <p:nvPr/>
            </p:nvSpPr>
            <p:spPr bwMode="auto">
              <a:xfrm>
                <a:off x="11400"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6" name="Oval 302"/>
              <p:cNvSpPr>
                <a:spLocks noChangeArrowheads="1"/>
              </p:cNvSpPr>
              <p:nvPr/>
            </p:nvSpPr>
            <p:spPr bwMode="auto">
              <a:xfrm>
                <a:off x="11485"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7" name="Oval 303"/>
              <p:cNvSpPr>
                <a:spLocks noChangeArrowheads="1"/>
              </p:cNvSpPr>
              <p:nvPr/>
            </p:nvSpPr>
            <p:spPr bwMode="auto">
              <a:xfrm>
                <a:off x="1156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8" name="Oval 304"/>
              <p:cNvSpPr>
                <a:spLocks noChangeArrowheads="1"/>
              </p:cNvSpPr>
              <p:nvPr/>
            </p:nvSpPr>
            <p:spPr bwMode="auto">
              <a:xfrm>
                <a:off x="11651"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9" name="Oval 305"/>
              <p:cNvSpPr>
                <a:spLocks noChangeArrowheads="1"/>
              </p:cNvSpPr>
              <p:nvPr/>
            </p:nvSpPr>
            <p:spPr bwMode="auto">
              <a:xfrm>
                <a:off x="1173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0" name="Oval 306"/>
              <p:cNvSpPr>
                <a:spLocks noChangeArrowheads="1"/>
              </p:cNvSpPr>
              <p:nvPr/>
            </p:nvSpPr>
            <p:spPr bwMode="auto">
              <a:xfrm>
                <a:off x="11820"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5" name="Oval 308"/>
              <p:cNvSpPr>
                <a:spLocks noChangeArrowheads="1"/>
              </p:cNvSpPr>
              <p:nvPr/>
            </p:nvSpPr>
            <p:spPr bwMode="auto">
              <a:xfrm>
                <a:off x="11902"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6" name="Oval 309"/>
              <p:cNvSpPr>
                <a:spLocks noChangeArrowheads="1"/>
              </p:cNvSpPr>
              <p:nvPr/>
            </p:nvSpPr>
            <p:spPr bwMode="auto">
              <a:xfrm>
                <a:off x="1198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7" name="Oval 310"/>
              <p:cNvSpPr>
                <a:spLocks noChangeArrowheads="1"/>
              </p:cNvSpPr>
              <p:nvPr/>
            </p:nvSpPr>
            <p:spPr bwMode="auto">
              <a:xfrm>
                <a:off x="12071"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8" name="Oval 311"/>
              <p:cNvSpPr>
                <a:spLocks noChangeArrowheads="1"/>
              </p:cNvSpPr>
              <p:nvPr/>
            </p:nvSpPr>
            <p:spPr bwMode="auto">
              <a:xfrm>
                <a:off x="12153"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9" name="Oval 312"/>
              <p:cNvSpPr>
                <a:spLocks noChangeArrowheads="1"/>
              </p:cNvSpPr>
              <p:nvPr/>
            </p:nvSpPr>
            <p:spPr bwMode="auto">
              <a:xfrm>
                <a:off x="12237"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0" name="Oval 313"/>
              <p:cNvSpPr>
                <a:spLocks noChangeArrowheads="1"/>
              </p:cNvSpPr>
              <p:nvPr/>
            </p:nvSpPr>
            <p:spPr bwMode="auto">
              <a:xfrm>
                <a:off x="12322"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1" name="Oval 314"/>
              <p:cNvSpPr>
                <a:spLocks noChangeArrowheads="1"/>
              </p:cNvSpPr>
              <p:nvPr/>
            </p:nvSpPr>
            <p:spPr bwMode="auto">
              <a:xfrm>
                <a:off x="12406"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2" name="Oval 315"/>
              <p:cNvSpPr>
                <a:spLocks noChangeArrowheads="1"/>
              </p:cNvSpPr>
              <p:nvPr/>
            </p:nvSpPr>
            <p:spPr bwMode="auto">
              <a:xfrm>
                <a:off x="12488"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3" name="Oval 316"/>
              <p:cNvSpPr>
                <a:spLocks noChangeArrowheads="1"/>
              </p:cNvSpPr>
              <p:nvPr/>
            </p:nvSpPr>
            <p:spPr bwMode="auto">
              <a:xfrm>
                <a:off x="12573"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4" name="Oval 317"/>
              <p:cNvSpPr>
                <a:spLocks noChangeArrowheads="1"/>
              </p:cNvSpPr>
              <p:nvPr/>
            </p:nvSpPr>
            <p:spPr bwMode="auto">
              <a:xfrm>
                <a:off x="12657"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5" name="Oval 318"/>
              <p:cNvSpPr>
                <a:spLocks noChangeArrowheads="1"/>
              </p:cNvSpPr>
              <p:nvPr/>
            </p:nvSpPr>
            <p:spPr bwMode="auto">
              <a:xfrm>
                <a:off x="12742"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6" name="Oval 319"/>
              <p:cNvSpPr>
                <a:spLocks noChangeArrowheads="1"/>
              </p:cNvSpPr>
              <p:nvPr/>
            </p:nvSpPr>
            <p:spPr bwMode="auto">
              <a:xfrm>
                <a:off x="12824"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7" name="Oval 320"/>
              <p:cNvSpPr>
                <a:spLocks noChangeArrowheads="1"/>
              </p:cNvSpPr>
              <p:nvPr/>
            </p:nvSpPr>
            <p:spPr bwMode="auto">
              <a:xfrm>
                <a:off x="12908"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8" name="Oval 321"/>
              <p:cNvSpPr>
                <a:spLocks noChangeArrowheads="1"/>
              </p:cNvSpPr>
              <p:nvPr/>
            </p:nvSpPr>
            <p:spPr bwMode="auto">
              <a:xfrm>
                <a:off x="12993"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9" name="Oval 322"/>
              <p:cNvSpPr>
                <a:spLocks noChangeArrowheads="1"/>
              </p:cNvSpPr>
              <p:nvPr/>
            </p:nvSpPr>
            <p:spPr bwMode="auto">
              <a:xfrm>
                <a:off x="13076"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0" name="Oval 323"/>
              <p:cNvSpPr>
                <a:spLocks noChangeArrowheads="1"/>
              </p:cNvSpPr>
              <p:nvPr/>
            </p:nvSpPr>
            <p:spPr bwMode="auto">
              <a:xfrm>
                <a:off x="13160"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1" name="Oval 324"/>
              <p:cNvSpPr>
                <a:spLocks noChangeArrowheads="1"/>
              </p:cNvSpPr>
              <p:nvPr/>
            </p:nvSpPr>
            <p:spPr bwMode="auto">
              <a:xfrm>
                <a:off x="13245" y="3710"/>
                <a:ext cx="46"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2" name="Oval 325"/>
              <p:cNvSpPr>
                <a:spLocks noChangeArrowheads="1"/>
              </p:cNvSpPr>
              <p:nvPr/>
            </p:nvSpPr>
            <p:spPr bwMode="auto">
              <a:xfrm>
                <a:off x="13329" y="3710"/>
                <a:ext cx="43"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3" name="Freeform 326"/>
              <p:cNvSpPr/>
              <p:nvPr/>
            </p:nvSpPr>
            <p:spPr bwMode="auto">
              <a:xfrm>
                <a:off x="13411" y="3717"/>
                <a:ext cx="53" cy="43"/>
              </a:xfrm>
              <a:custGeom>
                <a:avLst/>
                <a:gdLst>
                  <a:gd name="T0" fmla="*/ 7 w 8"/>
                  <a:gd name="T1" fmla="*/ 4 h 7"/>
                  <a:gd name="T2" fmla="*/ 3 w 8"/>
                  <a:gd name="T3" fmla="*/ 7 h 7"/>
                  <a:gd name="T4" fmla="*/ 0 w 8"/>
                  <a:gd name="T5" fmla="*/ 3 h 7"/>
                  <a:gd name="T6" fmla="*/ 4 w 8"/>
                  <a:gd name="T7" fmla="*/ 0 h 7"/>
                  <a:gd name="T8" fmla="*/ 7 w 8"/>
                  <a:gd name="T9" fmla="*/ 4 h 7"/>
                </a:gdLst>
                <a:ahLst/>
                <a:cxnLst>
                  <a:cxn ang="0">
                    <a:pos x="T0" y="T1"/>
                  </a:cxn>
                  <a:cxn ang="0">
                    <a:pos x="T2" y="T3"/>
                  </a:cxn>
                  <a:cxn ang="0">
                    <a:pos x="T4" y="T5"/>
                  </a:cxn>
                  <a:cxn ang="0">
                    <a:pos x="T6" y="T7"/>
                  </a:cxn>
                  <a:cxn ang="0">
                    <a:pos x="T8" y="T9"/>
                  </a:cxn>
                </a:cxnLst>
                <a:rect l="0" t="0" r="r" b="b"/>
                <a:pathLst>
                  <a:path w="8" h="7">
                    <a:moveTo>
                      <a:pt x="7" y="4"/>
                    </a:moveTo>
                    <a:cubicBezTo>
                      <a:pt x="6" y="6"/>
                      <a:pt x="5" y="7"/>
                      <a:pt x="3" y="7"/>
                    </a:cubicBezTo>
                    <a:cubicBezTo>
                      <a:pt x="1" y="6"/>
                      <a:pt x="0" y="5"/>
                      <a:pt x="0" y="3"/>
                    </a:cubicBezTo>
                    <a:cubicBezTo>
                      <a:pt x="1" y="1"/>
                      <a:pt x="2" y="0"/>
                      <a:pt x="4" y="0"/>
                    </a:cubicBezTo>
                    <a:cubicBezTo>
                      <a:pt x="6" y="1"/>
                      <a:pt x="8" y="3"/>
                      <a:pt x="7" y="4"/>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4" name="Freeform 327"/>
              <p:cNvSpPr/>
              <p:nvPr/>
            </p:nvSpPr>
            <p:spPr bwMode="auto">
              <a:xfrm>
                <a:off x="13488" y="3741"/>
                <a:ext cx="53" cy="53"/>
              </a:xfrm>
              <a:custGeom>
                <a:avLst/>
                <a:gdLst>
                  <a:gd name="T0" fmla="*/ 7 w 8"/>
                  <a:gd name="T1" fmla="*/ 6 h 8"/>
                  <a:gd name="T2" fmla="*/ 2 w 8"/>
                  <a:gd name="T3" fmla="*/ 7 h 8"/>
                  <a:gd name="T4" fmla="*/ 1 w 8"/>
                  <a:gd name="T5" fmla="*/ 3 h 8"/>
                  <a:gd name="T6" fmla="*/ 5 w 8"/>
                  <a:gd name="T7" fmla="*/ 1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8"/>
                      <a:pt x="4" y="8"/>
                      <a:pt x="2" y="7"/>
                    </a:cubicBezTo>
                    <a:cubicBezTo>
                      <a:pt x="1" y="6"/>
                      <a:pt x="0" y="4"/>
                      <a:pt x="1" y="3"/>
                    </a:cubicBezTo>
                    <a:cubicBezTo>
                      <a:pt x="2" y="1"/>
                      <a:pt x="4" y="0"/>
                      <a:pt x="5" y="1"/>
                    </a:cubicBezTo>
                    <a:cubicBezTo>
                      <a:pt x="7" y="2"/>
                      <a:pt x="8" y="4"/>
                      <a:pt x="7" y="6"/>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5" name="Freeform 328"/>
              <p:cNvSpPr/>
              <p:nvPr/>
            </p:nvSpPr>
            <p:spPr bwMode="auto">
              <a:xfrm>
                <a:off x="13554" y="3794"/>
                <a:ext cx="51" cy="51"/>
              </a:xfrm>
              <a:custGeom>
                <a:avLst/>
                <a:gdLst>
                  <a:gd name="T0" fmla="*/ 6 w 8"/>
                  <a:gd name="T1" fmla="*/ 7 h 8"/>
                  <a:gd name="T2" fmla="*/ 2 w 8"/>
                  <a:gd name="T3" fmla="*/ 7 h 8"/>
                  <a:gd name="T4" fmla="*/ 2 w 8"/>
                  <a:gd name="T5" fmla="*/ 2 h 8"/>
                  <a:gd name="T6" fmla="*/ 7 w 8"/>
                  <a:gd name="T7" fmla="*/ 2 h 8"/>
                  <a:gd name="T8" fmla="*/ 6 w 8"/>
                  <a:gd name="T9" fmla="*/ 7 h 8"/>
                </a:gdLst>
                <a:ahLst/>
                <a:cxnLst>
                  <a:cxn ang="0">
                    <a:pos x="T0" y="T1"/>
                  </a:cxn>
                  <a:cxn ang="0">
                    <a:pos x="T2" y="T3"/>
                  </a:cxn>
                  <a:cxn ang="0">
                    <a:pos x="T4" y="T5"/>
                  </a:cxn>
                  <a:cxn ang="0">
                    <a:pos x="T6" y="T7"/>
                  </a:cxn>
                  <a:cxn ang="0">
                    <a:pos x="T8" y="T9"/>
                  </a:cxn>
                </a:cxnLst>
                <a:rect l="0" t="0" r="r" b="b"/>
                <a:pathLst>
                  <a:path w="8" h="8">
                    <a:moveTo>
                      <a:pt x="6" y="7"/>
                    </a:moveTo>
                    <a:cubicBezTo>
                      <a:pt x="5" y="8"/>
                      <a:pt x="3" y="8"/>
                      <a:pt x="2" y="7"/>
                    </a:cubicBezTo>
                    <a:cubicBezTo>
                      <a:pt x="0" y="5"/>
                      <a:pt x="0" y="3"/>
                      <a:pt x="2" y="2"/>
                    </a:cubicBezTo>
                    <a:cubicBezTo>
                      <a:pt x="3" y="0"/>
                      <a:pt x="5" y="0"/>
                      <a:pt x="7" y="2"/>
                    </a:cubicBezTo>
                    <a:cubicBezTo>
                      <a:pt x="8" y="3"/>
                      <a:pt x="8" y="5"/>
                      <a:pt x="6" y="7"/>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6" name="Freeform 329"/>
              <p:cNvSpPr/>
              <p:nvPr/>
            </p:nvSpPr>
            <p:spPr bwMode="auto">
              <a:xfrm>
                <a:off x="13604" y="3864"/>
                <a:ext cx="53" cy="46"/>
              </a:xfrm>
              <a:custGeom>
                <a:avLst/>
                <a:gdLst>
                  <a:gd name="T0" fmla="*/ 5 w 8"/>
                  <a:gd name="T1" fmla="*/ 7 h 7"/>
                  <a:gd name="T2" fmla="*/ 1 w 8"/>
                  <a:gd name="T3" fmla="*/ 5 h 7"/>
                  <a:gd name="T4" fmla="*/ 2 w 8"/>
                  <a:gd name="T5" fmla="*/ 1 h 7"/>
                  <a:gd name="T6" fmla="*/ 7 w 8"/>
                  <a:gd name="T7" fmla="*/ 2 h 7"/>
                  <a:gd name="T8" fmla="*/ 5 w 8"/>
                  <a:gd name="T9" fmla="*/ 7 h 7"/>
                </a:gdLst>
                <a:ahLst/>
                <a:cxnLst>
                  <a:cxn ang="0">
                    <a:pos x="T0" y="T1"/>
                  </a:cxn>
                  <a:cxn ang="0">
                    <a:pos x="T2" y="T3"/>
                  </a:cxn>
                  <a:cxn ang="0">
                    <a:pos x="T4" y="T5"/>
                  </a:cxn>
                  <a:cxn ang="0">
                    <a:pos x="T6" y="T7"/>
                  </a:cxn>
                  <a:cxn ang="0">
                    <a:pos x="T8" y="T9"/>
                  </a:cxn>
                </a:cxnLst>
                <a:rect l="0" t="0" r="r" b="b"/>
                <a:pathLst>
                  <a:path w="8" h="7">
                    <a:moveTo>
                      <a:pt x="5" y="7"/>
                    </a:moveTo>
                    <a:cubicBezTo>
                      <a:pt x="3" y="7"/>
                      <a:pt x="1" y="7"/>
                      <a:pt x="1" y="5"/>
                    </a:cubicBezTo>
                    <a:cubicBezTo>
                      <a:pt x="0" y="4"/>
                      <a:pt x="0" y="2"/>
                      <a:pt x="2" y="1"/>
                    </a:cubicBezTo>
                    <a:cubicBezTo>
                      <a:pt x="4" y="0"/>
                      <a:pt x="6" y="0"/>
                      <a:pt x="7" y="2"/>
                    </a:cubicBezTo>
                    <a:cubicBezTo>
                      <a:pt x="8" y="4"/>
                      <a:pt x="7" y="6"/>
                      <a:pt x="5" y="7"/>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7" name="Freeform 330"/>
              <p:cNvSpPr/>
              <p:nvPr/>
            </p:nvSpPr>
            <p:spPr bwMode="auto">
              <a:xfrm>
                <a:off x="13631" y="3942"/>
                <a:ext cx="53" cy="46"/>
              </a:xfrm>
              <a:custGeom>
                <a:avLst/>
                <a:gdLst>
                  <a:gd name="T0" fmla="*/ 5 w 8"/>
                  <a:gd name="T1" fmla="*/ 7 h 7"/>
                  <a:gd name="T2" fmla="*/ 1 w 8"/>
                  <a:gd name="T3" fmla="*/ 5 h 7"/>
                  <a:gd name="T4" fmla="*/ 3 w 8"/>
                  <a:gd name="T5" fmla="*/ 1 h 7"/>
                  <a:gd name="T6" fmla="*/ 7 w 8"/>
                  <a:gd name="T7" fmla="*/ 3 h 7"/>
                  <a:gd name="T8" fmla="*/ 5 w 8"/>
                  <a:gd name="T9" fmla="*/ 7 h 7"/>
                </a:gdLst>
                <a:ahLst/>
                <a:cxnLst>
                  <a:cxn ang="0">
                    <a:pos x="T0" y="T1"/>
                  </a:cxn>
                  <a:cxn ang="0">
                    <a:pos x="T2" y="T3"/>
                  </a:cxn>
                  <a:cxn ang="0">
                    <a:pos x="T4" y="T5"/>
                  </a:cxn>
                  <a:cxn ang="0">
                    <a:pos x="T6" y="T7"/>
                  </a:cxn>
                  <a:cxn ang="0">
                    <a:pos x="T8" y="T9"/>
                  </a:cxn>
                </a:cxnLst>
                <a:rect l="0" t="0" r="r" b="b"/>
                <a:pathLst>
                  <a:path w="8" h="7">
                    <a:moveTo>
                      <a:pt x="5" y="7"/>
                    </a:moveTo>
                    <a:cubicBezTo>
                      <a:pt x="3" y="7"/>
                      <a:pt x="1" y="6"/>
                      <a:pt x="1" y="5"/>
                    </a:cubicBezTo>
                    <a:cubicBezTo>
                      <a:pt x="0" y="3"/>
                      <a:pt x="1" y="1"/>
                      <a:pt x="3" y="1"/>
                    </a:cubicBezTo>
                    <a:cubicBezTo>
                      <a:pt x="5" y="0"/>
                      <a:pt x="7" y="1"/>
                      <a:pt x="7" y="3"/>
                    </a:cubicBezTo>
                    <a:cubicBezTo>
                      <a:pt x="8" y="5"/>
                      <a:pt x="6" y="7"/>
                      <a:pt x="5" y="7"/>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8" name="Oval 331"/>
              <p:cNvSpPr>
                <a:spLocks noChangeArrowheads="1"/>
              </p:cNvSpPr>
              <p:nvPr/>
            </p:nvSpPr>
            <p:spPr bwMode="auto">
              <a:xfrm>
                <a:off x="13643" y="4026"/>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9" name="Oval 332"/>
              <p:cNvSpPr>
                <a:spLocks noChangeArrowheads="1"/>
              </p:cNvSpPr>
              <p:nvPr/>
            </p:nvSpPr>
            <p:spPr bwMode="auto">
              <a:xfrm>
                <a:off x="13643" y="4111"/>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0" name="Oval 333"/>
              <p:cNvSpPr>
                <a:spLocks noChangeArrowheads="1"/>
              </p:cNvSpPr>
              <p:nvPr/>
            </p:nvSpPr>
            <p:spPr bwMode="auto">
              <a:xfrm>
                <a:off x="13643" y="4195"/>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1" name="Oval 334"/>
              <p:cNvSpPr>
                <a:spLocks noChangeArrowheads="1"/>
              </p:cNvSpPr>
              <p:nvPr/>
            </p:nvSpPr>
            <p:spPr bwMode="auto">
              <a:xfrm>
                <a:off x="13643" y="4280"/>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2" name="Oval 335"/>
              <p:cNvSpPr>
                <a:spLocks noChangeArrowheads="1"/>
              </p:cNvSpPr>
              <p:nvPr/>
            </p:nvSpPr>
            <p:spPr bwMode="auto">
              <a:xfrm>
                <a:off x="13643" y="4364"/>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3" name="Oval 336"/>
              <p:cNvSpPr>
                <a:spLocks noChangeArrowheads="1"/>
              </p:cNvSpPr>
              <p:nvPr/>
            </p:nvSpPr>
            <p:spPr bwMode="auto">
              <a:xfrm>
                <a:off x="13643" y="4449"/>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4" name="Oval 337"/>
              <p:cNvSpPr>
                <a:spLocks noChangeArrowheads="1"/>
              </p:cNvSpPr>
              <p:nvPr/>
            </p:nvSpPr>
            <p:spPr bwMode="auto">
              <a:xfrm>
                <a:off x="13643" y="4531"/>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5" name="Oval 338"/>
              <p:cNvSpPr>
                <a:spLocks noChangeArrowheads="1"/>
              </p:cNvSpPr>
              <p:nvPr/>
            </p:nvSpPr>
            <p:spPr bwMode="auto">
              <a:xfrm>
                <a:off x="13643" y="4623"/>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6" name="Oval 339"/>
              <p:cNvSpPr>
                <a:spLocks noChangeArrowheads="1"/>
              </p:cNvSpPr>
              <p:nvPr/>
            </p:nvSpPr>
            <p:spPr bwMode="auto">
              <a:xfrm>
                <a:off x="13643" y="4707"/>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7" name="Oval 340"/>
              <p:cNvSpPr>
                <a:spLocks noChangeArrowheads="1"/>
              </p:cNvSpPr>
              <p:nvPr/>
            </p:nvSpPr>
            <p:spPr bwMode="auto">
              <a:xfrm>
                <a:off x="13643" y="4792"/>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8" name="Oval 341"/>
              <p:cNvSpPr>
                <a:spLocks noChangeArrowheads="1"/>
              </p:cNvSpPr>
              <p:nvPr/>
            </p:nvSpPr>
            <p:spPr bwMode="auto">
              <a:xfrm>
                <a:off x="13643" y="4874"/>
                <a:ext cx="42" cy="42"/>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9" name="Oval 342"/>
              <p:cNvSpPr>
                <a:spLocks noChangeArrowheads="1"/>
              </p:cNvSpPr>
              <p:nvPr/>
            </p:nvSpPr>
            <p:spPr bwMode="auto">
              <a:xfrm>
                <a:off x="13643" y="4958"/>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Oval 343"/>
              <p:cNvSpPr>
                <a:spLocks noChangeArrowheads="1"/>
              </p:cNvSpPr>
              <p:nvPr/>
            </p:nvSpPr>
            <p:spPr bwMode="auto">
              <a:xfrm>
                <a:off x="13643" y="5043"/>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1" name="Oval 344"/>
              <p:cNvSpPr>
                <a:spLocks noChangeArrowheads="1"/>
              </p:cNvSpPr>
              <p:nvPr/>
            </p:nvSpPr>
            <p:spPr bwMode="auto">
              <a:xfrm>
                <a:off x="13643" y="5127"/>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2" name="Oval 345"/>
              <p:cNvSpPr>
                <a:spLocks noChangeArrowheads="1"/>
              </p:cNvSpPr>
              <p:nvPr/>
            </p:nvSpPr>
            <p:spPr bwMode="auto">
              <a:xfrm>
                <a:off x="13643" y="5212"/>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3" name="Oval 346"/>
              <p:cNvSpPr>
                <a:spLocks noChangeArrowheads="1"/>
              </p:cNvSpPr>
              <p:nvPr/>
            </p:nvSpPr>
            <p:spPr bwMode="auto">
              <a:xfrm>
                <a:off x="13643" y="5296"/>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Oval 347"/>
              <p:cNvSpPr>
                <a:spLocks noChangeArrowheads="1"/>
              </p:cNvSpPr>
              <p:nvPr/>
            </p:nvSpPr>
            <p:spPr bwMode="auto">
              <a:xfrm>
                <a:off x="13643" y="5381"/>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5" name="Oval 348"/>
              <p:cNvSpPr>
                <a:spLocks noChangeArrowheads="1"/>
              </p:cNvSpPr>
              <p:nvPr/>
            </p:nvSpPr>
            <p:spPr bwMode="auto">
              <a:xfrm>
                <a:off x="13643" y="5463"/>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6" name="Oval 349"/>
              <p:cNvSpPr>
                <a:spLocks noChangeArrowheads="1"/>
              </p:cNvSpPr>
              <p:nvPr/>
            </p:nvSpPr>
            <p:spPr bwMode="auto">
              <a:xfrm>
                <a:off x="13643" y="5547"/>
                <a:ext cx="42" cy="39"/>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7" name="Oval 350"/>
              <p:cNvSpPr>
                <a:spLocks noChangeArrowheads="1"/>
              </p:cNvSpPr>
              <p:nvPr/>
            </p:nvSpPr>
            <p:spPr bwMode="auto">
              <a:xfrm>
                <a:off x="13643" y="5632"/>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8" name="Oval 351"/>
              <p:cNvSpPr>
                <a:spLocks noChangeArrowheads="1"/>
              </p:cNvSpPr>
              <p:nvPr/>
            </p:nvSpPr>
            <p:spPr bwMode="auto">
              <a:xfrm>
                <a:off x="13643" y="5716"/>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9" name="Oval 352"/>
              <p:cNvSpPr>
                <a:spLocks noChangeArrowheads="1"/>
              </p:cNvSpPr>
              <p:nvPr/>
            </p:nvSpPr>
            <p:spPr bwMode="auto">
              <a:xfrm>
                <a:off x="13643" y="5801"/>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0" name="Oval 353"/>
              <p:cNvSpPr>
                <a:spLocks noChangeArrowheads="1"/>
              </p:cNvSpPr>
              <p:nvPr/>
            </p:nvSpPr>
            <p:spPr bwMode="auto">
              <a:xfrm>
                <a:off x="13643" y="5885"/>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1" name="Oval 354"/>
              <p:cNvSpPr>
                <a:spLocks noChangeArrowheads="1"/>
              </p:cNvSpPr>
              <p:nvPr/>
            </p:nvSpPr>
            <p:spPr bwMode="auto">
              <a:xfrm>
                <a:off x="13643" y="5970"/>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2" name="Oval 355"/>
              <p:cNvSpPr>
                <a:spLocks noChangeArrowheads="1"/>
              </p:cNvSpPr>
              <p:nvPr/>
            </p:nvSpPr>
            <p:spPr bwMode="auto">
              <a:xfrm>
                <a:off x="13643" y="6053"/>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3" name="Oval 356"/>
              <p:cNvSpPr>
                <a:spLocks noChangeArrowheads="1"/>
              </p:cNvSpPr>
              <p:nvPr/>
            </p:nvSpPr>
            <p:spPr bwMode="auto">
              <a:xfrm>
                <a:off x="13643" y="6137"/>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4" name="Oval 357"/>
              <p:cNvSpPr>
                <a:spLocks noChangeArrowheads="1"/>
              </p:cNvSpPr>
              <p:nvPr/>
            </p:nvSpPr>
            <p:spPr bwMode="auto">
              <a:xfrm>
                <a:off x="13643" y="6222"/>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5" name="Oval 358"/>
              <p:cNvSpPr>
                <a:spLocks noChangeArrowheads="1"/>
              </p:cNvSpPr>
              <p:nvPr/>
            </p:nvSpPr>
            <p:spPr bwMode="auto">
              <a:xfrm>
                <a:off x="13643" y="6306"/>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6" name="Oval 359"/>
              <p:cNvSpPr>
                <a:spLocks noChangeArrowheads="1"/>
              </p:cNvSpPr>
              <p:nvPr/>
            </p:nvSpPr>
            <p:spPr bwMode="auto">
              <a:xfrm>
                <a:off x="13643" y="6391"/>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7" name="Oval 360"/>
              <p:cNvSpPr>
                <a:spLocks noChangeArrowheads="1"/>
              </p:cNvSpPr>
              <p:nvPr/>
            </p:nvSpPr>
            <p:spPr bwMode="auto">
              <a:xfrm>
                <a:off x="13643" y="6475"/>
                <a:ext cx="42"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8" name="Oval 361"/>
              <p:cNvSpPr>
                <a:spLocks noChangeArrowheads="1"/>
              </p:cNvSpPr>
              <p:nvPr/>
            </p:nvSpPr>
            <p:spPr bwMode="auto">
              <a:xfrm>
                <a:off x="13643" y="6557"/>
                <a:ext cx="42" cy="46"/>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9" name="Freeform 362"/>
              <p:cNvSpPr/>
              <p:nvPr/>
            </p:nvSpPr>
            <p:spPr bwMode="auto">
              <a:xfrm>
                <a:off x="13638" y="6642"/>
                <a:ext cx="46" cy="46"/>
              </a:xfrm>
              <a:custGeom>
                <a:avLst/>
                <a:gdLst>
                  <a:gd name="T0" fmla="*/ 4 w 7"/>
                  <a:gd name="T1" fmla="*/ 7 h 7"/>
                  <a:gd name="T2" fmla="*/ 0 w 7"/>
                  <a:gd name="T3" fmla="*/ 3 h 7"/>
                  <a:gd name="T4" fmla="*/ 4 w 7"/>
                  <a:gd name="T5" fmla="*/ 0 h 7"/>
                  <a:gd name="T6" fmla="*/ 7 w 7"/>
                  <a:gd name="T7" fmla="*/ 3 h 7"/>
                  <a:gd name="T8" fmla="*/ 4 w 7"/>
                  <a:gd name="T9" fmla="*/ 7 h 7"/>
                </a:gdLst>
                <a:ahLst/>
                <a:cxnLst>
                  <a:cxn ang="0">
                    <a:pos x="T0" y="T1"/>
                  </a:cxn>
                  <a:cxn ang="0">
                    <a:pos x="T2" y="T3"/>
                  </a:cxn>
                  <a:cxn ang="0">
                    <a:pos x="T4" y="T5"/>
                  </a:cxn>
                  <a:cxn ang="0">
                    <a:pos x="T6" y="T7"/>
                  </a:cxn>
                  <a:cxn ang="0">
                    <a:pos x="T8" y="T9"/>
                  </a:cxn>
                </a:cxnLst>
                <a:rect l="0" t="0" r="r" b="b"/>
                <a:pathLst>
                  <a:path w="7" h="7">
                    <a:moveTo>
                      <a:pt x="4" y="7"/>
                    </a:moveTo>
                    <a:cubicBezTo>
                      <a:pt x="2" y="6"/>
                      <a:pt x="0" y="5"/>
                      <a:pt x="0" y="3"/>
                    </a:cubicBezTo>
                    <a:cubicBezTo>
                      <a:pt x="1" y="1"/>
                      <a:pt x="2" y="0"/>
                      <a:pt x="4" y="0"/>
                    </a:cubicBezTo>
                    <a:cubicBezTo>
                      <a:pt x="6" y="0"/>
                      <a:pt x="7" y="1"/>
                      <a:pt x="7" y="3"/>
                    </a:cubicBezTo>
                    <a:cubicBezTo>
                      <a:pt x="7" y="6"/>
                      <a:pt x="5" y="7"/>
                      <a:pt x="4" y="7"/>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0" name="Freeform 363"/>
              <p:cNvSpPr/>
              <p:nvPr/>
            </p:nvSpPr>
            <p:spPr bwMode="auto">
              <a:xfrm>
                <a:off x="13623" y="6719"/>
                <a:ext cx="46" cy="53"/>
              </a:xfrm>
              <a:custGeom>
                <a:avLst/>
                <a:gdLst>
                  <a:gd name="T0" fmla="*/ 2 w 7"/>
                  <a:gd name="T1" fmla="*/ 7 h 8"/>
                  <a:gd name="T2" fmla="*/ 0 w 7"/>
                  <a:gd name="T3" fmla="*/ 3 h 8"/>
                  <a:gd name="T4" fmla="*/ 4 w 7"/>
                  <a:gd name="T5" fmla="*/ 1 h 8"/>
                  <a:gd name="T6" fmla="*/ 7 w 7"/>
                  <a:gd name="T7" fmla="*/ 5 h 8"/>
                  <a:gd name="T8" fmla="*/ 2 w 7"/>
                  <a:gd name="T9" fmla="*/ 7 h 8"/>
                </a:gdLst>
                <a:ahLst/>
                <a:cxnLst>
                  <a:cxn ang="0">
                    <a:pos x="T0" y="T1"/>
                  </a:cxn>
                  <a:cxn ang="0">
                    <a:pos x="T2" y="T3"/>
                  </a:cxn>
                  <a:cxn ang="0">
                    <a:pos x="T4" y="T5"/>
                  </a:cxn>
                  <a:cxn ang="0">
                    <a:pos x="T6" y="T7"/>
                  </a:cxn>
                  <a:cxn ang="0">
                    <a:pos x="T8" y="T9"/>
                  </a:cxn>
                </a:cxnLst>
                <a:rect l="0" t="0" r="r" b="b"/>
                <a:pathLst>
                  <a:path w="7" h="8">
                    <a:moveTo>
                      <a:pt x="2" y="7"/>
                    </a:moveTo>
                    <a:cubicBezTo>
                      <a:pt x="0" y="6"/>
                      <a:pt x="0" y="4"/>
                      <a:pt x="0" y="3"/>
                    </a:cubicBezTo>
                    <a:cubicBezTo>
                      <a:pt x="1" y="1"/>
                      <a:pt x="2" y="0"/>
                      <a:pt x="4" y="1"/>
                    </a:cubicBezTo>
                    <a:cubicBezTo>
                      <a:pt x="6" y="1"/>
                      <a:pt x="7" y="3"/>
                      <a:pt x="7" y="5"/>
                    </a:cubicBezTo>
                    <a:cubicBezTo>
                      <a:pt x="6" y="7"/>
                      <a:pt x="4" y="8"/>
                      <a:pt x="2" y="7"/>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1" name="Freeform 364"/>
              <p:cNvSpPr/>
              <p:nvPr/>
            </p:nvSpPr>
            <p:spPr bwMode="auto">
              <a:xfrm>
                <a:off x="13580" y="6798"/>
                <a:ext cx="51" cy="43"/>
              </a:xfrm>
              <a:custGeom>
                <a:avLst/>
                <a:gdLst>
                  <a:gd name="T0" fmla="*/ 2 w 8"/>
                  <a:gd name="T1" fmla="*/ 6 h 7"/>
                  <a:gd name="T2" fmla="*/ 1 w 8"/>
                  <a:gd name="T3" fmla="*/ 1 h 7"/>
                  <a:gd name="T4" fmla="*/ 6 w 8"/>
                  <a:gd name="T5" fmla="*/ 1 h 7"/>
                  <a:gd name="T6" fmla="*/ 7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1" y="5"/>
                      <a:pt x="0" y="3"/>
                      <a:pt x="1" y="1"/>
                    </a:cubicBezTo>
                    <a:cubicBezTo>
                      <a:pt x="3" y="0"/>
                      <a:pt x="5" y="0"/>
                      <a:pt x="6" y="1"/>
                    </a:cubicBezTo>
                    <a:cubicBezTo>
                      <a:pt x="8" y="2"/>
                      <a:pt x="8" y="4"/>
                      <a:pt x="7" y="5"/>
                    </a:cubicBezTo>
                    <a:cubicBezTo>
                      <a:pt x="6" y="7"/>
                      <a:pt x="4" y="7"/>
                      <a:pt x="2" y="6"/>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2" name="Freeform 365"/>
              <p:cNvSpPr/>
              <p:nvPr/>
            </p:nvSpPr>
            <p:spPr bwMode="auto">
              <a:xfrm>
                <a:off x="13522" y="6856"/>
                <a:ext cx="51" cy="51"/>
              </a:xfrm>
              <a:custGeom>
                <a:avLst/>
                <a:gdLst>
                  <a:gd name="T0" fmla="*/ 1 w 8"/>
                  <a:gd name="T1" fmla="*/ 6 h 8"/>
                  <a:gd name="T2" fmla="*/ 2 w 8"/>
                  <a:gd name="T3" fmla="*/ 1 h 8"/>
                  <a:gd name="T4" fmla="*/ 7 w 8"/>
                  <a:gd name="T5" fmla="*/ 2 h 8"/>
                  <a:gd name="T6" fmla="*/ 6 w 8"/>
                  <a:gd name="T7" fmla="*/ 6 h 8"/>
                  <a:gd name="T8" fmla="*/ 1 w 8"/>
                  <a:gd name="T9" fmla="*/ 6 h 8"/>
                </a:gdLst>
                <a:ahLst/>
                <a:cxnLst>
                  <a:cxn ang="0">
                    <a:pos x="T0" y="T1"/>
                  </a:cxn>
                  <a:cxn ang="0">
                    <a:pos x="T2" y="T3"/>
                  </a:cxn>
                  <a:cxn ang="0">
                    <a:pos x="T4" y="T5"/>
                  </a:cxn>
                  <a:cxn ang="0">
                    <a:pos x="T6" y="T7"/>
                  </a:cxn>
                  <a:cxn ang="0">
                    <a:pos x="T8" y="T9"/>
                  </a:cxn>
                </a:cxnLst>
                <a:rect l="0" t="0" r="r" b="b"/>
                <a:pathLst>
                  <a:path w="8" h="8">
                    <a:moveTo>
                      <a:pt x="1" y="6"/>
                    </a:moveTo>
                    <a:cubicBezTo>
                      <a:pt x="0" y="4"/>
                      <a:pt x="1" y="2"/>
                      <a:pt x="2" y="1"/>
                    </a:cubicBezTo>
                    <a:cubicBezTo>
                      <a:pt x="4" y="0"/>
                      <a:pt x="6" y="0"/>
                      <a:pt x="7" y="2"/>
                    </a:cubicBezTo>
                    <a:cubicBezTo>
                      <a:pt x="8" y="3"/>
                      <a:pt x="8" y="5"/>
                      <a:pt x="6" y="6"/>
                    </a:cubicBezTo>
                    <a:cubicBezTo>
                      <a:pt x="5" y="8"/>
                      <a:pt x="2" y="7"/>
                      <a:pt x="1" y="6"/>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3" name="Freeform 366"/>
              <p:cNvSpPr/>
              <p:nvPr/>
            </p:nvSpPr>
            <p:spPr bwMode="auto">
              <a:xfrm>
                <a:off x="13449" y="6895"/>
                <a:ext cx="53" cy="51"/>
              </a:xfrm>
              <a:custGeom>
                <a:avLst/>
                <a:gdLst>
                  <a:gd name="T0" fmla="*/ 1 w 8"/>
                  <a:gd name="T1" fmla="*/ 5 h 8"/>
                  <a:gd name="T2" fmla="*/ 3 w 8"/>
                  <a:gd name="T3" fmla="*/ 1 h 8"/>
                  <a:gd name="T4" fmla="*/ 7 w 8"/>
                  <a:gd name="T5" fmla="*/ 3 h 8"/>
                  <a:gd name="T6" fmla="*/ 5 w 8"/>
                  <a:gd name="T7" fmla="*/ 7 h 8"/>
                  <a:gd name="T8" fmla="*/ 1 w 8"/>
                  <a:gd name="T9" fmla="*/ 5 h 8"/>
                </a:gdLst>
                <a:ahLst/>
                <a:cxnLst>
                  <a:cxn ang="0">
                    <a:pos x="T0" y="T1"/>
                  </a:cxn>
                  <a:cxn ang="0">
                    <a:pos x="T2" y="T3"/>
                  </a:cxn>
                  <a:cxn ang="0">
                    <a:pos x="T4" y="T5"/>
                  </a:cxn>
                  <a:cxn ang="0">
                    <a:pos x="T6" y="T7"/>
                  </a:cxn>
                  <a:cxn ang="0">
                    <a:pos x="T8" y="T9"/>
                  </a:cxn>
                </a:cxnLst>
                <a:rect l="0" t="0" r="r" b="b"/>
                <a:pathLst>
                  <a:path w="8" h="8">
                    <a:moveTo>
                      <a:pt x="1" y="5"/>
                    </a:moveTo>
                    <a:cubicBezTo>
                      <a:pt x="0" y="3"/>
                      <a:pt x="1" y="1"/>
                      <a:pt x="3" y="1"/>
                    </a:cubicBezTo>
                    <a:cubicBezTo>
                      <a:pt x="4" y="0"/>
                      <a:pt x="6" y="1"/>
                      <a:pt x="7" y="3"/>
                    </a:cubicBezTo>
                    <a:cubicBezTo>
                      <a:pt x="8" y="4"/>
                      <a:pt x="7" y="7"/>
                      <a:pt x="5" y="7"/>
                    </a:cubicBezTo>
                    <a:cubicBezTo>
                      <a:pt x="3" y="8"/>
                      <a:pt x="1" y="7"/>
                      <a:pt x="1" y="5"/>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4" name="Freeform 367"/>
              <p:cNvSpPr/>
              <p:nvPr/>
            </p:nvSpPr>
            <p:spPr bwMode="auto">
              <a:xfrm>
                <a:off x="13372" y="6914"/>
                <a:ext cx="46" cy="46"/>
              </a:xfrm>
              <a:custGeom>
                <a:avLst/>
                <a:gdLst>
                  <a:gd name="T0" fmla="*/ 0 w 7"/>
                  <a:gd name="T1" fmla="*/ 4 h 7"/>
                  <a:gd name="T2" fmla="*/ 3 w 7"/>
                  <a:gd name="T3" fmla="*/ 1 h 7"/>
                  <a:gd name="T4" fmla="*/ 7 w 7"/>
                  <a:gd name="T5" fmla="*/ 4 h 7"/>
                  <a:gd name="T6" fmla="*/ 4 w 7"/>
                  <a:gd name="T7" fmla="*/ 7 h 7"/>
                  <a:gd name="T8" fmla="*/ 0 w 7"/>
                  <a:gd name="T9" fmla="*/ 4 h 7"/>
                </a:gdLst>
                <a:ahLst/>
                <a:cxnLst>
                  <a:cxn ang="0">
                    <a:pos x="T0" y="T1"/>
                  </a:cxn>
                  <a:cxn ang="0">
                    <a:pos x="T2" y="T3"/>
                  </a:cxn>
                  <a:cxn ang="0">
                    <a:pos x="T4" y="T5"/>
                  </a:cxn>
                  <a:cxn ang="0">
                    <a:pos x="T6" y="T7"/>
                  </a:cxn>
                  <a:cxn ang="0">
                    <a:pos x="T8" y="T9"/>
                  </a:cxn>
                </a:cxnLst>
                <a:rect l="0" t="0" r="r" b="b"/>
                <a:pathLst>
                  <a:path w="7" h="7">
                    <a:moveTo>
                      <a:pt x="0" y="4"/>
                    </a:moveTo>
                    <a:cubicBezTo>
                      <a:pt x="0" y="2"/>
                      <a:pt x="1" y="1"/>
                      <a:pt x="3" y="1"/>
                    </a:cubicBezTo>
                    <a:cubicBezTo>
                      <a:pt x="5" y="0"/>
                      <a:pt x="6" y="2"/>
                      <a:pt x="7" y="4"/>
                    </a:cubicBezTo>
                    <a:cubicBezTo>
                      <a:pt x="7" y="5"/>
                      <a:pt x="6" y="7"/>
                      <a:pt x="4" y="7"/>
                    </a:cubicBezTo>
                    <a:cubicBezTo>
                      <a:pt x="1" y="7"/>
                      <a:pt x="0" y="6"/>
                      <a:pt x="0" y="4"/>
                    </a:cubicBezTo>
                    <a:close/>
                  </a:path>
                </a:pathLst>
              </a:cu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5" name="Oval 368"/>
              <p:cNvSpPr>
                <a:spLocks noChangeArrowheads="1"/>
              </p:cNvSpPr>
              <p:nvPr/>
            </p:nvSpPr>
            <p:spPr bwMode="auto">
              <a:xfrm>
                <a:off x="13290" y="6922"/>
                <a:ext cx="43"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6" name="Oval 369"/>
              <p:cNvSpPr>
                <a:spLocks noChangeArrowheads="1"/>
              </p:cNvSpPr>
              <p:nvPr/>
            </p:nvSpPr>
            <p:spPr bwMode="auto">
              <a:xfrm>
                <a:off x="13206" y="6922"/>
                <a:ext cx="46" cy="43"/>
              </a:xfrm>
              <a:prstGeom prst="ellipse">
                <a:avLst/>
              </a:prstGeom>
              <a:solidFill>
                <a:srgbClr val="4A7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7" name="Rectangle 370"/>
              <p:cNvSpPr>
                <a:spLocks noChangeArrowheads="1"/>
              </p:cNvSpPr>
              <p:nvPr/>
            </p:nvSpPr>
            <p:spPr bwMode="auto">
              <a:xfrm>
                <a:off x="12781" y="6999"/>
                <a:ext cx="58" cy="66"/>
              </a:xfrm>
              <a:prstGeom prst="rect">
                <a:avLst/>
              </a:prstGeom>
              <a:solidFill>
                <a:srgbClr val="2F5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78" name="Rectangle 371"/>
              <p:cNvSpPr>
                <a:spLocks noChangeArrowheads="1"/>
              </p:cNvSpPr>
              <p:nvPr/>
            </p:nvSpPr>
            <p:spPr bwMode="auto">
              <a:xfrm>
                <a:off x="12870" y="6922"/>
                <a:ext cx="58" cy="143"/>
              </a:xfrm>
              <a:prstGeom prst="rect">
                <a:avLst/>
              </a:prstGeom>
              <a:solidFill>
                <a:srgbClr val="2F5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79" name="Rectangle 372"/>
              <p:cNvSpPr>
                <a:spLocks noChangeArrowheads="1"/>
              </p:cNvSpPr>
              <p:nvPr/>
            </p:nvSpPr>
            <p:spPr bwMode="auto">
              <a:xfrm>
                <a:off x="12960" y="6876"/>
                <a:ext cx="58" cy="188"/>
              </a:xfrm>
              <a:prstGeom prst="rect">
                <a:avLst/>
              </a:prstGeom>
              <a:solidFill>
                <a:srgbClr val="2F5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80" name="Freeform 373"/>
              <p:cNvSpPr>
                <a:spLocks noEditPoints="1"/>
              </p:cNvSpPr>
              <p:nvPr/>
            </p:nvSpPr>
            <p:spPr bwMode="auto">
              <a:xfrm>
                <a:off x="12677" y="6740"/>
                <a:ext cx="457" cy="467"/>
              </a:xfrm>
              <a:custGeom>
                <a:avLst/>
                <a:gdLst>
                  <a:gd name="T0" fmla="*/ 35 w 69"/>
                  <a:gd name="T1" fmla="*/ 70 h 70"/>
                  <a:gd name="T2" fmla="*/ 0 w 69"/>
                  <a:gd name="T3" fmla="*/ 35 h 70"/>
                  <a:gd name="T4" fmla="*/ 35 w 69"/>
                  <a:gd name="T5" fmla="*/ 0 h 70"/>
                  <a:gd name="T6" fmla="*/ 69 w 69"/>
                  <a:gd name="T7" fmla="*/ 35 h 70"/>
                  <a:gd name="T8" fmla="*/ 35 w 69"/>
                  <a:gd name="T9" fmla="*/ 70 h 70"/>
                  <a:gd name="T10" fmla="*/ 35 w 69"/>
                  <a:gd name="T11" fmla="*/ 6 h 70"/>
                  <a:gd name="T12" fmla="*/ 6 w 69"/>
                  <a:gd name="T13" fmla="*/ 35 h 70"/>
                  <a:gd name="T14" fmla="*/ 35 w 69"/>
                  <a:gd name="T15" fmla="*/ 64 h 70"/>
                  <a:gd name="T16" fmla="*/ 63 w 69"/>
                  <a:gd name="T17" fmla="*/ 35 h 70"/>
                  <a:gd name="T18" fmla="*/ 35 w 69"/>
                  <a:gd name="T19" fmla="*/ 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5" y="70"/>
                    </a:moveTo>
                    <a:cubicBezTo>
                      <a:pt x="16" y="70"/>
                      <a:pt x="0" y="54"/>
                      <a:pt x="0" y="35"/>
                    </a:cubicBezTo>
                    <a:cubicBezTo>
                      <a:pt x="0" y="16"/>
                      <a:pt x="16" y="0"/>
                      <a:pt x="35" y="0"/>
                    </a:cubicBezTo>
                    <a:cubicBezTo>
                      <a:pt x="54" y="0"/>
                      <a:pt x="69" y="16"/>
                      <a:pt x="69" y="35"/>
                    </a:cubicBezTo>
                    <a:cubicBezTo>
                      <a:pt x="69" y="54"/>
                      <a:pt x="54" y="70"/>
                      <a:pt x="35" y="70"/>
                    </a:cubicBezTo>
                    <a:close/>
                    <a:moveTo>
                      <a:pt x="35" y="6"/>
                    </a:moveTo>
                    <a:cubicBezTo>
                      <a:pt x="19" y="6"/>
                      <a:pt x="6" y="19"/>
                      <a:pt x="6" y="35"/>
                    </a:cubicBezTo>
                    <a:cubicBezTo>
                      <a:pt x="6" y="51"/>
                      <a:pt x="19" y="64"/>
                      <a:pt x="35" y="64"/>
                    </a:cubicBezTo>
                    <a:cubicBezTo>
                      <a:pt x="50" y="64"/>
                      <a:pt x="63" y="51"/>
                      <a:pt x="63" y="35"/>
                    </a:cubicBezTo>
                    <a:cubicBezTo>
                      <a:pt x="63" y="19"/>
                      <a:pt x="50" y="6"/>
                      <a:pt x="35" y="6"/>
                    </a:cubicBezTo>
                    <a:close/>
                  </a:path>
                </a:pathLst>
              </a:custGeom>
              <a:solidFill>
                <a:srgbClr val="2F55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75" name="文本框 74"/>
            <p:cNvSpPr txBox="1"/>
            <p:nvPr/>
          </p:nvSpPr>
          <p:spPr>
            <a:xfrm>
              <a:off x="5919" y="4045"/>
              <a:ext cx="7365" cy="2447"/>
            </a:xfrm>
            <a:prstGeom prst="rect">
              <a:avLst/>
            </a:prstGeom>
            <a:noFill/>
          </p:spPr>
          <p:txBody>
            <a:bodyPr wrap="square" rtlCol="0" anchor="ctr">
              <a:noAutofit/>
            </a:bodyPr>
            <a:p>
              <a:pPr algn="just" fontAlgn="auto">
                <a:lnSpc>
                  <a:spcPts val="3400"/>
                </a:lnSpc>
                <a:spcBef>
                  <a:spcPts val="0"/>
                </a:spcBef>
                <a:spcAft>
                  <a:spcPts val="0"/>
                </a:spcAft>
              </a:pPr>
              <a:r>
                <a:rPr lang="en-US" sz="1600" dirty="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   </a:t>
              </a:r>
              <a:r>
                <a:rPr lang="en-US" sz="2000" dirty="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 </a:t>
              </a:r>
              <a:r>
                <a:rPr sz="2000" dirty="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超主权货币就是与任何国家主权脱钩的“具有稳定的定制基准且为各国所接受的新储备货币”，并以此作为国际储备和贸易的结算工具。黄金就是一种超主权货币，欧元也是一种超主权货币。欧元的好处非常明显，那就是欧洲各个国家之间汇兑的成本降低，促进经济一体化；同时它也带来一系列的问题，比如很多人认为欧债危机与欧元有关。</a:t>
              </a:r>
              <a:endParaRPr sz="2000" dirty="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2336933" y="3653173"/>
            <a:ext cx="7726680" cy="1106805"/>
          </a:xfrm>
          <a:prstGeom prst="rect">
            <a:avLst/>
          </a:prstGeom>
          <a:noFill/>
        </p:spPr>
        <p:txBody>
          <a:bodyPr wrap="none" rtlCol="0">
            <a:spAutoFit/>
          </a:bodyPr>
          <a:lstStyle/>
          <a:p>
            <a:pPr lvl="0" algn="l"/>
            <a:r>
              <a:rPr kumimoji="1" lang="zh-CN" altLang="en-US" sz="6600" noProof="0">
                <a:ln>
                  <a:noFill/>
                </a:ln>
                <a:solidFill>
                  <a:srgbClr val="44546A"/>
                </a:solidFill>
                <a:effectLst/>
                <a:uLnTx/>
                <a:uFillTx/>
                <a:cs typeface="+mn-ea"/>
                <a:sym typeface="+mn-lt"/>
              </a:rPr>
              <a:t>未来的世界货币格局</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未来的世界货币格局</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3" name="图片 3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34" name="组合 33" descr="7b0a202020202274657874626f78223a20227b5c2263617465676f72795f69645c223a31303339392c5c2269645c223a32303334313936367d220a7d0a"/>
          <p:cNvGrpSpPr/>
          <p:nvPr/>
        </p:nvGrpSpPr>
        <p:grpSpPr>
          <a:xfrm>
            <a:off x="2434590" y="1543050"/>
            <a:ext cx="7319010" cy="4542721"/>
            <a:chOff x="5365" y="3507"/>
            <a:chExt cx="8466" cy="3783"/>
          </a:xfrm>
        </p:grpSpPr>
        <p:grpSp>
          <p:nvGrpSpPr>
            <p:cNvPr id="35" name="组合 34"/>
            <p:cNvGrpSpPr/>
            <p:nvPr/>
          </p:nvGrpSpPr>
          <p:grpSpPr>
            <a:xfrm>
              <a:off x="5365" y="3507"/>
              <a:ext cx="8466" cy="3783"/>
              <a:chOff x="3406775" y="2226945"/>
              <a:chExt cx="5375910" cy="2402205"/>
            </a:xfrm>
          </p:grpSpPr>
          <p:sp>
            <p:nvSpPr>
              <p:cNvPr id="36" name="矩形 35"/>
              <p:cNvSpPr/>
              <p:nvPr/>
            </p:nvSpPr>
            <p:spPr>
              <a:xfrm>
                <a:off x="3409950" y="2228850"/>
                <a:ext cx="5372735" cy="2400300"/>
              </a:xfrm>
              <a:prstGeom prst="rect">
                <a:avLst/>
              </a:prstGeom>
              <a:solidFill>
                <a:schemeClr val="bg1"/>
              </a:solidFill>
              <a:ln w="25400">
                <a:solidFill>
                  <a:srgbClr val="5B7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矩形 36"/>
              <p:cNvSpPr/>
              <p:nvPr/>
            </p:nvSpPr>
            <p:spPr>
              <a:xfrm>
                <a:off x="3552825" y="2377440"/>
                <a:ext cx="5086985" cy="2103120"/>
              </a:xfrm>
              <a:prstGeom prst="rect">
                <a:avLst/>
              </a:prstGeom>
              <a:noFill/>
              <a:ln w="25400">
                <a:solidFill>
                  <a:srgbClr val="5B7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8" name="直接连接符 37"/>
              <p:cNvCxnSpPr/>
              <p:nvPr/>
            </p:nvCxnSpPr>
            <p:spPr>
              <a:xfrm>
                <a:off x="3409950" y="2228215"/>
                <a:ext cx="140970" cy="142875"/>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639810" y="4480560"/>
                <a:ext cx="140970" cy="142875"/>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8638540" y="2226945"/>
                <a:ext cx="144145" cy="148590"/>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406775" y="4474845"/>
                <a:ext cx="144145" cy="148590"/>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6072" y="4188"/>
              <a:ext cx="7055" cy="2639"/>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atin typeface="汉仪旗黑-55简" panose="00020600040101010101" charset="-122"/>
                  <a:ea typeface="汉仪旗黑-55简" panose="00020600040101010101" charset="-122"/>
                  <a:cs typeface="汉仪旗黑-55简" panose="00020600040101010101" charset="-122"/>
                  <a:sym typeface="+mn-ea"/>
                </a:rPr>
                <a:t>       </a:t>
              </a:r>
              <a:r>
                <a:rPr lang="zh-CN" altLang="en-US" sz="2000" dirty="0">
                  <a:latin typeface="汉仪旗黑-55简" panose="00020600040101010101" charset="-122"/>
                  <a:ea typeface="汉仪旗黑-55简" panose="00020600040101010101" charset="-122"/>
                  <a:cs typeface="汉仪旗黑-55简" panose="00020600040101010101" charset="-122"/>
                  <a:sym typeface="+mn-ea"/>
                </a:rPr>
                <a:t>20 世纪的世界货币发展史就是世界政治史的缩影，政治的多极化导致了货币的多元化。西方国家以政治力量作为信用背书，左右世界经济格局、货币格局，在这种情况下建立了布雷顿森林体系和欧元体系。布雷顿森林体系是美国成为世界老大的标志，欧元是众多欧洲国家合作的结果。在 21 世纪的当下，去中心化货币、超主权货币最终融进现有的货币体系并成为重要的货币形态是有非常可能的。最终，超主权货币、去中心化货币有可能在未来经常伴随我们，使货币回归其最初的职能，让交易更便捷，交易成本更低。</a:t>
              </a:r>
              <a:endParaRPr lang="zh-CN" altLang="en-US" sz="2000" dirty="0">
                <a:latin typeface="汉仪旗黑-55简" panose="00020600040101010101" charset="-122"/>
                <a:ea typeface="汉仪旗黑-55简" panose="00020600040101010101" charset="-122"/>
                <a:cs typeface="汉仪旗黑-55简" panose="00020600040101010101" charset="-122"/>
                <a:sym typeface="+mn-ea"/>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未来的世界货币格局</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8" name="组合 7" descr="7b0a202020202274657874626f78223a20227b5c2263617465676f72795f69645c223a31303339392c5c2269645c223a32303334313936367d220a7d0a"/>
          <p:cNvGrpSpPr/>
          <p:nvPr/>
        </p:nvGrpSpPr>
        <p:grpSpPr>
          <a:xfrm>
            <a:off x="1147445" y="1053465"/>
            <a:ext cx="9579610" cy="5550535"/>
            <a:chOff x="5365" y="3507"/>
            <a:chExt cx="8466" cy="3783"/>
          </a:xfrm>
        </p:grpSpPr>
        <p:grpSp>
          <p:nvGrpSpPr>
            <p:cNvPr id="7" name="组合 6"/>
            <p:cNvGrpSpPr/>
            <p:nvPr/>
          </p:nvGrpSpPr>
          <p:grpSpPr>
            <a:xfrm>
              <a:off x="5365" y="3507"/>
              <a:ext cx="8466" cy="3783"/>
              <a:chOff x="3406775" y="2226945"/>
              <a:chExt cx="5375910" cy="2402205"/>
            </a:xfrm>
          </p:grpSpPr>
          <p:sp>
            <p:nvSpPr>
              <p:cNvPr id="9" name="矩形 8"/>
              <p:cNvSpPr/>
              <p:nvPr/>
            </p:nvSpPr>
            <p:spPr>
              <a:xfrm>
                <a:off x="3409950" y="2228850"/>
                <a:ext cx="5372735" cy="2400300"/>
              </a:xfrm>
              <a:prstGeom prst="rect">
                <a:avLst/>
              </a:prstGeom>
              <a:solidFill>
                <a:schemeClr val="bg1"/>
              </a:solidFill>
              <a:ln w="25400">
                <a:solidFill>
                  <a:srgbClr val="5B7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a:off x="3552825" y="2377440"/>
                <a:ext cx="5086985" cy="2103120"/>
              </a:xfrm>
              <a:prstGeom prst="rect">
                <a:avLst/>
              </a:prstGeom>
              <a:noFill/>
              <a:ln w="25400">
                <a:solidFill>
                  <a:srgbClr val="5B7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4" name="直接连接符 3"/>
              <p:cNvCxnSpPr/>
              <p:nvPr/>
            </p:nvCxnSpPr>
            <p:spPr>
              <a:xfrm>
                <a:off x="3409950" y="2228215"/>
                <a:ext cx="140970" cy="142875"/>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639810" y="4480560"/>
                <a:ext cx="140970" cy="142875"/>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8638540" y="2226945"/>
                <a:ext cx="144145" cy="148590"/>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406775" y="4474845"/>
                <a:ext cx="144145" cy="148590"/>
              </a:xfrm>
              <a:prstGeom prst="line">
                <a:avLst/>
              </a:prstGeom>
              <a:ln w="25400">
                <a:solidFill>
                  <a:srgbClr val="5B717E"/>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072" y="3966"/>
              <a:ext cx="7055" cy="308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200000"/>
                </a:lnSpc>
              </a:pPr>
              <a:r>
                <a:rPr lang="en-US" altLang="zh-CN" sz="1600" dirty="0">
                  <a:latin typeface="汉仪旗黑-55简" panose="00020600040101010101" charset="-122"/>
                  <a:ea typeface="汉仪旗黑-55简" panose="00020600040101010101" charset="-122"/>
                  <a:cs typeface="汉仪旗黑-55简" panose="00020600040101010101" charset="-122"/>
                  <a:sym typeface="+mn-ea"/>
                </a:rPr>
                <a:t>          </a:t>
              </a:r>
              <a:r>
                <a:rPr lang="zh-CN" altLang="en-US" dirty="0">
                  <a:latin typeface="汉仪旗黑-55简" panose="00020600040101010101" charset="-122"/>
                  <a:ea typeface="汉仪旗黑-55简" panose="00020600040101010101" charset="-122"/>
                  <a:cs typeface="汉仪旗黑-55简" panose="00020600040101010101" charset="-122"/>
                  <a:sym typeface="+mn-ea"/>
                </a:rPr>
                <a:t>未来，货币可能完全不需要载体，变成空气一般无处不在。目前我们已经实现了无须携带任何物品出门，只使用人体的一些生物特征即可完成所有支付的技术。</a:t>
              </a:r>
              <a:endParaRPr lang="zh-CN" altLang="en-US" dirty="0">
                <a:latin typeface="汉仪旗黑-55简" panose="00020600040101010101" charset="-122"/>
                <a:ea typeface="汉仪旗黑-55简" panose="00020600040101010101" charset="-122"/>
                <a:cs typeface="汉仪旗黑-55简" panose="00020600040101010101" charset="-122"/>
                <a:sym typeface="+mn-ea"/>
              </a:endParaRPr>
            </a:p>
            <a:p>
              <a:pPr algn="l">
                <a:lnSpc>
                  <a:spcPct val="200000"/>
                </a:lnSpc>
              </a:pPr>
              <a:r>
                <a:rPr lang="en-US" altLang="zh-CN" dirty="0">
                  <a:latin typeface="汉仪旗黑-55简" panose="00020600040101010101" charset="-122"/>
                  <a:ea typeface="汉仪旗黑-55简" panose="00020600040101010101" charset="-122"/>
                  <a:cs typeface="汉仪旗黑-55简" panose="00020600040101010101" charset="-122"/>
                  <a:sym typeface="+mn-ea"/>
                </a:rPr>
                <a:t>       </a:t>
              </a:r>
              <a:r>
                <a:rPr lang="zh-CN" altLang="en-US" dirty="0">
                  <a:latin typeface="汉仪旗黑-55简" panose="00020600040101010101" charset="-122"/>
                  <a:ea typeface="汉仪旗黑-55简" panose="00020600040101010101" charset="-122"/>
                  <a:cs typeface="汉仪旗黑-55简" panose="00020600040101010101" charset="-122"/>
                  <a:sym typeface="+mn-ea"/>
                </a:rPr>
                <a:t>不管货币怎么变化，它核心的职能依然不变。只要满足基本职能，我们都可以把它看作货币。未来货币朝着更加便捷、更加标准化、更加稳定、更加安全的方向发展。能满足这些需求的货币，就能被未来的世界货币所接纳，为未来世界的经济发展贡献力量。我们也一定会用我们的智慧、魄力和创造力，构建出未来的世界货币体系。</a:t>
              </a:r>
              <a:endParaRPr lang="zh-CN" altLang="en-US" dirty="0">
                <a:latin typeface="汉仪旗黑-55简" panose="00020600040101010101" charset="-122"/>
                <a:ea typeface="汉仪旗黑-55简" panose="00020600040101010101" charset="-122"/>
                <a:cs typeface="汉仪旗黑-55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3000">
        <p:wedge/>
      </p:transition>
    </mc:Choice>
    <mc:Fallback>
      <p:transition spd="slow" advTm="3000">
        <p:wedg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6797210" y="2644169"/>
            <a:ext cx="14020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4" name="文本框 3"/>
          <p:cNvSpPr txBox="1"/>
          <p:nvPr/>
        </p:nvSpPr>
        <p:spPr>
          <a:xfrm>
            <a:off x="8167021" y="2644169"/>
            <a:ext cx="14020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p:cNvSpPr txBox="1"/>
          <p:nvPr/>
        </p:nvSpPr>
        <p:spPr>
          <a:xfrm>
            <a:off x="4371731" y="3052734"/>
            <a:ext cx="1114425" cy="36830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en-US" sz="1800" b="0" i="0" u="none" strike="noStrike" kern="1200" cap="none" spc="0" normalizeH="0" baseline="0" noProof="0" dirty="0">
                <a:ln>
                  <a:noFill/>
                </a:ln>
                <a:solidFill>
                  <a:srgbClr val="44546A"/>
                </a:solidFill>
                <a:effectLst/>
                <a:uLnTx/>
                <a:uFillTx/>
                <a:cs typeface="+mn-ea"/>
                <a:sym typeface="+mn-lt"/>
              </a:rPr>
              <a:t>THANKS</a:t>
            </a:r>
            <a:endParaRPr kumimoji="1" lang="en-US" sz="1800" b="0" i="0" u="none" strike="noStrike" kern="1200" cap="none" spc="0" normalizeH="0" baseline="0" noProof="0" dirty="0">
              <a:ln>
                <a:noFill/>
              </a:ln>
              <a:solidFill>
                <a:srgbClr val="44546A"/>
              </a:solidFill>
              <a:effectLst/>
              <a:uLnTx/>
              <a:uFillTx/>
              <a:cs typeface="+mn-ea"/>
              <a:sym typeface="+mn-lt"/>
            </a:endParaRP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片 6"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heckerboard(across)">
                                      <p:cBhvr>
                                        <p:cTn id="10" dur="500"/>
                                        <p:tgtEl>
                                          <p:spTgt spid="1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animBg="1"/>
      <p:bldP spid="11" grpId="0" animBg="1"/>
      <p:bldP spid="15" grpId="0"/>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840480" cy="460375"/>
          </a:xfrm>
          <a:prstGeom prst="rect">
            <a:avLst/>
          </a:prstGeom>
          <a:noFill/>
        </p:spPr>
        <p:txBody>
          <a:bodyPr wrap="none" rtlCol="0">
            <a:spAutoFit/>
          </a:bodyPr>
          <a:lstStyle/>
          <a:p>
            <a:pPr marR="0" indent="0" algn="l" defTabSz="914400" fontAlgn="auto">
              <a:lnSpc>
                <a:spcPct val="100000"/>
              </a:lnSpc>
              <a:spcBef>
                <a:spcPts val="0"/>
              </a:spcBef>
              <a:spcAft>
                <a:spcPts val="0"/>
              </a:spcAft>
              <a:buClrTx/>
              <a:buSzTx/>
              <a:buFontTx/>
              <a:buNone/>
              <a:defRPr/>
            </a:pPr>
            <a:r>
              <a:rPr kumimoji="1" lang="zh-CN" altLang="en-US" sz="2400" b="0" i="0" kern="1200" cap="none" spc="0" normalizeH="0" baseline="0" noProof="0">
                <a:solidFill>
                  <a:srgbClr val="44546A"/>
                </a:solidFill>
                <a:cs typeface="+mn-ea"/>
                <a:sym typeface="+mn-lt"/>
              </a:rPr>
              <a:t>一般等价物、货币及其职能</a:t>
            </a:r>
            <a:endParaRPr kumimoji="1" lang="zh-CN" altLang="en-US" sz="2400" b="0" i="0" kern="1200" cap="none" spc="0" normalizeH="0" baseline="0" noProof="0">
              <a:solidFill>
                <a:srgbClr val="44546A"/>
              </a:solidFill>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5939790" y="1595755"/>
            <a:ext cx="5476875" cy="4092575"/>
          </a:xfrm>
          <a:prstGeom prst="rect">
            <a:avLst/>
          </a:prstGeom>
          <a:noFill/>
        </p:spPr>
        <p:txBody>
          <a:bodyPr wrap="square" rtlCol="0">
            <a:spAutoFit/>
          </a:bodyPr>
          <a:p>
            <a:r>
              <a:rPr lang="en-US" altLang="zh-CN" sz="2000"/>
              <a:t>     </a:t>
            </a:r>
            <a:r>
              <a:rPr lang="zh-CN" altLang="en-US" sz="2000"/>
              <a:t>在货币没有出现的社会，人们想要获得某一物品，只能使用另一样物品与拥有这份物品的人进行交换，即物物交换。在物物交换中存在着非常多的问题，首先，交换双方对于物与物之间的交换及交换比率很难达成共识；其次，即使达成了共识，也会产生物品价值相差巨大，所需交换物品数量过多的情况；最后，对于难以储存的物品，交换的难度过大。由于物物交换存在缺陷，人们后来逐渐对某一件物品达成了共识，可以使用该物品对任意物品进行交换，即一般等价物。所谓一般等价物就是从商品里面分离出来用以表示一切商品价值的商品，这就是货币的雏形。最早的一般等价物有贝壳等。</a:t>
            </a:r>
            <a:endParaRPr lang="zh-CN" altLang="en-US" sz="2000"/>
          </a:p>
        </p:txBody>
      </p:sp>
      <p:pic>
        <p:nvPicPr>
          <p:cNvPr id="5" name="http://photo-static-api.fotomore.com/creative/vcg/400/version23/VCG41530821982.jpg" descr="&amp;pky110_sjzg_VCG41530821982&amp;2&amp;src_toppic_inpsrchzd1&amp;"/>
          <p:cNvPicPr>
            <a:picLocks noChangeAspect="1"/>
          </p:cNvPicPr>
          <p:nvPr/>
        </p:nvPicPr>
        <p:blipFill>
          <a:blip r:embed="rId2"/>
          <a:stretch>
            <a:fillRect/>
          </a:stretch>
        </p:blipFill>
        <p:spPr>
          <a:xfrm>
            <a:off x="1151890" y="1595755"/>
            <a:ext cx="4322445" cy="40278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840480" cy="460375"/>
          </a:xfrm>
          <a:prstGeom prst="rect">
            <a:avLst/>
          </a:prstGeom>
          <a:noFill/>
        </p:spPr>
        <p:txBody>
          <a:bodyPr wrap="none" rtlCol="0">
            <a:spAutoFit/>
          </a:bodyPr>
          <a:lstStyle/>
          <a:p>
            <a:pPr marR="0" indent="0" algn="l" defTabSz="914400" fontAlgn="auto">
              <a:lnSpc>
                <a:spcPct val="100000"/>
              </a:lnSpc>
              <a:spcBef>
                <a:spcPts val="0"/>
              </a:spcBef>
              <a:spcAft>
                <a:spcPts val="0"/>
              </a:spcAft>
              <a:buClrTx/>
              <a:buSzTx/>
              <a:buFontTx/>
              <a:buNone/>
              <a:defRPr/>
            </a:pPr>
            <a:r>
              <a:rPr kumimoji="1" lang="zh-CN" altLang="en-US" sz="2400" b="0" i="0" kern="1200" cap="none" spc="0" normalizeH="0" baseline="0" noProof="0">
                <a:solidFill>
                  <a:srgbClr val="44546A"/>
                </a:solidFill>
                <a:cs typeface="+mn-ea"/>
                <a:sym typeface="+mn-lt"/>
              </a:rPr>
              <a:t>一般等价物、货币及其职能</a:t>
            </a:r>
            <a:endParaRPr kumimoji="1" lang="zh-CN" altLang="en-US" sz="2400" b="0" i="0" kern="1200" cap="none" spc="0" normalizeH="0" baseline="0" noProof="0">
              <a:solidFill>
                <a:srgbClr val="44546A"/>
              </a:solidFill>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任意多边形 42"/>
          <p:cNvSpPr/>
          <p:nvPr>
            <p:custDataLst>
              <p:tags r:id="rId2"/>
            </p:custDataLst>
          </p:nvPr>
        </p:nvSpPr>
        <p:spPr>
          <a:xfrm rot="8615571">
            <a:off x="5704297" y="3678601"/>
            <a:ext cx="2341578" cy="2396309"/>
          </a:xfrm>
          <a:custGeom>
            <a:avLst/>
            <a:gdLst>
              <a:gd name="connsiteX0" fmla="*/ 425653 w 1886470"/>
              <a:gd name="connsiteY0" fmla="*/ 1765996 h 1930564"/>
              <a:gd name="connsiteX1" fmla="*/ 0 w 1886470"/>
              <a:gd name="connsiteY1" fmla="*/ 965439 h 1930564"/>
              <a:gd name="connsiteX2" fmla="*/ 965439 w 1886470"/>
              <a:gd name="connsiteY2" fmla="*/ 0 h 1930564"/>
              <a:gd name="connsiteX3" fmla="*/ 1855009 w 1886470"/>
              <a:gd name="connsiteY3" fmla="*/ 589647 h 1930564"/>
              <a:gd name="connsiteX4" fmla="*/ 1886470 w 1886470"/>
              <a:gd name="connsiteY4" fmla="*/ 675605 h 1930564"/>
              <a:gd name="connsiteX5" fmla="*/ 1867333 w 1886470"/>
              <a:gd name="connsiteY5" fmla="*/ 674902 h 1930564"/>
              <a:gd name="connsiteX6" fmla="*/ 1580879 w 1886470"/>
              <a:gd name="connsiteY6" fmla="*/ 722339 h 1930564"/>
              <a:gd name="connsiteX7" fmla="*/ 919558 w 1886470"/>
              <a:gd name="connsiteY7" fmla="*/ 1747755 h 1930564"/>
              <a:gd name="connsiteX8" fmla="*/ 959228 w 1886470"/>
              <a:gd name="connsiteY8" fmla="*/ 1930564 h 1930564"/>
              <a:gd name="connsiteX9" fmla="*/ 866728 w 1886470"/>
              <a:gd name="connsiteY9" fmla="*/ 1925893 h 1930564"/>
              <a:gd name="connsiteX10" fmla="*/ 425653 w 1886470"/>
              <a:gd name="connsiteY10" fmla="*/ 1765996 h 193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470" h="1930564">
                <a:moveTo>
                  <a:pt x="425653" y="1765996"/>
                </a:moveTo>
                <a:cubicBezTo>
                  <a:pt x="168844" y="1592500"/>
                  <a:pt x="0" y="1298687"/>
                  <a:pt x="0" y="965439"/>
                </a:cubicBezTo>
                <a:cubicBezTo>
                  <a:pt x="0" y="432242"/>
                  <a:pt x="432242" y="0"/>
                  <a:pt x="965439" y="0"/>
                </a:cubicBezTo>
                <a:cubicBezTo>
                  <a:pt x="1365337" y="0"/>
                  <a:pt x="1708447" y="243136"/>
                  <a:pt x="1855009" y="589647"/>
                </a:cubicBezTo>
                <a:lnTo>
                  <a:pt x="1886470" y="675605"/>
                </a:lnTo>
                <a:lnTo>
                  <a:pt x="1867333" y="674902"/>
                </a:lnTo>
                <a:cubicBezTo>
                  <a:pt x="1772362" y="676100"/>
                  <a:pt x="1675961" y="691445"/>
                  <a:pt x="1580879" y="722339"/>
                </a:cubicBezTo>
                <a:cubicBezTo>
                  <a:pt x="1137166" y="866510"/>
                  <a:pt x="869228" y="1301534"/>
                  <a:pt x="919558" y="1747755"/>
                </a:cubicBezTo>
                <a:lnTo>
                  <a:pt x="959228" y="1930564"/>
                </a:lnTo>
                <a:lnTo>
                  <a:pt x="866728" y="1925893"/>
                </a:lnTo>
                <a:cubicBezTo>
                  <a:pt x="704452" y="1909413"/>
                  <a:pt x="554057" y="1852744"/>
                  <a:pt x="425653" y="1765996"/>
                </a:cubicBezTo>
                <a:close/>
              </a:path>
            </a:pathLst>
          </a:custGeom>
          <a:solidFill>
            <a:srgbClr val="EB673C"/>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4" name="任意多边形 43"/>
          <p:cNvSpPr/>
          <p:nvPr>
            <p:custDataLst>
              <p:tags r:id="rId3"/>
            </p:custDataLst>
          </p:nvPr>
        </p:nvSpPr>
        <p:spPr>
          <a:xfrm rot="12935571">
            <a:off x="4291299" y="3708994"/>
            <a:ext cx="2344646" cy="2396197"/>
          </a:xfrm>
          <a:custGeom>
            <a:avLst/>
            <a:gdLst>
              <a:gd name="connsiteX0" fmla="*/ 957435 w 1888942"/>
              <a:gd name="connsiteY0" fmla="*/ 1930474 h 1930474"/>
              <a:gd name="connsiteX1" fmla="*/ 866728 w 1888942"/>
              <a:gd name="connsiteY1" fmla="*/ 1925893 h 1930474"/>
              <a:gd name="connsiteX2" fmla="*/ 0 w 1888942"/>
              <a:gd name="connsiteY2" fmla="*/ 965439 h 1930474"/>
              <a:gd name="connsiteX3" fmla="*/ 965439 w 1888942"/>
              <a:gd name="connsiteY3" fmla="*/ 0 h 1930474"/>
              <a:gd name="connsiteX4" fmla="*/ 1887474 w 1888942"/>
              <a:gd name="connsiteY4" fmla="*/ 678347 h 1930474"/>
              <a:gd name="connsiteX5" fmla="*/ 1888942 w 1888942"/>
              <a:gd name="connsiteY5" fmla="*/ 684055 h 1930474"/>
              <a:gd name="connsiteX6" fmla="*/ 1771934 w 1888942"/>
              <a:gd name="connsiteY6" fmla="*/ 685596 h 1930474"/>
              <a:gd name="connsiteX7" fmla="*/ 1580826 w 1888942"/>
              <a:gd name="connsiteY7" fmla="*/ 727067 h 1930474"/>
              <a:gd name="connsiteX8" fmla="*/ 935213 w 1888942"/>
              <a:gd name="connsiteY8" fmla="*/ 1848172 h 193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942" h="1930474">
                <a:moveTo>
                  <a:pt x="957435" y="1930474"/>
                </a:moveTo>
                <a:lnTo>
                  <a:pt x="866728" y="1925893"/>
                </a:lnTo>
                <a:cubicBezTo>
                  <a:pt x="379900" y="1876453"/>
                  <a:pt x="0" y="1465311"/>
                  <a:pt x="0" y="965439"/>
                </a:cubicBezTo>
                <a:cubicBezTo>
                  <a:pt x="0" y="432242"/>
                  <a:pt x="432242" y="0"/>
                  <a:pt x="965439" y="0"/>
                </a:cubicBezTo>
                <a:cubicBezTo>
                  <a:pt x="1398662" y="0"/>
                  <a:pt x="1765238" y="285347"/>
                  <a:pt x="1887474" y="678347"/>
                </a:cubicBezTo>
                <a:lnTo>
                  <a:pt x="1888942" y="684055"/>
                </a:lnTo>
                <a:lnTo>
                  <a:pt x="1771934" y="685596"/>
                </a:lnTo>
                <a:cubicBezTo>
                  <a:pt x="1708188" y="692786"/>
                  <a:pt x="1644214" y="706471"/>
                  <a:pt x="1580826" y="727067"/>
                </a:cubicBezTo>
                <a:cubicBezTo>
                  <a:pt x="1105420" y="881537"/>
                  <a:pt x="831796" y="1369893"/>
                  <a:pt x="935213" y="1848172"/>
                </a:cubicBezTo>
                <a:close/>
              </a:path>
            </a:pathLst>
          </a:custGeom>
          <a:solidFill>
            <a:srgbClr val="FFDA62"/>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5" name="任意多边形 44"/>
          <p:cNvSpPr/>
          <p:nvPr>
            <p:custDataLst>
              <p:tags r:id="rId4"/>
            </p:custDataLst>
          </p:nvPr>
        </p:nvSpPr>
        <p:spPr>
          <a:xfrm rot="17255571">
            <a:off x="3833218" y="2376358"/>
            <a:ext cx="2336635" cy="2394927"/>
          </a:xfrm>
          <a:custGeom>
            <a:avLst/>
            <a:gdLst>
              <a:gd name="connsiteX0" fmla="*/ 1254125 w 1882489"/>
              <a:gd name="connsiteY0" fmla="*/ 1785377 h 1929450"/>
              <a:gd name="connsiteX1" fmla="*/ 1158250 w 1882489"/>
              <a:gd name="connsiteY1" fmla="*/ 1817930 h 1929450"/>
              <a:gd name="connsiteX2" fmla="*/ 1198059 w 1882489"/>
              <a:gd name="connsiteY2" fmla="*/ 1799513 h 1929450"/>
              <a:gd name="connsiteX3" fmla="*/ 1432967 w 1882489"/>
              <a:gd name="connsiteY3" fmla="*/ 1752250 h 1929450"/>
              <a:gd name="connsiteX4" fmla="*/ 1333538 w 1882489"/>
              <a:gd name="connsiteY4" fmla="*/ 1765353 h 1929450"/>
              <a:gd name="connsiteX5" fmla="*/ 1369171 w 1882489"/>
              <a:gd name="connsiteY5" fmla="*/ 1756369 h 1929450"/>
              <a:gd name="connsiteX6" fmla="*/ 1532173 w 1882489"/>
              <a:gd name="connsiteY6" fmla="*/ 1745844 h 1929450"/>
              <a:gd name="connsiteX7" fmla="*/ 1529170 w 1882489"/>
              <a:gd name="connsiteY7" fmla="*/ 1748090 h 1929450"/>
              <a:gd name="connsiteX8" fmla="*/ 1512908 w 1882489"/>
              <a:gd name="connsiteY8" fmla="*/ 1747088 h 1929450"/>
              <a:gd name="connsiteX9" fmla="*/ 1882489 w 1882489"/>
              <a:gd name="connsiteY9" fmla="*/ 664727 h 1929450"/>
              <a:gd name="connsiteX10" fmla="*/ 1874142 w 1882489"/>
              <a:gd name="connsiteY10" fmla="*/ 664361 h 1929450"/>
              <a:gd name="connsiteX11" fmla="*/ 1587358 w 1882489"/>
              <a:gd name="connsiteY11" fmla="*/ 709761 h 1929450"/>
              <a:gd name="connsiteX12" fmla="*/ 958879 w 1882489"/>
              <a:gd name="connsiteY12" fmla="*/ 1921850 h 1929450"/>
              <a:gd name="connsiteX13" fmla="*/ 959663 w 1882489"/>
              <a:gd name="connsiteY13" fmla="*/ 1923948 h 1929450"/>
              <a:gd name="connsiteX14" fmla="*/ 1034301 w 1882489"/>
              <a:gd name="connsiteY14" fmla="*/ 1875275 h 1929450"/>
              <a:gd name="connsiteX15" fmla="*/ 1081796 w 1882489"/>
              <a:gd name="connsiteY15" fmla="*/ 1853302 h 1929450"/>
              <a:gd name="connsiteX16" fmla="*/ 951510 w 1882489"/>
              <a:gd name="connsiteY16" fmla="*/ 1929262 h 1929450"/>
              <a:gd name="connsiteX17" fmla="*/ 951277 w 1882489"/>
              <a:gd name="connsiteY17" fmla="*/ 1929450 h 1929450"/>
              <a:gd name="connsiteX18" fmla="*/ 770869 w 1882489"/>
              <a:gd name="connsiteY18" fmla="*/ 1911264 h 1929450"/>
              <a:gd name="connsiteX19" fmla="*/ 0 w 1882489"/>
              <a:gd name="connsiteY19" fmla="*/ 965439 h 1929450"/>
              <a:gd name="connsiteX20" fmla="*/ 965439 w 1882489"/>
              <a:gd name="connsiteY20" fmla="*/ 0 h 1929450"/>
              <a:gd name="connsiteX21" fmla="*/ 1855009 w 1882489"/>
              <a:gd name="connsiteY21" fmla="*/ 589647 h 192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82489" h="1929450">
                <a:moveTo>
                  <a:pt x="1254125" y="1785377"/>
                </a:moveTo>
                <a:lnTo>
                  <a:pt x="1158250" y="1817930"/>
                </a:lnTo>
                <a:lnTo>
                  <a:pt x="1198059" y="1799513"/>
                </a:lnTo>
                <a:close/>
                <a:moveTo>
                  <a:pt x="1432967" y="1752250"/>
                </a:moveTo>
                <a:lnTo>
                  <a:pt x="1333538" y="1765353"/>
                </a:lnTo>
                <a:lnTo>
                  <a:pt x="1369171" y="1756369"/>
                </a:lnTo>
                <a:close/>
                <a:moveTo>
                  <a:pt x="1532173" y="1745844"/>
                </a:moveTo>
                <a:lnTo>
                  <a:pt x="1529170" y="1748090"/>
                </a:lnTo>
                <a:lnTo>
                  <a:pt x="1512908" y="1747088"/>
                </a:lnTo>
                <a:close/>
                <a:moveTo>
                  <a:pt x="1882489" y="664727"/>
                </a:moveTo>
                <a:lnTo>
                  <a:pt x="1874142" y="664361"/>
                </a:lnTo>
                <a:cubicBezTo>
                  <a:pt x="1779165" y="664884"/>
                  <a:pt x="1682657" y="679544"/>
                  <a:pt x="1587358" y="709761"/>
                </a:cubicBezTo>
                <a:cubicBezTo>
                  <a:pt x="1079100" y="870920"/>
                  <a:pt x="797720" y="1413591"/>
                  <a:pt x="958879" y="1921850"/>
                </a:cubicBezTo>
                <a:lnTo>
                  <a:pt x="959663" y="1923948"/>
                </a:lnTo>
                <a:lnTo>
                  <a:pt x="1034301" y="1875275"/>
                </a:lnTo>
                <a:lnTo>
                  <a:pt x="1081796" y="1853302"/>
                </a:lnTo>
                <a:lnTo>
                  <a:pt x="951510" y="1929262"/>
                </a:lnTo>
                <a:lnTo>
                  <a:pt x="951277" y="1929450"/>
                </a:lnTo>
                <a:lnTo>
                  <a:pt x="770869" y="1911264"/>
                </a:lnTo>
                <a:cubicBezTo>
                  <a:pt x="330935" y="1821240"/>
                  <a:pt x="0" y="1431987"/>
                  <a:pt x="0" y="965439"/>
                </a:cubicBezTo>
                <a:cubicBezTo>
                  <a:pt x="0" y="432242"/>
                  <a:pt x="432242" y="0"/>
                  <a:pt x="965439" y="0"/>
                </a:cubicBezTo>
                <a:cubicBezTo>
                  <a:pt x="1365337" y="0"/>
                  <a:pt x="1708447" y="243136"/>
                  <a:pt x="1855009" y="589647"/>
                </a:cubicBezTo>
                <a:close/>
              </a:path>
            </a:pathLst>
          </a:custGeom>
          <a:solidFill>
            <a:srgbClr val="EB673C"/>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6" name="任意多边形 45"/>
          <p:cNvSpPr/>
          <p:nvPr>
            <p:custDataLst>
              <p:tags r:id="rId5"/>
            </p:custDataLst>
          </p:nvPr>
        </p:nvSpPr>
        <p:spPr>
          <a:xfrm>
            <a:off x="4942266" y="1515343"/>
            <a:ext cx="2339156" cy="2396699"/>
          </a:xfrm>
          <a:custGeom>
            <a:avLst/>
            <a:gdLst>
              <a:gd name="connsiteX0" fmla="*/ 965439 w 1884519"/>
              <a:gd name="connsiteY0" fmla="*/ 0 h 1930878"/>
              <a:gd name="connsiteX1" fmla="*/ 1855009 w 1884519"/>
              <a:gd name="connsiteY1" fmla="*/ 589647 h 1930878"/>
              <a:gd name="connsiteX2" fmla="*/ 1884519 w 1884519"/>
              <a:gd name="connsiteY2" fmla="*/ 670274 h 1930878"/>
              <a:gd name="connsiteX3" fmla="*/ 1867578 w 1884519"/>
              <a:gd name="connsiteY3" fmla="*/ 669773 h 1930878"/>
              <a:gd name="connsiteX4" fmla="*/ 1581469 w 1884519"/>
              <a:gd name="connsiteY4" fmla="*/ 719243 h 1930878"/>
              <a:gd name="connsiteX5" fmla="*/ 943839 w 1884519"/>
              <a:gd name="connsiteY5" fmla="*/ 1844907 h 1930878"/>
              <a:gd name="connsiteX6" fmla="*/ 967676 w 1884519"/>
              <a:gd name="connsiteY6" fmla="*/ 1930765 h 1930878"/>
              <a:gd name="connsiteX7" fmla="*/ 965439 w 1884519"/>
              <a:gd name="connsiteY7" fmla="*/ 1930878 h 1930878"/>
              <a:gd name="connsiteX8" fmla="*/ 0 w 1884519"/>
              <a:gd name="connsiteY8" fmla="*/ 965439 h 1930878"/>
              <a:gd name="connsiteX9" fmla="*/ 965439 w 1884519"/>
              <a:gd name="connsiteY9" fmla="*/ 0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4519" h="1930878">
                <a:moveTo>
                  <a:pt x="965439" y="0"/>
                </a:moveTo>
                <a:cubicBezTo>
                  <a:pt x="1365337" y="0"/>
                  <a:pt x="1708448" y="243136"/>
                  <a:pt x="1855009" y="589647"/>
                </a:cubicBezTo>
                <a:lnTo>
                  <a:pt x="1884519" y="670274"/>
                </a:lnTo>
                <a:lnTo>
                  <a:pt x="1867578" y="669773"/>
                </a:lnTo>
                <a:cubicBezTo>
                  <a:pt x="1772619" y="671645"/>
                  <a:pt x="1676329" y="687675"/>
                  <a:pt x="1581469" y="719243"/>
                </a:cubicBezTo>
                <a:cubicBezTo>
                  <a:pt x="1107172" y="877087"/>
                  <a:pt x="837026" y="1367375"/>
                  <a:pt x="943839" y="1844907"/>
                </a:cubicBezTo>
                <a:lnTo>
                  <a:pt x="967676" y="1930765"/>
                </a:lnTo>
                <a:lnTo>
                  <a:pt x="965439" y="1930878"/>
                </a:lnTo>
                <a:cubicBezTo>
                  <a:pt x="432242" y="1930878"/>
                  <a:pt x="0" y="1498636"/>
                  <a:pt x="0" y="965439"/>
                </a:cubicBezTo>
                <a:cubicBezTo>
                  <a:pt x="0" y="432242"/>
                  <a:pt x="432242" y="0"/>
                  <a:pt x="965439" y="0"/>
                </a:cubicBezTo>
                <a:close/>
              </a:path>
            </a:pathLst>
          </a:custGeom>
          <a:solidFill>
            <a:srgbClr val="A6D25F"/>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7" name="任意多边形 46"/>
          <p:cNvSpPr/>
          <p:nvPr>
            <p:custDataLst>
              <p:tags r:id="rId6"/>
            </p:custDataLst>
          </p:nvPr>
        </p:nvSpPr>
        <p:spPr>
          <a:xfrm rot="4295571">
            <a:off x="6106634" y="2317221"/>
            <a:ext cx="2334371" cy="2396700"/>
          </a:xfrm>
          <a:custGeom>
            <a:avLst/>
            <a:gdLst>
              <a:gd name="connsiteX0" fmla="*/ 75869 w 1880664"/>
              <a:gd name="connsiteY0" fmla="*/ 589647 h 1930878"/>
              <a:gd name="connsiteX1" fmla="*/ 965439 w 1880664"/>
              <a:gd name="connsiteY1" fmla="*/ 0 h 1930878"/>
              <a:gd name="connsiteX2" fmla="*/ 1855009 w 1880664"/>
              <a:gd name="connsiteY2" fmla="*/ 589647 h 1930878"/>
              <a:gd name="connsiteX3" fmla="*/ 1880664 w 1880664"/>
              <a:gd name="connsiteY3" fmla="*/ 672295 h 1930878"/>
              <a:gd name="connsiteX4" fmla="*/ 1874244 w 1880664"/>
              <a:gd name="connsiteY4" fmla="*/ 672059 h 1930878"/>
              <a:gd name="connsiteX5" fmla="*/ 1587791 w 1880664"/>
              <a:gd name="connsiteY5" fmla="*/ 719496 h 1930878"/>
              <a:gd name="connsiteX6" fmla="*/ 926470 w 1880664"/>
              <a:gd name="connsiteY6" fmla="*/ 1744912 h 1930878"/>
              <a:gd name="connsiteX7" fmla="*/ 966810 w 1880664"/>
              <a:gd name="connsiteY7" fmla="*/ 1930809 h 1930878"/>
              <a:gd name="connsiteX8" fmla="*/ 965439 w 1880664"/>
              <a:gd name="connsiteY8" fmla="*/ 1930878 h 1930878"/>
              <a:gd name="connsiteX9" fmla="*/ 0 w 1880664"/>
              <a:gd name="connsiteY9" fmla="*/ 965439 h 1930878"/>
              <a:gd name="connsiteX10" fmla="*/ 75869 w 1880664"/>
              <a:gd name="connsiteY10" fmla="*/ 589647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0664" h="1930878">
                <a:moveTo>
                  <a:pt x="75869" y="589647"/>
                </a:moveTo>
                <a:cubicBezTo>
                  <a:pt x="222431" y="243136"/>
                  <a:pt x="565541" y="0"/>
                  <a:pt x="965439" y="0"/>
                </a:cubicBezTo>
                <a:cubicBezTo>
                  <a:pt x="1365337" y="1"/>
                  <a:pt x="1708447" y="243136"/>
                  <a:pt x="1855009" y="589647"/>
                </a:cubicBezTo>
                <a:lnTo>
                  <a:pt x="1880664" y="672295"/>
                </a:lnTo>
                <a:lnTo>
                  <a:pt x="1874244" y="672059"/>
                </a:lnTo>
                <a:cubicBezTo>
                  <a:pt x="1779274" y="673257"/>
                  <a:pt x="1682872" y="688602"/>
                  <a:pt x="1587791" y="719496"/>
                </a:cubicBezTo>
                <a:cubicBezTo>
                  <a:pt x="1144078" y="863667"/>
                  <a:pt x="876140" y="1298691"/>
                  <a:pt x="926470" y="1744912"/>
                </a:cubicBezTo>
                <a:lnTo>
                  <a:pt x="966810" y="1930809"/>
                </a:lnTo>
                <a:lnTo>
                  <a:pt x="965439" y="1930878"/>
                </a:lnTo>
                <a:cubicBezTo>
                  <a:pt x="432242" y="1930878"/>
                  <a:pt x="0" y="1498636"/>
                  <a:pt x="0" y="965439"/>
                </a:cubicBezTo>
                <a:cubicBezTo>
                  <a:pt x="0" y="832140"/>
                  <a:pt x="27015" y="705150"/>
                  <a:pt x="75869" y="589647"/>
                </a:cubicBezTo>
                <a:close/>
              </a:path>
            </a:pathLst>
          </a:custGeom>
          <a:solidFill>
            <a:srgbClr val="6AB9D4"/>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6" name="文本框 5"/>
          <p:cNvSpPr txBox="1"/>
          <p:nvPr>
            <p:custDataLst>
              <p:tags r:id="rId7"/>
            </p:custDataLst>
          </p:nvPr>
        </p:nvSpPr>
        <p:spPr>
          <a:xfrm>
            <a:off x="623392" y="4682667"/>
            <a:ext cx="3263900" cy="1622372"/>
          </a:xfrm>
          <a:prstGeom prst="rect">
            <a:avLst/>
          </a:prstGeom>
          <a:ln>
            <a:solidFill>
              <a:schemeClr val="tx1"/>
            </a:solidFill>
          </a:ln>
        </p:spPr>
        <p:txBody>
          <a:bodyPr wrap="square" anchor="ctr">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sz="2000" dirty="0"/>
              <a:t>当货币暂时退出流通而处于静止状态的时候，执行价值储藏，或者执行价值积累和保存职能。</a:t>
            </a:r>
            <a:endParaRPr lang="zh-CN" altLang="en-US" sz="2000" dirty="0"/>
          </a:p>
        </p:txBody>
      </p:sp>
      <p:sp>
        <p:nvSpPr>
          <p:cNvPr id="7" name="文本框 6"/>
          <p:cNvSpPr txBox="1"/>
          <p:nvPr>
            <p:custDataLst>
              <p:tags r:id="rId8"/>
            </p:custDataLst>
          </p:nvPr>
        </p:nvSpPr>
        <p:spPr>
          <a:xfrm>
            <a:off x="3878309" y="2812378"/>
            <a:ext cx="1450505" cy="1707857"/>
          </a:xfrm>
          <a:prstGeom prst="rect">
            <a:avLst/>
          </a:prstGeom>
        </p:spPr>
        <p:txBody>
          <a:bodyPr wrap="square" lIns="900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Arial" panose="020B0604020202020204" pitchFamily="34" charset="0"/>
                <a:ea typeface="黑体" panose="02010609060101010101" charset="-122"/>
                <a:cs typeface="+mn-ea"/>
              </a:rPr>
              <a:t>价值尺度</a:t>
            </a:r>
            <a:endParaRPr lang="zh-CN" altLang="en-US" dirty="0">
              <a:latin typeface="Arial" panose="020B0604020202020204" pitchFamily="34" charset="0"/>
              <a:ea typeface="黑体" panose="02010609060101010101" charset="-122"/>
              <a:cs typeface="+mn-ea"/>
            </a:endParaRPr>
          </a:p>
        </p:txBody>
      </p:sp>
      <p:sp>
        <p:nvSpPr>
          <p:cNvPr id="8" name="文本框 7"/>
          <p:cNvSpPr txBox="1"/>
          <p:nvPr>
            <p:custDataLst>
              <p:tags r:id="rId9"/>
            </p:custDataLst>
          </p:nvPr>
        </p:nvSpPr>
        <p:spPr>
          <a:xfrm>
            <a:off x="5019737" y="1649258"/>
            <a:ext cx="1604089" cy="1707857"/>
          </a:xfrm>
          <a:prstGeom prst="rect">
            <a:avLst/>
          </a:prstGeom>
        </p:spPr>
        <p:txBody>
          <a:bodyPr wrap="square" lIns="90000" rIns="900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Arial" panose="020B0604020202020204" pitchFamily="34" charset="0"/>
                <a:ea typeface="黑体" panose="02010609060101010101" charset="-122"/>
                <a:cs typeface="+mn-ea"/>
              </a:rPr>
              <a:t>流通手段</a:t>
            </a:r>
            <a:endParaRPr lang="zh-CN" altLang="en-US" dirty="0">
              <a:latin typeface="Arial" panose="020B0604020202020204" pitchFamily="34" charset="0"/>
              <a:ea typeface="黑体" panose="02010609060101010101" charset="-122"/>
              <a:cs typeface="+mn-ea"/>
            </a:endParaRPr>
          </a:p>
        </p:txBody>
      </p:sp>
      <p:sp>
        <p:nvSpPr>
          <p:cNvPr id="9" name="文本框 8"/>
          <p:cNvSpPr txBox="1"/>
          <p:nvPr>
            <p:custDataLst>
              <p:tags r:id="rId10"/>
            </p:custDataLst>
          </p:nvPr>
        </p:nvSpPr>
        <p:spPr>
          <a:xfrm>
            <a:off x="6360546" y="2388077"/>
            <a:ext cx="1999208" cy="1465096"/>
          </a:xfrm>
          <a:prstGeom prst="rect">
            <a:avLst/>
          </a:prstGeom>
        </p:spPr>
        <p:txBody>
          <a:bodyPr wrap="square" bIns="468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Arial" panose="020B0604020202020204" pitchFamily="34" charset="0"/>
                <a:ea typeface="黑体" panose="02010609060101010101" charset="-122"/>
                <a:cs typeface="+mn-ea"/>
              </a:rPr>
              <a:t>支付手段</a:t>
            </a:r>
            <a:endParaRPr lang="zh-CN" altLang="en-US" dirty="0">
              <a:latin typeface="Arial" panose="020B0604020202020204" pitchFamily="34" charset="0"/>
              <a:ea typeface="黑体" panose="02010609060101010101" charset="-122"/>
              <a:cs typeface="+mn-ea"/>
            </a:endParaRPr>
          </a:p>
        </p:txBody>
      </p:sp>
      <p:sp>
        <p:nvSpPr>
          <p:cNvPr id="10" name="文本框 9"/>
          <p:cNvSpPr txBox="1"/>
          <p:nvPr>
            <p:custDataLst>
              <p:tags r:id="rId11"/>
            </p:custDataLst>
          </p:nvPr>
        </p:nvSpPr>
        <p:spPr>
          <a:xfrm>
            <a:off x="6496117" y="4000230"/>
            <a:ext cx="1507669" cy="1707857"/>
          </a:xfrm>
          <a:prstGeom prst="rect">
            <a:avLst/>
          </a:prstGeom>
        </p:spPr>
        <p:txBody>
          <a:bodyPr wrap="square" lIns="90000" tIns="46800" rIns="90000" bIns="468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Arial" panose="020B0604020202020204" pitchFamily="34" charset="0"/>
                <a:ea typeface="黑体" panose="02010609060101010101" charset="-122"/>
                <a:cs typeface="+mn-ea"/>
              </a:rPr>
              <a:t>世界货币</a:t>
            </a:r>
            <a:endParaRPr lang="zh-CN" altLang="en-US" dirty="0">
              <a:latin typeface="Arial" panose="020B0604020202020204" pitchFamily="34" charset="0"/>
              <a:ea typeface="黑体" panose="02010609060101010101" charset="-122"/>
              <a:cs typeface="+mn-ea"/>
            </a:endParaRPr>
          </a:p>
        </p:txBody>
      </p:sp>
      <p:sp>
        <p:nvSpPr>
          <p:cNvPr id="11" name="文本框 10"/>
          <p:cNvSpPr txBox="1"/>
          <p:nvPr>
            <p:custDataLst>
              <p:tags r:id="rId12"/>
            </p:custDataLst>
          </p:nvPr>
        </p:nvSpPr>
        <p:spPr>
          <a:xfrm>
            <a:off x="4376549" y="4741534"/>
            <a:ext cx="2218554" cy="135440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Arial" panose="020B0604020202020204" pitchFamily="34" charset="0"/>
                <a:ea typeface="黑体" panose="02010609060101010101" charset="-122"/>
                <a:cs typeface="+mn-ea"/>
              </a:rPr>
              <a:t>价值储藏</a:t>
            </a:r>
            <a:endParaRPr lang="zh-CN" altLang="en-US" dirty="0">
              <a:latin typeface="Arial" panose="020B0604020202020204" pitchFamily="34" charset="0"/>
              <a:ea typeface="黑体" panose="02010609060101010101" charset="-122"/>
              <a:cs typeface="+mn-ea"/>
            </a:endParaRPr>
          </a:p>
        </p:txBody>
      </p:sp>
      <p:sp>
        <p:nvSpPr>
          <p:cNvPr id="12" name="文本框 11"/>
          <p:cNvSpPr txBox="1"/>
          <p:nvPr>
            <p:custDataLst>
              <p:tags r:id="rId13"/>
            </p:custDataLst>
          </p:nvPr>
        </p:nvSpPr>
        <p:spPr>
          <a:xfrm>
            <a:off x="7968701" y="961337"/>
            <a:ext cx="3263900" cy="1622372"/>
          </a:xfrm>
          <a:prstGeom prst="rect">
            <a:avLst/>
          </a:prstGeom>
          <a:ln>
            <a:solidFill>
              <a:schemeClr val="tx1"/>
            </a:solidFill>
          </a:ln>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dirty="0"/>
              <a:t>在商品交换中，货币在商品交换中作为交换的媒介时，执行流通手段的职能。</a:t>
            </a:r>
            <a:endParaRPr lang="zh-CN" altLang="en-US" sz="2000" dirty="0"/>
          </a:p>
        </p:txBody>
      </p:sp>
      <p:sp>
        <p:nvSpPr>
          <p:cNvPr id="13" name="文本框 12"/>
          <p:cNvSpPr txBox="1"/>
          <p:nvPr>
            <p:custDataLst>
              <p:tags r:id="rId14"/>
            </p:custDataLst>
          </p:nvPr>
        </p:nvSpPr>
        <p:spPr>
          <a:xfrm>
            <a:off x="8625205" y="2874645"/>
            <a:ext cx="3263900" cy="1807210"/>
          </a:xfrm>
          <a:prstGeom prst="rect">
            <a:avLst/>
          </a:prstGeom>
          <a:ln>
            <a:solidFill>
              <a:schemeClr val="tx1"/>
            </a:solidFill>
          </a:ln>
        </p:spPr>
        <p:txBody>
          <a:bodyPr wrap="square" anchor="ctr">
            <a:noAutofit/>
          </a:bodyP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dirty="0">
                <a:solidFill>
                  <a:schemeClr val="tx1"/>
                </a:solidFill>
                <a:uFillTx/>
              </a:rPr>
              <a:t>货币在实际价值的单方面转移时，执行支付手段的职能，如偿还赊购商品的欠款、上缴税款、银行借贷、发放工资、捐款等。</a:t>
            </a:r>
            <a:endParaRPr lang="zh-CN" altLang="en-US" sz="1800" dirty="0">
              <a:solidFill>
                <a:schemeClr val="tx1"/>
              </a:solidFill>
              <a:uFillTx/>
            </a:endParaRPr>
          </a:p>
        </p:txBody>
      </p:sp>
      <p:sp>
        <p:nvSpPr>
          <p:cNvPr id="14" name="文本框 13"/>
          <p:cNvSpPr txBox="1"/>
          <p:nvPr>
            <p:custDataLst>
              <p:tags r:id="rId15"/>
            </p:custDataLst>
          </p:nvPr>
        </p:nvSpPr>
        <p:spPr>
          <a:xfrm>
            <a:off x="8123130" y="4788149"/>
            <a:ext cx="3263900" cy="1622372"/>
          </a:xfrm>
          <a:prstGeom prst="rect">
            <a:avLst/>
          </a:prstGeom>
          <a:ln>
            <a:solidFill>
              <a:schemeClr val="tx1"/>
            </a:solidFill>
          </a:ln>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dirty="0"/>
              <a:t>由于国际贸易的发生，货币在世界市场上执行一般等价物的职能。</a:t>
            </a:r>
            <a:endParaRPr lang="zh-CN" altLang="en-US" sz="1800" dirty="0"/>
          </a:p>
        </p:txBody>
      </p:sp>
      <p:sp>
        <p:nvSpPr>
          <p:cNvPr id="15" name="文本框 14"/>
          <p:cNvSpPr txBox="1"/>
          <p:nvPr>
            <p:custDataLst>
              <p:tags r:id="rId16"/>
            </p:custDataLst>
          </p:nvPr>
        </p:nvSpPr>
        <p:spPr>
          <a:xfrm>
            <a:off x="410874" y="2377937"/>
            <a:ext cx="3263900" cy="1622372"/>
          </a:xfrm>
          <a:prstGeom prst="rect">
            <a:avLst/>
          </a:prstGeom>
          <a:ln>
            <a:solidFill>
              <a:schemeClr val="tx1"/>
            </a:solidFill>
          </a:ln>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sz="2000" dirty="0"/>
              <a:t>货币在表现商品的价值并衡量商品价值量的大小时，执行价值尺度的职能。</a:t>
            </a:r>
            <a:endParaRPr lang="zh-CN" altLang="en-US" sz="2000" dirty="0"/>
          </a:p>
        </p:txBody>
      </p:sp>
      <p:sp>
        <p:nvSpPr>
          <p:cNvPr id="18" name="文本框 17"/>
          <p:cNvSpPr txBox="1"/>
          <p:nvPr>
            <p:custDataLst>
              <p:tags r:id="rId17"/>
            </p:custDataLst>
          </p:nvPr>
        </p:nvSpPr>
        <p:spPr>
          <a:xfrm>
            <a:off x="1488276" y="833545"/>
            <a:ext cx="9214177" cy="811445"/>
          </a:xfrm>
          <a:prstGeom prst="rect">
            <a:avLst/>
          </a:prstGeom>
        </p:spPr>
        <p:txBody>
          <a:bodyPr vert="horz" wrap="square" lIns="90000" tIns="46800" rIns="90000" bIns="46800" rtlCol="0" anchor="ctr" anchorCtr="0">
            <a:normAutofit/>
          </a:bodyPr>
          <a:lstStyle>
            <a:defPPr>
              <a:defRPr lang="en-US"/>
            </a:defPPr>
            <a:lvl1pPr>
              <a:lnSpc>
                <a:spcPct val="90000"/>
              </a:lnSpc>
              <a:spcBef>
                <a:spcPct val="0"/>
              </a:spcBef>
              <a:buNone/>
              <a:defRPr sz="3200" b="0">
                <a:ea typeface="+mn-ea"/>
                <a:cs typeface="+mn-ea"/>
              </a:defRPr>
            </a:lvl1pPr>
          </a:lstStyle>
          <a:p>
            <a:pPr algn="ctr"/>
            <a:r>
              <a:rPr lang="zh-CN" altLang="en-US" sz="4000" dirty="0">
                <a:latin typeface="Arial" panose="020B0604020202020204" pitchFamily="34" charset="0"/>
              </a:rPr>
              <a:t>货币的五大职能</a:t>
            </a:r>
            <a:endParaRPr lang="zh-CN" altLang="en-US" sz="4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12" grpId="0" animBg="1"/>
      <p:bldP spid="13" grpId="0" animBg="1"/>
      <p:bldP spid="14" grpId="0" animBg="1"/>
      <p:bldP spid="15" grpId="1" animBg="1"/>
      <p:bldP spid="6" grpId="1" animBg="1"/>
      <p:bldP spid="12" grpId="1" animBg="1"/>
      <p:bldP spid="13" grpId="1"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4145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贵金属货币、纸币和电子货币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2" name="图片 41"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3" name="组合 42" descr="7b0a202020202274657874626f78223a20227b5c2263617465676f72795f69645c223a31303432312c5c2269645c223a32303334353731367d220a7d0a"/>
          <p:cNvGrpSpPr/>
          <p:nvPr/>
        </p:nvGrpSpPr>
        <p:grpSpPr>
          <a:xfrm>
            <a:off x="763270" y="1229995"/>
            <a:ext cx="10468040" cy="5269865"/>
            <a:chOff x="5522" y="3544"/>
            <a:chExt cx="7843" cy="3332"/>
          </a:xfrm>
        </p:grpSpPr>
        <p:sp>
          <p:nvSpPr>
            <p:cNvPr id="44" name="文本框 7" descr="7b0a20202020227461726765744d6f64756c65223a20226b6f6e6c696e65666f6e7473220a7d0a"/>
            <p:cNvSpPr txBox="1"/>
            <p:nvPr/>
          </p:nvSpPr>
          <p:spPr>
            <a:xfrm>
              <a:off x="6564" y="4100"/>
              <a:ext cx="5575" cy="1746"/>
            </a:xfrm>
            <a:prstGeom prst="rect">
              <a:avLst/>
            </a:prstGeom>
            <a:noFill/>
          </p:spPr>
          <p:txBody>
            <a:bodyPr wrap="square" rtlCol="0" anchor="ctr" upright="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rtl="0" eaLnBrk="1" fontAlgn="auto" latinLnBrk="0" hangingPunct="1">
                <a:lnSpc>
                  <a:spcPct val="140000"/>
                </a:lnSpc>
                <a:spcBef>
                  <a:spcPts val="0"/>
                </a:spcBef>
                <a:spcAft>
                  <a:spcPts val="0"/>
                </a:spcAft>
              </a:pPr>
              <a:r>
                <a:rPr lang="zh-CN" altLang="en-US" b="1" kern="100" spc="100">
                  <a:solidFill>
                    <a:srgbClr val="33356B"/>
                  </a:solidFill>
                  <a:uFillTx/>
                  <a:latin typeface="汉仪文黑-35W" panose="00020600040101010101" charset="-122"/>
                  <a:ea typeface="汉仪文黑-35W" panose="00020600040101010101" charset="-122"/>
                  <a:cs typeface="汉仪雁翎体简" panose="02010600000101010101" charset="-122"/>
                  <a:sym typeface="Times New Roman" panose="02020603050405020304" pitchFamily="12"/>
                </a:rPr>
                <a:t>人类最早通行的货币是贵金属货币，全世界范围内大多是这样。在西方社会，古罗马有很多由金、银、铜制作的贵金属货币；在中国，使用贵金属货币也有很长的历史，秦始皇统一中国之后统一了以黄金为上币、以铜为下币的货币体系。使用统一的货币对中国之后两千多年的社会经济发展起到了非常重要的作用。贵金属货币直到近代还在货币体系中起到了非常重要的作用。</a:t>
              </a:r>
              <a:endParaRPr lang="zh-CN" altLang="en-US" b="1" kern="100" spc="100">
                <a:solidFill>
                  <a:srgbClr val="33356B"/>
                </a:solidFill>
                <a:uFillTx/>
                <a:latin typeface="汉仪文黑-35W" panose="00020600040101010101" charset="-122"/>
                <a:ea typeface="汉仪文黑-35W" panose="00020600040101010101" charset="-122"/>
                <a:cs typeface="汉仪雁翎体简" panose="02010600000101010101" charset="-122"/>
                <a:sym typeface="Times New Roman" panose="02020603050405020304" pitchFamily="12"/>
              </a:endParaRPr>
            </a:p>
          </p:txBody>
        </p:sp>
        <p:grpSp>
          <p:nvGrpSpPr>
            <p:cNvPr id="45" name="组合 44"/>
            <p:cNvGrpSpPr/>
            <p:nvPr/>
          </p:nvGrpSpPr>
          <p:grpSpPr>
            <a:xfrm>
              <a:off x="5522" y="3544"/>
              <a:ext cx="7843" cy="3332"/>
              <a:chOff x="5522" y="3544"/>
              <a:chExt cx="7843" cy="3332"/>
            </a:xfrm>
          </p:grpSpPr>
          <p:grpSp>
            <p:nvGrpSpPr>
              <p:cNvPr id="379" name="图形 291"/>
              <p:cNvGrpSpPr/>
              <p:nvPr/>
            </p:nvGrpSpPr>
            <p:grpSpPr>
              <a:xfrm rot="0">
                <a:off x="13135" y="5847"/>
                <a:ext cx="230" cy="120"/>
                <a:chOff x="5570039" y="2571261"/>
                <a:chExt cx="1595414" cy="1010454"/>
              </a:xfrm>
              <a:solidFill>
                <a:srgbClr val="47B1FF"/>
              </a:solidFill>
            </p:grpSpPr>
            <p:sp>
              <p:nvSpPr>
                <p:cNvPr id="380" name="任意多边形: 形状 301"/>
                <p:cNvSpPr/>
                <p:nvPr/>
              </p:nvSpPr>
              <p:spPr>
                <a:xfrm>
                  <a:off x="5570039" y="2571271"/>
                  <a:ext cx="781817" cy="797375"/>
                </a:xfrm>
                <a:custGeom>
                  <a:avLst/>
                  <a:gdLst>
                    <a:gd name="connsiteX0" fmla="*/ 427294 w 781817"/>
                    <a:gd name="connsiteY0" fmla="*/ 717692 h 797375"/>
                    <a:gd name="connsiteX1" fmla="*/ 222220 w 781817"/>
                    <a:gd name="connsiteY1" fmla="*/ 500427 h 797375"/>
                    <a:gd name="connsiteX2" fmla="*/ 574 w 781817"/>
                    <a:gd name="connsiteY2" fmla="*/ 240394 h 797375"/>
                    <a:gd name="connsiteX3" fmla="*/ 98872 w 781817"/>
                    <a:gd name="connsiteY3" fmla="*/ 7508 h 797375"/>
                    <a:gd name="connsiteX4" fmla="*/ 330043 w 781817"/>
                    <a:gd name="connsiteY4" fmla="*/ 273637 h 797375"/>
                    <a:gd name="connsiteX5" fmla="*/ 767908 w 781817"/>
                    <a:gd name="connsiteY5" fmla="*/ 553291 h 797375"/>
                    <a:gd name="connsiteX6" fmla="*/ 518924 w 781817"/>
                    <a:gd name="connsiteY6" fmla="*/ 796273 h 797375"/>
                    <a:gd name="connsiteX7" fmla="*/ 427294 w 781817"/>
                    <a:gd name="connsiteY7" fmla="*/ 717692 h 79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817" h="797375">
                      <a:moveTo>
                        <a:pt x="427294" y="717692"/>
                      </a:moveTo>
                      <a:cubicBezTo>
                        <a:pt x="427294" y="717692"/>
                        <a:pt x="313565" y="556339"/>
                        <a:pt x="222220" y="500427"/>
                      </a:cubicBezTo>
                      <a:cubicBezTo>
                        <a:pt x="48865" y="394509"/>
                        <a:pt x="-6380" y="336883"/>
                        <a:pt x="574" y="240394"/>
                      </a:cubicBezTo>
                      <a:cubicBezTo>
                        <a:pt x="7527" y="143906"/>
                        <a:pt x="92395" y="-39260"/>
                        <a:pt x="98872" y="7508"/>
                      </a:cubicBezTo>
                      <a:cubicBezTo>
                        <a:pt x="98872" y="7508"/>
                        <a:pt x="159832" y="218677"/>
                        <a:pt x="330043" y="273637"/>
                      </a:cubicBezTo>
                      <a:cubicBezTo>
                        <a:pt x="438152" y="308593"/>
                        <a:pt x="691422" y="499189"/>
                        <a:pt x="767908" y="553291"/>
                      </a:cubicBezTo>
                      <a:cubicBezTo>
                        <a:pt x="836964" y="602059"/>
                        <a:pt x="632272" y="814466"/>
                        <a:pt x="518924" y="796273"/>
                      </a:cubicBezTo>
                      <a:cubicBezTo>
                        <a:pt x="405577" y="778081"/>
                        <a:pt x="427294" y="717692"/>
                        <a:pt x="427294" y="71769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1" name="任意多边形: 形状 302"/>
                <p:cNvSpPr/>
                <p:nvPr/>
              </p:nvSpPr>
              <p:spPr>
                <a:xfrm>
                  <a:off x="5800055" y="2613299"/>
                  <a:ext cx="1365398" cy="968417"/>
                </a:xfrm>
                <a:custGeom>
                  <a:avLst/>
                  <a:gdLst>
                    <a:gd name="connsiteX0" fmla="*/ 12778 w 1365398"/>
                    <a:gd name="connsiteY0" fmla="*/ 835780 h 968417"/>
                    <a:gd name="connsiteX1" fmla="*/ 197278 w 1365398"/>
                    <a:gd name="connsiteY1" fmla="*/ 675665 h 968417"/>
                    <a:gd name="connsiteX2" fmla="*/ 339581 w 1365398"/>
                    <a:gd name="connsiteY2" fmla="*/ 655376 h 968417"/>
                    <a:gd name="connsiteX3" fmla="*/ 682481 w 1365398"/>
                    <a:gd name="connsiteY3" fmla="*/ 250278 h 968417"/>
                    <a:gd name="connsiteX4" fmla="*/ 1363995 w 1365398"/>
                    <a:gd name="connsiteY4" fmla="*/ 5581 h 968417"/>
                    <a:gd name="connsiteX5" fmla="*/ 1104820 w 1365398"/>
                    <a:gd name="connsiteY5" fmla="*/ 245992 h 968417"/>
                    <a:gd name="connsiteX6" fmla="*/ 946133 w 1365398"/>
                    <a:gd name="connsiteY6" fmla="*/ 378008 h 968417"/>
                    <a:gd name="connsiteX7" fmla="*/ 811450 w 1365398"/>
                    <a:gd name="connsiteY7" fmla="*/ 578605 h 968417"/>
                    <a:gd name="connsiteX8" fmla="*/ 802591 w 1365398"/>
                    <a:gd name="connsiteY8" fmla="*/ 755389 h 968417"/>
                    <a:gd name="connsiteX9" fmla="*/ 935941 w 1365398"/>
                    <a:gd name="connsiteY9" fmla="*/ 818635 h 968417"/>
                    <a:gd name="connsiteX10" fmla="*/ 1191878 w 1365398"/>
                    <a:gd name="connsiteY10" fmla="*/ 771010 h 968417"/>
                    <a:gd name="connsiteX11" fmla="*/ 1140253 w 1365398"/>
                    <a:gd name="connsiteY11" fmla="*/ 858545 h 968417"/>
                    <a:gd name="connsiteX12" fmla="*/ 1019380 w 1365398"/>
                    <a:gd name="connsiteY12" fmla="*/ 894930 h 968417"/>
                    <a:gd name="connsiteX13" fmla="*/ 912415 w 1365398"/>
                    <a:gd name="connsiteY13" fmla="*/ 868165 h 968417"/>
                    <a:gd name="connsiteX14" fmla="*/ 510079 w 1365398"/>
                    <a:gd name="connsiteY14" fmla="*/ 967606 h 968417"/>
                    <a:gd name="connsiteX15" fmla="*/ 12778 w 1365398"/>
                    <a:gd name="connsiteY15" fmla="*/ 835780 h 96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5398" h="968417">
                      <a:moveTo>
                        <a:pt x="12778" y="835780"/>
                      </a:moveTo>
                      <a:cubicBezTo>
                        <a:pt x="-23702" y="811015"/>
                        <a:pt x="12016" y="705859"/>
                        <a:pt x="197278" y="675665"/>
                      </a:cubicBezTo>
                      <a:cubicBezTo>
                        <a:pt x="288051" y="660806"/>
                        <a:pt x="313578" y="669378"/>
                        <a:pt x="339581" y="655376"/>
                      </a:cubicBezTo>
                      <a:cubicBezTo>
                        <a:pt x="406923" y="618991"/>
                        <a:pt x="603043" y="309047"/>
                        <a:pt x="682481" y="250278"/>
                      </a:cubicBezTo>
                      <a:cubicBezTo>
                        <a:pt x="796591" y="166077"/>
                        <a:pt x="1343992" y="-36043"/>
                        <a:pt x="1363995" y="5581"/>
                      </a:cubicBezTo>
                      <a:cubicBezTo>
                        <a:pt x="1385807" y="51206"/>
                        <a:pt x="1146825" y="203320"/>
                        <a:pt x="1104820" y="245992"/>
                      </a:cubicBezTo>
                      <a:cubicBezTo>
                        <a:pt x="1062814" y="288664"/>
                        <a:pt x="1000045" y="329907"/>
                        <a:pt x="946133" y="378008"/>
                      </a:cubicBezTo>
                      <a:cubicBezTo>
                        <a:pt x="903556" y="416108"/>
                        <a:pt x="822308" y="526313"/>
                        <a:pt x="811450" y="578605"/>
                      </a:cubicBezTo>
                      <a:cubicBezTo>
                        <a:pt x="791638" y="675665"/>
                        <a:pt x="784018" y="744149"/>
                        <a:pt x="802591" y="755389"/>
                      </a:cubicBezTo>
                      <a:cubicBezTo>
                        <a:pt x="859170" y="789774"/>
                        <a:pt x="890888" y="825017"/>
                        <a:pt x="935941" y="818635"/>
                      </a:cubicBezTo>
                      <a:cubicBezTo>
                        <a:pt x="980995" y="812253"/>
                        <a:pt x="1155016" y="756818"/>
                        <a:pt x="1191878" y="771010"/>
                      </a:cubicBezTo>
                      <a:cubicBezTo>
                        <a:pt x="1228740" y="785202"/>
                        <a:pt x="1196545" y="824255"/>
                        <a:pt x="1140253" y="858545"/>
                      </a:cubicBezTo>
                      <a:cubicBezTo>
                        <a:pt x="1080245" y="895121"/>
                        <a:pt x="1072339" y="917981"/>
                        <a:pt x="1019380" y="894930"/>
                      </a:cubicBezTo>
                      <a:cubicBezTo>
                        <a:pt x="985290" y="880639"/>
                        <a:pt x="949219" y="871614"/>
                        <a:pt x="912415" y="868165"/>
                      </a:cubicBezTo>
                      <a:cubicBezTo>
                        <a:pt x="912415" y="868165"/>
                        <a:pt x="684386" y="958081"/>
                        <a:pt x="510079" y="967606"/>
                      </a:cubicBezTo>
                      <a:cubicBezTo>
                        <a:pt x="335771" y="977131"/>
                        <a:pt x="108409" y="900931"/>
                        <a:pt x="12778" y="83578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2" name="任意多边形: 形状 303"/>
                <p:cNvSpPr/>
                <p:nvPr/>
              </p:nvSpPr>
              <p:spPr>
                <a:xfrm>
                  <a:off x="5715298" y="3418807"/>
                  <a:ext cx="95566" cy="35890"/>
                </a:xfrm>
                <a:custGeom>
                  <a:avLst/>
                  <a:gdLst>
                    <a:gd name="connsiteX0" fmla="*/ 84868 w 95566"/>
                    <a:gd name="connsiteY0" fmla="*/ 172 h 35890"/>
                    <a:gd name="connsiteX1" fmla="*/ 16573 w 95566"/>
                    <a:gd name="connsiteY1" fmla="*/ 8935 h 35890"/>
                    <a:gd name="connsiteX2" fmla="*/ 0 w 95566"/>
                    <a:gd name="connsiteY2" fmla="*/ 30462 h 35890"/>
                    <a:gd name="connsiteX3" fmla="*/ 30670 w 95566"/>
                    <a:gd name="connsiteY3" fmla="*/ 35891 h 35890"/>
                    <a:gd name="connsiteX4" fmla="*/ 94774 w 95566"/>
                    <a:gd name="connsiteY4" fmla="*/ 28652 h 35890"/>
                    <a:gd name="connsiteX5" fmla="*/ 84868 w 95566"/>
                    <a:gd name="connsiteY5" fmla="*/ 172 h 3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6" h="35890">
                      <a:moveTo>
                        <a:pt x="84868" y="172"/>
                      </a:moveTo>
                      <a:cubicBezTo>
                        <a:pt x="61772" y="-775"/>
                        <a:pt x="38682" y="2188"/>
                        <a:pt x="16573" y="8935"/>
                      </a:cubicBezTo>
                      <a:cubicBezTo>
                        <a:pt x="8091" y="13251"/>
                        <a:pt x="2004" y="21158"/>
                        <a:pt x="0" y="30462"/>
                      </a:cubicBezTo>
                      <a:cubicBezTo>
                        <a:pt x="9975" y="33470"/>
                        <a:pt x="20269" y="35293"/>
                        <a:pt x="30670" y="35891"/>
                      </a:cubicBezTo>
                      <a:cubicBezTo>
                        <a:pt x="52228" y="35665"/>
                        <a:pt x="73708" y="33239"/>
                        <a:pt x="94774" y="28652"/>
                      </a:cubicBezTo>
                      <a:cubicBezTo>
                        <a:pt x="94774" y="28652"/>
                        <a:pt x="99727" y="-1638"/>
                        <a:pt x="84868" y="17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3" name="任意多边形: 形状 304"/>
                <p:cNvSpPr/>
                <p:nvPr/>
              </p:nvSpPr>
              <p:spPr>
                <a:xfrm>
                  <a:off x="6848678" y="2613304"/>
                  <a:ext cx="316772" cy="145688"/>
                </a:xfrm>
                <a:custGeom>
                  <a:avLst/>
                  <a:gdLst>
                    <a:gd name="connsiteX0" fmla="*/ 0 w 316772"/>
                    <a:gd name="connsiteY0" fmla="*/ 84347 h 145688"/>
                    <a:gd name="connsiteX1" fmla="*/ 125539 w 316772"/>
                    <a:gd name="connsiteY1" fmla="*/ 92920 h 145688"/>
                    <a:gd name="connsiteX2" fmla="*/ 185452 w 316772"/>
                    <a:gd name="connsiteY2" fmla="*/ 145688 h 145688"/>
                    <a:gd name="connsiteX3" fmla="*/ 315373 w 316772"/>
                    <a:gd name="connsiteY3" fmla="*/ 5575 h 145688"/>
                    <a:gd name="connsiteX4" fmla="*/ 0 w 316772"/>
                    <a:gd name="connsiteY4" fmla="*/ 84347 h 145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2" h="145688">
                      <a:moveTo>
                        <a:pt x="0" y="84347"/>
                      </a:moveTo>
                      <a:cubicBezTo>
                        <a:pt x="46482" y="80537"/>
                        <a:pt x="95250" y="80823"/>
                        <a:pt x="125539" y="92920"/>
                      </a:cubicBezTo>
                      <a:cubicBezTo>
                        <a:pt x="155829" y="105016"/>
                        <a:pt x="173164" y="131020"/>
                        <a:pt x="185452" y="145688"/>
                      </a:cubicBezTo>
                      <a:cubicBezTo>
                        <a:pt x="256984" y="91300"/>
                        <a:pt x="327660" y="31293"/>
                        <a:pt x="315373" y="5575"/>
                      </a:cubicBezTo>
                      <a:cubicBezTo>
                        <a:pt x="305181" y="-15665"/>
                        <a:pt x="157353" y="26626"/>
                        <a:pt x="0" y="84347"/>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4" name="任意多边形: 形状 305"/>
                <p:cNvSpPr/>
                <p:nvPr/>
              </p:nvSpPr>
              <p:spPr>
                <a:xfrm>
                  <a:off x="5573756" y="2571261"/>
                  <a:ext cx="169068" cy="215734"/>
                </a:xfrm>
                <a:custGeom>
                  <a:avLst/>
                  <a:gdLst>
                    <a:gd name="connsiteX0" fmla="*/ 87344 w 169068"/>
                    <a:gd name="connsiteY0" fmla="*/ 170015 h 215734"/>
                    <a:gd name="connsiteX1" fmla="*/ 169069 w 169068"/>
                    <a:gd name="connsiteY1" fmla="*/ 153060 h 215734"/>
                    <a:gd name="connsiteX2" fmla="*/ 95155 w 169068"/>
                    <a:gd name="connsiteY2" fmla="*/ 7518 h 215734"/>
                    <a:gd name="connsiteX3" fmla="*/ 0 w 169068"/>
                    <a:gd name="connsiteY3" fmla="*/ 215735 h 215734"/>
                    <a:gd name="connsiteX4" fmla="*/ 87344 w 169068"/>
                    <a:gd name="connsiteY4" fmla="*/ 170015 h 215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68" h="215734">
                      <a:moveTo>
                        <a:pt x="87344" y="170015"/>
                      </a:moveTo>
                      <a:cubicBezTo>
                        <a:pt x="122777" y="161061"/>
                        <a:pt x="152400" y="155727"/>
                        <a:pt x="169069" y="153060"/>
                      </a:cubicBezTo>
                      <a:cubicBezTo>
                        <a:pt x="136925" y="108739"/>
                        <a:pt x="111980" y="59620"/>
                        <a:pt x="95155" y="7518"/>
                      </a:cubicBezTo>
                      <a:cubicBezTo>
                        <a:pt x="89154" y="-35535"/>
                        <a:pt x="16859" y="116008"/>
                        <a:pt x="0" y="215735"/>
                      </a:cubicBezTo>
                      <a:cubicBezTo>
                        <a:pt x="24860" y="198018"/>
                        <a:pt x="57912" y="177254"/>
                        <a:pt x="87344" y="17001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5" name="任意多边形: 形状 306"/>
                <p:cNvSpPr/>
                <p:nvPr/>
              </p:nvSpPr>
              <p:spPr>
                <a:xfrm>
                  <a:off x="5867912" y="3384404"/>
                  <a:ext cx="21110" cy="26669"/>
                </a:xfrm>
                <a:custGeom>
                  <a:avLst/>
                  <a:gdLst>
                    <a:gd name="connsiteX0" fmla="*/ 15883 w 21110"/>
                    <a:gd name="connsiteY0" fmla="*/ 1619 h 26669"/>
                    <a:gd name="connsiteX1" fmla="*/ 11407 w 21110"/>
                    <a:gd name="connsiteY1" fmla="*/ 0 h 26669"/>
                    <a:gd name="connsiteX2" fmla="*/ 72 w 21110"/>
                    <a:gd name="connsiteY2" fmla="*/ 12573 h 26669"/>
                    <a:gd name="connsiteX3" fmla="*/ 4834 w 21110"/>
                    <a:gd name="connsiteY3" fmla="*/ 24670 h 26669"/>
                    <a:gd name="connsiteX4" fmla="*/ 9692 w 21110"/>
                    <a:gd name="connsiteY4" fmla="*/ 26670 h 26669"/>
                    <a:gd name="connsiteX5" fmla="*/ 21027 w 21110"/>
                    <a:gd name="connsiteY5" fmla="*/ 14002 h 26669"/>
                    <a:gd name="connsiteX6" fmla="*/ 15883 w 21110"/>
                    <a:gd name="connsiteY6" fmla="*/ 1619 h 2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10" h="26669">
                      <a:moveTo>
                        <a:pt x="15883" y="1619"/>
                      </a:moveTo>
                      <a:cubicBezTo>
                        <a:pt x="14574" y="668"/>
                        <a:pt x="13022" y="107"/>
                        <a:pt x="11407" y="0"/>
                      </a:cubicBezTo>
                      <a:cubicBezTo>
                        <a:pt x="4860" y="458"/>
                        <a:pt x="-149" y="6014"/>
                        <a:pt x="72" y="12573"/>
                      </a:cubicBezTo>
                      <a:cubicBezTo>
                        <a:pt x="-389" y="17138"/>
                        <a:pt x="1385" y="21645"/>
                        <a:pt x="4834" y="24670"/>
                      </a:cubicBezTo>
                      <a:cubicBezTo>
                        <a:pt x="6201" y="25834"/>
                        <a:pt x="7902" y="26535"/>
                        <a:pt x="9692" y="26670"/>
                      </a:cubicBezTo>
                      <a:cubicBezTo>
                        <a:pt x="16277" y="26212"/>
                        <a:pt x="21300" y="20597"/>
                        <a:pt x="21027" y="14002"/>
                      </a:cubicBezTo>
                      <a:cubicBezTo>
                        <a:pt x="21547" y="9266"/>
                        <a:pt x="19606" y="4593"/>
                        <a:pt x="15883" y="16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5" name="组合 394"/>
              <p:cNvGrpSpPr/>
              <p:nvPr/>
            </p:nvGrpSpPr>
            <p:grpSpPr>
              <a:xfrm rot="0">
                <a:off x="12425" y="6216"/>
                <a:ext cx="840" cy="660"/>
                <a:chOff x="5403" y="3920"/>
                <a:chExt cx="3248" cy="2551"/>
              </a:xfrm>
            </p:grpSpPr>
            <p:sp>
              <p:nvSpPr>
                <p:cNvPr id="387" name="任意多边形: 形状 293"/>
                <p:cNvSpPr/>
                <p:nvPr/>
              </p:nvSpPr>
              <p:spPr>
                <a:xfrm rot="20717076">
                  <a:off x="7207" y="3920"/>
                  <a:ext cx="553" cy="1093"/>
                </a:xfrm>
                <a:custGeom>
                  <a:avLst/>
                  <a:gdLst>
                    <a:gd name="connsiteX0" fmla="*/ 0 w 225538"/>
                    <a:gd name="connsiteY0" fmla="*/ 416119 h 446217"/>
                    <a:gd name="connsiteX1" fmla="*/ 98965 w 225538"/>
                    <a:gd name="connsiteY1" fmla="*/ 13497 h 446217"/>
                    <a:gd name="connsiteX2" fmla="*/ 224695 w 225538"/>
                    <a:gd name="connsiteY2" fmla="*/ 50073 h 446217"/>
                    <a:gd name="connsiteX3" fmla="*/ 114776 w 225538"/>
                    <a:gd name="connsiteY3" fmla="*/ 446218 h 446217"/>
                  </a:gdLst>
                  <a:ahLst/>
                  <a:cxnLst>
                    <a:cxn ang="0">
                      <a:pos x="connsiteX0" y="connsiteY0"/>
                    </a:cxn>
                    <a:cxn ang="0">
                      <a:pos x="connsiteX1" y="connsiteY1"/>
                    </a:cxn>
                    <a:cxn ang="0">
                      <a:pos x="connsiteX2" y="connsiteY2"/>
                    </a:cxn>
                    <a:cxn ang="0">
                      <a:pos x="connsiteX3" y="connsiteY3"/>
                    </a:cxn>
                  </a:cxnLst>
                  <a:rect l="l" t="t" r="r" b="b"/>
                  <a:pathLst>
                    <a:path w="225538" h="446217">
                      <a:moveTo>
                        <a:pt x="0" y="416119"/>
                      </a:moveTo>
                      <a:cubicBezTo>
                        <a:pt x="0" y="416119"/>
                        <a:pt x="81534" y="48263"/>
                        <a:pt x="98965" y="13497"/>
                      </a:cubicBezTo>
                      <a:cubicBezTo>
                        <a:pt x="114300" y="-17174"/>
                        <a:pt x="212598" y="8449"/>
                        <a:pt x="224695" y="50073"/>
                      </a:cubicBezTo>
                      <a:cubicBezTo>
                        <a:pt x="236792" y="91697"/>
                        <a:pt x="114776" y="446218"/>
                        <a:pt x="114776" y="446218"/>
                      </a:cubicBezTo>
                      <a:close/>
                    </a:path>
                  </a:pathLst>
                </a:custGeom>
                <a:solidFill>
                  <a:srgbClr val="566078"/>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8" name="任意多边形: 形状 294"/>
                <p:cNvSpPr/>
                <p:nvPr/>
              </p:nvSpPr>
              <p:spPr>
                <a:xfrm rot="20717076">
                  <a:off x="6508" y="4221"/>
                  <a:ext cx="1793" cy="1314"/>
                </a:xfrm>
                <a:custGeom>
                  <a:avLst/>
                  <a:gdLst>
                    <a:gd name="connsiteX0" fmla="*/ 0 w 731888"/>
                    <a:gd name="connsiteY0" fmla="*/ 371101 h 536399"/>
                    <a:gd name="connsiteX1" fmla="*/ 135636 w 731888"/>
                    <a:gd name="connsiteY1" fmla="*/ 197 h 536399"/>
                    <a:gd name="connsiteX2" fmla="*/ 723805 w 731888"/>
                    <a:gd name="connsiteY2" fmla="*/ 154502 h 536399"/>
                    <a:gd name="connsiteX3" fmla="*/ 623983 w 731888"/>
                    <a:gd name="connsiteY3" fmla="*/ 534931 h 536399"/>
                    <a:gd name="connsiteX4" fmla="*/ 0 w 731888"/>
                    <a:gd name="connsiteY4" fmla="*/ 371101 h 536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888" h="536399">
                      <a:moveTo>
                        <a:pt x="0" y="371101"/>
                      </a:moveTo>
                      <a:cubicBezTo>
                        <a:pt x="0" y="371101"/>
                        <a:pt x="69247" y="-9899"/>
                        <a:pt x="135636" y="197"/>
                      </a:cubicBezTo>
                      <a:cubicBezTo>
                        <a:pt x="202025" y="10294"/>
                        <a:pt x="682752" y="135833"/>
                        <a:pt x="723805" y="154502"/>
                      </a:cubicBezTo>
                      <a:cubicBezTo>
                        <a:pt x="764858" y="173171"/>
                        <a:pt x="636842" y="515309"/>
                        <a:pt x="623983" y="534931"/>
                      </a:cubicBezTo>
                      <a:cubicBezTo>
                        <a:pt x="611124" y="554552"/>
                        <a:pt x="0" y="371101"/>
                        <a:pt x="0" y="371101"/>
                      </a:cubicBezTo>
                      <a:close/>
                    </a:path>
                  </a:pathLst>
                </a:custGeom>
                <a:solidFill>
                  <a:srgbClr val="D6EDFD"/>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9" name="任意多边形: 形状 295"/>
                <p:cNvSpPr/>
                <p:nvPr/>
              </p:nvSpPr>
              <p:spPr>
                <a:xfrm rot="20717076">
                  <a:off x="5437" y="4693"/>
                  <a:ext cx="3215" cy="1778"/>
                </a:xfrm>
                <a:custGeom>
                  <a:avLst/>
                  <a:gdLst>
                    <a:gd name="connsiteX0" fmla="*/ 59988 w 1312218"/>
                    <a:gd name="connsiteY0" fmla="*/ 2626 h 725652"/>
                    <a:gd name="connsiteX1" fmla="*/ 1295952 w 1312218"/>
                    <a:gd name="connsiteY1" fmla="*/ 339715 h 725652"/>
                    <a:gd name="connsiteX2" fmla="*/ 976102 w 1312218"/>
                    <a:gd name="connsiteY2" fmla="*/ 716905 h 725652"/>
                    <a:gd name="connsiteX3" fmla="*/ 194004 w 1312218"/>
                    <a:gd name="connsiteY3" fmla="*/ 511927 h 725652"/>
                    <a:gd name="connsiteX4" fmla="*/ 59988 w 1312218"/>
                    <a:gd name="connsiteY4" fmla="*/ 2626 h 725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218" h="725652">
                      <a:moveTo>
                        <a:pt x="59988" y="2626"/>
                      </a:moveTo>
                      <a:cubicBezTo>
                        <a:pt x="59988" y="2626"/>
                        <a:pt x="1229467" y="293424"/>
                        <a:pt x="1295952" y="339715"/>
                      </a:cubicBezTo>
                      <a:cubicBezTo>
                        <a:pt x="1377486" y="396865"/>
                        <a:pt x="1134027" y="657755"/>
                        <a:pt x="976102" y="716905"/>
                      </a:cubicBezTo>
                      <a:cubicBezTo>
                        <a:pt x="854468" y="762721"/>
                        <a:pt x="342880" y="618798"/>
                        <a:pt x="194004" y="511927"/>
                      </a:cubicBezTo>
                      <a:cubicBezTo>
                        <a:pt x="93706" y="439728"/>
                        <a:pt x="-97556" y="-39570"/>
                        <a:pt x="59988" y="2626"/>
                      </a:cubicBezTo>
                      <a:close/>
                    </a:path>
                  </a:pathLst>
                </a:custGeom>
                <a:solidFill>
                  <a:srgbClr val="47B1FF"/>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0" name="任意多边形: 形状 296"/>
                <p:cNvSpPr/>
                <p:nvPr/>
              </p:nvSpPr>
              <p:spPr>
                <a:xfrm rot="20717076">
                  <a:off x="6842" y="4577"/>
                  <a:ext cx="271" cy="271"/>
                </a:xfrm>
                <a:custGeom>
                  <a:avLst/>
                  <a:gdLst>
                    <a:gd name="connsiteX0" fmla="*/ 108866 w 110707"/>
                    <a:gd name="connsiteY0" fmla="*/ 69462 h 110707"/>
                    <a:gd name="connsiteX1" fmla="*/ 41246 w 110707"/>
                    <a:gd name="connsiteY1" fmla="*/ 108866 h 110707"/>
                    <a:gd name="connsiteX2" fmla="*/ 1842 w 110707"/>
                    <a:gd name="connsiteY2" fmla="*/ 41246 h 110707"/>
                    <a:gd name="connsiteX3" fmla="*/ 69432 w 110707"/>
                    <a:gd name="connsiteY3" fmla="*/ 1834 h 110707"/>
                    <a:gd name="connsiteX4" fmla="*/ 108873 w 110707"/>
                    <a:gd name="connsiteY4" fmla="*/ 69432 h 110707"/>
                    <a:gd name="connsiteX5" fmla="*/ 108866 w 110707"/>
                    <a:gd name="connsiteY5" fmla="*/ 69462 h 1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07" h="110707">
                      <a:moveTo>
                        <a:pt x="108866" y="69462"/>
                      </a:moveTo>
                      <a:cubicBezTo>
                        <a:pt x="101074" y="99016"/>
                        <a:pt x="70800" y="116657"/>
                        <a:pt x="41246" y="108866"/>
                      </a:cubicBezTo>
                      <a:cubicBezTo>
                        <a:pt x="11693" y="101074"/>
                        <a:pt x="-5949" y="70800"/>
                        <a:pt x="1842" y="41246"/>
                      </a:cubicBezTo>
                      <a:cubicBezTo>
                        <a:pt x="9631" y="11704"/>
                        <a:pt x="39886" y="-5938"/>
                        <a:pt x="69432" y="1834"/>
                      </a:cubicBezTo>
                      <a:cubicBezTo>
                        <a:pt x="98990" y="9610"/>
                        <a:pt x="116649" y="39874"/>
                        <a:pt x="108873" y="69432"/>
                      </a:cubicBezTo>
                      <a:cubicBezTo>
                        <a:pt x="108871" y="69442"/>
                        <a:pt x="108869" y="69452"/>
                        <a:pt x="108866" y="69462"/>
                      </a:cubicBezTo>
                      <a:close/>
                    </a:path>
                  </a:pathLst>
                </a:custGeom>
                <a:solidFill>
                  <a:srgbClr val="566078"/>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1" name="任意多边形: 形状 299"/>
                <p:cNvSpPr/>
                <p:nvPr/>
              </p:nvSpPr>
              <p:spPr>
                <a:xfrm rot="20717076">
                  <a:off x="5403" y="4956"/>
                  <a:ext cx="3149" cy="1024"/>
                </a:xfrm>
                <a:custGeom>
                  <a:avLst/>
                  <a:gdLst>
                    <a:gd name="connsiteX0" fmla="*/ 726758 w 1285303"/>
                    <a:gd name="connsiteY0" fmla="*/ 189928 h 417766"/>
                    <a:gd name="connsiteX1" fmla="*/ 498158 w 1285303"/>
                    <a:gd name="connsiteY1" fmla="*/ 130588 h 417766"/>
                    <a:gd name="connsiteX2" fmla="*/ 0 w 1285303"/>
                    <a:gd name="connsiteY2" fmla="*/ 0 h 417766"/>
                    <a:gd name="connsiteX3" fmla="*/ 25813 w 1285303"/>
                    <a:gd name="connsiteY3" fmla="*/ 104203 h 417766"/>
                    <a:gd name="connsiteX4" fmla="*/ 136398 w 1285303"/>
                    <a:gd name="connsiteY4" fmla="*/ 133636 h 417766"/>
                    <a:gd name="connsiteX5" fmla="*/ 474535 w 1285303"/>
                    <a:gd name="connsiteY5" fmla="*/ 221361 h 417766"/>
                    <a:gd name="connsiteX6" fmla="*/ 703136 w 1285303"/>
                    <a:gd name="connsiteY6" fmla="*/ 280607 h 417766"/>
                    <a:gd name="connsiteX7" fmla="*/ 1225391 w 1285303"/>
                    <a:gd name="connsiteY7" fmla="*/ 417767 h 417766"/>
                    <a:gd name="connsiteX8" fmla="*/ 1227201 w 1285303"/>
                    <a:gd name="connsiteY8" fmla="*/ 415766 h 417766"/>
                    <a:gd name="connsiteX9" fmla="*/ 1241012 w 1285303"/>
                    <a:gd name="connsiteY9" fmla="*/ 399193 h 417766"/>
                    <a:gd name="connsiteX10" fmla="*/ 1244441 w 1285303"/>
                    <a:gd name="connsiteY10" fmla="*/ 395288 h 417766"/>
                    <a:gd name="connsiteX11" fmla="*/ 1272064 w 1285303"/>
                    <a:gd name="connsiteY11" fmla="*/ 357759 h 417766"/>
                    <a:gd name="connsiteX12" fmla="*/ 1274445 w 1285303"/>
                    <a:gd name="connsiteY12" fmla="*/ 353949 h 417766"/>
                    <a:gd name="connsiteX13" fmla="*/ 1284637 w 1285303"/>
                    <a:gd name="connsiteY13" fmla="*/ 337471 h 417766"/>
                    <a:gd name="connsiteX14" fmla="*/ 1285303 w 1285303"/>
                    <a:gd name="connsiteY14" fmla="*/ 336328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5303" h="417766">
                      <a:moveTo>
                        <a:pt x="726758" y="189928"/>
                      </a:moveTo>
                      <a:cubicBezTo>
                        <a:pt x="671894" y="175450"/>
                        <a:pt x="589121" y="154115"/>
                        <a:pt x="498158" y="130588"/>
                      </a:cubicBezTo>
                      <a:cubicBezTo>
                        <a:pt x="313658" y="82963"/>
                        <a:pt x="89821" y="25146"/>
                        <a:pt x="0" y="0"/>
                      </a:cubicBezTo>
                      <a:cubicBezTo>
                        <a:pt x="5726" y="35384"/>
                        <a:pt x="14360" y="70237"/>
                        <a:pt x="25813" y="104203"/>
                      </a:cubicBezTo>
                      <a:cubicBezTo>
                        <a:pt x="57150" y="112681"/>
                        <a:pt x="94679" y="122682"/>
                        <a:pt x="136398" y="133636"/>
                      </a:cubicBezTo>
                      <a:cubicBezTo>
                        <a:pt x="236315" y="159829"/>
                        <a:pt x="359474" y="191643"/>
                        <a:pt x="474535" y="221361"/>
                      </a:cubicBezTo>
                      <a:cubicBezTo>
                        <a:pt x="565595" y="244888"/>
                        <a:pt x="648176" y="266224"/>
                        <a:pt x="703136" y="280607"/>
                      </a:cubicBezTo>
                      <a:lnTo>
                        <a:pt x="1225391" y="417767"/>
                      </a:lnTo>
                      <a:lnTo>
                        <a:pt x="1227201" y="415766"/>
                      </a:lnTo>
                      <a:cubicBezTo>
                        <a:pt x="1231964" y="410146"/>
                        <a:pt x="1236726" y="404717"/>
                        <a:pt x="1241012" y="399193"/>
                      </a:cubicBezTo>
                      <a:lnTo>
                        <a:pt x="1244441" y="395288"/>
                      </a:lnTo>
                      <a:cubicBezTo>
                        <a:pt x="1254633" y="382524"/>
                        <a:pt x="1263491" y="369951"/>
                        <a:pt x="1272064" y="357759"/>
                      </a:cubicBezTo>
                      <a:cubicBezTo>
                        <a:pt x="1272826" y="356425"/>
                        <a:pt x="1273683" y="355283"/>
                        <a:pt x="1274445" y="353949"/>
                      </a:cubicBezTo>
                      <a:cubicBezTo>
                        <a:pt x="1278065" y="348425"/>
                        <a:pt x="1281494" y="342900"/>
                        <a:pt x="1284637" y="337471"/>
                      </a:cubicBezTo>
                      <a:lnTo>
                        <a:pt x="1285303" y="336328"/>
                      </a:ln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2" name="任意多边形: 形状 307"/>
                <p:cNvSpPr/>
                <p:nvPr/>
              </p:nvSpPr>
              <p:spPr>
                <a:xfrm rot="20717076">
                  <a:off x="7278" y="4577"/>
                  <a:ext cx="271" cy="271"/>
                </a:xfrm>
                <a:custGeom>
                  <a:avLst/>
                  <a:gdLst>
                    <a:gd name="connsiteX0" fmla="*/ 108866 w 110707"/>
                    <a:gd name="connsiteY0" fmla="*/ 69462 h 110707"/>
                    <a:gd name="connsiteX1" fmla="*/ 41246 w 110707"/>
                    <a:gd name="connsiteY1" fmla="*/ 108866 h 110707"/>
                    <a:gd name="connsiteX2" fmla="*/ 1842 w 110707"/>
                    <a:gd name="connsiteY2" fmla="*/ 41246 h 110707"/>
                    <a:gd name="connsiteX3" fmla="*/ 69432 w 110707"/>
                    <a:gd name="connsiteY3" fmla="*/ 1834 h 110707"/>
                    <a:gd name="connsiteX4" fmla="*/ 108873 w 110707"/>
                    <a:gd name="connsiteY4" fmla="*/ 69432 h 110707"/>
                    <a:gd name="connsiteX5" fmla="*/ 108866 w 110707"/>
                    <a:gd name="connsiteY5" fmla="*/ 69462 h 1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07" h="110707">
                      <a:moveTo>
                        <a:pt x="108866" y="69462"/>
                      </a:moveTo>
                      <a:cubicBezTo>
                        <a:pt x="101074" y="99016"/>
                        <a:pt x="70800" y="116657"/>
                        <a:pt x="41246" y="108866"/>
                      </a:cubicBezTo>
                      <a:cubicBezTo>
                        <a:pt x="11693" y="101074"/>
                        <a:pt x="-5949" y="70800"/>
                        <a:pt x="1842" y="41246"/>
                      </a:cubicBezTo>
                      <a:cubicBezTo>
                        <a:pt x="9631" y="11704"/>
                        <a:pt x="39886" y="-5938"/>
                        <a:pt x="69432" y="1834"/>
                      </a:cubicBezTo>
                      <a:cubicBezTo>
                        <a:pt x="98990" y="9610"/>
                        <a:pt x="116649" y="39874"/>
                        <a:pt x="108873" y="69432"/>
                      </a:cubicBezTo>
                      <a:cubicBezTo>
                        <a:pt x="108871" y="69442"/>
                        <a:pt x="108869" y="69452"/>
                        <a:pt x="108866" y="69462"/>
                      </a:cubicBezTo>
                      <a:close/>
                    </a:path>
                  </a:pathLst>
                </a:custGeom>
                <a:solidFill>
                  <a:srgbClr val="566078"/>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3" name="任意多边形: 形状 308"/>
                <p:cNvSpPr/>
                <p:nvPr/>
              </p:nvSpPr>
              <p:spPr>
                <a:xfrm rot="20717076">
                  <a:off x="7767" y="4577"/>
                  <a:ext cx="271" cy="271"/>
                </a:xfrm>
                <a:custGeom>
                  <a:avLst/>
                  <a:gdLst>
                    <a:gd name="connsiteX0" fmla="*/ 108866 w 110707"/>
                    <a:gd name="connsiteY0" fmla="*/ 69462 h 110707"/>
                    <a:gd name="connsiteX1" fmla="*/ 41246 w 110707"/>
                    <a:gd name="connsiteY1" fmla="*/ 108866 h 110707"/>
                    <a:gd name="connsiteX2" fmla="*/ 1842 w 110707"/>
                    <a:gd name="connsiteY2" fmla="*/ 41246 h 110707"/>
                    <a:gd name="connsiteX3" fmla="*/ 69432 w 110707"/>
                    <a:gd name="connsiteY3" fmla="*/ 1834 h 110707"/>
                    <a:gd name="connsiteX4" fmla="*/ 108873 w 110707"/>
                    <a:gd name="connsiteY4" fmla="*/ 69432 h 110707"/>
                    <a:gd name="connsiteX5" fmla="*/ 108866 w 110707"/>
                    <a:gd name="connsiteY5" fmla="*/ 69462 h 1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07" h="110707">
                      <a:moveTo>
                        <a:pt x="108866" y="69462"/>
                      </a:moveTo>
                      <a:cubicBezTo>
                        <a:pt x="101074" y="99016"/>
                        <a:pt x="70800" y="116657"/>
                        <a:pt x="41246" y="108866"/>
                      </a:cubicBezTo>
                      <a:cubicBezTo>
                        <a:pt x="11693" y="101074"/>
                        <a:pt x="-5949" y="70800"/>
                        <a:pt x="1842" y="41246"/>
                      </a:cubicBezTo>
                      <a:cubicBezTo>
                        <a:pt x="9631" y="11704"/>
                        <a:pt x="39886" y="-5938"/>
                        <a:pt x="69432" y="1834"/>
                      </a:cubicBezTo>
                      <a:cubicBezTo>
                        <a:pt x="98990" y="9610"/>
                        <a:pt x="116649" y="39874"/>
                        <a:pt x="108873" y="69432"/>
                      </a:cubicBezTo>
                      <a:cubicBezTo>
                        <a:pt x="108871" y="69442"/>
                        <a:pt x="108869" y="69452"/>
                        <a:pt x="108866" y="69462"/>
                      </a:cubicBezTo>
                      <a:close/>
                    </a:path>
                  </a:pathLst>
                </a:custGeom>
                <a:solidFill>
                  <a:srgbClr val="566078"/>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3" name="图形 291"/>
              <p:cNvGrpSpPr/>
              <p:nvPr/>
            </p:nvGrpSpPr>
            <p:grpSpPr>
              <a:xfrm rot="0">
                <a:off x="12950" y="5574"/>
                <a:ext cx="230" cy="120"/>
                <a:chOff x="5570039" y="2571261"/>
                <a:chExt cx="1595414" cy="1010454"/>
              </a:xfrm>
              <a:solidFill>
                <a:srgbClr val="47B1FF"/>
              </a:solidFill>
            </p:grpSpPr>
            <p:sp>
              <p:nvSpPr>
                <p:cNvPr id="404" name="任意多边形: 形状 301"/>
                <p:cNvSpPr/>
                <p:nvPr/>
              </p:nvSpPr>
              <p:spPr>
                <a:xfrm>
                  <a:off x="5570039" y="2571271"/>
                  <a:ext cx="781817" cy="797375"/>
                </a:xfrm>
                <a:custGeom>
                  <a:avLst/>
                  <a:gdLst>
                    <a:gd name="connsiteX0" fmla="*/ 427294 w 781817"/>
                    <a:gd name="connsiteY0" fmla="*/ 717692 h 797375"/>
                    <a:gd name="connsiteX1" fmla="*/ 222220 w 781817"/>
                    <a:gd name="connsiteY1" fmla="*/ 500427 h 797375"/>
                    <a:gd name="connsiteX2" fmla="*/ 574 w 781817"/>
                    <a:gd name="connsiteY2" fmla="*/ 240394 h 797375"/>
                    <a:gd name="connsiteX3" fmla="*/ 98872 w 781817"/>
                    <a:gd name="connsiteY3" fmla="*/ 7508 h 797375"/>
                    <a:gd name="connsiteX4" fmla="*/ 330043 w 781817"/>
                    <a:gd name="connsiteY4" fmla="*/ 273637 h 797375"/>
                    <a:gd name="connsiteX5" fmla="*/ 767908 w 781817"/>
                    <a:gd name="connsiteY5" fmla="*/ 553291 h 797375"/>
                    <a:gd name="connsiteX6" fmla="*/ 518924 w 781817"/>
                    <a:gd name="connsiteY6" fmla="*/ 796273 h 797375"/>
                    <a:gd name="connsiteX7" fmla="*/ 427294 w 781817"/>
                    <a:gd name="connsiteY7" fmla="*/ 717692 h 79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817" h="797375">
                      <a:moveTo>
                        <a:pt x="427294" y="717692"/>
                      </a:moveTo>
                      <a:cubicBezTo>
                        <a:pt x="427294" y="717692"/>
                        <a:pt x="313565" y="556339"/>
                        <a:pt x="222220" y="500427"/>
                      </a:cubicBezTo>
                      <a:cubicBezTo>
                        <a:pt x="48865" y="394509"/>
                        <a:pt x="-6380" y="336883"/>
                        <a:pt x="574" y="240394"/>
                      </a:cubicBezTo>
                      <a:cubicBezTo>
                        <a:pt x="7527" y="143906"/>
                        <a:pt x="92395" y="-39260"/>
                        <a:pt x="98872" y="7508"/>
                      </a:cubicBezTo>
                      <a:cubicBezTo>
                        <a:pt x="98872" y="7508"/>
                        <a:pt x="159832" y="218677"/>
                        <a:pt x="330043" y="273637"/>
                      </a:cubicBezTo>
                      <a:cubicBezTo>
                        <a:pt x="438152" y="308593"/>
                        <a:pt x="691422" y="499189"/>
                        <a:pt x="767908" y="553291"/>
                      </a:cubicBezTo>
                      <a:cubicBezTo>
                        <a:pt x="836964" y="602059"/>
                        <a:pt x="632272" y="814466"/>
                        <a:pt x="518924" y="796273"/>
                      </a:cubicBezTo>
                      <a:cubicBezTo>
                        <a:pt x="405577" y="778081"/>
                        <a:pt x="427294" y="717692"/>
                        <a:pt x="427294" y="71769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5" name="任意多边形: 形状 302"/>
                <p:cNvSpPr/>
                <p:nvPr/>
              </p:nvSpPr>
              <p:spPr>
                <a:xfrm>
                  <a:off x="5800055" y="2613299"/>
                  <a:ext cx="1365398" cy="968417"/>
                </a:xfrm>
                <a:custGeom>
                  <a:avLst/>
                  <a:gdLst>
                    <a:gd name="connsiteX0" fmla="*/ 12778 w 1365398"/>
                    <a:gd name="connsiteY0" fmla="*/ 835780 h 968417"/>
                    <a:gd name="connsiteX1" fmla="*/ 197278 w 1365398"/>
                    <a:gd name="connsiteY1" fmla="*/ 675665 h 968417"/>
                    <a:gd name="connsiteX2" fmla="*/ 339581 w 1365398"/>
                    <a:gd name="connsiteY2" fmla="*/ 655376 h 968417"/>
                    <a:gd name="connsiteX3" fmla="*/ 682481 w 1365398"/>
                    <a:gd name="connsiteY3" fmla="*/ 250278 h 968417"/>
                    <a:gd name="connsiteX4" fmla="*/ 1363995 w 1365398"/>
                    <a:gd name="connsiteY4" fmla="*/ 5581 h 968417"/>
                    <a:gd name="connsiteX5" fmla="*/ 1104820 w 1365398"/>
                    <a:gd name="connsiteY5" fmla="*/ 245992 h 968417"/>
                    <a:gd name="connsiteX6" fmla="*/ 946133 w 1365398"/>
                    <a:gd name="connsiteY6" fmla="*/ 378008 h 968417"/>
                    <a:gd name="connsiteX7" fmla="*/ 811450 w 1365398"/>
                    <a:gd name="connsiteY7" fmla="*/ 578605 h 968417"/>
                    <a:gd name="connsiteX8" fmla="*/ 802591 w 1365398"/>
                    <a:gd name="connsiteY8" fmla="*/ 755389 h 968417"/>
                    <a:gd name="connsiteX9" fmla="*/ 935941 w 1365398"/>
                    <a:gd name="connsiteY9" fmla="*/ 818635 h 968417"/>
                    <a:gd name="connsiteX10" fmla="*/ 1191878 w 1365398"/>
                    <a:gd name="connsiteY10" fmla="*/ 771010 h 968417"/>
                    <a:gd name="connsiteX11" fmla="*/ 1140253 w 1365398"/>
                    <a:gd name="connsiteY11" fmla="*/ 858545 h 968417"/>
                    <a:gd name="connsiteX12" fmla="*/ 1019380 w 1365398"/>
                    <a:gd name="connsiteY12" fmla="*/ 894930 h 968417"/>
                    <a:gd name="connsiteX13" fmla="*/ 912415 w 1365398"/>
                    <a:gd name="connsiteY13" fmla="*/ 868165 h 968417"/>
                    <a:gd name="connsiteX14" fmla="*/ 510079 w 1365398"/>
                    <a:gd name="connsiteY14" fmla="*/ 967606 h 968417"/>
                    <a:gd name="connsiteX15" fmla="*/ 12778 w 1365398"/>
                    <a:gd name="connsiteY15" fmla="*/ 835780 h 96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5398" h="968417">
                      <a:moveTo>
                        <a:pt x="12778" y="835780"/>
                      </a:moveTo>
                      <a:cubicBezTo>
                        <a:pt x="-23702" y="811015"/>
                        <a:pt x="12016" y="705859"/>
                        <a:pt x="197278" y="675665"/>
                      </a:cubicBezTo>
                      <a:cubicBezTo>
                        <a:pt x="288051" y="660806"/>
                        <a:pt x="313578" y="669378"/>
                        <a:pt x="339581" y="655376"/>
                      </a:cubicBezTo>
                      <a:cubicBezTo>
                        <a:pt x="406923" y="618991"/>
                        <a:pt x="603043" y="309047"/>
                        <a:pt x="682481" y="250278"/>
                      </a:cubicBezTo>
                      <a:cubicBezTo>
                        <a:pt x="796591" y="166077"/>
                        <a:pt x="1343992" y="-36043"/>
                        <a:pt x="1363995" y="5581"/>
                      </a:cubicBezTo>
                      <a:cubicBezTo>
                        <a:pt x="1385807" y="51206"/>
                        <a:pt x="1146825" y="203320"/>
                        <a:pt x="1104820" y="245992"/>
                      </a:cubicBezTo>
                      <a:cubicBezTo>
                        <a:pt x="1062814" y="288664"/>
                        <a:pt x="1000045" y="329907"/>
                        <a:pt x="946133" y="378008"/>
                      </a:cubicBezTo>
                      <a:cubicBezTo>
                        <a:pt x="903556" y="416108"/>
                        <a:pt x="822308" y="526313"/>
                        <a:pt x="811450" y="578605"/>
                      </a:cubicBezTo>
                      <a:cubicBezTo>
                        <a:pt x="791638" y="675665"/>
                        <a:pt x="784018" y="744149"/>
                        <a:pt x="802591" y="755389"/>
                      </a:cubicBezTo>
                      <a:cubicBezTo>
                        <a:pt x="859170" y="789774"/>
                        <a:pt x="890888" y="825017"/>
                        <a:pt x="935941" y="818635"/>
                      </a:cubicBezTo>
                      <a:cubicBezTo>
                        <a:pt x="980995" y="812253"/>
                        <a:pt x="1155016" y="756818"/>
                        <a:pt x="1191878" y="771010"/>
                      </a:cubicBezTo>
                      <a:cubicBezTo>
                        <a:pt x="1228740" y="785202"/>
                        <a:pt x="1196545" y="824255"/>
                        <a:pt x="1140253" y="858545"/>
                      </a:cubicBezTo>
                      <a:cubicBezTo>
                        <a:pt x="1080245" y="895121"/>
                        <a:pt x="1072339" y="917981"/>
                        <a:pt x="1019380" y="894930"/>
                      </a:cubicBezTo>
                      <a:cubicBezTo>
                        <a:pt x="985290" y="880639"/>
                        <a:pt x="949219" y="871614"/>
                        <a:pt x="912415" y="868165"/>
                      </a:cubicBezTo>
                      <a:cubicBezTo>
                        <a:pt x="912415" y="868165"/>
                        <a:pt x="684386" y="958081"/>
                        <a:pt x="510079" y="967606"/>
                      </a:cubicBezTo>
                      <a:cubicBezTo>
                        <a:pt x="335771" y="977131"/>
                        <a:pt x="108409" y="900931"/>
                        <a:pt x="12778" y="83578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6" name="任意多边形: 形状 303"/>
                <p:cNvSpPr/>
                <p:nvPr/>
              </p:nvSpPr>
              <p:spPr>
                <a:xfrm>
                  <a:off x="5715298" y="3418807"/>
                  <a:ext cx="95566" cy="35890"/>
                </a:xfrm>
                <a:custGeom>
                  <a:avLst/>
                  <a:gdLst>
                    <a:gd name="connsiteX0" fmla="*/ 84868 w 95566"/>
                    <a:gd name="connsiteY0" fmla="*/ 172 h 35890"/>
                    <a:gd name="connsiteX1" fmla="*/ 16573 w 95566"/>
                    <a:gd name="connsiteY1" fmla="*/ 8935 h 35890"/>
                    <a:gd name="connsiteX2" fmla="*/ 0 w 95566"/>
                    <a:gd name="connsiteY2" fmla="*/ 30462 h 35890"/>
                    <a:gd name="connsiteX3" fmla="*/ 30670 w 95566"/>
                    <a:gd name="connsiteY3" fmla="*/ 35891 h 35890"/>
                    <a:gd name="connsiteX4" fmla="*/ 94774 w 95566"/>
                    <a:gd name="connsiteY4" fmla="*/ 28652 h 35890"/>
                    <a:gd name="connsiteX5" fmla="*/ 84868 w 95566"/>
                    <a:gd name="connsiteY5" fmla="*/ 172 h 3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6" h="35890">
                      <a:moveTo>
                        <a:pt x="84868" y="172"/>
                      </a:moveTo>
                      <a:cubicBezTo>
                        <a:pt x="61772" y="-775"/>
                        <a:pt x="38682" y="2188"/>
                        <a:pt x="16573" y="8935"/>
                      </a:cubicBezTo>
                      <a:cubicBezTo>
                        <a:pt x="8091" y="13251"/>
                        <a:pt x="2004" y="21158"/>
                        <a:pt x="0" y="30462"/>
                      </a:cubicBezTo>
                      <a:cubicBezTo>
                        <a:pt x="9975" y="33470"/>
                        <a:pt x="20269" y="35293"/>
                        <a:pt x="30670" y="35891"/>
                      </a:cubicBezTo>
                      <a:cubicBezTo>
                        <a:pt x="52228" y="35665"/>
                        <a:pt x="73708" y="33239"/>
                        <a:pt x="94774" y="28652"/>
                      </a:cubicBezTo>
                      <a:cubicBezTo>
                        <a:pt x="94774" y="28652"/>
                        <a:pt x="99727" y="-1638"/>
                        <a:pt x="84868" y="17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7" name="任意多边形: 形状 304"/>
                <p:cNvSpPr/>
                <p:nvPr/>
              </p:nvSpPr>
              <p:spPr>
                <a:xfrm>
                  <a:off x="6848678" y="2613304"/>
                  <a:ext cx="316772" cy="145688"/>
                </a:xfrm>
                <a:custGeom>
                  <a:avLst/>
                  <a:gdLst>
                    <a:gd name="connsiteX0" fmla="*/ 0 w 316772"/>
                    <a:gd name="connsiteY0" fmla="*/ 84347 h 145688"/>
                    <a:gd name="connsiteX1" fmla="*/ 125539 w 316772"/>
                    <a:gd name="connsiteY1" fmla="*/ 92920 h 145688"/>
                    <a:gd name="connsiteX2" fmla="*/ 185452 w 316772"/>
                    <a:gd name="connsiteY2" fmla="*/ 145688 h 145688"/>
                    <a:gd name="connsiteX3" fmla="*/ 315373 w 316772"/>
                    <a:gd name="connsiteY3" fmla="*/ 5575 h 145688"/>
                    <a:gd name="connsiteX4" fmla="*/ 0 w 316772"/>
                    <a:gd name="connsiteY4" fmla="*/ 84347 h 145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72" h="145688">
                      <a:moveTo>
                        <a:pt x="0" y="84347"/>
                      </a:moveTo>
                      <a:cubicBezTo>
                        <a:pt x="46482" y="80537"/>
                        <a:pt x="95250" y="80823"/>
                        <a:pt x="125539" y="92920"/>
                      </a:cubicBezTo>
                      <a:cubicBezTo>
                        <a:pt x="155829" y="105016"/>
                        <a:pt x="173164" y="131020"/>
                        <a:pt x="185452" y="145688"/>
                      </a:cubicBezTo>
                      <a:cubicBezTo>
                        <a:pt x="256984" y="91300"/>
                        <a:pt x="327660" y="31293"/>
                        <a:pt x="315373" y="5575"/>
                      </a:cubicBezTo>
                      <a:cubicBezTo>
                        <a:pt x="305181" y="-15665"/>
                        <a:pt x="157353" y="26626"/>
                        <a:pt x="0" y="84347"/>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8" name="任意多边形: 形状 305"/>
                <p:cNvSpPr/>
                <p:nvPr/>
              </p:nvSpPr>
              <p:spPr>
                <a:xfrm>
                  <a:off x="5573756" y="2571261"/>
                  <a:ext cx="169068" cy="215734"/>
                </a:xfrm>
                <a:custGeom>
                  <a:avLst/>
                  <a:gdLst>
                    <a:gd name="connsiteX0" fmla="*/ 87344 w 169068"/>
                    <a:gd name="connsiteY0" fmla="*/ 170015 h 215734"/>
                    <a:gd name="connsiteX1" fmla="*/ 169069 w 169068"/>
                    <a:gd name="connsiteY1" fmla="*/ 153060 h 215734"/>
                    <a:gd name="connsiteX2" fmla="*/ 95155 w 169068"/>
                    <a:gd name="connsiteY2" fmla="*/ 7518 h 215734"/>
                    <a:gd name="connsiteX3" fmla="*/ 0 w 169068"/>
                    <a:gd name="connsiteY3" fmla="*/ 215735 h 215734"/>
                    <a:gd name="connsiteX4" fmla="*/ 87344 w 169068"/>
                    <a:gd name="connsiteY4" fmla="*/ 170015 h 215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68" h="215734">
                      <a:moveTo>
                        <a:pt x="87344" y="170015"/>
                      </a:moveTo>
                      <a:cubicBezTo>
                        <a:pt x="122777" y="161061"/>
                        <a:pt x="152400" y="155727"/>
                        <a:pt x="169069" y="153060"/>
                      </a:cubicBezTo>
                      <a:cubicBezTo>
                        <a:pt x="136925" y="108739"/>
                        <a:pt x="111980" y="59620"/>
                        <a:pt x="95155" y="7518"/>
                      </a:cubicBezTo>
                      <a:cubicBezTo>
                        <a:pt x="89154" y="-35535"/>
                        <a:pt x="16859" y="116008"/>
                        <a:pt x="0" y="215735"/>
                      </a:cubicBezTo>
                      <a:cubicBezTo>
                        <a:pt x="24860" y="198018"/>
                        <a:pt x="57912" y="177254"/>
                        <a:pt x="87344" y="17001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9" name="任意多边形: 形状 306"/>
                <p:cNvSpPr/>
                <p:nvPr/>
              </p:nvSpPr>
              <p:spPr>
                <a:xfrm>
                  <a:off x="5867912" y="3384404"/>
                  <a:ext cx="21110" cy="26669"/>
                </a:xfrm>
                <a:custGeom>
                  <a:avLst/>
                  <a:gdLst>
                    <a:gd name="connsiteX0" fmla="*/ 15883 w 21110"/>
                    <a:gd name="connsiteY0" fmla="*/ 1619 h 26669"/>
                    <a:gd name="connsiteX1" fmla="*/ 11407 w 21110"/>
                    <a:gd name="connsiteY1" fmla="*/ 0 h 26669"/>
                    <a:gd name="connsiteX2" fmla="*/ 72 w 21110"/>
                    <a:gd name="connsiteY2" fmla="*/ 12573 h 26669"/>
                    <a:gd name="connsiteX3" fmla="*/ 4834 w 21110"/>
                    <a:gd name="connsiteY3" fmla="*/ 24670 h 26669"/>
                    <a:gd name="connsiteX4" fmla="*/ 9692 w 21110"/>
                    <a:gd name="connsiteY4" fmla="*/ 26670 h 26669"/>
                    <a:gd name="connsiteX5" fmla="*/ 21027 w 21110"/>
                    <a:gd name="connsiteY5" fmla="*/ 14002 h 26669"/>
                    <a:gd name="connsiteX6" fmla="*/ 15883 w 21110"/>
                    <a:gd name="connsiteY6" fmla="*/ 1619 h 2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10" h="26669">
                      <a:moveTo>
                        <a:pt x="15883" y="1619"/>
                      </a:moveTo>
                      <a:cubicBezTo>
                        <a:pt x="14574" y="668"/>
                        <a:pt x="13022" y="107"/>
                        <a:pt x="11407" y="0"/>
                      </a:cubicBezTo>
                      <a:cubicBezTo>
                        <a:pt x="4860" y="458"/>
                        <a:pt x="-149" y="6014"/>
                        <a:pt x="72" y="12573"/>
                      </a:cubicBezTo>
                      <a:cubicBezTo>
                        <a:pt x="-389" y="17138"/>
                        <a:pt x="1385" y="21645"/>
                        <a:pt x="4834" y="24670"/>
                      </a:cubicBezTo>
                      <a:cubicBezTo>
                        <a:pt x="6201" y="25834"/>
                        <a:pt x="7902" y="26535"/>
                        <a:pt x="9692" y="26670"/>
                      </a:cubicBezTo>
                      <a:cubicBezTo>
                        <a:pt x="16277" y="26212"/>
                        <a:pt x="21300" y="20597"/>
                        <a:pt x="21027" y="14002"/>
                      </a:cubicBezTo>
                      <a:cubicBezTo>
                        <a:pt x="21547" y="9266"/>
                        <a:pt x="19606" y="4593"/>
                        <a:pt x="15883" y="16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 name="图形 36"/>
              <p:cNvGrpSpPr/>
              <p:nvPr/>
            </p:nvGrpSpPr>
            <p:grpSpPr>
              <a:xfrm rot="0" flipV="1">
                <a:off x="5522" y="3624"/>
                <a:ext cx="610" cy="659"/>
                <a:chOff x="8047207" y="1238924"/>
                <a:chExt cx="1236279" cy="1335113"/>
              </a:xfrm>
              <a:solidFill>
                <a:srgbClr val="47B1FF"/>
              </a:solidFill>
            </p:grpSpPr>
            <p:sp>
              <p:nvSpPr>
                <p:cNvPr id="47" name="任意多边形: 形状 38"/>
                <p:cNvSpPr/>
                <p:nvPr/>
              </p:nvSpPr>
              <p:spPr>
                <a:xfrm>
                  <a:off x="8448918" y="1690872"/>
                  <a:ext cx="487447" cy="508396"/>
                </a:xfrm>
                <a:custGeom>
                  <a:avLst/>
                  <a:gdLst>
                    <a:gd name="connsiteX0" fmla="*/ 167592 w 487447"/>
                    <a:gd name="connsiteY0" fmla="*/ 504372 h 508396"/>
                    <a:gd name="connsiteX1" fmla="*/ 4143 w 487447"/>
                    <a:gd name="connsiteY1" fmla="*/ 312348 h 508396"/>
                    <a:gd name="connsiteX2" fmla="*/ 4143 w 487447"/>
                    <a:gd name="connsiteY2" fmla="*/ 179474 h 508396"/>
                    <a:gd name="connsiteX3" fmla="*/ 232743 w 487447"/>
                    <a:gd name="connsiteY3" fmla="*/ 23 h 508396"/>
                    <a:gd name="connsiteX4" fmla="*/ 487346 w 487447"/>
                    <a:gd name="connsiteY4" fmla="*/ 242244 h 508396"/>
                    <a:gd name="connsiteX5" fmla="*/ 351520 w 487447"/>
                    <a:gd name="connsiteY5" fmla="*/ 462366 h 508396"/>
                    <a:gd name="connsiteX6" fmla="*/ 262366 w 487447"/>
                    <a:gd name="connsiteY6" fmla="*/ 504276 h 508396"/>
                    <a:gd name="connsiteX7" fmla="*/ 167592 w 487447"/>
                    <a:gd name="connsiteY7" fmla="*/ 504372 h 508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447" h="508396">
                      <a:moveTo>
                        <a:pt x="167592" y="504372"/>
                      </a:moveTo>
                      <a:cubicBezTo>
                        <a:pt x="68437" y="478464"/>
                        <a:pt x="23098" y="406645"/>
                        <a:pt x="4143" y="312348"/>
                      </a:cubicBezTo>
                      <a:cubicBezTo>
                        <a:pt x="-1381" y="268229"/>
                        <a:pt x="-1381" y="223593"/>
                        <a:pt x="4143" y="179474"/>
                      </a:cubicBezTo>
                      <a:cubicBezTo>
                        <a:pt x="25765" y="73461"/>
                        <a:pt x="120634" y="-1501"/>
                        <a:pt x="232743" y="23"/>
                      </a:cubicBezTo>
                      <a:cubicBezTo>
                        <a:pt x="363617" y="1356"/>
                        <a:pt x="484108" y="110703"/>
                        <a:pt x="487346" y="242244"/>
                      </a:cubicBezTo>
                      <a:cubicBezTo>
                        <a:pt x="490109" y="341304"/>
                        <a:pt x="435816" y="413694"/>
                        <a:pt x="351520" y="462366"/>
                      </a:cubicBezTo>
                      <a:cubicBezTo>
                        <a:pt x="322945" y="478749"/>
                        <a:pt x="292179" y="490370"/>
                        <a:pt x="262366" y="504276"/>
                      </a:cubicBezTo>
                      <a:cubicBezTo>
                        <a:pt x="231013" y="509737"/>
                        <a:pt x="198956" y="509770"/>
                        <a:pt x="167592" y="504372"/>
                      </a:cubicBez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任意多边形: 形状 39"/>
                <p:cNvSpPr/>
                <p:nvPr/>
              </p:nvSpPr>
              <p:spPr>
                <a:xfrm>
                  <a:off x="8664757" y="1238924"/>
                  <a:ext cx="170065" cy="331188"/>
                </a:xfrm>
                <a:custGeom>
                  <a:avLst/>
                  <a:gdLst>
                    <a:gd name="connsiteX0" fmla="*/ 7188 w 170065"/>
                    <a:gd name="connsiteY0" fmla="*/ 202892 h 331188"/>
                    <a:gd name="connsiteX1" fmla="*/ 43669 w 170065"/>
                    <a:gd name="connsiteY1" fmla="*/ 52397 h 331188"/>
                    <a:gd name="connsiteX2" fmla="*/ 121679 w 170065"/>
                    <a:gd name="connsiteY2" fmla="*/ 2105 h 331188"/>
                    <a:gd name="connsiteX3" fmla="*/ 170066 w 170065"/>
                    <a:gd name="connsiteY3" fmla="*/ 82305 h 331188"/>
                    <a:gd name="connsiteX4" fmla="*/ 170066 w 170065"/>
                    <a:gd name="connsiteY4" fmla="*/ 106022 h 331188"/>
                    <a:gd name="connsiteX5" fmla="*/ 157969 w 170065"/>
                    <a:gd name="connsiteY5" fmla="*/ 163172 h 331188"/>
                    <a:gd name="connsiteX6" fmla="*/ 86436 w 170065"/>
                    <a:gd name="connsiteY6" fmla="*/ 292903 h 331188"/>
                    <a:gd name="connsiteX7" fmla="*/ 30143 w 170065"/>
                    <a:gd name="connsiteY7" fmla="*/ 329669 h 331188"/>
                    <a:gd name="connsiteX8" fmla="*/ 140 w 170065"/>
                    <a:gd name="connsiteY8" fmla="*/ 262994 h 331188"/>
                    <a:gd name="connsiteX9" fmla="*/ 7188 w 170065"/>
                    <a:gd name="connsiteY9" fmla="*/ 202892 h 33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065" h="331188">
                      <a:moveTo>
                        <a:pt x="7188" y="202892"/>
                      </a:moveTo>
                      <a:cubicBezTo>
                        <a:pt x="11665" y="150885"/>
                        <a:pt x="16713" y="99260"/>
                        <a:pt x="43669" y="52397"/>
                      </a:cubicBezTo>
                      <a:cubicBezTo>
                        <a:pt x="61290" y="21536"/>
                        <a:pt x="77102" y="-8278"/>
                        <a:pt x="121679" y="2105"/>
                      </a:cubicBezTo>
                      <a:cubicBezTo>
                        <a:pt x="166256" y="12487"/>
                        <a:pt x="169304" y="46682"/>
                        <a:pt x="170066" y="82305"/>
                      </a:cubicBezTo>
                      <a:cubicBezTo>
                        <a:pt x="170066" y="90211"/>
                        <a:pt x="170066" y="98117"/>
                        <a:pt x="170066" y="106022"/>
                      </a:cubicBezTo>
                      <a:cubicBezTo>
                        <a:pt x="157398" y="123263"/>
                        <a:pt x="175971" y="147075"/>
                        <a:pt x="157969" y="163172"/>
                      </a:cubicBezTo>
                      <a:cubicBezTo>
                        <a:pt x="137300" y="208035"/>
                        <a:pt x="120917" y="254898"/>
                        <a:pt x="86436" y="292903"/>
                      </a:cubicBezTo>
                      <a:cubicBezTo>
                        <a:pt x="69958" y="311096"/>
                        <a:pt x="56433" y="337861"/>
                        <a:pt x="30143" y="329669"/>
                      </a:cubicBezTo>
                      <a:cubicBezTo>
                        <a:pt x="1568" y="320811"/>
                        <a:pt x="-717" y="290426"/>
                        <a:pt x="140" y="262994"/>
                      </a:cubicBezTo>
                      <a:cubicBezTo>
                        <a:pt x="8998" y="243849"/>
                        <a:pt x="-717" y="222323"/>
                        <a:pt x="7188" y="20289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40"/>
                <p:cNvSpPr/>
                <p:nvPr/>
              </p:nvSpPr>
              <p:spPr>
                <a:xfrm>
                  <a:off x="8159234" y="1516402"/>
                  <a:ext cx="292808" cy="216313"/>
                </a:xfrm>
                <a:custGeom>
                  <a:avLst/>
                  <a:gdLst>
                    <a:gd name="connsiteX0" fmla="*/ 200101 w 292808"/>
                    <a:gd name="connsiteY0" fmla="*/ 212021 h 216313"/>
                    <a:gd name="connsiteX1" fmla="*/ 12935 w 292808"/>
                    <a:gd name="connsiteY1" fmla="*/ 92863 h 216313"/>
                    <a:gd name="connsiteX2" fmla="*/ 6648 w 292808"/>
                    <a:gd name="connsiteY2" fmla="*/ 21902 h 216313"/>
                    <a:gd name="connsiteX3" fmla="*/ 79705 w 292808"/>
                    <a:gd name="connsiteY3" fmla="*/ 2852 h 216313"/>
                    <a:gd name="connsiteX4" fmla="*/ 280397 w 292808"/>
                    <a:gd name="connsiteY4" fmla="*/ 146394 h 216313"/>
                    <a:gd name="connsiteX5" fmla="*/ 256775 w 292808"/>
                    <a:gd name="connsiteY5" fmla="*/ 213069 h 216313"/>
                    <a:gd name="connsiteX6" fmla="*/ 200101 w 292808"/>
                    <a:gd name="connsiteY6" fmla="*/ 212021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808" h="216313">
                      <a:moveTo>
                        <a:pt x="200101" y="212021"/>
                      </a:moveTo>
                      <a:cubicBezTo>
                        <a:pt x="115233" y="207544"/>
                        <a:pt x="55702" y="163824"/>
                        <a:pt x="12935" y="92863"/>
                      </a:cubicBezTo>
                      <a:cubicBezTo>
                        <a:pt x="-972" y="69717"/>
                        <a:pt x="-4591" y="41619"/>
                        <a:pt x="6648" y="21902"/>
                      </a:cubicBezTo>
                      <a:cubicBezTo>
                        <a:pt x="20840" y="-3054"/>
                        <a:pt x="53321" y="-2196"/>
                        <a:pt x="79705" y="2852"/>
                      </a:cubicBezTo>
                      <a:cubicBezTo>
                        <a:pt x="168668" y="19140"/>
                        <a:pt x="232676" y="71622"/>
                        <a:pt x="280397" y="146394"/>
                      </a:cubicBezTo>
                      <a:cubicBezTo>
                        <a:pt x="301161" y="179064"/>
                        <a:pt x="297542" y="202305"/>
                        <a:pt x="256775" y="213069"/>
                      </a:cubicBezTo>
                      <a:cubicBezTo>
                        <a:pt x="238122" y="217725"/>
                        <a:pt x="218569" y="217364"/>
                        <a:pt x="200101" y="21202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任意多边形: 形状 41"/>
                <p:cNvSpPr/>
                <p:nvPr/>
              </p:nvSpPr>
              <p:spPr>
                <a:xfrm>
                  <a:off x="8047207" y="1940714"/>
                  <a:ext cx="288090" cy="188089"/>
                </a:xfrm>
                <a:custGeom>
                  <a:avLst/>
                  <a:gdLst>
                    <a:gd name="connsiteX0" fmla="*/ 225831 w 288090"/>
                    <a:gd name="connsiteY0" fmla="*/ 7070 h 188089"/>
                    <a:gd name="connsiteX1" fmla="*/ 282219 w 288090"/>
                    <a:gd name="connsiteY1" fmla="*/ 67077 h 188089"/>
                    <a:gd name="connsiteX2" fmla="*/ 278790 w 288090"/>
                    <a:gd name="connsiteY2" fmla="*/ 100796 h 188089"/>
                    <a:gd name="connsiteX3" fmla="*/ 66669 w 288090"/>
                    <a:gd name="connsiteY3" fmla="*/ 185378 h 188089"/>
                    <a:gd name="connsiteX4" fmla="*/ 565 w 288090"/>
                    <a:gd name="connsiteY4" fmla="*/ 120227 h 188089"/>
                    <a:gd name="connsiteX5" fmla="*/ 54953 w 288090"/>
                    <a:gd name="connsiteY5" fmla="*/ 35740 h 188089"/>
                    <a:gd name="connsiteX6" fmla="*/ 140678 w 288090"/>
                    <a:gd name="connsiteY6" fmla="*/ 4689 h 188089"/>
                    <a:gd name="connsiteX7" fmla="*/ 225831 w 288090"/>
                    <a:gd name="connsiteY7" fmla="*/ 7070 h 18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090" h="188089">
                      <a:moveTo>
                        <a:pt x="225831" y="7070"/>
                      </a:moveTo>
                      <a:cubicBezTo>
                        <a:pt x="253549" y="18595"/>
                        <a:pt x="263074" y="47361"/>
                        <a:pt x="282219" y="67077"/>
                      </a:cubicBezTo>
                      <a:cubicBezTo>
                        <a:pt x="292697" y="77841"/>
                        <a:pt x="287649" y="89461"/>
                        <a:pt x="278790" y="100796"/>
                      </a:cubicBezTo>
                      <a:cubicBezTo>
                        <a:pt x="224307" y="170138"/>
                        <a:pt x="152394" y="197284"/>
                        <a:pt x="66669" y="185378"/>
                      </a:cubicBezTo>
                      <a:cubicBezTo>
                        <a:pt x="32750" y="180469"/>
                        <a:pt x="5966" y="154071"/>
                        <a:pt x="565" y="120227"/>
                      </a:cubicBezTo>
                      <a:cubicBezTo>
                        <a:pt x="-4007" y="83937"/>
                        <a:pt x="19615" y="51933"/>
                        <a:pt x="54953" y="35740"/>
                      </a:cubicBezTo>
                      <a:cubicBezTo>
                        <a:pt x="82480" y="22977"/>
                        <a:pt x="112103" y="14880"/>
                        <a:pt x="140678" y="4689"/>
                      </a:cubicBezTo>
                      <a:cubicBezTo>
                        <a:pt x="169253" y="212"/>
                        <a:pt x="197733" y="-4074"/>
                        <a:pt x="225831" y="707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任意多边形: 形状 42"/>
                <p:cNvSpPr/>
                <p:nvPr/>
              </p:nvSpPr>
              <p:spPr>
                <a:xfrm>
                  <a:off x="8938466" y="1561767"/>
                  <a:ext cx="258794" cy="208757"/>
                </a:xfrm>
                <a:custGeom>
                  <a:avLst/>
                  <a:gdLst>
                    <a:gd name="connsiteX0" fmla="*/ 39994 w 258794"/>
                    <a:gd name="connsiteY0" fmla="*/ 205423 h 208757"/>
                    <a:gd name="connsiteX1" fmla="*/ 14562 w 258794"/>
                    <a:gd name="connsiteY1" fmla="*/ 131604 h 208757"/>
                    <a:gd name="connsiteX2" fmla="*/ 166105 w 258794"/>
                    <a:gd name="connsiteY2" fmla="*/ 4445 h 208757"/>
                    <a:gd name="connsiteX3" fmla="*/ 242876 w 258794"/>
                    <a:gd name="connsiteY3" fmla="*/ 21781 h 208757"/>
                    <a:gd name="connsiteX4" fmla="*/ 244495 w 258794"/>
                    <a:gd name="connsiteY4" fmla="*/ 108268 h 208757"/>
                    <a:gd name="connsiteX5" fmla="*/ 238780 w 258794"/>
                    <a:gd name="connsiteY5" fmla="*/ 125508 h 208757"/>
                    <a:gd name="connsiteX6" fmla="*/ 201442 w 258794"/>
                    <a:gd name="connsiteY6" fmla="*/ 164656 h 208757"/>
                    <a:gd name="connsiteX7" fmla="*/ 96667 w 258794"/>
                    <a:gd name="connsiteY7" fmla="*/ 204947 h 208757"/>
                    <a:gd name="connsiteX8" fmla="*/ 39994 w 258794"/>
                    <a:gd name="connsiteY8" fmla="*/ 205423 h 20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94" h="208757">
                      <a:moveTo>
                        <a:pt x="39994" y="205423"/>
                      </a:moveTo>
                      <a:cubicBezTo>
                        <a:pt x="-3821" y="184563"/>
                        <a:pt x="-10584" y="167894"/>
                        <a:pt x="14562" y="131604"/>
                      </a:cubicBezTo>
                      <a:cubicBezTo>
                        <a:pt x="53424" y="75692"/>
                        <a:pt x="95143" y="22067"/>
                        <a:pt x="166105" y="4445"/>
                      </a:cubicBezTo>
                      <a:cubicBezTo>
                        <a:pt x="194203" y="-2603"/>
                        <a:pt x="222588" y="-4127"/>
                        <a:pt x="242876" y="21781"/>
                      </a:cubicBezTo>
                      <a:cubicBezTo>
                        <a:pt x="264784" y="49594"/>
                        <a:pt x="262879" y="78931"/>
                        <a:pt x="244495" y="108268"/>
                      </a:cubicBezTo>
                      <a:cubicBezTo>
                        <a:pt x="241897" y="113761"/>
                        <a:pt x="239978" y="119550"/>
                        <a:pt x="238780" y="125508"/>
                      </a:cubicBezTo>
                      <a:cubicBezTo>
                        <a:pt x="231102" y="142392"/>
                        <a:pt x="217944" y="156187"/>
                        <a:pt x="201442" y="164656"/>
                      </a:cubicBezTo>
                      <a:cubicBezTo>
                        <a:pt x="168620" y="183020"/>
                        <a:pt x="133337" y="196588"/>
                        <a:pt x="96667" y="204947"/>
                      </a:cubicBezTo>
                      <a:cubicBezTo>
                        <a:pt x="78116" y="209861"/>
                        <a:pt x="58625" y="210025"/>
                        <a:pt x="39994" y="205423"/>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任意多边形: 形状 43"/>
                <p:cNvSpPr/>
                <p:nvPr/>
              </p:nvSpPr>
              <p:spPr>
                <a:xfrm>
                  <a:off x="9014585" y="2071419"/>
                  <a:ext cx="268901" cy="191378"/>
                </a:xfrm>
                <a:custGeom>
                  <a:avLst/>
                  <a:gdLst>
                    <a:gd name="connsiteX0" fmla="*/ 96653 w 268901"/>
                    <a:gd name="connsiteY0" fmla="*/ 6763 h 191378"/>
                    <a:gd name="connsiteX1" fmla="*/ 240861 w 268901"/>
                    <a:gd name="connsiteY1" fmla="*/ 69723 h 191378"/>
                    <a:gd name="connsiteX2" fmla="*/ 217430 w 268901"/>
                    <a:gd name="connsiteY2" fmla="*/ 178594 h 191378"/>
                    <a:gd name="connsiteX3" fmla="*/ 124180 w 268901"/>
                    <a:gd name="connsiteY3" fmla="*/ 182594 h 191378"/>
                    <a:gd name="connsiteX4" fmla="*/ 7023 w 268901"/>
                    <a:gd name="connsiteY4" fmla="*/ 68294 h 191378"/>
                    <a:gd name="connsiteX5" fmla="*/ 45123 w 268901"/>
                    <a:gd name="connsiteY5" fmla="*/ 0 h 191378"/>
                    <a:gd name="connsiteX6" fmla="*/ 96653 w 268901"/>
                    <a:gd name="connsiteY6" fmla="*/ 6763 h 19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901" h="191378">
                      <a:moveTo>
                        <a:pt x="96653" y="6763"/>
                      </a:moveTo>
                      <a:cubicBezTo>
                        <a:pt x="145802" y="25051"/>
                        <a:pt x="199237" y="30194"/>
                        <a:pt x="240861" y="69723"/>
                      </a:cubicBezTo>
                      <a:cubicBezTo>
                        <a:pt x="287153" y="113633"/>
                        <a:pt x="273913" y="149923"/>
                        <a:pt x="217430" y="178594"/>
                      </a:cubicBezTo>
                      <a:cubicBezTo>
                        <a:pt x="188591" y="194105"/>
                        <a:pt x="154242" y="195579"/>
                        <a:pt x="124180" y="182594"/>
                      </a:cubicBezTo>
                      <a:cubicBezTo>
                        <a:pt x="68935" y="159544"/>
                        <a:pt x="33121" y="117538"/>
                        <a:pt x="7023" y="68294"/>
                      </a:cubicBezTo>
                      <a:cubicBezTo>
                        <a:pt x="-10980" y="33909"/>
                        <a:pt x="7023" y="8382"/>
                        <a:pt x="45123" y="0"/>
                      </a:cubicBezTo>
                      <a:cubicBezTo>
                        <a:pt x="61315" y="7620"/>
                        <a:pt x="80365" y="-476"/>
                        <a:pt x="96653" y="6763"/>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任意多边形: 形状 44"/>
                <p:cNvSpPr/>
                <p:nvPr/>
              </p:nvSpPr>
              <p:spPr>
                <a:xfrm>
                  <a:off x="8687334" y="2299142"/>
                  <a:ext cx="147127" cy="274895"/>
                </a:xfrm>
                <a:custGeom>
                  <a:avLst/>
                  <a:gdLst>
                    <a:gd name="connsiteX0" fmla="*/ 3851 w 147127"/>
                    <a:gd name="connsiteY0" fmla="*/ 94983 h 274895"/>
                    <a:gd name="connsiteX1" fmla="*/ 42713 w 147127"/>
                    <a:gd name="connsiteY1" fmla="*/ 4877 h 274895"/>
                    <a:gd name="connsiteX2" fmla="*/ 88529 w 147127"/>
                    <a:gd name="connsiteY2" fmla="*/ 12782 h 274895"/>
                    <a:gd name="connsiteX3" fmla="*/ 146917 w 147127"/>
                    <a:gd name="connsiteY3" fmla="*/ 182518 h 274895"/>
                    <a:gd name="connsiteX4" fmla="*/ 67764 w 147127"/>
                    <a:gd name="connsiteY4" fmla="*/ 274339 h 274895"/>
                    <a:gd name="connsiteX5" fmla="*/ 6233 w 147127"/>
                    <a:gd name="connsiteY5" fmla="*/ 188614 h 274895"/>
                    <a:gd name="connsiteX6" fmla="*/ 3851 w 147127"/>
                    <a:gd name="connsiteY6" fmla="*/ 151276 h 274895"/>
                    <a:gd name="connsiteX7" fmla="*/ 3851 w 147127"/>
                    <a:gd name="connsiteY7" fmla="*/ 94983 h 274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127" h="274895">
                      <a:moveTo>
                        <a:pt x="3851" y="94983"/>
                      </a:moveTo>
                      <a:cubicBezTo>
                        <a:pt x="11567" y="62789"/>
                        <a:pt x="-4816" y="21545"/>
                        <a:pt x="42713" y="4877"/>
                      </a:cubicBezTo>
                      <a:cubicBezTo>
                        <a:pt x="61763" y="-1791"/>
                        <a:pt x="77384" y="-3696"/>
                        <a:pt x="88529" y="12782"/>
                      </a:cubicBezTo>
                      <a:cubicBezTo>
                        <a:pt x="123200" y="63932"/>
                        <a:pt x="149774" y="118796"/>
                        <a:pt x="146917" y="182518"/>
                      </a:cubicBezTo>
                      <a:cubicBezTo>
                        <a:pt x="144917" y="228047"/>
                        <a:pt x="101102" y="280911"/>
                        <a:pt x="67764" y="274339"/>
                      </a:cubicBezTo>
                      <a:cubicBezTo>
                        <a:pt x="24711" y="265862"/>
                        <a:pt x="19282" y="222713"/>
                        <a:pt x="6233" y="188614"/>
                      </a:cubicBezTo>
                      <a:cubicBezTo>
                        <a:pt x="1851" y="177565"/>
                        <a:pt x="4423" y="163849"/>
                        <a:pt x="3851" y="151276"/>
                      </a:cubicBezTo>
                      <a:cubicBezTo>
                        <a:pt x="-1284" y="132863"/>
                        <a:pt x="-1284" y="113396"/>
                        <a:pt x="3851" y="94983"/>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任意多边形: 形状 45"/>
                <p:cNvSpPr/>
                <p:nvPr/>
              </p:nvSpPr>
              <p:spPr>
                <a:xfrm>
                  <a:off x="8287428" y="2223451"/>
                  <a:ext cx="214790" cy="227475"/>
                </a:xfrm>
                <a:custGeom>
                  <a:avLst/>
                  <a:gdLst>
                    <a:gd name="connsiteX0" fmla="*/ 63715 w 214790"/>
                    <a:gd name="connsiteY0" fmla="*/ 227253 h 227475"/>
                    <a:gd name="connsiteX1" fmla="*/ 7422 w 214790"/>
                    <a:gd name="connsiteY1" fmla="*/ 138290 h 227475"/>
                    <a:gd name="connsiteX2" fmla="*/ 143630 w 214790"/>
                    <a:gd name="connsiteY2" fmla="*/ 6845 h 227475"/>
                    <a:gd name="connsiteX3" fmla="*/ 200208 w 214790"/>
                    <a:gd name="connsiteY3" fmla="*/ 11893 h 227475"/>
                    <a:gd name="connsiteX4" fmla="*/ 209733 w 214790"/>
                    <a:gd name="connsiteY4" fmla="*/ 62471 h 227475"/>
                    <a:gd name="connsiteX5" fmla="*/ 111911 w 214790"/>
                    <a:gd name="connsiteY5" fmla="*/ 211251 h 227475"/>
                    <a:gd name="connsiteX6" fmla="*/ 63715 w 214790"/>
                    <a:gd name="connsiteY6" fmla="*/ 227253 h 22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90" h="227475">
                      <a:moveTo>
                        <a:pt x="63715" y="227253"/>
                      </a:moveTo>
                      <a:cubicBezTo>
                        <a:pt x="17328" y="227253"/>
                        <a:pt x="-15343" y="177723"/>
                        <a:pt x="7422" y="138290"/>
                      </a:cubicBezTo>
                      <a:cubicBezTo>
                        <a:pt x="39998" y="81902"/>
                        <a:pt x="87432" y="40087"/>
                        <a:pt x="143630" y="6845"/>
                      </a:cubicBezTo>
                      <a:cubicBezTo>
                        <a:pt x="166394" y="-6585"/>
                        <a:pt x="183539" y="2273"/>
                        <a:pt x="200208" y="11893"/>
                      </a:cubicBezTo>
                      <a:cubicBezTo>
                        <a:pt x="220592" y="23514"/>
                        <a:pt x="215353" y="43326"/>
                        <a:pt x="209733" y="62471"/>
                      </a:cubicBezTo>
                      <a:cubicBezTo>
                        <a:pt x="192112" y="122002"/>
                        <a:pt x="170871" y="178962"/>
                        <a:pt x="111911" y="211251"/>
                      </a:cubicBezTo>
                      <a:cubicBezTo>
                        <a:pt x="96767" y="219443"/>
                        <a:pt x="82193" y="229063"/>
                        <a:pt x="63715" y="227253"/>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47"/>
                <p:cNvSpPr/>
                <p:nvPr/>
              </p:nvSpPr>
              <p:spPr>
                <a:xfrm>
                  <a:off x="8494856" y="1733171"/>
                  <a:ext cx="393098" cy="416852"/>
                </a:xfrm>
                <a:custGeom>
                  <a:avLst/>
                  <a:gdLst>
                    <a:gd name="connsiteX0" fmla="*/ 294056 w 393098"/>
                    <a:gd name="connsiteY0" fmla="*/ 25733 h 416852"/>
                    <a:gd name="connsiteX1" fmla="*/ 58312 w 393098"/>
                    <a:gd name="connsiteY1" fmla="*/ 160416 h 416852"/>
                    <a:gd name="connsiteX2" fmla="*/ 163087 w 393098"/>
                    <a:gd name="connsiteY2" fmla="*/ 394255 h 416852"/>
                    <a:gd name="connsiteX3" fmla="*/ 381496 w 393098"/>
                    <a:gd name="connsiteY3" fmla="*/ 214994 h 416852"/>
                    <a:gd name="connsiteX4" fmla="*/ 388354 w 393098"/>
                    <a:gd name="connsiteY4" fmla="*/ 242236 h 416852"/>
                    <a:gd name="connsiteX5" fmla="*/ 121082 w 393098"/>
                    <a:gd name="connsiteY5" fmla="*/ 411305 h 416852"/>
                    <a:gd name="connsiteX6" fmla="*/ 14974 w 393098"/>
                    <a:gd name="connsiteY6" fmla="*/ 288432 h 416852"/>
                    <a:gd name="connsiteX7" fmla="*/ 117463 w 393098"/>
                    <a:gd name="connsiteY7" fmla="*/ 21732 h 416852"/>
                    <a:gd name="connsiteX8" fmla="*/ 294056 w 393098"/>
                    <a:gd name="connsiteY8" fmla="*/ 25733 h 4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98" h="416852">
                      <a:moveTo>
                        <a:pt x="294056" y="25733"/>
                      </a:moveTo>
                      <a:cubicBezTo>
                        <a:pt x="187567" y="21827"/>
                        <a:pt x="110319" y="70881"/>
                        <a:pt x="58312" y="160416"/>
                      </a:cubicBezTo>
                      <a:cubicBezTo>
                        <a:pt x="-5124" y="269573"/>
                        <a:pt x="51740" y="393683"/>
                        <a:pt x="163087" y="394255"/>
                      </a:cubicBezTo>
                      <a:cubicBezTo>
                        <a:pt x="256432" y="394255"/>
                        <a:pt x="363112" y="307387"/>
                        <a:pt x="381496" y="214994"/>
                      </a:cubicBezTo>
                      <a:cubicBezTo>
                        <a:pt x="400546" y="219852"/>
                        <a:pt x="391021" y="231949"/>
                        <a:pt x="388354" y="242236"/>
                      </a:cubicBezTo>
                      <a:cubicBezTo>
                        <a:pt x="365398" y="352345"/>
                        <a:pt x="228619" y="440165"/>
                        <a:pt x="121082" y="411305"/>
                      </a:cubicBezTo>
                      <a:cubicBezTo>
                        <a:pt x="59455" y="394731"/>
                        <a:pt x="32881" y="344630"/>
                        <a:pt x="14974" y="288432"/>
                      </a:cubicBezTo>
                      <a:cubicBezTo>
                        <a:pt x="-23126" y="170513"/>
                        <a:pt x="11640" y="64690"/>
                        <a:pt x="117463" y="21732"/>
                      </a:cubicBezTo>
                      <a:cubicBezTo>
                        <a:pt x="170231" y="110"/>
                        <a:pt x="236335" y="-15415"/>
                        <a:pt x="294056" y="25733"/>
                      </a:cubicBezTo>
                      <a:close/>
                    </a:path>
                  </a:pathLst>
                </a:custGeom>
                <a:solidFill>
                  <a:srgbClr val="B0DCFC"/>
                </a:solidFill>
                <a:ln w="9525" cap="flat">
                  <a:solidFill>
                    <a:srgbClr val="B0DCFC"/>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任意多边形: 形状 48"/>
                <p:cNvSpPr/>
                <p:nvPr/>
              </p:nvSpPr>
              <p:spPr>
                <a:xfrm>
                  <a:off x="8876638" y="1913304"/>
                  <a:ext cx="17409" cy="62102"/>
                </a:xfrm>
                <a:custGeom>
                  <a:avLst/>
                  <a:gdLst>
                    <a:gd name="connsiteX0" fmla="*/ 6858 w 17409"/>
                    <a:gd name="connsiteY0" fmla="*/ 62103 h 62102"/>
                    <a:gd name="connsiteX1" fmla="*/ 0 w 17409"/>
                    <a:gd name="connsiteY1" fmla="*/ 34766 h 62102"/>
                    <a:gd name="connsiteX2" fmla="*/ 6953 w 17409"/>
                    <a:gd name="connsiteY2" fmla="*/ 0 h 62102"/>
                    <a:gd name="connsiteX3" fmla="*/ 6858 w 17409"/>
                    <a:gd name="connsiteY3" fmla="*/ 62103 h 62102"/>
                  </a:gdLst>
                  <a:ahLst/>
                  <a:cxnLst>
                    <a:cxn ang="0">
                      <a:pos x="connsiteX0" y="connsiteY0"/>
                    </a:cxn>
                    <a:cxn ang="0">
                      <a:pos x="connsiteX1" y="connsiteY1"/>
                    </a:cxn>
                    <a:cxn ang="0">
                      <a:pos x="connsiteX2" y="connsiteY2"/>
                    </a:cxn>
                    <a:cxn ang="0">
                      <a:pos x="connsiteX3" y="connsiteY3"/>
                    </a:cxn>
                  </a:cxnLst>
                  <a:rect l="l" t="t" r="r" b="b"/>
                  <a:pathLst>
                    <a:path w="17409" h="62102">
                      <a:moveTo>
                        <a:pt x="6858" y="62103"/>
                      </a:moveTo>
                      <a:lnTo>
                        <a:pt x="0" y="34766"/>
                      </a:lnTo>
                      <a:cubicBezTo>
                        <a:pt x="2286" y="23241"/>
                        <a:pt x="4667" y="11620"/>
                        <a:pt x="6953" y="0"/>
                      </a:cubicBezTo>
                      <a:cubicBezTo>
                        <a:pt x="20930" y="18354"/>
                        <a:pt x="20891" y="43792"/>
                        <a:pt x="6858" y="62103"/>
                      </a:cubicBez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任意多边形: 形状 49"/>
                <p:cNvSpPr/>
                <p:nvPr/>
              </p:nvSpPr>
              <p:spPr>
                <a:xfrm>
                  <a:off x="8729381" y="1287530"/>
                  <a:ext cx="58413" cy="128094"/>
                </a:xfrm>
                <a:custGeom>
                  <a:avLst/>
                  <a:gdLst>
                    <a:gd name="connsiteX0" fmla="*/ 0 w 58413"/>
                    <a:gd name="connsiteY0" fmla="*/ 125330 h 128094"/>
                    <a:gd name="connsiteX1" fmla="*/ 28575 w 58413"/>
                    <a:gd name="connsiteY1" fmla="*/ 17222 h 128094"/>
                    <a:gd name="connsiteX2" fmla="*/ 47625 w 58413"/>
                    <a:gd name="connsiteY2" fmla="*/ 267 h 128094"/>
                    <a:gd name="connsiteX3" fmla="*/ 58293 w 58413"/>
                    <a:gd name="connsiteY3" fmla="*/ 23318 h 128094"/>
                    <a:gd name="connsiteX4" fmla="*/ 48197 w 58413"/>
                    <a:gd name="connsiteY4" fmla="*/ 78563 h 128094"/>
                    <a:gd name="connsiteX5" fmla="*/ 11716 w 58413"/>
                    <a:gd name="connsiteY5" fmla="*/ 127521 h 128094"/>
                    <a:gd name="connsiteX6" fmla="*/ 0 w 58413"/>
                    <a:gd name="connsiteY6" fmla="*/ 125330 h 12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13" h="128094">
                      <a:moveTo>
                        <a:pt x="0" y="125330"/>
                      </a:moveTo>
                      <a:cubicBezTo>
                        <a:pt x="970" y="87560"/>
                        <a:pt x="10755" y="50538"/>
                        <a:pt x="28575" y="17222"/>
                      </a:cubicBezTo>
                      <a:cubicBezTo>
                        <a:pt x="32671" y="8840"/>
                        <a:pt x="36195" y="-1828"/>
                        <a:pt x="47625" y="267"/>
                      </a:cubicBezTo>
                      <a:cubicBezTo>
                        <a:pt x="59055" y="2363"/>
                        <a:pt x="57722" y="14078"/>
                        <a:pt x="58293" y="23318"/>
                      </a:cubicBezTo>
                      <a:cubicBezTo>
                        <a:pt x="59123" y="42257"/>
                        <a:pt x="55672" y="61140"/>
                        <a:pt x="48197" y="78563"/>
                      </a:cubicBezTo>
                      <a:cubicBezTo>
                        <a:pt x="32385" y="92183"/>
                        <a:pt x="27527" y="113900"/>
                        <a:pt x="11716" y="127521"/>
                      </a:cubicBezTo>
                      <a:cubicBezTo>
                        <a:pt x="7688" y="128771"/>
                        <a:pt x="3304" y="127951"/>
                        <a:pt x="0" y="12533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0"/>
                <p:cNvSpPr/>
                <p:nvPr/>
              </p:nvSpPr>
              <p:spPr>
                <a:xfrm>
                  <a:off x="8712034" y="1366092"/>
                  <a:ext cx="65067" cy="121186"/>
                </a:xfrm>
                <a:custGeom>
                  <a:avLst/>
                  <a:gdLst>
                    <a:gd name="connsiteX0" fmla="*/ 26967 w 65067"/>
                    <a:gd name="connsiteY0" fmla="*/ 46672 h 121186"/>
                    <a:gd name="connsiteX1" fmla="*/ 65068 w 65067"/>
                    <a:gd name="connsiteY1" fmla="*/ 0 h 121186"/>
                    <a:gd name="connsiteX2" fmla="*/ 21157 w 65067"/>
                    <a:gd name="connsiteY2" fmla="*/ 112395 h 121186"/>
                    <a:gd name="connsiteX3" fmla="*/ 2107 w 65067"/>
                    <a:gd name="connsiteY3" fmla="*/ 117634 h 121186"/>
                    <a:gd name="connsiteX4" fmla="*/ 7632 w 65067"/>
                    <a:gd name="connsiteY4" fmla="*/ 102775 h 121186"/>
                    <a:gd name="connsiteX5" fmla="*/ 26967 w 65067"/>
                    <a:gd name="connsiteY5" fmla="*/ 46672 h 12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067" h="121186">
                      <a:moveTo>
                        <a:pt x="26967" y="46672"/>
                      </a:moveTo>
                      <a:cubicBezTo>
                        <a:pt x="33635" y="26003"/>
                        <a:pt x="37636" y="3143"/>
                        <a:pt x="65068" y="0"/>
                      </a:cubicBezTo>
                      <a:cubicBezTo>
                        <a:pt x="61829" y="41910"/>
                        <a:pt x="42588" y="77629"/>
                        <a:pt x="21157" y="112395"/>
                      </a:cubicBezTo>
                      <a:cubicBezTo>
                        <a:pt x="16681" y="119634"/>
                        <a:pt x="9632" y="125063"/>
                        <a:pt x="2107" y="117634"/>
                      </a:cubicBezTo>
                      <a:cubicBezTo>
                        <a:pt x="-2465" y="112871"/>
                        <a:pt x="869" y="105918"/>
                        <a:pt x="7632" y="102775"/>
                      </a:cubicBezTo>
                      <a:cubicBezTo>
                        <a:pt x="19252" y="85630"/>
                        <a:pt x="9537" y="61627"/>
                        <a:pt x="26967" y="4667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51"/>
                <p:cNvSpPr/>
                <p:nvPr/>
              </p:nvSpPr>
              <p:spPr>
                <a:xfrm>
                  <a:off x="8720428" y="1412765"/>
                  <a:ext cx="18573" cy="56102"/>
                </a:xfrm>
                <a:custGeom>
                  <a:avLst/>
                  <a:gdLst>
                    <a:gd name="connsiteX0" fmla="*/ 18574 w 18573"/>
                    <a:gd name="connsiteY0" fmla="*/ 0 h 56102"/>
                    <a:gd name="connsiteX1" fmla="*/ 0 w 18573"/>
                    <a:gd name="connsiteY1" fmla="*/ 56102 h 56102"/>
                    <a:gd name="connsiteX2" fmla="*/ 8954 w 18573"/>
                    <a:gd name="connsiteY2" fmla="*/ 95 h 56102"/>
                  </a:gdLst>
                  <a:ahLst/>
                  <a:cxnLst>
                    <a:cxn ang="0">
                      <a:pos x="connsiteX0" y="connsiteY0"/>
                    </a:cxn>
                    <a:cxn ang="0">
                      <a:pos x="connsiteX1" y="connsiteY1"/>
                    </a:cxn>
                    <a:cxn ang="0">
                      <a:pos x="connsiteX2" y="connsiteY2"/>
                    </a:cxn>
                  </a:cxnLst>
                  <a:rect l="l" t="t" r="r" b="b"/>
                  <a:pathLst>
                    <a:path w="18573" h="56102">
                      <a:moveTo>
                        <a:pt x="18574" y="0"/>
                      </a:moveTo>
                      <a:cubicBezTo>
                        <a:pt x="12287" y="19050"/>
                        <a:pt x="16097" y="40672"/>
                        <a:pt x="0" y="56102"/>
                      </a:cubicBezTo>
                      <a:cubicBezTo>
                        <a:pt x="2286" y="37052"/>
                        <a:pt x="-5048" y="16955"/>
                        <a:pt x="8954" y="9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任意多边形: 形状 52"/>
                <p:cNvSpPr/>
                <p:nvPr/>
              </p:nvSpPr>
              <p:spPr>
                <a:xfrm>
                  <a:off x="8257322" y="1592406"/>
                  <a:ext cx="137636" cy="85794"/>
                </a:xfrm>
                <a:custGeom>
                  <a:avLst/>
                  <a:gdLst>
                    <a:gd name="connsiteX0" fmla="*/ 43815 w 137636"/>
                    <a:gd name="connsiteY0" fmla="*/ 0 h 85794"/>
                    <a:gd name="connsiteX1" fmla="*/ 137636 w 137636"/>
                    <a:gd name="connsiteY1" fmla="*/ 84677 h 85794"/>
                    <a:gd name="connsiteX2" fmla="*/ 0 w 137636"/>
                    <a:gd name="connsiteY2" fmla="*/ 42196 h 85794"/>
                    <a:gd name="connsiteX3" fmla="*/ 43815 w 137636"/>
                    <a:gd name="connsiteY3" fmla="*/ 0 h 85794"/>
                  </a:gdLst>
                  <a:ahLst/>
                  <a:cxnLst>
                    <a:cxn ang="0">
                      <a:pos x="connsiteX0" y="connsiteY0"/>
                    </a:cxn>
                    <a:cxn ang="0">
                      <a:pos x="connsiteX1" y="connsiteY1"/>
                    </a:cxn>
                    <a:cxn ang="0">
                      <a:pos x="connsiteX2" y="connsiteY2"/>
                    </a:cxn>
                    <a:cxn ang="0">
                      <a:pos x="connsiteX3" y="connsiteY3"/>
                    </a:cxn>
                  </a:cxnLst>
                  <a:rect l="l" t="t" r="r" b="b"/>
                  <a:pathLst>
                    <a:path w="137636" h="85794">
                      <a:moveTo>
                        <a:pt x="43815" y="0"/>
                      </a:moveTo>
                      <a:cubicBezTo>
                        <a:pt x="83630" y="15811"/>
                        <a:pt x="106870" y="49530"/>
                        <a:pt x="137636" y="84677"/>
                      </a:cubicBezTo>
                      <a:cubicBezTo>
                        <a:pt x="81153" y="90106"/>
                        <a:pt x="37719" y="75724"/>
                        <a:pt x="0" y="42196"/>
                      </a:cubicBezTo>
                      <a:cubicBezTo>
                        <a:pt x="7334" y="20574"/>
                        <a:pt x="16573" y="952"/>
                        <a:pt x="43815"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任意多边形: 形状 53"/>
                <p:cNvSpPr/>
                <p:nvPr/>
              </p:nvSpPr>
              <p:spPr>
                <a:xfrm>
                  <a:off x="8215579" y="1564226"/>
                  <a:ext cx="85557" cy="70280"/>
                </a:xfrm>
                <a:custGeom>
                  <a:avLst/>
                  <a:gdLst>
                    <a:gd name="connsiteX0" fmla="*/ 85558 w 85557"/>
                    <a:gd name="connsiteY0" fmla="*/ 28180 h 70280"/>
                    <a:gd name="connsiteX1" fmla="*/ 41743 w 85557"/>
                    <a:gd name="connsiteY1" fmla="*/ 70281 h 70280"/>
                    <a:gd name="connsiteX2" fmla="*/ 3643 w 85557"/>
                    <a:gd name="connsiteY2" fmla="*/ 9035 h 70280"/>
                    <a:gd name="connsiteX3" fmla="*/ 85558 w 85557"/>
                    <a:gd name="connsiteY3" fmla="*/ 28180 h 70280"/>
                  </a:gdLst>
                  <a:ahLst/>
                  <a:cxnLst>
                    <a:cxn ang="0">
                      <a:pos x="connsiteX0" y="connsiteY0"/>
                    </a:cxn>
                    <a:cxn ang="0">
                      <a:pos x="connsiteX1" y="connsiteY1"/>
                    </a:cxn>
                    <a:cxn ang="0">
                      <a:pos x="connsiteX2" y="connsiteY2"/>
                    </a:cxn>
                    <a:cxn ang="0">
                      <a:pos x="connsiteX3" y="connsiteY3"/>
                    </a:cxn>
                  </a:cxnLst>
                  <a:rect l="l" t="t" r="r" b="b"/>
                  <a:pathLst>
                    <a:path w="85557" h="70280">
                      <a:moveTo>
                        <a:pt x="85558" y="28180"/>
                      </a:moveTo>
                      <a:cubicBezTo>
                        <a:pt x="62507" y="33419"/>
                        <a:pt x="65270" y="65614"/>
                        <a:pt x="41743" y="70281"/>
                      </a:cubicBezTo>
                      <a:cubicBezTo>
                        <a:pt x="20693" y="53707"/>
                        <a:pt x="-10740" y="23227"/>
                        <a:pt x="3643" y="9035"/>
                      </a:cubicBezTo>
                      <a:cubicBezTo>
                        <a:pt x="25931" y="-13253"/>
                        <a:pt x="60221" y="10559"/>
                        <a:pt x="85558" y="2818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54"/>
                <p:cNvSpPr/>
                <p:nvPr/>
              </p:nvSpPr>
              <p:spPr>
                <a:xfrm>
                  <a:off x="8130507" y="1996933"/>
                  <a:ext cx="153074" cy="82027"/>
                </a:xfrm>
                <a:custGeom>
                  <a:avLst/>
                  <a:gdLst>
                    <a:gd name="connsiteX0" fmla="*/ 134531 w 153074"/>
                    <a:gd name="connsiteY0" fmla="*/ 0 h 82027"/>
                    <a:gd name="connsiteX1" fmla="*/ 135293 w 153074"/>
                    <a:gd name="connsiteY1" fmla="*/ 44767 h 82027"/>
                    <a:gd name="connsiteX2" fmla="*/ 133 w 153074"/>
                    <a:gd name="connsiteY2" fmla="*/ 74009 h 82027"/>
                    <a:gd name="connsiteX3" fmla="*/ 75285 w 153074"/>
                    <a:gd name="connsiteY3" fmla="*/ 8858 h 82027"/>
                    <a:gd name="connsiteX4" fmla="*/ 134531 w 153074"/>
                    <a:gd name="connsiteY4" fmla="*/ 0 h 82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074" h="82027">
                      <a:moveTo>
                        <a:pt x="134531" y="0"/>
                      </a:moveTo>
                      <a:cubicBezTo>
                        <a:pt x="154724" y="14573"/>
                        <a:pt x="163106" y="27051"/>
                        <a:pt x="135293" y="44767"/>
                      </a:cubicBezTo>
                      <a:cubicBezTo>
                        <a:pt x="93192" y="71438"/>
                        <a:pt x="51854" y="94869"/>
                        <a:pt x="133" y="74009"/>
                      </a:cubicBezTo>
                      <a:cubicBezTo>
                        <a:pt x="-2820" y="20574"/>
                        <a:pt x="44138" y="21907"/>
                        <a:pt x="75285" y="8858"/>
                      </a:cubicBezTo>
                      <a:cubicBezTo>
                        <a:pt x="92811" y="1429"/>
                        <a:pt x="114528" y="2000"/>
                        <a:pt x="134531"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55"/>
                <p:cNvSpPr/>
                <p:nvPr/>
              </p:nvSpPr>
              <p:spPr>
                <a:xfrm>
                  <a:off x="8102581" y="1991298"/>
                  <a:ext cx="162456" cy="79643"/>
                </a:xfrm>
                <a:custGeom>
                  <a:avLst/>
                  <a:gdLst>
                    <a:gd name="connsiteX0" fmla="*/ 162456 w 162456"/>
                    <a:gd name="connsiteY0" fmla="*/ 5635 h 79643"/>
                    <a:gd name="connsiteX1" fmla="*/ 70159 w 162456"/>
                    <a:gd name="connsiteY1" fmla="*/ 38496 h 79643"/>
                    <a:gd name="connsiteX2" fmla="*/ 28058 w 162456"/>
                    <a:gd name="connsiteY2" fmla="*/ 79644 h 79643"/>
                    <a:gd name="connsiteX3" fmla="*/ 912 w 162456"/>
                    <a:gd name="connsiteY3" fmla="*/ 67738 h 79643"/>
                    <a:gd name="connsiteX4" fmla="*/ 19962 w 162456"/>
                    <a:gd name="connsiteY4" fmla="*/ 33352 h 79643"/>
                    <a:gd name="connsiteX5" fmla="*/ 162456 w 162456"/>
                    <a:gd name="connsiteY5" fmla="*/ 5635 h 7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56" h="79643">
                      <a:moveTo>
                        <a:pt x="162456" y="5635"/>
                      </a:moveTo>
                      <a:cubicBezTo>
                        <a:pt x="131595" y="16493"/>
                        <a:pt x="100639" y="26780"/>
                        <a:pt x="70159" y="38496"/>
                      </a:cubicBezTo>
                      <a:cubicBezTo>
                        <a:pt x="51109" y="45925"/>
                        <a:pt x="34059" y="57546"/>
                        <a:pt x="28058" y="79644"/>
                      </a:cubicBezTo>
                      <a:cubicBezTo>
                        <a:pt x="17486" y="79072"/>
                        <a:pt x="4532" y="82120"/>
                        <a:pt x="912" y="67738"/>
                      </a:cubicBezTo>
                      <a:cubicBezTo>
                        <a:pt x="-3184" y="51355"/>
                        <a:pt x="7103" y="39925"/>
                        <a:pt x="19962" y="33352"/>
                      </a:cubicBezTo>
                      <a:cubicBezTo>
                        <a:pt x="64158" y="9635"/>
                        <a:pt x="109974" y="-10082"/>
                        <a:pt x="162456" y="563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任意多边形: 形状 56"/>
                <p:cNvSpPr/>
                <p:nvPr/>
              </p:nvSpPr>
              <p:spPr>
                <a:xfrm>
                  <a:off x="9001225" y="1631536"/>
                  <a:ext cx="140017" cy="89647"/>
                </a:xfrm>
                <a:custGeom>
                  <a:avLst/>
                  <a:gdLst>
                    <a:gd name="connsiteX0" fmla="*/ 140017 w 140017"/>
                    <a:gd name="connsiteY0" fmla="*/ 12972 h 89647"/>
                    <a:gd name="connsiteX1" fmla="*/ 0 w 140017"/>
                    <a:gd name="connsiteY1" fmla="*/ 89648 h 89647"/>
                    <a:gd name="connsiteX2" fmla="*/ 44958 w 140017"/>
                    <a:gd name="connsiteY2" fmla="*/ 28878 h 89647"/>
                    <a:gd name="connsiteX3" fmla="*/ 94583 w 140017"/>
                    <a:gd name="connsiteY3" fmla="*/ 5637 h 89647"/>
                    <a:gd name="connsiteX4" fmla="*/ 140017 w 140017"/>
                    <a:gd name="connsiteY4" fmla="*/ 12972 h 8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 h="89647">
                      <a:moveTo>
                        <a:pt x="140017" y="12972"/>
                      </a:moveTo>
                      <a:cubicBezTo>
                        <a:pt x="111442" y="70598"/>
                        <a:pt x="58007" y="78313"/>
                        <a:pt x="0" y="89648"/>
                      </a:cubicBezTo>
                      <a:cubicBezTo>
                        <a:pt x="9525" y="59073"/>
                        <a:pt x="28575" y="45452"/>
                        <a:pt x="44958" y="28878"/>
                      </a:cubicBezTo>
                      <a:cubicBezTo>
                        <a:pt x="62484" y="23068"/>
                        <a:pt x="77724" y="12495"/>
                        <a:pt x="94583" y="5637"/>
                      </a:cubicBezTo>
                      <a:cubicBezTo>
                        <a:pt x="111442" y="-1221"/>
                        <a:pt x="127444" y="-4840"/>
                        <a:pt x="140017" y="1297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任意多边形: 形状 57"/>
                <p:cNvSpPr/>
                <p:nvPr/>
              </p:nvSpPr>
              <p:spPr>
                <a:xfrm>
                  <a:off x="9045992" y="1608476"/>
                  <a:ext cx="104265" cy="52819"/>
                </a:xfrm>
                <a:custGeom>
                  <a:avLst/>
                  <a:gdLst>
                    <a:gd name="connsiteX0" fmla="*/ 95250 w 104265"/>
                    <a:gd name="connsiteY0" fmla="*/ 36032 h 52819"/>
                    <a:gd name="connsiteX1" fmla="*/ 0 w 104265"/>
                    <a:gd name="connsiteY1" fmla="*/ 51939 h 52819"/>
                    <a:gd name="connsiteX2" fmla="*/ 70961 w 104265"/>
                    <a:gd name="connsiteY2" fmla="*/ 4314 h 52819"/>
                    <a:gd name="connsiteX3" fmla="*/ 100298 w 104265"/>
                    <a:gd name="connsiteY3" fmla="*/ 7362 h 52819"/>
                    <a:gd name="connsiteX4" fmla="*/ 96218 w 104265"/>
                    <a:gd name="connsiteY4" fmla="*/ 35354 h 52819"/>
                    <a:gd name="connsiteX5" fmla="*/ 95250 w 104265"/>
                    <a:gd name="connsiteY5" fmla="*/ 36032 h 5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65" h="52819">
                      <a:moveTo>
                        <a:pt x="95250" y="36032"/>
                      </a:moveTo>
                      <a:cubicBezTo>
                        <a:pt x="60865" y="24888"/>
                        <a:pt x="33909" y="58606"/>
                        <a:pt x="0" y="51939"/>
                      </a:cubicBezTo>
                      <a:cubicBezTo>
                        <a:pt x="19488" y="30598"/>
                        <a:pt x="43828" y="14263"/>
                        <a:pt x="70961" y="4314"/>
                      </a:cubicBezTo>
                      <a:cubicBezTo>
                        <a:pt x="80486" y="408"/>
                        <a:pt x="92964" y="-4259"/>
                        <a:pt x="100298" y="7362"/>
                      </a:cubicBezTo>
                      <a:cubicBezTo>
                        <a:pt x="106901" y="16218"/>
                        <a:pt x="105075" y="28751"/>
                        <a:pt x="96218" y="35354"/>
                      </a:cubicBezTo>
                      <a:cubicBezTo>
                        <a:pt x="95902" y="35589"/>
                        <a:pt x="95579" y="35815"/>
                        <a:pt x="95250" y="3603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任意多边形: 形状 58"/>
                <p:cNvSpPr/>
                <p:nvPr/>
              </p:nvSpPr>
              <p:spPr>
                <a:xfrm>
                  <a:off x="9086759" y="2137419"/>
                  <a:ext cx="143343" cy="76188"/>
                </a:xfrm>
                <a:custGeom>
                  <a:avLst/>
                  <a:gdLst>
                    <a:gd name="connsiteX0" fmla="*/ 72200 w 143343"/>
                    <a:gd name="connsiteY0" fmla="*/ 2484 h 76188"/>
                    <a:gd name="connsiteX1" fmla="*/ 107252 w 143343"/>
                    <a:gd name="connsiteY1" fmla="*/ 15914 h 76188"/>
                    <a:gd name="connsiteX2" fmla="*/ 142304 w 143343"/>
                    <a:gd name="connsiteY2" fmla="*/ 54014 h 76188"/>
                    <a:gd name="connsiteX3" fmla="*/ 84392 w 143343"/>
                    <a:gd name="connsiteY3" fmla="*/ 74493 h 76188"/>
                    <a:gd name="connsiteX4" fmla="*/ 0 w 143343"/>
                    <a:gd name="connsiteY4" fmla="*/ 11056 h 76188"/>
                    <a:gd name="connsiteX5" fmla="*/ 24194 w 143343"/>
                    <a:gd name="connsiteY5" fmla="*/ 7 h 76188"/>
                    <a:gd name="connsiteX6" fmla="*/ 72200 w 143343"/>
                    <a:gd name="connsiteY6" fmla="*/ 2484 h 7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343" h="76188">
                      <a:moveTo>
                        <a:pt x="72200" y="2484"/>
                      </a:moveTo>
                      <a:cubicBezTo>
                        <a:pt x="84108" y="6351"/>
                        <a:pt x="95808" y="10834"/>
                        <a:pt x="107252" y="15914"/>
                      </a:cubicBezTo>
                      <a:cubicBezTo>
                        <a:pt x="123539" y="24487"/>
                        <a:pt x="148781" y="35917"/>
                        <a:pt x="142304" y="54014"/>
                      </a:cubicBezTo>
                      <a:cubicBezTo>
                        <a:pt x="134684" y="74779"/>
                        <a:pt x="106775" y="79160"/>
                        <a:pt x="84392" y="74493"/>
                      </a:cubicBezTo>
                      <a:cubicBezTo>
                        <a:pt x="47054" y="66682"/>
                        <a:pt x="20193" y="42870"/>
                        <a:pt x="0" y="11056"/>
                      </a:cubicBezTo>
                      <a:cubicBezTo>
                        <a:pt x="5048" y="769"/>
                        <a:pt x="14669" y="388"/>
                        <a:pt x="24194" y="7"/>
                      </a:cubicBezTo>
                      <a:cubicBezTo>
                        <a:pt x="40196" y="-278"/>
                        <a:pt x="55817" y="7913"/>
                        <a:pt x="72200" y="2484"/>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任意多边形: 形状 59"/>
                <p:cNvSpPr/>
                <p:nvPr/>
              </p:nvSpPr>
              <p:spPr>
                <a:xfrm>
                  <a:off x="9107829" y="2128759"/>
                  <a:ext cx="51129" cy="17695"/>
                </a:xfrm>
                <a:custGeom>
                  <a:avLst/>
                  <a:gdLst>
                    <a:gd name="connsiteX0" fmla="*/ 51130 w 51129"/>
                    <a:gd name="connsiteY0" fmla="*/ 11144 h 17695"/>
                    <a:gd name="connsiteX1" fmla="*/ 3505 w 51129"/>
                    <a:gd name="connsiteY1" fmla="*/ 16097 h 17695"/>
                    <a:gd name="connsiteX2" fmla="*/ 2605 w 51129"/>
                    <a:gd name="connsiteY2" fmla="*/ 1442 h 17695"/>
                    <a:gd name="connsiteX3" fmla="*/ 4172 w 51129"/>
                    <a:gd name="connsiteY3" fmla="*/ 0 h 17695"/>
                  </a:gdLst>
                  <a:ahLst/>
                  <a:cxnLst>
                    <a:cxn ang="0">
                      <a:pos x="connsiteX0" y="connsiteY0"/>
                    </a:cxn>
                    <a:cxn ang="0">
                      <a:pos x="connsiteX1" y="connsiteY1"/>
                    </a:cxn>
                    <a:cxn ang="0">
                      <a:pos x="connsiteX2" y="connsiteY2"/>
                    </a:cxn>
                    <a:cxn ang="0">
                      <a:pos x="connsiteX3" y="connsiteY3"/>
                    </a:cxn>
                  </a:cxnLst>
                  <a:rect l="l" t="t" r="r" b="b"/>
                  <a:pathLst>
                    <a:path w="51129" h="17695">
                      <a:moveTo>
                        <a:pt x="51130" y="11144"/>
                      </a:moveTo>
                      <a:cubicBezTo>
                        <a:pt x="35985" y="21241"/>
                        <a:pt x="19316" y="16859"/>
                        <a:pt x="3505" y="16097"/>
                      </a:cubicBezTo>
                      <a:cubicBezTo>
                        <a:pt x="-791" y="12299"/>
                        <a:pt x="-1194" y="5738"/>
                        <a:pt x="2605" y="1442"/>
                      </a:cubicBezTo>
                      <a:cubicBezTo>
                        <a:pt x="3076" y="909"/>
                        <a:pt x="3601" y="426"/>
                        <a:pt x="4172"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任意多边形: 形状 60"/>
                <p:cNvSpPr/>
                <p:nvPr/>
              </p:nvSpPr>
              <p:spPr>
                <a:xfrm>
                  <a:off x="9077234" y="2128759"/>
                  <a:ext cx="34289" cy="19526"/>
                </a:xfrm>
                <a:custGeom>
                  <a:avLst/>
                  <a:gdLst>
                    <a:gd name="connsiteX0" fmla="*/ 34290 w 34289"/>
                    <a:gd name="connsiteY0" fmla="*/ 0 h 19526"/>
                    <a:gd name="connsiteX1" fmla="*/ 33623 w 34289"/>
                    <a:gd name="connsiteY1" fmla="*/ 16097 h 19526"/>
                    <a:gd name="connsiteX2" fmla="*/ 9525 w 34289"/>
                    <a:gd name="connsiteY2" fmla="*/ 19526 h 19526"/>
                    <a:gd name="connsiteX3" fmla="*/ 0 w 34289"/>
                    <a:gd name="connsiteY3" fmla="*/ 476 h 19526"/>
                  </a:gdLst>
                  <a:ahLst/>
                  <a:cxnLst>
                    <a:cxn ang="0">
                      <a:pos x="connsiteX0" y="connsiteY0"/>
                    </a:cxn>
                    <a:cxn ang="0">
                      <a:pos x="connsiteX1" y="connsiteY1"/>
                    </a:cxn>
                    <a:cxn ang="0">
                      <a:pos x="connsiteX2" y="connsiteY2"/>
                    </a:cxn>
                    <a:cxn ang="0">
                      <a:pos x="connsiteX3" y="connsiteY3"/>
                    </a:cxn>
                  </a:cxnLst>
                  <a:rect l="l" t="t" r="r" b="b"/>
                  <a:pathLst>
                    <a:path w="34289" h="19526">
                      <a:moveTo>
                        <a:pt x="34290" y="0"/>
                      </a:moveTo>
                      <a:cubicBezTo>
                        <a:pt x="34290" y="5334"/>
                        <a:pt x="34290" y="10763"/>
                        <a:pt x="33623" y="16097"/>
                      </a:cubicBezTo>
                      <a:lnTo>
                        <a:pt x="9525" y="19526"/>
                      </a:lnTo>
                      <a:lnTo>
                        <a:pt x="0" y="476"/>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任意多边形: 形状 61"/>
                <p:cNvSpPr/>
                <p:nvPr/>
              </p:nvSpPr>
              <p:spPr>
                <a:xfrm>
                  <a:off x="8741287" y="2431260"/>
                  <a:ext cx="48227" cy="79657"/>
                </a:xfrm>
                <a:custGeom>
                  <a:avLst/>
                  <a:gdLst>
                    <a:gd name="connsiteX0" fmla="*/ 40576 w 48227"/>
                    <a:gd name="connsiteY0" fmla="*/ 1727 h 79657"/>
                    <a:gd name="connsiteX1" fmla="*/ 27813 w 48227"/>
                    <a:gd name="connsiteY1" fmla="*/ 79356 h 79657"/>
                    <a:gd name="connsiteX2" fmla="*/ 0 w 48227"/>
                    <a:gd name="connsiteY2" fmla="*/ 11443 h 79657"/>
                    <a:gd name="connsiteX3" fmla="*/ 40576 w 48227"/>
                    <a:gd name="connsiteY3" fmla="*/ 1727 h 79657"/>
                  </a:gdLst>
                  <a:ahLst/>
                  <a:cxnLst>
                    <a:cxn ang="0">
                      <a:pos x="connsiteX0" y="connsiteY0"/>
                    </a:cxn>
                    <a:cxn ang="0">
                      <a:pos x="connsiteX1" y="connsiteY1"/>
                    </a:cxn>
                    <a:cxn ang="0">
                      <a:pos x="connsiteX2" y="connsiteY2"/>
                    </a:cxn>
                    <a:cxn ang="0">
                      <a:pos x="connsiteX3" y="connsiteY3"/>
                    </a:cxn>
                  </a:cxnLst>
                  <a:rect l="l" t="t" r="r" b="b"/>
                  <a:pathLst>
                    <a:path w="48227" h="79657">
                      <a:moveTo>
                        <a:pt x="40576" y="1727"/>
                      </a:moveTo>
                      <a:cubicBezTo>
                        <a:pt x="49530" y="30969"/>
                        <a:pt x="56007" y="74879"/>
                        <a:pt x="27813" y="79356"/>
                      </a:cubicBezTo>
                      <a:cubicBezTo>
                        <a:pt x="-381" y="83833"/>
                        <a:pt x="4953" y="37351"/>
                        <a:pt x="0" y="11443"/>
                      </a:cubicBezTo>
                      <a:cubicBezTo>
                        <a:pt x="10763" y="-2464"/>
                        <a:pt x="25622" y="-845"/>
                        <a:pt x="40576" y="1727"/>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任意多边形: 形状 62"/>
                <p:cNvSpPr/>
                <p:nvPr/>
              </p:nvSpPr>
              <p:spPr>
                <a:xfrm>
                  <a:off x="8740034" y="2363360"/>
                  <a:ext cx="41829" cy="79194"/>
                </a:xfrm>
                <a:custGeom>
                  <a:avLst/>
                  <a:gdLst>
                    <a:gd name="connsiteX0" fmla="*/ 41830 w 41829"/>
                    <a:gd name="connsiteY0" fmla="*/ 69628 h 79194"/>
                    <a:gd name="connsiteX1" fmla="*/ 1253 w 41829"/>
                    <a:gd name="connsiteY1" fmla="*/ 79153 h 79194"/>
                    <a:gd name="connsiteX2" fmla="*/ 7254 w 41829"/>
                    <a:gd name="connsiteY2" fmla="*/ 0 h 79194"/>
                    <a:gd name="connsiteX3" fmla="*/ 41830 w 41829"/>
                    <a:gd name="connsiteY3" fmla="*/ 69628 h 79194"/>
                  </a:gdLst>
                  <a:ahLst/>
                  <a:cxnLst>
                    <a:cxn ang="0">
                      <a:pos x="connsiteX0" y="connsiteY0"/>
                    </a:cxn>
                    <a:cxn ang="0">
                      <a:pos x="connsiteX1" y="connsiteY1"/>
                    </a:cxn>
                    <a:cxn ang="0">
                      <a:pos x="connsiteX2" y="connsiteY2"/>
                    </a:cxn>
                    <a:cxn ang="0">
                      <a:pos x="connsiteX3" y="connsiteY3"/>
                    </a:cxn>
                  </a:cxnLst>
                  <a:rect l="l" t="t" r="r" b="b"/>
                  <a:pathLst>
                    <a:path w="41829" h="79194">
                      <a:moveTo>
                        <a:pt x="41830" y="69628"/>
                      </a:moveTo>
                      <a:cubicBezTo>
                        <a:pt x="30685" y="82963"/>
                        <a:pt x="15255" y="78105"/>
                        <a:pt x="1253" y="79153"/>
                      </a:cubicBezTo>
                      <a:cubicBezTo>
                        <a:pt x="586" y="54292"/>
                        <a:pt x="-3319" y="29146"/>
                        <a:pt x="7254" y="0"/>
                      </a:cubicBezTo>
                      <a:cubicBezTo>
                        <a:pt x="31066" y="19621"/>
                        <a:pt x="35448" y="45339"/>
                        <a:pt x="41830" y="69628"/>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任意多边形: 形状 63"/>
                <p:cNvSpPr/>
                <p:nvPr/>
              </p:nvSpPr>
              <p:spPr>
                <a:xfrm>
                  <a:off x="8340385" y="2319716"/>
                  <a:ext cx="92863" cy="83706"/>
                </a:xfrm>
                <a:custGeom>
                  <a:avLst/>
                  <a:gdLst>
                    <a:gd name="connsiteX0" fmla="*/ 92864 w 92863"/>
                    <a:gd name="connsiteY0" fmla="*/ 9544 h 83706"/>
                    <a:gd name="connsiteX1" fmla="*/ 39619 w 92863"/>
                    <a:gd name="connsiteY1" fmla="*/ 73266 h 83706"/>
                    <a:gd name="connsiteX2" fmla="*/ 5710 w 92863"/>
                    <a:gd name="connsiteY2" fmla="*/ 78981 h 83706"/>
                    <a:gd name="connsiteX3" fmla="*/ 9996 w 92863"/>
                    <a:gd name="connsiteY3" fmla="*/ 45834 h 83706"/>
                    <a:gd name="connsiteX4" fmla="*/ 48954 w 92863"/>
                    <a:gd name="connsiteY4" fmla="*/ 6686 h 83706"/>
                    <a:gd name="connsiteX5" fmla="*/ 92864 w 92863"/>
                    <a:gd name="connsiteY5" fmla="*/ 9544 h 8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63" h="83706">
                      <a:moveTo>
                        <a:pt x="92864" y="9544"/>
                      </a:moveTo>
                      <a:cubicBezTo>
                        <a:pt x="82041" y="35724"/>
                        <a:pt x="63459" y="57962"/>
                        <a:pt x="39619" y="73266"/>
                      </a:cubicBezTo>
                      <a:cubicBezTo>
                        <a:pt x="29523" y="80029"/>
                        <a:pt x="17712" y="89554"/>
                        <a:pt x="5710" y="78981"/>
                      </a:cubicBezTo>
                      <a:cubicBezTo>
                        <a:pt x="-6291" y="68408"/>
                        <a:pt x="3329" y="55740"/>
                        <a:pt x="9996" y="45834"/>
                      </a:cubicBezTo>
                      <a:cubicBezTo>
                        <a:pt x="20283" y="30404"/>
                        <a:pt x="30856" y="14687"/>
                        <a:pt x="48954" y="6686"/>
                      </a:cubicBezTo>
                      <a:cubicBezTo>
                        <a:pt x="63908" y="1924"/>
                        <a:pt x="79243" y="-6934"/>
                        <a:pt x="92864" y="9544"/>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任意多边形: 形状 64"/>
                <p:cNvSpPr/>
                <p:nvPr/>
              </p:nvSpPr>
              <p:spPr>
                <a:xfrm>
                  <a:off x="8389338" y="2287731"/>
                  <a:ext cx="54290" cy="41529"/>
                </a:xfrm>
                <a:custGeom>
                  <a:avLst/>
                  <a:gdLst>
                    <a:gd name="connsiteX0" fmla="*/ 43910 w 54290"/>
                    <a:gd name="connsiteY0" fmla="*/ 41529 h 41529"/>
                    <a:gd name="connsiteX1" fmla="*/ 0 w 54290"/>
                    <a:gd name="connsiteY1" fmla="*/ 38671 h 41529"/>
                    <a:gd name="connsiteX2" fmla="*/ 50101 w 54290"/>
                    <a:gd name="connsiteY2" fmla="*/ 0 h 41529"/>
                    <a:gd name="connsiteX3" fmla="*/ 43910 w 54290"/>
                    <a:gd name="connsiteY3" fmla="*/ 41529 h 41529"/>
                  </a:gdLst>
                  <a:ahLst/>
                  <a:cxnLst>
                    <a:cxn ang="0">
                      <a:pos x="connsiteX0" y="connsiteY0"/>
                    </a:cxn>
                    <a:cxn ang="0">
                      <a:pos x="connsiteX1" y="connsiteY1"/>
                    </a:cxn>
                    <a:cxn ang="0">
                      <a:pos x="connsiteX2" y="connsiteY2"/>
                    </a:cxn>
                    <a:cxn ang="0">
                      <a:pos x="connsiteX3" y="connsiteY3"/>
                    </a:cxn>
                  </a:cxnLst>
                  <a:rect l="l" t="t" r="r" b="b"/>
                  <a:pathLst>
                    <a:path w="54290" h="41529">
                      <a:moveTo>
                        <a:pt x="43910" y="41529"/>
                      </a:moveTo>
                      <a:lnTo>
                        <a:pt x="0" y="38671"/>
                      </a:lnTo>
                      <a:cubicBezTo>
                        <a:pt x="13870" y="22480"/>
                        <a:pt x="30924" y="9316"/>
                        <a:pt x="50101" y="0"/>
                      </a:cubicBezTo>
                      <a:cubicBezTo>
                        <a:pt x="61532" y="18002"/>
                        <a:pt x="46196" y="28575"/>
                        <a:pt x="43910" y="4152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3" name="组合 72"/>
              <p:cNvGrpSpPr/>
              <p:nvPr/>
            </p:nvGrpSpPr>
            <p:grpSpPr>
              <a:xfrm>
                <a:off x="5738" y="6656"/>
                <a:ext cx="6558" cy="174"/>
                <a:chOff x="5685" y="6678"/>
                <a:chExt cx="6644" cy="174"/>
              </a:xfrm>
            </p:grpSpPr>
            <p:pic>
              <p:nvPicPr>
                <p:cNvPr id="411" name="图片 410" descr="资源 23"/>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61" y="6688"/>
                  <a:ext cx="1707" cy="165"/>
                </a:xfrm>
                <a:prstGeom prst="rect">
                  <a:avLst/>
                </a:prstGeom>
              </p:spPr>
            </p:pic>
            <p:pic>
              <p:nvPicPr>
                <p:cNvPr id="412" name="图片 411" descr="资源 23"/>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25" y="6678"/>
                  <a:ext cx="1707" cy="165"/>
                </a:xfrm>
                <a:prstGeom prst="rect">
                  <a:avLst/>
                </a:prstGeom>
              </p:spPr>
            </p:pic>
            <p:sp>
              <p:nvSpPr>
                <p:cNvPr id="74" name="图形 11"/>
                <p:cNvSpPr/>
                <p:nvPr/>
              </p:nvSpPr>
              <p:spPr>
                <a:xfrm>
                  <a:off x="5685" y="6687"/>
                  <a:ext cx="1683" cy="120"/>
                </a:xfrm>
                <a:custGeom>
                  <a:avLst/>
                  <a:gdLst>
                    <a:gd name="connsiteX0" fmla="*/ 2225612 w 2225611"/>
                    <a:gd name="connsiteY0" fmla="*/ 78117 h 156229"/>
                    <a:gd name="connsiteX1" fmla="*/ 2084642 w 2225611"/>
                    <a:gd name="connsiteY1" fmla="*/ 156222 h 156229"/>
                    <a:gd name="connsiteX2" fmla="*/ 1947101 w 2225611"/>
                    <a:gd name="connsiteY2" fmla="*/ 78117 h 156229"/>
                    <a:gd name="connsiteX3" fmla="*/ 1809845 w 2225611"/>
                    <a:gd name="connsiteY3" fmla="*/ 12 h 156229"/>
                    <a:gd name="connsiteX4" fmla="*/ 1668971 w 2225611"/>
                    <a:gd name="connsiteY4" fmla="*/ 78117 h 156229"/>
                    <a:gd name="connsiteX5" fmla="*/ 1528001 w 2225611"/>
                    <a:gd name="connsiteY5" fmla="*/ 156222 h 156229"/>
                    <a:gd name="connsiteX6" fmla="*/ 1391031 w 2225611"/>
                    <a:gd name="connsiteY6" fmla="*/ 78117 h 156229"/>
                    <a:gd name="connsiteX7" fmla="*/ 1253776 w 2225611"/>
                    <a:gd name="connsiteY7" fmla="*/ 12 h 156229"/>
                    <a:gd name="connsiteX8" fmla="*/ 1112425 w 2225611"/>
                    <a:gd name="connsiteY8" fmla="*/ 78117 h 156229"/>
                    <a:gd name="connsiteX9" fmla="*/ 971455 w 2225611"/>
                    <a:gd name="connsiteY9" fmla="*/ 156222 h 156229"/>
                    <a:gd name="connsiteX10" fmla="*/ 834200 w 2225611"/>
                    <a:gd name="connsiteY10" fmla="*/ 78117 h 156229"/>
                    <a:gd name="connsiteX11" fmla="*/ 696944 w 2225611"/>
                    <a:gd name="connsiteY11" fmla="*/ 12 h 156229"/>
                    <a:gd name="connsiteX12" fmla="*/ 556451 w 2225611"/>
                    <a:gd name="connsiteY12" fmla="*/ 78117 h 156229"/>
                    <a:gd name="connsiteX13" fmla="*/ 415481 w 2225611"/>
                    <a:gd name="connsiteY13" fmla="*/ 156222 h 156229"/>
                    <a:gd name="connsiteX14" fmla="*/ 278225 w 2225611"/>
                    <a:gd name="connsiteY14" fmla="*/ 78117 h 156229"/>
                    <a:gd name="connsiteX15" fmla="*/ 140970 w 2225611"/>
                    <a:gd name="connsiteY15" fmla="*/ 12 h 156229"/>
                    <a:gd name="connsiteX16" fmla="*/ 0 w 2225611"/>
                    <a:gd name="connsiteY16" fmla="*/ 78117 h 15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5611" h="156229">
                      <a:moveTo>
                        <a:pt x="2225612" y="78117"/>
                      </a:moveTo>
                      <a:cubicBezTo>
                        <a:pt x="2225612" y="78117"/>
                        <a:pt x="2169224" y="155365"/>
                        <a:pt x="2084642" y="156222"/>
                      </a:cubicBezTo>
                      <a:cubicBezTo>
                        <a:pt x="2000060" y="157079"/>
                        <a:pt x="1947101" y="78117"/>
                        <a:pt x="1947101" y="78117"/>
                      </a:cubicBezTo>
                      <a:cubicBezTo>
                        <a:pt x="1947101" y="78117"/>
                        <a:pt x="1894427" y="-1131"/>
                        <a:pt x="1809845" y="12"/>
                      </a:cubicBezTo>
                      <a:cubicBezTo>
                        <a:pt x="1725263" y="1155"/>
                        <a:pt x="1668971" y="78117"/>
                        <a:pt x="1668971" y="78117"/>
                      </a:cubicBezTo>
                      <a:cubicBezTo>
                        <a:pt x="1668971" y="78117"/>
                        <a:pt x="1612773" y="155365"/>
                        <a:pt x="1528001" y="156222"/>
                      </a:cubicBezTo>
                      <a:cubicBezTo>
                        <a:pt x="1443228" y="157079"/>
                        <a:pt x="1391031" y="78117"/>
                        <a:pt x="1391031" y="78117"/>
                      </a:cubicBezTo>
                      <a:cubicBezTo>
                        <a:pt x="1391031" y="78117"/>
                        <a:pt x="1338263" y="-1131"/>
                        <a:pt x="1253776" y="12"/>
                      </a:cubicBezTo>
                      <a:cubicBezTo>
                        <a:pt x="1169289" y="1155"/>
                        <a:pt x="1112425" y="78117"/>
                        <a:pt x="1112425" y="78117"/>
                      </a:cubicBezTo>
                      <a:cubicBezTo>
                        <a:pt x="1112425" y="78117"/>
                        <a:pt x="1056132" y="155365"/>
                        <a:pt x="971455" y="156222"/>
                      </a:cubicBezTo>
                      <a:cubicBezTo>
                        <a:pt x="886778" y="157079"/>
                        <a:pt x="834200" y="78117"/>
                        <a:pt x="834200" y="78117"/>
                      </a:cubicBezTo>
                      <a:cubicBezTo>
                        <a:pt x="834200" y="78117"/>
                        <a:pt x="781622" y="-1131"/>
                        <a:pt x="696944" y="12"/>
                      </a:cubicBezTo>
                      <a:cubicBezTo>
                        <a:pt x="612267" y="1155"/>
                        <a:pt x="556451" y="78117"/>
                        <a:pt x="556451" y="78117"/>
                      </a:cubicBezTo>
                      <a:cubicBezTo>
                        <a:pt x="556451" y="78117"/>
                        <a:pt x="499967" y="155365"/>
                        <a:pt x="415481" y="156222"/>
                      </a:cubicBezTo>
                      <a:cubicBezTo>
                        <a:pt x="330994" y="157079"/>
                        <a:pt x="278225" y="78117"/>
                        <a:pt x="278225" y="78117"/>
                      </a:cubicBezTo>
                      <a:cubicBezTo>
                        <a:pt x="278225" y="78117"/>
                        <a:pt x="225457" y="-1131"/>
                        <a:pt x="140970" y="12"/>
                      </a:cubicBezTo>
                      <a:cubicBezTo>
                        <a:pt x="56483" y="1155"/>
                        <a:pt x="0" y="78117"/>
                        <a:pt x="0" y="78117"/>
                      </a:cubicBezTo>
                    </a:path>
                  </a:pathLst>
                </a:custGeom>
                <a:noFill/>
                <a:ln w="29909" cap="rnd">
                  <a:solidFill>
                    <a:srgbClr val="47B1FF"/>
                  </a:solidFill>
                  <a:prstDash val="solid"/>
                  <a:round/>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图形 11"/>
                <p:cNvSpPr/>
                <p:nvPr/>
              </p:nvSpPr>
              <p:spPr>
                <a:xfrm>
                  <a:off x="10647" y="6707"/>
                  <a:ext cx="1683" cy="120"/>
                </a:xfrm>
                <a:custGeom>
                  <a:avLst/>
                  <a:gdLst>
                    <a:gd name="connsiteX0" fmla="*/ 2225612 w 2225611"/>
                    <a:gd name="connsiteY0" fmla="*/ 78117 h 156229"/>
                    <a:gd name="connsiteX1" fmla="*/ 2084642 w 2225611"/>
                    <a:gd name="connsiteY1" fmla="*/ 156222 h 156229"/>
                    <a:gd name="connsiteX2" fmla="*/ 1947101 w 2225611"/>
                    <a:gd name="connsiteY2" fmla="*/ 78117 h 156229"/>
                    <a:gd name="connsiteX3" fmla="*/ 1809845 w 2225611"/>
                    <a:gd name="connsiteY3" fmla="*/ 12 h 156229"/>
                    <a:gd name="connsiteX4" fmla="*/ 1668971 w 2225611"/>
                    <a:gd name="connsiteY4" fmla="*/ 78117 h 156229"/>
                    <a:gd name="connsiteX5" fmla="*/ 1528001 w 2225611"/>
                    <a:gd name="connsiteY5" fmla="*/ 156222 h 156229"/>
                    <a:gd name="connsiteX6" fmla="*/ 1391031 w 2225611"/>
                    <a:gd name="connsiteY6" fmla="*/ 78117 h 156229"/>
                    <a:gd name="connsiteX7" fmla="*/ 1253776 w 2225611"/>
                    <a:gd name="connsiteY7" fmla="*/ 12 h 156229"/>
                    <a:gd name="connsiteX8" fmla="*/ 1112425 w 2225611"/>
                    <a:gd name="connsiteY8" fmla="*/ 78117 h 156229"/>
                    <a:gd name="connsiteX9" fmla="*/ 971455 w 2225611"/>
                    <a:gd name="connsiteY9" fmla="*/ 156222 h 156229"/>
                    <a:gd name="connsiteX10" fmla="*/ 834200 w 2225611"/>
                    <a:gd name="connsiteY10" fmla="*/ 78117 h 156229"/>
                    <a:gd name="connsiteX11" fmla="*/ 696944 w 2225611"/>
                    <a:gd name="connsiteY11" fmla="*/ 12 h 156229"/>
                    <a:gd name="connsiteX12" fmla="*/ 556451 w 2225611"/>
                    <a:gd name="connsiteY12" fmla="*/ 78117 h 156229"/>
                    <a:gd name="connsiteX13" fmla="*/ 415481 w 2225611"/>
                    <a:gd name="connsiteY13" fmla="*/ 156222 h 156229"/>
                    <a:gd name="connsiteX14" fmla="*/ 278225 w 2225611"/>
                    <a:gd name="connsiteY14" fmla="*/ 78117 h 156229"/>
                    <a:gd name="connsiteX15" fmla="*/ 140970 w 2225611"/>
                    <a:gd name="connsiteY15" fmla="*/ 12 h 156229"/>
                    <a:gd name="connsiteX16" fmla="*/ 0 w 2225611"/>
                    <a:gd name="connsiteY16" fmla="*/ 78117 h 15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5611" h="156229">
                      <a:moveTo>
                        <a:pt x="2225612" y="78117"/>
                      </a:moveTo>
                      <a:cubicBezTo>
                        <a:pt x="2225612" y="78117"/>
                        <a:pt x="2169224" y="155365"/>
                        <a:pt x="2084642" y="156222"/>
                      </a:cubicBezTo>
                      <a:cubicBezTo>
                        <a:pt x="2000060" y="157079"/>
                        <a:pt x="1947101" y="78117"/>
                        <a:pt x="1947101" y="78117"/>
                      </a:cubicBezTo>
                      <a:cubicBezTo>
                        <a:pt x="1947101" y="78117"/>
                        <a:pt x="1894427" y="-1131"/>
                        <a:pt x="1809845" y="12"/>
                      </a:cubicBezTo>
                      <a:cubicBezTo>
                        <a:pt x="1725263" y="1155"/>
                        <a:pt x="1668971" y="78117"/>
                        <a:pt x="1668971" y="78117"/>
                      </a:cubicBezTo>
                      <a:cubicBezTo>
                        <a:pt x="1668971" y="78117"/>
                        <a:pt x="1612773" y="155365"/>
                        <a:pt x="1528001" y="156222"/>
                      </a:cubicBezTo>
                      <a:cubicBezTo>
                        <a:pt x="1443228" y="157079"/>
                        <a:pt x="1391031" y="78117"/>
                        <a:pt x="1391031" y="78117"/>
                      </a:cubicBezTo>
                      <a:cubicBezTo>
                        <a:pt x="1391031" y="78117"/>
                        <a:pt x="1338263" y="-1131"/>
                        <a:pt x="1253776" y="12"/>
                      </a:cubicBezTo>
                      <a:cubicBezTo>
                        <a:pt x="1169289" y="1155"/>
                        <a:pt x="1112425" y="78117"/>
                        <a:pt x="1112425" y="78117"/>
                      </a:cubicBezTo>
                      <a:cubicBezTo>
                        <a:pt x="1112425" y="78117"/>
                        <a:pt x="1056132" y="155365"/>
                        <a:pt x="971455" y="156222"/>
                      </a:cubicBezTo>
                      <a:cubicBezTo>
                        <a:pt x="886778" y="157079"/>
                        <a:pt x="834200" y="78117"/>
                        <a:pt x="834200" y="78117"/>
                      </a:cubicBezTo>
                      <a:cubicBezTo>
                        <a:pt x="834200" y="78117"/>
                        <a:pt x="781622" y="-1131"/>
                        <a:pt x="696944" y="12"/>
                      </a:cubicBezTo>
                      <a:cubicBezTo>
                        <a:pt x="612267" y="1155"/>
                        <a:pt x="556451" y="78117"/>
                        <a:pt x="556451" y="78117"/>
                      </a:cubicBezTo>
                      <a:cubicBezTo>
                        <a:pt x="556451" y="78117"/>
                        <a:pt x="499967" y="155365"/>
                        <a:pt x="415481" y="156222"/>
                      </a:cubicBezTo>
                      <a:cubicBezTo>
                        <a:pt x="330994" y="157079"/>
                        <a:pt x="278225" y="78117"/>
                        <a:pt x="278225" y="78117"/>
                      </a:cubicBezTo>
                      <a:cubicBezTo>
                        <a:pt x="278225" y="78117"/>
                        <a:pt x="225457" y="-1131"/>
                        <a:pt x="140970" y="12"/>
                      </a:cubicBezTo>
                      <a:cubicBezTo>
                        <a:pt x="56483" y="1155"/>
                        <a:pt x="0" y="78117"/>
                        <a:pt x="0" y="78117"/>
                      </a:cubicBezTo>
                    </a:path>
                  </a:pathLst>
                </a:custGeom>
                <a:noFill/>
                <a:ln w="29909" cap="rnd">
                  <a:solidFill>
                    <a:srgbClr val="47B1FF"/>
                  </a:solidFill>
                  <a:prstDash val="solid"/>
                  <a:round/>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6" name="图形 14"/>
              <p:cNvSpPr/>
              <p:nvPr/>
            </p:nvSpPr>
            <p:spPr>
              <a:xfrm flipV="1">
                <a:off x="6127" y="3544"/>
                <a:ext cx="6781" cy="57"/>
              </a:xfrm>
              <a:custGeom>
                <a:avLst/>
                <a:gdLst>
                  <a:gd name="connsiteX0" fmla="*/ 1385507 w 1385506"/>
                  <a:gd name="connsiteY0" fmla="*/ 13526 h 27051"/>
                  <a:gd name="connsiteX1" fmla="*/ 692753 w 1385506"/>
                  <a:gd name="connsiteY1" fmla="*/ 27051 h 27051"/>
                  <a:gd name="connsiteX2" fmla="*/ 0 w 1385506"/>
                  <a:gd name="connsiteY2" fmla="*/ 13526 h 27051"/>
                  <a:gd name="connsiteX3" fmla="*/ 692753 w 1385506"/>
                  <a:gd name="connsiteY3" fmla="*/ 0 h 27051"/>
                  <a:gd name="connsiteX4" fmla="*/ 1385507 w 1385506"/>
                  <a:gd name="connsiteY4" fmla="*/ 13526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506" h="27051">
                    <a:moveTo>
                      <a:pt x="1385507" y="13526"/>
                    </a:moveTo>
                    <a:cubicBezTo>
                      <a:pt x="1385507" y="20995"/>
                      <a:pt x="1075350" y="27051"/>
                      <a:pt x="692753" y="27051"/>
                    </a:cubicBezTo>
                    <a:cubicBezTo>
                      <a:pt x="310156" y="27051"/>
                      <a:pt x="0" y="20995"/>
                      <a:pt x="0" y="13526"/>
                    </a:cubicBezTo>
                    <a:cubicBezTo>
                      <a:pt x="0" y="6056"/>
                      <a:pt x="310156" y="0"/>
                      <a:pt x="692753" y="0"/>
                    </a:cubicBezTo>
                    <a:cubicBezTo>
                      <a:pt x="1075350" y="0"/>
                      <a:pt x="1385507" y="6056"/>
                      <a:pt x="1385507" y="13526"/>
                    </a:cubicBez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图形 14"/>
              <p:cNvSpPr/>
              <p:nvPr/>
            </p:nvSpPr>
            <p:spPr>
              <a:xfrm rot="5400000" flipV="1">
                <a:off x="4580" y="5441"/>
                <a:ext cx="2211" cy="57"/>
              </a:xfrm>
              <a:custGeom>
                <a:avLst/>
                <a:gdLst>
                  <a:gd name="connsiteX0" fmla="*/ 1385507 w 1385506"/>
                  <a:gd name="connsiteY0" fmla="*/ 13526 h 27051"/>
                  <a:gd name="connsiteX1" fmla="*/ 692753 w 1385506"/>
                  <a:gd name="connsiteY1" fmla="*/ 27051 h 27051"/>
                  <a:gd name="connsiteX2" fmla="*/ 0 w 1385506"/>
                  <a:gd name="connsiteY2" fmla="*/ 13526 h 27051"/>
                  <a:gd name="connsiteX3" fmla="*/ 692753 w 1385506"/>
                  <a:gd name="connsiteY3" fmla="*/ 0 h 27051"/>
                  <a:gd name="connsiteX4" fmla="*/ 1385507 w 1385506"/>
                  <a:gd name="connsiteY4" fmla="*/ 13526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506" h="27051">
                    <a:moveTo>
                      <a:pt x="1385507" y="13526"/>
                    </a:moveTo>
                    <a:cubicBezTo>
                      <a:pt x="1385507" y="20995"/>
                      <a:pt x="1075350" y="27051"/>
                      <a:pt x="692753" y="27051"/>
                    </a:cubicBezTo>
                    <a:cubicBezTo>
                      <a:pt x="310156" y="27051"/>
                      <a:pt x="0" y="20995"/>
                      <a:pt x="0" y="13526"/>
                    </a:cubicBezTo>
                    <a:cubicBezTo>
                      <a:pt x="0" y="6056"/>
                      <a:pt x="310156" y="0"/>
                      <a:pt x="692753" y="0"/>
                    </a:cubicBezTo>
                    <a:cubicBezTo>
                      <a:pt x="1075350" y="0"/>
                      <a:pt x="1385507" y="6056"/>
                      <a:pt x="1385507" y="13526"/>
                    </a:cubicBez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图形 14"/>
              <p:cNvSpPr/>
              <p:nvPr/>
            </p:nvSpPr>
            <p:spPr>
              <a:xfrm rot="5400000" flipV="1">
                <a:off x="12162" y="4522"/>
                <a:ext cx="1757" cy="57"/>
              </a:xfrm>
              <a:custGeom>
                <a:avLst/>
                <a:gdLst>
                  <a:gd name="connsiteX0" fmla="*/ 1385507 w 1385506"/>
                  <a:gd name="connsiteY0" fmla="*/ 13526 h 27051"/>
                  <a:gd name="connsiteX1" fmla="*/ 692753 w 1385506"/>
                  <a:gd name="connsiteY1" fmla="*/ 27051 h 27051"/>
                  <a:gd name="connsiteX2" fmla="*/ 0 w 1385506"/>
                  <a:gd name="connsiteY2" fmla="*/ 13526 h 27051"/>
                  <a:gd name="connsiteX3" fmla="*/ 692753 w 1385506"/>
                  <a:gd name="connsiteY3" fmla="*/ 0 h 27051"/>
                  <a:gd name="connsiteX4" fmla="*/ 1385507 w 1385506"/>
                  <a:gd name="connsiteY4" fmla="*/ 13526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506" h="27051">
                    <a:moveTo>
                      <a:pt x="1385507" y="13526"/>
                    </a:moveTo>
                    <a:cubicBezTo>
                      <a:pt x="1385507" y="20995"/>
                      <a:pt x="1075350" y="27051"/>
                      <a:pt x="692753" y="27051"/>
                    </a:cubicBezTo>
                    <a:cubicBezTo>
                      <a:pt x="310156" y="27051"/>
                      <a:pt x="0" y="20995"/>
                      <a:pt x="0" y="13526"/>
                    </a:cubicBezTo>
                    <a:cubicBezTo>
                      <a:pt x="0" y="6056"/>
                      <a:pt x="310156" y="0"/>
                      <a:pt x="692753" y="0"/>
                    </a:cubicBezTo>
                    <a:cubicBezTo>
                      <a:pt x="1075350" y="0"/>
                      <a:pt x="1385507" y="6056"/>
                      <a:pt x="1385507" y="13526"/>
                    </a:cubicBezTo>
                    <a:close/>
                  </a:path>
                </a:pathLst>
              </a:custGeom>
              <a:solidFill>
                <a:srgbClr val="B0DCF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http://photo-static-api.fotomore.com/creative/vcg/400/version23/VCG41611203582.jpg" descr="&amp;pky110_sjzg_VCG41611203582&amp;2&amp;src_toppic_inpsrchzd1&amp;"/>
          <p:cNvPicPr>
            <a:picLocks noChangeAspect="1"/>
          </p:cNvPicPr>
          <p:nvPr/>
        </p:nvPicPr>
        <p:blipFill>
          <a:blip r:embed="rId1"/>
          <a:srcRect r="9951" b="25998"/>
          <a:stretch>
            <a:fillRect/>
          </a:stretch>
        </p:blipFill>
        <p:spPr>
          <a:xfrm>
            <a:off x="2353945" y="2153285"/>
            <a:ext cx="2465705" cy="1169035"/>
          </a:xfrm>
          <a:prstGeom prst="rect">
            <a:avLst/>
          </a:prstGeom>
        </p:spPr>
      </p:pic>
      <p:pic>
        <p:nvPicPr>
          <p:cNvPr id="33" name="http://photo-static-api.fotomore.com/creative/vcg/veer/400/new/VCG41N155359580.jpg" descr="&amp;pky240_sjzg_VCG41N155359580&amp;2&amp;src_toppic_inpsrchzd1&amp;"/>
          <p:cNvPicPr>
            <a:picLocks noChangeAspect="1"/>
          </p:cNvPicPr>
          <p:nvPr/>
        </p:nvPicPr>
        <p:blipFill>
          <a:blip r:embed="rId2"/>
          <a:srcRect t="24446" r="1465"/>
          <a:stretch>
            <a:fillRect/>
          </a:stretch>
        </p:blipFill>
        <p:spPr>
          <a:xfrm>
            <a:off x="7125970" y="2153285"/>
            <a:ext cx="2470785" cy="1149350"/>
          </a:xfrm>
          <a:prstGeom prst="rect">
            <a:avLst/>
          </a:prstGeom>
        </p:spPr>
      </p:pic>
      <p:sp>
        <p:nvSpPr>
          <p:cNvPr id="2" name="文本框 1"/>
          <p:cNvSpPr txBox="1"/>
          <p:nvPr/>
        </p:nvSpPr>
        <p:spPr>
          <a:xfrm>
            <a:off x="1151904" y="237507"/>
            <a:ext cx="4145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贵金属货币、纸币和电子货币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2" name="图片 41" descr="图表, 旭日形&#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圆角矩形 3"/>
          <p:cNvSpPr/>
          <p:nvPr/>
        </p:nvSpPr>
        <p:spPr>
          <a:xfrm>
            <a:off x="2106426" y="1674430"/>
            <a:ext cx="2960431" cy="4031654"/>
          </a:xfrm>
          <a:prstGeom prst="roundRect">
            <a:avLst>
              <a:gd name="adj" fmla="val 0"/>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descr="7b0a2020202022776f7264617274223a20227b5c2269645c223a32353030333030352c5c227469645c223a31333631327d220a7d0a"/>
          <p:cNvSpPr txBox="1"/>
          <p:nvPr/>
        </p:nvSpPr>
        <p:spPr>
          <a:xfrm>
            <a:off x="2477642" y="2926295"/>
            <a:ext cx="2218055" cy="583565"/>
          </a:xfrm>
          <a:prstGeom prst="rect">
            <a:avLst/>
          </a:prstGeom>
          <a:noFill/>
        </p:spPr>
        <p:txBody>
          <a:bodyPr wrap="none" rtlCol="0">
            <a:spAutoFit/>
            <a:scene3d>
              <a:camera prst="orthographicFront"/>
              <a:lightRig rig="flat" dir="t">
                <a:rot lat="0" lon="0" rev="0"/>
              </a:lightRig>
            </a:scene3d>
            <a:sp3d extrusionH="117457" contourW="4698" prstMaterial="matte">
              <a:extrusionClr>
                <a:srgbClr val="F7C51A"/>
              </a:extrusionClr>
              <a:contourClr>
                <a:srgbClr val="F5FAF7"/>
              </a:contourClr>
            </a:sp3d>
          </a:bodyPr>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1" u="none" strike="noStrike" kern="1200" cap="none" spc="0" normalizeH="0" baseline="0" noProof="0" dirty="0">
                <a:ln w="4698" cap="rnd" cmpd="sng">
                  <a:prstDash val="solid"/>
                  <a:round/>
                </a:ln>
                <a:solidFill>
                  <a:srgbClr val="696969"/>
                </a:solidFill>
                <a:effectLst>
                  <a:outerShdw blurRad="9397" dist="38100" dir="7020000" sx="102000" sy="102000" algn="tl" rotWithShape="0">
                    <a:srgbClr val="D0D0D0">
                      <a:alpha val="92000"/>
                    </a:srgbClr>
                  </a:outerShdw>
                </a:effectLst>
                <a:uLnTx/>
                <a:uFillTx/>
                <a:latin typeface="汉仪书魂体简" panose="02010600000101010101" charset="-122"/>
                <a:ea typeface="汉仪书魂体简" panose="02010600000101010101" charset="-122"/>
                <a:cs typeface="+mn-ea"/>
                <a:sym typeface="+mn-lt"/>
              </a:rPr>
              <a:t>重金属货币</a:t>
            </a:r>
            <a:endParaRPr kumimoji="1" lang="zh-CN" altLang="en-US" sz="3200" b="1" u="none" strike="noStrike" kern="1200" cap="none" spc="0" normalizeH="0" baseline="0" noProof="0" dirty="0">
              <a:ln w="4698" cap="rnd" cmpd="sng">
                <a:prstDash val="solid"/>
                <a:round/>
              </a:ln>
              <a:solidFill>
                <a:srgbClr val="696969"/>
              </a:solidFill>
              <a:effectLst>
                <a:outerShdw blurRad="9397" dist="38100" dir="7020000" sx="102000" sy="102000" algn="tl" rotWithShape="0">
                  <a:srgbClr val="D0D0D0">
                    <a:alpha val="92000"/>
                  </a:srgbClr>
                </a:outerShdw>
              </a:effectLst>
              <a:uLnTx/>
              <a:uFillTx/>
              <a:latin typeface="汉仪书魂体简" panose="02010600000101010101" charset="-122"/>
              <a:ea typeface="汉仪书魂体简" panose="02010600000101010101" charset="-122"/>
              <a:cs typeface="+mn-ea"/>
              <a:sym typeface="+mn-lt"/>
            </a:endParaRPr>
          </a:p>
        </p:txBody>
      </p:sp>
      <p:sp>
        <p:nvSpPr>
          <p:cNvPr id="14" name="圆角矩形 13"/>
          <p:cNvSpPr/>
          <p:nvPr/>
        </p:nvSpPr>
        <p:spPr>
          <a:xfrm>
            <a:off x="6882092" y="1674430"/>
            <a:ext cx="2960431" cy="4031654"/>
          </a:xfrm>
          <a:prstGeom prst="roundRect">
            <a:avLst>
              <a:gd name="adj" fmla="val 0"/>
            </a:avLst>
          </a:prstGeom>
          <a:noFill/>
          <a:ln>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descr="7b0a2020202022776f7264617274223a20227b5c2269645c223a32353030323634352c5c227469645c223a31333631327d220a7d0a"/>
          <p:cNvSpPr txBox="1"/>
          <p:nvPr/>
        </p:nvSpPr>
        <p:spPr>
          <a:xfrm>
            <a:off x="7864178" y="2926295"/>
            <a:ext cx="995680" cy="583565"/>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u="none" strike="noStrike" kern="1200" cap="none" spc="0" normalizeH="0" baseline="0" noProof="0" dirty="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汉仪锦昌体简" panose="00020600040101010101" charset="-122"/>
                <a:ea typeface="汉仪锦昌体简" panose="00020600040101010101" charset="-122"/>
                <a:cs typeface="+mn-ea"/>
                <a:sym typeface="+mn-lt"/>
              </a:rPr>
              <a:t>纸币</a:t>
            </a:r>
            <a:endParaRPr kumimoji="1" lang="zh-CN" altLang="en-US" sz="3200" u="none" strike="noStrike" kern="1200" cap="none" spc="0" normalizeH="0" baseline="0" noProof="0" dirty="0">
              <a:ln w="9525">
                <a:solidFill>
                  <a:schemeClr val="bg1"/>
                </a:solidFill>
                <a:prstDash val="solid"/>
              </a:ln>
              <a:solidFill>
                <a:schemeClr val="tx1"/>
              </a:solidFill>
              <a:effectLst>
                <a:outerShdw blurRad="12700" dist="38100" dir="2700000" algn="tl" rotWithShape="0">
                  <a:schemeClr val="bg1">
                    <a:lumMod val="50000"/>
                  </a:schemeClr>
                </a:outerShdw>
              </a:effectLst>
              <a:uLnTx/>
              <a:uFillTx/>
              <a:latin typeface="汉仪锦昌体简" panose="00020600040101010101" charset="-122"/>
              <a:ea typeface="汉仪锦昌体简" panose="00020600040101010101" charset="-122"/>
              <a:cs typeface="+mn-ea"/>
              <a:sym typeface="+mn-lt"/>
            </a:endParaRPr>
          </a:p>
        </p:txBody>
      </p:sp>
      <p:sp>
        <p:nvSpPr>
          <p:cNvPr id="36" name="文本框 35"/>
          <p:cNvSpPr txBox="1"/>
          <p:nvPr/>
        </p:nvSpPr>
        <p:spPr>
          <a:xfrm>
            <a:off x="2353945" y="3854450"/>
            <a:ext cx="2221230" cy="1198880"/>
          </a:xfrm>
          <a:prstGeom prst="rect">
            <a:avLst/>
          </a:prstGeom>
          <a:noFill/>
          <a:ln>
            <a:solidFill>
              <a:schemeClr val="tx1"/>
            </a:solidFill>
          </a:ln>
        </p:spPr>
        <p:txBody>
          <a:bodyPr wrap="square" rtlCol="0">
            <a:spAutoFit/>
          </a:bodyPr>
          <a:p>
            <a:r>
              <a:rPr lang="zh-CN" altLang="en-US"/>
              <a:t>（1）易磨损</a:t>
            </a:r>
            <a:endParaRPr lang="zh-CN" altLang="en-US"/>
          </a:p>
          <a:p>
            <a:r>
              <a:rPr lang="zh-CN" altLang="en-US"/>
              <a:t>（2）携带不方便</a:t>
            </a:r>
            <a:endParaRPr lang="zh-CN" altLang="en-US"/>
          </a:p>
          <a:p>
            <a:r>
              <a:rPr lang="zh-CN" altLang="en-US"/>
              <a:t>（3）供给缺乏弹性</a:t>
            </a:r>
            <a:endParaRPr lang="zh-CN" altLang="en-US"/>
          </a:p>
          <a:p>
            <a:endParaRPr lang="zh-CN" altLang="en-US"/>
          </a:p>
        </p:txBody>
      </p:sp>
      <p:sp>
        <p:nvSpPr>
          <p:cNvPr id="37" name="文本框 36"/>
          <p:cNvSpPr txBox="1"/>
          <p:nvPr/>
        </p:nvSpPr>
        <p:spPr>
          <a:xfrm>
            <a:off x="7216140" y="3854450"/>
            <a:ext cx="2292350" cy="1476375"/>
          </a:xfrm>
          <a:prstGeom prst="rect">
            <a:avLst/>
          </a:prstGeom>
          <a:noFill/>
          <a:ln>
            <a:solidFill>
              <a:schemeClr val="tx1"/>
            </a:solidFill>
          </a:ln>
        </p:spPr>
        <p:txBody>
          <a:bodyPr wrap="square" rtlCol="0">
            <a:spAutoFit/>
          </a:bodyPr>
          <a:p>
            <a:r>
              <a:rPr lang="zh-CN" altLang="en-US"/>
              <a:t>（1）本身的价值与面值无关</a:t>
            </a:r>
            <a:endParaRPr lang="zh-CN" altLang="en-US"/>
          </a:p>
          <a:p>
            <a:r>
              <a:rPr lang="zh-CN" altLang="en-US"/>
              <a:t>（2）便于携带</a:t>
            </a:r>
            <a:endParaRPr lang="zh-CN" altLang="en-US"/>
          </a:p>
          <a:p>
            <a:r>
              <a:rPr lang="zh-CN" altLang="en-US"/>
              <a:t>（3）供给具有弹性</a:t>
            </a:r>
            <a:endParaRPr lang="zh-CN" altLang="en-US"/>
          </a:p>
          <a:p>
            <a:r>
              <a:rPr lang="zh-CN" altLang="en-US"/>
              <a:t>（</a:t>
            </a:r>
            <a:r>
              <a:rPr lang="en-US" altLang="zh-CN"/>
              <a:t>4</a:t>
            </a:r>
            <a:r>
              <a:rPr lang="zh-CN" altLang="en-US"/>
              <a:t>）恶性通货膨胀</a:t>
            </a:r>
            <a:endParaRPr lang="zh-CN" altLang="en-US"/>
          </a:p>
        </p:txBody>
      </p:sp>
      <p:sp>
        <p:nvSpPr>
          <p:cNvPr id="39" name="右箭头 38"/>
          <p:cNvSpPr/>
          <p:nvPr/>
        </p:nvSpPr>
        <p:spPr>
          <a:xfrm>
            <a:off x="5466715" y="3408045"/>
            <a:ext cx="1115695" cy="72009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4"/>
                                        </p:tgtEl>
                                        <p:attrNameLst>
                                          <p:attrName>ppt_x</p:attrName>
                                        </p:attrNameLst>
                                      </p:cBhvr>
                                      <p:tavLst>
                                        <p:tav tm="0">
                                          <p:val>
                                            <p:strVal val="ppt_x"/>
                                          </p:val>
                                        </p:tav>
                                        <p:tav tm="100000">
                                          <p:val>
                                            <p:strVal val="ppt_x"/>
                                          </p:val>
                                        </p:tav>
                                      </p:tavLst>
                                    </p:anim>
                                    <p:anim calcmode="lin" valueType="num">
                                      <p:cBhvr additive="base">
                                        <p:cTn id="7" dur="500"/>
                                        <p:tgtEl>
                                          <p:spTgt spid="34"/>
                                        </p:tgtEl>
                                        <p:attrNameLst>
                                          <p:attrName>ppt_y</p:attrName>
                                        </p:attrNameLst>
                                      </p:cBhvr>
                                      <p:tavLst>
                                        <p:tav tm="0">
                                          <p:val>
                                            <p:strVal val="ppt_y"/>
                                          </p:val>
                                        </p:tav>
                                        <p:tav tm="100000">
                                          <p:val>
                                            <p:strVal val="1+ppt_h/2"/>
                                          </p:val>
                                        </p:tav>
                                      </p:tavLst>
                                    </p:anim>
                                    <p:set>
                                      <p:cBhvr>
                                        <p:cTn id="8" dur="1" fill="hold">
                                          <p:stCondLst>
                                            <p:cond delay="499"/>
                                          </p:stCondLst>
                                        </p:cTn>
                                        <p:tgtEl>
                                          <p:spTgt spid="34"/>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33"/>
                                        </p:tgtEl>
                                        <p:attrNameLst>
                                          <p:attrName>ppt_x</p:attrName>
                                        </p:attrNameLst>
                                      </p:cBhvr>
                                      <p:tavLst>
                                        <p:tav tm="0">
                                          <p:val>
                                            <p:strVal val="ppt_x"/>
                                          </p:val>
                                        </p:tav>
                                        <p:tav tm="100000">
                                          <p:val>
                                            <p:strVal val="ppt_x"/>
                                          </p:val>
                                        </p:tav>
                                      </p:tavLst>
                                    </p:anim>
                                    <p:anim calcmode="lin" valueType="num">
                                      <p:cBhvr additive="base">
                                        <p:cTn id="11" dur="500"/>
                                        <p:tgtEl>
                                          <p:spTgt spid="33"/>
                                        </p:tgtEl>
                                        <p:attrNameLst>
                                          <p:attrName>ppt_y</p:attrName>
                                        </p:attrNameLst>
                                      </p:cBhvr>
                                      <p:tavLst>
                                        <p:tav tm="0">
                                          <p:val>
                                            <p:strVal val="ppt_y"/>
                                          </p:val>
                                        </p:tav>
                                        <p:tav tm="100000">
                                          <p:val>
                                            <p:strVal val="1+ppt_h/2"/>
                                          </p:val>
                                        </p:tav>
                                      </p:tavLst>
                                    </p:anim>
                                    <p:set>
                                      <p:cBhvr>
                                        <p:cTn id="12" dur="1" fill="hold">
                                          <p:stCondLst>
                                            <p:cond delay="499"/>
                                          </p:stCondLst>
                                        </p:cTn>
                                        <p:tgtEl>
                                          <p:spTgt spid="3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par>
                                <p:cTn id="21" presetID="2" presetClass="exit" presetSubtype="4" fill="hold" grpId="0" nodeType="withEffect">
                                  <p:stCondLst>
                                    <p:cond delay="0"/>
                                  </p:stCondLst>
                                  <p:childTnLst>
                                    <p:anim calcmode="lin" valueType="num">
                                      <p:cBhvr additive="base">
                                        <p:cTn id="22" dur="500"/>
                                        <p:tgtEl>
                                          <p:spTgt spid="14"/>
                                        </p:tgtEl>
                                        <p:attrNameLst>
                                          <p:attrName>ppt_x</p:attrName>
                                        </p:attrNameLst>
                                      </p:cBhvr>
                                      <p:tavLst>
                                        <p:tav tm="0">
                                          <p:val>
                                            <p:strVal val="ppt_x"/>
                                          </p:val>
                                        </p:tav>
                                        <p:tav tm="100000">
                                          <p:val>
                                            <p:strVal val="ppt_x"/>
                                          </p:val>
                                        </p:tav>
                                      </p:tavLst>
                                    </p:anim>
                                    <p:anim calcmode="lin" valueType="num">
                                      <p:cBhvr additive="base">
                                        <p:cTn id="23" dur="500"/>
                                        <p:tgtEl>
                                          <p:spTgt spid="14"/>
                                        </p:tgtEl>
                                        <p:attrNameLst>
                                          <p:attrName>ppt_y</p:attrName>
                                        </p:attrNameLst>
                                      </p:cBhvr>
                                      <p:tavLst>
                                        <p:tav tm="0">
                                          <p:val>
                                            <p:strVal val="ppt_y"/>
                                          </p:val>
                                        </p:tav>
                                        <p:tav tm="100000">
                                          <p:val>
                                            <p:strVal val="1+ppt_h/2"/>
                                          </p:val>
                                        </p:tav>
                                      </p:tavLst>
                                    </p:anim>
                                    <p:set>
                                      <p:cBhvr>
                                        <p:cTn id="24" dur="1" fill="hold">
                                          <p:stCondLst>
                                            <p:cond delay="499"/>
                                          </p:stCondLst>
                                        </p:cTn>
                                        <p:tgtEl>
                                          <p:spTgt spid="14"/>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15"/>
                                        </p:tgtEl>
                                        <p:attrNameLst>
                                          <p:attrName>ppt_x</p:attrName>
                                        </p:attrNameLst>
                                      </p:cBhvr>
                                      <p:tavLst>
                                        <p:tav tm="0">
                                          <p:val>
                                            <p:strVal val="ppt_x"/>
                                          </p:val>
                                        </p:tav>
                                        <p:tav tm="100000">
                                          <p:val>
                                            <p:strVal val="ppt_x"/>
                                          </p:val>
                                        </p:tav>
                                      </p:tavLst>
                                    </p:anim>
                                    <p:anim calcmode="lin" valueType="num">
                                      <p:cBhvr additive="base">
                                        <p:cTn id="27" dur="500"/>
                                        <p:tgtEl>
                                          <p:spTgt spid="15"/>
                                        </p:tgtEl>
                                        <p:attrNameLst>
                                          <p:attrName>ppt_y</p:attrName>
                                        </p:attrNameLst>
                                      </p:cBhvr>
                                      <p:tavLst>
                                        <p:tav tm="0">
                                          <p:val>
                                            <p:strVal val="ppt_y"/>
                                          </p:val>
                                        </p:tav>
                                        <p:tav tm="100000">
                                          <p:val>
                                            <p:strVal val="1+ppt_h/2"/>
                                          </p:val>
                                        </p:tav>
                                      </p:tavLst>
                                    </p:anim>
                                    <p:set>
                                      <p:cBhvr>
                                        <p:cTn id="28" dur="1" fill="hold">
                                          <p:stCondLst>
                                            <p:cond delay="499"/>
                                          </p:stCondLst>
                                        </p:cTn>
                                        <p:tgtEl>
                                          <p:spTgt spid="15"/>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36"/>
                                        </p:tgtEl>
                                        <p:attrNameLst>
                                          <p:attrName>ppt_x</p:attrName>
                                        </p:attrNameLst>
                                      </p:cBhvr>
                                      <p:tavLst>
                                        <p:tav tm="0">
                                          <p:val>
                                            <p:strVal val="ppt_x"/>
                                          </p:val>
                                        </p:tav>
                                        <p:tav tm="100000">
                                          <p:val>
                                            <p:strVal val="ppt_x"/>
                                          </p:val>
                                        </p:tav>
                                      </p:tavLst>
                                    </p:anim>
                                    <p:anim calcmode="lin" valueType="num">
                                      <p:cBhvr additive="base">
                                        <p:cTn id="31" dur="500"/>
                                        <p:tgtEl>
                                          <p:spTgt spid="36"/>
                                        </p:tgtEl>
                                        <p:attrNameLst>
                                          <p:attrName>ppt_y</p:attrName>
                                        </p:attrNameLst>
                                      </p:cBhvr>
                                      <p:tavLst>
                                        <p:tav tm="0">
                                          <p:val>
                                            <p:strVal val="ppt_y"/>
                                          </p:val>
                                        </p:tav>
                                        <p:tav tm="100000">
                                          <p:val>
                                            <p:strVal val="1+ppt_h/2"/>
                                          </p:val>
                                        </p:tav>
                                      </p:tavLst>
                                    </p:anim>
                                    <p:set>
                                      <p:cBhvr>
                                        <p:cTn id="32" dur="1" fill="hold">
                                          <p:stCondLst>
                                            <p:cond delay="499"/>
                                          </p:stCondLst>
                                        </p:cTn>
                                        <p:tgtEl>
                                          <p:spTgt spid="36"/>
                                        </p:tgtEl>
                                        <p:attrNameLst>
                                          <p:attrName>style.visibility</p:attrName>
                                        </p:attrNameLst>
                                      </p:cBhvr>
                                      <p:to>
                                        <p:strVal val="hidden"/>
                                      </p:to>
                                    </p:set>
                                  </p:childTnLst>
                                </p:cTn>
                              </p:par>
                              <p:par>
                                <p:cTn id="33" presetID="2" presetClass="exit" presetSubtype="4" fill="hold" grpId="0" nodeType="withEffect">
                                  <p:stCondLst>
                                    <p:cond delay="0"/>
                                  </p:stCondLst>
                                  <p:childTnLst>
                                    <p:anim calcmode="lin" valueType="num">
                                      <p:cBhvr additive="base">
                                        <p:cTn id="34" dur="500"/>
                                        <p:tgtEl>
                                          <p:spTgt spid="37"/>
                                        </p:tgtEl>
                                        <p:attrNameLst>
                                          <p:attrName>ppt_x</p:attrName>
                                        </p:attrNameLst>
                                      </p:cBhvr>
                                      <p:tavLst>
                                        <p:tav tm="0">
                                          <p:val>
                                            <p:strVal val="ppt_x"/>
                                          </p:val>
                                        </p:tav>
                                        <p:tav tm="100000">
                                          <p:val>
                                            <p:strVal val="ppt_x"/>
                                          </p:val>
                                        </p:tav>
                                      </p:tavLst>
                                    </p:anim>
                                    <p:anim calcmode="lin" valueType="num">
                                      <p:cBhvr additive="base">
                                        <p:cTn id="35" dur="500"/>
                                        <p:tgtEl>
                                          <p:spTgt spid="37"/>
                                        </p:tgtEl>
                                        <p:attrNameLst>
                                          <p:attrName>ppt_y</p:attrName>
                                        </p:attrNameLst>
                                      </p:cBhvr>
                                      <p:tavLst>
                                        <p:tav tm="0">
                                          <p:val>
                                            <p:strVal val="ppt_y"/>
                                          </p:val>
                                        </p:tav>
                                        <p:tav tm="100000">
                                          <p:val>
                                            <p:strVal val="1+ppt_h/2"/>
                                          </p:val>
                                        </p:tav>
                                      </p:tavLst>
                                    </p:anim>
                                    <p:set>
                                      <p:cBhvr>
                                        <p:cTn id="36" dur="1" fill="hold">
                                          <p:stCondLst>
                                            <p:cond delay="499"/>
                                          </p:stCondLst>
                                        </p:cTn>
                                        <p:tgtEl>
                                          <p:spTgt spid="37"/>
                                        </p:tgtEl>
                                        <p:attrNameLst>
                                          <p:attrName>style.visibility</p:attrName>
                                        </p:attrNameLst>
                                      </p:cBhvr>
                                      <p:to>
                                        <p:strVal val="hidden"/>
                                      </p:to>
                                    </p:set>
                                  </p:childTnLst>
                                </p:cTn>
                              </p:par>
                              <p:par>
                                <p:cTn id="37" presetID="2" presetClass="exit" presetSubtype="4" fill="hold" grpId="0" nodeType="withEffect">
                                  <p:stCondLst>
                                    <p:cond delay="0"/>
                                  </p:stCondLst>
                                  <p:childTnLst>
                                    <p:anim calcmode="lin" valueType="num">
                                      <p:cBhvr additive="base">
                                        <p:cTn id="38" dur="500"/>
                                        <p:tgtEl>
                                          <p:spTgt spid="39"/>
                                        </p:tgtEl>
                                        <p:attrNameLst>
                                          <p:attrName>ppt_x</p:attrName>
                                        </p:attrNameLst>
                                      </p:cBhvr>
                                      <p:tavLst>
                                        <p:tav tm="0">
                                          <p:val>
                                            <p:strVal val="ppt_x"/>
                                          </p:val>
                                        </p:tav>
                                        <p:tav tm="100000">
                                          <p:val>
                                            <p:strVal val="ppt_x"/>
                                          </p:val>
                                        </p:tav>
                                      </p:tavLst>
                                    </p:anim>
                                    <p:anim calcmode="lin" valueType="num">
                                      <p:cBhvr additive="base">
                                        <p:cTn id="39" dur="500"/>
                                        <p:tgtEl>
                                          <p:spTgt spid="39"/>
                                        </p:tgtEl>
                                        <p:attrNameLst>
                                          <p:attrName>ppt_y</p:attrName>
                                        </p:attrNameLst>
                                      </p:cBhvr>
                                      <p:tavLst>
                                        <p:tav tm="0">
                                          <p:val>
                                            <p:strVal val="ppt_y"/>
                                          </p:val>
                                        </p:tav>
                                        <p:tav tm="100000">
                                          <p:val>
                                            <p:strVal val="1+ppt_h/2"/>
                                          </p:val>
                                        </p:tav>
                                      </p:tavLst>
                                    </p:anim>
                                    <p:set>
                                      <p:cBhvr>
                                        <p:cTn id="40"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4" grpId="0" animBg="1"/>
      <p:bldP spid="15" grpId="0"/>
      <p:bldP spid="36" grpId="0" animBg="1"/>
      <p:bldP spid="37" grpId="0" animBg="1"/>
      <p:bldP spid="39" grpId="0" animBg="1"/>
      <p:bldP spid="4" grpId="1" animBg="1"/>
      <p:bldP spid="5" grpId="1"/>
      <p:bldP spid="14" grpId="1" animBg="1"/>
      <p:bldP spid="15" grpId="1"/>
      <p:bldP spid="36" grpId="1" animBg="1"/>
      <p:bldP spid="37" grpId="1" animBg="1"/>
      <p:bldP spid="3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4145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贵金属货币、纸币和电子货币</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2" name="图片 41"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3" name="组合 2" descr="7b0a202020202274657874626f78223a20227b5c2263617465676f72795f69645c223a31303530352c5c2269645c223a32303334323132317d220a7d0a"/>
          <p:cNvGrpSpPr/>
          <p:nvPr/>
        </p:nvGrpSpPr>
        <p:grpSpPr>
          <a:xfrm>
            <a:off x="2734310" y="1948180"/>
            <a:ext cx="6120765" cy="3489325"/>
            <a:chOff x="5651" y="3675"/>
            <a:chExt cx="7898" cy="3450"/>
          </a:xfrm>
        </p:grpSpPr>
        <p:grpSp>
          <p:nvGrpSpPr>
            <p:cNvPr id="70" name="图形 68"/>
            <p:cNvGrpSpPr/>
            <p:nvPr/>
          </p:nvGrpSpPr>
          <p:grpSpPr>
            <a:xfrm>
              <a:off x="5651" y="3675"/>
              <a:ext cx="7898" cy="3450"/>
              <a:chOff x="3588515" y="2333625"/>
              <a:chExt cx="5014970" cy="2190750"/>
            </a:xfrm>
          </p:grpSpPr>
          <p:grpSp>
            <p:nvGrpSpPr>
              <p:cNvPr id="71" name="图形 68"/>
              <p:cNvGrpSpPr/>
              <p:nvPr/>
            </p:nvGrpSpPr>
            <p:grpSpPr>
              <a:xfrm>
                <a:off x="8224722" y="3818320"/>
                <a:ext cx="380082" cy="398558"/>
                <a:chOff x="8224722" y="3818320"/>
                <a:chExt cx="380082" cy="398558"/>
              </a:xfrm>
              <a:solidFill>
                <a:srgbClr val="C48776"/>
              </a:solidFill>
            </p:grpSpPr>
            <p:sp>
              <p:nvSpPr>
                <p:cNvPr id="72" name="任意多边形: 形状 71"/>
                <p:cNvSpPr/>
                <p:nvPr/>
              </p:nvSpPr>
              <p:spPr>
                <a:xfrm>
                  <a:off x="8437199" y="3818320"/>
                  <a:ext cx="167605" cy="398558"/>
                </a:xfrm>
                <a:custGeom>
                  <a:avLst/>
                  <a:gdLst>
                    <a:gd name="connsiteX0" fmla="*/ 15837 w 167605"/>
                    <a:gd name="connsiteY0" fmla="*/ 398558 h 398558"/>
                    <a:gd name="connsiteX1" fmla="*/ 15837 w 167605"/>
                    <a:gd name="connsiteY1" fmla="*/ 324653 h 398558"/>
                    <a:gd name="connsiteX2" fmla="*/ 84463 w 167605"/>
                    <a:gd name="connsiteY2" fmla="*/ 172884 h 398558"/>
                    <a:gd name="connsiteX3" fmla="*/ 0 w 167605"/>
                    <a:gd name="connsiteY3" fmla="*/ 172884 h 398558"/>
                    <a:gd name="connsiteX4" fmla="*/ 0 w 167605"/>
                    <a:gd name="connsiteY4" fmla="*/ 0 h 398558"/>
                    <a:gd name="connsiteX5" fmla="*/ 167606 w 167605"/>
                    <a:gd name="connsiteY5" fmla="*/ 0 h 398558"/>
                    <a:gd name="connsiteX6" fmla="*/ 167606 w 167605"/>
                    <a:gd name="connsiteY6" fmla="*/ 220395 h 398558"/>
                    <a:gd name="connsiteX7" fmla="*/ 21116 w 167605"/>
                    <a:gd name="connsiteY7" fmla="*/ 393279 h 398558"/>
                    <a:gd name="connsiteX8" fmla="*/ 15837 w 167605"/>
                    <a:gd name="connsiteY8" fmla="*/ 398558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837" y="398558"/>
                      </a:moveTo>
                      <a:lnTo>
                        <a:pt x="15837" y="324653"/>
                      </a:lnTo>
                      <a:cubicBezTo>
                        <a:pt x="68626" y="307497"/>
                        <a:pt x="91061" y="256027"/>
                        <a:pt x="84463" y="172884"/>
                      </a:cubicBezTo>
                      <a:lnTo>
                        <a:pt x="0" y="172884"/>
                      </a:lnTo>
                      <a:lnTo>
                        <a:pt x="0" y="0"/>
                      </a:lnTo>
                      <a:lnTo>
                        <a:pt x="167606" y="0"/>
                      </a:lnTo>
                      <a:lnTo>
                        <a:pt x="167606" y="220395"/>
                      </a:lnTo>
                      <a:cubicBezTo>
                        <a:pt x="150449" y="322014"/>
                        <a:pt x="101619" y="378762"/>
                        <a:pt x="21116" y="393279"/>
                      </a:cubicBezTo>
                      <a:lnTo>
                        <a:pt x="15837"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任意多边形: 形状 72"/>
                <p:cNvSpPr/>
                <p:nvPr/>
              </p:nvSpPr>
              <p:spPr>
                <a:xfrm>
                  <a:off x="8224722" y="3818320"/>
                  <a:ext cx="172884" cy="398558"/>
                </a:xfrm>
                <a:custGeom>
                  <a:avLst/>
                  <a:gdLst>
                    <a:gd name="connsiteX0" fmla="*/ 21116 w 172884"/>
                    <a:gd name="connsiteY0" fmla="*/ 398558 h 398558"/>
                    <a:gd name="connsiteX1" fmla="*/ 21116 w 172884"/>
                    <a:gd name="connsiteY1" fmla="*/ 324653 h 398558"/>
                    <a:gd name="connsiteX2" fmla="*/ 89742 w 172884"/>
                    <a:gd name="connsiteY2" fmla="*/ 172884 h 398558"/>
                    <a:gd name="connsiteX3" fmla="*/ 0 w 172884"/>
                    <a:gd name="connsiteY3" fmla="*/ 172884 h 398558"/>
                    <a:gd name="connsiteX4" fmla="*/ 0 w 172884"/>
                    <a:gd name="connsiteY4" fmla="*/ 0 h 398558"/>
                    <a:gd name="connsiteX5" fmla="*/ 172885 w 172884"/>
                    <a:gd name="connsiteY5" fmla="*/ 0 h 398558"/>
                    <a:gd name="connsiteX6" fmla="*/ 172885 w 172884"/>
                    <a:gd name="connsiteY6" fmla="*/ 220395 h 398558"/>
                    <a:gd name="connsiteX7" fmla="*/ 26395 w 172884"/>
                    <a:gd name="connsiteY7" fmla="*/ 393279 h 398558"/>
                    <a:gd name="connsiteX8" fmla="*/ 21116 w 172884"/>
                    <a:gd name="connsiteY8" fmla="*/ 398558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21116" y="398558"/>
                      </a:moveTo>
                      <a:lnTo>
                        <a:pt x="21116" y="324653"/>
                      </a:lnTo>
                      <a:cubicBezTo>
                        <a:pt x="73905" y="307497"/>
                        <a:pt x="96340" y="256027"/>
                        <a:pt x="89742" y="172884"/>
                      </a:cubicBezTo>
                      <a:lnTo>
                        <a:pt x="0" y="172884"/>
                      </a:lnTo>
                      <a:lnTo>
                        <a:pt x="0" y="0"/>
                      </a:lnTo>
                      <a:lnTo>
                        <a:pt x="172885" y="0"/>
                      </a:lnTo>
                      <a:lnTo>
                        <a:pt x="172885" y="220395"/>
                      </a:lnTo>
                      <a:cubicBezTo>
                        <a:pt x="151769" y="322014"/>
                        <a:pt x="102939" y="378762"/>
                        <a:pt x="26395" y="393279"/>
                      </a:cubicBezTo>
                      <a:lnTo>
                        <a:pt x="21116"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4" name="图形 68"/>
              <p:cNvGrpSpPr/>
              <p:nvPr/>
            </p:nvGrpSpPr>
            <p:grpSpPr>
              <a:xfrm>
                <a:off x="3599072" y="2333625"/>
                <a:ext cx="4985936" cy="2193389"/>
                <a:chOff x="3599072" y="2333625"/>
                <a:chExt cx="4985936" cy="2193389"/>
              </a:xfrm>
              <a:solidFill>
                <a:srgbClr val="C48776"/>
              </a:solidFill>
            </p:grpSpPr>
            <p:sp>
              <p:nvSpPr>
                <p:cNvPr id="75" name="任意多边形: 形状 74"/>
                <p:cNvSpPr/>
                <p:nvPr/>
              </p:nvSpPr>
              <p:spPr>
                <a:xfrm>
                  <a:off x="4100569" y="2333625"/>
                  <a:ext cx="4484439" cy="1347443"/>
                </a:xfrm>
                <a:custGeom>
                  <a:avLst/>
                  <a:gdLst>
                    <a:gd name="connsiteX0" fmla="*/ 4430330 w 4484439"/>
                    <a:gd name="connsiteY0" fmla="*/ 54109 h 1347443"/>
                    <a:gd name="connsiteX1" fmla="*/ 4430330 w 4484439"/>
                    <a:gd name="connsiteY1" fmla="*/ 1347443 h 1347443"/>
                    <a:gd name="connsiteX2" fmla="*/ 4484439 w 4484439"/>
                    <a:gd name="connsiteY2" fmla="*/ 1347443 h 1347443"/>
                    <a:gd name="connsiteX3" fmla="*/ 4484439 w 4484439"/>
                    <a:gd name="connsiteY3" fmla="*/ 0 h 1347443"/>
                    <a:gd name="connsiteX4" fmla="*/ 0 w 4484439"/>
                    <a:gd name="connsiteY4" fmla="*/ 0 h 1347443"/>
                    <a:gd name="connsiteX5" fmla="*/ 0 w 4484439"/>
                    <a:gd name="connsiteY5" fmla="*/ 54109 h 13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439" h="1347443">
                      <a:moveTo>
                        <a:pt x="4430330" y="54109"/>
                      </a:moveTo>
                      <a:lnTo>
                        <a:pt x="4430330" y="1347443"/>
                      </a:lnTo>
                      <a:lnTo>
                        <a:pt x="4484439" y="1347443"/>
                      </a:lnTo>
                      <a:lnTo>
                        <a:pt x="4484439" y="0"/>
                      </a:lnTo>
                      <a:lnTo>
                        <a:pt x="0" y="0"/>
                      </a:lnTo>
                      <a:lnTo>
                        <a:pt x="0" y="54109"/>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任意多边形: 形状 75"/>
                <p:cNvSpPr/>
                <p:nvPr/>
              </p:nvSpPr>
              <p:spPr>
                <a:xfrm>
                  <a:off x="3599072" y="2876033"/>
                  <a:ext cx="4494996" cy="1650980"/>
                </a:xfrm>
                <a:custGeom>
                  <a:avLst/>
                  <a:gdLst>
                    <a:gd name="connsiteX0" fmla="*/ 2818941 w 4494996"/>
                    <a:gd name="connsiteY0" fmla="*/ 1289375 h 1650980"/>
                    <a:gd name="connsiteX1" fmla="*/ 2487689 w 4494996"/>
                    <a:gd name="connsiteY1" fmla="*/ 1574437 h 1650980"/>
                    <a:gd name="connsiteX2" fmla="*/ 2157757 w 4494996"/>
                    <a:gd name="connsiteY2" fmla="*/ 1289375 h 1650980"/>
                    <a:gd name="connsiteX3" fmla="*/ 54109 w 4494996"/>
                    <a:gd name="connsiteY3" fmla="*/ 1289375 h 1650980"/>
                    <a:gd name="connsiteX4" fmla="*/ 54109 w 4494996"/>
                    <a:gd name="connsiteY4" fmla="*/ 0 h 1650980"/>
                    <a:gd name="connsiteX5" fmla="*/ 0 w 4494996"/>
                    <a:gd name="connsiteY5" fmla="*/ 0 h 1650980"/>
                    <a:gd name="connsiteX6" fmla="*/ 0 w 4494996"/>
                    <a:gd name="connsiteY6" fmla="*/ 1342164 h 1650980"/>
                    <a:gd name="connsiteX7" fmla="*/ 2135322 w 4494996"/>
                    <a:gd name="connsiteY7" fmla="*/ 1342164 h 1650980"/>
                    <a:gd name="connsiteX8" fmla="*/ 2487689 w 4494996"/>
                    <a:gd name="connsiteY8" fmla="*/ 1650981 h 1650980"/>
                    <a:gd name="connsiteX9" fmla="*/ 2841377 w 4494996"/>
                    <a:gd name="connsiteY9" fmla="*/ 1342164 h 1650980"/>
                    <a:gd name="connsiteX10" fmla="*/ 4494997 w 4494996"/>
                    <a:gd name="connsiteY10" fmla="*/ 1342164 h 1650980"/>
                    <a:gd name="connsiteX11" fmla="*/ 4494997 w 4494996"/>
                    <a:gd name="connsiteY11" fmla="*/ 1289375 h 165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94996" h="1650980">
                      <a:moveTo>
                        <a:pt x="2818941" y="1289375"/>
                      </a:moveTo>
                      <a:lnTo>
                        <a:pt x="2487689" y="1574437"/>
                      </a:lnTo>
                      <a:lnTo>
                        <a:pt x="2157757" y="1289375"/>
                      </a:lnTo>
                      <a:lnTo>
                        <a:pt x="54109" y="1289375"/>
                      </a:lnTo>
                      <a:lnTo>
                        <a:pt x="54109" y="0"/>
                      </a:lnTo>
                      <a:lnTo>
                        <a:pt x="0" y="0"/>
                      </a:lnTo>
                      <a:lnTo>
                        <a:pt x="0" y="1342164"/>
                      </a:lnTo>
                      <a:lnTo>
                        <a:pt x="2135322" y="1342164"/>
                      </a:lnTo>
                      <a:lnTo>
                        <a:pt x="2487689" y="1650981"/>
                      </a:lnTo>
                      <a:lnTo>
                        <a:pt x="2841377" y="1342164"/>
                      </a:lnTo>
                      <a:lnTo>
                        <a:pt x="4494997" y="1342164"/>
                      </a:lnTo>
                      <a:lnTo>
                        <a:pt x="4494997" y="1289375"/>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7" name="图形 68"/>
              <p:cNvGrpSpPr/>
              <p:nvPr/>
            </p:nvGrpSpPr>
            <p:grpSpPr>
              <a:xfrm>
                <a:off x="3588515" y="2340223"/>
                <a:ext cx="380081" cy="398558"/>
                <a:chOff x="3588515" y="2340223"/>
                <a:chExt cx="380081" cy="398558"/>
              </a:xfrm>
              <a:solidFill>
                <a:srgbClr val="C48776"/>
              </a:solidFill>
            </p:grpSpPr>
            <p:sp>
              <p:nvSpPr>
                <p:cNvPr id="78" name="任意多边形: 形状 77"/>
                <p:cNvSpPr/>
                <p:nvPr/>
              </p:nvSpPr>
              <p:spPr>
                <a:xfrm>
                  <a:off x="3588515" y="2340223"/>
                  <a:ext cx="167605" cy="398558"/>
                </a:xfrm>
                <a:custGeom>
                  <a:avLst/>
                  <a:gdLst>
                    <a:gd name="connsiteX0" fmla="*/ 151769 w 167605"/>
                    <a:gd name="connsiteY0" fmla="*/ 0 h 398558"/>
                    <a:gd name="connsiteX1" fmla="*/ 151769 w 167605"/>
                    <a:gd name="connsiteY1" fmla="*/ 73905 h 398558"/>
                    <a:gd name="connsiteX2" fmla="*/ 83143 w 167605"/>
                    <a:gd name="connsiteY2" fmla="*/ 225674 h 398558"/>
                    <a:gd name="connsiteX3" fmla="*/ 167606 w 167605"/>
                    <a:gd name="connsiteY3" fmla="*/ 225674 h 398558"/>
                    <a:gd name="connsiteX4" fmla="*/ 167606 w 167605"/>
                    <a:gd name="connsiteY4" fmla="*/ 398558 h 398558"/>
                    <a:gd name="connsiteX5" fmla="*/ 0 w 167605"/>
                    <a:gd name="connsiteY5" fmla="*/ 398558 h 398558"/>
                    <a:gd name="connsiteX6" fmla="*/ 0 w 167605"/>
                    <a:gd name="connsiteY6" fmla="*/ 179483 h 398558"/>
                    <a:gd name="connsiteX7" fmla="*/ 146490 w 167605"/>
                    <a:gd name="connsiteY7" fmla="*/ 5279 h 398558"/>
                    <a:gd name="connsiteX8" fmla="*/ 151769 w 167605"/>
                    <a:gd name="connsiteY8" fmla="*/ 0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1769" y="0"/>
                      </a:moveTo>
                      <a:lnTo>
                        <a:pt x="151769" y="73905"/>
                      </a:lnTo>
                      <a:cubicBezTo>
                        <a:pt x="98980" y="91061"/>
                        <a:pt x="76544" y="142531"/>
                        <a:pt x="83143" y="225674"/>
                      </a:cubicBezTo>
                      <a:lnTo>
                        <a:pt x="167606" y="225674"/>
                      </a:lnTo>
                      <a:lnTo>
                        <a:pt x="167606" y="398558"/>
                      </a:lnTo>
                      <a:lnTo>
                        <a:pt x="0" y="398558"/>
                      </a:lnTo>
                      <a:lnTo>
                        <a:pt x="0" y="179483"/>
                      </a:lnTo>
                      <a:cubicBezTo>
                        <a:pt x="17156" y="77864"/>
                        <a:pt x="6598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任意多边形: 形状 78"/>
                <p:cNvSpPr/>
                <p:nvPr/>
              </p:nvSpPr>
              <p:spPr>
                <a:xfrm>
                  <a:off x="3795712" y="2340223"/>
                  <a:ext cx="172884" cy="398558"/>
                </a:xfrm>
                <a:custGeom>
                  <a:avLst/>
                  <a:gdLst>
                    <a:gd name="connsiteX0" fmla="*/ 151769 w 172884"/>
                    <a:gd name="connsiteY0" fmla="*/ 0 h 398558"/>
                    <a:gd name="connsiteX1" fmla="*/ 151769 w 172884"/>
                    <a:gd name="connsiteY1" fmla="*/ 73905 h 398558"/>
                    <a:gd name="connsiteX2" fmla="*/ 83143 w 172884"/>
                    <a:gd name="connsiteY2" fmla="*/ 225674 h 398558"/>
                    <a:gd name="connsiteX3" fmla="*/ 172884 w 172884"/>
                    <a:gd name="connsiteY3" fmla="*/ 225674 h 398558"/>
                    <a:gd name="connsiteX4" fmla="*/ 172884 w 172884"/>
                    <a:gd name="connsiteY4" fmla="*/ 398558 h 398558"/>
                    <a:gd name="connsiteX5" fmla="*/ 0 w 172884"/>
                    <a:gd name="connsiteY5" fmla="*/ 398558 h 398558"/>
                    <a:gd name="connsiteX6" fmla="*/ 0 w 172884"/>
                    <a:gd name="connsiteY6" fmla="*/ 179483 h 398558"/>
                    <a:gd name="connsiteX7" fmla="*/ 146490 w 172884"/>
                    <a:gd name="connsiteY7" fmla="*/ 5279 h 398558"/>
                    <a:gd name="connsiteX8" fmla="*/ 151769 w 172884"/>
                    <a:gd name="connsiteY8" fmla="*/ 0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151769" y="0"/>
                      </a:moveTo>
                      <a:lnTo>
                        <a:pt x="151769" y="73905"/>
                      </a:lnTo>
                      <a:cubicBezTo>
                        <a:pt x="98980" y="91061"/>
                        <a:pt x="76544" y="142531"/>
                        <a:pt x="83143" y="225674"/>
                      </a:cubicBezTo>
                      <a:lnTo>
                        <a:pt x="172884" y="225674"/>
                      </a:lnTo>
                      <a:lnTo>
                        <a:pt x="172884" y="398558"/>
                      </a:lnTo>
                      <a:lnTo>
                        <a:pt x="0" y="398558"/>
                      </a:lnTo>
                      <a:lnTo>
                        <a:pt x="0" y="179483"/>
                      </a:lnTo>
                      <a:cubicBezTo>
                        <a:pt x="21116" y="77864"/>
                        <a:pt x="6994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6" name="文本框 5"/>
            <p:cNvSpPr txBox="1"/>
            <p:nvPr/>
          </p:nvSpPr>
          <p:spPr>
            <a:xfrm>
              <a:off x="6092" y="4529"/>
              <a:ext cx="7132" cy="1528"/>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ts val="0"/>
                </a:spcBef>
                <a:spcAft>
                  <a:spcPts val="0"/>
                </a:spcAft>
              </a:pPr>
              <a:r>
                <a:rPr lang="zh-CN" altLang="en-US" sz="4800" spc="300">
                  <a:solidFill>
                    <a:schemeClr val="tx1"/>
                  </a:solidFill>
                  <a:uFillTx/>
                  <a:latin typeface="汉仪颜楷简" panose="00020600040101010101" charset="-122"/>
                  <a:ea typeface="汉仪颜楷简" panose="00020600040101010101" charset="-122"/>
                  <a:cs typeface="微软雅黑" panose="020B0503020204020204" charset="-122"/>
                  <a:sym typeface="汉仪颜楷简" panose="00020600040101010101" charset="-122"/>
                </a:rPr>
                <a:t>电子货币</a:t>
              </a:r>
              <a:r>
                <a:rPr lang="zh-CN" altLang="en-US" sz="4000" spc="300">
                  <a:solidFill>
                    <a:schemeClr val="tx1"/>
                  </a:solidFill>
                  <a:uFillTx/>
                  <a:latin typeface="汉仪颜楷简" panose="00020600040101010101" charset="-122"/>
                  <a:ea typeface="汉仪颜楷简" panose="00020600040101010101" charset="-122"/>
                  <a:cs typeface="微软雅黑" panose="020B0503020204020204" charset="-122"/>
                  <a:sym typeface="汉仪颜楷简" panose="00020600040101010101" charset="-122"/>
                </a:rPr>
                <a:t>应运而生</a:t>
              </a:r>
              <a:endParaRPr lang="zh-CN" altLang="en-US" sz="4000" spc="300">
                <a:solidFill>
                  <a:schemeClr val="tx1"/>
                </a:solidFill>
                <a:uFillTx/>
                <a:latin typeface="汉仪颜楷简" panose="00020600040101010101" charset="-122"/>
                <a:ea typeface="汉仪颜楷简" panose="00020600040101010101" charset="-122"/>
                <a:cs typeface="微软雅黑" panose="020B0503020204020204" charset="-122"/>
                <a:sym typeface="汉仪颜楷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818" fill="hold">
                                          <p:stCondLst>
                                            <p:cond delay="0"/>
                                          </p:stCondLst>
                                        </p:cTn>
                                        <p:tgtEl>
                                          <p:spTgt spid="3"/>
                                        </p:tgtEl>
                                        <p:attrNameLst>
                                          <p:attrName>style.visibility</p:attrName>
                                        </p:attrNameLst>
                                      </p:cBhvr>
                                      <p:to>
                                        <p:strVal val="visible"/>
                                      </p:to>
                                    </p:set>
                                    <p:anim to="" calcmode="lin" valueType="num">
                                      <p:cBhvr>
                                        <p:cTn id="7" dur="454" fill="hold">
                                          <p:stCondLst>
                                            <p:cond delay="0"/>
                                          </p:stCondLst>
                                        </p:cTn>
                                        <p:tgtEl>
                                          <p:spTgt spid="3"/>
                                        </p:tgtEl>
                                        <p:attrNameLst>
                                          <p:attrName>ppt_y</p:attrName>
                                        </p:attrNameLst>
                                      </p:cBhvr>
                                      <p:tavLst>
                                        <p:tav tm="0" fmla="#ppt_y-sin(pi*$)/2">
                                          <p:val>
                                            <p:fltVal val="0.5"/>
                                          </p:val>
                                        </p:tav>
                                        <p:tav tm="100000">
                                          <p:val>
                                            <p:fltVal val="1"/>
                                          </p:val>
                                        </p:tav>
                                      </p:tavLst>
                                    </p:anim>
                                    <p:anim to="" calcmode="lin" valueType="num">
                                      <p:cBhvr>
                                        <p:cTn id="8" dur="454" fill="hold">
                                          <p:stCondLst>
                                            <p:cond delay="454"/>
                                          </p:stCondLst>
                                        </p:cTn>
                                        <p:tgtEl>
                                          <p:spTgt spid="3"/>
                                        </p:tgtEl>
                                        <p:attrNameLst>
                                          <p:attrName>ppt_y</p:attrName>
                                        </p:attrNameLst>
                                      </p:cBhvr>
                                      <p:tavLst>
                                        <p:tav tm="0" fmla="#ppt_y-sin(pi*$)/4">
                                          <p:val>
                                            <p:fltVal val="0"/>
                                          </p:val>
                                        </p:tav>
                                        <p:tav tm="100000">
                                          <p:val>
                                            <p:fltVal val="1"/>
                                          </p:val>
                                        </p:tav>
                                      </p:tavLst>
                                    </p:anim>
                                    <p:anim to="" calcmode="lin" valueType="num">
                                      <p:cBhvr>
                                        <p:cTn id="9" dur="354" fill="hold">
                                          <p:stCondLst>
                                            <p:cond delay="909"/>
                                          </p:stCondLst>
                                        </p:cTn>
                                        <p:tgtEl>
                                          <p:spTgt spid="3"/>
                                        </p:tgtEl>
                                        <p:attrNameLst>
                                          <p:attrName>ppt_y</p:attrName>
                                        </p:attrNameLst>
                                      </p:cBhvr>
                                      <p:tavLst>
                                        <p:tav tm="0" fmla="#ppt_y-sin(pi*$)/8">
                                          <p:val>
                                            <p:fltVal val="0"/>
                                          </p:val>
                                        </p:tav>
                                        <p:tav tm="100000">
                                          <p:val>
                                            <p:fltVal val="1"/>
                                          </p:val>
                                        </p:tav>
                                      </p:tavLst>
                                    </p:anim>
                                    <p:anim to="" calcmode="lin" valueType="num">
                                      <p:cBhvr>
                                        <p:cTn id="10" dur="278" fill="hold">
                                          <p:stCondLst>
                                            <p:cond delay="1264"/>
                                          </p:stCondLst>
                                        </p:cTn>
                                        <p:tgtEl>
                                          <p:spTgt spid="3"/>
                                        </p:tgtEl>
                                        <p:attrNameLst>
                                          <p:attrName>ppt_y</p:attrName>
                                        </p:attrNameLst>
                                      </p:cBhvr>
                                      <p:tavLst>
                                        <p:tav tm="0" fmla="#ppt_y-sin(pi*$)/16">
                                          <p:val>
                                            <p:fltVal val="0"/>
                                          </p:val>
                                        </p:tav>
                                        <p:tav tm="100000">
                                          <p:val>
                                            <p:fltVal val="1"/>
                                          </p:val>
                                        </p:tav>
                                      </p:tavLst>
                                    </p:anim>
                                    <p:anim to="" calcmode="lin" valueType="num">
                                      <p:cBhvr>
                                        <p:cTn id="11" dur="214" fill="hold">
                                          <p:stCondLst>
                                            <p:cond delay="1541"/>
                                          </p:stCondLst>
                                        </p:cTn>
                                        <p:tgtEl>
                                          <p:spTgt spid="3"/>
                                        </p:tgtEl>
                                        <p:attrNameLst>
                                          <p:attrName>ppt_y</p:attrName>
                                        </p:attrNameLst>
                                      </p:cBhvr>
                                      <p:tavLst>
                                        <p:tav tm="0" fmla="#ppt_y-sin(pi*$)/32">
                                          <p:val>
                                            <p:fltVal val="0"/>
                                          </p:val>
                                        </p:tav>
                                        <p:tav tm="100000">
                                          <p:val>
                                            <p:fltVal val="1"/>
                                          </p:val>
                                        </p:tav>
                                      </p:tavLst>
                                    </p:anim>
                                    <p:anim to="" calcmode="lin" valueType="num">
                                      <p:cBhvr>
                                        <p:cTn id="12" dur="168" fill="hold">
                                          <p:stCondLst>
                                            <p:cond delay="1754"/>
                                          </p:stCondLst>
                                        </p:cTn>
                                        <p:tgtEl>
                                          <p:spTgt spid="3"/>
                                        </p:tgtEl>
                                        <p:attrNameLst>
                                          <p:attrName>ppt_y</p:attrName>
                                        </p:attrNameLst>
                                      </p:cBhvr>
                                      <p:tavLst>
                                        <p:tav tm="0" fmla="#ppt_y-sin(pi*$)/64">
                                          <p:val>
                                            <p:fltVal val="0"/>
                                          </p:val>
                                        </p:tav>
                                        <p:tav tm="100000">
                                          <p:val>
                                            <p:fltVal val="1"/>
                                          </p:val>
                                        </p:tav>
                                      </p:tavLst>
                                    </p:anim>
                                    <p:anim to="" calcmode="lin" valueType="num">
                                      <p:cBhvr>
                                        <p:cTn id="13" dur="78" fill="hold">
                                          <p:stCondLst>
                                            <p:cond delay="1922"/>
                                          </p:stCondLst>
                                        </p:cTn>
                                        <p:tgtEl>
                                          <p:spTgt spid="3"/>
                                        </p:tgtEl>
                                        <p:attrNameLst>
                                          <p:attrName>ppt_y</p:attrName>
                                        </p:attrNameLst>
                                      </p:cBhvr>
                                      <p:tavLst>
                                        <p:tav tm="0" fmla="#ppt_y-sin(pi*$)/128">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575183" y="3350913"/>
            <a:ext cx="5212080" cy="1106805"/>
          </a:xfrm>
          <a:prstGeom prst="rect">
            <a:avLst/>
          </a:prstGeom>
          <a:noFill/>
        </p:spPr>
        <p:txBody>
          <a:bodyPr wrap="none" rtlCol="0">
            <a:spAutoFit/>
          </a:bodyPr>
          <a:lstStyle/>
          <a:p>
            <a:pPr lvl="0" algn="l"/>
            <a:r>
              <a:rPr kumimoji="1" lang="zh-CN" altLang="en-US" sz="6600" noProof="0">
                <a:ln>
                  <a:noFill/>
                </a:ln>
                <a:solidFill>
                  <a:srgbClr val="44546A"/>
                </a:solidFill>
                <a:effectLst/>
                <a:uLnTx/>
                <a:uFillTx/>
                <a:ea typeface="+mn-lt"/>
                <a:cs typeface="+mn-ea"/>
                <a:sym typeface="+mn-lt"/>
              </a:rPr>
              <a:t>电子货币概述</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3_1"/>
  <p:tag name="KSO_WM_UNIT_ID" val="diagram20169752_3*q_h_i*1_3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3_1"/>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4_1"/>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TAG_VERSION" val="1.0"/>
  <p:tag name="KSO_WM_TEMPLATE_CATEGORY" val="diagram"/>
  <p:tag name="KSO_WM_TEMPLATE_INDEX" val="20169752"/>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1_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TEMPLATE_CATEGORY" val="diagram"/>
  <p:tag name="KSO_WM_TEMPLATE_INDEX" val="20169752"/>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2_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TEMPLATE_CATEGORY" val="diagram"/>
  <p:tag name="KSO_WM_TEMPLATE_INDEX" val="20169752"/>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3_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TEMPLATE_CATEGORY" val="diagram"/>
  <p:tag name="KSO_WM_TEMPLATE_INDEX" val="20169752"/>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5_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a"/>
  <p:tag name="KSO_WM_UNIT_INDEX" val="1"/>
  <p:tag name="KSO_WM_UNIT_LAYERLEVEL" val="1"/>
  <p:tag name="KSO_WM_UNIT_VALUE" val="19"/>
  <p:tag name="KSO_WM_UNIT_ISCONTENTSTITLE" val="0"/>
  <p:tag name="KSO_WM_UNIT_HIGHLIGHT" val="0"/>
  <p:tag name="KSO_WM_UNIT_COMPATIBLE" val="0"/>
  <p:tag name="KSO_WM_UNIT_CLEAR" val="0"/>
  <p:tag name="KSO_WM_UNIT_PRESET_TEXT_INDEX" val="3"/>
  <p:tag name="KSO_WM_UNIT_PRESET_TEXT_LEN" val="17"/>
  <p:tag name="KSO_WM_DIAGRAM_GROUP_CODE" val="q1_1"/>
  <p:tag name="KSO_WM_UNIT_ID" val="diagram20169752_3*a*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DECORATE_SHAPE_ID" val="234"/>
</p:tagLst>
</file>

<file path=ppt/tags/tag18.xml><?xml version="1.0" encoding="utf-8"?>
<p:tagLst xmlns:p="http://schemas.openxmlformats.org/presentationml/2006/main">
  <p:tag name="RESOURCEID" val="636440342935487115"/>
  <p:tag name="SCENEID" val="Unkown"/>
  <p:tag name="SCENELINKIDS" val="2|3"/>
  <p:tag name="ANIMSTRING" val="06845e1e48f104eaaa8e41c400262d67"/>
  <p:tag name="SCENESHAPETYPE" val="SceneShape"/>
  <p:tag name="SCENESHAPESUBTYPE" val="SceneSimpleShape"/>
  <p:tag name="SCENECOLOR-TEXT" val="Color_Theme"/>
  <p:tag name="SCENECOLOR-TEXT-VALUE" val="2"/>
  <p:tag name="KSO_WM_UNIT_HIGHLIGHT" val="0"/>
  <p:tag name="KSO_WM_UNIT_COMPATIBLE" val="0"/>
  <p:tag name="KSO_WM_UNIT_DIAGRAM_ISNUMVISUAL" val="0"/>
  <p:tag name="KSO_WM_UNIT_DIAGRAM_ISREFERUNIT" val="0"/>
  <p:tag name="KSO_WM_UNIT_SUBTYPE" val="f"/>
  <p:tag name="KSO_WM_UNIT_ID" val="mixed20200373_1*i*2"/>
  <p:tag name="KSO_WM_TEMPLATE_CATEGORY" val="mixed"/>
  <p:tag name="KSO_WM_TEMPLATE_INDEX" val="20200373"/>
  <p:tag name="KSO_WM_UNIT_LAYERLEVEL" val="1"/>
  <p:tag name="KSO_WM_TAG_VERSION" val="1.0"/>
  <p:tag name="KSO_WM_BEAUTIFY_FLAG" val="#wm#"/>
  <p:tag name="KSO_WM_UNIT_TYPE" val="i"/>
  <p:tag name="KSO_WM_UNIT_INDEX" val="2"/>
  <p:tag name="PA" val="v5.2.3"/>
  <p:tag name="KSO_WM_DECORATE_TAGETSHAPES_IDS" val="44"/>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4_1"/>
  <p:tag name="KSO_WM_UNIT_ID" val="diagram20169752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xml><?xml version="1.0" encoding="utf-8"?>
<p:tagLst xmlns:p="http://schemas.openxmlformats.org/presentationml/2006/main">
  <p:tag name="KSO_WPP_MARK_KEY" val="7c25bfc8-aecf-4e43-abb9-4da8ce0aa536"/>
  <p:tag name="COMMONDATA" val="eyJoZGlkIjoiMzliNDg1YTU0MWRkYjQ1OWI5YTlkZDhhMjhjNGMyMjIifQ=="/>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5_1"/>
  <p:tag name="KSO_WM_UNIT_ID" val="diagram20169752_3*q_h_i*1_5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1_1"/>
  <p:tag name="KSO_WM_UNIT_ID" val="diagram20169752_3*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2_1"/>
  <p:tag name="KSO_WM_UNIT_ID" val="diagram20169752_3*q_h_i*1_2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TAG_VERSION" val="1.0"/>
  <p:tag name="KSO_WM_TEMPLATE_CATEGORY" val="diagram"/>
  <p:tag name="KSO_WM_TEMPLATE_INDEX" val="20169752"/>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4_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5_1"/>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1_1"/>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2_1"/>
  <p:tag name="KSO_WM_UNIT_LAYERLEVEL" val="1_1_1"/>
  <p:tag name="KSO_WM_UNIT_VALUE" val="15"/>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2_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jA1NjMxNzY5MTA0IiwKCSJHcm91cElkIiA6ICIzMjQ2OTIzODkiLAoJIkltYWdlIiA6ICJpVkJPUncwS0dnb0FBQUFOU1VoRVVnQUFBNVFBQUFLU0NBWUFBQUN0R0pUaEFBQUFDWEJJV1hNQUFBc1RBQUFMRXdFQW1wd1lBQUFnQUVsRVFWUjRuT3pkZDNoYjFmMEc4UGZjcXkxNU80NGRPODRta0IzTENRa3o3RmdPb3dWYVN0S3l5b2FVTWdLVXZYY3BoWlpaQ2dYQ0NEODJZVzhJa0UzSUltRmtrOFN4NUcxcm50OGZjanhsVzdJbFg0MzM4eng5aXFXcmU3OTJybVY5NzNudk9RQ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akVwNzJTdE8rNUhGV3RkQlJNbFAwYm9BSWlJaUlvb3VJWlRmQU1hMWxhV092MHJZOVZyWFEwVEppdzBsRVJFUlVUSVNzQXFJdnp0TDgxYzRTOHNPMUxvY0lrcE9iQ2lKaUlpSWtwZ0F4Z0xpQzVmZDhmaXZrOHNHYUYwUEVTVVhOcFJFUkVSRVNVOElLY1NmVGFwWTd5cHhuQzRCb1hWRlJKUWMrR1pDUkVSRWxHU2NwZVd5K3kza0lnUUM1MmN2ZjNkVi8xUkVSTW1LSTVSRVJFUkVLVWNjSUJSMW1iUFVjVmZGNkFQVHRLNkdpQklYRzBvaUlpS2lGQ1FCSFNEbUtiYk05UzU3MlFsYTEwTkVpWWtOSlJFUkVWRUtFd0tEcEZCZXJiU1h2MTAxcFh5NDF2VVFVV0poUTBsRVJFUkVFQUlPdjVScm5IYkhWUnRIbGhtMXJvZUlFZ01iU2lJaUlpSUNBQWdJRTRTNEl6dEQrZDVsTHo5TTYzcUlLUDZ4b1NRaUlpS2lkb1RBS0Nud3NiTzAvSm02c1k1OHJlc2hvdmpGaHBLSWlJaUl1akxIWThaNnA5MXgza3VBcW5VeFJCUi91QTRsRVJFUlVaTHBlUjNLWHBCWTVnL0k4d2FzV0xnMDZ2c21vb1RGRVVvaUlpSWk2cG1BWFZYRXR5Njc0d0hYcEJtWldwZERSUEdCRFNVUkVSRVJoVWRBa1VMTURhaVdIeXBMeW42dmRUbEVwRDAybEVSRVJFUVVFU0ZFbmxDVUYxeWw1Ui9XVEpnNVd1dDZpRWc3YkNpSmlJaUlxRmNrY0lSUHI2NXlsVHB1a0VYVHpWclhRMFQ5ancwbEVSRVJVWnliTTJmT24wNC8vZlQ0dkc5UndDQWhiblFOekZwYldWSitqTmJsRUZIL1lrTkpSRVJFRlAvRyszeStLK2JNbVhNdzR2WHpteEJEaFlKM0srM2xDeXJISFQxWTYzS0lxSC9FNXhzU0VSRVJFWFZrQUhEYzdObXovM3JLS2FjTTFicVlyZ2lCazRSUnY5WmxkOHlWbUtIVHVoNGlpaTAybEVSRVJFUUpSQWlScjlQcExwZzllL1pKZi96akg2MWExeE9TZ0UwSzhZRExibGxlT1huV2RLM0xJYUxZWVVOSlJFUkVsSGlFRUdML1FDQXc3NDkvL0dPcDFzVjBTWWp4UWdsODVTd3BmMlNIZlVhdTF1VVFVZlN4b1NRaUlpSktVRUlJaTVUeTk3Tm56NzV3enB3NUJWclhFNUlRQWdyT05RbnJlbGRwMlo4a0lMUXVpWWlpaDcvUVJFUkVSSEZ1enB3NTkvUzBqWlF5SUlUNHZMS3k4c1BuS3BTbS9xaXJWeVMraE1ENTJVdmZYcTExS1VUVWR4eWhKQ0lpSWtvQ1FnZ0Z3SXpjM053cnRLNmxXd0lIQVhLRjArNjRZL2ZZR1RhdHl5R2l2bUZEU1VSRVJKUkVwSlFaV3RmUU02R0RFRmZwekpaMXJza3pqOU82R2lMcVBUYVVSRVJFUktRUlVTUlY5WFZucWVPTm5ST09IcVoxTlVRVU9UYVVSRVJFUktReGNhemVvRi9qTEhGY0ljZU9OV2hkRFJHRmp3MGxFUkVSRVdsT0FHWW80bTZuZWNpcWlzbGxoMnBkRHhHRmh3MGxFUkVSRWNVTkFURmFWWlZQS3UzbFQ5V05PMktnMXZVUVVmZllVQklSRVJGUnZCRkM0RFNQMGJTK3NxVHNiTW5QckVSeGk3K2NSRVJFUkJTZkJES0ZvanhXVlZyK3RhdTBiTExXNVJCUloyd29pWWlJaUNpdVNXQXFvQ3h4bFpULzNXay9NZ0dXUlNGS0hXd29pWWlJaUNqdVNVQ1ZDdjRLWVZ4ZmFaOTVzdGIxRUZFUUcwb2lJaUlpU2lUNVFxZ3ZWWlk2M3ErZU5HdVUxc1VRcFRvMmxFUkVSRVNVY0FURVVRRlZmbDlwTDd0T0RwMWgwcm9lb2xURmhwS0lpSWlJRXBJVU1BcWgzT3pLdGE2cExIVWNwWFU5UkttSURTVVJFUkVSSmJyaEF1SjlaNm5qaFQwVFp4VnFYUXhSS21GRFNVUkVSRVJKUXZ4ZTBjdDF6dEt5aXo3QkRKM1cxUkNsQWphVVJFUkVSSlJNMGdEbHdZbDI2OUk5ZHNmK1doZERsT3pZVUJJUkVSRlI4aEdZcUVBc2N0ckwvMTA5OXBoc3Jjc2hTbFpzS0ltSWlJZ29PUWtvRURqZmI5Yjk0Q3laTlZzQ1F1dVNpSklORzBvaUlpSWlTbmE1VU9TenJsTEhwNVdUeThab1hReFJNbUZEU1VSRVJFUXBRaHdpVkxIU1dWSjI2ODRKUjF1MXJvWW9HYkNoSkNJaUlxSVVJdlJRbEdzTUJ2M2FpaExITEsycklVcDBiQ2lKaUlpSUtCVVZxNHA0MDJWM3ZPcWE3QmlpZFRGRWlZb05KUkVSRVJHbExDbkVDVklWYXl2dFpaZEp1MTJ2ZFQxRWlZWU5KUkVSRVJHbE9vc1F5cjB1REZ6cHRNODhTT3RpaUJJSkcwb2lJaUlpSWdBUVlneUUrcm1ydFB3L095Y2NuYWQxT1VTSmdBMGxFUkVSRVZFcklZRXpEWHI5K3NyU3NqTnY1T2Rsb203eEY0U0lpSWlJcUNPQkxBSGxQM1B0anE5Y2syZE4xTG9jb25qRmhwS0lpSWlJcUN0Q1RKT3FYT2EwbDk5VE9iSXNYZXR5aU9JTkcwb2lJaUlpb3U2cEVMaGNaSXIxcnBMeTMycGRERkU4WVVOSlJFUkVSQlFXVVNBVi9KK3oxUEhPN3BKalJtcGREVkU4WUVOSlJFUkVSQlFSTVZPbnFOODdTOHIvSmtlV0diV3Voa2hMYkNpSmlJaUlpQ0ltVEZCd215dERXVjFWVW5hNDF0VVFhWVVOSlJFUkVSRlJid21NRENqS1IwNjc0N21LeVVjTjByb2NvdjdHaHBLSWlJaUlxSytFT0ZWVkRldWM5dkx6SmFCcVhRNVJmMkZEU1VSRVJFUVVIZWtRK0hkVmFmbmlQWk5tVHRHNkdLTCt3SWFTaUlpSWlDaUtKRkNpcU9vM2UwckxIOXc4dmp4TDYzcUlZb2tOSlJFUkVSRlJ0QWtvQ25CUnVrR3VkNVk2L3FCMU9VU3h3b2FTaUlpSWlDaEdwQkI1Z0pqdnRKZC92S2VrZkQrdDZ5R0tOamFVUkVSRVJFU3hKbkNZcW1CbHBiMzg1aDEydTBYcmNvaWloUTBsRVJFUkVWRS9rSUJCQ0Z4blF2NWFaMmxabWRiMUVFVURHMG9pSWlJaW92NGtNQVJRRmxhV092N1BhVCt5V090eWlQcUNEU1VSRVJFUmtRWUV4RzhCNDFwWGFma2xTMkhYYTEwUFVXK3dvU1FpSWlJaTBvcUFWUUwzRHkvTlgxNHpwZndBcmNzaGloUWJTaUlpSWlJaTdZM3pTZmxscGQzeCtLK1R5d1pvWFF4UnVOaFFFaEVSRVJIRkJTR0VFSDgycW1MOW5oTEg2UklRV2xkRTFCTTJsRVJFUkVSRWNVVmtLNHI0cjdQVThhWFQ3aGl2ZFRWRTNXRkRTVVJFUkVRVWh3VEVBUkJpdWJQVWNWZkY2QVBUdEs2SEtCUTJsRVJFUkVSRThVc0hpSG1xTFhQZEhudlpDVm9YUTlRUkcwb2lJaUlpb25nblVLZ0k1VldudmZ5dHFpbmx3N1V1aDJndk5wUkVSRVJFUklsQ29Od3Y1UnFudmZ6S2pTUExqRnFYUThTR2tvaUlpSWdvZ1FnSUV3VHV6TTRVcTF5bE0yZG9YUStsTmphVVJFUkVSRVFKU0VEc0k2Ris0aXAxL0s5dXJDTmY2M29vTmJHaEpDSWlJaUpLWUJMaWp4NHoxanRMSE9kS2ZyNm5mc1lUam9pSWlJZ280WWtNS09LUnFsTEh0MVVsUjl1MXJvWlNCeHRLSWlJaUlxSWtJU0ZLQTBLLzJHVjMvTU0xYVVhbTF2VlE4bU5EU1VSRVJFU1VUQVFVS2NSZm9MT3VyeXh4L0U3cmNpaTVzYUVrSWlJaUlrcENFaGdvRlBHaXE3VDhnNG9KTTBkclhROGxKemFVUkVSRVJFUkpUQUpIcW5wMVZXV0o0NGF0UmRQTld0ZER5WVVOSlJFUkVSRlJzaE13Q0VYY2FNM1BYbE5aTXZNWXJjdWg1TUdHa29pSWlJZ29kUXdUaXZwdXBkM3hVdVdFc2lLdGk2SEV4NGFTaUlpSWlDakZDQ0ZPRm5wbDNSNjdZNjdFREozVzlWRGlZa05KUkVSRVJKU0tCR3lLRUErNDdKWmxsU1ZsMDdRdWh4SVRHMG9pSWlJaW9sUW14QVFoeEtMS0VzY2pOZnNla2FOMU9aUlkyRkFTRVJFUkVhVTZJWVJReExrK20ra0hWNm5qanhJUVdwZEVpWUVuU29xNDY2NjdTb1VRMzRJWEVWS2RYMVhWWVpkZGR0bldhTzJRNXhZMTQ3bEZzUkwxYzZzN3pza3pUNEdxUHQ4Znh5S0theEpmd3VzOVAzdlYrNnUxTG9YaUcyL0FUUkZDaUpOZEEwWXFybnl1YVp1cTlFMjFHTHp4ODIzUi9sQW1oRGg1blRwTVdhc2JHYzNkVWdKSkM5VGhhTy9YTVRtM3JNWHJsZlJoYTZPNVcwb2czdm8wN0ZsNlZOVFByVzRweWluOWRpeWllQ1p3RUF5NkZVNjc0eDVmVThQdGVXcytyZE82SklwUHZPcWJBbTY4OFVaRlNzeXB5eXJVdWhUU2tMVm1Gd0M4RmMxOTdqMjN0aWdGMGR3dEpaaEJnUW9nSnVlV25HTVp1Q1dhdTZVRTQ5NVRBRVQ1M09xT2E5S01UQ0hnNksvakVjVS9vWU1RVit2TWxuWE9rckpqdGE2RzRoTWJ5aFJnTnB1bmVreHBnN3hHbTlhbGtHWWtiRlhiSWFWOE5wcDdOWnZOVTJzVTI2QTZ4UnJOM1ZKQ2tTZ083SWpKdWFXMzFRelNXWGhCUEdWSm9HRjNjZFRQclc0UEtVd3pKWVMrdjQ1SGxEaEVFUlRsRFZkcCtlczdKeHc5VE90cUtMNndvVXdCUW9qZk5LUVAxTG9NMHBDK3FRNEdkOTNtSzYrODhwdG83bGNJOFpzZHlvQm83cElTVEZxZ0h1bXlJU2JubGpIbjEyanVraEtNdHlFTi9vYjBxSjliM1dMY2xhaGJFamhPYjlDdmNaWTRybGd6ZHF4QjYzb29QckNoVEhLTXV4TEF1Q3ZGRHVPdUZDdU11eExGSndHWW9ZaTdDMHhEdjNOTmRoeWlkVDJrUFRhVVNZNXhWMkxjbFdLSGNWZUtFY1pkaWVLZndMNVNGWis2N09YLzNUWHVDRWJoVWhnYnlpVEh1Q3N4N2txeHdyZ3J4UXJqcmtRSlEwaUIwL1ZHMC9vcXUrUFBrcjFGU3VJL2VoSmozSlVBeGwwcGRoaDNwVmhoM0pVb3dRaGtCb1I0M0ZsYS92WHUwckxKV3BkRC9ZdnJVQ2FnVTA4OWRaS2lLTE43MnE2aW9xSWdmNTl4akx1bXRNamlycEdjVzVsRHh6THVtdElpaTd0R2NtNk5HSlBKdUdzcTYyUGNOZHh6cmEyM0t4cjNkVlEyTWU1SzFFY0NtS3FEc3NSbGR6d2dYWjZiczMvK3NGcnJtaWoyT0VLWm1DYUZzMUZtWnVZb3hsMVRXeS9pcm1HZlc0eTdwclpleEYzRFByY1lkMDF0VVlpN2huV3V0VFd1MXJOdkw0OUZSSjJwVW9oTFpiWnhmV1ZwMlVsYUYwT3h4NFl5d1p4ODhzbG1SVkY2L01NbmhCQldxMjBNNDY2cExaSzRhNlRuRnVPdXFTMlN1R3RrNTVaMURPT3VxYTB2Y2Rkd3o3VzJNcjErNDJCUFlIaHZqa2RFWFJOQXZvQ3lvTkx1ZUs5NjBxeFJXdGREc2NPR01zSG85ZnJSQU5TZXRrdFBUOC8zV3pOdGpMdW1zc2ppcnBHY1cvWDZEQnZqcnFrc3NyaHJKT2VXS2FQZXhyaHJDdXRqM0RYY2M2MnRhVldlWVlLZmg0aGlSZ2h4dEYrVjM3dnNqbXZsMEJrbXJldWg2T01iYU9KaDNKWEN3cmdyeFFyanJoUXJqTHNTSlNrQm94VGlscW9jNitxcXllVkhhbDBPUlJjYnlnVEN1Q3RGZ25GWGloWEdYU2xXR0hjbFNtNVNZRVJBeFFmTzB2TG45MHljeFErcVNZSU5aUUpoM0pYQ3g3Z3J4UXJqcmhRampMc1NwWkpURkwxYzV5eDFYQ2h4Y2tTL3R4Ui8rQ2FhV0JoM3BiQXc3a3F4d3JncnhRcmpya1FwSncwUUQ3bEs2NWZ1S1owMVZldGlxUGZZVUNZSXhsMHBFb3k3VXF3dzdrcXh3cmdyVWFvU2t4UXB2M2JhSGYvYU92YVliSzJyb2NpeG9Vd1FqTHRTK0JoM3BWaGgzSlZpaEhGWG90UW1vRUNJQzJ3bTNYcG55YXpaRWhCYWwwVGg0eHRwNG1EY2xjTEN1Q3ZGQ3VPdUZDdU11eElSQUVpQkFWRGtzNjVTeHllVms4dkdhRjBQaFljTlpRSmczSlVpd2JncnhRcmpyaFFyakxzU1VYdmlVS0dLbFpWMnh5MDdKeHpOYUZTY1kwT1pBQmgzcGZBeDdrcXh3cmdyeFFqanJrUVVrdEFMSWE0MTZQVnJuZmJ5Y3Eycm9hN3h6VFF4TU81S1lXSGNsV0tGY1ZlS0ZjWmRpYWhiQXNVUWVNdHBkN3pxbXV3WW9uVTUxQmtieWpqSHVDdEZnbkZYaWhYR1hTbFdHSGNsb3JBSWNVSkFGV3RkZHNlbDBtN1hhMTBPdFdKREdlY2lpWTBGR0hkTmNZeTdVcXd3N2tveHdyZ3JFVVZBQUJZcHhIMHVERnpwdE04OFNPdDZLSWh2cVBFdjdOaFlQZU91S1kxeFY0cVZXTVpkVFl5N3BqVEdYWW1vVjRRWUE2Rjg3aW90ZjZKMmNoay9wR2lNRFdVY1k5eVZJc0c0SzhWS0xPT3Vac1pkVXhyanJrVFVlMEpJNEN5dm92eFFXVnAyNW8zc2F6VERIM3djWTl5VndzZTRLOFVLNDY0VUk0eTdFbEUwQ0dRSktQK1pXMXIrcFd2eU1STzFMaWNWOFUwMXZqSHVTbUZoM0pWaWhYRlhpaFhHWFlrb3lxWkxWYmVzMGw1MlQrWElzblN0aTBrbGJDampGT091RkFuR1hTbFdHSGVsV0dIY2xZaGlRQlZDdVJ3WllyMnJaT1p2dEM0bVZiQ2hqRk9NdTFMNEdIZWxXR0hjbFdLRWNWY2lpaUVoUklGVTFGZWNwWTZGVmZheUVWclhrK3o0eGhxL0dIZWxzRER1U3JIQ3VDdkZDdU91Uk5RL1JGbEFpTlZPdStOcU9iTE1xSFUxeVlvTlpSeGkzSlVpd2JncnhRcmpyaFFyakxzU1VmOFJKZ2h4ZTFXRzhuMVZTZG5oV2xlVGpOaFF4aUhHWFNsOGpMdFNyRER1U2pIQ3VDc1JhVUFLakFvb3lrZE9lL216OWZaamVNVThpdmptR3A4WWQ2V3dNTzVLc2NLNEs4VUs0NjVFcENtQjJXNmhXKyswbDUwdkk3dzRSYUd4b1l3empMdFNKQmgzcFZoaDNKVmloWEZYSW9vRDZSREt2MTJsNVl1ckpqdEt0UzRtMGJHaGpET011MUw0R0hlbFdHSGNsV0tFY1ZjaWlpOGxBVVY4Nnl3dCs2ZHIwb3hNcll0SlZIeURqVCtNdTFKWUdIZWxXR0hjbFdLRmNWY2lpanNDQ3FCY0ROWHlnM055K1NsYWw1T0kyRkRHRWNaZEtSS011MUtzTU81S3NjSzRLeEhGS3lsRUhsUThYMm1mOWRFZSs5RzhFQlVCTnBSeGhIRlhDaC9qcmhRcmpMdFNqRER1U2tRSlFBaDV1Q0wwMzdsS0hUZnVHR1MzYUYxUEl1Q2JiSHhoM0pYQ3dyZ3J4UXJqcmhRcmpMc1NVUUl4U0lnYlRBVUQxMVNXT0dacVhVeThZME1aSnhoM3BVZ3c3a3F4d3JncnhRcmpya1NVY0lRWUtoVHhUbVdwNCtYS0tVY1AxcnFjZU1XR01rNHc3a3JoWTl5VllvVnhWNG9SeGwySktJRUppQk1SMEsxejJSMS9rWmloMDdxZWVNTTMydmpCdUN1RmhYRlhpaFhHWFNsV0dIY2xva1FuaExCS0lmN2h0RnRYVkU0cVAwRHJldUlKRzhvNHdMZ3JSWUp4VjRvVnhsMHBWaGgzSmFKa0lRVEdDVlYrNmJTWFAxWmpuNUdyZFQzeGdBMWxIR0RjbGNMSHVDdkZDdU91RkNPTXV4SlJzaEZDUU9Cc243RDg0TEtYbnlZQm9YVkpXdUtiYlh4ZzNKWEN3cmdyeFFyanJoUXJqTHNTVWZJUzJWTGdLVmVwNHd1bjNURmU2MnEwd29aU1k1SEV4bXcyeGwxVFhhemlyalliNDY2cExsWnhWNXZOeHJocml1di91S3ZQeExnckVmVXZjU0NFV082Y1VuYW5IRHNqNWFLRWJDZzFGa0Zzck1EUHVHdUtDOFpkaFJEUGhMTjFKT2RXblk1eDE5UVdqTHZHNHR3eXB0Y3g3cHJLbXVPdTRaNWJIZlV1N3VvZHlyZ3JFV2xBQjZsYzZUSloxN3RLSGNkclhVeC80aHV1OXNLTmpZMnNUMlBjTlpYdGpidGVjY1VWMzRiNWtyRFBMY1pkVTl2ZXVHc3N6aTBqNDY0cGJXL2NOWUp6cTZPSTQ2NFRHSGNsSWkwSkZFcUkxNXgyeDV0VlU0OGRwblU1L1lFTnBZWVlkNlZJTU81S3NSTEx1S3VGY2RlVXBrWGN0WkJ4VnlLS0IwTE1DZ1FDYTV6MjhpdmwyTEVHcmN1SkpUYVVHbUxjbGNMSHVDdkZDdU91RkNPTXUycExVUUNSMGhOUHRoQVdVL2piWm1YRXBnaEZBZlM2Mk95YjRwa1pBbmU2ekVOV3VhYVVIYXAxTWJIQ04xMXRNZTVLWVdIY2xXS0ZjVmVLRmNaZHRhVU1Hb2owK1E5Q04zRk16STlsT09wZ21QNTBZbmdiQ3dITDFSZENHWkFUL0RJOURiYjdyb002YkhCVWExSUc1TUJ3NU1HdzNuQUpNdDU1RnFiWkovVDRHdjEwTzlML2N3K0V4ZHhoWndxc04vd1Z5dURlcDNsMFkvZEJ4b3YvaG41cXhLYzFKUVV4V2tybFUxZXA0K25kWXgzNVdsY1RiYnhVb3BGSVkyTTdHSGROYVl5N1Vxd3c3a3F4d3Jpcnh0d2VxQ09Id3YvRFR4Ry9WR1NrSWUzSmU0SDZSc2pHcGg0MkZzMU5xNFJ2MVRyNFZxN3RkblB6SldkQk4za3NBQmw4d09lRi9wRDlVWC85ZlMzYkdIODNDNzdGSytIZnRLM3JIYWtxbEt3TWlKd3NLUGtEb0JUa1FSMVNDS1c0RU9ySW9SQVdNd0k3S3hEWXNST2VoUjhCcWdwaE1VTTJOSWIrTm14V21NNytBK3B2K2tmbmJZU0FZZFlSYVB6UEM4RXYwMjFRc2pPN3I2OEQvYUhUQUpNUnZuVWJReC9mWkFSME9zaTYrckQzU1lsSFF2eEpaNWJIVjVXVXo4dFkvdllUQWdob1hWTTBzS0hVQ09PdUZEN0dYU2xXR0hlbEdHSGNWWHVCNE9kVTJlU08rS1d5dWhZMUo1N2I0M2JDWW9iMXRubndyVnFIcHVkZWdmK256VjF2ckFoWS9ubzJqS2NjaCtyanprU2d3aGs4bHM4Zi9QLzZCb2pzVEZndVB4ZUdHZFBSOU55cmFQelgweUgzWTd2N0drQlJJSnZja0xWMWtGVTFDT3h4d2JkcVBhd25sYVBxeUQ5QVZ0ZUcvdzJyS2l5WG5ZT0dtLzhCLzZadFVJc0xvVC84QURROSt5cmc4N1ZzRnRqMks0VEJBT3NkVjBFSWdkcUxyZ1VDc3VmOUt3b01qc1BROVBUTGtMV2RHMFpoTXNMMjkrc0JBTFZ6YjJoM1RFcEdJaU9nNEZGbnFlUHNLdWsvTjNQWmU4dTFycWl2MkZCcWgzRlhDa3RMM0hYZVBNWmRLYXBhNHE0eE9MY1lkMDF0ZStPdTgrWXg3dG9makNjNTRIN2wzWlltRWdCa29JdUJEMFdCNmN6Zm9lbnBsd0Z2N3hzWHBXQWdMTmRlRE05cjc4SHp3UmZkYml1c0ZsaHZ2UUxTN1FFQUJIN2QzZnBrYzBObSt0T0pNSjdvZ09mOXo0TU41eDVuNkowRkpPb3V2elgwY1RMVEFTQ3ladEtnaCtXdmYwYlQvTmRhUmh6OVc3YkRtSitIOUNmdlFlMGxON1hzVDhrZkFNdTg4K0g5WWpIY0x5OXMzMHdLQWV2dFYwSWRVaGdjWld6N1ZHWTZsT3hNR0E0L0VJYkREK3kySEdQNTRYQy8vbjc0OVZQQ0VoQ2xVdWdXdTByTEg1VFNmV1Ayc2crcnRhNnB0OWhRYW9CeFY0b0U0NjRVSzR5N1Vxd3c3dHEvTEplZUE4T3hSd0Z0UnlOMXdRSGV0RWZ2YkwreFhnZmQrSDBSMkx5OXgwYXdJNUZtQmR4ZXFQdU5oT0hJZzFCLzlWMlFOZDAzYjdyU0NURDkvamk0WDM0YjNzVXJZVGppd09Ca1FWSkNOMzVmR0J5SEFXZ2VGZjM5QmUxR1ZFMm5ub0NtK2E5RlZHTkVESHFrUC9jZ0FwdTJ3VEJ6QnNSeFIwRzZQWkJWMVFoczJRNzEyQ05oUG5jMkd1NStCQUNnbnpvSjlkZmMzUklETnY2MkRPNVgzZ251UzByVVgzMW55TVBZN3JzT252YytROU9UTDhidWU2R0VKSU5KakV1a01QNmhzc1F4TjJmNXdwZTBycWszMkZCcUlKbmpybnBWb05CbVFtR2FFUU1zQmd5d0dKQm5NY0JxVUdGVUZSaFVCVUlBYmw4QWJuOEFEVjQvS2hxODJOM2dRVVdEQnp0cW03QzkxZzIzUHlraTVWSEF1Q3NBR0hVS1J1U1lNRExYaktJTUE0b3lqU2pLTUNMRHBJUEZvTUNrQzU1WGpkNEFHcjBCMURUNXNLM2FnNjFWYm15cmR1UG55aWI4dUtjUmpWNmVWNjBZZDkxTFZZeklOSTlBbG1VRTBreEZTRE1XSWMwMEdFWmRPblNLQlRyVkJFREE1MitFTDlBSXQ2OEdkZTd0cUduYWl0cW1iYWh1L0FtdWhwL2dDNFMrTnl2bE1PN2E3NlRYaTRZYjdtdDNUNS9JVEVmbUIvTlJlKzVWN2JaVmNyS1E4ZTR6RVRlVEFLQVVEWUx0aml2aFdmZ3hHdTU3ck1mdDFXSEZFR1lUNnViZEJrZ1p2RThRZ0pLVkFmMGgreU93cXdLTi8vb2ZqQ2VWaHh5Vk01UWRCdmViSDNTS2lZcXNET2pHN3d2dkY0c0JHVWJrMUtDSCtZemdxR3k3Q0xESEM4OGJIMEI2UFBDdFhJdkExaDN0N3A5VWlndmhXN0t5NVd2M0d4KzAyNjErMnVUV2hySUwraG5UQVNIUTlGU0lQa0ZSWVB6Tk1mQzgrUkdreDlQejkwRkpTd0FEb1lnWEswc2RaK3U5dUREOXU0VWJ0SzRwRW13b3RaRTBjVmNCb0NqZGhMRzVOa3djbUliaWRCT1VNS1lwdCtoVldQUXFza3g2RkthMW44NDdJSUZ0dFUxWXRic1dxeXZxc0tXbU1heS9GOGtvVmVPdUFzQ29BV1pNSDVLT1EwZGtZUFFBTTFTbDUvTXF6YWdpemFnaXo2Ykh5Tnoycy9RRnBNVEdpaVo4L25NMXZ0NWNnL1c3RzhLNjlTVlpwWGJjVlNEYk1ncURNcWRoY05haHlMYU1oaEE5OXk4R1hSb01TSVBGa0ljc3k4aDJ6MGtaZ0t0aEk3WldmWTRkVlYvRFdmOERaSExNdFJBeHhsMDEwRlc4TmRvOEhpaUYrZkF1K1M3azA4SnFnYXh2YVBuYS84c1crSDlwazFiUUJUOTJ5cm9HdUY5N0wvaVlJb0JBQU9xUUl2ZzN0Mm1JelNZb2d3dGdPT3FRVGsyYk1KbGd1Kzg2K0phdmJsOUFENk95a0JLTmo4MXY5NVQ3clEraDIyZDQrOG1MRkFIeitYOUM0MlBQUVRxcldtc2NOaGorWDdZR055bklnLzdBS2REUG1BYnZwOStFL0hrb3VkbXdYbjBoL0p1MkllM2hPMEp1b3lzWkI1R1ZnYVluWGdqNWZHK1pacDhBWlVnUkdtNS9LS3I3cGRnU0VFZjZkVmpsc3BmZlhyZkxlYy9nYlY4bnhKVktOcFQ5TEZuaXJ0a21QYVlWWnVLZ3dabklNdW1qdW05RkFNWHBKaFNubXpCcjVBRFVlSHo0YW1zVnZ0NWVoWXFHMUxxQ2wycHgxL3cwQXh6N1plT0VjVG5JczBYN3ZCSVluV2ZHNkR3enpwNldEMmVERDYrdnFjVGI2NXpZVmhYNXBCV0pMaFhqcmxiRFFBelBMY2Vvdk9OaE1lUkZkZDlDS01pMmprYTJkVFFtRnA2TkpxOFRHeXRleDg5N0ZxSzJLZnlaSUpNQjQ2NGFDRWhZYnJvczdNaHI3NDhUYkZ4OUs5WjBla29kTlF4cEQ5MkMrbHNlZ1BmTEphRmZyOWNCZm4vdy8vZU95QVVrbXA1OUZkYS9Yd2VodEI5a0R1ellCZW54ZHQ2UEwvaFl4OUhYbmtabEcwTTBiY0pvZ08yaFd6cE5BR1E2L1dUNE4yMkY1KzJQZ3pVKzh3cXM5MXdEb1RaZmZKS0FiKzNHTHU5REZRWURyTGRmQ1pHZGlkcGo1b1QrZVFESVd2SVdQSysrRi9JNTB4bS9nMzVhU1pldjdZcXdtcUdPSGdFZ2VMOXEwMzhUTWtXWnNxU0FFY0JOMXZ6czB5c0hscDJYcyt5ZHVMK3BsZzFsUDB2MHVPdXdURE9PR1o2TENYbHA2Sy9sa3RNTk9wU055TVhNRWJsWXU2Y083LzI4Qnh1ZERUMi9NT0dsVHR4MWJMNEZwNVVPeE1IRE0vcnR2TXEyNkhER2xJRTRmY3BBZkx1NUJrOHYzWTBWMnhNbnB0azNxUlYzemJXTnhkaUNQMkZ3MXNGQVA1MWhKbjAyeGc4NkErTUhuWTRkMWQ5aTlZNm5zYnQyWmM4dlRIU011MnBEeW9nanIzdnZZMnpMZE5wSk1QNW1abkJDbkZDM25qUkhWanMxcWMzOG03YkIrTnN5K0w1ZjMybGlIS1dvQUxiN2I0QnYxZnFXR1UzYmZRdDdYSkFpR0t0dHZQL3g3aU81dlkyWGhCckpiWjVsdHVtcEJlMGVObDk0R2p6dmZoYjhRcWRENDZQUG92R2hwOEk3ams0SHl3Mlh3UDNxdTgxTHBQU08rK1czNFhuN1l3U2NWWno1TlRVTkUwSjV6MmwzdkNTOThyS2NWZS9FN2RWSk5wVDlMeUhqcm9WcFJodzdLZzhUODlJMHEwRUFHSnRydzloY0c5YnRxY1ByR3l1d3VUb2hrZ0M5a2dweDF4RTVKcHc3dlFDSERNL1FyQVlCWU5xUWRFd2JrbzV2dDlUaWtVVy9ZdDN1NUw1Z2tTcHgxMHpMQ0V3c1BBZURzdzdSc0FxQlFSblRNQ2hqR242dC9oWXJ0ejJLeXZwMUd0WVRXN0pBcUVRQUFDQUFTVVJCVkl5N2FrVHBSVDhkb3FGc2V2cmw0T3l2WFZDSEZpRjl3U09kbXRTd2VMMVFoeGJCZGZKNUxROHBlYmtJN043VGJyT3NKVy9CdC9xSGJuZlY1UXkydmJCM1gxMDF5VUJ3ZVpTMEorNUMzYVczSUxEdFY4Q2doOUZ4ZUd0c3QrMjJKaU1zODg2SCs0VTM0Ti8yYTQvNzdyYTIydnFReTR4UWloSGlkOUFMaDh0ZS9yZk1aZlVQQzN3YWQxY1gyRkQybzBTTXV4cFZCZVVqQitESVlUbjlObklVanYxeWJkZzMxNGJQdDdqdytvWmRhUFFsMzcxS3lSeDNOZXNWbkxWL1BtYVg1TVhWZWJWL2NScW1GcWZobFZWNzhQQ2lYMUhuOFd0ZFVrd2tlOXhWcDVneG9mQXNqQ2s0RmYwMUlobU9nb3o5VVpBeEZSdDJ2NElWV3grQjF4OWZJN25Sd0xpclJucHptcXRLLzkxN0NZUWM4YlRlL1RjZ0VFRGQ1YmNHNzFYY0sxVE10YTFvVHF6UXZLK09UWExXa2phbnNjOExkVmd4NU81S0FJRGxMMmZCTU9zSStOYi9DUC82MW5zdmxieGNHRTg1Rm8wUC93K0JDaWRFZG1iSWZYZDVIS0l1Q0FHYkJQNVpaYmVlVlNuTHpzdFovazdvRzNjMXdvYXlIeVZhM0hWa2xnV25qUitFWEl0QjB6cTZJZ0FjV3B5RmlYbHBlR2IxRHF6ZGswd2Z6cEkzN2pwcGtCWFhIVFVFaFJueGUxNmRPQ0VYaHd6UHdHMGZiY0UzbXlOWXp5d2hKSGZjTlM5dEVnNFlmaTFzUnUwdnlJVW1zRS9laVNqS1BBVGYvSEliZGxUM2RpQXZEakh1cWgyOVB1SjdLSVZlRDltSGRTZ2pGcUlKVkRMUzRQOXhjL3RtRWdpT25uWW5qTW4vK2xKWEo4MFhyYVhIQTlOcEp3R3FpdW9UL2d6cGFyTnNvQkJRUnc5SDQ0TlBSYmZoSldwRENrd1VFSXVjZHNlakRmWHVhNHZXZjFTcGRVMEFHOHIrbGhCeFZ3SGc4S0U1T0hIMHdLaStaOGRLcGttSGkwcUw4ZGJHQ3J6elV3V1M0VzA4R2VPdUFzQXBrd2ZnNG9NS0VjYUVyWm9iWU5Qai91Tkg0UEZ2ZHVLL2kzY214WGtGSkhQY1ZXQy8vTitqcFBoaWlBVG9MeXlHQVRoODlQMzRidHNUK0g3SGY0RWtPTU1ZZDlWVy9WVjNJdkRycnBhdnU3cUhVbGd0TUJ4MU1HU1RHK1lMVCtzMEdVM01kSHpqTitpaDVBOElmYStrMnNQdmNEUS9uRFR2cTd0WXFwVEJobEovUUNtOG4zL2JPdE5yVGhZQ2xhNjlHd1dYTVdtNzYrYi83MjNrbFNna0lRU0E4NncyMDBuT2t2Sy9aaTEvK3ptaDhSOFJOcFQ5SkZIaXJucFZZTTdZUVpnNlNMdDcybnBEQURoMjFBQVVaNWp3MysrMkovdzZsc2tXZHpYcUZGeDkrR0RNM0RlcjM0L2RGd0xBT2RQeXNXK2VHVGU4dHprcDFyRk14cmlycWhneGJkaFZHSll6VTVQajk1N0F4S0t6a1cwZGphOSt2aEUrZjJMZkU4NjRxM1pxZm50T3Azc1J1eUxyVzVmczBFM3EvWVF4RWRPMS84aXAzMzh5b05QQnV6akVaRlg2N21mNTdqZ2JiSmVVNWxpdjJkVDFOczBOWmJlUjEyYmVSVXZiZlcyNS9pK292L3BPeUlhbWlQYmQwM0dJd2lHQlhDaDR4bVV2UDZmUzV6cy81N3YzT2srLzNFL2kvekp1a2tpRXVLdEJWWERlNU1FSjEweTJOVEV2RFhPbkZNT2tTK1JUTzduaXJpYWRncnZLaHlWY005bldJY016OE04VFJzQmlTT1R6Q2tqR3VLdE9NZUhRVVhjbFlEUFphbkRXSVRoaTlBUFFxeGF0UytrOXhsMDFGVzR6Mlk2cVFoMCt1SGNUK3ZTR3o0ZUcyeDRFQUloMEc4eVhuQVhmNmgvZzMvQXpUR2Y4RHNiZnpJUTZiREJxVGp3M09QRk5kM1JobkNxcUN0T3BKeUQ5Zi85QTJuL3VhYmZHWlZ0aGpYVjJNZllqYkZZb2hmbGR2eTRSWWw2VThLUkFLZlRxeVZyV3dEZmkvaFBYY1ZlanF1Qzhrc0VZa3h0Znk1VDB4dkJNQythV0RrbllwcklsN25wRjJMR3h1STI3bXZVSzdwNDFETk9HYURjN2NMU01MN0Rpd1JOR3dtcUk2RE52WEdtSnU4YmczTklpN3FwVHpEaDAxRjBZbExGL3Z4ODcyZ2JZeHVPSTBmK0VYbzJmNVh3aXNUZnVHc0c1MVJIanJ0SFd2QnlHa2hQNllwNWFWQUNSbmdiVFdhZUV2ODgrTkorQkNpZmNyNzBIZFZneDBwNjRHN0t1QWZXWDN3cFpVNGVtLzc0RTM2cDFNSjVjRHV2OTE4TjYvU1hRVFpuWTljNzBPdmlXZk5mcDRaYVJTeUVBdng5Tno3NkMyb3V1aFcvbEd0UmYzVVhzdEcyOFZnaW9vNFpDSFRZNCtIVnoxQlVCUHhDUVVBYTNKbnlFd1FCbDBFQ1lUajJoYzV5M3pmNjZsUWozZjFCY0U4Q0h1b0J2UXM3U2hUZHFXUWNqci8wZzN1T3VpZ0RPbkZpSS9YSVM4NE5NS01NeXpiaWdwQmovV0xJWmdRUzdPVDVaNHE2S0VMajVtQ0dZV3B6NHplUmVZL010dVBmWVliam8xWi9nNyswNmFCcEtwcmlyRUFvT0duRVRDakttOXV0eFl5blhOaFl6OXJrSEg2Ni9HRkltMWd6RGpMdkdIMWxYRDgrSFh5RDl0U2RDcm1Fb0RBWUVLcHp3LzdpcDIvM29wMDZDb2V3d0FJQlNrQWZaZHVLZkNLakZoVEQrNFRqb3A5dlJOUDgxdVAvdkhjRGZlcDc3ZjlxTWhyc2ZnVWkzd2ZUSEU1SDJ3RTN3ZnJVVWRWZmMybWxmZ2EyL292YUNhMEljcExrNVZOV1c3MW5XMUtIK3lqdTZMcXh0RkZkS0tFV0RZTDEyYm5EMjFyM3Y4d0VKOXh2dkkzMytRNjAvUzRNZWFHaENvTUxaOWJxWVhkd0xhamppUU9nUG1oS2NCZGJ2aDJ4STdMZzdhVUJpaHgveWlnSExGczdYdWhTQURXVy9pUGU0NjdHajhqQkJ3L1VsWTJWVXRnVy9INU9QNTlmRXo3cDRQVXVldU9zNTAvSnhzSWJyUzhiSzVFSWJManUwRUhkL0VyZnJDM2NodWVLdUV3dlBRVkhXd2YxNnpQNHdNRzB5cGd5NURJczMzYTExS2VGajNEVnUxVjk5VjUvMzRWMjhFdDZWYTJDNStBem83T1BSK08vL2hmMWFkWGd4ZFB0UGhqcG9JS1RQRCs4blg2UGhua2U2YnNBUWJBQWIvL1UwUE85OEF2TWxad1ZucFExM050cm1leStGMFFBWm9va09lYndtTitvdXVxN2xhKzhuaTFEZjJBai9qNXZiYmRkdzI0TXRrZDJ3NlhTZEp1b0JBTTlIWDhHN2RCWFNIcndaRGZjK0N0bll4VDJZUkoxSWIwRGk4VUJUdzVWNWF6Nk5tK1VOMkZEMmo3aU51NWJrcDJQbThOeCtQV1ovT21Sd0ZyYldOT0hMclM2dFN3bExzc3p1ZXNTb1RKdytSYnVaaW1QdHQrTnpzYUdpRWErdGpvdlp1c09TVExPN0RzaytIT01HbmRhdngreFArK1Q5QnE2R0RkaTQreld0U3drTFozZE5BUjR2R3Y3NUpEenZmUWJmNmgvQ2ZwbC8wemI0Zis1ZGVzSC84eGJVemIwaG90ZkkrZ2JVWFhwelJDTiswbFVONzdjcjJqM20vV1pGRjF0SEpyQjlKK291dlRuMGNhdHJVWFA2cGQwMjEwUnRDY2dsUHVrL2I4Q3k5NVpyWFV0SHZMb1hZNUhHeHVyNk1lNmFZZFJoenJoQi9YWThyWnkwNzBCa203dWZNUzVlSkVQY05kZXF4OVZIRE82WFkybnBMd2NYSWo4dFB0ZlNEQ1ZaNHE1bWZTNm1EYnU2MzQ2bkZmdmd1YkFhdTVuc0k0NHc3cG9pdkw2SW1ra0F3UmxXKzVHc3JnMk9DTWJMclM0OTFjRm1rc0lpbllDOEtHdnB3cW54MkV3Q2JDaGpMcDdqcnI4Zmt3OXpnazVjRXdtanF1QlBDZEU0SjBmYzliSkRDMkZMNElscndtWFdLN2oycUdLdHl3aFQ4c1JkcHd5NUZIbzE4U2NQNjRsT05XUDZzQkQzaU1VYnhsMkppR0pESWdBcDUrdWtPanA3NmNKL2FWMU9kL2lHSEh0eEdYZWRrSmVHeVFQVCsrMTRXaHVkWThVQlJabGFsOUd0WkpqZDllRGhHVGhzWkh6L25LT3B0TWlHWThka2ExMUdqNUpsZHRlaXJJTlJuSDFZdngxUGEvbnBwUmd4WUpiV1pYU0xzN3NTRWNXQXhEb0JISm05Yk9IczlHVnY5bUpkb1A3RmhqS0c0alh1cWdpQjMreVQxeS9IaWllT0VRT2d4dkdhVUlrZWQxVVZnUXNQNkw5WlpPUEZtVlB6b1l2enFkK1RJZTRxaElySlJSZjB5N0hpeWZoQlowSVI4VHZkQWVPdVJFUlJKRkVuWk9ENnJHV1c4Vm5MM3Y1RTYzTEN4WVl5aHVJMTdqcDVZQnJ5YmNaK09WWTh5VEhyY2REZzBPdHhhUy94NDY0elJtUmdhTFlwNXNlSk53WHBCcHd3TGtmck1ycVJISEhYNHF3WnlEQVA3WmRqeFJPYnNRQ2o4azdRdW96UUdIY2xJb29hSWZHMkNNaHhXY3ZldVVWZ1FVS3RIY1UzNWRpS3U3aXJJb0xMaEtTcW80ZmxRSW5EVWNwRWo3c3FRdUNjYWFrM09yblhISHNlMURnZHBVeUd1S3NRQ2lZV25kTXZ4NHBIWS9KblE0ajR1eStaY2Rma29aczhEa3BPM3krNGl2VFlMMEdtSzUwUTJmYmo5NFh4dUtPQ0g0QTZVQVlYd0REclNDQ1dud3NVSmZnL29xNUliQWtFY0dMV3NyZG5aYTFZdUxubkY4UWZudUV4RXE5eDE1RlpWZ3kwUm5kbVNsOUFZb096SHA5dWNlS2RuL2JnNDAxT3JLNm9RNU92NzdPN2Vmd0JmTHVqR3A5dGNTSVFoVm5ic3MxNlRJekROVGNUUGU0NnFkQ0tJVmw5SC9YMitpV1diYXZEZ3UvMjRLa2x1L0RDeWdvczJsU0RCazkwWmdwME52anc4WTlWZUhiNWJqeXpiRGNXcm5OaXM2dnY2My9scHhsdzhMRDR2Q2M1R2VLdWVXbVRrRzdxK3dSSUFlbkZycHBsK0dIWHkxaTk0eW1zMy9raXRsY3RndGZmRUlVcVk4ZHF6TWZnelBoYmM1TngxK1RoMzdRVnRrZnZnT25QZitqVGZ0VGlRYkQ5ODJhb3czcjMrNm9NSGdUYlBkZEFIVFcweTIxczk5OEEwK2tuaDEvVG1GRXduVE1iU25ibmhsay9aUktzTjF3Q3d4RUhobGRmZGliMFV5TzREcUlvc041NkJTeVhudDNwS2VQeFIwZmV5S29xek9mT0JneUpNWE05ZFU5SXVLV1VmNi9mNWR3M2QvbmJyMmhkVDEvRTc0MFpDUzVlNDY3VENxTzMwSHlUTDRCM2Y5NkR6N2M0MFJpaWVkUXJBdE1LTTNIY3FMeGV6ZnE1dmRhTlI1WnZ3WjVHTHdBZ3k2VEhoQ2cwZzlPTE1yQmlWMDJmOXhNOWlSOTNkZXpidDRscEdqd0JQTFYwRjE1WnRRZDFuczRwRDRPcW9IeS9MSnc3dlFDWjVzamZ0alpVTk9MeGIzZmlxMTlxUWw2WTJHZUFHV2RNR2RpbkNZVm1qY25CcHo5VjkvcjFzWkVjY2RmaE9XVjllcjNYMzREVk81N0dodDJ2d092dlhMT3FHREE4MTRGSlJlZkNxSXY4SE5oVnV3SS9WN3lOblRWTDBlaXRoRTR4d2FUUFJwWmxId3pLMkI5RHNvK0FUalgzNlhzWU1XQVd0cmcrN2RNK29vcHgxNFFqekNib1NzYkIrOVhTVHM5SlZ6V2FubmdCeHVPT1FzZExiRXBoUHF5M1hJNjZ5MjZCZEhYL0h1ZGIvUU44SzFZajdabC9vUGJzSytGZnR6R3lJajBlNkdkTVI4TmREM2U5amRjSHo1c2ZocjFMM1g2ajBIRGJnd2pzY1haK2JzcEUrTlp1aE9mREw4UGJtVUVQMjc5dWhXLzU2cEJQQzdNSnNqSEVSY3FjTE9nbWo0VnZ4WnFXaDh5WG53dkRiOHVBSm5kNHh3WUFFUnhOOW0vZkNjOWJINFgvT29vN0FTRytVU0RQemxtNk1QVEpsR0RZVU1aTzNNVmRUVG9GcFFYUmFTaDMxTG54OExMV1ppOFViMERpaTYwdWZMZXJGaGZZQjJOSVJ2Z2ZxRFk2Ry9ESWlxMW84TFkyRi9YZTZNVEo5OHV4d2FwWG83YS92bXFKdThaZ3dmbitpTHRhRFNxT0h0MzdSdXlueWlaYzhlYlAyRkhqNlhJYmp6K0FWMWRYNHJPZnEzSGZjY094WDU0bHJIMEhKUERrNHAxNGN2R3Via2U0TjFRMDR1cUZtM0RFcUV6Y2VQUVE2TlhJNDAvN0Y2Y2gzYVNpcGlrK3ppdWdUZHcxQnVkV2Y4VmQ5YW9WUTNPTzd2WHJxeHAveHFjYnJrQ2RlMGVYMi9nREhtemMvUnEydWo3SFlmdmNpeHpyZm1IdHU2SnVGWlp0K1NmMjFLMXA5N2pIWHdlUHZ3NDFUVnV3MmZraGxtMzlKeVlYWGRDbmV5SHpNNmJDb0V1SHh4Y2ZGOFAyeGwzbnpXUGNOV0VvQ216L3VMSExaZ2dDZ0ZDUTl1aWQ3UjlYRlVBSW1INTNMQm9mZmJiSHd6UTkrd3FNSnptZ0RpbU12S0gwQmQ4LzJ6Wi9JajBOMWxzdlI4T2QvMFpneDY2dzE3WlVoeGZELy9NV0lCQ0E5K3RsQUFCZHliaVc3MStZak5BZldJcjZhKzV1OXpvbE94TUJaMVhvblhwOUFJRGFjNjhLK2JUdG9WdmcvZlFidUY5K3UrY0N2VDQwM0hBZi9KdTJ0WHRZWktaRFh6b0JuaysrQnZ3ZC9wNm9LcksrZVIzZUw1ZjB2SCtLUzI0aEdyN0lOSHp4ZXA1NUtZQU1MSVVDb0g4WGJJMEJOcFF4RUdsc2JFYy94VjMzeTdGQkg0WDd2SGJXdVhIZnQ1dmFOWHZkcWZINDhNRFNMWmkzLzlDd0pnTmF2S01hejZ6ZUFWK01GdnpWS1FMMmduUjh2c1VWay8xSEt0SGpybE1HMjJCUWV6ZG9zTW5aaFBOZTNvaGFkM2pua3JQQmg3bXYvb1RIVHg3VjR3UkFibDhBMTcyN0daLy9IUDZvNFVjYnErRDJCWER2c1pHbjZ2U3F3Skdqc3ZESzkvRXp1M2N5eEYwTDBxZEFWWG9YMDY5dTNJVDMxNTBIajY4MnJPMmJ2RTU4dEg0dWpobnplSThUQUgyLzQ3LzRidHZqQUhwK24vTDRhdkh0cHJ0UTA3UUY5dUs1WWRYU2tTcjBHSnA5SkRic2pvOVVGT091Q1VoS1FNcE96VkRhdzdlajZla0Y4SDZ6QWdBZ0xDYlk3cjBPalk4OUI5L0t0WkVmeCt0RDNhVzN3UC9qcHBhSDlBZFBoY2hJaCtldDhFY1dXelM1b1o5dWgreWl5Vk1LOGhENGRYZW54OU9mZVFDKzlUOUN5Y29NTnNtS0F0M0UvZEJ3NzZOd3YvUVc5SWRPZzZ4MHRXL09oSUQxN3IvQjg5WkhjTC8yWG8rbHRSMTFWRWNPaFcveHl2Yk5wS3JDZU1MUmNMLzJmdWZtc0l2R1dPaDFzTjV4RmVSZmJvUjNVZWZSWkVwTUVwQS9XblJybmltd2ZWS2xGMjRCR0FHY01HZk9uUDNkYnZmTEN4WXM2SjgvcWpIQ2hqSUc0alh1T2lvN3ZGR2Q3cmo5QWZ4NytkWk96ZVR3VERQRzVOcVFiZGFqMFJ2QXB1cEdyTnhkQTY4LytHR3IwZXZIRTk5dHcxWFRoM2U1eElJRThOb1B1L0QrTDVWOXJyTW5vN090Y2RKUUpuN2MxVjdVdS9PMzBSdkE1Vy85MHFtWkhGOWd4ZjdGYVNoSU42RFc3Y2U2WFEzNDlLZHF1SnRqMWJWdVA2NTVaeE9lT21WMGx5T0pEWjRBTG4zako2emNVZC91Y2IwcWNNandERXdhWklOSnIrQVhaeFBlV2VlRXE5SFhzczJYdjlUZzNmVXV6TnczOGdrcTdFVzJPR29va3lQdU9qQzlwRmV2OHdVYThlbkdLem8xa3dOczQxQ1FNUTFXWXo2OHZqcnNxVitMcmE3UDRBOEVZMmNlZngyKytPbGFPTWIrRjRvSWZaL1NyelZMOE4yMnh6bzlMcURBYk1nQm9LREpXNG1BOUxWN2Z0M081ekhBTnI3WGEya09UTGZIUjBQSnVHdmlDcEhVVUVlUGdQL0gxbmxBcE5zTDNaU0o4Rjl5VS9ENVVjTWdMR2I0dm12VFhCcjBTSHZrRGdpVEViS3V2c2ZyS3VyWWZTQlVCWUVkTzdzZUllMnE1T1pHVEhhSWhvcDBHNHpISHdQelJhZWg0ZStQdy8zaW0rMWZLQVRxNTkyT1FHWHIzL3FzSlcrMWpESWFmMzhzSUNYU0hybWozY3QwNDBaRHVxckRhaWh0RDkwQy93OC90K3dUQVBRSFRtbFRRekNpR3RpK3M2Vmg3L0g3YmQ0WG04bmtVYVVURlc4TXNINndORU1mS2lwVFlEQVlManIxMUZPL3FhMnRmZmZOTjkrTTc1djZ1OENHTWpiaUx1NEtBT01HOUwxeGZXdGpCU29hV3FPSkZyMktzeVlXWWt4dTUzMDdtL0x3eE1wdCtLV3FFVUR3bnNndnQ3a3dvemowL1hadmJ0emRMODBrQUF6TDdOdjlUTkdTNkhGWEFKZytwSGVUMFR6MnphL1lWdFg2QVNITnFPS1dtVU14YlVqbisyUjMxbnB3N1R1YnNYcG5zRUg4cWJJSnI2MnV4TWtUYzBQdSs3YVB0blJxSmt1S2JMaitxR0xrcDdVZjdUcDNXajRlLzJZbm5sM2Vlb1g3OVRXVnZXb294eGZFdm9FUFZ6TEVYUUZnVU1iMFhyM3V1MjJQbzdhcE5VcG0wS1hob0JHM1lGREcvcDIycmZmc3doYy9Yb3M5ZGNFUHVsVU5QMkhqN3RjeGV1QkpJZmRkM2ZCenU2LzFxZzBUQ3MvRWlOeHlHSFRCMzRmZ0JFQXJzR3I3ZjFCUnQ2cGwyNVhiSHUxMVF6bkFOcTVYcjRzMnhsMFRsS0lBUG4vd25zaHI1N2JNUENvc0psanYvbHU3cGdnQWJBL2RERWhBM1hjazRQZWo5dXg1OFAvVTNIaDZ2S2c5NjRxUURXcEh4dCtXd1RKK1h6UTg4Q1I4MzY4UHUxejlZUWZBKzlVU3dOOTVKTS80aCtNaHE2cmgrZUJ6bU9lZUFjK2JIM1RhUm5ZY0VXem1mdU1ENlBlZkRDVTNHelZ6NWtMV3RMODRsdm5KaTJoNkpzd0xOeDR2NnErNHJWM1QyczdlaUdxWXpXUklpZ0x6UmFmQi9kSmJDRlIwdmcrVTRwZFh3TE1zdy9EMWl3TXRTLzFDZFBuTElvS21aMlJrVEpnelo4NGJ6ejc3N1BMK3JETWEyRkJHV2J6R1hiTk1lZ3l3OUcxMjE2b21IejdiMHZwbVpsUVZYTDcvVUJSMEVXUE5OdWx4c2IwWWQzejlTMHNUK3M1UGUzQmdVVmJJNk8wbm05dS9VUmFsbWJDdHR1OHpjSWF5OStmUnRqbldRcUxIWGZOc2VoUmxSajY3YTBXZEYvKzNxdlhpZ1ZtdjRMR1RSMkZZRnpIVy9EUUQ3ajkrT001NGNVTkxFL3JVa2wwNGZseDJ5TGp0b2szdDd6TTd0U1FQRngxWUVITEpHS05Pd1VVSERjS2VCaS9lWFIvOFVQQlRaV1BFM3hQUSt2Tm8yeWhySlJuaXJoWkRIdEpNUlJHL3JzRlRnUTI3LzYvbGE1MXF4akg3UFlvTTg3Q1EyMXNOQTNINDZQdnh6cG96V3ByUTFUdWV3c2dCeDRXTTJ3N0pPUkxyZHIyQWV2ZE9ETWsrSEtWRExvVlozMzR0VWtYb1VaQXhGZm5wZG55eTRRcnNxUDRhQUZEVHRCbTFUVnVSWmhvYzhmZTE5K2ZSdGxIV0F1T3VDVXBWSUgwK0JMYnZSTjNsdDBMV0J3ZENNajk2dmxOVGxMWGtMZFNlZjAzbm1HWmJZVFNUK2huVFlmN0xXYWk3OUtadW15cnp4V2RBTjI0MG9BOStMRTE3NG03b0pvNkI1LzNQVVgvRDM0UGxEeTJDb2Z3SXdHU0UrL25YMjlVcjNTSG1jK2lxZGtYQWROWXB3WjlCVFlpa2hVN1hNa3JZb3pEdjUreU81Y3J6b1N1ZENGbFZFOXlmTGpoNDMzSXZxMDZGeUVpRFdsU0ErdXZ1N2ZQeEtQYWtsTmhxMW0xOEx0L3kwYThtWFNSeEhpdUFQOHlaTTJkL3Y5Ly95dlBQUDc4clZqVkdHeHZLS0l2WHVHdCtGSllLK2VDWFBmQzJ1YS94OTJQeXUyd205ekxyVlp5NDcwQThzbndyQUtERzdjUHFpbHBNSHRoNVZHdE1yZzNMZDlaQUNPQ3c0bXdjdjA4ZS92SkIrRmN6SXpVMHc2eHhRNW40Y2RlZTdtUHN5clBMZDhQVDVxcnpaWWNXZGRsTTdwVm1WREgzb0VHWTk5WXZBSURLQmk4V2JhckZqQkdkSjVvNlpIZ0czdnZCaFhTVGlxc09INHpEdzVpOWRlSWdXMHREMmVqdC9ZZUVNWG1XT0dnb2t5UHUydE45akYxWnUvTTUrQU90djl0VGlpL3RzcG5jeTZEYVVETDRZbnkyOFVvQVFLTzNFdHVyRjZFNGEwYW5iYzM2SEJ3My9rVzRmUzVZRE4yblRJUlFNWG53QlMwTkpRRFU5TEtoQklBYzYzN2FOcFNNdXlZc29hcUFPL2g3c2JlWkREN1J4WTlXVmJwdktIdWduem9KMXVzdlFmMjgyK0Q5dHZzUnVxYi92UnlzVDFXUXNmQi9xUDN6dkdCcEZqTU1Sd1dYekZHR0ZhUHgzLytEOGJjend5dWdpNGJYY013TU5ENCtIOEtnRDQ3U2RtZ0toVjRIK01Kc0tDVmd2ZWVhVHFPN3JUdnJlUmNOOXo3Vzd1ZXNGaGNHWjhrTk5mR1BHbi9yMFZKN2RhcFMvVjZPOGFQUHNrMC85N3gxYUZMS3dhcXFUZ0RRZWVnOVRyR2hqTDY0akx2bTluRjBNaUNCcGIrMmp2b1VwNXN3dlRDOG1UMG41S1cxR3cxY3ZyTW1aRU41NXNSQ2xCYWtJOTlxUklITjJHbFNubWd2Tzl4VE14eHJ5UkIzTFV5UC9Md0tTSWtQTnJSZVdSNmRaOGFzTWVFdE8zTHc4QXdVWmhpeHZUcllzSDI0MFJXeW9ienBtQ0c0K0tCQlNET3FNT3JDK3h6cWJHaTl3cDFoNnYxYjQ3Q2MzalhaMFpRc2NWZWJjVkRFcjVFeWdFMlZyWCtEczYyak1XTEFyTEJlT3pqcllLUVpDMUhyM2c0QTJGejVVY2lHRWdndU5kSlRNN2xYeHpVMHZmNzZMcmJzV1UrTmNhd3g3cHJBOUxyUVMxcm8xSmFtcU8wRU4wS3ZoL1IwUFpON2QzU1R4OEp5eStXb3UveVdzTzZabE5XMWtBQ1VuT1piRFlRSTN1UFk1SVozVVhDR1Z1OG5pNXEzRHZQVFFCY1QrM2svL3hheXBoYnE4R0xZN3JrR2RWZmZDZXo5UG9VSU5tM2hOcFJDaEJWNTdWYUhwbDBwS29Cc2FBeU8xb1k3VWtxYUN3ajRWdG4weTU0cnNDeHlLMHF2cjhRRUFvR05Vc3BYbm4vKytYaVprQ0VzYkNpaktGN2pyZ0F3c0k4amxEKzY2bEhqYVgxak8ycFk2SHZYUWhFSTNyKzVOOUs2d1JuNmZtTlZpSGFOcHIvRDFjVlFjY1creUxWb3V6Qndvc2RkQWFBNEsvTG1hY1gyZWpnYldzK2xQNWFFZjJGRkFEaHdhRHBlK3E0aXVLOXRYWDh3ejdWRzl1KzdkR3ZycU51UXJONWZiQ2pNNkhzYW9LK1NJZTRLQU9tbUlSRy9abmZ0Q2pSNVcrUHpZd3ZtUlBCcWdjTE1BN0YrMTBzdCs0cUdXbmY3RWNXTzhkaElwQmtqandCSEUrT3VpVXVZVEpEMW5lUDgzbysrUk1OZEQwTjZmY2o2NW5WVUgzY216T2ZOZ2ZUMnNwbWNPQWJXbXk1RC9hVTN3N2RtUSsrS2xSTHVGOTRJL25mSFVUa2hndi9yZVNjaFJ3LzNqczc2Zjk0QytQMncvUFhQcmV0ZU5rZHV1NHk4TnMrVTI2Sk5NeDdTM2pJamFBNTFrOGJBdjNZanJEZjhGVTNQdlJiNTBpdlU3M1labEMwdjVWcy8yR2pSOVhxMngwQWdVQk1JQk41NjRZVVhvdk9IcDUreG9ZeWllSTI3QW4wZmpkdllwZ2swcUFvbTVFVlcrL0JNUzB0RFdlUDJvYzdqaDgzUS9ZOXE3d3l4ZTZsUldQS2tyVnl6bGgvOEV6L3VDcURIbUdvb0s3YTNObTRtbllLRGhrYzJxYytFQW10TFExblo0RVZWb3crWjVyNjlsYTNkMWRDdXJzbUZ2Zi9kSE5TTFVkdm9TbzY0SzlDNzBiaGR0U3RiL2x1bm1GQ1llVkJFcngrUU5yNmxvV3owVnFMSlZ3V1RydmZyckVycHg4cXRiUmRwRjUxR0xDTmhNL2JQeGFLUUdIZE5hQ0xkQmxuZG1qVFNIendWM2krWG9QNm1md1FmYU5PNE5UN1N2TjZrRURDZVhBNzN5d3ZEdWw5UU4yRS9XSzZkaTdxLzNBai9Mekc2K0NUUU1xRlF0eVJDM2h2YXRobjFmTEVZNWd0UEE1b2JTcUZ2dmhEcDd1SjJHS01Sc3E3MTg1RC9wODJvdStpNjRJZ2kwRElpNlpyU25JcG9YdnN6dkFZNHVMMWg1cUdvdi9rQkJIN1ppclFuNzBYVC9OYzZ6MkJMY2FGSkVmV2ZaaG8vVzVobjdzWDZPaTM4VXNwdnZWN3Yyd3NXTE5CMllvOCtZRU1aWFhFWmR3V0NrOUQweGRhYTFwak04RXh6eE9zTzVuVVlJZDFaNzhaSVEvZkxtSFNNdkVaakRjMjIwbnBvYUdNcEdlS3VRSEFTbWtodHFHaTlRajYrd0FwVG1KSFV2UVozbUFSb3M4dmRwNGF5MXUzSGplKzFUcG12Q0tCczMvQWl1S0ZrbWJVZCtVNld1Q3NBV0F5Um44dk9odFlSa1FHMjhkQXBrVjMwU0RPMnY3ZXhwbkV6VEdtUk41Uis2Y1d1bXFWWXRmM0psdGxqQWFBZ1l3ck1odkFUSGgyWjlKSFBQaHd0akxzbU5wR1pqc0NlMXRGNzZ4MVh3YitoelpJWHpYOWlXeWFEYVg1TU4za2NBci91aHZlTHhkM3VYejkxRXN4enowRGQzQnNRK0RXR2M0bW9LcFNpZkJqL2NEeVVuTXpnY2lLaG10MnVtcmcybnlWODN5eUhPN1AxdGdsaERINVdrVjAwbEVwT0pnSzdXNU9JdFdkZUhpeHA1TkIyNjI2MkNBUlFOL2Y2SHI2aFZzYVRIUEJ2M0FUZjB1RE0wUFYvdXd0cFQ5NExZVGFoNmFrRlllK0hZa3NDZ2ZWbTlmdG5DaXlmMVJsMHZXNENBNEhBVnEvWCszOExGaXpZSHMzNnRNQ0dNa3JpT2U0S0FHbUd2djFUNzZ4dm5XUmtjSHJrbzFKWkhlNUphL1QxSEMvM2RQZ0RvWSt3aWUySlJhOWRRNWtNY1ZjQXlMWkVmbDV0ZHJWZW5OaG5RT1RMdCtTbHRXL1lPcTVqR1lrOTlWNWM5dWJQMk5KbUVwMmo5c25xVTJ3MTNhVHRwQW5KRW5jRkFKTSs4c2ErcG5GVHkzOW5XZmVKK1BVV1ExNjdyNzMrOEVaa0E5S0hpdHBWMkZXN0hMdHFWMkJQM2VwMkV3TUJnRTR4WS9MZ0N5T3VxUzJEMnJ0bGVxS0JjZGZFcGc0ZERQL21Odkhyamt0ZTZIVEkrdnExOXBQQjdGMzJvb2RtMGxCMkdJd25PVkI3OGZXUXJ1cm8xYnpmeUU0enNRcFZSYUNpRW8wUC93L1c2eTlwaWF0YXJyb1FEWGYrcTgyR29SdEtBZEd5YkdhZ3dvbW1aMXBuaElZcGVNRlNOb1dlWVY0WlBLaDE2WlJteGhPT2dlWHFDMUYzeVUzdzJONEE0QUFBSUFCSlJFRlVMbTVPU09oMU1KOTVDZ0s3S3VCZStISHJQWnJkMEkwYkRlT3hSNkgyd210Ykh2T3QyUUQzaTIvQ2ZPNXN1Rjk1dC8xa1NxUUpwMDdaOVVxZStZTlY2WWFkdmQySGxMSkJDUEhlL1BuekYvVzhkV0pnUXhrbDhSeDNCWUpMZlBSRlE1dFpMek9Na1o4MkhVYzBtM3c5UjJlOEhkYWVNa1I1aERMYURXcjRraVB1Q2dTWCs0aFVUVk5yQXhqcGZZNEFPbzFvMW50NjExQXUyMWFINjkvZGpNbzJrL0hrV1BTNDlOQytYZXd4NnFJOWZWUWtraWZ1Q2dCNkpmSUxEaDUvYmN0L20vV1Jqd1RxMVBZWHpNS1pRS2V5ZmkwKzIzZzFHank3dTl6R2FoaUk2Y092UmJZbDhpYTNMVlhSYURJeHhsMFRuanA4TU53TFAybDlRSGI0Tzl5THR5NWhNY0Y4MGVuUVRSeUQyclBuUVRaRVo2a3Y4NFduUWFUYjRQMWlNYndiTjdWN3pyZnhsMkRzMU9ORi9iWDNCT3N3R3FBcjZiQk9hMWZmVHplZkpZVFZISnlRcDRzR1VEZHVOSHlMVzJQMStrT253WHpCbjFCL3c5L2gvWHBaYTJ6WTYwUGpvOC9DZUZJNU1sNTVIRTFQTFlEN2xYZTZqQTNycDA2QzRZUmpVSHZ4ZFpBMXRlMmVhM3I2WlJqS0QrLzg3MFg5eWlQUTlIVzZZZEdyQmRibHZmMlhrRkpLQUNzVlJYbjltV2VlNmYzc2JIR0lEV1gweEczY0ZlajcvWWR0UnhSTnVzaEhZQXdkN25jSVkva3FlRHJjUXhscHpMWW5hcFFuK1FsWHNzUmRBVUN2UnY0enJHdlRBRm9Oa2YrYmRweTFOWnh6cVMydlgrS3hiMzdGYzh0M3Q1c0VNTTJvNHUvSERlL1RESzhBb0l2eWhZOUlKRlBjRlFpdTVSZ3ByNisxNmRXcmtWOWM2ZGl3U2ZUODBXSE5yODkxMjB3T3lUNFNCd3kvTmlyTm9DSzArYlBOdUd2aVUwY05nMi9GUTYwUGRGd3VaTy9mUkNGYTMxaTcrcnRyME1QMHUxa3dubFNPcGlkZlJHQjNKUXlPSStCK1pXR1hzNnQyUno5MUV2U0hUb1Arc09ud2ZQZ2xQQjk4RVl6akFwMG01YWs5L2RKT3J4ZVo2VkFHRFFSMGJaYjg2R3FKalc3dXYxU3lzeENvcnUzaVNRVzZrbkZvZkRoNFRjVXdjd2FNSnpwUWMvcWxDT3dJSGZGMXYvdzJBdHQzd25ydk5kQlBuWWk2ZWJkMzJrWS9ZeHFBWUx3MWxFQ2xDOVVuL0JteXRwN0xobWhBU2lrM21YVS9QRHZJK25HRlFlM0xFUEZ1ajhmejZvSUZDMzZNV25GeGhBMWxGSVFiNVpGU2FoSjNqWWEyZng5a3BKL2dBZmhrNUJQc2VEdGN5WXQyUTZtVldNUmQ5NTViL1JsMzdhMjI1MUl2UG5mQTF5a0tIWDREOTR1ekNUZTh0N25kZlp4QWNDS2QrNDRiM3F0Smh1SkpMT0t1ZTgrdC9vNjc5bGFnVFFNb1plU2oxNEZBKzVrWXcybHFoMlFmaHUydUwrQ1hvVWMxTmpzL2hOZGZoMm5EcnU0VXFVMFVqTHNtTnFXb0FONmwzN2RmRHFORGN5TDJOcFROalpQaHFJT2hEaW5xRkRrRmdMUi8zZ3gxMUZEVW52YzMrRGNHMXdZMm5YWVMwaGM4QXUvSGkrQmIvUU1DTzNaQjF0VUhseW9SQWtKUklLd1dpRFFyUkhZbWxKd3NlRDVaQkZsZEM4TUp4MEFabUJ1Y3pLZDVmeTBDQWNEamJiZWtTVWVHb3c2R01CcGdQdnNQTFEyZlVMdVlnYlhOUlhHUm5RbDl5WGo0ZnZnUnNzSUovWkVISWJBNTlPMXNoc01QZ1B2MTl5SHJHMkNhOHh2QWJFYnRlVmNEZmo5MEUvYURzRmtoc2pNNmpVSjZ2MTZHaHV2dmcrV0d2N2JmWWZPUDIvdnBOeUdQMTVhczdUQ1lwZEVGOFZSVHB4UE90M0tzSHkzS01tenVlZXZRcEpSdUtlV244K2ZQL3hnSTR3cGxnbUpER1FYaFJubXlzcklLZkphTWZvKzdBb0EvSUtIMFlqUnBMNE1xME9RTGZ2cjM5S0lMNkJoZkRTZUMyM21FTXJwdm9JRmVOTVo5RjV1NGExWldWci9IWFlIZ2FGK2tFVStqVHFEQkUvelp1OE9JUG5mazlyWC9kek9GR2J0OWJYVWw3djk4ZTZkanpoaVJnV3VPTEVhYU1UcFhmdjJhL2JtSVRkdzFLeXVyd0pqVy8zRlhBQWhJTDFRUjJhaWVUakhDNjI5ZUZpRGc3bUhyempxK0pweEpmWVprSDRtQzlLbW9yRitQNnNaZlVGRzNDanVxRjdlNy8zSkg5VGQ0ZCsyZmNkUitEeVBOMlB1TGlnSDAvcDdoWHBOQUkrT3VDYzB3WXhyY0w3N1I3ckhBNXEyUWpXMHVyalUzbUVKVjRWdnlIZnhyTnNCNjE5OVFmOHMvT3UydjRZNS9RZVJtdFd2K21wNStHZDVGeTJENjA0bXdIbjgwUkZibk5ZTDM4cS9iaUxwNXQwTTJqd1kyM1A1UXNQSDBoemkvcFVUVC9OZVEvc0svZ1VDSTV4VVZ3bUpDb01JSmIvTmtOZ0FBbmRwNWx0ZXZYbTIvYTFjMUFoV1ZzUDd0WXVoS0p3QUE2bS84ZStkajZIWFFUZGdQRGZjL0FkM1lmZUQ1YUZHN2lZZjg2MytDL3VpRFlibnlBbmlYZk5mcDVaNlB2dXE4VnFXcXduTFRaVUJUQk85VGV3ZVJkVHBvOFFrbVZmZ2h2Y3ZURFV1ZUgyajV4cWNxdmY2ckxxVmNKNlY4ZGY3OCtiMWVUaVJSc0tHTWpuQmpZNk1hMHZzLzdnb0FibjhBK2o1RUpReUtncWJtQ3l1ZVhueGlydk8yL3lOZ0RtTm16NDZ6dlA0L2UvY2QzbFoxL3cvOGZiVnN5ZHVPVi9ZT0lTa2tVQWhRV2loMFVLQ2x0UDExVXJxK0xZV09RQ2N0bExhVUxxQWxvV3c2SUxibEJCRVNFcktYUXhJeW5UMmM3U1RlZTB2V3VPZjN4N1ZpZVV0WHVwWWx2Vi9QNDRkWXZqcjZ5TndvK3VpODd6bWhucUhzM2VRT0J3M2pydFBLZGVwWGpsVEw3cEw3UkZDSEVtL1FvY01wWDc1L29KcnNQVDl0SHFvUmRMaGwvSG5qSld3NDFmUDFQQ2xPajUvZk1oWjNYQkhhVlRQOXVUNVlDeHJHWGFmRlpWUUVVWmw2YnRrZWNFeFVyNHUvM0ZDNjVjQ3Y1K3AwTi9YNDNtUkk4dXQrSmtNeWNsT3VSMjdLOWJnQ1g0RmJ0dU4welRJY0t2ODMzQjdsVFh1SHN4YmJUdjhXbjVuOVAwZ3FleVUxVFhLd1hCMUpjRFB1R3RGRVcwZWYyYjJXYi8yczE1NktYVzhKalFiQTZZVG9zS1B0SjcvcmR6elBoVExnUWxuZjIwK2ZSL3Z2bmdVQVNJa0owS1duUWtxMEFCYXpzaVdIUVEvb2RmQ2NQQSs1cXRhbnZzRXZKN08vK0Nic0w3N3B6MU85ck9PWlZ5RTM5dno3M1B6bEIzdk91QW9COTZIamFQM1I0MGg0NG1HNGRoK0FjODBXOUtZZms2TnNwU0lFM0VkUDl2bTVjRHJoZkc4VDVJcHFlRTcwbjJoMEgreTVzNFN3TzVTR3R5YUEvZXYxZWlSYi82VjZqMUFhV21XYzdueGhUc0xHVXJNaG1OV2xHaVZKV3BHZm4zOTA2RU9qQXh2S0lBVVNHMHRJU0poWmtSYWVUYW5ibk80aDkzMGNUSUpKanhhbjhrYSt5Ukg0QzFudit5VDdzYkNQMXR1R3RJZmhqYjlXY2RlRWhJU1pGM1dqZ3kwdllHcjJnRXlKTjZDaFF6bVhhdHNEUDVkcTIzcmVKMk9RbFdZYjdXN01YMzYyVDhUMTVrbkplUFMyY2FvV0JScEtNS3ZPQmtPcnVHdENRc0pNUzA1NDRxNE9WeFBpQXR3RE1zNlFBb2RMMlJxaHcxazd4TkY5OWI1UHZERWo0REVBWlVYWG1UbGZ4K2lVRzdHeDVDZXd1K29CS051YVhHellnZ25wdDZzYTErbHVHZnFnRUdQY05mSjF2cnUrNzQyOVV6cU9UclQ4dngrR2JDVlIwZFlPenhDTm9wWTYzMTdWNXphNWZJQ0ZPV1c1LzVuSkxwN1N2czF6Zjl6Ny9lOGZtdS81bmwrcnYvWXN4SU9Xci80bzhNVURhRWgydmRTNk9kMjhaVjFHM0ttaGorNmZFTUlOWUVkSlNjbTY0dUxpbU9yNkdTY0pVaVRFWFFHZ3FkTTk5RUdEeVBEWlc2L09Idmpma2VyMjd1WHpKZmkzTDJidlNHcW9GenRwY3diM093bGNkTVZkQVhVTllXNXk5NVljRmMyQmI5OTB3V2VMRHdsQVZtTC9XM3k0UEtKUE0yblM2L0RyMjhiaDJjOU8xcVNaQlByT29BNlA2SXU3QWtDSEsvQ0dNREd1K3pyaXRzN0FaMVpiSEw3TnN4VDBOWThwNWttNGVjb2ZlOXgyb1g2ajZ2RjZ6NkJxam5IWDZPQkhBeUtjVHI4Ykp3cUJRSnRKTHphVElTVURubU9KeHVJL1RFNzZiNUROWktuVDZWeFlVRkR3WHF3MWt3Qm5LRU5oeE1kZEFhQ2lyUk5YWktodk9ETE0zVy9hSzlzQ2oxeGRiT21Pbm1WWVRINDFoNzBiU2wySUwwS3Y2eGpldisvUkZuY0ZnSFAxRGx3M3pyOUlvTmRvbjRieWZFUGdrY1NTbXU1UHowZW5tQVpjbE9lVm5aVTltc2tNaXhILytOd2tYSkZsQ2ZneEE2R21TUTVXTk1aZEFhQzU0eHh5azY4TDZENitEV1d6NC93Z1IvYXZ2cjNFWjZ6UjBLdFlhYmEzN09ScmtaVTBCeld0QjdzZTQ0VHFzZFEweWNGZzNKV0lvbFdkVVZmeFZyWjVRMG1pS2ZCUEw3dklzdHdHWUkzVmFoMThzOVlveDRZeUNKRVNkd1dBNnZiZ3Jyc1psOXk5TUVXRDNZVkdoOHV2V1VhdmtycnVHWTZ4U2Y1ZEU2WDFaM0IxOXVGOTR4OXRjVmNBdU5BWStIazFQYk43YjhHcVZpZXFXMTNJVHZML1hOcDdzWHRKOTJtait0K25zTW51eHR1SHU2OUxpVGZvc1BEemt6RjFnT05EcWJ4bCtLOXhpOGE0SzlCN3R0QS9hVDc3UExaM1ZxSERXUTJMeWY4UDg2cGE5dnFNTlRYZ3h4OUlidkoxbHh0S2gxdjkrZ3l0anVGdEtCbDNKYUpvNDVRaysvYTB1RzNMczh5SGh6NjZmMElJV1pLa1lwZkx0ZEptczltSHZrZDBZME1aaEVpSnV3TEJ6OFpOVGVzNXEzTzB0ZzBmSGVmZllpWmxMWTRlTWRrcGFkck9FUGxMelV5cmV0RVhkd1dBQ2hYTjA1d3hQZjhlZkhDaEJmZk85dTg2dFZPMWRsUzBkSDhRY1BYby92OU9yVDNaMkdNMTF3ZHZ5aDJXWmhKUVptMkhWM1RHWFFHZ3JiUC81ZnNIazVYVWMwS3N2R2tucG1WOTNxLzdObmFjN2pFRG1KVjBkY0NQUDVCNFkvcmxQMHVCSlVCN2FMYWZDMFU1L21IY2xZaWlpQURFV2JQaCtLSWM4NWFtT0VNdy8xaFhDaUdXRmhRVXFONU9KTnF3b1F4T1JNUmRBYUFxeUJuSzdBUVQwdUtOYU94YVhPZjlpNDErTjVTYkx6VDArSDcycVBBMTFyNHVOZy9mRy85b2pMc0NRR2xENE9mVitOUTRaQ1VhVWRPMXVNNDdoK3Y4YmlqZk90UXpsWExqaFA3anRzVmwzVTFRcXRtQUwzeG8rSDVISlRYRCswRmx0TVpkQWFEWkVmaS8xY254NDJFeFphSERxYXhvZWFybUhiOGJ5cExxdDNwOFB6cmx4bjZQTzFPN0FyVnRSekF0OHg2TVNwenQxOWkraS8yWWZackxRUGxHY3JYR3VDc1JSWXNXZzY1dVJXYmNoajBwOFlGL1V0bEZDT0dRSkdsVGZuNytWbWdmcElzby9CUlFwVUJqWTIxaGpMc0NTa3kxUWNWaU9yN21qZTdlVTZxczFZRTlGVU92cUh5eHhZSGRGZDJMU0l4SmlrTk9ZbURiQUdpaHVkTWRkSk1kaUdpTXV3SktaTFdxTmZEbzhKMHp1OTlRbjY2elk5M0pvU09BSlRVZFdIMmkrN2dwR2ZHWW1ONy9Ib0ZuNnJxYnVoc25KQTk0bldXbzFiVzdjS0Z4ZUdjb296WHVDaWlSMWZiT0FWWmxITVRrVVorNS9PZkdqdE00WDc5dXlQczB0SmZnWE4zcXk5K25XcVlneFR5eHozRVhHNHV3Ni94ZmNiYjJQV3c4K1ZPL3JtbjBDQmRLZldySVRMcHF5UHYweCs2cVE0dUtKbHN0eGwySktOSzVKTW41UWJKeDIrK25KTCtwdHBrVWlxTUFuc25Qenk4Q204aysyRkNxRkVseFY2K2pkY0ZGMTI0YW13cmZkWEVXbjZqcXNkaE9iNDBPRjE0L2NBbSt1My9jT2w3OUovT2hkSzRwTk11aSt5YzY0NjVlSDVRR3ZvM0JaNjlNaCsrNlRNOFdsZUhrSURONzFhMHUvSFoxYVkrRm12N2YxWmtESHQvczZGNXBkY3Fvb1RlbUQ1V2pWY041WGdIUkhIZjFLbS9lR2ZCOXBtUit0c2MrajN0TG4wVkRlOSs5NDd3Nm5OVjQvOHhqRUtJN0pqMGo2MHY5SDl2WnZabTUyMlBIdGpPUFg5NzNzajlDeU5oMTdpOW85WW52amt1NzFaK24wVWR0MnpCdWFjYTRLeEZGTUFHQml5YmRtWDlPU1ByZjR0R0p1ejJTcEtvSkZFTFV5N0w4MzRLQ2dqY0xDZ3FHZjkrbUNNSElxM29SRTNmMU9sbmZqby81R1ZQdFQ2YkZoQnRHcDJKbnVUTGphSGQ1OEkvZHBiaHp5aWpjUEM0TkNVYmx2VU9uUjBaeFpRdVduNnBCcTgvV0hKa1dFMjRjTy9DZWNyVWRUcXc1VzRlS3RrNDQzQjdZZSswVCtZZHR5bWJCU1NZRDdwMlJqY21wNnErSk85MHdmRy84b3pYdTZsVmMxaFp3cEhSTVNoenVuSm1POTQ0cmNlaldUZzhlZVBzMHZudDlOdTZabllHVWVPV2x5ZTZTc2ZGMEUxN2FVWUZHbiswNHhxVEU0ZTRyQi81d3d1SHEvbmRqMzZWV25LbXpvNnJGaWNwV0oycmIzSDFXRUFhVUxVVXlFNDJZTXpvQjkzNG9BN056QW0vVWZhTzJ3eUdhNDY1ZTFTMzdNRDNyM29EdWt4UTNCcE16NzhUWldtVnl6ZWxwdy9vVFA4U0h4bndIVXpQdlFaeEJTVnU0WlRzdTFHL0NnYktYNEhBMTlyai9sTXk3K3gxN1FzYnQySC9wUmNoQ1NYelV0NS9BbW1QZnhaeXhQOERvbEJ0aDBDdXZTMEo0VU5XeUR3ZkxYdTJ4cW10NndoVVlsL2JSZ0o2UFYzWExmbFgzVTROeFZ5S0tWRzA2TkcvSXNHemVraEYvVnUwWVFnZ1hnRzFPcDNPOXpXWUx6d2JURVlRTnBRcVJ0THFycjVQMTdYRExJcWo5SEw5NFJUYU8xN1dodVd0ZlM2ZEh4dkpUTlZoK3FnWkpKZ05NZWdtTmpyNXYySFVTOE0zWm82RWZaT3VQMXc2VW9heDE0QmxQNzE2VzFlMU8vTzlRR2Y1MHl6UlZ6OEVqQklvcmgrOURwbWlOdTNydHZkUUtsMGNFSEN2OXljMmpzZXRDSytxNjlySjB1R1c4OUVFbFh2cWdFbWxtQStLTk90UzB1ZUNSKzI0ZjgvZ254ZzE2SHB1Tk9yUTdsZGYvWFJkYUJ6ek9sOU1qbzd5NUUrWE5uVmhUMG9EbjdwbUNlZVA5M3hMRkxRdHNPcTErOVU0MW9qbnU2bFhac2c4ZTRRcDQrNDVyeHYwWUZjMjdZSGNxcS8yNlpRY09YSG9aQnk2OWpIaGpHZ3k2ZUxRN2F5QkV6L2NKa3FURGpaTWZoMDdxLzU5SHMzRVVadVYrRTBjcS9udjV0aGJIQmJ4LzVqRklrZzd4aG5Ub2RYRnd1T3JobG51K25objBadHcwK1hkUWRsQU5qQ3pjdU5Dd0tlRDdxY1c0S3hGRkdpSEJmY1JpM0o4M0puRkhwdzdCTklGblpGbGVXbGhZV0RmMG9RUXdXcUpLSk1aZEFhRGQ1Y0grcXVBYXFRU2pIais2ZGp6TXhyNVB2OVhwUnIzZDFhZVpsQ1RnNjdOR1kxcjY0S3U3ZWhmODhZZkRJdzk5MEFCTzFyZWp4VGxjbTg5SGQ5d1ZBRm9jSG13K0UvaG02eW54QnZ6emM1T1JGTmYzNlRiYTNhaHNjZmJUVEFLUDNqWVdjOGNNL25kcVNrWndNVmRaQU9YTmdWMWp1KzlTR3hvNmh1dThBbUloN2dvQVRuY0xMalpzRHZoK2NZWVVmSHo2UDJEUzl6MVhISzVHdEhWVzltMG1vY084aVkvMldTbTJ0NnZHZkJjVDBqL1I1M1loWk5oZGRXanJMTyszbWZ6WTFMOGkxYXl1WjZwcUtZYkQxVEQwZ2FIQXVDc1JSWmdhays3U2kyTVRGdjE3WE9MN2FwdEpJVVFyZ01MOC9QeFgyVXdHaGpPVTZrUmMzTlZyVjNrVHJ2ZFpYRWVOY2NueCtQVU5rL0RmUTJXRFhrTUpBQ2x4QnR3M2V6Um1adzdkVk44MU5ST3J6OWFpdytXQlBFalMzV3pVNHdzejFQOWV2WkhkNFJEdGNWZXZWU2NhOE9rWmdjZXBwMmVhOGU4dlQ4Y1Q2MG9IdllZU0FFWWxHUEhiMjhmaHBvbkpRNDQ3LzZOanNHQmJPVm9jZ1RkNGtpUmhWcllGZDgwTTdIcmZWU2VHNmMxK2wxaUl1M3FkcTF1TlNSbWZEdmgrNlpicHVHUFdmN0Q5N0JPRFhrTUpBR2JUS053dzhUY1lrM3JUa09OS2toNDNULzBqUmxYTnd1SHlmOFBsYVIreWpoc24veTZvZlMzUDFhMVNmZDlBTWU1S1JKSENvWk02M2srTDMvcGVadnl4SUlieHlMSzhwN0d4Y2RXYU5XdUdmelBwS01DR01rQ1JHbmYxT3RuUWdYcTdDeG5td09KanZXVW5tUERvVFpOeHFMb1YreXFiVWRwc3Z4eURUVFRwTVRZcEhsZG5KV0hlNkZTL281QWZuNUNPajAvUWR0R2U1azQzRGxUNUY0RU1oV2lQdTNvVmw3V2hzc1dKM0dSVHdQZWRrQmFITjc0NkExdlBObVBEcVVZY3IrNjRISU5OTlJzd2ZaUVpINXVjZ2p1dVNFT2N3YjhKakZrNUZyeisvOVJGb3RXb2EzZGhpNHBaMm1ERVF0elZxNnFsR0cyZGxVaU15dzM0dnNueDQzSG5yUC9oVXVQN0tLM2ZnUHIyNDdBNzZ5QUF4QnRUa1dhWmpuRnBIOFdrakR1ZzEvbS9BclVFSFdibWZCVlRNKy9HK2ZwMUtHL2FpY2FPMDNDNEdpRkpPcGlOR1JpVk9BdmowMi9EK0xSYm9DYm02bVYzMWVGaXd4YlY5dzhVNDY1RU5OSUpRRDVsTVJ6Tnkwa29hakhwQWw5dXZsdVpFR0twMVdvdEMxbHhNWWdOWllBaU5lN3FKUXVCbGFkcjhPMnJ4Z1E5bGdSZ1RuWVM1bVQ3ZjUxWnVHMDhYdzlQUHd1eWFDUDY0NjVlSGxuZ3RWMVYrUDJueHF1NnZ3VGcxaWtwdUhWS2NMUG40V0k5VUF2M1lOUHFJUmNiY1ZjdklUdzRYUDQ2YnByOGhNb1JKSXhMdXdYajBtNEphVjBBWU5RbllucldGekU5NjRzaEg5dnJlR1VoWkRGTWNXckdYWWxvaEdzMDZtcVdacG8zSEU0MlZhb2RRNVpsdXlSSjZ3b0tDbmFFc3JaWXhSZnd3RVZzM05WcmIyVUw2anFDK1RBbk1qVTUzQ2k2T0h5eHhNdHgxMS82SFJ2eis5eXFHRUZ4VjYvMXB4cFIzaHg3NTFWdG13dTJRN1ZESHhoQ2wrT3VHcHhiY1JtcS8zM1cxUG42OVdqclZMMGZkY1RxY05iaVpMVnQyQjdQRzNjTjROenFqWEZYSXRLRUUramNrUkszNVk5VFVoYXBiU2FGRUVLVzVZTXVsK3RwTnBPaHc0WXlBSUhHeHRwR1dOelZTeFlDeTAvVmhMdU1ZYmZ1WE4yd3ppTEZTdHpWeXlNTHZQVEJ5THIyYmpnc0txNkd5ek84ZXh6SFV0elZTd2dQRGx4Nk9keGxETHRqbFlzdWIxRXlIQmgzSmFLUlJnaUJDL0g2azMrZm1QaWZKYm1XWXZYTE1xSkdDUEc2MVdvdHNObHNJeXVLRStFWWVRMUFwTWRkZlJWWHRlREd1amJNR2pWeWF3eWxjMDMyWVoyZGpLVzRxNjlOcDV2dzJTdGJjTU9Fb1JmT2lRWkhLdHRoT3pUY0M4SEZWdHpWMTRXR1RaalNmRGRHcDl3UTdsS0dSVzNiVVp5c2ZudjRIcEJ4VnlJYVlWcjFVdVBxVWVaTk85TGlTOVdPSWN1eVU2ZlRGZVhuNTI4Q0VFUS9TZ1BoaTNoZ0lqN3U2c3Q2ckJLZFFXeS9FU2xjSG9GRlI0WTNLaGRyY1ZkZmY5dGNCcnNyK3MrclRyZU1wellPLzJ4ZUxNWmRmZTB1L1R2Y25zRlhCSTRHSHJrVE84LzlhVmdmazNGWElob3BQQkpjKzVOTk8zOC9PZmwvd1RTVGtpU1Z1Rnl1ZitUbjUyOEFtMG5Oc0tIMFU3VEVYWDAxMkYxWWNyd3EzR1ZvYnNYcEdsUzNEKysxZmJFV2QvVlYxZXJFczBYUnYxamFxN3VxY0tGeCtGY1hqOFc0cTYvMnppcnN2ZkNQY0plaHVZTmxyNkhGTWJ6L1B4aDNKYUtSb01xa0wxMDRQdW1OTjBZbjdIRHJkYXFhUUNGRWs4Zmp5Y3ZMeS91UHpXWWIzbjI5WWhBanIzNktwcmlycjUzbFRSaVhISy81ZGgzaHNxZWlHUnRMNjRmNVVXTXo3dXByMVlrR3pNZ3k0OHRYWjRhN0ZFMnNMV21FZFg4NHJrT08zYmlycjdOMXE1Q1dNQjFYWkg4NTNLVm80bno5V3B5b3NnN3Znekx1U2tSaFp0ZEpiWnZTNG9yV1o1cEwxSTRoaEhCTGtyU3pwS1JrVFhGeDhmQmRnQjdqMkZENkw2cmlycjdlTHFuRzZNUTR6TWdZK1kxS0lDNDAyN0hveVBBdkVuTTU3cXJCaHZQbEl6enU2bXZodGdwTXpqRGp3Mk1qNDhNVmZ4MnY3Z2hMMUJYd2lidHFjRzdGWlVUV2drckZGNTlIcW5reWNwSS9ITzVTUXFxKy9RUjJudnZ6c0QrdU4rNzZxMTh4N2twRXcwc0c1Qk1XNDhIOE1aWnQ3WHFkNmlaUWx1VUxPcDF1YVg1Ky9zaS9maVBLOEpOQlAwUmozTldYTEFSZU9YQUo1NXVpNTdxazh0Wk8vR3ZmeFdIY2M3SmJMTWRkZlhsa2dWKy9keDVIcTlyRFhVckluSzEzNE9GM3p3N3pucFBkTkkyN1pvLzh1S3N2SVR6WWV2cFIxTFVkRFhjcElkUFVjUmFiVGo0OGZIdE8rbURjbFlqQ29jR2tyL3ozbU1UOFY4Y25iZzZpbVd5WEpPbHRxOVg2QXB2SjhHQkQ2WWRvamJ2NmNyaGxQTC92QXM0MWRZUzdsS0NWdFRyd3p6MmxhSGQ1d3ZEb1dzWmRreU1pN3VxcjNlbkJUNWVmeFpIS3lHOHFUOWZaOGNPM1Q2UEZFWTd6Q3RBODdwb1FHWEZYWHk1UE96YWRuSS9hdGlQaExpVm9qUjJuc2I3a1FUamRMY1AvNEl5N0V0RXdjK29rKzViVXVJMS9tSnhjY0RUSnFPb2FFaUdFTElUWTE5blorZmU4dkR5MTZRb0tBYjZZK3lkcTQ2NitIRzRaeisrOWlLTzFrZmZHMHV0VVF6dit1YnNVSFdGcEpyVmQzYlZTbHhWRVplSFQ0WlR4MCtWbnNhTTBERytVUTJSL1dSc2VmUHNNV2p2RDFVeHlkZGVCdUR3ZDJIUnlQc3FiSW5kLzZ1cVcvVmgvNGlFNDNhMWhlWHl1N2twRXcwVUlJYzZaOWNmL01qN3h2OHR5TEFlREdLZks2WFMrVWxCUXNNUm1zMFZQeEM1QzhScktJUVFhRzZ1SXNMaHJiNTBlR1M4Vlg4VGQwekx4bWNtWmtLUndWK1FmQVdCemFUMlducXhHR0ZLdWwya1pkNzJneXcyMnZMQ3h1MlQ4WXNVNWZQK0dISHo3dWh6b0l1aThXbnlnRnYvYVhvNHdwVnd2WTl4MVlHNlBIVnRPL1JKWGovMC96Qjc5YlVnUjgxbXB3SW1xSmRoLzhWOFFZVnpObm5GWElob09MWHFwZm1XbVplUHUxTGhMYXNjUVFqaUVFSnV0Vm1zUmxIK21hUVJnUXptRVdJaTc5aVlBckR4ZGkvTk5kbng5Vmk3UzRvM2hMbWxRclU0MzNqcFJoWDJWNFo0Qlk5eDFNQUxBYTd1cWNLeXFBNysrYlJ5eUVrZjJlZFZvZCtNZlc4dXc4VlJUdUVzQjQ2NytFRGhVOWpycTJvNWozc1Jmd1dJYTJUUDZEbGNqOWw3NEp5NDBiQXh2SVl5N0VwSEdQSkxrTEU0MjdpN01pdC9qMGV2Vk5vRkNsdVhqTHBkcm1jMW1hdzVwZ1JRME5wUkRpNG00YTMrTzFyYmh5ZTFuOGVXWk9iaGhUQ3BHMnFTU0FGQmMyWUxGeHl2RGRMMWtUMXF1N2xvUm9YSFgvdXdvYmNIWDhrdnd5TWZHNEs0cjAwZmtlYlhwVkJPZUxyb1V4dXNsZStMcXJ2NHJiOXFCbFVlK2pnK1BmeGhUTXU4Q1J1QVpkcUZoRTNhWFBoT2U2eVY3NGVxdVJLUVZBYUE4VG4rMk1OZTg4Vks4VVhXbVh3alJBT0JkcTlWNlBIVFZVU2l4b1J4RXJNVmQrK053eTFoMHBBTGJMelhpODlPek1TM2RFdTZTQUFEbm0reFljYm9HSmZValo3RVh4bDM5MSs3MDRLbU5GL0h1c1hvOGRGTXU1bzRaR1RQN1I2dmE4ZXJPS3V5OUZKNXIyUWJDdUd0Z1hKNTI3RHovWjV5cGZSZHp4ajJFN0tTNTRTNEpBRkRYZGhRSHkxNUZWY3UrY0pkeUdlT3VSS1NGZGgxYTFtZkViOTZTWVQ2amRnd2hoRXNJc2IyaW9tSjlVVkhSOEM5L1RYNWpRem1JV0l5N0R1UmNreDMvM0ZPS0t6SVNjT2VVVEV4TnR3ejc1LzRDd1BtbURxdzdWNC9ETlNQckRUL2pydW9jcVd6SGcwdlA0THB4U2ZqdTlkbVlNeVl4TE9mVjBjcDJ2TG12R3R2UGgzL0dxQy9HWGRXcWJUdUtEU2NlUW03eWRaZzk1anZJVHBxRDRaK3hGS2h0TzRwakZZdFExclI5bUI5N0NJeTdFbEdJZVNBOHh4Sk4reGRsbTNjNGpYclZUYUFzeStmc2R2dlNaY3VXcVZvQmxvWVhHOHJCeFd6Y2RTQWw5ZTBvcVc5SGRvSUpINStRZ1d0eWtwQmswdlkwYW5kNWNMQzZGVnN1MUtPOHRWUFR4MUtMY2RmZzdMM1VpcjJYV2pFK05RNWZtWk9KMjZhbElzMnM3WG5WNHZDZzZHd1RsaHlzeGRsNmg2YVBGUXpHWFlOWDJiSVhsUzE3a1J3L0hsZmtmQm5qMDI1RHZERk4wOGQwdWx0d3NiRUlKZFZ2b2FuanJLYVBwUmJqcmtRVVNyVkdmZGxiT2VZTkp4T005V3JIRUVLMGVqeWUxWXNYTHg0NVVRNGFFaHZLQVREdU9yanFkaWNXSDYvRWtoT1ZtSkpxd1RVNXlaaVJrWUNjQkJOMFFTNE5Ld3VncHIwVHB4bzdzTCtxQmFjYTJzTzZjcXMvR0hjTmpZdE5uWGltcUF6LzJGcUdxM0lUY1B1MFZGd3pOZ2tUMCtLZ0QzSnBXRmtJWEd6c3hQN3lObXcrM1lUOTVXMWhYN25WSDR5N2hrNkw0eUwybEQ2THZhWC9SR2JTVlppUWZodXlrNjlGU3Z3RVNGSkFFMjE5Q0NHanhYRVIxYTBIY0xGaE02cGI5b2QxNVZaL01PNUtSS0hna05DeExUM3UvWldabHFOcXh4QkN5SklrN1dsb2FIaHZ6Wm8xSTNQMmdBYkVobklBakx2NlJ3amdUR01IempSMkFBRGk5RHBNU2pWalNwb0ZvOHpsM1JEVUFBQWdBRWxFUVZSR3BNWWJrUlp2aE5tZ2cxR3ZnMGt2UVFMZzlBZzRQVExzYmhuTm5TNDBPdHlvdHp0eHJ0R09zMDBkY0xoSDlodXhuaGgzRFRWWkFBY3Iybkd3UXJsRzFtelVZWFpPQXE0ZW5ZRGNaQk95RW8zSVNqUWhNVTZIT0lNTzhRWWRKQ2pYL0RyY010cWRNbXJiWEtocGM2S3l4WW5EbFIwNFV0bU9kdWZJV0dUSGY0eTdha0ZBUmszclFkUzBLbHVnR1hSbVpDYk9SbWJTVlVpTUd3MkxLUXNXVXhhTStnUVlkSEhRNitJaFFZSmJkc0F0TytEeXRNUHVyRVc3c3didHprclV0aDVCYmRzUnVEd2o1NXJ1SVRIdVNrUkJrK1JURnYyeHZGeExVYk5ScjdvSkZFS1VlenllcFlzWEwxYTluUWlGRnh2S2dUSHVxa0tuUjc0Y2k0MFZqTHRxeis2U0w4ZGlZd25qcnNQRExkc3Z4MkpqQmVPdVJCU01Sb05VdXp6THN2NUFzcWxTN1JpeUxOdDFPdDJHZ29LQ2JhR3NqWVlmRzhwK01PNUtnV0RjbGJUQ3VDdHBoWEZYSWxMREJYVHVTVEh1dE9VbTdsT2JKUk5DQ0FDSFhTN1hjcHZORnB0Um1TakRocklmakx1Uy94aDNKYTB3N2tvYVlkeVZpQUlraE1CRnMrRlVRYTVsVTFXY1FYVU1UWmJsT28vSHMyekpraVduUWxrZmhSY2J5djR4N2twK1lkeVZ0TUs0SzJtRmNWY2lDa1NyVG1wYU84cXlhVnQ2M1BrZ2huRUtJYlphcmRhTndBaGZzWXdDeG9heUY4WmRLUkNNdTVKV0dIY2xyVER1U2tUKzhFaHdIMG8wN0N2SVRkanAwdWxVcjJvbmhEalYwZEh4enJKbHkxUnZKMElqR3h2S1hoaDNKZjh4N2twYVlkeVZOTUs0S3hINW9jcWt1N0FreDdMaHJNWFlwSFlNV1phYmRUcmR5b0tDZ2tPaHJJMUdIamFVZlRIdVNuNWgzSlcwd3JncmFZVnhWeUlhakVNbnRXM0ppQzlha3hGZkVzUXdIby9Iczh2dGRxKzIyV3pPa0JWSEl4WWJTaCtNdTFJZ0dIY2xyVER1U2xwaDNKV0kraU1EY2ttQzRYRCs2SVN0YlhxZFMrMDRRb2lMWFh0Szh0UExHTUtHMGdmanJ1US94bDFKSzR5N2trWVlkeVdpZmpRWXBDcGJ0bm5Ec2FTNGFyVmpDQ0U2WkZsZVcxaFl1RE9VdFZGa1lFUFpFK091NUJmR1hVa3JqTHVTVmhoM0pTSmZUaDBjTzFOTU81Wm1KeHhRTzRZUVF1aDB1djNOemMwclZxNWMyUkhLK2loeXNLSHN3cmdyQllKeFY5SUs0NjZrRmNaZGlRaFFtc0JTaTdFa0x6ZGhjNTFKWjFjN2ppekwxUURleWN2TE94ZkM4aWdDc2FIc3dyZ3IrWTl4VjlJSzQ2NmtFY1pkaVFoQXExNVh2M0pVM0taZGFmR3FQMkVVUW5SNlBKNHRpeGN2M2d4QWhMQThpbEJzS0xzeDdrcCtZZHlWdE1LNEsya2xISEhYRDdXNVpxcDhMQ0lLTVRlRXF6akp1R2R4VHVJdWoxNVMyd1FLQUNmYTI5dVhMVisrWFBWMkloUjkyRkNDY1ZjS2pLV2xHcElrcmZUbldNWmRLUkNqNVJyTnppM0dYV05iWjEydTMrZFdiMnJqcm1NN1BaUFVQQjRSaFZaRm5QNmNOY2V5OGFMWjBLSjJERm1XRzRVUTd4WVdGaDRMWlcwVUhkaFFnbkZYQ29SQVVtTVpBT1Q3Y3pUanJ1US9nZkdlU2tBSy9ibkZ1R3VNRTBCSHpYakF6OWV0M2xURlhWdmNqTHNTaFpsZEo3V3NUNC9mc21sVS9HbTFZd2doM0pJa2JhK29xRmhYVkZUa0RtVjlGRDNZVUNvWWR5Vy9HQjF0TURuYlM3V0p1MllHVVJsRnVtUzVIY25vS1AzbEx4bDNwZEJ5ZFNUQjA1RmNPcXh4MXhZbjQ2NUVZU0lEbnFNSmhnUDVPWmJ0RHFNK21DYnduRTZuVzVxWGwxY1RzdUlvS3NWOFE4bTRLd1dpSys2cTBlcXVvNE12a0NKV3JoSjM1ZXF1RkhKZGNkZGhYZDJWY1ZlaThLZ3o2Y3ZmeWpKdktFazAxcWtkUTVibE5rbVNWaGNVRk93TlpXMFV2V0srb1dUY2xmekh1Q3RwaFhGWDBnampya1F4b1ZPU09yYWxtcmF0eUxZY1VUdUdFRUlHc05ka01yMzN4aHR2T0VKWUhrVzVtRzhvd2JncitZbHhWOUlLNDY2a0ZjWmRpYUtiQU1RWmkrRllYbTdpbGlhajFLbDJIRm1XS3d3R3c5SkZpeFl4MGtJQmkrbUdrbkZYQ2dUanJxUVZ4bDFKSzR5N0VrV3ZKb05VdXlJelljTytGR013bnh6YVpWbmVhTFZhM3c5WllSUnpZcnFoWk55Vi9NZTRLMm1GY1ZmU0NPT3VSRkhKSmNGWm5HTGF1U1Ric3M4anFkdFRVaWlPdExXMUxWK3hZa1ZycUd1azJCTFREU1VZZHlVL01lNUtXbUhjbGJUQ3VDdFJkQkZDNEpMWmNMb2d4N0twTXQ0UXpLZUZkWklrTFM4b0tEZ1pzdUlvcHNWc1E4bTRLd1dDY1ZmU0N1T3VwQlhHWFltaVI1dGUxN3dtSTI3VHR2VDRjMnJIRUVLNFpGbCszKzEyYjdEWmJKNVExa2V4TFdZYlNzWmR5WCtNdTVKV0dIY2xqVER1U2hRVlpBbnV3NG5HNG9KY3l3ZWRPcDNxSmxDVzVkTkNpSGNLQ3d0VmJ5ZENOSkNZYlNqQnVDdjVpWEZYMGdyanJxUVZ4bDJKSWwrMVNYZHhTVTdDaGpNV1E2UGFNV1JaYmdHdzBtcTFIZ3hoYVVROXhHUkR5YmdyQllKeFY5SUs0NjZrRmNaZGlTS1hReWUxRjZYR2JWMmRaVDRleERBZUljUnVsOHUxeW1hek9VTldIRkUvWXJLaFpOeVYvTWU0SzJtRmNWZlNDT091UkJGSkFIS0pXWDhrTDlleXRjMWtVTjBFeXJKOHllVnlMYlhaYk9XaHJJOW9JREhaVUlKeFYvSVQ0NjZrRmNaZFNTdU11eEpGbmdhRHJ2cWRMUE9HdzhtbUtyVmpDQ0U2SkVsYVo3VmFQd2hsYlVSRGlibUdrbkZYQ2dUanJxUVZ4bDFKSzR5N0VrVU9wd1RIem1UVEI4dHlFL2JMS3NjUVFnZ0FCM1U2M2J0NWVYbnRvYXlQeUI4eDExQXk3a3IrWTl5VnRNSzRLMm1FY1ZlaWlDQ0VFS1ZtL2NuODBZbWJhMDM2amlDR3FuRTZuY3RzTnR1WmtCVkhGS0NZYXlqQnVDdjVpWEZYMGdyanJxUVZ4bDJKUnI0Mmc5U3dLc084Y1VkYXZPbzRpUkNpVXdoUlpMVmFOd05RTzdsSkZCSXgxVkF5N2txQllOeVZ0TUs0SzJtRmNWZWlrY3NENGRxZmJOcGJtRzNaNWRiclZEZUJRb2dUUW9obFZxdFY5WFlpUktFVVV3MGw0NjdrUDhaZFNTdU11NUpHR0hjbEdyRXE0M1RuclRrSkd5K1lEYzFCRE5Nb1NkS0svUHo4b3lFcmpDZ0VZcXFoQk9PdTVDZkdYVWtyakx1U1ZoaDNKUnA1N0hxcGRYTzZlY3U2akxoVGFzY1FRcmdCN0NncEtWbFhYRnpzQ21GNVJDRVJNdzBsNDY0VUNNWmRTU3VNdTVKV0dIY2xHamxrd0hNaTBYaHdVYTU1dTEydlY5MEVDaUZLblU3blVwdk5wbm83RVNLdHhVeER5YmdyK1k5eFY5SUs0NjZrRWNaZGlVYU1PcU91NHExczg0YVNSRk90MmpGa1dXNERzTVpxdGU0SllXbEVtb2laaGhLTXU1S2ZHSGNscldnYWR4M0Z1R3NzWTl5VktQeWNrbVRmbmhhM2JYbVcrYkRhTVlRUXNpUkp4UzZYYTZYTlpyT0hzajRpcmNSRVE4bTRLd1dDY1ZmU2lxWngxeXpHWFdNWjQ2NUU0U01BY2Rac09MNG94N3lsS2M3Z0NHS29TaUhFMG9LQ2dnc2hLNDVvR01SRVF4bEliTXpEdUd1TVk5eVZ0TUs0SzJtRWNWZWlzR2t4Nk9wV1pNWnQySk1TWDY1MkRDR0VRNUtrVGZuNStWc0JpQkNXUnpRc1lxS2hSQUN4c1hiR1hXTWE0NjZrRmNaZFNTdU11eElOUDVja09mY21HWGJiY2hQMmVDUkpWUk1vaEJDU0pCMEZzRHcvUDc4bHhDVVNEWnVvYnlnWmQ2VkFNTzVLV21IY2xiVEN1Q3ZSOEJFUXVHVFNueWtjbmJpcFBGN2Zxbm9jSWVwbFdWNWVXRmhZRXNyNmlNSWg2aHRLeGwzSmY0eTdrbFlZZHlXTk1PNUtOR3phZEdqZWtHSFp2Q1VqL3F6YU1ZUVFMZ0RibkU3bmVwdk41Z2xoZVVSaEUvVU5KUmgzSlQ4eDdrcGFZZHlWdE1LNEs1SDJoQVQzSVl0eGY4R1l4QjJkT2dUVEJKNlJaWGxwWVdGaFhjaUtJeG9Cb3JxaFpOeVZBc0c0SzJtRmNWZlNDdU91Uk5xcU1la3VMYzQyYnppVFlHcFFPNFlRb2xXU3BQZnk4L1AzaDdJMm9wRWlxaHRLeGwzSmY0eTdrbFlZZHlXTk1PNUtwQm1IVHVwNFB5MSs2M3VaOGNlQ0dNWWp5L0tleHNiR1ZXdldyT2tNV1hGRUkweFVONVJnM0pYOHhMZ3JhWVZ4VjlJSzQ2NUVvU2NBK1pURmNEUXZKNkdveGFSekJqRlVtUkJpcWRWcUxRdFpjVVFqVk5RMmxJeTdVaUFZZHlXdE1PNUtXbUhjbFNpMEdvMjZtcVdaNWcySGswMlZhc2VRWmRrdVNkSzZnb0tDSGFHc2pXZ2tpOXFHa25GWDhoL2pycVFWeGwxSkk0eTdFb1dNRStqY214TDNnUzNYVWl5ckhFTW9Ecmxjcm5kdE5odGZuQ21tUkcxRENjWmR5VStNdTVKV0dIY2xyVER1U2hROElRUXVtZzBuRitXWU45WEdHenVDR0twR0NMSGNhcldlRGxseFJCRWtLaHRLeGwwcEVJeTdrbFlZZHlXdE1PNUtGSnhXdmRTNGVwUjUwNDYwK0ZLMVk4aXk3TlRwZEVYNStmbWJBS2lkM0NTS2VGSFpVREx1U3Y1ajNKVzB3cmdyYVlSeFZ5TFZQQkpjaDVKTSsvS3p6VHZkZXAzcUpsQ1NwQklBNytUbjV6ZUdzRHlpaUJTVkRTVVlkeVUvTWU1S1dtSGNsYlRDdUN1Uk9sVW1mYWsxMTdLaDFHeG9WanVHRUtKSmx1V1ZoWVdGaDBOWkcxRWtpN3FHa25GWENnVGpycVFWeGwxSks0eTdFZ1hHcnBQYU5xWEZGYTNQTkplb0hVTUk0WllrYVdkSlNjbWE0dUppVnlqckk0cDBVZGRRTXU1Sy9tUGNsYlRDdUN0cGhIRlhJcjhKd0hQY1lqeVVQOGF5clYydlU5MEV5cko4UWFmVExjM1B6MWU5blFoUk5JdTZoaEtNdTVLZkdIY2xyVER1U2xwaDNKWElQdzFHWGVYYldaWU5SNU9NTlVFTTB5NUowaHFyMWFyMjd4dFJUSWlxaHBKeFZ3b0U0NjZrRmNaZFNTdU11eElOenFtVDdEdVNUVHVXNVZnT3FoMURDQ0VEMk85ME9sZlliRFo3Q01zamlrcFIxVkF5N2tyK1k5eVZ0TUs0SzJtRWNWZWlBUWtoeEZtTDRVUit0bVZMUTd4QmRSTW9oS2h5T3AzdjJHeTI4NkdzanlpYVJWVkRDY1pkeVUrTXU1SldHSGNsclREdVN0Uy9GcjFVdnpJelljUHVWRk9aMmpHRUVBNGh4R2FyMVZvRVFJU3NPS0lZRURVTlpTQlJIb3ZGTXRQVFdndGpaN3ZXWmRFSVpYUzJoenlTQ0NqblZvNWNqeVFYejYxWWxTanNtcDFiblEwNWFPaElDcTVBaWxnZWUrS3d4bDBCb0RnNTd2QUJJWTZwZVV3S3JWYURkR1VneDMranFtT3FWcldNRkI1SmNoWW5HWFlYWkp2M0NMMWViUk1vWkZrKzduSzVsdGxzTnRYYmlSREZzcWhwS0FPSjhsUlZWYTAyR09yaU5TNkpocGtRd3AyVmxmV1dYcTkzKzNPOHBOTnQ5ZWM0TmVkV1FKa3lHdkZHekxsVlo0Z1BNTEZJSTF5ZzU1Wk9KL2wxYnZXbUp1NEtBSnN6NHM2cWVUelNSRzRnQjMranFrT3JPc0pPQUNpUDA1OHR5RFZ2TEk4M3Rxb2VSNGdHQU85YXJkYmpvYXVPS1BaRVRVT0pBS0k4RFEwTlhOVWlDc215WFBMY2M4OHQwV0JvbmxzeGp1Y1dhVVhEYzZ1M2dPT3VSQ05SdXc0dEcwZFpObTlLanp1amRnd2hoRXNJc2IyaW9tSjlVVkdSWHgvbUVOSEFvcUtoVkJ2bG9laWkxK3NQaFhwTW5sc0U4TndpN1doeGJ2WEdjNDJpZ1FmQ2N5elJ0SDlSdG5tSDAramZqSDUvWkZrK1o3ZmJseTVidGl5WTdVU0l5RWRVTkpScW96d1VQWVFRcnM3T3pzT2hIcGZuRnZIY0lxMW9kVzcxeG5PTklsMnRVVi8yVm81NXc4a0VZNzNhTVlRUXJVS0lWVmFydFRpVXRSRlJsRFNVWUpRbjVna2h6dHBzTnFjR1EvUGNpbkU4dDBnckdwNWJ2ZkZjbzRqa2tOQ3hMVDN1L1pXWmxxTnF4eEJDeUxJczcybHFhbnB2elpvMW5hR3NqNGdVRWQ5UU1zcERBQ09KcEIyZVc2UVZ4bDJKQmlMSnB5ejZZM201bHFKbW8xNTFFeWlFS1BkNFBFc1hMMTU4S1pUVkVWRlBFZDlRTXNwRGpDU1NWbmh1a1ZZWWR5WHFYNk5CcWwyZVpWbC9JTmxVcVhZTVdaYnRPcDF1UTBGQndiWlExa1pFL1l2NGhoS004c1E4UmhLSFg4MkUyNjlwenBwekd3QlltczRWanptOWJFdTRhOUlDenkzU0N1T3VSRDI1Z000OUtjYWR0dHpFZmJMS01ZUVFBc0JobDh1MTNHYXp0WVd5UGlJYVdNUTNsRUtJdlVJSVhtQWR3L1I2ZmJVVzQvTGNHcGdqY1l3SHdHMEEwR25PT0NHRVdCVG1ralRCYzR1MG90VzUxUnZQdGFneUtzRGpyOU9raWhBVFF1Q2kyWENxSU5leXFTck8wSzUySEZtVzZ6d2V6N0lsUzVhY0NtVjlSRFEwS2R3RkVGSGttYmZ3d0h3QUN3QkFGbGl3OStHNWo0UzVKQ0tpcUhiZmZmYzlFOGp4ejVjMC9rS3JXa0tsVlNjMXJSMWwzclF0UGU1OEVNTTRoUkJiQ3dvS05nSlFPN2xKUkVHSStCbEtJaUlpSW9vY0hnbnVRNG1HZlFXNUNUdGRPcDFIN1RoQ2lGTWRIUjN2TEZ1MlRQVjJJa1FVUERhVVJFUkVSRFFzcWt5NkMwdHlMQnZPV294TmFzZVFaYmxacDlPdExDZ28wSHlsWkNJYUdodEtJaUlpSXRLVVhTZTFGV1hFRjYzSmlDOEpZaGlQeCtQWjVYYTdWdy9Ub2xaRTVBYzJsRkhvZ2JYSDUwdENMQUFBSWNTQ1YrK2N6ZXZiaUNnaTVPMmFOeCtTcEx4K1NXTEIvZGZ2NXVzWFVRU1RBZmxrZ3VGUTN1aUU5OXYwT3BmYWNZUVFGN3YybEt3SVpYMUVGRHcybEVSRVJFUVVjZzBHcWNxV2JkNXdMQ2xPOWFyR1FvZ09XWmJYRmhZVzdneGxiVVFVT213b2lZaUlpQ2hrbkRvNGRxYVlkaXpOVGppZ2Rnd2hoTkRwZFB1Ym01dFhyRnk1c2lPVTlSRlJhTEdoSkNJaUlxS2dDU0ZFcWNWWWtwZWJzTG5PcExPckhVZVc1V3E5WHI4MEx5OHZtTzFFaUdpWXNLRWtJaUlpb3FDMDZuWDFLMGZGYmRxVkZuOVI3UmhDaUU1WmxqY1hGaFp1QVNCQ1dCNFJhWWdOSlJFUkVSR3A0b1p3RlNjWjl5ek9TZHpsMFV0cW0wQUI0RVI3ZS91eTVjdVhxOTVPaElqQ2d3MGxFUkVSRVFXc0lrNS96cHBqMlhqUmJHaFJPNFlzeTQxQ2lIY0xDd3VQaGJJMklobytiQ2lKaUlpSXlHOTJuZFN5UGoxK3k2WlI4YWZWamlHRWNFdVN0TDJpb21KZFVWR1JPNVQxRWRId1lrTkpSRVJFUkVPU0FjL1JCTU9CL0J6TGRvZFJIMHdUZUU2bjB5M055OHVyQ1ZseFJCUTJiQ2lKS0dDNzU4OWRDR0JodU9zZ0lxTGhVV2ZTbDcrVlpkNVFrbWlzVXp1R0xNdHRraVN0TGlnbzJCdksyb2dvdk5oUUVoRVJFVkcvT2lXcFkxdXFhZHVLYk1zUnRXTUlJV1FBZTAwbTAzdHZ2UEdHSTRUbEVkRUl3SWFTaUlpSWlIb1FnRGhqTVJ6THkwM2MwbVNVT3RXT0k4dHloY0ZnV0xwbzBTTFYyNGtRMGNqR2hwS0lpSWlJTG1zeVNMVXJNaE0yN0VzeFZnUXhqRjJXNVkxV3EvWDlrQlZHUkNNU0cwb2lJaUlpZ2t1Q3N6akZ0SE5KdG1XZlIxSzNwNlJRSEdscmExdStZc1dLMWxEWFNFUWpEeHRLSWlJaW9oZ21oTUFscytGMFFZNWxVMlc4b1MySW9lb2tTVnBlVUZCd01tVEZFZEdJSjRXN0FDS0tQUE1XSHBnUFlBRUF5QUlMOWo0ODk1RXdsMFJFRk5YdXUrKytad0k1L3ZtU3hsLzRjMXliWHRlOEppTnUwN2IwK0hQcUtnT0VFQzVabHQ5M3U5MGJiRGFiUiswNFJCU1pPRU5KUkVSRUZHTmtDZTdEaWNiaWdsekxCNTA2bmVvbVVKYmwwMEtJZHdvTEMxVnZKMEpFa1kwTkpSRVJFVkVNcVRicExpN0pTZGh3eG1Kb1ZEdUdMTXN0QUZaYXJkYURJU3lOaUNJUUcwb2lJaUtpR09DUTBGNlVGcjkxZFpiNWVCRERlSVFRdTEwdTF5cWJ6ZVlNV1hGRUZMSFlVQklSRVJGRk1RSElKOHo2SS9tNWxxMXRKb1BxSmxDVzVVc3VsMnVweldZckQyVjlSQlRaMkZBU0VSRVJSYWtHZzY1NldiWmwvYUVrWTdYYU1ZUVFIWklrcmJOYXJSK0VzallpaWc1c0tLUFFBMnVQejVlRVdBQUFRb2dGcjk0NW15dHdFbEZFeU5zMWJ6NGtTWG45a3NTQys2L2Z6ZGN2SWhXY0VodzdrMDBmTE10TjJDK3JIRU1JSVFBYzFPbDA3K2JsNWJXSHNqNGlpaDVzS0ltSWlJaWl6TjhuSmYrMzFxVHZDR0tJR3FmVHVjeG1zNTBKV1ZGRUZKWFlVQklSRVJGRkdiWE5wQkNpVXdoUlpMVmFOd05RTzdsSlJER0VEU1VSRVJFUlFRaHhRZ2l4ekdxMXF0NU9oSWhpRHh0S0lpSWlvdGpXS0VuU2l2ejgvS1BoTG9TSUlnOGJTaUlpSXFJWUpJUndBOWhSVWxLeXJyaTQyQlh1ZW9nb01yR2hKQ0lpSW9veFFvaFNwOU81MUdhelZZVzdGaUtLYkd3b2lZaUlpR0tFTE10dEFOWllyZFk5NGE2RmlLSURHMG9pSWlLaUtDZUVrQ1ZKS25hNVhDdHROcHM5M1BVUVVmUmdRMGxFQWRzOWYrNUNBQXZEWFFjUkVmbWxVZ2l4dEtDZzRFSzRDeUdpNk1PR2tvaUlpQ2dLQ1NFY2tpUnR5cy9QM3dwQWhMc2VJb3BPYkNpSmlJaUlvb2dRUWtpU2RCVEE4dno4L0padzEwTkUwWTBOSlJFUkVWR1VFRUxVeTdLOHZMQ3dzQ1RjdFJCUmJHQkRTVVJFUkJUaGhCQXVBTnVjVHVkNm04M21DWGM5UkJRNzJGQVNFUkVSUmJZenNpd3ZMU3dzckF0M0lVUVVlNlJ3RjBCRWtXZmV3Z1B6QVN3QUFGbGd3ZDZINXo0UzVwS0lpS0xhZmZmZDkwdy9ON2NBV0pXZm43OS91T3NoSXZMaURDVVJFUkZSWlBISXNyeW5zYkZ4MVpvMWF6ckRYUXdSeFRZMmxFUkVSRVNSbzB3SXNkUnF0WmFGdXhBaUlvQU5KUkVSRWRHSUo4dXlYWktrZFFVRkJUdkNYUXNSa1M4MmxFUkVSRVFqbk12bGV0cG1zN1dGdXc0aW90NTA0UzZBaUlpSWlBYkhacEtJUmlyT1VFYWhCOVllbnk4SnNRQUFoQkFMWHIxek5sZmdKS0tJa0xkcjNueElrdkw2SllrRjkxKy9tNjlmUkVSRUl4aG5LSW1JaUlpSWlFZ1ZOcFJFUkVSRVJFU2tDaHRLSWlJaUlpSWlVb1VOSlJFUkVSRVJFYW5DaHBLSWlJaUlpSWhVWVVOSlJFUkVSRVJFcXJDaEpDSWlJaUlpSWxYWVVCSVJFUkVSRVpFcWhuQVhRRVNSWi9mOHVRc0JMQXgzSFVSRVJFUVVYcHloSkNJaUlpSWlJbFhZVUJJUkVSRVJFWkVxYkNpSmlJaUlpSWhJRlRhVVJFUkVSRVJFcEFvYlNpSWlJaUlpSWxKRkNuY0JSQlI1NWkwOE1CL0FBZ0NRQlJic2ZYanVJMkV1aVlpSWlJakNnRE9VUkVSRVJFUkVwQW9iU2lJaUlpSWlJbEtGRFNVUkVSRVJFUkdwd29hU2lJaUlpSWlJVkdGRFNVUkVSRVJFUktvWXdsMEFoZDREYTQvUGw0UllBQUJDaUFXdjNqbWJLM0FTVVVUSTJ6VnZQaVJKZWYyU3hJTDdyOS9OMXk4aUlxSVJqRE9VUkVSRVJFUkVwQW9iU2lJaUlpSWlJbEtGRFNVUkVSRVJFUkdwd29hU2lJaUlpSWlJVkdGRFNVUkVSRVJFUktxd29TUWlJaUlpSWlKVjJGQVNFUkVSRVJHUkttd29pWWlJaUlpSVNCVkR1QXNnb3NpemUvN2NoUUFXaHJzT0lpSWlJZ292emxBU0VSRVJ4UllUK0I2UWlFS0VMeVpFUkVSRVE1c0I0SWNxN3BjQXdCM2lXdnBqQVhDam44ZitCY0EvVkQ1T0RnQ2g4cjZCQ09UNWVFMEY4RWNOYWlHaVFURHlTa1JFUkRTMC93TXdHY0FyQWQ1UEFxRDM0N2kySVg2ZUFLQU13TGdCZmo0YXdFb29qVy85SU9OOEJzQWpBQzRCK09RQXg5d01vR21JZXJUbTcvUHhWUXZnUGdEckFlelFxQzRpNm9VTkpSRVJFVkZmTndCWTYvTjlDb0JtRE41b2pRWFFDcUM5bjUvMWJoZ1RBQmpSUFh1Wk9NQ1k0d0M4RG1BU2xLWVdBQjRFOEh1ZlkzUUE1SzZ4amtGcFludlBJdVlBK0ZqWFdLc0FuQVh3ODY3N0FVcXp2QmpBTGlqUGN6aXBlVDVqQWJqUWY2MnIrcmt0cFdzY0lnb3hSbDZKaUlpSSt0b0ZJTFhyNitzQWx2bDhud0hnU3o3ZmU3KzhFbjIrY2dhNWJTamZBM0NnNit0cUFOdTZibis1YTR3Y0FGOEFjQjdBcks3djUwQ1pmYnpMNTVnY0FKOENrQWZnM3E0dlE5ZDRud0R3RklBaUFDOEErQ2w2Tm04Q1NoUHQvVHJaZGJ2dmJhMEF6dmo1blBxajV2bDQ5ZjUvME4vWHFDQnFJNkloOEpNYUlncll2SVVINWdOWUFBQ3l3SUs5RDg5OUpNd2xFUkZweFFoZ0U0Q3ZBU2p2dWkwUlNoUFYrMzFVZjdjUGRwdnZER1Z2YXdGa29idXA3TzBZbEZsT0FFZ0cwTkwxNTFRb0VWdHZUTFFUU216VUFxVVJ2Z1FnQ1VyYzljOEFjcnUrZnhiQXV3QU9vZWNNcStqNnVYZUdOUWRBWmEvbk13ZkEyMUN1WVZRcjBPY0RBTE1CYlBRWlkxUlg3ZlplWTgrQU10TjdOSWo2aUdnQWpMd1NFUkVSRGV4M0FKNUdkelBwanlxZlAwdUQzRGFZVDBOcEtHc0grUGtFZE1ka2Z3d2wrcGtINExHdSsvd2JTbXpVMndqZURlQW1BUE1BaklmU0pLOEY4Q2lBbVFDK0FlQzFyajlYQWJBQmVOaVBPa01sME9jREtBMWlEcFRHL0Vrb2l5Wk5BMURYOVhNSndMZTZ4ajZzYmZsRXNZdVJWeUlpSXFMK2ZSSktRL01lZ0VWUUdwVTZBS1ZkUDYveitmTGxHODJjTXNodGdESkwyTmJQRjZCRVB3ZjZHUUJrQW5nTHdEMEExblRkOWo4QW53V3dCOEExUHNlNm9Nd0MvZ0RLOVljUFFtbkFuQUFPQXZnbGxCbS9VVkJtWTlXdUFodU1RSjRQb015NmZndktESzRKU3RQNDE2NmZ6UUd3QmNyenVBZE01UkZwaGpPVVJFUkVSSDFkRFdYV3kvdmgrLzArUC9OR1ZrTnhiZDVqWFYrOUNRQVQwYmRaOWZVa2xDYnhkaWpYUVBwNkdkM1JVRUM1Qm5RamdEOTFmYStEMG9SVjlycWZHMHJENmF2TTU4L2V4c3gzY1NJOWdPcEI2dlJYSU05bkFwUjQ3a1lvSzd2ZUN1VURnR3VnclBKNk81UnJRdThFMEJHQzJvaUlpQ2hVNWkwOE1IL2V3Z05pM3NJRDRyb0ZCNTRMZHoxRVJCcTRCOEJ0NkgvUHhjUWhidTg5b3pqUWJYR0RQTDdBNEEycjcweGxWYStmVlExd25LOC9BUGhYcjl1UzBIZUxqbDBBekQ3Zjk3Y1A1VFFvRWRsZ3FIayt5UUN1Z0xLOXlIb29jZDFqQVBaQzJSN0Y5N3BNSXRJSUk2OUVSRVJFZmIwTFlMUEsrdzYxeW1zaWxKbStGd0g4ditES1ZPVmFBRDlDMStKcVByTFF0Nkc4QVgwWHVlbnROQVovSGdZb1c1NVlBcWh4S0psUW10aTFVR1pmNTBPSnk3NEQ1WGUrQnNwMW9xc0JwSWZ3Y1ltb0YwWmVvOUFEYTQvUGw0UllBQUJDaUFXdjNqbWJLM0FTVVVUSTJ6VnZQaVJKZWYyU3hJTDdyOS9OMXkrS0pHMVFGb2p4NVlTeW1Nd285SXl2SmtPSlplYUg2TEY5VnpBZEtDWnJBUEI5S05IUzcwUFppOUtNN29ieDB3Qk9oYWdlWDNNQlBBRmxZUjEvRGZWOGFnRThCMkE3bEd0QjF3TDRHWlRyWGIydkd3OUQyWGZ6R0pSOUx2UEIrQ3RSeUxHaEpDSWkwbFovbTdKSEVnTUczdG9pVm1TaTc5WWQ1ZWg1YlNHZ1hIdlkrM2ZsQkxBUVN2T205N2xkQjJVVzdYMmYyOUs2L2p1dTY3LytOajlmZzdJQWpkZW5vV3dIa3R6MStJQ3lEK1cvdStxNEhkMnJuaFpBV2ZUR0FhQ21hNnhRK3dpVVdVUi8rZk44MGdCOEZNckt0SnVoN0sxNXN1dSszajB4WlNqYnJ0d1A0STlRRmgvYW8rb1pFTkdBR0hrbElxS29jZS8zeGo2UmxLVGRKdWJYM3ByeCthR09TVXBDeGkrZW03a2F5b0luZUNyLzZnTVRwbHJtaHJLT3pMRnhVKzk5WU93ZkowMVB1SHF3NHlaTXRjek55WW1mMk0rUHpQM2Mxa2R5TXRLZnlyOTZId2E1RHUxejN4dnorS3hyVW00YmJKejAwZVp4UHQrYTB0UE5seGQ5K2RwUEpqeDd3NmZTditKUFBWNFAvWEZxL3JncGliTUhPNmJyZVlmaWcvT3pVR2JEeHZyeE5aQ2ZBVWhCejhpckJjQVhvVFE5WGw4RDBBQ2dHRXJ6NTI5RHVhWFg5MStBc3Q5a01aUm1GZ0IyQVBnY2dJK2o1eFlhWDRCeUxXYzZsTlZuaDJxNE9nQzg2bWRkWG9FMmxQNDhudzRvemVWSEFYd1h3SXF1WTM3ZDllVnJFWURKWUROSnBBbk9VQklSVWRTNCsxdWpIeTNaMzFSMDRrRGIrME1mclpnOUwrVlRuLy8yMk44T2Rad2hYakpQdVRMeCtrVlBHMys4WVduVmkvMGRrNWFHbElmL09Ydk53VjFOYTlBMWs1S1phNXA0NFV6SElRQkl5RVRPUTQ5ZDhiK1ZiNWI5cmVSQTIxWS95a3NZUHpWeFlzNll1T25aaytKblRweVdjUFhrV1Fuek1yTGp4alhYT3l2SFQ3SjhhT0dqcDc2Qi9xOXhrNzd6NktRWEcycGNaYy8vOXRSWDRkTzRQTGQ4N29sWG56ci83Wko5VFVXRFBmamtxMU0vV242dS9SaDZiblR2eTN6TG5abmYzcjZtNFUzdkRUazU4Uk9ycWh5bHZnYzk5ZDhyaXl2T080NERRRks2UHN2VktSeVAzMy9rT2dDZTY5TW5nRXNBQUNBQVNVUkJWRzlQLytMVzk2cGU5eDZia29LMHovOWc0cC9mZktiMG9mNGVjTlFvNUg3b3h0UTdsanhmM3J0cEFBQ01uWlJ3MVNlK21QWEF4KzdKL083Sy9JcW5sNzFhOXZ2Qm5xTWZwZ1o1LzBDOEJPQ1Zyai9MZ3gwSTRNcEJmdlpBMTVldmRpZ3pkUDJSL1hnOHJ4WW9FZE5BK0hPZGFLRFBweFBLcktQWFlBMDlFTmtwQWFJUmpRMGxFUkZGRGJkTE9DdlB0d1cwZ2ZuUjNjMGJLeTQ1VHpSVTJDc0FlUG83SmpVM2ZzTDhQMDlkdkhOdFhVRjlkZWVGL281SlR6ZVBmV1RCMUhmSFRiVmM5ZnZ2SEwzQmU3c3NDdzhBdzJlK2x2dlFYZDhjL2V2RHU1cldkVHAxL1M1eTh1VWZqZi9idUNtVzJRYWpaTklaWUhSM0NrZHRXZWU1Vys3Si9ONS8vbnIyKzZjT3RteXRmc0ZWMWxUcEtNY1FNZFE3N3h2OWk2UEZMVnZlZnZuU1k5blo4Wk9xcXgyMTZGb2gwNXhvU1BZMmt6ZCtldFRYczhmRlRWbis3L0kvOVI1anpvM3BkK3pjVVBlVzcyMlRaMWcrZk81a3h6NEF1UDFMT2QrSk0rc1RIL3JkNUR6dno2Zk1UcmpoMllkUGZlWlljZFBsV1Naam5DNytxUWVQM1FvQVAzaGl5aHZsWjlxUEF2Qk0vVkRTallrcGhvenYvbXJxNVJtdjFDemptSXpzdVBIdnIyNTQ0L3l4bGo0elN2TStsZk9OOVV1clhxeXZ0NWRmZjB2R3ZlZlB0aDJaY2tYQ05kT3VTdjdJMk1tVzJWT3ZTcnp4blZjdVB2SEg3eHk5NmNLWmpramN6TjdmeHU2aXBsVU12Mmg3UGtReGd3MGxFUkZGb3ZqcmI4bjR6SjZ0OVQxaWRGM05XeDgzZm5MVTEzWnVxQ3NjWUN5NW9jSithYUFIbWowdjVWTWZ2U3Z6VzYvLzZmUzNLODUzbnV6dm1DcytuSHJyUGQvT2ZUenYyZEtISC9uSGpPWG9hZ29TRTVGcE1FakczN3h3NVpvanU1dlcvZVlyeFI5cWJWVVdHRW5JUkU1N2JjL3RFZDU2OGVLai9kYi9tVkhmMkw2NmZoa0czZ0tpaDJ0dVR2dHNYSnpPL1BiTGx4NERnT3BxUjgydm41LzVqblhocFo5Zk90dm1YZXhFdXVPcnVROWZmMXY2RjFia2xUK0x2dGQ2NnE2NU5mVnpFNmVicjc3NzYyTWVBUUFoQ1duRzFjazMvKzZiaHovY1V0OXg3dlo3c3g3NDliZUs1M2lmeDgyZnlicmY1WmFkeDRxYlB2Q3R4K081M1B6cXgwOVBuUFBhazJjZkFJQlBmVG5ySi9zMk55eDk5VTluSHdEZ0hEWEtNdnJYcjB6Zjh2UWpKWGYxMTB3Q3dNMTNaMzNyMlorY3ZnTUFIbmh5U3Y2TGo1Mys2c1d6N1lkMmJXeFlCaUR1eGJYWG5sMWxyWHJXbjk4VEVSRUZqdzBsRVJGRnBKODhQZTJkay90emVzUkd6UW42NUo4OFBlczk0ZWs1ZXpkOWJ0TEhkaGJYclVJRFd2d1pPeTBOS1dtakxkTW5UaythMDlic2FucjVpVFBmR09qWTIrN04vcjY5dzlQKzl4K2Z1QU9BVzYrWEROblo4Wk5tM1pUeUNWT2NMaEVBL3ZyajQ3ZjN2dCt2bnA2OTR2ZmZPWHE5WDA4MkFIZmRQL3JYVjF5VjlKRU5TMnRmbXZ1eDFNOFpEYm80WTV6T1ZIbXg0OVN2bnAreC9pZDNGVThRUW9nNzd4djlpOUtUN2Z2WExxNThEZ0JtWFp2NmNkOVp4ZG56VW00dktXN2UrdEx2em43ZGQvd1gxMTViZmVGTXg4SDdIcG40M1BGOUxWdkdqVTJjVVZMYlZqVnVTdUxzZTc0MytyRy9QWER5TmloeHhNdUVMT1N1eC9qWWxuY3FYd2JRT1dHbTVacjJGcm5oblZmTy8rRXJQeDcvcDAyTDZ4YisrSm5KeS83MzkvTVBuZGpidkttLzUzYmxkU20zVzVLTXFVNm4zUUVBYnBmczNMKzljYVhQSVI2OVFkZDdsZFhoOWlVbzF3dDZBSHdIeWtJM3EzeCtiZ0x3V3lqN1FQWm5CcFRySEY4WjRPZWg5bjlRVmtqMUxqRDBDeWl6aFc4TmVJL0FqUUx3WXd6OG5BRmxVWjFWNkY1MHh4OVhBemd4d0gzV1FObUxrb2cweG9hU2lJZ2lVU2NBZUdPVVhpK3YvM0RkdjM1MTdPNm1KalQ1M3Y3bXpubHVmNXRKQUhBYUVmL0gvMTYxNXo5L09mLzlQWnNiQnQyd2ZmT3k2dGQ5djljYkpHTjF0YU8wZXBuamRRRDQzTGRIL3diS29qYmQxeUdtSTNuQzlJUTVDVm5JYnE5QnRlLzlyNzhsNDk0OVcrdmZ4ZERSUjkwZFg4MmR2M1p4NVl2d2VVUHQ2dlIwdExXNkcwZmxHTWRWWDNDY3JXNXNQMWx4dnJOc3g1bzY2OFRwaVhPODQ2N09yM2pHZDdDUDNKWHhMZCtHOHFOM1pYNTcyOXI2UEVDWnBUMjZ1M2tqQUNGNzRNa2VIejlweFg5S24yeHBRZWR6eStjZWZYcitzVHNmK3RQa3doY2VQZlhWK25wN2VlOUN2UTNsdUdubU9Xc1hWNzRBUUpvMFBlbWFONTg1LzFNQWNtMjU0L3hUaTJjZFhmRExFL2NPZG0zcG5kL0krVmxTcW41VWE2dnkvMUlXZlg1SHN2ZXhRdUN2Nk41K3dsL3hVUFpHVElJeW0xd0haUlhTS3dFMGR4MWpncktGeFI4R0dPUC9vQ3dnTTFSRE9kRFdJUDI1QWNDZEFIN1Z6ODkrQ09CbEtDdTlYZ1hsdXNSYmZYN2VCbVVGMktIRVExbHNxRCtqTVBoekJvQ3ZRMW1KOWtFQTZ3SGNoTjUvYjVUdkpaL3ZuNEZ5WFdoL3ordEdQMm9tb2hCZ1EwbEVSSkZJMHdVMjlBNjRBS0RvM2VvKysrYmRmR2ZHTitzcU95OE8xUGpvRFpJUnlsNkVUZ0E0dUwzNXZlZVd6ejNhMnV5K3ZHRjhRcUkrMWQ3aGFaMDJMZTNhZ3pXTnEzM3YvK0NmcHk2KzQzak9IdG5UZlQxbnZFV1grTVJyczliNDNnWUFNNjVKdXNYdEVhNk50cW9YdkxldFgxTDlydzk5eFBtWkl6c2ExL2lXZGNkWGN4OSs4Z2ZIYmdQZzhiaUVNM05zM0xUYXNzN1RnSEtONklkdlRiOTM4N0thVjg4Y2FkMlpPOEUwczJSLzY5YnYvbkxpeS9YM2pTNmROQ3ZoK3Z4L1huaDR5L0xxL3doSmlPcUxqblBlZ2RjdHJucitteitmL055Q1IwL2Q0M3Q3ZjJyS0hHZkdUa3FZV1hhKy9iRDNkM3ZGaDFOdnZlWmpHWjk3NCttekQzNzVvUWwvT1h1c2RjK0JIYzN2Vlp4dUx2YjlZR0RtM01TUG5UdmVVVHh4ZXVLMWdQTC9CNkx2ZWVCMkNTZVVWZXpsQ1RNdDF6U1dkNVMydEtCaHNMb0c4SnV1cjhHa0FtaEV6eWJIMTBvb2V5SCtCY0NQQmpqbUJpZ3poRjRwVUpyUHB2NFB2L3k0b3dCTWd0SlFwUXhSSndBOEQyWC95ZFN1NzV0OC9qd0Z5am43SHlqTjJkNWU5L1ZuNVdTLzR0aUQrQUdVL1NKWFEya3NBZVh2ZVNxVTY0VU44UDUvNy9ZUWxPZi9McFNWWG4yVEFNa0FTbnNkUHpISUdvbW9IMndvaVNoZ3UrZlBYWWp1cGR1SndrS1doZWZ4bDJjVitkNW1UdFNuOUJkNTdjL2QzeHo5cXprM3BkM1ozODhrdmZMdlkrL3hJVUUzZlU3U3plMnQ3c1kvL2VESVRiMnVxZFJuam8yYlZQQ1BDdy9EWjhHYzE1NDY4MTN2bjIrK00rT2IyMWZYNTJFUUhyZHdQZm1EWTUrQnp4djBWemRkMTlUN05rQ1plZlZ0SnIwZStkdTBkOTUrNmRKalRyZTRQSFA1NVIrTis4dmgzUTJySzg1M25sejIzL0kvUGZEWTFOZTl6MVBJa0kvc2JGN3JjbnM2QVNCOWxDVm55L0xxMSs3Nlp1NHZuM3J3MksxUHYzVjF5WmJsMWE4Qk1BaVBKQVBLNGp3M2ZEcnphK1huT282ZTJOOVNWSDNSMFdkbTBrdDBmUUN3ZjN2anlnZCtOK1YvYjc5VThYaTlzTGQrN3Q0eFAzVjN5QjNQUG5MaWN3OCtPZlhOTi85NS9pZmpKcGxuZmVrSFk1K2NNR1BHM0lMblNuKzJlVm5OS3dCMDgyN1AvTW9iejU1LytMYlBaLzNBZCt6ZS80OFNrdlZwajc4eXF3Z0M4cGdwNXRsSDlqUnRmT254TTE4ZDdIZXVzZDlBbWUwMFFtbUk0dEF6b3JrTDNZM2RuVkJtS0wvUTliMGVTdngxNHdCalQ0YXlyVWt3dkkzckFpaU43Sis3dmw1RDk4eWZkMXVPT2dCUEFTZ0VjQnpLLzlmUElqUWY4RFFDdUF2QXFRRHVjd2JLbGl4SlVQYWI5TlVFTnBCRXc0SU5KUkVSUlNSSmtuVCtSbDRYN2JxaFR3enl2VlVWcjJ4ZFh2R2YxbFkwb05jYjR0UlVwUDVyM1EyTnZjY2ZnbmhteVp6alp3NjNmVER2RXhsOXQwbVFvSnN4Tittak9rbW5lMzlWN1p2OTNCL0F3QXNMQmNMamdYdDFZZVZyOEdsQVAvK2RNWTkzTmNER0F4ODByOXowZHRWTEE5M2ZHMzBWZlNPbGV0a2p1MmZQUy9tazB5SGJyYzlmK1BrdGQyZCtaOXdVODFWSlNVaHNiVVZuU2dyU1BCNFkyOXBRNDcyVGtMdC92OXRYMXkrNjc1ZmpudCs1dm03eGluZkxGNklPclFEd29ldFRQdm55ODJkK2VPRkV4MzYzVTNRZU9kVHd2bmV4bjZ0dVRQL1V1OWFxdjZQdkRGV2YyUE92bjUrNUx1KzVjejhkYUFFbEZlclFNL0laRC85bTdMejJvT2ZNV1NMNm44MHpBbmdVeWw2VVhtWUFHekR3RE9oa0FMUFFmL3hWRCtBOUFOL3NkZnVacnY4bWRmM1gyOHgyQU1oQy85Y2p4Z0g0TzRENUFMNEY0QnlBcndCNEFzRFB1K3IyUjMrTjU0MVFtbW9BT0JEZ2ZRR2w4ZlZ5QXlqcCtuTVNBTzhDVkRPZy9INkpTQU5zS0ltSUtDSkowb0J2c3YwN3RnRXRyU0d0Q0xKT0x4bThEVTVHaG5tTXh5UU1UWldPeTl1TXZMbHpudnY5VmJXRHpsQ0dncENGM0Y5RXRvdis3d1d6anozK3JTTnpxaTg2em1XT2padjJwUitNKzhQTFQ1eTVINzIyVFJHeTZQMG0zdUIyQzlmUjNjMGJBQ0FoQzlsZmVuRDhuMnZLSGVmbVB6MXJLUUNNR20yYVZGdlpXZnJuSHg2L3hYc25TZGY5KzY4NDE3VC95dXVtM1c1OTRjS2pmL3ZYMVRzN1d0Mk5zZ2NlUzVJaDlmRS96Vm9KQUpsajQ2ZE1LMHBhbHZlUEN6OEZnTU03RzliQ1R6V1ZuZWR6eGxpbWhiQ2h6RURQaGk3WTJiaEpBUHFiemYwZGdLY0grTmxBSmtPWldleHZUODVmQXBqV3orM2VmVFY3UjJyN2k1UjZ2UVpsSDhqbkFTd0ZzQVRBSVNoeDAwUjBONFJENmErcGMwT0pCVDhLcGJtOUZUMGp3TjVtK2FOUXJ2ODFkTjNuTVNqUE1iN3JDMUNlMCt4Ky90eGpOV1VpQ2kwMmxFUkVGSWwwS3U2anh3RDdUSWFLRU4wTHdreVlHVC8zb2FlbUxYN3NLNGMvVkYzdE9POXoyS0NMeG9oK3JndFVvM2RFOW9YVjEzcmZWTHM3N1hKSDlVWEh1YXh4Y1ZOKy91eU1kNC9zYWxtZk5TNXVZczJsemg3eFNaMWUwai8rOHF5aWpKeTQ4UUFNcWFrd2VseVhZN1RHLy92WjlKZi85WnRUWHpsMXVIVmIxMjJHWjVmT09XRjc2ZExqdnVOSVNrTm1BdUJNU0UyWTBOTG9xcTR0Nnl6ZnRhbmV0dnpmWlg4RzRINWg5YlZWQWM0STk2djBSUHYrcVZjbjNyUi9lK043d1k2bGtRK2plK2JNNjVOUUdpUTlnRVZRb3ErK2ZHY2dmV2RISndQWVBNRGpwQUZEWGp2NkZTalhUUUpLczlmN014YnZJanNlS05IZDFWQ3V0MnlIY2wzb0V2U2NVUjNLUUZIMEJWMWZEdlNNQUFzb3o5ZDd2eVlvMTRzMm9EdWE2enQ3bklydTM2M3ZER1ZHQURVU1VZRFlVQklSVVNTS0EvcGVQemZRTlpSTnRjN3lHWE9TYmpoNXNIV0hsa1ZKa0M3UFpDV21tYklyTHRoTGVqV1RRTmVDTVFPT0VjRE02MENFZ0Joa2hsSUdnS3R1VEw5ajhpenpkYy84NlBEdGRYV283RzhjZmRlTTY3ZCtPZWtGQUpMQllMRTRISjUyQUphdi9XVENrK1huN2NmTUNaTEZlL3ludnBMOTRObGpiWHQ4R3N6THoycmVwMFo5NFNPZlR2L0dwQm1KY3d1ZUwvMzViZmRtM1I5bjBzVmpnQ1lqZDRKcFp1VUZad2tDbkJFOHZyOTU0OCsvT21QVld5OWUrcTMzd1FNZEk0UWtLTE5rUjN4dSt4SUEzOFdlcm9heVdJNzNRNUw3Zlg2V0NLWEpHeWhpTzduWFdMN1NBUFErOTREL3o5NTVoMFZ4ZFhINHQ3QjBsdDZrQ2lKRkZBUkZ4TjZOeHE2SkpmYllZNC9HV0tJbWFpeXhheXpSMkRXYWFDeUp4aHBiN0VhTWloVlJFQkVFNlZYS2ZuK2NHWGQybUYwV0ZmWFQrejdQUE16Y05uY0cyTHZubnFadThycURPd0pBd3RjZ0FOczBqT2NLK3RzSkJabTgzZ1I5ajB6VTBMNDhpQWI1UmE0RW1lRCtLNnBmQnpMQi9SUDAzanFBbnZkTnBXQmhNRDVJbUVESllEQVlqUDlMTmk5Nk1Pcnc5c1Nsd2pKTlBwUUFaT01XK2UrL2MvVldPMmpXa3J3eU1qMlY1dFRMMXpRazVrNk9sRStZSWJTa1laRHB5WFRWdm1wc0o1TkJwa1ZEcVpRYjZoayt1SkZ5NmRvNWxXbGg5eEVlODM5WkZqTk9PTTVWTGxMc3hoOGVEQWNBdVdtaFZVNW1ZYXAvcUdXZFg1YkZmQU9nY05tZklROUd0TG5pNSt4cDVOTDhrd29qdnV0M3RVN0paNExzd3VIazdURzNNNjRCUUVMczh3ZExENFJFcFNRK2orTTNCY3d0NVRiQ0RZSksxY3pEai8yVzhPT1dKVEZqZFhrWmRuYW16ajQxVFpxY1BmaHNSMDVXWVdwd0E2dDJFYWZTOWpWcTcvajVpYjJKNi9GcTJ1bVhNWm4wQndrKzhhQ1VHQURRQmtBWUtFZ1BUMFdRZGxJeTkyWXBLRUVCY3FSUVFEcXlySlRKYXoxUVVKeUpvTFFuWXROWE02NnVPMmp1ZXdETUJ6M2ZQTHk1RkIwblFlOHdBRUNTUlAwaUFHZEFnbVVvZ0kyZzU1eitodWJIWURBWURBWkRGOEtXUkl3S1d4S2hERnNTb1F4ZEhMSG9iYytId2VCWmViaG1zcFhWQzNNNU5TYXVxUEszamJPSm15N2pXRm5CYXZPRjJtWFZhaGxPWDFmdFBFQytoYXVPaHFiNGgxbzI4dysxYkFZN0NvRFNaYWpiTEpRU0hHVGQ2VnE1RU9YelczMHNOSTB2QzZoaDFianZWMTRyaDgyb3RFMGdKS3F4NW5ob2huZ01RVnVaVkw5cDY2cWVNM09BbzdhNTFXOXIzN2ZuS0krRndyS0diZXo3T2JvYmUzMi9OZkEvcndEVFVLbCtxNC9XVElWSUFIYjFOQXNVWHY5NHNJWk9taTVodTVWSGFqN3pEelp2TUhpNjkrWU9BMXluZ2ROY2g5U3picnZnOStyM1lRT0xUNzl3KzE2WGNiV2diUVBDQ3VyYVQzM3VlaEZJbUo4QmxYOWZWWkFRdEF4a3Npa1d3cVQrM3N3MWxPdkNFYWlpeGZLa2dhTEdEZ0tRQzhyMzZBTktFOUlWcE0zN1FkUW5DOEJDa09BSWtEL2xDZ0NIdU90VElLMnJ0clFoZmlqOU9maUFRTUsvV3lYVWxSOXVBSjZBSXNIeW12dzgwUC9VZEs2T0Q0akZDOHhkQU1TQzNqdUR3U2dIWHNZSGhjRmdNQmlNZHhKbHNiSllMamMxbGFvek5OWXphZFBEUVNvQk9vOTVRQTJyeHM0VkRmMmNQTTJEWHNLWDhmbjAvdGRyMjlpWXVFNWNFSGp3eklHa3piY3VwUi9OaU0rTGJmZXh5L0RSODN4MjYrdkw1TDdWRmJXMERmSXM4WGtzUkJvaVBUM293WTYrUUVmK20zWjgxOHJvYnhTV2hyYnJ2bzhlS0RXR1RNWnBPVzFnWVdFQkczTnpPQWdpdGlxTlRmWE5RVm9uSHJtTnZaRnJvNCtjKzRySGF0akd2dCs0UmY0SHhpMzIzZDkxcVB2c1kzdWVyQkhXcDZjVVBoMzhUYVhOcTJkRzlZdU96QkhuTDZUNTY4djBJYktLaW51UWZVMXR6cERwUVhNMFUrRlljcERnWm1Cc29tL2VmN0wzbW9NNzRoZlpPQmc0aDdXdzZ3aFFlcEs3MTdMT1RwMGI4RmRGWDdPUTBzWXNCYkUxbDVIZ3ZBcUFmTUYxQis1bkxaQW04aHVRd05NYndEOGdZVzBFZ0RFQTlnT285b3B6MDRZdDFIMG92d1VKdEVNQjJJT0V0ZjZnWURmbUFIYUNoTEdoSUJOYzRlOGlBeW90M3lDUWxuMG9kejBPd0ROQld4bm9uUWtQZmE1T1hNNGZicUQza3czZ09DZ3dEKy96TFB3L2ZBVFNzSWFDZkNrM0NwNGpFK1NmK3B2b1Bld0UvWjRXZ3NGZ2xBdk01SlhCWURBWTd3MlhUNmJ0bWI3Si8wcE9WbUdKcFBDV05nYU9rWmZTTlFVd0FZQWNLSld5UHVPOGY2d1NhdEhrM3JYTXMyVzh2Vm1yN2hVRzF2M1lvZTlmV3gvL2NPYXY1SzBBOFBoeC90M0hHeC9QQnFCZnQ1VmR0OEhUdkRkblp4YW1MaG9kMVQ0bEpUZE9QTWo0TGxlclFHU2VLWlBKOUN3TElFL25yak16a1R4MzVLMldtaWFpeitXWE5IOE9veWJkWElhMDcrczY1Y1pGaXN3S0FGZE9wdXhaY2JER2cveTg0aHdBTURMV055c3VWaFlWRnhXWDBNYWQvRE5wZlhwSzRkTkdIZXdIekIxeHAvbVRtT2UzQU1nQ2FsZzFxdFhDcG10OGRQYXQ3d1pHTm9VV00xNU9DRFNFZEVvS21yTWNjcENtU1dNYkFEQXcwRE1DYWYyeVYzOTNyL2Z0aXltSDB0S1F0aTd4d2ZqRjY0T3ZweWJrUDc1N0xmUDA2dWxSL1h0OTZiRWd2TGw5V1lMRzZNSkdrT0NWQjhBVXBLM2p1UXlLdURvZjVHL1lIQ1RJdVlQU2Qvd2hHTU1Qd0ZhUUR5VXZOTm1qWk9xTXh3REVmeWZWb082WHFZa3Rnbk5YQU5NRTErTzVlODhIMEF6ME54Y0JTbkd5RjJRRzI0cHJPMTAwN2dEdXB4blh4eEdxVFpEUEFHaUtaS3dwaW14L1VEQ2VvUUJHZ2dMMHVJTUUxY2ZjM0dTZzM3c0pkejREOUk2OXVmbTFBTDE3Slhma2dmdzc5YmtqaTJzcjNBQmdNQmdNQm9QeE5tQW1yNHozSEhubklXNHpGUXFkSWtQS2F6V3grYVJkSDVlSm40MTJYMVM5dmxWN2xMNVphOXh6bE1mQ3NCWjIzWFNkMElhellRVjJkcWJPdXJhdlh0ZGFMVXBvMVRETEZyQ0JoYTc5dFJGU3o3cHRzODRPUS8xcVdqV0NqcFpPbjQxMlh3UVNLRFhTZllUSC9OTGFBRUQ3Zmk2VG9lRWQrNGRhTmpNM2g0T3d6TmJXeEVXWE9aWUJDd0RPSUFHdHRIZmFCOEJZaU15UE9XUWd6UnhQbEVTYjhtUWpnQkNRNENqR0RpU2dBZHBOV2FlRGhMNGtxRXhpWHdaOWFQNWI0aU1FRzBIOTk2N3RiNFhmd09BRlVKTlMyak1ZakZmZ2xTUEpNUmlNOGtlaFVOaGxabVpLSmE1K0s0UXRpUmdGMmtGR3NSS0xMNDBPSHZPV3A4Umd2QzFrb0MvRDVSYm9Cd0E4ZmN5Q0h0ek4vcTg4NzhGZ01CZ014c3ZBZkNnWnFORjk2RlNGUXFFcEpQa3JVekc4YVlmU1c2bndDRy9lMGFkWis5Nmx0NVNtMWZRVmZ6Z0hWSy83c3YzdGZLdldkSzFlczVGVW5YdXRSbTFReGwxT0UxdGJ6YnZqMXRhV2tONjVWcVBUbWdNM2JkeTlBOHB5WHdhRDhVWlFvcHlGU1FCZ3dpU0R3V0F3M2xXWUQrVjd5T0NETjBmSmxNckZBS0JVS2hldmJsMVZxL1lvdU51QXIrTnZYRDZSZWYzU0tWM3Y0VmFqVG92Z3JnTW5sZFpPYm1SczR1QVRXT3YwanpPR1IvNjUvVWRkeG80NWQyUmZqM1VINzZROHZIc2pPZXJXRldHZFU3WFFodnB5dWZ4eHhEbko4T291UVdHTjdTcjVWVTlOZVBSUVdHNXVibTd2WEx0cHE3dEg5MjRxN2Y0ZXdmVS84dnVvNCtkN2gvY0t5OHBLZkNxbzBtLys5Ynh0Tnc3c1dIVmg3UUtOZ1Qwc0hkMjkwaE5qRXdEa0FJQ2piMkJOS1BWQ0g1NDd0a2ZjMXJkV28wNDF1ZzJaY216ZStNOFNiMTA3cjJsTVBibUJRVXBzVktTMmVWY0lES24vNU5xVmMzZ0RYMjRaalBKaTgvbXdVWkRKNlBOTHBsemN1OVlGcHYxbU1BZ1pBQmVVOUtka01CaU10d29US0Jrb0xpaDQvdVRSdld1bHQxVHg2Tit6UjVNZlBMeVZteElmRHcyNXZhd3FWUEJvUEdIaDludkgvOXlhK1RRaFJsam5XRGt3TEd6Z21MbWF4amN3TVZQVUhmejFJcVd5V0MzS29xTnZVRmhoZmw3Tzd5TzZoYVlueGthTCsxWC9kTURFdk15MGxPWVQ1bThWbHB2Wk9GUlFPTGw1U1FtcFlweXFCSVlmbWozMkU1RXdpUXFCSVhXZVoyZWxYMWk3NER0dC9kTVRZeE1ialpteDlNU2lid1lES0hwNDl2amVkdlBXbjhoS2lvOFYzOXM5cE81SGNrTWprL3kwSk1tazRpOG9MaTRHQUwvbUhmcG1KaWMrU29tOWU3dlorQjgyeWZSa2ZPUThWS2hhcy82NW4rYU92YlpueXhLdFl6RVlEQWFqTEd3RStVS0tPUVJBS2pDU0pTZ2x5RUdKdWxmQkVoVGw5RlhkbGVKQS9wK3Z3aGNBZGdEUTFSWERGSlM3Y2hDQWg2OTRieUVkUWRGeXRRWnlZakFZREVZWkdYenc1cWdoZjBVcWgvd1ZxUng4NElZd1lJcXhSM2p6anVMMi9YNDkrd3hXVmlYeXRsVnUyUHFsSStPNTFhalRvc240ZVZzVnpwNittdHFZT1RnNGdnc2xibUxqN0JZK2NOd1BzTEN3RVkvVDhwdWx1OFhsVW5qVWJOQzY4OUpmTHdkMjZUZE9WS1hYWWNHV00xWGJmalpDVzMrditzMDZBekFORy9BbEgxaEFQN0JEejFIZ05sN3FqNWk2d3E5NWg3NFNmVW9zN29FZGVvMnU5OFdVNWZ4MXhmQ21IWHB1UEJxalVDaUVRVDZNUC8vOVVxYlU3OFRNM3Q2cDdid054OXYvc1BGa3UzbnJUd3o2ODFwQnUzbnJUd3pZZlRtcnk0ODdyd0RRczNKeXFnaUIrVzJmYlNkZkp2SDJTOEdDOGpES2k4M253MFp0dmxCYnVmbENiZVdtaTJIc2IrdkRRSlA3alpHRzhqZU5NR0x3dDRKelRkWWdYcUM4aDN3K3hBU1FFQ2Mra2tSakpZc09ma09WZDBrUjU3eTA0NjdUdEJ4S1FYOGVvWWJ6TncxekswMEwrZ1BLbnRkeExvQmZ5dGluTkg0RHNKSTdQd3dLSUtUa2ZtWUpyaGtNUmpuQ05KUWZHSzJtTHY0OS92ckZrOEl5QTFOemkvYmZMUDlUV1ZTZ3RqZzZWdzF0Y08vNitmMUlTY25RYVhCcmEwc25lMmNmcTBwKzFRc3pzOVArL3VHcno3UTF6Mzc2TkJFMk5oWklTY25JVFlsL2xKSHcrRUdQSmI5ZDJ0YXZaU1d1aWI1Zmk0NzlybXhlL1MweU1sSUFFclN5azVKS0NrNDJOaGFoL1ViT1BEeDc5S2NLZXplUDRFOEdmQjN4MjlvNUFGQ2orOUFwK1pucHoyNzhzWFY1aVg0Q21vNy9ZV3ZWdGxmUEEwQzdlZXRQOE84Z1BURXhOdWJja2NOZTRVMDdXYnQ1VnZGcDNyN3ZpM2RVclZiRE15dG5qYmkrYjV2YTJOZjJiRjc3K2U4WDQ1TnVYenQvNTlpK0xRL1BIZHRYZitqa3BiV0hUMTErWlBiNDdnRGczYUJsdTZkUmtaZGp6aDNaWGVMZEpDVWxuSmd4b2t0bVptWUtBR1hmSFdlUzkzM1ZyNUd3VFZwQ3drTnR6OE5nZkdpRTFMTnVZMVBCcU9MUjN4SldBQzl5THVxS2dYK3dlZml0aUN4TnB2K3lCdTNzKzUzYWw3U2hyR00zNit3dzlPckpwM3VTazVGVXNiSloxWWYzc3ErV2NXNFlOY2RuMTRGTkNmUHUzY3k0VU5hK3I0dlBKMVZhczN0Vi9MZmlWQ2VEcG5pdiszUHJvN254RC9MdmxHRTQvWUFhVmcyYWQzY2NqV0psOGVLdjduNEtVVXFKSlgvVWlGbzU5VTdQMnhGWnFqWExEZ29rSTFQWXJtRWIrMzRuLzB6NkRkcWprYjR1SmtNOTlRWkEzNldhQXpnSmNuV0lCdEFXd0hwUW1oQTdTSC9mRWd1a1lzR1BGNFNTUUZGS05WRmlRMWhpREUxOFVrbzlRRlpJdDdoek9kUnpROTRRdFBPSEt0OGtRR2s3aE1LNGpEdUVhN2dWS1BXSXBLV1REZ3dDRUFuZ0FGUlJhWlhjdUlYY2ZEV2xLbUV3R0s4SkpsQitXT1FEZ0ZndzZidmpUUExlR2NQYklDMU5MVy9iNFAzWENuVVdKZ0dZR1JnWWQxank2OFdUaTZjTmpQcm5vRGl4c0NSOVZ1eU5TbzJOdWdrQUJzWm1aaFpPcmw2OE1HZGdiR1lPQU9IRHhpMEdBRDA5dWI2RGIyRFludkY5R3o2OUhYRk9PRTdEWHFQbW4xbzI2NHVNdUxpb2pMaTRLQ3ZYaXI2aHZVYk15SDcyTk02MVp0MFdlNy9zMlJLbExLeks0dUlpOGJ2cHMrMWtRc3k1STd1RE92Y2VlMzN2TDh1dTdGZzFTMWcvNUs5STVjUGpmMnlYR0M3ci91bER2OVlkTW5IcG5TdW4vMEJxYW5yVVA0ZDJCblhvTmZySTdQSDlBT1Q1ZmRSbDRMbWY1bjZwYVQ2Wm1ablBKSXBsMXA2KzFWSWYzTGtHTWlIS0VkWHJvZXhmcEJtTTk0SXIvNlR1bjd5cXlnbWZRTE02Szc2NTM2T3MvU2V0cW5yeXpwWE1rMUoxU3BsUzVoZHMwU0F0cVNqKzJybVVNcGt5TnZ1a3duQkhOMk9mcll0ang5UnZaOWMvTE44MmQ4ZnkySWtvdy85cVlCMnJWc2QySjY0cXkzMWZKODRWRGYxQ205aDAzcjcyL2hSeFhmVjZsbTErV2hVMVNsdC9EMi9UNEFvVmpTdmJPaHQ3MnRnYnVOUnQ1ZER6NHQvSnY5MkpTRCtWSEYvd3dOd2MxbGxaVUhNek1EYlZVeVE4eUZJTFJsU2pxbTFULzJCRm95MkxIbzRISnloa3BoVW16ZHNlZE9tcmJ2OEZRa0o0Q0d0cTArWENzWlNkTC9QY3BTQURzQlJBVndBT0lKTlVudjhBMU1DN3BSMzdHcFEvMGdXcUZDWGVPdlRMQkZBVjlMd2JBTndISU9YNkljNzlhZ1F5cmRYbTE2L0VxNW53cGdMNEdNRGRWeGlEd1dDOElreWcvTEFvMTRVdE95K3ZBQUJ1SGRxNVZsem4wNlJ0cjR5a2hOaUU2NWZVdnF6SkRZMU5oRUtjazA5QWFHYnEwMGZaU1VrSkNvWENsdGZROGZYOWRwNVBmWG83UWkxNFRlV0dyYnZmMkxOdTBiT1lHSDRIRlpGLy9MSzI0K0pmVGxxNWV2cHRIOVM1R29EczB1WmZYRmdnNDVGQTN3QUFJQUJKUkVGVXZZdHBiVzNwNkJkUzUvQ3MwVjFGTlFZQWtKbVpLWm5NKzhIcEk3Lzd0ZWowdVl1N1Q4amoxQXZIWXkrZDJ1OFozcVE5Z0h4ckw3OXEyVW1KanpUNGN4cC9ORzM1RGtNenN4ZGZUZ3pORkpidDVxMC9ZV1J1YVczdFZzbi80TGZEUG00MFp0Ykd0TWNQWGl5aVJnb3JHMjVPTEdrejQwTkZ1ZWVueDk4MjcrRlVRcmh4Y1RIeTZUREUvZHNmdjduWEc5SWFpd0lBbURrMHNwR213VGVlQ3lzc3F6QUpBT25KQlFrSmNjL3ZBY0RtQlRHVFZoeXMrZUJSVlBiMXN3ZWZiU210TDA5aGdmSjVja3ordmJMZSszVVJVdCt1M2FsOVQ5ZG5QMFdpdUs2NEdNVklSaTUvN2VSa1hOSFYzN1RHNWVNcHUvaXlqQnpsczVpaktYZkJmUlkzNitJMGJOMzNEd2FMeCtvNjNIM3VqdTJ4TTVHTXpPSmlaUW10MWI4bm51MXA4YW5qeUZhZk9ZMzhhMnZDQWdDeUsvK2svdG1nbmYzbkFKVERabnB2citCdVVqa3ZweWhMcHBRcEFjQ251cUorL01NYlFZL3VaOTBRajFjS3ZDYldnanNQQmdrL1A0SzBZVElBandFMEJIQVpRQzdJRExRN1NEdFhWai9GbDNWYjBEVkl6eHdBMndFOGdHNkNKTThna0hDNEZzQm5BRzRDK0ZSUTd3d2dCc0N3TW96NU9vblFVdmN1Q2ZRTXhuc0xFeWcvTUpURlJVVzhCcERIMEV4aEtXWHlLa1gxTHA5LzVWNnJYbXVwT3BtK2dSeFFtWXUrS0pmcDYxVUlDS21YbjVXUnVuUDBaM1V5NHgrOE1Jc3FMaTRTM3RPMDRaZXpOOXc5dW05enhHOXI1K2laV0ZtMUhEWGpwL1NFeHc5dWJOODBMeXNyOGFteXFFaG9hZ01BdUhmeWdKcFBobk5BOWJvMStveWVHZm5uOXBYNTJUbVpIZWF1T2hwOTV1L2ROdy92MlNDOHR4aWxob1duYXIzV3ZjK3MrZjRMNTREcXRlTWpyNTRSVlBIK2k1S0NhTXpsVThjekV4OC96SWkrZVIwQUhrZWNPN2IzcTU1MUFTaXJ0T3cwOE9LV0pjSW91Y2FnTHlBQWtIZHl6ZmNqY3VQakU4RUpoNzAyL1IxNytaZlZNK01qemgvbE8rakpEUXlGd25qN0h6YWVCRXNGeFBnQTZEbktZNkZmRFl0R2VkbkZHaTBvcHF3TU9DRzh0bkl3Y0RGVHlLMjdEblAvYnNlSzJJbFNmWlRGS0JiM0t3dWVBUmExSGtSbVhCU1haNlFXUERVMTErZk5Fck0yTFl3ZUhuY3YvMWJuSVc0emQ2MTZWRUxqSnprM3BiUTJzMTRyaDk3UnQ5SXV4ajk4ZnZ0bDU2MEx0VnZhOTFqMjVaMk9YWWU3encwSXRXeWFuMXVVelF0czVwWnltOG1ycWh6anJ3MU45Y3lMaTVWRlVSRXB4OUxTU0d1VkdwOGJxOHQ5V256aU5Qelk5dVFseWNqSmhGTDZNM25YcWtmVEN2TG9kejl6UzFERXNrbDNPaTMrNm01SEFGZ3hKYXFidVAzS3d6V1RYMEtZQkZRQ1lScUE2aUJoREFEK0JEQVJRQXJJTHhDZ3o5NENBQ080UTNLalVRdGZBVmpJOVYwT1dvL0U4UUJLbTZjVTRuZllodnRaRzhBbGtDREk0d3dnWG5DZEFpQVF3RlVBcDBFQzd6WUFUd0JNQUduWXV3R1lCeEltMVN5SDNnQ2pRVnBYS3dDTm9CNEVpUThXVkI4MFR6bFlCSFFHbzl4Z0F1VUhoa3ltcDZlcnlldVFBemRLZklHNSt2ZnVWZmNQL2ZxeldITUlBTEN5c2hyeXk1bFU4ZmhhNGFLWEF0QnJNbjdlbW11L2IxckVhempUbno2NmYyam02TzZ0cHEvWUZUNWkvTElqczhlSk5ZUnFXSHY1VmF2ZXNmZVhPY2xQNDY5dVh6M0hyMlhuL2tkbXp4a1FjNmZQc1pxdGU0enR0SERUNllMY25NeUVteEZuVXg5R1JXYW5Kc1hmUGJwM0Y3Z2RjNWxTS2ZubDVjWWZXOWNDeUszU290c1hKdll1YnZkUDdOL09QYThCMTBSVGRMbmNyWDFiVklMQXJDMDdLU25CeE5iV0pTdnhjUXp2QytvU1dLdEpveTlucmRzL29WY2ozaTh5Tno0KzFzVEd4VFUzNVhFY0FPZ2JHWm5HUjV3L3JlMzU5NDd2MHdoc041YnhBYkJsU2N3VTBHWkxFUUNZMmNQSjA4dXkybzBMNlVmNE5sWldzREt4Tkt6d0pPYjVMVTNqaUZGQ3FkU21vZHgwcnJaV1A2OHBLL3lPeDk3UHVWYVVyMVN6RW5CME0vS3VIR2hlSnlqTWl2Znhncm1WM003Y1VtNzM5SEZlMU9rL2tqWUFRUDlKbnF2ZHZNMEN4ZjFsK3BBYm0rb3BoczcyL3JVZ1QvbkN6RjBwVThxOHFwaUhKajdLdXpkcDFMVjZZdC9DMTBXbHFvbzZxVS96NHhJVDh4N3NXQjQ3QWJTWjl1SnpiL21CR2dtemh0eHNDdFVYZGlsemZJMVVDYlZzbXZRa0x5WXBMaitxc0tENGVYSnlUcnk0alkyemlWdHhUbTVtV2hyUzdsN0xQQTBBcnA1bWdiWU9CcTZKc1hrbEluN0REZ3ByUXhOclhRVlpIVWdHMEF6MGpIOEp5dlVBdUFNb3pUMUVTb3NvOURkY0tQakpCN3VaWC9acGxrb0hBRTlCdnBQVEFGU0U2dmVXQlJKT1pWQmZTMFlDV01NZGNsQkFudk1nVTFnbGdBWW9HYm1WMzNBdHoyQnhpN2tqajVzUHYybkRCeUxpbnlzTlpJNWM4bnNMZzhGNExUQ0I4a05ESnRQZFYwR3FiVXBLUmpsOFk5R3ZQV0Q4M0tqamV6Zkk5QXdOaFJWVjIzNDIrSytGWC9keHExeTFwblJYTzRWdjB6cnRIZjJyaGFjK2pvczZ2bWJPV0dSa3BIZzNhUG1wb2FuQ0Frak9SQXB3ZWN2eTZaRUhkcTkxRFFwcTRCN2FzSFhGdWszYkg1cy92amNFcHJERnhjWEZZdTBxWkhveWtCa1RJZzl1VzluajUwUDM0NjlkL1NjMzVYR2NtYUdoVVhGaFlRRUVDMVNERWROWE9WVUpxcE9mbFpFcVRua2l4cU4ybzdiOGVXWmkzTU5xblQ3Lzh2U0tXU1A1OGNJL0h6VzNJQzhyL2ZTeTczZ3pvbndBK3JDMk5rZHFhcnJFa0VxWHdGcE5IbCs3K0xlMit6SVk3d0ZDWVVWLytGVC9UWVpHZXFZMzdxVmZRQXA5c1U5TFExclZjS3QyN2ZvcXZ0NjM0ZEVjWFFSTFBVRWFIaWxrZXRCRHlTL2JMeWdxVWhadW12Tmd5SU83MldwK2YyMTZPWDlsVjhIWWM4Tzg2S0hheHY5OXhZTUphV25JaGNoc2ZlYW1hbGYwOVdYeU00ZVN0bHc1bXZoYmNqSzBweGw2elRUdDVEQW9NTnp5SXc5LzA1Q1lXemxYRnU4TGlVcCtuUDlDaUZQVFVNcWc1MXpSeEg5eS84Z2F2RERYWVlEcnRLbzFMQnNMeDlUVGsrbnoydUJLVmMxcUp5YytqNW41K2RYYXhSbzBzU254dWMrbS9oUndhT2VhdU9rM0w2VWZjM1EzOWpKVzZKc0NnSjJkcWZQQTZSVTM2K3VyZm4vMnJzYVZzak1LVWlaOWRxMTJPYndTSVR0QldyOTVXdHFjQk5CVW9welBwMXdId084ZzRWUVBLaUhNSHVUdldCcTZtcnkyQVFXdzhRUHdKUUJmQUVNQnVJRTBwQUM1VFZ3RDBBTmtTbW9DWUFuSVJIWThnREFBb1NBQnJoaWtBWnpQamZzRVpQcDdHV1FtbkltU2dZYkViRWY1Ky8xSGd3VG5sU0NOOHIvbGZEOEc0NE9EQ1pRZkZpOWpEcW1QbDQrK1ZpcEtwVkpwN2VrYjhOK0JyVXR6NCtOalAvLzlVbVpTMUkwWEgvWk8vaUYxc3BQaVl4NmNQNzVQb3J0UllKZTJneC85ZS9ad1RtcFNVbkMzUVJNOXd4dTFCd0J6dXdxdStnYUdSa0lCMGNMUnpUTTE3c0dkL1pNSHRwQVlDektaVEZZaUtNLzIweStDUk9Ra0p6L0ppSDkwMzh6R3dpRTM1WEZjc1Z4dVZKaWZseXRzZjJyWjlDR2lZZVVOaGs5ZWNtcjVyQW5nSWhCYVZhamdrZmJrU1F4S3dkemUzdVh1a2JNdk5DN3Q1cTAvb2JCM2RpOThucCs3LzhzZWphVDZCSFhwTis3eHRZdG5VTTUrbEJkR0JTOEJmY2xnTU40bWVvT25WVnFYbHZ6OHllcHY3dytBeVB6OG43K2VibjEwTCt2NnBCK3JIamw3S0huYkw4dGlKMEd6MlpzaFFNS2JObE5hMEJkdVNhc0VaYkd5T0MrL29FVGRzNFRuajN5RExSb0l5L3FNOTF5K2MrT0RHVUtmUk40OFZFalZNTXNXUnFiNjVqbVpoV25YejZVZXFkL2VkZUR1bitPMDVzSjluVmhWTVBiSXp5M095c2tzU291NWxYTUZBRXpNOUMyRW10d2ZEOVpJbkRYa1ptTndnc0hLSXpXZkNUV0RKM2JHTGZuNzE3aGxHUmxJQmFEMEN6WnZPSGxWMVJPUzJtQU5acTRBY2c3ODhtUng5eEh1ODc3cGZiMUdRQTNMcG4vdlR2d1pBSktUYytLWGZuZXpSL1pUUEZ0K29FYmM4TmIvT3IydTV4ZWdnTHBHa2FjVDk3TUc2RE5SN0wvN0VVaVk3QWpTNGtXQUJMdG9xSVRNc3dDY0FBU0EwbW9FY3VVSjBPMnpYRmVUVjArUThOZVp1NDRHQ1phZEJHMEtBS3dEc0psN3ByRWdiZVlkYnU3TFFLYXQvTis1R1lCNkFFSUExQVJ3bkN2M0F1WE1MSTBTSnNybHdFblFPdytBZXFvV0JvUHhtbUFDNVllRkVWRFN4MUdURDJYMnM4VEhFbjZEcnhXWlRDYmpJcFlDQUFvTDh2T0VRbDJmYlNjVE5BaVRBSkIvYmVmNitRQ1ErZ0Eza2gvRzNNeE5pWThIVU5UNnU1VUhydS9kdlBqUnYyY1A4NDNEQm53NUx6ODlWZU5pSXBQUXlNcGtlbXBDK0tIcEk5dW5KOFpHQTRDcG9hRnAwWE4xZ1ZKTWxUYWZEdkJ2MVhYdzAvdTNyOTcrYTljYUFEQzBkSEp1MEhuUTF4RWJGMzZUbVptcE1TbTB3dEcxNHRNN055N3gxMkpoVjRtU0pyb0daZ29MUzBjUDUvVEVtQWZhNXNWZ3ZBY1lEcDd1L2ZQRFc1bVh6K3hQL0tWaVpiTUFVVG9Pa3g5MlZyKzZlVUhzcUxrajc3U2F2aTdnWEhMODg1Z2p1eEorMURCZTBkVCtOOE9HZmV1MVplLzYrSm1YamovN1hkeWdnb2VoUCtpTHRCa2tBbjNwNmN2MGk0cGxMd1RLMmkxc3VwNi9rbklnTVRibm5wTzdjV1crM012WHRHYVRUZzVETHAxSTJYM3phWHFKSURmQ0lidCs0VDU3NThyWVNYMG5lSzFTNXV2bEdoanJtVHE1RzFaSmlIMStzN1FYOURwbzJkRmh5TzdWRDZiV2JtNzc0b3UvT0ZpT2pMUzJLaTJUU0NnVUM4b3R1cnFNQUFCclp4UDNFaWFwTXMwUlB5OGZUOW1iOGpRdkZnQk1GUG8yd251S2d3VTV1aHQ3SmNibVBjS3JwNHh3QXBud0hnSHd1WloyM2dDcWNPZThKbnM1U05oTEFmQVRLTFVJdUxJZlFackp4NEl4ZWdNNEpMZzJodzRCNWNxQU9HL2tFRkE2RUhGd3VDVUF2Z0F3SGVRcnlrYzNGNllQRWVNTmlnWEFVd3VrcVh3VjVBRDZndncyTlpsUU80RGV0emswcDQxWkF1QWlTR09xaTVETFlEREtDQk1vUHpEK1dUVm4xSTI5bTVjS3l6VDVVQUtRdGY1dTVmNzRxVVBiNFUwNXN4Y3JYOWIwcFRnM0pmNFJRQnBBS3pjdjMwZi9ubFV6L2JTd2QzS0x2bnRUbzZtTFVsS2dWQy9qaFVrQWtPa3J6QXJ5Y2pYbVBUTzFzM01PN1RuaXV5Tnp4bmFOUG4zMFJiVERwN2NqenVrWnlBM2JMZi85OHVtVk0wZkVuai81UjRuT05qWVdwbGEyamliV3RnNklqWXFVR3I4d0x6ZmJ2bUpBOWJ4bnNYSGNBOXJZZW5oWERmcWs1N2hUeTJkOW9XbGVETWIvTzFZVmpEM2FmT280YXYrbUovUGlvck92QTBEOVdvcGVRb0d5ZW4yckZtYm0rdFlQSTFNdVptUWdaZTMzVVo5bkpoZHAwMDRVaFRheTZtUm1ybS9WOGxPbmtTMC9kUm9wMVVncFU4bzhmTXlxTDUxNHQ0dlFaeE1BOU9VeWc2SGZWdDdDKzBCNkJwalY4dGllc0dUSGl0Z1pkazVHRmNFSm92WGJPZmE5K2svYW56Y3ZwUitUdU1VTG1uVjJHSnllOGp6aHdyR1VuWDBuZUswQ2dMOTNKQzhkUHFmeXp1a0RJcHNDMExxaDlhcTRlcGxWdS9OZjV1bU1ES1FJeThXZmk4WEZJcE5GTFVLaGg3OXBpS2VmYVExbE1ZcHJON1RxNUJuZ1VudlB6NCttOFRrczlXUmFMV2tLb3lOekxubjZtQVdsSkQ1WEV3dytHKzIreU5OWEVXeHVLYmVac2pMZ1JFVi9zNW9uOXozOWVmUENoMXJUbVdqQkZHU1NlaGRBU3dBblFOcStmQUNWQWR5RDZqdVVBWUIyVUpsU0JvTTAzbm1nb0RGSEFQUURCYmNCZ0ZVZ0Fld0FTTHVYQ2FBTGdKNmdZRGtBbVdnV2dEWXcrUGZwaGRlN0Z2dERsVlBUQWlvTjdITUFrMERhVlFPb2hISStmWWdVNGlCRTNVRXBWVjZGWUFCVFFkRmxwWEFEL1k2eVFaclI4YURnUWVMZ2ZZOUE3NXQ5NTJVd3lnbjJ6L1Zoa1NzV0prdEJxVzlvWkd4aTQxeUJGOVplTzNycUdrQTlBd05Eb1FhVlM0VlJKc0krbjdEdzRzWmxVeUZhZUszY0tsVkpUOXk0UUZNL0dXUWx2c2pJOVBRMCtsUVpXcGhaNTJkbHBHcW9samNkTjIvTCtYV0x2eFlLa3p3SjF5K2RQUGZUM0xHdHBpN2ZFN0Z6L1E4WDF5MmNDTUVDV05FdnFQSHRvM3ZXbTlrNnVEb0gxMjRtZFlOemErZCtHZHAvK1BmNmhpcS8wL2hyRjAvY08zbDRoNlk1TXhqdkEwYkYwTnV5Skdhc3NDdy9SNW5oNm1WV2pSY3dHN1YzN0gvd2w0UkZ2REIwL25DSzF2K0xXZzF0TzdwNkdRY00rK2hmVjJ0cm1IeS9vK2I5eFYvZGFYL25hdWFaTnIyY3Z3cW9aZGxzN29oYkxXQURpM1Y3YXlYRzNrb3ZzVGtsbCtzWkxocDk0MlArbm92MkJEODh2Q2RwSllDY1IvZHpydnVIV29iZnVwUitOcnlsWFk4bDQyOTEwRFlmZTFlanloLzFjQjQ3YmVqVmVzTHk1T1NjK0dzWDB3OS9PZDkzeDRKeGR6NUJPWnEzMnpnYXVWdzlrM0pBWEs0dmx4a0lvK0h5UWh4L0xUZlFNeFQzNGJ2MkdldTViT1hVcU42VFYxYzUvdGN2VHhZMzYrd3dkT2Ftb0t0VGVsME5qbi80L0xZdWZ2NTFXOW4xMmJzdTVudGgyZDYxc2Q5bkdTTnYrYVlhOTdRRlZpb0RPYUIwSUdJVDVya2dqWjZCb0V3R3lqdkoreUhlQnRBTHdEOGdjOHRKb01pd1FyNENDWlRiQU93RmFRUGJnQ0tYRHVYdSt6MTNuMVR1Mmh5QVZJN25FcWJTT2pJTTVFOVpBRm92ZHd2cXRuR0hFQVVBWGFMbHRnTUp4THRMYVZjYWRVc1pveG5JbDNNb0tIRFFZbENBcEdjZ3pXOFI2SGRqRFBJRmxZSE1mdCtvRHpLRDhTSEFCRW9HbE1yaVlsTzUzRFJIWWxHU0c1dVkxT3pXNzZ2VEsyYU4wTkRkM0NVb0xEUXZQZkdKZ2NMZUVSb2lwV3BDVHlTd0ZUL1B6eGVhZGpZY08vTm5RWFZwWHpUMDZ3Mlp1RERsWVhSazFJay90MElZUE1QUzB0clN4YU55OHAwYkdzM0U5T1J5dWRnY1dFOWZydlkvNGhJVTFqanJTWHhzK3ROSDBXNDE2clpJZnhKN1gycXNlbDlNV1J4OTVzak9PNGQzcmROMHYrZ3pSMysvdXVQbnVTSGRCazdNZmhyL0tQTFA3UzlNOFNyVmFkSHA3THBsVTNKVDRoKzVCSVUxemtwKzhxaFcvN0Z6VXUvZi9pL2phZHlEL05TbkNkSFhMeCtMUG4zMEQ2aDJqK1dBbmJHSnJkSkMrMnRpTVA2L1NVek1LMkhTL2ZmdXhHMGo1bFRlc096cmU1KzRWVEt2NnVsckhySjQzSjN1dW94WHZiNVYrOHJCWmcwV2ZubTNFNENDOWdPOWxsdzQvR3pIbmF1Wlp3QVlOTzNzT0d6ei9JY2pBTURiUlJHUStDZ3ZTcXkxZ3gwVVJVWEt3b3dNMWVlb3NabStJdlY1YmlvQVhEdWZkcWhXSTVzT0ZiMU5xOFpINTBUZWlzZzZwV1ZLNXNPK3E3eHA5VGZSUGFYeVB2NytVOXozTXpkVk96OWxWY0NSRlpPaWU2U2s1RW9HWmJHMmhtVnFLckx3a243d21uSnVycGwydjNkY2JOWk5UcXRvc25odjhHMmhFRmU3bWMyblV2MDZESENaZFBGWXlrNCtTaXNBSE4zMWRLV2JqM21Rb1lHQk1mQWNjZ09aSm1FVUFHQnVEbnUzeW1aQm1abFFjeGZJeWtLU1JvUEhsMGZLVi9ZNzd0QkdOb0F0SUkzMENBQlNiaHZGSUMxZUVJRHJBSGFCQk1jSWtGK2pFRi9ROTdWY1VJUlduZ0tRd05wSXkxeE9vS1RaNzNqQitXMlFObFdYdFZ0WERXVUNWRUx4cTFBWFpCcXNpVTBBTm9MZTVXenU0SkdCaEhFWjZPK2ZwUXhoTU1vUkpsQXk4UERjMzNzK1dicnJ5dlBzakJJQ3BiRzF2ZVBqcStlMVJRM05nVklwcXpOazZvOHVRV0ZORW01R25DM0x2V1Y2K21vQzVjWWVEYjJFMXljWFR2bmNKVGk4cVd0Z1dGTXplMGZYZ3B3c3lXQVo5dDVWZ3F1MDZ6RTgrc1QrWHg5ZE9jZjdvSmpWNkRGa2pKTmZVRzFqSzF2SHh4RVhqa0ZMS0h1Wm5wNit0cUE4QUpDZEdQT2dhdWYrWTZ1MjZUWk1wcWV2LzljM2cwcms1QXpxMU9mTGhQOHVuNHo2NTZEVVRySWFGell1L3RhbmFidWVGaFZjSy9KbENoY3ZuL2dibDA3eFd1SEgvMTA0dnZPTExzRk9QZ0doTGpYcmYrVGR1RTBQU3pkUFAzTmJCMmU1a2JHcGNMekgvNTAvOXMrYTcwZm5QbnYyR0F6R2gwWDIvZit5enJYczZqZ3FwS0Z0KzAwTEhvNkFEcWtycXRlM2FsLzRYSm03ZFhIc0dBQ284NUZ0VDFjdms0Q1pReUtiQTBDcjdoVytTRTh0U0x6eVQrcWZBT0R1YlJMMEtEcW5oQm02dmJHUlkxSmNYalFFZm4wR0JucEdmQ3FQaTBkU3QzMnp4djljUVg1eDNvSnhkNFhhU1hGK1BPUFI4M3cyNzF6K2FQSzlteGtYcE9ZY0VHSlo3OVQrcCt2YjluYWRPUGYzYXJjTy9mSms4YkUva3RjSS9SR3IxN0grZU13Q243MFBidVZjbnQ3LyttdU5kSHJ4NUxQZEgvZHdHcGVlbFpCdWIyWG1sUFFrLzZHdy92elJsRi9GZmFyVnRXNWxhaXEzMkxNMlpvYTRidjNzNkJmQnpQVGxNZ09JMHBJQUZNbTFYZ2ViZ1EwK3R1OFRjVHExcEp1QUNFdExXUHVFMkRhVzhvVjlnMlJEV3Bqa1NRVUpmS1doNmZNOEhkcUZTV2lvLzBWMHJldEdzTGFJczdhQzh4SzVXRitTVDBxcDE3WlJvc1NyQzdRTUJvUEJlTVBJYS9VWk9WT2hVTmlXM2xSRjJ6bnJ0UG9RdmNEUzByclY5Qi8zdWRkdTJGWllyRkFvYkFQYWRoL21FZDY4SXpSRXNmV3MzNkpMdzdFemYxWW9GRnJEbDN2VWJGQkNPTlQwUE5YYTlSanVHbHJ2STNHNWcxOXd1SjIzZjRqV1p4RlJJVENrdnFXamg2ZmducVdGV1JkaUNFdExhek43ZXlkVE83c0tVQStLVUc2RUxZa1lGYllrUWhtMkpFSVp1amhpMFp1NEo0T2hBd2JML2d5SkcveE5wZlV2MFZmV29wdmp5QzltVlA0RlpGb0k1NHFHZmlzUDEwejI5REVMNGh2MW4rUzV1bTFmbDBuaXpqVWEyWFlZTXQxN0UzK3RVTUJ1MFo1Z05VM3F2TzFCdDJadkM3d093V2RWd3piMi9maHphMnRZRHB6czliT0h2Mm5JcURrK3U2YXNERGpCSHh2T2hoVk1YMWZ0L0pTVkFTZW1ydzA0TzJHWi8rSEtWU3pDRnV5cUhqWHYxNkRiOVZyYjloTGVLNnlGWGJmTkYyb3IxNTJ1OVZyOExGY2VyaWtPSUdZKzVnZmZQYjNHVmx6eTZSZHUzMHQyNHZEd053MzV1TGZ6QkdIWnhuTmhraG9qTHZEUmkzdGFXYjNJTFFnQUdEM2ZkMi9yN2hYR0N0dDQrSnVHek40V2VIM3Ftb0F6eXcvVWVESmxaY0NKT2I4RTNWanlSNDFIanU3R1hoSnpaekFZREFhRHdXQzhUWmhBeVhnSE1SMzZuZmZXd2Q5VVdqOTdXK0QxSmgwZGhxQjBNM2tBZ0c5MVJkMnV3OTNuVnE5ci9XSlR5ZEhkMkd2K3J1cjNhcmV3NlNwc08zdGI0UFdBR2xhTnhXTjBIZTQrdDNZTG02NSt3ZVlOKzR5dnVHTFVISjlkWXhmNHZOQ2t0ZnZjWmNySU9iNDdGKzRPamg0NDJldG5jQUZRZW96MCtBRUEzTDNOQXo3dTRUVE8yaHFXVW5OY2RUUTB4Y25KdUdLSkNodFltTmxETWsxR2VFdTdIcHlBL01wSUNXWGUxUlRobXkvVVZ0WnI1ZEJiVzk5S2ZxWTF4R1dienRjdU5RQ2JsRUE1ZnJIZlh3M2EyZmN2TVM4YmFEVDEvd0FGU2pudzRtOUNxd2x4R2FtZ29Wd0dDbnJEWURBK1VGNG1MeUdEd1dBd0dPOE1JZldzMjB4YzZiLy84dkhVWGF0bjNPODNhOUMxcGpVYjIzU1l2UzN3V3BPT0RrUHM3RXlkTmZWMWNqS3VtSm4rUEhuSDh0Z0pWOCtrSGdBZ3E5ZktvZmVnS1pVMi9mVHQvZjduTDZmOFZhdWhiVWNITjZOS0lmV3MyOW80R0xwRy9wc21UcVVrOHd1eGFIRCtjTXFlMnhGWko0OXVlN0xZMWR1MDZxNjFjZE1BRWlZdHJlUU9TNysrOCtuc0VUZGJCdFN5YkRaMVRjQ3BzS1kyWFl6TTlCVUFrUGtzSzI3L3RvVDVxYWxJbDVxbm5oNzBsWVlTYTNZS01yS1RrQ0RSUlI3YTBLYkRqaVdQeGY1NEw0YzRjcXNOTEQ0WjdEWno3NGJIM3pmOXhHSG81NU1xclhHdWFPZ24xZlgrN1J4eEFDTTlHWTFYUXVBUENMRnMwcUNkZmYvNmJlMzdtaW5rMW1seWRiTkc3NnJtdFlzS2xDVURFYVZBVSs1UW5UWVZ0QkFFelVMWlgxcjZiZFJRZmtoRHVSaFBVRkFlMDlJYVN1QU40QUxJWXVVU2dBRmEyaG9CMktERG1NRUFZZ0U0YWhqalh0bW1xSkZaQUh5NGMzR2taUlp3anNGZ01CaU05d1dtb1dTOEEraUYxTE51MDM5aXBaK2FmZUkwSEZ5ZVhTSEJEYXphVFY1VjVlU204N1dMbCsydkVUOTlYYlh6L1NaNnJkS2dCVFNvMmRpbWM0K1JIZ3U0b0RJdmhEZEhSMlBQNmV1cW5kOTB2blp4cSs0VlJvczdodFN6YmxPL3JYMWZVYkVNZGxEMEhPV3hVQnlreHN3QmptTis4TjJ6K1VKdDVhZzVQanI1K0swN1hTdFhrOEFtUmZVNjFoL2J1eHBWTHIybGJ2ejBkK2dMUVRjbzNLTGxsL045OXdXRVdEYmhpZ3hhZGE4d2VzWEJHazluYmdtNjJ1dExqNlZOdXpnTnMzWTJjZGN3bk1ubUM3V1YwQ0FzVmE1aUViWjRiM0RNdk8xQnR5QVNDUHRQOGx6dEgycjVJdkwxNm1PaGtoRk9YVnlNZkxvT2Q1ODc1Z2ZmUFhOM0JMNUt6czdEQU9acHFOTVdYVlZZOTYzZ1hOZmdNSFlBRXJYY1d4dnVBUGhBVFk0QXRnTFNtbStRZWJjdVBwUnpvRmtZTnRaeGpOTHdCYVZwNGVON1pJSFNyVFRrcm5sTjgwenVaNXJFa1FjS1hpUlZWL00xekpIQllEQVlETWJyZ0FtVWpMZEpZTGpOUjAwN09ReXVYTVVpVEpmMnRyWW1MZzArdHUvVDYwdVBwZWJtc0pkb1lsNjlqdlhIdHJZbUdvT08yRGlidUdrUzBJUitrRUxDbTl0MTEyVENDbENleHhaZEhUVkYwRlpqOGI2UVdFZEhZOC9TVzVZUEU1YjZIL0lLTUExdDFiM0M2SkI2MW0wZ3Jma3pDbTlwMTJQRUxKOGRMYm81U3VieDVOdlZhbWpiVWNNWUFJQktWUlYxdEdtV2VYcU9xYmhZUzdYaHNCbVZ0dmtFS3VxWE5vNFd2RUdDVFYwQVB3TjRLRGlLUmRjUEJmMkVBbVdoeExrY1FDdW9oR29sS1BoT1hDbkhZNmlFTjMxSUMwN3AzTnpFNVNrZ29VeDhLRFdVdCtEdVl3Z1NidFZpR0FoNFhRTGxlbEF1enNvQXJFRHZ2VE1vSllzZU42ZmFrRTZkd3ZNYmdJNnZZUzRNQm9QQllEREtFeVpRTWhodm5IZkJSZVZWelVmL1h4a0VvRVFRTnVpdW9SUUtsRVVBbG9JRU5DWHd3dmRUQ1M0WVZDa0lOWXB5U0F0eVp0QWh3ckhFZUpyb3g3VXhBR2tBcFE0bDkxT2N1MUpYYW9KeVNzcEErVHZiZ3dSS1BaQTViVXVRUUxrQmdMWU5nb2VBWm45YUJvTlJQckMwSVF3R2c4Rmd2UHVVR3NUbURmQTZ0RkQvai93a09DOEU1VzRFQUFXQUc5eTVMMGpnNGsxTkxianpZSkNROUNOSTR5Y0RhUmtiQXJnTU1zOEVLRVZHcnFDL0pySlJlanFOSEpCV1VSOGt3SGJnN2xYYTJGSVlBcGpDblNzaEhVbmNHRFQzVjRreTNndGtxbnNEUUFhQXZWeDVNWUJ3cU14ZHZ3YlVmSWFWd0F1L1kwdnVQRlp3em1NTzlwMlh3V0F3R0l4M0I2YWhaREFZSHdDVG9mTEw0eEZHakJWcUljV0JrZEpBZnBCSFFVSmRLNUNRS2RSVzZxcEYxQVN2b1JTYnRob0JlQXFLOUdvQzRCbUE2b0w1ODM2R21zeGZLd251TVFXVUsxUEozVThPMHRnS2hiUFhZZkpxd1IwUklBRVNJQTNsUSs1SUJMMUgvcHIzM3hXK3p5d041K0oyREFiak5mTXVtTkF3R0F3R2c4Rmd2R3ZNQXRUVGxuRFhON2hESVRpWHlsbWNES0FaU05qNkMzZ1JpVllQUUVYQjljc2lCd21HVnR4aEE5TEU1UU40Qk1BTlFCOEEvd0s0eXZXeEE5QVh3SDBBRHR3MWY3UUNjQWRBdE9BZTNnQStGMXdYZ2Z3YUo3N2kzTVZrQU9qR3pmT2NvTHdpZDV3RmtBb1NOaXNDK1BzMTM1L0JZTHdDVEtCa01CZ01Cb1BCMEkxMUlLSG1HWUJNa0RscFZWREFIbDNaQ1lwbXVsWlFsaUE0Q2tUWGhhTHJPMXdmQmRTMXBHWWdrMWh3NDRjRG1BNlZ5U3JQcnlEdHFEQndrZ3pBUWdEVG9LNXRIQVFTUG5tVUFBWUNHQU1nb1BSSDFabEFVRVRiLzBCbXJkVUZkY01CUEFkcFF2OEVwVlJoTUJqdkVFeWdaREFZREFianpXRWdUSHVoQVhtblFXN2ZvWXcrYWFQbStPeXE1R2RhNDJVbVZhdWhiVWRSQkZ6RGVxMXRlNEg1bllsWkJPQU1nTjBnLzhLTkFQWkRXcUJVb0tTR0V3QTZjWDEzQTFqQ2xUbHhSMldRRnBDL3JnanloWFFTSEw1Y0gyY0E4WUp4cmFFU01NOWVKZ3JFQUFBZ0FFbEVRVlFCbUExZ0g0Q0xVTStsV1F5Z044aWtsdzgyTkJza0pJdHpQVDZYbUg4c2dORWduOUhYaFRrb1Fxc3BnQmlvL0QwN0FoZ0tFbUx6QUF3QkNjU3Y4OTRNQnVNVllRc0ZnOEZnTUJodmp1Skp5LzJQM0xtU2VWSmJJOThRUmNQL1RqM2JlLzkyenIrNkRseXR0bFhMUHpiSHpYbUpPZW4xbk9DeFBPSzA1Ui9yWjBjUDRjcVVnNmRWM3BUNHNPRHV2WnNaRjE1aXpQY05BNUFBTmhpazJmc05wUDJyQzZBTGdGMmdRRElqUUVLZktZQWpVRGNYRmVNTm9JcW9yQ2VBMDZYTVpTbUErU0RONkUyUXoyUStTQ01adzdYSkJtMUk4S2FwSzBIQzRtSHUralkzNzUwZ2MxSTNBSTFMdWErUVRXVm9DOUQzemI2Z0tMQlN2cU5udVlPSHp5dmJGeVQwOHViQmx3QU1BR2x4R1F6R093SVRLQmtNQm9QQmVITVVBY0RNb1pHTnREWGFlQzZzc0N6Q0pBQVVGU2tMYzU0Vko1VjFRb0hoTmkza2VqS0Q5Yk9qeHdpS0N3RGdBeGNtTFVIQ214SkFmNUNKYTAxUWxGWWhPd0VjQkVVcFBRY3lOMjBKVlRDYmZKRG04UjVVMzdzTUFMUUQrVGNDWkRIV0Y4Qk1yaTlQRVRlR0RTaVBwRDVYUHdOQVU1QzJkQ3VBTmlBaHNqZElnemtMcEpsc0MwcTE0UTdTUVBJb0FQaUJmREJyZ1lMNHRBS3dCK3BCaUxSaEF3cCtFOEM5RzIwRUE1Z0tkVE5mSWJVQWZBb2dDSUFIZ0VsY2VYdUp0di9wT0Q4R2cvR0dZQUlsZzhGZ01CaHZFR1V4aXFlc0REangyc2RWdmx4cWtlYWQ3WWY5dGYzSlFxaFNXTkI0eGVyaktSU3d5OHhFQ3Q2TkZDWnZndDZnWi9VR2FTTmJBSmdBRXZENHZJdUpJQ0ZQSHlSY1ZVRko0V291Z0N0UU45T1VnUVNqcjBBYXpYT2dOQmV0UUNrK2VBcEFBbU1NU0RBMUFHaytDMEhDMWtRQXE3bnlBcEF3ZHBJYjl4SW9HTkFka05EM0hLUXgvUmdVSmZVb1NJaTdEUEtWbkFsZ0RZQlRvSnlRVzZFZW9FZk1lWkNnL0J6QXQxcmFBYVRKM2EybFBnVWtsQzhBOElRcit3MGxjMzN5MTlFQVFqVFU4ZWNLa0RiVUZkS211d3dHZzhGZ01ONFdMRzBJZy9IeWJMNVF1OVFVQzdxMEViUHlTTTFuVGs3R0ZjWGxuajVtUWRQWEJweTFzaXJweitmc2FlUzcvRUNOQkpBUG14b2J6NFVKVXkzb1RWeFI1ZTlCVXl0dEtPdTgvbzh4MUZJbjUrcU5RYWs1VEVwcFh4cGkwOWZTcUFkZ2xVUjVIUUJqQmRmdFFQNklhMERtcm50Qi9vaFNVV2xsQUdvRCtBNHFmMGFlMmhMdGpVQ0JnUFIxbU85dkFCcnAwSzZzYUVzSHNoVzBJZkFjd1BKeXVEZUR3ZUNRdmUwSk1CZ01Cb1B4QWFHLytVTHRRbDE4S0h1Rm5UZUV5RmRzMkl4SzIyd2RqZDJWUlNXL1NIc0htZGQ5ZUR2bjM4TDhZaldUUlFOam1hbStnYjVoNUlYVXc3OHNpLzFLV0RkNFdxV05mc0VXRFpaL2ZhZUwyTVIyNDdtd3dqN2hGK1FBMEhtSTI4eWFEYXpiZnovNFd1UE1UTFZjakl5M2h4d3N2Nkl0MUUxNUdRd0dnOEZnTUJpTTl4cURlcTBjZXBmV3lEL1VzcGwvc0hrREx0cXJMc2cybkEwcjhQUXhDOUoxSXM2ZVJyN1Qxd2FjM1hndXJORGFHcGJpZWw1RFdhKzFiYThGdTZwSDJkbWhncTVqTXhnTUJ1UERnZmxRTWhnTUJvTlJqamk0R1ZVYU5zMTdjMkVCbnZ1R0tCcmV1Wko1c2xFNysvNEE0QjFvWGlmcVd0WlpUWDJMbE1waWUxY2o3NlM0L0NodDk3Q3hNWEVwZks3TTk2dGgwZmpCM1d5ZGdwWjA2T3YyelUrem92ck4zbFk5TWpVVjZWSnRxdFcxYnRXdXIrdmtINzY0M1N3NStZVnZHK1A5UXc3QURwVG4waERNNTVEQllKUUJsb2VTd1dBd0dJeHk1T21qL1B2VEIwVFdtVGswc2xGeHNiSm81dERJUnZ5UmxWNlk4dmZlQk1uSWx4YTJjcWZ0UDhaOVhab3dDUUF1L3NiVjRxS3lyMW5iRzdwQWg4M2lhbld0VzBXY1RUc1EveUQvanJaMm53NTJuVGx2MkwwbUNRbDVEMHNiOHoybEk4cnVHeG1rcGM5Zld2cHQxRkIrU01mN2VnTDRIdXErajdyaURlQUN5Q2VVVDgyaGlmbWdxTEx2RWhaUS9kM3pKdDhLcU5LUE1CZ01Cb1BCWURBWS8vOXNQQmRXT0dWbHdBbisySEFtN0xsQ0FUdS9ZUE9HcmJ0WEVBWlR3Y3pOZ1JHTzdzWmV1b3o3NlJkdTMzY2Q3ajdYUDlTeVdhUDJqdHFFQVFBd2JOTFJjYUJ3VHFKNi9aNmpQQlp1dmxCYnFWQklCbS81a1BnTmxNTVJvS0EyV2FBSXIxbUNReHhBNlRDQWVSckdFMGN0MVZRbmpKcXFxNStrSFNqcXJLWjdhOE1kRkx3SEFCeEJBVzFLbUVGemRBZWxLeWtOSlRlbXBxUE1nYWMwRUF3Z0NzQlE3cG9YS0x1QlVyaTBmVTMzWVRBWURBYUR3V0F3M2k1aTRZMkxzQW9BNkRqWTlWdFExRXhVcXFxb00yeEdwVzI2amp0bmUxQ2tkelZGT0FCOE9kOTNuNVJQcEM1emNuUTA5aHc5ejJkM2VITzc3aEtDNW9lSU5ZQjRxQXNsU3FpMFlYS1VGSXk4UVlKbVhRQS9BM2dvT0lwRjF3OEYvWVFDWmFIRXVSeVVWb1RYUUNwQk9URzFDVzF4WEJ0K2p2cmNmY1JIT2pjM2NYbUdocmJaR3NhcEpucFAybmpWdnk5OUFGK0QwclNNRkpUekFxVU13R2Nnb1hJdkFKZFh2QitEd1dBd0dJelhCVXNid21DOEhGSWFTcjZ1VWxWRm5kWTluY2NEd0loWlBqdjhnczBiNmpKbWxWRExwak8zQkYzbHJ3TnFXRFVlT05ucjU3TE1DWUJCNHc2T2c5cjNjNW5NcHhmUkpGQldyMnZkV3RleDN4T0N3UW42SEtVSmxBRGxkZnhJb2x4WERhWHczUmNCV0FyU1BpcEI1cDM4UEVxa2U1SEFYREJIVGZNMUErVnMxSVlmMUUxSTVRQzAvWTJXdDRaeUZrZ3pXVXRVdmhpVWgvTWVnSDJnNTE4RFFDZHRQNFBCS0Rzc0tBK0R3V0F3R0crUW1VTWpHL0huQWcybFdjcmp6TWpBd2E3ZlBvbk51V05Ud2REOWRrU1cxdFFpSE1ZOXgzZ3MycnpvNFF0ejJjaC8wNDZIZjJUeldhdnVGVWIvOWN1VHhick15ZEhSMlBYNHFjVHRTRUZHYVcwcitwdUZYajJUZWtDWGNkOFRJclRVYVJLS2ZoS2NGd0s0elowckFOemd6bjBCR0VCbGFtckJuUWVEdEdzL0FtakJuVDhHQ1crWEFlUnk3VC9oenZuK21zam0ybW9qQitUM3FROFNZRHR3OStMSHJnM2dUNUFaNlZHdXpBa2txTzBDTUJtazRSVGpxdVdlcjZxaFhBSmdEa2hEV1FWQWEyN2V3UUQyQU9nTGxXbnVRSW4rREFiak5jRUVTc2Jid0JDMGtFZ3RQZ3dHZy9GZW8xREExczNQc3JxSGowbDFFek45UmV1ZXp1T2ZQY2w3Y1BkS3lwRS8xc2ZQbnJEQy8ranlDZmM2NnpDVWJQQjA3eldYVDZUdXVYVXAvYWl3WXUyczZKRXp0d1NkdGJBMmNOeXhJdlliYVBueXJxY24wMDlNekh1ZzQvUU5Ldm1aMWRDeDdmODdvMEVtbFZZQUdnRTRLS2pqYzNIV0I2MWxmRTdJeVFER2c0TGJHSE50MGdCVWxUam5OeE5jQlhYVkFXem5ydjhFTUJGQUNvQzVYSmtlVkxsSmQ0cjZsd1d4cHRTUnU0ODl5S1QxWndCTlFRTGx4NkNBUVpNQm5CRDBpUU9abWs0QnNCdEFENUR3eXNPYjQycEMveVhtelNQajV0VUlRQk1BRmJpNWJlVEtKYU1XTXhpTThvRkZlWDMvTWNPYlNYeHNDaUJjeDdiZkExaFFqbk9Sb2h0b0o5Z1pRQ1VkMnIrTFVld1lETWIvSVFvRmJMdVBjSi8zNVh6ZmZRWDV5cnlCMDMwMnVGWXlEb2k4a0hVd043c284OENXK0I4dUhFdlptWnFLb285Nk9JMCt2dmZwVCswR3VFd3RKZStqeWJCdnZUZkgzc3U2K3Z0UGo2WksxT2NzSHYxZnE1cE5iRHJQK3pYb1JuaHp1KzRBVExTTVYrTDd3UE84NHB3cW9aWk5oV1UrUVlxd3dMcFdyZjFxV2pYUzZlSC92MWtNMHNJQndIbVFZR25GWGR0eDU5ZEJ3cGtsU01pWkpXakRZd1hTU3Q2QVNrTjVBNUFNZUpRTW9CbEk4L2tYOEVKanJBZWdvdUQ2WlpHRHRKcjhzOWlBVEVMekFUd0M0QWFnRDRCL0FWd0ZNQWJBZWdCZHVIbjFGWXpWR3NCeWtGK25ITUJtMGIxY0Fmd0tFc3hkSlk2V3IvQWNTZ0NoQUtKQjd6RU81THM2R2NCL0tPbTN5bUF3eWhHbW9Yei9rVUczWGNDc1V1ck5RQi9ZYmhycW5RSDhBVExoZWFabG5GYWdCZW9SZ09ZYTJ0UURMZERyQURRUWxIc0NlQ0J4enVPdDViNi9nSUlyV0lCMmo1K0NkbjQxOFM5WC82ZVdOb0FxS0lJbVhFQy9BMERhZDZZemdQMFM1WGtvK2FXRXdXRDhINUtaaVdjR1JqS1RVL3VUTnl3WWQrZFRxSUtHdk1ERnhjaW56UURYeVR0K2pKc1M5eUQ3V3JQT0RrTy8zVkxqNnQ5N25xNjVlQ1IxKzZQN1dieVpKSHlDRlBVYXRYY1ljSEJiL09Mb096bVhOZDAzT1JsUHZ1dDN0Yzd3ZWY2L0Raaml0ZGJlM2FqU3ZwOGZ6eFExNDlOYm1FQmR1NFRkUDhWTkh6VEZhNTJSaWY0TC84R2lRbVhodnlmVDlpUkVwVjBGZ3ljYUpPeXRCR2tTL3hYVnJ3UHdKV2c5eVFTWlpVWUJXRldHZSt3RWJYSUtJN2dtQ001dG9iNzIya0dsUlFWSVkrY0xFbWlGYTVFWlZMLzN1NkNONFVrQTJuRmxwMEVCYmFLNU1RNXcxK21nWjUzQ1BWTkhsQXg2TXgwa25INEtpcGI3R1BTOTB3YTBCb1ByWThHTlVWYUdjVC9IUU9KL1NzRHJpaWJMWURBWUh3Uzg0MzBXU29ZMGx5clRaVVBCRFdUbWN3ZGsyZ05RYU80RXdmRlVkSjBvdXVZWHZRWWdvWFFmZ0VWUTN4SDNBbkFSRkhoQUJtblNOSndMQ1pDNGR3TG9lYVhtbFFETkVlOWVkeFE3WTlIeEw0Q2FJTk9pTHFKbktNMG41cTNDZ3ZJd0dLK0grYnVxMzZ2ZHpPYlQrbTN0KzBLMCtlY2ZhdG1zOHhDM21lQUNvVmhad2FwaEcvdCtnZUUyVXNGZXRLRm43MnBVV1VPZFVkTXVUc1BBTEphMElSWld4T3ZuZkFEVEFFU0MwbStJKy9nRHVBYlMxT1dBL1ByMmd6UnNRdEpBQXA4VnBLTzhBa0FOa08rZ0VJWG9mc2JRdkRZRmdYd2plZHdCeEhEbkkwSHJIdS8vS1pWTGN5NkF2d0dzQnZDN2hudllnelNUKzBFYkZlMEJuT1BxT2tPbHlaU0J6SGMxcmZtNm9pM1FrUzcxREFhRHdSQWdqT1NtUzFscEF1WG5vQjNPMlZENWdvaXBBMHFHekp2dU9JRVdLN0dQVFF2UW9oVUsrdEswRExTb05nTXdFMEFzZ040UzQ2ZEJaUjVVcE9IOEJrcHFXQTFFMTBxVTFQaEpMV0xsR2NYdUI5RHo4andEL1M2bWczYXZlVHBCRmZUZ25ZUUpsQXpHNjBHaGdCMll0ZEM3akFPQTUxQ1BwaXBlUDkwQVBBRnArUGgxSlErMERrM242dmlnT0x4dzB3VzA3aTNqcnAyNCs1d0hiU3BxRWlpN0FqZ2ltdU5RVVptVVFMa1VKRHgrQm1BVFZPdGNWd0NudVBQUFFXc3J2NTcvREZxN2hUaUF2aGM4QndYQ2tlSmpVTEFjT1dqVE5BRkFHT2pkbkFIUW1HdW5BUGx0YWtJT1lBQlVhVkkwa1FZS2VxVHBLQ3FsUDRQQllEQUV2RTZCOGlDQUs2Qm9hVkpFUXVXZmtDSTRUd09acnZEWGQ3ajJwbENaeXlwQVF0TXRybjBSYU5lekR0UkRzd09hdFpMaUhVZWhRR2tFNENiVVRXQ1ZBSG9KcnV1Qkl2Y0poY3phVVBtdjhMaUN2aVRNaHZRT2ZsazBsT0Vnc3lFRk43ZElycndyZ0EyQ2RuT2hDc0R3VHNJRVNnYUQ4UUhnQnZyOFR3VndDUlFBUmgvMHVTNTJKVEVEK1ZGYWdRTEQ1QUlZRE5vc0ZKcUNDdGN1YzVCUWRvN3IweGdxZ1RRYmdGaXJiQUJnSzBoWUEyaE42Zy9hbkt3cGFsY01NaTBGTjljN0lNM2hPbTVlTzBGQzd6T1FBT2dMRXZ6T1FlVW5lUVNxemVFS0FLWUNTQUt3RnVTcm1BeUtoK0NIa3Bod2JWSkI1ckFBTUFNVXZJZkhHNVRhUXhPaElLRzdOSmlHa3NGNHk3QmQwZmNUb1YrRlRFdVpObHFDZGlLVE5OUjdRTFZqT3h4a0lyb1p0SUR3QzA0eFZJSmVHNURBR0FiYUpUMEdFbHEvQnBrRGZRWXlzL0huNXZvYnlEd0lVSVZZVjJnNEY1TVBXalIvQitXbjRrMkJwZ0RZQVZyODlvTDhWL2lGNWsxRXNUc0hNdmVkQXdya2NKd3JQdzhLVk1UVEROcjlPeGtNQm9OUi9qUURmVDRQQmEwRGkwSHIxelBRWjM4UmFEMDFCZ2xRTXBEUVZBd1NscWFETkh3VFFKdVBTdEI2bEFoYUcvUkJhMlFWbFBRaG5BdmExQlZhMjhoQUFXZStBbWswejRIVzNsWlFOMk10QUFtZU1hRDEwQUFrSEJhQ3pFOG5na3hXRGJpMkhnQk9jdU5lQWdVRHVnUFNsRGFCYXNOM0QvYzhmQnFWVFZ5Zjh5RFhsMys0OStUS2pYY0xRRjNRR3JrR3RFSGRHU3BUMnQ2Z3pWOU4xSVc2QUtxTktDMTFDaDNIWURBWURBWmVUa001Q3lYOUt6WDVYZklIdUorOG44UVJVQUFBUUJXYzV6S0FFRUg3anFBOFVOVkFpNklaYUFkWExOeGFnM3d0ZVcwbUwzU1pnL3d4ckRVOCt5blJ0UXhrTnNwSG5sV0NUSE0zZ25aVmhWRVJ4NEFXdzBZZ1FYYUFvSzQxYUtGU2NQZVg4aGxaQ0hVZlNDRmljeUZ6MENJZkRmV2dSTmRCNGVJRFFBSzUyR1QzbllKcEtCa014Z2VBUGpUN2xzcEFncEVSMURmbnBmd09lZVJjUFMrQW1wVFN2alEwbVp4cW9oNmtBd0hWQVRCV2NOME9LaUZ3SkdoTnRKSG94OFA3U2ZZVmxQR3hCZ3hCWnFjYlFldmZIcEJnV3dBU0pvTzBqUHNiYUYwdWpZUlM2dC9wbUFRTXh2dkFxenBDTTk0dHpFRzduRElkeXd5Z09hV0lFaVF3Sm11b3p3SnBKQk5BdWFyRWk4MUtrQ25zR3FnMG1VZWh5citsQi9MVEVHdEFDNkhLcVNYY2NUUUZDYTNhekY5K0JVV240OUVINWRaYURoSm93MEc3cHFzQWpCSzBxOG5OTlJxMGczb0FRQ0JvNS9kZmtOQzlIYlF3dWtBOXV1eDBBQ05Bd3JFTGRJdGkxeC8wZm15aEVyaEhjZk13NEo1N2lwYm5mT3VFTFlrWUJkcXRSN0VTaXkrTkRoN3pscWZFWURBWWpOTGg4MlcrU2F4QnBxOE1Cb1BCK0QrZ3JGRmVqYVNIQWJoNk95MzFRcDlGOGU1Z2dvWjJRcVpERll5QVJ3SHBsQ1BoSU1GT3VBdmNBQlFVb0llRzhmVkJRbG9heUpTV0Q4b3ppQ3VycWFFZlVQNVI3UGFEM3RGUGdqSVRrRUQ3R09TSDgwN0ROSlFNQm9QQllEQVlESUQ1VUw2dm1Jdk9NMFZsUEdzQkhBS1psYnhKYWdENEFoUUVSNGdEcEFWS0Q1Q3Z5dDhnYzVrTWtNL2hBQURiSk5vM0FXblA5RUFtcTJkQjVyWUFDWEZlSUZQYXZnQjJTZlJmQURMRnFRY3lRNVdpRmtnQW5NSzFXUTBTS21VZzB5RmV3OGkvZjk3c2VDQW91RUVEa0MvTUlXNE9EVUJhekNLb2dqUXdHQXdHNDkzamJXajVkTUVKWkIyanpTK1J3V0F3WGpzczc5VDdSUlpLK3Q0OUJ3VUlFR3NiTFVDbXFwcUM3cFFWWVFvUFRXYXljbEJ3ZzRNZ3dlbytTRFBIMHhJVVVVL01kcTd1T0NpcDh6eFFMcTlxQUQ2Q2VranhFRkJBZ1owZzg5V3pFdU45RFVwVjhpdElJT1ZUb3ZCUjdDSkJndXUzSU45TXFTaDIrN242Q1NBZjBxRWdIODN2UUthdXZPK25JMVJDY21OUVFKNmUzSE4rQ3dwQ05BZWswZndFRklsMlA5VDlPQmtNQm9QeDdsQUFsV3ZHNjhRWTVHSmhVbHBEQ2FxRE5pS2R5OWpQQ2FWSEszY0FwUjNSbEQ3c2RTT0grcHpFMXd3R2c4RjRDeXdFK1FNS1RWNXpRSm94NGFhQ05YY0VnajY4dGVWK0VwcXlOaGJWdFFRSlo3NVE1WmhxQWZKL1BNNk56L003YUhIT0JBbVl0UVIxWGJuNjI2Q29lSnNFOXdvQU1BNmt0Y3lDdXFhU0Q3VnVDaktqclFZU3FzVW12dlZBaS9jb2tIOW5EamVPTUZXS0c4ZzBOdzBrQks0RGFSMzl1RG1kQUdrVUxVRCtvcGRCR2xWRDd2Z09GRkhXakh2K05vS3grd0Y0QkJLQTNRVGw5VUdtcnovZ0hZV1p2RElZakE4WUpUUUxsQjlCRmRGVmw0TkhCbUFMS0RvclFHdldROUdoU2FqcUJ0VzZMcFVQZVlhV1o5RkZvRFFFYmE0ZUJXMEdhd3JZeDQ4ekZyU3hMRHlFN1FwRTEyS1lRTWxnTUJqL3h3d0RmV2dYZ0lRamJXanlqUVRJL0xPUWF6T05Lek9EWnZOUlBVaEhOZlVBYWUzOG9UMkFsQ1drSThVMWhPcDVWbXZwLzZhaTJGbUl4bXdEU2xjaWhUMytEM3dwR1F3RzR6Mm5GeWpWaC9CUVNwVHg2YW5rSUg5OVRZY3RhTE93QUJRd0RxRDFieU5vdzVYZitKUmFZL05FMTNZZzY1WklxT2RkQm1qTlhjR042UUxONkNKUUFxU2wvQTJseDE3UWRzM2ZMeFVsMTN5eEFLb3M1WHFrRG5ObU1CZ014bHRDRDdxWlFydVg5MFJlRTNwNE05R01OYVV6WVRBWURNYjdoVFlOcFRhQ0FGd0VjQldVazVubkFNaFN4UlJrVVZRWnBLR01FaDNGZ2o0S2tJWExDdTc4RUZTdUdSMUJPU0Nub09SNnJnUlozUEJIdWtSWkp0U2pyT3VxSGRSRm9Qd0M1SktpRGFhaFpEQVlEQWFEd1dBd0dPOHRMeU5RTGdTNWdJd0dSU0VYVW84cmF3bEtTMlVNM1RTVXRvTHpWaUMzaWdzZ2R4WlBEZk5RUWoxSW41U0dzam8wQzVURm9DamwvRkdzb1ozVU5RQ2NCN216bEJVV1JKTEJZRERlTW1KVFN3YUR3V0F3R0MvSHl3aVVTbERRT0UxWWd6U09iYmxyWFFSS2dGeENwb0Y4L0hlQVVtTmRBOUJPeXp4ZVJhQVVCOTFMbG1qWEUrcG1xbndxc1hDUVVLMEVDWlZDZ2JnSDFMV2tXYUpyb2ZaVVcwb3pCb1BCWUpRREZVRW1MWnAySzhYNEFoaFNick5SeHc2VWoxSWJyYUR1MjZnSFNuZWk2WnJIQXNCaGFQYmJMSTM1VUErZ3d5Z0g3TU03OXJlcTFyaTlzTXd1dE5WbmhzNFZ4VkYxZGFaU3p4a2JiYW8zLytRbHVocDc5L3AraTVHRFd5V0pPaFBQcnRQV3ZPeThLbjAyWTRPWlMrV1grbHQwYnQ1M2dybVRkOERMOU5XQWdVMWdzODZ2T29oam5ZNERuWnIwR1FkcC8yZHRsTnQ3WmpCZU04T2dPZmhNdG9ZNlRTaFIwcytSUnc1YXI4U2F3Q2hRcEhZcGs5Zm1BTzRCdUE2S1RsNFJGR0F1QjlMQmVmaGdjMjlUUTdrUEZDQklDUXFxdHhYUzhEbTFwWGlPTnhkdGxzRmdNQmdDTmdBWXIyUGJIeUNkbTFGTUZrbzYwVXNkMmhaWVA1VHVGekVCUUFRb21BR2dtMitGREJROElBSzA4Q3lHNXFoMG11Z080RXdwY3dOM2I2bW9ldnpCL0Q2MEVEQm0wM2xPS0ZHaFVOZ0dmM2NvenJ4eWNBTmR4N0VPYU1qdDZ0c3BLbjAyWXdNb1VKSVF1WE96L2w5TGxLdTFDVnNTb1lTNXViMm1PaU43MThvU2RhVlNhK0hGZkc2T3B1N3R4c3l6OUFsdHFtdmZxdU8yWGJZTi9iam55OXhYRXhXYTk1L2syVzNLVDY4d2hHSHc5QU14VlVhdE80MnltNktWMjN0bU1Nb1pmNUNHak44Y0VwdXVha09iUUxrZEZMRzhTRkRHcjAvSG9ZcFpNQVFVUVIyZ1FISDh4a3NkVU1xUVAwREJjM2lNdUxIL2dpcVl6cXY2VU9xaW9aUzZiZ3JTVGxwejVYS1FKbFVxTUowbWdkSVlRTDVFT1lQQmVNc3dtL1QzaTNCUVRrUXhlcUJkeEdrU2RjMUFlU0Y1TEVFTFRKcVcrL0RDblM1bUo5cUVObDJZQ3dwZTBBR2tOZVNSV3RRY1FRdnlJcTVQT01oRWFEUjNhRUxxV1dXZy93K3B1dnFnWFdFZWJhWlA3Mkx5NjFjbWJFbkVLSkNnam1JbEZsOGFIVHltckdNWU83cDdHZHU3VjA3NGUrT1BhaFdabWMvU2I1ODdZdWtWMmpEclhzUXBBSUM1dWIxdHBkcjFuLzEzOUhlcHNTcC8vc1BPbkVlM3JoUVhGUlFBZ1ArSU5ZZlZHc2dORFN3cUJ0YkpmWEkvTWpYeTVCOGFwa1MvcTZ3c3FkeXNoUUNRbnhSM1QvY25WS0VzS2lyTWZYem5Pb0NjcEg5MkxQTWI5Zk9ackllUmwrNnRIMWVxcGxCbVlHeVNteEJ6KzJYdUN3Q3dzTEJCUmthS3NPakpwZDlYaEU0NTlPVEJnYVZmaStzQU93V1FuS2x0eUFvTmUzMlJsNTRVOTJEajVKN096ZnFQaXorNmJrNFpabFJ1NzVuQktFZjBBZndNU2pWMWxTdjdEUlJRUjhwS3BpeEVnQ0srcGt2VXJRTHdGVWdiT1JJVVVmd0pnRnlROExnSUpGaE9BQW1DRlVHNWtDdUROSUMzUU9zbkw0aGRBS1hmeXVXdW5iangrSFVkWE4vdlgvR1orTTI3YndCVUJVVkZudzZLOEFyUS8vcElBT3RCd25RdVNzZEcwSi9CWUx4RE1JSHkvZUljMUUxWkNrRkpqcCtXMG85ZlNGcUQwbWQwNHE3MVFRdlBVUTM5K29OTVdKSUJ6QVR3Q3loTmhoTGtCL0s2dEhPZHViRTJnUDVtQzZBU1pzWFhhMEZDY2lQUXptYzhnRDlMR1YrNGtQcUJnaUx3aTY4Y1FGMEFKN1gwajlOU1Y1WWQ3QThLMjVwdCtpYWQzL3V6WFdpclRoV2E5dnVxS0RjclExbGNWQVFBQmdwN1J4TkhUMThMVHBNbk43ZTFsNXVZVytVOWk3dVhIWGY3dW5nc1pWRmhRZFQ2Q2QzejBoSWVTdDdNeXNvcTdOdmpxVnFFU1c0Z3BSSUFiQUtiZFU2NWR2UjNDUCtHbGNWQzB5NXoyMXJ0T2orN3VHK2pMcytxVkJhOTBEemtwc1EvaXRvMHNidFhqKzgyNk5KWGJtUnNYcFNiclZYQWMyclE3WXU4MUlUSGFkZFA3QkhYdVRjWjlJMlptMit3dUx6NGVXNk9mNThGYWdLNmdabWxyWjZocWRudDFjT2E1U1hHUmt2ZHk4VEd4ZFdwYWE5eE41Y09hWnlmOWlTbUlQTlpvbFA5cnNNVFR1OVlMdFZla25KNnp3eEdPVElWWk9ZNlQxQTJBNVNMK0E2QTB6cU1vV2xObkt1bHo2K2dEZEVLb0NpeHdrMWFlMUNlWTE1Z0RBZEZVUDBWbE81a01rb0t1N1YxbU9jOVVNb3VLV3lnOG9rRXBEZE5SNEp5TVA4TGVtWVgwT2FzK0RQaUJFaEwyUktVYmtzS2E5Q21lRGJJNy9KK0tYT1hnOUo3YlFPWi9qSVlqRGNBRXlqZlh3ei94OTU5aDBkUmIzOGNmMjhTa2tBU2t0QUNvUmZwS2tpelVleFlzQmZzV0xGY3hkNExZa05zb0Q5N1JhKzlYN3RpdlNoZVVjRU9Db2pVSUFGQ2h4Q3l2ei9PakRzN21kbE5RaWpDNS9VOCsyUjMyczd1OVRKNzVwenYrV0xCVEdVemhMV0FLN0JTVDFkdExPTVpOdTFHQm5ZaEhBYWNETXpBL3NHL0RyallPVjVsQkYxa2Q4RzZ3Zm5YSjVzQ1pCTFdLajBmeTZBZFdjbHpBTHZRdm9WTkV1MEcwWTJ4T1RsZndTN081UUg3YlhNWnlocVExckRYUVNkTkdYMWEvelVsOCtjVVQzejNGWUliVGxSS2RIMzUrcmFuakhxK3ZHeHQ0REVpS1duQi85Ymw1K2QyUHVtdXQ2UGxaZmEvVXlRUzZYeitvNTluTm15MVhYcWpabTNxZGVsL1NHeGRTa3FuOHg3NUZLQlc3WnpjdEp6NkJlc1hMWmhWTXYxL255UTl3Zkw0LzI2V1Q1Lzh4ZmMzSHR5OTJhRHpiNDJ1VzcxeTdudVAzQlMyYTJwbTNkenRUaHorNVBxeTB0QlNyMGhLYXVyNnRhdVhsOHlhOUJsTGwvNTlCejh6cjBuTGV0djNIelQ1eGtGaHBYWnhXaDk1NWYrVnJpZ3VXck5nVmxISUpxbXRqaC8rOUordjMzbmgydUladndFcy9OOGJUN1ErOHNyL2E3cmZtZGZPZmYvaG13ajYvL09tK3A1Rk5vNmpzQ0NsSjdGclFBWjJ6UnVGQlhIZHNSdVllTmJuWWhrMWQ0cVFoRGVHQXJUQktvdk94cTVCZmJIeVZaYzdQQ1VkMkJkcmJKT0RUVCt5QTdDZ2l1OVhHWXV4NjJJaW4ySEI3NStlZmQ0bStQbzVtTVRaeWQyeFRIQXQ3R2J2NlVuZXV6djJHMlJEczhZaUlvSmR5S0tFangzczVOdCtCQldiMENRYUdMOENDMWduQTQ5andWc1dOdTdpY09BYnozWmgzREdVYVFFUHNBQ3VoUGhBSTRQNGNTWkJZeWl6Z0ord2NhTVpCRGRVOEkralBCREx0QTZsNG8yV2djQjQ3RTV3bG05ZG92R1RXKzBZeWo1akpnM3JNMlpTdE0rWVNkRmVveWZkWGRYOUczUWZPSGluRzhmTnoyalF1a095YlRQem1yUnNldUE1SXhKdDAzUGsrS1daZVkxYmhXNlFsNWZYWjh5a3BQOWI5TDc3MjlBYkFJbldrWk5UZi9zclgvMjU2NFZqSjNRNjc1RlB2WStkYmh3M3Y4K1lTZEZ1MTcvOWgzOWRwL01lK2JUenVROS9uT0I3aVBRWi9lMTZjbktxMWRXd3pRazNQdDM2Nkt2aVNvcGJIWGJwNlBxOUR6NDVZUFAweG4yUCtWZWk0N1U2N05MUmpmY2VFalFlTzZYTmNjT2Y2SGpPQXg5a0Y3VHRtdXk4cXYwOWkyeDYzYkZBYUJVV0hKWmdHYnJwMlBWdkFuYTlHVTk4ZzZwbTJMLy83dU9GU3J5WCs5OStGK2M5NTJEakp0T3dBRzBlRmlpbFlZM243c0RLUlZkZzE5eExpUjlEV1JsQlRYbjh2T3Y5WGVPenNBeGlaeXBYdHVvL1hwQkV2ejJTdVFBWVU4MTlSYVNhbEtIY2VqWEY3dWExQ1ZpM212ZzdwZnRnd1ZzcThCUlcrdXJsSGEvby9XRzdIcmdTRzBQU0ZpdEp1UVc3Y0hvem5jbUUvWUM4Mlhtc0Fab0RFNTNsS2NTWDNPQjUzUUs3YTlzRmVBQXJBOHIyYlJ2RnhwbTRuK3RDNTFuaEJvOEFBQ0FBU1VSQlZITWNpVTI2dko3WTNjMERnSHV3SHhYUEEwOFRLd2tHKzlGd0YvQWx3Wk0xN3h2eTJiWmxrY0w5VHIyNlZrNjlncFRvc2hVQTZZV3RPblk4YWRSTFphdFhsTGhscjM1THQrdmU3Kzh4bFJWRnE1V2hUQ2pCV01MYzNIeHZKcERseXhmOWVPdmhRWjFZTTdxUCtHQUdRUEhFTjhmTytlSzVNWEg3SlpPZlg1ZElTZ3JMbHljYTB4eHF4cit2UGRHM0tDVy94MzZEbDA3NThvT0F6VXNUbGEwVzduL0dkV3NYRi8xWjlOblRRVGNReXVlOS9jQ0lqc01lSGRmbHloZS9YL3I3eEU5THZ2L2tsY1hUdi9xa2RQNmZ2eVkreXlwOHp5S2IzaVFzTXpnVFdFUndKVVVkTExpcjYyd0RGZ3cyeG41bnJTUnhYd0tYVzVWVEF0eUxWZHU0LzkvNEhzdVE3b0ZkTTVjUks3WDlFZ2dhazF3WnE0Q0hrbXl6MHZOOG1XL2R1MWgxejJyaXk0RVRTVmEyV29iZHdLMk8zWUQ3a200bElqVktBZVhXYXpkaWpRTzgwckZPYWU3RmJVY3NPNW5pdkQ3SnMyMDJ5ZWQ4YW9iZFNlMkZsZi84Z3YxM1ZkT2xOck94aS9OQldQQzdpN1BjSFVQcGx1Q01JL21ZVWIvL1loZXZHVmhUaEhlYzEwdXhrbDczb240WUZxaDdEY2ZLZlkvR3luTG1PdWRVejNNZVRiRWZHbFV0ZDlvcU5leHp5SkFWTTMvNVgycDJ2WWFyRnkyYUMxQTZiK2FVSDBZZXZYM1lQcG01QmEzWExGM3dSNExEUnFZL2NkbmdaR01vSzNOKzJlMTY5YS9ic25PZjVUTy9IOTk4NEMwM1JWTWlLUUNSbEpUVVR1Yzk4bWtrRWttcFU5aHh4MS91T1hQQXFubS9URXAwcklMK2c0ZVdMaW1hblpwZUo3dmt0MjgvYWR6ajBOT0tQaDU3UjZKOXZESnFaVGNvTDEyOWtpU2wwODBQdmZpT2hSTmV1ajlzM0tNcnQwUHZBV1hMRnM1Yjh1c1g3d1N0ejI3Y3JrdkxZNjk5NU9mSHp6L1FFOGlsTnhzMGJFUjA3Y3JsamZvZi9hLzhibnNlNFphbjFtM1hzLyt5YWQvOFBiNTRUZkdjNlVXZi9QdnV3bjFQdjZwTzQzYlhsajQvYThiaWtJQ3lKcjlua1kwc1djZnZWZGdVSTM1VnZRN3U3dnlkaXcwbDhadEgvRlFiajFUeCtFR1drWHlxTVA5TldhOUtkK1AyU0ZhQ3Z3WWJGMW9kMVpreVNrUTJrQUxLcmRkcFdIYzR2L3JZUEU1dXFXY3JMRUQ3cUJydmtZVmw5bzRGYnNVRzFkK0JaUVpIRVF2NmF0SnhoQS9lQjdzeitRWlZ5NUIrNDNrK0NjdlN2b0ExSnZnZHkweUNmVzl1VU5QUWVhOHNMS2plRnhzenVndldST2hRckNsQ2hQanZlOXVXbTV1ZjI3N1BYdE9ldnVxVTdqZU4rN3ZFT3JmOXpuc1g3bmZhTlVHN3BOV3VtNWZacUdYN1h4ODhiLzhWMHlZR04wZEtqYVFFTGcvWWt2aVNhY0F5cEFVN0hYUlNKQkpKcWQyZ2NldDVINDBkQlREajVadE96MjdSWlpmaWllLysvU011dDFPZmZab05QUGZHVmZOKytUbmhPK1htNWhmdWMvcFZVeDhhTnFqenVRK05LeXVlL1dmMjdrZWVUVjVlSGlVbGxjbzQ1blhhN1VBaXFhbnVtTUl3T1cyNjc3YXU1Sy81UlF1ZXZ0TmQxdkxJeSsvSkt0eXVXelFhL1h2Y1V1MkNOcDNXcjE1ZTRqMWVTbHA2ZW5hckhYWlpNZk9IQ2VWbHBhWGxaYVdsVGZzY2RjN2NEeDY5T2IxeHU4NzVIWHJ0dFhqQ00vZXNLaTZlTi9lRFIyLzJ2bS92dTc4dCsvWGVNd2I0ejZmb3Z5ODhtZDZrWlhOL2RuS2pmTThpSWlLeVdTbWczRHFkZ21YRm5ndFlWMGg4Q1d0MXkwckFPdHk1SGVYMnh0cVhyOFR1MUg1TzFScmlWTVpSV0hPRFJIZFRYNnVCOTdrVHk3VHVUbXkrTWIvZVdFYnpHbWViaDRCRHNBRHlJbWM1eExLOFllTkJ0cW1PZExrRm5YcE1lL3FxTTdHczh0K1cvdmJWeDZYRnM2YXVYanh2UHRWb1pCUkpTYXRWeVpMWERPSy81OXBkTDNubTgxbzU5UnZQZWUvQjRkRm90SHpoVjI4KzZhNWNzMkRXakFhOUR6M0Qyd2VqWVovRFR5djY0c1g3c1JzRm9Wb1B2R0RVb3EvZkdydHE5czl1cVRaL2ZmWDZFMjBPdU9EdUdjOE9QNlV5bjJ2Qlo4L2ZzK3lIejE5ZnZXVGVyRVRiOWJyemYydUt2bm50S2UreVAxKys3WHpmWm1uZHJudnJ0OThlT0dmdjFZdm56Zjc3OCt4eTZHbVIxRnJwUDk5OThxNys0NVlXVFp1MW9HamF2WlU1VjU4VnZtQnlvMzNQSWlJaUlsS3o5c2F5WWZzNXJ6T3hjWlIxc0hMWDBkZ2dmcitnZ0NkWlU1N2h6bkZkanhJYnM5a2JHK3ZoWnViY2VSMjlqeTZFTitWSnd4b0xQWU5sbE03Qk9zZjVtd2tGTmVWeFA0KzNUQ2NieTA2MWN0YmxCZXpUQk9zT3Q5RDVMRmRqd2ZlZHhDYVE5cXJ0YkxNRUs0Y0ZDN0s5UVcwN0xNc1pwaGVRTUZqWUVtMW9VeDZBN2plTml4c0htOStsLzZDUVRWTUsrZzgrbi9pR0YzR2E5RC94UXV4L0QrcjNQdmprUnJzZE9aVDRLVnN5Y2p2dXVpOEJYWUtkNWRrUTNCQ21vUC9nOCtzVWR1NE9WaExhN2JxM1poQ2JZeTFRZnRlK0IzYTVjT3lYN2puM0hEbCthV1p1UVd1QWptZmU4NVp6dmh1aVZ0M1dYWG83ejJ2M0dmMWRPVWx1RU5idmRlQUpiUVlQOTNjK1RPdDI3WnZURW56M0NmbS9yOEs5VDcwaU02OUp5NkJ0TjhiM0xMSUpuVnJOZFZDNXhqY3UvelV0N0JybnVobWJwc08xQnpZZFIwM0x4UnJ2N08xYm5xajZwanI3ZU4xQnhXYUJJcklGVW9aeTY5SVhteGZ5SE9COVoxbHRiT0MrKzcvMWZNSXpodzJ4a2srdnVWU2NaOUdkSm1PNGI3bmJ6anZMT1U0QnNVelU4VmhEbXlEclFwWmZnQVhFMjJNWnYzWllhVzZaczA4Wjlybm1ZT01WcHdMOUNXNU4vakN4TXRoeHhNYVFSckNMOFNCZ1Y2eWNkbDlpMzhOVDJLVFNYem52TWQ3WnZoa1c0UDZLalZlZGc0MW42WTZWdkxvL2hFL0NzcDFoZHFObXNxci9lRzFQdlBuZksrZitHamhXTHFmTlRydXYvdk9YL3kyYitjUC8vT3N5Y3d0YXovL3M2YnM3RDN0aS9KdzM3cjU0MGRmL2VYYUh5NTcvT3FmMWpydE8vL2UxYmpmVHRVdW5mUGxCVHR0dXV5NmZQbmtDbmg5b0lRMXEvcmJnaC9mSHRqL3ltaWQvZStUaW81c2ZlKzNEYzk2OTcxb1NaTTB5Y3d0YU54MTQxdkNmSHJqd0lOei90ajBsdVZPZXVmSDA3bGMrTnprMUt5dDN6anNQanNEMzMydmhYaWRmbHR0NWQzOWpyRGpwZFJzMFRzOHZiRG5sZ2FGN3IxdFVOTGRzNWRKRkpNN3MxbXE2OXlsWC9QYkFlUWQ2RnhiME8rN2MwcVYvelUwNlB5ZlEvSkNMYnMvcnRQTys2MWN0TDRsR3k2TVFHKzhZZDI0NTlSdlBmTzMyQy96NzEvVDNMTEtKUFl4MU5LL3F1bzJwTVZiaDBzT3o3Q3hzdXE4Z0E0bWZkaVNaQ0hhVDlGenNKdXczMkRqT3NMbXBYZFhaSjhpMzJMQ2FaSE5KUjdIZkttR2FrbnpLTVJFUmNhUmdjMDhGcVkwMWhnbjdSM1ZhRmQ4cjBSM0c0VmludTRWVXZ1dGJrQXhpellLODByRE1hSzd6cUl2TnZlWE5aZ3dnUGtOVkN3dDBNd09PZHo0V0ROZExjQzYxc1pMV0laNWxiaE9aZEdBS01CYkx3THhPTE9qOUJXdDhGT1lsNTF6L1VUWkdockxIelorRWRpbnNjY3VueFVITHM1cDEyS0Z4djhIbkF2UWNPYjZFM054OGdMd3UvUTV1Zitxb0Y5M3Q2alR2MG91Y25BYjVYWGMvcU9PNUQzNUVkbmJEb09PRlRWbFJ1TStReTNlNDdQbEo3VTY1TFhIci81eWNCaDNPdXU4ZC94UW12VzcvY2tWbVFZdS9PeTdYYWQ2MVo4OVI0NWQxdlhEc2hMeDJQUWZFSDZSZVhYSnk2bFBKSDBDNTdYdnR0ZjFsejMyWGVLdDZkUXQyUGV5TXBnZWVNNkxGb1pmY1hiRHJFV2RtYjllOVg0K2JQMWxZbVdrK3dsUjNpbzhOL3A1Rk5wMGk1eEgxUFBjLzNIWCttNit1WkJuS1l0OGptdVMxbTVGOEVqZ1B1NzcxQjlwajE1N1ZWSnd1YTN2czJwbVg0RkVmdUIyN2Rya2RuOTEvaDhLdStVSExxN05QU2NCaktiRU91ZjZIdDRsYnN1eXZwaUlTMmNpVW9keTZsQU0vaEt4YlRlSTVvaW8xOGJsSG9xNXZ3Nm1ZdmF5T3NJbmN5MGgrZ2ZqVTkzb2Q0Wm5RZXlweExxdXBPTjcwUitkdktkYU14KzJLV1pYdWRPcEk1eWlQQms4WGtramgvbWZmdUdUeSt5OENSTXZMMWhPSlJBRktmdjc4UHlVL2YrNW02YW5Ub0huYlNQbTYwaVUvalgrcm9OL3h3OW9mZmQxOXZ6MSsyZEdWZkp1TTJnVnRPOWZLYjlKeTdhLy9mUWU3eVZFeEM1N1ZxS0ROL3FmZk1QWHA0YWV5Y21IOHREYVJsSlJvZWZuZk4wZFd6ZjdwbTEvdUhicFhoNkZqM213ejVMWVg1cjUxMzlVTHZuclZLVWRkdkt3cS9ZRHJGTGJmZnZYQ1dZbktxb0hGeXhaOCtacmJFVEkxcjB1L0F6dWQ5ZUFINjVZVno4L2YrWkNUeXllOTgveXFXVk8rcmZ5N2JoU1YrNTVGTmkyM2czaVo1N21mZjEwVUM0WmNib0RsYmNhVmluV0JiVWQ4SjNXM2MzbURrTmV1QTRIV1dMbnQxVmlwcXp0MTEzVytiZWNUcStvSmF3aTJJMVpsazQ3MUQzQ3JRWUtDdFdKaTA2ZlVJUlpJTjNFK1YzWDI4UTVENllnMXdITi9BNlJoMVR6QlRkbE1XREFQOFRlWFJXUWpVRUFwVWpNMFY5NEdpa1JTVXBKMU0vVnFjZkFGdCtWMzdudmdyTmZ1dVJRZ3VyNnNOS05XZG9PMS9OMUI5ZThiRWxtdHV2VE9hcnZqcml0ZnZ1Mzh2OGEvOG1CMm0yNXVlMzZ5RzdmclVoWXRYUjBwVzdrMkVvbnZGcHZWdFAyT0xRNi9kUFNTU2VOZW12N3ZhOC90TVBUZUYzYTQ0c1h2NTMzNDVLM0YzNzd6T2s2RG40d0diZHJudGQreC80d1hiem1Qb0JzWGtVZ0swZlM0WTYrYS9mUEVxYU1IN3hRdHowaFp2WGh1b2g5RDhiS3pHMUtlbWNhcTR2bEFuUVk3SDNMS1h4TmU4NCtOREZXbmVkZnV6UTRZZXYyZnI5NCs3Szh2WG42aVFZOERqbXg3N0lnbkFPWjk4dTg3RjMzOW42ZW8vcVRpQU5UcnRzOVJxMmQvOTZVN0xRelV6UGNzc2htbGtqaG84V3RHTEJQWEdBdnF2RUZUTjRMbkxpNGp2anFoak9EeDR4ZGg4ei8vN0J6L0FpeVFQQjZyeFBFMktNc2dlUDVNMTExWTljMEliUDVMNzgyOTk1eHp6U0orL21kMzZNc0t6L1BpRGRqSHRUTlc0anFZV0psc1l5ellmUVVMbm9OdU5EVUxXT1pTaGxKa0kxTkFLU0tiUlVwS1d0eVBwSlRVOVBTZ0tTakFLV2YxS2ZyNnJiRkZFMTk3c3JUNHo5OEFGbnoxNmlPZHpuN3dnK2o2ZFJYRzNVV2prV2pSZjUrNUIyRHhEK05lV2Z6RHVGZmRkU3RXTDV4WHVNc3g1emZiOTR5clZ4Vk4reEVnbzBIckRnMTNPZmlVYVBtNjBsK2Z2T2hJbGk5ZkJERDFvZk1PYXRUM3FMTmFISDdKNk5iSFh2L1l2QThldVdudUI0L2V2TFo0eHJRRnhUTitDL3Vza1VoS1NyVFcrZ3AzeVZjVkY4OEwyeWRVV3RxNmdoMzNHZHhrd0FrWDFjcXBYN0J1K2FJRkMzNTQ3NmxrdTlWdHRjUE9EWGM3K3B4SVNrcks3Mk92T0hydFg3T25BeFIvKzg2enhkKys4M3lqM1k0OG84MVJWOXlYdDEydlBhWS9jKzBRZDcrV1IxeHhiNTNDdG9GemhBYU5vWXhFSWlrNWJYYmFmVlhSdEI5L0hIbFdYMWk4REdybWU2N3lkeVZTYzlZVEhyUnNhTUJ5SEhDLzUzVmF5REZUc2F4a01WWUpzeDVyc25jM051VGlOYXlIUWlkc2ZtUlhPb2tybEM3RXhtRUdsYzRQeElLOENjU3lzSUZERURad0g3Q3M2MWdzYVB6VXMzd09WdVo3RGZZWmo4T3lzYTZnWGc5ZXlsQ0tpR3dHbTZxeldsVTYzN24yQXk3WkNPZFNFM0t4dThBWlNiWnJoblYyemZFczYwanl5Yk8zR0RVeGhyTHRDVGVPOWI3T2FycGQyQlF0WkRScTNyWTY3MUVWK1oxMk80Q3NSZ1YxbW5mcGxkdXB6ejRrN2pCYXUrTFl4M0NkejMvc003SUxHbTN3U1hyVUtleTBVOVA5enJ5Vy9QemN3UFVOR2hRMjZEbncyTUo5aGx6ZS9KQ0xibS9VOTZpenlXb1lWcklIV0JheDlUSFh4MCtXbnAzZGtMeThvSzdJMWJJeHYyZVJqU2lLQlMxQkQzL3c1Kzh5SG5TdDYwWnc3NEpFM2RWTGllOERNSnlLV2M0czU3Z25lWmFWWWRlbk1GRVNEM3U1MWRubWJhQWw4Y0doZHp4azhRYnNjeUhXK0c0QTFsdmdkTTgyQjJDZktjYzUzcXRVZEJmaERRZjNEVmt1SWlJQmdnYXVyOEh1VEFhdDZ4bHluR09wWEhDVDZBSTdoK1RCWW5VQ3lnTGdKNncweDNVSnNXbFNtaEliWTFuWng2M1k5MVNWaDVmYjRDWFArVHlaenJKZUlaL2hHdUI1MzdMTHNXWUlJalVsbStRM04wU2tjaEpsSVlNQ1NuOXpHZit5NVZRdG9Nd2t2cS9BUHM3N1BvMTFkWjFGTE5qY0N4dUdrWWVWeTBaSmZPTW1VVUNaQ255Q0JZRW5ZQjNRaTRHWnpxUGM4M3o5QnV6VGs5aTBZOTJ4RXVHR3pubi9pSlhBNHJ4dTdUdkg0VmdqUVBkM3h4eXMxTGFVK044ak9ZaUlTTFc4Ukd5T3hDQ2JzN05hVlFOS3QvTmpBWGFCYW9ObDlwWmc4MHNtOGdvYmxnRjBnOFdnNWN1eEVpTnZRTGtuMXVYVzIzVTNGYnVvbG1JWFdyZGpIMWd6cFRYRWQrVnJ2d0huS3lJaU5hY3FBZVZYT1BQaU9vS3VkZHRoMTJlL3NJQ3lrUGp4aUQyeEJqd25BbjJvMktYY25iTTVQK0Q4L0JJRmxNY0IxeFBMS3U1QzhteGpkZmJ4dXcwcjUzMkk0SXdrV01ENUlwYTFkRHV4VDNEV0hVRnNxcklJTnJaZFU0ZUlpRlRUVEd4YWpjcm9TSHhHSXcxclJSNm1xaG5LNnQ2MWRjZXRlQytLS2M3NWZZSE5FNW5JUU9kOWRrMnlYU0poQWVYVnhPYjg5QWFVQUdkZzgyKzVFNzJuZWRabllxVkpVYUFmOEtYdnVJdUozYTBWRVpGTjcwb3FUdW1SN0JHa0tqZFB2UUZsUGphVlJ5WldFaHAyVXpRTEN6Q2JCS3hyUlh6SDJTQlJyTUZQa0RlQVJzUUhnYzA5ejRPV1YyY2Z2MGJFYnNCMkR0bm1RR0FrZG0zdGlRWGNmYkRBOFF1czh5MVlabkp4eURGRVJDU0FOMEFMZTE1Q3hUdVdPMlAvZU8vdFdkWU0rQTByQ1EyYUQ3S3FHY3JxakNzcEFKWVIzS1JnSk5ZRnJnQUxob1BVQi80RW5rdHlybUNmM3hzUWUzOGNCQVdVdVZpWnpjNitiYnhqWE83Q1NuUnppUVdVTHZmMUkxUWNzN29NSzk4VkVaSE5yeUYyTFR6RHMreDZyT2VBdndUVHI3b0I1U0NzY21VOWRsMGM0Tm51V3VBajdQcjJGM1pUMGgySDNzWTVUaG8yVCtXUHhNdkFBclphMkJRaFVlZDFrUHJPMzZyTUtWbWRmVnhOc0c2MUM0RkhzWnUyeGNDZEJGL25henZiTENGV2pYVWoxcnpIMVE1SU1yV1NpSWg0ZVlPdUZTSFAvZHNkaVAyRFBaU0tuWDhIQXVPeE80NVp2bldKc3BOaEdjcXFCcFFuWWkzRS9lYzhCSmlOWGVTUEFyNmxZamxMQ3RhK2ZLcnpQbzJCMDRodjNlNC92N0RYUVFIbDdjUmZ0SUlDeXRyWStKYUhDUThvVTRIUldMbU9heFVWNXgwVEVaRk5hMWZnTWV3bTM1UEVENjlvQll6QzVwTjhpZkMrQk5VTktCUFpGd3N3R3dhc20rSWNJNHBsN2Z3M0xKdDUxa2VKRFNkSnBEckJZV1gzaVFERHNCdkVxNEJuc1hHVXJ1YllkQ1lsMkUzdXg3SHZxU1AyM1grS1pUSHJZamRvdjhFcWc5S2R4d2dxemlNdElpSUpWRFdnM0pTZDFhb1RVTDRNbk8wNzUwT3hpNGc3bmpPQ1pRRzlFOVZIc0F2TFlxQURzWktlTjV4OVQ2VmlBRnFWZ0hJSHJEeDN1NEJ0M0lEeUhDd1lyK2VzY3dOSWIzbVVlOHpPV0htc1cvNnpEalVRMk96YUhuL2prNG02ejRhcDA3eHJ6N0R1cFBsZGR6K0l4QTB5QWpYc2M4Z3B0Zk1MV3dDUW01c1A5U3BWeWw2bnNIUDM1RnVaN0hhOUVwVzRpMnhyK21LWnIzdEpQQVNoRGpZUDVIY0VqOU9yQ3p4WXlmZk1CRjZ2d2ptR1NTRjQva3BYQVZZRlU5a096bUZEUzY2cW9YM094MzUvK01lQ2VybmpKSWQ0bHJtL0E5S3hRSG9zOWp2amRldzN3enJnRjJESEJNY1ZrUTJrQWNwYm56SmlXY1lWeEFJNDczUHZkajJ4b0dzR2RrZndIU3hZV29wbC9XN0dPcEttWXhlZlB6ekhHSTZWMDZ4MjFzMTFqbGtQQzFKeGx0ZkZncThvOFdNNUlzNDY3N0pVTE9CcjU2eWJpeldubWUrYzgxRHNqdkQrd05lZS9VN0d1cjN1Z0YxSTc4TzYxZTROVEhUZXV3bDJ0L1lRWi8xTTRFenNZb096amZmL0U5N1hlZGdQQy9mMVRzNTM5N0JuZTNlYjJ0amswbmRobmZqYzgwd2p2akdBLy9XMXpuR1B3RXFjTXJEeEkxdWNQbU1tRGNPeXFwUkhHVDN4Z3U0WGJ1WlQyaWg2My9YMTJ0OGZ1L1RJSlQ5LzlsR0xneThjdm5USytQZVgvamJ4bzJUN05SMTR4alVOK3h4NjJ1UTdUKzNEaWdWL2VWYWw5aHcxZnNsZjQxOTVjTlovN2s0NDlqZHYrd0dIcmw5VnNuRDU5TWxmQUhTNzlzMXBzLzh6NXJKRjM0OTdGVWh2Yyt6MUQ2eGJ2bWpCN0xlZXZ4V0tsNGNkcCtmdFh5d3ZXMUZTdkhieHZEOFR2VjhrRWtuSmFkdWo3N1RITHozQ2VROFJDWjhUVXJZOCtkZzFXRVJFTmxCMVNsNjlObVpudGFwMnZzdkJ1c1ZCTEx2M0o5RFZ0OCt1V0RudTdWZ252QSt4UU5SN1I5SXRlWFhsWWVWTHk0aU45M0RMZzl4SHNwTFhJQmxZSUZtTWRiYnpDaXQ1OWU3YkJydmJ2WjR0V0UzTVEvbFAwT3YyQ1Nzejh4cTNBcWhkcjdCNTl4dmVuYlhkS1hlOGtteS9Ea1B2ZmJ0Tzg2NFZ5dDl5V3UvVXQvc043ODBtL3VaT29JN25QdmhSODBIbjN1eThUT2wxNS8vVytMS1NhUjJHM3Z2MjlsZSsrak1WUzlYLzF1T1dUNHM3bmZmSXA4bmVENkQzM2QrV0VUeGVXa1JFUkNTUWZqaUkzNTFZbHU4VWJMN0VJTDJ4ak9ZaFFCY3MrTHdBQ3h3dndzWTNnUDFvZGpPVFlNMXJWaWQ1LzkreE1aRTQrejZMbGJUOEQ1dTdxZzlXM3VyMUdsYStjeW1XSFYwTDlBQytUL0ErSlZqWnpJNVlZeDJ3SUs2eDUxSFZEUDRnNXoxM3crYWduSkI0OHdyV1l0OXJOc20vSjlrRW90SDFmd2YycXhmUG16M3RxU3VQcmRPcy9RNWgyOWZiWWU4amdEcXI1OC80ZWRYc243NEJVZ3Y2SFRjTUorQ3IzM1Bnc1hQZXZlOWFQRGQ0bkgzaS9sdXJYYjkrMCt5V1hYdk5Idi9zS0lETTNJS1c2NVl1bkFlTGwzazJLNXY2M05VbnBxYlZ5aUJCYVZ1MGZQMFdmWE5DNUI4cWpkaE55aXFYc0l1SWJFMUM3MnJMTnFjSjFyM3VQR3pzd1IvQTU5aDRoRWV3c1FtdXQ3RXM1dVZZbWVtcFdNQjNJMWJxK29telhRR3hZSzA2Y29HYnNNRHZaaXg0OWY4NDdvQmw5bVk2cjMraVlnT0NSTHdsdlA3L1AyUVFtMGk2TS9HVFNyc0tzS3pzbVZoMjlFYmcvb0R6OUVyVXhBQXN5UDByeVRheUtaUlQ3bjI1ZlBya0w3Ni84ZUR1elFhZGYydDAzZXFWYzk5NzVDYnYrclluMy94TXdjeGp2Z0p3czRKMTIvYm90M1pwMGF5Uzd6LytJSC9IUFErdjNiaDE1d2E5RGg3aTdsTzNYYy8rZjc0ODhyeWkvNzd3Zis2eUJyc2NlKzdpYjk1NWxpVkxsZ0xVYnRheDY2cjVVeXZlSUZtMmJQSGtHd2QxcEc3ZHV1MlB2ZkhGMzU2NTVUUmZpUzFSb3RHc3BoMTJkTThuRWttSlJLUGxnZG4yU0VwS0tqYUdhMVhsdnlTUmJWSTdiTXFvRHRqMTcxNnNLMmtZLzVDS21wS0NEZTk0eHJmOENxd1RlcEJVWjU5LzEvQzVETUFhNUlBMSszc0grOXlGd0xsWVY5eE5VVDU4UHZBRWRsTmFSRFlCQlpSYnR4TGY4eHpzaDJJemJHeGVCUHVIZHhCV052bzYxa2hua3JQUFU5aWcrcSt3QUdlOHMzMHo0RFBnVnl3Yk53Y0xPcnRqd1pWN3QvWWtZdU1UcTJPTjgrZ0dUQ2MyaHRON1FZcGlZdy9MSyt5OTRjWmkyZEkxV0JucS9aNTFwMkpOZDdwaGpSZ2V3cjZ2bFpVNHJsdnU2STZoQk5nUEs4RmRDclRBQWxQWjJISnk2bS8vcjdHZlI5Y3NYN2ErckRUdWhrSHRScTA3cE5iT3l1MDQ3TEZQZ3NZZlJzcWo1Y1VOeHIyMHR2aVBxWDh2TEM5Zi8rdTlad3p3YnRmOXBuRkZKZDkvL0ZxVFBVNjY2Sy9Qbjc5MzdnZVAzdXhkMzJmTXBHalI1SGVlOXl6S3lOOSt3TUhsNjlhdWRvUEFqUHdtTFVoSlNVbFd1bHE0K3lGbnozdnY0UnU4eTFJaXFhbXJaaytaOU90OVorNEprTldzd3c0dEQ3L3MzbDhldS9Kb1Z2NjFvTXVGWTcrYytlSk41NnljKy92azNQYTk5c0wrZXhlUnhGWmhnZGthN0xwNUZ6WmNJOW1janpXdE45YW96aDlRRGljOG9MeUNXUE00ZDdvc1A3ZFNaNER6SGdYTzYyWlk4N2hQc2V0Z0tyRWJxSjlndnl0cVlUZFpUOEIrQnhSai9RVGFBdzhRMzNzQXJLTzUyeHhvTGJIZklFR2FFWnViT3N6ZDJPOFpCWlFpbTRnQ3lxMWJNOS96WjdDN2ttWFlQK2h1eS9EbnNRNnAvb2wvWjJNWnk4dXdDMlkrbGwyYmdqVzcrUkVMSG4vQTd0QU93TzU0SHVRYzkzZm4vY0tzd2dLeE1HdXhNbGJYZWM2ak90WlMrYmJ0cmpPeEV0NFViS3lsdDl6d0N5d28vNVRnaTNHUU11TEhWWllSNnhMN0NiQW5Oc2EwR0poVnhYT1Y2bGkrZk5HUHR4N2VKV0JOUnZjUkg4d0FLSjc0NXRnNVh6dzNocVZMa3paN2lLNWZ2eTV3Ulg1K2JuYnI3WGY5L2ZGTGovR3RxZVdjaHplSVcvdkQvNTB5Z09YTC81NEh0ZTN4Tno1Wk1uWENSNHUrZWVkcHFpb2xKYlhjVTdxN2NzN1VYMnMzYnR1RmxYOHRBTWlvMzZ6dHlybS9UMDR2Yk5XeFZtNkR4bXljbXpNaS8xU3BCRmZhUkxDYnRONGJ0MzlpMTR1dy93K1ZCQ3dySUxqNnBiS094RzcyVHZNdFR3OVkxZ0c3UHJmQ3JtK3VvRTdXUmM1ZnR5blJKR3c0eTA3T092YzdXVW44VkZsZ04wb1B4MjdDSG9mOUZoZ003SUZWTjdYemJWL1pIZytWRldFTDcwTWdzclZSUUxuMUtVaXc3bmpuNFhWUEpZNjVtb3B6T0xrVEpaZGlRWkw3WS92UVNoelB0UXc0cXdyYmJ3ai9CYTh5L0VHazExVG5VVlZmK1Y2N0YveFNMT01yVzRDQy9vT0hsaTRwbXAyYVhpZTc1TGR2UDJuYzQ5RFRpajRlZTBmeVBZTkxTUXQyR0hqUzd5L2NmbTVPMjI0N3UxMWJIVzQyUHo0UTlRU1RBRGx0dXUwKzc5MEhBOGMwTjl4NTBKQ0ZYNzM1YjBKK2hLV2twV2ZrZHRoNWIyOTJNN1YyZHE3N09xMU8zZnkvMTVXWGx5MmYrZVAvMWk2YzQvOGhLckt0aW1EREwvemxxbG5BUXBKUHU1R0dkZnJ1anBYRlhsdUQ1MWFMV0MrRE1iNTFhNmdZdUIyQjlUSTRFMnRHNS80N016bkJlNHh6SG1BbHZmNGVCa0dhWU1IMlVNKzU5TVdtS2ZOM0JQYzMyVnNJN0o3ZzJNbHU0S1lRYXdnb0lwdUlBc3F0ejRhTVdhd3V0ZW1XclVkdWJuN2hQcWRmTmZXaFlZTTZuL3ZRdUxMaTJYOW03MzdrMmVUbDVWRlNFcFJoK0ZzMEdnME1LQmQ4OXR5andPcTZIWTg4TjZOdTQrYkZrOTZ6RXRlOFBMZVpUdWowTUprRkxkclVxdHVneVhabjNmdkJ1dVdMNHNaSFJsSlNVM1BhZE44OU5UMHJxK2p6NSs4TDJqK1NscDZ4YU5JSEwweDc4dkxCN3JJZXQzeGE3SmJtZHI5cFhKRy9URmRFa2xxRjNSQnlTejRQQmI2aFlzQnpDYkdBc2kwV2JNMnZvWE00R2F0cUtjWDZDSGdySGR4NUdjRUM0aWJBUjhBcldBbnJUVlNjS3pySUQ5Z1l5RFNzcjREM1psZURrSDEyd1lMUFU0amRqSjVJTEhnc0lyN3J1bGRES3Q1NERkUFRPVzZRQlNITE5WMmV5RWFnZ0ZJa1h0akZQb0w5R0ZEbVppdlhldUFGb3haOS9kYllWYk4vL3Z1SHlsOWZ2ZjVFbXdNdXVIdkdzOE5QU2Joek5GcnVIK2NZSVJMQjZkbzc5NU1YSCtnMTRxM3BLLy84Y2Z6cXhYUG5zQzQ5STdxK2JCMEp5ckh6T3ZVL2JORjM3ejAvNTVObjdzek1hOWg4MlpRSjc3dnI2dmMrK0dTQW9zK2Z2ejl3NS96ODNFaEtTbXJaeXFYK2N2WkFPYTEzNnR1ZzkvNG4vUEhDelVPVGJ5MnlUZkhmVENyQWhvazB4TVpOUGdic1JYeEEyUStyd3VtT1pldkdBQTlpV2NVTmxZbDFWM2MxSmxhSkU4RktVVHM2cjkxQXN3VHJoUDQ4OGRWS2lVcGUzYTdXRndOM0VCNUVlcjJLQmJsM0FoOVVZbnV3WUJ6c0JuV2kzNlpwenJZdllGT0YrUVBFbGxodzNaM0VtVmNScVVFS0tHVkR1WTFsSWlHdi9acGo0eXBIK1phUEp2N2lXSk15c0xHYVE1SnMxeDI3azl5TWluYzNNN0J4SUxxN3VSWEw3OXIzd0RxRmJicjhmUGZKL2Y5ZUdJMUdsazJaOEg1aHYyUFBhOUwveEF2bmYvWjBvbmszSS81czMwNDNmeHpMS3E0cW5yKzJlTmIwU0diZFJqQjNUdTMwdEl6eTByVUpwNGhwdE1zaHAweDdPLzBybFFBQUlBQkpSRUZVNXBxVFM0dW0vZEprbDBOT1h6Wmx3bWZZRDhTczVnZWNkY1B2ajE1NE1DRUJhVWF0N0FZQUJic2ZkWGJ0eHEwNzU3VHV0dXZ5UHlaL3VXcis3ejl0ZjlrTGs4dFdMeXRacytDUEtmNGd1RjZYWFFZdS9ubkNlNG5PUzJRYmtZYmRFSEpMVzFPd1lHa3QxbWVnT1phZC9KYjRBS1lkMXJmZ0dHSlZQUC9EaGxHY2g1Vy9ib2hUZ2Y5Z1RXLzhhaEZjQXArTlpReWJZZE5hVGNFK3k1U0FiY3V4ejF6aUhPOGs1NWdQQWJkZzQwVVRlUXNMSnIzVkYrNzNVOTk1dmdCclNBZVdiWnhHZk9aeUdoWExkcFBwaFdXTUQwUUJwWWpJSm5NUlZzTGlmYXp3UE5iNVh2dWxFZjlqMXYvYXJ4YlcwS2FSYi9raXJLMzRLMWdtMEs4Y3U3Z0VQWkkxRWNsT2NrNnVrVmdiK0NDWmxUekdOcUhQbUVuRCtveVpGTzB6WmxLMDEraEppUUtzZjR6TTNJTFdYUzk1WmlKWmpmNGVoOXp6OWkrV1orWVd0QVlncTJIajdqZU5LMnAyd0ZuRENabkR0OGV0bjFYSUJQYTQ1ZE80OFpDWkJTM2F1TS9UQzF0MTdIN1R1Q0wvUHE3OEx2MEhkVGo3dm5mZDExbE4yKy9ZK3VpcjdnTm9jL1RWRHpROThKeWJ3dllGeU8rMDJ3Rjl4a3lLNW5ib3ZTZFllV3ZzV050MXExMnZxZHU0SzdYTmNjTWZyMVBZdVh1aTQ0bHNneG9DOHp5dmM0aDFjbjBPNjN4ZWhKV1J1bHBoQWRmSm5tWHU5YU1STUJjNGJBUFBxd00yanRQTmlINlBCWVpUc1BtTTEzcGV1OWZJWjRIclNENTFsYi9UODcrdzdPUWE3TWJ2WEtCVHdMYmVhMlFtTUF5N0Nlcy9udi9mUFBkOHBtSGxydTVqTVZhNnV4SUwyTC9DK2pja2F0cnpLamJOMkV5cTF6dEJSS3BCR1VxNXkza0V6WkhWR0dzVTA0ajRBZTdGVk9SZjVuMDl3dmw3dm1mWmw1N243aDFJdDJ6dnY5akYyVnM2VkVyNG5VcnZ4U3JvM0JLdE93NjdpNXFPamZjNFBjSCtzclhLeVduUTh0anI3cHYyNk1WSHVkMVB3U2xYemN5SXNCUll1YkJvNmtNWEhOVDV2QWMvenV1d3kzNXozcnozeXBKcDMzenFQVXdrRWduS1lNY3RXN05nMWd6M2VWcGFabFowN2Vxd0gzZXBoZnVkZHMyZno5eHdtcnRnNWR6ZnZpOWJ1MmJWZHFmZS9uS3Qycm4xWnJ4NDh6NkpQbFptODQ0N3JpOWR0V0xwMUsrLzhLOWJPZmYzeVExNjdYLzg2c1Z6WDJ0MzRpMFBsNjBxV1ZUR3FvVFpVcEZ0VUNIeEFXVStzZkxYQ2NDdFdDYnlhK3c2MGhHYnEza1VOdldVMzE5WXVlbmJXS2J5OFdxZWw3OHAzR1ZZRmM0SndQNVlpZW9lenJxV3p0K1JXRUIybWZNNktETUpzZkdYUzdCdXJWY0NQYkRBY3JTei9pa3NHeGltR3haUStwc0ZKYk96NS9rMDdOci9CUGFiNFZsczdHZUZmODg4Kys0T25JajlYcmdCbXk5YlJEWXlCWlNTeUJIWUlINS90elR2R0FxM3hMVkJ5R3V2c0k2eUtWaUpTaFM0RDd2QStuL1lwaFBlWFM3ZDh6em9mYk94K2FnU2pmMDRIZ3VjM3lQeFBIeHJzRHVneHlYWVJ2NUpzaG9WdE5uLzlCdW1QajM4VkZZdWpMOXpIa2xKaVphWC81Mk5YRFg3cDI5K3VYZm9YaDJHam5tenpaRGJYcGo3MW4xWEwvanFWYzlrNWlrVk1wZVJsTFRVc0xldWxabVhYN1o2V1dCVHE4WjdubnhoeWMvajMxcXhZSHJjZi9mTFowNytzbkRQRXkvNTY0dVg3aWYyLzUxQXVXMTc5Rjg4NmNPWENKbVdZTzNpK1RQYkRCNSt6OXgzN3J4ODlhSkZjOE9PSTdJTjY0ck5wNXlCL2Y5b0YyTGxudTZVR1ZjNnJ4L0hTaTB2d0lJcGZ6RGozaVJ0QnB5R0JVZXZFZHpZTGcwTEVKL0ZHZ0FsOHhGMjA5YTlRZW90V1hmUDl3ZmZQaDJ4RzduM0FUOTdscThoTnY3eWZXY2I3NytObzdDbU80bnNodDBjZGgxTzdPWnlPYkhydWI4enZMY2hUejNuNzIzWTUxcUNUWEcyYThEN05jRXl4bGRnLzd0Y2pKVzgva244SE5JaXNoRW9vSlJFVHNRbUNFNmtqUGdNVEJudTNIb1YvVUI4OE5jUUcwdmh0bDR2SnpZWDVncXNiTWhWU3NYMjRxNE5uWWc5SFhDblpJZ1NYQ2FUaVFXNUtxSFppbVEwYU5NK3IvMk8vV2U4ZU10NUJMV1pqMFJTaUtiSEJZbXJadjg4Y2Vyb3dUdEZ5ek5TVmkrZUc5ZlJNWkthbWxhaEtVOXFTdHkvczNsdCsreXhldm04V1d2L21qMGp0K011KzY0cG5qUGQvN1oxQ2p2dGxOMjBRN2RwVDEvbEhSOFZLZWcvK0x6NlhmYzhkTkp0aDNWcWRjQ3drVHRjK2ZLa09XOC9lUDNpSDhhOWhyLzB1MjdkZXRtdGQ5ajF4OXNIOTZody9BWU5DbXUzN3JQbm9sOG1mcGhWUEhOcVFiOVRMeTM2K0treGE1WXUrQ1BzdXhMWlJ1MkZaY1Nld2Vad1hJbU5KK3lBbFZaK0RRd0Nuc1FhOVJ3TmZFakY3R1NVK0xtaG55Zld2Q1pJZDZ3OE5Wbmc1aXJER3YvOGlGMVBQOGV1cjhrNnYwL0NBckZlQk45NGVwL2c4Wjd1dFRyc210Z1BlTlB6K2xYbmtjeUpRRk9nQlZZOTlTUnd2WE9zZDdDaE1mNXFvNjdZMk5CM2lHVjg1MkRCNmp2WStNekxBdllURVpFYWNnTDJqMnpVK2V2ZWhkd0Z1MkJFc2FZQzlUMzdISWVWL0xpUEZiN1g3c09mRlp6cGUyLzN4M2hETE5oTU5DVkRWY1pRRm1OQjVtb3FqZzkxUDZ0M25PWTF3S2ZPOGpUbmNTYnhOMXcwaHRKakt4cERHVGdXMHRYN3JvbWw2VTFhZGtxMGpWZXZPLzlYNGVaR1hGTWVJRE92Y2F1V1IxNStUKys3dnkzck0yWlNOTC96YnZ0NzE5Zk9MMnpSNHVBTFIrRzUrVkszMVE0N3R4dHkyL01GT3g5K09qWk5BUUFGdXg1eFpvOWJQbDNVZmNRSGMxc2RkdW5vdk8wSEhBclVBU2pjNitUTG1ndzQzdHZvS3RKejVQaVNqbWZmLzM2ckl5NGJBL1hxdWl2cTl6N29wSjRqUDEreXcxV3YvckxkeVNPZks5enI1TXNRa1h3c0lIUEhWYnMzUzkxT29pZGhZd2xuWXRmTWVUai8vd3RRMWV2SEJWU3VYSFFPMWhqb0p1ejZkamNXakw2RVhRTy94QUxDYzRqZC9QV1gyWitQZmRaYVFIdkNnOUNnbTdlTnNldnBQc1FxaTJwaDQwejlYV2E5c3JCcmJDdm52Sjl6enZWcHJGUjFDRFpXODJBc1dKeUFCZlNmWWRuWVBZQzZXTlp6TlJiY0J3MDUyQjc3ZmJFY2VNQjVYeEVSMlVqOEY3di9BRGM2eXkvQjdzNEdTZFR3cHBUNHU1Y3pzVElYOStGbWhIYkM3b0ltQ2lqM3IrSzZ3YzU3K0FPR1h0allFTytGNTBuc2d1Z0dsQkhuZkx3VFVDdWczQVoxUHYreHo4Z3U4RGVRQ3BYZmFiY0RLaXpNeWFrZnNDbU4reDd6cjNwZGRobFk0Uml4QUxOMmZ0ZStCemJaNDZTTDZuWGY2MGpDTXYvNStibE5CNTV4VGZjYjNwMVZzT3RoWjJDQmFIYlRBODhaNGRzeTB2SE1lOTdLNzdyN1FZSEh5YzV1V0xqL0dkZTFPdXpTMGFoNlJRUnNQTjZEQWN0M3hScmF1UTdHQXJ0SEVoenJqaXErOTB2QWdFcHM5elFXek41T2ZGVVAyQTNkWTdIcE8vYnpMQThhdHowUzYwQzdDTGc2NUwyQ0FzTmpzSnZQQzRpVnRMYkQ1b2VNSk5qdlZxdzZhUTdoNHh4SFl3SHVZT0t2NWQyQjdiQ003Myt4TEhJaXFWaUFlbmFTN1VSRVpBTjVnNlc5c0F0RVByRWc2d2RzYkloZldFQ1pTY1h5bVdPd2k4SWNyS1RsREdmNU9kaVlESDlBdVlPemJkQWpHckxjbFlLVklzVmxhTENMenpHKzkzRXpRZTVuQlN1M1dReDA4WHdlQlpTeTZlVG41eEplUGg3RWU1T2tGc0haVjAxN0kxSTFXK1BObFRiSk54RVJFYW1hZEN4WXVoYWJMUGdYWWgxWjNTQnFBUEFIVU51M2IxaEFXVWpGMXVEUFlHVXFjNEFqc1l4bEMyeXN4d0RpQThxenNhRFRkVG8yVGdXU1QwM2k2b2pkQVhXelFDT0IxeE5zN3cwb3djcVozQW1mRlZDS2lJaUlpSWo0bkk4RmN0OWdZd25IWStNWTNPeUdONGg2ZzRvZDJid0JaVDQyMWpJVHVKRDQxdDdOc1hteUlzUXlpWTloNVVTL091L25EU2luRXl2M0tjQUNRN2NVMEEwby9XTXBMd3o0ZlAyZGZkOEF2Z055QTdaeCtRTktyNkNBY29qeldVNnJzTFdJaUlpSWlNZzJZRWRpYzFTQmxaOTZYM3VES0g5MkV1SUR5a0hZV0luMVdJQTN3TFBkeWNCUnpuTjNUcTk2V09Eb2x0SXV4Z0szeGxqSHVpWllrUG9sc2N6cEtWaUFXWmxzWVE3VzlXNFdNQjhMYUFjVDNwVXVLS0NzaDJWd2UyRGpTN3ptWU9NNy9rUkVSR1RMRWNHR2ZiaFRiTlFqZmtvT0VSR1JUU1paNEphb0tZL2ZTVmhMODIrZDE1OWhqUVJjLzhZNnd5MEZIZ1o2RTV0REtnVUwzcDRHWm1NTmY0cXhTYUlYWXNIb2NxdzV3V2xZZS9JUzRHVnNzdU0wTEZpZTVtejNObGJpNngxTEVoUlEvdVlzWHd0YzVWdm5CcFN6S3ZuNVJVUkVOb1U5c2V0amh2TzZNUld2MVYwUUVSSFpCS1lsV1o5SjRuR0pYcld4MGxlMzBVZ1hFamNKeVNHNEVaQXJnblZ2cStVODByREpqOS9BR3Y0RWRkZU1ZQUhtQ0t5TG5yZkYrODRCMjJkZ2JjYURKcWMvRFFzbXoweHdqbHVscldqYUVCR1JyZEhid0JXZTEvNkE4aEJnRmZGVGFJbUlWTXZXMkwxTWFsYTdKT3ZYVUhGY1paalZXSGJSOVhPUzdkMU1ZcGdvVmw2NzNyTnMzeVRIakdKbFAwR2xQMEhMMWhJODJUUFlHTkRIa3J5ZmJCcTVXR1piUkdSYjF4czRBQnNpRXFRUFZoRjBOamJzUkVSa2d5U2MxRnRFWkJOSndTYmZUdmNzMnhrNHZoTDdwbUdseVMwcXNlMGJBY3RTc1daVWxlV1dSdStGVFNhZUViRE5sMWduNCtycWk4MlBXcFZwUGpvQkh3TjdKOWx1VTMwSElyTHBSWUF4enZQU2dQWDdBQjlpUXpqR2JxcVRFcEd0bXdKS0Vka1M3SVlGa040ZlFIT0I0WVRQeGVoMjk1Mk9OWno0bUlxZGYvMkNTcWdqenZ0WDFjL1luZjRKMkFUYlhpMklOWitxam9uWTVOMkRrbTNvYUlnRml2T3dRRFJSWmNHbStnNUVaTk83aU1UejE3NEMvQXU3Z1NjaVVpTlU4aW9pVzRKVHNVQm9Uc0M2UHp6UGx4SnJKTkdNOEk2OVlPWFlZVDRFZXZtV2VhZXR5VXV3cjZzSTJBK2JJN1hZc3p3Vkc2ODBEaWhQY296MldCQzRJbUJkTGVEWmdPWDFpUy9EYm82TkhYNGJtenJuSkd4dTE2TkpuSFhjbU4rQmlHd2V4Mk5kMVgvd0xHc0gzT004M3h2ci9pb2lVbU1VVUlySTV0WUlPQXdZQnR4WGhmM1NnWitTckhmTmRQNm1Pcy8zSWpaMktBMVlSOFVBcWg0d0krVFkvdUJwbFBNM0R3c21VN0VwYjhMRzMvcGxZUUZrbWZQNkt1QVpLazVKRXlXK0RIWi9yR3p0RWVCcVo5bFR3QUxnTmVBSjRBWmdKWnYyT3hDUnpXTS9yUE01MkJSYm80RGpzQ1owb0dCU1JEWUNCWlFpc3JtNW5RaVhZV01IbjBpdzdhSEVnc2hTb0d1Q2JiMFp5bGJPM3pMUDgyUVdVekU0ZWdzckdmMEo2RWR3QnJLcHMyOWxnMG1BSzRrMWwyb1BYQXI4WDhoMjY1ejNHSVUxM2pnZEsyUHplaC9ZQ1hnVUN3ai9EMmlOQmFTYjRqc1FrYzFqb2VmNUNtQUpzRDNXRkcrSWI5dmVXTWJ5bGsxeVppS3kxVkpBS1NLYlV3ZmdHTS9yLzVLOHM3Q3JLaGxLcjdaWW1la2tiQng1T1JiTVRmRnMwekZndjBPSWxkOStEcHdQakE3WXJpNlcyVXRVY2d1d0E5Wk1DR0NrWi9uRldNWnhXY0ErN25adHNjOTNBOG03RForQUJkN2VLUU0yOW5jZ0lwdmZTdUJ5NTNuamdQVWRzQ3FIVzdCZzh5YmdldFM5WEVSRVJEYTJHcHlIOGlac3pKODdkcTh2RlJ2cmVCL2VqR1N5Z00yN3ZpczJ2akNLTmZ1cGovM0ErdDYzendYWTJFZS9oc0R2V0dZd2lnV05VNENlU2M0aHpHcXMxQmZnTHV6emwyRHp3cFY1WHBkZ2dXVzViMW1ZS0pBZHNtNUwrdzVFWk9PSkVsOWRrT3NzYzd0aFI3Qng2dzg2citkZzFSSCtNbnNSRVJHUm1sZURBV1U5NTIraUlDbE1PWW1EVDdjVXN4QXIvWG9aQzlhOG1jdXZzSEl3bk9VenNERklYbW5BZTFnMkRtSlRadlFCWm1FL3dxb2l3emxHVUFiMURlQVMzN0lod0x1VlBIWllRTG1sZlFjaXNuSDVBMHF3RXZqVjJNMjJVdXdHa1h1VHpnMG9aMjJxRXhRUkVaRnRXQTBHbEM1dlFEbWY0QUJ4dm1lYk00RWRnZHVkMTZkZ2Q5cTk3ZktQZEpaSGlIV0RMU1BlcWNDTHp2UGJnRGQ5NnlOWTA1djNpRTJ6NUFaVDd2N3pzQ2xQd0g2b0pYdGNUM0E1Nng1WTJlbWh4QnJ2TkFCbUE3c0ViQS9XR01mN2lBWXMyM2NUZndjaXN2bWRSWGpaZjVEVHNHRHl6STF6T2lJaUlpSWVHem1nOUFjOExyZUV0UzQyWFVWZDRzdGFIOERtVndQNENKdkhjVHJXdUNiczJHbkFyMWpwMXgvRXlsREJNb25QQWI5ZzVXSXViekFGOWdOc05UQUNxQjF5N2w0OWlIVlg5ZHNmRzV2NEN6QVUrQWFiaTdPeUVwVzh1cmFFNzBCRVJFUzJFaW5KTnhFUjJhS2NEYnlPWmZuV0VpdWJQUWZyWnRvQjYxNzRFekFZQzlJU21ZRE4yL1lnOEpkbmVVK2dNNVk1WEpwZy80ZUJnNERkQ2M0STVBRjFuT2UxZ0JNSmJ5YjBMckFuVm9iNklOYTRaem1RaytRemJLaU4vUjJJaUlqSVZrb0JwWWhzYVZJSkxubDFBNVdYZ1J1ZDUvZGpuVktMc0pMWUlxeFQ3TlhZOUJvVGdmT3dnSzRCc2V4Y0NuQTQxcEFtQ3hzemVCcndPTlowQnVBTG9CYzJwMk15SDJHQllGRFFkUmMyZnJFY3k2anVoM1ZuOVdxQVpWTEhZR09aT21MQjJRQmdJRmFLTmdKcnBPTmFFZkRBK1E3OHkyL1l6TitCaUlpSWlJaUkyUWdscjY5N25yOGZzczA3RzNEOFA3RkE2bkVzb3prVDYyVGExN05OYmVBYUxIaHFudUJZSTZuZXpiaFVZbU1qdlRLd2dQRUg0QTRzZ1BQcmh3VjM1MVhqZlYxYnduY2dJaUlpSWlMeWo5Y3F3Ym82Q2RadExLbVYzQzRvSUsydVZnbldiWTd2UUVSRVJFUkVSRVJFUkVSRVJFUkVSRVJFUkVSa0M5Y01HMGZvN1diYUVSczNHQ1NMK0hrUEh3VjJjNTczQi9hcHdYTkxBWTRQV0g1RmduMVNnUk0yNEQyekNKOCtwU1ljU3Z5azU5V2RleTRkeUFkYVloMXBHMi9nZVltSWlJaUlpRlRaTmNEenZtV1hBN2VIYkQ4RStOanplaUhRMVhtK0UvQTdOaStsZDA3RW43RDVINmNrZVhqbnRnUUxYRjhLT0FmL2RsNVhFK3RFV3d4TURuZ1VKZGcvRzV2ck1abWdUcS9lUnhTWTdkdG5WNndqcnJmcGpodThOZ2Vld3ViQUJMZ1YrOTZtWXQvZGJPeTdYZ2FVQWl1eGFVWm1BaitqU2RGRlJFUkVSR1FUU3NVQ3JsSXNBQ3AySG1CZFQ5Y1FIeUMxZDlaTndLYThBR2lCemRYb2JXeVRoMDNYNFcwdTh4UFFyaExuNUE4VTd3Q0dVWEVhay9LQVphbkFJY0FqeEJyb0ZCUE1EU2pkNERFb0dBeGFsbGFKejlBY2VBOExCTDFkWEZ0ZzA1TDA5aXlMQU91eFFISU9jQ1dRNjZ4cmhtVWVPd0t0Z1VMbkdKVUpka1ZFUkVSRVJDcXF3V2xEMHJEZ0pOTjVaRG12K3dGZityWmRETFJ4bmtleCtRNUxzR0J5dmZNODZQR2RzODlQMkp5VlB6bVA5U0hQdlFGbExTemJtVTVGUVJuS0k3Q3NhZ1NiOHhHU1p5aURzcEdKbGlVTEtFOXozdk5XN0R0MXRjT3lpT3VjWTF3TXZPcHNXNDVsZlRPY2JhOEN6ZzQ1Zm1XenB5SWlJcklOcU15ZGJoR1JqYzBOenR4L2swNEVidkZ0a3dhc2RaNTdwODk0SEN1NUhGR0o5emtBeXlTQ1pmemNNdGtTei9PalBOdWZqSlhObGpydjRRMGkwN0VTV2JDTVhoUGdJK0FWTEFONEU3QnZKYzZwSnIwSE5NTEdrRTd5cmVzSDNBQThqSlc0cG1IemY1NEQvQUY4aUgyL3FWaVo3NnZPZm1FWlZ2L3lSVUNIRFR0OUVSRVIrYWRSUUNraVc2S3pnRHV4NE9ZTlo1azNvTVN6N0NEZ3lFb2VOMG9zQ0t6amVaN2plYjRXR3pPWkNWemcyYmN4c1l4ZkJCcy8yTkY1N1FhYUpVQTliRHlvdDVGUHQ0Qno4WStoOUw2T0pGaVd5SDVZUUxrd1lOM2p6dC83bmIrM2VkYmRDdndYQzVMTGdSK0IxNXgxOWJGTXJUdk9NaHZMQ2pmdzdOOFl5KzZLaUlqSU5rWUJwWWhzQ2Z6WnJ2VllKbTBjVnJJNkd3dHEvQUhsL2xoZzh4N1dITWFyTVRiMjhTSG5kUVFyOTNTRHdCV2U1eVdlNTY1VGdmOEFKd1djcnpmQThzckdBdUJtMkRqUEtWaDJjMHJBdHVYWVdFLzNPTjRPcVc3UUZyUU00R2Juc3dYNUkyUjV0dk4zQlpadERlS2V5NEVoNjBWRVJFVGlLS0FVa1MyQm0rMUt3NEkrZ0Yrd1RxMzNZR01UZ3pLVXc0QlJXSU9lSFlIVnp2S0dXRU9hOXp6YlptRWxxZXVkMTJFWlNyQnBOVDdDbXRTNEFlVlV6emJwMkhoRDcydXdJUGhEb0x2ejJoK2t1dFlReTNabWgyeVR5TlhPd3k4S3RDSzhUQlVzMlBYKzIvOHY0UDg4cnpmbWRDVWlJaUt5bFZGQUtTSmJzbEZBVXl6NEtzZXlmYTUrMkZqRlk3QUdQVGNERjJHWnlJZUFCNEUvblcxVHNhQzFybk9jRmRqOGtpT0JKVmo1WjIxczdzaUZCR2NVTDhNYTE1eUFaVVl2QnZadzFyVjAvbzdFeWtVdmMxNEhIUWRpNHkrWEVKc3pjMFhBZGtITFVxbTVvSzhXY0MveEFhV0lpSWhJcFNtZ0ZKRXQyVnBnQmpZdWNMVm5lVG9XQkkzQW1zSGNqbVVVcjhQS1JPczZ6MTFkc0d4anVlLzQxd012Ty9zTUFzWURUNFNjeTBmQStjQUh6dnQ3czU5dTRQcURiNStPMkpqRis3QU9xNjQxeExLWDJiNi83dlBsQkdjdkh3WGVKM2h1ektweXAxSFpBL2lVcW5kdnpjSStTMnZpLy9jUkVSR1JiWVFDU2hIWkVnUmw0cngySkg2TTVKM09QbU9jMTJYQXRWalFWd2JzVG53VzcyaHNQS1pYSnJBM0ZxQ2RqblZuZlJ3cmJRMVNCZ3pGTXBCNXdPZFl3NXBGU2M1OUV2QWMwSXVLSmJzNG42T1diMWtwRnZ3MklMNTh0UzZ3Ri9EdkpPK1ppRnZDMndsNEV2Z0V5OUFXQUU5alFYWmwvUnNZaUgyR216ZmduRVJFUk9RZlNnR2xpR3dKM0V5Y2R3emxmbGpBc3hSb0Fkem9MRDhET0F6WUJjZ0hEc2JLVUp0ajAzelVBZDdFQXJrWHNQa3Nod0lEblAzYlllV3RjN0RHT2JkZzJjbWpzT3hrYTZ4cjdCZWU4MnZ1SE9NczU1eWV3dVpxbk9POHo3ZkFyOWlZVDMrVzd4SG4vZXBnUVdKcnJFT3NsNytFdFJRTGxxZGpKYTZ1Rk9CZExKaDE1WHZPRVdBVndRcXh6clB0c0pMY3BsajI5R2JuL1haMFB0OEpRRi9zTzE2TmpTOE5LN0U5TEdTNWlJaUlpSWhJc0Q1akpnM3JNMlpTdE0rWVNkRmVveWZkdllHSDI5bjMyaTNEVE1leWFEdGhBYVYzZlVjc0FGb0p2RU9zYVkrckRsYWUrZ3N3bkZpVEhKenRUc1d5ZlVFYStZNzFOQmE4M280MXZQRnFBQnlMWlV6Mzh5d1B5cmlPQkpaaEdjMmdoanJWZFE0V3hLN0RndGN3NmM0NW5JTjk1MkUzRlBPd3p4UW1rL2h5WHhFUkVkbUdWV1plTXhHUk9IM0dUQm9HakFZb2p6SjY0Z1hkTDl4TXAxS2JMWFBzWGh0czdPZW1rdUw4OVk4UkZSRVJFZG1vVlBJcUl2OWtXMkl3Q1pzMm1BUUZraUlpSXJLWnBDVGZSRVJFdGhBRDBZMUFFUkVSMllJb29CU1JMVUV6WUJiV0FNYlZrZmpHT0luMHhacmxWS1dNdnhQd01kYnBOWkViUXBZUEovemYwRlNzdVUxTmU1ZjRxVVFpd0wrby9PZnVSWHlUSHhFUkVaRU5vb0JTUkxZRVE3QnVyTXM5eXc1eGxsWEdSS3p4enFCS2J0OFFlQU9ZaHdXaTdSSnM2MjJnMHczcmtBbzJ2VWJZdjZGWEFCMmM1OFhBNUlCSGtiTitMNkRFZWF6RHluaExQQSt3NWo5QmVtR2RXNk5ZMmV1VWdJZGJEaHZCR2dzOWpRV1ZsMkhOZzl4SDFQYzYyVlF1SWlJaUlpSWltMVVxRm5DVllnRk1NYkY1RjM4QTFoQWY0TFIzMXZrRG54WFlISTlCeXpOODc5a2NtK0xEN1U1N0VoWlk3aDV5anV1eExySUExeEdidmlSS2NQbnBJVmkzVlRkcldCeXdEY1FDU2xjaHNBRFlEZ3Q0V3puTE00bE5SUkxGdXJDNmJnUE9kSjZ2Q1hrZjcvSWM0RHVDNTR3TSt6d2lJaUlpSWlKYnBEUXNrTWwwSGxuTzYzNVV6RTR1eHJxblFzWGc1eXFnWmNEeDNXTzc5Z2Yrb21KQXRSK3dFQmpsbkFQWTFCcVhZbk13VGdKNkF6OWpRZDhjNTloelBJL1RzTUR6ZGl5WWRMT0t5VEtVWUlIMWU5aVVIZ0FIQUY4N3k4TUN5alJzbnNvNnp1dktCSlFBQmNTWEZyc1VVSXFJaUlpSXlEK0tHMUQ2WHo4Q0hPVGJkaG5RMUhsK0JiRU1ZSHRnQ2NIelNsNkJCV1ZOZ1dlYzdZNEkyQTRzYy9rK0ZqQmVpODFqZVFrV1VPNE4zSThGZWE2Z0FNd045bm9ESHpqUEt4TlFQb3VOSWIwWW15dnljYXo4OXh6Q0E4b2h4R2MvazVXOFh1Mjg1eHpQUGlXZTV3b29SVVJFUkVUa0h5VXNvRXpGNXJrOHhMTnVGY0ZqQ1IvQ01vdUo5QU5lQWk0Z2ZueGkwT01nTEJCOUJ0Z1RDeWpCeGx3ZTd6bG1XQUJXRDVzMlpCZm5kV1ZLWG8vRmd0Z3pnWmV4c1pFOXNFQXpLS0RNd0lKRjc3R25lcDU3bDMvbWU5OHl6M052OWxJQnBZaUlpSWlJL0tPNEFXU3g1K0VHVDUyeHNZM05uZGZyc0ZMTnU0Z0ZmNnV3QU1rYkVDN0RzbkwreGpaQm9zUjNUZlU2d1hrL053QXJJTDVEYWxBQWxnMzhGeHNUQ2hiMHpTTTRjemlQK1BHUVVESEFodUNBOGd4Z0RPSEJhdGh5U0J4UXV0K1hmM3luaUlpSWlJaklGaWNzUSttNkZuZ042NllhQmRKOSs3K0JsYVY2RGNHbTE2aU1SQUdseXczQU9oQS9adEkvaHJJemxsRzhqdVFkVXYzakdyM0JyemV3bTBwd1FOa1dDM2FMc1V6bU5NOWpuYlBkU3Q5eU43dXJES1dJaUlpSWlHdytmY1pNR3RabnpLUm9uekdUb3IxR1Q3bzcrUjZoa2dXVUdWZ2puanBZdDFXdlBaeGxoeEliVDlrQW1FMnMzTlN2bUlyWlVQK3lmWDM3bEJFc0tBRGJ3VGtYTjZBTXlreTY0eHFuQUJOOCsxYzJRK245UEY3SEFRODZ5MS9CcGpueEt3UHlzZkpkQlpRaUlpS3lRVFFQcFloc3lkWmk0eEd6c2ZrWnZUN0J4anRlaEhWZkhZcDFTbjJNaW9HYXE0SHZBVFk5aDNmWkI0RjdWczRQeEFlRUhZR1BzVVpBSFQyUFV1ZHZXT0JiSFlPd01hSnV4dlpjN0xzWTRObW1OaGJ3Zm9hVkJsZEhHbkE2c2U2eUlpSWlzZzNUM1dnUjJSSWtLeEhkRVp2dXcrOWQ0RVBnWVN3enR3NTREaXNIWFY2VEo3Z0JKbUhuMUFzTGtQMEtnZFpZNXJHK3MreGFMTGhOQmY2RlpTa2JPZXZXK2ZiUEJLNEJEZ1lHRXZzdWk0QWpnYmV4QVB0ZldNWnlMUlowVmpkdzdvNlY5VDVhemYxRlJFUmtLNktBVWtTMkJPNDR4alJpQWROK3dKUEFVcUFGY0tObit3YlkxQno3QWNkZ1djemRzZXpnRFZpQWRTL1d1R2FSczA5WTBCclVnT1pPNEhyZnNqa0IyODMwUEo5R2ZEYlE5UWlXR2F5RGxicTJ4c1kzdW5iQ3huM09BK1lDSjJGVGx4UUI4NTF0WHNheXNWLzY5Z1VMOEFxQnZ0aDM1ZlVIRnNnZWcyVjRKMkRCZVFmcys4Z2cvbnZ4TnpCcUduRE0zYkJ4clNJaUlpSUtLRVZrc3lvanZ1eXpETmpPZWY0Sk5tMUhiV3hNNEN4bmVRYndIUmI4ZklDVmVrNzBIR01mYkpxUVc0R0ZXR0FKeVp2dkpOTnNBL2E5QjV0Zjhod3NZTDdMcys0dDU1SEk0VmhESW44d2VTY1dKUHBMZkwzWnc1WFl2SmF1MzUxSGRiK1AzWUQ3cXJtdmlJaUliR1VVVUlySTV2YVY3L1UwNTI4cDhHdkE5bXV4TEorL1NZL1g1MWpnRTBtd1RXVlY1OS9KSFFLV1hlRThxbU1kRlV0ZHdZTG1JTlY5bjhvNGFpTWVXMFJFUlA1aDFKUkhSUDZKRWdXVFh2Nk9xWnZLak0zMHZpSWlJaUtibEFKS0VSRVJFUkVScVJZRmxDS3lKVGdYYTZUajlSRTJidERWeUxlK0g4SGxxSTJJVFFrU3BnTndWbFZPY0FPZFR2d1l6RXVBbzJ2NFBSb0F3NnU0VDErczhWRlZTb003WVZPaDdGM0Y5eElSRVpHdGtBSktFZG5jMmdDWEFrOEFKMktkUmNIR1FLWmczVnZIQVc4UUMzemFZQjFjeTN6SHlzSWEzQnllNUQxUHg1cjNKRk5jaFVjNzRIeXNHNnovVVFRODRCeHpCNndUN1IrZTkxbFJ5ZmRJTkwxS0F5cDJwazFtSXRZbGRsQWx0MitJL2U4d0R3dEUyMVh4L1VSRVJFUkVSR3BNWFN5b09jQjVmVEx3anZOOERUYUg0MlRnQkdKek5BS014Y1lwVG5FZXBVQXU4Q2tXcVAza1BOWmkwMjNzakhXRmRSOVIzK3VnaDZzMUZhZk9TS1FrNVBrd29KYnplYy8xN1pOc0hzN0tiTmVSNUdOR1Z3UTgxb1lzei9EdDJ4eHJrblMzOC9va0xMRGN2WkxuTGlJaUlpSWlVcVB1d0lLMUw0QmZzQ0J4S2RaSmRBM3haWld2QVFPeE1zMnZpSyt3bUl2a1c4R2RBQUFKTGtsRVFWUUZvcmNETjJIek1qNEIvQWRJOWIzbkFjQ3JudGVwSkM3ZjNBdWJwcVN5Z2dMS3NFQjJsTE4rQlhBcXNWTGRtNEF1eERLeWc3REFlRU1EeWlqeFpjSlhBUzFEdHN2MHZONGYrQXU0MmJmZGZ0alVMS093N0xDSWlJaUlpTWdtMHhqb2lXVy8zQUNtSFhBOEZsaTJjSlpsQUw5aDVhTFBBTE94ek9Wa1ovMXNZc0hYdzFnWDJOZUpENHJBTW9TZkV5dXJCWnVQTVZFZ2RnYVd4UXNxUVYwQ1BPM2J2Z1NiK21RYUZidlJyaUorWEtockJYQTI4Smh6UHJPeEFIT0VzLzVUTE10YW1ZQXk2TEd6czgwVnhMNm45czc1MXcwNDFoVllvTjBVKzc2WEFFZUV2Rzl6NEgxZ0FYQXROVE5WaTRpSWlJaUlTS1dzSUJZY1RnYVdPOHV2d2NwWFp6cVBzVml3a29XVnMrTDVPOHRaZHg2VzJmd095QTk0cnhGWXBzOHJXVUI1SzNCYnlMcExzUURXSzZ6a0ZhdzBOeWpnV29FRmNKT0J4NEhSMk9lY2hvMEgvY2F6WFJnM29Fd0xlQVI1aUZpR05Fdy80Q1hnQXBLWENCL0V4cDMvVWtSRVJFUkVwQUovTU9jMjJpbjJMZC9aOHp3b29Md1Z5MkplaVdYTG12ajIzNGRZeHZBcDRqT05VZDlycnhlQW9TSG5mZ3N3MHJmTUgxQWVRMnhjWXBTS1l4WHgvTjNmMmFhTjgvcFVZQjF3cEcrN0lNbEtYdThpRnZ5dHdyNW5iMEM0RENnbmVCeXBYeFFMeEVWRVJFUkVSRGFyS0phQmN4OXVVT1FHbGp0aTR5TlhFZXNxR2hSUTVtT0IySFJpVFhubUExODZ4NWhBY01DVkxFTTVrZkNPc0E4QWwvbVdoWlc4ZG5IZTU3aUE0N2lCNGhuT1BzYzRyM2QyOXVucjJ5NUlaY1pRdXQ3QXBpN3hHZ0s4VzhuOUZWQ0tpSWlJaU1nV0lTeERXWVlGT0l1d0xLQjNIc3FnZ0xJUUszVWQ2Q3lyajJVc0R3TU9BZllNZUM5SUhsQitUZmcwSG11eEtVaTh3a3BlaHdLTGdSK3hzWnhlSzdBUzF4blkvSlRUc1hHajQ0SDdzV0RZM1M1TVpRUEtQYkNnOVZCaTViY05zSEdidTRUczQvL2Mvb3h1TWJCdkpkNWJSRVJFUkVTa1JpWEtVQTRCYWp1dkx3VzZPYy9uZWJZSEN5aEhBcjJ4K1NtUHhZSk50Nm1OOTczOGtnV1VpWHhJeFRrdlM3Q2c3VXhnTmZBQjFnQm5JcFo1bklaMW8vVmFnWldrdW1NYUg4WUN5ZmVkMTU5alphODFsYUhjM3pubUwxaWcrdzB3dkpMN2dqS1VJaUlpSWlLeWhmQUdRUkZpWmFLcmlRV1RZRk9GN0JXd2Z3YVcyWE5kN3h6VEg3VDUzOHUxSVFIbGQ4QUF6K3NiZ04rQkY0R3JzVExkWnNCcDJCeU9xVUIzTERBY1FTeER1QUlMNk9wNGp2VW9zYkdVdmJFZzFRMG9JMVJzdk9PVzFBWTE1UWxxekpPR05RQ0tZczJDTGdaeUt2bTVGVkNLaUlpSWlNZ1d3UTNtbnNTQ3NWTG45ZVBZM0lkenNMR1FFNGtQdU5wZ1FjMHAyQmpMQWl5UVc0VmxCOFBlcTZGenpHU1AvRXB1NTMzNGxRQUhZdE51OVBBczd3TVVBUjlqQVhHaXpHTVdWaUxiekRrT3dBbUVUeEVTOWdBcmJUMEF5K0lXWWVOTGR3TjJ4Ykt0UzdCQXQ3N24vZjFOaE1LYUM2M0FBbW9SRVJFUkVaRk54ZzEyN3NPbUJ4bFR5ZjBtWUFIbmQxalo2UktzMlV5N0JQdE1xOTRwVnR0WVlDZGc5NEIxRFlpTk8wd1VVQTdIeHBFdUpQazBINGxrWUtYQlB3QjNBTDBDdHVrSGZJRk52eUlpSWlJaUlyTE5hTFc1VCtBZklMV1Myd1hObFNraUlpSWlJaUlpSWlJaUlpSWlJaUlpSWlJaUlqVm1iTWp5OTBPVzd3L1U4N3hPd1Rxc2hyMTIxY1dtQk9rV3NLNHk3Z0FPcXVhK0lpSWlJaUlpc2hHVWVKNTd1NDZXaFd4L09UQUp5SE5lcHhFL2pZai9OZGdZdzVlYy9US0IwUVIzUFUzVWJPZFlyQUZPTWxFU2Q1YXQ3cFFuSWlJaUlpSWk0dU1OS01zQ25xZGhXVW52RkNTdkFrT0FZdWNSOVR6M3ZuYWIyb3pHT3FZMnJjSTUrUjlMZ1pVaDY3YjM3SnNzWUF3TGxFVkVSRVJFUktTS3dnTEs5Y0E5d0FJc1NLdnJXZWZ0YXBvc1Eva29OcjFKRzJ5K3k2cVdyWGJFcHZEd0hyOS9ndTJWb1JRUkVSRVJFZG5JM0FDcjNQbmJFQXNpN3dOK2Q1WmZqZ1YwSzRCYUljZXBSZUtBOGx5Z01kQUpXQVVjVUlWejNCbkxkTzd0V2RZTStBMjRGUnV2NmFjTXBZaUlpSWlJeUNaU0FqUUF4bUVCNWY1WU50SWJlSzF5L2w3dGJML0dzeTdEMmM4Vk5JWXlDL2dKdU5UWjNqOXVNa3JGY1pRSFlzSGtVT2VZWGdPQjhjQWJ6ckc5RW1VbmxhRVVFUkVSRVJHcFFZbkdVS1lBcllBaTN6NXJnT2JPOGlJc1NDc0tlWjBPdk9jc3l3NDVoeWdXMUxvdUJQNENCbUROZkU3M3JEc0FtQWJrQUc5ajR6bjk3Z0tPREhtdmZVT1dpNGlJaUlpSVNCVWxDaWhmQlVxQm0zejdlRE9VQndFVFBLLzlHY3B4d0xOVUxhRHNpWTI1Qk9nT3pNZEtjdE9CSDRIQnpycDBvTFh2V01PQlJjU3lrWE93d0xhVStDeGxUc2k1aUlpSWlJaUlTQ1dWWU1GVkhzRmRYZ0Y2QUdNOHI3MEI1YlBZV0V1WFA2QThETXQwVmlXZzlMc04rQmg0aU9DTUpGakErU0tXdGF3TkhFSXMwRDBDZU5wNUhnSFdFZDlZU0VSRVJFUkVSS3FvTVphNSt3cm9RbmhBZVF6d29lZTFHMUFlQlV3bnZnTnMwQmhLMkxDQXNoRTJucklVNkJ5eXpZSEFTT2Y5ZTJKWnlUNVk0UGdGc0llelhRNncyTFBmRUN4cmVWcUM5eGNSRVJFUkVSRkhIU3g3TnhZTHROeHMzVXBnTzkrMnRZQm5zR0F0MTNtK0hqZ0grQXpyM3VwVjJZQXlHNXVuc3BXekxpOWdueWJBZGNCQ2JQcVJxN0hBOGs2cys2eGZiV2ViSlZobUZPQkc0RFhQTnUyd0xyYXVPVUI3NE0rQTQ0bUlpSWlJaUVpQTlJQmwxd0hMc1F5aysxZ0xmQTAwQllZQnIyQlp3bWVCdWNBOFlCYVdxWnpxL0oyTk5kWDVMN0dwUGZ3QnBUdXVNa3A4OWpQaXZNODRyTHZzczlnNFNsZHo0RjZzVlBjMzRISG51QjJ4T1RNL2RjNnZMdkFJOEEzUTB2bTg2Y0FJckR1c3l3MG9ad1YvVFNJaUlpSWlJbElUTWdpZSt6RU55M3JtT28rNldHbXBOMmdkZ0dVa1hiV3dLVDh5QTQ1M1B0Ylp0VjZDYzNISFNRN3hMTnZlK1pzT1RNRXlzTm5BNjFnSjd6cmdGMkJIeno2blljSGttUW5lUzBSRVJFUkVSTFloK1p2N0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QrdnowNElBRUFBQUFROVA5MVAwSUZBQUFBQUFBQUFBQUFBQUFBQUFBQUFBQUFBQUFBQUFBQUFBQUFBQUFBQUFBQUFBQUFBQUFBQUFBQUFBQUFBQUFBNEM1aWdCRUdOVEpYZXdBQUFBQkpSVTVFcmtKZ2dnPT0iLAoJIlRoZW1lIiA6ICIiLAoJIlR5cGUiIDogImZsb3ciLAoJIlZlcnNpb24iIDogIjE0Igp9Cg=="/>
    </extobj>
    <extobj name="C9F754DE-2CAD-44b6-B708-469DEB6407EB-2">
      <extobjdata type="C9F754DE-2CAD-44b6-B708-469DEB6407EB" data="ewoJIkZpbGVJZCIgOiAiMjA1NjMzNTk4MDM5IiwKCSJHcm91cElkIiA6ICIzMjQ2OTIzODkiLAoJIkltYWdlIiA6ICJpVkJPUncwS0dnb0FBQUFOU1VoRVVnQUFCZk1BQUFGbkNBWUFBQUFDSWRPY0FBQUFDWEJJV1hNQUFBc1RBQUFMRXdFQW1wd1lBQUFnQUVsRVFWUjRuT3pkZDNoVFpmOEc4RHVqSTkyN3RJd3lwV1cwVU1xd2JCQW9TMFJraUFORWhxaXZBeEZ3NEt1K0lpQ0N1SDRLaUFNVnhTb295QVlaaFVJTEZGcG9LYU5BZ1pidTNhUnB4dm45VVJxYkptbVREaHJnL2x4WHJ5VFBlYzV6bnFRSDBQdWNmQitSSUFnQ2lJaUlpSWlJaUlpSWlJaW9TWWhFSWxGdGZjUjNZaUpFUkVSRVJFUkVSRVJFUkZSM0RQT0ppSWlJaUlpSWlJaUlpS3djdzN3aUlpSWlJaUlpSWlJaUlpdkhNSitJaUlpSWlJaUlpSWlJeU1veHpDY2lJaUlpSWlJaUlpSWlzbklNODRtSWlJaUlpSWlJaUlpSXJCekRmQ0lpSWlJaUlpSWlJaUlpSzhjd240aUlpSWlJaUlpSWlJakl5akhNSnlJaUlpSWlJaUlpSWlLeWNnenppWWlJaUlpSWlJaUlpSWlzSE1OOElpSWlJaUlpSWlJaUlpSXJ4ekNmaUlpSWlJaUlpSWlJaU1qS01jd25JaUlpSWlJaUlpSWlJckp5RFBPSmlJaUlpSWlJaUlpSWlLd2N3M3dpSWlJaUlpSWlJaUlpSWl2SE1KK0lpSWlJaUlpSWlJaUl5TW94ekNjaUlpSWlJaUlpSWlJaXNuSU04NG1JaUlpSWlJaUlpSWlJckJ6RGZDSWlJaUlpSWlJaUlpSWlLOGN3bjRpSWlJaUlpSWlJaUlqSXlqSE1KeUlpSWlJaUlpSWlJaUt5Y2d6emlZaUlpSWlJaUlpSWlJaXNITU44SWlJaUlpSWlJaUlpSWlJcnh6Q2ZpSWlJaUlpSWlJaUlpTWpLTWN3bklpSWlJaUlpSWlJaUlySnlEUE9KaUlpSWlJaUlpSWlJaUt3Y3czd2lJaUlpSWlJaUlpSWlJaXZITUorSWlJaUlpSWlJaUlpSXlNb3h6Q2NpSWlJaUlpSWlJaUlpc25JTTg0bUlpSWlJaUlpSWlJaUlyQnpEZkNJaUlpSWlJaUlpSWlJaUs4Y3duNGlJaUlpSWlJaUlpSWpJeWpITUp5SWlJaUlpSWlJaUlpS3ljZ3p6aVlpSWlJaUlpSWlJaUlpc0hNTjhJaUlpSWlJaUlpSWlJaUlyeHpDZmlJaUlpSWlJaUlpSWlNaktNY3duSWlJaUlpSWlJaUlpSXJKeURQT0ppSWlJaUlpSWlJaUlpS3djdzN3aUlpSWlJaUlpSWlJaUlpdkhNSitJaUlpSWlJaUlpSWlJeU1veHpDY2lJaUlpSWlJaUlpSWlzbklNODRtSWlJaUlpSWlJaUlpSXJCekRmQ0lpSWlJaUlpSWlJaUlpSzhjd240aUlpSWlJaUlpSWlJakl5a21iZWdKRVJFUkVSRVJFUkRXUnkrV0lqSXhFZEhRMDB0UFRVVlpXMXRSVElpSzZZK3p0N2VIdjc0L3c4SEJNbkRnUkRnNE9UVDBsYWlJaVFSQ0VwcDRFRVJFUkVSRVJFWkV4Y1hGeFdMVnFGY0xDd2hBUkVZR0FnQURJWkxLbW5oWVIwUjJqVUNpUW1wcUtYYnQyNGVUSms1ZzNieDVDUTBPYmVsclV3RVFpa2FqV1BnenppWWlJaUlpSWlNZ2F4Y1hGWWNXS0ZWaTBhQkZDUWtLYWVqcEVSRTB1UGo0ZXk1WXR3NElGQzlDOWUvZW1uZzQxSUliNVJFUkVSRVJFUkhSWGtzdmxtRDE3TmhZc1dJRGc0T0Ntbmc0UmtkV0lqNC9IaWhVcnNIYnRXcGJjdVllWUUrWnpBVndpSWlJaUlpSWlzanFSa1pFSUN3dGprRTlFVkUxSVNBakN3c0lRR1JuWjFGT2hPNHhoUGhFUkVSRVJFUkZabmVqb2FFUkVSRFQxTklpSXJGSkVSQVNpbzZPYmVocDBoekhNSnlJaUlpSWlJaUtyazU2ZWpvQ0FnS2FlQmhHUlZRb0lDTUN0VzdlYWVocDBoekhNSnlJaUlpSWlJaUtyVTFaV0JwbE0xdFRUSUNLeVNqS1pEQXFGb3FtblFYY1l3M3dpSWlJaUlpSWlJaUlpSWl2SE1KK0lpSWlJaUlpSWlJaUl5TW94ekNjaUlpSWlJaUlpSWlJaXNuSU04NG1JaUlpSWlJaUlpSWlJckJ6RGZDSWlJaUlpSWlJaUlpSWlLOGN3bjRpSWlJaUlpSWlJaUlqSXlqSE1KeUlpSWlJaUlpSWlJaUt5Y2d6emlZaUlpSWlJaUlpSWlJaXNITU44SWlJaUlpSWlJaUlpSWlJcnh6Q2ZpSWlJaUlpSWlJaUlpTWpLTWN3bklpSWlJaUlpSWlJaUlySnlEUE9KaUlpSWlJaUlpSWlJaUt3Y3czd2lJaUlpSWlJaUlpSWlJaXZITUorSWlJaUlpSWlJaUlpSXlNb3h6Q2NpSWlJaUlpS2krMUp5d2dra3hFWTE5VFRNSWdoQ1UwL0JJdktTSW1SbjNLeXhqMEplZ3ZUVWxIcS9OMVc1RWhxTnVsNWpWQ1VJQWs0ZTJRdTFXdFZnWTVxU2taYUtHMWN2TnZweDdrWnFWYm5lYTYxRzAwUXpNWFFuejIraXFoam1FeEVSRVJFUkVkRjlhY3NQWDJMRDUvOXI2bW5VcWx4WmhrOFdQNC9vL2RzTXRxMSs1d1ZzK016NjNrUE13WjFZL3ZvTTdQdHJvOGsrcDZNUFlOWGJjL0hMMTh2TkdyT29JQTlGQlhrRzdRZTNSK0tOR1dOdzdKL3RldTNuejhSZy85WmZMQTZCangvWWdWL1hyTUQvZmZDYVJmdlZ4UStmdm9kUDMzbXgwWTl6dDlGcU5GZzZmenErK2ZndEFNQ0ZzeWV4Wk41VFNFNDQwY1F6cTlBWTV6ZVJPYVJOUFFFaUlpSWlJaUlpb3J2VjhnVXo2ajFHK05DeDZEOWl2TW50Zi8zMEZkSlRVMUNRbTIydzdlYlZTMUNXS1F6YXIxMUt3czdmdmtWbzM2SG9QV2lrcmwyalZxTzB1QkJhclJaYVFRdXRXZzJOUmcyTldnMjFXZzJOV2dXVnFoeXFjaVZVNWVWUWxaZWh2RnlKY21VWmxBbzVsTW95bE1sTFVTWXZoVUplRERjUEgweVo4N3JCOFU4Zk93Q1JTSVJ1dlFlYWZGOW5UeDRCQUFUMzdGL2o1MU5wOStZTmlEbXdBOU5lZmdkZHcvcnAyalBUcjBPcjFjTGR5MGV2LzVFOWYrSEMyWk5JT0JHRktiTmZoMS9MTnJVZUl5Y3pIZHQvWFFjQUdEYitTVjI3SmIvblR0MTZZK3pVT1diM044ZjUrRmdFQnZlRVNDUnEwSEhOTWYrcDRYWGUxOXV2QlJaKzlLM0YrNTA3RlkzQ3ZCeDA2ek1JQU9EbTRRMTVTVEYrK2ZvanZQYmhHcmk0ZWRSNVRnMmhNYzV2SW5Nd3pDY2lJaUlpSWlJaXFxUHNXeldYMmpCSGFYR2h5VzJIZHY2Qm1JTTc0ZHM4QU1PcmhNdkdDSUtBcE5QSGNYalhacVNjandjQXlKeWMwV3RnaEM0RXpzbE13NHBGcytvMVg2bU5MZXp0WmJDVE9SamRucFo2R2VuWHJ5QXdwQ2U4bWpVMzJxZW9JQThweVFsd2RuVkhVUGZldFI1VFZhNUVmTXdoeUJ5Y0VCamNVMjliWnRwMUFFQ3o1cTMxMm1lODlqNTIvdllkRHUzOEhaLys5ejhZUGZsWjlCditpTWxBdkZ4Wmh1OVh2NHN5aFJ6OVI0eEhVRWd2M1RaTGZzK0ZBZTNNN211T2c5c2o4ZmV2NjlBNTlFRk1mK1ZkaUVRaXBLZW1ZTlhiY3h2ME9BRHduLzkraW9EMlFRYnREazdPNkQxb2xFVmpIZmg3azlIMlUwZjM0OXJGY3didEU1NTVXZmM4YXZjV1NLUlNEQmp4S0FEQXQza0F4ajQrRzV0LytCeWIxbjZNV1FzK3RHZ3VEYWt4em04aWN6SE1KeUlpSWlJaUlxSjcwcEpYbjBKK1RtYXQvV3E3OC9pajczZENMSkVZM2ZieGozc3NudGZGYzNINGRjMUhLQ3JJUTBEN1R1aFY1Yzc1cWs1RzdjWGZ2NnlGVkdxRHAxNThDMUliVzZQOXlwVmwyUDNIRHpoNVpCL3ljeklobGRxZzU0QVJHRGh5QXBxMWFLM1gxOXV2SlI0YU54VmlzUVJTR3h0SXBEYXdzYkdGMU9iMm82MHRiR3pzOE0zSGI4SGR5eGN6NXIwSEcxdDcyTnBWL05qWnkweUc0YnQrL3g1RkJYbkl1SGtWQUZBbUw4VnYzNnpTYlhkeDgwREVZOU52djdjOTBHbzBFSW5GMlBEWkJ5WS9xOGRtdkF4blYzZWNPWDRRWmZKUzlCOHhIamEyZHJydHFuSWxNdE5UNGV6cURqZFBiNzE5SlJJcHhqdytDNjNhQitMWE5TdHc2dWcrUERoa3ROSFBVYTFXNGZ0UDMwUEd6V3Q0b0Vzb3hqNCtXMjk3WFg3UFZmMzJ6U3JFSHRwbGNydXBjM0RDTXk5ais2WnZJQktKRU5KN29PNnpsOXJZd3R1dmhWbkh6czI2QmExR0E1bURFNXhjM1dyc1cvV3pyY3JSMlJXakp6OXIxdkVxbVFyelU4N0hHLzBzS3NQOGF4Y1RjZlhpT2ZRZVBBcXVIbDY2N1E4T0hZUGtoRmkwQytvR3JWWUxzZmpPVmc5dnpQT2J5RndNODRtSWlJaUlpSWpvbm1ZcTlNekx5b0JHb3phOVBUc0RHblhETGF5cVVhdXhJL0piSE43NUIwUWlFWWFOZnhMREhublNhQ2dadFdzenRtNWNBMEVRNE83dHF4ZktDNEtBbTFjdkl1bE1EQUNnTUM4SGUvLzhHZDUrTFRCbXlpeUVEUmdPSjJkWDNYdElUamlCYnIwSHdzSEpCV0t4V0JjNDFrWnFZd08vbG0zTmZuL3hzWWYxN21DL2Rpa0oxeTRsNlY1Nys3VkF4R1BUSVFnQ1lnNVdoTGxGK2JsSXpJODJPZWFqMHlycXlVZnYveHNpa1FoOWg0M1QyNTZXbWdLdFJvT1diUjh3T1Vad3ovN3didFljRGs0dXhvTjhWVGsyZlA0QkxwNDlCYitXYmZIVWY5NDJlZkdtcm9LNjlZTGo3ZDlKVlRFSGQwQmVVb3pCWXlZYmJJdmF0Um1idi84TUFEQnAxbXNJRFIraTIrYmozOUtzOGpVcDUrUHg5ZElGRUlsRW1QbjZFcU4zM1pzais5Yk5lcFhiTWFieUFrbjFDeDM3dGxiVW9ZODVzQU14QjNZWTdKZDBPZ2JiTnE3UnZSYUx4ZmpvQjlNWFNocEtZNTdmUk9aaW1FOUVSRVJFUkVSRTl6UlRvZWZTMTZZak55dmQ1UGJsQzJZMFNCa2RvS0t1KzgvL3R4VHBxU253OFBMRjFMbUwwUHFCemdiOTFLcHliUDdoYzhRZTJnMEhKeGZJUzRwMDIwNGQzWWVrdU9OSVNVNUFTVkdCcnQzSjJSVlB2L1FPMmdaMk5SZ3ZKeU1ObTcvL0hDV0ZCUmorNkZNTjhsNXE4NzgxbXczYUZzOTVWUGM4UHVZd2NyUFMwYVB2VUR6KzNFS2pZN3cxYXh5VVpRcElwQlhSVmRxMVN4QUVBY3ZtVHpmYVArbDBqTVZoODhjLzdrRnBjU0crWGZWZnBGNU9nbS96QU14NVl6bGtEazZJaS80SEJibFpHQkR4cU1sdlJGaWlhMWcvdlRyL2xjNmRPZ3A1U2JIZVhlOGFqUnAvL2ZRVjFHb1ZwRGEyZVBMNU45QWxySy9GeDFTVkt4RzUvaE1JZ29BaFk2ZlVPY2dIS3U3TXIybGRCMk4yL2Y2OXhjZTVldUVja3VNckZybXRmb0hEMUlXUE8zMkhmbU9jMzBUbTRobERSRVJFUkVSRVJOU0lqdjN6TjdiK3ZBYXFjaVc2UHpnWUU2YS9CSHNIUjZOOWQvejJMV0lQN1lhbmp6OW12djRCbHIvKzc4S3JONjlkUm56c1liaTRlYUQzb0pIb0hCcU9iMWN0aHAzTTBXaVFEd0M1MmJjQUFONG1hbnMzQnBtRGs4bHRnaURnbjIyL0FBQUdqcHBvc3A5V3F3VUFYZGpwNDljU0dxM0dvRjkrVGhiVXFuSjQrdmpWNlc3NnJQUWJTTDJjaEJadE9tRG0vQ1Z3Y25aRm1VS09iUnZYb3Jnd0R5M2JQb0FPblVNdEhyZXU4ckl6OE5PWFMzQTk1UUpjUGJ3dy9aVjMwYktONlc4ZDFHVExoaStSazVtT1Z1MDZZc1NFcCtzMUx3Y25aencwYnFwRisxZ2E1Z3VDZ0w5Ly9VYjN1bnBaSDJNWFBwcENZNXpmUk9iaUdVTkVSRVJFUkVSRTFFaCsrbklKemh3L0JEdDdHUjUvYmdGNjlIMm94djc5UjR4SFhuWUdKcythRDVtamZtZzRaTXdraFBWOUNQNEI3WFMxMHgyY25KR2ZrNEdVNUFTMDdkaFZyNTU5UVc0V1lnN3VCQUQ0dDI2dk4xYlZXdCttRkJmbTE5aXZhbzF3YzUwNHZCdnAxNitnYzJnNC9GdVpMdUdqdlIzY1M2VTJBSUQ1eTlZWjlORm8xUGp2OHhOaFkydUxoUjk5VzZjd3YwM0hMaGcxYVFiNkRYOEV0bmIyQUNwQzZPTENQUFRvTzdUZVFiNjUzeFl3MXE4d0x3ZWZ2bU5ZaHFWVnUwQzg5TzVuTlk1MzZ1Zyt4QjdhQlptREU1NTg0UzFJSlBXTEFFdUxDN0Y5MC9wNmpWR2JrMGYySXZWeVV1MGRyVmhkejI4aWN6SE1KeUlpSWlJaUlycFBDWUlBdFZvTmxVcWw5MWo1bzlWcUlRaUM3ckhxODlvZWE5dXZ0akVhMGgvZmZXcTB2YlM0b01idEpZVUZSdHN0a1hJK0FRQXdiOG5YOFBUeHE3Vy91NWN2cHIveXJ0RnR6cTRlY0hiMTBHdnJQWEFrRG16L0RWOHRtVzl5ekU3ZGU4UFh2NVZlVzAyTHNWWXFrNWZXMksreVJyZ2xiR3p0NE9icGpWR1Rub0dxWEdseXdWV3RwaUxzckNtRXZweDBCbVh5VXZRY01LSmVOZTZIakoyaWUzNzE0amtjM2ZzWFhOMjlNTzdKdVVpL2ZnVS9mbUY2QWRPYUxQem9XNk8xOEt0TE9YOEcxMU11QUtqNEhmZm9PeFNpR2tySHVIdjYxRGplOVpSa1JLNWZEWWxFQ3FWU2dRL25QYTJyVDErWW53TlhkNjhhOXpkR1hsSnNja0hiaHJKajAzcDQrN1dBb05VaUp6TzlVWS9WV0JyeS9DWXlobWNNRVJFUkVSRVJVUlBUYXJVb0t5dERXVmtabEVxbHdXTmx1RjQ5Yks4ZXdwdmFicXB2UTRmbTF1cllQOXZydGIwaG1CUGsxOFdveWM4aW9IMFFVbE9Tb1ZhVjYyMlQydGlpZVVCN0JQYzByTlVPVklUeHB0WUxtUC9VOEZxMzEwWDNCd2NqdUZkL0pNZWZ3RmRMNW1QYXkvOUZtNDVkOVBwVVh1d1JpVVExaHZTbmp1d0RBSlFVNW1QYkwydk5PbjdYSG4yTnJsVUFBQXA1Q1RaK3RSd0FNSFh1UWpnNHVTQTdJNjFlNnliVVZCSW1MenNEMnphdXhmV1VDeEJMSkFnZk9oWVJqMDJIdmN5aHpzZkxTcitCOVNzWFE2MHF4NlNaODdCMTR4cVV5VXNCQUJmT25zVDZsWXZSWjlBb2pKejRqTUUzUDJwUzA3bGdpcVhuU01TRWFYQndkc0dPMzc2dGNmL3E3ZjZ0Mm1MZWtxOXg5dVFSL1BoNTNTNjgxTWJjQlhZYjh2d21Nb1poUGhFUkVSRVJFWkVGQkVHQVNxVXlHYnpYNVZHdFZsczhEN0ZZREJzYkcwaWxVdDFqOWVjeW1jeWczVlJmWTgvRlluRkY0R1Rpc2JhMm12YXRiYjhSSTBZMDJPK3M4cTdrNmlvWHdEVzEzZFFDdU9tcEtWajE5bHlMNW1CdXNGbDlMbTkrOGlNa05RUitJcEVJWGNMNjFtbUIxS1lpa1VnaENBSktTNHJ3L2FmdjRaWDN2NEM3bDY5dXUwYXRxdWhYUXdtU01ua3B6cDQ4Q2dBNEh4K0w4L0d4WmgzYnc4dlhhSmd2Q0FJMi90OHk1T2Rrd3RQSEgrMkNRZ0FBQWUyRFRKNGZBUERlaTVOUlhKaGZZNS9xQ25LenNIL3JMNGc5dEJzYWpScWRROE14WnNwTWVQdTFNSHNNWTNJeTByQm0rVUtVRmhkaTRLakgwR3RnQkxadVhLUGJYbEpVQ0R0N0dhTDNiME5DN0dHTW5qSVRZZjJINjVWbU11Yng1eFpDWm1LTmg0YmNyL2ZnVVFDZ0MvUE5YUURYMWQwVEFDQm9HLzViUFhYUkVPYzNrU2tNODRtSWlJaUlpT2krcEZhcklaZkxVVnBhcW51cyttT3FUYUZRUUJBRXM0NGhsVXBoWjJjSGUzdDd2VWRYVjFlajdaV1AxWjlYRCtNbEVnbkVOWlRob01ZbHRiRTFPM2pOelV5SFZxdXRVMUJyNm1LQ3VlcHlOM1ZETU9mQ1JaY2U0Umc4WmpMKzJmWXJ2bHY5THY3enptcGRTUkxON1JJa1VodlRZZWV4QTl1aEtsZml3U0dqY2Z6QURnd1pPd1VqSno1anN2OG5ieitQdE5UTGFOUFIrRUxCV3paOFlmWUZnYnBLdjM0RlViczJJKzdZUDlCVXVZQ1hHQmVOeExqb0d2ZXQ3V0xCclJ0WHNIYjVteWd1ekVQUC9zTXhac29zZ3o0OStnNUZ4NjQ5OE5kUFgrSDBzUVBZdEc0bFlnN3V4R1BQdm9wbXpRUDArdGIxbXhjMTZUVXdBcE5tempPN3Y2VUw0QWIzNm0vUlJaVzZ1aFBuTjVFcERQT0ppSWlJaUlqb3JxWldxMUZTVXFJTDM2cytyeW1jVnlxVkpzY1VpOFZ3ZEhUVS9iaTZ1c0xQencrT2pvNlF5V1ExQnZGVlEvaWE3cWltdTVlUGYwdXpRL0xLTzdmckU2cjNmZWhoaS9jNXVtOXJuWTlYWDcwR1JoaTBHYXU5SC9IWWRGeTllQTVYTDV6RDV1OC94K1RaRlhYL0srOWNOclU0cUZwVmpxamRXMkJqYTRlUkU1OUJmazRXWW00SCtuYjJNb1ArQ2JGUlNFdTlqRTdkZXh0ZGxIVGJ4aldJM3JjTjNuNHQ2blh4eE5SY3o1NDRndU1IZHlMbGZMeXUvYUZ4VXlHMXNhMTEvNmpkVzFCYVhGaGpuK1NFRS9qeDh3K2dMRk1nck44d1RKcjFtc203N1oxYzNQREU4MjhndE85US9MNStOYTVkU3NJbmI4M0ZrTEdUTVhUY1ZOMW4zbi9FZUxQZTM4a2plNkVvTFRHcmYwRDdUbWFOYWUwYSsvd21xZ25EZkNJaUlpSWlJckk2Z2lDZ3BLUUVSVVZGS0NvcVFtRmhvZDVqMWVlbHBhVW14NUZLcFhxaHZJZUhCMXEyYktuWDV1RGdvUGZhMGRFUmRuWjJ0WmFlSUxwVHhrOTcwYUF0UHVZUXloUnk5QjQwMHVnK1RSbm1HN3Y3MmxqWUtSYUxNZlc1aFZqNTVoeWNpTnFERGwxQ0VSbytCS3JidGY5TjNibDhaTzlmS01yUHhjQ1JFK0RnNUlMaGp6Nk56OTk3Q1RzanY4TWpUejJ2MTFkZVVvUXRHNzZBMU1ZV0R6OWhXQm9wZXQ4MkhOcjVCMXpjUFRGN3dWSXNlZldwdXJ4bG95NGx4bUhEWng5QUlTOEJVQkZtWjJmY2hMeWt5T3lGZzA4ZDNXY3l6QmNFQWZ2Ky9CbDd0dndJUVJEUWY4UjRQUHpFYzJiOTNSVVUwZ3Z6bDYzRm54dSt4S21qKzdIM3o1OXhKdVlRSnMyY2h6WVBkTUc0Si9VL3E5MS8vSUMyZ2NIbzBMbTdYbnR5d2drb1Nrc00rdC9MR3Z2OEpxb0p3M3dpSWlJaUlpSzZJd1JCZ0ZLcE5CbktWMjByS2lveVd2dlkxdFlXcnE2dWNIRnhnWitmSHpwMjdBaFhWMWM0T3pzYkJQS09qbzZ3c2JGaEtFKzFsc1ZvakpJaWpXMzdwdlhJeTg0d0dlYmZMZHk5ZkRGMjZoekVITndKLzRCMkFLQmJ5TmZHeHM2Z2YzRmhQdmIvOVF2c1pRNFlQSFlLQUtCVnU0N29PV0E0anU3OUN3SHRBdEU5ZkVqRk9Hb1Z2bHY5TG9vTDh6SHVpZWZnNWV0dk1ONERYVUxoNnVHRjU5NzRTSyt1ZVVObzJ6RVlucjUrYU5hOE5mb09leGd0MjNiRThnVXpJQzhwcXZmWWVka1oyTFQyWTZRa0owQXNGdU9ScDErdytCc2NNZ2NuUFA3Y1FuUUo2NHZJOWF1Ums1R21XeXkzcXV5TW05ajc1ODlvRjNqV0lNeHZUSll1Z0d1TkxEMi9pV3JETUorSWlJaUlpSWpxVFJBRUtCUUs1T1hsSVM4dkQ3bTV1YnJuK2ZuNXVxQyt2THpjWUYreFdBd1hGeGU0dXJyQzFkVVZMVnUyMUFYMmxZK1Z6KzNzR0g2UTVVelZxOC9MeW9CR282NjFucjI4dEJoQVJZa1NhNkc2L1dkSkVJUzcvb0pWNzBFajBXdGdoTzU5bE44dWdXVmphMWlHNXM4TlgwSWhMOEhvS1RQaDVPeXFhMy9rcVJkdy9YSXlmbDMzTVNBU29VdVBjUHo0eFFlNGV1RWN3dm9OUS8rSVI0MGUyNnRaYzd5MjVHczRPTGswK1B1U1NLVjQ1ZjB2alc2cjd3V2txRDEvSWlVNUFhNGVYcGc2ZHhIYUJRYlhlYXl1WWYwUTBMNFRrdU5qRWRTdHQ4SDIyRU83QVFEZEhoeHNjb3phM28reFd2YTE3ZlBRdUtsNnI2UDMvdzE1U1pGQnU3T2JSNDNqTkRWTHptK2kyakRNSnlJaUlpSWlvbHBwdFZvVUZCUVlCUFZWZjhyS3l2VDJrVXFsOFBEd2dJZUhCOXExYTZjWHlsZDlkSFIwdk92RFNMSnVwdXJWTDMxdE9uS3owbXV0WjMvMjVCSDg5TVdIR0RWcEJnYU9lcXd4cG1nUmpWcU4wdUlDQUdpU1B6dVYzNXBweUdOWEhhdGNxUUFBZzVyeXNZZDJJVDcyTVB4YXRzWEFpQWw2MjJ6dDdESHo5U1g0NnNNRitQbi9sc0xMMXg4NW1la0k2VDBRRTJlK1d1T3hHeVBJcjgzRVoydWVVNlZkdi8rQTRzSThnL1l4azJkQ0lwWmd5TmdwY0hCeXJ2ZDhYTnc4ak5hQ2w1Y1U0ZGorYlFBQWljUjBqRGg0ekdTTGovbmdrTkVBZ0pUa0JHU2wzekRZWHIwVVVYenNZWXRLRkZrVGM4NXZJbk13ekNjaUlpSWlJaUtVbFpVWkRlZ3JnL3VDZ2dLRHNqZE9Uazd3OVBTRXI2OHZnb0tDZE1GOTVZK3pzek5EZW1wU0U2YS9oSEpsV2UwZGEzSHJ4bFZvTkdwSXJlUk8yb3VKY2JvL2orcytlaFBkSGh5RXJqMzZ3dDdCc1ZHT3B5cFhRcWtzZzczTUFXS1JHQWtub2dBQU1vZjZoOGpHS0c2WGVyRzFzOWUxcFY0K2p5MGJ2b1JVYW9PcGN4ZENiR1J4YVdjM0QzUi9jQkQyL2JVUk9abnBrRXB0RU5aL1dJMGhkRk14dHp6U3dSMlJSc044aVZTS01ZL1BhdWhwR2RqMnl6cVVLZVJ3Y25IRDV1OC9nNk96Q3pxSFBtalFiL1RrWnkwZWU4SXpMd01BZnZ0bWxkRXcvMTVsN1B3bU1wZjEvVzFHUkVSRVJFUkVqVUtwVkNJckt3dVptWm5JeXNyUyt5a3VMdGJySzVGSTRPN3VEazlQVDNUczJGRVgwSHQ2ZXNMRHd3UHU3dTZ3dFpKZ2s4aVV3SkNlTlc2dlhJQXlLLzBHZlB4Ykd1MVRKaTlGL1BGREFJRFdIVHBaUEFlMVdtWHhQcFg2RFJ1SDBtTDkrdXJwcVNtSVhQOEpnSW9TTVpjUzQzRGg3RW44TGwyTndPQ2U2TlpuRUxyMENNZnc4VS9CMGJsaDdqalBTcitCVHhZL2I5RGVyZmNBby8zclcwS21NdGlWT1RnQkFESnVYc08zcTk2QnFseUp5Yk5lZzEvTE5ucjlpd3J5Y0RKcUQ0N3UyNHJDdkJ3NHU3cWpjK2lET0JtMUYrcy9maHR0QTd1aTMvQkgwQ1UwM09oRmdQclFhTlFOT3A0MU9YRjROMDRjM28yQTlrRjQ2c1czOGNYL1hzWDNxOTlGV0w5aEdEaDZJcG8xRDZqVHVLM2FCZXJ1VGdlQTBQQ2hhSDY3bm54VmxiWGxkUVFUN1FBazBqdTNQa3BEbjk5RWxtQ1lUMFJFUkVSRWRBOVJxVlI2SVgxbGNKK1ptWW1pSXYxUTBOM2RIYjYrdnVqZXZUdTh2YjMxd25vWEZ4ZmVWVS8zdk5ZUGRFWm1XaXBXdmZVYzNMeDhETTU1UVJCUWtKc050YW9jWHMyYXc3K1ZZZUJZVldiNmRUZzV1OEplNWdpeFJJS3pKNDlBVVZwUzV6dm0rdzRiQjZDaXJNMjFpNGs0Y1hnM1RrWHZoMWFqd1FOZFF2SHNheDlBWGxxRStKakRPSGxrTHhMamppRXg3aGpzN0dYbzJyTWYyZ1oyTlZsVDM5dXZCVHg5L015YWgyL3pWdWpVdlE4RXJSYUNJTURXM2g2QndiM1FjNER4VU5QWUdnVFp0MjRhdENXY2lJS2prd3M4ZmZ3aGMzU0NqWTB0cmwrNWdJUGJmd01BTkdzUmdISmxHYjVldWdDbHhZVVlQSG9TZWc0WUFRQW96TTlCMHVrWW5EMFJoY3RKWjZEVmFtSHY0SWhoNDUvRW9GRVRZV2N2dzZEUmsvRDNyK3R3N3VSUlhFaytDd2NuRjNUdTNnY2RnM3VpZFlkT2NQUDBOdXY5VnlvcEtvQWdhQ0Z6Y0lKWUlrVnkvQW5JUzRwaFkydjVXaDdXdnVqeXlhaTlpUHgyTlJ5ZFhmSEVDMi9DemRNYkx5NytCQnUvWG9ZVFVYdHdJbW9QM0R4OVVGcGNDQURZdEc0bHhHSXhVSG11Q1FLMEdnMjBXaTAwR2pVMGFqWHM3R1dZTXVkMTlCazhDbjBHajlJZHEzMm5FTFR2RkdJd2gwVXp4aGlkbTdIMk9ZdVdvVVBuMEFaNDU3VnJ5UE9ieUZJTTg0bUlpSWlJaU80eWFyVWEyZG5aUnUreXo4L1AxK3ZyNnVvS1gxOWZCQWNIdzhmSEJ6NCtQdkQxOVlXM3R6ZHNidCtWVEhTL0dqTjVKc3JMRkRnZkg0dWNqRFNqZld6dDdORytVd2pHUC8xaXJSZTR2bDM1RG5LejBnM2F1NFNHbXowblpaa0NGOCtkUWxGK0xuSXkwNUZ4TXhVM3JsNUEyZTNTSEU3T3JoZzhaakw2anhnUHNVUUNaMWNQOUJ2K0NQb05md1NaYWFrNEViVUhKNlAyNm43Y1BMM1JiOWdqR0RSNm90NXhhbHNub0NxcGpTMW16SHZmN1A3R3hqWVdYcDg2c2crSmNjZU1qbUV2YzBEdlFTTmhhMmVQZ1NNbklDODdFNk1tUDR2aXdueDhzK0l0cEtWZTF2WDE4VytKQndlUFJxOUJJMkZuTDlPMWUvbjZZL3JMLzhYTnE1ZXdiK3RHSko2SzFnWFJIVHFIWXRiclN5eTZVLy9ra2IzNCs1ZDFCdTExV1h6VzNMcnZVYnUzNkFMek8rWDBzUVA0ZGUwSzJEczQ0dG5YL2djUEwxOEFnSnVuTjU1L2F5VXVuajJGMDhjUDRucEtNaFNseFJDSlJEaHhlSGV0NDFiV3lEZVhKV1dFdkp2VnZJaDFRMnJJODV2SVVnenppWWlJaUlpSXJKUmFyVVpHUmdiUzA5T1JucDZPdExRMHBLZW5JemMzRjRJZzZQbzVPenZEeDhjSFFVRkJ1c0MrOHNmT3p2STdSb251RnpKSEp6engvQnNOTmw2N29LNFFpVVVWZDdCcnRiQ1RPYUJENSs0WU1XR2EyV1BZMk5waForUjNlalhFUFgzODBLVkhPRHAxNzROTzNYcWJYRGpUdDNrQXhreVpoWkVUbjBIUzZlTTR0djl2WEVvOGpmTHkrcThiVUYvR3ZnblE1b0V1eUxoNURlWEtNcWhWS21pMUd0amF5ZENxWFNCR1RIZ2FicDQrQUlCQm95Y0JxRmhFMU5uVkhXSDloNkdvSUJkZGUvWkRqNzVERWRDKzV2SkhMZHAwd1BTWC80dmNyRnM0Y1hnM3JsNDRoNmRmZXR2aWtqdk5BOXJEcTFselFCQWdDSUJZSW9aL3EzWjQrSWs1NW44T3pWcEFJcGJnb1hGVHplcC9QU1VaZVZtM0xKcG5mWFh0MlE5ZGVvUmp4SVJwQmlXTkFPQ0JyajN3UU5jZWVtMWFyUlphclFhQ1ZxdGJ6Mno1ZzdBQUFDQUFTVVJCVktIcXYxTWlrVWhYMXFvMjlqSkgyRHM0WXRDb2liVjN0aEwxT2IrSkxDRVNxdjdKSWlJaUlpSWlvanRPcTlVaUp5ZEhMN0JQUzB0RFptYW1MaFNSU3FWbzFxd1ovUDM5MGF4Wk03Mjc3TzN0dVlnZTNYdUdEUnVHdlh2M052VTBtc1QxbEF2SXpVeURoMDh6K1BvSDFHdGgyNXpNZERnNnUxaGNuenN2SnhNU2lRU3U3bDUxUG5aak1sVStxTDVTTDUrSGpZMHQvSTNVY0w4YnlVdUtJUWhhT0RxN052VlVxQkhjejM5UDNvdEVadnlseGp2emlZaUlpSWlJN2hCQkVGQllXS2dYMkZmZWRhOVNWU3lTS1JLSjRPM3RqZWJObXlNME5CVCsvdjVvM3J3NWZIeDhJR25naFJ1SnlEcTFhdGNScmRwMWJKQ3h2SHo5NjdSZlpXa1ZhOVZZYTNvRXRBOXFsSEdiaW9PVGMxTlBnWWdhRU1OOElpSWlJaUtpUnFCV3EzSHo1azJrcHFicWhmZHl1VnpYeDgzTkRjMmJOOGVnUVlOMG9iMmZueDlzYlkyWDBDQWlJaUtpK3hmRGZDSWlJaUlpb25yU2FEUklUMDlIYW1vcXJsMjdwZ3Z3TlJvTkFNREJ3UUhObXpkSHo1NDlkYUc5djc4L0hCM3JYanFEaUlpSWlPNHZEUE9KaUlpSWlJZ3NvTlZxa1pHUm9SZmMzN2h4QTJxMUdrQkZjQjhRRUlEaHc0Y2pJQ0FBclZxMWdvZUhSNk9WaENBaUlpS2krd1BEZkNJaUlpSWlJaE1FUVVCV1ZwWmVjSC85K25XVWw1Y0RBT3p0N2RHcVZTc01HVElFQVFFQkNBZ0lnSmVYRjRON0lpSWlJbXB3RFBPSmlJaUlpSWh1VXlnVXVITGxDaTVkdW9RclY2NGdOVFVWWldWbEFBQmJXMXUwYk5rUy9mdjNSMEJBQUZxM2JnMGZIeDhHOTBSRVJFUjBSekRNSnlJaUlpS2krMVpoWVNFdVhicUV5NWN2NC9MbHk3aDU4eVlFUVlCWUxFYXJWcTNRcDA4ZlhYRGZyRmt6aU1YaXBwNHlFUkVSRWQybjd2b3dYeTZYSXpJeUV0SFIwVWhQVDlmZE5VTkVaQWw3ZTN2NCsvc2pQRHdjRXlkT2hJT0RRMU5QaVlpSWlCcFlaY21jeXZEKzBxVkx5TW5KQVFEWTJkbWhiZHUyR0RObUREcDA2SURXclZ2RHpzNnVpV2RNUkVSRVJQU3Z1enJNajR1THc2cFZxeEFXRm9aWFgzMFZBUUVCa01sa1RUMHRJcm9MS1JRS3BLYW1ZdGV1WFpnOWV6Ym16WnVIME5EUXBwNFdFUkVSMVlOV3E4WDE2OWQxZDkxZnZud1p4Y1hGQUFBWEZ4ZTBiOThlUTRZTVFmdjI3ZEd5WlV2ZWRVOUVSRVJFVnUydURmUGo0dUt3WXNVS0xGcTBDQ0VoSVUwOUhTSzZ5OGxrTWdRR0JpSXdNQkR4OGZGWXRtd1pGaXhZZ083ZHV6ZjExSWlJaU1oTVdxMFdOMjdjUUZKU0VpNWN1SUFyVjY1QXFWUUNBSHg5ZlJFY0hJejI3ZHVqZmZ2MjhQYjJacTE3SWlJaUlycXIzSlZodmx3dXg2cFZxL0RHRzI4Z09EaTRxYWREUlBlWWtKQVFMRnEwQ0N0V3JNRGF0V3RaY29lSWlNaUs1ZVhsNGZ6NTgwaEtTc0w1OCtkUldsb0trVWlrVzZpMk1yeDNkblp1NnFrU2tZWHM3ZTJoVUNqNERYd2lJaVA0OStQOTZhNE04eU1qSXhFV0ZzWWduNGdhVFVoSUNNTEN3aEFaR1lscDA2WTE5WFNJaUlqb3RyS3lNbHk4ZUJGSlNVbElTa3BDWm1ZbUFNRGQzUjNkdW5WRHAwNmRFQlFVQkVkSHh5YWVLUkhWbDcrL1AxSlRVeEVZR05qVVV5RWlzanFwcWFudzgvTnI2bW5RSFhaWGh2blIwZEY0OWRWWG0zb2FSSFNQaTRpSXdDZWZmTUl3bjRpSXFBbFYxcjJ2RE85VFVsS2cxV3BoWjJlSGpoMDdZdkRnd1FnS0NvS3ZyeS9MNWhEZFk4TER3N0ZyMXk2RytVUkVSdXphdFF2aDRlRk5QUTI2dys3S01EODlQUjBCQVFGTlBRMGl1c2NGQkFUZzFxMWJUVDBOSWlLaSswNVJVUkVTRWhLUW1KaUk1T1JreU9WeWlFUWlCQVFFSUNJaUFrRkJRV2pidGkyazBydnlmMmVJeUV3VEowN0U3Tm16RVI4Zno3WHlpSWlxaUkrUHg2bFRwN0JtelpxbW5ncmRZWGZsZi8yV2xaV3hKaFFSTlRxWlRBYUZRdEhVMHlBaUlyb3ZaR1JrNE15Wk00aVBqOGVWSzFjQVZKVE82ZDY5TzB2bkVOMm5IQndjTUcvZVBDeGJ0Z3lMRmkxaW9FOUVoSW9nZjlteVpWaXdZQUhYK0xzUDNaVmhQaEVSRVJFUjNkMEVRY0NWSzFjUUh4K1BNMmZPNkdyZkJ3UUVZTnk0Y2VqV3JSdjgvUHhZT29mb1BoY2FHb3JYWDM4ZEsxYXNRRmhZR0NJaUloQVFFTUFiL0lqb3ZxSlFLSkNhbW9wZHUzYmg1TW1UV0xCZ0FicDM3OTdVMDZJbXdEQ2ZpSWlJaUlqdUNKVktoZVRrWkp3NWN3WUpDUWtvS2lxQ1dDeEdZR0FnaGd3WmdwQ1FFTGk3dXpmMU5Jbkl5b1NHaG1MdDJyV0lqSXpFSjU5OGdsdTNidkVidEVSMFg1SEpaUER6ODBONGVEaldybDNMTy9Mdll3enppWWlJaUlpbzBaU1dsdUxzMmJPSWo0OUhZbUlpbEVvbDdPM3QwYVZMRjNUcjFnMWR1blRoSGJaRVZDc0hCd2RNbXpZTjA2Wk5hK3FwRUJFUk5SbUcrVVJFUkVSRTFLREt5c29RSHgrUG1KZ1luRDkvSGxxdEZtNXVidWpUcHc5Q1FrTFFzV05ITGw1TFJFUkVSR1FoL2hjMEVSRVJFUkhWbTFxdFJtSmlJbUpqWXhFZkh3K1ZTZ1VQRHc4TUd6WU1vYUdoQ0FnSVlQMTdJaUlpSXFKNllKaFBSRVJFUkVSMUlnZ0NMbCsrakppWUdKdzZkUXB5dVJ5T2pvNElEdzlIcjE2OTBLNWRPd2I0UkVSRVJFUU5oR0UrRVJFUkVSR1pUUkFFcEtXbElTWW1CaWRPbkVCK2ZqNXNiVzNSclZzMzlPN2RHMEZCUVpCSUpFMDlUU0lpSWlLaWV3N0RmQ0lpSWlJaXFsVitmajZPSFR1RzJOaFkzTHAxQzJLeEdGMjZkTUdFQ1JNUUhCd01PenU3cHA0aUVSRVJFZEU5aldFK0VSRVJFUkVacGRWcWNlN2NPVVJGUmVIczJiTVFCQUVkT25UQUUwODhnZERRVURnNU9UWDFGSW1JaUlpSTdoc004NG1JaUlpSVNFOWVYaDZPSGoyS0kwZU9vS0NnQUM0dUxvaUlpRUMvZnYzZzVlWFYxTk1qSWlJaUlyb3ZNY3duSWlJaUlpSm90VnFjUFhzV1VWRlJPSGZ1SEFDZ1U2ZE9tREpsQ29LRGcxa0huNGlJaUlpb2lUSE1KeUlpSWlLNmorWG01dUxJa1NPSWpvNUdRVUVCWEYxZE1YTGtTUFRyMXcrZW5wNU5QVDBpSWlJaUlycU5ZVDRSRVJFUjBYMUdFQVNjUDM4ZSsvZnZSMkppSWdDZ2MrZk9tRHAxS3JwMjdRcXhXTnpFTXlRaUlpSWlvdW9ZNWplQmpMUlVxTXFWYU5ubWdYcU5Jd2dDUkNKUkE4M3F6cEdYRktHMHBBamV6VnFZN0tPUWx5QS9PeE4rcmRvMjJudFV5RXNnRmt0Z1p5OXJsUEdKaUlpSXJJMWFyVVpzYkN6MjdkdUh0TFEwdUxpNFlQVG8wUWdQRCtkZCtFUkVSRVJFVm82MzNEU0JIejU5RDUrKzgySzl4N2w0N2hTV3Z6NER1Vm5wSnZ1c2ZQTTVMSHBtZEwyUDFaQmlEdTdFOHRkbllOOWZHMDMyT1IxOUFLdmVub3Rmdmw1dTBkaHZ6bndZbnl4KzNxeStpK2M4aXRYdnZHRFIrSGViSmE4K2hhK1hMakNyYi9hdG0zanZ4Y25ZdStVbmFEVWFuSWphQTYxVzI4Z3pKQ0lpb2p1aHRMUVVPM2Z1eEp0dnZva2ZmdmdCZ2lCZzJyUnBXTHAwS2NhT0hjc2duNGlJaUlqb0xuRGYzcGsvLzZuaERUNm10MThMTFB6bzJ3WWI3M3g4TEFLRGU1cThNejNwZEF3SzhyTGg2dTVsY2d5MXVoeHF0Y3FpNHk1Zk1NT2kvcWFZK2l4T0h6c0FrVWlFYnIwSG10ejM3TWtqQUlEZ252MHRPbWE1c2d6bHlqS0w5cWtQUzgramozL2NvL2Y2eS8vTlEwbHhRWVBNWmNTajA5Q3RqLzVubXArVENhbU5qVm43YTdRYUZCZm1RNmxVSURuaEJINWJ0eEt4aDNiaDZmOHNock9yZTRQTTBSd05kZjRCcHM5QklpS2krMFYyZGpiMjdkdUg2T2hvbEplWEl5Z29DTk9tVFVPblRwM3V5bTk0RWhFUkVSSGR6KzdiTUQ4MGZJakpiVW1uajBNc2tTQXd1S2RlKzZYRU15Z3V6RVAzOENFdzlyOCtMdTROZDBmVHdlMlIrUHZYZGVnYytpQ212L0t1MGYvWk9uOG1CbTA2ZG9IVXhyYkJqZ3RVM0tIZFdOSlNMeVA5K2hVRWh2U0VWN1BtUnZzVUZlUWhKVGtCenE3dUNPcmV1OTdIM0xSdUpRcHlzekJua1dWMythOVp0aENYRWsrYjNGNFp6RHM0T2FQM29GRzY5Z04vYnpKb2l6bTRBL0tTWW9NeGNqTFRVRnlZYjlHOFRGSElEY2UzUk5WenJGUDNQbmpxUDIvamw2OC93Zytmdlk4WEYzOENBRWhQVGNHcXQrZlc2empHL09lL255S2dmUkNBeGozL2lJaUk3aGNwS1NuWXUzY3Z6cHc1QTdGWWpKNDllMkxZc0dGbzBjSjBtVU1pSWlJaUlySnU5MjJZUDNYdUlwUGJsaStZQVh1Wm8wR2ZyNWUranVMQ1BFeDlicUZaZHpMOTlzMHF4QjdhWlhLN3FidTZKenp6TXJaditnWWlrUWdodlFjYVBkYU5xeGVSbDUyQi9zTWZNZXZ1OEpyNnpGKzZGczFhdE5acjgyL1ZGdk9XZkcyMC8vSUZNNUI5NjZiQlhlYlZ0MWUxNi9mdlVWU1FoNHliVndFQVpmSlMvUGJOS3QxMkZ6Y1BSRHcySFFCd01tb1B0Qm9OUkdJeE5uejJnY2w1UHpialpiUHVHTDkyS2JGT0FYR1hIdUh3OFdzSkFJaUwvZ2NLZVFuNlB2U3dRVDlIWjFlTW52eXM3dldCdnpjWnRKMDdkZFJvbUYvSjFHZFpFNDFhRFltMDRmNEk2eGE2RXlvZWdudjJoNHVyQit4ay82NHBJTFd4aGJlZmVTRkFidFl0YURVYXlCeWM0T1RxVm1OZkcxczd2ZGYxL1phTHNYT1FpSWpvWGljSUFwS1RrN0Z0Mnpha3BLVEF3Y0VCSTBhTXdPREJnK0htVnZPL3hVUkVSRVJFWlAzdTJ6Qy9Sa0tWWUxOcXMxYXdhSmlnYnIzZzZPeHEwRjU1bC9iZ01aTU50a1h0Mm96TjMzOEdBSmcwNnpXVDN5QTRjWGczQUtCTFdGOFUxWEJuZDAzSHFtUnNqZzB0UHZhd1hyaDY3VklTcmwxSzByMzI5bXVCaU1lbVF4QUV4QnlzdUFCU2xKK0x4UHhvazJNK09xMys2dzVVbFpPUmhyaGoveUF1K2gvTVg3b1dmWWVOMDIyN21CZ0hoYndFNHh2NG1OVmRUb3FISUdqUm9YUDNHdnRsM0x5R05jc1dZZlRrWnhIV2Y1aFpZMnMxR2l5WVByTFdmZ2QzUk9MZ2praUQ5aVhyL29LUGYwdXpRdmFVOC9INGV1a0NpRVFpekh4OWllNnVleUlpSW1vY0Z5OWV4TmF0VzNIcDBpVzR1YmxoMHFSSjZOZXZIK3pzN0dyZm1ZaUlpSWlJN2dvTTg0M1FhTlFRU3lSRzIwVWlrZG4xUmJ1RzlVUFhzSDRHN1pWM2FWZTljMXVqVWVPdm43NkNXcTJDMU1ZV1R6Ny9CcnFFOVRVNnJscXR3cG5qQjlHaVRRZTRlL25xaldQT3NaclMvOVpzTm1oYlBPZFIzZlA0bU1QSXpVcEhqNzVEOGZoekM0Mk84ZGFzY1ZDV0tScmtyblJWZVRtaWRtOUJYUFEvdUhIbEFvQ0tjak5TcVhsMTVnR2d2S3dNNTA1RjE5aFdYbFo3SFgrRnZBUS9mUFlleXN2SzhOaU1sOUZ6d0FqangxT1dZY1BuLzBOeFlSNXVYTGxnZHBndkVvdlJmOFI0azl0VjVVb2NQN0FEZmkzYm9uMm5FSVB0NW40bXFuSWxJdGQvQWtFUU1HVHNsSG9GK2IrdVhXSHhQaU1uUGxQbjR4RVJFZDF0TGwyNmhLMWJ0K0xpeFl0d2NYSEI1TW1UMGI5L2Y5aVl1V1lPRVJFUkVSSGRQZTdyTUwrbVVoeDUyUmttUzlNWWE2OVBXWkM4N0F6ODlPVVNYRSs1QUZjUEwweC81VjIwYlBPQXlmNm5vdlpDWGxLTWtGNEQ2blM4cGlSemNESzVUUkFFL0xQdEZ3REF3RkVUVGZiVGFyVUFBSWxVaXBLaUF1emYrb3ZlOXBLaUF2ejEwMWNBZ0hGUHpqWFk5K2JWUzBnNWZ3WUFVSkNiaGI5KytncjJEbzdvT1dBRUVtSVA2OFkzVjJGK0RyNWYvVzZ0YmJXUk9UamhtVmZldzdlZnZJTk42MVlpSnpNZEVZOU5ON2g0OU1kM255SXIvUVphZCtpRWg1OTh6bUNjMWUrOGdKdFhMK2xlWjkrNnFUdG5heXJub3lndHdmRURPOUNxWFVlRHo4MFNXelo4aVp6TWRMUnExeEVqSmp4ZDUzRUE0R1RVWG92M0dWVER1VU5FUkhTdlNFbEp3ZGF0VzVHY25Bd1hGeGRNbWpRSkF3WU1ZSWhQUkVSRVJIUVB1Ni9EL0VxOUJrYm92VDRadFFkdUh0NW9YNjNVU1dYUTI2M1BJTDMyNm5YeHphbGhiNnBmWVY0T1BuM0hzSlJMcTNhQmVPbmR6eUFJQWc1cy84MWdlMjAxd2szTnlWUzRtMzc5U3Ezdnc5ejNhYTRUaDNjai9mb1ZkQTROaDMrcnRpYjdhYlVhQUJWM2loY1g1Q05xOXhhOTdZclNFbDNidUNmbjZtckFyMSs1R0Zjdm5FV1pRcTdyNitEa2drblB2b3JBYnIwZ2xkb2c2ZlJ4Q0lKbFliNkhkelBNbVBlKzd2WEhiOHcyYVB0MjFUdkl5ODZvZGF5MmdWM3h3dHVyc0c3Rm05aS85UmNVNXVWZzBzeDV1bStLSE53ZWlWTkg5OFBaMVFOUC8yY3hKQkxEUDhMZGVnOUNRTHVLdStHUDd0c0ttWU9Ucmx4VFNYRWg1TVZGQnZ2NCtMZUV6ZTJ2NGF2S2xicDJaWmtDZ2lEQVh1Wmd6a2VCVTBmM0lmYlFMc2djblBEa0MyOFpuWjhsNnJLV0FCRVIwYjNzeXBVcjJMWnRHNUtTa3VEczdJeUpFeWRpd0lBQnNMVzFiZXFwRVJFUkVSRlJJMk9ZRDJEU3pIbTY1MXF0RnJHSGRxRnRVTEJlT3dCY09Ic1M5akpIZy9icVlYNU45ZWtycFp3L2crc3BGV1ZkbkYwOTBLUHZVSWlNMU9tdjVPN3BBd0E0Yy93Z2NqTFRUZlo3YU54VXZkZlIrLytHdktUSVpMc3BEazdPNk5MRGVKbWZoQk5SS0pPWEdsd0VxYjdkVWphMmRuRHo5TWFvU2M5QVZhNDBXQlMxa2xaVEVlWkxKRkw0K0xmVUMzem5QelZjOXkySnRHdVhzZnFkRjVDZFVYR1I0MExDQ2JScUY0aU9YY1BRTVRnTW43MzdFaHlkWGZUS0dXblVLdGpabXhkY1Y1SklwUVlMQ0ZkdnM2UWtrRi9MTm5qeG5kVllzM1FoVGg3Wmk1S2lBano5MG1KY1BCZUg3WnUrZ1kydEhaNTU5VDI0dUhzYTNYL1E2SC92VEQrNmJ5dWNYTjEwdGY2My9iSVdoM2I4YnJEUHh6L3VnVlJxQTdGRUFtV1pRdGNlRjcwZjJ6ZXR4N092L1E5dEh1aFM0N3l2cHlRamN2MXFTQ1JTS0pVS2ZEanZhZDN2cGpBL0I2N3VYbVovQmtSRVJLUXZKeWNIZi96eEIrTGk0dURzN0l3SkV5Wmc0TUNCcklsUFJFUkVSSFFmWVpoZlRWRitEZ0RBeWRsTnIxMFFCTWhMaXVIbDI3eldNV3FxVDUrWG5ZRnRHOWZpZXNvRmlDVVNoQThkaTRqSHBwdDE1N09xWEludG05YkQwZGtWcGNXRlJ2dEVQRFpkNzNWOHpHR1V5VXNNMjJNUDF4am11M2w0RzF5MHFIVDE0am1VeVV0cjNXNnA3ZzhPUm5Ddi9raU9QNEd2bHN6SHRKZi9pellkOVFOa1FSQWdDQUpFSXBIUmRRMnFLaTdLUjhiTlZFaHRiS0ZXbGVPOXIzNnZzY3dQVUZGRDM4bWw0bmUvWi9PUDJMUGxSNzN0bGQ5RzhHL1ZGdk9XZkczcFd6U2JoNWN2WG5oN0pkWXNYNFRraEJQNDR2MVhkQmR4bm5qK0RiUnExN0ZlNDg5OGZRa0FJUGJnTGlTY2lOSzEyOHNjb1pDWDZGNmZPcm9mR3JYYTRHSkZkVm5wTjdCKzVXS29WZVdZTkhNZXRtNWNvenNITHB3OWlmVXJGNlBQb0ZFWU9mRVp5QnhyL2gxWW80c1hMMkxseXBVQW9DdDdWUGxZdVZoMjFmYnF6NnZ2VTVjK1lySFk2STlFSW1ud2JkVzNTNlZTM1k5RUlqSDZ2T3ByaVVRQ0d4c2J2ZGNTaWNUczlVYUlpT2hmQ29VQ08zYnN3RC8vL0FPSlJJSng0OFpoNk5DaERQR0ppSWlJaU81RERQT3JTYjkrRlFEZzd1MnIxMTZZbHcxVnVSSStmaTNxTkc1QmJoYjJiLzBGc1lkMlE2TlJvM05vT01aTW1RbHZDOFk3dUQwU0JibFptRHpyTld4YXQ5S3NmVFFhTlNRV0xPWmFXUzllRU16ZXBVRkpKRklJZ29EU2tpSjgvK2w3ZU9YOUwrRHU5ZS92UXFOV1ZmUXo0ejIxZWFBTDN2bnNGM3orL3N2SXZuV3oxaUJmbzFGRG8xSEQxczRlQU5DeVhVZjBmZWhoQUVCYzlEOVF5RXQwcjEwOS9yM0x2TFM0RU5zM3JkY2JxM3FicVlzdk5YRng5OFR6YjMyTU5jc1dJdjM2RlFEQThFZWZRcGNlNFJhUFZWMWdjRThBd0tYRTAzcnREazdPa0pjVUF3QXkwbEp4N1dJaWVnNFlVZU5ubDVPUmhqWExGNkswdUJBRFJ6MkdYZ01qc0hYakd0MzJrcUpDMk5uTEVMMS9HeEppRDJQMGxKa0k2ei9jb21EWG5KSk85Vm0zb2phZW5wNFlNMmFNN21JU0FMM0g2dTNWKy96NzU4cDRuNXJHclh5dTFXb2hDQUkwR2cyMFdxM2VUMldiU3FVeXVxMm0vYXB2YTB6VkEzOVRGd21rVWlsc2JXMWhZMk1EVzF0YnZkZVZQNWErdHJHeDBWMTRJU0s2RzJpMVdodzVjZ1JidDI1RlNVa0pIbnp3UVl3Yk53NXVibTYxNzB4RVJFUkVSUGNraHZuVlhEeDNDZ0J3YUhzazJnV0ZvRm56QUFEQTFRdm5BSmdYSWxlVmZ2MEtvblp0UnR5eGY2QlJxM1h0aVhIUlNJeUxybkhmNnZYQ3hSSUpPblR1anJEK3cwMkcrYnQrLzE3dmRXbHhJUVN0MWtpNzhidnlLOE55Rzl2R1dUek5uRkMyUzQ5d0RCNHpHZjlzK3hYZnJYNFgvM2xudGE3a2p1WjJpUjJwR1l1NzJkbkxMSnBiNVRjVmJHL3ZGeFRTQzBFaHZRQUFGeFBqb0pDWDZNclY2TzlYakFOL2I2cTFyUzZLQy9OUlZKQ25lMzN5OEI3MDZEc1VuajcrOVI3YkdDZG5WOTAzQUtKMmJRWUFEQnc1d1dUL1d6ZXVZTzN5TjFGY21JZWUvWWRqekpSWkJuMTY5QjJLamwxNzRLK2Z2c0xwWXdld2FkMUt4QnpjaWNlZWZWWDM1OHNjOWc2T0NPN1ozK2kyNnFXdUdwcW5weWZHamgzYnFNZXdCcFVYRUtvSC9wVS9hclZhOTFQMWRlVnpTOXBVS3BYUlBtcTFHdVhsNVNndExZVktwWUpLcFVKNWVibnV1YnJLMzZPV3F2ekdRTlVMQlhaMmRyQzF0WVc5dlQzczdPd2drVWh3OCtaTlpHWm1vclMwdEY3SEl5SnFTUHYyN2NPK2ZmdWFlaHBFVGNMT3pnNCtQajdvMGFNSFJvMGFCWm5Nc3YvT0p5SWlJcnBYTU15dlFxTldJejdtRUp4ZDNhRlNxZkRGKzY5ZzJrdnZvRVBuN2poNzhpZ0E0TWllUHlGemRNS0lSNTgyT1k1YVZZNnpKNDdnK01HZFNEa2ZyMnQvYU54VVNHMXFYNXdzYXZjV28zZHloL1VmaHJCK3cycThvM25mWHhzdGFxK3VYRmtHQUxDemR6U3J2NldNMWRrM0ZzUkdQRFlkVnkrZXc5VUw1N0Q1Kzg4eGVmWjhBUDllYkpCYWVGR2xKaVhGaGJDM2x5SGh4QkVBc0tpMis0TkRSc1BaMVFQREgzMUsxMWExYm4rbFBadC9SSEZobnJFaFRFcEx2WXgxeTk5QVNYRWgrZzRiaDdUVXk3aDJNUkZmL204ZTVpeGFEbDhMZ3ZEcThuSXlBVUJ2TVdBQWNISHpST3JsODhqTHpzQ3BJL3NRRk5MTFpJbWQ1SVFUK1BIekQ2QXNVeUNzM3pCTW12V2F5WFBUeWNVTlR6ei9Ca0w3RHNYdjYxZmoycVVrZlBMV1hBd1pPeGxEeDAwMTYvZnA3T3B1c3JSVFk0ZjU5NHZLMGo3V2ZBZDc1VGNRcXY1VURmc3JuMWR0cTZtUFVxbUVVcWxFZm40K0Nnc0xrWjJkcmJ0b1NFUkVSTlpCcVZUaXhvMGJ1SEhqQnFLaW9qQnIxaXgwN3R5NXFhZEZSRVJFZE1jeHpLOGk1dUJPRkJmbVk4U2pUNk5ibjBINDZzUDVXTDl5TVY1Njl6TWtuajZHZ1BhZElITjB4TjR0UDZHMHFCRGpwNzFvRUY1ZVNvekRoczgrME5VZEQyamZDZGtaTnlFdktUS29XMi9LcWFQN2pJYjVOWVhNbGNHeFZxUFIxWkl2eXMvRit5ODlqZ2U2OXNEc0JVdjEraTlmTUFQWnQyNGFqS01vTGRHOWo5cnVvamZuTHZ2cWpJV3h4b0pZc1ZpTXFjOHR4TW8zNStCRTFCNTA2QktLMFBBaFVLbktBWmgzWjc2NWZsdTNFa21uait0ZUJ3YUhtYjN2aEdkZU5xdGYxYkRmSEpjUzQvRDk2dmVnTEZPZy80anhHUGZrWENqTEZGajMwUnU0ZGlrSlgzN3dHdVlzWElibXJkdGJORzZsRDE4MVBoOTNMeDhJZ29EZnZsa0Z0VnFGNFJNTUwxb0pnb0I5Zi82TVBWdCtoQ0FJNkQ5aVBCNSs0am16eXVZRWhmVEMvR1ZyOGVlR0wzSHE2SDdzL2ZObm5JazVoRWt6NTlXNndDNFJVUEYzZzUyZFhZUFhpazVNVE1TeVpjc2FkRXdpSWlKcWVMbTV1VmkyYkJrV0xWckVRSitJaUlqdU93enpieXNxeU1QTzM3K0RnNU16K2cxL0JESkhKOHg5ODJPY1BYa0VSL2R0aFVhdHhzQlJFOUNwZXgvODhPbjdpTjYvRFdwMU9TWStxeDlPdCswWURFOWZQelJyM2hwOWh6Mk1sbTA3WXZtQ0dUVXVOdHNRTkJvMU5uLy9PVzdkdUlvWDMxa05zVmlNckZzM0FBQysvcTBNK3M5WnVNeG8rWWppd253QVFMUG1BV2pSOWdHanh6cDM4aWpLRkhLRTlSOVc0L2I2Y3ZmeXhkaXBjeEJ6Y0NmOEE5b0JxUGpXQXdEWTJEUmNrTmU2UXlkazM3b0ppVlNLb0pCZUNPMDd0TUhHcm92b2ZkdncxMDlmUWFOUjQ2RnhVM1VYZ2V6c1paaTFZQ25XTG44RHFaZVQ4UFhTQlppMVlHbWRGc09kL3NxN0FJQUxDU2QwSmFRQXdLdFp4Um9PbDVQT0lMaFhmN1JzbzM4TzVHVm5ZTlBhajVHU25BQ3hXSXhIbm41QnQ0NkF1V1FPVG5qOHVZWG9FdFlYa2V0WEl5Y2pyVTRMSmhNMUZJVkNnWFhyMWpYMU5JaUlpTWdDNjlhdHc5S2xTMWx5aDRpSWlPNHJEUE1CcU1xVitPSFQ5NkFvTGNIRVoxK0Z6TEZpc1U5dnZ4Wm8yYllqZGtaK2gxYnRBdEUxckI5RUloR212ZndPMW4vOE5tSVA3WWE3cC81Q3VSS3BGSys4LzZYUjQ5VGxUblp6U1NSU2xKY3JjVDBsR1R0Lyt4YWpwOHpFbGVTekFJQ0E5a0VHL2QwOGZZeU9rNXQxQ3dBUU5tQTRCbzJhYUxUUDhzdm5VYWFRWThyczEydmMzaEI2RHhxSlhnTWpkSGQ5bHl1VkFBQWIyOXJMRlNua0pjaEt2MTVydnlGanAyREkyQ202MTN1Mi9JanpwMk13ZHVvY3RBM3NhbksvbW42ZjJiZHVHdDIrK05PTmVvdm5WcVVxVjJMTGhpOFFlMmczUkNJUnhqMDVGLzFIak5mclV4SG9mNGcxU3hmZ3h0V0xXTHQ4SVdiT1g0TFdENWkrSzBuUWFwRVFHNFdrMDhmeHlGUFBZOENJUjNWenFMNllybityTmdBQXFZMHR4ancrRzBCRkdTS3hTQXdISjJkRTdma1RLY2tKY1BYd3d0UzVpOUF1TU5qa2NXdlROYXdmQXRwM1FuSjhMSUs2OWE2MWYzRkJIbjVkdTZMT3h5TXlaY2VPSGNqTnpXM3FhUkFSRVpFRmNuTnpzV1BIRGt5WVlIcDlKeUlpSXFKN0RjTjhBSnZXclVUcTVmTUk2VDBRdlFlTjFMWG5aS1RoNXk4L2hFUnFnNG5QdnFvTGxLVlNHMHgvNVYzODhkMm42RDE0RkhadjNtRFdjU1krKzZwWi9YYjkvb1BGOWRVQjRMRm5Ya1o2YWdvT2JQOE5Na2NubkRxNkR4S3BGQjB0S0J0ejg5b2xBSUMzYjNPTGo5OVlxcFp2S1ZjcUFNRG8yZ1BhMjNXdVN3b0w4TldTK2JoNktkR2lCVllyWmQrNmlSdFhMMEo5dXo1L1ZhcHlKYTVkU2tSNjZoV1RkNlFmM2JjVk1nY25oSVlQTWRobWEyOXZkQitOV28zUDMzOEY2YWtwc0xXenh4TnpGNkZ6dGFDOWtyM01BYk1XTE1WWEg4N0hyUnRYc1h2ekJzeFp0Rnl2ajdKTWdRc0pKd0VBT1pucDJQRDUvK0RpNWdGN0IwZllPempxanBtUmRnMXAxMUtRZmowRkliMEc2TW9OdGU3UUNSNWVGUmVxcnB4UHdNLy90eFRQekhzUFl5YlBoRVFzd1pDeFUrRGc1R3gwZnBad2NmTXd1bzZDTVdVS09VNUc3YTMzTVltcU8zWHFWRk5QZ1lpSWlPb2dMaTZPWVQ0UkVSSGRWeGptQXhnOStWbElKRkpNZlBZVnZmYW8zVnRRVWx5SVNUTmZnMS9MTm5yYjdPeGxtRHAza1VYSHFYcWhvQ1lIZDBUV0tjeTNzNWRoOXNLbCtQckRCZGp4VzBVTi9aNERSa0RtNEdUMkdCZk9ub1JJSkVJckkzZnpXd1BGN1hJc3RuWVZvWGhCYmhiaVk2TndPZWtNcmlRbkFLZ0kzQ1UyTm5oNDZoeDA2dDRIMzN6OEZvQ0tVa1FTeWIrbi9QeWxhNDB1dkZwNVFhTkY2L1lvTHN4SDZxVWszVm9DaStjOENyVmFCYW5VQmgrdTMyWjBvZENqKzdiQ3lkVU40NmU5YVBiN2traWxHRFZ4QnJadS9CcFAvMmV4eVVWbkt6azRPV1Ayd21YNDg4Zi93Mk16L3EzYkx3Z0N2bDI1R0JjVDQ2QlJxeUdXU05DeFN3LzA2RGNNR28wS2V6Yi9pTXkwVkdTbXBTSTdJdzBhVFVXcEphbU5MUXJ5c25IdTlrTFAxeTRtUWlFdmdjekJDZkxTWW1nMGF0amJPMEFpbFdMTTQ3UE1mbDhOcWZxaXdrUU5KU3NycTZtblFFUkVSSFhBZjhPSmlJam9mc013SHhXMTJSOS9ib0ZCK3lOUHY0REFicjBRRk5MTDVMNkNJRFRtMUN3bWMzQkM4OWJ0a1oxUmRKbFFpd0FBSUFCSlJFRlVzYmp0bWVNSDRlanNndjdEeDVzczcxTHB4cFVMeUw1MUUvNEI3ZURzNmw3M1NkVHdrZFMzMUZCV2VzVTZBSlVYS0lxTENyQnQ0eG80T2JzaXVHZC9kQXJ0Z3dlNjlJQ2QvYisxTSszc0twN0hSZitEbnYzL1BiNnh3UHpNOFVQSXZuVVQzbjR0c1Bhak4zRHo2aVhkTnE5bXpkRStLQVR0Z2tMUXZsT0kwU0MvUGdKRGV1S0JyajNNSHRmWjFSMVB2ZmlXWHB0SUpFTEovN04zMzJGTm5WOGN3TCtaSkdISlhzb1FWQlFSUVVSQmNlOVI2N2JXclhWVjY3YlcwV1dIMXFxMWRkUmRmM1pvdGE0cXJ0YUJpaHRGQmNVOVdiSkhFa0pDZm4ra1hCSXpTQ0NzOW55ZXg4ZmtqdmUrQ1RjWGN0NzNucE9iRFFkbk43UnMxeDJoYmJ2QTJ0WWVBTEJxOFJRa1BYc0VTMnRiZUhqNW9uRndhM2g0K2NMTnN6NHkwNUx4MDNlZlFXUmxnN1pkKytIRS9wMjRkT29JT3ZZWml0d3NWZm9SQnhjM3M3NWVVN3kvWkJYNGZOMTNOZWhVc3o2V3BJWXIvQ2Q5RnlHRUVFSnFGNmxVV3QxZElJUVFRZ2lwVWhUTU40REZZbWtGOG5PeTBzSG5DOEFYQ01CaXNSRjMrU3lBMHBuaWhsUm16bng1a1F6WHp2K0ZFL3QzSWpjckE3Nyt6ZEFrSkJ5bi90eUZNMGYyNEd6VVh2ZzJEa0xqNXExUXYxRlR1Tlh6MFVwVjgvZWgzd0FBTGR2cUxteXJpMUtwaEVKZXhMU1YrVG9GV1JscDRIQjFuMXBPYm5XMWxyMU9mcW0xN05iVmM3QzBzb0dEc3p1RWxsYmc4Zmg0L2pnUlo0NzhEZ0J3cmF0S24xUFBweUZtZmJFZTdwNitHdWw0MVBrSHRjU0xKL2V4ZTlPM2lOcTlEUUtSU09kMkJYbTVUS0hpVmgxNm9pQXZGL1pPcm1qVXRBVWFOUXZWcURPd2Y4ZGFmVzhKQUZXcUgzM2JOQS92QUorR1RUV1dtZVBjOEc0WWdHbExWbVBzN005aFU4ZGVhLzI3VXhhQWJ5R0FuYU5tbllmNDJJdlkrY01YWUhNNEdEZjdjOVR6YVlncjBjZnc5NkhmRU5TcVBaS2VQNEpRWk1VTUNsU0hOOTh2ZFFxNUhEblpHUkJaV3NOQ0lFVG02eFJrWjc3V2V3NFNRZ2doaEJCQ0NDR0VFRkliVWJUTFJMLzkrQTBlSnR6VVdoNFFFbDdtdmowR2pUSHFHT2VPNzBkQlhvNVIyNlltUGNmbDAxRzRmdUZ2Rk9UbFFDQ3lSTDkzSjZOTnQ3ZkJaclBScWtOUFhENXpGRmZPSE1YRGhKdE0zOWxzTm16dG5WREgzZ2tqcHkzQzY5Ulh1SE05QmdLaENDMk56R0VPcUlxckxwcjROZ0NBeCtPalVDcUJVcW5VVzVCVlY1b1VYWUhzNitmL1FuenNSWjF0Q0lRaWpaUkZIbDUrQnZ2WXBkKzdrQlZLY2VQaWFlVGxaT2xOWWNUbWNPRGtXaGV0T3ZSRSs1NkQ5QTRPQUtwVU9vWkl4UGw2dDNHdDU4MEVweDFkUEpnYzloVlZFcVRYRmNnSEFCY2Q5UU11bkR5SWd6OXZBSmZIeDloWm44RzdRUk1Bd01BeEgyRGJxbyt4Y3VFa3lBcWxSaFdvclM3RnhRb3Ntek1heGNYRkdzdjltZ1JWVTQ4SUlZUVFRZ2doaEJCQ0NERy8vM1F3MzdPK1AyeE1uRzBjMXI0SDdKMWNVS3dvaGxKWkRBNlhCNStHQVFpTjFEK3oyc20xTGpoc0RycjBHMjdVTVo0L3VvZk10R1NqdHBYTFpMaHc4aEFzYld6Ulk5QVl0T242bGthT2ZJRlFoUFk5QjZKOXo0RklldjRZOTI5Zng4TzdONUgwL0RHeTBsUFJKTGcxYk93Y1lDRVV3ZDJ6UGxwMzdBMkJVUGZNOVJKMWZSckMwdG9XZ0NvQTNpZ3dGSytUWDBLaGtFTmtaUU5udDNyb04yS0tVZjBIVkxQMUhadzFVN2o0Tkd5S2xKZFBJU3VVUWw1VWhPSmlCZmdXUW5qNitxUDd3RkVhcytUTHd1RnkwWGY0SlBRZFBzbm9mY3J5N2M0VFptbm4vU1dyek5KT2VibDcrc0xGd3h1RHg4K0NwMjhqWm5uajVxMHdmTW9DSE42MUdVSkxLM1FmT0tySytxVHJmRENFeDdkQWVPZSt5TWw4RFlWY0RpV1VjSEJ5UStlMzNxbkVYaEpDQ0NHRUVFSUlJWVFRVXJWWXlwcVc5TjBJWGJ0MnhjbVRKNnU3RzlYcTNxMnJzSE53aG91SEY1SmZQSUdMaDVmSk9kd2w0bnp3ZUh3bVJVNWVUaWFzYk93TXprZ254QmppL0R3b2xjWE1vRTl0UnRlYmY3K1JJMGRXZHhjSUlZUVFVazQ3ZCs2czdpNFFRZ2doaEpnRnk0aWc3SDk2Wm41dDV0K3NKZlBZclo1UHVkcFFuOEVQb0Zwem9wTi9GNUdWZFhWM2dSQkNDQ0dFRUVJSUlZU1FmeFhUcG5JVFFnZ2hoQkJDQ0NHRUVFSUlJYVRLVVRDZkVFSUlJWVFRUWdnaGhCQkNDS25oS0poUENDR0VFRUlJSVlRUVFnZ2hoTlJ3bERPZkVFSUlJWVFRUWdnaE5acFlMTWFlUFhzUUV4T0RwS1FrU0tYUzZ1NFNJWVNRYWlRUUNPRHU3bzZJaUFnTUhqd1lJcEdvdXJ0VUpTaVlUd2doaEJCQ0NDR0VrQm9yTmpZV3ExYXRRbWhvS0diTm1nVXZMeThJaGNMcTdoWWhoSkJxSkpGSThPelpNeHc3ZGd3VEowN0U3Tm16RVJJU1V0M2RxblFVekNlRUVFSUlJWVFRUWtpTkZCc2JpeFVyVm1EQmdnVUlDZ3FxN3U0UVFnaXBJWVJDSWZ6OS9lSHY3NCs0dURnc1c3WU04K2ZQUjNCd2NIVjNyVkpSem54Q0NDR0VFRUlJSVlUVU9HS3hHS3RXcmNKSEgzMUVnWHhDQ0NGNkJRVUZZY0dDQlZpNWNpWEVZbkYxZDZkU1VUQ2ZFRUlJSVlRUVFnZ2hOYzZlUFhzUUdocUtaczJhVlhkWENDR0UxSEJCUVVFSURRM0ZuajE3cXJzcmxZcUMrWVFRUWdnaGhCQkNDS2x4WW1KaTBLTkhqK3J1QmlHRWtGcWlSNDhlaUltSnFlNXVWQ29LNWhOQ0NDR0VFRUlJSWFUR1NVcEtncGVYVjNWM2d4QkNTQzNoNWVXRjVPVGs2dTVHcGFxVndYeUJRQUNKUkZMZDNTQ0UvTXRKSkJJSWhjTHE3Z1loaEJCQ0NDSC9TVktwbFA0ZUo0UVFZalNoVVBpdmp4blh5bUMrdTdzN25qMTdWdDNkSUlUOHl6MTc5Z3h1Ym03VjNRMUNDQ0dFRUVJSUlZUVFRbXBuTUQ4aUlnTEhqaDJyN200UVF2N2xqaDA3aG9pSWlPcnVCaUdFRUVJSUlZUVFRZ2dodFRPWVAzandZRnk3ZGcxeGNYSFYzUlZDeUw5VVhGd2NybCsvanNHREIxZDNWd2doaEJCQ0NDR0VFRUlJcVozQmZKRkloTm16WjJQWnNtVVUwQ2VFbUYxY1hCeVdMVnVHMmJOblF5UVNWWGQzQ0NHRUVFSUlJWVFRUWdnQnQ3bzdVRjRoSVNHWU4yOGVWcXhZZ2REUVVQVG8wUU5lWGw1VUhJY1FVaTRTaVFUUG5qM0RzV1BIY08zYU5jeWZQeC9Cd2NIVjNTMUNDQ0dFRUVJSUlZUVFRZ0RVNG1BK29Bcm9iOXEwQ1h2MjdNSHExYXVSbkp6OHI2OVlUQWlwSEVLaEVHNXVib2lJaU1DbVRadG9SajRoaEJCQ0NDR0VFRUlJcVZGcWRUQWZVS1hjR1QxNk5FYVBIbDNkWFNHRUVFSUlJWVFRUWdnaGhCQkNLa1d0ekpsUENDR0VFRUlJSVlRUVFnZ2hoUHlYMVBxWitZUVFRc2kvQ1lmRGdZK1BEL1A4NGNPSDFkaWJtc1hSMFJGanhvekIzcjE3OGZUcFU3M2JkZXZXamFtaGMvRGd3U3JxWGMweGR1eFl1THU3QXdCMjdkcUZSNDhlVlhPUFZBUUNBZXpzN0pDY25HelU5bXcyRzVhV2xnQUFwVktKL1B4OHMvZkoxZFVWRGc0T1NFaElnRktwTkhuL2dJQUFkT3ZXRFd2WHJrVlJVWkhaK3dmUWVXOE1mMzkvakJrekJqZHUzTUQxNjlkTnVtNTI3ZG9WSFRwMFFHSmlJaElTRW5EdDJyVks3T2wveDRJRkM1akhhOWFzb1ZTb2hCQkNDQ0ZtUXNGOFFnZ2hwQVlSaVVUNDVKTlBtT2NqUjQ2c3h0N1VIQ3dXQ3hNbVRFQkFRQUNhTld1R1E0Y09ZZS9ldlRxMzdkT25EK3pzN0FBWUY5UmtzVml3c0xDQVZDbzFhNS9OZ2N2bGdzMW1ReWFUR2IxUFVGQVFIQndjQUFERnhjV1YxVFdUdFd6WkVoTW5Uc1NyVjY5dzZOQWh4TVRFR055K2VmUG1tRFZyRmdBZ1BUMmRlV3hPYjczMUZpSWpJNUdXbG9aZmYvMFYxNjlmTjNyZnZuMzdZc2lRSVFDQUVTTkdZUHYyN1didkg1MzN4cDMzWVdGaDhQRHdnSWVIQjF4Y1hQRDk5OThiZmF6V3JWdkQwOU1UbnA2ZWNIVjFwV0MrbVFRRUJEQ1B1Vno2eWtrSUlZUVFZaTcwbHhVaGhCRHlIL2JOTjk5VTZmRWtFb25HWUlXeE9uZnV6QVNIbEVvbGJ0MjZaWmIrdEdqUkFvTUhEMFphV2hwV3JWcFZyalk0SEE2NFhDNTRQQjY0WEM3em1NL25hL3h2WVdIQi9PUHorUkFJQk13L29WQUlvVkFJa1VqRS9MTzB0QVNmejBkVVZCUisrKzAzby90amEydkxQTTdPemk3WGE2b01MVnUyQkFCNGVIZ1lGZHhyMEtBQjh6Z3hNZEhzL2JHeHNVRjRlRGdBd01uSkNhOWZ2elpwLzVzM2IyTEFnQUhnY3JubzFLa1Q0dVBqY2VYS0ZiUDJrYzc3c3M5N0ZvdkZuRnNBY09yVUthTmZnNTJkbmNaNWR2NzhlZFBlaEZwaXlaSWxzTGEyTHZmK2VYbDVXTHAwcVJsN1JBZ2hoQkJDeW91QytZUVFRc2gvbUp1Ylc1VWVUeXdXbTd5UG41OGZoZzhmemp3L2VQQWc3dCsvWCs0K2xBVC8rdmJ0QzI5dmJ3Q3FBSFBIamgxeCt2UnBqVzA1SEE1V3JGZ0JMcGNMRG9jRE5wc05OcHZOUE9kd09PWHVoN0ZLVXVZWXc5cmFtZ21VSzVWSzVPYm1WbGEzVENJVUNoRVlHQWdBVUNnVWlJMk5MWE9maGcwYk1vOHJJNWpmdFd0WDVyMjZldlVxbmo5L2J0TCtMMTY4d01HREJ6Rnc0RUFBd0xoeDQvRHc0VU5rWm1hYXBYOTAzaHQzM2pkcDBnUjE2dFFCQUtTbXBpSStQdDdvWTdSczJSSXNGZ3VBYXFDeG9yUHluWjJkc1hqeDRncTFVUkdQSGozQ21qVnJ0SmE3dUxob0RQS1pTaVFTVmFSYmhCQkNDQ0hFakNpWVR3Z2hoSkFheTlIUkViTm16UUtQeHdNQXhNZkg0OENCQStWcVN5Z1VJakl5RWwyN2RvV3JxNnZHdXN6TVRKMEJTb1ZDZ2NMQ1FqZzVPWlhybUtZb0tpcUNWQ3BGWVdFaEpCSUpwRklwSkJJSlVsSlNqRzZqSktnSnFHYlRLaFNLeXVpcXlVSkNRcGpBK2IxNzk4ck1mOC9uODFHL2ZuM20rZDI3ZDgzYUh3c0xDM1RwMGdXQWF0RGpqei8rS0ZjN2h3OGZSbmg0T056ZDNTR1JTR0JuWjJlV1lENmQ5OGFmOTVHUmtjemp2Ly8rMjZUYUIyM2J0bVVleDhURW1KVE9TaGN1bDh1a09xb09OalkyVlhhc0tWT21NSTkvL1BISGN0V2NJSVFRUWdnaHBxTmdQaUdFRUZKSnlwUENoczFtVjdpTmdvSUNmUGJaWjBadFcxazUrVzF0YlRGNThtUTBiZHFVV1NhWHkvWG0rOWJGeXNvS2MrZk9aUUpVcWFtcCtPR0hIMHpPQSsvbjU0ZDI3ZG9oUER3Y0FvRkFZOTJUSjA5dzdOZ3hYTDU4V1cvZ095RWhBVnd1RjBWRlJaREw1VHIvTHlvcWdrd20wL3IvblhmZVlkcFp0MjRkOHZQeklaUEpVRmhZcVBGUEtwV2FKYis5ZWlBeEt5dXJ3dTJaaTNvYWxLdFhyNWE1dlorZkh4UDh6OHJLTW1sQXd4aWRPM2VHbFpVVkFGVnFsYVNrSkdhZHI2OHZPbmZ1YkhSYkVva0VTcVVTVDU0OFFlZk9uWTNhZDlPbVRYclgwWGx2UElGQWdORFFVQUNBVENiRDJiTm5qZDdYMjl0Ym85aTRLZWw1YWpOVHJ2azdkKzdVdXk0aUlvSjV2R25UcGhvemNFZ0lJWVFROG05SHdYeENDQ0dra3BnamhVMTUyaWhyMW5ObEN3d014S1JKa3pUU09pUW5KMlBkdW5WNDl1eVpVVzNZMk5oZ3dZSUY4UER3WUphdFhyMGFCUVVGSnZWbCtmTGxXdWs2bEVvbGJ0eTRnYU5IaitMZXZYdGx0bUVvb0ZVVzlhRG16WnMzSzczWXFQck1mRGMzdHlxcmliQjA2VkxrNWVYcFhHZG5aNGZtelpzRFVNMzR2bno1TXJQT21QZld6czZ1WEQ4RGZVRkxIbytIbmoxN0FsQU5NTDA1SzkvSnlVbGp0cmV4MUFjc3lxSXZtRS9uZmRtKyt1b3JacUNuSkNjL29Fb2o5T21ubityZGIvNzgrUnJQTzNYcXBQSDg0NDgvTnFrZkd6WnNLTE5nTWhVd0o2UjJ1SGZyS21SU0tacUZtWDd0cjJwS3BaSkpEMFkweWVWRjJMOWpMZXI3QjZKRm15N1YzWjBhSnowMUNWd3VGM1Vjbkt1N0swWlRLcFY0Zk84V2ZCc0htYjF0aVRnZlFwR1YyZHMxRjNGK0xncnljK0hrV2xmdk5oSnhQckplcDhMTnMzNjVyZ3QwUGFtOUtKaFBDQ0dFRUxQZ2NEZ1lQSGd3ZXZYcXBmR0g0Ymx6NTdCanh3NFVGaFlhMVk2OXZUMFdMRmlnTlpEeDZ0VXJnL3U1dTdzakpDUUVscGFXR3N0S1pHUmtJRG82R21mUG5rVkdSb2JXL3NIQndXQ3hXSWlMaTZ1MXMwelZaK2J6K2Z3cXE0bnc1aDBsNmpwMDZNQ2tjcmw1ODJhMUR6WjE2ZEtGR2ZRNGNlS0V6bk9oT3RCNWJ4dzNOemVkQlpSNVBKN1I1N3RBSUdDS0g1Y29HUlF3Vm5XbGxTa3AybXZ1WXN1RS9KZnQzN0VPR1dsSitIYm5pZXJ1aWtHeVFpbldMcDJGMWgxN0lhSnpYNDExMzMzOFB1d2RYVEhxZ3lYVjFEdE5wLzdjaGRESWJyQ3BZMTlseDd3WGR4V1h6eHlGUkp4ZkpjSDhEVi9PUlVGZUR1WXUyd3hab1JTL3JGK0dzUGJkRVJBU3JuZWY5SlJYS01qUGhaZGZZNjExU3o4WURxbWtBRjl1UGxncC9WMDJkd3ljM09yaXcyKzJWVXI3bGVIMDRkMkkrbjBiUms1ZmpLQ3dkbVpyZDllbUZiaHpQUVlmZnJNTjFyYm1UWStua01zUnRVZjFIdmQ5WjJLNTI3bDg1aWlPN042S0hvUEdvRXUvNFRxM3VSRnpHdnQyL0lDUWlFNFlQbVdCU2UzWHB1c0owVWJCZkVJSUlhUUtUSnMyRFRrNU9XVnVaMjF0amZYcjF6UFBqWjNaNmU3dWp1WExsNWU3ZnhYbDZPaUlhZE9td2RmWGwxa21sVXF4ZmZ0MnhNVEVHTjJPbDVjWFpzNmNDVWRIeHpLMzVmUDVhTlNvRVpvMmJZcVFrQkN0Zk9DQWFpYjRqUnMzY09iTUdkeTZkY3RnQUs1cDA2Ym8xcTBiOHZQenNYYnRXcE1LYWRZVTZqUHphd0lPaDRPT0hUc3l6eTljdUtDeFhsZHFFd3NMQzdScDA0WjVmdmJzV2JNRm1RVUNBZnIyVlgxaHljL1B4NkZEaDdTMnVYVHBFaTVkdXFTM0RYOS9meXhjdUJDWm1abUlpb3JDcVZPbklKZkxLOVF2T3UrclZ0ZXVYYlZTRDVtcVBEL3ozcjE3UXl3V2F4VWNOaGFIdzhHMGFkUFFzR0ZEWExseUJULzk5SlBlTzJJSUlWVnIrZnh4Rlc0am9uTmZSSGJ2cjNmOXdaODNJT25aSTJSbnZOWmE5L0xKQXhSS0pWckxuejVJd05IZnR5R2tUV2UwNnRDVFdhNlF5MUdRbDRQaTRtSVVLNHRSTEpkRG9aQkRJWmRETHBkRElTOUNVWkVNUmJKQ0ZNbGtLSkpKSVpNVlFsWW9SYUZFak1KQ0thVGlBa2pGQlpDSTgxREgzaG5ESnMwREFNVEhYa1RVNzl0dzRlUWhqSm41Q2VyVmI2VFZyN2tqdTVYNWZwZ2FlTDUwK2dnQUlMeFRINlAzcVlqc3pOZklTazhGQUdTK1RrSEt5NmZZdnZvVE5HN2VDb1BHem9DdHZlYnZkSVZDanMwckZpSTNPeE1qcG42RWdCWVJHdXZGQlhsUUtFei8zWEx6MGhtanR5MlVTb3phM3I5WlN3aEVsbVZ1VjluQ08vZkJxY083Y2VLUC82Rlp5MGlUWjVFWEt4Ukl1SGtacm5XOTRlaFNPdEhCMXM0UlVuRUJqdTM5Q1lQSHo5TGE3KzdOeThqTnprVGpvRERZMkRtWWRFeTV2QWhubzFScFJTc1N6TDl4OFRSWUxCYWF0MnF2ZDV2YjE4NERBSnExTlAydW90cHlQU0c2VVRDZkVFSUlJUlVTRmhhRzhlUEhReVFTTWNzZVAzNk1kZXZXSVMwdHplaDIyclJwZzNIanhvSFA1d01BazFwRWZjWXhvQ3FtMnFOSER6Um8wRURuREYxMUgzendBWEp6YzQwNmZrbU84cEpjNnJXUitzejgzMzc3RFZGUlVkWFlHOVdzNzVJK0ZSVVY0Y2FOR3hycnQyL2Zybk9ma21CK1Nrb0t0bXpaWXJiKzlPM2JGOWJXMWdDQS9mdjNhNlN2NmRPbkR4bzFhb1JqeDQ3cERXaGJXVmxoeXBRcFlMRlljSEJ3UVBQbXpYSHk1TWtLOVluTysvS2JNV09Hd2ZVclY2N1VlcS80ZkQ2VFpna0E5dTdkaTRNSGpac0Z1WDc5ZXViOE1UV1lQMmpRSVBUcjF3OEE0T3JxaWwyN2Rwazh1My9Ja0NGbzJMQWhBTlYxTnlrcHFkekZtd2toNXZVNitXV0YyeWpJMHovcDQrelJQM0Q1ekZHNGVIaWhXLzhSQnR0UktwVkl1SEVKMGNmMjRkSGRPQUNBME1vYVllMTdNTUhROU5SWFdMSGd2UXIxbDh2alF5QVF3a0lvMGxnZUVCS09maU9tNE05Zk4yTDlsM1B4enFUNU9sTVljYmhjMkR0cEQwZ0QrdDlQUTRNbTZTbXFPOW4yN2ZqQjJKZkE5TGZQTU5QZkN4N2Zncm1PdTliMXh0eXZOK0x3YjV0eDRhOUQyUHpOUjVqejlTYU40RE9IdzhVN2t6L0VsbThYNGFjMW4ySHcrRmtJYTkrRFdTOHZrb0Z2WWZwQTg4L3J2ako2Mjl5c0RLTzJuL3YxSnJpS0xJMGFkREZGdjNjbkk3TEhnTkxqR05tK1ZGeUFlYU82Rzl4bTRlcWRzSGQwMFZoMi91UkJIUHJsUi9RZU5nRWRldzlobG5mb1BSZ3hmLzJKcTlISEVkbGpBRnc5dkRUMnUzejJHTzVjdTRDSjg3ODJPWmh2RHErZVBVVFM4OGZ3RDJvSlIxY1BuZHZrWm1maTBiMWJzTGExUStQZ1ZpYTFYNXV1SjBRM0N1WVRRZ2docEZ6NGZENUdqQmloTWZOYXFWVGk2TkdqK1AzMzMwMmFUZDIvZjM4TUdGRDZ4MzFXVmhhV0wxK09HVE5tYUFVMWMzTnowYml4OXUzSktTa3B1SExsQ2pwMTZzUUVKbzBOYUFMUW1CV2RtcHBxOUg0MWlmck0vT3pzN0dyc2lVcjM3cVZmdkVvS3A1WkZ2V2p5N2R1M3pkWVhKeWNuSm9pYmtwS0N2Ly8rbTFrbkVvblFwMDhmV0ZwYW9ubno1dGkrZmJ2T3V3WW1USmdBZTN0VnlvRDA5SFNzWDc5ZVowQ1d5K1dpYWRPbXVIbnpwc0UrMFhsZk1abVptU2J2MDZsVEp5WWduNStmaitQSGp4dTlyM282S1ZPQytSd09SK01PaWw2OWVzSEZ4UVViTm13d092MVlTRWdJZXZYcXhUeFBTRWpBL3YzN2plNERJZjlsWDg0YXljeWdOcVNzd09JM1B4MEYrNSswY1c4cVQ0cWUrM2Rpc1d2ak44ak56b1NYWHhPRXFjMTBWWGZ0M0VrYy9tMFR1RndlUms1YkJDNlByM003V2FFVXgvL1lnV3ZuLzBKV2VpcTRYQjVhdHV1TzlqMEh3cld1dDhhMlRtNzEwS1hmY0xEWkhIQjVQSEM0UFBCNGZIQjUvL3pQNTRQSHM4Q1dieGZCenRFRjQyWi9CaDVmQUw2RjZwK0ZRR2h3bG5SazkvNXdjcTJMbld1L3dNNjFYMkQ2SjJ2ZzZlc1BBRXpoY3dkbk44eGZ2bFhuL3ZwK0ZzWU1tcGc2c0pLYlZiNTBlM3dMVlRDL1dLRUFtOE1CajIrQi9xT25vVUZBTU95Y1hIUytQOTRObW1EU2g4dXdjZG1IMkxOMU5kaHNEa0lqdTZKSVZnaWxVZ2tMZ2REa2ZueXlkcGRSMjMwMmJSZ2NYZHp4L3BKVlpXNXJhYVdxZStYa3BqOWZ1N3IwbEZkUUtwVmxiaSswc3RaNFB1TDloY3pqUXFrRWU3ZDloOGp1L1pselJSZUZRb0dqZTdaQkxwT2h4K0N4RVB3VC9MV3l0dFhhMXJkeE13REFnenV4R3NGOG9jZ0s3WG9Nd1BGOS84T3h2VDloekl4UE5QWkxldllJQUZEWHA2SEIxMk51eC9iK2hOenNUS1M4ZkFKQU5ZangrNWJTbjVkTkhYdjBHRFFHQUhEdDNBa1VLeFJnc2RuNDMvZGY2RzF6MExnWkdxbUVhdVAxaEdpallENGhoQkJDVE9iaDRZSHAwNmRyRk9yTXpjM0Z4bzBiY2V2V0xaUGJVODhMbnBTVWhCVXJWaUE5UFYzbnRnOGZQa1JDUWdLYU5HbUNWNjllNGRxMWE3aDY5U3BUWERjaUlvSUphbHBiV3h1VmhvTEw1VEt2UlNxVjFwZzg2cWFxU2NIOGdJQUErUHZyL3pLbVQ3Tm16WmpIY1hGeFp1dlBxRkdqd09QeEFLaUt1Nm9QTnZYcTFZc0pucWVtcGlJNk9scHIvNjVkdTZKRml4WUFWQU1UYTlhczBabi8zOC9QRHhNbVRJQ0hod2RXcmx4cE1LQlA1MzNWRW9sRWVPdXR0NWpuVVZGUkpoWG5MVzh3WDZGUVlOMjZkY2pLeWtLUEhxcFptQzFhdE1DU0pVdXdjdVZLWkdWbEdkemZ5Y2tKa3laTllwNm5wNmZqaHg5K1lBSmlwcWlxb3RpRTFFVDZBbzJaYVNsUUtPVDYxNzlPZ2FLQzZkVFVsZVRVamo3NkIxZ3NGcnIySDRHdWI0L1FXWC9tM0xGOU9QVHJSaWlWU3RnNXVXZ0UwWlJLSlY0K3VZK0VtNnJDOGptWjZUaDU0QmM0dWRWRm4ySHZJYlJkTnliQW1mazZCZmR1WFVYelZ1MGhzcklCbTgxbWdvSmw0Zko0Y0t0WDMrVFg2Ui9VRXU4dlhvVVhqeE0xZ3JPdlUxVEJkb0hROURRdXVnWk4wcEplWU9XaVNSQloybURSZHp2QjVmSk1ibGVkcWJQUjU0L1JQUWdEQU40TkF6QnR5V3FOWmZYcU44TDR1VjhnNnZkdDhHOGVCZ0RJeTFYOXpTYXl0Tlpxb3l6V3RxVjFDUjdkalVPaGdkOXJSVVV5dkhqOFFPYzZDNEZBcTlDc3NXbU9Gay9xRDZtNHdPUjgvTTFiZDJBZUt4Unl4TWFjd29XL0RzRzFyZy9DMm12UHhKZkxpL0R6dXErUW5mRWFBU0hoQ0kzc2F2RG43ZTdwQzJ0YmV6eTZld3RTY1lGRzZxQzIzZDdHbWFnOWlMOGVnK1FYajVselBDY3pIWm12VStEcTRRV1JsZWsvajRxSXV4S3RNUmoxOUVFQ25qNUlZSjQ3dWRWRmowRmpvRlFxY2ZuTU1RQ3F3YWo0TFAwcFRRZU1uc1k4cnMzWEU2S0pndm1FRUVJSU1VbkhqaDB4WXNRSUppMElBTVRIeDJQRGhnMUcxUVhRNWNxVkswaElTRUJSVVJIV3JWc0hpVVE3VDZPNjdkdTNvN2k0V0djYW45emNYR2EyY2NlT0hYWG1SWDlUejU0OUlSU3Faa005ZmZwVTUyenJyNzc2cXN6MEpvWXNYYnJVNUxRYTgrZlBOM3BiRm90Vm80TDVnd1lOTW5rZlYxZFhaZ2F6VENaRFFrSkNHWHNZSnlJaUFzMmJOd2NBWEw5K1hXUEF5ZGJXbGdtd0FxcEEvNXVCMmlaTm11RGRkOTlsbm0vZnZoMVBuejdWZVN4ZlgxOG1RRDV4NGtSODlORkhlajhYZE43clpzcDViNHFCQXdjeXMvS3pzN05OVHBHa0htZ3JLaW95YVYrbFVvbGZmdmtGV1ZsWkdEWnNHRmdzRnJ5OHZQRFpaNTloeFlvVmVQSGloYzc5QkFJQlpzNmN5YVF4azhsa1dMMTZkYmtMU1ZkVlVXeENhaUo5Z2NhdjU0eEJSbHFTM3ZYTDU0OHpTeG9kQUVoTmVvNWYxbitOcEdlUFlPL29ndUZURnNDN1lZRFdkdklpR2ZidCtBRlh6aDZIeU1vRzR2elNPNjZ1WC9nTENiR1g4T2plTGVUbmx2NnV0N0syeGFnUFBrWjkvMEN0OXRKVFhtSGZUejhnUHljYjNRWVlWNCtwdlBKeXNwaVp3TzVldm5EMzh0VllIM05TOWZ1cFhobXpuZ3NsWWhRWEYrc2M1RkMzYjhmM1VNamw2TkJyVUlVRCtTVU1wUUFxa1o3eUNpdzJHdzdPK3ErcmRtK2tmU25oMDdBcDNsOWNPdU82NEorZm8zVUZDd2J2M2I3RzRMbWFrNW1PYmF0MEZ6V3Q2dUs0dW5MM0I0YTJ3WlBFMjdoMU5ScDhIWVhwbnoyOGl6dlhMc0RCMlExQnJkcmp6alhOV2t4Y0xnOU5RMHZyTHJGWUxBU0d0a0hNMzMvaVRtd01RdHQyWmRZSkxhMFEzcWtQc2pQVElCU1ZwaHBNdkgwZEFOQWdzRVZGWDJLNUxkMjRUMnZaa2ttbGQzTEdYWTVHUmxvU1dyVHBqSGNtZjZpempVWHY5VU9oVkFJT2wxdXJyeWRFTndybUUwSUlJY1FrNDhhVjVpdFZLQlQ0NDQ4L2NQandZWk1EZG0vNjhjY2ZrWjJkYlZRN0tTa3BldGNsSkNTZ2ZuM1ZqSS9CZ3djak9EZ1l5Y25KT21leGNybGNlSHA2b2w2OWVzeXlpeGN2Nm16WHpjMnRRa0ZOWFlWS3pjbmEyaG9jdGR2L3F6T1lIeFFVQkQ4L1A3M3JKMHlZb0hPNWs1TVQ4N2l3c0JDalI0K3VVRDlPbmp5SnpNeE1qWGJ5OC9NeGFOQWdjTGxjOFBsOGVIdDd3K0tmTDR3M2J0elF1aHZBMWRVVkgzendBZlBlUmtWRjRkeTVjM3FQZWZ6NGNRUUVCQ0E0T0JqVzF0YVlNR0VDVnE1Y3FYZDdPdStyaG9lSEJ6cDM3c3c4Ly9YWFgwMmFsUTlBNC9OVjNxTE1VVkZSeU03T3hzU0pFOEhoY0dCblo0ZkZpeGRqelpvMVdvTlhiRFliMDZaTmc2ZW5KN05zOCtiTmVQNzhlYm1PVFFpcFhoZFBIY2FoWHphaVNGYUk0UENPR0RqbUE3MUZScU4rMzRZclo0L0R3ZGtkRStaOWdlWHpTdi8yZXZuMEllS3VSTU9tamoxYWRlaUpnSkFJYkZ1MUJCWkNTNTJCTndESWVKME1BSERTazMvYlhISXkwL0g5cHgvQXAxRUFocjQzRnp5K1prRDI4cG1qaVBuN1Q3QllMTFR1MUV0UEs0Q2x0UzF5c3pQeHhZemhzQkNLWUdsdHF6WERIUUF1bmpxQ2h3bHhzTFYzUkp1dWIrbG9xWHpzblZ6TERHeC9QR1VnV0N5MlVRSHd0VXRuNGVuOXNndk1QNGkvWWRTZEFlTm1MMFVUQTNuU2pVMjlVK0t6YWNQSzNLWlFLZ0dMeFNwWFhuOWRET1dRQnhuRUFBQWdBRWxFUVZUdXZ4ZDNGZmZpcnVwZG41R1dqRjgzTE5OYUxyS3kwUWptQTBCUTYvYUkrZnRQWEkwK29SSE1CNERld3lab3BYZTVmVlgxTjE1Z0M4MTJxcEw2NE1LYmxFb2xUdjM1R3dDZ2ZhL0JlcmNyK2Z1UHcrWFcydXNKMFkrQytZUVFRa2dWR0QxNnRGRXpPZDhNbWsyWk1zV285a3RtMTFhMTc3Nzdyc3k4NE1ZcUs5V0VzYUtpb2hBZUhnNEhCMVhCS2o4L1A0T0JaWFczYjkvV21XS2xObENmbFY5VVZBU3hXRnd0L1dDeFdCZzRjS0RCYmRxM2IxOW1POWJXMWtadFo4aU5HemVRbkp6TXBOY3hkT3pDd2tMODczLy8wMWhtYVdtSk9YUG1NQ2w0cmwrL2psMjd5djZDdkdYTEZuejk5ZGV3c2JGQjgrYk4wYkZqUjV3K2ZWcm50blRlVjQzVTFGUnMyN1lOL2ZyMVEzcDZPak40d2VmeklaUEpqR3BEUFpodjZzeDhkVEV4TWNqSnljSE1tVE1oRUFnZ0Vva3diOTQ4Yk42OEdURXhwYmZLang0OUdrRkJwU2tQOXUvZmowdVhMcFg3dUFBd2NxUnFCaDJYeXdXTHhZSlNxZFNiTW1qbnpwMFZPaFlocE5UUDY3N0V6VXRuWVNFUTRwM0o4OUdpVFJlRDIwZDI3NC9NMXlrWSt0NWNDQzAxQTN1ZCtneEJhSnN1Y1BmeVpRS1JJaXRyWktXbjRORzlXNmpmS0ZBalFKbWRrWWJMWjQ0Q0FOeTlOWDh2cU9majFpY3ZKOHZnZHVwNXZEbGNMcXpyMk9IbXBiTjRuZndLNCtjc2hZMmRBOFQ1ZVRqNDgzcGN2NkNxVjlOdHdFaURxVFo2RDUyQXc3czJJVGM3RThqTzFEbmpQdW41WXh6OGVRTUExU0RDZ25GOXlud3Q2c3BUNTBDZFFDQlM5YzhJZG80dUJnc2NGK1RsUUp5ZkIydGJPNzBEUEFDUTlUb1ZjbmxSbVlQc2tvSUNvL3BsaWtYdjlZTkFaSWt2TnBxblhrdEYzMzlqMVc4VUNBZG5kenkrZHd1cFNjL2g0bDQ2UVA1bUlEOG5LeDJKZDY3RDFzNFJQbzJhdnRtVXlZd1ptSGwveVNyNE5EVCtXRmVqanlQcCtXTUVoRVRBM1ZQL1o2aTRXRFhwZ012bDFkcnJDZEdQZ3ZtRUVFSklGV2pac21XNTlvdUlpREJ6VDh4TFY3cVA2cGFYbDRkUFB2a0ViNy85TnBvMWF3WjdlM3U5WDNxVVNpVnljM09SbXBxS0N4Y3VJRG82MnFoYzJDVUJzYktvQjhQZWUrODlvMllDYjkrK3ZWd3pvUVdDMHBsU1BCNnYwZ054UC83NEl5NWN1S0MxdkhQbnp2RHg4UUdneXNPdTNxL3FJSlBKa0ppWXFGRll0NmlvQ0FVRkJSb0RJUHYyN2RQSVYrL2s1SVJaczJZeE04dWZQWHVHRFJzMjZKeEJ6K1B4WUdGaG9mSHYzTGx6Nk4yN053QmcrUERodUhYclZxWG1wUCt2bnZmR2tzdmxpSTZPUmt4TURDd3RMY0huOHpGOCtIQUVCQVRnczg4K0t6TnREWXZGMHZneWEwck9mRjNpNCtPeGJOa3l6SjA3RjFaV1Z1Qnl1Wmc4ZVRMczdPeHc1TWdSOU83ZEc1MDZkV0syajQ2T3hyNTkycmZkRzJQcjFxMGFBMW9Bc0dIREJnZ0VBa2lsVXJ6MzNuczY5L3ZoaHg4QVZHemdvaXE4V2F5NlBIZUptWE9mLy9yeHE3SVBwdnBqK3hxZHl3dnlzZzJ1ejgrcCtKMXVqKzZxMHJ2Ti92SkhnMmxaU3RnNXVtRE16RTkxcnJPMnRkZklrdzRBcmRyM3hPa2p2MlBEbDNQMXR0a2t1SlZHSUJNQXJwdzlWbVpmcE9JQ2c5dVY1UEVHQUN1Yk9wajgwUXBzWGJrWVR4THZZTTJuMC9IZXZLL2c1RllYT1ZrWllMUFo2RFpnRkxyMEcyN3dtR0h0dSt2TW1WNGlQeThITzlaOERubVJERUtSRlVJaU91bmQ5azJ4TWFjZ0VaY3ZWWms2b1pVMU10TlRVU1FyMUxnRDRjVCtuWGo1NUFGNkRCckRCRnZmbmJMQVlGczcxbnlPMjlmT1k4aDdjOUE0S0V6dmRpc1hUa2J5aThmZ2xQSDc4cHNQeDV2d1NxcWZxWFVLM21Sb1lJREZZaUc4YzI4Yy9tMHp6a2J0eFpBSnMvVnVHL1BYbnloV0tOQ3FZMCt6RkdRMXBvQXduMi9hMzhrOHZnWHFPRGloMTVDeFd1ZWV1dUovN2lEa2NMaTE5bnBDOUtOZ1BpR0VFRUpxTElsRVVxNFo1ams1T2RpeFkwY2w5SWlVMFBWenFWT25Eb1lNR2NJOC8rT1BQelJ5elpmUUZSUU9Dd3ZEOU9uVEFRQXZYNzdFUng5OVpMYStidDI2RlVLaEVQbjUrU2dvS0lCTUprTmtaQ1FtVHB3SVFCV29QMzc4T0xQOTBLRkQwYTFiTjQyNkVCWVdGbGl5WkFsNFBCNzRmRDRzTEN6QTUvUEI1L1BML01JbkVBZ3dmdng0bzR1UDBubGZlZVJ5T1hKeWNyQnc0VUkwYnR3WUFEQmp4Z3dzWDc3Y1lJRCt6WUVHY3dTNEh6MTZoQysrK0FJZmZ2Z2g3T3pzd0dLeE1HellNRFJ1M0ZpakVQVHQyN2V4YlZ2NTh4amZ1SEZEYTFuSjZ6SDBPcTVjdVZMdVkxYWwzYnQzVjNjWFNDMXg4ZFNSQ3EwM0IyTUMrZVhSYStoNGVQazF4ck5IOXlBdjByemJpTXZqdzhQTEQ4MWF0dFc1cjZGYzZYTkhkaXR6L1pzRVFoSGVtL2NWdHExYWdvY0pjVWhMZmdIWHV0NFk4ZjVDNUdTbHc4UEx1THZHOUNtVVNyQmx4VUprcENVQkFLeHM2NkMvV3BIUHN0eVBqeTB6bVA4NithWGVBUE1YRy9kRElMS0VqYTA5WGtGVnZOYituOXo0OGlJWkxwdzhCSWs0SDIrUG5HcFVmNVJLSlo0azNsYlZVdkZ0YkhCYnVWejFzK1h5RE5jR01IWFdlMFdENlNXV3p4K25kMTI3SGdNUTNrbi8zUlAyVHE2WU1QZExrNDYzNWR0RnlIeXRQd1ZoaWRZZGUrT3ZnNy9pK3ZtLzBLbnZNRGk2dUd0dFU1Q1hnL01uRG9ETDR5TzhVMitUK3FGUFpkUWdDQTd2aUdaaGtiZ1hkeFVidnB5TDBUTSswYnFMUUtsVVFxbFVnc1ZpZ2ExMlY2R3hhdEwxaE9oR3dYeENDQ0drQ2t5Yk5zMm80ckRXMXRaWXYzNDk4OXpZbWJEdTd1NVl2bng1bWRzWkcwdzAxdHk1Y3lzMFEvWG16WnY0OWRkZjlhNy81Sk5QeXQzMmY0MU1Ka055Y25LbEhzUFoyWmxKTlZLZzR4YnVrU05ITWltZm5qOS9qaE1uVHVnTTV1dWlmdmZLOWV2WHpkRGJVdW96N2dIVjUyejRjTldzUUlWQ2dhMWJ0MnJrUUs5WHI1NUdJQitvZU83M3dNQkFSRVpHR3N5M1g0TE8rOHEzZi85K05HclVDR3cyRy83Ky9oZzNiaHcyYmRxa2Qzdk9HMStHS3pvenY4U3JWNi93K2VlZlk4R0NCWEJ4VVFXRDFGUHJQSHYyRE45Ly8zMjVjL1Ryd21LeG1OZFRXRmhvdG5hcnkrclZwWG0wRFEyc1ZXU1daV1h0UzMwcWU5K3VYYnZxWEY0ZStnS2NKUVZ3OWEzWFZ3QTM2ZGtqckZwc1hEckVFc1lHcTk3c3k4TFZPN1d1UStwWUxCYWFocmJSeWhkZVhmZ1dBb3lmOHdWdVhqNkxaaTBqQWFobTdYLzYvcEF5OXRUVXBkOXdqVm02aFZJSnRxMzZHQytmUElCM3d3Q2o4dENib3VRT0VTNlhCenNuemVLMUpTbHVlUC9VMmFuam9LcnprNVB4bWdubVh6aDVDQVY1T1dqWnJudVpCWFJMUEh1UWdQeThISGg0K1VGa1pRMkZYSTZzakRTZEFXZkZQd093WEI1ZmE1MjZ0Q1RkUmRVcm02SGl1d1Y1dVhyWEFhb1VUYzd1OVF4dW8yc2ZZd2lFSXJUdk9RakgvOWlCdzdzMlk4d003Yit6anUzZGdVS3BCTzE2RE5DYXFWN1RjRGhjS0pWS0ZPVG40cWMxbjJIbTUyczFpaTByNUtyemhLT25JSFJ0dTU0UWJSVE1KNFFRUXY1RDNOek1PeU5NdldCcGVUeDc5a3p2dXJGangxYW9iV05KSkJLajhxRFhkRStmUHNYOCtmTXI5UmpyMTYrSHRiVTFBTzJaK2ZYcTFVTlltT3JXY0tWU2llM2J0K3NzdnFvTGo4ZEQ4K2JObWVmWHJsMHpVNDkxR3pseUpLeXNWRGxERHg4K2pDZFBubWlzUDNueXBFWkFWWmVYTDE4eU0vM0ZZakVpSTFYQmlyeThQT3pkdXhkaXNSZ0ZCUVZvMnJRcGV2VlNGZmtiUG53NGJ0NjhpYnk4UEwzdDBubHZ2TElHSncxOVViMTc5eTcyN05tRG9VT0hBZ0FpSXlQeDh1VkxSRVZGNmR5K01tYm1sMGhQVDhmU3BVdXhjT0ZDdUx1WEJtK0tpNHV4ZHUxYWt3djFsb1hINHpHQlUzTzNYUjFFSWxGMWQ0SDhSM0Y1ZktQU2FBQkFSbW9TaW91TGpkNWVuYjdCQkdNWm1nbGJtWGg4QzdTTTFCeThhTjlyRUc1ZVBJTzhuRXkwNmZZMjJHeTJ6bjJ6MGxOeDY4bzVDSVNsK2VNTDhuS3dlY1ZDdkh6eUFDNGVYaGcvZXltV1RCNWdjQmE5cVVwbUlidlY4OEdNejlkcXJQdjJvNGw0bmZ3U0hJN3E5NEdqcStwbm1aNldCSjlHVFNFcHlNZXB3N3ZCNDF1Z3g4RFJSaDh6OXFJcVZWamdQek9kZjFyekdaN2VqOGY0T1V2aDNUQkFZMXRab2VxYXplUHBUcTFTb3JyUzdGUWtENzQ1ZjQ2NnRPODVFSmRPSGNHZGF4ZHc1OW9GalVEMTAvdnh1SFQ2Q0VSV051ajgxanVWMWdkakdmTStORzBSZ1k1OWh1TFVuN3V3L2J0UE1mM2o3NWlVT3lVVEFIVGR3VkZicnlkRUV3WHpDU0dFRUZJanFlZUxya3c1T1RtMVBxaFpWZFFMTGI4WnpILzE2aFhTMDlQaDZPaUlxS2dvUEh6NDBPaDJBd01EbWR6NjZlbnBlUHIwcVZuNnEwdFlXQmpDdzhNQnFBTHlCdzRjME5ybTFxMWJ1SGZ2SGdvS0NwQ2Ftb3FzckN4a1oyZGowcVJKNEhLNWtFcWxXbW1BU29MNUVvbEVJNGQzWW1JaUlpSWlVS2RPSFZoWldXSElrQ0hZdW5XcjN2N1JlVys4aWc1T0hqbHlCQTBhTkVCSVNBZ0FWWHFsRnk5ZTRQYnQyMXJicWdmemxVcWxXV2ZLQTRDbnB5Y2NIUjAxbHJIWmJFeWVQQm5mZnZ0dG1UbjlkZW5ac3ljNmR1eW90Vng5QnJTTGk0dFJkMnd0V2JMa1h6R0xueEJ6Y25hdlozUlE2N05wUTVHWGsxV2hJRmliTG0rWnZNK0Z2dzZWKzNnVmxaT1pqcHlzREhqNk5tS1c5WDFuSXF4czZ1RElyaTJvNisybnR4RHdiejh1QjRmTFJZdTJuWmxsY1plajhmTEpBemk1MXNYRUQ3OW1Dbm1Lckd3UTBkbjQ0cmN4ZngrR09GLzNMSEdwUkhYWG9ZWGEzenNsaW1ReThOWHFBSlhrdzA5NStSUUFjR1QzRmhUazVhRDd3Tkd3dFhmVTJsOFhTVUUrcnAvL0N5d1dDOEhocXV0MTU3ZmV3ZVp2UHNMRzVRc3dlc2JIOEc5V2V1ZWlUS2E2RHZQNGhtZm1WMWVhbllxb3pEUTdnT3B1a1FGanBtUDc2ay93KzliVnFGZS9FV3p0SFNIT3o4UFA2NytHVXFsRTMrRVRZV2x0VzU3dW0xVlkreDVheTNUbG1lOHhhQXllM0wrREo0bDNzTytuSHpCMG9pckhmY25NZkYyRm8wdlV0dXNKMFVUQmZFSUlJZVEveE5pMFBZYW9GN2Y4OE1NUGtaU1VWT0UyU2MzSDVYSTFBcHB2cHRrcExpN0dxVk9uMEtwVksremR1OWVrdGdNQ1NtZWVGUmNYWThLRUNSWHE2NVl0VzNRdWQzQndZR2EreStWeS9QampqenJUcFNpVlNuejVwZVlYU2hhTGhhbFRWZmx2SlJLSjBYMlJ5V1RZdjM4L3hvNGRpeXRYcnVnY1BDRFZRNmxVWXVQR2pWaTZkQ21jblozQlpyTXhkZXBVTEY2OFdLdFlzZnE1Yis2Q3NDRWhJWmcrZlRwempKSTh0d0RnNit1THhZc1hZL255NWNqS3lqS3BYUnNibXpJSFBIZzhubEdESWxWUm5KUVFZcGl1dlBCeGw4OUNLaEdqVlllZU92ZXB6dUJiYk16Zk9MSjdLM29QbTRDT3ZVdlQ2N1JxM3hPbi90eUZxTiszSVNBNEhBS1JwY1orais3R0lUYm1GRnAzN0tXUjdxUjFwOTU0bkhnYi9VWk1nYld0SGJQYzB0ckdwSUtaY1ZlaTlRYnpTMUxCNkVxelVpZ1ZhOXdwNE9uckR6YUhnK2NQN3lIeDlqVmNQbk1VYnZYcW8xT2ZvVWIzSmZyNFBoUktKV2dhMm9hcHArRGRvQW5lbS84MU5pMWZnSjlXZjRveHN6NkZmN09XVUNxVnpNeDh2b1hob3FuVmxXYW5JaW96elU2SmdKQnd0T3JZQzVkUFIySGI2bzh4NmNObDJMSG1jMlJucENHb1ZYdXRPMG1xaTY0aXZicUMrV3cyRzhNbmY0aVZDeWZoNnJrVGFOQTBCQ0VSblZCVVZIWnRoZHAyUFNHYUtKaFBDQ0dFa0JvdEt5c0xIM3p3Z2RuYlZSK1VJR1d6dEN6OUFxdFFLSFRPMGoxLy9qeGlZMk5OemlldUhpaDFkbmFHczdOeitUc0szY0Y4THBlTDZkT25NK2wxOXU3ZHE1WG1pYzFtdzhuSkNSa1pHVnF2UVNBUU1BRldYZlVDRERsNzlpeFNVMU1SSDI5OGJsODY3OHRXMXVEazl1M2J0ZExqdkVrc0ZtUERoZzM0K09PUHdXS3hZR1ZsaFJrelp1RHp6ei9YT0FmVTJ6Rlh2bndBQ0E4UHg2UkprNWlVUUxtNXVWaTFhaFVHRHg3TURISjVlSGpnNDQ4L3hySmx5NUNhbW1xMlk1dkMzSGNpRUZJZHlwcDlYQk5tSjV2cXlPNnR5SHlkb2pmNFZwM3VYTDhJQVBCcHFGbWNVMlJsamU0RFJ1SEF6dlhZdTMwTlJyeS9rRm1YazVXT1gzOWNEcUdsRlhvTzFrdzd4MmF6TmJhdERKbXZWZGZZT3ZiYWFTUWw0bnlOSUwrRlFJajZqWnJpY2VJZC9QYmpOK0J3dUhobjhueWpBOHdaYVVrNGZmaDNzRmdzcmRRdTNnMmFZT3lzVDdIbDI4VTRHN1VYL3MxYW9sQlNla2RrV2NIODZrcXpVeEdWbldhblJQK1JVNUg4L0RHZVA3cUhyK2VNZ1VTY0QzZlAram9ENkxXQm5hTUwrZzZmaE10bmpzTGR5eGRBYWJxb3N0SXh2YWttWDArSUpncm1FMElJSWFUV1k3RllUTTcxd3NKQ0pDUWtWSE9QL24zVWcvbjZndGxaV1ZrbXp4NnVDaXdXQytQSGo0ZXZyK3BMVGxKU0VsNjhlSUV1WGJyQXhjVUZycTZ1Y0hGeGdiT3pNN1B0bTlSZmYyNnU0U0p1YjFJb0ZDWUY4bzFGNTcxNVBIejRFRkZSVWVqZHV6Y0F3TWZIQjBPSERzVXZ2L3pDYktOZUVObGNNL043OSs2Tm9VT0hNb05FT1RrNStPcXJyNUNVbElSVnExWmg1c3laQ0F3TUJBQTRPanBpeVpJbFdMNThPVjY4TUc3RzVlN2R1N0Y3OTI2dDVZc1dMWUsvdnoveitQbno1enIzLys2NzcrRGc0QUNBZ3ZuazMwRmZ2dnJNdEJRb0ZQSXk4OW1MQzFUMVRxeHM2cGk5YitWVkpGTUY3ZFR2NktrSmNyTXo4ZnpSWGRqYU9jTExyN0hXK2paZCt5RSs5aEp1WGpvRE8wY1g5QjQ2SGpsWjZkaTBiQUZ5c3pJd2J2Ym5FRm5aR0hXc2dyd2NITm10UDMyZHJ1MzFTWDMxRkFEZzdPR3BzVndxTG9CQ0xvZm9uOVErSlVJanUrRmhRaHp5YzdNeFpNSWNKdlVPQU55OGRBWXNGZ3NCTFNLMDBwMG9GSExzMnZndDVFVXl0R3pYSGZWOEdtcjFwVUZBQ0tZcy9CWjFmUm9BS0QzLzJHdzJreHRkbjlxV1ppYzBzaXNzcld6UXFrTXZqZVV2bno3QTFlZ1Q2RGR5Q3Rnczdmb0tsODlFb1VEUFhSYjZjSGw4dkR2MUkzd3pmendrWWxVS3V3R2pwOE5Db0oxYXFiWm8xYUVud3RyM1lLNEJza0xqMGpHOXFhWmVUNGcyQ3VZVFFnZ2hWV0RKa2lWR0ZRTjlzeENZTWJtTUFlM2lqUDgxZkQ0ZnMyZXJadFNrcEtSZzNyeDUxZHlqZngvMUlwUGx5ZDl0eVBidDI3RjkrL1p5N2R1aVJRdE1temFOK1F5Y1BuMWFhNXZ3OEhDMGJkdVdlZTd1N3E3M0hIbjkrclhPbWRmcWR3dThtWUtsdXRCNWJ6NTc5KzVGVUZBUTZ0WlZCZk1hTm13SVBwOFBtYXhrZGx0cElLWmtXWG14Mld5TUhEa1NYYnFVNW9yT3pNekVzbVhMa0p5Y3pCeGo5ZXJWbURsekpwbzFhd1lBc0xXMXhhSkZpN0JpeFFvOGV2U28zTWUzdFMzTkIyeG84SzNrTTBXQmZQSnZvUzlmL2RkenhpQWpMYW5NZlBhM3I1M0h6MnUvUXE4aDQ5QysxNkRLNktKSkZISTVDdkt5QWFCYUFtOGxmOWZxT3ZhZGF4ZWdWQ29SMkxLdHp2VXNGZ3Z2dnY4UjFpMmRoZE9IZHlNclBSV1BFMjhqTnlzRHZZZE5RT1Btcll6dWh6Zy9ENmNQYXc5Y2xzZXpSL2NBQUhXOUcyZ0VOTy9FeGdDQVJpNThwVktKUndseEFBQnJXenVFUm5iVmFPdldsWE80ZGZVY0ZuLzNDK280YU03MFA3aHpBNTdjdndOYmUwZjBmZWM5dmYzeGJ0Q0VlU3pPVndYekxRU2FSYjkxQmVMTEU1eFhueGt2RUZuaWk0MzdUVzdEVkpkT1IwRXFMa0NQZ1dOUXg4RUptNzc1Q0JtcHlmaG81VThBZ1BNbkR1QkJmQ3lPN2RtT1VkT1hnUDNQWFd6NWVUbXdzclpGMytHVDhPcnBReHpiKzVQUnFaWWUzWTNENzF0V1FhR1FnOFBsUWlHWFk4dkt4ZWc5ZEFKYWQreFZhNFBZNnYyV0ZhclNRWEo1eGdmemEvTDFoR2o3YjMveko0UVFRcXFJaTR0THVmYXJhSUhIL3dyMVFSQmpCazFxc3dFREJxQi8vLzVWZHJ5U1ZDYlcxdGJNTW5NSDg4c3JMQ3dNVTZkT1pWS1VuRDE3VnVlZ3dPdlhydzIyazVlWGg1U1VGS1NscGVIZXZYczZ0MUgvREpmVlhsWDVMNTMzbFUwdWwyUGp4bzFZdEdnUkRoNDhpS2lvS0kzMzFGd3o4NjJzckRCdDJqU05PaEZKU1VuNDVwdHZ0QWFKaW9xS3NIcjFhc3lZTVlPNUE4UFMwaElMRml6QXQ5OStpOFRFUkpPUHorUHhtSUVwcVZScThMTmNjbjVSTUovVWRnUEhmTURrR3ErSTVCZFBvRkRJd1RWeHRtdGx1UjhmeTF5bk5uK3pFTTNET3lDd1JSdXRIUFRtVWlRclJHR2hGQUtoQ0d3V0c3ZXVuZ01BQ0VYV1d0dmV1aG9OQUFnTWJhTzNQU3RyVzR5Yi9UbFdMcHlNbTVmT0FBRENPL1hSeUs5dkRDZTN1aVlWRmw0K2Z4eGVKNy9VV3E2UXkvRXcvZ1pFVmpad3JldU45Vi9NUVVaYUVuaDhDNmJJYXBQZzFnQlVnZndETzlmajZya1RFQWhGeU12Snd2WHpKOUd5WFhlbXZZeTBaUEQ0RmxyRmNQLzhiUk5pL3Y0VEhBNFhJOTlmWlBRZENNa3Zud0FBckd3MTd3enA5KzVrZy90WVd0ZUJqVnFOQVFDUWlBdFFrSmNEUnhkM25mdHhET1JhTnhlbFVvbVRCMzVHYmxZR2ZKc0VvWTZERTdMU1U1R1JWbHFMNisxUjcwTWl6c2VOaTZkeDhPY05USjczM1p1K1JlYnJGTXo2WWoxT0gva2ROeStkUVhGeE1Yb05HYWYzZUdsSkwzQjgzLzhRZC9rc0FLQmx1KzdvTTJ3Q29uN2Zoc3RuanVLUDdXdHc0Y1FCZEhuN1hUUnJHY2tNSE5SR0VySHFEdHF5MGpHcHE4blhFNktOZ3ZtRUVFTEl2NVM5dlQweU16T3J1eHRWb2pKU1lCQk5KYm5tQWZNSDg5M2QzY0Ztcy9IeXBmYVhhMzFhdDI2TnlaTW5hd1R5dDI3ZHFyTlE1NU1uVHlDVlNwR1JrWUhrNUdRa0pTVWhPVG1aK1NjV2k3WDJlWk9QancveitOV3JWMGIzc3pMUmVXOWVUNTgreFl3Wk0zU2VEeFlXcFNrTmROV0xNSWFYbHhkbXpwd0pSOGZTd002alI0K3djdVZLNU9YbDZkeEhMcGRqelpvMStPQ0REeEFjSEF4QVZiOWgvdno1V0wxNk5lN2N1V05TSDN4OGZKalB6Tk9uVHcwV3RpM1p6cHcxQWdpcER2NUJMUTJ1THlrU21aYjBRbThCVHFtNEFIR1hWRUZBOWRuU3hwTEx5MytOYnR1MUgxT1l0VVRTczBmWXMzVTFBTURSMVFNUDRtT1JlUHNhOW5LL2czK3psbWpldWdPYXRvaEF0LzRqWVdsdFhMQzRMR2xKTDdCNnlWU3Q1YzFidGRONG5wZVRpVWQzYjhIUzJoWStqUUoxdGxVa0s4U1ZzOGZ3MThGZklTK1NnVzhoZ0t4UWlzdG5vc0JpczlDeDl4RFlPWlp2SWt4WmloVzZCNy92eE1aQUtoRWpySDEzc0Znc3VOYjF3cFA3cW1zc2oyK0JpQzU5RWRTcVBSUnlPZlpzVzQxcjUwNmlRVUF3K28yY2l0V0xwK0RJN3Ezd0R3cUR0YTBkbEVvbDBwSmZ3TFd1TnpQVHVFaFdpTiszck1LTmk2ZkJZckV3Zk1xSDhHNFlvTkdINHVKaVNNWDVXZ0grNUJkUGNIS2ZxdWFOdDUvbStSZlpZNERHODBLcEJIR1hvM0hsN0ZFOGZaQUFMNzhtbUxyNFczQTRwZUcvZlR0K1FNeGZmOExEeXcvTnd6c2d1SFVIMUhHb1dMMGlVOTI3ZFJVNW1lbG8zcm9EazJhbzVMMHF1U3VDeldiam5VbnpZV1ZyaC9iL3ZFNmxVb2tYanhNaEVJckE1Zkl3Y013SGVQb2dIcWYrM0lVNkRrNkk2TnlYT1laU3FjU2p1N2R3L3VRQnhGK1BnVktwaEtPTE85NGU5VDc4bTZtdUM0UEh6MEpRV0R2czM3a09LYStlNGVkMVg4SEd6Z0doYmJ1aWVlc09HcW1UcWtwRjB4NlZGRUFXaXF5MDF0VzI2d25SallMNWhCQkNTQldZTm0wYWNuTDA1K2dzWVcxdGpmWHIxelBQeXlyd2FNaW5uMzZLdExRMFhMaHdBVEV4TWVVT1FOVUc2b0ZtWXdLenRWbGVYaDZUaXFNcVZkYk1mQzZYaTJuVHBzSER3d1BSMGRINDQ0OC9rSjJkYlhDZmlJZ0lUSm8waVprNUhCMGRyVGVRRDZpQ2tSTW5UalFZdUN5TCtrenFKMCtlbUx5L2hZVUY1SEs1V1djNS81Zk8rNnFpNzMxVUQrYVhaK0NrVTZkT2VQZmRkelVHWUdKalk3RisvZm95cjgxeXVSemZmLzg5WnMyYXhhVGM0ZlA1bURObkRyNy8vbnZjdUhIRDZINjBiRmthMUh6dzRJSEJiU25ORHZtdjhHNFlnTlJYejdCcTBXVFVjWFRXU3ZPZ1ZDcVJuZkVhOGlJWkhGMDk0TzdwYTdDOTFLVG5zTEsyaFVCb0NUYUhnOXZYemtOU2tGL3VHYTV0dXZZRG9BcjBQcjBmajZ2UngzRTk1bThVS3hSbzJEUUU0K2Q4QVhGQkx1SXVSK1BhK1pPSWo3MkkrTmlMc0JBSUVkaXlMZXI3QityTmdlM2tWaGNPenNiZEJlcmk0WWttd2EyaExDNkdVcWtFWHlDQWY3TXd0R3luR1hpTXV4d05wVktKSnNHdHRkSkhKajE3aE9zeGYrTnE5SEdJOC9QQTRYRFJ2dGNnZE9zL0VuZXVYOERCbjM5RXpGOS80dEtwSTJqY3ZEV2F0MjRQLzZDV09vT1N4c2pMeVFLSHc0V0ZRQWcyaDROSGQyOGhLejFGSytlOFVxbkVxVDkzQVFEQzJxdUtmdzRjT3dQOVIwK0hRbDRFTG84UEZvdUYzT3hNN0Z6N0JaNGszb0ZQdzZZWU8rc3o4QzBFNkRsNExBNy90aGxidmwyRUVlOHZSUEtMSnlpU0ZjTFRWMVdmNUVuaUhlelp0aHBwU1MvQTVmSXdkT0pjQkxWcXI5VmZwYklZbjAwZkJoWllFRnBhZ2N2alF5RXZRbTYyYW5JTzMwS0FEbjIwNzF3b2toWGlidHdWeEYyT1JzS05TeWlTRllMTDQ2TkZtODVvMDdXZlJpQWZVTTFLWjdNNXVIbnBESTdzMm9LbzNWdFIzNzhaV3JUcGdxQlc3V0FoRU9vTUtFdkZCUVlEemNZRW9ZZE9uSXVXa2QxdzRjUkI4QzBFNkRPc05NMVF5Yy81MXRWekNBeHRDemFiRFRhSHc5eDlJQ3VVNHZ5SkE4alB6V2J1K2hCYVdtSG9lM094YWZrQ1hEbDdER0h0dXVOMXlrdkVYWTdHall1bmtaR20rcHZaMXM0Um5kNGFodFlkZTJtOUh3MERXMkRlMTV0eDdmeGZPSFY0RjlKVFh1SFVuN3YrR1NCd1JxTm1vUWlKNkFSZi8yWW1CZHFOM2RiQjJaMUpMUVRvcnUraDYyNlNXMWZQd2RMS0JnN083aEJhV29ISDQrUDU0MFNjT2ZJN0FNQzFycGZXUHJYdGVrSjBvMkErSVlRUThpL0VZckZnWTJNRE96czdOR3JVQ0ltSmlVaEtTaXA3eDFyS3lhazBGK20vL1c2RWt5ZFA0dVRKazFWK1hCdWIwcGs0NWd6bWQralFBZlhxMVdNZWg0ZUhJeW9xQ2tlT0hORVo1SXlNak1SNzc3M0hmSWs0ZCs0Y3RtelpVbWFnM3BSQVBwdk4xa2l4NHVQanc2UW15Y2pJS0ZlYW5ZQ0FBSXdkT3hZeE1URTRmLzY4MFVWTURma3ZuZmZWVFNBb3ZWWGRsSUZSS3lzclRKZ3dBUzFhdE5CWWZ2VG9VZnoyMjI5R241ZHl1UnpmZmZjZDVzeVp3d3dzY2JsY3pKZ3hBNTkvL2prZVAzNWNaaHRjTGhldFc3ZG1ubCsvZnQzZzlpVjFBbWhtUHZtMzZ6TjBBbVJTQ2U3R1hVRjZpdTQ3ci9nV0F2ZzFDVUwvVWRQS3pPbThiZVhIR3FsQ1NqUU5pVEM2VDRWU0NlN2Z1WTdjckF5a3B5WWg1ZVV6dkhpU0NPay82VE9zckczUnNjOVFSSGJ2RHphSEEydGJlN1R0OWpiYWRuc2JxYStlNGVxNUU3aDI3aVR6cjQ2REU5cDJmUnNkZWcvV09JNHA2V200UEQ3R3pmNjh6TzJ1bi8vcm45Y2JEZ0FRNStmaTVJRmZOTjdma3BudW5mb01aV2FFdDJqVEJRSEI0VGdUdFFjWFRoNUNmR3dNNG1OandHS3hFTjZwRHdhTW1XNTBYMHVjMlBjL1hEeDFSR3Q1b3liTk5aN2Z2SGdhcjU0K2hHL2pJSTA3TDloc050aHFnZi9mZmx5T0o0bDMwRGdvREtNK1dNSU1DblRvTlJoWjZXbTRjUElnbHM4clRmVVNFTndhaFZJSmZsNy9GWEl5MDJGVHh4NmpwaS9SbXBGZmdzUGh3dFhERzBuUEh5RXZwN1NtQ1pmSGg2OS9NL1FhTWc0dTdwckZlZmRzK3c3WHovOEZlWkdxbm91bmJ5TzBhTnNWSWVHZElMVFVQUWhTejZjaDZ2azB4RnZESnlIeHpuVmNQWHNjOGJFWDhlaHVIUGIvYnkzbWZyMnB6SUxRNVNVVVdrS3BWTUxHemdFOUJvM1JxQ2ZRcWtNdlBIdDRGenQvK01KZ0d5SXJhN1R2VlhvdU53Z0l4b1I1WDZKQmsyRGN2blllTzlkK3lXK3U4V0lBQUNBQVNVUkJWS3h6OTZ5UHlPNzlFUkxSR1J3RE5jYllIQTdDMm5kSHkzYmRjUGZtWlZ6OCt6QVNiMTlEZGtZYWJsMkpSc2QvamxjWjc4dWJkNkhvK2x6cUdoaTRmdjR2eE1kZTFObW1RQ2hDcXc2cWdhbmFmRDBodWxFd254QkNDS2trTVRFeHpPT3FUb0ZoYjIrdmtTSWhOVFcxU285ZjFmejgvSmpIQW9FQVRrNU9OU2F2dVNuczdlMloyYkExTFcyS2V0Rk1mU2xCeXVPdnYvNUNmbjQraGcwYkJnY0hCMWhZV0tCLy8vN28wS0VEZHUvZWpaaVlHQ2JnMmI1OWU0d2ZQNTRKcEp3L2Z4NmJOMit1MEl4N1BwOFBiMjl2K1ByNk12OE9IRGlBczJmUE10djA3VnQ2eTNaWkFWQjloRUloNnRTcGcxNjlla0VvRkdMYk51Ty84T2hENTMzVlVTOEFiVW93djI3ZHVtamF0Q256WEM2WFk4ZU9IVGh6NW96SmZTZ3FLc0txVmFzd2YvNThOR3JVQ0FCdzRjSUZvKzhVNmRDaEErclVVZVZhVGs5UE56Z0F3T0Z3U2xORDZQaVpWT1N1TVVKcUdxR2xGZDZkK3BIWjJ2TnRIQWdXbTZXYWNWcGNEQXVoQ0EwQ2d0Rjk0R2lqMitEeExYQjB6M1ltWFFZQU9EaTdvV21MQ0RRSmJvMG16VnZwTFc3cDR1R0ZQc1BlUTgvQlk1Rnc0eEl1L24wWUQrSnZRQ2FyZU4yQXNoUVhGOE12SUJpRmhSSTBERlFOWW9xc2JKQ2U4Z29acVVud2J0QUVJUkdkRVJMUlNlZWRDZ0tSSlhvTUdvUE9iNzJEMkpoVHVISHhORkpmUFVQbmZ1L29QRjd6MXUxaGErZW9jeDBBZVBrMXdjTzdjV0N4V0dDQkJRNlBoN3JlZnVnMVpMekdkbzJidDRLTGh4ZmVIcW1kOWtQZGlQY1g0dktabytqUWU0aldYUWY5UjcwUEw3L0dpRDcyQi9KeXNoRGF0aXZ6SG95WitTa3VuRGlJdDk2ZERKR1Y0Wnpnczc1UTNhRXJMNUpCTHBlRHhXS0JieUhRTzRoVXYxRWdYanhPUkxPV2tXamV1b1BlUFBpNnNEa2NOQTRLUStPZ01PVG5adVBxdVJOSWZ2NFlEczV1SmdWbXkyUEloTmxheThMYWQ0ZVRtd2NlSnNUcHJIUEJZckZnYStlQVptSHRZUDFHSFlCR2dhRUFnS0JXN1pGdzR6SzRmRDdDMm5XSGwxOWprL3JGWXJGVW43SGcxc2pOemtUYzViTndyZXNGUjFjUEFLWUZyTTFKMTZ4M240Wk5rZkx5S1dTRlVzaUxpbEJjckFEZlFnaFBYMzkwSHppS0dTaXJyZGNUb2g4Rjh3a2hoSkJLc21IRGhtbzdkdDI2cGJOR2twT1QvOVZwRWtRaUVkcTFLODJ2MktKRkM3Um8wUUlQSHo1RVRFd01MbCsrak56Y1hBTXRWRDB2THkrSXhXS0l4V0xJWkRJb0ZBclkyOXRqMUtoUnpEWTFMU2lybnVmYm1KUlJwcmgwNlJKaVkyUFJxMWN2OU8zYkYzdytIM1oyZHBnOGVUSzZkdTJLbjMvK0daNmVuaGd6Wmd6elpmYkNoUXZZdEdtVFNZRjhMcGVMdW5Ycnd0dmJHejQrUHZEeDhZR25weWN6OEZXaW9LQ0FlUndjSE15a0psRXFsVGgxNmxTNVhxT2xaV25Rb3F3MFFzYWc4NzVxcWFlWmtrcU4vd0o3Nzk0OUxGdTJEQjk5OUJIeTh2THcvZmZmR3pXTFhoK1pUSVp2di8wV0gzNzRJVkpTVW95Nkt3VlE5WC9BZ05LOHlzZU9IVE80bjNwYUlacVpUNGhwaGt5WVUrRTIyR3cyaGsyY2o0elVWN0IzZG9XTHU1ZkphWG80SEM0Q1E5c2lNTFF0MGxPVHlwWHJldUhxblZxL0l3MWhzOW5vUFhROGVnL1ZESmEvTS9sRHlPVkZzS2xqYjFRN1BMNEZXblhvaVZZZGVxSllvZEJiakhURSs0c010aE1hMlJXaGtWM0xQSjVBWkltWm42L1ZTci96Smt0clczVHFPMHp2K3BDSVRnaUo2S1Mxdko1UFF3eWJOSy9NZnFqajh2aDZBNnpxV3JUcGpCWnRPcHZVdGk1V05uVk1MajVjR1h3YU5vVlB3NlpsYjJqQU81UG5tNlV2Tm5Yc0VkbTl2MW5hTW9haGdRSmQ2enIwSHF3MU8xNlgybm85SWZwUk1KOFFRZ2lwUWRSVGV3Q3EyU0hsbVhWY3YzNXBzYWFLQkk2cVU4bHNVME1CU1FzTEMweWRPaFYyZG5aYTYvejgvT0RuNTRjUkkwWWdQajRlRnk5ZXhOV3JWNWxBWEVuNzVpN21hb3lwVTZmQzNkM3d6Q2xUOG1CWE5xRlFxSEZPUFgvKzNPekhrTWxrT0hEZ0FNNmZQNCtSSTBjaUpDUUVBT0RyNjR1UFAvNFlBRFFDK1JzM2JqVHFzK0hvNklpMzNub0wzdDdlcUZldkhqTURYQmVwVklySGp4OHpOUWxjWEZ3d1ljSUVabjEwZEhTNWk5K3FuNk1aR1JsNnQ2UHozdmp6L3B0dnZqRzQzcHhmR0wyOXZabkhwdFluZVBqd0lWYXNXSUZYcjE2WjVhNFdxVlNLNWN1WG83Q3cwS2pQQUl2RndyaHg0NWdCaWV6czdETHZEQ2hKS3dXWS9ucnBpem9oNXVIcDJ3aWV2bzNNMHBZcHM3WFYyWnVwQ0cxWnM5RU4wUmZJTjdleUF2bUUxR2IvcHVzSm9XQStJWVFRVXFOSXBWS05va0t1cnE0bUZ6dGxzVmdJQ3d0am5wZFY1TkFVNnNVYkFkUHlrSnVxSklDclQrUEdqVEZxMUNqbUxnUzVYSTUxNjliQjA5TVRiZHEwWVlKUmJEWWJnWUdCQ0F3TXhOaXhZeEViRzR2bzZHaDgrdW1uV29NblZlWDU4K2NHZzVwSlNVazRkT2hRRmZiSXNNR0RCek0vZTRsRWdwY3Z0WXR3bVV0NmVqcFdyMTZONE9CZ2pCdzVFazVPVGhxM2xyOTY5Y3FrMURwaXNSanQyclhUR1dCTVQwL0gvZnYzY2YvK2ZUeDQ4QUF2WDc1a3pna3ZMeS9NbXplUHFSV1FucDZPWDM3NVJlOXhpb3VMd1dhenRUNGpKZFR2YkRDVTlvck9lK1BQZXpjMzQ0cXNWWlN6c3pPVDFnWlFuUXVtdW5mdm5qbTdaTkxkQVFNSERrUm9hQ2p6L0pkZmZpa3pWVkJKb1YzQTlMc2wxTzhNQTZpQUxpR0VFRUtJT1ZFd254QkNDS2xCRkFvRlhyNTh5UlFFSFRObURINzY2U2VrcEtTVUdiemtjcmx3YzNORHYzNzltR0JLY1hFeDd0eTVZN2IrcWMvT0JsU3pxYXVTU0NSQ2NIQXdPbmJzcUJGY1V5Z1UyTHg1TTY1ZHU0WnIxNjVoMzc1OWFOQ2dBZHEyYll2V3JWc3orYTU1UEI1YXRXcUZWcTFhSVNzckMrZlBuOGU1YytlTUdqQTVmZnEwMldhY0ppWW13dFBUVTVYRGxjVUNtODJHWEM1SFRrNE9idCsralpNblQ1b1VyRE9GbDVjWG5KMmRJUmFMSVpGSUlKRklJSlZLVVZoWWlNTENRaWJ3eHVQeDRPWGxoWjQ5ZTJvTURzWEd4bFpKY083R2pSdUlqNC9Id0lFRDBhTkhEeVkzclllSEJ6NzU1QlA4OU5OUFJ0MTFJaGFMY2UvZVBRUUVCQ0E1T1JsMzc5NUZZbUlpN3Q2OWk2eXNMSzN0T1J3T2V2VG9nUUVEQmpDQitZS0NBbnovL2ZlUVNDUjZqNU9mbnc4Ykd4dlkydHJDM2QxZG8rQzB0YlcxUnQ1MFUyZjMwM2xmT2J5OHZPRG01b2IwOUhTOC9qOTdkeDRXWmRYK0FmdzdDekREam9Bc0lyakxvaUFJTHFpNUx4bStMb21aTFZvdVpmV1dXcGxabHUwdXFkbnlscVkvUzYwMHlqVVZFWE5CVVJZWGNNOFZSVUJCOW4yVzUvY0hNakhNREF5Q0R1ajNjMTF6TVhQT2VjNXpEd3d1OTNPZSsyUm1JajgvWCtmUDJmYnQyMlB5NU1sYUYybU1UY3l2VzdldVFlTTF4ZzgvL0lERGh3OXJYbzhhTlFvalI0N1V2STZQajhmUm8wZGhZMk1EZDNkMzNMNTlHN201dVZydk96QXdFR0ZoWVpyWDFkOXY5YnJObGNkS3BWSzBiTmtTTDd6d2dxYXZ2THk4eHQ4YklpSWlJcW9iSnZPSmlJZ2FtWU1IRCtLWlo1NEJBUGo2K3RaYVNxSW14NDhmcjdHa1IzWG01dVlJRGc1R2JtNHVjbk56TlVsZVFSRGc2ZW1wbGFSUktCUU5YanU5S3BGSUJFZEhSM2g1ZWFGMTY5Ym8yTEVqMnJkdnI1Tll6TXpNeEtwVnEzRDI3Rm10OW9zWEwrTGl4WXRZdjM0OVFrSkM4TmhqajhIWDExZVRpSEp3Y01DSUVTTXdZc1FJWExwMENRY1BIa1JjWEp6QmtoSnIxNjV0c1BjV0hSMk42T2pvQnB1dkxqdzlQVEZ0MmpTRC9ZSWdhRmFaVjAvYXFWU3FCM3JIUUhsNU9YNzc3VGNjUFhvVVU2ZE8xVnprYXQyNk5lYlBuNC9vNkdqOC92dnZ0U2FBZi83NVo1U1VsTlJZcTE0a0VpRTRPQmlqUm8yQ3A2ZW5wcjJ3c0JBTEZpeEFTa3BLamVlNGVQRWl1bmJ0Q3BGSWhQZmVldzluenB5QlVxbUVtWmtaZkgxOVlXMXREUUM0Y2VOR2phVlcrTGszWG0yYnNLNVpzNmJHc2tvT0RnNTQ5ZFZYTmEvVmFqWEt5c3BRV2xvS2hVSUJPenM3cmRyeFFFWEpIR00zbkRVbHFWU0s1NTU3RGdNRy9GdTd1Zkt1RnFEaXpvMzMzMzhmUU1YdmRVbEpDY3JLeW1CbFpRV1pUS1k1cHFpb0NFZU9ITkdhdTIzYnR2and3dytOaXVQOCtmUDM5UTR1SWlJaW9rY05rL2xFUkVTTlRGUlVGTHk5dmRHMWE5ZDZ6Wk9hbW9yVnExZlg2UmlsVW9scDA2WVp0UkkzT1RtNVFUZEdIRDU4T0R3OFBHQnZiNDltelpyQnhjV2x4a1JjVGs0T29xS2lFQlVWVmVNZEFncUZBckd4c1lpTmpZV3pzelA2OSsrUHh4NTdESFoyZHBveFZldU12L1BPTy9kVVJxT3B1SGJ0V28zOUlwRkk3ODlmcVZSaTFhcFZXaXZPSDVTclY2OWkzcng1Q0FzTHcralJveUdSU0NBU2lUQjQ4R0I0ZVhuaGswOCtxZkg0MmxhZ1cxbFpZZjc4K1hCMWRkVnFQMy8rUEg3NDRRZWpMb2p0MkxFRFhicDBnVVFpZ2EydExYcjI3R2x3WEZYODNKdE85UXMwWXJFWWNya2NjcmxjNy9qYzNOd2FOelpYS0JSMUxvdlcwQ292eW93YU5Vb3JrWitSa1lHRkN4ZHFMbnpsNWVVaEp5Y0hEZzRPa0Vna3NMYTIxbHh3cXFSVUtyRml4UXFkbGZVM2J0elFLZ2RuaUZLcHhCOS8vTkVRYjR1SWlJaUk3bUl5bjRpSXFKRlJxOVZZdm53NVFrSkNFQklTQWhjWEYxaFlXTlNhT0FHQXNySXlaR1ZsSVRrNUdURXhNWFZPdHF2VmFtUmxaY0hGcGVZTmlvcUtpckJodzRZNnpXM011ZnYwNlZQam1PTGlZcHc4ZVJKeGNYRklTa3FxYzdtWHpNeE0vUDc3Ny9qenp6OFJHQmlJUVlNR2FhMWF2bkxseWtPZjBFeFBUMGRSVVJFc0xDdzBTWEZEeXN2TGtaNmVqak5uem1EZnZuM0l5TWg0Z0pGcVU2bFUyTHAxSzA2Y09JR1hYbm9KbnA2ZVVDcVZXTDkrZmIzbkxpb3F3cUZEaHpCMjdGZ0FGWit6TFZ1MklESXkwdWhWeFJjdlhzVGl4WXN4WnN3WXRHclZTcXNzUzFsWkdkTFQwN0ZyMXk3RXhzWnFIY2ZQdmVuazVPU2dwS1RFWVBLK1VuNStQbzRlUFlxdFc3Zld1REZ4Wm1ZbVpzK2UzZEJoM3BQTm16ZkR5OHNMWGJwMHdiVnIxN0IwNlZLZHNsSW5UNTVFeDQ0ZFlXVmxCWE56YzBpbFVvaEVJdVRuNStQQ2hRdjQ2NisvOUc1MlhWWldoanQzN21qdEExRlZlWGs1enAwN2h6Ly8vTE5KM01WQVJFUkUxSlNJQk43M1NFUkVqN0RheWpROGltYlBubzFPblRycFRmTG01ZVVoT1RrWm16ZHZydk9taUxXUlNxVll0bXdaN08zdEFWUWtqRzdldklrYk4yN2crdlhydUhEaEFxNWZ2OTdnSlJ2YzNOd3dhTkFnOU83ZEc5OS8vejFPbmp6WllITlhMVXUwYnQyNkJyMlRvYUZVcnNTWFNDUVFpOFdhOGpybDVlVU5zaWZDbURGakFGU3NXdDYrZlh1OTV3TXE2dHFQR2pVSzJkbloyTGR2WDRQTUtSS0o4TnBycnlFOVBSMDdkKzQwV0hhbW9mRnpYemRWTDBLY09YT21RZVkwTnplSGhZVUZMQ3dzSUpWS05iOExhclVhUlVWRk5aWm5hc3dzTEN3UUZoYUdiZHUyUWFGUU5PamNVcWtVVXFsVTgrZEY1YU95Wk0rRC9DK21LZlltb0FkbjhPREIyTE5uajZuRElDS2lKcVFwLzkwaE1tSUZINVA1SmxKY1hJeUlpQWpFeHNZaUxTM3RnVzcyUlVTNlpESVozTjNkRVJvYWl2RHdjTTJtZ2ZUd1l6TGZzTW9rYjJXeVJxbFUzdmVOVHowOVBTR1JTSkNWbFZWalhmSDd3Y0xDQXVYbDVhenZUQThjUC9kRTk0N0ovSWRiVTA3SUVCR1JhVFRsdnp1TVNlYXp6STRKSEQ5K0hFdVhMa1Z3Y0RCbXpwd0pMeSt2V20vdkphTDdxNlNrQkNrcEtZaU1qTVMwYWRNd2E5WXNCQVVGbVRvc0lwTVNCT0dCcnlUWFY5TGhRU2tyS3pQWnVlblJ4czg5RVJFUkVSRVpnOG44Qit6NDhlTll2SGd4NXN5Wmc0Q0FBRk9IUTBSM3llVnllSHQ3dzl2YkcwbEpTVml3WUFGbXo1Nk53TUJBVTRkR1JFUkVSRVJFUkVRRXNha0RlSlFVRnhkajZkS2xlUGZkZDVuSUoyckVBZ0lDTUdmT0hDeFpzdVNCMVV3bUlpSWlJaUp0TXBrTUpTVWxwZzZEaUlpYWlKS1Nrb2UrK2dtVCtROVFSRVFFZ29PRDRlL3ZiK3BRaUtnV0FRRUJDQTRPUmtSRWhLbERJU0lpSWlKNkpMbTd1eU1sSmNYVVlSQVJVUk9Sa3BJQ056YzNVNGR4WHpHWi93REZ4c1ppMkxCaHBnNkRpSXcwYk5nd3hNYkdtam9NSWlJaUlxSkhVbWhvS0NJakkwMGRCaEVSTlJHUmtaRUlEUTAxZFJqM0ZaUDVEMUJhV2hxOHZMeE1IUVlSR2NuTHl3dnA2ZW1tRG9PSWlJaUk2SkVVSGg2T3hNUkVKQ1VsbVRvVUlpSnE1SktTa25EczJER0VoNGViT3BUN2lzbjhCNmkwdFBTaHI5dEU5RENSeStXczBVbEVSRVJFWkNLV2xwYVlOV3NXRml4WXdJUStFUkVabEpTVWhBVUxGbURXckZtd3RMUTBkVGozbGRUVUFSQVJFUkVSRVJFUjZSTVVGSVMzMzM0Yml4Y3ZSbkJ3TUlZTkd3WXZMeTh1bENNaWVzU1ZsSlFnSlNVRmtaR1JTRXhNeE96WnN4RVlHR2pxc080N0p2T0ppSWlJaUlpSXFORUtDZ3JDeXBVckVSRVJnV1hMbGlFOVBaMTMwQklSUGVMa2NqbmMzTndRR2hxS2xTdFhQdlFyOGlzeG1VOUVSRVJFUkVSRWpacWxwU1VtVHB5SWlSTW5tam9VSWlJaWsySE5mQ0lpSWlJaUlpSWlJaUtpUm83SmZDSWlJaUlpSWlJaUlpS2lSbzdKZkNJaUlpSWlJaUlpSWlLaVJvN0pmQ0lpSWlJaUlpSWlJaUtpUm83SmZDSWlJaUlpSWlJaUlpS2lSbzdKZkNJaUlpSWlJaUlpSWlLaVJvN0pmQ0lpSWlJaUlpSWlJaUtpUm83SmZDSWlJaUlpSWlJaUlpS2lSbzdKZkNJaUlpSWlJaUlpSWlLaVJvN0pmQ0lpSWlJaUlpSWlJaUtpUm83SmZESmF4czBVM0xqNlQ3M25VU3JLVVZwU2JMQy9wTGdRTjY1Y3VPZjU4N0t6VUZKY1dPT1lrcUpDcUZXcU9zMWJYSmlQekl6VW11Y3RMa1JheW1VSWdsQ251WW5JZEN3c0xFd2RBaEVSRWQwRG1VeG02aENJaUlpSUhpZ204OGxvUHkvL0NNcy9lSzNlODV3OUVZZjVyNDdEelpSTE9uMHFwUkpmelhzVkt4ZTlpK3lzVy9jMC95ZHZURUJreEU4Rys5VXFGYjc5ZUFibXZUd0doZm01UnM4YnQzOFhGcjc5SXFLMy9tcHd6SW5ZZlZqNi9uVDg5c1BDdW9SczBPK3JsdURyK2EvanlOODdHbVErWTZqVmFoUVc1Q0hqWmdvdW5UMkpZNGYzNHM3dHRBZDJmcUlIclhuejVxWU9nWWlJaU80Qi93NG5JaUtpUjQzVTFBRlEzYnoxM0pBR245UFp6UVB2TFBxL0JwdnZYRkk4dlAxRElCS0o5UGVmaklOSUpJSkxDeStkUG9sVWlrRWpKMkRqajB1dy90dlA4TnE4WlJCTEpBMFdHd0FjM3JNVnQ5S3VJNlRQRUZqYjJodDkzSWtqK3lBU2lkQ2xlMStEWTA0bEhnSUErSWYwcVhlY0NRZDNJLzdBYmdDQW1ia0ZldlFmYnZCN3FzL2hQVnRSbUo4THRWcGQ4VkFwb1ZRcW9WU1VRNmtvaDZLOEhPVmxwU2dyTFVGcFNUSEtTb3BRWEZ5SXNwSmluVHNMdXZjZmp2QVhaOVQ3UFJsajRld1hHMnl1aHZ4YzA4T3JhOWV1dUhIamhxbkRJQ0lpb2pvS0Nnb3lkUWhFUkVSRUR4U1QrVTFNVU9nQWczMW5UeHlGV0NLQnQzK0lWdnZGTXlkUmtKZU53TkFCMEpjS3RuVndiTEQ0OXUrSXdGOGJmb1JmVUU5TW1qRmZKL2tzQ0FMT0p5ZWd2VjhYU0tWbWV1Y0llV3dva3VOamtIRXpCZG1aR1hCeWJXSHdmTGwzTXBGNGFJOU8rNDJyLytpc29CODBjZ0l5MDFPeE0ySU5BQ0FoSmdvSk1WRmFZNmJQWFl5MlBnRTY4OTFNdVlTMDYxZmdIUkJpTUo3ODNHeGNQcDhNR3pzSCtBUjJOeGl6TVc3ZFRNSG10ZDlCYW1hT2RyNEJPSitVZ0gxL2JjU0FFZU9ObnVQUW5xM0lUTmN0Q3lTUlNtRm1aZzR6Y3d1WW1abHI3b0JvNnhNQVY1a2NGbkpMeUdSeXlPUldrRnRaUTI1bERUc0had0JBV3NwbExIMS9lcjNlbXo3Ly9YQTV2TnI1QUlEZW1JbnVwK0hEaHlNbUpnWjM3dHd4ZFNoRVJFUmtKQ2NuSnp6eHhCT21Eb09JaUlqb2dXSXl2NG1aTUgyT3diNkZzMStFVEc2bE0rYUhMOTVHUVY0MkpyejhqbEVydTM5ZnRSVHhCeUlOOWh1Nk8rREpGOTdBam8ycklCS0pFTkM5cjk1elhUcDdBZ1Y1T2ZBTENzV09qYXNObnNQYXpnRyt6cTZJcXlHT0h2MkhJei8zRGlMLytFbW43L3JsODdoKytieFdXNStoby9IejhvK2dLQzlEUUxmSHRDNWlYRHA3RXVrM3JzS3Eya3I5eUQ5K1FuNXVOakpTcndJQVNvdUw4UHVxcFpwK1cvdG1HRFoyRWdBZ01TWUthcFVLSXJFWWE3LysxR0RjWTE5OEF6WjJEZ2I3aXdyeXNPYXIrU2d2SzhYSVo2Y2pwTThRZkRsM0duWkZySUZieTlidzZWSzNDd1dmL0xBSllva0VVcWtaSkZMZFgvbUZzMTlFWm5vcXBzOWRYT3RjVWpOek9MdDVHSFhlTzdmVG9WYXBJTGUwaHJWZHpYZEFtSmxyMXl5djc5MGlsZStKeUJoeXVSeFRwMDdGZ2dVTFRCMEtFUkVSR1duS2xDbXNtVTlFUkVTUEhDYnpIeVlDSUJicmJvTWdxT3UyR2F0UGwyNndzckhUYVkvYnZ4UEZoUVhvSC9hVVRsOU01Q1pzK3VsckFNQzRxVzhhdklNZzRXQVVKQklwT2dmM3hnZlRuNnhUWE5WNSt3ZWpyVThBdmx5bnZicityZWVHb05lZy8yRDB4SC9yKzZ1VVN2emYwZytRY1RNRi90MzY0TG4vdnEvcHk4KzVnNFNEdTlHMTEwQzRWaXY5a3hSL1VDc3BmTzNpV1Z5N2VGYnoydG5OQThQR1RvSWdDSWpiSDZtWjcweE9yTUc0eDB3MHZPOUFhWEVSVm4zNVBySXlicUpMajM3b00zUTBBT0Q1Lzg3RGQ1L093dHB2UHNYVXR6OUhHKy9PTlgxcnRNaXRySTBlVzV2bTdpMk5TckpmUHBlRUg3NllEWkZJaENsdmY2WlpkVS9VV1BuNStXSE9uRG40OGNjZnVVS2ZpSWlvRVhOMGRNVFVxVlBoNStkbjZsQ0lpSWlJSGpnbTh4OGlLcFZTYjMxNWxVb0prVWhrZEwzMXpzRzkwVG00dDA3NzZXT0hVVnhZZ0NlZW1xdzE5OWIxMzBPcFZFQnFabzVuWDNrWG5ZSjc2WjIzdExnSXB4SVBvNzFmSUN5dGJYU1M4RURGNXF1TDUweEJabm9xWHBqNUVmeUNlaG9WYzIxMmJGeUZDNmNTNGRtMkk1NmErcFpXMzZhMTMwSVFCRHd4ZnFyQjR6OVpzVW1uYmQ1TFl6VFBrK0lPNHM3dE5IVHROUkJQdi95TzNqbmVtem9TWmFVbGVsZkhBMEJoUVI1K1hQUXVibDY3aERiZW5URisycjl4ZXJiMXh2aHBiK1BYN3hmZ3g4Vno4ZHhyNzhPM0RxVjhOdi84cmNHK3dyemNXc2M0T0xtZzN4UGhScDFMVVY2R2lOWExJQWdDQm93WVg2OUUvb2FWdGQ4dFVOM2o0Uy9jOC9ubzBlYm41NGN2dnZnQ08zZnV4UEhqeDNINzltMlVscGFhT2l3aUlxSkhua3dtUS9QbXpSRVVGSVRodzRkRExwZWJPaVFpSWlJaWsyQXl2d21xcVlSSWRtYUd3VEk0K3RyclU4NGtPek1ENjcvN0ROY3ZYNEJkTXlkTW1qRWZMVnQzTURnK2R1OTJLTXJMYXF6UmYzVGZEczE3eTdsYnk3MDJPemF1eHI2L05tcTFIWTdlaHNQUjJ6U3ZGNnpaQWJtVkRYS3liaUZxOHpwTmUwbFJJVTRuSG9hclJ5c2MyUFVIQU1Dcm5ZL09Cclp5UzhPcjJ3VkJ3Ti9iZndNQTlCMXVPT0d0VnFzQlFHOHlQLzNHRmF4WitpR3lzMjdCcTUwdlhwejFDYVJtNWxwakFudjJSMWxwQ2Y1Y3N4dy9mZlVoaGo0NUVRTkdqRGZxSWszVjc4VzlqUEZvM2Q3b1pQN210ZDhoNjFZYVBOdDJ4TkFubnpmcUdFTVNZM1QzUTZoTnZ4cCtCdlRvRVFRQktwVUtDb1VDQ29VQzVlWGxXbC9MeXNwUVZsYUcwdEpTelZlSlJBSi9mMytkdnFxUHlyYnFtMFViWW1GaEFibGNYdXZEMHRKU2I3dE1KdE43NXhVUlBieHUzYnFGUC8vOEUwbEpTWEIwZE1UbzBhTVJIQnhzOU9JTUlpSWlJaUo2K0RDWjM0UjE2enRNNjNWaVRCVHNtem1qblYrZ1ZudHkvRUdvMVdwMDZkRlBxNzE2WFh4REZ3R3EwemN1THpzTHl6L1FMUi9qMmRZYnI4Ly9Hb3J5TWh5TTFGM2RYbFZCWGpaMlJheUJoVXdPdFZxdFUvTWVBTXBLUzVCejU3Wk9PUndBR1BuTXl3Q0FyYi84Z05ZZE9zRS9wRGZPbm96RHhUTW5JSldhWWZDb1p3eSt4NHpVYThoSXZRWUE2RG5nQ1oxa2ZrMFNEdTVHMnZVcjhBc0toYnRuRzRQajFHb1ZBR2h0L0NzSUFtS2p0Mkg3Yno5Q3FTaEh4ODdCZVA3MWViQ1E2Vjl0MUtQL2NNamtsdGl3WWpGMlJhekIrZVFFakpzOHE5WTY5dnJ1Z3FoVWVYR29wakhHT25ZNEd2RUhJaUczdE1henI3NEhpYVIrZjhRMFJFeGtlb0lnUUtsVWFqMVVLcFhPYTRWQ0FaVktwVW0wNjB1KzE3V3R2THpjNklSN0piRllESmxNQmdzTEM4MURKcFBCM3Q1ZTg3enExK3JqcW4rVnlXU1E2TGxyaW9pb0ppNHVMbmpsbFZmd3p6Ly9JQ0lpQXF0V3JjTGV2WHNSSGg2T3RtM2Jtam84SWlJaUlpSXlBU2J6bTdCeFUyWnBucXZWYXNRZmlFUWJIMyt0ZGdDNGNDb1JNcm1WVG52MVpMNitXdmpWWFQ1M0V0Y3ZYd0FBMk5nMVE5ZGVBeUdxWWJXb2cyTnpBRUJzOUhZVTV1Y2FIQ2NJQW43L2NTbEtpZ294ZXVKck9KMTRHRmN1bk5JYWs1ZVRoZFZmdm8vOG5EdjQ3L3psY0d6dXJ0WGZaMWhGMlp1dHYvd0FkODgyNkROc0RQTHpjbkR4ekFtdGNUMEhQSUVuWDNnREFGQ1lud3RCRURRYjBocDdRYU1xTTNNTDJEczZZL2k0RjZBb0w5UFp6TFdTV2xXUnpLOU1jS2VsWE1hbW43L1IxT0R2TmVnL0dQbnNkTDJsa2lvcHlzdmcwNlU3cHIvM0pkWjkreG11WGppTnhlOU9SWTkrdzlFL2JCd2NuRnpxSEg5RHVYNzVQQ0pXZndXSlJJcXlzaEo4UHV0NVRUSStMeWNMZGc1T0pvdXR2aXFUd1ZXL1ZuOWVuekdHanFrK1JxMVdRNlZTUWExV2F4NzZYbGV1UnRmM3VxYmpxcjZ1Ykt0ODFKU0lyeTA1WDNsWFNuMUpKQktZbVpuQjNOeGM2NnVabVJrc0xDeGdiVzJ0MWFadlhQVzJ5bVI3MVlTOFZDcmx5bGNpYWpRNmRPaUF1WFBuSWo0K0hwczNiOGFpUll2UXFWTW5oSVdGb1hYcjFxWU9qNGlJaUlpSUhpQW04eDhTK1RsWkFBQnJHM3V0ZGtFUVVGeFlBQ2VYRnJYT1ViVVdmblhabVJuWS91dEtYTDk4QVdLSkJLRURSMkRZMkVtUXlTMXJuYmNnTHdkN3RxeUh1MWRicEtWYzFqdm03KzBiY0M0cEhoMDdCeU4wNEFnVTVlZmg0cGtUU0w5eEZXNHRXK1BHMVgvdzA3TDV5TXZKZ2w5UUtLeXF2Yzk3dGVyTDkxQmVWb3JaQzFmZjh4eUJQZnZEdjFzZm5FOUt3UGVmdllXSmIzeUkxaDA3YVkycFRNYUtSQ0tJSlJKc1hmODlEa1Z0Z1NBSXNKREpNV2JTNitqYWF5QVd2djBpc203ZHhPSzF1L1dlYStuNzB6V3I2Ti84N0Fkc1d2c3RUc1QramRpOTI1RVFFNFc1UzMrR2pWMHp2Y2YrdlgwREN2SnlkTm9yTDdKc1hmKzkzdU5HUGp1OTF1L0I3YlFiV0wxa0hwU0tjb3liTWd2YmZsMkIwdUlpQUJVWGsxWXZtWWNlL1liajhmQVhHblJEM2dmbDRzV0xXTEpraWFuRHVPOUVJaEVrRW9ubXExZ3NobGdzaGxRcTFYbElKQkpJcFZKTjhyc3kwVjdaWG4xY1RXM1ZqeldVZ0dlWkdTSjZWSWxFSW5UdjNoMUJRVUhZdDI4Zm9xS2lzR0RCQXZqNStTRXNMQXh0MmhpK001Q0lpSWlJaUI0ZVRPWS9KTkt1WHdVQU9EaHJyOHpPeTg2RW9yd016V3NwdzJKSTdwM2IyTHZ0TjhRZjJBMlZTZ20vb0ZDRWpaOVNhMW1YcXZadSt3MmxKY1VZK2V4MGZQL1pXenI5eVFreGlQempKd0RBMHkvUGhrZ2tnazlnZDBSdFhvZWt1QU80Y2VVQ052MzBEVlFxSllZK09SR0RSazVvMEZXekl0Ui9Mb2xFQ2tFUVVGU1lqNStXZjRRWkgzK3J0VXBlcFZSVWpMdGJZcWVOZDJmRTdONk10dDcrZUdyYVcyam03QXFnNGc2TG11NTBxRXB1WlkxbnBzOUIxOUNCMlByTDkvQVA2YU9WeUJmVWFxM2taMEpNbE1HOUZnQWdadmRtdmUyMUpmT3pNbTVpeGNKM1VGU1FoNzdEeDZKYjMySFk5dXNLVFg5aGZoNHNaSExFN3QyTzVQaURlR0w4RkFUM0dWS25uNkV4OWJzNjJnQUFJQUJKUkVGVWQwelVaLytIMmpnNk9tTEVpQkVBb1BtZVZzWmYvWFhsWnRQMzQzWFZCSHZsUTEveS9WNzY2ckpKTmhFUm1ZYVptUm1HREJtQ3ZuMzc0dURCZzlpOWV6Y1dMbHdJSHg4ZmpCZ3hndVYzaUlpSWlJZ2Vja3ptUHlUK09YME1BSEJnUndUYStnUm9hc3BmdlhBYXdMOUpaR09sWGIrQ21NaE5PSDdrYjZpVVNrMzdtZU94T0hNOHRzWmpxOWM1ZDJ2WkdzRjlCcU90dDcvTzJBdW5FdkhyL3hab1NvcFkyMWFzdUcvWnVnTWNuRnl3ZjBjRWxFb0ZiT3djTUdINkhMU3Z0aDlBVmNueE1acm5kMjZuSXprK0JwbnBOMnFNVlZBTFJpVXdqVWttZCtvYWl2NWhUK0h2N1J1dzVxdjUrTzhIWDJsSzdxanVsdGlSbWxYOEhEb0g5OGFMc3o2QlQ1ZHVXdWRYS3NxMWF1b2J3enNnQkIwNkJVRXRhSmN5VWFsVWVuL3V4dGFocjJtajVVcnBONjVnNWNLNUtNakxSa2lmSVFnYlAxVm5UTmRlQTlHeGMxZHNYZjg5VGh6Wmg0MC9Ma0hjL2wwWU8zbW0zcjBQREpGWldobmN5NkI2eWFpRzV1am9pTEN3c1B0NkRpSWlJbU5aV0ZoZzhPREJtcVIrWkdRa0ZpMWFCRzl2YjRTRmhhRjkrL2FtRHBHSWlJaUlpTzRESnZNZkFpcWxFa2x4QjJCajV3Q0ZRb0Z2UDU2QmlhOS9nUForZ1RpVmVCZ0FjQ2hxQytSVzFoZzY1bm1EOHlnVjVUaVZjQWhIOSsvQzVYTkptdlpCSXlkQWFtWmVheHd4dXplanFDQlBwejJnMjJONms3Qm5UeHpGMm04K2hkVE1ER2JtRmlncEx0VHE3OTd2Y1VUKzhSTmF0dTZBRjkvODJHRDVtRXBydi9sRTgveDhjZ0xPSnlmVUdyTktxWURFclBia2VmWE5oZ0g5Q2VSaFl5Zmg2aituY2ZYQ2FXejY2UnM4TmUwdHpYa0E3YzF2ZlFPNzZ4eGZYbDRLY3dNMTkyc2lsa2dnaG5hdC9kTGlJc2prVnJVZXUvNjd6NUNSbW9LM3ZsaFpwM09lVDA3QXVtOCtSVmxwQ1lKN0Q4YTRxVzhhdkRCaWJXdVBaMTU1RjBHOUJ1S1AxVi9oMnNXeldQYmVkQXdZOFJRR2pweGcxQVVNR3pzSG5YMGZLdDN2WkQ0UkVWRmpaRzV1amtHREJ1R3h4eDdUck5ULzhzc3YwYkZqUnd3ZlBod2RPM2JrWFZkRVJFUkVSQThSSnZNZkFuSDdkNkVnTHdkRHh6eVBMajM2NGZ2UDM4THFKZlB3K3Z5dmNlYkVFWGkxODRYY3lncDdOcTlIVVg0ZVJrOThUZWMvZGhmUEhNZmFyei9WSk5TOTJ2a2lNeU1WeFlYNUdEWjJrbEZ4SERzY3JUZVpMN1BVVFNqSFJtL0hsblhmd2N6Y0FsTm5mNDROSzcvVVNlYjM2RDhjMFZ0L1JWRmhQdVNXaHV1c0I0WDJSd3V2dG1qZG9SUDJidnNOc1h1M0k2VFBFQXdiT3drNVdiZVFtNTFwOE5qUzBtSTQycmpWK3Q3MEpaSDFKWkRGWWpFbXZQd09sc3g5Q1FreFVXamZLUWhCb1FPZ1VKUUQrSGRsdmo2Q0lLQ3NwQmpObXRjZVQyM1VLaFZLUzRyZzR1Qlk2OWpNOUp1NGRUUEY2TGtGUVVEMGxsOFF0WGtkQkVGQW42R2o4WjluWGpZcVdlQVQwQTF2TFZpSkxXdS93N0hEZTdGbnl5ODRHWGNBNDZiTVF1c09uV285bm9pSWlIUlZUZXJIeE1RZ01qSVN5NVl0UTh1V0xURm8wQ0FFQndkREt1VS8rNG1JaUlpSW1qcnVKdGpFNWVkbVk5Y2ZhMkJwYllQZVEwYkIyYzBEMCtkK2lTR2puOFhoNkcxUUtaWG9PL3hKVEpveEh6NWR1aU4yNzNaRXJGNnFLV3RUcVUxSGZ6aTZ1Q0c0OTJDODhkRTMrTytIWDhIS3h2YSt4RnhXV29LL052d0ltYVVWcHM3K0FsN3RmUFdPczdhMXgyUER4aUE3TXdPUmYvNXNjRDYzbG0zUXBVYy9DSUlhQ1RFVkpXU0tpd3F4SzJJTlhEeTgwS1ZIUDczSHFaUks1T2ZjZ2IxajgzcS9wNm9jbkZ3d1lzSkw4R3pyRFhldml0cTF5cnZKZkRNenc2dnVpd3J5b0Zhck5hV0c2aU0zSnd1Q0lCajEzc3BLaXpYbGdHcVRuWm1CSHo1L0c3czNyWVZJSk1Mb2lhOWg1TFBUNjdUcVQyNXBqYWRmZmdjVDMvZ0FsdGEyeU1xNHFka3NsNGlJaU82ZHViazVCZzRjaU04Ly94elBQZmNjbEVvbDFxeFpnN2x6NTJMbnpwMG9LdUxmdDBSRVJFUkVUUm1YNkRSaGl2SXkvTHo4STVRVUZTSjg4a3pJclNwV3J6dTdlYUJsbTQ3WUZiRUdubTI5MFRtNE4wUWlFU2ErOFFGV2Yvays0Zy9zaG9PajlrYTVFcWtVTXo3K1R1OTVqS2tYWHhjV01qbUdqSDRPdm9FOTBOeTlaWTFqQjR3WWoyT0hvM0ZnNXg5bzFkNFBuYnFHNmgwbkNBSTIvcmdVN3A1dGtITHBIREpTcnlJN013UFhMcDdCcEJuejRlclJTdWVZS3hlU29WYXI0ZEc2NGV2S2R1LzNPTHIxSGFaSmNwZVhsUUVBek13Tmx5dTZjenNOQUxRMnpyMVh0OU91QXdBY1hkeHJIQ2NJQXZKenMyRnJYM01KbzBveFVWdHcrWHd5N0pvNVljTDBPWHIzUVRCVzUrRGU4R3JuaS9OSjhmRHBvbHR5cUxxQzNHeHNXTG40bnM5SFJFVDBxREF6TTBQdjNyM1JxMWN2bkQxN0Z0SFIwZGk2ZFN0Mjd0eUpuajE3WXVEQWdYQjFkVFYxbUVSRVJFUkVWRWRNNWpkaEczOWNncFJMNXhEUXZTKzY5M3RjMDU2VmNSTy9mUGM1SkZJemhFK2VxVWtvUzZWbW1EUmpQdjVjc3h6ZCt3L0g3azFyalRwUCtPU1pSbzJML09ObkZPUmxHelcyM3hQaHRZNDVuNVFBNzRBUWpKLzJObFl1bklQMTMzMk9GMmQraEE2ZHUrcU0zYjh6QXBmT25zQi9QMXlPcitlL0RtLy9FTFRxNEljTkt4YmptNC9ld0hPdnZRL3ZnQkE4K2NMcmNHM1JDZ0J3TUhJekFDRGpaZ3JVS2hYRUVvbFdmMzFWWGExZVhsWUNBRFh1UFhEOThnVUFnSnVlQ3c5MWxYcjFJZ0NnaFZlN0dzZWxYYitNOHJKU3FGUXFYTDF3R3EwNzFsenFKdXlwS1pDSUpSZ3dZandzclczcUhhZXRmVE85K3hIb1UxcFNqTVNZUGZVK0p4RVIwYU5DSkJMQno4OFBmbjUrU0V0TFEzUjBOR0pqWTNIdzRFRjA2dFFKZ3djUFpsMTlJaUlpSXFJbWhNbjhKdXlKcHlaRElwRWlmUElNcmZhWTNadFJXSkNIY1ZQZWhGdkwxbHA5RmpJNUpreWZVNmZ6VkwxUVVKUDlPeU9NVHViWEpDdmpKcmFzK3gvT0p5ZmdvLzlGb0wxZklNS2Vub2J0djY3QTZxWHpNUEtaNlFnZE5FSXovc3p4STlpNWNUVjZEUjRKejdiZW12YkFudjBoa1VxeC90dlBjRHY5QnJ3RFF0QnpRQmdBSU9IZ2JwdzdHUWRMYTF2RTdkdUpyUFJVUFBmNlBFMS9ReXU1VzBiRzNFS210MThRQkNRZXFraFV0Nm5IYXZkS0YwNGxBZ0JhZC9UVHRQM25tWmRSVmxLc2VhMVVsR1ByK3U4QkFIazVXZmp1MDFsbzJib0RIaHMyQmdIZCsrcU1CeXJ1NEFoN2VtcTk0N3NYem00ZWVHZlIvNW5rM0VSRVJFMmR1N3M3bm4vK2VZd2VQUm9IRGh6QS92MzdzV3paTW5oNGVLQnYzNzdvMXEwYlpETDkvMDRoSWlJaUlxTEdnY244SnN6QnlRVlB2enhicDMzVTg2L0N1MHMzK0FSME0zaHM5WnI1cHFaV3FRRUFmMjM0RVRHN04wT2xWS0pUY0MrSVJCWGJPdlI5L0VtVWxSWWphdE02YlByNUc1eEtQSXl4TDc2T3pJeWJXUGZOcDNCeDk4UVRUMDNXbWRjL3BBOW1mdnE5MWtXTkkzLy9oYzAvZnd0YisyYVk4Y24vRUxkL0Y2STJyY1ZYODE3Qml6TS8xdFM1cjZxK3BZWnVwOTBBQUlNYitlN2ZHWUdiMXk3QnJXVnJlTFh6cWRlNXNqTXpjTzJmTTNCeWJRRm5WdzlOZTlYUHc5VUxwN0ZsM2Y5d00rVVNBcm85aHBIUHZZS0RrWC9peU42LzhNdjNDL0RYeGxWNGJPZ1k5Qmp3UkwxaWFTaXZ6bHNLYy9NNkpCZ2ExOGViaUlpbzBiQ3hzVUZZV0JpR0RoMksrUGg0L1AzMzMvamxsMThRRVJHQjRPQmc5T25UQjYxYnQrWnFmU0lpSWlLaVJvakovSWVRU0NUU1NlVG41V1RCM0Z3R2M1a01JcEVZU1hFSEFCaGVLVjVWUTlmTXI2NGdMeHM1V1JrQWdQMDdJdURTd2d1am4zOFY3WHk3YUkwYk12bzUyRGR6eHVhMTN5SG56aTNJTFcxdzZjeEptRmxZWU5LTStRWTNjYTFNNUtkZXZZaWRFZitIZjA0ZGc3V3RQYWJPL2h5MjlzMHdlTlF6Y0hiMXdJWVZpL0RkcDdQdzdLdHpkV3E0Tzd0NTZNeWJtWjZxMDVhY0VBTXJhMXM0Tm5lSDNNb2FabWJtdUg3bEF2YnYrQjBBNE9yaHBYUE1vYWd0MkxseDlkMHlQMi9VK3ovUGU3ZjlCa0VRRU5MbjM1K2JXcTFHeG8ycnVIQXFFU2VPN2tkYXltVUFRTThCWVJqMS9DdVFTS1FJR3o4VkE4TEdJMmIzSnNSRWJjSDIzMVlpZXR1djZEMTRKSG9QR1FVckc3dDZ4VlVmclRzWUx2K2pVaXFSbDNzSGxsWTJzSkRKa1oyWmdkenNURWlrL09PTmlJaklFRE16TS9UcTFRdWhvYUZJU1VuQm9VT0hFQjhmajlqWVdMaTd1Nk4zNzk3bzBhTUhyS3lzVEIwcUVSRVJFUkhkeFd6WEkrSzNIeGJoMHRtVE91MStRVDFyUFhiWTJFbEduU05tOTJZVUZlVFZOVFNjUG5ZRWFyVWFVcWtaQm8xNkJ2M0R4a0VpMGYvUjdOWjNXTVhLZFpFSWx0WTI2T2dmak00aHZlSGsyc0xnL1BrNWQvRFQ4dm1hbXZSdHZmM3g5TXV6WWUvWVhET21TNCsrc0xhMXg1cGxIMkROc2cveHdzeVB0Qkw2K3NxNzZMdkljZXhRTk00Y1A2STNEcG5jVXF0a1VWbHBDZjVjc3h6SFkvK0dXQ3pHMDlQZVJxdjJ2Z2JmaHpIeWNyS1FjSEEzWkpaV0NCMDRBcWxYTDJMTCt2OGgvZm9WbEpWVzFPMFhpOFh3QytxSmdmOTVXcXNzRVFCWVd0dGc2Sk1UOGRpd0o3RnZ4Kzg0RkxVRmU3YjhncGpkbXpGbnljK3dObUZDM3hDMVdvVUZiMDZFV3EzV2FtL25HMkNpaUlpSWlKb09rVWlFVnExYW9WV3JWZ2dQRDBkaVlpSU9IVHFFMzMvL0haczJiVUpnWUNCNjkrN04ydnBFUkVSRVJJMEFrL2xOa0djYmI5amFOYXZUTWQzNkRrTXpaeGVvVldvSWdob1NxUmxhZC9CRGNCL0RxKzZkWFQwZ0VVc3dhT1FFbzg1eC9mSjVaTjlPcjNHTXM1c0hiTzIxWSsvUmZ6alNVaTZqNTRBbjlKYTRxYzZseGIrcjI5djdCZFk2M3RiQkVTMWJkNFNpWElGQkk1OUdRUGUrZXNlMTh3M0FTM01XWWVmdnE5SFdwL1pFc0xPYkJ4eWJ1Mm0xdGU3UUNSbXAxMUJlVmdxbFFnRzFXZ1Z6Q3prODIzcGo2SlBQYTExQWtFck5VSkNYQzdtVk5aNTU1VjE0KzRmVWVzN2EyRGs0WWZURTF5QVNpU0czc2thTFZ1MGdxQVZZMjlyRE42Z24ydnQyZ1c5Z0QxamIydGM0ajl6S0dzUEh2WWcrUTBjamVzc3ZNTGVRUGJCRXZyN3ZhMDNNekMzUWMrQUk1R1ZuUXFWVVFvQUFSMmMzRFB6UDAvY3hTaUlpb29lUGhZVUZldlhxaFY2OWVpRXRMUTJIRGgzQzBhTkhrWkNRQUdkblo4MUtmanU3eG5keG40aUlpSWpvVVNBU0dsdng5SWZZNE1HRHNXZlBIbE9IOGRBcnlNdUd1WVVjRmpLNXBrMnRWa01zRnBzd0t2MUtpZ3BSVmxvQ2UwZm4rM1lPUVJBZStFcTY0c0lDQ0lMYXBLVjVHZ3AvYjRtSTZGR21WQ3B4OHVSSkhEcDBDT2ZPbllOWUxJYTN0emRDUWtJUUdCZ0l1VnhlK3lSRVJFUkVSRlFya1JFSlBDYnpIeUFtQlltYUh2N2VFaEVSVmNqS3lzS1JJMGVRa0pDQVc3ZHVRU3FWb25QbnpnZ09Eb2EvdnovTXpjMU5IU0lSRVJFUlVaTmxUREtmWlhhSWlJaUlpS2hXVGs1T0dERmlCTUxDd25EanhnM0V4OGNqSVNFQkowNmNnSVdGQmJwMDZZS1FrQkQ0K3ZwQ0lwR1lPbHdpSWlJaW9vY09rL2xFUkVSRVJHUTBrVWdFVDA5UGVIcDY0c2tubjhTbFM1Y1FIeCtQWThlT0lTNHVEbFpXVmdnS0NrSzNidDNRcmwyN1JsbnFrSWlJaUlpb0tXSXluNGlJaUlpSTdvbElKRUw3OXUzUnZuMTdqQjgvSHVmT25VTkNRZ0xpNCtNUkV4TURlM3Q3ZE8zYUZZR0JnV2pidGkwVCswUkVSRVJFOWNCa1BoRVJFUkVSMVp0RUlrR25UcDNRcVZNblBQdnNzMGhPVGtaQ1FnSU9IRGlBdlh2M3dzcktDcDA3ZDBaQVFBQjhmWDBoazhsTUhUSVJOU0hGeGNXSWlJaEFiR3dzMHRMU1VGcGFhdXFRaUI1cE1wa003dTd1Q0EwTlJYaDRPQ3d0TFUwZEV0RWpnY2w4SWlJaUlpSnFVR1ptWnVqYXRTdTZkdTJLc3JJeW5EMTdGa2xKU1VoT1RzYlJvMGNobFVyUnNXTkhkT25TQmY3Ky9yQzN0emQxeUVUVWlCMC9maHhMbHk1RmNIQXdaczZjQ1M4dkw4amxjbE9IUmZSSUt5a3BRVXBLQ2lJakl6RnQyalRNbWpVTFFVRkJwZzZMNktFbkVnUkJNSFVRajRyQmd3ZGp6NTQ5cGc2RGlPcUF2N2RFUkVRTlI2MVc0OHFWSzBoS1NzTEpreWR4Ky9adEFJQ1hseGNDQWdJUUVCQ0FGaTFhUUNRU21UaFNJbW9zamg4L2pzV0xGMlBPbkRrSUNBZ3dkVGhFcEVkU1VoSVdMRmlBMmJObkl6QXcwTlRoRURWWklpUCtFY3hrL2dQRXBDQlIwOFBmV3lJaW92c25JeU1EU1VsSlNFcEt3cFVyVnlBSUFod2RIZUh2NzQrQWdBQzBiOThlVWlsdkppWjZWQlVYRjJQYXRHbVlQWHMyL1AzOVRSME9FZFVnS1NrSml4Y3Z4c3FWSzFseWgrZ2VHWlBNNTcrTWlZaUlpSWpJSkZ4ZFhlSHE2b3FoUTRlaW9LQUF5Y25KU0VwS3dxRkRoN0J2M3o2WW01dWpRNGNPOFBIeGdZK1BEOXpkM2JscW4rZ1JFaEVSZ2VEZ1lDYnlpWnFBZ0lBQUJBY0hJeUlpQWhNblRqUjFPRVFQTFNiemlZaUlpSWpJNUd4c2JOQ3JWeS8wNnRVTENvVUM1ODZkMHp3aUlpSUFBTGEydHZEeDhZR3ZyeSs4dmIxWmE1L29JUmNiRzR1Wk0yZWFPZ3dpTXRLd1ljT3diTmt5SnZPSjdpTW04NG1JaUlpSXFGRXhNek9EdjcrL1pqVnVibTZ1Vm5JL0xpNE9BT0RtNWdaZlgxLzQrUGlnUTRjT3NMQ3dNR1hZUk5UQTB0TFM0T1hsWmVvd2lNaElYbDVlU0U5UE4zVVlSQTgxSnZNZklKbE1ocEtTRXNqbGNsT0hRa1JHNE84ckVSRlI0MkJ2YjQrZVBYdWlaOCtlRUFRQjZlbnBPSHYyTE02ZE80ZVltQmpzM2JzWEVva0ViZHEwMFpUa2FkV3FGY1Jpc2FsREo2SjZLQzB0NWIvSGlab1F1VnlPa3BJU1U0ZEI5RkJqTXY4QmNuZDNSMHBLQ3J5OXZVMGRDaEVaSVNVbEJXNXVicVlPZzRpSWlLb1FpVVJ3ZDNlSHU3czdCZzBhQktWU2lTdFhybWhXN1cvZnZoM2J0bTJEVENaRDI3WnQwYTVkTzdScjF3NnRXcldDdWJtNXFjTW5JaUlpSXJwblRPWS9RS0dob1lpTWpHUXluNmlKaUl5TVJHaG9xS25ESUNJaW9ocElwVkowNk5BQkhUcDB3TWlSSTFGY1hJd0xGeTdnd29VTHVIejVNclp0MndaQkVDQVdpK0hwNmFsSjdyZHIxdzQyTmphbURwK0lpSWlJeUdoTTVqOUE0ZUhobURadEdwS1NraEFRRUdEcWNJaW9Ca2xKU1RoMjdCaFdyRmhoNmxDSWlJaW9EaXd0TFJFWUdJakF3RUFBRldVNnJsNjlpa3VYTHVIU3BVdUlpWWxCZEhRMEFLQjU4K1pheWYzbXpadERKQktaTW53aUlpSWlJb09ZekgrQUxDMHRNV3ZXTEN4WXNBQno1c3hoUXArb2tVcEtTc0tDQlFzd2UvWnNXRnBhbWpvY0lpSWlxZ2VaVEthcG93OEFhclVhTjI3YzBDVDNUNTgramRqWVdBQ0F0YlcxVm1rZVQwOVBTS1g4THhNUkVSRVJOUTc4bCtrREZoUVVoTGZmZmh1TEZ5OUdjSEF3aGcwYkJpOHZMMjdxUTJSaUpTVWxTRWxKUVdSa0pCSVRFekY3OW16TmlqNGlJaUo2ZUlqRlluaDVlY0hMeXdzREJ3NkVJQWk0YytlT0pybC82ZElsSkNVbEFhZ280ZVBoNFFGUFQwL05NZTd1N3BCSUpDWitGMFJFUkVUMEtCSUpnaUNZT29oSFVYRnhNU0lpSWhBYkc0djA5SFR1OWsxa1luSzVIRzV1YmdnTkRVVjRlRGhYNUJNUkVUM0Npb3FLY1BueVpWeTVjZ1hYcjEvSHRXdlhVRlJVQklBSmZxSUhhZkRnd2Rpelo0K3B3eUNpT3VEdkxkRzlFeGxSNzVISmZDSWlJaUlpb2hvSWdvRHM3R3lrcEtSb2t2c3BLU2tvTGk0R29KM2diOVdxRlR3OVBabmdKMm9BVEFvU05UMzh2U1c2ZDhZazgxbG1oNGlJaUlpSXFBWWlrUWlPam81d2RIUkVVRkFRQUdqSzg2U2twR2dlaVltSk9IandJSUIvRS95VnEvYzlQRHpnNnVvS0N3c0xVNzRWSWlJaUltckNtTXduSWlJaUlpS3FJNUZJQkNjbkp6ZzVPYUZyMTY0QUtoTDhXVmxaV2duKytQaDRIRGh3UU9zWWQzZDN1THU3bzBXTEZuQnpjNE9ycXlzMzJpVWlJaUtpV3ZGZmpFUkVSRVJFUkExQUpCTEIyZGtaenM3T0NBNE9CbENSNE0vTXpNVE5temVSbnA2T216ZHZJaTB0RGFkT25ZSmFyUVpRc1Ntdmk0dUxKc2xmbWVoM2RuYUdXQ3cyNVZzaUlpSWlva2FFeVh3aUlpSWlJcUw3UkNRU29Ybno1bWpldkRrQ0F3TTE3VXFsRXJkdjMwWmFXcHJta1pxYWl1UEhqNk55V3pPcFZBcFhWMWUwYU5GQ0s5SHY2T2dJSTBxcUVoRVJFZEZEaHNsOElpSWlJaUtpQjB3cWxXcVM4MVVwRkFwa1pHUWdMUzFOczVyLzBxVkxpSXVMMDR5eHNMQkE4K2JONGVMaUFtZG5aODNGZ3ViTm04UEd4b2FKZmlJaUlxS0hGSlA1UkVSRVJFUkVqWVNabVJsYXRteUpsaTFiYXJXWGxwWWlJeU5EVTZibjl1M2JTRTFOeGNtVEo2RlVLalhqS2hQOVZSL096czV3Y1hGaG9wK0lpSWlvaVdNeW40aUlpSWlJcUpHVHlXUm8xYW9WV3JWcXBkV3VWcXVSazVPRDI3ZHZhejF1M3J5SnBLUWt2WW4reXVSKzFWWDl0cmEyVFBRVEVSRVJOWEpNNWhNUkVSRVJFVFZSWXJFWWpvNk9jSFIwaEkrUGoxYWZvVVIvV2xvYWtwT1RkUkw5enM3T2FOYXNtZDZIblowZE4rTWxxcU9NbXlsUWxKZWhaZXNPOVpxbnVEQWZSWVg1Y0hiMU1EaW1wTGdRT1ptMzRPYlpwdEZlbUZNcGxSQkxKSTAyUG1PcFZTb1VGZWJCeHE2WnFVTWhva2NRay9sRVJFUkVSRVFQb2JvbStqTXpNNUdUazRNclY2NmdzTEJRWnk1N2UzczRPRGdZVFBqTDVmSW1uNlFqYWtnL0wvOEltZW1wK0hKZFZMM21pZHUvQ3pzMnJzYXdzWk13YU9RRXZXTk94TzdEcHArL1FWRG9BRXlZUHFkZTU3dGZmbHV4Q05jdm5jUG9TZitGVDBDM0JwdFhVVjZHb29KODJEczZOOWljaGhRVjVHSDVCNi9CMnM0ZS8vM3dhLzZaUjBRUEhKUDVSRVJFUkVSRWo1aWFFdjBBVUY1ZWpweWNIR1JuWitzOFVsSlNjT0xFQ2EyVi9VQkZLYUJtelpvWlRQamIydHJDM056OFFiMUZJZ0RBVzg4TmFmQTVuZDA4OE02aS8ydXcrYzRseGNQYlA4UmdZdmpFa1gwUWlVVG8wcjJ2d1RsT0pSNENBUGlIOUtuMWZBdG52NGpNOU5SN0MxWVB4K2J1ZUhmSlR6V08yYmZqZDV3OHVoL09yaDVvMWQ2M3p1Y1FCQUg1dVhlUW4zTUgyVm0zY09kV0dqSlNyeUg5eGpYY1NrdUJaNXVPZU8yRHIrcjAzdTdsNTJobFl3YzN6elk0Yy93SWt1TVBJcUNHbjhtRHNuRDJpdzAyVjBOK3Jvbm8vbUF5bjRpSWlJaUlpTFNZbTV2RHhjVUZMaTR1ZXZzRlFVQmhZYUhlWkg5T1RnNVNVMU9SbDVlbmM1eE1Kb090cmEzV3c4N09EalkyTnJDenM5TnFsMHI1MzFXcXY2RFFBUWI3enA0NENyRkVBbS8vRUszMmkyZE9vaUF2RzRHaEE2QXZ2VzdyNE5oZzhlM2ZFWUcvTnZ3SXY2Q2VtRFJqdms1Qy8yYktKYVJkdndMdmdCQTR1YmJRTzBkK2JqWXVuMCtHalowRGZBSzdHMzN1Ym4ySDZiU2xYdjBIWnVZV2NHbmhwZE4zNjI3WklJOXFaWU9zYmUxclBFOVMzQUhzM0xnYUFPRGk0WVhvcmI4YUZaKzFyVDM2UHpFT1FNV2ZPY3MvZUEzNXVkbGFZenpiZGtSSW55SHdiTk5ScTkzUUhReVZETVd3OVpjZm9LNTJvYkk2bGFxaWY4ZUdWYmh5L3BUQmNmN2Qra0J1YVkybDcwK3ZjYjU3OGQ4UGw4T3JYY1dGMklhOE1FTkVqUi8vZFVSRVJFUkVSRVIxSWhLSllHTmpBeHNiRzNoNTZTYjlBRUNwVkNJM04xZVQ1TS9QejlkNlpHUms0T0xGaXlnc0xJUWdDRHJIVzFwYTZrM3lWMy9ZMk5ndzhVOEcxVlJ5WnVIc0Z5R1RXK21NK2VHTHQxR1FsNDBKTDc5alZCbVYzMWN0UmZ5QlNJUDlodTRPZVBLRk43Qmo0eXFJUkNJRWRPK3JkYTdJUDM1Q2ZtNDJNbEt2QWdCS2k0dncrNnFsbW41YisyWVlObllTQUNBeEpncHFsUW9pc1JocnYvN1VZQnhqWDN3RE5uWU9tdGZqcHN6U0c2dXptNGZldnNwVjc3TSsrOEhnT2FvN2x4U1BYMzlZcVBrZFA1MTQyT2hqbmQwOE5NbDhzVmlNcDZhOUJVVlpHZXdjblhGZzV4ODRlWFEvWHAvL2pkNWpLNzgzaGhoSzVoK0ozZzZsVW1GVWZObFp0M0E0ZXB2QmZpY1hkM1QwRDRHem0rRzlEcXE2Y3pzZGFwVUtja3RyV052VmZJSEV6TnhDNjNWOTd4WnA2THMxaU9qKzRiOTRpSWlJaUlpSXFNRkpwVkk0T1RuQnljbXB4bkVxbFFvRkJRVW9LQ2hBWGw2ZVR0SS9MeThQcWFtcHlNL1BSM0Z4c2Q0NXJLeXNZR3RyQzB0TFMxaFpXV20rVmo2cXZxNThMcGZMdWFudm8wNkEzcytBb05hOXVGUVRueTdkWUdWanA5TWV0MzhuaWdzTDBEL3NLWjIrbU1oTjJQVFQxd0NBY1ZQZjFMbURJQ24rb0ZaeTlkckZzN2gyOGF6bXRiT2JCNGFOblFSQkVCQzN2K0pDUW43T0haekppVFVZNTVpSnIrbTBIVHNjall6VUZLMjJvb0k4N0xpN2tyNTZPd0NkdmllZW1xejNmS2VQeFdMOXQ1OUJMSlpnNnJ0Zm9KMXZnTUhZS2wyL2ZCNnJsOHhEVVVFZWVnOFpwZFhYc1hPdzVybTVoYXpXdWU2VnZzVDRtbVh6WWQvTUNhUDFmQThCNE1kRmMySHY2SXp3eVROMStveEpzbDgrbDRRZnZwZ05rVWlFS1c5L3BsbDFUMFJVSFpQNVJFUkVSRVJFWkRJU2lRVDI5dmF3dDdkSHk1WXRheHlyVkNwMUV2MlZGd0VLQ2dwUVhGeU0zTnhjM0x4NUUwVkZSU2d0TGExeFBrdEx5enBkQUtqOGFtWm0xcERmQWpJUmxVb0pzVVNpdDEwa0VobTl1V25uNE43b0hOeGJwLzMwc2NNb0xpelFTbmFyVkVwc1hmODlsRW9GcEdibWVQYVZkOUVwdUpmQnVUOVpzVW1uYmQ1TFl6VFBrK0lPNHM3dE5IVHROUkJQdi95TzNqbmVtem9TWmFVbGtPaTVneVU1L2hET0hOZStBRkJjV0lCOWYyMDBHRlAxUG4zSi9Oam83ZGl5N2p0SXpjenh3c3o1YU92amIzQytmMk9Kd1c4ckZrRlJYb1lSVDA5RHIwSC9xZldZQitYTThkZ2FWOWhmT0pWbzlBcjg2aFRsWlloWXZReUNJR0RBaVBIMVN1UnZXTG00enNjOEh2N0NQWitQaUI0OEp2T0ppSWlJaUlpb1NaQktwWm9OZFkyaFVxbFFYRnlNNHVKaUZCVVZhYjVXZlZUdHk4N08xclRySy8xVFNTS1JRQ2FUd2NMQ1F2T29mRjM5YS9YbmhzWkk5Q1NWcVdIVVZFSWtPelBEWUJrY2ZlMzFLV2VTblptQjlkOTlodXVYTDhDdW1STW16WmlQbHRYcXoxY250N1EyMkNjSUF2N2UvaHNBb08vd2NJUGoxR28xQU9oTjVyOHdjNzdXNjhveU8rOHMraitjU2p5RTFoMDd3L3J1WFFlVjM4Y3YxMFVaUEplaXZBeWIxMzZMK0FPN1lXbHRnOGx2Zm9KbXptNzQ5dU1aOEF2cWlRRWp4dXNjbzFJcXNXUGpLaHlNM0FTSlJJcHhVOTVFdDc1RHRjYms1OXpCbVJOSE5LOXZwOThBQUJ6NSt5OU5XODhCWVZydm96NzBsZUVwTGl5b3NkNS85ZjZReDRiQXpxSG1PNU1BWVBQYTc1QjFLdzJlYlR0aTZKUFAzMXZBZHlYRzdLbnpNZjFxK093UVVlUERaRDRSRVJFUkVSRTlsQ1FTaWFhMmYxMElnb0RTMGxLOUNmL0N3a0tVbHBhaXJLeE04N1h5VVZCUW9IbGVXbG9LaGNLNDJ0dEF4WVVLUTRsK0N3c0xTS1ZTbUptWlFTcVZhajBxMis2MVR5S1JHTDBDdmFtcnZ1RnJZa3dVN0pzNW81MWZvRlo3Y3Z4QnFOVnFkT25SVDZ1OWVsMThZeFBHK3NibFpXZGgrUWU2SlZzODIzcmo5ZmxmR3pWdndzSGRTTHQrQlg1Qm9YRDNiR053bkZxdEFnQklwYlhmVWRKbjZHalkyRGtnNjFZYTFuMzdHUUs2OThVemQvY1VDT2t6QkFWNU9RYVB6Yy9OeGc5ZnZJM2JhVGZnN09hQnlXOStDaWNYZDl5NCtnOHlNMUt4OC9mL1EyNTJKa1kvLzVybU0zZnoyaVg4dG1JUk1sS3Z3Y2JPQWMrK09oZHRmWFRMOFdSbXBPTFBOYnJmbDZwdFZaUDUra29iVlZYVG5RZEF4WjRGMVJVVjVPbHROOVRmM2krdzFtVCtzY1BSaUQ4UUNibWxOWjU5OVQxSUpQVkwwOVYwb1lXSUhnNU01aE1SRVJFUkVSRlZJUktKSUpmTElaZkxhNjM1WHhPMVdxMmtuemZuQUFBUnYwbEVRVlNWN0s5K0VhRDZ4UUI5ZlhsNWVTZ3ZMNGRTcVlSQ29ZQlNxWVJTcVlSS3BXcXc5MXM5d1YvMVVabnNGNGxFRUl2Rk9zOXIrMnJNYzBOZkcxclZUVjNWYWpYaUQwU2lqWSsvem1hdkYwNGxRaWEzMG1tdm5zeXZMV0VNQUpmUG5jVDF5eGNBQURaMnpkQzExMENJYXRpcndjR3hlYTF6VmpJenQ0Qzlvek9HajNzQml2SXluVTFSSzZudmZsYU1TUlNQZkhZNmdJb2E4UkFFREI3NWpLWlAzNnI2cW16dG04SEYzUXV1SHEwd2JzcWJrTWt0QVFBdFczZkFLKzh0d1lvRmN4QWJ2UjBGdVRrWTlmd3IyTHZ0Tnh6OWV3ZlVhalc4L1VQdzFMUTNZV09uLzY2YlZoMzg4TkgvSWdBQXVYY3lzV3plS3dDZ2FhdlV6cWNMbkZ4YUdLempYeWtqOVJyc216a2I3SytlRks5Nng0SSt0ZlhyYy8zeWVVU3MvZ29TaVJSbFpTWDRmTmJ6bXZQbTVXUVp0YXFmaUI0OVRPWVRFUkVSRVJFUjNRZGlzVmh6VWFDaENZS2drK0N2ZkZTMjNXdGYxZWVDSUVBUUJLalZhcTJ2Q29WQ2I3c3h6MnY3V3ZuOGZzclB5UUlBV052WTYzeGZpd3NMNE9UU290WTVha29ZWjJkbVlQdXZLM0g5OGdXSUpSS0VEaHlCWVdNbmFSTGNEU0d3WjMvNGQrdUQ4MGtKK1A2enR6RHhqUS9SdW1NbnJUR1YzMCtSU0tSM2Y0RGE3aTVZOUU3TlNYRUFtTDF3TlpxN1YreDM4Y3lyNytxOUE4RFZveFZlZWU5TGZQL0YyemlWZUFpbmp4MkdJQWl3dHJIREUrT25JT1N4b1RySFZDV1JTRFdiREI4L3ZGZlRYbjNqNFNkZmVMM1dlQUZnOHB1ZkdEV3VLcFZTaWR0cE4rcDhuRDYzMDI1ZzlaSjVVQ3JLTVc3S0xHejdkUVZLaTRzQVZGeE1XcjFrSG5yMEc0N0h3MStBM01wd3FTVWlldlF3bVU5RVJFUkVSRVRVeEloRUlwaVptVDNVbS9FT0hqejR2czJkZHYwcUFNREIyVVdyUFM4N0U0cnlNalMveDgxTWMrL2N4dDV0dnlIK3dHNm9WRXI0QllVaWJQeVVlOTRjdFRZU2lSU0NJS0NvTUI4L0xmOElNejcrRmc1Ty83NG5sYktpMUpQRVFJbWRRU01uYUwxT09CaUZ2SndzdFBNTlFLdjJma2JGWUdWanEzbHVxSlJQY1dFK1RzWWRnRnFwMU1UVGE5QUlEQnIxVEkzN0F1aHo0dWgremZQVGlZZmgxZDRYTm5ZTzkxUW4vOE52TitqY0RXRG9ycERzekF5akxtN1VKaXZqSmxZc2ZBZEZCWG5vTzN3c3V2VWRobTIvcnREMEYrYm53VUltUit6ZTdVaU9QNGdueGs5QmNKOGhkYnBieFpqdlJYMzJmeUFpMDJFeW40aUlpSWlJaUlnZUtmK2NQZ1lBT0xBakFtMTlBdURhd2dzQWNQWENhUUNHazkrR3BGMi9ncGpJVFRoKzVHK283aWFzQWVETThWaWNPUjViNDdFMTFUazNKaW5icVdzbytvYzloYiszYjhDYXIrYmp2eDk4cFNtNVUxbU9TV3Jnb3Mrd3NaUHVqbE5peTlydmtKOTdCLzNEbnNMajRTOUFYRU01SUdOZHZYQWFjZnQzSVNuK0lCVGxaVEMza0tIUDBOSG85MFQ0UFpXUlNVdTVqT3VYejhQUzJoYkZoZm40NWZzRmFPN2VFcSsrdnhSRFJqK245NWlvemV0Z2FXMkwzb05INnZTWlcveDcxMHpGM1M0S1NDVDZ2MWQyelp3UVBubW0zcjVWaTk4ekt2NzBHMWV3Y3VGY0ZPUmxJNlRQRUlTTm42b3pwbXV2Z2VqWXVTdTJydjhlSjQ3c3c4WWZseUJ1L3k2TW5UeFQ4emsxaHN6U0N2NGhmZlQyVlM4WlJVUk5CNVA1UkVSRVJFUkVSUFRJVUNtVlNJbzdBQnM3QnlnVUNuejc4UXhNZlAwRHRQY0x4S25Fd3dDQVExRmJJTGV5eHRBeHp4dWNSNmtveDZtRVF6aTZmeGN1bjB2U3RBOGFPUUZTTS9OYTQ0alp2UmxGQlhrMWpxbSthUytnUHhFN2JPd2tYUDNuTks1ZU9JMU5QMzJEcDZhOWRmZTlWcXpNcjJuejI2eU1tL2h0eFNLa1hEb0hvR0p6Mk5vMmlEVzBxbHNRQk55NDhnOU9KY1RnWk53QjVHVGQwdW92THl0RnpPN05pTm05dWNiNUFjQ2pkWHZNK1BnN3JiYUR1emRCSnJlRXQzOHdqc2YralRFVFg4UEdINWZnbC85OWdVa3o1dXRkdlI2MWVSMnNiR3d4Wkl6K1pIOGxSWGtaQU1ETVhQZG50K2luWGNEZC9SejBNV2JqMmZQSkNWajN6YWNvS3kxQmNPL0JHRGYxVFlPcjdhMXQ3ZkhNSys4aXFOZEEvTEg2SzF5N2VCYkwzcHVPQVNPZXdzQ1JFNHphek5qR3prRm4zNGRLVE9ZVE5WMU01aE1SRVJFUkVSSFJJeU51L3k0VTVPVmc2SmpuMGFWSFAzei8rVnRZdldRZVhwLy9OYzZjT0FLdmRyNlFXMWxoeitiMUtNclB3K2lKcitra1hTK2VPWTYxWDMrS2t1SkNBSUJYTzE5a1pxU2l1REJmczlxOU5zY09SOWVhek5lWGpOV1hpQldMeFpqdzhqdFlNdmNsSk1SRW9YMm5JQVNGRG9CQ1VRNUEvOHI4c3RJU0hOajVCLzcrYXlPYU9idkEydFllaGZtNXRjWWYrY2RQZXR0UEhqMkFMZXUrUTJGK0xvQ0tsZUVBSUpOYm9sTndyeHJuckM0eFpvOU9XMlpHS280ZjNvdnUvWVpEcGFxNCt5SGtzYUc0Y3VFMHJsNDRoWUs4SE5qYTY5OUExeGlGZDM4V1Z0YTJVS3RVbUQzcDhYdWE1NU1WbTdSS0J3bUNnT2d0dnlCcTh6b0lnb0ErUTBmalA4KzhiRlRaSEorQWJuaHJ3VXBzV2ZzZGpoM2VpejFiZnNISnVBTVlOMlVXV25mb1ZPdnhSUFR3WVRLZmlJaUlpSWlJaUI0SitibloyUFhIR2xoYTI2RDNrRkdRVzFsait0d3ZjU3J4RUE1SGI0TktxVVRmNFUvQ043QUhmbDcrTVdMM2JvZFNXWTd3eWRwSjlUWWQvZUhvNGdiWEZxM1FhL0IvMExKTlJ5eWMvU0tLQy9OTjlNNEFCeWNYakpqd0V1TDI3NEs3VjFzQUZYY1BBSUNabVlYTytPU0VHRVJ0WG9mQW52MHg5c1VaK09xRFYxR1luNnRUUjc4NlE4bDhiLzlneUN5dDBNNDNBQUhkKzhLblMzZk1lZUVKMk5nM3cvaHBiOWZwdmVoTDVtLy9kUVVFUVVEdm9hTndZT2NmbXZZeEUxK0RVcW1BM05MYVlHeEZCZmw2KzZwZXVNaStuUUVBc0hWd2hFZ3N4dkJ4THdJQUVtS2lrSm1laWs3QnZlRFpwcVBlK2ZOeTdpQTJlaHRzN1IwMUpZNkFpanI3RzFkK2ljdm5reUVXaXpIcStWZlJhOUIvYW52N1d1U1cxbmo2NVhmUUtiZ1hJbFovaGF5TW01ck5jb25vMGNOa1BoRVJFUkVSRVJFOTlCVGxaZmg1K1Vjb0tTcEUrT1Naa0Z0VnJKNTJkdk5BeXpZZHNTdGlEVHpiZXFOemNHK0lSQ0pNZk9NRHJQN3lmY1FmMkEwSFIrMk5jaVZTcVU0Sm1FcjNzaEZyUStuZTczRjA2enRNcytxN3ZNeHc2WmpnM29OaGE5OE1IVHNITjhpNVpaWldtTE40VFlQTVZkMlpZN0U0ZXlJT0FkMzd3c1hkVTZ2UHpOeENrMENQM3ZxcjN1T0xDL1AxOWxWTjV0OUtTd0VBT0x0NlFDUVNZY0NJOFFDQXppRzk4ZTNITTNIcDdFbjBHVElLYlgwQ3RPWkl2WG9SUHkzL0NOYTJEcGcyWjRGV0NaeVlxQzI0ZkQ0WmRzMmNNR0g2SExUMTlxLzdtNytyYzNCdmVMWHp4Zm1rZVBoMDZWN3IrSUxjYkd4WXVmaWV6MGRFalJPVCtVUkVSRVJFUkVUMDBOdjQ0eEtrWERxSGdPNTkwYjNmdnlWVXNqSnU0cGZ2UG9kRWFvYnd5VE0xaVhDcDFBeVRac3pIbjJ1V28zdi80ZGk5YWExUjV6RzBTV3Axa1gvOGpJSzg3THEva1ZwVUxkOVNYbFlDQUhwcitJdEVJcjJKZkZOZWpEREV5c1lPVWpOelBCNytRbzNqOU5XdWYrdTVJUVpyL0ZkMS9lNmVBUjZ0MjJ1MU83dDY0T1YzRitISHhYT3hjdUc3R0JZK0NmMkdoME90VnVIQXpqOFF0V2tkSEp4Y01IM3VJamcyZDljNk51eXBLWkNJSlJnd1lqd3NyVzJNZWFzMXNyVnZwbmNmQlgxS1M0cjEzdUZBUkUwYmsvbEVSRVJFUkVSRTlOQjc0cW5Ka0Vpa0NKODhRNnM5WnZkbUZCYmtZZHlVTitIV3NyVlduNFZNamduVDU5VHBQRlV2Rk5Say84NkkrNUxNcjZya2Jqa1djd3VaMGNmY2E4MzgrNmxWQno4OC9kTGJjSEp4cjMzd1BWQ3JWRGlmbkFpcG1UazgyM3JyOUx1MWJJMFpIMzJMWC83M0JYWnNXSVVUUi9haHZLd1VXUmszNGQrdEQ4Wk5ucVhaSTZBcWlWU0tzS2VuM3BlWWEyUE1CUXdpYW5xWXpDY2lJaUlpSWlLaWg1NkRrd3VlZm5tMlR2dW81MStGZDVkdThBbm9adkJZUVJEdVoyZ0cxWGVWL08yMEd3Q2d0U0dySVJQZitCQ0s4akswYk4yaHhuRWQvWU8xNnNJL0tBSGQrOTYzdWMrY09JS2lnano0QllVYXZQQlJYbGFLdGo0QnVIYnBMTkpTTGdNQTVGYldhTzhYWkxMUGh5R3Z6bHY2LyszZDMyK1ZkeDNBOGMrQnRUM25VTVpHVjJpYjJsckcrREdhYkoyTWhTYXVDWWcwR2pSVGEzUkdkK1BORXEvS3pmNkVSaE1TNDQweEpzWjRvUm5SSlV0TXFoQjF3WFVSMjdyRDNCRFpnSU9OWlN1RE5VeU9HKzA1WGl3U1NIK3pzdk9sdkY2WDMrZDV6dm1jdHVmbTNTZmZKMnByRi84UG5FaHJmR0FlWWo0QUFBQncxOHBrTWpOQy91VGxpMUZibTQzYWJEWXltVlZSK010TEViRzRPOXlYYzV1YXh1YldHV3NUNDJNejFrNzg5VmlzcWI4M0dqYTBSRzVOZmRUVTFNYjVNNmZpVDc5OVBpSWltbHJiWjF6ei9FOFB6ZnFlcjl6Q25GLy9iditjeHliR3gyNzcxajBuamgrTGY1OS9hODdqY3owQU55TGk4MDk5TzM3L20xOUVSTVR1UFYrOHZqNTUrV0lVVDUrTU02ZGVpMU1uaG1QaXdrYy85NWEyVGJGNzc0RzRmUEh0R0RyNll2ejZaeitNRjM3K28yaDdjRnQwYk9tTTFvNkhvckdwTlJvMnRrUmROcmQ4SDNJSk9yWjB6bmxzZW1vcUp0OTdOL0pyMWtaZE5oZVhKaTdFZTVjbVl2VTlFaUhjQ1h4VEFRQUFBRzd3eXg5L1A5NTg0OVVaNnpzZTI3M2d0UXR0VS9OL3gzNzNRdnpueXVTODU4eTJUY3BzWVh6a3owZmo5ZEhaTTN3Mmw1OTE2NS9qTHcwdWFzN0ZtQy9tNS9MMThWajNuaVc5M3N0SFgxelMrWDhmZVRsR2gvNHc1L0c1SG9BYkVkR3h0VFBHLzNVMjJqZHZqMjJQUEI2Lytza1A0dVNyeDIvNjNheHZiSXFlTDN3dEhuMmlKejYxYWV2MTlUMEh2aEVuamgrTHY3M3l4emg3NnJVNGQvcU42OGUrOWV4ejBiWEV6LzFKS0plblkrRGdNMUV1bDI5YTMvendJM05jQWFSRXpBY0FBQUJXckxaTjIrTGVkZXVYZE0ydW50NVkzN2d4eXRQbHFGVEtzZnFlbXVqWXNpTjJmbmJ1Tzh3Ym0xcGo5YXJWOGJrdlA3Mm85emovMWovaTBqdmpTNW9yNHFPNzlSczJOTiswMXJHbE15Nk1uWXNQUC9odlRGMjdGdVh5ZE5UVzVhTHR3VzJ4LzZ2Zmlmc2FObHcvOTVQZVI3MSszWDN4MURQZlc5STFTNDM1VHovNzNKS2ZiWENqSjN1L0VvOC91VDhpSXJaMmZpYkd6dnd6SG43MGlXamJ2RDBlMnRFMTUxNzkyVncrZHZYc2oxMDkrK1BhaHgvRXVkT3Z4OWpaMC9IdU8rTzNkVnVnRzgzMjl6Q2ZtdHE2MkwzM1FFeGVtb2pwcWFtb1JDVWFHcHRqNzVlK2VSdW5CSlpMcHBMYXhsNEFBQURBWFcvZnZuMXg1TWlSYW8vQngxQjg4MlRVMU5aRlM5dW1KVjlYbDgxRlUrdW5aejErK2VMYjhmNlZ5UVgzOTc5VFhIMy9TbFFxNVZpemRsMjFSL25ZZkcvaDFtVXltY3hDNTdnekh3QUFBSUJsMTc1NSsyMjU3djRITnNiOUQyeThwZGRPVWI1K2JiVkhBTzRRcTZvOUFBQUFBQUFBTUQ4eEh3QUFBQUFBRWlmbUF3QUFBQUJBNHNSOEFBQUFBQUJJbkpnUEFBQUFBQUNKRS9NQkFBQUFBQ0J4WWo0QUFBQUFBQ1JPekFjQUFBQUFnTVNKK1FBQUFBQUFrRGd4SHdBQUFFaE9OcHVOVXFsVTdUR0FSU3FWU3BITDVhbzlCcXhvWWo0QUFBQ1FuSmFXbGlnV2k5VWVBMWlrWXJFWXpjM04xUjREVmpReEh3QUFBRWhPZDNkM0RBNE9WbnNNWUpFR0J3ZWp1N3U3Mm1QQWlpYm1Bd0FBQU1ucDYrdUw0ZUhoS0JRSzFSNEZXRUNoVUlpUmtaSG82K3VyOWlpd29vbjVBQUFBUUhMeStYejA5L2ZId01DQW9BOEpLeFFLTVRBd0VQMzkvWkhQNTZzOURxeG9tVXFsVXFuMkVBQUFBQUN6R1IwZGpVT0hEc1hPblR1anQ3YzMydHZiUFdRVHFxeFVLa1d4V0l6QndjRVlIaDZPZ3djUFJsZFhWN1hIZ2p0YUpwUEpMSGlPbUE4QUFBQ2s3T3JWcTNINDhPRVlHaHFLOGZIeEtKVksxUjRKN21xNVhDNmFtNXVqdTdzNyt2cjYzSkVQeTBETUJ3QUFBQUNBeEMwbTV0c3pId0FBQUFBQUVpZm1Bd0FBQUFCQTRzUjhBQUFBQUFCSW5KZ1BBQUFBQUFDSkUvTUJBQUFBQUNCeFlqNEFBQUFBQUNST3pBY0FBQUFBZ01TSitRQUFBQUFBa0RneEh3QUFBQUFBRWlmbUF3QUFBQUJBNHNSOEFBQUFBQUJJbkpnUEFBQUFBQUNKRS9NQkFBQUFBQ0J4WWo0QUFBQUFBQ1JPekFjQUFBQUFnTVNKK1FBQUFBQUFrRGd4SHdBQUFBQUFFaWZtQXdBQUFBQkE0c1I4QUFBQUFBQkluSmdQQUFBQUFBQ0pFL01CQUFBQUFDQnhZajRBQUFBQUFDUk96QWNBQUFBQWdNU0orUUFBQUFBQWtEZ3hId0FBQUFBQUVpZm1Bd0FBQUFCQTRzUjhBQUFBQUFCSW5KZ1BBQUFBQUFDSkUvTUJBQUFBQUNCeFlqNEFBQUFBQUNST3pBY0FBQUFBZ01TSitRQUFBQUFBa0RneEh3QUFBQUFBRWlmbUF3QUFBQUJBNHNSOEFBQUFBQUJJbkpnUEFBQUFBQUNKRS9NQkFBQUFBQ0J4WWo0QUFBQUFBQ1JPekFjQUFBQUFnTVNKK1FBQUFBQUFrRGd4SHdBQUFBQUFFaWZtQXdBQUFBQkE0c1I4QUFBQUFBQkluSmdQQUFBQUFBQUFBQUFBQUFBQUFBQUFBTUFLOWovNU5kQURjUmJkU1FBQUFBQkpSVTVFcmtKZ2dnPT0iLAoJIlRoZW1lIiA6ICIiLAoJIlR5cGUiIDogIm1pbmQiLAoJIlZlcnNpb24iIDogIjgiCn0K"/>
    </extobj>
    <extobj name="C9F754DE-2CAD-44b6-B708-469DEB6407EB-3">
      <extobjdata type="C9F754DE-2CAD-44b6-B708-469DEB6407EB" data="ewoJIkZpbGVJZCIgOiAiMjA1NjYzMDk3OTQzIiwKCSJHcm91cElkIiA6ICIzMjQ2OTIzODkiLAoJIkltYWdlIiA6ICJpVkJPUncwS0dnb0FBQUFOU1VoRVVnQUFCa3dBQUFHT0NBWUFBQURWZFM5akFBQUFDWEJJV1hNQUFBc1RBQUFMRXdFQW1wd1lBQUFnQUVsRVFWUjRuT3pkZDFoVDEvOEg4SGVZQVJFVXRDcEw2MExGUFNxS1drV3JWb3RhNjJocnE2MTE3K0tvcTZJNDZxSmFWMnZkcTI0Y0tGVUV4WVV5eFFtb1VCVkUyY3FHRVBMN2cxL3UxNWdFRWthcDhuNDlEODhqOTU1Nzdna20ySjczUGVjanlzaklrSUdJaUlpSWlJaUlpSWlJaU9nOVpHSmlJdEtrblU1NUQ0U0lpSWlJaUlpSWlJaUlpT2kvam9FSkVSRVJFUkVSRVJFUkVSRlZlZ3hNaUlpSWlJaUlpSWlJaUlpbzBtTmdRa1JFUkVSRVJFUkVSRVJFbFI0REV5SWlJaUlpSWlJaUlpSWlxdlFZbUJBUkVSRVJFUkVSRVJFUlVhWEh3SVNJaUlpSWlJaUlpSWlJaUNvOUJpWkVSRVJFUkVSRVJFUkVSRlRwTVRBaElpSWlJaUlpSWlJaUlxSktqNEVKRVJFUkVSRVJFUkVSRVJGVmVneE1pSWlJaUlpSWlJaUlpSWlvMG1OZ1FrUkVSRVJFUkVSRVJFUkVsUjRERXlJaUlpSWlJaUlpSWlJaXF2UVltQkFSRVJFUkVSRVJFUkVSVWFYSHdJU0lpSWlJaUlpSWlJaUlpQ285QmlaRVJFUkVSRVJFUkVSRVJGVHBNVEFoSWlJaUlpSWlJaUlpSXFKS2o0RUpFUkVSRVJFUkVSRVJFUkZWZWd4TWlJaUlpSWlJaUlpSWlJaW8wbU5nUWtSRVJFUkVSRVJFUkVSRWxSNERFeUlpSWlJaUlpSWlJaUlpcXZRWW1CQVJFUkVSRVJFUkVSRVJVYVhId0lTSWlJaUlpSWlJaUlpSWlDbzlCaVpFUkVSRVJFUkVSRVJFUkZUcE1UQWhJaUlpSWlJaUlpSWlJcUpLajRFSkVSRVJFUkVSRVJFUkVSRlZlZ3hNaUlpSWlJaUlpSWlJaUlpbzBtTmdRa1JFUkVSRVJFUkVSRVJFbFI0REV5SWlJaUlpSWlJaUlpSWlxdlFZbUJBUkVSRVJFUkVSRVJFUlVhWEh3SVNJaUlpSWlJaUlpSWlJaUNvOUJpWkVSRVJFUkVSRVJFUkVSRlRwTVRBaElpSWlJaUlpSWlJaUlxSktqNEVKRVJFUkVSRVJFUkVSRVJGVmVneE1pSWlJaUlpSWlJaUlpSWlvMG1OZ1FrUkVSRVJFUkVSRVJFUkVsUjRERXlJaUlpSWlJaUlpSWlJaXF2UVltQkFSRVJFUkVSRVJFUkVSVWFYSHdJU0lpSWlJaUlpSWlJaUlpQ285QmlaRVJFUkVSRVJFUkVSRVJGVHBNVEFoSWlJaUlpSWlJaUlpSXFKS2o0RUpFUkVSRVJFUkVSRVJFUkZWZWd4TWlJaUlpSWlJaUlpSWlJaW8wbU5nUWtSRVJFUkVSRVJFUkVSRWxSNERFeUlpSWlJaUlpSWlJaUlpcXZUMEtub0FSRVJFUkVUbExTc3pBMGQzYnNYMWkrZnhJdVlwc3JPeUtucElSUFFmWldSc2pEbzJkZUhvMUFkRFI0K0hjUldUaWg0U0VSRVJFZjFMUkJrWkdiS0tIZ1FSRVJFUlVYa0p2WEVON292bW9OUEhUdmhzMkRlbzM3Z0pqS3BVcWVoaEVkRi9WSFptSnFJZlJ1RE1rZjI0Y2ZraVpycXRSdHRPWFNwNldDV1duWjJOa3lkUElpQWdBQzlmdmtST1RrNUZENG1JaUlqZUVXS3hHTFZyMTBiSGpoMHhhTkFnR0JrWlZmU1FTc3pFeEVTa1NUc0dKa1JFUkVUMDNncTljUTFyRnJoZzhXOWIwZGJoM1ozd0pLS0tFWHJ6R2haUEg0ODVLMzVGbTNmd2Q4anQyN2V4Y2VOR3RHM2JGajE3OW9TdHJlMDdQZEZCUkVSRS82N3M3R3c4ZS9ZTXZyNitDQTBOeGRTcFU5R3FWYXVLSGxhSk1EQWhJaUlpb2tvdEt6TURZd2YxaHV1dlc5REd3YkdpaDBORTc2alFtOWZnNWpJWjIwNTZ2MVBiYzkyK2ZSdnIxNitIaTRzTFdyUm9VZEhESVNJaW9uZmMzYnQzOGV1dnYrTEhIMzlFeTVZdEszbzRXdE0wTUdIUmR5SWlJaUo2THgzZHVSV2RQblppV0VKRXBkTFdvUXM2ZmV5RW96dTNWdlJRTkphZG5ZMk5HemRpNXN5WkRFdUlpSWlvVExSbzBRSXVMaTdZc0dFRHNyT3pLM280NVlhQkNSRVJFUkc5bDY1ZlBJL1BobjFUMGNNZ292ZkFaOE8rZ2Y5Rjc0b2Voc1pPbmp5SnRtM2Jvbm56NWhVOUZDSWlJbnFQdEdqUkFtM2J0c1hKa3ljcmVpamxob0VKRVJFUkViMlhYc1E4UmYzR1RTcDZHRVQwSHFqZnVBbWV4enlwNkdGb0xDQWdBRDE3OXF6b1lSQVJFZEY3cUdmUG5nZ0lDS2pvWVpRYkJpWkVSRVJFOUY3S3pzcUNVWlVxRlQwTUlub1BHRldwZ3B5c3JJb2Voc1pldm53SlcxdmJpaDRHRVJFUnZZZHNiVzN4OHVYTGloNUd1V0ZnUWtSRVJFUkVSUFFleWNuSmdaR1JVVVVQZzRpSWlONURSa1pHeU1uSnFlaGhsQnNHSmtSRVJFUkVSRVJFUkVSRVZPa3hNQ0VpSWlJaUlpSWlJaUlpb2txUGdRa1JFUkVSRVJFUkVSRVJFVlY2REV5SWlJaUlpSWlJS3JHY25CeElKQksxNTY5ZHU0WmR1M1pwMWFkVUtrVkNRZ0p5YzNQVnRrbEtTa0prWktSVy9aYVZ4TVJFcGRjc2s4bXdiTmt5L1BISEh5WHFNeVltQnQ3ZTNzak16QlNPU2FWU0hEaHdBTmV2WHkvVmVPWDI3dDJMa0pDUUVsMTc5T2hSUkVSRXFEeVhtSmlJWThlT2xicUk3OGFORzdGbzBhSlM5ZkdtaXhjdjR1Yk5tMlhTVjBwS0NrNmNPQUdaVEZiaVBpSWlJcFQyN1U5TFMwTnFhbXFKK3R1MmJSdisrT01QNU9YbENjZk9uVHVIZWZQbXFXeGZVRkJRb3Z0VXBOTDh2RFdWbXBxS2Rldlc0ZmJ0MjJYU1gzQndNSGJ0MnFYdzk1cWZuNCtuVDU5cTFjK1JJMGNRSHg5ZkptTjZXM2g0T002ZVBWc3VmUk5WZG5vVlBRQWlJaUlpSWlJaXFqaGZmdmtsbkp5Y01HM2FOSlhuUTBORGNmSGlSWHovL2ZjYTk1bWNuSXh4NDhaaHpwdzU2Tnk1czhvMlhsNWU4UER3d01tVEo0dnRyNkNnQVBuNStaQktwY2pQejRkRUloRytjbk56a1plWGg5emNYT1RrNUNBN094dFpXVm5JenM1R1ptWW1qSXlNTUd6WU1LR3ZuSndjL1BUVFQ3QzB0TVQ4K2ZOaGJHd01BSkJJSkFnT0RvYXRyYTNHci9QdDEvUDMzMytqYWRPbXFGS2xpbkQ4Nk5HamNIUjBoS09qSTE2K2ZBbDNkM2VNR1RNR2RuWjJXdC9EdzhNRFVxa1U3ZHExMCtxNng0OGY0OENCQXhnd1lBQ2FOR21pZE43ZjN4Lzc5KzlINDhhTlVidDJiYTNISlJjUkVZSG56NStYK1BxM2JkaXdBVlpXVm5Cd2NDaDFYemR1M01DZVBYdFFyVm8xOU9qUlErdnJNekl5c0hEaFFyUnIxMDRoMEpnM2J4NmVQMyt1MGZ2NFRTRWhJZkR5OG9LRGd3TU1EQXlFNHdrSkNRZ1BEMWRvR3hrWmlmMzc5OFBhMmhyang0OVg2cXNzUHg5bEtTd3NERHQzN29TTGl3dnExYXVuZE43VDA3UEk2NTJkblRXNno1VXJWM0Q1OG1XMXYydUs0dTd1RHBGSUJCY1hGK0ZZVUZBUXpwOC9qOEdEQnd2SFBEdzhjUGp3WVF3Wk1nVERoZzJEcnE1dWtmMmVPM2NPZi8zMUZ5SWlJckJvMFNKSUpCS05BNWVHRFJzVzI4YmYzeCtlbnA3bzM3Ky8yallTaVFUNit2b2EzWk9JL29lQkNSRVJFUkVSRVJHVm1Fd21nMGdrQWxBNGNabWNuQXhIUjhjeTZYdmJ0bTBsZW9wYUpCSkJMQmJEMk5nWTV1Ym1DaFBDWXJFWVk4ZU94ZHExYTdGdzRVSXNYcndZcHFhbXlNL1BCd0FZR2hwcWZUK0pSSUtyVjYraWFkT21zTEd4RVk3cjZ1cENWMWRYV0JsUVVGQ0E5UFIwTEZpd0FCTW5Ua1RQbmowVitybDY5V3F4OTNyKy9IbVI3Y1JpTVRwMDZLQnd6TmZYRnlLUlNPM2txcisvUDh6TnpkR2lSWXRpNy8rdTZ0dTNMODZjT1lPOWUvZWlVNmRPRUl2RldsMS83ZG8xNU9mbm8zdjM3cVVleTdObnorRHU3ZzRiR3h0TW5UcFZaWnVDZ2dLRWhJVGc5T25UdUh2M0xxcFhyNDQyYmRvb2ZON0s0L05SbGt4TlRaR2RuWTA1YytaZzh1VEorUGpqanhYTzc5aXhvOGpyM3c1TTd0MjdwN0xkdVhQbllHeHNEQ01qSTdWdDNtUm9hSWhHalJyaDFhdFh1SDc5dXRMZmFXeHNMRXhOVFdGbVppWWNHelJvRUZKU1VuRDQ4R0dFaElUQXhjVUZscGFXS3Z0LzlPZ1JkdTdjaVdyVnFnbEJkRkpTRW1iTm1sWHMyQUFvaFc5U3FWU3BqWHpsenR2blJDSVJkSFIwY09mT0hheGJ0dzR6Wjg1RTgrYk5OYm92RVJWaVlFSkVSRVJFUkVSRUpSSVdGb2JkdTNmRHhjVUZ0cmEyQ0FnSVFGSlNrc3JBWk5DZ1FTcjdlUHU0cmEwdE5tellBQUJ3Y25KQ25UcDFvS2VuQjMxOWZhVXZUMDlQQkFjSFkvUG16VEF3TUlDaG9TSEVZckhDRS91cWRPclVDYk5uejhicTFhdXhlZk5tekpzM1Q5aEtTNzdpUkJ1WEwxOUdSa2FHeWtCQ0xCWUwyMzlaV2xwaTllclZjSE56dzhhTkc1R1FrSUN2dnZwS2FPdnU3bDdzdllLRGd4RWNIS3oyZk0yYU5ZWEE1TUtGQ3dBS2c2eGF0V3JoenAwN1FqdGJXMXZZMmRraE5qWVdrWkdSYU5Tb0VVNmRPcVhVM3djZmZLRHc1SDVnWUtEYWJaYmsyMVVGQkFTb0hWL0hqaDJMZUhYbFIxZFhGeU5IanNTcVZhdHc3Tmd4ZlBQTk4xcGQ3KzN0RFRNek02VXdTcDM0K0hoczNyd1pFeVpNVUpoWWYvYnNHVnhkWFpHVmxZWFpzMmNydmQva1A4T3hZOGNpT1RrWkgzNzRJYVpNbVNKTTZrdWxVdWpwRlU3bmxkZm5vNnpVcjE4ZmE5ZXV4WW9WSzdCdTNUcElKQkwwNnRVTHdQOG0vTC80NGd0OCsrMjNDdGZ0M2JzWEhoNGVTdjB0WExpd3lQdHB1aDJjL0hlTWo0OFBDZ29LOE9tbm53cm5aRElaL3Zubkg2VVZZQVlHQnBnd1lRTHM3T3l3WmNzV0JBWUdxdnlkRmhjWGh4VXJWZ0FBRml4WWdHclZxZ0VBTEN3c3NHVEpFbzNHOTdZdnZ2aEM0M08ydHJhWVBuMDZWcTFhQlJNVEU0VUFsNGcwdzhDRWlJaUlpSWlJaUxUMjhPRkRyRnExQ3JxNnVzTHFqTmpZV0ZoYld5TWpJd01Ba0oyZGpiUzBOT2pvNkdEVHBrMEsxNTgrZlJyZTN0NUt4OS9jUXFaQmd3Wm8wS0NCMmpISVYxcFlXVmxwUFg0SEJ3Zk1uVHRYbUJoTlMwc0RVUGhVdkRaa01obE9uRGloRkN6SUdSa1pJU3NyUy9qZTFOUVVibTV1Y0hOemc0V0ZoVUxiNHJaMUdqUm9FQVlPSEtqeDltaWJOMjhXL3B5Wm1hbnd2Yk96TSt6czdPRHQ3UTJnOEtuNFI0OGVLZlhScmwwN2hkZTFjdVhLWW10cC9QTExMMnJQdmZrYTc5Ky9qNWlZbUNMN3lzek14TGx6NTlTZTc5dTNyOXB6eDQ4ZlIyaG9LSll2WHc2ZzhPKzhYcjE2T0gzNk5QcjI3WXNhTldvVWVXKzVzTEF3UkVkSFkvanc0VUpZVVpTY25CeXNYTGtTLy96ekR5SWlJb1RBNU42OWUxaTFhaFhTMDlNQkFHWm1ac2pNek1TOWUvY1FGaGFHNE9CZ0pDWW1BZ0JhdFdxRlBuMzZLRXpjUjBWRlljbVNKWmczYng2YU5tMWFycCtQc21KbVpvYWxTNWZpOU9uVDZOcTFxM0Jjdm5WYjFhcFZOZTVyN2RxMUN0L241dVppK2ZMbHFGS2xDbjc2NlNlTis1RUhSdWZQbjBmdDJyVlJVRkFnMUZOS1NVbEJWbFlXek16TVZOWllzclMweE9USmsxR25UaDNodksydExZeU1qQkFiRzR0Rml4WWhMUzBOYytmT1JhTkdqUlR1MmFwVks0M0grS2JmZi85ZDZkalJvMGR4OGVKRnBYTlJVVkZ3ZFhXRmtaRVIzTnpjRkZiSkVKRm1HSmdRRVJFUkVSRVJrVllpSWlMZzV1WUdIUjBkdUxxNm9uNzkrc2pOelVWc2JDeWVQbjBxRkRuZnVIRWpnTUpWRzMvOTlaZENIeVltSmdBQWEydnJmMjNjQVFFQlNwT2c4a0xvOG9ucXVMZzQ3TjI3VjIwZmxwYVd3bFB5UU9GMlZzK2ZQMGZ2M3IyaG82T2oxTjdFeEVTaEVEeFErUE5ZdG13WlhyOStqY2pJU0RSczJCQzZ1cnBJUzB0VHFsL3h0cGN2WDJxMWdxTlBuejRZTVdLRXdyR1JJMGNDS0t6TDRlM3RqVTZkT3FuY0x1aXJyNzVTQ2dqV3IxK3Y5dDdMbHk5SGZIeThzRUtvT0pjdVhZS1BqMCtSYlY2OWVvVS8vdmhEN2ZtaUFwUG56NS9qL3YzN3d2Y2lrUWhEaHc3Rm1qVnJjT1RJRVV5YU5BbEFZZWlWbnA2dU5pdzdkdXdZQUNpc1JGQkhLcFZpOWVyVitPZWZmK0RzN0F3bkp5Y0F3SzFidDdCczJUS1ltNXVqVDU4K1FwODNiOTdFeG8wYm9hZW5oOWF0VzZOMjdkcTRlL2N1cGs2ZEtteTlKWmVVbElTMHRMUmk2MmY4VjBSRlJhRkJnd1l3TUREQWtDRkRoT015bVF3SER4NEVBSlVoZ3Z6MUpTUWs0SU1QUGhDT3YxM2JZOWV1WGNqS3lzS1lNV00wcXZ2eE52bG5YbFhZNHVmbkJ6OC9QNDM2K2VXWFg1Q2ZuNCtWSzFjaU56Y1hjK2ZPUlljT0hYRHAwaVVoYUpQL3ZpdUpPblhxS0IyVDEwbDY4OXkxYTlld1ljTUcxS2hSQTB1V0xFSE5talZMZkUraXlveUJDUkVSRVJFUkVWRWxsNXFhcW5Mdi84YU5HeXNkdTNIakJ0YXRXNGNxVmFwZzhlTEZxRnUzTGdEZzd0MjdrRXFsY0hWMWhabVpHVnhjWERCMTZsUjA2TkJCWlpDZ3FiaTRPR0ZpODIwcEtTa0FnTnUzYjZ1OS9zMEoyZERRVUp3L2Y3N0krMFZGUlNFcUtrcnQrYlp0MndxQmlVUWlFY0tWTnllM3BWSXBrcE9Ua1pTVWhJS0NBaVFuSjJQSGpoMUlTa3BDY25JeWtwT1RrWnFhS3F6VTJMeDVNNnlzclBEczJiTWlWMmNBaGFGUFVZSEoyNnRVREF3TTFBWUJKMCtlUkc1dUxvWU9IYXB5RXI2Z29FQXBNTEcxdFZWN2IzbmJvdHFvY3VUSUVaWEhodzBiQmt0TFM1VWh6Ylp0MjRRdHg5NTAvZnAxWkdkbkMwSEYyenAzN294aHc0WUo0WWRNSnNPY09YTWdFb213ZXZWcXBmYUJnWUhDWjBPK3ZaSTZVcWtVN3U3dUNBME5oYU9qSTBhUEhpMmNzN096UTVzMmJUQjU4bVRjdW5WTE9ONjllM2NZR1JtaGRldldNRFkyeHJGangzRDM3bDJFaG9haWJkdTJ3dnNxT3pzYmZuNSswTlhWVmRobXFTdy9IMlVwS2lvS3MyYk5RcnQyN1RCanhnd2hNRWhQVDhlZmYvNko2OWV2dzhuSkNSOSsrS0hTdGZMd1k5eTRjUUFLYTQ0Y1BueFlvVTFZV0JoT256NE5FeE1UeUdReVhMeDRzZGd4MmRqWUtLejZVUFZaMjdObkQ2S2pvK0hxNnFyeDc2MjZkZXZpenAwNzBOWFZoWnViRzVvMWE0YjA5SFRzMnJVTE1wbE1vWGk4Tm1Kalk5V2VrNi9pazdmeDh2S0NsNWNYTEMwdE1XM2FOQ0hBQmdBZEhSMjE5VmFJU0JrREV5SWlJaUtpZjFsZVlpSU16TTJCZCtRSlVTSjYvOTI2ZFV0aEVsZnV6ei8vRlA0c2s4bHc5T2hSSER4NEVOYlcxbGk0Y0NGcTFhb2xuTDkrL1RvTURBelFva1VMWWFMV3lNZ0lwcWFtYXV1WEFLcHJtd3dlUEZoWUJmSDMzMy9EMDlPenlQRzd1cnFxUGZkbWdEQng0a1JNbkRoUlpidjE2OWZEejg4UGE5ZXVWZnUwK3VEQmd4VzJERHQxNmhUaTQrT0Y3eDgvZm96bHk1ZmoxYXRYU25VK3JsNjlDZ3NMQzlTb1VRTU5HemFFaFlXRjhDWGZHc3JlM2w1dGVBQVVCZ2pPenM1S05SOUtRaUtSSUNBZ0FGMjdka1g5K3ZWVnRwRktwUXF2dDd3VVZWTkRKQktwUEs5dU12djgrZk9JalkxVldBWDBkbjlmZi8yMXd2Zk5temZIaVJNbkVCUVVwRkNqSkQ4L0g3dDM3OWJvTmVUbTVtTHQyclZDSHk0dUxnb2htckd4c2NvYUhMcTZ1Z3BibmprNk9zTER3d05MbHk1VmVSOW5aMmNZR1JrSjM1Zmw1Nk1zTldqUUFDTkhqc1RldlhzeGMrWk16SnMzRDdhMnRuQjFkVVYwZERTNmRldW05clBZc1dOSExGdTJERStmUGtWQlFZSEM2d1VLVjU2NHU3dERKcE1oSXlORFdNbFdIR2RuWjRYQXBHblRwZ3JuSlJJSm5qNTlpdGF0VzhQZTNsNnIxOXV4WTBjMGJOaFErQ3h2M2JvVmFXbHArT21ubjFCUVVGQmt5S211dnlsVHBoVGI3dTAyY1hGeG1EdDNyc0l4VlN2OGlFZzlCaVpFUkVSRVJQOFNTWEl5UXB6N1FaYWZEOFBhbG1peS9qY1lxNW1rSWlMNk43VnIxdzdEaGcxVE9sNjllblhoejB1WExrVm9hQ2phdDIrUG1UTm5LazFpNXVUa29HWExsaXByUEx4ZHA2UTRxbFpFcU5ySGYvLysvYmgrL1hxUmUveHJLanc4SEFZR0JpcWZlQWNLdzRNM1YxekV4TVRneUpFamFOYXNHUjQ4ZUFDZ3NFQjZseTVkRklJUWYzOS9lSHA2WXRXcVZRb0JreXJxd29FMzZlam9sRW5SYm4xOWZXellzQUV2WDc3RWloVXI4TjEzM3lrOGhTNlR5U0NUeWY2VndLU3NGQlFVNE5HalIyalhycDFXMXcwY09CQm56NTdGNGNPSEZRS1RRNGNPSVM0dURzYkd4Z3AxYUZSWnNHQUJIajkrakI0OWVtREtsQ2xGYnB1bHI2K1BxbFdycWd4OTZ0U3BneTFidHVEKy9mdkl6YzBWanV2cDZjSEt5a3B0elpMeS9ueVV4T2VmZnc1emMzTnMyTEFCdTNmdnh1TEZpekZyMWl6RXhNUW9iUjMzdHViTm02TjU4K1pLeDFOVFU3Rm8wU0toRG95bWdVOVJvYTFjYUdnb3NyT3pZVzV1anVEZzRDTGJpa1FpaGZlWlNDUVN3aElmSHg5Y3UzWU5nd1lOUXFkT25lRG41MWZrVm5hcW5EeDVzc2pYRmg0ZWp0MjdkeU15TWhKZHVuVEI2TkdqWVc1dXJ0VTlpRWcxQmlaRVJFUkVSUDhDYVhvNmdqL3RMWHlmK3pJT0R5YU9SN1BmdHpJMElhSUtaMlptcGxCY1dwV3dzRENNR0RFQ1E0WU1VYXF0QUFBLy92Z2pvcU9qbFk2bnBxYmkxYXRYS2ljLzVXN2N1SUdRa0pBaW42aFd0WSsvUExRcGFvOS9UVHgvL2h6eDhmRm8yYklsZEhWMUVSc2JDd3NMQzRWUVNDS1JBUGpmdGxPYk4yK0dUQ2JENU1tVE1YbnlaQUNGUWM4UFAveWcwSGR5Y2pJOFBUMFJFeE5UWkdDaXlZUXVVTGlxNWRTcFUwVzJPWExraUJDcXBLV2w0ZG16WnlyYmljVmlWS2xTQlE4ZVBNQ0tGU3V3WnMwYTRUWG41K2NEZ0JDWTVPVGtGRnZUUVY2cnBhZ2k3WEpGMVI0cHFjZVBIeU03TzF2cjFRSFZxbFZENzk2OWNlYk1HV0Vyck1qSVNIaDRlTURlM2g0V0ZoYTRjdVdLeW12bDI2cEZSVVhoeXkrL3hQRGh3MVYrUHQ1VXAwNGR1THE2NHVYTGwycmJxSHF2RkZYZ3ZUdy9INlh4OGNjZm8xcTFha0lRYVdscEtkU09LWTZGaFFWMjdOZ2hmSitjbkN6ODNLeXRyWXZjc3Fva2ZIMTlBUlMrZjR0N0Qrdm82TUREdzBQcGVFUkVoTEF5VDc1SzdxT1BQbEliR2k5ZHVoVHg4ZkVhaDhyaDRlRTRkdXdZUWtKQ1lHZG5oeFVyVnFCWnMyWWFYVXRFbW1GZ1FrUkVSRVQwTDNpNGVKSFNNVWxxQ2tNVElucG5MRisrWEdrTG16Y1pHQmlnU1pNbXlNbkpFV28rYk5teUJSa1pHV2phdEdtUnRUa2VQWG9FSHg4ZmpiYWdLUS9YcmwwREFEZzRPRUFpa2NEVjFSVTFhdFNBcTZzcmpJMk5BZnd2TUpFSEVkV3JWOGQzMzMwSEt5dXJJdnV1VjY4ZUFDQTZPaHJ0MjdkWDIyN0dqQmxxejRXSGgrUDgrZk1RaVVTd3RMVEUwS0ZEaTd6bm02dENMbCsrak11WEw2dHRXN05tVFV5ZlBoM0xseS9IaGcwYmhBTFlVcWxVb2EvTXpNd2lpNisvU1pOMjVSR1kzTGx6QndDMERreUF3dTJhenA0OWk2TkhqNkp0MjdZSURBeUVXQ3pHMUtsVGhRTGxiM3I5K2pXMmJObUNGeTllQUFCKy92bG50RzNiVnFON3pabzFTK3Z4QWVXM2ZWWjVlN3RPeXN5Wk0zSDgrSEVrSnljTGRVcmVKSlZLc1huelptSEZCZ0E4ZS9ZTVM1WXNRWEp5TXI3NzdqdWtwYVVoTmpaVzQ2Q3hPQzlmdmtSUVVCQWNIUjBSRkJTRUVTTkdxTnpXTFRjM0Y5T21UVlA1dVgveTVBbVdMVnVHdkx3OEFQL2JOczdZMkZqNFBmSTJlUUJyYlcydGRteFNxUlEzYnR6QTJiTm5FUjRlTGh5UGpJekUvUG56MVY3M3JyNWZpQ29hQXhNaUlpSWlvbklremNoQW90ZFoxSnYrSSs0OWVJRDg1Q1NGOHd4TmlPaGRVVlJZQWhST3pQdjYraUk4UEZ4WW5kQ3RXemNNSERnUXIxNjkwbWhpODgwMi85WmtuMVFxeGZuejU2R3ZyNDh1WGJwQVgxOGYwNlpOdzdKbHk3QjQ4V0s0dWJsQkxCWUxrNkR5d09TNzc3NHJkb3N0QUxDeXNvS3hzVEVpSXlPTGJOZTllM2VWeHlNakkvSG5uMy9DenM0T1BYdjJ4TysvLzQ2NmRlc3FiQjJXbDVlSGd3Y1B3c0xDQXA5OTlwbkM5WTZPamtySDVzMmJwL0I5aHc0ZDBLOWZQM2g1ZWVIczJiUG8zNysvRUJESkF4TnpjM09od1AzYmpoNDlDazlQVDNUcTFFbHRYWXFpRlBYZWVQNzh1Y2FUNGlFaElUQTNOOWU2NkR4UXVLS2pmZnYyQ0FvS1FrUkVCUHIwNllQNjlldWpkdTNhQ3Uxa01obDhmWDJ4ZCs5ZXBLZW5RMWRYRjFLcFZPT3dSSzVYcjE0WU1HQ0FSbTFQbno0Tkh4OGZyZnIvTDltelp3L3ExNitQcmwyN0FnQzZkdTJLdkx3OGJOeTRFU1ltSm1qVHBvMUMrd3NYTGtBaWtjRFoyVms0bHB1Ymk1U1VGSXdhTlFxREJnMFMzb3VhcnN3b0xvdzljZUlFQUdERWlCRVFpOFc0Y09FQ1B2dnNNNld0MWM2ZVBZdU1qQXdNSHo1YzRiaDhsWmFCZ1FIczdlMXgvLzU5amNaVmxDZFBuc0RQenc5K2ZuNTQ5ZW9WQU1EZDNSMkdob1pGWG5mbXpCbU5WbmtSa1dvTVRJaUlpSWlJeW9rMEl3UDNKMDlFWnZnRDFCbnhMWnB2M1liNzQ4ZENvaVkwc2YvalR4aXAyVHVmaU9pLzdzR0RCNGlKaWNIZ3dZUFJ1blZyekpzM0Q4MmJOMGV0V3JWUXZYcDFiTnEwQ1NrcEtTcjMyVDk5K2pTOHZiMjFyblZTRm54OGZKQ1NrZ0luSnllaGRrcXJWcTN3NDQ4L1lzMmFOVml4WWdVV0xWb2tiRGNsbjZ6VUpDd0JDbXNiTkczYUZQZnYzNGRFSXRHcUpvaS92ejkrKyswMzJOalk0T2VmZjBhVktsWGc1ZVdGUC83NEF5dFdySUN1cmk1dTNMaUJYYnQySVNFaEFmYjI5dWpkdTdkQ2pSTnpjL05pd3k2Z2NQdWdvS0FnK1ByNjR0TlBQMVVLaUVRaWtjcmFNZzhmUG9TWGx4ZHExYXFGcVZPbkNrL1M1K1hsNGRxMWEzQnljaXIyM205dll5YTNZOGNPbUptWlljaVFJVXJucmwrL2pvaUlDT0g3OVBSMFJFWkdvbWZQbnNYZVQ1MysvZnNqS0NnSW5wNmVtRDE3Tmo3NDRBT0Y4eGtaR1Zpd1lBR2VQbjBLUzB0TC9QVFRUOWl5WlF1ZVAzK3U5YjFNVFUyVmdwMURodzdCeTh0TEtaaFM5WE4vVjJSblo4UFQweFBObXpjWEFoT2dNQ0QwOFBEQTl1M2JzVzdkT3VGOWxwcWFpajE3OXFCSmt5WndkSFFVMmpkcTFBaXJWcTFDNDhhTkZmb3ZhbVdHcGw2OGVBRWZIeDg0T0RqQTB0SVNYMzc1SlNaUG5veGp4NDRwQkNOUlVWRTRjdVFJT25YcXBCU1EzYnAxQ3dZR0JuQnpjNE9IaDBlcEE1TzdkKy9pNTU5L0JsQVlWdHZaMlNFZ0lLREliZG5rcWxhdFdxcDdFMVYyREV5SWlJaUlpTXJCbTJFSkFMdzRzQThBWUY5RWFCSzkraGZZLy83bnZ6NVdJcUxTMkxObkQ4ek56VEZzMkRDTUd6Y091cnE2U0VoSVVHaGpZR0FBUTBORHJGbXpCc09HRFZONGNod0FURXhNQUpUTjVLYzJNakl5Y09EQUFlanA2U2s5TWQ2NWMyZU1IRGtTOGZIeDBOWFZGWXAraThWaXJlL1R2bjE3aElTRUlEUTBWS25ZdFV3bVU2cDVrWk9UZzkyN2R3dFBpYnU1dVFsQnhPVEprekYzN2x4czJMQUI4Zkh4aUlpSVFNdVdMVEZ0MnJRaTY4UVVSeXdXWTlHaVJhaFZxeFowZEhTRWd1TkZGWmpQeU1qQTJyVnJvYWVuaDNuejVpbHNPK1RuNTRjdFc3WWdKU1ZGWmVBQkZOWjJxRkdqaHRMN1FXN0hqaDB3TVRGUmViNU9uVHA0L1BpeDhQM05temRSVUZDZ2RjRjNtVXlHNWN1WG8xKy9mbWpUcGcyKytlWWJsVnN4QVlYdjB3WU5HdURqanorR3M3TnpzZUZYVkZRVS9QejgwS2RQSDQzZTI1bVptVUpROWI0SURRMUZmbjYrUXZnQkFMcTZ1cGcwYVJJV0xseUkzMy8vSGRPblQwZE9UZzVXckZnQnFWU0tLVk9tS0gwdTNnNUxnTUtBcGJTMmJ0MEtIUjBkakJvMUNrRGhOblhmZlBNTmR1M2FCVXRMUzNUdDJoWHg4ZkZZdG13WnpNM05WYTZpNnRldkh6NzU1Qk9sa0sya1dyUm9nVjY5ZXFGang0N28wS0VERGh3NGdJQ0FBSTNxdHFTbnA1ZkpHSWdxS3dZbVJFUkVSRVJsN08yd1JLNjQwQ1EvOVZXcDdydDI3VnJVclZzWGd3Y1BWdHBDWXZueTVkRFIwVkhhaHVWZGNlUEdEZHk1Y3djdFc3WkVwMDZkRk00bEpTV2hXclZxd2o3ZzJwREpaRmkzYmgzNjl1MzdyeGROemNyS2dvZUhCL3IwNllPYU5XdVd1citsUzVlaWF0V3FHRHg0c05ydGFHYk9uSW1rcENUczJiT24xUGVqOTl2VHAwOXg5dXhaallvemg0V0ZJUzB0VGUya3QxeU5HalhRc0dGRDdONjlHM1oyZGlvblAvOXRHelpzUUZwYUdyNzQ0Z3VWSzBZKy8veHo0Yy95d09UTlF2Q2E2dHk1TTdadjM0N3o1ODhyQkNaWldWbVlNUzBuNzVzQUFDQUFTVVJCVkdNR1JvNGNpUzVkdWtBbWsrSHk1Y3ZZdDI4ZlVsSlNoTUxXYndZUmpSbzF3cGd4WTdCMTYxWVlHUm1WYWRGbkd4c2I0Yy9GQlNZRkJRVll1M1l0RWhJU01HdldMS0ZXaTl3bm4zeUN3TUJBSERod0FEWTJOa3BCRVZBWW1IejAwVWNsR212Nzl1MFZhc0xZMk5qQXdjRkJxVjVHY1ZKU1VoQWNISXhxMWFxaGJkdTJhc01kdVduVHBtbmNkMEpDQWp3OVBXRmxaYVZSWUpLU2txSlF0K08vSmpZMkZybTV1UnF0Y3BEejkvZUhqbzZPeXI5L2UzdDdqQnc1RW52MjdJR3VyaTZlUG4ySzZPaG96SnMzVCtQdzlQdnZ2OWQ0TEtwNGUzc2pMQ3dNUTRZTVVkaCtiY0NBQVlpT2pzYXZ2LzZLcDArZjR1TEZpNUJLcFZpeVpJbktGVC9WcTFjdjFUaFVVYldOV0VYVmVTS3FUQmlZRUJFUkVSR1ZJV2w2T3U1UG1hUVVsc2dWRlpyVUhqWmM1VFdhdUhUcEVzNmZQdyt4V0l5dVhic3E3Ym51NStlbk1qQXBLQ2pBMzMvL0RYMTlmZlR1M2J2RTk5ZVVSQ0pCUmtZR3FsV3JwdlRrNkpNblQzRHExQ2wwNk5BQm5UdDNWamgzNDhZTi9QMzMzOGpMeTFNSVRMS3lzakJuemh6bzZ1cGk1c3laYU5La2lWYmpPWG55SlA3KysyOWN2bndaKy9mdi8xZTNzVmkrZkRrQ0F3TVJIaDZPNWN1WGw2cXYxNjlmNCtyVnE1REpaRXExQ3Q0VUh4K1ArUGo0VXQyTDNtLzM3OS9IaVJNbkVCSVNJandCWHB6RXhFU0ZpWFoxUkNJUnBrK2ZqbW5UcHNIZDNSMmJOMjh1VWRDcFRtNXVMdkx6OHlFV2k1R2JtNHZJeUVpMWhaWUJZTisrZlFnTURFVDkrdlh4MVZkZkZkdS92SVpBbFNwVnRCNmJtWmtaSEIwZGNlWEtGVVJFUkFpL3E1NDllNGFFaEFTa3BxYkMyOXNicDArZlJteHNyRkJ3L3NtVEo5aTllN2RTZjQ2T2pzakt5c0srZmZ1d2UvZHVqQjgvWHF0SmJFM0l0eUJUdDZKbTI3WnRDQXNMdy9EaHc5R2xTeGVsOHlLUkNETm16TUNNR1RPd2J0MDZyRnk1VWlsVUtVdE5talRCM0xselZaNVR0WXBIN3VYTGx3Q2cwWHRZVy9LK05WbDFrSjJkalh2MzdpRTNOeGQvL1BFSHVuZnZydlcvYVVYUjl2UHhOcGxNaGpsejVxQjI3ZHI0OWRkZk5ib21MeThQSVNFaHNMZTNWN3V0Mk9lZmY0N3c4SENoUnN1RUNSTVVnckRpSERod1FLTjJJMGFNVURvV0ZSV0Y3ZHUzNDhNUFAxUmFZUVlBa3laTnd1UEhqM0hzMkRFQWhiVi9TbElmcHl4cFV0dnB3SUVET0hyMDZMOHdHcUwzRXdNVElpSWlJcUl5VWx4WUlxY1Fta3dZQjBsU0l1citPQk8xQm45Um92dis4ODgvV0w5K1BRQmc3Tml4U21HSk9zSEJ3ZGk2ZFN1ZVBIa0NRME5EMk52Ync4cktTamovOHVWTFBIbnlCRktwVk9FclB6OGZFb2tFZVhsNXdwZjgrNXljSE9UazVDQTdPMXY0YzJabUpqSXpNNUdSa1NGc05iSnYzejZsY1hwNWVlSE1tVE5JVFUxVkNreWVQWHNHQUVxVGJRVUZCYkN5c3NMTm16Y3hmZnAwREI4K0hDTkhqdFJvRXZiSmt5Zll1WE9uOEhPVGh5VXhNVEdZT1hPbVJqL0ROeDA1Y2tTcjl0OTk5eDJDZ29JUUdCaUlTNWN1b1VlUEhscmZVeTRvS0FneW1ReFdWbFpvMkxCaGlmdXBhTTdPenNqSnlTblRQc1ZpTVR3OVBjdTB6L2VKZkJWQmRIUTBaczZjaWFpb0tGU3BVZ1VEQnc3RXA1OStDZ0RDUkhOZVhwN1Nhb1BVMUZSa1pHUm9QTmxjclZvMVRKdzRFUmtaR1FxZlU2bFVXdXJYOHVqUkl5eGN1RkRoV04rK2ZaWGF5V1F5SERod0FNZVBIMGYxNnRVeGQrN2NZbjluU0tWU1hMeDRFVURKSjlhLy92cHIzTHg1RXhzMmJNQ3FWYXRRdFdwVm9SQjhnd1lOY09QR0RTUWtKR0R3NE1FWU5td1l4R0l4bmp4NUlseWZuWjJObXpkdndzZkhCL241K1ZpMWFoVXNMUzJ4YWRNbXpKbzFDMjNhdEVHUEhqM1FxbFVyaGNscFQwL1BFbjBHb3FLaUFDalhReWdvS01DZVBYdnc5OTkvNCtPUFAxWUltMlF5bWNLL0R4S0pCTU9HRGNPV0xWdXdjdVZLdUx1N2x5aHdLaW41Ky9YNTgrZHFWeXpjdTNjUEFFb2NPT25vNkFBb0RQRGZEaUFlUG53SVFQazlNMmZPSElYeHhNZkhZLzM2OWNqT3prYkhqaDNoNStlSGMrZk9vVmF0V3VqUm93ZWFObTJLT1hQbWxHaDhjcHArUHRSNTl1d1pzckt5Vks0VVVTY29LQWc1T1Rsd2NIQlFlVDRzTEF6SGpoM0R2WHYzVUt0V0xhU21wZ3IxZVByMzd3OExDNHRpNzZISis2bWdvRURwMklzWEw3QnMyVExvNnVwaTl1elpDdHVycGFXbDRlTEZpemh6NWd5U2twTFF2bjE3UEh6NEVLdFhyMGIzN3QzUnIxKy9NZ2tvWlRJWk1qSXkxSVo1UkZReEdKZ1FFUkVSRVpVQlRjTVNPU0UwK2VOUFpFYUVvMGJ2UGlXNmIwcEtDaFl1WElpc3JDeDA3ZG9WQXdZTUtIcWNVaW11WExtQ28wZVA0dEdqUndBQVcxdGJmUDMxMTZoVHA0NUMyNGNQSDJMcDBxVWxHdGViUkNJUkRBME5VYVZLRmRTb1VRTkdSa1o0L2ZxMVFtQ1NuNTh2VEVhcTJ0Ym42ZE9uQUlENjllc3JIRGN4TWNIU3BVdHgvUGh4Yk4rK0hRY1BIa1JvYUNqbXo1OFBTMHRMdFdQS3lNaUFxNnVyTUpIejVxb01xVlJhSm51aUY2ZFJvMFp3Y25LQ3I2OHZ0bTdkaWk1ZHVtaFZEUHBOTjI3Y0FBQjA2OWF0TEllSTE2OWZGN3M5VFduOTlkZGZTbHVTYVZwTXV6aGNUVk84SzFldUFDZ01FQzBzTFBERER6L2drMDgrVVZoVklQLzcyYmh4bzhJVDd3VUZCZkQzOXdjQXRHelpVdU43ZHVyVUNSa1pHVWhMUzBPVktsV1FuWjJOdTNmdnFwMzR0TE96UTNaMmRySDkxcTlmSDk5ODg0Mndtc0RLeWtwcG9qWXRMUTJiTjI5R1FFQUFxbGV2amlWTGxpZzkvZi84K1hOczJMQUIxYXRYaDFnc2hrZ2tRbVJrSk9MaTR0Q3dZY01TaDVLMWE5Zkd1SEhqc0duVEpzeWRPeGRmZi8wMUxsKytEQU1EQXpSdTNCak5talhEa0NGRFlHWm1KbHdqWCtXeGF0VXFoSVNFSUM4dkR4WVdGc0x2ckU2ZE9zSGUzaDZIRHgrR3I2OHZRa05ESVJhTHNYUG5UbUh5dm1uVHBrcFA3Ty9idDAvaCs1TW5UeUlwS1FtMWE5ZUdpWWtKa3BLUzRPSGhBVDA5UFRScTFFaWg3YzgvL3l3VXRMNXo1dzVHamh5Si9QeDg1T1hsSVQ4L1grM3JmL255SmRhdFc0Y0ZDeGI4YXhQRWRuWjJPSGZ1SEpZdVhZcU9IVHNxQldPSmlZbnc5L2VIaFlWRmlWZHoxSzFiRnpFeE1WaTJiQmxhdFdvbHZMYVhMMS9pNXMyYnNMS3lVdm9kMTdGalI4VEd4c0xiMnh0QlFVRUlEUTJGa1pFUjVzeVpnL2J0MnlNbkp3ZlhyMStIajQ4UERoMDZCSkZJaEpZdFcwSXFsY0xCd1VIaDM0cXkvSHdVSlR3OEhBQzB1dWJxMWF2QzY1V0xqWTJGdjc4L0xsKytqT2ZQbjZOcTFhb1lOV29VbkoyZEVSOGZqei8vL0JNZUhoNDRkZW9VbWpkdmpvOCsrZ2oyOXZaYXJVNlNQOEJoWkdRRVhWMWRYTDkrSFFDRW41dE1Kc012di95Q2pJd01MRml3QUphV2xraE5UVVZ3Y0RCdTNyeUpzTEF3U0tWU3RHalJBak5uemtUVHBrMlJrWkdCdzRjUDQ5eTVjL0QxOVJXMm1XdldyQm1hTld1bWNXMmpMVnUySURzN0d3WUdCb2lMaThQcjE2KzEycFp6MEtCQkdyY2xvcEpoWUVKRVJFUkVWRXJhaGlWeUx3NGVRSTFQZXBjNExFbElTTUNjT1hPUWtKQUFFeE1UekpvMXE4ajJNcGtNMzM3N0xSSVRFd0VVVHA1OCtlV1g2TjY5dThySnEyYk5tbUhBZ0FFd01EQ0F2cjQrOVBUMG9LK3ZEd01EQTRVdnFWU0tWYXRXQVNpY1VCV0x4Y0tYb2FHaE1PRllsR3ZYcnVIMTY5ZXdzYkZCMjdadEZjN0Z4Y1VoSXlNRE9qbzZhaWNxdi9qaUN6UnUzQmhMbGl4QlhGd2NaREtaMm52bDV1Wmk4ZUxGaUl1TGc3VzF0ZElXTHZYcTFjT0ZDeGVLSEc5WitmNzc3NUdlbm81Um8wYVZPQ3hKVDA4WEFoTjFoWXBMU2lRU0NVOVBhK3JOSjNrMXVWYlZlMlAvL3YxYTNWT2RUejc1cEV6NmVaODVPRGpBdzhNRFRrNU9HRFJva01yM1liOSsvWEQzN2wxY3YzNWRtQUNWTXpZMnhtZWZmYVpVMExrNE4yN2N3T2JObXhXT3FYdmF2VXVYTGlxM2ZIcWJzYkZ4c1FHZnU3czdidCsramJwMTYyTGh3b1VxSnlwcjFxeUo2T2hvU0NRUzRaaFlMSWFqb3lQR2pCbFRxc24rWHIxNklUTXpFN3QzNzhhYU5Xc0FGTDV1K1VUK20yRUo4TC9WRDdkdTNVS1hMbDNRbzBjUE5HL2VYR0VNcHFhbUdEdDJMRWFNR0lIQXdFQklKQktGbFE0Tkd6YkVGMThvcm1COE96REp5OHZEbVRObkZJNFpHQmhnM0xoeHFGYXRtdEpyeU0vUGg3VzFOYXBXclFvVEV4T1ltSmlnU3BVcU1EWTJGbjcvR3hrWndkRFFFSWFHaGpBd01NREtsU3NSSEJ5TVM1Y3V3Y25KcVNRL1BxMTE3OTRkMGRIUnVIVHBFazZmUHExMFhrOVBENDBiTjhhNGNlTkt2RDNjcUZHajhQcjFhNFNIaCtQQmcvLzlkNEN1cmk0YU4yNHNGQWlYeVdSWXVYSWxuang1Z3NURVJPRjNaYTFhdFRCMDZGRDA2OWRQV0Jra0ZvdlJzMmRQOU96WkU4K2VQWU9YbHhjdVg3Nk0yN2R2bzNmdjNncGI1WlhsNTZNbzRlSGhxRjI3TnVyV3JhdFIrNXljSElTR2hxSisvZnBDWFphVksxZmk1czJiQUFCcmEydWxnTmJLeWdwTGxpekIvZnYzY2ZyMGFRUUZCZUgyN2R2bzM3OC94bzRkcS9GWTFhMFViZDI2TllEQ2YzZEdqUnFGL1B4OHRHN2RHbjUrZnNKS1hiRllqQjQ5ZXVEVFR6OVZXRVZpWW1LQ0gzNzRBWU1HRGNMSmt5Zmg0K09EWThlTzRjTVBQOFF2di95aThkaFNVMU1SRkJRa2ZHOWhZWUZ4NDhacGZQMm1UWnVLYlhQbXpCbWNPM2RPNHo2SlNCRURFeUlpSWlLaVVpaHBXQUlkSFRSY3RCZ21KU3pVKyt6Wk04eWJOdzhKQ1FrQUlFeFV5ZVhuNStQKy9mc0lEQXdVSmlka01obVNrcExRdVhObmZQNzU1OExFZ2R6MDZkUGg0T0NBb1VPSFFrOVBEelZxMU1EVXFWT0xIY3ZyMTYrRlA1ZjBDVjM1Uk5iQWdRT1ZKaVBsVzliVXExY1Bob2FHYXZ0bzBhSUZ0bXpaZ3NURVJJV3R4ZDRra1Vpd2VQRmkzTDU5R3lZbUpuQnpjeXVYN1dHMG5hZ1BEQXpVcUYzMzd0MnhZTUVDaFdPK3ZyNlFTQ1JvMGFKRm1lK3RibXBxaXZQbnoydmNQamc0V0tpVE0yYk1HSlY3d3ROL1M5V3FWYkZ4NDhZaUo0dE5UVTFMWFdmbmJTMWJ0c1Rnd1lNaGxVcWhvNk1EVzF2YkVxMlFhdHEwcWNydGR0U1pNbVVLenAwN2grSERoNnN0Wm01Z1lJQ2pSNDhLMjB2SlpMSWlmL2NBZ0pPVEUrenM3RFFhdzhDQkE5R3VYVHNFQkFTZ2F0V3FSWVlIbzBlUFJsUlVGTHAzNzE3c0Urekd4c2JvM3IyN3dyRkZpeGFwckoveCsrKy9LL3p1Kyt5enorRGc0SURjM0Z4SXBWTG82dXJDMnRwYVpZSDdIajE2bEdnTHdhbFRweUlrSktSVTJ3OXFTeVFTNFljZmZzQVBQL3hRcW43czdlMmhxNnVyOGx6Tm1qVTFXbzBwRW9uUW9VTUg2T3Jxd3RIUkViYTJ0ckN6czFOYTNmazJXMXRiVEpnd0FTTkhqb1N2cjY5V1JlMjEvWHdVSlNJaVFxdlZKV0t4R051MmJVTlMwdjlxdFgzNzdiZXdzYkdCZzRORGtWdGEyZHZidzk3ZUhtbHBhUWdKQ1VIWHJsMlYycGlabWFuOXQ5N0d4Z2E5ZXZXQ1NDUVNWcm0yYWROR1lTVmN1M2J0aEQ5Mzc5NGRMMTY4Z0kyTkRUcDA2RkRrNTEyK0VtL0VpQkc0ZWZNbTdPM3RsVDZiL2ZyMVUxdUhaY0dDQlpESlpNSktIMDBEV1BuV2JPcTJsbnZUZ0FFRDhORkhIMm5VTHhFcEUyVmtaS2gvOUlxSWlJaUk2QjNWcTVrTmJqeE5LZGQ3U05QVGNYL3lSR1JHaEd0MzRmK0hKVFg3OVMvUmZhOWV2WXExYTljaUt5c0xOalkyaUltSlFhMWF0YkIvLzM0RUJnYmkyTEZqZVBEZ2dWQ2JRRTRrRW1IdjNyMHFhNXhJcFZLaFhvR1hsNWRXVDlxK3VXMVRTVmRteUFNR0N3c0xwWHZMNjU4WUdob3FQZW1zaVpZdFcyTE9uRGxJVDArSHE2c3I3dDY5QzdGWWpGV3JWcUZaczJaNDllb1ZFaE1UbGJhZEtRMU50OHlRYjdkamJHeXMwYVJKMTY1ZGxaNmFuVEJoQXFLaW9qQjM3bHowN05telRGWlZOR3JVQ0Z1MmJOSHFtb3lNREl3Wk13Ykp5Y21vVjY4ZWZ2LzlkNjJmMkpiWE1DbXJGVDd5SjVmTG9vWkpwN3JtOEhrUVV3YWpLbi95SjZDSmlJaUl5c083K044YUppWW1HaVdVWEdGQ1JFUkVSRlFDRlJXV0pDVWxZZm55NVpCS3BXalZxaFVXTDE2TXp6Ly9YRGh2Ym02T1c3ZHVBU2hja2RHcFV5ZDA2ZElGa3lkUEJxQytOa1JpWWlKa01obHExYXBWNG0xSnlrSnljckxhYzdtNXVTV3FTU0d2UnpKcjFpeEVSMGZEME5BUWJtNXVhUGIvcTN1MmI5OE9IeDhmVEpvMHFkZ2FNSnJTOUg4ZzVlSEdwazJiU2xSSSt0YXRXMEpoWnZuVCthcjZlZlhxRmRMVDA2R2pveU04YmF5bnA2ZjJ5V1pWb1ZweE5tellnT1RrWkloRUlzeVlNYVBVNzZPdnZ2cEs0Y2xrYmZ4Ylc2b1JFUkVSMGZ1RmdRa1JFUkVSa1pZcUtpd0JnQm8xYXFCLy8vN1ExOWZIMkxGamxiWUlhZGl3SVZ4ZFhXRm5aNmV3TjcrNXVUbFNVbElRR2hxcXNBMkZuSmVYRndBVXVVVkdlVkkzd1oyWW1JaXZ2LzRhT2pvNk9INzhPRXhNVEVwOGo3WnQyeUloSVFITGxpMkR2YjA5Z01JdFJyeTl2UUZVM0dzdmpRTUhEZ2gvbHRlZTJMbHpwMUs3R1RObUlEVTFGVktwRlBIeDhXamN1REdpb3FMdzY2Ky9sbWpWenR2OC9QeHc2ZElsQUlYMVpPUS8zOUt3dExSVXVSMFFFUkVSRVZGNVlXQkNSSlZhVGxZV0h0d09SVkw4Q3lRbnhDc1VkaVFpSWxLbFZHSEp6NjZsQ2t2a0prK2VYR1F4YlZYRlg5dTNidzl2YjIvTW56OGZ0V3ZYVmdoYU1qTXprWkpTdUgzWjIzdnA1K1hsb1g5L3pjZXN5WFpRWjgrZVZWczc0RzMrL3Y0QUN2Y3pMMDFZQWdCRGh3NUYzNzU5aFlLMStmbjUrTzIzM3lDVHlkQ25UNTh5bWVUL045Mi9meCszYjk4dXRsMXNiQ3p1MzcrUG9VT0g0c3FWS3dBSzN5TVBIejZFajQ5UHFZb0FBOENqUjQvdzY2Ky9BaWhjM2ZMOTk5K1hxajg1ZDNmM011bUhpSWlJaUVoVERFeUlxTktSeVdTNGNla0N2STRkUklqL1ZVanljb3UvaUlpSUNFQitXaHJ1VDU2SXJNZ0k3UzZVaHlYOVB5dVRjUlFWbHFnemZ2eDRTS1ZTQkFjSEl5NHVUdUdjbnA0ZXJLMnRNV2pRSUh6ODhjZHErMUMzWlpSVUtoWDZMR3BicVpnWTdlcy9YTDE2RlFDS0hKZW16TTNOWVc1dUxueS9lL2R1UEg3OEdPYm01aGcvZmp3QTdZdTF2KzNZc1dNd016TXJWUitha01saytQUFBQelZxZSs3Y09RQ0FvNk9qRUpnNE9UbGgxNjVkT0hYcUZBWVBIbHlpOXhRQUpDUWtZT0hDaGNqT3pvYWVuaDVpWW1MUXYzOS9ZY1ZRVmxZV2pJMk5TOVQzZjFHdlp0cHZtMVlSVEJxM1E5eXpKN0MwclZmUlF5RWlJaUo2cHpBd0lhSktKU3J5QVRZdCt4bDNRd0pSdDBFakRCODlBZTBjdTZHV3BSV3FXOVNBdm9GaFJRK1JpSWpLU0ZsUGJQNVh3aEpWbWpScEFnc0xpeUxibUpxYVl1N2N1YVc2ajZxdG5nREZvdS9xMmdEYWh4SHg4Zkc0YytjT0FPRElrU000ZGVxVXh0ZldxMWNQaXhZdFVudis5dTNiT0hMa0NBREF4Y1VGVmF0V0JRQlVyMTY5Mkw3bE5WSE16TXlVZ29hU0JnL2E4dmIyeG9NSEQyQnRiWTJzckN4aGhkRGJjbk56NGUzdGplclZxd3MxVzREQ1dqWnQyN1pGU0VnSS9QejhsRllXYVNJakl3UHo1ODlIU2tvSzlQWDFNV1hLRkt4YnQwNDQvL3IxYTR3ZlB4NGZmZlFSeG80ZEsveU10VFY3OXV3aWE5dThxYWozWDFrWU9kbWxYUHQvMi9rVFI5RG44MkZhWCtkeDRUS3FtcFYrcXpVaUlpS2l5b2FCQ1JGVkdwZThUbVBOQWhmVXNyVEdrZzNiMExsbkg0aEVvb29lRmhFUnZRUGsyM0Q5RjhNU0FOaTRjV081OWw5UnpwOC9ENWxNQnFCd0pZTTJ4R0t4Mm5OeGNYRll1blNwMEhmSGpoMkZjL0lRcFNqeTRHZmR1blVsS3RSZVd0bloyZGkrZlRzQVlPclVxY0oyV0txY1BIa1NxYW1wR0RGaWhOSi85M3orK2VjSUNRbkI3dDI3MGExYk42Mkt0R2RrWkdEaHdvVjQrdlFwUkNJUjVzNmRpdzgvL0ZDaHphVkxsNUNjbkl5Ly8vNGIvdjcrbURoeElucjI3S25GS3kzMDRzVUx4TWZIYTMxZGVSZzUrY2QzNG40TVRJaUlpSWhLaG9FSkVWVUtwdzd1d2NhbEM5SExlVEIrWExJS2hrVk1vaEFSRWIycFFDS0JyS0FBdXRvV245YlJRY09GaThvOUxDbnRGbEp5Nm9xdVZ4U0pSQUpQVDA4QXdNQ0JBM0hxMUNrTUdEQUFVNmRPTGZLNnhZc1g0L3IxNjJqUm9vWEs4L0tKL3Rldlg1ZjVtTittemQvTjZOR2ppMjNUcEVrVGJOeTRFV0t4R01iR3huQndjRURidG0zVnRzL0t5c0xodzRlaHI2K1BnUU1IS3AzdjJMRWo2dGV2aitqb2FCdzZkQWpmZlBPTlJtTk5UazdHdkhuejhNOC8vMEFrRW1IS2xDbm8xcTJiMHBacmd3WU5ncFdWRlg3NzdUZkV4OGRqNWNxVjhQYjJ4dlRwMDJGcGFhblJ2ZDVVMUh2MHE2KytRbEpTa3RaOUVoRVJFUkc5NmQ5WkwwNUVWSUZDYjF6RDVoV3VHRHh5REg1YXVaNWhDUkVSYWVWMVVDQWVMVjZFSm12Y1ViVjFHODB1a29jbG56bVg3K0RlWUdOalU2S3YvK3BxeXdzWEx1RFZxMWV3c3JMQ3BFbVRZR1ZsQlI4ZkgyUmtaS2k5SmlvcUN2NysvdERUMDhQUW9VT1Z6cjk2OVFxelpzMUNURXdNcWxVci82ZnZxMVNwVXV5WG5MR3hjYkZ0NWJWQVJDSVJmdmpoQjB5Y09MSEkrLy8xMTE5SVQwOUhyMTY5MUc0MU5tYk1HQURBZ1FNSDhPalJvMkpmVTB4TURLWk5teWFFSlQvKytDTUdEQmlndG4ySERoMndiZHMyOU8vZkh3QVFHaHFLY2VQR3djUERRMWpoUTBSRVJFVDBYOEVWSmtUMFhzdk1TTWZ5V1pQUjFzRVJFMll2L005T0NoRVIwWC9YcSt2WDhlcjZOVHhhNG9vbWE5d1JNWHNtMHNOdXFiK2dBc0lTSFIyZEV0ZHU2TmV2SHlRU1NSbVBxSFFrRWdrT0hEZ0FBQmd5WkFoMGRIUXdmUGh3L1BycnI5aXhZd2VtVDUrdWRJMVVLb1c3dXp0a01obUdEQm1DR2pWcUtKelB5Y21CaTRzTFltSmlZR0ZoZ1lVTEYrTEhIOHQzZTZXVEowOFcyMGErQ21YVHBrMWFiZS9WclZ1M0lzL2Z1M2NQUjQ0Y2daNmVIb1lOVTE4RG8wT0hEdWpjdVRQOC9mM2g1dWFHelpzM3c5VFVWR1hiNE9CZy9QTExMMGhMUzRPZW5oNW16WnFsMFJaYlJrWkdtREZqQnJwMjdZclZxMWNqSlNVRnYvLytPNjVjdVlLWk0yZFd5TFptUkVSRVJFU3FjSVVKRWIzWER2NjVDVm1abVhCeFd3TWRYZDJLSGc0UkViMkRVdjJ2QXdCZVhic3FoQ1pxVjVwVVFGaFNuRDU5K3VEVFR6K3Q2R0ZvNWRTcFUwaElTRURObWpXRlFLRnYzNzZvWDc4K3pwNDlpNENBQUtWcnRtL2Zqa2VQSHNIUzBoTGZmdnV0MG5teFdBeERRME5ZV0ZoZzllclZxRldyVnJtL2pvcVNsWldGbFN0WFFpYVQ0ZXV2djRhMXRYV1I3V2ZNbUFFek16TzhmUGtTOCtiTlExWldsc0w1dkx3OGJObXlCZlBuejBkYVdock16TXl3YXRVcXJldVJ0R3ZYRHR1MmJZT2pveU1BNFA3OSs1Z3dZUUl1WHJ5bzNRc2tJaUlpSWlvbkRFeUk2TDJWbVo2RzQzdDNZTUJYMytLRE90cnZrMDFFUkpUOTdCbHluOGNLM3d1aHlkcGZsVU1USFIwMFhQRHpmeW9zS1Nnb1FFRkJBZkx6OHl0NktCcExURXpFM3IxN0FRQmp4NDZGb2FFaGdNSnRxT2JNbVFOOWZYMHNXN1lNRVJFUndqVW5UNTdFc1dQSElCYUw0ZXJxQ2dNREE1VjlqeG8xQ3V2V3JZT3RyVzM1djVBS2twK2ZqeFVyVmlBK1BoNjJ0cmI0NnF1dmlyMm1ldlhxbUQ5L1BuUjFkZkh3NFVQOCtPT1BTRXhNQkFCRVIwZGo4dVRKT0hIaUJHUXlHZXJWcTRkTm16YWhaY3VXSlJxZnFha3BGaTllakduVHBzSEF3QUE2T2pwbzNMaHhpZm9pSWlJaUlpcHJERXlJNkwxMXc4OEhrcnhjZlBwRjhSTUZSRVJFcXJ6Ni85VWxDc2RVaFNieXNNUlpmUzJIaXBDWm1WblJReEFVRkJRSWYxYTNSYVpNSnNQNjlldVJuWjJORmkxYW9FZVBIZ3JuR3pSb2dHblRwaUVuSndlelo4L0d6WnMzY2VqUUlXemV2Qm02dXJxWU4yOGU2dGV2cjNZTURnNE9xRk9uVHRtOG9QOGdtVXlHVmF0V0lTQWdBUHI2K3BnOWV6WmV2SGlCMGFOSEMxL3l3dWh2SGhzOWVqUXNMUzNoNHVJQ2tVaUU2T2hvVEp3NEVhR2hvYmgyN1JxZVBIa0NBQmd3WUFBMmJkcUUyclZybDNxc3pzN08yTHg1TStiT25WdnNDaGk1VHo3NVJPMFhDNzZYamFOSGp5cUVrVzlLVEV6RXNXUEg4UExseXhMMWZlalFJZmo2K3BabWVBcnUzNytQVTZkT0lUMDl2Y3o2TEV2QndjSFl0V3NYVWxOVGhXUDUrZmw0K3ZTcFZ2MGNPWElFOGZIeFpUMDhRVWhJQ0s1ZXZWcW1mZWJrNUdEYXRHazRlUEFnQU9EeTVjdDQvdng1bWQ2anVQc1h0ZFhrdFd2WHNHdlhMcTM2bEVxbFNFaElRRzV1cnRvMlNVbEppSXlNMUtyZnN1VGg0WUY5Ky9hVldYOG5UcHpBamgwN0ZON0RBQkFYRjRkZmZ2bEY1V3BQZGNMQ3duRHIxaTIxdGF2dTNMbURVNmRPYVQzR2JkdTI0WTgvL2tCZVhwNXc3Tnk1YzVnM2I1N0s5bS8rdDhpL0xTc3JDNGNPSGRMNlBTS1R5ZURqNDZQd0d0OEZ5Y25KMkw5L1AzSnljaXA2S0FESzk5KzNpbkxnd0FIY3VIR2pvb2Z4WG1JTkV5SjZiL2xmOUVZZG03cW8yNkJSUlErRmlJamVVYTl1S0FjbUFQRHE2aFVoTkltY014TWY5SGYrejRVbEFDcjBmL3hTVWxJZ0ZvdUYxUjRYTGx3QUFKaVltRUJmWDEvbE5jZVBIMGRnWUNBTURBd3diZG8wbFczNjlPbURuSndjYk5xMENZc1dMWUpNSm9PK3ZqNFdMbHlJenAwN2w4K0xlVWY0K2ZuQno4OFBJcEVJYytmT1JaTW1UUkFWRllXWW1CaWx0bThmazBnazZOMjdOL1QxOWJGbXpScklaRExVcmwwYmJkcTB3WXNYTCtEazVJUU9IVHFVNlhqcjFhdUhldlhxYWR5ZXRVN0sxK1BIajNIZ3dBRU1HREFBVFpvMFVUcnY3KytQL2Z2M28zSGp4bHFIWmpFeE1UaDA2QkJhdDI2dDlWWnU2bmg1ZWVIbXpadHdjbklxay81S3c5M2RIU0tSQ0M0dUxzS3hvS0FnbkQ5L0hvTUhEeGFPZVhoNDRQRGh3eGd5WkFpR0RSc0czV0syREQ1MzdoeisrdXN2UkVSRVlOR2lSWkJJSkJvSExnMGJOaXkyVFVGQkFmYnQyNGVFaEFTMGJOa1NabVptR3ZWZEhGMWRYVHg3OWd5Tkd6ZEdibTR1RGg4K2pKU1VGRXlkT2xYWWt1OXR0Mi9maHF1cnE5YjNPbjc4dU5MUDhjc3Z2NFNUazVQYWYwZENRME54OGVKRmZQLzk5eHJmSnprNUdlUEdqY09jT1hQVS9sdmo1ZVVGRHc4UGplcFh5VmQvU3FWUzVPZm5ReUtSQ0YrNXVibkl5OHREYm00dWNuSnlrSjJkamF5c0xHUm5aeU16TXhOR1JrWXFhMU9kUDM4ZXhzYkdLcmVsTEltelo4OGlLeXRMcWIvYnQyOGpJQ0FBQXdabzl0ODlNcGtNMjdkdkJ3QnMyTEJCNVVNVDRlSGhPSFRvRUJvMWFvUm16WnBwMUc5SVNBaTh2THpnNE9DZ3NMSTBJU0VCNGVIaENtMGpJeU94Zi85K1dGdGJZL3o0OFVwOWxjZmZ4OXN5TXpOeDh1UkpYTHQyRGV2WHI0ZWVubVpUc3BHUmtkaThlVE91WExtQytmUG5ReXdXSXpFeEVYZnYzdFhvZWdBS3Z5ZHpjbkx3NVpkZmFueXQzTFJwMDdUNmZYdmp4ZzBjTzNZTWFXbHBtRFJwVXJIdFN6b3VWZDcrREpibnYyK2w4ZWpSSTBSRlJSWFpwblhyMW1ySGRQVG9VVGc1T2FGVHAwN2xNYnhLallFSkViMjNZdjZKUXFObXpWbm9uWWlJU3FRZ054ZXZRMExVbm45MTlRcWkxNnhDc3kxYklkTDVieTdjdm5idG12RG4wYU5INDVOUFBrR3ZYcjFRczJiTmNyKzNxNnVyeWlmNUhCd2NWTFlQQ1FrUkpsUW1UWnFrZGlKZEtwWEN3TUFBVmFwVUVWYlFtSm1aUVNxVmxzM0EzMkU5ZXZUQXc0Y1BVYk5tVGFFb2ZJTUdEWVN3Q2dDKytlWWJ4TWZIS3h4N3V3OXJhMnZrNU9UQTBySndTOU9mZnZxcC9BZGZoS0ZEaHlJakl3TWpSb3lvMEhHODczeDlmU0VTaWRDL2YzK1Y1LzM5L1dGdUFzQ2NWUUFBSUFCSlJFRlVibzRXTFZxbzdTTXZMdy9uejU5WE9oN3kvNzlMRFF3TTRPbnBxZkdZbkoyZGxTWStnY0tWR2tGQlFmand3dzhSR3h1cjRrcGxob2FHUmE1QUs2bFhyMTdoK3ZYcjZONjl1OEx4Mk5oWW1KcWFLb1FRZ3dZTlFrcEtDZzRmUG95UWtCQzR1TGdJbjdPM1BYcjBDRHQzN2tTMWF0V0VpZitrcENUTW1qVkxvM0ZwTW1tdm82T0RiNy85Rmt1WExzWEJnd2N4WWNJRWpmb3VqcjYrUGtRaUVRb0tDbUJvYUlpVksxZGkrZkxsV0x0MkxhUlNxZkQ3U1pWWnMyWnBGS1JldUhDaFJDc1NOQ0dUeVlUL2g3eHk1UXFTazVQVkJqM2Eyclp0Rzg2ZVBhdjFkU0tSQ0dLeEdNYkd4akEzTjFlYW9KZkpaRWhKU2RGNHhWNXhIajkraktTa0pQVHQyMWRwbTh0NzkrNUJYMThmalJwcDltRGl6WnMzRVJzYmk3bHo1MEpIUndmNStmbEtLejArKyt3elhMaHdBV0ZoWVNyRHZyZkg4T3paTTdpN3U4UEd4Z1pUcDA1VmVkK0NnZ0tFaElUZzlPblR1SHYzTHFwWHI0NDJiZG9vL1AyVzE5K0hLalZyMXNTd1ljT3dkKzllZUhoNGFIUU5BRFJwMGdRdUxpNVl0MjRkbGkxYmhwOS8vaG1QSGozQ2hnMGJOQjZ2cXFCandvUUphTldxbFViWFQ1dzRVZU43eWZYcjF3Kyt2cjd3OXZiR3h4OS9ESHQ3K3lMYkd4b2FZdE9tVFVySGZYMTljZUxFQ1lWenFvNFZwU3orZlpNYk5HaVFSdmRVUjBkSEJ4NGVIZ0NBd01CQUhEMTZ0TWoyTTJmT0ZBSVRUMDlQZlBqaGgyamV2SG1weGtERlkyQkNSTyt0cFBpWGFOV0JTVHNSRVpYTTY1Qmd5RlJzZjJCVXJ6NnFkZTZFNnAwNm8ycmJkaFVlbGd3Wk1rVGxVOHFYTGwzQ2tTTkhBQlFHQ2pFeE1kaTVjeWQyN2RxRjFxMWJvM2Z2M3VqYXRTdSsrT0tMY3FseFltOXZqN2k0T0dGU3BIcjE2bWpmdmoxR2pScWwxRFl5TWhKdWJtNlFTcVhvMGFPSHl2K2hmZlhxRmM2ZE80Y3paODRJMjlOMDY5WU5hV2xwQ0FzTGc1dWJHeG8xYW9SQmd3YWhlL2Z1YXV1WWxGWjJkbmE1OUZ0V1ZEMDVxeTFOSjhIK0xRTUhEaXpSZFJXNTljcTdSQjZlWGJseUJiVnExY0tkTzNlRWM3YTJ0ckN6czBOc2JDd2lJeVBScUZFamxaUFVIM3p3QVRwMzdveWNuQnpzMkxGRDdiMENBd01SR0JpbzhkaWNuWjNWYnEwREZFN3FGblgrVGJhMnRscE5NR3JLeDhjSEJRVUYrUFRUVDRWak1wa00vL3p6RCt6czdCVGFHaGdZWU1LRUNiQ3pzOE9XTFZzUUdCaW9jdkl0TGk0T0sxYXNBQUFzV0xBQTFhcFZBd0JZV0ZoZ3laSWxXbzN2M3IxN1JaNDNORFNFcmEwdHpNM05pMnhyYUdpbzFlOEdBd01ENGQ4V1UxTlRMRm15QkljUEgwYkhqaDJMdks1bXpab2FUZnFibXBwcVBCWnRoSVdGWWZmdTNYQnhjWUd0clMwQ0FnS1FsSlNrTWpCUk4zSDY5dkUzMzN0T1RrNm9VNmNPOVBUK2o3MzdEbXZ5ZXY4SC9nNkJFSWFvMUNvSW91SUM5Nnl6V25HV1NzV0IybXFyMWxicnJxTmFxMVhyYUQvdTFsVzNyVnV4bHVLb1VoeTRrR29CaTFWUlVBUXFvaXd4RUNDRS9QN2dsK2RMeUNCQk5BcnYxM1Y1bVR6alBEZUVySE9mY3g5TFdGbFphZjA3ZXZRb3JsMjdoZzBiTmtBaWtjRGEybHBqdHFZK3o1NDlnMEtoUUZwYW12RGVid29QRHcrTnRhbk9uajBMb0xEVE96VTFGV1BHak5FNngxQ0h2enBocDFLcGNQRGdRWGg2ZWdvREptYk9uQ21VZWl6dTBLRkRPdU12bWdDTWo0L0hnZ1VMa0oyZGpTKy8vQksydHJZYXg2cExRSDMyMldkSVRVMUYzYnAxTVduU0pDR3BxVlFxaGRrZEwrcngwTWZIeHdkeGNYRkdKeXJVM243N2JTZ1VDbHk1Y2dXNXVibDQ2NjIzaFBYZUREbDA2QkNPSFR1bWM1K2RuUjJxVnExcVVoeEZLWlhLRWt1L0RoMDZGT2ZQbjRldHJTMHlNelAxeGlFV2l5RVNpWFErOTlWSjU2TDdkRzNUcFN6ZjM0cXFWS2tTK3ZidGEvRGErbGpvK042Z0w4RmQvTFZrKy9idDhQYjJac0xrSldEQ2hJaktyV2RQTTFDcGNoVnpoMEZFUksrcGpFdUY1YmdzYkcxUnBkMWJxTkt4RTZwMDZnUnJwMWRyRFl5aUhlUXFsUW9SRVJGQ2FTc0E4UFQweE1xVkszSHYzajJjT0hFQ0lTRWhpSWlJUUVSRUJOYXRXNGNlUFhyb0hYRUhGSFo2SFQ1ODJPUzRQdi84YzZOR0t5Y2xKV0gyN05uSXpzNUc0OGFOTlVyYVBIMzZGSmN2WDBaSVNBZ2lJeU9GV1NSTm1qVEI2TkdqaFE2SDgrZlBZOXUyYmJoNzl5NVdyRmlCalJzM29rT0hEdWpVcVJPYU5XdFc2ZzZCNU9Sa3BLZW5vMUtsU3BCSUpDZ29LTUJ2di8wbTdOZlhicTlldlV5KzFpZWZmR0wwc1I0ZUhsaTNicDNKMXlpdkNnb0tjT2ZPSFZTcFVnWDI5dmF3c2JFQkFHRzlER3RyYTNPRzk4cmJzR0dEY0Rzckswdmp2bytQRHhvMWFvU2dvQ0FBaGJNZTd0NjlxOVZHbXpadDBLbFRKemc0T0doMS9KdzhlUktiTm0yQ3Q3YzN4bzRkYTNKOHk1WXQwN2lmbjUrUHBVdVhvbHExYXBnNGNhTFI3YnlvdjROVHAwN0J5Y2tKQlFVRnd0b0VhV2xweU03T1J1WEtsWFd1VjFDelprMU1uRGdSenM3T3duNDNOemZZMk5nZ01URVI4K2ZQUjJabUpyNzY2aXVOSklWRUlqRzVvM1hldkhsR0hiZHYzejZEKzkzYzNCQWZIMi9TdGMrZlA0L3o1ODlyYkZPL2hxNWR1eFp1Ym01YTU1aHpSdHVkTzNld2JOa3lpTVZpSWRtVG1KZ0lWMWRYeUdReUFJVko4OHpNVEZoWVdHaU5iZzhNREVSUVVKRFc5cUpsS092VnE0ZDY5ZXJwalVHOW5veUxpNHRKc2FlbXBnSUE3dCsvai92Mzc1dDBMbENZbUZZblRQTHk4bkR1M0RtMGF0VUtibTV1eU0zTnhSZGZmQUdnOEQzNzRNR0Q2TmF0RzFxMWFsVml1eUVoSVhqdzRBR1dMMTh1dFAzUlJ4OXByRDEwNXN3WnBLU2tZUERnd1RvN2s0dTZjZU1HbGkxYkpweGZ1WEpsWkdWbDRjYU5HNGlNak1TMWE5Znc1TWtUQUVDTEZpM1FwMDhmamNSbGJHd3N2djMyVzh5Wk13ZWVucDVsL25nb2xVb01HalNveE9PS1B5K0tLdm9hdW5mdlh2ajcreU1nSUFCZVhsNGFNMFdNU1JvYVN1eXNXcldxeFBNTmlZbUpNZnI1ZXZueVpiMzdWcTVjS2N3cXlzN09SbHBhbXNiK3AwK2ZBb0RHYkVKZDI5U0tKbEhLOHYydEtBY0hCMkhXYTN4OHZNN1hNcldDZ2dMczJyVUw3Nzc3TG1yVXFLSDNPSHExTUdGQ1JPVWF5M0VSRVZGcDJkU3RnOFliTjhHaFpTdUlqS3d6L1RMbDV1WWlKU1VGLy8zM0h4NDhlSURidDI4ak1qSlNHTUVuRW9uZzQrT0RzV1BIUWlLUndNUERBeDRlSHBnd1lRTE9uVHVINDhlUDQvYnQyemg2OUNpT0hqMktoZzBiNHIzMzNvT1hseGVrVXFuR3RjcXFycjB1VGs1T2FOS2tDVkpUVTdGMDZWSklwVkljUEhnUUZ5NWN3SjA3ZDRRRllpMHNMTkN4WTBjTUdqUklxOE93YTlldTZOU3BFMDZlUElrREJ3NGdPVGtacDArZkZqck1QL3p3UTVOcTFhdmR2bjBiUzVZczBibXZZY09Hc0xlMzE3bnZSWDhoZnVPTk4xNW8rNjhiQ3dzTHpKa3pSK2pRTEs1Tm16WXZPYUxYVDU4K2ZiUktubjM4OGNjQUFKbE1ocUNnSUhUczJGRm5PYWdQUHZoQWJ5Mytnb0lDQkFRRXdNTENvdFF6aFlyUDBqaDI3Qml5czdNeGZQaHdyWDE3OSs1Ri9mcjFTNXpGVUpiVW5iTzZPZzdWNndvWjQvdnZ2MGQrZmo3Kzk3Ly9JVGMzRjE5OTlSWGF0V3VIczJmUDR0NjlleGc2ZEtqZTE1eVMyaTN1MTE5L3hiVnIxN0Jnd1FLdDEzdDlySzJ0TlVabkc1S1dsb2JBd0VCMDdOaFI2ekZTMDVkd05sZEpydHUzYjJQUm9rV3dzTERBZ2dVTDRPN3VqdHpjWENRbUp1TEJnd2U0OVA4SFVhaVQxYmEydGxwSkp2WGpVMVpsc1V5aFRwaU1HemRPWTdaVGFady9meDVaV1ZsQ0o3QzF0YlV3T3lNd01CQUE4TjU3NzZGaHc0WUcyNUhMNWRpMWF4ZDY5T2lCQmcwYUlENCtIck5temNJbm4zeUMzcjE3QXdEaTR1Snc4K1pOZE9yVVNVZ0dLQlFLeE1YRmFjMW9pb2lJd0pJbFMrRG82SWcrZmZvSWd6bXVYTG1DZGV2V3dkTFNVbGp2SVNvcUNwTW5UOWJxRDBoSlNVRm1abWFKNndlVmxvV0ZCVWFOR21YeWVXRmhZYmgxNnhhY25Vc2VsSFBtekJtRCsxdTBhR0hVNTRSSmt5WVpsZlFDb0hPR2taT1RVNGtEWXpadDJvUXFWYW9ZWEp1a2V2WHF3dTByVjY3b25RazRhZElrbzdZVlQ5cS9xUGMzb1BBMS9zY2ZmOFRRb1VNeGRPaFFuZjFQZS9mdVJVQkFBSEp6Yzh0a0ZqQzlISy9lTno4aUlpSWlvbGVBMDJEamFrdWJ3NkZEaDdCMTYxYWQrMnJVcUlHdVhidkN4OGRINXhkdnFWU0t2bjM3b20vZnZyaDkremFPSERraUpDZnUzYnVIOXUzYkc5MkJWaFpFSWhGbXo1NE5sVW9sZERiVnJsMGIyN2R2aDBxbGdwdWJHN3k4dk5DblR4OVVxMVpOYnp1V2xwYm8xNjhmdkwyOWNmSGlSUnc5ZWhUWHIxOUg0OGFOUzcwQWJxMWF0WVF2dityRWphMnRMUm8zYnF6elM3cmFuajE3U25XOTBsS1hEcW5JT25Ub2dPam9hT1RsNVNFL1B4OHFsUXEydHJabzFhcVZ6bzRlMGlTUlNQU09WbFozOVBqNStlbnNaQ3dvS05EYm9SUVNFb0pIang2aFc3ZHVTRWhJTUttelNGZUprcXlzTFBqNys2TlJvMFk2a3lMKy92N28yYlBuUzAyWTZFcEkvUExMTDdoMzd4NFdMRmhRNG9oNXRkcTFhK09mZi82QldDekdva1dMMExoeFl6eDc5Z3c3ZCs2RVNxWFNXRHplRko2ZW5scmIxSTlYaXhZdGpJNFBnTkZyd0NRbEpTRXdNQkFlSGg0bUo4cktxaVJYZW5xNnpoSmp1anI1UTBORHNXYk5HdGpaMldIaHdvV29YYnMyQUNBcUtncEtwUklMRml4QTVjcVZNWDM2ZEV5ZVBCbnQyclV6NmZkVzNNT0hENFZFVzNIcTBmWFhyMS9YZTc2dVdVYnFoSW1qbzJPcDR3SUtuOCsvL3ZxcjN2MlJrWkd3dDdjM3FqemJ6cDA3b1ZBb01ITGtTQlFVRkdEYnRtMG9LQ2dRT3VsemMzT3hldlZxVktsU1JlTzFZZlBtelRoLy9qeFdybHlwTVhLL1VhTkdhTldxRlNaT25JaUlpQWhoK3p2dnZBTWJHeHUwYk5rU3RyYTJPSHo0TUtLaW9oQWVIbzdXclZzTDcrTnl1UnpuenAyRFdDeEdyVnExaFBQTDh2RVFpVVFtcjNFUkhCeU0yN2R2dzluWldlOGdqYUpLS2kwNGYvNThveElteHE3L29VL2x5cFZMTEV1MWFkTW0yTm5abVZ5K2F1L2V2YkN6c3dOUStGN3c4ODgvYTd3bjZOcDI5T2hSblNVaFg5VDdHMUJZS2kwaUlnSUhEaHhBUWtJQ3BrNmRxakdySnl3c0RFZU9ISUdIaDRmQnp5TFB1eTRLbFQwbVRJaUlpSWlJWGpNK1BqNzQ5ZGRmWVdWbEJXZG5aOVN1WFJ2MTZ0VkQwNlpOTlRvQlN1TGg0WUd2di81YUdBMmNuNTlmcXRrTEVvbEVHQzFhR3NXL3lIYm8wQUVMRml4QXpabzFVYmR1WFpQYXNyQ3dRTmV1WGRHMWExY2tKeWZEMnRwYTU1ZmRTcFVxWWVyVXFRYmJjbmQzRjBvMXZNcDI3dHhwOUxFdk1wa2pGb3VmZTEyQkkwZU9DTWtwVTVoN1lmcnlTcUZRSUN3c0RHKy8vYmJlem5LbFVxa3pZWmVUazRQZHUzZkR5c29LSTBhTVFFRkJRWW5KcTVDUUVNVEV4T2lkZmJCejUwN0laTEpYYXBSdThZU0VRcUhBZ3djUDBMSmx5eElYT1M2dWZmdjJxRisvdnBBYzNyeDVNekl6TXpGNzltd1VGQlFnTEN6TTVQWjBTVTVPaGxRcWZhNU9mMFBVSFozWjJka21uMXRXejJWMTZjbml0bXpaSXR4V3FWVHc5L2ZIL3YzNzRlcnFpbm56NW1uTUVMeDA2UklrRWdtYU5Xc21kSnpiMk5qQXdjSEJZQWVucm4wREJ3NFVSclgvOGNjZk9IcjBxTUg0Rnl4WW9IZWZybVJpV1NWTVFrSkNrSlNVcExGTjE4OHpZTUFBZysyNHVMZ2dQVDBkY3JrY28wYU5Fa3BxZnZqaGgzanp6VGNCRkhiWUp5WW1ZdW5TcGNMZkRBRDQrZm5oL1BueldMVnFGVmF1WENtOHZ0amEydW9zTVNjV2l6VktKblh1M0JsSGpoekI0c1dMZGNibTQrTWpsRzRFWHN6allheGp4NDVoKy9idGNIWjJ4dUxGaTQzK0RQYjU1NTlySlNFZVAzNXNWTmxEaVVTQytmUG5vM2J0MnFoVXFaSlIxN3R4NDRhUVNDd3ZudWY5VFUwc0ZtUGF0R21vWHIwNi9QMzk4ZVRKRTh5Yk53OE9EZzY0ZS9jdVZxOWVqV3JWcXVHcnI3NHltSGpSTjFObjA2Wk5wdjFRVkdhWU1DRWlJaUlpZXMzWTJOamc0TUdEWmRhZW82TmpxVXBJRkkzbnl5Ky9MTE40QU9oY1lOZFVoa3BqU2FWUzlPdlg3N212UWYrblpzMmFCa2NtRzZPaXo1UjUxVmhaV1dIdDJyVjQ5T2dSdnZ2dU80d2FOUW8xYTlZVTlxdFVLcWhVS3AyUDI2RkRoNUNXbG9iZXZYc0xIYVErUGo0NnI1T2ZuNDhkTzNZZ0ppWUdUWm8wMFZrYUpUSXlFc0hCd2ZEejh6TjZwb001aEllSFF5Nlh3OUhSRWRldVhUTjRyRWdrMGlnWkp4S0poR1JKY0hBd0xsNjhDRjlmWDNUczJCSG56cDNERHovOFlGSXN1anB5YzNKeUVCOGZENlZTYWRTbzVsMjdkbWtrUXRVZDM0WlVxbFFKWXJGWVdHZkFHQ0tSQ0JZV0ZwZ3hZNFpSSGJQQndjRUlEQXpVVzRLNVRaczJPaGNsTDVxTVc3eDRNY0xEdzlHMmJWdk1tREZEb3hNZEtQeGROVy9lWEdkSHA2bWo4M1VsazMvNjZTZXRiWHYyN01HbFM1ZDA3dlAzOTlkYmpra3Vsd05BcWQ2TGQrN2NpYXBWcXlJbkp3ZDc5dXhCdlhyMUVCc2JLK3lmTW1VS2dNSTFYazZlUEluMzNudlA0TG9mUUdGeVE2bFVRaTZYUXlLUllPUEdqWEIwZE1TQUFRT2dWQ3F4ZS9kdVhMaHdBWDUrZm5CeGNjR1RKMCtRbTV1TDNOeGM0ZmQrN2RvMTdOdTNEeU5IanRScTM4cktDcFVxVmRLWjlITjJkc2JHalJ2eDc3Ly9JamMzVjlodWFXa0pGeGNYdmJHWDVlTlJFcFZLaFowN2R5SXdNQkIxNjliRk45OTg4OXpKcnBLVTVTeUdMNzc0UWlqVDlpSThmUGhRZUQ0YXU0YUpLYTgzd1BPOXZ4VTNmUGh3dlBIR0c5aThlVE8rL1BKTGpCMDdGai8rK0NPc3JLeXdZTUVDVkttaWUyM2R0bTNid3NIQkFYMzc5c1dtVFp2UXJGa3pqYysvQ29XaXhPY2F2UmhNbUJBUkVSRVJFUkZWWUptWm1Yb1g5SlpLcGJDenM4UE5temZ4M1hmZlljV0tGVUpIbG5waDdPSWRTcmR1M1JJVzl5NXBEYVRFeEVTc1hyMGE5Ky9maDUrZkh6NzQ0QU90VHREVTFGU3NYcjBhQUlSTzhKTW5UK3BzNzcvLy90UGFaMjl2ank1ZHVoaU1vNnlvMTA0NmVmS2szaGpWTEN3c2NPVElFYTN0dDIvZkZtWkNxR2NsdlBYV1czbzc2UmN2WG96azVHU2pPdkhqNHVLZ1ZDcFJyVm8xZzBuakV5ZE80UEhqeHhvai8rL2Z2NDlwMDZhVmVJMkFnQUJVcVZKRmEvRm1RNW8zYjY3emQ2SFBxRkdqRENiNksxZXVySGY5RkxYSXlFZ01IejRjZ3djUDFwbDRtVFp0R3U3ZHU2ZTFQVDA5SFJrWkdXamF0S25ldGtORFEvSDMzMzhiTE4rb3EyeW0rcm1sYTEvUng2SzRObTNhR0QxYlFPM1BQLy9Fa3lkUGhIWVBIanlJMU5SVVRKMDZGZlBuenhlT1U2OHRvdjVkREI0OFdPOHNNRjMyN2R1SDNOeGNUSmd3QVZaV1Z2ajk5OStGWko2L3Z6LzgvZjIxemhHSlJCQ0x4Zmo5OTkvUnFWTW5yUkpnenM3T1dMQmdBUjQ5ZXFUM3Vyb0dUUmpxZkM3THg4TVF1VnlPVmF0VzRkcTFhMmpkdWpWbXpacGxjaW5VaElRRWhJZUhhMnpMeU1nd2VJNzY5V0hTcEVtWVAzKyt4dG9oejU0OXc1dzVjelJlM3cwcG10d3BQaU9wdVB6OGZMM0hXRmhZNkh5Y2RDWCtqRjNEcExpeWZuL1RwMi9mdm5Cd2NNQ2FOV3V3ZVBGaVNDUVNMRjY4MkdDSndVYU5HZ212VTBGQlFiQzN0OWRJbU9nYlpFQXZIaE1tUkVSRVJFUkVSQlZZU0VnSVFrSkM5TzUvODgwM01YWHFWQ3hkdWhScjE2NFZ5aWFwWnhzVTdWREt6TXpFNnRXcmpTNnRObjM2ZEZTcVZBbExsaXpSV2NJcUx5OFB5NWN2UjJabXBzYTE5SlVxdVhYckZtN2R1cVd4emNYRjVhVWtUQjQ5ZW9TclY2K2ljK2ZPdUhyMUtvWVBINDZlUFh0cUhaZWJtNHNwVTZiQXhjVkZhMTljWEJ5V0xGbUN2THc4QUJDU1I3YTJ0ckMxdGRWNVhmVU1DR1BXL2xCM01OZXZYOS9naVBOejU4N0IydHBhbzY3L0cyKzhvWkdrQ0EwTlJYUjB0TTdFaFpPVGs4SE9iTFd5R3ZYZXNHRkRMRisrM0tSemxpNWRxbk9ORnpXSlJBSVBEdy9rNU9RSTY2RnMzTGdSTXBrTW5wNmVPdGV2VWJ0Nzl5NkNnNE9ONnRBdEN5MWJ0a1RMbGkxTk9pYzBOQlFaR1JrYWF5NTA3dHdaelpzMzEzbjh0V3ZYVUx0MmJaT1NKZkh4OFRoeTVBaDY5KzR0SkpoNjlPaUJqSXdNT0RrNTRlYk5td2dKQ2NIQ2hRdFJyVm8xVEpvMENRTUhEc1JISDMyRW1KZ1l6Sm8xQ3dFQkFWb2Q2THBtb1JuamVjcG5sWVg0K0hnc1g3NGNpWW1KNk4yN044YU5HMWVxQmVpUEh6K080OGVQbTNSTzBkZUg2dFdyYTl4UFQwOEhVRGhUTkM4dkR3cUZRbTg3UlJNdEFEQisvSGlEMTAxT1R0WjdqSldWbFViQ3pOWFZGZDdlM2hnMWFwVHdkNm1lYVRSKy9IaURhK2ZjdUhFRGx5OWYxdHBlbHU5dkphbFhyeDRjSEJ5RUVubUdrbGlwcWFtNGV2VXFnTUxaTEFVRkJZaVBqOWRLdE5lclY4K29OWU9vYkRGaFFrUkVSRVJFUkZTQmRlN2NXV3Uyd1p3NWN6VHV0MnZYRHQ3ZTNqaHg0Z1NPSHorTzk5NTdUK2hVVTNjb0tSUUtmUC85OTNqeTVBbjgvUHlFampCREhYdDVlWG1vWGJzMjR1TGlFQmNYcDdIUDI5c2JxMWV2Um5SME5GeGRYVFhLcitqcStQVDE5VVhQbmoxZldpZDFjZXBaTmNPSEQ0ZFVLc1dmZi82SmZ2MzZhWFdJSGo5K0hES1pERU9IRHRYWXJoN2xMSkZJMEtSSkUvejc3NzlsSHVPZE8zY0FBSFhxMURGNFhIWjJOdXp0N1RXMkZWKzdJeWtwQ2RIUjBUcVRIaTR1TGpoejVneVVTcVhCRG1GMXVTZEQxcTVkaTVZdFc2SnIxNjU2anluTitrbUdraVZBWVVmcjZkT25jZXZXTFdHMGVkZXVYZEcvZjM5a1pHUVlsZXdwZW95NU8rdUx5OHJLMG5pTWUvWHFaWERXaERvQlZ0TFBQV2ZPSExSdjN4NTVlWG5DR2c2alI0OUdlbm82SGo1OGlLcFZxd3BsdHA0K2ZRcVJTSVFXTFZvSXMzekVZakZFSWhFYU5HaUF4WXNYNjMyY2V2YnNpZmZmZjkrb256VXdNQkRCd2NGR0hmdWlCQVVGWWR1MmJRQUtaMGJvU3FZYTY2T1BQdElxaVpXU2ttTDBHa0F6WnN6UW1GVlZOTUc5Y3VWS2c2ODl4ZitPWjh5WW9mZllWYXRXd2RIUkVhTkhqOWE1ditoc3dzVEVSTmphMnNMYjJ4dVBIejhHVUxqbyt1Yk5tNUdmbnc4ckt5dU45NERpcWxTcEFtOXZieVFtSnNMUjBWRklNSmZWKzF0SjR1TGlzR2pSSWp4Nzlnd2pSNDdFNGNPSHNXelpNb3dmUHg2OWV2WFNPajR4TVZFcjhmL1hYMy9ocjcvKzB0ajJ3UWNmTUdGaUJreVlFQkVSRVJFUkVWVmdqbzZPSlhZZUE0WGxvYTVldllyVHAwL2ozWGZmRldaQnFFY0NKeWNuSXpZMkZ0MjdkOGVISDM0b0pFeTJidDFxc04zdzhIQ3Q4akpBWVNmNGxTdFgwTDkvZjBna0VwMmxlMTRWU1VsSkNBNE9Sb2NPSFZDelprME1HellNRXlkT3hPSERoelVTSTdHeHNUaDA2QkE2ZHV5STFxMWJhN1FSRVJFQmlVU0NSWXNXNGNpUkkyV2VNRkdwVkVKblhJc1dMUXdlSzVQSmhMVm5TcU5ldlhvSUNncENYRnljd1RKSTZuSlBRT0VpNjdkdTNjS0hIMzZvTVp0bTdkcTFxRldybHNheEw4UE5temVSa0pDQWdRTUhvbVhMbHBnelp3NmFObTJLR2pWcW9HclZxbGkvZmozUzB0SjByajBSR0JpSW9LQWdrOWM2TVVWc2JDenUzcjFicW5QNzl1MExtVXltRVh2UjlSdDBNWlRjeXNuSndlN2R1NUdmbnkrVVdOcS9mei9pNHVMZzRPQ0EwYU5IQyt1c2ZQWFZWOEsxMHRQVDRlRGdvSGN0R2tObHp4d2NIT0RtNXFheDdjQ0JBemh4NGdSMjdkcWxkYXk1WkdabVl2UG16YmgwNlJLY25aMHhlL2JzRWhPV0piR3pzOU5hSU42WTlZWFVaczZjcVZFSzY5bXpaNWc3ZHk0QVlOR2lSUmcxYWhSR2p4NHRQT2Z5OC9NeGJ0dzRPRGs1YWJYMTl0dHY2NzNPcWxXcllHTmpZL0FZdFpJUzNWOTg4VVdKYmFoTm5EaFJTRktVMWZ1YkllSGg0Vml4WWdWVUtoWG16cDJMbGkxYm9rV0xGbGl3WUFFMmJOaUF6TXhNREJvMFNPT2NGaTFhQ01tbjZPaG96SjQ5R3dzWExoUm1pdVhuNTJQdzRNR2xtb0ZFejQ4SkV5SWlJaUlpSWlJcWtWUXF4Zno1ODFHalJnMVlXRmdJQ3lxck81UmNYVjB4Yjk0OE5HM2FWS01EMU5ESWVsOWZYd3diTmd6RGhnM1QycWRVS3BHVWxBUS9Qei9zMjdldmpIK2FzclY1ODJaWVdGZ0lJK2ZmZlBOTmpCZ3hBanQzN2tUTm1qWHg5dHR2SXprNUdVdVdMSUdqbzZQT0VqWGUzdDdvMWF1WFZzbWJzbkx0MmpXa3BLU2dldlhxOFBEdzBIdWNVcWxFZG5hMnlXdGlGS1h1b0x4eDQ0YlJpeGFmUG4wYTBkSFJPa2VqeTJReXZhUExIUndjeXJSRC9KZGZmb0dqb3lPR0RCbUNzV1BIUWl3V0N5UGUxU1FTQ2F5dHJiRml4UW9NR1RKRWE2MEI5Y3dOWThxa2xkYmZmLzlkNnVkRnIxNjlrSjJkamRxMWF4dDlUck5telhRbTBlUnlPUll0V29UOC9Iek1tVE5IU0FZNE96dWpTWk1tY0hWMWhZdUxDMnJXckFsbloyZU5UdmZFeEVTZG5mQ2xsWldWSlhSMHZ3b3VYcnlJTFZ1MklETXpFejE2OU1DWU1XUDBsdFl6UlZaV2xsRDJTVTFkVnNzWVZsWldHak1uMUdYOWdNSVpQdSs4OHc0Q0F3UFJ2WHQzaUVRaUhEOStIR2xwYVViUFlDbU40dThUcDA2ZHdrOC8vWVNaTTJmcUxLbDQ5KzVkekprekJ4NGVIbGk4ZUxIZXBKdXhTbnAvMDBXbFV1SHc0Y1BZdDI4ZkhCd2M4TTAzMzZCKy9mb0FBSGQzZHl4ZHVoVGZmUE1OZHUvZURibGNqaEVqUnVoc0p5RWhBUUEwbmd2cUJKZ3hDUnNxZTB5WUVCRVJFUkVSRVpGUmF0V3FKZHpXMWFHa2IvMkQwaENMeGNJaTcyVXBKaVlHMGRIUnFGT25qczUxVTB3VkZCU0V5TWhJREI0OFdLUEQ2LzMzMzhlOWUvZXdldlZxUEhqd1FDaFI5ZTIzMytyczREZGxiUWhUS1pWSzdOMjdGd0RRdjM5L2c1Mkx6NTQ5QTFDNGNIcHBxRlFxdUxtNTRjMDMzMFJvYUNqNjkrOHY3SXVLaXNLQkF3Znd5U2VmYUNSU2twS1NFQmtaaVhmZWVVZm5pT3F6WjgvaTdObXpPcS9uNStlSDRjT0hHNHpwd1lNSE9INzhPQ1pNbUZCaS9KR1JrY2pNekN4eHdlVnExYXFoZnYzNitQbm5uOUdvVVNNMGJOaXd4TGJMa3ErdkwvcjI3VnVxYzlXUHNiR0pwcWlvS0N4WXNBQmVYbDRZUG55NDhMZWFuWjJOYjcvOUZ2ZnUzY09jT1hNMFprMzE3dDBidlh2MzFtcExYZDVNTHBjak9qb2FmZnIwMFh2ZCtQaDRSRVpHd3N2TFM2dEVuQzVwYVdtb1ZxMmFVVC9UaTZKU3FSQVNFb0tMRnkvaTJyVnJlT09OTnpCLy9ueXRHV1hQWS9mdTNkaTllM2VwejErNGNLSEIvUU1IRGtSd2NEQUNBd1BScGswYjdOdTNELzM2OVh0cGYrTnhjWEhZdm4wN3FsYXRDaXNySytUazVFQXFsUXI3WTJOanNYanhZbFNxVkFuVHBrMTc3bVNKV2tudmIwV2xwNmRqelpvMStPZWZmMUNuVGgzTW5UdFhLNkhvNXVhR3hZc1hZOTY4ZVRoOCtEQ2tVaWtHRHg2czFWWllXQmlxVnEycThmNmhMcE5XOU9jMlJsbS92MVZVVEpnUUVSRVJFUkVSa2NteXNySUFtTjZoWTA2Ly8vNDdkdTdjS2R3Zk9YSWtCZ3dZVU9yMlltTmpzVzNiTnRTdFcxZHJUUklBbURCaEFtSmlZbkQ0OEdFQWhiWHppNWNSZWhrT0hqeUl1TGc0dUxxNjZ1ekVMaW90TFExQTRab0EraWdVQ3VUazVBQUFqaDA3aHFTa0pQejMzMzk0K1BBaFBEdzhNSDM2ZEx6enpqdnc5L2RIYkd5c2tCeEpTRWpBdi8vK3F6VUxZTStlUFNnb0tCQktzQldmK2VEajQ0TXhZOGFZL0hQLysrKy8rTzIzMy9EMzMzOURMQllibFRCNTh1U0pSc2VwUGlLUkNGT25Uc1dVS1ZPd2F0VXFiTml3UVdPay92UEt6YzFGZm40K3BGSXBjbk56RVIwZHJURTdRU0tSbEhyMCtmMzc5d0VZbnhScjBxUUp4bzRkaTMzNzl1SGl4WXNZUEhnd2V2VG9nZTk5MytBYkFBQWdBRWxFUVZTKyt3NXhjWEZheVpLaVA4UDkrL2R4OSs1ZDNMbHpCM2Z1M0VHSERoMHdldlJvQkFRRUlDOHZEeDA2ZE5CNzNVZVBIbUhIamgxd2NYRkJtelp0RE1Zb2w4dHg0OFlONU9ibVl0T21UWGpublhjTXpxUXlWVW1QQjFCWW1tejU4dVZDaVVFYkd4dDgvLzMzWlQ1cnpNZkhCMjNidHRXNXo5M2R2Y1R6MTY5ZnI3WG8rK2pSbzVHVGs0UDA5SFM0dXJyaTAwOC94WVlOR3hBWUdJZ0dEUm9JcytkZWhpcFZxbURVcUZFSURRM0ZzbVhMSUJhTDBhUkpFN1JwMHdaS3BSTDc5dTJEblowZHZ2MzJXNjNTWkdXbHBQYzNhMnRyS0JRS2RPM2FGUk1tVE5CN25KdWJHNVlzV1lKTm16YWhSNDhlV3Z2ajR1Snc3ZG8xdmV2eDJOallDTGRMV2dlcHJOL2ZLakltVElpSWlJaUlpSWdxc0tOSGorTG8wYU1tbnhjYkd3c0F6MVc2cVRRdVhMaWdkMTl5Y3JMTy9SWVdGdWpjdVRNT0hqd0lMeTh2akJzM0RqdDI3TURodzRkTDNhR1VsSlNFSlV1V1FDd1c0OHN2djlRb2NaT1ptWWt6Wjg3ZzJMRmpTRWxKUWR1MmJYSG56aDBzWDc0Yzc3enpEcnk5dlkwdVZXV0lTcVdDVENZek9NTDYzTGx6OFBmM2gwUWl3YlJwMDBwY3hGaTl6a254TlMxMjd0eUp1M2Z2SWprNUdXbHBhY0lJNkczYnRrRWlrY0RKeVFudTd1NUN4N20zdHpjQ0F3T3hlZk5tZlAvOTl4Q0x4WWlOallXRmhRWHExcTBydEJzU0VvSkxseTdCejg4UEVSRVJtRDE3TmthTkdvV2VQWHVhbklCUWp3cS9kKzhlWnN5WWdkallXTmpaMmFGLy8vNTQ5OTEzQVVENFhlWGw1V2tsSE5MVDB5R1R5WXhLbUFDRkhidmp4NCtIVENiVGlOV1U5U1QwdVh2M0x1Yk5tNmV4cmJRelNvcUxqSXdFQUtOTGNsbFlXS0J2Mzc3bzBxVUxkdTNhaGIxNzkyTC8vdjBBZ0srLy9sb3JXYUpRS1BEbGwxOGlQajRlQlFVRmtFZ2thTkNnQWJwMDZZSzMzMzRiWVdGaE9IejRNRnEwYUtFMUNyN29BdVRxNUYzeGtmdXpaczNTNlBCUFRrN0dEei84QUxsY2p2YnQyK1BjdVhNNGVmSWthdFNvZ2U3ZHU4UFQweE96WnMweThyZWpXMG1QaDB3bXc4S0ZDeEVURTRNUkkwWkFvVkRnNE1HRCtPYWJiekJpeEFoMDd0eFpZNUh6MGhvMmJCamF0bTBybEg0eXBLQ2dRT04yUmtZR2dNSTFOeUlpSXBDV2xvYVVsQlFrSnljREFNYU1HUU5IUjBmczJMRUR0cmEyc0xTMFJHcHFLaG8xYW9TMHREU054STg2WVZvU2xVcFY0ckhGa3czcUJkeTl2YjN4OU9sVG5EMTdGdnYzN3hmK2JnR2dZOGVPa01sa0tDZ29NUGg3ZlJIdmJ3VUZCY2pQejhmTW1UTmhaV1dGdkx3OGc2WGdxbFNwZ3ErKytncEE0WHVEblowZHhHSXhjbkp5c0diTkdsaGJXMnNsVEI0OWVpU2NxNHQ2VWZxaXl2TDlyYUpqd29TSWlJaUlpSWlvQXZQMDlOUWFyVnk4M0V0QVFBQlNVbExnNU9RRWUzdDdwS1NrNE1pUkk3QzB0RVNEQmcyTXZ0YVRKMDlnWldVRk96czdQSGp3QUFCTTdoUmZ0V3FWM24xUlVWR0lpb3JTMnE1T21GaGJXeU1qSXdPSmlZbkl6TXdzOVFoOWxVcUY3Ny8vSGpLWkRIUG56a1hObWpXUm5wNk9hOWV1NGNxVks0aU1qSVJTcVVTelpzMHdZOFlNZUhwNlFpYVQ0ZURCZ3poNThpUk9uejZOV3JWcW9YMzc5bWpjdURFYU4yNXM5RXlkalJzM1FpNlhReUtSNE9IRGgzajY5S25lQmRxUEh6K09iZHUyd2NMQ0F0T25UOWRLMGl4YnRneDVlWG1vV3JVcWJHMXRrWkdSZ1lzWEwwSWlrV2lOL0U5TlRVVnljakpxMWFvbExHN3Y0dUlDRnhjWFZLdFdUU3RwVTdWcVZZd1lNUUxidDIvSGtpVkxNR2pRSVB6MTExK29YNysrOExPR2g0ZGovZnIxYU5Tb0VZWU5Hd1lmSHg4c1c3WU1telp0d3I1OSs5Q3NXVE1BaFFtUTQ4ZVBDK1c2VkNvVmxFcWwwSEdwVUNnd1lNQUFuRDkvSGtEaHFPMDMzbmdEWThhTVFhOWV2VFIrdCtyZjFicDE2elJtSUJRVUZPRHk1Y3NBVENzdHArNjRWWGVFeXVWeVJFVkZ3YzdPVHVmeGpSbzFFaFpBTjhUZDNSMGpSb3lBU3FXQ1NDU0NpNHVMd2RrWXhUMSsvQmgvL1BFSDdPM3RZV2RuQjRsRUFnc0xDOXkvZjEvNFhiNzExbHRHdHdjVXJzMHlZY0lFZE8vZUhldlhyOGQvLy8ySFAvNzRReWpCcG1abFpZVm16WnFoUzVjdWFOS2tDUm8wYUFCTFMwdGtaMmZqMEtGRENBd01oTE96TTZaTm02YlJ2b09EQTY1ZnY0NTI3ZHBCcFZMaDdObXpzTGEyaG91TGk4Wng3ZHUzUjJKaUlvS0NnbkQxNmxXRWg0ZkR4c1lHczJiTlF0dTJiWkdUazROTGx5NGhPRGdZQnc0Y2dFZ2tRdlBtemFGVUt0R2hRd2VOcEdGWlBSNFJFUkdJaVluQlJ4OTlKQ3p3N2VMaWdxMWJ0MkxWcWxYWXRHa1Rtalp0Q21kbloxU3VYQm1XbHBiQ2MwYWxVcUdnb0FCS3BSSUtoUUlXRmhidzgvUFRHWWV1OVo3VWJjaGtNa2lsVWxoYVdpSWpJd09Sa1pIQzMvNmFOV3R3NGNJRmlFUWlCQVFFd01uSkNUVnExSUNMaXdzYU5XcUVPM2Z1WU5PbVRYank1QW5tejUrUHFLZ29lSHQ3bzEyN2R0aTJiUnMrLy94enRHclZDaDA3ZGtUNzl1M3gwVWNmbGZnN0E0Q0hEeC9xalZsdDc5NjlHczhYaFVLQmhJUUUzTGx6QjlldlgwZEVSQVJ5YzNQUm9FRURkT3JVQ2Rldlg4ZkZpeGNSRWhJQ2UzdDd0R3JWQ3UzYXRVUHIxcTIxU3JlOWlQZTNwS1FrZlB6eHgwYjkvTHJNbXpjUEhoNGVXTHAwS1I0OGVJRHg0OGZqL3YzN09IMzZOQndjSEtCU3FYRHExQ2xJcFZJaE1TYVR5WEQ1OG1YWTJkbkIwdElTRVJFUkFEUVRPbVgxL2taTW1CQVJFUkVSRVJGVmFQWHIxeGM2K05TS2R5amw1ZVhoMkxGakd0c2tFZ25HamgxcnNIUlRjZjcrL2dnS0NoTHVXMWhZb0VXTEZpYkZlK2pRSVpPT0IvNXZWc0dubjM2S0gzLzhFVE5teklDbHBTV21UcDFxY2x2cTlrYU9ISW44L0h5MGJOa1M1ODZkd3c4Ly9BQ2djTFIwOSs3ZDhlNjc3Mm9rS096dDdURm16Qmo0K3ZvaUlDQUF3Y0hCT0h6NE1PcldyWXZ2di8vZTZHdW5wNmZqNnRXcnd2MDMzbmdEWThlTzFUb3VMaTRPTzNic2dJMk5EV2JPbkttelpKSzF0VFhDd3NJMFJxTFhxRkVEbjMzMm1WYXBteGt6WnBpOFZvQ1Bqdyt5c3JKdzhPQkJvWU5QM2RINnp6Ly9ZTW1TSmFoWnN5Ym16SmtEc1ZnTUJ3Y0hMRm15QkdGaFliaHc0UUppWW1JZ2xVcHg2OVl0L1B2dnYzcXZVNjllUFF3ZE9oUWRPblRBa1NOSDRPWGxCVjlmWDUyemFieTl2UkVWRllWTGx5NXB6VWF5dGJWRnYzNzkwTGx6WjVOK3p0RFFVR3pZc0VGam03N1pJRjI2ZE5HNWlIVnh0cmEyT3RjN01KYTl2VDBDQWdJMFpteW9WYTVjR2FOSGo5YWJhQ3VKcDZjbmZ2amhCK3pmdngrLy9mWWJaczZjaWMyYk4yc2twb3FYVUV0TlRjWFVxVk1oazhuUW9VTUhUSm8wU2F0emU4Q0FBZGkxYTVmRzR1SkRoZ3lCV0N5R1NxWEMvLzczUDhURnhlSEpreWZDMzJ5TkdqWGc1K2NIYjI5dllVMFdxVlNLSGoxNm9FZVBIb2lQajhlSkV5Y1FFaEtDNjlldm8zZnYzaHFsMmNycThlalNwUXN5TXpQeDNudnZDZHU2ZHUyS2R1M2E0ZXpacy9qcnI3OXcrL1p0aElXRmxYZ3RYYVdiU2xKUVVJQlBQLzFVbUdXbDV1M3REUUFZTVdJRS9Qejg0T1RrcEhObTFiWnQyL0R3NFVOODk5MTNxRnUzTHBZdVhZckdqUnNEQU5hdVhZdlEwRkNjT25VSysvZnZSNGNPSGZENTU1K2JIS00rMXRiV3lNdkx3M2ZmZllla3BDU2twS1FJczdScTFxeUpQbjM2b0d2WHJzTHI2WUFCQS9EczJUTmN1WElGbHk1ZHd1WExsM0hod2dWSUpCSnMzcnhaWXoyb3NuNS9LNHVmdTNidDJ0aThlVE51M2JxRlFZTUdvVStmUGpoLy9qejI3ZHNuSEZPcFVpVk1tVEpGS01rbGtVancwMDgvYVR5ZmJXMXROZjVXeXVyOWpRQ1JUQ2JUZnVVa0lpb0hlamF1aFk4blRzZkhFNmVWZkRBUkVaVTdQUnZYUXVpRE5IT0hRVVRsUk1mYWpnaSttV0R1TUl5aTdwQTNSbmg0T0twWHI2NVIzZ1lvSEVGcloyY25kRUJtWjJjakpTVUZ1Ym01VUNxVkVJdkZjSFYxMWFpdlh0eXZ2LzRLVDA5UG9kTU5LRnc3SVRvNkdrcWxFaUtSQ0kwYk4wYWRPblZLalBQbXpadEM1OUx6eXN6TVJFSkNBbHhkWFV1OXNMa3UrL2Z2UjYxYXRkQ3VYVHRZVzF1WGVIeE9UZzZ1WExtQ0prMmFhSFZjeDhURTRQSGp4K2pVcVpQT2MxVXFsVERTM1ZBU0l6UTBGTzd1N3FoUm80YkJXTlFsWlN3c0xMVFdaU2dMQ1FrSmlJaUlRUFhxMVlWUitVcWxFcnQyN2NLZ1FZT01XbnhjUFFvZktPd2NMdHB4S0JhTGhka24rZm41WmJxV0NGQTRXMlBzMkxHWU5XdVd6c2NrT1RrWnAwNmRnbEtwaElXRkJkemMzTkMxYTFlZEM5Z2JjdnIwYWZ6Nzc3K1lNbVZLbWNTZG1wb0toVUlCcFZJcHpNaXhzN1BUT1NPb3FFT0hEc0hEdzhPb21UYlIwZEY0K3ZTcFViTlZnb09EOGVhYmJ4cE1rcWFucCtQcDA2Y0FDaE03UlR1L2c0T0RFUjRlRGljbko3aTV1YUZSbzBad2RuWXU4YnBBNFd2WTZkT24wYUpGQzZQWEVTcnJ4d01vL050VktCUW9LQ2dRL3FsblRLbWYxM1oyZHBCS3BVaE1UTVIvLy8ySDl1M2JHOVYyVUZBUU1qSXlVRkJRQUxGWWpMcDE2NkpObXpZbEpqcno4dklRRWhLQzd0MjdJejA5M1dBaVRmMzYveUpzM2JvVnFhbXBjSFYxaGJ1N094bzFhbVRVR2lXWm1aa0lEUTJGUXFGQXYzNzloTzB2OHYzdGVXVm1adUxhdFd2dzh2SVN0dVhtNWlJbkp3Y0ZCUVdvWExteVZxbXh5TWhJSVNGbVpXV0ZoZzBiYWlVZFg5VDdteTZtZk5aNFZkamIyeHVWOVdmQ2hJaktMU1pNaUlncU5pWk1pS2dzdlU0SmsySERobUhuenAwdnRMT0hpSWlJS2lhNVhJN1JvMGZqd0lFRDVnN0ZKTVltVEo1L3RTRWlJaUlpb2xlUWphMHQ1RmxaNWc2RGlNb0JlVllXcEM5ZzFQMkw0dVRraFBqNGVIT0hRVVJFUk9WUWZIdzhuSnljekIzR0M4T0VDUkVSRVJHVlM4NjFhdVBlbmR2bURvT0l5b0Y3ZDI3RHBWWWRjNGRodFBidDIrUDA2ZFBtRG9PSWlJaktvZE9uVHh0ZEt1NTF4SVFKRVJFUkVaVkxuYjM2NE5paFBlWU9nNGpLZ1dPSDlxQ1RWMjl6aDJFMFgxOWZoSWVISXlvcXl0eWhFQkVSVVRrU0ZSV0Y4UEJ3K1ByNm1qdVVGNFlKRXlJaUlpSXFsL3crR1lmUWtETUl2M0xSM0tFUTBXc3MvTXBGWERsL0ZrUEdmRzd1VUl4bVkyT0R5Wk1uWS9YcTFVeWFFQkVSVVptSWlvckM2dFdyTVdYS2xISzlUaG9USmtSRVJFUlVMdG5hMldQR291VllPSFVja3laRVZDcmhWeTVpNGRSeG1MRm9HV3hzN2N3ZGprbGF0R2lCTDc3NEFqLysrQ00yYnR5STZPaG95T1Z5YzRkRlJFUkVyeEc1WEk3bzZHaHMzTGdSUC83NEk2Wk5tNGJtelp1Yk82d1hTaVNUeVZUbURvS0k2RVhvMmJnV1BwNDRIUjlQbkdidVVJaUl5SXpDUXk5aTFmeFo2TmpOQy8yR2pJQjdRdy9ZMkwxZUhaOUU5UExJczdKdzc4NXRIRHUwQjZFaFp6Qno4WEswNnRERjNHR1ZtbHd1UjBCQUFNTEN3dkRvMFNQazVPU1lPeVFpSWlKNlRVaWxVamc1T2FGOSsvYnc5ZlY5cldlVzJOdmJpNHc1amdrVElpcTNtREFoSWlLMTdDd1ovSGRzeHVVelFmZ3ZJUTQ1MmRubURvbUlYbEZTVzF1NDFLcURUbDY5NGZmSk9OamEyWnM3SkNJaUlpSjZUc1ltVEN4ZmRDQkVSRVJFUk9abWEyZVBrWk5uWU9Ua0dlWU9oWWlJaUlpSWlGNVJYTU9FaUlpSWlJaUlpSWlJaUlncVBDWk1pSWlJaUlpSWlJaUlpSWlvd21QQ2hJaUlpSWlJaUlpSWlJaUlLandtVElpSWlJaUlpSWlJaUlpSXFNSmp3b1NJaUlpSWlJaUlpSWlJaUNvOEpreUlpSWlJaUlpSWlJaUlpS2pDWThLRWlJaUlpSWlJaUlpSWlJZ3FQQ1pNaUlpSWlJaUlpSWlJaUlpb3dtUENoSWlJaUlpSWlJaUlpSWlJS2p3bVRJaUlpSWlJaUlpSWlJaUlxTUpqd29TSWlJaUlpSWlJaUlpSWlDbzhKa3lJaUlpSWlJaUlpSWlJaUtqQ1k4S0VpSWlJaUlpSWlJaUlpSWdxUENaTWlJaUlpSWlJaUlpSWlJaW93bVBDaElpSWlJaUlpSWlJaUlpSUtqd21USWlJaUlpSWlJaUlpSWlJcU1KandvU0lpSWlJaUlpSWlJaUlpQ284Smt5SWlJaUlpSWlJaUlpSWlLakNZOEtFaUlpSWlJaUlpSWlJaUlncVBDWk1pSWlJaUlpSWlJaUlpSWlvd21QQ2hJaUlpSWlJaUlpSWlJaUlLandtVElpSWlJaUlpSWlJaUlpSXFNSmp3b1NJaUlpSWlJaUlpSWlJaUNvOGtVd21VNWs3aU9lVm5TV0QvNDdOdUhUbUZKSVNIa0NlblczdWtJaUlpT2dWWW1OckMrZGF0ZEhacXcvOFBoa0hXenQ3YzRkRVJFUkVSRVJFUkMrSnZiMjl5SmpqWHZ1RVNYam9SYXlhUHdzZHUzbWgzNUFSY0cvb0FSczdPM09IUlVSRVJLOFFlVllXN3QyNWpXT0g5aUEwNUF4bUxGcU8xaDI3bURzc0lpSWlJaUlpSW5vSktrVENKRHowSWxiTW5ZNkZQMjVHNnc3czlDQWlJcUtTaFYrNWlJVlR4MkhXZDZ2UmlwOGZpSWlJaUlpSWlNcTljcDh3eWM2UzRUUGYzbGl3ZWlOYWRlaHM3bkNJaUlqb05SSis1U0lXVForSXJRRkJMTTlGUkVSRVJFUkVWTTRabXpCNWJSZDk5OSt4R1IyN2VURlpRa1JFUkNacjNhRUxPbmJ6Z3YrT3plWU9oWWlJaUlpSWlJaGVFYTl0d3VUU21WUG9OMlNFdWNNZ0lpS2kxMVMvSVNOdytVeVF1Y01nSWlJaUlpSWlvbGZFYTVzd1NVcDRBUGVHSHVZT2c0aUlpRjVUN2cwOThGOUNuTG5ESUNJaUlpSWlJcUpYeEd1Yk1KRm5aOFBHenM3Y1lSQVJFZEZyeXNiT0RqbloyZVlPZzRpSWlJaUlpSWhlRWE5dHdvU0lpSWlJaUlpSWlJaUlpS2lzTUdGQ1JFUkVSRVJFUkVSRVJFUVZIaE1tUkVSRVJFUkVSRVJFUkVSVTRURmhRa1JFUkVSRVJFUkVSRVJFRlI0VEprUkVSRVJFUkVSRVJFUkVWT0V4WVVKRVJFUkVSRVJFUkVSRVJCVWVFeVpFUkVSRVJFUkVSRVJFUkZUaE1XRkNSRVJFUkVSRVJFUkVSRVFWSGhNbVJFUkVSRVJFUkVSRVJFUlU0VEZoUWtSRVJFUkVSRVJFUkVSRUZSNFRKa1JFUkVSRVJFUkVSRVJFVk9FeFlVSkVSRVJFUkVSRVJFUkVSQlVlRXlaRVJFUkVSRVJFUkVSRVJGVGhXWm83QUNJaUlpS2lGeTA3U3diL0hadHg2Y3dwSkNVOGdEdzcyOXdoVVFWbVkyc0w1MXExMGRtckQvdytHUWRiTzN0emgwUkVSRVJFUkdEQ2hJaUlpSWpLdWZEUWkxZzFmeFk2ZHZQQzE4dld3cjJoQjJ6czdNd2RGbFZnOHF3czNMdHpHOGNPN2NGbnZyMHhZOUZ5dE83WXhkeGhsWnBjTGtkQVFBREN3c0x3Nk5FajVPVGttRHNrSWlLaWwwWXFsY0xKeVFudDI3ZUhyNjh2Ykd4c3pCMFNFVDBIa1V3bVU1azdpTkxvMmJnV1FoK2ttVHNNSWlJaWVvMTFyTzJJNEpzSjVnNkRYcUR3MEl0WU1YYzZGdjY0R2EwN3ZMNGQwbFIraFYrNWlJVlR4MkhXZDZ2UjZqWDhHNzErL1RyV3JWdUgxcTFibzBlUEhuQnpjMk5IRVJFUlZTaHl1Unp4OGZFNGZmbzB3c1BETVhueVpMUm8wY0xjWVJGUk1mYjI5aUpqam1QQ2hJaUlpQ29zSmt6S3Qrd3NHVDd6N1kwRnF6ZWlWWWZPNWc2SFNLL3dLeGV4YVBwRWJBMEllcTNLYzEyL2ZoMC8vUEFEcGsrZmptYk5tcGs3SENJaUlyT0xpb3JDNnRXck1XM2FORFJ2M3R6YzRSQlJFY1ltVExqb094RVJFUkdWUy80N05xTmpOeThtUytpVjE3cERGM1RzNWdYL0hadk5IWXJSNUhJNTFxMWJoeGt6WmpCWlFrUkU5UDgxYTlZTTA2ZFB4OXExYXlHWHk4MGREaEdWQWhNbVJFUkVSRlF1WFRwekN2MkdqREIzR0VSRzZUZGtCQzZmQ1RKM0dFWUxDQWhBNjlhdDBiUnBVM09IUWtSRTlFcHAxcXdaV3JkdWpZQ0FBSE9IUWtTbHdJUUpFUkVSRVpWTFNRa1A0TjdRdzl4aEVCbkZ2YUVIL2t1SU0zY1lSZ3NMQzBPUEhqM01IUVlSRWRFcnFVZVBIZ2dMQ3pOM0dFUlVDa3lZRUJFUkVWRzVKTS9PaG8yZG5ibkRJREtLalowZGNyS3p6UjJHMFI0OWVnUTNOemR6aDBGRVJQUktjbk56dzZOSGo4d2RCaEdWQWhNbVJFUkVSRVJFWkpLY25CelkyTmlZT3d3aUlxSlhrbzJORFhKeWNzd2RCaEdWQWhNbVJFUkVSRVJFUkVSRVJFUlU0VEZoUWtSRVJFUkVSRVJFUkVSRUZSNFRKa1JFUkVSRVJFUkVSRVJFVk9FeFlVSkVSRVJFUkVSbWMrTEVDYXhjdWRLc01lVGs1RUNoVU9qZGYvSGlSZXpjdWRPa05wVktKUjQvZm96YzNGeTl4NlNrcENBNk90cWtkb21JaUlqb3hiRTBkd0JFUkVSRVJFUlVjVVZIUitQaXhZdVlPWE9tMldJWU5td1l2THk4TUdYS0ZKMzd3OFBEY2ViTUdZd2VQZHJvTmxOVFV6RjI3RmpNbWpVTG5UcDEwbm5NaVJNbmNPVElFUVFFQkpUWVhrRkJBZkx6ODZGVUtwR2ZudytGUWlIOHk4M05SVjVlSG5KemM1R1Rrd081WEk3czdHekk1WEprWldYQnhzWUdRNFlNTVRwMklpSWlvb3FLQ1JNaUlpSWlJaUo2YmNUSHgrdE5iQmpMbUFTRktWUXFGVVFpRVFEZy9QbnpTRTFOUmVmT25jdWs3YTFidCtMNDhlTW1ueWNTaVNDVlNtRnJhd3RIUjBjbVRJaUlpSWlNd0lRSkVSRVJFUkVSdlRZcVZhcUUvdjM3NjkzLysrKy93OVhWRlczYXRIa3A4VVJHUnVMbm4zL0c5T25UNGVibWhyQ3dNS1NrcE9oTW1QajYrdXBzby9oMk56YzNyRjI3RmdEZzVlVUZaMmRuV0ZwYXdzcktTdXZmMGFOSGNlM2FOV3pZc0FFU2lRVFcxdGFRU3FXUVNDUmwvOE1TRVJFUmxYTk1tQkFSRVJFUkVkRUxwUzlSWU93eFJjdGFWYTFhMVdCcHJOOS8veDMxNnRVenFYeFdhZDI1Y3dmTGxpMkRXQ3hHZm40K0FDQXhNUkd1cnE2UXlXUUFBTGxjanN6TVRGaFlXR0Q5K3ZVYTV3Y0dCaUlvS0VocnU1V1ZsWEM3WHIxNnFGZXZudDRZTGx5NEFBQndjWEVwazUrSmlJaUlxQ0pqd29TSUtweEhqeDdCeWNuSjNHRVFFUkVSVlNnZUhoNDZaMTJjTzNjT3NiR3hHRE5tak5hK3hNUkVuRHAxNm1XRVo3TGJ0MjlqMGFKRnNMQ3d3SUlGQytEdTdvN2MzRndrSmliaXdZTUh1SFRwRWdCZzNicDFBQUJiVzF2czI3ZFBvdzE3ZTNzQWdLdXI2OHNObm9pSWlJaDBZc0xrQmZ2NTU1K0YyM1hyMWtXM2J0MWV5blVMQ2dxUWw1Y24zSmRLcGMvVjNybHo1NFRiRFJvMDRPaWxZdjc4ODA4OGZmb1VBRkNsU2hYMDdOblR6QkdWN09iTm0yalFvSUhHNkRWakZCUVVvS0NnUUxodmFmbmlYMFpVS2hYR2pSdUhkOTk5Rno0K1BxVytwbHd1eDNmZmZZY1ZLMVpnMDZaTkdEVnFWTmtHYXNEUFAvOE1XMXRibzJwSFoyWm1Janc4WExqZnBrMGJWS3BVNlVXRzkxcTdkZXNXbEVvbG1qWnQrbHp0SER0MkRCMDZkRUMxYXRYS0tESjZYaGN2WGhSdXYvbm1tMmpVcUpFWm95RWlvdWRWdTNadCtQajRhRzJQaVlsQmJHeXN6bjNoNGVFdkxXR1NucDZPR3pkdWFHMXYyTENoMXJiUTBGQ3NXYk1HZG5aMldMaHdJV3JYcmcwQWlJcUtnbEtweElJRkMxQzVjbVZNbno0ZGt5ZFBScnQyN1dCaFlWSHEyQjQrZklnblQ1N28zSmVXbGdZQXVINzl1dDd6VzdSb1VlcHJFeEVSRVZVa1RKam9VTFNEcG5yMTZqby9JQnVyNkRUd29VT0h2clNFeVlrVEp6UytjS2hVcXVkcXIzdjM3c0x0ZGV2V1lkS2tTYy9WWG5remN1UklKQ1VsQVNqOFhiM3FDUk9sVW9tdVhidENxVlNpWDc5KytPeXp6OUMxYTFlanp2WDE5Y1hSbzBlRis0OGZQOGFiYjc3NW9rSUZBQVFIQjJQcjFxM1l1blVybkp5Y3NISGpSZ3dZTU1Da05uSnljdEN5WlV2Y3VYTUhBREIrL0hnMGE5YnNwZFMyam8yTnhjU0pFNUdkblkwMWE5WmcxYXBWUWtrSlhXN2V2S254bkx0NjlTcmF0bTM3d3VOOFhjMmRPeGUvL2ZZYlhGMWQwYmR2WDh5ZE94ZDE2dFF4cVkwYk4yN0F4OGNISXBFSVRaczJ4ZGl4WS9rNjl3cDQrKzIzaGR0RGh3N0ZnUU1IekJnTkVSR1ZkeEVSRVlpSWlORGF2bVhMRnVHMlNxV0N2NzgvOXUvZkQxZFhWOHliTnc4MWF0UVE5bCs2ZEFrU2lRVE5talVURWhrMk5qWndjSEF3V0hKTTE3NkJBd2ZpNDQ4L0JnRDg4Y2NmR3AvQmRWbXdZSUhlZldXOXlEMFJFUkZSZWNXRWlRNUZPMmlHRHgrT1BYdjJtREVhZXBHeXNyS1FucDR1L0pOSUpPalFvWU5KYlNpVlNqeCsvRmk0Nyt6c1hOWmhscm1Ra0JDa3BxWUNBUGJzMllPMmJkc2FsVEJScVZTNGZQbXljTi9UMC9PRkowc0FhTlIwZnZMa1NhbG1Fa2lsVW56eXlTZjQ2cXV2QUJRbVVQejgvQkFlSG80cVZhcVVXYXpGcVZRcWZQcnBwOGpPemdZQVhMbHlCVnUzYmpXWU1DbXRSNDhlWWVYS2xmam1tMjlRdVhMbE1tLy9SWGplNStEVHAwOXg0c1FKQUlVbE93NGNPSUJWcTFhWkhNZVJJMGNBRkQ1ZVVWRlJHck9vaUlpSTZOV3hjK2RPbzQ2TGpZMHQ4ZGgrL2ZwcGZKWnQwNmFOenRuQVZhdFdGVzR2WHJ3WTRlSGhhTnUyTFdiTW1BRWJHeHVOWTNOeWN0QzhlWE9kTTZLTHIxTlNFZ2NIQjYxdFAvMzBrOWEyUFh2MjROS2xTenIzK2Z2NzQ4eVpNeVpkbDRpSWlLZ2lZOEtFWGtrS2hRSUtoUUo1ZVhuSXk4dERibTZ1eHIrY25Cekk1WExoZjdsY2p1enNiR1JsWlNFN08xdjQ5K3paTThoa011SC96TXhNUEgzNlZQaGZxVlJxWE5mVDB4TTNiOTQwS2RaSGp4NXB0UE02SkV6VW5jTUFJQktKTUhEZ1FLUE9pNDZPRmhJdGdHWnk4VVdKalkzRnNXUEhoUHNmZnZnaEdqUm9VS3EyWnMyYWhUTm56aUFvS0FnQWNQLytmWXdaTXdhLy92cHJtY1NxeTRZTkd6Uksybmw0ZUpqOFpia2t6NTQ5dzVvMWE3Qml4UXJJWkRJa0pTVmg3OTY5ejlYbTYvSWMvTzIzMzVDYm15dmMvK2lqajNSMkxwU2s2TitBV0N6RzBLRkRUVzVEbit2WHJ5TTlQYjNNMmlzclhicDAwZG1aYytYS0ZYVHMyTEZNci9XOHN4eUpYaVVGS3VCWnJncTJWaUpZaVUwL1g2RUVzaFVxVkxJV3dVSlU5dkVSbFhlLy8vNjdVY2NsSmlZaU1USFI0REdkT25YU1NKaFVybHk1eFBLUGtaR1JHRDU4T0FZUEhneVJTUHRKUEczYU5OeTdkMDlyZTNwNk9qSXlNZ3dPL0FrTkRjWGZmLzl0Y0phcnJ1OGE2cVNOcm4xMmRuWjYyeUlpSWlJaWJVeVkwRXUzZS9kdWZQMzExMUFxbGNqUHowZCtmcjV3T3k4dkQvbjUrV2FMTFNZbUJncUZ3cVIxUFI0K2ZLaHgvMVZQbUtoVUtvMHArZTNhdFVPdFdyV01PdmY4K2ZNYTkxOUdpYmtmZnZoQkdPMHZGb3Z4elRmZmxMb3RrVWlFSFR0Mm9HblRwc2pJeUFCUW1EdzZkZW9VK3ZUcFV5YnhGblhod2dWTW56NWR1QytWU25IdzRNRXkrK0thbVptSnRXdlhZczJhTlVMSkJ3RFl0MjhmdkwyOU1YejRjSjNubGFmbjRLNWR1elR1bDZhTVZteHNMUDc1NXgvaHZwZVhsMFpwamVjMVk4WU1uRDU5dXN6YUt5dnA2ZWt2ZEhZVlVYa2pWNmh3N0pZUzF4S1ZVS29Ba1Fob1ZNMEMvVHd0NFZTcDVNeEgwalBnMkUwRjdxUVdRS1VDeENLZ3Jhc1kvUnFMWVdQSnpBbFZEQWtKQ1RoNThxVFdkdlhuYVYzN0VoSVNOTzRiVTFySzE5Y1gzYnAxdzdScDAwb1pxWDVMbHk2RnA2ZW4zdjBTaVFRZUhoN0l5Y2tSMWtQWnVIRWpaRElaUEQwOThmMzMzK3M5OSs3ZHV3Z09EbVpaVUNJaUlpSXpZc0trSFBqODg4L3g2TkVqTkczYUZINStmcS84Z241MTY5WXRjYlNYdVZoYVdpSXVMczZrR1F5dlc4TGtyNy8rd24vLy9TZmNIeng0c05IbmhvU0VhTnd2dXM3R2k1Q1dscVpSU21INDhPR2xubDJpNXVMaWd2WHIxMlBFaUJHb1diTW1ObTdjK0VLU0pYRnhjUmcwYUJBVUNvV3diY3VXTFdqZXZQbHp0NTJZbUloMTY5Wmh5NVl0UXVLbnFKWXRXOExlM2w3ditlWGxPUmdURTZNeGU2ZFhyMTVvM0xpeHlkYzhkT2lReG4xMXJYQjZzWXJPYnBrNmRXcXBTcWtSdlN3NStjRDZ5d29reS81dnRwUktCZHgrVW9EWTFEeE03R3dGVndmOWl6a25aS2l3TVRRUGlxWkpiSjBBQUNBQVNVUkJWQ0xWL3BRcUlDeEJpYmowQWt6dUxJR1VuOHFwQXJoNTg2YkJtYVNiTm0xNmlkR1VqcUZrQ1ZENGVmbjA2ZE80ZGV1V01BaWxhOWV1Nk4rL1B6SXlNZ3l1WTZKVzlCaXVQVUpFUkVUMGN2R3IyV3RnKy9idDZOU3BrOTRQNTVjdVhjS05HemZ3KysrL3c4M043WlZQbURSdjNod2lrYWhVSlZva0VnbHNiR3dnbFVvaGs4bVFsWlVsN092YnR5OXNiVzJGZjNaMmRzTC94Zi9aMjl2RDN0NGVsU3BWMHZoZkxEYTl0c2JybGpBcFdvNExBQVlOR21UMHVVVVRKbzBhTlhyaFArdTZkZXVFeDlqS3lrcm5RcGE2U2lFWTYrSERoMFo5YVMycVNaTW13bWhCZldReUdkNS8vMzA4ZWZKRTJEWjM3bHg4OU5GSHBZcFRMU1FrQkpzMmJjTGh3NGQxemdMcDNyMDdacytlWFdJQ3FMdzhCN2R2MzY3eE14U2R6V09LSFR0MkNMY2RIQnlNTGxGWFVSdzRjQUJObWpReDZadzllL1pnMmJKbEJvOHBXbzZ0ZUdrMm9sZk42Wmg4aldSSlVZb0M0TWcvK1pqU1JhTDMvQ00zOGpXU0pVVWx5MVE0RTZPRXQwY3A2bnNSdldiNjlPbUQ4ZVBIYTIxZnMyWU5Ra0pDZENZSHdzUERzV2pSb3BjUlhwbTRlZk1tRWhJU01IRGdRTFJzMlJKejVzeEIwNlpOVWFOR0RWU3RXaFhyMTY5SFdsb2FIQjBkdGM0TkRBeEVVRkJRbVpkdkpTSWlJaUxqTVdIeWl0dTNieDgrKyt3ejJOcmFZdVBHalRwSFBzZkh4d3UzM2R6Y2pHNzczTGx6cFpvaE1IbnlaRXllUE5tb1k1T1NrdURrNUtTeHpjSEJBUWNPSElCS3BZSkVJb0cxdFRXc3JhMDFibHRiVzBNcWxRci9xLzhWN1J6LzlOTlBzWDM3ZHVIK0gzLzhZZkxQVWhhS3p0WUFDdXNhRjEzbjQyVjYrKzIzRFpZU3lzL1B4KzdkdTRYN25UcDFncnU3dTNEZmxPUkRkSFQwY3lVcnpwNDlpM2ZlZVVmdmZwbE1oblhyMWduM3g0d1pveEhycStyWnMyZDQ5OTEzRVJVVkpXeno4L1BENHNXTFM5M21saTFiTUh6NGNOeTVjMGRybjRXRkJRWU9ISWpaczJlamJkdTJSclgzT2o0SE16SXlOR2JUcUZRcS9QTExMOEw5MnJWcnc4UERBM0Z4Y1hyYnFGS2xpbFlKcXBDUUVNVEV4QWozMjdScGc3Lysrc3ZrK0dyV3JJbUdEUnNhZFd6UnZ3MXpNbmF0bDNyMTZobXN0NjVMOGRkOW90ZGQ1RU05Mlk3L0wvNnBDbklGWUtPam1tQmVQcEQ0MVBENWtVbE1tQkM5N243NTVSYzRPanBpeUpBaEdEdDJMTVJpTVI0L2ZxeHhqUHF6MW9vVkt6Qmt5QkQ0K1BobzdGZlBFSFoxZFgxcGNSTVJFUkdSSmlaTVhtRm56cHpCNk5Ham9WS3BrSldWaFpFalIrTCsvZnNhbyt3ek1qS1FtWmtwM0s5VHA0NFpJalhka0NGRHpCMUNtU2srdzZTMG85ekx3aDkvL0lHK2ZmdnEzWC8wNkZFa0pTVUo5MGVPSFBreXdpcVY5ZXZYQzRrbnFWU0tlZlBtbVRtaWtqMTkraFI5Ky9iRmxTdFhOTFpQbUREQnBPUlNkbmEyeHYydFc3ZHFIVk9sU2hWOC9QSEhtRFJwa3M3eVZjK2VQVU9sU3BYMFh1TjFldzZ1WExrU1M1Y3UxYnYvd1lNSHFGdTNyc0UyNXM2ZGl5VkxsbWhzSzVyd0FRb1RlV2ZQbmpVNXZzOC8veHcvL2ZTVFVjZWFtbndvcmF5c0xDNzBTbFJHTW5NTXo4aHJWTTBDWWhFUUhKT1B2eE1Ma0phdFFtVWJFVm82aStGVlg0eGhMUzF4SURJZitscDVLamQ5eHQvcjRNbVRKMGhPVHNZYmI3eGgwcXpVbFN0WElqOC9IMTk5OVZXSng2cFVLcHc0Y1FJeW1ReERodzU5bm5CTExTOHZEMEJoWnppVkx3OGVQTUR4NDhjeFljS0VFbytOakl4RVptYW1WaEtrdUdyVnFxRisvZnI0K2VlZjBhaFJJNk1IWEJBUkVSSFJ5OEdFeVNzcU1qSVNBd2NPRkw2QUFZQzd1enZHakJtamNkemR1M2VGMjVhV2xxaFhyNTdSMXhDSlJFYVh2eWxhTHNYQ3dzTG96dC9ubVlId3VpaWVNSG1WYmQ2OFdiZ3RsVXBmMlU1em1VeW1zWjdCcEVtVDRPTGlvdlBZKy9mdkcyeExwVkxCMTljWC8venpEL3IwNllPWk0yZWlmdjM2cFk1TlgyZElSa1lHZXZmdWphdFhyNXJjcGtxbFFuaDRPSTRmUDQ0VEowNFliT090dDk3QzU1OS9qbUhEaHNIR3hrYnZjY09IRDhlelo4OHdjdVJJREJnd0FKVXJWelk1cnZJdVBUMGRodzhmTHBPMm5yZVRMQ2twQ2RXcVZUTjZzZnVTN05peEEvUG16Y09XTFZ2UXIxKy9NbW1UcUNKenRCWGhTWmJ1cElhRE5mQkJTMHRzdTZyQXZiVC9tMG1TbHEzQ21kaDgvSnVzeEtUT1Z1anFMa2JJUGQzbDV4eHR5OS9ucGR6Y1hNeWNPUk1QSHo3RXhJa1RUU3FCZWViTUdTZ1VDcU1TSnJkdTNjTGF0V3VoVXFsUXYzNTl0R25UeHFockpDY25vM3IxNnNKblZXOXZieWdVQ3Z6NTU1OUd4d2tVSmt2ZWUrODlBREQ1WEhwMS9mdnZ2L2p0dDkvdzk5OS9ReXdXRzVVd2VmTGtDV3JWcWxYaWNTS1JDRk9uVHNXVUtWT3dhdFVxYk5pd1FXTmRyK2VWbTV1TC9QeDhTS1ZTNU9ibUlqbzZHcmEydG1YV1BoRVJFVkY1eDRUSkt5ZzhQQnk5ZXZYQzA2ZFBoVzIxYXRYQzZkT250YVpuUjBSRUNMZnIxS2xqVW1kYnQyN2RkSzZEb0V2UnhNZVBQLzZJU1pNbUdYMmQ4dTUxU1pqRXhjVnBmSkYvLy8zM3Rjb1RGVjF6b3poUFQwK2twS1FBS0J3aFg1cFIrRVVaNnNCZnVYS2xjSzJxVmF2aTY2Ky8xdGovMTE5L0lTVWxCZDdlM2lYT3F2cnBwNS93enovL0FBQk9uVHFGOCtmUEl6bzYycWd2dE1hNmMrY08zbi8vZlVSSFJ4dDlUbXhzTE02ZVBZdHo1ODRoT0RnWXljbkplbysxdDdmSGh4OStpUEhqeDZObHk1Wkd0Zi80OFdPRWhZWGgzTGx6T0hqd29ObEsxcjNLMXE5ZkQ3bGNYaVp0V1Z0YmwvcmN1M2Z2b21mUG5uQjNkOGV2di82cXM2YTVLYTVmdjQ2SkV5Y2lKeWNIUGo0K0dEVnFGSDc0NFFjbXpZaWVRMXRYQy93UnJUdlo4WTY3SmNJU0NqU1NKVVVseTFRNGRsT0pmbzNGQ0gyZ1JKNk9adHE1Nmw4dzNoQ1pUSVlCQXdhVTZseGQ5SFg0OStyVlMrODVPM2JzMFBtZSt2UFBQd3Vma1E0ZlBveStmZnRDS3BXV1RhQkZORzdjR0tOR2pjS09IVHV3ZlBseWJObXlwY1RYTzRWQ2dURmp4c0ROelEwYk4yNHM4NWhJdjVTVUZJU0hoMnR0VDA5UEJ3Q2QrMkpqWTAyNmhyb3RVd1p1NWVibUFnRHUzYnVIR1RObUlEWTJGbloyZHVqZnZ6L2VmZmRkamZieTh2SzBCa3FrcDZkREpwTVovZm15U3BVcUdEOStQR1F5bVVheXBDelc5THA3OTY3V3pHeERNOUNKaUlpSVNCTVRKcStZcTFldm9uZnYzaHExK212V3JJa3paODdvN0JpT2pJd1Vic2ZFeE9qOVlxQnIrK3pacy9HLy8vM3YrWU91NElxdVlkSzJiZHRTelRCNEdiWnUzWXFDZ3YvcnpPbmR1N2ZXTWRXcVZkTjU3bzBiTjRRRWh2cGNmY2MrcitUa1pJM1pKWFBuemtYVnFsVTFqdm55eXk5eC92eDVZU0ZOUHo4L25YL2pDUWtKbUQxN3RzYTJGU3RXbEdteTVPVEprL2pnZ3c4MG5yT3RXclhTU0dZVzlmWFhYMlAzN3QxSS9IL3NuWGxjVFB2L3gxL1QzclNYdEloS3lLNnJrRDFDWk1tKzc4dTFaS2NyWEhFanlhMnMxMUwyWFVoY0tha3NsYVZFZEpXRUZwRVFhWnVtbXBuZkgvM21mT2ZNdm1VOXo4ZGpIby9PT1oveitYeW1tZk9aYzk3TDYxMVFJUFVZMTY5Zmg3T3pzMHp6NG5YQVNKS3EraEdSdGc1SXUzYnRoTzVuTUJpa0dqbFdWbFpJVDArWE9zTHo2ZE9ucE05RTNneVQ5UFIwOU8vZkgwVkZSY2pQejRlenN6T3VYTGtpdHp6SGx5OWZNSHIwYUZSVlZSSDdrcEtTd09IOG5ISS9GQlJmQ3hjN05XUjlZT1BWSjhGcnFhMjVDa0tTYThTZS82Q0FoVkh0MUdCdnFvcjBkMlNEYUZOakducmJLWDVMTHE2R21UalliTGJZZ0FrdWFtcHFoS3dXaThVU0d6Q1NtcHFLOFBCd3FLaW9vRzNidG5qeTVBa09IVG9rVlpTK1BJd2ZQeDZQSGoxQ1ZsWVdjbkp5SkFZWFBINzhHRXdtRXgwN2RwUjVyUDc5KzBOTFN3di8vdnV2dk5QOXBVbE5UVVZxYXFySTQvSVVkMy81OGlXMmJ0MEtYVjFkcUt1cjQ5Mjdkd0JFMzljSzQvYnQyd0RxQW94TVRFd3dhOVlzNHJQbVltcHFDZ0RZdFdzWFdyWnNTZXhuczltNGMrY09BS0I5Ky9aU2o5bTFhMWVVbDVlanRMUVVPam82WURBWVNFOVBGeW1uYVc5dkwxV2dSOU9tVFRGNThtUndPQnpRYURRMGF0Ukk1dnRJQ2dvS0Nnb0tDb3BmR2NwaDhoMXg5KzVkREJ3NGtGU1R4TkxTRW5GeGNTSWxoRVFaWlNtK0Rrd21FNTgrZlNLMkxTMHR2K0ZzUk1Oa01uSG8wQ0hTUG1ubDJBQWdMaTZPdEMwdTBsUlIxcXhaZy9MeWNnQjFXVlA4MlV5M2I5OG1IbXJUMHRLd2QrOWVrZEppOCtiTlExbFpHYkU5ZHV4WWVIcDZpaDMveElrVE1EVTFoWnVibThTNS92UFBQMWk4ZURISkVkV2xTeGRFUjBjTE9IbTROR25TUktTelJFVkZCVjI3ZGtYYnRtMUo4bW15eWpUVTF0Ymk5ZXZYeEhiVHBrMWxPdjlIUU5FNklBY09IQ0FaQ0pjdlh5NlFjU1VPL213K2VSMG1xcXFxcEhPenM3UGg3T3lNQ3hjdW9FK2ZQakwzTjJQR0RGSVJlejA5UFZ5NmRFbW05MFpCUVNHSUtnMlk2NnlCbXk5WlNIbGRpOCtNT2htdHJrMVVZVVNuNFhPbGVLY2tpd09VTVRsd2JFVEQyMUtnaE1HQmtUWU5uUnFyd2NWT0ZhcEtVT1E2Y2VLRVhPZEptNlZpWVdGQjNFdWtwcWJDMjlzYkJnWUdBdmMrdWJtNThQWDFCWnZOeHJScDB6Qnk1RWpNbVRNSEVSRVJhTnUyTFhyMTZpWFhQQUh4dGRlcXFxcWdvcUtDYmR1MkNUMSs5T2hSNHU5cjE2NEJxTHUvNFJxNnVWblhNMmZPRkRqWHdzSkNiQjB0Q3VucDBhTUh4bzhmTDlNNW1abVorT2VmZjBRZU56TXpRMUZSRVJFc29xcXFpalp0MmhCU2FkTGc3T3lNOFBCdzlPM2JGOE9IRHhlYXRlL3U3bzcwOUhRa0pTVWhJU0dCZEl4T3AyUElrQ0hvM3IyNzFHTUNkYzkvL085TlZEWklqeDQ5MEtOSEQ0bDkwdWwwakI0OVdxWjVVRkJRVUZCUVVGQlEvQS9LWWZLZGNPblNKVXljT0pGVTdMbDU4K2FJaVlrUktUbFVVVkZCU2x2WDF0YUdpa3FkcEFPTHhTSkZHQXVMVkZKRVFvYWlEdjdveXUvVllSSWFHa3BFMjhrRHIwU0hwcWFtUXNZT2NhU2twT0RJa1NQRTl0YXRXd1crcDd5Umg2cXFxdGl4WTRmUXZvNGZQNDZyVjY4UzJ5MWF0TUNCQXdkRWp2MysvWHZNblRzWEVSRVJhTml3SVo0OGVTSXhXbGRiVzV2a0xPblZxeGV1WExraXR0ajZ6Smt6NGUvdmovejhmQUIxdFdUNjlPa0REdzhQZUhoNHdOemNITW5KeVNTSENhODhuelM4ZVBHQ0pPblFxbFVybWM3LzJXRXltUWdNRENTMlRVMU44ZnZ2djh2VUI3K2NvYnpyYWV2V3JYSDM3bDBNR2pTSXlKcjUvUGt6M056Y3NHZlBIc3llUFZ2cXZvS0NnbkR4NGtWaW0wYWo0Zmp4NHdwLy9ubDVlZERWMVpYcG5QZnYzeXMwSmdYRjkwUjFMWEEzbjRYVUFoWStWSEJROC8vTC9vY0tEaTVuMXFKTEUxWG9hOUh3V1V6aGRoVWFvS3RCUTJ3Mkc4V1ZBRUREeDByZ2VuWXRIcjFob2IyRkNycmJxRUpIUTNIUENZdkZRbmw1dVVoWnF0cmFXbXpidGcxdWJtNHlSY1B6OHVEQkF3QkF6NTQ5U1FFWVJVVkZXTHQyTFNvcksrSGs1SVJKa3lhQlJxUEJ5OHNMcTFhdHd0YXRXMkZ1Ymk2UVJjZGtNakYvL256U0hBR3k4K0xRb1VOU3lhQnlneTVFOGVIREJ5UW1KZ0lBS1h1V0MyL0FBWVZ5OGZmM2g1R1JFY3pOeldVNno4aklDRlpXVmdMU3hGeDBkWFdKM3o4Mm15MVR2VVV1ZW5wNjJMVnJsOWdnRlgxOWZhVTd6dHEzYjQrUkkwZUN4V0pCUlVVRlRabzBrZXMrdTFXclZxUjdVZ29LQ2dvS0Nnb0tDdm1oSENZU3FLMnRsZmpneFkrT2pvNU1OK25idDIvSGloVXJTRGU1am82T2lJcUtJbEsvaFhIanhnMmlLRHlOUmtOT1RnNWg0TDF5NVFxR0RoMUt0SlgxUFh3dEZESGk4NmVrSzlJWEFKa2YzZ0JCaHdsWHF1Sjdnc2xrS2lTOXhtUXlTZlZLZXZYcVZTK0ZJMnRyYXpGbnpoemlPdWpkdXpmR2pCbERhblByMWkxU3RzdWNPWE9FR251ZVAzOU95aVRSMXRiR3VYUG54RG95VHB3NGdZaUlDQUIxeHQ1cDA2WWhLaXBLN0xVOFk4WU1IRGh3QUhmdjNzWFlzV054N05neGlZWnpEUTBOK1BuNUlURXhFWU1IRDRhcnE2dkEvNU4vbm5mdjNvV3JxNnZZZm5rNWUvWXNhVnRjTnNhUGZnM0tRM0J3TU9Hd0FvQS8vdmhEcFB5RktQZzF4aFVwK3Q2b1VTTWtKQ1JneElnUnhMVldVMU9ET1hQbUlDc3JDMXUzYnBYNG0zTHo1azJCNHNnYk5teUFoNGVIM1BQaVFrV3BVdnpLbERBNE9KaFNqY0l5MFczeVN0am9ZS21DbXk5RjF4NW9hNmFDR2paUVdNWUM4TC9ydVpZTnZDdm40RjAyQzNmeldKanVwQTVySS9ucW1RQkFjWEV4RVZnUUhCd3NOSnMwTWpJU01URXh5TS9QSjBrVHlnTFhZZEszYjE5aTM2dFhyN0I2OVdwOCt2UUp6WnMzaDQrUEQ3RjJPVGc0d05QVEU3dDI3WUszdHpjMmJ0eUlObTNhRU9leTJXeWhqZ3BoKzFSVVZJZ01FV2x3YzNNajNXT2ZPblVLdGJXMVdMUm9FWVlORzBic2w3Zm9PNFgweU92QTE5SFJrWGd1OTdzbVN3WTFQOG9zdk02bFljT0d4UDJsTU16TXpEQjE2bFNGeDNGMWRaWHBYcEdDZ29LQ2dvS0Nna0kwbE1ORUFtZlBuaFV3UGtvaU16T1RwR3NyQ2hhTGhhVkxsMkwzN3Qyay9YMzY5TUdsUzVmRUduY0JJQ1ltaHZpN1hidDJjbXRYZjB1VTZXQlF0Qzk1TlA1NTY1Y0EzMmVHeWNHREJ3WG1LUXNKQ1Fta3pDZHBwS3JrWWRPbVRYajgrREdBdW9mZG5UdDNFc2VxcTZ2QllERGc0K05EN0RNeU1zTEdqUnNGK21Fd0dCZ3paZ3hKaWlza0pFUmlGTzNTcFV0eDRjSUZRcHJqMnJWcitPZWZmd1Frd1hpaDBXaEVWSDlBUUlEVWp0TEpreWRqOHVUSklvODNiZG9VbXBxYVJBSFNyVnUzd3NiR0JvTUhEeFlwOWNYaGNQRDI3VnVjT1hNR216WnRJdlkzYXRRSTF0YldJc2Y2MGE5QldTa3FLb0svdnoreDNhaFJJNGt5YmNMZ2Q1Z29tckZuWUdDQTZPaG9USjA2bGZTYkV4Z1lpTmV2WCtQbzBhTWl4M2oyN0JsR2poeEp5bm9aTVdJRTFxMWJwOUNjS0Nnb2dLT3B0V0tkSlFCdzh5VUxVenFxSStNZEcrOHJCTmN4UFUwYVBOcW9JVEdYQlJaSDlPOUVXVFZ3TUtVV1MzdW93NWd1WDZhSmxwWVdpb3VMVVZSVWhLTkhqd3JJU3pFWURFSzZTNWowbERSOCt2UUp1Ym01YU5pd0llR1FUMDFOaGErdkx5b3JLMkZ0YlkzTm16ZERXMXViZE42d1ljTlFWRlNFc0xBd3JGcTFDcXRYcnlia2k3UzF0VW1PQ21tZEZ4d09CMi9ldkJISVBQanc0WVBRb0tQbno1OGpNaklTZERvZC9mcjFrK3Y5VTFCUVVGQlFVRkJRVUZEODNNZ2Z3a2FoRUI4K2ZNQ2dRWU1FbkNXVEprMUNWRlNVUkdjSmg4UEI1Y3VYaVcxWmFrb1VGUlZCVFUxTnBoY3ZTNVlza2ZuOHZMdzhxZWYzSS9HOVo1aFVWMWRMbFYxQ285RkV2dmkvV3l0WHJoVGJYdGJYczJmUHdHYXpTUkpKSEE0SDNidDNoNWFXRmxSVVZLQ3BxUWxEUTBPaWRna0FiTnk0VVdneHo0VUxGK0xKa3lmRTlvb1ZLOFE2Sjdpb3FLamcyTEZqcEd5UFZhdFc0Zm56NTJMUDY5cTFxMVFaQUxLZ3FhbUprU05IRXR0bFpXV1lNbVVLakkyTlJmNGZWVlJVWUdWbGhaVXJWNUlNNTNQbnpsWGF2SDRHTm16WVFIS21iZHEwU2NDb0p3MDFOZVFDejRwa21QRDJjZnIwYVN4YnRveTAvK3paczNCemMwTkpTWW5BT2UvZnY0ZTd1enMrZi81TTdHdmJ0aTJPSFR1bTFPOGtCY1d2eXVzdmtpVnVubjlrSS9zakM0dTZxOE81c1NvMC9qL0FYWlhHZ1lPbENwYjJVQWViQTl4NFVTdStJd0NWTlJ6RVpJdk9WSkdFam80TzFxeFpBMVZWVlp3NWN3WnBhV21rNDJGaFlTZ3BLY0Z2di8yRzMzNzdUYTR4N3QrL0Q2QXV1NFRGWWlFME5CU3JWNjlHWldVbFdyWnNpZURnWUpGMWsrYk1tWU1KRXlhQXlXUml3NFlOQ0FvS0lnVmxTTUxKeVFsT1RrNEFRQVJTeko4L0h5a3BLVVNiMjdkdlkrclVxYmh3NFlMQU9lcnE2ckN6czRPSGgwZTlaTXRTVUZCUVVGQlFVRkJRVVB6NFVCa20zNEE3ZCs1ZzdOaXhwS2gvRlJVVmJONjhHYXRXclpLcWp4czNicENjRUFNR0RKQjZmQTZISXhBZExRdnk2T04ramNqeGIwRmhZU0ZwVzBWRlJXUkI3L3JDMHRLU3FGM0R6NEVEQjM0SUxXNFZGUlU0T3pzVGNsdHNObHVzakp5am95Tko2NXpMa1NOSFNNWHRCd3dZZ0lDQUFLbm5ZV2RuQjM5L2Z5eFpzZ1FBVUZsWmlhbFRweUlwS1VraGlRZDVDQXdNUkdKaW9rS2YzNEFCQTZSZVUzNFYvdnJyTHhnYUdtTEhqaDFvMTY0ZFVVQ1l4V0xKOUJuWGg4TUVxSE5lQmdjSHc4TENBbi84OFFleC85YXRXK2pldlR1aW9xTFFwRWtUQUhYZno2RkRoeUluSjRkbzE2aFJJMXk5ZWxYbW1pUGlTRWxKSVl5TjB2S2pPV3VPL1NPOFNEUUZoU1NNNlRSTS9rME5UUXpyZm9kSHRsUEQ0RlpxWU5Sd29LMEJxSUlHZGJVNkVhNjFyaHFJeXFyRjNUeng5MUVQMzlSaWZBZjViOUZidDI2TktWT200TWlSSXdnSUNFQklTQWowOVBTSTdBNUEvdXdTQUxoMzd4NkFPb2ZKSDMvOFFkUmY2dHExSzFhdlhpM1JDVDF6NWt6bzYrc2pORFFVMGRIUnNMYTJsbHI2ajVzaCtPSERCL3o1NTU5NDllb1ZORFEwU0k1d0xTMHRhR2hvWU4rK2ZYaisvRGw4Zkh5SUREMWJXMXZzM3IxYllBMm5vS0Nnb0tDZ29LQ2dvS0RnUWpsTUpOQ3ZYeitzWGJ0V3BuTzR4aXhoYk51MkRhdFdyU0k5cU9ucjYrUDA2ZE53ZDNlWGVnemV3dGdtSmlibzA2ZVBUSFA4SGxtK2ZEbFdyMTR0ZGZ0bHk1WVJzaEpBM2NPekxQajcreU00T0ZpbWMvaXBxS2dnYmN2eUdTcUxpb29Lb1ZHU3hjWEZKQWtyWFYzZDc3YVdEVkJuM09ldFR3TFVaVm9ZR1JtaHRMU1VpRUJWVVZIQnZuMzdCSnhFcDA2ZEloWHV0ck96dzVrelo2UTJndGZXMXFLeXNoS2pSbzFDU0VnSW5qNTlDcUF1a2pZNE9CaGVYbDZLdkQyWnNiUzBSR3BxS3Z6OC9IRHg0a1ZTelExeGFHdHJvMlBIanBnMmJScG16cHdwa3hQZ1I3d0daYVZodzRidzkvZkg3Ny8vRGdhREFScU5ob1NFQk15WU1RTW5UcHlBczdPelZQMG9xK2k3S0x5OHZHQnNiSXk1YytjU0R1Nk1qQXgwN2RvVlY2OWVSYnQyN1RCcDBpUWtKeWNUNStqcjYrUHExYXRvM0xpeFFtUGIyZGtoTkRTVTJMYXhzUUVBUkVSRVlQejQ4Y1Qrdkx3OGtWS1F2T2YvQ0J6NzUrdCtEeWwrRG96cHdPTHU2bEJUb1NFMm00VUhCYlg0eEFEWWZERWltcXBBRTBNYWVqVlZ3NmkyNm1pa3o4TDVkTkhaSm13eHNsM1NNbkhpUktTa3BPRHAwNmNJRGc3Ryt2WHJzWGZ2WGxSWFY4UFYxVlVxNlZoaDFOVFU0T0hEaDdDenM0T3RyUzNtelp1SE5XdldZTlNvVWNqTXpDVFZCSkZFWUdBZ0xsKytqRkdqUnNrMGgrVGtaR3pkdWhWZnZueEJnd1lOOE5kZmY1R0t5SGZ1M0JrN2R1ekF1blhyRUI4Zmo0S0NBbXpjdUJIR3hzWVlPM1lzS1NOUEdPS3l0cjlXZlpOK3JSVmJ4NzhXdWkwYzhUWS9GNVpOYkw3MVZDZ29LQ2dvS0Nnb0tDaVVCdVV3a1lDWm1SbGNYRnlVMHRmRml4Y0Y2cUUwYjk0Y2x5OWZsdm5CdFYrL2Z2ajMzMzlSVWxLQ01XUEdRRjFkWGVwenpjM052OHVNRDIxdGJhRVNTNkxnTjFES2NpNTN2QjhkZFhWMWtaSVMzdDdlS0M0dUptMy8rZWVmUXR1S01uVHYzYnVYNUhRNWRlcVVUUEp2MHNDdHlURmp4Z3c0T1RuQnhNUUVKaVltTURJeWdvNk9Edkx6ODlHNmRXdWkvZHk1YzBuUjdvV0ZoVmkzYmgwT0hUcEUrbDYzYU5FQ3ExZXZCb1BCQUlQQlFHVmxKU29ySzBsLzg3NnFxNnRGem5IOSt2WHc4UEFnR1dTK0JxYW1wdGkrZlR1MmI5OE9KcE9KOHZKeXNkZXVob1lHOVBUMDVJN3UvNVd1UVZ0Yld3REE1czJiNGVQakF4YUxoUkVqUmlBNU9Wa3FoME45TzB3QVlOYXNXVEEyTmlia2E0QTZHY0NlUFh1aVg3OStwQ0t5NnVycUNBOFBsMWlyUnhwTVRVMHhlL1pzZ2YwTUJvT1lCeUQrUFFzNy8zc21OdVA3ejhTamtJLzZNanpUQUV4MzBrQTVFemowZ0lsUFlsU2xtQ3dndTVpRDdPSWFkR21zaWxIdDFQQytuSVBiT2ZKbit3ck1oMi9kcDlGbzhQYjJ4dHk1YzVHWW1JaXRXN2NpS1NrSmREcWRGRndnSzJ3Mkd3WUdCaWdvS0VCaFlTRmF0R2lCRXlkT1FFdExDN3QyN1pMSllkdWhRd2QwNk5CQnFqRnpjbkpnYlcyTkF3Y09JRHc4SEJ3T0IyM2F0SUdQancrTWpZMEZ6ckd4c2NIdTNidmg0K09Eakl3TUxGcTBDUDcrL21qVXFKSElETHlDZ2dKd09CeUZuYzdLWUtybjhxODIxcldMWVhBYk1WYXVjOE92MzRLZWdYRDVOUW9LQ2dvS0Nnb0tDb29mRmNwaDhoWGhOOGlPR3pjT0lTRWgwTmZYbDdtdnFWT25vbCsvZnBnNWN5WW1UcHdvOC9rc0ZvdW9lNkFJa1pHUjJMdDNMN0Y5NWNvVmhmcWprQTBEQXdPaCsrL2R1NGVEQnc4UzIrM2J0OGVNR1RORU9reEVHYm9URXhPSnY5WFYxVEYwNkZDbFN2M3dZbXBxaXI1OSt3cnNYN0JnQVpISlkyRmhnYzJiTjVPT256aHhndlJldVVSRlJTbHRiZ3dHQTdObXpjTHQyN2VsZGtZOGV2U0krTHRaczJZS3owRlRVN05lalBLL09oVVZGVVFHeDd0MzcrRGg0WUhFeEVTSjJ2Yjg2M2w5ZlRZalJveEFaR1FraGc4ZlRtU0lsWldWNGVMRmkwUWJHbzJHUTRjT3dkWFZ0Vjdtd0lYL1BXdHBhZFhyZUJRVTN6Ty9OVktGa1Rhd0xhRmFyTE9Fbi91dldkRFhBZ2EwVUVOcUFSc1ZOWW9Gc0hDZHQ4S3lDYzNOelRGLy9ud0VCUVVSbVJHVEowOFc2bUNRRmsxTlRTeGV2QmhyMTY3RndZTUg4ZWVmZnhKcndhSkZpd1RhbDVlWFEwZEhSeVpIUHE5c3JMZTNOekl6TThGZ01MQisvWHJDV1RKeTVFak1tVE5Ib000ZUx3WUdCdGl5WlF0OGZIeVFscGFHcUtnb2JOc21XbjZQVzJpZVY5cnpXekhWYzVua1J0L0JXSlREaElLQ2dvS0Nnb0tDNG1lRWNwaDhBN1MxdGJGOSszYUZJdnlBT3NrZVdZM0M5Ky9meDZsVHAzRDI3RmtrSlNYQnpzNU9vVG5rNU9RZ01qSlNvVDUrWkpZdlgwNlNxUGthVEo4K0hTOWZ2Z1FnM0dIQ1lyR3dZTUVDVWlaQ1VGQ1F6TTZ4eXNwSzNMcDFpOWp1MXExYnZUbExSSEgyN0ZuUzkydnYzcjBDaFdSbnpwd0pIeDhmVkZWVktXMWNEUTBOR0JvYW9xS2lnbkRXSkNZbUlpUWtSR0lSZFE2SGd5OWZ2aEF5UmtDZFFVdFl3ZTc2Z0U2bks2MmV4dmZNczJmUGxOS1ByNjh2RWhJU2tKQ1FBS0RPMFRWNzlteWNPblZLN0huOCt2ZjE2VHh3ZFhWRmZIdzhCZzBhUk1vYTQ3SjU4MlpNbmp5NTNzYm53bHVZV1ZWVmxYS1lVUHpTL0dhcGlxUmN0a3pPRWk3eEwyclIzVVlWN1MxcHVKdW5tTU9FNjF3UUpiODRjT0JBWExseUJWbFpXZERVMUpSSk1rc1VuVHQzUnZ2MjdYSDc5bTE4K1BBQnBxYW1ZTFBaU0U5UEoyV003TjI3RnhFUkVRZ09Ea2FiTm0xSWZmejk5OSt3dDdlSHU3czcxTlRVd0dReWNmMzZkYVNtcHVMUm8wZkVHcHVhbWdwVlZWWFkyOXVqUTRjT1JPQkhyMTY5cEpxcnRyWTIvUHo4Y09yVXFhK3lUbEpRVUZCUVVGQlFVRkJRL1BoUURwT3ZUT3ZXclhIMjdGbTBiZHRXS2YxSkc3SDM1NTkvNHZUcDAzajE2aFd4cjdDd1VHR0h5YTlPMDZaTjBiUnAwNjg2SnB2OXYyS3gvTTREQUxoeDR3WXB1MkhJa0NIbzE2OGYzcjE3SjlNNGNYRnhKUG1kZ1FNSHlqRmIrWG4zN2gwV0xseEliSThkT3hZZUhoNEM3VXhNVERCaHdnUWNQbnlZMkdkc2JBd0RBd1BrNStjVHhpUW5KeWYwNnRVTGhvYUdNRFEwaElHQkFUSXlNa2hGNFRNek0yRnRiVTFJUlowN2R3NWp4LzVQcHNMYjJ4c2VIaDR3TnpjWE9lK2lvaUpZV0ZqSS84WVZaTmV1WGFULzI4OUtxMWF0bE5LUHFxb3FUcDgrRFFjSEIzejgrQkVBY1ByMGFUZzZPbUxGNjAwcE9BQUFJQUJKUkVGVWloVWl6K04zbU5SMzlrK25UcDB3ZmZwMEJBVUZDUnhqTUJqMU9qWVhYb2VKam83T1Z4bVRndUo3eGNxQWhzaG44a2xxc1RnMFBIM0hocldoaXNRQzhKTGdYditpSEpoUG5qekI4K2ZQQVFCTUpoTm56cHpCdEduVEZCb1RBRHc4UFBEa3lSTWtKaVppeElnUldMZHVIWktUa3hFY0hJeDI3ZG9CcU10d1liUFpTRWhJSURsTTNyeDVnNWlZR0tTa3BHRElrQ0VBNnJMOWR1ellJVERPNXMyYjBhWk5HeUxycjZhbUJpZFBuaVRWOHBPVzZkT25FMzhMSzNyUHpkWVJkc3pJeUVqbytrdEJRVUZCUVVGQlFVRkI4Zk5CT1V5K0lsMjZkRUY4Zkx4RXFSZGxVRlpXUnRyMjgvTVRhSk9YbDRjZVBYclUrMXdvbEV0cGFTbnhON2YrQnk4OWV2U0FpWWtKaW91TG9hdXJpOTI3ZDhzMURuL20wS0JCZytUcVIxNW16NTVOR0xCTlRFeXdhOWN1a1cyOXZiM1JxMWN2T0RvNndzN09qcmpHakkyTmllS3U0OGFOdzhxVkswbm44ZGFBQU9xa3lYanJhb3daTXdhOWUvY21NbTNLeXNwdzdkbzFwUmliS0w0ZkdqVnFoS05IajJMSWtDRkVadGFxVmF2ZzVPU0UzcjE3Q3oySDE1a0kxTC9EeE0vUFQ2U3h6dGZYRjU4K2ZjTE9uVHZscmwvRHhjcktDbS9ldkpIWXJyUzBWS2F4WHI5K0RTc3JLMFdtUmtIeFRhQUJFSllEb3FNQmZLeVFQenVrbUFFME14RitEZWxvU0g5dGNSMG13bXBDVlZSVUlDQWdBQndPQiszYXRVTjZlanBPblRxRkxsMjZ5RjMwblF1M2xoZzMyNjl6NTg1SVRrNUdkSFEwNFREcDFxMGI5dXpaZzRTRUJNeWJONDg0OStiTm13Q0EzcjE3RTltdlJrWkdzTFMwUks5ZXZkQ25UeDhzWExnUU5UVTE2TlNwRTJuYzh2Snl2SDZ0ZU0waGNYMElPL2ExSE5NVUZCUVVGQlFVRkJRVUZOOGV5bUh5RmJHeHNhbFhaMGxoWVNIT25UdUhNMmZPNE42OWV5TGJHUmtaWWZUbzBRSVBvUlEvQnJ6T01HRVpKbHBhV3BnMmJScUNnNFBoNys4UGEydHJ1Y2JoZFppWW1wcWlVYU5HaEFORFVRd05EY1hxanUvYXRZczAvcjU5KzlDd1lVT1I3VnUwYUNHMElEdXZnVU5QVDArdXVlN1lzUU9Pam81d2NuTEMvdjM3cFNwUVMvSGo0ZTd1anBVclYrTHZ2LzhHVUNkek0ySENCS1NscFFuOTduMnRHaVlBc0hidFdvSGFQWFE2blpUeHNYdjNibno2OUFsSGp4NFZlMjE5SzZqNk94US9LcjV1R3NqOUJMejZ4TUw3Y2c0K1ZiTHhtUUdvMElCYUJaSkRhbGdjcUtxb1FKVUc2R25SWUVvSHJJMVVZV3RNUTdNRzBrdG9jb01DaFAzRzdkaXhBKy9mdjRldHJTMENBZ0lRR0JpSStQaDRCQVFFWU4rK2ZjUjF5U3ZaeWVGd3BIS0cwdWwwR0JnWW9MQ3dFQURnNHVLQ2ZmdjI0ZGF0Vy9EMDlBU2RUb2VabVJtc3JhMlJsNWVIbHk5ZkVsbk5jWEZ4QUVDcXUwU2owWEQwNkZHSjQzcDRlQWpOTmdXQS92MzdRMFZGQmRldVhaUFlEd0NZbVpuaHhJa1R4RGEzaGdtMzNndHZ2eFFVRkJRVUZCUVVGQlFVdnc3Zm4xV0ZRaVkrZnZ5SUN4Y3U0TXlaTTdoOSt6Wkpyb2tYVFUxTkRCNDhHRk9tVElHN3V6czBORFNVWWxUanJaTUJRR1NmYTlldXhWOS8vYVh3ZUw4NkRBYURaS2dWbG1FQ0FGT21UTUg5Ky9maDZla3A5MWdGQlFYRTMxeU5jbVdSa3BKQ1JLZnljL2Z1WFpJVTB1VEprekY2OUdpaGJjdkx5MUZWVlNXMGFIMTFkVFdwcm9tby81VWtPblRvZ1BqNGVQVG8wVVBtT2pCQW5heVhxUGtyQzBXekNuNUUrQ1d4UktHdXJpNTFuMzUrZm9pSmljSGp4NDhCMURtaEowNmNpSmlZR0lIUC9tdGttTERaYkN4ZHVsUWd1MnJxMUtudzkvZEgvLzc5a1pHUlFldy9kZW9Vdm56NWduUG56Z21OTnYrV1VBNFRpaDhWYlRVYVdqVUVXalZVL2kxelV5TWF0cmhyUXBFVi9QMzc5d0RxTWpGNWlZdUx3NDBiTjZDdXJvN1ZxMWREWFYwZEN4Y3VSRnBhR2dvS0NoQVNFa0lVYWVlOWQyT3hXRkJUVThPYk4yL1FxRkVqc1dPeldDeGlMVFF3TUlDVGt4UHUzYnVIcEtRa3dzblFwazBiNU9YbDRjR0RCN0N6czBOV1ZoWmV2MzROUzB0TGhiTmNLQ2dvS0Nnb0tDZ29LQ2dvNmdQWnJYOFUzd1dQSHovR3dJRURZV0ZoZ1huejV1SG16WnNpblNWQVhUMklDeGN1WVBqdzRVUkJhQmFMcGZDTGYweHhiU2tVaHh0SnlrV1VFOERCd1FGaFlXRS9uQ0U5UHo4Zm8wZVBKb3poalJzM1JuQndNSjQvZjQ0clY2NGdPRGdZOCtiTlE5KytmV0ZsWlFVOVBUMkVoWVVKN2V2VHAwK2tiVVVjUHIxNjlaTExXVUpSZjZpcHFVbjFrZ1YxZFhVY09uU0lkRjVjWEJ5UmRjSUx2OE5FMlFYUUdRd0dSbzhlTGVBc21UVnJGZzRmUGd4TFMwdmN2SG1Ua0w3aEVoa1pDVGMzTjN6NThrV3VjVy9kdW9YTXpFeUJWMFpHQnFtb3RLK3ZyOUIyM05mV3JWdEovVklPRXdvS1FXZzBLT1FzQWVwK053R1FhbXZsNU9SZysvYnRBT3JxY2RqYTJnS295MEpac21RSkFPRGZmLzlGV2xvYWdMcTFqM3Uvd0EwMG1EOS9QdWJObTBjS2pLbXRyU1dDTmhJU0VsQmVYazRLV09qV3JSc0FFREtXQUlqYUpROGVQQUFBSXZ2alI4N2FjSFYxUlo4K2ZiNzFOSDVvenAwN1I4aTU4ZlBod3dlY1AzOWU1dHA3WEI0OGVJRERodytUN3BscmEydVJsNWNuVXo5aFlXRW9LaXFTYXc3MUJhOHNyemhPbmp5SjFOUlVpZTJlUG4yS0N4Y3VpRzJUbDVlSEowK2VTRFV1TDFWVlZRTFBMZUlvTGk0bVpjN1dKL2Z2M3ljRmhpbXJyVExnY0RqWXYzOC80dVBqaFI1Lyt2UXB6cHc1SS9IWm1zUGhFTDhQL0h6Ky9KbTB0cTlkdXhZeE1USHlUNXFIcEtRa0luT3Z1cm9hOGZIeEFnR1cvTlRuZWxEZlZGVlY0Y3laTThUdnFieE1tVElGcDArZlZ0S3M2djczdko5L1ptWW1jbkp5Wk80bk56ZFg3SHNyS0NoQVNVbUowR08vNnZwQ1FVSHg4MEJaQUg5UVBuNzhpR3ZYcmhFRktubXh0TFNFdTdzN2FaOHc2U2FLSHcvK0d4SmpZMk9SYlMwdExldDdPa3Fsckt3TWJtNXVlUHYyTGJHdnVMZ1lGaFlXc0xlM3g5Q2hRN0ZpeFFyczM3OGZOMjdjSU9vc05HdldUR2gvL0hVWXhCVnEveDZvcUtpQWxwWVc4WkpHbW9SQytYVHMyQkYvL1BFSGFkKzZkZXZ3MzMvL2tmYng2OWtyMDJIeThlTkg5TzNiRnhjdlhpVHRuenQzTGtKRFF3bm5uYW1wS2VMajQrSGc0RUJxbDVDUUFCY1hGN2trOU96czdOQ3laVXVCbDZtcEtlbmgzTUhCUVdnNzdvdDNiVkpUVTZNY0poUVU5Y1REaHc4QjFNbStBbldabHhzMmJFQlZWUlc2ZE9tQ1VhTkdrZHAzNjlZTmZmcjBBWWZEUVdCZ0lDb3JLMEdqMGFDcnF3dWc3cmVJeFdLQndXQ2d1TGlZRkhoUlhWMk40Y09IWThpUUlmRDE5UVZBbHRYcTBxVUxhRFFhVWxOVFVWNWVEcUJ1VGZYMDlJU25weWRxYW1wdzQ4WU4wR2cwOU92WHI5NytKL1dOdDdjM2xpOWYvcTJuOGNQeTRzVUxuRHg1RW5mdTNCRjYvTTZkT3poeDRnU1JQU1dPb0tBZ0JBY0hrL2FscEtUZzBxVkxwRUNYOFBCd0xGKytIS2RQbjVZcWlDczZPaHFuVHAzQy92MzdBZFJsdGI1NDhVS3FWMzF4NTg0ZC9QNzc3eVNIcENqT25Uc25sUUUzTlRVVng0OGZGOXRtejU0OTJMcDFxMVQzRkxHeHNZU2tibGhZR0diTW1DSHhIQzZ6WnMxU3FzRllIUDcrL2toTVRKUzdMWWZEUVhWMXRkSmV2RnkvZmgxUlVWRWlBMTlFT1V6UzA5TkpUbzhqUjQ3QXk4dEx3Tm5EWXJHd2VQRml3cW5PN1ZOWkRvbTB0RFRpL2pVOVBSMy8vUE1Qdkx5OFJOYU5VdVo2RUIwZExkY3JNek5Ub0srRWhBU0JsN0Qzd0ZYNlNFaElrRGcvY1pTVmxaR1VFUlFsTFMwTml4Y3ZSbFpXRmpnY0RnNGNPSUN0VzdlS0hJUE5abVBXckZtazlZREQ0UkJyYkVWRmhjQTVMQllMQ3hjdUZCbTgrS3V1THhRVUZEOFBsQ1RYRDByYnRtMUoyK3JxNmhnMmJCaG16SmlCZ1FNSElpb3FDbGV2WGhYYmg2Um9EMm5ZdlhzM0llbWdyRDYvTjc1MWxzYVNKVXVJbTFyK1NBcHhEaE5GVWNabldWbFppU0ZEaHVER2pSdkV2cTVkdTZKVnExWUNiV2swR3JLenN3WE9sd1RYU01SUGJtNHVhYnRKa3lhU0oveU40YzFhRUpjeFJsRy8rUGo0SUNJaUFoa1pHVkJYVjRlUGo0L0FkNVkvdzBSWkVsai8vZmNmaGc4ZmpwY3ZYNUwycjFxMUNsdTJiQkZvMzZCQkE4VEZ4V0hBZ0FHa2FOSzB0RFQwN3QwYnNiR3hzTEN3VUhoZS9BL2NrdnJrZlNEVDBkRlJlSHdLaXUrUjFnMXB5UDdJUVkyTXk3V09PZzAyUm9ySExCVVdGaEpSOCszYnR3ZUh3NEcvdnovZXZuMExDd3NMZUh0N0M3Mkg4ZlQweEtOSGoxQlVWSVI5Ky9aaCtmTGxNRFkyUmxsWkdUNSsvRWc0T1Buck45SHBkRFJ0MmhTWm1abXdzTERBMEtGRDBiZHZYK0s0c2JFeFhGeGNZR3BxU21TS05talFBTU9IRHdjQXhNZkhvN3k4SEczYnR2M3VneGk0Y0kySXlzNGkvSldKaTRzRGpVYkQ0TUdEaFI2L2MrY09qSTJOQlRJbytTa3BLVUZTVWhKY1hGeEkrd3NLQ3FDdnJ3OERBd05pMy9EaHcvSHAweWVjUFhzV3FhbXBXTDU4dWNqQW91enNiQnc2ZEFpR2hvWll2SGd4Z0xwQWhwVXJWMHIxL2lJaUlvaS81ODJicDVBaG1yY3ZCd2NIMk52Ylk5dTJiY2pOemNYVXFWTy95alBLd29VTHNXelpNdXpjdVpOd2xJb2lJaUlDelpzM2w2cmY0Y09IWS96NDhSZy9mcnd5cGlrUi9tY29Cb01oZFlRNmIxczZuWTcwOUhSczJyUkphWFBqZnM3djNyM0Q0Y09IMGJGalJ3d2ZQaHlscGFVNGZ2dzRSb3dZSWZMNyt1elpNNXcrZlJxUEh6K0dnWUVCdW5mdkRoMGRIWGg0ZUNBK1BoNkJnWUVJREF3a3NxY2ZQSGlBc3JJeWtkTElpcUtwcVVrNGN4d2RIZkgzMzM4ak1EQVFhOWV1UlVoSWlNQmFxcXoxQUtpcmVTa1A3dTd1QXZmNVFVRkJBdTBtVHB5SXhvMGJFOXN2WDc1RWVIZzQ5UFgxRVJjWGgyN2R1c0hSMFZIc1dQbjUrZERUMDVOYktwcExkSFMwd0Q1OWZYMGkwek01T1JsbVptWm8wYUlGYURRYWxpeFpnbVhMbHVIZ3dZTkNKYnM1SEE2S2k0dUpZQWVnN3RsOHhvd1o4UFgxeGVuVHB6Rjc5bXlGNWl5TW4yVjlvYUNnK0RtaEhDWS9BRng1azBtVEpzSEZ4UVZxYW1vd016T0RxYWtwakkyTk1YdjJiRXliTmswaHlhSFMwbEpNbXpZTmMrZk94Y0NCQTVVNGV3cGxVbHhjVE5xdVQ0ZUpvcFNYbDJQdzRNRzRmZnMyc2MvWjJSblIwZEZDRGFpNnVycG8wNmFOeUxSY0N3c0xORy9lbkNqdzNxeFpNK0lsRE43VTdvWU5HMzczUmx2K21oeVVCTmkzUTFOVEU0Y09IY0xzMmJOeDVNZ1JvUTgvL000OFpUaE13c0xDTUhQbVRGSVVGNDFHUTFCUUVKWXRXeWJ5UEdOalk4VEd4c0xOelEzSnljbkUvb3lNRFBUczJSTnhjWEd3dHJaV2FHNWNPUjJnN3JzcHFmWUFyMnlJc0dMVUZCUS9Bek03YWFDV0JiejZ6TWJyRWc0S3ZuQlFYTUhHbHlxZ3FwWUREZ0JOTlVCYm5RWlRPZzFXaGlxd01WSkJjeE1hMUZRbGRpOFJiakJDbzBhTjBMaHhZengrL0JnUEhqeUFwcVltTm16WVFHU044R05nWUlDRkN4ZGl5NVl0aE9QQ3lzb0tlWGw1eU0vUEp3eGF3aHlqbXpkdkZqdW5OV3ZXaUR6R0RlVDUzdVc0TWpNekVSUVVCSFYxZGNMWWJXOXZMN0k5MTRIK3JRTnN2bmV1WDc4T0FMaDkremJNek14STkzdE5talNCdmIwOUNnb0trSldWaGViTm0rUFNwVXNDZlRSczJKQXdDTWJHeG9MTlptUFFvRUhFY1E2SGc1eWNISUhQUzBOREEvUG16WU85dlQzMjdObUQ1T1Jrd3BISHk5dTNiNG52K05xMWE0a01mUk1URTdscU1icTd1Nk9zckV6b3NmUG56Nk54NDhibzBxV0xWSDNSNlhUNCtQaGcyN1p0dUhqeElnd05EVEZzMkRDUndVVTFOVFZDbzhMcGRMclk3eW8zZ3BzWFcxdGJxS3VyQ3h6ajNwY0RkY2JqZ29JQ05HdldEUEh4OFlRemwxOWFxazJiTmpBek14UC9adXNCL21qMFM1Y3VDZjJPQ1lPMzdheFpzOUM1YzJkTW56NWRybmtjT1hJRWRuWjI2Tm16SjJsL2RYVTFBZ01EWVdCZ2dHWExsaEdmMFlNSEQvRHk1VXNFQkFTUTZ2SWxKaVlpT2pvYXo1OC9oNEdCQWFaT25ZcEJnd1lSOTZQR3hzWllzR0FCQWdJQ2NPclVLVXlkT2hYQS81d3pRVUZCSktkQWVIZzR3c1BEU1hQeThmRkJ4NDRkaWUzaTRtS0pzbkRjRE95WEwxOUNSVVVGTkJvTm5wNmV5TTNOUldGaElmVDE5V0ZpWXFMMDlZRExnQUVETUhQbVRMRno1RVdjUVgzZXZIa1lPSEFnbmoxN0JtOXZiNUt6NU11WEx3Z0lDSUN1cmk2Q2c0TVJGQlNFYmR1MlljdVdMYkN5c2hMWjUrTEZpK0hoNFNGVGRnUlFsODNCSzQwcnpEbGthMnVMYnQyNm9hcXFDa2xKU1dqVHBnMHBPNnBseTVhb3JLd2taY08wYWROR3JEMmhZOGVPY0hCd1FGUlVGQVlOR2lTeHRwa2tmdGIxaFlLQzR1ZUVjcGo4QUx4Ky9ScEhqaHpCa1NOSFlHeHNERDgvUDh5Yk53KzNiOTlXU3NITVo4K2VZZmp3NGNqS3lrSnNiQ3h1Mzc2TjMzNzdUUWt6cDFBMi9PbXEvRVZlbFFtSHc1SDc0YitzckF5REJnMUNVbElTc2E5TGx5NjRkdTBhOVBYMVJaN1hxMWN2TUpsTXRHclZDcTFidDBiTGxpMWhiMitQbGkxYmlqMVBHTHpSOXNJeVdyNDNlQ042QUtybXc3ZW1TNWN1ZVB6NHNVakhGYThSUWwxZG5mUVFJeXNzRmd0cjFxd1JxUHVocnE2T3c0Y1BZOUtrU1JMN01EUTB4UFhyMTlHL2YzK1MwK1RseTVlRTAwVGFxQ3hoM0wxN2wvaTdaY3VXSWcyeFhIamxBeWxKU0lxZkdUVlZvRVVERmJSb0lMbXRNcW1zckNTMHdkM2MzQUFBSFRwMFFGQlFFSXFMaTlHMGFWT3g1L2Z1M1JzdFc3WWtEQXNkT25SQVVsSVM0dVBqOGVIREJ3Q2lNemg1V2JkdW5kUXlSTnlnajhPSEQ1TmtPcmd5R1I4K2ZFQ0RCZzFRVUZDQW1wb2FrbkV3T1RrWjI3WnRremdHbTgzR2hBa1RSQjZYUnBMRDJ0b2ErZm41NEhBNDBOTFNncE9URXlteU5pY25CN3E2dXREWDF3ZWJ6U1krQjk1NkxoU0MvUFBQUDhUZkZSVVZwTzJoUTRmQzN0NmVrQlRLenM0V3lEb0c2aUxXdVFiU2E5ZXV3ZHpjSEd3MkcxbFpXUURxNnRkVlZsYkN3TUNBMk1lTHBhVWxQRDA5WVdGaFFSeHYwcVFKdExXMVVWQlFBQjhmSDVTV2xzTGIyNXYwbTZtaG9ZRU9IVHJJL0o2SERSc21kRCtUeWNTNWMrZlF1blZycVg3anVhaXFxbUxGaWhWbzFhb1ZCZzRjaUxLeU1zSVF6ZzlYYm9pZlk4ZU9DWnpEZFI1dDI3WU5vYUdoSXNmbnI0c3lac3dZd3FESk5XamZ2SGtUTjIvZUpOcnMzTG1UZE03U3BVdS9pVUZ6OWVyVnhOLysvdjdvMGFPSGdOTkNHUHh0cmEydFlXWm1KdFRoSmcxSGpoeUJsWlVWNmZ5S2lnb0VCQVRnN2R1M0NBZ0lJQUpOMU5UVU1HN2NPT3pidHc5SGp4NGxyVU03ZCs2RXRiVTFGaXhZQUJjWEYyaG9hQ0FoSVFIdDI3Y25zcXU2ZHUySzNyMTdFL1ZMazVPVGtabVppV0hEaG1IQWdBRkVYd3NYTHNTQUFRTUV2cS84YTFwRVJBVCsvZmRmcWQ3bmloVXJoTzUzYzNQRC9QbnpsYjRlY0ZGVFU0T1dsaGFlUG4wS0F3TURBZWZGNTgrZnNXblRKc3lhTlF1dFc3ZVc2cjJrcEtSQVMwdUxjQjVWVkZUQTE5Y1huejkveG9ZTkcyQmlZb0lWSzFaZzFhcFZXTDkrUFRadDJpUjNkamVId3lHeVI3bXYzTnhjTkdyVUNILysrU2ZSampmN0RBRFdyMTlQcUVQY3ZuMGJEQVlERHg0OElBVThjZUY5UHYvenp6OGxCbUJPbVRJRksxZXV4TEZqeDBqWEVSZCtld0gvdGZFcnJDOFVGQlEvSjVURFJJa1VGUlhoOXUzYkdETm1qTkw3NWZMcDB5ZEN3MU1aemhLZ3JvQTg5NkdCbXhWdzc5NjlIMExDNkd2d3JmVXVlYVBrK0ROTTZzdGhVbGxaaVo0OWU4TE56UTNlM3Q0eU9TdEtTMHN4Y09CQWtvRzFTNWN1aUltSmtkZ1BmNEZyZVdHejJhU0lHbVU0QVBramU1UU5mNUg2N3owajVsZEFYSllQYjBTbkl0a2x1Ym01bUR4NU11bmhCYWlMREx4dzRZS0ExSWc0OVBYMWNlM2FOYmk2dWhKMURZQTZwM3ZQbmowUkd4c3JJT2NvRGJXMXRiaDgrVEt4N2V6c0xQRWMzcldLTWlKU1VDaWZtSmdZbEphV2drNm5ZK2pRb2NSK1dhNXhYcU9DcTZzcmpoOC9qclMwTktMMmdUU1I3eVVsSlRMWFN4SlZJUGFQUC83QTI3ZHZDYU1QYnpSdlZWV1YxT05JMDI3aXhJa2lzOS9vZERwaVltSkVCbzVzMjdaTnFPYTl0SmtDdnpKdWJtNENEZ0t1OGI2OHZCd3hNVEhvMnJXclVQbXJDUk1tRUxKQ0FBakgzcXBWcXdUYThodlZ4T0h2NzQvYTJscHMyYklGVENZVDN0N2U2TlNwRTI3Y3VJRlhyMTVoM0xoeEVvTUVaSVViSkNQTC9YVnhjVEZNVEV4SThrVjBPbDJvWVRvb0tBZ2RPM1pFbno1OUJJN1I2WFRNbXpjUFFGMUI4MGVQSGhIYjNOL3JrU05IaW5URWNPRTFpcjU2OVFvSkNRa1lObXdZRWQxLzdOZ3hoSWVIQ3hoMnZ4WDgxNmVWbFpYVTE2d3NiZVVoTmpZV1Q1NDhnYjYrUGdJQ0FsQldWb2J5OG5KU25aTEl5RWgwN2RxVjJONndZWU5BRGJ0RGh3NmhYYnQycEJwTGl4Y3ZocXFxS21wcWFoQWFHZ29ORFEyTUdERkNRQkpLVjFkWGJHWUVMK0xreU83Y3VZT3JWNjlpMWFwVlF0ZFlYdU84TXRjRFhwaE1Kclp1M1FvREF3TUVCZ1lTRGlNQU9IbnlKUEx6ODJWUzVraEpTWUdqb3lNME5UWHgrZk5uK1ByNklqOC9IeXRYcmtTYk5tMEExRDJUYjlpd0FXdldySUdYbHhkV3JWb2xVVWFzdXJvYWVYbDVlUFhxRllDNmJJbm82R2lTN0srcHFTbEtTa3BnYTJ0TE9qY3JLd3Q2ZW5xRVZGdEpTUW5zN096QVlyR0lUS0dRa0JCQ1dqTTZPaHI3OXUzRG1UTm5aSmFZdExPemc3T3pNeGdNQmltWWdmdjk1SDgrL2hYWEZ3b0tpcDhUeW1HaUJGNjhlSUhBd0VBY1BYb1UzYnAxVTdyRGhQdEF3RVhaam94eDQ4Ymh2Ly8rSTI1K0Nnc0xNV2pRSU55OWUxZm1xUDRmQ1drTHEzMVAycGY4QmUvcXl4QzViTmt5UEh6NEVBOGZQa1JvYUNqV3IxK1B1WFBua3FJOWhWRlNVaUlnQzlTNWMyZUptU1hLNXU3ZHU2VHJodmNCUTE1YXQyNE5kM2QzVEpvMHFWNTBmL1B6ODBuYjlaazk5TDJnek9LR1h4dGVpUTE1SFNhblQ1L0cvUG56QlFwN3RtalJBbGV1WEpFckk0U2JhZEtuVHgrU3ZFRlJVUkZjWEZ6dzZORWpraEZTR21KaVlrZ0dTQThQRDRubnZIbnpodmliY3BoUVVDaWZmdjM2NGVyVnEzQjFkVldLTVZkZlh4OGJObXhBUUVBQXZuejVnbkhqeGttMUJpa3IwQUVBek0zTmlYcEpwcWFtbUQ5L1BuR3NWNjllaElTTE1wQkdEa1ZVbHEyZG5SM0pZYUtucDRmT25UdGoxcXhaU3B2Zno0cUdob2JJKzhHSWlBZ3dtVXlNR1ROR2FJQUttODBtR1VqOS9mMEYyaHc5ZWhTdlhyM0MrdlhycFpZMnRiYTJ4cE1uVDZDcXFncGZYMSswYnQwYVpXVmxPSHo0TURnY0RrYU9IQ25sdTVNZTd2Mjh0RWJiOSsvZlk5bXlaZWpjdVRQbXo1OVBHSURWMU5TRVpra0VCUVdoVWFOR0lqTW91UExMNzkrL3g2TkhqNFRLTVZkWFYyUEhqaDBZTW1RSWtha2RHaHFLbGkxYkN2U2JrNU1EUTBQRGV2bGYxUmM1T1RrQ2NqN3lJR2xkc3JHeGtiaVc5dXJWQytucDZUQTBOQ1RxNytqcDZjSEF3QUM2dXJwRVBiMXo1ODRSQm5yKzdQbmEybHFVbEpRSTFJZmlYa3ZxNnVydzgvTkRkbmEyd3ZVenhEbm11ZmQvVFpzMmxSanByOHoxZ0JkTlRVMHNXclFJZm41K0NBa0p3Y0tGQ3dIVUJTbkZ4OGRqMkxCaFVsOTdoWVdGeU0vUHg0UUpFNUNSa1lHLy8vNGJGUlVWaEdPVkZ5c3JLMnpac2dWLy9mVVhmSHg4aU9kR09wMk84dkp5b3I1bWNuSXkwdExTVUZCUVFIS0swZWwwOU9qUkE5Ylcxc1NMVHFkajFxeFpKT1VCRG9lRDRPQmcyTm5aNFk4Ly9nQlFkNS9mdlh0M3hNWEZLVlEzU1JSTGxpd1JjTFJ3bitQNDkxUHJDd1VGeGM4QzVUQlJnTHQzN3lJd01CQVJFUkZFZ2ViNk1BQytmdjJhdEsyb0ZyMHdmSDE5a1pHUlFVUWtaR1JrWVB6NDhmajMzMy9yTmFyK1c4S2JvcXJzeUxINmdqZmJDS2dmUStUcjE2OFJGaFpHYkgvOCtCR0xGaTNDenAwN0VSQVFnQkVqUmdnOTcvUG56eGd3WUFEcC85cXBVeWZFeE1TUUNtOHFnNXFhR2p4NjlBajM3dDFEWVdHaHdFUHovdjM3aWI5VlZGVGc2dXFxOEppNXVibll2bjA3dG0vZmpwVXJWK0x2di85V3VFOWVIajkrVE5wV1ZDUDJSK0JIdkFhNThEcE01TWtHZXYzNk5SWXRXaVRnTEhGMWRjVzVjK2NVZXBqbDFqUnhjWEZCUmtZR3NYL0tsQ2t5TzBzQUlDQWdnUGhiVjFlWEpPTWdDdDdmTFZIRm5ibFI1QlFVRkxLanE2dUxMVnUyS0RVWW9YMzc5amg1OHFUUXpBcFhWOWQ2ZCtUNysvdUR6V2FMTllUVkp6WTJOZ0wxeElTeFpNa1NMRm15QkJ3T0J4d09oNm81cGdScWFtcHcvLzU5OU96WlU2U2NISXZGSWdYdThCdU1hMnBxa0plWEJ3Y0hCOEtvTEMxZHVuUkJzMmJOaVB2cS9mdjNvN1MwRkt0V3JRS2J6Y2I5Ky9kbDdrOGNYTWVncUVMZS9EUm8wQUF1TGk2SWpJeEVibTR1MXF4Wm8xRHRTbkVjUG53WUxCWUxHelpzUUVaR0Jnd05EZEdxVlN1VWw1Zmo0Y09IaUl5TVJGWldGZzRjT0VEY3U5Rm9ORXlZTUlHVTNTcXF4Z0NBZWlzNExndjM3OStYK1hNVkJxK1VsREE4UER3a09reU1qSXpnNWVWRnlpemd4OHZMQ3kxYnRpUnFReVltSmhJWkptdzJHd2tKQ2VCd09MQ3hzVUY4ZkR5cDFzanc0Y01SRUJCQVpQOExlNFlSVnNNRUVKUitrZ1NkVGdkUWx5SENkWmg4K3ZRSisvZnZ4OWl4WTJGblp5ZXhEM25XQTM2Y25Kd3diTmd3WExwMENSMDZkRUNQSGoyd2I5OCs2T2pvWVBUbzBWSy9uN3QzNzBKYld4c3RXN2JFNHNXTG9hbXBDUmNYRjVTVWxJaDBsZzBZTUFDWm1abEVWc1NXTFZ0SVFVeGZ2bnlCdmIwOU9uWHFoS1pObThMT3pnNXo1ODZGczdPelVHYytrOGtrT1V4b05CcUdEeCtPa0pBUTVPZm5RMU5URTFWVlZUQXlNc0x4NDhkaGFHaUlrcElTTUpsTXdqYkYvVzNqdFZYUmFEU3BKYUNGWmFWd3YyT3kxQ3I4VmRZWENncUtud1BLWVNJakxCWUxseTVkUWxCUUVPN2N1U053WEpUTWdDTGs1T1NRdGlYcFVzc0RqVWJEOGVQSDhmejVjL3ozMzM4QWdLaW9LSGg1ZVNFNE9GanA0OVUzWDc1OHdiTm56MkJvYUFoRFEwUFE2WFJvYW1wQ1ZWVVZiOTY4d2U3ZHUzSHIxaTJpdmFqQzRkOGJ2QTRUZlgxOWlSa2Y4dEM0Y1dOa1oyZkR4OGNISVNFaFJPUkxkblkyUm80Y2lUNTkrbUQ3OXUxbzM3NDljYzZuVDUvUXIxOC9QSHIwaU5qbjVPU2tOR2ZKbXpkdmNPL2VQZHk5ZXhmMzd0MURhbW9xY2NQSHIxMzc3Tmt6bkRwMWl0anUwNmVQd2tZZUpwT0o2dXBxWXJzK3NtWDRIMGdjSFIweGR1eFlUSm8wQ2QyN2QxZjZlUFhOejNvTmN1RmQ2K1Z4bURSdTNCZ0pDUW5vMzc4LzNyeDVBeHFOQm05dmIyemN1RkVwVG1wVFUxUEV4Y1hCeGNVRldWbFpXTFJva1ZUNi8vekV4Y1VSRCtjQU1HM2FOSW1wL0d3Mkd5OWZ2aVMyNVhIU1VGQlFTRWFTN3JpOENNdXM4UGIycnBleCtGRlJVZmxtRG9nOWUvYkkxSjVHbzFHRjNwV0V1cm82ZHU3Y2lYZnYzbUh6NXMyWVBuMDZ5Wm5BZFU2SnUrOTkrUEFoR0F3R2pJMk5oZXIyODBLajBlRG82RWphNWpwTFltTmprWmlZaU9IRGg2TnIxNjY0ZWZNbXRtL2ZMdFA3aVlpSWtLckd4ZHExYXlXMmFkS2tDWGJ1M0lrNWMrYWdZY09HT0hMa0NBSURBMG5CRE1xa3RMUVVXN1pzd2Z2Mzd6Rjc5bXdNR1RJRVFKMlROaWdvQ051M2I4ZVZLMWVRbTV0THJBdjhkUVI0RVhhc3Z1WXVDK1BIajVkS1JVQ2F6MUdVeEpBc2RVN09ueitQYytmT2lUdytac3dZd3ZCLzgrWk5nZXcrRlJVVmRPL2VIWjA3ZDhieTVjdEptZXZEaHcvSG5EbHpaS3FYSXc1aDc2dC8vLzd3OVBRa2pPZThEcHZZMkZqY3YzK0dmM0NBQUFBZ0FFbEVRVlJmWk5BZFA0cXNCN3hyOHBRcFUvRGZmLzloejU0OXlNL1B4N05uejdCdzRVS1pnclJldm53SlBUMDk2T3ZyWTkyNmRUQTNOOGYwNmRPSitpcWlpSWlJd0ljUEgyQnFhb3BPblRxaGZmdjJhTnEwS1h4OWZkRy9mMytaaXI1WFZWVUpPRFpjWFYxeCt2UnBuRHQzanBES3pjN09SbFZWRmFaTW1ZS0RCdzlpMGFKRkFuMU5uejZkK052UTBCQkhqaHlSZWg3OGNOVWNaQW5nL0ZYV0Z3b0tpcDhEeW1FaUphV2xwVGgwNkJCMjd0d3A0TURnMHF4Wk01SjhnTExnSFU5UFQ2L2Vhb3ZRNlhTY1AzOGVuVHAxSXFLblQ1OCtEVzl2YjBMLzhrZWh0TFJVS3AxOUxxS0tNbjV2OEJaV3JjOGFNdzBhTk1DZVBYdmc2ZW1KWmN1V2tTSm9idHk0Z1k0ZE8yTE9uRG5ZdUhFamdEcHBFTjRNQ1VkSFIxeS9mbDJ1WXM4ZlAzN0Vnd2NQa0pLU1FoU3JlL3YycmNqMnZNNExEb2NEVDA5UFVucnpnZ1VMWko0RFAveXllTkpxL0VyTDNyMTdCUjd1aTR1THNYZnZYdXpkdXhlMnRyYVlPSEVpSmsrZXJMVGFSZlhOejNvTmN1R3RPU052ZGt5clZxMFFGUldGb1VPSFl1Zk9uVXIvSDVpYm15TStQaDRIRHg3RXVuWHJaRDZmd1dDUWZ0TlVWVlZKdXRpaUtDd3NKRVd3S2Z0Nm9hQ2dvS0Q0TVNrdExSV1FJT1dpcGFVRkhSMGRaR1JrWVBQbXpmajc3NzhKeWN2YTJsb0FFT3N3aVl1TEF5QzYyRGt2S2lvcVFxUHBuejE3aHBDUUVBRC9xNlhRdVhObjdONjlXMmcvR3pkdVJGRlJrZERqNHVSaklpTWpvYU9qSTFXZE10Nk1VdzhQRHpSbzBBQTJOalpnczlsaWpiWjVlWGtpL3cvOEVqbHhjWEhJeU1oQXUzYnRzSGZ2WGhnYUdzTGYzNThvdU15RlRxZGo5ZXJWT0hIaUJDNWN1SUQxNjljVGFndjhmTzgxQmhnTUJqNS8vdnl0cHlIQWhRc1hCUGFOR2pXSytGdExTd3UrdnI2b3Fha2hncmxvTkJxMHRiV0p6RHl1RWZuTW1UTTRjK1lNZ0RvSHU2Sk9kZzZIQTFWVlZVeVpNb1cwLy9qeDQ0Uk1IUGY3eXExbFYxMWRqYXRYcjZKNTgrWUN6ekRLWEErNHozNjhEbmMxTlRXc1dMRUN5NWN2eDdsejUyQnZieSt6NnNEWXNXT3hkT2xTUkVkSEU3V0R6cDgvVDhxU1pqQVlRdVY1dVZsZ3ZIWEdaS1dtcGdhMXRiVUMvV3RvYU1EZDNSMW56NTdGbHk5ZjBLQkJBL1RxMVFzV0ZoWkVvT0RDaFF1SlovSFUxRlJFUlVYaGp6LytJRDRyUlFNdnVaK2RKRldFWDNGOW9hQ2crRG1nSENaODhNcXNBSFdSN1o2ZW5qaDI3QmhSb0k4WFZWVlZEQnMyRFBQbnowZS9mdjNFUnBvSk8xOFMxZFhWcEVqZDFxMWIxMnMwbTcyOVBRNGNPSUJ4NDhhaFo4K2VPSHYyckZobnlmY3FxZEs0Y1dPWW1wb0tHTHFGWVdkbmgyWExsbjJGV1NsR1hsNGV5WG5Xb1VPSGVoK3pUWnMyaUltSlFYaDRPSll1WFVySTdMQllMS0p3bkttcEtiS3pzNGx6NUhHV2ZQbnlCYk5uejBaS1NncVJZaXNKSFIwZGRPN2NHZVBHalNQMnJWKy9ucFNhNitUa0pIVTBremo0SFRiaUl1YTVXck5jK0l2MDhYUHk1RW1KMzcrY25CejQrZm5Cejg4UEhUdDJ4T1RKa3pGKy9IaFlXRmdBQUdrOFdXVW82b3Y2dmdhL1pWUnZXVmtaQ2dzTGlXMUZIa0RidFd1SEZ5OWUxSnY4aktXbHBWek9FZ0JZc1dJRjZkcWVObTJhVkJtT1hJMW0zam5JQTI5V0Z3VUZCUVhGajgrdFc3ZEkyYVg4bUpxYVlzbVNKZkR6ODhQT25UdUpndTVjWTZnb0E5KzdkKytRa3BLQzd0MjdJeVVsQlpNbVRVSy9mdjBFMmpHWlRDeGV2RmlvZ1M4M054ZWJObTBpZm51NGhsYzZuVTdJRFBIRC9lMFdGaGdncXFoeFFVRUJ3c1BETVdEQUFFeWRPaFVWRlJWUVYxY25GYVlXQnpmcnVMcTZHdnYyN1JQWjdzbVRKeVFaSUg3UzA5T0pZS2ZkdTNmRDJ0b2Fnd2NQeHNpUkl6RjA2RkNSNzVsR28ySEtsQ2t3TXpPRG5aM2RENXRsZGVuU0pWeTZkT2xiVDBObWpoOC9UaGlLZVROK09Sd083dDI3aDg2ZE80dk4wdU4xb29oRFdBWk9UVTBOdExTMEJESk1qaDQ5U21SQWNKMEUzRG85MGRIUktDa3BFWnJ0b016MWdPdEU0YitmdHJDd2dLMnRMVEl6TTlHc1dUT1p2Ni9XMXRibzFxMGJvcUtpTUhqd1lMeDkreGJGeGNWRVFmY2xTNWJBM3Q2ZUZLQjM4T0JCcUttcFljcVVLUXBuVEhMdFI4SWNNb01HRFVKNGVEaWVQSGtDVjFkWHRHN2RHcTFidDhhOWUvY0ExTWxzY3UwNDNGcUVIVHQybExub3V5Z3lNaktncmExTld2OVlMQmF1WDcvK3k2OHZGQlFVUHdlVXc0UVBmaTNUbXpkdjR1Yk5td0x0akkyTk1YdjJiSGg2ZW9xTjlOZlIwVUZGUlFXQXVob0Z0YlcxTWhuR3pwOC9UNXdQZ1BoeHJrL0dqaDBMVFUxTkRCNDhXT0pjZVkyRzN4dnQyN2Nub3MyRW9hcXFpbEdqUm1ISGpoMXlaVUo4YmJaczJVSnlVTWtTdmE4b0kwZU9oSnViR3padTNJamc0R0JDQjdXa3BJUWtUZFN4WTBkY3YzNWQ1dm9MQmdZR1NFNU9GaGxsQk5SRnkvZm8wUU05ZS9aRTkrN2Q0ZURnUUpJdTJycDFLNUh4QXRUZE1PL2R1MWZzalJiL1RheW9Ha1JjcldrdTR2UjM5ZlgxY2VEQUFaSEh1UlFXRm1MdDJyVTRmUGd3YWYrS0ZTc3dac3dZSER0MkRHZk9uQ0ZsTWdCMWtoTVBIejZFbDVjWCt2WHJoMW16Wm1IUG5qMVNQMmgvVFg2MmE1QkxlSGc0VWJjS2tEMkQ0dG16WjhxZWtselE2WFNSdjEvYzdDWXV4c2JHVXFlNDgyczYyOWpZeURXL3JLd3MwdmJQV2srTGdvS0M0bGVoZS9mdWhBUUxsOVdyVjVPMk8zWHFCSGQzZDF5OWVoV1JrWkVZUEhnd2NkOHB5bUZ5OGVKRkFNQ2tTWk9ncGFXRjY5ZXZZOGlRSVFLL0c1R1JrU2d2THljRjJ3QWdvdGcxTkRUUXBrMGJQSDM2VktIM0tZNm9xQ2dBLzVPVW5UUnBFdHpkM2ZINzc3OUxkWDVLU2dwTVRFelF0R2xUZ2VqcXg0OGZZLzM2OWVqVnE1ZklqRkFXaTRYUm8wZERWMWNYdXJxNktDOHZ4L0hqeDRsczJlWExsK1AwNmROU3pZWDNIallpSWtLb3ZBKy9jWDNldkhsQ2kwQi9iVnhjWE5DblR4K0o3ZGF2WC84Vlp2TS9lTE5KcElITlppTXBLUW5uenAxRGZuNCs1czZkaTBHREJrazhUMVRXRkFDaVNEby9sWldWQW9idTZ1cHFjRGdjd2doUHA5TmhaR1NFZ29JQ2xKV1ZJU3dzREsxYXRTSko0SEZSNW5yQVlEQUFRRUM2NnNxVks4ak16SVNKaVFtdVhyMktMbDI2a0dTbHBjSEZ4UVYrZm41NC8vNDlUcDQ4aWZ6OGZFSVN6Y2JHQmc4ZVBDQnFmOVhXMWlJdUxnNFdGaFp5T1V1WVRDWllMQmJoSU9ISzRnb0xQakl3TUVEdjNyMXgvZnAxT0RrNTFadWNaV1ZsSmRUVTFFalBtbFZWVlhqOCtESGF0V3NuTU83Ky9mdC8rZldGZ29MaTU0QnltUERBWURBa2FzbmEydHBpNmRLbG1EVnJsbFM2OVhaMmRrUjBUMEZCQWViTm00ZjE2OWVMalZEbmNEZ29LaXJDNWN1WHNYTGxTdEl4WlJTdmxnWVBEdytKYmRoc05pSWpJNGx0V1FwK2NlR05qRmQyZ2E3QXdFRGs1dVlTQlVSWkxCYWhkOXFnUVFNNE9EZ292Umg1ZlZCYld3dC9mMzlTRkJtTlJsTks1b1FzNk9qb1lNdVdMWmcrZlRybXo1OHYxSkhZckZreklzSkhWZ1lQSGt3eTBGcFpXYUYzNzk1d2NYRkI3OTY5UlJaTVpEQVlXTFJvRVE0ZVBFamF2M1hyVm9uZktmNWFKRStmUGhWcS9JNk5qU1grMXRMU1VrZ09MU1VsQlNFaElUaDE2aFFxS3l0Snh3WVBIZ3gvZjMrb3E2dWpTNWN1MkxadEc2NWN1WUlqUjQ3ZzZ0V3JKS2t4Rm91RmE5ZXU0ZHExYXpBeE1jSGt5Wk14YTlZc21aMnExRFZZSndudzZkTW5XRnRiUzR4a3lzN09KaUxjdUhUcTFFbW04ZmdMMVg0cnVuZnZqc1RFUklIOUowK2VGSWdFM0xsenAxUWF4VGs1T1NROVlRc0xDN2tjSnBXVmxWaXpaZzFwWDMzVmE2Q2dvS0NnK0RvWUd4dEw5UnM0ZGVwVXBLU2tJQzR1RG9NR0RTS3lQb1FGaHhRV0ZpSTJOaGJPenM2d3RMVEUrUEhqNGVucGlmUG56NU1jSXk5ZnZrUllXQmk2ZHUyS2poMDdrdnA0OU9nUk5EUTA0T3ZyaS9EdzhIcHptQlFYRnlNMk5oWTJOalp5M3dzY08zWU1sWldWQXZlOWJEWWJCdzhlaEk2T0RtYk9uQ255ZkZWVlZXemV2Qm4yOXZZNGNlSUV3c1BEU2RLaWl4Y3ZGamhuNTg2ZGNIUjBGS2lwSit4Wm1HdUl2M3o1TW1KaVlvaHRKcE9KRlN0V1NQOUc2eGx6YzNPbFpldS9lZk5HYUcxVGVlQjlGdUlpVFBLN3ZMd2M4Zkh4aUl5TVJGRlJFYXlzckxCNDhXTDA3dDFicW5Ia2tVdjk4dVdMd0wwWU45aU1Od1BDMXRZV3o1OC9SMmhvS0Nvckt6Rm56aHloL1NselBmank1UXNBOG5jeU56Y1h4NDRkUTl1MmJlSGw1WVdsUzVkaXg0NGQyTEZqaDB4eXVsenBxTHk4UERnN095TXBLUWs1T1Rtd3RiV0ZvNk1qYnQyNmhWZXZYc0hPemc1cGFXbW9yS3lVK25QZzU4MmJONFN6azBhamdjUGh3TXpNVE9SM2xlc2d5c25KUWRldVhVbkhVbEpTaUdkZHJxejNuVHQzQ0VlVGhvWUd1blRwSW5ZK1NVbEpPSERnQURadTNFajZ6c1RGeGFHcXFnbzlldlFndGFmV0Z3b0tpcDhKeW1IQ3crdlhyNUdSa1NIMFdLdFdyYkI2OVdwTW5EaFJwaWpYd1lNSGs5S2hEeDQ4S0hDREt5Mk5Halg2cWtieXQyL2Y0dmp4NHpBMU5ZV3BxU2tNREF5Z3BhVUZUVTFORkJZV1lzK2VQYVQzeHE5REtRM1NST0xMaTRPREF4d2NIT3F0ZjFsaE1wbXd0N2VIdnI0K2pJMk5ZV1JrQkVORFF4Z1lHRUJQVHc5NmVucWcwK25RME5DQXVybzZtRXdtc3JLeWNPblNKWUc2T1I0ZUhoTDFRdXVMbGkxYjRzYU5Hemh3NEFDOHZMeElHU1poWVdHSWpZM0Y1czJiOGZ2dnY4dVVSanQ2OUdoOC9QZ1JycTZ1Y0hWMWxhb0llRnhjSEJZc1dJRG56NStUOWk5YnRrd3FpU2QrTFYwdkx5L282K3NURHMyS2lncEVSa1lTZXRaQW5WTkJsalVnUHo4ZnljbkppSTJOUlZSVWxOQXNHaHFOaGdVTEZtRDc5dTJrckM0TkRRMk1IRGtTSTBlT1JHRmhJWTRjT1lKRGh3NlJhdGtBZFEvZzNBZUFUcDA2WWViTW1aZ3dZWUpVem9nZjlScjg5OTkvcFdvbmpXN3d4NDhmWVdkbkIyMXRiZGpiMjZOVnExWm8zTGd4REF3TVlHQmdBSDE5ZlZSWFZ5TWxKUVVuVHB3Z1pmMXBhbW9LUk1mOXlPelpzd2VMRmkwaVpkQXNYTGlRS0JSNjlPaFJCQVFFb0VXTEZyQ3pzNE9KaVFuMDlmV2hwYVdGbHk5ZklqUTBsS1FKUG1IQ0JLSGpwS1dsNGRDaFEyQ3hXS1FYaDhOQmNYRXhVbEpTOE83ZE85STVYME9Ha0lLQ2dvTGkyNk9scFFVZkh4K1ltWmxCUlVVRlRDWVRnSENIeWY3OSs2R2lvb0pwMDZZQnFKUHhtVHg1TWc0ZlBneExTMHYwN05rVFJVVkYyTFJwRTR5TmpZVWFuOTNkM2RHL2YvOTZyOWw0OE9CQk1KbE1nUm9Rb2toTFMwUExsaTJKNlAyM2I5L2k5ZXZYUXU5dC92MzNYK1RuNTVQcUZpUWxKZUhDaFF2WXVIRWp5ZmdvemtqZHQyOWZnWDA3ZCs2RXRiVzEwR1A4Y0kycVhDTXBkMXRVRnZmWGdIdGZ3Y3VMRnk4azFyb1IxWlkvZ3YzKy9mc0NLaFh5d3BYYmxjU01HVE5RVzF1TGR1M2FZZnIwNlhCMmRxNTMrYUxDd2tLQjd3NVhNb3IzKzlXdVhUczhmUGdRdDIvZmhvZUhCeUhuS3F2U0JoZHAxZ091QkJqWG9WTlpXWW5Bd0VCb2FtcGkyYkpsTURBd2dLZW5Kelp0Mm9TOWUvZkN5OHNMUUoyQm54dnNkL0hpUmJSdjMxNUFTWURyRENvckswUFhybDJocHFhR2hJUUUyTnJhRXYrUHg0OGZ3ODdPRG5mdTNJR0tpZ3A2OXV3cDgvc0U2aVRBeG80ZGk1cWFHdEJvTkRSczJCQTlldlNBaG9ZR2R1M2FCU2NuSjhJeFVsWldodGpZV05Cb05GeTVjZ1hEaGcwak9TZENRME1GK3VjTmFqSTBOQlRwTUNrcUtzTCsvZnZ4OE9GRDZPbnBrWjU5eThyS2NQYnNXUUIxc21vOWV2UWdIZi9WMWhjS0NvcWZGOHBod2tPTEZpMXc4T0JCVWpTU2hZVUZ0bXpaZ3NtVEo4dVY1cmhpeFFvY1AzNWNRTkpIVnJTMXRYSDgrSEdCTk5QNlJFZEhCOTdlM2xLM2x5WXI1VmRHVTFNVCt2cjZTRTlQVjZnZkF3TURxYVZ4NnBQWnMyZGp5SkFoV0xod0lhbEE0YWRQbnpCdjNqd2NPM1lNSVNFaFV0ZlU2TnUzcjFRM1NrRGRBK0RHalJ0eDdkbzFnV1ByMTYvSGhnMGJwT3JIM053YzNicDFJNkxDMHRQVENZa0VVZkNuL2pLWlRMeDc5dzd2M3IxRFlXRWhjbkp5a0oyZGplenNiRHg1OG9TNGdSZEYrL2J0c1d2WEx2VHExVXRzT3dzTEM2eGV2UnJlM3Q2NGRlc1c5dTNiaC9Ed2NDSXRuVXRLU2dwU1VsS3dmUGx5akJvMUN1dldyWlBMbWZtOW8wd25SZE9tVFdGa1pJVFBuejhqTFMwTmFXbHBVcCs3Wk1rU21KbVpLVzB1MzRxcXFpcDRlbnJpMEtGRHBQMERCdzVFY0hBd3NlM2c0SURNekV4a1ptWks3TlBRMEZCa3RCZU5SaVBrREtSQlYxZFhiQUZkQ2dvS0NvcWZDOTVzZkZFT2s1aVlHS1NscFdIMDZORXdOemNuOWc4Yk5neXZYcjFDY0hBdzh2THlFQjhmRHhhTGhiLysra3NndXhpQXpGS3k4bkR0MmpYY3VYTUgzYnQzRnlwUEpBdy9QejhBZFhVblZGVlZpZnRWL252VmQrL2U0ZVRKazNCd2NDRFZidEhSMGNHclY2K3dlL2R1Z2V6WWIwMVlXSmhDVXBzRkJRVmdNcGxpWlhKNTIvTFhlM253NEFFZVBIZ2cxVmo4YmZrZEprT0hEaFdvOThGRjFzTGEvTThab2hneVpBamMzTnhJMy92UTBGQzBiOStlTUlLTHF6VXE3VGhjS2lvcThPSERCN2k1dVpIMkZ4VVZBU0JuN1hQck4xcFpXV0h5NU1uRS9wTW5UeUl2THc4K1BqNHlqUTFJWGcrNHdXU1dscGJnY0RnSURnN0dtemR2c0diTkdxSUl1cE9URS9yMzcwOUlXUFhwMHdmYTJ0cEVJTlRWcTFmeDVzMGJRcEtNd1dDQXpXWWpOVFVWUU4wek9EZTQ2djc5KzVnNmRTcE1UVTFoWkdTRTlQUjBEQjA2RlBmdTNZT0RnNFBjYTRxcXFpb21UcHdvc0ovRllpRStQaDdsNWVXRXd5UXNMQXhNSmhPelo4OUdhR2dvTGwrK1REbzNKQ1NFY0FKSFIwY1Q5VWZGMVRDcHJhM0YrZlBuRVJZV2h1cnFhdlRwMHdjelpzd2dQbDhXaTRYZzRHQ1VscGJDMmRrWjkrN2RRMkJnSUx5OHZPcE5Fa3dlcEZsZlhyeDRnYXlzTE5qWTJIdzNOVUFwS0NpK0x5aUhDUjlqeDQ3RnZYdjNzRzNiTnN5WU1RTTdkdXlRUzJxS2k0bUpDUklURTdGa3lSSkVSa2JLTEZla3JxNE9OemMzK1BuNXlheTNxU2dHQmdhd3NiRVJLT0FyREh0N2V5eFpzcVQrSi9XRDQram9xSkREeE5yYUdxZE9uZnB1RE9EbTV1WTRmLzQ4SWlJaU1ILytmRkpFK0owN2QvRGJiNy9oeG8wYkFpbTJpcENXbG9iZXZYdVQ1S21BdW9mZDBOQlFtYlYvZCt6WWdkNjlld3ZJWXduRDBkRVJucDZlcEgzcjE2K1gyWUdscXFxS2Z2MzZZZW5TcFRMcnJOSm9OTGk0dU1ERnhRVkZSVVU0ZVBBZ1FrSkNrSmVYUjJySFlEQncrdlJwK1ByNnl0VC9yMHFMRmkxa2pnNGNOV29VWWN3UXgvNzkrMUZXVmlidjFPb04zaWkwNHVKaWdYb3pibTV1dUhqeEl1bGhYOXExUjFkWEYrZlBueGRaOEwxMTY5YlEwTkNRcXJDN21wb2FRa0pDS0VrdUNnb0tpbDhVcmtHVDE5RDM4dVZMSERod0FMYTJ0Z0kxU1FCZ3dZSUZlUEhpQmM2ZlB3K2dyamFDSXBLcWluRC8vbjJFaElUQTB0S1NWQnhhSEZWVlZhaXBxWUcrdmo1aCtFdEtTb0tSa1JFcFE3cTJ0aGJCd2NIUTBOQVFrTHR4Y0hEQXdJRURFUjBkamY5ajc3NmpvcmplUG9CL1dmcUNOQnVDaUIzUUlLaEVRSXdGZXcweDFoaE5qSW1hUkRHS0pVWmp4V2pzaWhKTDFCUTFGbFNNdllCZFFBR3hSRTBVUkVRRUZWRmNldG4zRDk2ZEg4c3V5NExnSW53LzUzaU96TnladVFzN3czS2ZlNS9uOU9uVGNzR1V0MDIyY2xXMkN1Sk5hdTlKcFZKTW56NGRscGFXY3BNNml1UGs1S1JRN3dVb1NMTWFIeCt2VU1za0ppWUc0ZUhoNk5hdFc0bWZQVnEzYm8yR0RSdXFsYXBiVlFCRFJsbHRFV1UxUldRcnFnb0xDd3REYW1vcVhGMWRrWlNVSkV3c2k0bUpFVlo1cUxxT3F1dmR1blVMUU1IbndKQ1FFR1JrWkVCZlh4K0JnWUVRaVVSQzRPclpzMmZDaEpqWHIxL0xyVmgrK3ZRcG5qMTdWdXgxMWFYc2VYRDE2bFdJeFdMWTJ0cGl4NDRkQ0E4UHgvRGh3eFhTNW80ZVBScFJVVkhZdkhrem5KMmRZV1ptSnRTTGZQWHFsVno2MlJNblR1RDMzMzhIVURCeFRaYjIyTW5KQ1R0MzdrUjhmRHpxMTYrUFNaTW13Y3JLQ2hFUkVVaFBUMWVyTms1Unl0NmZoU1VtSmtJcWxjTFcxaFpBUWJxeG8wZVBva09IRHVqYnR5OHVYcndvckRJcEMxbGQydURnWUVpbFVsaGFXdUtiYjc2UkczL0t6czdHaWhVcmNPM2FOZlRvMFFQZmZQTU5ObTNhaEtOSGo4TFB6dy9lM3Q0YUs5SmUydWZMd1lNSDVXcWtmUGJaWjI4OTNUa1JWWDRNbUNpeGRPbFNlSHA2bHRzTVpsdGJXd1FHQmlJdExRMFBIejVFUmtaR2lSK1l0TFMwWUd4c2pJWU5HNzdWVlNWRnRXelpVbVhBUkZkWEYwT0hEc1hLbFN1Vnp0Z2llVzV1YmpoNDhDQ3lzN09SazVPRG5Kd2NsZThGYlcxdE5HellFRTVPVHVqZnZ6K0dEQm1pVUd5dk12RHk4a0xIamgweFljSUV1VUp1WGJ0MkxYSEZSbWs1T3p0ajhlTEZtRDU5dXR6MTE2MWJWNlkwWlM0dUxnZ05EY1dDQlF0dy92eDVQSC8rWE83RHZhR2hJUm8yYklpUFB2b0kwNmRQVjVpVk0yUEdER3pjdUZFdU5aa3k1dWJtK09DREQ5QzNiMThNSERoUXJYb1FKYWxidHk1KytPRUhmUC85OXpoNjlDaldybDJMMDZkUEMrK3BRWU1HQ2JPOFNEVUhCd2UxQWlZNk9qcHdjWEdSUzFOVkVuVm1QMnFhdGJVMWdvT0Q0ZWJtaG1mUG5tSGt5SkhZdkhtend1OGZRME5EZlB6eHg0aU5qVVZLU2dva0VnbXlzcktRazVNRFBUMDlXRnRibzBlUEhwZ3laWXJLL05pNnVycHdkSFJFVkZRVTh2UHpGWjZESXBFSWRlclV3UWNmZklDcFU2ZWlYYnQyRmZLNmlZam83VGwwNkpEYUtUVUxpNDZPQnZDL2VvbFBuanlCcjY4dnRMVzFNVzNhTkxuQWZtcHFLb0tEZzNINDhHRThmLzRjTGk0dStPKy8vN0IwNlZKMDd0d1pmZnIwS1pmZnkxS3BGQktKcE1RQndtUEhqbUh6NXMyd3NMREF2SG56RkFiV1JTS1JYS3BQR2RrS1pka004Y2VQSCtQQmd3Zm8yYk9uY00zMDlIU3NXclVLOSs3ZHc2eFpzNFRCL1p5Y0hLU21waUkxTlJWT1RrNElDZ3JDcjcvK0NrZEh4N2UrS3ZiQmd3ZUlpNHNUSnZZbyszdFJOcWxFM1JucWNYRnhTRTlQTDdIK1FuSGk0K094ZS9kdVhMeDRFVVpHUm5CeGNaR2JJSG4wNkZHY1BuMGF1M2Z2UnJ0MjdkQzdkKzlpSnk2V3BpaThMTVd5cXBudkpkVVdrZjNzOC9QejViNWYrZm41U0VsSlFaMDZkWkNhbW9yNTgrY2pKeWNIVmxaV1dMWnNHZWJObTRlNmRldkN5OHNMUFh2MlZMa0NZdHUyYlhJMVNZQ0NZSjJCZ1FFY0hCeXdZOGNPWVlCZkpCTGhrMDgrZ2JtNU9SNC9mb3g1OCtZaE5UVVZRNGNPeGU3ZHU3RnYzejVoMWNQang0L2xYbDk1UFEvdTNidUhtSmdZZE9yVUNTS1JDQ0tSQ083dTdoZ3laSWpDc1dLeEdON2Uza2hLU29LNXVUbXNyYTJGakFEWjJkbHlLM1k2ZE9nQUl5TWptSmlZd00zTlRSaUU3OUNoQTJ4c2JJUjdVNVorZU92V3JSQ0x4U3JmbDlyYTJnb3BaOVVoVy8zZXBFa1Q1T2Jtd3MvUER6bzZPaGcxYWhTQWdrbS92cjYrdUh2M3JuRE1uVHQzaEVESTQ4ZVBBUlFFdmdvL0wyVVRaSGZzMkFHZzRPZjU0WWNmWXRpd1lYSkJoN2k0T0t4Y3VSS3hzYkZ3ZDNmSHVISGpBQlJrbkhqNjlDbk9uRGtEVTFOVGZQNzU1NlYrYlcraXJNK1gzYnQzdzlQVEUrUEdqY1BXclZzUkVCREFnQWtSS1dEQVJBa2RIWjBLeVVsdlpHU0VGaTFhbFB0NUs5S0tGU3ZnN2UyTjNOeGM1T2JtSWo4L0gxcGFXdERUMDRPRmhRVWNIUjAxTm9EZnJGbXpjbDI1OERhTUd6ZE8rSUFoazVlWGg1eWNIT1RtNWdwNS9JR0NXVFBsK2IzVjB0S1MrNEJlM3N0bUxTd3NzSFBuVGd3ZVBCamp4NCtIZ1lFQnRtL2ZYaUV6VGFaT25Zb3paODdneFlzWFdMUm9FYnAyN2ZwRzUzTjBkTVRldlh2TGRLeTV1VGttVFpxRStmUG5DOXZxMXEyTEZpMWF3TkhSRVk2T2ptalhyaDBjSFIwcmJOYU5TQ1JDdjM3OTBLOWZQOXk5ZXhkK2ZuNzQ0NDgvNUlKS0ZlRnQzb01qUjQ2RW01dGJxWTlUWnpZZlVQREg0Wll0V3lDUlNQRDY5V3VrcGFVaE96dGJlUFpKcFZMVXFGRUROalkyYXMwaWZCYzFidHdZQVFFQnVIYnRtc29WZzdMWnVtK3FhQ29NcVZRcUJFKzB0YlUxTmt1TmlJZ3Fob09EQTF4Y1hPUzIvZm5ubjNKZkJ3WUc0dm56NTdDMHRJU3hzVEdlUDMrTy9mdjNRMGRIQjgyYU5ZTlVLc1hpeFlzaGtVZ3dhOVlzV0ZsWklTVWxCZUhoNFFnTkRVVlVWQlR5OHZMZzZPZ0lIeDhmT0RnNFFDS1JZUGZ1M1RoKy9EaUNnb0pnWTJNRFYxZFh0R2pSQWkxYXRGQ1pvcVl3ZjM5L1pHUmtRRTlQRHdrSkNYajE2aFZxMTY2dHRPMkxGeSt3YWRNbWhJYUdvbUhEaHZqeHh4K0YxRUNGMmRyYUlpUWtCTmJXMXNJZ2RsNWVIczZjT1FNQVFrMi9DeGN1QUlCY1llZUFnQUJjdlhvVnVycTYrTzIzMzdCKy9Ycmg4MHRST1RrNVdMdDJMWHg5ZllYVkFVbEpTY0xmQTluWjJVcFQzY3JjdjM5ZjZlQzJoNGNITEN3c29LdXJxL1R2bHNURVJLeGF0UW9pa1FpdFc3Y1cwcEZ0M2JvVjJkblowTmJXRmdaNTFaMzRKRXNMV3ByUGhWS3BGRGR2M3NTaFE0Y1FIaDRPWFYxZDlPM2JGNE1IRDFiSUpqRmh3Z1IwNjlZTmh3OGZSa2hJQ0VKQ1FsQy9mbjBNR0RBQW5UdDNWbnQxVEVCQUFNNmNPUU5EUTBOb2Eyc0xnN3JxRkZ5UGlZbUJnWUdCTUhGUlZ2dERWcC9tNE1HRGFOYXNtZEQreG8wYnlNdkxRK1BHamJGa3lSSWtKU1ZoL3Z6NU1EWTJ4dXpacytIdDdZME9IVHFnY2VQR01EQXdnTGEyTnJTMXRTRVNpYUN0clkzOC9IemhNNi9zNzlMYzNGejA2dFVMRW9rRWx5OWZ4Z2NmZkFCZFhWME1HVElFM2JwMVEyNXVMaXdzTEdCaVlvS29xQ2dzWDc0Y1dWbFptREZqQmx4Y1hCQWJHNHVBZ0FEVXExY1BEZzRPZVBUb2tkeEV1dko0SGdEQXpwMDdBUUM5ZS9jR0FIenl5U2VRU3FYRmZvNlUvWDBHRk54UFlXRmh3dWZld3QvVFdyVnF5V1VDS1ByK0wzeS9TS1ZTaEllSHc4cktTdGl1cjYrUEhqMTZ5QjFqYjIrUEsxZXVZTm15WmFoZnYzNkpuM1h6OC9PUm1KaUl5NWN2dzlUVUZFNU9Uamg3OWl5aW82UHg1WmRmQ3MrZjFxMWJZOE9HRGFoZHU3YVF1bS9WcWxVSzUvUDE5Wlg3MnRYVkZUTm56a1NYTGwwUUV4T0RhZE9teWRVUlRVOVB4NzU5KzNEdzRFSGs1dVppd0lBQitQenp6NFhuaGtna2dvK1BEMmJNbUlIQXdFRFVybDBiWGJwMHFmVFBGMzE5ZmJ4OCtSTHg4ZkZJVFUxOW94VnZSRlIxTVdCU1JmWHIxMC90Z1VKVjdPenNZR2RuVnc0OUtuOHpac3lvZFBsNHkwTDJnYldpMWExYnQ5UXA0Y3JpbzQ4K0VncHNLdnZEc0R4b2FXbGgvLzc5YXYrQlc5RW1UNTZNOXUzYnc5YldGcmEydGhydGw3MjlQZGF2WDQ5bHk1WlZlRER6YmQ2RGIrTlpKQktKWUdKaVVxMVh5M1hzMkxIRWVqb1ZwV2hRbDRpSXFwYW1UWnNxcEU0dE9rQ2FuWjJOdzRjUHkyM1QwOVBEMkxGamhjSGl6ejc3RExtNXVYQjJkc2JaczJleGV2VnFBQVdUamJwMDZZTGV2WHZMclNJeE5qYkdtREZqNE9YbGhjREFRSncrZlJvQkFRRm8xS2dSRmk5ZXJIYi9VMUpTNUlxSDE2eFpFMlBIamxWb0o1RklNR0hDQktTbnA2TlhyMTc0NG9zdmloMlErK2FiYitEbjU0ZS8vdnBMN204M2ZYMTl1TGk0WVBqdzRRQ0FzMmZQd3NqSVNCam9CWUR1M2Jzak1qSVM1dWJtTURjM2g2bXBLY3pNekdCcWFncFRVMU9ZbUpqQXpNd01KaVltOFBQencvbno1M0hpeEU0QnEvWUFBQ0FBU1VSQlZBa2NPM1pNR0x5WERZNW1abVppeTVZdHhiNzJHemR1NE1hTkd3cmJtelp0Q2dzTEMvVHQyeGQ5Ky9aVjJPL3U3bzREQnc0b0RBd25KQ1FnSWlJQ1Vxa1VlbnA2OFBEd1FPZk9uWXU5Zm1GMzd0eUJwYVdsa0o2b0pFK2VQTUc4ZWZPUWxKUUVzVmlNQVFNR3dNdkxTK1VxQzN0N2U5amIyK1BGaXhjNGNPQUFUcDQ4Q1g5L2Y1dzhlUkxMbHk5WDY3b1dGaFpJU0VnUWZxNjZ1cnB3ZFhWRm56NTlTangyMmJKbHd1b0FMUzB0WVJXRHA2Y25ybHk1Z2ovKytFUHUvV0pnWUFCUFQwKzR1Ym5oMnJWcmNIZDN4M3Z2dlFjQVdMMTZOZmJ1M1l2SXlFaWNPWE5HYmlXOUtuWHExTUdISDM2SWJkdTJJVGMzVjVoUUtoYUw1ZjdHZVBYcUZaWXVYUW90TFMzTW1UTkhlSTlPbkRnUnMyZlB4cG8xYTRTMnN0Y0JsTi96b0UyYk50RFIwWkZMVmFmdXBKdE9uVHJoMXExYnVIRGhBdnIzNzY4eWFLZnEvcENKaTRzVDJwbVptU2tFVENaT25BaC9mMzljdlhvVmx5NWRVcXVQK3ZyNmFOR2lCVWFQSGcwREF3TjA3TmdSc2JHeEN2ZGIwZUR0c21YTFNzeG9JSHN1dFd2WERzN096bkxQcWN6TVRFeWNPQkhKeWNtd3RMVEV1SEhqMExwMWE0VnpHQm9hWXRhc1dWaXlaQW1jbkp3d2MrYk1Tdjk4K2ZMTEw3Rm16UnI0K1BoQVIwZUhxZVdKU0NrdGlVVHk1cVBxR3RDdGhRMUNIcjdRZERlSWlJam9IZVp1YTRIVHR4OXB1aHRVUWZoNWtkNDE3OUl6U1JhQVVFZGtaQ1RxMUttak1Mdit5Wk1uUXRvYm9HQkc4L1BuejVHVmxZVzh2RHhvYTJ1amZ2MzZDaW1DQ3Z2cnI3OWdZMk9EOTk5L1g2MVV4cG1abVFnTkRVWExsaTBWQmhudjM3K1BwMCtmRnB0U1ZpcVZDclBYVlEzS0hqbHlCSTBiTjRhRGcwT0ovVkhIZ3djUGtKQ1FVT2FWdlM5ZnZzVHg0OGZoNWVXRksxZXVJRDQrSHJxNnV1amN1WE94cTJUZXhCOS8vSUg5Ky9lci9mNG9qWEhqeHNITnpRMmpSNDlXcTcxVUtzV2lSWXZnNU9TRXJsMjdsbWxDVVdwcUtnSURBOUdpUlF1RlZSSGxJVEl5RXRldlh4ZGVVMlJrSkY2OGVBRnRiVzAwYWRKRW9mNk9iRld1VE9FSkp4S0pSSzVPWFZHeTdBYXlmN0xzQmlLUlNIaGZ5ekpLaU1WaW9WNkdxdm83TjI3Y1FKMDZkZVJTV2dFRk5SVjM3ZHFGMjdkdm8xMjdkaGc4ZUxEdytzcnplWkNlbmw2dUU4Vm16WnFGRHovODhKMU1DUnNYRjRjTEZ5N0F5OHZyalZmRmg0YUc0dFdyVitqV3JWdUprNXBrejhYejU4Ky9FOCtYMU5SVVBIcjBDUFhyMTRlcHFXazU5azVSYVg1WEVsSEZNelkyVml1cXpvQUpFUkVSVlZ2djB1QWtsUjQvTDlLNzVsMTZKZzBiTmt4cHZRTWlxbHBVcGJnaW91SmxaR1JnOU9qUjJMVnJsNmE3UWtUL1Q5MkFTZmtXTVNBaUlpSWlxaVFNeFdKa0tDbW9URlFaWmFTbHdVQkR0UUhMd3RMU0VuRnhjWnJ1QmhGVk1BWkxpTW9tTGk1T1llVVZFYjBiR0RBaElpSWlvaXFwbm8wdFl2NjdxK2x1RUtrbDVyKzdzTFpwcU9sdXFNM1YxUlZCUVVHYTdnWVJFVkdsRkJRVUJGZFhWMDEzZzRqS2dBRVRJaUlpSXFxU1BEeDc0dkNlN1pydUJwRmFEdS9aanZhZVBVcHVXRWw0ZVhraE1qSVNOMi9lMUhSWGlJaUlLcFdiTjI4aU1qSVNYbDVlbXU0S0VaVUJBeVpFUkVSRVZDVU4vbUljUXM0Rkl6TDBvcWE3UXFSU1pPaEZoSjQvZ3lGanhtdTZLMm96TkRURXhJa1RzWExsU2daTmlJaUkvdC9ObXpleGN1VktlSHQ3czg0WDBUdUtBUk1pSWlJaXFwTEVSc2J3V2JBVTh5YU5ZOUNFS3EzSTBJdVlOMmtjZkJiOERFT3hrYWE3VXlwT1RrNzQ3cnZ2c0diTkd2ajcrK1BmZi85RlJrYUdwcnRGUkVUMFZtVmtaT0RmZi8rRnY3OC8xcXhaZzhtVEo2TlZxMWFhN2hZUmxaR1dSQ0tSYXJvVFpkR3RoUTFDSHI3UWREZUlpSWpvSGVadWE0SFR0eDlwdWh0VXdTSkRMbUxGbk9sdzcrU0pma00rUmVQbTlqQTBlcmNHcHFscXlVaExROHgvZDNGNHozYUVuQXZHMUlWTDBkcXRnNmE3VldZWkdSa0lEQXhFV0ZnWUVoTVRrWm1acWVrdUVSRVJ2VFVHQmdhd3RMU0VxNnNydkx5OHVMS0VxSkl5TmpiV1VxY2RBeVpFUkVSVWJURmdVbjJrcDBtd2QrdEdYQTQraWNlUFlwR1pucTdwTGxFMVppQVd3OXFtSWRwNzlzRGdMOFpCYkdTczZTNFJFUkVSRVZWcERKZ1FFUkVSbFlBQkV5SWlJaUlpSXFLcVQ5MkFDV3VZRUJFUkVSRVJFUkVSRVJGUnRjZUFDUkVSRVJFUkVSRVJFUkVSVlhzTW1CQVJFUkVSRVJFUkVSRVJVYlhIZ0FrUkVSRVJFUkVSRVJFUkVWVjdESmdRRVJFUkVSRVJFUkVSRVZHMXg0QUpFUkVSRVJFUkVSRVJFUkZWZXd5WUVCRVJFUkVSRVJFUkVSRlJ0Y2VBQ1JFUkVSRVJFUkVSRVJFUlZYc01tQkFSRVJFUkVSRVJFUkVSVWJYSGdBa1JFUkVSRVJFUkVSRVJFVlY3REpnUUVSRVJFUkVSRVJFUkVWRzF4NEFKRVJFUkVSRVJFUkVSRVJGVmV3eVlFQkVSRVJFUkVSRVJFUkZSdGNlQUNSRVJFUkVSRVJFUkVSRVJWWHZ2Yk1ERVVDeEdSbHFhcHJ0QlJFUkU3NmlNdERRWWlNV2E3Z1lSRVJFUkVSRVJWUkx2Yk1Da25vMHRZdjY3cStsdUVCRVIwVHNxNXIrN3NMWnBxT2x1RUJFUkVSRVJFVkVsOGM0R1REdzhlK0x3bnUyYTdnWVJFUkc5b3c3djJZNzJuajAwM1EwaUlpSWlJaUlpcWlUZTJZREo0Qy9HSWVSY01DSkRMMnE2SzBSRVJQU09pUXk5aU5Eelp6Qmt6SGhOZDRXSWlJaUlpSWlJS29sM05tQWlOaktHejRLbG1EZHBISU1tUkVSRXBMYkkwSXVZTjJrY2ZCYjhERU94a2FhN1EwUkVSRVJFUkVTVmhKWkVJcEZxdWhOdklqTGtJbGJNbVE3M1RwN29OK1JUTkc1dUQwTWpEbjRRRVJIUi8yU2twU0htdjdzNHZHYzdRczRGWStyQ3BXanQxa0hUM1NJaUlpSWlJaUtpdDhEWTJGaExuWGJ2Zk1BRUFOTFRKTmk3ZFNNdUI1L0U0MGV4eUV4UDEzU1hpSWlJcUJJeEVJdGhiZE1RN1QxN1lQQVg0eUEyTXRaMGw0aUlpSWlJaUlqb0xhbFdBUk1pSW1XNnRiREJxRytuWU5TM2t6WGRGU0lpSWlJaUlpSWlJdElRZFFNbTcyd05FeUlpSWlJaUlpSWlJaUlpb3ZMQ2dBa1JFUkVSRVJFUkVSRVJFVlY3REpnUUVSRVJFUkVSRVJFUkVWRzF4NEFKRVJFUkVSRVJFUkVSRVJGVmV3eVlFQkVSRVJFUkVSRVJFUkZSdGNlQUNSRVJFUkVSRVJFUkVSRVJWWHNNbUJBUkVSRVJFUkVSRVJFUlViWEhnQWtSRVJFUkVSRVJFUkVSRVZWN0RKZ1FFUkVSRVJFUkVSRVJFVkcxeDRBSkVSRVJFUkVSRVJFUkVSRlZld3lZRUJFUkVSRVJFUkVSRVJGUnRjZUFDUkVSRVJFUkVSRVJFUkVSVlhzTW1CQVJFUkVSRVJFUkVSRVJVYlhIZ0FrUkVSRVJFUkVSRVJFUkVWVjdESmdRRVJFUkVSRVJFUkVSRVZHMXg0QUpFUkVSRVJFUkVSRVJFUkZWZXd5WUVCRVJFUkVSRVJFUkVSRlJ0Y2VBQ1JFUkVSRVJFUkVSRVJFUlZYc01tQkFSRVJFUkVSRVJFUkVSVWJYSGdBa1JFUkVSRVJFUkVSRVJFVlY3REpnUUVSRVJFUkVSRVJFUkVWRzF4NEFKRVJFUkVSRVJFUkVSRVJGVmV6cWE3Z0FSRVJFUlVVVkxUNU5nNzlhTnVCUjhBazhlUFVSR2VycW11MFNsWUNnV281Nk5MVHc4ZTJMd0YrTWdOakxXZEplSWlJaUlpS2dLWXNDRWlJaUlpS3EweUpDTFdERm5PdHc3ZWVLSG45ZWljWE43R0JvWmFicGJWQW9aYVdtSStlOHVEdS9aanErOGVzQm53VkswY2UrZzZXNlZXVVpHQmdJREF4RVdGb2JFeEVSa1ptWnF1a3RFUkVSRWxaS0JnUUVzTFMzaDZ1b0tMeTh2R0JvYWFycExWTVV4WUVKRVJFUkVWVlpreUVVc216VUY4OVpzUkJ1M2QzZUF2Ym96TkRKQ3k5WnQwYkoxVzBTR1hzUzhTZU13L2FlVmFQME8va3l2WDc4T1B6OC90R25UQmw5Ly9UVWFOR2pBUC95SmlJaUlpcEdSa1lHNHVEZ0VCUVZoNHNTSm1EaHhJcHljbkRUZExhckNHREFoSWlJaW9pb3BQVTJDRlhPbVkvNmFUV2p0NXFIcDdsQTVhZVBXQWZQV2JNU0NLZDlpYytESmR5bzkxL1hyMTdGNjlXcE1tVElGam82T211NE9FUkVSVWFWbmFHZ0lPenM3Mk5uWjRlYk5tMWk1Y2lVbVQ1Nk1WcTFhYWJwclZFV3g2RHNSRVJFUlZVbDd0MjZFZXlkUEJrdXFvRFp1SGVEZXlSTjd0MjdVZEZmVWxwR1JBVDgvUC9qNCtEQllRa1JFUkZRR2pvNk9tREpsQ3RhdVhZdU1qQXhOZDRlcUtBWk1pSWlJaUtoS3VoUjhBdjJHZktycGJsQUY2VGZrVTF3T1BxbnBicWd0TURBUWJkcTB3WHZ2dmFmcHJoQVJFUkc5c3h3ZEhkR21UUnNFQmdacXVpdFVSVEZnUWtSRVJFUlYwcE5IRDlHNHViMm11MEVWcEhGemV6eCtGS3ZwYnFndExDd01YYnQyMVhRM2lJaUlpTjU1WGJ0MlJWaFltS2E3UVZVVUF5WkVSRVJFVkNWbHBLZkQwTWhJMDkyZ0NtSm9aSVRNOUhSTmQwTnRpWW1KYU5DZ2dhYTdRVVJFUlBUT2E5Q2dBUklURXpYZERhcWlHREFoSWlJaUlpS3FZSm1abVRBME5OUjBONGlJaUlqZWVZYUdoc2pNek5SME42aUtZc0NFaUlpSWlJaUlpSWlJaUlpcVBRWk1pSWlJaUlpSWlJaUlpSWlvMm1QQWhJaUlpSWlJaUlpSWlJaUlxajBHVElpSWlJaUlpS2pjWldabVl0ZXVYWWlLaWlxeDdULy8vSU45Ky9hcGJQUHc0VVBjdUhHalRQMUlTVWxSdTMxeWNqTFMwOU5MZlozU1NrdExRM3g4dk1MMlo4K2VJVHM3VytreHo1NDlxK2h1bGVqbzBhTll2bnk1cHJ0UkpuUG16TUdoUTRjVXRtZG1aaUluSjZmWTR5NWV2SWh0MjdhVjZscDVlWGw0K3ZRcHNyS3lpbTN6L1Bsei9QdnZ2NlU2YjNuYXUzY3Y3dDY5cTNUZnMyZlBFQkFRVU9haXl1SGg0ZGkyYlp2Y3ZaZWJtNHVIRHgrVzZqeDc5dXhCVWxKU21mcFFVVkpUVTlWcXQyUEhEa1JFUkpUWXJqbysvOHFDOTYrOGlycC9Nek16a1p5Y0RLbFVLcmM5UGo0ZWVYbDVhcDNqeUpFajhQYjJWdm83VG1iYnRtM3c4ZkdwdE84M3F0NTBOTjBCSWlJaUlpSWkrcDg3ZCs2ODhTQ01sNWVYM05mSGp4OHYwM2xzYlczaDRPQWd0KzNDaFFzSzdSbzJiQWdiR3h1NWJmdjI3Y1Bldlh2UnRXdFhPRHM3cTd4T1JFUUU5dS9majQ4Ly9yallOdjcrL25qOCtERldyMTZOV3JWcXFUemY2ZE9ua1pXVmhiNTkrMkxQbmozWXYzOC9BZ01EVlI0ak0yYk1HUFR2M3g5anhveFJxMzFablQxN0ZwczNiNWJybDBRaWdZK1BEeG8wYUlEWnMyZkR3TUJBMkhmeTVFbHMzcndadnI2K3NMT3pxOUMrcWZMdnYvL2k0c1dMbURwMXFzYjZVRlkzYnR4QXZYcjFGTFlQR3pZTW5wNmU4UGIyVm5wY1pHUWtnb09ETVhyMGFMV3ZsWnljakxGangyTDY5T2xvMzc2OTBqWkhqeDVWKzcyWm41K1AzTnhjNU9YbElUYzNGems1T2NLL3JLd3NaR2RuSXlzckM1bVptY2pJeUVCNmVqb3lNaktRbHBZR1EwTkREQmt5Uk81ODkrL2Z4NDRkT3pCZ3dBRFkyOXNyWE8veTVjdll2bjA3bWpkdkRrdExTNVY5VzdGaUJiUzB0REJseWhSaDI5V3JWM0hpeEFrTUhEaFEyTFovLzM3czNyMGJnd1lOd3BBaFE2Q3RyYTN5dk1lUEg4Zk9uVHR4OSs1ZHpKa3pCems1T1dvSFhKbzJiYXBXdTlLNmZQa3kxcTVkaTYrLy9ocWRPblZTMlhidjNyM28zNzgvMnJadHE3SmRkWHorbFFYdjMvOHB6L3RYZGsxemMzTUF3S2xUcDdCbHl4YnMyclZMK0IyVWtaR0JxVk9ub2tlUEh2amlpeTlVbmk4NU9SbmJ0Mi9IKysrL2ovcjE2eXR0azVDUWdNT0hENk43OSs0UWk4VXF6MGVrQ1F5WUVCRVJFUkVSVlNLUmtaSFl1M2Z2RzUyamFNQmt3NFlOWlRwUG56NTlGQUltSzFhc1VHajN5U2VmeUFWTW9xT2pzWC8vZnBpWW1DQW9LQWp0MjdjdmNkQ3dKQk1tVE1Ea3laT3hkdTFhTEZpd1FHWGJ3TUJBTkd2V1RLM3plbmw1WWRpd1lSZzJiTmdiOWE4OEdCc2JZOHFVS1ZpNGNDRVdMbHlJdVhQblFrOVBENG1KaWRpMmJSdmMzTncwR2l3cGk3aTR1R0lITXRWVmVFQlMyUXh6bVZxMWFzSGQzZjJOcmxVV1Vxa1VXbHBhQUlEejU4OGpPVGtaSGg0ZTVYTHV6WnMzNDhpUkk2VStUa3RMQ3dZR0JoQ0x4YkN3c0ZBWWNBMEtDb0tXbGhiNjl1MnI5UGpMbHkvRHdzSUNqbzZPS3Evejh1VkxYTHAwQ1owN2Q1YmJIaDhmRHhNVEU1aWFtZ3Jidkx5ODhPTEZDK3pldlJzUkVSR1lNbVVLckt5c2xKNzMzcjE3MkxwMUs4ek16SVQzei9Qbno5VU8xQlYrejR3ZlA3N01LMldLbnN2WjJSbDJkblpZdFdvVlltTmpNV3JVS09Gblg1R3F5dk9QOTY5NjN0YjlDeFNzQnZuenp6OVZCbjdPblRzSEFQam9vNDlVbmlzL1B4K3JWNjlHUmtZR3pwOC9qL1Buenl1MFdiWnNHWGJzMklHOHZEd2NQMzVjNllTT2hnMGJZdlhxMVNYMm5haWlNR0JDUkVSRVJFUlVDYWs3STdpd1hidDJZZGV1WFVyM3FUTXp0REJWQTJqang0OUhyMTY5Y1BmdVhYei8vZmR5d1pKWHIxN2g1NTkvaHJHeE1WYXVYSWtWSzFaZzFhcFZXTEprU2JHelRaVlJOc2pVcUZFajZPcnFLdXhyMXF3Wm1qZHZEcUFnV0JNZkg0K21UWnNpT0RoWW1KRWVIQndzZDB6TGxpMVJ0MjVkdGZ2enRqZzdPOFBiMnh0NWVYblExZFZGYm00dWxpMWJCbHRiMnpjT1BHaENqUm8xOE9HSEh4YTcvK0RCZzZoZnY3N2FBYlV0VzdZVXU4L0p5ZW10RDdoR1JVWGh0OTkrdzVRcFU5Q2dRUU9FaFlYaCtmUG5TZ2RjaXdZeWk5dmVvRUVEckYyN0ZnRGc2ZW1KZXZYcVFVZEhCN3E2dWdyL0RoMDZoUER3Y0t4ZnZ4NTZlbnJRMTllSGdZRUI5UFQwbEY3cjFLbFRBQW9HaHV2V3JTdVg1cWxCZ3dhd3M3TkRmSHc4L3YzM1h6UnIxZ3dIRHg1VU9FZWRPbldFV2ZlblQ1OUdmbjQrZXZmdUxleVhTcVY0OE9DQlFuQlBUMDhQNDhlUGg1MmRIZno5L1hIbHloV2wzNU9FaEFUODlOTlBBSUJaczJiQnpNd01BRkN6WmszTW56OWY2ZXRTcFUrZlBuajkrclhTZlFFQkFiQ3hzWUdycTZ0YTV4S0x4Wmd6Wnc1V3JWcUZBd2NPd016TURBTUdEQ2cyclZCT1RnN1MwdEtVbmtkVm9LV3FQdjk0LzFhdSsxY2RlWGw1Mkxkdkh6SXpNNHRkcFNON3pSczJiTUR0MjdjeGUvWnN4TWJHNHZMbHkvRDI5b2FPenYrR255OWV2SWlvcUNpTUhqMGFwcWFtMkw1OU95WlBuaXdYWEMzdTlSTzlMUXlZRUJFUkVSRVJWUU02T2pvd01EREFQLy84QTFOVFU0WGdSVXBLQ254OWZURm16QmkwYU5GQ3JYTmV2WG9WQmdZR2FOT21EWUNDdWh3TEZpeEFTa29LNXMyYmg1bzFhOExIeHdjelpzekEzTGx6NGV2cks1ZFNwZWhBayt6clZhdFdZZlBtemNWZXQyaGRnTUdEQndzRGhySUJvck5ueitMczJiTkNHOWtBbHN4MzMzMzMxZ2NNOSs3ZGkwdVhMZ0dBTUlENzNYZmZBUUMrL1BKTHpKNDlXNjU5MFQ0UEhqeFkrSDlaQW1ycUttNWdVTjAyaGRQWW1KdWJxMHlGYy9EZ1FUUnAwa1R0ZERuRkJRUy8rdW9ybUppWUlDRWhBWThlUFNyMitLZFBueUlzTEF3QTFCNGtMODUvLy8ySG4zLytHZHJhMnNqTnpRVlFzTEtpZnYzNmtFZ2tBQXBTMmFTbXBrSWtFbUhkdW5WeXgvLzk5OTg0ZWZLa3duWmRYVjNoLzAyYU5FR1RKazJLN1lNc1JaNjF0YlZhZlY2L2ZyM3cvN1MwTkxtdisvZnZEenM3TzV3OGVSSkF3U3FQZS9mdUtaeWpiZHUyd3MvM3hJa1RzTFMwUkg1K3ZwQks4TVdMRjBoUFQ0ZXBxYW5TOUlKV1ZsYjQ5dHR2VWE5ZVBXRi9nd1lOWUdob2lQajRlTXlaTXdlcHFhbjQvdnZ2NVZaSzZPbnB3Y25KU2EzWFdkaUFBUU9VYnMvS3lzTGV2WHZSb2tVTGpCZ3hRdTN6YVd0cnc4ZkhCdzRPRHVqVnF4ZGV2MzZOVWFOR0tXMWIzQXo2UC83NFErR1lxdjc4QTNqL0ZxWHArMWNkeDQ4ZngrdlhyekZwMHFSaWczekd4c2JZdVhNblRwNDhpZkhqeDhQRnhRVm1abWJZczJjUEFnSUM0T1BqZzZpb0tHellzQUdqUm8xQzkrN2RNV0RBQUx4NjlRcC8vdmtuTm0zYWhNV0xGek05RjFVYURKZ1FFUkVSRVJGVlVxV3BQVkkwZFpZeVdWbFpXTHAwS1V4TlRiRjgrWEs1V1p3N2R1eEFYRndjYXRldXJmWTFyMTY5aXJadDIwSmZYeDhwS1NsWXNHQUI0dUxpTUhYcVZMUnMyUkpBd2F6d2VmUG00WWNmZnNDMGFkTXdZOFlNSVUzSStQSGpBUUJoWVdHNGR1MmE4TFVzUi8vQWdRT0xIWWlVS1R4d0h4TVRnd3NYTG1EQWdBSENhcG8vL3ZpalZEbjhLMUtUSmsyRVFyb1hMbHhBY25LeU1IQmxiVzJ0c0lMazBxVkxpSWlJME1qS0VudDdlNld6ck0rZVBZdm82R2lsTlE3aTQrTng0c1NKQ3UyWFZDckYvZnYzNVZMTnBLZW40L1hyMTdDeHNVRklTQWorL1BQUFlvKy9kdTBhcmwyN0J1RE5nazUzNzk3RmdnVUxJQktKTUhmdVhEUnUzQmhaV1ZtSWo0L0h3NGNQaGNDWW41OGZnSUlWQlR0MzdwUTdoN0d4TVFDVWF1VlZlZWpaczZkQ2dFQjJuMGtrRXB3OGVSTHU3dTVLMDE4Tkh6NWNicmI0czJmUEFBQXpac3hRYUZ0MDBGNlZ4WXNYSXpjM0YwdVdMRUZXVmhhKy8vNTd2UC8rK3poejVneGlZbUl3ZE9oUTRmdFZYbVNENGlZbUptb2ZrNXljakpvMWE4cWxReEtMeGZEeDhWRm91MkxGQ3JScDB3WmR1blJSMkNjV2k2dmQ4dy9nL1ZzZXl2UCtMVWxLU2dwMjdOaUIzcjE3bzB1WExvaUppVUdqUm8yVUJrNnNyS3hnWW1LQ1hyMTZBU2lvSXpSKy9IaElKQkpvYVdtaGNlUEdlUDM2TllLRGcvSGpqejhDQU16TXpEQmx5aFJFUkVSQVgxOWY3WDRSVlRRR1RJaUlpSWlJaUNxcDB0UWVVYWRJcjc2K1BpWk9uSWhGaXhaaDA2Wk5tREJoQWdBZ05qWVd3Y0hCR0RCZ2dOb0JreWRQbmlBdUxnN0Rody9IN2R1M3NXelpNcVNscFFrRG5ZWFZyMThmUzVZc3dmejU4ekZuemh6MDZkTUhJMGFNRUFaV25qNTlpbXZYcmdsZkY1YWRuWTAxYTlhZ1g3OStRbEJvOCtiTnNMZTN4d2NmZkNEWDlzR0RCekF6TTVNck5GMlp0R25UQm0zYXRJRlVLaFhTNmhUT1RlL3A2U25YUGo0K0hoRVJFUXJiM3daYlcxdjA3OTlmWWZ2OSsvY1JIUjJ0ZEY5a1pHU0ZCMHgyN2RxRjQ4ZVBZOVdxVlVMOWl3Y1BIZ0FvQ0VnMWE5Wk00ZjBuNCszdERROFBEd3dkT2xSaFgwcEtDbTdkdXFXd1hUWnp2N0NRa0JDc1dyVUtSa1pHbURkdkhteHRiUUVBTjIvZVJGNWVIdWJPblF0VFUxTk1tVElGRXlkT3hQdnZ2dytSU0ZUbTE1eVFrQ0FFSm9wNjhlSUZBT0Q2OWV2RkhsOTBWWWFlbmw2eFFZTEF3RUJrWldWaDhPREJTb3V5NStmbnl3MjRMbDY4V0tITjc3Ly9qcGlZR015ZE8xZnQxMjFyYTRzYk4yNUFXMXNiQ3hZc1FJc1dMZkQ2OVd0czI3WU5VcW0wUXU3cHAwK2ZBb0Rhejd5blQ1OWk4dVRKYU5ldUhiNysrbXNoNEt5am82UHdMQUlLQWliVzF0Wks5d0dvZHM4L2dQZHZVWnErZjFXUlNxWHc4L09EU0NUQ3h4OS9qQmN2WG1EbXpKbHdkSFRFMUtsVGhZTHdNbFpXVnZqbW0yL3c2NisvS3B4cjY5YXR3djhqSWlLVXJsRGN2MysvM09zZzBpUUdUSWlJaUlpSWlDcXAwZzRhRkpmdXBEQVhGeGNNR0RBQUJ3OGVoSk9URXpwMDZJQU5HemJBeU1nSWd3WU5VdnRhSVNFaE1EUTBoTDI5UGJ5OXZhR3ZyNC9PblR2ajVjdVhRcDcxb25yMDZJRTdkKzRJczZCVnBkL1l0bTBiOHZMeU1HL2VQTnkrZlJ0bVptWndjSENBUkNKQlpHUWtqaHc1Z24vLy9SZS8vdnFyTU5OWFMwc0x3NGNQUjJSa3BIQ2U0bkw0eTc0WG1uRHo1azI4ZXZWS0k5ZCsxdzBkT2hTWExsM0N5cFVyaFhRNmQrL2VoWmFXRnV6dDdXRmtaSVFhTldvZ0p5ZEhhUjU4WTJOak5HalFRR0Y3NFpucmhXM2F0RW40djFRcXhkNjllL0hYWDMraGZ2MzZtRDE3dGx4YW8wdVhMa0ZQVHcrT2pvN0NRS2lob1NGTVRFeFVwakJUdHEvdzZvSmp4NDZwTEpZTkFIUG56aTEybjdyUGtaeWNISVNGaGVHRER6NUE0OGFObGJhUjFkYVJLYnF5TFNjbkJ3OGZQb1N6czdPd3lreGRycTZ1YU5xMHFiRENZdVBHalVoTlRjV01HVE9RbjU4dnBHSXF6ZmxVaVkrUEI0QmlDODhYVmF0V0xYVHUzQmxIamh4QmJHd3NmdmpoaDFLdHlDdU5xdnI4NC8ycm5LYnVYMVZDUWtJUUdSbUpjZVBHQ2UreFR6LzlGRnUzYnNXc1diTXdkKzVjcFlHYlhyMTZvVisvZm1wZG82akRodytYYW1VdFVVVmh3SVNJaUlpSWlLZ1NrMHFseU0vUFY5bEcyVXpTb2dxbjBCZzVjaVJ1M2JvRmYzOS94TVhGNGU3ZHU1Z3dZVUtwVXQ1RVIwZWpSbzBhTURFeHdZOC8vZ2hMUzB0OC92bm5RdjcwNGdRR0J1TFpzMmNsRGpTbXBxWml5WklsZVByMEtiNzg4a3RoQU1iWTJCZ3JWcXpBNnRXcmNmandZY1RHeHVMNzc3OEhvSmludnpCbCszNysrV2VWZlRoMzdoejI3Tm1qc2sxcHlQTE5GMTZGNGVmbmgyN2R1c0hCd1VGaFFQakpreWNBb0xEZHdjR2hWR21FTkdYYnRtMXF0WXVPamk2eGJiOSsvVkM3ZG0ySXhXSk1uRGdSOCtiTncrN2R1L0hKSjU4Z01qSVN6WnMzaDVHUkVmTHk4akJ6NWt3MGJ0eFlTSEdranJadDI4cXQ5cEV4TnpjWC9yOXc0VUpFUmtiQ3hjVUZQajQrTURRMGxHdWJtWm1KVnExYUtaM0JYYlRPUVVtVS9YeC8rZVVYaFczYnQyL0hwVXVYbE83YnUzZXYwb0h5NHVqcTZtTHQyclZJVEV6RVR6LzloTTgvLzF3dW1DQ1ZTaUdWU2xVT3VFWkdSaUlqSXdNV0ZoWUlEdzlYZVQwdExTMjBiZHRXN210WnNPVDA2ZE80ZVBFaXZMeTg0Tzd1anJObnoyTDE2dFZxdnhhZzRGbWpUajJlV2JObWxkaEdWdFQ2cTYrK1FwMDZkZkRiYjc5aCtmTGxKVDVEeXFveVBQOHFBdTlmZVpYdC9pMnNmZnYyQ3F1bit2ZnZEd01EQS9qNysrT0hIMzdBZ2dVTFlHRmhJZXl2VWFPR2NBK1hSdTNhdGFHdnI0ODZkZXJBek15czFNY1RsVGNHVElpSWlJaUlpQ3F4SzFldUtFMTdVNWlxR2FoNWVYa0FJSmRTUkVkSEJ6NCtQcGd5WlFyMjd0MExPenM3ZE8zYXRWVDlHakprQ0w3Nzdqc2NQMzVjeU9VZkVCQWcxT2dBQ2dybUZoMlVBb3BQZ1JNVUZJVGJ0Mi9EMGRFUnYvenlDOHpNekxCNDhXS0Z0Q3Bpc1Jnelo4N0U5dTNic1cvZlBzeWRPeGZMbHk5WCtuMTRreHorRW9rRWp4OC9MdlZ4cWp4NzlneWhvYUZvMXF3Wjd0MjdoNFNFQkN4ZXZCZ3JWcXdvOXVkY2RMdXZyeS9lZSsrOWN1MVhSWkFWb0M1SmZIeThNTnUvT08zYnR4ZmVOMDVPVHVqWnN5Y0NBZ0xRcUZFajNMNTlXNWpOcmEydERUczdPeHcrZkJnZE9uUlErL3RrYW1vS096czdsVzJpb3FJd1lzUUlEQm8wU0drTy84bVRKeU1tSmtaaGUwcEtDbDYrZktteUx5RWhJWWlJaUJEUzVDbFRyMTQ5aFcyeSswdlpQaU1qSTZYblNVMU5SVnhjbk5KOUJnWUdNREl5d3UzYnQvSFRUejloMmJKbHdqVmtoYkZWRGJnR0JRVUJLTDdZZVdFaWtVZ3VEWS9NM2J0M2haVUJzcDlydTNidGloMjBYcmh3SVpLU2twVHVWNVdlNnNpUkl6QXlNa0xuenAxVjloT1FIM2ovOE1NUFVhdFdMVFJzMkJENStma3FnOFFQSHo0czl2dFFOQVZYWlh2K1ZSVGV2LzlUMmU3Zm9qcDI3S2l3clh2MzdzalB6OGN2di95QzBOQlE5T25UUjlnbnF6K2pUcUN5TU5udnRJRURCMWJxbEhKVWZUQmdRa1JFUkVUMEJ2S2xlY2lSWmhlN1gxZExGeUl0ZnV5bU4vZnBwNS9DMU5SVWJ0djE2OWR4OGVKRmxjZkpCa21LenBxdFY2OGVHalZxaER0MzdxQnAwNlpLQjVCVXNiVzFSZnYyN1hIczJESDA3ZHNYQ1FrSlNFNU9Gb3I1VHBvMENYWjJkdmptbTIrRVk3WnMyUUlkSFIyTUhEa1NVcWtVcDA2ZHdzMmJONFg4N2V2V3JZT3RyUzM2OXUyTGdRTUhvbi8vL3NXbTdkTFMwc0xJa1NOUnQyNWROR25TcE5UOVYwZmZ2bjJGWUZCNTJiMTdONHlOamVIaDRZRjc5KzVoMXF4Wm1ENTlFdFlaNEFBQUlBQkpSRUZVT3Z6OS9iRmp4dzY1dHJ0MjdjS2hRNGNVdGhmTkhWOFJIajE2cEhTZ055RWhBUUNVN252MDZKSGMxK29NMG5wNWVhRlRwMDZZUEhseXFmcjMrZWVmSXpJeUVzdVdMWU5JSkVLblRwMkVmY09IRDhlRkN4Zmc3KytQdFd2WGxxcklzU3FMRmkxU1NFRlZtSjZlSHV6dDdaR1ptU25VVS9EMzk0ZEVJb0dEZzRQS3dPZTllL2R3K3ZScGxRT3U1ZVhjdVhNNGQrNWNzZnRyMTY2TlNaTW1ZZEdpUlZpN2RxMVEwRjBXZkMxdXdEVXhNUkZYcjE2Rmg0Y0hybDY5aWhFalJxQmJ0MjRLN2JLeXN1RHQ3UTFyYTJ1RmZiR3hzZkQxOVVWMmRzSHZWVm1nVnl3V0Yvc3NrUDE4bFJYZkxxNW9lbng4UFBidjM0OGVQWHBnMUtoUlNFdExnNjZ1cnRJMFVNcDRlSGdBS0tneG9xclcxSTBiTjNEanhvMWk5MWZtNTE5RjR2MWJkdVY5LzM3ODhjZjQrT09QUzlXSG5qMTdvbDY5ZW1qVnFsV3hiWVlORzRaaHc0YXBQTStkTzNjd2MrYk1VbDJiNkczZ1gyNUVSRVJFUkcvZ3QrZ3BpRXRUTERRcUk5WXh4ZlNXaWpOb2lVckx3OE5EWVJacVptWm1pUUdUakl3TUFBVUYzd3M3ZlBndzd0eTVnNW8xYStMbzBhTndkWFZWT2ZpaFRPZk9uYkZvMFNJOGZmb1VPM2JzUUZ4Y0hQejgvQUFBRFJzMlJIaDRPS1JTS2JTMHRKQ2JtNHVnb0NEVXExY1BJcEVJZVhsNTJMaHhJNHlOaldGc2JBeUpSSUkvLy94VFNBczJaY29VL1BYWFgycjFvM0E2cDhEQVFQejIyMjhLYllyT2VCMC9mcnpTSXNzVjZkNjlld2dLQ3NMSWtTT0ZRU3RqWTJQTW1UTUh1Ym01Q2pPS1pXMkttMmxja1c3ZnZvM2J0MjhYdTEvVklQSGJZR0JnZ0xGang4TFgxeGZObWpXVFN3c2pGb3Z4eVNlZndOL2ZId2NPSE1EZ3dZUEw1WnFxQmx1QmdvSE1vS0FnM0xselJ3aFVkdXpZRVI5KytDRmV2bnlwMXF6cndtMHFhbFdBaDRlSFFvMkJvb09XNzcvL1B2cjA2WU9qUjQvaXlKRWo2TnUzTDNKeWNnQVVIekE1Y09BQUFHREVpQkV3TUREQXFWT24wSzlmUDRXVWdVZU9ISUZFSWxFbzNpMmJGYStucDRlV0xWdmluMy8rZWFQWHFjcXhZOGNBRkt4Y2t2VzVUNTgrR0R0MnJGckhYNzE2RlRWcjFrVGp4bzBWZms3WHIxL0gzTGx6MGJGalIweVpNa1hwOFhsNWVSZzBhRkMxZXY0Vnh2dTM3Q3JpL2xYMjJrb0tkZ0RBSjU5OG9qUVZHbEN3RXFha2xZUFBuajByOFJwRW1zQ0FDUkZWV2JxNmVzakp6dEowTjRpSXFJclRGZW1yM0s4RmtjcjlSQlZOVmx5ODhLQjdiR3dzL3ZqakQ3ejMzbnVZTm0wYXZ2dnVPNnhac3dacjFxd3BWUjBUV2FxWWh3OGZ3czNORFpjdVhjS0RCdy9RcUZFanRHM2JGdWZPblVOTVRBeWFOR21DcUtnb3BLZW5Dek9KdGJXMThkTlBQOEhPemc3YnQyL0gvdjM3NWE3dDdlMnRjTDIxYTllaWJkdTJ3dXh1R1dVQkJWbDZuci8vL2hzblQ1NFV2czdLeW9LUGo0L2FyN0U4N2QrL0h4WVdGdWpidHk5T256NHRiTGUwdE5SSWYxVHAyYk1udnY3NmE0WHRxMWF0d3JsejU1UU9Ca1pHUm1MQmdnVnZvM3NBQ21ibkF3V0JxQ3RYcnFCZHUzYkN2bTdkdWlFNE9QaXRyTWFSdVgzN05oNDllb1NCQXdmQzJka1pNMmZPeEh2dnZZZTZkZXZDM053YzY5YXR3NHNYTCtRR2gyV0t2azhya29XRlJZbUR4MERCNm95clY2OGlLQ2dJdlh2M0ZsWjlLRnVGOGVUSkU1dytmUnB1Ym02d3NyTENzR0hEOE8yMzN5SWdJRUF1TUJJZEhZMDllL2JBM2QwZGJkcTBrVHZIdFd2WG9LZW5od1VMRm1ELy92MFZGakJKVGs3RzZkT24wYkJoUTdXK0Q4cjg4Y2NmU0U5UHg1WXRXK1MyNStmblk4dVdMVEF5TXNJWFgzeFI3UEhWOGZsWEZPL2ZzcW1JK3hjQTNOM2Q4Zjc3N3dNb3VCY3ZYTGdndkErVGs1T3hZOGNPZlBUUlI3Q3hzUUdndW1ZT0FCdzllaFJIang1ViszVVJWU1lNbUJCUmxWV3pUbDJrSkQvWGREZUlpS2lLRzlsNHFmRC96UHcwTExrNUFBQXd6eWxJVTEyaUt1cnUzYnQ0K3ZTcDNEWjE2bXZJanBFTjhxU25wMlA1OHVYUTE5Zkg1TW1UWVdwcWltKy8vUmErdnI3NDVaZGZNRzNhTkFBRkEzcXlXYllIRGh4QXExYXQwS1JKRTdsenkzS2p2Mzc5R3U3dTd0RFIwY0dGQ3hmUXFGRWpZVURuK3ZYcmFOS2tDUzVmdmd5UlNDUlhRRmJWb0krbnA2ZkN0clZyMThMVzFsYnB2cUprNlhsa2c1Q3lyek16TTBzOHRxSjA3TmdSSFRwMFVGanRBNmpPK2E1c1g4MmFOUlVHYTZ1VDZPaG9IRDU4R083dTdvaU9qc2E2ZGV1d2R1MWFvV0N3U0NUQ2tpVkwza3BmZnYvOWQxaFlXR0RJa0NFWU8zWXN0TFcxRmU1VlBUMDk2T3ZyWTlteVpSZ3laQWo2OSs4dnQ3L28rN1F5TURBd3dKdzVjMUMzYmwySVJDSmtaUlZNUmxNMjRMcHg0MGFJUkNKODl0bG5BQXJTQW4zNjZhZll0bTBickt5czhNRUhIeUFwS1FtK3ZyNndzTEJRR296cjA2Y1B1bmZ2ampwMTZsVG82OXF5WlF1eXNySXdjdVJJdGRwSFJVWEIzdDVlR0x4UFNFakFvMGVQRkg2R0FIRG8wQ0hFeGNWaHdvUUp3bnZ4MHFWTDJMZHZIeFl1WENnWDNLaHV6Ny9DZVA5V3ZOTGN2d0RRcUZFajRiMlZscGFHQ3hjdUNGL0h4Y1ZoeDQ0ZGNIWjJocE9URTRDU0F5YnFwT1I2OXV3WmpoMDdWbXhkTXlKTlljQ0VpS3FzbW5YcUl1bXg2aVdnUkVSRVZjM2p4NCtSbjU4dnpBQXM3Tm16WjBoT1RrYno1czNsQ29DcjQ4S0ZDMWk2ZENrc0xTM3h5eSsvcU13cExwVks4ZTIzMytMUm8wZnc5dlpHOSs3ZFMvMDZTTkdhTld2S2ROejkrL2NCQUZaV1ZwQktwVmk1Y2lVZVAzNk1IMzc0QVRWcjFnUUF1TGk0b0h2MzdqaDE2aFJjWEZ6UXBVc1hHQm9hSWkwdERVREJUTkhIang4TCtka3pNaktRbjUrUGlJZ0lBQVVGZHcwTkRXRm5aNGV3c0RDTUdqVUt0V3ZYaHJtNU9XN2V2SW4rL2Zzak5EUVV6czdPY3NXVEs0TTllL1lvcEF5cUtHNXVic1hXR3ZqdXUrOFV0bDI4ZUJIaDRlRks5Nms3OHpvK1BoNVpXVmtLd2E1M21Tem9KMHZyOCtqUkk4eVpNd2ZyMTYvSHJGbXp5dVVhRHg4K3hKRWpSK1JxOEJRbktpb0txYW1wU2dmUUM2dFZxeGFhTm0ySzMzNzdEWFoyZGdyRnZDdWp3cjlMaWh0d1BYbnlKS0tpb2pCbzBDQzUxVklEQmd4QVRFd01WcTVjaVljUEh5STRPQmg1ZVhtWVAzOCtURXhNRks3MU5wNE5KMDZjd09YTGwrSGg0WUcyYmR1cWRjeWlSWXNBRk5RVTB0Yld4dVhMbHdIOEw1MlhUR0ppb2pDb1hMaDJpNUdSRVdKaVlyQnUzVHFobmtSbDhhYlB2N0k4WDNqL3ZqM3EzTDhWUloyVVhFQkJjREFuSndmeDhmR1ZLdUJFMVJzREprUlVaVG03dHNlZXJSdVJtWjRPZzJLSzVSRVJFYjJwWjVteCtDODFESEhwdDVDYzliOC9ERGY4K3hWcUd0aWlzWEZydERUdkJBT1IrbW1PM3NTMzMzNkx0TFEwbkRwMVNtSGZybDI3OFBmZmYyUElrQ0g0NnF1djFENW5WbFlXTm03Y2lNek1USXdjT2JMRUFxd1hMbHpBdlh2M1VLdFdMWFR1M0xtMEw0R0tzV0RCZ2pMTndyeDY5U3JFWWpGc2JXMnhZOGNPaEllSFkvanc0VUxxRFpuUm8wY2pLaW9LbXpkdmhyT3pNOHpNelBEaXhRc0FCV205YXRXcUpiUTljZUlFZnYvOWR3QUZ4ZU5saGQ2ZG5KeXdjK2RPWWVCajBxUkpzTEt5UWtSRUJOTFQwOUdsUzVleXZ2eHlrNStmRHdCQzRPSnREUjRWdnFZeXl1NlZ1TGc0aEllSGwvaytra3FsbUQ1OU9pd3RMYkZ5NWNveW5hT3l5Y3ZMdzVJbFMvRGt5Uk5Nbno0ZDV1Ym1NRGMzUjQ4ZVBYRHk1RW1jT25YcWpZSzAvL3p6RHc0Y09JQ0lpQWhvYTJ1ck5lRDY3Tmt6cFVIcW9yUzB0REJwMGlSNGUzdGp4WW9WV0w5K2Zia1Z0QVlLbnRXNXVia3dNREJBVmxZVy92MzMzMktMaHBlRkxJQmFPRmdYSFIyTlgzLzlGWTBhTlZLb1NRSUEzM3p6RGU3ZnY0K0FnQUFBQmJVV0dqUm9VRzU5S28yd3NEQnMyclFKVmxaV2F2MWNnWUlWR1RrNU9UQXhNUkVDQzVjdVhZSzV1VG5zN2UyRmRybTV1Vmk1Y2lYMDlQUVUwbWs1T3p1alY2OWVPSDc4T0U2ZlBpMFhUSG5ieXZQNVY1Ym5DKy9mNG1uaS9xMUlaVW5KVlZGMVg0aEtpd0VUSXFxeVBMcjJ4STROYXhGMlBoaWRldlVyK1FBaUlxSlNpSlZjeDVuRTMvQXc3WWJTL1ltWk1Vak1qTUUvTDgvZ1JJSS8ybHIwUmFkNm44RkFWSDdGbTd0Mzc0NWF0V3FwVlJnMkt5c0xRVUZCME5IUndZQUJBMHAxbmZYcjF5TXBLUWxpc1JpM2J0M0NyVnZLaTl4N2VuckN6czRPZi83NUo0Q0MyY0tiTjI4dTlyeGp4b3hSbXBxSTVEazVPV0hkdW5Xb1Y2OWVxV2NDMzd0M0R6RXhNZWpVcVJORUloRkVJaEhjM2QyVkZta1ZpOFh3OXZaR1VsSVN6TTNOWVcxdGpSczNidURwMDZmSXpzNldtem5lb1VNSEdCa1p3Y1RFQkc1dWJzS2dXNGNPSFdCall5T2sxSEYyZGdZQWJOMjZGV0t4R0s2dXJtWDlOcnl4Qnc4ZUlDNHVEZzhmUGdRQXBUUGNYNzkrRFFDbFhvRlZXY1hGeFNFOVBiMU0zL2ZuejU4ak1qSlNZWHRLU2dvQUtOMFhIUjFkcW12SXpxVXFrRlJZYm00dWxpMWJoaHMzYnNETHkwdHVodi9ubjMrTzVPVGtZbWU2SnlVbEFZRENBS2RzMW5WTVRBeDhmSHdRSFIwTkl5TWpmUGpoaCtqZHU3ZGMvN0t6c3hVR21GTlNVaUNSU05RYWNBVUFNek16ZlAzMTE1QklKSEo5eWN2TFUrdDRWZTdkdTRmWnMyZkxiVk5XMlB2UW9VTTRkT2hRcWM4disvbldxRkVEUUVIZEVsOWZYMmhyYTJQYXRHbHl4YVJUVTFNUkhCeU13NGNQNC9uejUzQnhjY0YvLy8ySHBVdVhvblBuenVqVHAwKzVySHFTU3FXUVNDUWx2b2VPSFR1R3paczN3OExDQXZQbXpWT28reUVTaVlRQjVjSmtxWmxrejdUSGp4L2p3WU1INk5tenAzRE45UFIwckZxMUN2ZnUzY09zV2JPRTlJYzVPVGxJVFUxRmFtb3FuSnljRUJRVWhGOS8vUldPam82b1c3ZnVHNy8yMHFpSTUxOXBueSs4ZjFWNzIvZHZSVk1uSlpmTW5qMTdzSFBuemdydUVaSDZHREFob2lxcldRdEhOR3ZoaUowYi9mQkJqejVWNWc5ZklpTFNyTXk4TkJ4NzdJZnJLUVVyT0dybzFrUUwwMDZ3TlhKRVRZUDYwTk15Ukk0MEU4bVpqeEdYZGdQL3ZEcUgxSnpuQ0htK0Q3ZGVuc1hnaG5QUXdPaTl0OTd2RXlkT0lDMHREZjM3OXkvVlFNM0preWR4N05neEFBV0RRZ2NPSENpMmJkT21UWEhseWhYRXhzWUNLUGpqLzk2OWU4VzJIelZxRkFNbWFqQXdNQ2cyVGNXclY2OGdsVXBoWkdRRUxTMHRQSGp3UUM2b0lodUFrQTBjZmZMSko1QktwY1VPTGpvNk9ncXJSZHpkM1JFV0ZvWkpreVlCQUpvMWF5YTBxMVdybHR4QVR0SEJteE1uVGdqL2wwcWxDQThQaDVXVmxiQmRYMThmUFhyMFFIcDZPdlQxOVpHVWxDUjhWc3ZPenBZN3Zxajc5KzhySFN6eThQQ0FoWVVGZEhWMWxjN0tUVXhNeEtwVnF5QVNpZEM2ZFdzaEhjL1dyVnVSblowTmJXMXQzTDE3RndCZ2JXMWQ3UFhmSlhmdTNBRlFrQXFzdENJaUlvU1VhOHFVcGJoN2RIUTBsaTVkQ21OalkranE2aUl4TVJFQTVGWXZsZFNuc0xBd2ZQREJCMEt0REJteFdJd2ZmL3hSK1ByMjdkc0lDQWlBa1pFUlJDSVJidCsrRFVEK2ZRd0E1OCtmQndERXhzYWlaczJhR0RObURMcDM3eTQzQzF1MnNzdlB6MDl1VlVGK2ZyNlFucWxWcTFacXZRYWc0TjZTU0NSSVRVMkZrWkVSTWpJeWNQUG1UYVhGdXdIQXpzNE9HUmtaSlo2M2NlUEcrUFRUVDRWNzNOcmFXdW5QM3NIQkFTNHVMbkxiWklGdW1jREFRRHgvL2h5V2xwWXdOamJHOCtmUHNYLy9mdWpvNktCWnMyYVFTcVZZdkhneEpCSUpaczJhQlNzcks2U2twQ0E4UEJ5aG9hR0lpb3BDWGw0ZUhCMGQ0ZVBqQXdjSEIwZ2tFdXpldlJ2SGp4OUhVRkFRYkd4czRPcnFpaFl0V3FCRml4WnF6M3ozOS9kSFJrWUc5UFQwa0pDUWdGZXZYaFc3K3U3Rml4Zll0R2tUUWtORDBiQmhRL3o0NDQ5Q0tzTENiRzF0RVJJU0FtdHJheUUxV0Y1ZUhzNmNPUU9nNFBjYlVMQ0NFaWo0R2NvRUJBVGc2dFdyME5YVnhXKy8vWWIxNjljakxTMU5LTEpkV0U1T0R0YXVYUXRmWDE5a1pHUzgwOCsvMGo1ZmVQK3E5amJ2WDZEZzgwTklTSWh3elAzNzkzSDgrSEVBRU40THNxOWxxMDNEdzhQeDVNa1RwY2NVRGU2b201SUwrRit3anFpeVlNQ0VpS29zTFMwdGpKMDJDOU5HRDhPcGd3SG8rWkhpVEVvaUlxTFNlSjN6SEg4K21JR25HYkV3MERaR1Y4c3hhRk96TjdTMWRCWGExakZvQkFlekR1aHVQUTdYWDV6QXFTZS80blZ1TW42UDlzR1Fodk5nWitLdTVBb1ZJemMzRjd0MjdRS2czc3pFbGkxYll2WHExYmh5NVFwV3Jsd0pIUjBkTEYrK0hBMGFOTURDaFF0aGEydUxiNy85VnVHNDY5ZXZZL255NWREUzBzS2FOV3RRcTFZdHpKMDdGeDA3ZGxSN2xpR1Z6dG16WjdGdDJ6YTViVzNhdEpIN3Y0Nk9qdHdna2JxeitUdDE2b1JidDI3aHdvVUw2TisvdjhwQk5IV0tqOGZGeFFudHpNek0wS05IRDh5Y09WT1k4U3dia016TXpGUjV2aHMzYnVER0RjV1ZYVTJiTm9XRmhRWDY5dTJMdm4zN0t1eDNkM2ZIZ1FNSEZGNS9Ra0lDSWlJaUlKVktvYWVuQnc4UGp5cVRTdTdPblR1d3RMU0VyYTF0cVkvdDBLRkRxZS9iTzNmdVlQMzY5Y1h1cjF1M0xwS1Nrb1RaNHRyYTJtalpzcVhTbjVjeXJxNnVHRHQyTEhyMTZsWGkrOWpVMUJUWHJsMkRWQ29GVUZDVXVWKy9mdWpVcVpOY096YzNOK3pmdngrZW5wN3c4dktTV3lVaDA2ZFBIOXk4ZVJPWExsMFNCc3hseEdJeCt2WHJCdzhQRDdWZWcweElTSWpDOTByWmJIS2c0R2ZSb1VPSEVzOHBGb3N4YU5DZ0V0czFiZG9VSDMvOHNkeTJvZ091MmRuWk9IejRzTncyUFQwOWpCMDdWaWpNL2Rsbm55RTNOeGZPenM0NGUvWXNWcTllRGFBZ3lOdWxTeGYwN3QxYmJzV0FzYkV4eG93WkF5OHZMd1FHQnVMMDZkTUlDQWhBbzBhTnNIang0aEw3TFpPU2tvS3JWNjhLWDllc1dSTmp4NDVWYUNlUlNEQmh3Z1NrcDZlalY2OWUrT0tMTDRwTlFmWE5OOS9Bejg4UGYvMzFsL0NlQVFxQ3V5NHVMaGcrZkRpQWdtZXVrWkdSRUZnR0NsWjdSa1pHQ3VtbFRFMU5ZV1ptQmxOVFU1aWFtc0xFeEFSbVptWXdNVEdCbjU4ZnpwOC9qeE1uVHVEWXNXUHY5UE92dE04WDNyK3F2ZTM3TnpFeEVSczJiQkQyWDdseUJWZXVYSkU3cHZCK1FIRnlST0ZqaXI3K3NxVGtJcW9zR0RBaG9pcXR0YXNIUFB0NndjOTNOcHEyZUE5TjdGcG91a3RFUlBTT3lzaDdqZCtqcCtKNTFpUFVON0xIVU52NXFLR3JPQ3Rha3BzTVNFVXcxaTJZb1NxQ05scGI5RUZ6ay9iWUhUc1BjV2szc1NkMlByNW90aHJXaHZZS3gxZUV3NGNQNDltelp6QTNONGV4Y2NtMVZPcldyWXZnNEdBc1c3WU1lWGw1bURoeElscTJiSW4wOUhRa0pTWGgyclZycUYyN3RwRFc2ZWJObTlpM2J4OTY5T2dCYzNOenRHL2ZIZzRPRG5qMTZoVlNVbEt3ZGV0V05HL2VYRzRnbjRwbmIyOWZZdkZaR1RjM04ranE2aUluSndkNWVYa3dOVFdWRy9qcDM3OC91bmJ0V3FaK2FHbHBZY0tFQ1VLaGQ1bVdMVnNLS1dka3lwcDMvT09QUDBaOGZEeDBkWFdGUVRvVEU1TUt5Mk91YkpDdWFBcVVxdVR1M2J0bFdsMnllUEZpbUp1Ynk2VmhVNGU1dVRucTE2OWY3SW9vWTJOallaVmFmbjQrUkNLUjJnRThtVDU5K3FqVnp0cmFXdVdLT0prYU5XckF6ODlQWlMwQ0V4TVRvZkIzZVduVnFoVUdEaHlJdkx3OGlFUWlOR2pRQUIwN2RpejFlUndjSElTNkZPcVlNMmVPa0Y2cXNGOSsrVVZ1aG55L2Z2M2c1dWFHckt3czVPWGxRVnRiRy9YcjE0ZWhvYUhRcG5EUjlNNmRPK1BKa3lld3NiSEIrKysvcjNMMW9Hd2x3SWdSSXhBYUdvcVdMVnNxckM3cDA2ZVB3aXg2bVZtelprRXFsUW96OFl0N0R4a2JHMlBFaUJGbzNMZ3hIQndjaXUwUFVMQnlZZTNhdFNyYkFNQ01HVE9Ra0pBZ3Q1S3ZYcjE2UXJDb0pGOTg4UVdzckt6UXVYTm5pTVhpZC9yNVY1Ym5DKzlmZVpxOGYrM3M3Q3JzdldaZ1lJQkJnd2FwRlFBQ2dJTUhEd3Axam9ncUF5MkpSQ0l0dVJrUjBic3JNeU1EMzMwNkVLOVNrdUhydncxTjdGdHF1a3RFUlBRV2RHdGhnNUNITDhybFhGSkk4VmZNYlB6M09oVDF4UTRZMVdRNTlFU0txVU55ODdPeDlKK1BvQzNTdzR5V2luL281K1ZuNDgrWW1ZaE5pNEtaWGwxOGJiY0YraUpEaFhicVVsYkR4TXZMUzY3bys4dVhMekY2OUdoa1pHUmc2OWF0c0xLeVV1dmNpeFl0d3RtelovSHBwNS9LcGM2NGYvOCtKazZjQ0FENC9mZmZVYWRPSGN5ZlB4OFhMMTVFcjE2OU1IejRjSmlibXd0L2xOKzRjUU5UcDA1RnMyYk5WTTQ4THd0M1d3dWN2djJvWE05WlVXUXpxb21JaUlqb3pmR3pGWldXc2JHeFdyTTBtTkNmaUtvOEEwTkRMUHJsTjVoWjFNS2tFUi9oeElFOXBackZRVVJFZE90bE1QNTdIUW9qSFRNTWE3aFFhYkFFQUhLUmcrejhUR1RrcGlyZHJ5M1N3N0RHODJHaVd3c3ZzNU53NlduSnhkcmYxSVlOR3lDUlNOQzllM2RZV1ZraEx5OFAyN1p0RTFMaUZNZkh4d2ZlM3Q0S2VjYWJObTJLcjcvK0dnc1dMQkJtT1g3MTFWZlExdGJHeVpNbmtaK2ZMemVEc1ZXclZoZ3paZ3ptekpsVC9pK09pSWlJaUlpb0hERWxGeEZWQ3pYcjFNV3FQL2RoNVp6cFdEYkxCL3YvMklKUHhrMkVhMGRQR0NncGlrZEVSQ1NUTDgxRDhKUGZBQUE5cmNZTHFiYkt5a0JrakY1V0U3RG40VHlFUFErRVI1MWgwQmRWek8raTRPQmdCQVVGUVZkWEZ5TkdqQUFBL1BYWFg5aTVjeWYrL3Z0dlRKMDZ0ZGk4M1FZR0J0aTBhWk5hS1VvS0d6MTZ0Tkx0di83NnE5elhzaFV3UkVSRVJFUkVsUVVESmtSVWJSZ1lHdUtIWlg3b00zZzROaTcxeGNJcFgwTlhUeC92dFhaQkhTdHJtTmVzQlQxOTVUT0dpWWlvK29wK0hZR1U3QVJZNkZ2aFBiT3kxWUlveXNHc0ErbzhiWWluR2JHNC9mSWNXbHYwTHBmekZwYWVubzUxNjlZQkFJWU9IU3JVSWhnNmRDaWVQSG1Da3lkUFl0NjhlZmpvbzQ4d2J0dzR1WHpzUmRuWTJKUmJ2K0xqNCtVSzZoSVJFUkVSRVZVV0RKZ1FVYlhqM0s0OS9QY2V3ZjA3dDNEcDlBbEVYYm1NRzFkRDhUd3BFVGs1MlpydUhoRVJWVEozWDEwQUFMeG42Z21SVnZsa3ROV0NGbHFaZGNQcGpGL3gzK3V3Q2dtWWlNVmlyRnk1RWp0MzdzVHc0Y09GN2JxNnVwZzJiUnFhTkdtQ2pSczM0c0NCQTNqdzRBRm16NTROVTFOVHBlZmF1blZydWZXcmYvLyt5TXpNTExmemRXdFJmc0djaW1UY3ZDMFM0bUpoMWFDaHBydENSRVJFUkVURllNQ0VpUDZ2dlh1UHFyck05emorMlJ1RXpVWXVYaEJDRklTOERLNjBDNHJYbXFYalRGR040S3hZU0dwanN2S2NsZWhrWjVpYTdHYU9MWE9seTJnNWVJdVowZ2ExeUlKbWJFd3JRODB5amthTm1ZcGNOUERZQmJudUxaZDkvbkRZRTdJM1Z4Rmh2MTlydVJhLzUvYzh6KzhMK29mdzRmZDhYWkxCWU5Ed3lKczBQUEttN2k0RkFOQkZydFlQMHM5VmZ5MUpHdVp6YzZ0enY2MDY4WitQcTA4bzJEelM2ZHhRNzdHU3BKTHFrNTJzMExtd3NERDk4WTkvZEhodjFxeFpDZ3dNMU1xVkszWDA2RkVsSnlkcjA2Wk44dlQwZERqL3lpTzEyc05rTW1uT25Ea2RYdCtTZVE4djdaSjluWG52clIzNlZWeDh1OWRsN3ZsSVBuNytYVkFSQUFBQWdLdUZ3QVFBQUFCb3dZKzFsNXVqRC9BYzNQSThhNGxlTDFobXYzNDFQMFhKbzE2VnQ3dmp0ellHZUlaSWtpcnFMc2dtbXd3eXRMdTJ4TVJFZVh0N3QzdGRvOG1USit1RkYxN1FrMDgrcVprelp6WUxTLzc4NXovYmo4L2F2bjE3aDUvajYrdHJEMHkyYk5seVZZL2ttdmZ3STFkdHI2NThIb0VKQUFBQWNQMGpNQUVBQUFCYVVOdFFJMG55Y0dzNW1DaXF6bE5kZzlWK2JhbXYxTm5xZjJtazcwU0g4MDN1bC9lcmI2aFhRME90M0l3ZTdhN05XWVAxOWhnOWVyUTJiZHFrQVFNR05Mc1hFaExTNU5wa01pa3JLNnRkKzgrWU1hUEo5YUJCZzlwZkpBQUFBQUJjQXdRbUFBQUFRQXM4akdaWjZpdDFxYjVhSnFQejBHU1FhVmlUYTZQQnFBRFRVS2Z6TC8wN2lIRXp1c3RvN05QaCtoNTg4TUVtMS8zNzkxZi8vdjJiamJmR2JEYmJtOFFEQUFBQWdDc2lNQUVBQUFCYTRPTXhVSmFhU3YxZy9WYStmUUtjenJ2QmE3aGlCaWZyby9OYlpaUlJ2N2hoZ2ZwN09EL0c2M3ZMMmN2N3V3L3MwSEZjallxTGl6dTg5cWZhY3JSWFhWMmQwdFBUcjhyekFBQUFBT0I2UTJBQ0FBQUF0Q0RZTkZ3WGFncFVWUDJsd3ZxT2JYSHUrSUd4R2o4d3RrMzdGbGQvZFhsLzg0aE8xK2p0N2ExZHUzWTFHWnN4WTRZQ0F3TzFkZXRXKzlqczJiUDEzWGZmYWMrZVBjM210a1ZkWFoxZWYvMzFUdGNMQUFBQUFOY2pBaE1BQUFDZ0JTTjlKK25ZajN1VTkrTmVUUjJVMkttM1FSclpaTk1YUDd6LzcvMGQ5emk1SG5Xa2g4bTZkZXRrTXBtNnFDSUFBQUFBdUhvSVRBQUFBSUFXalBDZElHLzNmcnBnS2RUeHNvOFY2WDk3cC9jOFhYNUUzOVo4STVOYlg0M3ltM0lWcXJ3Mk9uSWtsNit2cnlRcFBUMWRucDZlU2t4TTdJclNYTXJjdVhNVkV4T2oyYk5uZDJzZGxaV1Y2dHUzYjVPeCt2cDY3ZHk1VXovNzJjODBkbXpUTjdKc05wdkt5c3JVcjErL2ExbG1NNWN1WFZKcGFhbUdEcjNjWStqNDhlTXltVXdhTm14WUt5c0JBQURRMnhHWUFBQUFBQzF3TjNwb2F1QnM3VDYzWHUrVnJGZTQ3MjB0Tm45dmpiV2hSdStlZTBtU05DSGdOL0kwbXE5V3FWMnVzMGR5ZVh0N0U1aGNCUlVWRmJKWUxPMWE4L0hISDNmb1dWT25UblU0WGw5ZnI4Y2VlMHdCQVFGS1RrNVcvLzc5N2VNWkdSbWFOV3RXazhEa3h4OS8xTnExYTFWWVdLam5ubnZPSGxaSTBzbVRKM1g2OU9rTzFkY29QRHhjSTBhMDdYaTdvMGVQYXVYS2xWcTFhcFZHakJpaHpaczNxN3E2V212WHJ1VnRLQUFBQUJkSFlBSUFBQUMwWXZ6QVdCMzc0WjhxcVRtbG5RWFA2djVoSzJVMHRQKy8wZzIyZW1VVy9Vay9YdnBXQXoySGFFcEFRaGRVMjNVNmNpUlhvN2IyU2NGL0ZCVVZ5Y2ZINTZxOGtmSGlpeTkyYUoyendNVE56VTFKU1VsYXMyYU5saXhab2tjZmZWUTMzM3l6dzdrNU9UbmFzR0dEcXFxcUZCY1hwK0RnNENiM1AvMzBVKzNjdWJORDlUV2FOV3VXUFREWnZYdDNzL3UrdnI2YU5HbVMvWG1CZ1lFYU1XS0VEQWFEbGl4Wm9rY2VlVVJidG16Und3OC8zS2s2QUFBQTBMTVJtQUFBQUFDdE1NcE52d2xkcGkybkZ1dDB4ZWQ2TGY4eHhZYzlMUzgzbnpidllXMm8xaHNGSzNTeTRyQTgzYngxWCtpVGNqZDZkR0hWNk9rV0wxNnNtVE5uYXY3OCtlMWFWMTlmTHpjM3QyYmpDUWtKU2tob1cwaTNiZHMycHlGR2VYbTVwTXR2ZFR6OTlOTmF2MzY5ekdhenlzdkxWVnRiSytueXNWZU44ODZjT1NPejJheWxTNWNxSWlKQzFkWFZrdjV6WEZ1alhidDJ0ZTBUdkVKc2JHeVQ2N1MwdEdaemhnMGJwa21USnNsaXNlakFnUU1hUFhxMGNuSnk3UGRIalJxbDZ1cnFKbS9pakI0OTJ2N21EQUFBQUZ3RGdRa0FBQURRQmdNOWgyaE8rUFBhbXYrNHpsVCtyOWFmV0tCZkJmKzNSdnZmSVlPTVR0ZlpaTlB4c2h5OVY3SmVGeS85bnp6ZHZEVTc3RGtGZWtWY3crclJHOWxzTnBXVWxLaXdzTkQrcDZDZ1FJTUhEOWF5WmN1NjdMbno1czFyTnBhU2t0TGtPanM3VzluWjJVM0dubjMyMlNiWGJRMUlZbU5qbFppWXFQajQrRGJOdjNMZnA1OStXamFiVFpLMGYvOSsxZFRVNk1pUkl6cHk1RWl6dFFjT0hMQi92R3paTWdJVEFBQUFGME5nQWdBQUFMVFJZSzlSU3JyeFpXVVcvVW5ucWsvb2pjSVYrdkQ4cXhyYmI0WkN2Y2RvZ09jUW1ZeGVzalpZOUwzMXJBcXJqaW12YksvdG1lSUFBQUFPTFVsRVFWVE8xNXlSSkFXWnd2V2IwQ2NVWUFyclZCMVhIbTlWVlZYbDhNaXI4K2ZQT3h4M05QYlRQWXhHbzk1Nzc3MW1jeXdXQzBkcmRaTkxseTZwc0xCUStmbjVrcVI5Ky9acDkrN2RzbHF0OWprQkFRRXFLeXR6MnJ3OEl5TkRHUmtaN1g1MmZuNitnb09EbS9UM3VPZWVlOW9jWUZ6cHpUZmYxTnR2djkyaHRXMXg0c1FKK2ZqNDJJLytLaXNyVTBSRWhPcnI2NVdabVNsSjJyaHhvd1lOR2lUcDhoRmVhV2xweXNqSW9JY0pBQUNBaXlNd0FRQUFBTnBoZ09kZ0xiZ3hWVWUrejlMSC8vZTZ2ck1VYVcvSmxoYlhlTHY3YTBwZ2dxSUh4SFdvOThtVmhnd1owdWs5V3VMb09DZEpNaGdNQ2drSjZkQ2V4Y1hGblNuSnBWUldWcXFnb0VEUzVYNGJSNDhlMWRteloxVmZYMitmWXphYk5XWEtGSVdHaHRyL21NMW1MVml3UUo2ZW5nNzNuVGh4b3IyUFIyc09IRGlnVHo3NVJKTDAxNy8rVmFkT25kSnJyNzBtby9IeTIxUWVIaDR5bTgwcUxTMXQxK2MyZVBCZ2VYZzRQNHF1dkx6Y2ZwVFhUMVZVVk9qczJiUE54cS84OTJpejJiUm16UnBGUkVUWTMzbzVmLzY4SmsrZXJMMTc5N2E3WGdBQUFMZ1dBaE1BQUFDZ25Zd0dONDBmR0t2eEEyTmJuOXdGWG5ubGxXdit6SzFidDhwZ01OaC9LNys5TGx5NFlQOWhPNXg3NnFtbjlNVVhYOWl2TDE2OHFKRWpSMnJjdUhFS0R3OVhSRVNFRmk1Y3FBa1RKampzYldLMVdwMEdKa09HREhIYXhQMUtucDZlOHZQems4MW1VMzUrdmtKQ1F1eC9mekV4TVJvMWFwUktTMHUxYU5HaWRuMSsyN1p0MDhpUkl4VVRFK1B3ZmxaV2xzUGVLVmxaV2NyS3ltbzJmdVh4V3dhRFFiR3hzZHE0Y2FPS2lvcms2ZWtwaThXaWZ2MzY2YlhYWHBPL3Y3L0t5c3BrdFZwbHNWZ2t5ZDUzcGZHNmNSOW5YMGNBQUFEMFhnUW1BQUFBQUZvVkdCallxZlVCQVFGWHFaTGViZHk0Y1JvelpvekN3OE8xZlBseXpaZ3hvMTFOM3kwV2k4TWY5SnZOWmgwN2RreS8vdld2MWJkdjMxYjNHVDkrdkc2KytXYTk4ODQ3cXFpbzBDMjMzR0svOTlCREQwbVMvWTJQbEpTVVZ0OWNlZmZkZDdWcDB5WkpVbFJVbEtLaW9oek91Ly8rKzNYLy9mZmJyNTk1NWhrZFBYcTBYVDFNcGsrZnJyLzk3Vy9hdVhPbkpreVlJRWs2ZWZLa0xCYUw1czZkcXkxYnRpZzVPYm5adXQvKzlyZjJqLzM5L2ZXWHYveWxUYzhEQUFCQTcwRmdBZ0FBQUFEWGlYdnZ2YmZEYTJ0cmExVlhWeWN2TDY5bTkrNjg4MDVsWm1acXpwdzU3ZDQzSkNURTZSc2hrdlRERHo4NFBDN3JweTVldk5qdTV4NDZkRWg1ZVhtU3BMcTZPbjMxMVZjYVBYcDBxK3M4UER3VUV4T2o3ZHUzNitMRml4bzRjS0J1di8xMjNYREREUm93WUlBa2FkR2lSZkwzOTVja2ZmNzU1L3JIUC82aGxKUVUrM0ZoZmZyMGFYZTlBQUFBNlBrSVRBQUFBQUNnRjZpc3JKUWtoNEhKdkhuek5ISGlSSldVbE1ocXRjck56YTNWSTlLTVJxUDY5ZXVueU1oSXAzMXRKR256NXMyZEs5eUI4dkp5YmRpd1FURXhNY3JLeXRLZVBYdTBZOGNPeGNYRmFlN2N1YTNXZnRkZGR5a3pNMU5mZlBHRnBrK2Zyc2pJU0VWR1J0cjdzb3daTThaK3ZOeDMzMzBuU2JyMTFsdHArZzRBQU9EaUNFd0FBQUFBb0FleVdxMnFyNiszQnlUNzkrK1hKQVVIQnp1Y1AzejRjTjE0NDQyS2k0dFRYRnljSG5qZ0FZZnpZbU5qTlhQbXpGYVBBak9aVEJvelpvd1NFaElVR1JuWlpQMjk5OTZyQlFzVzJNY09IejZzZDk5OXQ4WGdwWkhOWnRPNmRldGtNQmlVa0pDZ3JLd3MzWFhYWGFxcnE5T09IVHVVbjUrdjMvLys5eTBlTGVibjU2Yzc3cmhEZS9ic1VWUlVGUDF6QUFBQTBDWUVKZ0FBQUFEUUE1MDdkMDVMbHk2VmRMbEp1YzFtVTJCZ29NYU9IZXQwVFVORGd5VEozYjF6M3dvMkhzRjFaVCtUUnBXVmxVM0dCZzhlckljZWVzaitOa2RJU0lqVHZWOTk5VlY5L3ZubmV1S0pKK1R0N1cwZlQweE1WSEJ3c0ZKVFU1V1NrcUpseTVZNURZY2syWHU1bkRselJoTW5UbXh5NzdQUFBwT3ZyNjhrNmRTcFU1S2tnd2NQMm8vaTh2RHdVSFIwZEF0ZkFRQUFBUFJHQkNZQUFBQUEwQU9GaG9ZcVBqNWV0YlcxTWhnTUdqUm9rS1pNbVNJUER3K2xwcVlxS2lwS05UVTFUZFpZclZaSmx3T09mZnYyT2QyN3VMaTQyZjJwVTZmYUE0VkZpeGExV05zSEgzeWdEejc0d09uOVhidDJPUnpQek16VVcyKzlwWmt6WjJyY3VISE43di84NXorWGo0K1BWcTFhcGRUVVZLMWN1ZExoUGhVVkZYci8vZmRsTUJpVW5aM2RyTmw5WXdQNm4zcnBwWmZzSC92Nyt4T1lBQUFBdUNBQ0V3QUFBQURvZ2R6YzNKU1ltTmhzdkw2K1h2djI3Vk5sWmFVT0h6N3NjTzJoUTRkMDZOQWhwM3ZuNXVZcU56ZTN5VmhVVkZTVFp1aXpaczNTdkhuem1xMTFkQ1JYbzIzYnRtbm56cDFPbjF0VlZhWGJicnZONGI2TmJydnROajMvL1BNS0NncVN3V0J3T0dmSGpoMnlXcTFLU2tyU3BrMmI5TTQ3N3pUNVdtM2N1TkhldzJUMzd0MUtTMHRUUmthRzB4NG1wMDZkMG9rVEp4UVdGdGFteHZNQUFBRG9tUWhNQUFBQUFLQUhjZloyUnFQUzBsTFpiRGFGaG9icThjY2ZiM0l2T3p0Ym16ZHYxcXBWcXpSeTVFaUg2OXZhdzZRamJEWmJpL2ZqNCtNbHFkVmVKeEVSRVU3dkZSUVU2TzkvLzd1bVRKbWl1KysrV3prNU9mYTNURHJpN2JmZlZucDZ1djM2Z1FjZVVGeGNYSWYyQWdBQXdQV053QVFBQUFBQXJrTnVibTRxTFMxdDk3cWpSNDlLYWg0cVhMaHdRVysrK2FZQ0F3TTFmUGp3cTFKamEycHJhNVdYbHljdkx5L1YxdGJxeUpFak1wdk5UdWMzOWgzNXFUNTkrclNwV2J3azFkWFZLVFUxVmU3dTd2YTNWT0xqNDdWaXhRcDkvZlhYOW5uSGp4OVhTVW1KcE11OVlDVHB5eSsvYlBJR2paK2ZuOExDd3JSOSszWk5telpOQ3hjdTFDdXZ2S0kzM25pRHdBUUFBS0NYSWpBQkFBQUFnT3ZRcUZHajlPbW5uMnIxNnRVS0NRbHhldnhVbzRhR0JwV1dsdXJnd1lQeTgvT3pOMzl2YUdqUS92MzdsWjZlTHF2VnFqLzg0UTh5R28zWDRsT1F1N3U3VnE5ZWJlK2xZalFhTlhmdVhJZHpkKy9lN1hDODhXZ3ZaL2QvNnNNUFA5VHAwNmVWbEpTa2dJQUFTZEl0dDl5aXRMUTBCUVFFNk9EQmc1S2t0V3ZYTmx1N1lzV0tKdGZSMGRGNi9QSEg1ZW5wcWJLeU1wMDllMWJsNWVYeThQQm90UTRBQUFEMFRBUW1BQUFBQUhBZFNrNU8xdnIxNi9YWlo1L3B3SUVEYlZyajZlbXB5TWhJelo4L1h5YVRTWVdGaFZxK2ZMbSsvLzU3aFllSGEvSGl4UW9MQyt0MGJTKy8vTEo4ZlgxYm5XY3dHTFIyN1ZwWkxCWkowb0FCQStUajQrTndibHBhV3FmcnV2MzIyMVZRVUtDNzc3Njd5WGhqZU5KbzllclZHamh3WUl0N05RWWpTVWxKV3JkdW5SNTk5Rkc1dTd0cnlaSWxuYTRUQUFBQTF5Y0NFd0FBQUFDNERnVUZCV241OHVXZDJpTTBORlIzM25tbmhnNGRxdkhqeDdmNmxvb2tUWnMycmRVanUwSkNRcHplOC9mM2w1ZVhsLzA2S0Npb3hiMzgvZjAxZE9oUXZmVFNTNjNXNXNqdmZ2Yzc5ZS9mWDlMbGtDTXBLY25wM0pDUUVOMTMzMzBLRGc2V3Q3ZDNtL2FmUEhteWJycnBKaFVYRnlza0pFUitmbjRkcWhNQUFBRFhQME5sWldYTFhmY0FBQUNBSHVnWGtVTjBxUENIN2k0RFhXaGlhSCs5LzYvaTdpNmpUUklTRXBTZW50NGtTQUFBQUVENzFkVFVhUDc4K2NySXlPanVVdENEOU8zYnQvWGZISkowYlE2dUJRQUFBSzR4TDdOWk5WVlYzVjBHdWtoTlZaVk1MVFFQdjk0RUJRV3BxS2lvdThzQUFBRG84WXFLaWxwOWd4WG9LQUlUQUFBQTlFbzNEQWxWL2pkZmQzY1o2Q0w1MzN5dHdVUEN1cnVNTm91T2p0YmV2WHU3dXd3QUFJQWViKy9ldllxT2p1N3VNdEJMRVpnQUFBQ2dWNW84N1ZmSzNyRzF1OHRBRjhuZXNWV1RwdjJ5dTh0b3M5allXT1htNWlvdkw2KzdTd0VBQU9peDh2THlsSnVicTlqWTJPNHVCYjBVZ1FrQUFBQjZwZnNlWEtoREgrMVQ3aWM1M1YwS3JyTGNUM0wweWY0UEZML2d2N3E3bERiejh2SlNjbkt5MXF4WlEyZ0NBQURRQVhsNWVWcXpabzBXTDE1TVh6aDBHWnErQXdBQW9OZktQWlNqMVU4czFUUHJOdWpXQ1ZPNnV4eGNCYm1mNU9pWkpRdVZzbktOYnVtQmY2ZkhqaDFUYW1xcWJyMzFWazJmUGwxRGh3N2xHMzRBQUFBbmFtcHFWRlJVcEwxNzl5bzNOMWVMRnkvV21ERmp1cnNzOUVCdGJmcE9ZQUlBQUlCZUxmZFFqbDU4S2tVVDc1aW1lK0xuS0h6RUtIbDVlM2QzV1dpSG1xb3E1WC96dGJKM2JOV2hqL2JwZjU1N29VZUdKWTFxYW1xMGE5Y3VIVDU4V0tXbHBiSllMTjFkRWdBQXdIWEpaRElwS0NoSTBkSFJpbzJONVJkTjBHRUVKZ0FBQU1DL1ZWZFZhdWNyRzNSdzN6OTFycmhBbHVycTdpNEo3V0F5bXpWNFNKZ21UZnVsN250d29jemVmYnU3SkFBQUFBQTlDSUVKQUFBQUFBQUFBQUJ3ZVcwTlRHajZEZ0FBQUFBQUFBQUFYQjZCQ1FBQUFBQUFBQUFBY0hrRUpnQUFBQUFBQUFBQXdPVVJtQUFBQUFBQUFBQUFBSmRIWUFJQUFBQUFBQUFBQUZ3ZWdRa0FBQUFBQUFBQUFIQjVCQ1lBQUFBQUFBQUFBTURsRVpnQUFBQUFBQUFBQUFDWFIyQUNBQUFBQUFBQUFBQmNIb0VKQUFBQUFBQUFBQUJ3ZVFRbUFBQUFBQUFBQUFEQTVSR1lBQUFBQUFBQUFBQUFsMGRnQWdBQUFBQUFBQUFBWEI2QkNRQUFBQUFBQUFBQWNIa0VKZ0FBQUFBQUFBQUF3T1VSbUFBQUFBQUFBQUFBQUpkSFlBSUFBQUFBQUFBQUFGd2VnUWtBQUFBQUFBQUFBSEI1QkNZQUFBQUFBQUFBQU1EbEVaZ0FBQUFBQUFBQUFBQ1hSMkFDQUFBQUFBQUFBQUJjSG9FSkFBQUFBQUFBQUFCd2VRUW1BQUFBQUFBQUFBREE1UkdZQUFBQUFBQUFBQUFBbDBkZ0FnQUFBQUFBQUFBQVhCNkJDUUFBQUFBQUFBQUFjSGtFSmdBQUFBQUFBQUFBd09VUm1BQUFBQUFBQUFBQUFKZEhZQUlBQUFBQUFBQUFBRndlZ1FrQUFBQUFBQUFBQUhCNUJDWUFBQUFBQUFBQUFNRGxFWmdBQUFBQUFBQUFBQUNYUjJBQ0FBQUFBQUFBQUFCY0hvRUpBQUFBQUFBQUFBQndlUVFtQUFBQUFBQUFBQURBNVJHWUFBQUFBQUFBQUFBQWwwZGdBZ0FBQUFBQUFBQUFYQjZCQ1FBQUFBQUFBQUFBY0hrRUpnQUFBQUFBQUFBQXdPVVJtQUFBQUFBQUFBQUFBSmRIWUFJQUFBQUFBQUFBQUZ3ZWdRa0FBQUFBQUFBQUFIQjVCQ1lBQUFBQUFBQUFBQUFBQUFBQUFBQUFBQUFBQUFBQUFBQUFBQUJ3Y2Y4UG9SbEkwS0ZyNkhjQUFBQUFTVVZPUks1Q1lJST0iLAoJIlRoZW1lIiA6ICIiLAoJIlR5cGUiIDogIm1pbmQiLAoJIlZlcnNpb24iIDogIjgiCn0K"/>
    </extobj>
  </extobjs>
</s:customData>
</file>

<file path=customXml/itemProps19.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5343</Words>
  <Application>WPS 演示</Application>
  <PresentationFormat>宽屏</PresentationFormat>
  <Paragraphs>205</Paragraphs>
  <Slides>36</Slides>
  <Notes>20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36</vt:i4>
      </vt:variant>
    </vt:vector>
  </HeadingPairs>
  <TitlesOfParts>
    <vt:vector size="56" baseType="lpstr">
      <vt:lpstr>Arial</vt:lpstr>
      <vt:lpstr>宋体</vt:lpstr>
      <vt:lpstr>Wingdings</vt:lpstr>
      <vt:lpstr>Arial</vt:lpstr>
      <vt:lpstr>方正细谭黑简体</vt:lpstr>
      <vt:lpstr>黑体</vt:lpstr>
      <vt:lpstr>等线</vt:lpstr>
      <vt:lpstr>汉仪文黑-35W</vt:lpstr>
      <vt:lpstr>汉仪雁翎体简</vt:lpstr>
      <vt:lpstr>Times New Roman</vt:lpstr>
      <vt:lpstr>汉仪书魂体简</vt:lpstr>
      <vt:lpstr>汉仪锦昌体简</vt:lpstr>
      <vt:lpstr>汉仪颜楷简</vt:lpstr>
      <vt:lpstr>微软雅黑</vt:lpstr>
      <vt:lpstr>汉仪晓波折纸体简</vt:lpstr>
      <vt:lpstr>Arial Unicode MS</vt:lpstr>
      <vt:lpstr>汉仪中黑简</vt:lpstr>
      <vt:lpstr>汉仪旗黑-55简</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cp:lastModifiedBy>
  <cp:revision>18</cp:revision>
  <dcterms:created xsi:type="dcterms:W3CDTF">2021-07-16T05:29:00Z</dcterms:created>
  <dcterms:modified xsi:type="dcterms:W3CDTF">2022-11-28T08:40:20Z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C244264C3B3F4AE0AC3507FF58C1A4C7</vt:lpwstr>
  </property>
  <property fmtid="{D5CDD505-2E9C-101B-9397-08002B2CF9AE}" pid="3" name="KSOProductBuildVer">
    <vt:lpwstr>2052-11.1.0.12763</vt:lpwstr>
  </property>
</Properties>
</file>