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Lst>
  <p:notesMasterIdLst>
    <p:notesMasterId r:id="rId32"/>
  </p:notesMasterIdLst>
  <p:sldIdLst>
    <p:sldId id="362" r:id="rId3"/>
    <p:sldId id="363" r:id="rId4"/>
    <p:sldId id="369" r:id="rId5"/>
    <p:sldId id="366" r:id="rId6"/>
    <p:sldId id="392" r:id="rId7"/>
    <p:sldId id="393" r:id="rId8"/>
    <p:sldId id="394" r:id="rId9"/>
    <p:sldId id="404" r:id="rId10"/>
    <p:sldId id="408" r:id="rId11"/>
    <p:sldId id="409" r:id="rId12"/>
    <p:sldId id="396" r:id="rId13"/>
    <p:sldId id="410" r:id="rId14"/>
    <p:sldId id="405" r:id="rId15"/>
    <p:sldId id="398" r:id="rId16"/>
    <p:sldId id="399" r:id="rId17"/>
    <p:sldId id="402" r:id="rId18"/>
    <p:sldId id="406" r:id="rId19"/>
    <p:sldId id="401" r:id="rId20"/>
    <p:sldId id="400" r:id="rId21"/>
    <p:sldId id="403" r:id="rId22"/>
    <p:sldId id="424" r:id="rId23"/>
    <p:sldId id="397" r:id="rId24"/>
    <p:sldId id="426" r:id="rId25"/>
    <p:sldId id="427" r:id="rId26"/>
    <p:sldId id="429" r:id="rId27"/>
    <p:sldId id="430" r:id="rId28"/>
    <p:sldId id="431" r:id="rId29"/>
    <p:sldId id="432" r:id="rId30"/>
    <p:sldId id="433"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4546A"/>
    <a:srgbClr val="1941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31" autoAdjust="0"/>
    <p:restoredTop sz="96314" autoAdjust="0"/>
  </p:normalViewPr>
  <p:slideViewPr>
    <p:cSldViewPr snapToGrid="0" showGuides="1">
      <p:cViewPr varScale="1">
        <p:scale>
          <a:sx n="63" d="100"/>
          <a:sy n="63" d="100"/>
        </p:scale>
        <p:origin x="772"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9C303D-B686-4E9A-9B4B-6FD30633AA4A}" type="datetimeFigureOut">
              <a:rPr lang="zh-CN" altLang="en-US" smtClean="0"/>
              <a:t>2022/11/19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4DD0AC-7F07-4128-B9A6-9AC6CBCF667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10</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19</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20</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29</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9</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圆角矩形 1"/>
          <p:cNvSpPr/>
          <p:nvPr userDrawn="1"/>
        </p:nvSpPr>
        <p:spPr>
          <a:xfrm>
            <a:off x="200441" y="193607"/>
            <a:ext cx="578289" cy="57828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p:cNvSpPr/>
          <p:nvPr userDrawn="1"/>
        </p:nvSpPr>
        <p:spPr>
          <a:xfrm>
            <a:off x="798672" y="736271"/>
            <a:ext cx="215597" cy="21559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圆角矩形 3"/>
          <p:cNvSpPr/>
          <p:nvPr userDrawn="1"/>
        </p:nvSpPr>
        <p:spPr>
          <a:xfrm>
            <a:off x="995732" y="542126"/>
            <a:ext cx="132077" cy="13207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2022/11/19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4" name="TextBox 3"/>
          <p:cNvSpPr txBox="1"/>
          <p:nvPr userDrawn="1"/>
        </p:nvSpPr>
        <p:spPr>
          <a:xfrm>
            <a:off x="1691574" y="6625037"/>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模板</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http://www.1ppt.com/moban/</a:t>
            </a:r>
            <a:r>
              <a:rPr kumimoji="0" lang="zh-CN" altLang="en-US" sz="100" b="0" i="0" u="none" strike="noStrike" kern="0" cap="none" spc="0" normalizeH="0" baseline="0" noProof="0" dirty="0">
                <a:ln>
                  <a:noFill/>
                </a:ln>
                <a:solidFill>
                  <a:prstClr val="black"/>
                </a:solidFill>
                <a:effectLst/>
                <a:uLnTx/>
                <a:uFillTx/>
              </a:rPr>
              <a:t> </a:t>
            </a:r>
            <a:endParaRPr kumimoji="0" lang="en-US" altLang="zh-CN" sz="100" b="0" i="0" u="none" strike="noStrike" kern="0" cap="none" spc="0" normalizeH="0" baseline="0" noProof="0" dirty="0">
              <a:ln>
                <a:noFill/>
              </a:ln>
              <a:solidFill>
                <a:prstClr val="black"/>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2022/11/19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096000" y="2149867"/>
            <a:ext cx="2558265" cy="2558265"/>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 name="文本框 2"/>
          <p:cNvSpPr txBox="1"/>
          <p:nvPr/>
        </p:nvSpPr>
        <p:spPr>
          <a:xfrm>
            <a:off x="6797210" y="2644169"/>
            <a:ext cx="3877985"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9600" dirty="0">
                <a:solidFill>
                  <a:srgbClr val="44546A"/>
                </a:solidFill>
                <a:latin typeface="方正细谭黑简体" panose="02000000000000000000" pitchFamily="2" charset="-122"/>
                <a:ea typeface="方正细谭黑简体" panose="02000000000000000000" pitchFamily="2" charset="-122"/>
                <a:cs typeface="+mn-ea"/>
                <a:sym typeface="+mn-lt"/>
              </a:rPr>
              <a:t>第三章</a:t>
            </a:r>
            <a:endPar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endParaRPr>
          </a:p>
        </p:txBody>
      </p:sp>
      <p:sp>
        <p:nvSpPr>
          <p:cNvPr id="5" name="文本框 4"/>
          <p:cNvSpPr txBox="1"/>
          <p:nvPr/>
        </p:nvSpPr>
        <p:spPr>
          <a:xfrm>
            <a:off x="7343334" y="4006001"/>
            <a:ext cx="2988910"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dirty="0">
                <a:ln>
                  <a:noFill/>
                </a:ln>
                <a:solidFill>
                  <a:srgbClr val="44546A"/>
                </a:solidFill>
                <a:effectLst/>
                <a:uLnTx/>
                <a:uFillTx/>
                <a:cs typeface="+mn-ea"/>
                <a:sym typeface="+mn-lt"/>
              </a:rPr>
              <a:t>CHAPTER 3</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6" name="燕尾形 5"/>
          <p:cNvSpPr/>
          <p:nvPr/>
        </p:nvSpPr>
        <p:spPr>
          <a:xfrm flipH="1">
            <a:off x="10361691" y="4123250"/>
            <a:ext cx="208052" cy="20805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cxnSp>
        <p:nvCxnSpPr>
          <p:cNvPr id="9" name="直线连接符 8"/>
          <p:cNvCxnSpPr/>
          <p:nvPr/>
        </p:nvCxnSpPr>
        <p:spPr>
          <a:xfrm>
            <a:off x="1714891" y="3462407"/>
            <a:ext cx="366208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9060621" y="1752538"/>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圆角矩形 10"/>
          <p:cNvSpPr/>
          <p:nvPr/>
        </p:nvSpPr>
        <p:spPr>
          <a:xfrm>
            <a:off x="9527960" y="243509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3" name="直线连接符 12"/>
          <p:cNvCxnSpPr/>
          <p:nvPr/>
        </p:nvCxnSpPr>
        <p:spPr>
          <a:xfrm>
            <a:off x="7016366" y="4227276"/>
            <a:ext cx="339777" cy="0"/>
          </a:xfrm>
          <a:prstGeom prst="line">
            <a:avLst/>
          </a:prstGeom>
          <a:ln w="444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2725982" y="2939187"/>
            <a:ext cx="2698175" cy="52322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1" lang="zh-CN" altLang="en-US" sz="2800" b="1" noProof="0" dirty="0">
                <a:solidFill>
                  <a:srgbClr val="44546A"/>
                </a:solidFill>
                <a:cs typeface="+mn-ea"/>
                <a:sym typeface="+mn-lt"/>
              </a:rPr>
              <a:t>银行的互联网化</a:t>
            </a:r>
            <a:endParaRPr kumimoji="1" lang="zh-CN" altLang="en-US" sz="2800" b="1" i="0" u="none" strike="noStrike" kern="1200" cap="none" spc="0" normalizeH="0" baseline="0" noProof="0" dirty="0">
              <a:ln>
                <a:noFill/>
              </a:ln>
              <a:solidFill>
                <a:srgbClr val="44546A"/>
              </a:solidFill>
              <a:effectLst/>
              <a:uLnTx/>
              <a:uFillTx/>
              <a:cs typeface="+mn-ea"/>
              <a:sym typeface="+mn-lt"/>
            </a:endParaRPr>
          </a:p>
        </p:txBody>
      </p:sp>
      <p:sp>
        <p:nvSpPr>
          <p:cNvPr id="22" name="圆角矩形 21"/>
          <p:cNvSpPr/>
          <p:nvPr/>
        </p:nvSpPr>
        <p:spPr>
          <a:xfrm>
            <a:off x="6255843" y="497211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8" name="图片 7"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heckerboard(across)">
                                      <p:cBhvr>
                                        <p:cTn id="16" dur="500"/>
                                        <p:tgtEl>
                                          <p:spTgt spid="10"/>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heckerboard(across)">
                                      <p:cBhvr>
                                        <p:cTn id="19" dur="500"/>
                                        <p:tgtEl>
                                          <p:spTgt spid="11"/>
                                        </p:tgtEl>
                                      </p:cBhvr>
                                    </p:animEffect>
                                  </p:childTnLst>
                                </p:cTn>
                              </p:par>
                              <p:par>
                                <p:cTn id="20" presetID="5" presetClass="entr" presetSubtype="1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heckerboard(across)">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linds(horizontal)">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animBg="1"/>
      <p:bldP spid="6" grpId="1" animBg="1"/>
      <p:bldP spid="10" grpId="0" animBg="1"/>
      <p:bldP spid="10" grpId="1" animBg="1"/>
      <p:bldP spid="11" grpId="0" animBg="1"/>
      <p:bldP spid="11" grpId="1" animBg="1"/>
      <p:bldP spid="15" grpId="0"/>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8144" y="252968"/>
            <a:ext cx="248497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02</a:t>
            </a:r>
            <a:r>
              <a:rPr kumimoji="1" lang="zh-CN" altLang="en-US" sz="2400" dirty="0">
                <a:solidFill>
                  <a:srgbClr val="44546A"/>
                </a:solidFill>
                <a:cs typeface="+mn-ea"/>
                <a:sym typeface="+mn-lt"/>
              </a:rPr>
              <a:t> 电话银行系统</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pic>
        <p:nvPicPr>
          <p:cNvPr id="18" name="图片 17"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0" name="文本框 19"/>
          <p:cNvSpPr txBox="1"/>
          <p:nvPr/>
        </p:nvSpPr>
        <p:spPr>
          <a:xfrm>
            <a:off x="6598285" y="2331135"/>
            <a:ext cx="5384800" cy="2861310"/>
          </a:xfrm>
          <a:prstGeom prst="rect">
            <a:avLst/>
          </a:prstGeom>
          <a:noFill/>
        </p:spPr>
        <p:txBody>
          <a:bodyPr wrap="square">
            <a:spAutoFit/>
          </a:bodyPr>
          <a:lstStyle/>
          <a:p>
            <a:pPr>
              <a:lnSpc>
                <a:spcPct val="150000"/>
              </a:lnSpc>
            </a:pPr>
            <a:r>
              <a:rPr lang="en-US" altLang="zh-CN" sz="2000" dirty="0">
                <a:solidFill>
                  <a:srgbClr val="000000"/>
                </a:solidFill>
                <a:effectLst/>
                <a:latin typeface="FZShuSong-Z01S"/>
              </a:rPr>
              <a:t>    </a:t>
            </a:r>
            <a:r>
              <a:rPr lang="zh-CN" altLang="en-US" sz="2000" dirty="0">
                <a:solidFill>
                  <a:srgbClr val="000000"/>
                </a:solidFill>
                <a:effectLst/>
                <a:latin typeface="FZShuSong-Z01S"/>
              </a:rPr>
              <a:t>现在的电话银行系统是以与客户服务电话一体的方式存在的，一般情况下电话银行是由银行的综合业务系统，也就是后台进行处理的，另外还包含语音应答设备和公用电话网。也就是说，电话银行系统是由银行综合业务系统、语音应答设备和公用电话网 </a:t>
            </a:r>
            <a:r>
              <a:rPr lang="en-US" altLang="zh-CN" sz="2000" dirty="0">
                <a:solidFill>
                  <a:srgbClr val="000000"/>
                </a:solidFill>
                <a:effectLst/>
                <a:latin typeface="Times New Roman" panose="02020603050405020304" pitchFamily="18" charset="0"/>
              </a:rPr>
              <a:t>3</a:t>
            </a:r>
            <a:r>
              <a:rPr lang="zh-CN" altLang="en-US" sz="2000" dirty="0">
                <a:solidFill>
                  <a:srgbClr val="000000"/>
                </a:solidFill>
                <a:effectLst/>
                <a:latin typeface="FZShuSong-Z01S"/>
              </a:rPr>
              <a:t>部分组成的。</a:t>
            </a:r>
            <a:endParaRPr lang="zh-CN" altLang="en-US" sz="2000" dirty="0"/>
          </a:p>
        </p:txBody>
      </p:sp>
      <p:pic>
        <p:nvPicPr>
          <p:cNvPr id="3" name="图片 2"/>
          <p:cNvPicPr>
            <a:picLocks noChangeAspect="1"/>
          </p:cNvPicPr>
          <p:nvPr/>
        </p:nvPicPr>
        <p:blipFill>
          <a:blip r:embed="rId4"/>
          <a:stretch>
            <a:fillRect/>
          </a:stretch>
        </p:blipFill>
        <p:spPr>
          <a:xfrm>
            <a:off x="466259" y="1968211"/>
            <a:ext cx="5615771" cy="368340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7824" y="281599"/>
            <a:ext cx="340830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03</a:t>
            </a:r>
            <a:r>
              <a:rPr kumimoji="1" lang="zh-CN" altLang="en-US" sz="2400" dirty="0">
                <a:solidFill>
                  <a:srgbClr val="44546A"/>
                </a:solidFill>
                <a:cs typeface="+mn-ea"/>
                <a:sym typeface="+mn-lt"/>
              </a:rPr>
              <a:t> 电话银行的工作方式</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grpSp>
        <p:nvGrpSpPr>
          <p:cNvPr id="17" name="组合 16"/>
          <p:cNvGrpSpPr/>
          <p:nvPr/>
        </p:nvGrpSpPr>
        <p:grpSpPr>
          <a:xfrm>
            <a:off x="634877" y="1537866"/>
            <a:ext cx="5189370" cy="4135913"/>
            <a:chOff x="1174752" y="2094775"/>
            <a:chExt cx="4294140" cy="3422418"/>
          </a:xfrm>
        </p:grpSpPr>
        <p:pic>
          <p:nvPicPr>
            <p:cNvPr id="18" name="Picture 5"/>
            <p:cNvPicPr>
              <a:picLocks noChangeAspect="1"/>
            </p:cNvPicPr>
            <p:nvPr/>
          </p:nvPicPr>
          <p:blipFill>
            <a:blip r:embed="rId3" cstate="screen"/>
            <a:stretch>
              <a:fillRect/>
            </a:stretch>
          </p:blipFill>
          <p:spPr>
            <a:xfrm>
              <a:off x="1174752" y="2094775"/>
              <a:ext cx="4294140" cy="3422418"/>
            </a:xfrm>
            <a:prstGeom prst="rect">
              <a:avLst/>
            </a:prstGeom>
          </p:spPr>
        </p:pic>
        <p:sp>
          <p:nvSpPr>
            <p:cNvPr id="19" name="矩形 18"/>
            <p:cNvSpPr/>
            <p:nvPr/>
          </p:nvSpPr>
          <p:spPr>
            <a:xfrm>
              <a:off x="1397399" y="2301989"/>
              <a:ext cx="3842449" cy="2176369"/>
            </a:xfrm>
            <a:prstGeom prst="rect">
              <a:avLst/>
            </a:pr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4546A"/>
                </a:solidFill>
                <a:cs typeface="+mn-ea"/>
                <a:sym typeface="+mn-lt"/>
              </a:endParaRPr>
            </a:p>
          </p:txBody>
        </p:sp>
        <p:sp>
          <p:nvSpPr>
            <p:cNvPr id="20" name="透明"/>
            <p:cNvSpPr/>
            <p:nvPr/>
          </p:nvSpPr>
          <p:spPr bwMode="auto">
            <a:xfrm>
              <a:off x="3259976" y="2301989"/>
              <a:ext cx="1979872"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44546A"/>
                </a:solidFill>
                <a:cs typeface="+mn-ea"/>
                <a:sym typeface="+mn-lt"/>
              </a:endParaRPr>
            </a:p>
          </p:txBody>
        </p:sp>
      </p:grpSp>
      <p:grpSp>
        <p:nvGrpSpPr>
          <p:cNvPr id="21" name="组合 20"/>
          <p:cNvGrpSpPr/>
          <p:nvPr/>
        </p:nvGrpSpPr>
        <p:grpSpPr>
          <a:xfrm>
            <a:off x="6987683" y="1760291"/>
            <a:ext cx="4229941" cy="1217882"/>
            <a:chOff x="2486796" y="2343753"/>
            <a:chExt cx="4229941" cy="1217882"/>
          </a:xfrm>
        </p:grpSpPr>
        <p:sp>
          <p:nvSpPr>
            <p:cNvPr id="22" name="文本框 21"/>
            <p:cNvSpPr txBox="1"/>
            <p:nvPr/>
          </p:nvSpPr>
          <p:spPr>
            <a:xfrm>
              <a:off x="2486796" y="2343753"/>
              <a:ext cx="3585789" cy="461665"/>
            </a:xfrm>
            <a:prstGeom prst="rect">
              <a:avLst/>
            </a:prstGeom>
            <a:noFill/>
          </p:spPr>
          <p:txBody>
            <a:bodyPr wrap="square" rtlCol="0">
              <a:spAutoFit/>
              <a:scene3d>
                <a:camera prst="orthographicFront"/>
                <a:lightRig rig="threePt" dir="t"/>
              </a:scene3d>
              <a:sp3d contourW="12700"/>
            </a:bodyPr>
            <a:lstStyle/>
            <a:p>
              <a:r>
                <a:rPr lang="zh-CN" altLang="en-US" sz="2400" dirty="0">
                  <a:solidFill>
                    <a:srgbClr val="44546A"/>
                  </a:solidFill>
                  <a:cs typeface="+mn-ea"/>
                  <a:sym typeface="+mn-lt"/>
                </a:rPr>
                <a:t>全自动电话银行</a:t>
              </a:r>
            </a:p>
          </p:txBody>
        </p:sp>
        <p:sp>
          <p:nvSpPr>
            <p:cNvPr id="23" name="文本框 22"/>
            <p:cNvSpPr txBox="1"/>
            <p:nvPr/>
          </p:nvSpPr>
          <p:spPr>
            <a:xfrm>
              <a:off x="2486796" y="2687228"/>
              <a:ext cx="4229941" cy="874407"/>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dirty="0">
                  <a:solidFill>
                    <a:srgbClr val="44546A"/>
                  </a:solidFill>
                  <a:cs typeface="+mn-ea"/>
                  <a:sym typeface="+mn-lt"/>
                </a:rPr>
                <a:t>由电话输入到系统自动完成，客户根据电话的提示进行相关的业务办理。</a:t>
              </a:r>
              <a:endParaRPr lang="en-US" altLang="zh-CN" dirty="0">
                <a:solidFill>
                  <a:srgbClr val="44546A"/>
                </a:solidFill>
                <a:cs typeface="+mn-ea"/>
                <a:sym typeface="+mn-lt"/>
              </a:endParaRPr>
            </a:p>
          </p:txBody>
        </p:sp>
      </p:grpSp>
      <p:sp>
        <p:nvSpPr>
          <p:cNvPr id="24" name="椭圆 38"/>
          <p:cNvSpPr/>
          <p:nvPr/>
        </p:nvSpPr>
        <p:spPr>
          <a:xfrm>
            <a:off x="6468587" y="1849507"/>
            <a:ext cx="394467" cy="317917"/>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nvGrpSpPr>
          <p:cNvPr id="25" name="组合 24"/>
          <p:cNvGrpSpPr/>
          <p:nvPr/>
        </p:nvGrpSpPr>
        <p:grpSpPr>
          <a:xfrm>
            <a:off x="6987684" y="3112603"/>
            <a:ext cx="4229941" cy="1217882"/>
            <a:chOff x="2486796" y="2343753"/>
            <a:chExt cx="4229941" cy="1217882"/>
          </a:xfrm>
        </p:grpSpPr>
        <p:sp>
          <p:nvSpPr>
            <p:cNvPr id="26" name="文本框 25"/>
            <p:cNvSpPr txBox="1"/>
            <p:nvPr/>
          </p:nvSpPr>
          <p:spPr>
            <a:xfrm>
              <a:off x="2486796" y="2343753"/>
              <a:ext cx="3585789" cy="461665"/>
            </a:xfrm>
            <a:prstGeom prst="rect">
              <a:avLst/>
            </a:prstGeom>
            <a:noFill/>
          </p:spPr>
          <p:txBody>
            <a:bodyPr wrap="square" rtlCol="0">
              <a:spAutoFit/>
              <a:scene3d>
                <a:camera prst="orthographicFront"/>
                <a:lightRig rig="threePt" dir="t"/>
              </a:scene3d>
              <a:sp3d contourW="12700"/>
            </a:bodyPr>
            <a:lstStyle/>
            <a:p>
              <a:r>
                <a:rPr lang="zh-CN" altLang="en-US" sz="2400" dirty="0">
                  <a:solidFill>
                    <a:srgbClr val="44546A"/>
                  </a:solidFill>
                  <a:cs typeface="+mn-ea"/>
                  <a:sym typeface="+mn-lt"/>
                </a:rPr>
                <a:t>半自动电话银行</a:t>
              </a:r>
            </a:p>
          </p:txBody>
        </p:sp>
        <p:sp>
          <p:nvSpPr>
            <p:cNvPr id="27" name="文本框 26"/>
            <p:cNvSpPr txBox="1"/>
            <p:nvPr/>
          </p:nvSpPr>
          <p:spPr>
            <a:xfrm>
              <a:off x="2486796" y="2687228"/>
              <a:ext cx="4229941" cy="874407"/>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dirty="0">
                  <a:solidFill>
                    <a:srgbClr val="44546A"/>
                  </a:solidFill>
                  <a:cs typeface="+mn-ea"/>
                  <a:sym typeface="+mn-lt"/>
                </a:rPr>
                <a:t>在交易复杂的情况下会采取这种方式，需要人工去核实相应的材料。</a:t>
              </a:r>
              <a:endParaRPr lang="en-US" altLang="zh-CN" dirty="0">
                <a:solidFill>
                  <a:srgbClr val="44546A"/>
                </a:solidFill>
                <a:cs typeface="+mn-ea"/>
                <a:sym typeface="+mn-lt"/>
              </a:endParaRPr>
            </a:p>
          </p:txBody>
        </p:sp>
      </p:grpSp>
      <p:grpSp>
        <p:nvGrpSpPr>
          <p:cNvPr id="28" name="组合 27"/>
          <p:cNvGrpSpPr/>
          <p:nvPr/>
        </p:nvGrpSpPr>
        <p:grpSpPr>
          <a:xfrm>
            <a:off x="6987684" y="4442038"/>
            <a:ext cx="4229941" cy="1217882"/>
            <a:chOff x="2486796" y="2343753"/>
            <a:chExt cx="4229941" cy="1217882"/>
          </a:xfrm>
        </p:grpSpPr>
        <p:sp>
          <p:nvSpPr>
            <p:cNvPr id="29" name="文本框 28"/>
            <p:cNvSpPr txBox="1"/>
            <p:nvPr/>
          </p:nvSpPr>
          <p:spPr>
            <a:xfrm>
              <a:off x="2486796" y="2343753"/>
              <a:ext cx="3585789" cy="460375"/>
            </a:xfrm>
            <a:prstGeom prst="rect">
              <a:avLst/>
            </a:prstGeom>
            <a:noFill/>
          </p:spPr>
          <p:txBody>
            <a:bodyPr wrap="square" rtlCol="0">
              <a:spAutoFit/>
              <a:scene3d>
                <a:camera prst="orthographicFront"/>
                <a:lightRig rig="threePt" dir="t"/>
              </a:scene3d>
              <a:sp3d contourW="12700"/>
            </a:bodyPr>
            <a:lstStyle/>
            <a:p>
              <a:r>
                <a:rPr lang="zh-CN" altLang="en-US" sz="2400" dirty="0">
                  <a:solidFill>
                    <a:srgbClr val="44546A"/>
                  </a:solidFill>
                  <a:cs typeface="+mn-ea"/>
                  <a:sym typeface="+mn-lt"/>
                </a:rPr>
                <a:t>手工操作电话银行</a:t>
              </a:r>
            </a:p>
          </p:txBody>
        </p:sp>
        <p:sp>
          <p:nvSpPr>
            <p:cNvPr id="30" name="文本框 29"/>
            <p:cNvSpPr txBox="1"/>
            <p:nvPr/>
          </p:nvSpPr>
          <p:spPr>
            <a:xfrm>
              <a:off x="2486796" y="2687228"/>
              <a:ext cx="4229941" cy="874407"/>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dirty="0">
                  <a:solidFill>
                    <a:srgbClr val="44546A"/>
                  </a:solidFill>
                  <a:cs typeface="+mn-ea"/>
                  <a:sym typeface="+mn-lt"/>
                </a:rPr>
                <a:t>有些金融业务还未应用计算机技术，因此需要完全手工的操作。</a:t>
              </a:r>
              <a:endParaRPr lang="en-US" altLang="zh-CN" dirty="0">
                <a:solidFill>
                  <a:srgbClr val="44546A"/>
                </a:solidFill>
                <a:cs typeface="+mn-ea"/>
                <a:sym typeface="+mn-lt"/>
              </a:endParaRPr>
            </a:p>
          </p:txBody>
        </p:sp>
      </p:grpSp>
      <p:grpSp>
        <p:nvGrpSpPr>
          <p:cNvPr id="31" name="组合 30"/>
          <p:cNvGrpSpPr/>
          <p:nvPr/>
        </p:nvGrpSpPr>
        <p:grpSpPr>
          <a:xfrm>
            <a:off x="6665820" y="3013232"/>
            <a:ext cx="4488460" cy="1333500"/>
            <a:chOff x="6153150" y="3105150"/>
            <a:chExt cx="4488460" cy="1333500"/>
          </a:xfrm>
        </p:grpSpPr>
        <p:cxnSp>
          <p:nvCxnSpPr>
            <p:cNvPr id="32" name="直接连接符 31"/>
            <p:cNvCxnSpPr/>
            <p:nvPr/>
          </p:nvCxnSpPr>
          <p:spPr>
            <a:xfrm>
              <a:off x="6153150" y="3105150"/>
              <a:ext cx="448846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153150" y="4438650"/>
              <a:ext cx="448846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34" name="Freeform 15"/>
          <p:cNvSpPr>
            <a:spLocks noEditPoints="1"/>
          </p:cNvSpPr>
          <p:nvPr/>
        </p:nvSpPr>
        <p:spPr bwMode="auto">
          <a:xfrm>
            <a:off x="6472466" y="3179975"/>
            <a:ext cx="370900" cy="31791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44546A"/>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sp>
        <p:nvSpPr>
          <p:cNvPr id="35" name="Freeform 17"/>
          <p:cNvSpPr>
            <a:spLocks noEditPoints="1"/>
          </p:cNvSpPr>
          <p:nvPr/>
        </p:nvSpPr>
        <p:spPr bwMode="auto">
          <a:xfrm>
            <a:off x="6439615" y="4451142"/>
            <a:ext cx="365897" cy="369333"/>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rgbClr val="44546A"/>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par>
                                <p:cTn id="13" presetID="53" presetClass="entr" presetSubtype="16" fill="hold" grpId="0" nodeType="withEffect">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animEffect transition="in" filter="fade">
                                      <p:cBhvr>
                                        <p:cTn id="17" dur="500"/>
                                        <p:tgtEl>
                                          <p:spTgt spid="24"/>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childTnLst>
                                </p:cTn>
                              </p:par>
                            </p:childTnLst>
                          </p:cTn>
                        </p:par>
                        <p:par>
                          <p:cTn id="28" fill="hold">
                            <p:stCondLst>
                              <p:cond delay="1000"/>
                            </p:stCondLst>
                            <p:childTnLst>
                              <p:par>
                                <p:cTn id="29" presetID="2" presetClass="entr" presetSubtype="2"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1+#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 presetClass="entr" presetSubtype="2"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1+#ppt_w/2"/>
                                          </p:val>
                                        </p:tav>
                                        <p:tav tm="100000">
                                          <p:val>
                                            <p:strVal val="#ppt_x"/>
                                          </p:val>
                                        </p:tav>
                                      </p:tavLst>
                                    </p:anim>
                                    <p:anim calcmode="lin" valueType="num">
                                      <p:cBhvr additive="base">
                                        <p:cTn id="37" dur="500" fill="hold"/>
                                        <p:tgtEl>
                                          <p:spTgt spid="25"/>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2" presetClass="entr" presetSubtype="2"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1+#ppt_w/2"/>
                                          </p:val>
                                        </p:tav>
                                        <p:tav tm="100000">
                                          <p:val>
                                            <p:strVal val="#ppt_x"/>
                                          </p:val>
                                        </p:tav>
                                      </p:tavLst>
                                    </p:anim>
                                    <p:anim calcmode="lin" valueType="num">
                                      <p:cBhvr additive="base">
                                        <p:cTn id="4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4" grpId="0" animBg="1"/>
      <p:bldP spid="3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8144" y="252968"/>
            <a:ext cx="310052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04</a:t>
            </a:r>
            <a:r>
              <a:rPr kumimoji="1" lang="zh-CN" altLang="en-US" sz="2400" dirty="0">
                <a:solidFill>
                  <a:srgbClr val="44546A"/>
                </a:solidFill>
                <a:cs typeface="+mn-ea"/>
                <a:sym typeface="+mn-lt"/>
              </a:rPr>
              <a:t> 电话银行的局限性</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pic>
        <p:nvPicPr>
          <p:cNvPr id="18" name="图片 17"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0" name="文本框 19"/>
          <p:cNvSpPr txBox="1"/>
          <p:nvPr/>
        </p:nvSpPr>
        <p:spPr>
          <a:xfrm>
            <a:off x="6096000" y="2197746"/>
            <a:ext cx="5384800" cy="2861310"/>
          </a:xfrm>
          <a:prstGeom prst="rect">
            <a:avLst/>
          </a:prstGeom>
          <a:noFill/>
        </p:spPr>
        <p:txBody>
          <a:bodyPr wrap="square">
            <a:spAutoFit/>
          </a:bodyPr>
          <a:lstStyle/>
          <a:p>
            <a:pPr>
              <a:lnSpc>
                <a:spcPct val="150000"/>
              </a:lnSpc>
            </a:pPr>
            <a:r>
              <a:rPr lang="en-US" altLang="zh-CN" sz="2000" dirty="0">
                <a:solidFill>
                  <a:srgbClr val="000000"/>
                </a:solidFill>
                <a:effectLst/>
                <a:latin typeface="FZShuSong-Z01S"/>
              </a:rPr>
              <a:t>    </a:t>
            </a:r>
            <a:r>
              <a:rPr lang="zh-CN" altLang="en-US" sz="2000" dirty="0">
                <a:solidFill>
                  <a:srgbClr val="000000"/>
                </a:solidFill>
                <a:effectLst/>
                <a:latin typeface="FZShuSong-Z01S"/>
              </a:rPr>
              <a:t>现在各银行很少开设跨应用的系统服务，因为电话银行最大的问题就是 其安全性难以保障，账号和密码利用电话语音的方式进行输入很容易被截获。电话银行通常与呼叫中心合为一体，通过呼叫中心为客户提供其需要的服 务，因此目前电话银行的功能是比较简单的。</a:t>
            </a:r>
            <a:endParaRPr lang="zh-CN" altLang="en-US" sz="2000" dirty="0"/>
          </a:p>
        </p:txBody>
      </p:sp>
      <p:pic>
        <p:nvPicPr>
          <p:cNvPr id="4" name="图片 3"/>
          <p:cNvPicPr>
            <a:picLocks noChangeAspect="1"/>
          </p:cNvPicPr>
          <p:nvPr/>
        </p:nvPicPr>
        <p:blipFill>
          <a:blip r:embed="rId4"/>
          <a:stretch>
            <a:fillRect/>
          </a:stretch>
        </p:blipFill>
        <p:spPr>
          <a:xfrm>
            <a:off x="-121918" y="1320084"/>
            <a:ext cx="5982534" cy="424316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三</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03</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4310896" y="3048123"/>
            <a:ext cx="3570208" cy="1107996"/>
          </a:xfrm>
          <a:prstGeom prst="rect">
            <a:avLst/>
          </a:prstGeom>
          <a:noFill/>
        </p:spPr>
        <p:txBody>
          <a:bodyPr wrap="none" rtlCol="0">
            <a:spAutoFit/>
          </a:bodyPr>
          <a:lstStyle/>
          <a:p>
            <a:pPr lvl="0" algn="ctr"/>
            <a:r>
              <a:rPr kumimoji="1" lang="zh-CN" altLang="en-US" sz="6600" dirty="0">
                <a:solidFill>
                  <a:srgbClr val="44546A"/>
                </a:solidFill>
                <a:cs typeface="+mn-ea"/>
                <a:sym typeface="+mn-lt"/>
              </a:rPr>
              <a:t>自助银行</a:t>
            </a:r>
          </a:p>
        </p:txBody>
      </p:sp>
      <p:pic>
        <p:nvPicPr>
          <p:cNvPr id="10" name="图片 9"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8144" y="293608"/>
            <a:ext cx="279275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dirty="0">
                <a:ln>
                  <a:noFill/>
                </a:ln>
                <a:solidFill>
                  <a:srgbClr val="44546A"/>
                </a:solidFill>
                <a:effectLst/>
                <a:uLnTx/>
                <a:uFillTx/>
                <a:cs typeface="+mn-ea"/>
                <a:sym typeface="+mn-lt"/>
              </a:rPr>
              <a:t>01 </a:t>
            </a:r>
            <a:r>
              <a:rPr kumimoji="1" lang="zh-CN" altLang="en-US" sz="2400" dirty="0">
                <a:solidFill>
                  <a:srgbClr val="44546A"/>
                </a:solidFill>
                <a:cs typeface="+mn-ea"/>
                <a:sym typeface="+mn-lt"/>
              </a:rPr>
              <a:t>自助银行的概念</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19" name="TextBox 18"/>
          <p:cNvSpPr txBox="1"/>
          <p:nvPr/>
        </p:nvSpPr>
        <p:spPr>
          <a:xfrm>
            <a:off x="6384194" y="6588492"/>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a:ln>
                  <a:noFill/>
                </a:ln>
                <a:solidFill>
                  <a:schemeClr val="bg1"/>
                </a:solidFill>
                <a:effectLst/>
                <a:uLnTx/>
                <a:uFillTx/>
              </a:rPr>
              <a:t>PPT</a:t>
            </a:r>
            <a:r>
              <a:rPr kumimoji="0" lang="zh-CN" altLang="en-US" sz="100" b="0" i="0" u="none" strike="noStrike" kern="0" cap="none" spc="0" normalizeH="0" baseline="0" noProof="0" dirty="0">
                <a:ln>
                  <a:noFill/>
                </a:ln>
                <a:solidFill>
                  <a:schemeClr val="bg1"/>
                </a:solidFill>
                <a:effectLst/>
                <a:uLnTx/>
                <a:uFillTx/>
              </a:rPr>
              <a:t>模板 </a:t>
            </a:r>
            <a:r>
              <a:rPr kumimoji="0" lang="en-US" altLang="zh-CN" sz="100" b="0" i="0" u="none" strike="noStrike" kern="0" cap="none" spc="0" normalizeH="0" baseline="0" noProof="0" dirty="0">
                <a:ln>
                  <a:noFill/>
                </a:ln>
                <a:solidFill>
                  <a:schemeClr val="bg1"/>
                </a:solidFill>
                <a:effectLst/>
                <a:uLnTx/>
                <a:uFillTx/>
              </a:rPr>
              <a:t>http://www.1ppt.com/moban/</a:t>
            </a:r>
            <a:r>
              <a:rPr kumimoji="0" lang="zh-CN" altLang="en-US" sz="100" b="0" i="0" u="none" strike="noStrike" kern="0" cap="none" spc="0" normalizeH="0" baseline="0" noProof="0" dirty="0">
                <a:ln>
                  <a:noFill/>
                </a:ln>
                <a:solidFill>
                  <a:schemeClr val="bg1"/>
                </a:solidFill>
                <a:effectLst/>
                <a:uLnTx/>
                <a:uFillTx/>
              </a:rPr>
              <a:t> </a:t>
            </a:r>
            <a:endParaRPr kumimoji="0" lang="en-US" altLang="zh-CN" sz="100" b="0" i="0" u="none" strike="noStrike" kern="0" cap="none" spc="0" normalizeH="0" baseline="0" noProof="0" dirty="0">
              <a:ln>
                <a:noFill/>
              </a:ln>
              <a:solidFill>
                <a:schemeClr val="bg1"/>
              </a:solidFill>
              <a:effectLst/>
              <a:uLnTx/>
              <a:uFillTx/>
            </a:endParaRPr>
          </a:p>
        </p:txBody>
      </p:sp>
      <p:pic>
        <p:nvPicPr>
          <p:cNvPr id="18" name="图片 17"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1" name="文本框 20"/>
          <p:cNvSpPr txBox="1"/>
          <p:nvPr/>
        </p:nvSpPr>
        <p:spPr>
          <a:xfrm>
            <a:off x="406400" y="2379046"/>
            <a:ext cx="6096000" cy="3269613"/>
          </a:xfrm>
          <a:prstGeom prst="rect">
            <a:avLst/>
          </a:prstGeom>
          <a:noFill/>
        </p:spPr>
        <p:txBody>
          <a:bodyPr wrap="square">
            <a:spAutoFit/>
          </a:bodyPr>
          <a:lstStyle/>
          <a:p>
            <a:pPr>
              <a:lnSpc>
                <a:spcPct val="150000"/>
              </a:lnSpc>
            </a:pPr>
            <a:r>
              <a:rPr lang="zh-CN" altLang="en-US" sz="2000" dirty="0"/>
              <a:t>   自助银行是指让银行以自动的形式去办理传统网点的柜台作业交易的系统，例如存兑机、</a:t>
            </a:r>
            <a:r>
              <a:rPr lang="en-US" altLang="zh-CN" sz="2000" dirty="0"/>
              <a:t>ATM </a:t>
            </a:r>
            <a:r>
              <a:rPr lang="zh-CN" altLang="en-US" sz="2000" dirty="0"/>
              <a:t>机（包括手持 </a:t>
            </a:r>
            <a:r>
              <a:rPr lang="en-US" altLang="zh-CN" sz="2000" dirty="0"/>
              <a:t>ATM </a:t>
            </a:r>
            <a:r>
              <a:rPr lang="zh-CN" altLang="en-US" sz="2000" dirty="0"/>
              <a:t>等）、多媒体服务机、夜间库房等自动化金融银行设备。为了使客户能够更加方便、独立地办理银行业务，自助银行被以某种设备的形式设置在银行附近或是某一个独立的空间中，客户可以通过这些设备自助办理相关的金融业务。</a:t>
            </a:r>
          </a:p>
        </p:txBody>
      </p:sp>
      <p:pic>
        <p:nvPicPr>
          <p:cNvPr id="22" name="图片 21"/>
          <p:cNvPicPr>
            <a:picLocks noChangeAspect="1"/>
          </p:cNvPicPr>
          <p:nvPr/>
        </p:nvPicPr>
        <p:blipFill>
          <a:blip r:embed="rId4"/>
          <a:stretch>
            <a:fillRect/>
          </a:stretch>
        </p:blipFill>
        <p:spPr>
          <a:xfrm>
            <a:off x="6705600" y="2502894"/>
            <a:ext cx="5372295" cy="302191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7504" y="304627"/>
            <a:ext cx="248497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dirty="0">
                <a:ln>
                  <a:noFill/>
                </a:ln>
                <a:solidFill>
                  <a:srgbClr val="44546A"/>
                </a:solidFill>
                <a:effectLst/>
                <a:uLnTx/>
                <a:uFillTx/>
                <a:cs typeface="+mn-ea"/>
                <a:sym typeface="+mn-lt"/>
              </a:rPr>
              <a:t>02 </a:t>
            </a:r>
            <a:r>
              <a:rPr kumimoji="1" lang="zh-CN" altLang="en-US" sz="2400" b="0" i="0" u="none" strike="noStrike" kern="1200" cap="none" spc="0" normalizeH="0" baseline="0" noProof="0" dirty="0">
                <a:ln>
                  <a:noFill/>
                </a:ln>
                <a:solidFill>
                  <a:srgbClr val="44546A"/>
                </a:solidFill>
                <a:effectLst/>
                <a:uLnTx/>
                <a:uFillTx/>
                <a:cs typeface="+mn-ea"/>
                <a:sym typeface="+mn-lt"/>
              </a:rPr>
              <a:t>自助银行分类</a:t>
            </a:r>
          </a:p>
        </p:txBody>
      </p:sp>
      <p:grpSp>
        <p:nvGrpSpPr>
          <p:cNvPr id="29" name="组合 28"/>
          <p:cNvGrpSpPr/>
          <p:nvPr/>
        </p:nvGrpSpPr>
        <p:grpSpPr>
          <a:xfrm>
            <a:off x="899078" y="1724026"/>
            <a:ext cx="5132387" cy="1704974"/>
            <a:chOff x="874713" y="1943101"/>
            <a:chExt cx="5132387" cy="1704974"/>
          </a:xfrm>
        </p:grpSpPr>
        <p:grpSp>
          <p:nvGrpSpPr>
            <p:cNvPr id="30" name="组合 29"/>
            <p:cNvGrpSpPr/>
            <p:nvPr/>
          </p:nvGrpSpPr>
          <p:grpSpPr>
            <a:xfrm>
              <a:off x="874713" y="1943101"/>
              <a:ext cx="5132387" cy="1704974"/>
              <a:chOff x="874713" y="1752601"/>
              <a:chExt cx="5132387" cy="1704974"/>
            </a:xfrm>
          </p:grpSpPr>
          <p:sp>
            <p:nvSpPr>
              <p:cNvPr id="34" name="矩形 33"/>
              <p:cNvSpPr/>
              <p:nvPr/>
            </p:nvSpPr>
            <p:spPr>
              <a:xfrm>
                <a:off x="874713" y="1752601"/>
                <a:ext cx="5132387" cy="170497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35" name="椭圆 8"/>
              <p:cNvSpPr/>
              <p:nvPr/>
            </p:nvSpPr>
            <p:spPr>
              <a:xfrm>
                <a:off x="5200650" y="1991396"/>
                <a:ext cx="586015" cy="514075"/>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31" name="组合 30"/>
            <p:cNvGrpSpPr/>
            <p:nvPr/>
          </p:nvGrpSpPr>
          <p:grpSpPr>
            <a:xfrm>
              <a:off x="1259398" y="2277135"/>
              <a:ext cx="3941252" cy="1217743"/>
              <a:chOff x="7483989" y="3314482"/>
              <a:chExt cx="3941252" cy="1217743"/>
            </a:xfrm>
          </p:grpSpPr>
          <p:sp>
            <p:nvSpPr>
              <p:cNvPr id="32" name="矩形 31"/>
              <p:cNvSpPr/>
              <p:nvPr/>
            </p:nvSpPr>
            <p:spPr>
              <a:xfrm>
                <a:off x="7483989" y="3732519"/>
                <a:ext cx="3941252" cy="799706"/>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000" dirty="0">
                    <a:solidFill>
                      <a:srgbClr val="44546A"/>
                    </a:solidFill>
                    <a:cs typeface="+mn-ea"/>
                    <a:sym typeface="+mn-lt"/>
                  </a:rPr>
                  <a:t>提供传统的银行业务，如存款、取款等</a:t>
                </a:r>
              </a:p>
            </p:txBody>
          </p:sp>
          <p:sp>
            <p:nvSpPr>
              <p:cNvPr id="33" name="矩形 32"/>
              <p:cNvSpPr/>
              <p:nvPr/>
            </p:nvSpPr>
            <p:spPr>
              <a:xfrm>
                <a:off x="7483989" y="3314482"/>
                <a:ext cx="2050552" cy="497957"/>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44546A"/>
                    </a:solidFill>
                    <a:cs typeface="+mn-ea"/>
                    <a:sym typeface="+mn-lt"/>
                  </a:rPr>
                  <a:t>交易服务类</a:t>
                </a:r>
              </a:p>
            </p:txBody>
          </p:sp>
        </p:grpSp>
      </p:grpSp>
      <p:grpSp>
        <p:nvGrpSpPr>
          <p:cNvPr id="36" name="组合 35"/>
          <p:cNvGrpSpPr/>
          <p:nvPr/>
        </p:nvGrpSpPr>
        <p:grpSpPr>
          <a:xfrm>
            <a:off x="899078" y="3703638"/>
            <a:ext cx="5132387" cy="1704974"/>
            <a:chOff x="874713" y="3922713"/>
            <a:chExt cx="5132387" cy="1704974"/>
          </a:xfrm>
        </p:grpSpPr>
        <p:grpSp>
          <p:nvGrpSpPr>
            <p:cNvPr id="37" name="组合 36"/>
            <p:cNvGrpSpPr/>
            <p:nvPr/>
          </p:nvGrpSpPr>
          <p:grpSpPr>
            <a:xfrm>
              <a:off x="874713" y="3922713"/>
              <a:ext cx="5132387" cy="1704974"/>
              <a:chOff x="874713" y="1752601"/>
              <a:chExt cx="5132387" cy="1704974"/>
            </a:xfrm>
          </p:grpSpPr>
          <p:sp>
            <p:nvSpPr>
              <p:cNvPr id="41" name="矩形 40"/>
              <p:cNvSpPr/>
              <p:nvPr/>
            </p:nvSpPr>
            <p:spPr>
              <a:xfrm>
                <a:off x="874713" y="1752601"/>
                <a:ext cx="5132387" cy="1704974"/>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42" name="椭圆 31"/>
              <p:cNvSpPr/>
              <p:nvPr/>
            </p:nvSpPr>
            <p:spPr>
              <a:xfrm>
                <a:off x="5209572" y="1955426"/>
                <a:ext cx="568171" cy="586015"/>
              </a:xfrm>
              <a:custGeom>
                <a:avLst/>
                <a:gdLst>
                  <a:gd name="connsiteX0" fmla="*/ 559267 w 589292"/>
                  <a:gd name="connsiteY0" fmla="*/ 238088 h 607799"/>
                  <a:gd name="connsiteX1" fmla="*/ 575556 w 589292"/>
                  <a:gd name="connsiteY1" fmla="*/ 244486 h 607799"/>
                  <a:gd name="connsiteX2" fmla="*/ 589292 w 589292"/>
                  <a:gd name="connsiteY2" fmla="*/ 264606 h 607799"/>
                  <a:gd name="connsiteX3" fmla="*/ 589292 w 589292"/>
                  <a:gd name="connsiteY3" fmla="*/ 598164 h 607799"/>
                  <a:gd name="connsiteX4" fmla="*/ 576113 w 589292"/>
                  <a:gd name="connsiteY4" fmla="*/ 607112 h 607799"/>
                  <a:gd name="connsiteX5" fmla="*/ 452019 w 589292"/>
                  <a:gd name="connsiteY5" fmla="*/ 558341 h 607799"/>
                  <a:gd name="connsiteX6" fmla="*/ 438282 w 589292"/>
                  <a:gd name="connsiteY6" fmla="*/ 538221 h 607799"/>
                  <a:gd name="connsiteX7" fmla="*/ 438282 w 589292"/>
                  <a:gd name="connsiteY7" fmla="*/ 383843 h 607799"/>
                  <a:gd name="connsiteX8" fmla="*/ 444362 w 589292"/>
                  <a:gd name="connsiteY8" fmla="*/ 381618 h 607799"/>
                  <a:gd name="connsiteX9" fmla="*/ 466080 w 589292"/>
                  <a:gd name="connsiteY9" fmla="*/ 366690 h 607799"/>
                  <a:gd name="connsiteX10" fmla="*/ 537409 w 589292"/>
                  <a:gd name="connsiteY10" fmla="*/ 275269 h 607799"/>
                  <a:gd name="connsiteX11" fmla="*/ 559267 w 589292"/>
                  <a:gd name="connsiteY11" fmla="*/ 238088 h 607799"/>
                  <a:gd name="connsiteX12" fmla="*/ 209859 w 589292"/>
                  <a:gd name="connsiteY12" fmla="*/ 194902 h 607799"/>
                  <a:gd name="connsiteX13" fmla="*/ 260000 w 589292"/>
                  <a:gd name="connsiteY13" fmla="*/ 194902 h 607799"/>
                  <a:gd name="connsiteX14" fmla="*/ 262971 w 589292"/>
                  <a:gd name="connsiteY14" fmla="*/ 202458 h 607799"/>
                  <a:gd name="connsiteX15" fmla="*/ 291525 w 589292"/>
                  <a:gd name="connsiteY15" fmla="*/ 257523 h 607799"/>
                  <a:gd name="connsiteX16" fmla="*/ 371937 w 589292"/>
                  <a:gd name="connsiteY16" fmla="*/ 366032 h 607799"/>
                  <a:gd name="connsiteX17" fmla="*/ 393850 w 589292"/>
                  <a:gd name="connsiteY17" fmla="*/ 381374 h 607799"/>
                  <a:gd name="connsiteX18" fmla="*/ 397425 w 589292"/>
                  <a:gd name="connsiteY18" fmla="*/ 382811 h 607799"/>
                  <a:gd name="connsiteX19" fmla="*/ 397425 w 589292"/>
                  <a:gd name="connsiteY19" fmla="*/ 539294 h 607799"/>
                  <a:gd name="connsiteX20" fmla="*/ 379504 w 589292"/>
                  <a:gd name="connsiteY20" fmla="*/ 557185 h 607799"/>
                  <a:gd name="connsiteX21" fmla="*/ 209859 w 589292"/>
                  <a:gd name="connsiteY21" fmla="*/ 557185 h 607799"/>
                  <a:gd name="connsiteX22" fmla="*/ 191938 w 589292"/>
                  <a:gd name="connsiteY22" fmla="*/ 539294 h 607799"/>
                  <a:gd name="connsiteX23" fmla="*/ 191938 w 589292"/>
                  <a:gd name="connsiteY23" fmla="*/ 212840 h 607799"/>
                  <a:gd name="connsiteX24" fmla="*/ 209859 w 589292"/>
                  <a:gd name="connsiteY24" fmla="*/ 194902 h 607799"/>
                  <a:gd name="connsiteX25" fmla="*/ 13186 w 589292"/>
                  <a:gd name="connsiteY25" fmla="*/ 140695 h 607799"/>
                  <a:gd name="connsiteX26" fmla="*/ 137338 w 589292"/>
                  <a:gd name="connsiteY26" fmla="*/ 189466 h 607799"/>
                  <a:gd name="connsiteX27" fmla="*/ 151081 w 589292"/>
                  <a:gd name="connsiteY27" fmla="*/ 209633 h 607799"/>
                  <a:gd name="connsiteX28" fmla="*/ 151081 w 589292"/>
                  <a:gd name="connsiteY28" fmla="*/ 543612 h 607799"/>
                  <a:gd name="connsiteX29" fmla="*/ 138359 w 589292"/>
                  <a:gd name="connsiteY29" fmla="*/ 552235 h 607799"/>
                  <a:gd name="connsiteX30" fmla="*/ 13743 w 589292"/>
                  <a:gd name="connsiteY30" fmla="*/ 503278 h 607799"/>
                  <a:gd name="connsiteX31" fmla="*/ 0 w 589292"/>
                  <a:gd name="connsiteY31" fmla="*/ 483065 h 607799"/>
                  <a:gd name="connsiteX32" fmla="*/ 0 w 589292"/>
                  <a:gd name="connsiteY32" fmla="*/ 149643 h 607799"/>
                  <a:gd name="connsiteX33" fmla="*/ 13186 w 589292"/>
                  <a:gd name="connsiteY33" fmla="*/ 140695 h 607799"/>
                  <a:gd name="connsiteX34" fmla="*/ 418473 w 589292"/>
                  <a:gd name="connsiteY34" fmla="*/ 52152 h 607799"/>
                  <a:gd name="connsiteX35" fmla="*/ 341047 w 589292"/>
                  <a:gd name="connsiteY35" fmla="*/ 129569 h 607799"/>
                  <a:gd name="connsiteX36" fmla="*/ 376975 w 589292"/>
                  <a:gd name="connsiteY36" fmla="*/ 194887 h 607799"/>
                  <a:gd name="connsiteX37" fmla="*/ 394568 w 589292"/>
                  <a:gd name="connsiteY37" fmla="*/ 203092 h 607799"/>
                  <a:gd name="connsiteX38" fmla="*/ 418473 w 589292"/>
                  <a:gd name="connsiteY38" fmla="*/ 206893 h 607799"/>
                  <a:gd name="connsiteX39" fmla="*/ 438248 w 589292"/>
                  <a:gd name="connsiteY39" fmla="*/ 204344 h 607799"/>
                  <a:gd name="connsiteX40" fmla="*/ 455701 w 589292"/>
                  <a:gd name="connsiteY40" fmla="*/ 197436 h 607799"/>
                  <a:gd name="connsiteX41" fmla="*/ 495946 w 589292"/>
                  <a:gd name="connsiteY41" fmla="*/ 129569 h 607799"/>
                  <a:gd name="connsiteX42" fmla="*/ 418473 w 589292"/>
                  <a:gd name="connsiteY42" fmla="*/ 52152 h 607799"/>
                  <a:gd name="connsiteX43" fmla="*/ 419123 w 589292"/>
                  <a:gd name="connsiteY43" fmla="*/ 0 h 607799"/>
                  <a:gd name="connsiteX44" fmla="*/ 552809 w 589292"/>
                  <a:gd name="connsiteY44" fmla="*/ 133509 h 607799"/>
                  <a:gd name="connsiteX45" fmla="*/ 524540 w 589292"/>
                  <a:gd name="connsiteY45" fmla="*/ 224509 h 607799"/>
                  <a:gd name="connsiteX46" fmla="*/ 505973 w 589292"/>
                  <a:gd name="connsiteY46" fmla="*/ 255708 h 607799"/>
                  <a:gd name="connsiteX47" fmla="*/ 439315 w 589292"/>
                  <a:gd name="connsiteY47" fmla="*/ 341051 h 607799"/>
                  <a:gd name="connsiteX48" fmla="*/ 438248 w 589292"/>
                  <a:gd name="connsiteY48" fmla="*/ 342071 h 607799"/>
                  <a:gd name="connsiteX49" fmla="*/ 419262 w 589292"/>
                  <a:gd name="connsiteY49" fmla="*/ 349581 h 607799"/>
                  <a:gd name="connsiteX50" fmla="*/ 398978 w 589292"/>
                  <a:gd name="connsiteY50" fmla="*/ 340681 h 607799"/>
                  <a:gd name="connsiteX51" fmla="*/ 397492 w 589292"/>
                  <a:gd name="connsiteY51" fmla="*/ 339151 h 607799"/>
                  <a:gd name="connsiteX52" fmla="*/ 323593 w 589292"/>
                  <a:gd name="connsiteY52" fmla="*/ 238880 h 607799"/>
                  <a:gd name="connsiteX53" fmla="*/ 300198 w 589292"/>
                  <a:gd name="connsiteY53" fmla="*/ 195026 h 607799"/>
                  <a:gd name="connsiteX54" fmla="*/ 285437 w 589292"/>
                  <a:gd name="connsiteY54" fmla="*/ 133509 h 607799"/>
                  <a:gd name="connsiteX55" fmla="*/ 419123 w 589292"/>
                  <a:gd name="connsiteY55" fmla="*/ 0 h 60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9292" h="607799">
                    <a:moveTo>
                      <a:pt x="559267" y="238088"/>
                    </a:moveTo>
                    <a:lnTo>
                      <a:pt x="575556" y="244486"/>
                    </a:lnTo>
                    <a:cubicBezTo>
                      <a:pt x="583816" y="247731"/>
                      <a:pt x="589292" y="255705"/>
                      <a:pt x="589292" y="264606"/>
                    </a:cubicBezTo>
                    <a:lnTo>
                      <a:pt x="589292" y="598164"/>
                    </a:lnTo>
                    <a:cubicBezTo>
                      <a:pt x="589292" y="604979"/>
                      <a:pt x="582424" y="609615"/>
                      <a:pt x="576113" y="607112"/>
                    </a:cubicBezTo>
                    <a:lnTo>
                      <a:pt x="452019" y="558341"/>
                    </a:lnTo>
                    <a:cubicBezTo>
                      <a:pt x="443758" y="555096"/>
                      <a:pt x="438282" y="547122"/>
                      <a:pt x="438282" y="538221"/>
                    </a:cubicBezTo>
                    <a:lnTo>
                      <a:pt x="438282" y="383843"/>
                    </a:lnTo>
                    <a:cubicBezTo>
                      <a:pt x="440324" y="383194"/>
                      <a:pt x="442366" y="382499"/>
                      <a:pt x="444362" y="381618"/>
                    </a:cubicBezTo>
                    <a:cubicBezTo>
                      <a:pt x="452529" y="378187"/>
                      <a:pt x="459815" y="373181"/>
                      <a:pt x="466080" y="366690"/>
                    </a:cubicBezTo>
                    <a:cubicBezTo>
                      <a:pt x="492997" y="338735"/>
                      <a:pt x="516989" y="307952"/>
                      <a:pt x="537409" y="275269"/>
                    </a:cubicBezTo>
                    <a:cubicBezTo>
                      <a:pt x="544787" y="263447"/>
                      <a:pt x="552352" y="251069"/>
                      <a:pt x="559267" y="238088"/>
                    </a:cubicBezTo>
                    <a:close/>
                    <a:moveTo>
                      <a:pt x="209859" y="194902"/>
                    </a:moveTo>
                    <a:lnTo>
                      <a:pt x="260000" y="194902"/>
                    </a:lnTo>
                    <a:cubicBezTo>
                      <a:pt x="260929" y="197405"/>
                      <a:pt x="261950" y="199908"/>
                      <a:pt x="262971" y="202458"/>
                    </a:cubicBezTo>
                    <a:cubicBezTo>
                      <a:pt x="271143" y="222296"/>
                      <a:pt x="281542" y="240512"/>
                      <a:pt x="291525" y="257523"/>
                    </a:cubicBezTo>
                    <a:cubicBezTo>
                      <a:pt x="315435" y="298173"/>
                      <a:pt x="342455" y="334652"/>
                      <a:pt x="371937" y="366032"/>
                    </a:cubicBezTo>
                    <a:cubicBezTo>
                      <a:pt x="378112" y="372706"/>
                      <a:pt x="385540" y="377851"/>
                      <a:pt x="393850" y="381374"/>
                    </a:cubicBezTo>
                    <a:cubicBezTo>
                      <a:pt x="395011" y="381884"/>
                      <a:pt x="396265" y="382348"/>
                      <a:pt x="397425" y="382811"/>
                    </a:cubicBezTo>
                    <a:lnTo>
                      <a:pt x="397425" y="539294"/>
                    </a:lnTo>
                    <a:cubicBezTo>
                      <a:pt x="397425" y="549166"/>
                      <a:pt x="389393" y="557185"/>
                      <a:pt x="379504" y="557185"/>
                    </a:cubicBezTo>
                    <a:lnTo>
                      <a:pt x="209859" y="557185"/>
                    </a:lnTo>
                    <a:cubicBezTo>
                      <a:pt x="199970" y="557185"/>
                      <a:pt x="191938" y="549166"/>
                      <a:pt x="191938" y="539294"/>
                    </a:cubicBezTo>
                    <a:lnTo>
                      <a:pt x="191938" y="212840"/>
                    </a:lnTo>
                    <a:cubicBezTo>
                      <a:pt x="191938" y="202967"/>
                      <a:pt x="199970" y="194902"/>
                      <a:pt x="209859" y="194902"/>
                    </a:cubicBezTo>
                    <a:close/>
                    <a:moveTo>
                      <a:pt x="13186" y="140695"/>
                    </a:moveTo>
                    <a:lnTo>
                      <a:pt x="137338" y="189466"/>
                    </a:lnTo>
                    <a:cubicBezTo>
                      <a:pt x="145602" y="192758"/>
                      <a:pt x="151081" y="200732"/>
                      <a:pt x="151081" y="209633"/>
                    </a:cubicBezTo>
                    <a:lnTo>
                      <a:pt x="151081" y="543612"/>
                    </a:lnTo>
                    <a:cubicBezTo>
                      <a:pt x="151081" y="550148"/>
                      <a:pt x="144441" y="554645"/>
                      <a:pt x="138359" y="552235"/>
                    </a:cubicBezTo>
                    <a:lnTo>
                      <a:pt x="13743" y="503278"/>
                    </a:lnTo>
                    <a:cubicBezTo>
                      <a:pt x="5478" y="500033"/>
                      <a:pt x="0" y="492059"/>
                      <a:pt x="0" y="483065"/>
                    </a:cubicBezTo>
                    <a:lnTo>
                      <a:pt x="0" y="149643"/>
                    </a:lnTo>
                    <a:cubicBezTo>
                      <a:pt x="0" y="142874"/>
                      <a:pt x="6871" y="138238"/>
                      <a:pt x="13186" y="140695"/>
                    </a:cubicBezTo>
                    <a:close/>
                    <a:moveTo>
                      <a:pt x="418473" y="52152"/>
                    </a:moveTo>
                    <a:cubicBezTo>
                      <a:pt x="375675" y="52152"/>
                      <a:pt x="340954" y="86828"/>
                      <a:pt x="341047" y="129569"/>
                    </a:cubicBezTo>
                    <a:cubicBezTo>
                      <a:pt x="341047" y="157013"/>
                      <a:pt x="355344" y="181165"/>
                      <a:pt x="376975" y="194887"/>
                    </a:cubicBezTo>
                    <a:cubicBezTo>
                      <a:pt x="382452" y="198363"/>
                      <a:pt x="388301" y="201191"/>
                      <a:pt x="394568" y="203092"/>
                    </a:cubicBezTo>
                    <a:cubicBezTo>
                      <a:pt x="402134" y="205595"/>
                      <a:pt x="410118" y="206893"/>
                      <a:pt x="418473" y="206893"/>
                    </a:cubicBezTo>
                    <a:cubicBezTo>
                      <a:pt x="425343" y="206893"/>
                      <a:pt x="431935" y="206012"/>
                      <a:pt x="438248" y="204344"/>
                    </a:cubicBezTo>
                    <a:cubicBezTo>
                      <a:pt x="444468" y="202721"/>
                      <a:pt x="450270" y="200403"/>
                      <a:pt x="455701" y="197436"/>
                    </a:cubicBezTo>
                    <a:cubicBezTo>
                      <a:pt x="479653" y="184271"/>
                      <a:pt x="495946" y="158774"/>
                      <a:pt x="495946" y="129569"/>
                    </a:cubicBezTo>
                    <a:cubicBezTo>
                      <a:pt x="495946" y="86828"/>
                      <a:pt x="461225" y="52152"/>
                      <a:pt x="418473" y="52152"/>
                    </a:cubicBezTo>
                    <a:close/>
                    <a:moveTo>
                      <a:pt x="419123" y="0"/>
                    </a:moveTo>
                    <a:cubicBezTo>
                      <a:pt x="492975" y="0"/>
                      <a:pt x="552809" y="59755"/>
                      <a:pt x="552809" y="133509"/>
                    </a:cubicBezTo>
                    <a:cubicBezTo>
                      <a:pt x="552809" y="165218"/>
                      <a:pt x="540137" y="196138"/>
                      <a:pt x="524540" y="224509"/>
                    </a:cubicBezTo>
                    <a:cubicBezTo>
                      <a:pt x="518599" y="235310"/>
                      <a:pt x="512239" y="245741"/>
                      <a:pt x="505973" y="255708"/>
                    </a:cubicBezTo>
                    <a:cubicBezTo>
                      <a:pt x="486802" y="286350"/>
                      <a:pt x="464382" y="315045"/>
                      <a:pt x="439315" y="341051"/>
                    </a:cubicBezTo>
                    <a:cubicBezTo>
                      <a:pt x="438944" y="341376"/>
                      <a:pt x="438619" y="341747"/>
                      <a:pt x="438248" y="342071"/>
                    </a:cubicBezTo>
                    <a:cubicBezTo>
                      <a:pt x="432863" y="347078"/>
                      <a:pt x="426086" y="349581"/>
                      <a:pt x="419262" y="349581"/>
                    </a:cubicBezTo>
                    <a:cubicBezTo>
                      <a:pt x="411882" y="349581"/>
                      <a:pt x="404548" y="346614"/>
                      <a:pt x="398978" y="340681"/>
                    </a:cubicBezTo>
                    <a:cubicBezTo>
                      <a:pt x="398467" y="340124"/>
                      <a:pt x="397910" y="339568"/>
                      <a:pt x="397492" y="339151"/>
                    </a:cubicBezTo>
                    <a:cubicBezTo>
                      <a:pt x="369130" y="308740"/>
                      <a:pt x="344575" y="274668"/>
                      <a:pt x="323593" y="238880"/>
                    </a:cubicBezTo>
                    <a:cubicBezTo>
                      <a:pt x="315285" y="224741"/>
                      <a:pt x="306929" y="210138"/>
                      <a:pt x="300198" y="195026"/>
                    </a:cubicBezTo>
                    <a:cubicBezTo>
                      <a:pt x="291518" y="175556"/>
                      <a:pt x="285437" y="155158"/>
                      <a:pt x="285437" y="133509"/>
                    </a:cubicBezTo>
                    <a:cubicBezTo>
                      <a:pt x="285437" y="59755"/>
                      <a:pt x="345317" y="0"/>
                      <a:pt x="419123"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38" name="组合 37"/>
            <p:cNvGrpSpPr/>
            <p:nvPr/>
          </p:nvGrpSpPr>
          <p:grpSpPr>
            <a:xfrm>
              <a:off x="1259398" y="4272447"/>
              <a:ext cx="3941252" cy="848411"/>
              <a:chOff x="7483989" y="3314482"/>
              <a:chExt cx="3941252" cy="848411"/>
            </a:xfrm>
          </p:grpSpPr>
          <p:sp>
            <p:nvSpPr>
              <p:cNvPr id="39" name="矩形 38"/>
              <p:cNvSpPr/>
              <p:nvPr/>
            </p:nvSpPr>
            <p:spPr>
              <a:xfrm>
                <a:off x="7483989" y="3732519"/>
                <a:ext cx="39412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rgbClr val="44546A"/>
                    </a:solidFill>
                    <a:cs typeface="+mn-ea"/>
                    <a:sym typeface="+mn-lt"/>
                  </a:rPr>
                  <a:t>提供理财服务，如公司事业缴费</a:t>
                </a:r>
              </a:p>
            </p:txBody>
          </p:sp>
          <p:sp>
            <p:nvSpPr>
              <p:cNvPr id="40" name="矩形 39"/>
              <p:cNvSpPr/>
              <p:nvPr/>
            </p:nvSpPr>
            <p:spPr>
              <a:xfrm>
                <a:off x="7483989" y="3314482"/>
                <a:ext cx="2050552" cy="4979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44546A"/>
                    </a:solidFill>
                    <a:cs typeface="+mn-ea"/>
                    <a:sym typeface="+mn-lt"/>
                  </a:rPr>
                  <a:t>客户服务类</a:t>
                </a:r>
              </a:p>
            </p:txBody>
          </p:sp>
        </p:grpSp>
      </p:grpSp>
      <p:grpSp>
        <p:nvGrpSpPr>
          <p:cNvPr id="43" name="组合 42"/>
          <p:cNvGrpSpPr/>
          <p:nvPr/>
        </p:nvGrpSpPr>
        <p:grpSpPr>
          <a:xfrm>
            <a:off x="6209266" y="1724026"/>
            <a:ext cx="5132387" cy="1704974"/>
            <a:chOff x="6184901" y="1943101"/>
            <a:chExt cx="5132387" cy="1704974"/>
          </a:xfrm>
        </p:grpSpPr>
        <p:grpSp>
          <p:nvGrpSpPr>
            <p:cNvPr id="44" name="组合 43"/>
            <p:cNvGrpSpPr/>
            <p:nvPr/>
          </p:nvGrpSpPr>
          <p:grpSpPr>
            <a:xfrm>
              <a:off x="6184901" y="1943101"/>
              <a:ext cx="5132387" cy="1704974"/>
              <a:chOff x="874713" y="1752601"/>
              <a:chExt cx="5132387" cy="1704974"/>
            </a:xfrm>
          </p:grpSpPr>
          <p:sp>
            <p:nvSpPr>
              <p:cNvPr id="48" name="矩形 47"/>
              <p:cNvSpPr/>
              <p:nvPr/>
            </p:nvSpPr>
            <p:spPr>
              <a:xfrm>
                <a:off x="874713" y="1752601"/>
                <a:ext cx="5132387" cy="1704974"/>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49" name="椭圆 34"/>
              <p:cNvSpPr/>
              <p:nvPr/>
            </p:nvSpPr>
            <p:spPr>
              <a:xfrm>
                <a:off x="5200650" y="2065550"/>
                <a:ext cx="586015" cy="365766"/>
              </a:xfrm>
              <a:custGeom>
                <a:avLst/>
                <a:gdLst>
                  <a:gd name="connsiteX0" fmla="*/ 509262 w 608697"/>
                  <a:gd name="connsiteY0" fmla="*/ 287324 h 379924"/>
                  <a:gd name="connsiteX1" fmla="*/ 488226 w 608697"/>
                  <a:gd name="connsiteY1" fmla="*/ 308258 h 379924"/>
                  <a:gd name="connsiteX2" fmla="*/ 509262 w 608697"/>
                  <a:gd name="connsiteY2" fmla="*/ 329266 h 379924"/>
                  <a:gd name="connsiteX3" fmla="*/ 530223 w 608697"/>
                  <a:gd name="connsiteY3" fmla="*/ 308258 h 379924"/>
                  <a:gd name="connsiteX4" fmla="*/ 509262 w 608697"/>
                  <a:gd name="connsiteY4" fmla="*/ 287324 h 379924"/>
                  <a:gd name="connsiteX5" fmla="*/ 442648 w 608697"/>
                  <a:gd name="connsiteY5" fmla="*/ 287324 h 379924"/>
                  <a:gd name="connsiteX6" fmla="*/ 421687 w 608697"/>
                  <a:gd name="connsiteY6" fmla="*/ 308332 h 379924"/>
                  <a:gd name="connsiteX7" fmla="*/ 442648 w 608697"/>
                  <a:gd name="connsiteY7" fmla="*/ 329266 h 379924"/>
                  <a:gd name="connsiteX8" fmla="*/ 463684 w 608697"/>
                  <a:gd name="connsiteY8" fmla="*/ 308332 h 379924"/>
                  <a:gd name="connsiteX9" fmla="*/ 442648 w 608697"/>
                  <a:gd name="connsiteY9" fmla="*/ 287324 h 379924"/>
                  <a:gd name="connsiteX10" fmla="*/ 380436 w 608697"/>
                  <a:gd name="connsiteY10" fmla="*/ 284940 h 379924"/>
                  <a:gd name="connsiteX11" fmla="*/ 380436 w 608697"/>
                  <a:gd name="connsiteY11" fmla="*/ 332469 h 379924"/>
                  <a:gd name="connsiteX12" fmla="*/ 399457 w 608697"/>
                  <a:gd name="connsiteY12" fmla="*/ 332469 h 379924"/>
                  <a:gd name="connsiteX13" fmla="*/ 399457 w 608697"/>
                  <a:gd name="connsiteY13" fmla="*/ 284940 h 379924"/>
                  <a:gd name="connsiteX14" fmla="*/ 114131 w 608697"/>
                  <a:gd name="connsiteY14" fmla="*/ 199418 h 379924"/>
                  <a:gd name="connsiteX15" fmla="*/ 171196 w 608697"/>
                  <a:gd name="connsiteY15" fmla="*/ 199418 h 379924"/>
                  <a:gd name="connsiteX16" fmla="*/ 437501 w 608697"/>
                  <a:gd name="connsiteY16" fmla="*/ 199418 h 379924"/>
                  <a:gd name="connsiteX17" fmla="*/ 494566 w 608697"/>
                  <a:gd name="connsiteY17" fmla="*/ 199418 h 379924"/>
                  <a:gd name="connsiteX18" fmla="*/ 513588 w 608697"/>
                  <a:gd name="connsiteY18" fmla="*/ 218415 h 379924"/>
                  <a:gd name="connsiteX19" fmla="*/ 608697 w 608697"/>
                  <a:gd name="connsiteY19" fmla="*/ 360927 h 379924"/>
                  <a:gd name="connsiteX20" fmla="*/ 589675 w 608697"/>
                  <a:gd name="connsiteY20" fmla="*/ 379924 h 379924"/>
                  <a:gd name="connsiteX21" fmla="*/ 19022 w 608697"/>
                  <a:gd name="connsiteY21" fmla="*/ 379924 h 379924"/>
                  <a:gd name="connsiteX22" fmla="*/ 0 w 608697"/>
                  <a:gd name="connsiteY22" fmla="*/ 360927 h 379924"/>
                  <a:gd name="connsiteX23" fmla="*/ 95109 w 608697"/>
                  <a:gd name="connsiteY23" fmla="*/ 218415 h 379924"/>
                  <a:gd name="connsiteX24" fmla="*/ 114131 w 608697"/>
                  <a:gd name="connsiteY24" fmla="*/ 199418 h 379924"/>
                  <a:gd name="connsiteX25" fmla="*/ 190214 w 608697"/>
                  <a:gd name="connsiteY25" fmla="*/ 0 h 379924"/>
                  <a:gd name="connsiteX26" fmla="*/ 418484 w 608697"/>
                  <a:gd name="connsiteY26" fmla="*/ 0 h 379924"/>
                  <a:gd name="connsiteX27" fmla="*/ 437506 w 608697"/>
                  <a:gd name="connsiteY27" fmla="*/ 18997 h 379924"/>
                  <a:gd name="connsiteX28" fmla="*/ 437506 w 608697"/>
                  <a:gd name="connsiteY28" fmla="*/ 180436 h 379924"/>
                  <a:gd name="connsiteX29" fmla="*/ 171192 w 608697"/>
                  <a:gd name="connsiteY29" fmla="*/ 180436 h 379924"/>
                  <a:gd name="connsiteX30" fmla="*/ 171192 w 608697"/>
                  <a:gd name="connsiteY30" fmla="*/ 18997 h 379924"/>
                  <a:gd name="connsiteX31" fmla="*/ 190214 w 608697"/>
                  <a:gd name="connsiteY31" fmla="*/ 0 h 37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8697" h="379924">
                    <a:moveTo>
                      <a:pt x="509262" y="287324"/>
                    </a:moveTo>
                    <a:cubicBezTo>
                      <a:pt x="497625" y="287324"/>
                      <a:pt x="488226" y="296711"/>
                      <a:pt x="488226" y="308258"/>
                    </a:cubicBezTo>
                    <a:cubicBezTo>
                      <a:pt x="488226" y="319879"/>
                      <a:pt x="497625" y="329266"/>
                      <a:pt x="509262" y="329266"/>
                    </a:cubicBezTo>
                    <a:cubicBezTo>
                      <a:pt x="520824" y="329266"/>
                      <a:pt x="530223" y="319879"/>
                      <a:pt x="530223" y="308258"/>
                    </a:cubicBezTo>
                    <a:cubicBezTo>
                      <a:pt x="530223" y="296711"/>
                      <a:pt x="520824" y="287324"/>
                      <a:pt x="509262" y="287324"/>
                    </a:cubicBezTo>
                    <a:close/>
                    <a:moveTo>
                      <a:pt x="442648" y="287324"/>
                    </a:moveTo>
                    <a:cubicBezTo>
                      <a:pt x="431086" y="287324"/>
                      <a:pt x="421687" y="296711"/>
                      <a:pt x="421687" y="308332"/>
                    </a:cubicBezTo>
                    <a:cubicBezTo>
                      <a:pt x="421687" y="319879"/>
                      <a:pt x="431086" y="329266"/>
                      <a:pt x="442648" y="329266"/>
                    </a:cubicBezTo>
                    <a:cubicBezTo>
                      <a:pt x="454285" y="329266"/>
                      <a:pt x="463684" y="319879"/>
                      <a:pt x="463684" y="308332"/>
                    </a:cubicBezTo>
                    <a:cubicBezTo>
                      <a:pt x="463684" y="296711"/>
                      <a:pt x="454285" y="287324"/>
                      <a:pt x="442648" y="287324"/>
                    </a:cubicBezTo>
                    <a:close/>
                    <a:moveTo>
                      <a:pt x="380436" y="284940"/>
                    </a:moveTo>
                    <a:lnTo>
                      <a:pt x="380436" y="332469"/>
                    </a:lnTo>
                    <a:lnTo>
                      <a:pt x="399457" y="332469"/>
                    </a:lnTo>
                    <a:lnTo>
                      <a:pt x="399457" y="284940"/>
                    </a:lnTo>
                    <a:close/>
                    <a:moveTo>
                      <a:pt x="114131" y="199418"/>
                    </a:moveTo>
                    <a:lnTo>
                      <a:pt x="171196" y="199418"/>
                    </a:lnTo>
                    <a:lnTo>
                      <a:pt x="437501" y="199418"/>
                    </a:lnTo>
                    <a:lnTo>
                      <a:pt x="494566" y="199418"/>
                    </a:lnTo>
                    <a:cubicBezTo>
                      <a:pt x="505084" y="199418"/>
                      <a:pt x="505681" y="206942"/>
                      <a:pt x="513588" y="218415"/>
                    </a:cubicBezTo>
                    <a:lnTo>
                      <a:pt x="608697" y="360927"/>
                    </a:lnTo>
                    <a:cubicBezTo>
                      <a:pt x="608697" y="371431"/>
                      <a:pt x="608697" y="379924"/>
                      <a:pt x="589675" y="379924"/>
                    </a:cubicBezTo>
                    <a:lnTo>
                      <a:pt x="19022" y="379924"/>
                    </a:lnTo>
                    <a:cubicBezTo>
                      <a:pt x="0" y="379924"/>
                      <a:pt x="0" y="371431"/>
                      <a:pt x="0" y="360927"/>
                    </a:cubicBezTo>
                    <a:lnTo>
                      <a:pt x="95109" y="218415"/>
                    </a:lnTo>
                    <a:cubicBezTo>
                      <a:pt x="101450" y="208954"/>
                      <a:pt x="103613" y="199418"/>
                      <a:pt x="114131" y="199418"/>
                    </a:cubicBezTo>
                    <a:close/>
                    <a:moveTo>
                      <a:pt x="190214" y="0"/>
                    </a:moveTo>
                    <a:lnTo>
                      <a:pt x="418484" y="0"/>
                    </a:lnTo>
                    <a:cubicBezTo>
                      <a:pt x="429002" y="0"/>
                      <a:pt x="437506" y="8493"/>
                      <a:pt x="437506" y="18997"/>
                    </a:cubicBezTo>
                    <a:lnTo>
                      <a:pt x="437506" y="180436"/>
                    </a:lnTo>
                    <a:lnTo>
                      <a:pt x="171192" y="180436"/>
                    </a:lnTo>
                    <a:lnTo>
                      <a:pt x="171192" y="18997"/>
                    </a:lnTo>
                    <a:cubicBezTo>
                      <a:pt x="171192" y="8493"/>
                      <a:pt x="179696" y="0"/>
                      <a:pt x="19021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45" name="组合 44"/>
            <p:cNvGrpSpPr/>
            <p:nvPr/>
          </p:nvGrpSpPr>
          <p:grpSpPr>
            <a:xfrm>
              <a:off x="6569586" y="2277135"/>
              <a:ext cx="3941252" cy="848411"/>
              <a:chOff x="7483989" y="3314482"/>
              <a:chExt cx="3941252" cy="848411"/>
            </a:xfrm>
          </p:grpSpPr>
          <p:sp>
            <p:nvSpPr>
              <p:cNvPr id="46" name="矩形 45"/>
              <p:cNvSpPr/>
              <p:nvPr/>
            </p:nvSpPr>
            <p:spPr>
              <a:xfrm>
                <a:off x="7483989" y="3732519"/>
                <a:ext cx="39412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rgbClr val="44546A"/>
                    </a:solidFill>
                    <a:cs typeface="+mn-ea"/>
                    <a:sym typeface="+mn-lt"/>
                  </a:rPr>
                  <a:t>如信用卡授权、</a:t>
                </a:r>
                <a:r>
                  <a:rPr lang="en-US" altLang="zh-CN" sz="2000" dirty="0">
                    <a:solidFill>
                      <a:srgbClr val="44546A"/>
                    </a:solidFill>
                    <a:cs typeface="+mn-ea"/>
                    <a:sym typeface="+mn-lt"/>
                  </a:rPr>
                  <a:t>IC</a:t>
                </a:r>
                <a:r>
                  <a:rPr lang="zh-CN" altLang="en-US" sz="2000" dirty="0">
                    <a:solidFill>
                      <a:srgbClr val="44546A"/>
                    </a:solidFill>
                    <a:cs typeface="+mn-ea"/>
                    <a:sym typeface="+mn-lt"/>
                  </a:rPr>
                  <a:t>卡圈存</a:t>
                </a:r>
              </a:p>
            </p:txBody>
          </p:sp>
          <p:sp>
            <p:nvSpPr>
              <p:cNvPr id="47" name="矩形 46"/>
              <p:cNvSpPr/>
              <p:nvPr/>
            </p:nvSpPr>
            <p:spPr>
              <a:xfrm>
                <a:off x="7483989" y="3314482"/>
                <a:ext cx="2050552" cy="4979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44546A"/>
                    </a:solidFill>
                    <a:cs typeface="+mn-ea"/>
                    <a:sym typeface="+mn-lt"/>
                  </a:rPr>
                  <a:t>销售交易类</a:t>
                </a:r>
              </a:p>
            </p:txBody>
          </p:sp>
        </p:grpSp>
      </p:grpSp>
      <p:grpSp>
        <p:nvGrpSpPr>
          <p:cNvPr id="50" name="组合 49"/>
          <p:cNvGrpSpPr/>
          <p:nvPr/>
        </p:nvGrpSpPr>
        <p:grpSpPr>
          <a:xfrm>
            <a:off x="6160537" y="3723156"/>
            <a:ext cx="5132387" cy="1704974"/>
            <a:chOff x="6184901" y="3922713"/>
            <a:chExt cx="5132387" cy="1704974"/>
          </a:xfrm>
        </p:grpSpPr>
        <p:grpSp>
          <p:nvGrpSpPr>
            <p:cNvPr id="51" name="组合 50"/>
            <p:cNvGrpSpPr/>
            <p:nvPr/>
          </p:nvGrpSpPr>
          <p:grpSpPr>
            <a:xfrm>
              <a:off x="6184901" y="3922713"/>
              <a:ext cx="5132387" cy="1704974"/>
              <a:chOff x="874713" y="1752601"/>
              <a:chExt cx="5132387" cy="1704974"/>
            </a:xfrm>
          </p:grpSpPr>
          <p:sp>
            <p:nvSpPr>
              <p:cNvPr id="55" name="矩形 54"/>
              <p:cNvSpPr/>
              <p:nvPr/>
            </p:nvSpPr>
            <p:spPr>
              <a:xfrm>
                <a:off x="874713" y="1752601"/>
                <a:ext cx="5132387" cy="170497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56" name="椭圆 37"/>
              <p:cNvSpPr/>
              <p:nvPr/>
            </p:nvSpPr>
            <p:spPr>
              <a:xfrm>
                <a:off x="5231643" y="1955426"/>
                <a:ext cx="524028" cy="586015"/>
              </a:xfrm>
              <a:custGeom>
                <a:avLst/>
                <a:gdLst>
                  <a:gd name="T0" fmla="*/ 3531 w 3631"/>
                  <a:gd name="T1" fmla="*/ 0 h 4067"/>
                  <a:gd name="T2" fmla="*/ 1249 w 3631"/>
                  <a:gd name="T3" fmla="*/ 0 h 4067"/>
                  <a:gd name="T4" fmla="*/ 1178 w 3631"/>
                  <a:gd name="T5" fmla="*/ 29 h 4067"/>
                  <a:gd name="T6" fmla="*/ 29 w 3631"/>
                  <a:gd name="T7" fmla="*/ 1179 h 4067"/>
                  <a:gd name="T8" fmla="*/ 0 w 3631"/>
                  <a:gd name="T9" fmla="*/ 1249 h 4067"/>
                  <a:gd name="T10" fmla="*/ 0 w 3631"/>
                  <a:gd name="T11" fmla="*/ 3967 h 4067"/>
                  <a:gd name="T12" fmla="*/ 100 w 3631"/>
                  <a:gd name="T13" fmla="*/ 4067 h 4067"/>
                  <a:gd name="T14" fmla="*/ 3531 w 3631"/>
                  <a:gd name="T15" fmla="*/ 4067 h 4067"/>
                  <a:gd name="T16" fmla="*/ 3631 w 3631"/>
                  <a:gd name="T17" fmla="*/ 3967 h 4067"/>
                  <a:gd name="T18" fmla="*/ 3631 w 3631"/>
                  <a:gd name="T19" fmla="*/ 100 h 4067"/>
                  <a:gd name="T20" fmla="*/ 3531 w 3631"/>
                  <a:gd name="T21" fmla="*/ 0 h 4067"/>
                  <a:gd name="T22" fmla="*/ 2636 w 3631"/>
                  <a:gd name="T23" fmla="*/ 1442 h 4067"/>
                  <a:gd name="T24" fmla="*/ 2932 w 3631"/>
                  <a:gd name="T25" fmla="*/ 1442 h 4067"/>
                  <a:gd name="T26" fmla="*/ 2932 w 3631"/>
                  <a:gd name="T27" fmla="*/ 449 h 4067"/>
                  <a:gd name="T28" fmla="*/ 2998 w 3631"/>
                  <a:gd name="T29" fmla="*/ 382 h 4067"/>
                  <a:gd name="T30" fmla="*/ 3065 w 3631"/>
                  <a:gd name="T31" fmla="*/ 449 h 4067"/>
                  <a:gd name="T32" fmla="*/ 3065 w 3631"/>
                  <a:gd name="T33" fmla="*/ 1509 h 4067"/>
                  <a:gd name="T34" fmla="*/ 2998 w 3631"/>
                  <a:gd name="T35" fmla="*/ 1575 h 4067"/>
                  <a:gd name="T36" fmla="*/ 2636 w 3631"/>
                  <a:gd name="T37" fmla="*/ 1575 h 4067"/>
                  <a:gd name="T38" fmla="*/ 2569 w 3631"/>
                  <a:gd name="T39" fmla="*/ 1509 h 4067"/>
                  <a:gd name="T40" fmla="*/ 2636 w 3631"/>
                  <a:gd name="T41" fmla="*/ 1442 h 4067"/>
                  <a:gd name="T42" fmla="*/ 1966 w 3631"/>
                  <a:gd name="T43" fmla="*/ 1442 h 4067"/>
                  <a:gd name="T44" fmla="*/ 2262 w 3631"/>
                  <a:gd name="T45" fmla="*/ 1442 h 4067"/>
                  <a:gd name="T46" fmla="*/ 2262 w 3631"/>
                  <a:gd name="T47" fmla="*/ 449 h 4067"/>
                  <a:gd name="T48" fmla="*/ 2329 w 3631"/>
                  <a:gd name="T49" fmla="*/ 382 h 4067"/>
                  <a:gd name="T50" fmla="*/ 2395 w 3631"/>
                  <a:gd name="T51" fmla="*/ 449 h 4067"/>
                  <a:gd name="T52" fmla="*/ 2395 w 3631"/>
                  <a:gd name="T53" fmla="*/ 1509 h 4067"/>
                  <a:gd name="T54" fmla="*/ 2329 w 3631"/>
                  <a:gd name="T55" fmla="*/ 1575 h 4067"/>
                  <a:gd name="T56" fmla="*/ 1966 w 3631"/>
                  <a:gd name="T57" fmla="*/ 1575 h 4067"/>
                  <a:gd name="T58" fmla="*/ 1899 w 3631"/>
                  <a:gd name="T59" fmla="*/ 1509 h 4067"/>
                  <a:gd name="T60" fmla="*/ 1966 w 3631"/>
                  <a:gd name="T61" fmla="*/ 1442 h 4067"/>
                  <a:gd name="T62" fmla="*/ 1296 w 3631"/>
                  <a:gd name="T63" fmla="*/ 1442 h 4067"/>
                  <a:gd name="T64" fmla="*/ 1592 w 3631"/>
                  <a:gd name="T65" fmla="*/ 1442 h 4067"/>
                  <a:gd name="T66" fmla="*/ 1592 w 3631"/>
                  <a:gd name="T67" fmla="*/ 449 h 4067"/>
                  <a:gd name="T68" fmla="*/ 1659 w 3631"/>
                  <a:gd name="T69" fmla="*/ 382 h 4067"/>
                  <a:gd name="T70" fmla="*/ 1726 w 3631"/>
                  <a:gd name="T71" fmla="*/ 449 h 4067"/>
                  <a:gd name="T72" fmla="*/ 1726 w 3631"/>
                  <a:gd name="T73" fmla="*/ 1509 h 4067"/>
                  <a:gd name="T74" fmla="*/ 1659 w 3631"/>
                  <a:gd name="T75" fmla="*/ 1575 h 4067"/>
                  <a:gd name="T76" fmla="*/ 1296 w 3631"/>
                  <a:gd name="T77" fmla="*/ 1575 h 4067"/>
                  <a:gd name="T78" fmla="*/ 1230 w 3631"/>
                  <a:gd name="T79" fmla="*/ 1509 h 4067"/>
                  <a:gd name="T80" fmla="*/ 1296 w 3631"/>
                  <a:gd name="T81" fmla="*/ 1442 h 4067"/>
                  <a:gd name="T82" fmla="*/ 3121 w 3631"/>
                  <a:gd name="T83" fmla="*/ 3413 h 4067"/>
                  <a:gd name="T84" fmla="*/ 510 w 3631"/>
                  <a:gd name="T85" fmla="*/ 3413 h 4067"/>
                  <a:gd name="T86" fmla="*/ 510 w 3631"/>
                  <a:gd name="T87" fmla="*/ 2126 h 4067"/>
                  <a:gd name="T88" fmla="*/ 3121 w 3631"/>
                  <a:gd name="T89" fmla="*/ 2126 h 4067"/>
                  <a:gd name="T90" fmla="*/ 3121 w 3631"/>
                  <a:gd name="T91" fmla="*/ 3413 h 4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31" h="4067">
                    <a:moveTo>
                      <a:pt x="3531" y="0"/>
                    </a:moveTo>
                    <a:lnTo>
                      <a:pt x="1249" y="0"/>
                    </a:lnTo>
                    <a:cubicBezTo>
                      <a:pt x="1222" y="0"/>
                      <a:pt x="1197" y="11"/>
                      <a:pt x="1178" y="29"/>
                    </a:cubicBezTo>
                    <a:lnTo>
                      <a:pt x="29" y="1179"/>
                    </a:lnTo>
                    <a:cubicBezTo>
                      <a:pt x="10" y="1197"/>
                      <a:pt x="0" y="1223"/>
                      <a:pt x="0" y="1249"/>
                    </a:cubicBezTo>
                    <a:lnTo>
                      <a:pt x="0" y="3967"/>
                    </a:lnTo>
                    <a:cubicBezTo>
                      <a:pt x="0" y="4022"/>
                      <a:pt x="44" y="4067"/>
                      <a:pt x="100" y="4067"/>
                    </a:cubicBezTo>
                    <a:lnTo>
                      <a:pt x="3531" y="4067"/>
                    </a:lnTo>
                    <a:cubicBezTo>
                      <a:pt x="3586" y="4067"/>
                      <a:pt x="3631" y="4022"/>
                      <a:pt x="3631" y="3967"/>
                    </a:cubicBezTo>
                    <a:lnTo>
                      <a:pt x="3631" y="100"/>
                    </a:lnTo>
                    <a:cubicBezTo>
                      <a:pt x="3631" y="45"/>
                      <a:pt x="3586" y="0"/>
                      <a:pt x="3531" y="0"/>
                    </a:cubicBezTo>
                    <a:close/>
                    <a:moveTo>
                      <a:pt x="2636" y="1442"/>
                    </a:moveTo>
                    <a:lnTo>
                      <a:pt x="2932" y="1442"/>
                    </a:lnTo>
                    <a:lnTo>
                      <a:pt x="2932" y="449"/>
                    </a:lnTo>
                    <a:cubicBezTo>
                      <a:pt x="2932" y="412"/>
                      <a:pt x="2961" y="382"/>
                      <a:pt x="2998" y="382"/>
                    </a:cubicBezTo>
                    <a:cubicBezTo>
                      <a:pt x="3035" y="382"/>
                      <a:pt x="3065" y="412"/>
                      <a:pt x="3065" y="449"/>
                    </a:cubicBezTo>
                    <a:lnTo>
                      <a:pt x="3065" y="1509"/>
                    </a:lnTo>
                    <a:cubicBezTo>
                      <a:pt x="3065" y="1546"/>
                      <a:pt x="3035" y="1575"/>
                      <a:pt x="2998" y="1575"/>
                    </a:cubicBezTo>
                    <a:lnTo>
                      <a:pt x="2636" y="1575"/>
                    </a:lnTo>
                    <a:cubicBezTo>
                      <a:pt x="2599" y="1575"/>
                      <a:pt x="2569" y="1546"/>
                      <a:pt x="2569" y="1509"/>
                    </a:cubicBezTo>
                    <a:cubicBezTo>
                      <a:pt x="2569" y="1472"/>
                      <a:pt x="2599" y="1442"/>
                      <a:pt x="2636" y="1442"/>
                    </a:cubicBezTo>
                    <a:close/>
                    <a:moveTo>
                      <a:pt x="1966" y="1442"/>
                    </a:moveTo>
                    <a:lnTo>
                      <a:pt x="2262" y="1442"/>
                    </a:lnTo>
                    <a:lnTo>
                      <a:pt x="2262" y="449"/>
                    </a:lnTo>
                    <a:cubicBezTo>
                      <a:pt x="2262" y="412"/>
                      <a:pt x="2292" y="382"/>
                      <a:pt x="2329" y="382"/>
                    </a:cubicBezTo>
                    <a:cubicBezTo>
                      <a:pt x="2366" y="382"/>
                      <a:pt x="2395" y="412"/>
                      <a:pt x="2395" y="449"/>
                    </a:cubicBezTo>
                    <a:lnTo>
                      <a:pt x="2395" y="1509"/>
                    </a:lnTo>
                    <a:cubicBezTo>
                      <a:pt x="2395" y="1546"/>
                      <a:pt x="2366" y="1575"/>
                      <a:pt x="2329" y="1575"/>
                    </a:cubicBezTo>
                    <a:lnTo>
                      <a:pt x="1966" y="1575"/>
                    </a:lnTo>
                    <a:cubicBezTo>
                      <a:pt x="1929" y="1575"/>
                      <a:pt x="1899" y="1546"/>
                      <a:pt x="1899" y="1509"/>
                    </a:cubicBezTo>
                    <a:cubicBezTo>
                      <a:pt x="1899" y="1472"/>
                      <a:pt x="1929" y="1442"/>
                      <a:pt x="1966" y="1442"/>
                    </a:cubicBezTo>
                    <a:close/>
                    <a:moveTo>
                      <a:pt x="1296" y="1442"/>
                    </a:moveTo>
                    <a:lnTo>
                      <a:pt x="1592" y="1442"/>
                    </a:lnTo>
                    <a:lnTo>
                      <a:pt x="1592" y="449"/>
                    </a:lnTo>
                    <a:cubicBezTo>
                      <a:pt x="1592" y="412"/>
                      <a:pt x="1622" y="382"/>
                      <a:pt x="1659" y="382"/>
                    </a:cubicBezTo>
                    <a:cubicBezTo>
                      <a:pt x="1696" y="382"/>
                      <a:pt x="1726" y="412"/>
                      <a:pt x="1726" y="449"/>
                    </a:cubicBezTo>
                    <a:lnTo>
                      <a:pt x="1726" y="1509"/>
                    </a:lnTo>
                    <a:cubicBezTo>
                      <a:pt x="1726" y="1546"/>
                      <a:pt x="1696" y="1575"/>
                      <a:pt x="1659" y="1575"/>
                    </a:cubicBezTo>
                    <a:lnTo>
                      <a:pt x="1296" y="1575"/>
                    </a:lnTo>
                    <a:cubicBezTo>
                      <a:pt x="1260" y="1575"/>
                      <a:pt x="1230" y="1546"/>
                      <a:pt x="1230" y="1509"/>
                    </a:cubicBezTo>
                    <a:cubicBezTo>
                      <a:pt x="1230" y="1472"/>
                      <a:pt x="1260" y="1442"/>
                      <a:pt x="1296" y="1442"/>
                    </a:cubicBezTo>
                    <a:close/>
                    <a:moveTo>
                      <a:pt x="3121" y="3413"/>
                    </a:moveTo>
                    <a:lnTo>
                      <a:pt x="510" y="3413"/>
                    </a:lnTo>
                    <a:lnTo>
                      <a:pt x="510" y="2126"/>
                    </a:lnTo>
                    <a:lnTo>
                      <a:pt x="3121" y="2126"/>
                    </a:lnTo>
                    <a:lnTo>
                      <a:pt x="3121" y="3413"/>
                    </a:ln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52" name="组合 51"/>
            <p:cNvGrpSpPr/>
            <p:nvPr/>
          </p:nvGrpSpPr>
          <p:grpSpPr>
            <a:xfrm>
              <a:off x="6569586" y="4272447"/>
              <a:ext cx="3941252" cy="1217743"/>
              <a:chOff x="7483989" y="3314482"/>
              <a:chExt cx="3941252" cy="1217743"/>
            </a:xfrm>
          </p:grpSpPr>
          <p:sp>
            <p:nvSpPr>
              <p:cNvPr id="53" name="矩形 52"/>
              <p:cNvSpPr/>
              <p:nvPr/>
            </p:nvSpPr>
            <p:spPr>
              <a:xfrm>
                <a:off x="7483989" y="3732519"/>
                <a:ext cx="3941252" cy="799706"/>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000" dirty="0">
                    <a:solidFill>
                      <a:srgbClr val="44546A"/>
                    </a:solidFill>
                    <a:cs typeface="+mn-ea"/>
                    <a:sym typeface="+mn-lt"/>
                  </a:rPr>
                  <a:t>提供信息咨询服务，如金融市场行情、利率查询等。</a:t>
                </a:r>
              </a:p>
            </p:txBody>
          </p:sp>
          <p:sp>
            <p:nvSpPr>
              <p:cNvPr id="54" name="矩形 53"/>
              <p:cNvSpPr/>
              <p:nvPr/>
            </p:nvSpPr>
            <p:spPr>
              <a:xfrm>
                <a:off x="7483989" y="3314482"/>
                <a:ext cx="2050552" cy="497957"/>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44546A"/>
                    </a:solidFill>
                    <a:cs typeface="+mn-ea"/>
                    <a:sym typeface="+mn-lt"/>
                  </a:rPr>
                  <a:t>信息咨询类</a:t>
                </a:r>
              </a:p>
            </p:txBody>
          </p:sp>
        </p:grpSp>
      </p:grpSp>
      <p:pic>
        <p:nvPicPr>
          <p:cNvPr id="3" name="图片 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ppt_x</p:attrName>
                                        </p:attrNameLst>
                                      </p:cBhvr>
                                      <p:tavLst>
                                        <p:tav tm="0">
                                          <p:val>
                                            <p:strVal val="#ppt_x-#ppt_w*1.125000"/>
                                          </p:val>
                                        </p:tav>
                                        <p:tav tm="100000">
                                          <p:val>
                                            <p:strVal val="#ppt_x"/>
                                          </p:val>
                                        </p:tav>
                                      </p:tavLst>
                                    </p:anim>
                                    <p:animEffect transition="in" filter="wipe(right)">
                                      <p:cBhvr>
                                        <p:cTn id="8" dur="500"/>
                                        <p:tgtEl>
                                          <p:spTgt spid="29"/>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500"/>
                                        <p:tgtEl>
                                          <p:spTgt spid="43"/>
                                        </p:tgtEl>
                                        <p:attrNameLst>
                                          <p:attrName>ppt_y</p:attrName>
                                        </p:attrNameLst>
                                      </p:cBhvr>
                                      <p:tavLst>
                                        <p:tav tm="0">
                                          <p:val>
                                            <p:strVal val="#ppt_y-#ppt_h*1.125000"/>
                                          </p:val>
                                        </p:tav>
                                        <p:tav tm="100000">
                                          <p:val>
                                            <p:strVal val="#ppt_y"/>
                                          </p:val>
                                        </p:tav>
                                      </p:tavLst>
                                    </p:anim>
                                    <p:animEffect transition="in" filter="wipe(down)">
                                      <p:cBhvr>
                                        <p:cTn id="13" dur="500"/>
                                        <p:tgtEl>
                                          <p:spTgt spid="43"/>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p:tgtEl>
                                          <p:spTgt spid="50"/>
                                        </p:tgtEl>
                                        <p:attrNameLst>
                                          <p:attrName>ppt_x</p:attrName>
                                        </p:attrNameLst>
                                      </p:cBhvr>
                                      <p:tavLst>
                                        <p:tav tm="0">
                                          <p:val>
                                            <p:strVal val="#ppt_x+#ppt_w*1.125000"/>
                                          </p:val>
                                        </p:tav>
                                        <p:tav tm="100000">
                                          <p:val>
                                            <p:strVal val="#ppt_x"/>
                                          </p:val>
                                        </p:tav>
                                      </p:tavLst>
                                    </p:anim>
                                    <p:animEffect transition="in" filter="wipe(left)">
                                      <p:cBhvr>
                                        <p:cTn id="18" dur="500"/>
                                        <p:tgtEl>
                                          <p:spTgt spid="50"/>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p:tgtEl>
                                          <p:spTgt spid="36"/>
                                        </p:tgtEl>
                                        <p:attrNameLst>
                                          <p:attrName>ppt_y</p:attrName>
                                        </p:attrNameLst>
                                      </p:cBhvr>
                                      <p:tavLst>
                                        <p:tav tm="0">
                                          <p:val>
                                            <p:strVal val="#ppt_y+#ppt_h*1.125000"/>
                                          </p:val>
                                        </p:tav>
                                        <p:tav tm="100000">
                                          <p:val>
                                            <p:strVal val="#ppt_y"/>
                                          </p:val>
                                        </p:tav>
                                      </p:tavLst>
                                    </p:anim>
                                    <p:animEffect transition="in" filter="wipe(up)">
                                      <p:cBhvr>
                                        <p:cTn id="2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4371" y="277182"/>
            <a:ext cx="371608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dirty="0">
                <a:ln>
                  <a:noFill/>
                </a:ln>
                <a:solidFill>
                  <a:srgbClr val="44546A"/>
                </a:solidFill>
                <a:effectLst/>
                <a:uLnTx/>
                <a:uFillTx/>
                <a:cs typeface="+mn-ea"/>
                <a:sym typeface="+mn-lt"/>
              </a:rPr>
              <a:t>03 </a:t>
            </a:r>
            <a:r>
              <a:rPr kumimoji="1" lang="zh-CN" altLang="en-US" sz="2400" dirty="0">
                <a:solidFill>
                  <a:srgbClr val="44546A"/>
                </a:solidFill>
                <a:cs typeface="+mn-ea"/>
                <a:sym typeface="+mn-lt"/>
              </a:rPr>
              <a:t>自助银行系统组成部分</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3" name="圆角矩形 2"/>
          <p:cNvSpPr/>
          <p:nvPr/>
        </p:nvSpPr>
        <p:spPr>
          <a:xfrm>
            <a:off x="1552372" y="2153241"/>
            <a:ext cx="2465797" cy="1148779"/>
          </a:xfrm>
          <a:prstGeom prst="roundRect">
            <a:avLst>
              <a:gd name="adj" fmla="val 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1305056" y="1674430"/>
            <a:ext cx="2960431" cy="4031654"/>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文本框 4"/>
          <p:cNvSpPr txBox="1"/>
          <p:nvPr/>
        </p:nvSpPr>
        <p:spPr>
          <a:xfrm>
            <a:off x="1772324" y="2395855"/>
            <a:ext cx="182614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3200" b="0" i="0" u="none" strike="noStrike" kern="1200" cap="none" spc="0" normalizeH="0" baseline="0" noProof="0" dirty="0">
                <a:ln>
                  <a:noFill/>
                </a:ln>
                <a:solidFill>
                  <a:prstClr val="white"/>
                </a:solidFill>
                <a:effectLst/>
                <a:uLnTx/>
                <a:uFillTx/>
                <a:cs typeface="+mn-ea"/>
                <a:sym typeface="+mn-lt"/>
              </a:rPr>
              <a:t>处理系统</a:t>
            </a:r>
          </a:p>
        </p:txBody>
      </p:sp>
      <p:sp>
        <p:nvSpPr>
          <p:cNvPr id="13" name="圆角矩形 12"/>
          <p:cNvSpPr/>
          <p:nvPr/>
        </p:nvSpPr>
        <p:spPr>
          <a:xfrm>
            <a:off x="5029463" y="2153241"/>
            <a:ext cx="2465797" cy="1148779"/>
          </a:xfrm>
          <a:prstGeom prst="roundRect">
            <a:avLst>
              <a:gd name="adj" fmla="val 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4" name="圆角矩形 13"/>
          <p:cNvSpPr/>
          <p:nvPr/>
        </p:nvSpPr>
        <p:spPr>
          <a:xfrm>
            <a:off x="4782147" y="1674430"/>
            <a:ext cx="2960431" cy="4031654"/>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5" name="文本框 14"/>
          <p:cNvSpPr txBox="1"/>
          <p:nvPr/>
        </p:nvSpPr>
        <p:spPr>
          <a:xfrm>
            <a:off x="5250025" y="2395854"/>
            <a:ext cx="182614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3200" b="0" i="0" u="none" strike="noStrike" kern="1200" cap="none" spc="0" normalizeH="0" baseline="0" noProof="0" dirty="0">
                <a:ln>
                  <a:noFill/>
                </a:ln>
                <a:solidFill>
                  <a:prstClr val="white"/>
                </a:solidFill>
                <a:effectLst/>
                <a:uLnTx/>
                <a:uFillTx/>
                <a:cs typeface="+mn-ea"/>
                <a:sym typeface="+mn-lt"/>
              </a:rPr>
              <a:t>自助终端</a:t>
            </a:r>
          </a:p>
        </p:txBody>
      </p:sp>
      <p:sp>
        <p:nvSpPr>
          <p:cNvPr id="23" name="圆角矩形 22"/>
          <p:cNvSpPr/>
          <p:nvPr/>
        </p:nvSpPr>
        <p:spPr>
          <a:xfrm>
            <a:off x="8483211" y="2153241"/>
            <a:ext cx="2465797" cy="1148779"/>
          </a:xfrm>
          <a:prstGeom prst="roundRect">
            <a:avLst>
              <a:gd name="adj" fmla="val 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圆角矩形 23"/>
          <p:cNvSpPr/>
          <p:nvPr/>
        </p:nvSpPr>
        <p:spPr>
          <a:xfrm>
            <a:off x="8235895" y="1674430"/>
            <a:ext cx="2960431" cy="4031654"/>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5" name="文本框 24"/>
          <p:cNvSpPr txBox="1"/>
          <p:nvPr/>
        </p:nvSpPr>
        <p:spPr>
          <a:xfrm>
            <a:off x="8936218" y="2224802"/>
            <a:ext cx="2168296"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3200" b="0" i="0" u="none" strike="noStrike" kern="1200" cap="none" spc="0" normalizeH="0" baseline="0" noProof="0" dirty="0">
                <a:ln>
                  <a:noFill/>
                </a:ln>
                <a:solidFill>
                  <a:prstClr val="white"/>
                </a:solidFill>
                <a:effectLst/>
                <a:uLnTx/>
                <a:uFillTx/>
                <a:cs typeface="+mn-ea"/>
                <a:sym typeface="+mn-lt"/>
              </a:rPr>
              <a:t>安全保护      设备</a:t>
            </a:r>
          </a:p>
        </p:txBody>
      </p:sp>
      <p:pic>
        <p:nvPicPr>
          <p:cNvPr id="33" name="图片 3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34" name="文本框 33"/>
          <p:cNvSpPr txBox="1"/>
          <p:nvPr/>
        </p:nvSpPr>
        <p:spPr>
          <a:xfrm>
            <a:off x="1615158" y="3429000"/>
            <a:ext cx="2465796" cy="2346283"/>
          </a:xfrm>
          <a:prstGeom prst="rect">
            <a:avLst/>
          </a:prstGeom>
          <a:noFill/>
        </p:spPr>
        <p:txBody>
          <a:bodyPr wrap="square" rtlCol="0">
            <a:spAutoFit/>
          </a:bodyPr>
          <a:lstStyle/>
          <a:p>
            <a:pPr>
              <a:lnSpc>
                <a:spcPct val="150000"/>
              </a:lnSpc>
            </a:pPr>
            <a:r>
              <a:rPr lang="zh-CN" altLang="en-US" sz="2000" dirty="0"/>
              <a:t>负责银行主机与通信媒介间的数据传输，并且对所有的自助设备进行统一的管理</a:t>
            </a:r>
          </a:p>
        </p:txBody>
      </p:sp>
      <p:sp>
        <p:nvSpPr>
          <p:cNvPr id="35" name="文本框 34"/>
          <p:cNvSpPr txBox="1"/>
          <p:nvPr/>
        </p:nvSpPr>
        <p:spPr>
          <a:xfrm>
            <a:off x="5029462" y="3429000"/>
            <a:ext cx="2465796" cy="2346283"/>
          </a:xfrm>
          <a:prstGeom prst="rect">
            <a:avLst/>
          </a:prstGeom>
          <a:noFill/>
        </p:spPr>
        <p:txBody>
          <a:bodyPr wrap="square" rtlCol="0">
            <a:spAutoFit/>
          </a:bodyPr>
          <a:lstStyle/>
          <a:p>
            <a:pPr>
              <a:lnSpc>
                <a:spcPct val="150000"/>
              </a:lnSpc>
            </a:pPr>
            <a:r>
              <a:rPr lang="zh-CN" altLang="en-US" sz="2000" dirty="0"/>
              <a:t>也就是各种自助银行设备，包括自动柜员机、自动出纳机、现金存款机、外币兑换机</a:t>
            </a:r>
          </a:p>
        </p:txBody>
      </p:sp>
      <p:sp>
        <p:nvSpPr>
          <p:cNvPr id="36" name="文本框 35"/>
          <p:cNvSpPr txBox="1"/>
          <p:nvPr/>
        </p:nvSpPr>
        <p:spPr>
          <a:xfrm>
            <a:off x="8404321" y="3429000"/>
            <a:ext cx="2505241" cy="2346283"/>
          </a:xfrm>
          <a:prstGeom prst="rect">
            <a:avLst/>
          </a:prstGeom>
          <a:noFill/>
        </p:spPr>
        <p:txBody>
          <a:bodyPr wrap="square" rtlCol="0">
            <a:spAutoFit/>
          </a:bodyPr>
          <a:lstStyle/>
          <a:p>
            <a:pPr>
              <a:lnSpc>
                <a:spcPct val="150000"/>
              </a:lnSpc>
            </a:pPr>
            <a:r>
              <a:rPr lang="zh-CN" altLang="en-US" sz="2000" dirty="0"/>
              <a:t>指门禁系统和监控报警设备，用来保护银行的资金和设备安全，以及用户的人身和财产安全</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9"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500"/>
                                        <p:tgtEl>
                                          <p:spTgt spid="13"/>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dissolve">
                                      <p:cBhvr>
                                        <p:cTn id="20" dur="500"/>
                                        <p:tgtEl>
                                          <p:spTgt spid="14"/>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dissolv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dissolve">
                                      <p:cBhvr>
                                        <p:cTn id="28" dur="500"/>
                                        <p:tgtEl>
                                          <p:spTgt spid="23"/>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dissolve">
                                      <p:cBhvr>
                                        <p:cTn id="31" dur="500"/>
                                        <p:tgtEl>
                                          <p:spTgt spid="24"/>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dissolve">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ppt_w</p:attrName>
                                        </p:attrNameLst>
                                      </p:cBhvr>
                                      <p:tavLst>
                                        <p:tav tm="0">
                                          <p:val>
                                            <p:fltVal val="0"/>
                                          </p:val>
                                        </p:tav>
                                        <p:tav tm="100000">
                                          <p:val>
                                            <p:strVal val="#ppt_w"/>
                                          </p:val>
                                        </p:tav>
                                      </p:tavLst>
                                    </p:anim>
                                    <p:anim calcmode="lin" valueType="num">
                                      <p:cBhvr>
                                        <p:cTn id="40" dur="500" fill="hold"/>
                                        <p:tgtEl>
                                          <p:spTgt spid="34"/>
                                        </p:tgtEl>
                                        <p:attrNameLst>
                                          <p:attrName>ppt_h</p:attrName>
                                        </p:attrNameLst>
                                      </p:cBhvr>
                                      <p:tavLst>
                                        <p:tav tm="0">
                                          <p:val>
                                            <p:fltVal val="0"/>
                                          </p:val>
                                        </p:tav>
                                        <p:tav tm="100000">
                                          <p:val>
                                            <p:strVal val="#ppt_h"/>
                                          </p:val>
                                        </p:tav>
                                      </p:tavLst>
                                    </p:anim>
                                    <p:animEffect transition="in" filter="fade">
                                      <p:cBhvr>
                                        <p:cTn id="41" dur="500"/>
                                        <p:tgtEl>
                                          <p:spTgt spid="34"/>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p:cTn id="53" dur="500" fill="hold"/>
                                        <p:tgtEl>
                                          <p:spTgt spid="36"/>
                                        </p:tgtEl>
                                        <p:attrNameLst>
                                          <p:attrName>ppt_w</p:attrName>
                                        </p:attrNameLst>
                                      </p:cBhvr>
                                      <p:tavLst>
                                        <p:tav tm="0">
                                          <p:val>
                                            <p:fltVal val="0"/>
                                          </p:val>
                                        </p:tav>
                                        <p:tav tm="100000">
                                          <p:val>
                                            <p:strVal val="#ppt_w"/>
                                          </p:val>
                                        </p:tav>
                                      </p:tavLst>
                                    </p:anim>
                                    <p:anim calcmode="lin" valueType="num">
                                      <p:cBhvr>
                                        <p:cTn id="54" dur="500" fill="hold"/>
                                        <p:tgtEl>
                                          <p:spTgt spid="36"/>
                                        </p:tgtEl>
                                        <p:attrNameLst>
                                          <p:attrName>ppt_h</p:attrName>
                                        </p:attrNameLst>
                                      </p:cBhvr>
                                      <p:tavLst>
                                        <p:tav tm="0">
                                          <p:val>
                                            <p:fltVal val="0"/>
                                          </p:val>
                                        </p:tav>
                                        <p:tav tm="100000">
                                          <p:val>
                                            <p:strVal val="#ppt_h"/>
                                          </p:val>
                                        </p:tav>
                                      </p:tavLst>
                                    </p:anim>
                                    <p:animEffect transition="in" filter="fade">
                                      <p:cBhvr>
                                        <p:cTn id="5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bldLvl="0" animBg="1"/>
      <p:bldP spid="5" grpId="1"/>
      <p:bldP spid="13" grpId="0" animBg="1"/>
      <p:bldP spid="14" grpId="0" animBg="1"/>
      <p:bldP spid="15" grpId="0"/>
      <p:bldP spid="23" grpId="0" animBg="1"/>
      <p:bldP spid="24" grpId="0" animBg="1"/>
      <p:bldP spid="25" grpId="0"/>
      <p:bldP spid="34" grpId="0"/>
      <p:bldP spid="34" grpId="1"/>
      <p:bldP spid="35" grpId="0"/>
      <p:bldP spid="35" grpId="1"/>
      <p:bldP spid="36" grpId="0"/>
      <p:bldP spid="3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四</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04</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4395816" y="3261619"/>
            <a:ext cx="3570208" cy="1107996"/>
          </a:xfrm>
          <a:prstGeom prst="rect">
            <a:avLst/>
          </a:prstGeom>
          <a:noFill/>
        </p:spPr>
        <p:txBody>
          <a:bodyPr wrap="none" rtlCol="0">
            <a:spAutoFit/>
          </a:bodyPr>
          <a:lstStyle/>
          <a:p>
            <a:pPr lvl="0"/>
            <a:r>
              <a:rPr kumimoji="1" lang="zh-CN" altLang="en-US" sz="6600" dirty="0">
                <a:solidFill>
                  <a:srgbClr val="44546A"/>
                </a:solidFill>
                <a:cs typeface="+mn-ea"/>
                <a:sym typeface="+mn-lt"/>
              </a:rPr>
              <a:t>网络银行</a:t>
            </a:r>
          </a:p>
        </p:txBody>
      </p:sp>
      <p:pic>
        <p:nvPicPr>
          <p:cNvPr id="10" name="图片 9"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0653" y="270813"/>
            <a:ext cx="279275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dirty="0">
                <a:ln>
                  <a:noFill/>
                </a:ln>
                <a:solidFill>
                  <a:srgbClr val="44546A"/>
                </a:solidFill>
                <a:effectLst/>
                <a:uLnTx/>
                <a:uFillTx/>
                <a:cs typeface="+mn-ea"/>
                <a:sym typeface="+mn-lt"/>
              </a:rPr>
              <a:t>01 </a:t>
            </a:r>
            <a:r>
              <a:rPr kumimoji="1" lang="zh-CN" altLang="en-US" sz="2400" b="0" i="0" u="none" strike="noStrike" kern="1200" cap="none" spc="0" normalizeH="0" baseline="0" noProof="0" dirty="0">
                <a:ln>
                  <a:noFill/>
                </a:ln>
                <a:solidFill>
                  <a:srgbClr val="44546A"/>
                </a:solidFill>
                <a:effectLst/>
                <a:uLnTx/>
                <a:uFillTx/>
                <a:cs typeface="+mn-ea"/>
                <a:sym typeface="+mn-lt"/>
              </a:rPr>
              <a:t>网上银行的概念</a:t>
            </a:r>
          </a:p>
        </p:txBody>
      </p:sp>
      <p:pic>
        <p:nvPicPr>
          <p:cNvPr id="3" name="图片 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5" name="文本框 4"/>
          <p:cNvSpPr txBox="1"/>
          <p:nvPr/>
        </p:nvSpPr>
        <p:spPr>
          <a:xfrm>
            <a:off x="223520" y="2027535"/>
            <a:ext cx="5513000" cy="3269613"/>
          </a:xfrm>
          <a:prstGeom prst="rect">
            <a:avLst/>
          </a:prstGeom>
          <a:noFill/>
        </p:spPr>
        <p:txBody>
          <a:bodyPr wrap="square">
            <a:spAutoFit/>
          </a:bodyPr>
          <a:lstStyle/>
          <a:p>
            <a:pPr>
              <a:lnSpc>
                <a:spcPct val="150000"/>
              </a:lnSpc>
            </a:pPr>
            <a:r>
              <a:rPr lang="zh-CN" altLang="en-US" sz="2000" dirty="0">
                <a:solidFill>
                  <a:srgbClr val="000000"/>
                </a:solidFill>
                <a:effectLst/>
                <a:latin typeface="FZShuSong-Z01S"/>
              </a:rPr>
              <a:t>    网络银行也被称为网上银行，简称 “网银”</a:t>
            </a:r>
            <a:r>
              <a:rPr lang="zh-CN" altLang="en-US" sz="2000" dirty="0">
                <a:solidFill>
                  <a:srgbClr val="000000"/>
                </a:solidFill>
                <a:latin typeface="FZShuSong-Z01S"/>
              </a:rPr>
              <a:t>。</a:t>
            </a:r>
            <a:r>
              <a:rPr lang="zh-CN" altLang="en-US" sz="2000" dirty="0">
                <a:solidFill>
                  <a:srgbClr val="000000"/>
                </a:solidFill>
                <a:effectLst/>
                <a:latin typeface="FZShuSong-Z01S"/>
              </a:rPr>
              <a:t>网络银行是指银行通过因特网向客户提供各种金融服务，是一种全新的银行客 户服务提交渠道。网络银行是金融产业与现代网络信息技术相结合而进行金融创新的产物，是金融业的重要组成部分，是新兴网络产业的重要组成部分，是电子商务的关键与核心。</a:t>
            </a:r>
            <a:endParaRPr lang="zh-CN" altLang="en-US" sz="2000" dirty="0"/>
          </a:p>
        </p:txBody>
      </p:sp>
      <p:pic>
        <p:nvPicPr>
          <p:cNvPr id="7" name="图片 6"/>
          <p:cNvPicPr>
            <a:picLocks noChangeAspect="1"/>
          </p:cNvPicPr>
          <p:nvPr/>
        </p:nvPicPr>
        <p:blipFill>
          <a:blip r:embed="rId4"/>
          <a:stretch>
            <a:fillRect/>
          </a:stretch>
        </p:blipFill>
        <p:spPr>
          <a:xfrm>
            <a:off x="5567680" y="1885239"/>
            <a:ext cx="6518840" cy="357853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4984" y="293608"/>
            <a:ext cx="433163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02</a:t>
            </a:r>
            <a:r>
              <a:rPr kumimoji="1" lang="zh-CN" altLang="en-US" sz="2400" dirty="0">
                <a:solidFill>
                  <a:srgbClr val="44546A"/>
                </a:solidFill>
                <a:cs typeface="+mn-ea"/>
                <a:sym typeface="+mn-lt"/>
              </a:rPr>
              <a:t> 分支网络银行与纯网络银行</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3" name="圆角矩形 2"/>
          <p:cNvSpPr/>
          <p:nvPr/>
        </p:nvSpPr>
        <p:spPr>
          <a:xfrm rot="10800000">
            <a:off x="1309975" y="1199312"/>
            <a:ext cx="2286000" cy="71269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4" name="椭圆 3"/>
          <p:cNvSpPr/>
          <p:nvPr/>
        </p:nvSpPr>
        <p:spPr>
          <a:xfrm>
            <a:off x="5339601" y="2265301"/>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5" name="그룹 259"/>
          <p:cNvGrpSpPr/>
          <p:nvPr/>
        </p:nvGrpSpPr>
        <p:grpSpPr>
          <a:xfrm>
            <a:off x="5521680" y="2450181"/>
            <a:ext cx="392240" cy="386638"/>
            <a:chOff x="5451265" y="5564677"/>
            <a:chExt cx="392240" cy="386638"/>
          </a:xfrm>
          <a:solidFill>
            <a:schemeClr val="bg1"/>
          </a:solidFill>
        </p:grpSpPr>
        <p:sp>
          <p:nvSpPr>
            <p:cNvPr id="6" name="자유형: 도형 260"/>
            <p:cNvSpPr/>
            <p:nvPr/>
          </p:nvSpPr>
          <p:spPr>
            <a:xfrm>
              <a:off x="5563503" y="5855779"/>
              <a:ext cx="161925" cy="57150"/>
            </a:xfrm>
            <a:custGeom>
              <a:avLst/>
              <a:gdLst>
                <a:gd name="connsiteX0" fmla="*/ 162537 w 161925"/>
                <a:gd name="connsiteY0" fmla="*/ 44100 h 57150"/>
                <a:gd name="connsiteX1" fmla="*/ 151964 w 161925"/>
                <a:gd name="connsiteY1" fmla="*/ 29432 h 57150"/>
                <a:gd name="connsiteX2" fmla="*/ 140820 w 161925"/>
                <a:gd name="connsiteY2" fmla="*/ 29432 h 57150"/>
                <a:gd name="connsiteX3" fmla="*/ 140820 w 161925"/>
                <a:gd name="connsiteY3" fmla="*/ 7144 h 57150"/>
                <a:gd name="connsiteX4" fmla="*/ 29377 w 161925"/>
                <a:gd name="connsiteY4" fmla="*/ 7144 h 57150"/>
                <a:gd name="connsiteX5" fmla="*/ 29377 w 161925"/>
                <a:gd name="connsiteY5" fmla="*/ 29432 h 57150"/>
                <a:gd name="connsiteX6" fmla="*/ 18233 w 161925"/>
                <a:gd name="connsiteY6" fmla="*/ 29432 h 57150"/>
                <a:gd name="connsiteX7" fmla="*/ 7660 w 161925"/>
                <a:gd name="connsiteY7" fmla="*/ 37052 h 57150"/>
                <a:gd name="connsiteX8" fmla="*/ 18233 w 161925"/>
                <a:gd name="connsiteY8" fmla="*/ 51721 h 57150"/>
                <a:gd name="connsiteX9" fmla="*/ 151964 w 161925"/>
                <a:gd name="connsiteY9" fmla="*/ 51721 h 57150"/>
                <a:gd name="connsiteX10" fmla="*/ 162537 w 161925"/>
                <a:gd name="connsiteY10" fmla="*/ 4410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925" h="57150">
                  <a:moveTo>
                    <a:pt x="162537" y="44100"/>
                  </a:moveTo>
                  <a:cubicBezTo>
                    <a:pt x="164823" y="36480"/>
                    <a:pt x="159203" y="29432"/>
                    <a:pt x="151964" y="29432"/>
                  </a:cubicBezTo>
                  <a:lnTo>
                    <a:pt x="140820" y="29432"/>
                  </a:lnTo>
                  <a:lnTo>
                    <a:pt x="140820" y="7144"/>
                  </a:lnTo>
                  <a:lnTo>
                    <a:pt x="29377" y="7144"/>
                  </a:lnTo>
                  <a:lnTo>
                    <a:pt x="29377" y="29432"/>
                  </a:lnTo>
                  <a:lnTo>
                    <a:pt x="18233" y="29432"/>
                  </a:lnTo>
                  <a:cubicBezTo>
                    <a:pt x="13471" y="29432"/>
                    <a:pt x="9089" y="32480"/>
                    <a:pt x="7660" y="37052"/>
                  </a:cubicBezTo>
                  <a:cubicBezTo>
                    <a:pt x="5374" y="44672"/>
                    <a:pt x="10994" y="51721"/>
                    <a:pt x="18233" y="51721"/>
                  </a:cubicBezTo>
                  <a:lnTo>
                    <a:pt x="151964" y="51721"/>
                  </a:lnTo>
                  <a:cubicBezTo>
                    <a:pt x="156822" y="51815"/>
                    <a:pt x="161204" y="48768"/>
                    <a:pt x="162537" y="4410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7" name="자유형: 도형 261"/>
            <p:cNvSpPr/>
            <p:nvPr/>
          </p:nvSpPr>
          <p:spPr>
            <a:xfrm>
              <a:off x="5780987" y="5608307"/>
              <a:ext cx="57150" cy="38100"/>
            </a:xfrm>
            <a:custGeom>
              <a:avLst/>
              <a:gdLst>
                <a:gd name="connsiteX0" fmla="*/ 7537 w 57150"/>
                <a:gd name="connsiteY0" fmla="*/ 26968 h 38100"/>
                <a:gd name="connsiteX1" fmla="*/ 21158 w 57150"/>
                <a:gd name="connsiteY1" fmla="*/ 34874 h 38100"/>
                <a:gd name="connsiteX2" fmla="*/ 43447 w 57150"/>
                <a:gd name="connsiteY2" fmla="*/ 29064 h 38100"/>
                <a:gd name="connsiteX3" fmla="*/ 51352 w 57150"/>
                <a:gd name="connsiteY3" fmla="*/ 15443 h 38100"/>
                <a:gd name="connsiteX4" fmla="*/ 37732 w 57150"/>
                <a:gd name="connsiteY4" fmla="*/ 7537 h 38100"/>
                <a:gd name="connsiteX5" fmla="*/ 15443 w 57150"/>
                <a:gd name="connsiteY5" fmla="*/ 13348 h 38100"/>
                <a:gd name="connsiteX6" fmla="*/ 7537 w 57150"/>
                <a:gd name="connsiteY6" fmla="*/ 26968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7537" y="26968"/>
                  </a:moveTo>
                  <a:cubicBezTo>
                    <a:pt x="9157" y="32969"/>
                    <a:pt x="15252" y="36398"/>
                    <a:pt x="21158" y="34874"/>
                  </a:cubicBezTo>
                  <a:lnTo>
                    <a:pt x="43447" y="29064"/>
                  </a:lnTo>
                  <a:cubicBezTo>
                    <a:pt x="49352" y="27444"/>
                    <a:pt x="52876" y="21348"/>
                    <a:pt x="51352" y="15443"/>
                  </a:cubicBezTo>
                  <a:cubicBezTo>
                    <a:pt x="49733" y="9442"/>
                    <a:pt x="43637" y="5918"/>
                    <a:pt x="37732" y="7537"/>
                  </a:cubicBezTo>
                  <a:lnTo>
                    <a:pt x="15443" y="13348"/>
                  </a:lnTo>
                  <a:cubicBezTo>
                    <a:pt x="9442" y="14967"/>
                    <a:pt x="5918" y="21063"/>
                    <a:pt x="7537" y="2696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8" name="자유형: 도형 262"/>
            <p:cNvSpPr/>
            <p:nvPr/>
          </p:nvSpPr>
          <p:spPr>
            <a:xfrm>
              <a:off x="5457271" y="5739466"/>
              <a:ext cx="57150" cy="38100"/>
            </a:xfrm>
            <a:custGeom>
              <a:avLst/>
              <a:gdLst>
                <a:gd name="connsiteX0" fmla="*/ 37693 w 57150"/>
                <a:gd name="connsiteY0" fmla="*/ 7537 h 38100"/>
                <a:gd name="connsiteX1" fmla="*/ 15404 w 57150"/>
                <a:gd name="connsiteY1" fmla="*/ 13348 h 38100"/>
                <a:gd name="connsiteX2" fmla="*/ 7498 w 57150"/>
                <a:gd name="connsiteY2" fmla="*/ 26968 h 38100"/>
                <a:gd name="connsiteX3" fmla="*/ 21119 w 57150"/>
                <a:gd name="connsiteY3" fmla="*/ 34874 h 38100"/>
                <a:gd name="connsiteX4" fmla="*/ 43408 w 57150"/>
                <a:gd name="connsiteY4" fmla="*/ 29064 h 38100"/>
                <a:gd name="connsiteX5" fmla="*/ 51314 w 57150"/>
                <a:gd name="connsiteY5" fmla="*/ 15443 h 38100"/>
                <a:gd name="connsiteX6" fmla="*/ 37693 w 57150"/>
                <a:gd name="connsiteY6" fmla="*/ 753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37693" y="7537"/>
                  </a:moveTo>
                  <a:lnTo>
                    <a:pt x="15404" y="13348"/>
                  </a:lnTo>
                  <a:cubicBezTo>
                    <a:pt x="9499" y="14967"/>
                    <a:pt x="5975" y="21063"/>
                    <a:pt x="7498" y="26968"/>
                  </a:cubicBezTo>
                  <a:cubicBezTo>
                    <a:pt x="9118" y="32969"/>
                    <a:pt x="15214" y="36398"/>
                    <a:pt x="21119" y="34874"/>
                  </a:cubicBezTo>
                  <a:lnTo>
                    <a:pt x="43408" y="29064"/>
                  </a:lnTo>
                  <a:cubicBezTo>
                    <a:pt x="49313" y="27445"/>
                    <a:pt x="52838" y="21348"/>
                    <a:pt x="51314" y="15443"/>
                  </a:cubicBezTo>
                  <a:cubicBezTo>
                    <a:pt x="49790" y="9442"/>
                    <a:pt x="43694" y="5918"/>
                    <a:pt x="37693" y="753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9" name="자유형: 도형 263"/>
            <p:cNvSpPr/>
            <p:nvPr/>
          </p:nvSpPr>
          <p:spPr>
            <a:xfrm>
              <a:off x="5780987" y="5739466"/>
              <a:ext cx="57150" cy="38100"/>
            </a:xfrm>
            <a:custGeom>
              <a:avLst/>
              <a:gdLst>
                <a:gd name="connsiteX0" fmla="*/ 15443 w 57150"/>
                <a:gd name="connsiteY0" fmla="*/ 29064 h 38100"/>
                <a:gd name="connsiteX1" fmla="*/ 37732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2" y="34874"/>
                  </a:lnTo>
                  <a:cubicBezTo>
                    <a:pt x="43637" y="36493"/>
                    <a:pt x="49828" y="32969"/>
                    <a:pt x="51352" y="26968"/>
                  </a:cubicBezTo>
                  <a:cubicBezTo>
                    <a:pt x="52972" y="21063"/>
                    <a:pt x="49447" y="14872"/>
                    <a:pt x="43447" y="13348"/>
                  </a:cubicBezTo>
                  <a:lnTo>
                    <a:pt x="21158" y="7537"/>
                  </a:lnTo>
                  <a:cubicBezTo>
                    <a:pt x="15252" y="5918"/>
                    <a:pt x="9061" y="9442"/>
                    <a:pt x="7537" y="15443"/>
                  </a:cubicBezTo>
                  <a:cubicBezTo>
                    <a:pt x="5918" y="21348"/>
                    <a:pt x="9442" y="27445"/>
                    <a:pt x="15443" y="290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0" name="자유형: 도형 264"/>
            <p:cNvSpPr/>
            <p:nvPr/>
          </p:nvSpPr>
          <p:spPr>
            <a:xfrm>
              <a:off x="5457327" y="5608307"/>
              <a:ext cx="57150" cy="38100"/>
            </a:xfrm>
            <a:custGeom>
              <a:avLst/>
              <a:gdLst>
                <a:gd name="connsiteX0" fmla="*/ 15443 w 57150"/>
                <a:gd name="connsiteY0" fmla="*/ 29064 h 38100"/>
                <a:gd name="connsiteX1" fmla="*/ 37731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1" y="34874"/>
                  </a:lnTo>
                  <a:cubicBezTo>
                    <a:pt x="43637" y="36493"/>
                    <a:pt x="49828" y="32969"/>
                    <a:pt x="51352" y="26968"/>
                  </a:cubicBezTo>
                  <a:cubicBezTo>
                    <a:pt x="52972" y="21063"/>
                    <a:pt x="49447" y="14871"/>
                    <a:pt x="43447" y="13348"/>
                  </a:cubicBezTo>
                  <a:lnTo>
                    <a:pt x="21158" y="7537"/>
                  </a:lnTo>
                  <a:cubicBezTo>
                    <a:pt x="15252" y="5918"/>
                    <a:pt x="9061" y="9442"/>
                    <a:pt x="7537" y="15443"/>
                  </a:cubicBezTo>
                  <a:cubicBezTo>
                    <a:pt x="5918" y="21348"/>
                    <a:pt x="9442" y="27540"/>
                    <a:pt x="15443" y="290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1" name="자유형: 도형 265"/>
            <p:cNvSpPr/>
            <p:nvPr/>
          </p:nvSpPr>
          <p:spPr>
            <a:xfrm>
              <a:off x="5786355" y="5676804"/>
              <a:ext cx="57150" cy="28575"/>
            </a:xfrm>
            <a:custGeom>
              <a:avLst/>
              <a:gdLst>
                <a:gd name="connsiteX0" fmla="*/ 41317 w 57150"/>
                <a:gd name="connsiteY0" fmla="*/ 7144 h 28575"/>
                <a:gd name="connsiteX1" fmla="*/ 18552 w 57150"/>
                <a:gd name="connsiteY1" fmla="*/ 7144 h 28575"/>
                <a:gd name="connsiteX2" fmla="*/ 7218 w 57150"/>
                <a:gd name="connsiteY2" fmla="*/ 17050 h 28575"/>
                <a:gd name="connsiteX3" fmla="*/ 18266 w 57150"/>
                <a:gd name="connsiteY3" fmla="*/ 29432 h 28575"/>
                <a:gd name="connsiteX4" fmla="*/ 41031 w 57150"/>
                <a:gd name="connsiteY4" fmla="*/ 29432 h 28575"/>
                <a:gd name="connsiteX5" fmla="*/ 52366 w 57150"/>
                <a:gd name="connsiteY5" fmla="*/ 19526 h 28575"/>
                <a:gd name="connsiteX6" fmla="*/ 41317 w 571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41317" y="7144"/>
                  </a:moveTo>
                  <a:lnTo>
                    <a:pt x="18552" y="7144"/>
                  </a:lnTo>
                  <a:cubicBezTo>
                    <a:pt x="12837" y="7144"/>
                    <a:pt x="7789" y="11335"/>
                    <a:pt x="7218" y="17050"/>
                  </a:cubicBezTo>
                  <a:cubicBezTo>
                    <a:pt x="6455" y="23813"/>
                    <a:pt x="11694" y="29432"/>
                    <a:pt x="18266" y="29432"/>
                  </a:cubicBezTo>
                  <a:lnTo>
                    <a:pt x="41031" y="29432"/>
                  </a:lnTo>
                  <a:cubicBezTo>
                    <a:pt x="46747" y="29432"/>
                    <a:pt x="51795" y="25241"/>
                    <a:pt x="52366" y="19526"/>
                  </a:cubicBezTo>
                  <a:cubicBezTo>
                    <a:pt x="53128" y="12763"/>
                    <a:pt x="47890" y="7144"/>
                    <a:pt x="41317"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2" name="자유형: 도형 266"/>
            <p:cNvSpPr/>
            <p:nvPr/>
          </p:nvSpPr>
          <p:spPr>
            <a:xfrm>
              <a:off x="5451265" y="5676804"/>
              <a:ext cx="57150" cy="28575"/>
            </a:xfrm>
            <a:custGeom>
              <a:avLst/>
              <a:gdLst>
                <a:gd name="connsiteX0" fmla="*/ 18266 w 57150"/>
                <a:gd name="connsiteY0" fmla="*/ 29432 h 28575"/>
                <a:gd name="connsiteX1" fmla="*/ 41031 w 57150"/>
                <a:gd name="connsiteY1" fmla="*/ 29432 h 28575"/>
                <a:gd name="connsiteX2" fmla="*/ 52366 w 57150"/>
                <a:gd name="connsiteY2" fmla="*/ 19526 h 28575"/>
                <a:gd name="connsiteX3" fmla="*/ 41317 w 57150"/>
                <a:gd name="connsiteY3" fmla="*/ 7144 h 28575"/>
                <a:gd name="connsiteX4" fmla="*/ 18552 w 57150"/>
                <a:gd name="connsiteY4" fmla="*/ 7144 h 28575"/>
                <a:gd name="connsiteX5" fmla="*/ 7218 w 57150"/>
                <a:gd name="connsiteY5" fmla="*/ 17050 h 28575"/>
                <a:gd name="connsiteX6" fmla="*/ 18266 w 57150"/>
                <a:gd name="connsiteY6" fmla="*/ 2943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18266" y="29432"/>
                  </a:moveTo>
                  <a:lnTo>
                    <a:pt x="41031" y="29432"/>
                  </a:lnTo>
                  <a:cubicBezTo>
                    <a:pt x="46746" y="29432"/>
                    <a:pt x="51795" y="25241"/>
                    <a:pt x="52366" y="19526"/>
                  </a:cubicBezTo>
                  <a:cubicBezTo>
                    <a:pt x="53128" y="12763"/>
                    <a:pt x="47889" y="7144"/>
                    <a:pt x="41317" y="7144"/>
                  </a:cubicBezTo>
                  <a:lnTo>
                    <a:pt x="18552" y="7144"/>
                  </a:lnTo>
                  <a:cubicBezTo>
                    <a:pt x="12837" y="7144"/>
                    <a:pt x="7789" y="11335"/>
                    <a:pt x="7218" y="17050"/>
                  </a:cubicBezTo>
                  <a:cubicBezTo>
                    <a:pt x="6455" y="23717"/>
                    <a:pt x="11694" y="29432"/>
                    <a:pt x="18266" y="2943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3" name="자유형: 도형 267"/>
            <p:cNvSpPr/>
            <p:nvPr/>
          </p:nvSpPr>
          <p:spPr>
            <a:xfrm>
              <a:off x="5631647" y="5712809"/>
              <a:ext cx="28575" cy="47625"/>
            </a:xfrm>
            <a:custGeom>
              <a:avLst/>
              <a:gdLst>
                <a:gd name="connsiteX0" fmla="*/ 16954 w 28575"/>
                <a:gd name="connsiteY0" fmla="*/ 7144 h 47625"/>
                <a:gd name="connsiteX1" fmla="*/ 7144 w 28575"/>
                <a:gd name="connsiteY1" fmla="*/ 26861 h 47625"/>
                <a:gd name="connsiteX2" fmla="*/ 16954 w 28575"/>
                <a:gd name="connsiteY2" fmla="*/ 46482 h 47625"/>
                <a:gd name="connsiteX3" fmla="*/ 26765 w 28575"/>
                <a:gd name="connsiteY3" fmla="*/ 26861 h 47625"/>
              </a:gdLst>
              <a:ahLst/>
              <a:cxnLst>
                <a:cxn ang="0">
                  <a:pos x="connsiteX0" y="connsiteY0"/>
                </a:cxn>
                <a:cxn ang="0">
                  <a:pos x="connsiteX1" y="connsiteY1"/>
                </a:cxn>
                <a:cxn ang="0">
                  <a:pos x="connsiteX2" y="connsiteY2"/>
                </a:cxn>
                <a:cxn ang="0">
                  <a:pos x="connsiteX3" y="connsiteY3"/>
                </a:cxn>
              </a:cxnLst>
              <a:rect l="l" t="t" r="r" b="b"/>
              <a:pathLst>
                <a:path w="28575" h="47625">
                  <a:moveTo>
                    <a:pt x="16954" y="7144"/>
                  </a:moveTo>
                  <a:lnTo>
                    <a:pt x="7144" y="26861"/>
                  </a:lnTo>
                  <a:lnTo>
                    <a:pt x="16954" y="46482"/>
                  </a:lnTo>
                  <a:lnTo>
                    <a:pt x="26765" y="2686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4" name="자유형: 도형 268"/>
            <p:cNvSpPr/>
            <p:nvPr/>
          </p:nvSpPr>
          <p:spPr>
            <a:xfrm>
              <a:off x="5518790" y="5564677"/>
              <a:ext cx="257175" cy="276225"/>
            </a:xfrm>
            <a:custGeom>
              <a:avLst/>
              <a:gdLst>
                <a:gd name="connsiteX0" fmla="*/ 229157 w 257175"/>
                <a:gd name="connsiteY0" fmla="*/ 201662 h 276225"/>
                <a:gd name="connsiteX1" fmla="*/ 252303 w 257175"/>
                <a:gd name="connsiteY1" fmla="*/ 130415 h 276225"/>
                <a:gd name="connsiteX2" fmla="*/ 103618 w 257175"/>
                <a:gd name="connsiteY2" fmla="*/ 9829 h 276225"/>
                <a:gd name="connsiteX3" fmla="*/ 9225 w 257175"/>
                <a:gd name="connsiteY3" fmla="*/ 107650 h 276225"/>
                <a:gd name="connsiteX4" fmla="*/ 31132 w 257175"/>
                <a:gd name="connsiteY4" fmla="*/ 202805 h 276225"/>
                <a:gd name="connsiteX5" fmla="*/ 51706 w 257175"/>
                <a:gd name="connsiteY5" fmla="*/ 253002 h 276225"/>
                <a:gd name="connsiteX6" fmla="*/ 73995 w 257175"/>
                <a:gd name="connsiteY6" fmla="*/ 276053 h 276225"/>
                <a:gd name="connsiteX7" fmla="*/ 118572 w 257175"/>
                <a:gd name="connsiteY7" fmla="*/ 276053 h 276225"/>
                <a:gd name="connsiteX8" fmla="*/ 118572 w 257175"/>
                <a:gd name="connsiteY8" fmla="*/ 222236 h 276225"/>
                <a:gd name="connsiteX9" fmla="*/ 75138 w 257175"/>
                <a:gd name="connsiteY9" fmla="*/ 135464 h 276225"/>
                <a:gd name="connsiteX10" fmla="*/ 80091 w 257175"/>
                <a:gd name="connsiteY10" fmla="*/ 120509 h 276225"/>
                <a:gd name="connsiteX11" fmla="*/ 95045 w 257175"/>
                <a:gd name="connsiteY11" fmla="*/ 125462 h 276225"/>
                <a:gd name="connsiteX12" fmla="*/ 107332 w 257175"/>
                <a:gd name="connsiteY12" fmla="*/ 150132 h 276225"/>
                <a:gd name="connsiteX13" fmla="*/ 119620 w 257175"/>
                <a:gd name="connsiteY13" fmla="*/ 125462 h 276225"/>
                <a:gd name="connsiteX14" fmla="*/ 139527 w 257175"/>
                <a:gd name="connsiteY14" fmla="*/ 125462 h 276225"/>
                <a:gd name="connsiteX15" fmla="*/ 151814 w 257175"/>
                <a:gd name="connsiteY15" fmla="*/ 150132 h 276225"/>
                <a:gd name="connsiteX16" fmla="*/ 164101 w 257175"/>
                <a:gd name="connsiteY16" fmla="*/ 125462 h 276225"/>
                <a:gd name="connsiteX17" fmla="*/ 179056 w 257175"/>
                <a:gd name="connsiteY17" fmla="*/ 120509 h 276225"/>
                <a:gd name="connsiteX18" fmla="*/ 184008 w 257175"/>
                <a:gd name="connsiteY18" fmla="*/ 135464 h 276225"/>
                <a:gd name="connsiteX19" fmla="*/ 140574 w 257175"/>
                <a:gd name="connsiteY19" fmla="*/ 222236 h 276225"/>
                <a:gd name="connsiteX20" fmla="*/ 140574 w 257175"/>
                <a:gd name="connsiteY20" fmla="*/ 276053 h 276225"/>
                <a:gd name="connsiteX21" fmla="*/ 185151 w 257175"/>
                <a:gd name="connsiteY21" fmla="*/ 276053 h 276225"/>
                <a:gd name="connsiteX22" fmla="*/ 207440 w 257175"/>
                <a:gd name="connsiteY22" fmla="*/ 253002 h 276225"/>
                <a:gd name="connsiteX23" fmla="*/ 229157 w 257175"/>
                <a:gd name="connsiteY23" fmla="*/ 201662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7175" h="276225">
                  <a:moveTo>
                    <a:pt x="229157" y="201662"/>
                  </a:moveTo>
                  <a:cubicBezTo>
                    <a:pt x="244302" y="180803"/>
                    <a:pt x="252303" y="156133"/>
                    <a:pt x="252303" y="130415"/>
                  </a:cubicBezTo>
                  <a:cubicBezTo>
                    <a:pt x="252303" y="53549"/>
                    <a:pt x="182009" y="-6459"/>
                    <a:pt x="103618" y="9829"/>
                  </a:cubicBezTo>
                  <a:cubicBezTo>
                    <a:pt x="55993" y="19735"/>
                    <a:pt x="18083" y="59454"/>
                    <a:pt x="9225" y="107650"/>
                  </a:cubicBezTo>
                  <a:cubicBezTo>
                    <a:pt x="3034" y="141655"/>
                    <a:pt x="10749" y="175469"/>
                    <a:pt x="31132" y="202805"/>
                  </a:cubicBezTo>
                  <a:cubicBezTo>
                    <a:pt x="50087" y="228237"/>
                    <a:pt x="50563" y="248811"/>
                    <a:pt x="51706" y="253002"/>
                  </a:cubicBezTo>
                  <a:cubicBezTo>
                    <a:pt x="51706" y="265289"/>
                    <a:pt x="61708" y="276053"/>
                    <a:pt x="73995" y="276053"/>
                  </a:cubicBezTo>
                  <a:lnTo>
                    <a:pt x="118572" y="276053"/>
                  </a:lnTo>
                  <a:lnTo>
                    <a:pt x="118572" y="222236"/>
                  </a:lnTo>
                  <a:cubicBezTo>
                    <a:pt x="117333" y="219760"/>
                    <a:pt x="72566" y="130320"/>
                    <a:pt x="75138" y="135464"/>
                  </a:cubicBezTo>
                  <a:cubicBezTo>
                    <a:pt x="72376" y="129939"/>
                    <a:pt x="74662" y="123272"/>
                    <a:pt x="80091" y="120509"/>
                  </a:cubicBezTo>
                  <a:cubicBezTo>
                    <a:pt x="85615" y="117747"/>
                    <a:pt x="92283" y="120033"/>
                    <a:pt x="95045" y="125462"/>
                  </a:cubicBezTo>
                  <a:lnTo>
                    <a:pt x="107332" y="150132"/>
                  </a:lnTo>
                  <a:lnTo>
                    <a:pt x="119620" y="125462"/>
                  </a:lnTo>
                  <a:cubicBezTo>
                    <a:pt x="123430" y="117938"/>
                    <a:pt x="135812" y="117938"/>
                    <a:pt x="139527" y="125462"/>
                  </a:cubicBezTo>
                  <a:lnTo>
                    <a:pt x="151814" y="150132"/>
                  </a:lnTo>
                  <a:lnTo>
                    <a:pt x="164101" y="125462"/>
                  </a:lnTo>
                  <a:cubicBezTo>
                    <a:pt x="166864" y="119938"/>
                    <a:pt x="173531" y="117747"/>
                    <a:pt x="179056" y="120509"/>
                  </a:cubicBezTo>
                  <a:cubicBezTo>
                    <a:pt x="184580" y="123272"/>
                    <a:pt x="186771" y="129939"/>
                    <a:pt x="184008" y="135464"/>
                  </a:cubicBezTo>
                  <a:cubicBezTo>
                    <a:pt x="182580" y="138321"/>
                    <a:pt x="138289" y="226809"/>
                    <a:pt x="140574" y="222236"/>
                  </a:cubicBezTo>
                  <a:lnTo>
                    <a:pt x="140574" y="276053"/>
                  </a:lnTo>
                  <a:lnTo>
                    <a:pt x="185151" y="276053"/>
                  </a:lnTo>
                  <a:cubicBezTo>
                    <a:pt x="197439" y="276053"/>
                    <a:pt x="207440" y="265289"/>
                    <a:pt x="207440" y="253002"/>
                  </a:cubicBezTo>
                  <a:cubicBezTo>
                    <a:pt x="209345" y="247954"/>
                    <a:pt x="210393" y="227570"/>
                    <a:pt x="229157" y="20166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5" name="자유형: 도형 269"/>
            <p:cNvSpPr/>
            <p:nvPr/>
          </p:nvSpPr>
          <p:spPr>
            <a:xfrm>
              <a:off x="5597167" y="5922740"/>
              <a:ext cx="95250" cy="28575"/>
            </a:xfrm>
            <a:custGeom>
              <a:avLst/>
              <a:gdLst>
                <a:gd name="connsiteX0" fmla="*/ 51435 w 95250"/>
                <a:gd name="connsiteY0" fmla="*/ 29433 h 28575"/>
                <a:gd name="connsiteX1" fmla="*/ 95726 w 95250"/>
                <a:gd name="connsiteY1" fmla="*/ 7144 h 28575"/>
                <a:gd name="connsiteX2" fmla="*/ 7144 w 95250"/>
                <a:gd name="connsiteY2" fmla="*/ 7144 h 28575"/>
                <a:gd name="connsiteX3" fmla="*/ 51435 w 95250"/>
                <a:gd name="connsiteY3" fmla="*/ 29433 h 28575"/>
              </a:gdLst>
              <a:ahLst/>
              <a:cxnLst>
                <a:cxn ang="0">
                  <a:pos x="connsiteX0" y="connsiteY0"/>
                </a:cxn>
                <a:cxn ang="0">
                  <a:pos x="connsiteX1" y="connsiteY1"/>
                </a:cxn>
                <a:cxn ang="0">
                  <a:pos x="connsiteX2" y="connsiteY2"/>
                </a:cxn>
                <a:cxn ang="0">
                  <a:pos x="connsiteX3" y="connsiteY3"/>
                </a:cxn>
              </a:cxnLst>
              <a:rect l="l" t="t" r="r" b="b"/>
              <a:pathLst>
                <a:path w="95250" h="28575">
                  <a:moveTo>
                    <a:pt x="51435" y="29433"/>
                  </a:moveTo>
                  <a:cubicBezTo>
                    <a:pt x="69532" y="29433"/>
                    <a:pt x="85534" y="20574"/>
                    <a:pt x="95726" y="7144"/>
                  </a:cubicBezTo>
                  <a:lnTo>
                    <a:pt x="7144" y="7144"/>
                  </a:lnTo>
                  <a:cubicBezTo>
                    <a:pt x="17335" y="20574"/>
                    <a:pt x="33242" y="29433"/>
                    <a:pt x="51435" y="2943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sp>
        <p:nvSpPr>
          <p:cNvPr id="16" name="矩形 15"/>
          <p:cNvSpPr/>
          <p:nvPr/>
        </p:nvSpPr>
        <p:spPr>
          <a:xfrm>
            <a:off x="1460786" y="1356195"/>
            <a:ext cx="1980029"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000" dirty="0">
                <a:solidFill>
                  <a:prstClr val="white"/>
                </a:solidFill>
                <a:cs typeface="+mn-ea"/>
                <a:sym typeface="+mn-lt"/>
              </a:rPr>
              <a:t>分支行网络银行</a:t>
            </a: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17" name="圆角矩形 16"/>
          <p:cNvSpPr/>
          <p:nvPr/>
        </p:nvSpPr>
        <p:spPr>
          <a:xfrm rot="10800000">
            <a:off x="7420495" y="1199312"/>
            <a:ext cx="2286000" cy="71269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18" name="椭圆 17"/>
          <p:cNvSpPr/>
          <p:nvPr/>
        </p:nvSpPr>
        <p:spPr>
          <a:xfrm>
            <a:off x="5339601" y="3440502"/>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矩形 18"/>
          <p:cNvSpPr/>
          <p:nvPr/>
        </p:nvSpPr>
        <p:spPr>
          <a:xfrm>
            <a:off x="7829961" y="1356195"/>
            <a:ext cx="146706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000" dirty="0">
                <a:solidFill>
                  <a:prstClr val="white"/>
                </a:solidFill>
                <a:cs typeface="+mn-ea"/>
                <a:sym typeface="+mn-lt"/>
              </a:rPr>
              <a:t>纯网络银行</a:t>
            </a: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21" name="椭圆 20"/>
          <p:cNvSpPr/>
          <p:nvPr/>
        </p:nvSpPr>
        <p:spPr>
          <a:xfrm>
            <a:off x="5339601" y="4597239"/>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23" name="그룹 427"/>
          <p:cNvGrpSpPr/>
          <p:nvPr/>
        </p:nvGrpSpPr>
        <p:grpSpPr>
          <a:xfrm>
            <a:off x="5506799" y="3635224"/>
            <a:ext cx="390525" cy="343947"/>
            <a:chOff x="6798957" y="5589841"/>
            <a:chExt cx="390525" cy="343947"/>
          </a:xfrm>
          <a:solidFill>
            <a:schemeClr val="bg1"/>
          </a:solidFill>
        </p:grpSpPr>
        <p:sp>
          <p:nvSpPr>
            <p:cNvPr id="24" name="자유형: 도형 428"/>
            <p:cNvSpPr/>
            <p:nvPr/>
          </p:nvSpPr>
          <p:spPr>
            <a:xfrm>
              <a:off x="6798957" y="5589841"/>
              <a:ext cx="390525" cy="276225"/>
            </a:xfrm>
            <a:custGeom>
              <a:avLst/>
              <a:gdLst>
                <a:gd name="connsiteX0" fmla="*/ 130471 w 390525"/>
                <a:gd name="connsiteY0" fmla="*/ 230124 h 276225"/>
                <a:gd name="connsiteX1" fmla="*/ 331830 w 390525"/>
                <a:gd name="connsiteY1" fmla="*/ 230124 h 276225"/>
                <a:gd name="connsiteX2" fmla="*/ 342498 w 390525"/>
                <a:gd name="connsiteY2" fmla="*/ 222028 h 276225"/>
                <a:gd name="connsiteX3" fmla="*/ 387075 w 390525"/>
                <a:gd name="connsiteY3" fmla="*/ 66008 h 276225"/>
                <a:gd name="connsiteX4" fmla="*/ 385265 w 390525"/>
                <a:gd name="connsiteY4" fmla="*/ 56198 h 276225"/>
                <a:gd name="connsiteX5" fmla="*/ 376407 w 390525"/>
                <a:gd name="connsiteY5" fmla="*/ 51721 h 276225"/>
                <a:gd name="connsiteX6" fmla="*/ 104754 w 390525"/>
                <a:gd name="connsiteY6" fmla="*/ 51721 h 276225"/>
                <a:gd name="connsiteX7" fmla="*/ 96753 w 390525"/>
                <a:gd name="connsiteY7" fmla="*/ 15907 h 276225"/>
                <a:gd name="connsiteX8" fmla="*/ 85894 w 390525"/>
                <a:gd name="connsiteY8" fmla="*/ 7144 h 276225"/>
                <a:gd name="connsiteX9" fmla="*/ 18552 w 390525"/>
                <a:gd name="connsiteY9" fmla="*/ 7144 h 276225"/>
                <a:gd name="connsiteX10" fmla="*/ 7218 w 390525"/>
                <a:gd name="connsiteY10" fmla="*/ 17050 h 276225"/>
                <a:gd name="connsiteX11" fmla="*/ 18266 w 390525"/>
                <a:gd name="connsiteY11" fmla="*/ 29433 h 276225"/>
                <a:gd name="connsiteX12" fmla="*/ 76941 w 390525"/>
                <a:gd name="connsiteY12" fmla="*/ 29433 h 276225"/>
                <a:gd name="connsiteX13" fmla="*/ 117231 w 390525"/>
                <a:gd name="connsiteY13" fmla="*/ 210503 h 276225"/>
                <a:gd name="connsiteX14" fmla="*/ 97134 w 390525"/>
                <a:gd name="connsiteY14" fmla="*/ 243269 h 276225"/>
                <a:gd name="connsiteX15" fmla="*/ 131043 w 390525"/>
                <a:gd name="connsiteY15" fmla="*/ 274606 h 276225"/>
                <a:gd name="connsiteX16" fmla="*/ 331544 w 390525"/>
                <a:gd name="connsiteY16" fmla="*/ 274606 h 276225"/>
                <a:gd name="connsiteX17" fmla="*/ 342879 w 390525"/>
                <a:gd name="connsiteY17" fmla="*/ 264700 h 276225"/>
                <a:gd name="connsiteX18" fmla="*/ 331830 w 390525"/>
                <a:gd name="connsiteY18" fmla="*/ 252317 h 276225"/>
                <a:gd name="connsiteX19" fmla="*/ 130471 w 390525"/>
                <a:gd name="connsiteY19" fmla="*/ 252317 h 276225"/>
                <a:gd name="connsiteX20" fmla="*/ 119327 w 390525"/>
                <a:gd name="connsiteY20" fmla="*/ 241173 h 276225"/>
                <a:gd name="connsiteX21" fmla="*/ 130471 w 390525"/>
                <a:gd name="connsiteY21" fmla="*/ 230124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0525" h="276225">
                  <a:moveTo>
                    <a:pt x="130471" y="230124"/>
                  </a:moveTo>
                  <a:lnTo>
                    <a:pt x="331830" y="230124"/>
                  </a:lnTo>
                  <a:cubicBezTo>
                    <a:pt x="336782" y="230124"/>
                    <a:pt x="341164" y="226790"/>
                    <a:pt x="342498" y="222028"/>
                  </a:cubicBezTo>
                  <a:lnTo>
                    <a:pt x="387075" y="66008"/>
                  </a:lnTo>
                  <a:cubicBezTo>
                    <a:pt x="388027" y="62675"/>
                    <a:pt x="387360" y="59055"/>
                    <a:pt x="385265" y="56198"/>
                  </a:cubicBezTo>
                  <a:cubicBezTo>
                    <a:pt x="383169" y="53435"/>
                    <a:pt x="379836" y="51721"/>
                    <a:pt x="376407" y="51721"/>
                  </a:cubicBezTo>
                  <a:lnTo>
                    <a:pt x="104754" y="51721"/>
                  </a:lnTo>
                  <a:lnTo>
                    <a:pt x="96753" y="15907"/>
                  </a:lnTo>
                  <a:cubicBezTo>
                    <a:pt x="95609" y="10763"/>
                    <a:pt x="91133" y="7144"/>
                    <a:pt x="85894" y="7144"/>
                  </a:cubicBezTo>
                  <a:lnTo>
                    <a:pt x="18552" y="7144"/>
                  </a:lnTo>
                  <a:cubicBezTo>
                    <a:pt x="12838" y="7144"/>
                    <a:pt x="7789" y="11335"/>
                    <a:pt x="7218" y="17050"/>
                  </a:cubicBezTo>
                  <a:cubicBezTo>
                    <a:pt x="6455" y="23813"/>
                    <a:pt x="11694" y="29433"/>
                    <a:pt x="18266" y="29433"/>
                  </a:cubicBezTo>
                  <a:lnTo>
                    <a:pt x="76941" y="29433"/>
                  </a:lnTo>
                  <a:lnTo>
                    <a:pt x="117231" y="210503"/>
                  </a:lnTo>
                  <a:cubicBezTo>
                    <a:pt x="104754" y="215932"/>
                    <a:pt x="96276" y="228600"/>
                    <a:pt x="97134" y="243269"/>
                  </a:cubicBezTo>
                  <a:cubicBezTo>
                    <a:pt x="98181" y="260985"/>
                    <a:pt x="113326" y="274606"/>
                    <a:pt x="131043" y="274606"/>
                  </a:cubicBezTo>
                  <a:lnTo>
                    <a:pt x="331544" y="274606"/>
                  </a:lnTo>
                  <a:cubicBezTo>
                    <a:pt x="337259" y="274606"/>
                    <a:pt x="342307" y="270415"/>
                    <a:pt x="342879" y="264700"/>
                  </a:cubicBezTo>
                  <a:cubicBezTo>
                    <a:pt x="343641" y="257937"/>
                    <a:pt x="338402" y="252317"/>
                    <a:pt x="331830" y="252317"/>
                  </a:cubicBezTo>
                  <a:lnTo>
                    <a:pt x="130471" y="252317"/>
                  </a:lnTo>
                  <a:cubicBezTo>
                    <a:pt x="124375" y="252317"/>
                    <a:pt x="119327" y="247365"/>
                    <a:pt x="119327" y="241173"/>
                  </a:cubicBezTo>
                  <a:cubicBezTo>
                    <a:pt x="119327" y="234982"/>
                    <a:pt x="124375" y="230124"/>
                    <a:pt x="130471" y="23012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5" name="자유형: 도형 429"/>
            <p:cNvSpPr/>
            <p:nvPr/>
          </p:nvSpPr>
          <p:spPr>
            <a:xfrm>
              <a:off x="6911141" y="5857588"/>
              <a:ext cx="76200" cy="76200"/>
            </a:xfrm>
            <a:custGeom>
              <a:avLst/>
              <a:gdLst>
                <a:gd name="connsiteX0" fmla="*/ 7144 w 76200"/>
                <a:gd name="connsiteY0" fmla="*/ 40577 h 76200"/>
                <a:gd name="connsiteX1" fmla="*/ 40576 w 76200"/>
                <a:gd name="connsiteY1" fmla="*/ 74009 h 76200"/>
                <a:gd name="connsiteX2" fmla="*/ 74009 w 76200"/>
                <a:gd name="connsiteY2" fmla="*/ 40577 h 76200"/>
                <a:gd name="connsiteX3" fmla="*/ 40576 w 76200"/>
                <a:gd name="connsiteY3" fmla="*/ 7144 h 76200"/>
                <a:gd name="connsiteX4" fmla="*/ 7144 w 76200"/>
                <a:gd name="connsiteY4" fmla="*/ 4057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144" y="40577"/>
                  </a:moveTo>
                  <a:cubicBezTo>
                    <a:pt x="7144" y="59055"/>
                    <a:pt x="22098" y="74009"/>
                    <a:pt x="40576" y="74009"/>
                  </a:cubicBezTo>
                  <a:cubicBezTo>
                    <a:pt x="59055" y="74009"/>
                    <a:pt x="74009" y="59055"/>
                    <a:pt x="74009" y="40577"/>
                  </a:cubicBezTo>
                  <a:cubicBezTo>
                    <a:pt x="74009" y="22098"/>
                    <a:pt x="59055" y="7144"/>
                    <a:pt x="40576" y="7144"/>
                  </a:cubicBezTo>
                  <a:cubicBezTo>
                    <a:pt x="22193" y="7144"/>
                    <a:pt x="7144" y="22098"/>
                    <a:pt x="7144" y="4057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6" name="자유형: 도형 430"/>
            <p:cNvSpPr/>
            <p:nvPr/>
          </p:nvSpPr>
          <p:spPr>
            <a:xfrm>
              <a:off x="7067922" y="5857588"/>
              <a:ext cx="76200" cy="76200"/>
            </a:xfrm>
            <a:custGeom>
              <a:avLst/>
              <a:gdLst>
                <a:gd name="connsiteX0" fmla="*/ 7144 w 76200"/>
                <a:gd name="connsiteY0" fmla="*/ 40577 h 76200"/>
                <a:gd name="connsiteX1" fmla="*/ 40577 w 76200"/>
                <a:gd name="connsiteY1" fmla="*/ 74009 h 76200"/>
                <a:gd name="connsiteX2" fmla="*/ 74009 w 76200"/>
                <a:gd name="connsiteY2" fmla="*/ 40577 h 76200"/>
                <a:gd name="connsiteX3" fmla="*/ 40577 w 76200"/>
                <a:gd name="connsiteY3" fmla="*/ 7144 h 76200"/>
                <a:gd name="connsiteX4" fmla="*/ 7144 w 76200"/>
                <a:gd name="connsiteY4" fmla="*/ 4057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144" y="40577"/>
                  </a:moveTo>
                  <a:cubicBezTo>
                    <a:pt x="7144" y="59055"/>
                    <a:pt x="22098" y="74009"/>
                    <a:pt x="40577" y="74009"/>
                  </a:cubicBezTo>
                  <a:cubicBezTo>
                    <a:pt x="59055" y="74009"/>
                    <a:pt x="74009" y="59055"/>
                    <a:pt x="74009" y="40577"/>
                  </a:cubicBezTo>
                  <a:cubicBezTo>
                    <a:pt x="74009" y="22098"/>
                    <a:pt x="59055" y="7144"/>
                    <a:pt x="40577" y="7144"/>
                  </a:cubicBezTo>
                  <a:cubicBezTo>
                    <a:pt x="22193" y="7144"/>
                    <a:pt x="7144" y="22098"/>
                    <a:pt x="7144" y="4057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grpSp>
        <p:nvGrpSpPr>
          <p:cNvPr id="27" name="그룹 16"/>
          <p:cNvGrpSpPr/>
          <p:nvPr/>
        </p:nvGrpSpPr>
        <p:grpSpPr>
          <a:xfrm>
            <a:off x="5522666" y="4849927"/>
            <a:ext cx="385886" cy="266700"/>
            <a:chOff x="8144247" y="4296431"/>
            <a:chExt cx="385886" cy="266700"/>
          </a:xfrm>
          <a:solidFill>
            <a:schemeClr val="bg1"/>
          </a:solidFill>
        </p:grpSpPr>
        <p:sp>
          <p:nvSpPr>
            <p:cNvPr id="28" name="자유형: 도형 17"/>
            <p:cNvSpPr/>
            <p:nvPr/>
          </p:nvSpPr>
          <p:spPr>
            <a:xfrm>
              <a:off x="8253908" y="4296431"/>
              <a:ext cx="276225" cy="266700"/>
            </a:xfrm>
            <a:custGeom>
              <a:avLst/>
              <a:gdLst>
                <a:gd name="connsiteX0" fmla="*/ 275530 w 276225"/>
                <a:gd name="connsiteY0" fmla="*/ 128884 h 266700"/>
                <a:gd name="connsiteX1" fmla="*/ 247908 w 276225"/>
                <a:gd name="connsiteY1" fmla="*/ 111263 h 266700"/>
                <a:gd name="connsiteX2" fmla="*/ 194663 w 276225"/>
                <a:gd name="connsiteY2" fmla="*/ 107834 h 266700"/>
                <a:gd name="connsiteX3" fmla="*/ 188853 w 276225"/>
                <a:gd name="connsiteY3" fmla="*/ 107548 h 266700"/>
                <a:gd name="connsiteX4" fmla="*/ 184281 w 276225"/>
                <a:gd name="connsiteY4" fmla="*/ 102881 h 266700"/>
                <a:gd name="connsiteX5" fmla="*/ 113796 w 276225"/>
                <a:gd name="connsiteY5" fmla="*/ 15727 h 266700"/>
                <a:gd name="connsiteX6" fmla="*/ 107224 w 276225"/>
                <a:gd name="connsiteY6" fmla="*/ 8964 h 266700"/>
                <a:gd name="connsiteX7" fmla="*/ 94175 w 276225"/>
                <a:gd name="connsiteY7" fmla="*/ 7249 h 266700"/>
                <a:gd name="connsiteX8" fmla="*/ 92269 w 276225"/>
                <a:gd name="connsiteY8" fmla="*/ 7345 h 266700"/>
                <a:gd name="connsiteX9" fmla="*/ 82649 w 276225"/>
                <a:gd name="connsiteY9" fmla="*/ 9345 h 266700"/>
                <a:gd name="connsiteX10" fmla="*/ 81030 w 276225"/>
                <a:gd name="connsiteY10" fmla="*/ 24014 h 266700"/>
                <a:gd name="connsiteX11" fmla="*/ 107986 w 276225"/>
                <a:gd name="connsiteY11" fmla="*/ 107262 h 266700"/>
                <a:gd name="connsiteX12" fmla="*/ 69314 w 276225"/>
                <a:gd name="connsiteY12" fmla="*/ 107262 h 266700"/>
                <a:gd name="connsiteX13" fmla="*/ 63409 w 276225"/>
                <a:gd name="connsiteY13" fmla="*/ 106976 h 266700"/>
                <a:gd name="connsiteX14" fmla="*/ 58646 w 276225"/>
                <a:gd name="connsiteY14" fmla="*/ 102404 h 266700"/>
                <a:gd name="connsiteX15" fmla="*/ 33786 w 276225"/>
                <a:gd name="connsiteY15" fmla="*/ 73163 h 266700"/>
                <a:gd name="connsiteX16" fmla="*/ 26833 w 276225"/>
                <a:gd name="connsiteY16" fmla="*/ 66495 h 266700"/>
                <a:gd name="connsiteX17" fmla="*/ 16546 w 276225"/>
                <a:gd name="connsiteY17" fmla="*/ 65447 h 266700"/>
                <a:gd name="connsiteX18" fmla="*/ 10164 w 276225"/>
                <a:gd name="connsiteY18" fmla="*/ 67924 h 266700"/>
                <a:gd name="connsiteX19" fmla="*/ 8640 w 276225"/>
                <a:gd name="connsiteY19" fmla="*/ 82402 h 266700"/>
                <a:gd name="connsiteX20" fmla="*/ 22832 w 276225"/>
                <a:gd name="connsiteY20" fmla="*/ 136694 h 266700"/>
                <a:gd name="connsiteX21" fmla="*/ 8640 w 276225"/>
                <a:gd name="connsiteY21" fmla="*/ 190987 h 266700"/>
                <a:gd name="connsiteX22" fmla="*/ 7211 w 276225"/>
                <a:gd name="connsiteY22" fmla="*/ 200607 h 266700"/>
                <a:gd name="connsiteX23" fmla="*/ 16546 w 276225"/>
                <a:gd name="connsiteY23" fmla="*/ 207941 h 266700"/>
                <a:gd name="connsiteX24" fmla="*/ 23023 w 276225"/>
                <a:gd name="connsiteY24" fmla="*/ 208227 h 266700"/>
                <a:gd name="connsiteX25" fmla="*/ 33786 w 276225"/>
                <a:gd name="connsiteY25" fmla="*/ 200226 h 266700"/>
                <a:gd name="connsiteX26" fmla="*/ 58646 w 276225"/>
                <a:gd name="connsiteY26" fmla="*/ 170984 h 266700"/>
                <a:gd name="connsiteX27" fmla="*/ 62647 w 276225"/>
                <a:gd name="connsiteY27" fmla="*/ 166698 h 266700"/>
                <a:gd name="connsiteX28" fmla="*/ 69219 w 276225"/>
                <a:gd name="connsiteY28" fmla="*/ 166127 h 266700"/>
                <a:gd name="connsiteX29" fmla="*/ 107891 w 276225"/>
                <a:gd name="connsiteY29" fmla="*/ 166127 h 266700"/>
                <a:gd name="connsiteX30" fmla="*/ 80935 w 276225"/>
                <a:gd name="connsiteY30" fmla="*/ 249470 h 266700"/>
                <a:gd name="connsiteX31" fmla="*/ 79220 w 276225"/>
                <a:gd name="connsiteY31" fmla="*/ 259091 h 266700"/>
                <a:gd name="connsiteX32" fmla="*/ 92174 w 276225"/>
                <a:gd name="connsiteY32" fmla="*/ 266234 h 266700"/>
                <a:gd name="connsiteX33" fmla="*/ 94079 w 276225"/>
                <a:gd name="connsiteY33" fmla="*/ 266330 h 266700"/>
                <a:gd name="connsiteX34" fmla="*/ 98842 w 276225"/>
                <a:gd name="connsiteY34" fmla="*/ 266520 h 266700"/>
                <a:gd name="connsiteX35" fmla="*/ 103509 w 276225"/>
                <a:gd name="connsiteY35" fmla="*/ 266139 h 266700"/>
                <a:gd name="connsiteX36" fmla="*/ 113701 w 276225"/>
                <a:gd name="connsiteY36" fmla="*/ 257853 h 266700"/>
                <a:gd name="connsiteX37" fmla="*/ 184186 w 276225"/>
                <a:gd name="connsiteY37" fmla="*/ 170699 h 266700"/>
                <a:gd name="connsiteX38" fmla="*/ 188091 w 276225"/>
                <a:gd name="connsiteY38" fmla="*/ 166317 h 266700"/>
                <a:gd name="connsiteX39" fmla="*/ 194568 w 276225"/>
                <a:gd name="connsiteY39" fmla="*/ 165650 h 266700"/>
                <a:gd name="connsiteX40" fmla="*/ 247813 w 276225"/>
                <a:gd name="connsiteY40" fmla="*/ 162221 h 266700"/>
                <a:gd name="connsiteX41" fmla="*/ 275435 w 276225"/>
                <a:gd name="connsiteY41" fmla="*/ 144600 h 266700"/>
                <a:gd name="connsiteX42" fmla="*/ 275530 w 276225"/>
                <a:gd name="connsiteY42" fmla="*/ 128884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6225" h="266700">
                  <a:moveTo>
                    <a:pt x="275530" y="128884"/>
                  </a:moveTo>
                  <a:cubicBezTo>
                    <a:pt x="275150" y="128312"/>
                    <a:pt x="265339" y="114787"/>
                    <a:pt x="247908" y="111263"/>
                  </a:cubicBezTo>
                  <a:cubicBezTo>
                    <a:pt x="232192" y="108024"/>
                    <a:pt x="196188" y="107834"/>
                    <a:pt x="194663" y="107834"/>
                  </a:cubicBezTo>
                  <a:cubicBezTo>
                    <a:pt x="192187" y="107834"/>
                    <a:pt x="189901" y="107643"/>
                    <a:pt x="188853" y="107548"/>
                  </a:cubicBezTo>
                  <a:cubicBezTo>
                    <a:pt x="187805" y="106691"/>
                    <a:pt x="185710" y="104595"/>
                    <a:pt x="184281" y="102881"/>
                  </a:cubicBezTo>
                  <a:lnTo>
                    <a:pt x="113796" y="15727"/>
                  </a:lnTo>
                  <a:cubicBezTo>
                    <a:pt x="112272" y="13822"/>
                    <a:pt x="109129" y="10298"/>
                    <a:pt x="107224" y="8964"/>
                  </a:cubicBezTo>
                  <a:cubicBezTo>
                    <a:pt x="103890" y="6678"/>
                    <a:pt x="95222" y="7154"/>
                    <a:pt x="94175" y="7249"/>
                  </a:cubicBezTo>
                  <a:lnTo>
                    <a:pt x="92269" y="7345"/>
                  </a:lnTo>
                  <a:cubicBezTo>
                    <a:pt x="89698" y="7535"/>
                    <a:pt x="84935" y="8107"/>
                    <a:pt x="82649" y="9345"/>
                  </a:cubicBezTo>
                  <a:cubicBezTo>
                    <a:pt x="81315" y="10107"/>
                    <a:pt x="77220" y="12488"/>
                    <a:pt x="81030" y="24014"/>
                  </a:cubicBezTo>
                  <a:cubicBezTo>
                    <a:pt x="81030" y="24014"/>
                    <a:pt x="107891" y="106881"/>
                    <a:pt x="107986" y="107262"/>
                  </a:cubicBezTo>
                  <a:cubicBezTo>
                    <a:pt x="107605" y="107262"/>
                    <a:pt x="69314" y="107262"/>
                    <a:pt x="69314" y="107262"/>
                  </a:cubicBezTo>
                  <a:cubicBezTo>
                    <a:pt x="66743" y="107262"/>
                    <a:pt x="64457" y="107072"/>
                    <a:pt x="63409" y="106976"/>
                  </a:cubicBezTo>
                  <a:cubicBezTo>
                    <a:pt x="62361" y="106119"/>
                    <a:pt x="60170" y="104119"/>
                    <a:pt x="58646" y="102404"/>
                  </a:cubicBezTo>
                  <a:lnTo>
                    <a:pt x="33786" y="73163"/>
                  </a:lnTo>
                  <a:cubicBezTo>
                    <a:pt x="33596" y="72972"/>
                    <a:pt x="29500" y="68114"/>
                    <a:pt x="26833" y="66495"/>
                  </a:cubicBezTo>
                  <a:cubicBezTo>
                    <a:pt x="23309" y="64399"/>
                    <a:pt x="16546" y="65447"/>
                    <a:pt x="16546" y="65447"/>
                  </a:cubicBezTo>
                  <a:cubicBezTo>
                    <a:pt x="14640" y="65828"/>
                    <a:pt x="11878" y="66686"/>
                    <a:pt x="10164" y="67924"/>
                  </a:cubicBezTo>
                  <a:cubicBezTo>
                    <a:pt x="7116" y="70115"/>
                    <a:pt x="6544" y="74972"/>
                    <a:pt x="8640" y="82402"/>
                  </a:cubicBezTo>
                  <a:cubicBezTo>
                    <a:pt x="14260" y="102404"/>
                    <a:pt x="22166" y="132122"/>
                    <a:pt x="22832" y="136694"/>
                  </a:cubicBezTo>
                  <a:cubicBezTo>
                    <a:pt x="22261" y="141266"/>
                    <a:pt x="14260" y="170889"/>
                    <a:pt x="8640" y="190987"/>
                  </a:cubicBezTo>
                  <a:cubicBezTo>
                    <a:pt x="8164" y="192511"/>
                    <a:pt x="6830" y="197845"/>
                    <a:pt x="7211" y="200607"/>
                  </a:cubicBezTo>
                  <a:cubicBezTo>
                    <a:pt x="8069" y="206322"/>
                    <a:pt x="16165" y="207846"/>
                    <a:pt x="16546" y="207941"/>
                  </a:cubicBezTo>
                  <a:cubicBezTo>
                    <a:pt x="18546" y="208322"/>
                    <a:pt x="21308" y="208418"/>
                    <a:pt x="23023" y="208227"/>
                  </a:cubicBezTo>
                  <a:cubicBezTo>
                    <a:pt x="27214" y="207751"/>
                    <a:pt x="32738" y="201464"/>
                    <a:pt x="33786" y="200226"/>
                  </a:cubicBezTo>
                  <a:lnTo>
                    <a:pt x="58646" y="170984"/>
                  </a:lnTo>
                  <a:cubicBezTo>
                    <a:pt x="60266" y="169079"/>
                    <a:pt x="61885" y="167460"/>
                    <a:pt x="62647" y="166698"/>
                  </a:cubicBezTo>
                  <a:cubicBezTo>
                    <a:pt x="63980" y="166412"/>
                    <a:pt x="67028" y="166127"/>
                    <a:pt x="69219" y="166127"/>
                  </a:cubicBezTo>
                  <a:cubicBezTo>
                    <a:pt x="69219" y="166127"/>
                    <a:pt x="107509" y="166127"/>
                    <a:pt x="107891" y="166127"/>
                  </a:cubicBezTo>
                  <a:cubicBezTo>
                    <a:pt x="107795" y="166508"/>
                    <a:pt x="80935" y="249470"/>
                    <a:pt x="80935" y="249470"/>
                  </a:cubicBezTo>
                  <a:cubicBezTo>
                    <a:pt x="80173" y="251947"/>
                    <a:pt x="78839" y="256519"/>
                    <a:pt x="79220" y="259091"/>
                  </a:cubicBezTo>
                  <a:cubicBezTo>
                    <a:pt x="79792" y="263186"/>
                    <a:pt x="84173" y="265663"/>
                    <a:pt x="92174" y="266234"/>
                  </a:cubicBezTo>
                  <a:lnTo>
                    <a:pt x="94079" y="266330"/>
                  </a:lnTo>
                  <a:cubicBezTo>
                    <a:pt x="95318" y="266425"/>
                    <a:pt x="97127" y="266520"/>
                    <a:pt x="98842" y="266520"/>
                  </a:cubicBezTo>
                  <a:cubicBezTo>
                    <a:pt x="100556" y="266520"/>
                    <a:pt x="102366" y="266425"/>
                    <a:pt x="103509" y="266139"/>
                  </a:cubicBezTo>
                  <a:cubicBezTo>
                    <a:pt x="107509" y="265282"/>
                    <a:pt x="113034" y="258614"/>
                    <a:pt x="113701" y="257853"/>
                  </a:cubicBezTo>
                  <a:lnTo>
                    <a:pt x="184186" y="170699"/>
                  </a:lnTo>
                  <a:cubicBezTo>
                    <a:pt x="185710" y="168794"/>
                    <a:pt x="187329" y="167079"/>
                    <a:pt x="188091" y="166317"/>
                  </a:cubicBezTo>
                  <a:cubicBezTo>
                    <a:pt x="189425" y="166031"/>
                    <a:pt x="192377" y="165650"/>
                    <a:pt x="194568" y="165650"/>
                  </a:cubicBezTo>
                  <a:cubicBezTo>
                    <a:pt x="196092" y="165650"/>
                    <a:pt x="232001" y="165460"/>
                    <a:pt x="247813" y="162221"/>
                  </a:cubicBezTo>
                  <a:cubicBezTo>
                    <a:pt x="265244" y="158697"/>
                    <a:pt x="275054" y="145172"/>
                    <a:pt x="275435" y="144600"/>
                  </a:cubicBezTo>
                  <a:cubicBezTo>
                    <a:pt x="278769" y="140314"/>
                    <a:pt x="278769" y="133456"/>
                    <a:pt x="275530" y="12888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9" name="자유형: 도형 18"/>
            <p:cNvSpPr/>
            <p:nvPr/>
          </p:nvSpPr>
          <p:spPr>
            <a:xfrm>
              <a:off x="8179204" y="4370832"/>
              <a:ext cx="66675" cy="28575"/>
            </a:xfrm>
            <a:custGeom>
              <a:avLst/>
              <a:gdLst>
                <a:gd name="connsiteX0" fmla="*/ 48101 w 66675"/>
                <a:gd name="connsiteY0" fmla="*/ 7144 h 28575"/>
                <a:gd name="connsiteX1" fmla="*/ 18573 w 66675"/>
                <a:gd name="connsiteY1" fmla="*/ 7144 h 28575"/>
                <a:gd name="connsiteX2" fmla="*/ 7144 w 66675"/>
                <a:gd name="connsiteY2" fmla="*/ 18669 h 28575"/>
                <a:gd name="connsiteX3" fmla="*/ 18573 w 66675"/>
                <a:gd name="connsiteY3" fmla="*/ 30194 h 28575"/>
                <a:gd name="connsiteX4" fmla="*/ 48101 w 66675"/>
                <a:gd name="connsiteY4" fmla="*/ 30194 h 28575"/>
                <a:gd name="connsiteX5" fmla="*/ 59531 w 66675"/>
                <a:gd name="connsiteY5" fmla="*/ 18669 h 28575"/>
                <a:gd name="connsiteX6" fmla="*/ 48101 w 6667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48101" y="7144"/>
                  </a:moveTo>
                  <a:lnTo>
                    <a:pt x="18573" y="7144"/>
                  </a:lnTo>
                  <a:cubicBezTo>
                    <a:pt x="12287" y="7144"/>
                    <a:pt x="7144" y="12287"/>
                    <a:pt x="7144" y="18669"/>
                  </a:cubicBezTo>
                  <a:cubicBezTo>
                    <a:pt x="7144" y="25051"/>
                    <a:pt x="12287" y="30194"/>
                    <a:pt x="18573" y="30194"/>
                  </a:cubicBezTo>
                  <a:lnTo>
                    <a:pt x="48101" y="30194"/>
                  </a:lnTo>
                  <a:cubicBezTo>
                    <a:pt x="54387" y="30194"/>
                    <a:pt x="59531" y="25051"/>
                    <a:pt x="59531" y="18669"/>
                  </a:cubicBezTo>
                  <a:cubicBezTo>
                    <a:pt x="59436" y="12287"/>
                    <a:pt x="54387" y="7144"/>
                    <a:pt x="48101"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30" name="자유형: 도형 19"/>
            <p:cNvSpPr/>
            <p:nvPr/>
          </p:nvSpPr>
          <p:spPr>
            <a:xfrm>
              <a:off x="8179204" y="4460748"/>
              <a:ext cx="66675" cy="28575"/>
            </a:xfrm>
            <a:custGeom>
              <a:avLst/>
              <a:gdLst>
                <a:gd name="connsiteX0" fmla="*/ 48101 w 66675"/>
                <a:gd name="connsiteY0" fmla="*/ 7144 h 28575"/>
                <a:gd name="connsiteX1" fmla="*/ 18573 w 66675"/>
                <a:gd name="connsiteY1" fmla="*/ 7144 h 28575"/>
                <a:gd name="connsiteX2" fmla="*/ 7144 w 66675"/>
                <a:gd name="connsiteY2" fmla="*/ 18669 h 28575"/>
                <a:gd name="connsiteX3" fmla="*/ 18573 w 66675"/>
                <a:gd name="connsiteY3" fmla="*/ 30194 h 28575"/>
                <a:gd name="connsiteX4" fmla="*/ 48101 w 66675"/>
                <a:gd name="connsiteY4" fmla="*/ 30194 h 28575"/>
                <a:gd name="connsiteX5" fmla="*/ 59531 w 66675"/>
                <a:gd name="connsiteY5" fmla="*/ 18669 h 28575"/>
                <a:gd name="connsiteX6" fmla="*/ 48101 w 6667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48101" y="7144"/>
                  </a:moveTo>
                  <a:lnTo>
                    <a:pt x="18573" y="7144"/>
                  </a:lnTo>
                  <a:cubicBezTo>
                    <a:pt x="12287" y="7144"/>
                    <a:pt x="7144" y="12287"/>
                    <a:pt x="7144" y="18669"/>
                  </a:cubicBezTo>
                  <a:cubicBezTo>
                    <a:pt x="7144" y="25051"/>
                    <a:pt x="12287" y="30194"/>
                    <a:pt x="18573" y="30194"/>
                  </a:cubicBezTo>
                  <a:lnTo>
                    <a:pt x="48101" y="30194"/>
                  </a:lnTo>
                  <a:cubicBezTo>
                    <a:pt x="54387" y="30194"/>
                    <a:pt x="59531" y="25051"/>
                    <a:pt x="59531" y="18669"/>
                  </a:cubicBezTo>
                  <a:cubicBezTo>
                    <a:pt x="59436" y="12287"/>
                    <a:pt x="54387" y="7144"/>
                    <a:pt x="48101"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31" name="자유형: 도형 20"/>
            <p:cNvSpPr/>
            <p:nvPr/>
          </p:nvSpPr>
          <p:spPr>
            <a:xfrm>
              <a:off x="8144247" y="4416171"/>
              <a:ext cx="95250" cy="28575"/>
            </a:xfrm>
            <a:custGeom>
              <a:avLst/>
              <a:gdLst>
                <a:gd name="connsiteX0" fmla="*/ 82963 w 95250"/>
                <a:gd name="connsiteY0" fmla="*/ 7144 h 28575"/>
                <a:gd name="connsiteX1" fmla="*/ 18574 w 95250"/>
                <a:gd name="connsiteY1" fmla="*/ 7144 h 28575"/>
                <a:gd name="connsiteX2" fmla="*/ 7144 w 95250"/>
                <a:gd name="connsiteY2" fmla="*/ 18669 h 28575"/>
                <a:gd name="connsiteX3" fmla="*/ 18574 w 95250"/>
                <a:gd name="connsiteY3" fmla="*/ 30194 h 28575"/>
                <a:gd name="connsiteX4" fmla="*/ 82963 w 95250"/>
                <a:gd name="connsiteY4" fmla="*/ 30194 h 28575"/>
                <a:gd name="connsiteX5" fmla="*/ 94393 w 95250"/>
                <a:gd name="connsiteY5" fmla="*/ 18669 h 28575"/>
                <a:gd name="connsiteX6" fmla="*/ 82963 w 952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0" h="28575">
                  <a:moveTo>
                    <a:pt x="82963" y="7144"/>
                  </a:moveTo>
                  <a:lnTo>
                    <a:pt x="18574" y="7144"/>
                  </a:lnTo>
                  <a:cubicBezTo>
                    <a:pt x="12288" y="7144"/>
                    <a:pt x="7144" y="12287"/>
                    <a:pt x="7144" y="18669"/>
                  </a:cubicBezTo>
                  <a:cubicBezTo>
                    <a:pt x="7144" y="25051"/>
                    <a:pt x="12288" y="30194"/>
                    <a:pt x="18574" y="30194"/>
                  </a:cubicBezTo>
                  <a:lnTo>
                    <a:pt x="82963" y="30194"/>
                  </a:lnTo>
                  <a:cubicBezTo>
                    <a:pt x="89249" y="30194"/>
                    <a:pt x="94393" y="25051"/>
                    <a:pt x="94393" y="18669"/>
                  </a:cubicBezTo>
                  <a:cubicBezTo>
                    <a:pt x="94393" y="12287"/>
                    <a:pt x="89249" y="7144"/>
                    <a:pt x="82963"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pic>
        <p:nvPicPr>
          <p:cNvPr id="43" name="图片 4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4" name="文本框 43"/>
          <p:cNvSpPr txBox="1"/>
          <p:nvPr/>
        </p:nvSpPr>
        <p:spPr>
          <a:xfrm>
            <a:off x="650240" y="2265301"/>
            <a:ext cx="3860800" cy="3372077"/>
          </a:xfrm>
          <a:prstGeom prst="rect">
            <a:avLst/>
          </a:prstGeom>
          <a:noFill/>
        </p:spPr>
        <p:txBody>
          <a:bodyPr wrap="square" rtlCol="0">
            <a:spAutoFit/>
          </a:bodyPr>
          <a:lstStyle/>
          <a:p>
            <a:pPr>
              <a:lnSpc>
                <a:spcPct val="150000"/>
              </a:lnSpc>
            </a:pPr>
            <a:r>
              <a:rPr lang="zh-CN" altLang="en-US" sz="1800" dirty="0">
                <a:solidFill>
                  <a:srgbClr val="000000"/>
                </a:solidFill>
                <a:effectLst/>
                <a:latin typeface="FZShuSong-Z01S"/>
              </a:rPr>
              <a:t>分支行网络银行是现有的传统银行设立的网络银行，利用互联网开发网上业务来超 越传统银行的地域限制。分支行网络银行是作为传统银行的补充而存在的，相当于银行开设的营业网点，把互联网作为一种网点的接入方式，银行也能够通过互联网来为客户 提供更好的服务。</a:t>
            </a:r>
            <a:endParaRPr lang="zh-CN" altLang="en-US" dirty="0"/>
          </a:p>
        </p:txBody>
      </p:sp>
      <p:sp>
        <p:nvSpPr>
          <p:cNvPr id="45" name="文本框 44"/>
          <p:cNvSpPr txBox="1"/>
          <p:nvPr/>
        </p:nvSpPr>
        <p:spPr>
          <a:xfrm>
            <a:off x="6924561" y="2264922"/>
            <a:ext cx="4251439" cy="3782895"/>
          </a:xfrm>
          <a:prstGeom prst="rect">
            <a:avLst/>
          </a:prstGeom>
          <a:noFill/>
        </p:spPr>
        <p:txBody>
          <a:bodyPr wrap="square" rtlCol="0">
            <a:spAutoFit/>
          </a:bodyPr>
          <a:lstStyle/>
          <a:p>
            <a:pPr>
              <a:lnSpc>
                <a:spcPct val="150000"/>
              </a:lnSpc>
            </a:pPr>
            <a:r>
              <a:rPr lang="zh-CN" altLang="en-US" sz="1800" dirty="0">
                <a:solidFill>
                  <a:srgbClr val="000000"/>
                </a:solidFill>
                <a:effectLst/>
                <a:latin typeface="FZShuSong-Z01S"/>
              </a:rPr>
              <a:t>纯网络银行是银行办理相关金融业务、金融服务的唯一途径它没有传统的物理机构、分支机构，也没有其他的营业部或实体的营业网点，所有的业 务都是通过互联网来办理的。纯网络银行的业务特点与传统银行相比有很大区别，一般情况下，纯网络银行的资 金运作渠道较少，因为受到营业网点和营业人员的限制，其业务发展完全依赖于网络</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ssolve">
                                      <p:cBhvr>
                                        <p:cTn id="19" dur="500"/>
                                        <p:tgtEl>
                                          <p:spTgt spid="1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ssolve">
                                      <p:cBhvr>
                                        <p:cTn id="22" dur="500"/>
                                        <p:tgtEl>
                                          <p:spTgt spid="18"/>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dissolve">
                                      <p:cBhvr>
                                        <p:cTn id="25" dur="500"/>
                                        <p:tgtEl>
                                          <p:spTgt spid="19"/>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dissolve">
                                      <p:cBhvr>
                                        <p:cTn id="28" dur="500"/>
                                        <p:tgtEl>
                                          <p:spTgt spid="21"/>
                                        </p:tgtEl>
                                      </p:cBhvr>
                                    </p:animEffect>
                                  </p:childTnLst>
                                </p:cTn>
                              </p:par>
                              <p:par>
                                <p:cTn id="29" presetID="9"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dissolve">
                                      <p:cBhvr>
                                        <p:cTn id="31" dur="500"/>
                                        <p:tgtEl>
                                          <p:spTgt spid="23"/>
                                        </p:tgtEl>
                                      </p:cBhvr>
                                    </p:animEffect>
                                  </p:childTnLst>
                                </p:cTn>
                              </p:par>
                              <p:par>
                                <p:cTn id="32" presetID="9" presetClass="entr" presetSubtype="0"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dissolve">
                                      <p:cBhvr>
                                        <p:cTn id="3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6" grpId="0"/>
      <p:bldP spid="17" grpId="0" animBg="1"/>
      <p:bldP spid="18" grpId="0" animBg="1"/>
      <p:bldP spid="19" grpId="0"/>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377185" y="1908877"/>
            <a:ext cx="2916000" cy="2916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1377185" y="4764589"/>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914622" y="490168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圆角矩形 7"/>
          <p:cNvSpPr/>
          <p:nvPr/>
        </p:nvSpPr>
        <p:spPr>
          <a:xfrm>
            <a:off x="4288951" y="240860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文本框 8"/>
          <p:cNvSpPr txBox="1"/>
          <p:nvPr/>
        </p:nvSpPr>
        <p:spPr>
          <a:xfrm>
            <a:off x="1852337" y="2721883"/>
            <a:ext cx="1798045" cy="101566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6000" b="0" i="0" u="none" strike="noStrike" kern="1200" cap="none" spc="0" normalizeH="0" baseline="0" noProof="0" dirty="0">
                <a:ln>
                  <a:noFill/>
                </a:ln>
                <a:solidFill>
                  <a:srgbClr val="44546A"/>
                </a:solidFill>
                <a:effectLst/>
                <a:uLnTx/>
                <a:uFillTx/>
                <a:cs typeface="+mn-ea"/>
                <a:sym typeface="+mn-lt"/>
              </a:rPr>
              <a:t>目录</a:t>
            </a:r>
          </a:p>
        </p:txBody>
      </p:sp>
      <p:sp>
        <p:nvSpPr>
          <p:cNvPr id="11" name="文本框 10"/>
          <p:cNvSpPr txBox="1"/>
          <p:nvPr/>
        </p:nvSpPr>
        <p:spPr>
          <a:xfrm>
            <a:off x="3545478" y="3293523"/>
            <a:ext cx="1798045"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a:ln>
                  <a:noFill/>
                </a:ln>
                <a:solidFill>
                  <a:prstClr val="white"/>
                </a:solidFill>
                <a:effectLst/>
                <a:uLnTx/>
                <a:uFillTx/>
                <a:cs typeface="+mn-ea"/>
                <a:sym typeface="+mn-lt"/>
              </a:rPr>
              <a:t>CON</a:t>
            </a:r>
            <a:r>
              <a:rPr kumimoji="1" lang="en-US" altLang="zh-CN" sz="2000" b="0" i="0" u="none" strike="noStrike" kern="1200" cap="none" spc="0" normalizeH="0" baseline="0" noProof="0">
                <a:ln>
                  <a:noFill/>
                </a:ln>
                <a:solidFill>
                  <a:srgbClr val="44546A"/>
                </a:solidFill>
                <a:effectLst/>
                <a:uLnTx/>
                <a:uFillTx/>
                <a:cs typeface="+mn-ea"/>
                <a:sym typeface="+mn-lt"/>
              </a:rPr>
              <a:t>TENTS</a:t>
            </a:r>
            <a:endParaRPr kumimoji="1" lang="zh-CN" altLang="en-US" sz="2000" b="0" i="0" u="none" strike="noStrike" kern="1200" cap="none" spc="0" normalizeH="0" baseline="0" noProof="0">
              <a:ln>
                <a:noFill/>
              </a:ln>
              <a:solidFill>
                <a:srgbClr val="44546A"/>
              </a:solidFill>
              <a:effectLst/>
              <a:uLnTx/>
              <a:uFillTx/>
              <a:cs typeface="+mn-ea"/>
              <a:sym typeface="+mn-lt"/>
            </a:endParaRPr>
          </a:p>
        </p:txBody>
      </p:sp>
      <p:sp>
        <p:nvSpPr>
          <p:cNvPr id="13" name="文本框 12"/>
          <p:cNvSpPr txBox="1"/>
          <p:nvPr/>
        </p:nvSpPr>
        <p:spPr>
          <a:xfrm>
            <a:off x="6485261" y="518492"/>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01</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14" name="文本框 13"/>
          <p:cNvSpPr txBox="1"/>
          <p:nvPr/>
        </p:nvSpPr>
        <p:spPr>
          <a:xfrm>
            <a:off x="6485260" y="1602738"/>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02</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15" name="文本框 14"/>
          <p:cNvSpPr txBox="1"/>
          <p:nvPr/>
        </p:nvSpPr>
        <p:spPr>
          <a:xfrm>
            <a:off x="6485259" y="2686984"/>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03</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6" name="文本框 15"/>
          <p:cNvSpPr txBox="1"/>
          <p:nvPr/>
        </p:nvSpPr>
        <p:spPr>
          <a:xfrm>
            <a:off x="6485259" y="3783105"/>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04</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17" name="文本框 16"/>
          <p:cNvSpPr txBox="1"/>
          <p:nvPr/>
        </p:nvSpPr>
        <p:spPr>
          <a:xfrm>
            <a:off x="7284529" y="567952"/>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dirty="0">
                <a:ln>
                  <a:noFill/>
                </a:ln>
                <a:solidFill>
                  <a:srgbClr val="44546A"/>
                </a:solidFill>
                <a:effectLst/>
                <a:uLnTx/>
                <a:uFillTx/>
                <a:cs typeface="+mn-ea"/>
                <a:sym typeface="+mn-lt"/>
              </a:rPr>
              <a:t>电子银行</a:t>
            </a:r>
            <a:endParaRPr kumimoji="1" lang="en-US" altLang="zh-CN" sz="2400" b="0" i="0" u="none" strike="noStrike" kern="1200" cap="none" spc="0" normalizeH="0" baseline="0" noProof="0" dirty="0">
              <a:ln>
                <a:noFill/>
              </a:ln>
              <a:solidFill>
                <a:srgbClr val="44546A"/>
              </a:solidFill>
              <a:effectLst/>
              <a:uLnTx/>
              <a:uFillTx/>
              <a:cs typeface="+mn-ea"/>
              <a:sym typeface="+mn-lt"/>
            </a:endParaRPr>
          </a:p>
        </p:txBody>
      </p:sp>
      <p:sp>
        <p:nvSpPr>
          <p:cNvPr id="18" name="文本框 17"/>
          <p:cNvSpPr txBox="1"/>
          <p:nvPr/>
        </p:nvSpPr>
        <p:spPr>
          <a:xfrm>
            <a:off x="7284529" y="1681753"/>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dirty="0">
                <a:ln>
                  <a:noFill/>
                </a:ln>
                <a:solidFill>
                  <a:srgbClr val="44546A"/>
                </a:solidFill>
                <a:effectLst/>
                <a:uLnTx/>
                <a:uFillTx/>
                <a:cs typeface="+mn-ea"/>
                <a:sym typeface="+mn-lt"/>
              </a:rPr>
              <a:t>电话银行</a:t>
            </a:r>
          </a:p>
        </p:txBody>
      </p:sp>
      <p:sp>
        <p:nvSpPr>
          <p:cNvPr id="19" name="文本框 18"/>
          <p:cNvSpPr txBox="1"/>
          <p:nvPr/>
        </p:nvSpPr>
        <p:spPr>
          <a:xfrm>
            <a:off x="7284529" y="2764841"/>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dirty="0">
                <a:solidFill>
                  <a:srgbClr val="44546A"/>
                </a:solidFill>
                <a:cs typeface="+mn-ea"/>
                <a:sym typeface="+mn-lt"/>
              </a:rPr>
              <a:t>自助银行</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20" name="文本框 19"/>
          <p:cNvSpPr txBox="1"/>
          <p:nvPr/>
        </p:nvSpPr>
        <p:spPr>
          <a:xfrm>
            <a:off x="7284529" y="3866111"/>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dirty="0">
                <a:ln>
                  <a:noFill/>
                </a:ln>
                <a:solidFill>
                  <a:srgbClr val="44546A"/>
                </a:solidFill>
                <a:effectLst/>
                <a:uLnTx/>
                <a:uFillTx/>
                <a:cs typeface="+mn-ea"/>
                <a:sym typeface="+mn-lt"/>
              </a:rPr>
              <a:t>网络银行</a:t>
            </a:r>
          </a:p>
        </p:txBody>
      </p:sp>
      <p:pic>
        <p:nvPicPr>
          <p:cNvPr id="5" name="图片 4"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6" name="文本框 5"/>
          <p:cNvSpPr txBox="1"/>
          <p:nvPr/>
        </p:nvSpPr>
        <p:spPr>
          <a:xfrm>
            <a:off x="6485259" y="4736689"/>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05</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7" name="文本框 6"/>
          <p:cNvSpPr txBox="1"/>
          <p:nvPr/>
        </p:nvSpPr>
        <p:spPr>
          <a:xfrm>
            <a:off x="7284529" y="4819695"/>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dirty="0">
                <a:solidFill>
                  <a:srgbClr val="44546A"/>
                </a:solidFill>
                <a:cs typeface="+mn-ea"/>
                <a:sym typeface="+mn-lt"/>
              </a:rPr>
              <a:t>手机银行</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10" name="文本框 9"/>
          <p:cNvSpPr txBox="1"/>
          <p:nvPr/>
        </p:nvSpPr>
        <p:spPr>
          <a:xfrm>
            <a:off x="6485259" y="5721024"/>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dirty="0">
                <a:ln>
                  <a:noFill/>
                </a:ln>
                <a:solidFill>
                  <a:prstClr val="white">
                    <a:lumMod val="85000"/>
                  </a:prstClr>
                </a:solidFill>
                <a:effectLst/>
                <a:uLnTx/>
                <a:uFillTx/>
                <a:cs typeface="+mn-ea"/>
                <a:sym typeface="+mn-lt"/>
              </a:rPr>
              <a:t>06</a:t>
            </a:r>
            <a:endParaRPr kumimoji="1" lang="zh-CN" altLang="en-US" sz="4000" b="0" i="0" u="none" strike="noStrike" kern="1200" cap="none" spc="0" normalizeH="0" baseline="0" noProof="0" dirty="0">
              <a:ln>
                <a:noFill/>
              </a:ln>
              <a:solidFill>
                <a:prstClr val="white">
                  <a:lumMod val="85000"/>
                </a:prstClr>
              </a:solidFill>
              <a:effectLst/>
              <a:uLnTx/>
              <a:uFillTx/>
              <a:cs typeface="+mn-ea"/>
              <a:sym typeface="+mn-lt"/>
            </a:endParaRPr>
          </a:p>
        </p:txBody>
      </p:sp>
      <p:sp>
        <p:nvSpPr>
          <p:cNvPr id="12" name="文本框 11"/>
          <p:cNvSpPr txBox="1"/>
          <p:nvPr/>
        </p:nvSpPr>
        <p:spPr>
          <a:xfrm>
            <a:off x="7284529" y="5804030"/>
            <a:ext cx="418576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dirty="0">
                <a:solidFill>
                  <a:srgbClr val="44546A"/>
                </a:solidFill>
                <a:cs typeface="+mn-ea"/>
                <a:sym typeface="+mn-lt"/>
              </a:rPr>
              <a:t>互联网金融对传统银行的冲击</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linds(horizontal)">
                                      <p:cBhvr>
                                        <p:cTn id="19" dur="500"/>
                                        <p:tgtEl>
                                          <p:spTgt spid="1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linds(horizontal)">
                                      <p:cBhvr>
                                        <p:cTn id="25" dur="500"/>
                                        <p:tgtEl>
                                          <p:spTgt spid="1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linds(horizontal)">
                                      <p:cBhvr>
                                        <p:cTn id="28" dur="500"/>
                                        <p:tgtEl>
                                          <p:spTgt spid="2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500"/>
                                        <p:tgtEl>
                                          <p:spTgt spid="6"/>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linds(horizontal)">
                                      <p:cBhvr>
                                        <p:cTn id="34" dur="500"/>
                                        <p:tgtEl>
                                          <p:spTgt spid="7"/>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linds(horizontal)">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6" grpId="0"/>
      <p:bldP spid="7" grpId="0"/>
      <p:bldP spid="10"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4051" y="319536"/>
            <a:ext cx="248497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dirty="0">
                <a:ln>
                  <a:noFill/>
                </a:ln>
                <a:solidFill>
                  <a:srgbClr val="44546A"/>
                </a:solidFill>
                <a:effectLst/>
                <a:uLnTx/>
                <a:uFillTx/>
                <a:cs typeface="+mn-ea"/>
                <a:sym typeface="+mn-lt"/>
              </a:rPr>
              <a:t>03 </a:t>
            </a:r>
            <a:r>
              <a:rPr kumimoji="1" lang="zh-CN" altLang="en-US" sz="2400" b="0" i="0" u="none" strike="noStrike" kern="1200" cap="none" spc="0" normalizeH="0" baseline="0" noProof="0" dirty="0">
                <a:ln>
                  <a:noFill/>
                </a:ln>
                <a:solidFill>
                  <a:srgbClr val="44546A"/>
                </a:solidFill>
                <a:effectLst/>
                <a:uLnTx/>
                <a:uFillTx/>
                <a:cs typeface="+mn-ea"/>
                <a:sym typeface="+mn-lt"/>
              </a:rPr>
              <a:t>网络银行系统</a:t>
            </a:r>
          </a:p>
        </p:txBody>
      </p:sp>
      <p:pic>
        <p:nvPicPr>
          <p:cNvPr id="3" name="图片 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pic>
        <p:nvPicPr>
          <p:cNvPr id="4" name="图片 3"/>
          <p:cNvPicPr>
            <a:picLocks noChangeAspect="1"/>
          </p:cNvPicPr>
          <p:nvPr/>
        </p:nvPicPr>
        <p:blipFill>
          <a:blip r:embed="rId4"/>
          <a:stretch>
            <a:fillRect/>
          </a:stretch>
        </p:blipFill>
        <p:spPr>
          <a:xfrm>
            <a:off x="115570" y="1585574"/>
            <a:ext cx="6214110" cy="4448514"/>
          </a:xfrm>
          <a:prstGeom prst="rect">
            <a:avLst/>
          </a:prstGeom>
        </p:spPr>
      </p:pic>
      <p:sp>
        <p:nvSpPr>
          <p:cNvPr id="5" name="文本框 4"/>
          <p:cNvSpPr txBox="1"/>
          <p:nvPr/>
        </p:nvSpPr>
        <p:spPr>
          <a:xfrm>
            <a:off x="6461760" y="1954111"/>
            <a:ext cx="5008880" cy="3782895"/>
          </a:xfrm>
          <a:prstGeom prst="rect">
            <a:avLst/>
          </a:prstGeom>
          <a:noFill/>
        </p:spPr>
        <p:txBody>
          <a:bodyPr wrap="square" rtlCol="0">
            <a:spAutoFit/>
          </a:bodyPr>
          <a:lstStyle/>
          <a:p>
            <a:pPr>
              <a:lnSpc>
                <a:spcPct val="150000"/>
              </a:lnSpc>
            </a:pPr>
            <a:r>
              <a:rPr lang="zh-CN" altLang="en-US" dirty="0">
                <a:solidFill>
                  <a:srgbClr val="000000"/>
                </a:solidFill>
                <a:effectLst/>
                <a:latin typeface="FZShuSong-Z01S"/>
              </a:rPr>
              <a:t>     网络银行一般采用客户、网络银行中心和后台业务系统所组成的 </a:t>
            </a:r>
            <a:r>
              <a:rPr lang="en-US" altLang="zh-CN" dirty="0">
                <a:solidFill>
                  <a:srgbClr val="000000"/>
                </a:solidFill>
                <a:effectLst/>
                <a:latin typeface="Times New Roman" panose="02020603050405020304" pitchFamily="18" charset="0"/>
              </a:rPr>
              <a:t>3 </a:t>
            </a:r>
            <a:r>
              <a:rPr lang="zh-CN" altLang="en-US" dirty="0">
                <a:solidFill>
                  <a:srgbClr val="000000"/>
                </a:solidFill>
                <a:effectLst/>
                <a:latin typeface="FZShuSong-Z01S"/>
              </a:rPr>
              <a:t>层体系结构，功能模块主要有信息服务功能、客户服务功能、账务查询功能和网络支付功能。客户通过银行网站或客户端向网络银行提出相应的服务请求，网络银行同时面临互联网和银行的业务处理网络，该业务处理网络是网络银行的主业务系统，也可以称之为后台系统，它处于银行的内网。网络银行系统的核心部分是对客户身份的认证。</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6079" y="275607"/>
            <a:ext cx="55067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a:ln>
                  <a:noFill/>
                </a:ln>
                <a:solidFill>
                  <a:srgbClr val="44546A"/>
                </a:solidFill>
                <a:effectLst/>
                <a:uLnTx/>
                <a:uFillTx/>
                <a:cs typeface="+mn-ea"/>
                <a:sym typeface="+mn-lt"/>
              </a:rPr>
              <a:t>04 </a:t>
            </a:r>
            <a:r>
              <a:rPr kumimoji="1" lang="zh-CN" altLang="en-US" sz="2400" b="0" i="0" u="none" strike="noStrike" kern="1200" cap="none" spc="0" normalizeH="0" baseline="0" noProof="0">
                <a:ln>
                  <a:noFill/>
                </a:ln>
                <a:solidFill>
                  <a:srgbClr val="44546A"/>
                </a:solidFill>
                <a:effectLst/>
                <a:uLnTx/>
                <a:uFillTx/>
                <a:cs typeface="+mn-ea"/>
                <a:sym typeface="+mn-lt"/>
              </a:rPr>
              <a:t>网络银行的优势及其业务创新与影响</a:t>
            </a:r>
          </a:p>
        </p:txBody>
      </p:sp>
      <p:sp>
        <p:nvSpPr>
          <p:cNvPr id="3" name="矩形 2"/>
          <p:cNvSpPr/>
          <p:nvPr/>
        </p:nvSpPr>
        <p:spPr>
          <a:xfrm>
            <a:off x="6155055" y="3632835"/>
            <a:ext cx="5916295" cy="32321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4" name="直线连接符 3"/>
          <p:cNvCxnSpPr/>
          <p:nvPr/>
        </p:nvCxnSpPr>
        <p:spPr>
          <a:xfrm>
            <a:off x="179719" y="3602692"/>
            <a:ext cx="11979910" cy="2984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 name="直线连接符 4"/>
          <p:cNvCxnSpPr/>
          <p:nvPr/>
        </p:nvCxnSpPr>
        <p:spPr>
          <a:xfrm flipH="1" flipV="1">
            <a:off x="6139244" y="725507"/>
            <a:ext cx="29845" cy="618109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328193" y="3980240"/>
            <a:ext cx="44500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prstClr val="white"/>
                </a:solidFill>
                <a:effectLst/>
                <a:uLnTx/>
                <a:uFillTx/>
                <a:cs typeface="+mn-ea"/>
                <a:sym typeface="+mn-lt"/>
              </a:rPr>
              <a:t>网络银行为社会经济带来的变化</a:t>
            </a:r>
          </a:p>
        </p:txBody>
      </p:sp>
      <p:sp>
        <p:nvSpPr>
          <p:cNvPr id="8" name="文本框 7"/>
          <p:cNvSpPr txBox="1"/>
          <p:nvPr/>
        </p:nvSpPr>
        <p:spPr>
          <a:xfrm>
            <a:off x="7327900" y="4787900"/>
            <a:ext cx="4450080" cy="119888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cs typeface="+mn-ea"/>
                <a:sym typeface="+mn-lt"/>
              </a:rPr>
              <a:t>·</a:t>
            </a:r>
            <a:r>
              <a:rPr kumimoji="0" lang="zh-CN" altLang="en-US" sz="2000" b="0" i="0" u="none" strike="noStrike" kern="1200" cap="none" spc="0" normalizeH="0" baseline="0" noProof="0" dirty="0">
                <a:ln>
                  <a:noFill/>
                </a:ln>
                <a:solidFill>
                  <a:prstClr val="white"/>
                </a:solidFill>
                <a:effectLst/>
                <a:uLnTx/>
                <a:uFillTx/>
                <a:cs typeface="+mn-ea"/>
                <a:sym typeface="+mn-lt"/>
              </a:rPr>
              <a:t>网络银行促进了商业创新</a:t>
            </a:r>
          </a:p>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cs typeface="+mn-ea"/>
                <a:sym typeface="+mn-lt"/>
              </a:rPr>
              <a:t>·</a:t>
            </a:r>
            <a:r>
              <a:rPr kumimoji="0" lang="zh-CN" altLang="en-US" sz="2000" b="0" i="0" u="none" strike="noStrike" kern="1200" cap="none" spc="0" normalizeH="0" baseline="0" noProof="0" dirty="0">
                <a:ln>
                  <a:noFill/>
                </a:ln>
                <a:solidFill>
                  <a:prstClr val="white"/>
                </a:solidFill>
                <a:effectLst/>
                <a:uLnTx/>
                <a:uFillTx/>
                <a:cs typeface="+mn-ea"/>
                <a:sym typeface="+mn-lt"/>
              </a:rPr>
              <a:t>网络银行推动了经济活动的虚拟化</a:t>
            </a:r>
          </a:p>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cs typeface="+mn-ea"/>
                <a:sym typeface="+mn-lt"/>
              </a:rPr>
              <a:t>·</a:t>
            </a:r>
            <a:r>
              <a:rPr kumimoji="0" lang="zh-CN" altLang="en-US" sz="2000" b="0" i="0" u="none" strike="noStrike" kern="1200" cap="none" spc="0" normalizeH="0" baseline="0" noProof="0" dirty="0">
                <a:ln>
                  <a:noFill/>
                </a:ln>
                <a:solidFill>
                  <a:prstClr val="white"/>
                </a:solidFill>
                <a:effectLst/>
                <a:uLnTx/>
                <a:uFillTx/>
                <a:cs typeface="+mn-ea"/>
                <a:sym typeface="+mn-lt"/>
              </a:rPr>
              <a:t>网络银行使基础货币虚拟化成为可能</a:t>
            </a:r>
          </a:p>
        </p:txBody>
      </p:sp>
      <p:sp>
        <p:nvSpPr>
          <p:cNvPr id="9" name="文本框 8"/>
          <p:cNvSpPr txBox="1"/>
          <p:nvPr/>
        </p:nvSpPr>
        <p:spPr>
          <a:xfrm>
            <a:off x="2315224" y="3811622"/>
            <a:ext cx="38404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网络银行对传统银行的影响</a:t>
            </a:r>
          </a:p>
        </p:txBody>
      </p:sp>
      <p:sp>
        <p:nvSpPr>
          <p:cNvPr id="11" name="文本框 10"/>
          <p:cNvSpPr txBox="1"/>
          <p:nvPr/>
        </p:nvSpPr>
        <p:spPr>
          <a:xfrm>
            <a:off x="2383155" y="4709160"/>
            <a:ext cx="3290570" cy="1078865"/>
          </a:xfrm>
          <a:prstGeom prst="rect">
            <a:avLst/>
          </a:prstGeom>
          <a:noFill/>
        </p:spPr>
        <p:txBody>
          <a:bodyPr wrap="square" rtlCol="0">
            <a:no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50000"/>
                    <a:lumOff val="50000"/>
                  </a:prstClr>
                </a:solidFill>
                <a:effectLst/>
                <a:uLnTx/>
                <a:uFillTx/>
                <a:cs typeface="+mn-ea"/>
                <a:sym typeface="+mn-lt"/>
              </a:rPr>
              <a:t>网络银行改变了传统银行业的经营环境，还为传统银行的营销水平提高带来很大便利</a:t>
            </a:r>
          </a:p>
        </p:txBody>
      </p:sp>
      <p:sp>
        <p:nvSpPr>
          <p:cNvPr id="12" name="文本框 11"/>
          <p:cNvSpPr txBox="1"/>
          <p:nvPr/>
        </p:nvSpPr>
        <p:spPr>
          <a:xfrm>
            <a:off x="2315224" y="1115597"/>
            <a:ext cx="23164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网络银行的优势</a:t>
            </a:r>
          </a:p>
        </p:txBody>
      </p:sp>
      <p:sp>
        <p:nvSpPr>
          <p:cNvPr id="14" name="文本框 13"/>
          <p:cNvSpPr txBox="1"/>
          <p:nvPr/>
        </p:nvSpPr>
        <p:spPr>
          <a:xfrm>
            <a:off x="2220595" y="1671955"/>
            <a:ext cx="3615690" cy="1489075"/>
          </a:xfrm>
          <a:prstGeom prst="rect">
            <a:avLst/>
          </a:prstGeom>
          <a:noFill/>
        </p:spPr>
        <p:txBody>
          <a:bodyPr wrap="square" rtlCol="0">
            <a:no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000" b="1" i="0" u="none" strike="noStrike" kern="1200" cap="none" spc="0" normalizeH="0" baseline="0" noProof="0" dirty="0">
                <a:ln>
                  <a:noFill/>
                </a:ln>
                <a:solidFill>
                  <a:prstClr val="black">
                    <a:lumMod val="50000"/>
                    <a:lumOff val="50000"/>
                  </a:prstClr>
                </a:solidFill>
                <a:effectLst/>
                <a:uLnTx/>
                <a:uFillTx/>
                <a:cs typeface="+mn-ea"/>
                <a:sym typeface="+mn-lt"/>
              </a:rPr>
              <a:t>·</a:t>
            </a:r>
            <a:r>
              <a:rPr kumimoji="0" lang="zh-CN" altLang="en-US" sz="2000" b="1" i="0" u="none" strike="noStrike" kern="1200" cap="none" spc="0" normalizeH="0" baseline="0" noProof="0" dirty="0">
                <a:ln>
                  <a:noFill/>
                </a:ln>
                <a:solidFill>
                  <a:prstClr val="black">
                    <a:lumMod val="50000"/>
                    <a:lumOff val="50000"/>
                  </a:prstClr>
                </a:solidFill>
                <a:effectLst/>
                <a:uLnTx/>
                <a:uFillTx/>
                <a:cs typeface="+mn-ea"/>
                <a:sym typeface="+mn-lt"/>
              </a:rPr>
              <a:t>为客户提供</a:t>
            </a:r>
            <a:r>
              <a:rPr kumimoji="0" lang="en-US" altLang="zh-CN" sz="2000" b="1" i="0" u="none" strike="noStrike" kern="1200" cap="none" spc="0" normalizeH="0" baseline="0" noProof="0" dirty="0">
                <a:ln>
                  <a:noFill/>
                </a:ln>
                <a:solidFill>
                  <a:prstClr val="black">
                    <a:lumMod val="50000"/>
                    <a:lumOff val="50000"/>
                  </a:prstClr>
                </a:solidFill>
                <a:effectLst/>
                <a:uLnTx/>
                <a:uFillTx/>
                <a:cs typeface="+mn-ea"/>
                <a:sym typeface="+mn-lt"/>
              </a:rPr>
              <a:t>3A</a:t>
            </a:r>
            <a:r>
              <a:rPr kumimoji="0" lang="zh-CN" altLang="en-US" sz="2000" b="1" i="0" u="none" strike="noStrike" kern="1200" cap="none" spc="0" normalizeH="0" baseline="0" noProof="0" dirty="0">
                <a:ln>
                  <a:noFill/>
                </a:ln>
                <a:solidFill>
                  <a:prstClr val="black">
                    <a:lumMod val="50000"/>
                    <a:lumOff val="50000"/>
                  </a:prstClr>
                </a:solidFill>
                <a:effectLst/>
                <a:uLnTx/>
                <a:uFillTx/>
                <a:cs typeface="+mn-ea"/>
                <a:sym typeface="+mn-lt"/>
              </a:rPr>
              <a:t>服务</a:t>
            </a:r>
          </a:p>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000" b="1" i="0" u="none" strike="noStrike" kern="1200" cap="none" spc="0" normalizeH="0" baseline="0" noProof="0" dirty="0">
                <a:ln>
                  <a:noFill/>
                </a:ln>
                <a:solidFill>
                  <a:prstClr val="black">
                    <a:lumMod val="50000"/>
                    <a:lumOff val="50000"/>
                  </a:prstClr>
                </a:solidFill>
                <a:effectLst/>
                <a:uLnTx/>
                <a:uFillTx/>
                <a:cs typeface="+mn-ea"/>
                <a:sym typeface="+mn-lt"/>
              </a:rPr>
              <a:t>·</a:t>
            </a:r>
            <a:r>
              <a:rPr kumimoji="0" lang="zh-CN" altLang="en-US" sz="2000" b="1" i="0" u="none" strike="noStrike" kern="1200" cap="none" spc="0" normalizeH="0" baseline="0" noProof="0" dirty="0">
                <a:ln>
                  <a:noFill/>
                </a:ln>
                <a:solidFill>
                  <a:prstClr val="black">
                    <a:lumMod val="50000"/>
                    <a:lumOff val="50000"/>
                  </a:prstClr>
                </a:solidFill>
                <a:effectLst/>
                <a:uLnTx/>
                <a:uFillTx/>
                <a:cs typeface="+mn-ea"/>
                <a:sym typeface="+mn-lt"/>
              </a:rPr>
              <a:t>使得传统银行转变了经营理念</a:t>
            </a:r>
          </a:p>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000" b="1" i="0" u="none" strike="noStrike" kern="1200" cap="none" spc="0" normalizeH="0" baseline="0" noProof="0" dirty="0">
                <a:ln>
                  <a:noFill/>
                </a:ln>
                <a:solidFill>
                  <a:prstClr val="black">
                    <a:lumMod val="50000"/>
                    <a:lumOff val="50000"/>
                  </a:prstClr>
                </a:solidFill>
                <a:effectLst/>
                <a:uLnTx/>
                <a:uFillTx/>
                <a:cs typeface="+mn-ea"/>
                <a:sym typeface="+mn-lt"/>
              </a:rPr>
              <a:t>·</a:t>
            </a:r>
            <a:r>
              <a:rPr kumimoji="0" lang="zh-CN" altLang="en-US" sz="2000" b="1" i="0" u="none" strike="noStrike" kern="1200" cap="none" spc="0" normalizeH="0" baseline="0" noProof="0" dirty="0">
                <a:ln>
                  <a:noFill/>
                </a:ln>
                <a:solidFill>
                  <a:prstClr val="black">
                    <a:lumMod val="50000"/>
                    <a:lumOff val="50000"/>
                  </a:prstClr>
                </a:solidFill>
                <a:effectLst/>
                <a:uLnTx/>
                <a:uFillTx/>
                <a:cs typeface="+mn-ea"/>
                <a:sym typeface="+mn-lt"/>
              </a:rPr>
              <a:t>低成本低价格</a:t>
            </a:r>
          </a:p>
        </p:txBody>
      </p:sp>
      <p:sp>
        <p:nvSpPr>
          <p:cNvPr id="15" name="文本框 14"/>
          <p:cNvSpPr txBox="1"/>
          <p:nvPr/>
        </p:nvSpPr>
        <p:spPr>
          <a:xfrm>
            <a:off x="7328193" y="1115597"/>
            <a:ext cx="29260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dirty="0">
                <a:ln>
                  <a:noFill/>
                </a:ln>
                <a:solidFill>
                  <a:srgbClr val="44546A"/>
                </a:solidFill>
                <a:effectLst/>
                <a:uLnTx/>
                <a:uFillTx/>
                <a:cs typeface="+mn-ea"/>
                <a:sym typeface="+mn-lt"/>
              </a:rPr>
              <a:t>网络银行的基本业务</a:t>
            </a:r>
          </a:p>
        </p:txBody>
      </p:sp>
      <p:sp>
        <p:nvSpPr>
          <p:cNvPr id="17" name="文本框 16"/>
          <p:cNvSpPr txBox="1"/>
          <p:nvPr/>
        </p:nvSpPr>
        <p:spPr>
          <a:xfrm>
            <a:off x="7327900" y="1684655"/>
            <a:ext cx="3211195" cy="193802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000" b="1" i="0" u="none" strike="noStrike" kern="1200" cap="none" spc="0" normalizeH="0" baseline="0" noProof="0" dirty="0">
                <a:ln>
                  <a:noFill/>
                </a:ln>
                <a:solidFill>
                  <a:prstClr val="black">
                    <a:lumMod val="50000"/>
                    <a:lumOff val="50000"/>
                  </a:prstClr>
                </a:solidFill>
                <a:effectLst/>
                <a:uLnTx/>
                <a:uFillTx/>
                <a:cs typeface="+mn-ea"/>
                <a:sym typeface="+mn-lt"/>
              </a:rPr>
              <a:t>·</a:t>
            </a:r>
            <a:r>
              <a:rPr kumimoji="0" lang="zh-CN" altLang="en-US" sz="2000" b="1" i="0" u="none" strike="noStrike" kern="1200" cap="none" spc="0" normalizeH="0" baseline="0" noProof="0" dirty="0">
                <a:ln>
                  <a:noFill/>
                </a:ln>
                <a:solidFill>
                  <a:prstClr val="black">
                    <a:lumMod val="50000"/>
                    <a:lumOff val="50000"/>
                  </a:prstClr>
                </a:solidFill>
                <a:effectLst/>
                <a:uLnTx/>
                <a:uFillTx/>
                <a:cs typeface="+mn-ea"/>
                <a:sym typeface="+mn-lt"/>
              </a:rPr>
              <a:t>基本网络银行服务</a:t>
            </a:r>
          </a:p>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000" b="1" i="0" u="none" strike="noStrike" kern="1200" cap="none" spc="0" normalizeH="0" baseline="0" noProof="0" dirty="0">
                <a:ln>
                  <a:noFill/>
                </a:ln>
                <a:solidFill>
                  <a:prstClr val="black">
                    <a:lumMod val="50000"/>
                    <a:lumOff val="50000"/>
                  </a:prstClr>
                </a:solidFill>
                <a:effectLst/>
                <a:uLnTx/>
                <a:uFillTx/>
                <a:cs typeface="+mn-ea"/>
                <a:sym typeface="+mn-lt"/>
              </a:rPr>
              <a:t>·</a:t>
            </a:r>
            <a:r>
              <a:rPr kumimoji="0" lang="zh-CN" altLang="en-US" sz="2000" b="1" i="0" u="none" strike="noStrike" kern="1200" cap="none" spc="0" normalizeH="0" baseline="0" noProof="0" dirty="0">
                <a:ln>
                  <a:noFill/>
                </a:ln>
                <a:solidFill>
                  <a:prstClr val="black">
                    <a:lumMod val="50000"/>
                    <a:lumOff val="50000"/>
                  </a:prstClr>
                </a:solidFill>
                <a:effectLst/>
                <a:uLnTx/>
                <a:uFillTx/>
                <a:cs typeface="+mn-ea"/>
                <a:sym typeface="+mn-lt"/>
              </a:rPr>
              <a:t>个人理财服务</a:t>
            </a:r>
          </a:p>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000" b="1" i="0" u="none" strike="noStrike" kern="1200" cap="none" spc="0" normalizeH="0" baseline="0" noProof="0" dirty="0">
                <a:ln>
                  <a:noFill/>
                </a:ln>
                <a:solidFill>
                  <a:prstClr val="black">
                    <a:lumMod val="50000"/>
                    <a:lumOff val="50000"/>
                  </a:prstClr>
                </a:solidFill>
                <a:effectLst/>
                <a:uLnTx/>
                <a:uFillTx/>
                <a:cs typeface="+mn-ea"/>
                <a:sym typeface="+mn-lt"/>
              </a:rPr>
              <a:t>·</a:t>
            </a:r>
            <a:r>
              <a:rPr kumimoji="0" lang="zh-CN" altLang="en-US" sz="2000" b="1" i="0" u="none" strike="noStrike" kern="1200" cap="none" spc="0" normalizeH="0" baseline="0" noProof="0" dirty="0">
                <a:ln>
                  <a:noFill/>
                </a:ln>
                <a:solidFill>
                  <a:prstClr val="black">
                    <a:lumMod val="50000"/>
                    <a:lumOff val="50000"/>
                  </a:prstClr>
                </a:solidFill>
                <a:effectLst/>
                <a:uLnTx/>
                <a:uFillTx/>
                <a:cs typeface="+mn-ea"/>
                <a:sym typeface="+mn-lt"/>
              </a:rPr>
              <a:t>企业银行</a:t>
            </a:r>
          </a:p>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000" b="1" i="0" u="none" strike="noStrike" kern="1200" cap="none" spc="0" normalizeH="0" baseline="0" noProof="0" dirty="0">
                <a:ln>
                  <a:noFill/>
                </a:ln>
                <a:solidFill>
                  <a:prstClr val="black">
                    <a:lumMod val="50000"/>
                    <a:lumOff val="50000"/>
                  </a:prstClr>
                </a:solidFill>
                <a:effectLst/>
                <a:uLnTx/>
                <a:uFillTx/>
                <a:cs typeface="+mn-ea"/>
                <a:sym typeface="+mn-lt"/>
              </a:rPr>
              <a:t>·</a:t>
            </a:r>
            <a:r>
              <a:rPr kumimoji="0" lang="zh-CN" altLang="en-US" sz="2000" b="1" i="0" u="none" strike="noStrike" kern="1200" cap="none" spc="0" normalizeH="0" baseline="0" noProof="0" dirty="0">
                <a:ln>
                  <a:noFill/>
                </a:ln>
                <a:solidFill>
                  <a:prstClr val="black">
                    <a:lumMod val="50000"/>
                    <a:lumOff val="50000"/>
                  </a:prstClr>
                </a:solidFill>
                <a:effectLst/>
                <a:uLnTx/>
                <a:uFillTx/>
                <a:cs typeface="+mn-ea"/>
                <a:sym typeface="+mn-lt"/>
              </a:rPr>
              <a:t>网上购物</a:t>
            </a:r>
          </a:p>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000" b="1" i="0" u="none" strike="noStrike" kern="1200" cap="none" spc="0" normalizeH="0" baseline="0" noProof="0" dirty="0">
                <a:ln>
                  <a:noFill/>
                </a:ln>
                <a:solidFill>
                  <a:prstClr val="black">
                    <a:lumMod val="50000"/>
                    <a:lumOff val="50000"/>
                  </a:prstClr>
                </a:solidFill>
                <a:effectLst/>
                <a:uLnTx/>
                <a:uFillTx/>
                <a:cs typeface="+mn-ea"/>
                <a:sym typeface="+mn-lt"/>
              </a:rPr>
              <a:t>·</a:t>
            </a:r>
            <a:r>
              <a:rPr kumimoji="0" lang="zh-CN" altLang="en-US" sz="2000" b="1" i="0" u="none" strike="noStrike" kern="1200" cap="none" spc="0" normalizeH="0" baseline="0" noProof="0" dirty="0">
                <a:ln>
                  <a:noFill/>
                </a:ln>
                <a:solidFill>
                  <a:prstClr val="black">
                    <a:lumMod val="50000"/>
                    <a:lumOff val="50000"/>
                  </a:prstClr>
                </a:solidFill>
                <a:effectLst/>
                <a:uLnTx/>
                <a:uFillTx/>
                <a:cs typeface="+mn-ea"/>
                <a:sym typeface="+mn-lt"/>
              </a:rPr>
              <a:t>网上投资</a:t>
            </a:r>
          </a:p>
        </p:txBody>
      </p:sp>
      <p:pic>
        <p:nvPicPr>
          <p:cNvPr id="18" name="图片 17"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500"/>
                                        <p:tgtEl>
                                          <p:spTgt spid="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ssolve">
                                      <p:cBhvr>
                                        <p:cTn id="25" dur="500"/>
                                        <p:tgtEl>
                                          <p:spTgt spid="11"/>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ssolve">
                                      <p:cBhvr>
                                        <p:cTn id="28" dur="500"/>
                                        <p:tgtEl>
                                          <p:spTgt spid="12"/>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dissolve">
                                      <p:cBhvr>
                                        <p:cTn id="31" dur="500"/>
                                        <p:tgtEl>
                                          <p:spTgt spid="14"/>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dissolve">
                                      <p:cBhvr>
                                        <p:cTn id="34" dur="500"/>
                                        <p:tgtEl>
                                          <p:spTgt spid="17"/>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dissolve">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p:bldP spid="8" grpId="0"/>
      <p:bldP spid="9" grpId="0"/>
      <p:bldP spid="11" grpId="0"/>
      <p:bldP spid="12" grpId="0"/>
      <p:bldP spid="14" grpId="0"/>
      <p:bldP spid="15"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1954" y="254652"/>
            <a:ext cx="39827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a:ln>
                  <a:noFill/>
                </a:ln>
                <a:solidFill>
                  <a:srgbClr val="44546A"/>
                </a:solidFill>
                <a:effectLst/>
                <a:uLnTx/>
                <a:uFillTx/>
                <a:cs typeface="+mn-ea"/>
                <a:sym typeface="+mn-lt"/>
              </a:rPr>
              <a:t>05 </a:t>
            </a:r>
            <a:r>
              <a:rPr kumimoji="1" lang="zh-CN" altLang="en-US" sz="2400" b="0" i="0" u="none" strike="noStrike" kern="1200" cap="none" spc="0" normalizeH="0" baseline="0" noProof="0">
                <a:ln>
                  <a:noFill/>
                </a:ln>
                <a:solidFill>
                  <a:srgbClr val="44546A"/>
                </a:solidFill>
                <a:effectLst/>
                <a:uLnTx/>
                <a:uFillTx/>
                <a:cs typeface="+mn-ea"/>
                <a:sym typeface="+mn-lt"/>
              </a:rPr>
              <a:t>从电子化到与互联网结合</a:t>
            </a:r>
          </a:p>
        </p:txBody>
      </p:sp>
      <p:sp>
        <p:nvSpPr>
          <p:cNvPr id="34" name="AutoShape 5"/>
          <p:cNvSpPr/>
          <p:nvPr/>
        </p:nvSpPr>
        <p:spPr bwMode="auto">
          <a:xfrm>
            <a:off x="1219200" y="3061970"/>
            <a:ext cx="2362835" cy="84518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44546A"/>
          </a:solidFill>
          <a:ln>
            <a:noFill/>
          </a:ln>
        </p:spPr>
        <p:txBody>
          <a:bodyPr lIns="0" tIns="0" rIns="0" bIns="0" anchor="ctr"/>
          <a:lstStyle/>
          <a:p>
            <a:endParaRPr lang="zh-CN" altLang="en-US" sz="2000" dirty="0">
              <a:cs typeface="+mn-ea"/>
              <a:sym typeface="+mn-lt"/>
            </a:endParaRPr>
          </a:p>
        </p:txBody>
      </p:sp>
      <p:grpSp>
        <p:nvGrpSpPr>
          <p:cNvPr id="35" name="Group 6"/>
          <p:cNvGrpSpPr/>
          <p:nvPr/>
        </p:nvGrpSpPr>
        <p:grpSpPr bwMode="auto">
          <a:xfrm>
            <a:off x="1167767" y="1974166"/>
            <a:ext cx="910341" cy="910513"/>
            <a:chOff x="0" y="0"/>
            <a:chExt cx="1591420" cy="1591420"/>
          </a:xfrm>
          <a:solidFill>
            <a:srgbClr val="44546A"/>
          </a:solidFill>
        </p:grpSpPr>
        <p:sp>
          <p:nvSpPr>
            <p:cNvPr id="36" name="AutoShape 7"/>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37" name="AutoShape 8"/>
            <p:cNvSpPr/>
            <p:nvPr/>
          </p:nvSpPr>
          <p:spPr bwMode="auto">
            <a:xfrm>
              <a:off x="0" y="547945"/>
              <a:ext cx="1591420" cy="4955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20000"/>
                </a:lnSpc>
              </a:pPr>
              <a:r>
                <a:rPr lang="zh-CN" altLang="en-US" sz="2000" b="0" dirty="0">
                  <a:solidFill>
                    <a:schemeClr val="bg1"/>
                  </a:solidFill>
                  <a:latin typeface="+mn-lt"/>
                  <a:ea typeface="+mn-ea"/>
                  <a:cs typeface="+mn-ea"/>
                  <a:sym typeface="+mn-lt"/>
                </a:rPr>
                <a:t>第一阶段</a:t>
              </a:r>
            </a:p>
          </p:txBody>
        </p:sp>
      </p:grpSp>
      <p:sp>
        <p:nvSpPr>
          <p:cNvPr id="38" name="AutoShape 9"/>
          <p:cNvSpPr/>
          <p:nvPr/>
        </p:nvSpPr>
        <p:spPr bwMode="auto">
          <a:xfrm>
            <a:off x="1717675" y="3490595"/>
            <a:ext cx="1483360" cy="2457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1600" b="0" dirty="0">
                <a:latin typeface="+mn-lt"/>
                <a:ea typeface="+mn-ea"/>
                <a:cs typeface="+mn-ea"/>
                <a:sym typeface="+mn-lt"/>
              </a:rPr>
              <a:t>业务处理电子化</a:t>
            </a:r>
          </a:p>
        </p:txBody>
      </p:sp>
      <p:sp>
        <p:nvSpPr>
          <p:cNvPr id="39" name="AutoShape 10"/>
          <p:cNvSpPr/>
          <p:nvPr/>
        </p:nvSpPr>
        <p:spPr bwMode="auto">
          <a:xfrm>
            <a:off x="5001058" y="3352505"/>
            <a:ext cx="2245777" cy="826044"/>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rgbClr val="44546A"/>
          </a:solidFill>
          <a:ln>
            <a:noFill/>
          </a:ln>
        </p:spPr>
        <p:txBody>
          <a:bodyPr lIns="0" tIns="0" rIns="0" bIns="0" anchor="ctr"/>
          <a:lstStyle/>
          <a:p>
            <a:endParaRPr lang="zh-CN" altLang="en-US" sz="2000" dirty="0">
              <a:cs typeface="+mn-ea"/>
              <a:sym typeface="+mn-lt"/>
            </a:endParaRPr>
          </a:p>
        </p:txBody>
      </p:sp>
      <p:grpSp>
        <p:nvGrpSpPr>
          <p:cNvPr id="40" name="Group 11"/>
          <p:cNvGrpSpPr/>
          <p:nvPr/>
        </p:nvGrpSpPr>
        <p:grpSpPr bwMode="auto">
          <a:xfrm>
            <a:off x="5022850" y="4449445"/>
            <a:ext cx="955675" cy="956945"/>
            <a:chOff x="0" y="0"/>
            <a:chExt cx="1591420" cy="1591420"/>
          </a:xfrm>
          <a:solidFill>
            <a:srgbClr val="44546A"/>
          </a:solidFill>
        </p:grpSpPr>
        <p:sp>
          <p:nvSpPr>
            <p:cNvPr id="41" name="AutoShape 12"/>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42" name="AutoShape 13"/>
            <p:cNvSpPr/>
            <p:nvPr/>
          </p:nvSpPr>
          <p:spPr bwMode="auto">
            <a:xfrm>
              <a:off x="0" y="553745"/>
              <a:ext cx="1591420" cy="4839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zh-CN" altLang="en-US" sz="2000" dirty="0">
                  <a:solidFill>
                    <a:schemeClr val="bg1"/>
                  </a:solidFill>
                  <a:cs typeface="+mn-ea"/>
                  <a:sym typeface="+mn-lt"/>
                </a:rPr>
                <a:t>第二阶段</a:t>
              </a:r>
            </a:p>
          </p:txBody>
        </p:sp>
      </p:grpSp>
      <p:sp>
        <p:nvSpPr>
          <p:cNvPr id="43" name="AutoShape 14"/>
          <p:cNvSpPr/>
          <p:nvPr/>
        </p:nvSpPr>
        <p:spPr bwMode="auto">
          <a:xfrm>
            <a:off x="5390515" y="3538220"/>
            <a:ext cx="1576070" cy="2457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1600" b="0" dirty="0">
                <a:latin typeface="+mn-lt"/>
                <a:ea typeface="+mn-ea"/>
                <a:cs typeface="+mn-ea"/>
                <a:sym typeface="+mn-lt"/>
              </a:rPr>
              <a:t>经营管理电子化</a:t>
            </a:r>
          </a:p>
        </p:txBody>
      </p:sp>
      <p:sp>
        <p:nvSpPr>
          <p:cNvPr id="44" name="AutoShape 15"/>
          <p:cNvSpPr/>
          <p:nvPr/>
        </p:nvSpPr>
        <p:spPr bwMode="auto">
          <a:xfrm>
            <a:off x="8775065" y="3210560"/>
            <a:ext cx="2250440" cy="805180"/>
          </a:xfrm>
          <a:custGeom>
            <a:avLst/>
            <a:gdLst>
              <a:gd name="T0" fmla="*/ 2243931 w 21600"/>
              <a:gd name="T1" fmla="*/ 825500 h 21600"/>
              <a:gd name="T2" fmla="*/ 2243931 w 21600"/>
              <a:gd name="T3" fmla="*/ 825500 h 21600"/>
              <a:gd name="T4" fmla="*/ 2243931 w 21600"/>
              <a:gd name="T5" fmla="*/ 825500 h 21600"/>
              <a:gd name="T6" fmla="*/ 2243931 w 21600"/>
              <a:gd name="T7" fmla="*/ 825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44546A"/>
          </a:solidFill>
          <a:ln>
            <a:noFill/>
          </a:ln>
        </p:spPr>
        <p:txBody>
          <a:bodyPr lIns="0" tIns="0" rIns="0" bIns="0" anchor="ctr"/>
          <a:lstStyle/>
          <a:p>
            <a:pPr>
              <a:defRPr/>
            </a:pPr>
            <a:endParaRPr lang="es-ES" sz="2000" dirty="0">
              <a:cs typeface="+mn-ea"/>
              <a:sym typeface="+mn-lt"/>
            </a:endParaRPr>
          </a:p>
        </p:txBody>
      </p:sp>
      <p:grpSp>
        <p:nvGrpSpPr>
          <p:cNvPr id="45" name="Group 16"/>
          <p:cNvGrpSpPr/>
          <p:nvPr/>
        </p:nvGrpSpPr>
        <p:grpSpPr bwMode="auto">
          <a:xfrm>
            <a:off x="8679180" y="2085340"/>
            <a:ext cx="903605" cy="903605"/>
            <a:chOff x="0" y="0"/>
            <a:chExt cx="1591420" cy="1591420"/>
          </a:xfrm>
          <a:solidFill>
            <a:srgbClr val="44546A"/>
          </a:solidFill>
        </p:grpSpPr>
        <p:sp>
          <p:nvSpPr>
            <p:cNvPr id="46" name="AutoShape 17"/>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78" name="AutoShape 18"/>
            <p:cNvSpPr/>
            <p:nvPr/>
          </p:nvSpPr>
          <p:spPr bwMode="auto">
            <a:xfrm>
              <a:off x="0" y="554297"/>
              <a:ext cx="1591420" cy="4828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zh-CN" altLang="en-US" sz="2000" dirty="0">
                  <a:solidFill>
                    <a:schemeClr val="bg1"/>
                  </a:solidFill>
                  <a:cs typeface="+mn-ea"/>
                  <a:sym typeface="+mn-lt"/>
                </a:rPr>
                <a:t>第三阶段</a:t>
              </a:r>
            </a:p>
          </p:txBody>
        </p:sp>
      </p:grpSp>
      <p:sp>
        <p:nvSpPr>
          <p:cNvPr id="79" name="AutoShape 19"/>
          <p:cNvSpPr/>
          <p:nvPr/>
        </p:nvSpPr>
        <p:spPr bwMode="auto">
          <a:xfrm>
            <a:off x="9089390" y="3582670"/>
            <a:ext cx="1553845" cy="2457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876300" eaLnBrk="0">
              <a:defRPr sz="2500" b="1">
                <a:solidFill>
                  <a:srgbClr val="FFFFFF"/>
                </a:solidFill>
                <a:latin typeface="Lato" charset="0"/>
                <a:ea typeface="MS PGothic" panose="020B0600070205080204" pitchFamily="34" charset="-128"/>
                <a:sym typeface="Lato" charset="0"/>
              </a:defRPr>
            </a:lvl1pPr>
            <a:lvl2pPr marL="742950" indent="-285750" defTabSz="876300" eaLnBrk="0">
              <a:defRPr sz="2500" b="1">
                <a:solidFill>
                  <a:srgbClr val="FFFFFF"/>
                </a:solidFill>
                <a:latin typeface="Lato" charset="0"/>
                <a:ea typeface="MS PGothic" panose="020B0600070205080204" pitchFamily="34" charset="-128"/>
                <a:sym typeface="Lato" charset="0"/>
              </a:defRPr>
            </a:lvl2pPr>
            <a:lvl3pPr marL="1143000" indent="-228600" defTabSz="876300" eaLnBrk="0">
              <a:defRPr sz="2500" b="1">
                <a:solidFill>
                  <a:srgbClr val="FFFFFF"/>
                </a:solidFill>
                <a:latin typeface="Lato" charset="0"/>
                <a:ea typeface="MS PGothic" panose="020B0600070205080204" pitchFamily="34" charset="-128"/>
                <a:sym typeface="Lato" charset="0"/>
              </a:defRPr>
            </a:lvl3pPr>
            <a:lvl4pPr marL="1600200" indent="-228600" defTabSz="876300" eaLnBrk="0">
              <a:defRPr sz="2500" b="1">
                <a:solidFill>
                  <a:srgbClr val="FFFFFF"/>
                </a:solidFill>
                <a:latin typeface="Lato" charset="0"/>
                <a:ea typeface="MS PGothic" panose="020B0600070205080204" pitchFamily="34" charset="-128"/>
                <a:sym typeface="Lato" charset="0"/>
              </a:defRPr>
            </a:lvl4pPr>
            <a:lvl5pPr marL="2057400" indent="-228600" defTabSz="876300" eaLnBrk="0">
              <a:defRPr sz="2500" b="1">
                <a:solidFill>
                  <a:srgbClr val="FFFFFF"/>
                </a:solidFill>
                <a:latin typeface="Lato" charset="0"/>
                <a:ea typeface="MS PGothic" panose="020B0600070205080204" pitchFamily="34" charset="-128"/>
                <a:sym typeface="Lato" charset="0"/>
              </a:defRPr>
            </a:lvl5pPr>
            <a:lvl6pPr marL="25146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00000"/>
              </a:lnSpc>
            </a:pPr>
            <a:r>
              <a:rPr lang="zh-CN" altLang="en-US" sz="1600" b="0" dirty="0">
                <a:latin typeface="+mn-lt"/>
                <a:ea typeface="+mn-ea"/>
                <a:cs typeface="+mn-ea"/>
                <a:sym typeface="+mn-lt"/>
              </a:rPr>
              <a:t>银行再造</a:t>
            </a:r>
          </a:p>
        </p:txBody>
      </p:sp>
      <p:sp>
        <p:nvSpPr>
          <p:cNvPr id="86" name="AutoShape 26"/>
          <p:cNvSpPr/>
          <p:nvPr/>
        </p:nvSpPr>
        <p:spPr bwMode="auto">
          <a:xfrm>
            <a:off x="645795" y="3907155"/>
            <a:ext cx="3509645" cy="22155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600" b="0" dirty="0">
                <a:solidFill>
                  <a:srgbClr val="44546A"/>
                </a:solidFill>
                <a:latin typeface="+mn-lt"/>
                <a:ea typeface="+mn-ea"/>
                <a:cs typeface="+mn-ea"/>
                <a:sym typeface="+mn-lt"/>
              </a:rPr>
              <a:t>银行主要运用信息通信技术辅助和支持业务发展，比如数据保存、财务集中处理等，主要实现了办公室自动化，即由手工操作向计算机处理转变，但因为当时的信息通信技术还不够发达，银行信息系统分散而封闭。</a:t>
            </a:r>
          </a:p>
        </p:txBody>
      </p:sp>
      <p:sp>
        <p:nvSpPr>
          <p:cNvPr id="88" name="AutoShape 28"/>
          <p:cNvSpPr/>
          <p:nvPr/>
        </p:nvSpPr>
        <p:spPr bwMode="auto">
          <a:xfrm>
            <a:off x="4467860" y="1137285"/>
            <a:ext cx="3633470" cy="22155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600" b="0" dirty="0">
                <a:solidFill>
                  <a:srgbClr val="44546A"/>
                </a:solidFill>
                <a:latin typeface="+mn-lt"/>
                <a:ea typeface="+mn-ea"/>
                <a:cs typeface="+mn-ea"/>
                <a:sym typeface="+mn-lt"/>
              </a:rPr>
              <a:t>信息技术的快速发展与成本的大幅度降低为银行业广泛应用网络信息技术提供了有利的条件。银行在这一阶段实现了联网实时交易，同时内部网络的电子银行开始兴起，出现了 POS 机、ATM 机等。</a:t>
            </a:r>
          </a:p>
        </p:txBody>
      </p:sp>
      <p:sp>
        <p:nvSpPr>
          <p:cNvPr id="90" name="AutoShape 30"/>
          <p:cNvSpPr/>
          <p:nvPr/>
        </p:nvSpPr>
        <p:spPr bwMode="auto">
          <a:xfrm>
            <a:off x="7458075" y="4144010"/>
            <a:ext cx="4528185" cy="25850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600" b="0" dirty="0">
                <a:solidFill>
                  <a:srgbClr val="44546A"/>
                </a:solidFill>
                <a:latin typeface="+mn-lt"/>
                <a:ea typeface="+mn-ea"/>
                <a:cs typeface="+mn-ea"/>
                <a:sym typeface="+mn-lt"/>
              </a:rPr>
              <a:t>在银行再造阶段，随着世界上第一家网络银行——美国安全第一网络银行（SFNB）的诞生，逐渐出现了网络银行、电话银行、手机银行和电视银行等新型服务渠道，客户能够在任何时间、任何地点，以任何方式获得银行服务。这一阶段的创新使银行业务发生了革命性变革，突破了银行、保险、证券之间的分业限制，使得金融业不断融合。</a:t>
            </a:r>
          </a:p>
        </p:txBody>
      </p:sp>
      <p:pic>
        <p:nvPicPr>
          <p:cNvPr id="3" name="图片 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500" fill="hold"/>
                                        <p:tgtEl>
                                          <p:spTgt spid="38"/>
                                        </p:tgtEl>
                                        <p:attrNameLst>
                                          <p:attrName>ppt_w</p:attrName>
                                        </p:attrNameLst>
                                      </p:cBhvr>
                                      <p:tavLst>
                                        <p:tav tm="0">
                                          <p:val>
                                            <p:fltVal val="0"/>
                                          </p:val>
                                        </p:tav>
                                        <p:tav tm="100000">
                                          <p:val>
                                            <p:strVal val="#ppt_w"/>
                                          </p:val>
                                        </p:tav>
                                      </p:tavLst>
                                    </p:anim>
                                    <p:anim calcmode="lin" valueType="num">
                                      <p:cBhvr>
                                        <p:cTn id="18" dur="500" fill="hold"/>
                                        <p:tgtEl>
                                          <p:spTgt spid="38"/>
                                        </p:tgtEl>
                                        <p:attrNameLst>
                                          <p:attrName>ppt_h</p:attrName>
                                        </p:attrNameLst>
                                      </p:cBhvr>
                                      <p:tavLst>
                                        <p:tav tm="0">
                                          <p:val>
                                            <p:fltVal val="0"/>
                                          </p:val>
                                        </p:tav>
                                        <p:tav tm="100000">
                                          <p:val>
                                            <p:strVal val="#ppt_h"/>
                                          </p:val>
                                        </p:tav>
                                      </p:tavLst>
                                    </p:anim>
                                    <p:animEffect transition="in" filter="fade">
                                      <p:cBhvr>
                                        <p:cTn id="19" dur="500"/>
                                        <p:tgtEl>
                                          <p:spTgt spid="3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par>
                                <p:cTn id="25" presetID="53" presetClass="entr" presetSubtype="16"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fltVal val="0"/>
                                          </p:val>
                                        </p:tav>
                                        <p:tav tm="100000">
                                          <p:val>
                                            <p:strVal val="#ppt_w"/>
                                          </p:val>
                                        </p:tav>
                                      </p:tavLst>
                                    </p:anim>
                                    <p:anim calcmode="lin" valueType="num">
                                      <p:cBhvr>
                                        <p:cTn id="38" dur="500" fill="hold"/>
                                        <p:tgtEl>
                                          <p:spTgt spid="44"/>
                                        </p:tgtEl>
                                        <p:attrNameLst>
                                          <p:attrName>ppt_h</p:attrName>
                                        </p:attrNameLst>
                                      </p:cBhvr>
                                      <p:tavLst>
                                        <p:tav tm="0">
                                          <p:val>
                                            <p:fltVal val="0"/>
                                          </p:val>
                                        </p:tav>
                                        <p:tav tm="100000">
                                          <p:val>
                                            <p:strVal val="#ppt_h"/>
                                          </p:val>
                                        </p:tav>
                                      </p:tavLst>
                                    </p:anim>
                                    <p:animEffect transition="in" filter="fade">
                                      <p:cBhvr>
                                        <p:cTn id="39" dur="500"/>
                                        <p:tgtEl>
                                          <p:spTgt spid="44"/>
                                        </p:tgtEl>
                                      </p:cBhvr>
                                    </p:animEffect>
                                  </p:childTnLst>
                                </p:cTn>
                              </p:par>
                              <p:par>
                                <p:cTn id="40" presetID="53" presetClass="entr" presetSubtype="16" fill="hold"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ppt_w</p:attrName>
                                        </p:attrNameLst>
                                      </p:cBhvr>
                                      <p:tavLst>
                                        <p:tav tm="0">
                                          <p:val>
                                            <p:fltVal val="0"/>
                                          </p:val>
                                        </p:tav>
                                        <p:tav tm="100000">
                                          <p:val>
                                            <p:strVal val="#ppt_w"/>
                                          </p:val>
                                        </p:tav>
                                      </p:tavLst>
                                    </p:anim>
                                    <p:anim calcmode="lin" valueType="num">
                                      <p:cBhvr>
                                        <p:cTn id="43" dur="500" fill="hold"/>
                                        <p:tgtEl>
                                          <p:spTgt spid="45"/>
                                        </p:tgtEl>
                                        <p:attrNameLst>
                                          <p:attrName>ppt_h</p:attrName>
                                        </p:attrNameLst>
                                      </p:cBhvr>
                                      <p:tavLst>
                                        <p:tav tm="0">
                                          <p:val>
                                            <p:fltVal val="0"/>
                                          </p:val>
                                        </p:tav>
                                        <p:tav tm="100000">
                                          <p:val>
                                            <p:strVal val="#ppt_h"/>
                                          </p:val>
                                        </p:tav>
                                      </p:tavLst>
                                    </p:anim>
                                    <p:animEffect transition="in" filter="fade">
                                      <p:cBhvr>
                                        <p:cTn id="44" dur="500"/>
                                        <p:tgtEl>
                                          <p:spTgt spid="4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cBhvr>
                                        <p:cTn id="47" dur="500" fill="hold"/>
                                        <p:tgtEl>
                                          <p:spTgt spid="79"/>
                                        </p:tgtEl>
                                        <p:attrNameLst>
                                          <p:attrName>ppt_w</p:attrName>
                                        </p:attrNameLst>
                                      </p:cBhvr>
                                      <p:tavLst>
                                        <p:tav tm="0">
                                          <p:val>
                                            <p:fltVal val="0"/>
                                          </p:val>
                                        </p:tav>
                                        <p:tav tm="100000">
                                          <p:val>
                                            <p:strVal val="#ppt_w"/>
                                          </p:val>
                                        </p:tav>
                                      </p:tavLst>
                                    </p:anim>
                                    <p:anim calcmode="lin" valueType="num">
                                      <p:cBhvr>
                                        <p:cTn id="48" dur="500" fill="hold"/>
                                        <p:tgtEl>
                                          <p:spTgt spid="79"/>
                                        </p:tgtEl>
                                        <p:attrNameLst>
                                          <p:attrName>ppt_h</p:attrName>
                                        </p:attrNameLst>
                                      </p:cBhvr>
                                      <p:tavLst>
                                        <p:tav tm="0">
                                          <p:val>
                                            <p:fltVal val="0"/>
                                          </p:val>
                                        </p:tav>
                                        <p:tav tm="100000">
                                          <p:val>
                                            <p:strVal val="#ppt_h"/>
                                          </p:val>
                                        </p:tav>
                                      </p:tavLst>
                                    </p:anim>
                                    <p:animEffect transition="in" filter="fade">
                                      <p:cBhvr>
                                        <p:cTn id="49" dur="500"/>
                                        <p:tgtEl>
                                          <p:spTgt spid="7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86"/>
                                        </p:tgtEl>
                                        <p:attrNameLst>
                                          <p:attrName>style.visibility</p:attrName>
                                        </p:attrNameLst>
                                      </p:cBhvr>
                                      <p:to>
                                        <p:strVal val="visible"/>
                                      </p:to>
                                    </p:set>
                                    <p:anim calcmode="lin" valueType="num">
                                      <p:cBhvr>
                                        <p:cTn id="52" dur="500" fill="hold"/>
                                        <p:tgtEl>
                                          <p:spTgt spid="86"/>
                                        </p:tgtEl>
                                        <p:attrNameLst>
                                          <p:attrName>ppt_w</p:attrName>
                                        </p:attrNameLst>
                                      </p:cBhvr>
                                      <p:tavLst>
                                        <p:tav tm="0">
                                          <p:val>
                                            <p:fltVal val="0"/>
                                          </p:val>
                                        </p:tav>
                                        <p:tav tm="100000">
                                          <p:val>
                                            <p:strVal val="#ppt_w"/>
                                          </p:val>
                                        </p:tav>
                                      </p:tavLst>
                                    </p:anim>
                                    <p:anim calcmode="lin" valueType="num">
                                      <p:cBhvr>
                                        <p:cTn id="53" dur="500" fill="hold"/>
                                        <p:tgtEl>
                                          <p:spTgt spid="86"/>
                                        </p:tgtEl>
                                        <p:attrNameLst>
                                          <p:attrName>ppt_h</p:attrName>
                                        </p:attrNameLst>
                                      </p:cBhvr>
                                      <p:tavLst>
                                        <p:tav tm="0">
                                          <p:val>
                                            <p:fltVal val="0"/>
                                          </p:val>
                                        </p:tav>
                                        <p:tav tm="100000">
                                          <p:val>
                                            <p:strVal val="#ppt_h"/>
                                          </p:val>
                                        </p:tav>
                                      </p:tavLst>
                                    </p:anim>
                                    <p:animEffect transition="in" filter="fade">
                                      <p:cBhvr>
                                        <p:cTn id="54" dur="500"/>
                                        <p:tgtEl>
                                          <p:spTgt spid="86"/>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88"/>
                                        </p:tgtEl>
                                        <p:attrNameLst>
                                          <p:attrName>style.visibility</p:attrName>
                                        </p:attrNameLst>
                                      </p:cBhvr>
                                      <p:to>
                                        <p:strVal val="visible"/>
                                      </p:to>
                                    </p:set>
                                    <p:anim calcmode="lin" valueType="num">
                                      <p:cBhvr>
                                        <p:cTn id="57" dur="500" fill="hold"/>
                                        <p:tgtEl>
                                          <p:spTgt spid="88"/>
                                        </p:tgtEl>
                                        <p:attrNameLst>
                                          <p:attrName>ppt_w</p:attrName>
                                        </p:attrNameLst>
                                      </p:cBhvr>
                                      <p:tavLst>
                                        <p:tav tm="0">
                                          <p:val>
                                            <p:fltVal val="0"/>
                                          </p:val>
                                        </p:tav>
                                        <p:tav tm="100000">
                                          <p:val>
                                            <p:strVal val="#ppt_w"/>
                                          </p:val>
                                        </p:tav>
                                      </p:tavLst>
                                    </p:anim>
                                    <p:anim calcmode="lin" valueType="num">
                                      <p:cBhvr>
                                        <p:cTn id="58" dur="500" fill="hold"/>
                                        <p:tgtEl>
                                          <p:spTgt spid="88"/>
                                        </p:tgtEl>
                                        <p:attrNameLst>
                                          <p:attrName>ppt_h</p:attrName>
                                        </p:attrNameLst>
                                      </p:cBhvr>
                                      <p:tavLst>
                                        <p:tav tm="0">
                                          <p:val>
                                            <p:fltVal val="0"/>
                                          </p:val>
                                        </p:tav>
                                        <p:tav tm="100000">
                                          <p:val>
                                            <p:strVal val="#ppt_h"/>
                                          </p:val>
                                        </p:tav>
                                      </p:tavLst>
                                    </p:anim>
                                    <p:animEffect transition="in" filter="fade">
                                      <p:cBhvr>
                                        <p:cTn id="59" dur="500"/>
                                        <p:tgtEl>
                                          <p:spTgt spid="8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90"/>
                                        </p:tgtEl>
                                        <p:attrNameLst>
                                          <p:attrName>style.visibility</p:attrName>
                                        </p:attrNameLst>
                                      </p:cBhvr>
                                      <p:to>
                                        <p:strVal val="visible"/>
                                      </p:to>
                                    </p:set>
                                    <p:anim calcmode="lin" valueType="num">
                                      <p:cBhvr>
                                        <p:cTn id="62" dur="500" fill="hold"/>
                                        <p:tgtEl>
                                          <p:spTgt spid="90"/>
                                        </p:tgtEl>
                                        <p:attrNameLst>
                                          <p:attrName>ppt_w</p:attrName>
                                        </p:attrNameLst>
                                      </p:cBhvr>
                                      <p:tavLst>
                                        <p:tav tm="0">
                                          <p:val>
                                            <p:fltVal val="0"/>
                                          </p:val>
                                        </p:tav>
                                        <p:tav tm="100000">
                                          <p:val>
                                            <p:strVal val="#ppt_w"/>
                                          </p:val>
                                        </p:tav>
                                      </p:tavLst>
                                    </p:anim>
                                    <p:anim calcmode="lin" valueType="num">
                                      <p:cBhvr>
                                        <p:cTn id="63" dur="500" fill="hold"/>
                                        <p:tgtEl>
                                          <p:spTgt spid="90"/>
                                        </p:tgtEl>
                                        <p:attrNameLst>
                                          <p:attrName>ppt_h</p:attrName>
                                        </p:attrNameLst>
                                      </p:cBhvr>
                                      <p:tavLst>
                                        <p:tav tm="0">
                                          <p:val>
                                            <p:fltVal val="0"/>
                                          </p:val>
                                        </p:tav>
                                        <p:tav tm="100000">
                                          <p:val>
                                            <p:strVal val="#ppt_h"/>
                                          </p:val>
                                        </p:tav>
                                      </p:tavLst>
                                    </p:anim>
                                    <p:animEffect transition="in" filter="fade">
                                      <p:cBhvr>
                                        <p:cTn id="6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8" grpId="0" animBg="1"/>
      <p:bldP spid="38" grpId="1" animBg="1"/>
      <p:bldP spid="39" grpId="0" bldLvl="0" animBg="1"/>
      <p:bldP spid="39" grpId="1" animBg="1"/>
      <p:bldP spid="43" grpId="0" bldLvl="0" animBg="1"/>
      <p:bldP spid="43" grpId="1" animBg="1"/>
      <p:bldP spid="44" grpId="0" bldLvl="0" animBg="1"/>
      <p:bldP spid="44" grpId="1" animBg="1"/>
      <p:bldP spid="79" grpId="0" bldLvl="0" animBg="1"/>
      <p:bldP spid="79" grpId="1" animBg="1"/>
      <p:bldP spid="86" grpId="0" bldLvl="0" animBg="1"/>
      <p:bldP spid="86" grpId="1"/>
      <p:bldP spid="88" grpId="0" bldLvl="0" animBg="1"/>
      <p:bldP spid="88" grpId="1"/>
      <p:bldP spid="90" grpId="0" bldLvl="0" animBg="1"/>
      <p:bldP spid="9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197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第五部分</a:t>
            </a: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05</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4395816" y="3261619"/>
            <a:ext cx="3535680" cy="1106805"/>
          </a:xfrm>
          <a:prstGeom prst="rect">
            <a:avLst/>
          </a:prstGeom>
          <a:noFill/>
        </p:spPr>
        <p:txBody>
          <a:bodyPr wrap="none" rtlCol="0">
            <a:spAutoFit/>
          </a:bodyPr>
          <a:lstStyle/>
          <a:p>
            <a:pPr lvl="0"/>
            <a:r>
              <a:rPr kumimoji="1" lang="zh-CN" altLang="en-US" sz="6600" dirty="0">
                <a:solidFill>
                  <a:srgbClr val="44546A"/>
                </a:solidFill>
                <a:cs typeface="+mn-ea"/>
                <a:sym typeface="+mn-lt"/>
              </a:rPr>
              <a:t>手机银行</a:t>
            </a:r>
          </a:p>
        </p:txBody>
      </p:sp>
      <p:pic>
        <p:nvPicPr>
          <p:cNvPr id="10" name="图片 9"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4051" y="319536"/>
            <a:ext cx="3677920" cy="460375"/>
          </a:xfrm>
          <a:prstGeom prst="rect">
            <a:avLst/>
          </a:prstGeom>
          <a:noFill/>
        </p:spPr>
        <p:txBody>
          <a:bodyPr wrap="none" rtlCol="0">
            <a:spAutoFit/>
          </a:bodyPr>
          <a:lstStyle/>
          <a:p>
            <a:pPr marR="0" indent="0" defTabSz="914400" fontAlgn="auto">
              <a:lnSpc>
                <a:spcPct val="100000"/>
              </a:lnSpc>
              <a:spcBef>
                <a:spcPts val="0"/>
              </a:spcBef>
              <a:spcAft>
                <a:spcPts val="0"/>
              </a:spcAft>
              <a:buClrTx/>
              <a:buSzTx/>
              <a:buFontTx/>
              <a:buNone/>
              <a:defRPr/>
            </a:pPr>
            <a:r>
              <a:rPr kumimoji="1" lang="en-US" altLang="zh-CN" sz="2400" b="0" i="0" kern="1200" cap="none" spc="0" normalizeH="0" baseline="0" noProof="0" dirty="0">
                <a:solidFill>
                  <a:srgbClr val="44546A"/>
                </a:solidFill>
                <a:cs typeface="+mn-ea"/>
                <a:sym typeface="+mn-lt"/>
              </a:rPr>
              <a:t>01 </a:t>
            </a:r>
            <a:r>
              <a:rPr kumimoji="1" lang="zh-CN" altLang="en-US" sz="2400" b="0" i="0" kern="1200" cap="none" spc="0" normalizeH="0" baseline="0" noProof="0" dirty="0">
                <a:solidFill>
                  <a:srgbClr val="44546A"/>
                </a:solidFill>
                <a:cs typeface="+mn-ea"/>
                <a:sym typeface="+mn-lt"/>
              </a:rPr>
              <a:t>智能终端里的移动银行</a:t>
            </a:r>
          </a:p>
        </p:txBody>
      </p:sp>
      <p:pic>
        <p:nvPicPr>
          <p:cNvPr id="3" name="图片 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5" name="文本框 4"/>
          <p:cNvSpPr txBox="1"/>
          <p:nvPr/>
        </p:nvSpPr>
        <p:spPr>
          <a:xfrm>
            <a:off x="1581150" y="5089525"/>
            <a:ext cx="8183245" cy="1476375"/>
          </a:xfrm>
          <a:prstGeom prst="rect">
            <a:avLst/>
          </a:prstGeom>
          <a:noFill/>
        </p:spPr>
        <p:txBody>
          <a:bodyPr wrap="square" rtlCol="0">
            <a:spAutoFit/>
          </a:bodyPr>
          <a:lstStyle/>
          <a:p>
            <a:pPr fontAlgn="auto">
              <a:lnSpc>
                <a:spcPct val="150000"/>
              </a:lnSpc>
            </a:pPr>
            <a:r>
              <a:rPr lang="zh-CN" altLang="en-US" dirty="0">
                <a:solidFill>
                  <a:srgbClr val="000000"/>
                </a:solidFill>
                <a:latin typeface="FZShuSong-Z01S"/>
              </a:rPr>
              <a:t>     </a:t>
            </a:r>
            <a:r>
              <a:rPr lang="zh-CN" altLang="en-US" sz="2000" dirty="0">
                <a:solidFill>
                  <a:srgbClr val="000000"/>
                </a:solidFill>
                <a:latin typeface="FZShuSong-Z01S"/>
              </a:rPr>
              <a:t>手机银行是指通过智能移动电话或其他</a:t>
            </a:r>
            <a:r>
              <a:rPr lang="zh-CN" altLang="en-US" sz="2000" dirty="0"/>
              <a:t>智能终端办理银行的相关业务，是借助于移动通信网络平台开发的一项创新业务，是电子银行和移动通信技术相结合的产物，手机银行也被称为移动银行。</a:t>
            </a:r>
          </a:p>
        </p:txBody>
      </p:sp>
      <p:pic>
        <p:nvPicPr>
          <p:cNvPr id="100" name="图片 99"/>
          <p:cNvPicPr/>
          <p:nvPr/>
        </p:nvPicPr>
        <p:blipFill>
          <a:blip r:embed="rId4"/>
          <a:stretch>
            <a:fillRect/>
          </a:stretch>
        </p:blipFill>
        <p:spPr>
          <a:xfrm>
            <a:off x="1010920" y="1457960"/>
            <a:ext cx="5247005" cy="3187700"/>
          </a:xfrm>
          <a:prstGeom prst="rect">
            <a:avLst/>
          </a:prstGeom>
          <a:noFill/>
          <a:ln w="9525">
            <a:noFill/>
          </a:ln>
        </p:spPr>
      </p:pic>
      <p:pic>
        <p:nvPicPr>
          <p:cNvPr id="101" name="图片 100"/>
          <p:cNvPicPr/>
          <p:nvPr/>
        </p:nvPicPr>
        <p:blipFill>
          <a:blip r:embed="rId5"/>
          <a:stretch>
            <a:fillRect/>
          </a:stretch>
        </p:blipFill>
        <p:spPr>
          <a:xfrm rot="1440000">
            <a:off x="7589520" y="438785"/>
            <a:ext cx="3093720" cy="440055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6554" y="272432"/>
            <a:ext cx="36779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a:ln>
                  <a:noFill/>
                </a:ln>
                <a:solidFill>
                  <a:srgbClr val="44546A"/>
                </a:solidFill>
                <a:effectLst/>
                <a:uLnTx/>
                <a:uFillTx/>
                <a:cs typeface="+mn-ea"/>
                <a:sym typeface="+mn-lt"/>
              </a:rPr>
              <a:t>02 </a:t>
            </a:r>
            <a:r>
              <a:rPr kumimoji="1" lang="zh-CN" altLang="en-US" sz="2400" b="0" i="0" u="none" strike="noStrike" kern="1200" cap="none" spc="0" normalizeH="0" baseline="0" noProof="0">
                <a:ln>
                  <a:noFill/>
                </a:ln>
                <a:solidFill>
                  <a:srgbClr val="44546A"/>
                </a:solidFill>
                <a:effectLst/>
                <a:uLnTx/>
                <a:uFillTx/>
                <a:cs typeface="+mn-ea"/>
                <a:sym typeface="+mn-lt"/>
              </a:rPr>
              <a:t>手机银行的特点和优势</a:t>
            </a:r>
          </a:p>
        </p:txBody>
      </p:sp>
      <p:sp>
        <p:nvSpPr>
          <p:cNvPr id="24" name="Freeform 13"/>
          <p:cNvSpPr>
            <a:spLocks noEditPoints="1"/>
          </p:cNvSpPr>
          <p:nvPr/>
        </p:nvSpPr>
        <p:spPr bwMode="auto">
          <a:xfrm>
            <a:off x="1242102"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sp>
        <p:nvSpPr>
          <p:cNvPr id="25" name="Freeform 16"/>
          <p:cNvSpPr>
            <a:spLocks noEditPoints="1"/>
          </p:cNvSpPr>
          <p:nvPr/>
        </p:nvSpPr>
        <p:spPr bwMode="auto">
          <a:xfrm>
            <a:off x="1955837"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grpSp>
        <p:nvGrpSpPr>
          <p:cNvPr id="26" name="Group 12"/>
          <p:cNvGrpSpPr/>
          <p:nvPr/>
        </p:nvGrpSpPr>
        <p:grpSpPr>
          <a:xfrm>
            <a:off x="1551195" y="1762719"/>
            <a:ext cx="2300613" cy="2059155"/>
            <a:chOff x="8169276" y="952501"/>
            <a:chExt cx="3781424" cy="3384550"/>
          </a:xfrm>
          <a:solidFill>
            <a:srgbClr val="44546A"/>
          </a:solidFill>
        </p:grpSpPr>
        <p:sp>
          <p:nvSpPr>
            <p:cNvPr id="27" name="Freeform 10"/>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sp>
          <p:nvSpPr>
            <p:cNvPr id="28" name="Freeform 11"/>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grpSp>
      <p:grpSp>
        <p:nvGrpSpPr>
          <p:cNvPr id="29" name="组合 28"/>
          <p:cNvGrpSpPr/>
          <p:nvPr/>
        </p:nvGrpSpPr>
        <p:grpSpPr>
          <a:xfrm>
            <a:off x="5749504" y="1320094"/>
            <a:ext cx="6162040" cy="1266190"/>
            <a:chOff x="5971177" y="1605306"/>
            <a:chExt cx="6162040" cy="1266190"/>
          </a:xfrm>
        </p:grpSpPr>
        <p:sp>
          <p:nvSpPr>
            <p:cNvPr id="30" name="Oval 4"/>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01</a:t>
              </a:r>
            </a:p>
          </p:txBody>
        </p:sp>
        <p:sp>
          <p:nvSpPr>
            <p:cNvPr id="31" name="文本框 30"/>
            <p:cNvSpPr txBox="1"/>
            <p:nvPr/>
          </p:nvSpPr>
          <p:spPr>
            <a:xfrm>
              <a:off x="6601097" y="1949476"/>
              <a:ext cx="5532120" cy="922020"/>
            </a:xfrm>
            <a:prstGeom prst="rect">
              <a:avLst/>
            </a:prstGeom>
            <a:noFill/>
          </p:spPr>
          <p:txBody>
            <a:bodyPr wrap="square" rtlCol="0">
              <a:spAutoFit/>
            </a:bodyPr>
            <a:lstStyle/>
            <a:p>
              <a:pPr marL="0" marR="0" lvl="0" indent="0" defTabSz="914400" rtl="0" fontAlgn="auto">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222A35"/>
                  </a:solidFill>
                  <a:effectLst/>
                  <a:uLnTx/>
                  <a:uFillTx/>
                  <a:cs typeface="+mn-ea"/>
                  <a:sym typeface="+mn-lt"/>
                </a:rPr>
                <a:t>手机银行的特点就是利用移动通信的网络平台将用户的手机和银行信息系统进行对接。</a:t>
              </a:r>
            </a:p>
          </p:txBody>
        </p:sp>
        <p:sp>
          <p:nvSpPr>
            <p:cNvPr id="32" name="文本框 31"/>
            <p:cNvSpPr txBox="1"/>
            <p:nvPr/>
          </p:nvSpPr>
          <p:spPr>
            <a:xfrm>
              <a:off x="6626554" y="1605306"/>
              <a:ext cx="1828799"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特点</a:t>
              </a:r>
            </a:p>
          </p:txBody>
        </p:sp>
      </p:grpSp>
      <p:grpSp>
        <p:nvGrpSpPr>
          <p:cNvPr id="33" name="组合 32"/>
          <p:cNvGrpSpPr/>
          <p:nvPr/>
        </p:nvGrpSpPr>
        <p:grpSpPr>
          <a:xfrm>
            <a:off x="5749504" y="2460101"/>
            <a:ext cx="6085205" cy="4175125"/>
            <a:chOff x="5971177" y="2728803"/>
            <a:chExt cx="6085205" cy="4175125"/>
          </a:xfrm>
        </p:grpSpPr>
        <p:sp>
          <p:nvSpPr>
            <p:cNvPr id="34" name="Oval 19"/>
            <p:cNvSpPr/>
            <p:nvPr/>
          </p:nvSpPr>
          <p:spPr>
            <a:xfrm>
              <a:off x="5971177" y="288080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02</a:t>
              </a:r>
            </a:p>
          </p:txBody>
        </p:sp>
        <p:sp>
          <p:nvSpPr>
            <p:cNvPr id="35" name="文本框 34"/>
            <p:cNvSpPr txBox="1"/>
            <p:nvPr/>
          </p:nvSpPr>
          <p:spPr>
            <a:xfrm>
              <a:off x="6601097" y="3072973"/>
              <a:ext cx="5455285" cy="3830955"/>
            </a:xfrm>
            <a:prstGeom prst="rect">
              <a:avLst/>
            </a:prstGeom>
            <a:noFill/>
          </p:spPr>
          <p:txBody>
            <a:bodyPr wrap="square" rtlCol="0">
              <a:spAutoFit/>
            </a:bodyPr>
            <a:lstStyle/>
            <a:p>
              <a:pPr marL="0" marR="0" lvl="0" indent="0" defTabSz="914400" rtl="0" fontAlgn="auto">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222A35"/>
                  </a:solidFill>
                  <a:effectLst/>
                  <a:uLnTx/>
                  <a:uFillTx/>
                  <a:cs typeface="+mn-ea"/>
                  <a:sym typeface="+mn-lt"/>
                </a:rPr>
                <a:t>手机银行的最大优点是用户在享受金融服务的同时，可以用碎片的时间、在各种地点进行操作，用户不需要花费大段时间来处理业务，比如，某用户走在路上突然想起有一笔账要转，那么就停下来一、两分钟用手机处理即可。这意味着手机银行延长了传统银行业的服务时间，扩大了服务范围。另一方面，手机银行能够极大地降低网点建设成本和部分处理小额费用的成本，使得银行能够更好地为较偏远、收入较低的人群提供服务。</a:t>
              </a:r>
            </a:p>
          </p:txBody>
        </p:sp>
        <p:sp>
          <p:nvSpPr>
            <p:cNvPr id="36" name="文本框 35"/>
            <p:cNvSpPr txBox="1"/>
            <p:nvPr/>
          </p:nvSpPr>
          <p:spPr>
            <a:xfrm>
              <a:off x="6626554" y="2728803"/>
              <a:ext cx="1828799" cy="368300"/>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优势</a:t>
              </a:r>
            </a:p>
          </p:txBody>
        </p:sp>
      </p:grpSp>
      <p:pic>
        <p:nvPicPr>
          <p:cNvPr id="3" name="图片 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0000">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14:bounceEnd="40000">
                                          <p:cBhvr additive="base">
                                            <p:cTn id="26"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197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第六部分</a:t>
            </a: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06</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641061" y="3187324"/>
            <a:ext cx="11079480" cy="1106805"/>
          </a:xfrm>
          <a:prstGeom prst="rect">
            <a:avLst/>
          </a:prstGeom>
          <a:noFill/>
        </p:spPr>
        <p:txBody>
          <a:bodyPr wrap="none" rtlCol="0">
            <a:spAutoFit/>
          </a:bodyPr>
          <a:lstStyle/>
          <a:p>
            <a:pPr lvl="0"/>
            <a:r>
              <a:rPr kumimoji="1" lang="zh-CN" altLang="en-US" sz="6600" dirty="0">
                <a:solidFill>
                  <a:srgbClr val="44546A"/>
                </a:solidFill>
                <a:cs typeface="+mn-ea"/>
                <a:sym typeface="+mn-lt"/>
              </a:rPr>
              <a:t>互联网金融对传统银行的冲击</a:t>
            </a:r>
          </a:p>
        </p:txBody>
      </p:sp>
      <p:pic>
        <p:nvPicPr>
          <p:cNvPr id="10" name="图片 9"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4051" y="319536"/>
            <a:ext cx="6469380" cy="460375"/>
          </a:xfrm>
          <a:prstGeom prst="rect">
            <a:avLst/>
          </a:prstGeom>
          <a:noFill/>
        </p:spPr>
        <p:txBody>
          <a:bodyPr wrap="none" rtlCol="0">
            <a:spAutoFit/>
          </a:bodyPr>
          <a:lstStyle/>
          <a:p>
            <a:pPr marR="0" indent="0" defTabSz="914400" fontAlgn="auto">
              <a:lnSpc>
                <a:spcPct val="100000"/>
              </a:lnSpc>
              <a:spcBef>
                <a:spcPts val="0"/>
              </a:spcBef>
              <a:spcAft>
                <a:spcPts val="0"/>
              </a:spcAft>
              <a:buClrTx/>
              <a:buSzTx/>
              <a:buFontTx/>
              <a:buNone/>
              <a:defRPr/>
            </a:pPr>
            <a:r>
              <a:rPr kumimoji="1" lang="en-US" altLang="zh-CN" sz="2400" b="0" i="0" kern="1200" cap="none" spc="0" normalizeH="0" baseline="0" noProof="0" dirty="0">
                <a:solidFill>
                  <a:srgbClr val="44546A"/>
                </a:solidFill>
                <a:cs typeface="+mn-ea"/>
                <a:sym typeface="+mn-lt"/>
              </a:rPr>
              <a:t>01 </a:t>
            </a:r>
            <a:r>
              <a:rPr kumimoji="1" lang="zh-CN" altLang="en-US" sz="2400" b="0" i="0" kern="1200" cap="none" spc="0" normalizeH="0" baseline="0" noProof="0" dirty="0">
                <a:solidFill>
                  <a:srgbClr val="44546A"/>
                </a:solidFill>
                <a:cs typeface="+mn-ea"/>
                <a:sym typeface="+mn-lt"/>
              </a:rPr>
              <a:t>互联网企业进军金融行业</a:t>
            </a:r>
            <a:r>
              <a:rPr kumimoji="1" lang="en-US" altLang="zh-CN" sz="2400" b="0" i="0" kern="1200" cap="none" spc="0" normalizeH="0" baseline="0" noProof="0" dirty="0">
                <a:solidFill>
                  <a:srgbClr val="44546A"/>
                </a:solidFill>
                <a:cs typeface="+mn-ea"/>
                <a:sym typeface="+mn-lt"/>
              </a:rPr>
              <a:t>——</a:t>
            </a:r>
            <a:r>
              <a:rPr kumimoji="1" lang="zh-CN" altLang="en-US" sz="2400" b="0" i="0" kern="1200" cap="none" spc="0" normalizeH="0" baseline="0" noProof="0" dirty="0">
                <a:solidFill>
                  <a:srgbClr val="44546A"/>
                </a:solidFill>
                <a:cs typeface="+mn-ea"/>
                <a:sym typeface="+mn-lt"/>
              </a:rPr>
              <a:t>以余额宝为例</a:t>
            </a:r>
          </a:p>
        </p:txBody>
      </p:sp>
      <p:pic>
        <p:nvPicPr>
          <p:cNvPr id="3" name="图片 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5" name="文本框 4"/>
          <p:cNvSpPr txBox="1"/>
          <p:nvPr/>
        </p:nvSpPr>
        <p:spPr>
          <a:xfrm>
            <a:off x="1308100" y="4731385"/>
            <a:ext cx="9576435" cy="1938020"/>
          </a:xfrm>
          <a:prstGeom prst="rect">
            <a:avLst/>
          </a:prstGeom>
          <a:noFill/>
        </p:spPr>
        <p:txBody>
          <a:bodyPr wrap="square" rtlCol="0">
            <a:spAutoFit/>
          </a:bodyPr>
          <a:lstStyle/>
          <a:p>
            <a:pPr fontAlgn="auto">
              <a:lnSpc>
                <a:spcPct val="150000"/>
              </a:lnSpc>
            </a:pPr>
            <a:r>
              <a:rPr lang="zh-CN" altLang="en-US" dirty="0">
                <a:solidFill>
                  <a:srgbClr val="000000"/>
                </a:solidFill>
                <a:latin typeface="FZShuSong-Z01S"/>
              </a:rPr>
              <a:t>    </a:t>
            </a:r>
            <a:r>
              <a:rPr lang="zh-CN" altLang="en-US" sz="2000" dirty="0">
                <a:solidFill>
                  <a:srgbClr val="000000"/>
                </a:solidFill>
                <a:latin typeface="FZShuSong-Z01S"/>
              </a:rPr>
              <a:t> 支付宝就金融创新了一把，推出了基于支付宝账户的“余额宝”功能，客户</a:t>
            </a:r>
            <a:r>
              <a:rPr lang="zh-CN" altLang="en-US" sz="2000" dirty="0"/>
              <a:t>能够将支付宝账户中的资金转入余额宝，相当于购买了“天弘增利宝货币”的货币基金。余额宝实现了 SFNB 想做而没有做成的东西，它的出现对银行的存贷业务造成了一定程度的影响。此时的互联网企业，也成了网络银行的竞争对手。</a:t>
            </a:r>
          </a:p>
        </p:txBody>
      </p:sp>
      <p:pic>
        <p:nvPicPr>
          <p:cNvPr id="102" name="图片 101"/>
          <p:cNvPicPr/>
          <p:nvPr/>
        </p:nvPicPr>
        <p:blipFill>
          <a:blip r:embed="rId4"/>
          <a:stretch>
            <a:fillRect/>
          </a:stretch>
        </p:blipFill>
        <p:spPr>
          <a:xfrm>
            <a:off x="745490" y="1855470"/>
            <a:ext cx="5143500" cy="2686050"/>
          </a:xfrm>
          <a:prstGeom prst="rect">
            <a:avLst/>
          </a:prstGeom>
          <a:noFill/>
          <a:ln w="9525">
            <a:noFill/>
          </a:ln>
        </p:spPr>
      </p:pic>
      <p:pic>
        <p:nvPicPr>
          <p:cNvPr id="103" name="图片 102"/>
          <p:cNvPicPr/>
          <p:nvPr/>
        </p:nvPicPr>
        <p:blipFill>
          <a:blip r:embed="rId5"/>
          <a:stretch>
            <a:fillRect/>
          </a:stretch>
        </p:blipFill>
        <p:spPr>
          <a:xfrm>
            <a:off x="4644390" y="1320165"/>
            <a:ext cx="5360035" cy="339280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03"/>
                                        </p:tgtEl>
                                        <p:attrNameLst>
                                          <p:attrName>style.visibility</p:attrName>
                                        </p:attrNameLst>
                                      </p:cBhvr>
                                      <p:to>
                                        <p:strVal val="visible"/>
                                      </p:to>
                                    </p:set>
                                    <p:animEffect transition="in" filter="fade">
                                      <p:cBhvr>
                                        <p:cTn id="13" dur="1000"/>
                                        <p:tgtEl>
                                          <p:spTgt spid="103"/>
                                        </p:tgtEl>
                                      </p:cBhvr>
                                    </p:animEffect>
                                    <p:anim calcmode="lin" valueType="num">
                                      <p:cBhvr>
                                        <p:cTn id="14" dur="1000" fill="hold"/>
                                        <p:tgtEl>
                                          <p:spTgt spid="103"/>
                                        </p:tgtEl>
                                        <p:attrNameLst>
                                          <p:attrName>ppt_x</p:attrName>
                                        </p:attrNameLst>
                                      </p:cBhvr>
                                      <p:tavLst>
                                        <p:tav tm="0">
                                          <p:val>
                                            <p:strVal val="#ppt_x"/>
                                          </p:val>
                                        </p:tav>
                                        <p:tav tm="100000">
                                          <p:val>
                                            <p:strVal val="#ppt_x"/>
                                          </p:val>
                                        </p:tav>
                                      </p:tavLst>
                                    </p:anim>
                                    <p:anim calcmode="lin" valueType="num">
                                      <p:cBhvr>
                                        <p:cTn id="15" dur="1000" fill="hold"/>
                                        <p:tgtEl>
                                          <p:spTgt spid="10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6714" y="254652"/>
            <a:ext cx="45923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a:ln>
                  <a:noFill/>
                </a:ln>
                <a:solidFill>
                  <a:srgbClr val="44546A"/>
                </a:solidFill>
                <a:effectLst/>
                <a:uLnTx/>
                <a:uFillTx/>
                <a:cs typeface="+mn-ea"/>
                <a:sym typeface="+mn-lt"/>
              </a:rPr>
              <a:t>02 </a:t>
            </a:r>
            <a:r>
              <a:rPr kumimoji="1" lang="zh-CN" altLang="en-US" sz="2400" b="0" i="0" u="none" strike="noStrike" kern="1200" cap="none" spc="0" normalizeH="0" baseline="0" noProof="0">
                <a:ln>
                  <a:noFill/>
                </a:ln>
                <a:solidFill>
                  <a:srgbClr val="44546A"/>
                </a:solidFill>
                <a:effectLst/>
                <a:uLnTx/>
                <a:uFillTx/>
                <a:cs typeface="+mn-ea"/>
                <a:sym typeface="+mn-lt"/>
              </a:rPr>
              <a:t>互联网金融对传统银行的影响</a:t>
            </a:r>
          </a:p>
        </p:txBody>
      </p:sp>
      <p:sp>
        <p:nvSpPr>
          <p:cNvPr id="34" name="AutoShape 5"/>
          <p:cNvSpPr/>
          <p:nvPr/>
        </p:nvSpPr>
        <p:spPr bwMode="auto">
          <a:xfrm>
            <a:off x="1219200" y="3061970"/>
            <a:ext cx="2345690" cy="15621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44546A"/>
          </a:solidFill>
          <a:ln>
            <a:noFill/>
          </a:ln>
        </p:spPr>
        <p:txBody>
          <a:bodyPr lIns="0" tIns="0" rIns="0" bIns="0" anchor="ctr"/>
          <a:lstStyle/>
          <a:p>
            <a:endParaRPr lang="zh-CN" altLang="en-US" sz="2000" dirty="0">
              <a:cs typeface="+mn-ea"/>
              <a:sym typeface="+mn-lt"/>
            </a:endParaRPr>
          </a:p>
        </p:txBody>
      </p:sp>
      <p:grpSp>
        <p:nvGrpSpPr>
          <p:cNvPr id="35" name="Group 6"/>
          <p:cNvGrpSpPr/>
          <p:nvPr/>
        </p:nvGrpSpPr>
        <p:grpSpPr bwMode="auto">
          <a:xfrm>
            <a:off x="1167767" y="1974166"/>
            <a:ext cx="910341" cy="910513"/>
            <a:chOff x="0" y="0"/>
            <a:chExt cx="1591420" cy="1591420"/>
          </a:xfrm>
          <a:solidFill>
            <a:srgbClr val="44546A"/>
          </a:solidFill>
        </p:grpSpPr>
        <p:sp>
          <p:nvSpPr>
            <p:cNvPr id="36" name="AutoShape 7"/>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37" name="AutoShape 8"/>
            <p:cNvSpPr/>
            <p:nvPr/>
          </p:nvSpPr>
          <p:spPr bwMode="auto">
            <a:xfrm>
              <a:off x="0" y="547945"/>
              <a:ext cx="1591420" cy="4955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20000"/>
                </a:lnSpc>
              </a:pPr>
              <a:r>
                <a:rPr lang="zh-CN" altLang="en-US" sz="2000" b="0" dirty="0">
                  <a:solidFill>
                    <a:schemeClr val="bg1"/>
                  </a:solidFill>
                  <a:latin typeface="+mn-lt"/>
                  <a:ea typeface="+mn-ea"/>
                  <a:cs typeface="+mn-ea"/>
                  <a:sym typeface="+mn-lt"/>
                </a:rPr>
                <a:t>一</a:t>
              </a:r>
            </a:p>
          </p:txBody>
        </p:sp>
      </p:grpSp>
      <p:sp>
        <p:nvSpPr>
          <p:cNvPr id="38" name="AutoShape 9"/>
          <p:cNvSpPr/>
          <p:nvPr/>
        </p:nvSpPr>
        <p:spPr bwMode="auto">
          <a:xfrm>
            <a:off x="1588770" y="3691890"/>
            <a:ext cx="1483360" cy="492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1600" b="0" dirty="0">
                <a:latin typeface="+mn-lt"/>
                <a:ea typeface="+mn-ea"/>
                <a:cs typeface="+mn-ea"/>
                <a:sym typeface="+mn-lt"/>
              </a:rPr>
              <a:t>传统银行的客户资源受到威胁</a:t>
            </a:r>
          </a:p>
        </p:txBody>
      </p:sp>
      <p:sp>
        <p:nvSpPr>
          <p:cNvPr id="39" name="AutoShape 10"/>
          <p:cNvSpPr/>
          <p:nvPr/>
        </p:nvSpPr>
        <p:spPr bwMode="auto">
          <a:xfrm>
            <a:off x="3777615" y="2570480"/>
            <a:ext cx="2394585" cy="151638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rgbClr val="44546A"/>
          </a:solidFill>
          <a:ln>
            <a:noFill/>
          </a:ln>
        </p:spPr>
        <p:txBody>
          <a:bodyPr lIns="0" tIns="0" rIns="0" bIns="0" anchor="ctr"/>
          <a:lstStyle/>
          <a:p>
            <a:endParaRPr lang="zh-CN" altLang="en-US" sz="2000" dirty="0">
              <a:cs typeface="+mn-ea"/>
              <a:sym typeface="+mn-lt"/>
            </a:endParaRPr>
          </a:p>
        </p:txBody>
      </p:sp>
      <p:grpSp>
        <p:nvGrpSpPr>
          <p:cNvPr id="40" name="Group 11"/>
          <p:cNvGrpSpPr/>
          <p:nvPr/>
        </p:nvGrpSpPr>
        <p:grpSpPr bwMode="auto">
          <a:xfrm>
            <a:off x="3799205" y="4357370"/>
            <a:ext cx="955675" cy="956945"/>
            <a:chOff x="0" y="0"/>
            <a:chExt cx="1591420" cy="1591420"/>
          </a:xfrm>
          <a:solidFill>
            <a:srgbClr val="44546A"/>
          </a:solidFill>
        </p:grpSpPr>
        <p:sp>
          <p:nvSpPr>
            <p:cNvPr id="41" name="AutoShape 12"/>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42" name="AutoShape 13"/>
            <p:cNvSpPr/>
            <p:nvPr/>
          </p:nvSpPr>
          <p:spPr bwMode="auto">
            <a:xfrm>
              <a:off x="0" y="553745"/>
              <a:ext cx="1591420" cy="4839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zh-CN" altLang="en-US" sz="2000" dirty="0">
                  <a:solidFill>
                    <a:schemeClr val="bg1"/>
                  </a:solidFill>
                  <a:cs typeface="+mn-ea"/>
                  <a:sym typeface="+mn-lt"/>
                </a:rPr>
                <a:t>二</a:t>
              </a:r>
            </a:p>
          </p:txBody>
        </p:sp>
      </p:grpSp>
      <p:sp>
        <p:nvSpPr>
          <p:cNvPr id="43" name="AutoShape 14"/>
          <p:cNvSpPr/>
          <p:nvPr/>
        </p:nvSpPr>
        <p:spPr bwMode="auto">
          <a:xfrm>
            <a:off x="4186555" y="2884805"/>
            <a:ext cx="1576070" cy="492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1600" b="0" dirty="0">
                <a:latin typeface="+mn-lt"/>
                <a:ea typeface="+mn-ea"/>
                <a:cs typeface="+mn-ea"/>
                <a:sym typeface="+mn-lt"/>
              </a:rPr>
              <a:t>传统银行的支付功能边缘化</a:t>
            </a:r>
          </a:p>
        </p:txBody>
      </p:sp>
      <p:sp>
        <p:nvSpPr>
          <p:cNvPr id="44" name="AutoShape 15"/>
          <p:cNvSpPr/>
          <p:nvPr/>
        </p:nvSpPr>
        <p:spPr bwMode="auto">
          <a:xfrm>
            <a:off x="6344920" y="3099435"/>
            <a:ext cx="2299970" cy="1524000"/>
          </a:xfrm>
          <a:custGeom>
            <a:avLst/>
            <a:gdLst>
              <a:gd name="T0" fmla="*/ 2243931 w 21600"/>
              <a:gd name="T1" fmla="*/ 825500 h 21600"/>
              <a:gd name="T2" fmla="*/ 2243931 w 21600"/>
              <a:gd name="T3" fmla="*/ 825500 h 21600"/>
              <a:gd name="T4" fmla="*/ 2243931 w 21600"/>
              <a:gd name="T5" fmla="*/ 825500 h 21600"/>
              <a:gd name="T6" fmla="*/ 2243931 w 21600"/>
              <a:gd name="T7" fmla="*/ 825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44546A"/>
          </a:solidFill>
          <a:ln>
            <a:noFill/>
          </a:ln>
        </p:spPr>
        <p:txBody>
          <a:bodyPr lIns="0" tIns="0" rIns="0" bIns="0" anchor="ctr"/>
          <a:lstStyle/>
          <a:p>
            <a:pPr>
              <a:defRPr/>
            </a:pPr>
            <a:endParaRPr lang="es-ES" sz="2000" dirty="0">
              <a:cs typeface="+mn-ea"/>
              <a:sym typeface="+mn-lt"/>
            </a:endParaRPr>
          </a:p>
        </p:txBody>
      </p:sp>
      <p:grpSp>
        <p:nvGrpSpPr>
          <p:cNvPr id="45" name="Group 16"/>
          <p:cNvGrpSpPr/>
          <p:nvPr/>
        </p:nvGrpSpPr>
        <p:grpSpPr bwMode="auto">
          <a:xfrm>
            <a:off x="6249035" y="1974215"/>
            <a:ext cx="903605" cy="903605"/>
            <a:chOff x="0" y="0"/>
            <a:chExt cx="1591420" cy="1591420"/>
          </a:xfrm>
          <a:solidFill>
            <a:srgbClr val="44546A"/>
          </a:solidFill>
        </p:grpSpPr>
        <p:sp>
          <p:nvSpPr>
            <p:cNvPr id="46" name="AutoShape 17"/>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78" name="AutoShape 18"/>
            <p:cNvSpPr/>
            <p:nvPr/>
          </p:nvSpPr>
          <p:spPr bwMode="auto">
            <a:xfrm>
              <a:off x="0" y="554297"/>
              <a:ext cx="1591420" cy="4828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zh-CN" altLang="en-US" sz="2000" dirty="0">
                  <a:solidFill>
                    <a:schemeClr val="bg1"/>
                  </a:solidFill>
                  <a:cs typeface="+mn-ea"/>
                  <a:sym typeface="+mn-lt"/>
                </a:rPr>
                <a:t>三</a:t>
              </a:r>
            </a:p>
          </p:txBody>
        </p:sp>
      </p:grpSp>
      <p:sp>
        <p:nvSpPr>
          <p:cNvPr id="79" name="AutoShape 19"/>
          <p:cNvSpPr/>
          <p:nvPr/>
        </p:nvSpPr>
        <p:spPr bwMode="auto">
          <a:xfrm>
            <a:off x="6718300" y="3691890"/>
            <a:ext cx="1553845" cy="7385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876300" eaLnBrk="0">
              <a:defRPr sz="2500" b="1">
                <a:solidFill>
                  <a:srgbClr val="FFFFFF"/>
                </a:solidFill>
                <a:latin typeface="Lato" charset="0"/>
                <a:ea typeface="MS PGothic" panose="020B0600070205080204" pitchFamily="34" charset="-128"/>
                <a:sym typeface="Lato" charset="0"/>
              </a:defRPr>
            </a:lvl1pPr>
            <a:lvl2pPr marL="742950" indent="-285750" defTabSz="876300" eaLnBrk="0">
              <a:defRPr sz="2500" b="1">
                <a:solidFill>
                  <a:srgbClr val="FFFFFF"/>
                </a:solidFill>
                <a:latin typeface="Lato" charset="0"/>
                <a:ea typeface="MS PGothic" panose="020B0600070205080204" pitchFamily="34" charset="-128"/>
                <a:sym typeface="Lato" charset="0"/>
              </a:defRPr>
            </a:lvl2pPr>
            <a:lvl3pPr marL="1143000" indent="-228600" defTabSz="876300" eaLnBrk="0">
              <a:defRPr sz="2500" b="1">
                <a:solidFill>
                  <a:srgbClr val="FFFFFF"/>
                </a:solidFill>
                <a:latin typeface="Lato" charset="0"/>
                <a:ea typeface="MS PGothic" panose="020B0600070205080204" pitchFamily="34" charset="-128"/>
                <a:sym typeface="Lato" charset="0"/>
              </a:defRPr>
            </a:lvl3pPr>
            <a:lvl4pPr marL="1600200" indent="-228600" defTabSz="876300" eaLnBrk="0">
              <a:defRPr sz="2500" b="1">
                <a:solidFill>
                  <a:srgbClr val="FFFFFF"/>
                </a:solidFill>
                <a:latin typeface="Lato" charset="0"/>
                <a:ea typeface="MS PGothic" panose="020B0600070205080204" pitchFamily="34" charset="-128"/>
                <a:sym typeface="Lato" charset="0"/>
              </a:defRPr>
            </a:lvl4pPr>
            <a:lvl5pPr marL="2057400" indent="-228600" defTabSz="876300" eaLnBrk="0">
              <a:defRPr sz="2500" b="1">
                <a:solidFill>
                  <a:srgbClr val="FFFFFF"/>
                </a:solidFill>
                <a:latin typeface="Lato" charset="0"/>
                <a:ea typeface="MS PGothic" panose="020B0600070205080204" pitchFamily="34" charset="-128"/>
                <a:sym typeface="Lato" charset="0"/>
              </a:defRPr>
            </a:lvl5pPr>
            <a:lvl6pPr marL="25146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00000"/>
              </a:lnSpc>
            </a:pPr>
            <a:r>
              <a:rPr lang="zh-CN" altLang="en-US" sz="1600" b="0" dirty="0">
                <a:latin typeface="+mn-lt"/>
                <a:ea typeface="+mn-ea"/>
                <a:cs typeface="+mn-ea"/>
                <a:sym typeface="+mn-lt"/>
              </a:rPr>
              <a:t>互联网金融改变了信贷的供给格局</a:t>
            </a:r>
          </a:p>
        </p:txBody>
      </p:sp>
      <p:sp>
        <p:nvSpPr>
          <p:cNvPr id="80" name="AutoShape 20"/>
          <p:cNvSpPr/>
          <p:nvPr/>
        </p:nvSpPr>
        <p:spPr bwMode="auto">
          <a:xfrm>
            <a:off x="8996045" y="2563495"/>
            <a:ext cx="2317115" cy="1547495"/>
          </a:xfrm>
          <a:custGeom>
            <a:avLst/>
            <a:gdLst>
              <a:gd name="T0" fmla="*/ 2244725 w 21600"/>
              <a:gd name="T1" fmla="*/ 825500 h 21600"/>
              <a:gd name="T2" fmla="*/ 2244725 w 21600"/>
              <a:gd name="T3" fmla="*/ 825500 h 21600"/>
              <a:gd name="T4" fmla="*/ 2244725 w 21600"/>
              <a:gd name="T5" fmla="*/ 825500 h 21600"/>
              <a:gd name="T6" fmla="*/ 2244725 w 21600"/>
              <a:gd name="T7" fmla="*/ 825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rgbClr val="44546A"/>
          </a:solidFill>
          <a:ln>
            <a:noFill/>
          </a:ln>
        </p:spPr>
        <p:txBody>
          <a:bodyPr lIns="0" tIns="0" rIns="0" bIns="0" anchor="ctr"/>
          <a:lstStyle/>
          <a:p>
            <a:pPr>
              <a:defRPr/>
            </a:pPr>
            <a:endParaRPr lang="es-ES" sz="2000" dirty="0">
              <a:cs typeface="+mn-ea"/>
              <a:sym typeface="+mn-lt"/>
            </a:endParaRPr>
          </a:p>
        </p:txBody>
      </p:sp>
      <p:grpSp>
        <p:nvGrpSpPr>
          <p:cNvPr id="81" name="Group 21"/>
          <p:cNvGrpSpPr/>
          <p:nvPr/>
        </p:nvGrpSpPr>
        <p:grpSpPr bwMode="auto">
          <a:xfrm>
            <a:off x="8964930" y="4357370"/>
            <a:ext cx="955675" cy="957580"/>
            <a:chOff x="0" y="0"/>
            <a:chExt cx="1591420" cy="1591420"/>
          </a:xfrm>
          <a:solidFill>
            <a:srgbClr val="44546A"/>
          </a:solidFill>
        </p:grpSpPr>
        <p:sp>
          <p:nvSpPr>
            <p:cNvPr id="82" name="AutoShape 22"/>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83" name="AutoShape 23"/>
            <p:cNvSpPr/>
            <p:nvPr/>
          </p:nvSpPr>
          <p:spPr bwMode="auto">
            <a:xfrm>
              <a:off x="0" y="553745"/>
              <a:ext cx="1591420" cy="4839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zh-CN" altLang="en-US" sz="2000" dirty="0">
                  <a:solidFill>
                    <a:schemeClr val="bg1"/>
                  </a:solidFill>
                  <a:cs typeface="+mn-ea"/>
                  <a:sym typeface="+mn-lt"/>
                </a:rPr>
                <a:t>四</a:t>
              </a:r>
            </a:p>
          </p:txBody>
        </p:sp>
      </p:grpSp>
      <p:sp>
        <p:nvSpPr>
          <p:cNvPr id="84" name="AutoShape 24"/>
          <p:cNvSpPr/>
          <p:nvPr/>
        </p:nvSpPr>
        <p:spPr bwMode="auto">
          <a:xfrm>
            <a:off x="9318625" y="2815590"/>
            <a:ext cx="1671320" cy="7385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1600" b="0" dirty="0">
                <a:latin typeface="+mn-lt"/>
                <a:ea typeface="+mn-ea"/>
                <a:cs typeface="+mn-ea"/>
                <a:sym typeface="+mn-lt"/>
              </a:rPr>
              <a:t>互联网金融迫使传统银行重新审视金融战略</a:t>
            </a:r>
          </a:p>
        </p:txBody>
      </p:sp>
      <p:pic>
        <p:nvPicPr>
          <p:cNvPr id="3" name="图片 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500" fill="hold"/>
                                        <p:tgtEl>
                                          <p:spTgt spid="38"/>
                                        </p:tgtEl>
                                        <p:attrNameLst>
                                          <p:attrName>ppt_w</p:attrName>
                                        </p:attrNameLst>
                                      </p:cBhvr>
                                      <p:tavLst>
                                        <p:tav tm="0">
                                          <p:val>
                                            <p:fltVal val="0"/>
                                          </p:val>
                                        </p:tav>
                                        <p:tav tm="100000">
                                          <p:val>
                                            <p:strVal val="#ppt_w"/>
                                          </p:val>
                                        </p:tav>
                                      </p:tavLst>
                                    </p:anim>
                                    <p:anim calcmode="lin" valueType="num">
                                      <p:cBhvr>
                                        <p:cTn id="18" dur="500" fill="hold"/>
                                        <p:tgtEl>
                                          <p:spTgt spid="38"/>
                                        </p:tgtEl>
                                        <p:attrNameLst>
                                          <p:attrName>ppt_h</p:attrName>
                                        </p:attrNameLst>
                                      </p:cBhvr>
                                      <p:tavLst>
                                        <p:tav tm="0">
                                          <p:val>
                                            <p:fltVal val="0"/>
                                          </p:val>
                                        </p:tav>
                                        <p:tav tm="100000">
                                          <p:val>
                                            <p:strVal val="#ppt_h"/>
                                          </p:val>
                                        </p:tav>
                                      </p:tavLst>
                                    </p:anim>
                                    <p:animEffect transition="in" filter="fade">
                                      <p:cBhvr>
                                        <p:cTn id="19" dur="500"/>
                                        <p:tgtEl>
                                          <p:spTgt spid="3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par>
                                <p:cTn id="25" presetID="53" presetClass="entr" presetSubtype="16"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fltVal val="0"/>
                                          </p:val>
                                        </p:tav>
                                        <p:tav tm="100000">
                                          <p:val>
                                            <p:strVal val="#ppt_w"/>
                                          </p:val>
                                        </p:tav>
                                      </p:tavLst>
                                    </p:anim>
                                    <p:anim calcmode="lin" valueType="num">
                                      <p:cBhvr>
                                        <p:cTn id="38" dur="500" fill="hold"/>
                                        <p:tgtEl>
                                          <p:spTgt spid="44"/>
                                        </p:tgtEl>
                                        <p:attrNameLst>
                                          <p:attrName>ppt_h</p:attrName>
                                        </p:attrNameLst>
                                      </p:cBhvr>
                                      <p:tavLst>
                                        <p:tav tm="0">
                                          <p:val>
                                            <p:fltVal val="0"/>
                                          </p:val>
                                        </p:tav>
                                        <p:tav tm="100000">
                                          <p:val>
                                            <p:strVal val="#ppt_h"/>
                                          </p:val>
                                        </p:tav>
                                      </p:tavLst>
                                    </p:anim>
                                    <p:animEffect transition="in" filter="fade">
                                      <p:cBhvr>
                                        <p:cTn id="39" dur="500"/>
                                        <p:tgtEl>
                                          <p:spTgt spid="44"/>
                                        </p:tgtEl>
                                      </p:cBhvr>
                                    </p:animEffect>
                                  </p:childTnLst>
                                </p:cTn>
                              </p:par>
                              <p:par>
                                <p:cTn id="40" presetID="53" presetClass="entr" presetSubtype="16" fill="hold"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ppt_w</p:attrName>
                                        </p:attrNameLst>
                                      </p:cBhvr>
                                      <p:tavLst>
                                        <p:tav tm="0">
                                          <p:val>
                                            <p:fltVal val="0"/>
                                          </p:val>
                                        </p:tav>
                                        <p:tav tm="100000">
                                          <p:val>
                                            <p:strVal val="#ppt_w"/>
                                          </p:val>
                                        </p:tav>
                                      </p:tavLst>
                                    </p:anim>
                                    <p:anim calcmode="lin" valueType="num">
                                      <p:cBhvr>
                                        <p:cTn id="43" dur="500" fill="hold"/>
                                        <p:tgtEl>
                                          <p:spTgt spid="45"/>
                                        </p:tgtEl>
                                        <p:attrNameLst>
                                          <p:attrName>ppt_h</p:attrName>
                                        </p:attrNameLst>
                                      </p:cBhvr>
                                      <p:tavLst>
                                        <p:tav tm="0">
                                          <p:val>
                                            <p:fltVal val="0"/>
                                          </p:val>
                                        </p:tav>
                                        <p:tav tm="100000">
                                          <p:val>
                                            <p:strVal val="#ppt_h"/>
                                          </p:val>
                                        </p:tav>
                                      </p:tavLst>
                                    </p:anim>
                                    <p:animEffect transition="in" filter="fade">
                                      <p:cBhvr>
                                        <p:cTn id="44" dur="500"/>
                                        <p:tgtEl>
                                          <p:spTgt spid="4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cBhvr>
                                        <p:cTn id="47" dur="500" fill="hold"/>
                                        <p:tgtEl>
                                          <p:spTgt spid="79"/>
                                        </p:tgtEl>
                                        <p:attrNameLst>
                                          <p:attrName>ppt_w</p:attrName>
                                        </p:attrNameLst>
                                      </p:cBhvr>
                                      <p:tavLst>
                                        <p:tav tm="0">
                                          <p:val>
                                            <p:fltVal val="0"/>
                                          </p:val>
                                        </p:tav>
                                        <p:tav tm="100000">
                                          <p:val>
                                            <p:strVal val="#ppt_w"/>
                                          </p:val>
                                        </p:tav>
                                      </p:tavLst>
                                    </p:anim>
                                    <p:anim calcmode="lin" valueType="num">
                                      <p:cBhvr>
                                        <p:cTn id="48" dur="500" fill="hold"/>
                                        <p:tgtEl>
                                          <p:spTgt spid="79"/>
                                        </p:tgtEl>
                                        <p:attrNameLst>
                                          <p:attrName>ppt_h</p:attrName>
                                        </p:attrNameLst>
                                      </p:cBhvr>
                                      <p:tavLst>
                                        <p:tav tm="0">
                                          <p:val>
                                            <p:fltVal val="0"/>
                                          </p:val>
                                        </p:tav>
                                        <p:tav tm="100000">
                                          <p:val>
                                            <p:strVal val="#ppt_h"/>
                                          </p:val>
                                        </p:tav>
                                      </p:tavLst>
                                    </p:anim>
                                    <p:animEffect transition="in" filter="fade">
                                      <p:cBhvr>
                                        <p:cTn id="49" dur="500"/>
                                        <p:tgtEl>
                                          <p:spTgt spid="7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80"/>
                                        </p:tgtEl>
                                        <p:attrNameLst>
                                          <p:attrName>style.visibility</p:attrName>
                                        </p:attrNameLst>
                                      </p:cBhvr>
                                      <p:to>
                                        <p:strVal val="visible"/>
                                      </p:to>
                                    </p:set>
                                    <p:anim calcmode="lin" valueType="num">
                                      <p:cBhvr>
                                        <p:cTn id="52" dur="500" fill="hold"/>
                                        <p:tgtEl>
                                          <p:spTgt spid="80"/>
                                        </p:tgtEl>
                                        <p:attrNameLst>
                                          <p:attrName>ppt_w</p:attrName>
                                        </p:attrNameLst>
                                      </p:cBhvr>
                                      <p:tavLst>
                                        <p:tav tm="0">
                                          <p:val>
                                            <p:fltVal val="0"/>
                                          </p:val>
                                        </p:tav>
                                        <p:tav tm="100000">
                                          <p:val>
                                            <p:strVal val="#ppt_w"/>
                                          </p:val>
                                        </p:tav>
                                      </p:tavLst>
                                    </p:anim>
                                    <p:anim calcmode="lin" valueType="num">
                                      <p:cBhvr>
                                        <p:cTn id="53" dur="500" fill="hold"/>
                                        <p:tgtEl>
                                          <p:spTgt spid="80"/>
                                        </p:tgtEl>
                                        <p:attrNameLst>
                                          <p:attrName>ppt_h</p:attrName>
                                        </p:attrNameLst>
                                      </p:cBhvr>
                                      <p:tavLst>
                                        <p:tav tm="0">
                                          <p:val>
                                            <p:fltVal val="0"/>
                                          </p:val>
                                        </p:tav>
                                        <p:tav tm="100000">
                                          <p:val>
                                            <p:strVal val="#ppt_h"/>
                                          </p:val>
                                        </p:tav>
                                      </p:tavLst>
                                    </p:anim>
                                    <p:animEffect transition="in" filter="fade">
                                      <p:cBhvr>
                                        <p:cTn id="54" dur="500"/>
                                        <p:tgtEl>
                                          <p:spTgt spid="80"/>
                                        </p:tgtEl>
                                      </p:cBhvr>
                                    </p:animEffect>
                                  </p:childTnLst>
                                </p:cTn>
                              </p:par>
                              <p:par>
                                <p:cTn id="55" presetID="53" presetClass="entr" presetSubtype="16" fill="hold" nodeType="withEffect">
                                  <p:stCondLst>
                                    <p:cond delay="0"/>
                                  </p:stCondLst>
                                  <p:childTnLst>
                                    <p:set>
                                      <p:cBhvr>
                                        <p:cTn id="56" dur="1" fill="hold">
                                          <p:stCondLst>
                                            <p:cond delay="0"/>
                                          </p:stCondLst>
                                        </p:cTn>
                                        <p:tgtEl>
                                          <p:spTgt spid="81"/>
                                        </p:tgtEl>
                                        <p:attrNameLst>
                                          <p:attrName>style.visibility</p:attrName>
                                        </p:attrNameLst>
                                      </p:cBhvr>
                                      <p:to>
                                        <p:strVal val="visible"/>
                                      </p:to>
                                    </p:set>
                                    <p:anim calcmode="lin" valueType="num">
                                      <p:cBhvr>
                                        <p:cTn id="57" dur="500" fill="hold"/>
                                        <p:tgtEl>
                                          <p:spTgt spid="81"/>
                                        </p:tgtEl>
                                        <p:attrNameLst>
                                          <p:attrName>ppt_w</p:attrName>
                                        </p:attrNameLst>
                                      </p:cBhvr>
                                      <p:tavLst>
                                        <p:tav tm="0">
                                          <p:val>
                                            <p:fltVal val="0"/>
                                          </p:val>
                                        </p:tav>
                                        <p:tav tm="100000">
                                          <p:val>
                                            <p:strVal val="#ppt_w"/>
                                          </p:val>
                                        </p:tav>
                                      </p:tavLst>
                                    </p:anim>
                                    <p:anim calcmode="lin" valueType="num">
                                      <p:cBhvr>
                                        <p:cTn id="58" dur="500" fill="hold"/>
                                        <p:tgtEl>
                                          <p:spTgt spid="81"/>
                                        </p:tgtEl>
                                        <p:attrNameLst>
                                          <p:attrName>ppt_h</p:attrName>
                                        </p:attrNameLst>
                                      </p:cBhvr>
                                      <p:tavLst>
                                        <p:tav tm="0">
                                          <p:val>
                                            <p:fltVal val="0"/>
                                          </p:val>
                                        </p:tav>
                                        <p:tav tm="100000">
                                          <p:val>
                                            <p:strVal val="#ppt_h"/>
                                          </p:val>
                                        </p:tav>
                                      </p:tavLst>
                                    </p:anim>
                                    <p:animEffect transition="in" filter="fade">
                                      <p:cBhvr>
                                        <p:cTn id="59" dur="500"/>
                                        <p:tgtEl>
                                          <p:spTgt spid="8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cBhvr>
                                        <p:cTn id="62" dur="500" fill="hold"/>
                                        <p:tgtEl>
                                          <p:spTgt spid="84"/>
                                        </p:tgtEl>
                                        <p:attrNameLst>
                                          <p:attrName>ppt_w</p:attrName>
                                        </p:attrNameLst>
                                      </p:cBhvr>
                                      <p:tavLst>
                                        <p:tav tm="0">
                                          <p:val>
                                            <p:fltVal val="0"/>
                                          </p:val>
                                        </p:tav>
                                        <p:tav tm="100000">
                                          <p:val>
                                            <p:strVal val="#ppt_w"/>
                                          </p:val>
                                        </p:tav>
                                      </p:tavLst>
                                    </p:anim>
                                    <p:anim calcmode="lin" valueType="num">
                                      <p:cBhvr>
                                        <p:cTn id="63" dur="500" fill="hold"/>
                                        <p:tgtEl>
                                          <p:spTgt spid="84"/>
                                        </p:tgtEl>
                                        <p:attrNameLst>
                                          <p:attrName>ppt_h</p:attrName>
                                        </p:attrNameLst>
                                      </p:cBhvr>
                                      <p:tavLst>
                                        <p:tav tm="0">
                                          <p:val>
                                            <p:fltVal val="0"/>
                                          </p:val>
                                        </p:tav>
                                        <p:tav tm="100000">
                                          <p:val>
                                            <p:strVal val="#ppt_h"/>
                                          </p:val>
                                        </p:tav>
                                      </p:tavLst>
                                    </p:anim>
                                    <p:animEffect transition="in" filter="fade">
                                      <p:cBhvr>
                                        <p:cTn id="6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4" grpId="1" animBg="1"/>
      <p:bldP spid="38" grpId="0" bldLvl="0" animBg="1"/>
      <p:bldP spid="38" grpId="1" animBg="1"/>
      <p:bldP spid="39" grpId="0" bldLvl="0" animBg="1"/>
      <p:bldP spid="39" grpId="1" animBg="1"/>
      <p:bldP spid="43" grpId="0" bldLvl="0" animBg="1"/>
      <p:bldP spid="43" grpId="1" animBg="1"/>
      <p:bldP spid="44" grpId="0" bldLvl="0" animBg="1"/>
      <p:bldP spid="44" grpId="1" animBg="1"/>
      <p:bldP spid="79" grpId="0" bldLvl="0" animBg="1"/>
      <p:bldP spid="79" grpId="1" animBg="1"/>
      <p:bldP spid="80" grpId="0" bldLvl="0" animBg="1"/>
      <p:bldP spid="80" grpId="1" animBg="1"/>
      <p:bldP spid="84" grpId="0" bldLvl="0" animBg="1"/>
      <p:bldP spid="84"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29" y="292752"/>
            <a:ext cx="337312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a:ln>
                  <a:noFill/>
                </a:ln>
                <a:solidFill>
                  <a:srgbClr val="44546A"/>
                </a:solidFill>
                <a:effectLst/>
                <a:uLnTx/>
                <a:uFillTx/>
                <a:cs typeface="+mn-ea"/>
                <a:sym typeface="+mn-lt"/>
              </a:rPr>
              <a:t>03 </a:t>
            </a:r>
            <a:r>
              <a:rPr kumimoji="1" lang="zh-CN" altLang="en-US" sz="2400" b="0" i="0" u="none" strike="noStrike" kern="1200" cap="none" spc="0" normalizeH="0" baseline="0" noProof="0">
                <a:ln>
                  <a:noFill/>
                </a:ln>
                <a:solidFill>
                  <a:srgbClr val="44546A"/>
                </a:solidFill>
                <a:effectLst/>
                <a:uLnTx/>
                <a:uFillTx/>
                <a:cs typeface="+mn-ea"/>
                <a:sym typeface="+mn-lt"/>
              </a:rPr>
              <a:t>传统银行的应对措施</a:t>
            </a:r>
          </a:p>
        </p:txBody>
      </p:sp>
      <p:grpSp>
        <p:nvGrpSpPr>
          <p:cNvPr id="17" name="组合 16"/>
          <p:cNvGrpSpPr/>
          <p:nvPr/>
        </p:nvGrpSpPr>
        <p:grpSpPr>
          <a:xfrm>
            <a:off x="634877" y="1537866"/>
            <a:ext cx="5189370" cy="4135913"/>
            <a:chOff x="1174752" y="2094775"/>
            <a:chExt cx="4294140" cy="3422418"/>
          </a:xfrm>
        </p:grpSpPr>
        <p:pic>
          <p:nvPicPr>
            <p:cNvPr id="18" name="Picture 5"/>
            <p:cNvPicPr>
              <a:picLocks noChangeAspect="1"/>
            </p:cNvPicPr>
            <p:nvPr/>
          </p:nvPicPr>
          <p:blipFill>
            <a:blip r:embed="rId3" cstate="screen"/>
            <a:stretch>
              <a:fillRect/>
            </a:stretch>
          </p:blipFill>
          <p:spPr>
            <a:xfrm>
              <a:off x="1174752" y="2094775"/>
              <a:ext cx="4294140" cy="3422418"/>
            </a:xfrm>
            <a:prstGeom prst="rect">
              <a:avLst/>
            </a:prstGeom>
          </p:spPr>
        </p:pic>
        <p:sp>
          <p:nvSpPr>
            <p:cNvPr id="19" name="矩形 18"/>
            <p:cNvSpPr/>
            <p:nvPr/>
          </p:nvSpPr>
          <p:spPr>
            <a:xfrm>
              <a:off x="1397399" y="2301989"/>
              <a:ext cx="3842449" cy="2176369"/>
            </a:xfrm>
            <a:prstGeom prst="rect">
              <a:avLst/>
            </a:pr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4546A"/>
                </a:solidFill>
                <a:cs typeface="+mn-ea"/>
                <a:sym typeface="+mn-lt"/>
              </a:endParaRPr>
            </a:p>
          </p:txBody>
        </p:sp>
        <p:sp>
          <p:nvSpPr>
            <p:cNvPr id="20" name="透明"/>
            <p:cNvSpPr/>
            <p:nvPr/>
          </p:nvSpPr>
          <p:spPr bwMode="auto">
            <a:xfrm>
              <a:off x="3259976" y="2301989"/>
              <a:ext cx="1979872"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44546A"/>
                </a:solidFill>
                <a:cs typeface="+mn-ea"/>
                <a:sym typeface="+mn-lt"/>
              </a:endParaRPr>
            </a:p>
          </p:txBody>
        </p:sp>
      </p:grpSp>
      <p:grpSp>
        <p:nvGrpSpPr>
          <p:cNvPr id="21" name="组合 20"/>
          <p:cNvGrpSpPr/>
          <p:nvPr/>
        </p:nvGrpSpPr>
        <p:grpSpPr>
          <a:xfrm>
            <a:off x="6540644" y="1121498"/>
            <a:ext cx="5055870" cy="1727200"/>
            <a:chOff x="2039121" y="2343753"/>
            <a:chExt cx="5055870" cy="1727200"/>
          </a:xfrm>
        </p:grpSpPr>
        <p:sp>
          <p:nvSpPr>
            <p:cNvPr id="22" name="文本框 21"/>
            <p:cNvSpPr txBox="1"/>
            <p:nvPr/>
          </p:nvSpPr>
          <p:spPr>
            <a:xfrm>
              <a:off x="2486796" y="2343753"/>
              <a:ext cx="3585789" cy="368300"/>
            </a:xfrm>
            <a:prstGeom prst="rect">
              <a:avLst/>
            </a:prstGeom>
            <a:noFill/>
          </p:spPr>
          <p:txBody>
            <a:bodyPr wrap="square" rtlCol="0">
              <a:spAutoFit/>
              <a:scene3d>
                <a:camera prst="orthographicFront"/>
                <a:lightRig rig="threePt" dir="t"/>
              </a:scene3d>
              <a:sp3d contourW="12700"/>
            </a:bodyPr>
            <a:lstStyle/>
            <a:p>
              <a:r>
                <a:rPr lang="zh-CN" altLang="en-US" dirty="0">
                  <a:solidFill>
                    <a:srgbClr val="44546A"/>
                  </a:solidFill>
                  <a:cs typeface="+mn-ea"/>
                  <a:sym typeface="+mn-lt"/>
                </a:rPr>
                <a:t>以客户为中心，打造智慧银行</a:t>
              </a:r>
            </a:p>
          </p:txBody>
        </p:sp>
        <p:sp>
          <p:nvSpPr>
            <p:cNvPr id="23" name="文本框 22"/>
            <p:cNvSpPr txBox="1"/>
            <p:nvPr/>
          </p:nvSpPr>
          <p:spPr>
            <a:xfrm>
              <a:off x="2039121" y="2687288"/>
              <a:ext cx="5055870" cy="1383665"/>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400" dirty="0">
                  <a:solidFill>
                    <a:srgbClr val="44546A"/>
                  </a:solidFill>
                  <a:cs typeface="+mn-ea"/>
                  <a:sym typeface="+mn-lt"/>
                </a:rPr>
                <a:t>        传统银行应充分利用大数据、云储蓄等技术来分析处理数据信息，从而敏锐洞察、引领客户需求，积极借助互联网金融之风，努力创新，提升客户体验，优化资源配置效率，以打造全功能、一站式、个性化的智慧银行为目标。</a:t>
              </a:r>
            </a:p>
          </p:txBody>
        </p:sp>
      </p:grpSp>
      <p:sp>
        <p:nvSpPr>
          <p:cNvPr id="24" name="椭圆 38"/>
          <p:cNvSpPr/>
          <p:nvPr/>
        </p:nvSpPr>
        <p:spPr>
          <a:xfrm>
            <a:off x="6469222" y="1187837"/>
            <a:ext cx="394467" cy="317917"/>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nvGrpSpPr>
          <p:cNvPr id="25" name="组合 24"/>
          <p:cNvGrpSpPr/>
          <p:nvPr/>
        </p:nvGrpSpPr>
        <p:grpSpPr>
          <a:xfrm>
            <a:off x="6343159" y="3094188"/>
            <a:ext cx="5492115" cy="2050415"/>
            <a:chOff x="1731146" y="2343753"/>
            <a:chExt cx="5492115" cy="2050415"/>
          </a:xfrm>
        </p:grpSpPr>
        <p:sp>
          <p:nvSpPr>
            <p:cNvPr id="26" name="文本框 25"/>
            <p:cNvSpPr txBox="1"/>
            <p:nvPr/>
          </p:nvSpPr>
          <p:spPr>
            <a:xfrm>
              <a:off x="2486796" y="2343753"/>
              <a:ext cx="3585789" cy="368300"/>
            </a:xfrm>
            <a:prstGeom prst="rect">
              <a:avLst/>
            </a:prstGeom>
            <a:noFill/>
          </p:spPr>
          <p:txBody>
            <a:bodyPr wrap="square" rtlCol="0">
              <a:spAutoFit/>
              <a:scene3d>
                <a:camera prst="orthographicFront"/>
                <a:lightRig rig="threePt" dir="t"/>
              </a:scene3d>
              <a:sp3d contourW="12700"/>
            </a:bodyPr>
            <a:lstStyle/>
            <a:p>
              <a:r>
                <a:rPr lang="zh-CN" altLang="en-US" dirty="0">
                  <a:solidFill>
                    <a:srgbClr val="44546A"/>
                  </a:solidFill>
                  <a:cs typeface="+mn-ea"/>
                  <a:sym typeface="+mn-lt"/>
                </a:rPr>
                <a:t>挖掘大数据，进军电商平台</a:t>
              </a:r>
            </a:p>
          </p:txBody>
        </p:sp>
        <p:sp>
          <p:nvSpPr>
            <p:cNvPr id="27" name="文本框 26"/>
            <p:cNvSpPr txBox="1"/>
            <p:nvPr/>
          </p:nvSpPr>
          <p:spPr>
            <a:xfrm>
              <a:off x="1731146" y="2687288"/>
              <a:ext cx="5492115" cy="1706880"/>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400" dirty="0">
                  <a:solidFill>
                    <a:srgbClr val="44546A"/>
                  </a:solidFill>
                  <a:cs typeface="+mn-ea"/>
                  <a:sym typeface="+mn-lt"/>
                </a:rPr>
                <a:t>              互联网蕴含了大量有价值的信息，能够缓解用户与金融机构之间信息不对称的问题，从而让客户拥有更多选择。而银行处于支付结算体系的末端，拥有良好的大数据基础，传统银行应借此优势建立电子商圈营销体系，以数据金融服务能力的革新带动大众需求。</a:t>
              </a:r>
            </a:p>
          </p:txBody>
        </p:sp>
      </p:grpSp>
      <p:grpSp>
        <p:nvGrpSpPr>
          <p:cNvPr id="28" name="组合 27"/>
          <p:cNvGrpSpPr/>
          <p:nvPr/>
        </p:nvGrpSpPr>
        <p:grpSpPr>
          <a:xfrm>
            <a:off x="6469524" y="5113868"/>
            <a:ext cx="5506085" cy="1602740"/>
            <a:chOff x="1968636" y="2343753"/>
            <a:chExt cx="5506085" cy="1602740"/>
          </a:xfrm>
        </p:grpSpPr>
        <p:sp>
          <p:nvSpPr>
            <p:cNvPr id="29" name="文本框 28"/>
            <p:cNvSpPr txBox="1"/>
            <p:nvPr/>
          </p:nvSpPr>
          <p:spPr>
            <a:xfrm>
              <a:off x="2486796" y="2343753"/>
              <a:ext cx="4987925" cy="645160"/>
            </a:xfrm>
            <a:prstGeom prst="rect">
              <a:avLst/>
            </a:prstGeom>
            <a:noFill/>
          </p:spPr>
          <p:txBody>
            <a:bodyPr wrap="square" rtlCol="0">
              <a:spAutoFit/>
              <a:scene3d>
                <a:camera prst="orthographicFront"/>
                <a:lightRig rig="threePt" dir="t"/>
              </a:scene3d>
              <a:sp3d contourW="12700"/>
            </a:bodyPr>
            <a:lstStyle/>
            <a:p>
              <a:r>
                <a:rPr lang="zh-CN" altLang="en-US" dirty="0">
                  <a:solidFill>
                    <a:srgbClr val="44546A"/>
                  </a:solidFill>
                  <a:cs typeface="+mn-ea"/>
                  <a:sym typeface="+mn-lt"/>
                </a:rPr>
                <a:t>推进与战略伙伴深度合作，搭建一站式金融服务平台</a:t>
              </a:r>
            </a:p>
          </p:txBody>
        </p:sp>
        <p:sp>
          <p:nvSpPr>
            <p:cNvPr id="30" name="文本框 29"/>
            <p:cNvSpPr txBox="1"/>
            <p:nvPr/>
          </p:nvSpPr>
          <p:spPr>
            <a:xfrm>
              <a:off x="1968636" y="2886043"/>
              <a:ext cx="4859655" cy="1060450"/>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400" dirty="0">
                  <a:solidFill>
                    <a:srgbClr val="44546A"/>
                  </a:solidFill>
                  <a:cs typeface="+mn-ea"/>
                  <a:sym typeface="+mn-lt"/>
                </a:rPr>
                <a:t>          传统银行可通过与战略伙伴进行深度合作，积极将互联网科技与传统金融相结合，达到整合资源、创新业务、普惠金融的目的</a:t>
              </a:r>
              <a:r>
                <a:rPr lang="zh-CN" altLang="en-US" sz="1400" dirty="0">
                  <a:solidFill>
                    <a:srgbClr val="44546A"/>
                  </a:solidFill>
                  <a:cs typeface="+mn-ea"/>
                  <a:sym typeface="+mn-lt"/>
                </a:rPr>
                <a:t>。</a:t>
              </a:r>
            </a:p>
          </p:txBody>
        </p:sp>
      </p:grpSp>
      <p:grpSp>
        <p:nvGrpSpPr>
          <p:cNvPr id="31" name="组合 30"/>
          <p:cNvGrpSpPr/>
          <p:nvPr/>
        </p:nvGrpSpPr>
        <p:grpSpPr>
          <a:xfrm>
            <a:off x="6540500" y="3075305"/>
            <a:ext cx="5603875" cy="2038350"/>
            <a:chOff x="6085201" y="3250273"/>
            <a:chExt cx="5604225" cy="1188377"/>
          </a:xfrm>
        </p:grpSpPr>
        <p:cxnSp>
          <p:nvCxnSpPr>
            <p:cNvPr id="32" name="直接连接符 31"/>
            <p:cNvCxnSpPr/>
            <p:nvPr/>
          </p:nvCxnSpPr>
          <p:spPr>
            <a:xfrm>
              <a:off x="6085201" y="3250273"/>
              <a:ext cx="5604225" cy="5923"/>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6153150" y="4422361"/>
              <a:ext cx="5401012" cy="16289"/>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34" name="Freeform 15"/>
          <p:cNvSpPr>
            <a:spLocks noEditPoints="1"/>
          </p:cNvSpPr>
          <p:nvPr/>
        </p:nvSpPr>
        <p:spPr bwMode="auto">
          <a:xfrm>
            <a:off x="6439446" y="3080280"/>
            <a:ext cx="370900" cy="31791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44546A"/>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sp>
        <p:nvSpPr>
          <p:cNvPr id="35" name="Freeform 17"/>
          <p:cNvSpPr>
            <a:spLocks noEditPoints="1"/>
          </p:cNvSpPr>
          <p:nvPr/>
        </p:nvSpPr>
        <p:spPr bwMode="auto">
          <a:xfrm>
            <a:off x="6468825" y="5221397"/>
            <a:ext cx="365897" cy="369333"/>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rgbClr val="44546A"/>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par>
                                <p:cTn id="13" presetID="53" presetClass="entr" presetSubtype="16" fill="hold" grpId="0" nodeType="withEffect">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animEffect transition="in" filter="fade">
                                      <p:cBhvr>
                                        <p:cTn id="17" dur="500"/>
                                        <p:tgtEl>
                                          <p:spTgt spid="24"/>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childTnLst>
                                </p:cTn>
                              </p:par>
                            </p:childTnLst>
                          </p:cTn>
                        </p:par>
                        <p:par>
                          <p:cTn id="28" fill="hold">
                            <p:stCondLst>
                              <p:cond delay="1000"/>
                            </p:stCondLst>
                            <p:childTnLst>
                              <p:par>
                                <p:cTn id="29" presetID="2" presetClass="entr" presetSubtype="2"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1+#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 presetClass="entr" presetSubtype="2"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1+#ppt_w/2"/>
                                          </p:val>
                                        </p:tav>
                                        <p:tav tm="100000">
                                          <p:val>
                                            <p:strVal val="#ppt_x"/>
                                          </p:val>
                                        </p:tav>
                                      </p:tavLst>
                                    </p:anim>
                                    <p:anim calcmode="lin" valueType="num">
                                      <p:cBhvr additive="base">
                                        <p:cTn id="37" dur="500" fill="hold"/>
                                        <p:tgtEl>
                                          <p:spTgt spid="25"/>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2" presetClass="entr" presetSubtype="2"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1+#ppt_w/2"/>
                                          </p:val>
                                        </p:tav>
                                        <p:tav tm="100000">
                                          <p:val>
                                            <p:strVal val="#ppt_x"/>
                                          </p:val>
                                        </p:tav>
                                      </p:tavLst>
                                    </p:anim>
                                    <p:anim calcmode="lin" valueType="num">
                                      <p:cBhvr additive="base">
                                        <p:cTn id="4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34" grpId="0" bldLvl="0" animBg="1"/>
      <p:bldP spid="3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第一部分</a:t>
            </a: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01</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4310896" y="3521199"/>
            <a:ext cx="3570208" cy="110799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6600" dirty="0">
                <a:solidFill>
                  <a:srgbClr val="44546A"/>
                </a:solidFill>
                <a:cs typeface="+mn-ea"/>
                <a:sym typeface="+mn-lt"/>
              </a:rPr>
              <a:t>电子银行</a:t>
            </a:r>
            <a:endParaRPr kumimoji="1" lang="zh-CN" altLang="en-US" sz="6600" b="0" i="0" u="none" strike="noStrike" kern="1200" cap="none" spc="0" normalizeH="0" baseline="0" noProof="0" dirty="0">
              <a:ln>
                <a:noFill/>
              </a:ln>
              <a:solidFill>
                <a:srgbClr val="44546A"/>
              </a:solidFill>
              <a:effectLst/>
              <a:uLnTx/>
              <a:uFillTx/>
              <a:cs typeface="+mn-ea"/>
              <a:sym typeface="+mn-lt"/>
            </a:endParaRPr>
          </a:p>
        </p:txBody>
      </p:sp>
      <p:pic>
        <p:nvPicPr>
          <p:cNvPr id="10" name="图片 9"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7984" y="263639"/>
            <a:ext cx="248497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01</a:t>
            </a:r>
            <a:r>
              <a:rPr kumimoji="1" lang="zh-CN" altLang="en-US" sz="2400" dirty="0">
                <a:solidFill>
                  <a:srgbClr val="44546A"/>
                </a:solidFill>
                <a:cs typeface="+mn-ea"/>
                <a:sym typeface="+mn-lt"/>
              </a:rPr>
              <a:t> 银行的电子化</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39" name="文本框 38"/>
          <p:cNvSpPr txBox="1"/>
          <p:nvPr/>
        </p:nvSpPr>
        <p:spPr>
          <a:xfrm>
            <a:off x="2421252" y="1863982"/>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dirty="0">
                <a:solidFill>
                  <a:srgbClr val="44546A"/>
                </a:solidFill>
                <a:cs typeface="+mn-ea"/>
                <a:sym typeface="+mn-lt"/>
              </a:rPr>
              <a:t>电子银行</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sp>
        <p:nvSpPr>
          <p:cNvPr id="41" name="文本框 40"/>
          <p:cNvSpPr txBox="1"/>
          <p:nvPr/>
        </p:nvSpPr>
        <p:spPr>
          <a:xfrm>
            <a:off x="795412" y="2993471"/>
            <a:ext cx="5503265" cy="2120709"/>
          </a:xfrm>
          <a:prstGeom prst="rect">
            <a:avLst/>
          </a:prstGeom>
          <a:noFill/>
        </p:spPr>
        <p:txBody>
          <a:bodyPr wrap="square" rtlCol="0">
            <a:spAutoFit/>
          </a:bodyPr>
          <a:lstStyle/>
          <a:p>
            <a:pPr>
              <a:lnSpc>
                <a:spcPct val="150000"/>
              </a:lnSpc>
            </a:pPr>
            <a:r>
              <a:rPr lang="zh-CN" altLang="en-US" sz="1800" dirty="0">
                <a:solidFill>
                  <a:srgbClr val="000000"/>
                </a:solidFill>
                <a:effectLst/>
                <a:latin typeface="FZShuSong-Z01S"/>
              </a:rPr>
              <a:t>        电子银行，是指利用计算机技术、网络通信技术和机电一体化技术，借助相关设备 为客户提供方便快捷的金融服务的系统或者设施，包括电话银行、电视银行、手机信使、网络银行、手机银行、自助设备等，例如 </a:t>
            </a:r>
            <a:r>
              <a:rPr lang="en-US" altLang="zh-CN" sz="1800" dirty="0">
                <a:solidFill>
                  <a:srgbClr val="000000"/>
                </a:solidFill>
                <a:effectLst/>
                <a:latin typeface="Times New Roman" panose="02020603050405020304" pitchFamily="18" charset="0"/>
              </a:rPr>
              <a:t>ATM </a:t>
            </a:r>
            <a:r>
              <a:rPr lang="zh-CN" altLang="en-US" sz="1800" dirty="0">
                <a:solidFill>
                  <a:srgbClr val="000000"/>
                </a:solidFill>
                <a:effectLst/>
                <a:latin typeface="FZShuSong-Z01S"/>
              </a:rPr>
              <a:t>机、</a:t>
            </a:r>
            <a:r>
              <a:rPr lang="en-US" altLang="zh-CN" sz="1800" dirty="0">
                <a:solidFill>
                  <a:srgbClr val="000000"/>
                </a:solidFill>
                <a:effectLst/>
                <a:latin typeface="Times New Roman" panose="02020603050405020304" pitchFamily="18" charset="0"/>
              </a:rPr>
              <a:t>POS </a:t>
            </a:r>
            <a:r>
              <a:rPr lang="zh-CN" altLang="en-US" sz="1800" dirty="0">
                <a:solidFill>
                  <a:srgbClr val="000000"/>
                </a:solidFill>
                <a:effectLst/>
                <a:latin typeface="FZShuSong-Z01S"/>
              </a:rPr>
              <a:t>机，都可以被统称为电子银行。 </a:t>
            </a:r>
            <a:endParaRPr kumimoji="1" lang="zh-CN" altLang="en-US"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pic>
        <p:nvPicPr>
          <p:cNvPr id="42" name="图片 41"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pic>
        <p:nvPicPr>
          <p:cNvPr id="43" name="图片 42"/>
          <p:cNvPicPr>
            <a:picLocks noChangeAspect="1"/>
          </p:cNvPicPr>
          <p:nvPr/>
        </p:nvPicPr>
        <p:blipFill>
          <a:blip r:embed="rId4"/>
          <a:stretch>
            <a:fillRect/>
          </a:stretch>
        </p:blipFill>
        <p:spPr>
          <a:xfrm>
            <a:off x="6481482" y="1809054"/>
            <a:ext cx="5245698" cy="371570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2064" y="304627"/>
            <a:ext cx="371608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02</a:t>
            </a:r>
            <a:r>
              <a:rPr kumimoji="1" lang="zh-CN" altLang="en-US" sz="2400" dirty="0">
                <a:solidFill>
                  <a:srgbClr val="44546A"/>
                </a:solidFill>
                <a:cs typeface="+mn-ea"/>
                <a:sym typeface="+mn-lt"/>
              </a:rPr>
              <a:t> 从传统银行到电子银行</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cxnSp>
        <p:nvCxnSpPr>
          <p:cNvPr id="45" name="直接连接符 44"/>
          <p:cNvCxnSpPr/>
          <p:nvPr/>
        </p:nvCxnSpPr>
        <p:spPr>
          <a:xfrm>
            <a:off x="2479756" y="369410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058486" y="369410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4769121" y="272239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347851" y="272239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a:off x="1011555" y="3700145"/>
            <a:ext cx="10033635" cy="0"/>
          </a:xfrm>
          <a:prstGeom prst="straightConnector1">
            <a:avLst/>
          </a:prstGeom>
          <a:ln>
            <a:solidFill>
              <a:srgbClr val="44546A"/>
            </a:solidFill>
            <a:tailEnd type="triangle"/>
          </a:ln>
        </p:spPr>
        <p:style>
          <a:lnRef idx="1">
            <a:schemeClr val="accent1"/>
          </a:lnRef>
          <a:fillRef idx="0">
            <a:schemeClr val="accent1"/>
          </a:fillRef>
          <a:effectRef idx="0">
            <a:schemeClr val="accent1"/>
          </a:effectRef>
          <a:fontRef idx="minor">
            <a:schemeClr val="tx1"/>
          </a:fontRef>
        </p:style>
      </p:cxnSp>
      <p:sp>
        <p:nvSpPr>
          <p:cNvPr id="63" name="椭圆 62"/>
          <p:cNvSpPr/>
          <p:nvPr/>
        </p:nvSpPr>
        <p:spPr>
          <a:xfrm>
            <a:off x="2284498" y="3498844"/>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1</a:t>
            </a:r>
          </a:p>
        </p:txBody>
      </p:sp>
      <p:sp>
        <p:nvSpPr>
          <p:cNvPr id="64" name="椭圆 63"/>
          <p:cNvSpPr/>
          <p:nvPr/>
        </p:nvSpPr>
        <p:spPr>
          <a:xfrm>
            <a:off x="4573863" y="3498843"/>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2</a:t>
            </a:r>
          </a:p>
        </p:txBody>
      </p:sp>
      <p:sp>
        <p:nvSpPr>
          <p:cNvPr id="65" name="椭圆 64"/>
          <p:cNvSpPr/>
          <p:nvPr/>
        </p:nvSpPr>
        <p:spPr>
          <a:xfrm>
            <a:off x="6863228" y="3498843"/>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3</a:t>
            </a:r>
          </a:p>
        </p:txBody>
      </p:sp>
      <p:sp>
        <p:nvSpPr>
          <p:cNvPr id="66" name="椭圆 65"/>
          <p:cNvSpPr/>
          <p:nvPr/>
        </p:nvSpPr>
        <p:spPr>
          <a:xfrm>
            <a:off x="9152593" y="3529875"/>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4</a:t>
            </a:r>
          </a:p>
        </p:txBody>
      </p:sp>
      <p:sp>
        <p:nvSpPr>
          <p:cNvPr id="67" name="椭圆 66"/>
          <p:cNvSpPr/>
          <p:nvPr/>
        </p:nvSpPr>
        <p:spPr>
          <a:xfrm>
            <a:off x="2110105" y="482727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8" name="椭圆 67"/>
          <p:cNvSpPr/>
          <p:nvPr/>
        </p:nvSpPr>
        <p:spPr>
          <a:xfrm>
            <a:off x="4399280" y="1806575"/>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9" name="椭圆 68"/>
          <p:cNvSpPr/>
          <p:nvPr/>
        </p:nvSpPr>
        <p:spPr>
          <a:xfrm>
            <a:off x="8978265" y="180721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olidFill>
                <a:schemeClr val="tx1">
                  <a:lumMod val="75000"/>
                  <a:lumOff val="25000"/>
                </a:schemeClr>
              </a:solidFill>
              <a:cs typeface="+mn-ea"/>
              <a:sym typeface="+mn-lt"/>
            </a:endParaRPr>
          </a:p>
        </p:txBody>
      </p:sp>
      <p:sp>
        <p:nvSpPr>
          <p:cNvPr id="70" name="椭圆 69"/>
          <p:cNvSpPr/>
          <p:nvPr/>
        </p:nvSpPr>
        <p:spPr>
          <a:xfrm>
            <a:off x="6717030" y="482727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grpSp>
        <p:nvGrpSpPr>
          <p:cNvPr id="71" name="组合 70"/>
          <p:cNvGrpSpPr/>
          <p:nvPr/>
        </p:nvGrpSpPr>
        <p:grpSpPr>
          <a:xfrm>
            <a:off x="2270125" y="5028568"/>
            <a:ext cx="368300" cy="336598"/>
            <a:chOff x="8415" y="6739"/>
            <a:chExt cx="560" cy="493"/>
          </a:xfrm>
          <a:solidFill>
            <a:srgbClr val="44546A"/>
          </a:solidFill>
        </p:grpSpPr>
        <p:sp>
          <p:nvSpPr>
            <p:cNvPr id="72" name="Freeform14"/>
            <p:cNvSpPr/>
            <p:nvPr/>
          </p:nvSpPr>
          <p:spPr bwMode="auto">
            <a:xfrm>
              <a:off x="8466" y="6761"/>
              <a:ext cx="209" cy="450"/>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3" name="Freeform15"/>
            <p:cNvSpPr/>
            <p:nvPr/>
          </p:nvSpPr>
          <p:spPr bwMode="auto">
            <a:xfrm>
              <a:off x="8415" y="6908"/>
              <a:ext cx="29" cy="158"/>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4" name="Freeform16"/>
            <p:cNvSpPr/>
            <p:nvPr/>
          </p:nvSpPr>
          <p:spPr bwMode="auto">
            <a:xfrm>
              <a:off x="8726" y="6862"/>
              <a:ext cx="83" cy="246"/>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5" name="Freeform17"/>
            <p:cNvSpPr/>
            <p:nvPr/>
          </p:nvSpPr>
          <p:spPr bwMode="auto">
            <a:xfrm flipV="1">
              <a:off x="8777" y="6801"/>
              <a:ext cx="110" cy="367"/>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6" name="Freeform18"/>
            <p:cNvSpPr/>
            <p:nvPr/>
          </p:nvSpPr>
          <p:spPr bwMode="auto">
            <a:xfrm>
              <a:off x="8841" y="6739"/>
              <a:ext cx="134" cy="493"/>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sp>
        <p:nvSpPr>
          <p:cNvPr id="77" name="Freeform 250"/>
          <p:cNvSpPr>
            <a:spLocks noEditPoints="1"/>
          </p:cNvSpPr>
          <p:nvPr/>
        </p:nvSpPr>
        <p:spPr bwMode="auto">
          <a:xfrm>
            <a:off x="4573929" y="1981200"/>
            <a:ext cx="403225" cy="388938"/>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44546A"/>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8" name="Freeform 267"/>
          <p:cNvSpPr>
            <a:spLocks noEditPoints="1"/>
          </p:cNvSpPr>
          <p:nvPr/>
        </p:nvSpPr>
        <p:spPr bwMode="auto">
          <a:xfrm>
            <a:off x="6861199" y="4967923"/>
            <a:ext cx="449263" cy="458787"/>
          </a:xfrm>
          <a:custGeom>
            <a:avLst/>
            <a:gdLst>
              <a:gd name="T0" fmla="*/ 107 w 213"/>
              <a:gd name="T1" fmla="*/ 0 h 213"/>
              <a:gd name="T2" fmla="*/ 213 w 213"/>
              <a:gd name="T3" fmla="*/ 107 h 213"/>
              <a:gd name="T4" fmla="*/ 107 w 213"/>
              <a:gd name="T5" fmla="*/ 213 h 213"/>
              <a:gd name="T6" fmla="*/ 0 w 213"/>
              <a:gd name="T7" fmla="*/ 107 h 213"/>
              <a:gd name="T8" fmla="*/ 107 w 213"/>
              <a:gd name="T9" fmla="*/ 0 h 213"/>
              <a:gd name="T10" fmla="*/ 89 w 213"/>
              <a:gd name="T11" fmla="*/ 75 h 213"/>
              <a:gd name="T12" fmla="*/ 100 w 213"/>
              <a:gd name="T13" fmla="*/ 70 h 213"/>
              <a:gd name="T14" fmla="*/ 87 w 213"/>
              <a:gd name="T15" fmla="*/ 18 h 213"/>
              <a:gd name="T16" fmla="*/ 63 w 213"/>
              <a:gd name="T17" fmla="*/ 26 h 213"/>
              <a:gd name="T18" fmla="*/ 89 w 213"/>
              <a:gd name="T19" fmla="*/ 75 h 213"/>
              <a:gd name="T20" fmla="*/ 107 w 213"/>
              <a:gd name="T21" fmla="*/ 82 h 213"/>
              <a:gd name="T22" fmla="*/ 82 w 213"/>
              <a:gd name="T23" fmla="*/ 107 h 213"/>
              <a:gd name="T24" fmla="*/ 107 w 213"/>
              <a:gd name="T25" fmla="*/ 131 h 213"/>
              <a:gd name="T26" fmla="*/ 131 w 213"/>
              <a:gd name="T27" fmla="*/ 107 h 213"/>
              <a:gd name="T28" fmla="*/ 107 w 213"/>
              <a:gd name="T29" fmla="*/ 82 h 213"/>
              <a:gd name="T30" fmla="*/ 132 w 213"/>
              <a:gd name="T31" fmla="*/ 133 h 213"/>
              <a:gd name="T32" fmla="*/ 122 w 213"/>
              <a:gd name="T33" fmla="*/ 140 h 213"/>
              <a:gd name="T34" fmla="*/ 149 w 213"/>
              <a:gd name="T35" fmla="*/ 187 h 213"/>
              <a:gd name="T36" fmla="*/ 169 w 213"/>
              <a:gd name="T37" fmla="*/ 173 h 213"/>
              <a:gd name="T38" fmla="*/ 132 w 213"/>
              <a:gd name="T39" fmla="*/ 133 h 213"/>
              <a:gd name="T40" fmla="*/ 197 w 213"/>
              <a:gd name="T41" fmla="*/ 126 h 213"/>
              <a:gd name="T42" fmla="*/ 144 w 213"/>
              <a:gd name="T43" fmla="*/ 112 h 213"/>
              <a:gd name="T44" fmla="*/ 138 w 213"/>
              <a:gd name="T45" fmla="*/ 126 h 213"/>
              <a:gd name="T46" fmla="*/ 181 w 213"/>
              <a:gd name="T47" fmla="*/ 160 h 213"/>
              <a:gd name="T48" fmla="*/ 197 w 213"/>
              <a:gd name="T49" fmla="*/ 126 h 213"/>
              <a:gd name="T50" fmla="*/ 25 w 213"/>
              <a:gd name="T51" fmla="*/ 65 h 213"/>
              <a:gd name="T52" fmla="*/ 72 w 213"/>
              <a:gd name="T53" fmla="*/ 92 h 213"/>
              <a:gd name="T54" fmla="*/ 82 w 213"/>
              <a:gd name="T55" fmla="*/ 80 h 213"/>
              <a:gd name="T56" fmla="*/ 49 w 213"/>
              <a:gd name="T57" fmla="*/ 36 h 213"/>
              <a:gd name="T58" fmla="*/ 25 w 213"/>
              <a:gd name="T59" fmla="*/ 6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3" h="213">
                <a:moveTo>
                  <a:pt x="107" y="0"/>
                </a:moveTo>
                <a:cubicBezTo>
                  <a:pt x="166" y="0"/>
                  <a:pt x="213" y="48"/>
                  <a:pt x="213" y="107"/>
                </a:cubicBezTo>
                <a:cubicBezTo>
                  <a:pt x="213" y="165"/>
                  <a:pt x="166" y="213"/>
                  <a:pt x="107" y="213"/>
                </a:cubicBezTo>
                <a:cubicBezTo>
                  <a:pt x="48" y="213"/>
                  <a:pt x="0" y="165"/>
                  <a:pt x="0" y="107"/>
                </a:cubicBezTo>
                <a:cubicBezTo>
                  <a:pt x="0" y="48"/>
                  <a:pt x="48" y="0"/>
                  <a:pt x="107" y="0"/>
                </a:cubicBezTo>
                <a:close/>
                <a:moveTo>
                  <a:pt x="89" y="75"/>
                </a:moveTo>
                <a:cubicBezTo>
                  <a:pt x="93" y="73"/>
                  <a:pt x="96" y="71"/>
                  <a:pt x="100" y="70"/>
                </a:cubicBezTo>
                <a:cubicBezTo>
                  <a:pt x="87" y="18"/>
                  <a:pt x="87" y="18"/>
                  <a:pt x="87" y="18"/>
                </a:cubicBezTo>
                <a:cubicBezTo>
                  <a:pt x="79" y="20"/>
                  <a:pt x="71" y="23"/>
                  <a:pt x="63" y="26"/>
                </a:cubicBezTo>
                <a:cubicBezTo>
                  <a:pt x="89" y="75"/>
                  <a:pt x="89" y="75"/>
                  <a:pt x="89" y="75"/>
                </a:cubicBezTo>
                <a:close/>
                <a:moveTo>
                  <a:pt x="107" y="82"/>
                </a:moveTo>
                <a:cubicBezTo>
                  <a:pt x="93" y="82"/>
                  <a:pt x="82" y="93"/>
                  <a:pt x="82" y="107"/>
                </a:cubicBezTo>
                <a:cubicBezTo>
                  <a:pt x="82" y="120"/>
                  <a:pt x="93" y="131"/>
                  <a:pt x="107" y="131"/>
                </a:cubicBezTo>
                <a:cubicBezTo>
                  <a:pt x="120" y="131"/>
                  <a:pt x="131" y="120"/>
                  <a:pt x="131" y="107"/>
                </a:cubicBezTo>
                <a:cubicBezTo>
                  <a:pt x="131" y="93"/>
                  <a:pt x="120" y="82"/>
                  <a:pt x="107" y="82"/>
                </a:cubicBezTo>
                <a:close/>
                <a:moveTo>
                  <a:pt x="132" y="133"/>
                </a:moveTo>
                <a:cubicBezTo>
                  <a:pt x="129" y="135"/>
                  <a:pt x="126" y="138"/>
                  <a:pt x="122" y="140"/>
                </a:cubicBezTo>
                <a:cubicBezTo>
                  <a:pt x="149" y="187"/>
                  <a:pt x="149" y="187"/>
                  <a:pt x="149" y="187"/>
                </a:cubicBezTo>
                <a:cubicBezTo>
                  <a:pt x="156" y="183"/>
                  <a:pt x="163" y="178"/>
                  <a:pt x="169" y="173"/>
                </a:cubicBezTo>
                <a:cubicBezTo>
                  <a:pt x="132" y="133"/>
                  <a:pt x="132" y="133"/>
                  <a:pt x="132" y="133"/>
                </a:cubicBezTo>
                <a:close/>
                <a:moveTo>
                  <a:pt x="197" y="126"/>
                </a:moveTo>
                <a:cubicBezTo>
                  <a:pt x="144" y="112"/>
                  <a:pt x="144" y="112"/>
                  <a:pt x="144" y="112"/>
                </a:cubicBezTo>
                <a:cubicBezTo>
                  <a:pt x="143" y="117"/>
                  <a:pt x="141" y="121"/>
                  <a:pt x="138" y="126"/>
                </a:cubicBezTo>
                <a:cubicBezTo>
                  <a:pt x="181" y="160"/>
                  <a:pt x="181" y="160"/>
                  <a:pt x="181" y="160"/>
                </a:cubicBezTo>
                <a:cubicBezTo>
                  <a:pt x="188" y="149"/>
                  <a:pt x="194" y="138"/>
                  <a:pt x="197" y="126"/>
                </a:cubicBezTo>
                <a:close/>
                <a:moveTo>
                  <a:pt x="25" y="65"/>
                </a:moveTo>
                <a:cubicBezTo>
                  <a:pt x="72" y="92"/>
                  <a:pt x="72" y="92"/>
                  <a:pt x="72" y="92"/>
                </a:cubicBezTo>
                <a:cubicBezTo>
                  <a:pt x="75" y="87"/>
                  <a:pt x="78" y="83"/>
                  <a:pt x="82" y="80"/>
                </a:cubicBezTo>
                <a:cubicBezTo>
                  <a:pt x="49" y="36"/>
                  <a:pt x="49" y="36"/>
                  <a:pt x="49" y="36"/>
                </a:cubicBezTo>
                <a:cubicBezTo>
                  <a:pt x="39" y="44"/>
                  <a:pt x="31" y="54"/>
                  <a:pt x="25" y="65"/>
                </a:cubicBezTo>
                <a:close/>
              </a:path>
            </a:pathLst>
          </a:custGeom>
          <a:solidFill>
            <a:srgbClr val="44546A"/>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9" name="Freeform 39"/>
          <p:cNvSpPr>
            <a:spLocks noEditPoints="1"/>
          </p:cNvSpPr>
          <p:nvPr/>
        </p:nvSpPr>
        <p:spPr bwMode="auto">
          <a:xfrm>
            <a:off x="9152890" y="1981200"/>
            <a:ext cx="478790" cy="391160"/>
          </a:xfrm>
          <a:custGeom>
            <a:avLst/>
            <a:gdLst>
              <a:gd name="T0" fmla="*/ 116 w 155"/>
              <a:gd name="T1" fmla="*/ 12 h 131"/>
              <a:gd name="T2" fmla="*/ 116 w 155"/>
              <a:gd name="T3" fmla="*/ 101 h 131"/>
              <a:gd name="T4" fmla="*/ 155 w 155"/>
              <a:gd name="T5" fmla="*/ 34 h 131"/>
              <a:gd name="T6" fmla="*/ 116 w 155"/>
              <a:gd name="T7" fmla="*/ 12 h 131"/>
              <a:gd name="T8" fmla="*/ 9 w 155"/>
              <a:gd name="T9" fmla="*/ 8 h 131"/>
              <a:gd name="T10" fmla="*/ 0 w 155"/>
              <a:gd name="T11" fmla="*/ 8 h 131"/>
              <a:gd name="T12" fmla="*/ 0 w 155"/>
              <a:gd name="T13" fmla="*/ 16 h 131"/>
              <a:gd name="T14" fmla="*/ 17 w 155"/>
              <a:gd name="T15" fmla="*/ 16 h 131"/>
              <a:gd name="T16" fmla="*/ 17 w 155"/>
              <a:gd name="T17" fmla="*/ 8 h 131"/>
              <a:gd name="T18" fmla="*/ 23 w 155"/>
              <a:gd name="T19" fmla="*/ 14 h 131"/>
              <a:gd name="T20" fmla="*/ 17 w 155"/>
              <a:gd name="T21" fmla="*/ 20 h 131"/>
              <a:gd name="T22" fmla="*/ 9 w 155"/>
              <a:gd name="T23" fmla="*/ 20 h 131"/>
              <a:gd name="T24" fmla="*/ 9 w 155"/>
              <a:gd name="T25" fmla="*/ 28 h 131"/>
              <a:gd name="T26" fmla="*/ 0 w 155"/>
              <a:gd name="T27" fmla="*/ 28 h 131"/>
              <a:gd name="T28" fmla="*/ 0 w 155"/>
              <a:gd name="T29" fmla="*/ 37 h 131"/>
              <a:gd name="T30" fmla="*/ 17 w 155"/>
              <a:gd name="T31" fmla="*/ 37 h 131"/>
              <a:gd name="T32" fmla="*/ 17 w 155"/>
              <a:gd name="T33" fmla="*/ 28 h 131"/>
              <a:gd name="T34" fmla="*/ 23 w 155"/>
              <a:gd name="T35" fmla="*/ 35 h 131"/>
              <a:gd name="T36" fmla="*/ 17 w 155"/>
              <a:gd name="T37" fmla="*/ 41 h 131"/>
              <a:gd name="T38" fmla="*/ 9 w 155"/>
              <a:gd name="T39" fmla="*/ 41 h 131"/>
              <a:gd name="T40" fmla="*/ 9 w 155"/>
              <a:gd name="T41" fmla="*/ 49 h 131"/>
              <a:gd name="T42" fmla="*/ 0 w 155"/>
              <a:gd name="T43" fmla="*/ 49 h 131"/>
              <a:gd name="T44" fmla="*/ 0 w 155"/>
              <a:gd name="T45" fmla="*/ 57 h 131"/>
              <a:gd name="T46" fmla="*/ 17 w 155"/>
              <a:gd name="T47" fmla="*/ 57 h 131"/>
              <a:gd name="T48" fmla="*/ 17 w 155"/>
              <a:gd name="T49" fmla="*/ 49 h 131"/>
              <a:gd name="T50" fmla="*/ 23 w 155"/>
              <a:gd name="T51" fmla="*/ 55 h 131"/>
              <a:gd name="T52" fmla="*/ 17 w 155"/>
              <a:gd name="T53" fmla="*/ 61 h 131"/>
              <a:gd name="T54" fmla="*/ 9 w 155"/>
              <a:gd name="T55" fmla="*/ 61 h 131"/>
              <a:gd name="T56" fmla="*/ 9 w 155"/>
              <a:gd name="T57" fmla="*/ 70 h 131"/>
              <a:gd name="T58" fmla="*/ 0 w 155"/>
              <a:gd name="T59" fmla="*/ 70 h 131"/>
              <a:gd name="T60" fmla="*/ 0 w 155"/>
              <a:gd name="T61" fmla="*/ 78 h 131"/>
              <a:gd name="T62" fmla="*/ 17 w 155"/>
              <a:gd name="T63" fmla="*/ 78 h 131"/>
              <a:gd name="T64" fmla="*/ 17 w 155"/>
              <a:gd name="T65" fmla="*/ 70 h 131"/>
              <a:gd name="T66" fmla="*/ 23 w 155"/>
              <a:gd name="T67" fmla="*/ 76 h 131"/>
              <a:gd name="T68" fmla="*/ 17 w 155"/>
              <a:gd name="T69" fmla="*/ 82 h 131"/>
              <a:gd name="T70" fmla="*/ 9 w 155"/>
              <a:gd name="T71" fmla="*/ 82 h 131"/>
              <a:gd name="T72" fmla="*/ 9 w 155"/>
              <a:gd name="T73" fmla="*/ 90 h 131"/>
              <a:gd name="T74" fmla="*/ 0 w 155"/>
              <a:gd name="T75" fmla="*/ 90 h 131"/>
              <a:gd name="T76" fmla="*/ 0 w 155"/>
              <a:gd name="T77" fmla="*/ 98 h 131"/>
              <a:gd name="T78" fmla="*/ 17 w 155"/>
              <a:gd name="T79" fmla="*/ 98 h 131"/>
              <a:gd name="T80" fmla="*/ 17 w 155"/>
              <a:gd name="T81" fmla="*/ 90 h 131"/>
              <a:gd name="T82" fmla="*/ 23 w 155"/>
              <a:gd name="T83" fmla="*/ 96 h 131"/>
              <a:gd name="T84" fmla="*/ 17 w 155"/>
              <a:gd name="T85" fmla="*/ 102 h 131"/>
              <a:gd name="T86" fmla="*/ 9 w 155"/>
              <a:gd name="T87" fmla="*/ 102 h 131"/>
              <a:gd name="T88" fmla="*/ 9 w 155"/>
              <a:gd name="T89" fmla="*/ 111 h 131"/>
              <a:gd name="T90" fmla="*/ 0 w 155"/>
              <a:gd name="T91" fmla="*/ 111 h 131"/>
              <a:gd name="T92" fmla="*/ 0 w 155"/>
              <a:gd name="T93" fmla="*/ 119 h 131"/>
              <a:gd name="T94" fmla="*/ 17 w 155"/>
              <a:gd name="T95" fmla="*/ 119 h 131"/>
              <a:gd name="T96" fmla="*/ 17 w 155"/>
              <a:gd name="T97" fmla="*/ 111 h 131"/>
              <a:gd name="T98" fmla="*/ 23 w 155"/>
              <a:gd name="T99" fmla="*/ 117 h 131"/>
              <a:gd name="T100" fmla="*/ 17 w 155"/>
              <a:gd name="T101" fmla="*/ 123 h 131"/>
              <a:gd name="T102" fmla="*/ 9 w 155"/>
              <a:gd name="T103" fmla="*/ 123 h 131"/>
              <a:gd name="T104" fmla="*/ 9 w 155"/>
              <a:gd name="T105" fmla="*/ 131 h 131"/>
              <a:gd name="T106" fmla="*/ 107 w 155"/>
              <a:gd name="T107" fmla="*/ 131 h 131"/>
              <a:gd name="T108" fmla="*/ 107 w 155"/>
              <a:gd name="T109" fmla="*/ 0 h 131"/>
              <a:gd name="T110" fmla="*/ 9 w 155"/>
              <a:gd name="T111" fmla="*/ 0 h 131"/>
              <a:gd name="T112" fmla="*/ 9 w 155"/>
              <a:gd name="T113" fmla="*/ 8 h 131"/>
              <a:gd name="T114" fmla="*/ 33 w 155"/>
              <a:gd name="T115" fmla="*/ 20 h 131"/>
              <a:gd name="T116" fmla="*/ 83 w 155"/>
              <a:gd name="T117" fmla="*/ 20 h 131"/>
              <a:gd name="T118" fmla="*/ 83 w 155"/>
              <a:gd name="T119" fmla="*/ 45 h 131"/>
              <a:gd name="T120" fmla="*/ 33 w 155"/>
              <a:gd name="T121" fmla="*/ 45 h 131"/>
              <a:gd name="T122" fmla="*/ 33 w 155"/>
              <a:gd name="T123" fmla="*/ 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31">
                <a:moveTo>
                  <a:pt x="116" y="12"/>
                </a:moveTo>
                <a:cubicBezTo>
                  <a:pt x="116" y="101"/>
                  <a:pt x="116" y="101"/>
                  <a:pt x="116" y="101"/>
                </a:cubicBezTo>
                <a:cubicBezTo>
                  <a:pt x="155" y="34"/>
                  <a:pt x="155" y="34"/>
                  <a:pt x="155" y="34"/>
                </a:cubicBezTo>
                <a:lnTo>
                  <a:pt x="116" y="12"/>
                </a:lnTo>
                <a:close/>
                <a:moveTo>
                  <a:pt x="9" y="8"/>
                </a:moveTo>
                <a:cubicBezTo>
                  <a:pt x="0" y="8"/>
                  <a:pt x="0" y="8"/>
                  <a:pt x="0" y="8"/>
                </a:cubicBezTo>
                <a:cubicBezTo>
                  <a:pt x="0" y="16"/>
                  <a:pt x="0" y="16"/>
                  <a:pt x="0" y="16"/>
                </a:cubicBezTo>
                <a:cubicBezTo>
                  <a:pt x="17" y="16"/>
                  <a:pt x="17" y="16"/>
                  <a:pt x="17" y="16"/>
                </a:cubicBezTo>
                <a:cubicBezTo>
                  <a:pt x="17" y="8"/>
                  <a:pt x="17" y="8"/>
                  <a:pt x="17" y="8"/>
                </a:cubicBezTo>
                <a:cubicBezTo>
                  <a:pt x="20" y="8"/>
                  <a:pt x="23" y="11"/>
                  <a:pt x="23" y="14"/>
                </a:cubicBezTo>
                <a:cubicBezTo>
                  <a:pt x="23" y="17"/>
                  <a:pt x="20" y="20"/>
                  <a:pt x="17" y="20"/>
                </a:cubicBezTo>
                <a:cubicBezTo>
                  <a:pt x="9" y="20"/>
                  <a:pt x="9" y="20"/>
                  <a:pt x="9" y="20"/>
                </a:cubicBezTo>
                <a:cubicBezTo>
                  <a:pt x="9" y="28"/>
                  <a:pt x="9" y="28"/>
                  <a:pt x="9" y="28"/>
                </a:cubicBezTo>
                <a:cubicBezTo>
                  <a:pt x="0" y="28"/>
                  <a:pt x="0" y="28"/>
                  <a:pt x="0" y="28"/>
                </a:cubicBezTo>
                <a:cubicBezTo>
                  <a:pt x="0" y="37"/>
                  <a:pt x="0" y="37"/>
                  <a:pt x="0" y="37"/>
                </a:cubicBezTo>
                <a:cubicBezTo>
                  <a:pt x="17" y="37"/>
                  <a:pt x="17" y="37"/>
                  <a:pt x="17" y="37"/>
                </a:cubicBezTo>
                <a:cubicBezTo>
                  <a:pt x="17" y="28"/>
                  <a:pt x="17" y="28"/>
                  <a:pt x="17" y="28"/>
                </a:cubicBezTo>
                <a:cubicBezTo>
                  <a:pt x="20" y="28"/>
                  <a:pt x="23" y="31"/>
                  <a:pt x="23" y="35"/>
                </a:cubicBezTo>
                <a:cubicBezTo>
                  <a:pt x="23" y="38"/>
                  <a:pt x="20" y="41"/>
                  <a:pt x="17" y="41"/>
                </a:cubicBezTo>
                <a:cubicBezTo>
                  <a:pt x="9" y="41"/>
                  <a:pt x="9" y="41"/>
                  <a:pt x="9" y="41"/>
                </a:cubicBezTo>
                <a:cubicBezTo>
                  <a:pt x="9" y="49"/>
                  <a:pt x="9" y="49"/>
                  <a:pt x="9" y="49"/>
                </a:cubicBezTo>
                <a:cubicBezTo>
                  <a:pt x="0" y="49"/>
                  <a:pt x="0" y="49"/>
                  <a:pt x="0" y="49"/>
                </a:cubicBezTo>
                <a:cubicBezTo>
                  <a:pt x="0" y="57"/>
                  <a:pt x="0" y="57"/>
                  <a:pt x="0" y="57"/>
                </a:cubicBezTo>
                <a:cubicBezTo>
                  <a:pt x="17" y="57"/>
                  <a:pt x="17" y="57"/>
                  <a:pt x="17" y="57"/>
                </a:cubicBezTo>
                <a:cubicBezTo>
                  <a:pt x="17" y="49"/>
                  <a:pt x="17" y="49"/>
                  <a:pt x="17" y="49"/>
                </a:cubicBezTo>
                <a:cubicBezTo>
                  <a:pt x="20" y="49"/>
                  <a:pt x="23" y="52"/>
                  <a:pt x="23" y="55"/>
                </a:cubicBezTo>
                <a:cubicBezTo>
                  <a:pt x="23" y="59"/>
                  <a:pt x="20" y="61"/>
                  <a:pt x="17" y="61"/>
                </a:cubicBezTo>
                <a:cubicBezTo>
                  <a:pt x="9" y="61"/>
                  <a:pt x="9" y="61"/>
                  <a:pt x="9" y="61"/>
                </a:cubicBezTo>
                <a:cubicBezTo>
                  <a:pt x="9" y="70"/>
                  <a:pt x="9" y="70"/>
                  <a:pt x="9" y="70"/>
                </a:cubicBezTo>
                <a:cubicBezTo>
                  <a:pt x="0" y="70"/>
                  <a:pt x="0" y="70"/>
                  <a:pt x="0" y="70"/>
                </a:cubicBezTo>
                <a:cubicBezTo>
                  <a:pt x="0" y="78"/>
                  <a:pt x="0" y="78"/>
                  <a:pt x="0" y="78"/>
                </a:cubicBezTo>
                <a:cubicBezTo>
                  <a:pt x="17" y="78"/>
                  <a:pt x="17" y="78"/>
                  <a:pt x="17" y="78"/>
                </a:cubicBezTo>
                <a:cubicBezTo>
                  <a:pt x="17" y="70"/>
                  <a:pt x="17" y="70"/>
                  <a:pt x="17" y="70"/>
                </a:cubicBezTo>
                <a:cubicBezTo>
                  <a:pt x="20" y="70"/>
                  <a:pt x="23" y="72"/>
                  <a:pt x="23" y="76"/>
                </a:cubicBezTo>
                <a:cubicBezTo>
                  <a:pt x="23" y="79"/>
                  <a:pt x="20" y="82"/>
                  <a:pt x="17" y="82"/>
                </a:cubicBezTo>
                <a:cubicBezTo>
                  <a:pt x="9" y="82"/>
                  <a:pt x="9" y="82"/>
                  <a:pt x="9" y="82"/>
                </a:cubicBezTo>
                <a:cubicBezTo>
                  <a:pt x="9" y="90"/>
                  <a:pt x="9" y="90"/>
                  <a:pt x="9" y="90"/>
                </a:cubicBezTo>
                <a:cubicBezTo>
                  <a:pt x="0" y="90"/>
                  <a:pt x="0" y="90"/>
                  <a:pt x="0" y="90"/>
                </a:cubicBezTo>
                <a:cubicBezTo>
                  <a:pt x="0" y="98"/>
                  <a:pt x="0" y="98"/>
                  <a:pt x="0" y="98"/>
                </a:cubicBezTo>
                <a:cubicBezTo>
                  <a:pt x="17" y="98"/>
                  <a:pt x="17" y="98"/>
                  <a:pt x="17" y="98"/>
                </a:cubicBezTo>
                <a:cubicBezTo>
                  <a:pt x="17" y="90"/>
                  <a:pt x="17" y="90"/>
                  <a:pt x="17" y="90"/>
                </a:cubicBezTo>
                <a:cubicBezTo>
                  <a:pt x="20" y="90"/>
                  <a:pt x="23" y="93"/>
                  <a:pt x="23" y="96"/>
                </a:cubicBezTo>
                <a:cubicBezTo>
                  <a:pt x="23" y="100"/>
                  <a:pt x="20" y="102"/>
                  <a:pt x="17" y="102"/>
                </a:cubicBezTo>
                <a:cubicBezTo>
                  <a:pt x="9" y="102"/>
                  <a:pt x="9" y="102"/>
                  <a:pt x="9" y="102"/>
                </a:cubicBezTo>
                <a:cubicBezTo>
                  <a:pt x="9" y="111"/>
                  <a:pt x="9" y="111"/>
                  <a:pt x="9" y="111"/>
                </a:cubicBezTo>
                <a:cubicBezTo>
                  <a:pt x="0" y="111"/>
                  <a:pt x="0" y="111"/>
                  <a:pt x="0" y="111"/>
                </a:cubicBezTo>
                <a:cubicBezTo>
                  <a:pt x="0" y="119"/>
                  <a:pt x="0" y="119"/>
                  <a:pt x="0" y="119"/>
                </a:cubicBezTo>
                <a:cubicBezTo>
                  <a:pt x="17" y="119"/>
                  <a:pt x="17" y="119"/>
                  <a:pt x="17" y="119"/>
                </a:cubicBezTo>
                <a:cubicBezTo>
                  <a:pt x="17" y="111"/>
                  <a:pt x="17" y="111"/>
                  <a:pt x="17" y="111"/>
                </a:cubicBezTo>
                <a:cubicBezTo>
                  <a:pt x="20" y="111"/>
                  <a:pt x="23" y="113"/>
                  <a:pt x="23" y="117"/>
                </a:cubicBezTo>
                <a:cubicBezTo>
                  <a:pt x="23" y="120"/>
                  <a:pt x="20" y="123"/>
                  <a:pt x="17" y="123"/>
                </a:cubicBezTo>
                <a:cubicBezTo>
                  <a:pt x="9" y="123"/>
                  <a:pt x="9" y="123"/>
                  <a:pt x="9" y="123"/>
                </a:cubicBezTo>
                <a:cubicBezTo>
                  <a:pt x="9" y="131"/>
                  <a:pt x="9" y="131"/>
                  <a:pt x="9" y="131"/>
                </a:cubicBezTo>
                <a:cubicBezTo>
                  <a:pt x="107" y="131"/>
                  <a:pt x="107" y="131"/>
                  <a:pt x="107" y="131"/>
                </a:cubicBezTo>
                <a:cubicBezTo>
                  <a:pt x="107" y="0"/>
                  <a:pt x="107" y="0"/>
                  <a:pt x="107" y="0"/>
                </a:cubicBezTo>
                <a:cubicBezTo>
                  <a:pt x="9" y="0"/>
                  <a:pt x="9" y="0"/>
                  <a:pt x="9" y="0"/>
                </a:cubicBezTo>
                <a:lnTo>
                  <a:pt x="9" y="8"/>
                </a:lnTo>
                <a:close/>
                <a:moveTo>
                  <a:pt x="33" y="20"/>
                </a:moveTo>
                <a:cubicBezTo>
                  <a:pt x="83" y="20"/>
                  <a:pt x="83" y="20"/>
                  <a:pt x="83" y="20"/>
                </a:cubicBezTo>
                <a:cubicBezTo>
                  <a:pt x="83" y="45"/>
                  <a:pt x="83" y="45"/>
                  <a:pt x="83" y="45"/>
                </a:cubicBezTo>
                <a:cubicBezTo>
                  <a:pt x="33" y="45"/>
                  <a:pt x="33" y="45"/>
                  <a:pt x="33" y="45"/>
                </a:cubicBezTo>
                <a:lnTo>
                  <a:pt x="33" y="20"/>
                </a:lnTo>
                <a:close/>
              </a:path>
            </a:pathLst>
          </a:custGeom>
          <a:solidFill>
            <a:srgbClr val="44546A"/>
          </a:solidFill>
          <a:ln>
            <a:noFill/>
          </a:ln>
        </p:spPr>
        <p:txBody>
          <a:bodyPr vert="horz" wrap="square" lIns="91440" tIns="45720" rIns="91440" bIns="45720" numCol="1" anchor="t" anchorCtr="0" compatLnSpc="1"/>
          <a:lstStyle/>
          <a:p>
            <a:endParaRPr lang="en-US" dirty="0">
              <a:solidFill>
                <a:schemeClr val="tx1">
                  <a:lumMod val="75000"/>
                  <a:lumOff val="25000"/>
                </a:schemeClr>
              </a:solidFill>
              <a:cs typeface="+mn-ea"/>
              <a:sym typeface="+mn-lt"/>
            </a:endParaRPr>
          </a:p>
        </p:txBody>
      </p:sp>
      <p:sp>
        <p:nvSpPr>
          <p:cNvPr id="84" name="文本框 83"/>
          <p:cNvSpPr txBox="1"/>
          <p:nvPr/>
        </p:nvSpPr>
        <p:spPr>
          <a:xfrm>
            <a:off x="1588384" y="2725249"/>
            <a:ext cx="1827144" cy="786626"/>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dirty="0">
                <a:solidFill>
                  <a:schemeClr val="tx1">
                    <a:lumMod val="75000"/>
                    <a:lumOff val="25000"/>
                  </a:schemeClr>
                </a:solidFill>
                <a:cs typeface="+mn-ea"/>
                <a:sym typeface="+mn-lt"/>
              </a:rPr>
              <a:t>银行内部系统电子化</a:t>
            </a:r>
            <a:endParaRPr lang="en-US" altLang="zh-CN" sz="2400" b="1" noProof="0" dirty="0">
              <a:ln>
                <a:noFill/>
              </a:ln>
              <a:solidFill>
                <a:schemeClr val="tx1">
                  <a:lumMod val="75000"/>
                  <a:lumOff val="25000"/>
                </a:schemeClr>
              </a:solidFill>
              <a:effectLst/>
              <a:uLnTx/>
              <a:uFillTx/>
              <a:cs typeface="+mn-ea"/>
              <a:sym typeface="+mn-lt"/>
            </a:endParaRPr>
          </a:p>
        </p:txBody>
      </p:sp>
      <p:sp>
        <p:nvSpPr>
          <p:cNvPr id="85" name="文本框 84"/>
          <p:cNvSpPr txBox="1"/>
          <p:nvPr/>
        </p:nvSpPr>
        <p:spPr>
          <a:xfrm>
            <a:off x="6272552" y="2961735"/>
            <a:ext cx="1571867" cy="439479"/>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dirty="0">
                <a:solidFill>
                  <a:schemeClr val="tx1">
                    <a:lumMod val="75000"/>
                    <a:lumOff val="25000"/>
                  </a:schemeClr>
                </a:solidFill>
                <a:cs typeface="+mn-ea"/>
                <a:sym typeface="+mn-lt"/>
              </a:rPr>
              <a:t>电话银行</a:t>
            </a:r>
            <a:endParaRPr lang="en-US" altLang="zh-CN" sz="2400" b="1" noProof="0" dirty="0">
              <a:ln>
                <a:noFill/>
              </a:ln>
              <a:solidFill>
                <a:schemeClr val="tx1">
                  <a:lumMod val="75000"/>
                  <a:lumOff val="25000"/>
                </a:schemeClr>
              </a:solidFill>
              <a:effectLst/>
              <a:uLnTx/>
              <a:uFillTx/>
              <a:cs typeface="+mn-ea"/>
              <a:sym typeface="+mn-lt"/>
            </a:endParaRPr>
          </a:p>
        </p:txBody>
      </p:sp>
      <p:sp>
        <p:nvSpPr>
          <p:cNvPr id="86" name="文本框 85"/>
          <p:cNvSpPr txBox="1"/>
          <p:nvPr/>
        </p:nvSpPr>
        <p:spPr>
          <a:xfrm>
            <a:off x="4067176" y="3985693"/>
            <a:ext cx="1402712" cy="439479"/>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noProof="0" dirty="0">
                <a:ln>
                  <a:noFill/>
                </a:ln>
                <a:solidFill>
                  <a:schemeClr val="tx1">
                    <a:lumMod val="75000"/>
                    <a:lumOff val="25000"/>
                  </a:schemeClr>
                </a:solidFill>
                <a:effectLst/>
                <a:uLnTx/>
                <a:uFillTx/>
                <a:cs typeface="+mn-ea"/>
                <a:sym typeface="+mn-lt"/>
              </a:rPr>
              <a:t>自助银行</a:t>
            </a:r>
            <a:endParaRPr lang="en-US" altLang="zh-CN" sz="2400" b="1" noProof="0" dirty="0">
              <a:ln>
                <a:noFill/>
              </a:ln>
              <a:solidFill>
                <a:schemeClr val="tx1">
                  <a:lumMod val="75000"/>
                  <a:lumOff val="25000"/>
                </a:schemeClr>
              </a:solidFill>
              <a:effectLst/>
              <a:uLnTx/>
              <a:uFillTx/>
              <a:cs typeface="+mn-ea"/>
              <a:sym typeface="+mn-lt"/>
            </a:endParaRPr>
          </a:p>
        </p:txBody>
      </p:sp>
      <p:sp>
        <p:nvSpPr>
          <p:cNvPr id="87" name="文本框 86"/>
          <p:cNvSpPr txBox="1"/>
          <p:nvPr/>
        </p:nvSpPr>
        <p:spPr>
          <a:xfrm>
            <a:off x="8608060" y="3974264"/>
            <a:ext cx="1568449" cy="439479"/>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dirty="0">
                <a:solidFill>
                  <a:schemeClr val="tx1">
                    <a:lumMod val="75000"/>
                    <a:lumOff val="25000"/>
                  </a:schemeClr>
                </a:solidFill>
                <a:cs typeface="+mn-ea"/>
                <a:sym typeface="+mn-lt"/>
              </a:rPr>
              <a:t>网络银行</a:t>
            </a:r>
            <a:endParaRPr lang="en-US" altLang="zh-CN" sz="2400" b="1" noProof="0" dirty="0">
              <a:ln>
                <a:noFill/>
              </a:ln>
              <a:solidFill>
                <a:schemeClr val="tx1">
                  <a:lumMod val="75000"/>
                  <a:lumOff val="25000"/>
                </a:schemeClr>
              </a:solidFill>
              <a:effectLst/>
              <a:uLnTx/>
              <a:uFillTx/>
              <a:cs typeface="+mn-ea"/>
              <a:sym typeface="+mn-lt"/>
            </a:endParaRPr>
          </a:p>
        </p:txBody>
      </p:sp>
      <p:pic>
        <p:nvPicPr>
          <p:cNvPr id="3" name="图片 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par>
                                <p:cTn id="15" presetID="53" presetClass="entr" presetSubtype="16" fill="hold" nodeType="with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p:cTn id="17" dur="500" fill="hold"/>
                                        <p:tgtEl>
                                          <p:spTgt spid="60"/>
                                        </p:tgtEl>
                                        <p:attrNameLst>
                                          <p:attrName>ppt_w</p:attrName>
                                        </p:attrNameLst>
                                      </p:cBhvr>
                                      <p:tavLst>
                                        <p:tav tm="0">
                                          <p:val>
                                            <p:fltVal val="0"/>
                                          </p:val>
                                        </p:tav>
                                        <p:tav tm="100000">
                                          <p:val>
                                            <p:strVal val="#ppt_w"/>
                                          </p:val>
                                        </p:tav>
                                      </p:tavLst>
                                    </p:anim>
                                    <p:anim calcmode="lin" valueType="num">
                                      <p:cBhvr>
                                        <p:cTn id="18" dur="500" fill="hold"/>
                                        <p:tgtEl>
                                          <p:spTgt spid="60"/>
                                        </p:tgtEl>
                                        <p:attrNameLst>
                                          <p:attrName>ppt_h</p:attrName>
                                        </p:attrNameLst>
                                      </p:cBhvr>
                                      <p:tavLst>
                                        <p:tav tm="0">
                                          <p:val>
                                            <p:fltVal val="0"/>
                                          </p:val>
                                        </p:tav>
                                        <p:tav tm="100000">
                                          <p:val>
                                            <p:strVal val="#ppt_h"/>
                                          </p:val>
                                        </p:tav>
                                      </p:tavLst>
                                    </p:anim>
                                    <p:animEffect transition="in" filter="fade">
                                      <p:cBhvr>
                                        <p:cTn id="19" dur="500"/>
                                        <p:tgtEl>
                                          <p:spTgt spid="60"/>
                                        </p:tgtEl>
                                      </p:cBhvr>
                                    </p:animEffect>
                                  </p:childTnLst>
                                </p:cTn>
                              </p:par>
                              <p:par>
                                <p:cTn id="20" presetID="53" presetClass="entr" presetSubtype="16" fill="hold" nodeType="withEffect">
                                  <p:stCondLst>
                                    <p:cond delay="0"/>
                                  </p:stCondLst>
                                  <p:childTnLst>
                                    <p:set>
                                      <p:cBhvr>
                                        <p:cTn id="21" dur="1" fill="hold">
                                          <p:stCondLst>
                                            <p:cond delay="0"/>
                                          </p:stCondLst>
                                        </p:cTn>
                                        <p:tgtEl>
                                          <p:spTgt spid="61"/>
                                        </p:tgtEl>
                                        <p:attrNameLst>
                                          <p:attrName>style.visibility</p:attrName>
                                        </p:attrNameLst>
                                      </p:cBhvr>
                                      <p:to>
                                        <p:strVal val="visible"/>
                                      </p:to>
                                    </p:set>
                                    <p:anim calcmode="lin" valueType="num">
                                      <p:cBhvr>
                                        <p:cTn id="22" dur="500" fill="hold"/>
                                        <p:tgtEl>
                                          <p:spTgt spid="61"/>
                                        </p:tgtEl>
                                        <p:attrNameLst>
                                          <p:attrName>ppt_w</p:attrName>
                                        </p:attrNameLst>
                                      </p:cBhvr>
                                      <p:tavLst>
                                        <p:tav tm="0">
                                          <p:val>
                                            <p:fltVal val="0"/>
                                          </p:val>
                                        </p:tav>
                                        <p:tav tm="100000">
                                          <p:val>
                                            <p:strVal val="#ppt_w"/>
                                          </p:val>
                                        </p:tav>
                                      </p:tavLst>
                                    </p:anim>
                                    <p:anim calcmode="lin" valueType="num">
                                      <p:cBhvr>
                                        <p:cTn id="23" dur="500" fill="hold"/>
                                        <p:tgtEl>
                                          <p:spTgt spid="61"/>
                                        </p:tgtEl>
                                        <p:attrNameLst>
                                          <p:attrName>ppt_h</p:attrName>
                                        </p:attrNameLst>
                                      </p:cBhvr>
                                      <p:tavLst>
                                        <p:tav tm="0">
                                          <p:val>
                                            <p:fltVal val="0"/>
                                          </p:val>
                                        </p:tav>
                                        <p:tav tm="100000">
                                          <p:val>
                                            <p:strVal val="#ppt_h"/>
                                          </p:val>
                                        </p:tav>
                                      </p:tavLst>
                                    </p:anim>
                                    <p:animEffect transition="in" filter="fade">
                                      <p:cBhvr>
                                        <p:cTn id="24" dur="500"/>
                                        <p:tgtEl>
                                          <p:spTgt spid="61"/>
                                        </p:tgtEl>
                                      </p:cBhvr>
                                    </p:animEffect>
                                  </p:childTnLst>
                                </p:cTn>
                              </p:par>
                              <p:par>
                                <p:cTn id="25" presetID="53" presetClass="entr" presetSubtype="16"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500" fill="hold"/>
                                        <p:tgtEl>
                                          <p:spTgt spid="62"/>
                                        </p:tgtEl>
                                        <p:attrNameLst>
                                          <p:attrName>ppt_w</p:attrName>
                                        </p:attrNameLst>
                                      </p:cBhvr>
                                      <p:tavLst>
                                        <p:tav tm="0">
                                          <p:val>
                                            <p:fltVal val="0"/>
                                          </p:val>
                                        </p:tav>
                                        <p:tav tm="100000">
                                          <p:val>
                                            <p:strVal val="#ppt_w"/>
                                          </p:val>
                                        </p:tav>
                                      </p:tavLst>
                                    </p:anim>
                                    <p:anim calcmode="lin" valueType="num">
                                      <p:cBhvr>
                                        <p:cTn id="28" dur="500" fill="hold"/>
                                        <p:tgtEl>
                                          <p:spTgt spid="62"/>
                                        </p:tgtEl>
                                        <p:attrNameLst>
                                          <p:attrName>ppt_h</p:attrName>
                                        </p:attrNameLst>
                                      </p:cBhvr>
                                      <p:tavLst>
                                        <p:tav tm="0">
                                          <p:val>
                                            <p:fltVal val="0"/>
                                          </p:val>
                                        </p:tav>
                                        <p:tav tm="100000">
                                          <p:val>
                                            <p:strVal val="#ppt_h"/>
                                          </p:val>
                                        </p:tav>
                                      </p:tavLst>
                                    </p:anim>
                                    <p:animEffect transition="in" filter="fade">
                                      <p:cBhvr>
                                        <p:cTn id="29" dur="500"/>
                                        <p:tgtEl>
                                          <p:spTgt spid="6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p:cTn id="32" dur="500" fill="hold"/>
                                        <p:tgtEl>
                                          <p:spTgt spid="63"/>
                                        </p:tgtEl>
                                        <p:attrNameLst>
                                          <p:attrName>ppt_w</p:attrName>
                                        </p:attrNameLst>
                                      </p:cBhvr>
                                      <p:tavLst>
                                        <p:tav tm="0">
                                          <p:val>
                                            <p:fltVal val="0"/>
                                          </p:val>
                                        </p:tav>
                                        <p:tav tm="100000">
                                          <p:val>
                                            <p:strVal val="#ppt_w"/>
                                          </p:val>
                                        </p:tav>
                                      </p:tavLst>
                                    </p:anim>
                                    <p:anim calcmode="lin" valueType="num">
                                      <p:cBhvr>
                                        <p:cTn id="33" dur="500" fill="hold"/>
                                        <p:tgtEl>
                                          <p:spTgt spid="63"/>
                                        </p:tgtEl>
                                        <p:attrNameLst>
                                          <p:attrName>ppt_h</p:attrName>
                                        </p:attrNameLst>
                                      </p:cBhvr>
                                      <p:tavLst>
                                        <p:tav tm="0">
                                          <p:val>
                                            <p:fltVal val="0"/>
                                          </p:val>
                                        </p:tav>
                                        <p:tav tm="100000">
                                          <p:val>
                                            <p:strVal val="#ppt_h"/>
                                          </p:val>
                                        </p:tav>
                                      </p:tavLst>
                                    </p:anim>
                                    <p:animEffect transition="in" filter="fade">
                                      <p:cBhvr>
                                        <p:cTn id="34" dur="500"/>
                                        <p:tgtEl>
                                          <p:spTgt spid="6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p:cTn id="37" dur="500" fill="hold"/>
                                        <p:tgtEl>
                                          <p:spTgt spid="64"/>
                                        </p:tgtEl>
                                        <p:attrNameLst>
                                          <p:attrName>ppt_w</p:attrName>
                                        </p:attrNameLst>
                                      </p:cBhvr>
                                      <p:tavLst>
                                        <p:tav tm="0">
                                          <p:val>
                                            <p:fltVal val="0"/>
                                          </p:val>
                                        </p:tav>
                                        <p:tav tm="100000">
                                          <p:val>
                                            <p:strVal val="#ppt_w"/>
                                          </p:val>
                                        </p:tav>
                                      </p:tavLst>
                                    </p:anim>
                                    <p:anim calcmode="lin" valueType="num">
                                      <p:cBhvr>
                                        <p:cTn id="38" dur="500" fill="hold"/>
                                        <p:tgtEl>
                                          <p:spTgt spid="64"/>
                                        </p:tgtEl>
                                        <p:attrNameLst>
                                          <p:attrName>ppt_h</p:attrName>
                                        </p:attrNameLst>
                                      </p:cBhvr>
                                      <p:tavLst>
                                        <p:tav tm="0">
                                          <p:val>
                                            <p:fltVal val="0"/>
                                          </p:val>
                                        </p:tav>
                                        <p:tav tm="100000">
                                          <p:val>
                                            <p:strVal val="#ppt_h"/>
                                          </p:val>
                                        </p:tav>
                                      </p:tavLst>
                                    </p:anim>
                                    <p:animEffect transition="in" filter="fade">
                                      <p:cBhvr>
                                        <p:cTn id="39" dur="500"/>
                                        <p:tgtEl>
                                          <p:spTgt spid="6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p:cTn id="42" dur="500" fill="hold"/>
                                        <p:tgtEl>
                                          <p:spTgt spid="65"/>
                                        </p:tgtEl>
                                        <p:attrNameLst>
                                          <p:attrName>ppt_w</p:attrName>
                                        </p:attrNameLst>
                                      </p:cBhvr>
                                      <p:tavLst>
                                        <p:tav tm="0">
                                          <p:val>
                                            <p:fltVal val="0"/>
                                          </p:val>
                                        </p:tav>
                                        <p:tav tm="100000">
                                          <p:val>
                                            <p:strVal val="#ppt_w"/>
                                          </p:val>
                                        </p:tav>
                                      </p:tavLst>
                                    </p:anim>
                                    <p:anim calcmode="lin" valueType="num">
                                      <p:cBhvr>
                                        <p:cTn id="43" dur="500" fill="hold"/>
                                        <p:tgtEl>
                                          <p:spTgt spid="65"/>
                                        </p:tgtEl>
                                        <p:attrNameLst>
                                          <p:attrName>ppt_h</p:attrName>
                                        </p:attrNameLst>
                                      </p:cBhvr>
                                      <p:tavLst>
                                        <p:tav tm="0">
                                          <p:val>
                                            <p:fltVal val="0"/>
                                          </p:val>
                                        </p:tav>
                                        <p:tav tm="100000">
                                          <p:val>
                                            <p:strVal val="#ppt_h"/>
                                          </p:val>
                                        </p:tav>
                                      </p:tavLst>
                                    </p:anim>
                                    <p:animEffect transition="in" filter="fade">
                                      <p:cBhvr>
                                        <p:cTn id="44" dur="500"/>
                                        <p:tgtEl>
                                          <p:spTgt spid="6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p:cTn id="47" dur="500" fill="hold"/>
                                        <p:tgtEl>
                                          <p:spTgt spid="66"/>
                                        </p:tgtEl>
                                        <p:attrNameLst>
                                          <p:attrName>ppt_w</p:attrName>
                                        </p:attrNameLst>
                                      </p:cBhvr>
                                      <p:tavLst>
                                        <p:tav tm="0">
                                          <p:val>
                                            <p:fltVal val="0"/>
                                          </p:val>
                                        </p:tav>
                                        <p:tav tm="100000">
                                          <p:val>
                                            <p:strVal val="#ppt_w"/>
                                          </p:val>
                                        </p:tav>
                                      </p:tavLst>
                                    </p:anim>
                                    <p:anim calcmode="lin" valueType="num">
                                      <p:cBhvr>
                                        <p:cTn id="48" dur="500" fill="hold"/>
                                        <p:tgtEl>
                                          <p:spTgt spid="66"/>
                                        </p:tgtEl>
                                        <p:attrNameLst>
                                          <p:attrName>ppt_h</p:attrName>
                                        </p:attrNameLst>
                                      </p:cBhvr>
                                      <p:tavLst>
                                        <p:tav tm="0">
                                          <p:val>
                                            <p:fltVal val="0"/>
                                          </p:val>
                                        </p:tav>
                                        <p:tav tm="100000">
                                          <p:val>
                                            <p:strVal val="#ppt_h"/>
                                          </p:val>
                                        </p:tav>
                                      </p:tavLst>
                                    </p:anim>
                                    <p:animEffect transition="in" filter="fade">
                                      <p:cBhvr>
                                        <p:cTn id="49" dur="500"/>
                                        <p:tgtEl>
                                          <p:spTgt spid="6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7"/>
                                        </p:tgtEl>
                                        <p:attrNameLst>
                                          <p:attrName>style.visibility</p:attrName>
                                        </p:attrNameLst>
                                      </p:cBhvr>
                                      <p:to>
                                        <p:strVal val="visible"/>
                                      </p:to>
                                    </p:set>
                                    <p:anim calcmode="lin" valueType="num">
                                      <p:cBhvr>
                                        <p:cTn id="52" dur="500" fill="hold"/>
                                        <p:tgtEl>
                                          <p:spTgt spid="67"/>
                                        </p:tgtEl>
                                        <p:attrNameLst>
                                          <p:attrName>ppt_w</p:attrName>
                                        </p:attrNameLst>
                                      </p:cBhvr>
                                      <p:tavLst>
                                        <p:tav tm="0">
                                          <p:val>
                                            <p:fltVal val="0"/>
                                          </p:val>
                                        </p:tav>
                                        <p:tav tm="100000">
                                          <p:val>
                                            <p:strVal val="#ppt_w"/>
                                          </p:val>
                                        </p:tav>
                                      </p:tavLst>
                                    </p:anim>
                                    <p:anim calcmode="lin" valueType="num">
                                      <p:cBhvr>
                                        <p:cTn id="53" dur="500" fill="hold"/>
                                        <p:tgtEl>
                                          <p:spTgt spid="67"/>
                                        </p:tgtEl>
                                        <p:attrNameLst>
                                          <p:attrName>ppt_h</p:attrName>
                                        </p:attrNameLst>
                                      </p:cBhvr>
                                      <p:tavLst>
                                        <p:tav tm="0">
                                          <p:val>
                                            <p:fltVal val="0"/>
                                          </p:val>
                                        </p:tav>
                                        <p:tav tm="100000">
                                          <p:val>
                                            <p:strVal val="#ppt_h"/>
                                          </p:val>
                                        </p:tav>
                                      </p:tavLst>
                                    </p:anim>
                                    <p:animEffect transition="in" filter="fade">
                                      <p:cBhvr>
                                        <p:cTn id="54" dur="500"/>
                                        <p:tgtEl>
                                          <p:spTgt spid="6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68"/>
                                        </p:tgtEl>
                                        <p:attrNameLst>
                                          <p:attrName>style.visibility</p:attrName>
                                        </p:attrNameLst>
                                      </p:cBhvr>
                                      <p:to>
                                        <p:strVal val="visible"/>
                                      </p:to>
                                    </p:set>
                                    <p:anim calcmode="lin" valueType="num">
                                      <p:cBhvr>
                                        <p:cTn id="57" dur="500" fill="hold"/>
                                        <p:tgtEl>
                                          <p:spTgt spid="68"/>
                                        </p:tgtEl>
                                        <p:attrNameLst>
                                          <p:attrName>ppt_w</p:attrName>
                                        </p:attrNameLst>
                                      </p:cBhvr>
                                      <p:tavLst>
                                        <p:tav tm="0">
                                          <p:val>
                                            <p:fltVal val="0"/>
                                          </p:val>
                                        </p:tav>
                                        <p:tav tm="100000">
                                          <p:val>
                                            <p:strVal val="#ppt_w"/>
                                          </p:val>
                                        </p:tav>
                                      </p:tavLst>
                                    </p:anim>
                                    <p:anim calcmode="lin" valueType="num">
                                      <p:cBhvr>
                                        <p:cTn id="58" dur="500" fill="hold"/>
                                        <p:tgtEl>
                                          <p:spTgt spid="68"/>
                                        </p:tgtEl>
                                        <p:attrNameLst>
                                          <p:attrName>ppt_h</p:attrName>
                                        </p:attrNameLst>
                                      </p:cBhvr>
                                      <p:tavLst>
                                        <p:tav tm="0">
                                          <p:val>
                                            <p:fltVal val="0"/>
                                          </p:val>
                                        </p:tav>
                                        <p:tav tm="100000">
                                          <p:val>
                                            <p:strVal val="#ppt_h"/>
                                          </p:val>
                                        </p:tav>
                                      </p:tavLst>
                                    </p:anim>
                                    <p:animEffect transition="in" filter="fade">
                                      <p:cBhvr>
                                        <p:cTn id="59" dur="500"/>
                                        <p:tgtEl>
                                          <p:spTgt spid="6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69"/>
                                        </p:tgtEl>
                                        <p:attrNameLst>
                                          <p:attrName>style.visibility</p:attrName>
                                        </p:attrNameLst>
                                      </p:cBhvr>
                                      <p:to>
                                        <p:strVal val="visible"/>
                                      </p:to>
                                    </p:set>
                                    <p:anim calcmode="lin" valueType="num">
                                      <p:cBhvr>
                                        <p:cTn id="62" dur="500" fill="hold"/>
                                        <p:tgtEl>
                                          <p:spTgt spid="69"/>
                                        </p:tgtEl>
                                        <p:attrNameLst>
                                          <p:attrName>ppt_w</p:attrName>
                                        </p:attrNameLst>
                                      </p:cBhvr>
                                      <p:tavLst>
                                        <p:tav tm="0">
                                          <p:val>
                                            <p:fltVal val="0"/>
                                          </p:val>
                                        </p:tav>
                                        <p:tav tm="100000">
                                          <p:val>
                                            <p:strVal val="#ppt_w"/>
                                          </p:val>
                                        </p:tav>
                                      </p:tavLst>
                                    </p:anim>
                                    <p:anim calcmode="lin" valueType="num">
                                      <p:cBhvr>
                                        <p:cTn id="63" dur="500" fill="hold"/>
                                        <p:tgtEl>
                                          <p:spTgt spid="69"/>
                                        </p:tgtEl>
                                        <p:attrNameLst>
                                          <p:attrName>ppt_h</p:attrName>
                                        </p:attrNameLst>
                                      </p:cBhvr>
                                      <p:tavLst>
                                        <p:tav tm="0">
                                          <p:val>
                                            <p:fltVal val="0"/>
                                          </p:val>
                                        </p:tav>
                                        <p:tav tm="100000">
                                          <p:val>
                                            <p:strVal val="#ppt_h"/>
                                          </p:val>
                                        </p:tav>
                                      </p:tavLst>
                                    </p:anim>
                                    <p:animEffect transition="in" filter="fade">
                                      <p:cBhvr>
                                        <p:cTn id="64" dur="500"/>
                                        <p:tgtEl>
                                          <p:spTgt spid="6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70"/>
                                        </p:tgtEl>
                                        <p:attrNameLst>
                                          <p:attrName>style.visibility</p:attrName>
                                        </p:attrNameLst>
                                      </p:cBhvr>
                                      <p:to>
                                        <p:strVal val="visible"/>
                                      </p:to>
                                    </p:set>
                                    <p:anim calcmode="lin" valueType="num">
                                      <p:cBhvr>
                                        <p:cTn id="67" dur="500" fill="hold"/>
                                        <p:tgtEl>
                                          <p:spTgt spid="70"/>
                                        </p:tgtEl>
                                        <p:attrNameLst>
                                          <p:attrName>ppt_w</p:attrName>
                                        </p:attrNameLst>
                                      </p:cBhvr>
                                      <p:tavLst>
                                        <p:tav tm="0">
                                          <p:val>
                                            <p:fltVal val="0"/>
                                          </p:val>
                                        </p:tav>
                                        <p:tav tm="100000">
                                          <p:val>
                                            <p:strVal val="#ppt_w"/>
                                          </p:val>
                                        </p:tav>
                                      </p:tavLst>
                                    </p:anim>
                                    <p:anim calcmode="lin" valueType="num">
                                      <p:cBhvr>
                                        <p:cTn id="68" dur="500" fill="hold"/>
                                        <p:tgtEl>
                                          <p:spTgt spid="70"/>
                                        </p:tgtEl>
                                        <p:attrNameLst>
                                          <p:attrName>ppt_h</p:attrName>
                                        </p:attrNameLst>
                                      </p:cBhvr>
                                      <p:tavLst>
                                        <p:tav tm="0">
                                          <p:val>
                                            <p:fltVal val="0"/>
                                          </p:val>
                                        </p:tav>
                                        <p:tav tm="100000">
                                          <p:val>
                                            <p:strVal val="#ppt_h"/>
                                          </p:val>
                                        </p:tav>
                                      </p:tavLst>
                                    </p:anim>
                                    <p:animEffect transition="in" filter="fade">
                                      <p:cBhvr>
                                        <p:cTn id="69" dur="500"/>
                                        <p:tgtEl>
                                          <p:spTgt spid="70"/>
                                        </p:tgtEl>
                                      </p:cBhvr>
                                    </p:animEffect>
                                  </p:childTnLst>
                                </p:cTn>
                              </p:par>
                              <p:par>
                                <p:cTn id="70" presetID="53" presetClass="entr" presetSubtype="16" fill="hold" nodeType="withEffect">
                                  <p:stCondLst>
                                    <p:cond delay="0"/>
                                  </p:stCondLst>
                                  <p:childTnLst>
                                    <p:set>
                                      <p:cBhvr>
                                        <p:cTn id="71" dur="1" fill="hold">
                                          <p:stCondLst>
                                            <p:cond delay="0"/>
                                          </p:stCondLst>
                                        </p:cTn>
                                        <p:tgtEl>
                                          <p:spTgt spid="71"/>
                                        </p:tgtEl>
                                        <p:attrNameLst>
                                          <p:attrName>style.visibility</p:attrName>
                                        </p:attrNameLst>
                                      </p:cBhvr>
                                      <p:to>
                                        <p:strVal val="visible"/>
                                      </p:to>
                                    </p:set>
                                    <p:anim calcmode="lin" valueType="num">
                                      <p:cBhvr>
                                        <p:cTn id="72" dur="500" fill="hold"/>
                                        <p:tgtEl>
                                          <p:spTgt spid="71"/>
                                        </p:tgtEl>
                                        <p:attrNameLst>
                                          <p:attrName>ppt_w</p:attrName>
                                        </p:attrNameLst>
                                      </p:cBhvr>
                                      <p:tavLst>
                                        <p:tav tm="0">
                                          <p:val>
                                            <p:fltVal val="0"/>
                                          </p:val>
                                        </p:tav>
                                        <p:tav tm="100000">
                                          <p:val>
                                            <p:strVal val="#ppt_w"/>
                                          </p:val>
                                        </p:tav>
                                      </p:tavLst>
                                    </p:anim>
                                    <p:anim calcmode="lin" valueType="num">
                                      <p:cBhvr>
                                        <p:cTn id="73" dur="500" fill="hold"/>
                                        <p:tgtEl>
                                          <p:spTgt spid="71"/>
                                        </p:tgtEl>
                                        <p:attrNameLst>
                                          <p:attrName>ppt_h</p:attrName>
                                        </p:attrNameLst>
                                      </p:cBhvr>
                                      <p:tavLst>
                                        <p:tav tm="0">
                                          <p:val>
                                            <p:fltVal val="0"/>
                                          </p:val>
                                        </p:tav>
                                        <p:tav tm="100000">
                                          <p:val>
                                            <p:strVal val="#ppt_h"/>
                                          </p:val>
                                        </p:tav>
                                      </p:tavLst>
                                    </p:anim>
                                    <p:animEffect transition="in" filter="fade">
                                      <p:cBhvr>
                                        <p:cTn id="74" dur="500"/>
                                        <p:tgtEl>
                                          <p:spTgt spid="7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77"/>
                                        </p:tgtEl>
                                        <p:attrNameLst>
                                          <p:attrName>style.visibility</p:attrName>
                                        </p:attrNameLst>
                                      </p:cBhvr>
                                      <p:to>
                                        <p:strVal val="visible"/>
                                      </p:to>
                                    </p:set>
                                    <p:anim calcmode="lin" valueType="num">
                                      <p:cBhvr>
                                        <p:cTn id="77" dur="500" fill="hold"/>
                                        <p:tgtEl>
                                          <p:spTgt spid="77"/>
                                        </p:tgtEl>
                                        <p:attrNameLst>
                                          <p:attrName>ppt_w</p:attrName>
                                        </p:attrNameLst>
                                      </p:cBhvr>
                                      <p:tavLst>
                                        <p:tav tm="0">
                                          <p:val>
                                            <p:fltVal val="0"/>
                                          </p:val>
                                        </p:tav>
                                        <p:tav tm="100000">
                                          <p:val>
                                            <p:strVal val="#ppt_w"/>
                                          </p:val>
                                        </p:tav>
                                      </p:tavLst>
                                    </p:anim>
                                    <p:anim calcmode="lin" valueType="num">
                                      <p:cBhvr>
                                        <p:cTn id="78" dur="500" fill="hold"/>
                                        <p:tgtEl>
                                          <p:spTgt spid="77"/>
                                        </p:tgtEl>
                                        <p:attrNameLst>
                                          <p:attrName>ppt_h</p:attrName>
                                        </p:attrNameLst>
                                      </p:cBhvr>
                                      <p:tavLst>
                                        <p:tav tm="0">
                                          <p:val>
                                            <p:fltVal val="0"/>
                                          </p:val>
                                        </p:tav>
                                        <p:tav tm="100000">
                                          <p:val>
                                            <p:strVal val="#ppt_h"/>
                                          </p:val>
                                        </p:tav>
                                      </p:tavLst>
                                    </p:anim>
                                    <p:animEffect transition="in" filter="fade">
                                      <p:cBhvr>
                                        <p:cTn id="79" dur="500"/>
                                        <p:tgtEl>
                                          <p:spTgt spid="77"/>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78"/>
                                        </p:tgtEl>
                                        <p:attrNameLst>
                                          <p:attrName>style.visibility</p:attrName>
                                        </p:attrNameLst>
                                      </p:cBhvr>
                                      <p:to>
                                        <p:strVal val="visible"/>
                                      </p:to>
                                    </p:set>
                                    <p:anim calcmode="lin" valueType="num">
                                      <p:cBhvr>
                                        <p:cTn id="82" dur="500" fill="hold"/>
                                        <p:tgtEl>
                                          <p:spTgt spid="78"/>
                                        </p:tgtEl>
                                        <p:attrNameLst>
                                          <p:attrName>ppt_w</p:attrName>
                                        </p:attrNameLst>
                                      </p:cBhvr>
                                      <p:tavLst>
                                        <p:tav tm="0">
                                          <p:val>
                                            <p:fltVal val="0"/>
                                          </p:val>
                                        </p:tav>
                                        <p:tav tm="100000">
                                          <p:val>
                                            <p:strVal val="#ppt_w"/>
                                          </p:val>
                                        </p:tav>
                                      </p:tavLst>
                                    </p:anim>
                                    <p:anim calcmode="lin" valueType="num">
                                      <p:cBhvr>
                                        <p:cTn id="83" dur="500" fill="hold"/>
                                        <p:tgtEl>
                                          <p:spTgt spid="78"/>
                                        </p:tgtEl>
                                        <p:attrNameLst>
                                          <p:attrName>ppt_h</p:attrName>
                                        </p:attrNameLst>
                                      </p:cBhvr>
                                      <p:tavLst>
                                        <p:tav tm="0">
                                          <p:val>
                                            <p:fltVal val="0"/>
                                          </p:val>
                                        </p:tav>
                                        <p:tav tm="100000">
                                          <p:val>
                                            <p:strVal val="#ppt_h"/>
                                          </p:val>
                                        </p:tav>
                                      </p:tavLst>
                                    </p:anim>
                                    <p:animEffect transition="in" filter="fade">
                                      <p:cBhvr>
                                        <p:cTn id="84" dur="500"/>
                                        <p:tgtEl>
                                          <p:spTgt spid="7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79"/>
                                        </p:tgtEl>
                                        <p:attrNameLst>
                                          <p:attrName>style.visibility</p:attrName>
                                        </p:attrNameLst>
                                      </p:cBhvr>
                                      <p:to>
                                        <p:strVal val="visible"/>
                                      </p:to>
                                    </p:set>
                                    <p:anim calcmode="lin" valueType="num">
                                      <p:cBhvr>
                                        <p:cTn id="87" dur="500" fill="hold"/>
                                        <p:tgtEl>
                                          <p:spTgt spid="79"/>
                                        </p:tgtEl>
                                        <p:attrNameLst>
                                          <p:attrName>ppt_w</p:attrName>
                                        </p:attrNameLst>
                                      </p:cBhvr>
                                      <p:tavLst>
                                        <p:tav tm="0">
                                          <p:val>
                                            <p:fltVal val="0"/>
                                          </p:val>
                                        </p:tav>
                                        <p:tav tm="100000">
                                          <p:val>
                                            <p:strVal val="#ppt_w"/>
                                          </p:val>
                                        </p:tav>
                                      </p:tavLst>
                                    </p:anim>
                                    <p:anim calcmode="lin" valueType="num">
                                      <p:cBhvr>
                                        <p:cTn id="88" dur="500" fill="hold"/>
                                        <p:tgtEl>
                                          <p:spTgt spid="79"/>
                                        </p:tgtEl>
                                        <p:attrNameLst>
                                          <p:attrName>ppt_h</p:attrName>
                                        </p:attrNameLst>
                                      </p:cBhvr>
                                      <p:tavLst>
                                        <p:tav tm="0">
                                          <p:val>
                                            <p:fltVal val="0"/>
                                          </p:val>
                                        </p:tav>
                                        <p:tav tm="100000">
                                          <p:val>
                                            <p:strVal val="#ppt_h"/>
                                          </p:val>
                                        </p:tav>
                                      </p:tavLst>
                                    </p:anim>
                                    <p:animEffect transition="in" filter="fade">
                                      <p:cBhvr>
                                        <p:cTn id="89" dur="500"/>
                                        <p:tgtEl>
                                          <p:spTgt spid="79"/>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p:cTn id="92" dur="500" fill="hold"/>
                                        <p:tgtEl>
                                          <p:spTgt spid="84"/>
                                        </p:tgtEl>
                                        <p:attrNameLst>
                                          <p:attrName>ppt_w</p:attrName>
                                        </p:attrNameLst>
                                      </p:cBhvr>
                                      <p:tavLst>
                                        <p:tav tm="0">
                                          <p:val>
                                            <p:fltVal val="0"/>
                                          </p:val>
                                        </p:tav>
                                        <p:tav tm="100000">
                                          <p:val>
                                            <p:strVal val="#ppt_w"/>
                                          </p:val>
                                        </p:tav>
                                      </p:tavLst>
                                    </p:anim>
                                    <p:anim calcmode="lin" valueType="num">
                                      <p:cBhvr>
                                        <p:cTn id="93" dur="500" fill="hold"/>
                                        <p:tgtEl>
                                          <p:spTgt spid="84"/>
                                        </p:tgtEl>
                                        <p:attrNameLst>
                                          <p:attrName>ppt_h</p:attrName>
                                        </p:attrNameLst>
                                      </p:cBhvr>
                                      <p:tavLst>
                                        <p:tav tm="0">
                                          <p:val>
                                            <p:fltVal val="0"/>
                                          </p:val>
                                        </p:tav>
                                        <p:tav tm="100000">
                                          <p:val>
                                            <p:strVal val="#ppt_h"/>
                                          </p:val>
                                        </p:tav>
                                      </p:tavLst>
                                    </p:anim>
                                    <p:animEffect transition="in" filter="fade">
                                      <p:cBhvr>
                                        <p:cTn id="94" dur="500"/>
                                        <p:tgtEl>
                                          <p:spTgt spid="84"/>
                                        </p:tgtEl>
                                      </p:cBhvr>
                                    </p:animEffect>
                                  </p:childTnLst>
                                </p:cTn>
                              </p:par>
                            </p:childTnLst>
                          </p:cTn>
                        </p:par>
                      </p:childTnLst>
                    </p:cTn>
                  </p:par>
                  <p:par>
                    <p:cTn id="95" fill="hold">
                      <p:stCondLst>
                        <p:cond delay="indefinite"/>
                      </p:stCondLst>
                      <p:childTnLst>
                        <p:par>
                          <p:cTn id="96" fill="hold">
                            <p:stCondLst>
                              <p:cond delay="0"/>
                            </p:stCondLst>
                            <p:childTnLst>
                              <p:par>
                                <p:cTn id="97" presetID="53" presetClass="entr" presetSubtype="16" fill="hold" grpId="0" nodeType="clickEffect">
                                  <p:stCondLst>
                                    <p:cond delay="0"/>
                                  </p:stCondLst>
                                  <p:childTnLst>
                                    <p:set>
                                      <p:cBhvr>
                                        <p:cTn id="98" dur="1" fill="hold">
                                          <p:stCondLst>
                                            <p:cond delay="0"/>
                                          </p:stCondLst>
                                        </p:cTn>
                                        <p:tgtEl>
                                          <p:spTgt spid="86"/>
                                        </p:tgtEl>
                                        <p:attrNameLst>
                                          <p:attrName>style.visibility</p:attrName>
                                        </p:attrNameLst>
                                      </p:cBhvr>
                                      <p:to>
                                        <p:strVal val="visible"/>
                                      </p:to>
                                    </p:set>
                                    <p:anim calcmode="lin" valueType="num">
                                      <p:cBhvr>
                                        <p:cTn id="99" dur="500" fill="hold"/>
                                        <p:tgtEl>
                                          <p:spTgt spid="86"/>
                                        </p:tgtEl>
                                        <p:attrNameLst>
                                          <p:attrName>ppt_w</p:attrName>
                                        </p:attrNameLst>
                                      </p:cBhvr>
                                      <p:tavLst>
                                        <p:tav tm="0">
                                          <p:val>
                                            <p:fltVal val="0"/>
                                          </p:val>
                                        </p:tav>
                                        <p:tav tm="100000">
                                          <p:val>
                                            <p:strVal val="#ppt_w"/>
                                          </p:val>
                                        </p:tav>
                                      </p:tavLst>
                                    </p:anim>
                                    <p:anim calcmode="lin" valueType="num">
                                      <p:cBhvr>
                                        <p:cTn id="100" dur="500" fill="hold"/>
                                        <p:tgtEl>
                                          <p:spTgt spid="86"/>
                                        </p:tgtEl>
                                        <p:attrNameLst>
                                          <p:attrName>ppt_h</p:attrName>
                                        </p:attrNameLst>
                                      </p:cBhvr>
                                      <p:tavLst>
                                        <p:tav tm="0">
                                          <p:val>
                                            <p:fltVal val="0"/>
                                          </p:val>
                                        </p:tav>
                                        <p:tav tm="100000">
                                          <p:val>
                                            <p:strVal val="#ppt_h"/>
                                          </p:val>
                                        </p:tav>
                                      </p:tavLst>
                                    </p:anim>
                                    <p:animEffect transition="in" filter="fade">
                                      <p:cBhvr>
                                        <p:cTn id="101" dur="500"/>
                                        <p:tgtEl>
                                          <p:spTgt spid="86"/>
                                        </p:tgtEl>
                                      </p:cBhvr>
                                    </p:animEffect>
                                  </p:childTnLst>
                                </p:cTn>
                              </p:par>
                            </p:childTnLst>
                          </p:cTn>
                        </p:par>
                      </p:childTnLst>
                    </p:cTn>
                  </p:par>
                  <p:par>
                    <p:cTn id="102" fill="hold">
                      <p:stCondLst>
                        <p:cond delay="indefinite"/>
                      </p:stCondLst>
                      <p:childTnLst>
                        <p:par>
                          <p:cTn id="103" fill="hold">
                            <p:stCondLst>
                              <p:cond delay="0"/>
                            </p:stCondLst>
                            <p:childTnLst>
                              <p:par>
                                <p:cTn id="104" presetID="53" presetClass="entr" presetSubtype="16" fill="hold" grpId="0" nodeType="clickEffect">
                                  <p:stCondLst>
                                    <p:cond delay="0"/>
                                  </p:stCondLst>
                                  <p:childTnLst>
                                    <p:set>
                                      <p:cBhvr>
                                        <p:cTn id="105" dur="1" fill="hold">
                                          <p:stCondLst>
                                            <p:cond delay="0"/>
                                          </p:stCondLst>
                                        </p:cTn>
                                        <p:tgtEl>
                                          <p:spTgt spid="85"/>
                                        </p:tgtEl>
                                        <p:attrNameLst>
                                          <p:attrName>style.visibility</p:attrName>
                                        </p:attrNameLst>
                                      </p:cBhvr>
                                      <p:to>
                                        <p:strVal val="visible"/>
                                      </p:to>
                                    </p:set>
                                    <p:anim calcmode="lin" valueType="num">
                                      <p:cBhvr>
                                        <p:cTn id="106" dur="500" fill="hold"/>
                                        <p:tgtEl>
                                          <p:spTgt spid="85"/>
                                        </p:tgtEl>
                                        <p:attrNameLst>
                                          <p:attrName>ppt_w</p:attrName>
                                        </p:attrNameLst>
                                      </p:cBhvr>
                                      <p:tavLst>
                                        <p:tav tm="0">
                                          <p:val>
                                            <p:fltVal val="0"/>
                                          </p:val>
                                        </p:tav>
                                        <p:tav tm="100000">
                                          <p:val>
                                            <p:strVal val="#ppt_w"/>
                                          </p:val>
                                        </p:tav>
                                      </p:tavLst>
                                    </p:anim>
                                    <p:anim calcmode="lin" valueType="num">
                                      <p:cBhvr>
                                        <p:cTn id="107" dur="500" fill="hold"/>
                                        <p:tgtEl>
                                          <p:spTgt spid="85"/>
                                        </p:tgtEl>
                                        <p:attrNameLst>
                                          <p:attrName>ppt_h</p:attrName>
                                        </p:attrNameLst>
                                      </p:cBhvr>
                                      <p:tavLst>
                                        <p:tav tm="0">
                                          <p:val>
                                            <p:fltVal val="0"/>
                                          </p:val>
                                        </p:tav>
                                        <p:tav tm="100000">
                                          <p:val>
                                            <p:strVal val="#ppt_h"/>
                                          </p:val>
                                        </p:tav>
                                      </p:tavLst>
                                    </p:anim>
                                    <p:animEffect transition="in" filter="fade">
                                      <p:cBhvr>
                                        <p:cTn id="108" dur="500"/>
                                        <p:tgtEl>
                                          <p:spTgt spid="85"/>
                                        </p:tgtEl>
                                      </p:cBhvr>
                                    </p:animEffect>
                                  </p:childTnLst>
                                </p:cTn>
                              </p:par>
                            </p:childTnLst>
                          </p:cTn>
                        </p:par>
                      </p:childTnLst>
                    </p:cTn>
                  </p:par>
                  <p:par>
                    <p:cTn id="109" fill="hold">
                      <p:stCondLst>
                        <p:cond delay="indefinite"/>
                      </p:stCondLst>
                      <p:childTnLst>
                        <p:par>
                          <p:cTn id="110" fill="hold">
                            <p:stCondLst>
                              <p:cond delay="0"/>
                            </p:stCondLst>
                            <p:childTnLst>
                              <p:par>
                                <p:cTn id="111" presetID="53" presetClass="entr" presetSubtype="16" fill="hold" grpId="0" nodeType="clickEffect">
                                  <p:stCondLst>
                                    <p:cond delay="0"/>
                                  </p:stCondLst>
                                  <p:childTnLst>
                                    <p:set>
                                      <p:cBhvr>
                                        <p:cTn id="112" dur="1" fill="hold">
                                          <p:stCondLst>
                                            <p:cond delay="0"/>
                                          </p:stCondLst>
                                        </p:cTn>
                                        <p:tgtEl>
                                          <p:spTgt spid="87"/>
                                        </p:tgtEl>
                                        <p:attrNameLst>
                                          <p:attrName>style.visibility</p:attrName>
                                        </p:attrNameLst>
                                      </p:cBhvr>
                                      <p:to>
                                        <p:strVal val="visible"/>
                                      </p:to>
                                    </p:set>
                                    <p:anim calcmode="lin" valueType="num">
                                      <p:cBhvr>
                                        <p:cTn id="113" dur="500" fill="hold"/>
                                        <p:tgtEl>
                                          <p:spTgt spid="87"/>
                                        </p:tgtEl>
                                        <p:attrNameLst>
                                          <p:attrName>ppt_w</p:attrName>
                                        </p:attrNameLst>
                                      </p:cBhvr>
                                      <p:tavLst>
                                        <p:tav tm="0">
                                          <p:val>
                                            <p:fltVal val="0"/>
                                          </p:val>
                                        </p:tav>
                                        <p:tav tm="100000">
                                          <p:val>
                                            <p:strVal val="#ppt_w"/>
                                          </p:val>
                                        </p:tav>
                                      </p:tavLst>
                                    </p:anim>
                                    <p:anim calcmode="lin" valueType="num">
                                      <p:cBhvr>
                                        <p:cTn id="114" dur="500" fill="hold"/>
                                        <p:tgtEl>
                                          <p:spTgt spid="87"/>
                                        </p:tgtEl>
                                        <p:attrNameLst>
                                          <p:attrName>ppt_h</p:attrName>
                                        </p:attrNameLst>
                                      </p:cBhvr>
                                      <p:tavLst>
                                        <p:tav tm="0">
                                          <p:val>
                                            <p:fltVal val="0"/>
                                          </p:val>
                                        </p:tav>
                                        <p:tav tm="100000">
                                          <p:val>
                                            <p:strVal val="#ppt_h"/>
                                          </p:val>
                                        </p:tav>
                                      </p:tavLst>
                                    </p:anim>
                                    <p:animEffect transition="in" filter="fade">
                                      <p:cBhvr>
                                        <p:cTn id="115"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3" grpId="1" animBg="1"/>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P spid="69" grpId="0" animBg="1"/>
      <p:bldP spid="69" grpId="1" animBg="1"/>
      <p:bldP spid="70" grpId="0" animBg="1"/>
      <p:bldP spid="70" grpId="1" animBg="1"/>
      <p:bldP spid="77" grpId="0" animBg="1"/>
      <p:bldP spid="77" grpId="1" animBg="1"/>
      <p:bldP spid="78" grpId="0" animBg="1"/>
      <p:bldP spid="78" grpId="1" animBg="1"/>
      <p:bldP spid="79" grpId="0" animBg="1"/>
      <p:bldP spid="79" grpId="1" animBg="1"/>
      <p:bldP spid="84" grpId="0"/>
      <p:bldP spid="84" grpId="1"/>
      <p:bldP spid="85" grpId="0"/>
      <p:bldP spid="85" grpId="1"/>
      <p:bldP spid="86" grpId="0"/>
      <p:bldP spid="86" grpId="1"/>
      <p:bldP spid="87" grpId="0"/>
      <p:bldP spid="8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5973" y="266398"/>
            <a:ext cx="402385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03</a:t>
            </a:r>
            <a:r>
              <a:rPr kumimoji="1" lang="zh-CN" altLang="en-US" sz="2400" dirty="0">
                <a:solidFill>
                  <a:srgbClr val="44546A"/>
                </a:solidFill>
                <a:cs typeface="+mn-ea"/>
                <a:sym typeface="+mn-lt"/>
              </a:rPr>
              <a:t> 电子银行对银行业的变革</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24" name="Freeform 13"/>
          <p:cNvSpPr>
            <a:spLocks noEditPoints="1"/>
          </p:cNvSpPr>
          <p:nvPr/>
        </p:nvSpPr>
        <p:spPr bwMode="auto">
          <a:xfrm>
            <a:off x="1242102"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sp>
        <p:nvSpPr>
          <p:cNvPr id="25" name="Freeform 16"/>
          <p:cNvSpPr>
            <a:spLocks noEditPoints="1"/>
          </p:cNvSpPr>
          <p:nvPr/>
        </p:nvSpPr>
        <p:spPr bwMode="auto">
          <a:xfrm>
            <a:off x="1955837"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grpSp>
        <p:nvGrpSpPr>
          <p:cNvPr id="26" name="Group 12"/>
          <p:cNvGrpSpPr/>
          <p:nvPr/>
        </p:nvGrpSpPr>
        <p:grpSpPr>
          <a:xfrm>
            <a:off x="1551195" y="1762719"/>
            <a:ext cx="2300613" cy="2059155"/>
            <a:chOff x="8169276" y="952501"/>
            <a:chExt cx="3781424" cy="3384550"/>
          </a:xfrm>
          <a:solidFill>
            <a:srgbClr val="44546A"/>
          </a:solidFill>
        </p:grpSpPr>
        <p:sp>
          <p:nvSpPr>
            <p:cNvPr id="27" name="Freeform 10"/>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sp>
          <p:nvSpPr>
            <p:cNvPr id="28" name="Freeform 11"/>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grpSp>
      <p:grpSp>
        <p:nvGrpSpPr>
          <p:cNvPr id="29" name="组合 28"/>
          <p:cNvGrpSpPr/>
          <p:nvPr/>
        </p:nvGrpSpPr>
        <p:grpSpPr>
          <a:xfrm>
            <a:off x="5749504" y="1769488"/>
            <a:ext cx="3922816" cy="684064"/>
            <a:chOff x="5971177" y="1812130"/>
            <a:chExt cx="3922816" cy="684064"/>
          </a:xfrm>
        </p:grpSpPr>
        <p:sp>
          <p:nvSpPr>
            <p:cNvPr id="30" name="Oval 4"/>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01</a:t>
              </a:r>
            </a:p>
          </p:txBody>
        </p:sp>
        <p:sp>
          <p:nvSpPr>
            <p:cNvPr id="32" name="文本框 31"/>
            <p:cNvSpPr txBox="1"/>
            <p:nvPr/>
          </p:nvSpPr>
          <p:spPr>
            <a:xfrm>
              <a:off x="6630634" y="1849863"/>
              <a:ext cx="326335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电子银行降低了传统银行的经营成本</a:t>
              </a:r>
            </a:p>
          </p:txBody>
        </p:sp>
      </p:grpSp>
      <p:grpSp>
        <p:nvGrpSpPr>
          <p:cNvPr id="33" name="组合 32"/>
          <p:cNvGrpSpPr/>
          <p:nvPr/>
        </p:nvGrpSpPr>
        <p:grpSpPr>
          <a:xfrm>
            <a:off x="5749504" y="2727586"/>
            <a:ext cx="3922816" cy="923330"/>
            <a:chOff x="5971177" y="2770228"/>
            <a:chExt cx="3922816" cy="923330"/>
          </a:xfrm>
        </p:grpSpPr>
        <p:sp>
          <p:nvSpPr>
            <p:cNvPr id="34" name="Oval 19"/>
            <p:cNvSpPr/>
            <p:nvPr/>
          </p:nvSpPr>
          <p:spPr>
            <a:xfrm>
              <a:off x="5971177" y="288080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02</a:t>
              </a:r>
            </a:p>
          </p:txBody>
        </p:sp>
        <p:sp>
          <p:nvSpPr>
            <p:cNvPr id="36" name="文本框 35"/>
            <p:cNvSpPr txBox="1"/>
            <p:nvPr/>
          </p:nvSpPr>
          <p:spPr>
            <a:xfrm>
              <a:off x="6630634" y="2770228"/>
              <a:ext cx="3263359" cy="923330"/>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分流柜台业务，缓解了柜员工作压力，提高了服务效率</a:t>
              </a:r>
            </a:p>
          </p:txBody>
        </p:sp>
      </p:grpSp>
      <p:grpSp>
        <p:nvGrpSpPr>
          <p:cNvPr id="37" name="组合 36"/>
          <p:cNvGrpSpPr/>
          <p:nvPr/>
        </p:nvGrpSpPr>
        <p:grpSpPr>
          <a:xfrm>
            <a:off x="5749504" y="4011824"/>
            <a:ext cx="3908894" cy="666212"/>
            <a:chOff x="5971177" y="4054466"/>
            <a:chExt cx="3908894" cy="666212"/>
          </a:xfrm>
        </p:grpSpPr>
        <p:sp>
          <p:nvSpPr>
            <p:cNvPr id="38" name="Oval 25"/>
            <p:cNvSpPr/>
            <p:nvPr/>
          </p:nvSpPr>
          <p:spPr>
            <a:xfrm>
              <a:off x="5971177" y="4054466"/>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03</a:t>
              </a:r>
            </a:p>
          </p:txBody>
        </p:sp>
        <p:sp>
          <p:nvSpPr>
            <p:cNvPr id="40" name="文本框 39"/>
            <p:cNvSpPr txBox="1"/>
            <p:nvPr/>
          </p:nvSpPr>
          <p:spPr>
            <a:xfrm>
              <a:off x="6616712" y="4074347"/>
              <a:ext cx="3263359" cy="646331"/>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拉近了银行与客户的关系，使得营销更加便捷</a:t>
              </a:r>
            </a:p>
          </p:txBody>
        </p:sp>
      </p:grpSp>
      <p:grpSp>
        <p:nvGrpSpPr>
          <p:cNvPr id="41" name="组合 40"/>
          <p:cNvGrpSpPr/>
          <p:nvPr/>
        </p:nvGrpSpPr>
        <p:grpSpPr>
          <a:xfrm>
            <a:off x="5749504" y="5077977"/>
            <a:ext cx="3922816" cy="678345"/>
            <a:chOff x="5971177" y="5120619"/>
            <a:chExt cx="3922816" cy="678345"/>
          </a:xfrm>
        </p:grpSpPr>
        <p:sp>
          <p:nvSpPr>
            <p:cNvPr id="42" name="Oval 27"/>
            <p:cNvSpPr/>
            <p:nvPr/>
          </p:nvSpPr>
          <p:spPr>
            <a:xfrm>
              <a:off x="5971177" y="512061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04</a:t>
              </a:r>
            </a:p>
          </p:txBody>
        </p:sp>
        <p:sp>
          <p:nvSpPr>
            <p:cNvPr id="44" name="文本框 43"/>
            <p:cNvSpPr txBox="1"/>
            <p:nvPr/>
          </p:nvSpPr>
          <p:spPr>
            <a:xfrm>
              <a:off x="6630634" y="5152633"/>
              <a:ext cx="3263359" cy="646331"/>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电子银行能够用更低的成本去开拓新业务</a:t>
              </a:r>
            </a:p>
          </p:txBody>
        </p:sp>
      </p:grpSp>
      <p:pic>
        <p:nvPicPr>
          <p:cNvPr id="3" name="图片 2"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p:cNvSpPr txBox="1"/>
          <p:nvPr/>
        </p:nvSpPr>
        <p:spPr>
          <a:xfrm>
            <a:off x="5608320" y="969281"/>
            <a:ext cx="4429760" cy="461665"/>
          </a:xfrm>
          <a:prstGeom prst="rect">
            <a:avLst/>
          </a:prstGeom>
          <a:noFill/>
        </p:spPr>
        <p:txBody>
          <a:bodyPr wrap="square" rtlCol="0">
            <a:spAutoFit/>
          </a:bodyPr>
          <a:lstStyle/>
          <a:p>
            <a:r>
              <a:rPr lang="zh-CN" altLang="en-US" sz="2400" dirty="0"/>
              <a:t>从银行角度看电子银行优势</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0000">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14:bounceEnd="40000">
                                          <p:cBhvr additive="base">
                                            <p:cTn id="26"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14:presetBounceEnd="40000">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14:bounceEnd="40000">
                                          <p:cBhvr additive="base">
                                            <p:cTn id="31" dur="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14:presetBounceEnd="40000">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14:bounceEnd="40000">
                                          <p:cBhvr additive="base">
                                            <p:cTn id="36" dur="500" fill="hold"/>
                                            <p:tgtEl>
                                              <p:spTgt spid="41"/>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1+#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1+#ppt_w/2"/>
                                              </p:val>
                                            </p:tav>
                                            <p:tav tm="100000">
                                              <p:val>
                                                <p:strVal val="#ppt_x"/>
                                              </p:val>
                                            </p:tav>
                                          </p:tavLst>
                                        </p:anim>
                                        <p:anim calcmode="lin" valueType="num">
                                          <p:cBhvr additive="base">
                                            <p:cTn id="37"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8204" y="263128"/>
            <a:ext cx="402385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dirty="0">
                <a:ln>
                  <a:noFill/>
                </a:ln>
                <a:solidFill>
                  <a:srgbClr val="44546A"/>
                </a:solidFill>
                <a:effectLst/>
                <a:uLnTx/>
                <a:uFillTx/>
                <a:cs typeface="+mn-ea"/>
                <a:sym typeface="+mn-lt"/>
              </a:rPr>
              <a:t>03 </a:t>
            </a:r>
            <a:r>
              <a:rPr kumimoji="1" lang="zh-CN" altLang="en-US" sz="2400" b="0" i="0" u="none" strike="noStrike" kern="1200" cap="none" spc="0" normalizeH="0" baseline="0" noProof="0" dirty="0">
                <a:ln>
                  <a:noFill/>
                </a:ln>
                <a:solidFill>
                  <a:srgbClr val="44546A"/>
                </a:solidFill>
                <a:effectLst/>
                <a:uLnTx/>
                <a:uFillTx/>
                <a:cs typeface="+mn-ea"/>
                <a:sym typeface="+mn-lt"/>
              </a:rPr>
              <a:t>电子银行对银行业的变革</a:t>
            </a:r>
          </a:p>
        </p:txBody>
      </p:sp>
      <p:sp>
        <p:nvSpPr>
          <p:cNvPr id="3" name="空心弧 2"/>
          <p:cNvSpPr/>
          <p:nvPr/>
        </p:nvSpPr>
        <p:spPr>
          <a:xfrm>
            <a:off x="5808113" y="4206547"/>
            <a:ext cx="977900" cy="977900"/>
          </a:xfrm>
          <a:prstGeom prst="blockArc">
            <a:avLst>
              <a:gd name="adj1" fmla="val 182890"/>
              <a:gd name="adj2" fmla="val 126099"/>
              <a:gd name="adj3" fmla="val 1458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4" name="空心弧 3"/>
          <p:cNvSpPr/>
          <p:nvPr/>
        </p:nvSpPr>
        <p:spPr>
          <a:xfrm>
            <a:off x="5808113" y="4206547"/>
            <a:ext cx="977900" cy="977900"/>
          </a:xfrm>
          <a:prstGeom prst="blockArc">
            <a:avLst>
              <a:gd name="adj1" fmla="val 17709558"/>
              <a:gd name="adj2" fmla="val 126099"/>
              <a:gd name="adj3" fmla="val 1458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5" name="空心弧 4"/>
          <p:cNvSpPr/>
          <p:nvPr/>
        </p:nvSpPr>
        <p:spPr>
          <a:xfrm>
            <a:off x="7497213" y="4206547"/>
            <a:ext cx="977900" cy="977900"/>
          </a:xfrm>
          <a:prstGeom prst="blockArc">
            <a:avLst>
              <a:gd name="adj1" fmla="val 182890"/>
              <a:gd name="adj2" fmla="val 126099"/>
              <a:gd name="adj3" fmla="val 1458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6" name="空心弧 5"/>
          <p:cNvSpPr/>
          <p:nvPr/>
        </p:nvSpPr>
        <p:spPr>
          <a:xfrm rot="2700000">
            <a:off x="7497213" y="4206547"/>
            <a:ext cx="977900" cy="977900"/>
          </a:xfrm>
          <a:prstGeom prst="blockArc">
            <a:avLst>
              <a:gd name="adj1" fmla="val 14712623"/>
              <a:gd name="adj2" fmla="val 126099"/>
              <a:gd name="adj3" fmla="val 1458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7" name="空心弧 6"/>
          <p:cNvSpPr/>
          <p:nvPr/>
        </p:nvSpPr>
        <p:spPr>
          <a:xfrm>
            <a:off x="9281563" y="4206547"/>
            <a:ext cx="977900" cy="977900"/>
          </a:xfrm>
          <a:prstGeom prst="blockArc">
            <a:avLst>
              <a:gd name="adj1" fmla="val 182890"/>
              <a:gd name="adj2" fmla="val 126099"/>
              <a:gd name="adj3" fmla="val 1458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8" name="空心弧 7"/>
          <p:cNvSpPr/>
          <p:nvPr/>
        </p:nvSpPr>
        <p:spPr>
          <a:xfrm rot="9900000">
            <a:off x="9281563" y="4206547"/>
            <a:ext cx="977900" cy="977900"/>
          </a:xfrm>
          <a:prstGeom prst="blockArc">
            <a:avLst>
              <a:gd name="adj1" fmla="val 4883833"/>
              <a:gd name="adj2" fmla="val 126099"/>
              <a:gd name="adj3" fmla="val 1458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9" name="文本框 8"/>
          <p:cNvSpPr txBox="1"/>
          <p:nvPr/>
        </p:nvSpPr>
        <p:spPr>
          <a:xfrm>
            <a:off x="6799135" y="4387720"/>
            <a:ext cx="556563"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1400" b="0" i="0" u="none" strike="noStrike" kern="1200" cap="none" spc="0" normalizeH="0" baseline="0" noProof="0">
                <a:ln>
                  <a:noFill/>
                </a:ln>
                <a:solidFill>
                  <a:prstClr val="black">
                    <a:lumMod val="75000"/>
                    <a:lumOff val="25000"/>
                  </a:prstClr>
                </a:solidFill>
                <a:effectLst/>
                <a:uLnTx/>
                <a:uFillTx/>
                <a:cs typeface="+mn-ea"/>
                <a:sym typeface="+mn-lt"/>
              </a:rPr>
              <a:t>12%</a:t>
            </a:r>
            <a:endParaRPr kumimoji="1" lang="zh-CN" altLang="en-US" sz="14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10" name="文本框 9"/>
          <p:cNvSpPr txBox="1"/>
          <p:nvPr/>
        </p:nvSpPr>
        <p:spPr>
          <a:xfrm>
            <a:off x="8502839" y="4387719"/>
            <a:ext cx="556563"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1400" b="0" i="0" u="none" strike="noStrike" kern="1200" cap="none" spc="0" normalizeH="0" baseline="0" noProof="0">
                <a:ln>
                  <a:noFill/>
                </a:ln>
                <a:solidFill>
                  <a:prstClr val="black">
                    <a:lumMod val="75000"/>
                    <a:lumOff val="25000"/>
                  </a:prstClr>
                </a:solidFill>
                <a:effectLst/>
                <a:uLnTx/>
                <a:uFillTx/>
                <a:cs typeface="+mn-ea"/>
                <a:sym typeface="+mn-lt"/>
              </a:rPr>
              <a:t>38%</a:t>
            </a:r>
            <a:endParaRPr kumimoji="1" lang="zh-CN" altLang="en-US" sz="14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11" name="文本框 10"/>
          <p:cNvSpPr txBox="1"/>
          <p:nvPr/>
        </p:nvSpPr>
        <p:spPr>
          <a:xfrm>
            <a:off x="10306909" y="4387718"/>
            <a:ext cx="556563"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1400" b="0" i="0" u="none" strike="noStrike" kern="1200" cap="none" spc="0" normalizeH="0" baseline="0" noProof="0">
                <a:ln>
                  <a:noFill/>
                </a:ln>
                <a:solidFill>
                  <a:prstClr val="black">
                    <a:lumMod val="75000"/>
                    <a:lumOff val="25000"/>
                  </a:prstClr>
                </a:solidFill>
                <a:effectLst/>
                <a:uLnTx/>
                <a:uFillTx/>
                <a:cs typeface="+mn-ea"/>
                <a:sym typeface="+mn-lt"/>
              </a:rPr>
              <a:t>79%</a:t>
            </a:r>
            <a:endParaRPr kumimoji="1" lang="zh-CN" altLang="en-US" sz="14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12" name="文本框 11"/>
          <p:cNvSpPr txBox="1"/>
          <p:nvPr/>
        </p:nvSpPr>
        <p:spPr>
          <a:xfrm>
            <a:off x="5808113" y="1800975"/>
            <a:ext cx="485261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从客户角度看电子银行的优势</a:t>
            </a:r>
          </a:p>
        </p:txBody>
      </p:sp>
      <p:sp>
        <p:nvSpPr>
          <p:cNvPr id="13" name="文本框 12"/>
          <p:cNvSpPr txBox="1"/>
          <p:nvPr/>
        </p:nvSpPr>
        <p:spPr>
          <a:xfrm>
            <a:off x="5822895" y="2434085"/>
            <a:ext cx="5040577" cy="170540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1" lang="zh-CN" altLang="en-US" b="1" dirty="0">
                <a:solidFill>
                  <a:prstClr val="black">
                    <a:lumMod val="50000"/>
                    <a:lumOff val="50000"/>
                  </a:prstClr>
                </a:solidFill>
                <a:cs typeface="+mn-ea"/>
                <a:sym typeface="+mn-lt"/>
              </a:rPr>
              <a:t>    电子银行的出现为客户带来了方便快捷的金融服务，突破了传统金融服务在时间、空间以及形式上的限制，也就是所谓的</a:t>
            </a:r>
            <a:r>
              <a:rPr kumimoji="1" lang="en-US" altLang="zh-CN" b="1" dirty="0">
                <a:solidFill>
                  <a:prstClr val="black">
                    <a:lumMod val="50000"/>
                    <a:lumOff val="50000"/>
                  </a:prstClr>
                </a:solidFill>
                <a:cs typeface="+mn-ea"/>
                <a:sym typeface="+mn-lt"/>
              </a:rPr>
              <a:t>3A</a:t>
            </a:r>
            <a:r>
              <a:rPr kumimoji="1" lang="zh-CN" altLang="en-US" b="1" dirty="0">
                <a:solidFill>
                  <a:prstClr val="black">
                    <a:lumMod val="50000"/>
                    <a:lumOff val="50000"/>
                  </a:prstClr>
                </a:solidFill>
                <a:cs typeface="+mn-ea"/>
                <a:sym typeface="+mn-lt"/>
              </a:rPr>
              <a:t>服务</a:t>
            </a:r>
            <a:r>
              <a:rPr kumimoji="1" lang="en-US" altLang="zh-CN" b="1" dirty="0">
                <a:solidFill>
                  <a:prstClr val="black">
                    <a:lumMod val="50000"/>
                    <a:lumOff val="50000"/>
                  </a:prstClr>
                </a:solidFill>
                <a:cs typeface="+mn-ea"/>
                <a:sym typeface="+mn-lt"/>
              </a:rPr>
              <a:t>——</a:t>
            </a:r>
            <a:r>
              <a:rPr kumimoji="1" lang="zh-CN" altLang="en-US" b="1" dirty="0">
                <a:solidFill>
                  <a:prstClr val="black">
                    <a:lumMod val="50000"/>
                    <a:lumOff val="50000"/>
                  </a:prstClr>
                </a:solidFill>
                <a:cs typeface="+mn-ea"/>
                <a:sym typeface="+mn-lt"/>
              </a:rPr>
              <a:t>任何时间、任何地点、任何方式</a:t>
            </a:r>
            <a:r>
              <a:rPr kumimoji="1" lang="zh-CN" altLang="en-US" dirty="0">
                <a:solidFill>
                  <a:prstClr val="black">
                    <a:lumMod val="50000"/>
                    <a:lumOff val="50000"/>
                  </a:prstClr>
                </a:solidFill>
                <a:cs typeface="+mn-ea"/>
                <a:sym typeface="+mn-lt"/>
              </a:rPr>
              <a:t>。</a:t>
            </a:r>
            <a:endParaRPr kumimoji="1" lang="zh-CN" altLang="en-US"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14" name="饼形 13"/>
          <p:cNvSpPr/>
          <p:nvPr/>
        </p:nvSpPr>
        <p:spPr>
          <a:xfrm>
            <a:off x="959262" y="2013220"/>
            <a:ext cx="3352800" cy="3402305"/>
          </a:xfrm>
          <a:prstGeom prst="pie">
            <a:avLst>
              <a:gd name="adj1" fmla="val 2366469"/>
              <a:gd name="adj2" fmla="val 1703578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15" name="饼形 14"/>
          <p:cNvSpPr/>
          <p:nvPr/>
        </p:nvSpPr>
        <p:spPr>
          <a:xfrm>
            <a:off x="959262" y="2013220"/>
            <a:ext cx="3352800" cy="3402305"/>
          </a:xfrm>
          <a:prstGeom prst="pie">
            <a:avLst>
              <a:gd name="adj1" fmla="val 0"/>
              <a:gd name="adj2" fmla="val 2364327"/>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16" name="饼形 15"/>
          <p:cNvSpPr/>
          <p:nvPr/>
        </p:nvSpPr>
        <p:spPr>
          <a:xfrm>
            <a:off x="959262" y="2013220"/>
            <a:ext cx="3352800" cy="3402305"/>
          </a:xfrm>
          <a:prstGeom prst="pie">
            <a:avLst>
              <a:gd name="adj1" fmla="val 17035259"/>
              <a:gd name="adj2" fmla="val 2157220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17" name="文本框 16"/>
          <p:cNvSpPr txBox="1"/>
          <p:nvPr/>
        </p:nvSpPr>
        <p:spPr>
          <a:xfrm>
            <a:off x="3160439" y="2898159"/>
            <a:ext cx="71365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a:ln>
                  <a:noFill/>
                </a:ln>
                <a:solidFill>
                  <a:prstClr val="black">
                    <a:lumMod val="65000"/>
                    <a:lumOff val="35000"/>
                  </a:prstClr>
                </a:solidFill>
                <a:effectLst/>
                <a:uLnTx/>
                <a:uFillTx/>
                <a:cs typeface="+mn-ea"/>
                <a:sym typeface="+mn-lt"/>
              </a:rPr>
              <a:t>22%</a:t>
            </a:r>
            <a:endParaRPr kumimoji="1" lang="zh-CN" altLang="en-US" sz="2000" b="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18" name="文本框 17"/>
          <p:cNvSpPr txBox="1"/>
          <p:nvPr/>
        </p:nvSpPr>
        <p:spPr>
          <a:xfrm>
            <a:off x="3397662" y="3808784"/>
            <a:ext cx="71365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a:ln>
                  <a:noFill/>
                </a:ln>
                <a:solidFill>
                  <a:prstClr val="white"/>
                </a:solidFill>
                <a:effectLst/>
                <a:uLnTx/>
                <a:uFillTx/>
                <a:cs typeface="+mn-ea"/>
                <a:sym typeface="+mn-lt"/>
              </a:rPr>
              <a:t>16%</a:t>
            </a:r>
            <a:endParaRPr kumimoji="1" lang="zh-CN" altLang="en-US" sz="2000" b="0" i="0" u="none" strike="noStrike" kern="1200" cap="none" spc="0" normalizeH="0" baseline="0" noProof="0">
              <a:ln>
                <a:noFill/>
              </a:ln>
              <a:solidFill>
                <a:prstClr val="white"/>
              </a:solidFill>
              <a:effectLst/>
              <a:uLnTx/>
              <a:uFillTx/>
              <a:cs typeface="+mn-ea"/>
              <a:sym typeface="+mn-lt"/>
            </a:endParaRPr>
          </a:p>
        </p:txBody>
      </p:sp>
      <p:sp>
        <p:nvSpPr>
          <p:cNvPr id="19" name="文本框 18"/>
          <p:cNvSpPr txBox="1"/>
          <p:nvPr/>
        </p:nvSpPr>
        <p:spPr>
          <a:xfrm>
            <a:off x="1628790" y="3583329"/>
            <a:ext cx="71365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a:ln>
                  <a:noFill/>
                </a:ln>
                <a:solidFill>
                  <a:prstClr val="white"/>
                </a:solidFill>
                <a:effectLst/>
                <a:uLnTx/>
                <a:uFillTx/>
                <a:cs typeface="+mn-ea"/>
                <a:sym typeface="+mn-lt"/>
              </a:rPr>
              <a:t>62%</a:t>
            </a:r>
            <a:endParaRPr kumimoji="1" lang="zh-CN" altLang="en-US" sz="2000" b="0" i="0" u="none" strike="noStrike" kern="1200" cap="none" spc="0" normalizeH="0" baseline="0" noProof="0">
              <a:ln>
                <a:noFill/>
              </a:ln>
              <a:solidFill>
                <a:prstClr val="white"/>
              </a:solidFill>
              <a:effectLst/>
              <a:uLnTx/>
              <a:uFillTx/>
              <a:cs typeface="+mn-ea"/>
              <a:sym typeface="+mn-lt"/>
            </a:endParaRPr>
          </a:p>
        </p:txBody>
      </p:sp>
      <p:pic>
        <p:nvPicPr>
          <p:cNvPr id="20" name="图片 19"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500"/>
                                        <p:tgtEl>
                                          <p:spTgt spid="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500"/>
                                        <p:tgtEl>
                                          <p:spTgt spid="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ssolve">
                                      <p:cBhvr>
                                        <p:cTn id="25" dur="500"/>
                                        <p:tgtEl>
                                          <p:spTgt spid="9"/>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dissolve">
                                      <p:cBhvr>
                                        <p:cTn id="28" dur="500"/>
                                        <p:tgtEl>
                                          <p:spTgt spid="10"/>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dissolve">
                                      <p:cBhvr>
                                        <p:cTn id="31" dur="500"/>
                                        <p:tgtEl>
                                          <p:spTgt spid="11"/>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dissolve">
                                      <p:cBhvr>
                                        <p:cTn id="34" dur="500"/>
                                        <p:tgtEl>
                                          <p:spTgt spid="12"/>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dissolv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二</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02</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4395816" y="3171555"/>
            <a:ext cx="3570208" cy="1107996"/>
          </a:xfrm>
          <a:prstGeom prst="rect">
            <a:avLst/>
          </a:prstGeom>
          <a:noFill/>
        </p:spPr>
        <p:txBody>
          <a:bodyPr wrap="none" rtlCol="0">
            <a:spAutoFit/>
          </a:bodyPr>
          <a:lstStyle/>
          <a:p>
            <a:pPr lvl="0"/>
            <a:r>
              <a:rPr kumimoji="1" lang="zh-CN" altLang="en-US" sz="6600" dirty="0">
                <a:solidFill>
                  <a:srgbClr val="44546A"/>
                </a:solidFill>
                <a:cs typeface="+mn-ea"/>
                <a:sym typeface="+mn-lt"/>
              </a:rPr>
              <a:t>电话银行</a:t>
            </a:r>
          </a:p>
        </p:txBody>
      </p:sp>
      <p:pic>
        <p:nvPicPr>
          <p:cNvPr id="10" name="图片 9"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8144" y="252968"/>
            <a:ext cx="279275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dirty="0">
                <a:solidFill>
                  <a:srgbClr val="44546A"/>
                </a:solidFill>
                <a:cs typeface="+mn-ea"/>
                <a:sym typeface="+mn-lt"/>
              </a:rPr>
              <a:t>01</a:t>
            </a:r>
            <a:r>
              <a:rPr kumimoji="1" lang="zh-CN" altLang="en-US" sz="2400" dirty="0">
                <a:solidFill>
                  <a:srgbClr val="44546A"/>
                </a:solidFill>
                <a:cs typeface="+mn-ea"/>
                <a:sym typeface="+mn-lt"/>
              </a:rPr>
              <a:t> 电话银行的概念</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pic>
        <p:nvPicPr>
          <p:cNvPr id="18" name="图片 17" descr="图表, 旭日形&#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0" name="文本框 19"/>
          <p:cNvSpPr txBox="1"/>
          <p:nvPr/>
        </p:nvSpPr>
        <p:spPr>
          <a:xfrm>
            <a:off x="508000" y="1776998"/>
            <a:ext cx="5384800" cy="3784600"/>
          </a:xfrm>
          <a:prstGeom prst="rect">
            <a:avLst/>
          </a:prstGeom>
          <a:noFill/>
        </p:spPr>
        <p:txBody>
          <a:bodyPr wrap="square">
            <a:spAutoFit/>
          </a:bodyPr>
          <a:lstStyle/>
          <a:p>
            <a:pPr>
              <a:lnSpc>
                <a:spcPct val="150000"/>
              </a:lnSpc>
            </a:pPr>
            <a:r>
              <a:rPr lang="en-US" altLang="zh-CN" sz="2000" dirty="0">
                <a:solidFill>
                  <a:srgbClr val="000000"/>
                </a:solidFill>
                <a:effectLst/>
                <a:latin typeface="FZShuSong-Z01S"/>
              </a:rPr>
              <a:t>     </a:t>
            </a:r>
            <a:r>
              <a:rPr lang="zh-CN" altLang="en-US" sz="2000" dirty="0">
                <a:solidFill>
                  <a:srgbClr val="000000"/>
                </a:solidFill>
                <a:effectLst/>
                <a:latin typeface="FZShuSong-Z01S"/>
              </a:rPr>
              <a:t>电话银行，是指使用电话集成技术，利用电话自助语音或人工服务的方式为客户提供账户信息查询、转账汇款、缴费支付、投资理财等金融服务的电子银行业务。也就是说，电话银行的核心是通过打电话</a:t>
            </a:r>
            <a:r>
              <a:rPr lang="zh-CN" altLang="en-US" sz="2000" dirty="0">
                <a:solidFill>
                  <a:srgbClr val="000000"/>
                </a:solidFill>
                <a:latin typeface="FZShuSong-Z01S"/>
              </a:rPr>
              <a:t>的方式</a:t>
            </a:r>
            <a:r>
              <a:rPr lang="zh-CN" altLang="en-US" sz="2000" dirty="0">
                <a:solidFill>
                  <a:srgbClr val="000000"/>
                </a:solidFill>
                <a:effectLst/>
                <a:latin typeface="FZShuSong-Z01S"/>
              </a:rPr>
              <a:t>接入银行，相当于接入银行的客服中心，客户在拨打客服电话的时候会收到相应的语音提示，进而引导客户去办理相应的业务。</a:t>
            </a:r>
            <a:endParaRPr lang="zh-CN" altLang="en-US" sz="2000" dirty="0"/>
          </a:p>
        </p:txBody>
      </p:sp>
      <p:pic>
        <p:nvPicPr>
          <p:cNvPr id="21" name="图片 20"/>
          <p:cNvPicPr>
            <a:picLocks noChangeAspect="1"/>
          </p:cNvPicPr>
          <p:nvPr/>
        </p:nvPicPr>
        <p:blipFill>
          <a:blip r:embed="rId4"/>
          <a:stretch>
            <a:fillRect/>
          </a:stretch>
        </p:blipFill>
        <p:spPr>
          <a:xfrm>
            <a:off x="6516369" y="714633"/>
            <a:ext cx="3997410" cy="571271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PP_MARK_KEY" val="9080cd29-f4f7-44dd-a3fb-1aaa81fddcd7"/>
  <p:tag name="COMMONDATA" val="eyJoZGlkIjoiYzNkZTQwNGQ1NDk2OTg2NmMwOWVmNTViZDgxZWM4ODEifQ=="/>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bfxqyqh">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2027</Words>
  <Application>Microsoft Office PowerPoint</Application>
  <PresentationFormat>宽屏</PresentationFormat>
  <Paragraphs>190</Paragraphs>
  <Slides>29</Slides>
  <Notes>29</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29</vt:i4>
      </vt:variant>
    </vt:vector>
  </HeadingPairs>
  <TitlesOfParts>
    <vt:vector size="38" baseType="lpstr">
      <vt:lpstr>FZShuSong-Z01S</vt:lpstr>
      <vt:lpstr>等线</vt:lpstr>
      <vt:lpstr>方正细谭黑简体</vt:lpstr>
      <vt:lpstr>微软雅黑</vt:lpstr>
      <vt:lpstr>Arial</vt:lpstr>
      <vt:lpstr>Calibri</vt:lpstr>
      <vt:lpstr>Times New Roman</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极简工作总结计划</dc:title>
  <dc:creator>第一PPT</dc:creator>
  <cp:keywords>www.1ppt.com</cp:keywords>
  <dc:description>www.1ppt.com</dc:description>
  <cp:lastModifiedBy>2325749478@qq.com</cp:lastModifiedBy>
  <cp:revision>15</cp:revision>
  <dcterms:created xsi:type="dcterms:W3CDTF">2021-07-16T05:29:00Z</dcterms:created>
  <dcterms:modified xsi:type="dcterms:W3CDTF">2022-11-19T11:33:00Z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C55708B56AB6459CA6635E4C5DB395E5</vt:lpwstr>
  </property>
  <property fmtid="{D5CDD505-2E9C-101B-9397-08002B2CF9AE}" pid="3" name="KSOProductBuildVer">
    <vt:lpwstr>2052-11.1.0.12598</vt:lpwstr>
  </property>
</Properties>
</file>