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25"/>
  </p:notesMasterIdLst>
  <p:sldIdLst>
    <p:sldId id="362" r:id="rId3"/>
    <p:sldId id="363" r:id="rId4"/>
    <p:sldId id="369" r:id="rId5"/>
    <p:sldId id="366" r:id="rId6"/>
    <p:sldId id="408" r:id="rId7"/>
    <p:sldId id="393" r:id="rId8"/>
    <p:sldId id="404" r:id="rId9"/>
    <p:sldId id="401" r:id="rId10"/>
    <p:sldId id="396" r:id="rId11"/>
    <p:sldId id="395" r:id="rId12"/>
    <p:sldId id="392" r:id="rId13"/>
    <p:sldId id="394" r:id="rId14"/>
    <p:sldId id="398" r:id="rId15"/>
    <p:sldId id="409" r:id="rId16"/>
    <p:sldId id="405" r:id="rId17"/>
    <p:sldId id="399" r:id="rId18"/>
    <p:sldId id="410" r:id="rId19"/>
    <p:sldId id="406" r:id="rId20"/>
    <p:sldId id="411" r:id="rId21"/>
    <p:sldId id="400" r:id="rId22"/>
    <p:sldId id="412" r:id="rId23"/>
    <p:sldId id="39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1B1"/>
    <a:srgbClr val="FFFFFF"/>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96314" autoAdjust="0"/>
  </p:normalViewPr>
  <p:slideViewPr>
    <p:cSldViewPr snapToGrid="0" showGuides="1">
      <p:cViewPr varScale="1">
        <p:scale>
          <a:sx n="82" d="100"/>
          <a:sy n="82" d="100"/>
        </p:scale>
        <p:origin x="682" y="62"/>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C303D-B686-4E9A-9B4B-6FD30633AA4A}" type="datetimeFigureOut">
              <a:rPr lang="zh-CN" altLang="en-US" smtClean="0"/>
              <a:t>2022/11/8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DD0AC-7F07-4128-B9A6-9AC6CBCF667D}" type="slidenum">
              <a:rPr lang="zh-CN" altLang="en-US" smtClean="0"/>
              <a:t>‹#›</a:t>
            </a:fld>
            <a:endParaRPr lang="zh-CN" altLang="en-US"/>
          </a:p>
        </p:txBody>
      </p:sp>
    </p:spTree>
    <p:extLst>
      <p:ext uri="{BB962C8B-B14F-4D97-AF65-F5344CB8AC3E}">
        <p14:creationId xmlns:p14="http://schemas.microsoft.com/office/powerpoint/2010/main" val="1753834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918143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881313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669628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862449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540125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418209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732597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130898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404316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5404498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192775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4579859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300291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5401257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249917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701964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041139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3027604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40431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313059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858715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192775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3B2F64C6-7D5C-BC48-A962-E23F0BFEC084}"/>
              </a:ext>
            </a:extLst>
          </p:cNvPr>
          <p:cNvSpPr/>
          <p:nvPr userDrawn="1"/>
        </p:nvSpPr>
        <p:spPr>
          <a:xfrm>
            <a:off x="200441" y="193607"/>
            <a:ext cx="578289" cy="57828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a16="http://schemas.microsoft.com/office/drawing/2014/main" id="{40D463A3-7033-D449-AC8B-08C0EFBF331C}"/>
              </a:ext>
            </a:extLst>
          </p:cNvPr>
          <p:cNvSpPr/>
          <p:nvPr userDrawn="1"/>
        </p:nvSpPr>
        <p:spPr>
          <a:xfrm>
            <a:off x="798672" y="736271"/>
            <a:ext cx="215597" cy="21559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a:extLst>
              <a:ext uri="{FF2B5EF4-FFF2-40B4-BE49-F238E27FC236}">
                <a16:creationId xmlns:a16="http://schemas.microsoft.com/office/drawing/2014/main" id="{CEAD8200-B031-6E4A-87C5-FC095E3A9684}"/>
              </a:ext>
            </a:extLst>
          </p:cNvPr>
          <p:cNvSpPr/>
          <p:nvPr userDrawn="1"/>
        </p:nvSpPr>
        <p:spPr>
          <a:xfrm>
            <a:off x="995732" y="542126"/>
            <a:ext cx="132077" cy="13207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04560685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2022/11/8</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049121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79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568590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94058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95818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10839775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TextBox 3"/>
          <p:cNvSpPr txBox="1"/>
          <p:nvPr userDrawn="1"/>
        </p:nvSpPr>
        <p:spPr>
          <a:xfrm>
            <a:off x="1691574" y="662503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56675031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077223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62121798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2022/11/8</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196949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8716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48990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45B1AD47-FBE2-5841-A20B-C19DCB479721}"/>
              </a:ext>
            </a:extLst>
          </p:cNvPr>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id="{3C274ABD-D916-2542-98F0-C9BF7EB13301}"/>
              </a:ext>
            </a:extLst>
          </p:cNvPr>
          <p:cNvSpPr txBox="1"/>
          <p:nvPr/>
        </p:nvSpPr>
        <p:spPr>
          <a:xfrm>
            <a:off x="6797210" y="2644169"/>
            <a:ext cx="3877985"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dirty="0">
                <a:solidFill>
                  <a:srgbClr val="44546A"/>
                </a:solidFill>
                <a:latin typeface="方正细谭黑简体" panose="02000000000000000000" pitchFamily="2" charset="-122"/>
                <a:ea typeface="方正细谭黑简体" panose="02000000000000000000" pitchFamily="2" charset="-122"/>
                <a:cs typeface="+mn-ea"/>
                <a:sym typeface="+mn-lt"/>
              </a:rPr>
              <a:t>第七章</a:t>
            </a:r>
            <a:endPar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endParaRPr>
          </a:p>
        </p:txBody>
      </p:sp>
      <p:sp>
        <p:nvSpPr>
          <p:cNvPr id="5" name="文本框 4">
            <a:extLst>
              <a:ext uri="{FF2B5EF4-FFF2-40B4-BE49-F238E27FC236}">
                <a16:creationId xmlns:a16="http://schemas.microsoft.com/office/drawing/2014/main" id="{C872FFCF-66FB-AF45-82B1-8502CA44FF4E}"/>
              </a:ext>
            </a:extLst>
          </p:cNvPr>
          <p:cNvSpPr txBox="1"/>
          <p:nvPr/>
        </p:nvSpPr>
        <p:spPr>
          <a:xfrm>
            <a:off x="7343334" y="4006001"/>
            <a:ext cx="2988910"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CHAPTER 7</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
        <p:nvSpPr>
          <p:cNvPr id="6" name="燕尾形 5">
            <a:extLst>
              <a:ext uri="{FF2B5EF4-FFF2-40B4-BE49-F238E27FC236}">
                <a16:creationId xmlns:a16="http://schemas.microsoft.com/office/drawing/2014/main" id="{36A206C6-F515-B647-BB2D-724BEA5516C3}"/>
              </a:ext>
            </a:extLst>
          </p:cNvPr>
          <p:cNvSpPr/>
          <p:nvPr/>
        </p:nvSpPr>
        <p:spPr>
          <a:xfrm flipH="1">
            <a:off x="10361691" y="412325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a:extLst>
              <a:ext uri="{FF2B5EF4-FFF2-40B4-BE49-F238E27FC236}">
                <a16:creationId xmlns:a16="http://schemas.microsoft.com/office/drawing/2014/main" id="{03F90DB6-EF95-A94E-B950-15C2FFD695E1}"/>
              </a:ext>
            </a:extLst>
          </p:cNvPr>
          <p:cNvCxnSpPr>
            <a:cxnSpLocks/>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a:extLst>
              <a:ext uri="{FF2B5EF4-FFF2-40B4-BE49-F238E27FC236}">
                <a16:creationId xmlns:a16="http://schemas.microsoft.com/office/drawing/2014/main" id="{7E43EA85-2B8B-3346-AF16-D0F2109F032B}"/>
              </a:ext>
            </a:extLst>
          </p:cNvPr>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a:extLst>
              <a:ext uri="{FF2B5EF4-FFF2-40B4-BE49-F238E27FC236}">
                <a16:creationId xmlns:a16="http://schemas.microsoft.com/office/drawing/2014/main" id="{AD1D2417-1B73-F541-AFC3-687CB0DD43F9}"/>
              </a:ext>
            </a:extLst>
          </p:cNvPr>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a:extLst>
              <a:ext uri="{FF2B5EF4-FFF2-40B4-BE49-F238E27FC236}">
                <a16:creationId xmlns:a16="http://schemas.microsoft.com/office/drawing/2014/main" id="{EFD419CE-37D8-2447-A0B1-C66323F3A2E3}"/>
              </a:ext>
            </a:extLst>
          </p:cNvPr>
          <p:cNvCxnSpPr>
            <a:cxnSpLocks/>
          </p:cNvCxnSpPr>
          <p:nvPr/>
        </p:nvCxnSpPr>
        <p:spPr>
          <a:xfrm>
            <a:off x="7016366" y="4227276"/>
            <a:ext cx="339777"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8C2E2C5B-FFC3-454B-BC44-DC86A645DCC5}"/>
              </a:ext>
            </a:extLst>
          </p:cNvPr>
          <p:cNvSpPr txBox="1"/>
          <p:nvPr/>
        </p:nvSpPr>
        <p:spPr>
          <a:xfrm>
            <a:off x="1608171" y="3052734"/>
            <a:ext cx="3877985" cy="461665"/>
          </a:xfrm>
          <a:prstGeom prst="rect">
            <a:avLst/>
          </a:prstGeom>
          <a:noFill/>
        </p:spPr>
        <p:txBody>
          <a:bodyPr wrap="none" rtlCol="0">
            <a:spAutoFit/>
          </a:bodyPr>
          <a:lstStyle/>
          <a:p>
            <a:pPr lvl="0" algn="r">
              <a:defRPr/>
            </a:pPr>
            <a:r>
              <a:rPr kumimoji="1" lang="zh-CN" altLang="en-US" sz="2400" b="1" dirty="0">
                <a:solidFill>
                  <a:srgbClr val="44546A"/>
                </a:solidFill>
                <a:cs typeface="+mn-ea"/>
                <a:sym typeface="+mn-lt"/>
              </a:rPr>
              <a:t>互联网金融创新业务与理财</a:t>
            </a:r>
            <a:endParaRPr kumimoji="1" lang="zh-CN" altLang="en-US" sz="2400" b="1" i="0" u="none" strike="noStrike" kern="1200" cap="none" spc="0" normalizeH="0" baseline="0" noProof="0" dirty="0">
              <a:ln>
                <a:noFill/>
              </a:ln>
              <a:solidFill>
                <a:srgbClr val="44546A"/>
              </a:solidFill>
              <a:effectLst/>
              <a:uLnTx/>
              <a:uFillTx/>
              <a:cs typeface="+mn-ea"/>
              <a:sym typeface="+mn-lt"/>
            </a:endParaRPr>
          </a:p>
        </p:txBody>
      </p:sp>
      <p:sp>
        <p:nvSpPr>
          <p:cNvPr id="22" name="圆角矩形 21">
            <a:extLst>
              <a:ext uri="{FF2B5EF4-FFF2-40B4-BE49-F238E27FC236}">
                <a16:creationId xmlns:a16="http://schemas.microsoft.com/office/drawing/2014/main" id="{168A35F6-CA46-EB4C-8E2D-BC25192CCD76}"/>
              </a:ext>
            </a:extLst>
          </p:cNvPr>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8" name="图片 7" descr="图表, 旭日形&#10;&#10;描述已自动生成">
            <a:extLst>
              <a:ext uri="{FF2B5EF4-FFF2-40B4-BE49-F238E27FC236}">
                <a16:creationId xmlns:a16="http://schemas.microsoft.com/office/drawing/2014/main" id="{8BD69C39-E2DF-AFC9-1AC9-E49A832DE2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5475094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heckerboard(across)">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dissolve">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linds(horizontal)">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animBg="1"/>
      <p:bldP spid="10" grpId="0" animBg="1"/>
      <p:bldP spid="11" grpId="0" animBg="1"/>
      <p:bldP spid="15" grpId="0"/>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A642A8C-F682-C341-88E3-CC708D7BDCE7}"/>
              </a:ext>
            </a:extLst>
          </p:cNvPr>
          <p:cNvSpPr/>
          <p:nvPr/>
        </p:nvSpPr>
        <p:spPr>
          <a:xfrm>
            <a:off x="3202640" y="3725881"/>
            <a:ext cx="2295403" cy="22252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4" name="直线连接符 3">
            <a:extLst>
              <a:ext uri="{FF2B5EF4-FFF2-40B4-BE49-F238E27FC236}">
                <a16:creationId xmlns:a16="http://schemas.microsoft.com/office/drawing/2014/main" id="{FB8EC0E0-6446-5C49-92B4-8E9E03213970}"/>
              </a:ext>
            </a:extLst>
          </p:cNvPr>
          <p:cNvCxnSpPr>
            <a:cxnSpLocks/>
          </p:cNvCxnSpPr>
          <p:nvPr/>
        </p:nvCxnSpPr>
        <p:spPr>
          <a:xfrm>
            <a:off x="1024904" y="3725882"/>
            <a:ext cx="430159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线连接符 4">
            <a:extLst>
              <a:ext uri="{FF2B5EF4-FFF2-40B4-BE49-F238E27FC236}">
                <a16:creationId xmlns:a16="http://schemas.microsoft.com/office/drawing/2014/main" id="{F205404D-D294-E24F-9717-F602075F9541}"/>
              </a:ext>
            </a:extLst>
          </p:cNvPr>
          <p:cNvCxnSpPr>
            <a:cxnSpLocks/>
          </p:cNvCxnSpPr>
          <p:nvPr/>
        </p:nvCxnSpPr>
        <p:spPr>
          <a:xfrm flipV="1">
            <a:off x="3188399" y="1731982"/>
            <a:ext cx="0" cy="410845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7027832-D22A-B749-8E30-39654F3A611C}"/>
              </a:ext>
            </a:extLst>
          </p:cNvPr>
          <p:cNvSpPr txBox="1"/>
          <p:nvPr/>
        </p:nvSpPr>
        <p:spPr>
          <a:xfrm>
            <a:off x="3377606" y="3874028"/>
            <a:ext cx="180049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prstClr val="white"/>
                </a:solidFill>
                <a:effectLst/>
                <a:uLnTx/>
                <a:uFillTx/>
                <a:cs typeface="+mn-ea"/>
                <a:sym typeface="+mn-lt"/>
              </a:rPr>
              <a:t>边缘媒介的特点</a:t>
            </a:r>
          </a:p>
        </p:txBody>
      </p:sp>
      <p:sp>
        <p:nvSpPr>
          <p:cNvPr id="14" name="文本框 13">
            <a:extLst>
              <a:ext uri="{FF2B5EF4-FFF2-40B4-BE49-F238E27FC236}">
                <a16:creationId xmlns:a16="http://schemas.microsoft.com/office/drawing/2014/main" id="{7A7A9F92-8699-D542-A26D-E055E3C1C067}"/>
              </a:ext>
            </a:extLst>
          </p:cNvPr>
          <p:cNvSpPr txBox="1"/>
          <p:nvPr/>
        </p:nvSpPr>
        <p:spPr>
          <a:xfrm>
            <a:off x="693640" y="2068076"/>
            <a:ext cx="2480517" cy="1569660"/>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accent1">
                    <a:lumMod val="75000"/>
                  </a:schemeClr>
                </a:solidFill>
                <a:effectLst/>
                <a:uLnTx/>
                <a:uFillTx/>
                <a:cs typeface="+mn-ea"/>
                <a:sym typeface="+mn-lt"/>
              </a:rPr>
              <a:t>指纹支付、声音识别、人脸支付都属于边缘媒介。</a:t>
            </a:r>
            <a:endParaRPr kumimoji="0" lang="en-US" altLang="zh-CN" sz="1600" b="0" i="0" u="none" strike="noStrike" kern="1200" cap="none" spc="0" normalizeH="0" baseline="0" noProof="0" dirty="0">
              <a:ln>
                <a:noFill/>
              </a:ln>
              <a:solidFill>
                <a:schemeClr val="accent1">
                  <a:lumMod val="75000"/>
                </a:schemeClr>
              </a:solidFill>
              <a:effectLst/>
              <a:uLnTx/>
              <a:uFillTx/>
              <a:cs typeface="+mn-ea"/>
              <a:sym typeface="+mn-lt"/>
            </a:endParaRPr>
          </a:p>
          <a:p>
            <a:pPr marL="0" marR="0" lvl="0" indent="0" algn="l" defTabSz="914400" rtl="0" eaLnBrk="1" fontAlgn="auto" latinLnBrk="0" hangingPunct="1">
              <a:spcBef>
                <a:spcPts val="0"/>
              </a:spcBef>
              <a:spcAft>
                <a:spcPts val="0"/>
              </a:spcAft>
              <a:buClrTx/>
              <a:buSzTx/>
              <a:buFontTx/>
              <a:buNone/>
              <a:tabLst/>
              <a:defRPr/>
            </a:pPr>
            <a:r>
              <a:rPr lang="zh-CN" altLang="en-US" sz="1600" dirty="0">
                <a:solidFill>
                  <a:schemeClr val="accent1">
                    <a:lumMod val="75000"/>
                  </a:schemeClr>
                </a:solidFill>
                <a:cs typeface="+mn-ea"/>
                <a:sym typeface="+mn-lt"/>
              </a:rPr>
              <a:t>从银行的角度，支付创新不仅限于通过</a:t>
            </a:r>
            <a:r>
              <a:rPr lang="en-US" altLang="zh-CN" sz="1600" dirty="0">
                <a:solidFill>
                  <a:schemeClr val="accent1">
                    <a:lumMod val="75000"/>
                  </a:schemeClr>
                </a:solidFill>
                <a:cs typeface="+mn-ea"/>
                <a:sym typeface="+mn-lt"/>
              </a:rPr>
              <a:t>ATM</a:t>
            </a:r>
            <a:r>
              <a:rPr lang="zh-CN" altLang="en-US" sz="1600" dirty="0">
                <a:solidFill>
                  <a:schemeClr val="accent1">
                    <a:lumMod val="75000"/>
                  </a:schemeClr>
                </a:solidFill>
                <a:cs typeface="+mn-ea"/>
                <a:sym typeface="+mn-lt"/>
              </a:rPr>
              <a:t>机进行转账、支付，将来还会通过形成更多媒介服务</a:t>
            </a:r>
            <a:endParaRPr kumimoji="0" lang="zh-CN" altLang="en-US" sz="1600" b="0" i="0" u="none" strike="noStrike" kern="1200" cap="none" spc="0" normalizeH="0" baseline="0" noProof="0" dirty="0">
              <a:ln>
                <a:noFill/>
              </a:ln>
              <a:solidFill>
                <a:schemeClr val="accent1">
                  <a:lumMod val="75000"/>
                </a:schemeClr>
              </a:solidFill>
              <a:effectLst/>
              <a:uLnTx/>
              <a:uFillTx/>
              <a:cs typeface="+mn-ea"/>
              <a:sym typeface="+mn-lt"/>
            </a:endParaRPr>
          </a:p>
        </p:txBody>
      </p:sp>
      <p:pic>
        <p:nvPicPr>
          <p:cNvPr id="18" name="图片 17" descr="图表, 旭日形&#10;&#10;描述已自动生成">
            <a:extLst>
              <a:ext uri="{FF2B5EF4-FFF2-40B4-BE49-F238E27FC236}">
                <a16:creationId xmlns:a16="http://schemas.microsoft.com/office/drawing/2014/main" id="{8AA1DE71-2F1E-E905-B744-0FF5A2D19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19" name="文本框 18">
            <a:extLst>
              <a:ext uri="{FF2B5EF4-FFF2-40B4-BE49-F238E27FC236}">
                <a16:creationId xmlns:a16="http://schemas.microsoft.com/office/drawing/2014/main" id="{F1D9A5B0-6D72-927C-EC71-F24E3F4B4C82}"/>
              </a:ext>
            </a:extLst>
          </p:cNvPr>
          <p:cNvSpPr txBox="1"/>
          <p:nvPr/>
        </p:nvSpPr>
        <p:spPr>
          <a:xfrm>
            <a:off x="228173" y="264705"/>
            <a:ext cx="32335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02 </a:t>
            </a:r>
            <a:r>
              <a:rPr kumimoji="1" lang="zh-CN" altLang="en-US" sz="2400" b="0" i="0" u="none" strike="noStrike" kern="1200" cap="none" spc="0" normalizeH="0" baseline="0" noProof="0" dirty="0">
                <a:ln>
                  <a:noFill/>
                </a:ln>
                <a:solidFill>
                  <a:srgbClr val="44546A"/>
                </a:solidFill>
                <a:effectLst/>
                <a:uLnTx/>
                <a:uFillTx/>
                <a:cs typeface="+mn-ea"/>
                <a:sym typeface="+mn-lt"/>
              </a:rPr>
              <a:t>边缘创新</a:t>
            </a:r>
            <a:r>
              <a:rPr kumimoji="1" lang="en-US" altLang="zh-CN" sz="2400" b="0" i="0" u="none" strike="noStrike" kern="1200" cap="none" spc="0" normalizeH="0" baseline="0" noProof="0" dirty="0">
                <a:ln>
                  <a:noFill/>
                </a:ln>
                <a:solidFill>
                  <a:srgbClr val="44546A"/>
                </a:solidFill>
                <a:effectLst/>
                <a:uLnTx/>
                <a:uFillTx/>
                <a:cs typeface="+mn-ea"/>
                <a:sym typeface="+mn-lt"/>
              </a:rPr>
              <a:t>-</a:t>
            </a:r>
            <a:r>
              <a:rPr kumimoji="1" lang="zh-CN" altLang="en-US" sz="2400" b="0" i="0" u="none" strike="noStrike" kern="1200" cap="none" spc="0" normalizeH="0" baseline="0" noProof="0" dirty="0">
                <a:ln>
                  <a:noFill/>
                </a:ln>
                <a:solidFill>
                  <a:srgbClr val="44546A"/>
                </a:solidFill>
                <a:effectLst/>
                <a:uLnTx/>
                <a:uFillTx/>
                <a:cs typeface="+mn-ea"/>
                <a:sym typeface="+mn-lt"/>
              </a:rPr>
              <a:t>边缘媒介</a:t>
            </a:r>
          </a:p>
        </p:txBody>
      </p:sp>
      <p:sp>
        <p:nvSpPr>
          <p:cNvPr id="20" name="文本框 19">
            <a:extLst>
              <a:ext uri="{FF2B5EF4-FFF2-40B4-BE49-F238E27FC236}">
                <a16:creationId xmlns:a16="http://schemas.microsoft.com/office/drawing/2014/main" id="{3EF5BE64-A04F-F104-832B-4440FA0D9C7F}"/>
              </a:ext>
            </a:extLst>
          </p:cNvPr>
          <p:cNvSpPr txBox="1"/>
          <p:nvPr/>
        </p:nvSpPr>
        <p:spPr>
          <a:xfrm>
            <a:off x="987525" y="1630985"/>
            <a:ext cx="180049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dirty="0">
                <a:solidFill>
                  <a:srgbClr val="44546A"/>
                </a:solidFill>
                <a:cs typeface="+mn-ea"/>
                <a:sym typeface="+mn-lt"/>
              </a:rPr>
              <a:t>边缘媒介的发展</a:t>
            </a:r>
            <a:endParaRPr kumimoji="1" lang="zh-CN" altLang="en-US" sz="1800" b="0" i="0" u="none" strike="noStrike" kern="1200" cap="none" spc="0" normalizeH="0" baseline="0" noProof="0" dirty="0">
              <a:ln>
                <a:noFill/>
              </a:ln>
              <a:solidFill>
                <a:srgbClr val="44546A"/>
              </a:solidFill>
              <a:effectLst/>
              <a:uLnTx/>
              <a:uFillTx/>
              <a:cs typeface="+mn-ea"/>
              <a:sym typeface="+mn-lt"/>
            </a:endParaRPr>
          </a:p>
        </p:txBody>
      </p:sp>
      <p:sp>
        <p:nvSpPr>
          <p:cNvPr id="21" name="文本框 20">
            <a:extLst>
              <a:ext uri="{FF2B5EF4-FFF2-40B4-BE49-F238E27FC236}">
                <a16:creationId xmlns:a16="http://schemas.microsoft.com/office/drawing/2014/main" id="{8731AD02-E202-701C-EE6D-2F942514A119}"/>
              </a:ext>
            </a:extLst>
          </p:cNvPr>
          <p:cNvSpPr txBox="1"/>
          <p:nvPr/>
        </p:nvSpPr>
        <p:spPr>
          <a:xfrm>
            <a:off x="3188398" y="4212985"/>
            <a:ext cx="2295403" cy="1621598"/>
          </a:xfrm>
          <a:prstGeom prst="rect">
            <a:avLst/>
          </a:prstGeom>
          <a:noFill/>
        </p:spPr>
        <p:txBody>
          <a:bodyPr wrap="square" rtlCol="0">
            <a:spAutoFit/>
          </a:bodyPr>
          <a:lstStyle/>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schemeClr val="bg2"/>
                </a:solidFill>
                <a:effectLst/>
                <a:uLnTx/>
                <a:uFillTx/>
                <a:cs typeface="+mn-ea"/>
                <a:sym typeface="+mn-lt"/>
              </a:rPr>
              <a:t>金融技术的创新会不断促进互联网金融的发展。</a:t>
            </a:r>
            <a:endParaRPr kumimoji="0" lang="en-US" altLang="zh-CN" sz="1400" b="0" i="0" u="none" strike="noStrike" kern="1200" cap="none" spc="0" normalizeH="0" baseline="0" noProof="0" dirty="0">
              <a:ln>
                <a:noFill/>
              </a:ln>
              <a:solidFill>
                <a:schemeClr val="bg2"/>
              </a:solidFill>
              <a:effectLst/>
              <a:uLnTx/>
              <a:uFillTx/>
              <a:cs typeface="+mn-ea"/>
              <a:sym typeface="+mn-lt"/>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zh-CN" altLang="en-US" sz="1400" dirty="0">
                <a:solidFill>
                  <a:schemeClr val="bg2"/>
                </a:solidFill>
                <a:cs typeface="+mn-ea"/>
                <a:sym typeface="+mn-lt"/>
              </a:rPr>
              <a:t>支付工具的虚拟化</a:t>
            </a:r>
            <a:endParaRPr lang="en-US" altLang="zh-CN" sz="1400" dirty="0">
              <a:solidFill>
                <a:schemeClr val="bg2"/>
              </a:solidFill>
              <a:cs typeface="+mn-ea"/>
              <a:sym typeface="+mn-lt"/>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schemeClr val="bg2"/>
                </a:solidFill>
                <a:effectLst/>
                <a:uLnTx/>
                <a:uFillTx/>
                <a:cs typeface="+mn-ea"/>
                <a:sym typeface="+mn-lt"/>
              </a:rPr>
              <a:t>支付平台的云端化</a:t>
            </a:r>
            <a:endParaRPr kumimoji="0" lang="en-US" altLang="zh-CN" sz="1400" b="0" i="0" u="none" strike="noStrike" kern="1200" cap="none" spc="0" normalizeH="0" baseline="0" noProof="0" dirty="0">
              <a:ln>
                <a:noFill/>
              </a:ln>
              <a:solidFill>
                <a:schemeClr val="bg2"/>
              </a:solidFill>
              <a:effectLst/>
              <a:uLnTx/>
              <a:uFillTx/>
              <a:cs typeface="+mn-ea"/>
              <a:sym typeface="+mn-lt"/>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zh-CN" altLang="en-US" sz="1400" dirty="0">
                <a:solidFill>
                  <a:schemeClr val="bg2"/>
                </a:solidFill>
                <a:cs typeface="+mn-ea"/>
                <a:sym typeface="+mn-lt"/>
              </a:rPr>
              <a:t>身份识别手段的多样性</a:t>
            </a:r>
            <a:endParaRPr lang="en-US" altLang="zh-CN" sz="1400" dirty="0">
              <a:solidFill>
                <a:schemeClr val="bg2"/>
              </a:solidFill>
              <a:cs typeface="+mn-ea"/>
              <a:sym typeface="+mn-lt"/>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schemeClr val="bg2"/>
                </a:solidFill>
                <a:effectLst/>
                <a:uLnTx/>
                <a:uFillTx/>
                <a:cs typeface="+mn-ea"/>
                <a:sym typeface="+mn-lt"/>
              </a:rPr>
              <a:t>支付的个性化</a:t>
            </a:r>
          </a:p>
        </p:txBody>
      </p:sp>
      <p:pic>
        <p:nvPicPr>
          <p:cNvPr id="28" name="图片 27">
            <a:extLst>
              <a:ext uri="{FF2B5EF4-FFF2-40B4-BE49-F238E27FC236}">
                <a16:creationId xmlns:a16="http://schemas.microsoft.com/office/drawing/2014/main" id="{56DAA3A2-C895-6B83-B0E9-169C0B340AA3}"/>
              </a:ext>
            </a:extLst>
          </p:cNvPr>
          <p:cNvPicPr>
            <a:picLocks noChangeAspect="1"/>
          </p:cNvPicPr>
          <p:nvPr/>
        </p:nvPicPr>
        <p:blipFill>
          <a:blip r:embed="rId4"/>
          <a:stretch>
            <a:fillRect/>
          </a:stretch>
        </p:blipFill>
        <p:spPr>
          <a:xfrm>
            <a:off x="3202641" y="1731982"/>
            <a:ext cx="2372910" cy="1946528"/>
          </a:xfrm>
          <a:prstGeom prst="rect">
            <a:avLst/>
          </a:prstGeom>
        </p:spPr>
      </p:pic>
      <p:pic>
        <p:nvPicPr>
          <p:cNvPr id="29" name="图片 28">
            <a:extLst>
              <a:ext uri="{FF2B5EF4-FFF2-40B4-BE49-F238E27FC236}">
                <a16:creationId xmlns:a16="http://schemas.microsoft.com/office/drawing/2014/main" id="{77F81343-C6A1-253A-0412-C869B725E8DC}"/>
              </a:ext>
            </a:extLst>
          </p:cNvPr>
          <p:cNvPicPr>
            <a:picLocks noChangeAspect="1"/>
          </p:cNvPicPr>
          <p:nvPr/>
        </p:nvPicPr>
        <p:blipFill>
          <a:blip r:embed="rId5"/>
          <a:stretch>
            <a:fillRect/>
          </a:stretch>
        </p:blipFill>
        <p:spPr>
          <a:xfrm>
            <a:off x="757808" y="3773255"/>
            <a:ext cx="2416350" cy="2177937"/>
          </a:xfrm>
          <a:prstGeom prst="rect">
            <a:avLst/>
          </a:prstGeom>
        </p:spPr>
      </p:pic>
      <p:pic>
        <p:nvPicPr>
          <p:cNvPr id="30" name="图片 29">
            <a:extLst>
              <a:ext uri="{FF2B5EF4-FFF2-40B4-BE49-F238E27FC236}">
                <a16:creationId xmlns:a16="http://schemas.microsoft.com/office/drawing/2014/main" id="{D98A9EF4-6032-8727-B5CB-375BC3401EAF}"/>
              </a:ext>
            </a:extLst>
          </p:cNvPr>
          <p:cNvPicPr>
            <a:picLocks noChangeAspect="1"/>
          </p:cNvPicPr>
          <p:nvPr/>
        </p:nvPicPr>
        <p:blipFill>
          <a:blip r:embed="rId6"/>
          <a:stretch>
            <a:fillRect/>
          </a:stretch>
        </p:blipFill>
        <p:spPr>
          <a:xfrm>
            <a:off x="6232738" y="1521285"/>
            <a:ext cx="3228942" cy="2578335"/>
          </a:xfrm>
          <a:prstGeom prst="rect">
            <a:avLst/>
          </a:prstGeom>
        </p:spPr>
      </p:pic>
      <p:pic>
        <p:nvPicPr>
          <p:cNvPr id="31" name="图片 30">
            <a:extLst>
              <a:ext uri="{FF2B5EF4-FFF2-40B4-BE49-F238E27FC236}">
                <a16:creationId xmlns:a16="http://schemas.microsoft.com/office/drawing/2014/main" id="{ABB5132E-FBD8-24B2-CAC3-D93166F8FCD2}"/>
              </a:ext>
            </a:extLst>
          </p:cNvPr>
          <p:cNvPicPr>
            <a:picLocks noChangeAspect="1"/>
          </p:cNvPicPr>
          <p:nvPr/>
        </p:nvPicPr>
        <p:blipFill>
          <a:blip r:embed="rId7"/>
          <a:stretch>
            <a:fillRect/>
          </a:stretch>
        </p:blipFill>
        <p:spPr>
          <a:xfrm>
            <a:off x="8020132" y="3606666"/>
            <a:ext cx="3865970" cy="2578333"/>
          </a:xfrm>
          <a:prstGeom prst="rect">
            <a:avLst/>
          </a:prstGeom>
        </p:spPr>
      </p:pic>
    </p:spTree>
    <p:extLst>
      <p:ext uri="{BB962C8B-B14F-4D97-AF65-F5344CB8AC3E}">
        <p14:creationId xmlns:p14="http://schemas.microsoft.com/office/powerpoint/2010/main" val="412923842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ssolv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14"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直接连接符 44">
            <a:extLst>
              <a:ext uri="{FF2B5EF4-FFF2-40B4-BE49-F238E27FC236}">
                <a16:creationId xmlns:a16="http://schemas.microsoft.com/office/drawing/2014/main" id="{B8CCC7C8-3F28-4377-916A-A197EBDC6EDF}"/>
              </a:ext>
            </a:extLst>
          </p:cNvPr>
          <p:cNvCxnSpPr/>
          <p:nvPr/>
        </p:nvCxnSpPr>
        <p:spPr>
          <a:xfrm>
            <a:off x="2479756"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693292A9-1A26-406F-ADD8-2ED83F32B6A6}"/>
              </a:ext>
            </a:extLst>
          </p:cNvPr>
          <p:cNvCxnSpPr/>
          <p:nvPr/>
        </p:nvCxnSpPr>
        <p:spPr>
          <a:xfrm>
            <a:off x="7058486" y="369410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34FB4B9-9DC3-4C4A-90F3-3F74BC7572C7}"/>
              </a:ext>
            </a:extLst>
          </p:cNvPr>
          <p:cNvCxnSpPr/>
          <p:nvPr/>
        </p:nvCxnSpPr>
        <p:spPr>
          <a:xfrm>
            <a:off x="4769121"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A43D58A6-53EC-4143-8770-EE96CD464AAB}"/>
              </a:ext>
            </a:extLst>
          </p:cNvPr>
          <p:cNvCxnSpPr/>
          <p:nvPr/>
        </p:nvCxnSpPr>
        <p:spPr>
          <a:xfrm>
            <a:off x="9347851" y="2722391"/>
            <a:ext cx="0" cy="902029"/>
          </a:xfrm>
          <a:prstGeom prst="line">
            <a:avLst/>
          </a:prstGeom>
          <a:ln>
            <a:solidFill>
              <a:srgbClr val="44546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id="{A47AECCF-C207-4015-AA6E-F162F8CA8C86}"/>
              </a:ext>
            </a:extLst>
          </p:cNvPr>
          <p:cNvCxnSpPr/>
          <p:nvPr/>
        </p:nvCxnSpPr>
        <p:spPr>
          <a:xfrm>
            <a:off x="1011555" y="3700145"/>
            <a:ext cx="10033635" cy="0"/>
          </a:xfrm>
          <a:prstGeom prst="straightConnector1">
            <a:avLst/>
          </a:prstGeom>
          <a:ln>
            <a:solidFill>
              <a:srgbClr val="44546A"/>
            </a:solidFill>
            <a:tailEnd type="triangle"/>
          </a:ln>
        </p:spPr>
        <p:style>
          <a:lnRef idx="1">
            <a:schemeClr val="accent1"/>
          </a:lnRef>
          <a:fillRef idx="0">
            <a:schemeClr val="accent1"/>
          </a:fillRef>
          <a:effectRef idx="0">
            <a:schemeClr val="accent1"/>
          </a:effectRef>
          <a:fontRef idx="minor">
            <a:schemeClr val="tx1"/>
          </a:fontRef>
        </p:style>
      </p:cxnSp>
      <p:sp>
        <p:nvSpPr>
          <p:cNvPr id="63" name="椭圆 62">
            <a:extLst>
              <a:ext uri="{FF2B5EF4-FFF2-40B4-BE49-F238E27FC236}">
                <a16:creationId xmlns:a16="http://schemas.microsoft.com/office/drawing/2014/main" id="{37A83224-0838-46D5-A787-454FB65AB198}"/>
              </a:ext>
            </a:extLst>
          </p:cNvPr>
          <p:cNvSpPr/>
          <p:nvPr/>
        </p:nvSpPr>
        <p:spPr>
          <a:xfrm>
            <a:off x="2284498" y="3498844"/>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1</a:t>
            </a:r>
          </a:p>
        </p:txBody>
      </p:sp>
      <p:sp>
        <p:nvSpPr>
          <p:cNvPr id="64" name="椭圆 63">
            <a:extLst>
              <a:ext uri="{FF2B5EF4-FFF2-40B4-BE49-F238E27FC236}">
                <a16:creationId xmlns:a16="http://schemas.microsoft.com/office/drawing/2014/main" id="{B08BFF2D-A41F-44B7-BC46-DC94F46CD622}"/>
              </a:ext>
            </a:extLst>
          </p:cNvPr>
          <p:cNvSpPr/>
          <p:nvPr/>
        </p:nvSpPr>
        <p:spPr>
          <a:xfrm>
            <a:off x="4573863"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2</a:t>
            </a:r>
          </a:p>
        </p:txBody>
      </p:sp>
      <p:sp>
        <p:nvSpPr>
          <p:cNvPr id="65" name="椭圆 64">
            <a:extLst>
              <a:ext uri="{FF2B5EF4-FFF2-40B4-BE49-F238E27FC236}">
                <a16:creationId xmlns:a16="http://schemas.microsoft.com/office/drawing/2014/main" id="{F5D873B2-CFF5-4715-912C-F8EE3A82920D}"/>
              </a:ext>
            </a:extLst>
          </p:cNvPr>
          <p:cNvSpPr/>
          <p:nvPr/>
        </p:nvSpPr>
        <p:spPr>
          <a:xfrm>
            <a:off x="6863228" y="3498843"/>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3</a:t>
            </a:r>
          </a:p>
        </p:txBody>
      </p:sp>
      <p:sp>
        <p:nvSpPr>
          <p:cNvPr id="66" name="椭圆 65">
            <a:extLst>
              <a:ext uri="{FF2B5EF4-FFF2-40B4-BE49-F238E27FC236}">
                <a16:creationId xmlns:a16="http://schemas.microsoft.com/office/drawing/2014/main" id="{78E6A7CF-7FC8-4A3E-ACC9-557899C19CFD}"/>
              </a:ext>
            </a:extLst>
          </p:cNvPr>
          <p:cNvSpPr/>
          <p:nvPr/>
        </p:nvSpPr>
        <p:spPr>
          <a:xfrm>
            <a:off x="9152593" y="3529875"/>
            <a:ext cx="390517" cy="390517"/>
          </a:xfrm>
          <a:prstGeom prst="ellipse">
            <a:avLst/>
          </a:prstGeom>
          <a:solidFill>
            <a:srgbClr val="44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4</a:t>
            </a:r>
          </a:p>
        </p:txBody>
      </p:sp>
      <p:sp>
        <p:nvSpPr>
          <p:cNvPr id="67" name="椭圆 66">
            <a:extLst>
              <a:ext uri="{FF2B5EF4-FFF2-40B4-BE49-F238E27FC236}">
                <a16:creationId xmlns:a16="http://schemas.microsoft.com/office/drawing/2014/main" id="{57A278C7-92A8-4DC4-BBA7-0AE96C94C178}"/>
              </a:ext>
            </a:extLst>
          </p:cNvPr>
          <p:cNvSpPr/>
          <p:nvPr/>
        </p:nvSpPr>
        <p:spPr>
          <a:xfrm>
            <a:off x="2110105"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8" name="椭圆 67">
            <a:extLst>
              <a:ext uri="{FF2B5EF4-FFF2-40B4-BE49-F238E27FC236}">
                <a16:creationId xmlns:a16="http://schemas.microsoft.com/office/drawing/2014/main" id="{9C702869-B33D-4D89-A6F8-106D333FCF32}"/>
              </a:ext>
            </a:extLst>
          </p:cNvPr>
          <p:cNvSpPr/>
          <p:nvPr/>
        </p:nvSpPr>
        <p:spPr>
          <a:xfrm>
            <a:off x="4399280" y="1806575"/>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9" name="椭圆 68">
            <a:extLst>
              <a:ext uri="{FF2B5EF4-FFF2-40B4-BE49-F238E27FC236}">
                <a16:creationId xmlns:a16="http://schemas.microsoft.com/office/drawing/2014/main" id="{EB31F441-FC84-4EA0-BD1C-2297598021BA}"/>
              </a:ext>
            </a:extLst>
          </p:cNvPr>
          <p:cNvSpPr/>
          <p:nvPr/>
        </p:nvSpPr>
        <p:spPr>
          <a:xfrm>
            <a:off x="8978265" y="180721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75000"/>
                  <a:lumOff val="25000"/>
                </a:schemeClr>
              </a:solidFill>
              <a:cs typeface="+mn-ea"/>
              <a:sym typeface="+mn-lt"/>
            </a:endParaRPr>
          </a:p>
        </p:txBody>
      </p:sp>
      <p:sp>
        <p:nvSpPr>
          <p:cNvPr id="70" name="椭圆 69">
            <a:extLst>
              <a:ext uri="{FF2B5EF4-FFF2-40B4-BE49-F238E27FC236}">
                <a16:creationId xmlns:a16="http://schemas.microsoft.com/office/drawing/2014/main" id="{487F0410-0F84-489A-91CE-B4F9A8A5AD95}"/>
              </a:ext>
            </a:extLst>
          </p:cNvPr>
          <p:cNvSpPr/>
          <p:nvPr/>
        </p:nvSpPr>
        <p:spPr>
          <a:xfrm>
            <a:off x="6717030" y="4827270"/>
            <a:ext cx="738505" cy="738505"/>
          </a:xfrm>
          <a:prstGeom prst="ellipse">
            <a:avLst/>
          </a:prstGeom>
          <a:noFill/>
          <a:ln w="28575">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71" name="组合 70">
            <a:extLst>
              <a:ext uri="{FF2B5EF4-FFF2-40B4-BE49-F238E27FC236}">
                <a16:creationId xmlns:a16="http://schemas.microsoft.com/office/drawing/2014/main" id="{B53CE8ED-3106-4D09-A3F8-CC819AB735C0}"/>
              </a:ext>
            </a:extLst>
          </p:cNvPr>
          <p:cNvGrpSpPr/>
          <p:nvPr/>
        </p:nvGrpSpPr>
        <p:grpSpPr>
          <a:xfrm>
            <a:off x="2270125" y="5028568"/>
            <a:ext cx="368300" cy="336598"/>
            <a:chOff x="8415" y="6739"/>
            <a:chExt cx="560" cy="493"/>
          </a:xfrm>
          <a:solidFill>
            <a:srgbClr val="44546A"/>
          </a:solidFill>
        </p:grpSpPr>
        <p:sp>
          <p:nvSpPr>
            <p:cNvPr id="72" name="Freeform14">
              <a:extLst>
                <a:ext uri="{FF2B5EF4-FFF2-40B4-BE49-F238E27FC236}">
                  <a16:creationId xmlns:a16="http://schemas.microsoft.com/office/drawing/2014/main" id="{355B8B27-5008-4F86-82C0-490508CEB586}"/>
                </a:ext>
              </a:extLst>
            </p:cNvPr>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3" name="Freeform15">
              <a:extLst>
                <a:ext uri="{FF2B5EF4-FFF2-40B4-BE49-F238E27FC236}">
                  <a16:creationId xmlns:a16="http://schemas.microsoft.com/office/drawing/2014/main" id="{49E10563-FBD7-4430-8DFE-73F18B91A2E7}"/>
                </a:ext>
              </a:extLst>
            </p:cNvPr>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4" name="Freeform16">
              <a:extLst>
                <a:ext uri="{FF2B5EF4-FFF2-40B4-BE49-F238E27FC236}">
                  <a16:creationId xmlns:a16="http://schemas.microsoft.com/office/drawing/2014/main" id="{93CF264E-8675-42A3-86F6-55A92CF0CF2E}"/>
                </a:ext>
              </a:extLst>
            </p:cNvPr>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5" name="Freeform17">
              <a:extLst>
                <a:ext uri="{FF2B5EF4-FFF2-40B4-BE49-F238E27FC236}">
                  <a16:creationId xmlns:a16="http://schemas.microsoft.com/office/drawing/2014/main" id="{8B041BCA-A00C-4FEF-91CD-BFE979193A6E}"/>
                </a:ext>
              </a:extLst>
            </p:cNvPr>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6" name="Freeform18">
              <a:extLst>
                <a:ext uri="{FF2B5EF4-FFF2-40B4-BE49-F238E27FC236}">
                  <a16:creationId xmlns:a16="http://schemas.microsoft.com/office/drawing/2014/main" id="{17A81D83-77BE-4F54-9946-E20CAFDEAEAC}"/>
                </a:ext>
              </a:extLst>
            </p:cNvPr>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
        <p:nvSpPr>
          <p:cNvPr id="77" name="Freeform 250">
            <a:extLst>
              <a:ext uri="{FF2B5EF4-FFF2-40B4-BE49-F238E27FC236}">
                <a16:creationId xmlns:a16="http://schemas.microsoft.com/office/drawing/2014/main" id="{2D203F73-1775-4529-8808-9ABA64971000}"/>
              </a:ext>
            </a:extLst>
          </p:cNvPr>
          <p:cNvSpPr>
            <a:spLocks noEditPoints="1"/>
          </p:cNvSpPr>
          <p:nvPr/>
        </p:nvSpPr>
        <p:spPr bwMode="auto">
          <a:xfrm>
            <a:off x="4573929" y="198120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8" name="Freeform 267">
            <a:extLst>
              <a:ext uri="{FF2B5EF4-FFF2-40B4-BE49-F238E27FC236}">
                <a16:creationId xmlns:a16="http://schemas.microsoft.com/office/drawing/2014/main" id="{C8DC46DA-DFFC-49EA-A40F-3973D9085054}"/>
              </a:ext>
            </a:extLst>
          </p:cNvPr>
          <p:cNvSpPr>
            <a:spLocks noEditPoints="1"/>
          </p:cNvSpPr>
          <p:nvPr/>
        </p:nvSpPr>
        <p:spPr bwMode="auto">
          <a:xfrm>
            <a:off x="6861199" y="496792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rgbClr val="44546A"/>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9" name="Freeform 39">
            <a:extLst>
              <a:ext uri="{FF2B5EF4-FFF2-40B4-BE49-F238E27FC236}">
                <a16:creationId xmlns:a16="http://schemas.microsoft.com/office/drawing/2014/main" id="{3F579CAA-E0F0-4419-B610-69F8060B33F9}"/>
              </a:ext>
            </a:extLst>
          </p:cNvPr>
          <p:cNvSpPr>
            <a:spLocks noEditPoints="1"/>
          </p:cNvSpPr>
          <p:nvPr/>
        </p:nvSpPr>
        <p:spPr bwMode="auto">
          <a:xfrm>
            <a:off x="9152890" y="198120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rgbClr val="44546A"/>
          </a:solidFill>
          <a:ln>
            <a:noFill/>
          </a:ln>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80" name="文本框 79">
            <a:extLst>
              <a:ext uri="{FF2B5EF4-FFF2-40B4-BE49-F238E27FC236}">
                <a16:creationId xmlns:a16="http://schemas.microsoft.com/office/drawing/2014/main" id="{6CA568C2-C8E0-4F1D-9B4A-4526DBB27A05}"/>
              </a:ext>
            </a:extLst>
          </p:cNvPr>
          <p:cNvSpPr txBox="1"/>
          <p:nvPr/>
        </p:nvSpPr>
        <p:spPr>
          <a:xfrm>
            <a:off x="1430579" y="1545488"/>
            <a:ext cx="2056130" cy="1077218"/>
          </a:xfrm>
          <a:prstGeom prst="rect">
            <a:avLst/>
          </a:prstGeom>
          <a:noFill/>
        </p:spPr>
        <p:txBody>
          <a:bodyPr wrap="square" rtlCol="0">
            <a:spAutoFit/>
          </a:bodyPr>
          <a:lstStyle/>
          <a:p>
            <a:pPr algn="l">
              <a:lnSpc>
                <a:spcPct val="100000"/>
              </a:lnSpc>
            </a:pPr>
            <a:r>
              <a:rPr lang="zh-CN" altLang="en-US" sz="1600" dirty="0">
                <a:solidFill>
                  <a:schemeClr val="tx1">
                    <a:lumMod val="75000"/>
                    <a:lumOff val="25000"/>
                  </a:schemeClr>
                </a:solidFill>
                <a:cs typeface="+mn-ea"/>
                <a:sym typeface="+mn-lt"/>
              </a:rPr>
              <a:t>二维码支付结合了二维码技术和移动支付技术。分为主动扫码和被动扫码两种方式。</a:t>
            </a:r>
          </a:p>
        </p:txBody>
      </p:sp>
      <p:sp>
        <p:nvSpPr>
          <p:cNvPr id="81" name="文本框 80">
            <a:extLst>
              <a:ext uri="{FF2B5EF4-FFF2-40B4-BE49-F238E27FC236}">
                <a16:creationId xmlns:a16="http://schemas.microsoft.com/office/drawing/2014/main" id="{6847482B-3B89-4CCA-A864-93316BF4A4B6}"/>
              </a:ext>
            </a:extLst>
          </p:cNvPr>
          <p:cNvSpPr txBox="1"/>
          <p:nvPr/>
        </p:nvSpPr>
        <p:spPr>
          <a:xfrm>
            <a:off x="3647340" y="4776829"/>
            <a:ext cx="2056130" cy="830997"/>
          </a:xfrm>
          <a:prstGeom prst="rect">
            <a:avLst/>
          </a:prstGeom>
          <a:noFill/>
        </p:spPr>
        <p:txBody>
          <a:bodyPr wrap="square" rtlCol="0">
            <a:spAutoFit/>
          </a:bodyPr>
          <a:lstStyle/>
          <a:p>
            <a:pPr algn="l">
              <a:lnSpc>
                <a:spcPct val="100000"/>
              </a:lnSpc>
            </a:pPr>
            <a:r>
              <a:rPr lang="zh-CN" altLang="en-US" sz="1600" dirty="0">
                <a:solidFill>
                  <a:schemeClr val="tx1">
                    <a:lumMod val="75000"/>
                    <a:lumOff val="25000"/>
                  </a:schemeClr>
                </a:solidFill>
                <a:cs typeface="+mn-ea"/>
                <a:sym typeface="+mn-lt"/>
              </a:rPr>
              <a:t>二维码是条形码的一种发展。可以跟不同的支付媒介兼容。</a:t>
            </a:r>
          </a:p>
        </p:txBody>
      </p:sp>
      <p:sp>
        <p:nvSpPr>
          <p:cNvPr id="82" name="文本框 81">
            <a:extLst>
              <a:ext uri="{FF2B5EF4-FFF2-40B4-BE49-F238E27FC236}">
                <a16:creationId xmlns:a16="http://schemas.microsoft.com/office/drawing/2014/main" id="{4B43C3FE-7204-4B9D-B751-D66DB59CB6DF}"/>
              </a:ext>
            </a:extLst>
          </p:cNvPr>
          <p:cNvSpPr txBox="1"/>
          <p:nvPr/>
        </p:nvSpPr>
        <p:spPr>
          <a:xfrm>
            <a:off x="6365617" y="922311"/>
            <a:ext cx="2056130" cy="1569660"/>
          </a:xfrm>
          <a:prstGeom prst="rect">
            <a:avLst/>
          </a:prstGeom>
          <a:noFill/>
        </p:spPr>
        <p:txBody>
          <a:bodyPr wrap="square" rtlCol="0">
            <a:spAutoFit/>
          </a:bodyPr>
          <a:lstStyle/>
          <a:p>
            <a:pPr algn="l">
              <a:lnSpc>
                <a:spcPct val="100000"/>
              </a:lnSpc>
            </a:pPr>
            <a:r>
              <a:rPr lang="en-US" altLang="zh-CN" sz="1600" dirty="0">
                <a:solidFill>
                  <a:schemeClr val="tx1">
                    <a:lumMod val="75000"/>
                    <a:lumOff val="25000"/>
                  </a:schemeClr>
                </a:solidFill>
                <a:cs typeface="+mn-ea"/>
                <a:sym typeface="+mn-lt"/>
              </a:rPr>
              <a:t>NFC</a:t>
            </a:r>
            <a:r>
              <a:rPr lang="zh-CN" altLang="en-US" sz="1600" dirty="0">
                <a:solidFill>
                  <a:schemeClr val="tx1">
                    <a:lumMod val="75000"/>
                    <a:lumOff val="25000"/>
                  </a:schemeClr>
                </a:solidFill>
                <a:cs typeface="+mn-ea"/>
                <a:sym typeface="+mn-lt"/>
              </a:rPr>
              <a:t>是指消费者在购买商品或服务时，通过手机向商家进行现场支付。利用手机频射（</a:t>
            </a:r>
            <a:r>
              <a:rPr lang="en-US" altLang="zh-CN" sz="1600" dirty="0">
                <a:solidFill>
                  <a:schemeClr val="tx1">
                    <a:lumMod val="75000"/>
                    <a:lumOff val="25000"/>
                  </a:schemeClr>
                </a:solidFill>
                <a:cs typeface="+mn-ea"/>
                <a:sym typeface="+mn-lt"/>
              </a:rPr>
              <a:t>NFC</a:t>
            </a:r>
            <a:r>
              <a:rPr lang="zh-CN" altLang="en-US" sz="1600" dirty="0">
                <a:solidFill>
                  <a:schemeClr val="tx1">
                    <a:lumMod val="75000"/>
                    <a:lumOff val="25000"/>
                  </a:schemeClr>
                </a:solidFill>
                <a:cs typeface="+mn-ea"/>
                <a:sym typeface="+mn-lt"/>
              </a:rPr>
              <a:t>）、红外、蓝牙等通道</a:t>
            </a:r>
          </a:p>
        </p:txBody>
      </p:sp>
      <p:sp>
        <p:nvSpPr>
          <p:cNvPr id="83" name="文本框 82">
            <a:extLst>
              <a:ext uri="{FF2B5EF4-FFF2-40B4-BE49-F238E27FC236}">
                <a16:creationId xmlns:a16="http://schemas.microsoft.com/office/drawing/2014/main" id="{DE269BEB-CEE9-4413-AD3B-309EDC315D1D}"/>
              </a:ext>
            </a:extLst>
          </p:cNvPr>
          <p:cNvSpPr txBox="1"/>
          <p:nvPr/>
        </p:nvSpPr>
        <p:spPr>
          <a:xfrm>
            <a:off x="8515044" y="4854576"/>
            <a:ext cx="2530145" cy="1323439"/>
          </a:xfrm>
          <a:prstGeom prst="rect">
            <a:avLst/>
          </a:prstGeom>
          <a:noFill/>
        </p:spPr>
        <p:txBody>
          <a:bodyPr wrap="square" rtlCol="0">
            <a:spAutoFit/>
          </a:bodyPr>
          <a:lstStyle/>
          <a:p>
            <a:pPr algn="l">
              <a:lnSpc>
                <a:spcPct val="100000"/>
              </a:lnSpc>
            </a:pPr>
            <a:r>
              <a:rPr lang="en-US" altLang="zh-CN" sz="1600" dirty="0">
                <a:solidFill>
                  <a:schemeClr val="tx1">
                    <a:lumMod val="75000"/>
                    <a:lumOff val="25000"/>
                  </a:schemeClr>
                </a:solidFill>
                <a:cs typeface="+mn-ea"/>
                <a:sym typeface="+mn-lt"/>
              </a:rPr>
              <a:t>NFC</a:t>
            </a:r>
            <a:r>
              <a:rPr lang="zh-CN" altLang="en-US" sz="1600" dirty="0">
                <a:solidFill>
                  <a:schemeClr val="tx1">
                    <a:lumMod val="75000"/>
                    <a:lumOff val="25000"/>
                  </a:schemeClr>
                </a:solidFill>
                <a:cs typeface="+mn-ea"/>
                <a:sym typeface="+mn-lt"/>
              </a:rPr>
              <a:t>实际上是一种短距离的高频无线通信技术，它允许电子设备之间进行一种非接触式的、点对点的数据传输来完成数据交换</a:t>
            </a:r>
            <a:r>
              <a:rPr lang="zh-CN" altLang="en-US" sz="1400" dirty="0">
                <a:solidFill>
                  <a:schemeClr val="tx1">
                    <a:lumMod val="75000"/>
                    <a:lumOff val="25000"/>
                  </a:schemeClr>
                </a:solidFill>
                <a:cs typeface="+mn-ea"/>
                <a:sym typeface="+mn-lt"/>
              </a:rPr>
              <a:t>。</a:t>
            </a:r>
          </a:p>
        </p:txBody>
      </p:sp>
      <p:sp>
        <p:nvSpPr>
          <p:cNvPr id="84" name="文本框 83">
            <a:extLst>
              <a:ext uri="{FF2B5EF4-FFF2-40B4-BE49-F238E27FC236}">
                <a16:creationId xmlns:a16="http://schemas.microsoft.com/office/drawing/2014/main" id="{EE54D6A5-34BB-4A05-AE99-5C641BF3A18A}"/>
              </a:ext>
            </a:extLst>
          </p:cNvPr>
          <p:cNvSpPr txBox="1"/>
          <p:nvPr/>
        </p:nvSpPr>
        <p:spPr>
          <a:xfrm>
            <a:off x="1813936" y="2744520"/>
            <a:ext cx="1329055" cy="786626"/>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noProof="0" dirty="0">
                <a:ln>
                  <a:noFill/>
                </a:ln>
                <a:solidFill>
                  <a:schemeClr val="tx1">
                    <a:lumMod val="75000"/>
                    <a:lumOff val="25000"/>
                  </a:schemeClr>
                </a:solidFill>
                <a:effectLst/>
                <a:uLnTx/>
                <a:uFillTx/>
                <a:cs typeface="+mn-ea"/>
                <a:sym typeface="+mn-lt"/>
              </a:rPr>
              <a:t>二维码支付</a:t>
            </a:r>
            <a:endParaRPr lang="en-US" altLang="zh-CN" sz="2400" b="1" noProof="0" dirty="0">
              <a:ln>
                <a:noFill/>
              </a:ln>
              <a:solidFill>
                <a:schemeClr val="tx1">
                  <a:lumMod val="75000"/>
                  <a:lumOff val="25000"/>
                </a:schemeClr>
              </a:solidFill>
              <a:effectLst/>
              <a:uLnTx/>
              <a:uFillTx/>
              <a:cs typeface="+mn-ea"/>
              <a:sym typeface="+mn-lt"/>
            </a:endParaRPr>
          </a:p>
        </p:txBody>
      </p:sp>
      <p:sp>
        <p:nvSpPr>
          <p:cNvPr id="85" name="文本框 84">
            <a:extLst>
              <a:ext uri="{FF2B5EF4-FFF2-40B4-BE49-F238E27FC236}">
                <a16:creationId xmlns:a16="http://schemas.microsoft.com/office/drawing/2014/main" id="{046339C0-D9E3-4E7D-835B-CFEB75984662}"/>
              </a:ext>
            </a:extLst>
          </p:cNvPr>
          <p:cNvSpPr txBox="1"/>
          <p:nvPr/>
        </p:nvSpPr>
        <p:spPr>
          <a:xfrm>
            <a:off x="6491588" y="2712217"/>
            <a:ext cx="1329055" cy="786626"/>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400" b="1" noProof="0" dirty="0">
                <a:ln>
                  <a:noFill/>
                </a:ln>
                <a:solidFill>
                  <a:schemeClr val="tx1">
                    <a:lumMod val="75000"/>
                    <a:lumOff val="25000"/>
                  </a:schemeClr>
                </a:solidFill>
                <a:effectLst/>
                <a:uLnTx/>
                <a:uFillTx/>
                <a:cs typeface="+mn-ea"/>
                <a:sym typeface="+mn-lt"/>
              </a:rPr>
              <a:t>NFC</a:t>
            </a:r>
            <a:r>
              <a:rPr lang="zh-CN" altLang="en-US" sz="2400" b="1" noProof="0" dirty="0">
                <a:ln>
                  <a:noFill/>
                </a:ln>
                <a:solidFill>
                  <a:schemeClr val="tx1">
                    <a:lumMod val="75000"/>
                    <a:lumOff val="25000"/>
                  </a:schemeClr>
                </a:solidFill>
                <a:effectLst/>
                <a:uLnTx/>
                <a:uFillTx/>
                <a:cs typeface="+mn-ea"/>
                <a:sym typeface="+mn-lt"/>
              </a:rPr>
              <a:t>近场支付</a:t>
            </a:r>
            <a:endParaRPr lang="en-US" altLang="zh-CN" sz="2400" b="1" noProof="0" dirty="0">
              <a:ln>
                <a:noFill/>
              </a:ln>
              <a:solidFill>
                <a:schemeClr val="tx1">
                  <a:lumMod val="75000"/>
                  <a:lumOff val="25000"/>
                </a:schemeClr>
              </a:solidFill>
              <a:effectLst/>
              <a:uLnTx/>
              <a:uFillTx/>
              <a:cs typeface="+mn-ea"/>
              <a:sym typeface="+mn-lt"/>
            </a:endParaRPr>
          </a:p>
        </p:txBody>
      </p:sp>
      <p:sp>
        <p:nvSpPr>
          <p:cNvPr id="86" name="文本框 85">
            <a:extLst>
              <a:ext uri="{FF2B5EF4-FFF2-40B4-BE49-F238E27FC236}">
                <a16:creationId xmlns:a16="http://schemas.microsoft.com/office/drawing/2014/main" id="{BA70DA75-19DD-47FC-BCF6-CFC956C481AC}"/>
              </a:ext>
            </a:extLst>
          </p:cNvPr>
          <p:cNvSpPr txBox="1"/>
          <p:nvPr/>
        </p:nvSpPr>
        <p:spPr>
          <a:xfrm>
            <a:off x="4104005" y="4001770"/>
            <a:ext cx="1329055" cy="786626"/>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400" b="1" dirty="0">
                <a:solidFill>
                  <a:schemeClr val="tx1">
                    <a:lumMod val="75000"/>
                    <a:lumOff val="25000"/>
                  </a:schemeClr>
                </a:solidFill>
                <a:cs typeface="+mn-ea"/>
                <a:sym typeface="+mn-lt"/>
              </a:rPr>
              <a:t>二维码支付</a:t>
            </a:r>
            <a:endParaRPr lang="en-US" altLang="zh-CN" sz="2400" b="1" noProof="0" dirty="0">
              <a:ln>
                <a:noFill/>
              </a:ln>
              <a:solidFill>
                <a:schemeClr val="tx1">
                  <a:lumMod val="75000"/>
                  <a:lumOff val="25000"/>
                </a:schemeClr>
              </a:solidFill>
              <a:effectLst/>
              <a:uLnTx/>
              <a:uFillTx/>
              <a:cs typeface="+mn-ea"/>
              <a:sym typeface="+mn-lt"/>
            </a:endParaRPr>
          </a:p>
        </p:txBody>
      </p:sp>
      <p:sp>
        <p:nvSpPr>
          <p:cNvPr id="87" name="文本框 86">
            <a:extLst>
              <a:ext uri="{FF2B5EF4-FFF2-40B4-BE49-F238E27FC236}">
                <a16:creationId xmlns:a16="http://schemas.microsoft.com/office/drawing/2014/main" id="{697CCB11-AFD5-4EF8-82C7-0A1F92EB85AB}"/>
              </a:ext>
            </a:extLst>
          </p:cNvPr>
          <p:cNvSpPr txBox="1"/>
          <p:nvPr/>
        </p:nvSpPr>
        <p:spPr>
          <a:xfrm>
            <a:off x="8682990" y="4001770"/>
            <a:ext cx="1329055" cy="786626"/>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400" b="1" noProof="0" dirty="0">
                <a:ln>
                  <a:noFill/>
                </a:ln>
                <a:solidFill>
                  <a:schemeClr val="tx1">
                    <a:lumMod val="75000"/>
                    <a:lumOff val="25000"/>
                  </a:schemeClr>
                </a:solidFill>
                <a:effectLst/>
                <a:uLnTx/>
                <a:uFillTx/>
                <a:cs typeface="+mn-ea"/>
                <a:sym typeface="+mn-lt"/>
              </a:rPr>
              <a:t>NFC</a:t>
            </a:r>
            <a:r>
              <a:rPr lang="zh-CN" altLang="en-US" sz="2400" b="1" noProof="0" dirty="0">
                <a:ln>
                  <a:noFill/>
                </a:ln>
                <a:solidFill>
                  <a:schemeClr val="tx1">
                    <a:lumMod val="75000"/>
                    <a:lumOff val="25000"/>
                  </a:schemeClr>
                </a:solidFill>
                <a:effectLst/>
                <a:uLnTx/>
                <a:uFillTx/>
                <a:cs typeface="+mn-ea"/>
                <a:sym typeface="+mn-lt"/>
              </a:rPr>
              <a:t>近场支付</a:t>
            </a:r>
            <a:endParaRPr lang="en-US" altLang="zh-CN" sz="2400" b="1" noProof="0" dirty="0">
              <a:ln>
                <a:noFill/>
              </a:ln>
              <a:solidFill>
                <a:schemeClr val="tx1">
                  <a:lumMod val="75000"/>
                  <a:lumOff val="25000"/>
                </a:schemeClr>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DDAEDBAE-DEAB-78AA-E77A-99477D569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5" name="文本框 4">
            <a:extLst>
              <a:ext uri="{FF2B5EF4-FFF2-40B4-BE49-F238E27FC236}">
                <a16:creationId xmlns:a16="http://schemas.microsoft.com/office/drawing/2014/main" id="{23FA8147-470B-4848-EBD3-0253BFB1BCAF}"/>
              </a:ext>
            </a:extLst>
          </p:cNvPr>
          <p:cNvSpPr txBox="1"/>
          <p:nvPr/>
        </p:nvSpPr>
        <p:spPr>
          <a:xfrm>
            <a:off x="171683" y="283841"/>
            <a:ext cx="526137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02 </a:t>
            </a:r>
            <a:r>
              <a:rPr kumimoji="1" lang="zh-CN" altLang="en-US" sz="2400" b="0" i="0" u="none" strike="noStrike" kern="1200" cap="none" spc="0" normalizeH="0" baseline="0" noProof="0" dirty="0">
                <a:ln>
                  <a:noFill/>
                </a:ln>
                <a:solidFill>
                  <a:srgbClr val="44546A"/>
                </a:solidFill>
                <a:effectLst/>
                <a:uLnTx/>
                <a:uFillTx/>
                <a:cs typeface="+mn-ea"/>
                <a:sym typeface="+mn-lt"/>
              </a:rPr>
              <a:t>边缘创新</a:t>
            </a:r>
            <a:r>
              <a:rPr kumimoji="1" lang="en-US" altLang="zh-CN" sz="2400" b="0" i="0" u="none" strike="noStrike" kern="1200" cap="none" spc="0" normalizeH="0" baseline="0" noProof="0" dirty="0">
                <a:ln>
                  <a:noFill/>
                </a:ln>
                <a:solidFill>
                  <a:srgbClr val="44546A"/>
                </a:solidFill>
                <a:effectLst/>
                <a:uLnTx/>
                <a:uFillTx/>
                <a:cs typeface="+mn-ea"/>
                <a:sym typeface="+mn-lt"/>
              </a:rPr>
              <a:t>-</a:t>
            </a:r>
            <a:r>
              <a:rPr kumimoji="1" lang="zh-CN" altLang="en-US" sz="2400" b="0" i="0" u="none" strike="noStrike" kern="1200" cap="none" spc="0" normalizeH="0" baseline="0" noProof="0" dirty="0">
                <a:ln>
                  <a:noFill/>
                </a:ln>
                <a:solidFill>
                  <a:srgbClr val="44546A"/>
                </a:solidFill>
                <a:effectLst/>
                <a:uLnTx/>
                <a:uFillTx/>
                <a:cs typeface="+mn-ea"/>
                <a:sym typeface="+mn-lt"/>
              </a:rPr>
              <a:t>二维码支付与近场支付</a:t>
            </a:r>
          </a:p>
        </p:txBody>
      </p:sp>
      <p:pic>
        <p:nvPicPr>
          <p:cNvPr id="6" name="图片 5">
            <a:extLst>
              <a:ext uri="{FF2B5EF4-FFF2-40B4-BE49-F238E27FC236}">
                <a16:creationId xmlns:a16="http://schemas.microsoft.com/office/drawing/2014/main" id="{DE44CB65-8BC8-A99D-E35B-08EE063CD625}"/>
              </a:ext>
            </a:extLst>
          </p:cNvPr>
          <p:cNvPicPr>
            <a:picLocks noChangeAspect="1"/>
          </p:cNvPicPr>
          <p:nvPr/>
        </p:nvPicPr>
        <p:blipFill>
          <a:blip r:embed="rId4"/>
          <a:stretch>
            <a:fillRect/>
          </a:stretch>
        </p:blipFill>
        <p:spPr>
          <a:xfrm>
            <a:off x="8645349" y="1545174"/>
            <a:ext cx="2629124" cy="1751185"/>
          </a:xfrm>
          <a:prstGeom prst="rect">
            <a:avLst/>
          </a:prstGeom>
        </p:spPr>
      </p:pic>
      <p:pic>
        <p:nvPicPr>
          <p:cNvPr id="7" name="图片 6">
            <a:extLst>
              <a:ext uri="{FF2B5EF4-FFF2-40B4-BE49-F238E27FC236}">
                <a16:creationId xmlns:a16="http://schemas.microsoft.com/office/drawing/2014/main" id="{41163AA9-83B4-3714-8CC9-A3DB35F4C682}"/>
              </a:ext>
            </a:extLst>
          </p:cNvPr>
          <p:cNvPicPr>
            <a:picLocks noChangeAspect="1"/>
          </p:cNvPicPr>
          <p:nvPr/>
        </p:nvPicPr>
        <p:blipFill>
          <a:blip r:embed="rId5"/>
          <a:stretch>
            <a:fillRect/>
          </a:stretch>
        </p:blipFill>
        <p:spPr>
          <a:xfrm>
            <a:off x="5720715" y="4776829"/>
            <a:ext cx="2756608" cy="1774566"/>
          </a:xfrm>
          <a:prstGeom prst="rect">
            <a:avLst/>
          </a:prstGeom>
        </p:spPr>
      </p:pic>
      <p:pic>
        <p:nvPicPr>
          <p:cNvPr id="8" name="图片 7">
            <a:extLst>
              <a:ext uri="{FF2B5EF4-FFF2-40B4-BE49-F238E27FC236}">
                <a16:creationId xmlns:a16="http://schemas.microsoft.com/office/drawing/2014/main" id="{67072F45-9971-AB0F-8813-FCC14E42918E}"/>
              </a:ext>
            </a:extLst>
          </p:cNvPr>
          <p:cNvPicPr>
            <a:picLocks noChangeAspect="1"/>
          </p:cNvPicPr>
          <p:nvPr/>
        </p:nvPicPr>
        <p:blipFill>
          <a:blip r:embed="rId6"/>
          <a:stretch>
            <a:fillRect/>
          </a:stretch>
        </p:blipFill>
        <p:spPr>
          <a:xfrm>
            <a:off x="1016088" y="4352966"/>
            <a:ext cx="2526889" cy="1686436"/>
          </a:xfrm>
          <a:prstGeom prst="rect">
            <a:avLst/>
          </a:prstGeom>
        </p:spPr>
      </p:pic>
      <p:pic>
        <p:nvPicPr>
          <p:cNvPr id="9" name="图片 8">
            <a:extLst>
              <a:ext uri="{FF2B5EF4-FFF2-40B4-BE49-F238E27FC236}">
                <a16:creationId xmlns:a16="http://schemas.microsoft.com/office/drawing/2014/main" id="{3390FE64-0E05-AB6C-BA9C-7337AC1C012C}"/>
              </a:ext>
            </a:extLst>
          </p:cNvPr>
          <p:cNvPicPr>
            <a:picLocks noChangeAspect="1"/>
          </p:cNvPicPr>
          <p:nvPr/>
        </p:nvPicPr>
        <p:blipFill>
          <a:blip r:embed="rId7"/>
          <a:stretch>
            <a:fillRect/>
          </a:stretch>
        </p:blipFill>
        <p:spPr>
          <a:xfrm>
            <a:off x="3647340" y="1567961"/>
            <a:ext cx="2533975" cy="1738149"/>
          </a:xfrm>
          <a:prstGeom prst="rect">
            <a:avLst/>
          </a:prstGeom>
        </p:spPr>
      </p:pic>
    </p:spTree>
    <p:extLst>
      <p:ext uri="{BB962C8B-B14F-4D97-AF65-F5344CB8AC3E}">
        <p14:creationId xmlns:p14="http://schemas.microsoft.com/office/powerpoint/2010/main" val="72065887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ppt_w</p:attrName>
                                        </p:attrNameLst>
                                      </p:cBhvr>
                                      <p:tavLst>
                                        <p:tav tm="0">
                                          <p:val>
                                            <p:fltVal val="0"/>
                                          </p:val>
                                        </p:tav>
                                        <p:tav tm="100000">
                                          <p:val>
                                            <p:strVal val="#ppt_w"/>
                                          </p:val>
                                        </p:tav>
                                      </p:tavLst>
                                    </p:anim>
                                    <p:anim calcmode="lin" valueType="num">
                                      <p:cBhvr>
                                        <p:cTn id="18" dur="500" fill="hold"/>
                                        <p:tgtEl>
                                          <p:spTgt spid="60"/>
                                        </p:tgtEl>
                                        <p:attrNameLst>
                                          <p:attrName>ppt_h</p:attrName>
                                        </p:attrNameLst>
                                      </p:cBhvr>
                                      <p:tavLst>
                                        <p:tav tm="0">
                                          <p:val>
                                            <p:fltVal val="0"/>
                                          </p:val>
                                        </p:tav>
                                        <p:tav tm="100000">
                                          <p:val>
                                            <p:strVal val="#ppt_h"/>
                                          </p:val>
                                        </p:tav>
                                      </p:tavLst>
                                    </p:anim>
                                    <p:animEffect transition="in" filter="fade">
                                      <p:cBhvr>
                                        <p:cTn id="19" dur="500"/>
                                        <p:tgtEl>
                                          <p:spTgt spid="60"/>
                                        </p:tgtEl>
                                      </p:cBhvr>
                                    </p:animEffect>
                                  </p:childTnLst>
                                </p:cTn>
                              </p:par>
                              <p:par>
                                <p:cTn id="20" presetID="53" presetClass="entr" presetSubtype="16" fill="hold" nodeType="with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p:cTn id="22" dur="500" fill="hold"/>
                                        <p:tgtEl>
                                          <p:spTgt spid="61"/>
                                        </p:tgtEl>
                                        <p:attrNameLst>
                                          <p:attrName>ppt_w</p:attrName>
                                        </p:attrNameLst>
                                      </p:cBhvr>
                                      <p:tavLst>
                                        <p:tav tm="0">
                                          <p:val>
                                            <p:fltVal val="0"/>
                                          </p:val>
                                        </p:tav>
                                        <p:tav tm="100000">
                                          <p:val>
                                            <p:strVal val="#ppt_w"/>
                                          </p:val>
                                        </p:tav>
                                      </p:tavLst>
                                    </p:anim>
                                    <p:anim calcmode="lin" valueType="num">
                                      <p:cBhvr>
                                        <p:cTn id="23" dur="500" fill="hold"/>
                                        <p:tgtEl>
                                          <p:spTgt spid="61"/>
                                        </p:tgtEl>
                                        <p:attrNameLst>
                                          <p:attrName>ppt_h</p:attrName>
                                        </p:attrNameLst>
                                      </p:cBhvr>
                                      <p:tavLst>
                                        <p:tav tm="0">
                                          <p:val>
                                            <p:fltVal val="0"/>
                                          </p:val>
                                        </p:tav>
                                        <p:tav tm="100000">
                                          <p:val>
                                            <p:strVal val="#ppt_h"/>
                                          </p:val>
                                        </p:tav>
                                      </p:tavLst>
                                    </p:anim>
                                    <p:animEffect transition="in" filter="fade">
                                      <p:cBhvr>
                                        <p:cTn id="24" dur="500"/>
                                        <p:tgtEl>
                                          <p:spTgt spid="61"/>
                                        </p:tgtEl>
                                      </p:cBhvr>
                                    </p:animEffect>
                                  </p:childTnLst>
                                </p:cTn>
                              </p:par>
                              <p:par>
                                <p:cTn id="25" presetID="53" presetClass="entr" presetSubtype="16"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fltVal val="0"/>
                                          </p:val>
                                        </p:tav>
                                        <p:tav tm="100000">
                                          <p:val>
                                            <p:strVal val="#ppt_w"/>
                                          </p:val>
                                        </p:tav>
                                      </p:tavLst>
                                    </p:anim>
                                    <p:anim calcmode="lin" valueType="num">
                                      <p:cBhvr>
                                        <p:cTn id="28" dur="500" fill="hold"/>
                                        <p:tgtEl>
                                          <p:spTgt spid="62"/>
                                        </p:tgtEl>
                                        <p:attrNameLst>
                                          <p:attrName>ppt_h</p:attrName>
                                        </p:attrNameLst>
                                      </p:cBhvr>
                                      <p:tavLst>
                                        <p:tav tm="0">
                                          <p:val>
                                            <p:fltVal val="0"/>
                                          </p:val>
                                        </p:tav>
                                        <p:tav tm="100000">
                                          <p:val>
                                            <p:strVal val="#ppt_h"/>
                                          </p:val>
                                        </p:tav>
                                      </p:tavLst>
                                    </p:anim>
                                    <p:animEffect transition="in" filter="fade">
                                      <p:cBhvr>
                                        <p:cTn id="29" dur="500"/>
                                        <p:tgtEl>
                                          <p:spTgt spid="6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fill="hold"/>
                                        <p:tgtEl>
                                          <p:spTgt spid="63"/>
                                        </p:tgtEl>
                                        <p:attrNameLst>
                                          <p:attrName>ppt_w</p:attrName>
                                        </p:attrNameLst>
                                      </p:cBhvr>
                                      <p:tavLst>
                                        <p:tav tm="0">
                                          <p:val>
                                            <p:fltVal val="0"/>
                                          </p:val>
                                        </p:tav>
                                        <p:tav tm="100000">
                                          <p:val>
                                            <p:strVal val="#ppt_w"/>
                                          </p:val>
                                        </p:tav>
                                      </p:tavLst>
                                    </p:anim>
                                    <p:anim calcmode="lin" valueType="num">
                                      <p:cBhvr>
                                        <p:cTn id="33" dur="500" fill="hold"/>
                                        <p:tgtEl>
                                          <p:spTgt spid="63"/>
                                        </p:tgtEl>
                                        <p:attrNameLst>
                                          <p:attrName>ppt_h</p:attrName>
                                        </p:attrNameLst>
                                      </p:cBhvr>
                                      <p:tavLst>
                                        <p:tav tm="0">
                                          <p:val>
                                            <p:fltVal val="0"/>
                                          </p:val>
                                        </p:tav>
                                        <p:tav tm="100000">
                                          <p:val>
                                            <p:strVal val="#ppt_h"/>
                                          </p:val>
                                        </p:tav>
                                      </p:tavLst>
                                    </p:anim>
                                    <p:animEffect transition="in" filter="fade">
                                      <p:cBhvr>
                                        <p:cTn id="34" dur="500"/>
                                        <p:tgtEl>
                                          <p:spTgt spid="6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Effect transition="in" filter="fade">
                                      <p:cBhvr>
                                        <p:cTn id="39" dur="500"/>
                                        <p:tgtEl>
                                          <p:spTgt spid="6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animEffect transition="in" filter="fade">
                                      <p:cBhvr>
                                        <p:cTn id="44" dur="500"/>
                                        <p:tgtEl>
                                          <p:spTgt spid="6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500" fill="hold"/>
                                        <p:tgtEl>
                                          <p:spTgt spid="66"/>
                                        </p:tgtEl>
                                        <p:attrNameLst>
                                          <p:attrName>ppt_w</p:attrName>
                                        </p:attrNameLst>
                                      </p:cBhvr>
                                      <p:tavLst>
                                        <p:tav tm="0">
                                          <p:val>
                                            <p:fltVal val="0"/>
                                          </p:val>
                                        </p:tav>
                                        <p:tav tm="100000">
                                          <p:val>
                                            <p:strVal val="#ppt_w"/>
                                          </p:val>
                                        </p:tav>
                                      </p:tavLst>
                                    </p:anim>
                                    <p:anim calcmode="lin" valueType="num">
                                      <p:cBhvr>
                                        <p:cTn id="48" dur="500" fill="hold"/>
                                        <p:tgtEl>
                                          <p:spTgt spid="66"/>
                                        </p:tgtEl>
                                        <p:attrNameLst>
                                          <p:attrName>ppt_h</p:attrName>
                                        </p:attrNameLst>
                                      </p:cBhvr>
                                      <p:tavLst>
                                        <p:tav tm="0">
                                          <p:val>
                                            <p:fltVal val="0"/>
                                          </p:val>
                                        </p:tav>
                                        <p:tav tm="100000">
                                          <p:val>
                                            <p:strVal val="#ppt_h"/>
                                          </p:val>
                                        </p:tav>
                                      </p:tavLst>
                                    </p:anim>
                                    <p:animEffect transition="in" filter="fade">
                                      <p:cBhvr>
                                        <p:cTn id="49" dur="500"/>
                                        <p:tgtEl>
                                          <p:spTgt spid="6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p:cTn id="52" dur="500" fill="hold"/>
                                        <p:tgtEl>
                                          <p:spTgt spid="67"/>
                                        </p:tgtEl>
                                        <p:attrNameLst>
                                          <p:attrName>ppt_w</p:attrName>
                                        </p:attrNameLst>
                                      </p:cBhvr>
                                      <p:tavLst>
                                        <p:tav tm="0">
                                          <p:val>
                                            <p:fltVal val="0"/>
                                          </p:val>
                                        </p:tav>
                                        <p:tav tm="100000">
                                          <p:val>
                                            <p:strVal val="#ppt_w"/>
                                          </p:val>
                                        </p:tav>
                                      </p:tavLst>
                                    </p:anim>
                                    <p:anim calcmode="lin" valueType="num">
                                      <p:cBhvr>
                                        <p:cTn id="53" dur="500" fill="hold"/>
                                        <p:tgtEl>
                                          <p:spTgt spid="67"/>
                                        </p:tgtEl>
                                        <p:attrNameLst>
                                          <p:attrName>ppt_h</p:attrName>
                                        </p:attrNameLst>
                                      </p:cBhvr>
                                      <p:tavLst>
                                        <p:tav tm="0">
                                          <p:val>
                                            <p:fltVal val="0"/>
                                          </p:val>
                                        </p:tav>
                                        <p:tav tm="100000">
                                          <p:val>
                                            <p:strVal val="#ppt_h"/>
                                          </p:val>
                                        </p:tav>
                                      </p:tavLst>
                                    </p:anim>
                                    <p:animEffect transition="in" filter="fade">
                                      <p:cBhvr>
                                        <p:cTn id="54" dur="500"/>
                                        <p:tgtEl>
                                          <p:spTgt spid="6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p:cTn id="57" dur="500" fill="hold"/>
                                        <p:tgtEl>
                                          <p:spTgt spid="68"/>
                                        </p:tgtEl>
                                        <p:attrNameLst>
                                          <p:attrName>ppt_w</p:attrName>
                                        </p:attrNameLst>
                                      </p:cBhvr>
                                      <p:tavLst>
                                        <p:tav tm="0">
                                          <p:val>
                                            <p:fltVal val="0"/>
                                          </p:val>
                                        </p:tav>
                                        <p:tav tm="100000">
                                          <p:val>
                                            <p:strVal val="#ppt_w"/>
                                          </p:val>
                                        </p:tav>
                                      </p:tavLst>
                                    </p:anim>
                                    <p:anim calcmode="lin" valueType="num">
                                      <p:cBhvr>
                                        <p:cTn id="58" dur="500" fill="hold"/>
                                        <p:tgtEl>
                                          <p:spTgt spid="68"/>
                                        </p:tgtEl>
                                        <p:attrNameLst>
                                          <p:attrName>ppt_h</p:attrName>
                                        </p:attrNameLst>
                                      </p:cBhvr>
                                      <p:tavLst>
                                        <p:tav tm="0">
                                          <p:val>
                                            <p:fltVal val="0"/>
                                          </p:val>
                                        </p:tav>
                                        <p:tav tm="100000">
                                          <p:val>
                                            <p:strVal val="#ppt_h"/>
                                          </p:val>
                                        </p:tav>
                                      </p:tavLst>
                                    </p:anim>
                                    <p:animEffect transition="in" filter="fade">
                                      <p:cBhvr>
                                        <p:cTn id="59" dur="500"/>
                                        <p:tgtEl>
                                          <p:spTgt spid="6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 calcmode="lin" valueType="num">
                                      <p:cBhvr>
                                        <p:cTn id="62" dur="500" fill="hold"/>
                                        <p:tgtEl>
                                          <p:spTgt spid="69"/>
                                        </p:tgtEl>
                                        <p:attrNameLst>
                                          <p:attrName>ppt_w</p:attrName>
                                        </p:attrNameLst>
                                      </p:cBhvr>
                                      <p:tavLst>
                                        <p:tav tm="0">
                                          <p:val>
                                            <p:fltVal val="0"/>
                                          </p:val>
                                        </p:tav>
                                        <p:tav tm="100000">
                                          <p:val>
                                            <p:strVal val="#ppt_w"/>
                                          </p:val>
                                        </p:tav>
                                      </p:tavLst>
                                    </p:anim>
                                    <p:anim calcmode="lin" valueType="num">
                                      <p:cBhvr>
                                        <p:cTn id="63" dur="500" fill="hold"/>
                                        <p:tgtEl>
                                          <p:spTgt spid="69"/>
                                        </p:tgtEl>
                                        <p:attrNameLst>
                                          <p:attrName>ppt_h</p:attrName>
                                        </p:attrNameLst>
                                      </p:cBhvr>
                                      <p:tavLst>
                                        <p:tav tm="0">
                                          <p:val>
                                            <p:fltVal val="0"/>
                                          </p:val>
                                        </p:tav>
                                        <p:tav tm="100000">
                                          <p:val>
                                            <p:strVal val="#ppt_h"/>
                                          </p:val>
                                        </p:tav>
                                      </p:tavLst>
                                    </p:anim>
                                    <p:animEffect transition="in" filter="fade">
                                      <p:cBhvr>
                                        <p:cTn id="64" dur="500"/>
                                        <p:tgtEl>
                                          <p:spTgt spid="6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fltVal val="0"/>
                                          </p:val>
                                        </p:tav>
                                        <p:tav tm="100000">
                                          <p:val>
                                            <p:strVal val="#ppt_w"/>
                                          </p:val>
                                        </p:tav>
                                      </p:tavLst>
                                    </p:anim>
                                    <p:anim calcmode="lin" valueType="num">
                                      <p:cBhvr>
                                        <p:cTn id="68" dur="500" fill="hold"/>
                                        <p:tgtEl>
                                          <p:spTgt spid="70"/>
                                        </p:tgtEl>
                                        <p:attrNameLst>
                                          <p:attrName>ppt_h</p:attrName>
                                        </p:attrNameLst>
                                      </p:cBhvr>
                                      <p:tavLst>
                                        <p:tav tm="0">
                                          <p:val>
                                            <p:fltVal val="0"/>
                                          </p:val>
                                        </p:tav>
                                        <p:tav tm="100000">
                                          <p:val>
                                            <p:strVal val="#ppt_h"/>
                                          </p:val>
                                        </p:tav>
                                      </p:tavLst>
                                    </p:anim>
                                    <p:animEffect transition="in" filter="fade">
                                      <p:cBhvr>
                                        <p:cTn id="69" dur="500"/>
                                        <p:tgtEl>
                                          <p:spTgt spid="70"/>
                                        </p:tgtEl>
                                      </p:cBhvr>
                                    </p:animEffect>
                                  </p:childTnLst>
                                </p:cTn>
                              </p:par>
                              <p:par>
                                <p:cTn id="70" presetID="53" presetClass="entr" presetSubtype="16" fill="hold" nodeType="withEffect">
                                  <p:stCondLst>
                                    <p:cond delay="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77"/>
                                        </p:tgtEl>
                                        <p:attrNameLst>
                                          <p:attrName>style.visibility</p:attrName>
                                        </p:attrNameLst>
                                      </p:cBhvr>
                                      <p:to>
                                        <p:strVal val="visible"/>
                                      </p:to>
                                    </p:set>
                                    <p:anim calcmode="lin" valueType="num">
                                      <p:cBhvr>
                                        <p:cTn id="77" dur="500" fill="hold"/>
                                        <p:tgtEl>
                                          <p:spTgt spid="77"/>
                                        </p:tgtEl>
                                        <p:attrNameLst>
                                          <p:attrName>ppt_w</p:attrName>
                                        </p:attrNameLst>
                                      </p:cBhvr>
                                      <p:tavLst>
                                        <p:tav tm="0">
                                          <p:val>
                                            <p:fltVal val="0"/>
                                          </p:val>
                                        </p:tav>
                                        <p:tav tm="100000">
                                          <p:val>
                                            <p:strVal val="#ppt_w"/>
                                          </p:val>
                                        </p:tav>
                                      </p:tavLst>
                                    </p:anim>
                                    <p:anim calcmode="lin" valueType="num">
                                      <p:cBhvr>
                                        <p:cTn id="78" dur="500" fill="hold"/>
                                        <p:tgtEl>
                                          <p:spTgt spid="77"/>
                                        </p:tgtEl>
                                        <p:attrNameLst>
                                          <p:attrName>ppt_h</p:attrName>
                                        </p:attrNameLst>
                                      </p:cBhvr>
                                      <p:tavLst>
                                        <p:tav tm="0">
                                          <p:val>
                                            <p:fltVal val="0"/>
                                          </p:val>
                                        </p:tav>
                                        <p:tav tm="100000">
                                          <p:val>
                                            <p:strVal val="#ppt_h"/>
                                          </p:val>
                                        </p:tav>
                                      </p:tavLst>
                                    </p:anim>
                                    <p:animEffect transition="in" filter="fade">
                                      <p:cBhvr>
                                        <p:cTn id="79" dur="500"/>
                                        <p:tgtEl>
                                          <p:spTgt spid="7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78"/>
                                        </p:tgtEl>
                                        <p:attrNameLst>
                                          <p:attrName>style.visibility</p:attrName>
                                        </p:attrNameLst>
                                      </p:cBhvr>
                                      <p:to>
                                        <p:strVal val="visible"/>
                                      </p:to>
                                    </p:set>
                                    <p:anim calcmode="lin" valueType="num">
                                      <p:cBhvr>
                                        <p:cTn id="82" dur="500" fill="hold"/>
                                        <p:tgtEl>
                                          <p:spTgt spid="78"/>
                                        </p:tgtEl>
                                        <p:attrNameLst>
                                          <p:attrName>ppt_w</p:attrName>
                                        </p:attrNameLst>
                                      </p:cBhvr>
                                      <p:tavLst>
                                        <p:tav tm="0">
                                          <p:val>
                                            <p:fltVal val="0"/>
                                          </p:val>
                                        </p:tav>
                                        <p:tav tm="100000">
                                          <p:val>
                                            <p:strVal val="#ppt_w"/>
                                          </p:val>
                                        </p:tav>
                                      </p:tavLst>
                                    </p:anim>
                                    <p:anim calcmode="lin" valueType="num">
                                      <p:cBhvr>
                                        <p:cTn id="83" dur="500" fill="hold"/>
                                        <p:tgtEl>
                                          <p:spTgt spid="78"/>
                                        </p:tgtEl>
                                        <p:attrNameLst>
                                          <p:attrName>ppt_h</p:attrName>
                                        </p:attrNameLst>
                                      </p:cBhvr>
                                      <p:tavLst>
                                        <p:tav tm="0">
                                          <p:val>
                                            <p:fltVal val="0"/>
                                          </p:val>
                                        </p:tav>
                                        <p:tav tm="100000">
                                          <p:val>
                                            <p:strVal val="#ppt_h"/>
                                          </p:val>
                                        </p:tav>
                                      </p:tavLst>
                                    </p:anim>
                                    <p:animEffect transition="in" filter="fade">
                                      <p:cBhvr>
                                        <p:cTn id="84" dur="500"/>
                                        <p:tgtEl>
                                          <p:spTgt spid="7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79"/>
                                        </p:tgtEl>
                                        <p:attrNameLst>
                                          <p:attrName>style.visibility</p:attrName>
                                        </p:attrNameLst>
                                      </p:cBhvr>
                                      <p:to>
                                        <p:strVal val="visible"/>
                                      </p:to>
                                    </p:set>
                                    <p:anim calcmode="lin" valueType="num">
                                      <p:cBhvr>
                                        <p:cTn id="87" dur="500" fill="hold"/>
                                        <p:tgtEl>
                                          <p:spTgt spid="79"/>
                                        </p:tgtEl>
                                        <p:attrNameLst>
                                          <p:attrName>ppt_w</p:attrName>
                                        </p:attrNameLst>
                                      </p:cBhvr>
                                      <p:tavLst>
                                        <p:tav tm="0">
                                          <p:val>
                                            <p:fltVal val="0"/>
                                          </p:val>
                                        </p:tav>
                                        <p:tav tm="100000">
                                          <p:val>
                                            <p:strVal val="#ppt_w"/>
                                          </p:val>
                                        </p:tav>
                                      </p:tavLst>
                                    </p:anim>
                                    <p:anim calcmode="lin" valueType="num">
                                      <p:cBhvr>
                                        <p:cTn id="88" dur="500" fill="hold"/>
                                        <p:tgtEl>
                                          <p:spTgt spid="79"/>
                                        </p:tgtEl>
                                        <p:attrNameLst>
                                          <p:attrName>ppt_h</p:attrName>
                                        </p:attrNameLst>
                                      </p:cBhvr>
                                      <p:tavLst>
                                        <p:tav tm="0">
                                          <p:val>
                                            <p:fltVal val="0"/>
                                          </p:val>
                                        </p:tav>
                                        <p:tav tm="100000">
                                          <p:val>
                                            <p:strVal val="#ppt_h"/>
                                          </p:val>
                                        </p:tav>
                                      </p:tavLst>
                                    </p:anim>
                                    <p:animEffect transition="in" filter="fade">
                                      <p:cBhvr>
                                        <p:cTn id="89" dur="500"/>
                                        <p:tgtEl>
                                          <p:spTgt spid="7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80"/>
                                        </p:tgtEl>
                                        <p:attrNameLst>
                                          <p:attrName>style.visibility</p:attrName>
                                        </p:attrNameLst>
                                      </p:cBhvr>
                                      <p:to>
                                        <p:strVal val="visible"/>
                                      </p:to>
                                    </p:set>
                                    <p:anim calcmode="lin" valueType="num">
                                      <p:cBhvr>
                                        <p:cTn id="92" dur="500" fill="hold"/>
                                        <p:tgtEl>
                                          <p:spTgt spid="80"/>
                                        </p:tgtEl>
                                        <p:attrNameLst>
                                          <p:attrName>ppt_w</p:attrName>
                                        </p:attrNameLst>
                                      </p:cBhvr>
                                      <p:tavLst>
                                        <p:tav tm="0">
                                          <p:val>
                                            <p:fltVal val="0"/>
                                          </p:val>
                                        </p:tav>
                                        <p:tav tm="100000">
                                          <p:val>
                                            <p:strVal val="#ppt_w"/>
                                          </p:val>
                                        </p:tav>
                                      </p:tavLst>
                                    </p:anim>
                                    <p:anim calcmode="lin" valueType="num">
                                      <p:cBhvr>
                                        <p:cTn id="93" dur="500" fill="hold"/>
                                        <p:tgtEl>
                                          <p:spTgt spid="80"/>
                                        </p:tgtEl>
                                        <p:attrNameLst>
                                          <p:attrName>ppt_h</p:attrName>
                                        </p:attrNameLst>
                                      </p:cBhvr>
                                      <p:tavLst>
                                        <p:tav tm="0">
                                          <p:val>
                                            <p:fltVal val="0"/>
                                          </p:val>
                                        </p:tav>
                                        <p:tav tm="100000">
                                          <p:val>
                                            <p:strVal val="#ppt_h"/>
                                          </p:val>
                                        </p:tav>
                                      </p:tavLst>
                                    </p:anim>
                                    <p:animEffect transition="in" filter="fade">
                                      <p:cBhvr>
                                        <p:cTn id="94" dur="500"/>
                                        <p:tgtEl>
                                          <p:spTgt spid="8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 calcmode="lin" valueType="num">
                                      <p:cBhvr>
                                        <p:cTn id="97" dur="500" fill="hold"/>
                                        <p:tgtEl>
                                          <p:spTgt spid="81"/>
                                        </p:tgtEl>
                                        <p:attrNameLst>
                                          <p:attrName>ppt_w</p:attrName>
                                        </p:attrNameLst>
                                      </p:cBhvr>
                                      <p:tavLst>
                                        <p:tav tm="0">
                                          <p:val>
                                            <p:fltVal val="0"/>
                                          </p:val>
                                        </p:tav>
                                        <p:tav tm="100000">
                                          <p:val>
                                            <p:strVal val="#ppt_w"/>
                                          </p:val>
                                        </p:tav>
                                      </p:tavLst>
                                    </p:anim>
                                    <p:anim calcmode="lin" valueType="num">
                                      <p:cBhvr>
                                        <p:cTn id="98" dur="500" fill="hold"/>
                                        <p:tgtEl>
                                          <p:spTgt spid="81"/>
                                        </p:tgtEl>
                                        <p:attrNameLst>
                                          <p:attrName>ppt_h</p:attrName>
                                        </p:attrNameLst>
                                      </p:cBhvr>
                                      <p:tavLst>
                                        <p:tav tm="0">
                                          <p:val>
                                            <p:fltVal val="0"/>
                                          </p:val>
                                        </p:tav>
                                        <p:tav tm="100000">
                                          <p:val>
                                            <p:strVal val="#ppt_h"/>
                                          </p:val>
                                        </p:tav>
                                      </p:tavLst>
                                    </p:anim>
                                    <p:animEffect transition="in" filter="fade">
                                      <p:cBhvr>
                                        <p:cTn id="99" dur="500"/>
                                        <p:tgtEl>
                                          <p:spTgt spid="81"/>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82"/>
                                        </p:tgtEl>
                                        <p:attrNameLst>
                                          <p:attrName>style.visibility</p:attrName>
                                        </p:attrNameLst>
                                      </p:cBhvr>
                                      <p:to>
                                        <p:strVal val="visible"/>
                                      </p:to>
                                    </p:set>
                                    <p:anim calcmode="lin" valueType="num">
                                      <p:cBhvr>
                                        <p:cTn id="102" dur="500" fill="hold"/>
                                        <p:tgtEl>
                                          <p:spTgt spid="82"/>
                                        </p:tgtEl>
                                        <p:attrNameLst>
                                          <p:attrName>ppt_w</p:attrName>
                                        </p:attrNameLst>
                                      </p:cBhvr>
                                      <p:tavLst>
                                        <p:tav tm="0">
                                          <p:val>
                                            <p:fltVal val="0"/>
                                          </p:val>
                                        </p:tav>
                                        <p:tav tm="100000">
                                          <p:val>
                                            <p:strVal val="#ppt_w"/>
                                          </p:val>
                                        </p:tav>
                                      </p:tavLst>
                                    </p:anim>
                                    <p:anim calcmode="lin" valueType="num">
                                      <p:cBhvr>
                                        <p:cTn id="103" dur="500" fill="hold"/>
                                        <p:tgtEl>
                                          <p:spTgt spid="82"/>
                                        </p:tgtEl>
                                        <p:attrNameLst>
                                          <p:attrName>ppt_h</p:attrName>
                                        </p:attrNameLst>
                                      </p:cBhvr>
                                      <p:tavLst>
                                        <p:tav tm="0">
                                          <p:val>
                                            <p:fltVal val="0"/>
                                          </p:val>
                                        </p:tav>
                                        <p:tav tm="100000">
                                          <p:val>
                                            <p:strVal val="#ppt_h"/>
                                          </p:val>
                                        </p:tav>
                                      </p:tavLst>
                                    </p:anim>
                                    <p:animEffect transition="in" filter="fade">
                                      <p:cBhvr>
                                        <p:cTn id="104" dur="500"/>
                                        <p:tgtEl>
                                          <p:spTgt spid="82"/>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83"/>
                                        </p:tgtEl>
                                        <p:attrNameLst>
                                          <p:attrName>style.visibility</p:attrName>
                                        </p:attrNameLst>
                                      </p:cBhvr>
                                      <p:to>
                                        <p:strVal val="visible"/>
                                      </p:to>
                                    </p:set>
                                    <p:anim calcmode="lin" valueType="num">
                                      <p:cBhvr>
                                        <p:cTn id="107" dur="500" fill="hold"/>
                                        <p:tgtEl>
                                          <p:spTgt spid="83"/>
                                        </p:tgtEl>
                                        <p:attrNameLst>
                                          <p:attrName>ppt_w</p:attrName>
                                        </p:attrNameLst>
                                      </p:cBhvr>
                                      <p:tavLst>
                                        <p:tav tm="0">
                                          <p:val>
                                            <p:fltVal val="0"/>
                                          </p:val>
                                        </p:tav>
                                        <p:tav tm="100000">
                                          <p:val>
                                            <p:strVal val="#ppt_w"/>
                                          </p:val>
                                        </p:tav>
                                      </p:tavLst>
                                    </p:anim>
                                    <p:anim calcmode="lin" valueType="num">
                                      <p:cBhvr>
                                        <p:cTn id="108" dur="500" fill="hold"/>
                                        <p:tgtEl>
                                          <p:spTgt spid="83"/>
                                        </p:tgtEl>
                                        <p:attrNameLst>
                                          <p:attrName>ppt_h</p:attrName>
                                        </p:attrNameLst>
                                      </p:cBhvr>
                                      <p:tavLst>
                                        <p:tav tm="0">
                                          <p:val>
                                            <p:fltVal val="0"/>
                                          </p:val>
                                        </p:tav>
                                        <p:tav tm="100000">
                                          <p:val>
                                            <p:strVal val="#ppt_h"/>
                                          </p:val>
                                        </p:tav>
                                      </p:tavLst>
                                    </p:anim>
                                    <p:animEffect transition="in" filter="fade">
                                      <p:cBhvr>
                                        <p:cTn id="109" dur="500"/>
                                        <p:tgtEl>
                                          <p:spTgt spid="83"/>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84"/>
                                        </p:tgtEl>
                                        <p:attrNameLst>
                                          <p:attrName>style.visibility</p:attrName>
                                        </p:attrNameLst>
                                      </p:cBhvr>
                                      <p:to>
                                        <p:strVal val="visible"/>
                                      </p:to>
                                    </p:set>
                                    <p:anim calcmode="lin" valueType="num">
                                      <p:cBhvr>
                                        <p:cTn id="112" dur="500" fill="hold"/>
                                        <p:tgtEl>
                                          <p:spTgt spid="84"/>
                                        </p:tgtEl>
                                        <p:attrNameLst>
                                          <p:attrName>ppt_w</p:attrName>
                                        </p:attrNameLst>
                                      </p:cBhvr>
                                      <p:tavLst>
                                        <p:tav tm="0">
                                          <p:val>
                                            <p:fltVal val="0"/>
                                          </p:val>
                                        </p:tav>
                                        <p:tav tm="100000">
                                          <p:val>
                                            <p:strVal val="#ppt_w"/>
                                          </p:val>
                                        </p:tav>
                                      </p:tavLst>
                                    </p:anim>
                                    <p:anim calcmode="lin" valueType="num">
                                      <p:cBhvr>
                                        <p:cTn id="113" dur="500" fill="hold"/>
                                        <p:tgtEl>
                                          <p:spTgt spid="84"/>
                                        </p:tgtEl>
                                        <p:attrNameLst>
                                          <p:attrName>ppt_h</p:attrName>
                                        </p:attrNameLst>
                                      </p:cBhvr>
                                      <p:tavLst>
                                        <p:tav tm="0">
                                          <p:val>
                                            <p:fltVal val="0"/>
                                          </p:val>
                                        </p:tav>
                                        <p:tav tm="100000">
                                          <p:val>
                                            <p:strVal val="#ppt_h"/>
                                          </p:val>
                                        </p:tav>
                                      </p:tavLst>
                                    </p:anim>
                                    <p:animEffect transition="in" filter="fade">
                                      <p:cBhvr>
                                        <p:cTn id="114" dur="500"/>
                                        <p:tgtEl>
                                          <p:spTgt spid="84"/>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85"/>
                                        </p:tgtEl>
                                        <p:attrNameLst>
                                          <p:attrName>style.visibility</p:attrName>
                                        </p:attrNameLst>
                                      </p:cBhvr>
                                      <p:to>
                                        <p:strVal val="visible"/>
                                      </p:to>
                                    </p:set>
                                    <p:anim calcmode="lin" valueType="num">
                                      <p:cBhvr>
                                        <p:cTn id="117" dur="500" fill="hold"/>
                                        <p:tgtEl>
                                          <p:spTgt spid="85"/>
                                        </p:tgtEl>
                                        <p:attrNameLst>
                                          <p:attrName>ppt_w</p:attrName>
                                        </p:attrNameLst>
                                      </p:cBhvr>
                                      <p:tavLst>
                                        <p:tav tm="0">
                                          <p:val>
                                            <p:fltVal val="0"/>
                                          </p:val>
                                        </p:tav>
                                        <p:tav tm="100000">
                                          <p:val>
                                            <p:strVal val="#ppt_w"/>
                                          </p:val>
                                        </p:tav>
                                      </p:tavLst>
                                    </p:anim>
                                    <p:anim calcmode="lin" valueType="num">
                                      <p:cBhvr>
                                        <p:cTn id="118" dur="500" fill="hold"/>
                                        <p:tgtEl>
                                          <p:spTgt spid="85"/>
                                        </p:tgtEl>
                                        <p:attrNameLst>
                                          <p:attrName>ppt_h</p:attrName>
                                        </p:attrNameLst>
                                      </p:cBhvr>
                                      <p:tavLst>
                                        <p:tav tm="0">
                                          <p:val>
                                            <p:fltVal val="0"/>
                                          </p:val>
                                        </p:tav>
                                        <p:tav tm="100000">
                                          <p:val>
                                            <p:strVal val="#ppt_h"/>
                                          </p:val>
                                        </p:tav>
                                      </p:tavLst>
                                    </p:anim>
                                    <p:animEffect transition="in" filter="fade">
                                      <p:cBhvr>
                                        <p:cTn id="119" dur="500"/>
                                        <p:tgtEl>
                                          <p:spTgt spid="85"/>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86"/>
                                        </p:tgtEl>
                                        <p:attrNameLst>
                                          <p:attrName>style.visibility</p:attrName>
                                        </p:attrNameLst>
                                      </p:cBhvr>
                                      <p:to>
                                        <p:strVal val="visible"/>
                                      </p:to>
                                    </p:set>
                                    <p:anim calcmode="lin" valueType="num">
                                      <p:cBhvr>
                                        <p:cTn id="122" dur="500" fill="hold"/>
                                        <p:tgtEl>
                                          <p:spTgt spid="86"/>
                                        </p:tgtEl>
                                        <p:attrNameLst>
                                          <p:attrName>ppt_w</p:attrName>
                                        </p:attrNameLst>
                                      </p:cBhvr>
                                      <p:tavLst>
                                        <p:tav tm="0">
                                          <p:val>
                                            <p:fltVal val="0"/>
                                          </p:val>
                                        </p:tav>
                                        <p:tav tm="100000">
                                          <p:val>
                                            <p:strVal val="#ppt_w"/>
                                          </p:val>
                                        </p:tav>
                                      </p:tavLst>
                                    </p:anim>
                                    <p:anim calcmode="lin" valueType="num">
                                      <p:cBhvr>
                                        <p:cTn id="123" dur="500" fill="hold"/>
                                        <p:tgtEl>
                                          <p:spTgt spid="86"/>
                                        </p:tgtEl>
                                        <p:attrNameLst>
                                          <p:attrName>ppt_h</p:attrName>
                                        </p:attrNameLst>
                                      </p:cBhvr>
                                      <p:tavLst>
                                        <p:tav tm="0">
                                          <p:val>
                                            <p:fltVal val="0"/>
                                          </p:val>
                                        </p:tav>
                                        <p:tav tm="100000">
                                          <p:val>
                                            <p:strVal val="#ppt_h"/>
                                          </p:val>
                                        </p:tav>
                                      </p:tavLst>
                                    </p:anim>
                                    <p:animEffect transition="in" filter="fade">
                                      <p:cBhvr>
                                        <p:cTn id="124" dur="500"/>
                                        <p:tgtEl>
                                          <p:spTgt spid="86"/>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87"/>
                                        </p:tgtEl>
                                        <p:attrNameLst>
                                          <p:attrName>style.visibility</p:attrName>
                                        </p:attrNameLst>
                                      </p:cBhvr>
                                      <p:to>
                                        <p:strVal val="visible"/>
                                      </p:to>
                                    </p:set>
                                    <p:anim calcmode="lin" valueType="num">
                                      <p:cBhvr>
                                        <p:cTn id="127" dur="500" fill="hold"/>
                                        <p:tgtEl>
                                          <p:spTgt spid="87"/>
                                        </p:tgtEl>
                                        <p:attrNameLst>
                                          <p:attrName>ppt_w</p:attrName>
                                        </p:attrNameLst>
                                      </p:cBhvr>
                                      <p:tavLst>
                                        <p:tav tm="0">
                                          <p:val>
                                            <p:fltVal val="0"/>
                                          </p:val>
                                        </p:tav>
                                        <p:tav tm="100000">
                                          <p:val>
                                            <p:strVal val="#ppt_w"/>
                                          </p:val>
                                        </p:tav>
                                      </p:tavLst>
                                    </p:anim>
                                    <p:anim calcmode="lin" valueType="num">
                                      <p:cBhvr>
                                        <p:cTn id="128" dur="500" fill="hold"/>
                                        <p:tgtEl>
                                          <p:spTgt spid="87"/>
                                        </p:tgtEl>
                                        <p:attrNameLst>
                                          <p:attrName>ppt_h</p:attrName>
                                        </p:attrNameLst>
                                      </p:cBhvr>
                                      <p:tavLst>
                                        <p:tav tm="0">
                                          <p:val>
                                            <p:fltVal val="0"/>
                                          </p:val>
                                        </p:tav>
                                        <p:tav tm="100000">
                                          <p:val>
                                            <p:strVal val="#ppt_h"/>
                                          </p:val>
                                        </p:tav>
                                      </p:tavLst>
                                    </p:anim>
                                    <p:animEffect transition="in" filter="fade">
                                      <p:cBhvr>
                                        <p:cTn id="12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7" grpId="0" animBg="1"/>
      <p:bldP spid="77" grpId="1" animBg="1"/>
      <p:bldP spid="78" grpId="0" animBg="1"/>
      <p:bldP spid="78" grpId="1" animBg="1"/>
      <p:bldP spid="79" grpId="0" animBg="1"/>
      <p:bldP spid="79" grpId="1" animBg="1"/>
      <p:bldP spid="80" grpId="0"/>
      <p:bldP spid="80" grpId="1"/>
      <p:bldP spid="81" grpId="0"/>
      <p:bldP spid="81" grpId="1"/>
      <p:bldP spid="82" grpId="0"/>
      <p:bldP spid="82" grpId="1"/>
      <p:bldP spid="83" grpId="0"/>
      <p:bldP spid="83" grpId="1"/>
      <p:bldP spid="84" grpId="0"/>
      <p:bldP spid="84" grpId="1"/>
      <p:bldP spid="85" grpId="0"/>
      <p:bldP spid="85" grpId="1"/>
      <p:bldP spid="86" grpId="0"/>
      <p:bldP spid="86" grpId="1"/>
      <p:bldP spid="87" grpId="0"/>
      <p:bldP spid="8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图表, 旭日形&#10;&#10;描述已自动生成">
            <a:extLst>
              <a:ext uri="{FF2B5EF4-FFF2-40B4-BE49-F238E27FC236}">
                <a16:creationId xmlns:a16="http://schemas.microsoft.com/office/drawing/2014/main" id="{769AF252-2197-5E8F-D582-8E1E3B17C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2" name="文本框 21">
            <a:extLst>
              <a:ext uri="{FF2B5EF4-FFF2-40B4-BE49-F238E27FC236}">
                <a16:creationId xmlns:a16="http://schemas.microsoft.com/office/drawing/2014/main" id="{677B0736-1B44-1AC9-5A01-CD536269FED4}"/>
              </a:ext>
            </a:extLst>
          </p:cNvPr>
          <p:cNvSpPr txBox="1"/>
          <p:nvPr/>
        </p:nvSpPr>
        <p:spPr>
          <a:xfrm>
            <a:off x="171683" y="283841"/>
            <a:ext cx="384913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02 </a:t>
            </a:r>
            <a:r>
              <a:rPr kumimoji="1" lang="zh-CN" altLang="en-US" sz="2400" b="0" i="0" u="none" strike="noStrike" kern="1200" cap="none" spc="0" normalizeH="0" baseline="0" noProof="0" dirty="0">
                <a:ln>
                  <a:noFill/>
                </a:ln>
                <a:solidFill>
                  <a:srgbClr val="44546A"/>
                </a:solidFill>
                <a:effectLst/>
                <a:uLnTx/>
                <a:uFillTx/>
                <a:cs typeface="+mn-ea"/>
                <a:sym typeface="+mn-lt"/>
              </a:rPr>
              <a:t>边缘创新</a:t>
            </a:r>
            <a:r>
              <a:rPr kumimoji="1" lang="en-US" altLang="zh-CN" sz="2400" b="0" i="0" u="none" strike="noStrike" kern="1200" cap="none" spc="0" normalizeH="0" baseline="0" noProof="0" dirty="0">
                <a:ln>
                  <a:noFill/>
                </a:ln>
                <a:solidFill>
                  <a:srgbClr val="44546A"/>
                </a:solidFill>
                <a:effectLst/>
                <a:uLnTx/>
                <a:uFillTx/>
                <a:cs typeface="+mn-ea"/>
                <a:sym typeface="+mn-lt"/>
              </a:rPr>
              <a:t>-</a:t>
            </a:r>
            <a:r>
              <a:rPr kumimoji="1" lang="zh-CN" altLang="en-US" sz="2400" b="0" i="0" u="none" strike="noStrike" kern="1200" cap="none" spc="0" normalizeH="0" baseline="0" noProof="0" dirty="0">
                <a:ln>
                  <a:noFill/>
                </a:ln>
                <a:solidFill>
                  <a:srgbClr val="44546A"/>
                </a:solidFill>
                <a:effectLst/>
                <a:uLnTx/>
                <a:uFillTx/>
                <a:cs typeface="+mn-ea"/>
                <a:sym typeface="+mn-lt"/>
              </a:rPr>
              <a:t>生物识别支付</a:t>
            </a:r>
          </a:p>
        </p:txBody>
      </p:sp>
      <p:pic>
        <p:nvPicPr>
          <p:cNvPr id="23" name="图片 22">
            <a:extLst>
              <a:ext uri="{FF2B5EF4-FFF2-40B4-BE49-F238E27FC236}">
                <a16:creationId xmlns:a16="http://schemas.microsoft.com/office/drawing/2014/main" id="{4819D82E-AED7-B252-4F5E-AB4D83BB0068}"/>
              </a:ext>
            </a:extLst>
          </p:cNvPr>
          <p:cNvPicPr>
            <a:picLocks noChangeAspect="1"/>
          </p:cNvPicPr>
          <p:nvPr/>
        </p:nvPicPr>
        <p:blipFill>
          <a:blip r:embed="rId4"/>
          <a:stretch>
            <a:fillRect/>
          </a:stretch>
        </p:blipFill>
        <p:spPr>
          <a:xfrm>
            <a:off x="337966" y="4165313"/>
            <a:ext cx="3373760" cy="2311025"/>
          </a:xfrm>
          <a:prstGeom prst="rect">
            <a:avLst/>
          </a:prstGeom>
        </p:spPr>
      </p:pic>
      <p:pic>
        <p:nvPicPr>
          <p:cNvPr id="24" name="图片 23">
            <a:extLst>
              <a:ext uri="{FF2B5EF4-FFF2-40B4-BE49-F238E27FC236}">
                <a16:creationId xmlns:a16="http://schemas.microsoft.com/office/drawing/2014/main" id="{201F20D5-B008-C364-C3EC-0E1D6DE3E22D}"/>
              </a:ext>
            </a:extLst>
          </p:cNvPr>
          <p:cNvPicPr>
            <a:picLocks noChangeAspect="1"/>
          </p:cNvPicPr>
          <p:nvPr/>
        </p:nvPicPr>
        <p:blipFill>
          <a:blip r:embed="rId5"/>
          <a:stretch>
            <a:fillRect/>
          </a:stretch>
        </p:blipFill>
        <p:spPr>
          <a:xfrm>
            <a:off x="3854530" y="1055867"/>
            <a:ext cx="4157343" cy="2474411"/>
          </a:xfrm>
          <a:prstGeom prst="rect">
            <a:avLst/>
          </a:prstGeom>
        </p:spPr>
      </p:pic>
      <p:pic>
        <p:nvPicPr>
          <p:cNvPr id="25" name="图片 24">
            <a:extLst>
              <a:ext uri="{FF2B5EF4-FFF2-40B4-BE49-F238E27FC236}">
                <a16:creationId xmlns:a16="http://schemas.microsoft.com/office/drawing/2014/main" id="{869BC959-B55A-7320-EC80-CE30F224C4B2}"/>
              </a:ext>
            </a:extLst>
          </p:cNvPr>
          <p:cNvPicPr>
            <a:picLocks noChangeAspect="1"/>
          </p:cNvPicPr>
          <p:nvPr/>
        </p:nvPicPr>
        <p:blipFill>
          <a:blip r:embed="rId6"/>
          <a:stretch>
            <a:fillRect/>
          </a:stretch>
        </p:blipFill>
        <p:spPr>
          <a:xfrm>
            <a:off x="8104642" y="4165313"/>
            <a:ext cx="3934587" cy="2480186"/>
          </a:xfrm>
          <a:prstGeom prst="rect">
            <a:avLst/>
          </a:prstGeom>
        </p:spPr>
      </p:pic>
      <p:sp>
        <p:nvSpPr>
          <p:cNvPr id="26" name="文本框 25">
            <a:extLst>
              <a:ext uri="{FF2B5EF4-FFF2-40B4-BE49-F238E27FC236}">
                <a16:creationId xmlns:a16="http://schemas.microsoft.com/office/drawing/2014/main" id="{9D7C233A-661D-C1C8-A82F-8243349CD85B}"/>
              </a:ext>
            </a:extLst>
          </p:cNvPr>
          <p:cNvSpPr txBox="1"/>
          <p:nvPr/>
        </p:nvSpPr>
        <p:spPr>
          <a:xfrm>
            <a:off x="474562" y="1215342"/>
            <a:ext cx="2928395" cy="2400657"/>
          </a:xfrm>
          <a:prstGeom prst="rect">
            <a:avLst/>
          </a:prstGeom>
          <a:noFill/>
        </p:spPr>
        <p:txBody>
          <a:bodyPr wrap="square" rtlCol="0">
            <a:spAutoFit/>
          </a:bodyPr>
          <a:lstStyle/>
          <a:p>
            <a:r>
              <a:rPr lang="zh-CN" altLang="en-US" sz="2400" b="1" dirty="0">
                <a:solidFill>
                  <a:schemeClr val="tx1">
                    <a:lumMod val="75000"/>
                    <a:lumOff val="25000"/>
                  </a:schemeClr>
                </a:solidFill>
                <a:cs typeface="+mn-ea"/>
              </a:rPr>
              <a:t>声波支付</a:t>
            </a:r>
            <a:endParaRPr lang="en-US" altLang="zh-CN" sz="2400" b="1" dirty="0">
              <a:solidFill>
                <a:schemeClr val="tx1">
                  <a:lumMod val="75000"/>
                  <a:lumOff val="25000"/>
                </a:schemeClr>
              </a:solidFill>
              <a:cs typeface="+mn-ea"/>
            </a:endParaRPr>
          </a:p>
          <a:p>
            <a:r>
              <a:rPr lang="zh-CN" altLang="en-US" dirty="0"/>
              <a:t>是指利用声波的传输，完成两个设备近场识别的技术。具体过程是在手机客户端里，内置“声波支付”功能，用户将手机麦克风对准收款方的麦克风，手机会播放一段声音完成支付。</a:t>
            </a:r>
          </a:p>
        </p:txBody>
      </p:sp>
      <p:sp>
        <p:nvSpPr>
          <p:cNvPr id="27" name="文本框 26">
            <a:extLst>
              <a:ext uri="{FF2B5EF4-FFF2-40B4-BE49-F238E27FC236}">
                <a16:creationId xmlns:a16="http://schemas.microsoft.com/office/drawing/2014/main" id="{FCA3C982-63D6-750A-8B07-5F2BEF071DCC}"/>
              </a:ext>
            </a:extLst>
          </p:cNvPr>
          <p:cNvSpPr txBox="1"/>
          <p:nvPr/>
        </p:nvSpPr>
        <p:spPr>
          <a:xfrm>
            <a:off x="4323693" y="4375230"/>
            <a:ext cx="3373760" cy="1569660"/>
          </a:xfrm>
          <a:prstGeom prst="rect">
            <a:avLst/>
          </a:prstGeom>
          <a:noFill/>
        </p:spPr>
        <p:txBody>
          <a:bodyPr wrap="square" rtlCol="0">
            <a:spAutoFit/>
          </a:bodyPr>
          <a:lstStyle/>
          <a:p>
            <a:r>
              <a:rPr lang="zh-CN" altLang="en-US" sz="2400" b="1" dirty="0">
                <a:solidFill>
                  <a:schemeClr val="tx1">
                    <a:lumMod val="75000"/>
                    <a:lumOff val="25000"/>
                  </a:schemeClr>
                </a:solidFill>
                <a:cs typeface="+mn-ea"/>
              </a:rPr>
              <a:t>指纹支付</a:t>
            </a:r>
            <a:endParaRPr lang="en-US" altLang="zh-CN" sz="2400" b="1" dirty="0">
              <a:solidFill>
                <a:schemeClr val="tx1">
                  <a:lumMod val="75000"/>
                  <a:lumOff val="25000"/>
                </a:schemeClr>
              </a:solidFill>
              <a:cs typeface="+mn-ea"/>
            </a:endParaRPr>
          </a:p>
          <a:p>
            <a:r>
              <a:rPr lang="zh-CN" altLang="en-US" dirty="0"/>
              <a:t>指纹跟每个人的特征相关，具有唯一性，结合其他一些相应的技术和安全措施，可以达到安全交易的目的。</a:t>
            </a:r>
          </a:p>
        </p:txBody>
      </p:sp>
      <p:sp>
        <p:nvSpPr>
          <p:cNvPr id="28" name="文本框 27">
            <a:extLst>
              <a:ext uri="{FF2B5EF4-FFF2-40B4-BE49-F238E27FC236}">
                <a16:creationId xmlns:a16="http://schemas.microsoft.com/office/drawing/2014/main" id="{26CA3EDA-7DE5-C209-F032-C4904CFF875A}"/>
              </a:ext>
            </a:extLst>
          </p:cNvPr>
          <p:cNvSpPr txBox="1"/>
          <p:nvPr/>
        </p:nvSpPr>
        <p:spPr>
          <a:xfrm>
            <a:off x="8309420" y="1215342"/>
            <a:ext cx="3525302" cy="2123658"/>
          </a:xfrm>
          <a:prstGeom prst="rect">
            <a:avLst/>
          </a:prstGeom>
          <a:noFill/>
        </p:spPr>
        <p:txBody>
          <a:bodyPr wrap="square" rtlCol="0">
            <a:spAutoFit/>
          </a:bodyPr>
          <a:lstStyle/>
          <a:p>
            <a:r>
              <a:rPr lang="zh-CN" altLang="en-US" sz="2400" b="1" dirty="0">
                <a:solidFill>
                  <a:schemeClr val="tx1">
                    <a:lumMod val="75000"/>
                    <a:lumOff val="25000"/>
                  </a:schemeClr>
                </a:solidFill>
                <a:cs typeface="+mn-ea"/>
              </a:rPr>
              <a:t>人脸识别</a:t>
            </a:r>
            <a:endParaRPr lang="en-US" altLang="zh-CN" sz="2400" b="1" dirty="0">
              <a:solidFill>
                <a:schemeClr val="tx1">
                  <a:lumMod val="75000"/>
                  <a:lumOff val="25000"/>
                </a:schemeClr>
              </a:solidFill>
              <a:cs typeface="+mn-ea"/>
            </a:endParaRPr>
          </a:p>
          <a:p>
            <a:r>
              <a:rPr lang="zh-CN" altLang="en-US" dirty="0"/>
              <a:t>人脸识别，是基于人的脸部特征信息进行身份识别的一种生物识别技术。刷脸支付最大的障碍就是人可能因减肥整容化妆的导致容貌变化，目前得刷脸支付还需要进一步抓住核心的生物特征。</a:t>
            </a:r>
            <a:endParaRPr lang="en-US" altLang="zh-CN" dirty="0"/>
          </a:p>
        </p:txBody>
      </p:sp>
    </p:spTree>
    <p:extLst>
      <p:ext uri="{BB962C8B-B14F-4D97-AF65-F5344CB8AC3E}">
        <p14:creationId xmlns:p14="http://schemas.microsoft.com/office/powerpoint/2010/main" val="316035743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randombar(horizontal)">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2CB9F34-5306-8A40-AA11-03AB4FFD28A1}"/>
              </a:ext>
            </a:extLst>
          </p:cNvPr>
          <p:cNvSpPr/>
          <p:nvPr/>
        </p:nvSpPr>
        <p:spPr>
          <a:xfrm>
            <a:off x="5692573" y="1964231"/>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文本框 3">
            <a:extLst>
              <a:ext uri="{FF2B5EF4-FFF2-40B4-BE49-F238E27FC236}">
                <a16:creationId xmlns:a16="http://schemas.microsoft.com/office/drawing/2014/main" id="{46F1BE3E-FD14-184B-A572-89F3AAD95623}"/>
              </a:ext>
            </a:extLst>
          </p:cNvPr>
          <p:cNvSpPr txBox="1"/>
          <p:nvPr/>
        </p:nvSpPr>
        <p:spPr>
          <a:xfrm>
            <a:off x="5949836" y="2419306"/>
            <a:ext cx="4130394" cy="70134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schemeClr val="accent1">
                    <a:lumMod val="75000"/>
                  </a:schemeClr>
                </a:solidFill>
                <a:effectLst/>
                <a:uLnTx/>
                <a:uFillTx/>
                <a:cs typeface="+mn-ea"/>
                <a:sym typeface="+mn-lt"/>
              </a:rPr>
              <a:t>比如手机银行，一旦开设后就会下载一个数字证书，但这种途径安全性不高</a:t>
            </a:r>
          </a:p>
        </p:txBody>
      </p:sp>
      <p:sp>
        <p:nvSpPr>
          <p:cNvPr id="6" name="矩形 5">
            <a:extLst>
              <a:ext uri="{FF2B5EF4-FFF2-40B4-BE49-F238E27FC236}">
                <a16:creationId xmlns:a16="http://schemas.microsoft.com/office/drawing/2014/main" id="{BEFBA3B3-B5DD-6C4C-A007-A04F86C5FE21}"/>
              </a:ext>
            </a:extLst>
          </p:cNvPr>
          <p:cNvSpPr/>
          <p:nvPr/>
        </p:nvSpPr>
        <p:spPr>
          <a:xfrm>
            <a:off x="5692573" y="1908799"/>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矩形 6">
            <a:extLst>
              <a:ext uri="{FF2B5EF4-FFF2-40B4-BE49-F238E27FC236}">
                <a16:creationId xmlns:a16="http://schemas.microsoft.com/office/drawing/2014/main" id="{CDC7B1E1-D2A3-4C4C-ADAD-F2382F3089D1}"/>
              </a:ext>
            </a:extLst>
          </p:cNvPr>
          <p:cNvSpPr/>
          <p:nvPr/>
        </p:nvSpPr>
        <p:spPr>
          <a:xfrm>
            <a:off x="5692573" y="3359127"/>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a:extLst>
              <a:ext uri="{FF2B5EF4-FFF2-40B4-BE49-F238E27FC236}">
                <a16:creationId xmlns:a16="http://schemas.microsoft.com/office/drawing/2014/main" id="{B17C519C-610B-4648-997A-D1EFECE2699A}"/>
              </a:ext>
            </a:extLst>
          </p:cNvPr>
          <p:cNvSpPr txBox="1"/>
          <p:nvPr/>
        </p:nvSpPr>
        <p:spPr>
          <a:xfrm>
            <a:off x="5949836" y="3814202"/>
            <a:ext cx="4130394" cy="38125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schemeClr val="accent1">
                    <a:lumMod val="75000"/>
                  </a:schemeClr>
                </a:solidFill>
                <a:effectLst/>
                <a:uLnTx/>
                <a:uFillTx/>
                <a:cs typeface="+mn-ea"/>
                <a:sym typeface="+mn-lt"/>
              </a:rPr>
              <a:t>类似于现在的</a:t>
            </a:r>
            <a:r>
              <a:rPr kumimoji="1" lang="en-US" altLang="zh-CN" sz="1600" b="0" i="0" u="none" strike="noStrike" kern="1200" cap="none" spc="0" normalizeH="0" baseline="0" noProof="0" dirty="0">
                <a:ln>
                  <a:noFill/>
                </a:ln>
                <a:solidFill>
                  <a:schemeClr val="accent1">
                    <a:lumMod val="75000"/>
                  </a:schemeClr>
                </a:solidFill>
                <a:effectLst/>
                <a:uLnTx/>
                <a:uFillTx/>
                <a:cs typeface="+mn-ea"/>
                <a:sym typeface="+mn-lt"/>
              </a:rPr>
              <a:t>U</a:t>
            </a:r>
            <a:r>
              <a:rPr kumimoji="1" lang="zh-CN" altLang="en-US" sz="1600" b="0" i="0" u="none" strike="noStrike" kern="1200" cap="none" spc="0" normalizeH="0" baseline="0" noProof="0" dirty="0">
                <a:ln>
                  <a:noFill/>
                </a:ln>
                <a:solidFill>
                  <a:schemeClr val="accent1">
                    <a:lumMod val="75000"/>
                  </a:schemeClr>
                </a:solidFill>
                <a:effectLst/>
                <a:uLnTx/>
                <a:uFillTx/>
                <a:cs typeface="+mn-ea"/>
                <a:sym typeface="+mn-lt"/>
              </a:rPr>
              <a:t>盘，存储数字证书</a:t>
            </a:r>
          </a:p>
        </p:txBody>
      </p:sp>
      <p:sp>
        <p:nvSpPr>
          <p:cNvPr id="9" name="文本框 8">
            <a:extLst>
              <a:ext uri="{FF2B5EF4-FFF2-40B4-BE49-F238E27FC236}">
                <a16:creationId xmlns:a16="http://schemas.microsoft.com/office/drawing/2014/main" id="{6D2CE038-09C4-3449-BAF7-C1B9FC5AEA85}"/>
              </a:ext>
            </a:extLst>
          </p:cNvPr>
          <p:cNvSpPr txBox="1"/>
          <p:nvPr/>
        </p:nvSpPr>
        <p:spPr>
          <a:xfrm>
            <a:off x="5949836" y="3519726"/>
            <a:ext cx="686406"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SD</a:t>
            </a:r>
            <a:r>
              <a:rPr kumimoji="1" lang="zh-CN" altLang="en-US" sz="1600" b="0" i="0" u="none" strike="noStrike" kern="1200" cap="none" spc="0" normalizeH="0" baseline="0" noProof="0" dirty="0">
                <a:ln>
                  <a:noFill/>
                </a:ln>
                <a:solidFill>
                  <a:srgbClr val="44546A"/>
                </a:solidFill>
                <a:effectLst/>
                <a:uLnTx/>
                <a:uFillTx/>
                <a:cs typeface="+mn-ea"/>
                <a:sym typeface="+mn-lt"/>
              </a:rPr>
              <a:t>卡</a:t>
            </a:r>
          </a:p>
        </p:txBody>
      </p:sp>
      <p:sp>
        <p:nvSpPr>
          <p:cNvPr id="10" name="矩形 9">
            <a:extLst>
              <a:ext uri="{FF2B5EF4-FFF2-40B4-BE49-F238E27FC236}">
                <a16:creationId xmlns:a16="http://schemas.microsoft.com/office/drawing/2014/main" id="{85CB19D9-4D72-9442-8ED1-99E3C240061F}"/>
              </a:ext>
            </a:extLst>
          </p:cNvPr>
          <p:cNvSpPr/>
          <p:nvPr/>
        </p:nvSpPr>
        <p:spPr>
          <a:xfrm>
            <a:off x="5692573" y="3303695"/>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矩形 10">
            <a:extLst>
              <a:ext uri="{FF2B5EF4-FFF2-40B4-BE49-F238E27FC236}">
                <a16:creationId xmlns:a16="http://schemas.microsoft.com/office/drawing/2014/main" id="{976FD1EB-EB8E-2545-B73C-6F5FADDFF56A}"/>
              </a:ext>
            </a:extLst>
          </p:cNvPr>
          <p:cNvSpPr/>
          <p:nvPr/>
        </p:nvSpPr>
        <p:spPr>
          <a:xfrm>
            <a:off x="5692573" y="4754023"/>
            <a:ext cx="4983642" cy="147650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2" name="文本框 11">
            <a:extLst>
              <a:ext uri="{FF2B5EF4-FFF2-40B4-BE49-F238E27FC236}">
                <a16:creationId xmlns:a16="http://schemas.microsoft.com/office/drawing/2014/main" id="{9AF24C6D-BACD-A04F-BD53-6A6AAD212764}"/>
              </a:ext>
            </a:extLst>
          </p:cNvPr>
          <p:cNvSpPr txBox="1"/>
          <p:nvPr/>
        </p:nvSpPr>
        <p:spPr>
          <a:xfrm>
            <a:off x="5949836" y="5209098"/>
            <a:ext cx="4130394" cy="102143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schemeClr val="accent1">
                    <a:lumMod val="75000"/>
                  </a:schemeClr>
                </a:solidFill>
                <a:effectLst/>
                <a:uLnTx/>
                <a:uFillTx/>
                <a:cs typeface="+mn-ea"/>
                <a:sym typeface="+mn-lt"/>
              </a:rPr>
              <a:t>就是在</a:t>
            </a:r>
            <a:r>
              <a:rPr kumimoji="1" lang="en-US" altLang="zh-CN" sz="1600" b="0" i="0" u="none" strike="noStrike" kern="1200" cap="none" spc="0" normalizeH="0" baseline="0" noProof="0" dirty="0">
                <a:ln>
                  <a:noFill/>
                </a:ln>
                <a:solidFill>
                  <a:schemeClr val="accent1">
                    <a:lumMod val="75000"/>
                  </a:schemeClr>
                </a:solidFill>
                <a:effectLst/>
                <a:uLnTx/>
                <a:uFillTx/>
                <a:cs typeface="+mn-ea"/>
                <a:sym typeface="+mn-lt"/>
              </a:rPr>
              <a:t>SIM</a:t>
            </a:r>
            <a:r>
              <a:rPr kumimoji="1" lang="zh-CN" altLang="en-US" sz="1600" b="0" i="0" u="none" strike="noStrike" kern="1200" cap="none" spc="0" normalizeH="0" baseline="0" noProof="0" dirty="0">
                <a:ln>
                  <a:noFill/>
                </a:ln>
                <a:solidFill>
                  <a:schemeClr val="accent1">
                    <a:lumMod val="75000"/>
                  </a:schemeClr>
                </a:solidFill>
                <a:effectLst/>
                <a:uLnTx/>
                <a:uFillTx/>
                <a:cs typeface="+mn-ea"/>
                <a:sym typeface="+mn-lt"/>
              </a:rPr>
              <a:t>卡中某一区域</a:t>
            </a:r>
            <a:r>
              <a:rPr kumimoji="1" lang="zh-CN" altLang="en-US" sz="1600" dirty="0">
                <a:solidFill>
                  <a:schemeClr val="accent1">
                    <a:lumMod val="75000"/>
                  </a:schemeClr>
                </a:solidFill>
                <a:cs typeface="+mn-ea"/>
                <a:sym typeface="+mn-lt"/>
              </a:rPr>
              <a:t>里边划出一个区域来存储证书，这种卡需要银行与移动运营商合作</a:t>
            </a:r>
            <a:endParaRPr kumimoji="1" lang="zh-CN" altLang="en-US" sz="1600" b="0" i="0" u="none" strike="noStrike" kern="1200" cap="none" spc="0" normalizeH="0" baseline="0" noProof="0" dirty="0">
              <a:ln>
                <a:noFill/>
              </a:ln>
              <a:solidFill>
                <a:schemeClr val="accent1">
                  <a:lumMod val="75000"/>
                </a:schemeClr>
              </a:solidFill>
              <a:effectLst/>
              <a:uLnTx/>
              <a:uFillTx/>
              <a:cs typeface="+mn-ea"/>
              <a:sym typeface="+mn-lt"/>
            </a:endParaRPr>
          </a:p>
        </p:txBody>
      </p:sp>
      <p:sp>
        <p:nvSpPr>
          <p:cNvPr id="13" name="文本框 12">
            <a:extLst>
              <a:ext uri="{FF2B5EF4-FFF2-40B4-BE49-F238E27FC236}">
                <a16:creationId xmlns:a16="http://schemas.microsoft.com/office/drawing/2014/main" id="{8098BBB9-0E65-0C40-BF0E-33FBAD1ADC28}"/>
              </a:ext>
            </a:extLst>
          </p:cNvPr>
          <p:cNvSpPr txBox="1"/>
          <p:nvPr/>
        </p:nvSpPr>
        <p:spPr>
          <a:xfrm>
            <a:off x="5949836" y="4914622"/>
            <a:ext cx="79060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SIM</a:t>
            </a:r>
            <a:r>
              <a:rPr kumimoji="1" lang="zh-CN" altLang="en-US" sz="1600" b="0" i="0" u="none" strike="noStrike" kern="1200" cap="none" spc="0" normalizeH="0" baseline="0" noProof="0" dirty="0">
                <a:ln>
                  <a:noFill/>
                </a:ln>
                <a:solidFill>
                  <a:srgbClr val="44546A"/>
                </a:solidFill>
                <a:effectLst/>
                <a:uLnTx/>
                <a:uFillTx/>
                <a:cs typeface="+mn-ea"/>
                <a:sym typeface="+mn-lt"/>
              </a:rPr>
              <a:t>卡</a:t>
            </a:r>
          </a:p>
        </p:txBody>
      </p:sp>
      <p:sp>
        <p:nvSpPr>
          <p:cNvPr id="14" name="矩形 13">
            <a:extLst>
              <a:ext uri="{FF2B5EF4-FFF2-40B4-BE49-F238E27FC236}">
                <a16:creationId xmlns:a16="http://schemas.microsoft.com/office/drawing/2014/main" id="{A9447839-DBE4-6C40-AF3B-46119C9E6AA8}"/>
              </a:ext>
            </a:extLst>
          </p:cNvPr>
          <p:cNvSpPr/>
          <p:nvPr/>
        </p:nvSpPr>
        <p:spPr>
          <a:xfrm>
            <a:off x="5692573" y="4698591"/>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TextBox 18"/>
          <p:cNvSpPr txBox="1"/>
          <p:nvPr/>
        </p:nvSpPr>
        <p:spPr>
          <a:xfrm>
            <a:off x="6384194" y="6588492"/>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http://www.1ppt.com/moban/</a:t>
            </a:r>
            <a:r>
              <a:rPr kumimoji="0" lang="zh-CN" altLang="en-US" sz="100" b="0" i="0" u="none" strike="noStrike" kern="0" cap="none" spc="0" normalizeH="0" baseline="0" noProof="0" dirty="0">
                <a:ln>
                  <a:noFill/>
                </a:ln>
                <a:solidFill>
                  <a:schemeClr val="bg1"/>
                </a:solidFill>
                <a:effectLst/>
                <a:uLnTx/>
                <a:uFillTx/>
              </a:rPr>
              <a:t> </a:t>
            </a:r>
            <a:endParaRPr kumimoji="0" lang="en-US" altLang="zh-CN" sz="100" b="0" i="0" u="none" strike="noStrike" kern="0" cap="none" spc="0" normalizeH="0" baseline="0" noProof="0" dirty="0">
              <a:ln>
                <a:noFill/>
              </a:ln>
              <a:solidFill>
                <a:schemeClr val="bg1"/>
              </a:solidFill>
              <a:effectLst/>
              <a:uLnTx/>
              <a:uFillTx/>
            </a:endParaRPr>
          </a:p>
        </p:txBody>
      </p:sp>
      <p:pic>
        <p:nvPicPr>
          <p:cNvPr id="18" name="图片 17" descr="图表, 旭日形&#10;&#10;描述已自动生成">
            <a:extLst>
              <a:ext uri="{FF2B5EF4-FFF2-40B4-BE49-F238E27FC236}">
                <a16:creationId xmlns:a16="http://schemas.microsoft.com/office/drawing/2014/main" id="{C6DE35A7-5B52-118B-CAD8-252A4104D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a:extLst>
              <a:ext uri="{FF2B5EF4-FFF2-40B4-BE49-F238E27FC236}">
                <a16:creationId xmlns:a16="http://schemas.microsoft.com/office/drawing/2014/main" id="{A95CE18A-41F4-8432-6C3B-C79167E003A8}"/>
              </a:ext>
            </a:extLst>
          </p:cNvPr>
          <p:cNvSpPr txBox="1"/>
          <p:nvPr/>
        </p:nvSpPr>
        <p:spPr>
          <a:xfrm>
            <a:off x="217981" y="304627"/>
            <a:ext cx="446468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02 </a:t>
            </a:r>
            <a:r>
              <a:rPr kumimoji="1" lang="zh-CN" altLang="en-US" sz="2400" b="0" i="0" u="none" strike="noStrike" kern="1200" cap="none" spc="0" normalizeH="0" baseline="0" noProof="0" dirty="0">
                <a:ln>
                  <a:noFill/>
                </a:ln>
                <a:solidFill>
                  <a:srgbClr val="44546A"/>
                </a:solidFill>
                <a:effectLst/>
                <a:uLnTx/>
                <a:uFillTx/>
                <a:cs typeface="+mn-ea"/>
                <a:sym typeface="+mn-lt"/>
              </a:rPr>
              <a:t>边缘创新</a:t>
            </a:r>
            <a:r>
              <a:rPr kumimoji="1" lang="en-US" altLang="zh-CN" sz="2400" b="0" i="0" u="none" strike="noStrike" kern="1200" cap="none" spc="0" normalizeH="0" baseline="0" noProof="0" dirty="0">
                <a:ln>
                  <a:noFill/>
                </a:ln>
                <a:solidFill>
                  <a:srgbClr val="44546A"/>
                </a:solidFill>
                <a:effectLst/>
                <a:uLnTx/>
                <a:uFillTx/>
                <a:cs typeface="+mn-ea"/>
                <a:sym typeface="+mn-lt"/>
              </a:rPr>
              <a:t>-</a:t>
            </a:r>
            <a:r>
              <a:rPr kumimoji="1" lang="zh-CN" altLang="en-US" sz="2400" b="0" i="0" u="none" strike="noStrike" kern="1200" cap="none" spc="0" normalizeH="0" baseline="0" noProof="0" dirty="0">
                <a:ln>
                  <a:noFill/>
                </a:ln>
                <a:solidFill>
                  <a:srgbClr val="44546A"/>
                </a:solidFill>
                <a:effectLst/>
                <a:uLnTx/>
                <a:uFillTx/>
                <a:cs typeface="+mn-ea"/>
                <a:sym typeface="+mn-lt"/>
              </a:rPr>
              <a:t>安全方面相关业务</a:t>
            </a:r>
          </a:p>
        </p:txBody>
      </p:sp>
      <p:sp>
        <p:nvSpPr>
          <p:cNvPr id="21" name="文本框 20">
            <a:extLst>
              <a:ext uri="{FF2B5EF4-FFF2-40B4-BE49-F238E27FC236}">
                <a16:creationId xmlns:a16="http://schemas.microsoft.com/office/drawing/2014/main" id="{46E6397D-9A38-7A44-1289-63D10D331999}"/>
              </a:ext>
            </a:extLst>
          </p:cNvPr>
          <p:cNvSpPr txBox="1"/>
          <p:nvPr/>
        </p:nvSpPr>
        <p:spPr>
          <a:xfrm>
            <a:off x="6096000" y="642363"/>
            <a:ext cx="3775285" cy="923330"/>
          </a:xfrm>
          <a:prstGeom prst="rect">
            <a:avLst/>
          </a:prstGeom>
          <a:noFill/>
        </p:spPr>
        <p:txBody>
          <a:bodyPr wrap="square" rtlCol="0">
            <a:spAutoFit/>
          </a:bodyPr>
          <a:lstStyle/>
          <a:p>
            <a:r>
              <a:rPr lang="zh-CN" altLang="en-US" dirty="0"/>
              <a:t>对于手机银行来说，手机证书要解决身份认证问题是非常重要的，将来会进一步推广到更多支付场合。</a:t>
            </a:r>
          </a:p>
        </p:txBody>
      </p:sp>
      <p:pic>
        <p:nvPicPr>
          <p:cNvPr id="22" name="图片 21">
            <a:extLst>
              <a:ext uri="{FF2B5EF4-FFF2-40B4-BE49-F238E27FC236}">
                <a16:creationId xmlns:a16="http://schemas.microsoft.com/office/drawing/2014/main" id="{B0A7AE5A-DCF3-3DCD-F3A6-C3ADBEBCD13E}"/>
              </a:ext>
            </a:extLst>
          </p:cNvPr>
          <p:cNvPicPr>
            <a:picLocks noChangeAspect="1"/>
          </p:cNvPicPr>
          <p:nvPr/>
        </p:nvPicPr>
        <p:blipFill>
          <a:blip r:embed="rId4"/>
          <a:stretch>
            <a:fillRect/>
          </a:stretch>
        </p:blipFill>
        <p:spPr>
          <a:xfrm>
            <a:off x="252850" y="1162611"/>
            <a:ext cx="3766966" cy="2906842"/>
          </a:xfrm>
          <a:prstGeom prst="rect">
            <a:avLst/>
          </a:prstGeom>
        </p:spPr>
      </p:pic>
      <p:pic>
        <p:nvPicPr>
          <p:cNvPr id="24" name="图片 23">
            <a:extLst>
              <a:ext uri="{FF2B5EF4-FFF2-40B4-BE49-F238E27FC236}">
                <a16:creationId xmlns:a16="http://schemas.microsoft.com/office/drawing/2014/main" id="{70A9184B-8A48-1791-99A0-512A056DDAEF}"/>
              </a:ext>
            </a:extLst>
          </p:cNvPr>
          <p:cNvPicPr>
            <a:picLocks noChangeAspect="1"/>
          </p:cNvPicPr>
          <p:nvPr/>
        </p:nvPicPr>
        <p:blipFill>
          <a:blip r:embed="rId5"/>
          <a:stretch>
            <a:fillRect/>
          </a:stretch>
        </p:blipFill>
        <p:spPr>
          <a:xfrm>
            <a:off x="1247711" y="2419306"/>
            <a:ext cx="4014126" cy="3674591"/>
          </a:xfrm>
          <a:prstGeom prst="rect">
            <a:avLst/>
          </a:prstGeom>
        </p:spPr>
      </p:pic>
      <p:sp>
        <p:nvSpPr>
          <p:cNvPr id="26" name="文本框 25">
            <a:extLst>
              <a:ext uri="{FF2B5EF4-FFF2-40B4-BE49-F238E27FC236}">
                <a16:creationId xmlns:a16="http://schemas.microsoft.com/office/drawing/2014/main" id="{C64DED70-89FC-F359-7BBD-448DD9FEA06F}"/>
              </a:ext>
            </a:extLst>
          </p:cNvPr>
          <p:cNvSpPr txBox="1"/>
          <p:nvPr/>
        </p:nvSpPr>
        <p:spPr>
          <a:xfrm>
            <a:off x="5949836" y="2110369"/>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srgbClr val="44546A"/>
                </a:solidFill>
                <a:effectLst/>
                <a:uLnTx/>
                <a:uFillTx/>
                <a:cs typeface="+mn-ea"/>
                <a:sym typeface="+mn-lt"/>
              </a:rPr>
              <a:t>文件存储方式</a:t>
            </a:r>
          </a:p>
        </p:txBody>
      </p:sp>
    </p:spTree>
    <p:extLst>
      <p:ext uri="{BB962C8B-B14F-4D97-AF65-F5344CB8AC3E}">
        <p14:creationId xmlns:p14="http://schemas.microsoft.com/office/powerpoint/2010/main" val="200673982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ssolve">
                                      <p:cBhvr>
                                        <p:cTn id="31" dur="500"/>
                                        <p:tgtEl>
                                          <p:spTgt spid="12"/>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dissolve">
                                      <p:cBhvr>
                                        <p:cTn id="34" dur="500"/>
                                        <p:tgtEl>
                                          <p:spTgt spid="13"/>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ssolve">
                                      <p:cBhvr>
                                        <p:cTn id="37" dur="500"/>
                                        <p:tgtEl>
                                          <p:spTgt spid="14"/>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dissolve">
                                      <p:cBhvr>
                                        <p:cTn id="40" dur="500"/>
                                        <p:tgtEl>
                                          <p:spTgt spid="26"/>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randombar(horizontal)">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animBg="1"/>
      <p:bldP spid="8" grpId="0"/>
      <p:bldP spid="9" grpId="0"/>
      <p:bldP spid="10" grpId="0" animBg="1"/>
      <p:bldP spid="11" grpId="0" animBg="1"/>
      <p:bldP spid="12" grpId="0"/>
      <p:bldP spid="13" grpId="0"/>
      <p:bldP spid="14" grpId="0" animBg="1"/>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215471" y="140908"/>
            <a:ext cx="4464684" cy="581057"/>
          </a:xfrm>
          <a:prstGeom prst="rect">
            <a:avLst/>
          </a:prstGeom>
          <a:noFill/>
        </p:spPr>
        <p:txBody>
          <a:bodyPr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zh-CN" sz="2400" dirty="0">
                <a:solidFill>
                  <a:srgbClr val="44546A"/>
                </a:solidFill>
                <a:cs typeface="+mn-ea"/>
                <a:sym typeface="+mn-lt"/>
              </a:rPr>
              <a:t>02 </a:t>
            </a:r>
            <a:r>
              <a:rPr kumimoji="1" lang="zh-CN" altLang="en-US" sz="2400" dirty="0">
                <a:solidFill>
                  <a:srgbClr val="44546A"/>
                </a:solidFill>
                <a:cs typeface="+mn-ea"/>
                <a:sym typeface="+mn-lt"/>
              </a:rPr>
              <a:t>边缘创新</a:t>
            </a:r>
            <a:r>
              <a:rPr kumimoji="1" lang="en-US" altLang="zh-CN" sz="2400" dirty="0">
                <a:solidFill>
                  <a:srgbClr val="44546A"/>
                </a:solidFill>
                <a:cs typeface="+mn-ea"/>
                <a:sym typeface="+mn-lt"/>
              </a:rPr>
              <a:t>-</a:t>
            </a:r>
            <a:r>
              <a:rPr kumimoji="1" lang="zh-CN" altLang="en-US" sz="2400" dirty="0">
                <a:solidFill>
                  <a:srgbClr val="44546A"/>
                </a:solidFill>
                <a:cs typeface="+mn-ea"/>
                <a:sym typeface="+mn-lt"/>
              </a:rPr>
              <a:t>机具方面相关业务</a:t>
            </a:r>
            <a:endParaRPr kumimoji="1" lang="en" altLang="zh-CN" sz="2400" dirty="0">
              <a:solidFill>
                <a:srgbClr val="44546A"/>
              </a:solidFill>
              <a:cs typeface="+mn-ea"/>
              <a:sym typeface="+mn-lt"/>
            </a:endParaRPr>
          </a:p>
        </p:txBody>
      </p:sp>
      <p:grpSp>
        <p:nvGrpSpPr>
          <p:cNvPr id="16" name="组合 15">
            <a:extLst>
              <a:ext uri="{FF2B5EF4-FFF2-40B4-BE49-F238E27FC236}">
                <a16:creationId xmlns:a16="http://schemas.microsoft.com/office/drawing/2014/main" id="{05C11D4D-6D5A-45A4-A142-25A8094D8F9E}"/>
              </a:ext>
            </a:extLst>
          </p:cNvPr>
          <p:cNvGrpSpPr/>
          <p:nvPr/>
        </p:nvGrpSpPr>
        <p:grpSpPr>
          <a:xfrm>
            <a:off x="853102" y="2307176"/>
            <a:ext cx="10471345" cy="182881"/>
            <a:chOff x="639826" y="1875854"/>
            <a:chExt cx="7853509" cy="137161"/>
          </a:xfrm>
        </p:grpSpPr>
        <p:cxnSp>
          <p:nvCxnSpPr>
            <p:cNvPr id="17" name="Straight Connector 3">
              <a:extLst>
                <a:ext uri="{FF2B5EF4-FFF2-40B4-BE49-F238E27FC236}">
                  <a16:creationId xmlns:a16="http://schemas.microsoft.com/office/drawing/2014/main" id="{CFB60F42-3936-4752-B9D3-72ADE67F9C48}"/>
                </a:ext>
              </a:extLst>
            </p:cNvPr>
            <p:cNvCxnSpPr/>
            <p:nvPr/>
          </p:nvCxnSpPr>
          <p:spPr>
            <a:xfrm>
              <a:off x="1594780" y="1944434"/>
              <a:ext cx="1067640" cy="0"/>
            </a:xfrm>
            <a:prstGeom prst="line">
              <a:avLst/>
            </a:prstGeom>
            <a:noFill/>
            <a:ln w="19050" cap="flat" cmpd="sng" algn="ctr">
              <a:solidFill>
                <a:schemeClr val="bg1">
                  <a:lumMod val="65000"/>
                </a:schemeClr>
              </a:solidFill>
              <a:prstDash val="solid"/>
              <a:miter lim="800000"/>
            </a:ln>
            <a:effectLst/>
          </p:spPr>
        </p:cxnSp>
        <p:cxnSp>
          <p:nvCxnSpPr>
            <p:cNvPr id="18" name="Straight Connector 4">
              <a:extLst>
                <a:ext uri="{FF2B5EF4-FFF2-40B4-BE49-F238E27FC236}">
                  <a16:creationId xmlns:a16="http://schemas.microsoft.com/office/drawing/2014/main" id="{D1A3C15E-A2AC-414F-B51B-3474AC10556C}"/>
                </a:ext>
              </a:extLst>
            </p:cNvPr>
            <p:cNvCxnSpPr/>
            <p:nvPr/>
          </p:nvCxnSpPr>
          <p:spPr>
            <a:xfrm>
              <a:off x="639826" y="1944434"/>
              <a:ext cx="815246" cy="0"/>
            </a:xfrm>
            <a:prstGeom prst="line">
              <a:avLst/>
            </a:prstGeom>
            <a:noFill/>
            <a:ln w="19050" cap="flat" cmpd="sng" algn="ctr">
              <a:solidFill>
                <a:schemeClr val="bg1">
                  <a:lumMod val="65000"/>
                </a:schemeClr>
              </a:solidFill>
              <a:prstDash val="solid"/>
              <a:miter lim="800000"/>
              <a:headEnd type="oval"/>
            </a:ln>
            <a:effectLst/>
          </p:spPr>
        </p:cxnSp>
        <p:cxnSp>
          <p:nvCxnSpPr>
            <p:cNvPr id="19" name="Straight Connector 5">
              <a:extLst>
                <a:ext uri="{FF2B5EF4-FFF2-40B4-BE49-F238E27FC236}">
                  <a16:creationId xmlns:a16="http://schemas.microsoft.com/office/drawing/2014/main" id="{913D05F2-2CB6-4044-9FD0-F6564F0C09D3}"/>
                </a:ext>
              </a:extLst>
            </p:cNvPr>
            <p:cNvCxnSpPr/>
            <p:nvPr/>
          </p:nvCxnSpPr>
          <p:spPr>
            <a:xfrm>
              <a:off x="7678089" y="1944434"/>
              <a:ext cx="815246" cy="0"/>
            </a:xfrm>
            <a:prstGeom prst="line">
              <a:avLst/>
            </a:prstGeom>
            <a:noFill/>
            <a:ln w="19050" cap="flat" cmpd="sng" algn="ctr">
              <a:solidFill>
                <a:schemeClr val="bg1">
                  <a:lumMod val="65000"/>
                </a:schemeClr>
              </a:solidFill>
              <a:prstDash val="solid"/>
              <a:miter lim="800000"/>
              <a:tailEnd type="oval"/>
            </a:ln>
            <a:effectLst/>
          </p:spPr>
        </p:cxnSp>
        <p:sp>
          <p:nvSpPr>
            <p:cNvPr id="20" name="Oval 6">
              <a:extLst>
                <a:ext uri="{FF2B5EF4-FFF2-40B4-BE49-F238E27FC236}">
                  <a16:creationId xmlns:a16="http://schemas.microsoft.com/office/drawing/2014/main" id="{322E24EA-E5D4-45AD-A9A5-A8979930D9D4}"/>
                </a:ext>
              </a:extLst>
            </p:cNvPr>
            <p:cNvSpPr>
              <a:spLocks noChangeAspect="1"/>
            </p:cNvSpPr>
            <p:nvPr/>
          </p:nvSpPr>
          <p:spPr bwMode="auto">
            <a:xfrm rot="16200000" flipH="1" flipV="1">
              <a:off x="1463205" y="1874583"/>
              <a:ext cx="123444" cy="139707"/>
            </a:xfrm>
            <a:prstGeom prst="ellipse">
              <a:avLst/>
            </a:prstGeom>
            <a:noFill/>
            <a:ln w="28575">
              <a:solidFill>
                <a:schemeClr val="bg1">
                  <a:lumMod val="65000"/>
                </a:scheme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21" name="Straight Connector 7">
              <a:extLst>
                <a:ext uri="{FF2B5EF4-FFF2-40B4-BE49-F238E27FC236}">
                  <a16:creationId xmlns:a16="http://schemas.microsoft.com/office/drawing/2014/main" id="{ADD9B70B-94FB-48A7-973D-456554DD059D}"/>
                </a:ext>
              </a:extLst>
            </p:cNvPr>
            <p:cNvCxnSpPr/>
            <p:nvPr/>
          </p:nvCxnSpPr>
          <p:spPr>
            <a:xfrm>
              <a:off x="2806893" y="1944434"/>
              <a:ext cx="1067640" cy="0"/>
            </a:xfrm>
            <a:prstGeom prst="line">
              <a:avLst/>
            </a:prstGeom>
            <a:noFill/>
            <a:ln w="19050" cap="flat" cmpd="sng" algn="ctr">
              <a:solidFill>
                <a:schemeClr val="bg1">
                  <a:lumMod val="65000"/>
                </a:schemeClr>
              </a:solidFill>
              <a:prstDash val="solid"/>
              <a:miter lim="800000"/>
            </a:ln>
            <a:effectLst/>
          </p:spPr>
        </p:cxnSp>
        <p:cxnSp>
          <p:nvCxnSpPr>
            <p:cNvPr id="22" name="Straight Connector 8">
              <a:extLst>
                <a:ext uri="{FF2B5EF4-FFF2-40B4-BE49-F238E27FC236}">
                  <a16:creationId xmlns:a16="http://schemas.microsoft.com/office/drawing/2014/main" id="{4B63BC2F-4F58-405D-B3E8-9EF39FDDE1D2}"/>
                </a:ext>
              </a:extLst>
            </p:cNvPr>
            <p:cNvCxnSpPr/>
            <p:nvPr/>
          </p:nvCxnSpPr>
          <p:spPr>
            <a:xfrm>
              <a:off x="4024999" y="1944434"/>
              <a:ext cx="1067640" cy="0"/>
            </a:xfrm>
            <a:prstGeom prst="line">
              <a:avLst/>
            </a:prstGeom>
            <a:noFill/>
            <a:ln w="19050" cap="flat" cmpd="sng" algn="ctr">
              <a:solidFill>
                <a:schemeClr val="bg1">
                  <a:lumMod val="65000"/>
                </a:schemeClr>
              </a:solidFill>
              <a:prstDash val="solid"/>
              <a:miter lim="800000"/>
            </a:ln>
            <a:effectLst/>
          </p:spPr>
        </p:cxnSp>
        <p:sp>
          <p:nvSpPr>
            <p:cNvPr id="23" name="Oval 9">
              <a:extLst>
                <a:ext uri="{FF2B5EF4-FFF2-40B4-BE49-F238E27FC236}">
                  <a16:creationId xmlns:a16="http://schemas.microsoft.com/office/drawing/2014/main" id="{930EC71D-1C69-4D62-A9C9-B48FE8298E16}"/>
                </a:ext>
              </a:extLst>
            </p:cNvPr>
            <p:cNvSpPr>
              <a:spLocks noChangeAspect="1"/>
            </p:cNvSpPr>
            <p:nvPr/>
          </p:nvSpPr>
          <p:spPr bwMode="auto">
            <a:xfrm rot="16200000" flipH="1" flipV="1">
              <a:off x="2671455" y="1866820"/>
              <a:ext cx="137160" cy="155230"/>
            </a:xfrm>
            <a:prstGeom prst="ellipse">
              <a:avLst/>
            </a:prstGeom>
            <a:noFill/>
            <a:ln w="28575">
              <a:solidFill>
                <a:schemeClr val="bg1">
                  <a:lumMod val="65000"/>
                </a:scheme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24" name="Straight Connector 10">
              <a:extLst>
                <a:ext uri="{FF2B5EF4-FFF2-40B4-BE49-F238E27FC236}">
                  <a16:creationId xmlns:a16="http://schemas.microsoft.com/office/drawing/2014/main" id="{7CFC7287-C534-4D65-AB92-21EEA9F15282}"/>
                </a:ext>
              </a:extLst>
            </p:cNvPr>
            <p:cNvCxnSpPr/>
            <p:nvPr/>
          </p:nvCxnSpPr>
          <p:spPr>
            <a:xfrm>
              <a:off x="5232348" y="1944434"/>
              <a:ext cx="1067640" cy="0"/>
            </a:xfrm>
            <a:prstGeom prst="line">
              <a:avLst/>
            </a:prstGeom>
            <a:noFill/>
            <a:ln w="19050" cap="flat" cmpd="sng" algn="ctr">
              <a:solidFill>
                <a:schemeClr val="bg1">
                  <a:lumMod val="65000"/>
                </a:schemeClr>
              </a:solidFill>
              <a:prstDash val="solid"/>
              <a:miter lim="800000"/>
            </a:ln>
            <a:effectLst/>
          </p:spPr>
        </p:cxnSp>
        <p:sp>
          <p:nvSpPr>
            <p:cNvPr id="25" name="Oval 11">
              <a:extLst>
                <a:ext uri="{FF2B5EF4-FFF2-40B4-BE49-F238E27FC236}">
                  <a16:creationId xmlns:a16="http://schemas.microsoft.com/office/drawing/2014/main" id="{7D20DD63-596A-4028-8009-77C3BF803842}"/>
                </a:ext>
              </a:extLst>
            </p:cNvPr>
            <p:cNvSpPr>
              <a:spLocks noChangeAspect="1"/>
            </p:cNvSpPr>
            <p:nvPr/>
          </p:nvSpPr>
          <p:spPr bwMode="auto">
            <a:xfrm rot="16200000" flipH="1" flipV="1">
              <a:off x="3878805" y="1866820"/>
              <a:ext cx="137160" cy="155230"/>
            </a:xfrm>
            <a:prstGeom prst="ellipse">
              <a:avLst/>
            </a:prstGeom>
            <a:noFill/>
            <a:ln w="28575">
              <a:solidFill>
                <a:schemeClr val="bg1">
                  <a:lumMod val="65000"/>
                </a:scheme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26" name="Straight Connector 12">
              <a:extLst>
                <a:ext uri="{FF2B5EF4-FFF2-40B4-BE49-F238E27FC236}">
                  <a16:creationId xmlns:a16="http://schemas.microsoft.com/office/drawing/2014/main" id="{4516E879-D9F1-43CC-94C4-F4701042CD54}"/>
                </a:ext>
              </a:extLst>
            </p:cNvPr>
            <p:cNvCxnSpPr/>
            <p:nvPr/>
          </p:nvCxnSpPr>
          <p:spPr>
            <a:xfrm>
              <a:off x="6455218" y="1944434"/>
              <a:ext cx="1067640" cy="0"/>
            </a:xfrm>
            <a:prstGeom prst="line">
              <a:avLst/>
            </a:prstGeom>
            <a:noFill/>
            <a:ln w="19050" cap="flat" cmpd="sng" algn="ctr">
              <a:solidFill>
                <a:schemeClr val="bg1">
                  <a:lumMod val="65000"/>
                </a:schemeClr>
              </a:solidFill>
              <a:prstDash val="solid"/>
              <a:miter lim="800000"/>
            </a:ln>
            <a:effectLst/>
          </p:spPr>
        </p:cxnSp>
        <p:sp>
          <p:nvSpPr>
            <p:cNvPr id="27" name="Oval 13">
              <a:extLst>
                <a:ext uri="{FF2B5EF4-FFF2-40B4-BE49-F238E27FC236}">
                  <a16:creationId xmlns:a16="http://schemas.microsoft.com/office/drawing/2014/main" id="{6F7F0F9A-61B7-46C1-B4D6-F8EAC0C548A9}"/>
                </a:ext>
              </a:extLst>
            </p:cNvPr>
            <p:cNvSpPr>
              <a:spLocks noChangeAspect="1"/>
            </p:cNvSpPr>
            <p:nvPr/>
          </p:nvSpPr>
          <p:spPr bwMode="auto">
            <a:xfrm rot="16200000" flipH="1" flipV="1">
              <a:off x="5101674" y="1866819"/>
              <a:ext cx="137160" cy="155230"/>
            </a:xfrm>
            <a:prstGeom prst="ellipse">
              <a:avLst/>
            </a:prstGeom>
            <a:noFill/>
            <a:ln w="28575">
              <a:solidFill>
                <a:schemeClr val="bg1">
                  <a:lumMod val="65000"/>
                </a:scheme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28" name="Oval 14">
              <a:extLst>
                <a:ext uri="{FF2B5EF4-FFF2-40B4-BE49-F238E27FC236}">
                  <a16:creationId xmlns:a16="http://schemas.microsoft.com/office/drawing/2014/main" id="{3246A639-1D29-4E8D-93CD-80C67F56E628}"/>
                </a:ext>
              </a:extLst>
            </p:cNvPr>
            <p:cNvSpPr>
              <a:spLocks noChangeAspect="1"/>
            </p:cNvSpPr>
            <p:nvPr/>
          </p:nvSpPr>
          <p:spPr bwMode="auto">
            <a:xfrm rot="16200000" flipH="1" flipV="1">
              <a:off x="6309024" y="1866820"/>
              <a:ext cx="137160" cy="155230"/>
            </a:xfrm>
            <a:prstGeom prst="ellipse">
              <a:avLst/>
            </a:prstGeom>
            <a:noFill/>
            <a:ln w="28575">
              <a:solidFill>
                <a:schemeClr val="bg1">
                  <a:lumMod val="65000"/>
                </a:scheme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29" name="Oval 15">
              <a:extLst>
                <a:ext uri="{FF2B5EF4-FFF2-40B4-BE49-F238E27FC236}">
                  <a16:creationId xmlns:a16="http://schemas.microsoft.com/office/drawing/2014/main" id="{EFF252DC-A56B-48AD-8FC7-C0D7E1FF4436}"/>
                </a:ext>
              </a:extLst>
            </p:cNvPr>
            <p:cNvSpPr>
              <a:spLocks noChangeAspect="1"/>
            </p:cNvSpPr>
            <p:nvPr/>
          </p:nvSpPr>
          <p:spPr bwMode="auto">
            <a:xfrm rot="16200000" flipH="1" flipV="1">
              <a:off x="7531893" y="1866820"/>
              <a:ext cx="137160" cy="155230"/>
            </a:xfrm>
            <a:prstGeom prst="ellipse">
              <a:avLst/>
            </a:prstGeom>
            <a:noFill/>
            <a:ln w="28575">
              <a:solidFill>
                <a:schemeClr val="bg1">
                  <a:lumMod val="65000"/>
                </a:scheme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grpSp>
      <p:grpSp>
        <p:nvGrpSpPr>
          <p:cNvPr id="37" name="组合 36">
            <a:extLst>
              <a:ext uri="{FF2B5EF4-FFF2-40B4-BE49-F238E27FC236}">
                <a16:creationId xmlns:a16="http://schemas.microsoft.com/office/drawing/2014/main" id="{1AC5A3BB-DB95-428A-8A0D-979110FC2D84}"/>
              </a:ext>
            </a:extLst>
          </p:cNvPr>
          <p:cNvGrpSpPr/>
          <p:nvPr/>
        </p:nvGrpSpPr>
        <p:grpSpPr>
          <a:xfrm>
            <a:off x="1618658" y="2502079"/>
            <a:ext cx="8929885" cy="1751643"/>
            <a:chOff x="1213993" y="2022032"/>
            <a:chExt cx="6697414" cy="1313732"/>
          </a:xfrm>
        </p:grpSpPr>
        <p:cxnSp>
          <p:nvCxnSpPr>
            <p:cNvPr id="38" name="Straight Connector 22">
              <a:extLst>
                <a:ext uri="{FF2B5EF4-FFF2-40B4-BE49-F238E27FC236}">
                  <a16:creationId xmlns:a16="http://schemas.microsoft.com/office/drawing/2014/main" id="{87414FF8-304D-4CC2-868D-DE9AC19DF258}"/>
                </a:ext>
              </a:extLst>
            </p:cNvPr>
            <p:cNvCxnSpPr/>
            <p:nvPr/>
          </p:nvCxnSpPr>
          <p:spPr>
            <a:xfrm>
              <a:off x="1524927" y="2022032"/>
              <a:ext cx="0" cy="717230"/>
            </a:xfrm>
            <a:prstGeom prst="line">
              <a:avLst/>
            </a:prstGeom>
            <a:noFill/>
            <a:ln w="19050" cap="flat" cmpd="sng" algn="ctr">
              <a:solidFill>
                <a:srgbClr val="44546A"/>
              </a:solidFill>
              <a:prstDash val="solid"/>
              <a:miter lim="800000"/>
            </a:ln>
            <a:effectLst/>
          </p:spPr>
        </p:cxnSp>
        <p:sp>
          <p:nvSpPr>
            <p:cNvPr id="39" name="Isosceles Triangle 23">
              <a:extLst>
                <a:ext uri="{FF2B5EF4-FFF2-40B4-BE49-F238E27FC236}">
                  <a16:creationId xmlns:a16="http://schemas.microsoft.com/office/drawing/2014/main" id="{3E6F408C-45D1-4276-99DD-8E9AE9540074}"/>
                </a:ext>
              </a:extLst>
            </p:cNvPr>
            <p:cNvSpPr/>
            <p:nvPr/>
          </p:nvSpPr>
          <p:spPr bwMode="auto">
            <a:xfrm>
              <a:off x="1213993" y="2713898"/>
              <a:ext cx="621866" cy="621866"/>
            </a:xfrm>
            <a:prstGeom prst="triangle">
              <a:avLst/>
            </a:prstGeom>
            <a:solidFill>
              <a:srgbClr val="44546A"/>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0" name="Straight Connector 24">
              <a:extLst>
                <a:ext uri="{FF2B5EF4-FFF2-40B4-BE49-F238E27FC236}">
                  <a16:creationId xmlns:a16="http://schemas.microsoft.com/office/drawing/2014/main" id="{17B0DE4C-55E4-4570-B894-CCD2F798E556}"/>
                </a:ext>
              </a:extLst>
            </p:cNvPr>
            <p:cNvCxnSpPr/>
            <p:nvPr/>
          </p:nvCxnSpPr>
          <p:spPr>
            <a:xfrm>
              <a:off x="2740035" y="2022032"/>
              <a:ext cx="0" cy="717230"/>
            </a:xfrm>
            <a:prstGeom prst="line">
              <a:avLst/>
            </a:prstGeom>
            <a:noFill/>
            <a:ln w="19050" cap="flat" cmpd="sng" algn="ctr">
              <a:solidFill>
                <a:srgbClr val="44546A"/>
              </a:solidFill>
              <a:prstDash val="solid"/>
              <a:miter lim="800000"/>
            </a:ln>
            <a:effectLst/>
          </p:spPr>
        </p:cxnSp>
        <p:sp>
          <p:nvSpPr>
            <p:cNvPr id="41" name="Isosceles Triangle 25">
              <a:extLst>
                <a:ext uri="{FF2B5EF4-FFF2-40B4-BE49-F238E27FC236}">
                  <a16:creationId xmlns:a16="http://schemas.microsoft.com/office/drawing/2014/main" id="{A55605B9-968E-42C3-A261-1C160A8C8AC7}"/>
                </a:ext>
              </a:extLst>
            </p:cNvPr>
            <p:cNvSpPr/>
            <p:nvPr/>
          </p:nvSpPr>
          <p:spPr bwMode="auto">
            <a:xfrm>
              <a:off x="2429103" y="2713898"/>
              <a:ext cx="621866" cy="621866"/>
            </a:xfrm>
            <a:prstGeom prst="triangle">
              <a:avLst/>
            </a:prstGeom>
            <a:solidFill>
              <a:srgbClr val="44546A"/>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2" name="Straight Connector 26">
              <a:extLst>
                <a:ext uri="{FF2B5EF4-FFF2-40B4-BE49-F238E27FC236}">
                  <a16:creationId xmlns:a16="http://schemas.microsoft.com/office/drawing/2014/main" id="{979EB298-00AB-4B31-B346-D734222098CA}"/>
                </a:ext>
              </a:extLst>
            </p:cNvPr>
            <p:cNvCxnSpPr/>
            <p:nvPr/>
          </p:nvCxnSpPr>
          <p:spPr>
            <a:xfrm>
              <a:off x="3947385" y="2022032"/>
              <a:ext cx="0" cy="717230"/>
            </a:xfrm>
            <a:prstGeom prst="line">
              <a:avLst/>
            </a:prstGeom>
            <a:noFill/>
            <a:ln w="19050" cap="flat" cmpd="sng" algn="ctr">
              <a:solidFill>
                <a:srgbClr val="44546A"/>
              </a:solidFill>
              <a:prstDash val="solid"/>
              <a:miter lim="800000"/>
            </a:ln>
            <a:effectLst/>
          </p:spPr>
        </p:cxnSp>
        <p:sp>
          <p:nvSpPr>
            <p:cNvPr id="43" name="Isosceles Triangle 27">
              <a:extLst>
                <a:ext uri="{FF2B5EF4-FFF2-40B4-BE49-F238E27FC236}">
                  <a16:creationId xmlns:a16="http://schemas.microsoft.com/office/drawing/2014/main" id="{BE55094E-C7A3-4EE4-B449-FA1924932A3D}"/>
                </a:ext>
              </a:extLst>
            </p:cNvPr>
            <p:cNvSpPr/>
            <p:nvPr/>
          </p:nvSpPr>
          <p:spPr bwMode="auto">
            <a:xfrm>
              <a:off x="3636451" y="2713898"/>
              <a:ext cx="621866" cy="621866"/>
            </a:xfrm>
            <a:prstGeom prst="triangle">
              <a:avLst/>
            </a:prstGeom>
            <a:solidFill>
              <a:srgbClr val="44546A"/>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4" name="Straight Connector 28">
              <a:extLst>
                <a:ext uri="{FF2B5EF4-FFF2-40B4-BE49-F238E27FC236}">
                  <a16:creationId xmlns:a16="http://schemas.microsoft.com/office/drawing/2014/main" id="{3AAA4B11-5FC0-46DD-BEE1-589AD18F0AE4}"/>
                </a:ext>
              </a:extLst>
            </p:cNvPr>
            <p:cNvCxnSpPr/>
            <p:nvPr/>
          </p:nvCxnSpPr>
          <p:spPr>
            <a:xfrm>
              <a:off x="5170254" y="2022032"/>
              <a:ext cx="0" cy="717230"/>
            </a:xfrm>
            <a:prstGeom prst="line">
              <a:avLst/>
            </a:prstGeom>
            <a:noFill/>
            <a:ln w="19050" cap="flat" cmpd="sng" algn="ctr">
              <a:solidFill>
                <a:srgbClr val="44546A"/>
              </a:solidFill>
              <a:prstDash val="solid"/>
              <a:miter lim="800000"/>
            </a:ln>
            <a:effectLst/>
          </p:spPr>
        </p:cxnSp>
        <p:sp>
          <p:nvSpPr>
            <p:cNvPr id="45" name="Isosceles Triangle 29">
              <a:extLst>
                <a:ext uri="{FF2B5EF4-FFF2-40B4-BE49-F238E27FC236}">
                  <a16:creationId xmlns:a16="http://schemas.microsoft.com/office/drawing/2014/main" id="{2CB1B1EE-F433-497D-8972-241A66FDE6EC}"/>
                </a:ext>
              </a:extLst>
            </p:cNvPr>
            <p:cNvSpPr/>
            <p:nvPr/>
          </p:nvSpPr>
          <p:spPr bwMode="auto">
            <a:xfrm>
              <a:off x="4859322" y="2713898"/>
              <a:ext cx="621866" cy="621866"/>
            </a:xfrm>
            <a:prstGeom prst="triangle">
              <a:avLst/>
            </a:prstGeom>
            <a:solidFill>
              <a:srgbClr val="44546A"/>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6" name="Straight Connector 30">
              <a:extLst>
                <a:ext uri="{FF2B5EF4-FFF2-40B4-BE49-F238E27FC236}">
                  <a16:creationId xmlns:a16="http://schemas.microsoft.com/office/drawing/2014/main" id="{3025F82F-B7DE-4ABF-967C-6F4EE9E6819B}"/>
                </a:ext>
              </a:extLst>
            </p:cNvPr>
            <p:cNvCxnSpPr/>
            <p:nvPr/>
          </p:nvCxnSpPr>
          <p:spPr>
            <a:xfrm>
              <a:off x="6377604" y="2022032"/>
              <a:ext cx="0" cy="717230"/>
            </a:xfrm>
            <a:prstGeom prst="line">
              <a:avLst/>
            </a:prstGeom>
            <a:noFill/>
            <a:ln w="19050" cap="flat" cmpd="sng" algn="ctr">
              <a:solidFill>
                <a:srgbClr val="44546A"/>
              </a:solidFill>
              <a:prstDash val="solid"/>
              <a:miter lim="800000"/>
            </a:ln>
            <a:effectLst/>
          </p:spPr>
        </p:cxnSp>
        <p:sp>
          <p:nvSpPr>
            <p:cNvPr id="47" name="Isosceles Triangle 31">
              <a:extLst>
                <a:ext uri="{FF2B5EF4-FFF2-40B4-BE49-F238E27FC236}">
                  <a16:creationId xmlns:a16="http://schemas.microsoft.com/office/drawing/2014/main" id="{FE520420-D4D2-4594-90BD-611B1495FBCF}"/>
                </a:ext>
              </a:extLst>
            </p:cNvPr>
            <p:cNvSpPr/>
            <p:nvPr/>
          </p:nvSpPr>
          <p:spPr bwMode="auto">
            <a:xfrm>
              <a:off x="6066670" y="2713898"/>
              <a:ext cx="621866" cy="621866"/>
            </a:xfrm>
            <a:prstGeom prst="triangle">
              <a:avLst/>
            </a:prstGeom>
            <a:solidFill>
              <a:srgbClr val="44546A"/>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8" name="Straight Connector 32">
              <a:extLst>
                <a:ext uri="{FF2B5EF4-FFF2-40B4-BE49-F238E27FC236}">
                  <a16:creationId xmlns:a16="http://schemas.microsoft.com/office/drawing/2014/main" id="{C3096A59-7E16-4C07-8077-9787211167DB}"/>
                </a:ext>
              </a:extLst>
            </p:cNvPr>
            <p:cNvCxnSpPr/>
            <p:nvPr/>
          </p:nvCxnSpPr>
          <p:spPr>
            <a:xfrm>
              <a:off x="7600473" y="2022032"/>
              <a:ext cx="0" cy="717230"/>
            </a:xfrm>
            <a:prstGeom prst="line">
              <a:avLst/>
            </a:prstGeom>
            <a:noFill/>
            <a:ln w="19050" cap="flat" cmpd="sng" algn="ctr">
              <a:solidFill>
                <a:srgbClr val="44546A"/>
              </a:solidFill>
              <a:prstDash val="solid"/>
              <a:miter lim="800000"/>
            </a:ln>
            <a:effectLst/>
          </p:spPr>
        </p:cxnSp>
        <p:sp>
          <p:nvSpPr>
            <p:cNvPr id="49" name="Isosceles Triangle 33">
              <a:extLst>
                <a:ext uri="{FF2B5EF4-FFF2-40B4-BE49-F238E27FC236}">
                  <a16:creationId xmlns:a16="http://schemas.microsoft.com/office/drawing/2014/main" id="{6EA22A5A-7634-4B26-A65E-7D69D988B146}"/>
                </a:ext>
              </a:extLst>
            </p:cNvPr>
            <p:cNvSpPr/>
            <p:nvPr/>
          </p:nvSpPr>
          <p:spPr bwMode="auto">
            <a:xfrm>
              <a:off x="7289541" y="2713898"/>
              <a:ext cx="621866" cy="621866"/>
            </a:xfrm>
            <a:prstGeom prst="triangle">
              <a:avLst/>
            </a:prstGeom>
            <a:solidFill>
              <a:srgbClr val="44546A"/>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0" name="Freeform: Shape 40">
              <a:extLst>
                <a:ext uri="{FF2B5EF4-FFF2-40B4-BE49-F238E27FC236}">
                  <a16:creationId xmlns:a16="http://schemas.microsoft.com/office/drawing/2014/main" id="{F973E3F9-7975-4759-8B50-3FDC5CC0C772}"/>
                </a:ext>
              </a:extLst>
            </p:cNvPr>
            <p:cNvSpPr>
              <a:spLocks/>
            </p:cNvSpPr>
            <p:nvPr/>
          </p:nvSpPr>
          <p:spPr bwMode="auto">
            <a:xfrm>
              <a:off x="1428936" y="3072148"/>
              <a:ext cx="191982" cy="15482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1" name="Freeform: Shape 41">
              <a:extLst>
                <a:ext uri="{FF2B5EF4-FFF2-40B4-BE49-F238E27FC236}">
                  <a16:creationId xmlns:a16="http://schemas.microsoft.com/office/drawing/2014/main" id="{931FE8B9-D997-4423-BB26-5FF4D01621A1}"/>
                </a:ext>
              </a:extLst>
            </p:cNvPr>
            <p:cNvSpPr>
              <a:spLocks/>
            </p:cNvSpPr>
            <p:nvPr/>
          </p:nvSpPr>
          <p:spPr bwMode="auto">
            <a:xfrm>
              <a:off x="2633934" y="3051399"/>
              <a:ext cx="212202" cy="196322"/>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2" name="Freeform: Shape 42">
              <a:extLst>
                <a:ext uri="{FF2B5EF4-FFF2-40B4-BE49-F238E27FC236}">
                  <a16:creationId xmlns:a16="http://schemas.microsoft.com/office/drawing/2014/main" id="{B2663DA3-9FC7-4C41-B48D-C87C1C0ECD55}"/>
                </a:ext>
              </a:extLst>
            </p:cNvPr>
            <p:cNvSpPr>
              <a:spLocks/>
            </p:cNvSpPr>
            <p:nvPr/>
          </p:nvSpPr>
          <p:spPr bwMode="auto">
            <a:xfrm>
              <a:off x="3864369" y="3057626"/>
              <a:ext cx="166030" cy="183868"/>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rgbClr val="FFFFFF"/>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3" name="Freeform: Shape 43">
              <a:extLst>
                <a:ext uri="{FF2B5EF4-FFF2-40B4-BE49-F238E27FC236}">
                  <a16:creationId xmlns:a16="http://schemas.microsoft.com/office/drawing/2014/main" id="{F95AEFDA-ACDF-47DF-A3DC-73433265AA76}"/>
                </a:ext>
              </a:extLst>
            </p:cNvPr>
            <p:cNvSpPr>
              <a:spLocks noChangeAspect="1"/>
            </p:cNvSpPr>
            <p:nvPr/>
          </p:nvSpPr>
          <p:spPr bwMode="auto">
            <a:xfrm>
              <a:off x="5063292" y="3057815"/>
              <a:ext cx="213934" cy="184480"/>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FFFFFF"/>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4" name="Freeform: Shape 44">
              <a:extLst>
                <a:ext uri="{FF2B5EF4-FFF2-40B4-BE49-F238E27FC236}">
                  <a16:creationId xmlns:a16="http://schemas.microsoft.com/office/drawing/2014/main" id="{AB981399-BB98-463C-93C5-B8A66F326CE0}"/>
                </a:ext>
              </a:extLst>
            </p:cNvPr>
            <p:cNvSpPr>
              <a:spLocks noChangeAspect="1"/>
            </p:cNvSpPr>
            <p:nvPr/>
          </p:nvSpPr>
          <p:spPr bwMode="auto">
            <a:xfrm>
              <a:off x="6302358" y="3057408"/>
              <a:ext cx="150490" cy="184308"/>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rgbClr val="FFFFFF"/>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5" name="Freeform: Shape 45">
              <a:extLst>
                <a:ext uri="{FF2B5EF4-FFF2-40B4-BE49-F238E27FC236}">
                  <a16:creationId xmlns:a16="http://schemas.microsoft.com/office/drawing/2014/main" id="{48A3007C-6C5C-419E-95F3-D363C375BCBE}"/>
                </a:ext>
              </a:extLst>
            </p:cNvPr>
            <p:cNvSpPr>
              <a:spLocks noChangeAspect="1"/>
            </p:cNvSpPr>
            <p:nvPr/>
          </p:nvSpPr>
          <p:spPr bwMode="auto">
            <a:xfrm>
              <a:off x="7504746" y="3068161"/>
              <a:ext cx="191454" cy="162802"/>
            </a:xfrm>
            <a:custGeom>
              <a:avLst/>
              <a:gdLst/>
              <a:ahLst/>
              <a:cxnLst>
                <a:cxn ang="0">
                  <a:pos x="10" y="57"/>
                </a:cxn>
                <a:cxn ang="0">
                  <a:pos x="9" y="58"/>
                </a:cxn>
                <a:cxn ang="0">
                  <a:pos x="2" y="58"/>
                </a:cxn>
                <a:cxn ang="0">
                  <a:pos x="0" y="57"/>
                </a:cxn>
                <a:cxn ang="0">
                  <a:pos x="0" y="49"/>
                </a:cxn>
                <a:cxn ang="0">
                  <a:pos x="2" y="48"/>
                </a:cxn>
                <a:cxn ang="0">
                  <a:pos x="9" y="48"/>
                </a:cxn>
                <a:cxn ang="0">
                  <a:pos x="10" y="49"/>
                </a:cxn>
                <a:cxn ang="0">
                  <a:pos x="10" y="57"/>
                </a:cxn>
                <a:cxn ang="0">
                  <a:pos x="25" y="57"/>
                </a:cxn>
                <a:cxn ang="0">
                  <a:pos x="24" y="58"/>
                </a:cxn>
                <a:cxn ang="0">
                  <a:pos x="16" y="58"/>
                </a:cxn>
                <a:cxn ang="0">
                  <a:pos x="15" y="57"/>
                </a:cxn>
                <a:cxn ang="0">
                  <a:pos x="15" y="44"/>
                </a:cxn>
                <a:cxn ang="0">
                  <a:pos x="16" y="43"/>
                </a:cxn>
                <a:cxn ang="0">
                  <a:pos x="24" y="43"/>
                </a:cxn>
                <a:cxn ang="0">
                  <a:pos x="25" y="44"/>
                </a:cxn>
                <a:cxn ang="0">
                  <a:pos x="25" y="57"/>
                </a:cxn>
                <a:cxn ang="0">
                  <a:pos x="39" y="57"/>
                </a:cxn>
                <a:cxn ang="0">
                  <a:pos x="38" y="58"/>
                </a:cxn>
                <a:cxn ang="0">
                  <a:pos x="31" y="58"/>
                </a:cxn>
                <a:cxn ang="0">
                  <a:pos x="30" y="57"/>
                </a:cxn>
                <a:cxn ang="0">
                  <a:pos x="30" y="35"/>
                </a:cxn>
                <a:cxn ang="0">
                  <a:pos x="31" y="34"/>
                </a:cxn>
                <a:cxn ang="0">
                  <a:pos x="38" y="34"/>
                </a:cxn>
                <a:cxn ang="0">
                  <a:pos x="39" y="35"/>
                </a:cxn>
                <a:cxn ang="0">
                  <a:pos x="39" y="57"/>
                </a:cxn>
                <a:cxn ang="0">
                  <a:pos x="54" y="57"/>
                </a:cxn>
                <a:cxn ang="0">
                  <a:pos x="53" y="58"/>
                </a:cxn>
                <a:cxn ang="0">
                  <a:pos x="45" y="58"/>
                </a:cxn>
                <a:cxn ang="0">
                  <a:pos x="44" y="57"/>
                </a:cxn>
                <a:cxn ang="0">
                  <a:pos x="44" y="20"/>
                </a:cxn>
                <a:cxn ang="0">
                  <a:pos x="45" y="19"/>
                </a:cxn>
                <a:cxn ang="0">
                  <a:pos x="53" y="19"/>
                </a:cxn>
                <a:cxn ang="0">
                  <a:pos x="54" y="20"/>
                </a:cxn>
                <a:cxn ang="0">
                  <a:pos x="54" y="57"/>
                </a:cxn>
                <a:cxn ang="0">
                  <a:pos x="68" y="57"/>
                </a:cxn>
                <a:cxn ang="0">
                  <a:pos x="67" y="58"/>
                </a:cxn>
                <a:cxn ang="0">
                  <a:pos x="60" y="58"/>
                </a:cxn>
                <a:cxn ang="0">
                  <a:pos x="59" y="57"/>
                </a:cxn>
                <a:cxn ang="0">
                  <a:pos x="59" y="1"/>
                </a:cxn>
                <a:cxn ang="0">
                  <a:pos x="60" y="0"/>
                </a:cxn>
                <a:cxn ang="0">
                  <a:pos x="67" y="0"/>
                </a:cxn>
                <a:cxn ang="0">
                  <a:pos x="68" y="1"/>
                </a:cxn>
                <a:cxn ang="0">
                  <a:pos x="68" y="57"/>
                </a:cxn>
              </a:cxnLst>
              <a:rect l="0" t="0" r="r" b="b"/>
              <a:pathLst>
                <a:path w="68" h="58">
                  <a:moveTo>
                    <a:pt x="10" y="57"/>
                  </a:moveTo>
                  <a:cubicBezTo>
                    <a:pt x="10" y="57"/>
                    <a:pt x="10" y="58"/>
                    <a:pt x="9" y="58"/>
                  </a:cubicBezTo>
                  <a:cubicBezTo>
                    <a:pt x="2" y="58"/>
                    <a:pt x="2" y="58"/>
                    <a:pt x="2" y="58"/>
                  </a:cubicBezTo>
                  <a:cubicBezTo>
                    <a:pt x="1" y="58"/>
                    <a:pt x="0" y="57"/>
                    <a:pt x="0" y="57"/>
                  </a:cubicBezTo>
                  <a:cubicBezTo>
                    <a:pt x="0" y="49"/>
                    <a:pt x="0" y="49"/>
                    <a:pt x="0" y="49"/>
                  </a:cubicBezTo>
                  <a:cubicBezTo>
                    <a:pt x="0" y="49"/>
                    <a:pt x="1" y="48"/>
                    <a:pt x="2" y="48"/>
                  </a:cubicBezTo>
                  <a:cubicBezTo>
                    <a:pt x="9" y="48"/>
                    <a:pt x="9" y="48"/>
                    <a:pt x="9" y="48"/>
                  </a:cubicBezTo>
                  <a:cubicBezTo>
                    <a:pt x="10" y="48"/>
                    <a:pt x="10" y="49"/>
                    <a:pt x="10" y="49"/>
                  </a:cubicBezTo>
                  <a:lnTo>
                    <a:pt x="10" y="57"/>
                  </a:lnTo>
                  <a:close/>
                  <a:moveTo>
                    <a:pt x="25" y="57"/>
                  </a:moveTo>
                  <a:cubicBezTo>
                    <a:pt x="25" y="57"/>
                    <a:pt x="24" y="58"/>
                    <a:pt x="24" y="58"/>
                  </a:cubicBezTo>
                  <a:cubicBezTo>
                    <a:pt x="16" y="58"/>
                    <a:pt x="16" y="58"/>
                    <a:pt x="16" y="58"/>
                  </a:cubicBezTo>
                  <a:cubicBezTo>
                    <a:pt x="16" y="58"/>
                    <a:pt x="15" y="57"/>
                    <a:pt x="15" y="57"/>
                  </a:cubicBezTo>
                  <a:cubicBezTo>
                    <a:pt x="15" y="44"/>
                    <a:pt x="15" y="44"/>
                    <a:pt x="15" y="44"/>
                  </a:cubicBezTo>
                  <a:cubicBezTo>
                    <a:pt x="15" y="44"/>
                    <a:pt x="16" y="43"/>
                    <a:pt x="16" y="43"/>
                  </a:cubicBezTo>
                  <a:cubicBezTo>
                    <a:pt x="24" y="43"/>
                    <a:pt x="24" y="43"/>
                    <a:pt x="24" y="43"/>
                  </a:cubicBezTo>
                  <a:cubicBezTo>
                    <a:pt x="24" y="43"/>
                    <a:pt x="25" y="44"/>
                    <a:pt x="25" y="44"/>
                  </a:cubicBezTo>
                  <a:lnTo>
                    <a:pt x="25" y="57"/>
                  </a:lnTo>
                  <a:close/>
                  <a:moveTo>
                    <a:pt x="39" y="57"/>
                  </a:moveTo>
                  <a:cubicBezTo>
                    <a:pt x="39" y="57"/>
                    <a:pt x="39" y="58"/>
                    <a:pt x="38" y="58"/>
                  </a:cubicBezTo>
                  <a:cubicBezTo>
                    <a:pt x="31" y="58"/>
                    <a:pt x="31" y="58"/>
                    <a:pt x="31" y="58"/>
                  </a:cubicBezTo>
                  <a:cubicBezTo>
                    <a:pt x="30" y="58"/>
                    <a:pt x="30" y="57"/>
                    <a:pt x="30" y="57"/>
                  </a:cubicBezTo>
                  <a:cubicBezTo>
                    <a:pt x="30" y="35"/>
                    <a:pt x="30" y="35"/>
                    <a:pt x="30" y="35"/>
                  </a:cubicBezTo>
                  <a:cubicBezTo>
                    <a:pt x="30" y="34"/>
                    <a:pt x="30" y="34"/>
                    <a:pt x="31" y="34"/>
                  </a:cubicBezTo>
                  <a:cubicBezTo>
                    <a:pt x="38" y="34"/>
                    <a:pt x="38" y="34"/>
                    <a:pt x="38" y="34"/>
                  </a:cubicBezTo>
                  <a:cubicBezTo>
                    <a:pt x="39" y="34"/>
                    <a:pt x="39" y="34"/>
                    <a:pt x="39" y="35"/>
                  </a:cubicBezTo>
                  <a:lnTo>
                    <a:pt x="39" y="57"/>
                  </a:lnTo>
                  <a:close/>
                  <a:moveTo>
                    <a:pt x="54" y="57"/>
                  </a:moveTo>
                  <a:cubicBezTo>
                    <a:pt x="54" y="57"/>
                    <a:pt x="53" y="58"/>
                    <a:pt x="53" y="58"/>
                  </a:cubicBezTo>
                  <a:cubicBezTo>
                    <a:pt x="45" y="58"/>
                    <a:pt x="45" y="58"/>
                    <a:pt x="45" y="58"/>
                  </a:cubicBezTo>
                  <a:cubicBezTo>
                    <a:pt x="45" y="58"/>
                    <a:pt x="44" y="57"/>
                    <a:pt x="44" y="57"/>
                  </a:cubicBezTo>
                  <a:cubicBezTo>
                    <a:pt x="44" y="20"/>
                    <a:pt x="44" y="20"/>
                    <a:pt x="44" y="20"/>
                  </a:cubicBezTo>
                  <a:cubicBezTo>
                    <a:pt x="44" y="20"/>
                    <a:pt x="45" y="19"/>
                    <a:pt x="45" y="19"/>
                  </a:cubicBezTo>
                  <a:cubicBezTo>
                    <a:pt x="53" y="19"/>
                    <a:pt x="53" y="19"/>
                    <a:pt x="53" y="19"/>
                  </a:cubicBezTo>
                  <a:cubicBezTo>
                    <a:pt x="53" y="19"/>
                    <a:pt x="54" y="20"/>
                    <a:pt x="54" y="20"/>
                  </a:cubicBezTo>
                  <a:lnTo>
                    <a:pt x="54" y="57"/>
                  </a:lnTo>
                  <a:close/>
                  <a:moveTo>
                    <a:pt x="68" y="57"/>
                  </a:moveTo>
                  <a:cubicBezTo>
                    <a:pt x="68" y="57"/>
                    <a:pt x="68" y="58"/>
                    <a:pt x="67" y="58"/>
                  </a:cubicBezTo>
                  <a:cubicBezTo>
                    <a:pt x="60" y="58"/>
                    <a:pt x="60" y="58"/>
                    <a:pt x="60" y="58"/>
                  </a:cubicBezTo>
                  <a:cubicBezTo>
                    <a:pt x="59" y="58"/>
                    <a:pt x="59" y="57"/>
                    <a:pt x="59" y="57"/>
                  </a:cubicBezTo>
                  <a:cubicBezTo>
                    <a:pt x="59" y="1"/>
                    <a:pt x="59" y="1"/>
                    <a:pt x="59" y="1"/>
                  </a:cubicBezTo>
                  <a:cubicBezTo>
                    <a:pt x="59" y="0"/>
                    <a:pt x="59" y="0"/>
                    <a:pt x="60" y="0"/>
                  </a:cubicBezTo>
                  <a:cubicBezTo>
                    <a:pt x="67" y="0"/>
                    <a:pt x="67" y="0"/>
                    <a:pt x="67" y="0"/>
                  </a:cubicBezTo>
                  <a:cubicBezTo>
                    <a:pt x="68" y="0"/>
                    <a:pt x="68" y="0"/>
                    <a:pt x="68" y="1"/>
                  </a:cubicBezTo>
                  <a:lnTo>
                    <a:pt x="68" y="57"/>
                  </a:lnTo>
                  <a:close/>
                </a:path>
              </a:pathLst>
            </a:custGeom>
            <a:solidFill>
              <a:srgbClr val="FFFFFF"/>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grpSp>
      <p:sp>
        <p:nvSpPr>
          <p:cNvPr id="58" name="文本框 57">
            <a:extLst>
              <a:ext uri="{FF2B5EF4-FFF2-40B4-BE49-F238E27FC236}">
                <a16:creationId xmlns:a16="http://schemas.microsoft.com/office/drawing/2014/main" id="{0660C51D-B4A1-4918-BB29-9F85226237CA}"/>
              </a:ext>
            </a:extLst>
          </p:cNvPr>
          <p:cNvSpPr txBox="1"/>
          <p:nvPr/>
        </p:nvSpPr>
        <p:spPr>
          <a:xfrm>
            <a:off x="1319807" y="4550554"/>
            <a:ext cx="1549864"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400" normalizeH="0" baseline="0" noProof="0" dirty="0">
                <a:ln>
                  <a:noFill/>
                </a:ln>
                <a:solidFill>
                  <a:srgbClr val="44546A"/>
                </a:solidFill>
                <a:effectLst/>
                <a:uLnTx/>
                <a:uFillTx/>
                <a:cs typeface="+mn-ea"/>
                <a:sym typeface="+mn-lt"/>
              </a:rPr>
              <a:t>手机</a:t>
            </a:r>
            <a:r>
              <a:rPr kumimoji="0" lang="en-US" altLang="zh-CN" sz="2000" i="0" u="none" strike="noStrike" kern="1200" cap="none" spc="400" normalizeH="0" baseline="0" noProof="0" dirty="0">
                <a:ln>
                  <a:noFill/>
                </a:ln>
                <a:solidFill>
                  <a:srgbClr val="44546A"/>
                </a:solidFill>
                <a:effectLst/>
                <a:uLnTx/>
                <a:uFillTx/>
                <a:cs typeface="+mn-ea"/>
                <a:sym typeface="+mn-lt"/>
              </a:rPr>
              <a:t>POS</a:t>
            </a:r>
            <a:r>
              <a:rPr kumimoji="0" lang="zh-CN" altLang="en-US" sz="2000" i="0" u="none" strike="noStrike" kern="1200" cap="none" spc="400" normalizeH="0" baseline="0" noProof="0" dirty="0">
                <a:ln>
                  <a:noFill/>
                </a:ln>
                <a:solidFill>
                  <a:srgbClr val="44546A"/>
                </a:solidFill>
                <a:effectLst/>
                <a:uLnTx/>
                <a:uFillTx/>
                <a:cs typeface="+mn-ea"/>
                <a:sym typeface="+mn-lt"/>
              </a:rPr>
              <a:t>机可以跟手机银行接合</a:t>
            </a:r>
          </a:p>
        </p:txBody>
      </p:sp>
      <p:sp>
        <p:nvSpPr>
          <p:cNvPr id="61" name="文本框 60">
            <a:extLst>
              <a:ext uri="{FF2B5EF4-FFF2-40B4-BE49-F238E27FC236}">
                <a16:creationId xmlns:a16="http://schemas.microsoft.com/office/drawing/2014/main" id="{12A1739C-3E39-4AC9-87A7-9E69E96F9912}"/>
              </a:ext>
            </a:extLst>
          </p:cNvPr>
          <p:cNvSpPr txBox="1"/>
          <p:nvPr/>
        </p:nvSpPr>
        <p:spPr>
          <a:xfrm>
            <a:off x="2880449" y="4550554"/>
            <a:ext cx="1828799"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400" normalizeH="0" baseline="0" noProof="0" dirty="0">
                <a:ln>
                  <a:noFill/>
                </a:ln>
                <a:solidFill>
                  <a:srgbClr val="44546A"/>
                </a:solidFill>
                <a:effectLst/>
                <a:uLnTx/>
                <a:uFillTx/>
                <a:cs typeface="+mn-ea"/>
                <a:sym typeface="+mn-lt"/>
              </a:rPr>
              <a:t>个人可以申请手机</a:t>
            </a:r>
            <a:r>
              <a:rPr kumimoji="0" lang="en-US" altLang="zh-CN" sz="2000" i="0" u="none" strike="noStrike" kern="1200" cap="none" spc="400" normalizeH="0" baseline="0" noProof="0" dirty="0">
                <a:ln>
                  <a:noFill/>
                </a:ln>
                <a:solidFill>
                  <a:srgbClr val="44546A"/>
                </a:solidFill>
                <a:effectLst/>
                <a:uLnTx/>
                <a:uFillTx/>
                <a:cs typeface="+mn-ea"/>
                <a:sym typeface="+mn-lt"/>
              </a:rPr>
              <a:t>POS</a:t>
            </a:r>
            <a:r>
              <a:rPr lang="zh-CN" altLang="en-US" sz="2000" spc="400" dirty="0">
                <a:solidFill>
                  <a:srgbClr val="44546A"/>
                </a:solidFill>
                <a:cs typeface="+mn-ea"/>
                <a:sym typeface="+mn-lt"/>
              </a:rPr>
              <a:t>但银行</a:t>
            </a:r>
            <a:r>
              <a:rPr lang="en-US" altLang="zh-CN" sz="2000" spc="400" dirty="0">
                <a:solidFill>
                  <a:srgbClr val="44546A"/>
                </a:solidFill>
                <a:cs typeface="+mn-ea"/>
                <a:sym typeface="+mn-lt"/>
              </a:rPr>
              <a:t>POS</a:t>
            </a:r>
            <a:r>
              <a:rPr lang="zh-CN" altLang="en-US" sz="2000" spc="400" dirty="0">
                <a:solidFill>
                  <a:srgbClr val="44546A"/>
                </a:solidFill>
                <a:cs typeface="+mn-ea"/>
                <a:sym typeface="+mn-lt"/>
              </a:rPr>
              <a:t>机不行</a:t>
            </a:r>
            <a:endParaRPr kumimoji="0" lang="zh-CN" altLang="en-US" sz="2000" i="0" u="none" strike="noStrike" kern="1200" cap="none" spc="400" normalizeH="0" baseline="0" noProof="0" dirty="0">
              <a:ln>
                <a:noFill/>
              </a:ln>
              <a:solidFill>
                <a:srgbClr val="44546A"/>
              </a:solidFill>
              <a:effectLst/>
              <a:uLnTx/>
              <a:uFillTx/>
              <a:cs typeface="+mn-ea"/>
              <a:sym typeface="+mn-lt"/>
            </a:endParaRPr>
          </a:p>
        </p:txBody>
      </p:sp>
      <p:sp>
        <p:nvSpPr>
          <p:cNvPr id="67" name="文本框 66">
            <a:extLst>
              <a:ext uri="{FF2B5EF4-FFF2-40B4-BE49-F238E27FC236}">
                <a16:creationId xmlns:a16="http://schemas.microsoft.com/office/drawing/2014/main" id="{924B8D81-585F-4387-8848-5B5B24563A04}"/>
              </a:ext>
            </a:extLst>
          </p:cNvPr>
          <p:cNvSpPr txBox="1"/>
          <p:nvPr/>
        </p:nvSpPr>
        <p:spPr>
          <a:xfrm>
            <a:off x="6100750" y="4555487"/>
            <a:ext cx="1828799"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400" normalizeH="0" baseline="0" noProof="0" dirty="0">
                <a:ln>
                  <a:noFill/>
                </a:ln>
                <a:solidFill>
                  <a:srgbClr val="44546A"/>
                </a:solidFill>
                <a:effectLst/>
                <a:uLnTx/>
                <a:uFillTx/>
                <a:cs typeface="+mn-ea"/>
                <a:sym typeface="+mn-lt"/>
              </a:rPr>
              <a:t>传统</a:t>
            </a:r>
            <a:r>
              <a:rPr kumimoji="0" lang="en-US" altLang="zh-CN" sz="2000" i="0" u="none" strike="noStrike" kern="1200" cap="none" spc="400" normalizeH="0" baseline="0" noProof="0" dirty="0">
                <a:ln>
                  <a:noFill/>
                </a:ln>
                <a:solidFill>
                  <a:srgbClr val="44546A"/>
                </a:solidFill>
                <a:effectLst/>
                <a:uLnTx/>
                <a:uFillTx/>
                <a:cs typeface="+mn-ea"/>
                <a:sym typeface="+mn-lt"/>
              </a:rPr>
              <a:t>POS</a:t>
            </a:r>
            <a:r>
              <a:rPr kumimoji="0" lang="zh-CN" altLang="en-US" sz="2000" i="0" u="none" strike="noStrike" kern="1200" cap="none" spc="400" normalizeH="0" baseline="0" noProof="0" dirty="0">
                <a:ln>
                  <a:noFill/>
                </a:ln>
                <a:solidFill>
                  <a:srgbClr val="44546A"/>
                </a:solidFill>
                <a:effectLst/>
                <a:uLnTx/>
                <a:uFillTx/>
                <a:cs typeface="+mn-ea"/>
                <a:sym typeface="+mn-lt"/>
              </a:rPr>
              <a:t>机不能转账，但手机可以实现卡到卡、卡到</a:t>
            </a:r>
            <a:r>
              <a:rPr kumimoji="0" lang="en-US" altLang="zh-CN" sz="2000" i="0" u="none" strike="noStrike" kern="1200" cap="none" spc="400" normalizeH="0" baseline="0" noProof="0" dirty="0">
                <a:ln>
                  <a:noFill/>
                </a:ln>
                <a:solidFill>
                  <a:srgbClr val="44546A"/>
                </a:solidFill>
                <a:effectLst/>
                <a:uLnTx/>
                <a:uFillTx/>
                <a:cs typeface="+mn-ea"/>
                <a:sym typeface="+mn-lt"/>
              </a:rPr>
              <a:t>ATM</a:t>
            </a:r>
            <a:r>
              <a:rPr kumimoji="0" lang="zh-CN" altLang="en-US" sz="2000" i="0" u="none" strike="noStrike" kern="1200" cap="none" spc="400" normalizeH="0" baseline="0" noProof="0" dirty="0">
                <a:ln>
                  <a:noFill/>
                </a:ln>
                <a:solidFill>
                  <a:srgbClr val="44546A"/>
                </a:solidFill>
                <a:effectLst/>
                <a:uLnTx/>
                <a:uFillTx/>
                <a:cs typeface="+mn-ea"/>
                <a:sym typeface="+mn-lt"/>
              </a:rPr>
              <a:t>功能</a:t>
            </a:r>
          </a:p>
        </p:txBody>
      </p:sp>
      <p:sp>
        <p:nvSpPr>
          <p:cNvPr id="70" name="文本框 69">
            <a:extLst>
              <a:ext uri="{FF2B5EF4-FFF2-40B4-BE49-F238E27FC236}">
                <a16:creationId xmlns:a16="http://schemas.microsoft.com/office/drawing/2014/main" id="{AF3527A3-3E52-4C85-BDE2-12F4DEA5C7F1}"/>
              </a:ext>
            </a:extLst>
          </p:cNvPr>
          <p:cNvSpPr txBox="1"/>
          <p:nvPr/>
        </p:nvSpPr>
        <p:spPr>
          <a:xfrm>
            <a:off x="7762378" y="4550554"/>
            <a:ext cx="1828799" cy="22467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400" normalizeH="0" baseline="0" noProof="0" dirty="0">
                <a:ln>
                  <a:noFill/>
                </a:ln>
                <a:solidFill>
                  <a:srgbClr val="44546A"/>
                </a:solidFill>
                <a:effectLst/>
                <a:uLnTx/>
                <a:uFillTx/>
                <a:cs typeface="+mn-ea"/>
                <a:sym typeface="+mn-lt"/>
              </a:rPr>
              <a:t>手机</a:t>
            </a:r>
            <a:r>
              <a:rPr kumimoji="0" lang="en-US" altLang="zh-CN" sz="2000" i="0" u="none" strike="noStrike" kern="1200" cap="none" spc="400" normalizeH="0" baseline="0" noProof="0" dirty="0">
                <a:ln>
                  <a:noFill/>
                </a:ln>
                <a:solidFill>
                  <a:srgbClr val="44546A"/>
                </a:solidFill>
                <a:effectLst/>
                <a:uLnTx/>
                <a:uFillTx/>
                <a:cs typeface="+mn-ea"/>
                <a:sym typeface="+mn-lt"/>
              </a:rPr>
              <a:t>POS</a:t>
            </a:r>
            <a:r>
              <a:rPr kumimoji="0" lang="zh-CN" altLang="en-US" sz="2000" i="0" u="none" strike="noStrike" kern="1200" cap="none" spc="400" normalizeH="0" baseline="0" noProof="0" dirty="0">
                <a:ln>
                  <a:noFill/>
                </a:ln>
                <a:solidFill>
                  <a:srgbClr val="44546A"/>
                </a:solidFill>
                <a:effectLst/>
                <a:uLnTx/>
                <a:uFillTx/>
                <a:cs typeface="+mn-ea"/>
                <a:sym typeface="+mn-lt"/>
              </a:rPr>
              <a:t>机可以直接借助移动运营商的网络把相关信息连接到银行的专用网络中</a:t>
            </a:r>
          </a:p>
        </p:txBody>
      </p:sp>
      <p:sp>
        <p:nvSpPr>
          <p:cNvPr id="73" name="文本框 72">
            <a:extLst>
              <a:ext uri="{FF2B5EF4-FFF2-40B4-BE49-F238E27FC236}">
                <a16:creationId xmlns:a16="http://schemas.microsoft.com/office/drawing/2014/main" id="{6CA4EEFA-8215-4379-B222-3A102DD718F1}"/>
              </a:ext>
            </a:extLst>
          </p:cNvPr>
          <p:cNvSpPr txBox="1"/>
          <p:nvPr/>
        </p:nvSpPr>
        <p:spPr>
          <a:xfrm>
            <a:off x="9458204" y="4550554"/>
            <a:ext cx="1828799" cy="16312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400" normalizeH="0" baseline="0" noProof="0" dirty="0">
                <a:ln>
                  <a:noFill/>
                </a:ln>
                <a:solidFill>
                  <a:srgbClr val="44546A"/>
                </a:solidFill>
                <a:effectLst/>
                <a:uLnTx/>
                <a:uFillTx/>
                <a:cs typeface="+mn-ea"/>
                <a:sym typeface="+mn-lt"/>
              </a:rPr>
              <a:t>传统</a:t>
            </a:r>
            <a:r>
              <a:rPr kumimoji="0" lang="en-US" altLang="zh-CN" sz="2000" i="0" u="none" strike="noStrike" kern="1200" cap="none" spc="400" normalizeH="0" baseline="0" noProof="0" dirty="0">
                <a:ln>
                  <a:noFill/>
                </a:ln>
                <a:solidFill>
                  <a:srgbClr val="44546A"/>
                </a:solidFill>
                <a:effectLst/>
                <a:uLnTx/>
                <a:uFillTx/>
                <a:cs typeface="+mn-ea"/>
                <a:sym typeface="+mn-lt"/>
              </a:rPr>
              <a:t>POS</a:t>
            </a:r>
            <a:r>
              <a:rPr kumimoji="0" lang="zh-CN" altLang="en-US" sz="2000" i="0" u="none" strike="noStrike" kern="1200" cap="none" spc="400" normalizeH="0" baseline="0" noProof="0" dirty="0">
                <a:ln>
                  <a:noFill/>
                </a:ln>
                <a:solidFill>
                  <a:srgbClr val="44546A"/>
                </a:solidFill>
                <a:effectLst/>
                <a:uLnTx/>
                <a:uFillTx/>
                <a:cs typeface="+mn-ea"/>
                <a:sym typeface="+mn-lt"/>
              </a:rPr>
              <a:t>机的费利不定，而手机</a:t>
            </a:r>
            <a:r>
              <a:rPr kumimoji="0" lang="en-US" altLang="zh-CN" sz="2000" i="0" u="none" strike="noStrike" kern="1200" cap="none" spc="400" normalizeH="0" baseline="0" noProof="0" dirty="0">
                <a:ln>
                  <a:noFill/>
                </a:ln>
                <a:solidFill>
                  <a:srgbClr val="44546A"/>
                </a:solidFill>
                <a:effectLst/>
                <a:uLnTx/>
                <a:uFillTx/>
                <a:cs typeface="+mn-ea"/>
                <a:sym typeface="+mn-lt"/>
              </a:rPr>
              <a:t>POS</a:t>
            </a:r>
            <a:r>
              <a:rPr kumimoji="0" lang="zh-CN" altLang="en-US" sz="2000" i="0" u="none" strike="noStrike" kern="1200" cap="none" spc="400" normalizeH="0" baseline="0" noProof="0" dirty="0">
                <a:ln>
                  <a:noFill/>
                </a:ln>
                <a:solidFill>
                  <a:srgbClr val="44546A"/>
                </a:solidFill>
                <a:effectLst/>
                <a:uLnTx/>
                <a:uFillTx/>
                <a:cs typeface="+mn-ea"/>
                <a:sym typeface="+mn-lt"/>
              </a:rPr>
              <a:t>机的费利有上限</a:t>
            </a:r>
          </a:p>
        </p:txBody>
      </p:sp>
      <p:pic>
        <p:nvPicPr>
          <p:cNvPr id="3" name="图片 2" descr="图表, 旭日形&#10;&#10;描述已自动生成">
            <a:extLst>
              <a:ext uri="{FF2B5EF4-FFF2-40B4-BE49-F238E27FC236}">
                <a16:creationId xmlns:a16="http://schemas.microsoft.com/office/drawing/2014/main" id="{E6827BFF-DD7F-5B47-FD63-C1B10A7E76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5" name="文本框 4">
            <a:extLst>
              <a:ext uri="{FF2B5EF4-FFF2-40B4-BE49-F238E27FC236}">
                <a16:creationId xmlns:a16="http://schemas.microsoft.com/office/drawing/2014/main" id="{FF9C0ED9-5F13-AF5F-ACFC-F32E52FAC0E5}"/>
              </a:ext>
            </a:extLst>
          </p:cNvPr>
          <p:cNvSpPr txBox="1"/>
          <p:nvPr/>
        </p:nvSpPr>
        <p:spPr>
          <a:xfrm>
            <a:off x="4680155" y="4553311"/>
            <a:ext cx="1199784" cy="1323439"/>
          </a:xfrm>
          <a:prstGeom prst="rect">
            <a:avLst/>
          </a:prstGeom>
          <a:noFill/>
        </p:spPr>
        <p:txBody>
          <a:bodyPr wrap="square" rtlCol="0">
            <a:spAutoFit/>
          </a:bodyPr>
          <a:lstStyle/>
          <a:p>
            <a:r>
              <a:rPr lang="zh-CN" altLang="en-US" sz="2000" spc="400" dirty="0">
                <a:solidFill>
                  <a:srgbClr val="44546A"/>
                </a:solidFill>
                <a:cs typeface="+mn-ea"/>
              </a:rPr>
              <a:t>手机</a:t>
            </a:r>
            <a:r>
              <a:rPr lang="en-US" altLang="zh-CN" sz="2000" spc="400" dirty="0">
                <a:solidFill>
                  <a:srgbClr val="44546A"/>
                </a:solidFill>
                <a:cs typeface="+mn-ea"/>
              </a:rPr>
              <a:t>POS</a:t>
            </a:r>
            <a:r>
              <a:rPr lang="zh-CN" altLang="en-US" sz="2000" spc="400" dirty="0">
                <a:solidFill>
                  <a:srgbClr val="44546A"/>
                </a:solidFill>
                <a:cs typeface="+mn-ea"/>
              </a:rPr>
              <a:t>机体积小，便携</a:t>
            </a:r>
          </a:p>
        </p:txBody>
      </p:sp>
    </p:spTree>
    <p:extLst>
      <p:ext uri="{BB962C8B-B14F-4D97-AF65-F5344CB8AC3E}">
        <p14:creationId xmlns:p14="http://schemas.microsoft.com/office/powerpoint/2010/main" val="62699848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down)">
                                      <p:cBhvr>
                                        <p:cTn id="18" dur="500"/>
                                        <p:tgtEl>
                                          <p:spTgt spid="58"/>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wipe(down)">
                                      <p:cBhvr>
                                        <p:cTn id="21" dur="500"/>
                                        <p:tgtEl>
                                          <p:spTgt spid="6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wipe(down)">
                                      <p:cBhvr>
                                        <p:cTn id="27" dur="500"/>
                                        <p:tgtEl>
                                          <p:spTgt spid="6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ipe(down)">
                                      <p:cBhvr>
                                        <p:cTn id="30" dur="500"/>
                                        <p:tgtEl>
                                          <p:spTgt spid="70"/>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wipe(down)">
                                      <p:cBhvr>
                                        <p:cTn id="3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1" grpId="0"/>
      <p:bldP spid="67" grpId="0"/>
      <p:bldP spid="70" grpId="0"/>
      <p:bldP spid="7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三</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03</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2663250" y="2825362"/>
            <a:ext cx="7802136" cy="1107996"/>
          </a:xfrm>
          <a:prstGeom prst="rect">
            <a:avLst/>
          </a:prstGeom>
          <a:noFill/>
        </p:spPr>
        <p:txBody>
          <a:bodyPr wrap="none" rtlCol="0">
            <a:spAutoFit/>
          </a:bodyPr>
          <a:lstStyle/>
          <a:p>
            <a:pPr lvl="0"/>
            <a:r>
              <a:rPr kumimoji="1" lang="zh-CN" altLang="en-US" sz="6600" dirty="0">
                <a:solidFill>
                  <a:srgbClr val="44546A"/>
                </a:solidFill>
                <a:cs typeface="+mn-ea"/>
                <a:sym typeface="+mn-lt"/>
              </a:rPr>
              <a:t>互联网金融创新业务</a:t>
            </a:r>
          </a:p>
        </p:txBody>
      </p:sp>
      <p:sp>
        <p:nvSpPr>
          <p:cNvPr id="9" name="文本框 8">
            <a:extLst>
              <a:ext uri="{FF2B5EF4-FFF2-40B4-BE49-F238E27FC236}">
                <a16:creationId xmlns:a16="http://schemas.microsoft.com/office/drawing/2014/main" id="{473DBF93-FD30-194C-B730-87857EF96E77}"/>
              </a:ext>
            </a:extLst>
          </p:cNvPr>
          <p:cNvSpPr txBox="1"/>
          <p:nvPr/>
        </p:nvSpPr>
        <p:spPr>
          <a:xfrm>
            <a:off x="2547662" y="4040808"/>
            <a:ext cx="7205461" cy="90691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zh-CN" altLang="en-US" sz="4000" dirty="0">
                <a:solidFill>
                  <a:srgbClr val="44546A"/>
                </a:solidFill>
                <a:cs typeface="+mn-ea"/>
                <a:sym typeface="+mn-lt"/>
              </a:rPr>
              <a:t>网络众筹与支付创新</a:t>
            </a:r>
            <a:endParaRPr kumimoji="1" lang="en" altLang="zh-CN" sz="4000" dirty="0">
              <a:solidFill>
                <a:srgbClr val="44546A"/>
              </a:solidFill>
              <a:cs typeface="+mn-ea"/>
              <a:sym typeface="+mn-lt"/>
            </a:endParaRPr>
          </a:p>
        </p:txBody>
      </p:sp>
      <p:pic>
        <p:nvPicPr>
          <p:cNvPr id="10" name="图片 9" descr="图表, 旭日形&#10;&#10;描述已自动生成">
            <a:extLst>
              <a:ext uri="{FF2B5EF4-FFF2-40B4-BE49-F238E27FC236}">
                <a16:creationId xmlns:a16="http://schemas.microsoft.com/office/drawing/2014/main" id="{8312C7B8-ED87-A09B-2737-8EC9696107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63680431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id="{5D13AA60-6D61-4460-9527-543E229F120C}"/>
              </a:ext>
            </a:extLst>
          </p:cNvPr>
          <p:cNvGrpSpPr/>
          <p:nvPr/>
        </p:nvGrpSpPr>
        <p:grpSpPr>
          <a:xfrm>
            <a:off x="899078" y="3703638"/>
            <a:ext cx="5132387" cy="1704974"/>
            <a:chOff x="874713" y="3922713"/>
            <a:chExt cx="5132387" cy="1704974"/>
          </a:xfrm>
        </p:grpSpPr>
        <p:grpSp>
          <p:nvGrpSpPr>
            <p:cNvPr id="37" name="组合 36">
              <a:extLst>
                <a:ext uri="{FF2B5EF4-FFF2-40B4-BE49-F238E27FC236}">
                  <a16:creationId xmlns:a16="http://schemas.microsoft.com/office/drawing/2014/main" id="{87741F1D-BE3A-44F8-A46B-71A2C6CB3A3C}"/>
                </a:ext>
              </a:extLst>
            </p:cNvPr>
            <p:cNvGrpSpPr/>
            <p:nvPr/>
          </p:nvGrpSpPr>
          <p:grpSpPr>
            <a:xfrm>
              <a:off x="874713" y="3922713"/>
              <a:ext cx="5132387" cy="1704974"/>
              <a:chOff x="874713" y="1752601"/>
              <a:chExt cx="5132387" cy="1704974"/>
            </a:xfrm>
          </p:grpSpPr>
          <p:sp>
            <p:nvSpPr>
              <p:cNvPr id="41" name="矩形 40">
                <a:extLst>
                  <a:ext uri="{FF2B5EF4-FFF2-40B4-BE49-F238E27FC236}">
                    <a16:creationId xmlns:a16="http://schemas.microsoft.com/office/drawing/2014/main" id="{69B07898-829B-40C3-888A-82B75B6C4BE6}"/>
                  </a:ext>
                </a:extLst>
              </p:cNvPr>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2" name="椭圆 31">
                <a:extLst>
                  <a:ext uri="{FF2B5EF4-FFF2-40B4-BE49-F238E27FC236}">
                    <a16:creationId xmlns:a16="http://schemas.microsoft.com/office/drawing/2014/main" id="{D6564A51-9B7A-4615-9390-1B4B1FC3971F}"/>
                  </a:ext>
                </a:extLst>
              </p:cNvPr>
              <p:cNvSpPr/>
              <p:nvPr/>
            </p:nvSpPr>
            <p:spPr>
              <a:xfrm>
                <a:off x="5209572" y="1955426"/>
                <a:ext cx="568171" cy="586015"/>
              </a:xfrm>
              <a:custGeom>
                <a:avLst/>
                <a:gdLst>
                  <a:gd name="connsiteX0" fmla="*/ 559267 w 589292"/>
                  <a:gd name="connsiteY0" fmla="*/ 238088 h 607799"/>
                  <a:gd name="connsiteX1" fmla="*/ 575556 w 589292"/>
                  <a:gd name="connsiteY1" fmla="*/ 244486 h 607799"/>
                  <a:gd name="connsiteX2" fmla="*/ 589292 w 589292"/>
                  <a:gd name="connsiteY2" fmla="*/ 264606 h 607799"/>
                  <a:gd name="connsiteX3" fmla="*/ 589292 w 589292"/>
                  <a:gd name="connsiteY3" fmla="*/ 598164 h 607799"/>
                  <a:gd name="connsiteX4" fmla="*/ 576113 w 589292"/>
                  <a:gd name="connsiteY4" fmla="*/ 607112 h 607799"/>
                  <a:gd name="connsiteX5" fmla="*/ 452019 w 589292"/>
                  <a:gd name="connsiteY5" fmla="*/ 558341 h 607799"/>
                  <a:gd name="connsiteX6" fmla="*/ 438282 w 589292"/>
                  <a:gd name="connsiteY6" fmla="*/ 538221 h 607799"/>
                  <a:gd name="connsiteX7" fmla="*/ 438282 w 589292"/>
                  <a:gd name="connsiteY7" fmla="*/ 383843 h 607799"/>
                  <a:gd name="connsiteX8" fmla="*/ 444362 w 589292"/>
                  <a:gd name="connsiteY8" fmla="*/ 381618 h 607799"/>
                  <a:gd name="connsiteX9" fmla="*/ 466080 w 589292"/>
                  <a:gd name="connsiteY9" fmla="*/ 366690 h 607799"/>
                  <a:gd name="connsiteX10" fmla="*/ 537409 w 589292"/>
                  <a:gd name="connsiteY10" fmla="*/ 275269 h 607799"/>
                  <a:gd name="connsiteX11" fmla="*/ 559267 w 589292"/>
                  <a:gd name="connsiteY11" fmla="*/ 238088 h 607799"/>
                  <a:gd name="connsiteX12" fmla="*/ 209859 w 589292"/>
                  <a:gd name="connsiteY12" fmla="*/ 194902 h 607799"/>
                  <a:gd name="connsiteX13" fmla="*/ 260000 w 589292"/>
                  <a:gd name="connsiteY13" fmla="*/ 194902 h 607799"/>
                  <a:gd name="connsiteX14" fmla="*/ 262971 w 589292"/>
                  <a:gd name="connsiteY14" fmla="*/ 202458 h 607799"/>
                  <a:gd name="connsiteX15" fmla="*/ 291525 w 589292"/>
                  <a:gd name="connsiteY15" fmla="*/ 257523 h 607799"/>
                  <a:gd name="connsiteX16" fmla="*/ 371937 w 589292"/>
                  <a:gd name="connsiteY16" fmla="*/ 366032 h 607799"/>
                  <a:gd name="connsiteX17" fmla="*/ 393850 w 589292"/>
                  <a:gd name="connsiteY17" fmla="*/ 381374 h 607799"/>
                  <a:gd name="connsiteX18" fmla="*/ 397425 w 589292"/>
                  <a:gd name="connsiteY18" fmla="*/ 382811 h 607799"/>
                  <a:gd name="connsiteX19" fmla="*/ 397425 w 589292"/>
                  <a:gd name="connsiteY19" fmla="*/ 539294 h 607799"/>
                  <a:gd name="connsiteX20" fmla="*/ 379504 w 589292"/>
                  <a:gd name="connsiteY20" fmla="*/ 557185 h 607799"/>
                  <a:gd name="connsiteX21" fmla="*/ 209859 w 589292"/>
                  <a:gd name="connsiteY21" fmla="*/ 557185 h 607799"/>
                  <a:gd name="connsiteX22" fmla="*/ 191938 w 589292"/>
                  <a:gd name="connsiteY22" fmla="*/ 539294 h 607799"/>
                  <a:gd name="connsiteX23" fmla="*/ 191938 w 589292"/>
                  <a:gd name="connsiteY23" fmla="*/ 212840 h 607799"/>
                  <a:gd name="connsiteX24" fmla="*/ 209859 w 589292"/>
                  <a:gd name="connsiteY24" fmla="*/ 194902 h 607799"/>
                  <a:gd name="connsiteX25" fmla="*/ 13186 w 589292"/>
                  <a:gd name="connsiteY25" fmla="*/ 140695 h 607799"/>
                  <a:gd name="connsiteX26" fmla="*/ 137338 w 589292"/>
                  <a:gd name="connsiteY26" fmla="*/ 189466 h 607799"/>
                  <a:gd name="connsiteX27" fmla="*/ 151081 w 589292"/>
                  <a:gd name="connsiteY27" fmla="*/ 209633 h 607799"/>
                  <a:gd name="connsiteX28" fmla="*/ 151081 w 589292"/>
                  <a:gd name="connsiteY28" fmla="*/ 543612 h 607799"/>
                  <a:gd name="connsiteX29" fmla="*/ 138359 w 589292"/>
                  <a:gd name="connsiteY29" fmla="*/ 552235 h 607799"/>
                  <a:gd name="connsiteX30" fmla="*/ 13743 w 589292"/>
                  <a:gd name="connsiteY30" fmla="*/ 503278 h 607799"/>
                  <a:gd name="connsiteX31" fmla="*/ 0 w 589292"/>
                  <a:gd name="connsiteY31" fmla="*/ 483065 h 607799"/>
                  <a:gd name="connsiteX32" fmla="*/ 0 w 589292"/>
                  <a:gd name="connsiteY32" fmla="*/ 149643 h 607799"/>
                  <a:gd name="connsiteX33" fmla="*/ 13186 w 589292"/>
                  <a:gd name="connsiteY33" fmla="*/ 140695 h 607799"/>
                  <a:gd name="connsiteX34" fmla="*/ 418473 w 589292"/>
                  <a:gd name="connsiteY34" fmla="*/ 52152 h 607799"/>
                  <a:gd name="connsiteX35" fmla="*/ 341047 w 589292"/>
                  <a:gd name="connsiteY35" fmla="*/ 129569 h 607799"/>
                  <a:gd name="connsiteX36" fmla="*/ 376975 w 589292"/>
                  <a:gd name="connsiteY36" fmla="*/ 194887 h 607799"/>
                  <a:gd name="connsiteX37" fmla="*/ 394568 w 589292"/>
                  <a:gd name="connsiteY37" fmla="*/ 203092 h 607799"/>
                  <a:gd name="connsiteX38" fmla="*/ 418473 w 589292"/>
                  <a:gd name="connsiteY38" fmla="*/ 206893 h 607799"/>
                  <a:gd name="connsiteX39" fmla="*/ 438248 w 589292"/>
                  <a:gd name="connsiteY39" fmla="*/ 204344 h 607799"/>
                  <a:gd name="connsiteX40" fmla="*/ 455701 w 589292"/>
                  <a:gd name="connsiteY40" fmla="*/ 197436 h 607799"/>
                  <a:gd name="connsiteX41" fmla="*/ 495946 w 589292"/>
                  <a:gd name="connsiteY41" fmla="*/ 129569 h 607799"/>
                  <a:gd name="connsiteX42" fmla="*/ 418473 w 589292"/>
                  <a:gd name="connsiteY42" fmla="*/ 52152 h 607799"/>
                  <a:gd name="connsiteX43" fmla="*/ 419123 w 589292"/>
                  <a:gd name="connsiteY43" fmla="*/ 0 h 607799"/>
                  <a:gd name="connsiteX44" fmla="*/ 552809 w 589292"/>
                  <a:gd name="connsiteY44" fmla="*/ 133509 h 607799"/>
                  <a:gd name="connsiteX45" fmla="*/ 524540 w 589292"/>
                  <a:gd name="connsiteY45" fmla="*/ 224509 h 607799"/>
                  <a:gd name="connsiteX46" fmla="*/ 505973 w 589292"/>
                  <a:gd name="connsiteY46" fmla="*/ 255708 h 607799"/>
                  <a:gd name="connsiteX47" fmla="*/ 439315 w 589292"/>
                  <a:gd name="connsiteY47" fmla="*/ 341051 h 607799"/>
                  <a:gd name="connsiteX48" fmla="*/ 438248 w 589292"/>
                  <a:gd name="connsiteY48" fmla="*/ 342071 h 607799"/>
                  <a:gd name="connsiteX49" fmla="*/ 419262 w 589292"/>
                  <a:gd name="connsiteY49" fmla="*/ 349581 h 607799"/>
                  <a:gd name="connsiteX50" fmla="*/ 398978 w 589292"/>
                  <a:gd name="connsiteY50" fmla="*/ 340681 h 607799"/>
                  <a:gd name="connsiteX51" fmla="*/ 397492 w 589292"/>
                  <a:gd name="connsiteY51" fmla="*/ 339151 h 607799"/>
                  <a:gd name="connsiteX52" fmla="*/ 323593 w 589292"/>
                  <a:gd name="connsiteY52" fmla="*/ 238880 h 607799"/>
                  <a:gd name="connsiteX53" fmla="*/ 300198 w 589292"/>
                  <a:gd name="connsiteY53" fmla="*/ 195026 h 607799"/>
                  <a:gd name="connsiteX54" fmla="*/ 285437 w 589292"/>
                  <a:gd name="connsiteY54" fmla="*/ 133509 h 607799"/>
                  <a:gd name="connsiteX55" fmla="*/ 419123 w 589292"/>
                  <a:gd name="connsiteY55" fmla="*/ 0 h 60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9292" h="607799">
                    <a:moveTo>
                      <a:pt x="559267" y="238088"/>
                    </a:moveTo>
                    <a:lnTo>
                      <a:pt x="575556" y="244486"/>
                    </a:lnTo>
                    <a:cubicBezTo>
                      <a:pt x="583816" y="247731"/>
                      <a:pt x="589292" y="255705"/>
                      <a:pt x="589292" y="264606"/>
                    </a:cubicBezTo>
                    <a:lnTo>
                      <a:pt x="589292" y="598164"/>
                    </a:lnTo>
                    <a:cubicBezTo>
                      <a:pt x="589292" y="604979"/>
                      <a:pt x="582424" y="609615"/>
                      <a:pt x="576113" y="607112"/>
                    </a:cubicBezTo>
                    <a:lnTo>
                      <a:pt x="452019" y="558341"/>
                    </a:lnTo>
                    <a:cubicBezTo>
                      <a:pt x="443758" y="555096"/>
                      <a:pt x="438282" y="547122"/>
                      <a:pt x="438282" y="538221"/>
                    </a:cubicBezTo>
                    <a:lnTo>
                      <a:pt x="438282" y="383843"/>
                    </a:lnTo>
                    <a:cubicBezTo>
                      <a:pt x="440324" y="383194"/>
                      <a:pt x="442366" y="382499"/>
                      <a:pt x="444362" y="381618"/>
                    </a:cubicBezTo>
                    <a:cubicBezTo>
                      <a:pt x="452529" y="378187"/>
                      <a:pt x="459815" y="373181"/>
                      <a:pt x="466080" y="366690"/>
                    </a:cubicBezTo>
                    <a:cubicBezTo>
                      <a:pt x="492997" y="338735"/>
                      <a:pt x="516989" y="307952"/>
                      <a:pt x="537409" y="275269"/>
                    </a:cubicBezTo>
                    <a:cubicBezTo>
                      <a:pt x="544787" y="263447"/>
                      <a:pt x="552352" y="251069"/>
                      <a:pt x="559267" y="238088"/>
                    </a:cubicBezTo>
                    <a:close/>
                    <a:moveTo>
                      <a:pt x="209859" y="194902"/>
                    </a:moveTo>
                    <a:lnTo>
                      <a:pt x="260000" y="194902"/>
                    </a:lnTo>
                    <a:cubicBezTo>
                      <a:pt x="260929" y="197405"/>
                      <a:pt x="261950" y="199908"/>
                      <a:pt x="262971" y="202458"/>
                    </a:cubicBezTo>
                    <a:cubicBezTo>
                      <a:pt x="271143" y="222296"/>
                      <a:pt x="281542" y="240512"/>
                      <a:pt x="291525" y="257523"/>
                    </a:cubicBezTo>
                    <a:cubicBezTo>
                      <a:pt x="315435" y="298173"/>
                      <a:pt x="342455" y="334652"/>
                      <a:pt x="371937" y="366032"/>
                    </a:cubicBezTo>
                    <a:cubicBezTo>
                      <a:pt x="378112" y="372706"/>
                      <a:pt x="385540" y="377851"/>
                      <a:pt x="393850" y="381374"/>
                    </a:cubicBezTo>
                    <a:cubicBezTo>
                      <a:pt x="395011" y="381884"/>
                      <a:pt x="396265" y="382348"/>
                      <a:pt x="397425" y="382811"/>
                    </a:cubicBezTo>
                    <a:lnTo>
                      <a:pt x="397425" y="539294"/>
                    </a:lnTo>
                    <a:cubicBezTo>
                      <a:pt x="397425" y="549166"/>
                      <a:pt x="389393" y="557185"/>
                      <a:pt x="379504" y="557185"/>
                    </a:cubicBezTo>
                    <a:lnTo>
                      <a:pt x="209859" y="557185"/>
                    </a:lnTo>
                    <a:cubicBezTo>
                      <a:pt x="199970" y="557185"/>
                      <a:pt x="191938" y="549166"/>
                      <a:pt x="191938" y="539294"/>
                    </a:cubicBezTo>
                    <a:lnTo>
                      <a:pt x="191938" y="212840"/>
                    </a:lnTo>
                    <a:cubicBezTo>
                      <a:pt x="191938" y="202967"/>
                      <a:pt x="199970" y="194902"/>
                      <a:pt x="209859" y="194902"/>
                    </a:cubicBezTo>
                    <a:close/>
                    <a:moveTo>
                      <a:pt x="13186" y="140695"/>
                    </a:moveTo>
                    <a:lnTo>
                      <a:pt x="137338" y="189466"/>
                    </a:lnTo>
                    <a:cubicBezTo>
                      <a:pt x="145602" y="192758"/>
                      <a:pt x="151081" y="200732"/>
                      <a:pt x="151081" y="209633"/>
                    </a:cubicBezTo>
                    <a:lnTo>
                      <a:pt x="151081" y="543612"/>
                    </a:lnTo>
                    <a:cubicBezTo>
                      <a:pt x="151081" y="550148"/>
                      <a:pt x="144441" y="554645"/>
                      <a:pt x="138359" y="552235"/>
                    </a:cubicBezTo>
                    <a:lnTo>
                      <a:pt x="13743" y="503278"/>
                    </a:lnTo>
                    <a:cubicBezTo>
                      <a:pt x="5478" y="500033"/>
                      <a:pt x="0" y="492059"/>
                      <a:pt x="0" y="483065"/>
                    </a:cubicBezTo>
                    <a:lnTo>
                      <a:pt x="0" y="149643"/>
                    </a:lnTo>
                    <a:cubicBezTo>
                      <a:pt x="0" y="142874"/>
                      <a:pt x="6871" y="138238"/>
                      <a:pt x="13186" y="140695"/>
                    </a:cubicBezTo>
                    <a:close/>
                    <a:moveTo>
                      <a:pt x="418473" y="52152"/>
                    </a:moveTo>
                    <a:cubicBezTo>
                      <a:pt x="375675" y="52152"/>
                      <a:pt x="340954" y="86828"/>
                      <a:pt x="341047" y="129569"/>
                    </a:cubicBezTo>
                    <a:cubicBezTo>
                      <a:pt x="341047" y="157013"/>
                      <a:pt x="355344" y="181165"/>
                      <a:pt x="376975" y="194887"/>
                    </a:cubicBezTo>
                    <a:cubicBezTo>
                      <a:pt x="382452" y="198363"/>
                      <a:pt x="388301" y="201191"/>
                      <a:pt x="394568" y="203092"/>
                    </a:cubicBezTo>
                    <a:cubicBezTo>
                      <a:pt x="402134" y="205595"/>
                      <a:pt x="410118" y="206893"/>
                      <a:pt x="418473" y="206893"/>
                    </a:cubicBezTo>
                    <a:cubicBezTo>
                      <a:pt x="425343" y="206893"/>
                      <a:pt x="431935" y="206012"/>
                      <a:pt x="438248" y="204344"/>
                    </a:cubicBezTo>
                    <a:cubicBezTo>
                      <a:pt x="444468" y="202721"/>
                      <a:pt x="450270" y="200403"/>
                      <a:pt x="455701" y="197436"/>
                    </a:cubicBezTo>
                    <a:cubicBezTo>
                      <a:pt x="479653" y="184271"/>
                      <a:pt x="495946" y="158774"/>
                      <a:pt x="495946" y="129569"/>
                    </a:cubicBezTo>
                    <a:cubicBezTo>
                      <a:pt x="495946" y="86828"/>
                      <a:pt x="461225" y="52152"/>
                      <a:pt x="418473" y="52152"/>
                    </a:cubicBezTo>
                    <a:close/>
                    <a:moveTo>
                      <a:pt x="419123" y="0"/>
                    </a:moveTo>
                    <a:cubicBezTo>
                      <a:pt x="492975" y="0"/>
                      <a:pt x="552809" y="59755"/>
                      <a:pt x="552809" y="133509"/>
                    </a:cubicBezTo>
                    <a:cubicBezTo>
                      <a:pt x="552809" y="165218"/>
                      <a:pt x="540137" y="196138"/>
                      <a:pt x="524540" y="224509"/>
                    </a:cubicBezTo>
                    <a:cubicBezTo>
                      <a:pt x="518599" y="235310"/>
                      <a:pt x="512239" y="245741"/>
                      <a:pt x="505973" y="255708"/>
                    </a:cubicBezTo>
                    <a:cubicBezTo>
                      <a:pt x="486802" y="286350"/>
                      <a:pt x="464382" y="315045"/>
                      <a:pt x="439315" y="341051"/>
                    </a:cubicBezTo>
                    <a:cubicBezTo>
                      <a:pt x="438944" y="341376"/>
                      <a:pt x="438619" y="341747"/>
                      <a:pt x="438248" y="342071"/>
                    </a:cubicBezTo>
                    <a:cubicBezTo>
                      <a:pt x="432863" y="347078"/>
                      <a:pt x="426086" y="349581"/>
                      <a:pt x="419262" y="349581"/>
                    </a:cubicBezTo>
                    <a:cubicBezTo>
                      <a:pt x="411882" y="349581"/>
                      <a:pt x="404548" y="346614"/>
                      <a:pt x="398978" y="340681"/>
                    </a:cubicBezTo>
                    <a:cubicBezTo>
                      <a:pt x="398467" y="340124"/>
                      <a:pt x="397910" y="339568"/>
                      <a:pt x="397492" y="339151"/>
                    </a:cubicBezTo>
                    <a:cubicBezTo>
                      <a:pt x="369130" y="308740"/>
                      <a:pt x="344575" y="274668"/>
                      <a:pt x="323593" y="238880"/>
                    </a:cubicBezTo>
                    <a:cubicBezTo>
                      <a:pt x="315285" y="224741"/>
                      <a:pt x="306929" y="210138"/>
                      <a:pt x="300198" y="195026"/>
                    </a:cubicBezTo>
                    <a:cubicBezTo>
                      <a:pt x="291518" y="175556"/>
                      <a:pt x="285437" y="155158"/>
                      <a:pt x="285437" y="133509"/>
                    </a:cubicBezTo>
                    <a:cubicBezTo>
                      <a:pt x="285437" y="59755"/>
                      <a:pt x="345317" y="0"/>
                      <a:pt x="419123"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8" name="组合 37">
              <a:extLst>
                <a:ext uri="{FF2B5EF4-FFF2-40B4-BE49-F238E27FC236}">
                  <a16:creationId xmlns:a16="http://schemas.microsoft.com/office/drawing/2014/main" id="{0CC07FF0-9C3B-44C5-9795-9C70F497D33F}"/>
                </a:ext>
              </a:extLst>
            </p:cNvPr>
            <p:cNvGrpSpPr/>
            <p:nvPr/>
          </p:nvGrpSpPr>
          <p:grpSpPr>
            <a:xfrm>
              <a:off x="1259398" y="4272447"/>
              <a:ext cx="3941252" cy="814620"/>
              <a:chOff x="7483989" y="3314482"/>
              <a:chExt cx="3941252" cy="814620"/>
            </a:xfrm>
          </p:grpSpPr>
          <p:sp>
            <p:nvSpPr>
              <p:cNvPr id="39" name="矩形 38">
                <a:extLst>
                  <a:ext uri="{FF2B5EF4-FFF2-40B4-BE49-F238E27FC236}">
                    <a16:creationId xmlns:a16="http://schemas.microsoft.com/office/drawing/2014/main" id="{3C8FE026-177F-4914-9986-ED05CAED6CB8}"/>
                  </a:ext>
                </a:extLst>
              </p:cNvPr>
              <p:cNvSpPr/>
              <p:nvPr/>
            </p:nvSpPr>
            <p:spPr>
              <a:xfrm>
                <a:off x="7483989" y="3732519"/>
                <a:ext cx="39412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ym typeface="+mn-lt"/>
                  </a:rPr>
                  <a:t>企业债券风险和收益率都很高</a:t>
                </a:r>
              </a:p>
            </p:txBody>
          </p:sp>
          <p:sp>
            <p:nvSpPr>
              <p:cNvPr id="40" name="矩形 39">
                <a:extLst>
                  <a:ext uri="{FF2B5EF4-FFF2-40B4-BE49-F238E27FC236}">
                    <a16:creationId xmlns:a16="http://schemas.microsoft.com/office/drawing/2014/main" id="{6ECE850D-226C-430F-A4DB-B6757D21927D}"/>
                  </a:ext>
                </a:extLst>
              </p:cNvPr>
              <p:cNvSpPr/>
              <p:nvPr/>
            </p:nvSpPr>
            <p:spPr>
              <a:xfrm>
                <a:off x="7483989" y="331448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企业债券</a:t>
                </a:r>
              </a:p>
            </p:txBody>
          </p:sp>
        </p:grpSp>
      </p:grpSp>
      <p:grpSp>
        <p:nvGrpSpPr>
          <p:cNvPr id="43" name="组合 42">
            <a:extLst>
              <a:ext uri="{FF2B5EF4-FFF2-40B4-BE49-F238E27FC236}">
                <a16:creationId xmlns:a16="http://schemas.microsoft.com/office/drawing/2014/main" id="{AD531938-2B28-41A3-80E9-0B62C3CCE397}"/>
              </a:ext>
            </a:extLst>
          </p:cNvPr>
          <p:cNvGrpSpPr/>
          <p:nvPr/>
        </p:nvGrpSpPr>
        <p:grpSpPr>
          <a:xfrm>
            <a:off x="6209266" y="1724026"/>
            <a:ext cx="5132387" cy="1704974"/>
            <a:chOff x="6184901" y="1943101"/>
            <a:chExt cx="5132387" cy="1704974"/>
          </a:xfrm>
        </p:grpSpPr>
        <p:grpSp>
          <p:nvGrpSpPr>
            <p:cNvPr id="44" name="组合 43">
              <a:extLst>
                <a:ext uri="{FF2B5EF4-FFF2-40B4-BE49-F238E27FC236}">
                  <a16:creationId xmlns:a16="http://schemas.microsoft.com/office/drawing/2014/main" id="{27F92DE7-27A0-4D94-B715-0C4DC286CB14}"/>
                </a:ext>
              </a:extLst>
            </p:cNvPr>
            <p:cNvGrpSpPr/>
            <p:nvPr/>
          </p:nvGrpSpPr>
          <p:grpSpPr>
            <a:xfrm>
              <a:off x="6184901" y="1943101"/>
              <a:ext cx="5132387" cy="1704974"/>
              <a:chOff x="874713" y="1752601"/>
              <a:chExt cx="5132387" cy="1704974"/>
            </a:xfrm>
          </p:grpSpPr>
          <p:sp>
            <p:nvSpPr>
              <p:cNvPr id="48" name="矩形 47">
                <a:extLst>
                  <a:ext uri="{FF2B5EF4-FFF2-40B4-BE49-F238E27FC236}">
                    <a16:creationId xmlns:a16="http://schemas.microsoft.com/office/drawing/2014/main" id="{E7E2A206-2D55-466B-BE55-F419385BA39F}"/>
                  </a:ext>
                </a:extLst>
              </p:cNvPr>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49" name="椭圆 34">
                <a:extLst>
                  <a:ext uri="{FF2B5EF4-FFF2-40B4-BE49-F238E27FC236}">
                    <a16:creationId xmlns:a16="http://schemas.microsoft.com/office/drawing/2014/main" id="{8D39BF85-4A4D-4266-B5D9-BEAAD3CAC3BD}"/>
                  </a:ext>
                </a:extLst>
              </p:cNvPr>
              <p:cNvSpPr/>
              <p:nvPr/>
            </p:nvSpPr>
            <p:spPr>
              <a:xfrm>
                <a:off x="5200650" y="2065550"/>
                <a:ext cx="586015" cy="365766"/>
              </a:xfrm>
              <a:custGeom>
                <a:avLst/>
                <a:gdLst>
                  <a:gd name="connsiteX0" fmla="*/ 509262 w 608697"/>
                  <a:gd name="connsiteY0" fmla="*/ 287324 h 379924"/>
                  <a:gd name="connsiteX1" fmla="*/ 488226 w 608697"/>
                  <a:gd name="connsiteY1" fmla="*/ 308258 h 379924"/>
                  <a:gd name="connsiteX2" fmla="*/ 509262 w 608697"/>
                  <a:gd name="connsiteY2" fmla="*/ 329266 h 379924"/>
                  <a:gd name="connsiteX3" fmla="*/ 530223 w 608697"/>
                  <a:gd name="connsiteY3" fmla="*/ 308258 h 379924"/>
                  <a:gd name="connsiteX4" fmla="*/ 509262 w 608697"/>
                  <a:gd name="connsiteY4" fmla="*/ 287324 h 379924"/>
                  <a:gd name="connsiteX5" fmla="*/ 442648 w 608697"/>
                  <a:gd name="connsiteY5" fmla="*/ 287324 h 379924"/>
                  <a:gd name="connsiteX6" fmla="*/ 421687 w 608697"/>
                  <a:gd name="connsiteY6" fmla="*/ 308332 h 379924"/>
                  <a:gd name="connsiteX7" fmla="*/ 442648 w 608697"/>
                  <a:gd name="connsiteY7" fmla="*/ 329266 h 379924"/>
                  <a:gd name="connsiteX8" fmla="*/ 463684 w 608697"/>
                  <a:gd name="connsiteY8" fmla="*/ 308332 h 379924"/>
                  <a:gd name="connsiteX9" fmla="*/ 442648 w 608697"/>
                  <a:gd name="connsiteY9" fmla="*/ 287324 h 379924"/>
                  <a:gd name="connsiteX10" fmla="*/ 380436 w 608697"/>
                  <a:gd name="connsiteY10" fmla="*/ 284940 h 379924"/>
                  <a:gd name="connsiteX11" fmla="*/ 380436 w 608697"/>
                  <a:gd name="connsiteY11" fmla="*/ 332469 h 379924"/>
                  <a:gd name="connsiteX12" fmla="*/ 399457 w 608697"/>
                  <a:gd name="connsiteY12" fmla="*/ 332469 h 379924"/>
                  <a:gd name="connsiteX13" fmla="*/ 399457 w 608697"/>
                  <a:gd name="connsiteY13" fmla="*/ 284940 h 379924"/>
                  <a:gd name="connsiteX14" fmla="*/ 114131 w 608697"/>
                  <a:gd name="connsiteY14" fmla="*/ 199418 h 379924"/>
                  <a:gd name="connsiteX15" fmla="*/ 171196 w 608697"/>
                  <a:gd name="connsiteY15" fmla="*/ 199418 h 379924"/>
                  <a:gd name="connsiteX16" fmla="*/ 437501 w 608697"/>
                  <a:gd name="connsiteY16" fmla="*/ 199418 h 379924"/>
                  <a:gd name="connsiteX17" fmla="*/ 494566 w 608697"/>
                  <a:gd name="connsiteY17" fmla="*/ 199418 h 379924"/>
                  <a:gd name="connsiteX18" fmla="*/ 513588 w 608697"/>
                  <a:gd name="connsiteY18" fmla="*/ 218415 h 379924"/>
                  <a:gd name="connsiteX19" fmla="*/ 608697 w 608697"/>
                  <a:gd name="connsiteY19" fmla="*/ 360927 h 379924"/>
                  <a:gd name="connsiteX20" fmla="*/ 589675 w 608697"/>
                  <a:gd name="connsiteY20" fmla="*/ 379924 h 379924"/>
                  <a:gd name="connsiteX21" fmla="*/ 19022 w 608697"/>
                  <a:gd name="connsiteY21" fmla="*/ 379924 h 379924"/>
                  <a:gd name="connsiteX22" fmla="*/ 0 w 608697"/>
                  <a:gd name="connsiteY22" fmla="*/ 360927 h 379924"/>
                  <a:gd name="connsiteX23" fmla="*/ 95109 w 608697"/>
                  <a:gd name="connsiteY23" fmla="*/ 218415 h 379924"/>
                  <a:gd name="connsiteX24" fmla="*/ 114131 w 608697"/>
                  <a:gd name="connsiteY24" fmla="*/ 199418 h 379924"/>
                  <a:gd name="connsiteX25" fmla="*/ 190214 w 608697"/>
                  <a:gd name="connsiteY25" fmla="*/ 0 h 379924"/>
                  <a:gd name="connsiteX26" fmla="*/ 418484 w 608697"/>
                  <a:gd name="connsiteY26" fmla="*/ 0 h 379924"/>
                  <a:gd name="connsiteX27" fmla="*/ 437506 w 608697"/>
                  <a:gd name="connsiteY27" fmla="*/ 18997 h 379924"/>
                  <a:gd name="connsiteX28" fmla="*/ 437506 w 608697"/>
                  <a:gd name="connsiteY28" fmla="*/ 180436 h 379924"/>
                  <a:gd name="connsiteX29" fmla="*/ 171192 w 608697"/>
                  <a:gd name="connsiteY29" fmla="*/ 180436 h 379924"/>
                  <a:gd name="connsiteX30" fmla="*/ 171192 w 608697"/>
                  <a:gd name="connsiteY30" fmla="*/ 18997 h 379924"/>
                  <a:gd name="connsiteX31" fmla="*/ 190214 w 608697"/>
                  <a:gd name="connsiteY31" fmla="*/ 0 h 37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697" h="379924">
                    <a:moveTo>
                      <a:pt x="509262" y="287324"/>
                    </a:moveTo>
                    <a:cubicBezTo>
                      <a:pt x="497625" y="287324"/>
                      <a:pt x="488226" y="296711"/>
                      <a:pt x="488226" y="308258"/>
                    </a:cubicBezTo>
                    <a:cubicBezTo>
                      <a:pt x="488226" y="319879"/>
                      <a:pt x="497625" y="329266"/>
                      <a:pt x="509262" y="329266"/>
                    </a:cubicBezTo>
                    <a:cubicBezTo>
                      <a:pt x="520824" y="329266"/>
                      <a:pt x="530223" y="319879"/>
                      <a:pt x="530223" y="308258"/>
                    </a:cubicBezTo>
                    <a:cubicBezTo>
                      <a:pt x="530223" y="296711"/>
                      <a:pt x="520824" y="287324"/>
                      <a:pt x="509262" y="287324"/>
                    </a:cubicBezTo>
                    <a:close/>
                    <a:moveTo>
                      <a:pt x="442648" y="287324"/>
                    </a:moveTo>
                    <a:cubicBezTo>
                      <a:pt x="431086" y="287324"/>
                      <a:pt x="421687" y="296711"/>
                      <a:pt x="421687" y="308332"/>
                    </a:cubicBezTo>
                    <a:cubicBezTo>
                      <a:pt x="421687" y="319879"/>
                      <a:pt x="431086" y="329266"/>
                      <a:pt x="442648" y="329266"/>
                    </a:cubicBezTo>
                    <a:cubicBezTo>
                      <a:pt x="454285" y="329266"/>
                      <a:pt x="463684" y="319879"/>
                      <a:pt x="463684" y="308332"/>
                    </a:cubicBezTo>
                    <a:cubicBezTo>
                      <a:pt x="463684" y="296711"/>
                      <a:pt x="454285" y="287324"/>
                      <a:pt x="442648" y="287324"/>
                    </a:cubicBezTo>
                    <a:close/>
                    <a:moveTo>
                      <a:pt x="380436" y="284940"/>
                    </a:moveTo>
                    <a:lnTo>
                      <a:pt x="380436" y="332469"/>
                    </a:lnTo>
                    <a:lnTo>
                      <a:pt x="399457" y="332469"/>
                    </a:lnTo>
                    <a:lnTo>
                      <a:pt x="399457" y="284940"/>
                    </a:lnTo>
                    <a:close/>
                    <a:moveTo>
                      <a:pt x="114131" y="199418"/>
                    </a:moveTo>
                    <a:lnTo>
                      <a:pt x="171196" y="199418"/>
                    </a:lnTo>
                    <a:lnTo>
                      <a:pt x="437501" y="199418"/>
                    </a:lnTo>
                    <a:lnTo>
                      <a:pt x="494566" y="199418"/>
                    </a:lnTo>
                    <a:cubicBezTo>
                      <a:pt x="505084" y="199418"/>
                      <a:pt x="505681" y="206942"/>
                      <a:pt x="513588" y="218415"/>
                    </a:cubicBezTo>
                    <a:lnTo>
                      <a:pt x="608697" y="360927"/>
                    </a:lnTo>
                    <a:cubicBezTo>
                      <a:pt x="608697" y="371431"/>
                      <a:pt x="608697" y="379924"/>
                      <a:pt x="589675" y="379924"/>
                    </a:cubicBezTo>
                    <a:lnTo>
                      <a:pt x="19022" y="379924"/>
                    </a:lnTo>
                    <a:cubicBezTo>
                      <a:pt x="0" y="379924"/>
                      <a:pt x="0" y="371431"/>
                      <a:pt x="0" y="360927"/>
                    </a:cubicBezTo>
                    <a:lnTo>
                      <a:pt x="95109" y="218415"/>
                    </a:lnTo>
                    <a:cubicBezTo>
                      <a:pt x="101450" y="208954"/>
                      <a:pt x="103613" y="199418"/>
                      <a:pt x="114131" y="199418"/>
                    </a:cubicBezTo>
                    <a:close/>
                    <a:moveTo>
                      <a:pt x="190214" y="0"/>
                    </a:moveTo>
                    <a:lnTo>
                      <a:pt x="418484" y="0"/>
                    </a:lnTo>
                    <a:cubicBezTo>
                      <a:pt x="429002" y="0"/>
                      <a:pt x="437506" y="8493"/>
                      <a:pt x="437506" y="18997"/>
                    </a:cubicBezTo>
                    <a:lnTo>
                      <a:pt x="437506" y="180436"/>
                    </a:lnTo>
                    <a:lnTo>
                      <a:pt x="171192" y="180436"/>
                    </a:lnTo>
                    <a:lnTo>
                      <a:pt x="171192" y="18997"/>
                    </a:lnTo>
                    <a:cubicBezTo>
                      <a:pt x="171192" y="8493"/>
                      <a:pt x="179696" y="0"/>
                      <a:pt x="19021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45" name="组合 44">
              <a:extLst>
                <a:ext uri="{FF2B5EF4-FFF2-40B4-BE49-F238E27FC236}">
                  <a16:creationId xmlns:a16="http://schemas.microsoft.com/office/drawing/2014/main" id="{277BC512-0839-4C9C-BD5D-A4AD67C133B9}"/>
                </a:ext>
              </a:extLst>
            </p:cNvPr>
            <p:cNvGrpSpPr/>
            <p:nvPr/>
          </p:nvGrpSpPr>
          <p:grpSpPr>
            <a:xfrm>
              <a:off x="6569586" y="2277135"/>
              <a:ext cx="3941252" cy="1147019"/>
              <a:chOff x="7483989" y="3314482"/>
              <a:chExt cx="3941252" cy="1147019"/>
            </a:xfrm>
          </p:grpSpPr>
          <p:sp>
            <p:nvSpPr>
              <p:cNvPr id="46" name="矩形 45">
                <a:extLst>
                  <a:ext uri="{FF2B5EF4-FFF2-40B4-BE49-F238E27FC236}">
                    <a16:creationId xmlns:a16="http://schemas.microsoft.com/office/drawing/2014/main" id="{B88E73F1-66B4-4846-A4A5-322E02A5C6B8}"/>
                  </a:ext>
                </a:extLst>
              </p:cNvPr>
              <p:cNvSpPr/>
              <p:nvPr/>
            </p:nvSpPr>
            <p:spPr>
              <a:xfrm>
                <a:off x="7483989" y="3732519"/>
                <a:ext cx="3941252" cy="72898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ym typeface="+mn-lt"/>
                  </a:rPr>
                  <a:t>收益率低于企业债券，风险高于银行储蓄</a:t>
                </a:r>
              </a:p>
            </p:txBody>
          </p:sp>
          <p:sp>
            <p:nvSpPr>
              <p:cNvPr id="47" name="矩形 46">
                <a:extLst>
                  <a:ext uri="{FF2B5EF4-FFF2-40B4-BE49-F238E27FC236}">
                    <a16:creationId xmlns:a16="http://schemas.microsoft.com/office/drawing/2014/main" id="{49075565-C71E-43A0-96B2-7237263EA75C}"/>
                  </a:ext>
                </a:extLst>
              </p:cNvPr>
              <p:cNvSpPr/>
              <p:nvPr/>
            </p:nvSpPr>
            <p:spPr>
              <a:xfrm>
                <a:off x="7483989" y="331448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国家债券</a:t>
                </a:r>
              </a:p>
            </p:txBody>
          </p:sp>
        </p:grpSp>
      </p:grpSp>
      <p:grpSp>
        <p:nvGrpSpPr>
          <p:cNvPr id="50" name="组合 49">
            <a:extLst>
              <a:ext uri="{FF2B5EF4-FFF2-40B4-BE49-F238E27FC236}">
                <a16:creationId xmlns:a16="http://schemas.microsoft.com/office/drawing/2014/main" id="{3454E90F-FF7F-419B-A4DF-62FF7F83B0B8}"/>
              </a:ext>
            </a:extLst>
          </p:cNvPr>
          <p:cNvGrpSpPr/>
          <p:nvPr/>
        </p:nvGrpSpPr>
        <p:grpSpPr>
          <a:xfrm>
            <a:off x="6209266" y="3703638"/>
            <a:ext cx="5132387" cy="1704974"/>
            <a:chOff x="6184901" y="3922713"/>
            <a:chExt cx="5132387" cy="1704974"/>
          </a:xfrm>
        </p:grpSpPr>
        <p:grpSp>
          <p:nvGrpSpPr>
            <p:cNvPr id="51" name="组合 50">
              <a:extLst>
                <a:ext uri="{FF2B5EF4-FFF2-40B4-BE49-F238E27FC236}">
                  <a16:creationId xmlns:a16="http://schemas.microsoft.com/office/drawing/2014/main" id="{37478E19-9B07-42B2-BDC9-B87090C6FFE5}"/>
                </a:ext>
              </a:extLst>
            </p:cNvPr>
            <p:cNvGrpSpPr/>
            <p:nvPr/>
          </p:nvGrpSpPr>
          <p:grpSpPr>
            <a:xfrm>
              <a:off x="6184901" y="3922713"/>
              <a:ext cx="5132387" cy="1704974"/>
              <a:chOff x="874713" y="1752601"/>
              <a:chExt cx="5132387" cy="1704974"/>
            </a:xfrm>
          </p:grpSpPr>
          <p:sp>
            <p:nvSpPr>
              <p:cNvPr id="55" name="矩形 54">
                <a:extLst>
                  <a:ext uri="{FF2B5EF4-FFF2-40B4-BE49-F238E27FC236}">
                    <a16:creationId xmlns:a16="http://schemas.microsoft.com/office/drawing/2014/main" id="{2DBE521C-D9E4-4A5C-A076-A82B9B493E13}"/>
                  </a:ext>
                </a:extLst>
              </p:cNvPr>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56" name="椭圆 37">
                <a:extLst>
                  <a:ext uri="{FF2B5EF4-FFF2-40B4-BE49-F238E27FC236}">
                    <a16:creationId xmlns:a16="http://schemas.microsoft.com/office/drawing/2014/main" id="{2DC62873-085D-487E-8133-1F7F7E7F0EA1}"/>
                  </a:ext>
                </a:extLst>
              </p:cNvPr>
              <p:cNvSpPr/>
              <p:nvPr/>
            </p:nvSpPr>
            <p:spPr>
              <a:xfrm>
                <a:off x="5231643" y="1955426"/>
                <a:ext cx="524028" cy="586015"/>
              </a:xfrm>
              <a:custGeom>
                <a:avLst/>
                <a:gdLst>
                  <a:gd name="T0" fmla="*/ 3531 w 3631"/>
                  <a:gd name="T1" fmla="*/ 0 h 4067"/>
                  <a:gd name="T2" fmla="*/ 1249 w 3631"/>
                  <a:gd name="T3" fmla="*/ 0 h 4067"/>
                  <a:gd name="T4" fmla="*/ 1178 w 3631"/>
                  <a:gd name="T5" fmla="*/ 29 h 4067"/>
                  <a:gd name="T6" fmla="*/ 29 w 3631"/>
                  <a:gd name="T7" fmla="*/ 1179 h 4067"/>
                  <a:gd name="T8" fmla="*/ 0 w 3631"/>
                  <a:gd name="T9" fmla="*/ 1249 h 4067"/>
                  <a:gd name="T10" fmla="*/ 0 w 3631"/>
                  <a:gd name="T11" fmla="*/ 3967 h 4067"/>
                  <a:gd name="T12" fmla="*/ 100 w 3631"/>
                  <a:gd name="T13" fmla="*/ 4067 h 4067"/>
                  <a:gd name="T14" fmla="*/ 3531 w 3631"/>
                  <a:gd name="T15" fmla="*/ 4067 h 4067"/>
                  <a:gd name="T16" fmla="*/ 3631 w 3631"/>
                  <a:gd name="T17" fmla="*/ 3967 h 4067"/>
                  <a:gd name="T18" fmla="*/ 3631 w 3631"/>
                  <a:gd name="T19" fmla="*/ 100 h 4067"/>
                  <a:gd name="T20" fmla="*/ 3531 w 3631"/>
                  <a:gd name="T21" fmla="*/ 0 h 4067"/>
                  <a:gd name="T22" fmla="*/ 2636 w 3631"/>
                  <a:gd name="T23" fmla="*/ 1442 h 4067"/>
                  <a:gd name="T24" fmla="*/ 2932 w 3631"/>
                  <a:gd name="T25" fmla="*/ 1442 h 4067"/>
                  <a:gd name="T26" fmla="*/ 2932 w 3631"/>
                  <a:gd name="T27" fmla="*/ 449 h 4067"/>
                  <a:gd name="T28" fmla="*/ 2998 w 3631"/>
                  <a:gd name="T29" fmla="*/ 382 h 4067"/>
                  <a:gd name="T30" fmla="*/ 3065 w 3631"/>
                  <a:gd name="T31" fmla="*/ 449 h 4067"/>
                  <a:gd name="T32" fmla="*/ 3065 w 3631"/>
                  <a:gd name="T33" fmla="*/ 1509 h 4067"/>
                  <a:gd name="T34" fmla="*/ 2998 w 3631"/>
                  <a:gd name="T35" fmla="*/ 1575 h 4067"/>
                  <a:gd name="T36" fmla="*/ 2636 w 3631"/>
                  <a:gd name="T37" fmla="*/ 1575 h 4067"/>
                  <a:gd name="T38" fmla="*/ 2569 w 3631"/>
                  <a:gd name="T39" fmla="*/ 1509 h 4067"/>
                  <a:gd name="T40" fmla="*/ 2636 w 3631"/>
                  <a:gd name="T41" fmla="*/ 1442 h 4067"/>
                  <a:gd name="T42" fmla="*/ 1966 w 3631"/>
                  <a:gd name="T43" fmla="*/ 1442 h 4067"/>
                  <a:gd name="T44" fmla="*/ 2262 w 3631"/>
                  <a:gd name="T45" fmla="*/ 1442 h 4067"/>
                  <a:gd name="T46" fmla="*/ 2262 w 3631"/>
                  <a:gd name="T47" fmla="*/ 449 h 4067"/>
                  <a:gd name="T48" fmla="*/ 2329 w 3631"/>
                  <a:gd name="T49" fmla="*/ 382 h 4067"/>
                  <a:gd name="T50" fmla="*/ 2395 w 3631"/>
                  <a:gd name="T51" fmla="*/ 449 h 4067"/>
                  <a:gd name="T52" fmla="*/ 2395 w 3631"/>
                  <a:gd name="T53" fmla="*/ 1509 h 4067"/>
                  <a:gd name="T54" fmla="*/ 2329 w 3631"/>
                  <a:gd name="T55" fmla="*/ 1575 h 4067"/>
                  <a:gd name="T56" fmla="*/ 1966 w 3631"/>
                  <a:gd name="T57" fmla="*/ 1575 h 4067"/>
                  <a:gd name="T58" fmla="*/ 1899 w 3631"/>
                  <a:gd name="T59" fmla="*/ 1509 h 4067"/>
                  <a:gd name="T60" fmla="*/ 1966 w 3631"/>
                  <a:gd name="T61" fmla="*/ 1442 h 4067"/>
                  <a:gd name="T62" fmla="*/ 1296 w 3631"/>
                  <a:gd name="T63" fmla="*/ 1442 h 4067"/>
                  <a:gd name="T64" fmla="*/ 1592 w 3631"/>
                  <a:gd name="T65" fmla="*/ 1442 h 4067"/>
                  <a:gd name="T66" fmla="*/ 1592 w 3631"/>
                  <a:gd name="T67" fmla="*/ 449 h 4067"/>
                  <a:gd name="T68" fmla="*/ 1659 w 3631"/>
                  <a:gd name="T69" fmla="*/ 382 h 4067"/>
                  <a:gd name="T70" fmla="*/ 1726 w 3631"/>
                  <a:gd name="T71" fmla="*/ 449 h 4067"/>
                  <a:gd name="T72" fmla="*/ 1726 w 3631"/>
                  <a:gd name="T73" fmla="*/ 1509 h 4067"/>
                  <a:gd name="T74" fmla="*/ 1659 w 3631"/>
                  <a:gd name="T75" fmla="*/ 1575 h 4067"/>
                  <a:gd name="T76" fmla="*/ 1296 w 3631"/>
                  <a:gd name="T77" fmla="*/ 1575 h 4067"/>
                  <a:gd name="T78" fmla="*/ 1230 w 3631"/>
                  <a:gd name="T79" fmla="*/ 1509 h 4067"/>
                  <a:gd name="T80" fmla="*/ 1296 w 3631"/>
                  <a:gd name="T81" fmla="*/ 1442 h 4067"/>
                  <a:gd name="T82" fmla="*/ 3121 w 3631"/>
                  <a:gd name="T83" fmla="*/ 3413 h 4067"/>
                  <a:gd name="T84" fmla="*/ 510 w 3631"/>
                  <a:gd name="T85" fmla="*/ 3413 h 4067"/>
                  <a:gd name="T86" fmla="*/ 510 w 3631"/>
                  <a:gd name="T87" fmla="*/ 2126 h 4067"/>
                  <a:gd name="T88" fmla="*/ 3121 w 3631"/>
                  <a:gd name="T89" fmla="*/ 2126 h 4067"/>
                  <a:gd name="T90" fmla="*/ 3121 w 3631"/>
                  <a:gd name="T91" fmla="*/ 3413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31" h="4067">
                    <a:moveTo>
                      <a:pt x="3531" y="0"/>
                    </a:moveTo>
                    <a:lnTo>
                      <a:pt x="1249" y="0"/>
                    </a:lnTo>
                    <a:cubicBezTo>
                      <a:pt x="1222" y="0"/>
                      <a:pt x="1197" y="11"/>
                      <a:pt x="1178" y="29"/>
                    </a:cubicBezTo>
                    <a:lnTo>
                      <a:pt x="29" y="1179"/>
                    </a:lnTo>
                    <a:cubicBezTo>
                      <a:pt x="10" y="1197"/>
                      <a:pt x="0" y="1223"/>
                      <a:pt x="0" y="1249"/>
                    </a:cubicBezTo>
                    <a:lnTo>
                      <a:pt x="0" y="3967"/>
                    </a:lnTo>
                    <a:cubicBezTo>
                      <a:pt x="0" y="4022"/>
                      <a:pt x="44" y="4067"/>
                      <a:pt x="100" y="4067"/>
                    </a:cubicBezTo>
                    <a:lnTo>
                      <a:pt x="3531" y="4067"/>
                    </a:lnTo>
                    <a:cubicBezTo>
                      <a:pt x="3586" y="4067"/>
                      <a:pt x="3631" y="4022"/>
                      <a:pt x="3631" y="3967"/>
                    </a:cubicBezTo>
                    <a:lnTo>
                      <a:pt x="3631" y="100"/>
                    </a:lnTo>
                    <a:cubicBezTo>
                      <a:pt x="3631" y="45"/>
                      <a:pt x="3586" y="0"/>
                      <a:pt x="3531" y="0"/>
                    </a:cubicBezTo>
                    <a:close/>
                    <a:moveTo>
                      <a:pt x="2636" y="1442"/>
                    </a:moveTo>
                    <a:lnTo>
                      <a:pt x="2932" y="1442"/>
                    </a:lnTo>
                    <a:lnTo>
                      <a:pt x="2932" y="449"/>
                    </a:lnTo>
                    <a:cubicBezTo>
                      <a:pt x="2932" y="412"/>
                      <a:pt x="2961" y="382"/>
                      <a:pt x="2998" y="382"/>
                    </a:cubicBezTo>
                    <a:cubicBezTo>
                      <a:pt x="3035" y="382"/>
                      <a:pt x="3065" y="412"/>
                      <a:pt x="3065" y="449"/>
                    </a:cubicBezTo>
                    <a:lnTo>
                      <a:pt x="3065" y="1509"/>
                    </a:lnTo>
                    <a:cubicBezTo>
                      <a:pt x="3065" y="1546"/>
                      <a:pt x="3035" y="1575"/>
                      <a:pt x="2998" y="1575"/>
                    </a:cubicBezTo>
                    <a:lnTo>
                      <a:pt x="2636" y="1575"/>
                    </a:lnTo>
                    <a:cubicBezTo>
                      <a:pt x="2599" y="1575"/>
                      <a:pt x="2569" y="1546"/>
                      <a:pt x="2569" y="1509"/>
                    </a:cubicBezTo>
                    <a:cubicBezTo>
                      <a:pt x="2569" y="1472"/>
                      <a:pt x="2599" y="1442"/>
                      <a:pt x="2636" y="1442"/>
                    </a:cubicBezTo>
                    <a:close/>
                    <a:moveTo>
                      <a:pt x="1966" y="1442"/>
                    </a:moveTo>
                    <a:lnTo>
                      <a:pt x="2262" y="1442"/>
                    </a:lnTo>
                    <a:lnTo>
                      <a:pt x="2262" y="449"/>
                    </a:lnTo>
                    <a:cubicBezTo>
                      <a:pt x="2262" y="412"/>
                      <a:pt x="2292" y="382"/>
                      <a:pt x="2329" y="382"/>
                    </a:cubicBezTo>
                    <a:cubicBezTo>
                      <a:pt x="2366" y="382"/>
                      <a:pt x="2395" y="412"/>
                      <a:pt x="2395" y="449"/>
                    </a:cubicBezTo>
                    <a:lnTo>
                      <a:pt x="2395" y="1509"/>
                    </a:lnTo>
                    <a:cubicBezTo>
                      <a:pt x="2395" y="1546"/>
                      <a:pt x="2366" y="1575"/>
                      <a:pt x="2329" y="1575"/>
                    </a:cubicBezTo>
                    <a:lnTo>
                      <a:pt x="1966" y="1575"/>
                    </a:lnTo>
                    <a:cubicBezTo>
                      <a:pt x="1929" y="1575"/>
                      <a:pt x="1899" y="1546"/>
                      <a:pt x="1899" y="1509"/>
                    </a:cubicBezTo>
                    <a:cubicBezTo>
                      <a:pt x="1899" y="1472"/>
                      <a:pt x="1929" y="1442"/>
                      <a:pt x="1966" y="1442"/>
                    </a:cubicBezTo>
                    <a:close/>
                    <a:moveTo>
                      <a:pt x="1296" y="1442"/>
                    </a:moveTo>
                    <a:lnTo>
                      <a:pt x="1592" y="1442"/>
                    </a:lnTo>
                    <a:lnTo>
                      <a:pt x="1592" y="449"/>
                    </a:lnTo>
                    <a:cubicBezTo>
                      <a:pt x="1592" y="412"/>
                      <a:pt x="1622" y="382"/>
                      <a:pt x="1659" y="382"/>
                    </a:cubicBezTo>
                    <a:cubicBezTo>
                      <a:pt x="1696" y="382"/>
                      <a:pt x="1726" y="412"/>
                      <a:pt x="1726" y="449"/>
                    </a:cubicBezTo>
                    <a:lnTo>
                      <a:pt x="1726" y="1509"/>
                    </a:lnTo>
                    <a:cubicBezTo>
                      <a:pt x="1726" y="1546"/>
                      <a:pt x="1696" y="1575"/>
                      <a:pt x="1659" y="1575"/>
                    </a:cubicBezTo>
                    <a:lnTo>
                      <a:pt x="1296" y="1575"/>
                    </a:lnTo>
                    <a:cubicBezTo>
                      <a:pt x="1260" y="1575"/>
                      <a:pt x="1230" y="1546"/>
                      <a:pt x="1230" y="1509"/>
                    </a:cubicBezTo>
                    <a:cubicBezTo>
                      <a:pt x="1230" y="1472"/>
                      <a:pt x="1260" y="1442"/>
                      <a:pt x="1296" y="1442"/>
                    </a:cubicBezTo>
                    <a:close/>
                    <a:moveTo>
                      <a:pt x="3121" y="3413"/>
                    </a:moveTo>
                    <a:lnTo>
                      <a:pt x="510" y="3413"/>
                    </a:lnTo>
                    <a:lnTo>
                      <a:pt x="510" y="2126"/>
                    </a:lnTo>
                    <a:lnTo>
                      <a:pt x="3121" y="2126"/>
                    </a:lnTo>
                    <a:lnTo>
                      <a:pt x="3121" y="3413"/>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52" name="组合 51">
              <a:extLst>
                <a:ext uri="{FF2B5EF4-FFF2-40B4-BE49-F238E27FC236}">
                  <a16:creationId xmlns:a16="http://schemas.microsoft.com/office/drawing/2014/main" id="{33175202-5853-4D58-823B-0FAB812FE5E7}"/>
                </a:ext>
              </a:extLst>
            </p:cNvPr>
            <p:cNvGrpSpPr/>
            <p:nvPr/>
          </p:nvGrpSpPr>
          <p:grpSpPr>
            <a:xfrm>
              <a:off x="6569586" y="4272447"/>
              <a:ext cx="3941252" cy="814620"/>
              <a:chOff x="7483989" y="3314482"/>
              <a:chExt cx="3941252" cy="814620"/>
            </a:xfrm>
          </p:grpSpPr>
          <p:sp>
            <p:nvSpPr>
              <p:cNvPr id="53" name="矩形 52">
                <a:extLst>
                  <a:ext uri="{FF2B5EF4-FFF2-40B4-BE49-F238E27FC236}">
                    <a16:creationId xmlns:a16="http://schemas.microsoft.com/office/drawing/2014/main" id="{B977920E-056C-4BFD-B6BE-D89B5C61773F}"/>
                  </a:ext>
                </a:extLst>
              </p:cNvPr>
              <p:cNvSpPr/>
              <p:nvPr/>
            </p:nvSpPr>
            <p:spPr>
              <a:xfrm>
                <a:off x="7483989" y="3732519"/>
                <a:ext cx="3941252"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dirty="0">
                    <a:sym typeface="+mn-lt"/>
                  </a:rPr>
                  <a:t>也叫期货，风险和收益率最高</a:t>
                </a:r>
              </a:p>
            </p:txBody>
          </p:sp>
          <p:sp>
            <p:nvSpPr>
              <p:cNvPr id="54" name="矩形 53">
                <a:extLst>
                  <a:ext uri="{FF2B5EF4-FFF2-40B4-BE49-F238E27FC236}">
                    <a16:creationId xmlns:a16="http://schemas.microsoft.com/office/drawing/2014/main" id="{FE50B48F-C01C-4CF2-9E30-9689603BCB2A}"/>
                  </a:ext>
                </a:extLst>
              </p:cNvPr>
              <p:cNvSpPr/>
              <p:nvPr/>
            </p:nvSpPr>
            <p:spPr>
              <a:xfrm>
                <a:off x="7483989" y="3314482"/>
                <a:ext cx="2050552"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风险投资</a:t>
                </a:r>
              </a:p>
            </p:txBody>
          </p:sp>
        </p:grpSp>
      </p:grpSp>
      <p:pic>
        <p:nvPicPr>
          <p:cNvPr id="3" name="图片 2" descr="图表, 旭日形&#10;&#10;描述已自动生成">
            <a:extLst>
              <a:ext uri="{FF2B5EF4-FFF2-40B4-BE49-F238E27FC236}">
                <a16:creationId xmlns:a16="http://schemas.microsoft.com/office/drawing/2014/main" id="{FA9924F0-218B-0CA4-37F4-9AF81449F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7" name="文本框 6">
            <a:extLst>
              <a:ext uri="{FF2B5EF4-FFF2-40B4-BE49-F238E27FC236}">
                <a16:creationId xmlns:a16="http://schemas.microsoft.com/office/drawing/2014/main" id="{80A3609D-8B8D-3D6F-86CA-AB1406273EC4}"/>
              </a:ext>
            </a:extLst>
          </p:cNvPr>
          <p:cNvSpPr txBox="1"/>
          <p:nvPr/>
        </p:nvSpPr>
        <p:spPr>
          <a:xfrm>
            <a:off x="61589" y="140908"/>
            <a:ext cx="4772460" cy="581057"/>
          </a:xfrm>
          <a:prstGeom prst="rect">
            <a:avLst/>
          </a:prstGeom>
          <a:noFill/>
        </p:spPr>
        <p:txBody>
          <a:bodyPr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zh-CN" sz="2400" dirty="0">
                <a:solidFill>
                  <a:srgbClr val="44546A"/>
                </a:solidFill>
                <a:cs typeface="+mn-ea"/>
                <a:sym typeface="+mn-lt"/>
              </a:rPr>
              <a:t>03 </a:t>
            </a:r>
            <a:r>
              <a:rPr kumimoji="1" lang="zh-CN" altLang="en-US" sz="2400" dirty="0">
                <a:solidFill>
                  <a:srgbClr val="44546A"/>
                </a:solidFill>
                <a:cs typeface="+mn-ea"/>
                <a:sym typeface="+mn-lt"/>
              </a:rPr>
              <a:t>网络众筹与支付创新</a:t>
            </a:r>
            <a:r>
              <a:rPr kumimoji="1" lang="en-US" altLang="zh-CN" sz="2400" dirty="0">
                <a:solidFill>
                  <a:srgbClr val="44546A"/>
                </a:solidFill>
                <a:cs typeface="+mn-ea"/>
                <a:sym typeface="+mn-lt"/>
              </a:rPr>
              <a:t>-</a:t>
            </a:r>
            <a:r>
              <a:rPr kumimoji="1" lang="zh-CN" altLang="en-US" sz="2400" dirty="0">
                <a:solidFill>
                  <a:srgbClr val="44546A"/>
                </a:solidFill>
                <a:cs typeface="+mn-ea"/>
                <a:sym typeface="+mn-lt"/>
              </a:rPr>
              <a:t>风险投资</a:t>
            </a:r>
            <a:endParaRPr kumimoji="1" lang="en" altLang="zh-CN" sz="2400" dirty="0">
              <a:solidFill>
                <a:srgbClr val="44546A"/>
              </a:solidFill>
              <a:cs typeface="+mn-ea"/>
              <a:sym typeface="+mn-lt"/>
            </a:endParaRPr>
          </a:p>
        </p:txBody>
      </p:sp>
      <p:grpSp>
        <p:nvGrpSpPr>
          <p:cNvPr id="4" name="组合 3">
            <a:extLst>
              <a:ext uri="{FF2B5EF4-FFF2-40B4-BE49-F238E27FC236}">
                <a16:creationId xmlns:a16="http://schemas.microsoft.com/office/drawing/2014/main" id="{FC8A9065-9013-D512-DF80-C8F19F888E95}"/>
              </a:ext>
            </a:extLst>
          </p:cNvPr>
          <p:cNvGrpSpPr/>
          <p:nvPr/>
        </p:nvGrpSpPr>
        <p:grpSpPr>
          <a:xfrm>
            <a:off x="899078" y="1724026"/>
            <a:ext cx="5132387" cy="1704974"/>
            <a:chOff x="899078" y="1724026"/>
            <a:chExt cx="5132387" cy="1704974"/>
          </a:xfrm>
        </p:grpSpPr>
        <p:grpSp>
          <p:nvGrpSpPr>
            <p:cNvPr id="29" name="组合 28">
              <a:extLst>
                <a:ext uri="{FF2B5EF4-FFF2-40B4-BE49-F238E27FC236}">
                  <a16:creationId xmlns:a16="http://schemas.microsoft.com/office/drawing/2014/main" id="{DF5F9868-E017-421C-87B0-A35C3DE4DC1B}"/>
                </a:ext>
              </a:extLst>
            </p:cNvPr>
            <p:cNvGrpSpPr/>
            <p:nvPr/>
          </p:nvGrpSpPr>
          <p:grpSpPr>
            <a:xfrm>
              <a:off x="899078" y="1724026"/>
              <a:ext cx="5132387" cy="1704974"/>
              <a:chOff x="874713" y="1943101"/>
              <a:chExt cx="5132387" cy="1704974"/>
            </a:xfrm>
          </p:grpSpPr>
          <p:grpSp>
            <p:nvGrpSpPr>
              <p:cNvPr id="30" name="组合 29">
                <a:extLst>
                  <a:ext uri="{FF2B5EF4-FFF2-40B4-BE49-F238E27FC236}">
                    <a16:creationId xmlns:a16="http://schemas.microsoft.com/office/drawing/2014/main" id="{E5DA8A51-F5FC-48E3-907B-51CA52AEC7BA}"/>
                  </a:ext>
                </a:extLst>
              </p:cNvPr>
              <p:cNvGrpSpPr/>
              <p:nvPr/>
            </p:nvGrpSpPr>
            <p:grpSpPr>
              <a:xfrm>
                <a:off x="874713" y="1943101"/>
                <a:ext cx="5132387" cy="1704974"/>
                <a:chOff x="874713" y="1752601"/>
                <a:chExt cx="5132387" cy="1704974"/>
              </a:xfrm>
            </p:grpSpPr>
            <p:sp>
              <p:nvSpPr>
                <p:cNvPr id="34" name="矩形 33">
                  <a:extLst>
                    <a:ext uri="{FF2B5EF4-FFF2-40B4-BE49-F238E27FC236}">
                      <a16:creationId xmlns:a16="http://schemas.microsoft.com/office/drawing/2014/main" id="{0A758BFB-16F3-4A03-977C-9FC650974007}"/>
                    </a:ext>
                  </a:extLst>
                </p:cNvPr>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35" name="椭圆 8">
                  <a:extLst>
                    <a:ext uri="{FF2B5EF4-FFF2-40B4-BE49-F238E27FC236}">
                      <a16:creationId xmlns:a16="http://schemas.microsoft.com/office/drawing/2014/main" id="{FEC86CB8-2D52-49E7-B21F-A8591EDFB163}"/>
                    </a:ext>
                  </a:extLst>
                </p:cNvPr>
                <p:cNvSpPr/>
                <p:nvPr/>
              </p:nvSpPr>
              <p:spPr>
                <a:xfrm>
                  <a:off x="5200650" y="1991396"/>
                  <a:ext cx="586015" cy="514075"/>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grpSp>
            <p:nvGrpSpPr>
              <p:cNvPr id="31" name="组合 30">
                <a:extLst>
                  <a:ext uri="{FF2B5EF4-FFF2-40B4-BE49-F238E27FC236}">
                    <a16:creationId xmlns:a16="http://schemas.microsoft.com/office/drawing/2014/main" id="{8117E859-9900-40CC-A19F-981814A8E211}"/>
                  </a:ext>
                </a:extLst>
              </p:cNvPr>
              <p:cNvGrpSpPr/>
              <p:nvPr/>
            </p:nvGrpSpPr>
            <p:grpSpPr>
              <a:xfrm>
                <a:off x="1259398" y="2277135"/>
                <a:ext cx="3941252" cy="746973"/>
                <a:chOff x="7483989" y="3314482"/>
                <a:chExt cx="3941252" cy="746973"/>
              </a:xfrm>
            </p:grpSpPr>
            <p:sp>
              <p:nvSpPr>
                <p:cNvPr id="32" name="矩形 31">
                  <a:extLst>
                    <a:ext uri="{FF2B5EF4-FFF2-40B4-BE49-F238E27FC236}">
                      <a16:creationId xmlns:a16="http://schemas.microsoft.com/office/drawing/2014/main" id="{3432412B-8E70-4E04-9AEB-F0521BCA5501}"/>
                    </a:ext>
                  </a:extLst>
                </p:cNvPr>
                <p:cNvSpPr/>
                <p:nvPr/>
              </p:nvSpPr>
              <p:spPr>
                <a:xfrm>
                  <a:off x="7483989" y="3732519"/>
                  <a:ext cx="3941252" cy="328936"/>
                </a:xfrm>
                <a:prstGeom prst="rect">
                  <a:avLst/>
                </a:prstGeom>
                <a:ln>
                  <a:noFill/>
                </a:ln>
              </p:spPr>
              <p:txBody>
                <a:bodyPr wrap="square">
                  <a:spAutoFit/>
                  <a:scene3d>
                    <a:camera prst="orthographicFront"/>
                    <a:lightRig rig="threePt" dir="t"/>
                  </a:scene3d>
                  <a:sp3d contourW="12700"/>
                </a:bodyPr>
                <a:lstStyle/>
                <a:p>
                  <a:pPr algn="just">
                    <a:lnSpc>
                      <a:spcPct val="120000"/>
                    </a:lnSpc>
                  </a:pPr>
                  <a:endParaRPr lang="zh-CN" altLang="en-US" sz="1400" dirty="0">
                    <a:solidFill>
                      <a:srgbClr val="44546A"/>
                    </a:solidFill>
                    <a:cs typeface="+mn-ea"/>
                    <a:sym typeface="+mn-lt"/>
                  </a:endParaRPr>
                </a:p>
              </p:txBody>
            </p:sp>
            <p:sp>
              <p:nvSpPr>
                <p:cNvPr id="33" name="矩形 32">
                  <a:extLst>
                    <a:ext uri="{FF2B5EF4-FFF2-40B4-BE49-F238E27FC236}">
                      <a16:creationId xmlns:a16="http://schemas.microsoft.com/office/drawing/2014/main" id="{C86813B7-7F05-4ED3-B04F-5580D7186DC0}"/>
                    </a:ext>
                  </a:extLst>
                </p:cNvPr>
                <p:cNvSpPr/>
                <p:nvPr/>
              </p:nvSpPr>
              <p:spPr>
                <a:xfrm>
                  <a:off x="7483989" y="3314482"/>
                  <a:ext cx="2050552"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rgbClr val="44546A"/>
                      </a:solidFill>
                      <a:cs typeface="+mn-ea"/>
                      <a:sym typeface="+mn-lt"/>
                    </a:rPr>
                    <a:t>银行储蓄</a:t>
                  </a:r>
                </a:p>
              </p:txBody>
            </p:sp>
          </p:grpSp>
        </p:grpSp>
        <p:sp>
          <p:nvSpPr>
            <p:cNvPr id="2" name="文本框 1">
              <a:extLst>
                <a:ext uri="{FF2B5EF4-FFF2-40B4-BE49-F238E27FC236}">
                  <a16:creationId xmlns:a16="http://schemas.microsoft.com/office/drawing/2014/main" id="{EB204AD0-9D97-6340-DA89-17B03B28BEE3}"/>
                </a:ext>
              </a:extLst>
            </p:cNvPr>
            <p:cNvSpPr txBox="1"/>
            <p:nvPr/>
          </p:nvSpPr>
          <p:spPr>
            <a:xfrm>
              <a:off x="1408922" y="2476097"/>
              <a:ext cx="3816093" cy="369332"/>
            </a:xfrm>
            <a:prstGeom prst="rect">
              <a:avLst/>
            </a:prstGeom>
            <a:noFill/>
          </p:spPr>
          <p:txBody>
            <a:bodyPr wrap="square" rtlCol="0">
              <a:spAutoFit/>
            </a:bodyPr>
            <a:lstStyle/>
            <a:p>
              <a:r>
                <a:rPr lang="zh-CN" altLang="en-US" dirty="0"/>
                <a:t>收益率低，但风险也很低</a:t>
              </a:r>
            </a:p>
          </p:txBody>
        </p:sp>
      </p:grpSp>
    </p:spTree>
    <p:extLst>
      <p:ext uri="{BB962C8B-B14F-4D97-AF65-F5344CB8AC3E}">
        <p14:creationId xmlns:p14="http://schemas.microsoft.com/office/powerpoint/2010/main" val="356731030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p:tgtEl>
                                          <p:spTgt spid="43"/>
                                        </p:tgtEl>
                                        <p:attrNameLst>
                                          <p:attrName>ppt_y</p:attrName>
                                        </p:attrNameLst>
                                      </p:cBhvr>
                                      <p:tavLst>
                                        <p:tav tm="0">
                                          <p:val>
                                            <p:strVal val="#ppt_y-#ppt_h*1.125000"/>
                                          </p:val>
                                        </p:tav>
                                        <p:tav tm="100000">
                                          <p:val>
                                            <p:strVal val="#ppt_y"/>
                                          </p:val>
                                        </p:tav>
                                      </p:tavLst>
                                    </p:anim>
                                    <p:animEffect transition="in" filter="wipe(down)">
                                      <p:cBhvr>
                                        <p:cTn id="8" dur="500"/>
                                        <p:tgtEl>
                                          <p:spTgt spid="43"/>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p:tgtEl>
                                          <p:spTgt spid="50"/>
                                        </p:tgtEl>
                                        <p:attrNameLst>
                                          <p:attrName>ppt_x</p:attrName>
                                        </p:attrNameLst>
                                      </p:cBhvr>
                                      <p:tavLst>
                                        <p:tav tm="0">
                                          <p:val>
                                            <p:strVal val="#ppt_x+#ppt_w*1.125000"/>
                                          </p:val>
                                        </p:tav>
                                        <p:tav tm="100000">
                                          <p:val>
                                            <p:strVal val="#ppt_x"/>
                                          </p:val>
                                        </p:tav>
                                      </p:tavLst>
                                    </p:anim>
                                    <p:animEffect transition="in" filter="wipe(left)">
                                      <p:cBhvr>
                                        <p:cTn id="13" dur="500"/>
                                        <p:tgtEl>
                                          <p:spTgt spid="50"/>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p:tgtEl>
                                          <p:spTgt spid="36"/>
                                        </p:tgtEl>
                                        <p:attrNameLst>
                                          <p:attrName>ppt_y</p:attrName>
                                        </p:attrNameLst>
                                      </p:cBhvr>
                                      <p:tavLst>
                                        <p:tav tm="0">
                                          <p:val>
                                            <p:strVal val="#ppt_y+#ppt_h*1.125000"/>
                                          </p:val>
                                        </p:tav>
                                        <p:tav tm="100000">
                                          <p:val>
                                            <p:strVal val="#ppt_y"/>
                                          </p:val>
                                        </p:tav>
                                      </p:tavLst>
                                    </p:anim>
                                    <p:animEffect transition="in" filter="wipe(up)">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273CC4E3-0332-4950-B6F7-435C0C0A0B36}"/>
              </a:ext>
            </a:extLst>
          </p:cNvPr>
          <p:cNvGrpSpPr/>
          <p:nvPr/>
        </p:nvGrpSpPr>
        <p:grpSpPr>
          <a:xfrm>
            <a:off x="5749504" y="1562664"/>
            <a:ext cx="5062971" cy="2789232"/>
            <a:chOff x="5971177" y="1605306"/>
            <a:chExt cx="5062971" cy="2789232"/>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1" name="文本框 30">
              <a:extLst>
                <a:ext uri="{FF2B5EF4-FFF2-40B4-BE49-F238E27FC236}">
                  <a16:creationId xmlns:a16="http://schemas.microsoft.com/office/drawing/2014/main" id="{F984737F-3898-4882-B2D5-5FE263EF2093}"/>
                </a:ext>
              </a:extLst>
            </p:cNvPr>
            <p:cNvSpPr txBox="1"/>
            <p:nvPr/>
          </p:nvSpPr>
          <p:spPr>
            <a:xfrm>
              <a:off x="6626554" y="2239717"/>
              <a:ext cx="4407594" cy="2154821"/>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zh-CN" altLang="en-US" sz="1600" dirty="0">
                  <a:solidFill>
                    <a:srgbClr val="222A35"/>
                  </a:solidFill>
                  <a:cs typeface="+mn-ea"/>
                  <a:sym typeface="+mn-lt"/>
                </a:rPr>
                <a:t>捐赠模式</a:t>
              </a:r>
              <a:endParaRPr lang="en-US" altLang="zh-CN" sz="1600" dirty="0">
                <a:solidFill>
                  <a:srgbClr val="222A35"/>
                </a:solidFill>
                <a:cs typeface="+mn-ea"/>
                <a:sym typeface="+mn-lt"/>
              </a:endParaRPr>
            </a:p>
            <a:p>
              <a:pPr marL="342900" indent="-342900">
                <a:lnSpc>
                  <a:spcPct val="150000"/>
                </a:lnSpc>
                <a:buFont typeface="Arial" panose="020B0604020202020204" pitchFamily="34" charset="0"/>
                <a:buChar char="•"/>
              </a:pPr>
              <a:r>
                <a:rPr lang="zh-CN" altLang="en-US" sz="1600" dirty="0">
                  <a:solidFill>
                    <a:srgbClr val="222A35"/>
                  </a:solidFill>
                  <a:cs typeface="+mn-ea"/>
                  <a:sym typeface="+mn-lt"/>
                </a:rPr>
                <a:t>债券模式</a:t>
              </a:r>
              <a:endParaRPr lang="en-US" altLang="zh-CN" sz="1600" dirty="0">
                <a:solidFill>
                  <a:srgbClr val="222A35"/>
                </a:solidFill>
                <a:cs typeface="+mn-ea"/>
                <a:sym typeface="+mn-lt"/>
              </a:endParaRPr>
            </a:p>
            <a:p>
              <a:pPr marL="342900" indent="-342900">
                <a:lnSpc>
                  <a:spcPct val="150000"/>
                </a:lnSpc>
                <a:buFont typeface="Arial" panose="020B0604020202020204" pitchFamily="34" charset="0"/>
                <a:buChar char="•"/>
              </a:pPr>
              <a:r>
                <a:rPr lang="zh-CN" altLang="en-US" sz="1600" dirty="0">
                  <a:solidFill>
                    <a:srgbClr val="222A35"/>
                  </a:solidFill>
                  <a:cs typeface="+mn-ea"/>
                  <a:sym typeface="+mn-lt"/>
                </a:rPr>
                <a:t>股权模式</a:t>
              </a:r>
              <a:endParaRPr lang="en-US" altLang="zh-CN" sz="1600" dirty="0">
                <a:solidFill>
                  <a:srgbClr val="222A35"/>
                </a:solidFill>
                <a:cs typeface="+mn-ea"/>
                <a:sym typeface="+mn-lt"/>
              </a:endParaRPr>
            </a:p>
            <a:p>
              <a:pPr marL="342900" indent="-342900">
                <a:lnSpc>
                  <a:spcPct val="150000"/>
                </a:lnSpc>
                <a:buFont typeface="Arial" panose="020B0604020202020204" pitchFamily="34" charset="0"/>
                <a:buChar char="•"/>
              </a:pPr>
              <a:r>
                <a:rPr lang="zh-CN" altLang="en-US" sz="1600" dirty="0">
                  <a:solidFill>
                    <a:srgbClr val="222A35"/>
                  </a:solidFill>
                  <a:cs typeface="+mn-ea"/>
                  <a:sym typeface="+mn-lt"/>
                </a:rPr>
                <a:t>回报模式</a:t>
              </a:r>
              <a:endParaRPr lang="en-US" altLang="zh-CN" sz="1600" dirty="0">
                <a:solidFill>
                  <a:srgbClr val="222A35"/>
                </a:solidFill>
                <a:cs typeface="+mn-ea"/>
                <a:sym typeface="+mn-lt"/>
              </a:endParaRPr>
            </a:p>
            <a:p>
              <a:pPr>
                <a:lnSpc>
                  <a:spcPct val="150000"/>
                </a:lnSpc>
              </a:pPr>
              <a:endParaRPr lang="zh-CN" altLang="en-US" sz="1300" dirty="0">
                <a:solidFill>
                  <a:srgbClr val="222A35"/>
                </a:solidFill>
                <a:cs typeface="+mn-ea"/>
                <a:sym typeface="+mn-lt"/>
              </a:endParaRPr>
            </a:p>
            <a:p>
              <a:pPr marL="0" marR="0" lvl="0" indent="0" defTabSz="914400" rtl="0" eaLnBrk="1" fontAlgn="auto" latinLnBrk="0" hangingPunct="1">
                <a:lnSpc>
                  <a:spcPct val="15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222A35"/>
                </a:solidFill>
                <a:effectLst/>
                <a:uLnTx/>
                <a:uFillTx/>
                <a:cs typeface="+mn-ea"/>
                <a:sym typeface="+mn-lt"/>
              </a:endParaRP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182879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网络众筹</a:t>
              </a: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5749504" y="4167949"/>
            <a:ext cx="5062971" cy="1003024"/>
            <a:chOff x="5971177" y="2728803"/>
            <a:chExt cx="5062971" cy="1003024"/>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5" name="文本框 34">
              <a:extLst>
                <a:ext uri="{FF2B5EF4-FFF2-40B4-BE49-F238E27FC236}">
                  <a16:creationId xmlns:a16="http://schemas.microsoft.com/office/drawing/2014/main" id="{3D904637-E5EA-4A7C-B82F-002D078A81B1}"/>
                </a:ext>
              </a:extLst>
            </p:cNvPr>
            <p:cNvSpPr txBox="1"/>
            <p:nvPr/>
          </p:nvSpPr>
          <p:spPr>
            <a:xfrm>
              <a:off x="6626554" y="3177829"/>
              <a:ext cx="4407594" cy="553998"/>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各种支付方式：预付卡、纸币、银行卡、游戏币，还有各种各样的电子化支付手段。</a:t>
              </a:r>
            </a:p>
          </p:txBody>
        </p:sp>
        <p:sp>
          <p:nvSpPr>
            <p:cNvPr id="36" name="文本框 35">
              <a:extLst>
                <a:ext uri="{FF2B5EF4-FFF2-40B4-BE49-F238E27FC236}">
                  <a16:creationId xmlns:a16="http://schemas.microsoft.com/office/drawing/2014/main" id="{045EE030-CF14-4651-B936-2EA142CBC9A0}"/>
                </a:ext>
              </a:extLst>
            </p:cNvPr>
            <p:cNvSpPr txBox="1"/>
            <p:nvPr/>
          </p:nvSpPr>
          <p:spPr>
            <a:xfrm>
              <a:off x="6626554" y="2728803"/>
              <a:ext cx="1828799"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支付创新</a:t>
              </a: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0280D134-D866-04F7-12F4-6455DAD79970}"/>
              </a:ext>
            </a:extLst>
          </p:cNvPr>
          <p:cNvSpPr txBox="1"/>
          <p:nvPr/>
        </p:nvSpPr>
        <p:spPr>
          <a:xfrm>
            <a:off x="201956" y="104616"/>
            <a:ext cx="6619120" cy="581057"/>
          </a:xfrm>
          <a:prstGeom prst="rect">
            <a:avLst/>
          </a:prstGeom>
          <a:noFill/>
        </p:spPr>
        <p:txBody>
          <a:bodyPr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zh-CN" sz="2400" dirty="0">
                <a:solidFill>
                  <a:srgbClr val="44546A"/>
                </a:solidFill>
                <a:cs typeface="+mn-ea"/>
                <a:sym typeface="+mn-lt"/>
              </a:rPr>
              <a:t>03 </a:t>
            </a:r>
            <a:r>
              <a:rPr kumimoji="1" lang="zh-CN" altLang="en-US" sz="2400" dirty="0">
                <a:solidFill>
                  <a:srgbClr val="44546A"/>
                </a:solidFill>
                <a:cs typeface="+mn-ea"/>
                <a:sym typeface="+mn-lt"/>
              </a:rPr>
              <a:t>网络众筹与支付创新</a:t>
            </a:r>
            <a:r>
              <a:rPr kumimoji="1" lang="en-US" altLang="zh-CN" sz="2400" dirty="0">
                <a:solidFill>
                  <a:srgbClr val="44546A"/>
                </a:solidFill>
                <a:cs typeface="+mn-ea"/>
                <a:sym typeface="+mn-lt"/>
              </a:rPr>
              <a:t>-</a:t>
            </a:r>
            <a:r>
              <a:rPr kumimoji="1" lang="zh-CN" altLang="en-US" sz="2400" dirty="0">
                <a:solidFill>
                  <a:srgbClr val="44546A"/>
                </a:solidFill>
                <a:cs typeface="+mn-ea"/>
                <a:sym typeface="+mn-lt"/>
              </a:rPr>
              <a:t>互联网金融创新的模式</a:t>
            </a:r>
            <a:endParaRPr kumimoji="1" lang="en" altLang="zh-CN" sz="2400" dirty="0">
              <a:solidFill>
                <a:srgbClr val="44546A"/>
              </a:solidFill>
              <a:cs typeface="+mn-ea"/>
              <a:sym typeface="+mn-lt"/>
            </a:endParaRPr>
          </a:p>
        </p:txBody>
      </p:sp>
      <p:pic>
        <p:nvPicPr>
          <p:cNvPr id="5" name="图片 4">
            <a:extLst>
              <a:ext uri="{FF2B5EF4-FFF2-40B4-BE49-F238E27FC236}">
                <a16:creationId xmlns:a16="http://schemas.microsoft.com/office/drawing/2014/main" id="{253C15E0-2098-A258-206D-3255AE5BEA27}"/>
              </a:ext>
            </a:extLst>
          </p:cNvPr>
          <p:cNvPicPr>
            <a:picLocks noChangeAspect="1"/>
          </p:cNvPicPr>
          <p:nvPr/>
        </p:nvPicPr>
        <p:blipFill>
          <a:blip r:embed="rId4"/>
          <a:stretch>
            <a:fillRect/>
          </a:stretch>
        </p:blipFill>
        <p:spPr>
          <a:xfrm>
            <a:off x="1138418" y="1013381"/>
            <a:ext cx="4116026" cy="5292033"/>
          </a:xfrm>
          <a:prstGeom prst="rect">
            <a:avLst/>
          </a:prstGeom>
        </p:spPr>
      </p:pic>
    </p:spTree>
    <p:extLst>
      <p:ext uri="{BB962C8B-B14F-4D97-AF65-F5344CB8AC3E}">
        <p14:creationId xmlns:p14="http://schemas.microsoft.com/office/powerpoint/2010/main" val="83964618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40000">
                                          <p:cBhvr additive="base">
                                            <p:cTn id="7"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14:bounceEnd="40000">
                                          <p:cBhvr additive="base">
                                            <p:cTn id="12"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1+#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四</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04</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3972623" y="2770523"/>
            <a:ext cx="4416594" cy="1107996"/>
          </a:xfrm>
          <a:prstGeom prst="rect">
            <a:avLst/>
          </a:prstGeom>
          <a:noFill/>
        </p:spPr>
        <p:txBody>
          <a:bodyPr wrap="none" rtlCol="0">
            <a:spAutoFit/>
          </a:bodyPr>
          <a:lstStyle/>
          <a:p>
            <a:pPr lvl="0"/>
            <a:r>
              <a:rPr kumimoji="1" lang="zh-CN" altLang="en-US" sz="6600" dirty="0">
                <a:solidFill>
                  <a:srgbClr val="44546A"/>
                </a:solidFill>
                <a:cs typeface="+mn-ea"/>
                <a:sym typeface="+mn-lt"/>
              </a:rPr>
              <a:t>互联网理财</a:t>
            </a:r>
          </a:p>
        </p:txBody>
      </p:sp>
      <p:sp>
        <p:nvSpPr>
          <p:cNvPr id="9" name="文本框 8">
            <a:extLst>
              <a:ext uri="{FF2B5EF4-FFF2-40B4-BE49-F238E27FC236}">
                <a16:creationId xmlns:a16="http://schemas.microsoft.com/office/drawing/2014/main" id="{473DBF93-FD30-194C-B730-87857EF96E77}"/>
              </a:ext>
            </a:extLst>
          </p:cNvPr>
          <p:cNvSpPr txBox="1"/>
          <p:nvPr/>
        </p:nvSpPr>
        <p:spPr>
          <a:xfrm>
            <a:off x="2944894" y="3878519"/>
            <a:ext cx="6472052" cy="90691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zh-CN" altLang="en-US" sz="4000" dirty="0">
                <a:solidFill>
                  <a:srgbClr val="44546A"/>
                </a:solidFill>
                <a:cs typeface="+mn-ea"/>
                <a:sym typeface="+mn-lt"/>
              </a:rPr>
              <a:t>一站式与混业经营</a:t>
            </a:r>
            <a:endParaRPr kumimoji="1" lang="en" altLang="zh-CN" sz="4000" dirty="0">
              <a:solidFill>
                <a:srgbClr val="44546A"/>
              </a:solidFill>
              <a:cs typeface="+mn-ea"/>
              <a:sym typeface="+mn-lt"/>
            </a:endParaRPr>
          </a:p>
        </p:txBody>
      </p:sp>
      <p:pic>
        <p:nvPicPr>
          <p:cNvPr id="10" name="图片 9" descr="图表, 旭日形&#10;&#10;描述已自动生成">
            <a:extLst>
              <a:ext uri="{FF2B5EF4-FFF2-40B4-BE49-F238E27FC236}">
                <a16:creationId xmlns:a16="http://schemas.microsoft.com/office/drawing/2014/main" id="{3A6CAE99-D93E-CA25-1EDE-424B27A5F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77610219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225929" y="275174"/>
            <a:ext cx="217719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04 </a:t>
            </a:r>
            <a:r>
              <a:rPr kumimoji="1" lang="zh-CN" altLang="en-US" sz="2400" b="0" i="0" u="none" strike="noStrike" kern="1200" cap="none" spc="0" normalizeH="0" baseline="0" noProof="0" dirty="0">
                <a:ln>
                  <a:noFill/>
                </a:ln>
                <a:solidFill>
                  <a:srgbClr val="44546A"/>
                </a:solidFill>
                <a:effectLst/>
                <a:uLnTx/>
                <a:uFillTx/>
                <a:cs typeface="+mn-ea"/>
                <a:sym typeface="+mn-lt"/>
              </a:rPr>
              <a:t>互联网理财</a:t>
            </a:r>
          </a:p>
        </p:txBody>
      </p:sp>
      <p:grpSp>
        <p:nvGrpSpPr>
          <p:cNvPr id="17" name="组合 16">
            <a:extLst>
              <a:ext uri="{FF2B5EF4-FFF2-40B4-BE49-F238E27FC236}">
                <a16:creationId xmlns:a16="http://schemas.microsoft.com/office/drawing/2014/main" id="{6FC33303-4C48-4117-9374-12AD19A1A780}"/>
              </a:ext>
            </a:extLst>
          </p:cNvPr>
          <p:cNvGrpSpPr/>
          <p:nvPr/>
        </p:nvGrpSpPr>
        <p:grpSpPr>
          <a:xfrm>
            <a:off x="634877" y="1537866"/>
            <a:ext cx="5189370" cy="4135913"/>
            <a:chOff x="1174752" y="2094775"/>
            <a:chExt cx="4294140" cy="3422418"/>
          </a:xfrm>
        </p:grpSpPr>
        <p:pic>
          <p:nvPicPr>
            <p:cNvPr id="18" name="Picture 5">
              <a:extLst>
                <a:ext uri="{FF2B5EF4-FFF2-40B4-BE49-F238E27FC236}">
                  <a16:creationId xmlns:a16="http://schemas.microsoft.com/office/drawing/2014/main" id="{EBE951E6-58D6-4B27-B731-6C68D49DEA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752" y="2094775"/>
              <a:ext cx="4294140" cy="3422418"/>
            </a:xfrm>
            <a:prstGeom prst="rect">
              <a:avLst/>
            </a:prstGeom>
          </p:spPr>
        </p:pic>
        <p:sp>
          <p:nvSpPr>
            <p:cNvPr id="20" name="透明">
              <a:extLst>
                <a:ext uri="{FF2B5EF4-FFF2-40B4-BE49-F238E27FC236}">
                  <a16:creationId xmlns:a16="http://schemas.microsoft.com/office/drawing/2014/main" id="{58EC946A-7389-4CB3-A241-E2F87F5A07CB}"/>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44546A"/>
                </a:solidFill>
                <a:cs typeface="+mn-ea"/>
                <a:sym typeface="+mn-lt"/>
              </a:endParaRPr>
            </a:p>
          </p:txBody>
        </p:sp>
      </p:grpSp>
      <p:grpSp>
        <p:nvGrpSpPr>
          <p:cNvPr id="21" name="组合 20">
            <a:extLst>
              <a:ext uri="{FF2B5EF4-FFF2-40B4-BE49-F238E27FC236}">
                <a16:creationId xmlns:a16="http://schemas.microsoft.com/office/drawing/2014/main" id="{96D7927A-9A7D-4515-9343-FE94FF90BC38}"/>
              </a:ext>
            </a:extLst>
          </p:cNvPr>
          <p:cNvGrpSpPr/>
          <p:nvPr/>
        </p:nvGrpSpPr>
        <p:grpSpPr>
          <a:xfrm>
            <a:off x="7050989" y="1190242"/>
            <a:ext cx="4229941" cy="1913135"/>
            <a:chOff x="2486796" y="2343753"/>
            <a:chExt cx="4229941" cy="1913135"/>
          </a:xfrm>
        </p:grpSpPr>
        <p:sp>
          <p:nvSpPr>
            <p:cNvPr id="22" name="文本框 21">
              <a:extLst>
                <a:ext uri="{FF2B5EF4-FFF2-40B4-BE49-F238E27FC236}">
                  <a16:creationId xmlns:a16="http://schemas.microsoft.com/office/drawing/2014/main" id="{04560ED9-71A7-44E2-8077-32D9ABAB58CD}"/>
                </a:ext>
              </a:extLst>
            </p:cNvPr>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定义</a:t>
              </a:r>
            </a:p>
          </p:txBody>
        </p:sp>
        <p:sp>
          <p:nvSpPr>
            <p:cNvPr id="23" name="文本框 22">
              <a:extLst>
                <a:ext uri="{FF2B5EF4-FFF2-40B4-BE49-F238E27FC236}">
                  <a16:creationId xmlns:a16="http://schemas.microsoft.com/office/drawing/2014/main" id="{5600CC83-09EB-4FE4-9965-B07740D22B3F}"/>
                </a:ext>
              </a:extLst>
            </p:cNvPr>
            <p:cNvSpPr txBox="1"/>
            <p:nvPr/>
          </p:nvSpPr>
          <p:spPr>
            <a:xfrm>
              <a:off x="2486796" y="2687228"/>
              <a:ext cx="4229941" cy="1569660"/>
            </a:xfrm>
            <a:prstGeom prst="rect">
              <a:avLst/>
            </a:prstGeom>
            <a:noFill/>
          </p:spPr>
          <p:txBody>
            <a:bodyPr wrap="square" rtlCol="0">
              <a:spAutoFit/>
              <a:scene3d>
                <a:camera prst="orthographicFront"/>
                <a:lightRig rig="threePt" dir="t"/>
              </a:scene3d>
              <a:sp3d contourW="12700"/>
            </a:bodyPr>
            <a:lstStyle/>
            <a:p>
              <a:r>
                <a:rPr lang="zh-CN" altLang="en-US" sz="1600" dirty="0">
                  <a:solidFill>
                    <a:schemeClr val="accent1">
                      <a:lumMod val="75000"/>
                    </a:schemeClr>
                  </a:solidFill>
                  <a:cs typeface="+mn-ea"/>
                  <a:sym typeface="+mn-lt"/>
                </a:rPr>
                <a:t>互联网理财是指通过互联网管理理财产品，获取一定利益。互联网理财是以个人为中心，根据个人的经济状况、人生规划、社会发展的前景，设计出一套综合利用各种金融产品的服务，实现对财富的长期保值、增值的目标。</a:t>
              </a:r>
              <a:endParaRPr lang="en-US" altLang="zh-CN" sz="1600" dirty="0">
                <a:solidFill>
                  <a:schemeClr val="accent1">
                    <a:lumMod val="75000"/>
                  </a:schemeClr>
                </a:solidFill>
                <a:cs typeface="+mn-ea"/>
                <a:sym typeface="+mn-lt"/>
              </a:endParaRPr>
            </a:p>
          </p:txBody>
        </p:sp>
      </p:grpSp>
      <p:sp>
        <p:nvSpPr>
          <p:cNvPr id="24" name="椭圆 38">
            <a:extLst>
              <a:ext uri="{FF2B5EF4-FFF2-40B4-BE49-F238E27FC236}">
                <a16:creationId xmlns:a16="http://schemas.microsoft.com/office/drawing/2014/main" id="{9DCE618A-86C5-4AEF-AB26-98B48DF7C720}"/>
              </a:ext>
            </a:extLst>
          </p:cNvPr>
          <p:cNvSpPr/>
          <p:nvPr/>
        </p:nvSpPr>
        <p:spPr>
          <a:xfrm>
            <a:off x="6498286" y="1241657"/>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nvGrpSpPr>
          <p:cNvPr id="25" name="组合 24">
            <a:extLst>
              <a:ext uri="{FF2B5EF4-FFF2-40B4-BE49-F238E27FC236}">
                <a16:creationId xmlns:a16="http://schemas.microsoft.com/office/drawing/2014/main" id="{AB239FE5-70CC-4DCE-85F8-416694C4E51C}"/>
              </a:ext>
            </a:extLst>
          </p:cNvPr>
          <p:cNvGrpSpPr/>
          <p:nvPr/>
        </p:nvGrpSpPr>
        <p:grpSpPr>
          <a:xfrm>
            <a:off x="6987683" y="3143632"/>
            <a:ext cx="4229941" cy="1174472"/>
            <a:chOff x="2486796" y="2343753"/>
            <a:chExt cx="4229941" cy="1174472"/>
          </a:xfrm>
        </p:grpSpPr>
        <p:sp>
          <p:nvSpPr>
            <p:cNvPr id="26" name="文本框 25">
              <a:extLst>
                <a:ext uri="{FF2B5EF4-FFF2-40B4-BE49-F238E27FC236}">
                  <a16:creationId xmlns:a16="http://schemas.microsoft.com/office/drawing/2014/main" id="{5B5E2D4B-1DA6-42A2-99F0-C75C9B2209FC}"/>
                </a:ext>
              </a:extLst>
            </p:cNvPr>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直接理财</a:t>
              </a:r>
            </a:p>
          </p:txBody>
        </p:sp>
        <p:sp>
          <p:nvSpPr>
            <p:cNvPr id="27" name="文本框 26">
              <a:extLst>
                <a:ext uri="{FF2B5EF4-FFF2-40B4-BE49-F238E27FC236}">
                  <a16:creationId xmlns:a16="http://schemas.microsoft.com/office/drawing/2014/main" id="{461BE80A-9F7B-4546-BB52-8ED18ADE9FD4}"/>
                </a:ext>
              </a:extLst>
            </p:cNvPr>
            <p:cNvSpPr txBox="1"/>
            <p:nvPr/>
          </p:nvSpPr>
          <p:spPr>
            <a:xfrm>
              <a:off x="2486796" y="2687228"/>
              <a:ext cx="4229941" cy="830997"/>
            </a:xfrm>
            <a:prstGeom prst="rect">
              <a:avLst/>
            </a:prstGeom>
            <a:noFill/>
          </p:spPr>
          <p:txBody>
            <a:bodyPr wrap="square" rtlCol="0">
              <a:spAutoFit/>
              <a:scene3d>
                <a:camera prst="orthographicFront"/>
                <a:lightRig rig="threePt" dir="t"/>
              </a:scene3d>
              <a:sp3d contourW="12700"/>
            </a:bodyPr>
            <a:lstStyle/>
            <a:p>
              <a:r>
                <a:rPr lang="zh-CN" altLang="en-US" sz="1600" dirty="0">
                  <a:solidFill>
                    <a:schemeClr val="accent1">
                      <a:lumMod val="75000"/>
                    </a:schemeClr>
                  </a:solidFill>
                  <a:cs typeface="+mn-ea"/>
                  <a:sym typeface="+mn-lt"/>
                </a:rPr>
                <a:t>是指理财主体根据自身的独立判断和经验，将财富和资金直接转化为金融市场风险收益特征不同的各类金融工具和产品</a:t>
              </a:r>
              <a:endParaRPr lang="en-US" altLang="zh-CN" sz="1600" dirty="0">
                <a:solidFill>
                  <a:schemeClr val="accent1">
                    <a:lumMod val="75000"/>
                  </a:schemeClr>
                </a:solidFill>
                <a:cs typeface="+mn-ea"/>
                <a:sym typeface="+mn-lt"/>
              </a:endParaRPr>
            </a:p>
          </p:txBody>
        </p:sp>
      </p:grpSp>
      <p:grpSp>
        <p:nvGrpSpPr>
          <p:cNvPr id="28" name="组合 27">
            <a:extLst>
              <a:ext uri="{FF2B5EF4-FFF2-40B4-BE49-F238E27FC236}">
                <a16:creationId xmlns:a16="http://schemas.microsoft.com/office/drawing/2014/main" id="{3AD85AFD-D6B2-461C-AE36-EF1228331763}"/>
              </a:ext>
            </a:extLst>
          </p:cNvPr>
          <p:cNvGrpSpPr/>
          <p:nvPr/>
        </p:nvGrpSpPr>
        <p:grpSpPr>
          <a:xfrm>
            <a:off x="6987684" y="4442038"/>
            <a:ext cx="4241516" cy="1174472"/>
            <a:chOff x="2486796" y="2343753"/>
            <a:chExt cx="4241516" cy="1174472"/>
          </a:xfrm>
        </p:grpSpPr>
        <p:sp>
          <p:nvSpPr>
            <p:cNvPr id="29" name="文本框 28">
              <a:extLst>
                <a:ext uri="{FF2B5EF4-FFF2-40B4-BE49-F238E27FC236}">
                  <a16:creationId xmlns:a16="http://schemas.microsoft.com/office/drawing/2014/main" id="{C1F9F2CE-9511-4D6C-A23D-D5A7D74F65F0}"/>
                </a:ext>
              </a:extLst>
            </p:cNvPr>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间接理财</a:t>
              </a:r>
            </a:p>
          </p:txBody>
        </p:sp>
        <p:sp>
          <p:nvSpPr>
            <p:cNvPr id="30" name="文本框 29">
              <a:extLst>
                <a:ext uri="{FF2B5EF4-FFF2-40B4-BE49-F238E27FC236}">
                  <a16:creationId xmlns:a16="http://schemas.microsoft.com/office/drawing/2014/main" id="{40412128-5F8A-4286-A9CB-D0AEA8CAB3A7}"/>
                </a:ext>
              </a:extLst>
            </p:cNvPr>
            <p:cNvSpPr txBox="1"/>
            <p:nvPr/>
          </p:nvSpPr>
          <p:spPr>
            <a:xfrm>
              <a:off x="2498371" y="2687228"/>
              <a:ext cx="4229941" cy="830997"/>
            </a:xfrm>
            <a:prstGeom prst="rect">
              <a:avLst/>
            </a:prstGeom>
            <a:noFill/>
          </p:spPr>
          <p:txBody>
            <a:bodyPr wrap="square" rtlCol="0">
              <a:spAutoFit/>
              <a:scene3d>
                <a:camera prst="orthographicFront"/>
                <a:lightRig rig="threePt" dir="t"/>
              </a:scene3d>
              <a:sp3d contourW="12700"/>
            </a:bodyPr>
            <a:lstStyle/>
            <a:p>
              <a:r>
                <a:rPr lang="zh-CN" altLang="en-US" sz="1600" dirty="0">
                  <a:solidFill>
                    <a:schemeClr val="accent1">
                      <a:lumMod val="75000"/>
                    </a:schemeClr>
                  </a:solidFill>
                  <a:cs typeface="+mn-ea"/>
                  <a:sym typeface="+mn-lt"/>
                </a:rPr>
                <a:t>是指理财主体借助委托理财、集合理财计划方式以及金融理财规划师的援助与建议进行理财活动。</a:t>
              </a:r>
              <a:endParaRPr lang="en-US" altLang="zh-CN" sz="1600" dirty="0">
                <a:solidFill>
                  <a:schemeClr val="accent1">
                    <a:lumMod val="75000"/>
                  </a:schemeClr>
                </a:solidFill>
                <a:cs typeface="+mn-ea"/>
                <a:sym typeface="+mn-lt"/>
              </a:endParaRPr>
            </a:p>
          </p:txBody>
        </p:sp>
      </p:grpSp>
      <p:sp>
        <p:nvSpPr>
          <p:cNvPr id="34" name="Freeform 15">
            <a:extLst>
              <a:ext uri="{FF2B5EF4-FFF2-40B4-BE49-F238E27FC236}">
                <a16:creationId xmlns:a16="http://schemas.microsoft.com/office/drawing/2014/main" id="{694B17A7-CB01-409B-B9E1-8305678CFA90}"/>
              </a:ext>
            </a:extLst>
          </p:cNvPr>
          <p:cNvSpPr>
            <a:spLocks noEditPoints="1"/>
          </p:cNvSpPr>
          <p:nvPr/>
        </p:nvSpPr>
        <p:spPr bwMode="auto">
          <a:xfrm>
            <a:off x="6472466" y="3179975"/>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
        <p:nvSpPr>
          <p:cNvPr id="35" name="Freeform 17">
            <a:extLst>
              <a:ext uri="{FF2B5EF4-FFF2-40B4-BE49-F238E27FC236}">
                <a16:creationId xmlns:a16="http://schemas.microsoft.com/office/drawing/2014/main" id="{8C3A4099-E314-4249-B933-A2352A98CECC}"/>
              </a:ext>
            </a:extLst>
          </p:cNvPr>
          <p:cNvSpPr>
            <a:spLocks noEditPoints="1"/>
          </p:cNvSpPr>
          <p:nvPr/>
        </p:nvSpPr>
        <p:spPr bwMode="auto">
          <a:xfrm>
            <a:off x="6439615" y="4451142"/>
            <a:ext cx="365897" cy="36933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4" name="图片 3">
            <a:extLst>
              <a:ext uri="{FF2B5EF4-FFF2-40B4-BE49-F238E27FC236}">
                <a16:creationId xmlns:a16="http://schemas.microsoft.com/office/drawing/2014/main" id="{61A5BB12-66B8-1CBC-BCAF-B59C907ED6DB}"/>
              </a:ext>
            </a:extLst>
          </p:cNvPr>
          <p:cNvPicPr>
            <a:picLocks noChangeAspect="1"/>
          </p:cNvPicPr>
          <p:nvPr/>
        </p:nvPicPr>
        <p:blipFill>
          <a:blip r:embed="rId5"/>
          <a:stretch>
            <a:fillRect/>
          </a:stretch>
        </p:blipFill>
        <p:spPr>
          <a:xfrm>
            <a:off x="848312" y="1788279"/>
            <a:ext cx="4762500" cy="2676525"/>
          </a:xfrm>
          <a:prstGeom prst="rect">
            <a:avLst/>
          </a:prstGeom>
        </p:spPr>
      </p:pic>
    </p:spTree>
    <p:extLst>
      <p:ext uri="{BB962C8B-B14F-4D97-AF65-F5344CB8AC3E}">
        <p14:creationId xmlns:p14="http://schemas.microsoft.com/office/powerpoint/2010/main" val="20438235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Effect transition="in" filter="fade">
                                      <p:cBhvr>
                                        <p:cTn id="23" dur="500"/>
                                        <p:tgtEl>
                                          <p:spTgt spid="35"/>
                                        </p:tgtEl>
                                      </p:cBhvr>
                                    </p:animEffect>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2"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1+#ppt_w/2"/>
                                          </p:val>
                                        </p:tav>
                                        <p:tav tm="100000">
                                          <p:val>
                                            <p:strVal val="#ppt_x"/>
                                          </p:val>
                                        </p:tav>
                                      </p:tavLst>
                                    </p:anim>
                                    <p:anim calcmode="lin" valueType="num">
                                      <p:cBhvr additive="base">
                                        <p:cTn id="33" dur="500" fill="hold"/>
                                        <p:tgtEl>
                                          <p:spTgt spid="25"/>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1+#ppt_w/2"/>
                                          </p:val>
                                        </p:tav>
                                        <p:tav tm="100000">
                                          <p:val>
                                            <p:strVal val="#ppt_x"/>
                                          </p:val>
                                        </p:tav>
                                      </p:tavLst>
                                    </p:anim>
                                    <p:anim calcmode="lin" valueType="num">
                                      <p:cBhvr additive="base">
                                        <p:cTn id="3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4" grpId="0" animBg="1"/>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8DA3CB5F-1503-E746-9628-A1BBBFB0E622}"/>
              </a:ext>
            </a:extLst>
          </p:cNvPr>
          <p:cNvSpPr/>
          <p:nvPr/>
        </p:nvSpPr>
        <p:spPr>
          <a:xfrm>
            <a:off x="1377185"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4C109A9E-E625-D345-B7EF-011E1E7F394F}"/>
              </a:ext>
            </a:extLst>
          </p:cNvPr>
          <p:cNvSpPr/>
          <p:nvPr/>
        </p:nvSpPr>
        <p:spPr>
          <a:xfrm>
            <a:off x="1377185"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486E12EB-7092-5646-AEE3-3DE5F1A719B8}"/>
              </a:ext>
            </a:extLst>
          </p:cNvPr>
          <p:cNvSpPr/>
          <p:nvPr/>
        </p:nvSpPr>
        <p:spPr>
          <a:xfrm>
            <a:off x="914622"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a:extLst>
              <a:ext uri="{FF2B5EF4-FFF2-40B4-BE49-F238E27FC236}">
                <a16:creationId xmlns:a16="http://schemas.microsoft.com/office/drawing/2014/main" id="{6B65396D-DE81-BB4E-A0AF-C8CA0D531262}"/>
              </a:ext>
            </a:extLst>
          </p:cNvPr>
          <p:cNvSpPr/>
          <p:nvPr/>
        </p:nvSpPr>
        <p:spPr>
          <a:xfrm>
            <a:off x="4288951"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a:extLst>
              <a:ext uri="{FF2B5EF4-FFF2-40B4-BE49-F238E27FC236}">
                <a16:creationId xmlns:a16="http://schemas.microsoft.com/office/drawing/2014/main" id="{D0CEEF81-AB73-7A49-955D-70ED3E67D5F0}"/>
              </a:ext>
            </a:extLst>
          </p:cNvPr>
          <p:cNvSpPr txBox="1"/>
          <p:nvPr/>
        </p:nvSpPr>
        <p:spPr>
          <a:xfrm>
            <a:off x="1852337" y="2721883"/>
            <a:ext cx="1798045"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6000" b="0" i="0" u="none" strike="noStrike" kern="1200" cap="none" spc="0" normalizeH="0" baseline="0" noProof="0" dirty="0">
                <a:ln>
                  <a:noFill/>
                </a:ln>
                <a:solidFill>
                  <a:srgbClr val="44546A"/>
                </a:solidFill>
                <a:effectLst/>
                <a:uLnTx/>
                <a:uFillTx/>
                <a:cs typeface="+mn-ea"/>
                <a:sym typeface="+mn-lt"/>
              </a:rPr>
              <a:t>目录</a:t>
            </a:r>
          </a:p>
        </p:txBody>
      </p:sp>
      <p:sp>
        <p:nvSpPr>
          <p:cNvPr id="11" name="文本框 10">
            <a:extLst>
              <a:ext uri="{FF2B5EF4-FFF2-40B4-BE49-F238E27FC236}">
                <a16:creationId xmlns:a16="http://schemas.microsoft.com/office/drawing/2014/main" id="{0039493F-218F-2343-B26A-CB85AC46D7A3}"/>
              </a:ext>
            </a:extLst>
          </p:cNvPr>
          <p:cNvSpPr txBox="1"/>
          <p:nvPr/>
        </p:nvSpPr>
        <p:spPr>
          <a:xfrm>
            <a:off x="3545478"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000" b="0" i="0" u="none" strike="noStrike" kern="1200" cap="none" spc="0" normalizeH="0" baseline="0" noProof="0">
                <a:ln>
                  <a:noFill/>
                </a:ln>
                <a:solidFill>
                  <a:prstClr val="white"/>
                </a:solidFill>
                <a:effectLst/>
                <a:uLnTx/>
                <a:uFillTx/>
                <a:cs typeface="+mn-ea"/>
                <a:sym typeface="+mn-lt"/>
              </a:rPr>
              <a:t>CON</a:t>
            </a:r>
            <a:r>
              <a:rPr kumimoji="1" lang="en-US" altLang="zh-CN" sz="2000" b="0" i="0" u="none" strike="noStrike" kern="1200" cap="none" spc="0" normalizeH="0" baseline="0" noProof="0">
                <a:ln>
                  <a:noFill/>
                </a:ln>
                <a:solidFill>
                  <a:srgbClr val="44546A"/>
                </a:solidFill>
                <a:effectLst/>
                <a:uLnTx/>
                <a:uFillTx/>
                <a:cs typeface="+mn-ea"/>
                <a:sym typeface="+mn-lt"/>
              </a:rPr>
              <a:t>TENTS</a:t>
            </a:r>
            <a:endParaRPr kumimoji="1" lang="zh-CN" altLang="en-US" sz="2000" b="0" i="0" u="none" strike="noStrike" kern="1200" cap="none" spc="0" normalizeH="0" baseline="0" noProof="0">
              <a:ln>
                <a:noFill/>
              </a:ln>
              <a:solidFill>
                <a:srgbClr val="44546A"/>
              </a:solidFill>
              <a:effectLst/>
              <a:uLnTx/>
              <a:uFillTx/>
              <a:cs typeface="+mn-ea"/>
              <a:sym typeface="+mn-lt"/>
            </a:endParaRPr>
          </a:p>
        </p:txBody>
      </p:sp>
      <p:sp>
        <p:nvSpPr>
          <p:cNvPr id="13" name="文本框 12">
            <a:extLst>
              <a:ext uri="{FF2B5EF4-FFF2-40B4-BE49-F238E27FC236}">
                <a16:creationId xmlns:a16="http://schemas.microsoft.com/office/drawing/2014/main" id="{4AF5541D-A47E-904C-8025-C2087E61F00F}"/>
              </a:ext>
            </a:extLst>
          </p:cNvPr>
          <p:cNvSpPr txBox="1"/>
          <p:nvPr/>
        </p:nvSpPr>
        <p:spPr>
          <a:xfrm>
            <a:off x="6519553" y="1472540"/>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4" name="文本框 13">
            <a:extLst>
              <a:ext uri="{FF2B5EF4-FFF2-40B4-BE49-F238E27FC236}">
                <a16:creationId xmlns:a16="http://schemas.microsoft.com/office/drawing/2014/main" id="{53E9E365-0A36-084E-ABD0-16598F3CCB7B}"/>
              </a:ext>
            </a:extLst>
          </p:cNvPr>
          <p:cNvSpPr txBox="1"/>
          <p:nvPr/>
        </p:nvSpPr>
        <p:spPr>
          <a:xfrm>
            <a:off x="6519552" y="2556786"/>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5" name="文本框 14">
            <a:extLst>
              <a:ext uri="{FF2B5EF4-FFF2-40B4-BE49-F238E27FC236}">
                <a16:creationId xmlns:a16="http://schemas.microsoft.com/office/drawing/2014/main" id="{0888CCF4-9057-3A4B-893F-9B9BCEC63135}"/>
              </a:ext>
            </a:extLst>
          </p:cNvPr>
          <p:cNvSpPr txBox="1"/>
          <p:nvPr/>
        </p:nvSpPr>
        <p:spPr>
          <a:xfrm>
            <a:off x="6519551" y="3641032"/>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03</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6" name="文本框 15">
            <a:extLst>
              <a:ext uri="{FF2B5EF4-FFF2-40B4-BE49-F238E27FC236}">
                <a16:creationId xmlns:a16="http://schemas.microsoft.com/office/drawing/2014/main" id="{6C447074-1A9B-9E47-9DA9-0DB26DE77D65}"/>
              </a:ext>
            </a:extLst>
          </p:cNvPr>
          <p:cNvSpPr txBox="1"/>
          <p:nvPr/>
        </p:nvSpPr>
        <p:spPr>
          <a:xfrm>
            <a:off x="6519551" y="4737153"/>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04</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7" name="文本框 16">
            <a:extLst>
              <a:ext uri="{FF2B5EF4-FFF2-40B4-BE49-F238E27FC236}">
                <a16:creationId xmlns:a16="http://schemas.microsoft.com/office/drawing/2014/main" id="{6E9F6C0D-6AEF-8745-A34F-7A7C3073A4E5}"/>
              </a:ext>
            </a:extLst>
          </p:cNvPr>
          <p:cNvSpPr txBox="1"/>
          <p:nvPr/>
        </p:nvSpPr>
        <p:spPr>
          <a:xfrm>
            <a:off x="7318821" y="1522000"/>
            <a:ext cx="273344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熊彼得的创新理论</a:t>
            </a:r>
            <a:endParaRPr kumimoji="1" lang="en-US" altLang="zh-CN" sz="2400" b="0" i="0" u="none" strike="noStrike" kern="1200" cap="none" spc="0" normalizeH="0" baseline="0" noProof="0" dirty="0">
              <a:ln>
                <a:noFill/>
              </a:ln>
              <a:solidFill>
                <a:srgbClr val="44546A"/>
              </a:solidFill>
              <a:effectLst/>
              <a:uLnTx/>
              <a:uFillTx/>
              <a:cs typeface="+mn-ea"/>
              <a:sym typeface="+mn-lt"/>
            </a:endParaRPr>
          </a:p>
        </p:txBody>
      </p:sp>
      <p:sp>
        <p:nvSpPr>
          <p:cNvPr id="18" name="文本框 17">
            <a:extLst>
              <a:ext uri="{FF2B5EF4-FFF2-40B4-BE49-F238E27FC236}">
                <a16:creationId xmlns:a16="http://schemas.microsoft.com/office/drawing/2014/main" id="{06745111-3382-E04E-88E1-7B264BE8057D}"/>
              </a:ext>
            </a:extLst>
          </p:cNvPr>
          <p:cNvSpPr txBox="1"/>
          <p:nvPr/>
        </p:nvSpPr>
        <p:spPr>
          <a:xfrm>
            <a:off x="7286545" y="2557944"/>
            <a:ext cx="375134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互联网金融创新业务（</a:t>
            </a:r>
            <a:r>
              <a:rPr kumimoji="1" lang="en-US" altLang="zh-CN" sz="2400" b="0" i="0" u="none" strike="noStrike" kern="1200" cap="none" spc="0" normalizeH="0" baseline="0" noProof="0" dirty="0">
                <a:ln>
                  <a:noFill/>
                </a:ln>
                <a:solidFill>
                  <a:srgbClr val="44546A"/>
                </a:solidFill>
                <a:effectLst/>
                <a:uLnTx/>
                <a:uFillTx/>
                <a:cs typeface="+mn-ea"/>
                <a:sym typeface="+mn-lt"/>
              </a:rPr>
              <a:t>1</a:t>
            </a:r>
            <a:r>
              <a:rPr kumimoji="1" lang="zh-CN" altLang="en-US" sz="2400" b="0" i="0" u="none" strike="noStrike" kern="1200" cap="none" spc="0" normalizeH="0" baseline="0" noProof="0" dirty="0">
                <a:ln>
                  <a:noFill/>
                </a:ln>
                <a:solidFill>
                  <a:srgbClr val="44546A"/>
                </a:solidFill>
                <a:effectLst/>
                <a:uLnTx/>
                <a:uFillTx/>
                <a:cs typeface="+mn-ea"/>
                <a:sym typeface="+mn-lt"/>
              </a:rPr>
              <a:t>）</a:t>
            </a:r>
          </a:p>
        </p:txBody>
      </p:sp>
      <p:sp>
        <p:nvSpPr>
          <p:cNvPr id="19" name="文本框 18">
            <a:extLst>
              <a:ext uri="{FF2B5EF4-FFF2-40B4-BE49-F238E27FC236}">
                <a16:creationId xmlns:a16="http://schemas.microsoft.com/office/drawing/2014/main" id="{7487F79B-6B61-9D4A-B9B1-C4F2FB22CC20}"/>
              </a:ext>
            </a:extLst>
          </p:cNvPr>
          <p:cNvSpPr txBox="1"/>
          <p:nvPr/>
        </p:nvSpPr>
        <p:spPr>
          <a:xfrm>
            <a:off x="7318821" y="3718889"/>
            <a:ext cx="3751348" cy="461665"/>
          </a:xfrm>
          <a:prstGeom prst="rect">
            <a:avLst/>
          </a:prstGeom>
          <a:noFill/>
        </p:spPr>
        <p:txBody>
          <a:bodyPr wrap="none" rtlCol="0">
            <a:spAutoFit/>
          </a:bodyPr>
          <a:lstStyle/>
          <a:p>
            <a:pPr lvl="0">
              <a:defRPr/>
            </a:pPr>
            <a:r>
              <a:rPr kumimoji="1" lang="zh-CN" altLang="en-US" sz="2400" dirty="0">
                <a:solidFill>
                  <a:srgbClr val="44546A"/>
                </a:solidFill>
                <a:cs typeface="+mn-ea"/>
                <a:sym typeface="+mn-lt"/>
              </a:rPr>
              <a:t>互联网金融创新业务（</a:t>
            </a:r>
            <a:r>
              <a:rPr kumimoji="1" lang="en-US" altLang="zh-CN" sz="2400" dirty="0">
                <a:solidFill>
                  <a:srgbClr val="44546A"/>
                </a:solidFill>
                <a:cs typeface="+mn-ea"/>
                <a:sym typeface="+mn-lt"/>
              </a:rPr>
              <a:t>2</a:t>
            </a:r>
            <a:r>
              <a:rPr kumimoji="1" lang="zh-CN" altLang="en-US" sz="2400" dirty="0">
                <a:solidFill>
                  <a:srgbClr val="44546A"/>
                </a:solidFill>
                <a:cs typeface="+mn-ea"/>
                <a:sym typeface="+mn-lt"/>
              </a:rPr>
              <a:t>）</a:t>
            </a:r>
          </a:p>
        </p:txBody>
      </p:sp>
      <p:sp>
        <p:nvSpPr>
          <p:cNvPr id="20" name="文本框 19">
            <a:extLst>
              <a:ext uri="{FF2B5EF4-FFF2-40B4-BE49-F238E27FC236}">
                <a16:creationId xmlns:a16="http://schemas.microsoft.com/office/drawing/2014/main" id="{06DE685D-3324-B443-8A7C-E615EE8CBE12}"/>
              </a:ext>
            </a:extLst>
          </p:cNvPr>
          <p:cNvSpPr txBox="1"/>
          <p:nvPr/>
        </p:nvSpPr>
        <p:spPr>
          <a:xfrm>
            <a:off x="7318821" y="4820159"/>
            <a:ext cx="172354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0" i="0" u="none" strike="noStrike" kern="1200" cap="none" spc="0" normalizeH="0" baseline="0" noProof="0" dirty="0">
                <a:ln>
                  <a:noFill/>
                </a:ln>
                <a:solidFill>
                  <a:srgbClr val="44546A"/>
                </a:solidFill>
                <a:effectLst/>
                <a:uLnTx/>
                <a:uFillTx/>
                <a:cs typeface="+mn-ea"/>
                <a:sym typeface="+mn-lt"/>
              </a:rPr>
              <a:t>互联网理财</a:t>
            </a:r>
          </a:p>
        </p:txBody>
      </p:sp>
      <p:sp>
        <p:nvSpPr>
          <p:cNvPr id="22" name="文本框 21">
            <a:extLst>
              <a:ext uri="{FF2B5EF4-FFF2-40B4-BE49-F238E27FC236}">
                <a16:creationId xmlns:a16="http://schemas.microsoft.com/office/drawing/2014/main" id="{7295A1E8-303C-3B4B-8BDB-B4F444D008A9}"/>
              </a:ext>
            </a:extLst>
          </p:cNvPr>
          <p:cNvSpPr txBox="1"/>
          <p:nvPr/>
        </p:nvSpPr>
        <p:spPr>
          <a:xfrm>
            <a:off x="7328152" y="3018778"/>
            <a:ext cx="2688557" cy="400110"/>
          </a:xfrm>
          <a:prstGeom prst="rect">
            <a:avLst/>
          </a:prstGeom>
          <a:noFill/>
        </p:spPr>
        <p:txBody>
          <a:bodyPr wrap="none" rtlCol="0">
            <a:spAutoFit/>
          </a:bodyPr>
          <a:lstStyle/>
          <a:p>
            <a:pPr lvl="0">
              <a:defRPr/>
            </a:pPr>
            <a:r>
              <a:rPr lang="en-US" altLang="zh-CN" sz="2000" dirty="0">
                <a:solidFill>
                  <a:prstClr val="black">
                    <a:lumMod val="50000"/>
                    <a:lumOff val="50000"/>
                  </a:prstClr>
                </a:solidFill>
                <a:cs typeface="+mn-ea"/>
                <a:sym typeface="+mn-lt"/>
              </a:rPr>
              <a:t>	——</a:t>
            </a:r>
            <a:r>
              <a:rPr lang="zh-CN" altLang="en-US" sz="2000" dirty="0">
                <a:solidFill>
                  <a:prstClr val="black">
                    <a:lumMod val="50000"/>
                    <a:lumOff val="50000"/>
                  </a:prstClr>
                </a:solidFill>
                <a:cs typeface="+mn-ea"/>
                <a:sym typeface="+mn-lt"/>
              </a:rPr>
              <a:t>边缘创新</a:t>
            </a:r>
            <a:endParaRPr lang="en" altLang="zh-CN" sz="2000" dirty="0">
              <a:solidFill>
                <a:prstClr val="black">
                  <a:lumMod val="50000"/>
                  <a:lumOff val="50000"/>
                </a:prstClr>
              </a:solidFill>
              <a:cs typeface="+mn-ea"/>
              <a:sym typeface="+mn-lt"/>
            </a:endParaRPr>
          </a:p>
        </p:txBody>
      </p:sp>
      <p:sp>
        <p:nvSpPr>
          <p:cNvPr id="23" name="文本框 22">
            <a:extLst>
              <a:ext uri="{FF2B5EF4-FFF2-40B4-BE49-F238E27FC236}">
                <a16:creationId xmlns:a16="http://schemas.microsoft.com/office/drawing/2014/main" id="{1DB89D8B-C2C7-E648-A79A-DD845E23BD91}"/>
              </a:ext>
            </a:extLst>
          </p:cNvPr>
          <p:cNvSpPr txBox="1"/>
          <p:nvPr/>
        </p:nvSpPr>
        <p:spPr>
          <a:xfrm>
            <a:off x="7318821" y="4142995"/>
            <a:ext cx="397095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solidFill>
                  <a:prstClr val="black">
                    <a:lumMod val="50000"/>
                    <a:lumOff val="50000"/>
                  </a:prstClr>
                </a:solidFill>
                <a:cs typeface="+mn-ea"/>
                <a:sym typeface="+mn-lt"/>
              </a:rPr>
              <a:t>	——</a:t>
            </a:r>
            <a:r>
              <a:rPr lang="zh-CN" altLang="en-US" sz="2000" dirty="0">
                <a:solidFill>
                  <a:prstClr val="black">
                    <a:lumMod val="50000"/>
                    <a:lumOff val="50000"/>
                  </a:prstClr>
                </a:solidFill>
                <a:cs typeface="+mn-ea"/>
                <a:sym typeface="+mn-lt"/>
              </a:rPr>
              <a:t>网络众筹与支付创新</a:t>
            </a:r>
            <a:endParaRPr lang="en" altLang="zh-CN" sz="2000" dirty="0">
              <a:solidFill>
                <a:prstClr val="black">
                  <a:lumMod val="50000"/>
                  <a:lumOff val="50000"/>
                </a:prstClr>
              </a:solidFill>
              <a:cs typeface="+mn-ea"/>
              <a:sym typeface="+mn-lt"/>
            </a:endParaRPr>
          </a:p>
        </p:txBody>
      </p:sp>
      <p:sp>
        <p:nvSpPr>
          <p:cNvPr id="24" name="文本框 23">
            <a:extLst>
              <a:ext uri="{FF2B5EF4-FFF2-40B4-BE49-F238E27FC236}">
                <a16:creationId xmlns:a16="http://schemas.microsoft.com/office/drawing/2014/main" id="{1C8975F4-B153-A344-992E-34EEF5C092EA}"/>
              </a:ext>
            </a:extLst>
          </p:cNvPr>
          <p:cNvSpPr txBox="1"/>
          <p:nvPr/>
        </p:nvSpPr>
        <p:spPr>
          <a:xfrm>
            <a:off x="7318821" y="5226082"/>
            <a:ext cx="3714478" cy="400110"/>
          </a:xfrm>
          <a:prstGeom prst="rect">
            <a:avLst/>
          </a:prstGeom>
          <a:noFill/>
        </p:spPr>
        <p:txBody>
          <a:bodyPr wrap="none" rtlCol="0">
            <a:spAutoFit/>
          </a:bodyPr>
          <a:lstStyle/>
          <a:p>
            <a:pPr lvl="0">
              <a:defRPr/>
            </a:pPr>
            <a:r>
              <a:rPr lang="en-US" altLang="zh-CN" sz="2000" dirty="0">
                <a:solidFill>
                  <a:prstClr val="black">
                    <a:lumMod val="50000"/>
                    <a:lumOff val="50000"/>
                  </a:prstClr>
                </a:solidFill>
                <a:cs typeface="+mn-ea"/>
                <a:sym typeface="+mn-lt"/>
              </a:rPr>
              <a:t>	——</a:t>
            </a:r>
            <a:r>
              <a:rPr lang="zh-CN" altLang="en-US" sz="2000" dirty="0">
                <a:solidFill>
                  <a:prstClr val="black">
                    <a:lumMod val="50000"/>
                    <a:lumOff val="50000"/>
                  </a:prstClr>
                </a:solidFill>
                <a:cs typeface="+mn-ea"/>
                <a:sym typeface="+mn-lt"/>
              </a:rPr>
              <a:t>一站式与混业经营</a:t>
            </a:r>
            <a:endParaRPr kumimoji="0" lang="en" altLang="zh-CN" sz="2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pic>
        <p:nvPicPr>
          <p:cNvPr id="5" name="图片 4" descr="图表, 旭日形&#10;&#10;描述已自动生成">
            <a:extLst>
              <a:ext uri="{FF2B5EF4-FFF2-40B4-BE49-F238E27FC236}">
                <a16:creationId xmlns:a16="http://schemas.microsoft.com/office/drawing/2014/main" id="{1BC76203-DC44-E4D8-22D6-B49A799DC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384811346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linds(horizontal)">
                                      <p:cBhvr>
                                        <p:cTn id="25" dur="500"/>
                                        <p:tgtEl>
                                          <p:spTgt spid="1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linds(horizontal)">
                                      <p:cBhvr>
                                        <p:cTn id="31" dur="500"/>
                                        <p:tgtEl>
                                          <p:spTgt spid="2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blinds(horizontal)">
                                      <p:cBhvr>
                                        <p:cTn id="34" dur="500"/>
                                        <p:tgtEl>
                                          <p:spTgt spid="2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1B2BAA42-4C92-6A46-ACCA-D9C1FF8B3505}"/>
              </a:ext>
            </a:extLst>
          </p:cNvPr>
          <p:cNvSpPr/>
          <p:nvPr/>
        </p:nvSpPr>
        <p:spPr>
          <a:xfrm rot="10800000">
            <a:off x="1067341" y="1992511"/>
            <a:ext cx="2854320"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4" name="椭圆 3">
            <a:extLst>
              <a:ext uri="{FF2B5EF4-FFF2-40B4-BE49-F238E27FC236}">
                <a16:creationId xmlns:a16="http://schemas.microsoft.com/office/drawing/2014/main" id="{91958978-D8C3-564B-A7C1-91D0CD6F30D5}"/>
              </a:ext>
            </a:extLst>
          </p:cNvPr>
          <p:cNvSpPr/>
          <p:nvPr/>
        </p:nvSpPr>
        <p:spPr>
          <a:xfrm>
            <a:off x="4288638" y="1970661"/>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 name="그룹 259">
            <a:extLst>
              <a:ext uri="{FF2B5EF4-FFF2-40B4-BE49-F238E27FC236}">
                <a16:creationId xmlns:a16="http://schemas.microsoft.com/office/drawing/2014/main" id="{4A2EF700-8F4A-0442-ADBE-FE48B61BE975}"/>
              </a:ext>
            </a:extLst>
          </p:cNvPr>
          <p:cNvGrpSpPr/>
          <p:nvPr/>
        </p:nvGrpSpPr>
        <p:grpSpPr>
          <a:xfrm>
            <a:off x="4470717" y="2155541"/>
            <a:ext cx="392240" cy="386638"/>
            <a:chOff x="5451265" y="5564677"/>
            <a:chExt cx="392240" cy="386638"/>
          </a:xfrm>
          <a:solidFill>
            <a:schemeClr val="bg1"/>
          </a:solidFill>
        </p:grpSpPr>
        <p:sp>
          <p:nvSpPr>
            <p:cNvPr id="6" name="자유형: 도형 260">
              <a:extLst>
                <a:ext uri="{FF2B5EF4-FFF2-40B4-BE49-F238E27FC236}">
                  <a16:creationId xmlns:a16="http://schemas.microsoft.com/office/drawing/2014/main" id="{EABEF3B8-DB79-E143-B798-EE46E6216851}"/>
                </a:ext>
              </a:extLst>
            </p:cNvPr>
            <p:cNvSpPr/>
            <p:nvPr/>
          </p:nvSpPr>
          <p:spPr>
            <a:xfrm>
              <a:off x="5563503" y="5855779"/>
              <a:ext cx="161925" cy="57150"/>
            </a:xfrm>
            <a:custGeom>
              <a:avLst/>
              <a:gdLst>
                <a:gd name="connsiteX0" fmla="*/ 162537 w 161925"/>
                <a:gd name="connsiteY0" fmla="*/ 44100 h 57150"/>
                <a:gd name="connsiteX1" fmla="*/ 151964 w 161925"/>
                <a:gd name="connsiteY1" fmla="*/ 29432 h 57150"/>
                <a:gd name="connsiteX2" fmla="*/ 140820 w 161925"/>
                <a:gd name="connsiteY2" fmla="*/ 29432 h 57150"/>
                <a:gd name="connsiteX3" fmla="*/ 140820 w 161925"/>
                <a:gd name="connsiteY3" fmla="*/ 7144 h 57150"/>
                <a:gd name="connsiteX4" fmla="*/ 29377 w 161925"/>
                <a:gd name="connsiteY4" fmla="*/ 7144 h 57150"/>
                <a:gd name="connsiteX5" fmla="*/ 29377 w 161925"/>
                <a:gd name="connsiteY5" fmla="*/ 29432 h 57150"/>
                <a:gd name="connsiteX6" fmla="*/ 18233 w 161925"/>
                <a:gd name="connsiteY6" fmla="*/ 29432 h 57150"/>
                <a:gd name="connsiteX7" fmla="*/ 7660 w 161925"/>
                <a:gd name="connsiteY7" fmla="*/ 37052 h 57150"/>
                <a:gd name="connsiteX8" fmla="*/ 18233 w 161925"/>
                <a:gd name="connsiteY8" fmla="*/ 51721 h 57150"/>
                <a:gd name="connsiteX9" fmla="*/ 151964 w 161925"/>
                <a:gd name="connsiteY9" fmla="*/ 51721 h 57150"/>
                <a:gd name="connsiteX10" fmla="*/ 162537 w 161925"/>
                <a:gd name="connsiteY10" fmla="*/ 44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57150">
                  <a:moveTo>
                    <a:pt x="162537" y="44100"/>
                  </a:moveTo>
                  <a:cubicBezTo>
                    <a:pt x="164823" y="36480"/>
                    <a:pt x="159203" y="29432"/>
                    <a:pt x="151964" y="29432"/>
                  </a:cubicBezTo>
                  <a:lnTo>
                    <a:pt x="140820" y="29432"/>
                  </a:lnTo>
                  <a:lnTo>
                    <a:pt x="140820" y="7144"/>
                  </a:lnTo>
                  <a:lnTo>
                    <a:pt x="29377" y="7144"/>
                  </a:lnTo>
                  <a:lnTo>
                    <a:pt x="29377" y="29432"/>
                  </a:lnTo>
                  <a:lnTo>
                    <a:pt x="18233" y="29432"/>
                  </a:lnTo>
                  <a:cubicBezTo>
                    <a:pt x="13471" y="29432"/>
                    <a:pt x="9089" y="32480"/>
                    <a:pt x="7660" y="37052"/>
                  </a:cubicBezTo>
                  <a:cubicBezTo>
                    <a:pt x="5374" y="44672"/>
                    <a:pt x="10994" y="51721"/>
                    <a:pt x="18233" y="51721"/>
                  </a:cubicBezTo>
                  <a:lnTo>
                    <a:pt x="151964" y="51721"/>
                  </a:lnTo>
                  <a:cubicBezTo>
                    <a:pt x="156822" y="51815"/>
                    <a:pt x="161204" y="48768"/>
                    <a:pt x="162537" y="4410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7" name="자유형: 도형 261">
              <a:extLst>
                <a:ext uri="{FF2B5EF4-FFF2-40B4-BE49-F238E27FC236}">
                  <a16:creationId xmlns:a16="http://schemas.microsoft.com/office/drawing/2014/main" id="{421312F4-BE44-A444-8AB2-DC840E246A9F}"/>
                </a:ext>
              </a:extLst>
            </p:cNvPr>
            <p:cNvSpPr/>
            <p:nvPr/>
          </p:nvSpPr>
          <p:spPr>
            <a:xfrm>
              <a:off x="5780987" y="5608307"/>
              <a:ext cx="57150" cy="38100"/>
            </a:xfrm>
            <a:custGeom>
              <a:avLst/>
              <a:gdLst>
                <a:gd name="connsiteX0" fmla="*/ 7537 w 57150"/>
                <a:gd name="connsiteY0" fmla="*/ 26968 h 38100"/>
                <a:gd name="connsiteX1" fmla="*/ 21158 w 57150"/>
                <a:gd name="connsiteY1" fmla="*/ 34874 h 38100"/>
                <a:gd name="connsiteX2" fmla="*/ 43447 w 57150"/>
                <a:gd name="connsiteY2" fmla="*/ 29064 h 38100"/>
                <a:gd name="connsiteX3" fmla="*/ 51352 w 57150"/>
                <a:gd name="connsiteY3" fmla="*/ 15443 h 38100"/>
                <a:gd name="connsiteX4" fmla="*/ 37732 w 57150"/>
                <a:gd name="connsiteY4" fmla="*/ 7537 h 38100"/>
                <a:gd name="connsiteX5" fmla="*/ 15443 w 57150"/>
                <a:gd name="connsiteY5" fmla="*/ 13348 h 38100"/>
                <a:gd name="connsiteX6" fmla="*/ 7537 w 57150"/>
                <a:gd name="connsiteY6" fmla="*/ 2696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7537" y="26968"/>
                  </a:moveTo>
                  <a:cubicBezTo>
                    <a:pt x="9157" y="32969"/>
                    <a:pt x="15252" y="36398"/>
                    <a:pt x="21158" y="34874"/>
                  </a:cubicBezTo>
                  <a:lnTo>
                    <a:pt x="43447" y="29064"/>
                  </a:lnTo>
                  <a:cubicBezTo>
                    <a:pt x="49352" y="27444"/>
                    <a:pt x="52876" y="21348"/>
                    <a:pt x="51352" y="15443"/>
                  </a:cubicBezTo>
                  <a:cubicBezTo>
                    <a:pt x="49733" y="9442"/>
                    <a:pt x="43637" y="5918"/>
                    <a:pt x="37732" y="7537"/>
                  </a:cubicBezTo>
                  <a:lnTo>
                    <a:pt x="15443" y="13348"/>
                  </a:lnTo>
                  <a:cubicBezTo>
                    <a:pt x="9442" y="14967"/>
                    <a:pt x="5918" y="21063"/>
                    <a:pt x="7537" y="2696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8" name="자유형: 도형 262">
              <a:extLst>
                <a:ext uri="{FF2B5EF4-FFF2-40B4-BE49-F238E27FC236}">
                  <a16:creationId xmlns:a16="http://schemas.microsoft.com/office/drawing/2014/main" id="{D62BBCBC-1320-E64B-AFE7-C6637C448395}"/>
                </a:ext>
              </a:extLst>
            </p:cNvPr>
            <p:cNvSpPr/>
            <p:nvPr/>
          </p:nvSpPr>
          <p:spPr>
            <a:xfrm>
              <a:off x="5457271" y="5739466"/>
              <a:ext cx="57150" cy="38100"/>
            </a:xfrm>
            <a:custGeom>
              <a:avLst/>
              <a:gdLst>
                <a:gd name="connsiteX0" fmla="*/ 37693 w 57150"/>
                <a:gd name="connsiteY0" fmla="*/ 7537 h 38100"/>
                <a:gd name="connsiteX1" fmla="*/ 15404 w 57150"/>
                <a:gd name="connsiteY1" fmla="*/ 13348 h 38100"/>
                <a:gd name="connsiteX2" fmla="*/ 7498 w 57150"/>
                <a:gd name="connsiteY2" fmla="*/ 26968 h 38100"/>
                <a:gd name="connsiteX3" fmla="*/ 21119 w 57150"/>
                <a:gd name="connsiteY3" fmla="*/ 34874 h 38100"/>
                <a:gd name="connsiteX4" fmla="*/ 43408 w 57150"/>
                <a:gd name="connsiteY4" fmla="*/ 29064 h 38100"/>
                <a:gd name="connsiteX5" fmla="*/ 51314 w 57150"/>
                <a:gd name="connsiteY5" fmla="*/ 15443 h 38100"/>
                <a:gd name="connsiteX6" fmla="*/ 37693 w 57150"/>
                <a:gd name="connsiteY6" fmla="*/ 753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37693" y="7537"/>
                  </a:moveTo>
                  <a:lnTo>
                    <a:pt x="15404" y="13348"/>
                  </a:lnTo>
                  <a:cubicBezTo>
                    <a:pt x="9499" y="14967"/>
                    <a:pt x="5975" y="21063"/>
                    <a:pt x="7498" y="26968"/>
                  </a:cubicBezTo>
                  <a:cubicBezTo>
                    <a:pt x="9118" y="32969"/>
                    <a:pt x="15214" y="36398"/>
                    <a:pt x="21119" y="34874"/>
                  </a:cubicBezTo>
                  <a:lnTo>
                    <a:pt x="43408" y="29064"/>
                  </a:lnTo>
                  <a:cubicBezTo>
                    <a:pt x="49313" y="27445"/>
                    <a:pt x="52838" y="21348"/>
                    <a:pt x="51314" y="15443"/>
                  </a:cubicBezTo>
                  <a:cubicBezTo>
                    <a:pt x="49790" y="9442"/>
                    <a:pt x="43694" y="5918"/>
                    <a:pt x="37693" y="75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9" name="자유형: 도형 263">
              <a:extLst>
                <a:ext uri="{FF2B5EF4-FFF2-40B4-BE49-F238E27FC236}">
                  <a16:creationId xmlns:a16="http://schemas.microsoft.com/office/drawing/2014/main" id="{7533989B-B7B2-994A-B573-3642C398D638}"/>
                </a:ext>
              </a:extLst>
            </p:cNvPr>
            <p:cNvSpPr/>
            <p:nvPr/>
          </p:nvSpPr>
          <p:spPr>
            <a:xfrm>
              <a:off x="5780987" y="5739466"/>
              <a:ext cx="57150" cy="38100"/>
            </a:xfrm>
            <a:custGeom>
              <a:avLst/>
              <a:gdLst>
                <a:gd name="connsiteX0" fmla="*/ 15443 w 57150"/>
                <a:gd name="connsiteY0" fmla="*/ 29064 h 38100"/>
                <a:gd name="connsiteX1" fmla="*/ 37732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2" y="34874"/>
                  </a:lnTo>
                  <a:cubicBezTo>
                    <a:pt x="43637" y="36493"/>
                    <a:pt x="49828" y="32969"/>
                    <a:pt x="51352" y="26968"/>
                  </a:cubicBezTo>
                  <a:cubicBezTo>
                    <a:pt x="52972" y="21063"/>
                    <a:pt x="49447" y="14872"/>
                    <a:pt x="43447" y="13348"/>
                  </a:cubicBezTo>
                  <a:lnTo>
                    <a:pt x="21158" y="7537"/>
                  </a:lnTo>
                  <a:cubicBezTo>
                    <a:pt x="15252" y="5918"/>
                    <a:pt x="9061" y="9442"/>
                    <a:pt x="7537" y="15443"/>
                  </a:cubicBezTo>
                  <a:cubicBezTo>
                    <a:pt x="5918" y="21348"/>
                    <a:pt x="9442" y="27445"/>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0" name="자유형: 도형 264">
              <a:extLst>
                <a:ext uri="{FF2B5EF4-FFF2-40B4-BE49-F238E27FC236}">
                  <a16:creationId xmlns:a16="http://schemas.microsoft.com/office/drawing/2014/main" id="{2A0FD92E-99FD-1048-8856-BE5CEBB9F147}"/>
                </a:ext>
              </a:extLst>
            </p:cNvPr>
            <p:cNvSpPr/>
            <p:nvPr/>
          </p:nvSpPr>
          <p:spPr>
            <a:xfrm>
              <a:off x="5457327" y="5608307"/>
              <a:ext cx="57150" cy="38100"/>
            </a:xfrm>
            <a:custGeom>
              <a:avLst/>
              <a:gdLst>
                <a:gd name="connsiteX0" fmla="*/ 15443 w 57150"/>
                <a:gd name="connsiteY0" fmla="*/ 29064 h 38100"/>
                <a:gd name="connsiteX1" fmla="*/ 37731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1" y="34874"/>
                  </a:lnTo>
                  <a:cubicBezTo>
                    <a:pt x="43637" y="36493"/>
                    <a:pt x="49828" y="32969"/>
                    <a:pt x="51352" y="26968"/>
                  </a:cubicBezTo>
                  <a:cubicBezTo>
                    <a:pt x="52972" y="21063"/>
                    <a:pt x="49447" y="14871"/>
                    <a:pt x="43447" y="13348"/>
                  </a:cubicBezTo>
                  <a:lnTo>
                    <a:pt x="21158" y="7537"/>
                  </a:lnTo>
                  <a:cubicBezTo>
                    <a:pt x="15252" y="5918"/>
                    <a:pt x="9061" y="9442"/>
                    <a:pt x="7537" y="15443"/>
                  </a:cubicBezTo>
                  <a:cubicBezTo>
                    <a:pt x="5918" y="21348"/>
                    <a:pt x="9442" y="27540"/>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1" name="자유형: 도형 265">
              <a:extLst>
                <a:ext uri="{FF2B5EF4-FFF2-40B4-BE49-F238E27FC236}">
                  <a16:creationId xmlns:a16="http://schemas.microsoft.com/office/drawing/2014/main" id="{E73F36CE-609C-8F4B-BC55-D4076CF5CB94}"/>
                </a:ext>
              </a:extLst>
            </p:cNvPr>
            <p:cNvSpPr/>
            <p:nvPr/>
          </p:nvSpPr>
          <p:spPr>
            <a:xfrm>
              <a:off x="5786355" y="5676804"/>
              <a:ext cx="57150" cy="28575"/>
            </a:xfrm>
            <a:custGeom>
              <a:avLst/>
              <a:gdLst>
                <a:gd name="connsiteX0" fmla="*/ 41317 w 57150"/>
                <a:gd name="connsiteY0" fmla="*/ 7144 h 28575"/>
                <a:gd name="connsiteX1" fmla="*/ 18552 w 57150"/>
                <a:gd name="connsiteY1" fmla="*/ 7144 h 28575"/>
                <a:gd name="connsiteX2" fmla="*/ 7218 w 57150"/>
                <a:gd name="connsiteY2" fmla="*/ 17050 h 28575"/>
                <a:gd name="connsiteX3" fmla="*/ 18266 w 57150"/>
                <a:gd name="connsiteY3" fmla="*/ 29432 h 28575"/>
                <a:gd name="connsiteX4" fmla="*/ 41031 w 57150"/>
                <a:gd name="connsiteY4" fmla="*/ 29432 h 28575"/>
                <a:gd name="connsiteX5" fmla="*/ 52366 w 57150"/>
                <a:gd name="connsiteY5" fmla="*/ 19526 h 28575"/>
                <a:gd name="connsiteX6" fmla="*/ 41317 w 571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41317" y="7144"/>
                  </a:moveTo>
                  <a:lnTo>
                    <a:pt x="18552" y="7144"/>
                  </a:lnTo>
                  <a:cubicBezTo>
                    <a:pt x="12837" y="7144"/>
                    <a:pt x="7789" y="11335"/>
                    <a:pt x="7218" y="17050"/>
                  </a:cubicBezTo>
                  <a:cubicBezTo>
                    <a:pt x="6455" y="23813"/>
                    <a:pt x="11694" y="29432"/>
                    <a:pt x="18266" y="29432"/>
                  </a:cubicBezTo>
                  <a:lnTo>
                    <a:pt x="41031" y="29432"/>
                  </a:lnTo>
                  <a:cubicBezTo>
                    <a:pt x="46747" y="29432"/>
                    <a:pt x="51795" y="25241"/>
                    <a:pt x="52366" y="19526"/>
                  </a:cubicBezTo>
                  <a:cubicBezTo>
                    <a:pt x="53128" y="12763"/>
                    <a:pt x="47890" y="7144"/>
                    <a:pt x="41317"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2" name="자유형: 도형 266">
              <a:extLst>
                <a:ext uri="{FF2B5EF4-FFF2-40B4-BE49-F238E27FC236}">
                  <a16:creationId xmlns:a16="http://schemas.microsoft.com/office/drawing/2014/main" id="{D74594E9-977D-6D41-9BEC-2881FA033189}"/>
                </a:ext>
              </a:extLst>
            </p:cNvPr>
            <p:cNvSpPr/>
            <p:nvPr/>
          </p:nvSpPr>
          <p:spPr>
            <a:xfrm>
              <a:off x="5451265" y="5676804"/>
              <a:ext cx="57150" cy="28575"/>
            </a:xfrm>
            <a:custGeom>
              <a:avLst/>
              <a:gdLst>
                <a:gd name="connsiteX0" fmla="*/ 18266 w 57150"/>
                <a:gd name="connsiteY0" fmla="*/ 29432 h 28575"/>
                <a:gd name="connsiteX1" fmla="*/ 41031 w 57150"/>
                <a:gd name="connsiteY1" fmla="*/ 29432 h 28575"/>
                <a:gd name="connsiteX2" fmla="*/ 52366 w 57150"/>
                <a:gd name="connsiteY2" fmla="*/ 19526 h 28575"/>
                <a:gd name="connsiteX3" fmla="*/ 41317 w 57150"/>
                <a:gd name="connsiteY3" fmla="*/ 7144 h 28575"/>
                <a:gd name="connsiteX4" fmla="*/ 18552 w 57150"/>
                <a:gd name="connsiteY4" fmla="*/ 7144 h 28575"/>
                <a:gd name="connsiteX5" fmla="*/ 7218 w 57150"/>
                <a:gd name="connsiteY5" fmla="*/ 17050 h 28575"/>
                <a:gd name="connsiteX6" fmla="*/ 18266 w 57150"/>
                <a:gd name="connsiteY6" fmla="*/ 2943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18266" y="29432"/>
                  </a:moveTo>
                  <a:lnTo>
                    <a:pt x="41031" y="29432"/>
                  </a:lnTo>
                  <a:cubicBezTo>
                    <a:pt x="46746" y="29432"/>
                    <a:pt x="51795" y="25241"/>
                    <a:pt x="52366" y="19526"/>
                  </a:cubicBezTo>
                  <a:cubicBezTo>
                    <a:pt x="53128" y="12763"/>
                    <a:pt x="47889" y="7144"/>
                    <a:pt x="41317" y="7144"/>
                  </a:cubicBezTo>
                  <a:lnTo>
                    <a:pt x="18552" y="7144"/>
                  </a:lnTo>
                  <a:cubicBezTo>
                    <a:pt x="12837" y="7144"/>
                    <a:pt x="7789" y="11335"/>
                    <a:pt x="7218" y="17050"/>
                  </a:cubicBezTo>
                  <a:cubicBezTo>
                    <a:pt x="6455" y="23717"/>
                    <a:pt x="11694" y="29432"/>
                    <a:pt x="18266" y="2943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3" name="자유형: 도형 267">
              <a:extLst>
                <a:ext uri="{FF2B5EF4-FFF2-40B4-BE49-F238E27FC236}">
                  <a16:creationId xmlns:a16="http://schemas.microsoft.com/office/drawing/2014/main" id="{E78ABFFF-1962-0C43-A6E4-2AFD012945CA}"/>
                </a:ext>
              </a:extLst>
            </p:cNvPr>
            <p:cNvSpPr/>
            <p:nvPr/>
          </p:nvSpPr>
          <p:spPr>
            <a:xfrm>
              <a:off x="5631647" y="5712809"/>
              <a:ext cx="28575" cy="47625"/>
            </a:xfrm>
            <a:custGeom>
              <a:avLst/>
              <a:gdLst>
                <a:gd name="connsiteX0" fmla="*/ 16954 w 28575"/>
                <a:gd name="connsiteY0" fmla="*/ 7144 h 47625"/>
                <a:gd name="connsiteX1" fmla="*/ 7144 w 28575"/>
                <a:gd name="connsiteY1" fmla="*/ 26861 h 47625"/>
                <a:gd name="connsiteX2" fmla="*/ 16954 w 28575"/>
                <a:gd name="connsiteY2" fmla="*/ 46482 h 47625"/>
                <a:gd name="connsiteX3" fmla="*/ 26765 w 28575"/>
                <a:gd name="connsiteY3" fmla="*/ 26861 h 47625"/>
              </a:gdLst>
              <a:ahLst/>
              <a:cxnLst>
                <a:cxn ang="0">
                  <a:pos x="connsiteX0" y="connsiteY0"/>
                </a:cxn>
                <a:cxn ang="0">
                  <a:pos x="connsiteX1" y="connsiteY1"/>
                </a:cxn>
                <a:cxn ang="0">
                  <a:pos x="connsiteX2" y="connsiteY2"/>
                </a:cxn>
                <a:cxn ang="0">
                  <a:pos x="connsiteX3" y="connsiteY3"/>
                </a:cxn>
              </a:cxnLst>
              <a:rect l="l" t="t" r="r" b="b"/>
              <a:pathLst>
                <a:path w="28575" h="47625">
                  <a:moveTo>
                    <a:pt x="16954" y="7144"/>
                  </a:moveTo>
                  <a:lnTo>
                    <a:pt x="7144" y="26861"/>
                  </a:lnTo>
                  <a:lnTo>
                    <a:pt x="16954" y="46482"/>
                  </a:lnTo>
                  <a:lnTo>
                    <a:pt x="26765" y="2686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4" name="자유형: 도형 268">
              <a:extLst>
                <a:ext uri="{FF2B5EF4-FFF2-40B4-BE49-F238E27FC236}">
                  <a16:creationId xmlns:a16="http://schemas.microsoft.com/office/drawing/2014/main" id="{536C07F2-AF94-784B-BD48-44054D06821B}"/>
                </a:ext>
              </a:extLst>
            </p:cNvPr>
            <p:cNvSpPr/>
            <p:nvPr/>
          </p:nvSpPr>
          <p:spPr>
            <a:xfrm>
              <a:off x="5518790" y="5564677"/>
              <a:ext cx="257175" cy="276225"/>
            </a:xfrm>
            <a:custGeom>
              <a:avLst/>
              <a:gdLst>
                <a:gd name="connsiteX0" fmla="*/ 229157 w 257175"/>
                <a:gd name="connsiteY0" fmla="*/ 201662 h 276225"/>
                <a:gd name="connsiteX1" fmla="*/ 252303 w 257175"/>
                <a:gd name="connsiteY1" fmla="*/ 130415 h 276225"/>
                <a:gd name="connsiteX2" fmla="*/ 103618 w 257175"/>
                <a:gd name="connsiteY2" fmla="*/ 9829 h 276225"/>
                <a:gd name="connsiteX3" fmla="*/ 9225 w 257175"/>
                <a:gd name="connsiteY3" fmla="*/ 107650 h 276225"/>
                <a:gd name="connsiteX4" fmla="*/ 31132 w 257175"/>
                <a:gd name="connsiteY4" fmla="*/ 202805 h 276225"/>
                <a:gd name="connsiteX5" fmla="*/ 51706 w 257175"/>
                <a:gd name="connsiteY5" fmla="*/ 253002 h 276225"/>
                <a:gd name="connsiteX6" fmla="*/ 73995 w 257175"/>
                <a:gd name="connsiteY6" fmla="*/ 276053 h 276225"/>
                <a:gd name="connsiteX7" fmla="*/ 118572 w 257175"/>
                <a:gd name="connsiteY7" fmla="*/ 276053 h 276225"/>
                <a:gd name="connsiteX8" fmla="*/ 118572 w 257175"/>
                <a:gd name="connsiteY8" fmla="*/ 222236 h 276225"/>
                <a:gd name="connsiteX9" fmla="*/ 75138 w 257175"/>
                <a:gd name="connsiteY9" fmla="*/ 135464 h 276225"/>
                <a:gd name="connsiteX10" fmla="*/ 80091 w 257175"/>
                <a:gd name="connsiteY10" fmla="*/ 120509 h 276225"/>
                <a:gd name="connsiteX11" fmla="*/ 95045 w 257175"/>
                <a:gd name="connsiteY11" fmla="*/ 125462 h 276225"/>
                <a:gd name="connsiteX12" fmla="*/ 107332 w 257175"/>
                <a:gd name="connsiteY12" fmla="*/ 150132 h 276225"/>
                <a:gd name="connsiteX13" fmla="*/ 119620 w 257175"/>
                <a:gd name="connsiteY13" fmla="*/ 125462 h 276225"/>
                <a:gd name="connsiteX14" fmla="*/ 139527 w 257175"/>
                <a:gd name="connsiteY14" fmla="*/ 125462 h 276225"/>
                <a:gd name="connsiteX15" fmla="*/ 151814 w 257175"/>
                <a:gd name="connsiteY15" fmla="*/ 150132 h 276225"/>
                <a:gd name="connsiteX16" fmla="*/ 164101 w 257175"/>
                <a:gd name="connsiteY16" fmla="*/ 125462 h 276225"/>
                <a:gd name="connsiteX17" fmla="*/ 179056 w 257175"/>
                <a:gd name="connsiteY17" fmla="*/ 120509 h 276225"/>
                <a:gd name="connsiteX18" fmla="*/ 184008 w 257175"/>
                <a:gd name="connsiteY18" fmla="*/ 135464 h 276225"/>
                <a:gd name="connsiteX19" fmla="*/ 140574 w 257175"/>
                <a:gd name="connsiteY19" fmla="*/ 222236 h 276225"/>
                <a:gd name="connsiteX20" fmla="*/ 140574 w 257175"/>
                <a:gd name="connsiteY20" fmla="*/ 276053 h 276225"/>
                <a:gd name="connsiteX21" fmla="*/ 185151 w 257175"/>
                <a:gd name="connsiteY21" fmla="*/ 276053 h 276225"/>
                <a:gd name="connsiteX22" fmla="*/ 207440 w 257175"/>
                <a:gd name="connsiteY22" fmla="*/ 253002 h 276225"/>
                <a:gd name="connsiteX23" fmla="*/ 229157 w 257175"/>
                <a:gd name="connsiteY23" fmla="*/ 20166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7175" h="276225">
                  <a:moveTo>
                    <a:pt x="229157" y="201662"/>
                  </a:moveTo>
                  <a:cubicBezTo>
                    <a:pt x="244302" y="180803"/>
                    <a:pt x="252303" y="156133"/>
                    <a:pt x="252303" y="130415"/>
                  </a:cubicBezTo>
                  <a:cubicBezTo>
                    <a:pt x="252303" y="53549"/>
                    <a:pt x="182009" y="-6459"/>
                    <a:pt x="103618" y="9829"/>
                  </a:cubicBezTo>
                  <a:cubicBezTo>
                    <a:pt x="55993" y="19735"/>
                    <a:pt x="18083" y="59454"/>
                    <a:pt x="9225" y="107650"/>
                  </a:cubicBezTo>
                  <a:cubicBezTo>
                    <a:pt x="3034" y="141655"/>
                    <a:pt x="10749" y="175469"/>
                    <a:pt x="31132" y="202805"/>
                  </a:cubicBezTo>
                  <a:cubicBezTo>
                    <a:pt x="50087" y="228237"/>
                    <a:pt x="50563" y="248811"/>
                    <a:pt x="51706" y="253002"/>
                  </a:cubicBezTo>
                  <a:cubicBezTo>
                    <a:pt x="51706" y="265289"/>
                    <a:pt x="61708" y="276053"/>
                    <a:pt x="73995" y="276053"/>
                  </a:cubicBezTo>
                  <a:lnTo>
                    <a:pt x="118572" y="276053"/>
                  </a:lnTo>
                  <a:lnTo>
                    <a:pt x="118572" y="222236"/>
                  </a:lnTo>
                  <a:cubicBezTo>
                    <a:pt x="117333" y="219760"/>
                    <a:pt x="72566" y="130320"/>
                    <a:pt x="75138" y="135464"/>
                  </a:cubicBezTo>
                  <a:cubicBezTo>
                    <a:pt x="72376" y="129939"/>
                    <a:pt x="74662" y="123272"/>
                    <a:pt x="80091" y="120509"/>
                  </a:cubicBezTo>
                  <a:cubicBezTo>
                    <a:pt x="85615" y="117747"/>
                    <a:pt x="92283" y="120033"/>
                    <a:pt x="95045" y="125462"/>
                  </a:cubicBezTo>
                  <a:lnTo>
                    <a:pt x="107332" y="150132"/>
                  </a:lnTo>
                  <a:lnTo>
                    <a:pt x="119620" y="125462"/>
                  </a:lnTo>
                  <a:cubicBezTo>
                    <a:pt x="123430" y="117938"/>
                    <a:pt x="135812" y="117938"/>
                    <a:pt x="139527" y="125462"/>
                  </a:cubicBezTo>
                  <a:lnTo>
                    <a:pt x="151814" y="150132"/>
                  </a:lnTo>
                  <a:lnTo>
                    <a:pt x="164101" y="125462"/>
                  </a:lnTo>
                  <a:cubicBezTo>
                    <a:pt x="166864" y="119938"/>
                    <a:pt x="173531" y="117747"/>
                    <a:pt x="179056" y="120509"/>
                  </a:cubicBezTo>
                  <a:cubicBezTo>
                    <a:pt x="184580" y="123272"/>
                    <a:pt x="186771" y="129939"/>
                    <a:pt x="184008" y="135464"/>
                  </a:cubicBezTo>
                  <a:cubicBezTo>
                    <a:pt x="182580" y="138321"/>
                    <a:pt x="138289" y="226809"/>
                    <a:pt x="140574" y="222236"/>
                  </a:cubicBezTo>
                  <a:lnTo>
                    <a:pt x="140574" y="276053"/>
                  </a:lnTo>
                  <a:lnTo>
                    <a:pt x="185151" y="276053"/>
                  </a:lnTo>
                  <a:cubicBezTo>
                    <a:pt x="197439" y="276053"/>
                    <a:pt x="207440" y="265289"/>
                    <a:pt x="207440" y="253002"/>
                  </a:cubicBezTo>
                  <a:cubicBezTo>
                    <a:pt x="209345" y="247954"/>
                    <a:pt x="210393" y="227570"/>
                    <a:pt x="229157" y="2016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5" name="자유형: 도형 269">
              <a:extLst>
                <a:ext uri="{FF2B5EF4-FFF2-40B4-BE49-F238E27FC236}">
                  <a16:creationId xmlns:a16="http://schemas.microsoft.com/office/drawing/2014/main" id="{20D5D6DE-008D-1147-A654-306985FCF1A6}"/>
                </a:ext>
              </a:extLst>
            </p:cNvPr>
            <p:cNvSpPr/>
            <p:nvPr/>
          </p:nvSpPr>
          <p:spPr>
            <a:xfrm>
              <a:off x="5597167" y="5922740"/>
              <a:ext cx="95250" cy="28575"/>
            </a:xfrm>
            <a:custGeom>
              <a:avLst/>
              <a:gdLst>
                <a:gd name="connsiteX0" fmla="*/ 51435 w 95250"/>
                <a:gd name="connsiteY0" fmla="*/ 29433 h 28575"/>
                <a:gd name="connsiteX1" fmla="*/ 95726 w 95250"/>
                <a:gd name="connsiteY1" fmla="*/ 7144 h 28575"/>
                <a:gd name="connsiteX2" fmla="*/ 7144 w 95250"/>
                <a:gd name="connsiteY2" fmla="*/ 7144 h 28575"/>
                <a:gd name="connsiteX3" fmla="*/ 51435 w 95250"/>
                <a:gd name="connsiteY3" fmla="*/ 29433 h 28575"/>
              </a:gdLst>
              <a:ahLst/>
              <a:cxnLst>
                <a:cxn ang="0">
                  <a:pos x="connsiteX0" y="connsiteY0"/>
                </a:cxn>
                <a:cxn ang="0">
                  <a:pos x="connsiteX1" y="connsiteY1"/>
                </a:cxn>
                <a:cxn ang="0">
                  <a:pos x="connsiteX2" y="connsiteY2"/>
                </a:cxn>
                <a:cxn ang="0">
                  <a:pos x="connsiteX3" y="connsiteY3"/>
                </a:cxn>
              </a:cxnLst>
              <a:rect l="l" t="t" r="r" b="b"/>
              <a:pathLst>
                <a:path w="95250" h="28575">
                  <a:moveTo>
                    <a:pt x="51435" y="29433"/>
                  </a:moveTo>
                  <a:cubicBezTo>
                    <a:pt x="69532" y="29433"/>
                    <a:pt x="85534" y="20574"/>
                    <a:pt x="95726" y="7144"/>
                  </a:cubicBezTo>
                  <a:lnTo>
                    <a:pt x="7144" y="7144"/>
                  </a:lnTo>
                  <a:cubicBezTo>
                    <a:pt x="17335" y="20574"/>
                    <a:pt x="33242" y="29433"/>
                    <a:pt x="51435" y="294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16" name="矩形 15">
            <a:extLst>
              <a:ext uri="{FF2B5EF4-FFF2-40B4-BE49-F238E27FC236}">
                <a16:creationId xmlns:a16="http://schemas.microsoft.com/office/drawing/2014/main" id="{BFDBA978-F804-0947-AB31-BCD48718963B}"/>
              </a:ext>
            </a:extLst>
          </p:cNvPr>
          <p:cNvSpPr/>
          <p:nvPr/>
        </p:nvSpPr>
        <p:spPr>
          <a:xfrm>
            <a:off x="1235181" y="2192241"/>
            <a:ext cx="251863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prstClr val="white"/>
                </a:solidFill>
                <a:effectLst/>
                <a:uLnTx/>
                <a:uFillTx/>
                <a:cs typeface="+mn-ea"/>
                <a:sym typeface="+mn-lt"/>
              </a:rPr>
              <a:t>在一个地方办完所有金融业务</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17" name="圆角矩形 16">
            <a:extLst>
              <a:ext uri="{FF2B5EF4-FFF2-40B4-BE49-F238E27FC236}">
                <a16:creationId xmlns:a16="http://schemas.microsoft.com/office/drawing/2014/main" id="{D64B95CA-C67C-1247-AF9F-F68576BCBE96}"/>
              </a:ext>
            </a:extLst>
          </p:cNvPr>
          <p:cNvSpPr/>
          <p:nvPr/>
        </p:nvSpPr>
        <p:spPr>
          <a:xfrm rot="10800000">
            <a:off x="1067340" y="3167712"/>
            <a:ext cx="2854321"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18" name="椭圆 17">
            <a:extLst>
              <a:ext uri="{FF2B5EF4-FFF2-40B4-BE49-F238E27FC236}">
                <a16:creationId xmlns:a16="http://schemas.microsoft.com/office/drawing/2014/main" id="{8EA30569-6023-E34C-8CCF-6D38B063039E}"/>
              </a:ext>
            </a:extLst>
          </p:cNvPr>
          <p:cNvSpPr/>
          <p:nvPr/>
        </p:nvSpPr>
        <p:spPr>
          <a:xfrm>
            <a:off x="4288638" y="3145862"/>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18">
            <a:extLst>
              <a:ext uri="{FF2B5EF4-FFF2-40B4-BE49-F238E27FC236}">
                <a16:creationId xmlns:a16="http://schemas.microsoft.com/office/drawing/2014/main" id="{01682963-9888-9541-AD2B-087FF2870021}"/>
              </a:ext>
            </a:extLst>
          </p:cNvPr>
          <p:cNvSpPr/>
          <p:nvPr/>
        </p:nvSpPr>
        <p:spPr>
          <a:xfrm>
            <a:off x="1084240" y="3348997"/>
            <a:ext cx="2877711"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银行业、保险业、证券业连在一起</a:t>
            </a:r>
          </a:p>
        </p:txBody>
      </p:sp>
      <p:sp>
        <p:nvSpPr>
          <p:cNvPr id="20" name="圆角矩形 19">
            <a:extLst>
              <a:ext uri="{FF2B5EF4-FFF2-40B4-BE49-F238E27FC236}">
                <a16:creationId xmlns:a16="http://schemas.microsoft.com/office/drawing/2014/main" id="{3888A1D8-B777-FC4A-8AFC-5C3EEFF8E06F}"/>
              </a:ext>
            </a:extLst>
          </p:cNvPr>
          <p:cNvSpPr/>
          <p:nvPr/>
        </p:nvSpPr>
        <p:spPr>
          <a:xfrm rot="10800000">
            <a:off x="1084240" y="4324449"/>
            <a:ext cx="2837421" cy="71269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21" name="椭圆 20">
            <a:extLst>
              <a:ext uri="{FF2B5EF4-FFF2-40B4-BE49-F238E27FC236}">
                <a16:creationId xmlns:a16="http://schemas.microsoft.com/office/drawing/2014/main" id="{56F46F46-F1E1-2A4D-9617-F35F523131A6}"/>
              </a:ext>
            </a:extLst>
          </p:cNvPr>
          <p:cNvSpPr/>
          <p:nvPr/>
        </p:nvSpPr>
        <p:spPr>
          <a:xfrm>
            <a:off x="4288638" y="4302599"/>
            <a:ext cx="756399" cy="7563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矩形 21">
            <a:extLst>
              <a:ext uri="{FF2B5EF4-FFF2-40B4-BE49-F238E27FC236}">
                <a16:creationId xmlns:a16="http://schemas.microsoft.com/office/drawing/2014/main" id="{FC130C97-FAB1-104B-9F1A-0965068A8B37}"/>
              </a:ext>
            </a:extLst>
          </p:cNvPr>
          <p:cNvSpPr/>
          <p:nvPr/>
        </p:nvSpPr>
        <p:spPr>
          <a:xfrm>
            <a:off x="1583950" y="4565715"/>
            <a:ext cx="1620957"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prstClr val="white"/>
                </a:solidFill>
                <a:effectLst/>
                <a:uLnTx/>
                <a:uFillTx/>
                <a:cs typeface="+mn-ea"/>
                <a:sym typeface="+mn-lt"/>
              </a:rPr>
              <a:t>传统银行亟待转型</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nvGrpSpPr>
          <p:cNvPr id="23" name="그룹 427">
            <a:extLst>
              <a:ext uri="{FF2B5EF4-FFF2-40B4-BE49-F238E27FC236}">
                <a16:creationId xmlns:a16="http://schemas.microsoft.com/office/drawing/2014/main" id="{2D541558-F143-A144-B607-7B4CADD909B2}"/>
              </a:ext>
            </a:extLst>
          </p:cNvPr>
          <p:cNvGrpSpPr/>
          <p:nvPr/>
        </p:nvGrpSpPr>
        <p:grpSpPr>
          <a:xfrm>
            <a:off x="4455836" y="3340584"/>
            <a:ext cx="390525" cy="343947"/>
            <a:chOff x="6798957" y="5589841"/>
            <a:chExt cx="390525" cy="343947"/>
          </a:xfrm>
          <a:solidFill>
            <a:schemeClr val="bg1"/>
          </a:solidFill>
        </p:grpSpPr>
        <p:sp>
          <p:nvSpPr>
            <p:cNvPr id="24" name="자유형: 도형 428">
              <a:extLst>
                <a:ext uri="{FF2B5EF4-FFF2-40B4-BE49-F238E27FC236}">
                  <a16:creationId xmlns:a16="http://schemas.microsoft.com/office/drawing/2014/main" id="{5F98C3AD-B1EB-664A-8A01-6F5083BA34AB}"/>
                </a:ext>
              </a:extLst>
            </p:cNvPr>
            <p:cNvSpPr/>
            <p:nvPr/>
          </p:nvSpPr>
          <p:spPr>
            <a:xfrm>
              <a:off x="6798957" y="5589841"/>
              <a:ext cx="390525" cy="276225"/>
            </a:xfrm>
            <a:custGeom>
              <a:avLst/>
              <a:gdLst>
                <a:gd name="connsiteX0" fmla="*/ 130471 w 390525"/>
                <a:gd name="connsiteY0" fmla="*/ 230124 h 276225"/>
                <a:gd name="connsiteX1" fmla="*/ 331830 w 390525"/>
                <a:gd name="connsiteY1" fmla="*/ 230124 h 276225"/>
                <a:gd name="connsiteX2" fmla="*/ 342498 w 390525"/>
                <a:gd name="connsiteY2" fmla="*/ 222028 h 276225"/>
                <a:gd name="connsiteX3" fmla="*/ 387075 w 390525"/>
                <a:gd name="connsiteY3" fmla="*/ 66008 h 276225"/>
                <a:gd name="connsiteX4" fmla="*/ 385265 w 390525"/>
                <a:gd name="connsiteY4" fmla="*/ 56198 h 276225"/>
                <a:gd name="connsiteX5" fmla="*/ 376407 w 390525"/>
                <a:gd name="connsiteY5" fmla="*/ 51721 h 276225"/>
                <a:gd name="connsiteX6" fmla="*/ 104754 w 390525"/>
                <a:gd name="connsiteY6" fmla="*/ 51721 h 276225"/>
                <a:gd name="connsiteX7" fmla="*/ 96753 w 390525"/>
                <a:gd name="connsiteY7" fmla="*/ 15907 h 276225"/>
                <a:gd name="connsiteX8" fmla="*/ 85894 w 390525"/>
                <a:gd name="connsiteY8" fmla="*/ 7144 h 276225"/>
                <a:gd name="connsiteX9" fmla="*/ 18552 w 390525"/>
                <a:gd name="connsiteY9" fmla="*/ 7144 h 276225"/>
                <a:gd name="connsiteX10" fmla="*/ 7218 w 390525"/>
                <a:gd name="connsiteY10" fmla="*/ 17050 h 276225"/>
                <a:gd name="connsiteX11" fmla="*/ 18266 w 390525"/>
                <a:gd name="connsiteY11" fmla="*/ 29433 h 276225"/>
                <a:gd name="connsiteX12" fmla="*/ 76941 w 390525"/>
                <a:gd name="connsiteY12" fmla="*/ 29433 h 276225"/>
                <a:gd name="connsiteX13" fmla="*/ 117231 w 390525"/>
                <a:gd name="connsiteY13" fmla="*/ 210503 h 276225"/>
                <a:gd name="connsiteX14" fmla="*/ 97134 w 390525"/>
                <a:gd name="connsiteY14" fmla="*/ 243269 h 276225"/>
                <a:gd name="connsiteX15" fmla="*/ 131043 w 390525"/>
                <a:gd name="connsiteY15" fmla="*/ 274606 h 276225"/>
                <a:gd name="connsiteX16" fmla="*/ 331544 w 390525"/>
                <a:gd name="connsiteY16" fmla="*/ 274606 h 276225"/>
                <a:gd name="connsiteX17" fmla="*/ 342879 w 390525"/>
                <a:gd name="connsiteY17" fmla="*/ 264700 h 276225"/>
                <a:gd name="connsiteX18" fmla="*/ 331830 w 390525"/>
                <a:gd name="connsiteY18" fmla="*/ 252317 h 276225"/>
                <a:gd name="connsiteX19" fmla="*/ 130471 w 390525"/>
                <a:gd name="connsiteY19" fmla="*/ 252317 h 276225"/>
                <a:gd name="connsiteX20" fmla="*/ 119327 w 390525"/>
                <a:gd name="connsiteY20" fmla="*/ 241173 h 276225"/>
                <a:gd name="connsiteX21" fmla="*/ 130471 w 390525"/>
                <a:gd name="connsiteY21" fmla="*/ 23012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0525" h="276225">
                  <a:moveTo>
                    <a:pt x="130471" y="230124"/>
                  </a:moveTo>
                  <a:lnTo>
                    <a:pt x="331830" y="230124"/>
                  </a:lnTo>
                  <a:cubicBezTo>
                    <a:pt x="336782" y="230124"/>
                    <a:pt x="341164" y="226790"/>
                    <a:pt x="342498" y="222028"/>
                  </a:cubicBezTo>
                  <a:lnTo>
                    <a:pt x="387075" y="66008"/>
                  </a:lnTo>
                  <a:cubicBezTo>
                    <a:pt x="388027" y="62675"/>
                    <a:pt x="387360" y="59055"/>
                    <a:pt x="385265" y="56198"/>
                  </a:cubicBezTo>
                  <a:cubicBezTo>
                    <a:pt x="383169" y="53435"/>
                    <a:pt x="379836" y="51721"/>
                    <a:pt x="376407" y="51721"/>
                  </a:cubicBezTo>
                  <a:lnTo>
                    <a:pt x="104754" y="51721"/>
                  </a:lnTo>
                  <a:lnTo>
                    <a:pt x="96753" y="15907"/>
                  </a:lnTo>
                  <a:cubicBezTo>
                    <a:pt x="95609" y="10763"/>
                    <a:pt x="91133" y="7144"/>
                    <a:pt x="85894" y="7144"/>
                  </a:cubicBezTo>
                  <a:lnTo>
                    <a:pt x="18552" y="7144"/>
                  </a:lnTo>
                  <a:cubicBezTo>
                    <a:pt x="12838" y="7144"/>
                    <a:pt x="7789" y="11335"/>
                    <a:pt x="7218" y="17050"/>
                  </a:cubicBezTo>
                  <a:cubicBezTo>
                    <a:pt x="6455" y="23813"/>
                    <a:pt x="11694" y="29433"/>
                    <a:pt x="18266" y="29433"/>
                  </a:cubicBezTo>
                  <a:lnTo>
                    <a:pt x="76941" y="29433"/>
                  </a:lnTo>
                  <a:lnTo>
                    <a:pt x="117231" y="210503"/>
                  </a:lnTo>
                  <a:cubicBezTo>
                    <a:pt x="104754" y="215932"/>
                    <a:pt x="96276" y="228600"/>
                    <a:pt x="97134" y="243269"/>
                  </a:cubicBezTo>
                  <a:cubicBezTo>
                    <a:pt x="98181" y="260985"/>
                    <a:pt x="113326" y="274606"/>
                    <a:pt x="131043" y="274606"/>
                  </a:cubicBezTo>
                  <a:lnTo>
                    <a:pt x="331544" y="274606"/>
                  </a:lnTo>
                  <a:cubicBezTo>
                    <a:pt x="337259" y="274606"/>
                    <a:pt x="342307" y="270415"/>
                    <a:pt x="342879" y="264700"/>
                  </a:cubicBezTo>
                  <a:cubicBezTo>
                    <a:pt x="343641" y="257937"/>
                    <a:pt x="338402" y="252317"/>
                    <a:pt x="331830" y="252317"/>
                  </a:cubicBezTo>
                  <a:lnTo>
                    <a:pt x="130471" y="252317"/>
                  </a:lnTo>
                  <a:cubicBezTo>
                    <a:pt x="124375" y="252317"/>
                    <a:pt x="119327" y="247365"/>
                    <a:pt x="119327" y="241173"/>
                  </a:cubicBezTo>
                  <a:cubicBezTo>
                    <a:pt x="119327" y="234982"/>
                    <a:pt x="124375" y="230124"/>
                    <a:pt x="130471" y="23012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5" name="자유형: 도형 429">
              <a:extLst>
                <a:ext uri="{FF2B5EF4-FFF2-40B4-BE49-F238E27FC236}">
                  <a16:creationId xmlns:a16="http://schemas.microsoft.com/office/drawing/2014/main" id="{B07C03E8-ADBE-1C46-8113-DD57741A1885}"/>
                </a:ext>
              </a:extLst>
            </p:cNvPr>
            <p:cNvSpPr/>
            <p:nvPr/>
          </p:nvSpPr>
          <p:spPr>
            <a:xfrm>
              <a:off x="6911141" y="5857588"/>
              <a:ext cx="76200" cy="76200"/>
            </a:xfrm>
            <a:custGeom>
              <a:avLst/>
              <a:gdLst>
                <a:gd name="connsiteX0" fmla="*/ 7144 w 76200"/>
                <a:gd name="connsiteY0" fmla="*/ 40577 h 76200"/>
                <a:gd name="connsiteX1" fmla="*/ 40576 w 76200"/>
                <a:gd name="connsiteY1" fmla="*/ 74009 h 76200"/>
                <a:gd name="connsiteX2" fmla="*/ 74009 w 76200"/>
                <a:gd name="connsiteY2" fmla="*/ 40577 h 76200"/>
                <a:gd name="connsiteX3" fmla="*/ 40576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6" y="74009"/>
                  </a:cubicBezTo>
                  <a:cubicBezTo>
                    <a:pt x="59055" y="74009"/>
                    <a:pt x="74009" y="59055"/>
                    <a:pt x="74009" y="40577"/>
                  </a:cubicBezTo>
                  <a:cubicBezTo>
                    <a:pt x="74009" y="22098"/>
                    <a:pt x="59055" y="7144"/>
                    <a:pt x="40576"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6" name="자유형: 도형 430">
              <a:extLst>
                <a:ext uri="{FF2B5EF4-FFF2-40B4-BE49-F238E27FC236}">
                  <a16:creationId xmlns:a16="http://schemas.microsoft.com/office/drawing/2014/main" id="{1902B51C-9213-7D43-9796-AAB6C2C06E07}"/>
                </a:ext>
              </a:extLst>
            </p:cNvPr>
            <p:cNvSpPr/>
            <p:nvPr/>
          </p:nvSpPr>
          <p:spPr>
            <a:xfrm>
              <a:off x="7067922" y="5857588"/>
              <a:ext cx="76200" cy="76200"/>
            </a:xfrm>
            <a:custGeom>
              <a:avLst/>
              <a:gdLst>
                <a:gd name="connsiteX0" fmla="*/ 7144 w 76200"/>
                <a:gd name="connsiteY0" fmla="*/ 40577 h 76200"/>
                <a:gd name="connsiteX1" fmla="*/ 40577 w 76200"/>
                <a:gd name="connsiteY1" fmla="*/ 74009 h 76200"/>
                <a:gd name="connsiteX2" fmla="*/ 74009 w 76200"/>
                <a:gd name="connsiteY2" fmla="*/ 40577 h 76200"/>
                <a:gd name="connsiteX3" fmla="*/ 40577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7" y="74009"/>
                  </a:cubicBezTo>
                  <a:cubicBezTo>
                    <a:pt x="59055" y="74009"/>
                    <a:pt x="74009" y="59055"/>
                    <a:pt x="74009" y="40577"/>
                  </a:cubicBezTo>
                  <a:cubicBezTo>
                    <a:pt x="74009" y="22098"/>
                    <a:pt x="59055" y="7144"/>
                    <a:pt x="40577"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7" name="그룹 16">
            <a:extLst>
              <a:ext uri="{FF2B5EF4-FFF2-40B4-BE49-F238E27FC236}">
                <a16:creationId xmlns:a16="http://schemas.microsoft.com/office/drawing/2014/main" id="{CB830930-090A-C94D-92D9-3C4FFE55EFC3}"/>
              </a:ext>
            </a:extLst>
          </p:cNvPr>
          <p:cNvGrpSpPr/>
          <p:nvPr/>
        </p:nvGrpSpPr>
        <p:grpSpPr>
          <a:xfrm>
            <a:off x="4471703" y="4555287"/>
            <a:ext cx="385886" cy="266700"/>
            <a:chOff x="8144247" y="4296431"/>
            <a:chExt cx="385886" cy="266700"/>
          </a:xfrm>
          <a:solidFill>
            <a:schemeClr val="bg1"/>
          </a:solidFill>
        </p:grpSpPr>
        <p:sp>
          <p:nvSpPr>
            <p:cNvPr id="28" name="자유형: 도형 17">
              <a:extLst>
                <a:ext uri="{FF2B5EF4-FFF2-40B4-BE49-F238E27FC236}">
                  <a16:creationId xmlns:a16="http://schemas.microsoft.com/office/drawing/2014/main" id="{EE0083C3-5C7F-F74E-848B-A0F8ECFF53E0}"/>
                </a:ext>
              </a:extLst>
            </p:cNvPr>
            <p:cNvSpPr/>
            <p:nvPr/>
          </p:nvSpPr>
          <p:spPr>
            <a:xfrm>
              <a:off x="8253908" y="4296431"/>
              <a:ext cx="276225" cy="266700"/>
            </a:xfrm>
            <a:custGeom>
              <a:avLst/>
              <a:gdLst>
                <a:gd name="connsiteX0" fmla="*/ 275530 w 276225"/>
                <a:gd name="connsiteY0" fmla="*/ 128884 h 266700"/>
                <a:gd name="connsiteX1" fmla="*/ 247908 w 276225"/>
                <a:gd name="connsiteY1" fmla="*/ 111263 h 266700"/>
                <a:gd name="connsiteX2" fmla="*/ 194663 w 276225"/>
                <a:gd name="connsiteY2" fmla="*/ 107834 h 266700"/>
                <a:gd name="connsiteX3" fmla="*/ 188853 w 276225"/>
                <a:gd name="connsiteY3" fmla="*/ 107548 h 266700"/>
                <a:gd name="connsiteX4" fmla="*/ 184281 w 276225"/>
                <a:gd name="connsiteY4" fmla="*/ 102881 h 266700"/>
                <a:gd name="connsiteX5" fmla="*/ 113796 w 276225"/>
                <a:gd name="connsiteY5" fmla="*/ 15727 h 266700"/>
                <a:gd name="connsiteX6" fmla="*/ 107224 w 276225"/>
                <a:gd name="connsiteY6" fmla="*/ 8964 h 266700"/>
                <a:gd name="connsiteX7" fmla="*/ 94175 w 276225"/>
                <a:gd name="connsiteY7" fmla="*/ 7249 h 266700"/>
                <a:gd name="connsiteX8" fmla="*/ 92269 w 276225"/>
                <a:gd name="connsiteY8" fmla="*/ 7345 h 266700"/>
                <a:gd name="connsiteX9" fmla="*/ 82649 w 276225"/>
                <a:gd name="connsiteY9" fmla="*/ 9345 h 266700"/>
                <a:gd name="connsiteX10" fmla="*/ 81030 w 276225"/>
                <a:gd name="connsiteY10" fmla="*/ 24014 h 266700"/>
                <a:gd name="connsiteX11" fmla="*/ 107986 w 276225"/>
                <a:gd name="connsiteY11" fmla="*/ 107262 h 266700"/>
                <a:gd name="connsiteX12" fmla="*/ 69314 w 276225"/>
                <a:gd name="connsiteY12" fmla="*/ 107262 h 266700"/>
                <a:gd name="connsiteX13" fmla="*/ 63409 w 276225"/>
                <a:gd name="connsiteY13" fmla="*/ 106976 h 266700"/>
                <a:gd name="connsiteX14" fmla="*/ 58646 w 276225"/>
                <a:gd name="connsiteY14" fmla="*/ 102404 h 266700"/>
                <a:gd name="connsiteX15" fmla="*/ 33786 w 276225"/>
                <a:gd name="connsiteY15" fmla="*/ 73163 h 266700"/>
                <a:gd name="connsiteX16" fmla="*/ 26833 w 276225"/>
                <a:gd name="connsiteY16" fmla="*/ 66495 h 266700"/>
                <a:gd name="connsiteX17" fmla="*/ 16546 w 276225"/>
                <a:gd name="connsiteY17" fmla="*/ 65447 h 266700"/>
                <a:gd name="connsiteX18" fmla="*/ 10164 w 276225"/>
                <a:gd name="connsiteY18" fmla="*/ 67924 h 266700"/>
                <a:gd name="connsiteX19" fmla="*/ 8640 w 276225"/>
                <a:gd name="connsiteY19" fmla="*/ 82402 h 266700"/>
                <a:gd name="connsiteX20" fmla="*/ 22832 w 276225"/>
                <a:gd name="connsiteY20" fmla="*/ 136694 h 266700"/>
                <a:gd name="connsiteX21" fmla="*/ 8640 w 276225"/>
                <a:gd name="connsiteY21" fmla="*/ 190987 h 266700"/>
                <a:gd name="connsiteX22" fmla="*/ 7211 w 276225"/>
                <a:gd name="connsiteY22" fmla="*/ 200607 h 266700"/>
                <a:gd name="connsiteX23" fmla="*/ 16546 w 276225"/>
                <a:gd name="connsiteY23" fmla="*/ 207941 h 266700"/>
                <a:gd name="connsiteX24" fmla="*/ 23023 w 276225"/>
                <a:gd name="connsiteY24" fmla="*/ 208227 h 266700"/>
                <a:gd name="connsiteX25" fmla="*/ 33786 w 276225"/>
                <a:gd name="connsiteY25" fmla="*/ 200226 h 266700"/>
                <a:gd name="connsiteX26" fmla="*/ 58646 w 276225"/>
                <a:gd name="connsiteY26" fmla="*/ 170984 h 266700"/>
                <a:gd name="connsiteX27" fmla="*/ 62647 w 276225"/>
                <a:gd name="connsiteY27" fmla="*/ 166698 h 266700"/>
                <a:gd name="connsiteX28" fmla="*/ 69219 w 276225"/>
                <a:gd name="connsiteY28" fmla="*/ 166127 h 266700"/>
                <a:gd name="connsiteX29" fmla="*/ 107891 w 276225"/>
                <a:gd name="connsiteY29" fmla="*/ 166127 h 266700"/>
                <a:gd name="connsiteX30" fmla="*/ 80935 w 276225"/>
                <a:gd name="connsiteY30" fmla="*/ 249470 h 266700"/>
                <a:gd name="connsiteX31" fmla="*/ 79220 w 276225"/>
                <a:gd name="connsiteY31" fmla="*/ 259091 h 266700"/>
                <a:gd name="connsiteX32" fmla="*/ 92174 w 276225"/>
                <a:gd name="connsiteY32" fmla="*/ 266234 h 266700"/>
                <a:gd name="connsiteX33" fmla="*/ 94079 w 276225"/>
                <a:gd name="connsiteY33" fmla="*/ 266330 h 266700"/>
                <a:gd name="connsiteX34" fmla="*/ 98842 w 276225"/>
                <a:gd name="connsiteY34" fmla="*/ 266520 h 266700"/>
                <a:gd name="connsiteX35" fmla="*/ 103509 w 276225"/>
                <a:gd name="connsiteY35" fmla="*/ 266139 h 266700"/>
                <a:gd name="connsiteX36" fmla="*/ 113701 w 276225"/>
                <a:gd name="connsiteY36" fmla="*/ 257853 h 266700"/>
                <a:gd name="connsiteX37" fmla="*/ 184186 w 276225"/>
                <a:gd name="connsiteY37" fmla="*/ 170699 h 266700"/>
                <a:gd name="connsiteX38" fmla="*/ 188091 w 276225"/>
                <a:gd name="connsiteY38" fmla="*/ 166317 h 266700"/>
                <a:gd name="connsiteX39" fmla="*/ 194568 w 276225"/>
                <a:gd name="connsiteY39" fmla="*/ 165650 h 266700"/>
                <a:gd name="connsiteX40" fmla="*/ 247813 w 276225"/>
                <a:gd name="connsiteY40" fmla="*/ 162221 h 266700"/>
                <a:gd name="connsiteX41" fmla="*/ 275435 w 276225"/>
                <a:gd name="connsiteY41" fmla="*/ 144600 h 266700"/>
                <a:gd name="connsiteX42" fmla="*/ 275530 w 276225"/>
                <a:gd name="connsiteY42" fmla="*/ 12888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6225" h="266700">
                  <a:moveTo>
                    <a:pt x="275530" y="128884"/>
                  </a:moveTo>
                  <a:cubicBezTo>
                    <a:pt x="275150" y="128312"/>
                    <a:pt x="265339" y="114787"/>
                    <a:pt x="247908" y="111263"/>
                  </a:cubicBezTo>
                  <a:cubicBezTo>
                    <a:pt x="232192" y="108024"/>
                    <a:pt x="196188" y="107834"/>
                    <a:pt x="194663" y="107834"/>
                  </a:cubicBezTo>
                  <a:cubicBezTo>
                    <a:pt x="192187" y="107834"/>
                    <a:pt x="189901" y="107643"/>
                    <a:pt x="188853" y="107548"/>
                  </a:cubicBezTo>
                  <a:cubicBezTo>
                    <a:pt x="187805" y="106691"/>
                    <a:pt x="185710" y="104595"/>
                    <a:pt x="184281" y="102881"/>
                  </a:cubicBezTo>
                  <a:lnTo>
                    <a:pt x="113796" y="15727"/>
                  </a:lnTo>
                  <a:cubicBezTo>
                    <a:pt x="112272" y="13822"/>
                    <a:pt x="109129" y="10298"/>
                    <a:pt x="107224" y="8964"/>
                  </a:cubicBezTo>
                  <a:cubicBezTo>
                    <a:pt x="103890" y="6678"/>
                    <a:pt x="95222" y="7154"/>
                    <a:pt x="94175" y="7249"/>
                  </a:cubicBezTo>
                  <a:lnTo>
                    <a:pt x="92269" y="7345"/>
                  </a:lnTo>
                  <a:cubicBezTo>
                    <a:pt x="89698" y="7535"/>
                    <a:pt x="84935" y="8107"/>
                    <a:pt x="82649" y="9345"/>
                  </a:cubicBezTo>
                  <a:cubicBezTo>
                    <a:pt x="81315" y="10107"/>
                    <a:pt x="77220" y="12488"/>
                    <a:pt x="81030" y="24014"/>
                  </a:cubicBezTo>
                  <a:cubicBezTo>
                    <a:pt x="81030" y="24014"/>
                    <a:pt x="107891" y="106881"/>
                    <a:pt x="107986" y="107262"/>
                  </a:cubicBezTo>
                  <a:cubicBezTo>
                    <a:pt x="107605" y="107262"/>
                    <a:pt x="69314" y="107262"/>
                    <a:pt x="69314" y="107262"/>
                  </a:cubicBezTo>
                  <a:cubicBezTo>
                    <a:pt x="66743" y="107262"/>
                    <a:pt x="64457" y="107072"/>
                    <a:pt x="63409" y="106976"/>
                  </a:cubicBezTo>
                  <a:cubicBezTo>
                    <a:pt x="62361" y="106119"/>
                    <a:pt x="60170" y="104119"/>
                    <a:pt x="58646" y="102404"/>
                  </a:cubicBezTo>
                  <a:lnTo>
                    <a:pt x="33786" y="73163"/>
                  </a:lnTo>
                  <a:cubicBezTo>
                    <a:pt x="33596" y="72972"/>
                    <a:pt x="29500" y="68114"/>
                    <a:pt x="26833" y="66495"/>
                  </a:cubicBezTo>
                  <a:cubicBezTo>
                    <a:pt x="23309" y="64399"/>
                    <a:pt x="16546" y="65447"/>
                    <a:pt x="16546" y="65447"/>
                  </a:cubicBezTo>
                  <a:cubicBezTo>
                    <a:pt x="14640" y="65828"/>
                    <a:pt x="11878" y="66686"/>
                    <a:pt x="10164" y="67924"/>
                  </a:cubicBezTo>
                  <a:cubicBezTo>
                    <a:pt x="7116" y="70115"/>
                    <a:pt x="6544" y="74972"/>
                    <a:pt x="8640" y="82402"/>
                  </a:cubicBezTo>
                  <a:cubicBezTo>
                    <a:pt x="14260" y="102404"/>
                    <a:pt x="22166" y="132122"/>
                    <a:pt x="22832" y="136694"/>
                  </a:cubicBezTo>
                  <a:cubicBezTo>
                    <a:pt x="22261" y="141266"/>
                    <a:pt x="14260" y="170889"/>
                    <a:pt x="8640" y="190987"/>
                  </a:cubicBezTo>
                  <a:cubicBezTo>
                    <a:pt x="8164" y="192511"/>
                    <a:pt x="6830" y="197845"/>
                    <a:pt x="7211" y="200607"/>
                  </a:cubicBezTo>
                  <a:cubicBezTo>
                    <a:pt x="8069" y="206322"/>
                    <a:pt x="16165" y="207846"/>
                    <a:pt x="16546" y="207941"/>
                  </a:cubicBezTo>
                  <a:cubicBezTo>
                    <a:pt x="18546" y="208322"/>
                    <a:pt x="21308" y="208418"/>
                    <a:pt x="23023" y="208227"/>
                  </a:cubicBezTo>
                  <a:cubicBezTo>
                    <a:pt x="27214" y="207751"/>
                    <a:pt x="32738" y="201464"/>
                    <a:pt x="33786" y="200226"/>
                  </a:cubicBezTo>
                  <a:lnTo>
                    <a:pt x="58646" y="170984"/>
                  </a:lnTo>
                  <a:cubicBezTo>
                    <a:pt x="60266" y="169079"/>
                    <a:pt x="61885" y="167460"/>
                    <a:pt x="62647" y="166698"/>
                  </a:cubicBezTo>
                  <a:cubicBezTo>
                    <a:pt x="63980" y="166412"/>
                    <a:pt x="67028" y="166127"/>
                    <a:pt x="69219" y="166127"/>
                  </a:cubicBezTo>
                  <a:cubicBezTo>
                    <a:pt x="69219" y="166127"/>
                    <a:pt x="107509" y="166127"/>
                    <a:pt x="107891" y="166127"/>
                  </a:cubicBezTo>
                  <a:cubicBezTo>
                    <a:pt x="107795" y="166508"/>
                    <a:pt x="80935" y="249470"/>
                    <a:pt x="80935" y="249470"/>
                  </a:cubicBezTo>
                  <a:cubicBezTo>
                    <a:pt x="80173" y="251947"/>
                    <a:pt x="78839" y="256519"/>
                    <a:pt x="79220" y="259091"/>
                  </a:cubicBezTo>
                  <a:cubicBezTo>
                    <a:pt x="79792" y="263186"/>
                    <a:pt x="84173" y="265663"/>
                    <a:pt x="92174" y="266234"/>
                  </a:cubicBezTo>
                  <a:lnTo>
                    <a:pt x="94079" y="266330"/>
                  </a:lnTo>
                  <a:cubicBezTo>
                    <a:pt x="95318" y="266425"/>
                    <a:pt x="97127" y="266520"/>
                    <a:pt x="98842" y="266520"/>
                  </a:cubicBezTo>
                  <a:cubicBezTo>
                    <a:pt x="100556" y="266520"/>
                    <a:pt x="102366" y="266425"/>
                    <a:pt x="103509" y="266139"/>
                  </a:cubicBezTo>
                  <a:cubicBezTo>
                    <a:pt x="107509" y="265282"/>
                    <a:pt x="113034" y="258614"/>
                    <a:pt x="113701" y="257853"/>
                  </a:cubicBezTo>
                  <a:lnTo>
                    <a:pt x="184186" y="170699"/>
                  </a:lnTo>
                  <a:cubicBezTo>
                    <a:pt x="185710" y="168794"/>
                    <a:pt x="187329" y="167079"/>
                    <a:pt x="188091" y="166317"/>
                  </a:cubicBezTo>
                  <a:cubicBezTo>
                    <a:pt x="189425" y="166031"/>
                    <a:pt x="192377" y="165650"/>
                    <a:pt x="194568" y="165650"/>
                  </a:cubicBezTo>
                  <a:cubicBezTo>
                    <a:pt x="196092" y="165650"/>
                    <a:pt x="232001" y="165460"/>
                    <a:pt x="247813" y="162221"/>
                  </a:cubicBezTo>
                  <a:cubicBezTo>
                    <a:pt x="265244" y="158697"/>
                    <a:pt x="275054" y="145172"/>
                    <a:pt x="275435" y="144600"/>
                  </a:cubicBezTo>
                  <a:cubicBezTo>
                    <a:pt x="278769" y="140314"/>
                    <a:pt x="278769" y="133456"/>
                    <a:pt x="275530" y="12888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9" name="자유형: 도형 18">
              <a:extLst>
                <a:ext uri="{FF2B5EF4-FFF2-40B4-BE49-F238E27FC236}">
                  <a16:creationId xmlns:a16="http://schemas.microsoft.com/office/drawing/2014/main" id="{6DCF51F0-BAD0-E544-BB43-940349071FBE}"/>
                </a:ext>
              </a:extLst>
            </p:cNvPr>
            <p:cNvSpPr/>
            <p:nvPr/>
          </p:nvSpPr>
          <p:spPr>
            <a:xfrm>
              <a:off x="8179204" y="4370832"/>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0" name="자유형: 도형 19">
              <a:extLst>
                <a:ext uri="{FF2B5EF4-FFF2-40B4-BE49-F238E27FC236}">
                  <a16:creationId xmlns:a16="http://schemas.microsoft.com/office/drawing/2014/main" id="{DBF4BFA3-4456-6947-9071-1FE5B8B0EB4E}"/>
                </a:ext>
              </a:extLst>
            </p:cNvPr>
            <p:cNvSpPr/>
            <p:nvPr/>
          </p:nvSpPr>
          <p:spPr>
            <a:xfrm>
              <a:off x="8179204" y="4460748"/>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1" name="자유형: 도형 20">
              <a:extLst>
                <a:ext uri="{FF2B5EF4-FFF2-40B4-BE49-F238E27FC236}">
                  <a16:creationId xmlns:a16="http://schemas.microsoft.com/office/drawing/2014/main" id="{D2B5A4F0-4201-7B49-95B1-7FAC84DBD38C}"/>
                </a:ext>
              </a:extLst>
            </p:cNvPr>
            <p:cNvSpPr/>
            <p:nvPr/>
          </p:nvSpPr>
          <p:spPr>
            <a:xfrm>
              <a:off x="8144247" y="4416171"/>
              <a:ext cx="95250" cy="28575"/>
            </a:xfrm>
            <a:custGeom>
              <a:avLst/>
              <a:gdLst>
                <a:gd name="connsiteX0" fmla="*/ 82963 w 95250"/>
                <a:gd name="connsiteY0" fmla="*/ 7144 h 28575"/>
                <a:gd name="connsiteX1" fmla="*/ 18574 w 95250"/>
                <a:gd name="connsiteY1" fmla="*/ 7144 h 28575"/>
                <a:gd name="connsiteX2" fmla="*/ 7144 w 95250"/>
                <a:gd name="connsiteY2" fmla="*/ 18669 h 28575"/>
                <a:gd name="connsiteX3" fmla="*/ 18574 w 95250"/>
                <a:gd name="connsiteY3" fmla="*/ 30194 h 28575"/>
                <a:gd name="connsiteX4" fmla="*/ 82963 w 95250"/>
                <a:gd name="connsiteY4" fmla="*/ 30194 h 28575"/>
                <a:gd name="connsiteX5" fmla="*/ 94393 w 95250"/>
                <a:gd name="connsiteY5" fmla="*/ 18669 h 28575"/>
                <a:gd name="connsiteX6" fmla="*/ 82963 w 952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28575">
                  <a:moveTo>
                    <a:pt x="82963" y="7144"/>
                  </a:moveTo>
                  <a:lnTo>
                    <a:pt x="18574" y="7144"/>
                  </a:lnTo>
                  <a:cubicBezTo>
                    <a:pt x="12288" y="7144"/>
                    <a:pt x="7144" y="12287"/>
                    <a:pt x="7144" y="18669"/>
                  </a:cubicBezTo>
                  <a:cubicBezTo>
                    <a:pt x="7144" y="25051"/>
                    <a:pt x="12288" y="30194"/>
                    <a:pt x="18574" y="30194"/>
                  </a:cubicBezTo>
                  <a:lnTo>
                    <a:pt x="82963" y="30194"/>
                  </a:lnTo>
                  <a:cubicBezTo>
                    <a:pt x="89249" y="30194"/>
                    <a:pt x="94393" y="25051"/>
                    <a:pt x="94393" y="18669"/>
                  </a:cubicBezTo>
                  <a:cubicBezTo>
                    <a:pt x="94393" y="12287"/>
                    <a:pt x="89249" y="7144"/>
                    <a:pt x="82963"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pic>
        <p:nvPicPr>
          <p:cNvPr id="43" name="图片 42" descr="图表, 旭日形&#10;&#10;描述已自动生成">
            <a:extLst>
              <a:ext uri="{FF2B5EF4-FFF2-40B4-BE49-F238E27FC236}">
                <a16:creationId xmlns:a16="http://schemas.microsoft.com/office/drawing/2014/main" id="{CF002C13-758D-805A-9B21-514517D5D4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44" name="图片 43">
            <a:extLst>
              <a:ext uri="{FF2B5EF4-FFF2-40B4-BE49-F238E27FC236}">
                <a16:creationId xmlns:a16="http://schemas.microsoft.com/office/drawing/2014/main" id="{57C082EC-2D30-C245-F8F1-580FABCE8D47}"/>
              </a:ext>
            </a:extLst>
          </p:cNvPr>
          <p:cNvPicPr>
            <a:picLocks noChangeAspect="1"/>
          </p:cNvPicPr>
          <p:nvPr/>
        </p:nvPicPr>
        <p:blipFill>
          <a:blip r:embed="rId4"/>
          <a:stretch>
            <a:fillRect/>
          </a:stretch>
        </p:blipFill>
        <p:spPr>
          <a:xfrm>
            <a:off x="5412014" y="2446643"/>
            <a:ext cx="6096000" cy="2038350"/>
          </a:xfrm>
          <a:prstGeom prst="rect">
            <a:avLst/>
          </a:prstGeom>
        </p:spPr>
      </p:pic>
      <p:sp>
        <p:nvSpPr>
          <p:cNvPr id="45" name="文本框 44">
            <a:extLst>
              <a:ext uri="{FF2B5EF4-FFF2-40B4-BE49-F238E27FC236}">
                <a16:creationId xmlns:a16="http://schemas.microsoft.com/office/drawing/2014/main" id="{36E2B8A3-3465-69B1-FCF3-3571FBBAC1BD}"/>
              </a:ext>
            </a:extLst>
          </p:cNvPr>
          <p:cNvSpPr txBox="1"/>
          <p:nvPr/>
        </p:nvSpPr>
        <p:spPr>
          <a:xfrm>
            <a:off x="225929" y="275174"/>
            <a:ext cx="384913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04 </a:t>
            </a:r>
            <a:r>
              <a:rPr kumimoji="1" lang="zh-CN" altLang="en-US" sz="2400" b="0" i="0" u="none" strike="noStrike" kern="1200" cap="none" spc="0" normalizeH="0" baseline="0" noProof="0" dirty="0">
                <a:ln>
                  <a:noFill/>
                </a:ln>
                <a:solidFill>
                  <a:srgbClr val="44546A"/>
                </a:solidFill>
                <a:effectLst/>
                <a:uLnTx/>
                <a:uFillTx/>
                <a:cs typeface="+mn-ea"/>
                <a:sym typeface="+mn-lt"/>
              </a:rPr>
              <a:t>互联网理财</a:t>
            </a:r>
            <a:r>
              <a:rPr kumimoji="1" lang="en-US" altLang="zh-CN" sz="2400" b="0" i="0" u="none" strike="noStrike" kern="1200" cap="none" spc="0" normalizeH="0" baseline="0" noProof="0" dirty="0">
                <a:ln>
                  <a:noFill/>
                </a:ln>
                <a:solidFill>
                  <a:srgbClr val="44546A"/>
                </a:solidFill>
                <a:effectLst/>
                <a:uLnTx/>
                <a:uFillTx/>
                <a:cs typeface="+mn-ea"/>
                <a:sym typeface="+mn-lt"/>
              </a:rPr>
              <a:t>-</a:t>
            </a:r>
            <a:r>
              <a:rPr kumimoji="1" lang="zh-CN" altLang="en-US" sz="2400" b="0" i="0" u="none" strike="noStrike" kern="1200" cap="none" spc="0" normalizeH="0" baseline="0" noProof="0" dirty="0">
                <a:ln>
                  <a:noFill/>
                </a:ln>
                <a:solidFill>
                  <a:srgbClr val="44546A"/>
                </a:solidFill>
                <a:effectLst/>
                <a:uLnTx/>
                <a:uFillTx/>
                <a:cs typeface="+mn-ea"/>
                <a:sym typeface="+mn-lt"/>
              </a:rPr>
              <a:t>一站式服务</a:t>
            </a:r>
          </a:p>
        </p:txBody>
      </p:sp>
    </p:spTree>
    <p:extLst>
      <p:ext uri="{BB962C8B-B14F-4D97-AF65-F5344CB8AC3E}">
        <p14:creationId xmlns:p14="http://schemas.microsoft.com/office/powerpoint/2010/main" val="177251030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dissolve">
                                      <p:cBhvr>
                                        <p:cTn id="25" dur="500"/>
                                        <p:tgtEl>
                                          <p:spTgt spid="1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dissolve">
                                      <p:cBhvr>
                                        <p:cTn id="28" dur="500"/>
                                        <p:tgtEl>
                                          <p:spTgt spid="20"/>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500"/>
                                        <p:tgtEl>
                                          <p:spTgt spid="21"/>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dissolve">
                                      <p:cBhvr>
                                        <p:cTn id="34" dur="500"/>
                                        <p:tgtEl>
                                          <p:spTgt spid="22"/>
                                        </p:tgtEl>
                                      </p:cBhvr>
                                    </p:animEffect>
                                  </p:childTnLst>
                                </p:cTn>
                              </p:par>
                              <p:par>
                                <p:cTn id="35" presetID="9"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dissolve">
                                      <p:cBhvr>
                                        <p:cTn id="37" dur="500"/>
                                        <p:tgtEl>
                                          <p:spTgt spid="23"/>
                                        </p:tgtEl>
                                      </p:cBhvr>
                                    </p:animEffect>
                                  </p:childTnLst>
                                </p:cTn>
                              </p:par>
                              <p:par>
                                <p:cTn id="38" presetID="9"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dissolve">
                                      <p:cBhvr>
                                        <p:cTn id="4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6" grpId="0"/>
      <p:bldP spid="17" grpId="0" animBg="1"/>
      <p:bldP spid="18" grpId="0" animBg="1"/>
      <p:bldP spid="19" grpId="0"/>
      <p:bldP spid="20" grpId="0" animBg="1"/>
      <p:bldP spid="21" grpId="0" animBg="1"/>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2CB9F34-5306-8A40-AA11-03AB4FFD28A1}"/>
              </a:ext>
            </a:extLst>
          </p:cNvPr>
          <p:cNvSpPr/>
          <p:nvPr/>
        </p:nvSpPr>
        <p:spPr>
          <a:xfrm>
            <a:off x="5692565" y="1575806"/>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文本框 3">
            <a:extLst>
              <a:ext uri="{FF2B5EF4-FFF2-40B4-BE49-F238E27FC236}">
                <a16:creationId xmlns:a16="http://schemas.microsoft.com/office/drawing/2014/main" id="{46F1BE3E-FD14-184B-A572-89F3AAD95623}"/>
              </a:ext>
            </a:extLst>
          </p:cNvPr>
          <p:cNvSpPr txBox="1"/>
          <p:nvPr/>
        </p:nvSpPr>
        <p:spPr>
          <a:xfrm>
            <a:off x="5949828" y="2030881"/>
            <a:ext cx="4130394" cy="70134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schemeClr val="accent1">
                    <a:lumMod val="75000"/>
                  </a:schemeClr>
                </a:solidFill>
                <a:effectLst/>
                <a:uLnTx/>
                <a:uFillTx/>
                <a:cs typeface="+mn-ea"/>
                <a:sym typeface="+mn-lt"/>
              </a:rPr>
              <a:t>我国金融监管机构由原来的“一行三会”变为“一行两会”</a:t>
            </a:r>
          </a:p>
        </p:txBody>
      </p:sp>
      <p:sp>
        <p:nvSpPr>
          <p:cNvPr id="6" name="矩形 5">
            <a:extLst>
              <a:ext uri="{FF2B5EF4-FFF2-40B4-BE49-F238E27FC236}">
                <a16:creationId xmlns:a16="http://schemas.microsoft.com/office/drawing/2014/main" id="{BEFBA3B3-B5DD-6C4C-A007-A04F86C5FE21}"/>
              </a:ext>
            </a:extLst>
          </p:cNvPr>
          <p:cNvSpPr/>
          <p:nvPr/>
        </p:nvSpPr>
        <p:spPr>
          <a:xfrm>
            <a:off x="5692565" y="1520374"/>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矩形 6">
            <a:extLst>
              <a:ext uri="{FF2B5EF4-FFF2-40B4-BE49-F238E27FC236}">
                <a16:creationId xmlns:a16="http://schemas.microsoft.com/office/drawing/2014/main" id="{CDC7B1E1-D2A3-4C4C-ADAD-F2382F3089D1}"/>
              </a:ext>
            </a:extLst>
          </p:cNvPr>
          <p:cNvSpPr/>
          <p:nvPr/>
        </p:nvSpPr>
        <p:spPr>
          <a:xfrm>
            <a:off x="5692557" y="3132732"/>
            <a:ext cx="4983650" cy="1398867"/>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a:extLst>
              <a:ext uri="{FF2B5EF4-FFF2-40B4-BE49-F238E27FC236}">
                <a16:creationId xmlns:a16="http://schemas.microsoft.com/office/drawing/2014/main" id="{B17C519C-610B-4648-997A-D1EFECE2699A}"/>
              </a:ext>
            </a:extLst>
          </p:cNvPr>
          <p:cNvSpPr txBox="1"/>
          <p:nvPr/>
        </p:nvSpPr>
        <p:spPr>
          <a:xfrm>
            <a:off x="5949820" y="3470720"/>
            <a:ext cx="4130394" cy="1077218"/>
          </a:xfrm>
          <a:prstGeom prst="rect">
            <a:avLst/>
          </a:prstGeom>
          <a:noFill/>
        </p:spPr>
        <p:txBody>
          <a:bodyPr wrap="square" rtlCol="0">
            <a:spAutoFit/>
          </a:bodyPr>
          <a:lstStyle/>
          <a:p>
            <a:pPr marL="285750" marR="0" lvl="0" indent="-285750" algn="l" defTabSz="914400" rtl="0" eaLnBrk="1" fontAlgn="auto" latinLnBrk="0" hangingPunct="1">
              <a:spcBef>
                <a:spcPts val="0"/>
              </a:spcBef>
              <a:spcAft>
                <a:spcPts val="0"/>
              </a:spcAft>
              <a:buClrTx/>
              <a:buSzTx/>
              <a:buFont typeface="Arial" panose="020B0604020202020204" pitchFamily="34" charset="0"/>
              <a:buChar char="•"/>
              <a:tabLst/>
              <a:defRPr/>
            </a:pPr>
            <a:r>
              <a:rPr kumimoji="1" lang="zh-CN" altLang="en-US" sz="1600" b="0" i="0" u="none" strike="noStrike" kern="1200" cap="none" spc="0" normalizeH="0" baseline="0" noProof="0" dirty="0">
                <a:ln>
                  <a:noFill/>
                </a:ln>
                <a:solidFill>
                  <a:schemeClr val="accent1">
                    <a:lumMod val="75000"/>
                  </a:schemeClr>
                </a:solidFill>
                <a:effectLst/>
                <a:uLnTx/>
                <a:uFillTx/>
                <a:cs typeface="+mn-ea"/>
                <a:sym typeface="+mn-lt"/>
              </a:rPr>
              <a:t>容易形成市场垄断，产生不公平的竞争。</a:t>
            </a:r>
            <a:endParaRPr kumimoji="1" lang="en-US" altLang="zh-CN" sz="1600" b="0" i="0" u="none" strike="noStrike" kern="1200" cap="none" spc="0" normalizeH="0" baseline="0" noProof="0" dirty="0">
              <a:ln>
                <a:noFill/>
              </a:ln>
              <a:solidFill>
                <a:schemeClr val="accent1">
                  <a:lumMod val="75000"/>
                </a:schemeClr>
              </a:solidFill>
              <a:effectLst/>
              <a:uLnTx/>
              <a:uFillTx/>
              <a:cs typeface="+mn-ea"/>
              <a:sym typeface="+mn-lt"/>
            </a:endParaRPr>
          </a:p>
          <a:p>
            <a:pPr marL="285750" marR="0" lvl="0" indent="-285750" algn="l" defTabSz="914400" rtl="0" eaLnBrk="1" fontAlgn="auto" latinLnBrk="0" hangingPunct="1">
              <a:spcBef>
                <a:spcPts val="0"/>
              </a:spcBef>
              <a:spcAft>
                <a:spcPts val="0"/>
              </a:spcAft>
              <a:buClrTx/>
              <a:buSzTx/>
              <a:buFont typeface="Arial" panose="020B0604020202020204" pitchFamily="34" charset="0"/>
              <a:buChar char="•"/>
              <a:tabLst/>
              <a:defRPr/>
            </a:pPr>
            <a:r>
              <a:rPr kumimoji="1" lang="zh-CN" altLang="en-US" sz="1600" dirty="0">
                <a:solidFill>
                  <a:schemeClr val="accent1">
                    <a:lumMod val="75000"/>
                  </a:schemeClr>
                </a:solidFill>
                <a:cs typeface="+mn-ea"/>
                <a:sym typeface="+mn-lt"/>
              </a:rPr>
              <a:t>过度的金融创新会带来次贷风险、次贷危机，包括信用违约掉期风险。</a:t>
            </a:r>
            <a:endParaRPr kumimoji="1" lang="en-US" altLang="zh-CN" sz="1600" dirty="0">
              <a:solidFill>
                <a:schemeClr val="accent1">
                  <a:lumMod val="75000"/>
                </a:schemeClr>
              </a:solidFill>
              <a:cs typeface="+mn-ea"/>
              <a:sym typeface="+mn-lt"/>
            </a:endParaRPr>
          </a:p>
          <a:p>
            <a:pPr marL="285750" marR="0" lvl="0" indent="-285750" algn="l" defTabSz="914400" rtl="0" eaLnBrk="1" fontAlgn="auto" latinLnBrk="0" hangingPunct="1">
              <a:spcBef>
                <a:spcPts val="0"/>
              </a:spcBef>
              <a:spcAft>
                <a:spcPts val="0"/>
              </a:spcAft>
              <a:buClrTx/>
              <a:buSzTx/>
              <a:buFont typeface="Arial" panose="020B0604020202020204" pitchFamily="34" charset="0"/>
              <a:buChar char="•"/>
              <a:tabLst/>
              <a:defRPr/>
            </a:pPr>
            <a:r>
              <a:rPr kumimoji="1" lang="zh-CN" altLang="en-US" sz="1600" b="0" i="0" u="none" strike="noStrike" kern="1200" cap="none" spc="0" normalizeH="0" baseline="0" noProof="0" dirty="0">
                <a:ln>
                  <a:noFill/>
                </a:ln>
                <a:solidFill>
                  <a:schemeClr val="accent1">
                    <a:lumMod val="75000"/>
                  </a:schemeClr>
                </a:solidFill>
                <a:effectLst/>
                <a:uLnTx/>
                <a:uFillTx/>
                <a:cs typeface="+mn-ea"/>
                <a:sym typeface="+mn-lt"/>
              </a:rPr>
              <a:t>复杂的金融产品使整个金融业杠杆率过高</a:t>
            </a:r>
          </a:p>
        </p:txBody>
      </p:sp>
      <p:sp>
        <p:nvSpPr>
          <p:cNvPr id="9" name="文本框 8">
            <a:extLst>
              <a:ext uri="{FF2B5EF4-FFF2-40B4-BE49-F238E27FC236}">
                <a16:creationId xmlns:a16="http://schemas.microsoft.com/office/drawing/2014/main" id="{6D2CE038-09C4-3449-BAF7-C1B9FC5AEA85}"/>
              </a:ext>
            </a:extLst>
          </p:cNvPr>
          <p:cNvSpPr txBox="1"/>
          <p:nvPr/>
        </p:nvSpPr>
        <p:spPr>
          <a:xfrm>
            <a:off x="5949820" y="3198103"/>
            <a:ext cx="1620957"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srgbClr val="44546A"/>
                </a:solidFill>
                <a:effectLst/>
                <a:uLnTx/>
                <a:uFillTx/>
                <a:cs typeface="+mn-ea"/>
                <a:sym typeface="+mn-lt"/>
              </a:rPr>
              <a:t>混业经营的弊端</a:t>
            </a:r>
          </a:p>
        </p:txBody>
      </p:sp>
      <p:sp>
        <p:nvSpPr>
          <p:cNvPr id="10" name="矩形 9">
            <a:extLst>
              <a:ext uri="{FF2B5EF4-FFF2-40B4-BE49-F238E27FC236}">
                <a16:creationId xmlns:a16="http://schemas.microsoft.com/office/drawing/2014/main" id="{85CB19D9-4D72-9442-8ED1-99E3C240061F}"/>
              </a:ext>
            </a:extLst>
          </p:cNvPr>
          <p:cNvSpPr/>
          <p:nvPr/>
        </p:nvSpPr>
        <p:spPr>
          <a:xfrm>
            <a:off x="5692557" y="3077301"/>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矩形 10">
            <a:extLst>
              <a:ext uri="{FF2B5EF4-FFF2-40B4-BE49-F238E27FC236}">
                <a16:creationId xmlns:a16="http://schemas.microsoft.com/office/drawing/2014/main" id="{976FD1EB-EB8E-2545-B73C-6F5FADDFF56A}"/>
              </a:ext>
            </a:extLst>
          </p:cNvPr>
          <p:cNvSpPr/>
          <p:nvPr/>
        </p:nvSpPr>
        <p:spPr>
          <a:xfrm>
            <a:off x="5692573" y="4827504"/>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2" name="文本框 11">
            <a:extLst>
              <a:ext uri="{FF2B5EF4-FFF2-40B4-BE49-F238E27FC236}">
                <a16:creationId xmlns:a16="http://schemas.microsoft.com/office/drawing/2014/main" id="{9AF24C6D-BACD-A04F-BD53-6A6AAD212764}"/>
              </a:ext>
            </a:extLst>
          </p:cNvPr>
          <p:cNvSpPr txBox="1"/>
          <p:nvPr/>
        </p:nvSpPr>
        <p:spPr>
          <a:xfrm>
            <a:off x="5949836" y="5209098"/>
            <a:ext cx="4130394" cy="70134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schemeClr val="accent1">
                    <a:lumMod val="75000"/>
                  </a:schemeClr>
                </a:solidFill>
                <a:effectLst/>
                <a:uLnTx/>
                <a:uFillTx/>
                <a:cs typeface="+mn-ea"/>
                <a:sym typeface="+mn-lt"/>
              </a:rPr>
              <a:t>全能机构诞生，数据互换，进而降低存贷款风险、证券承销风险、授信风险等各方面。</a:t>
            </a:r>
          </a:p>
        </p:txBody>
      </p:sp>
      <p:sp>
        <p:nvSpPr>
          <p:cNvPr id="13" name="文本框 12">
            <a:extLst>
              <a:ext uri="{FF2B5EF4-FFF2-40B4-BE49-F238E27FC236}">
                <a16:creationId xmlns:a16="http://schemas.microsoft.com/office/drawing/2014/main" id="{8098BBB9-0E65-0C40-BF0E-33FBAD1ADC28}"/>
              </a:ext>
            </a:extLst>
          </p:cNvPr>
          <p:cNvSpPr txBox="1"/>
          <p:nvPr/>
        </p:nvSpPr>
        <p:spPr>
          <a:xfrm>
            <a:off x="5949836" y="4914622"/>
            <a:ext cx="1620957"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srgbClr val="44546A"/>
                </a:solidFill>
                <a:effectLst/>
                <a:uLnTx/>
                <a:uFillTx/>
                <a:cs typeface="+mn-ea"/>
                <a:sym typeface="+mn-lt"/>
              </a:rPr>
              <a:t>混业经营的优势</a:t>
            </a:r>
          </a:p>
        </p:txBody>
      </p:sp>
      <p:sp>
        <p:nvSpPr>
          <p:cNvPr id="14" name="矩形 13">
            <a:extLst>
              <a:ext uri="{FF2B5EF4-FFF2-40B4-BE49-F238E27FC236}">
                <a16:creationId xmlns:a16="http://schemas.microsoft.com/office/drawing/2014/main" id="{A9447839-DBE4-6C40-AF3B-46119C9E6AA8}"/>
              </a:ext>
            </a:extLst>
          </p:cNvPr>
          <p:cNvSpPr/>
          <p:nvPr/>
        </p:nvSpPr>
        <p:spPr>
          <a:xfrm>
            <a:off x="5692573" y="4808592"/>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a:extLst>
              <a:ext uri="{FF2B5EF4-FFF2-40B4-BE49-F238E27FC236}">
                <a16:creationId xmlns:a16="http://schemas.microsoft.com/office/drawing/2014/main" id="{C422B577-1EB9-CF4F-882C-92767460B9AB}"/>
              </a:ext>
            </a:extLst>
          </p:cNvPr>
          <p:cNvSpPr txBox="1"/>
          <p:nvPr/>
        </p:nvSpPr>
        <p:spPr>
          <a:xfrm>
            <a:off x="845457" y="1441011"/>
            <a:ext cx="341632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如何做好混业经营？</a:t>
            </a:r>
          </a:p>
        </p:txBody>
      </p:sp>
      <p:sp>
        <p:nvSpPr>
          <p:cNvPr id="17" name="文本框 16">
            <a:extLst>
              <a:ext uri="{FF2B5EF4-FFF2-40B4-BE49-F238E27FC236}">
                <a16:creationId xmlns:a16="http://schemas.microsoft.com/office/drawing/2014/main" id="{F73E7F30-B95E-EA45-B81C-53987EFC3A94}"/>
              </a:ext>
            </a:extLst>
          </p:cNvPr>
          <p:cNvSpPr txBox="1"/>
          <p:nvPr/>
        </p:nvSpPr>
        <p:spPr>
          <a:xfrm>
            <a:off x="936431" y="1919793"/>
            <a:ext cx="3710608" cy="1526187"/>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1" lang="zh-CN" altLang="en-US" sz="1600" dirty="0">
                <a:solidFill>
                  <a:srgbClr val="44546A"/>
                </a:solidFill>
                <a:cs typeface="+mn-ea"/>
                <a:sym typeface="+mn-lt"/>
              </a:rPr>
              <a:t>成本领先，证券是标准化商品，成本低更有吸引力</a:t>
            </a:r>
            <a:endParaRPr kumimoji="1" lang="en-US" altLang="zh-CN" sz="1600" dirty="0">
              <a:solidFill>
                <a:srgbClr val="44546A"/>
              </a:solidFill>
              <a:cs typeface="+mn-ea"/>
              <a:sym typeface="+mn-lt"/>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1" lang="zh-CN" altLang="en-US" sz="1600" dirty="0">
                <a:solidFill>
                  <a:srgbClr val="44546A"/>
                </a:solidFill>
                <a:cs typeface="+mn-ea"/>
                <a:sym typeface="+mn-lt"/>
              </a:rPr>
              <a:t>差异化，如电子化</a:t>
            </a:r>
            <a:endParaRPr kumimoji="1" lang="en-US" altLang="zh-CN" sz="1600" dirty="0">
              <a:solidFill>
                <a:srgbClr val="44546A"/>
              </a:solidFill>
              <a:cs typeface="+mn-ea"/>
              <a:sym typeface="+mn-lt"/>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1" lang="zh-CN" altLang="en-US" sz="1600" dirty="0">
                <a:solidFill>
                  <a:srgbClr val="44546A"/>
                </a:solidFill>
                <a:cs typeface="+mn-ea"/>
                <a:sym typeface="+mn-lt"/>
              </a:rPr>
              <a:t>聚焦，即要成为该行业的代名词</a:t>
            </a:r>
          </a:p>
        </p:txBody>
      </p:sp>
      <p:sp>
        <p:nvSpPr>
          <p:cNvPr id="19" name="TextBox 18"/>
          <p:cNvSpPr txBox="1"/>
          <p:nvPr/>
        </p:nvSpPr>
        <p:spPr>
          <a:xfrm>
            <a:off x="6384194" y="6588492"/>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http://www.1ppt.com/moban/</a:t>
            </a:r>
            <a:r>
              <a:rPr kumimoji="0" lang="zh-CN" altLang="en-US" sz="100" b="0" i="0" u="none" strike="noStrike" kern="0" cap="none" spc="0" normalizeH="0" baseline="0" noProof="0" dirty="0">
                <a:ln>
                  <a:noFill/>
                </a:ln>
                <a:solidFill>
                  <a:schemeClr val="bg1"/>
                </a:solidFill>
                <a:effectLst/>
                <a:uLnTx/>
                <a:uFillTx/>
              </a:rPr>
              <a:t> </a:t>
            </a:r>
            <a:endParaRPr kumimoji="0" lang="en-US" altLang="zh-CN" sz="100" b="0" i="0" u="none" strike="noStrike" kern="0" cap="none" spc="0" normalizeH="0" baseline="0" noProof="0" dirty="0">
              <a:ln>
                <a:noFill/>
              </a:ln>
              <a:solidFill>
                <a:schemeClr val="bg1"/>
              </a:solidFill>
              <a:effectLst/>
              <a:uLnTx/>
              <a:uFillTx/>
            </a:endParaRPr>
          </a:p>
        </p:txBody>
      </p:sp>
      <p:pic>
        <p:nvPicPr>
          <p:cNvPr id="18" name="图片 17" descr="图表, 旭日形&#10;&#10;描述已自动生成">
            <a:extLst>
              <a:ext uri="{FF2B5EF4-FFF2-40B4-BE49-F238E27FC236}">
                <a16:creationId xmlns:a16="http://schemas.microsoft.com/office/drawing/2014/main" id="{C6DE35A7-5B52-118B-CAD8-252A4104D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20" name="文本框 19">
            <a:extLst>
              <a:ext uri="{FF2B5EF4-FFF2-40B4-BE49-F238E27FC236}">
                <a16:creationId xmlns:a16="http://schemas.microsoft.com/office/drawing/2014/main" id="{ED0638CE-5570-001D-84AC-C74859D8CDA9}"/>
              </a:ext>
            </a:extLst>
          </p:cNvPr>
          <p:cNvSpPr txBox="1"/>
          <p:nvPr/>
        </p:nvSpPr>
        <p:spPr>
          <a:xfrm>
            <a:off x="225929" y="275174"/>
            <a:ext cx="354135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04 </a:t>
            </a:r>
            <a:r>
              <a:rPr kumimoji="1" lang="zh-CN" altLang="en-US" sz="2400" b="0" i="0" u="none" strike="noStrike" kern="1200" cap="none" spc="0" normalizeH="0" baseline="0" noProof="0" dirty="0">
                <a:ln>
                  <a:noFill/>
                </a:ln>
                <a:solidFill>
                  <a:srgbClr val="44546A"/>
                </a:solidFill>
                <a:effectLst/>
                <a:uLnTx/>
                <a:uFillTx/>
                <a:cs typeface="+mn-ea"/>
                <a:sym typeface="+mn-lt"/>
              </a:rPr>
              <a:t>互联网理财</a:t>
            </a:r>
            <a:r>
              <a:rPr kumimoji="1" lang="en-US" altLang="zh-CN" sz="2400" b="0" i="0" u="none" strike="noStrike" kern="1200" cap="none" spc="0" normalizeH="0" baseline="0" noProof="0" dirty="0">
                <a:ln>
                  <a:noFill/>
                </a:ln>
                <a:solidFill>
                  <a:srgbClr val="44546A"/>
                </a:solidFill>
                <a:effectLst/>
                <a:uLnTx/>
                <a:uFillTx/>
                <a:cs typeface="+mn-ea"/>
                <a:sym typeface="+mn-lt"/>
              </a:rPr>
              <a:t>-</a:t>
            </a:r>
            <a:r>
              <a:rPr kumimoji="1" lang="zh-CN" altLang="en-US" sz="2400" b="0" i="0" u="none" strike="noStrike" kern="1200" cap="none" spc="0" normalizeH="0" baseline="0" noProof="0" dirty="0">
                <a:ln>
                  <a:noFill/>
                </a:ln>
                <a:solidFill>
                  <a:srgbClr val="44546A"/>
                </a:solidFill>
                <a:effectLst/>
                <a:uLnTx/>
                <a:uFillTx/>
                <a:cs typeface="+mn-ea"/>
                <a:sym typeface="+mn-lt"/>
              </a:rPr>
              <a:t>混业经营</a:t>
            </a:r>
          </a:p>
        </p:txBody>
      </p:sp>
      <p:sp>
        <p:nvSpPr>
          <p:cNvPr id="21" name="文本框 20">
            <a:extLst>
              <a:ext uri="{FF2B5EF4-FFF2-40B4-BE49-F238E27FC236}">
                <a16:creationId xmlns:a16="http://schemas.microsoft.com/office/drawing/2014/main" id="{3D34DB05-23CB-7E2B-1D6F-9717268AD027}"/>
              </a:ext>
            </a:extLst>
          </p:cNvPr>
          <p:cNvSpPr txBox="1"/>
          <p:nvPr/>
        </p:nvSpPr>
        <p:spPr>
          <a:xfrm>
            <a:off x="5949828" y="1701005"/>
            <a:ext cx="2101857"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2018</a:t>
            </a:r>
            <a:r>
              <a:rPr kumimoji="1" lang="zh-CN" altLang="en-US" sz="1600" b="0" i="0" u="none" strike="noStrike" kern="1200" cap="none" spc="0" normalizeH="0" baseline="0" noProof="0" dirty="0">
                <a:ln>
                  <a:noFill/>
                </a:ln>
                <a:solidFill>
                  <a:srgbClr val="44546A"/>
                </a:solidFill>
                <a:effectLst/>
                <a:uLnTx/>
                <a:uFillTx/>
                <a:cs typeface="+mn-ea"/>
                <a:sym typeface="+mn-lt"/>
              </a:rPr>
              <a:t>年金融机构改革</a:t>
            </a:r>
          </a:p>
        </p:txBody>
      </p:sp>
      <p:pic>
        <p:nvPicPr>
          <p:cNvPr id="22" name="图片 21">
            <a:extLst>
              <a:ext uri="{FF2B5EF4-FFF2-40B4-BE49-F238E27FC236}">
                <a16:creationId xmlns:a16="http://schemas.microsoft.com/office/drawing/2014/main" id="{CAF51CA4-27F4-907B-25C3-5ED2B4D205F5}"/>
              </a:ext>
            </a:extLst>
          </p:cNvPr>
          <p:cNvPicPr>
            <a:picLocks noChangeAspect="1"/>
          </p:cNvPicPr>
          <p:nvPr/>
        </p:nvPicPr>
        <p:blipFill>
          <a:blip r:embed="rId4"/>
          <a:stretch>
            <a:fillRect/>
          </a:stretch>
        </p:blipFill>
        <p:spPr>
          <a:xfrm>
            <a:off x="962298" y="3763051"/>
            <a:ext cx="3987724" cy="2379230"/>
          </a:xfrm>
          <a:prstGeom prst="rect">
            <a:avLst/>
          </a:prstGeom>
        </p:spPr>
      </p:pic>
    </p:spTree>
    <p:extLst>
      <p:ext uri="{BB962C8B-B14F-4D97-AF65-F5344CB8AC3E}">
        <p14:creationId xmlns:p14="http://schemas.microsoft.com/office/powerpoint/2010/main" val="87282877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ssolve">
                                      <p:cBhvr>
                                        <p:cTn id="31" dur="500"/>
                                        <p:tgtEl>
                                          <p:spTgt spid="12"/>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dissolve">
                                      <p:cBhvr>
                                        <p:cTn id="34" dur="500"/>
                                        <p:tgtEl>
                                          <p:spTgt spid="13"/>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ssolv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dissolve">
                                      <p:cBhvr>
                                        <p:cTn id="42" dur="500"/>
                                        <p:tgtEl>
                                          <p:spTgt spid="15"/>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dissolve">
                                      <p:cBhvr>
                                        <p:cTn id="45" dur="500"/>
                                        <p:tgtEl>
                                          <p:spTgt spid="17"/>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dissolv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animBg="1"/>
      <p:bldP spid="8" grpId="0"/>
      <p:bldP spid="9" grpId="0"/>
      <p:bldP spid="10" grpId="0" animBg="1"/>
      <p:bldP spid="11" grpId="0" animBg="1"/>
      <p:bldP spid="12" grpId="0"/>
      <p:bldP spid="13" grpId="0"/>
      <p:bldP spid="14" grpId="0" animBg="1"/>
      <p:bldP spid="15" grpId="0"/>
      <p:bldP spid="17"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AutoShape 5">
            <a:extLst>
              <a:ext uri="{FF2B5EF4-FFF2-40B4-BE49-F238E27FC236}">
                <a16:creationId xmlns:a16="http://schemas.microsoft.com/office/drawing/2014/main" id="{AC1E58BE-F481-4AE2-B629-4395518EA796}"/>
              </a:ext>
            </a:extLst>
          </p:cNvPr>
          <p:cNvSpPr/>
          <p:nvPr/>
        </p:nvSpPr>
        <p:spPr bwMode="auto">
          <a:xfrm>
            <a:off x="1219200" y="3061970"/>
            <a:ext cx="2362835" cy="84518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endParaRPr lang="zh-CN" altLang="en-US" sz="2000" dirty="0">
              <a:cs typeface="+mn-ea"/>
              <a:sym typeface="+mn-lt"/>
            </a:endParaRPr>
          </a:p>
        </p:txBody>
      </p:sp>
      <p:grpSp>
        <p:nvGrpSpPr>
          <p:cNvPr id="35" name="Group 6">
            <a:extLst>
              <a:ext uri="{FF2B5EF4-FFF2-40B4-BE49-F238E27FC236}">
                <a16:creationId xmlns:a16="http://schemas.microsoft.com/office/drawing/2014/main" id="{5B1D6B75-B176-481F-8495-AA717704F79C}"/>
              </a:ext>
            </a:extLst>
          </p:cNvPr>
          <p:cNvGrpSpPr/>
          <p:nvPr/>
        </p:nvGrpSpPr>
        <p:grpSpPr bwMode="auto">
          <a:xfrm>
            <a:off x="1167767" y="1974166"/>
            <a:ext cx="910341" cy="910513"/>
            <a:chOff x="0" y="0"/>
            <a:chExt cx="1591420" cy="1591420"/>
          </a:xfrm>
          <a:solidFill>
            <a:srgbClr val="44546A"/>
          </a:solidFill>
        </p:grpSpPr>
        <p:sp>
          <p:nvSpPr>
            <p:cNvPr id="36" name="AutoShape 7">
              <a:extLst>
                <a:ext uri="{FF2B5EF4-FFF2-40B4-BE49-F238E27FC236}">
                  <a16:creationId xmlns:a16="http://schemas.microsoft.com/office/drawing/2014/main" id="{B74173CC-15F5-42DF-ADC5-1BE62187DA7C}"/>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37" name="AutoShape 8">
              <a:extLst>
                <a:ext uri="{FF2B5EF4-FFF2-40B4-BE49-F238E27FC236}">
                  <a16:creationId xmlns:a16="http://schemas.microsoft.com/office/drawing/2014/main" id="{79A6C68E-8A98-4D57-AB79-388EF809C5B1}"/>
                </a:ext>
              </a:extLst>
            </p:cNvPr>
            <p:cNvSpPr/>
            <p:nvPr/>
          </p:nvSpPr>
          <p:spPr bwMode="auto">
            <a:xfrm>
              <a:off x="0" y="547945"/>
              <a:ext cx="1591420" cy="4955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n-US" altLang="zh-CN" sz="2000" b="0" dirty="0">
                  <a:solidFill>
                    <a:schemeClr val="bg1"/>
                  </a:solidFill>
                  <a:latin typeface="+mn-lt"/>
                  <a:ea typeface="+mn-ea"/>
                  <a:cs typeface="+mn-ea"/>
                  <a:sym typeface="+mn-lt"/>
                </a:rPr>
                <a:t>01</a:t>
              </a:r>
              <a:endParaRPr lang="en-US" sz="2000" b="0" dirty="0">
                <a:solidFill>
                  <a:schemeClr val="bg1"/>
                </a:solidFill>
                <a:latin typeface="+mn-lt"/>
                <a:ea typeface="+mn-ea"/>
                <a:cs typeface="+mn-ea"/>
                <a:sym typeface="+mn-lt"/>
              </a:endParaRPr>
            </a:p>
          </p:txBody>
        </p:sp>
      </p:grpSp>
      <p:sp>
        <p:nvSpPr>
          <p:cNvPr id="38" name="AutoShape 9">
            <a:extLst>
              <a:ext uri="{FF2B5EF4-FFF2-40B4-BE49-F238E27FC236}">
                <a16:creationId xmlns:a16="http://schemas.microsoft.com/office/drawing/2014/main" id="{6A8D18B2-B5BE-4F38-B805-9D30DD4F5458}"/>
              </a:ext>
            </a:extLst>
          </p:cNvPr>
          <p:cNvSpPr/>
          <p:nvPr/>
        </p:nvSpPr>
        <p:spPr bwMode="auto">
          <a:xfrm>
            <a:off x="1717675" y="3490595"/>
            <a:ext cx="1483360" cy="2457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竞争</a:t>
            </a:r>
          </a:p>
        </p:txBody>
      </p:sp>
      <p:sp>
        <p:nvSpPr>
          <p:cNvPr id="39" name="AutoShape 10">
            <a:extLst>
              <a:ext uri="{FF2B5EF4-FFF2-40B4-BE49-F238E27FC236}">
                <a16:creationId xmlns:a16="http://schemas.microsoft.com/office/drawing/2014/main" id="{15AE7569-733A-4E87-9404-137E5613C2B4}"/>
              </a:ext>
            </a:extLst>
          </p:cNvPr>
          <p:cNvSpPr/>
          <p:nvPr/>
        </p:nvSpPr>
        <p:spPr bwMode="auto">
          <a:xfrm>
            <a:off x="3777413" y="3260430"/>
            <a:ext cx="2245777" cy="82604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endParaRPr lang="zh-CN" altLang="en-US" sz="2000" dirty="0">
              <a:cs typeface="+mn-ea"/>
              <a:sym typeface="+mn-lt"/>
            </a:endParaRPr>
          </a:p>
        </p:txBody>
      </p:sp>
      <p:grpSp>
        <p:nvGrpSpPr>
          <p:cNvPr id="40" name="Group 11">
            <a:extLst>
              <a:ext uri="{FF2B5EF4-FFF2-40B4-BE49-F238E27FC236}">
                <a16:creationId xmlns:a16="http://schemas.microsoft.com/office/drawing/2014/main" id="{C63F7107-4202-4167-B8EC-4E7F49284DD5}"/>
              </a:ext>
            </a:extLst>
          </p:cNvPr>
          <p:cNvGrpSpPr/>
          <p:nvPr/>
        </p:nvGrpSpPr>
        <p:grpSpPr bwMode="auto">
          <a:xfrm>
            <a:off x="3799205" y="4357370"/>
            <a:ext cx="955675" cy="956945"/>
            <a:chOff x="0" y="0"/>
            <a:chExt cx="1591420" cy="1591420"/>
          </a:xfrm>
          <a:solidFill>
            <a:srgbClr val="44546A"/>
          </a:solidFill>
        </p:grpSpPr>
        <p:sp>
          <p:nvSpPr>
            <p:cNvPr id="41" name="AutoShape 12">
              <a:extLst>
                <a:ext uri="{FF2B5EF4-FFF2-40B4-BE49-F238E27FC236}">
                  <a16:creationId xmlns:a16="http://schemas.microsoft.com/office/drawing/2014/main" id="{B181AF41-33C6-4FCC-9C0F-85A08830D101}"/>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42" name="AutoShape 13">
              <a:extLst>
                <a:ext uri="{FF2B5EF4-FFF2-40B4-BE49-F238E27FC236}">
                  <a16:creationId xmlns:a16="http://schemas.microsoft.com/office/drawing/2014/main" id="{3408E486-3B5C-40B7-A873-C71853017079}"/>
                </a:ext>
              </a:extLst>
            </p:cNvPr>
            <p:cNvSpPr/>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n-US" altLang="zh-CN" sz="2000" dirty="0">
                  <a:solidFill>
                    <a:schemeClr val="bg1"/>
                  </a:solidFill>
                  <a:cs typeface="+mn-ea"/>
                  <a:sym typeface="+mn-lt"/>
                </a:rPr>
                <a:t>02</a:t>
              </a:r>
              <a:endParaRPr lang="en-US" altLang="es-ES" sz="2000" dirty="0">
                <a:solidFill>
                  <a:schemeClr val="bg1"/>
                </a:solidFill>
                <a:cs typeface="+mn-ea"/>
                <a:sym typeface="+mn-lt"/>
              </a:endParaRPr>
            </a:p>
          </p:txBody>
        </p:sp>
      </p:grpSp>
      <p:sp>
        <p:nvSpPr>
          <p:cNvPr id="43" name="AutoShape 14">
            <a:extLst>
              <a:ext uri="{FF2B5EF4-FFF2-40B4-BE49-F238E27FC236}">
                <a16:creationId xmlns:a16="http://schemas.microsoft.com/office/drawing/2014/main" id="{5B8FAF15-4D98-4286-8352-7FAB4DD2918C}"/>
              </a:ext>
            </a:extLst>
          </p:cNvPr>
          <p:cNvSpPr/>
          <p:nvPr/>
        </p:nvSpPr>
        <p:spPr bwMode="auto">
          <a:xfrm>
            <a:off x="4166870" y="3446145"/>
            <a:ext cx="1576070" cy="2457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专业化</a:t>
            </a:r>
          </a:p>
        </p:txBody>
      </p:sp>
      <p:sp>
        <p:nvSpPr>
          <p:cNvPr id="44" name="AutoShape 15">
            <a:extLst>
              <a:ext uri="{FF2B5EF4-FFF2-40B4-BE49-F238E27FC236}">
                <a16:creationId xmlns:a16="http://schemas.microsoft.com/office/drawing/2014/main" id="{5EA83B89-5052-4AB3-8459-D0D79C45A2E0}"/>
              </a:ext>
            </a:extLst>
          </p:cNvPr>
          <p:cNvSpPr/>
          <p:nvPr/>
        </p:nvSpPr>
        <p:spPr bwMode="auto">
          <a:xfrm>
            <a:off x="6344920" y="3099435"/>
            <a:ext cx="2250440" cy="805180"/>
          </a:xfrm>
          <a:custGeom>
            <a:avLst/>
            <a:gdLst>
              <a:gd name="T0" fmla="*/ 2243931 w 21600"/>
              <a:gd name="T1" fmla="*/ 825500 h 21600"/>
              <a:gd name="T2" fmla="*/ 2243931 w 21600"/>
              <a:gd name="T3" fmla="*/ 825500 h 21600"/>
              <a:gd name="T4" fmla="*/ 2243931 w 21600"/>
              <a:gd name="T5" fmla="*/ 825500 h 21600"/>
              <a:gd name="T6" fmla="*/ 2243931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44546A"/>
          </a:solidFill>
          <a:ln>
            <a:noFill/>
          </a:ln>
        </p:spPr>
        <p:txBody>
          <a:bodyPr lIns="0" tIns="0" rIns="0" bIns="0" anchor="ctr"/>
          <a:lstStyle/>
          <a:p>
            <a:pPr>
              <a:defRPr/>
            </a:pPr>
            <a:endParaRPr lang="es-ES" sz="2000" dirty="0">
              <a:cs typeface="+mn-ea"/>
              <a:sym typeface="+mn-lt"/>
            </a:endParaRPr>
          </a:p>
        </p:txBody>
      </p:sp>
      <p:grpSp>
        <p:nvGrpSpPr>
          <p:cNvPr id="45" name="Group 16">
            <a:extLst>
              <a:ext uri="{FF2B5EF4-FFF2-40B4-BE49-F238E27FC236}">
                <a16:creationId xmlns:a16="http://schemas.microsoft.com/office/drawing/2014/main" id="{D749AAA0-8B02-48E8-B9B6-C53FA1DFC020}"/>
              </a:ext>
            </a:extLst>
          </p:cNvPr>
          <p:cNvGrpSpPr/>
          <p:nvPr/>
        </p:nvGrpSpPr>
        <p:grpSpPr bwMode="auto">
          <a:xfrm>
            <a:off x="6249035" y="1974215"/>
            <a:ext cx="903605" cy="903605"/>
            <a:chOff x="0" y="0"/>
            <a:chExt cx="1591420" cy="1591420"/>
          </a:xfrm>
          <a:solidFill>
            <a:srgbClr val="44546A"/>
          </a:solidFill>
        </p:grpSpPr>
        <p:sp>
          <p:nvSpPr>
            <p:cNvPr id="46" name="AutoShape 17">
              <a:extLst>
                <a:ext uri="{FF2B5EF4-FFF2-40B4-BE49-F238E27FC236}">
                  <a16:creationId xmlns:a16="http://schemas.microsoft.com/office/drawing/2014/main" id="{0301FF06-401D-493A-B5D8-D7F1A19AD63A}"/>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78" name="AutoShape 18">
              <a:extLst>
                <a:ext uri="{FF2B5EF4-FFF2-40B4-BE49-F238E27FC236}">
                  <a16:creationId xmlns:a16="http://schemas.microsoft.com/office/drawing/2014/main" id="{FDD44F6C-1550-4A23-973C-E13D6F03776F}"/>
                </a:ext>
              </a:extLst>
            </p:cNvPr>
            <p:cNvSpPr/>
            <p:nvPr/>
          </p:nvSpPr>
          <p:spPr bwMode="auto">
            <a:xfrm>
              <a:off x="0" y="554297"/>
              <a:ext cx="1591420" cy="4828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n-US" altLang="zh-CN" sz="2000" dirty="0">
                  <a:solidFill>
                    <a:schemeClr val="bg1"/>
                  </a:solidFill>
                  <a:cs typeface="+mn-ea"/>
                  <a:sym typeface="+mn-lt"/>
                </a:rPr>
                <a:t>03</a:t>
              </a:r>
              <a:endParaRPr lang="en-US" sz="2000" dirty="0">
                <a:solidFill>
                  <a:schemeClr val="bg1"/>
                </a:solidFill>
                <a:cs typeface="+mn-ea"/>
                <a:sym typeface="+mn-lt"/>
              </a:endParaRPr>
            </a:p>
          </p:txBody>
        </p:sp>
      </p:grpSp>
      <p:sp>
        <p:nvSpPr>
          <p:cNvPr id="79" name="AutoShape 19">
            <a:extLst>
              <a:ext uri="{FF2B5EF4-FFF2-40B4-BE49-F238E27FC236}">
                <a16:creationId xmlns:a16="http://schemas.microsoft.com/office/drawing/2014/main" id="{AC07286E-14F9-47BA-AD1D-A4E76E3C7614}"/>
              </a:ext>
            </a:extLst>
          </p:cNvPr>
          <p:cNvSpPr/>
          <p:nvPr/>
        </p:nvSpPr>
        <p:spPr bwMode="auto">
          <a:xfrm>
            <a:off x="6554900" y="3457734"/>
            <a:ext cx="1714608" cy="246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876300" eaLnBrk="0">
              <a:defRPr sz="2500" b="1">
                <a:solidFill>
                  <a:srgbClr val="FFFFFF"/>
                </a:solidFill>
                <a:latin typeface="Lato" charset="0"/>
                <a:ea typeface="MS PGothic" panose="020B0600070205080204" pitchFamily="34" charset="-128"/>
                <a:sym typeface="Lato" charset="0"/>
              </a:defRPr>
            </a:lvl1pPr>
            <a:lvl2pPr marL="742950" indent="-285750" defTabSz="876300" eaLnBrk="0">
              <a:defRPr sz="2500" b="1">
                <a:solidFill>
                  <a:srgbClr val="FFFFFF"/>
                </a:solidFill>
                <a:latin typeface="Lato" charset="0"/>
                <a:ea typeface="MS PGothic" panose="020B0600070205080204" pitchFamily="34" charset="-128"/>
                <a:sym typeface="Lato" charset="0"/>
              </a:defRPr>
            </a:lvl2pPr>
            <a:lvl3pPr marL="1143000" indent="-228600" defTabSz="876300" eaLnBrk="0">
              <a:defRPr sz="2500" b="1">
                <a:solidFill>
                  <a:srgbClr val="FFFFFF"/>
                </a:solidFill>
                <a:latin typeface="Lato" charset="0"/>
                <a:ea typeface="MS PGothic" panose="020B0600070205080204" pitchFamily="34" charset="-128"/>
                <a:sym typeface="Lato" charset="0"/>
              </a:defRPr>
            </a:lvl3pPr>
            <a:lvl4pPr marL="1600200" indent="-228600" defTabSz="876300" eaLnBrk="0">
              <a:defRPr sz="2500" b="1">
                <a:solidFill>
                  <a:srgbClr val="FFFFFF"/>
                </a:solidFill>
                <a:latin typeface="Lato" charset="0"/>
                <a:ea typeface="MS PGothic" panose="020B0600070205080204" pitchFamily="34" charset="-128"/>
                <a:sym typeface="Lato" charset="0"/>
              </a:defRPr>
            </a:lvl4pPr>
            <a:lvl5pPr marL="2057400" indent="-228600" defTabSz="876300" eaLnBrk="0">
              <a:defRPr sz="2500" b="1">
                <a:solidFill>
                  <a:srgbClr val="FFFFFF"/>
                </a:solidFill>
                <a:latin typeface="Lato" charset="0"/>
                <a:ea typeface="MS PGothic" panose="020B0600070205080204" pitchFamily="34" charset="-128"/>
                <a:sym typeface="Lato" charset="0"/>
              </a:defRPr>
            </a:lvl5pPr>
            <a:lvl6pPr marL="25146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00000"/>
              </a:lnSpc>
            </a:pPr>
            <a:r>
              <a:rPr lang="zh-CN" altLang="en-US" sz="1600" b="0" dirty="0">
                <a:latin typeface="+mn-lt"/>
                <a:ea typeface="+mn-ea"/>
                <a:cs typeface="+mn-ea"/>
                <a:sym typeface="+mn-lt"/>
              </a:rPr>
              <a:t>核心竞争力</a:t>
            </a:r>
          </a:p>
        </p:txBody>
      </p:sp>
      <p:sp>
        <p:nvSpPr>
          <p:cNvPr id="80" name="AutoShape 20">
            <a:extLst>
              <a:ext uri="{FF2B5EF4-FFF2-40B4-BE49-F238E27FC236}">
                <a16:creationId xmlns:a16="http://schemas.microsoft.com/office/drawing/2014/main" id="{475E770E-6F4B-4720-9AAA-3B55E1452CA3}"/>
              </a:ext>
            </a:extLst>
          </p:cNvPr>
          <p:cNvSpPr/>
          <p:nvPr/>
        </p:nvSpPr>
        <p:spPr bwMode="auto">
          <a:xfrm>
            <a:off x="8996055" y="3284146"/>
            <a:ext cx="2248016" cy="826867"/>
          </a:xfrm>
          <a:custGeom>
            <a:avLst/>
            <a:gdLst>
              <a:gd name="T0" fmla="*/ 2244725 w 21600"/>
              <a:gd name="T1" fmla="*/ 825500 h 21600"/>
              <a:gd name="T2" fmla="*/ 2244725 w 21600"/>
              <a:gd name="T3" fmla="*/ 825500 h 21600"/>
              <a:gd name="T4" fmla="*/ 2244725 w 21600"/>
              <a:gd name="T5" fmla="*/ 825500 h 21600"/>
              <a:gd name="T6" fmla="*/ 2244725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44546A"/>
          </a:solidFill>
          <a:ln>
            <a:noFill/>
          </a:ln>
        </p:spPr>
        <p:txBody>
          <a:bodyPr lIns="0" tIns="0" rIns="0" bIns="0" anchor="ctr"/>
          <a:lstStyle/>
          <a:p>
            <a:pPr>
              <a:defRPr/>
            </a:pPr>
            <a:endParaRPr lang="es-ES" sz="2000" dirty="0">
              <a:cs typeface="+mn-ea"/>
              <a:sym typeface="+mn-lt"/>
            </a:endParaRPr>
          </a:p>
        </p:txBody>
      </p:sp>
      <p:grpSp>
        <p:nvGrpSpPr>
          <p:cNvPr id="81" name="Group 21">
            <a:extLst>
              <a:ext uri="{FF2B5EF4-FFF2-40B4-BE49-F238E27FC236}">
                <a16:creationId xmlns:a16="http://schemas.microsoft.com/office/drawing/2014/main" id="{5AF987DA-4F9E-4ED5-AD34-8DA6603AE07C}"/>
              </a:ext>
            </a:extLst>
          </p:cNvPr>
          <p:cNvGrpSpPr/>
          <p:nvPr/>
        </p:nvGrpSpPr>
        <p:grpSpPr bwMode="auto">
          <a:xfrm>
            <a:off x="8882697" y="4366569"/>
            <a:ext cx="992978" cy="957580"/>
            <a:chOff x="-136937" y="15288"/>
            <a:chExt cx="1653538" cy="1591420"/>
          </a:xfrm>
          <a:solidFill>
            <a:srgbClr val="44546A"/>
          </a:solidFill>
        </p:grpSpPr>
        <p:sp>
          <p:nvSpPr>
            <p:cNvPr id="82" name="AutoShape 22">
              <a:extLst>
                <a:ext uri="{FF2B5EF4-FFF2-40B4-BE49-F238E27FC236}">
                  <a16:creationId xmlns:a16="http://schemas.microsoft.com/office/drawing/2014/main" id="{CA647646-C478-419E-93CB-CB9FF2BF2106}"/>
                </a:ext>
              </a:extLst>
            </p:cNvPr>
            <p:cNvSpPr/>
            <p:nvPr/>
          </p:nvSpPr>
          <p:spPr bwMode="auto">
            <a:xfrm>
              <a:off x="-74819" y="15288"/>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83" name="AutoShape 23">
              <a:extLst>
                <a:ext uri="{FF2B5EF4-FFF2-40B4-BE49-F238E27FC236}">
                  <a16:creationId xmlns:a16="http://schemas.microsoft.com/office/drawing/2014/main" id="{A8735519-6530-4523-8235-C4D1ECAC671D}"/>
                </a:ext>
              </a:extLst>
            </p:cNvPr>
            <p:cNvSpPr/>
            <p:nvPr/>
          </p:nvSpPr>
          <p:spPr bwMode="auto">
            <a:xfrm>
              <a:off x="-136937" y="553377"/>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n-US" altLang="zh-CN" sz="2000" dirty="0">
                  <a:solidFill>
                    <a:schemeClr val="bg1"/>
                  </a:solidFill>
                  <a:cs typeface="+mn-ea"/>
                  <a:sym typeface="+mn-lt"/>
                </a:rPr>
                <a:t>04</a:t>
              </a:r>
              <a:endParaRPr lang="en-US" altLang="es-ES" sz="2000" dirty="0">
                <a:solidFill>
                  <a:schemeClr val="bg1"/>
                </a:solidFill>
                <a:cs typeface="+mn-ea"/>
                <a:sym typeface="+mn-lt"/>
              </a:endParaRPr>
            </a:p>
          </p:txBody>
        </p:sp>
      </p:grpSp>
      <p:sp>
        <p:nvSpPr>
          <p:cNvPr id="84" name="AutoShape 24">
            <a:extLst>
              <a:ext uri="{FF2B5EF4-FFF2-40B4-BE49-F238E27FC236}">
                <a16:creationId xmlns:a16="http://schemas.microsoft.com/office/drawing/2014/main" id="{659147A1-F1EB-45DF-A1ED-04ACE39334EE}"/>
              </a:ext>
            </a:extLst>
          </p:cNvPr>
          <p:cNvSpPr/>
          <p:nvPr/>
        </p:nvSpPr>
        <p:spPr bwMode="auto">
          <a:xfrm>
            <a:off x="9360535" y="3458210"/>
            <a:ext cx="1671320" cy="2457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监管机制</a:t>
            </a:r>
          </a:p>
        </p:txBody>
      </p:sp>
      <p:sp>
        <p:nvSpPr>
          <p:cNvPr id="86" name="AutoShape 26">
            <a:extLst>
              <a:ext uri="{FF2B5EF4-FFF2-40B4-BE49-F238E27FC236}">
                <a16:creationId xmlns:a16="http://schemas.microsoft.com/office/drawing/2014/main" id="{3B89D605-8C82-411A-B8CB-29367A5968BC}"/>
              </a:ext>
            </a:extLst>
          </p:cNvPr>
          <p:cNvSpPr/>
          <p:nvPr/>
        </p:nvSpPr>
        <p:spPr bwMode="auto">
          <a:xfrm>
            <a:off x="1230630" y="4342765"/>
            <a:ext cx="2285365" cy="10645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rgbClr val="44546A"/>
                </a:solidFill>
                <a:latin typeface="+mn-lt"/>
                <a:ea typeface="+mn-ea"/>
                <a:cs typeface="+mn-ea"/>
                <a:sym typeface="+mn-lt"/>
              </a:rPr>
              <a:t>传统金融企业与互联网企业在电子化、一体化这方面相互竞争。</a:t>
            </a:r>
          </a:p>
        </p:txBody>
      </p:sp>
      <p:sp>
        <p:nvSpPr>
          <p:cNvPr id="88" name="AutoShape 28">
            <a:extLst>
              <a:ext uri="{FF2B5EF4-FFF2-40B4-BE49-F238E27FC236}">
                <a16:creationId xmlns:a16="http://schemas.microsoft.com/office/drawing/2014/main" id="{1D67F996-34F5-4FE0-9AF2-295265158FE6}"/>
              </a:ext>
            </a:extLst>
          </p:cNvPr>
          <p:cNvSpPr/>
          <p:nvPr/>
        </p:nvSpPr>
        <p:spPr bwMode="auto">
          <a:xfrm>
            <a:off x="3821430" y="1691902"/>
            <a:ext cx="2266950" cy="1433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rgbClr val="44546A"/>
                </a:solidFill>
                <a:latin typeface="+mn-lt"/>
                <a:ea typeface="+mn-ea"/>
                <a:cs typeface="+mn-ea"/>
                <a:sym typeface="+mn-lt"/>
              </a:rPr>
              <a:t>随着产业逐渐发展成熟，行业需要更为专业的分析师队伍，渠道的市场细分和品牌建设也很重要</a:t>
            </a:r>
          </a:p>
        </p:txBody>
      </p:sp>
      <p:sp>
        <p:nvSpPr>
          <p:cNvPr id="90" name="AutoShape 30">
            <a:extLst>
              <a:ext uri="{FF2B5EF4-FFF2-40B4-BE49-F238E27FC236}">
                <a16:creationId xmlns:a16="http://schemas.microsoft.com/office/drawing/2014/main" id="{1D0DC180-338A-4BBB-B52B-902FDC6AD078}"/>
              </a:ext>
            </a:extLst>
          </p:cNvPr>
          <p:cNvSpPr/>
          <p:nvPr/>
        </p:nvSpPr>
        <p:spPr bwMode="auto">
          <a:xfrm>
            <a:off x="6362065" y="4295775"/>
            <a:ext cx="2169795" cy="10645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rgbClr val="44546A"/>
                </a:solidFill>
                <a:latin typeface="+mn-lt"/>
                <a:ea typeface="+mn-ea"/>
                <a:cs typeface="+mn-ea"/>
                <a:sym typeface="+mn-lt"/>
              </a:rPr>
              <a:t>大量企业严重依赖外资，缺乏成熟稳健的机制，缺乏专业人才</a:t>
            </a:r>
          </a:p>
        </p:txBody>
      </p:sp>
      <p:sp>
        <p:nvSpPr>
          <p:cNvPr id="92" name="AutoShape 32">
            <a:extLst>
              <a:ext uri="{FF2B5EF4-FFF2-40B4-BE49-F238E27FC236}">
                <a16:creationId xmlns:a16="http://schemas.microsoft.com/office/drawing/2014/main" id="{CCE93B0D-9384-4D2A-A9BB-AAE1FCF14A6C}"/>
              </a:ext>
            </a:extLst>
          </p:cNvPr>
          <p:cNvSpPr/>
          <p:nvPr/>
        </p:nvSpPr>
        <p:spPr bwMode="auto">
          <a:xfrm>
            <a:off x="9011285" y="1724482"/>
            <a:ext cx="2346960" cy="1433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rgbClr val="44546A"/>
                </a:solidFill>
                <a:latin typeface="+mn-lt"/>
                <a:ea typeface="+mn-ea"/>
                <a:cs typeface="+mn-ea"/>
                <a:sym typeface="+mn-lt"/>
              </a:rPr>
              <a:t>行业的风险防控机制、监管机制、系统的技术等安全技术方面的问题需要改进。</a:t>
            </a:r>
          </a:p>
        </p:txBody>
      </p:sp>
      <p:pic>
        <p:nvPicPr>
          <p:cNvPr id="3" name="图片 2" descr="图表, 旭日形&#10;&#10;描述已自动生成">
            <a:extLst>
              <a:ext uri="{FF2B5EF4-FFF2-40B4-BE49-F238E27FC236}">
                <a16:creationId xmlns:a16="http://schemas.microsoft.com/office/drawing/2014/main" id="{449AD27B-0EC4-0A29-8761-E0E4FE8446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BCA050CA-F1AF-FA53-3371-334FDAE9B53C}"/>
              </a:ext>
            </a:extLst>
          </p:cNvPr>
          <p:cNvSpPr txBox="1"/>
          <p:nvPr/>
        </p:nvSpPr>
        <p:spPr>
          <a:xfrm>
            <a:off x="225929" y="275174"/>
            <a:ext cx="354135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04 </a:t>
            </a:r>
            <a:r>
              <a:rPr kumimoji="1" lang="zh-CN" altLang="en-US" sz="2400" b="0" i="0" u="none" strike="noStrike" kern="1200" cap="none" spc="0" normalizeH="0" baseline="0" noProof="0" dirty="0">
                <a:ln>
                  <a:noFill/>
                </a:ln>
                <a:solidFill>
                  <a:srgbClr val="44546A"/>
                </a:solidFill>
                <a:effectLst/>
                <a:uLnTx/>
                <a:uFillTx/>
                <a:cs typeface="+mn-ea"/>
                <a:sym typeface="+mn-lt"/>
              </a:rPr>
              <a:t>互联网理财</a:t>
            </a:r>
            <a:r>
              <a:rPr kumimoji="1" lang="en-US" altLang="zh-CN" sz="2400" b="0" i="0" u="none" strike="noStrike" kern="1200" cap="none" spc="0" normalizeH="0" baseline="0" noProof="0" dirty="0">
                <a:ln>
                  <a:noFill/>
                </a:ln>
                <a:solidFill>
                  <a:srgbClr val="44546A"/>
                </a:solidFill>
                <a:effectLst/>
                <a:uLnTx/>
                <a:uFillTx/>
                <a:cs typeface="+mn-ea"/>
                <a:sym typeface="+mn-lt"/>
              </a:rPr>
              <a:t>-</a:t>
            </a:r>
            <a:r>
              <a:rPr kumimoji="1" lang="zh-CN" altLang="en-US" sz="2400" dirty="0">
                <a:solidFill>
                  <a:srgbClr val="44546A"/>
                </a:solidFill>
                <a:cs typeface="+mn-ea"/>
                <a:sym typeface="+mn-lt"/>
              </a:rPr>
              <a:t>未来趋势</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421647107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53" presetClass="entr" presetSubtype="16" fill="hold"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p:cTn id="47" dur="500" fill="hold"/>
                                        <p:tgtEl>
                                          <p:spTgt spid="79"/>
                                        </p:tgtEl>
                                        <p:attrNameLst>
                                          <p:attrName>ppt_w</p:attrName>
                                        </p:attrNameLst>
                                      </p:cBhvr>
                                      <p:tavLst>
                                        <p:tav tm="0">
                                          <p:val>
                                            <p:fltVal val="0"/>
                                          </p:val>
                                        </p:tav>
                                        <p:tav tm="100000">
                                          <p:val>
                                            <p:strVal val="#ppt_w"/>
                                          </p:val>
                                        </p:tav>
                                      </p:tavLst>
                                    </p:anim>
                                    <p:anim calcmode="lin" valueType="num">
                                      <p:cBhvr>
                                        <p:cTn id="48" dur="500" fill="hold"/>
                                        <p:tgtEl>
                                          <p:spTgt spid="79"/>
                                        </p:tgtEl>
                                        <p:attrNameLst>
                                          <p:attrName>ppt_h</p:attrName>
                                        </p:attrNameLst>
                                      </p:cBhvr>
                                      <p:tavLst>
                                        <p:tav tm="0">
                                          <p:val>
                                            <p:fltVal val="0"/>
                                          </p:val>
                                        </p:tav>
                                        <p:tav tm="100000">
                                          <p:val>
                                            <p:strVal val="#ppt_h"/>
                                          </p:val>
                                        </p:tav>
                                      </p:tavLst>
                                    </p:anim>
                                    <p:animEffect transition="in" filter="fade">
                                      <p:cBhvr>
                                        <p:cTn id="49" dur="500"/>
                                        <p:tgtEl>
                                          <p:spTgt spid="7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nodeType="withEffect">
                                  <p:stCondLst>
                                    <p:cond delay="0"/>
                                  </p:stCondLst>
                                  <p:childTnLst>
                                    <p:set>
                                      <p:cBhvr>
                                        <p:cTn id="56" dur="1" fill="hold">
                                          <p:stCondLst>
                                            <p:cond delay="0"/>
                                          </p:stCondLst>
                                        </p:cTn>
                                        <p:tgtEl>
                                          <p:spTgt spid="81"/>
                                        </p:tgtEl>
                                        <p:attrNameLst>
                                          <p:attrName>style.visibility</p:attrName>
                                        </p:attrNameLst>
                                      </p:cBhvr>
                                      <p:to>
                                        <p:strVal val="visible"/>
                                      </p:to>
                                    </p:set>
                                    <p:anim calcmode="lin" valueType="num">
                                      <p:cBhvr>
                                        <p:cTn id="57" dur="500" fill="hold"/>
                                        <p:tgtEl>
                                          <p:spTgt spid="81"/>
                                        </p:tgtEl>
                                        <p:attrNameLst>
                                          <p:attrName>ppt_w</p:attrName>
                                        </p:attrNameLst>
                                      </p:cBhvr>
                                      <p:tavLst>
                                        <p:tav tm="0">
                                          <p:val>
                                            <p:fltVal val="0"/>
                                          </p:val>
                                        </p:tav>
                                        <p:tav tm="100000">
                                          <p:val>
                                            <p:strVal val="#ppt_w"/>
                                          </p:val>
                                        </p:tav>
                                      </p:tavLst>
                                    </p:anim>
                                    <p:anim calcmode="lin" valueType="num">
                                      <p:cBhvr>
                                        <p:cTn id="58" dur="500" fill="hold"/>
                                        <p:tgtEl>
                                          <p:spTgt spid="81"/>
                                        </p:tgtEl>
                                        <p:attrNameLst>
                                          <p:attrName>ppt_h</p:attrName>
                                        </p:attrNameLst>
                                      </p:cBhvr>
                                      <p:tavLst>
                                        <p:tav tm="0">
                                          <p:val>
                                            <p:fltVal val="0"/>
                                          </p:val>
                                        </p:tav>
                                        <p:tav tm="100000">
                                          <p:val>
                                            <p:strVal val="#ppt_h"/>
                                          </p:val>
                                        </p:tav>
                                      </p:tavLst>
                                    </p:anim>
                                    <p:animEffect transition="in" filter="fade">
                                      <p:cBhvr>
                                        <p:cTn id="59" dur="500"/>
                                        <p:tgtEl>
                                          <p:spTgt spid="8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p:cTn id="62" dur="500" fill="hold"/>
                                        <p:tgtEl>
                                          <p:spTgt spid="84"/>
                                        </p:tgtEl>
                                        <p:attrNameLst>
                                          <p:attrName>ppt_w</p:attrName>
                                        </p:attrNameLst>
                                      </p:cBhvr>
                                      <p:tavLst>
                                        <p:tav tm="0">
                                          <p:val>
                                            <p:fltVal val="0"/>
                                          </p:val>
                                        </p:tav>
                                        <p:tav tm="100000">
                                          <p:val>
                                            <p:strVal val="#ppt_w"/>
                                          </p:val>
                                        </p:tav>
                                      </p:tavLst>
                                    </p:anim>
                                    <p:anim calcmode="lin" valueType="num">
                                      <p:cBhvr>
                                        <p:cTn id="63" dur="500" fill="hold"/>
                                        <p:tgtEl>
                                          <p:spTgt spid="84"/>
                                        </p:tgtEl>
                                        <p:attrNameLst>
                                          <p:attrName>ppt_h</p:attrName>
                                        </p:attrNameLst>
                                      </p:cBhvr>
                                      <p:tavLst>
                                        <p:tav tm="0">
                                          <p:val>
                                            <p:fltVal val="0"/>
                                          </p:val>
                                        </p:tav>
                                        <p:tav tm="100000">
                                          <p:val>
                                            <p:strVal val="#ppt_h"/>
                                          </p:val>
                                        </p:tav>
                                      </p:tavLst>
                                    </p:anim>
                                    <p:animEffect transition="in" filter="fade">
                                      <p:cBhvr>
                                        <p:cTn id="64" dur="500"/>
                                        <p:tgtEl>
                                          <p:spTgt spid="8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86"/>
                                        </p:tgtEl>
                                        <p:attrNameLst>
                                          <p:attrName>style.visibility</p:attrName>
                                        </p:attrNameLst>
                                      </p:cBhvr>
                                      <p:to>
                                        <p:strVal val="visible"/>
                                      </p:to>
                                    </p:set>
                                    <p:anim calcmode="lin" valueType="num">
                                      <p:cBhvr>
                                        <p:cTn id="67" dur="500" fill="hold"/>
                                        <p:tgtEl>
                                          <p:spTgt spid="86"/>
                                        </p:tgtEl>
                                        <p:attrNameLst>
                                          <p:attrName>ppt_w</p:attrName>
                                        </p:attrNameLst>
                                      </p:cBhvr>
                                      <p:tavLst>
                                        <p:tav tm="0">
                                          <p:val>
                                            <p:fltVal val="0"/>
                                          </p:val>
                                        </p:tav>
                                        <p:tav tm="100000">
                                          <p:val>
                                            <p:strVal val="#ppt_w"/>
                                          </p:val>
                                        </p:tav>
                                      </p:tavLst>
                                    </p:anim>
                                    <p:anim calcmode="lin" valueType="num">
                                      <p:cBhvr>
                                        <p:cTn id="68" dur="500" fill="hold"/>
                                        <p:tgtEl>
                                          <p:spTgt spid="86"/>
                                        </p:tgtEl>
                                        <p:attrNameLst>
                                          <p:attrName>ppt_h</p:attrName>
                                        </p:attrNameLst>
                                      </p:cBhvr>
                                      <p:tavLst>
                                        <p:tav tm="0">
                                          <p:val>
                                            <p:fltVal val="0"/>
                                          </p:val>
                                        </p:tav>
                                        <p:tav tm="100000">
                                          <p:val>
                                            <p:strVal val="#ppt_h"/>
                                          </p:val>
                                        </p:tav>
                                      </p:tavLst>
                                    </p:anim>
                                    <p:animEffect transition="in" filter="fade">
                                      <p:cBhvr>
                                        <p:cTn id="69" dur="500"/>
                                        <p:tgtEl>
                                          <p:spTgt spid="8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88"/>
                                        </p:tgtEl>
                                        <p:attrNameLst>
                                          <p:attrName>style.visibility</p:attrName>
                                        </p:attrNameLst>
                                      </p:cBhvr>
                                      <p:to>
                                        <p:strVal val="visible"/>
                                      </p:to>
                                    </p:set>
                                    <p:anim calcmode="lin" valueType="num">
                                      <p:cBhvr>
                                        <p:cTn id="72" dur="500" fill="hold"/>
                                        <p:tgtEl>
                                          <p:spTgt spid="88"/>
                                        </p:tgtEl>
                                        <p:attrNameLst>
                                          <p:attrName>ppt_w</p:attrName>
                                        </p:attrNameLst>
                                      </p:cBhvr>
                                      <p:tavLst>
                                        <p:tav tm="0">
                                          <p:val>
                                            <p:fltVal val="0"/>
                                          </p:val>
                                        </p:tav>
                                        <p:tav tm="100000">
                                          <p:val>
                                            <p:strVal val="#ppt_w"/>
                                          </p:val>
                                        </p:tav>
                                      </p:tavLst>
                                    </p:anim>
                                    <p:anim calcmode="lin" valueType="num">
                                      <p:cBhvr>
                                        <p:cTn id="73" dur="500" fill="hold"/>
                                        <p:tgtEl>
                                          <p:spTgt spid="88"/>
                                        </p:tgtEl>
                                        <p:attrNameLst>
                                          <p:attrName>ppt_h</p:attrName>
                                        </p:attrNameLst>
                                      </p:cBhvr>
                                      <p:tavLst>
                                        <p:tav tm="0">
                                          <p:val>
                                            <p:fltVal val="0"/>
                                          </p:val>
                                        </p:tav>
                                        <p:tav tm="100000">
                                          <p:val>
                                            <p:strVal val="#ppt_h"/>
                                          </p:val>
                                        </p:tav>
                                      </p:tavLst>
                                    </p:anim>
                                    <p:animEffect transition="in" filter="fade">
                                      <p:cBhvr>
                                        <p:cTn id="74" dur="500"/>
                                        <p:tgtEl>
                                          <p:spTgt spid="88"/>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90"/>
                                        </p:tgtEl>
                                        <p:attrNameLst>
                                          <p:attrName>style.visibility</p:attrName>
                                        </p:attrNameLst>
                                      </p:cBhvr>
                                      <p:to>
                                        <p:strVal val="visible"/>
                                      </p:to>
                                    </p:set>
                                    <p:anim calcmode="lin" valueType="num">
                                      <p:cBhvr>
                                        <p:cTn id="77" dur="500" fill="hold"/>
                                        <p:tgtEl>
                                          <p:spTgt spid="90"/>
                                        </p:tgtEl>
                                        <p:attrNameLst>
                                          <p:attrName>ppt_w</p:attrName>
                                        </p:attrNameLst>
                                      </p:cBhvr>
                                      <p:tavLst>
                                        <p:tav tm="0">
                                          <p:val>
                                            <p:fltVal val="0"/>
                                          </p:val>
                                        </p:tav>
                                        <p:tav tm="100000">
                                          <p:val>
                                            <p:strVal val="#ppt_w"/>
                                          </p:val>
                                        </p:tav>
                                      </p:tavLst>
                                    </p:anim>
                                    <p:anim calcmode="lin" valueType="num">
                                      <p:cBhvr>
                                        <p:cTn id="78" dur="500" fill="hold"/>
                                        <p:tgtEl>
                                          <p:spTgt spid="90"/>
                                        </p:tgtEl>
                                        <p:attrNameLst>
                                          <p:attrName>ppt_h</p:attrName>
                                        </p:attrNameLst>
                                      </p:cBhvr>
                                      <p:tavLst>
                                        <p:tav tm="0">
                                          <p:val>
                                            <p:fltVal val="0"/>
                                          </p:val>
                                        </p:tav>
                                        <p:tav tm="100000">
                                          <p:val>
                                            <p:strVal val="#ppt_h"/>
                                          </p:val>
                                        </p:tav>
                                      </p:tavLst>
                                    </p:anim>
                                    <p:animEffect transition="in" filter="fade">
                                      <p:cBhvr>
                                        <p:cTn id="79" dur="500"/>
                                        <p:tgtEl>
                                          <p:spTgt spid="9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92"/>
                                        </p:tgtEl>
                                        <p:attrNameLst>
                                          <p:attrName>style.visibility</p:attrName>
                                        </p:attrNameLst>
                                      </p:cBhvr>
                                      <p:to>
                                        <p:strVal val="visible"/>
                                      </p:to>
                                    </p:set>
                                    <p:anim calcmode="lin" valueType="num">
                                      <p:cBhvr>
                                        <p:cTn id="82" dur="500" fill="hold"/>
                                        <p:tgtEl>
                                          <p:spTgt spid="92"/>
                                        </p:tgtEl>
                                        <p:attrNameLst>
                                          <p:attrName>ppt_w</p:attrName>
                                        </p:attrNameLst>
                                      </p:cBhvr>
                                      <p:tavLst>
                                        <p:tav tm="0">
                                          <p:val>
                                            <p:fltVal val="0"/>
                                          </p:val>
                                        </p:tav>
                                        <p:tav tm="100000">
                                          <p:val>
                                            <p:strVal val="#ppt_w"/>
                                          </p:val>
                                        </p:tav>
                                      </p:tavLst>
                                    </p:anim>
                                    <p:anim calcmode="lin" valueType="num">
                                      <p:cBhvr>
                                        <p:cTn id="83" dur="500" fill="hold"/>
                                        <p:tgtEl>
                                          <p:spTgt spid="92"/>
                                        </p:tgtEl>
                                        <p:attrNameLst>
                                          <p:attrName>ppt_h</p:attrName>
                                        </p:attrNameLst>
                                      </p:cBhvr>
                                      <p:tavLst>
                                        <p:tav tm="0">
                                          <p:val>
                                            <p:fltVal val="0"/>
                                          </p:val>
                                        </p:tav>
                                        <p:tav tm="100000">
                                          <p:val>
                                            <p:strVal val="#ppt_h"/>
                                          </p:val>
                                        </p:tav>
                                      </p:tavLst>
                                    </p:anim>
                                    <p:animEffect transition="in" filter="fade">
                                      <p:cBhvr>
                                        <p:cTn id="84"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8" grpId="0" animBg="1"/>
      <p:bldP spid="38" grpId="1" animBg="1"/>
      <p:bldP spid="39" grpId="0" animBg="1"/>
      <p:bldP spid="39" grpId="1" animBg="1"/>
      <p:bldP spid="43" grpId="0" animBg="1"/>
      <p:bldP spid="43" grpId="1" animBg="1"/>
      <p:bldP spid="44" grpId="0" animBg="1"/>
      <p:bldP spid="44" grpId="1" animBg="1"/>
      <p:bldP spid="79" grpId="0" animBg="1"/>
      <p:bldP spid="79" grpId="1" animBg="1"/>
      <p:bldP spid="80" grpId="0" animBg="1"/>
      <p:bldP spid="80" grpId="1" animBg="1"/>
      <p:bldP spid="84" grpId="0" animBg="1"/>
      <p:bldP spid="84" grpId="1" animBg="1"/>
      <p:bldP spid="86" grpId="0"/>
      <p:bldP spid="86" grpId="1"/>
      <p:bldP spid="88" grpId="0"/>
      <p:bldP spid="88" grpId="1"/>
      <p:bldP spid="90" grpId="0"/>
      <p:bldP spid="90" grpId="1"/>
      <p:bldP spid="92" grpId="0"/>
      <p:bldP spid="9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第一部分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01</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2618125" y="3003907"/>
            <a:ext cx="6955750" cy="1107996"/>
          </a:xfrm>
          <a:prstGeom prst="rect">
            <a:avLst/>
          </a:prstGeom>
          <a:noFill/>
        </p:spPr>
        <p:txBody>
          <a:bodyPr wrap="none" rtlCol="0">
            <a:spAutoFit/>
          </a:bodyPr>
          <a:lstStyle/>
          <a:p>
            <a:pPr lvl="0" algn="ctr">
              <a:defRPr/>
            </a:pPr>
            <a:r>
              <a:rPr kumimoji="1" lang="zh-CN" altLang="en-US" sz="6600" dirty="0">
                <a:solidFill>
                  <a:srgbClr val="44546A"/>
                </a:solidFill>
                <a:cs typeface="+mn-ea"/>
                <a:sym typeface="+mn-lt"/>
              </a:rPr>
              <a:t>熊彼得的创新理论</a:t>
            </a:r>
            <a:endParaRPr kumimoji="1" lang="en-US" altLang="zh-CN" sz="6600" dirty="0">
              <a:solidFill>
                <a:srgbClr val="44546A"/>
              </a:solidFill>
              <a:cs typeface="+mn-ea"/>
              <a:sym typeface="+mn-lt"/>
            </a:endParaRPr>
          </a:p>
        </p:txBody>
      </p:sp>
      <p:pic>
        <p:nvPicPr>
          <p:cNvPr id="10" name="图片 9" descr="图表, 旭日形&#10;&#10;描述已自动生成">
            <a:extLst>
              <a:ext uri="{FF2B5EF4-FFF2-40B4-BE49-F238E27FC236}">
                <a16:creationId xmlns:a16="http://schemas.microsoft.com/office/drawing/2014/main" id="{222AF232-1640-8823-4196-838409AF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41464695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234788" y="263802"/>
            <a:ext cx="310052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01 </a:t>
            </a:r>
            <a:r>
              <a:rPr kumimoji="1" lang="zh-CN" altLang="en-US" sz="2400" b="0" i="0" u="none" strike="noStrike" kern="1200" cap="none" spc="0" normalizeH="0" baseline="0" noProof="0" dirty="0">
                <a:ln>
                  <a:noFill/>
                </a:ln>
                <a:solidFill>
                  <a:srgbClr val="44546A"/>
                </a:solidFill>
                <a:effectLst/>
                <a:uLnTx/>
                <a:uFillTx/>
                <a:cs typeface="+mn-ea"/>
                <a:sym typeface="+mn-lt"/>
              </a:rPr>
              <a:t>熊彼得的创新理论</a:t>
            </a:r>
            <a:endParaRPr kumimoji="1" lang="en-US" altLang="zh-CN" sz="2400" b="0" i="0" u="none" strike="noStrike" kern="1200" cap="none" spc="0" normalizeH="0" baseline="0" noProof="0" dirty="0">
              <a:ln>
                <a:noFill/>
              </a:ln>
              <a:solidFill>
                <a:srgbClr val="44546A"/>
              </a:solidFill>
              <a:effectLst/>
              <a:uLnTx/>
              <a:uFillTx/>
              <a:cs typeface="+mn-ea"/>
              <a:sym typeface="+mn-lt"/>
            </a:endParaRPr>
          </a:p>
        </p:txBody>
      </p:sp>
      <p:grpSp>
        <p:nvGrpSpPr>
          <p:cNvPr id="43" name="组合 42">
            <a:extLst>
              <a:ext uri="{FF2B5EF4-FFF2-40B4-BE49-F238E27FC236}">
                <a16:creationId xmlns:a16="http://schemas.microsoft.com/office/drawing/2014/main" id="{56DFBCB0-7AFE-A99B-4021-C1371F8ED33C}"/>
              </a:ext>
            </a:extLst>
          </p:cNvPr>
          <p:cNvGrpSpPr/>
          <p:nvPr/>
        </p:nvGrpSpPr>
        <p:grpSpPr>
          <a:xfrm>
            <a:off x="972875" y="3135372"/>
            <a:ext cx="1646469" cy="2708791"/>
            <a:chOff x="972875" y="3135372"/>
            <a:chExt cx="1646469" cy="2708791"/>
          </a:xfrm>
        </p:grpSpPr>
        <p:sp>
          <p:nvSpPr>
            <p:cNvPr id="3" name="矩形 2">
              <a:extLst>
                <a:ext uri="{FF2B5EF4-FFF2-40B4-BE49-F238E27FC236}">
                  <a16:creationId xmlns:a16="http://schemas.microsoft.com/office/drawing/2014/main" id="{14163765-D4FE-604F-A835-BE4388E60534}"/>
                </a:ext>
              </a:extLst>
            </p:cNvPr>
            <p:cNvSpPr/>
            <p:nvPr/>
          </p:nvSpPr>
          <p:spPr>
            <a:xfrm>
              <a:off x="972875" y="3135372"/>
              <a:ext cx="1608881" cy="2708791"/>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Group 107">
              <a:extLst>
                <a:ext uri="{FF2B5EF4-FFF2-40B4-BE49-F238E27FC236}">
                  <a16:creationId xmlns:a16="http://schemas.microsoft.com/office/drawing/2014/main" id="{EBAE34E9-3E24-634F-8BE2-981A43C87A28}"/>
                </a:ext>
              </a:extLst>
            </p:cNvPr>
            <p:cNvGrpSpPr/>
            <p:nvPr/>
          </p:nvGrpSpPr>
          <p:grpSpPr>
            <a:xfrm>
              <a:off x="1586144" y="3459739"/>
              <a:ext cx="342670" cy="383570"/>
              <a:chOff x="3471863" y="1916113"/>
              <a:chExt cx="492125" cy="550863"/>
            </a:xfrm>
            <a:solidFill>
              <a:schemeClr val="tx2"/>
            </a:solidFill>
          </p:grpSpPr>
          <p:sp>
            <p:nvSpPr>
              <p:cNvPr id="5" name="Freeform 70">
                <a:extLst>
                  <a:ext uri="{FF2B5EF4-FFF2-40B4-BE49-F238E27FC236}">
                    <a16:creationId xmlns:a16="http://schemas.microsoft.com/office/drawing/2014/main" id="{F0165423-DBF8-5548-A501-8F268A279737}"/>
                  </a:ext>
                </a:extLst>
              </p:cNvPr>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6" name="Freeform 71">
                <a:extLst>
                  <a:ext uri="{FF2B5EF4-FFF2-40B4-BE49-F238E27FC236}">
                    <a16:creationId xmlns:a16="http://schemas.microsoft.com/office/drawing/2014/main" id="{08B369AA-B151-6B4C-96B6-50830F281B6B}"/>
                  </a:ext>
                </a:extLst>
              </p:cNvPr>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7" name="Freeform 72">
                <a:extLst>
                  <a:ext uri="{FF2B5EF4-FFF2-40B4-BE49-F238E27FC236}">
                    <a16:creationId xmlns:a16="http://schemas.microsoft.com/office/drawing/2014/main" id="{15E1D69E-656E-7341-B711-F7DF1B08AB5A}"/>
                  </a:ext>
                </a:extLst>
              </p:cNvPr>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377529A0-2D2B-6941-A4D5-7F8B02BFB91C}"/>
                </a:ext>
              </a:extLst>
            </p:cNvPr>
            <p:cNvSpPr txBox="1"/>
            <p:nvPr/>
          </p:nvSpPr>
          <p:spPr>
            <a:xfrm>
              <a:off x="1073597" y="4498813"/>
              <a:ext cx="1545747" cy="905248"/>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prstClr val="white">
                      <a:lumMod val="50000"/>
                    </a:prstClr>
                  </a:solidFill>
                  <a:effectLst/>
                  <a:uLnTx/>
                  <a:uFillTx/>
                  <a:cs typeface="+mn-ea"/>
                  <a:sym typeface="+mn-lt"/>
                </a:rPr>
                <a:t>如：新的信用卡代替了原来的纸币</a:t>
              </a:r>
            </a:p>
          </p:txBody>
        </p:sp>
        <p:sp>
          <p:nvSpPr>
            <p:cNvPr id="9" name="文本框 8">
              <a:extLst>
                <a:ext uri="{FF2B5EF4-FFF2-40B4-BE49-F238E27FC236}">
                  <a16:creationId xmlns:a16="http://schemas.microsoft.com/office/drawing/2014/main" id="{2A8DE76A-BC8B-6545-A3BF-8869A137742D}"/>
                </a:ext>
              </a:extLst>
            </p:cNvPr>
            <p:cNvSpPr txBox="1"/>
            <p:nvPr/>
          </p:nvSpPr>
          <p:spPr>
            <a:xfrm>
              <a:off x="1134524" y="4067211"/>
              <a:ext cx="118956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rgbClr val="44546A"/>
                  </a:solidFill>
                  <a:effectLst/>
                  <a:uLnTx/>
                  <a:uFillTx/>
                  <a:cs typeface="+mn-ea"/>
                  <a:sym typeface="+mn-lt"/>
                </a:rPr>
                <a:t>采用新产品</a:t>
              </a:r>
            </a:p>
          </p:txBody>
        </p:sp>
      </p:grpSp>
      <p:grpSp>
        <p:nvGrpSpPr>
          <p:cNvPr id="44" name="组合 43">
            <a:extLst>
              <a:ext uri="{FF2B5EF4-FFF2-40B4-BE49-F238E27FC236}">
                <a16:creationId xmlns:a16="http://schemas.microsoft.com/office/drawing/2014/main" id="{7C6E30C2-6550-ED9D-EE56-904C0B961CA3}"/>
              </a:ext>
            </a:extLst>
          </p:cNvPr>
          <p:cNvGrpSpPr/>
          <p:nvPr/>
        </p:nvGrpSpPr>
        <p:grpSpPr>
          <a:xfrm>
            <a:off x="2889451" y="3144418"/>
            <a:ext cx="1623290" cy="2699746"/>
            <a:chOff x="2889451" y="3144418"/>
            <a:chExt cx="1623290" cy="2699746"/>
          </a:xfrm>
        </p:grpSpPr>
        <p:sp>
          <p:nvSpPr>
            <p:cNvPr id="10" name="矩形 9">
              <a:extLst>
                <a:ext uri="{FF2B5EF4-FFF2-40B4-BE49-F238E27FC236}">
                  <a16:creationId xmlns:a16="http://schemas.microsoft.com/office/drawing/2014/main" id="{C5479DF7-A64B-5D43-976E-48D0686BFC09}"/>
                </a:ext>
              </a:extLst>
            </p:cNvPr>
            <p:cNvSpPr/>
            <p:nvPr/>
          </p:nvSpPr>
          <p:spPr>
            <a:xfrm>
              <a:off x="2889451" y="3144418"/>
              <a:ext cx="1608881" cy="2699746"/>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12E5196-5BBE-0C4A-8887-F828B145BEF5}"/>
                </a:ext>
              </a:extLst>
            </p:cNvPr>
            <p:cNvSpPr txBox="1"/>
            <p:nvPr/>
          </p:nvSpPr>
          <p:spPr>
            <a:xfrm>
              <a:off x="2966994" y="4575341"/>
              <a:ext cx="1545747" cy="905248"/>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prstClr val="white">
                      <a:lumMod val="50000"/>
                    </a:prstClr>
                  </a:solidFill>
                  <a:effectLst/>
                  <a:uLnTx/>
                  <a:uFillTx/>
                  <a:cs typeface="+mn-ea"/>
                  <a:sym typeface="+mn-lt"/>
                </a:rPr>
                <a:t>这些生产方法会导致一些不同的生产方式</a:t>
              </a:r>
            </a:p>
          </p:txBody>
        </p:sp>
        <p:sp>
          <p:nvSpPr>
            <p:cNvPr id="12" name="文本框 11">
              <a:extLst>
                <a:ext uri="{FF2B5EF4-FFF2-40B4-BE49-F238E27FC236}">
                  <a16:creationId xmlns:a16="http://schemas.microsoft.com/office/drawing/2014/main" id="{67EC5264-C5EC-5F4C-8C6E-EFB3F8AB6A71}"/>
                </a:ext>
              </a:extLst>
            </p:cNvPr>
            <p:cNvSpPr txBox="1"/>
            <p:nvPr/>
          </p:nvSpPr>
          <p:spPr>
            <a:xfrm>
              <a:off x="3119093" y="4067211"/>
              <a:ext cx="118956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rgbClr val="44546A"/>
                  </a:solidFill>
                  <a:effectLst/>
                  <a:uLnTx/>
                  <a:uFillTx/>
                  <a:cs typeface="+mn-ea"/>
                  <a:sym typeface="+mn-lt"/>
                </a:rPr>
                <a:t>采用新的生产方法</a:t>
              </a:r>
            </a:p>
          </p:txBody>
        </p:sp>
        <p:grpSp>
          <p:nvGrpSpPr>
            <p:cNvPr id="13" name="Group 102">
              <a:extLst>
                <a:ext uri="{FF2B5EF4-FFF2-40B4-BE49-F238E27FC236}">
                  <a16:creationId xmlns:a16="http://schemas.microsoft.com/office/drawing/2014/main" id="{3BD84E17-9A7B-7F4A-9261-01C5739EAB88}"/>
                </a:ext>
              </a:extLst>
            </p:cNvPr>
            <p:cNvGrpSpPr/>
            <p:nvPr/>
          </p:nvGrpSpPr>
          <p:grpSpPr>
            <a:xfrm>
              <a:off x="3479487" y="3489733"/>
              <a:ext cx="523120" cy="378394"/>
              <a:chOff x="4451350" y="1993900"/>
              <a:chExt cx="550863" cy="398462"/>
            </a:xfrm>
            <a:solidFill>
              <a:schemeClr val="tx2"/>
            </a:solidFill>
          </p:grpSpPr>
          <p:sp>
            <p:nvSpPr>
              <p:cNvPr id="14" name="Freeform 62">
                <a:extLst>
                  <a:ext uri="{FF2B5EF4-FFF2-40B4-BE49-F238E27FC236}">
                    <a16:creationId xmlns:a16="http://schemas.microsoft.com/office/drawing/2014/main" id="{405C5CFB-7C7D-244E-9E0D-1D6D15012ED4}"/>
                  </a:ext>
                </a:extLst>
              </p:cNvPr>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5" name="Freeform 63">
                <a:extLst>
                  <a:ext uri="{FF2B5EF4-FFF2-40B4-BE49-F238E27FC236}">
                    <a16:creationId xmlns:a16="http://schemas.microsoft.com/office/drawing/2014/main" id="{6CDAF5C6-9557-964D-B622-A482BE34B6E1}"/>
                  </a:ext>
                </a:extLst>
              </p:cNvPr>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6" name="Freeform 64">
                <a:extLst>
                  <a:ext uri="{FF2B5EF4-FFF2-40B4-BE49-F238E27FC236}">
                    <a16:creationId xmlns:a16="http://schemas.microsoft.com/office/drawing/2014/main" id="{43008F68-3AC6-1A48-B998-DEAD7CFA322A}"/>
                  </a:ext>
                </a:extLst>
              </p:cNvPr>
              <p:cNvSpPr>
                <a:spLocks/>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17" name="Freeform 65">
                <a:extLst>
                  <a:ext uri="{FF2B5EF4-FFF2-40B4-BE49-F238E27FC236}">
                    <a16:creationId xmlns:a16="http://schemas.microsoft.com/office/drawing/2014/main" id="{F6D80103-04A7-E644-8BEC-B69A685C491F}"/>
                  </a:ext>
                </a:extLst>
              </p:cNvPr>
              <p:cNvSpPr>
                <a:spLocks/>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grpSp>
      <p:grpSp>
        <p:nvGrpSpPr>
          <p:cNvPr id="45" name="组合 44">
            <a:extLst>
              <a:ext uri="{FF2B5EF4-FFF2-40B4-BE49-F238E27FC236}">
                <a16:creationId xmlns:a16="http://schemas.microsoft.com/office/drawing/2014/main" id="{E97A5BA4-0465-D86D-CCFB-C20A8196BC66}"/>
              </a:ext>
            </a:extLst>
          </p:cNvPr>
          <p:cNvGrpSpPr/>
          <p:nvPr/>
        </p:nvGrpSpPr>
        <p:grpSpPr>
          <a:xfrm>
            <a:off x="4772507" y="3144417"/>
            <a:ext cx="1819905" cy="2922691"/>
            <a:chOff x="4772507" y="3144417"/>
            <a:chExt cx="1819905" cy="2922691"/>
          </a:xfrm>
        </p:grpSpPr>
        <p:sp>
          <p:nvSpPr>
            <p:cNvPr id="18" name="矩形 17">
              <a:extLst>
                <a:ext uri="{FF2B5EF4-FFF2-40B4-BE49-F238E27FC236}">
                  <a16:creationId xmlns:a16="http://schemas.microsoft.com/office/drawing/2014/main" id="{F8A62173-788A-1B4F-861D-5E0E8DA2E83D}"/>
                </a:ext>
              </a:extLst>
            </p:cNvPr>
            <p:cNvSpPr/>
            <p:nvPr/>
          </p:nvSpPr>
          <p:spPr>
            <a:xfrm>
              <a:off x="4821150" y="3144417"/>
              <a:ext cx="1672292" cy="2708792"/>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D88F2DF5-8835-624B-BF20-60225B24813B}"/>
                </a:ext>
              </a:extLst>
            </p:cNvPr>
            <p:cNvSpPr txBox="1"/>
            <p:nvPr/>
          </p:nvSpPr>
          <p:spPr>
            <a:xfrm>
              <a:off x="4772507" y="4321630"/>
              <a:ext cx="1819905" cy="1745478"/>
            </a:xfrm>
            <a:prstGeom prst="rect">
              <a:avLst/>
            </a:prstGeom>
            <a:noFill/>
          </p:spPr>
          <p:txBody>
            <a:bodyPr wrap="square" rtlCol="0">
              <a:spAutoFit/>
            </a:bodyPr>
            <a:lstStyle/>
            <a:p>
              <a:pPr marL="285750" marR="0" lvl="0" indent="-285750"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1" lang="zh-CN" altLang="en-US" sz="1400" b="0" i="0" u="none" strike="noStrike" kern="1200" cap="none" spc="0" normalizeH="0" baseline="0" noProof="0" dirty="0">
                  <a:ln>
                    <a:noFill/>
                  </a:ln>
                  <a:solidFill>
                    <a:prstClr val="white">
                      <a:lumMod val="50000"/>
                    </a:prstClr>
                  </a:solidFill>
                  <a:effectLst/>
                  <a:uLnTx/>
                  <a:uFillTx/>
                  <a:cs typeface="+mn-ea"/>
                  <a:sym typeface="+mn-lt"/>
                </a:rPr>
                <a:t>互联网金融的出现开发了新的市场</a:t>
              </a:r>
              <a:endParaRPr kumimoji="1" lang="en-US" altLang="zh-CN" sz="1400" b="0" i="0" u="none" strike="noStrike" kern="1200" cap="none" spc="0" normalizeH="0" baseline="0" noProof="0" dirty="0">
                <a:ln>
                  <a:noFill/>
                </a:ln>
                <a:solidFill>
                  <a:prstClr val="white">
                    <a:lumMod val="50000"/>
                  </a:prstClr>
                </a:solidFill>
                <a:effectLst/>
                <a:uLnTx/>
                <a:uFillTx/>
                <a:cs typeface="+mn-ea"/>
                <a:sym typeface="+mn-lt"/>
              </a:endParaRPr>
            </a:p>
            <a:p>
              <a:pPr marL="285750" marR="0" lvl="0" indent="-285750"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1" lang="zh-CN" altLang="en-US" sz="1400" b="0" i="0" u="none" strike="noStrike" kern="1200" cap="none" spc="0" normalizeH="0" baseline="0" noProof="0" dirty="0">
                  <a:ln>
                    <a:noFill/>
                  </a:ln>
                  <a:solidFill>
                    <a:prstClr val="white">
                      <a:lumMod val="50000"/>
                    </a:prstClr>
                  </a:solidFill>
                  <a:effectLst/>
                  <a:uLnTx/>
                  <a:uFillTx/>
                  <a:cs typeface="+mn-ea"/>
                  <a:sym typeface="+mn-lt"/>
                </a:rPr>
                <a:t>原有的稳定的市场份额将出现变动</a:t>
              </a:r>
            </a:p>
          </p:txBody>
        </p:sp>
        <p:sp>
          <p:nvSpPr>
            <p:cNvPr id="20" name="文本框 19">
              <a:extLst>
                <a:ext uri="{FF2B5EF4-FFF2-40B4-BE49-F238E27FC236}">
                  <a16:creationId xmlns:a16="http://schemas.microsoft.com/office/drawing/2014/main" id="{2209BB0C-51CE-894F-955E-E1EEED13FE96}"/>
                </a:ext>
              </a:extLst>
            </p:cNvPr>
            <p:cNvSpPr txBox="1"/>
            <p:nvPr/>
          </p:nvSpPr>
          <p:spPr>
            <a:xfrm>
              <a:off x="5012502" y="4023145"/>
              <a:ext cx="1189562"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rgbClr val="44546A"/>
                  </a:solidFill>
                  <a:effectLst/>
                  <a:uLnTx/>
                  <a:uFillTx/>
                  <a:cs typeface="+mn-ea"/>
                  <a:sym typeface="+mn-lt"/>
                </a:rPr>
                <a:t>开辟新市场</a:t>
              </a:r>
            </a:p>
          </p:txBody>
        </p:sp>
        <p:grpSp>
          <p:nvGrpSpPr>
            <p:cNvPr id="21" name="Group 114">
              <a:extLst>
                <a:ext uri="{FF2B5EF4-FFF2-40B4-BE49-F238E27FC236}">
                  <a16:creationId xmlns:a16="http://schemas.microsoft.com/office/drawing/2014/main" id="{57553E37-0FE9-1F41-AEF2-7ACED8C70D84}"/>
                </a:ext>
              </a:extLst>
            </p:cNvPr>
            <p:cNvGrpSpPr/>
            <p:nvPr/>
          </p:nvGrpSpPr>
          <p:grpSpPr>
            <a:xfrm>
              <a:off x="5342861" y="3426001"/>
              <a:ext cx="512866" cy="442126"/>
              <a:chOff x="4411663" y="2727325"/>
              <a:chExt cx="552451" cy="476251"/>
            </a:xfrm>
            <a:solidFill>
              <a:schemeClr val="tx2"/>
            </a:solidFill>
          </p:grpSpPr>
          <p:sp>
            <p:nvSpPr>
              <p:cNvPr id="22" name="Freeform 153">
                <a:extLst>
                  <a:ext uri="{FF2B5EF4-FFF2-40B4-BE49-F238E27FC236}">
                    <a16:creationId xmlns:a16="http://schemas.microsoft.com/office/drawing/2014/main" id="{EB822FE6-88E2-D545-9576-1B8FF759BC00}"/>
                  </a:ext>
                </a:extLst>
              </p:cNvPr>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3" name="Freeform 154">
                <a:extLst>
                  <a:ext uri="{FF2B5EF4-FFF2-40B4-BE49-F238E27FC236}">
                    <a16:creationId xmlns:a16="http://schemas.microsoft.com/office/drawing/2014/main" id="{F3DCAA29-2F36-EF43-A351-7FF83DC54F64}"/>
                  </a:ext>
                </a:extLst>
              </p:cNvPr>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4" name="Freeform 155">
                <a:extLst>
                  <a:ext uri="{FF2B5EF4-FFF2-40B4-BE49-F238E27FC236}">
                    <a16:creationId xmlns:a16="http://schemas.microsoft.com/office/drawing/2014/main" id="{26721479-2A87-8E41-B311-771F68227130}"/>
                  </a:ext>
                </a:extLst>
              </p:cNvPr>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25" name="Freeform 156">
                <a:extLst>
                  <a:ext uri="{FF2B5EF4-FFF2-40B4-BE49-F238E27FC236}">
                    <a16:creationId xmlns:a16="http://schemas.microsoft.com/office/drawing/2014/main" id="{DCC3FA8E-8027-0A45-8ED2-758B5864F037}"/>
                  </a:ext>
                </a:extLst>
              </p:cNvPr>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grpSp>
      <p:grpSp>
        <p:nvGrpSpPr>
          <p:cNvPr id="46" name="组合 45">
            <a:extLst>
              <a:ext uri="{FF2B5EF4-FFF2-40B4-BE49-F238E27FC236}">
                <a16:creationId xmlns:a16="http://schemas.microsoft.com/office/drawing/2014/main" id="{8239131B-97C5-F186-8302-936EF368B998}"/>
              </a:ext>
            </a:extLst>
          </p:cNvPr>
          <p:cNvGrpSpPr/>
          <p:nvPr/>
        </p:nvGrpSpPr>
        <p:grpSpPr>
          <a:xfrm>
            <a:off x="6641055" y="3135372"/>
            <a:ext cx="1759235" cy="2708791"/>
            <a:chOff x="6641055" y="3135372"/>
            <a:chExt cx="1759235" cy="2708791"/>
          </a:xfrm>
        </p:grpSpPr>
        <p:sp>
          <p:nvSpPr>
            <p:cNvPr id="26" name="矩形 25">
              <a:extLst>
                <a:ext uri="{FF2B5EF4-FFF2-40B4-BE49-F238E27FC236}">
                  <a16:creationId xmlns:a16="http://schemas.microsoft.com/office/drawing/2014/main" id="{4E80F2F3-B0BB-4F46-9B93-A0ECF38F3F69}"/>
                </a:ext>
              </a:extLst>
            </p:cNvPr>
            <p:cNvSpPr/>
            <p:nvPr/>
          </p:nvSpPr>
          <p:spPr>
            <a:xfrm>
              <a:off x="6716233" y="3135372"/>
              <a:ext cx="1608881" cy="2708791"/>
            </a:xfrm>
            <a:prstGeom prst="rect">
              <a:avLst/>
            </a:prstGeom>
            <a:solidFill>
              <a:schemeClr val="bg1"/>
            </a:solidFill>
            <a:ln>
              <a:noFill/>
            </a:ln>
            <a:effectLst>
              <a:outerShdw blurRad="152400" sx="102000" sy="102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7" name="文本框 26">
              <a:extLst>
                <a:ext uri="{FF2B5EF4-FFF2-40B4-BE49-F238E27FC236}">
                  <a16:creationId xmlns:a16="http://schemas.microsoft.com/office/drawing/2014/main" id="{DD8C53DA-2879-074D-9121-9ED8F2086573}"/>
                </a:ext>
              </a:extLst>
            </p:cNvPr>
            <p:cNvSpPr txBox="1"/>
            <p:nvPr/>
          </p:nvSpPr>
          <p:spPr>
            <a:xfrm>
              <a:off x="6779367" y="4881784"/>
              <a:ext cx="1545747" cy="625171"/>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1" lang="zh-CN" altLang="en-US" sz="1400" dirty="0">
                  <a:solidFill>
                    <a:prstClr val="white">
                      <a:lumMod val="50000"/>
                    </a:prstClr>
                  </a:solidFill>
                  <a:cs typeface="+mn-ea"/>
                  <a:sym typeface="+mn-lt"/>
                </a:rPr>
                <a:t>如：银行卡中的磁卡到芯片卡</a:t>
              </a:r>
              <a:endParaRPr kumimoji="1" lang="zh-CN" altLang="en-US"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28" name="文本框 27">
              <a:extLst>
                <a:ext uri="{FF2B5EF4-FFF2-40B4-BE49-F238E27FC236}">
                  <a16:creationId xmlns:a16="http://schemas.microsoft.com/office/drawing/2014/main" id="{ECD27817-EF5E-4344-8F6C-C940E220313A}"/>
                </a:ext>
              </a:extLst>
            </p:cNvPr>
            <p:cNvSpPr txBox="1"/>
            <p:nvPr/>
          </p:nvSpPr>
          <p:spPr>
            <a:xfrm>
              <a:off x="6641055" y="4046055"/>
              <a:ext cx="1759235"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dirty="0">
                  <a:solidFill>
                    <a:srgbClr val="44546A"/>
                  </a:solidFill>
                  <a:cs typeface="+mn-ea"/>
                  <a:sym typeface="+mn-lt"/>
                </a:rPr>
                <a:t>掠夺或控制原材料或半成品的供应来源</a:t>
              </a:r>
              <a:endParaRPr kumimoji="1" lang="zh-CN" altLang="en-US" sz="1400" b="0" i="0" u="none" strike="noStrike" kern="1200" cap="none" spc="0" normalizeH="0" baseline="0" noProof="0" dirty="0">
                <a:ln>
                  <a:noFill/>
                </a:ln>
                <a:solidFill>
                  <a:srgbClr val="44546A"/>
                </a:solidFill>
                <a:effectLst/>
                <a:uLnTx/>
                <a:uFillTx/>
                <a:cs typeface="+mn-ea"/>
                <a:sym typeface="+mn-lt"/>
              </a:endParaRPr>
            </a:p>
          </p:txBody>
        </p:sp>
        <p:grpSp>
          <p:nvGrpSpPr>
            <p:cNvPr id="29" name="Group 111">
              <a:extLst>
                <a:ext uri="{FF2B5EF4-FFF2-40B4-BE49-F238E27FC236}">
                  <a16:creationId xmlns:a16="http://schemas.microsoft.com/office/drawing/2014/main" id="{7F74598B-8A16-6442-AC7E-7099761EF63F}"/>
                </a:ext>
              </a:extLst>
            </p:cNvPr>
            <p:cNvGrpSpPr/>
            <p:nvPr/>
          </p:nvGrpSpPr>
          <p:grpSpPr>
            <a:xfrm>
              <a:off x="7315268" y="3452464"/>
              <a:ext cx="444450" cy="443173"/>
              <a:chOff x="8153400" y="2690813"/>
              <a:chExt cx="552450" cy="550862"/>
            </a:xfrm>
            <a:solidFill>
              <a:schemeClr val="tx2"/>
            </a:solidFill>
          </p:grpSpPr>
          <p:sp>
            <p:nvSpPr>
              <p:cNvPr id="30" name="Freeform 123">
                <a:extLst>
                  <a:ext uri="{FF2B5EF4-FFF2-40B4-BE49-F238E27FC236}">
                    <a16:creationId xmlns:a16="http://schemas.microsoft.com/office/drawing/2014/main" id="{AE88812B-5F9B-9446-BBAE-87BA0741DB64}"/>
                  </a:ext>
                </a:extLst>
              </p:cNvPr>
              <p:cNvSpPr>
                <a:spLocks/>
              </p:cNvSpPr>
              <p:nvPr/>
            </p:nvSpPr>
            <p:spPr bwMode="auto">
              <a:xfrm>
                <a:off x="8315325" y="2835275"/>
                <a:ext cx="228600" cy="239712"/>
              </a:xfrm>
              <a:custGeom>
                <a:avLst/>
                <a:gdLst>
                  <a:gd name="T0" fmla="*/ 803 w 1447"/>
                  <a:gd name="T1" fmla="*/ 4 h 1516"/>
                  <a:gd name="T2" fmla="*/ 937 w 1447"/>
                  <a:gd name="T3" fmla="*/ 47 h 1516"/>
                  <a:gd name="T4" fmla="*/ 1045 w 1447"/>
                  <a:gd name="T5" fmla="*/ 131 h 1516"/>
                  <a:gd name="T6" fmla="*/ 1117 w 1447"/>
                  <a:gd name="T7" fmla="*/ 249 h 1516"/>
                  <a:gd name="T8" fmla="*/ 1143 w 1447"/>
                  <a:gd name="T9" fmla="*/ 388 h 1516"/>
                  <a:gd name="T10" fmla="*/ 1134 w 1447"/>
                  <a:gd name="T11" fmla="*/ 803 h 1516"/>
                  <a:gd name="T12" fmla="*/ 1093 w 1447"/>
                  <a:gd name="T13" fmla="*/ 884 h 1516"/>
                  <a:gd name="T14" fmla="*/ 1095 w 1447"/>
                  <a:gd name="T15" fmla="*/ 1191 h 1516"/>
                  <a:gd name="T16" fmla="*/ 1188 w 1447"/>
                  <a:gd name="T17" fmla="*/ 1242 h 1516"/>
                  <a:gd name="T18" fmla="*/ 1308 w 1447"/>
                  <a:gd name="T19" fmla="*/ 1315 h 1516"/>
                  <a:gd name="T20" fmla="*/ 1418 w 1447"/>
                  <a:gd name="T21" fmla="*/ 1388 h 1516"/>
                  <a:gd name="T22" fmla="*/ 1447 w 1447"/>
                  <a:gd name="T23" fmla="*/ 1434 h 1516"/>
                  <a:gd name="T24" fmla="*/ 1435 w 1447"/>
                  <a:gd name="T25" fmla="*/ 1486 h 1516"/>
                  <a:gd name="T26" fmla="*/ 1394 w 1447"/>
                  <a:gd name="T27" fmla="*/ 1513 h 1516"/>
                  <a:gd name="T28" fmla="*/ 1349 w 1447"/>
                  <a:gd name="T29" fmla="*/ 1510 h 1516"/>
                  <a:gd name="T30" fmla="*/ 1233 w 1447"/>
                  <a:gd name="T31" fmla="*/ 1433 h 1516"/>
                  <a:gd name="T32" fmla="*/ 1119 w 1447"/>
                  <a:gd name="T33" fmla="*/ 1364 h 1516"/>
                  <a:gd name="T34" fmla="*/ 1032 w 1447"/>
                  <a:gd name="T35" fmla="*/ 1316 h 1516"/>
                  <a:gd name="T36" fmla="*/ 980 w 1447"/>
                  <a:gd name="T37" fmla="*/ 1290 h 1516"/>
                  <a:gd name="T38" fmla="*/ 941 w 1447"/>
                  <a:gd name="T39" fmla="*/ 1250 h 1516"/>
                  <a:gd name="T40" fmla="*/ 932 w 1447"/>
                  <a:gd name="T41" fmla="*/ 872 h 1516"/>
                  <a:gd name="T42" fmla="*/ 950 w 1447"/>
                  <a:gd name="T43" fmla="*/ 826 h 1516"/>
                  <a:gd name="T44" fmla="*/ 993 w 1447"/>
                  <a:gd name="T45" fmla="*/ 783 h 1516"/>
                  <a:gd name="T46" fmla="*/ 1003 w 1447"/>
                  <a:gd name="T47" fmla="*/ 388 h 1516"/>
                  <a:gd name="T48" fmla="*/ 975 w 1447"/>
                  <a:gd name="T49" fmla="*/ 275 h 1516"/>
                  <a:gd name="T50" fmla="*/ 902 w 1447"/>
                  <a:gd name="T51" fmla="*/ 189 h 1516"/>
                  <a:gd name="T52" fmla="*/ 796 w 1447"/>
                  <a:gd name="T53" fmla="*/ 144 h 1516"/>
                  <a:gd name="T54" fmla="*/ 640 w 1447"/>
                  <a:gd name="T55" fmla="*/ 144 h 1516"/>
                  <a:gd name="T56" fmla="*/ 533 w 1447"/>
                  <a:gd name="T57" fmla="*/ 189 h 1516"/>
                  <a:gd name="T58" fmla="*/ 459 w 1447"/>
                  <a:gd name="T59" fmla="*/ 275 h 1516"/>
                  <a:gd name="T60" fmla="*/ 432 w 1447"/>
                  <a:gd name="T61" fmla="*/ 388 h 1516"/>
                  <a:gd name="T62" fmla="*/ 442 w 1447"/>
                  <a:gd name="T63" fmla="*/ 783 h 1516"/>
                  <a:gd name="T64" fmla="*/ 485 w 1447"/>
                  <a:gd name="T65" fmla="*/ 826 h 1516"/>
                  <a:gd name="T66" fmla="*/ 503 w 1447"/>
                  <a:gd name="T67" fmla="*/ 872 h 1516"/>
                  <a:gd name="T68" fmla="*/ 494 w 1447"/>
                  <a:gd name="T69" fmla="*/ 1250 h 1516"/>
                  <a:gd name="T70" fmla="*/ 454 w 1447"/>
                  <a:gd name="T71" fmla="*/ 1290 h 1516"/>
                  <a:gd name="T72" fmla="*/ 400 w 1447"/>
                  <a:gd name="T73" fmla="*/ 1317 h 1516"/>
                  <a:gd name="T74" fmla="*/ 311 w 1447"/>
                  <a:gd name="T75" fmla="*/ 1366 h 1516"/>
                  <a:gd name="T76" fmla="*/ 196 w 1447"/>
                  <a:gd name="T77" fmla="*/ 1436 h 1516"/>
                  <a:gd name="T78" fmla="*/ 93 w 1447"/>
                  <a:gd name="T79" fmla="*/ 1502 h 1516"/>
                  <a:gd name="T80" fmla="*/ 41 w 1447"/>
                  <a:gd name="T81" fmla="*/ 1500 h 1516"/>
                  <a:gd name="T82" fmla="*/ 3 w 1447"/>
                  <a:gd name="T83" fmla="*/ 1459 h 1516"/>
                  <a:gd name="T84" fmla="*/ 6 w 1447"/>
                  <a:gd name="T85" fmla="*/ 1406 h 1516"/>
                  <a:gd name="T86" fmla="*/ 75 w 1447"/>
                  <a:gd name="T87" fmla="*/ 1346 h 1516"/>
                  <a:gd name="T88" fmla="*/ 205 w 1447"/>
                  <a:gd name="T89" fmla="*/ 1265 h 1516"/>
                  <a:gd name="T90" fmla="*/ 310 w 1447"/>
                  <a:gd name="T91" fmla="*/ 1206 h 1516"/>
                  <a:gd name="T92" fmla="*/ 361 w 1447"/>
                  <a:gd name="T93" fmla="*/ 907 h 1516"/>
                  <a:gd name="T94" fmla="*/ 302 w 1447"/>
                  <a:gd name="T95" fmla="*/ 814 h 1516"/>
                  <a:gd name="T96" fmla="*/ 291 w 1447"/>
                  <a:gd name="T97" fmla="*/ 388 h 1516"/>
                  <a:gd name="T98" fmla="*/ 316 w 1447"/>
                  <a:gd name="T99" fmla="*/ 249 h 1516"/>
                  <a:gd name="T100" fmla="*/ 389 w 1447"/>
                  <a:gd name="T101" fmla="*/ 131 h 1516"/>
                  <a:gd name="T102" fmla="*/ 496 w 1447"/>
                  <a:gd name="T103" fmla="*/ 47 h 1516"/>
                  <a:gd name="T104" fmla="*/ 630 w 1447"/>
                  <a:gd name="T105" fmla="*/ 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7" h="1516">
                    <a:moveTo>
                      <a:pt x="679" y="0"/>
                    </a:moveTo>
                    <a:lnTo>
                      <a:pt x="755" y="0"/>
                    </a:lnTo>
                    <a:lnTo>
                      <a:pt x="803" y="4"/>
                    </a:lnTo>
                    <a:lnTo>
                      <a:pt x="851" y="13"/>
                    </a:lnTo>
                    <a:lnTo>
                      <a:pt x="895" y="27"/>
                    </a:lnTo>
                    <a:lnTo>
                      <a:pt x="937" y="47"/>
                    </a:lnTo>
                    <a:lnTo>
                      <a:pt x="976" y="70"/>
                    </a:lnTo>
                    <a:lnTo>
                      <a:pt x="1013" y="98"/>
                    </a:lnTo>
                    <a:lnTo>
                      <a:pt x="1045" y="131"/>
                    </a:lnTo>
                    <a:lnTo>
                      <a:pt x="1073" y="166"/>
                    </a:lnTo>
                    <a:lnTo>
                      <a:pt x="1097" y="206"/>
                    </a:lnTo>
                    <a:lnTo>
                      <a:pt x="1117" y="249"/>
                    </a:lnTo>
                    <a:lnTo>
                      <a:pt x="1131" y="293"/>
                    </a:lnTo>
                    <a:lnTo>
                      <a:pt x="1139" y="340"/>
                    </a:lnTo>
                    <a:lnTo>
                      <a:pt x="1143" y="388"/>
                    </a:lnTo>
                    <a:lnTo>
                      <a:pt x="1143" y="741"/>
                    </a:lnTo>
                    <a:lnTo>
                      <a:pt x="1141" y="772"/>
                    </a:lnTo>
                    <a:lnTo>
                      <a:pt x="1134" y="803"/>
                    </a:lnTo>
                    <a:lnTo>
                      <a:pt x="1125" y="831"/>
                    </a:lnTo>
                    <a:lnTo>
                      <a:pt x="1110" y="858"/>
                    </a:lnTo>
                    <a:lnTo>
                      <a:pt x="1093" y="884"/>
                    </a:lnTo>
                    <a:lnTo>
                      <a:pt x="1072" y="907"/>
                    </a:lnTo>
                    <a:lnTo>
                      <a:pt x="1072" y="1179"/>
                    </a:lnTo>
                    <a:lnTo>
                      <a:pt x="1095" y="1191"/>
                    </a:lnTo>
                    <a:lnTo>
                      <a:pt x="1123" y="1205"/>
                    </a:lnTo>
                    <a:lnTo>
                      <a:pt x="1153" y="1222"/>
                    </a:lnTo>
                    <a:lnTo>
                      <a:pt x="1188" y="1242"/>
                    </a:lnTo>
                    <a:lnTo>
                      <a:pt x="1226" y="1264"/>
                    </a:lnTo>
                    <a:lnTo>
                      <a:pt x="1266" y="1288"/>
                    </a:lnTo>
                    <a:lnTo>
                      <a:pt x="1308" y="1315"/>
                    </a:lnTo>
                    <a:lnTo>
                      <a:pt x="1353" y="1343"/>
                    </a:lnTo>
                    <a:lnTo>
                      <a:pt x="1385" y="1365"/>
                    </a:lnTo>
                    <a:lnTo>
                      <a:pt x="1418" y="1388"/>
                    </a:lnTo>
                    <a:lnTo>
                      <a:pt x="1432" y="1401"/>
                    </a:lnTo>
                    <a:lnTo>
                      <a:pt x="1441" y="1417"/>
                    </a:lnTo>
                    <a:lnTo>
                      <a:pt x="1447" y="1434"/>
                    </a:lnTo>
                    <a:lnTo>
                      <a:pt x="1447" y="1451"/>
                    </a:lnTo>
                    <a:lnTo>
                      <a:pt x="1444" y="1469"/>
                    </a:lnTo>
                    <a:lnTo>
                      <a:pt x="1435" y="1486"/>
                    </a:lnTo>
                    <a:lnTo>
                      <a:pt x="1423" y="1499"/>
                    </a:lnTo>
                    <a:lnTo>
                      <a:pt x="1409" y="1508"/>
                    </a:lnTo>
                    <a:lnTo>
                      <a:pt x="1394" y="1513"/>
                    </a:lnTo>
                    <a:lnTo>
                      <a:pt x="1378" y="1516"/>
                    </a:lnTo>
                    <a:lnTo>
                      <a:pt x="1363" y="1515"/>
                    </a:lnTo>
                    <a:lnTo>
                      <a:pt x="1349" y="1510"/>
                    </a:lnTo>
                    <a:lnTo>
                      <a:pt x="1337" y="1503"/>
                    </a:lnTo>
                    <a:lnTo>
                      <a:pt x="1276" y="1460"/>
                    </a:lnTo>
                    <a:lnTo>
                      <a:pt x="1233" y="1433"/>
                    </a:lnTo>
                    <a:lnTo>
                      <a:pt x="1193" y="1408"/>
                    </a:lnTo>
                    <a:lnTo>
                      <a:pt x="1155" y="1385"/>
                    </a:lnTo>
                    <a:lnTo>
                      <a:pt x="1119" y="1364"/>
                    </a:lnTo>
                    <a:lnTo>
                      <a:pt x="1087" y="1345"/>
                    </a:lnTo>
                    <a:lnTo>
                      <a:pt x="1058" y="1329"/>
                    </a:lnTo>
                    <a:lnTo>
                      <a:pt x="1032" y="1316"/>
                    </a:lnTo>
                    <a:lnTo>
                      <a:pt x="1010" y="1304"/>
                    </a:lnTo>
                    <a:lnTo>
                      <a:pt x="993" y="1296"/>
                    </a:lnTo>
                    <a:lnTo>
                      <a:pt x="980" y="1290"/>
                    </a:lnTo>
                    <a:lnTo>
                      <a:pt x="964" y="1279"/>
                    </a:lnTo>
                    <a:lnTo>
                      <a:pt x="951" y="1265"/>
                    </a:lnTo>
                    <a:lnTo>
                      <a:pt x="941" y="1250"/>
                    </a:lnTo>
                    <a:lnTo>
                      <a:pt x="934" y="1232"/>
                    </a:lnTo>
                    <a:lnTo>
                      <a:pt x="932" y="1213"/>
                    </a:lnTo>
                    <a:lnTo>
                      <a:pt x="932" y="872"/>
                    </a:lnTo>
                    <a:lnTo>
                      <a:pt x="934" y="855"/>
                    </a:lnTo>
                    <a:lnTo>
                      <a:pt x="940" y="839"/>
                    </a:lnTo>
                    <a:lnTo>
                      <a:pt x="950" y="826"/>
                    </a:lnTo>
                    <a:lnTo>
                      <a:pt x="963" y="814"/>
                    </a:lnTo>
                    <a:lnTo>
                      <a:pt x="980" y="801"/>
                    </a:lnTo>
                    <a:lnTo>
                      <a:pt x="993" y="783"/>
                    </a:lnTo>
                    <a:lnTo>
                      <a:pt x="1000" y="763"/>
                    </a:lnTo>
                    <a:lnTo>
                      <a:pt x="1003" y="741"/>
                    </a:lnTo>
                    <a:lnTo>
                      <a:pt x="1003" y="388"/>
                    </a:lnTo>
                    <a:lnTo>
                      <a:pt x="1000" y="348"/>
                    </a:lnTo>
                    <a:lnTo>
                      <a:pt x="991" y="311"/>
                    </a:lnTo>
                    <a:lnTo>
                      <a:pt x="975" y="275"/>
                    </a:lnTo>
                    <a:lnTo>
                      <a:pt x="955" y="242"/>
                    </a:lnTo>
                    <a:lnTo>
                      <a:pt x="931" y="214"/>
                    </a:lnTo>
                    <a:lnTo>
                      <a:pt x="902" y="189"/>
                    </a:lnTo>
                    <a:lnTo>
                      <a:pt x="870" y="169"/>
                    </a:lnTo>
                    <a:lnTo>
                      <a:pt x="834" y="154"/>
                    </a:lnTo>
                    <a:lnTo>
                      <a:pt x="796" y="144"/>
                    </a:lnTo>
                    <a:lnTo>
                      <a:pt x="756" y="141"/>
                    </a:lnTo>
                    <a:lnTo>
                      <a:pt x="680" y="141"/>
                    </a:lnTo>
                    <a:lnTo>
                      <a:pt x="640" y="144"/>
                    </a:lnTo>
                    <a:lnTo>
                      <a:pt x="601" y="154"/>
                    </a:lnTo>
                    <a:lnTo>
                      <a:pt x="566" y="169"/>
                    </a:lnTo>
                    <a:lnTo>
                      <a:pt x="533" y="189"/>
                    </a:lnTo>
                    <a:lnTo>
                      <a:pt x="505" y="213"/>
                    </a:lnTo>
                    <a:lnTo>
                      <a:pt x="479" y="242"/>
                    </a:lnTo>
                    <a:lnTo>
                      <a:pt x="459" y="275"/>
                    </a:lnTo>
                    <a:lnTo>
                      <a:pt x="445" y="310"/>
                    </a:lnTo>
                    <a:lnTo>
                      <a:pt x="435" y="348"/>
                    </a:lnTo>
                    <a:lnTo>
                      <a:pt x="432" y="388"/>
                    </a:lnTo>
                    <a:lnTo>
                      <a:pt x="432" y="741"/>
                    </a:lnTo>
                    <a:lnTo>
                      <a:pt x="434" y="763"/>
                    </a:lnTo>
                    <a:lnTo>
                      <a:pt x="442" y="783"/>
                    </a:lnTo>
                    <a:lnTo>
                      <a:pt x="454" y="801"/>
                    </a:lnTo>
                    <a:lnTo>
                      <a:pt x="471" y="814"/>
                    </a:lnTo>
                    <a:lnTo>
                      <a:pt x="485" y="826"/>
                    </a:lnTo>
                    <a:lnTo>
                      <a:pt x="494" y="839"/>
                    </a:lnTo>
                    <a:lnTo>
                      <a:pt x="500" y="855"/>
                    </a:lnTo>
                    <a:lnTo>
                      <a:pt x="503" y="872"/>
                    </a:lnTo>
                    <a:lnTo>
                      <a:pt x="503" y="1213"/>
                    </a:lnTo>
                    <a:lnTo>
                      <a:pt x="500" y="1232"/>
                    </a:lnTo>
                    <a:lnTo>
                      <a:pt x="494" y="1250"/>
                    </a:lnTo>
                    <a:lnTo>
                      <a:pt x="484" y="1265"/>
                    </a:lnTo>
                    <a:lnTo>
                      <a:pt x="470" y="1279"/>
                    </a:lnTo>
                    <a:lnTo>
                      <a:pt x="454" y="1290"/>
                    </a:lnTo>
                    <a:lnTo>
                      <a:pt x="440" y="1296"/>
                    </a:lnTo>
                    <a:lnTo>
                      <a:pt x="422" y="1305"/>
                    </a:lnTo>
                    <a:lnTo>
                      <a:pt x="400" y="1317"/>
                    </a:lnTo>
                    <a:lnTo>
                      <a:pt x="374" y="1331"/>
                    </a:lnTo>
                    <a:lnTo>
                      <a:pt x="344" y="1347"/>
                    </a:lnTo>
                    <a:lnTo>
                      <a:pt x="311" y="1366"/>
                    </a:lnTo>
                    <a:lnTo>
                      <a:pt x="275" y="1387"/>
                    </a:lnTo>
                    <a:lnTo>
                      <a:pt x="237" y="1410"/>
                    </a:lnTo>
                    <a:lnTo>
                      <a:pt x="196" y="1436"/>
                    </a:lnTo>
                    <a:lnTo>
                      <a:pt x="153" y="1463"/>
                    </a:lnTo>
                    <a:lnTo>
                      <a:pt x="110" y="1492"/>
                    </a:lnTo>
                    <a:lnTo>
                      <a:pt x="93" y="1502"/>
                    </a:lnTo>
                    <a:lnTo>
                      <a:pt x="75" y="1505"/>
                    </a:lnTo>
                    <a:lnTo>
                      <a:pt x="58" y="1505"/>
                    </a:lnTo>
                    <a:lnTo>
                      <a:pt x="41" y="1500"/>
                    </a:lnTo>
                    <a:lnTo>
                      <a:pt x="25" y="1489"/>
                    </a:lnTo>
                    <a:lnTo>
                      <a:pt x="12" y="1476"/>
                    </a:lnTo>
                    <a:lnTo>
                      <a:pt x="3" y="1459"/>
                    </a:lnTo>
                    <a:lnTo>
                      <a:pt x="0" y="1441"/>
                    </a:lnTo>
                    <a:lnTo>
                      <a:pt x="1" y="1423"/>
                    </a:lnTo>
                    <a:lnTo>
                      <a:pt x="6" y="1406"/>
                    </a:lnTo>
                    <a:lnTo>
                      <a:pt x="15" y="1390"/>
                    </a:lnTo>
                    <a:lnTo>
                      <a:pt x="29" y="1378"/>
                    </a:lnTo>
                    <a:lnTo>
                      <a:pt x="75" y="1346"/>
                    </a:lnTo>
                    <a:lnTo>
                      <a:pt x="121" y="1317"/>
                    </a:lnTo>
                    <a:lnTo>
                      <a:pt x="164" y="1291"/>
                    </a:lnTo>
                    <a:lnTo>
                      <a:pt x="205" y="1265"/>
                    </a:lnTo>
                    <a:lnTo>
                      <a:pt x="243" y="1243"/>
                    </a:lnTo>
                    <a:lnTo>
                      <a:pt x="278" y="1223"/>
                    </a:lnTo>
                    <a:lnTo>
                      <a:pt x="310" y="1206"/>
                    </a:lnTo>
                    <a:lnTo>
                      <a:pt x="338" y="1192"/>
                    </a:lnTo>
                    <a:lnTo>
                      <a:pt x="361" y="1179"/>
                    </a:lnTo>
                    <a:lnTo>
                      <a:pt x="361" y="907"/>
                    </a:lnTo>
                    <a:lnTo>
                      <a:pt x="337" y="878"/>
                    </a:lnTo>
                    <a:lnTo>
                      <a:pt x="317" y="848"/>
                    </a:lnTo>
                    <a:lnTo>
                      <a:pt x="302" y="814"/>
                    </a:lnTo>
                    <a:lnTo>
                      <a:pt x="293" y="778"/>
                    </a:lnTo>
                    <a:lnTo>
                      <a:pt x="291" y="741"/>
                    </a:lnTo>
                    <a:lnTo>
                      <a:pt x="291" y="388"/>
                    </a:lnTo>
                    <a:lnTo>
                      <a:pt x="293" y="340"/>
                    </a:lnTo>
                    <a:lnTo>
                      <a:pt x="302" y="293"/>
                    </a:lnTo>
                    <a:lnTo>
                      <a:pt x="316" y="249"/>
                    </a:lnTo>
                    <a:lnTo>
                      <a:pt x="336" y="206"/>
                    </a:lnTo>
                    <a:lnTo>
                      <a:pt x="360" y="166"/>
                    </a:lnTo>
                    <a:lnTo>
                      <a:pt x="389" y="131"/>
                    </a:lnTo>
                    <a:lnTo>
                      <a:pt x="420" y="98"/>
                    </a:lnTo>
                    <a:lnTo>
                      <a:pt x="456" y="70"/>
                    </a:lnTo>
                    <a:lnTo>
                      <a:pt x="496" y="47"/>
                    </a:lnTo>
                    <a:lnTo>
                      <a:pt x="538" y="27"/>
                    </a:lnTo>
                    <a:lnTo>
                      <a:pt x="583" y="13"/>
                    </a:lnTo>
                    <a:lnTo>
                      <a:pt x="630" y="4"/>
                    </a:lnTo>
                    <a:lnTo>
                      <a:pt x="6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sp>
            <p:nvSpPr>
              <p:cNvPr id="31" name="Freeform 124">
                <a:extLst>
                  <a:ext uri="{FF2B5EF4-FFF2-40B4-BE49-F238E27FC236}">
                    <a16:creationId xmlns:a16="http://schemas.microsoft.com/office/drawing/2014/main" id="{6FC73E82-8CF8-3042-B13A-F8713B37143F}"/>
                  </a:ext>
                </a:extLst>
              </p:cNvPr>
              <p:cNvSpPr>
                <a:spLocks noEditPoints="1"/>
              </p:cNvSpPr>
              <p:nvPr/>
            </p:nvSpPr>
            <p:spPr bwMode="auto">
              <a:xfrm>
                <a:off x="8153400" y="2690813"/>
                <a:ext cx="552450" cy="550862"/>
              </a:xfrm>
              <a:custGeom>
                <a:avLst/>
                <a:gdLst>
                  <a:gd name="T0" fmla="*/ 1469 w 3480"/>
                  <a:gd name="T1" fmla="*/ 545 h 3470"/>
                  <a:gd name="T2" fmla="*/ 1148 w 3480"/>
                  <a:gd name="T3" fmla="*/ 664 h 3470"/>
                  <a:gd name="T4" fmla="*/ 878 w 3480"/>
                  <a:gd name="T5" fmla="*/ 864 h 3470"/>
                  <a:gd name="T6" fmla="*/ 673 w 3480"/>
                  <a:gd name="T7" fmla="*/ 1129 h 3470"/>
                  <a:gd name="T8" fmla="*/ 545 w 3480"/>
                  <a:gd name="T9" fmla="*/ 1445 h 3470"/>
                  <a:gd name="T10" fmla="*/ 516 w 3480"/>
                  <a:gd name="T11" fmla="*/ 1720 h 3470"/>
                  <a:gd name="T12" fmla="*/ 516 w 3480"/>
                  <a:gd name="T13" fmla="*/ 1853 h 3470"/>
                  <a:gd name="T14" fmla="*/ 598 w 3480"/>
                  <a:gd name="T15" fmla="*/ 2188 h 3470"/>
                  <a:gd name="T16" fmla="*/ 766 w 3480"/>
                  <a:gd name="T17" fmla="*/ 2481 h 3470"/>
                  <a:gd name="T18" fmla="*/ 1006 w 3480"/>
                  <a:gd name="T19" fmla="*/ 2715 h 3470"/>
                  <a:gd name="T20" fmla="*/ 1303 w 3480"/>
                  <a:gd name="T21" fmla="*/ 2877 h 3470"/>
                  <a:gd name="T22" fmla="*/ 1643 w 3480"/>
                  <a:gd name="T23" fmla="*/ 2952 h 3470"/>
                  <a:gd name="T24" fmla="*/ 2000 w 3480"/>
                  <a:gd name="T25" fmla="*/ 2925 h 3470"/>
                  <a:gd name="T26" fmla="*/ 2324 w 3480"/>
                  <a:gd name="T27" fmla="*/ 2802 h 3470"/>
                  <a:gd name="T28" fmla="*/ 2597 w 3480"/>
                  <a:gd name="T29" fmla="*/ 2597 h 3470"/>
                  <a:gd name="T30" fmla="*/ 2803 w 3480"/>
                  <a:gd name="T31" fmla="*/ 2325 h 3470"/>
                  <a:gd name="T32" fmla="*/ 2926 w 3480"/>
                  <a:gd name="T33" fmla="*/ 2002 h 3470"/>
                  <a:gd name="T34" fmla="*/ 2953 w 3480"/>
                  <a:gd name="T35" fmla="*/ 1645 h 3470"/>
                  <a:gd name="T36" fmla="*/ 2876 w 3480"/>
                  <a:gd name="T37" fmla="*/ 1301 h 3470"/>
                  <a:gd name="T38" fmla="*/ 2709 w 3480"/>
                  <a:gd name="T39" fmla="*/ 1002 h 3470"/>
                  <a:gd name="T40" fmla="*/ 2469 w 3480"/>
                  <a:gd name="T41" fmla="*/ 761 h 3470"/>
                  <a:gd name="T42" fmla="*/ 2168 w 3480"/>
                  <a:gd name="T43" fmla="*/ 595 h 3470"/>
                  <a:gd name="T44" fmla="*/ 1824 w 3480"/>
                  <a:gd name="T45" fmla="*/ 518 h 3470"/>
                  <a:gd name="T46" fmla="*/ 1776 w 3480"/>
                  <a:gd name="T47" fmla="*/ 9 h 3470"/>
                  <a:gd name="T48" fmla="*/ 1811 w 3480"/>
                  <a:gd name="T49" fmla="*/ 70 h 3470"/>
                  <a:gd name="T50" fmla="*/ 2085 w 3480"/>
                  <a:gd name="T51" fmla="*/ 422 h 3470"/>
                  <a:gd name="T52" fmla="*/ 2418 w 3480"/>
                  <a:gd name="T53" fmla="*/ 559 h 3470"/>
                  <a:gd name="T54" fmla="*/ 2700 w 3480"/>
                  <a:gd name="T55" fmla="*/ 776 h 3470"/>
                  <a:gd name="T56" fmla="*/ 2916 w 3480"/>
                  <a:gd name="T57" fmla="*/ 1058 h 3470"/>
                  <a:gd name="T58" fmla="*/ 3053 w 3480"/>
                  <a:gd name="T59" fmla="*/ 1390 h 3470"/>
                  <a:gd name="T60" fmla="*/ 3409 w 3480"/>
                  <a:gd name="T61" fmla="*/ 1665 h 3470"/>
                  <a:gd name="T62" fmla="*/ 3471 w 3480"/>
                  <a:gd name="T63" fmla="*/ 1699 h 3470"/>
                  <a:gd name="T64" fmla="*/ 3471 w 3480"/>
                  <a:gd name="T65" fmla="*/ 1771 h 3470"/>
                  <a:gd name="T66" fmla="*/ 3409 w 3480"/>
                  <a:gd name="T67" fmla="*/ 1805 h 3470"/>
                  <a:gd name="T68" fmla="*/ 3053 w 3480"/>
                  <a:gd name="T69" fmla="*/ 2080 h 3470"/>
                  <a:gd name="T70" fmla="*/ 2916 w 3480"/>
                  <a:gd name="T71" fmla="*/ 2412 h 3470"/>
                  <a:gd name="T72" fmla="*/ 2700 w 3480"/>
                  <a:gd name="T73" fmla="*/ 2694 h 3470"/>
                  <a:gd name="T74" fmla="*/ 2418 w 3480"/>
                  <a:gd name="T75" fmla="*/ 2911 h 3470"/>
                  <a:gd name="T76" fmla="*/ 2085 w 3480"/>
                  <a:gd name="T77" fmla="*/ 3048 h 3470"/>
                  <a:gd name="T78" fmla="*/ 1811 w 3480"/>
                  <a:gd name="T79" fmla="*/ 3400 h 3470"/>
                  <a:gd name="T80" fmla="*/ 1776 w 3480"/>
                  <a:gd name="T81" fmla="*/ 3461 h 3470"/>
                  <a:gd name="T82" fmla="*/ 1704 w 3480"/>
                  <a:gd name="T83" fmla="*/ 3461 h 3470"/>
                  <a:gd name="T84" fmla="*/ 1669 w 3480"/>
                  <a:gd name="T85" fmla="*/ 3400 h 3470"/>
                  <a:gd name="T86" fmla="*/ 1392 w 3480"/>
                  <a:gd name="T87" fmla="*/ 3051 h 3470"/>
                  <a:gd name="T88" fmla="*/ 1057 w 3480"/>
                  <a:gd name="T89" fmla="*/ 2915 h 3470"/>
                  <a:gd name="T90" fmla="*/ 772 w 3480"/>
                  <a:gd name="T91" fmla="*/ 2698 h 3470"/>
                  <a:gd name="T92" fmla="*/ 554 w 3480"/>
                  <a:gd name="T93" fmla="*/ 2415 h 3470"/>
                  <a:gd name="T94" fmla="*/ 414 w 3480"/>
                  <a:gd name="T95" fmla="*/ 2081 h 3470"/>
                  <a:gd name="T96" fmla="*/ 71 w 3480"/>
                  <a:gd name="T97" fmla="*/ 1805 h 3470"/>
                  <a:gd name="T98" fmla="*/ 9 w 3480"/>
                  <a:gd name="T99" fmla="*/ 1771 h 3470"/>
                  <a:gd name="T100" fmla="*/ 9 w 3480"/>
                  <a:gd name="T101" fmla="*/ 1699 h 3470"/>
                  <a:gd name="T102" fmla="*/ 71 w 3480"/>
                  <a:gd name="T103" fmla="*/ 1665 h 3470"/>
                  <a:gd name="T104" fmla="*/ 414 w 3480"/>
                  <a:gd name="T105" fmla="*/ 1389 h 3470"/>
                  <a:gd name="T106" fmla="*/ 553 w 3480"/>
                  <a:gd name="T107" fmla="*/ 1055 h 3470"/>
                  <a:gd name="T108" fmla="*/ 772 w 3480"/>
                  <a:gd name="T109" fmla="*/ 772 h 3470"/>
                  <a:gd name="T110" fmla="*/ 1056 w 3480"/>
                  <a:gd name="T111" fmla="*/ 555 h 3470"/>
                  <a:gd name="T112" fmla="*/ 1392 w 3480"/>
                  <a:gd name="T113" fmla="*/ 419 h 3470"/>
                  <a:gd name="T114" fmla="*/ 1669 w 3480"/>
                  <a:gd name="T115" fmla="*/ 70 h 3470"/>
                  <a:gd name="T116" fmla="*/ 1704 w 3480"/>
                  <a:gd name="T117" fmla="*/ 9 h 3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80" h="3470">
                    <a:moveTo>
                      <a:pt x="1733" y="515"/>
                    </a:moveTo>
                    <a:lnTo>
                      <a:pt x="1643" y="518"/>
                    </a:lnTo>
                    <a:lnTo>
                      <a:pt x="1555" y="529"/>
                    </a:lnTo>
                    <a:lnTo>
                      <a:pt x="1469" y="545"/>
                    </a:lnTo>
                    <a:lnTo>
                      <a:pt x="1385" y="566"/>
                    </a:lnTo>
                    <a:lnTo>
                      <a:pt x="1303" y="593"/>
                    </a:lnTo>
                    <a:lnTo>
                      <a:pt x="1224" y="626"/>
                    </a:lnTo>
                    <a:lnTo>
                      <a:pt x="1148" y="664"/>
                    </a:lnTo>
                    <a:lnTo>
                      <a:pt x="1076" y="707"/>
                    </a:lnTo>
                    <a:lnTo>
                      <a:pt x="1006" y="755"/>
                    </a:lnTo>
                    <a:lnTo>
                      <a:pt x="941" y="808"/>
                    </a:lnTo>
                    <a:lnTo>
                      <a:pt x="878" y="864"/>
                    </a:lnTo>
                    <a:lnTo>
                      <a:pt x="820" y="924"/>
                    </a:lnTo>
                    <a:lnTo>
                      <a:pt x="767" y="989"/>
                    </a:lnTo>
                    <a:lnTo>
                      <a:pt x="717" y="1058"/>
                    </a:lnTo>
                    <a:lnTo>
                      <a:pt x="673" y="1129"/>
                    </a:lnTo>
                    <a:lnTo>
                      <a:pt x="633" y="1204"/>
                    </a:lnTo>
                    <a:lnTo>
                      <a:pt x="598" y="1282"/>
                    </a:lnTo>
                    <a:lnTo>
                      <a:pt x="569" y="1362"/>
                    </a:lnTo>
                    <a:lnTo>
                      <a:pt x="545" y="1445"/>
                    </a:lnTo>
                    <a:lnTo>
                      <a:pt x="527" y="1530"/>
                    </a:lnTo>
                    <a:lnTo>
                      <a:pt x="516" y="1617"/>
                    </a:lnTo>
                    <a:lnTo>
                      <a:pt x="510" y="1707"/>
                    </a:lnTo>
                    <a:lnTo>
                      <a:pt x="516" y="1720"/>
                    </a:lnTo>
                    <a:lnTo>
                      <a:pt x="517" y="1735"/>
                    </a:lnTo>
                    <a:lnTo>
                      <a:pt x="516" y="1750"/>
                    </a:lnTo>
                    <a:lnTo>
                      <a:pt x="510" y="1763"/>
                    </a:lnTo>
                    <a:lnTo>
                      <a:pt x="516" y="1853"/>
                    </a:lnTo>
                    <a:lnTo>
                      <a:pt x="527" y="1940"/>
                    </a:lnTo>
                    <a:lnTo>
                      <a:pt x="545" y="2025"/>
                    </a:lnTo>
                    <a:lnTo>
                      <a:pt x="568" y="2108"/>
                    </a:lnTo>
                    <a:lnTo>
                      <a:pt x="598" y="2188"/>
                    </a:lnTo>
                    <a:lnTo>
                      <a:pt x="633" y="2266"/>
                    </a:lnTo>
                    <a:lnTo>
                      <a:pt x="672" y="2341"/>
                    </a:lnTo>
                    <a:lnTo>
                      <a:pt x="717" y="2412"/>
                    </a:lnTo>
                    <a:lnTo>
                      <a:pt x="766" y="2481"/>
                    </a:lnTo>
                    <a:lnTo>
                      <a:pt x="820" y="2546"/>
                    </a:lnTo>
                    <a:lnTo>
                      <a:pt x="878" y="2606"/>
                    </a:lnTo>
                    <a:lnTo>
                      <a:pt x="941" y="2662"/>
                    </a:lnTo>
                    <a:lnTo>
                      <a:pt x="1006" y="2715"/>
                    </a:lnTo>
                    <a:lnTo>
                      <a:pt x="1076" y="2763"/>
                    </a:lnTo>
                    <a:lnTo>
                      <a:pt x="1148" y="2806"/>
                    </a:lnTo>
                    <a:lnTo>
                      <a:pt x="1224" y="2844"/>
                    </a:lnTo>
                    <a:lnTo>
                      <a:pt x="1303" y="2877"/>
                    </a:lnTo>
                    <a:lnTo>
                      <a:pt x="1385" y="2904"/>
                    </a:lnTo>
                    <a:lnTo>
                      <a:pt x="1469" y="2925"/>
                    </a:lnTo>
                    <a:lnTo>
                      <a:pt x="1555" y="2941"/>
                    </a:lnTo>
                    <a:lnTo>
                      <a:pt x="1643" y="2952"/>
                    </a:lnTo>
                    <a:lnTo>
                      <a:pt x="1733" y="2955"/>
                    </a:lnTo>
                    <a:lnTo>
                      <a:pt x="1824" y="2952"/>
                    </a:lnTo>
                    <a:lnTo>
                      <a:pt x="1913" y="2941"/>
                    </a:lnTo>
                    <a:lnTo>
                      <a:pt x="2000" y="2925"/>
                    </a:lnTo>
                    <a:lnTo>
                      <a:pt x="2086" y="2903"/>
                    </a:lnTo>
                    <a:lnTo>
                      <a:pt x="2168" y="2875"/>
                    </a:lnTo>
                    <a:lnTo>
                      <a:pt x="2248" y="2841"/>
                    </a:lnTo>
                    <a:lnTo>
                      <a:pt x="2324" y="2802"/>
                    </a:lnTo>
                    <a:lnTo>
                      <a:pt x="2398" y="2758"/>
                    </a:lnTo>
                    <a:lnTo>
                      <a:pt x="2469" y="2709"/>
                    </a:lnTo>
                    <a:lnTo>
                      <a:pt x="2535" y="2655"/>
                    </a:lnTo>
                    <a:lnTo>
                      <a:pt x="2597" y="2597"/>
                    </a:lnTo>
                    <a:lnTo>
                      <a:pt x="2655" y="2535"/>
                    </a:lnTo>
                    <a:lnTo>
                      <a:pt x="2709" y="2469"/>
                    </a:lnTo>
                    <a:lnTo>
                      <a:pt x="2759" y="2399"/>
                    </a:lnTo>
                    <a:lnTo>
                      <a:pt x="2803" y="2325"/>
                    </a:lnTo>
                    <a:lnTo>
                      <a:pt x="2842" y="2249"/>
                    </a:lnTo>
                    <a:lnTo>
                      <a:pt x="2876" y="2169"/>
                    </a:lnTo>
                    <a:lnTo>
                      <a:pt x="2904" y="2087"/>
                    </a:lnTo>
                    <a:lnTo>
                      <a:pt x="2926" y="2002"/>
                    </a:lnTo>
                    <a:lnTo>
                      <a:pt x="2942" y="1915"/>
                    </a:lnTo>
                    <a:lnTo>
                      <a:pt x="2953" y="1825"/>
                    </a:lnTo>
                    <a:lnTo>
                      <a:pt x="2956" y="1735"/>
                    </a:lnTo>
                    <a:lnTo>
                      <a:pt x="2953" y="1645"/>
                    </a:lnTo>
                    <a:lnTo>
                      <a:pt x="2942" y="1555"/>
                    </a:lnTo>
                    <a:lnTo>
                      <a:pt x="2926" y="1468"/>
                    </a:lnTo>
                    <a:lnTo>
                      <a:pt x="2904" y="1384"/>
                    </a:lnTo>
                    <a:lnTo>
                      <a:pt x="2876" y="1301"/>
                    </a:lnTo>
                    <a:lnTo>
                      <a:pt x="2842" y="1222"/>
                    </a:lnTo>
                    <a:lnTo>
                      <a:pt x="2803" y="1145"/>
                    </a:lnTo>
                    <a:lnTo>
                      <a:pt x="2759" y="1071"/>
                    </a:lnTo>
                    <a:lnTo>
                      <a:pt x="2709" y="1002"/>
                    </a:lnTo>
                    <a:lnTo>
                      <a:pt x="2655" y="936"/>
                    </a:lnTo>
                    <a:lnTo>
                      <a:pt x="2597" y="873"/>
                    </a:lnTo>
                    <a:lnTo>
                      <a:pt x="2535" y="815"/>
                    </a:lnTo>
                    <a:lnTo>
                      <a:pt x="2469" y="761"/>
                    </a:lnTo>
                    <a:lnTo>
                      <a:pt x="2398" y="712"/>
                    </a:lnTo>
                    <a:lnTo>
                      <a:pt x="2325" y="668"/>
                    </a:lnTo>
                    <a:lnTo>
                      <a:pt x="2248" y="629"/>
                    </a:lnTo>
                    <a:lnTo>
                      <a:pt x="2168" y="595"/>
                    </a:lnTo>
                    <a:lnTo>
                      <a:pt x="2086" y="567"/>
                    </a:lnTo>
                    <a:lnTo>
                      <a:pt x="2000" y="545"/>
                    </a:lnTo>
                    <a:lnTo>
                      <a:pt x="1913" y="529"/>
                    </a:lnTo>
                    <a:lnTo>
                      <a:pt x="1824" y="518"/>
                    </a:lnTo>
                    <a:lnTo>
                      <a:pt x="1733" y="515"/>
                    </a:lnTo>
                    <a:close/>
                    <a:moveTo>
                      <a:pt x="1740" y="0"/>
                    </a:moveTo>
                    <a:lnTo>
                      <a:pt x="1759" y="2"/>
                    </a:lnTo>
                    <a:lnTo>
                      <a:pt x="1776" y="9"/>
                    </a:lnTo>
                    <a:lnTo>
                      <a:pt x="1790" y="20"/>
                    </a:lnTo>
                    <a:lnTo>
                      <a:pt x="1801" y="35"/>
                    </a:lnTo>
                    <a:lnTo>
                      <a:pt x="1807" y="52"/>
                    </a:lnTo>
                    <a:lnTo>
                      <a:pt x="1811" y="70"/>
                    </a:lnTo>
                    <a:lnTo>
                      <a:pt x="1811" y="377"/>
                    </a:lnTo>
                    <a:lnTo>
                      <a:pt x="1903" y="386"/>
                    </a:lnTo>
                    <a:lnTo>
                      <a:pt x="1995" y="401"/>
                    </a:lnTo>
                    <a:lnTo>
                      <a:pt x="2085" y="422"/>
                    </a:lnTo>
                    <a:lnTo>
                      <a:pt x="2172" y="448"/>
                    </a:lnTo>
                    <a:lnTo>
                      <a:pt x="2257" y="479"/>
                    </a:lnTo>
                    <a:lnTo>
                      <a:pt x="2339" y="517"/>
                    </a:lnTo>
                    <a:lnTo>
                      <a:pt x="2418" y="559"/>
                    </a:lnTo>
                    <a:lnTo>
                      <a:pt x="2494" y="607"/>
                    </a:lnTo>
                    <a:lnTo>
                      <a:pt x="2566" y="659"/>
                    </a:lnTo>
                    <a:lnTo>
                      <a:pt x="2634" y="715"/>
                    </a:lnTo>
                    <a:lnTo>
                      <a:pt x="2700" y="776"/>
                    </a:lnTo>
                    <a:lnTo>
                      <a:pt x="2760" y="841"/>
                    </a:lnTo>
                    <a:lnTo>
                      <a:pt x="2817" y="910"/>
                    </a:lnTo>
                    <a:lnTo>
                      <a:pt x="2868" y="982"/>
                    </a:lnTo>
                    <a:lnTo>
                      <a:pt x="2916" y="1058"/>
                    </a:lnTo>
                    <a:lnTo>
                      <a:pt x="2958" y="1137"/>
                    </a:lnTo>
                    <a:lnTo>
                      <a:pt x="2995" y="1219"/>
                    </a:lnTo>
                    <a:lnTo>
                      <a:pt x="3027" y="1303"/>
                    </a:lnTo>
                    <a:lnTo>
                      <a:pt x="3053" y="1390"/>
                    </a:lnTo>
                    <a:lnTo>
                      <a:pt x="3073" y="1479"/>
                    </a:lnTo>
                    <a:lnTo>
                      <a:pt x="3087" y="1571"/>
                    </a:lnTo>
                    <a:lnTo>
                      <a:pt x="3095" y="1665"/>
                    </a:lnTo>
                    <a:lnTo>
                      <a:pt x="3409" y="1665"/>
                    </a:lnTo>
                    <a:lnTo>
                      <a:pt x="3428" y="1668"/>
                    </a:lnTo>
                    <a:lnTo>
                      <a:pt x="3445" y="1674"/>
                    </a:lnTo>
                    <a:lnTo>
                      <a:pt x="3460" y="1686"/>
                    </a:lnTo>
                    <a:lnTo>
                      <a:pt x="3471" y="1699"/>
                    </a:lnTo>
                    <a:lnTo>
                      <a:pt x="3478" y="1716"/>
                    </a:lnTo>
                    <a:lnTo>
                      <a:pt x="3480" y="1735"/>
                    </a:lnTo>
                    <a:lnTo>
                      <a:pt x="3478" y="1754"/>
                    </a:lnTo>
                    <a:lnTo>
                      <a:pt x="3471" y="1771"/>
                    </a:lnTo>
                    <a:lnTo>
                      <a:pt x="3460" y="1784"/>
                    </a:lnTo>
                    <a:lnTo>
                      <a:pt x="3445" y="1796"/>
                    </a:lnTo>
                    <a:lnTo>
                      <a:pt x="3428" y="1802"/>
                    </a:lnTo>
                    <a:lnTo>
                      <a:pt x="3409" y="1805"/>
                    </a:lnTo>
                    <a:lnTo>
                      <a:pt x="3095" y="1805"/>
                    </a:lnTo>
                    <a:lnTo>
                      <a:pt x="3087" y="1899"/>
                    </a:lnTo>
                    <a:lnTo>
                      <a:pt x="3073" y="1991"/>
                    </a:lnTo>
                    <a:lnTo>
                      <a:pt x="3053" y="2080"/>
                    </a:lnTo>
                    <a:lnTo>
                      <a:pt x="3027" y="2167"/>
                    </a:lnTo>
                    <a:lnTo>
                      <a:pt x="2995" y="2251"/>
                    </a:lnTo>
                    <a:lnTo>
                      <a:pt x="2958" y="2333"/>
                    </a:lnTo>
                    <a:lnTo>
                      <a:pt x="2916" y="2412"/>
                    </a:lnTo>
                    <a:lnTo>
                      <a:pt x="2868" y="2488"/>
                    </a:lnTo>
                    <a:lnTo>
                      <a:pt x="2817" y="2560"/>
                    </a:lnTo>
                    <a:lnTo>
                      <a:pt x="2760" y="2629"/>
                    </a:lnTo>
                    <a:lnTo>
                      <a:pt x="2700" y="2694"/>
                    </a:lnTo>
                    <a:lnTo>
                      <a:pt x="2634" y="2755"/>
                    </a:lnTo>
                    <a:lnTo>
                      <a:pt x="2566" y="2811"/>
                    </a:lnTo>
                    <a:lnTo>
                      <a:pt x="2494" y="2863"/>
                    </a:lnTo>
                    <a:lnTo>
                      <a:pt x="2418" y="2911"/>
                    </a:lnTo>
                    <a:lnTo>
                      <a:pt x="2339" y="2953"/>
                    </a:lnTo>
                    <a:lnTo>
                      <a:pt x="2257" y="2991"/>
                    </a:lnTo>
                    <a:lnTo>
                      <a:pt x="2172" y="3022"/>
                    </a:lnTo>
                    <a:lnTo>
                      <a:pt x="2085" y="3048"/>
                    </a:lnTo>
                    <a:lnTo>
                      <a:pt x="1995" y="3069"/>
                    </a:lnTo>
                    <a:lnTo>
                      <a:pt x="1903" y="3084"/>
                    </a:lnTo>
                    <a:lnTo>
                      <a:pt x="1811" y="3093"/>
                    </a:lnTo>
                    <a:lnTo>
                      <a:pt x="1811" y="3400"/>
                    </a:lnTo>
                    <a:lnTo>
                      <a:pt x="1807" y="3418"/>
                    </a:lnTo>
                    <a:lnTo>
                      <a:pt x="1801" y="3435"/>
                    </a:lnTo>
                    <a:lnTo>
                      <a:pt x="1790" y="3450"/>
                    </a:lnTo>
                    <a:lnTo>
                      <a:pt x="1776" y="3461"/>
                    </a:lnTo>
                    <a:lnTo>
                      <a:pt x="1759" y="3468"/>
                    </a:lnTo>
                    <a:lnTo>
                      <a:pt x="1740" y="3470"/>
                    </a:lnTo>
                    <a:lnTo>
                      <a:pt x="1721" y="3468"/>
                    </a:lnTo>
                    <a:lnTo>
                      <a:pt x="1704" y="3461"/>
                    </a:lnTo>
                    <a:lnTo>
                      <a:pt x="1690" y="3450"/>
                    </a:lnTo>
                    <a:lnTo>
                      <a:pt x="1679" y="3435"/>
                    </a:lnTo>
                    <a:lnTo>
                      <a:pt x="1673" y="3418"/>
                    </a:lnTo>
                    <a:lnTo>
                      <a:pt x="1669" y="3400"/>
                    </a:lnTo>
                    <a:lnTo>
                      <a:pt x="1669" y="3094"/>
                    </a:lnTo>
                    <a:lnTo>
                      <a:pt x="1575" y="3086"/>
                    </a:lnTo>
                    <a:lnTo>
                      <a:pt x="1483" y="3071"/>
                    </a:lnTo>
                    <a:lnTo>
                      <a:pt x="1392" y="3051"/>
                    </a:lnTo>
                    <a:lnTo>
                      <a:pt x="1304" y="3026"/>
                    </a:lnTo>
                    <a:lnTo>
                      <a:pt x="1219" y="2995"/>
                    </a:lnTo>
                    <a:lnTo>
                      <a:pt x="1136" y="2957"/>
                    </a:lnTo>
                    <a:lnTo>
                      <a:pt x="1057" y="2915"/>
                    </a:lnTo>
                    <a:lnTo>
                      <a:pt x="980" y="2867"/>
                    </a:lnTo>
                    <a:lnTo>
                      <a:pt x="907" y="2816"/>
                    </a:lnTo>
                    <a:lnTo>
                      <a:pt x="837" y="2759"/>
                    </a:lnTo>
                    <a:lnTo>
                      <a:pt x="772" y="2698"/>
                    </a:lnTo>
                    <a:lnTo>
                      <a:pt x="711" y="2633"/>
                    </a:lnTo>
                    <a:lnTo>
                      <a:pt x="654" y="2565"/>
                    </a:lnTo>
                    <a:lnTo>
                      <a:pt x="601" y="2492"/>
                    </a:lnTo>
                    <a:lnTo>
                      <a:pt x="554" y="2415"/>
                    </a:lnTo>
                    <a:lnTo>
                      <a:pt x="510" y="2336"/>
                    </a:lnTo>
                    <a:lnTo>
                      <a:pt x="472" y="2254"/>
                    </a:lnTo>
                    <a:lnTo>
                      <a:pt x="441" y="2169"/>
                    </a:lnTo>
                    <a:lnTo>
                      <a:pt x="414" y="2081"/>
                    </a:lnTo>
                    <a:lnTo>
                      <a:pt x="394" y="1992"/>
                    </a:lnTo>
                    <a:lnTo>
                      <a:pt x="380" y="1899"/>
                    </a:lnTo>
                    <a:lnTo>
                      <a:pt x="371" y="1805"/>
                    </a:lnTo>
                    <a:lnTo>
                      <a:pt x="71" y="1805"/>
                    </a:lnTo>
                    <a:lnTo>
                      <a:pt x="52" y="1802"/>
                    </a:lnTo>
                    <a:lnTo>
                      <a:pt x="35" y="1796"/>
                    </a:lnTo>
                    <a:lnTo>
                      <a:pt x="20" y="1784"/>
                    </a:lnTo>
                    <a:lnTo>
                      <a:pt x="9" y="1771"/>
                    </a:lnTo>
                    <a:lnTo>
                      <a:pt x="2" y="1754"/>
                    </a:lnTo>
                    <a:lnTo>
                      <a:pt x="0" y="1735"/>
                    </a:lnTo>
                    <a:lnTo>
                      <a:pt x="2" y="1716"/>
                    </a:lnTo>
                    <a:lnTo>
                      <a:pt x="9" y="1699"/>
                    </a:lnTo>
                    <a:lnTo>
                      <a:pt x="20" y="1686"/>
                    </a:lnTo>
                    <a:lnTo>
                      <a:pt x="35" y="1674"/>
                    </a:lnTo>
                    <a:lnTo>
                      <a:pt x="52" y="1668"/>
                    </a:lnTo>
                    <a:lnTo>
                      <a:pt x="71" y="1665"/>
                    </a:lnTo>
                    <a:lnTo>
                      <a:pt x="371" y="1665"/>
                    </a:lnTo>
                    <a:lnTo>
                      <a:pt x="380" y="1571"/>
                    </a:lnTo>
                    <a:lnTo>
                      <a:pt x="394" y="1478"/>
                    </a:lnTo>
                    <a:lnTo>
                      <a:pt x="414" y="1389"/>
                    </a:lnTo>
                    <a:lnTo>
                      <a:pt x="441" y="1301"/>
                    </a:lnTo>
                    <a:lnTo>
                      <a:pt x="472" y="1216"/>
                    </a:lnTo>
                    <a:lnTo>
                      <a:pt x="510" y="1134"/>
                    </a:lnTo>
                    <a:lnTo>
                      <a:pt x="553" y="1055"/>
                    </a:lnTo>
                    <a:lnTo>
                      <a:pt x="601" y="978"/>
                    </a:lnTo>
                    <a:lnTo>
                      <a:pt x="653" y="905"/>
                    </a:lnTo>
                    <a:lnTo>
                      <a:pt x="710" y="837"/>
                    </a:lnTo>
                    <a:lnTo>
                      <a:pt x="772" y="772"/>
                    </a:lnTo>
                    <a:lnTo>
                      <a:pt x="837" y="711"/>
                    </a:lnTo>
                    <a:lnTo>
                      <a:pt x="907" y="654"/>
                    </a:lnTo>
                    <a:lnTo>
                      <a:pt x="980" y="603"/>
                    </a:lnTo>
                    <a:lnTo>
                      <a:pt x="1056" y="555"/>
                    </a:lnTo>
                    <a:lnTo>
                      <a:pt x="1136" y="513"/>
                    </a:lnTo>
                    <a:lnTo>
                      <a:pt x="1218" y="475"/>
                    </a:lnTo>
                    <a:lnTo>
                      <a:pt x="1304" y="444"/>
                    </a:lnTo>
                    <a:lnTo>
                      <a:pt x="1392" y="419"/>
                    </a:lnTo>
                    <a:lnTo>
                      <a:pt x="1483" y="399"/>
                    </a:lnTo>
                    <a:lnTo>
                      <a:pt x="1575" y="384"/>
                    </a:lnTo>
                    <a:lnTo>
                      <a:pt x="1669" y="376"/>
                    </a:lnTo>
                    <a:lnTo>
                      <a:pt x="1669" y="70"/>
                    </a:lnTo>
                    <a:lnTo>
                      <a:pt x="1673" y="52"/>
                    </a:lnTo>
                    <a:lnTo>
                      <a:pt x="1679" y="35"/>
                    </a:lnTo>
                    <a:lnTo>
                      <a:pt x="1690" y="20"/>
                    </a:lnTo>
                    <a:lnTo>
                      <a:pt x="1704" y="9"/>
                    </a:lnTo>
                    <a:lnTo>
                      <a:pt x="1721" y="2"/>
                    </a:lnTo>
                    <a:lnTo>
                      <a:pt x="17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cs typeface="+mn-ea"/>
                  <a:sym typeface="+mn-lt"/>
                </a:endParaRPr>
              </a:p>
            </p:txBody>
          </p:sp>
        </p:grpSp>
      </p:grpSp>
      <p:grpSp>
        <p:nvGrpSpPr>
          <p:cNvPr id="47" name="组合 46">
            <a:extLst>
              <a:ext uri="{FF2B5EF4-FFF2-40B4-BE49-F238E27FC236}">
                <a16:creationId xmlns:a16="http://schemas.microsoft.com/office/drawing/2014/main" id="{EAB5EB4E-B36F-3A40-CE0E-A7015406ECCA}"/>
              </a:ext>
            </a:extLst>
          </p:cNvPr>
          <p:cNvGrpSpPr/>
          <p:nvPr/>
        </p:nvGrpSpPr>
        <p:grpSpPr>
          <a:xfrm>
            <a:off x="8647932" y="2532521"/>
            <a:ext cx="2290778" cy="3308657"/>
            <a:chOff x="8647932" y="2532521"/>
            <a:chExt cx="2290778" cy="3308657"/>
          </a:xfrm>
        </p:grpSpPr>
        <p:sp>
          <p:nvSpPr>
            <p:cNvPr id="32" name="矩形 31">
              <a:extLst>
                <a:ext uri="{FF2B5EF4-FFF2-40B4-BE49-F238E27FC236}">
                  <a16:creationId xmlns:a16="http://schemas.microsoft.com/office/drawing/2014/main" id="{93F1454C-C6D5-0543-BE7B-EFDAB04F05D8}"/>
                </a:ext>
              </a:extLst>
            </p:cNvPr>
            <p:cNvSpPr/>
            <p:nvPr/>
          </p:nvSpPr>
          <p:spPr>
            <a:xfrm>
              <a:off x="8647932" y="2532521"/>
              <a:ext cx="2290778" cy="330865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3" name="文本框 32">
              <a:extLst>
                <a:ext uri="{FF2B5EF4-FFF2-40B4-BE49-F238E27FC236}">
                  <a16:creationId xmlns:a16="http://schemas.microsoft.com/office/drawing/2014/main" id="{33E05A41-851B-3F4F-8B3D-EF1D05AEA73B}"/>
                </a:ext>
              </a:extLst>
            </p:cNvPr>
            <p:cNvSpPr txBox="1"/>
            <p:nvPr/>
          </p:nvSpPr>
          <p:spPr>
            <a:xfrm>
              <a:off x="8937896" y="4538232"/>
              <a:ext cx="1545747" cy="905248"/>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prstClr val="white"/>
                  </a:solidFill>
                  <a:effectLst/>
                  <a:uLnTx/>
                  <a:uFillTx/>
                  <a:cs typeface="+mn-ea"/>
                  <a:sym typeface="+mn-lt"/>
                </a:rPr>
                <a:t>如：</a:t>
              </a:r>
              <a:r>
                <a:rPr kumimoji="1" lang="en-US" altLang="zh-CN" sz="1400" b="0" i="0" u="none" strike="noStrike" kern="1200" cap="none" spc="0" normalizeH="0" baseline="0" noProof="0" dirty="0">
                  <a:ln>
                    <a:noFill/>
                  </a:ln>
                  <a:solidFill>
                    <a:prstClr val="white"/>
                  </a:solidFill>
                  <a:effectLst/>
                  <a:uLnTx/>
                  <a:uFillTx/>
                  <a:cs typeface="+mn-ea"/>
                  <a:sym typeface="+mn-lt"/>
                </a:rPr>
                <a:t>SOHO</a:t>
              </a:r>
              <a:r>
                <a:rPr kumimoji="1" lang="zh-CN" altLang="en-US" sz="1400" b="0" i="0" u="none" strike="noStrike" kern="1200" cap="none" spc="0" normalizeH="0" baseline="0" noProof="0" dirty="0">
                  <a:ln>
                    <a:noFill/>
                  </a:ln>
                  <a:solidFill>
                    <a:prstClr val="white"/>
                  </a:solidFill>
                  <a:effectLst/>
                  <a:uLnTx/>
                  <a:uFillTx/>
                  <a:cs typeface="+mn-ea"/>
                  <a:sym typeface="+mn-lt"/>
                </a:rPr>
                <a:t>就是一种新的组织形式。</a:t>
              </a:r>
            </a:p>
          </p:txBody>
        </p:sp>
        <p:sp>
          <p:nvSpPr>
            <p:cNvPr id="34" name="文本框 33">
              <a:extLst>
                <a:ext uri="{FF2B5EF4-FFF2-40B4-BE49-F238E27FC236}">
                  <a16:creationId xmlns:a16="http://schemas.microsoft.com/office/drawing/2014/main" id="{5E953326-FE2D-B74D-9262-C1A6A0B1EB36}"/>
                </a:ext>
              </a:extLst>
            </p:cNvPr>
            <p:cNvSpPr txBox="1"/>
            <p:nvPr/>
          </p:nvSpPr>
          <p:spPr>
            <a:xfrm>
              <a:off x="9127570" y="3761535"/>
              <a:ext cx="118956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prstClr val="white"/>
                  </a:solidFill>
                  <a:effectLst/>
                  <a:uLnTx/>
                  <a:uFillTx/>
                  <a:cs typeface="+mn-ea"/>
                  <a:sym typeface="+mn-lt"/>
                </a:rPr>
                <a:t>实现新的组织形式</a:t>
              </a:r>
            </a:p>
          </p:txBody>
        </p:sp>
        <p:grpSp>
          <p:nvGrpSpPr>
            <p:cNvPr id="35" name="Group 114">
              <a:extLst>
                <a:ext uri="{FF2B5EF4-FFF2-40B4-BE49-F238E27FC236}">
                  <a16:creationId xmlns:a16="http://schemas.microsoft.com/office/drawing/2014/main" id="{23E23500-EF21-174B-940C-565153B13D28}"/>
                </a:ext>
              </a:extLst>
            </p:cNvPr>
            <p:cNvGrpSpPr/>
            <p:nvPr/>
          </p:nvGrpSpPr>
          <p:grpSpPr>
            <a:xfrm>
              <a:off x="9494870" y="2952433"/>
              <a:ext cx="555625" cy="555625"/>
              <a:chOff x="654050" y="1917700"/>
              <a:chExt cx="555625" cy="555625"/>
            </a:xfrm>
            <a:solidFill>
              <a:schemeClr val="bg1"/>
            </a:solidFill>
          </p:grpSpPr>
          <p:sp>
            <p:nvSpPr>
              <p:cNvPr id="36" name="Freeform 81">
                <a:extLst>
                  <a:ext uri="{FF2B5EF4-FFF2-40B4-BE49-F238E27FC236}">
                    <a16:creationId xmlns:a16="http://schemas.microsoft.com/office/drawing/2014/main" id="{7D870148-F412-0C4B-89F8-9989042C5EDE}"/>
                  </a:ext>
                </a:extLst>
              </p:cNvPr>
              <p:cNvSpPr>
                <a:spLocks noEditPoints="1"/>
              </p:cNvSpPr>
              <p:nvPr/>
            </p:nvSpPr>
            <p:spPr bwMode="auto">
              <a:xfrm>
                <a:off x="654050" y="1917700"/>
                <a:ext cx="555625" cy="555625"/>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7" name="Freeform 82">
                <a:extLst>
                  <a:ext uri="{FF2B5EF4-FFF2-40B4-BE49-F238E27FC236}">
                    <a16:creationId xmlns:a16="http://schemas.microsoft.com/office/drawing/2014/main" id="{BA0E393E-BBEB-894A-8534-D9B06F28F670}"/>
                  </a:ext>
                </a:extLst>
              </p:cNvPr>
              <p:cNvSpPr>
                <a:spLocks noEditPoints="1"/>
              </p:cNvSpPr>
              <p:nvPr/>
            </p:nvSpPr>
            <p:spPr bwMode="auto">
              <a:xfrm>
                <a:off x="869950" y="1979613"/>
                <a:ext cx="277813" cy="277812"/>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8" name="Freeform 83">
                <a:extLst>
                  <a:ext uri="{FF2B5EF4-FFF2-40B4-BE49-F238E27FC236}">
                    <a16:creationId xmlns:a16="http://schemas.microsoft.com/office/drawing/2014/main" id="{09B0778D-21E2-C74D-882D-64DB41D8C018}"/>
                  </a:ext>
                </a:extLst>
              </p:cNvPr>
              <p:cNvSpPr>
                <a:spLocks/>
              </p:cNvSpPr>
              <p:nvPr/>
            </p:nvSpPr>
            <p:spPr bwMode="auto">
              <a:xfrm>
                <a:off x="952500" y="2105025"/>
                <a:ext cx="112713" cy="26987"/>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grpSp>
      <p:sp>
        <p:nvSpPr>
          <p:cNvPr id="39" name="文本框 38">
            <a:extLst>
              <a:ext uri="{FF2B5EF4-FFF2-40B4-BE49-F238E27FC236}">
                <a16:creationId xmlns:a16="http://schemas.microsoft.com/office/drawing/2014/main" id="{A246F51C-7F6A-0E4B-B13E-BB2F344D9381}"/>
              </a:ext>
            </a:extLst>
          </p:cNvPr>
          <p:cNvSpPr txBox="1"/>
          <p:nvPr/>
        </p:nvSpPr>
        <p:spPr>
          <a:xfrm>
            <a:off x="923052" y="2009301"/>
            <a:ext cx="233910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五种创新情况</a:t>
            </a:r>
          </a:p>
        </p:txBody>
      </p:sp>
      <p:sp>
        <p:nvSpPr>
          <p:cNvPr id="40" name="文本框 39">
            <a:extLst>
              <a:ext uri="{FF2B5EF4-FFF2-40B4-BE49-F238E27FC236}">
                <a16:creationId xmlns:a16="http://schemas.microsoft.com/office/drawing/2014/main" id="{EB0D69E8-D16D-7449-8588-AF7E24F8566A}"/>
              </a:ext>
            </a:extLst>
          </p:cNvPr>
          <p:cNvSpPr txBox="1"/>
          <p:nvPr/>
        </p:nvSpPr>
        <p:spPr>
          <a:xfrm>
            <a:off x="936304" y="1653221"/>
            <a:ext cx="14269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TITLE</a:t>
            </a:r>
            <a:r>
              <a:rPr kumimoji="1" lang="zh-CN" altLang="en-US" sz="1800" b="0" i="0" u="none" strike="noStrike" kern="1200" cap="none" spc="0" normalizeH="0" baseline="0" noProof="0" dirty="0">
                <a:ln>
                  <a:noFill/>
                </a:ln>
                <a:solidFill>
                  <a:prstClr val="white">
                    <a:lumMod val="75000"/>
                  </a:prstClr>
                </a:solidFill>
                <a:effectLst/>
                <a:uLnTx/>
                <a:uFillTx/>
                <a:cs typeface="+mn-ea"/>
                <a:sym typeface="+mn-lt"/>
              </a:rPr>
              <a:t> </a:t>
            </a:r>
            <a:r>
              <a:rPr kumimoji="1" lang="en-US" altLang="zh-CN" sz="1800" b="0" i="0" u="none" strike="noStrike" kern="1200" cap="none" spc="0" normalizeH="0" baseline="0" noProof="0" dirty="0">
                <a:ln>
                  <a:noFill/>
                </a:ln>
                <a:solidFill>
                  <a:prstClr val="white">
                    <a:lumMod val="75000"/>
                  </a:prstClr>
                </a:solidFill>
                <a:effectLst/>
                <a:uLnTx/>
                <a:uFillTx/>
                <a:cs typeface="+mn-ea"/>
                <a:sym typeface="+mn-lt"/>
              </a:rPr>
              <a:t>HERE</a:t>
            </a:r>
            <a:endParaRPr kumimoji="1" lang="zh-CN" altLang="en-US" sz="18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41" name="文本框 40">
            <a:extLst>
              <a:ext uri="{FF2B5EF4-FFF2-40B4-BE49-F238E27FC236}">
                <a16:creationId xmlns:a16="http://schemas.microsoft.com/office/drawing/2014/main" id="{A0BAF0AF-4083-2846-BB97-95EF48EDC195}"/>
              </a:ext>
            </a:extLst>
          </p:cNvPr>
          <p:cNvSpPr txBox="1"/>
          <p:nvPr/>
        </p:nvSpPr>
        <p:spPr>
          <a:xfrm>
            <a:off x="3798220" y="1457417"/>
            <a:ext cx="5503265" cy="12899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b="1" spc="400" dirty="0">
                <a:solidFill>
                  <a:schemeClr val="tx1">
                    <a:lumMod val="75000"/>
                    <a:lumOff val="25000"/>
                  </a:schemeClr>
                </a:solidFill>
                <a:cs typeface="+mn-ea"/>
                <a:sym typeface="+mn-lt"/>
              </a:rPr>
              <a:t>熊彼得提出的物种创新情况可以概括为：产品创新、技术创新、市场创新、资源配置创新、组织创新。</a:t>
            </a:r>
          </a:p>
        </p:txBody>
      </p:sp>
      <p:pic>
        <p:nvPicPr>
          <p:cNvPr id="42" name="图片 41" descr="图表, 旭日形&#10;&#10;描述已自动生成">
            <a:extLst>
              <a:ext uri="{FF2B5EF4-FFF2-40B4-BE49-F238E27FC236}">
                <a16:creationId xmlns:a16="http://schemas.microsoft.com/office/drawing/2014/main" id="{E3F61AFF-C012-9233-EEA2-69F3244B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5339900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Effect transition="in" filter="fade">
                                      <p:cBhvr>
                                        <p:cTn id="23" dur="500"/>
                                        <p:tgtEl>
                                          <p:spTgt spid="4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Effect transition="in" filter="fade">
                                      <p:cBhvr>
                                        <p:cTn id="30" dur="500"/>
                                        <p:tgtEl>
                                          <p:spTgt spid="4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p:cTn id="35" dur="500" fill="hold"/>
                                        <p:tgtEl>
                                          <p:spTgt spid="47"/>
                                        </p:tgtEl>
                                        <p:attrNameLst>
                                          <p:attrName>ppt_w</p:attrName>
                                        </p:attrNameLst>
                                      </p:cBhvr>
                                      <p:tavLst>
                                        <p:tav tm="0">
                                          <p:val>
                                            <p:fltVal val="0"/>
                                          </p:val>
                                        </p:tav>
                                        <p:tav tm="100000">
                                          <p:val>
                                            <p:strVal val="#ppt_w"/>
                                          </p:val>
                                        </p:tav>
                                      </p:tavLst>
                                    </p:anim>
                                    <p:anim calcmode="lin" valueType="num">
                                      <p:cBhvr>
                                        <p:cTn id="36" dur="500" fill="hold"/>
                                        <p:tgtEl>
                                          <p:spTgt spid="47"/>
                                        </p:tgtEl>
                                        <p:attrNameLst>
                                          <p:attrName>ppt_h</p:attrName>
                                        </p:attrNameLst>
                                      </p:cBhvr>
                                      <p:tavLst>
                                        <p:tav tm="0">
                                          <p:val>
                                            <p:fltVal val="0"/>
                                          </p:val>
                                        </p:tav>
                                        <p:tav tm="100000">
                                          <p:val>
                                            <p:strVal val="#ppt_h"/>
                                          </p:val>
                                        </p:tav>
                                      </p:tavLst>
                                    </p:anim>
                                    <p:animEffect transition="in" filter="fade">
                                      <p:cBhvr>
                                        <p:cTn id="3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256165" y="304627"/>
            <a:ext cx="310052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01 </a:t>
            </a:r>
            <a:r>
              <a:rPr kumimoji="1" lang="zh-CN" altLang="en-US" sz="2400" b="0" i="0" u="none" strike="noStrike" kern="1200" cap="none" spc="0" normalizeH="0" baseline="0" noProof="0" dirty="0">
                <a:ln>
                  <a:noFill/>
                </a:ln>
                <a:solidFill>
                  <a:srgbClr val="44546A"/>
                </a:solidFill>
                <a:effectLst/>
                <a:uLnTx/>
                <a:uFillTx/>
                <a:cs typeface="+mn-ea"/>
                <a:sym typeface="+mn-lt"/>
              </a:rPr>
              <a:t>熊彼得的创新理论</a:t>
            </a:r>
            <a:endParaRPr kumimoji="1" lang="en-US" altLang="zh-CN" sz="24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DDAEDBAE-DEAB-78AA-E77A-99477D569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4" name="图片 3">
            <a:extLst>
              <a:ext uri="{FF2B5EF4-FFF2-40B4-BE49-F238E27FC236}">
                <a16:creationId xmlns:a16="http://schemas.microsoft.com/office/drawing/2014/main" id="{196821D9-9571-EDCB-CF82-763B5C71DE3E}"/>
              </a:ext>
            </a:extLst>
          </p:cNvPr>
          <p:cNvPicPr>
            <a:picLocks noChangeAspect="1"/>
          </p:cNvPicPr>
          <p:nvPr/>
        </p:nvPicPr>
        <p:blipFill>
          <a:blip r:embed="rId4"/>
          <a:stretch>
            <a:fillRect/>
          </a:stretch>
        </p:blipFill>
        <p:spPr>
          <a:xfrm>
            <a:off x="2353831" y="3589835"/>
            <a:ext cx="3592880" cy="2395253"/>
          </a:xfrm>
          <a:prstGeom prst="rect">
            <a:avLst/>
          </a:prstGeom>
        </p:spPr>
      </p:pic>
      <p:grpSp>
        <p:nvGrpSpPr>
          <p:cNvPr id="6" name="组合 5">
            <a:extLst>
              <a:ext uri="{FF2B5EF4-FFF2-40B4-BE49-F238E27FC236}">
                <a16:creationId xmlns:a16="http://schemas.microsoft.com/office/drawing/2014/main" id="{872D4A0E-E630-0D2E-5618-EC101BFF83B8}"/>
              </a:ext>
            </a:extLst>
          </p:cNvPr>
          <p:cNvGrpSpPr/>
          <p:nvPr/>
        </p:nvGrpSpPr>
        <p:grpSpPr>
          <a:xfrm>
            <a:off x="6346850" y="2291112"/>
            <a:ext cx="5037249" cy="1368720"/>
            <a:chOff x="5971177" y="1812130"/>
            <a:chExt cx="5037249" cy="1368720"/>
          </a:xfrm>
        </p:grpSpPr>
        <p:sp>
          <p:nvSpPr>
            <p:cNvPr id="7" name="Oval 4">
              <a:extLst>
                <a:ext uri="{FF2B5EF4-FFF2-40B4-BE49-F238E27FC236}">
                  <a16:creationId xmlns:a16="http://schemas.microsoft.com/office/drawing/2014/main" id="{37C38DF8-2391-CC3B-B06A-72FE7D146A44}"/>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8" name="文本框 7">
              <a:extLst>
                <a:ext uri="{FF2B5EF4-FFF2-40B4-BE49-F238E27FC236}">
                  <a16:creationId xmlns:a16="http://schemas.microsoft.com/office/drawing/2014/main" id="{9655B101-1EFA-D663-B96A-3861FD4104D8}"/>
                </a:ext>
              </a:extLst>
            </p:cNvPr>
            <p:cNvSpPr txBox="1"/>
            <p:nvPr/>
          </p:nvSpPr>
          <p:spPr>
            <a:xfrm>
              <a:off x="6600832" y="1949359"/>
              <a:ext cx="4407594" cy="1231491"/>
            </a:xfrm>
            <a:prstGeom prst="rect">
              <a:avLst/>
            </a:prstGeom>
            <a:noFill/>
          </p:spPr>
          <p:txBody>
            <a:bodyPr wrap="square" rtlCol="0">
              <a:spAutoFit/>
            </a:bodyPr>
            <a:lstStyle/>
            <a:p>
              <a:pPr>
                <a:lnSpc>
                  <a:spcPts val="1800"/>
                </a:lnSpc>
              </a:pPr>
              <a:r>
                <a:rPr lang="en-US" altLang="zh-CN" sz="1600" dirty="0">
                  <a:solidFill>
                    <a:schemeClr val="tx1">
                      <a:lumMod val="75000"/>
                      <a:lumOff val="25000"/>
                    </a:schemeClr>
                  </a:solidFill>
                  <a:cs typeface="+mn-ea"/>
                  <a:sym typeface="+mn-lt"/>
                </a:rPr>
                <a:t>SOHO</a:t>
              </a:r>
              <a:r>
                <a:rPr lang="zh-CN" altLang="en-US" sz="1600" dirty="0">
                  <a:solidFill>
                    <a:schemeClr val="tx1">
                      <a:lumMod val="75000"/>
                      <a:lumOff val="25000"/>
                    </a:schemeClr>
                  </a:solidFill>
                  <a:cs typeface="+mn-ea"/>
                  <a:sym typeface="+mn-lt"/>
                </a:rPr>
                <a:t>是一种新经济、新概念，指自由、弹性而新型的生活和工作方式。代表前潮的生产力、活跃的新经济。</a:t>
              </a:r>
            </a:p>
            <a:p>
              <a:pPr>
                <a:lnSpc>
                  <a:spcPts val="1800"/>
                </a:lnSpc>
              </a:pPr>
              <a:endParaRPr lang="zh-CN" altLang="en-US" sz="1300" dirty="0">
                <a:solidFill>
                  <a:srgbClr val="222A35"/>
                </a:solidFill>
                <a:cs typeface="+mn-ea"/>
                <a:sym typeface="+mn-lt"/>
              </a:endParaRPr>
            </a:p>
            <a:p>
              <a:pPr marL="0" marR="0" lvl="0" indent="0" defTabSz="914400" rtl="0" eaLnBrk="1" fontAlgn="auto" latinLnBrk="0" hangingPunct="1">
                <a:lnSpc>
                  <a:spcPts val="18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222A35"/>
                </a:solidFill>
                <a:effectLst/>
                <a:uLnTx/>
                <a:uFillTx/>
                <a:cs typeface="+mn-ea"/>
                <a:sym typeface="+mn-lt"/>
              </a:endParaRPr>
            </a:p>
          </p:txBody>
        </p:sp>
      </p:grpSp>
      <p:grpSp>
        <p:nvGrpSpPr>
          <p:cNvPr id="5" name="组合 4">
            <a:extLst>
              <a:ext uri="{FF2B5EF4-FFF2-40B4-BE49-F238E27FC236}">
                <a16:creationId xmlns:a16="http://schemas.microsoft.com/office/drawing/2014/main" id="{C48BD5F1-4BE0-4A2E-B7EF-59EECD0C0FC2}"/>
              </a:ext>
            </a:extLst>
          </p:cNvPr>
          <p:cNvGrpSpPr/>
          <p:nvPr/>
        </p:nvGrpSpPr>
        <p:grpSpPr>
          <a:xfrm>
            <a:off x="6346850" y="4318416"/>
            <a:ext cx="5037249" cy="943332"/>
            <a:chOff x="6346850" y="4318416"/>
            <a:chExt cx="5037249" cy="943332"/>
          </a:xfrm>
        </p:grpSpPr>
        <p:grpSp>
          <p:nvGrpSpPr>
            <p:cNvPr id="10" name="组合 9">
              <a:extLst>
                <a:ext uri="{FF2B5EF4-FFF2-40B4-BE49-F238E27FC236}">
                  <a16:creationId xmlns:a16="http://schemas.microsoft.com/office/drawing/2014/main" id="{913D8286-21D9-0AA9-5C09-909FA4E52730}"/>
                </a:ext>
              </a:extLst>
            </p:cNvPr>
            <p:cNvGrpSpPr/>
            <p:nvPr/>
          </p:nvGrpSpPr>
          <p:grpSpPr>
            <a:xfrm>
              <a:off x="6346850" y="4318416"/>
              <a:ext cx="5037249" cy="629655"/>
              <a:chOff x="5971177" y="2880809"/>
              <a:chExt cx="5037249" cy="629655"/>
            </a:xfrm>
          </p:grpSpPr>
          <p:sp>
            <p:nvSpPr>
              <p:cNvPr id="11" name="Oval 19">
                <a:extLst>
                  <a:ext uri="{FF2B5EF4-FFF2-40B4-BE49-F238E27FC236}">
                    <a16:creationId xmlns:a16="http://schemas.microsoft.com/office/drawing/2014/main" id="{3649A30F-AED4-F454-3F47-F525A3CEBA36}"/>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12" name="文本框 11">
                <a:extLst>
                  <a:ext uri="{FF2B5EF4-FFF2-40B4-BE49-F238E27FC236}">
                    <a16:creationId xmlns:a16="http://schemas.microsoft.com/office/drawing/2014/main" id="{CAC4AE38-14E9-1652-DA79-CC0A44545222}"/>
                  </a:ext>
                </a:extLst>
              </p:cNvPr>
              <p:cNvSpPr txBox="1"/>
              <p:nvPr/>
            </p:nvSpPr>
            <p:spPr>
              <a:xfrm>
                <a:off x="6600832" y="3072856"/>
                <a:ext cx="4407594" cy="308161"/>
              </a:xfrm>
              <a:prstGeom prst="rect">
                <a:avLst/>
              </a:prstGeom>
              <a:noFill/>
            </p:spPr>
            <p:txBody>
              <a:bodyPr wrap="square" rtlCol="0">
                <a:spAutoFit/>
              </a:bodyPr>
              <a:lstStyle/>
              <a:p>
                <a:pPr marL="0" marR="0" lvl="0" indent="0" defTabSz="914400" rtl="0" eaLnBrk="1" fontAlgn="auto" latinLnBrk="0" hangingPunct="1">
                  <a:lnSpc>
                    <a:spcPts val="18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222A35"/>
                  </a:solidFill>
                  <a:effectLst/>
                  <a:uLnTx/>
                  <a:uFillTx/>
                  <a:cs typeface="+mn-ea"/>
                  <a:sym typeface="+mn-lt"/>
                </a:endParaRPr>
              </a:p>
            </p:txBody>
          </p:sp>
        </p:grpSp>
        <p:sp>
          <p:nvSpPr>
            <p:cNvPr id="17" name="文本框 16">
              <a:extLst>
                <a:ext uri="{FF2B5EF4-FFF2-40B4-BE49-F238E27FC236}">
                  <a16:creationId xmlns:a16="http://schemas.microsoft.com/office/drawing/2014/main" id="{E218F391-733D-A5BA-EEB7-F3C9CC169D8D}"/>
                </a:ext>
              </a:extLst>
            </p:cNvPr>
            <p:cNvSpPr txBox="1"/>
            <p:nvPr/>
          </p:nvSpPr>
          <p:spPr>
            <a:xfrm>
              <a:off x="7018869" y="4476918"/>
              <a:ext cx="4322866" cy="784830"/>
            </a:xfrm>
            <a:prstGeom prst="rect">
              <a:avLst/>
            </a:prstGeom>
            <a:noFill/>
          </p:spPr>
          <p:txBody>
            <a:bodyPr wrap="square">
              <a:spAutoFit/>
            </a:bodyPr>
            <a:lstStyle/>
            <a:p>
              <a:pPr>
                <a:lnSpc>
                  <a:spcPts val="1800"/>
                </a:lnSpc>
              </a:pPr>
              <a:r>
                <a:rPr lang="en-US" altLang="zh-CN" sz="1600" dirty="0">
                  <a:solidFill>
                    <a:schemeClr val="tx1">
                      <a:lumMod val="75000"/>
                      <a:lumOff val="25000"/>
                    </a:schemeClr>
                  </a:solidFill>
                  <a:cs typeface="+mn-ea"/>
                </a:rPr>
                <a:t>SOHO</a:t>
              </a:r>
              <a:r>
                <a:rPr lang="zh-CN" altLang="en-US" sz="1600" dirty="0">
                  <a:solidFill>
                    <a:schemeClr val="tx1">
                      <a:lumMod val="75000"/>
                      <a:lumOff val="25000"/>
                    </a:schemeClr>
                  </a:solidFill>
                  <a:cs typeface="+mn-ea"/>
                </a:rPr>
                <a:t>专指能够按照自己的兴趣和爱好自由选择工作，不受时间和地点制约、不受发展空间限制的白领一族。</a:t>
              </a:r>
            </a:p>
          </p:txBody>
        </p:sp>
      </p:grpSp>
      <p:pic>
        <p:nvPicPr>
          <p:cNvPr id="18" name="图片 17">
            <a:extLst>
              <a:ext uri="{FF2B5EF4-FFF2-40B4-BE49-F238E27FC236}">
                <a16:creationId xmlns:a16="http://schemas.microsoft.com/office/drawing/2014/main" id="{974C4BFB-4204-9B3B-B8D8-09B8DA439F74}"/>
              </a:ext>
            </a:extLst>
          </p:cNvPr>
          <p:cNvPicPr>
            <a:picLocks noChangeAspect="1"/>
          </p:cNvPicPr>
          <p:nvPr/>
        </p:nvPicPr>
        <p:blipFill>
          <a:blip r:embed="rId5"/>
          <a:stretch>
            <a:fillRect/>
          </a:stretch>
        </p:blipFill>
        <p:spPr>
          <a:xfrm>
            <a:off x="807901" y="1320084"/>
            <a:ext cx="2849975" cy="2849975"/>
          </a:xfrm>
          <a:prstGeom prst="rect">
            <a:avLst/>
          </a:prstGeom>
        </p:spPr>
      </p:pic>
    </p:spTree>
    <p:extLst>
      <p:ext uri="{BB962C8B-B14F-4D97-AF65-F5344CB8AC3E}">
        <p14:creationId xmlns:p14="http://schemas.microsoft.com/office/powerpoint/2010/main" val="31549332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13">
            <a:extLst>
              <a:ext uri="{FF2B5EF4-FFF2-40B4-BE49-F238E27FC236}">
                <a16:creationId xmlns:a16="http://schemas.microsoft.com/office/drawing/2014/main" id="{DF1DABA0-0E37-4DD3-99CD-DDC3CB6A1271}"/>
              </a:ext>
            </a:extLst>
          </p:cNvPr>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5" name="Freeform 16">
            <a:extLst>
              <a:ext uri="{FF2B5EF4-FFF2-40B4-BE49-F238E27FC236}">
                <a16:creationId xmlns:a16="http://schemas.microsoft.com/office/drawing/2014/main" id="{1C7AD684-37A5-4CD9-832B-5EB86D6D4B40}"/>
              </a:ext>
            </a:extLst>
          </p:cNvPr>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4546A"/>
          </a:solidFill>
          <a:ln>
            <a:noFill/>
          </a:ln>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nvGrpSpPr>
          <p:cNvPr id="26" name="Group 12">
            <a:extLst>
              <a:ext uri="{FF2B5EF4-FFF2-40B4-BE49-F238E27FC236}">
                <a16:creationId xmlns:a16="http://schemas.microsoft.com/office/drawing/2014/main" id="{70AE771E-EE2C-4E48-9A36-90FD148A1C1C}"/>
              </a:ext>
            </a:extLst>
          </p:cNvPr>
          <p:cNvGrpSpPr/>
          <p:nvPr/>
        </p:nvGrpSpPr>
        <p:grpSpPr>
          <a:xfrm>
            <a:off x="1551195" y="1762719"/>
            <a:ext cx="2300613" cy="2059155"/>
            <a:chOff x="8169276" y="952501"/>
            <a:chExt cx="3781424" cy="3384550"/>
          </a:xfrm>
          <a:solidFill>
            <a:srgbClr val="44546A"/>
          </a:solidFill>
        </p:grpSpPr>
        <p:sp>
          <p:nvSpPr>
            <p:cNvPr id="27" name="Freeform 10">
              <a:extLst>
                <a:ext uri="{FF2B5EF4-FFF2-40B4-BE49-F238E27FC236}">
                  <a16:creationId xmlns:a16="http://schemas.microsoft.com/office/drawing/2014/main" id="{104711B0-34DD-4628-BDFD-F1F5F779ACC3}"/>
                </a:ext>
              </a:extLst>
            </p:cNvPr>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sp>
          <p:nvSpPr>
            <p:cNvPr id="28" name="Freeform 11">
              <a:extLst>
                <a:ext uri="{FF2B5EF4-FFF2-40B4-BE49-F238E27FC236}">
                  <a16:creationId xmlns:a16="http://schemas.microsoft.com/office/drawing/2014/main" id="{F2709E79-D434-4629-9594-B87A517DFE95}"/>
                </a:ext>
              </a:extLst>
            </p:cNvPr>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algn="just" defTabSz="866943" fontAlgn="base">
                <a:lnSpc>
                  <a:spcPct val="120000"/>
                </a:lnSpc>
              </a:pPr>
              <a:endParaRPr lang="id-ID" sz="758" dirty="0">
                <a:solidFill>
                  <a:prstClr val="black"/>
                </a:solidFill>
                <a:cs typeface="+mn-ea"/>
                <a:sym typeface="+mn-lt"/>
              </a:endParaRPr>
            </a:p>
          </p:txBody>
        </p:sp>
      </p:grpSp>
      <p:grpSp>
        <p:nvGrpSpPr>
          <p:cNvPr id="29" name="组合 28">
            <a:extLst>
              <a:ext uri="{FF2B5EF4-FFF2-40B4-BE49-F238E27FC236}">
                <a16:creationId xmlns:a16="http://schemas.microsoft.com/office/drawing/2014/main" id="{273CC4E3-0332-4950-B6F7-435C0C0A0B36}"/>
              </a:ext>
            </a:extLst>
          </p:cNvPr>
          <p:cNvGrpSpPr/>
          <p:nvPr/>
        </p:nvGrpSpPr>
        <p:grpSpPr>
          <a:xfrm>
            <a:off x="4713806" y="1435172"/>
            <a:ext cx="5157342" cy="1201099"/>
            <a:chOff x="5971177" y="1605306"/>
            <a:chExt cx="5157342" cy="1201099"/>
          </a:xfrm>
        </p:grpSpPr>
        <p:sp>
          <p:nvSpPr>
            <p:cNvPr id="30" name="Oval 4">
              <a:extLst>
                <a:ext uri="{FF2B5EF4-FFF2-40B4-BE49-F238E27FC236}">
                  <a16:creationId xmlns:a16="http://schemas.microsoft.com/office/drawing/2014/main" id="{DCB91C34-4CF1-4F6C-8C82-9169626665D0}"/>
                </a:ext>
              </a:extLst>
            </p:cNvPr>
            <p:cNvSpPr/>
            <p:nvPr/>
          </p:nvSpPr>
          <p:spPr>
            <a:xfrm>
              <a:off x="5971177" y="1812130"/>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01</a:t>
              </a:r>
            </a:p>
          </p:txBody>
        </p:sp>
        <p:sp>
          <p:nvSpPr>
            <p:cNvPr id="31" name="文本框 30">
              <a:extLst>
                <a:ext uri="{FF2B5EF4-FFF2-40B4-BE49-F238E27FC236}">
                  <a16:creationId xmlns:a16="http://schemas.microsoft.com/office/drawing/2014/main" id="{F984737F-3898-4882-B2D5-5FE263EF2093}"/>
                </a:ext>
              </a:extLst>
            </p:cNvPr>
            <p:cNvSpPr txBox="1"/>
            <p:nvPr/>
          </p:nvSpPr>
          <p:spPr>
            <a:xfrm>
              <a:off x="6720925" y="2036579"/>
              <a:ext cx="4407594" cy="769826"/>
            </a:xfrm>
            <a:prstGeom prst="rect">
              <a:avLst/>
            </a:prstGeom>
            <a:noFill/>
          </p:spPr>
          <p:txBody>
            <a:bodyPr wrap="square" rtlCol="0">
              <a:spAutoFit/>
            </a:bodyPr>
            <a:lstStyle/>
            <a:p>
              <a:pPr>
                <a:lnSpc>
                  <a:spcPts val="1800"/>
                </a:lnSpc>
              </a:pPr>
              <a:r>
                <a:rPr lang="zh-CN" altLang="en-US" sz="1600" dirty="0">
                  <a:solidFill>
                    <a:srgbClr val="222A35"/>
                  </a:solidFill>
                  <a:cs typeface="+mn-ea"/>
                  <a:sym typeface="+mn-lt"/>
                </a:rPr>
                <a:t>由于金融体系和金融机构开始产生变化，监督监管的方式也跟着变化</a:t>
              </a:r>
            </a:p>
            <a:p>
              <a:pPr marL="0" marR="0" lvl="0" indent="0" defTabSz="914400" rtl="0" eaLnBrk="1" fontAlgn="auto" latinLnBrk="0" hangingPunct="1">
                <a:lnSpc>
                  <a:spcPts val="18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222A35"/>
                </a:solidFill>
                <a:effectLst/>
                <a:uLnTx/>
                <a:uFillTx/>
                <a:cs typeface="+mn-ea"/>
                <a:sym typeface="+mn-lt"/>
              </a:endParaRPr>
            </a:p>
          </p:txBody>
        </p:sp>
        <p:sp>
          <p:nvSpPr>
            <p:cNvPr id="32" name="文本框 31">
              <a:extLst>
                <a:ext uri="{FF2B5EF4-FFF2-40B4-BE49-F238E27FC236}">
                  <a16:creationId xmlns:a16="http://schemas.microsoft.com/office/drawing/2014/main" id="{EC509CF1-0975-4A96-ABC2-009D28D512D8}"/>
                </a:ext>
              </a:extLst>
            </p:cNvPr>
            <p:cNvSpPr txBox="1"/>
            <p:nvPr/>
          </p:nvSpPr>
          <p:spPr>
            <a:xfrm>
              <a:off x="6626554" y="1605306"/>
              <a:ext cx="37468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spc="400" dirty="0">
                  <a:solidFill>
                    <a:schemeClr val="tx1">
                      <a:lumMod val="75000"/>
                      <a:lumOff val="25000"/>
                    </a:schemeClr>
                  </a:solidFill>
                  <a:cs typeface="+mn-ea"/>
                  <a:sym typeface="+mn-lt"/>
                </a:rPr>
                <a:t>金融监督监管方式的变化</a:t>
              </a:r>
              <a:endPar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endParaRPr>
            </a:p>
          </p:txBody>
        </p:sp>
      </p:grpSp>
      <p:grpSp>
        <p:nvGrpSpPr>
          <p:cNvPr id="33" name="组合 32">
            <a:extLst>
              <a:ext uri="{FF2B5EF4-FFF2-40B4-BE49-F238E27FC236}">
                <a16:creationId xmlns:a16="http://schemas.microsoft.com/office/drawing/2014/main" id="{B9879154-C967-469F-925D-10EC56F00C1C}"/>
              </a:ext>
            </a:extLst>
          </p:cNvPr>
          <p:cNvGrpSpPr/>
          <p:nvPr/>
        </p:nvGrpSpPr>
        <p:grpSpPr>
          <a:xfrm>
            <a:off x="5190501" y="2569652"/>
            <a:ext cx="5205200" cy="1137971"/>
            <a:chOff x="5971177" y="2752081"/>
            <a:chExt cx="5205200" cy="1137971"/>
          </a:xfrm>
        </p:grpSpPr>
        <p:sp>
          <p:nvSpPr>
            <p:cNvPr id="34" name="Oval 19">
              <a:extLst>
                <a:ext uri="{FF2B5EF4-FFF2-40B4-BE49-F238E27FC236}">
                  <a16:creationId xmlns:a16="http://schemas.microsoft.com/office/drawing/2014/main" id="{B49CBD04-1EF5-4F9F-AEC9-FEC376B76853}"/>
                </a:ext>
              </a:extLst>
            </p:cNvPr>
            <p:cNvSpPr/>
            <p:nvPr/>
          </p:nvSpPr>
          <p:spPr>
            <a:xfrm>
              <a:off x="5971177" y="288080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02</a:t>
              </a:r>
            </a:p>
          </p:txBody>
        </p:sp>
        <p:sp>
          <p:nvSpPr>
            <p:cNvPr id="35" name="文本框 34">
              <a:extLst>
                <a:ext uri="{FF2B5EF4-FFF2-40B4-BE49-F238E27FC236}">
                  <a16:creationId xmlns:a16="http://schemas.microsoft.com/office/drawing/2014/main" id="{3D904637-E5EA-4A7C-B82F-002D078A81B1}"/>
                </a:ext>
              </a:extLst>
            </p:cNvPr>
            <p:cNvSpPr txBox="1"/>
            <p:nvPr/>
          </p:nvSpPr>
          <p:spPr>
            <a:xfrm>
              <a:off x="6768783" y="3105222"/>
              <a:ext cx="4407594" cy="784830"/>
            </a:xfrm>
            <a:prstGeom prst="rect">
              <a:avLst/>
            </a:prstGeom>
            <a:noFill/>
          </p:spPr>
          <p:txBody>
            <a:bodyPr wrap="square" rtlCol="0">
              <a:spAutoFit/>
            </a:bodyPr>
            <a:lstStyle/>
            <a:p>
              <a:pPr marL="0" marR="0" lvl="0" indent="0" defTabSz="914400" rtl="0" eaLnBrk="1" fontAlgn="auto" latinLnBrk="0" hangingPunct="1">
                <a:lnSpc>
                  <a:spcPts val="1800"/>
                </a:lnSpc>
                <a:spcBef>
                  <a:spcPts val="0"/>
                </a:spcBef>
                <a:spcAft>
                  <a:spcPts val="0"/>
                </a:spcAft>
                <a:buClrTx/>
                <a:buSzTx/>
                <a:buFontTx/>
                <a:buNone/>
                <a:tabLst/>
                <a:defRPr/>
              </a:pPr>
              <a:r>
                <a:rPr lang="zh-CN" altLang="en-US" sz="1600" dirty="0">
                  <a:solidFill>
                    <a:srgbClr val="222A35"/>
                  </a:solidFill>
                  <a:cs typeface="+mn-ea"/>
                  <a:sym typeface="+mn-lt"/>
                </a:rPr>
                <a:t>第一个变化即能够通过数据监督整个运行状况，这跟</a:t>
              </a:r>
              <a:r>
                <a:rPr lang="en-US" altLang="zh-CN" sz="1600" dirty="0">
                  <a:solidFill>
                    <a:srgbClr val="222A35"/>
                  </a:solidFill>
                  <a:cs typeface="+mn-ea"/>
                  <a:sym typeface="+mn-lt"/>
                </a:rPr>
                <a:t>SOHO</a:t>
              </a:r>
              <a:r>
                <a:rPr lang="zh-CN" altLang="en-US" sz="1600" dirty="0">
                  <a:solidFill>
                    <a:srgbClr val="222A35"/>
                  </a:solidFill>
                  <a:cs typeface="+mn-ea"/>
                  <a:sym typeface="+mn-lt"/>
                </a:rPr>
                <a:t>类似。不需要到办公室即可完成监管工作，这种监管方式往往更有效率。</a:t>
              </a:r>
              <a:endParaRPr kumimoji="0" lang="zh-CN" altLang="en-US" sz="1600" b="0" i="0" u="none" strike="noStrike" kern="1200" cap="none" spc="0" normalizeH="0" baseline="0" noProof="0" dirty="0">
                <a:ln>
                  <a:noFill/>
                </a:ln>
                <a:solidFill>
                  <a:srgbClr val="222A35"/>
                </a:solidFill>
                <a:effectLst/>
                <a:uLnTx/>
                <a:uFillTx/>
                <a:cs typeface="+mn-ea"/>
                <a:sym typeface="+mn-lt"/>
              </a:endParaRPr>
            </a:p>
          </p:txBody>
        </p:sp>
        <p:sp>
          <p:nvSpPr>
            <p:cNvPr id="36" name="文本框 35">
              <a:extLst>
                <a:ext uri="{FF2B5EF4-FFF2-40B4-BE49-F238E27FC236}">
                  <a16:creationId xmlns:a16="http://schemas.microsoft.com/office/drawing/2014/main" id="{045EE030-CF14-4651-B936-2EA142CBC9A0}"/>
                </a:ext>
              </a:extLst>
            </p:cNvPr>
            <p:cNvSpPr txBox="1"/>
            <p:nvPr/>
          </p:nvSpPr>
          <p:spPr>
            <a:xfrm>
              <a:off x="6600832" y="2752081"/>
              <a:ext cx="2484923"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监管工作场所改变</a:t>
              </a:r>
            </a:p>
          </p:txBody>
        </p:sp>
      </p:grpSp>
      <p:grpSp>
        <p:nvGrpSpPr>
          <p:cNvPr id="37" name="组合 36">
            <a:extLst>
              <a:ext uri="{FF2B5EF4-FFF2-40B4-BE49-F238E27FC236}">
                <a16:creationId xmlns:a16="http://schemas.microsoft.com/office/drawing/2014/main" id="{7AE954CD-F818-4DAE-8F43-EADDA56861C8}"/>
              </a:ext>
            </a:extLst>
          </p:cNvPr>
          <p:cNvGrpSpPr/>
          <p:nvPr/>
        </p:nvGrpSpPr>
        <p:grpSpPr>
          <a:xfrm>
            <a:off x="5820156" y="3839708"/>
            <a:ext cx="5307837" cy="952314"/>
            <a:chOff x="5971177" y="3884741"/>
            <a:chExt cx="5307837" cy="952314"/>
          </a:xfrm>
        </p:grpSpPr>
        <p:sp>
          <p:nvSpPr>
            <p:cNvPr id="38" name="Oval 25">
              <a:extLst>
                <a:ext uri="{FF2B5EF4-FFF2-40B4-BE49-F238E27FC236}">
                  <a16:creationId xmlns:a16="http://schemas.microsoft.com/office/drawing/2014/main" id="{D8533F14-64BF-4441-B7B9-CFFE575EA367}"/>
                </a:ext>
              </a:extLst>
            </p:cNvPr>
            <p:cNvSpPr/>
            <p:nvPr/>
          </p:nvSpPr>
          <p:spPr>
            <a:xfrm>
              <a:off x="5971177" y="4054466"/>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03</a:t>
              </a:r>
            </a:p>
          </p:txBody>
        </p:sp>
        <p:sp>
          <p:nvSpPr>
            <p:cNvPr id="39" name="文本框 38">
              <a:extLst>
                <a:ext uri="{FF2B5EF4-FFF2-40B4-BE49-F238E27FC236}">
                  <a16:creationId xmlns:a16="http://schemas.microsoft.com/office/drawing/2014/main" id="{8F5DA75F-4B78-4989-A198-05DC5122BD5E}"/>
                </a:ext>
              </a:extLst>
            </p:cNvPr>
            <p:cNvSpPr txBox="1"/>
            <p:nvPr/>
          </p:nvSpPr>
          <p:spPr>
            <a:xfrm>
              <a:off x="6871420" y="4283057"/>
              <a:ext cx="4407594" cy="553998"/>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如新业务的引进、拓展，银行、证券公司的新创意都会使整个金融的运作效率更高。</a:t>
              </a:r>
            </a:p>
          </p:txBody>
        </p:sp>
        <p:sp>
          <p:nvSpPr>
            <p:cNvPr id="40" name="文本框 39">
              <a:extLst>
                <a:ext uri="{FF2B5EF4-FFF2-40B4-BE49-F238E27FC236}">
                  <a16:creationId xmlns:a16="http://schemas.microsoft.com/office/drawing/2014/main" id="{E8DC5608-6789-46AC-B3A9-9AF2B8096FF1}"/>
                </a:ext>
              </a:extLst>
            </p:cNvPr>
            <p:cNvSpPr txBox="1"/>
            <p:nvPr/>
          </p:nvSpPr>
          <p:spPr>
            <a:xfrm>
              <a:off x="6626554" y="3884741"/>
              <a:ext cx="2188154"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监管流程的创新</a:t>
              </a:r>
            </a:p>
          </p:txBody>
        </p:sp>
      </p:grpSp>
      <p:grpSp>
        <p:nvGrpSpPr>
          <p:cNvPr id="41" name="组合 40">
            <a:extLst>
              <a:ext uri="{FF2B5EF4-FFF2-40B4-BE49-F238E27FC236}">
                <a16:creationId xmlns:a16="http://schemas.microsoft.com/office/drawing/2014/main" id="{7856F164-3CD1-4C5E-A64E-697F824AC398}"/>
              </a:ext>
            </a:extLst>
          </p:cNvPr>
          <p:cNvGrpSpPr/>
          <p:nvPr/>
        </p:nvGrpSpPr>
        <p:grpSpPr>
          <a:xfrm>
            <a:off x="6475533" y="5084504"/>
            <a:ext cx="5359189" cy="1485370"/>
            <a:chOff x="5971177" y="5005999"/>
            <a:chExt cx="5359189" cy="1485370"/>
          </a:xfrm>
        </p:grpSpPr>
        <p:sp>
          <p:nvSpPr>
            <p:cNvPr id="42" name="Oval 27">
              <a:extLst>
                <a:ext uri="{FF2B5EF4-FFF2-40B4-BE49-F238E27FC236}">
                  <a16:creationId xmlns:a16="http://schemas.microsoft.com/office/drawing/2014/main" id="{41A6148A-C1B5-4142-9BBD-4AC7AC2A8A65}"/>
                </a:ext>
              </a:extLst>
            </p:cNvPr>
            <p:cNvSpPr/>
            <p:nvPr/>
          </p:nvSpPr>
          <p:spPr>
            <a:xfrm>
              <a:off x="5971177" y="5120619"/>
              <a:ext cx="629655" cy="629655"/>
            </a:xfrm>
            <a:prstGeom prst="ellipse">
              <a:avLst/>
            </a:prstGeom>
            <a:solidFill>
              <a:srgbClr val="44546A"/>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pPr>
              <a:r>
                <a:rPr lang="en-US" sz="1327" dirty="0">
                  <a:solidFill>
                    <a:prstClr val="white"/>
                  </a:solidFill>
                  <a:cs typeface="+mn-ea"/>
                  <a:sym typeface="+mn-lt"/>
                </a:rPr>
                <a:t>04</a:t>
              </a:r>
            </a:p>
          </p:txBody>
        </p:sp>
        <p:sp>
          <p:nvSpPr>
            <p:cNvPr id="43" name="文本框 42">
              <a:extLst>
                <a:ext uri="{FF2B5EF4-FFF2-40B4-BE49-F238E27FC236}">
                  <a16:creationId xmlns:a16="http://schemas.microsoft.com/office/drawing/2014/main" id="{754EFAEB-C307-4B20-B45B-9299E9F7C4A3}"/>
                </a:ext>
              </a:extLst>
            </p:cNvPr>
            <p:cNvSpPr txBox="1"/>
            <p:nvPr/>
          </p:nvSpPr>
          <p:spPr>
            <a:xfrm>
              <a:off x="6922772" y="5475706"/>
              <a:ext cx="4407594" cy="1015663"/>
            </a:xfrm>
            <a:prstGeom prst="rect">
              <a:avLst/>
            </a:prstGeom>
            <a:noFill/>
          </p:spPr>
          <p:txBody>
            <a:bodyPr wrap="square" rtlCol="0">
              <a:spAutoFit/>
            </a:bodyPr>
            <a:lstStyle/>
            <a:p>
              <a:pPr>
                <a:lnSpc>
                  <a:spcPts val="1800"/>
                </a:lnSpc>
              </a:pPr>
              <a:r>
                <a:rPr kumimoji="0" lang="zh-CN" altLang="en-US" sz="1600" b="0" i="0" u="none" strike="noStrike" kern="1200" cap="none" spc="0" normalizeH="0" baseline="0" noProof="0" dirty="0">
                  <a:ln>
                    <a:noFill/>
                  </a:ln>
                  <a:solidFill>
                    <a:srgbClr val="222A35"/>
                  </a:solidFill>
                  <a:effectLst/>
                  <a:uLnTx/>
                  <a:uFillTx/>
                  <a:cs typeface="+mn-ea"/>
                  <a:sym typeface="+mn-lt"/>
                </a:rPr>
                <a:t>这是网络银行衍生出的新词，指银行所有金融业务有多少被电子渠道替代。很多银行的替代率已经达到了九成，这使得银行的成本大幅降低，进而将省下的成本进行各种金融创新。</a:t>
              </a:r>
            </a:p>
          </p:txBody>
        </p:sp>
        <p:sp>
          <p:nvSpPr>
            <p:cNvPr id="44" name="文本框 43">
              <a:extLst>
                <a:ext uri="{FF2B5EF4-FFF2-40B4-BE49-F238E27FC236}">
                  <a16:creationId xmlns:a16="http://schemas.microsoft.com/office/drawing/2014/main" id="{CAA1FDC1-70E0-425D-A123-043445DFB013}"/>
                </a:ext>
              </a:extLst>
            </p:cNvPr>
            <p:cNvSpPr txBox="1"/>
            <p:nvPr/>
          </p:nvSpPr>
          <p:spPr>
            <a:xfrm>
              <a:off x="6626554" y="5005999"/>
              <a:ext cx="2608490"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“电子渠道替代率”</a:t>
              </a:r>
            </a:p>
          </p:txBody>
        </p:sp>
      </p:grpSp>
      <p:pic>
        <p:nvPicPr>
          <p:cNvPr id="3" name="图片 2" descr="图表, 旭日形&#10;&#10;描述已自动生成">
            <a:extLst>
              <a:ext uri="{FF2B5EF4-FFF2-40B4-BE49-F238E27FC236}">
                <a16:creationId xmlns:a16="http://schemas.microsoft.com/office/drawing/2014/main" id="{92179371-F02B-F633-3F59-0F86E287B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8150BD6D-4F39-FAEF-3013-C9F1131AAF0D}"/>
              </a:ext>
            </a:extLst>
          </p:cNvPr>
          <p:cNvSpPr txBox="1"/>
          <p:nvPr/>
        </p:nvSpPr>
        <p:spPr>
          <a:xfrm>
            <a:off x="228173" y="266398"/>
            <a:ext cx="310052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01 </a:t>
            </a:r>
            <a:r>
              <a:rPr kumimoji="1" lang="zh-CN" altLang="en-US" sz="2400" b="0" i="0" u="none" strike="noStrike" kern="1200" cap="none" spc="0" normalizeH="0" baseline="0" noProof="0" dirty="0">
                <a:ln>
                  <a:noFill/>
                </a:ln>
                <a:solidFill>
                  <a:srgbClr val="44546A"/>
                </a:solidFill>
                <a:effectLst/>
                <a:uLnTx/>
                <a:uFillTx/>
                <a:cs typeface="+mn-ea"/>
                <a:sym typeface="+mn-lt"/>
              </a:rPr>
              <a:t>熊彼得的创新理论</a:t>
            </a:r>
            <a:endParaRPr kumimoji="1" lang="en-US" altLang="zh-CN" sz="2400" b="0" i="0" u="none" strike="noStrike" kern="1200" cap="none" spc="0" normalizeH="0" baseline="0" noProof="0" dirty="0">
              <a:ln>
                <a:noFill/>
              </a:ln>
              <a:solidFill>
                <a:srgbClr val="44546A"/>
              </a:solidFill>
              <a:effectLst/>
              <a:uLnTx/>
              <a:uFillTx/>
              <a:cs typeface="+mn-ea"/>
              <a:sym typeface="+mn-lt"/>
            </a:endParaRPr>
          </a:p>
        </p:txBody>
      </p:sp>
    </p:spTree>
    <p:extLst>
      <p:ext uri="{BB962C8B-B14F-4D97-AF65-F5344CB8AC3E}">
        <p14:creationId xmlns:p14="http://schemas.microsoft.com/office/powerpoint/2010/main" val="238756708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40000">
                                          <p:cBhvr additive="base">
                                            <p:cTn id="26"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14:bounceEnd="40000">
                                          <p:cBhvr additive="base">
                                            <p:cTn id="31"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0000">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14:bounceEnd="40000">
                                          <p:cBhvr additive="base">
                                            <p:cTn id="36" dur="500" fill="hold"/>
                                            <p:tgtEl>
                                              <p:spTgt spid="41"/>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1+#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77DAC8EB-FA83-7E4C-AF62-241BA0588B17}"/>
              </a:ext>
            </a:extLst>
          </p:cNvPr>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a:extLst>
              <a:ext uri="{FF2B5EF4-FFF2-40B4-BE49-F238E27FC236}">
                <a16:creationId xmlns:a16="http://schemas.microsoft.com/office/drawing/2014/main" id="{87BF9EF1-4524-664B-B4E4-F19DF76D9A44}"/>
              </a:ext>
            </a:extLst>
          </p:cNvPr>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a:extLst>
              <a:ext uri="{FF2B5EF4-FFF2-40B4-BE49-F238E27FC236}">
                <a16:creationId xmlns:a16="http://schemas.microsoft.com/office/drawing/2014/main" id="{0B261106-7C4E-5C45-85CE-F2A206EC566B}"/>
              </a:ext>
            </a:extLst>
          </p:cNvPr>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a:extLst>
              <a:ext uri="{FF2B5EF4-FFF2-40B4-BE49-F238E27FC236}">
                <a16:creationId xmlns:a16="http://schemas.microsoft.com/office/drawing/2014/main" id="{DA32410C-A7A8-484A-9119-0B7FF46D9A48}"/>
              </a:ext>
            </a:extLst>
          </p:cNvPr>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ADE6D4DB-97A7-664D-A539-41472511B747}"/>
              </a:ext>
            </a:extLst>
          </p:cNvPr>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二</a:t>
            </a:r>
            <a:r>
              <a:rPr kumimoji="1" lang="zh-CN" altLang="en-US" sz="2800" b="0" i="0" u="none" strike="noStrike" kern="1200" cap="none" spc="0" normalizeH="0" baseline="0" noProof="0" dirty="0">
                <a:ln>
                  <a:noFill/>
                </a:ln>
                <a:solidFill>
                  <a:srgbClr val="44546A"/>
                </a:solidFill>
                <a:effectLst/>
                <a:uLnTx/>
                <a:uFillTx/>
                <a:cs typeface="+mn-ea"/>
                <a:sym typeface="+mn-lt"/>
              </a:rPr>
              <a:t>部分</a:t>
            </a:r>
          </a:p>
        </p:txBody>
      </p:sp>
      <p:sp>
        <p:nvSpPr>
          <p:cNvPr id="7" name="文本框 6">
            <a:extLst>
              <a:ext uri="{FF2B5EF4-FFF2-40B4-BE49-F238E27FC236}">
                <a16:creationId xmlns:a16="http://schemas.microsoft.com/office/drawing/2014/main" id="{2AA5CD6C-CEAA-2F4F-84CB-CDF42E3F6FB0}"/>
              </a:ext>
            </a:extLst>
          </p:cNvPr>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02</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a:extLst>
              <a:ext uri="{FF2B5EF4-FFF2-40B4-BE49-F238E27FC236}">
                <a16:creationId xmlns:a16="http://schemas.microsoft.com/office/drawing/2014/main" id="{0CEEC32F-A461-E14B-BA72-2A0A3033AF09}"/>
              </a:ext>
            </a:extLst>
          </p:cNvPr>
          <p:cNvSpPr txBox="1"/>
          <p:nvPr/>
        </p:nvSpPr>
        <p:spPr>
          <a:xfrm>
            <a:off x="2279852" y="2770523"/>
            <a:ext cx="7802136" cy="1107996"/>
          </a:xfrm>
          <a:prstGeom prst="rect">
            <a:avLst/>
          </a:prstGeom>
          <a:noFill/>
        </p:spPr>
        <p:txBody>
          <a:bodyPr wrap="none" rtlCol="0">
            <a:spAutoFit/>
          </a:bodyPr>
          <a:lstStyle/>
          <a:p>
            <a:pPr lvl="0" algn="ctr"/>
            <a:r>
              <a:rPr kumimoji="1" lang="zh-CN" altLang="en-US" sz="6600" dirty="0">
                <a:solidFill>
                  <a:srgbClr val="44546A"/>
                </a:solidFill>
                <a:cs typeface="+mn-ea"/>
                <a:sym typeface="+mn-lt"/>
              </a:rPr>
              <a:t>互联网金融创新业务</a:t>
            </a:r>
          </a:p>
        </p:txBody>
      </p:sp>
      <p:sp>
        <p:nvSpPr>
          <p:cNvPr id="9" name="文本框 8">
            <a:extLst>
              <a:ext uri="{FF2B5EF4-FFF2-40B4-BE49-F238E27FC236}">
                <a16:creationId xmlns:a16="http://schemas.microsoft.com/office/drawing/2014/main" id="{473DBF93-FD30-194C-B730-87857EF96E77}"/>
              </a:ext>
            </a:extLst>
          </p:cNvPr>
          <p:cNvSpPr txBox="1"/>
          <p:nvPr/>
        </p:nvSpPr>
        <p:spPr>
          <a:xfrm>
            <a:off x="2944894" y="3878519"/>
            <a:ext cx="6472052" cy="90691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zh-CN" altLang="en-US" sz="4000" dirty="0">
                <a:solidFill>
                  <a:srgbClr val="44546A"/>
                </a:solidFill>
                <a:cs typeface="+mn-ea"/>
                <a:sym typeface="+mn-lt"/>
              </a:rPr>
              <a:t>边缘创新</a:t>
            </a:r>
            <a:endParaRPr kumimoji="1" lang="en" altLang="zh-CN" sz="4000" dirty="0">
              <a:solidFill>
                <a:srgbClr val="44546A"/>
              </a:solidFill>
              <a:cs typeface="+mn-ea"/>
              <a:sym typeface="+mn-lt"/>
            </a:endParaRPr>
          </a:p>
        </p:txBody>
      </p:sp>
      <p:pic>
        <p:nvPicPr>
          <p:cNvPr id="10" name="图片 9" descr="图表, 旭日形&#10;&#10;描述已自动生成">
            <a:extLst>
              <a:ext uri="{FF2B5EF4-FFF2-40B4-BE49-F238E27FC236}">
                <a16:creationId xmlns:a16="http://schemas.microsoft.com/office/drawing/2014/main" id="{9A85B618-6854-88B9-36E5-0B1DF47A48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extLst>
      <p:ext uri="{BB962C8B-B14F-4D97-AF65-F5344CB8AC3E}">
        <p14:creationId xmlns:p14="http://schemas.microsoft.com/office/powerpoint/2010/main" val="205452644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F8679FC-8B9E-6441-A79D-AFE13CFD3A13}"/>
              </a:ext>
            </a:extLst>
          </p:cNvPr>
          <p:cNvSpPr txBox="1"/>
          <p:nvPr/>
        </p:nvSpPr>
        <p:spPr>
          <a:xfrm>
            <a:off x="221839" y="164385"/>
            <a:ext cx="1869423" cy="581057"/>
          </a:xfrm>
          <a:prstGeom prst="rect">
            <a:avLst/>
          </a:prstGeom>
          <a:noFill/>
        </p:spPr>
        <p:txBody>
          <a:bodyPr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zh-CN" sz="2400" dirty="0">
                <a:solidFill>
                  <a:srgbClr val="44546A"/>
                </a:solidFill>
                <a:cs typeface="+mn-ea"/>
                <a:sym typeface="+mn-lt"/>
              </a:rPr>
              <a:t>02 </a:t>
            </a:r>
            <a:r>
              <a:rPr kumimoji="1" lang="zh-CN" altLang="en-US" sz="2400" dirty="0">
                <a:solidFill>
                  <a:srgbClr val="44546A"/>
                </a:solidFill>
                <a:cs typeface="+mn-ea"/>
                <a:sym typeface="+mn-lt"/>
              </a:rPr>
              <a:t>边缘创新</a:t>
            </a:r>
            <a:endParaRPr kumimoji="1" lang="en" altLang="zh-CN" sz="2400" dirty="0">
              <a:solidFill>
                <a:srgbClr val="44546A"/>
              </a:solidFill>
              <a:cs typeface="+mn-ea"/>
              <a:sym typeface="+mn-lt"/>
            </a:endParaRPr>
          </a:p>
        </p:txBody>
      </p:sp>
      <p:grpSp>
        <p:nvGrpSpPr>
          <p:cNvPr id="16" name="组合 15">
            <a:extLst>
              <a:ext uri="{FF2B5EF4-FFF2-40B4-BE49-F238E27FC236}">
                <a16:creationId xmlns:a16="http://schemas.microsoft.com/office/drawing/2014/main" id="{05C11D4D-6D5A-45A4-A142-25A8094D8F9E}"/>
              </a:ext>
            </a:extLst>
          </p:cNvPr>
          <p:cNvGrpSpPr/>
          <p:nvPr/>
        </p:nvGrpSpPr>
        <p:grpSpPr>
          <a:xfrm>
            <a:off x="853102" y="2307176"/>
            <a:ext cx="10471345" cy="182881"/>
            <a:chOff x="639826" y="1875854"/>
            <a:chExt cx="7853509" cy="137161"/>
          </a:xfrm>
        </p:grpSpPr>
        <p:cxnSp>
          <p:nvCxnSpPr>
            <p:cNvPr id="17" name="Straight Connector 3">
              <a:extLst>
                <a:ext uri="{FF2B5EF4-FFF2-40B4-BE49-F238E27FC236}">
                  <a16:creationId xmlns:a16="http://schemas.microsoft.com/office/drawing/2014/main" id="{CFB60F42-3936-4752-B9D3-72ADE67F9C48}"/>
                </a:ext>
              </a:extLst>
            </p:cNvPr>
            <p:cNvCxnSpPr/>
            <p:nvPr/>
          </p:nvCxnSpPr>
          <p:spPr>
            <a:xfrm>
              <a:off x="1594780" y="1944434"/>
              <a:ext cx="1067640" cy="0"/>
            </a:xfrm>
            <a:prstGeom prst="line">
              <a:avLst/>
            </a:prstGeom>
            <a:noFill/>
            <a:ln w="19050" cap="flat" cmpd="sng" algn="ctr">
              <a:solidFill>
                <a:schemeClr val="bg1">
                  <a:lumMod val="65000"/>
                </a:schemeClr>
              </a:solidFill>
              <a:prstDash val="solid"/>
              <a:miter lim="800000"/>
            </a:ln>
            <a:effectLst/>
          </p:spPr>
        </p:cxnSp>
        <p:cxnSp>
          <p:nvCxnSpPr>
            <p:cNvPr id="18" name="Straight Connector 4">
              <a:extLst>
                <a:ext uri="{FF2B5EF4-FFF2-40B4-BE49-F238E27FC236}">
                  <a16:creationId xmlns:a16="http://schemas.microsoft.com/office/drawing/2014/main" id="{D1A3C15E-A2AC-414F-B51B-3474AC10556C}"/>
                </a:ext>
              </a:extLst>
            </p:cNvPr>
            <p:cNvCxnSpPr/>
            <p:nvPr/>
          </p:nvCxnSpPr>
          <p:spPr>
            <a:xfrm>
              <a:off x="639826" y="1944434"/>
              <a:ext cx="815246" cy="0"/>
            </a:xfrm>
            <a:prstGeom prst="line">
              <a:avLst/>
            </a:prstGeom>
            <a:noFill/>
            <a:ln w="19050" cap="flat" cmpd="sng" algn="ctr">
              <a:solidFill>
                <a:schemeClr val="bg1">
                  <a:lumMod val="65000"/>
                </a:schemeClr>
              </a:solidFill>
              <a:prstDash val="solid"/>
              <a:miter lim="800000"/>
              <a:headEnd type="oval"/>
            </a:ln>
            <a:effectLst/>
          </p:spPr>
        </p:cxnSp>
        <p:cxnSp>
          <p:nvCxnSpPr>
            <p:cNvPr id="19" name="Straight Connector 5">
              <a:extLst>
                <a:ext uri="{FF2B5EF4-FFF2-40B4-BE49-F238E27FC236}">
                  <a16:creationId xmlns:a16="http://schemas.microsoft.com/office/drawing/2014/main" id="{913D05F2-2CB6-4044-9FD0-F6564F0C09D3}"/>
                </a:ext>
              </a:extLst>
            </p:cNvPr>
            <p:cNvCxnSpPr/>
            <p:nvPr/>
          </p:nvCxnSpPr>
          <p:spPr>
            <a:xfrm>
              <a:off x="7678089" y="1944434"/>
              <a:ext cx="815246" cy="0"/>
            </a:xfrm>
            <a:prstGeom prst="line">
              <a:avLst/>
            </a:prstGeom>
            <a:noFill/>
            <a:ln w="19050" cap="flat" cmpd="sng" algn="ctr">
              <a:solidFill>
                <a:schemeClr val="bg1">
                  <a:lumMod val="65000"/>
                </a:schemeClr>
              </a:solidFill>
              <a:prstDash val="solid"/>
              <a:miter lim="800000"/>
              <a:tailEnd type="oval"/>
            </a:ln>
            <a:effectLst/>
          </p:spPr>
        </p:cxnSp>
        <p:sp>
          <p:nvSpPr>
            <p:cNvPr id="20" name="Oval 6">
              <a:extLst>
                <a:ext uri="{FF2B5EF4-FFF2-40B4-BE49-F238E27FC236}">
                  <a16:creationId xmlns:a16="http://schemas.microsoft.com/office/drawing/2014/main" id="{322E24EA-E5D4-45AD-A9A5-A8979930D9D4}"/>
                </a:ext>
              </a:extLst>
            </p:cNvPr>
            <p:cNvSpPr>
              <a:spLocks noChangeAspect="1"/>
            </p:cNvSpPr>
            <p:nvPr/>
          </p:nvSpPr>
          <p:spPr bwMode="auto">
            <a:xfrm rot="16200000" flipH="1" flipV="1">
              <a:off x="1463205" y="1874583"/>
              <a:ext cx="123444" cy="139707"/>
            </a:xfrm>
            <a:prstGeom prst="ellipse">
              <a:avLst/>
            </a:prstGeom>
            <a:noFill/>
            <a:ln w="28575">
              <a:solidFill>
                <a:schemeClr val="bg1">
                  <a:lumMod val="65000"/>
                </a:scheme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21" name="Straight Connector 7">
              <a:extLst>
                <a:ext uri="{FF2B5EF4-FFF2-40B4-BE49-F238E27FC236}">
                  <a16:creationId xmlns:a16="http://schemas.microsoft.com/office/drawing/2014/main" id="{ADD9B70B-94FB-48A7-973D-456554DD059D}"/>
                </a:ext>
              </a:extLst>
            </p:cNvPr>
            <p:cNvCxnSpPr/>
            <p:nvPr/>
          </p:nvCxnSpPr>
          <p:spPr>
            <a:xfrm>
              <a:off x="2806893" y="1944434"/>
              <a:ext cx="1067640" cy="0"/>
            </a:xfrm>
            <a:prstGeom prst="line">
              <a:avLst/>
            </a:prstGeom>
            <a:noFill/>
            <a:ln w="19050" cap="flat" cmpd="sng" algn="ctr">
              <a:solidFill>
                <a:schemeClr val="bg1">
                  <a:lumMod val="65000"/>
                </a:schemeClr>
              </a:solidFill>
              <a:prstDash val="solid"/>
              <a:miter lim="800000"/>
            </a:ln>
            <a:effectLst/>
          </p:spPr>
        </p:cxnSp>
        <p:cxnSp>
          <p:nvCxnSpPr>
            <p:cNvPr id="22" name="Straight Connector 8">
              <a:extLst>
                <a:ext uri="{FF2B5EF4-FFF2-40B4-BE49-F238E27FC236}">
                  <a16:creationId xmlns:a16="http://schemas.microsoft.com/office/drawing/2014/main" id="{4B63BC2F-4F58-405D-B3E8-9EF39FDDE1D2}"/>
                </a:ext>
              </a:extLst>
            </p:cNvPr>
            <p:cNvCxnSpPr/>
            <p:nvPr/>
          </p:nvCxnSpPr>
          <p:spPr>
            <a:xfrm>
              <a:off x="4024999" y="1944434"/>
              <a:ext cx="1067640" cy="0"/>
            </a:xfrm>
            <a:prstGeom prst="line">
              <a:avLst/>
            </a:prstGeom>
            <a:noFill/>
            <a:ln w="19050" cap="flat" cmpd="sng" algn="ctr">
              <a:solidFill>
                <a:schemeClr val="bg1">
                  <a:lumMod val="65000"/>
                </a:schemeClr>
              </a:solidFill>
              <a:prstDash val="solid"/>
              <a:miter lim="800000"/>
            </a:ln>
            <a:effectLst/>
          </p:spPr>
        </p:cxnSp>
        <p:sp>
          <p:nvSpPr>
            <p:cNvPr id="23" name="Oval 9">
              <a:extLst>
                <a:ext uri="{FF2B5EF4-FFF2-40B4-BE49-F238E27FC236}">
                  <a16:creationId xmlns:a16="http://schemas.microsoft.com/office/drawing/2014/main" id="{930EC71D-1C69-4D62-A9C9-B48FE8298E16}"/>
                </a:ext>
              </a:extLst>
            </p:cNvPr>
            <p:cNvSpPr>
              <a:spLocks noChangeAspect="1"/>
            </p:cNvSpPr>
            <p:nvPr/>
          </p:nvSpPr>
          <p:spPr bwMode="auto">
            <a:xfrm rot="16200000" flipH="1" flipV="1">
              <a:off x="2671455" y="1866820"/>
              <a:ext cx="137160" cy="155230"/>
            </a:xfrm>
            <a:prstGeom prst="ellipse">
              <a:avLst/>
            </a:prstGeom>
            <a:noFill/>
            <a:ln w="28575">
              <a:solidFill>
                <a:schemeClr val="bg1">
                  <a:lumMod val="65000"/>
                </a:scheme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24" name="Straight Connector 10">
              <a:extLst>
                <a:ext uri="{FF2B5EF4-FFF2-40B4-BE49-F238E27FC236}">
                  <a16:creationId xmlns:a16="http://schemas.microsoft.com/office/drawing/2014/main" id="{7CFC7287-C534-4D65-AB92-21EEA9F15282}"/>
                </a:ext>
              </a:extLst>
            </p:cNvPr>
            <p:cNvCxnSpPr/>
            <p:nvPr/>
          </p:nvCxnSpPr>
          <p:spPr>
            <a:xfrm>
              <a:off x="5232348" y="1944434"/>
              <a:ext cx="1067640" cy="0"/>
            </a:xfrm>
            <a:prstGeom prst="line">
              <a:avLst/>
            </a:prstGeom>
            <a:noFill/>
            <a:ln w="19050" cap="flat" cmpd="sng" algn="ctr">
              <a:solidFill>
                <a:schemeClr val="bg1">
                  <a:lumMod val="65000"/>
                </a:schemeClr>
              </a:solidFill>
              <a:prstDash val="solid"/>
              <a:miter lim="800000"/>
            </a:ln>
            <a:effectLst/>
          </p:spPr>
        </p:cxnSp>
        <p:sp>
          <p:nvSpPr>
            <p:cNvPr id="25" name="Oval 11">
              <a:extLst>
                <a:ext uri="{FF2B5EF4-FFF2-40B4-BE49-F238E27FC236}">
                  <a16:creationId xmlns:a16="http://schemas.microsoft.com/office/drawing/2014/main" id="{7D20DD63-596A-4028-8009-77C3BF803842}"/>
                </a:ext>
              </a:extLst>
            </p:cNvPr>
            <p:cNvSpPr>
              <a:spLocks noChangeAspect="1"/>
            </p:cNvSpPr>
            <p:nvPr/>
          </p:nvSpPr>
          <p:spPr bwMode="auto">
            <a:xfrm rot="16200000" flipH="1" flipV="1">
              <a:off x="3878805" y="1866820"/>
              <a:ext cx="137160" cy="155230"/>
            </a:xfrm>
            <a:prstGeom prst="ellipse">
              <a:avLst/>
            </a:prstGeom>
            <a:noFill/>
            <a:ln w="28575">
              <a:solidFill>
                <a:schemeClr val="bg1">
                  <a:lumMod val="65000"/>
                </a:scheme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26" name="Straight Connector 12">
              <a:extLst>
                <a:ext uri="{FF2B5EF4-FFF2-40B4-BE49-F238E27FC236}">
                  <a16:creationId xmlns:a16="http://schemas.microsoft.com/office/drawing/2014/main" id="{4516E879-D9F1-43CC-94C4-F4701042CD54}"/>
                </a:ext>
              </a:extLst>
            </p:cNvPr>
            <p:cNvCxnSpPr/>
            <p:nvPr/>
          </p:nvCxnSpPr>
          <p:spPr>
            <a:xfrm>
              <a:off x="6455218" y="1944434"/>
              <a:ext cx="1067640" cy="0"/>
            </a:xfrm>
            <a:prstGeom prst="line">
              <a:avLst/>
            </a:prstGeom>
            <a:noFill/>
            <a:ln w="19050" cap="flat" cmpd="sng" algn="ctr">
              <a:solidFill>
                <a:schemeClr val="bg1">
                  <a:lumMod val="65000"/>
                </a:schemeClr>
              </a:solidFill>
              <a:prstDash val="solid"/>
              <a:miter lim="800000"/>
            </a:ln>
            <a:effectLst/>
          </p:spPr>
        </p:cxnSp>
        <p:sp>
          <p:nvSpPr>
            <p:cNvPr id="27" name="Oval 13">
              <a:extLst>
                <a:ext uri="{FF2B5EF4-FFF2-40B4-BE49-F238E27FC236}">
                  <a16:creationId xmlns:a16="http://schemas.microsoft.com/office/drawing/2014/main" id="{6F7F0F9A-61B7-46C1-B4D6-F8EAC0C548A9}"/>
                </a:ext>
              </a:extLst>
            </p:cNvPr>
            <p:cNvSpPr>
              <a:spLocks noChangeAspect="1"/>
            </p:cNvSpPr>
            <p:nvPr/>
          </p:nvSpPr>
          <p:spPr bwMode="auto">
            <a:xfrm rot="16200000" flipH="1" flipV="1">
              <a:off x="5101674" y="1866819"/>
              <a:ext cx="137160" cy="155230"/>
            </a:xfrm>
            <a:prstGeom prst="ellipse">
              <a:avLst/>
            </a:prstGeom>
            <a:noFill/>
            <a:ln w="28575">
              <a:solidFill>
                <a:schemeClr val="bg1">
                  <a:lumMod val="65000"/>
                </a:scheme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28" name="Oval 14">
              <a:extLst>
                <a:ext uri="{FF2B5EF4-FFF2-40B4-BE49-F238E27FC236}">
                  <a16:creationId xmlns:a16="http://schemas.microsoft.com/office/drawing/2014/main" id="{3246A639-1D29-4E8D-93CD-80C67F56E628}"/>
                </a:ext>
              </a:extLst>
            </p:cNvPr>
            <p:cNvSpPr>
              <a:spLocks noChangeAspect="1"/>
            </p:cNvSpPr>
            <p:nvPr/>
          </p:nvSpPr>
          <p:spPr bwMode="auto">
            <a:xfrm rot="16200000" flipH="1" flipV="1">
              <a:off x="6309024" y="1866820"/>
              <a:ext cx="137160" cy="155230"/>
            </a:xfrm>
            <a:prstGeom prst="ellipse">
              <a:avLst/>
            </a:prstGeom>
            <a:noFill/>
            <a:ln w="28575">
              <a:solidFill>
                <a:schemeClr val="bg1">
                  <a:lumMod val="65000"/>
                </a:scheme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29" name="Oval 15">
              <a:extLst>
                <a:ext uri="{FF2B5EF4-FFF2-40B4-BE49-F238E27FC236}">
                  <a16:creationId xmlns:a16="http://schemas.microsoft.com/office/drawing/2014/main" id="{EFF252DC-A56B-48AD-8FC7-C0D7E1FF4436}"/>
                </a:ext>
              </a:extLst>
            </p:cNvPr>
            <p:cNvSpPr>
              <a:spLocks noChangeAspect="1"/>
            </p:cNvSpPr>
            <p:nvPr/>
          </p:nvSpPr>
          <p:spPr bwMode="auto">
            <a:xfrm rot="16200000" flipH="1" flipV="1">
              <a:off x="7531893" y="1866820"/>
              <a:ext cx="137160" cy="155230"/>
            </a:xfrm>
            <a:prstGeom prst="ellipse">
              <a:avLst/>
            </a:prstGeom>
            <a:noFill/>
            <a:ln w="28575">
              <a:solidFill>
                <a:schemeClr val="bg1">
                  <a:lumMod val="65000"/>
                </a:scheme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grpSp>
      <p:grpSp>
        <p:nvGrpSpPr>
          <p:cNvPr id="37" name="组合 36">
            <a:extLst>
              <a:ext uri="{FF2B5EF4-FFF2-40B4-BE49-F238E27FC236}">
                <a16:creationId xmlns:a16="http://schemas.microsoft.com/office/drawing/2014/main" id="{1AC5A3BB-DB95-428A-8A0D-979110FC2D84}"/>
              </a:ext>
            </a:extLst>
          </p:cNvPr>
          <p:cNvGrpSpPr/>
          <p:nvPr/>
        </p:nvGrpSpPr>
        <p:grpSpPr>
          <a:xfrm>
            <a:off x="1618658" y="2502079"/>
            <a:ext cx="8929885" cy="1751643"/>
            <a:chOff x="1213993" y="2022032"/>
            <a:chExt cx="6697414" cy="1313732"/>
          </a:xfrm>
        </p:grpSpPr>
        <p:cxnSp>
          <p:nvCxnSpPr>
            <p:cNvPr id="38" name="Straight Connector 22">
              <a:extLst>
                <a:ext uri="{FF2B5EF4-FFF2-40B4-BE49-F238E27FC236}">
                  <a16:creationId xmlns:a16="http://schemas.microsoft.com/office/drawing/2014/main" id="{87414FF8-304D-4CC2-868D-DE9AC19DF258}"/>
                </a:ext>
              </a:extLst>
            </p:cNvPr>
            <p:cNvCxnSpPr/>
            <p:nvPr/>
          </p:nvCxnSpPr>
          <p:spPr>
            <a:xfrm>
              <a:off x="1524927" y="2022032"/>
              <a:ext cx="0" cy="717230"/>
            </a:xfrm>
            <a:prstGeom prst="line">
              <a:avLst/>
            </a:prstGeom>
            <a:noFill/>
            <a:ln w="19050" cap="flat" cmpd="sng" algn="ctr">
              <a:solidFill>
                <a:srgbClr val="44546A"/>
              </a:solidFill>
              <a:prstDash val="solid"/>
              <a:miter lim="800000"/>
            </a:ln>
            <a:effectLst/>
          </p:spPr>
        </p:cxnSp>
        <p:sp>
          <p:nvSpPr>
            <p:cNvPr id="39" name="Isosceles Triangle 23">
              <a:extLst>
                <a:ext uri="{FF2B5EF4-FFF2-40B4-BE49-F238E27FC236}">
                  <a16:creationId xmlns:a16="http://schemas.microsoft.com/office/drawing/2014/main" id="{3E6F408C-45D1-4276-99DD-8E9AE9540074}"/>
                </a:ext>
              </a:extLst>
            </p:cNvPr>
            <p:cNvSpPr/>
            <p:nvPr/>
          </p:nvSpPr>
          <p:spPr bwMode="auto">
            <a:xfrm>
              <a:off x="1213993" y="2713898"/>
              <a:ext cx="621866" cy="621866"/>
            </a:xfrm>
            <a:prstGeom prst="triangle">
              <a:avLst/>
            </a:prstGeom>
            <a:solidFill>
              <a:srgbClr val="44546A"/>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0" name="Straight Connector 24">
              <a:extLst>
                <a:ext uri="{FF2B5EF4-FFF2-40B4-BE49-F238E27FC236}">
                  <a16:creationId xmlns:a16="http://schemas.microsoft.com/office/drawing/2014/main" id="{17B0DE4C-55E4-4570-B894-CCD2F798E556}"/>
                </a:ext>
              </a:extLst>
            </p:cNvPr>
            <p:cNvCxnSpPr/>
            <p:nvPr/>
          </p:nvCxnSpPr>
          <p:spPr>
            <a:xfrm>
              <a:off x="2740035" y="2022032"/>
              <a:ext cx="0" cy="717230"/>
            </a:xfrm>
            <a:prstGeom prst="line">
              <a:avLst/>
            </a:prstGeom>
            <a:noFill/>
            <a:ln w="19050" cap="flat" cmpd="sng" algn="ctr">
              <a:solidFill>
                <a:srgbClr val="44546A"/>
              </a:solidFill>
              <a:prstDash val="solid"/>
              <a:miter lim="800000"/>
            </a:ln>
            <a:effectLst/>
          </p:spPr>
        </p:cxnSp>
        <p:sp>
          <p:nvSpPr>
            <p:cNvPr id="41" name="Isosceles Triangle 25">
              <a:extLst>
                <a:ext uri="{FF2B5EF4-FFF2-40B4-BE49-F238E27FC236}">
                  <a16:creationId xmlns:a16="http://schemas.microsoft.com/office/drawing/2014/main" id="{A55605B9-968E-42C3-A261-1C160A8C8AC7}"/>
                </a:ext>
              </a:extLst>
            </p:cNvPr>
            <p:cNvSpPr/>
            <p:nvPr/>
          </p:nvSpPr>
          <p:spPr bwMode="auto">
            <a:xfrm>
              <a:off x="2429103" y="2713898"/>
              <a:ext cx="621866" cy="621866"/>
            </a:xfrm>
            <a:prstGeom prst="triangle">
              <a:avLst/>
            </a:prstGeom>
            <a:solidFill>
              <a:srgbClr val="44546A"/>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2" name="Straight Connector 26">
              <a:extLst>
                <a:ext uri="{FF2B5EF4-FFF2-40B4-BE49-F238E27FC236}">
                  <a16:creationId xmlns:a16="http://schemas.microsoft.com/office/drawing/2014/main" id="{979EB298-00AB-4B31-B346-D734222098CA}"/>
                </a:ext>
              </a:extLst>
            </p:cNvPr>
            <p:cNvCxnSpPr/>
            <p:nvPr/>
          </p:nvCxnSpPr>
          <p:spPr>
            <a:xfrm>
              <a:off x="3947385" y="2022032"/>
              <a:ext cx="0" cy="717230"/>
            </a:xfrm>
            <a:prstGeom prst="line">
              <a:avLst/>
            </a:prstGeom>
            <a:noFill/>
            <a:ln w="19050" cap="flat" cmpd="sng" algn="ctr">
              <a:solidFill>
                <a:srgbClr val="44546A"/>
              </a:solidFill>
              <a:prstDash val="solid"/>
              <a:miter lim="800000"/>
            </a:ln>
            <a:effectLst/>
          </p:spPr>
        </p:cxnSp>
        <p:sp>
          <p:nvSpPr>
            <p:cNvPr id="43" name="Isosceles Triangle 27">
              <a:extLst>
                <a:ext uri="{FF2B5EF4-FFF2-40B4-BE49-F238E27FC236}">
                  <a16:creationId xmlns:a16="http://schemas.microsoft.com/office/drawing/2014/main" id="{BE55094E-C7A3-4EE4-B449-FA1924932A3D}"/>
                </a:ext>
              </a:extLst>
            </p:cNvPr>
            <p:cNvSpPr/>
            <p:nvPr/>
          </p:nvSpPr>
          <p:spPr bwMode="auto">
            <a:xfrm>
              <a:off x="3636451" y="2713898"/>
              <a:ext cx="621866" cy="621866"/>
            </a:xfrm>
            <a:prstGeom prst="triangle">
              <a:avLst/>
            </a:prstGeom>
            <a:solidFill>
              <a:srgbClr val="44546A"/>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4" name="Straight Connector 28">
              <a:extLst>
                <a:ext uri="{FF2B5EF4-FFF2-40B4-BE49-F238E27FC236}">
                  <a16:creationId xmlns:a16="http://schemas.microsoft.com/office/drawing/2014/main" id="{3AAA4B11-5FC0-46DD-BEE1-589AD18F0AE4}"/>
                </a:ext>
              </a:extLst>
            </p:cNvPr>
            <p:cNvCxnSpPr/>
            <p:nvPr/>
          </p:nvCxnSpPr>
          <p:spPr>
            <a:xfrm>
              <a:off x="5170254" y="2022032"/>
              <a:ext cx="0" cy="717230"/>
            </a:xfrm>
            <a:prstGeom prst="line">
              <a:avLst/>
            </a:prstGeom>
            <a:noFill/>
            <a:ln w="19050" cap="flat" cmpd="sng" algn="ctr">
              <a:solidFill>
                <a:srgbClr val="44546A"/>
              </a:solidFill>
              <a:prstDash val="solid"/>
              <a:miter lim="800000"/>
            </a:ln>
            <a:effectLst/>
          </p:spPr>
        </p:cxnSp>
        <p:sp>
          <p:nvSpPr>
            <p:cNvPr id="45" name="Isosceles Triangle 29">
              <a:extLst>
                <a:ext uri="{FF2B5EF4-FFF2-40B4-BE49-F238E27FC236}">
                  <a16:creationId xmlns:a16="http://schemas.microsoft.com/office/drawing/2014/main" id="{2CB1B1EE-F433-497D-8972-241A66FDE6EC}"/>
                </a:ext>
              </a:extLst>
            </p:cNvPr>
            <p:cNvSpPr/>
            <p:nvPr/>
          </p:nvSpPr>
          <p:spPr bwMode="auto">
            <a:xfrm>
              <a:off x="4859322" y="2713898"/>
              <a:ext cx="621866" cy="621866"/>
            </a:xfrm>
            <a:prstGeom prst="triangle">
              <a:avLst/>
            </a:prstGeom>
            <a:solidFill>
              <a:srgbClr val="44546A"/>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6" name="Straight Connector 30">
              <a:extLst>
                <a:ext uri="{FF2B5EF4-FFF2-40B4-BE49-F238E27FC236}">
                  <a16:creationId xmlns:a16="http://schemas.microsoft.com/office/drawing/2014/main" id="{3025F82F-B7DE-4ABF-967C-6F4EE9E6819B}"/>
                </a:ext>
              </a:extLst>
            </p:cNvPr>
            <p:cNvCxnSpPr/>
            <p:nvPr/>
          </p:nvCxnSpPr>
          <p:spPr>
            <a:xfrm>
              <a:off x="6377604" y="2022032"/>
              <a:ext cx="0" cy="717230"/>
            </a:xfrm>
            <a:prstGeom prst="line">
              <a:avLst/>
            </a:prstGeom>
            <a:noFill/>
            <a:ln w="19050" cap="flat" cmpd="sng" algn="ctr">
              <a:solidFill>
                <a:srgbClr val="44546A"/>
              </a:solidFill>
              <a:prstDash val="solid"/>
              <a:miter lim="800000"/>
            </a:ln>
            <a:effectLst/>
          </p:spPr>
        </p:cxnSp>
        <p:sp>
          <p:nvSpPr>
            <p:cNvPr id="47" name="Isosceles Triangle 31">
              <a:extLst>
                <a:ext uri="{FF2B5EF4-FFF2-40B4-BE49-F238E27FC236}">
                  <a16:creationId xmlns:a16="http://schemas.microsoft.com/office/drawing/2014/main" id="{FE520420-D4D2-4594-90BD-611B1495FBCF}"/>
                </a:ext>
              </a:extLst>
            </p:cNvPr>
            <p:cNvSpPr/>
            <p:nvPr/>
          </p:nvSpPr>
          <p:spPr bwMode="auto">
            <a:xfrm>
              <a:off x="6066670" y="2713898"/>
              <a:ext cx="621866" cy="621866"/>
            </a:xfrm>
            <a:prstGeom prst="triangle">
              <a:avLst/>
            </a:prstGeom>
            <a:solidFill>
              <a:srgbClr val="44546A"/>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8" name="Straight Connector 32">
              <a:extLst>
                <a:ext uri="{FF2B5EF4-FFF2-40B4-BE49-F238E27FC236}">
                  <a16:creationId xmlns:a16="http://schemas.microsoft.com/office/drawing/2014/main" id="{C3096A59-7E16-4C07-8077-9787211167DB}"/>
                </a:ext>
              </a:extLst>
            </p:cNvPr>
            <p:cNvCxnSpPr/>
            <p:nvPr/>
          </p:nvCxnSpPr>
          <p:spPr>
            <a:xfrm>
              <a:off x="7600473" y="2022032"/>
              <a:ext cx="0" cy="717230"/>
            </a:xfrm>
            <a:prstGeom prst="line">
              <a:avLst/>
            </a:prstGeom>
            <a:noFill/>
            <a:ln w="19050" cap="flat" cmpd="sng" algn="ctr">
              <a:solidFill>
                <a:srgbClr val="44546A"/>
              </a:solidFill>
              <a:prstDash val="solid"/>
              <a:miter lim="800000"/>
            </a:ln>
            <a:effectLst/>
          </p:spPr>
        </p:cxnSp>
        <p:sp>
          <p:nvSpPr>
            <p:cNvPr id="49" name="Isosceles Triangle 33">
              <a:extLst>
                <a:ext uri="{FF2B5EF4-FFF2-40B4-BE49-F238E27FC236}">
                  <a16:creationId xmlns:a16="http://schemas.microsoft.com/office/drawing/2014/main" id="{6EA22A5A-7634-4B26-A65E-7D69D988B146}"/>
                </a:ext>
              </a:extLst>
            </p:cNvPr>
            <p:cNvSpPr/>
            <p:nvPr/>
          </p:nvSpPr>
          <p:spPr bwMode="auto">
            <a:xfrm>
              <a:off x="7289541" y="2713898"/>
              <a:ext cx="621866" cy="621866"/>
            </a:xfrm>
            <a:prstGeom prst="triangle">
              <a:avLst/>
            </a:prstGeom>
            <a:solidFill>
              <a:srgbClr val="44546A"/>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0" name="Freeform: Shape 40">
              <a:extLst>
                <a:ext uri="{FF2B5EF4-FFF2-40B4-BE49-F238E27FC236}">
                  <a16:creationId xmlns:a16="http://schemas.microsoft.com/office/drawing/2014/main" id="{F973E3F9-7975-4759-8B50-3FDC5CC0C772}"/>
                </a:ext>
              </a:extLst>
            </p:cNvPr>
            <p:cNvSpPr>
              <a:spLocks/>
            </p:cNvSpPr>
            <p:nvPr/>
          </p:nvSpPr>
          <p:spPr bwMode="auto">
            <a:xfrm>
              <a:off x="1428936" y="3072148"/>
              <a:ext cx="191982" cy="15482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1" name="Freeform: Shape 41">
              <a:extLst>
                <a:ext uri="{FF2B5EF4-FFF2-40B4-BE49-F238E27FC236}">
                  <a16:creationId xmlns:a16="http://schemas.microsoft.com/office/drawing/2014/main" id="{931FE8B9-D997-4423-BB26-5FF4D01621A1}"/>
                </a:ext>
              </a:extLst>
            </p:cNvPr>
            <p:cNvSpPr>
              <a:spLocks/>
            </p:cNvSpPr>
            <p:nvPr/>
          </p:nvSpPr>
          <p:spPr bwMode="auto">
            <a:xfrm>
              <a:off x="2633934" y="3051399"/>
              <a:ext cx="212202" cy="196322"/>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2" name="Freeform: Shape 42">
              <a:extLst>
                <a:ext uri="{FF2B5EF4-FFF2-40B4-BE49-F238E27FC236}">
                  <a16:creationId xmlns:a16="http://schemas.microsoft.com/office/drawing/2014/main" id="{B2663DA3-9FC7-4C41-B48D-C87C1C0ECD55}"/>
                </a:ext>
              </a:extLst>
            </p:cNvPr>
            <p:cNvSpPr>
              <a:spLocks/>
            </p:cNvSpPr>
            <p:nvPr/>
          </p:nvSpPr>
          <p:spPr bwMode="auto">
            <a:xfrm>
              <a:off x="3864369" y="3057626"/>
              <a:ext cx="166030" cy="183868"/>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rgbClr val="FFFFFF"/>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3" name="Freeform: Shape 43">
              <a:extLst>
                <a:ext uri="{FF2B5EF4-FFF2-40B4-BE49-F238E27FC236}">
                  <a16:creationId xmlns:a16="http://schemas.microsoft.com/office/drawing/2014/main" id="{F95AEFDA-ACDF-47DF-A3DC-73433265AA76}"/>
                </a:ext>
              </a:extLst>
            </p:cNvPr>
            <p:cNvSpPr>
              <a:spLocks noChangeAspect="1"/>
            </p:cNvSpPr>
            <p:nvPr/>
          </p:nvSpPr>
          <p:spPr bwMode="auto">
            <a:xfrm>
              <a:off x="5063292" y="3057815"/>
              <a:ext cx="213934" cy="184480"/>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FFFFFF"/>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4" name="Freeform: Shape 44">
              <a:extLst>
                <a:ext uri="{FF2B5EF4-FFF2-40B4-BE49-F238E27FC236}">
                  <a16:creationId xmlns:a16="http://schemas.microsoft.com/office/drawing/2014/main" id="{AB981399-BB98-463C-93C5-B8A66F326CE0}"/>
                </a:ext>
              </a:extLst>
            </p:cNvPr>
            <p:cNvSpPr>
              <a:spLocks noChangeAspect="1"/>
            </p:cNvSpPr>
            <p:nvPr/>
          </p:nvSpPr>
          <p:spPr bwMode="auto">
            <a:xfrm>
              <a:off x="6302358" y="3057408"/>
              <a:ext cx="150490" cy="184308"/>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rgbClr val="FFFFFF"/>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5" name="Freeform: Shape 45">
              <a:extLst>
                <a:ext uri="{FF2B5EF4-FFF2-40B4-BE49-F238E27FC236}">
                  <a16:creationId xmlns:a16="http://schemas.microsoft.com/office/drawing/2014/main" id="{48A3007C-6C5C-419E-95F3-D363C375BCBE}"/>
                </a:ext>
              </a:extLst>
            </p:cNvPr>
            <p:cNvSpPr>
              <a:spLocks noChangeAspect="1"/>
            </p:cNvSpPr>
            <p:nvPr/>
          </p:nvSpPr>
          <p:spPr bwMode="auto">
            <a:xfrm>
              <a:off x="7504746" y="3068161"/>
              <a:ext cx="191454" cy="162802"/>
            </a:xfrm>
            <a:custGeom>
              <a:avLst/>
              <a:gdLst/>
              <a:ahLst/>
              <a:cxnLst>
                <a:cxn ang="0">
                  <a:pos x="10" y="57"/>
                </a:cxn>
                <a:cxn ang="0">
                  <a:pos x="9" y="58"/>
                </a:cxn>
                <a:cxn ang="0">
                  <a:pos x="2" y="58"/>
                </a:cxn>
                <a:cxn ang="0">
                  <a:pos x="0" y="57"/>
                </a:cxn>
                <a:cxn ang="0">
                  <a:pos x="0" y="49"/>
                </a:cxn>
                <a:cxn ang="0">
                  <a:pos x="2" y="48"/>
                </a:cxn>
                <a:cxn ang="0">
                  <a:pos x="9" y="48"/>
                </a:cxn>
                <a:cxn ang="0">
                  <a:pos x="10" y="49"/>
                </a:cxn>
                <a:cxn ang="0">
                  <a:pos x="10" y="57"/>
                </a:cxn>
                <a:cxn ang="0">
                  <a:pos x="25" y="57"/>
                </a:cxn>
                <a:cxn ang="0">
                  <a:pos x="24" y="58"/>
                </a:cxn>
                <a:cxn ang="0">
                  <a:pos x="16" y="58"/>
                </a:cxn>
                <a:cxn ang="0">
                  <a:pos x="15" y="57"/>
                </a:cxn>
                <a:cxn ang="0">
                  <a:pos x="15" y="44"/>
                </a:cxn>
                <a:cxn ang="0">
                  <a:pos x="16" y="43"/>
                </a:cxn>
                <a:cxn ang="0">
                  <a:pos x="24" y="43"/>
                </a:cxn>
                <a:cxn ang="0">
                  <a:pos x="25" y="44"/>
                </a:cxn>
                <a:cxn ang="0">
                  <a:pos x="25" y="57"/>
                </a:cxn>
                <a:cxn ang="0">
                  <a:pos x="39" y="57"/>
                </a:cxn>
                <a:cxn ang="0">
                  <a:pos x="38" y="58"/>
                </a:cxn>
                <a:cxn ang="0">
                  <a:pos x="31" y="58"/>
                </a:cxn>
                <a:cxn ang="0">
                  <a:pos x="30" y="57"/>
                </a:cxn>
                <a:cxn ang="0">
                  <a:pos x="30" y="35"/>
                </a:cxn>
                <a:cxn ang="0">
                  <a:pos x="31" y="34"/>
                </a:cxn>
                <a:cxn ang="0">
                  <a:pos x="38" y="34"/>
                </a:cxn>
                <a:cxn ang="0">
                  <a:pos x="39" y="35"/>
                </a:cxn>
                <a:cxn ang="0">
                  <a:pos x="39" y="57"/>
                </a:cxn>
                <a:cxn ang="0">
                  <a:pos x="54" y="57"/>
                </a:cxn>
                <a:cxn ang="0">
                  <a:pos x="53" y="58"/>
                </a:cxn>
                <a:cxn ang="0">
                  <a:pos x="45" y="58"/>
                </a:cxn>
                <a:cxn ang="0">
                  <a:pos x="44" y="57"/>
                </a:cxn>
                <a:cxn ang="0">
                  <a:pos x="44" y="20"/>
                </a:cxn>
                <a:cxn ang="0">
                  <a:pos x="45" y="19"/>
                </a:cxn>
                <a:cxn ang="0">
                  <a:pos x="53" y="19"/>
                </a:cxn>
                <a:cxn ang="0">
                  <a:pos x="54" y="20"/>
                </a:cxn>
                <a:cxn ang="0">
                  <a:pos x="54" y="57"/>
                </a:cxn>
                <a:cxn ang="0">
                  <a:pos x="68" y="57"/>
                </a:cxn>
                <a:cxn ang="0">
                  <a:pos x="67" y="58"/>
                </a:cxn>
                <a:cxn ang="0">
                  <a:pos x="60" y="58"/>
                </a:cxn>
                <a:cxn ang="0">
                  <a:pos x="59" y="57"/>
                </a:cxn>
                <a:cxn ang="0">
                  <a:pos x="59" y="1"/>
                </a:cxn>
                <a:cxn ang="0">
                  <a:pos x="60" y="0"/>
                </a:cxn>
                <a:cxn ang="0">
                  <a:pos x="67" y="0"/>
                </a:cxn>
                <a:cxn ang="0">
                  <a:pos x="68" y="1"/>
                </a:cxn>
                <a:cxn ang="0">
                  <a:pos x="68" y="57"/>
                </a:cxn>
              </a:cxnLst>
              <a:rect l="0" t="0" r="r" b="b"/>
              <a:pathLst>
                <a:path w="68" h="58">
                  <a:moveTo>
                    <a:pt x="10" y="57"/>
                  </a:moveTo>
                  <a:cubicBezTo>
                    <a:pt x="10" y="57"/>
                    <a:pt x="10" y="58"/>
                    <a:pt x="9" y="58"/>
                  </a:cubicBezTo>
                  <a:cubicBezTo>
                    <a:pt x="2" y="58"/>
                    <a:pt x="2" y="58"/>
                    <a:pt x="2" y="58"/>
                  </a:cubicBezTo>
                  <a:cubicBezTo>
                    <a:pt x="1" y="58"/>
                    <a:pt x="0" y="57"/>
                    <a:pt x="0" y="57"/>
                  </a:cubicBezTo>
                  <a:cubicBezTo>
                    <a:pt x="0" y="49"/>
                    <a:pt x="0" y="49"/>
                    <a:pt x="0" y="49"/>
                  </a:cubicBezTo>
                  <a:cubicBezTo>
                    <a:pt x="0" y="49"/>
                    <a:pt x="1" y="48"/>
                    <a:pt x="2" y="48"/>
                  </a:cubicBezTo>
                  <a:cubicBezTo>
                    <a:pt x="9" y="48"/>
                    <a:pt x="9" y="48"/>
                    <a:pt x="9" y="48"/>
                  </a:cubicBezTo>
                  <a:cubicBezTo>
                    <a:pt x="10" y="48"/>
                    <a:pt x="10" y="49"/>
                    <a:pt x="10" y="49"/>
                  </a:cubicBezTo>
                  <a:lnTo>
                    <a:pt x="10" y="57"/>
                  </a:lnTo>
                  <a:close/>
                  <a:moveTo>
                    <a:pt x="25" y="57"/>
                  </a:moveTo>
                  <a:cubicBezTo>
                    <a:pt x="25" y="57"/>
                    <a:pt x="24" y="58"/>
                    <a:pt x="24" y="58"/>
                  </a:cubicBezTo>
                  <a:cubicBezTo>
                    <a:pt x="16" y="58"/>
                    <a:pt x="16" y="58"/>
                    <a:pt x="16" y="58"/>
                  </a:cubicBezTo>
                  <a:cubicBezTo>
                    <a:pt x="16" y="58"/>
                    <a:pt x="15" y="57"/>
                    <a:pt x="15" y="57"/>
                  </a:cubicBezTo>
                  <a:cubicBezTo>
                    <a:pt x="15" y="44"/>
                    <a:pt x="15" y="44"/>
                    <a:pt x="15" y="44"/>
                  </a:cubicBezTo>
                  <a:cubicBezTo>
                    <a:pt x="15" y="44"/>
                    <a:pt x="16" y="43"/>
                    <a:pt x="16" y="43"/>
                  </a:cubicBezTo>
                  <a:cubicBezTo>
                    <a:pt x="24" y="43"/>
                    <a:pt x="24" y="43"/>
                    <a:pt x="24" y="43"/>
                  </a:cubicBezTo>
                  <a:cubicBezTo>
                    <a:pt x="24" y="43"/>
                    <a:pt x="25" y="44"/>
                    <a:pt x="25" y="44"/>
                  </a:cubicBezTo>
                  <a:lnTo>
                    <a:pt x="25" y="57"/>
                  </a:lnTo>
                  <a:close/>
                  <a:moveTo>
                    <a:pt x="39" y="57"/>
                  </a:moveTo>
                  <a:cubicBezTo>
                    <a:pt x="39" y="57"/>
                    <a:pt x="39" y="58"/>
                    <a:pt x="38" y="58"/>
                  </a:cubicBezTo>
                  <a:cubicBezTo>
                    <a:pt x="31" y="58"/>
                    <a:pt x="31" y="58"/>
                    <a:pt x="31" y="58"/>
                  </a:cubicBezTo>
                  <a:cubicBezTo>
                    <a:pt x="30" y="58"/>
                    <a:pt x="30" y="57"/>
                    <a:pt x="30" y="57"/>
                  </a:cubicBezTo>
                  <a:cubicBezTo>
                    <a:pt x="30" y="35"/>
                    <a:pt x="30" y="35"/>
                    <a:pt x="30" y="35"/>
                  </a:cubicBezTo>
                  <a:cubicBezTo>
                    <a:pt x="30" y="34"/>
                    <a:pt x="30" y="34"/>
                    <a:pt x="31" y="34"/>
                  </a:cubicBezTo>
                  <a:cubicBezTo>
                    <a:pt x="38" y="34"/>
                    <a:pt x="38" y="34"/>
                    <a:pt x="38" y="34"/>
                  </a:cubicBezTo>
                  <a:cubicBezTo>
                    <a:pt x="39" y="34"/>
                    <a:pt x="39" y="34"/>
                    <a:pt x="39" y="35"/>
                  </a:cubicBezTo>
                  <a:lnTo>
                    <a:pt x="39" y="57"/>
                  </a:lnTo>
                  <a:close/>
                  <a:moveTo>
                    <a:pt x="54" y="57"/>
                  </a:moveTo>
                  <a:cubicBezTo>
                    <a:pt x="54" y="57"/>
                    <a:pt x="53" y="58"/>
                    <a:pt x="53" y="58"/>
                  </a:cubicBezTo>
                  <a:cubicBezTo>
                    <a:pt x="45" y="58"/>
                    <a:pt x="45" y="58"/>
                    <a:pt x="45" y="58"/>
                  </a:cubicBezTo>
                  <a:cubicBezTo>
                    <a:pt x="45" y="58"/>
                    <a:pt x="44" y="57"/>
                    <a:pt x="44" y="57"/>
                  </a:cubicBezTo>
                  <a:cubicBezTo>
                    <a:pt x="44" y="20"/>
                    <a:pt x="44" y="20"/>
                    <a:pt x="44" y="20"/>
                  </a:cubicBezTo>
                  <a:cubicBezTo>
                    <a:pt x="44" y="20"/>
                    <a:pt x="45" y="19"/>
                    <a:pt x="45" y="19"/>
                  </a:cubicBezTo>
                  <a:cubicBezTo>
                    <a:pt x="53" y="19"/>
                    <a:pt x="53" y="19"/>
                    <a:pt x="53" y="19"/>
                  </a:cubicBezTo>
                  <a:cubicBezTo>
                    <a:pt x="53" y="19"/>
                    <a:pt x="54" y="20"/>
                    <a:pt x="54" y="20"/>
                  </a:cubicBezTo>
                  <a:lnTo>
                    <a:pt x="54" y="57"/>
                  </a:lnTo>
                  <a:close/>
                  <a:moveTo>
                    <a:pt x="68" y="57"/>
                  </a:moveTo>
                  <a:cubicBezTo>
                    <a:pt x="68" y="57"/>
                    <a:pt x="68" y="58"/>
                    <a:pt x="67" y="58"/>
                  </a:cubicBezTo>
                  <a:cubicBezTo>
                    <a:pt x="60" y="58"/>
                    <a:pt x="60" y="58"/>
                    <a:pt x="60" y="58"/>
                  </a:cubicBezTo>
                  <a:cubicBezTo>
                    <a:pt x="59" y="58"/>
                    <a:pt x="59" y="57"/>
                    <a:pt x="59" y="57"/>
                  </a:cubicBezTo>
                  <a:cubicBezTo>
                    <a:pt x="59" y="1"/>
                    <a:pt x="59" y="1"/>
                    <a:pt x="59" y="1"/>
                  </a:cubicBezTo>
                  <a:cubicBezTo>
                    <a:pt x="59" y="0"/>
                    <a:pt x="59" y="0"/>
                    <a:pt x="60" y="0"/>
                  </a:cubicBezTo>
                  <a:cubicBezTo>
                    <a:pt x="67" y="0"/>
                    <a:pt x="67" y="0"/>
                    <a:pt x="67" y="0"/>
                  </a:cubicBezTo>
                  <a:cubicBezTo>
                    <a:pt x="68" y="0"/>
                    <a:pt x="68" y="0"/>
                    <a:pt x="68" y="1"/>
                  </a:cubicBezTo>
                  <a:lnTo>
                    <a:pt x="68" y="57"/>
                  </a:lnTo>
                  <a:close/>
                </a:path>
              </a:pathLst>
            </a:custGeom>
            <a:solidFill>
              <a:srgbClr val="FFFFFF"/>
            </a:soli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i="0" u="none" strike="noStrike" kern="0" cap="none" spc="0" normalizeH="0" baseline="0" noProof="0" dirty="0">
                <a:ln>
                  <a:noFill/>
                </a:ln>
                <a:solidFill>
                  <a:srgbClr val="44546A"/>
                </a:solidFill>
                <a:effectLst/>
                <a:uLnTx/>
                <a:uFillTx/>
                <a:cs typeface="+mn-ea"/>
                <a:sym typeface="+mn-lt"/>
              </a:endParaRPr>
            </a:p>
          </p:txBody>
        </p:sp>
      </p:grpSp>
      <p:sp>
        <p:nvSpPr>
          <p:cNvPr id="58" name="文本框 57">
            <a:extLst>
              <a:ext uri="{FF2B5EF4-FFF2-40B4-BE49-F238E27FC236}">
                <a16:creationId xmlns:a16="http://schemas.microsoft.com/office/drawing/2014/main" id="{0660C51D-B4A1-4918-BB29-9F85226237CA}"/>
              </a:ext>
            </a:extLst>
          </p:cNvPr>
          <p:cNvSpPr txBox="1"/>
          <p:nvPr/>
        </p:nvSpPr>
        <p:spPr>
          <a:xfrm>
            <a:off x="1319807" y="4550554"/>
            <a:ext cx="154986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400" normalizeH="0" baseline="0" noProof="0" dirty="0">
                <a:ln>
                  <a:noFill/>
                </a:ln>
                <a:solidFill>
                  <a:srgbClr val="44546A"/>
                </a:solidFill>
                <a:effectLst/>
                <a:uLnTx/>
                <a:uFillTx/>
                <a:cs typeface="+mn-ea"/>
                <a:sym typeface="+mn-lt"/>
              </a:rPr>
              <a:t>互联网媒介</a:t>
            </a:r>
          </a:p>
        </p:txBody>
      </p:sp>
      <p:sp>
        <p:nvSpPr>
          <p:cNvPr id="61" name="文本框 60">
            <a:extLst>
              <a:ext uri="{FF2B5EF4-FFF2-40B4-BE49-F238E27FC236}">
                <a16:creationId xmlns:a16="http://schemas.microsoft.com/office/drawing/2014/main" id="{12A1739C-3E39-4AC9-87A7-9E69E96F9912}"/>
              </a:ext>
            </a:extLst>
          </p:cNvPr>
          <p:cNvSpPr txBox="1"/>
          <p:nvPr/>
        </p:nvSpPr>
        <p:spPr>
          <a:xfrm>
            <a:off x="2953430" y="4550554"/>
            <a:ext cx="182879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400" normalizeH="0" baseline="0" noProof="0" dirty="0">
                <a:ln>
                  <a:noFill/>
                </a:ln>
                <a:solidFill>
                  <a:srgbClr val="44546A"/>
                </a:solidFill>
                <a:effectLst/>
                <a:uLnTx/>
                <a:uFillTx/>
                <a:cs typeface="+mn-ea"/>
                <a:sym typeface="+mn-lt"/>
              </a:rPr>
              <a:t>边缘媒介</a:t>
            </a:r>
          </a:p>
        </p:txBody>
      </p:sp>
      <p:sp>
        <p:nvSpPr>
          <p:cNvPr id="64" name="文本框 63">
            <a:extLst>
              <a:ext uri="{FF2B5EF4-FFF2-40B4-BE49-F238E27FC236}">
                <a16:creationId xmlns:a16="http://schemas.microsoft.com/office/drawing/2014/main" id="{D4363B31-CA2E-42E2-B9DE-C55230100CFE}"/>
              </a:ext>
            </a:extLst>
          </p:cNvPr>
          <p:cNvSpPr txBox="1"/>
          <p:nvPr/>
        </p:nvSpPr>
        <p:spPr>
          <a:xfrm>
            <a:off x="4545530" y="4564886"/>
            <a:ext cx="182879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400" normalizeH="0" baseline="0" noProof="0" dirty="0">
                <a:ln>
                  <a:noFill/>
                </a:ln>
                <a:solidFill>
                  <a:srgbClr val="44546A"/>
                </a:solidFill>
                <a:effectLst/>
                <a:uLnTx/>
                <a:uFillTx/>
                <a:cs typeface="+mn-ea"/>
                <a:sym typeface="+mn-lt"/>
              </a:rPr>
              <a:t>二维码支付与</a:t>
            </a:r>
            <a:r>
              <a:rPr kumimoji="0" lang="en-US" altLang="zh-CN" sz="2000" i="0" u="none" strike="noStrike" kern="1200" cap="none" spc="400" normalizeH="0" baseline="0" noProof="0" dirty="0">
                <a:ln>
                  <a:noFill/>
                </a:ln>
                <a:solidFill>
                  <a:srgbClr val="44546A"/>
                </a:solidFill>
                <a:effectLst/>
                <a:uLnTx/>
                <a:uFillTx/>
                <a:cs typeface="+mn-ea"/>
                <a:sym typeface="+mn-lt"/>
              </a:rPr>
              <a:t>NFC</a:t>
            </a:r>
            <a:r>
              <a:rPr lang="zh-CN" altLang="en-US" sz="2000" spc="400" dirty="0">
                <a:solidFill>
                  <a:srgbClr val="44546A"/>
                </a:solidFill>
                <a:cs typeface="+mn-ea"/>
                <a:sym typeface="+mn-lt"/>
              </a:rPr>
              <a:t>近</a:t>
            </a:r>
            <a:r>
              <a:rPr kumimoji="0" lang="zh-CN" altLang="en-US" sz="2000" i="0" u="none" strike="noStrike" kern="1200" cap="none" spc="400" normalizeH="0" baseline="0" noProof="0" dirty="0">
                <a:ln>
                  <a:noFill/>
                </a:ln>
                <a:solidFill>
                  <a:srgbClr val="44546A"/>
                </a:solidFill>
                <a:effectLst/>
                <a:uLnTx/>
                <a:uFillTx/>
                <a:cs typeface="+mn-ea"/>
                <a:sym typeface="+mn-lt"/>
              </a:rPr>
              <a:t>场支付</a:t>
            </a:r>
          </a:p>
        </p:txBody>
      </p:sp>
      <p:sp>
        <p:nvSpPr>
          <p:cNvPr id="67" name="文本框 66">
            <a:extLst>
              <a:ext uri="{FF2B5EF4-FFF2-40B4-BE49-F238E27FC236}">
                <a16:creationId xmlns:a16="http://schemas.microsoft.com/office/drawing/2014/main" id="{924B8D81-585F-4387-8848-5B5B24563A04}"/>
              </a:ext>
            </a:extLst>
          </p:cNvPr>
          <p:cNvSpPr txBox="1"/>
          <p:nvPr/>
        </p:nvSpPr>
        <p:spPr>
          <a:xfrm>
            <a:off x="6192440" y="4550554"/>
            <a:ext cx="182879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400" normalizeH="0" baseline="0" noProof="0" dirty="0">
                <a:ln>
                  <a:noFill/>
                </a:ln>
                <a:solidFill>
                  <a:srgbClr val="44546A"/>
                </a:solidFill>
                <a:effectLst/>
                <a:uLnTx/>
                <a:uFillTx/>
                <a:cs typeface="+mn-ea"/>
                <a:sym typeface="+mn-lt"/>
              </a:rPr>
              <a:t>声波支付、指纹支付、人脸识别</a:t>
            </a:r>
          </a:p>
        </p:txBody>
      </p:sp>
      <p:sp>
        <p:nvSpPr>
          <p:cNvPr id="70" name="文本框 69">
            <a:extLst>
              <a:ext uri="{FF2B5EF4-FFF2-40B4-BE49-F238E27FC236}">
                <a16:creationId xmlns:a16="http://schemas.microsoft.com/office/drawing/2014/main" id="{AF3527A3-3E52-4C85-BDE2-12F4DEA5C7F1}"/>
              </a:ext>
            </a:extLst>
          </p:cNvPr>
          <p:cNvSpPr txBox="1"/>
          <p:nvPr/>
        </p:nvSpPr>
        <p:spPr>
          <a:xfrm>
            <a:off x="7762378" y="4550554"/>
            <a:ext cx="182879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400" normalizeH="0" baseline="0" noProof="0" dirty="0">
                <a:ln>
                  <a:noFill/>
                </a:ln>
                <a:solidFill>
                  <a:srgbClr val="44546A"/>
                </a:solidFill>
                <a:effectLst/>
                <a:uLnTx/>
                <a:uFillTx/>
                <a:cs typeface="+mn-ea"/>
                <a:sym typeface="+mn-lt"/>
              </a:rPr>
              <a:t>安全方面相关业务</a:t>
            </a:r>
          </a:p>
        </p:txBody>
      </p:sp>
      <p:sp>
        <p:nvSpPr>
          <p:cNvPr id="73" name="文本框 72">
            <a:extLst>
              <a:ext uri="{FF2B5EF4-FFF2-40B4-BE49-F238E27FC236}">
                <a16:creationId xmlns:a16="http://schemas.microsoft.com/office/drawing/2014/main" id="{6CA4EEFA-8215-4379-B222-3A102DD718F1}"/>
              </a:ext>
            </a:extLst>
          </p:cNvPr>
          <p:cNvSpPr txBox="1"/>
          <p:nvPr/>
        </p:nvSpPr>
        <p:spPr>
          <a:xfrm>
            <a:off x="9458204" y="4550554"/>
            <a:ext cx="182879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400" normalizeH="0" baseline="0" noProof="0" dirty="0">
                <a:ln>
                  <a:noFill/>
                </a:ln>
                <a:solidFill>
                  <a:srgbClr val="44546A"/>
                </a:solidFill>
                <a:effectLst/>
                <a:uLnTx/>
                <a:uFillTx/>
                <a:cs typeface="+mn-ea"/>
                <a:sym typeface="+mn-lt"/>
              </a:rPr>
              <a:t>机具方面相关业务</a:t>
            </a:r>
          </a:p>
        </p:txBody>
      </p:sp>
      <p:pic>
        <p:nvPicPr>
          <p:cNvPr id="3" name="图片 2" descr="图表, 旭日形&#10;&#10;描述已自动生成">
            <a:extLst>
              <a:ext uri="{FF2B5EF4-FFF2-40B4-BE49-F238E27FC236}">
                <a16:creationId xmlns:a16="http://schemas.microsoft.com/office/drawing/2014/main" id="{E6827BFF-DD7F-5B47-FD63-C1B10A7E76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B6A9A88C-3473-B35B-DA97-0EF5CEE928AB}"/>
              </a:ext>
            </a:extLst>
          </p:cNvPr>
          <p:cNvSpPr txBox="1"/>
          <p:nvPr/>
        </p:nvSpPr>
        <p:spPr>
          <a:xfrm>
            <a:off x="1396599" y="775978"/>
            <a:ext cx="8221574" cy="142295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zh-CN" altLang="en-US" sz="2000" dirty="0">
                <a:solidFill>
                  <a:schemeClr val="accent1">
                    <a:lumMod val="75000"/>
                  </a:schemeClr>
                </a:solidFill>
                <a:cs typeface="+mn-ea"/>
                <a:sym typeface="+mn-lt"/>
              </a:rPr>
              <a:t>边缘是一个相对概念，强调的是主流产品与主流市场之外的新领域，而边缘创新强调的是满足边缘价值网中尚未被满足的需求。边缘创新侧重于发现“哪里有空白”，然后在这个空白之处做出新的成果。</a:t>
            </a:r>
            <a:endParaRPr kumimoji="1" lang="en-US" altLang="zh-CN" sz="2000" b="0" i="0" u="none" strike="noStrike" kern="1200" cap="none" spc="0" normalizeH="0" baseline="0" noProof="0" dirty="0">
              <a:ln>
                <a:noFill/>
              </a:ln>
              <a:solidFill>
                <a:schemeClr val="accent1">
                  <a:lumMod val="75000"/>
                </a:schemeClr>
              </a:solidFill>
              <a:effectLst/>
              <a:uLnTx/>
              <a:uFillTx/>
              <a:cs typeface="+mn-ea"/>
              <a:sym typeface="+mn-lt"/>
            </a:endParaRPr>
          </a:p>
        </p:txBody>
      </p:sp>
    </p:spTree>
    <p:extLst>
      <p:ext uri="{BB962C8B-B14F-4D97-AF65-F5344CB8AC3E}">
        <p14:creationId xmlns:p14="http://schemas.microsoft.com/office/powerpoint/2010/main" val="231226190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additive="base">
                                        <p:cTn id="21" dur="500" fill="hold"/>
                                        <p:tgtEl>
                                          <p:spTgt spid="58"/>
                                        </p:tgtEl>
                                        <p:attrNameLst>
                                          <p:attrName>ppt_x</p:attrName>
                                        </p:attrNameLst>
                                      </p:cBhvr>
                                      <p:tavLst>
                                        <p:tav tm="0">
                                          <p:val>
                                            <p:strVal val="#ppt_x"/>
                                          </p:val>
                                        </p:tav>
                                        <p:tav tm="100000">
                                          <p:val>
                                            <p:strVal val="#ppt_x"/>
                                          </p:val>
                                        </p:tav>
                                      </p:tavLst>
                                    </p:anim>
                                    <p:anim calcmode="lin" valueType="num">
                                      <p:cBhvr additive="base">
                                        <p:cTn id="22"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500" fill="hold"/>
                                        <p:tgtEl>
                                          <p:spTgt spid="61"/>
                                        </p:tgtEl>
                                        <p:attrNameLst>
                                          <p:attrName>ppt_x</p:attrName>
                                        </p:attrNameLst>
                                      </p:cBhvr>
                                      <p:tavLst>
                                        <p:tav tm="0">
                                          <p:val>
                                            <p:strVal val="#ppt_x"/>
                                          </p:val>
                                        </p:tav>
                                        <p:tav tm="100000">
                                          <p:val>
                                            <p:strVal val="#ppt_x"/>
                                          </p:val>
                                        </p:tav>
                                      </p:tavLst>
                                    </p:anim>
                                    <p:anim calcmode="lin" valueType="num">
                                      <p:cBhvr additive="base">
                                        <p:cTn id="28"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ppt_x"/>
                                          </p:val>
                                        </p:tav>
                                        <p:tav tm="100000">
                                          <p:val>
                                            <p:strVal val="#ppt_x"/>
                                          </p:val>
                                        </p:tav>
                                      </p:tavLst>
                                    </p:anim>
                                    <p:anim calcmode="lin" valueType="num">
                                      <p:cBhvr additive="base">
                                        <p:cTn id="34"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fill="hold"/>
                                        <p:tgtEl>
                                          <p:spTgt spid="67"/>
                                        </p:tgtEl>
                                        <p:attrNameLst>
                                          <p:attrName>ppt_x</p:attrName>
                                        </p:attrNameLst>
                                      </p:cBhvr>
                                      <p:tavLst>
                                        <p:tav tm="0">
                                          <p:val>
                                            <p:strVal val="#ppt_x"/>
                                          </p:val>
                                        </p:tav>
                                        <p:tav tm="100000">
                                          <p:val>
                                            <p:strVal val="#ppt_x"/>
                                          </p:val>
                                        </p:tav>
                                      </p:tavLst>
                                    </p:anim>
                                    <p:anim calcmode="lin" valueType="num">
                                      <p:cBhvr additive="base">
                                        <p:cTn id="40"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70">
                                            <p:txEl>
                                              <p:pRg st="0" end="0"/>
                                            </p:txEl>
                                          </p:spTgt>
                                        </p:tgtEl>
                                        <p:attrNameLst>
                                          <p:attrName>style.visibility</p:attrName>
                                        </p:attrNameLst>
                                      </p:cBhvr>
                                      <p:to>
                                        <p:strVal val="visible"/>
                                      </p:to>
                                    </p:set>
                                    <p:anim calcmode="lin" valueType="num">
                                      <p:cBhvr additive="base">
                                        <p:cTn id="45" dur="500" fill="hold"/>
                                        <p:tgtEl>
                                          <p:spTgt spid="70">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additive="base">
                                        <p:cTn id="51" dur="500" fill="hold"/>
                                        <p:tgtEl>
                                          <p:spTgt spid="73"/>
                                        </p:tgtEl>
                                        <p:attrNameLst>
                                          <p:attrName>ppt_x</p:attrName>
                                        </p:attrNameLst>
                                      </p:cBhvr>
                                      <p:tavLst>
                                        <p:tav tm="0">
                                          <p:val>
                                            <p:strVal val="#ppt_x"/>
                                          </p:val>
                                        </p:tav>
                                        <p:tav tm="100000">
                                          <p:val>
                                            <p:strVal val="#ppt_x"/>
                                          </p:val>
                                        </p:tav>
                                      </p:tavLst>
                                    </p:anim>
                                    <p:anim calcmode="lin" valueType="num">
                                      <p:cBhvr additive="base">
                                        <p:cTn id="52"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1" grpId="0"/>
      <p:bldP spid="64" grpId="0"/>
      <p:bldP spid="67" grpId="0"/>
      <p:bldP spid="7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6FC33303-4C48-4117-9374-12AD19A1A780}"/>
              </a:ext>
            </a:extLst>
          </p:cNvPr>
          <p:cNvGrpSpPr/>
          <p:nvPr/>
        </p:nvGrpSpPr>
        <p:grpSpPr>
          <a:xfrm>
            <a:off x="662869" y="1503235"/>
            <a:ext cx="5189370" cy="4135913"/>
            <a:chOff x="1174752" y="2094775"/>
            <a:chExt cx="4294140" cy="3422418"/>
          </a:xfrm>
        </p:grpSpPr>
        <p:pic>
          <p:nvPicPr>
            <p:cNvPr id="18" name="Picture 5">
              <a:extLst>
                <a:ext uri="{FF2B5EF4-FFF2-40B4-BE49-F238E27FC236}">
                  <a16:creationId xmlns:a16="http://schemas.microsoft.com/office/drawing/2014/main" id="{EBE951E6-58D6-4B27-B731-6C68D49DEA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752" y="2094775"/>
              <a:ext cx="4294140" cy="3422418"/>
            </a:xfrm>
            <a:prstGeom prst="rect">
              <a:avLst/>
            </a:prstGeom>
          </p:spPr>
        </p:pic>
        <p:sp>
          <p:nvSpPr>
            <p:cNvPr id="20" name="透明">
              <a:extLst>
                <a:ext uri="{FF2B5EF4-FFF2-40B4-BE49-F238E27FC236}">
                  <a16:creationId xmlns:a16="http://schemas.microsoft.com/office/drawing/2014/main" id="{58EC946A-7389-4CB3-A241-E2F87F5A07CB}"/>
                </a:ext>
              </a:extLst>
            </p:cNvPr>
            <p:cNvSpPr>
              <a:spLocks/>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44546A"/>
                </a:solidFill>
                <a:cs typeface="+mn-ea"/>
                <a:sym typeface="+mn-lt"/>
              </a:endParaRPr>
            </a:p>
          </p:txBody>
        </p:sp>
      </p:grpSp>
      <p:grpSp>
        <p:nvGrpSpPr>
          <p:cNvPr id="21" name="组合 20">
            <a:extLst>
              <a:ext uri="{FF2B5EF4-FFF2-40B4-BE49-F238E27FC236}">
                <a16:creationId xmlns:a16="http://schemas.microsoft.com/office/drawing/2014/main" id="{96D7927A-9A7D-4515-9343-FE94FF90BC38}"/>
              </a:ext>
            </a:extLst>
          </p:cNvPr>
          <p:cNvGrpSpPr/>
          <p:nvPr/>
        </p:nvGrpSpPr>
        <p:grpSpPr>
          <a:xfrm>
            <a:off x="7029015" y="1422371"/>
            <a:ext cx="4229941" cy="1252393"/>
            <a:chOff x="2486796" y="2343753"/>
            <a:chExt cx="4229941" cy="1252393"/>
          </a:xfrm>
        </p:grpSpPr>
        <p:sp>
          <p:nvSpPr>
            <p:cNvPr id="22" name="文本框 21">
              <a:extLst>
                <a:ext uri="{FF2B5EF4-FFF2-40B4-BE49-F238E27FC236}">
                  <a16:creationId xmlns:a16="http://schemas.microsoft.com/office/drawing/2014/main" id="{04560ED9-71A7-44E2-8077-32D9ABAB58CD}"/>
                </a:ext>
              </a:extLst>
            </p:cNvPr>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互联网媒介的重要性</a:t>
              </a:r>
            </a:p>
          </p:txBody>
        </p:sp>
        <p:sp>
          <p:nvSpPr>
            <p:cNvPr id="23" name="文本框 22">
              <a:extLst>
                <a:ext uri="{FF2B5EF4-FFF2-40B4-BE49-F238E27FC236}">
                  <a16:creationId xmlns:a16="http://schemas.microsoft.com/office/drawing/2014/main" id="{5600CC83-09EB-4FE4-9965-B07740D22B3F}"/>
                </a:ext>
              </a:extLst>
            </p:cNvPr>
            <p:cNvSpPr txBox="1"/>
            <p:nvPr/>
          </p:nvSpPr>
          <p:spPr>
            <a:xfrm>
              <a:off x="2486796" y="2765149"/>
              <a:ext cx="4229941" cy="830997"/>
            </a:xfrm>
            <a:prstGeom prst="rect">
              <a:avLst/>
            </a:prstGeom>
            <a:noFill/>
          </p:spPr>
          <p:txBody>
            <a:bodyPr wrap="square" rtlCol="0">
              <a:spAutoFit/>
              <a:scene3d>
                <a:camera prst="orthographicFront"/>
                <a:lightRig rig="threePt" dir="t"/>
              </a:scene3d>
              <a:sp3d contourW="12700"/>
            </a:bodyPr>
            <a:lstStyle/>
            <a:p>
              <a:r>
                <a:rPr lang="zh-CN" altLang="en-US" sz="1600" dirty="0">
                  <a:solidFill>
                    <a:srgbClr val="44546A"/>
                  </a:solidFill>
                  <a:cs typeface="+mn-ea"/>
                  <a:sym typeface="+mn-lt"/>
                </a:rPr>
                <a:t>很多互联网新业务都来源于互联网媒介的创新。如办理金融业务从柜台到</a:t>
              </a:r>
              <a:r>
                <a:rPr lang="en-US" altLang="zh-CN" sz="1600" dirty="0">
                  <a:solidFill>
                    <a:srgbClr val="44546A"/>
                  </a:solidFill>
                  <a:cs typeface="+mn-ea"/>
                  <a:sym typeface="+mn-lt"/>
                </a:rPr>
                <a:t>ATM</a:t>
              </a:r>
              <a:r>
                <a:rPr lang="zh-CN" altLang="en-US" sz="1600" dirty="0">
                  <a:solidFill>
                    <a:srgbClr val="44546A"/>
                  </a:solidFill>
                  <a:cs typeface="+mn-ea"/>
                  <a:sym typeface="+mn-lt"/>
                </a:rPr>
                <a:t>机到</a:t>
              </a:r>
              <a:r>
                <a:rPr lang="en-US" altLang="zh-CN" sz="1600" dirty="0">
                  <a:solidFill>
                    <a:srgbClr val="44546A"/>
                  </a:solidFill>
                  <a:cs typeface="+mn-ea"/>
                  <a:sym typeface="+mn-lt"/>
                </a:rPr>
                <a:t>POS</a:t>
              </a:r>
              <a:r>
                <a:rPr lang="zh-CN" altLang="en-US" sz="1600" dirty="0">
                  <a:solidFill>
                    <a:srgbClr val="44546A"/>
                  </a:solidFill>
                  <a:cs typeface="+mn-ea"/>
                  <a:sym typeface="+mn-lt"/>
                </a:rPr>
                <a:t>机，再到电话、网络、移动互联网。</a:t>
              </a:r>
              <a:endParaRPr lang="en-US" altLang="zh-CN" sz="1600" dirty="0">
                <a:solidFill>
                  <a:srgbClr val="44546A"/>
                </a:solidFill>
                <a:cs typeface="+mn-ea"/>
                <a:sym typeface="+mn-lt"/>
              </a:endParaRPr>
            </a:p>
          </p:txBody>
        </p:sp>
      </p:grpSp>
      <p:sp>
        <p:nvSpPr>
          <p:cNvPr id="24" name="椭圆 38">
            <a:extLst>
              <a:ext uri="{FF2B5EF4-FFF2-40B4-BE49-F238E27FC236}">
                <a16:creationId xmlns:a16="http://schemas.microsoft.com/office/drawing/2014/main" id="{9DCE618A-86C5-4AEF-AB26-98B48DF7C720}"/>
              </a:ext>
            </a:extLst>
          </p:cNvPr>
          <p:cNvSpPr/>
          <p:nvPr/>
        </p:nvSpPr>
        <p:spPr>
          <a:xfrm>
            <a:off x="6460682" y="1503235"/>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nvGrpSpPr>
          <p:cNvPr id="25" name="组合 24">
            <a:extLst>
              <a:ext uri="{FF2B5EF4-FFF2-40B4-BE49-F238E27FC236}">
                <a16:creationId xmlns:a16="http://schemas.microsoft.com/office/drawing/2014/main" id="{AB239FE5-70CC-4DCE-85F8-416694C4E51C}"/>
              </a:ext>
            </a:extLst>
          </p:cNvPr>
          <p:cNvGrpSpPr/>
          <p:nvPr/>
        </p:nvGrpSpPr>
        <p:grpSpPr>
          <a:xfrm>
            <a:off x="6987683" y="2711739"/>
            <a:ext cx="4229941" cy="2649940"/>
            <a:chOff x="2486796" y="2343753"/>
            <a:chExt cx="4229941" cy="2649940"/>
          </a:xfrm>
        </p:grpSpPr>
        <p:sp>
          <p:nvSpPr>
            <p:cNvPr id="26" name="文本框 25">
              <a:extLst>
                <a:ext uri="{FF2B5EF4-FFF2-40B4-BE49-F238E27FC236}">
                  <a16:creationId xmlns:a16="http://schemas.microsoft.com/office/drawing/2014/main" id="{5B5E2D4B-1DA6-42A2-99F0-C75C9B2209FC}"/>
                </a:ext>
              </a:extLst>
            </p:cNvPr>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互联网媒介的特点</a:t>
              </a:r>
            </a:p>
          </p:txBody>
        </p:sp>
        <p:sp>
          <p:nvSpPr>
            <p:cNvPr id="27" name="文本框 26">
              <a:extLst>
                <a:ext uri="{FF2B5EF4-FFF2-40B4-BE49-F238E27FC236}">
                  <a16:creationId xmlns:a16="http://schemas.microsoft.com/office/drawing/2014/main" id="{461BE80A-9F7B-4546-BB52-8ED18ADE9FD4}"/>
                </a:ext>
              </a:extLst>
            </p:cNvPr>
            <p:cNvSpPr txBox="1"/>
            <p:nvPr/>
          </p:nvSpPr>
          <p:spPr>
            <a:xfrm>
              <a:off x="2486796" y="2687228"/>
              <a:ext cx="4229941" cy="2306465"/>
            </a:xfrm>
            <a:prstGeom prst="rect">
              <a:avLst/>
            </a:prstGeom>
            <a:noFill/>
          </p:spPr>
          <p:txBody>
            <a:bodyPr wrap="square" rtlCol="0">
              <a:spAutoFit/>
              <a:scene3d>
                <a:camera prst="orthographicFront"/>
                <a:lightRig rig="threePt" dir="t"/>
              </a:scene3d>
              <a:sp3d contourW="12700"/>
            </a:bodyPr>
            <a:lstStyle/>
            <a:p>
              <a:pPr marL="171450" indent="-171450">
                <a:buFont typeface="Arial" panose="020B0604020202020204" pitchFamily="34" charset="0"/>
                <a:buChar char="•"/>
              </a:pPr>
              <a:r>
                <a:rPr lang="zh-CN" altLang="en-US" sz="1600" dirty="0">
                  <a:solidFill>
                    <a:srgbClr val="44546A"/>
                  </a:solidFill>
                  <a:cs typeface="+mn-ea"/>
                  <a:sym typeface="+mn-lt"/>
                </a:rPr>
                <a:t>存储的信息量大，信息的接入以及开放程度较高。</a:t>
              </a:r>
              <a:endParaRPr lang="en-US" altLang="zh-CN" sz="1600" dirty="0">
                <a:solidFill>
                  <a:srgbClr val="44546A"/>
                </a:solidFill>
                <a:cs typeface="+mn-ea"/>
                <a:sym typeface="+mn-lt"/>
              </a:endParaRPr>
            </a:p>
            <a:p>
              <a:pPr marL="171450" indent="-171450">
                <a:buFont typeface="Arial" panose="020B0604020202020204" pitchFamily="34" charset="0"/>
                <a:buChar char="•"/>
              </a:pPr>
              <a:r>
                <a:rPr lang="zh-CN" altLang="en-US" sz="1600" dirty="0">
                  <a:solidFill>
                    <a:srgbClr val="44546A"/>
                  </a:solidFill>
                  <a:cs typeface="+mn-ea"/>
                  <a:sym typeface="+mn-lt"/>
                </a:rPr>
                <a:t>具有时效性、实时性比较强</a:t>
              </a:r>
              <a:endParaRPr lang="en-US" altLang="zh-CN" sz="1600" dirty="0">
                <a:solidFill>
                  <a:srgbClr val="44546A"/>
                </a:solidFill>
                <a:cs typeface="+mn-ea"/>
                <a:sym typeface="+mn-lt"/>
              </a:endParaRPr>
            </a:p>
            <a:p>
              <a:pPr marL="171450" indent="-171450">
                <a:buFont typeface="Arial" panose="020B0604020202020204" pitchFamily="34" charset="0"/>
                <a:buChar char="•"/>
              </a:pPr>
              <a:r>
                <a:rPr lang="zh-CN" altLang="en-US" sz="1600" dirty="0">
                  <a:solidFill>
                    <a:srgbClr val="44546A"/>
                  </a:solidFill>
                  <a:cs typeface="+mn-ea"/>
                  <a:sym typeface="+mn-lt"/>
                </a:rPr>
                <a:t>具有一些多媒体功能，音画功能俱全，对互联网金融开展会有交互方面的改进</a:t>
              </a:r>
              <a:endParaRPr lang="en-US" altLang="zh-CN" sz="1600" dirty="0">
                <a:solidFill>
                  <a:srgbClr val="44546A"/>
                </a:solidFill>
                <a:cs typeface="+mn-ea"/>
                <a:sym typeface="+mn-lt"/>
              </a:endParaRPr>
            </a:p>
            <a:p>
              <a:pPr marL="171450" indent="-171450">
                <a:buFont typeface="Arial" panose="020B0604020202020204" pitchFamily="34" charset="0"/>
                <a:buChar char="•"/>
              </a:pPr>
              <a:r>
                <a:rPr lang="zh-CN" altLang="en-US" sz="1600" dirty="0">
                  <a:solidFill>
                    <a:srgbClr val="44546A"/>
                  </a:solidFill>
                  <a:cs typeface="+mn-ea"/>
                  <a:sym typeface="+mn-lt"/>
                </a:rPr>
                <a:t>具有交互性和易检性</a:t>
              </a:r>
              <a:endParaRPr lang="en-US" altLang="zh-CN" sz="1600" dirty="0">
                <a:solidFill>
                  <a:srgbClr val="44546A"/>
                </a:solidFill>
                <a:cs typeface="+mn-ea"/>
                <a:sym typeface="+mn-lt"/>
              </a:endParaRPr>
            </a:p>
            <a:p>
              <a:pPr marL="171450" indent="-171450">
                <a:buFont typeface="Arial" panose="020B0604020202020204" pitchFamily="34" charset="0"/>
                <a:buChar char="•"/>
              </a:pPr>
              <a:r>
                <a:rPr lang="zh-CN" altLang="en-US" sz="1600" dirty="0">
                  <a:solidFill>
                    <a:srgbClr val="44546A"/>
                  </a:solidFill>
                  <a:cs typeface="+mn-ea"/>
                  <a:sym typeface="+mn-lt"/>
                </a:rPr>
                <a:t>在某些程度上可以对传播环境的主体体现它的个性化，多体现于网络银行、网络证券中</a:t>
              </a:r>
              <a:endParaRPr lang="en-US" altLang="zh-CN" sz="1600" dirty="0">
                <a:solidFill>
                  <a:srgbClr val="44546A"/>
                </a:solidFill>
                <a:cs typeface="+mn-ea"/>
                <a:sym typeface="+mn-lt"/>
              </a:endParaRPr>
            </a:p>
            <a:p>
              <a:pPr>
                <a:lnSpc>
                  <a:spcPct val="150000"/>
                </a:lnSpc>
              </a:pPr>
              <a:endParaRPr lang="en-US" altLang="zh-CN" sz="1200" dirty="0">
                <a:solidFill>
                  <a:srgbClr val="44546A"/>
                </a:solidFill>
                <a:cs typeface="+mn-ea"/>
                <a:sym typeface="+mn-lt"/>
              </a:endParaRPr>
            </a:p>
          </p:txBody>
        </p:sp>
      </p:grpSp>
      <p:sp>
        <p:nvSpPr>
          <p:cNvPr id="34" name="Freeform 15">
            <a:extLst>
              <a:ext uri="{FF2B5EF4-FFF2-40B4-BE49-F238E27FC236}">
                <a16:creationId xmlns:a16="http://schemas.microsoft.com/office/drawing/2014/main" id="{694B17A7-CB01-409B-B9E1-8305678CFA90}"/>
              </a:ext>
            </a:extLst>
          </p:cNvPr>
          <p:cNvSpPr>
            <a:spLocks noEditPoints="1"/>
          </p:cNvSpPr>
          <p:nvPr/>
        </p:nvSpPr>
        <p:spPr bwMode="auto">
          <a:xfrm>
            <a:off x="6460682" y="2763155"/>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pic>
        <p:nvPicPr>
          <p:cNvPr id="3" name="图片 2" descr="图表, 旭日形&#10;&#10;描述已自动生成">
            <a:extLst>
              <a:ext uri="{FF2B5EF4-FFF2-40B4-BE49-F238E27FC236}">
                <a16:creationId xmlns:a16="http://schemas.microsoft.com/office/drawing/2014/main" id="{29107407-8CBE-5154-7B91-78533E4175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4" name="文本框 3">
            <a:extLst>
              <a:ext uri="{FF2B5EF4-FFF2-40B4-BE49-F238E27FC236}">
                <a16:creationId xmlns:a16="http://schemas.microsoft.com/office/drawing/2014/main" id="{4988C957-0414-E653-ABAD-A170BE1E29FB}"/>
              </a:ext>
            </a:extLst>
          </p:cNvPr>
          <p:cNvSpPr txBox="1"/>
          <p:nvPr/>
        </p:nvSpPr>
        <p:spPr>
          <a:xfrm>
            <a:off x="237504" y="271024"/>
            <a:ext cx="354135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srgbClr val="44546A"/>
                </a:solidFill>
                <a:effectLst/>
                <a:uLnTx/>
                <a:uFillTx/>
                <a:cs typeface="+mn-ea"/>
                <a:sym typeface="+mn-lt"/>
              </a:rPr>
              <a:t>02 </a:t>
            </a:r>
            <a:r>
              <a:rPr kumimoji="1" lang="zh-CN" altLang="en-US" sz="2400" b="0" i="0" u="none" strike="noStrike" kern="1200" cap="none" spc="0" normalizeH="0" baseline="0" noProof="0" dirty="0">
                <a:ln>
                  <a:noFill/>
                </a:ln>
                <a:solidFill>
                  <a:srgbClr val="44546A"/>
                </a:solidFill>
                <a:effectLst/>
                <a:uLnTx/>
                <a:uFillTx/>
                <a:cs typeface="+mn-ea"/>
                <a:sym typeface="+mn-lt"/>
              </a:rPr>
              <a:t>边缘创新</a:t>
            </a:r>
            <a:r>
              <a:rPr kumimoji="1" lang="en-US" altLang="zh-CN" sz="2400" b="0" i="0" u="none" strike="noStrike" kern="1200" cap="none" spc="0" normalizeH="0" baseline="0" noProof="0" dirty="0">
                <a:ln>
                  <a:noFill/>
                </a:ln>
                <a:solidFill>
                  <a:srgbClr val="44546A"/>
                </a:solidFill>
                <a:effectLst/>
                <a:uLnTx/>
                <a:uFillTx/>
                <a:cs typeface="+mn-ea"/>
                <a:sym typeface="+mn-lt"/>
              </a:rPr>
              <a:t>-</a:t>
            </a:r>
            <a:r>
              <a:rPr kumimoji="1" lang="zh-CN" altLang="en-US" sz="2400" b="0" i="0" u="none" strike="noStrike" kern="1200" cap="none" spc="0" normalizeH="0" baseline="0" noProof="0" dirty="0">
                <a:ln>
                  <a:noFill/>
                </a:ln>
                <a:solidFill>
                  <a:srgbClr val="44546A"/>
                </a:solidFill>
                <a:effectLst/>
                <a:uLnTx/>
                <a:uFillTx/>
                <a:cs typeface="+mn-ea"/>
                <a:sym typeface="+mn-lt"/>
              </a:rPr>
              <a:t>互联网媒介</a:t>
            </a:r>
          </a:p>
        </p:txBody>
      </p:sp>
      <p:grpSp>
        <p:nvGrpSpPr>
          <p:cNvPr id="6" name="组合 5">
            <a:extLst>
              <a:ext uri="{FF2B5EF4-FFF2-40B4-BE49-F238E27FC236}">
                <a16:creationId xmlns:a16="http://schemas.microsoft.com/office/drawing/2014/main" id="{D9624239-A9A8-1A1D-5C3D-5E95A6D3DD18}"/>
              </a:ext>
            </a:extLst>
          </p:cNvPr>
          <p:cNvGrpSpPr/>
          <p:nvPr/>
        </p:nvGrpSpPr>
        <p:grpSpPr>
          <a:xfrm>
            <a:off x="6460682" y="5106445"/>
            <a:ext cx="4112789" cy="1806512"/>
            <a:chOff x="6460682" y="5106445"/>
            <a:chExt cx="4112789" cy="1806512"/>
          </a:xfrm>
        </p:grpSpPr>
        <p:sp>
          <p:nvSpPr>
            <p:cNvPr id="35" name="Freeform 17">
              <a:extLst>
                <a:ext uri="{FF2B5EF4-FFF2-40B4-BE49-F238E27FC236}">
                  <a16:creationId xmlns:a16="http://schemas.microsoft.com/office/drawing/2014/main" id="{8C3A4099-E314-4249-B933-A2352A98CECC}"/>
                </a:ext>
              </a:extLst>
            </p:cNvPr>
            <p:cNvSpPr>
              <a:spLocks noEditPoints="1"/>
            </p:cNvSpPr>
            <p:nvPr/>
          </p:nvSpPr>
          <p:spPr bwMode="auto">
            <a:xfrm rot="10800000" flipV="1">
              <a:off x="6460682" y="5106445"/>
              <a:ext cx="394466" cy="419067"/>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44546A"/>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tabLst/>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grpSp>
          <p:nvGrpSpPr>
            <p:cNvPr id="2" name="组合 1">
              <a:extLst>
                <a:ext uri="{FF2B5EF4-FFF2-40B4-BE49-F238E27FC236}">
                  <a16:creationId xmlns:a16="http://schemas.microsoft.com/office/drawing/2014/main" id="{18A42140-6E99-DC3B-19E7-8F4A9599492D}"/>
                </a:ext>
              </a:extLst>
            </p:cNvPr>
            <p:cNvGrpSpPr/>
            <p:nvPr/>
          </p:nvGrpSpPr>
          <p:grpSpPr>
            <a:xfrm>
              <a:off x="6987682" y="5131313"/>
              <a:ext cx="3585789" cy="1781644"/>
              <a:chOff x="6987682" y="5131313"/>
              <a:chExt cx="3585789" cy="1781644"/>
            </a:xfrm>
          </p:grpSpPr>
          <p:grpSp>
            <p:nvGrpSpPr>
              <p:cNvPr id="28" name="组合 27">
                <a:extLst>
                  <a:ext uri="{FF2B5EF4-FFF2-40B4-BE49-F238E27FC236}">
                    <a16:creationId xmlns:a16="http://schemas.microsoft.com/office/drawing/2014/main" id="{3AD85AFD-D6B2-461C-AE36-EF1228331763}"/>
                  </a:ext>
                </a:extLst>
              </p:cNvPr>
              <p:cNvGrpSpPr/>
              <p:nvPr/>
            </p:nvGrpSpPr>
            <p:grpSpPr>
              <a:xfrm>
                <a:off x="6987682" y="5131313"/>
                <a:ext cx="3585789" cy="1461171"/>
                <a:chOff x="2486796" y="2343753"/>
                <a:chExt cx="3585789" cy="1461171"/>
              </a:xfrm>
            </p:grpSpPr>
            <p:sp>
              <p:nvSpPr>
                <p:cNvPr id="29" name="文本框 28">
                  <a:extLst>
                    <a:ext uri="{FF2B5EF4-FFF2-40B4-BE49-F238E27FC236}">
                      <a16:creationId xmlns:a16="http://schemas.microsoft.com/office/drawing/2014/main" id="{C1F9F2CE-9511-4D6C-A23D-D5A7D74F65F0}"/>
                    </a:ext>
                  </a:extLst>
                </p:cNvPr>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dirty="0">
                      <a:solidFill>
                        <a:srgbClr val="44546A"/>
                      </a:solidFill>
                      <a:cs typeface="+mn-ea"/>
                      <a:sym typeface="+mn-lt"/>
                    </a:rPr>
                    <a:t>移动互联网的优势</a:t>
                  </a:r>
                </a:p>
              </p:txBody>
            </p:sp>
            <p:sp>
              <p:nvSpPr>
                <p:cNvPr id="30" name="文本框 29">
                  <a:extLst>
                    <a:ext uri="{FF2B5EF4-FFF2-40B4-BE49-F238E27FC236}">
                      <a16:creationId xmlns:a16="http://schemas.microsoft.com/office/drawing/2014/main" id="{40412128-5F8A-4286-A9CB-D0AEA8CAB3A7}"/>
                    </a:ext>
                  </a:extLst>
                </p:cNvPr>
                <p:cNvSpPr txBox="1"/>
                <p:nvPr/>
              </p:nvSpPr>
              <p:spPr>
                <a:xfrm>
                  <a:off x="2486796" y="2648069"/>
                  <a:ext cx="1279240" cy="1156855"/>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600" dirty="0">
                      <a:solidFill>
                        <a:srgbClr val="44546A"/>
                      </a:solidFill>
                      <a:cs typeface="+mn-ea"/>
                      <a:sym typeface="+mn-lt"/>
                    </a:rPr>
                    <a:t>便携性                 </a:t>
                  </a:r>
                  <a:endParaRPr lang="en-US" altLang="zh-CN" sz="1600" dirty="0">
                    <a:solidFill>
                      <a:srgbClr val="44546A"/>
                    </a:solidFill>
                    <a:cs typeface="+mn-ea"/>
                    <a:sym typeface="+mn-lt"/>
                  </a:endParaRPr>
                </a:p>
                <a:p>
                  <a:pPr>
                    <a:lnSpc>
                      <a:spcPct val="150000"/>
                    </a:lnSpc>
                  </a:pPr>
                  <a:r>
                    <a:rPr lang="zh-CN" altLang="en-US" sz="1600" dirty="0">
                      <a:solidFill>
                        <a:srgbClr val="44546A"/>
                      </a:solidFill>
                      <a:cs typeface="+mn-ea"/>
                      <a:sym typeface="+mn-lt"/>
                    </a:rPr>
                    <a:t>强时效性</a:t>
                  </a:r>
                  <a:endParaRPr lang="en-US" altLang="zh-CN" sz="1600" dirty="0">
                    <a:solidFill>
                      <a:srgbClr val="44546A"/>
                    </a:solidFill>
                    <a:cs typeface="+mn-ea"/>
                    <a:sym typeface="+mn-lt"/>
                  </a:endParaRPr>
                </a:p>
                <a:p>
                  <a:pPr>
                    <a:lnSpc>
                      <a:spcPct val="150000"/>
                    </a:lnSpc>
                  </a:pPr>
                  <a:r>
                    <a:rPr lang="zh-CN" altLang="en-US" sz="1600" dirty="0">
                      <a:solidFill>
                        <a:srgbClr val="44546A"/>
                      </a:solidFill>
                      <a:cs typeface="+mn-ea"/>
                      <a:sym typeface="+mn-lt"/>
                    </a:rPr>
                    <a:t>多媒体性</a:t>
                  </a:r>
                  <a:endParaRPr lang="en-US" altLang="zh-CN" sz="1600" dirty="0">
                    <a:solidFill>
                      <a:srgbClr val="44546A"/>
                    </a:solidFill>
                    <a:cs typeface="+mn-ea"/>
                    <a:sym typeface="+mn-lt"/>
                  </a:endParaRPr>
                </a:p>
              </p:txBody>
            </p:sp>
          </p:grpSp>
          <p:sp>
            <p:nvSpPr>
              <p:cNvPr id="5" name="文本框 4">
                <a:extLst>
                  <a:ext uri="{FF2B5EF4-FFF2-40B4-BE49-F238E27FC236}">
                    <a16:creationId xmlns:a16="http://schemas.microsoft.com/office/drawing/2014/main" id="{247E810B-1EF2-101E-D12F-C4175012607E}"/>
                  </a:ext>
                </a:extLst>
              </p:cNvPr>
              <p:cNvSpPr txBox="1"/>
              <p:nvPr/>
            </p:nvSpPr>
            <p:spPr>
              <a:xfrm>
                <a:off x="8487018" y="5435629"/>
                <a:ext cx="915347" cy="1477328"/>
              </a:xfrm>
              <a:prstGeom prst="rect">
                <a:avLst/>
              </a:prstGeom>
              <a:noFill/>
            </p:spPr>
            <p:txBody>
              <a:bodyPr wrap="square" rtlCol="0">
                <a:spAutoFit/>
              </a:bodyPr>
              <a:lstStyle/>
              <a:p>
                <a:pPr>
                  <a:lnSpc>
                    <a:spcPct val="150000"/>
                  </a:lnSpc>
                </a:pPr>
                <a:r>
                  <a:rPr lang="zh-CN" altLang="en-US" sz="1600" dirty="0">
                    <a:solidFill>
                      <a:srgbClr val="44546A"/>
                    </a:solidFill>
                    <a:cs typeface="+mn-ea"/>
                    <a:sym typeface="+mn-lt"/>
                  </a:rPr>
                  <a:t>精准性</a:t>
                </a:r>
              </a:p>
              <a:p>
                <a:pPr>
                  <a:lnSpc>
                    <a:spcPct val="150000"/>
                  </a:lnSpc>
                </a:pPr>
                <a:r>
                  <a:rPr lang="zh-CN" altLang="en-US" sz="1600" dirty="0">
                    <a:solidFill>
                      <a:srgbClr val="44546A"/>
                    </a:solidFill>
                    <a:cs typeface="+mn-ea"/>
                    <a:sym typeface="+mn-lt"/>
                  </a:rPr>
                  <a:t>个性化</a:t>
                </a:r>
                <a:endParaRPr lang="en-US" altLang="zh-CN" sz="1600" dirty="0">
                  <a:solidFill>
                    <a:srgbClr val="44546A"/>
                  </a:solidFill>
                  <a:cs typeface="+mn-ea"/>
                  <a:sym typeface="+mn-lt"/>
                </a:endParaRPr>
              </a:p>
              <a:p>
                <a:pPr>
                  <a:lnSpc>
                    <a:spcPct val="150000"/>
                  </a:lnSpc>
                </a:pPr>
                <a:r>
                  <a:rPr lang="zh-CN" altLang="en-US" sz="1600" dirty="0">
                    <a:solidFill>
                      <a:srgbClr val="44546A"/>
                    </a:solidFill>
                    <a:cs typeface="+mn-ea"/>
                    <a:sym typeface="+mn-lt"/>
                  </a:rPr>
                  <a:t>交互性</a:t>
                </a:r>
                <a:endParaRPr lang="en-US" altLang="zh-CN" sz="1600" dirty="0">
                  <a:solidFill>
                    <a:srgbClr val="44546A"/>
                  </a:solidFill>
                  <a:cs typeface="+mn-ea"/>
                  <a:sym typeface="+mn-lt"/>
                </a:endParaRPr>
              </a:p>
              <a:p>
                <a:endParaRPr lang="zh-CN" altLang="en-US" dirty="0"/>
              </a:p>
            </p:txBody>
          </p:sp>
        </p:grpSp>
      </p:grpSp>
      <p:pic>
        <p:nvPicPr>
          <p:cNvPr id="7" name="图片 6">
            <a:extLst>
              <a:ext uri="{FF2B5EF4-FFF2-40B4-BE49-F238E27FC236}">
                <a16:creationId xmlns:a16="http://schemas.microsoft.com/office/drawing/2014/main" id="{CF6FD39E-8A40-8222-0174-072D0CA93C4A}"/>
              </a:ext>
            </a:extLst>
          </p:cNvPr>
          <p:cNvPicPr>
            <a:picLocks noChangeAspect="1"/>
          </p:cNvPicPr>
          <p:nvPr/>
        </p:nvPicPr>
        <p:blipFill>
          <a:blip r:embed="rId5"/>
          <a:stretch>
            <a:fillRect/>
          </a:stretch>
        </p:blipFill>
        <p:spPr>
          <a:xfrm>
            <a:off x="933044" y="1742519"/>
            <a:ext cx="4642401" cy="2630197"/>
          </a:xfrm>
          <a:prstGeom prst="rect">
            <a:avLst/>
          </a:prstGeom>
        </p:spPr>
      </p:pic>
    </p:spTree>
    <p:extLst>
      <p:ext uri="{BB962C8B-B14F-4D97-AF65-F5344CB8AC3E}">
        <p14:creationId xmlns:p14="http://schemas.microsoft.com/office/powerpoint/2010/main" val="295878449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4" grpId="0" animBg="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bfxqyq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882</TotalTime>
  <Words>1729</Words>
  <Application>Microsoft Office PowerPoint</Application>
  <PresentationFormat>宽屏</PresentationFormat>
  <Paragraphs>213</Paragraphs>
  <Slides>22</Slides>
  <Notes>22</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22</vt:i4>
      </vt:variant>
    </vt:vector>
  </HeadingPairs>
  <TitlesOfParts>
    <vt:vector size="30" baseType="lpstr">
      <vt:lpstr>DengXian</vt:lpstr>
      <vt:lpstr>DengXian</vt:lpstr>
      <vt:lpstr>方正细谭黑简体</vt:lpstr>
      <vt:lpstr>微软雅黑</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极简工作总结计划</dc:title>
  <dc:creator>第一PPT</dc:creator>
  <cp:keywords>www.1ppt.com</cp:keywords>
  <dc:description>www.1ppt.com</dc:description>
  <cp:lastModifiedBy>王 一娉</cp:lastModifiedBy>
  <cp:revision>17</cp:revision>
  <dcterms:created xsi:type="dcterms:W3CDTF">2021-07-16T05:29:27Z</dcterms:created>
  <dcterms:modified xsi:type="dcterms:W3CDTF">2022-11-08T03:12:13Z</dcterms:modified>
</cp:coreProperties>
</file>