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2"/>
    <p:sldMasterId id="2147483657" r:id="rId3"/>
  </p:sldMasterIdLst>
  <p:notesMasterIdLst>
    <p:notesMasterId r:id="rId35"/>
  </p:notesMasterIdLst>
  <p:sldIdLst>
    <p:sldId id="434" r:id="rId4"/>
    <p:sldId id="363" r:id="rId5"/>
    <p:sldId id="369" r:id="rId6"/>
    <p:sldId id="366" r:id="rId7"/>
    <p:sldId id="435" r:id="rId8"/>
    <p:sldId id="393" r:id="rId9"/>
    <p:sldId id="404" r:id="rId10"/>
    <p:sldId id="408" r:id="rId11"/>
    <p:sldId id="409" r:id="rId12"/>
    <p:sldId id="405" r:id="rId13"/>
    <p:sldId id="396" r:id="rId14"/>
    <p:sldId id="436" r:id="rId15"/>
    <p:sldId id="437" r:id="rId16"/>
    <p:sldId id="410" r:id="rId17"/>
    <p:sldId id="438" r:id="rId18"/>
    <p:sldId id="406" r:id="rId19"/>
    <p:sldId id="439" r:id="rId20"/>
    <p:sldId id="440" r:id="rId21"/>
    <p:sldId id="441" r:id="rId22"/>
    <p:sldId id="426" r:id="rId23"/>
    <p:sldId id="399" r:id="rId24"/>
    <p:sldId id="402" r:id="rId25"/>
    <p:sldId id="442" r:id="rId26"/>
    <p:sldId id="430" r:id="rId27"/>
    <p:sldId id="401" r:id="rId28"/>
    <p:sldId id="400" r:id="rId29"/>
    <p:sldId id="470" r:id="rId30"/>
    <p:sldId id="403" r:id="rId31"/>
    <p:sldId id="471" r:id="rId32"/>
    <p:sldId id="472" r:id="rId33"/>
    <p:sldId id="474" r:id="rId34"/>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2">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4546A"/>
    <a:srgbClr val="1941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31" autoAdjust="0"/>
    <p:restoredTop sz="96314" autoAdjust="0"/>
  </p:normalViewPr>
  <p:slideViewPr>
    <p:cSldViewPr snapToGrid="0" showGuides="1">
      <p:cViewPr varScale="1">
        <p:scale>
          <a:sx n="63" d="100"/>
          <a:sy n="63" d="100"/>
        </p:scale>
        <p:origin x="772" y="48"/>
      </p:cViewPr>
      <p:guideLst>
        <p:guide orient="horz" pos="2172"/>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gs" Target="tags/tag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 Id="rId8" Type="http://schemas.openxmlformats.org/officeDocument/2006/relationships/slide" Target="slides/slide5.xml"/><Relationship Id="rId3" Type="http://schemas.openxmlformats.org/officeDocument/2006/relationships/slideMaster" Target="slideMasters/slideMaster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9C303D-B686-4E9A-9B4B-6FD30633AA4A}" type="datetimeFigureOut">
              <a:rPr lang="zh-CN" altLang="en-US" smtClean="0"/>
              <a:t>2022/11/19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4DD0AC-7F07-4128-B9A6-9AC6CBCF667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10</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11</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13</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14</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15</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16</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17</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18</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19</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20</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21</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23</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24</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25</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26</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27</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28</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29</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3</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30</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31</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4</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5</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6</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7</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8</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9</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圆角矩形 1"/>
          <p:cNvSpPr/>
          <p:nvPr userDrawn="1"/>
        </p:nvSpPr>
        <p:spPr>
          <a:xfrm>
            <a:off x="200441" y="193607"/>
            <a:ext cx="578289" cy="57828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p:cNvSpPr/>
          <p:nvPr userDrawn="1"/>
        </p:nvSpPr>
        <p:spPr>
          <a:xfrm>
            <a:off x="798672" y="736271"/>
            <a:ext cx="215597" cy="21559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圆角矩形 3"/>
          <p:cNvSpPr/>
          <p:nvPr userDrawn="1"/>
        </p:nvSpPr>
        <p:spPr>
          <a:xfrm>
            <a:off x="995732" y="542126"/>
            <a:ext cx="132077" cy="13207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2022/11/19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4" name="TextBox 3"/>
          <p:cNvSpPr txBox="1"/>
          <p:nvPr userDrawn="1"/>
        </p:nvSpPr>
        <p:spPr>
          <a:xfrm>
            <a:off x="1691574" y="6625037"/>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black"/>
                </a:solidFill>
                <a:effectLst/>
                <a:uLnTx/>
                <a:uFillTx/>
                <a:hlinkClick r:id="rId2"/>
              </a:rPr>
              <a:t>PPT</a:t>
            </a:r>
            <a:r>
              <a:rPr kumimoji="0" lang="zh-CN" altLang="en-US" sz="100" b="0" i="0" u="none" strike="noStrike" kern="0" cap="none" spc="0" normalizeH="0" baseline="0" noProof="0" dirty="0">
                <a:ln>
                  <a:noFill/>
                </a:ln>
                <a:solidFill>
                  <a:prstClr val="black"/>
                </a:solidFill>
                <a:effectLst/>
                <a:uLnTx/>
                <a:uFillTx/>
                <a:hlinkClick r:id="rId2"/>
              </a:rPr>
              <a:t>模板</a:t>
            </a:r>
            <a:r>
              <a:rPr kumimoji="0" lang="zh-CN" altLang="en-US" sz="100" b="0" i="0" u="none" strike="noStrike" kern="0" cap="none" spc="0" normalizeH="0" baseline="0" noProof="0" dirty="0">
                <a:ln>
                  <a:noFill/>
                </a:ln>
                <a:solidFill>
                  <a:prstClr val="black"/>
                </a:solidFill>
                <a:effectLst/>
                <a:uLnTx/>
                <a:uFillTx/>
              </a:rPr>
              <a:t> </a:t>
            </a:r>
            <a:r>
              <a:rPr kumimoji="0" lang="en-US" altLang="zh-CN" sz="100" b="0" i="0" u="none" strike="noStrike" kern="0" cap="none" spc="0" normalizeH="0" baseline="0" noProof="0" dirty="0">
                <a:ln>
                  <a:noFill/>
                </a:ln>
                <a:solidFill>
                  <a:prstClr val="black"/>
                </a:solidFill>
                <a:effectLst/>
                <a:uLnTx/>
                <a:uFillTx/>
              </a:rPr>
              <a:t>http://www.1ppt.com/moban/</a:t>
            </a:r>
            <a:r>
              <a:rPr kumimoji="0" lang="zh-CN" altLang="en-US" sz="100" b="0" i="0" u="none" strike="noStrike" kern="0" cap="none" spc="0" normalizeH="0" baseline="0" noProof="0" dirty="0">
                <a:ln>
                  <a:noFill/>
                </a:ln>
                <a:solidFill>
                  <a:prstClr val="black"/>
                </a:solidFill>
                <a:effectLst/>
                <a:uLnTx/>
                <a:uFillTx/>
              </a:rPr>
              <a:t> </a:t>
            </a:r>
            <a:endParaRPr kumimoji="0" lang="en-US" altLang="zh-CN" sz="100" b="0" i="0" u="none" strike="noStrike" kern="0" cap="none" spc="0" normalizeH="0" baseline="0" noProof="0" dirty="0">
              <a:ln>
                <a:noFill/>
              </a:ln>
              <a:solidFill>
                <a:prstClr val="black"/>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2022/11/19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14.jpe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096000" y="2149867"/>
            <a:ext cx="2558265" cy="2558265"/>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 name="文本框 2"/>
          <p:cNvSpPr txBox="1"/>
          <p:nvPr/>
        </p:nvSpPr>
        <p:spPr>
          <a:xfrm>
            <a:off x="6797210" y="2644169"/>
            <a:ext cx="3840480" cy="156845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9600" dirty="0">
                <a:solidFill>
                  <a:srgbClr val="44546A"/>
                </a:solidFill>
                <a:latin typeface="方正细谭黑简体" panose="02000000000000000000" pitchFamily="2" charset="-122"/>
                <a:ea typeface="方正细谭黑简体" panose="02000000000000000000" pitchFamily="2" charset="-122"/>
                <a:cs typeface="+mn-ea"/>
                <a:sym typeface="+mn-lt"/>
              </a:rPr>
              <a:t>第四章</a:t>
            </a:r>
            <a:endPar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endParaRPr>
          </a:p>
        </p:txBody>
      </p:sp>
      <p:sp>
        <p:nvSpPr>
          <p:cNvPr id="5" name="文本框 4"/>
          <p:cNvSpPr txBox="1"/>
          <p:nvPr/>
        </p:nvSpPr>
        <p:spPr>
          <a:xfrm>
            <a:off x="7343334" y="4006001"/>
            <a:ext cx="2988910" cy="4603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2400" b="0" i="0" u="none" strike="noStrike" kern="1200" cap="none" spc="0" normalizeH="0" baseline="0" noProof="0" dirty="0">
                <a:ln>
                  <a:noFill/>
                </a:ln>
                <a:solidFill>
                  <a:srgbClr val="44546A"/>
                </a:solidFill>
                <a:effectLst/>
                <a:uLnTx/>
                <a:uFillTx/>
                <a:cs typeface="+mn-ea"/>
                <a:sym typeface="+mn-lt"/>
              </a:rPr>
              <a:t>CHAPTER 4</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6" name="燕尾形 5"/>
          <p:cNvSpPr/>
          <p:nvPr/>
        </p:nvSpPr>
        <p:spPr>
          <a:xfrm flipH="1">
            <a:off x="10361691" y="4123250"/>
            <a:ext cx="208052" cy="20805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cxnSp>
        <p:nvCxnSpPr>
          <p:cNvPr id="9" name="直线连接符 8"/>
          <p:cNvCxnSpPr/>
          <p:nvPr/>
        </p:nvCxnSpPr>
        <p:spPr>
          <a:xfrm>
            <a:off x="1714891" y="3462407"/>
            <a:ext cx="366208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9060621" y="1752538"/>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圆角矩形 10"/>
          <p:cNvSpPr/>
          <p:nvPr/>
        </p:nvSpPr>
        <p:spPr>
          <a:xfrm>
            <a:off x="9527960" y="243509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13" name="直线连接符 12"/>
          <p:cNvCxnSpPr/>
          <p:nvPr/>
        </p:nvCxnSpPr>
        <p:spPr>
          <a:xfrm>
            <a:off x="7016366" y="4227276"/>
            <a:ext cx="339777" cy="0"/>
          </a:xfrm>
          <a:prstGeom prst="line">
            <a:avLst/>
          </a:prstGeom>
          <a:ln w="4445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2752077" y="2939187"/>
            <a:ext cx="2672080" cy="52197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44546A"/>
                </a:solidFill>
                <a:effectLst/>
                <a:uLnTx/>
                <a:uFillTx/>
                <a:cs typeface="+mn-ea"/>
                <a:sym typeface="+mn-lt"/>
              </a:rPr>
              <a:t>证券的互联网化</a:t>
            </a:r>
          </a:p>
        </p:txBody>
      </p:sp>
      <p:sp>
        <p:nvSpPr>
          <p:cNvPr id="22" name="圆角矩形 21"/>
          <p:cNvSpPr/>
          <p:nvPr/>
        </p:nvSpPr>
        <p:spPr>
          <a:xfrm>
            <a:off x="6255843" y="497211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8" name="图片 7"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linds(horizontal)">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三</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03</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3489960" y="3048123"/>
            <a:ext cx="5212080" cy="1106805"/>
          </a:xfrm>
          <a:prstGeom prst="rect">
            <a:avLst/>
          </a:prstGeom>
          <a:noFill/>
        </p:spPr>
        <p:txBody>
          <a:bodyPr wrap="none" rtlCol="0">
            <a:spAutoFit/>
          </a:bodyPr>
          <a:lstStyle/>
          <a:p>
            <a:pPr lvl="0" algn="ctr"/>
            <a:r>
              <a:rPr kumimoji="1" lang="zh-CN" altLang="en-US" sz="6600" dirty="0">
                <a:solidFill>
                  <a:srgbClr val="44546A"/>
                </a:solidFill>
                <a:cs typeface="+mn-ea"/>
                <a:sym typeface="+mn-lt"/>
              </a:rPr>
              <a:t>网上证券交易</a:t>
            </a:r>
          </a:p>
        </p:txBody>
      </p:sp>
      <p:pic>
        <p:nvPicPr>
          <p:cNvPr id="10" name="图片 9"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7824" y="281599"/>
            <a:ext cx="337312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dirty="0">
                <a:solidFill>
                  <a:srgbClr val="44546A"/>
                </a:solidFill>
                <a:cs typeface="+mn-ea"/>
                <a:sym typeface="+mn-lt"/>
              </a:rPr>
              <a:t>01</a:t>
            </a:r>
            <a:r>
              <a:rPr kumimoji="1" lang="zh-CN" altLang="en-US" sz="2400" dirty="0">
                <a:solidFill>
                  <a:srgbClr val="44546A"/>
                </a:solidFill>
                <a:cs typeface="+mn-ea"/>
                <a:sym typeface="+mn-lt"/>
              </a:rPr>
              <a:t> 网上证券交易的优势</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grpSp>
        <p:nvGrpSpPr>
          <p:cNvPr id="108" name="组合 107"/>
          <p:cNvGrpSpPr/>
          <p:nvPr/>
        </p:nvGrpSpPr>
        <p:grpSpPr>
          <a:xfrm>
            <a:off x="1467396" y="1517725"/>
            <a:ext cx="9210040" cy="4183380"/>
            <a:chOff x="2320" y="2467"/>
            <a:chExt cx="14504" cy="6588"/>
          </a:xfrm>
        </p:grpSpPr>
        <p:grpSp>
          <p:nvGrpSpPr>
            <p:cNvPr id="109" name="组合 108"/>
            <p:cNvGrpSpPr/>
            <p:nvPr/>
          </p:nvGrpSpPr>
          <p:grpSpPr>
            <a:xfrm>
              <a:off x="6308" y="2467"/>
              <a:ext cx="6606" cy="6588"/>
              <a:chOff x="5980" y="2108"/>
              <a:chExt cx="6606" cy="6588"/>
            </a:xfrm>
          </p:grpSpPr>
          <p:sp>
            <p:nvSpPr>
              <p:cNvPr id="123" name="任意多边形 53"/>
              <p:cNvSpPr/>
              <p:nvPr/>
            </p:nvSpPr>
            <p:spPr>
              <a:xfrm rot="5400000">
                <a:off x="8593" y="6059"/>
                <a:ext cx="1969" cy="3305"/>
              </a:xfrm>
              <a:custGeom>
                <a:avLst/>
                <a:gdLst/>
                <a:ahLst/>
                <a:cxnLst>
                  <a:cxn ang="3">
                    <a:pos x="hc" y="t"/>
                  </a:cxn>
                  <a:cxn ang="cd2">
                    <a:pos x="l" y="vc"/>
                  </a:cxn>
                  <a:cxn ang="cd4">
                    <a:pos x="hc" y="b"/>
                  </a:cxn>
                  <a:cxn ang="0">
                    <a:pos x="r" y="vc"/>
                  </a:cxn>
                </a:cxnLst>
                <a:rect l="l" t="t" r="r" b="b"/>
                <a:pathLst>
                  <a:path w="1969" h="3305">
                    <a:moveTo>
                      <a:pt x="0" y="0"/>
                    </a:moveTo>
                    <a:lnTo>
                      <a:pt x="1969" y="1969"/>
                    </a:lnTo>
                    <a:lnTo>
                      <a:pt x="633" y="3305"/>
                    </a:lnTo>
                    <a:lnTo>
                      <a:pt x="2" y="3299"/>
                    </a:lnTo>
                    <a:lnTo>
                      <a:pt x="0" y="3112"/>
                    </a:lnTo>
                    <a:lnTo>
                      <a:pt x="0" y="0"/>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24" name="任意多边形 48"/>
              <p:cNvSpPr/>
              <p:nvPr/>
            </p:nvSpPr>
            <p:spPr>
              <a:xfrm rot="5400000">
                <a:off x="8305" y="1128"/>
                <a:ext cx="1969" cy="3929"/>
              </a:xfrm>
              <a:custGeom>
                <a:avLst/>
                <a:gdLst/>
                <a:ahLst/>
                <a:cxnLst>
                  <a:cxn ang="3">
                    <a:pos x="hc" y="t"/>
                  </a:cxn>
                  <a:cxn ang="cd2">
                    <a:pos x="l" y="vc"/>
                  </a:cxn>
                  <a:cxn ang="cd4">
                    <a:pos x="hc" y="b"/>
                  </a:cxn>
                  <a:cxn ang="0">
                    <a:pos x="r" y="vc"/>
                  </a:cxn>
                </a:cxnLst>
                <a:rect l="l" t="t" r="r" b="b"/>
                <a:pathLst>
                  <a:path w="1969" h="3929">
                    <a:moveTo>
                      <a:pt x="1969" y="0"/>
                    </a:moveTo>
                    <a:lnTo>
                      <a:pt x="1969" y="3112"/>
                    </a:lnTo>
                    <a:lnTo>
                      <a:pt x="1967" y="3263"/>
                    </a:lnTo>
                    <a:lnTo>
                      <a:pt x="1961" y="3918"/>
                    </a:lnTo>
                    <a:lnTo>
                      <a:pt x="1961" y="3929"/>
                    </a:lnTo>
                    <a:lnTo>
                      <a:pt x="0" y="1969"/>
                    </a:lnTo>
                    <a:lnTo>
                      <a:pt x="1305" y="664"/>
                    </a:lnTo>
                    <a:lnTo>
                      <a:pt x="1969" y="0"/>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25" name="任意多边形 51"/>
              <p:cNvSpPr/>
              <p:nvPr/>
            </p:nvSpPr>
            <p:spPr>
              <a:xfrm>
                <a:off x="5980" y="4072"/>
                <a:ext cx="1959" cy="3296"/>
              </a:xfrm>
              <a:custGeom>
                <a:avLst/>
                <a:gdLst/>
                <a:ahLst/>
                <a:cxnLst>
                  <a:cxn ang="3">
                    <a:pos x="hc" y="t"/>
                  </a:cxn>
                  <a:cxn ang="cd2">
                    <a:pos x="l" y="vc"/>
                  </a:cxn>
                  <a:cxn ang="cd4">
                    <a:pos x="hc" y="b"/>
                  </a:cxn>
                  <a:cxn ang="0">
                    <a:pos x="r" y="vc"/>
                  </a:cxn>
                </a:cxnLst>
                <a:rect l="l" t="t" r="r" b="b"/>
                <a:pathLst>
                  <a:path w="1959" h="3296">
                    <a:moveTo>
                      <a:pt x="1337" y="0"/>
                    </a:moveTo>
                    <a:lnTo>
                      <a:pt x="1959" y="6"/>
                    </a:lnTo>
                    <a:lnTo>
                      <a:pt x="1959" y="3296"/>
                    </a:lnTo>
                    <a:lnTo>
                      <a:pt x="0" y="1337"/>
                    </a:lnTo>
                    <a:lnTo>
                      <a:pt x="1337" y="0"/>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26" name="任意多边形 55"/>
              <p:cNvSpPr/>
              <p:nvPr/>
            </p:nvSpPr>
            <p:spPr>
              <a:xfrm flipH="1" flipV="1">
                <a:off x="10627" y="3438"/>
                <a:ext cx="1959" cy="3296"/>
              </a:xfrm>
              <a:custGeom>
                <a:avLst/>
                <a:gdLst/>
                <a:ahLst/>
                <a:cxnLst>
                  <a:cxn ang="3">
                    <a:pos x="hc" y="t"/>
                  </a:cxn>
                  <a:cxn ang="cd2">
                    <a:pos x="l" y="vc"/>
                  </a:cxn>
                  <a:cxn ang="cd4">
                    <a:pos x="hc" y="b"/>
                  </a:cxn>
                  <a:cxn ang="0">
                    <a:pos x="r" y="vc"/>
                  </a:cxn>
                </a:cxnLst>
                <a:rect l="l" t="t" r="r" b="b"/>
                <a:pathLst>
                  <a:path w="1959" h="3296">
                    <a:moveTo>
                      <a:pt x="1337" y="0"/>
                    </a:moveTo>
                    <a:lnTo>
                      <a:pt x="1959" y="6"/>
                    </a:lnTo>
                    <a:lnTo>
                      <a:pt x="1959" y="3296"/>
                    </a:lnTo>
                    <a:lnTo>
                      <a:pt x="0" y="1337"/>
                    </a:lnTo>
                    <a:lnTo>
                      <a:pt x="1337" y="0"/>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sp>
          <p:nvSpPr>
            <p:cNvPr id="110" name="Rectangle 60"/>
            <p:cNvSpPr/>
            <p:nvPr/>
          </p:nvSpPr>
          <p:spPr>
            <a:xfrm>
              <a:off x="11920" y="2768"/>
              <a:ext cx="2429" cy="387"/>
            </a:xfrm>
            <a:prstGeom prst="rect">
              <a:avLst/>
            </a:prstGeom>
          </p:spPr>
          <p:txBody>
            <a:bodyPr wrap="square" lIns="0" tIns="0" rIns="0" bIns="0">
              <a:spAutoFit/>
            </a:bodyPr>
            <a:lstStyle/>
            <a:p>
              <a:pPr algn="l"/>
              <a:r>
                <a:rPr lang="en-US" altLang="zh-CN" sz="1600" dirty="0">
                  <a:solidFill>
                    <a:schemeClr val="tx1">
                      <a:lumMod val="50000"/>
                      <a:lumOff val="50000"/>
                    </a:schemeClr>
                  </a:solidFill>
                  <a:cs typeface="+mn-ea"/>
                  <a:sym typeface="+mn-lt"/>
                </a:rPr>
                <a:t>50%</a:t>
              </a:r>
            </a:p>
          </p:txBody>
        </p:sp>
        <p:sp>
          <p:nvSpPr>
            <p:cNvPr id="111" name="TextBox 59"/>
            <p:cNvSpPr txBox="1"/>
            <p:nvPr/>
          </p:nvSpPr>
          <p:spPr>
            <a:xfrm>
              <a:off x="11920" y="3357"/>
              <a:ext cx="4904" cy="727"/>
            </a:xfrm>
            <a:prstGeom prst="rect">
              <a:avLst/>
            </a:prstGeom>
            <a:noFill/>
          </p:spPr>
          <p:txBody>
            <a:bodyPr wrap="square" lIns="0" tIns="0" rIns="0" bIns="0" rtlCol="0">
              <a:spAutoFit/>
            </a:bodyPr>
            <a:lstStyle/>
            <a:p>
              <a:pPr algn="l" defTabSz="1219200">
                <a:lnSpc>
                  <a:spcPct val="150000"/>
                </a:lnSpc>
                <a:spcBef>
                  <a:spcPts val="20"/>
                </a:spcBef>
                <a:spcAft>
                  <a:spcPts val="0"/>
                </a:spcAft>
                <a:defRPr/>
              </a:pPr>
              <a:r>
                <a:rPr lang="zh-CN" altLang="zh-CN" sz="2000" b="1" dirty="0">
                  <a:solidFill>
                    <a:schemeClr val="tx1"/>
                  </a:solidFill>
                  <a:latin typeface="宋体" panose="02010600030101010101" pitchFamily="2" charset="-122"/>
                  <a:ea typeface="宋体" panose="02010600030101010101" pitchFamily="2" charset="-122"/>
                  <a:cs typeface="+mn-ea"/>
                  <a:sym typeface="+mn-lt"/>
                </a:rPr>
                <a:t>极大丰富了信息资源</a:t>
              </a:r>
            </a:p>
          </p:txBody>
        </p:sp>
        <p:sp>
          <p:nvSpPr>
            <p:cNvPr id="112" name="Rectangle 60"/>
            <p:cNvSpPr/>
            <p:nvPr/>
          </p:nvSpPr>
          <p:spPr>
            <a:xfrm>
              <a:off x="11920" y="7148"/>
              <a:ext cx="2429" cy="387"/>
            </a:xfrm>
            <a:prstGeom prst="rect">
              <a:avLst/>
            </a:prstGeom>
          </p:spPr>
          <p:txBody>
            <a:bodyPr wrap="square" lIns="0" tIns="0" rIns="0" bIns="0">
              <a:spAutoFit/>
            </a:bodyPr>
            <a:lstStyle/>
            <a:p>
              <a:pPr algn="l"/>
              <a:r>
                <a:rPr lang="en-US" altLang="zh-CN" sz="1600" dirty="0">
                  <a:solidFill>
                    <a:schemeClr val="tx1">
                      <a:lumMod val="50000"/>
                      <a:lumOff val="50000"/>
                    </a:schemeClr>
                  </a:solidFill>
                  <a:cs typeface="+mn-ea"/>
                  <a:sym typeface="+mn-lt"/>
                </a:rPr>
                <a:t>75%</a:t>
              </a:r>
            </a:p>
          </p:txBody>
        </p:sp>
        <p:sp>
          <p:nvSpPr>
            <p:cNvPr id="113" name="TextBox 59"/>
            <p:cNvSpPr txBox="1"/>
            <p:nvPr/>
          </p:nvSpPr>
          <p:spPr>
            <a:xfrm>
              <a:off x="11920" y="7737"/>
              <a:ext cx="4904" cy="727"/>
            </a:xfrm>
            <a:prstGeom prst="rect">
              <a:avLst/>
            </a:prstGeom>
            <a:noFill/>
          </p:spPr>
          <p:txBody>
            <a:bodyPr wrap="square" lIns="0" tIns="0" rIns="0" bIns="0" rtlCol="0">
              <a:spAutoFit/>
            </a:bodyPr>
            <a:lstStyle/>
            <a:p>
              <a:pPr algn="l" defTabSz="1219200">
                <a:lnSpc>
                  <a:spcPct val="150000"/>
                </a:lnSpc>
                <a:spcBef>
                  <a:spcPts val="20"/>
                </a:spcBef>
                <a:spcAft>
                  <a:spcPts val="0"/>
                </a:spcAft>
                <a:defRPr/>
              </a:pPr>
              <a:r>
                <a:rPr lang="zh-CN" altLang="zh-CN" sz="2000" b="1" dirty="0">
                  <a:solidFill>
                    <a:schemeClr val="tx1"/>
                  </a:solidFill>
                  <a:latin typeface="宋体" panose="02010600030101010101" pitchFamily="2" charset="-122"/>
                  <a:ea typeface="宋体" panose="02010600030101010101" pitchFamily="2" charset="-122"/>
                  <a:cs typeface="+mn-ea"/>
                  <a:sym typeface="+mn-lt"/>
                </a:rPr>
                <a:t>有效降低了交易差错率</a:t>
              </a:r>
            </a:p>
          </p:txBody>
        </p:sp>
        <p:sp>
          <p:nvSpPr>
            <p:cNvPr id="114" name="Rectangle 60"/>
            <p:cNvSpPr/>
            <p:nvPr/>
          </p:nvSpPr>
          <p:spPr>
            <a:xfrm>
              <a:off x="4795" y="2768"/>
              <a:ext cx="2429" cy="387"/>
            </a:xfrm>
            <a:prstGeom prst="rect">
              <a:avLst/>
            </a:prstGeom>
          </p:spPr>
          <p:txBody>
            <a:bodyPr wrap="square" lIns="0" tIns="0" rIns="0" bIns="0">
              <a:spAutoFit/>
            </a:bodyPr>
            <a:lstStyle/>
            <a:p>
              <a:pPr algn="r"/>
              <a:r>
                <a:rPr lang="en-US" altLang="zh-CN" sz="1600" dirty="0">
                  <a:solidFill>
                    <a:schemeClr val="tx1">
                      <a:lumMod val="50000"/>
                      <a:lumOff val="50000"/>
                    </a:schemeClr>
                  </a:solidFill>
                  <a:cs typeface="+mn-ea"/>
                  <a:sym typeface="+mn-lt"/>
                </a:rPr>
                <a:t>35%</a:t>
              </a:r>
            </a:p>
          </p:txBody>
        </p:sp>
        <p:sp>
          <p:nvSpPr>
            <p:cNvPr id="115" name="TextBox 59"/>
            <p:cNvSpPr txBox="1"/>
            <p:nvPr/>
          </p:nvSpPr>
          <p:spPr>
            <a:xfrm>
              <a:off x="2336" y="3367"/>
              <a:ext cx="4904" cy="727"/>
            </a:xfrm>
            <a:prstGeom prst="rect">
              <a:avLst/>
            </a:prstGeom>
            <a:noFill/>
          </p:spPr>
          <p:txBody>
            <a:bodyPr wrap="square" lIns="0" tIns="0" rIns="0" bIns="0" rtlCol="0">
              <a:spAutoFit/>
            </a:bodyPr>
            <a:lstStyle/>
            <a:p>
              <a:pPr algn="r" defTabSz="1219200">
                <a:lnSpc>
                  <a:spcPct val="150000"/>
                </a:lnSpc>
                <a:spcBef>
                  <a:spcPts val="20"/>
                </a:spcBef>
                <a:spcAft>
                  <a:spcPts val="0"/>
                </a:spcAft>
                <a:defRPr/>
              </a:pPr>
              <a:r>
                <a:rPr lang="zh-CN" altLang="zh-CN" sz="2000" dirty="0">
                  <a:solidFill>
                    <a:schemeClr val="tx1"/>
                  </a:solidFill>
                  <a:cs typeface="+mn-ea"/>
                  <a:sym typeface="+mn-lt"/>
                </a:rPr>
                <a:t>打破了地域和时间的限制</a:t>
              </a:r>
            </a:p>
          </p:txBody>
        </p:sp>
        <p:sp>
          <p:nvSpPr>
            <p:cNvPr id="116" name="Rectangle 60"/>
            <p:cNvSpPr/>
            <p:nvPr/>
          </p:nvSpPr>
          <p:spPr>
            <a:xfrm>
              <a:off x="4795" y="7148"/>
              <a:ext cx="2429" cy="387"/>
            </a:xfrm>
            <a:prstGeom prst="rect">
              <a:avLst/>
            </a:prstGeom>
          </p:spPr>
          <p:txBody>
            <a:bodyPr wrap="square" lIns="0" tIns="0" rIns="0" bIns="0">
              <a:spAutoFit/>
            </a:bodyPr>
            <a:lstStyle/>
            <a:p>
              <a:pPr algn="r"/>
              <a:r>
                <a:rPr lang="en-US" altLang="zh-CN" sz="1600" dirty="0">
                  <a:solidFill>
                    <a:schemeClr val="tx1">
                      <a:lumMod val="50000"/>
                      <a:lumOff val="50000"/>
                    </a:schemeClr>
                  </a:solidFill>
                  <a:cs typeface="+mn-ea"/>
                  <a:sym typeface="+mn-lt"/>
                </a:rPr>
                <a:t>60%</a:t>
              </a:r>
            </a:p>
          </p:txBody>
        </p:sp>
        <p:sp>
          <p:nvSpPr>
            <p:cNvPr id="117" name="TextBox 59"/>
            <p:cNvSpPr txBox="1"/>
            <p:nvPr/>
          </p:nvSpPr>
          <p:spPr>
            <a:xfrm>
              <a:off x="2320" y="7737"/>
              <a:ext cx="4904" cy="727"/>
            </a:xfrm>
            <a:prstGeom prst="rect">
              <a:avLst/>
            </a:prstGeom>
            <a:noFill/>
          </p:spPr>
          <p:txBody>
            <a:bodyPr wrap="square" lIns="0" tIns="0" rIns="0" bIns="0" rtlCol="0">
              <a:spAutoFit/>
            </a:bodyPr>
            <a:lstStyle/>
            <a:p>
              <a:pPr algn="r" defTabSz="1219200">
                <a:lnSpc>
                  <a:spcPct val="150000"/>
                </a:lnSpc>
                <a:spcBef>
                  <a:spcPts val="20"/>
                </a:spcBef>
                <a:spcAft>
                  <a:spcPts val="0"/>
                </a:spcAft>
                <a:defRPr/>
              </a:pPr>
              <a:r>
                <a:rPr lang="zh-CN" altLang="zh-CN" sz="2000" dirty="0">
                  <a:solidFill>
                    <a:schemeClr val="tx1"/>
                  </a:solidFill>
                  <a:cs typeface="+mn-ea"/>
                  <a:sym typeface="+mn-lt"/>
                </a:rPr>
                <a:t>有效降低了证券交易成本</a:t>
              </a:r>
            </a:p>
          </p:txBody>
        </p:sp>
        <p:sp>
          <p:nvSpPr>
            <p:cNvPr id="118" name="Freeform 387"/>
            <p:cNvSpPr>
              <a:spLocks noEditPoints="1"/>
            </p:cNvSpPr>
            <p:nvPr/>
          </p:nvSpPr>
          <p:spPr bwMode="auto">
            <a:xfrm>
              <a:off x="9343" y="3142"/>
              <a:ext cx="558" cy="655"/>
            </a:xfrm>
            <a:custGeom>
              <a:avLst/>
              <a:gdLst/>
              <a:ahLst/>
              <a:cxnLst>
                <a:cxn ang="0">
                  <a:pos x="88900" y="107950"/>
                </a:cxn>
                <a:cxn ang="0">
                  <a:pos x="44450" y="107950"/>
                </a:cxn>
                <a:cxn ang="0">
                  <a:pos x="31750" y="111125"/>
                </a:cxn>
                <a:cxn ang="0">
                  <a:pos x="12700" y="139700"/>
                </a:cxn>
                <a:cxn ang="0">
                  <a:pos x="12700" y="146050"/>
                </a:cxn>
                <a:cxn ang="0">
                  <a:pos x="120650" y="146050"/>
                </a:cxn>
                <a:cxn ang="0">
                  <a:pos x="120650" y="139700"/>
                </a:cxn>
                <a:cxn ang="0">
                  <a:pos x="104775" y="114300"/>
                </a:cxn>
                <a:cxn ang="0">
                  <a:pos x="101600" y="111125"/>
                </a:cxn>
                <a:cxn ang="0">
                  <a:pos x="95250" y="107950"/>
                </a:cxn>
                <a:cxn ang="0">
                  <a:pos x="88900" y="107950"/>
                </a:cxn>
                <a:cxn ang="0">
                  <a:pos x="92075" y="95250"/>
                </a:cxn>
                <a:cxn ang="0">
                  <a:pos x="92075" y="95250"/>
                </a:cxn>
                <a:cxn ang="0">
                  <a:pos x="98425" y="95250"/>
                </a:cxn>
                <a:cxn ang="0">
                  <a:pos x="104775" y="98425"/>
                </a:cxn>
                <a:cxn ang="0">
                  <a:pos x="133350" y="139700"/>
                </a:cxn>
                <a:cxn ang="0">
                  <a:pos x="133350" y="149225"/>
                </a:cxn>
                <a:cxn ang="0">
                  <a:pos x="127000" y="155575"/>
                </a:cxn>
                <a:cxn ang="0">
                  <a:pos x="127000" y="155575"/>
                </a:cxn>
                <a:cxn ang="0">
                  <a:pos x="6350" y="155575"/>
                </a:cxn>
                <a:cxn ang="0">
                  <a:pos x="0" y="149225"/>
                </a:cxn>
                <a:cxn ang="0">
                  <a:pos x="0" y="149225"/>
                </a:cxn>
                <a:cxn ang="0">
                  <a:pos x="0" y="139700"/>
                </a:cxn>
                <a:cxn ang="0">
                  <a:pos x="25400" y="98425"/>
                </a:cxn>
                <a:cxn ang="0">
                  <a:pos x="38100" y="95250"/>
                </a:cxn>
                <a:cxn ang="0">
                  <a:pos x="12700" y="50800"/>
                </a:cxn>
                <a:cxn ang="0">
                  <a:pos x="66675" y="0"/>
                </a:cxn>
                <a:cxn ang="0">
                  <a:pos x="117475" y="50800"/>
                </a:cxn>
                <a:cxn ang="0">
                  <a:pos x="92075" y="95250"/>
                </a:cxn>
                <a:cxn ang="0">
                  <a:pos x="66675" y="9525"/>
                </a:cxn>
                <a:cxn ang="0">
                  <a:pos x="66675" y="9525"/>
                </a:cxn>
                <a:cxn ang="0">
                  <a:pos x="28575" y="34925"/>
                </a:cxn>
                <a:cxn ang="0">
                  <a:pos x="25400" y="50800"/>
                </a:cxn>
                <a:cxn ang="0">
                  <a:pos x="50800" y="88900"/>
                </a:cxn>
                <a:cxn ang="0">
                  <a:pos x="82550" y="88900"/>
                </a:cxn>
                <a:cxn ang="0">
                  <a:pos x="104775" y="50800"/>
                </a:cxn>
                <a:cxn ang="0">
                  <a:pos x="66675" y="9525"/>
                </a:cxn>
              </a:cxnLst>
              <a:rect l="0" t="0" r="0" b="0"/>
              <a:pathLst>
                <a:path w="42" h="49">
                  <a:moveTo>
                    <a:pt x="28" y="34"/>
                  </a:moveTo>
                  <a:cubicBezTo>
                    <a:pt x="14" y="34"/>
                    <a:pt x="14" y="34"/>
                    <a:pt x="14" y="34"/>
                  </a:cubicBezTo>
                  <a:cubicBezTo>
                    <a:pt x="12" y="34"/>
                    <a:pt x="11" y="34"/>
                    <a:pt x="10" y="35"/>
                  </a:cubicBezTo>
                  <a:cubicBezTo>
                    <a:pt x="6" y="36"/>
                    <a:pt x="4" y="40"/>
                    <a:pt x="4" y="44"/>
                  </a:cubicBezTo>
                  <a:cubicBezTo>
                    <a:pt x="4" y="46"/>
                    <a:pt x="4" y="46"/>
                    <a:pt x="4" y="46"/>
                  </a:cubicBezTo>
                  <a:cubicBezTo>
                    <a:pt x="38" y="46"/>
                    <a:pt x="38" y="46"/>
                    <a:pt x="38" y="46"/>
                  </a:cubicBezTo>
                  <a:cubicBezTo>
                    <a:pt x="38" y="44"/>
                    <a:pt x="38" y="44"/>
                    <a:pt x="38" y="44"/>
                  </a:cubicBezTo>
                  <a:cubicBezTo>
                    <a:pt x="38" y="41"/>
                    <a:pt x="36" y="37"/>
                    <a:pt x="33" y="36"/>
                  </a:cubicBezTo>
                  <a:cubicBezTo>
                    <a:pt x="33" y="35"/>
                    <a:pt x="32" y="35"/>
                    <a:pt x="32" y="35"/>
                  </a:cubicBezTo>
                  <a:cubicBezTo>
                    <a:pt x="31" y="34"/>
                    <a:pt x="31" y="34"/>
                    <a:pt x="30" y="34"/>
                  </a:cubicBezTo>
                  <a:cubicBezTo>
                    <a:pt x="29" y="34"/>
                    <a:pt x="29" y="34"/>
                    <a:pt x="28" y="34"/>
                  </a:cubicBezTo>
                  <a:close/>
                  <a:moveTo>
                    <a:pt x="29" y="30"/>
                  </a:moveTo>
                  <a:cubicBezTo>
                    <a:pt x="29" y="30"/>
                    <a:pt x="29" y="30"/>
                    <a:pt x="29" y="30"/>
                  </a:cubicBezTo>
                  <a:cubicBezTo>
                    <a:pt x="30" y="30"/>
                    <a:pt x="30" y="30"/>
                    <a:pt x="31" y="30"/>
                  </a:cubicBezTo>
                  <a:cubicBezTo>
                    <a:pt x="32" y="31"/>
                    <a:pt x="32" y="31"/>
                    <a:pt x="33" y="31"/>
                  </a:cubicBezTo>
                  <a:cubicBezTo>
                    <a:pt x="38" y="33"/>
                    <a:pt x="42" y="38"/>
                    <a:pt x="42" y="44"/>
                  </a:cubicBezTo>
                  <a:cubicBezTo>
                    <a:pt x="42" y="47"/>
                    <a:pt x="42" y="47"/>
                    <a:pt x="42" y="47"/>
                  </a:cubicBezTo>
                  <a:cubicBezTo>
                    <a:pt x="42" y="48"/>
                    <a:pt x="41" y="49"/>
                    <a:pt x="40" y="49"/>
                  </a:cubicBezTo>
                  <a:cubicBezTo>
                    <a:pt x="40" y="49"/>
                    <a:pt x="40" y="49"/>
                    <a:pt x="40" y="49"/>
                  </a:cubicBezTo>
                  <a:cubicBezTo>
                    <a:pt x="2" y="49"/>
                    <a:pt x="2" y="49"/>
                    <a:pt x="2" y="49"/>
                  </a:cubicBezTo>
                  <a:cubicBezTo>
                    <a:pt x="1" y="49"/>
                    <a:pt x="0" y="48"/>
                    <a:pt x="0" y="47"/>
                  </a:cubicBezTo>
                  <a:cubicBezTo>
                    <a:pt x="0" y="47"/>
                    <a:pt x="0" y="47"/>
                    <a:pt x="0" y="47"/>
                  </a:cubicBezTo>
                  <a:cubicBezTo>
                    <a:pt x="0" y="44"/>
                    <a:pt x="0" y="44"/>
                    <a:pt x="0" y="44"/>
                  </a:cubicBezTo>
                  <a:cubicBezTo>
                    <a:pt x="0" y="38"/>
                    <a:pt x="3" y="33"/>
                    <a:pt x="8" y="31"/>
                  </a:cubicBezTo>
                  <a:cubicBezTo>
                    <a:pt x="10" y="31"/>
                    <a:pt x="11" y="30"/>
                    <a:pt x="12" y="30"/>
                  </a:cubicBezTo>
                  <a:cubicBezTo>
                    <a:pt x="7" y="27"/>
                    <a:pt x="4" y="22"/>
                    <a:pt x="4" y="16"/>
                  </a:cubicBezTo>
                  <a:cubicBezTo>
                    <a:pt x="4" y="7"/>
                    <a:pt x="12" y="0"/>
                    <a:pt x="21" y="0"/>
                  </a:cubicBezTo>
                  <a:cubicBezTo>
                    <a:pt x="30" y="0"/>
                    <a:pt x="37" y="7"/>
                    <a:pt x="37" y="16"/>
                  </a:cubicBezTo>
                  <a:cubicBezTo>
                    <a:pt x="37" y="22"/>
                    <a:pt x="34" y="27"/>
                    <a:pt x="29" y="30"/>
                  </a:cubicBezTo>
                  <a:close/>
                  <a:moveTo>
                    <a:pt x="21" y="3"/>
                  </a:moveTo>
                  <a:cubicBezTo>
                    <a:pt x="21" y="3"/>
                    <a:pt x="21" y="3"/>
                    <a:pt x="21" y="3"/>
                  </a:cubicBezTo>
                  <a:cubicBezTo>
                    <a:pt x="16" y="3"/>
                    <a:pt x="11" y="6"/>
                    <a:pt x="9" y="11"/>
                  </a:cubicBezTo>
                  <a:cubicBezTo>
                    <a:pt x="9" y="13"/>
                    <a:pt x="8" y="14"/>
                    <a:pt x="8" y="16"/>
                  </a:cubicBezTo>
                  <a:cubicBezTo>
                    <a:pt x="8" y="21"/>
                    <a:pt x="11" y="26"/>
                    <a:pt x="16" y="28"/>
                  </a:cubicBezTo>
                  <a:cubicBezTo>
                    <a:pt x="19" y="29"/>
                    <a:pt x="23" y="29"/>
                    <a:pt x="26" y="28"/>
                  </a:cubicBezTo>
                  <a:cubicBezTo>
                    <a:pt x="30" y="26"/>
                    <a:pt x="33" y="21"/>
                    <a:pt x="33" y="16"/>
                  </a:cubicBezTo>
                  <a:cubicBezTo>
                    <a:pt x="33" y="9"/>
                    <a:pt x="28" y="3"/>
                    <a:pt x="21" y="3"/>
                  </a:cubicBezTo>
                  <a:close/>
                </a:path>
              </a:pathLst>
            </a:custGeom>
            <a:solidFill>
              <a:schemeClr val="bg1"/>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sp>
          <p:nvSpPr>
            <p:cNvPr id="119" name="Freeform 17"/>
            <p:cNvSpPr>
              <a:spLocks noEditPoints="1"/>
            </p:cNvSpPr>
            <p:nvPr/>
          </p:nvSpPr>
          <p:spPr bwMode="auto">
            <a:xfrm>
              <a:off x="9249" y="7509"/>
              <a:ext cx="746" cy="688"/>
            </a:xfrm>
            <a:custGeom>
              <a:avLst/>
              <a:gdLst>
                <a:gd name="T0" fmla="*/ 1120 w 2069"/>
                <a:gd name="T1" fmla="*/ 0 h 1899"/>
                <a:gd name="T2" fmla="*/ 189 w 2069"/>
                <a:gd name="T3" fmla="*/ 777 h 1899"/>
                <a:gd name="T4" fmla="*/ 0 w 2069"/>
                <a:gd name="T5" fmla="*/ 777 h 1899"/>
                <a:gd name="T6" fmla="*/ 259 w 2069"/>
                <a:gd name="T7" fmla="*/ 1122 h 1899"/>
                <a:gd name="T8" fmla="*/ 517 w 2069"/>
                <a:gd name="T9" fmla="*/ 777 h 1899"/>
                <a:gd name="T10" fmla="*/ 362 w 2069"/>
                <a:gd name="T11" fmla="*/ 777 h 1899"/>
                <a:gd name="T12" fmla="*/ 1120 w 2069"/>
                <a:gd name="T13" fmla="*/ 173 h 1899"/>
                <a:gd name="T14" fmla="*/ 1896 w 2069"/>
                <a:gd name="T15" fmla="*/ 950 h 1899"/>
                <a:gd name="T16" fmla="*/ 1120 w 2069"/>
                <a:gd name="T17" fmla="*/ 1727 h 1899"/>
                <a:gd name="T18" fmla="*/ 477 w 2069"/>
                <a:gd name="T19" fmla="*/ 1381 h 1899"/>
                <a:gd name="T20" fmla="*/ 276 w 2069"/>
                <a:gd name="T21" fmla="*/ 1381 h 1899"/>
                <a:gd name="T22" fmla="*/ 1120 w 2069"/>
                <a:gd name="T23" fmla="*/ 1899 h 1899"/>
                <a:gd name="T24" fmla="*/ 2069 w 2069"/>
                <a:gd name="T25" fmla="*/ 950 h 1899"/>
                <a:gd name="T26" fmla="*/ 1120 w 2069"/>
                <a:gd name="T27" fmla="*/ 0 h 1899"/>
                <a:gd name="T28" fmla="*/ 1080 w 2069"/>
                <a:gd name="T29" fmla="*/ 345 h 1899"/>
                <a:gd name="T30" fmla="*/ 1080 w 2069"/>
                <a:gd name="T31" fmla="*/ 978 h 1899"/>
                <a:gd name="T32" fmla="*/ 1528 w 2069"/>
                <a:gd name="T33" fmla="*/ 1243 h 1899"/>
                <a:gd name="T34" fmla="*/ 1569 w 2069"/>
                <a:gd name="T35" fmla="*/ 1168 h 1899"/>
                <a:gd name="T36" fmla="*/ 1166 w 2069"/>
                <a:gd name="T37" fmla="*/ 926 h 1899"/>
                <a:gd name="T38" fmla="*/ 1166 w 2069"/>
                <a:gd name="T39" fmla="*/ 345 h 1899"/>
                <a:gd name="T40" fmla="*/ 1080 w 2069"/>
                <a:gd name="T41" fmla="*/ 345 h 1899"/>
                <a:gd name="T42" fmla="*/ 1080 w 2069"/>
                <a:gd name="T43" fmla="*/ 345 h 1899"/>
                <a:gd name="T44" fmla="*/ 1080 w 2069"/>
                <a:gd name="T45" fmla="*/ 345 h 1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69" h="1899">
                  <a:moveTo>
                    <a:pt x="1120" y="0"/>
                  </a:moveTo>
                  <a:cubicBezTo>
                    <a:pt x="655" y="0"/>
                    <a:pt x="270" y="334"/>
                    <a:pt x="189" y="777"/>
                  </a:cubicBezTo>
                  <a:cubicBezTo>
                    <a:pt x="0" y="777"/>
                    <a:pt x="0" y="777"/>
                    <a:pt x="0" y="777"/>
                  </a:cubicBezTo>
                  <a:cubicBezTo>
                    <a:pt x="259" y="1122"/>
                    <a:pt x="259" y="1122"/>
                    <a:pt x="259" y="1122"/>
                  </a:cubicBezTo>
                  <a:cubicBezTo>
                    <a:pt x="517" y="777"/>
                    <a:pt x="517" y="777"/>
                    <a:pt x="517" y="777"/>
                  </a:cubicBezTo>
                  <a:cubicBezTo>
                    <a:pt x="362" y="777"/>
                    <a:pt x="362" y="777"/>
                    <a:pt x="362" y="777"/>
                  </a:cubicBezTo>
                  <a:cubicBezTo>
                    <a:pt x="442" y="432"/>
                    <a:pt x="747" y="173"/>
                    <a:pt x="1120" y="173"/>
                  </a:cubicBezTo>
                  <a:cubicBezTo>
                    <a:pt x="1552" y="173"/>
                    <a:pt x="1896" y="518"/>
                    <a:pt x="1896" y="950"/>
                  </a:cubicBezTo>
                  <a:cubicBezTo>
                    <a:pt x="1896" y="1381"/>
                    <a:pt x="1552" y="1727"/>
                    <a:pt x="1120" y="1727"/>
                  </a:cubicBezTo>
                  <a:cubicBezTo>
                    <a:pt x="850" y="1727"/>
                    <a:pt x="615" y="1588"/>
                    <a:pt x="477" y="1381"/>
                  </a:cubicBezTo>
                  <a:cubicBezTo>
                    <a:pt x="276" y="1381"/>
                    <a:pt x="276" y="1381"/>
                    <a:pt x="276" y="1381"/>
                  </a:cubicBezTo>
                  <a:cubicBezTo>
                    <a:pt x="431" y="1686"/>
                    <a:pt x="753" y="1899"/>
                    <a:pt x="1120" y="1899"/>
                  </a:cubicBezTo>
                  <a:cubicBezTo>
                    <a:pt x="1643" y="1899"/>
                    <a:pt x="2069" y="1473"/>
                    <a:pt x="2069" y="950"/>
                  </a:cubicBezTo>
                  <a:cubicBezTo>
                    <a:pt x="2069" y="426"/>
                    <a:pt x="1643" y="0"/>
                    <a:pt x="1120" y="0"/>
                  </a:cubicBezTo>
                  <a:close/>
                  <a:moveTo>
                    <a:pt x="1080" y="345"/>
                  </a:moveTo>
                  <a:cubicBezTo>
                    <a:pt x="1080" y="978"/>
                    <a:pt x="1080" y="978"/>
                    <a:pt x="1080" y="978"/>
                  </a:cubicBezTo>
                  <a:cubicBezTo>
                    <a:pt x="1528" y="1243"/>
                    <a:pt x="1528" y="1243"/>
                    <a:pt x="1528" y="1243"/>
                  </a:cubicBezTo>
                  <a:cubicBezTo>
                    <a:pt x="1569" y="1168"/>
                    <a:pt x="1569" y="1168"/>
                    <a:pt x="1569" y="1168"/>
                  </a:cubicBezTo>
                  <a:cubicBezTo>
                    <a:pt x="1166" y="926"/>
                    <a:pt x="1166" y="926"/>
                    <a:pt x="1166" y="926"/>
                  </a:cubicBezTo>
                  <a:cubicBezTo>
                    <a:pt x="1166" y="345"/>
                    <a:pt x="1166" y="345"/>
                    <a:pt x="1166" y="345"/>
                  </a:cubicBezTo>
                  <a:lnTo>
                    <a:pt x="1080" y="345"/>
                  </a:lnTo>
                  <a:close/>
                  <a:moveTo>
                    <a:pt x="1080" y="345"/>
                  </a:moveTo>
                  <a:cubicBezTo>
                    <a:pt x="1080" y="345"/>
                    <a:pt x="1080" y="345"/>
                    <a:pt x="1080" y="345"/>
                  </a:cubicBezTo>
                </a:path>
              </a:pathLst>
            </a:custGeom>
            <a:solidFill>
              <a:schemeClr val="bg1"/>
            </a:solidFill>
            <a:ln>
              <a:noFill/>
            </a:ln>
            <a:effectLst/>
          </p:spPr>
          <p:txBody>
            <a:bodyPr vert="horz" wrap="square" lIns="121920" tIns="60960" rIns="121920" bIns="60960" numCol="1" anchor="t" anchorCtr="0" compatLnSpc="1"/>
            <a:lstStyle/>
            <a:p>
              <a:pPr defTabSz="1219200" eaLnBrk="0" fontAlgn="base" hangingPunct="0">
                <a:spcBef>
                  <a:spcPct val="0"/>
                </a:spcBef>
                <a:spcAft>
                  <a:spcPct val="0"/>
                </a:spcAft>
              </a:pPr>
              <a:endParaRPr lang="zh-CN" altLang="en-US" sz="2400">
                <a:solidFill>
                  <a:prstClr val="black"/>
                </a:solidFill>
                <a:cs typeface="+mn-ea"/>
                <a:sym typeface="+mn-lt"/>
              </a:endParaRPr>
            </a:p>
          </p:txBody>
        </p:sp>
        <p:sp>
          <p:nvSpPr>
            <p:cNvPr id="120" name="Freeform 83"/>
            <p:cNvSpPr>
              <a:spLocks noEditPoints="1"/>
            </p:cNvSpPr>
            <p:nvPr/>
          </p:nvSpPr>
          <p:spPr bwMode="auto">
            <a:xfrm>
              <a:off x="7014" y="5399"/>
              <a:ext cx="644" cy="726"/>
            </a:xfrm>
            <a:custGeom>
              <a:avLst/>
              <a:gdLst/>
              <a:ahLst/>
              <a:cxnLst>
                <a:cxn ang="0">
                  <a:pos x="79375" y="0"/>
                </a:cxn>
                <a:cxn ang="0">
                  <a:pos x="127000" y="22225"/>
                </a:cxn>
                <a:cxn ang="0">
                  <a:pos x="136525" y="111125"/>
                </a:cxn>
                <a:cxn ang="0">
                  <a:pos x="104775" y="136525"/>
                </a:cxn>
                <a:cxn ang="0">
                  <a:pos x="82550" y="158750"/>
                </a:cxn>
                <a:cxn ang="0">
                  <a:pos x="73025" y="158750"/>
                </a:cxn>
                <a:cxn ang="0">
                  <a:pos x="73025" y="158750"/>
                </a:cxn>
                <a:cxn ang="0">
                  <a:pos x="73025" y="158750"/>
                </a:cxn>
                <a:cxn ang="0">
                  <a:pos x="50800" y="136525"/>
                </a:cxn>
                <a:cxn ang="0">
                  <a:pos x="19050" y="111125"/>
                </a:cxn>
                <a:cxn ang="0">
                  <a:pos x="28575" y="22225"/>
                </a:cxn>
                <a:cxn ang="0">
                  <a:pos x="79375" y="0"/>
                </a:cxn>
                <a:cxn ang="0">
                  <a:pos x="79375" y="34925"/>
                </a:cxn>
                <a:cxn ang="0">
                  <a:pos x="79375" y="34925"/>
                </a:cxn>
                <a:cxn ang="0">
                  <a:pos x="101600" y="44450"/>
                </a:cxn>
                <a:cxn ang="0">
                  <a:pos x="114300" y="69850"/>
                </a:cxn>
                <a:cxn ang="0">
                  <a:pos x="101600" y="95250"/>
                </a:cxn>
                <a:cxn ang="0">
                  <a:pos x="79375" y="104775"/>
                </a:cxn>
                <a:cxn ang="0">
                  <a:pos x="53975" y="95250"/>
                </a:cxn>
                <a:cxn ang="0">
                  <a:pos x="41275" y="69850"/>
                </a:cxn>
                <a:cxn ang="0">
                  <a:pos x="53975" y="44450"/>
                </a:cxn>
                <a:cxn ang="0">
                  <a:pos x="79375" y="34925"/>
                </a:cxn>
                <a:cxn ang="0">
                  <a:pos x="98425" y="50800"/>
                </a:cxn>
                <a:cxn ang="0">
                  <a:pos x="98425" y="50800"/>
                </a:cxn>
                <a:cxn ang="0">
                  <a:pos x="79375" y="41275"/>
                </a:cxn>
                <a:cxn ang="0">
                  <a:pos x="57150" y="50800"/>
                </a:cxn>
                <a:cxn ang="0">
                  <a:pos x="50800" y="69850"/>
                </a:cxn>
                <a:cxn ang="0">
                  <a:pos x="57150" y="88900"/>
                </a:cxn>
                <a:cxn ang="0">
                  <a:pos x="79375" y="98425"/>
                </a:cxn>
                <a:cxn ang="0">
                  <a:pos x="98425" y="88900"/>
                </a:cxn>
                <a:cxn ang="0">
                  <a:pos x="104775" y="69850"/>
                </a:cxn>
                <a:cxn ang="0">
                  <a:pos x="98425" y="50800"/>
                </a:cxn>
                <a:cxn ang="0">
                  <a:pos x="117475" y="28575"/>
                </a:cxn>
                <a:cxn ang="0">
                  <a:pos x="117475" y="28575"/>
                </a:cxn>
                <a:cxn ang="0">
                  <a:pos x="79375" y="12700"/>
                </a:cxn>
                <a:cxn ang="0">
                  <a:pos x="38100" y="28575"/>
                </a:cxn>
                <a:cxn ang="0">
                  <a:pos x="28575" y="104775"/>
                </a:cxn>
                <a:cxn ang="0">
                  <a:pos x="57150" y="123825"/>
                </a:cxn>
                <a:cxn ang="0">
                  <a:pos x="60325" y="127000"/>
                </a:cxn>
                <a:cxn ang="0">
                  <a:pos x="79375" y="146050"/>
                </a:cxn>
                <a:cxn ang="0">
                  <a:pos x="95250" y="127000"/>
                </a:cxn>
                <a:cxn ang="0">
                  <a:pos x="98425" y="123825"/>
                </a:cxn>
                <a:cxn ang="0">
                  <a:pos x="127000" y="104775"/>
                </a:cxn>
                <a:cxn ang="0">
                  <a:pos x="117475" y="28575"/>
                </a:cxn>
              </a:cxnLst>
              <a:rect l="0" t="0" r="0" b="0"/>
              <a:pathLst>
                <a:path w="49" h="51">
                  <a:moveTo>
                    <a:pt x="25" y="0"/>
                  </a:moveTo>
                  <a:cubicBezTo>
                    <a:pt x="31" y="0"/>
                    <a:pt x="36" y="3"/>
                    <a:pt x="40" y="7"/>
                  </a:cubicBezTo>
                  <a:cubicBezTo>
                    <a:pt x="48" y="14"/>
                    <a:pt x="49" y="26"/>
                    <a:pt x="43" y="35"/>
                  </a:cubicBezTo>
                  <a:cubicBezTo>
                    <a:pt x="40" y="38"/>
                    <a:pt x="37" y="41"/>
                    <a:pt x="33" y="43"/>
                  </a:cubicBezTo>
                  <a:cubicBezTo>
                    <a:pt x="26" y="50"/>
                    <a:pt x="26" y="50"/>
                    <a:pt x="26" y="50"/>
                  </a:cubicBezTo>
                  <a:cubicBezTo>
                    <a:pt x="25" y="51"/>
                    <a:pt x="24" y="51"/>
                    <a:pt x="23" y="50"/>
                  </a:cubicBezTo>
                  <a:cubicBezTo>
                    <a:pt x="23" y="50"/>
                    <a:pt x="23" y="50"/>
                    <a:pt x="23" y="50"/>
                  </a:cubicBezTo>
                  <a:cubicBezTo>
                    <a:pt x="23" y="50"/>
                    <a:pt x="23" y="50"/>
                    <a:pt x="23" y="50"/>
                  </a:cubicBezTo>
                  <a:cubicBezTo>
                    <a:pt x="16" y="43"/>
                    <a:pt x="16" y="43"/>
                    <a:pt x="16" y="43"/>
                  </a:cubicBezTo>
                  <a:cubicBezTo>
                    <a:pt x="12" y="41"/>
                    <a:pt x="9" y="38"/>
                    <a:pt x="6" y="35"/>
                  </a:cubicBezTo>
                  <a:cubicBezTo>
                    <a:pt x="0" y="26"/>
                    <a:pt x="1" y="14"/>
                    <a:pt x="9" y="7"/>
                  </a:cubicBezTo>
                  <a:cubicBezTo>
                    <a:pt x="13" y="3"/>
                    <a:pt x="18" y="0"/>
                    <a:pt x="25" y="0"/>
                  </a:cubicBezTo>
                  <a:close/>
                  <a:moveTo>
                    <a:pt x="25" y="11"/>
                  </a:moveTo>
                  <a:cubicBezTo>
                    <a:pt x="25" y="11"/>
                    <a:pt x="25" y="11"/>
                    <a:pt x="25" y="11"/>
                  </a:cubicBezTo>
                  <a:cubicBezTo>
                    <a:pt x="28" y="11"/>
                    <a:pt x="30" y="12"/>
                    <a:pt x="32" y="14"/>
                  </a:cubicBezTo>
                  <a:cubicBezTo>
                    <a:pt x="34" y="16"/>
                    <a:pt x="36" y="19"/>
                    <a:pt x="36" y="22"/>
                  </a:cubicBezTo>
                  <a:cubicBezTo>
                    <a:pt x="36" y="25"/>
                    <a:pt x="34" y="28"/>
                    <a:pt x="32" y="30"/>
                  </a:cubicBezTo>
                  <a:cubicBezTo>
                    <a:pt x="30" y="32"/>
                    <a:pt x="28" y="33"/>
                    <a:pt x="25" y="33"/>
                  </a:cubicBezTo>
                  <a:cubicBezTo>
                    <a:pt x="21" y="33"/>
                    <a:pt x="19" y="32"/>
                    <a:pt x="17" y="30"/>
                  </a:cubicBezTo>
                  <a:cubicBezTo>
                    <a:pt x="15" y="28"/>
                    <a:pt x="13" y="25"/>
                    <a:pt x="13" y="22"/>
                  </a:cubicBezTo>
                  <a:cubicBezTo>
                    <a:pt x="13" y="19"/>
                    <a:pt x="15" y="16"/>
                    <a:pt x="17" y="14"/>
                  </a:cubicBezTo>
                  <a:cubicBezTo>
                    <a:pt x="19" y="12"/>
                    <a:pt x="21" y="11"/>
                    <a:pt x="25" y="11"/>
                  </a:cubicBezTo>
                  <a:close/>
                  <a:moveTo>
                    <a:pt x="31" y="16"/>
                  </a:moveTo>
                  <a:cubicBezTo>
                    <a:pt x="31" y="16"/>
                    <a:pt x="31" y="16"/>
                    <a:pt x="31" y="16"/>
                  </a:cubicBezTo>
                  <a:cubicBezTo>
                    <a:pt x="29" y="14"/>
                    <a:pt x="27" y="13"/>
                    <a:pt x="25" y="13"/>
                  </a:cubicBezTo>
                  <a:cubicBezTo>
                    <a:pt x="22" y="13"/>
                    <a:pt x="20" y="14"/>
                    <a:pt x="18" y="16"/>
                  </a:cubicBezTo>
                  <a:cubicBezTo>
                    <a:pt x="17" y="18"/>
                    <a:pt x="16" y="20"/>
                    <a:pt x="16" y="22"/>
                  </a:cubicBezTo>
                  <a:cubicBezTo>
                    <a:pt x="16" y="25"/>
                    <a:pt x="17" y="27"/>
                    <a:pt x="18" y="28"/>
                  </a:cubicBezTo>
                  <a:cubicBezTo>
                    <a:pt x="20" y="30"/>
                    <a:pt x="22" y="31"/>
                    <a:pt x="25" y="31"/>
                  </a:cubicBezTo>
                  <a:cubicBezTo>
                    <a:pt x="27" y="31"/>
                    <a:pt x="29" y="30"/>
                    <a:pt x="31" y="28"/>
                  </a:cubicBezTo>
                  <a:cubicBezTo>
                    <a:pt x="32" y="27"/>
                    <a:pt x="33" y="25"/>
                    <a:pt x="33" y="22"/>
                  </a:cubicBezTo>
                  <a:cubicBezTo>
                    <a:pt x="33" y="20"/>
                    <a:pt x="32" y="18"/>
                    <a:pt x="31" y="16"/>
                  </a:cubicBezTo>
                  <a:close/>
                  <a:moveTo>
                    <a:pt x="37" y="9"/>
                  </a:moveTo>
                  <a:cubicBezTo>
                    <a:pt x="37" y="9"/>
                    <a:pt x="37" y="9"/>
                    <a:pt x="37" y="9"/>
                  </a:cubicBezTo>
                  <a:cubicBezTo>
                    <a:pt x="34" y="6"/>
                    <a:pt x="30" y="4"/>
                    <a:pt x="25" y="4"/>
                  </a:cubicBezTo>
                  <a:cubicBezTo>
                    <a:pt x="19" y="4"/>
                    <a:pt x="15" y="6"/>
                    <a:pt x="12" y="9"/>
                  </a:cubicBezTo>
                  <a:cubicBezTo>
                    <a:pt x="5" y="16"/>
                    <a:pt x="5" y="25"/>
                    <a:pt x="9" y="33"/>
                  </a:cubicBezTo>
                  <a:cubicBezTo>
                    <a:pt x="12" y="36"/>
                    <a:pt x="14" y="38"/>
                    <a:pt x="18" y="39"/>
                  </a:cubicBezTo>
                  <a:cubicBezTo>
                    <a:pt x="18" y="39"/>
                    <a:pt x="18" y="39"/>
                    <a:pt x="19" y="40"/>
                  </a:cubicBezTo>
                  <a:cubicBezTo>
                    <a:pt x="25" y="46"/>
                    <a:pt x="25" y="46"/>
                    <a:pt x="25" y="46"/>
                  </a:cubicBezTo>
                  <a:cubicBezTo>
                    <a:pt x="30" y="40"/>
                    <a:pt x="30" y="40"/>
                    <a:pt x="30" y="40"/>
                  </a:cubicBezTo>
                  <a:cubicBezTo>
                    <a:pt x="31" y="39"/>
                    <a:pt x="31" y="39"/>
                    <a:pt x="31" y="39"/>
                  </a:cubicBezTo>
                  <a:cubicBezTo>
                    <a:pt x="35" y="38"/>
                    <a:pt x="37" y="36"/>
                    <a:pt x="40" y="33"/>
                  </a:cubicBezTo>
                  <a:cubicBezTo>
                    <a:pt x="44" y="25"/>
                    <a:pt x="44" y="16"/>
                    <a:pt x="37" y="9"/>
                  </a:cubicBezTo>
                  <a:close/>
                </a:path>
              </a:pathLst>
            </a:custGeom>
            <a:solidFill>
              <a:schemeClr val="bg1"/>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sp>
          <p:nvSpPr>
            <p:cNvPr id="121" name="Freeform 160"/>
            <p:cNvSpPr>
              <a:spLocks noEditPoints="1"/>
            </p:cNvSpPr>
            <p:nvPr/>
          </p:nvSpPr>
          <p:spPr bwMode="auto">
            <a:xfrm>
              <a:off x="11362" y="5375"/>
              <a:ext cx="668" cy="772"/>
            </a:xfrm>
            <a:custGeom>
              <a:avLst/>
              <a:gdLst/>
              <a:ahLst/>
              <a:cxnLst>
                <a:cxn ang="0">
                  <a:pos x="121934" y="104775"/>
                </a:cxn>
                <a:cxn ang="0">
                  <a:pos x="141187" y="114300"/>
                </a:cxn>
                <a:cxn ang="0">
                  <a:pos x="141187" y="114300"/>
                </a:cxn>
                <a:cxn ang="0">
                  <a:pos x="150813" y="133350"/>
                </a:cxn>
                <a:cxn ang="0">
                  <a:pos x="121934" y="161925"/>
                </a:cxn>
                <a:cxn ang="0">
                  <a:pos x="93055" y="133350"/>
                </a:cxn>
                <a:cxn ang="0">
                  <a:pos x="96264" y="123825"/>
                </a:cxn>
                <a:cxn ang="0">
                  <a:pos x="67385" y="107950"/>
                </a:cxn>
                <a:cxn ang="0">
                  <a:pos x="64176" y="107950"/>
                </a:cxn>
                <a:cxn ang="0">
                  <a:pos x="64176" y="107950"/>
                </a:cxn>
                <a:cxn ang="0">
                  <a:pos x="38505" y="117475"/>
                </a:cxn>
                <a:cxn ang="0">
                  <a:pos x="0" y="82550"/>
                </a:cxn>
                <a:cxn ang="0">
                  <a:pos x="38505" y="44450"/>
                </a:cxn>
                <a:cxn ang="0">
                  <a:pos x="64176" y="53975"/>
                </a:cxn>
                <a:cxn ang="0">
                  <a:pos x="64176" y="53975"/>
                </a:cxn>
                <a:cxn ang="0">
                  <a:pos x="64176" y="53975"/>
                </a:cxn>
                <a:cxn ang="0">
                  <a:pos x="67385" y="57150"/>
                </a:cxn>
                <a:cxn ang="0">
                  <a:pos x="96264" y="38100"/>
                </a:cxn>
                <a:cxn ang="0">
                  <a:pos x="93055" y="28575"/>
                </a:cxn>
                <a:cxn ang="0">
                  <a:pos x="121934" y="0"/>
                </a:cxn>
                <a:cxn ang="0">
                  <a:pos x="150813" y="28575"/>
                </a:cxn>
                <a:cxn ang="0">
                  <a:pos x="121934" y="57150"/>
                </a:cxn>
                <a:cxn ang="0">
                  <a:pos x="102681" y="47625"/>
                </a:cxn>
                <a:cxn ang="0">
                  <a:pos x="102681" y="47625"/>
                </a:cxn>
                <a:cxn ang="0">
                  <a:pos x="73802" y="66675"/>
                </a:cxn>
                <a:cxn ang="0">
                  <a:pos x="77011" y="82550"/>
                </a:cxn>
                <a:cxn ang="0">
                  <a:pos x="73802" y="95250"/>
                </a:cxn>
                <a:cxn ang="0">
                  <a:pos x="102681" y="114300"/>
                </a:cxn>
                <a:cxn ang="0">
                  <a:pos x="102681" y="114300"/>
                </a:cxn>
                <a:cxn ang="0">
                  <a:pos x="102681" y="114300"/>
                </a:cxn>
                <a:cxn ang="0">
                  <a:pos x="102681" y="114300"/>
                </a:cxn>
                <a:cxn ang="0">
                  <a:pos x="121934" y="104775"/>
                </a:cxn>
                <a:cxn ang="0">
                  <a:pos x="134769" y="120650"/>
                </a:cxn>
                <a:cxn ang="0">
                  <a:pos x="134769" y="120650"/>
                </a:cxn>
                <a:cxn ang="0">
                  <a:pos x="121934" y="117475"/>
                </a:cxn>
                <a:cxn ang="0">
                  <a:pos x="112308" y="120650"/>
                </a:cxn>
                <a:cxn ang="0">
                  <a:pos x="112308" y="120650"/>
                </a:cxn>
                <a:cxn ang="0">
                  <a:pos x="105890" y="133350"/>
                </a:cxn>
                <a:cxn ang="0">
                  <a:pos x="121934" y="149225"/>
                </a:cxn>
                <a:cxn ang="0">
                  <a:pos x="137978" y="133350"/>
                </a:cxn>
                <a:cxn ang="0">
                  <a:pos x="134769" y="120650"/>
                </a:cxn>
                <a:cxn ang="0">
                  <a:pos x="134769" y="120650"/>
                </a:cxn>
                <a:cxn ang="0">
                  <a:pos x="54549" y="63500"/>
                </a:cxn>
                <a:cxn ang="0">
                  <a:pos x="54549" y="63500"/>
                </a:cxn>
                <a:cxn ang="0">
                  <a:pos x="38505" y="57150"/>
                </a:cxn>
                <a:cxn ang="0">
                  <a:pos x="12835" y="82550"/>
                </a:cxn>
                <a:cxn ang="0">
                  <a:pos x="38505" y="107950"/>
                </a:cxn>
                <a:cxn ang="0">
                  <a:pos x="54549" y="98425"/>
                </a:cxn>
                <a:cxn ang="0">
                  <a:pos x="54549" y="98425"/>
                </a:cxn>
                <a:cxn ang="0">
                  <a:pos x="64176" y="82550"/>
                </a:cxn>
                <a:cxn ang="0">
                  <a:pos x="54549" y="63500"/>
                </a:cxn>
                <a:cxn ang="0">
                  <a:pos x="54549" y="63500"/>
                </a:cxn>
                <a:cxn ang="0">
                  <a:pos x="121934" y="12700"/>
                </a:cxn>
                <a:cxn ang="0">
                  <a:pos x="121934" y="12700"/>
                </a:cxn>
                <a:cxn ang="0">
                  <a:pos x="105890" y="28575"/>
                </a:cxn>
                <a:cxn ang="0">
                  <a:pos x="109099" y="38100"/>
                </a:cxn>
                <a:cxn ang="0">
                  <a:pos x="109099" y="38100"/>
                </a:cxn>
                <a:cxn ang="0">
                  <a:pos x="112308" y="41275"/>
                </a:cxn>
                <a:cxn ang="0">
                  <a:pos x="112308" y="41275"/>
                </a:cxn>
                <a:cxn ang="0">
                  <a:pos x="121934" y="44450"/>
                </a:cxn>
                <a:cxn ang="0">
                  <a:pos x="137978" y="28575"/>
                </a:cxn>
                <a:cxn ang="0">
                  <a:pos x="121934" y="12700"/>
                </a:cxn>
              </a:cxnLst>
              <a:rect l="0" t="0" r="0" b="0"/>
              <a:pathLst>
                <a:path w="47" h="51">
                  <a:moveTo>
                    <a:pt x="38" y="33"/>
                  </a:moveTo>
                  <a:cubicBezTo>
                    <a:pt x="41" y="33"/>
                    <a:pt x="43" y="34"/>
                    <a:pt x="44" y="36"/>
                  </a:cubicBezTo>
                  <a:cubicBezTo>
                    <a:pt x="44" y="36"/>
                    <a:pt x="44" y="36"/>
                    <a:pt x="44" y="36"/>
                  </a:cubicBezTo>
                  <a:cubicBezTo>
                    <a:pt x="46" y="37"/>
                    <a:pt x="47" y="40"/>
                    <a:pt x="47" y="42"/>
                  </a:cubicBezTo>
                  <a:cubicBezTo>
                    <a:pt x="47" y="47"/>
                    <a:pt x="43" y="51"/>
                    <a:pt x="38" y="51"/>
                  </a:cubicBezTo>
                  <a:cubicBezTo>
                    <a:pt x="33" y="51"/>
                    <a:pt x="29" y="47"/>
                    <a:pt x="29" y="42"/>
                  </a:cubicBezTo>
                  <a:cubicBezTo>
                    <a:pt x="29" y="41"/>
                    <a:pt x="30" y="40"/>
                    <a:pt x="30" y="39"/>
                  </a:cubicBezTo>
                  <a:cubicBezTo>
                    <a:pt x="21" y="34"/>
                    <a:pt x="21" y="34"/>
                    <a:pt x="21" y="34"/>
                  </a:cubicBezTo>
                  <a:cubicBezTo>
                    <a:pt x="21" y="34"/>
                    <a:pt x="20" y="34"/>
                    <a:pt x="20" y="34"/>
                  </a:cubicBezTo>
                  <a:cubicBezTo>
                    <a:pt x="20" y="34"/>
                    <a:pt x="20" y="34"/>
                    <a:pt x="20" y="34"/>
                  </a:cubicBezTo>
                  <a:cubicBezTo>
                    <a:pt x="18" y="36"/>
                    <a:pt x="15" y="37"/>
                    <a:pt x="12" y="37"/>
                  </a:cubicBezTo>
                  <a:cubicBezTo>
                    <a:pt x="5" y="37"/>
                    <a:pt x="0" y="32"/>
                    <a:pt x="0" y="26"/>
                  </a:cubicBezTo>
                  <a:cubicBezTo>
                    <a:pt x="0" y="19"/>
                    <a:pt x="5" y="14"/>
                    <a:pt x="12" y="14"/>
                  </a:cubicBezTo>
                  <a:cubicBezTo>
                    <a:pt x="15" y="14"/>
                    <a:pt x="18" y="15"/>
                    <a:pt x="20" y="17"/>
                  </a:cubicBezTo>
                  <a:cubicBezTo>
                    <a:pt x="20" y="17"/>
                    <a:pt x="20" y="17"/>
                    <a:pt x="20" y="17"/>
                  </a:cubicBezTo>
                  <a:cubicBezTo>
                    <a:pt x="20" y="17"/>
                    <a:pt x="20" y="17"/>
                    <a:pt x="20" y="17"/>
                  </a:cubicBezTo>
                  <a:cubicBezTo>
                    <a:pt x="20" y="17"/>
                    <a:pt x="21" y="17"/>
                    <a:pt x="21" y="18"/>
                  </a:cubicBezTo>
                  <a:cubicBezTo>
                    <a:pt x="30" y="12"/>
                    <a:pt x="30" y="12"/>
                    <a:pt x="30" y="12"/>
                  </a:cubicBezTo>
                  <a:cubicBezTo>
                    <a:pt x="30" y="11"/>
                    <a:pt x="29" y="10"/>
                    <a:pt x="29" y="9"/>
                  </a:cubicBezTo>
                  <a:cubicBezTo>
                    <a:pt x="29" y="4"/>
                    <a:pt x="33" y="0"/>
                    <a:pt x="38" y="0"/>
                  </a:cubicBezTo>
                  <a:cubicBezTo>
                    <a:pt x="43" y="0"/>
                    <a:pt x="47" y="4"/>
                    <a:pt x="47" y="9"/>
                  </a:cubicBezTo>
                  <a:cubicBezTo>
                    <a:pt x="47" y="14"/>
                    <a:pt x="43" y="18"/>
                    <a:pt x="38" y="18"/>
                  </a:cubicBezTo>
                  <a:cubicBezTo>
                    <a:pt x="36" y="18"/>
                    <a:pt x="34" y="17"/>
                    <a:pt x="32" y="15"/>
                  </a:cubicBezTo>
                  <a:cubicBezTo>
                    <a:pt x="32" y="15"/>
                    <a:pt x="32" y="15"/>
                    <a:pt x="32" y="15"/>
                  </a:cubicBezTo>
                  <a:cubicBezTo>
                    <a:pt x="23" y="21"/>
                    <a:pt x="23" y="21"/>
                    <a:pt x="23" y="21"/>
                  </a:cubicBezTo>
                  <a:cubicBezTo>
                    <a:pt x="23" y="22"/>
                    <a:pt x="24" y="24"/>
                    <a:pt x="24" y="26"/>
                  </a:cubicBezTo>
                  <a:cubicBezTo>
                    <a:pt x="24" y="27"/>
                    <a:pt x="23" y="29"/>
                    <a:pt x="23" y="30"/>
                  </a:cubicBezTo>
                  <a:cubicBezTo>
                    <a:pt x="32" y="36"/>
                    <a:pt x="32" y="36"/>
                    <a:pt x="32" y="36"/>
                  </a:cubicBezTo>
                  <a:cubicBezTo>
                    <a:pt x="32" y="36"/>
                    <a:pt x="32" y="36"/>
                    <a:pt x="32" y="36"/>
                  </a:cubicBezTo>
                  <a:cubicBezTo>
                    <a:pt x="32" y="36"/>
                    <a:pt x="32" y="36"/>
                    <a:pt x="32" y="36"/>
                  </a:cubicBezTo>
                  <a:cubicBezTo>
                    <a:pt x="32" y="36"/>
                    <a:pt x="32" y="36"/>
                    <a:pt x="32" y="36"/>
                  </a:cubicBezTo>
                  <a:cubicBezTo>
                    <a:pt x="34" y="34"/>
                    <a:pt x="36" y="33"/>
                    <a:pt x="38" y="33"/>
                  </a:cubicBezTo>
                  <a:close/>
                  <a:moveTo>
                    <a:pt x="42" y="38"/>
                  </a:moveTo>
                  <a:cubicBezTo>
                    <a:pt x="42" y="38"/>
                    <a:pt x="42" y="38"/>
                    <a:pt x="42" y="38"/>
                  </a:cubicBezTo>
                  <a:cubicBezTo>
                    <a:pt x="41" y="38"/>
                    <a:pt x="40" y="37"/>
                    <a:pt x="38" y="37"/>
                  </a:cubicBezTo>
                  <a:cubicBezTo>
                    <a:pt x="37" y="37"/>
                    <a:pt x="36" y="38"/>
                    <a:pt x="35" y="38"/>
                  </a:cubicBezTo>
                  <a:cubicBezTo>
                    <a:pt x="35" y="38"/>
                    <a:pt x="35" y="38"/>
                    <a:pt x="35" y="38"/>
                  </a:cubicBezTo>
                  <a:cubicBezTo>
                    <a:pt x="34" y="39"/>
                    <a:pt x="33" y="41"/>
                    <a:pt x="33" y="42"/>
                  </a:cubicBezTo>
                  <a:cubicBezTo>
                    <a:pt x="33" y="45"/>
                    <a:pt x="36" y="47"/>
                    <a:pt x="38" y="47"/>
                  </a:cubicBezTo>
                  <a:cubicBezTo>
                    <a:pt x="41" y="47"/>
                    <a:pt x="43" y="45"/>
                    <a:pt x="43" y="42"/>
                  </a:cubicBezTo>
                  <a:cubicBezTo>
                    <a:pt x="43" y="41"/>
                    <a:pt x="43" y="39"/>
                    <a:pt x="42" y="38"/>
                  </a:cubicBezTo>
                  <a:cubicBezTo>
                    <a:pt x="42" y="38"/>
                    <a:pt x="42" y="38"/>
                    <a:pt x="42" y="38"/>
                  </a:cubicBezTo>
                  <a:close/>
                  <a:moveTo>
                    <a:pt x="17" y="20"/>
                  </a:moveTo>
                  <a:cubicBezTo>
                    <a:pt x="17" y="20"/>
                    <a:pt x="17" y="20"/>
                    <a:pt x="17" y="20"/>
                  </a:cubicBezTo>
                  <a:cubicBezTo>
                    <a:pt x="16" y="18"/>
                    <a:pt x="14" y="18"/>
                    <a:pt x="12" y="18"/>
                  </a:cubicBezTo>
                  <a:cubicBezTo>
                    <a:pt x="7" y="18"/>
                    <a:pt x="4" y="21"/>
                    <a:pt x="4" y="26"/>
                  </a:cubicBezTo>
                  <a:cubicBezTo>
                    <a:pt x="4" y="30"/>
                    <a:pt x="7" y="34"/>
                    <a:pt x="12" y="34"/>
                  </a:cubicBezTo>
                  <a:cubicBezTo>
                    <a:pt x="14" y="34"/>
                    <a:pt x="16" y="33"/>
                    <a:pt x="17" y="31"/>
                  </a:cubicBezTo>
                  <a:cubicBezTo>
                    <a:pt x="17" y="31"/>
                    <a:pt x="17" y="31"/>
                    <a:pt x="17" y="31"/>
                  </a:cubicBezTo>
                  <a:cubicBezTo>
                    <a:pt x="19" y="30"/>
                    <a:pt x="20" y="28"/>
                    <a:pt x="20" y="26"/>
                  </a:cubicBezTo>
                  <a:cubicBezTo>
                    <a:pt x="20" y="23"/>
                    <a:pt x="19" y="21"/>
                    <a:pt x="17" y="20"/>
                  </a:cubicBezTo>
                  <a:cubicBezTo>
                    <a:pt x="17" y="20"/>
                    <a:pt x="17" y="20"/>
                    <a:pt x="17" y="20"/>
                  </a:cubicBezTo>
                  <a:close/>
                  <a:moveTo>
                    <a:pt x="38" y="4"/>
                  </a:moveTo>
                  <a:cubicBezTo>
                    <a:pt x="38" y="4"/>
                    <a:pt x="38" y="4"/>
                    <a:pt x="38" y="4"/>
                  </a:cubicBezTo>
                  <a:cubicBezTo>
                    <a:pt x="36" y="4"/>
                    <a:pt x="33" y="7"/>
                    <a:pt x="33" y="9"/>
                  </a:cubicBezTo>
                  <a:cubicBezTo>
                    <a:pt x="33" y="10"/>
                    <a:pt x="34" y="11"/>
                    <a:pt x="34" y="12"/>
                  </a:cubicBezTo>
                  <a:cubicBezTo>
                    <a:pt x="34" y="12"/>
                    <a:pt x="34" y="12"/>
                    <a:pt x="34" y="12"/>
                  </a:cubicBezTo>
                  <a:cubicBezTo>
                    <a:pt x="34" y="12"/>
                    <a:pt x="34" y="12"/>
                    <a:pt x="35" y="13"/>
                  </a:cubicBezTo>
                  <a:cubicBezTo>
                    <a:pt x="35" y="13"/>
                    <a:pt x="35" y="13"/>
                    <a:pt x="35" y="13"/>
                  </a:cubicBezTo>
                  <a:cubicBezTo>
                    <a:pt x="36" y="14"/>
                    <a:pt x="37" y="14"/>
                    <a:pt x="38" y="14"/>
                  </a:cubicBezTo>
                  <a:cubicBezTo>
                    <a:pt x="41" y="14"/>
                    <a:pt x="43" y="12"/>
                    <a:pt x="43" y="9"/>
                  </a:cubicBezTo>
                  <a:cubicBezTo>
                    <a:pt x="43" y="7"/>
                    <a:pt x="41" y="4"/>
                    <a:pt x="38" y="4"/>
                  </a:cubicBezTo>
                  <a:close/>
                </a:path>
              </a:pathLst>
            </a:custGeom>
            <a:solidFill>
              <a:schemeClr val="bg1"/>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sp>
          <p:nvSpPr>
            <p:cNvPr id="122" name="Rectangle 60"/>
            <p:cNvSpPr/>
            <p:nvPr/>
          </p:nvSpPr>
          <p:spPr>
            <a:xfrm>
              <a:off x="8375" y="5299"/>
              <a:ext cx="2449" cy="1066"/>
            </a:xfrm>
            <a:prstGeom prst="rect">
              <a:avLst/>
            </a:prstGeom>
          </p:spPr>
          <p:txBody>
            <a:bodyPr wrap="square" lIns="0" tIns="0" rIns="0" bIns="0">
              <a:spAutoFit/>
            </a:bodyPr>
            <a:lstStyle/>
            <a:p>
              <a:pPr algn="ctr"/>
              <a:r>
                <a:rPr lang="zh-CN" altLang="en-US" sz="4400" b="1" dirty="0">
                  <a:solidFill>
                    <a:schemeClr val="tx1">
                      <a:lumMod val="50000"/>
                      <a:lumOff val="50000"/>
                    </a:schemeClr>
                  </a:solidFill>
                  <a:latin typeface="宋体" panose="02010600030101010101" pitchFamily="2" charset="-122"/>
                  <a:ea typeface="宋体" panose="02010600030101010101" pitchFamily="2" charset="-122"/>
                  <a:cs typeface="+mn-ea"/>
                  <a:sym typeface="+mn-lt"/>
                </a:rPr>
                <a:t>优势</a:t>
              </a:r>
            </a:p>
          </p:txBody>
        </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7824" y="281599"/>
            <a:ext cx="337312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dirty="0">
                <a:solidFill>
                  <a:srgbClr val="44546A"/>
                </a:solidFill>
                <a:cs typeface="+mn-ea"/>
                <a:sym typeface="+mn-lt"/>
              </a:rPr>
              <a:t>02</a:t>
            </a:r>
            <a:r>
              <a:rPr kumimoji="1" lang="zh-CN" altLang="en-US" sz="2400" dirty="0">
                <a:solidFill>
                  <a:srgbClr val="44546A"/>
                </a:solidFill>
                <a:cs typeface="+mn-ea"/>
                <a:sym typeface="+mn-lt"/>
              </a:rPr>
              <a:t> 网上证券交易的风险</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8 Forma libre"/>
          <p:cNvSpPr/>
          <p:nvPr/>
        </p:nvSpPr>
        <p:spPr bwMode="auto">
          <a:xfrm>
            <a:off x="3368209" y="2912588"/>
            <a:ext cx="1793152" cy="180906"/>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1" fmla="*/ 1212057 w 1212057"/>
              <a:gd name="connsiteY0-2" fmla="*/ 623888 h 623888"/>
              <a:gd name="connsiteX1-3" fmla="*/ 754857 w 1212057"/>
              <a:gd name="connsiteY1-4" fmla="*/ 111919 h 623888"/>
              <a:gd name="connsiteX2-5" fmla="*/ 76200 w 1212057"/>
              <a:gd name="connsiteY2-6" fmla="*/ 111919 h 623888"/>
              <a:gd name="connsiteX3-7" fmla="*/ 0 w 1212057"/>
              <a:gd name="connsiteY3-8" fmla="*/ 0 h 623888"/>
              <a:gd name="connsiteX0-9" fmla="*/ 1135857 w 1135857"/>
              <a:gd name="connsiteY0-10" fmla="*/ 511969 h 511969"/>
              <a:gd name="connsiteX1-11" fmla="*/ 678657 w 1135857"/>
              <a:gd name="connsiteY1-12" fmla="*/ 0 h 511969"/>
              <a:gd name="connsiteX2-13" fmla="*/ 0 w 1135857"/>
              <a:gd name="connsiteY2-14" fmla="*/ 0 h 511969"/>
              <a:gd name="connsiteX0-15" fmla="*/ 1135857 w 1135857"/>
              <a:gd name="connsiteY0-16" fmla="*/ 515488 h 515488"/>
              <a:gd name="connsiteX1-17" fmla="*/ 1071960 w 1135857"/>
              <a:gd name="connsiteY1-18" fmla="*/ 0 h 515488"/>
              <a:gd name="connsiteX2-19" fmla="*/ 0 w 1135857"/>
              <a:gd name="connsiteY2-20" fmla="*/ 3519 h 515488"/>
              <a:gd name="connsiteX0-21" fmla="*/ 516656 w 516656"/>
              <a:gd name="connsiteY0-22" fmla="*/ 515488 h 515488"/>
              <a:gd name="connsiteX1-23" fmla="*/ 452759 w 516656"/>
              <a:gd name="connsiteY1-24" fmla="*/ 0 h 515488"/>
              <a:gd name="connsiteX2-25" fmla="*/ 0 w 516656"/>
              <a:gd name="connsiteY2-26" fmla="*/ 320212 h 515488"/>
              <a:gd name="connsiteX0-27" fmla="*/ 465224 w 465224"/>
              <a:gd name="connsiteY0-28" fmla="*/ 515488 h 515488"/>
              <a:gd name="connsiteX1-29" fmla="*/ 401327 w 465224"/>
              <a:gd name="connsiteY1-30" fmla="*/ 0 h 515488"/>
              <a:gd name="connsiteX2-31" fmla="*/ 0 w 465224"/>
              <a:gd name="connsiteY2-32" fmla="*/ 28150 h 515488"/>
              <a:gd name="connsiteX0-33" fmla="*/ 502285 w 502285"/>
              <a:gd name="connsiteY0-34" fmla="*/ 515488 h 515488"/>
              <a:gd name="connsiteX1-35" fmla="*/ 438388 w 502285"/>
              <a:gd name="connsiteY1-36" fmla="*/ 0 h 515488"/>
              <a:gd name="connsiteX2-37" fmla="*/ 0 w 502285"/>
              <a:gd name="connsiteY2-38" fmla="*/ 439 h 515488"/>
              <a:gd name="connsiteX0-39" fmla="*/ 502285 w 502285"/>
              <a:gd name="connsiteY0-40" fmla="*/ 593342 h 593342"/>
              <a:gd name="connsiteX1-41" fmla="*/ 438766 w 502285"/>
              <a:gd name="connsiteY1-42" fmla="*/ 0 h 593342"/>
              <a:gd name="connsiteX2-43" fmla="*/ 0 w 502285"/>
              <a:gd name="connsiteY2-44" fmla="*/ 78293 h 593342"/>
              <a:gd name="connsiteX0-45" fmla="*/ 502285 w 502285"/>
              <a:gd name="connsiteY0-46" fmla="*/ 515488 h 515488"/>
              <a:gd name="connsiteX1-47" fmla="*/ 436119 w 502285"/>
              <a:gd name="connsiteY1-48" fmla="*/ 0 h 515488"/>
              <a:gd name="connsiteX2-49" fmla="*/ 0 w 502285"/>
              <a:gd name="connsiteY2-50" fmla="*/ 439 h 515488"/>
            </a:gdLst>
            <a:ahLst/>
            <a:cxnLst>
              <a:cxn ang="0">
                <a:pos x="connsiteX0-1" y="connsiteY0-2"/>
              </a:cxn>
              <a:cxn ang="0">
                <a:pos x="connsiteX1-3" y="connsiteY1-4"/>
              </a:cxn>
              <a:cxn ang="0">
                <a:pos x="connsiteX2-5" y="connsiteY2-6"/>
              </a:cxn>
            </a:cxnLst>
            <a:rect l="l" t="t" r="r" b="b"/>
            <a:pathLst>
              <a:path w="502285" h="515488">
                <a:moveTo>
                  <a:pt x="502285" y="515488"/>
                </a:moveTo>
                <a:lnTo>
                  <a:pt x="436119" y="0"/>
                </a:lnTo>
                <a:lnTo>
                  <a:pt x="0" y="439"/>
                </a:lnTo>
              </a:path>
            </a:pathLst>
          </a:custGeom>
          <a:noFill/>
          <a:ln w="12700" cap="rnd">
            <a:solidFill>
              <a:schemeClr val="bg1">
                <a:lumMod val="65000"/>
              </a:schemeClr>
            </a:solidFill>
            <a:bevel/>
            <a:headEnd w="med" len="sm"/>
            <a:tailEnd type="oval" w="med" len="med"/>
          </a:ln>
        </p:spPr>
        <p:txBody>
          <a:bodyPr lIns="120846" tIns="60423" rIns="120846" bIns="60423" rtlCol="0" anchor="ctr"/>
          <a:lstStyle/>
          <a:p>
            <a:pPr algn="ctr"/>
            <a:endParaRPr lang="es-SV" sz="900">
              <a:cs typeface="+mn-ea"/>
              <a:sym typeface="+mn-lt"/>
            </a:endParaRPr>
          </a:p>
        </p:txBody>
      </p:sp>
      <p:sp>
        <p:nvSpPr>
          <p:cNvPr id="5" name="8 Forma libre"/>
          <p:cNvSpPr/>
          <p:nvPr/>
        </p:nvSpPr>
        <p:spPr bwMode="auto">
          <a:xfrm>
            <a:off x="3372479" y="4990014"/>
            <a:ext cx="1603526" cy="234238"/>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1" fmla="*/ 1212057 w 1212057"/>
              <a:gd name="connsiteY0-2" fmla="*/ 623888 h 623888"/>
              <a:gd name="connsiteX1-3" fmla="*/ 754857 w 1212057"/>
              <a:gd name="connsiteY1-4" fmla="*/ 111919 h 623888"/>
              <a:gd name="connsiteX2-5" fmla="*/ 76200 w 1212057"/>
              <a:gd name="connsiteY2-6" fmla="*/ 111919 h 623888"/>
              <a:gd name="connsiteX3-7" fmla="*/ 0 w 1212057"/>
              <a:gd name="connsiteY3-8" fmla="*/ 0 h 623888"/>
              <a:gd name="connsiteX0-9" fmla="*/ 1135857 w 1135857"/>
              <a:gd name="connsiteY0-10" fmla="*/ 511969 h 511969"/>
              <a:gd name="connsiteX1-11" fmla="*/ 678657 w 1135857"/>
              <a:gd name="connsiteY1-12" fmla="*/ 0 h 511969"/>
              <a:gd name="connsiteX2-13" fmla="*/ 0 w 1135857"/>
              <a:gd name="connsiteY2-14" fmla="*/ 0 h 511969"/>
              <a:gd name="connsiteX0-15" fmla="*/ 1135857 w 1135857"/>
              <a:gd name="connsiteY0-16" fmla="*/ 515488 h 515488"/>
              <a:gd name="connsiteX1-17" fmla="*/ 1071960 w 1135857"/>
              <a:gd name="connsiteY1-18" fmla="*/ 0 h 515488"/>
              <a:gd name="connsiteX2-19" fmla="*/ 0 w 1135857"/>
              <a:gd name="connsiteY2-20" fmla="*/ 3519 h 515488"/>
              <a:gd name="connsiteX0-21" fmla="*/ 516656 w 516656"/>
              <a:gd name="connsiteY0-22" fmla="*/ 515488 h 515488"/>
              <a:gd name="connsiteX1-23" fmla="*/ 452759 w 516656"/>
              <a:gd name="connsiteY1-24" fmla="*/ 0 h 515488"/>
              <a:gd name="connsiteX2-25" fmla="*/ 0 w 516656"/>
              <a:gd name="connsiteY2-26" fmla="*/ 320212 h 515488"/>
              <a:gd name="connsiteX0-27" fmla="*/ 465224 w 465224"/>
              <a:gd name="connsiteY0-28" fmla="*/ 515488 h 515488"/>
              <a:gd name="connsiteX1-29" fmla="*/ 401327 w 465224"/>
              <a:gd name="connsiteY1-30" fmla="*/ 0 h 515488"/>
              <a:gd name="connsiteX2-31" fmla="*/ 0 w 465224"/>
              <a:gd name="connsiteY2-32" fmla="*/ 28150 h 515488"/>
              <a:gd name="connsiteX0-33" fmla="*/ 502285 w 502285"/>
              <a:gd name="connsiteY0-34" fmla="*/ 515488 h 515488"/>
              <a:gd name="connsiteX1-35" fmla="*/ 438388 w 502285"/>
              <a:gd name="connsiteY1-36" fmla="*/ 0 h 515488"/>
              <a:gd name="connsiteX2-37" fmla="*/ 0 w 502285"/>
              <a:gd name="connsiteY2-38" fmla="*/ 439 h 515488"/>
              <a:gd name="connsiteX0-39" fmla="*/ 502285 w 502285"/>
              <a:gd name="connsiteY0-40" fmla="*/ 593342 h 593342"/>
              <a:gd name="connsiteX1-41" fmla="*/ 438766 w 502285"/>
              <a:gd name="connsiteY1-42" fmla="*/ 0 h 593342"/>
              <a:gd name="connsiteX2-43" fmla="*/ 0 w 502285"/>
              <a:gd name="connsiteY2-44" fmla="*/ 78293 h 593342"/>
              <a:gd name="connsiteX0-45" fmla="*/ 502285 w 502285"/>
              <a:gd name="connsiteY0-46" fmla="*/ 515488 h 515488"/>
              <a:gd name="connsiteX1-47" fmla="*/ 436119 w 502285"/>
              <a:gd name="connsiteY1-48" fmla="*/ 0 h 515488"/>
              <a:gd name="connsiteX2-49" fmla="*/ 0 w 502285"/>
              <a:gd name="connsiteY2-50" fmla="*/ 439 h 515488"/>
            </a:gdLst>
            <a:ahLst/>
            <a:cxnLst>
              <a:cxn ang="0">
                <a:pos x="connsiteX0-1" y="connsiteY0-2"/>
              </a:cxn>
              <a:cxn ang="0">
                <a:pos x="connsiteX1-3" y="connsiteY1-4"/>
              </a:cxn>
              <a:cxn ang="0">
                <a:pos x="connsiteX2-5" y="connsiteY2-6"/>
              </a:cxn>
            </a:cxnLst>
            <a:rect l="l" t="t" r="r" b="b"/>
            <a:pathLst>
              <a:path w="502285" h="515488">
                <a:moveTo>
                  <a:pt x="502285" y="515488"/>
                </a:moveTo>
                <a:lnTo>
                  <a:pt x="436119" y="0"/>
                </a:lnTo>
                <a:lnTo>
                  <a:pt x="0" y="439"/>
                </a:lnTo>
              </a:path>
            </a:pathLst>
          </a:custGeom>
          <a:noFill/>
          <a:ln w="12700" cap="rnd">
            <a:solidFill>
              <a:schemeClr val="bg1">
                <a:lumMod val="65000"/>
              </a:schemeClr>
            </a:solidFill>
            <a:bevel/>
            <a:headEnd w="med" len="sm"/>
            <a:tailEnd type="oval" w="med" len="med"/>
          </a:ln>
        </p:spPr>
        <p:txBody>
          <a:bodyPr lIns="120846" tIns="60423" rIns="120846" bIns="60423" rtlCol="0" anchor="ctr"/>
          <a:lstStyle/>
          <a:p>
            <a:pPr algn="ctr"/>
            <a:endParaRPr lang="es-SV" sz="900">
              <a:cs typeface="+mn-ea"/>
              <a:sym typeface="+mn-lt"/>
            </a:endParaRPr>
          </a:p>
        </p:txBody>
      </p:sp>
      <p:sp>
        <p:nvSpPr>
          <p:cNvPr id="6" name="8 Forma libre"/>
          <p:cNvSpPr/>
          <p:nvPr/>
        </p:nvSpPr>
        <p:spPr bwMode="auto">
          <a:xfrm flipH="1">
            <a:off x="7143150" y="3314130"/>
            <a:ext cx="1607133" cy="689108"/>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1" fmla="*/ 1212057 w 1212057"/>
              <a:gd name="connsiteY0-2" fmla="*/ 623888 h 623888"/>
              <a:gd name="connsiteX1-3" fmla="*/ 754857 w 1212057"/>
              <a:gd name="connsiteY1-4" fmla="*/ 111919 h 623888"/>
              <a:gd name="connsiteX2-5" fmla="*/ 76200 w 1212057"/>
              <a:gd name="connsiteY2-6" fmla="*/ 111919 h 623888"/>
              <a:gd name="connsiteX3-7" fmla="*/ 0 w 1212057"/>
              <a:gd name="connsiteY3-8" fmla="*/ 0 h 623888"/>
              <a:gd name="connsiteX0-9" fmla="*/ 1135857 w 1135857"/>
              <a:gd name="connsiteY0-10" fmla="*/ 511969 h 511969"/>
              <a:gd name="connsiteX1-11" fmla="*/ 678657 w 1135857"/>
              <a:gd name="connsiteY1-12" fmla="*/ 0 h 511969"/>
              <a:gd name="connsiteX2-13" fmla="*/ 0 w 1135857"/>
              <a:gd name="connsiteY2-14" fmla="*/ 0 h 511969"/>
              <a:gd name="connsiteX0-15" fmla="*/ 1135857 w 1135857"/>
              <a:gd name="connsiteY0-16" fmla="*/ 515488 h 515488"/>
              <a:gd name="connsiteX1-17" fmla="*/ 1071960 w 1135857"/>
              <a:gd name="connsiteY1-18" fmla="*/ 0 h 515488"/>
              <a:gd name="connsiteX2-19" fmla="*/ 0 w 1135857"/>
              <a:gd name="connsiteY2-20" fmla="*/ 3519 h 515488"/>
              <a:gd name="connsiteX0-21" fmla="*/ 516656 w 516656"/>
              <a:gd name="connsiteY0-22" fmla="*/ 515488 h 515488"/>
              <a:gd name="connsiteX1-23" fmla="*/ 452759 w 516656"/>
              <a:gd name="connsiteY1-24" fmla="*/ 0 h 515488"/>
              <a:gd name="connsiteX2-25" fmla="*/ 0 w 516656"/>
              <a:gd name="connsiteY2-26" fmla="*/ 320212 h 515488"/>
              <a:gd name="connsiteX0-27" fmla="*/ 465224 w 465224"/>
              <a:gd name="connsiteY0-28" fmla="*/ 515488 h 515488"/>
              <a:gd name="connsiteX1-29" fmla="*/ 401327 w 465224"/>
              <a:gd name="connsiteY1-30" fmla="*/ 0 h 515488"/>
              <a:gd name="connsiteX2-31" fmla="*/ 0 w 465224"/>
              <a:gd name="connsiteY2-32" fmla="*/ 28150 h 515488"/>
              <a:gd name="connsiteX0-33" fmla="*/ 502285 w 502285"/>
              <a:gd name="connsiteY0-34" fmla="*/ 515488 h 515488"/>
              <a:gd name="connsiteX1-35" fmla="*/ 438388 w 502285"/>
              <a:gd name="connsiteY1-36" fmla="*/ 0 h 515488"/>
              <a:gd name="connsiteX2-37" fmla="*/ 0 w 502285"/>
              <a:gd name="connsiteY2-38" fmla="*/ 439 h 515488"/>
              <a:gd name="connsiteX0-39" fmla="*/ 502285 w 502285"/>
              <a:gd name="connsiteY0-40" fmla="*/ 593342 h 593342"/>
              <a:gd name="connsiteX1-41" fmla="*/ 438766 w 502285"/>
              <a:gd name="connsiteY1-42" fmla="*/ 0 h 593342"/>
              <a:gd name="connsiteX2-43" fmla="*/ 0 w 502285"/>
              <a:gd name="connsiteY2-44" fmla="*/ 78293 h 593342"/>
              <a:gd name="connsiteX0-45" fmla="*/ 502285 w 502285"/>
              <a:gd name="connsiteY0-46" fmla="*/ 515488 h 515488"/>
              <a:gd name="connsiteX1-47" fmla="*/ 436119 w 502285"/>
              <a:gd name="connsiteY1-48" fmla="*/ 0 h 515488"/>
              <a:gd name="connsiteX2-49" fmla="*/ 0 w 502285"/>
              <a:gd name="connsiteY2-50" fmla="*/ 439 h 515488"/>
            </a:gdLst>
            <a:ahLst/>
            <a:cxnLst>
              <a:cxn ang="0">
                <a:pos x="connsiteX0-1" y="connsiteY0-2"/>
              </a:cxn>
              <a:cxn ang="0">
                <a:pos x="connsiteX1-3" y="connsiteY1-4"/>
              </a:cxn>
              <a:cxn ang="0">
                <a:pos x="connsiteX2-5" y="connsiteY2-6"/>
              </a:cxn>
            </a:cxnLst>
            <a:rect l="l" t="t" r="r" b="b"/>
            <a:pathLst>
              <a:path w="502285" h="515488">
                <a:moveTo>
                  <a:pt x="502285" y="515488"/>
                </a:moveTo>
                <a:lnTo>
                  <a:pt x="436119" y="0"/>
                </a:lnTo>
                <a:lnTo>
                  <a:pt x="0" y="439"/>
                </a:lnTo>
              </a:path>
            </a:pathLst>
          </a:custGeom>
          <a:noFill/>
          <a:ln w="12700" cap="rnd">
            <a:solidFill>
              <a:schemeClr val="bg1">
                <a:lumMod val="65000"/>
              </a:schemeClr>
            </a:solidFill>
            <a:bevel/>
            <a:headEnd w="med" len="sm"/>
            <a:tailEnd type="oval" w="med" len="med"/>
          </a:ln>
        </p:spPr>
        <p:txBody>
          <a:bodyPr lIns="120846" tIns="60423" rIns="120846" bIns="60423" rtlCol="0" anchor="ctr"/>
          <a:lstStyle/>
          <a:p>
            <a:pPr algn="ctr"/>
            <a:endParaRPr lang="es-SV" sz="900">
              <a:cs typeface="+mn-ea"/>
              <a:sym typeface="+mn-lt"/>
            </a:endParaRPr>
          </a:p>
        </p:txBody>
      </p:sp>
      <p:sp>
        <p:nvSpPr>
          <p:cNvPr id="7" name="8 Forma libre"/>
          <p:cNvSpPr/>
          <p:nvPr/>
        </p:nvSpPr>
        <p:spPr bwMode="auto">
          <a:xfrm flipH="1" flipV="1">
            <a:off x="7157167" y="5029427"/>
            <a:ext cx="1593116" cy="358150"/>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1" fmla="*/ 1212057 w 1212057"/>
              <a:gd name="connsiteY0-2" fmla="*/ 623888 h 623888"/>
              <a:gd name="connsiteX1-3" fmla="*/ 754857 w 1212057"/>
              <a:gd name="connsiteY1-4" fmla="*/ 111919 h 623888"/>
              <a:gd name="connsiteX2-5" fmla="*/ 76200 w 1212057"/>
              <a:gd name="connsiteY2-6" fmla="*/ 111919 h 623888"/>
              <a:gd name="connsiteX3-7" fmla="*/ 0 w 1212057"/>
              <a:gd name="connsiteY3-8" fmla="*/ 0 h 623888"/>
              <a:gd name="connsiteX0-9" fmla="*/ 1135857 w 1135857"/>
              <a:gd name="connsiteY0-10" fmla="*/ 511969 h 511969"/>
              <a:gd name="connsiteX1-11" fmla="*/ 678657 w 1135857"/>
              <a:gd name="connsiteY1-12" fmla="*/ 0 h 511969"/>
              <a:gd name="connsiteX2-13" fmla="*/ 0 w 1135857"/>
              <a:gd name="connsiteY2-14" fmla="*/ 0 h 511969"/>
              <a:gd name="connsiteX0-15" fmla="*/ 1135857 w 1135857"/>
              <a:gd name="connsiteY0-16" fmla="*/ 515488 h 515488"/>
              <a:gd name="connsiteX1-17" fmla="*/ 1071960 w 1135857"/>
              <a:gd name="connsiteY1-18" fmla="*/ 0 h 515488"/>
              <a:gd name="connsiteX2-19" fmla="*/ 0 w 1135857"/>
              <a:gd name="connsiteY2-20" fmla="*/ 3519 h 515488"/>
              <a:gd name="connsiteX0-21" fmla="*/ 516656 w 516656"/>
              <a:gd name="connsiteY0-22" fmla="*/ 515488 h 515488"/>
              <a:gd name="connsiteX1-23" fmla="*/ 452759 w 516656"/>
              <a:gd name="connsiteY1-24" fmla="*/ 0 h 515488"/>
              <a:gd name="connsiteX2-25" fmla="*/ 0 w 516656"/>
              <a:gd name="connsiteY2-26" fmla="*/ 320212 h 515488"/>
              <a:gd name="connsiteX0-27" fmla="*/ 465224 w 465224"/>
              <a:gd name="connsiteY0-28" fmla="*/ 515488 h 515488"/>
              <a:gd name="connsiteX1-29" fmla="*/ 401327 w 465224"/>
              <a:gd name="connsiteY1-30" fmla="*/ 0 h 515488"/>
              <a:gd name="connsiteX2-31" fmla="*/ 0 w 465224"/>
              <a:gd name="connsiteY2-32" fmla="*/ 28150 h 515488"/>
              <a:gd name="connsiteX0-33" fmla="*/ 502285 w 502285"/>
              <a:gd name="connsiteY0-34" fmla="*/ 515488 h 515488"/>
              <a:gd name="connsiteX1-35" fmla="*/ 438388 w 502285"/>
              <a:gd name="connsiteY1-36" fmla="*/ 0 h 515488"/>
              <a:gd name="connsiteX2-37" fmla="*/ 0 w 502285"/>
              <a:gd name="connsiteY2-38" fmla="*/ 439 h 515488"/>
              <a:gd name="connsiteX0-39" fmla="*/ 502285 w 502285"/>
              <a:gd name="connsiteY0-40" fmla="*/ 593342 h 593342"/>
              <a:gd name="connsiteX1-41" fmla="*/ 438766 w 502285"/>
              <a:gd name="connsiteY1-42" fmla="*/ 0 h 593342"/>
              <a:gd name="connsiteX2-43" fmla="*/ 0 w 502285"/>
              <a:gd name="connsiteY2-44" fmla="*/ 78293 h 593342"/>
              <a:gd name="connsiteX0-45" fmla="*/ 502285 w 502285"/>
              <a:gd name="connsiteY0-46" fmla="*/ 515488 h 515488"/>
              <a:gd name="connsiteX1-47" fmla="*/ 436119 w 502285"/>
              <a:gd name="connsiteY1-48" fmla="*/ 0 h 515488"/>
              <a:gd name="connsiteX2-49" fmla="*/ 0 w 502285"/>
              <a:gd name="connsiteY2-50" fmla="*/ 439 h 515488"/>
            </a:gdLst>
            <a:ahLst/>
            <a:cxnLst>
              <a:cxn ang="0">
                <a:pos x="connsiteX0-1" y="connsiteY0-2"/>
              </a:cxn>
              <a:cxn ang="0">
                <a:pos x="connsiteX1-3" y="connsiteY1-4"/>
              </a:cxn>
              <a:cxn ang="0">
                <a:pos x="connsiteX2-5" y="connsiteY2-6"/>
              </a:cxn>
            </a:cxnLst>
            <a:rect l="l" t="t" r="r" b="b"/>
            <a:pathLst>
              <a:path w="502285" h="515488">
                <a:moveTo>
                  <a:pt x="502285" y="515488"/>
                </a:moveTo>
                <a:lnTo>
                  <a:pt x="436119" y="0"/>
                </a:lnTo>
                <a:lnTo>
                  <a:pt x="0" y="439"/>
                </a:lnTo>
              </a:path>
            </a:pathLst>
          </a:custGeom>
          <a:noFill/>
          <a:ln w="12700" cap="rnd">
            <a:solidFill>
              <a:schemeClr val="bg1">
                <a:lumMod val="65000"/>
              </a:schemeClr>
            </a:solidFill>
            <a:bevel/>
            <a:headEnd w="med" len="sm"/>
            <a:tailEnd type="oval" w="med" len="med"/>
          </a:ln>
        </p:spPr>
        <p:txBody>
          <a:bodyPr lIns="120846" tIns="60423" rIns="120846" bIns="60423" rtlCol="0" anchor="ctr"/>
          <a:lstStyle/>
          <a:p>
            <a:pPr algn="ctr"/>
            <a:endParaRPr lang="es-SV" sz="900">
              <a:cs typeface="+mn-ea"/>
              <a:sym typeface="+mn-lt"/>
            </a:endParaRPr>
          </a:p>
        </p:txBody>
      </p:sp>
      <p:grpSp>
        <p:nvGrpSpPr>
          <p:cNvPr id="68" name="111 Grupo"/>
          <p:cNvGrpSpPr>
            <a:grpSpLocks noChangeAspect="1"/>
          </p:cNvGrpSpPr>
          <p:nvPr/>
        </p:nvGrpSpPr>
        <p:grpSpPr>
          <a:xfrm>
            <a:off x="4973482" y="1856431"/>
            <a:ext cx="3381461" cy="4364000"/>
            <a:chOff x="4256581" y="7790451"/>
            <a:chExt cx="4731664" cy="6106524"/>
          </a:xfrm>
        </p:grpSpPr>
        <p:sp>
          <p:nvSpPr>
            <p:cNvPr id="69" name="112 Elipse"/>
            <p:cNvSpPr>
              <a:spLocks noChangeAspect="1"/>
            </p:cNvSpPr>
            <p:nvPr/>
          </p:nvSpPr>
          <p:spPr bwMode="auto">
            <a:xfrm>
              <a:off x="4256581" y="10809782"/>
              <a:ext cx="3087193" cy="3087193"/>
            </a:xfrm>
            <a:prstGeom prst="ellipse">
              <a:avLst/>
            </a:prstGeom>
            <a:solidFill>
              <a:schemeClr val="bg1">
                <a:lumMod val="85000"/>
              </a:schemeClr>
            </a:solidFill>
            <a:ln>
              <a:noFill/>
            </a:ln>
          </p:spPr>
          <p:txBody>
            <a:bodyPr lIns="0" tIns="0" rIns="0" bIns="0" rtlCol="0" anchor="ctr"/>
            <a:lstStyle/>
            <a:p>
              <a:pPr algn="ctr"/>
              <a:endParaRPr lang="es-SV" sz="900">
                <a:cs typeface="+mn-ea"/>
                <a:sym typeface="+mn-lt"/>
              </a:endParaRPr>
            </a:p>
          </p:txBody>
        </p:sp>
        <p:sp>
          <p:nvSpPr>
            <p:cNvPr id="70" name="176 Rectángulo"/>
            <p:cNvSpPr/>
            <p:nvPr/>
          </p:nvSpPr>
          <p:spPr bwMode="auto">
            <a:xfrm>
              <a:off x="4595247" y="7803898"/>
              <a:ext cx="3762940" cy="2070230"/>
            </a:xfrm>
            <a:custGeom>
              <a:avLst/>
              <a:gdLst/>
              <a:ahLst/>
              <a:cxnLst/>
              <a:rect l="l" t="t" r="r" b="b"/>
              <a:pathLst>
                <a:path w="3762940" h="2070230">
                  <a:moveTo>
                    <a:pt x="186657" y="0"/>
                  </a:moveTo>
                  <a:lnTo>
                    <a:pt x="2704746" y="0"/>
                  </a:lnTo>
                  <a:cubicBezTo>
                    <a:pt x="2807834" y="0"/>
                    <a:pt x="2891403" y="83569"/>
                    <a:pt x="2891403" y="186657"/>
                  </a:cubicBezTo>
                  <a:cubicBezTo>
                    <a:pt x="2891403" y="279380"/>
                    <a:pt x="2823794" y="356312"/>
                    <a:pt x="2735087" y="370256"/>
                  </a:cubicBezTo>
                  <a:lnTo>
                    <a:pt x="2735087" y="373314"/>
                  </a:lnTo>
                  <a:lnTo>
                    <a:pt x="2704746" y="373314"/>
                  </a:lnTo>
                  <a:lnTo>
                    <a:pt x="2598029" y="373314"/>
                  </a:lnTo>
                  <a:cubicBezTo>
                    <a:pt x="2500795" y="373314"/>
                    <a:pt x="2421972" y="452137"/>
                    <a:pt x="2421972" y="549371"/>
                  </a:cubicBezTo>
                  <a:cubicBezTo>
                    <a:pt x="2421972" y="646605"/>
                    <a:pt x="2500795" y="725428"/>
                    <a:pt x="2598029" y="725428"/>
                  </a:cubicBezTo>
                  <a:lnTo>
                    <a:pt x="2735087" y="725428"/>
                  </a:lnTo>
                  <a:lnTo>
                    <a:pt x="3576283" y="725428"/>
                  </a:lnTo>
                  <a:cubicBezTo>
                    <a:pt x="3679371" y="725428"/>
                    <a:pt x="3762940" y="808997"/>
                    <a:pt x="3762940" y="912085"/>
                  </a:cubicBezTo>
                  <a:cubicBezTo>
                    <a:pt x="3762940" y="1015173"/>
                    <a:pt x="3679371" y="1098742"/>
                    <a:pt x="3576283" y="1098742"/>
                  </a:cubicBezTo>
                  <a:lnTo>
                    <a:pt x="2106938" y="1098742"/>
                  </a:lnTo>
                  <a:lnTo>
                    <a:pt x="1937913" y="1098742"/>
                  </a:lnTo>
                  <a:cubicBezTo>
                    <a:pt x="1840679" y="1098742"/>
                    <a:pt x="1761856" y="1177566"/>
                    <a:pt x="1761855" y="1274799"/>
                  </a:cubicBezTo>
                  <a:cubicBezTo>
                    <a:pt x="1761856" y="1372033"/>
                    <a:pt x="1840679" y="1450857"/>
                    <a:pt x="1937913" y="1450857"/>
                  </a:cubicBezTo>
                  <a:lnTo>
                    <a:pt x="2085023" y="1450857"/>
                  </a:lnTo>
                  <a:lnTo>
                    <a:pt x="2106938" y="1450857"/>
                  </a:lnTo>
                  <a:lnTo>
                    <a:pt x="2106938" y="1453066"/>
                  </a:lnTo>
                  <a:cubicBezTo>
                    <a:pt x="2199755" y="1463040"/>
                    <a:pt x="2271680" y="1541877"/>
                    <a:pt x="2271680" y="1637514"/>
                  </a:cubicBezTo>
                  <a:cubicBezTo>
                    <a:pt x="2271680" y="1740602"/>
                    <a:pt x="2188111" y="1824171"/>
                    <a:pt x="2085023" y="1824171"/>
                  </a:cubicBezTo>
                  <a:lnTo>
                    <a:pt x="1535541" y="1824171"/>
                  </a:lnTo>
                  <a:cubicBezTo>
                    <a:pt x="1456016" y="1828206"/>
                    <a:pt x="1393454" y="1894521"/>
                    <a:pt x="1393454" y="1975447"/>
                  </a:cubicBezTo>
                  <a:cubicBezTo>
                    <a:pt x="1393454" y="2011874"/>
                    <a:pt x="1406130" y="2045340"/>
                    <a:pt x="1429109" y="2070230"/>
                  </a:cubicBezTo>
                  <a:lnTo>
                    <a:pt x="1003067" y="2070230"/>
                  </a:lnTo>
                  <a:cubicBezTo>
                    <a:pt x="1026046" y="2045340"/>
                    <a:pt x="1038722" y="2011873"/>
                    <a:pt x="1038722" y="1975446"/>
                  </a:cubicBezTo>
                  <a:cubicBezTo>
                    <a:pt x="1038722" y="1894604"/>
                    <a:pt x="976291" y="1828343"/>
                    <a:pt x="896864" y="1824171"/>
                  </a:cubicBezTo>
                  <a:lnTo>
                    <a:pt x="649832" y="1824171"/>
                  </a:lnTo>
                  <a:cubicBezTo>
                    <a:pt x="546744" y="1824171"/>
                    <a:pt x="463175" y="1740602"/>
                    <a:pt x="463175" y="1637514"/>
                  </a:cubicBezTo>
                  <a:cubicBezTo>
                    <a:pt x="463175" y="1534426"/>
                    <a:pt x="546744" y="1450857"/>
                    <a:pt x="649832" y="1450857"/>
                  </a:cubicBezTo>
                  <a:lnTo>
                    <a:pt x="1154695" y="1450857"/>
                  </a:lnTo>
                  <a:cubicBezTo>
                    <a:pt x="1251927" y="1450855"/>
                    <a:pt x="1330748" y="1372032"/>
                    <a:pt x="1330748" y="1274800"/>
                  </a:cubicBezTo>
                  <a:lnTo>
                    <a:pt x="1330749" y="1274800"/>
                  </a:lnTo>
                  <a:cubicBezTo>
                    <a:pt x="1330749" y="1177566"/>
                    <a:pt x="1251925" y="1098742"/>
                    <a:pt x="1154691" y="1098742"/>
                  </a:cubicBezTo>
                  <a:lnTo>
                    <a:pt x="1054452" y="1098742"/>
                  </a:lnTo>
                  <a:lnTo>
                    <a:pt x="1014298" y="1098742"/>
                  </a:lnTo>
                  <a:cubicBezTo>
                    <a:pt x="911210" y="1098742"/>
                    <a:pt x="827641" y="1015173"/>
                    <a:pt x="827641" y="912085"/>
                  </a:cubicBezTo>
                  <a:cubicBezTo>
                    <a:pt x="827641" y="808997"/>
                    <a:pt x="911210" y="725428"/>
                    <a:pt x="1014298" y="725428"/>
                  </a:cubicBezTo>
                  <a:lnTo>
                    <a:pt x="1075790" y="725428"/>
                  </a:lnTo>
                  <a:cubicBezTo>
                    <a:pt x="1173022" y="725426"/>
                    <a:pt x="1251842" y="646604"/>
                    <a:pt x="1251842" y="549372"/>
                  </a:cubicBezTo>
                  <a:lnTo>
                    <a:pt x="1251843" y="549372"/>
                  </a:lnTo>
                  <a:cubicBezTo>
                    <a:pt x="1251843" y="452138"/>
                    <a:pt x="1173020" y="373315"/>
                    <a:pt x="1075786" y="373315"/>
                  </a:cubicBezTo>
                  <a:lnTo>
                    <a:pt x="1054452" y="373315"/>
                  </a:lnTo>
                  <a:lnTo>
                    <a:pt x="1054452" y="373314"/>
                  </a:lnTo>
                  <a:lnTo>
                    <a:pt x="186657" y="373314"/>
                  </a:lnTo>
                  <a:cubicBezTo>
                    <a:pt x="83569" y="373314"/>
                    <a:pt x="0" y="289745"/>
                    <a:pt x="0" y="186657"/>
                  </a:cubicBezTo>
                  <a:cubicBezTo>
                    <a:pt x="0" y="83569"/>
                    <a:pt x="83569" y="0"/>
                    <a:pt x="186657" y="0"/>
                  </a:cubicBezTo>
                  <a:close/>
                </a:path>
              </a:pathLst>
            </a:custGeom>
            <a:solidFill>
              <a:srgbClr val="2F5597"/>
            </a:solidFill>
            <a:ln>
              <a:noFill/>
            </a:ln>
          </p:spPr>
          <p:txBody>
            <a:bodyPr lIns="0" tIns="0" rIns="0" bIns="0" rtlCol="0" anchor="ctr"/>
            <a:lstStyle/>
            <a:p>
              <a:pPr algn="ctr"/>
              <a:endParaRPr lang="es-SV" sz="900">
                <a:cs typeface="+mn-ea"/>
                <a:sym typeface="+mn-lt"/>
              </a:endParaRPr>
            </a:p>
          </p:txBody>
        </p:sp>
        <p:sp>
          <p:nvSpPr>
            <p:cNvPr id="71" name="114 Elipse"/>
            <p:cNvSpPr>
              <a:spLocks noChangeAspect="1"/>
            </p:cNvSpPr>
            <p:nvPr/>
          </p:nvSpPr>
          <p:spPr bwMode="auto">
            <a:xfrm>
              <a:off x="7727527" y="7790451"/>
              <a:ext cx="407133" cy="407133"/>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72" name="115 Elipse"/>
            <p:cNvSpPr>
              <a:spLocks noChangeAspect="1"/>
            </p:cNvSpPr>
            <p:nvPr/>
          </p:nvSpPr>
          <p:spPr bwMode="auto">
            <a:xfrm>
              <a:off x="4717163" y="8343959"/>
              <a:ext cx="407133" cy="407133"/>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73" name="116 Elipse"/>
            <p:cNvSpPr>
              <a:spLocks noChangeAspect="1"/>
            </p:cNvSpPr>
            <p:nvPr/>
          </p:nvSpPr>
          <p:spPr bwMode="auto">
            <a:xfrm>
              <a:off x="4374700" y="9235226"/>
              <a:ext cx="299299" cy="299299"/>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74" name="117 Elipse"/>
            <p:cNvSpPr>
              <a:spLocks noChangeAspect="1"/>
            </p:cNvSpPr>
            <p:nvPr/>
          </p:nvSpPr>
          <p:spPr bwMode="auto">
            <a:xfrm>
              <a:off x="8688946" y="8935927"/>
              <a:ext cx="299299" cy="299299"/>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75" name="118 Elipse"/>
            <p:cNvSpPr>
              <a:spLocks noChangeAspect="1"/>
            </p:cNvSpPr>
            <p:nvPr/>
          </p:nvSpPr>
          <p:spPr bwMode="auto">
            <a:xfrm>
              <a:off x="7671639" y="9974158"/>
              <a:ext cx="418111" cy="418111"/>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76" name="119 Elipse"/>
            <p:cNvSpPr>
              <a:spLocks noChangeAspect="1"/>
            </p:cNvSpPr>
            <p:nvPr/>
          </p:nvSpPr>
          <p:spPr bwMode="auto">
            <a:xfrm>
              <a:off x="7946381" y="10860967"/>
              <a:ext cx="169970" cy="169970"/>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77" name="120 Elipse"/>
            <p:cNvSpPr>
              <a:spLocks noChangeAspect="1"/>
            </p:cNvSpPr>
            <p:nvPr/>
          </p:nvSpPr>
          <p:spPr bwMode="auto">
            <a:xfrm>
              <a:off x="7171672" y="10271352"/>
              <a:ext cx="241834" cy="241834"/>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78" name="121 Elipse"/>
            <p:cNvSpPr>
              <a:spLocks noChangeAspect="1"/>
            </p:cNvSpPr>
            <p:nvPr/>
          </p:nvSpPr>
          <p:spPr bwMode="auto">
            <a:xfrm>
              <a:off x="5296576" y="11314289"/>
              <a:ext cx="241834" cy="241834"/>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79" name="122 Elipse"/>
            <p:cNvSpPr>
              <a:spLocks noChangeAspect="1"/>
            </p:cNvSpPr>
            <p:nvPr/>
          </p:nvSpPr>
          <p:spPr bwMode="auto">
            <a:xfrm>
              <a:off x="5623199" y="10533963"/>
              <a:ext cx="169970" cy="169970"/>
            </a:xfrm>
            <a:prstGeom prst="ellipse">
              <a:avLst/>
            </a:prstGeom>
            <a:solidFill>
              <a:schemeClr val="accent1"/>
            </a:solidFill>
            <a:ln>
              <a:noFill/>
            </a:ln>
          </p:spPr>
          <p:txBody>
            <a:bodyPr lIns="0" tIns="0" rIns="0" bIns="0" rtlCol="0" anchor="ctr"/>
            <a:lstStyle/>
            <a:p>
              <a:pPr algn="ctr"/>
              <a:endParaRPr lang="es-SV" sz="900">
                <a:cs typeface="+mn-ea"/>
                <a:sym typeface="+mn-lt"/>
              </a:endParaRPr>
            </a:p>
          </p:txBody>
        </p:sp>
        <p:sp>
          <p:nvSpPr>
            <p:cNvPr id="80" name="123 Elipse"/>
            <p:cNvSpPr>
              <a:spLocks noChangeAspect="1"/>
            </p:cNvSpPr>
            <p:nvPr/>
          </p:nvSpPr>
          <p:spPr bwMode="auto">
            <a:xfrm>
              <a:off x="5903716" y="11674329"/>
              <a:ext cx="169970" cy="169970"/>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81" name="124 Elipse"/>
            <p:cNvSpPr>
              <a:spLocks noChangeAspect="1"/>
            </p:cNvSpPr>
            <p:nvPr/>
          </p:nvSpPr>
          <p:spPr bwMode="auto">
            <a:xfrm>
              <a:off x="5059948" y="11931110"/>
              <a:ext cx="299299" cy="299299"/>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82" name="125 Rectángulo"/>
            <p:cNvSpPr/>
            <p:nvPr/>
          </p:nvSpPr>
          <p:spPr bwMode="auto">
            <a:xfrm>
              <a:off x="5442890" y="10182225"/>
              <a:ext cx="714575" cy="678742"/>
            </a:xfrm>
            <a:prstGeom prst="rect">
              <a:avLst/>
            </a:prstGeom>
            <a:solidFill>
              <a:schemeClr val="bg1">
                <a:lumMod val="85000"/>
              </a:schemeClr>
            </a:solidFill>
            <a:ln>
              <a:noFill/>
            </a:ln>
          </p:spPr>
          <p:txBody>
            <a:bodyPr lIns="0" tIns="0" rIns="0" bIns="0" rtlCol="0" anchor="ctr"/>
            <a:lstStyle/>
            <a:p>
              <a:pPr algn="ctr"/>
              <a:endParaRPr lang="es-SV" sz="900">
                <a:cs typeface="+mn-ea"/>
                <a:sym typeface="+mn-lt"/>
              </a:endParaRPr>
            </a:p>
          </p:txBody>
        </p:sp>
        <p:sp>
          <p:nvSpPr>
            <p:cNvPr id="83" name="126 Rectángulo"/>
            <p:cNvSpPr/>
            <p:nvPr/>
          </p:nvSpPr>
          <p:spPr bwMode="auto">
            <a:xfrm rot="2953758">
              <a:off x="6776264" y="10917079"/>
              <a:ext cx="451814" cy="429157"/>
            </a:xfrm>
            <a:prstGeom prst="rect">
              <a:avLst/>
            </a:prstGeom>
            <a:solidFill>
              <a:schemeClr val="bg1">
                <a:lumMod val="85000"/>
              </a:schemeClr>
            </a:solidFill>
            <a:ln>
              <a:noFill/>
            </a:ln>
          </p:spPr>
          <p:txBody>
            <a:bodyPr lIns="0" tIns="0" rIns="0" bIns="0" rtlCol="0" anchor="ctr"/>
            <a:lstStyle/>
            <a:p>
              <a:pPr algn="ctr"/>
              <a:endParaRPr lang="es-SV" sz="900">
                <a:cs typeface="+mn-ea"/>
                <a:sym typeface="+mn-lt"/>
              </a:endParaRPr>
            </a:p>
          </p:txBody>
        </p:sp>
        <p:sp>
          <p:nvSpPr>
            <p:cNvPr id="84" name="127 Acorde"/>
            <p:cNvSpPr>
              <a:spLocks noChangeAspect="1"/>
            </p:cNvSpPr>
            <p:nvPr/>
          </p:nvSpPr>
          <p:spPr bwMode="auto">
            <a:xfrm>
              <a:off x="4519479" y="11079688"/>
              <a:ext cx="2547380" cy="2547380"/>
            </a:xfrm>
            <a:prstGeom prst="chord">
              <a:avLst>
                <a:gd name="adj1" fmla="val 21530749"/>
                <a:gd name="adj2" fmla="val 10802399"/>
              </a:avLst>
            </a:prstGeom>
            <a:solidFill>
              <a:srgbClr val="2F5597"/>
            </a:solidFill>
            <a:ln>
              <a:noFill/>
            </a:ln>
          </p:spPr>
          <p:txBody>
            <a:bodyPr lIns="0" tIns="0" rIns="0" bIns="0" rtlCol="0" anchor="ctr"/>
            <a:lstStyle/>
            <a:p>
              <a:pPr algn="ctr"/>
              <a:endParaRPr lang="es-SV" sz="900">
                <a:cs typeface="+mn-ea"/>
                <a:sym typeface="+mn-lt"/>
              </a:endParaRPr>
            </a:p>
          </p:txBody>
        </p:sp>
        <p:sp>
          <p:nvSpPr>
            <p:cNvPr id="85" name="128 Elipse"/>
            <p:cNvSpPr>
              <a:spLocks noChangeAspect="1"/>
            </p:cNvSpPr>
            <p:nvPr/>
          </p:nvSpPr>
          <p:spPr bwMode="auto">
            <a:xfrm>
              <a:off x="5806552" y="12203728"/>
              <a:ext cx="299299" cy="299299"/>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86" name="129 Elipse"/>
            <p:cNvSpPr>
              <a:spLocks noChangeAspect="1"/>
            </p:cNvSpPr>
            <p:nvPr/>
          </p:nvSpPr>
          <p:spPr bwMode="auto">
            <a:xfrm>
              <a:off x="6304543" y="12080759"/>
              <a:ext cx="545238" cy="545234"/>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87" name="130 Elipse"/>
            <p:cNvSpPr>
              <a:spLocks noChangeAspect="1"/>
            </p:cNvSpPr>
            <p:nvPr/>
          </p:nvSpPr>
          <p:spPr bwMode="auto">
            <a:xfrm>
              <a:off x="5319213" y="12608741"/>
              <a:ext cx="305704" cy="305704"/>
            </a:xfrm>
            <a:prstGeom prst="ellipse">
              <a:avLst/>
            </a:prstGeom>
            <a:solidFill>
              <a:schemeClr val="bg1">
                <a:lumMod val="85000"/>
              </a:schemeClr>
            </a:solidFill>
            <a:ln>
              <a:noFill/>
            </a:ln>
          </p:spPr>
          <p:txBody>
            <a:bodyPr lIns="0" tIns="0" rIns="0" bIns="0" rtlCol="0" anchor="ctr"/>
            <a:lstStyle/>
            <a:p>
              <a:pPr algn="ctr"/>
              <a:endParaRPr lang="es-SV" sz="900">
                <a:cs typeface="+mn-ea"/>
                <a:sym typeface="+mn-lt"/>
              </a:endParaRPr>
            </a:p>
          </p:txBody>
        </p:sp>
        <p:sp>
          <p:nvSpPr>
            <p:cNvPr id="88" name="131 Elipse"/>
            <p:cNvSpPr>
              <a:spLocks noChangeAspect="1"/>
            </p:cNvSpPr>
            <p:nvPr/>
          </p:nvSpPr>
          <p:spPr bwMode="auto">
            <a:xfrm>
              <a:off x="4729227" y="12519759"/>
              <a:ext cx="241834" cy="241834"/>
            </a:xfrm>
            <a:prstGeom prst="ellipse">
              <a:avLst/>
            </a:prstGeom>
            <a:solidFill>
              <a:schemeClr val="bg1">
                <a:lumMod val="85000"/>
              </a:schemeClr>
            </a:solidFill>
            <a:ln>
              <a:noFill/>
            </a:ln>
          </p:spPr>
          <p:txBody>
            <a:bodyPr lIns="0" tIns="0" rIns="0" bIns="0" rtlCol="0" anchor="ctr"/>
            <a:lstStyle/>
            <a:p>
              <a:pPr algn="ctr"/>
              <a:endParaRPr lang="es-SV" sz="900">
                <a:cs typeface="+mn-ea"/>
                <a:sym typeface="+mn-lt"/>
              </a:endParaRPr>
            </a:p>
          </p:txBody>
        </p:sp>
        <p:sp>
          <p:nvSpPr>
            <p:cNvPr id="89" name="132 Elipse"/>
            <p:cNvSpPr>
              <a:spLocks noChangeAspect="1"/>
            </p:cNvSpPr>
            <p:nvPr/>
          </p:nvSpPr>
          <p:spPr bwMode="auto">
            <a:xfrm>
              <a:off x="6424044" y="12998447"/>
              <a:ext cx="241834" cy="241834"/>
            </a:xfrm>
            <a:prstGeom prst="ellipse">
              <a:avLst/>
            </a:prstGeom>
            <a:solidFill>
              <a:schemeClr val="bg1">
                <a:lumMod val="85000"/>
              </a:schemeClr>
            </a:solidFill>
            <a:ln>
              <a:noFill/>
            </a:ln>
          </p:spPr>
          <p:txBody>
            <a:bodyPr lIns="0" tIns="0" rIns="0" bIns="0" rtlCol="0" anchor="ctr"/>
            <a:lstStyle/>
            <a:p>
              <a:pPr algn="ctr"/>
              <a:endParaRPr lang="es-SV" sz="900">
                <a:cs typeface="+mn-ea"/>
                <a:sym typeface="+mn-lt"/>
              </a:endParaRPr>
            </a:p>
          </p:txBody>
        </p:sp>
        <p:sp>
          <p:nvSpPr>
            <p:cNvPr id="90" name="133 Elipse"/>
            <p:cNvSpPr>
              <a:spLocks noChangeAspect="1"/>
            </p:cNvSpPr>
            <p:nvPr/>
          </p:nvSpPr>
          <p:spPr bwMode="auto">
            <a:xfrm>
              <a:off x="5486046" y="13226044"/>
              <a:ext cx="156952" cy="156952"/>
            </a:xfrm>
            <a:prstGeom prst="ellipse">
              <a:avLst/>
            </a:prstGeom>
            <a:solidFill>
              <a:schemeClr val="bg1">
                <a:lumMod val="85000"/>
              </a:schemeClr>
            </a:solidFill>
            <a:ln>
              <a:noFill/>
            </a:ln>
          </p:spPr>
          <p:txBody>
            <a:bodyPr lIns="0" tIns="0" rIns="0" bIns="0" rtlCol="0" anchor="ctr"/>
            <a:lstStyle/>
            <a:p>
              <a:pPr algn="ctr"/>
              <a:endParaRPr lang="es-SV" sz="900">
                <a:cs typeface="+mn-ea"/>
                <a:sym typeface="+mn-lt"/>
              </a:endParaRPr>
            </a:p>
          </p:txBody>
        </p:sp>
        <p:sp>
          <p:nvSpPr>
            <p:cNvPr id="91" name="134 Elipse"/>
            <p:cNvSpPr>
              <a:spLocks noChangeAspect="1"/>
            </p:cNvSpPr>
            <p:nvPr/>
          </p:nvSpPr>
          <p:spPr bwMode="auto">
            <a:xfrm>
              <a:off x="6602273" y="12603133"/>
              <a:ext cx="91787" cy="91787"/>
            </a:xfrm>
            <a:prstGeom prst="ellipse">
              <a:avLst/>
            </a:prstGeom>
            <a:solidFill>
              <a:schemeClr val="bg1">
                <a:lumMod val="85000"/>
              </a:schemeClr>
            </a:solidFill>
            <a:ln>
              <a:noFill/>
            </a:ln>
          </p:spPr>
          <p:txBody>
            <a:bodyPr lIns="0" tIns="0" rIns="0" bIns="0" rtlCol="0" anchor="ctr"/>
            <a:lstStyle/>
            <a:p>
              <a:pPr algn="ctr"/>
              <a:endParaRPr lang="es-SV" sz="900">
                <a:cs typeface="+mn-ea"/>
                <a:sym typeface="+mn-lt"/>
              </a:endParaRPr>
            </a:p>
          </p:txBody>
        </p:sp>
        <p:sp>
          <p:nvSpPr>
            <p:cNvPr id="92" name="135 Rectángulo"/>
            <p:cNvSpPr/>
            <p:nvPr/>
          </p:nvSpPr>
          <p:spPr bwMode="auto">
            <a:xfrm>
              <a:off x="5443833" y="10182225"/>
              <a:ext cx="714575" cy="92426"/>
            </a:xfrm>
            <a:prstGeom prst="rect">
              <a:avLst/>
            </a:prstGeom>
            <a:solidFill>
              <a:schemeClr val="tx1">
                <a:alpha val="15000"/>
              </a:schemeClr>
            </a:solidFill>
            <a:ln>
              <a:noFill/>
            </a:ln>
          </p:spPr>
          <p:txBody>
            <a:bodyPr lIns="0" tIns="0" rIns="0" bIns="0" rtlCol="0" anchor="ctr"/>
            <a:lstStyle/>
            <a:p>
              <a:pPr algn="ctr"/>
              <a:endParaRPr lang="es-SV" sz="900">
                <a:cs typeface="+mn-ea"/>
                <a:sym typeface="+mn-lt"/>
              </a:endParaRPr>
            </a:p>
          </p:txBody>
        </p:sp>
        <p:sp>
          <p:nvSpPr>
            <p:cNvPr id="93" name="136 Rectángulo"/>
            <p:cNvSpPr/>
            <p:nvPr/>
          </p:nvSpPr>
          <p:spPr bwMode="auto">
            <a:xfrm rot="2953758">
              <a:off x="6906991" y="10975358"/>
              <a:ext cx="451814" cy="86657"/>
            </a:xfrm>
            <a:prstGeom prst="rect">
              <a:avLst/>
            </a:prstGeom>
            <a:solidFill>
              <a:schemeClr val="tx1">
                <a:alpha val="15000"/>
              </a:schemeClr>
            </a:solidFill>
            <a:ln>
              <a:noFill/>
            </a:ln>
          </p:spPr>
          <p:txBody>
            <a:bodyPr lIns="0" tIns="0" rIns="0" bIns="0" rtlCol="0" anchor="ctr"/>
            <a:lstStyle/>
            <a:p>
              <a:pPr algn="ctr"/>
              <a:endParaRPr lang="es-SV" sz="900">
                <a:cs typeface="+mn-ea"/>
                <a:sym typeface="+mn-lt"/>
              </a:endParaRPr>
            </a:p>
          </p:txBody>
        </p:sp>
        <p:sp>
          <p:nvSpPr>
            <p:cNvPr id="94" name="137 Rectángulo"/>
            <p:cNvSpPr/>
            <p:nvPr/>
          </p:nvSpPr>
          <p:spPr bwMode="auto">
            <a:xfrm rot="2953758">
              <a:off x="6941212" y="10830521"/>
              <a:ext cx="594463" cy="194805"/>
            </a:xfrm>
            <a:prstGeom prst="rect">
              <a:avLst/>
            </a:prstGeom>
            <a:solidFill>
              <a:schemeClr val="bg1">
                <a:lumMod val="85000"/>
              </a:schemeClr>
            </a:solidFill>
            <a:ln>
              <a:noFill/>
            </a:ln>
          </p:spPr>
          <p:txBody>
            <a:bodyPr lIns="0" tIns="0" rIns="0" bIns="0" rtlCol="0" anchor="ctr"/>
            <a:lstStyle/>
            <a:p>
              <a:pPr algn="ctr"/>
              <a:endParaRPr lang="es-SV" sz="900">
                <a:cs typeface="+mn-ea"/>
                <a:sym typeface="+mn-lt"/>
              </a:endParaRPr>
            </a:p>
          </p:txBody>
        </p:sp>
        <p:sp>
          <p:nvSpPr>
            <p:cNvPr id="95" name="138 Rectángulo"/>
            <p:cNvSpPr/>
            <p:nvPr/>
          </p:nvSpPr>
          <p:spPr bwMode="auto">
            <a:xfrm>
              <a:off x="5330085" y="9874128"/>
              <a:ext cx="940184" cy="308097"/>
            </a:xfrm>
            <a:prstGeom prst="rect">
              <a:avLst/>
            </a:prstGeom>
            <a:solidFill>
              <a:schemeClr val="bg1">
                <a:lumMod val="85000"/>
              </a:schemeClr>
            </a:solidFill>
            <a:ln>
              <a:noFill/>
            </a:ln>
          </p:spPr>
          <p:txBody>
            <a:bodyPr lIns="0" tIns="0" rIns="0" bIns="0" rtlCol="0" anchor="ctr"/>
            <a:lstStyle/>
            <a:p>
              <a:pPr algn="ctr"/>
              <a:endParaRPr lang="es-SV" sz="900">
                <a:cs typeface="+mn-ea"/>
                <a:sym typeface="+mn-lt"/>
              </a:endParaRPr>
            </a:p>
          </p:txBody>
        </p:sp>
      </p:grpSp>
      <p:sp>
        <p:nvSpPr>
          <p:cNvPr id="97" name="文本框 94"/>
          <p:cNvSpPr txBox="1"/>
          <p:nvPr/>
        </p:nvSpPr>
        <p:spPr>
          <a:xfrm>
            <a:off x="421640" y="4427855"/>
            <a:ext cx="2950845" cy="460375"/>
          </a:xfrm>
          <a:prstGeom prst="rect">
            <a:avLst/>
          </a:prstGeom>
          <a:noFill/>
        </p:spPr>
        <p:txBody>
          <a:bodyPr wrap="square" rtlCol="0">
            <a:spAutoFit/>
          </a:bodyPr>
          <a:lstStyle/>
          <a:p>
            <a:pPr algn="r"/>
            <a:r>
              <a:rPr lang="zh-CN" altLang="en-US" sz="2400" b="1" dirty="0">
                <a:cs typeface="+mn-ea"/>
                <a:sym typeface="+mn-lt"/>
              </a:rPr>
              <a:t>虚假和失真信息风险</a:t>
            </a:r>
          </a:p>
        </p:txBody>
      </p:sp>
      <p:sp>
        <p:nvSpPr>
          <p:cNvPr id="98" name="文本框 113"/>
          <p:cNvSpPr txBox="1"/>
          <p:nvPr/>
        </p:nvSpPr>
        <p:spPr>
          <a:xfrm>
            <a:off x="746706" y="4863997"/>
            <a:ext cx="2282414" cy="829945"/>
          </a:xfrm>
          <a:prstGeom prst="rect">
            <a:avLst/>
          </a:prstGeom>
          <a:noFill/>
        </p:spPr>
        <p:txBody>
          <a:bodyPr wrap="square" rtlCol="0">
            <a:spAutoFit/>
          </a:bodyPr>
          <a:lstStyle/>
          <a:p>
            <a:pPr algn="r">
              <a:lnSpc>
                <a:spcPct val="150000"/>
              </a:lnSpc>
            </a:pPr>
            <a:r>
              <a:rPr lang="zh-CN" altLang="en-US" sz="1600" dirty="0">
                <a:solidFill>
                  <a:schemeClr val="bg1">
                    <a:lumMod val="50000"/>
                  </a:schemeClr>
                </a:solidFill>
                <a:cs typeface="+mn-ea"/>
                <a:sym typeface="+mn-lt"/>
              </a:rPr>
              <a:t>社交媒体上的一些虚假信息影响股民决策</a:t>
            </a:r>
            <a:endParaRPr lang="en-US" altLang="zh-CN" sz="1600" dirty="0">
              <a:solidFill>
                <a:schemeClr val="bg1">
                  <a:lumMod val="50000"/>
                </a:schemeClr>
              </a:solidFill>
              <a:cs typeface="+mn-ea"/>
              <a:sym typeface="+mn-lt"/>
            </a:endParaRPr>
          </a:p>
        </p:txBody>
      </p:sp>
      <p:sp>
        <p:nvSpPr>
          <p:cNvPr id="8" name="文本框 94"/>
          <p:cNvSpPr txBox="1"/>
          <p:nvPr/>
        </p:nvSpPr>
        <p:spPr>
          <a:xfrm>
            <a:off x="1227037" y="2088318"/>
            <a:ext cx="1802083" cy="460375"/>
          </a:xfrm>
          <a:prstGeom prst="rect">
            <a:avLst/>
          </a:prstGeom>
          <a:noFill/>
        </p:spPr>
        <p:txBody>
          <a:bodyPr wrap="square" rtlCol="0">
            <a:spAutoFit/>
          </a:bodyPr>
          <a:lstStyle/>
          <a:p>
            <a:pPr algn="r"/>
            <a:r>
              <a:rPr lang="zh-CN" altLang="en-US" sz="2400" b="1" dirty="0">
                <a:cs typeface="+mn-ea"/>
                <a:sym typeface="+mn-lt"/>
              </a:rPr>
              <a:t>财务风险</a:t>
            </a:r>
          </a:p>
        </p:txBody>
      </p:sp>
      <p:sp>
        <p:nvSpPr>
          <p:cNvPr id="9" name="文本框 94"/>
          <p:cNvSpPr txBox="1"/>
          <p:nvPr/>
        </p:nvSpPr>
        <p:spPr>
          <a:xfrm>
            <a:off x="9107372" y="2086543"/>
            <a:ext cx="1802083" cy="460375"/>
          </a:xfrm>
          <a:prstGeom prst="rect">
            <a:avLst/>
          </a:prstGeom>
          <a:noFill/>
        </p:spPr>
        <p:txBody>
          <a:bodyPr wrap="square" rtlCol="0">
            <a:spAutoFit/>
          </a:bodyPr>
          <a:lstStyle/>
          <a:p>
            <a:r>
              <a:rPr lang="zh-CN" altLang="en-US" sz="2400" b="1" dirty="0">
                <a:cs typeface="+mn-ea"/>
                <a:sym typeface="+mn-lt"/>
              </a:rPr>
              <a:t>操作性风险</a:t>
            </a:r>
          </a:p>
        </p:txBody>
      </p:sp>
      <p:sp>
        <p:nvSpPr>
          <p:cNvPr id="10" name="文本框 113"/>
          <p:cNvSpPr txBox="1"/>
          <p:nvPr/>
        </p:nvSpPr>
        <p:spPr>
          <a:xfrm>
            <a:off x="9016567" y="2452140"/>
            <a:ext cx="2373634" cy="829945"/>
          </a:xfrm>
          <a:prstGeom prst="rect">
            <a:avLst/>
          </a:prstGeom>
          <a:noFill/>
        </p:spPr>
        <p:txBody>
          <a:bodyPr wrap="square" rtlCol="0">
            <a:spAutoFit/>
          </a:bodyPr>
          <a:lstStyle/>
          <a:p>
            <a:pPr>
              <a:lnSpc>
                <a:spcPct val="150000"/>
              </a:lnSpc>
            </a:pPr>
            <a:r>
              <a:rPr lang="zh-CN" altLang="en-US" sz="1600" dirty="0">
                <a:solidFill>
                  <a:schemeClr val="bg1">
                    <a:lumMod val="50000"/>
                  </a:schemeClr>
                </a:solidFill>
                <a:cs typeface="+mn-ea"/>
                <a:sym typeface="+mn-lt"/>
              </a:rPr>
              <a:t>在设置股票价格时可能会将价格设置错误</a:t>
            </a:r>
          </a:p>
        </p:txBody>
      </p:sp>
      <p:sp>
        <p:nvSpPr>
          <p:cNvPr id="106" name="文本框 94"/>
          <p:cNvSpPr txBox="1"/>
          <p:nvPr/>
        </p:nvSpPr>
        <p:spPr>
          <a:xfrm>
            <a:off x="9107170" y="4507230"/>
            <a:ext cx="2510155" cy="460375"/>
          </a:xfrm>
          <a:prstGeom prst="rect">
            <a:avLst/>
          </a:prstGeom>
          <a:noFill/>
        </p:spPr>
        <p:txBody>
          <a:bodyPr wrap="square" rtlCol="0">
            <a:spAutoFit/>
          </a:bodyPr>
          <a:lstStyle/>
          <a:p>
            <a:r>
              <a:rPr lang="zh-CN" altLang="en-US" sz="2400" b="1" dirty="0">
                <a:cs typeface="+mn-ea"/>
                <a:sym typeface="+mn-lt"/>
              </a:rPr>
              <a:t>第三方侵权风险</a:t>
            </a:r>
          </a:p>
        </p:txBody>
      </p:sp>
      <p:sp>
        <p:nvSpPr>
          <p:cNvPr id="11" name="文本框 113"/>
          <p:cNvSpPr txBox="1"/>
          <p:nvPr/>
        </p:nvSpPr>
        <p:spPr>
          <a:xfrm>
            <a:off x="9107372" y="4868294"/>
            <a:ext cx="2282414" cy="829945"/>
          </a:xfrm>
          <a:prstGeom prst="rect">
            <a:avLst/>
          </a:prstGeom>
          <a:noFill/>
        </p:spPr>
        <p:txBody>
          <a:bodyPr wrap="square" rtlCol="0">
            <a:spAutoFit/>
          </a:bodyPr>
          <a:lstStyle/>
          <a:p>
            <a:pPr>
              <a:lnSpc>
                <a:spcPct val="150000"/>
              </a:lnSpc>
            </a:pPr>
            <a:r>
              <a:rPr lang="zh-CN" altLang="en-US" sz="1600" dirty="0">
                <a:solidFill>
                  <a:schemeClr val="bg1">
                    <a:lumMod val="50000"/>
                  </a:schemeClr>
                </a:solidFill>
                <a:cs typeface="+mn-ea"/>
                <a:sym typeface="+mn-lt"/>
              </a:rPr>
              <a:t>证券交易系统可能受到黑客攻击</a:t>
            </a:r>
          </a:p>
        </p:txBody>
      </p:sp>
      <p:sp>
        <p:nvSpPr>
          <p:cNvPr id="12" name="文本框 113"/>
          <p:cNvSpPr txBox="1"/>
          <p:nvPr/>
        </p:nvSpPr>
        <p:spPr>
          <a:xfrm>
            <a:off x="986736" y="2581172"/>
            <a:ext cx="2282414" cy="829945"/>
          </a:xfrm>
          <a:prstGeom prst="rect">
            <a:avLst/>
          </a:prstGeom>
          <a:noFill/>
        </p:spPr>
        <p:txBody>
          <a:bodyPr wrap="square" rtlCol="0">
            <a:spAutoFit/>
          </a:bodyPr>
          <a:lstStyle/>
          <a:p>
            <a:pPr algn="r">
              <a:lnSpc>
                <a:spcPct val="150000"/>
              </a:lnSpc>
            </a:pPr>
            <a:r>
              <a:rPr lang="zh-CN" altLang="en-US" sz="1600" dirty="0">
                <a:solidFill>
                  <a:schemeClr val="bg1">
                    <a:lumMod val="50000"/>
                  </a:schemeClr>
                </a:solidFill>
                <a:cs typeface="+mn-ea"/>
                <a:sym typeface="+mn-lt"/>
              </a:rPr>
              <a:t>资金运营上可能存在风险</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par>
                                <p:cTn id="10" presetID="22" presetClass="entr" presetSubtype="2"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right)">
                                      <p:cBhvr>
                                        <p:cTn id="12" dur="750"/>
                                        <p:tgtEl>
                                          <p:spTgt spid="4"/>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750"/>
                                        <p:tgtEl>
                                          <p:spTgt spid="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750"/>
                                        <p:tgtEl>
                                          <p:spTgt spid="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750"/>
                                        <p:tgtEl>
                                          <p:spTgt spid="7"/>
                                        </p:tgtEl>
                                      </p:cBhvr>
                                    </p:animEffect>
                                  </p:childTnLst>
                                </p:cTn>
                              </p:par>
                            </p:childTnLst>
                          </p:cTn>
                        </p:par>
                        <p:par>
                          <p:cTn id="22" fill="hold">
                            <p:stCondLst>
                              <p:cond delay="1000"/>
                            </p:stCondLst>
                            <p:childTnLst>
                              <p:par>
                                <p:cTn id="23" presetID="55" presetClass="entr" presetSubtype="0" fill="hold" grpId="0" nodeType="afterEffect">
                                  <p:stCondLst>
                                    <p:cond delay="0"/>
                                  </p:stCondLst>
                                  <p:childTnLst>
                                    <p:set>
                                      <p:cBhvr>
                                        <p:cTn id="24" dur="1" fill="hold">
                                          <p:stCondLst>
                                            <p:cond delay="0"/>
                                          </p:stCondLst>
                                        </p:cTn>
                                        <p:tgtEl>
                                          <p:spTgt spid="97"/>
                                        </p:tgtEl>
                                        <p:attrNameLst>
                                          <p:attrName>style.visibility</p:attrName>
                                        </p:attrNameLst>
                                      </p:cBhvr>
                                      <p:to>
                                        <p:strVal val="visible"/>
                                      </p:to>
                                    </p:set>
                                    <p:anim calcmode="lin" valueType="num">
                                      <p:cBhvr>
                                        <p:cTn id="25" dur="1000" fill="hold"/>
                                        <p:tgtEl>
                                          <p:spTgt spid="97"/>
                                        </p:tgtEl>
                                        <p:attrNameLst>
                                          <p:attrName>ppt_w</p:attrName>
                                        </p:attrNameLst>
                                      </p:cBhvr>
                                      <p:tavLst>
                                        <p:tav tm="0">
                                          <p:val>
                                            <p:strVal val="#ppt_w*0.70"/>
                                          </p:val>
                                        </p:tav>
                                        <p:tav tm="100000">
                                          <p:val>
                                            <p:strVal val="#ppt_w"/>
                                          </p:val>
                                        </p:tav>
                                      </p:tavLst>
                                    </p:anim>
                                    <p:anim calcmode="lin" valueType="num">
                                      <p:cBhvr>
                                        <p:cTn id="26" dur="1000" fill="hold"/>
                                        <p:tgtEl>
                                          <p:spTgt spid="97"/>
                                        </p:tgtEl>
                                        <p:attrNameLst>
                                          <p:attrName>ppt_h</p:attrName>
                                        </p:attrNameLst>
                                      </p:cBhvr>
                                      <p:tavLst>
                                        <p:tav tm="0">
                                          <p:val>
                                            <p:strVal val="#ppt_h"/>
                                          </p:val>
                                        </p:tav>
                                        <p:tav tm="100000">
                                          <p:val>
                                            <p:strVal val="#ppt_h"/>
                                          </p:val>
                                        </p:tav>
                                      </p:tavLst>
                                    </p:anim>
                                    <p:animEffect transition="in" filter="fade">
                                      <p:cBhvr>
                                        <p:cTn id="27" dur="1000"/>
                                        <p:tgtEl>
                                          <p:spTgt spid="97"/>
                                        </p:tgtEl>
                                      </p:cBhvr>
                                    </p:animEffect>
                                  </p:childTnLst>
                                </p:cTn>
                              </p:par>
                            </p:childTnLst>
                          </p:cTn>
                        </p:par>
                        <p:par>
                          <p:cTn id="28" fill="hold">
                            <p:stCondLst>
                              <p:cond delay="2000"/>
                            </p:stCondLst>
                            <p:childTnLst>
                              <p:par>
                                <p:cTn id="29" presetID="14" presetClass="entr" presetSubtype="10" fill="hold" grpId="0" nodeType="afterEffect">
                                  <p:stCondLst>
                                    <p:cond delay="0"/>
                                  </p:stCondLst>
                                  <p:childTnLst>
                                    <p:set>
                                      <p:cBhvr>
                                        <p:cTn id="30" dur="1" fill="hold">
                                          <p:stCondLst>
                                            <p:cond delay="0"/>
                                          </p:stCondLst>
                                        </p:cTn>
                                        <p:tgtEl>
                                          <p:spTgt spid="98"/>
                                        </p:tgtEl>
                                        <p:attrNameLst>
                                          <p:attrName>style.visibility</p:attrName>
                                        </p:attrNameLst>
                                      </p:cBhvr>
                                      <p:to>
                                        <p:strVal val="visible"/>
                                      </p:to>
                                    </p:set>
                                    <p:animEffect transition="in" filter="randombar(horizontal)">
                                      <p:cBhvr>
                                        <p:cTn id="31" dur="500"/>
                                        <p:tgtEl>
                                          <p:spTgt spid="98"/>
                                        </p:tgtEl>
                                      </p:cBhvr>
                                    </p:animEffect>
                                  </p:childTnLst>
                                </p:cTn>
                              </p:par>
                            </p:childTnLst>
                          </p:cTn>
                        </p:par>
                        <p:par>
                          <p:cTn id="32" fill="hold">
                            <p:stCondLst>
                              <p:cond delay="2500"/>
                            </p:stCondLst>
                            <p:childTnLst>
                              <p:par>
                                <p:cTn id="33" presetID="55"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ppt_w</p:attrName>
                                        </p:attrNameLst>
                                      </p:cBhvr>
                                      <p:tavLst>
                                        <p:tav tm="0">
                                          <p:val>
                                            <p:strVal val="#ppt_w*0.70"/>
                                          </p:val>
                                        </p:tav>
                                        <p:tav tm="100000">
                                          <p:val>
                                            <p:strVal val="#ppt_w"/>
                                          </p:val>
                                        </p:tav>
                                      </p:tavLst>
                                    </p:anim>
                                    <p:anim calcmode="lin" valueType="num">
                                      <p:cBhvr>
                                        <p:cTn id="36" dur="1000" fill="hold"/>
                                        <p:tgtEl>
                                          <p:spTgt spid="8"/>
                                        </p:tgtEl>
                                        <p:attrNameLst>
                                          <p:attrName>ppt_h</p:attrName>
                                        </p:attrNameLst>
                                      </p:cBhvr>
                                      <p:tavLst>
                                        <p:tav tm="0">
                                          <p:val>
                                            <p:strVal val="#ppt_h"/>
                                          </p:val>
                                        </p:tav>
                                        <p:tav tm="100000">
                                          <p:val>
                                            <p:strVal val="#ppt_h"/>
                                          </p:val>
                                        </p:tav>
                                      </p:tavLst>
                                    </p:anim>
                                    <p:animEffect transition="in" filter="fade">
                                      <p:cBhvr>
                                        <p:cTn id="37" dur="1000"/>
                                        <p:tgtEl>
                                          <p:spTgt spid="8"/>
                                        </p:tgtEl>
                                      </p:cBhvr>
                                    </p:animEffect>
                                  </p:childTnLst>
                                </p:cTn>
                              </p:par>
                            </p:childTnLst>
                          </p:cTn>
                        </p:par>
                        <p:par>
                          <p:cTn id="38" fill="hold">
                            <p:stCondLst>
                              <p:cond delay="3500"/>
                            </p:stCondLst>
                            <p:childTnLst>
                              <p:par>
                                <p:cTn id="39" presetID="55"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1000" fill="hold"/>
                                        <p:tgtEl>
                                          <p:spTgt spid="9"/>
                                        </p:tgtEl>
                                        <p:attrNameLst>
                                          <p:attrName>ppt_w</p:attrName>
                                        </p:attrNameLst>
                                      </p:cBhvr>
                                      <p:tavLst>
                                        <p:tav tm="0">
                                          <p:val>
                                            <p:strVal val="#ppt_w*0.70"/>
                                          </p:val>
                                        </p:tav>
                                        <p:tav tm="100000">
                                          <p:val>
                                            <p:strVal val="#ppt_w"/>
                                          </p:val>
                                        </p:tav>
                                      </p:tavLst>
                                    </p:anim>
                                    <p:anim calcmode="lin" valueType="num">
                                      <p:cBhvr>
                                        <p:cTn id="42" dur="1000" fill="hold"/>
                                        <p:tgtEl>
                                          <p:spTgt spid="9"/>
                                        </p:tgtEl>
                                        <p:attrNameLst>
                                          <p:attrName>ppt_h</p:attrName>
                                        </p:attrNameLst>
                                      </p:cBhvr>
                                      <p:tavLst>
                                        <p:tav tm="0">
                                          <p:val>
                                            <p:strVal val="#ppt_h"/>
                                          </p:val>
                                        </p:tav>
                                        <p:tav tm="100000">
                                          <p:val>
                                            <p:strVal val="#ppt_h"/>
                                          </p:val>
                                        </p:tav>
                                      </p:tavLst>
                                    </p:anim>
                                    <p:animEffect transition="in" filter="fade">
                                      <p:cBhvr>
                                        <p:cTn id="43" dur="1000"/>
                                        <p:tgtEl>
                                          <p:spTgt spid="9"/>
                                        </p:tgtEl>
                                      </p:cBhvr>
                                    </p:animEffect>
                                  </p:childTnLst>
                                </p:cTn>
                              </p:par>
                            </p:childTnLst>
                          </p:cTn>
                        </p:par>
                        <p:par>
                          <p:cTn id="44" fill="hold">
                            <p:stCondLst>
                              <p:cond delay="4500"/>
                            </p:stCondLst>
                            <p:childTnLst>
                              <p:par>
                                <p:cTn id="45" presetID="14" presetClass="entr" presetSubtype="1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randombar(horizontal)">
                                      <p:cBhvr>
                                        <p:cTn id="47" dur="500"/>
                                        <p:tgtEl>
                                          <p:spTgt spid="10"/>
                                        </p:tgtEl>
                                      </p:cBhvr>
                                    </p:animEffect>
                                  </p:childTnLst>
                                </p:cTn>
                              </p:par>
                            </p:childTnLst>
                          </p:cTn>
                        </p:par>
                        <p:par>
                          <p:cTn id="48" fill="hold">
                            <p:stCondLst>
                              <p:cond delay="5000"/>
                            </p:stCondLst>
                            <p:childTnLst>
                              <p:par>
                                <p:cTn id="49" presetID="55" presetClass="entr" presetSubtype="0" fill="hold" grpId="0" nodeType="afterEffect">
                                  <p:stCondLst>
                                    <p:cond delay="0"/>
                                  </p:stCondLst>
                                  <p:childTnLst>
                                    <p:set>
                                      <p:cBhvr>
                                        <p:cTn id="50" dur="1" fill="hold">
                                          <p:stCondLst>
                                            <p:cond delay="0"/>
                                          </p:stCondLst>
                                        </p:cTn>
                                        <p:tgtEl>
                                          <p:spTgt spid="106"/>
                                        </p:tgtEl>
                                        <p:attrNameLst>
                                          <p:attrName>style.visibility</p:attrName>
                                        </p:attrNameLst>
                                      </p:cBhvr>
                                      <p:to>
                                        <p:strVal val="visible"/>
                                      </p:to>
                                    </p:set>
                                    <p:anim calcmode="lin" valueType="num">
                                      <p:cBhvr>
                                        <p:cTn id="51" dur="1000" fill="hold"/>
                                        <p:tgtEl>
                                          <p:spTgt spid="106"/>
                                        </p:tgtEl>
                                        <p:attrNameLst>
                                          <p:attrName>ppt_w</p:attrName>
                                        </p:attrNameLst>
                                      </p:cBhvr>
                                      <p:tavLst>
                                        <p:tav tm="0">
                                          <p:val>
                                            <p:strVal val="#ppt_w*0.70"/>
                                          </p:val>
                                        </p:tav>
                                        <p:tav tm="100000">
                                          <p:val>
                                            <p:strVal val="#ppt_w"/>
                                          </p:val>
                                        </p:tav>
                                      </p:tavLst>
                                    </p:anim>
                                    <p:anim calcmode="lin" valueType="num">
                                      <p:cBhvr>
                                        <p:cTn id="52" dur="1000" fill="hold"/>
                                        <p:tgtEl>
                                          <p:spTgt spid="106"/>
                                        </p:tgtEl>
                                        <p:attrNameLst>
                                          <p:attrName>ppt_h</p:attrName>
                                        </p:attrNameLst>
                                      </p:cBhvr>
                                      <p:tavLst>
                                        <p:tav tm="0">
                                          <p:val>
                                            <p:strVal val="#ppt_h"/>
                                          </p:val>
                                        </p:tav>
                                        <p:tav tm="100000">
                                          <p:val>
                                            <p:strVal val="#ppt_h"/>
                                          </p:val>
                                        </p:tav>
                                      </p:tavLst>
                                    </p:anim>
                                    <p:animEffect transition="in" filter="fade">
                                      <p:cBhvr>
                                        <p:cTn id="53" dur="1000"/>
                                        <p:tgtEl>
                                          <p:spTgt spid="106"/>
                                        </p:tgtEl>
                                      </p:cBhvr>
                                    </p:animEffect>
                                  </p:childTnLst>
                                </p:cTn>
                              </p:par>
                            </p:childTnLst>
                          </p:cTn>
                        </p:par>
                        <p:par>
                          <p:cTn id="54" fill="hold">
                            <p:stCondLst>
                              <p:cond delay="6000"/>
                            </p:stCondLst>
                            <p:childTnLst>
                              <p:par>
                                <p:cTn id="55" presetID="14" presetClass="entr" presetSubtype="1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randombar(horizontal)">
                                      <p:cBhvr>
                                        <p:cTn id="57" dur="500"/>
                                        <p:tgtEl>
                                          <p:spTgt spid="11"/>
                                        </p:tgtEl>
                                      </p:cBhvr>
                                    </p:animEffect>
                                  </p:childTnLst>
                                </p:cTn>
                              </p:par>
                            </p:childTnLst>
                          </p:cTn>
                        </p:par>
                        <p:par>
                          <p:cTn id="58" fill="hold">
                            <p:stCondLst>
                              <p:cond delay="6500"/>
                            </p:stCondLst>
                            <p:childTnLst>
                              <p:par>
                                <p:cTn id="59" presetID="14" presetClass="entr" presetSubtype="1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randombar(horizontal)">
                                      <p:cBhvr>
                                        <p:cTn id="6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97" grpId="0"/>
      <p:bldP spid="98" grpId="0"/>
      <p:bldP spid="8" grpId="0"/>
      <p:bldP spid="9" grpId="0"/>
      <p:bldP spid="10" grpId="0"/>
      <p:bldP spid="106"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7824" y="281599"/>
            <a:ext cx="337312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dirty="0">
                <a:solidFill>
                  <a:srgbClr val="44546A"/>
                </a:solidFill>
                <a:cs typeface="+mn-ea"/>
                <a:sym typeface="+mn-lt"/>
              </a:rPr>
              <a:t>03</a:t>
            </a:r>
            <a:r>
              <a:rPr kumimoji="1" lang="zh-CN" altLang="en-US" sz="2400" dirty="0">
                <a:solidFill>
                  <a:srgbClr val="44546A"/>
                </a:solidFill>
                <a:cs typeface="+mn-ea"/>
                <a:sym typeface="+mn-lt"/>
              </a:rPr>
              <a:t> 网上证券交易的规则</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grpSp>
        <p:nvGrpSpPr>
          <p:cNvPr id="50" name="品派设计"/>
          <p:cNvGrpSpPr/>
          <p:nvPr/>
        </p:nvGrpSpPr>
        <p:grpSpPr>
          <a:xfrm>
            <a:off x="1016000" y="2683510"/>
            <a:ext cx="10153015" cy="2667635"/>
            <a:chOff x="1600" y="4226"/>
            <a:chExt cx="15989" cy="4201"/>
          </a:xfrm>
        </p:grpSpPr>
        <p:grpSp>
          <p:nvGrpSpPr>
            <p:cNvPr id="53" name="组合 52"/>
            <p:cNvGrpSpPr/>
            <p:nvPr/>
          </p:nvGrpSpPr>
          <p:grpSpPr>
            <a:xfrm>
              <a:off x="1600" y="4226"/>
              <a:ext cx="15989" cy="4201"/>
              <a:chOff x="1073" y="3590"/>
              <a:chExt cx="17057" cy="4482"/>
            </a:xfrm>
          </p:grpSpPr>
          <p:sp>
            <p:nvSpPr>
              <p:cNvPr id="69" name="任意多边形 7"/>
              <p:cNvSpPr/>
              <p:nvPr/>
            </p:nvSpPr>
            <p:spPr>
              <a:xfrm>
                <a:off x="3521" y="3907"/>
                <a:ext cx="12159" cy="863"/>
              </a:xfrm>
              <a:custGeom>
                <a:avLst/>
                <a:gdLst>
                  <a:gd name="connsiteX0" fmla="*/ 0 w 12568"/>
                  <a:gd name="connsiteY0" fmla="*/ 863 h 863"/>
                  <a:gd name="connsiteX1" fmla="*/ 0 w 12568"/>
                  <a:gd name="connsiteY1" fmla="*/ 288 h 863"/>
                  <a:gd name="connsiteX2" fmla="*/ 288 w 12568"/>
                  <a:gd name="connsiteY2" fmla="*/ 0 h 863"/>
                  <a:gd name="connsiteX3" fmla="*/ 12280 w 12568"/>
                  <a:gd name="connsiteY3" fmla="*/ 0 h 863"/>
                  <a:gd name="connsiteX4" fmla="*/ 12568 w 12568"/>
                  <a:gd name="connsiteY4" fmla="*/ 288 h 863"/>
                  <a:gd name="connsiteX5" fmla="*/ 12568 w 12568"/>
                  <a:gd name="connsiteY5" fmla="*/ 863 h 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68" h="863">
                    <a:moveTo>
                      <a:pt x="0" y="863"/>
                    </a:moveTo>
                    <a:lnTo>
                      <a:pt x="0" y="288"/>
                    </a:lnTo>
                    <a:cubicBezTo>
                      <a:pt x="0" y="129"/>
                      <a:pt x="129" y="0"/>
                      <a:pt x="288" y="0"/>
                    </a:cubicBezTo>
                    <a:lnTo>
                      <a:pt x="12280" y="0"/>
                    </a:lnTo>
                    <a:cubicBezTo>
                      <a:pt x="12439" y="0"/>
                      <a:pt x="12568" y="129"/>
                      <a:pt x="12568" y="288"/>
                    </a:cubicBezTo>
                    <a:lnTo>
                      <a:pt x="12568" y="863"/>
                    </a:lnTo>
                  </a:path>
                </a:pathLst>
              </a:cu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cxnSp>
            <p:nvCxnSpPr>
              <p:cNvPr id="70" name="直接连接符 69"/>
              <p:cNvCxnSpPr/>
              <p:nvPr/>
            </p:nvCxnSpPr>
            <p:spPr>
              <a:xfrm>
                <a:off x="9600" y="3590"/>
                <a:ext cx="0" cy="1180"/>
              </a:xfrm>
              <a:prstGeom prst="lin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71" name="圆角矩形 11"/>
              <p:cNvSpPr/>
              <p:nvPr/>
            </p:nvSpPr>
            <p:spPr>
              <a:xfrm>
                <a:off x="1073" y="4770"/>
                <a:ext cx="4887" cy="3303"/>
              </a:xfrm>
              <a:prstGeom prst="roundRect">
                <a:avLst>
                  <a:gd name="adj" fmla="val 7599"/>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圆角矩形 14"/>
              <p:cNvSpPr/>
              <p:nvPr/>
            </p:nvSpPr>
            <p:spPr>
              <a:xfrm>
                <a:off x="7164" y="4770"/>
                <a:ext cx="4887" cy="3303"/>
              </a:xfrm>
              <a:prstGeom prst="roundRect">
                <a:avLst>
                  <a:gd name="adj" fmla="val 7599"/>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圆角矩形 15"/>
              <p:cNvSpPr/>
              <p:nvPr/>
            </p:nvSpPr>
            <p:spPr>
              <a:xfrm>
                <a:off x="13244" y="4770"/>
                <a:ext cx="4887" cy="3303"/>
              </a:xfrm>
              <a:prstGeom prst="roundRect">
                <a:avLst>
                  <a:gd name="adj" fmla="val 7599"/>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4" name="组合 53"/>
            <p:cNvGrpSpPr/>
            <p:nvPr/>
          </p:nvGrpSpPr>
          <p:grpSpPr>
            <a:xfrm>
              <a:off x="14817" y="4933"/>
              <a:ext cx="934" cy="934"/>
              <a:chOff x="14817" y="4933"/>
              <a:chExt cx="934" cy="934"/>
            </a:xfrm>
          </p:grpSpPr>
          <p:sp>
            <p:nvSpPr>
              <p:cNvPr id="67" name="椭圆 66"/>
              <p:cNvSpPr/>
              <p:nvPr/>
            </p:nvSpPr>
            <p:spPr>
              <a:xfrm>
                <a:off x="14817" y="4933"/>
                <a:ext cx="934" cy="934"/>
              </a:xfrm>
              <a:prstGeom prst="ellipse">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68" name="Freeform 160"/>
              <p:cNvSpPr>
                <a:spLocks noEditPoints="1"/>
              </p:cNvSpPr>
              <p:nvPr/>
            </p:nvSpPr>
            <p:spPr bwMode="auto">
              <a:xfrm>
                <a:off x="15038" y="5116"/>
                <a:ext cx="492" cy="569"/>
              </a:xfrm>
              <a:custGeom>
                <a:avLst/>
                <a:gdLst/>
                <a:ahLst/>
                <a:cxnLst>
                  <a:cxn ang="0">
                    <a:pos x="121934" y="104775"/>
                  </a:cxn>
                  <a:cxn ang="0">
                    <a:pos x="141187" y="114300"/>
                  </a:cxn>
                  <a:cxn ang="0">
                    <a:pos x="141187" y="114300"/>
                  </a:cxn>
                  <a:cxn ang="0">
                    <a:pos x="150813" y="133350"/>
                  </a:cxn>
                  <a:cxn ang="0">
                    <a:pos x="121934" y="161925"/>
                  </a:cxn>
                  <a:cxn ang="0">
                    <a:pos x="93055" y="133350"/>
                  </a:cxn>
                  <a:cxn ang="0">
                    <a:pos x="96264" y="123825"/>
                  </a:cxn>
                  <a:cxn ang="0">
                    <a:pos x="67385" y="107950"/>
                  </a:cxn>
                  <a:cxn ang="0">
                    <a:pos x="64176" y="107950"/>
                  </a:cxn>
                  <a:cxn ang="0">
                    <a:pos x="64176" y="107950"/>
                  </a:cxn>
                  <a:cxn ang="0">
                    <a:pos x="38505" y="117475"/>
                  </a:cxn>
                  <a:cxn ang="0">
                    <a:pos x="0" y="82550"/>
                  </a:cxn>
                  <a:cxn ang="0">
                    <a:pos x="38505" y="44450"/>
                  </a:cxn>
                  <a:cxn ang="0">
                    <a:pos x="64176" y="53975"/>
                  </a:cxn>
                  <a:cxn ang="0">
                    <a:pos x="64176" y="53975"/>
                  </a:cxn>
                  <a:cxn ang="0">
                    <a:pos x="64176" y="53975"/>
                  </a:cxn>
                  <a:cxn ang="0">
                    <a:pos x="67385" y="57150"/>
                  </a:cxn>
                  <a:cxn ang="0">
                    <a:pos x="96264" y="38100"/>
                  </a:cxn>
                  <a:cxn ang="0">
                    <a:pos x="93055" y="28575"/>
                  </a:cxn>
                  <a:cxn ang="0">
                    <a:pos x="121934" y="0"/>
                  </a:cxn>
                  <a:cxn ang="0">
                    <a:pos x="150813" y="28575"/>
                  </a:cxn>
                  <a:cxn ang="0">
                    <a:pos x="121934" y="57150"/>
                  </a:cxn>
                  <a:cxn ang="0">
                    <a:pos x="102681" y="47625"/>
                  </a:cxn>
                  <a:cxn ang="0">
                    <a:pos x="102681" y="47625"/>
                  </a:cxn>
                  <a:cxn ang="0">
                    <a:pos x="73802" y="66675"/>
                  </a:cxn>
                  <a:cxn ang="0">
                    <a:pos x="77011" y="82550"/>
                  </a:cxn>
                  <a:cxn ang="0">
                    <a:pos x="73802" y="95250"/>
                  </a:cxn>
                  <a:cxn ang="0">
                    <a:pos x="102681" y="114300"/>
                  </a:cxn>
                  <a:cxn ang="0">
                    <a:pos x="102681" y="114300"/>
                  </a:cxn>
                  <a:cxn ang="0">
                    <a:pos x="102681" y="114300"/>
                  </a:cxn>
                  <a:cxn ang="0">
                    <a:pos x="102681" y="114300"/>
                  </a:cxn>
                  <a:cxn ang="0">
                    <a:pos x="121934" y="104775"/>
                  </a:cxn>
                  <a:cxn ang="0">
                    <a:pos x="134769" y="120650"/>
                  </a:cxn>
                  <a:cxn ang="0">
                    <a:pos x="134769" y="120650"/>
                  </a:cxn>
                  <a:cxn ang="0">
                    <a:pos x="121934" y="117475"/>
                  </a:cxn>
                  <a:cxn ang="0">
                    <a:pos x="112308" y="120650"/>
                  </a:cxn>
                  <a:cxn ang="0">
                    <a:pos x="112308" y="120650"/>
                  </a:cxn>
                  <a:cxn ang="0">
                    <a:pos x="105890" y="133350"/>
                  </a:cxn>
                  <a:cxn ang="0">
                    <a:pos x="121934" y="149225"/>
                  </a:cxn>
                  <a:cxn ang="0">
                    <a:pos x="137978" y="133350"/>
                  </a:cxn>
                  <a:cxn ang="0">
                    <a:pos x="134769" y="120650"/>
                  </a:cxn>
                  <a:cxn ang="0">
                    <a:pos x="134769" y="120650"/>
                  </a:cxn>
                  <a:cxn ang="0">
                    <a:pos x="54549" y="63500"/>
                  </a:cxn>
                  <a:cxn ang="0">
                    <a:pos x="54549" y="63500"/>
                  </a:cxn>
                  <a:cxn ang="0">
                    <a:pos x="38505" y="57150"/>
                  </a:cxn>
                  <a:cxn ang="0">
                    <a:pos x="12835" y="82550"/>
                  </a:cxn>
                  <a:cxn ang="0">
                    <a:pos x="38505" y="107950"/>
                  </a:cxn>
                  <a:cxn ang="0">
                    <a:pos x="54549" y="98425"/>
                  </a:cxn>
                  <a:cxn ang="0">
                    <a:pos x="54549" y="98425"/>
                  </a:cxn>
                  <a:cxn ang="0">
                    <a:pos x="64176" y="82550"/>
                  </a:cxn>
                  <a:cxn ang="0">
                    <a:pos x="54549" y="63500"/>
                  </a:cxn>
                  <a:cxn ang="0">
                    <a:pos x="54549" y="63500"/>
                  </a:cxn>
                  <a:cxn ang="0">
                    <a:pos x="121934" y="12700"/>
                  </a:cxn>
                  <a:cxn ang="0">
                    <a:pos x="121934" y="12700"/>
                  </a:cxn>
                  <a:cxn ang="0">
                    <a:pos x="105890" y="28575"/>
                  </a:cxn>
                  <a:cxn ang="0">
                    <a:pos x="109099" y="38100"/>
                  </a:cxn>
                  <a:cxn ang="0">
                    <a:pos x="109099" y="38100"/>
                  </a:cxn>
                  <a:cxn ang="0">
                    <a:pos x="112308" y="41275"/>
                  </a:cxn>
                  <a:cxn ang="0">
                    <a:pos x="112308" y="41275"/>
                  </a:cxn>
                  <a:cxn ang="0">
                    <a:pos x="121934" y="44450"/>
                  </a:cxn>
                  <a:cxn ang="0">
                    <a:pos x="137978" y="28575"/>
                  </a:cxn>
                  <a:cxn ang="0">
                    <a:pos x="121934" y="12700"/>
                  </a:cxn>
                </a:cxnLst>
                <a:rect l="0" t="0" r="0" b="0"/>
                <a:pathLst>
                  <a:path w="47" h="51">
                    <a:moveTo>
                      <a:pt x="38" y="33"/>
                    </a:moveTo>
                    <a:cubicBezTo>
                      <a:pt x="41" y="33"/>
                      <a:pt x="43" y="34"/>
                      <a:pt x="44" y="36"/>
                    </a:cubicBezTo>
                    <a:cubicBezTo>
                      <a:pt x="44" y="36"/>
                      <a:pt x="44" y="36"/>
                      <a:pt x="44" y="36"/>
                    </a:cubicBezTo>
                    <a:cubicBezTo>
                      <a:pt x="46" y="37"/>
                      <a:pt x="47" y="40"/>
                      <a:pt x="47" y="42"/>
                    </a:cubicBezTo>
                    <a:cubicBezTo>
                      <a:pt x="47" y="47"/>
                      <a:pt x="43" y="51"/>
                      <a:pt x="38" y="51"/>
                    </a:cubicBezTo>
                    <a:cubicBezTo>
                      <a:pt x="33" y="51"/>
                      <a:pt x="29" y="47"/>
                      <a:pt x="29" y="42"/>
                    </a:cubicBezTo>
                    <a:cubicBezTo>
                      <a:pt x="29" y="41"/>
                      <a:pt x="30" y="40"/>
                      <a:pt x="30" y="39"/>
                    </a:cubicBezTo>
                    <a:cubicBezTo>
                      <a:pt x="21" y="34"/>
                      <a:pt x="21" y="34"/>
                      <a:pt x="21" y="34"/>
                    </a:cubicBezTo>
                    <a:cubicBezTo>
                      <a:pt x="21" y="34"/>
                      <a:pt x="20" y="34"/>
                      <a:pt x="20" y="34"/>
                    </a:cubicBezTo>
                    <a:cubicBezTo>
                      <a:pt x="20" y="34"/>
                      <a:pt x="20" y="34"/>
                      <a:pt x="20" y="34"/>
                    </a:cubicBezTo>
                    <a:cubicBezTo>
                      <a:pt x="18" y="36"/>
                      <a:pt x="15" y="37"/>
                      <a:pt x="12" y="37"/>
                    </a:cubicBezTo>
                    <a:cubicBezTo>
                      <a:pt x="5" y="37"/>
                      <a:pt x="0" y="32"/>
                      <a:pt x="0" y="26"/>
                    </a:cubicBezTo>
                    <a:cubicBezTo>
                      <a:pt x="0" y="19"/>
                      <a:pt x="5" y="14"/>
                      <a:pt x="12" y="14"/>
                    </a:cubicBezTo>
                    <a:cubicBezTo>
                      <a:pt x="15" y="14"/>
                      <a:pt x="18" y="15"/>
                      <a:pt x="20" y="17"/>
                    </a:cubicBezTo>
                    <a:cubicBezTo>
                      <a:pt x="20" y="17"/>
                      <a:pt x="20" y="17"/>
                      <a:pt x="20" y="17"/>
                    </a:cubicBezTo>
                    <a:cubicBezTo>
                      <a:pt x="20" y="17"/>
                      <a:pt x="20" y="17"/>
                      <a:pt x="20" y="17"/>
                    </a:cubicBezTo>
                    <a:cubicBezTo>
                      <a:pt x="20" y="17"/>
                      <a:pt x="21" y="17"/>
                      <a:pt x="21" y="18"/>
                    </a:cubicBezTo>
                    <a:cubicBezTo>
                      <a:pt x="30" y="12"/>
                      <a:pt x="30" y="12"/>
                      <a:pt x="30" y="12"/>
                    </a:cubicBezTo>
                    <a:cubicBezTo>
                      <a:pt x="30" y="11"/>
                      <a:pt x="29" y="10"/>
                      <a:pt x="29" y="9"/>
                    </a:cubicBezTo>
                    <a:cubicBezTo>
                      <a:pt x="29" y="4"/>
                      <a:pt x="33" y="0"/>
                      <a:pt x="38" y="0"/>
                    </a:cubicBezTo>
                    <a:cubicBezTo>
                      <a:pt x="43" y="0"/>
                      <a:pt x="47" y="4"/>
                      <a:pt x="47" y="9"/>
                    </a:cubicBezTo>
                    <a:cubicBezTo>
                      <a:pt x="47" y="14"/>
                      <a:pt x="43" y="18"/>
                      <a:pt x="38" y="18"/>
                    </a:cubicBezTo>
                    <a:cubicBezTo>
                      <a:pt x="36" y="18"/>
                      <a:pt x="34" y="17"/>
                      <a:pt x="32" y="15"/>
                    </a:cubicBezTo>
                    <a:cubicBezTo>
                      <a:pt x="32" y="15"/>
                      <a:pt x="32" y="15"/>
                      <a:pt x="32" y="15"/>
                    </a:cubicBezTo>
                    <a:cubicBezTo>
                      <a:pt x="23" y="21"/>
                      <a:pt x="23" y="21"/>
                      <a:pt x="23" y="21"/>
                    </a:cubicBezTo>
                    <a:cubicBezTo>
                      <a:pt x="23" y="22"/>
                      <a:pt x="24" y="24"/>
                      <a:pt x="24" y="26"/>
                    </a:cubicBezTo>
                    <a:cubicBezTo>
                      <a:pt x="24" y="27"/>
                      <a:pt x="23" y="29"/>
                      <a:pt x="23" y="30"/>
                    </a:cubicBezTo>
                    <a:cubicBezTo>
                      <a:pt x="32" y="36"/>
                      <a:pt x="32" y="36"/>
                      <a:pt x="32" y="36"/>
                    </a:cubicBezTo>
                    <a:cubicBezTo>
                      <a:pt x="32" y="36"/>
                      <a:pt x="32" y="36"/>
                      <a:pt x="32" y="36"/>
                    </a:cubicBezTo>
                    <a:cubicBezTo>
                      <a:pt x="32" y="36"/>
                      <a:pt x="32" y="36"/>
                      <a:pt x="32" y="36"/>
                    </a:cubicBezTo>
                    <a:cubicBezTo>
                      <a:pt x="32" y="36"/>
                      <a:pt x="32" y="36"/>
                      <a:pt x="32" y="36"/>
                    </a:cubicBezTo>
                    <a:cubicBezTo>
                      <a:pt x="34" y="34"/>
                      <a:pt x="36" y="33"/>
                      <a:pt x="38" y="33"/>
                    </a:cubicBezTo>
                    <a:close/>
                    <a:moveTo>
                      <a:pt x="42" y="38"/>
                    </a:moveTo>
                    <a:cubicBezTo>
                      <a:pt x="42" y="38"/>
                      <a:pt x="42" y="38"/>
                      <a:pt x="42" y="38"/>
                    </a:cubicBezTo>
                    <a:cubicBezTo>
                      <a:pt x="41" y="38"/>
                      <a:pt x="40" y="37"/>
                      <a:pt x="38" y="37"/>
                    </a:cubicBezTo>
                    <a:cubicBezTo>
                      <a:pt x="37" y="37"/>
                      <a:pt x="36" y="38"/>
                      <a:pt x="35" y="38"/>
                    </a:cubicBezTo>
                    <a:cubicBezTo>
                      <a:pt x="35" y="38"/>
                      <a:pt x="35" y="38"/>
                      <a:pt x="35" y="38"/>
                    </a:cubicBezTo>
                    <a:cubicBezTo>
                      <a:pt x="34" y="39"/>
                      <a:pt x="33" y="41"/>
                      <a:pt x="33" y="42"/>
                    </a:cubicBezTo>
                    <a:cubicBezTo>
                      <a:pt x="33" y="45"/>
                      <a:pt x="36" y="47"/>
                      <a:pt x="38" y="47"/>
                    </a:cubicBezTo>
                    <a:cubicBezTo>
                      <a:pt x="41" y="47"/>
                      <a:pt x="43" y="45"/>
                      <a:pt x="43" y="42"/>
                    </a:cubicBezTo>
                    <a:cubicBezTo>
                      <a:pt x="43" y="41"/>
                      <a:pt x="43" y="39"/>
                      <a:pt x="42" y="38"/>
                    </a:cubicBezTo>
                    <a:cubicBezTo>
                      <a:pt x="42" y="38"/>
                      <a:pt x="42" y="38"/>
                      <a:pt x="42" y="38"/>
                    </a:cubicBezTo>
                    <a:close/>
                    <a:moveTo>
                      <a:pt x="17" y="20"/>
                    </a:moveTo>
                    <a:cubicBezTo>
                      <a:pt x="17" y="20"/>
                      <a:pt x="17" y="20"/>
                      <a:pt x="17" y="20"/>
                    </a:cubicBezTo>
                    <a:cubicBezTo>
                      <a:pt x="16" y="18"/>
                      <a:pt x="14" y="18"/>
                      <a:pt x="12" y="18"/>
                    </a:cubicBezTo>
                    <a:cubicBezTo>
                      <a:pt x="7" y="18"/>
                      <a:pt x="4" y="21"/>
                      <a:pt x="4" y="26"/>
                    </a:cubicBezTo>
                    <a:cubicBezTo>
                      <a:pt x="4" y="30"/>
                      <a:pt x="7" y="34"/>
                      <a:pt x="12" y="34"/>
                    </a:cubicBezTo>
                    <a:cubicBezTo>
                      <a:pt x="14" y="34"/>
                      <a:pt x="16" y="33"/>
                      <a:pt x="17" y="31"/>
                    </a:cubicBezTo>
                    <a:cubicBezTo>
                      <a:pt x="17" y="31"/>
                      <a:pt x="17" y="31"/>
                      <a:pt x="17" y="31"/>
                    </a:cubicBezTo>
                    <a:cubicBezTo>
                      <a:pt x="19" y="30"/>
                      <a:pt x="20" y="28"/>
                      <a:pt x="20" y="26"/>
                    </a:cubicBezTo>
                    <a:cubicBezTo>
                      <a:pt x="20" y="23"/>
                      <a:pt x="19" y="21"/>
                      <a:pt x="17" y="20"/>
                    </a:cubicBezTo>
                    <a:cubicBezTo>
                      <a:pt x="17" y="20"/>
                      <a:pt x="17" y="20"/>
                      <a:pt x="17" y="20"/>
                    </a:cubicBezTo>
                    <a:close/>
                    <a:moveTo>
                      <a:pt x="38" y="4"/>
                    </a:moveTo>
                    <a:cubicBezTo>
                      <a:pt x="38" y="4"/>
                      <a:pt x="38" y="4"/>
                      <a:pt x="38" y="4"/>
                    </a:cubicBezTo>
                    <a:cubicBezTo>
                      <a:pt x="36" y="4"/>
                      <a:pt x="33" y="7"/>
                      <a:pt x="33" y="9"/>
                    </a:cubicBezTo>
                    <a:cubicBezTo>
                      <a:pt x="33" y="10"/>
                      <a:pt x="34" y="11"/>
                      <a:pt x="34" y="12"/>
                    </a:cubicBezTo>
                    <a:cubicBezTo>
                      <a:pt x="34" y="12"/>
                      <a:pt x="34" y="12"/>
                      <a:pt x="34" y="12"/>
                    </a:cubicBezTo>
                    <a:cubicBezTo>
                      <a:pt x="34" y="12"/>
                      <a:pt x="34" y="12"/>
                      <a:pt x="35" y="13"/>
                    </a:cubicBezTo>
                    <a:cubicBezTo>
                      <a:pt x="35" y="13"/>
                      <a:pt x="35" y="13"/>
                      <a:pt x="35" y="13"/>
                    </a:cubicBezTo>
                    <a:cubicBezTo>
                      <a:pt x="36" y="14"/>
                      <a:pt x="37" y="14"/>
                      <a:pt x="38" y="14"/>
                    </a:cubicBezTo>
                    <a:cubicBezTo>
                      <a:pt x="41" y="14"/>
                      <a:pt x="43" y="12"/>
                      <a:pt x="43" y="9"/>
                    </a:cubicBezTo>
                    <a:cubicBezTo>
                      <a:pt x="43" y="7"/>
                      <a:pt x="41" y="4"/>
                      <a:pt x="38" y="4"/>
                    </a:cubicBezTo>
                    <a:close/>
                  </a:path>
                </a:pathLst>
              </a:custGeom>
              <a:solidFill>
                <a:schemeClr val="bg1"/>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grpSp>
        <p:grpSp>
          <p:nvGrpSpPr>
            <p:cNvPr id="55" name="组合 54"/>
            <p:cNvGrpSpPr/>
            <p:nvPr/>
          </p:nvGrpSpPr>
          <p:grpSpPr>
            <a:xfrm>
              <a:off x="9135" y="4933"/>
              <a:ext cx="934" cy="934"/>
              <a:chOff x="9135" y="4933"/>
              <a:chExt cx="934" cy="934"/>
            </a:xfrm>
          </p:grpSpPr>
          <p:sp>
            <p:nvSpPr>
              <p:cNvPr id="65" name="椭圆 64"/>
              <p:cNvSpPr/>
              <p:nvPr/>
            </p:nvSpPr>
            <p:spPr>
              <a:xfrm>
                <a:off x="9135" y="4933"/>
                <a:ext cx="934" cy="934"/>
              </a:xfrm>
              <a:prstGeom prst="ellipse">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66" name="Freeform 83"/>
              <p:cNvSpPr>
                <a:spLocks noEditPoints="1"/>
              </p:cNvSpPr>
              <p:nvPr/>
            </p:nvSpPr>
            <p:spPr bwMode="auto">
              <a:xfrm>
                <a:off x="9371" y="5116"/>
                <a:ext cx="492" cy="555"/>
              </a:xfrm>
              <a:custGeom>
                <a:avLst/>
                <a:gdLst/>
                <a:ahLst/>
                <a:cxnLst>
                  <a:cxn ang="0">
                    <a:pos x="79375" y="0"/>
                  </a:cxn>
                  <a:cxn ang="0">
                    <a:pos x="127000" y="22225"/>
                  </a:cxn>
                  <a:cxn ang="0">
                    <a:pos x="136525" y="111125"/>
                  </a:cxn>
                  <a:cxn ang="0">
                    <a:pos x="104775" y="136525"/>
                  </a:cxn>
                  <a:cxn ang="0">
                    <a:pos x="82550" y="158750"/>
                  </a:cxn>
                  <a:cxn ang="0">
                    <a:pos x="73025" y="158750"/>
                  </a:cxn>
                  <a:cxn ang="0">
                    <a:pos x="73025" y="158750"/>
                  </a:cxn>
                  <a:cxn ang="0">
                    <a:pos x="73025" y="158750"/>
                  </a:cxn>
                  <a:cxn ang="0">
                    <a:pos x="50800" y="136525"/>
                  </a:cxn>
                  <a:cxn ang="0">
                    <a:pos x="19050" y="111125"/>
                  </a:cxn>
                  <a:cxn ang="0">
                    <a:pos x="28575" y="22225"/>
                  </a:cxn>
                  <a:cxn ang="0">
                    <a:pos x="79375" y="0"/>
                  </a:cxn>
                  <a:cxn ang="0">
                    <a:pos x="79375" y="34925"/>
                  </a:cxn>
                  <a:cxn ang="0">
                    <a:pos x="79375" y="34925"/>
                  </a:cxn>
                  <a:cxn ang="0">
                    <a:pos x="101600" y="44450"/>
                  </a:cxn>
                  <a:cxn ang="0">
                    <a:pos x="114300" y="69850"/>
                  </a:cxn>
                  <a:cxn ang="0">
                    <a:pos x="101600" y="95250"/>
                  </a:cxn>
                  <a:cxn ang="0">
                    <a:pos x="79375" y="104775"/>
                  </a:cxn>
                  <a:cxn ang="0">
                    <a:pos x="53975" y="95250"/>
                  </a:cxn>
                  <a:cxn ang="0">
                    <a:pos x="41275" y="69850"/>
                  </a:cxn>
                  <a:cxn ang="0">
                    <a:pos x="53975" y="44450"/>
                  </a:cxn>
                  <a:cxn ang="0">
                    <a:pos x="79375" y="34925"/>
                  </a:cxn>
                  <a:cxn ang="0">
                    <a:pos x="98425" y="50800"/>
                  </a:cxn>
                  <a:cxn ang="0">
                    <a:pos x="98425" y="50800"/>
                  </a:cxn>
                  <a:cxn ang="0">
                    <a:pos x="79375" y="41275"/>
                  </a:cxn>
                  <a:cxn ang="0">
                    <a:pos x="57150" y="50800"/>
                  </a:cxn>
                  <a:cxn ang="0">
                    <a:pos x="50800" y="69850"/>
                  </a:cxn>
                  <a:cxn ang="0">
                    <a:pos x="57150" y="88900"/>
                  </a:cxn>
                  <a:cxn ang="0">
                    <a:pos x="79375" y="98425"/>
                  </a:cxn>
                  <a:cxn ang="0">
                    <a:pos x="98425" y="88900"/>
                  </a:cxn>
                  <a:cxn ang="0">
                    <a:pos x="104775" y="69850"/>
                  </a:cxn>
                  <a:cxn ang="0">
                    <a:pos x="98425" y="50800"/>
                  </a:cxn>
                  <a:cxn ang="0">
                    <a:pos x="117475" y="28575"/>
                  </a:cxn>
                  <a:cxn ang="0">
                    <a:pos x="117475" y="28575"/>
                  </a:cxn>
                  <a:cxn ang="0">
                    <a:pos x="79375" y="12700"/>
                  </a:cxn>
                  <a:cxn ang="0">
                    <a:pos x="38100" y="28575"/>
                  </a:cxn>
                  <a:cxn ang="0">
                    <a:pos x="28575" y="104775"/>
                  </a:cxn>
                  <a:cxn ang="0">
                    <a:pos x="57150" y="123825"/>
                  </a:cxn>
                  <a:cxn ang="0">
                    <a:pos x="60325" y="127000"/>
                  </a:cxn>
                  <a:cxn ang="0">
                    <a:pos x="79375" y="146050"/>
                  </a:cxn>
                  <a:cxn ang="0">
                    <a:pos x="95250" y="127000"/>
                  </a:cxn>
                  <a:cxn ang="0">
                    <a:pos x="98425" y="123825"/>
                  </a:cxn>
                  <a:cxn ang="0">
                    <a:pos x="127000" y="104775"/>
                  </a:cxn>
                  <a:cxn ang="0">
                    <a:pos x="117475" y="28575"/>
                  </a:cxn>
                </a:cxnLst>
                <a:rect l="0" t="0" r="0" b="0"/>
                <a:pathLst>
                  <a:path w="49" h="51">
                    <a:moveTo>
                      <a:pt x="25" y="0"/>
                    </a:moveTo>
                    <a:cubicBezTo>
                      <a:pt x="31" y="0"/>
                      <a:pt x="36" y="3"/>
                      <a:pt x="40" y="7"/>
                    </a:cubicBezTo>
                    <a:cubicBezTo>
                      <a:pt x="48" y="14"/>
                      <a:pt x="49" y="26"/>
                      <a:pt x="43" y="35"/>
                    </a:cubicBezTo>
                    <a:cubicBezTo>
                      <a:pt x="40" y="38"/>
                      <a:pt x="37" y="41"/>
                      <a:pt x="33" y="43"/>
                    </a:cubicBezTo>
                    <a:cubicBezTo>
                      <a:pt x="26" y="50"/>
                      <a:pt x="26" y="50"/>
                      <a:pt x="26" y="50"/>
                    </a:cubicBezTo>
                    <a:cubicBezTo>
                      <a:pt x="25" y="51"/>
                      <a:pt x="24" y="51"/>
                      <a:pt x="23" y="50"/>
                    </a:cubicBezTo>
                    <a:cubicBezTo>
                      <a:pt x="23" y="50"/>
                      <a:pt x="23" y="50"/>
                      <a:pt x="23" y="50"/>
                    </a:cubicBezTo>
                    <a:cubicBezTo>
                      <a:pt x="23" y="50"/>
                      <a:pt x="23" y="50"/>
                      <a:pt x="23" y="50"/>
                    </a:cubicBezTo>
                    <a:cubicBezTo>
                      <a:pt x="16" y="43"/>
                      <a:pt x="16" y="43"/>
                      <a:pt x="16" y="43"/>
                    </a:cubicBezTo>
                    <a:cubicBezTo>
                      <a:pt x="12" y="41"/>
                      <a:pt x="9" y="38"/>
                      <a:pt x="6" y="35"/>
                    </a:cubicBezTo>
                    <a:cubicBezTo>
                      <a:pt x="0" y="26"/>
                      <a:pt x="1" y="14"/>
                      <a:pt x="9" y="7"/>
                    </a:cubicBezTo>
                    <a:cubicBezTo>
                      <a:pt x="13" y="3"/>
                      <a:pt x="18" y="0"/>
                      <a:pt x="25" y="0"/>
                    </a:cubicBezTo>
                    <a:close/>
                    <a:moveTo>
                      <a:pt x="25" y="11"/>
                    </a:moveTo>
                    <a:cubicBezTo>
                      <a:pt x="25" y="11"/>
                      <a:pt x="25" y="11"/>
                      <a:pt x="25" y="11"/>
                    </a:cubicBezTo>
                    <a:cubicBezTo>
                      <a:pt x="28" y="11"/>
                      <a:pt x="30" y="12"/>
                      <a:pt x="32" y="14"/>
                    </a:cubicBezTo>
                    <a:cubicBezTo>
                      <a:pt x="34" y="16"/>
                      <a:pt x="36" y="19"/>
                      <a:pt x="36" y="22"/>
                    </a:cubicBezTo>
                    <a:cubicBezTo>
                      <a:pt x="36" y="25"/>
                      <a:pt x="34" y="28"/>
                      <a:pt x="32" y="30"/>
                    </a:cubicBezTo>
                    <a:cubicBezTo>
                      <a:pt x="30" y="32"/>
                      <a:pt x="28" y="33"/>
                      <a:pt x="25" y="33"/>
                    </a:cubicBezTo>
                    <a:cubicBezTo>
                      <a:pt x="21" y="33"/>
                      <a:pt x="19" y="32"/>
                      <a:pt x="17" y="30"/>
                    </a:cubicBezTo>
                    <a:cubicBezTo>
                      <a:pt x="15" y="28"/>
                      <a:pt x="13" y="25"/>
                      <a:pt x="13" y="22"/>
                    </a:cubicBezTo>
                    <a:cubicBezTo>
                      <a:pt x="13" y="19"/>
                      <a:pt x="15" y="16"/>
                      <a:pt x="17" y="14"/>
                    </a:cubicBezTo>
                    <a:cubicBezTo>
                      <a:pt x="19" y="12"/>
                      <a:pt x="21" y="11"/>
                      <a:pt x="25" y="11"/>
                    </a:cubicBezTo>
                    <a:close/>
                    <a:moveTo>
                      <a:pt x="31" y="16"/>
                    </a:moveTo>
                    <a:cubicBezTo>
                      <a:pt x="31" y="16"/>
                      <a:pt x="31" y="16"/>
                      <a:pt x="31" y="16"/>
                    </a:cubicBezTo>
                    <a:cubicBezTo>
                      <a:pt x="29" y="14"/>
                      <a:pt x="27" y="13"/>
                      <a:pt x="25" y="13"/>
                    </a:cubicBezTo>
                    <a:cubicBezTo>
                      <a:pt x="22" y="13"/>
                      <a:pt x="20" y="14"/>
                      <a:pt x="18" y="16"/>
                    </a:cubicBezTo>
                    <a:cubicBezTo>
                      <a:pt x="17" y="18"/>
                      <a:pt x="16" y="20"/>
                      <a:pt x="16" y="22"/>
                    </a:cubicBezTo>
                    <a:cubicBezTo>
                      <a:pt x="16" y="25"/>
                      <a:pt x="17" y="27"/>
                      <a:pt x="18" y="28"/>
                    </a:cubicBezTo>
                    <a:cubicBezTo>
                      <a:pt x="20" y="30"/>
                      <a:pt x="22" y="31"/>
                      <a:pt x="25" y="31"/>
                    </a:cubicBezTo>
                    <a:cubicBezTo>
                      <a:pt x="27" y="31"/>
                      <a:pt x="29" y="30"/>
                      <a:pt x="31" y="28"/>
                    </a:cubicBezTo>
                    <a:cubicBezTo>
                      <a:pt x="32" y="27"/>
                      <a:pt x="33" y="25"/>
                      <a:pt x="33" y="22"/>
                    </a:cubicBezTo>
                    <a:cubicBezTo>
                      <a:pt x="33" y="20"/>
                      <a:pt x="32" y="18"/>
                      <a:pt x="31" y="16"/>
                    </a:cubicBezTo>
                    <a:close/>
                    <a:moveTo>
                      <a:pt x="37" y="9"/>
                    </a:moveTo>
                    <a:cubicBezTo>
                      <a:pt x="37" y="9"/>
                      <a:pt x="37" y="9"/>
                      <a:pt x="37" y="9"/>
                    </a:cubicBezTo>
                    <a:cubicBezTo>
                      <a:pt x="34" y="6"/>
                      <a:pt x="30" y="4"/>
                      <a:pt x="25" y="4"/>
                    </a:cubicBezTo>
                    <a:cubicBezTo>
                      <a:pt x="19" y="4"/>
                      <a:pt x="15" y="6"/>
                      <a:pt x="12" y="9"/>
                    </a:cubicBezTo>
                    <a:cubicBezTo>
                      <a:pt x="5" y="16"/>
                      <a:pt x="5" y="25"/>
                      <a:pt x="9" y="33"/>
                    </a:cubicBezTo>
                    <a:cubicBezTo>
                      <a:pt x="12" y="36"/>
                      <a:pt x="14" y="38"/>
                      <a:pt x="18" y="39"/>
                    </a:cubicBezTo>
                    <a:cubicBezTo>
                      <a:pt x="18" y="39"/>
                      <a:pt x="18" y="39"/>
                      <a:pt x="19" y="40"/>
                    </a:cubicBezTo>
                    <a:cubicBezTo>
                      <a:pt x="25" y="46"/>
                      <a:pt x="25" y="46"/>
                      <a:pt x="25" y="46"/>
                    </a:cubicBezTo>
                    <a:cubicBezTo>
                      <a:pt x="30" y="40"/>
                      <a:pt x="30" y="40"/>
                      <a:pt x="30" y="40"/>
                    </a:cubicBezTo>
                    <a:cubicBezTo>
                      <a:pt x="31" y="39"/>
                      <a:pt x="31" y="39"/>
                      <a:pt x="31" y="39"/>
                    </a:cubicBezTo>
                    <a:cubicBezTo>
                      <a:pt x="35" y="38"/>
                      <a:pt x="37" y="36"/>
                      <a:pt x="40" y="33"/>
                    </a:cubicBezTo>
                    <a:cubicBezTo>
                      <a:pt x="44" y="25"/>
                      <a:pt x="44" y="16"/>
                      <a:pt x="37" y="9"/>
                    </a:cubicBezTo>
                    <a:close/>
                  </a:path>
                </a:pathLst>
              </a:custGeom>
              <a:solidFill>
                <a:schemeClr val="bg1"/>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grpSp>
        <p:grpSp>
          <p:nvGrpSpPr>
            <p:cNvPr id="56" name="组合 55"/>
            <p:cNvGrpSpPr/>
            <p:nvPr/>
          </p:nvGrpSpPr>
          <p:grpSpPr>
            <a:xfrm>
              <a:off x="3430" y="4933"/>
              <a:ext cx="934" cy="934"/>
              <a:chOff x="3430" y="4933"/>
              <a:chExt cx="934" cy="934"/>
            </a:xfrm>
          </p:grpSpPr>
          <p:sp>
            <p:nvSpPr>
              <p:cNvPr id="63" name="椭圆 62"/>
              <p:cNvSpPr/>
              <p:nvPr/>
            </p:nvSpPr>
            <p:spPr>
              <a:xfrm>
                <a:off x="3430" y="4933"/>
                <a:ext cx="934" cy="934"/>
              </a:xfrm>
              <a:prstGeom prst="ellipse">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64" name="Freeform 17"/>
              <p:cNvSpPr>
                <a:spLocks noEditPoints="1"/>
              </p:cNvSpPr>
              <p:nvPr/>
            </p:nvSpPr>
            <p:spPr bwMode="auto">
              <a:xfrm>
                <a:off x="3611" y="5116"/>
                <a:ext cx="570" cy="526"/>
              </a:xfrm>
              <a:custGeom>
                <a:avLst/>
                <a:gdLst>
                  <a:gd name="T0" fmla="*/ 1120 w 2069"/>
                  <a:gd name="T1" fmla="*/ 0 h 1899"/>
                  <a:gd name="T2" fmla="*/ 189 w 2069"/>
                  <a:gd name="T3" fmla="*/ 777 h 1899"/>
                  <a:gd name="T4" fmla="*/ 0 w 2069"/>
                  <a:gd name="T5" fmla="*/ 777 h 1899"/>
                  <a:gd name="T6" fmla="*/ 259 w 2069"/>
                  <a:gd name="T7" fmla="*/ 1122 h 1899"/>
                  <a:gd name="T8" fmla="*/ 517 w 2069"/>
                  <a:gd name="T9" fmla="*/ 777 h 1899"/>
                  <a:gd name="T10" fmla="*/ 362 w 2069"/>
                  <a:gd name="T11" fmla="*/ 777 h 1899"/>
                  <a:gd name="T12" fmla="*/ 1120 w 2069"/>
                  <a:gd name="T13" fmla="*/ 173 h 1899"/>
                  <a:gd name="T14" fmla="*/ 1896 w 2069"/>
                  <a:gd name="T15" fmla="*/ 950 h 1899"/>
                  <a:gd name="T16" fmla="*/ 1120 w 2069"/>
                  <a:gd name="T17" fmla="*/ 1727 h 1899"/>
                  <a:gd name="T18" fmla="*/ 477 w 2069"/>
                  <a:gd name="T19" fmla="*/ 1381 h 1899"/>
                  <a:gd name="T20" fmla="*/ 276 w 2069"/>
                  <a:gd name="T21" fmla="*/ 1381 h 1899"/>
                  <a:gd name="T22" fmla="*/ 1120 w 2069"/>
                  <a:gd name="T23" fmla="*/ 1899 h 1899"/>
                  <a:gd name="T24" fmla="*/ 2069 w 2069"/>
                  <a:gd name="T25" fmla="*/ 950 h 1899"/>
                  <a:gd name="T26" fmla="*/ 1120 w 2069"/>
                  <a:gd name="T27" fmla="*/ 0 h 1899"/>
                  <a:gd name="T28" fmla="*/ 1080 w 2069"/>
                  <a:gd name="T29" fmla="*/ 345 h 1899"/>
                  <a:gd name="T30" fmla="*/ 1080 w 2069"/>
                  <a:gd name="T31" fmla="*/ 978 h 1899"/>
                  <a:gd name="T32" fmla="*/ 1528 w 2069"/>
                  <a:gd name="T33" fmla="*/ 1243 h 1899"/>
                  <a:gd name="T34" fmla="*/ 1569 w 2069"/>
                  <a:gd name="T35" fmla="*/ 1168 h 1899"/>
                  <a:gd name="T36" fmla="*/ 1166 w 2069"/>
                  <a:gd name="T37" fmla="*/ 926 h 1899"/>
                  <a:gd name="T38" fmla="*/ 1166 w 2069"/>
                  <a:gd name="T39" fmla="*/ 345 h 1899"/>
                  <a:gd name="T40" fmla="*/ 1080 w 2069"/>
                  <a:gd name="T41" fmla="*/ 345 h 1899"/>
                  <a:gd name="T42" fmla="*/ 1080 w 2069"/>
                  <a:gd name="T43" fmla="*/ 345 h 1899"/>
                  <a:gd name="T44" fmla="*/ 1080 w 2069"/>
                  <a:gd name="T45" fmla="*/ 345 h 1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69" h="1899">
                    <a:moveTo>
                      <a:pt x="1120" y="0"/>
                    </a:moveTo>
                    <a:cubicBezTo>
                      <a:pt x="655" y="0"/>
                      <a:pt x="270" y="334"/>
                      <a:pt x="189" y="777"/>
                    </a:cubicBezTo>
                    <a:cubicBezTo>
                      <a:pt x="0" y="777"/>
                      <a:pt x="0" y="777"/>
                      <a:pt x="0" y="777"/>
                    </a:cubicBezTo>
                    <a:cubicBezTo>
                      <a:pt x="259" y="1122"/>
                      <a:pt x="259" y="1122"/>
                      <a:pt x="259" y="1122"/>
                    </a:cubicBezTo>
                    <a:cubicBezTo>
                      <a:pt x="517" y="777"/>
                      <a:pt x="517" y="777"/>
                      <a:pt x="517" y="777"/>
                    </a:cubicBezTo>
                    <a:cubicBezTo>
                      <a:pt x="362" y="777"/>
                      <a:pt x="362" y="777"/>
                      <a:pt x="362" y="777"/>
                    </a:cubicBezTo>
                    <a:cubicBezTo>
                      <a:pt x="442" y="432"/>
                      <a:pt x="747" y="173"/>
                      <a:pt x="1120" y="173"/>
                    </a:cubicBezTo>
                    <a:cubicBezTo>
                      <a:pt x="1552" y="173"/>
                      <a:pt x="1896" y="518"/>
                      <a:pt x="1896" y="950"/>
                    </a:cubicBezTo>
                    <a:cubicBezTo>
                      <a:pt x="1896" y="1381"/>
                      <a:pt x="1552" y="1727"/>
                      <a:pt x="1120" y="1727"/>
                    </a:cubicBezTo>
                    <a:cubicBezTo>
                      <a:pt x="850" y="1727"/>
                      <a:pt x="615" y="1588"/>
                      <a:pt x="477" y="1381"/>
                    </a:cubicBezTo>
                    <a:cubicBezTo>
                      <a:pt x="276" y="1381"/>
                      <a:pt x="276" y="1381"/>
                      <a:pt x="276" y="1381"/>
                    </a:cubicBezTo>
                    <a:cubicBezTo>
                      <a:pt x="431" y="1686"/>
                      <a:pt x="753" y="1899"/>
                      <a:pt x="1120" y="1899"/>
                    </a:cubicBezTo>
                    <a:cubicBezTo>
                      <a:pt x="1643" y="1899"/>
                      <a:pt x="2069" y="1473"/>
                      <a:pt x="2069" y="950"/>
                    </a:cubicBezTo>
                    <a:cubicBezTo>
                      <a:pt x="2069" y="426"/>
                      <a:pt x="1643" y="0"/>
                      <a:pt x="1120" y="0"/>
                    </a:cubicBezTo>
                    <a:close/>
                    <a:moveTo>
                      <a:pt x="1080" y="345"/>
                    </a:moveTo>
                    <a:cubicBezTo>
                      <a:pt x="1080" y="978"/>
                      <a:pt x="1080" y="978"/>
                      <a:pt x="1080" y="978"/>
                    </a:cubicBezTo>
                    <a:cubicBezTo>
                      <a:pt x="1528" y="1243"/>
                      <a:pt x="1528" y="1243"/>
                      <a:pt x="1528" y="1243"/>
                    </a:cubicBezTo>
                    <a:cubicBezTo>
                      <a:pt x="1569" y="1168"/>
                      <a:pt x="1569" y="1168"/>
                      <a:pt x="1569" y="1168"/>
                    </a:cubicBezTo>
                    <a:cubicBezTo>
                      <a:pt x="1166" y="926"/>
                      <a:pt x="1166" y="926"/>
                      <a:pt x="1166" y="926"/>
                    </a:cubicBezTo>
                    <a:cubicBezTo>
                      <a:pt x="1166" y="345"/>
                      <a:pt x="1166" y="345"/>
                      <a:pt x="1166" y="345"/>
                    </a:cubicBezTo>
                    <a:lnTo>
                      <a:pt x="1080" y="345"/>
                    </a:lnTo>
                    <a:close/>
                    <a:moveTo>
                      <a:pt x="1080" y="345"/>
                    </a:moveTo>
                    <a:cubicBezTo>
                      <a:pt x="1080" y="345"/>
                      <a:pt x="1080" y="345"/>
                      <a:pt x="1080" y="345"/>
                    </a:cubicBezTo>
                  </a:path>
                </a:pathLst>
              </a:custGeom>
              <a:solidFill>
                <a:schemeClr val="bg1"/>
              </a:solidFill>
              <a:ln>
                <a:noFill/>
              </a:ln>
              <a:effectLst/>
            </p:spPr>
            <p:txBody>
              <a:bodyPr vert="horz" wrap="square" lIns="121920" tIns="60960" rIns="121920" bIns="60960" numCol="1" anchor="t" anchorCtr="0" compatLnSpc="1"/>
              <a:lstStyle/>
              <a:p>
                <a:pPr defTabSz="1219200" eaLnBrk="0" fontAlgn="base" hangingPunct="0">
                  <a:spcBef>
                    <a:spcPct val="0"/>
                  </a:spcBef>
                  <a:spcAft>
                    <a:spcPct val="0"/>
                  </a:spcAft>
                </a:pPr>
                <a:endParaRPr lang="zh-CN" altLang="en-US" sz="2400">
                  <a:solidFill>
                    <a:prstClr val="black"/>
                  </a:solidFill>
                  <a:cs typeface="+mn-ea"/>
                  <a:sym typeface="+mn-lt"/>
                </a:endParaRPr>
              </a:p>
            </p:txBody>
          </p:sp>
        </p:grpSp>
        <p:sp>
          <p:nvSpPr>
            <p:cNvPr id="57" name="Rectangle 60"/>
            <p:cNvSpPr/>
            <p:nvPr/>
          </p:nvSpPr>
          <p:spPr>
            <a:xfrm>
              <a:off x="8352" y="6228"/>
              <a:ext cx="2497" cy="484"/>
            </a:xfrm>
            <a:prstGeom prst="rect">
              <a:avLst/>
            </a:prstGeom>
          </p:spPr>
          <p:txBody>
            <a:bodyPr wrap="square" lIns="0" tIns="0" rIns="0" bIns="0">
              <a:spAutoFit/>
            </a:bodyPr>
            <a:lstStyle/>
            <a:p>
              <a:pPr algn="ctr"/>
              <a:r>
                <a:rPr lang="zh-CN" altLang="en-US" sz="2000" dirty="0">
                  <a:solidFill>
                    <a:schemeClr val="tx1"/>
                  </a:solidFill>
                  <a:cs typeface="+mn-ea"/>
                  <a:sym typeface="+mn-lt"/>
                </a:rPr>
                <a:t>公平原则</a:t>
              </a:r>
            </a:p>
          </p:txBody>
        </p:sp>
        <p:sp>
          <p:nvSpPr>
            <p:cNvPr id="58" name="TextBox 59"/>
            <p:cNvSpPr txBox="1"/>
            <p:nvPr/>
          </p:nvSpPr>
          <p:spPr>
            <a:xfrm>
              <a:off x="7955" y="7073"/>
              <a:ext cx="3280" cy="1308"/>
            </a:xfrm>
            <a:prstGeom prst="rect">
              <a:avLst/>
            </a:prstGeom>
            <a:noFill/>
          </p:spPr>
          <p:txBody>
            <a:bodyPr wrap="square" lIns="0" tIns="0" rIns="0" bIns="0" rtlCol="0">
              <a:spAutoFit/>
            </a:bodyPr>
            <a:lstStyle/>
            <a:p>
              <a:pPr algn="ctr" defTabSz="1219200">
                <a:lnSpc>
                  <a:spcPct val="150000"/>
                </a:lnSpc>
                <a:spcBef>
                  <a:spcPts val="20"/>
                </a:spcBef>
                <a:spcAft>
                  <a:spcPts val="0"/>
                </a:spcAft>
                <a:defRPr/>
              </a:pPr>
              <a:r>
                <a:rPr lang="zh-CN" altLang="zh-CN" dirty="0">
                  <a:solidFill>
                    <a:schemeClr val="tx1"/>
                  </a:solidFill>
                  <a:cs typeface="+mn-ea"/>
                  <a:sym typeface="+mn-lt"/>
                </a:rPr>
                <a:t>参与各方具有平等的法律地位</a:t>
              </a:r>
            </a:p>
          </p:txBody>
        </p:sp>
        <p:sp>
          <p:nvSpPr>
            <p:cNvPr id="59" name="Rectangle 60"/>
            <p:cNvSpPr/>
            <p:nvPr/>
          </p:nvSpPr>
          <p:spPr>
            <a:xfrm>
              <a:off x="14083" y="6228"/>
              <a:ext cx="2497" cy="484"/>
            </a:xfrm>
            <a:prstGeom prst="rect">
              <a:avLst/>
            </a:prstGeom>
          </p:spPr>
          <p:txBody>
            <a:bodyPr wrap="square" lIns="0" tIns="0" rIns="0" bIns="0">
              <a:spAutoFit/>
            </a:bodyPr>
            <a:lstStyle/>
            <a:p>
              <a:pPr algn="ctr"/>
              <a:r>
                <a:rPr lang="zh-CN" altLang="en-US" sz="2000" dirty="0">
                  <a:solidFill>
                    <a:schemeClr val="tx1"/>
                  </a:solidFill>
                  <a:cs typeface="+mn-ea"/>
                  <a:sym typeface="+mn-lt"/>
                </a:rPr>
                <a:t>公正原则</a:t>
              </a:r>
            </a:p>
          </p:txBody>
        </p:sp>
        <p:sp>
          <p:nvSpPr>
            <p:cNvPr id="60" name="TextBox 59"/>
            <p:cNvSpPr txBox="1"/>
            <p:nvPr/>
          </p:nvSpPr>
          <p:spPr>
            <a:xfrm>
              <a:off x="13692" y="7073"/>
              <a:ext cx="3280" cy="1308"/>
            </a:xfrm>
            <a:prstGeom prst="rect">
              <a:avLst/>
            </a:prstGeom>
            <a:noFill/>
          </p:spPr>
          <p:txBody>
            <a:bodyPr wrap="square" lIns="0" tIns="0" rIns="0" bIns="0" rtlCol="0">
              <a:spAutoFit/>
            </a:bodyPr>
            <a:lstStyle/>
            <a:p>
              <a:pPr algn="ctr" defTabSz="1219200" fontAlgn="auto">
                <a:lnSpc>
                  <a:spcPct val="100000"/>
                </a:lnSpc>
                <a:spcBef>
                  <a:spcPts val="0"/>
                </a:spcBef>
                <a:spcAft>
                  <a:spcPts val="0"/>
                </a:spcAft>
                <a:defRPr/>
              </a:pPr>
              <a:r>
                <a:rPr lang="zh-CN" altLang="zh-CN" dirty="0">
                  <a:solidFill>
                    <a:schemeClr val="tx1"/>
                  </a:solidFill>
                  <a:cs typeface="+mn-ea"/>
                  <a:sym typeface="+mn-lt"/>
                </a:rPr>
                <a:t>公正的对待参与的各方，公正的处理证券交易事务</a:t>
              </a:r>
            </a:p>
          </p:txBody>
        </p:sp>
        <p:sp>
          <p:nvSpPr>
            <p:cNvPr id="61" name="Rectangle 60"/>
            <p:cNvSpPr/>
            <p:nvPr/>
          </p:nvSpPr>
          <p:spPr>
            <a:xfrm>
              <a:off x="2658" y="6228"/>
              <a:ext cx="2497" cy="484"/>
            </a:xfrm>
            <a:prstGeom prst="rect">
              <a:avLst/>
            </a:prstGeom>
          </p:spPr>
          <p:txBody>
            <a:bodyPr wrap="square" lIns="0" tIns="0" rIns="0" bIns="0">
              <a:spAutoFit/>
            </a:bodyPr>
            <a:lstStyle/>
            <a:p>
              <a:pPr algn="ctr"/>
              <a:r>
                <a:rPr lang="zh-CN" altLang="en-US" sz="2000" dirty="0">
                  <a:solidFill>
                    <a:schemeClr val="tx1"/>
                  </a:solidFill>
                  <a:cs typeface="+mn-ea"/>
                  <a:sym typeface="+mn-lt"/>
                </a:rPr>
                <a:t>公开原则</a:t>
              </a:r>
            </a:p>
          </p:txBody>
        </p:sp>
        <p:sp>
          <p:nvSpPr>
            <p:cNvPr id="62" name="TextBox 59"/>
            <p:cNvSpPr txBox="1"/>
            <p:nvPr/>
          </p:nvSpPr>
          <p:spPr>
            <a:xfrm>
              <a:off x="2011" y="7073"/>
              <a:ext cx="3280" cy="1308"/>
            </a:xfrm>
            <a:prstGeom prst="rect">
              <a:avLst/>
            </a:prstGeom>
            <a:noFill/>
          </p:spPr>
          <p:txBody>
            <a:bodyPr wrap="square" lIns="0" tIns="0" rIns="0" bIns="0" rtlCol="0">
              <a:spAutoFit/>
            </a:bodyPr>
            <a:lstStyle/>
            <a:p>
              <a:pPr algn="ctr" defTabSz="1219200">
                <a:lnSpc>
                  <a:spcPct val="150000"/>
                </a:lnSpc>
                <a:spcBef>
                  <a:spcPts val="20"/>
                </a:spcBef>
                <a:spcAft>
                  <a:spcPts val="0"/>
                </a:spcAft>
                <a:defRPr/>
              </a:pPr>
              <a:r>
                <a:rPr lang="zh-CN" altLang="zh-CN" dirty="0">
                  <a:solidFill>
                    <a:schemeClr val="tx1"/>
                  </a:solidFill>
                  <a:cs typeface="+mn-ea"/>
                  <a:sym typeface="+mn-lt"/>
                </a:rPr>
                <a:t>核心要求是实现市场信息的公开化</a:t>
              </a:r>
            </a:p>
          </p:txBody>
        </p:sp>
      </p:grpSp>
      <p:sp>
        <p:nvSpPr>
          <p:cNvPr id="4" name="文本框 3"/>
          <p:cNvSpPr txBox="1"/>
          <p:nvPr/>
        </p:nvSpPr>
        <p:spPr>
          <a:xfrm>
            <a:off x="4735830" y="2045970"/>
            <a:ext cx="3524885" cy="583565"/>
          </a:xfrm>
          <a:prstGeom prst="rect">
            <a:avLst/>
          </a:prstGeom>
          <a:noFill/>
        </p:spPr>
        <p:txBody>
          <a:bodyPr wrap="square" rtlCol="0">
            <a:spAutoFit/>
          </a:bodyPr>
          <a:lstStyle/>
          <a:p>
            <a:r>
              <a:rPr lang="zh-CN" altLang="en-US" sz="3200"/>
              <a:t>证券交易规则</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8144" y="252968"/>
            <a:ext cx="276352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dirty="0">
                <a:solidFill>
                  <a:srgbClr val="44546A"/>
                </a:solidFill>
                <a:cs typeface="+mn-ea"/>
                <a:sym typeface="+mn-lt"/>
              </a:rPr>
              <a:t>04</a:t>
            </a:r>
            <a:r>
              <a:rPr kumimoji="1" lang="zh-CN" altLang="en-US" sz="2400" dirty="0">
                <a:solidFill>
                  <a:srgbClr val="44546A"/>
                </a:solidFill>
                <a:cs typeface="+mn-ea"/>
                <a:sym typeface="+mn-lt"/>
              </a:rPr>
              <a:t> 证券交易的过程</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pic>
        <p:nvPicPr>
          <p:cNvPr id="18" name="图片 17"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9" name="TextBox 7"/>
          <p:cNvSpPr txBox="1"/>
          <p:nvPr/>
        </p:nvSpPr>
        <p:spPr>
          <a:xfrm>
            <a:off x="6941950" y="1390948"/>
            <a:ext cx="2621280" cy="583565"/>
          </a:xfrm>
          <a:prstGeom prst="rect">
            <a:avLst/>
          </a:prstGeom>
          <a:noFill/>
        </p:spPr>
        <p:txBody>
          <a:bodyPr wrap="none" rtlCol="0">
            <a:spAutoFit/>
          </a:bodyPr>
          <a:lstStyle/>
          <a:p>
            <a:pPr algn="l"/>
            <a:r>
              <a:rPr lang="zh-CN" altLang="en-US" sz="3200" dirty="0">
                <a:solidFill>
                  <a:schemeClr val="tx1">
                    <a:lumMod val="75000"/>
                    <a:lumOff val="25000"/>
                  </a:schemeClr>
                </a:solidFill>
                <a:cs typeface="+mn-ea"/>
                <a:sym typeface="+mn-lt"/>
              </a:rPr>
              <a:t>证券交易流程</a:t>
            </a:r>
          </a:p>
        </p:txBody>
      </p:sp>
      <p:pic>
        <p:nvPicPr>
          <p:cNvPr id="3" name="ECB019B1-382A-4266-B25C-5B523AA43C14-1" descr="wpp"/>
          <p:cNvPicPr>
            <a:picLocks noChangeAspect="1"/>
          </p:cNvPicPr>
          <p:nvPr/>
        </p:nvPicPr>
        <p:blipFill>
          <a:blip r:embed="rId4"/>
          <a:stretch>
            <a:fillRect/>
          </a:stretch>
        </p:blipFill>
        <p:spPr>
          <a:xfrm>
            <a:off x="6209665" y="1628775"/>
            <a:ext cx="3568700" cy="4699000"/>
          </a:xfrm>
          <a:prstGeom prst="rect">
            <a:avLst/>
          </a:prstGeom>
        </p:spPr>
      </p:pic>
      <p:pic>
        <p:nvPicPr>
          <p:cNvPr id="46" name="图片占位符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420204" y="2200520"/>
            <a:ext cx="5411546" cy="3600616"/>
          </a:xfrm>
          <a:custGeom>
            <a:avLst/>
            <a:gdLst>
              <a:gd name="connsiteX0" fmla="*/ 0 w 4181475"/>
              <a:gd name="connsiteY0" fmla="*/ 0 h 2543175"/>
              <a:gd name="connsiteX1" fmla="*/ 1096963 w 4181475"/>
              <a:gd name="connsiteY1" fmla="*/ 0 h 2543175"/>
              <a:gd name="connsiteX2" fmla="*/ 1390650 w 4181475"/>
              <a:gd name="connsiteY2" fmla="*/ 830263 h 2543175"/>
              <a:gd name="connsiteX3" fmla="*/ 1701800 w 4181475"/>
              <a:gd name="connsiteY3" fmla="*/ 0 h 2543175"/>
              <a:gd name="connsiteX4" fmla="*/ 2479675 w 4181475"/>
              <a:gd name="connsiteY4" fmla="*/ 0 h 2543175"/>
              <a:gd name="connsiteX5" fmla="*/ 2803525 w 4181475"/>
              <a:gd name="connsiteY5" fmla="*/ 830263 h 2543175"/>
              <a:gd name="connsiteX6" fmla="*/ 3081338 w 4181475"/>
              <a:gd name="connsiteY6" fmla="*/ 0 h 2543175"/>
              <a:gd name="connsiteX7" fmla="*/ 4181475 w 4181475"/>
              <a:gd name="connsiteY7" fmla="*/ 0 h 2543175"/>
              <a:gd name="connsiteX8" fmla="*/ 3325813 w 4181475"/>
              <a:gd name="connsiteY8" fmla="*/ 2543175 h 2543175"/>
              <a:gd name="connsiteX9" fmla="*/ 2497138 w 4181475"/>
              <a:gd name="connsiteY9" fmla="*/ 2543175 h 2543175"/>
              <a:gd name="connsiteX10" fmla="*/ 2095500 w 4181475"/>
              <a:gd name="connsiteY10" fmla="*/ 1535113 h 2543175"/>
              <a:gd name="connsiteX11" fmla="*/ 1724025 w 4181475"/>
              <a:gd name="connsiteY11" fmla="*/ 2543175 h 2543175"/>
              <a:gd name="connsiteX12" fmla="*/ 896938 w 4181475"/>
              <a:gd name="connsiteY12" fmla="*/ 2543175 h 254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81475" h="2543175">
                <a:moveTo>
                  <a:pt x="0" y="0"/>
                </a:moveTo>
                <a:lnTo>
                  <a:pt x="1096963" y="0"/>
                </a:lnTo>
                <a:lnTo>
                  <a:pt x="1390650" y="830263"/>
                </a:lnTo>
                <a:lnTo>
                  <a:pt x="1701800" y="0"/>
                </a:lnTo>
                <a:lnTo>
                  <a:pt x="2479675" y="0"/>
                </a:lnTo>
                <a:lnTo>
                  <a:pt x="2803525" y="830263"/>
                </a:lnTo>
                <a:lnTo>
                  <a:pt x="3081338" y="0"/>
                </a:lnTo>
                <a:lnTo>
                  <a:pt x="4181475" y="0"/>
                </a:lnTo>
                <a:lnTo>
                  <a:pt x="3325813" y="2543175"/>
                </a:lnTo>
                <a:lnTo>
                  <a:pt x="2497138" y="2543175"/>
                </a:lnTo>
                <a:lnTo>
                  <a:pt x="2095500" y="1535113"/>
                </a:lnTo>
                <a:lnTo>
                  <a:pt x="1724025" y="2543175"/>
                </a:lnTo>
                <a:lnTo>
                  <a:pt x="896938" y="2543175"/>
                </a:lnTo>
                <a:close/>
              </a:path>
            </a:pathLst>
          </a:cu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4984" y="293608"/>
            <a:ext cx="398272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dirty="0">
                <a:solidFill>
                  <a:srgbClr val="44546A"/>
                </a:solidFill>
                <a:cs typeface="+mn-ea"/>
                <a:sym typeface="+mn-lt"/>
              </a:rPr>
              <a:t>05</a:t>
            </a:r>
            <a:r>
              <a:rPr kumimoji="1" lang="zh-CN" altLang="en-US" sz="2400" dirty="0">
                <a:solidFill>
                  <a:srgbClr val="44546A"/>
                </a:solidFill>
                <a:cs typeface="+mn-ea"/>
                <a:sym typeface="+mn-lt"/>
              </a:rPr>
              <a:t> 经济服务制度与成交规则</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3" name="圆角矩形 2"/>
          <p:cNvSpPr/>
          <p:nvPr/>
        </p:nvSpPr>
        <p:spPr>
          <a:xfrm rot="10800000">
            <a:off x="1309975" y="1199312"/>
            <a:ext cx="2286000" cy="71269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4" name="椭圆 3"/>
          <p:cNvSpPr/>
          <p:nvPr/>
        </p:nvSpPr>
        <p:spPr>
          <a:xfrm>
            <a:off x="5339601" y="2265301"/>
            <a:ext cx="756399" cy="7563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5" name="그룹 259"/>
          <p:cNvGrpSpPr/>
          <p:nvPr/>
        </p:nvGrpSpPr>
        <p:grpSpPr>
          <a:xfrm>
            <a:off x="5521680" y="2450181"/>
            <a:ext cx="392240" cy="386638"/>
            <a:chOff x="5451265" y="5564677"/>
            <a:chExt cx="392240" cy="386638"/>
          </a:xfrm>
          <a:solidFill>
            <a:schemeClr val="bg1"/>
          </a:solidFill>
        </p:grpSpPr>
        <p:sp>
          <p:nvSpPr>
            <p:cNvPr id="6" name="자유형: 도형 260"/>
            <p:cNvSpPr/>
            <p:nvPr/>
          </p:nvSpPr>
          <p:spPr>
            <a:xfrm>
              <a:off x="5563503" y="5855779"/>
              <a:ext cx="161925" cy="57150"/>
            </a:xfrm>
            <a:custGeom>
              <a:avLst/>
              <a:gdLst>
                <a:gd name="connsiteX0" fmla="*/ 162537 w 161925"/>
                <a:gd name="connsiteY0" fmla="*/ 44100 h 57150"/>
                <a:gd name="connsiteX1" fmla="*/ 151964 w 161925"/>
                <a:gd name="connsiteY1" fmla="*/ 29432 h 57150"/>
                <a:gd name="connsiteX2" fmla="*/ 140820 w 161925"/>
                <a:gd name="connsiteY2" fmla="*/ 29432 h 57150"/>
                <a:gd name="connsiteX3" fmla="*/ 140820 w 161925"/>
                <a:gd name="connsiteY3" fmla="*/ 7144 h 57150"/>
                <a:gd name="connsiteX4" fmla="*/ 29377 w 161925"/>
                <a:gd name="connsiteY4" fmla="*/ 7144 h 57150"/>
                <a:gd name="connsiteX5" fmla="*/ 29377 w 161925"/>
                <a:gd name="connsiteY5" fmla="*/ 29432 h 57150"/>
                <a:gd name="connsiteX6" fmla="*/ 18233 w 161925"/>
                <a:gd name="connsiteY6" fmla="*/ 29432 h 57150"/>
                <a:gd name="connsiteX7" fmla="*/ 7660 w 161925"/>
                <a:gd name="connsiteY7" fmla="*/ 37052 h 57150"/>
                <a:gd name="connsiteX8" fmla="*/ 18233 w 161925"/>
                <a:gd name="connsiteY8" fmla="*/ 51721 h 57150"/>
                <a:gd name="connsiteX9" fmla="*/ 151964 w 161925"/>
                <a:gd name="connsiteY9" fmla="*/ 51721 h 57150"/>
                <a:gd name="connsiteX10" fmla="*/ 162537 w 161925"/>
                <a:gd name="connsiteY10" fmla="*/ 4410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925" h="57150">
                  <a:moveTo>
                    <a:pt x="162537" y="44100"/>
                  </a:moveTo>
                  <a:cubicBezTo>
                    <a:pt x="164823" y="36480"/>
                    <a:pt x="159203" y="29432"/>
                    <a:pt x="151964" y="29432"/>
                  </a:cubicBezTo>
                  <a:lnTo>
                    <a:pt x="140820" y="29432"/>
                  </a:lnTo>
                  <a:lnTo>
                    <a:pt x="140820" y="7144"/>
                  </a:lnTo>
                  <a:lnTo>
                    <a:pt x="29377" y="7144"/>
                  </a:lnTo>
                  <a:lnTo>
                    <a:pt x="29377" y="29432"/>
                  </a:lnTo>
                  <a:lnTo>
                    <a:pt x="18233" y="29432"/>
                  </a:lnTo>
                  <a:cubicBezTo>
                    <a:pt x="13471" y="29432"/>
                    <a:pt x="9089" y="32480"/>
                    <a:pt x="7660" y="37052"/>
                  </a:cubicBezTo>
                  <a:cubicBezTo>
                    <a:pt x="5374" y="44672"/>
                    <a:pt x="10994" y="51721"/>
                    <a:pt x="18233" y="51721"/>
                  </a:cubicBezTo>
                  <a:lnTo>
                    <a:pt x="151964" y="51721"/>
                  </a:lnTo>
                  <a:cubicBezTo>
                    <a:pt x="156822" y="51815"/>
                    <a:pt x="161204" y="48768"/>
                    <a:pt x="162537" y="4410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7" name="자유형: 도형 261"/>
            <p:cNvSpPr/>
            <p:nvPr/>
          </p:nvSpPr>
          <p:spPr>
            <a:xfrm>
              <a:off x="5780987" y="5608307"/>
              <a:ext cx="57150" cy="38100"/>
            </a:xfrm>
            <a:custGeom>
              <a:avLst/>
              <a:gdLst>
                <a:gd name="connsiteX0" fmla="*/ 7537 w 57150"/>
                <a:gd name="connsiteY0" fmla="*/ 26968 h 38100"/>
                <a:gd name="connsiteX1" fmla="*/ 21158 w 57150"/>
                <a:gd name="connsiteY1" fmla="*/ 34874 h 38100"/>
                <a:gd name="connsiteX2" fmla="*/ 43447 w 57150"/>
                <a:gd name="connsiteY2" fmla="*/ 29064 h 38100"/>
                <a:gd name="connsiteX3" fmla="*/ 51352 w 57150"/>
                <a:gd name="connsiteY3" fmla="*/ 15443 h 38100"/>
                <a:gd name="connsiteX4" fmla="*/ 37732 w 57150"/>
                <a:gd name="connsiteY4" fmla="*/ 7537 h 38100"/>
                <a:gd name="connsiteX5" fmla="*/ 15443 w 57150"/>
                <a:gd name="connsiteY5" fmla="*/ 13348 h 38100"/>
                <a:gd name="connsiteX6" fmla="*/ 7537 w 57150"/>
                <a:gd name="connsiteY6" fmla="*/ 26968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7537" y="26968"/>
                  </a:moveTo>
                  <a:cubicBezTo>
                    <a:pt x="9157" y="32969"/>
                    <a:pt x="15252" y="36398"/>
                    <a:pt x="21158" y="34874"/>
                  </a:cubicBezTo>
                  <a:lnTo>
                    <a:pt x="43447" y="29064"/>
                  </a:lnTo>
                  <a:cubicBezTo>
                    <a:pt x="49352" y="27444"/>
                    <a:pt x="52876" y="21348"/>
                    <a:pt x="51352" y="15443"/>
                  </a:cubicBezTo>
                  <a:cubicBezTo>
                    <a:pt x="49733" y="9442"/>
                    <a:pt x="43637" y="5918"/>
                    <a:pt x="37732" y="7537"/>
                  </a:cubicBezTo>
                  <a:lnTo>
                    <a:pt x="15443" y="13348"/>
                  </a:lnTo>
                  <a:cubicBezTo>
                    <a:pt x="9442" y="14967"/>
                    <a:pt x="5918" y="21063"/>
                    <a:pt x="7537" y="2696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8" name="자유형: 도형 262"/>
            <p:cNvSpPr/>
            <p:nvPr/>
          </p:nvSpPr>
          <p:spPr>
            <a:xfrm>
              <a:off x="5457271" y="5739466"/>
              <a:ext cx="57150" cy="38100"/>
            </a:xfrm>
            <a:custGeom>
              <a:avLst/>
              <a:gdLst>
                <a:gd name="connsiteX0" fmla="*/ 37693 w 57150"/>
                <a:gd name="connsiteY0" fmla="*/ 7537 h 38100"/>
                <a:gd name="connsiteX1" fmla="*/ 15404 w 57150"/>
                <a:gd name="connsiteY1" fmla="*/ 13348 h 38100"/>
                <a:gd name="connsiteX2" fmla="*/ 7498 w 57150"/>
                <a:gd name="connsiteY2" fmla="*/ 26968 h 38100"/>
                <a:gd name="connsiteX3" fmla="*/ 21119 w 57150"/>
                <a:gd name="connsiteY3" fmla="*/ 34874 h 38100"/>
                <a:gd name="connsiteX4" fmla="*/ 43408 w 57150"/>
                <a:gd name="connsiteY4" fmla="*/ 29064 h 38100"/>
                <a:gd name="connsiteX5" fmla="*/ 51314 w 57150"/>
                <a:gd name="connsiteY5" fmla="*/ 15443 h 38100"/>
                <a:gd name="connsiteX6" fmla="*/ 37693 w 57150"/>
                <a:gd name="connsiteY6" fmla="*/ 753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37693" y="7537"/>
                  </a:moveTo>
                  <a:lnTo>
                    <a:pt x="15404" y="13348"/>
                  </a:lnTo>
                  <a:cubicBezTo>
                    <a:pt x="9499" y="14967"/>
                    <a:pt x="5975" y="21063"/>
                    <a:pt x="7498" y="26968"/>
                  </a:cubicBezTo>
                  <a:cubicBezTo>
                    <a:pt x="9118" y="32969"/>
                    <a:pt x="15214" y="36398"/>
                    <a:pt x="21119" y="34874"/>
                  </a:cubicBezTo>
                  <a:lnTo>
                    <a:pt x="43408" y="29064"/>
                  </a:lnTo>
                  <a:cubicBezTo>
                    <a:pt x="49313" y="27445"/>
                    <a:pt x="52838" y="21348"/>
                    <a:pt x="51314" y="15443"/>
                  </a:cubicBezTo>
                  <a:cubicBezTo>
                    <a:pt x="49790" y="9442"/>
                    <a:pt x="43694" y="5918"/>
                    <a:pt x="37693" y="753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9" name="자유형: 도형 263"/>
            <p:cNvSpPr/>
            <p:nvPr/>
          </p:nvSpPr>
          <p:spPr>
            <a:xfrm>
              <a:off x="5780987" y="5739466"/>
              <a:ext cx="57150" cy="38100"/>
            </a:xfrm>
            <a:custGeom>
              <a:avLst/>
              <a:gdLst>
                <a:gd name="connsiteX0" fmla="*/ 15443 w 57150"/>
                <a:gd name="connsiteY0" fmla="*/ 29064 h 38100"/>
                <a:gd name="connsiteX1" fmla="*/ 37732 w 57150"/>
                <a:gd name="connsiteY1" fmla="*/ 34874 h 38100"/>
                <a:gd name="connsiteX2" fmla="*/ 51352 w 57150"/>
                <a:gd name="connsiteY2" fmla="*/ 26968 h 38100"/>
                <a:gd name="connsiteX3" fmla="*/ 43447 w 57150"/>
                <a:gd name="connsiteY3" fmla="*/ 13348 h 38100"/>
                <a:gd name="connsiteX4" fmla="*/ 21158 w 57150"/>
                <a:gd name="connsiteY4" fmla="*/ 7537 h 38100"/>
                <a:gd name="connsiteX5" fmla="*/ 7537 w 57150"/>
                <a:gd name="connsiteY5" fmla="*/ 15443 h 38100"/>
                <a:gd name="connsiteX6" fmla="*/ 15443 w 57150"/>
                <a:gd name="connsiteY6" fmla="*/ 290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15443" y="29064"/>
                  </a:moveTo>
                  <a:lnTo>
                    <a:pt x="37732" y="34874"/>
                  </a:lnTo>
                  <a:cubicBezTo>
                    <a:pt x="43637" y="36493"/>
                    <a:pt x="49828" y="32969"/>
                    <a:pt x="51352" y="26968"/>
                  </a:cubicBezTo>
                  <a:cubicBezTo>
                    <a:pt x="52972" y="21063"/>
                    <a:pt x="49447" y="14872"/>
                    <a:pt x="43447" y="13348"/>
                  </a:cubicBezTo>
                  <a:lnTo>
                    <a:pt x="21158" y="7537"/>
                  </a:lnTo>
                  <a:cubicBezTo>
                    <a:pt x="15252" y="5918"/>
                    <a:pt x="9061" y="9442"/>
                    <a:pt x="7537" y="15443"/>
                  </a:cubicBezTo>
                  <a:cubicBezTo>
                    <a:pt x="5918" y="21348"/>
                    <a:pt x="9442" y="27445"/>
                    <a:pt x="15443" y="2906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0" name="자유형: 도형 264"/>
            <p:cNvSpPr/>
            <p:nvPr/>
          </p:nvSpPr>
          <p:spPr>
            <a:xfrm>
              <a:off x="5457327" y="5608307"/>
              <a:ext cx="57150" cy="38100"/>
            </a:xfrm>
            <a:custGeom>
              <a:avLst/>
              <a:gdLst>
                <a:gd name="connsiteX0" fmla="*/ 15443 w 57150"/>
                <a:gd name="connsiteY0" fmla="*/ 29064 h 38100"/>
                <a:gd name="connsiteX1" fmla="*/ 37731 w 57150"/>
                <a:gd name="connsiteY1" fmla="*/ 34874 h 38100"/>
                <a:gd name="connsiteX2" fmla="*/ 51352 w 57150"/>
                <a:gd name="connsiteY2" fmla="*/ 26968 h 38100"/>
                <a:gd name="connsiteX3" fmla="*/ 43447 w 57150"/>
                <a:gd name="connsiteY3" fmla="*/ 13348 h 38100"/>
                <a:gd name="connsiteX4" fmla="*/ 21158 w 57150"/>
                <a:gd name="connsiteY4" fmla="*/ 7537 h 38100"/>
                <a:gd name="connsiteX5" fmla="*/ 7537 w 57150"/>
                <a:gd name="connsiteY5" fmla="*/ 15443 h 38100"/>
                <a:gd name="connsiteX6" fmla="*/ 15443 w 57150"/>
                <a:gd name="connsiteY6" fmla="*/ 290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15443" y="29064"/>
                  </a:moveTo>
                  <a:lnTo>
                    <a:pt x="37731" y="34874"/>
                  </a:lnTo>
                  <a:cubicBezTo>
                    <a:pt x="43637" y="36493"/>
                    <a:pt x="49828" y="32969"/>
                    <a:pt x="51352" y="26968"/>
                  </a:cubicBezTo>
                  <a:cubicBezTo>
                    <a:pt x="52972" y="21063"/>
                    <a:pt x="49447" y="14871"/>
                    <a:pt x="43447" y="13348"/>
                  </a:cubicBezTo>
                  <a:lnTo>
                    <a:pt x="21158" y="7537"/>
                  </a:lnTo>
                  <a:cubicBezTo>
                    <a:pt x="15252" y="5918"/>
                    <a:pt x="9061" y="9442"/>
                    <a:pt x="7537" y="15443"/>
                  </a:cubicBezTo>
                  <a:cubicBezTo>
                    <a:pt x="5918" y="21348"/>
                    <a:pt x="9442" y="27540"/>
                    <a:pt x="15443" y="2906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1" name="자유형: 도형 265"/>
            <p:cNvSpPr/>
            <p:nvPr/>
          </p:nvSpPr>
          <p:spPr>
            <a:xfrm>
              <a:off x="5786355" y="5676804"/>
              <a:ext cx="57150" cy="28575"/>
            </a:xfrm>
            <a:custGeom>
              <a:avLst/>
              <a:gdLst>
                <a:gd name="connsiteX0" fmla="*/ 41317 w 57150"/>
                <a:gd name="connsiteY0" fmla="*/ 7144 h 28575"/>
                <a:gd name="connsiteX1" fmla="*/ 18552 w 57150"/>
                <a:gd name="connsiteY1" fmla="*/ 7144 h 28575"/>
                <a:gd name="connsiteX2" fmla="*/ 7218 w 57150"/>
                <a:gd name="connsiteY2" fmla="*/ 17050 h 28575"/>
                <a:gd name="connsiteX3" fmla="*/ 18266 w 57150"/>
                <a:gd name="connsiteY3" fmla="*/ 29432 h 28575"/>
                <a:gd name="connsiteX4" fmla="*/ 41031 w 57150"/>
                <a:gd name="connsiteY4" fmla="*/ 29432 h 28575"/>
                <a:gd name="connsiteX5" fmla="*/ 52366 w 57150"/>
                <a:gd name="connsiteY5" fmla="*/ 19526 h 28575"/>
                <a:gd name="connsiteX6" fmla="*/ 41317 w 57150"/>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8575">
                  <a:moveTo>
                    <a:pt x="41317" y="7144"/>
                  </a:moveTo>
                  <a:lnTo>
                    <a:pt x="18552" y="7144"/>
                  </a:lnTo>
                  <a:cubicBezTo>
                    <a:pt x="12837" y="7144"/>
                    <a:pt x="7789" y="11335"/>
                    <a:pt x="7218" y="17050"/>
                  </a:cubicBezTo>
                  <a:cubicBezTo>
                    <a:pt x="6455" y="23813"/>
                    <a:pt x="11694" y="29432"/>
                    <a:pt x="18266" y="29432"/>
                  </a:cubicBezTo>
                  <a:lnTo>
                    <a:pt x="41031" y="29432"/>
                  </a:lnTo>
                  <a:cubicBezTo>
                    <a:pt x="46747" y="29432"/>
                    <a:pt x="51795" y="25241"/>
                    <a:pt x="52366" y="19526"/>
                  </a:cubicBezTo>
                  <a:cubicBezTo>
                    <a:pt x="53128" y="12763"/>
                    <a:pt x="47890" y="7144"/>
                    <a:pt x="41317"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2" name="자유형: 도형 266"/>
            <p:cNvSpPr/>
            <p:nvPr/>
          </p:nvSpPr>
          <p:spPr>
            <a:xfrm>
              <a:off x="5451265" y="5676804"/>
              <a:ext cx="57150" cy="28575"/>
            </a:xfrm>
            <a:custGeom>
              <a:avLst/>
              <a:gdLst>
                <a:gd name="connsiteX0" fmla="*/ 18266 w 57150"/>
                <a:gd name="connsiteY0" fmla="*/ 29432 h 28575"/>
                <a:gd name="connsiteX1" fmla="*/ 41031 w 57150"/>
                <a:gd name="connsiteY1" fmla="*/ 29432 h 28575"/>
                <a:gd name="connsiteX2" fmla="*/ 52366 w 57150"/>
                <a:gd name="connsiteY2" fmla="*/ 19526 h 28575"/>
                <a:gd name="connsiteX3" fmla="*/ 41317 w 57150"/>
                <a:gd name="connsiteY3" fmla="*/ 7144 h 28575"/>
                <a:gd name="connsiteX4" fmla="*/ 18552 w 57150"/>
                <a:gd name="connsiteY4" fmla="*/ 7144 h 28575"/>
                <a:gd name="connsiteX5" fmla="*/ 7218 w 57150"/>
                <a:gd name="connsiteY5" fmla="*/ 17050 h 28575"/>
                <a:gd name="connsiteX6" fmla="*/ 18266 w 57150"/>
                <a:gd name="connsiteY6" fmla="*/ 2943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8575">
                  <a:moveTo>
                    <a:pt x="18266" y="29432"/>
                  </a:moveTo>
                  <a:lnTo>
                    <a:pt x="41031" y="29432"/>
                  </a:lnTo>
                  <a:cubicBezTo>
                    <a:pt x="46746" y="29432"/>
                    <a:pt x="51795" y="25241"/>
                    <a:pt x="52366" y="19526"/>
                  </a:cubicBezTo>
                  <a:cubicBezTo>
                    <a:pt x="53128" y="12763"/>
                    <a:pt x="47889" y="7144"/>
                    <a:pt x="41317" y="7144"/>
                  </a:cubicBezTo>
                  <a:lnTo>
                    <a:pt x="18552" y="7144"/>
                  </a:lnTo>
                  <a:cubicBezTo>
                    <a:pt x="12837" y="7144"/>
                    <a:pt x="7789" y="11335"/>
                    <a:pt x="7218" y="17050"/>
                  </a:cubicBezTo>
                  <a:cubicBezTo>
                    <a:pt x="6455" y="23717"/>
                    <a:pt x="11694" y="29432"/>
                    <a:pt x="18266" y="2943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3" name="자유형: 도형 267"/>
            <p:cNvSpPr/>
            <p:nvPr/>
          </p:nvSpPr>
          <p:spPr>
            <a:xfrm>
              <a:off x="5631647" y="5712809"/>
              <a:ext cx="28575" cy="47625"/>
            </a:xfrm>
            <a:custGeom>
              <a:avLst/>
              <a:gdLst>
                <a:gd name="connsiteX0" fmla="*/ 16954 w 28575"/>
                <a:gd name="connsiteY0" fmla="*/ 7144 h 47625"/>
                <a:gd name="connsiteX1" fmla="*/ 7144 w 28575"/>
                <a:gd name="connsiteY1" fmla="*/ 26861 h 47625"/>
                <a:gd name="connsiteX2" fmla="*/ 16954 w 28575"/>
                <a:gd name="connsiteY2" fmla="*/ 46482 h 47625"/>
                <a:gd name="connsiteX3" fmla="*/ 26765 w 28575"/>
                <a:gd name="connsiteY3" fmla="*/ 26861 h 47625"/>
              </a:gdLst>
              <a:ahLst/>
              <a:cxnLst>
                <a:cxn ang="0">
                  <a:pos x="connsiteX0" y="connsiteY0"/>
                </a:cxn>
                <a:cxn ang="0">
                  <a:pos x="connsiteX1" y="connsiteY1"/>
                </a:cxn>
                <a:cxn ang="0">
                  <a:pos x="connsiteX2" y="connsiteY2"/>
                </a:cxn>
                <a:cxn ang="0">
                  <a:pos x="connsiteX3" y="connsiteY3"/>
                </a:cxn>
              </a:cxnLst>
              <a:rect l="l" t="t" r="r" b="b"/>
              <a:pathLst>
                <a:path w="28575" h="47625">
                  <a:moveTo>
                    <a:pt x="16954" y="7144"/>
                  </a:moveTo>
                  <a:lnTo>
                    <a:pt x="7144" y="26861"/>
                  </a:lnTo>
                  <a:lnTo>
                    <a:pt x="16954" y="46482"/>
                  </a:lnTo>
                  <a:lnTo>
                    <a:pt x="26765" y="2686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4" name="자유형: 도형 268"/>
            <p:cNvSpPr/>
            <p:nvPr/>
          </p:nvSpPr>
          <p:spPr>
            <a:xfrm>
              <a:off x="5518790" y="5564677"/>
              <a:ext cx="257175" cy="276225"/>
            </a:xfrm>
            <a:custGeom>
              <a:avLst/>
              <a:gdLst>
                <a:gd name="connsiteX0" fmla="*/ 229157 w 257175"/>
                <a:gd name="connsiteY0" fmla="*/ 201662 h 276225"/>
                <a:gd name="connsiteX1" fmla="*/ 252303 w 257175"/>
                <a:gd name="connsiteY1" fmla="*/ 130415 h 276225"/>
                <a:gd name="connsiteX2" fmla="*/ 103618 w 257175"/>
                <a:gd name="connsiteY2" fmla="*/ 9829 h 276225"/>
                <a:gd name="connsiteX3" fmla="*/ 9225 w 257175"/>
                <a:gd name="connsiteY3" fmla="*/ 107650 h 276225"/>
                <a:gd name="connsiteX4" fmla="*/ 31132 w 257175"/>
                <a:gd name="connsiteY4" fmla="*/ 202805 h 276225"/>
                <a:gd name="connsiteX5" fmla="*/ 51706 w 257175"/>
                <a:gd name="connsiteY5" fmla="*/ 253002 h 276225"/>
                <a:gd name="connsiteX6" fmla="*/ 73995 w 257175"/>
                <a:gd name="connsiteY6" fmla="*/ 276053 h 276225"/>
                <a:gd name="connsiteX7" fmla="*/ 118572 w 257175"/>
                <a:gd name="connsiteY7" fmla="*/ 276053 h 276225"/>
                <a:gd name="connsiteX8" fmla="*/ 118572 w 257175"/>
                <a:gd name="connsiteY8" fmla="*/ 222236 h 276225"/>
                <a:gd name="connsiteX9" fmla="*/ 75138 w 257175"/>
                <a:gd name="connsiteY9" fmla="*/ 135464 h 276225"/>
                <a:gd name="connsiteX10" fmla="*/ 80091 w 257175"/>
                <a:gd name="connsiteY10" fmla="*/ 120509 h 276225"/>
                <a:gd name="connsiteX11" fmla="*/ 95045 w 257175"/>
                <a:gd name="connsiteY11" fmla="*/ 125462 h 276225"/>
                <a:gd name="connsiteX12" fmla="*/ 107332 w 257175"/>
                <a:gd name="connsiteY12" fmla="*/ 150132 h 276225"/>
                <a:gd name="connsiteX13" fmla="*/ 119620 w 257175"/>
                <a:gd name="connsiteY13" fmla="*/ 125462 h 276225"/>
                <a:gd name="connsiteX14" fmla="*/ 139527 w 257175"/>
                <a:gd name="connsiteY14" fmla="*/ 125462 h 276225"/>
                <a:gd name="connsiteX15" fmla="*/ 151814 w 257175"/>
                <a:gd name="connsiteY15" fmla="*/ 150132 h 276225"/>
                <a:gd name="connsiteX16" fmla="*/ 164101 w 257175"/>
                <a:gd name="connsiteY16" fmla="*/ 125462 h 276225"/>
                <a:gd name="connsiteX17" fmla="*/ 179056 w 257175"/>
                <a:gd name="connsiteY17" fmla="*/ 120509 h 276225"/>
                <a:gd name="connsiteX18" fmla="*/ 184008 w 257175"/>
                <a:gd name="connsiteY18" fmla="*/ 135464 h 276225"/>
                <a:gd name="connsiteX19" fmla="*/ 140574 w 257175"/>
                <a:gd name="connsiteY19" fmla="*/ 222236 h 276225"/>
                <a:gd name="connsiteX20" fmla="*/ 140574 w 257175"/>
                <a:gd name="connsiteY20" fmla="*/ 276053 h 276225"/>
                <a:gd name="connsiteX21" fmla="*/ 185151 w 257175"/>
                <a:gd name="connsiteY21" fmla="*/ 276053 h 276225"/>
                <a:gd name="connsiteX22" fmla="*/ 207440 w 257175"/>
                <a:gd name="connsiteY22" fmla="*/ 253002 h 276225"/>
                <a:gd name="connsiteX23" fmla="*/ 229157 w 257175"/>
                <a:gd name="connsiteY23" fmla="*/ 201662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7175" h="276225">
                  <a:moveTo>
                    <a:pt x="229157" y="201662"/>
                  </a:moveTo>
                  <a:cubicBezTo>
                    <a:pt x="244302" y="180803"/>
                    <a:pt x="252303" y="156133"/>
                    <a:pt x="252303" y="130415"/>
                  </a:cubicBezTo>
                  <a:cubicBezTo>
                    <a:pt x="252303" y="53549"/>
                    <a:pt x="182009" y="-6459"/>
                    <a:pt x="103618" y="9829"/>
                  </a:cubicBezTo>
                  <a:cubicBezTo>
                    <a:pt x="55993" y="19735"/>
                    <a:pt x="18083" y="59454"/>
                    <a:pt x="9225" y="107650"/>
                  </a:cubicBezTo>
                  <a:cubicBezTo>
                    <a:pt x="3034" y="141655"/>
                    <a:pt x="10749" y="175469"/>
                    <a:pt x="31132" y="202805"/>
                  </a:cubicBezTo>
                  <a:cubicBezTo>
                    <a:pt x="50087" y="228237"/>
                    <a:pt x="50563" y="248811"/>
                    <a:pt x="51706" y="253002"/>
                  </a:cubicBezTo>
                  <a:cubicBezTo>
                    <a:pt x="51706" y="265289"/>
                    <a:pt x="61708" y="276053"/>
                    <a:pt x="73995" y="276053"/>
                  </a:cubicBezTo>
                  <a:lnTo>
                    <a:pt x="118572" y="276053"/>
                  </a:lnTo>
                  <a:lnTo>
                    <a:pt x="118572" y="222236"/>
                  </a:lnTo>
                  <a:cubicBezTo>
                    <a:pt x="117333" y="219760"/>
                    <a:pt x="72566" y="130320"/>
                    <a:pt x="75138" y="135464"/>
                  </a:cubicBezTo>
                  <a:cubicBezTo>
                    <a:pt x="72376" y="129939"/>
                    <a:pt x="74662" y="123272"/>
                    <a:pt x="80091" y="120509"/>
                  </a:cubicBezTo>
                  <a:cubicBezTo>
                    <a:pt x="85615" y="117747"/>
                    <a:pt x="92283" y="120033"/>
                    <a:pt x="95045" y="125462"/>
                  </a:cubicBezTo>
                  <a:lnTo>
                    <a:pt x="107332" y="150132"/>
                  </a:lnTo>
                  <a:lnTo>
                    <a:pt x="119620" y="125462"/>
                  </a:lnTo>
                  <a:cubicBezTo>
                    <a:pt x="123430" y="117938"/>
                    <a:pt x="135812" y="117938"/>
                    <a:pt x="139527" y="125462"/>
                  </a:cubicBezTo>
                  <a:lnTo>
                    <a:pt x="151814" y="150132"/>
                  </a:lnTo>
                  <a:lnTo>
                    <a:pt x="164101" y="125462"/>
                  </a:lnTo>
                  <a:cubicBezTo>
                    <a:pt x="166864" y="119938"/>
                    <a:pt x="173531" y="117747"/>
                    <a:pt x="179056" y="120509"/>
                  </a:cubicBezTo>
                  <a:cubicBezTo>
                    <a:pt x="184580" y="123272"/>
                    <a:pt x="186771" y="129939"/>
                    <a:pt x="184008" y="135464"/>
                  </a:cubicBezTo>
                  <a:cubicBezTo>
                    <a:pt x="182580" y="138321"/>
                    <a:pt x="138289" y="226809"/>
                    <a:pt x="140574" y="222236"/>
                  </a:cubicBezTo>
                  <a:lnTo>
                    <a:pt x="140574" y="276053"/>
                  </a:lnTo>
                  <a:lnTo>
                    <a:pt x="185151" y="276053"/>
                  </a:lnTo>
                  <a:cubicBezTo>
                    <a:pt x="197439" y="276053"/>
                    <a:pt x="207440" y="265289"/>
                    <a:pt x="207440" y="253002"/>
                  </a:cubicBezTo>
                  <a:cubicBezTo>
                    <a:pt x="209345" y="247954"/>
                    <a:pt x="210393" y="227570"/>
                    <a:pt x="229157" y="20166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5" name="자유형: 도형 269"/>
            <p:cNvSpPr/>
            <p:nvPr/>
          </p:nvSpPr>
          <p:spPr>
            <a:xfrm>
              <a:off x="5597167" y="5922740"/>
              <a:ext cx="95250" cy="28575"/>
            </a:xfrm>
            <a:custGeom>
              <a:avLst/>
              <a:gdLst>
                <a:gd name="connsiteX0" fmla="*/ 51435 w 95250"/>
                <a:gd name="connsiteY0" fmla="*/ 29433 h 28575"/>
                <a:gd name="connsiteX1" fmla="*/ 95726 w 95250"/>
                <a:gd name="connsiteY1" fmla="*/ 7144 h 28575"/>
                <a:gd name="connsiteX2" fmla="*/ 7144 w 95250"/>
                <a:gd name="connsiteY2" fmla="*/ 7144 h 28575"/>
                <a:gd name="connsiteX3" fmla="*/ 51435 w 95250"/>
                <a:gd name="connsiteY3" fmla="*/ 29433 h 28575"/>
              </a:gdLst>
              <a:ahLst/>
              <a:cxnLst>
                <a:cxn ang="0">
                  <a:pos x="connsiteX0" y="connsiteY0"/>
                </a:cxn>
                <a:cxn ang="0">
                  <a:pos x="connsiteX1" y="connsiteY1"/>
                </a:cxn>
                <a:cxn ang="0">
                  <a:pos x="connsiteX2" y="connsiteY2"/>
                </a:cxn>
                <a:cxn ang="0">
                  <a:pos x="connsiteX3" y="connsiteY3"/>
                </a:cxn>
              </a:cxnLst>
              <a:rect l="l" t="t" r="r" b="b"/>
              <a:pathLst>
                <a:path w="95250" h="28575">
                  <a:moveTo>
                    <a:pt x="51435" y="29433"/>
                  </a:moveTo>
                  <a:cubicBezTo>
                    <a:pt x="69532" y="29433"/>
                    <a:pt x="85534" y="20574"/>
                    <a:pt x="95726" y="7144"/>
                  </a:cubicBezTo>
                  <a:lnTo>
                    <a:pt x="7144" y="7144"/>
                  </a:lnTo>
                  <a:cubicBezTo>
                    <a:pt x="17335" y="20574"/>
                    <a:pt x="33242" y="29433"/>
                    <a:pt x="51435" y="2943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sp>
        <p:nvSpPr>
          <p:cNvPr id="16" name="矩形 15"/>
          <p:cNvSpPr/>
          <p:nvPr/>
        </p:nvSpPr>
        <p:spPr>
          <a:xfrm>
            <a:off x="1460786" y="1356195"/>
            <a:ext cx="1706880" cy="39878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cs typeface="+mn-ea"/>
                <a:sym typeface="+mn-lt"/>
              </a:rPr>
              <a:t>经济服务制度</a:t>
            </a:r>
          </a:p>
        </p:txBody>
      </p:sp>
      <p:sp>
        <p:nvSpPr>
          <p:cNvPr id="17" name="圆角矩形 16"/>
          <p:cNvSpPr/>
          <p:nvPr/>
        </p:nvSpPr>
        <p:spPr>
          <a:xfrm rot="10800000">
            <a:off x="7420495" y="1199312"/>
            <a:ext cx="2286000" cy="71269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18" name="椭圆 17"/>
          <p:cNvSpPr/>
          <p:nvPr/>
        </p:nvSpPr>
        <p:spPr>
          <a:xfrm>
            <a:off x="5339601" y="3440502"/>
            <a:ext cx="756399" cy="7563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矩形 18"/>
          <p:cNvSpPr/>
          <p:nvPr/>
        </p:nvSpPr>
        <p:spPr>
          <a:xfrm>
            <a:off x="7829961" y="1356195"/>
            <a:ext cx="1198880" cy="39878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cs typeface="+mn-ea"/>
                <a:sym typeface="+mn-lt"/>
              </a:rPr>
              <a:t>成交规则</a:t>
            </a:r>
          </a:p>
        </p:txBody>
      </p:sp>
      <p:sp>
        <p:nvSpPr>
          <p:cNvPr id="21" name="椭圆 20"/>
          <p:cNvSpPr/>
          <p:nvPr/>
        </p:nvSpPr>
        <p:spPr>
          <a:xfrm>
            <a:off x="5339601" y="4597239"/>
            <a:ext cx="756399" cy="7563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23" name="그룹 427"/>
          <p:cNvGrpSpPr/>
          <p:nvPr/>
        </p:nvGrpSpPr>
        <p:grpSpPr>
          <a:xfrm>
            <a:off x="5506799" y="3635224"/>
            <a:ext cx="390525" cy="343947"/>
            <a:chOff x="6798957" y="5589841"/>
            <a:chExt cx="390525" cy="343947"/>
          </a:xfrm>
          <a:solidFill>
            <a:schemeClr val="bg1"/>
          </a:solidFill>
        </p:grpSpPr>
        <p:sp>
          <p:nvSpPr>
            <p:cNvPr id="24" name="자유형: 도형 428"/>
            <p:cNvSpPr/>
            <p:nvPr/>
          </p:nvSpPr>
          <p:spPr>
            <a:xfrm>
              <a:off x="6798957" y="5589841"/>
              <a:ext cx="390525" cy="276225"/>
            </a:xfrm>
            <a:custGeom>
              <a:avLst/>
              <a:gdLst>
                <a:gd name="connsiteX0" fmla="*/ 130471 w 390525"/>
                <a:gd name="connsiteY0" fmla="*/ 230124 h 276225"/>
                <a:gd name="connsiteX1" fmla="*/ 331830 w 390525"/>
                <a:gd name="connsiteY1" fmla="*/ 230124 h 276225"/>
                <a:gd name="connsiteX2" fmla="*/ 342498 w 390525"/>
                <a:gd name="connsiteY2" fmla="*/ 222028 h 276225"/>
                <a:gd name="connsiteX3" fmla="*/ 387075 w 390525"/>
                <a:gd name="connsiteY3" fmla="*/ 66008 h 276225"/>
                <a:gd name="connsiteX4" fmla="*/ 385265 w 390525"/>
                <a:gd name="connsiteY4" fmla="*/ 56198 h 276225"/>
                <a:gd name="connsiteX5" fmla="*/ 376407 w 390525"/>
                <a:gd name="connsiteY5" fmla="*/ 51721 h 276225"/>
                <a:gd name="connsiteX6" fmla="*/ 104754 w 390525"/>
                <a:gd name="connsiteY6" fmla="*/ 51721 h 276225"/>
                <a:gd name="connsiteX7" fmla="*/ 96753 w 390525"/>
                <a:gd name="connsiteY7" fmla="*/ 15907 h 276225"/>
                <a:gd name="connsiteX8" fmla="*/ 85894 w 390525"/>
                <a:gd name="connsiteY8" fmla="*/ 7144 h 276225"/>
                <a:gd name="connsiteX9" fmla="*/ 18552 w 390525"/>
                <a:gd name="connsiteY9" fmla="*/ 7144 h 276225"/>
                <a:gd name="connsiteX10" fmla="*/ 7218 w 390525"/>
                <a:gd name="connsiteY10" fmla="*/ 17050 h 276225"/>
                <a:gd name="connsiteX11" fmla="*/ 18266 w 390525"/>
                <a:gd name="connsiteY11" fmla="*/ 29433 h 276225"/>
                <a:gd name="connsiteX12" fmla="*/ 76941 w 390525"/>
                <a:gd name="connsiteY12" fmla="*/ 29433 h 276225"/>
                <a:gd name="connsiteX13" fmla="*/ 117231 w 390525"/>
                <a:gd name="connsiteY13" fmla="*/ 210503 h 276225"/>
                <a:gd name="connsiteX14" fmla="*/ 97134 w 390525"/>
                <a:gd name="connsiteY14" fmla="*/ 243269 h 276225"/>
                <a:gd name="connsiteX15" fmla="*/ 131043 w 390525"/>
                <a:gd name="connsiteY15" fmla="*/ 274606 h 276225"/>
                <a:gd name="connsiteX16" fmla="*/ 331544 w 390525"/>
                <a:gd name="connsiteY16" fmla="*/ 274606 h 276225"/>
                <a:gd name="connsiteX17" fmla="*/ 342879 w 390525"/>
                <a:gd name="connsiteY17" fmla="*/ 264700 h 276225"/>
                <a:gd name="connsiteX18" fmla="*/ 331830 w 390525"/>
                <a:gd name="connsiteY18" fmla="*/ 252317 h 276225"/>
                <a:gd name="connsiteX19" fmla="*/ 130471 w 390525"/>
                <a:gd name="connsiteY19" fmla="*/ 252317 h 276225"/>
                <a:gd name="connsiteX20" fmla="*/ 119327 w 390525"/>
                <a:gd name="connsiteY20" fmla="*/ 241173 h 276225"/>
                <a:gd name="connsiteX21" fmla="*/ 130471 w 390525"/>
                <a:gd name="connsiteY21" fmla="*/ 230124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0525" h="276225">
                  <a:moveTo>
                    <a:pt x="130471" y="230124"/>
                  </a:moveTo>
                  <a:lnTo>
                    <a:pt x="331830" y="230124"/>
                  </a:lnTo>
                  <a:cubicBezTo>
                    <a:pt x="336782" y="230124"/>
                    <a:pt x="341164" y="226790"/>
                    <a:pt x="342498" y="222028"/>
                  </a:cubicBezTo>
                  <a:lnTo>
                    <a:pt x="387075" y="66008"/>
                  </a:lnTo>
                  <a:cubicBezTo>
                    <a:pt x="388027" y="62675"/>
                    <a:pt x="387360" y="59055"/>
                    <a:pt x="385265" y="56198"/>
                  </a:cubicBezTo>
                  <a:cubicBezTo>
                    <a:pt x="383169" y="53435"/>
                    <a:pt x="379836" y="51721"/>
                    <a:pt x="376407" y="51721"/>
                  </a:cubicBezTo>
                  <a:lnTo>
                    <a:pt x="104754" y="51721"/>
                  </a:lnTo>
                  <a:lnTo>
                    <a:pt x="96753" y="15907"/>
                  </a:lnTo>
                  <a:cubicBezTo>
                    <a:pt x="95609" y="10763"/>
                    <a:pt x="91133" y="7144"/>
                    <a:pt x="85894" y="7144"/>
                  </a:cubicBezTo>
                  <a:lnTo>
                    <a:pt x="18552" y="7144"/>
                  </a:lnTo>
                  <a:cubicBezTo>
                    <a:pt x="12838" y="7144"/>
                    <a:pt x="7789" y="11335"/>
                    <a:pt x="7218" y="17050"/>
                  </a:cubicBezTo>
                  <a:cubicBezTo>
                    <a:pt x="6455" y="23813"/>
                    <a:pt x="11694" y="29433"/>
                    <a:pt x="18266" y="29433"/>
                  </a:cubicBezTo>
                  <a:lnTo>
                    <a:pt x="76941" y="29433"/>
                  </a:lnTo>
                  <a:lnTo>
                    <a:pt x="117231" y="210503"/>
                  </a:lnTo>
                  <a:cubicBezTo>
                    <a:pt x="104754" y="215932"/>
                    <a:pt x="96276" y="228600"/>
                    <a:pt x="97134" y="243269"/>
                  </a:cubicBezTo>
                  <a:cubicBezTo>
                    <a:pt x="98181" y="260985"/>
                    <a:pt x="113326" y="274606"/>
                    <a:pt x="131043" y="274606"/>
                  </a:cubicBezTo>
                  <a:lnTo>
                    <a:pt x="331544" y="274606"/>
                  </a:lnTo>
                  <a:cubicBezTo>
                    <a:pt x="337259" y="274606"/>
                    <a:pt x="342307" y="270415"/>
                    <a:pt x="342879" y="264700"/>
                  </a:cubicBezTo>
                  <a:cubicBezTo>
                    <a:pt x="343641" y="257937"/>
                    <a:pt x="338402" y="252317"/>
                    <a:pt x="331830" y="252317"/>
                  </a:cubicBezTo>
                  <a:lnTo>
                    <a:pt x="130471" y="252317"/>
                  </a:lnTo>
                  <a:cubicBezTo>
                    <a:pt x="124375" y="252317"/>
                    <a:pt x="119327" y="247365"/>
                    <a:pt x="119327" y="241173"/>
                  </a:cubicBezTo>
                  <a:cubicBezTo>
                    <a:pt x="119327" y="234982"/>
                    <a:pt x="124375" y="230124"/>
                    <a:pt x="130471" y="23012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5" name="자유형: 도형 429"/>
            <p:cNvSpPr/>
            <p:nvPr/>
          </p:nvSpPr>
          <p:spPr>
            <a:xfrm>
              <a:off x="6911141" y="5857588"/>
              <a:ext cx="76200" cy="76200"/>
            </a:xfrm>
            <a:custGeom>
              <a:avLst/>
              <a:gdLst>
                <a:gd name="connsiteX0" fmla="*/ 7144 w 76200"/>
                <a:gd name="connsiteY0" fmla="*/ 40577 h 76200"/>
                <a:gd name="connsiteX1" fmla="*/ 40576 w 76200"/>
                <a:gd name="connsiteY1" fmla="*/ 74009 h 76200"/>
                <a:gd name="connsiteX2" fmla="*/ 74009 w 76200"/>
                <a:gd name="connsiteY2" fmla="*/ 40577 h 76200"/>
                <a:gd name="connsiteX3" fmla="*/ 40576 w 76200"/>
                <a:gd name="connsiteY3" fmla="*/ 7144 h 76200"/>
                <a:gd name="connsiteX4" fmla="*/ 7144 w 76200"/>
                <a:gd name="connsiteY4" fmla="*/ 4057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144" y="40577"/>
                  </a:moveTo>
                  <a:cubicBezTo>
                    <a:pt x="7144" y="59055"/>
                    <a:pt x="22098" y="74009"/>
                    <a:pt x="40576" y="74009"/>
                  </a:cubicBezTo>
                  <a:cubicBezTo>
                    <a:pt x="59055" y="74009"/>
                    <a:pt x="74009" y="59055"/>
                    <a:pt x="74009" y="40577"/>
                  </a:cubicBezTo>
                  <a:cubicBezTo>
                    <a:pt x="74009" y="22098"/>
                    <a:pt x="59055" y="7144"/>
                    <a:pt x="40576" y="7144"/>
                  </a:cubicBezTo>
                  <a:cubicBezTo>
                    <a:pt x="22193" y="7144"/>
                    <a:pt x="7144" y="22098"/>
                    <a:pt x="7144" y="4057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6" name="자유형: 도형 430"/>
            <p:cNvSpPr/>
            <p:nvPr/>
          </p:nvSpPr>
          <p:spPr>
            <a:xfrm>
              <a:off x="7067922" y="5857588"/>
              <a:ext cx="76200" cy="76200"/>
            </a:xfrm>
            <a:custGeom>
              <a:avLst/>
              <a:gdLst>
                <a:gd name="connsiteX0" fmla="*/ 7144 w 76200"/>
                <a:gd name="connsiteY0" fmla="*/ 40577 h 76200"/>
                <a:gd name="connsiteX1" fmla="*/ 40577 w 76200"/>
                <a:gd name="connsiteY1" fmla="*/ 74009 h 76200"/>
                <a:gd name="connsiteX2" fmla="*/ 74009 w 76200"/>
                <a:gd name="connsiteY2" fmla="*/ 40577 h 76200"/>
                <a:gd name="connsiteX3" fmla="*/ 40577 w 76200"/>
                <a:gd name="connsiteY3" fmla="*/ 7144 h 76200"/>
                <a:gd name="connsiteX4" fmla="*/ 7144 w 76200"/>
                <a:gd name="connsiteY4" fmla="*/ 4057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144" y="40577"/>
                  </a:moveTo>
                  <a:cubicBezTo>
                    <a:pt x="7144" y="59055"/>
                    <a:pt x="22098" y="74009"/>
                    <a:pt x="40577" y="74009"/>
                  </a:cubicBezTo>
                  <a:cubicBezTo>
                    <a:pt x="59055" y="74009"/>
                    <a:pt x="74009" y="59055"/>
                    <a:pt x="74009" y="40577"/>
                  </a:cubicBezTo>
                  <a:cubicBezTo>
                    <a:pt x="74009" y="22098"/>
                    <a:pt x="59055" y="7144"/>
                    <a:pt x="40577" y="7144"/>
                  </a:cubicBezTo>
                  <a:cubicBezTo>
                    <a:pt x="22193" y="7144"/>
                    <a:pt x="7144" y="22098"/>
                    <a:pt x="7144" y="4057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grpSp>
        <p:nvGrpSpPr>
          <p:cNvPr id="27" name="그룹 16"/>
          <p:cNvGrpSpPr/>
          <p:nvPr/>
        </p:nvGrpSpPr>
        <p:grpSpPr>
          <a:xfrm>
            <a:off x="5522666" y="4849927"/>
            <a:ext cx="385886" cy="266700"/>
            <a:chOff x="8144247" y="4296431"/>
            <a:chExt cx="385886" cy="266700"/>
          </a:xfrm>
          <a:solidFill>
            <a:schemeClr val="bg1"/>
          </a:solidFill>
        </p:grpSpPr>
        <p:sp>
          <p:nvSpPr>
            <p:cNvPr id="28" name="자유형: 도형 17"/>
            <p:cNvSpPr/>
            <p:nvPr/>
          </p:nvSpPr>
          <p:spPr>
            <a:xfrm>
              <a:off x="8253908" y="4296431"/>
              <a:ext cx="276225" cy="266700"/>
            </a:xfrm>
            <a:custGeom>
              <a:avLst/>
              <a:gdLst>
                <a:gd name="connsiteX0" fmla="*/ 275530 w 276225"/>
                <a:gd name="connsiteY0" fmla="*/ 128884 h 266700"/>
                <a:gd name="connsiteX1" fmla="*/ 247908 w 276225"/>
                <a:gd name="connsiteY1" fmla="*/ 111263 h 266700"/>
                <a:gd name="connsiteX2" fmla="*/ 194663 w 276225"/>
                <a:gd name="connsiteY2" fmla="*/ 107834 h 266700"/>
                <a:gd name="connsiteX3" fmla="*/ 188853 w 276225"/>
                <a:gd name="connsiteY3" fmla="*/ 107548 h 266700"/>
                <a:gd name="connsiteX4" fmla="*/ 184281 w 276225"/>
                <a:gd name="connsiteY4" fmla="*/ 102881 h 266700"/>
                <a:gd name="connsiteX5" fmla="*/ 113796 w 276225"/>
                <a:gd name="connsiteY5" fmla="*/ 15727 h 266700"/>
                <a:gd name="connsiteX6" fmla="*/ 107224 w 276225"/>
                <a:gd name="connsiteY6" fmla="*/ 8964 h 266700"/>
                <a:gd name="connsiteX7" fmla="*/ 94175 w 276225"/>
                <a:gd name="connsiteY7" fmla="*/ 7249 h 266700"/>
                <a:gd name="connsiteX8" fmla="*/ 92269 w 276225"/>
                <a:gd name="connsiteY8" fmla="*/ 7345 h 266700"/>
                <a:gd name="connsiteX9" fmla="*/ 82649 w 276225"/>
                <a:gd name="connsiteY9" fmla="*/ 9345 h 266700"/>
                <a:gd name="connsiteX10" fmla="*/ 81030 w 276225"/>
                <a:gd name="connsiteY10" fmla="*/ 24014 h 266700"/>
                <a:gd name="connsiteX11" fmla="*/ 107986 w 276225"/>
                <a:gd name="connsiteY11" fmla="*/ 107262 h 266700"/>
                <a:gd name="connsiteX12" fmla="*/ 69314 w 276225"/>
                <a:gd name="connsiteY12" fmla="*/ 107262 h 266700"/>
                <a:gd name="connsiteX13" fmla="*/ 63409 w 276225"/>
                <a:gd name="connsiteY13" fmla="*/ 106976 h 266700"/>
                <a:gd name="connsiteX14" fmla="*/ 58646 w 276225"/>
                <a:gd name="connsiteY14" fmla="*/ 102404 h 266700"/>
                <a:gd name="connsiteX15" fmla="*/ 33786 w 276225"/>
                <a:gd name="connsiteY15" fmla="*/ 73163 h 266700"/>
                <a:gd name="connsiteX16" fmla="*/ 26833 w 276225"/>
                <a:gd name="connsiteY16" fmla="*/ 66495 h 266700"/>
                <a:gd name="connsiteX17" fmla="*/ 16546 w 276225"/>
                <a:gd name="connsiteY17" fmla="*/ 65447 h 266700"/>
                <a:gd name="connsiteX18" fmla="*/ 10164 w 276225"/>
                <a:gd name="connsiteY18" fmla="*/ 67924 h 266700"/>
                <a:gd name="connsiteX19" fmla="*/ 8640 w 276225"/>
                <a:gd name="connsiteY19" fmla="*/ 82402 h 266700"/>
                <a:gd name="connsiteX20" fmla="*/ 22832 w 276225"/>
                <a:gd name="connsiteY20" fmla="*/ 136694 h 266700"/>
                <a:gd name="connsiteX21" fmla="*/ 8640 w 276225"/>
                <a:gd name="connsiteY21" fmla="*/ 190987 h 266700"/>
                <a:gd name="connsiteX22" fmla="*/ 7211 w 276225"/>
                <a:gd name="connsiteY22" fmla="*/ 200607 h 266700"/>
                <a:gd name="connsiteX23" fmla="*/ 16546 w 276225"/>
                <a:gd name="connsiteY23" fmla="*/ 207941 h 266700"/>
                <a:gd name="connsiteX24" fmla="*/ 23023 w 276225"/>
                <a:gd name="connsiteY24" fmla="*/ 208227 h 266700"/>
                <a:gd name="connsiteX25" fmla="*/ 33786 w 276225"/>
                <a:gd name="connsiteY25" fmla="*/ 200226 h 266700"/>
                <a:gd name="connsiteX26" fmla="*/ 58646 w 276225"/>
                <a:gd name="connsiteY26" fmla="*/ 170984 h 266700"/>
                <a:gd name="connsiteX27" fmla="*/ 62647 w 276225"/>
                <a:gd name="connsiteY27" fmla="*/ 166698 h 266700"/>
                <a:gd name="connsiteX28" fmla="*/ 69219 w 276225"/>
                <a:gd name="connsiteY28" fmla="*/ 166127 h 266700"/>
                <a:gd name="connsiteX29" fmla="*/ 107891 w 276225"/>
                <a:gd name="connsiteY29" fmla="*/ 166127 h 266700"/>
                <a:gd name="connsiteX30" fmla="*/ 80935 w 276225"/>
                <a:gd name="connsiteY30" fmla="*/ 249470 h 266700"/>
                <a:gd name="connsiteX31" fmla="*/ 79220 w 276225"/>
                <a:gd name="connsiteY31" fmla="*/ 259091 h 266700"/>
                <a:gd name="connsiteX32" fmla="*/ 92174 w 276225"/>
                <a:gd name="connsiteY32" fmla="*/ 266234 h 266700"/>
                <a:gd name="connsiteX33" fmla="*/ 94079 w 276225"/>
                <a:gd name="connsiteY33" fmla="*/ 266330 h 266700"/>
                <a:gd name="connsiteX34" fmla="*/ 98842 w 276225"/>
                <a:gd name="connsiteY34" fmla="*/ 266520 h 266700"/>
                <a:gd name="connsiteX35" fmla="*/ 103509 w 276225"/>
                <a:gd name="connsiteY35" fmla="*/ 266139 h 266700"/>
                <a:gd name="connsiteX36" fmla="*/ 113701 w 276225"/>
                <a:gd name="connsiteY36" fmla="*/ 257853 h 266700"/>
                <a:gd name="connsiteX37" fmla="*/ 184186 w 276225"/>
                <a:gd name="connsiteY37" fmla="*/ 170699 h 266700"/>
                <a:gd name="connsiteX38" fmla="*/ 188091 w 276225"/>
                <a:gd name="connsiteY38" fmla="*/ 166317 h 266700"/>
                <a:gd name="connsiteX39" fmla="*/ 194568 w 276225"/>
                <a:gd name="connsiteY39" fmla="*/ 165650 h 266700"/>
                <a:gd name="connsiteX40" fmla="*/ 247813 w 276225"/>
                <a:gd name="connsiteY40" fmla="*/ 162221 h 266700"/>
                <a:gd name="connsiteX41" fmla="*/ 275435 w 276225"/>
                <a:gd name="connsiteY41" fmla="*/ 144600 h 266700"/>
                <a:gd name="connsiteX42" fmla="*/ 275530 w 276225"/>
                <a:gd name="connsiteY42" fmla="*/ 128884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6225" h="266700">
                  <a:moveTo>
                    <a:pt x="275530" y="128884"/>
                  </a:moveTo>
                  <a:cubicBezTo>
                    <a:pt x="275150" y="128312"/>
                    <a:pt x="265339" y="114787"/>
                    <a:pt x="247908" y="111263"/>
                  </a:cubicBezTo>
                  <a:cubicBezTo>
                    <a:pt x="232192" y="108024"/>
                    <a:pt x="196188" y="107834"/>
                    <a:pt x="194663" y="107834"/>
                  </a:cubicBezTo>
                  <a:cubicBezTo>
                    <a:pt x="192187" y="107834"/>
                    <a:pt x="189901" y="107643"/>
                    <a:pt x="188853" y="107548"/>
                  </a:cubicBezTo>
                  <a:cubicBezTo>
                    <a:pt x="187805" y="106691"/>
                    <a:pt x="185710" y="104595"/>
                    <a:pt x="184281" y="102881"/>
                  </a:cubicBezTo>
                  <a:lnTo>
                    <a:pt x="113796" y="15727"/>
                  </a:lnTo>
                  <a:cubicBezTo>
                    <a:pt x="112272" y="13822"/>
                    <a:pt x="109129" y="10298"/>
                    <a:pt x="107224" y="8964"/>
                  </a:cubicBezTo>
                  <a:cubicBezTo>
                    <a:pt x="103890" y="6678"/>
                    <a:pt x="95222" y="7154"/>
                    <a:pt x="94175" y="7249"/>
                  </a:cubicBezTo>
                  <a:lnTo>
                    <a:pt x="92269" y="7345"/>
                  </a:lnTo>
                  <a:cubicBezTo>
                    <a:pt x="89698" y="7535"/>
                    <a:pt x="84935" y="8107"/>
                    <a:pt x="82649" y="9345"/>
                  </a:cubicBezTo>
                  <a:cubicBezTo>
                    <a:pt x="81315" y="10107"/>
                    <a:pt x="77220" y="12488"/>
                    <a:pt x="81030" y="24014"/>
                  </a:cubicBezTo>
                  <a:cubicBezTo>
                    <a:pt x="81030" y="24014"/>
                    <a:pt x="107891" y="106881"/>
                    <a:pt x="107986" y="107262"/>
                  </a:cubicBezTo>
                  <a:cubicBezTo>
                    <a:pt x="107605" y="107262"/>
                    <a:pt x="69314" y="107262"/>
                    <a:pt x="69314" y="107262"/>
                  </a:cubicBezTo>
                  <a:cubicBezTo>
                    <a:pt x="66743" y="107262"/>
                    <a:pt x="64457" y="107072"/>
                    <a:pt x="63409" y="106976"/>
                  </a:cubicBezTo>
                  <a:cubicBezTo>
                    <a:pt x="62361" y="106119"/>
                    <a:pt x="60170" y="104119"/>
                    <a:pt x="58646" y="102404"/>
                  </a:cubicBezTo>
                  <a:lnTo>
                    <a:pt x="33786" y="73163"/>
                  </a:lnTo>
                  <a:cubicBezTo>
                    <a:pt x="33596" y="72972"/>
                    <a:pt x="29500" y="68114"/>
                    <a:pt x="26833" y="66495"/>
                  </a:cubicBezTo>
                  <a:cubicBezTo>
                    <a:pt x="23309" y="64399"/>
                    <a:pt x="16546" y="65447"/>
                    <a:pt x="16546" y="65447"/>
                  </a:cubicBezTo>
                  <a:cubicBezTo>
                    <a:pt x="14640" y="65828"/>
                    <a:pt x="11878" y="66686"/>
                    <a:pt x="10164" y="67924"/>
                  </a:cubicBezTo>
                  <a:cubicBezTo>
                    <a:pt x="7116" y="70115"/>
                    <a:pt x="6544" y="74972"/>
                    <a:pt x="8640" y="82402"/>
                  </a:cubicBezTo>
                  <a:cubicBezTo>
                    <a:pt x="14260" y="102404"/>
                    <a:pt x="22166" y="132122"/>
                    <a:pt x="22832" y="136694"/>
                  </a:cubicBezTo>
                  <a:cubicBezTo>
                    <a:pt x="22261" y="141266"/>
                    <a:pt x="14260" y="170889"/>
                    <a:pt x="8640" y="190987"/>
                  </a:cubicBezTo>
                  <a:cubicBezTo>
                    <a:pt x="8164" y="192511"/>
                    <a:pt x="6830" y="197845"/>
                    <a:pt x="7211" y="200607"/>
                  </a:cubicBezTo>
                  <a:cubicBezTo>
                    <a:pt x="8069" y="206322"/>
                    <a:pt x="16165" y="207846"/>
                    <a:pt x="16546" y="207941"/>
                  </a:cubicBezTo>
                  <a:cubicBezTo>
                    <a:pt x="18546" y="208322"/>
                    <a:pt x="21308" y="208418"/>
                    <a:pt x="23023" y="208227"/>
                  </a:cubicBezTo>
                  <a:cubicBezTo>
                    <a:pt x="27214" y="207751"/>
                    <a:pt x="32738" y="201464"/>
                    <a:pt x="33786" y="200226"/>
                  </a:cubicBezTo>
                  <a:lnTo>
                    <a:pt x="58646" y="170984"/>
                  </a:lnTo>
                  <a:cubicBezTo>
                    <a:pt x="60266" y="169079"/>
                    <a:pt x="61885" y="167460"/>
                    <a:pt x="62647" y="166698"/>
                  </a:cubicBezTo>
                  <a:cubicBezTo>
                    <a:pt x="63980" y="166412"/>
                    <a:pt x="67028" y="166127"/>
                    <a:pt x="69219" y="166127"/>
                  </a:cubicBezTo>
                  <a:cubicBezTo>
                    <a:pt x="69219" y="166127"/>
                    <a:pt x="107509" y="166127"/>
                    <a:pt x="107891" y="166127"/>
                  </a:cubicBezTo>
                  <a:cubicBezTo>
                    <a:pt x="107795" y="166508"/>
                    <a:pt x="80935" y="249470"/>
                    <a:pt x="80935" y="249470"/>
                  </a:cubicBezTo>
                  <a:cubicBezTo>
                    <a:pt x="80173" y="251947"/>
                    <a:pt x="78839" y="256519"/>
                    <a:pt x="79220" y="259091"/>
                  </a:cubicBezTo>
                  <a:cubicBezTo>
                    <a:pt x="79792" y="263186"/>
                    <a:pt x="84173" y="265663"/>
                    <a:pt x="92174" y="266234"/>
                  </a:cubicBezTo>
                  <a:lnTo>
                    <a:pt x="94079" y="266330"/>
                  </a:lnTo>
                  <a:cubicBezTo>
                    <a:pt x="95318" y="266425"/>
                    <a:pt x="97127" y="266520"/>
                    <a:pt x="98842" y="266520"/>
                  </a:cubicBezTo>
                  <a:cubicBezTo>
                    <a:pt x="100556" y="266520"/>
                    <a:pt x="102366" y="266425"/>
                    <a:pt x="103509" y="266139"/>
                  </a:cubicBezTo>
                  <a:cubicBezTo>
                    <a:pt x="107509" y="265282"/>
                    <a:pt x="113034" y="258614"/>
                    <a:pt x="113701" y="257853"/>
                  </a:cubicBezTo>
                  <a:lnTo>
                    <a:pt x="184186" y="170699"/>
                  </a:lnTo>
                  <a:cubicBezTo>
                    <a:pt x="185710" y="168794"/>
                    <a:pt x="187329" y="167079"/>
                    <a:pt x="188091" y="166317"/>
                  </a:cubicBezTo>
                  <a:cubicBezTo>
                    <a:pt x="189425" y="166031"/>
                    <a:pt x="192377" y="165650"/>
                    <a:pt x="194568" y="165650"/>
                  </a:cubicBezTo>
                  <a:cubicBezTo>
                    <a:pt x="196092" y="165650"/>
                    <a:pt x="232001" y="165460"/>
                    <a:pt x="247813" y="162221"/>
                  </a:cubicBezTo>
                  <a:cubicBezTo>
                    <a:pt x="265244" y="158697"/>
                    <a:pt x="275054" y="145172"/>
                    <a:pt x="275435" y="144600"/>
                  </a:cubicBezTo>
                  <a:cubicBezTo>
                    <a:pt x="278769" y="140314"/>
                    <a:pt x="278769" y="133456"/>
                    <a:pt x="275530" y="12888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9" name="자유형: 도형 18"/>
            <p:cNvSpPr/>
            <p:nvPr/>
          </p:nvSpPr>
          <p:spPr>
            <a:xfrm>
              <a:off x="8179204" y="4370832"/>
              <a:ext cx="66675" cy="28575"/>
            </a:xfrm>
            <a:custGeom>
              <a:avLst/>
              <a:gdLst>
                <a:gd name="connsiteX0" fmla="*/ 48101 w 66675"/>
                <a:gd name="connsiteY0" fmla="*/ 7144 h 28575"/>
                <a:gd name="connsiteX1" fmla="*/ 18573 w 66675"/>
                <a:gd name="connsiteY1" fmla="*/ 7144 h 28575"/>
                <a:gd name="connsiteX2" fmla="*/ 7144 w 66675"/>
                <a:gd name="connsiteY2" fmla="*/ 18669 h 28575"/>
                <a:gd name="connsiteX3" fmla="*/ 18573 w 66675"/>
                <a:gd name="connsiteY3" fmla="*/ 30194 h 28575"/>
                <a:gd name="connsiteX4" fmla="*/ 48101 w 66675"/>
                <a:gd name="connsiteY4" fmla="*/ 30194 h 28575"/>
                <a:gd name="connsiteX5" fmla="*/ 59531 w 66675"/>
                <a:gd name="connsiteY5" fmla="*/ 18669 h 28575"/>
                <a:gd name="connsiteX6" fmla="*/ 48101 w 6667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28575">
                  <a:moveTo>
                    <a:pt x="48101" y="7144"/>
                  </a:moveTo>
                  <a:lnTo>
                    <a:pt x="18573" y="7144"/>
                  </a:lnTo>
                  <a:cubicBezTo>
                    <a:pt x="12287" y="7144"/>
                    <a:pt x="7144" y="12287"/>
                    <a:pt x="7144" y="18669"/>
                  </a:cubicBezTo>
                  <a:cubicBezTo>
                    <a:pt x="7144" y="25051"/>
                    <a:pt x="12287" y="30194"/>
                    <a:pt x="18573" y="30194"/>
                  </a:cubicBezTo>
                  <a:lnTo>
                    <a:pt x="48101" y="30194"/>
                  </a:lnTo>
                  <a:cubicBezTo>
                    <a:pt x="54387" y="30194"/>
                    <a:pt x="59531" y="25051"/>
                    <a:pt x="59531" y="18669"/>
                  </a:cubicBezTo>
                  <a:cubicBezTo>
                    <a:pt x="59436" y="12287"/>
                    <a:pt x="54387" y="7144"/>
                    <a:pt x="48101"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30" name="자유형: 도형 19"/>
            <p:cNvSpPr/>
            <p:nvPr/>
          </p:nvSpPr>
          <p:spPr>
            <a:xfrm>
              <a:off x="8179204" y="4460748"/>
              <a:ext cx="66675" cy="28575"/>
            </a:xfrm>
            <a:custGeom>
              <a:avLst/>
              <a:gdLst>
                <a:gd name="connsiteX0" fmla="*/ 48101 w 66675"/>
                <a:gd name="connsiteY0" fmla="*/ 7144 h 28575"/>
                <a:gd name="connsiteX1" fmla="*/ 18573 w 66675"/>
                <a:gd name="connsiteY1" fmla="*/ 7144 h 28575"/>
                <a:gd name="connsiteX2" fmla="*/ 7144 w 66675"/>
                <a:gd name="connsiteY2" fmla="*/ 18669 h 28575"/>
                <a:gd name="connsiteX3" fmla="*/ 18573 w 66675"/>
                <a:gd name="connsiteY3" fmla="*/ 30194 h 28575"/>
                <a:gd name="connsiteX4" fmla="*/ 48101 w 66675"/>
                <a:gd name="connsiteY4" fmla="*/ 30194 h 28575"/>
                <a:gd name="connsiteX5" fmla="*/ 59531 w 66675"/>
                <a:gd name="connsiteY5" fmla="*/ 18669 h 28575"/>
                <a:gd name="connsiteX6" fmla="*/ 48101 w 6667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28575">
                  <a:moveTo>
                    <a:pt x="48101" y="7144"/>
                  </a:moveTo>
                  <a:lnTo>
                    <a:pt x="18573" y="7144"/>
                  </a:lnTo>
                  <a:cubicBezTo>
                    <a:pt x="12287" y="7144"/>
                    <a:pt x="7144" y="12287"/>
                    <a:pt x="7144" y="18669"/>
                  </a:cubicBezTo>
                  <a:cubicBezTo>
                    <a:pt x="7144" y="25051"/>
                    <a:pt x="12287" y="30194"/>
                    <a:pt x="18573" y="30194"/>
                  </a:cubicBezTo>
                  <a:lnTo>
                    <a:pt x="48101" y="30194"/>
                  </a:lnTo>
                  <a:cubicBezTo>
                    <a:pt x="54387" y="30194"/>
                    <a:pt x="59531" y="25051"/>
                    <a:pt x="59531" y="18669"/>
                  </a:cubicBezTo>
                  <a:cubicBezTo>
                    <a:pt x="59436" y="12287"/>
                    <a:pt x="54387" y="7144"/>
                    <a:pt x="48101"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31" name="자유형: 도형 20"/>
            <p:cNvSpPr/>
            <p:nvPr/>
          </p:nvSpPr>
          <p:spPr>
            <a:xfrm>
              <a:off x="8144247" y="4416171"/>
              <a:ext cx="95250" cy="28575"/>
            </a:xfrm>
            <a:custGeom>
              <a:avLst/>
              <a:gdLst>
                <a:gd name="connsiteX0" fmla="*/ 82963 w 95250"/>
                <a:gd name="connsiteY0" fmla="*/ 7144 h 28575"/>
                <a:gd name="connsiteX1" fmla="*/ 18574 w 95250"/>
                <a:gd name="connsiteY1" fmla="*/ 7144 h 28575"/>
                <a:gd name="connsiteX2" fmla="*/ 7144 w 95250"/>
                <a:gd name="connsiteY2" fmla="*/ 18669 h 28575"/>
                <a:gd name="connsiteX3" fmla="*/ 18574 w 95250"/>
                <a:gd name="connsiteY3" fmla="*/ 30194 h 28575"/>
                <a:gd name="connsiteX4" fmla="*/ 82963 w 95250"/>
                <a:gd name="connsiteY4" fmla="*/ 30194 h 28575"/>
                <a:gd name="connsiteX5" fmla="*/ 94393 w 95250"/>
                <a:gd name="connsiteY5" fmla="*/ 18669 h 28575"/>
                <a:gd name="connsiteX6" fmla="*/ 82963 w 95250"/>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0" h="28575">
                  <a:moveTo>
                    <a:pt x="82963" y="7144"/>
                  </a:moveTo>
                  <a:lnTo>
                    <a:pt x="18574" y="7144"/>
                  </a:lnTo>
                  <a:cubicBezTo>
                    <a:pt x="12288" y="7144"/>
                    <a:pt x="7144" y="12287"/>
                    <a:pt x="7144" y="18669"/>
                  </a:cubicBezTo>
                  <a:cubicBezTo>
                    <a:pt x="7144" y="25051"/>
                    <a:pt x="12288" y="30194"/>
                    <a:pt x="18574" y="30194"/>
                  </a:cubicBezTo>
                  <a:lnTo>
                    <a:pt x="82963" y="30194"/>
                  </a:lnTo>
                  <a:cubicBezTo>
                    <a:pt x="89249" y="30194"/>
                    <a:pt x="94393" y="25051"/>
                    <a:pt x="94393" y="18669"/>
                  </a:cubicBezTo>
                  <a:cubicBezTo>
                    <a:pt x="94393" y="12287"/>
                    <a:pt x="89249" y="7144"/>
                    <a:pt x="82963"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pic>
        <p:nvPicPr>
          <p:cNvPr id="43" name="图片 4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4" name="文本框 43"/>
          <p:cNvSpPr txBox="1"/>
          <p:nvPr/>
        </p:nvSpPr>
        <p:spPr>
          <a:xfrm>
            <a:off x="650240" y="2265301"/>
            <a:ext cx="3860800" cy="2999740"/>
          </a:xfrm>
          <a:prstGeom prst="rect">
            <a:avLst/>
          </a:prstGeom>
          <a:noFill/>
        </p:spPr>
        <p:txBody>
          <a:bodyPr wrap="square" rtlCol="0">
            <a:spAutoFit/>
          </a:bodyPr>
          <a:lstStyle/>
          <a:p>
            <a:pPr>
              <a:lnSpc>
                <a:spcPct val="150000"/>
              </a:lnSpc>
            </a:pPr>
            <a:r>
              <a:rPr lang="zh-CN" altLang="en-US" dirty="0"/>
              <a:t>经济服务制度有两种，分别是指定交易制度和托管券商制度。指定交易制度，是指投资者必须事先声明指定一家证券营业部作为其委托、交易清算的代理机构。托管券商制度，是指投资者必须将其股票在其选定的券商处进行托管。</a:t>
            </a:r>
          </a:p>
        </p:txBody>
      </p:sp>
      <p:sp>
        <p:nvSpPr>
          <p:cNvPr id="45" name="文本框 44"/>
          <p:cNvSpPr txBox="1"/>
          <p:nvPr/>
        </p:nvSpPr>
        <p:spPr>
          <a:xfrm>
            <a:off x="6924561" y="2264922"/>
            <a:ext cx="4251439" cy="4246245"/>
          </a:xfrm>
          <a:prstGeom prst="rect">
            <a:avLst/>
          </a:prstGeom>
          <a:noFill/>
        </p:spPr>
        <p:txBody>
          <a:bodyPr wrap="square" rtlCol="0">
            <a:spAutoFit/>
          </a:bodyPr>
          <a:lstStyle/>
          <a:p>
            <a:pPr>
              <a:lnSpc>
                <a:spcPct val="150000"/>
              </a:lnSpc>
            </a:pPr>
            <a:r>
              <a:rPr lang="zh-CN" altLang="en-US" dirty="0"/>
              <a:t>在成交规则上，两家证券交易所均采用了竞价的方式。上海证券交易所采用的是排队原则，也被称为“价格优先、时间优先”原则，是指按照交易原则，在主机内为每只股票建立一个买方队列和卖方队列，按照订单的提交顺序，针对买方和卖方申报的交易请求进行逐一比对，当双方价格一致时进行撮合。也就是说，首先进行价格的匹配，在价格相同的情况下，时间优先。</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ssolve">
                                      <p:cBhvr>
                                        <p:cTn id="16" dur="500"/>
                                        <p:tgtEl>
                                          <p:spTgt spid="1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ssolve">
                                      <p:cBhvr>
                                        <p:cTn id="19" dur="500"/>
                                        <p:tgtEl>
                                          <p:spTgt spid="17"/>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dissolve">
                                      <p:cBhvr>
                                        <p:cTn id="22" dur="500"/>
                                        <p:tgtEl>
                                          <p:spTgt spid="18"/>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dissolve">
                                      <p:cBhvr>
                                        <p:cTn id="25" dur="500"/>
                                        <p:tgtEl>
                                          <p:spTgt spid="19"/>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dissolve">
                                      <p:cBhvr>
                                        <p:cTn id="28" dur="500"/>
                                        <p:tgtEl>
                                          <p:spTgt spid="21"/>
                                        </p:tgtEl>
                                      </p:cBhvr>
                                    </p:animEffect>
                                  </p:childTnLst>
                                </p:cTn>
                              </p:par>
                              <p:par>
                                <p:cTn id="29" presetID="9"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dissolve">
                                      <p:cBhvr>
                                        <p:cTn id="31" dur="500"/>
                                        <p:tgtEl>
                                          <p:spTgt spid="23"/>
                                        </p:tgtEl>
                                      </p:cBhvr>
                                    </p:animEffect>
                                  </p:childTnLst>
                                </p:cTn>
                              </p:par>
                              <p:par>
                                <p:cTn id="32" presetID="9" presetClass="entr" presetSubtype="0" fill="hold"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dissolve">
                                      <p:cBhvr>
                                        <p:cTn id="3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16" grpId="0"/>
      <p:bldP spid="17" grpId="0" bldLvl="0" animBg="1"/>
      <p:bldP spid="18" grpId="0" bldLvl="0" animBg="1"/>
      <p:bldP spid="19" grpId="0"/>
      <p:bldP spid="21"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四</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04</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4395816" y="3261619"/>
            <a:ext cx="3535680" cy="1106805"/>
          </a:xfrm>
          <a:prstGeom prst="rect">
            <a:avLst/>
          </a:prstGeom>
          <a:noFill/>
        </p:spPr>
        <p:txBody>
          <a:bodyPr wrap="none" rtlCol="0">
            <a:spAutoFit/>
          </a:bodyPr>
          <a:lstStyle/>
          <a:p>
            <a:pPr lvl="0"/>
            <a:r>
              <a:rPr kumimoji="1" lang="zh-CN" altLang="en-US" sz="6600" dirty="0">
                <a:solidFill>
                  <a:srgbClr val="44546A"/>
                </a:solidFill>
                <a:cs typeface="+mn-ea"/>
                <a:sym typeface="+mn-lt"/>
              </a:rPr>
              <a:t>网上路演</a:t>
            </a:r>
          </a:p>
        </p:txBody>
      </p:sp>
      <p:pic>
        <p:nvPicPr>
          <p:cNvPr id="10" name="图片 9"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8144" y="252968"/>
            <a:ext cx="489712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dirty="0">
                <a:solidFill>
                  <a:srgbClr val="44546A"/>
                </a:solidFill>
                <a:cs typeface="+mn-ea"/>
                <a:sym typeface="+mn-lt"/>
              </a:rPr>
              <a:t>01</a:t>
            </a:r>
            <a:r>
              <a:rPr kumimoji="1" lang="zh-CN" altLang="en-US" sz="2400" dirty="0">
                <a:solidFill>
                  <a:srgbClr val="44546A"/>
                </a:solidFill>
                <a:cs typeface="+mn-ea"/>
                <a:sym typeface="+mn-lt"/>
              </a:rPr>
              <a:t> 网上路演：新股发行的必经之路</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pic>
        <p:nvPicPr>
          <p:cNvPr id="18" name="图片 17"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8" name="TextBox 7"/>
          <p:cNvSpPr txBox="1"/>
          <p:nvPr/>
        </p:nvSpPr>
        <p:spPr>
          <a:xfrm>
            <a:off x="1925955" y="1618615"/>
            <a:ext cx="2162175" cy="645160"/>
          </a:xfrm>
          <a:prstGeom prst="rect">
            <a:avLst/>
          </a:prstGeom>
          <a:noFill/>
        </p:spPr>
        <p:txBody>
          <a:bodyPr wrap="square" rtlCol="0">
            <a:spAutoFit/>
          </a:bodyPr>
          <a:lstStyle/>
          <a:p>
            <a:r>
              <a:rPr lang="zh-CN" altLang="en-US" sz="3600" dirty="0">
                <a:solidFill>
                  <a:schemeClr val="tx1">
                    <a:lumMod val="75000"/>
                    <a:lumOff val="25000"/>
                  </a:schemeClr>
                </a:solidFill>
                <a:cs typeface="+mn-ea"/>
                <a:sym typeface="+mn-lt"/>
              </a:rPr>
              <a:t>网上路演</a:t>
            </a:r>
          </a:p>
        </p:txBody>
      </p:sp>
      <p:sp>
        <p:nvSpPr>
          <p:cNvPr id="4" name="文本框 3"/>
          <p:cNvSpPr txBox="1"/>
          <p:nvPr/>
        </p:nvSpPr>
        <p:spPr>
          <a:xfrm>
            <a:off x="1108710" y="2557780"/>
            <a:ext cx="4687570" cy="2584450"/>
          </a:xfrm>
          <a:prstGeom prst="rect">
            <a:avLst/>
          </a:prstGeom>
          <a:noFill/>
        </p:spPr>
        <p:txBody>
          <a:bodyPr wrap="square" rtlCol="0">
            <a:spAutoFit/>
          </a:bodyPr>
          <a:lstStyle/>
          <a:p>
            <a:pPr fontAlgn="auto">
              <a:lnSpc>
                <a:spcPct val="150000"/>
              </a:lnSpc>
            </a:pPr>
            <a:r>
              <a:rPr lang="zh-CN" altLang="en-US"/>
              <a:t>路演也叫路演推介，指企业融资者在证券发行之前，在若干地方进行巡回推介活动，向潜在投资者展示企业证券的价值，加深投资者对企业的认识程度，并从中了解投资人的投资意向，发现需求和价值定位，确保证券的成功发行。</a:t>
            </a:r>
          </a:p>
        </p:txBody>
      </p:sp>
      <p:pic>
        <p:nvPicPr>
          <p:cNvPr id="101" name="图片 100"/>
          <p:cNvPicPr/>
          <p:nvPr/>
        </p:nvPicPr>
        <p:blipFill>
          <a:blip r:embed="rId4"/>
          <a:stretch>
            <a:fillRect/>
          </a:stretch>
        </p:blipFill>
        <p:spPr>
          <a:xfrm>
            <a:off x="6235700" y="1618615"/>
            <a:ext cx="5557520" cy="366014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8144" y="252968"/>
            <a:ext cx="367792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dirty="0">
                <a:solidFill>
                  <a:srgbClr val="44546A"/>
                </a:solidFill>
                <a:cs typeface="+mn-ea"/>
                <a:sym typeface="+mn-lt"/>
              </a:rPr>
              <a:t>02</a:t>
            </a:r>
            <a:r>
              <a:rPr kumimoji="1" lang="zh-CN" altLang="en-US" sz="2400" dirty="0">
                <a:solidFill>
                  <a:srgbClr val="44546A"/>
                </a:solidFill>
                <a:cs typeface="+mn-ea"/>
                <a:sym typeface="+mn-lt"/>
              </a:rPr>
              <a:t> 网上路演的功能与优势</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pic>
        <p:nvPicPr>
          <p:cNvPr id="18" name="图片 17"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grpSp>
        <p:nvGrpSpPr>
          <p:cNvPr id="84" name="组合 83"/>
          <p:cNvGrpSpPr/>
          <p:nvPr/>
        </p:nvGrpSpPr>
        <p:grpSpPr>
          <a:xfrm>
            <a:off x="1501140" y="1985537"/>
            <a:ext cx="8091174" cy="3711048"/>
            <a:chOff x="2477" y="3127"/>
            <a:chExt cx="12742" cy="5844"/>
          </a:xfrm>
        </p:grpSpPr>
        <p:grpSp>
          <p:nvGrpSpPr>
            <p:cNvPr id="85" name="组合 84"/>
            <p:cNvGrpSpPr/>
            <p:nvPr/>
          </p:nvGrpSpPr>
          <p:grpSpPr>
            <a:xfrm>
              <a:off x="10754" y="3127"/>
              <a:ext cx="4360" cy="1372"/>
              <a:chOff x="11347" y="3284"/>
              <a:chExt cx="4242" cy="1335"/>
            </a:xfrm>
          </p:grpSpPr>
          <p:sp>
            <p:nvSpPr>
              <p:cNvPr id="106" name="Rectangle 60"/>
              <p:cNvSpPr/>
              <p:nvPr/>
            </p:nvSpPr>
            <p:spPr>
              <a:xfrm>
                <a:off x="12293" y="3284"/>
                <a:ext cx="3296" cy="1335"/>
              </a:xfrm>
              <a:prstGeom prst="rect">
                <a:avLst/>
              </a:prstGeom>
            </p:spPr>
            <p:txBody>
              <a:bodyPr wrap="square" lIns="0" tIns="0" rIns="0" bIns="0">
                <a:spAutoFit/>
              </a:bodyPr>
              <a:lstStyle/>
              <a:p>
                <a:pPr algn="l"/>
                <a:r>
                  <a:rPr lang="zh-CN" altLang="en-US" sz="2000" dirty="0">
                    <a:solidFill>
                      <a:schemeClr val="tx1"/>
                    </a:solidFill>
                    <a:cs typeface="+mn-ea"/>
                    <a:sym typeface="+mn-lt"/>
                  </a:rPr>
                  <a:t>强化信息披露，降低信息不对称程度</a:t>
                </a:r>
              </a:p>
            </p:txBody>
          </p:sp>
          <p:sp>
            <p:nvSpPr>
              <p:cNvPr id="108" name="Freeform 387"/>
              <p:cNvSpPr>
                <a:spLocks noEditPoints="1"/>
              </p:cNvSpPr>
              <p:nvPr/>
            </p:nvSpPr>
            <p:spPr bwMode="auto">
              <a:xfrm>
                <a:off x="11347" y="3510"/>
                <a:ext cx="587" cy="690"/>
              </a:xfrm>
              <a:custGeom>
                <a:avLst/>
                <a:gdLst/>
                <a:ahLst/>
                <a:cxnLst>
                  <a:cxn ang="0">
                    <a:pos x="88900" y="107950"/>
                  </a:cxn>
                  <a:cxn ang="0">
                    <a:pos x="44450" y="107950"/>
                  </a:cxn>
                  <a:cxn ang="0">
                    <a:pos x="31750" y="111125"/>
                  </a:cxn>
                  <a:cxn ang="0">
                    <a:pos x="12700" y="139700"/>
                  </a:cxn>
                  <a:cxn ang="0">
                    <a:pos x="12700" y="146050"/>
                  </a:cxn>
                  <a:cxn ang="0">
                    <a:pos x="120650" y="146050"/>
                  </a:cxn>
                  <a:cxn ang="0">
                    <a:pos x="120650" y="139700"/>
                  </a:cxn>
                  <a:cxn ang="0">
                    <a:pos x="104775" y="114300"/>
                  </a:cxn>
                  <a:cxn ang="0">
                    <a:pos x="101600" y="111125"/>
                  </a:cxn>
                  <a:cxn ang="0">
                    <a:pos x="95250" y="107950"/>
                  </a:cxn>
                  <a:cxn ang="0">
                    <a:pos x="88900" y="107950"/>
                  </a:cxn>
                  <a:cxn ang="0">
                    <a:pos x="92075" y="95250"/>
                  </a:cxn>
                  <a:cxn ang="0">
                    <a:pos x="92075" y="95250"/>
                  </a:cxn>
                  <a:cxn ang="0">
                    <a:pos x="98425" y="95250"/>
                  </a:cxn>
                  <a:cxn ang="0">
                    <a:pos x="104775" y="98425"/>
                  </a:cxn>
                  <a:cxn ang="0">
                    <a:pos x="133350" y="139700"/>
                  </a:cxn>
                  <a:cxn ang="0">
                    <a:pos x="133350" y="149225"/>
                  </a:cxn>
                  <a:cxn ang="0">
                    <a:pos x="127000" y="155575"/>
                  </a:cxn>
                  <a:cxn ang="0">
                    <a:pos x="127000" y="155575"/>
                  </a:cxn>
                  <a:cxn ang="0">
                    <a:pos x="6350" y="155575"/>
                  </a:cxn>
                  <a:cxn ang="0">
                    <a:pos x="0" y="149225"/>
                  </a:cxn>
                  <a:cxn ang="0">
                    <a:pos x="0" y="149225"/>
                  </a:cxn>
                  <a:cxn ang="0">
                    <a:pos x="0" y="139700"/>
                  </a:cxn>
                  <a:cxn ang="0">
                    <a:pos x="25400" y="98425"/>
                  </a:cxn>
                  <a:cxn ang="0">
                    <a:pos x="38100" y="95250"/>
                  </a:cxn>
                  <a:cxn ang="0">
                    <a:pos x="12700" y="50800"/>
                  </a:cxn>
                  <a:cxn ang="0">
                    <a:pos x="66675" y="0"/>
                  </a:cxn>
                  <a:cxn ang="0">
                    <a:pos x="117475" y="50800"/>
                  </a:cxn>
                  <a:cxn ang="0">
                    <a:pos x="92075" y="95250"/>
                  </a:cxn>
                  <a:cxn ang="0">
                    <a:pos x="66675" y="9525"/>
                  </a:cxn>
                  <a:cxn ang="0">
                    <a:pos x="66675" y="9525"/>
                  </a:cxn>
                  <a:cxn ang="0">
                    <a:pos x="28575" y="34925"/>
                  </a:cxn>
                  <a:cxn ang="0">
                    <a:pos x="25400" y="50800"/>
                  </a:cxn>
                  <a:cxn ang="0">
                    <a:pos x="50800" y="88900"/>
                  </a:cxn>
                  <a:cxn ang="0">
                    <a:pos x="82550" y="88900"/>
                  </a:cxn>
                  <a:cxn ang="0">
                    <a:pos x="104775" y="50800"/>
                  </a:cxn>
                  <a:cxn ang="0">
                    <a:pos x="66675" y="9525"/>
                  </a:cxn>
                </a:cxnLst>
                <a:rect l="0" t="0" r="0" b="0"/>
                <a:pathLst>
                  <a:path w="42" h="49">
                    <a:moveTo>
                      <a:pt x="28" y="34"/>
                    </a:moveTo>
                    <a:cubicBezTo>
                      <a:pt x="14" y="34"/>
                      <a:pt x="14" y="34"/>
                      <a:pt x="14" y="34"/>
                    </a:cubicBezTo>
                    <a:cubicBezTo>
                      <a:pt x="12" y="34"/>
                      <a:pt x="11" y="34"/>
                      <a:pt x="10" y="35"/>
                    </a:cubicBezTo>
                    <a:cubicBezTo>
                      <a:pt x="6" y="36"/>
                      <a:pt x="4" y="40"/>
                      <a:pt x="4" y="44"/>
                    </a:cubicBezTo>
                    <a:cubicBezTo>
                      <a:pt x="4" y="46"/>
                      <a:pt x="4" y="46"/>
                      <a:pt x="4" y="46"/>
                    </a:cubicBezTo>
                    <a:cubicBezTo>
                      <a:pt x="38" y="46"/>
                      <a:pt x="38" y="46"/>
                      <a:pt x="38" y="46"/>
                    </a:cubicBezTo>
                    <a:cubicBezTo>
                      <a:pt x="38" y="44"/>
                      <a:pt x="38" y="44"/>
                      <a:pt x="38" y="44"/>
                    </a:cubicBezTo>
                    <a:cubicBezTo>
                      <a:pt x="38" y="41"/>
                      <a:pt x="36" y="37"/>
                      <a:pt x="33" y="36"/>
                    </a:cubicBezTo>
                    <a:cubicBezTo>
                      <a:pt x="33" y="35"/>
                      <a:pt x="32" y="35"/>
                      <a:pt x="32" y="35"/>
                    </a:cubicBezTo>
                    <a:cubicBezTo>
                      <a:pt x="31" y="34"/>
                      <a:pt x="31" y="34"/>
                      <a:pt x="30" y="34"/>
                    </a:cubicBezTo>
                    <a:cubicBezTo>
                      <a:pt x="29" y="34"/>
                      <a:pt x="29" y="34"/>
                      <a:pt x="28" y="34"/>
                    </a:cubicBezTo>
                    <a:close/>
                    <a:moveTo>
                      <a:pt x="29" y="30"/>
                    </a:moveTo>
                    <a:cubicBezTo>
                      <a:pt x="29" y="30"/>
                      <a:pt x="29" y="30"/>
                      <a:pt x="29" y="30"/>
                    </a:cubicBezTo>
                    <a:cubicBezTo>
                      <a:pt x="30" y="30"/>
                      <a:pt x="30" y="30"/>
                      <a:pt x="31" y="30"/>
                    </a:cubicBezTo>
                    <a:cubicBezTo>
                      <a:pt x="32" y="31"/>
                      <a:pt x="32" y="31"/>
                      <a:pt x="33" y="31"/>
                    </a:cubicBezTo>
                    <a:cubicBezTo>
                      <a:pt x="38" y="33"/>
                      <a:pt x="42" y="38"/>
                      <a:pt x="42" y="44"/>
                    </a:cubicBezTo>
                    <a:cubicBezTo>
                      <a:pt x="42" y="47"/>
                      <a:pt x="42" y="47"/>
                      <a:pt x="42" y="47"/>
                    </a:cubicBezTo>
                    <a:cubicBezTo>
                      <a:pt x="42" y="48"/>
                      <a:pt x="41" y="49"/>
                      <a:pt x="40" y="49"/>
                    </a:cubicBezTo>
                    <a:cubicBezTo>
                      <a:pt x="40" y="49"/>
                      <a:pt x="40" y="49"/>
                      <a:pt x="40" y="49"/>
                    </a:cubicBezTo>
                    <a:cubicBezTo>
                      <a:pt x="2" y="49"/>
                      <a:pt x="2" y="49"/>
                      <a:pt x="2" y="49"/>
                    </a:cubicBezTo>
                    <a:cubicBezTo>
                      <a:pt x="1" y="49"/>
                      <a:pt x="0" y="48"/>
                      <a:pt x="0" y="47"/>
                    </a:cubicBezTo>
                    <a:cubicBezTo>
                      <a:pt x="0" y="47"/>
                      <a:pt x="0" y="47"/>
                      <a:pt x="0" y="47"/>
                    </a:cubicBezTo>
                    <a:cubicBezTo>
                      <a:pt x="0" y="44"/>
                      <a:pt x="0" y="44"/>
                      <a:pt x="0" y="44"/>
                    </a:cubicBezTo>
                    <a:cubicBezTo>
                      <a:pt x="0" y="38"/>
                      <a:pt x="3" y="33"/>
                      <a:pt x="8" y="31"/>
                    </a:cubicBezTo>
                    <a:cubicBezTo>
                      <a:pt x="10" y="31"/>
                      <a:pt x="11" y="30"/>
                      <a:pt x="12" y="30"/>
                    </a:cubicBezTo>
                    <a:cubicBezTo>
                      <a:pt x="7" y="27"/>
                      <a:pt x="4" y="22"/>
                      <a:pt x="4" y="16"/>
                    </a:cubicBezTo>
                    <a:cubicBezTo>
                      <a:pt x="4" y="7"/>
                      <a:pt x="12" y="0"/>
                      <a:pt x="21" y="0"/>
                    </a:cubicBezTo>
                    <a:cubicBezTo>
                      <a:pt x="30" y="0"/>
                      <a:pt x="37" y="7"/>
                      <a:pt x="37" y="16"/>
                    </a:cubicBezTo>
                    <a:cubicBezTo>
                      <a:pt x="37" y="22"/>
                      <a:pt x="34" y="27"/>
                      <a:pt x="29" y="30"/>
                    </a:cubicBezTo>
                    <a:close/>
                    <a:moveTo>
                      <a:pt x="21" y="3"/>
                    </a:moveTo>
                    <a:cubicBezTo>
                      <a:pt x="21" y="3"/>
                      <a:pt x="21" y="3"/>
                      <a:pt x="21" y="3"/>
                    </a:cubicBezTo>
                    <a:cubicBezTo>
                      <a:pt x="16" y="3"/>
                      <a:pt x="11" y="6"/>
                      <a:pt x="9" y="11"/>
                    </a:cubicBezTo>
                    <a:cubicBezTo>
                      <a:pt x="9" y="13"/>
                      <a:pt x="8" y="14"/>
                      <a:pt x="8" y="16"/>
                    </a:cubicBezTo>
                    <a:cubicBezTo>
                      <a:pt x="8" y="21"/>
                      <a:pt x="11" y="26"/>
                      <a:pt x="16" y="28"/>
                    </a:cubicBezTo>
                    <a:cubicBezTo>
                      <a:pt x="19" y="29"/>
                      <a:pt x="23" y="29"/>
                      <a:pt x="26" y="28"/>
                    </a:cubicBezTo>
                    <a:cubicBezTo>
                      <a:pt x="30" y="26"/>
                      <a:pt x="33" y="21"/>
                      <a:pt x="33" y="16"/>
                    </a:cubicBezTo>
                    <a:cubicBezTo>
                      <a:pt x="33" y="9"/>
                      <a:pt x="28" y="3"/>
                      <a:pt x="21" y="3"/>
                    </a:cubicBezTo>
                    <a:close/>
                  </a:path>
                </a:pathLst>
              </a:custGeom>
              <a:solidFill>
                <a:schemeClr val="bg1">
                  <a:lumMod val="50000"/>
                </a:schemeClr>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grpSp>
        <p:grpSp>
          <p:nvGrpSpPr>
            <p:cNvPr id="86" name="组合 85"/>
            <p:cNvGrpSpPr/>
            <p:nvPr/>
          </p:nvGrpSpPr>
          <p:grpSpPr>
            <a:xfrm>
              <a:off x="2477" y="4498"/>
              <a:ext cx="5701" cy="4473"/>
              <a:chOff x="3389" y="3614"/>
              <a:chExt cx="6549" cy="5137"/>
            </a:xfrm>
          </p:grpSpPr>
          <p:sp>
            <p:nvSpPr>
              <p:cNvPr id="103" name="梯形 102"/>
              <p:cNvSpPr/>
              <p:nvPr/>
            </p:nvSpPr>
            <p:spPr>
              <a:xfrm rot="5400000">
                <a:off x="2175" y="4828"/>
                <a:ext cx="5137" cy="2709"/>
              </a:xfrm>
              <a:prstGeom prst="trapezoid">
                <a:avLst>
                  <a:gd name="adj" fmla="val 283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dirty="0">
                  <a:cs typeface="+mn-ea"/>
                  <a:sym typeface="+mn-lt"/>
                </a:endParaRPr>
              </a:p>
            </p:txBody>
          </p:sp>
          <p:sp>
            <p:nvSpPr>
              <p:cNvPr id="104" name="梯形 103"/>
              <p:cNvSpPr/>
              <p:nvPr/>
            </p:nvSpPr>
            <p:spPr>
              <a:xfrm rot="5400000">
                <a:off x="5521" y="5114"/>
                <a:ext cx="3539" cy="2127"/>
              </a:xfrm>
              <a:prstGeom prst="trapezoid">
                <a:avLst>
                  <a:gd name="adj" fmla="val 24263"/>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105" name="梯形 104"/>
              <p:cNvSpPr/>
              <p:nvPr/>
            </p:nvSpPr>
            <p:spPr>
              <a:xfrm rot="5400000">
                <a:off x="8001" y="5450"/>
                <a:ext cx="2420" cy="1454"/>
              </a:xfrm>
              <a:prstGeom prst="trapezoid">
                <a:avLst>
                  <a:gd name="adj" fmla="val 24263"/>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grpSp>
        <p:grpSp>
          <p:nvGrpSpPr>
            <p:cNvPr id="87" name="组合 86"/>
            <p:cNvGrpSpPr/>
            <p:nvPr/>
          </p:nvGrpSpPr>
          <p:grpSpPr>
            <a:xfrm>
              <a:off x="5978" y="5087"/>
              <a:ext cx="4406" cy="1027"/>
              <a:chOff x="7219" y="3638"/>
              <a:chExt cx="4086" cy="728"/>
            </a:xfrm>
          </p:grpSpPr>
          <p:cxnSp>
            <p:nvCxnSpPr>
              <p:cNvPr id="3" name="肘形连接符 6"/>
              <p:cNvCxnSpPr/>
              <p:nvPr/>
            </p:nvCxnSpPr>
            <p:spPr>
              <a:xfrm>
                <a:off x="7224" y="3648"/>
                <a:ext cx="4081" cy="718"/>
              </a:xfrm>
              <a:prstGeom prst="bentConnector3">
                <a:avLst>
                  <a:gd name="adj1" fmla="val 68335"/>
                </a:avLst>
              </a:prstGeom>
              <a:ln w="19050">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7219" y="3638"/>
                <a:ext cx="0" cy="22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cxnSp>
          <p:nvCxnSpPr>
            <p:cNvPr id="88" name="肘形连接符 12"/>
            <p:cNvCxnSpPr>
              <a:endCxn id="103" idx="1"/>
            </p:cNvCxnSpPr>
            <p:nvPr/>
          </p:nvCxnSpPr>
          <p:spPr>
            <a:xfrm rot="10800000" flipV="1">
              <a:off x="3708" y="3694"/>
              <a:ext cx="6676" cy="1137"/>
            </a:xfrm>
            <a:prstGeom prst="bentConnector2">
              <a:avLst/>
            </a:prstGeom>
            <a:ln w="19050">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89" name="肘形连接符 14"/>
            <p:cNvCxnSpPr/>
            <p:nvPr/>
          </p:nvCxnSpPr>
          <p:spPr>
            <a:xfrm rot="10800000">
              <a:off x="7566" y="7603"/>
              <a:ext cx="2818" cy="946"/>
            </a:xfrm>
            <a:prstGeom prst="bentConnector3">
              <a:avLst>
                <a:gd name="adj1" fmla="val 99503"/>
              </a:avLst>
            </a:prstGeom>
            <a:ln w="19050">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90" name="组合 89"/>
            <p:cNvGrpSpPr/>
            <p:nvPr/>
          </p:nvGrpSpPr>
          <p:grpSpPr>
            <a:xfrm>
              <a:off x="10709" y="5754"/>
              <a:ext cx="4510" cy="975"/>
              <a:chOff x="11303" y="5783"/>
              <a:chExt cx="4387" cy="949"/>
            </a:xfrm>
          </p:grpSpPr>
          <p:sp>
            <p:nvSpPr>
              <p:cNvPr id="98" name="Freeform 160"/>
              <p:cNvSpPr>
                <a:spLocks noEditPoints="1"/>
              </p:cNvSpPr>
              <p:nvPr/>
            </p:nvSpPr>
            <p:spPr bwMode="auto">
              <a:xfrm>
                <a:off x="11303" y="5783"/>
                <a:ext cx="654" cy="757"/>
              </a:xfrm>
              <a:custGeom>
                <a:avLst/>
                <a:gdLst/>
                <a:ahLst/>
                <a:cxnLst>
                  <a:cxn ang="0">
                    <a:pos x="121934" y="104775"/>
                  </a:cxn>
                  <a:cxn ang="0">
                    <a:pos x="141187" y="114300"/>
                  </a:cxn>
                  <a:cxn ang="0">
                    <a:pos x="141187" y="114300"/>
                  </a:cxn>
                  <a:cxn ang="0">
                    <a:pos x="150813" y="133350"/>
                  </a:cxn>
                  <a:cxn ang="0">
                    <a:pos x="121934" y="161925"/>
                  </a:cxn>
                  <a:cxn ang="0">
                    <a:pos x="93055" y="133350"/>
                  </a:cxn>
                  <a:cxn ang="0">
                    <a:pos x="96264" y="123825"/>
                  </a:cxn>
                  <a:cxn ang="0">
                    <a:pos x="67385" y="107950"/>
                  </a:cxn>
                  <a:cxn ang="0">
                    <a:pos x="64176" y="107950"/>
                  </a:cxn>
                  <a:cxn ang="0">
                    <a:pos x="64176" y="107950"/>
                  </a:cxn>
                  <a:cxn ang="0">
                    <a:pos x="38505" y="117475"/>
                  </a:cxn>
                  <a:cxn ang="0">
                    <a:pos x="0" y="82550"/>
                  </a:cxn>
                  <a:cxn ang="0">
                    <a:pos x="38505" y="44450"/>
                  </a:cxn>
                  <a:cxn ang="0">
                    <a:pos x="64176" y="53975"/>
                  </a:cxn>
                  <a:cxn ang="0">
                    <a:pos x="64176" y="53975"/>
                  </a:cxn>
                  <a:cxn ang="0">
                    <a:pos x="64176" y="53975"/>
                  </a:cxn>
                  <a:cxn ang="0">
                    <a:pos x="67385" y="57150"/>
                  </a:cxn>
                  <a:cxn ang="0">
                    <a:pos x="96264" y="38100"/>
                  </a:cxn>
                  <a:cxn ang="0">
                    <a:pos x="93055" y="28575"/>
                  </a:cxn>
                  <a:cxn ang="0">
                    <a:pos x="121934" y="0"/>
                  </a:cxn>
                  <a:cxn ang="0">
                    <a:pos x="150813" y="28575"/>
                  </a:cxn>
                  <a:cxn ang="0">
                    <a:pos x="121934" y="57150"/>
                  </a:cxn>
                  <a:cxn ang="0">
                    <a:pos x="102681" y="47625"/>
                  </a:cxn>
                  <a:cxn ang="0">
                    <a:pos x="102681" y="47625"/>
                  </a:cxn>
                  <a:cxn ang="0">
                    <a:pos x="73802" y="66675"/>
                  </a:cxn>
                  <a:cxn ang="0">
                    <a:pos x="77011" y="82550"/>
                  </a:cxn>
                  <a:cxn ang="0">
                    <a:pos x="73802" y="95250"/>
                  </a:cxn>
                  <a:cxn ang="0">
                    <a:pos x="102681" y="114300"/>
                  </a:cxn>
                  <a:cxn ang="0">
                    <a:pos x="102681" y="114300"/>
                  </a:cxn>
                  <a:cxn ang="0">
                    <a:pos x="102681" y="114300"/>
                  </a:cxn>
                  <a:cxn ang="0">
                    <a:pos x="102681" y="114300"/>
                  </a:cxn>
                  <a:cxn ang="0">
                    <a:pos x="121934" y="104775"/>
                  </a:cxn>
                  <a:cxn ang="0">
                    <a:pos x="134769" y="120650"/>
                  </a:cxn>
                  <a:cxn ang="0">
                    <a:pos x="134769" y="120650"/>
                  </a:cxn>
                  <a:cxn ang="0">
                    <a:pos x="121934" y="117475"/>
                  </a:cxn>
                  <a:cxn ang="0">
                    <a:pos x="112308" y="120650"/>
                  </a:cxn>
                  <a:cxn ang="0">
                    <a:pos x="112308" y="120650"/>
                  </a:cxn>
                  <a:cxn ang="0">
                    <a:pos x="105890" y="133350"/>
                  </a:cxn>
                  <a:cxn ang="0">
                    <a:pos x="121934" y="149225"/>
                  </a:cxn>
                  <a:cxn ang="0">
                    <a:pos x="137978" y="133350"/>
                  </a:cxn>
                  <a:cxn ang="0">
                    <a:pos x="134769" y="120650"/>
                  </a:cxn>
                  <a:cxn ang="0">
                    <a:pos x="134769" y="120650"/>
                  </a:cxn>
                  <a:cxn ang="0">
                    <a:pos x="54549" y="63500"/>
                  </a:cxn>
                  <a:cxn ang="0">
                    <a:pos x="54549" y="63500"/>
                  </a:cxn>
                  <a:cxn ang="0">
                    <a:pos x="38505" y="57150"/>
                  </a:cxn>
                  <a:cxn ang="0">
                    <a:pos x="12835" y="82550"/>
                  </a:cxn>
                  <a:cxn ang="0">
                    <a:pos x="38505" y="107950"/>
                  </a:cxn>
                  <a:cxn ang="0">
                    <a:pos x="54549" y="98425"/>
                  </a:cxn>
                  <a:cxn ang="0">
                    <a:pos x="54549" y="98425"/>
                  </a:cxn>
                  <a:cxn ang="0">
                    <a:pos x="64176" y="82550"/>
                  </a:cxn>
                  <a:cxn ang="0">
                    <a:pos x="54549" y="63500"/>
                  </a:cxn>
                  <a:cxn ang="0">
                    <a:pos x="54549" y="63500"/>
                  </a:cxn>
                  <a:cxn ang="0">
                    <a:pos x="121934" y="12700"/>
                  </a:cxn>
                  <a:cxn ang="0">
                    <a:pos x="121934" y="12700"/>
                  </a:cxn>
                  <a:cxn ang="0">
                    <a:pos x="105890" y="28575"/>
                  </a:cxn>
                  <a:cxn ang="0">
                    <a:pos x="109099" y="38100"/>
                  </a:cxn>
                  <a:cxn ang="0">
                    <a:pos x="109099" y="38100"/>
                  </a:cxn>
                  <a:cxn ang="0">
                    <a:pos x="112308" y="41275"/>
                  </a:cxn>
                  <a:cxn ang="0">
                    <a:pos x="112308" y="41275"/>
                  </a:cxn>
                  <a:cxn ang="0">
                    <a:pos x="121934" y="44450"/>
                  </a:cxn>
                  <a:cxn ang="0">
                    <a:pos x="137978" y="28575"/>
                  </a:cxn>
                  <a:cxn ang="0">
                    <a:pos x="121934" y="12700"/>
                  </a:cxn>
                </a:cxnLst>
                <a:rect l="0" t="0" r="0" b="0"/>
                <a:pathLst>
                  <a:path w="47" h="51">
                    <a:moveTo>
                      <a:pt x="38" y="33"/>
                    </a:moveTo>
                    <a:cubicBezTo>
                      <a:pt x="41" y="33"/>
                      <a:pt x="43" y="34"/>
                      <a:pt x="44" y="36"/>
                    </a:cubicBezTo>
                    <a:cubicBezTo>
                      <a:pt x="44" y="36"/>
                      <a:pt x="44" y="36"/>
                      <a:pt x="44" y="36"/>
                    </a:cubicBezTo>
                    <a:cubicBezTo>
                      <a:pt x="46" y="37"/>
                      <a:pt x="47" y="40"/>
                      <a:pt x="47" y="42"/>
                    </a:cubicBezTo>
                    <a:cubicBezTo>
                      <a:pt x="47" y="47"/>
                      <a:pt x="43" y="51"/>
                      <a:pt x="38" y="51"/>
                    </a:cubicBezTo>
                    <a:cubicBezTo>
                      <a:pt x="33" y="51"/>
                      <a:pt x="29" y="47"/>
                      <a:pt x="29" y="42"/>
                    </a:cubicBezTo>
                    <a:cubicBezTo>
                      <a:pt x="29" y="41"/>
                      <a:pt x="30" y="40"/>
                      <a:pt x="30" y="39"/>
                    </a:cubicBezTo>
                    <a:cubicBezTo>
                      <a:pt x="21" y="34"/>
                      <a:pt x="21" y="34"/>
                      <a:pt x="21" y="34"/>
                    </a:cubicBezTo>
                    <a:cubicBezTo>
                      <a:pt x="21" y="34"/>
                      <a:pt x="20" y="34"/>
                      <a:pt x="20" y="34"/>
                    </a:cubicBezTo>
                    <a:cubicBezTo>
                      <a:pt x="20" y="34"/>
                      <a:pt x="20" y="34"/>
                      <a:pt x="20" y="34"/>
                    </a:cubicBezTo>
                    <a:cubicBezTo>
                      <a:pt x="18" y="36"/>
                      <a:pt x="15" y="37"/>
                      <a:pt x="12" y="37"/>
                    </a:cubicBezTo>
                    <a:cubicBezTo>
                      <a:pt x="5" y="37"/>
                      <a:pt x="0" y="32"/>
                      <a:pt x="0" y="26"/>
                    </a:cubicBezTo>
                    <a:cubicBezTo>
                      <a:pt x="0" y="19"/>
                      <a:pt x="5" y="14"/>
                      <a:pt x="12" y="14"/>
                    </a:cubicBezTo>
                    <a:cubicBezTo>
                      <a:pt x="15" y="14"/>
                      <a:pt x="18" y="15"/>
                      <a:pt x="20" y="17"/>
                    </a:cubicBezTo>
                    <a:cubicBezTo>
                      <a:pt x="20" y="17"/>
                      <a:pt x="20" y="17"/>
                      <a:pt x="20" y="17"/>
                    </a:cubicBezTo>
                    <a:cubicBezTo>
                      <a:pt x="20" y="17"/>
                      <a:pt x="20" y="17"/>
                      <a:pt x="20" y="17"/>
                    </a:cubicBezTo>
                    <a:cubicBezTo>
                      <a:pt x="20" y="17"/>
                      <a:pt x="21" y="17"/>
                      <a:pt x="21" y="18"/>
                    </a:cubicBezTo>
                    <a:cubicBezTo>
                      <a:pt x="30" y="12"/>
                      <a:pt x="30" y="12"/>
                      <a:pt x="30" y="12"/>
                    </a:cubicBezTo>
                    <a:cubicBezTo>
                      <a:pt x="30" y="11"/>
                      <a:pt x="29" y="10"/>
                      <a:pt x="29" y="9"/>
                    </a:cubicBezTo>
                    <a:cubicBezTo>
                      <a:pt x="29" y="4"/>
                      <a:pt x="33" y="0"/>
                      <a:pt x="38" y="0"/>
                    </a:cubicBezTo>
                    <a:cubicBezTo>
                      <a:pt x="43" y="0"/>
                      <a:pt x="47" y="4"/>
                      <a:pt x="47" y="9"/>
                    </a:cubicBezTo>
                    <a:cubicBezTo>
                      <a:pt x="47" y="14"/>
                      <a:pt x="43" y="18"/>
                      <a:pt x="38" y="18"/>
                    </a:cubicBezTo>
                    <a:cubicBezTo>
                      <a:pt x="36" y="18"/>
                      <a:pt x="34" y="17"/>
                      <a:pt x="32" y="15"/>
                    </a:cubicBezTo>
                    <a:cubicBezTo>
                      <a:pt x="32" y="15"/>
                      <a:pt x="32" y="15"/>
                      <a:pt x="32" y="15"/>
                    </a:cubicBezTo>
                    <a:cubicBezTo>
                      <a:pt x="23" y="21"/>
                      <a:pt x="23" y="21"/>
                      <a:pt x="23" y="21"/>
                    </a:cubicBezTo>
                    <a:cubicBezTo>
                      <a:pt x="23" y="22"/>
                      <a:pt x="24" y="24"/>
                      <a:pt x="24" y="26"/>
                    </a:cubicBezTo>
                    <a:cubicBezTo>
                      <a:pt x="24" y="27"/>
                      <a:pt x="23" y="29"/>
                      <a:pt x="23" y="30"/>
                    </a:cubicBezTo>
                    <a:cubicBezTo>
                      <a:pt x="32" y="36"/>
                      <a:pt x="32" y="36"/>
                      <a:pt x="32" y="36"/>
                    </a:cubicBezTo>
                    <a:cubicBezTo>
                      <a:pt x="32" y="36"/>
                      <a:pt x="32" y="36"/>
                      <a:pt x="32" y="36"/>
                    </a:cubicBezTo>
                    <a:cubicBezTo>
                      <a:pt x="32" y="36"/>
                      <a:pt x="32" y="36"/>
                      <a:pt x="32" y="36"/>
                    </a:cubicBezTo>
                    <a:cubicBezTo>
                      <a:pt x="32" y="36"/>
                      <a:pt x="32" y="36"/>
                      <a:pt x="32" y="36"/>
                    </a:cubicBezTo>
                    <a:cubicBezTo>
                      <a:pt x="34" y="34"/>
                      <a:pt x="36" y="33"/>
                      <a:pt x="38" y="33"/>
                    </a:cubicBezTo>
                    <a:close/>
                    <a:moveTo>
                      <a:pt x="42" y="38"/>
                    </a:moveTo>
                    <a:cubicBezTo>
                      <a:pt x="42" y="38"/>
                      <a:pt x="42" y="38"/>
                      <a:pt x="42" y="38"/>
                    </a:cubicBezTo>
                    <a:cubicBezTo>
                      <a:pt x="41" y="38"/>
                      <a:pt x="40" y="37"/>
                      <a:pt x="38" y="37"/>
                    </a:cubicBezTo>
                    <a:cubicBezTo>
                      <a:pt x="37" y="37"/>
                      <a:pt x="36" y="38"/>
                      <a:pt x="35" y="38"/>
                    </a:cubicBezTo>
                    <a:cubicBezTo>
                      <a:pt x="35" y="38"/>
                      <a:pt x="35" y="38"/>
                      <a:pt x="35" y="38"/>
                    </a:cubicBezTo>
                    <a:cubicBezTo>
                      <a:pt x="34" y="39"/>
                      <a:pt x="33" y="41"/>
                      <a:pt x="33" y="42"/>
                    </a:cubicBezTo>
                    <a:cubicBezTo>
                      <a:pt x="33" y="45"/>
                      <a:pt x="36" y="47"/>
                      <a:pt x="38" y="47"/>
                    </a:cubicBezTo>
                    <a:cubicBezTo>
                      <a:pt x="41" y="47"/>
                      <a:pt x="43" y="45"/>
                      <a:pt x="43" y="42"/>
                    </a:cubicBezTo>
                    <a:cubicBezTo>
                      <a:pt x="43" y="41"/>
                      <a:pt x="43" y="39"/>
                      <a:pt x="42" y="38"/>
                    </a:cubicBezTo>
                    <a:cubicBezTo>
                      <a:pt x="42" y="38"/>
                      <a:pt x="42" y="38"/>
                      <a:pt x="42" y="38"/>
                    </a:cubicBezTo>
                    <a:close/>
                    <a:moveTo>
                      <a:pt x="17" y="20"/>
                    </a:moveTo>
                    <a:cubicBezTo>
                      <a:pt x="17" y="20"/>
                      <a:pt x="17" y="20"/>
                      <a:pt x="17" y="20"/>
                    </a:cubicBezTo>
                    <a:cubicBezTo>
                      <a:pt x="16" y="18"/>
                      <a:pt x="14" y="18"/>
                      <a:pt x="12" y="18"/>
                    </a:cubicBezTo>
                    <a:cubicBezTo>
                      <a:pt x="7" y="18"/>
                      <a:pt x="4" y="21"/>
                      <a:pt x="4" y="26"/>
                    </a:cubicBezTo>
                    <a:cubicBezTo>
                      <a:pt x="4" y="30"/>
                      <a:pt x="7" y="34"/>
                      <a:pt x="12" y="34"/>
                    </a:cubicBezTo>
                    <a:cubicBezTo>
                      <a:pt x="14" y="34"/>
                      <a:pt x="16" y="33"/>
                      <a:pt x="17" y="31"/>
                    </a:cubicBezTo>
                    <a:cubicBezTo>
                      <a:pt x="17" y="31"/>
                      <a:pt x="17" y="31"/>
                      <a:pt x="17" y="31"/>
                    </a:cubicBezTo>
                    <a:cubicBezTo>
                      <a:pt x="19" y="30"/>
                      <a:pt x="20" y="28"/>
                      <a:pt x="20" y="26"/>
                    </a:cubicBezTo>
                    <a:cubicBezTo>
                      <a:pt x="20" y="23"/>
                      <a:pt x="19" y="21"/>
                      <a:pt x="17" y="20"/>
                    </a:cubicBezTo>
                    <a:cubicBezTo>
                      <a:pt x="17" y="20"/>
                      <a:pt x="17" y="20"/>
                      <a:pt x="17" y="20"/>
                    </a:cubicBezTo>
                    <a:close/>
                    <a:moveTo>
                      <a:pt x="38" y="4"/>
                    </a:moveTo>
                    <a:cubicBezTo>
                      <a:pt x="38" y="4"/>
                      <a:pt x="38" y="4"/>
                      <a:pt x="38" y="4"/>
                    </a:cubicBezTo>
                    <a:cubicBezTo>
                      <a:pt x="36" y="4"/>
                      <a:pt x="33" y="7"/>
                      <a:pt x="33" y="9"/>
                    </a:cubicBezTo>
                    <a:cubicBezTo>
                      <a:pt x="33" y="10"/>
                      <a:pt x="34" y="11"/>
                      <a:pt x="34" y="12"/>
                    </a:cubicBezTo>
                    <a:cubicBezTo>
                      <a:pt x="34" y="12"/>
                      <a:pt x="34" y="12"/>
                      <a:pt x="34" y="12"/>
                    </a:cubicBezTo>
                    <a:cubicBezTo>
                      <a:pt x="34" y="12"/>
                      <a:pt x="34" y="12"/>
                      <a:pt x="35" y="13"/>
                    </a:cubicBezTo>
                    <a:cubicBezTo>
                      <a:pt x="35" y="13"/>
                      <a:pt x="35" y="13"/>
                      <a:pt x="35" y="13"/>
                    </a:cubicBezTo>
                    <a:cubicBezTo>
                      <a:pt x="36" y="14"/>
                      <a:pt x="37" y="14"/>
                      <a:pt x="38" y="14"/>
                    </a:cubicBezTo>
                    <a:cubicBezTo>
                      <a:pt x="41" y="14"/>
                      <a:pt x="43" y="12"/>
                      <a:pt x="43" y="9"/>
                    </a:cubicBezTo>
                    <a:cubicBezTo>
                      <a:pt x="43" y="7"/>
                      <a:pt x="41" y="4"/>
                      <a:pt x="38" y="4"/>
                    </a:cubicBezTo>
                    <a:close/>
                  </a:path>
                </a:pathLst>
              </a:custGeom>
              <a:solidFill>
                <a:srgbClr val="2F5597"/>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sp>
            <p:nvSpPr>
              <p:cNvPr id="99" name="Rectangle 60"/>
              <p:cNvSpPr/>
              <p:nvPr/>
            </p:nvSpPr>
            <p:spPr>
              <a:xfrm>
                <a:off x="12227" y="5788"/>
                <a:ext cx="3463" cy="944"/>
              </a:xfrm>
              <a:prstGeom prst="rect">
                <a:avLst/>
              </a:prstGeom>
            </p:spPr>
            <p:txBody>
              <a:bodyPr wrap="square" lIns="0" tIns="0" rIns="0" bIns="0">
                <a:spAutoFit/>
              </a:bodyPr>
              <a:lstStyle/>
              <a:p>
                <a:pPr algn="l"/>
                <a:r>
                  <a:rPr lang="zh-CN" altLang="en-US" sz="2000" dirty="0">
                    <a:solidFill>
                      <a:schemeClr val="tx1"/>
                    </a:solidFill>
                    <a:cs typeface="+mn-ea"/>
                    <a:sym typeface="+mn-lt"/>
                  </a:rPr>
                  <a:t>提高证券发行的市场化程度</a:t>
                </a:r>
              </a:p>
            </p:txBody>
          </p:sp>
        </p:grpSp>
        <p:grpSp>
          <p:nvGrpSpPr>
            <p:cNvPr id="91" name="组合 90"/>
            <p:cNvGrpSpPr/>
            <p:nvPr/>
          </p:nvGrpSpPr>
          <p:grpSpPr>
            <a:xfrm>
              <a:off x="10738" y="8206"/>
              <a:ext cx="3292" cy="719"/>
              <a:chOff x="11331" y="7802"/>
              <a:chExt cx="3202" cy="699"/>
            </a:xfrm>
          </p:grpSpPr>
          <p:sp>
            <p:nvSpPr>
              <p:cNvPr id="95" name="Freeform 83"/>
              <p:cNvSpPr>
                <a:spLocks noEditPoints="1"/>
              </p:cNvSpPr>
              <p:nvPr/>
            </p:nvSpPr>
            <p:spPr bwMode="auto">
              <a:xfrm>
                <a:off x="11331" y="7802"/>
                <a:ext cx="619" cy="699"/>
              </a:xfrm>
              <a:custGeom>
                <a:avLst/>
                <a:gdLst/>
                <a:ahLst/>
                <a:cxnLst>
                  <a:cxn ang="0">
                    <a:pos x="79375" y="0"/>
                  </a:cxn>
                  <a:cxn ang="0">
                    <a:pos x="127000" y="22225"/>
                  </a:cxn>
                  <a:cxn ang="0">
                    <a:pos x="136525" y="111125"/>
                  </a:cxn>
                  <a:cxn ang="0">
                    <a:pos x="104775" y="136525"/>
                  </a:cxn>
                  <a:cxn ang="0">
                    <a:pos x="82550" y="158750"/>
                  </a:cxn>
                  <a:cxn ang="0">
                    <a:pos x="73025" y="158750"/>
                  </a:cxn>
                  <a:cxn ang="0">
                    <a:pos x="73025" y="158750"/>
                  </a:cxn>
                  <a:cxn ang="0">
                    <a:pos x="73025" y="158750"/>
                  </a:cxn>
                  <a:cxn ang="0">
                    <a:pos x="50800" y="136525"/>
                  </a:cxn>
                  <a:cxn ang="0">
                    <a:pos x="19050" y="111125"/>
                  </a:cxn>
                  <a:cxn ang="0">
                    <a:pos x="28575" y="22225"/>
                  </a:cxn>
                  <a:cxn ang="0">
                    <a:pos x="79375" y="0"/>
                  </a:cxn>
                  <a:cxn ang="0">
                    <a:pos x="79375" y="34925"/>
                  </a:cxn>
                  <a:cxn ang="0">
                    <a:pos x="79375" y="34925"/>
                  </a:cxn>
                  <a:cxn ang="0">
                    <a:pos x="101600" y="44450"/>
                  </a:cxn>
                  <a:cxn ang="0">
                    <a:pos x="114300" y="69850"/>
                  </a:cxn>
                  <a:cxn ang="0">
                    <a:pos x="101600" y="95250"/>
                  </a:cxn>
                  <a:cxn ang="0">
                    <a:pos x="79375" y="104775"/>
                  </a:cxn>
                  <a:cxn ang="0">
                    <a:pos x="53975" y="95250"/>
                  </a:cxn>
                  <a:cxn ang="0">
                    <a:pos x="41275" y="69850"/>
                  </a:cxn>
                  <a:cxn ang="0">
                    <a:pos x="53975" y="44450"/>
                  </a:cxn>
                  <a:cxn ang="0">
                    <a:pos x="79375" y="34925"/>
                  </a:cxn>
                  <a:cxn ang="0">
                    <a:pos x="98425" y="50800"/>
                  </a:cxn>
                  <a:cxn ang="0">
                    <a:pos x="98425" y="50800"/>
                  </a:cxn>
                  <a:cxn ang="0">
                    <a:pos x="79375" y="41275"/>
                  </a:cxn>
                  <a:cxn ang="0">
                    <a:pos x="57150" y="50800"/>
                  </a:cxn>
                  <a:cxn ang="0">
                    <a:pos x="50800" y="69850"/>
                  </a:cxn>
                  <a:cxn ang="0">
                    <a:pos x="57150" y="88900"/>
                  </a:cxn>
                  <a:cxn ang="0">
                    <a:pos x="79375" y="98425"/>
                  </a:cxn>
                  <a:cxn ang="0">
                    <a:pos x="98425" y="88900"/>
                  </a:cxn>
                  <a:cxn ang="0">
                    <a:pos x="104775" y="69850"/>
                  </a:cxn>
                  <a:cxn ang="0">
                    <a:pos x="98425" y="50800"/>
                  </a:cxn>
                  <a:cxn ang="0">
                    <a:pos x="117475" y="28575"/>
                  </a:cxn>
                  <a:cxn ang="0">
                    <a:pos x="117475" y="28575"/>
                  </a:cxn>
                  <a:cxn ang="0">
                    <a:pos x="79375" y="12700"/>
                  </a:cxn>
                  <a:cxn ang="0">
                    <a:pos x="38100" y="28575"/>
                  </a:cxn>
                  <a:cxn ang="0">
                    <a:pos x="28575" y="104775"/>
                  </a:cxn>
                  <a:cxn ang="0">
                    <a:pos x="57150" y="123825"/>
                  </a:cxn>
                  <a:cxn ang="0">
                    <a:pos x="60325" y="127000"/>
                  </a:cxn>
                  <a:cxn ang="0">
                    <a:pos x="79375" y="146050"/>
                  </a:cxn>
                  <a:cxn ang="0">
                    <a:pos x="95250" y="127000"/>
                  </a:cxn>
                  <a:cxn ang="0">
                    <a:pos x="98425" y="123825"/>
                  </a:cxn>
                  <a:cxn ang="0">
                    <a:pos x="127000" y="104775"/>
                  </a:cxn>
                  <a:cxn ang="0">
                    <a:pos x="117475" y="28575"/>
                  </a:cxn>
                </a:cxnLst>
                <a:rect l="0" t="0" r="0" b="0"/>
                <a:pathLst>
                  <a:path w="49" h="51">
                    <a:moveTo>
                      <a:pt x="25" y="0"/>
                    </a:moveTo>
                    <a:cubicBezTo>
                      <a:pt x="31" y="0"/>
                      <a:pt x="36" y="3"/>
                      <a:pt x="40" y="7"/>
                    </a:cubicBezTo>
                    <a:cubicBezTo>
                      <a:pt x="48" y="14"/>
                      <a:pt x="49" y="26"/>
                      <a:pt x="43" y="35"/>
                    </a:cubicBezTo>
                    <a:cubicBezTo>
                      <a:pt x="40" y="38"/>
                      <a:pt x="37" y="41"/>
                      <a:pt x="33" y="43"/>
                    </a:cubicBezTo>
                    <a:cubicBezTo>
                      <a:pt x="26" y="50"/>
                      <a:pt x="26" y="50"/>
                      <a:pt x="26" y="50"/>
                    </a:cubicBezTo>
                    <a:cubicBezTo>
                      <a:pt x="25" y="51"/>
                      <a:pt x="24" y="51"/>
                      <a:pt x="23" y="50"/>
                    </a:cubicBezTo>
                    <a:cubicBezTo>
                      <a:pt x="23" y="50"/>
                      <a:pt x="23" y="50"/>
                      <a:pt x="23" y="50"/>
                    </a:cubicBezTo>
                    <a:cubicBezTo>
                      <a:pt x="23" y="50"/>
                      <a:pt x="23" y="50"/>
                      <a:pt x="23" y="50"/>
                    </a:cubicBezTo>
                    <a:cubicBezTo>
                      <a:pt x="16" y="43"/>
                      <a:pt x="16" y="43"/>
                      <a:pt x="16" y="43"/>
                    </a:cubicBezTo>
                    <a:cubicBezTo>
                      <a:pt x="12" y="41"/>
                      <a:pt x="9" y="38"/>
                      <a:pt x="6" y="35"/>
                    </a:cubicBezTo>
                    <a:cubicBezTo>
                      <a:pt x="0" y="26"/>
                      <a:pt x="1" y="14"/>
                      <a:pt x="9" y="7"/>
                    </a:cubicBezTo>
                    <a:cubicBezTo>
                      <a:pt x="13" y="3"/>
                      <a:pt x="18" y="0"/>
                      <a:pt x="25" y="0"/>
                    </a:cubicBezTo>
                    <a:close/>
                    <a:moveTo>
                      <a:pt x="25" y="11"/>
                    </a:moveTo>
                    <a:cubicBezTo>
                      <a:pt x="25" y="11"/>
                      <a:pt x="25" y="11"/>
                      <a:pt x="25" y="11"/>
                    </a:cubicBezTo>
                    <a:cubicBezTo>
                      <a:pt x="28" y="11"/>
                      <a:pt x="30" y="12"/>
                      <a:pt x="32" y="14"/>
                    </a:cubicBezTo>
                    <a:cubicBezTo>
                      <a:pt x="34" y="16"/>
                      <a:pt x="36" y="19"/>
                      <a:pt x="36" y="22"/>
                    </a:cubicBezTo>
                    <a:cubicBezTo>
                      <a:pt x="36" y="25"/>
                      <a:pt x="34" y="28"/>
                      <a:pt x="32" y="30"/>
                    </a:cubicBezTo>
                    <a:cubicBezTo>
                      <a:pt x="30" y="32"/>
                      <a:pt x="28" y="33"/>
                      <a:pt x="25" y="33"/>
                    </a:cubicBezTo>
                    <a:cubicBezTo>
                      <a:pt x="21" y="33"/>
                      <a:pt x="19" y="32"/>
                      <a:pt x="17" y="30"/>
                    </a:cubicBezTo>
                    <a:cubicBezTo>
                      <a:pt x="15" y="28"/>
                      <a:pt x="13" y="25"/>
                      <a:pt x="13" y="22"/>
                    </a:cubicBezTo>
                    <a:cubicBezTo>
                      <a:pt x="13" y="19"/>
                      <a:pt x="15" y="16"/>
                      <a:pt x="17" y="14"/>
                    </a:cubicBezTo>
                    <a:cubicBezTo>
                      <a:pt x="19" y="12"/>
                      <a:pt x="21" y="11"/>
                      <a:pt x="25" y="11"/>
                    </a:cubicBezTo>
                    <a:close/>
                    <a:moveTo>
                      <a:pt x="31" y="16"/>
                    </a:moveTo>
                    <a:cubicBezTo>
                      <a:pt x="31" y="16"/>
                      <a:pt x="31" y="16"/>
                      <a:pt x="31" y="16"/>
                    </a:cubicBezTo>
                    <a:cubicBezTo>
                      <a:pt x="29" y="14"/>
                      <a:pt x="27" y="13"/>
                      <a:pt x="25" y="13"/>
                    </a:cubicBezTo>
                    <a:cubicBezTo>
                      <a:pt x="22" y="13"/>
                      <a:pt x="20" y="14"/>
                      <a:pt x="18" y="16"/>
                    </a:cubicBezTo>
                    <a:cubicBezTo>
                      <a:pt x="17" y="18"/>
                      <a:pt x="16" y="20"/>
                      <a:pt x="16" y="22"/>
                    </a:cubicBezTo>
                    <a:cubicBezTo>
                      <a:pt x="16" y="25"/>
                      <a:pt x="17" y="27"/>
                      <a:pt x="18" y="28"/>
                    </a:cubicBezTo>
                    <a:cubicBezTo>
                      <a:pt x="20" y="30"/>
                      <a:pt x="22" y="31"/>
                      <a:pt x="25" y="31"/>
                    </a:cubicBezTo>
                    <a:cubicBezTo>
                      <a:pt x="27" y="31"/>
                      <a:pt x="29" y="30"/>
                      <a:pt x="31" y="28"/>
                    </a:cubicBezTo>
                    <a:cubicBezTo>
                      <a:pt x="32" y="27"/>
                      <a:pt x="33" y="25"/>
                      <a:pt x="33" y="22"/>
                    </a:cubicBezTo>
                    <a:cubicBezTo>
                      <a:pt x="33" y="20"/>
                      <a:pt x="32" y="18"/>
                      <a:pt x="31" y="16"/>
                    </a:cubicBezTo>
                    <a:close/>
                    <a:moveTo>
                      <a:pt x="37" y="9"/>
                    </a:moveTo>
                    <a:cubicBezTo>
                      <a:pt x="37" y="9"/>
                      <a:pt x="37" y="9"/>
                      <a:pt x="37" y="9"/>
                    </a:cubicBezTo>
                    <a:cubicBezTo>
                      <a:pt x="34" y="6"/>
                      <a:pt x="30" y="4"/>
                      <a:pt x="25" y="4"/>
                    </a:cubicBezTo>
                    <a:cubicBezTo>
                      <a:pt x="19" y="4"/>
                      <a:pt x="15" y="6"/>
                      <a:pt x="12" y="9"/>
                    </a:cubicBezTo>
                    <a:cubicBezTo>
                      <a:pt x="5" y="16"/>
                      <a:pt x="5" y="25"/>
                      <a:pt x="9" y="33"/>
                    </a:cubicBezTo>
                    <a:cubicBezTo>
                      <a:pt x="12" y="36"/>
                      <a:pt x="14" y="38"/>
                      <a:pt x="18" y="39"/>
                    </a:cubicBezTo>
                    <a:cubicBezTo>
                      <a:pt x="18" y="39"/>
                      <a:pt x="18" y="39"/>
                      <a:pt x="19" y="40"/>
                    </a:cubicBezTo>
                    <a:cubicBezTo>
                      <a:pt x="25" y="46"/>
                      <a:pt x="25" y="46"/>
                      <a:pt x="25" y="46"/>
                    </a:cubicBezTo>
                    <a:cubicBezTo>
                      <a:pt x="30" y="40"/>
                      <a:pt x="30" y="40"/>
                      <a:pt x="30" y="40"/>
                    </a:cubicBezTo>
                    <a:cubicBezTo>
                      <a:pt x="31" y="39"/>
                      <a:pt x="31" y="39"/>
                      <a:pt x="31" y="39"/>
                    </a:cubicBezTo>
                    <a:cubicBezTo>
                      <a:pt x="35" y="38"/>
                      <a:pt x="37" y="36"/>
                      <a:pt x="40" y="33"/>
                    </a:cubicBezTo>
                    <a:cubicBezTo>
                      <a:pt x="44" y="25"/>
                      <a:pt x="44" y="16"/>
                      <a:pt x="37" y="9"/>
                    </a:cubicBezTo>
                    <a:close/>
                  </a:path>
                </a:pathLst>
              </a:custGeom>
              <a:solidFill>
                <a:srgbClr val="4472C4"/>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dirty="0">
                  <a:ln>
                    <a:noFill/>
                  </a:ln>
                  <a:solidFill>
                    <a:srgbClr val="FFFFFF"/>
                  </a:solidFill>
                  <a:effectLst>
                    <a:outerShdw blurRad="38100" dist="38100" dir="2700000" algn="tl">
                      <a:srgbClr val="000000"/>
                    </a:outerShdw>
                  </a:effectLst>
                  <a:uLnTx/>
                  <a:uFillTx/>
                  <a:cs typeface="+mn-ea"/>
                  <a:sym typeface="+mn-lt"/>
                </a:endParaRPr>
              </a:p>
            </p:txBody>
          </p:sp>
          <p:sp>
            <p:nvSpPr>
              <p:cNvPr id="96" name="Rectangle 60"/>
              <p:cNvSpPr/>
              <p:nvPr/>
            </p:nvSpPr>
            <p:spPr>
              <a:xfrm>
                <a:off x="12104" y="7963"/>
                <a:ext cx="2429" cy="471"/>
              </a:xfrm>
              <a:prstGeom prst="rect">
                <a:avLst/>
              </a:prstGeom>
            </p:spPr>
            <p:txBody>
              <a:bodyPr wrap="square" lIns="0" tIns="0" rIns="0" bIns="0">
                <a:spAutoFit/>
              </a:bodyPr>
              <a:lstStyle/>
              <a:p>
                <a:pPr algn="l"/>
                <a:r>
                  <a:rPr lang="zh-CN" altLang="en-US" sz="2000" dirty="0">
                    <a:solidFill>
                      <a:schemeClr val="tx1"/>
                    </a:solidFill>
                    <a:cs typeface="+mn-ea"/>
                    <a:sym typeface="+mn-lt"/>
                  </a:rPr>
                  <a:t>展示企业形象</a:t>
                </a:r>
              </a:p>
            </p:txBody>
          </p:sp>
        </p:grpSp>
        <p:sp>
          <p:nvSpPr>
            <p:cNvPr id="92" name="Rectangle 60"/>
            <p:cNvSpPr/>
            <p:nvPr/>
          </p:nvSpPr>
          <p:spPr>
            <a:xfrm>
              <a:off x="3188" y="6276"/>
              <a:ext cx="979" cy="848"/>
            </a:xfrm>
            <a:prstGeom prst="rect">
              <a:avLst/>
            </a:prstGeom>
          </p:spPr>
          <p:txBody>
            <a:bodyPr wrap="square" lIns="0" tIns="0" rIns="0" bIns="0">
              <a:spAutoFit/>
            </a:bodyPr>
            <a:lstStyle/>
            <a:p>
              <a:pPr algn="ctr"/>
              <a:r>
                <a:rPr lang="en-US" altLang="zh-CN" sz="3500" dirty="0">
                  <a:solidFill>
                    <a:schemeClr val="bg1"/>
                  </a:solidFill>
                  <a:cs typeface="+mn-ea"/>
                  <a:sym typeface="+mn-lt"/>
                </a:rPr>
                <a:t>01</a:t>
              </a:r>
            </a:p>
          </p:txBody>
        </p:sp>
        <p:sp>
          <p:nvSpPr>
            <p:cNvPr id="93" name="Rectangle 60"/>
            <p:cNvSpPr/>
            <p:nvPr/>
          </p:nvSpPr>
          <p:spPr>
            <a:xfrm>
              <a:off x="5389" y="6364"/>
              <a:ext cx="979" cy="678"/>
            </a:xfrm>
            <a:prstGeom prst="rect">
              <a:avLst/>
            </a:prstGeom>
          </p:spPr>
          <p:txBody>
            <a:bodyPr wrap="square" lIns="0" tIns="0" rIns="0" bIns="0">
              <a:spAutoFit/>
            </a:bodyPr>
            <a:lstStyle/>
            <a:p>
              <a:pPr algn="ctr"/>
              <a:r>
                <a:rPr lang="en-US" altLang="zh-CN" sz="2800" dirty="0">
                  <a:solidFill>
                    <a:schemeClr val="bg1"/>
                  </a:solidFill>
                  <a:cs typeface="+mn-ea"/>
                  <a:sym typeface="+mn-lt"/>
                </a:rPr>
                <a:t>02</a:t>
              </a:r>
            </a:p>
          </p:txBody>
        </p:sp>
        <p:sp>
          <p:nvSpPr>
            <p:cNvPr id="94" name="Rectangle 60"/>
            <p:cNvSpPr/>
            <p:nvPr/>
          </p:nvSpPr>
          <p:spPr>
            <a:xfrm>
              <a:off x="7047" y="6438"/>
              <a:ext cx="979" cy="533"/>
            </a:xfrm>
            <a:prstGeom prst="rect">
              <a:avLst/>
            </a:prstGeom>
          </p:spPr>
          <p:txBody>
            <a:bodyPr wrap="square" lIns="0" tIns="0" rIns="0" bIns="0">
              <a:spAutoFit/>
            </a:bodyPr>
            <a:lstStyle/>
            <a:p>
              <a:pPr algn="ctr"/>
              <a:r>
                <a:rPr lang="en-US" altLang="zh-CN" sz="2200" dirty="0">
                  <a:solidFill>
                    <a:schemeClr val="bg1"/>
                  </a:solidFill>
                  <a:cs typeface="+mn-ea"/>
                  <a:sym typeface="+mn-lt"/>
                </a:rPr>
                <a:t>03</a:t>
              </a:r>
            </a:p>
          </p:txBody>
        </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8144" y="252968"/>
            <a:ext cx="276352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dirty="0">
                <a:solidFill>
                  <a:srgbClr val="44546A"/>
                </a:solidFill>
                <a:cs typeface="+mn-ea"/>
                <a:sym typeface="+mn-lt"/>
              </a:rPr>
              <a:t>03</a:t>
            </a:r>
            <a:r>
              <a:rPr kumimoji="1" lang="zh-CN" altLang="en-US" sz="2400" dirty="0">
                <a:solidFill>
                  <a:srgbClr val="44546A"/>
                </a:solidFill>
                <a:cs typeface="+mn-ea"/>
                <a:sym typeface="+mn-lt"/>
              </a:rPr>
              <a:t> 网上路演的形式</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pic>
        <p:nvPicPr>
          <p:cNvPr id="18" name="图片 17"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grpSp>
        <p:nvGrpSpPr>
          <p:cNvPr id="50" name="品派设计"/>
          <p:cNvGrpSpPr/>
          <p:nvPr/>
        </p:nvGrpSpPr>
        <p:grpSpPr>
          <a:xfrm>
            <a:off x="1016000" y="2683510"/>
            <a:ext cx="10153015" cy="2667635"/>
            <a:chOff x="1600" y="4226"/>
            <a:chExt cx="15989" cy="4201"/>
          </a:xfrm>
        </p:grpSpPr>
        <p:grpSp>
          <p:nvGrpSpPr>
            <p:cNvPr id="53" name="组合 52"/>
            <p:cNvGrpSpPr/>
            <p:nvPr/>
          </p:nvGrpSpPr>
          <p:grpSpPr>
            <a:xfrm>
              <a:off x="1600" y="4226"/>
              <a:ext cx="15989" cy="4201"/>
              <a:chOff x="1073" y="3590"/>
              <a:chExt cx="17057" cy="4482"/>
            </a:xfrm>
          </p:grpSpPr>
          <p:sp>
            <p:nvSpPr>
              <p:cNvPr id="69" name="任意多边形 7"/>
              <p:cNvSpPr/>
              <p:nvPr/>
            </p:nvSpPr>
            <p:spPr>
              <a:xfrm>
                <a:off x="3521" y="3907"/>
                <a:ext cx="12159" cy="863"/>
              </a:xfrm>
              <a:custGeom>
                <a:avLst/>
                <a:gdLst>
                  <a:gd name="connsiteX0" fmla="*/ 0 w 12568"/>
                  <a:gd name="connsiteY0" fmla="*/ 863 h 863"/>
                  <a:gd name="connsiteX1" fmla="*/ 0 w 12568"/>
                  <a:gd name="connsiteY1" fmla="*/ 288 h 863"/>
                  <a:gd name="connsiteX2" fmla="*/ 288 w 12568"/>
                  <a:gd name="connsiteY2" fmla="*/ 0 h 863"/>
                  <a:gd name="connsiteX3" fmla="*/ 12280 w 12568"/>
                  <a:gd name="connsiteY3" fmla="*/ 0 h 863"/>
                  <a:gd name="connsiteX4" fmla="*/ 12568 w 12568"/>
                  <a:gd name="connsiteY4" fmla="*/ 288 h 863"/>
                  <a:gd name="connsiteX5" fmla="*/ 12568 w 12568"/>
                  <a:gd name="connsiteY5" fmla="*/ 863 h 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68" h="863">
                    <a:moveTo>
                      <a:pt x="0" y="863"/>
                    </a:moveTo>
                    <a:lnTo>
                      <a:pt x="0" y="288"/>
                    </a:lnTo>
                    <a:cubicBezTo>
                      <a:pt x="0" y="129"/>
                      <a:pt x="129" y="0"/>
                      <a:pt x="288" y="0"/>
                    </a:cubicBezTo>
                    <a:lnTo>
                      <a:pt x="12280" y="0"/>
                    </a:lnTo>
                    <a:cubicBezTo>
                      <a:pt x="12439" y="0"/>
                      <a:pt x="12568" y="129"/>
                      <a:pt x="12568" y="288"/>
                    </a:cubicBezTo>
                    <a:lnTo>
                      <a:pt x="12568" y="863"/>
                    </a:lnTo>
                  </a:path>
                </a:pathLst>
              </a:cu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cxnSp>
            <p:nvCxnSpPr>
              <p:cNvPr id="70" name="直接连接符 69"/>
              <p:cNvCxnSpPr/>
              <p:nvPr/>
            </p:nvCxnSpPr>
            <p:spPr>
              <a:xfrm>
                <a:off x="9600" y="3590"/>
                <a:ext cx="0" cy="1180"/>
              </a:xfrm>
              <a:prstGeom prst="lin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71" name="圆角矩形 11"/>
              <p:cNvSpPr/>
              <p:nvPr/>
            </p:nvSpPr>
            <p:spPr>
              <a:xfrm>
                <a:off x="1073" y="4770"/>
                <a:ext cx="4887" cy="3303"/>
              </a:xfrm>
              <a:prstGeom prst="roundRect">
                <a:avLst>
                  <a:gd name="adj" fmla="val 7599"/>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圆角矩形 14"/>
              <p:cNvSpPr/>
              <p:nvPr/>
            </p:nvSpPr>
            <p:spPr>
              <a:xfrm>
                <a:off x="7164" y="4770"/>
                <a:ext cx="4887" cy="3303"/>
              </a:xfrm>
              <a:prstGeom prst="roundRect">
                <a:avLst>
                  <a:gd name="adj" fmla="val 7599"/>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圆角矩形 15"/>
              <p:cNvSpPr/>
              <p:nvPr/>
            </p:nvSpPr>
            <p:spPr>
              <a:xfrm>
                <a:off x="13244" y="4770"/>
                <a:ext cx="4887" cy="3303"/>
              </a:xfrm>
              <a:prstGeom prst="roundRect">
                <a:avLst>
                  <a:gd name="adj" fmla="val 7599"/>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4" name="组合 53"/>
            <p:cNvGrpSpPr/>
            <p:nvPr/>
          </p:nvGrpSpPr>
          <p:grpSpPr>
            <a:xfrm>
              <a:off x="14817" y="4933"/>
              <a:ext cx="934" cy="934"/>
              <a:chOff x="14817" y="4933"/>
              <a:chExt cx="934" cy="934"/>
            </a:xfrm>
          </p:grpSpPr>
          <p:sp>
            <p:nvSpPr>
              <p:cNvPr id="67" name="椭圆 66"/>
              <p:cNvSpPr/>
              <p:nvPr/>
            </p:nvSpPr>
            <p:spPr>
              <a:xfrm>
                <a:off x="14817" y="4933"/>
                <a:ext cx="934" cy="934"/>
              </a:xfrm>
              <a:prstGeom prst="ellipse">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68" name="Freeform 160"/>
              <p:cNvSpPr>
                <a:spLocks noEditPoints="1"/>
              </p:cNvSpPr>
              <p:nvPr/>
            </p:nvSpPr>
            <p:spPr bwMode="auto">
              <a:xfrm>
                <a:off x="15038" y="5116"/>
                <a:ext cx="492" cy="569"/>
              </a:xfrm>
              <a:custGeom>
                <a:avLst/>
                <a:gdLst/>
                <a:ahLst/>
                <a:cxnLst>
                  <a:cxn ang="0">
                    <a:pos x="121934" y="104775"/>
                  </a:cxn>
                  <a:cxn ang="0">
                    <a:pos x="141187" y="114300"/>
                  </a:cxn>
                  <a:cxn ang="0">
                    <a:pos x="141187" y="114300"/>
                  </a:cxn>
                  <a:cxn ang="0">
                    <a:pos x="150813" y="133350"/>
                  </a:cxn>
                  <a:cxn ang="0">
                    <a:pos x="121934" y="161925"/>
                  </a:cxn>
                  <a:cxn ang="0">
                    <a:pos x="93055" y="133350"/>
                  </a:cxn>
                  <a:cxn ang="0">
                    <a:pos x="96264" y="123825"/>
                  </a:cxn>
                  <a:cxn ang="0">
                    <a:pos x="67385" y="107950"/>
                  </a:cxn>
                  <a:cxn ang="0">
                    <a:pos x="64176" y="107950"/>
                  </a:cxn>
                  <a:cxn ang="0">
                    <a:pos x="64176" y="107950"/>
                  </a:cxn>
                  <a:cxn ang="0">
                    <a:pos x="38505" y="117475"/>
                  </a:cxn>
                  <a:cxn ang="0">
                    <a:pos x="0" y="82550"/>
                  </a:cxn>
                  <a:cxn ang="0">
                    <a:pos x="38505" y="44450"/>
                  </a:cxn>
                  <a:cxn ang="0">
                    <a:pos x="64176" y="53975"/>
                  </a:cxn>
                  <a:cxn ang="0">
                    <a:pos x="64176" y="53975"/>
                  </a:cxn>
                  <a:cxn ang="0">
                    <a:pos x="64176" y="53975"/>
                  </a:cxn>
                  <a:cxn ang="0">
                    <a:pos x="67385" y="57150"/>
                  </a:cxn>
                  <a:cxn ang="0">
                    <a:pos x="96264" y="38100"/>
                  </a:cxn>
                  <a:cxn ang="0">
                    <a:pos x="93055" y="28575"/>
                  </a:cxn>
                  <a:cxn ang="0">
                    <a:pos x="121934" y="0"/>
                  </a:cxn>
                  <a:cxn ang="0">
                    <a:pos x="150813" y="28575"/>
                  </a:cxn>
                  <a:cxn ang="0">
                    <a:pos x="121934" y="57150"/>
                  </a:cxn>
                  <a:cxn ang="0">
                    <a:pos x="102681" y="47625"/>
                  </a:cxn>
                  <a:cxn ang="0">
                    <a:pos x="102681" y="47625"/>
                  </a:cxn>
                  <a:cxn ang="0">
                    <a:pos x="73802" y="66675"/>
                  </a:cxn>
                  <a:cxn ang="0">
                    <a:pos x="77011" y="82550"/>
                  </a:cxn>
                  <a:cxn ang="0">
                    <a:pos x="73802" y="95250"/>
                  </a:cxn>
                  <a:cxn ang="0">
                    <a:pos x="102681" y="114300"/>
                  </a:cxn>
                  <a:cxn ang="0">
                    <a:pos x="102681" y="114300"/>
                  </a:cxn>
                  <a:cxn ang="0">
                    <a:pos x="102681" y="114300"/>
                  </a:cxn>
                  <a:cxn ang="0">
                    <a:pos x="102681" y="114300"/>
                  </a:cxn>
                  <a:cxn ang="0">
                    <a:pos x="121934" y="104775"/>
                  </a:cxn>
                  <a:cxn ang="0">
                    <a:pos x="134769" y="120650"/>
                  </a:cxn>
                  <a:cxn ang="0">
                    <a:pos x="134769" y="120650"/>
                  </a:cxn>
                  <a:cxn ang="0">
                    <a:pos x="121934" y="117475"/>
                  </a:cxn>
                  <a:cxn ang="0">
                    <a:pos x="112308" y="120650"/>
                  </a:cxn>
                  <a:cxn ang="0">
                    <a:pos x="112308" y="120650"/>
                  </a:cxn>
                  <a:cxn ang="0">
                    <a:pos x="105890" y="133350"/>
                  </a:cxn>
                  <a:cxn ang="0">
                    <a:pos x="121934" y="149225"/>
                  </a:cxn>
                  <a:cxn ang="0">
                    <a:pos x="137978" y="133350"/>
                  </a:cxn>
                  <a:cxn ang="0">
                    <a:pos x="134769" y="120650"/>
                  </a:cxn>
                  <a:cxn ang="0">
                    <a:pos x="134769" y="120650"/>
                  </a:cxn>
                  <a:cxn ang="0">
                    <a:pos x="54549" y="63500"/>
                  </a:cxn>
                  <a:cxn ang="0">
                    <a:pos x="54549" y="63500"/>
                  </a:cxn>
                  <a:cxn ang="0">
                    <a:pos x="38505" y="57150"/>
                  </a:cxn>
                  <a:cxn ang="0">
                    <a:pos x="12835" y="82550"/>
                  </a:cxn>
                  <a:cxn ang="0">
                    <a:pos x="38505" y="107950"/>
                  </a:cxn>
                  <a:cxn ang="0">
                    <a:pos x="54549" y="98425"/>
                  </a:cxn>
                  <a:cxn ang="0">
                    <a:pos x="54549" y="98425"/>
                  </a:cxn>
                  <a:cxn ang="0">
                    <a:pos x="64176" y="82550"/>
                  </a:cxn>
                  <a:cxn ang="0">
                    <a:pos x="54549" y="63500"/>
                  </a:cxn>
                  <a:cxn ang="0">
                    <a:pos x="54549" y="63500"/>
                  </a:cxn>
                  <a:cxn ang="0">
                    <a:pos x="121934" y="12700"/>
                  </a:cxn>
                  <a:cxn ang="0">
                    <a:pos x="121934" y="12700"/>
                  </a:cxn>
                  <a:cxn ang="0">
                    <a:pos x="105890" y="28575"/>
                  </a:cxn>
                  <a:cxn ang="0">
                    <a:pos x="109099" y="38100"/>
                  </a:cxn>
                  <a:cxn ang="0">
                    <a:pos x="109099" y="38100"/>
                  </a:cxn>
                  <a:cxn ang="0">
                    <a:pos x="112308" y="41275"/>
                  </a:cxn>
                  <a:cxn ang="0">
                    <a:pos x="112308" y="41275"/>
                  </a:cxn>
                  <a:cxn ang="0">
                    <a:pos x="121934" y="44450"/>
                  </a:cxn>
                  <a:cxn ang="0">
                    <a:pos x="137978" y="28575"/>
                  </a:cxn>
                  <a:cxn ang="0">
                    <a:pos x="121934" y="12700"/>
                  </a:cxn>
                </a:cxnLst>
                <a:rect l="0" t="0" r="0" b="0"/>
                <a:pathLst>
                  <a:path w="47" h="51">
                    <a:moveTo>
                      <a:pt x="38" y="33"/>
                    </a:moveTo>
                    <a:cubicBezTo>
                      <a:pt x="41" y="33"/>
                      <a:pt x="43" y="34"/>
                      <a:pt x="44" y="36"/>
                    </a:cubicBezTo>
                    <a:cubicBezTo>
                      <a:pt x="44" y="36"/>
                      <a:pt x="44" y="36"/>
                      <a:pt x="44" y="36"/>
                    </a:cubicBezTo>
                    <a:cubicBezTo>
                      <a:pt x="46" y="37"/>
                      <a:pt x="47" y="40"/>
                      <a:pt x="47" y="42"/>
                    </a:cubicBezTo>
                    <a:cubicBezTo>
                      <a:pt x="47" y="47"/>
                      <a:pt x="43" y="51"/>
                      <a:pt x="38" y="51"/>
                    </a:cubicBezTo>
                    <a:cubicBezTo>
                      <a:pt x="33" y="51"/>
                      <a:pt x="29" y="47"/>
                      <a:pt x="29" y="42"/>
                    </a:cubicBezTo>
                    <a:cubicBezTo>
                      <a:pt x="29" y="41"/>
                      <a:pt x="30" y="40"/>
                      <a:pt x="30" y="39"/>
                    </a:cubicBezTo>
                    <a:cubicBezTo>
                      <a:pt x="21" y="34"/>
                      <a:pt x="21" y="34"/>
                      <a:pt x="21" y="34"/>
                    </a:cubicBezTo>
                    <a:cubicBezTo>
                      <a:pt x="21" y="34"/>
                      <a:pt x="20" y="34"/>
                      <a:pt x="20" y="34"/>
                    </a:cubicBezTo>
                    <a:cubicBezTo>
                      <a:pt x="20" y="34"/>
                      <a:pt x="20" y="34"/>
                      <a:pt x="20" y="34"/>
                    </a:cubicBezTo>
                    <a:cubicBezTo>
                      <a:pt x="18" y="36"/>
                      <a:pt x="15" y="37"/>
                      <a:pt x="12" y="37"/>
                    </a:cubicBezTo>
                    <a:cubicBezTo>
                      <a:pt x="5" y="37"/>
                      <a:pt x="0" y="32"/>
                      <a:pt x="0" y="26"/>
                    </a:cubicBezTo>
                    <a:cubicBezTo>
                      <a:pt x="0" y="19"/>
                      <a:pt x="5" y="14"/>
                      <a:pt x="12" y="14"/>
                    </a:cubicBezTo>
                    <a:cubicBezTo>
                      <a:pt x="15" y="14"/>
                      <a:pt x="18" y="15"/>
                      <a:pt x="20" y="17"/>
                    </a:cubicBezTo>
                    <a:cubicBezTo>
                      <a:pt x="20" y="17"/>
                      <a:pt x="20" y="17"/>
                      <a:pt x="20" y="17"/>
                    </a:cubicBezTo>
                    <a:cubicBezTo>
                      <a:pt x="20" y="17"/>
                      <a:pt x="20" y="17"/>
                      <a:pt x="20" y="17"/>
                    </a:cubicBezTo>
                    <a:cubicBezTo>
                      <a:pt x="20" y="17"/>
                      <a:pt x="21" y="17"/>
                      <a:pt x="21" y="18"/>
                    </a:cubicBezTo>
                    <a:cubicBezTo>
                      <a:pt x="30" y="12"/>
                      <a:pt x="30" y="12"/>
                      <a:pt x="30" y="12"/>
                    </a:cubicBezTo>
                    <a:cubicBezTo>
                      <a:pt x="30" y="11"/>
                      <a:pt x="29" y="10"/>
                      <a:pt x="29" y="9"/>
                    </a:cubicBezTo>
                    <a:cubicBezTo>
                      <a:pt x="29" y="4"/>
                      <a:pt x="33" y="0"/>
                      <a:pt x="38" y="0"/>
                    </a:cubicBezTo>
                    <a:cubicBezTo>
                      <a:pt x="43" y="0"/>
                      <a:pt x="47" y="4"/>
                      <a:pt x="47" y="9"/>
                    </a:cubicBezTo>
                    <a:cubicBezTo>
                      <a:pt x="47" y="14"/>
                      <a:pt x="43" y="18"/>
                      <a:pt x="38" y="18"/>
                    </a:cubicBezTo>
                    <a:cubicBezTo>
                      <a:pt x="36" y="18"/>
                      <a:pt x="34" y="17"/>
                      <a:pt x="32" y="15"/>
                    </a:cubicBezTo>
                    <a:cubicBezTo>
                      <a:pt x="32" y="15"/>
                      <a:pt x="32" y="15"/>
                      <a:pt x="32" y="15"/>
                    </a:cubicBezTo>
                    <a:cubicBezTo>
                      <a:pt x="23" y="21"/>
                      <a:pt x="23" y="21"/>
                      <a:pt x="23" y="21"/>
                    </a:cubicBezTo>
                    <a:cubicBezTo>
                      <a:pt x="23" y="22"/>
                      <a:pt x="24" y="24"/>
                      <a:pt x="24" y="26"/>
                    </a:cubicBezTo>
                    <a:cubicBezTo>
                      <a:pt x="24" y="27"/>
                      <a:pt x="23" y="29"/>
                      <a:pt x="23" y="30"/>
                    </a:cubicBezTo>
                    <a:cubicBezTo>
                      <a:pt x="32" y="36"/>
                      <a:pt x="32" y="36"/>
                      <a:pt x="32" y="36"/>
                    </a:cubicBezTo>
                    <a:cubicBezTo>
                      <a:pt x="32" y="36"/>
                      <a:pt x="32" y="36"/>
                      <a:pt x="32" y="36"/>
                    </a:cubicBezTo>
                    <a:cubicBezTo>
                      <a:pt x="32" y="36"/>
                      <a:pt x="32" y="36"/>
                      <a:pt x="32" y="36"/>
                    </a:cubicBezTo>
                    <a:cubicBezTo>
                      <a:pt x="32" y="36"/>
                      <a:pt x="32" y="36"/>
                      <a:pt x="32" y="36"/>
                    </a:cubicBezTo>
                    <a:cubicBezTo>
                      <a:pt x="34" y="34"/>
                      <a:pt x="36" y="33"/>
                      <a:pt x="38" y="33"/>
                    </a:cubicBezTo>
                    <a:close/>
                    <a:moveTo>
                      <a:pt x="42" y="38"/>
                    </a:moveTo>
                    <a:cubicBezTo>
                      <a:pt x="42" y="38"/>
                      <a:pt x="42" y="38"/>
                      <a:pt x="42" y="38"/>
                    </a:cubicBezTo>
                    <a:cubicBezTo>
                      <a:pt x="41" y="38"/>
                      <a:pt x="40" y="37"/>
                      <a:pt x="38" y="37"/>
                    </a:cubicBezTo>
                    <a:cubicBezTo>
                      <a:pt x="37" y="37"/>
                      <a:pt x="36" y="38"/>
                      <a:pt x="35" y="38"/>
                    </a:cubicBezTo>
                    <a:cubicBezTo>
                      <a:pt x="35" y="38"/>
                      <a:pt x="35" y="38"/>
                      <a:pt x="35" y="38"/>
                    </a:cubicBezTo>
                    <a:cubicBezTo>
                      <a:pt x="34" y="39"/>
                      <a:pt x="33" y="41"/>
                      <a:pt x="33" y="42"/>
                    </a:cubicBezTo>
                    <a:cubicBezTo>
                      <a:pt x="33" y="45"/>
                      <a:pt x="36" y="47"/>
                      <a:pt x="38" y="47"/>
                    </a:cubicBezTo>
                    <a:cubicBezTo>
                      <a:pt x="41" y="47"/>
                      <a:pt x="43" y="45"/>
                      <a:pt x="43" y="42"/>
                    </a:cubicBezTo>
                    <a:cubicBezTo>
                      <a:pt x="43" y="41"/>
                      <a:pt x="43" y="39"/>
                      <a:pt x="42" y="38"/>
                    </a:cubicBezTo>
                    <a:cubicBezTo>
                      <a:pt x="42" y="38"/>
                      <a:pt x="42" y="38"/>
                      <a:pt x="42" y="38"/>
                    </a:cubicBezTo>
                    <a:close/>
                    <a:moveTo>
                      <a:pt x="17" y="20"/>
                    </a:moveTo>
                    <a:cubicBezTo>
                      <a:pt x="17" y="20"/>
                      <a:pt x="17" y="20"/>
                      <a:pt x="17" y="20"/>
                    </a:cubicBezTo>
                    <a:cubicBezTo>
                      <a:pt x="16" y="18"/>
                      <a:pt x="14" y="18"/>
                      <a:pt x="12" y="18"/>
                    </a:cubicBezTo>
                    <a:cubicBezTo>
                      <a:pt x="7" y="18"/>
                      <a:pt x="4" y="21"/>
                      <a:pt x="4" y="26"/>
                    </a:cubicBezTo>
                    <a:cubicBezTo>
                      <a:pt x="4" y="30"/>
                      <a:pt x="7" y="34"/>
                      <a:pt x="12" y="34"/>
                    </a:cubicBezTo>
                    <a:cubicBezTo>
                      <a:pt x="14" y="34"/>
                      <a:pt x="16" y="33"/>
                      <a:pt x="17" y="31"/>
                    </a:cubicBezTo>
                    <a:cubicBezTo>
                      <a:pt x="17" y="31"/>
                      <a:pt x="17" y="31"/>
                      <a:pt x="17" y="31"/>
                    </a:cubicBezTo>
                    <a:cubicBezTo>
                      <a:pt x="19" y="30"/>
                      <a:pt x="20" y="28"/>
                      <a:pt x="20" y="26"/>
                    </a:cubicBezTo>
                    <a:cubicBezTo>
                      <a:pt x="20" y="23"/>
                      <a:pt x="19" y="21"/>
                      <a:pt x="17" y="20"/>
                    </a:cubicBezTo>
                    <a:cubicBezTo>
                      <a:pt x="17" y="20"/>
                      <a:pt x="17" y="20"/>
                      <a:pt x="17" y="20"/>
                    </a:cubicBezTo>
                    <a:close/>
                    <a:moveTo>
                      <a:pt x="38" y="4"/>
                    </a:moveTo>
                    <a:cubicBezTo>
                      <a:pt x="38" y="4"/>
                      <a:pt x="38" y="4"/>
                      <a:pt x="38" y="4"/>
                    </a:cubicBezTo>
                    <a:cubicBezTo>
                      <a:pt x="36" y="4"/>
                      <a:pt x="33" y="7"/>
                      <a:pt x="33" y="9"/>
                    </a:cubicBezTo>
                    <a:cubicBezTo>
                      <a:pt x="33" y="10"/>
                      <a:pt x="34" y="11"/>
                      <a:pt x="34" y="12"/>
                    </a:cubicBezTo>
                    <a:cubicBezTo>
                      <a:pt x="34" y="12"/>
                      <a:pt x="34" y="12"/>
                      <a:pt x="34" y="12"/>
                    </a:cubicBezTo>
                    <a:cubicBezTo>
                      <a:pt x="34" y="12"/>
                      <a:pt x="34" y="12"/>
                      <a:pt x="35" y="13"/>
                    </a:cubicBezTo>
                    <a:cubicBezTo>
                      <a:pt x="35" y="13"/>
                      <a:pt x="35" y="13"/>
                      <a:pt x="35" y="13"/>
                    </a:cubicBezTo>
                    <a:cubicBezTo>
                      <a:pt x="36" y="14"/>
                      <a:pt x="37" y="14"/>
                      <a:pt x="38" y="14"/>
                    </a:cubicBezTo>
                    <a:cubicBezTo>
                      <a:pt x="41" y="14"/>
                      <a:pt x="43" y="12"/>
                      <a:pt x="43" y="9"/>
                    </a:cubicBezTo>
                    <a:cubicBezTo>
                      <a:pt x="43" y="7"/>
                      <a:pt x="41" y="4"/>
                      <a:pt x="38" y="4"/>
                    </a:cubicBezTo>
                    <a:close/>
                  </a:path>
                </a:pathLst>
              </a:custGeom>
              <a:solidFill>
                <a:schemeClr val="bg1"/>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grpSp>
        <p:grpSp>
          <p:nvGrpSpPr>
            <p:cNvPr id="55" name="组合 54"/>
            <p:cNvGrpSpPr/>
            <p:nvPr/>
          </p:nvGrpSpPr>
          <p:grpSpPr>
            <a:xfrm>
              <a:off x="9135" y="4933"/>
              <a:ext cx="934" cy="934"/>
              <a:chOff x="9135" y="4933"/>
              <a:chExt cx="934" cy="934"/>
            </a:xfrm>
          </p:grpSpPr>
          <p:sp>
            <p:nvSpPr>
              <p:cNvPr id="65" name="椭圆 64"/>
              <p:cNvSpPr/>
              <p:nvPr/>
            </p:nvSpPr>
            <p:spPr>
              <a:xfrm>
                <a:off x="9135" y="4933"/>
                <a:ext cx="934" cy="934"/>
              </a:xfrm>
              <a:prstGeom prst="ellipse">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66" name="Freeform 83"/>
              <p:cNvSpPr>
                <a:spLocks noEditPoints="1"/>
              </p:cNvSpPr>
              <p:nvPr/>
            </p:nvSpPr>
            <p:spPr bwMode="auto">
              <a:xfrm>
                <a:off x="9371" y="5116"/>
                <a:ext cx="492" cy="555"/>
              </a:xfrm>
              <a:custGeom>
                <a:avLst/>
                <a:gdLst/>
                <a:ahLst/>
                <a:cxnLst>
                  <a:cxn ang="0">
                    <a:pos x="79375" y="0"/>
                  </a:cxn>
                  <a:cxn ang="0">
                    <a:pos x="127000" y="22225"/>
                  </a:cxn>
                  <a:cxn ang="0">
                    <a:pos x="136525" y="111125"/>
                  </a:cxn>
                  <a:cxn ang="0">
                    <a:pos x="104775" y="136525"/>
                  </a:cxn>
                  <a:cxn ang="0">
                    <a:pos x="82550" y="158750"/>
                  </a:cxn>
                  <a:cxn ang="0">
                    <a:pos x="73025" y="158750"/>
                  </a:cxn>
                  <a:cxn ang="0">
                    <a:pos x="73025" y="158750"/>
                  </a:cxn>
                  <a:cxn ang="0">
                    <a:pos x="73025" y="158750"/>
                  </a:cxn>
                  <a:cxn ang="0">
                    <a:pos x="50800" y="136525"/>
                  </a:cxn>
                  <a:cxn ang="0">
                    <a:pos x="19050" y="111125"/>
                  </a:cxn>
                  <a:cxn ang="0">
                    <a:pos x="28575" y="22225"/>
                  </a:cxn>
                  <a:cxn ang="0">
                    <a:pos x="79375" y="0"/>
                  </a:cxn>
                  <a:cxn ang="0">
                    <a:pos x="79375" y="34925"/>
                  </a:cxn>
                  <a:cxn ang="0">
                    <a:pos x="79375" y="34925"/>
                  </a:cxn>
                  <a:cxn ang="0">
                    <a:pos x="101600" y="44450"/>
                  </a:cxn>
                  <a:cxn ang="0">
                    <a:pos x="114300" y="69850"/>
                  </a:cxn>
                  <a:cxn ang="0">
                    <a:pos x="101600" y="95250"/>
                  </a:cxn>
                  <a:cxn ang="0">
                    <a:pos x="79375" y="104775"/>
                  </a:cxn>
                  <a:cxn ang="0">
                    <a:pos x="53975" y="95250"/>
                  </a:cxn>
                  <a:cxn ang="0">
                    <a:pos x="41275" y="69850"/>
                  </a:cxn>
                  <a:cxn ang="0">
                    <a:pos x="53975" y="44450"/>
                  </a:cxn>
                  <a:cxn ang="0">
                    <a:pos x="79375" y="34925"/>
                  </a:cxn>
                  <a:cxn ang="0">
                    <a:pos x="98425" y="50800"/>
                  </a:cxn>
                  <a:cxn ang="0">
                    <a:pos x="98425" y="50800"/>
                  </a:cxn>
                  <a:cxn ang="0">
                    <a:pos x="79375" y="41275"/>
                  </a:cxn>
                  <a:cxn ang="0">
                    <a:pos x="57150" y="50800"/>
                  </a:cxn>
                  <a:cxn ang="0">
                    <a:pos x="50800" y="69850"/>
                  </a:cxn>
                  <a:cxn ang="0">
                    <a:pos x="57150" y="88900"/>
                  </a:cxn>
                  <a:cxn ang="0">
                    <a:pos x="79375" y="98425"/>
                  </a:cxn>
                  <a:cxn ang="0">
                    <a:pos x="98425" y="88900"/>
                  </a:cxn>
                  <a:cxn ang="0">
                    <a:pos x="104775" y="69850"/>
                  </a:cxn>
                  <a:cxn ang="0">
                    <a:pos x="98425" y="50800"/>
                  </a:cxn>
                  <a:cxn ang="0">
                    <a:pos x="117475" y="28575"/>
                  </a:cxn>
                  <a:cxn ang="0">
                    <a:pos x="117475" y="28575"/>
                  </a:cxn>
                  <a:cxn ang="0">
                    <a:pos x="79375" y="12700"/>
                  </a:cxn>
                  <a:cxn ang="0">
                    <a:pos x="38100" y="28575"/>
                  </a:cxn>
                  <a:cxn ang="0">
                    <a:pos x="28575" y="104775"/>
                  </a:cxn>
                  <a:cxn ang="0">
                    <a:pos x="57150" y="123825"/>
                  </a:cxn>
                  <a:cxn ang="0">
                    <a:pos x="60325" y="127000"/>
                  </a:cxn>
                  <a:cxn ang="0">
                    <a:pos x="79375" y="146050"/>
                  </a:cxn>
                  <a:cxn ang="0">
                    <a:pos x="95250" y="127000"/>
                  </a:cxn>
                  <a:cxn ang="0">
                    <a:pos x="98425" y="123825"/>
                  </a:cxn>
                  <a:cxn ang="0">
                    <a:pos x="127000" y="104775"/>
                  </a:cxn>
                  <a:cxn ang="0">
                    <a:pos x="117475" y="28575"/>
                  </a:cxn>
                </a:cxnLst>
                <a:rect l="0" t="0" r="0" b="0"/>
                <a:pathLst>
                  <a:path w="49" h="51">
                    <a:moveTo>
                      <a:pt x="25" y="0"/>
                    </a:moveTo>
                    <a:cubicBezTo>
                      <a:pt x="31" y="0"/>
                      <a:pt x="36" y="3"/>
                      <a:pt x="40" y="7"/>
                    </a:cubicBezTo>
                    <a:cubicBezTo>
                      <a:pt x="48" y="14"/>
                      <a:pt x="49" y="26"/>
                      <a:pt x="43" y="35"/>
                    </a:cubicBezTo>
                    <a:cubicBezTo>
                      <a:pt x="40" y="38"/>
                      <a:pt x="37" y="41"/>
                      <a:pt x="33" y="43"/>
                    </a:cubicBezTo>
                    <a:cubicBezTo>
                      <a:pt x="26" y="50"/>
                      <a:pt x="26" y="50"/>
                      <a:pt x="26" y="50"/>
                    </a:cubicBezTo>
                    <a:cubicBezTo>
                      <a:pt x="25" y="51"/>
                      <a:pt x="24" y="51"/>
                      <a:pt x="23" y="50"/>
                    </a:cubicBezTo>
                    <a:cubicBezTo>
                      <a:pt x="23" y="50"/>
                      <a:pt x="23" y="50"/>
                      <a:pt x="23" y="50"/>
                    </a:cubicBezTo>
                    <a:cubicBezTo>
                      <a:pt x="23" y="50"/>
                      <a:pt x="23" y="50"/>
                      <a:pt x="23" y="50"/>
                    </a:cubicBezTo>
                    <a:cubicBezTo>
                      <a:pt x="16" y="43"/>
                      <a:pt x="16" y="43"/>
                      <a:pt x="16" y="43"/>
                    </a:cubicBezTo>
                    <a:cubicBezTo>
                      <a:pt x="12" y="41"/>
                      <a:pt x="9" y="38"/>
                      <a:pt x="6" y="35"/>
                    </a:cubicBezTo>
                    <a:cubicBezTo>
                      <a:pt x="0" y="26"/>
                      <a:pt x="1" y="14"/>
                      <a:pt x="9" y="7"/>
                    </a:cubicBezTo>
                    <a:cubicBezTo>
                      <a:pt x="13" y="3"/>
                      <a:pt x="18" y="0"/>
                      <a:pt x="25" y="0"/>
                    </a:cubicBezTo>
                    <a:close/>
                    <a:moveTo>
                      <a:pt x="25" y="11"/>
                    </a:moveTo>
                    <a:cubicBezTo>
                      <a:pt x="25" y="11"/>
                      <a:pt x="25" y="11"/>
                      <a:pt x="25" y="11"/>
                    </a:cubicBezTo>
                    <a:cubicBezTo>
                      <a:pt x="28" y="11"/>
                      <a:pt x="30" y="12"/>
                      <a:pt x="32" y="14"/>
                    </a:cubicBezTo>
                    <a:cubicBezTo>
                      <a:pt x="34" y="16"/>
                      <a:pt x="36" y="19"/>
                      <a:pt x="36" y="22"/>
                    </a:cubicBezTo>
                    <a:cubicBezTo>
                      <a:pt x="36" y="25"/>
                      <a:pt x="34" y="28"/>
                      <a:pt x="32" y="30"/>
                    </a:cubicBezTo>
                    <a:cubicBezTo>
                      <a:pt x="30" y="32"/>
                      <a:pt x="28" y="33"/>
                      <a:pt x="25" y="33"/>
                    </a:cubicBezTo>
                    <a:cubicBezTo>
                      <a:pt x="21" y="33"/>
                      <a:pt x="19" y="32"/>
                      <a:pt x="17" y="30"/>
                    </a:cubicBezTo>
                    <a:cubicBezTo>
                      <a:pt x="15" y="28"/>
                      <a:pt x="13" y="25"/>
                      <a:pt x="13" y="22"/>
                    </a:cubicBezTo>
                    <a:cubicBezTo>
                      <a:pt x="13" y="19"/>
                      <a:pt x="15" y="16"/>
                      <a:pt x="17" y="14"/>
                    </a:cubicBezTo>
                    <a:cubicBezTo>
                      <a:pt x="19" y="12"/>
                      <a:pt x="21" y="11"/>
                      <a:pt x="25" y="11"/>
                    </a:cubicBezTo>
                    <a:close/>
                    <a:moveTo>
                      <a:pt x="31" y="16"/>
                    </a:moveTo>
                    <a:cubicBezTo>
                      <a:pt x="31" y="16"/>
                      <a:pt x="31" y="16"/>
                      <a:pt x="31" y="16"/>
                    </a:cubicBezTo>
                    <a:cubicBezTo>
                      <a:pt x="29" y="14"/>
                      <a:pt x="27" y="13"/>
                      <a:pt x="25" y="13"/>
                    </a:cubicBezTo>
                    <a:cubicBezTo>
                      <a:pt x="22" y="13"/>
                      <a:pt x="20" y="14"/>
                      <a:pt x="18" y="16"/>
                    </a:cubicBezTo>
                    <a:cubicBezTo>
                      <a:pt x="17" y="18"/>
                      <a:pt x="16" y="20"/>
                      <a:pt x="16" y="22"/>
                    </a:cubicBezTo>
                    <a:cubicBezTo>
                      <a:pt x="16" y="25"/>
                      <a:pt x="17" y="27"/>
                      <a:pt x="18" y="28"/>
                    </a:cubicBezTo>
                    <a:cubicBezTo>
                      <a:pt x="20" y="30"/>
                      <a:pt x="22" y="31"/>
                      <a:pt x="25" y="31"/>
                    </a:cubicBezTo>
                    <a:cubicBezTo>
                      <a:pt x="27" y="31"/>
                      <a:pt x="29" y="30"/>
                      <a:pt x="31" y="28"/>
                    </a:cubicBezTo>
                    <a:cubicBezTo>
                      <a:pt x="32" y="27"/>
                      <a:pt x="33" y="25"/>
                      <a:pt x="33" y="22"/>
                    </a:cubicBezTo>
                    <a:cubicBezTo>
                      <a:pt x="33" y="20"/>
                      <a:pt x="32" y="18"/>
                      <a:pt x="31" y="16"/>
                    </a:cubicBezTo>
                    <a:close/>
                    <a:moveTo>
                      <a:pt x="37" y="9"/>
                    </a:moveTo>
                    <a:cubicBezTo>
                      <a:pt x="37" y="9"/>
                      <a:pt x="37" y="9"/>
                      <a:pt x="37" y="9"/>
                    </a:cubicBezTo>
                    <a:cubicBezTo>
                      <a:pt x="34" y="6"/>
                      <a:pt x="30" y="4"/>
                      <a:pt x="25" y="4"/>
                    </a:cubicBezTo>
                    <a:cubicBezTo>
                      <a:pt x="19" y="4"/>
                      <a:pt x="15" y="6"/>
                      <a:pt x="12" y="9"/>
                    </a:cubicBezTo>
                    <a:cubicBezTo>
                      <a:pt x="5" y="16"/>
                      <a:pt x="5" y="25"/>
                      <a:pt x="9" y="33"/>
                    </a:cubicBezTo>
                    <a:cubicBezTo>
                      <a:pt x="12" y="36"/>
                      <a:pt x="14" y="38"/>
                      <a:pt x="18" y="39"/>
                    </a:cubicBezTo>
                    <a:cubicBezTo>
                      <a:pt x="18" y="39"/>
                      <a:pt x="18" y="39"/>
                      <a:pt x="19" y="40"/>
                    </a:cubicBezTo>
                    <a:cubicBezTo>
                      <a:pt x="25" y="46"/>
                      <a:pt x="25" y="46"/>
                      <a:pt x="25" y="46"/>
                    </a:cubicBezTo>
                    <a:cubicBezTo>
                      <a:pt x="30" y="40"/>
                      <a:pt x="30" y="40"/>
                      <a:pt x="30" y="40"/>
                    </a:cubicBezTo>
                    <a:cubicBezTo>
                      <a:pt x="31" y="39"/>
                      <a:pt x="31" y="39"/>
                      <a:pt x="31" y="39"/>
                    </a:cubicBezTo>
                    <a:cubicBezTo>
                      <a:pt x="35" y="38"/>
                      <a:pt x="37" y="36"/>
                      <a:pt x="40" y="33"/>
                    </a:cubicBezTo>
                    <a:cubicBezTo>
                      <a:pt x="44" y="25"/>
                      <a:pt x="44" y="16"/>
                      <a:pt x="37" y="9"/>
                    </a:cubicBezTo>
                    <a:close/>
                  </a:path>
                </a:pathLst>
              </a:custGeom>
              <a:solidFill>
                <a:schemeClr val="bg1"/>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grpSp>
        <p:grpSp>
          <p:nvGrpSpPr>
            <p:cNvPr id="56" name="组合 55"/>
            <p:cNvGrpSpPr/>
            <p:nvPr/>
          </p:nvGrpSpPr>
          <p:grpSpPr>
            <a:xfrm>
              <a:off x="3430" y="4933"/>
              <a:ext cx="934" cy="934"/>
              <a:chOff x="3430" y="4933"/>
              <a:chExt cx="934" cy="934"/>
            </a:xfrm>
          </p:grpSpPr>
          <p:sp>
            <p:nvSpPr>
              <p:cNvPr id="63" name="椭圆 62"/>
              <p:cNvSpPr/>
              <p:nvPr/>
            </p:nvSpPr>
            <p:spPr>
              <a:xfrm>
                <a:off x="3430" y="4933"/>
                <a:ext cx="934" cy="934"/>
              </a:xfrm>
              <a:prstGeom prst="ellipse">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64" name="Freeform 17"/>
              <p:cNvSpPr>
                <a:spLocks noEditPoints="1"/>
              </p:cNvSpPr>
              <p:nvPr/>
            </p:nvSpPr>
            <p:spPr bwMode="auto">
              <a:xfrm>
                <a:off x="3611" y="5116"/>
                <a:ext cx="570" cy="526"/>
              </a:xfrm>
              <a:custGeom>
                <a:avLst/>
                <a:gdLst>
                  <a:gd name="T0" fmla="*/ 1120 w 2069"/>
                  <a:gd name="T1" fmla="*/ 0 h 1899"/>
                  <a:gd name="T2" fmla="*/ 189 w 2069"/>
                  <a:gd name="T3" fmla="*/ 777 h 1899"/>
                  <a:gd name="T4" fmla="*/ 0 w 2069"/>
                  <a:gd name="T5" fmla="*/ 777 h 1899"/>
                  <a:gd name="T6" fmla="*/ 259 w 2069"/>
                  <a:gd name="T7" fmla="*/ 1122 h 1899"/>
                  <a:gd name="T8" fmla="*/ 517 w 2069"/>
                  <a:gd name="T9" fmla="*/ 777 h 1899"/>
                  <a:gd name="T10" fmla="*/ 362 w 2069"/>
                  <a:gd name="T11" fmla="*/ 777 h 1899"/>
                  <a:gd name="T12" fmla="*/ 1120 w 2069"/>
                  <a:gd name="T13" fmla="*/ 173 h 1899"/>
                  <a:gd name="T14" fmla="*/ 1896 w 2069"/>
                  <a:gd name="T15" fmla="*/ 950 h 1899"/>
                  <a:gd name="T16" fmla="*/ 1120 w 2069"/>
                  <a:gd name="T17" fmla="*/ 1727 h 1899"/>
                  <a:gd name="T18" fmla="*/ 477 w 2069"/>
                  <a:gd name="T19" fmla="*/ 1381 h 1899"/>
                  <a:gd name="T20" fmla="*/ 276 w 2069"/>
                  <a:gd name="T21" fmla="*/ 1381 h 1899"/>
                  <a:gd name="T22" fmla="*/ 1120 w 2069"/>
                  <a:gd name="T23" fmla="*/ 1899 h 1899"/>
                  <a:gd name="T24" fmla="*/ 2069 w 2069"/>
                  <a:gd name="T25" fmla="*/ 950 h 1899"/>
                  <a:gd name="T26" fmla="*/ 1120 w 2069"/>
                  <a:gd name="T27" fmla="*/ 0 h 1899"/>
                  <a:gd name="T28" fmla="*/ 1080 w 2069"/>
                  <a:gd name="T29" fmla="*/ 345 h 1899"/>
                  <a:gd name="T30" fmla="*/ 1080 w 2069"/>
                  <a:gd name="T31" fmla="*/ 978 h 1899"/>
                  <a:gd name="T32" fmla="*/ 1528 w 2069"/>
                  <a:gd name="T33" fmla="*/ 1243 h 1899"/>
                  <a:gd name="T34" fmla="*/ 1569 w 2069"/>
                  <a:gd name="T35" fmla="*/ 1168 h 1899"/>
                  <a:gd name="T36" fmla="*/ 1166 w 2069"/>
                  <a:gd name="T37" fmla="*/ 926 h 1899"/>
                  <a:gd name="T38" fmla="*/ 1166 w 2069"/>
                  <a:gd name="T39" fmla="*/ 345 h 1899"/>
                  <a:gd name="T40" fmla="*/ 1080 w 2069"/>
                  <a:gd name="T41" fmla="*/ 345 h 1899"/>
                  <a:gd name="T42" fmla="*/ 1080 w 2069"/>
                  <a:gd name="T43" fmla="*/ 345 h 1899"/>
                  <a:gd name="T44" fmla="*/ 1080 w 2069"/>
                  <a:gd name="T45" fmla="*/ 345 h 1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69" h="1899">
                    <a:moveTo>
                      <a:pt x="1120" y="0"/>
                    </a:moveTo>
                    <a:cubicBezTo>
                      <a:pt x="655" y="0"/>
                      <a:pt x="270" y="334"/>
                      <a:pt x="189" y="777"/>
                    </a:cubicBezTo>
                    <a:cubicBezTo>
                      <a:pt x="0" y="777"/>
                      <a:pt x="0" y="777"/>
                      <a:pt x="0" y="777"/>
                    </a:cubicBezTo>
                    <a:cubicBezTo>
                      <a:pt x="259" y="1122"/>
                      <a:pt x="259" y="1122"/>
                      <a:pt x="259" y="1122"/>
                    </a:cubicBezTo>
                    <a:cubicBezTo>
                      <a:pt x="517" y="777"/>
                      <a:pt x="517" y="777"/>
                      <a:pt x="517" y="777"/>
                    </a:cubicBezTo>
                    <a:cubicBezTo>
                      <a:pt x="362" y="777"/>
                      <a:pt x="362" y="777"/>
                      <a:pt x="362" y="777"/>
                    </a:cubicBezTo>
                    <a:cubicBezTo>
                      <a:pt x="442" y="432"/>
                      <a:pt x="747" y="173"/>
                      <a:pt x="1120" y="173"/>
                    </a:cubicBezTo>
                    <a:cubicBezTo>
                      <a:pt x="1552" y="173"/>
                      <a:pt x="1896" y="518"/>
                      <a:pt x="1896" y="950"/>
                    </a:cubicBezTo>
                    <a:cubicBezTo>
                      <a:pt x="1896" y="1381"/>
                      <a:pt x="1552" y="1727"/>
                      <a:pt x="1120" y="1727"/>
                    </a:cubicBezTo>
                    <a:cubicBezTo>
                      <a:pt x="850" y="1727"/>
                      <a:pt x="615" y="1588"/>
                      <a:pt x="477" y="1381"/>
                    </a:cubicBezTo>
                    <a:cubicBezTo>
                      <a:pt x="276" y="1381"/>
                      <a:pt x="276" y="1381"/>
                      <a:pt x="276" y="1381"/>
                    </a:cubicBezTo>
                    <a:cubicBezTo>
                      <a:pt x="431" y="1686"/>
                      <a:pt x="753" y="1899"/>
                      <a:pt x="1120" y="1899"/>
                    </a:cubicBezTo>
                    <a:cubicBezTo>
                      <a:pt x="1643" y="1899"/>
                      <a:pt x="2069" y="1473"/>
                      <a:pt x="2069" y="950"/>
                    </a:cubicBezTo>
                    <a:cubicBezTo>
                      <a:pt x="2069" y="426"/>
                      <a:pt x="1643" y="0"/>
                      <a:pt x="1120" y="0"/>
                    </a:cubicBezTo>
                    <a:close/>
                    <a:moveTo>
                      <a:pt x="1080" y="345"/>
                    </a:moveTo>
                    <a:cubicBezTo>
                      <a:pt x="1080" y="978"/>
                      <a:pt x="1080" y="978"/>
                      <a:pt x="1080" y="978"/>
                    </a:cubicBezTo>
                    <a:cubicBezTo>
                      <a:pt x="1528" y="1243"/>
                      <a:pt x="1528" y="1243"/>
                      <a:pt x="1528" y="1243"/>
                    </a:cubicBezTo>
                    <a:cubicBezTo>
                      <a:pt x="1569" y="1168"/>
                      <a:pt x="1569" y="1168"/>
                      <a:pt x="1569" y="1168"/>
                    </a:cubicBezTo>
                    <a:cubicBezTo>
                      <a:pt x="1166" y="926"/>
                      <a:pt x="1166" y="926"/>
                      <a:pt x="1166" y="926"/>
                    </a:cubicBezTo>
                    <a:cubicBezTo>
                      <a:pt x="1166" y="345"/>
                      <a:pt x="1166" y="345"/>
                      <a:pt x="1166" y="345"/>
                    </a:cubicBezTo>
                    <a:lnTo>
                      <a:pt x="1080" y="345"/>
                    </a:lnTo>
                    <a:close/>
                    <a:moveTo>
                      <a:pt x="1080" y="345"/>
                    </a:moveTo>
                    <a:cubicBezTo>
                      <a:pt x="1080" y="345"/>
                      <a:pt x="1080" y="345"/>
                      <a:pt x="1080" y="345"/>
                    </a:cubicBezTo>
                  </a:path>
                </a:pathLst>
              </a:custGeom>
              <a:solidFill>
                <a:schemeClr val="bg1"/>
              </a:solidFill>
              <a:ln>
                <a:noFill/>
              </a:ln>
              <a:effectLst/>
            </p:spPr>
            <p:txBody>
              <a:bodyPr vert="horz" wrap="square" lIns="121920" tIns="60960" rIns="121920" bIns="60960" numCol="1" anchor="t" anchorCtr="0" compatLnSpc="1"/>
              <a:lstStyle/>
              <a:p>
                <a:pPr defTabSz="1219200" eaLnBrk="0" fontAlgn="base" hangingPunct="0">
                  <a:spcBef>
                    <a:spcPct val="0"/>
                  </a:spcBef>
                  <a:spcAft>
                    <a:spcPct val="0"/>
                  </a:spcAft>
                </a:pPr>
                <a:endParaRPr lang="zh-CN" altLang="en-US" sz="2400">
                  <a:solidFill>
                    <a:prstClr val="black"/>
                  </a:solidFill>
                  <a:cs typeface="+mn-ea"/>
                  <a:sym typeface="+mn-lt"/>
                </a:endParaRPr>
              </a:p>
            </p:txBody>
          </p:sp>
        </p:grpSp>
        <p:sp>
          <p:nvSpPr>
            <p:cNvPr id="57" name="Rectangle 60"/>
            <p:cNvSpPr/>
            <p:nvPr/>
          </p:nvSpPr>
          <p:spPr>
            <a:xfrm>
              <a:off x="8352" y="6228"/>
              <a:ext cx="3130" cy="484"/>
            </a:xfrm>
            <a:prstGeom prst="rect">
              <a:avLst/>
            </a:prstGeom>
          </p:spPr>
          <p:txBody>
            <a:bodyPr wrap="square" lIns="0" tIns="0" rIns="0" bIns="0">
              <a:spAutoFit/>
            </a:bodyPr>
            <a:lstStyle/>
            <a:p>
              <a:pPr algn="ctr"/>
              <a:r>
                <a:rPr lang="zh-CN" altLang="en-US" sz="2000" dirty="0">
                  <a:solidFill>
                    <a:schemeClr val="tx1"/>
                  </a:solidFill>
                  <a:cs typeface="+mn-ea"/>
                  <a:sym typeface="+mn-lt"/>
                </a:rPr>
                <a:t>主承销商的网站</a:t>
              </a:r>
            </a:p>
          </p:txBody>
        </p:sp>
        <p:sp>
          <p:nvSpPr>
            <p:cNvPr id="58" name="TextBox 59"/>
            <p:cNvSpPr txBox="1"/>
            <p:nvPr/>
          </p:nvSpPr>
          <p:spPr>
            <a:xfrm>
              <a:off x="7955" y="7073"/>
              <a:ext cx="3280" cy="654"/>
            </a:xfrm>
            <a:prstGeom prst="rect">
              <a:avLst/>
            </a:prstGeom>
            <a:noFill/>
          </p:spPr>
          <p:txBody>
            <a:bodyPr wrap="square" lIns="0" tIns="0" rIns="0" bIns="0" rtlCol="0">
              <a:spAutoFit/>
            </a:bodyPr>
            <a:lstStyle/>
            <a:p>
              <a:pPr algn="ctr" defTabSz="1219200">
                <a:lnSpc>
                  <a:spcPct val="150000"/>
                </a:lnSpc>
                <a:spcBef>
                  <a:spcPts val="20"/>
                </a:spcBef>
                <a:spcAft>
                  <a:spcPts val="0"/>
                </a:spcAft>
                <a:defRPr/>
              </a:pPr>
              <a:r>
                <a:rPr lang="zh-CN" altLang="zh-CN" dirty="0">
                  <a:solidFill>
                    <a:schemeClr val="tx1"/>
                  </a:solidFill>
                  <a:cs typeface="+mn-ea"/>
                  <a:sym typeface="+mn-lt"/>
                </a:rPr>
                <a:t>相当多的经验和资源</a:t>
              </a:r>
            </a:p>
          </p:txBody>
        </p:sp>
        <p:sp>
          <p:nvSpPr>
            <p:cNvPr id="59" name="Rectangle 60"/>
            <p:cNvSpPr/>
            <p:nvPr/>
          </p:nvSpPr>
          <p:spPr>
            <a:xfrm>
              <a:off x="14083" y="6228"/>
              <a:ext cx="2889" cy="484"/>
            </a:xfrm>
            <a:prstGeom prst="rect">
              <a:avLst/>
            </a:prstGeom>
          </p:spPr>
          <p:txBody>
            <a:bodyPr wrap="square" lIns="0" tIns="0" rIns="0" bIns="0">
              <a:spAutoFit/>
            </a:bodyPr>
            <a:lstStyle/>
            <a:p>
              <a:pPr algn="ctr"/>
              <a:r>
                <a:rPr lang="zh-CN" altLang="en-US" sz="2000" dirty="0">
                  <a:solidFill>
                    <a:schemeClr val="tx1"/>
                  </a:solidFill>
                  <a:cs typeface="+mn-ea"/>
                  <a:sym typeface="+mn-lt"/>
                </a:rPr>
                <a:t>通过自己的网站</a:t>
              </a:r>
            </a:p>
          </p:txBody>
        </p:sp>
        <p:sp>
          <p:nvSpPr>
            <p:cNvPr id="60" name="TextBox 59"/>
            <p:cNvSpPr txBox="1"/>
            <p:nvPr/>
          </p:nvSpPr>
          <p:spPr>
            <a:xfrm>
              <a:off x="13692" y="7073"/>
              <a:ext cx="3280" cy="872"/>
            </a:xfrm>
            <a:prstGeom prst="rect">
              <a:avLst/>
            </a:prstGeom>
            <a:noFill/>
          </p:spPr>
          <p:txBody>
            <a:bodyPr wrap="square" lIns="0" tIns="0" rIns="0" bIns="0" rtlCol="0">
              <a:spAutoFit/>
            </a:bodyPr>
            <a:lstStyle/>
            <a:p>
              <a:pPr algn="ctr" defTabSz="1219200" fontAlgn="auto">
                <a:lnSpc>
                  <a:spcPct val="100000"/>
                </a:lnSpc>
                <a:spcBef>
                  <a:spcPts val="0"/>
                </a:spcBef>
                <a:spcAft>
                  <a:spcPts val="0"/>
                </a:spcAft>
                <a:defRPr/>
              </a:pPr>
              <a:r>
                <a:rPr lang="zh-CN" altLang="zh-CN" dirty="0">
                  <a:solidFill>
                    <a:schemeClr val="tx1"/>
                  </a:solidFill>
                  <a:cs typeface="+mn-ea"/>
                  <a:sym typeface="+mn-lt"/>
                </a:rPr>
                <a:t>高度相关性、灵活运用</a:t>
              </a:r>
            </a:p>
          </p:txBody>
        </p:sp>
        <p:sp>
          <p:nvSpPr>
            <p:cNvPr id="61" name="Rectangle 60"/>
            <p:cNvSpPr/>
            <p:nvPr/>
          </p:nvSpPr>
          <p:spPr>
            <a:xfrm>
              <a:off x="2364" y="6228"/>
              <a:ext cx="3272" cy="484"/>
            </a:xfrm>
            <a:prstGeom prst="rect">
              <a:avLst/>
            </a:prstGeom>
          </p:spPr>
          <p:txBody>
            <a:bodyPr wrap="square" lIns="0" tIns="0" rIns="0" bIns="0">
              <a:spAutoFit/>
            </a:bodyPr>
            <a:lstStyle/>
            <a:p>
              <a:pPr algn="ctr"/>
              <a:r>
                <a:rPr lang="zh-CN" altLang="en-US" sz="2000" dirty="0">
                  <a:solidFill>
                    <a:schemeClr val="tx1"/>
                  </a:solidFill>
                  <a:cs typeface="+mn-ea"/>
                  <a:sym typeface="+mn-lt"/>
                </a:rPr>
                <a:t>选择知名路演网站</a:t>
              </a:r>
            </a:p>
          </p:txBody>
        </p:sp>
        <p:sp>
          <p:nvSpPr>
            <p:cNvPr id="62" name="TextBox 59"/>
            <p:cNvSpPr txBox="1"/>
            <p:nvPr/>
          </p:nvSpPr>
          <p:spPr>
            <a:xfrm>
              <a:off x="2011" y="7073"/>
              <a:ext cx="3280" cy="1308"/>
            </a:xfrm>
            <a:prstGeom prst="rect">
              <a:avLst/>
            </a:prstGeom>
            <a:noFill/>
          </p:spPr>
          <p:txBody>
            <a:bodyPr wrap="square" lIns="0" tIns="0" rIns="0" bIns="0" rtlCol="0">
              <a:spAutoFit/>
            </a:bodyPr>
            <a:lstStyle/>
            <a:p>
              <a:pPr algn="ctr" defTabSz="1219200">
                <a:lnSpc>
                  <a:spcPct val="150000"/>
                </a:lnSpc>
                <a:spcBef>
                  <a:spcPts val="20"/>
                </a:spcBef>
                <a:spcAft>
                  <a:spcPts val="0"/>
                </a:spcAft>
                <a:defRPr/>
              </a:pPr>
              <a:r>
                <a:rPr lang="zh-CN" altLang="zh-CN" dirty="0">
                  <a:solidFill>
                    <a:schemeClr val="tx1"/>
                  </a:solidFill>
                  <a:cs typeface="+mn-ea"/>
                  <a:sym typeface="+mn-lt"/>
                </a:rPr>
                <a:t>技术力量强、经验丰富、知名度高</a:t>
              </a:r>
            </a:p>
          </p:txBody>
        </p:sp>
      </p:grpSp>
      <p:sp>
        <p:nvSpPr>
          <p:cNvPr id="4" name="文本框 3"/>
          <p:cNvSpPr txBox="1"/>
          <p:nvPr/>
        </p:nvSpPr>
        <p:spPr>
          <a:xfrm>
            <a:off x="4735830" y="2045970"/>
            <a:ext cx="3524885" cy="583565"/>
          </a:xfrm>
          <a:prstGeom prst="rect">
            <a:avLst/>
          </a:prstGeom>
          <a:noFill/>
        </p:spPr>
        <p:txBody>
          <a:bodyPr wrap="square" rtlCol="0">
            <a:spAutoFit/>
          </a:bodyPr>
          <a:lstStyle/>
          <a:p>
            <a:r>
              <a:rPr lang="zh-CN" altLang="en-US" sz="3200"/>
              <a:t>网上路演模式</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377185" y="1908877"/>
            <a:ext cx="2916000" cy="2916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1377185" y="4764589"/>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914622" y="490168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圆角矩形 7"/>
          <p:cNvSpPr/>
          <p:nvPr/>
        </p:nvSpPr>
        <p:spPr>
          <a:xfrm>
            <a:off x="4288951" y="240860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文本框 8"/>
          <p:cNvSpPr txBox="1"/>
          <p:nvPr/>
        </p:nvSpPr>
        <p:spPr>
          <a:xfrm>
            <a:off x="1852337" y="2721883"/>
            <a:ext cx="1798045" cy="101566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6000" b="0" i="0" u="none" strike="noStrike" kern="1200" cap="none" spc="0" normalizeH="0" baseline="0" noProof="0" dirty="0">
                <a:ln>
                  <a:noFill/>
                </a:ln>
                <a:solidFill>
                  <a:srgbClr val="44546A"/>
                </a:solidFill>
                <a:effectLst/>
                <a:uLnTx/>
                <a:uFillTx/>
                <a:cs typeface="+mn-ea"/>
                <a:sym typeface="+mn-lt"/>
              </a:rPr>
              <a:t>目录</a:t>
            </a:r>
          </a:p>
        </p:txBody>
      </p:sp>
      <p:sp>
        <p:nvSpPr>
          <p:cNvPr id="11" name="文本框 10"/>
          <p:cNvSpPr txBox="1"/>
          <p:nvPr/>
        </p:nvSpPr>
        <p:spPr>
          <a:xfrm>
            <a:off x="3545478" y="3293523"/>
            <a:ext cx="1798045"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a:ln>
                  <a:noFill/>
                </a:ln>
                <a:solidFill>
                  <a:prstClr val="white"/>
                </a:solidFill>
                <a:effectLst/>
                <a:uLnTx/>
                <a:uFillTx/>
                <a:cs typeface="+mn-ea"/>
                <a:sym typeface="+mn-lt"/>
              </a:rPr>
              <a:t>CON</a:t>
            </a:r>
            <a:r>
              <a:rPr kumimoji="1" lang="en-US" altLang="zh-CN" sz="2000" b="0" i="0" u="none" strike="noStrike" kern="1200" cap="none" spc="0" normalizeH="0" baseline="0" noProof="0">
                <a:ln>
                  <a:noFill/>
                </a:ln>
                <a:solidFill>
                  <a:srgbClr val="44546A"/>
                </a:solidFill>
                <a:effectLst/>
                <a:uLnTx/>
                <a:uFillTx/>
                <a:cs typeface="+mn-ea"/>
                <a:sym typeface="+mn-lt"/>
              </a:rPr>
              <a:t>TENTS</a:t>
            </a:r>
            <a:endParaRPr kumimoji="1" lang="zh-CN" altLang="en-US" sz="2000" b="0" i="0" u="none" strike="noStrike" kern="1200" cap="none" spc="0" normalizeH="0" baseline="0" noProof="0">
              <a:ln>
                <a:noFill/>
              </a:ln>
              <a:solidFill>
                <a:srgbClr val="44546A"/>
              </a:solidFill>
              <a:effectLst/>
              <a:uLnTx/>
              <a:uFillTx/>
              <a:cs typeface="+mn-ea"/>
              <a:sym typeface="+mn-lt"/>
            </a:endParaRPr>
          </a:p>
        </p:txBody>
      </p:sp>
      <p:sp>
        <p:nvSpPr>
          <p:cNvPr id="13" name="文本框 12"/>
          <p:cNvSpPr txBox="1"/>
          <p:nvPr/>
        </p:nvSpPr>
        <p:spPr>
          <a:xfrm>
            <a:off x="6455416" y="1270967"/>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dirty="0">
                <a:ln>
                  <a:noFill/>
                </a:ln>
                <a:solidFill>
                  <a:prstClr val="white">
                    <a:lumMod val="85000"/>
                  </a:prstClr>
                </a:solidFill>
                <a:effectLst/>
                <a:uLnTx/>
                <a:uFillTx/>
                <a:cs typeface="+mn-ea"/>
                <a:sym typeface="+mn-lt"/>
              </a:rPr>
              <a:t>01</a:t>
            </a:r>
            <a:endParaRPr kumimoji="1" lang="zh-CN" altLang="en-US" sz="4000" b="0" i="0" u="none" strike="noStrike" kern="1200" cap="none" spc="0" normalizeH="0" baseline="0" noProof="0" dirty="0">
              <a:ln>
                <a:noFill/>
              </a:ln>
              <a:solidFill>
                <a:prstClr val="white">
                  <a:lumMod val="85000"/>
                </a:prstClr>
              </a:solidFill>
              <a:effectLst/>
              <a:uLnTx/>
              <a:uFillTx/>
              <a:cs typeface="+mn-ea"/>
              <a:sym typeface="+mn-lt"/>
            </a:endParaRPr>
          </a:p>
        </p:txBody>
      </p:sp>
      <p:sp>
        <p:nvSpPr>
          <p:cNvPr id="14" name="文本框 13"/>
          <p:cNvSpPr txBox="1"/>
          <p:nvPr/>
        </p:nvSpPr>
        <p:spPr>
          <a:xfrm>
            <a:off x="6467480" y="1863723"/>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dirty="0">
                <a:ln>
                  <a:noFill/>
                </a:ln>
                <a:solidFill>
                  <a:prstClr val="white">
                    <a:lumMod val="85000"/>
                  </a:prstClr>
                </a:solidFill>
                <a:effectLst/>
                <a:uLnTx/>
                <a:uFillTx/>
                <a:cs typeface="+mn-ea"/>
                <a:sym typeface="+mn-lt"/>
              </a:rPr>
              <a:t>02</a:t>
            </a:r>
            <a:endParaRPr kumimoji="1" lang="zh-CN" altLang="en-US" sz="4000" b="0" i="0" u="none" strike="noStrike" kern="1200" cap="none" spc="0" normalizeH="0" baseline="0" noProof="0" dirty="0">
              <a:ln>
                <a:noFill/>
              </a:ln>
              <a:solidFill>
                <a:prstClr val="white">
                  <a:lumMod val="85000"/>
                </a:prstClr>
              </a:solidFill>
              <a:effectLst/>
              <a:uLnTx/>
              <a:uFillTx/>
              <a:cs typeface="+mn-ea"/>
              <a:sym typeface="+mn-lt"/>
            </a:endParaRPr>
          </a:p>
        </p:txBody>
      </p:sp>
      <p:sp>
        <p:nvSpPr>
          <p:cNvPr id="15" name="文本框 14"/>
          <p:cNvSpPr txBox="1"/>
          <p:nvPr/>
        </p:nvSpPr>
        <p:spPr>
          <a:xfrm>
            <a:off x="6479544" y="2453304"/>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03</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6" name="文本框 15"/>
          <p:cNvSpPr txBox="1"/>
          <p:nvPr/>
        </p:nvSpPr>
        <p:spPr>
          <a:xfrm>
            <a:off x="6467479" y="2992530"/>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dirty="0">
                <a:ln>
                  <a:noFill/>
                </a:ln>
                <a:solidFill>
                  <a:prstClr val="white">
                    <a:lumMod val="85000"/>
                  </a:prstClr>
                </a:solidFill>
                <a:effectLst/>
                <a:uLnTx/>
                <a:uFillTx/>
                <a:cs typeface="+mn-ea"/>
                <a:sym typeface="+mn-lt"/>
              </a:rPr>
              <a:t>04</a:t>
            </a:r>
            <a:endParaRPr kumimoji="1" lang="zh-CN" altLang="en-US" sz="4000" b="0" i="0" u="none" strike="noStrike" kern="1200" cap="none" spc="0" normalizeH="0" baseline="0" noProof="0" dirty="0">
              <a:ln>
                <a:noFill/>
              </a:ln>
              <a:solidFill>
                <a:prstClr val="white">
                  <a:lumMod val="85000"/>
                </a:prstClr>
              </a:solidFill>
              <a:effectLst/>
              <a:uLnTx/>
              <a:uFillTx/>
              <a:cs typeface="+mn-ea"/>
              <a:sym typeface="+mn-lt"/>
            </a:endParaRPr>
          </a:p>
        </p:txBody>
      </p:sp>
      <p:sp>
        <p:nvSpPr>
          <p:cNvPr id="17" name="文本框 16"/>
          <p:cNvSpPr txBox="1"/>
          <p:nvPr/>
        </p:nvSpPr>
        <p:spPr>
          <a:xfrm>
            <a:off x="7254684" y="1320427"/>
            <a:ext cx="29260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dirty="0">
                <a:ln>
                  <a:noFill/>
                </a:ln>
                <a:solidFill>
                  <a:srgbClr val="44546A"/>
                </a:solidFill>
                <a:effectLst/>
                <a:uLnTx/>
                <a:uFillTx/>
                <a:cs typeface="+mn-ea"/>
                <a:sym typeface="+mn-lt"/>
              </a:rPr>
              <a:t>证券银行的互联网化</a:t>
            </a:r>
          </a:p>
        </p:txBody>
      </p:sp>
      <p:sp>
        <p:nvSpPr>
          <p:cNvPr id="18" name="文本框 17"/>
          <p:cNvSpPr txBox="1"/>
          <p:nvPr/>
        </p:nvSpPr>
        <p:spPr>
          <a:xfrm>
            <a:off x="7266749" y="1942738"/>
            <a:ext cx="23164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dirty="0">
                <a:ln>
                  <a:noFill/>
                </a:ln>
                <a:solidFill>
                  <a:srgbClr val="44546A"/>
                </a:solidFill>
                <a:effectLst/>
                <a:uLnTx/>
                <a:uFillTx/>
                <a:cs typeface="+mn-ea"/>
                <a:sym typeface="+mn-lt"/>
              </a:rPr>
              <a:t>互联网证券服务</a:t>
            </a:r>
          </a:p>
        </p:txBody>
      </p:sp>
      <p:sp>
        <p:nvSpPr>
          <p:cNvPr id="19" name="文本框 18"/>
          <p:cNvSpPr txBox="1"/>
          <p:nvPr/>
        </p:nvSpPr>
        <p:spPr>
          <a:xfrm>
            <a:off x="7278814" y="2531161"/>
            <a:ext cx="20116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dirty="0">
                <a:ln>
                  <a:noFill/>
                </a:ln>
                <a:solidFill>
                  <a:srgbClr val="44546A"/>
                </a:solidFill>
                <a:effectLst/>
                <a:uLnTx/>
                <a:uFillTx/>
                <a:cs typeface="+mn-ea"/>
                <a:sym typeface="+mn-lt"/>
              </a:rPr>
              <a:t>网上证券交易</a:t>
            </a:r>
          </a:p>
        </p:txBody>
      </p:sp>
      <p:sp>
        <p:nvSpPr>
          <p:cNvPr id="20" name="文本框 19"/>
          <p:cNvSpPr txBox="1"/>
          <p:nvPr/>
        </p:nvSpPr>
        <p:spPr>
          <a:xfrm>
            <a:off x="7266749" y="3075536"/>
            <a:ext cx="14020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dirty="0">
                <a:ln>
                  <a:noFill/>
                </a:ln>
                <a:solidFill>
                  <a:srgbClr val="44546A"/>
                </a:solidFill>
                <a:effectLst/>
                <a:uLnTx/>
                <a:uFillTx/>
                <a:cs typeface="+mn-ea"/>
                <a:sym typeface="+mn-lt"/>
              </a:rPr>
              <a:t>网上路演</a:t>
            </a:r>
          </a:p>
        </p:txBody>
      </p:sp>
      <p:pic>
        <p:nvPicPr>
          <p:cNvPr id="5" name="图片 4"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6" name="文本框 5"/>
          <p:cNvSpPr txBox="1"/>
          <p:nvPr/>
        </p:nvSpPr>
        <p:spPr>
          <a:xfrm>
            <a:off x="6455414" y="3537174"/>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dirty="0">
                <a:ln>
                  <a:noFill/>
                </a:ln>
                <a:solidFill>
                  <a:prstClr val="white">
                    <a:lumMod val="85000"/>
                  </a:prstClr>
                </a:solidFill>
                <a:effectLst/>
                <a:uLnTx/>
                <a:uFillTx/>
                <a:cs typeface="+mn-ea"/>
                <a:sym typeface="+mn-lt"/>
              </a:rPr>
              <a:t>05</a:t>
            </a:r>
            <a:endParaRPr kumimoji="1" lang="zh-CN" altLang="en-US" sz="4000" b="0" i="0" u="none" strike="noStrike" kern="1200" cap="none" spc="0" normalizeH="0" baseline="0" noProof="0" dirty="0">
              <a:ln>
                <a:noFill/>
              </a:ln>
              <a:solidFill>
                <a:prstClr val="white">
                  <a:lumMod val="85000"/>
                </a:prstClr>
              </a:solidFill>
              <a:effectLst/>
              <a:uLnTx/>
              <a:uFillTx/>
              <a:cs typeface="+mn-ea"/>
              <a:sym typeface="+mn-lt"/>
            </a:endParaRPr>
          </a:p>
        </p:txBody>
      </p:sp>
      <p:sp>
        <p:nvSpPr>
          <p:cNvPr id="7" name="文本框 6"/>
          <p:cNvSpPr txBox="1"/>
          <p:nvPr/>
        </p:nvSpPr>
        <p:spPr>
          <a:xfrm>
            <a:off x="7254684" y="3620180"/>
            <a:ext cx="14020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dirty="0">
                <a:ln>
                  <a:noFill/>
                </a:ln>
                <a:solidFill>
                  <a:srgbClr val="44546A"/>
                </a:solidFill>
                <a:effectLst/>
                <a:uLnTx/>
                <a:uFillTx/>
                <a:cs typeface="+mn-ea"/>
                <a:sym typeface="+mn-lt"/>
              </a:rPr>
              <a:t>网上发行</a:t>
            </a:r>
          </a:p>
        </p:txBody>
      </p:sp>
      <p:sp>
        <p:nvSpPr>
          <p:cNvPr id="10" name="文本框 9"/>
          <p:cNvSpPr txBox="1"/>
          <p:nvPr/>
        </p:nvSpPr>
        <p:spPr>
          <a:xfrm>
            <a:off x="6455414" y="4121459"/>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dirty="0">
                <a:ln>
                  <a:noFill/>
                </a:ln>
                <a:solidFill>
                  <a:prstClr val="white">
                    <a:lumMod val="85000"/>
                  </a:prstClr>
                </a:solidFill>
                <a:effectLst/>
                <a:uLnTx/>
                <a:uFillTx/>
                <a:cs typeface="+mn-ea"/>
                <a:sym typeface="+mn-lt"/>
              </a:rPr>
              <a:t>06</a:t>
            </a:r>
            <a:endParaRPr kumimoji="1" lang="zh-CN" altLang="en-US" sz="4000" b="0" i="0" u="none" strike="noStrike" kern="1200" cap="none" spc="0" normalizeH="0" baseline="0" noProof="0" dirty="0">
              <a:ln>
                <a:noFill/>
              </a:ln>
              <a:solidFill>
                <a:prstClr val="white">
                  <a:lumMod val="85000"/>
                </a:prstClr>
              </a:solidFill>
              <a:effectLst/>
              <a:uLnTx/>
              <a:uFillTx/>
              <a:cs typeface="+mn-ea"/>
              <a:sym typeface="+mn-lt"/>
            </a:endParaRPr>
          </a:p>
        </p:txBody>
      </p:sp>
      <p:sp>
        <p:nvSpPr>
          <p:cNvPr id="12" name="文本框 11"/>
          <p:cNvSpPr txBox="1"/>
          <p:nvPr/>
        </p:nvSpPr>
        <p:spPr>
          <a:xfrm>
            <a:off x="7254684" y="4204465"/>
            <a:ext cx="20116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dirty="0">
                <a:ln>
                  <a:noFill/>
                </a:ln>
                <a:solidFill>
                  <a:srgbClr val="44546A"/>
                </a:solidFill>
                <a:effectLst/>
                <a:uLnTx/>
                <a:uFillTx/>
                <a:cs typeface="+mn-ea"/>
                <a:sym typeface="+mn-lt"/>
              </a:rPr>
              <a:t>证券经纪业务</a:t>
            </a:r>
          </a:p>
        </p:txBody>
      </p:sp>
      <p:sp>
        <p:nvSpPr>
          <p:cNvPr id="21" name="文本框 20"/>
          <p:cNvSpPr txBox="1"/>
          <p:nvPr/>
        </p:nvSpPr>
        <p:spPr>
          <a:xfrm>
            <a:off x="6491611" y="4672662"/>
            <a:ext cx="778510" cy="7067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dirty="0">
                <a:ln>
                  <a:noFill/>
                </a:ln>
                <a:solidFill>
                  <a:prstClr val="white">
                    <a:lumMod val="85000"/>
                  </a:prstClr>
                </a:solidFill>
                <a:effectLst/>
                <a:uLnTx/>
                <a:uFillTx/>
                <a:cs typeface="+mn-ea"/>
                <a:sym typeface="+mn-lt"/>
              </a:rPr>
              <a:t>07</a:t>
            </a:r>
            <a:endParaRPr kumimoji="1" lang="zh-CN" altLang="en-US" sz="4000" b="0" i="0" u="none" strike="noStrike" kern="1200" cap="none" spc="0" normalizeH="0" baseline="0" noProof="0" dirty="0">
              <a:ln>
                <a:noFill/>
              </a:ln>
              <a:solidFill>
                <a:prstClr val="white">
                  <a:lumMod val="85000"/>
                </a:prstClr>
              </a:solidFill>
              <a:effectLst/>
              <a:uLnTx/>
              <a:uFillTx/>
              <a:cs typeface="+mn-ea"/>
              <a:sym typeface="+mn-lt"/>
            </a:endParaRPr>
          </a:p>
        </p:txBody>
      </p:sp>
      <p:sp>
        <p:nvSpPr>
          <p:cNvPr id="22" name="文本框 21"/>
          <p:cNvSpPr txBox="1"/>
          <p:nvPr/>
        </p:nvSpPr>
        <p:spPr>
          <a:xfrm>
            <a:off x="6491611" y="5297502"/>
            <a:ext cx="778510" cy="7067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dirty="0">
                <a:ln>
                  <a:noFill/>
                </a:ln>
                <a:solidFill>
                  <a:prstClr val="white">
                    <a:lumMod val="85000"/>
                  </a:prstClr>
                </a:solidFill>
                <a:effectLst/>
                <a:uLnTx/>
                <a:uFillTx/>
                <a:cs typeface="+mn-ea"/>
                <a:sym typeface="+mn-lt"/>
              </a:rPr>
              <a:t>08</a:t>
            </a:r>
            <a:endParaRPr kumimoji="1" lang="zh-CN" altLang="en-US" sz="4000" b="0" i="0" u="none" strike="noStrike" kern="1200" cap="none" spc="0" normalizeH="0" baseline="0" noProof="0" dirty="0">
              <a:ln>
                <a:noFill/>
              </a:ln>
              <a:solidFill>
                <a:prstClr val="white">
                  <a:lumMod val="85000"/>
                </a:prstClr>
              </a:solidFill>
              <a:effectLst/>
              <a:uLnTx/>
              <a:uFillTx/>
              <a:cs typeface="+mn-ea"/>
              <a:sym typeface="+mn-lt"/>
            </a:endParaRPr>
          </a:p>
        </p:txBody>
      </p:sp>
      <p:sp>
        <p:nvSpPr>
          <p:cNvPr id="23" name="文本框 22"/>
          <p:cNvSpPr txBox="1"/>
          <p:nvPr/>
        </p:nvSpPr>
        <p:spPr>
          <a:xfrm>
            <a:off x="7278814" y="4788797"/>
            <a:ext cx="26212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dirty="0">
                <a:ln>
                  <a:noFill/>
                </a:ln>
                <a:solidFill>
                  <a:srgbClr val="44546A"/>
                </a:solidFill>
                <a:effectLst/>
                <a:uLnTx/>
                <a:uFillTx/>
                <a:cs typeface="+mn-ea"/>
                <a:sym typeface="+mn-lt"/>
              </a:rPr>
              <a:t>网上证券信息服务</a:t>
            </a:r>
          </a:p>
        </p:txBody>
      </p:sp>
      <p:sp>
        <p:nvSpPr>
          <p:cNvPr id="24" name="文本框 23"/>
          <p:cNvSpPr txBox="1"/>
          <p:nvPr/>
        </p:nvSpPr>
        <p:spPr>
          <a:xfrm>
            <a:off x="7278814" y="5409192"/>
            <a:ext cx="17068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dirty="0">
                <a:ln>
                  <a:noFill/>
                </a:ln>
                <a:solidFill>
                  <a:srgbClr val="44546A"/>
                </a:solidFill>
                <a:effectLst/>
                <a:uLnTx/>
                <a:uFillTx/>
                <a:cs typeface="+mn-ea"/>
                <a:sym typeface="+mn-lt"/>
              </a:rPr>
              <a:t>程序化交易</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linds(horizontal)">
                                      <p:cBhvr>
                                        <p:cTn id="13" dur="500"/>
                                        <p:tgtEl>
                                          <p:spTgt spid="1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blinds(horizontal)">
                                      <p:cBhvr>
                                        <p:cTn id="16" dur="500"/>
                                        <p:tgtEl>
                                          <p:spTgt spid="2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linds(horizontal)">
                                      <p:cBhvr>
                                        <p:cTn id="25" dur="500"/>
                                        <p:tgtEl>
                                          <p:spTgt spid="23"/>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blinds(horizontal)">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7" grpId="0"/>
      <p:bldP spid="12" grpId="0"/>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197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第五部分</a:t>
            </a:r>
          </a:p>
        </p:txBody>
      </p:sp>
      <p:sp>
        <p:nvSpPr>
          <p:cNvPr id="7" name="文本框 6"/>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05</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4395816" y="3261619"/>
            <a:ext cx="3535680" cy="1106805"/>
          </a:xfrm>
          <a:prstGeom prst="rect">
            <a:avLst/>
          </a:prstGeom>
          <a:noFill/>
        </p:spPr>
        <p:txBody>
          <a:bodyPr wrap="none" rtlCol="0">
            <a:spAutoFit/>
          </a:bodyPr>
          <a:lstStyle/>
          <a:p>
            <a:pPr lvl="0"/>
            <a:r>
              <a:rPr kumimoji="1" lang="zh-CN" altLang="en-US" sz="6600" dirty="0">
                <a:solidFill>
                  <a:srgbClr val="44546A"/>
                </a:solidFill>
                <a:cs typeface="+mn-ea"/>
                <a:sym typeface="+mn-lt"/>
              </a:rPr>
              <a:t>网上发行</a:t>
            </a:r>
          </a:p>
        </p:txBody>
      </p:sp>
      <p:pic>
        <p:nvPicPr>
          <p:cNvPr id="10" name="图片 9"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7504" y="304627"/>
            <a:ext cx="276352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b="0" i="0" u="none" strike="noStrike" kern="1200" cap="none" spc="0" normalizeH="0" baseline="0" noProof="0" dirty="0">
                <a:ln>
                  <a:noFill/>
                </a:ln>
                <a:solidFill>
                  <a:srgbClr val="44546A"/>
                </a:solidFill>
                <a:effectLst/>
                <a:uLnTx/>
                <a:uFillTx/>
                <a:cs typeface="+mn-ea"/>
                <a:sym typeface="+mn-lt"/>
              </a:rPr>
              <a:t>01 </a:t>
            </a:r>
            <a:r>
              <a:rPr kumimoji="1" lang="zh-CN" altLang="en-US" sz="2400" b="0" i="0" u="none" strike="noStrike" kern="1200" cap="none" spc="0" normalizeH="0" baseline="0" noProof="0" dirty="0">
                <a:ln>
                  <a:noFill/>
                </a:ln>
                <a:solidFill>
                  <a:srgbClr val="44546A"/>
                </a:solidFill>
                <a:effectLst/>
                <a:uLnTx/>
                <a:uFillTx/>
                <a:cs typeface="+mn-ea"/>
                <a:sym typeface="+mn-lt"/>
              </a:rPr>
              <a:t>网上发行的方式</a:t>
            </a:r>
          </a:p>
        </p:txBody>
      </p:sp>
      <p:pic>
        <p:nvPicPr>
          <p:cNvPr id="3" name="图片 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grpSp>
        <p:nvGrpSpPr>
          <p:cNvPr id="72" name="组合 71"/>
          <p:cNvGrpSpPr/>
          <p:nvPr/>
        </p:nvGrpSpPr>
        <p:grpSpPr>
          <a:xfrm>
            <a:off x="1038225" y="1755775"/>
            <a:ext cx="10029825" cy="4342765"/>
            <a:chOff x="1703" y="3131"/>
            <a:chExt cx="15795" cy="6839"/>
          </a:xfrm>
        </p:grpSpPr>
        <p:cxnSp>
          <p:nvCxnSpPr>
            <p:cNvPr id="73" name="直接连接符 72"/>
            <p:cNvCxnSpPr/>
            <p:nvPr/>
          </p:nvCxnSpPr>
          <p:spPr>
            <a:xfrm>
              <a:off x="1703" y="4365"/>
              <a:ext cx="15795" cy="0"/>
            </a:xfrm>
            <a:prstGeom prst="line">
              <a:avLst/>
            </a:prstGeom>
            <a:ln w="1270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4" name="Rectangle 60"/>
            <p:cNvSpPr/>
            <p:nvPr/>
          </p:nvSpPr>
          <p:spPr>
            <a:xfrm>
              <a:off x="2341" y="7055"/>
              <a:ext cx="2429" cy="387"/>
            </a:xfrm>
            <a:prstGeom prst="rect">
              <a:avLst/>
            </a:prstGeom>
          </p:spPr>
          <p:txBody>
            <a:bodyPr wrap="square" lIns="0" tIns="0" rIns="0" bIns="0">
              <a:spAutoFit/>
            </a:bodyPr>
            <a:lstStyle/>
            <a:p>
              <a:pPr algn="ctr"/>
              <a:r>
                <a:rPr lang="zh-CN" altLang="en-US" sz="1600" dirty="0">
                  <a:solidFill>
                    <a:schemeClr val="tx1"/>
                  </a:solidFill>
                  <a:cs typeface="+mn-ea"/>
                  <a:sym typeface="+mn-lt"/>
                </a:rPr>
                <a:t>方式一</a:t>
              </a:r>
            </a:p>
          </p:txBody>
        </p:sp>
        <p:sp>
          <p:nvSpPr>
            <p:cNvPr id="75" name="TextBox 59"/>
            <p:cNvSpPr txBox="1"/>
            <p:nvPr/>
          </p:nvSpPr>
          <p:spPr>
            <a:xfrm>
              <a:off x="2321" y="7644"/>
              <a:ext cx="2431" cy="2326"/>
            </a:xfrm>
            <a:prstGeom prst="rect">
              <a:avLst/>
            </a:prstGeom>
            <a:noFill/>
          </p:spPr>
          <p:txBody>
            <a:bodyPr wrap="square" lIns="0" tIns="0" rIns="0" bIns="0" rtlCol="0">
              <a:spAutoFit/>
            </a:bodyPr>
            <a:lstStyle/>
            <a:p>
              <a:pPr algn="ctr" defTabSz="1219200">
                <a:lnSpc>
                  <a:spcPct val="150000"/>
                </a:lnSpc>
                <a:spcBef>
                  <a:spcPts val="20"/>
                </a:spcBef>
                <a:spcAft>
                  <a:spcPts val="0"/>
                </a:spcAft>
                <a:defRPr/>
              </a:pPr>
              <a:r>
                <a:rPr lang="zh-CN" altLang="zh-CN" sz="1600" dirty="0">
                  <a:solidFill>
                    <a:schemeClr val="tx1"/>
                  </a:solidFill>
                  <a:cs typeface="+mn-ea"/>
                  <a:sym typeface="+mn-lt"/>
                </a:rPr>
                <a:t>涉及分销商、主承销商和证券交易所三个主要的环节</a:t>
              </a:r>
            </a:p>
          </p:txBody>
        </p:sp>
        <p:sp>
          <p:nvSpPr>
            <p:cNvPr id="76" name="Rectangle 60"/>
            <p:cNvSpPr/>
            <p:nvPr/>
          </p:nvSpPr>
          <p:spPr>
            <a:xfrm>
              <a:off x="6271" y="7055"/>
              <a:ext cx="2429" cy="387"/>
            </a:xfrm>
            <a:prstGeom prst="rect">
              <a:avLst/>
            </a:prstGeom>
          </p:spPr>
          <p:txBody>
            <a:bodyPr wrap="square" lIns="0" tIns="0" rIns="0" bIns="0">
              <a:spAutoFit/>
            </a:bodyPr>
            <a:lstStyle/>
            <a:p>
              <a:pPr algn="ctr"/>
              <a:r>
                <a:rPr lang="zh-CN" altLang="en-US" sz="1600" dirty="0">
                  <a:solidFill>
                    <a:schemeClr val="tx1">
                      <a:lumMod val="50000"/>
                      <a:lumOff val="50000"/>
                    </a:schemeClr>
                  </a:solidFill>
                  <a:cs typeface="+mn-ea"/>
                  <a:sym typeface="+mn-lt"/>
                </a:rPr>
                <a:t>方式二</a:t>
              </a:r>
            </a:p>
          </p:txBody>
        </p:sp>
        <p:sp>
          <p:nvSpPr>
            <p:cNvPr id="77" name="TextBox 59"/>
            <p:cNvSpPr txBox="1"/>
            <p:nvPr/>
          </p:nvSpPr>
          <p:spPr>
            <a:xfrm>
              <a:off x="6251" y="7644"/>
              <a:ext cx="2431" cy="1744"/>
            </a:xfrm>
            <a:prstGeom prst="rect">
              <a:avLst/>
            </a:prstGeom>
            <a:noFill/>
          </p:spPr>
          <p:txBody>
            <a:bodyPr wrap="square" lIns="0" tIns="0" rIns="0" bIns="0" rtlCol="0">
              <a:spAutoFit/>
            </a:bodyPr>
            <a:lstStyle/>
            <a:p>
              <a:pPr algn="ctr" defTabSz="1219200">
                <a:lnSpc>
                  <a:spcPct val="150000"/>
                </a:lnSpc>
                <a:spcBef>
                  <a:spcPts val="20"/>
                </a:spcBef>
                <a:spcAft>
                  <a:spcPts val="0"/>
                </a:spcAft>
                <a:defRPr/>
              </a:pPr>
              <a:r>
                <a:rPr lang="zh-CN" altLang="zh-CN" sz="1600" dirty="0">
                  <a:solidFill>
                    <a:schemeClr val="tx1"/>
                  </a:solidFill>
                  <a:cs typeface="+mn-ea"/>
                  <a:sym typeface="+mn-lt"/>
                </a:rPr>
                <a:t>依靠主承销商和证券交易所</a:t>
              </a:r>
              <a:r>
                <a:rPr lang="en-US" altLang="zh-CN" sz="1600" dirty="0">
                  <a:solidFill>
                    <a:schemeClr val="tx1"/>
                  </a:solidFill>
                  <a:cs typeface="+mn-ea"/>
                  <a:sym typeface="+mn-lt"/>
                </a:rPr>
                <a:t>22</a:t>
              </a:r>
              <a:r>
                <a:rPr lang="zh-CN" altLang="en-US" sz="1600" dirty="0">
                  <a:solidFill>
                    <a:schemeClr val="tx1"/>
                  </a:solidFill>
                  <a:cs typeface="+mn-ea"/>
                  <a:sym typeface="+mn-lt"/>
                </a:rPr>
                <a:t>个中间环节</a:t>
              </a:r>
            </a:p>
          </p:txBody>
        </p:sp>
        <p:sp>
          <p:nvSpPr>
            <p:cNvPr id="78" name="Rectangle 60"/>
            <p:cNvSpPr/>
            <p:nvPr/>
          </p:nvSpPr>
          <p:spPr>
            <a:xfrm>
              <a:off x="10291" y="7055"/>
              <a:ext cx="2429" cy="387"/>
            </a:xfrm>
            <a:prstGeom prst="rect">
              <a:avLst/>
            </a:prstGeom>
          </p:spPr>
          <p:txBody>
            <a:bodyPr wrap="square" lIns="0" tIns="0" rIns="0" bIns="0">
              <a:spAutoFit/>
            </a:bodyPr>
            <a:lstStyle/>
            <a:p>
              <a:pPr algn="ctr"/>
              <a:r>
                <a:rPr lang="zh-CN" altLang="en-US" sz="1600" dirty="0">
                  <a:solidFill>
                    <a:schemeClr val="tx1">
                      <a:lumMod val="50000"/>
                      <a:lumOff val="50000"/>
                    </a:schemeClr>
                  </a:solidFill>
                  <a:cs typeface="+mn-ea"/>
                  <a:sym typeface="+mn-lt"/>
                </a:rPr>
                <a:t>方式三</a:t>
              </a:r>
            </a:p>
          </p:txBody>
        </p:sp>
        <p:sp>
          <p:nvSpPr>
            <p:cNvPr id="79" name="TextBox 59"/>
            <p:cNvSpPr txBox="1"/>
            <p:nvPr/>
          </p:nvSpPr>
          <p:spPr>
            <a:xfrm>
              <a:off x="10211" y="7644"/>
              <a:ext cx="2431" cy="2326"/>
            </a:xfrm>
            <a:prstGeom prst="rect">
              <a:avLst/>
            </a:prstGeom>
            <a:noFill/>
          </p:spPr>
          <p:txBody>
            <a:bodyPr wrap="square" lIns="0" tIns="0" rIns="0" bIns="0" rtlCol="0">
              <a:spAutoFit/>
            </a:bodyPr>
            <a:lstStyle/>
            <a:p>
              <a:pPr algn="ctr" defTabSz="1219200">
                <a:lnSpc>
                  <a:spcPct val="150000"/>
                </a:lnSpc>
                <a:spcBef>
                  <a:spcPts val="20"/>
                </a:spcBef>
                <a:spcAft>
                  <a:spcPts val="0"/>
                </a:spcAft>
                <a:defRPr/>
              </a:pPr>
              <a:r>
                <a:rPr lang="zh-CN" altLang="zh-CN" sz="1600" dirty="0">
                  <a:solidFill>
                    <a:schemeClr val="tx1"/>
                  </a:solidFill>
                  <a:cs typeface="+mn-ea"/>
                  <a:sym typeface="+mn-lt"/>
                </a:rPr>
                <a:t>投资双方可能经过网络直接接入证券交易所的交易网络</a:t>
              </a:r>
            </a:p>
          </p:txBody>
        </p:sp>
        <p:sp>
          <p:nvSpPr>
            <p:cNvPr id="80" name="Rectangle 60"/>
            <p:cNvSpPr/>
            <p:nvPr/>
          </p:nvSpPr>
          <p:spPr>
            <a:xfrm>
              <a:off x="14191" y="7055"/>
              <a:ext cx="2429" cy="387"/>
            </a:xfrm>
            <a:prstGeom prst="rect">
              <a:avLst/>
            </a:prstGeom>
          </p:spPr>
          <p:txBody>
            <a:bodyPr wrap="square" lIns="0" tIns="0" rIns="0" bIns="0">
              <a:spAutoFit/>
            </a:bodyPr>
            <a:lstStyle/>
            <a:p>
              <a:pPr algn="ctr"/>
              <a:r>
                <a:rPr lang="zh-CN" altLang="en-US" sz="1600" dirty="0">
                  <a:solidFill>
                    <a:schemeClr val="tx1">
                      <a:lumMod val="50000"/>
                      <a:lumOff val="50000"/>
                    </a:schemeClr>
                  </a:solidFill>
                  <a:cs typeface="+mn-ea"/>
                  <a:sym typeface="+mn-lt"/>
                </a:rPr>
                <a:t>方式四</a:t>
              </a:r>
            </a:p>
          </p:txBody>
        </p:sp>
        <p:sp>
          <p:nvSpPr>
            <p:cNvPr id="81" name="TextBox 59"/>
            <p:cNvSpPr txBox="1"/>
            <p:nvPr/>
          </p:nvSpPr>
          <p:spPr>
            <a:xfrm>
              <a:off x="14171" y="7644"/>
              <a:ext cx="2633" cy="2326"/>
            </a:xfrm>
            <a:prstGeom prst="rect">
              <a:avLst/>
            </a:prstGeom>
            <a:noFill/>
          </p:spPr>
          <p:txBody>
            <a:bodyPr wrap="square" lIns="0" tIns="0" rIns="0" bIns="0" rtlCol="0">
              <a:spAutoFit/>
            </a:bodyPr>
            <a:lstStyle/>
            <a:p>
              <a:pPr algn="ctr" defTabSz="1219200">
                <a:lnSpc>
                  <a:spcPct val="150000"/>
                </a:lnSpc>
                <a:spcBef>
                  <a:spcPts val="20"/>
                </a:spcBef>
                <a:spcAft>
                  <a:spcPts val="0"/>
                </a:spcAft>
                <a:defRPr/>
              </a:pPr>
              <a:r>
                <a:rPr lang="zh-CN" altLang="zh-CN" sz="1600" dirty="0">
                  <a:solidFill>
                    <a:schemeClr val="tx1"/>
                  </a:solidFill>
                  <a:cs typeface="+mn-ea"/>
                  <a:sym typeface="+mn-lt"/>
                </a:rPr>
                <a:t>投资者和融资双方绕开交易中介，直接进行证券发行业务</a:t>
              </a:r>
            </a:p>
          </p:txBody>
        </p:sp>
        <p:sp>
          <p:nvSpPr>
            <p:cNvPr id="82" name="任意多边形 25"/>
            <p:cNvSpPr/>
            <p:nvPr/>
          </p:nvSpPr>
          <p:spPr>
            <a:xfrm>
              <a:off x="2432" y="3131"/>
              <a:ext cx="2216" cy="2829"/>
            </a:xfrm>
            <a:custGeom>
              <a:avLst/>
              <a:gdLst/>
              <a:ahLst/>
              <a:cxnLst>
                <a:cxn ang="3">
                  <a:pos x="hc" y="t"/>
                </a:cxn>
                <a:cxn ang="cd2">
                  <a:pos x="l" y="vc"/>
                </a:cxn>
                <a:cxn ang="cd4">
                  <a:pos x="hc" y="b"/>
                </a:cxn>
                <a:cxn ang="0">
                  <a:pos x="r" y="vc"/>
                </a:cxn>
              </a:cxnLst>
              <a:rect l="l" t="t" r="r" b="b"/>
              <a:pathLst>
                <a:path w="3030" h="3866">
                  <a:moveTo>
                    <a:pt x="0" y="0"/>
                  </a:moveTo>
                  <a:lnTo>
                    <a:pt x="3030" y="0"/>
                  </a:lnTo>
                  <a:lnTo>
                    <a:pt x="3030" y="3866"/>
                  </a:lnTo>
                  <a:lnTo>
                    <a:pt x="1515" y="2890"/>
                  </a:lnTo>
                  <a:lnTo>
                    <a:pt x="0" y="3866"/>
                  </a:lnTo>
                  <a:lnTo>
                    <a:pt x="0" y="0"/>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83" name="任意多边形 27"/>
            <p:cNvSpPr/>
            <p:nvPr/>
          </p:nvSpPr>
          <p:spPr>
            <a:xfrm>
              <a:off x="6392" y="3131"/>
              <a:ext cx="2216" cy="2829"/>
            </a:xfrm>
            <a:custGeom>
              <a:avLst/>
              <a:gdLst/>
              <a:ahLst/>
              <a:cxnLst>
                <a:cxn ang="3">
                  <a:pos x="hc" y="t"/>
                </a:cxn>
                <a:cxn ang="cd2">
                  <a:pos x="l" y="vc"/>
                </a:cxn>
                <a:cxn ang="cd4">
                  <a:pos x="hc" y="b"/>
                </a:cxn>
                <a:cxn ang="0">
                  <a:pos x="r" y="vc"/>
                </a:cxn>
              </a:cxnLst>
              <a:rect l="l" t="t" r="r" b="b"/>
              <a:pathLst>
                <a:path w="3030" h="3866">
                  <a:moveTo>
                    <a:pt x="0" y="0"/>
                  </a:moveTo>
                  <a:lnTo>
                    <a:pt x="3030" y="0"/>
                  </a:lnTo>
                  <a:lnTo>
                    <a:pt x="3030" y="3866"/>
                  </a:lnTo>
                  <a:lnTo>
                    <a:pt x="1515" y="2890"/>
                  </a:lnTo>
                  <a:lnTo>
                    <a:pt x="0" y="3866"/>
                  </a:lnTo>
                  <a:lnTo>
                    <a:pt x="0" y="0"/>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4" name="任意多边形 28"/>
            <p:cNvSpPr/>
            <p:nvPr/>
          </p:nvSpPr>
          <p:spPr>
            <a:xfrm>
              <a:off x="10352" y="3131"/>
              <a:ext cx="2216" cy="2829"/>
            </a:xfrm>
            <a:custGeom>
              <a:avLst/>
              <a:gdLst/>
              <a:ahLst/>
              <a:cxnLst>
                <a:cxn ang="3">
                  <a:pos x="hc" y="t"/>
                </a:cxn>
                <a:cxn ang="cd2">
                  <a:pos x="l" y="vc"/>
                </a:cxn>
                <a:cxn ang="cd4">
                  <a:pos x="hc" y="b"/>
                </a:cxn>
                <a:cxn ang="0">
                  <a:pos x="r" y="vc"/>
                </a:cxn>
              </a:cxnLst>
              <a:rect l="l" t="t" r="r" b="b"/>
              <a:pathLst>
                <a:path w="3030" h="3866">
                  <a:moveTo>
                    <a:pt x="0" y="0"/>
                  </a:moveTo>
                  <a:lnTo>
                    <a:pt x="3030" y="0"/>
                  </a:lnTo>
                  <a:lnTo>
                    <a:pt x="3030" y="3866"/>
                  </a:lnTo>
                  <a:lnTo>
                    <a:pt x="1515" y="2890"/>
                  </a:lnTo>
                  <a:lnTo>
                    <a:pt x="0" y="3866"/>
                  </a:lnTo>
                  <a:lnTo>
                    <a:pt x="0" y="0"/>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5" name="任意多边形 30"/>
            <p:cNvSpPr/>
            <p:nvPr/>
          </p:nvSpPr>
          <p:spPr>
            <a:xfrm>
              <a:off x="14312" y="3131"/>
              <a:ext cx="2216" cy="2829"/>
            </a:xfrm>
            <a:custGeom>
              <a:avLst/>
              <a:gdLst/>
              <a:ahLst/>
              <a:cxnLst>
                <a:cxn ang="3">
                  <a:pos x="hc" y="t"/>
                </a:cxn>
                <a:cxn ang="cd2">
                  <a:pos x="l" y="vc"/>
                </a:cxn>
                <a:cxn ang="cd4">
                  <a:pos x="hc" y="b"/>
                </a:cxn>
                <a:cxn ang="0">
                  <a:pos x="r" y="vc"/>
                </a:cxn>
              </a:cxnLst>
              <a:rect l="l" t="t" r="r" b="b"/>
              <a:pathLst>
                <a:path w="3030" h="3866">
                  <a:moveTo>
                    <a:pt x="0" y="0"/>
                  </a:moveTo>
                  <a:lnTo>
                    <a:pt x="3030" y="0"/>
                  </a:lnTo>
                  <a:lnTo>
                    <a:pt x="3030" y="3866"/>
                  </a:lnTo>
                  <a:lnTo>
                    <a:pt x="1515" y="2890"/>
                  </a:lnTo>
                  <a:lnTo>
                    <a:pt x="0" y="3866"/>
                  </a:lnTo>
                  <a:lnTo>
                    <a:pt x="0" y="0"/>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6" name="Freeform 387"/>
            <p:cNvSpPr>
              <a:spLocks noEditPoints="1"/>
            </p:cNvSpPr>
            <p:nvPr/>
          </p:nvSpPr>
          <p:spPr bwMode="auto">
            <a:xfrm>
              <a:off x="11172" y="4019"/>
              <a:ext cx="576" cy="675"/>
            </a:xfrm>
            <a:custGeom>
              <a:avLst/>
              <a:gdLst/>
              <a:ahLst/>
              <a:cxnLst>
                <a:cxn ang="0">
                  <a:pos x="88900" y="107950"/>
                </a:cxn>
                <a:cxn ang="0">
                  <a:pos x="44450" y="107950"/>
                </a:cxn>
                <a:cxn ang="0">
                  <a:pos x="31750" y="111125"/>
                </a:cxn>
                <a:cxn ang="0">
                  <a:pos x="12700" y="139700"/>
                </a:cxn>
                <a:cxn ang="0">
                  <a:pos x="12700" y="146050"/>
                </a:cxn>
                <a:cxn ang="0">
                  <a:pos x="120650" y="146050"/>
                </a:cxn>
                <a:cxn ang="0">
                  <a:pos x="120650" y="139700"/>
                </a:cxn>
                <a:cxn ang="0">
                  <a:pos x="104775" y="114300"/>
                </a:cxn>
                <a:cxn ang="0">
                  <a:pos x="101600" y="111125"/>
                </a:cxn>
                <a:cxn ang="0">
                  <a:pos x="95250" y="107950"/>
                </a:cxn>
                <a:cxn ang="0">
                  <a:pos x="88900" y="107950"/>
                </a:cxn>
                <a:cxn ang="0">
                  <a:pos x="92075" y="95250"/>
                </a:cxn>
                <a:cxn ang="0">
                  <a:pos x="92075" y="95250"/>
                </a:cxn>
                <a:cxn ang="0">
                  <a:pos x="98425" y="95250"/>
                </a:cxn>
                <a:cxn ang="0">
                  <a:pos x="104775" y="98425"/>
                </a:cxn>
                <a:cxn ang="0">
                  <a:pos x="133350" y="139700"/>
                </a:cxn>
                <a:cxn ang="0">
                  <a:pos x="133350" y="149225"/>
                </a:cxn>
                <a:cxn ang="0">
                  <a:pos x="127000" y="155575"/>
                </a:cxn>
                <a:cxn ang="0">
                  <a:pos x="127000" y="155575"/>
                </a:cxn>
                <a:cxn ang="0">
                  <a:pos x="6350" y="155575"/>
                </a:cxn>
                <a:cxn ang="0">
                  <a:pos x="0" y="149225"/>
                </a:cxn>
                <a:cxn ang="0">
                  <a:pos x="0" y="149225"/>
                </a:cxn>
                <a:cxn ang="0">
                  <a:pos x="0" y="139700"/>
                </a:cxn>
                <a:cxn ang="0">
                  <a:pos x="25400" y="98425"/>
                </a:cxn>
                <a:cxn ang="0">
                  <a:pos x="38100" y="95250"/>
                </a:cxn>
                <a:cxn ang="0">
                  <a:pos x="12700" y="50800"/>
                </a:cxn>
                <a:cxn ang="0">
                  <a:pos x="66675" y="0"/>
                </a:cxn>
                <a:cxn ang="0">
                  <a:pos x="117475" y="50800"/>
                </a:cxn>
                <a:cxn ang="0">
                  <a:pos x="92075" y="95250"/>
                </a:cxn>
                <a:cxn ang="0">
                  <a:pos x="66675" y="9525"/>
                </a:cxn>
                <a:cxn ang="0">
                  <a:pos x="66675" y="9525"/>
                </a:cxn>
                <a:cxn ang="0">
                  <a:pos x="28575" y="34925"/>
                </a:cxn>
                <a:cxn ang="0">
                  <a:pos x="25400" y="50800"/>
                </a:cxn>
                <a:cxn ang="0">
                  <a:pos x="50800" y="88900"/>
                </a:cxn>
                <a:cxn ang="0">
                  <a:pos x="82550" y="88900"/>
                </a:cxn>
                <a:cxn ang="0">
                  <a:pos x="104775" y="50800"/>
                </a:cxn>
                <a:cxn ang="0">
                  <a:pos x="66675" y="9525"/>
                </a:cxn>
              </a:cxnLst>
              <a:rect l="0" t="0" r="0" b="0"/>
              <a:pathLst>
                <a:path w="42" h="49">
                  <a:moveTo>
                    <a:pt x="28" y="34"/>
                  </a:moveTo>
                  <a:cubicBezTo>
                    <a:pt x="14" y="34"/>
                    <a:pt x="14" y="34"/>
                    <a:pt x="14" y="34"/>
                  </a:cubicBezTo>
                  <a:cubicBezTo>
                    <a:pt x="12" y="34"/>
                    <a:pt x="11" y="34"/>
                    <a:pt x="10" y="35"/>
                  </a:cubicBezTo>
                  <a:cubicBezTo>
                    <a:pt x="6" y="36"/>
                    <a:pt x="4" y="40"/>
                    <a:pt x="4" y="44"/>
                  </a:cubicBezTo>
                  <a:cubicBezTo>
                    <a:pt x="4" y="46"/>
                    <a:pt x="4" y="46"/>
                    <a:pt x="4" y="46"/>
                  </a:cubicBezTo>
                  <a:cubicBezTo>
                    <a:pt x="38" y="46"/>
                    <a:pt x="38" y="46"/>
                    <a:pt x="38" y="46"/>
                  </a:cubicBezTo>
                  <a:cubicBezTo>
                    <a:pt x="38" y="44"/>
                    <a:pt x="38" y="44"/>
                    <a:pt x="38" y="44"/>
                  </a:cubicBezTo>
                  <a:cubicBezTo>
                    <a:pt x="38" y="41"/>
                    <a:pt x="36" y="37"/>
                    <a:pt x="33" y="36"/>
                  </a:cubicBezTo>
                  <a:cubicBezTo>
                    <a:pt x="33" y="35"/>
                    <a:pt x="32" y="35"/>
                    <a:pt x="32" y="35"/>
                  </a:cubicBezTo>
                  <a:cubicBezTo>
                    <a:pt x="31" y="34"/>
                    <a:pt x="31" y="34"/>
                    <a:pt x="30" y="34"/>
                  </a:cubicBezTo>
                  <a:cubicBezTo>
                    <a:pt x="29" y="34"/>
                    <a:pt x="29" y="34"/>
                    <a:pt x="28" y="34"/>
                  </a:cubicBezTo>
                  <a:close/>
                  <a:moveTo>
                    <a:pt x="29" y="30"/>
                  </a:moveTo>
                  <a:cubicBezTo>
                    <a:pt x="29" y="30"/>
                    <a:pt x="29" y="30"/>
                    <a:pt x="29" y="30"/>
                  </a:cubicBezTo>
                  <a:cubicBezTo>
                    <a:pt x="30" y="30"/>
                    <a:pt x="30" y="30"/>
                    <a:pt x="31" y="30"/>
                  </a:cubicBezTo>
                  <a:cubicBezTo>
                    <a:pt x="32" y="31"/>
                    <a:pt x="32" y="31"/>
                    <a:pt x="33" y="31"/>
                  </a:cubicBezTo>
                  <a:cubicBezTo>
                    <a:pt x="38" y="33"/>
                    <a:pt x="42" y="38"/>
                    <a:pt x="42" y="44"/>
                  </a:cubicBezTo>
                  <a:cubicBezTo>
                    <a:pt x="42" y="47"/>
                    <a:pt x="42" y="47"/>
                    <a:pt x="42" y="47"/>
                  </a:cubicBezTo>
                  <a:cubicBezTo>
                    <a:pt x="42" y="48"/>
                    <a:pt x="41" y="49"/>
                    <a:pt x="40" y="49"/>
                  </a:cubicBezTo>
                  <a:cubicBezTo>
                    <a:pt x="40" y="49"/>
                    <a:pt x="40" y="49"/>
                    <a:pt x="40" y="49"/>
                  </a:cubicBezTo>
                  <a:cubicBezTo>
                    <a:pt x="2" y="49"/>
                    <a:pt x="2" y="49"/>
                    <a:pt x="2" y="49"/>
                  </a:cubicBezTo>
                  <a:cubicBezTo>
                    <a:pt x="1" y="49"/>
                    <a:pt x="0" y="48"/>
                    <a:pt x="0" y="47"/>
                  </a:cubicBezTo>
                  <a:cubicBezTo>
                    <a:pt x="0" y="47"/>
                    <a:pt x="0" y="47"/>
                    <a:pt x="0" y="47"/>
                  </a:cubicBezTo>
                  <a:cubicBezTo>
                    <a:pt x="0" y="44"/>
                    <a:pt x="0" y="44"/>
                    <a:pt x="0" y="44"/>
                  </a:cubicBezTo>
                  <a:cubicBezTo>
                    <a:pt x="0" y="38"/>
                    <a:pt x="3" y="33"/>
                    <a:pt x="8" y="31"/>
                  </a:cubicBezTo>
                  <a:cubicBezTo>
                    <a:pt x="10" y="31"/>
                    <a:pt x="11" y="30"/>
                    <a:pt x="12" y="30"/>
                  </a:cubicBezTo>
                  <a:cubicBezTo>
                    <a:pt x="7" y="27"/>
                    <a:pt x="4" y="22"/>
                    <a:pt x="4" y="16"/>
                  </a:cubicBezTo>
                  <a:cubicBezTo>
                    <a:pt x="4" y="7"/>
                    <a:pt x="12" y="0"/>
                    <a:pt x="21" y="0"/>
                  </a:cubicBezTo>
                  <a:cubicBezTo>
                    <a:pt x="30" y="0"/>
                    <a:pt x="37" y="7"/>
                    <a:pt x="37" y="16"/>
                  </a:cubicBezTo>
                  <a:cubicBezTo>
                    <a:pt x="37" y="22"/>
                    <a:pt x="34" y="27"/>
                    <a:pt x="29" y="30"/>
                  </a:cubicBezTo>
                  <a:close/>
                  <a:moveTo>
                    <a:pt x="21" y="3"/>
                  </a:moveTo>
                  <a:cubicBezTo>
                    <a:pt x="21" y="3"/>
                    <a:pt x="21" y="3"/>
                    <a:pt x="21" y="3"/>
                  </a:cubicBezTo>
                  <a:cubicBezTo>
                    <a:pt x="16" y="3"/>
                    <a:pt x="11" y="6"/>
                    <a:pt x="9" y="11"/>
                  </a:cubicBezTo>
                  <a:cubicBezTo>
                    <a:pt x="9" y="13"/>
                    <a:pt x="8" y="14"/>
                    <a:pt x="8" y="16"/>
                  </a:cubicBezTo>
                  <a:cubicBezTo>
                    <a:pt x="8" y="21"/>
                    <a:pt x="11" y="26"/>
                    <a:pt x="16" y="28"/>
                  </a:cubicBezTo>
                  <a:cubicBezTo>
                    <a:pt x="19" y="29"/>
                    <a:pt x="23" y="29"/>
                    <a:pt x="26" y="28"/>
                  </a:cubicBezTo>
                  <a:cubicBezTo>
                    <a:pt x="30" y="26"/>
                    <a:pt x="33" y="21"/>
                    <a:pt x="33" y="16"/>
                  </a:cubicBezTo>
                  <a:cubicBezTo>
                    <a:pt x="33" y="9"/>
                    <a:pt x="28" y="3"/>
                    <a:pt x="21" y="3"/>
                  </a:cubicBezTo>
                  <a:close/>
                </a:path>
              </a:pathLst>
            </a:custGeom>
            <a:solidFill>
              <a:schemeClr val="bg1"/>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sp>
          <p:nvSpPr>
            <p:cNvPr id="87" name="Freeform 17"/>
            <p:cNvSpPr>
              <a:spLocks noEditPoints="1"/>
            </p:cNvSpPr>
            <p:nvPr/>
          </p:nvSpPr>
          <p:spPr bwMode="auto">
            <a:xfrm>
              <a:off x="15034" y="4001"/>
              <a:ext cx="772" cy="711"/>
            </a:xfrm>
            <a:custGeom>
              <a:avLst/>
              <a:gdLst>
                <a:gd name="T0" fmla="*/ 1120 w 2069"/>
                <a:gd name="T1" fmla="*/ 0 h 1899"/>
                <a:gd name="T2" fmla="*/ 189 w 2069"/>
                <a:gd name="T3" fmla="*/ 777 h 1899"/>
                <a:gd name="T4" fmla="*/ 0 w 2069"/>
                <a:gd name="T5" fmla="*/ 777 h 1899"/>
                <a:gd name="T6" fmla="*/ 259 w 2069"/>
                <a:gd name="T7" fmla="*/ 1122 h 1899"/>
                <a:gd name="T8" fmla="*/ 517 w 2069"/>
                <a:gd name="T9" fmla="*/ 777 h 1899"/>
                <a:gd name="T10" fmla="*/ 362 w 2069"/>
                <a:gd name="T11" fmla="*/ 777 h 1899"/>
                <a:gd name="T12" fmla="*/ 1120 w 2069"/>
                <a:gd name="T13" fmla="*/ 173 h 1899"/>
                <a:gd name="T14" fmla="*/ 1896 w 2069"/>
                <a:gd name="T15" fmla="*/ 950 h 1899"/>
                <a:gd name="T16" fmla="*/ 1120 w 2069"/>
                <a:gd name="T17" fmla="*/ 1727 h 1899"/>
                <a:gd name="T18" fmla="*/ 477 w 2069"/>
                <a:gd name="T19" fmla="*/ 1381 h 1899"/>
                <a:gd name="T20" fmla="*/ 276 w 2069"/>
                <a:gd name="T21" fmla="*/ 1381 h 1899"/>
                <a:gd name="T22" fmla="*/ 1120 w 2069"/>
                <a:gd name="T23" fmla="*/ 1899 h 1899"/>
                <a:gd name="T24" fmla="*/ 2069 w 2069"/>
                <a:gd name="T25" fmla="*/ 950 h 1899"/>
                <a:gd name="T26" fmla="*/ 1120 w 2069"/>
                <a:gd name="T27" fmla="*/ 0 h 1899"/>
                <a:gd name="T28" fmla="*/ 1080 w 2069"/>
                <a:gd name="T29" fmla="*/ 345 h 1899"/>
                <a:gd name="T30" fmla="*/ 1080 w 2069"/>
                <a:gd name="T31" fmla="*/ 978 h 1899"/>
                <a:gd name="T32" fmla="*/ 1528 w 2069"/>
                <a:gd name="T33" fmla="*/ 1243 h 1899"/>
                <a:gd name="T34" fmla="*/ 1569 w 2069"/>
                <a:gd name="T35" fmla="*/ 1168 h 1899"/>
                <a:gd name="T36" fmla="*/ 1166 w 2069"/>
                <a:gd name="T37" fmla="*/ 926 h 1899"/>
                <a:gd name="T38" fmla="*/ 1166 w 2069"/>
                <a:gd name="T39" fmla="*/ 345 h 1899"/>
                <a:gd name="T40" fmla="*/ 1080 w 2069"/>
                <a:gd name="T41" fmla="*/ 345 h 1899"/>
                <a:gd name="T42" fmla="*/ 1080 w 2069"/>
                <a:gd name="T43" fmla="*/ 345 h 1899"/>
                <a:gd name="T44" fmla="*/ 1080 w 2069"/>
                <a:gd name="T45" fmla="*/ 345 h 1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69" h="1899">
                  <a:moveTo>
                    <a:pt x="1120" y="0"/>
                  </a:moveTo>
                  <a:cubicBezTo>
                    <a:pt x="655" y="0"/>
                    <a:pt x="270" y="334"/>
                    <a:pt x="189" y="777"/>
                  </a:cubicBezTo>
                  <a:cubicBezTo>
                    <a:pt x="0" y="777"/>
                    <a:pt x="0" y="777"/>
                    <a:pt x="0" y="777"/>
                  </a:cubicBezTo>
                  <a:cubicBezTo>
                    <a:pt x="259" y="1122"/>
                    <a:pt x="259" y="1122"/>
                    <a:pt x="259" y="1122"/>
                  </a:cubicBezTo>
                  <a:cubicBezTo>
                    <a:pt x="517" y="777"/>
                    <a:pt x="517" y="777"/>
                    <a:pt x="517" y="777"/>
                  </a:cubicBezTo>
                  <a:cubicBezTo>
                    <a:pt x="362" y="777"/>
                    <a:pt x="362" y="777"/>
                    <a:pt x="362" y="777"/>
                  </a:cubicBezTo>
                  <a:cubicBezTo>
                    <a:pt x="442" y="432"/>
                    <a:pt x="747" y="173"/>
                    <a:pt x="1120" y="173"/>
                  </a:cubicBezTo>
                  <a:cubicBezTo>
                    <a:pt x="1552" y="173"/>
                    <a:pt x="1896" y="518"/>
                    <a:pt x="1896" y="950"/>
                  </a:cubicBezTo>
                  <a:cubicBezTo>
                    <a:pt x="1896" y="1381"/>
                    <a:pt x="1552" y="1727"/>
                    <a:pt x="1120" y="1727"/>
                  </a:cubicBezTo>
                  <a:cubicBezTo>
                    <a:pt x="850" y="1727"/>
                    <a:pt x="615" y="1588"/>
                    <a:pt x="477" y="1381"/>
                  </a:cubicBezTo>
                  <a:cubicBezTo>
                    <a:pt x="276" y="1381"/>
                    <a:pt x="276" y="1381"/>
                    <a:pt x="276" y="1381"/>
                  </a:cubicBezTo>
                  <a:cubicBezTo>
                    <a:pt x="431" y="1686"/>
                    <a:pt x="753" y="1899"/>
                    <a:pt x="1120" y="1899"/>
                  </a:cubicBezTo>
                  <a:cubicBezTo>
                    <a:pt x="1643" y="1899"/>
                    <a:pt x="2069" y="1473"/>
                    <a:pt x="2069" y="950"/>
                  </a:cubicBezTo>
                  <a:cubicBezTo>
                    <a:pt x="2069" y="426"/>
                    <a:pt x="1643" y="0"/>
                    <a:pt x="1120" y="0"/>
                  </a:cubicBezTo>
                  <a:close/>
                  <a:moveTo>
                    <a:pt x="1080" y="345"/>
                  </a:moveTo>
                  <a:cubicBezTo>
                    <a:pt x="1080" y="978"/>
                    <a:pt x="1080" y="978"/>
                    <a:pt x="1080" y="978"/>
                  </a:cubicBezTo>
                  <a:cubicBezTo>
                    <a:pt x="1528" y="1243"/>
                    <a:pt x="1528" y="1243"/>
                    <a:pt x="1528" y="1243"/>
                  </a:cubicBezTo>
                  <a:cubicBezTo>
                    <a:pt x="1569" y="1168"/>
                    <a:pt x="1569" y="1168"/>
                    <a:pt x="1569" y="1168"/>
                  </a:cubicBezTo>
                  <a:cubicBezTo>
                    <a:pt x="1166" y="926"/>
                    <a:pt x="1166" y="926"/>
                    <a:pt x="1166" y="926"/>
                  </a:cubicBezTo>
                  <a:cubicBezTo>
                    <a:pt x="1166" y="345"/>
                    <a:pt x="1166" y="345"/>
                    <a:pt x="1166" y="345"/>
                  </a:cubicBezTo>
                  <a:lnTo>
                    <a:pt x="1080" y="345"/>
                  </a:lnTo>
                  <a:close/>
                  <a:moveTo>
                    <a:pt x="1080" y="345"/>
                  </a:moveTo>
                  <a:cubicBezTo>
                    <a:pt x="1080" y="345"/>
                    <a:pt x="1080" y="345"/>
                    <a:pt x="1080" y="345"/>
                  </a:cubicBezTo>
                </a:path>
              </a:pathLst>
            </a:custGeom>
            <a:solidFill>
              <a:schemeClr val="bg1"/>
            </a:solidFill>
            <a:ln>
              <a:noFill/>
            </a:ln>
            <a:effectLst/>
          </p:spPr>
          <p:txBody>
            <a:bodyPr vert="horz" wrap="square" lIns="121920" tIns="60960" rIns="121920" bIns="60960" numCol="1" anchor="t" anchorCtr="0" compatLnSpc="1"/>
            <a:lstStyle/>
            <a:p>
              <a:pPr defTabSz="1219200" eaLnBrk="0" fontAlgn="base" hangingPunct="0">
                <a:spcBef>
                  <a:spcPct val="0"/>
                </a:spcBef>
                <a:spcAft>
                  <a:spcPct val="0"/>
                </a:spcAft>
              </a:pPr>
              <a:endParaRPr lang="zh-CN" altLang="en-US" sz="2400">
                <a:solidFill>
                  <a:prstClr val="black"/>
                </a:solidFill>
                <a:cs typeface="+mn-ea"/>
                <a:sym typeface="+mn-lt"/>
              </a:endParaRPr>
            </a:p>
          </p:txBody>
        </p:sp>
        <p:sp>
          <p:nvSpPr>
            <p:cNvPr id="88" name="Freeform 83"/>
            <p:cNvSpPr>
              <a:spLocks noEditPoints="1"/>
            </p:cNvSpPr>
            <p:nvPr/>
          </p:nvSpPr>
          <p:spPr bwMode="auto">
            <a:xfrm>
              <a:off x="7163" y="3976"/>
              <a:ext cx="674" cy="761"/>
            </a:xfrm>
            <a:custGeom>
              <a:avLst/>
              <a:gdLst/>
              <a:ahLst/>
              <a:cxnLst>
                <a:cxn ang="0">
                  <a:pos x="79375" y="0"/>
                </a:cxn>
                <a:cxn ang="0">
                  <a:pos x="127000" y="22225"/>
                </a:cxn>
                <a:cxn ang="0">
                  <a:pos x="136525" y="111125"/>
                </a:cxn>
                <a:cxn ang="0">
                  <a:pos x="104775" y="136525"/>
                </a:cxn>
                <a:cxn ang="0">
                  <a:pos x="82550" y="158750"/>
                </a:cxn>
                <a:cxn ang="0">
                  <a:pos x="73025" y="158750"/>
                </a:cxn>
                <a:cxn ang="0">
                  <a:pos x="73025" y="158750"/>
                </a:cxn>
                <a:cxn ang="0">
                  <a:pos x="73025" y="158750"/>
                </a:cxn>
                <a:cxn ang="0">
                  <a:pos x="50800" y="136525"/>
                </a:cxn>
                <a:cxn ang="0">
                  <a:pos x="19050" y="111125"/>
                </a:cxn>
                <a:cxn ang="0">
                  <a:pos x="28575" y="22225"/>
                </a:cxn>
                <a:cxn ang="0">
                  <a:pos x="79375" y="0"/>
                </a:cxn>
                <a:cxn ang="0">
                  <a:pos x="79375" y="34925"/>
                </a:cxn>
                <a:cxn ang="0">
                  <a:pos x="79375" y="34925"/>
                </a:cxn>
                <a:cxn ang="0">
                  <a:pos x="101600" y="44450"/>
                </a:cxn>
                <a:cxn ang="0">
                  <a:pos x="114300" y="69850"/>
                </a:cxn>
                <a:cxn ang="0">
                  <a:pos x="101600" y="95250"/>
                </a:cxn>
                <a:cxn ang="0">
                  <a:pos x="79375" y="104775"/>
                </a:cxn>
                <a:cxn ang="0">
                  <a:pos x="53975" y="95250"/>
                </a:cxn>
                <a:cxn ang="0">
                  <a:pos x="41275" y="69850"/>
                </a:cxn>
                <a:cxn ang="0">
                  <a:pos x="53975" y="44450"/>
                </a:cxn>
                <a:cxn ang="0">
                  <a:pos x="79375" y="34925"/>
                </a:cxn>
                <a:cxn ang="0">
                  <a:pos x="98425" y="50800"/>
                </a:cxn>
                <a:cxn ang="0">
                  <a:pos x="98425" y="50800"/>
                </a:cxn>
                <a:cxn ang="0">
                  <a:pos x="79375" y="41275"/>
                </a:cxn>
                <a:cxn ang="0">
                  <a:pos x="57150" y="50800"/>
                </a:cxn>
                <a:cxn ang="0">
                  <a:pos x="50800" y="69850"/>
                </a:cxn>
                <a:cxn ang="0">
                  <a:pos x="57150" y="88900"/>
                </a:cxn>
                <a:cxn ang="0">
                  <a:pos x="79375" y="98425"/>
                </a:cxn>
                <a:cxn ang="0">
                  <a:pos x="98425" y="88900"/>
                </a:cxn>
                <a:cxn ang="0">
                  <a:pos x="104775" y="69850"/>
                </a:cxn>
                <a:cxn ang="0">
                  <a:pos x="98425" y="50800"/>
                </a:cxn>
                <a:cxn ang="0">
                  <a:pos x="117475" y="28575"/>
                </a:cxn>
                <a:cxn ang="0">
                  <a:pos x="117475" y="28575"/>
                </a:cxn>
                <a:cxn ang="0">
                  <a:pos x="79375" y="12700"/>
                </a:cxn>
                <a:cxn ang="0">
                  <a:pos x="38100" y="28575"/>
                </a:cxn>
                <a:cxn ang="0">
                  <a:pos x="28575" y="104775"/>
                </a:cxn>
                <a:cxn ang="0">
                  <a:pos x="57150" y="123825"/>
                </a:cxn>
                <a:cxn ang="0">
                  <a:pos x="60325" y="127000"/>
                </a:cxn>
                <a:cxn ang="0">
                  <a:pos x="79375" y="146050"/>
                </a:cxn>
                <a:cxn ang="0">
                  <a:pos x="95250" y="127000"/>
                </a:cxn>
                <a:cxn ang="0">
                  <a:pos x="98425" y="123825"/>
                </a:cxn>
                <a:cxn ang="0">
                  <a:pos x="127000" y="104775"/>
                </a:cxn>
                <a:cxn ang="0">
                  <a:pos x="117475" y="28575"/>
                </a:cxn>
              </a:cxnLst>
              <a:rect l="0" t="0" r="0" b="0"/>
              <a:pathLst>
                <a:path w="49" h="51">
                  <a:moveTo>
                    <a:pt x="25" y="0"/>
                  </a:moveTo>
                  <a:cubicBezTo>
                    <a:pt x="31" y="0"/>
                    <a:pt x="36" y="3"/>
                    <a:pt x="40" y="7"/>
                  </a:cubicBezTo>
                  <a:cubicBezTo>
                    <a:pt x="48" y="14"/>
                    <a:pt x="49" y="26"/>
                    <a:pt x="43" y="35"/>
                  </a:cubicBezTo>
                  <a:cubicBezTo>
                    <a:pt x="40" y="38"/>
                    <a:pt x="37" y="41"/>
                    <a:pt x="33" y="43"/>
                  </a:cubicBezTo>
                  <a:cubicBezTo>
                    <a:pt x="26" y="50"/>
                    <a:pt x="26" y="50"/>
                    <a:pt x="26" y="50"/>
                  </a:cubicBezTo>
                  <a:cubicBezTo>
                    <a:pt x="25" y="51"/>
                    <a:pt x="24" y="51"/>
                    <a:pt x="23" y="50"/>
                  </a:cubicBezTo>
                  <a:cubicBezTo>
                    <a:pt x="23" y="50"/>
                    <a:pt x="23" y="50"/>
                    <a:pt x="23" y="50"/>
                  </a:cubicBezTo>
                  <a:cubicBezTo>
                    <a:pt x="23" y="50"/>
                    <a:pt x="23" y="50"/>
                    <a:pt x="23" y="50"/>
                  </a:cubicBezTo>
                  <a:cubicBezTo>
                    <a:pt x="16" y="43"/>
                    <a:pt x="16" y="43"/>
                    <a:pt x="16" y="43"/>
                  </a:cubicBezTo>
                  <a:cubicBezTo>
                    <a:pt x="12" y="41"/>
                    <a:pt x="9" y="38"/>
                    <a:pt x="6" y="35"/>
                  </a:cubicBezTo>
                  <a:cubicBezTo>
                    <a:pt x="0" y="26"/>
                    <a:pt x="1" y="14"/>
                    <a:pt x="9" y="7"/>
                  </a:cubicBezTo>
                  <a:cubicBezTo>
                    <a:pt x="13" y="3"/>
                    <a:pt x="18" y="0"/>
                    <a:pt x="25" y="0"/>
                  </a:cubicBezTo>
                  <a:close/>
                  <a:moveTo>
                    <a:pt x="25" y="11"/>
                  </a:moveTo>
                  <a:cubicBezTo>
                    <a:pt x="25" y="11"/>
                    <a:pt x="25" y="11"/>
                    <a:pt x="25" y="11"/>
                  </a:cubicBezTo>
                  <a:cubicBezTo>
                    <a:pt x="28" y="11"/>
                    <a:pt x="30" y="12"/>
                    <a:pt x="32" y="14"/>
                  </a:cubicBezTo>
                  <a:cubicBezTo>
                    <a:pt x="34" y="16"/>
                    <a:pt x="36" y="19"/>
                    <a:pt x="36" y="22"/>
                  </a:cubicBezTo>
                  <a:cubicBezTo>
                    <a:pt x="36" y="25"/>
                    <a:pt x="34" y="28"/>
                    <a:pt x="32" y="30"/>
                  </a:cubicBezTo>
                  <a:cubicBezTo>
                    <a:pt x="30" y="32"/>
                    <a:pt x="28" y="33"/>
                    <a:pt x="25" y="33"/>
                  </a:cubicBezTo>
                  <a:cubicBezTo>
                    <a:pt x="21" y="33"/>
                    <a:pt x="19" y="32"/>
                    <a:pt x="17" y="30"/>
                  </a:cubicBezTo>
                  <a:cubicBezTo>
                    <a:pt x="15" y="28"/>
                    <a:pt x="13" y="25"/>
                    <a:pt x="13" y="22"/>
                  </a:cubicBezTo>
                  <a:cubicBezTo>
                    <a:pt x="13" y="19"/>
                    <a:pt x="15" y="16"/>
                    <a:pt x="17" y="14"/>
                  </a:cubicBezTo>
                  <a:cubicBezTo>
                    <a:pt x="19" y="12"/>
                    <a:pt x="21" y="11"/>
                    <a:pt x="25" y="11"/>
                  </a:cubicBezTo>
                  <a:close/>
                  <a:moveTo>
                    <a:pt x="31" y="16"/>
                  </a:moveTo>
                  <a:cubicBezTo>
                    <a:pt x="31" y="16"/>
                    <a:pt x="31" y="16"/>
                    <a:pt x="31" y="16"/>
                  </a:cubicBezTo>
                  <a:cubicBezTo>
                    <a:pt x="29" y="14"/>
                    <a:pt x="27" y="13"/>
                    <a:pt x="25" y="13"/>
                  </a:cubicBezTo>
                  <a:cubicBezTo>
                    <a:pt x="22" y="13"/>
                    <a:pt x="20" y="14"/>
                    <a:pt x="18" y="16"/>
                  </a:cubicBezTo>
                  <a:cubicBezTo>
                    <a:pt x="17" y="18"/>
                    <a:pt x="16" y="20"/>
                    <a:pt x="16" y="22"/>
                  </a:cubicBezTo>
                  <a:cubicBezTo>
                    <a:pt x="16" y="25"/>
                    <a:pt x="17" y="27"/>
                    <a:pt x="18" y="28"/>
                  </a:cubicBezTo>
                  <a:cubicBezTo>
                    <a:pt x="20" y="30"/>
                    <a:pt x="22" y="31"/>
                    <a:pt x="25" y="31"/>
                  </a:cubicBezTo>
                  <a:cubicBezTo>
                    <a:pt x="27" y="31"/>
                    <a:pt x="29" y="30"/>
                    <a:pt x="31" y="28"/>
                  </a:cubicBezTo>
                  <a:cubicBezTo>
                    <a:pt x="32" y="27"/>
                    <a:pt x="33" y="25"/>
                    <a:pt x="33" y="22"/>
                  </a:cubicBezTo>
                  <a:cubicBezTo>
                    <a:pt x="33" y="20"/>
                    <a:pt x="32" y="18"/>
                    <a:pt x="31" y="16"/>
                  </a:cubicBezTo>
                  <a:close/>
                  <a:moveTo>
                    <a:pt x="37" y="9"/>
                  </a:moveTo>
                  <a:cubicBezTo>
                    <a:pt x="37" y="9"/>
                    <a:pt x="37" y="9"/>
                    <a:pt x="37" y="9"/>
                  </a:cubicBezTo>
                  <a:cubicBezTo>
                    <a:pt x="34" y="6"/>
                    <a:pt x="30" y="4"/>
                    <a:pt x="25" y="4"/>
                  </a:cubicBezTo>
                  <a:cubicBezTo>
                    <a:pt x="19" y="4"/>
                    <a:pt x="15" y="6"/>
                    <a:pt x="12" y="9"/>
                  </a:cubicBezTo>
                  <a:cubicBezTo>
                    <a:pt x="5" y="16"/>
                    <a:pt x="5" y="25"/>
                    <a:pt x="9" y="33"/>
                  </a:cubicBezTo>
                  <a:cubicBezTo>
                    <a:pt x="12" y="36"/>
                    <a:pt x="14" y="38"/>
                    <a:pt x="18" y="39"/>
                  </a:cubicBezTo>
                  <a:cubicBezTo>
                    <a:pt x="18" y="39"/>
                    <a:pt x="18" y="39"/>
                    <a:pt x="19" y="40"/>
                  </a:cubicBezTo>
                  <a:cubicBezTo>
                    <a:pt x="25" y="46"/>
                    <a:pt x="25" y="46"/>
                    <a:pt x="25" y="46"/>
                  </a:cubicBezTo>
                  <a:cubicBezTo>
                    <a:pt x="30" y="40"/>
                    <a:pt x="30" y="40"/>
                    <a:pt x="30" y="40"/>
                  </a:cubicBezTo>
                  <a:cubicBezTo>
                    <a:pt x="31" y="39"/>
                    <a:pt x="31" y="39"/>
                    <a:pt x="31" y="39"/>
                  </a:cubicBezTo>
                  <a:cubicBezTo>
                    <a:pt x="35" y="38"/>
                    <a:pt x="37" y="36"/>
                    <a:pt x="40" y="33"/>
                  </a:cubicBezTo>
                  <a:cubicBezTo>
                    <a:pt x="44" y="25"/>
                    <a:pt x="44" y="16"/>
                    <a:pt x="37" y="9"/>
                  </a:cubicBezTo>
                  <a:close/>
                </a:path>
              </a:pathLst>
            </a:custGeom>
            <a:solidFill>
              <a:schemeClr val="bg1"/>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sp>
          <p:nvSpPr>
            <p:cNvPr id="89" name="Freeform 160"/>
            <p:cNvSpPr>
              <a:spLocks noEditPoints="1"/>
            </p:cNvSpPr>
            <p:nvPr/>
          </p:nvSpPr>
          <p:spPr bwMode="auto">
            <a:xfrm>
              <a:off x="3222" y="3988"/>
              <a:ext cx="637" cy="737"/>
            </a:xfrm>
            <a:custGeom>
              <a:avLst/>
              <a:gdLst/>
              <a:ahLst/>
              <a:cxnLst>
                <a:cxn ang="0">
                  <a:pos x="121934" y="104775"/>
                </a:cxn>
                <a:cxn ang="0">
                  <a:pos x="141187" y="114300"/>
                </a:cxn>
                <a:cxn ang="0">
                  <a:pos x="141187" y="114300"/>
                </a:cxn>
                <a:cxn ang="0">
                  <a:pos x="150813" y="133350"/>
                </a:cxn>
                <a:cxn ang="0">
                  <a:pos x="121934" y="161925"/>
                </a:cxn>
                <a:cxn ang="0">
                  <a:pos x="93055" y="133350"/>
                </a:cxn>
                <a:cxn ang="0">
                  <a:pos x="96264" y="123825"/>
                </a:cxn>
                <a:cxn ang="0">
                  <a:pos x="67385" y="107950"/>
                </a:cxn>
                <a:cxn ang="0">
                  <a:pos x="64176" y="107950"/>
                </a:cxn>
                <a:cxn ang="0">
                  <a:pos x="64176" y="107950"/>
                </a:cxn>
                <a:cxn ang="0">
                  <a:pos x="38505" y="117475"/>
                </a:cxn>
                <a:cxn ang="0">
                  <a:pos x="0" y="82550"/>
                </a:cxn>
                <a:cxn ang="0">
                  <a:pos x="38505" y="44450"/>
                </a:cxn>
                <a:cxn ang="0">
                  <a:pos x="64176" y="53975"/>
                </a:cxn>
                <a:cxn ang="0">
                  <a:pos x="64176" y="53975"/>
                </a:cxn>
                <a:cxn ang="0">
                  <a:pos x="64176" y="53975"/>
                </a:cxn>
                <a:cxn ang="0">
                  <a:pos x="67385" y="57150"/>
                </a:cxn>
                <a:cxn ang="0">
                  <a:pos x="96264" y="38100"/>
                </a:cxn>
                <a:cxn ang="0">
                  <a:pos x="93055" y="28575"/>
                </a:cxn>
                <a:cxn ang="0">
                  <a:pos x="121934" y="0"/>
                </a:cxn>
                <a:cxn ang="0">
                  <a:pos x="150813" y="28575"/>
                </a:cxn>
                <a:cxn ang="0">
                  <a:pos x="121934" y="57150"/>
                </a:cxn>
                <a:cxn ang="0">
                  <a:pos x="102681" y="47625"/>
                </a:cxn>
                <a:cxn ang="0">
                  <a:pos x="102681" y="47625"/>
                </a:cxn>
                <a:cxn ang="0">
                  <a:pos x="73802" y="66675"/>
                </a:cxn>
                <a:cxn ang="0">
                  <a:pos x="77011" y="82550"/>
                </a:cxn>
                <a:cxn ang="0">
                  <a:pos x="73802" y="95250"/>
                </a:cxn>
                <a:cxn ang="0">
                  <a:pos x="102681" y="114300"/>
                </a:cxn>
                <a:cxn ang="0">
                  <a:pos x="102681" y="114300"/>
                </a:cxn>
                <a:cxn ang="0">
                  <a:pos x="102681" y="114300"/>
                </a:cxn>
                <a:cxn ang="0">
                  <a:pos x="102681" y="114300"/>
                </a:cxn>
                <a:cxn ang="0">
                  <a:pos x="121934" y="104775"/>
                </a:cxn>
                <a:cxn ang="0">
                  <a:pos x="134769" y="120650"/>
                </a:cxn>
                <a:cxn ang="0">
                  <a:pos x="134769" y="120650"/>
                </a:cxn>
                <a:cxn ang="0">
                  <a:pos x="121934" y="117475"/>
                </a:cxn>
                <a:cxn ang="0">
                  <a:pos x="112308" y="120650"/>
                </a:cxn>
                <a:cxn ang="0">
                  <a:pos x="112308" y="120650"/>
                </a:cxn>
                <a:cxn ang="0">
                  <a:pos x="105890" y="133350"/>
                </a:cxn>
                <a:cxn ang="0">
                  <a:pos x="121934" y="149225"/>
                </a:cxn>
                <a:cxn ang="0">
                  <a:pos x="137978" y="133350"/>
                </a:cxn>
                <a:cxn ang="0">
                  <a:pos x="134769" y="120650"/>
                </a:cxn>
                <a:cxn ang="0">
                  <a:pos x="134769" y="120650"/>
                </a:cxn>
                <a:cxn ang="0">
                  <a:pos x="54549" y="63500"/>
                </a:cxn>
                <a:cxn ang="0">
                  <a:pos x="54549" y="63500"/>
                </a:cxn>
                <a:cxn ang="0">
                  <a:pos x="38505" y="57150"/>
                </a:cxn>
                <a:cxn ang="0">
                  <a:pos x="12835" y="82550"/>
                </a:cxn>
                <a:cxn ang="0">
                  <a:pos x="38505" y="107950"/>
                </a:cxn>
                <a:cxn ang="0">
                  <a:pos x="54549" y="98425"/>
                </a:cxn>
                <a:cxn ang="0">
                  <a:pos x="54549" y="98425"/>
                </a:cxn>
                <a:cxn ang="0">
                  <a:pos x="64176" y="82550"/>
                </a:cxn>
                <a:cxn ang="0">
                  <a:pos x="54549" y="63500"/>
                </a:cxn>
                <a:cxn ang="0">
                  <a:pos x="54549" y="63500"/>
                </a:cxn>
                <a:cxn ang="0">
                  <a:pos x="121934" y="12700"/>
                </a:cxn>
                <a:cxn ang="0">
                  <a:pos x="121934" y="12700"/>
                </a:cxn>
                <a:cxn ang="0">
                  <a:pos x="105890" y="28575"/>
                </a:cxn>
                <a:cxn ang="0">
                  <a:pos x="109099" y="38100"/>
                </a:cxn>
                <a:cxn ang="0">
                  <a:pos x="109099" y="38100"/>
                </a:cxn>
                <a:cxn ang="0">
                  <a:pos x="112308" y="41275"/>
                </a:cxn>
                <a:cxn ang="0">
                  <a:pos x="112308" y="41275"/>
                </a:cxn>
                <a:cxn ang="0">
                  <a:pos x="121934" y="44450"/>
                </a:cxn>
                <a:cxn ang="0">
                  <a:pos x="137978" y="28575"/>
                </a:cxn>
                <a:cxn ang="0">
                  <a:pos x="121934" y="12700"/>
                </a:cxn>
              </a:cxnLst>
              <a:rect l="0" t="0" r="0" b="0"/>
              <a:pathLst>
                <a:path w="47" h="51">
                  <a:moveTo>
                    <a:pt x="38" y="33"/>
                  </a:moveTo>
                  <a:cubicBezTo>
                    <a:pt x="41" y="33"/>
                    <a:pt x="43" y="34"/>
                    <a:pt x="44" y="36"/>
                  </a:cubicBezTo>
                  <a:cubicBezTo>
                    <a:pt x="44" y="36"/>
                    <a:pt x="44" y="36"/>
                    <a:pt x="44" y="36"/>
                  </a:cubicBezTo>
                  <a:cubicBezTo>
                    <a:pt x="46" y="37"/>
                    <a:pt x="47" y="40"/>
                    <a:pt x="47" y="42"/>
                  </a:cubicBezTo>
                  <a:cubicBezTo>
                    <a:pt x="47" y="47"/>
                    <a:pt x="43" y="51"/>
                    <a:pt x="38" y="51"/>
                  </a:cubicBezTo>
                  <a:cubicBezTo>
                    <a:pt x="33" y="51"/>
                    <a:pt x="29" y="47"/>
                    <a:pt x="29" y="42"/>
                  </a:cubicBezTo>
                  <a:cubicBezTo>
                    <a:pt x="29" y="41"/>
                    <a:pt x="30" y="40"/>
                    <a:pt x="30" y="39"/>
                  </a:cubicBezTo>
                  <a:cubicBezTo>
                    <a:pt x="21" y="34"/>
                    <a:pt x="21" y="34"/>
                    <a:pt x="21" y="34"/>
                  </a:cubicBezTo>
                  <a:cubicBezTo>
                    <a:pt x="21" y="34"/>
                    <a:pt x="20" y="34"/>
                    <a:pt x="20" y="34"/>
                  </a:cubicBezTo>
                  <a:cubicBezTo>
                    <a:pt x="20" y="34"/>
                    <a:pt x="20" y="34"/>
                    <a:pt x="20" y="34"/>
                  </a:cubicBezTo>
                  <a:cubicBezTo>
                    <a:pt x="18" y="36"/>
                    <a:pt x="15" y="37"/>
                    <a:pt x="12" y="37"/>
                  </a:cubicBezTo>
                  <a:cubicBezTo>
                    <a:pt x="5" y="37"/>
                    <a:pt x="0" y="32"/>
                    <a:pt x="0" y="26"/>
                  </a:cubicBezTo>
                  <a:cubicBezTo>
                    <a:pt x="0" y="19"/>
                    <a:pt x="5" y="14"/>
                    <a:pt x="12" y="14"/>
                  </a:cubicBezTo>
                  <a:cubicBezTo>
                    <a:pt x="15" y="14"/>
                    <a:pt x="18" y="15"/>
                    <a:pt x="20" y="17"/>
                  </a:cubicBezTo>
                  <a:cubicBezTo>
                    <a:pt x="20" y="17"/>
                    <a:pt x="20" y="17"/>
                    <a:pt x="20" y="17"/>
                  </a:cubicBezTo>
                  <a:cubicBezTo>
                    <a:pt x="20" y="17"/>
                    <a:pt x="20" y="17"/>
                    <a:pt x="20" y="17"/>
                  </a:cubicBezTo>
                  <a:cubicBezTo>
                    <a:pt x="20" y="17"/>
                    <a:pt x="21" y="17"/>
                    <a:pt x="21" y="18"/>
                  </a:cubicBezTo>
                  <a:cubicBezTo>
                    <a:pt x="30" y="12"/>
                    <a:pt x="30" y="12"/>
                    <a:pt x="30" y="12"/>
                  </a:cubicBezTo>
                  <a:cubicBezTo>
                    <a:pt x="30" y="11"/>
                    <a:pt x="29" y="10"/>
                    <a:pt x="29" y="9"/>
                  </a:cubicBezTo>
                  <a:cubicBezTo>
                    <a:pt x="29" y="4"/>
                    <a:pt x="33" y="0"/>
                    <a:pt x="38" y="0"/>
                  </a:cubicBezTo>
                  <a:cubicBezTo>
                    <a:pt x="43" y="0"/>
                    <a:pt x="47" y="4"/>
                    <a:pt x="47" y="9"/>
                  </a:cubicBezTo>
                  <a:cubicBezTo>
                    <a:pt x="47" y="14"/>
                    <a:pt x="43" y="18"/>
                    <a:pt x="38" y="18"/>
                  </a:cubicBezTo>
                  <a:cubicBezTo>
                    <a:pt x="36" y="18"/>
                    <a:pt x="34" y="17"/>
                    <a:pt x="32" y="15"/>
                  </a:cubicBezTo>
                  <a:cubicBezTo>
                    <a:pt x="32" y="15"/>
                    <a:pt x="32" y="15"/>
                    <a:pt x="32" y="15"/>
                  </a:cubicBezTo>
                  <a:cubicBezTo>
                    <a:pt x="23" y="21"/>
                    <a:pt x="23" y="21"/>
                    <a:pt x="23" y="21"/>
                  </a:cubicBezTo>
                  <a:cubicBezTo>
                    <a:pt x="23" y="22"/>
                    <a:pt x="24" y="24"/>
                    <a:pt x="24" y="26"/>
                  </a:cubicBezTo>
                  <a:cubicBezTo>
                    <a:pt x="24" y="27"/>
                    <a:pt x="23" y="29"/>
                    <a:pt x="23" y="30"/>
                  </a:cubicBezTo>
                  <a:cubicBezTo>
                    <a:pt x="32" y="36"/>
                    <a:pt x="32" y="36"/>
                    <a:pt x="32" y="36"/>
                  </a:cubicBezTo>
                  <a:cubicBezTo>
                    <a:pt x="32" y="36"/>
                    <a:pt x="32" y="36"/>
                    <a:pt x="32" y="36"/>
                  </a:cubicBezTo>
                  <a:cubicBezTo>
                    <a:pt x="32" y="36"/>
                    <a:pt x="32" y="36"/>
                    <a:pt x="32" y="36"/>
                  </a:cubicBezTo>
                  <a:cubicBezTo>
                    <a:pt x="32" y="36"/>
                    <a:pt x="32" y="36"/>
                    <a:pt x="32" y="36"/>
                  </a:cubicBezTo>
                  <a:cubicBezTo>
                    <a:pt x="34" y="34"/>
                    <a:pt x="36" y="33"/>
                    <a:pt x="38" y="33"/>
                  </a:cubicBezTo>
                  <a:close/>
                  <a:moveTo>
                    <a:pt x="42" y="38"/>
                  </a:moveTo>
                  <a:cubicBezTo>
                    <a:pt x="42" y="38"/>
                    <a:pt x="42" y="38"/>
                    <a:pt x="42" y="38"/>
                  </a:cubicBezTo>
                  <a:cubicBezTo>
                    <a:pt x="41" y="38"/>
                    <a:pt x="40" y="37"/>
                    <a:pt x="38" y="37"/>
                  </a:cubicBezTo>
                  <a:cubicBezTo>
                    <a:pt x="37" y="37"/>
                    <a:pt x="36" y="38"/>
                    <a:pt x="35" y="38"/>
                  </a:cubicBezTo>
                  <a:cubicBezTo>
                    <a:pt x="35" y="38"/>
                    <a:pt x="35" y="38"/>
                    <a:pt x="35" y="38"/>
                  </a:cubicBezTo>
                  <a:cubicBezTo>
                    <a:pt x="34" y="39"/>
                    <a:pt x="33" y="41"/>
                    <a:pt x="33" y="42"/>
                  </a:cubicBezTo>
                  <a:cubicBezTo>
                    <a:pt x="33" y="45"/>
                    <a:pt x="36" y="47"/>
                    <a:pt x="38" y="47"/>
                  </a:cubicBezTo>
                  <a:cubicBezTo>
                    <a:pt x="41" y="47"/>
                    <a:pt x="43" y="45"/>
                    <a:pt x="43" y="42"/>
                  </a:cubicBezTo>
                  <a:cubicBezTo>
                    <a:pt x="43" y="41"/>
                    <a:pt x="43" y="39"/>
                    <a:pt x="42" y="38"/>
                  </a:cubicBezTo>
                  <a:cubicBezTo>
                    <a:pt x="42" y="38"/>
                    <a:pt x="42" y="38"/>
                    <a:pt x="42" y="38"/>
                  </a:cubicBezTo>
                  <a:close/>
                  <a:moveTo>
                    <a:pt x="17" y="20"/>
                  </a:moveTo>
                  <a:cubicBezTo>
                    <a:pt x="17" y="20"/>
                    <a:pt x="17" y="20"/>
                    <a:pt x="17" y="20"/>
                  </a:cubicBezTo>
                  <a:cubicBezTo>
                    <a:pt x="16" y="18"/>
                    <a:pt x="14" y="18"/>
                    <a:pt x="12" y="18"/>
                  </a:cubicBezTo>
                  <a:cubicBezTo>
                    <a:pt x="7" y="18"/>
                    <a:pt x="4" y="21"/>
                    <a:pt x="4" y="26"/>
                  </a:cubicBezTo>
                  <a:cubicBezTo>
                    <a:pt x="4" y="30"/>
                    <a:pt x="7" y="34"/>
                    <a:pt x="12" y="34"/>
                  </a:cubicBezTo>
                  <a:cubicBezTo>
                    <a:pt x="14" y="34"/>
                    <a:pt x="16" y="33"/>
                    <a:pt x="17" y="31"/>
                  </a:cubicBezTo>
                  <a:cubicBezTo>
                    <a:pt x="17" y="31"/>
                    <a:pt x="17" y="31"/>
                    <a:pt x="17" y="31"/>
                  </a:cubicBezTo>
                  <a:cubicBezTo>
                    <a:pt x="19" y="30"/>
                    <a:pt x="20" y="28"/>
                    <a:pt x="20" y="26"/>
                  </a:cubicBezTo>
                  <a:cubicBezTo>
                    <a:pt x="20" y="23"/>
                    <a:pt x="19" y="21"/>
                    <a:pt x="17" y="20"/>
                  </a:cubicBezTo>
                  <a:cubicBezTo>
                    <a:pt x="17" y="20"/>
                    <a:pt x="17" y="20"/>
                    <a:pt x="17" y="20"/>
                  </a:cubicBezTo>
                  <a:close/>
                  <a:moveTo>
                    <a:pt x="38" y="4"/>
                  </a:moveTo>
                  <a:cubicBezTo>
                    <a:pt x="38" y="4"/>
                    <a:pt x="38" y="4"/>
                    <a:pt x="38" y="4"/>
                  </a:cubicBezTo>
                  <a:cubicBezTo>
                    <a:pt x="36" y="4"/>
                    <a:pt x="33" y="7"/>
                    <a:pt x="33" y="9"/>
                  </a:cubicBezTo>
                  <a:cubicBezTo>
                    <a:pt x="33" y="10"/>
                    <a:pt x="34" y="11"/>
                    <a:pt x="34" y="12"/>
                  </a:cubicBezTo>
                  <a:cubicBezTo>
                    <a:pt x="34" y="12"/>
                    <a:pt x="34" y="12"/>
                    <a:pt x="34" y="12"/>
                  </a:cubicBezTo>
                  <a:cubicBezTo>
                    <a:pt x="34" y="12"/>
                    <a:pt x="34" y="12"/>
                    <a:pt x="35" y="13"/>
                  </a:cubicBezTo>
                  <a:cubicBezTo>
                    <a:pt x="35" y="13"/>
                    <a:pt x="35" y="13"/>
                    <a:pt x="35" y="13"/>
                  </a:cubicBezTo>
                  <a:cubicBezTo>
                    <a:pt x="36" y="14"/>
                    <a:pt x="37" y="14"/>
                    <a:pt x="38" y="14"/>
                  </a:cubicBezTo>
                  <a:cubicBezTo>
                    <a:pt x="41" y="14"/>
                    <a:pt x="43" y="12"/>
                    <a:pt x="43" y="9"/>
                  </a:cubicBezTo>
                  <a:cubicBezTo>
                    <a:pt x="43" y="7"/>
                    <a:pt x="41" y="4"/>
                    <a:pt x="38" y="4"/>
                  </a:cubicBezTo>
                  <a:close/>
                </a:path>
              </a:pathLst>
            </a:custGeom>
            <a:solidFill>
              <a:schemeClr val="bg1"/>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4371" y="277182"/>
            <a:ext cx="184912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b="0" i="0" u="none" strike="noStrike" kern="1200" cap="none" spc="0" normalizeH="0" baseline="0" noProof="0" dirty="0">
                <a:ln>
                  <a:noFill/>
                </a:ln>
                <a:solidFill>
                  <a:srgbClr val="44546A"/>
                </a:solidFill>
                <a:effectLst/>
                <a:uLnTx/>
                <a:uFillTx/>
                <a:cs typeface="+mn-ea"/>
                <a:sym typeface="+mn-lt"/>
              </a:rPr>
              <a:t>02 </a:t>
            </a:r>
            <a:r>
              <a:rPr kumimoji="1" lang="zh-CN" altLang="en-US" sz="2400" b="0" i="0" u="none" strike="noStrike" kern="1200" cap="none" spc="0" normalizeH="0" baseline="0" noProof="0" dirty="0">
                <a:ln>
                  <a:noFill/>
                </a:ln>
                <a:solidFill>
                  <a:srgbClr val="44546A"/>
                </a:solidFill>
                <a:effectLst/>
                <a:uLnTx/>
                <a:uFillTx/>
                <a:cs typeface="+mn-ea"/>
                <a:sym typeface="+mn-lt"/>
              </a:rPr>
              <a:t>竞价发行</a:t>
            </a:r>
          </a:p>
        </p:txBody>
      </p:sp>
      <p:pic>
        <p:nvPicPr>
          <p:cNvPr id="33" name="图片 3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0" name="文本框 39"/>
          <p:cNvSpPr txBox="1"/>
          <p:nvPr/>
        </p:nvSpPr>
        <p:spPr>
          <a:xfrm>
            <a:off x="271145" y="2047240"/>
            <a:ext cx="5315585" cy="2553335"/>
          </a:xfrm>
          <a:prstGeom prst="rect">
            <a:avLst/>
          </a:prstGeom>
          <a:noFill/>
        </p:spPr>
        <p:txBody>
          <a:bodyPr wrap="square" rtlCol="0">
            <a:spAutoFit/>
          </a:bodyPr>
          <a:lstStyle/>
          <a:p>
            <a:pPr algn="ctr">
              <a:spcBef>
                <a:spcPts val="600"/>
              </a:spcBef>
            </a:pPr>
            <a:r>
              <a:rPr lang="en-US" altLang="zh-CN" dirty="0">
                <a:cs typeface="+mn-ea"/>
                <a:sym typeface="+mn-lt"/>
              </a:rPr>
              <a:t> </a:t>
            </a:r>
            <a:r>
              <a:rPr lang="en-US" altLang="zh-CN" sz="2000" dirty="0">
                <a:cs typeface="+mn-ea"/>
                <a:sym typeface="+mn-lt"/>
              </a:rPr>
              <a:t> </a:t>
            </a:r>
            <a:r>
              <a:rPr lang="zh-CN" sz="2000" dirty="0">
                <a:cs typeface="+mn-ea"/>
                <a:sym typeface="+mn-lt"/>
              </a:rPr>
              <a:t>竞价发行</a:t>
            </a:r>
          </a:p>
          <a:p>
            <a:pPr fontAlgn="auto">
              <a:lnSpc>
                <a:spcPct val="150000"/>
              </a:lnSpc>
              <a:spcBef>
                <a:spcPts val="600"/>
              </a:spcBef>
            </a:pPr>
            <a:r>
              <a:rPr lang="zh-CN" dirty="0">
                <a:cs typeface="+mn-ea"/>
                <a:sym typeface="+mn-lt"/>
              </a:rPr>
              <a:t>由多个承销机构通过招标竞争确定证券发行价格，并在取得承销权后向投资者推销的证券发行方式。具有市场性、连通性、经济性、高效性等优点；缺点是容易被机构大户操纵，增加中小投资者的投资风险</a:t>
            </a:r>
          </a:p>
        </p:txBody>
      </p:sp>
      <p:pic>
        <p:nvPicPr>
          <p:cNvPr id="102" name="图片 101"/>
          <p:cNvPicPr/>
          <p:nvPr/>
        </p:nvPicPr>
        <p:blipFill>
          <a:blip r:embed="rId4"/>
          <a:stretch>
            <a:fillRect/>
          </a:stretch>
        </p:blipFill>
        <p:spPr>
          <a:xfrm>
            <a:off x="6065520" y="1139190"/>
            <a:ext cx="5070475" cy="438150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4371" y="277182"/>
            <a:ext cx="1849120" cy="460375"/>
          </a:xfrm>
          <a:prstGeom prst="rect">
            <a:avLst/>
          </a:prstGeom>
          <a:noFill/>
        </p:spPr>
        <p:txBody>
          <a:bodyPr wrap="none" rtlCol="0">
            <a:spAutoFit/>
          </a:bodyPr>
          <a:lstStyle/>
          <a:p>
            <a:pPr marR="0" indent="0" defTabSz="914400" fontAlgn="auto">
              <a:lnSpc>
                <a:spcPct val="100000"/>
              </a:lnSpc>
              <a:spcBef>
                <a:spcPts val="0"/>
              </a:spcBef>
              <a:spcAft>
                <a:spcPts val="0"/>
              </a:spcAft>
              <a:buClrTx/>
              <a:buSzTx/>
              <a:buFontTx/>
              <a:buNone/>
              <a:defRPr/>
            </a:pPr>
            <a:r>
              <a:rPr kumimoji="1" lang="en-US" altLang="zh-CN" sz="2400" b="0" i="0" kern="1200" cap="none" spc="0" normalizeH="0" baseline="0" noProof="0" dirty="0">
                <a:solidFill>
                  <a:srgbClr val="44546A"/>
                </a:solidFill>
                <a:cs typeface="+mn-ea"/>
                <a:sym typeface="+mn-lt"/>
              </a:rPr>
              <a:t>03 </a:t>
            </a:r>
            <a:r>
              <a:rPr kumimoji="1" lang="zh-CN" altLang="en-US" sz="2400" b="0" i="0" kern="1200" cap="none" spc="0" normalizeH="0" baseline="0" noProof="0" dirty="0">
                <a:solidFill>
                  <a:srgbClr val="44546A"/>
                </a:solidFill>
                <a:cs typeface="+mn-ea"/>
                <a:sym typeface="+mn-lt"/>
              </a:rPr>
              <a:t>定价发行</a:t>
            </a:r>
          </a:p>
        </p:txBody>
      </p:sp>
      <p:pic>
        <p:nvPicPr>
          <p:cNvPr id="33" name="图片 3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0" name="文本框 39"/>
          <p:cNvSpPr txBox="1"/>
          <p:nvPr/>
        </p:nvSpPr>
        <p:spPr>
          <a:xfrm>
            <a:off x="6263640" y="2266315"/>
            <a:ext cx="5315585" cy="3046095"/>
          </a:xfrm>
          <a:prstGeom prst="rect">
            <a:avLst/>
          </a:prstGeom>
          <a:noFill/>
        </p:spPr>
        <p:txBody>
          <a:bodyPr wrap="square" rtlCol="0">
            <a:spAutoFit/>
          </a:bodyPr>
          <a:lstStyle/>
          <a:p>
            <a:pPr algn="ctr">
              <a:spcBef>
                <a:spcPts val="600"/>
              </a:spcBef>
            </a:pPr>
            <a:r>
              <a:rPr lang="en-US" altLang="zh-CN" dirty="0">
                <a:cs typeface="+mn-ea"/>
                <a:sym typeface="+mn-lt"/>
              </a:rPr>
              <a:t> </a:t>
            </a:r>
            <a:r>
              <a:rPr lang="zh-CN" altLang="en-US" dirty="0">
                <a:cs typeface="+mn-ea"/>
                <a:sym typeface="+mn-lt"/>
              </a:rPr>
              <a:t>定价</a:t>
            </a:r>
            <a:r>
              <a:rPr lang="zh-CN" sz="2000" dirty="0">
                <a:cs typeface="+mn-ea"/>
                <a:sym typeface="+mn-lt"/>
              </a:rPr>
              <a:t>发行</a:t>
            </a:r>
          </a:p>
          <a:p>
            <a:pPr fontAlgn="auto">
              <a:lnSpc>
                <a:spcPct val="150000"/>
              </a:lnSpc>
              <a:spcBef>
                <a:spcPts val="600"/>
              </a:spcBef>
            </a:pPr>
            <a:r>
              <a:rPr lang="zh-CN" dirty="0">
                <a:cs typeface="+mn-ea"/>
                <a:sym typeface="+mn-lt"/>
              </a:rPr>
              <a:t>定价发行，是指证券交易所或主承销商利用其交易系统，按照事先确定好的发行价格进行股票的发行。与竞价发行模式相比，除了确定价格的方式不一样，其认购成功的确认方式也是不同的，一般定价发行的方式是按照抽签来决定的，而竞价发行是按照价</a:t>
            </a:r>
          </a:p>
          <a:p>
            <a:pPr fontAlgn="auto">
              <a:lnSpc>
                <a:spcPct val="150000"/>
              </a:lnSpc>
              <a:spcBef>
                <a:spcPts val="600"/>
              </a:spcBef>
            </a:pPr>
            <a:r>
              <a:rPr lang="zh-CN" dirty="0">
                <a:cs typeface="+mn-ea"/>
                <a:sym typeface="+mn-lt"/>
              </a:rPr>
              <a:t>格优先、时间优先的方式来决定的。</a:t>
            </a:r>
          </a:p>
        </p:txBody>
      </p:sp>
      <p:pic>
        <p:nvPicPr>
          <p:cNvPr id="104" name="图片 103"/>
          <p:cNvPicPr/>
          <p:nvPr/>
        </p:nvPicPr>
        <p:blipFill>
          <a:blip r:embed="rId4"/>
          <a:stretch>
            <a:fillRect/>
          </a:stretch>
        </p:blipFill>
        <p:spPr>
          <a:xfrm>
            <a:off x="134620" y="1709420"/>
            <a:ext cx="5792470" cy="415988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197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第六部分</a:t>
            </a:r>
          </a:p>
        </p:txBody>
      </p:sp>
      <p:sp>
        <p:nvSpPr>
          <p:cNvPr id="7" name="文本框 6"/>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06</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3489671" y="3257174"/>
            <a:ext cx="5212080" cy="1106805"/>
          </a:xfrm>
          <a:prstGeom prst="rect">
            <a:avLst/>
          </a:prstGeom>
          <a:noFill/>
        </p:spPr>
        <p:txBody>
          <a:bodyPr wrap="none" rtlCol="0">
            <a:spAutoFit/>
          </a:bodyPr>
          <a:lstStyle/>
          <a:p>
            <a:pPr lvl="0" algn="ctr"/>
            <a:r>
              <a:rPr kumimoji="1" lang="zh-CN" altLang="en-US" sz="6600" dirty="0">
                <a:solidFill>
                  <a:srgbClr val="44546A"/>
                </a:solidFill>
                <a:cs typeface="+mn-ea"/>
                <a:sym typeface="+mn-lt"/>
              </a:rPr>
              <a:t>证券经济业务</a:t>
            </a:r>
          </a:p>
        </p:txBody>
      </p:sp>
      <p:pic>
        <p:nvPicPr>
          <p:cNvPr id="10" name="图片 9"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0653" y="270813"/>
            <a:ext cx="6294755" cy="460375"/>
          </a:xfrm>
          <a:prstGeom prst="rect">
            <a:avLst/>
          </a:prstGeom>
          <a:noFill/>
        </p:spPr>
        <p:txBody>
          <a:bodyPr wrap="none" rtlCol="0">
            <a:spAutoFit/>
          </a:bodyPr>
          <a:lstStyle/>
          <a:p>
            <a:pPr marR="0" indent="0" defTabSz="914400" fontAlgn="auto">
              <a:lnSpc>
                <a:spcPct val="100000"/>
              </a:lnSpc>
              <a:spcBef>
                <a:spcPts val="0"/>
              </a:spcBef>
              <a:spcAft>
                <a:spcPts val="0"/>
              </a:spcAft>
              <a:buClrTx/>
              <a:buSzTx/>
              <a:buFontTx/>
              <a:buNone/>
              <a:defRPr/>
            </a:pPr>
            <a:r>
              <a:rPr kumimoji="1" lang="en-US" altLang="zh-CN" sz="2400" b="0" i="0" kern="1200" cap="none" spc="0" normalizeH="0" baseline="0" noProof="0" dirty="0">
                <a:solidFill>
                  <a:srgbClr val="44546A"/>
                </a:solidFill>
                <a:cs typeface="+mn-ea"/>
                <a:sym typeface="+mn-lt"/>
              </a:rPr>
              <a:t>01 </a:t>
            </a:r>
            <a:r>
              <a:rPr kumimoji="1" lang="zh-CN" altLang="en-US" sz="2400" b="0" i="0" kern="1200" cap="none" spc="0" normalizeH="0" baseline="0" noProof="0" dirty="0">
                <a:solidFill>
                  <a:srgbClr val="44546A"/>
                </a:solidFill>
                <a:cs typeface="+mn-ea"/>
                <a:sym typeface="+mn-lt"/>
              </a:rPr>
              <a:t>证券经纪业务：证券公司</a:t>
            </a:r>
            <a:r>
              <a:rPr kumimoji="1" lang="en-US" altLang="zh-CN" sz="2400" b="0" i="0" kern="1200" cap="none" spc="0" normalizeH="0" baseline="0" noProof="0" dirty="0">
                <a:solidFill>
                  <a:srgbClr val="44546A"/>
                </a:solidFill>
                <a:cs typeface="+mn-ea"/>
                <a:sym typeface="+mn-lt"/>
              </a:rPr>
              <a:t>4</a:t>
            </a:r>
            <a:r>
              <a:rPr kumimoji="1" lang="zh-CN" altLang="en-US" sz="2400" b="0" i="0" kern="1200" cap="none" spc="0" normalizeH="0" baseline="0" noProof="0" dirty="0">
                <a:solidFill>
                  <a:srgbClr val="44546A"/>
                </a:solidFill>
                <a:cs typeface="+mn-ea"/>
                <a:sym typeface="+mn-lt"/>
              </a:rPr>
              <a:t>大业务来源之一</a:t>
            </a:r>
          </a:p>
        </p:txBody>
      </p:sp>
      <p:pic>
        <p:nvPicPr>
          <p:cNvPr id="3" name="图片 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5" name="文本框 4"/>
          <p:cNvSpPr txBox="1"/>
          <p:nvPr/>
        </p:nvSpPr>
        <p:spPr>
          <a:xfrm>
            <a:off x="223520" y="2027535"/>
            <a:ext cx="5513000" cy="2399665"/>
          </a:xfrm>
          <a:prstGeom prst="rect">
            <a:avLst/>
          </a:prstGeom>
          <a:noFill/>
        </p:spPr>
        <p:txBody>
          <a:bodyPr wrap="square">
            <a:spAutoFit/>
          </a:bodyPr>
          <a:lstStyle/>
          <a:p>
            <a:pPr>
              <a:lnSpc>
                <a:spcPct val="150000"/>
              </a:lnSpc>
            </a:pPr>
            <a:r>
              <a:rPr lang="zh-CN" altLang="en-US" sz="2000" dirty="0">
                <a:solidFill>
                  <a:srgbClr val="000000"/>
                </a:solidFill>
                <a:latin typeface="FZShuSong-Z01S"/>
              </a:rPr>
              <a:t>    证券的发行需要通过证券公司来进行委托，其实这就是所谓的证券经纪业务。证券</a:t>
            </a:r>
            <a:r>
              <a:rPr lang="zh-CN" altLang="en-US" sz="2000" dirty="0"/>
              <a:t>经纪，是指证券公司通过其营业柜台或相应的系统，接受投资者委托，代理投资者证券交易，收取佣金的业务。</a:t>
            </a:r>
          </a:p>
        </p:txBody>
      </p:sp>
      <p:pic>
        <p:nvPicPr>
          <p:cNvPr id="105" name="图片 104"/>
          <p:cNvPicPr/>
          <p:nvPr/>
        </p:nvPicPr>
        <p:blipFill>
          <a:blip r:embed="rId4"/>
          <a:stretch>
            <a:fillRect/>
          </a:stretch>
        </p:blipFill>
        <p:spPr>
          <a:xfrm>
            <a:off x="5817235" y="1679575"/>
            <a:ext cx="5661660" cy="349885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4984" y="293608"/>
            <a:ext cx="428752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dirty="0">
                <a:solidFill>
                  <a:srgbClr val="44546A"/>
                </a:solidFill>
                <a:cs typeface="+mn-ea"/>
                <a:sym typeface="+mn-lt"/>
              </a:rPr>
              <a:t>02 </a:t>
            </a:r>
            <a:r>
              <a:rPr kumimoji="1" lang="zh-CN" altLang="en-US" sz="2400" dirty="0">
                <a:solidFill>
                  <a:srgbClr val="44546A"/>
                </a:solidFill>
                <a:cs typeface="+mn-ea"/>
                <a:sym typeface="+mn-lt"/>
              </a:rPr>
              <a:t>证券经济业务的机遇与挑战</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3" name="圆角矩形 2"/>
          <p:cNvSpPr/>
          <p:nvPr/>
        </p:nvSpPr>
        <p:spPr>
          <a:xfrm rot="10800000">
            <a:off x="1309975" y="1199312"/>
            <a:ext cx="2286000" cy="71269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4" name="椭圆 3"/>
          <p:cNvSpPr/>
          <p:nvPr/>
        </p:nvSpPr>
        <p:spPr>
          <a:xfrm>
            <a:off x="5339601" y="2265301"/>
            <a:ext cx="756399" cy="7563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5" name="그룹 259"/>
          <p:cNvGrpSpPr/>
          <p:nvPr/>
        </p:nvGrpSpPr>
        <p:grpSpPr>
          <a:xfrm>
            <a:off x="5521680" y="2450181"/>
            <a:ext cx="392240" cy="386638"/>
            <a:chOff x="5451265" y="5564677"/>
            <a:chExt cx="392240" cy="386638"/>
          </a:xfrm>
          <a:solidFill>
            <a:schemeClr val="bg1"/>
          </a:solidFill>
        </p:grpSpPr>
        <p:sp>
          <p:nvSpPr>
            <p:cNvPr id="6" name="자유형: 도형 260"/>
            <p:cNvSpPr/>
            <p:nvPr/>
          </p:nvSpPr>
          <p:spPr>
            <a:xfrm>
              <a:off x="5563503" y="5855779"/>
              <a:ext cx="161925" cy="57150"/>
            </a:xfrm>
            <a:custGeom>
              <a:avLst/>
              <a:gdLst>
                <a:gd name="connsiteX0" fmla="*/ 162537 w 161925"/>
                <a:gd name="connsiteY0" fmla="*/ 44100 h 57150"/>
                <a:gd name="connsiteX1" fmla="*/ 151964 w 161925"/>
                <a:gd name="connsiteY1" fmla="*/ 29432 h 57150"/>
                <a:gd name="connsiteX2" fmla="*/ 140820 w 161925"/>
                <a:gd name="connsiteY2" fmla="*/ 29432 h 57150"/>
                <a:gd name="connsiteX3" fmla="*/ 140820 w 161925"/>
                <a:gd name="connsiteY3" fmla="*/ 7144 h 57150"/>
                <a:gd name="connsiteX4" fmla="*/ 29377 w 161925"/>
                <a:gd name="connsiteY4" fmla="*/ 7144 h 57150"/>
                <a:gd name="connsiteX5" fmla="*/ 29377 w 161925"/>
                <a:gd name="connsiteY5" fmla="*/ 29432 h 57150"/>
                <a:gd name="connsiteX6" fmla="*/ 18233 w 161925"/>
                <a:gd name="connsiteY6" fmla="*/ 29432 h 57150"/>
                <a:gd name="connsiteX7" fmla="*/ 7660 w 161925"/>
                <a:gd name="connsiteY7" fmla="*/ 37052 h 57150"/>
                <a:gd name="connsiteX8" fmla="*/ 18233 w 161925"/>
                <a:gd name="connsiteY8" fmla="*/ 51721 h 57150"/>
                <a:gd name="connsiteX9" fmla="*/ 151964 w 161925"/>
                <a:gd name="connsiteY9" fmla="*/ 51721 h 57150"/>
                <a:gd name="connsiteX10" fmla="*/ 162537 w 161925"/>
                <a:gd name="connsiteY10" fmla="*/ 4410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925" h="57150">
                  <a:moveTo>
                    <a:pt x="162537" y="44100"/>
                  </a:moveTo>
                  <a:cubicBezTo>
                    <a:pt x="164823" y="36480"/>
                    <a:pt x="159203" y="29432"/>
                    <a:pt x="151964" y="29432"/>
                  </a:cubicBezTo>
                  <a:lnTo>
                    <a:pt x="140820" y="29432"/>
                  </a:lnTo>
                  <a:lnTo>
                    <a:pt x="140820" y="7144"/>
                  </a:lnTo>
                  <a:lnTo>
                    <a:pt x="29377" y="7144"/>
                  </a:lnTo>
                  <a:lnTo>
                    <a:pt x="29377" y="29432"/>
                  </a:lnTo>
                  <a:lnTo>
                    <a:pt x="18233" y="29432"/>
                  </a:lnTo>
                  <a:cubicBezTo>
                    <a:pt x="13471" y="29432"/>
                    <a:pt x="9089" y="32480"/>
                    <a:pt x="7660" y="37052"/>
                  </a:cubicBezTo>
                  <a:cubicBezTo>
                    <a:pt x="5374" y="44672"/>
                    <a:pt x="10994" y="51721"/>
                    <a:pt x="18233" y="51721"/>
                  </a:cubicBezTo>
                  <a:lnTo>
                    <a:pt x="151964" y="51721"/>
                  </a:lnTo>
                  <a:cubicBezTo>
                    <a:pt x="156822" y="51815"/>
                    <a:pt x="161204" y="48768"/>
                    <a:pt x="162537" y="4410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7" name="자유형: 도형 261"/>
            <p:cNvSpPr/>
            <p:nvPr/>
          </p:nvSpPr>
          <p:spPr>
            <a:xfrm>
              <a:off x="5780987" y="5608307"/>
              <a:ext cx="57150" cy="38100"/>
            </a:xfrm>
            <a:custGeom>
              <a:avLst/>
              <a:gdLst>
                <a:gd name="connsiteX0" fmla="*/ 7537 w 57150"/>
                <a:gd name="connsiteY0" fmla="*/ 26968 h 38100"/>
                <a:gd name="connsiteX1" fmla="*/ 21158 w 57150"/>
                <a:gd name="connsiteY1" fmla="*/ 34874 h 38100"/>
                <a:gd name="connsiteX2" fmla="*/ 43447 w 57150"/>
                <a:gd name="connsiteY2" fmla="*/ 29064 h 38100"/>
                <a:gd name="connsiteX3" fmla="*/ 51352 w 57150"/>
                <a:gd name="connsiteY3" fmla="*/ 15443 h 38100"/>
                <a:gd name="connsiteX4" fmla="*/ 37732 w 57150"/>
                <a:gd name="connsiteY4" fmla="*/ 7537 h 38100"/>
                <a:gd name="connsiteX5" fmla="*/ 15443 w 57150"/>
                <a:gd name="connsiteY5" fmla="*/ 13348 h 38100"/>
                <a:gd name="connsiteX6" fmla="*/ 7537 w 57150"/>
                <a:gd name="connsiteY6" fmla="*/ 26968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7537" y="26968"/>
                  </a:moveTo>
                  <a:cubicBezTo>
                    <a:pt x="9157" y="32969"/>
                    <a:pt x="15252" y="36398"/>
                    <a:pt x="21158" y="34874"/>
                  </a:cubicBezTo>
                  <a:lnTo>
                    <a:pt x="43447" y="29064"/>
                  </a:lnTo>
                  <a:cubicBezTo>
                    <a:pt x="49352" y="27444"/>
                    <a:pt x="52876" y="21348"/>
                    <a:pt x="51352" y="15443"/>
                  </a:cubicBezTo>
                  <a:cubicBezTo>
                    <a:pt x="49733" y="9442"/>
                    <a:pt x="43637" y="5918"/>
                    <a:pt x="37732" y="7537"/>
                  </a:cubicBezTo>
                  <a:lnTo>
                    <a:pt x="15443" y="13348"/>
                  </a:lnTo>
                  <a:cubicBezTo>
                    <a:pt x="9442" y="14967"/>
                    <a:pt x="5918" y="21063"/>
                    <a:pt x="7537" y="2696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8" name="자유형: 도형 262"/>
            <p:cNvSpPr/>
            <p:nvPr/>
          </p:nvSpPr>
          <p:spPr>
            <a:xfrm>
              <a:off x="5457271" y="5739466"/>
              <a:ext cx="57150" cy="38100"/>
            </a:xfrm>
            <a:custGeom>
              <a:avLst/>
              <a:gdLst>
                <a:gd name="connsiteX0" fmla="*/ 37693 w 57150"/>
                <a:gd name="connsiteY0" fmla="*/ 7537 h 38100"/>
                <a:gd name="connsiteX1" fmla="*/ 15404 w 57150"/>
                <a:gd name="connsiteY1" fmla="*/ 13348 h 38100"/>
                <a:gd name="connsiteX2" fmla="*/ 7498 w 57150"/>
                <a:gd name="connsiteY2" fmla="*/ 26968 h 38100"/>
                <a:gd name="connsiteX3" fmla="*/ 21119 w 57150"/>
                <a:gd name="connsiteY3" fmla="*/ 34874 h 38100"/>
                <a:gd name="connsiteX4" fmla="*/ 43408 w 57150"/>
                <a:gd name="connsiteY4" fmla="*/ 29064 h 38100"/>
                <a:gd name="connsiteX5" fmla="*/ 51314 w 57150"/>
                <a:gd name="connsiteY5" fmla="*/ 15443 h 38100"/>
                <a:gd name="connsiteX6" fmla="*/ 37693 w 57150"/>
                <a:gd name="connsiteY6" fmla="*/ 753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37693" y="7537"/>
                  </a:moveTo>
                  <a:lnTo>
                    <a:pt x="15404" y="13348"/>
                  </a:lnTo>
                  <a:cubicBezTo>
                    <a:pt x="9499" y="14967"/>
                    <a:pt x="5975" y="21063"/>
                    <a:pt x="7498" y="26968"/>
                  </a:cubicBezTo>
                  <a:cubicBezTo>
                    <a:pt x="9118" y="32969"/>
                    <a:pt x="15214" y="36398"/>
                    <a:pt x="21119" y="34874"/>
                  </a:cubicBezTo>
                  <a:lnTo>
                    <a:pt x="43408" y="29064"/>
                  </a:lnTo>
                  <a:cubicBezTo>
                    <a:pt x="49313" y="27445"/>
                    <a:pt x="52838" y="21348"/>
                    <a:pt x="51314" y="15443"/>
                  </a:cubicBezTo>
                  <a:cubicBezTo>
                    <a:pt x="49790" y="9442"/>
                    <a:pt x="43694" y="5918"/>
                    <a:pt x="37693" y="753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9" name="자유형: 도형 263"/>
            <p:cNvSpPr/>
            <p:nvPr/>
          </p:nvSpPr>
          <p:spPr>
            <a:xfrm>
              <a:off x="5780987" y="5739466"/>
              <a:ext cx="57150" cy="38100"/>
            </a:xfrm>
            <a:custGeom>
              <a:avLst/>
              <a:gdLst>
                <a:gd name="connsiteX0" fmla="*/ 15443 w 57150"/>
                <a:gd name="connsiteY0" fmla="*/ 29064 h 38100"/>
                <a:gd name="connsiteX1" fmla="*/ 37732 w 57150"/>
                <a:gd name="connsiteY1" fmla="*/ 34874 h 38100"/>
                <a:gd name="connsiteX2" fmla="*/ 51352 w 57150"/>
                <a:gd name="connsiteY2" fmla="*/ 26968 h 38100"/>
                <a:gd name="connsiteX3" fmla="*/ 43447 w 57150"/>
                <a:gd name="connsiteY3" fmla="*/ 13348 h 38100"/>
                <a:gd name="connsiteX4" fmla="*/ 21158 w 57150"/>
                <a:gd name="connsiteY4" fmla="*/ 7537 h 38100"/>
                <a:gd name="connsiteX5" fmla="*/ 7537 w 57150"/>
                <a:gd name="connsiteY5" fmla="*/ 15443 h 38100"/>
                <a:gd name="connsiteX6" fmla="*/ 15443 w 57150"/>
                <a:gd name="connsiteY6" fmla="*/ 290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15443" y="29064"/>
                  </a:moveTo>
                  <a:lnTo>
                    <a:pt x="37732" y="34874"/>
                  </a:lnTo>
                  <a:cubicBezTo>
                    <a:pt x="43637" y="36493"/>
                    <a:pt x="49828" y="32969"/>
                    <a:pt x="51352" y="26968"/>
                  </a:cubicBezTo>
                  <a:cubicBezTo>
                    <a:pt x="52972" y="21063"/>
                    <a:pt x="49447" y="14872"/>
                    <a:pt x="43447" y="13348"/>
                  </a:cubicBezTo>
                  <a:lnTo>
                    <a:pt x="21158" y="7537"/>
                  </a:lnTo>
                  <a:cubicBezTo>
                    <a:pt x="15252" y="5918"/>
                    <a:pt x="9061" y="9442"/>
                    <a:pt x="7537" y="15443"/>
                  </a:cubicBezTo>
                  <a:cubicBezTo>
                    <a:pt x="5918" y="21348"/>
                    <a:pt x="9442" y="27445"/>
                    <a:pt x="15443" y="2906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0" name="자유형: 도형 264"/>
            <p:cNvSpPr/>
            <p:nvPr/>
          </p:nvSpPr>
          <p:spPr>
            <a:xfrm>
              <a:off x="5457327" y="5608307"/>
              <a:ext cx="57150" cy="38100"/>
            </a:xfrm>
            <a:custGeom>
              <a:avLst/>
              <a:gdLst>
                <a:gd name="connsiteX0" fmla="*/ 15443 w 57150"/>
                <a:gd name="connsiteY0" fmla="*/ 29064 h 38100"/>
                <a:gd name="connsiteX1" fmla="*/ 37731 w 57150"/>
                <a:gd name="connsiteY1" fmla="*/ 34874 h 38100"/>
                <a:gd name="connsiteX2" fmla="*/ 51352 w 57150"/>
                <a:gd name="connsiteY2" fmla="*/ 26968 h 38100"/>
                <a:gd name="connsiteX3" fmla="*/ 43447 w 57150"/>
                <a:gd name="connsiteY3" fmla="*/ 13348 h 38100"/>
                <a:gd name="connsiteX4" fmla="*/ 21158 w 57150"/>
                <a:gd name="connsiteY4" fmla="*/ 7537 h 38100"/>
                <a:gd name="connsiteX5" fmla="*/ 7537 w 57150"/>
                <a:gd name="connsiteY5" fmla="*/ 15443 h 38100"/>
                <a:gd name="connsiteX6" fmla="*/ 15443 w 57150"/>
                <a:gd name="connsiteY6" fmla="*/ 290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15443" y="29064"/>
                  </a:moveTo>
                  <a:lnTo>
                    <a:pt x="37731" y="34874"/>
                  </a:lnTo>
                  <a:cubicBezTo>
                    <a:pt x="43637" y="36493"/>
                    <a:pt x="49828" y="32969"/>
                    <a:pt x="51352" y="26968"/>
                  </a:cubicBezTo>
                  <a:cubicBezTo>
                    <a:pt x="52972" y="21063"/>
                    <a:pt x="49447" y="14871"/>
                    <a:pt x="43447" y="13348"/>
                  </a:cubicBezTo>
                  <a:lnTo>
                    <a:pt x="21158" y="7537"/>
                  </a:lnTo>
                  <a:cubicBezTo>
                    <a:pt x="15252" y="5918"/>
                    <a:pt x="9061" y="9442"/>
                    <a:pt x="7537" y="15443"/>
                  </a:cubicBezTo>
                  <a:cubicBezTo>
                    <a:pt x="5918" y="21348"/>
                    <a:pt x="9442" y="27540"/>
                    <a:pt x="15443" y="2906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1" name="자유형: 도형 265"/>
            <p:cNvSpPr/>
            <p:nvPr/>
          </p:nvSpPr>
          <p:spPr>
            <a:xfrm>
              <a:off x="5786355" y="5676804"/>
              <a:ext cx="57150" cy="28575"/>
            </a:xfrm>
            <a:custGeom>
              <a:avLst/>
              <a:gdLst>
                <a:gd name="connsiteX0" fmla="*/ 41317 w 57150"/>
                <a:gd name="connsiteY0" fmla="*/ 7144 h 28575"/>
                <a:gd name="connsiteX1" fmla="*/ 18552 w 57150"/>
                <a:gd name="connsiteY1" fmla="*/ 7144 h 28575"/>
                <a:gd name="connsiteX2" fmla="*/ 7218 w 57150"/>
                <a:gd name="connsiteY2" fmla="*/ 17050 h 28575"/>
                <a:gd name="connsiteX3" fmla="*/ 18266 w 57150"/>
                <a:gd name="connsiteY3" fmla="*/ 29432 h 28575"/>
                <a:gd name="connsiteX4" fmla="*/ 41031 w 57150"/>
                <a:gd name="connsiteY4" fmla="*/ 29432 h 28575"/>
                <a:gd name="connsiteX5" fmla="*/ 52366 w 57150"/>
                <a:gd name="connsiteY5" fmla="*/ 19526 h 28575"/>
                <a:gd name="connsiteX6" fmla="*/ 41317 w 57150"/>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8575">
                  <a:moveTo>
                    <a:pt x="41317" y="7144"/>
                  </a:moveTo>
                  <a:lnTo>
                    <a:pt x="18552" y="7144"/>
                  </a:lnTo>
                  <a:cubicBezTo>
                    <a:pt x="12837" y="7144"/>
                    <a:pt x="7789" y="11335"/>
                    <a:pt x="7218" y="17050"/>
                  </a:cubicBezTo>
                  <a:cubicBezTo>
                    <a:pt x="6455" y="23813"/>
                    <a:pt x="11694" y="29432"/>
                    <a:pt x="18266" y="29432"/>
                  </a:cubicBezTo>
                  <a:lnTo>
                    <a:pt x="41031" y="29432"/>
                  </a:lnTo>
                  <a:cubicBezTo>
                    <a:pt x="46747" y="29432"/>
                    <a:pt x="51795" y="25241"/>
                    <a:pt x="52366" y="19526"/>
                  </a:cubicBezTo>
                  <a:cubicBezTo>
                    <a:pt x="53128" y="12763"/>
                    <a:pt x="47890" y="7144"/>
                    <a:pt x="41317"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2" name="자유형: 도형 266"/>
            <p:cNvSpPr/>
            <p:nvPr/>
          </p:nvSpPr>
          <p:spPr>
            <a:xfrm>
              <a:off x="5451265" y="5676804"/>
              <a:ext cx="57150" cy="28575"/>
            </a:xfrm>
            <a:custGeom>
              <a:avLst/>
              <a:gdLst>
                <a:gd name="connsiteX0" fmla="*/ 18266 w 57150"/>
                <a:gd name="connsiteY0" fmla="*/ 29432 h 28575"/>
                <a:gd name="connsiteX1" fmla="*/ 41031 w 57150"/>
                <a:gd name="connsiteY1" fmla="*/ 29432 h 28575"/>
                <a:gd name="connsiteX2" fmla="*/ 52366 w 57150"/>
                <a:gd name="connsiteY2" fmla="*/ 19526 h 28575"/>
                <a:gd name="connsiteX3" fmla="*/ 41317 w 57150"/>
                <a:gd name="connsiteY3" fmla="*/ 7144 h 28575"/>
                <a:gd name="connsiteX4" fmla="*/ 18552 w 57150"/>
                <a:gd name="connsiteY4" fmla="*/ 7144 h 28575"/>
                <a:gd name="connsiteX5" fmla="*/ 7218 w 57150"/>
                <a:gd name="connsiteY5" fmla="*/ 17050 h 28575"/>
                <a:gd name="connsiteX6" fmla="*/ 18266 w 57150"/>
                <a:gd name="connsiteY6" fmla="*/ 2943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8575">
                  <a:moveTo>
                    <a:pt x="18266" y="29432"/>
                  </a:moveTo>
                  <a:lnTo>
                    <a:pt x="41031" y="29432"/>
                  </a:lnTo>
                  <a:cubicBezTo>
                    <a:pt x="46746" y="29432"/>
                    <a:pt x="51795" y="25241"/>
                    <a:pt x="52366" y="19526"/>
                  </a:cubicBezTo>
                  <a:cubicBezTo>
                    <a:pt x="53128" y="12763"/>
                    <a:pt x="47889" y="7144"/>
                    <a:pt x="41317" y="7144"/>
                  </a:cubicBezTo>
                  <a:lnTo>
                    <a:pt x="18552" y="7144"/>
                  </a:lnTo>
                  <a:cubicBezTo>
                    <a:pt x="12837" y="7144"/>
                    <a:pt x="7789" y="11335"/>
                    <a:pt x="7218" y="17050"/>
                  </a:cubicBezTo>
                  <a:cubicBezTo>
                    <a:pt x="6455" y="23717"/>
                    <a:pt x="11694" y="29432"/>
                    <a:pt x="18266" y="2943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3" name="자유형: 도형 267"/>
            <p:cNvSpPr/>
            <p:nvPr/>
          </p:nvSpPr>
          <p:spPr>
            <a:xfrm>
              <a:off x="5631647" y="5712809"/>
              <a:ext cx="28575" cy="47625"/>
            </a:xfrm>
            <a:custGeom>
              <a:avLst/>
              <a:gdLst>
                <a:gd name="connsiteX0" fmla="*/ 16954 w 28575"/>
                <a:gd name="connsiteY0" fmla="*/ 7144 h 47625"/>
                <a:gd name="connsiteX1" fmla="*/ 7144 w 28575"/>
                <a:gd name="connsiteY1" fmla="*/ 26861 h 47625"/>
                <a:gd name="connsiteX2" fmla="*/ 16954 w 28575"/>
                <a:gd name="connsiteY2" fmla="*/ 46482 h 47625"/>
                <a:gd name="connsiteX3" fmla="*/ 26765 w 28575"/>
                <a:gd name="connsiteY3" fmla="*/ 26861 h 47625"/>
              </a:gdLst>
              <a:ahLst/>
              <a:cxnLst>
                <a:cxn ang="0">
                  <a:pos x="connsiteX0" y="connsiteY0"/>
                </a:cxn>
                <a:cxn ang="0">
                  <a:pos x="connsiteX1" y="connsiteY1"/>
                </a:cxn>
                <a:cxn ang="0">
                  <a:pos x="connsiteX2" y="connsiteY2"/>
                </a:cxn>
                <a:cxn ang="0">
                  <a:pos x="connsiteX3" y="connsiteY3"/>
                </a:cxn>
              </a:cxnLst>
              <a:rect l="l" t="t" r="r" b="b"/>
              <a:pathLst>
                <a:path w="28575" h="47625">
                  <a:moveTo>
                    <a:pt x="16954" y="7144"/>
                  </a:moveTo>
                  <a:lnTo>
                    <a:pt x="7144" y="26861"/>
                  </a:lnTo>
                  <a:lnTo>
                    <a:pt x="16954" y="46482"/>
                  </a:lnTo>
                  <a:lnTo>
                    <a:pt x="26765" y="2686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4" name="자유형: 도형 268"/>
            <p:cNvSpPr/>
            <p:nvPr/>
          </p:nvSpPr>
          <p:spPr>
            <a:xfrm>
              <a:off x="5518790" y="5564677"/>
              <a:ext cx="257175" cy="276225"/>
            </a:xfrm>
            <a:custGeom>
              <a:avLst/>
              <a:gdLst>
                <a:gd name="connsiteX0" fmla="*/ 229157 w 257175"/>
                <a:gd name="connsiteY0" fmla="*/ 201662 h 276225"/>
                <a:gd name="connsiteX1" fmla="*/ 252303 w 257175"/>
                <a:gd name="connsiteY1" fmla="*/ 130415 h 276225"/>
                <a:gd name="connsiteX2" fmla="*/ 103618 w 257175"/>
                <a:gd name="connsiteY2" fmla="*/ 9829 h 276225"/>
                <a:gd name="connsiteX3" fmla="*/ 9225 w 257175"/>
                <a:gd name="connsiteY3" fmla="*/ 107650 h 276225"/>
                <a:gd name="connsiteX4" fmla="*/ 31132 w 257175"/>
                <a:gd name="connsiteY4" fmla="*/ 202805 h 276225"/>
                <a:gd name="connsiteX5" fmla="*/ 51706 w 257175"/>
                <a:gd name="connsiteY5" fmla="*/ 253002 h 276225"/>
                <a:gd name="connsiteX6" fmla="*/ 73995 w 257175"/>
                <a:gd name="connsiteY6" fmla="*/ 276053 h 276225"/>
                <a:gd name="connsiteX7" fmla="*/ 118572 w 257175"/>
                <a:gd name="connsiteY7" fmla="*/ 276053 h 276225"/>
                <a:gd name="connsiteX8" fmla="*/ 118572 w 257175"/>
                <a:gd name="connsiteY8" fmla="*/ 222236 h 276225"/>
                <a:gd name="connsiteX9" fmla="*/ 75138 w 257175"/>
                <a:gd name="connsiteY9" fmla="*/ 135464 h 276225"/>
                <a:gd name="connsiteX10" fmla="*/ 80091 w 257175"/>
                <a:gd name="connsiteY10" fmla="*/ 120509 h 276225"/>
                <a:gd name="connsiteX11" fmla="*/ 95045 w 257175"/>
                <a:gd name="connsiteY11" fmla="*/ 125462 h 276225"/>
                <a:gd name="connsiteX12" fmla="*/ 107332 w 257175"/>
                <a:gd name="connsiteY12" fmla="*/ 150132 h 276225"/>
                <a:gd name="connsiteX13" fmla="*/ 119620 w 257175"/>
                <a:gd name="connsiteY13" fmla="*/ 125462 h 276225"/>
                <a:gd name="connsiteX14" fmla="*/ 139527 w 257175"/>
                <a:gd name="connsiteY14" fmla="*/ 125462 h 276225"/>
                <a:gd name="connsiteX15" fmla="*/ 151814 w 257175"/>
                <a:gd name="connsiteY15" fmla="*/ 150132 h 276225"/>
                <a:gd name="connsiteX16" fmla="*/ 164101 w 257175"/>
                <a:gd name="connsiteY16" fmla="*/ 125462 h 276225"/>
                <a:gd name="connsiteX17" fmla="*/ 179056 w 257175"/>
                <a:gd name="connsiteY17" fmla="*/ 120509 h 276225"/>
                <a:gd name="connsiteX18" fmla="*/ 184008 w 257175"/>
                <a:gd name="connsiteY18" fmla="*/ 135464 h 276225"/>
                <a:gd name="connsiteX19" fmla="*/ 140574 w 257175"/>
                <a:gd name="connsiteY19" fmla="*/ 222236 h 276225"/>
                <a:gd name="connsiteX20" fmla="*/ 140574 w 257175"/>
                <a:gd name="connsiteY20" fmla="*/ 276053 h 276225"/>
                <a:gd name="connsiteX21" fmla="*/ 185151 w 257175"/>
                <a:gd name="connsiteY21" fmla="*/ 276053 h 276225"/>
                <a:gd name="connsiteX22" fmla="*/ 207440 w 257175"/>
                <a:gd name="connsiteY22" fmla="*/ 253002 h 276225"/>
                <a:gd name="connsiteX23" fmla="*/ 229157 w 257175"/>
                <a:gd name="connsiteY23" fmla="*/ 201662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7175" h="276225">
                  <a:moveTo>
                    <a:pt x="229157" y="201662"/>
                  </a:moveTo>
                  <a:cubicBezTo>
                    <a:pt x="244302" y="180803"/>
                    <a:pt x="252303" y="156133"/>
                    <a:pt x="252303" y="130415"/>
                  </a:cubicBezTo>
                  <a:cubicBezTo>
                    <a:pt x="252303" y="53549"/>
                    <a:pt x="182009" y="-6459"/>
                    <a:pt x="103618" y="9829"/>
                  </a:cubicBezTo>
                  <a:cubicBezTo>
                    <a:pt x="55993" y="19735"/>
                    <a:pt x="18083" y="59454"/>
                    <a:pt x="9225" y="107650"/>
                  </a:cubicBezTo>
                  <a:cubicBezTo>
                    <a:pt x="3034" y="141655"/>
                    <a:pt x="10749" y="175469"/>
                    <a:pt x="31132" y="202805"/>
                  </a:cubicBezTo>
                  <a:cubicBezTo>
                    <a:pt x="50087" y="228237"/>
                    <a:pt x="50563" y="248811"/>
                    <a:pt x="51706" y="253002"/>
                  </a:cubicBezTo>
                  <a:cubicBezTo>
                    <a:pt x="51706" y="265289"/>
                    <a:pt x="61708" y="276053"/>
                    <a:pt x="73995" y="276053"/>
                  </a:cubicBezTo>
                  <a:lnTo>
                    <a:pt x="118572" y="276053"/>
                  </a:lnTo>
                  <a:lnTo>
                    <a:pt x="118572" y="222236"/>
                  </a:lnTo>
                  <a:cubicBezTo>
                    <a:pt x="117333" y="219760"/>
                    <a:pt x="72566" y="130320"/>
                    <a:pt x="75138" y="135464"/>
                  </a:cubicBezTo>
                  <a:cubicBezTo>
                    <a:pt x="72376" y="129939"/>
                    <a:pt x="74662" y="123272"/>
                    <a:pt x="80091" y="120509"/>
                  </a:cubicBezTo>
                  <a:cubicBezTo>
                    <a:pt x="85615" y="117747"/>
                    <a:pt x="92283" y="120033"/>
                    <a:pt x="95045" y="125462"/>
                  </a:cubicBezTo>
                  <a:lnTo>
                    <a:pt x="107332" y="150132"/>
                  </a:lnTo>
                  <a:lnTo>
                    <a:pt x="119620" y="125462"/>
                  </a:lnTo>
                  <a:cubicBezTo>
                    <a:pt x="123430" y="117938"/>
                    <a:pt x="135812" y="117938"/>
                    <a:pt x="139527" y="125462"/>
                  </a:cubicBezTo>
                  <a:lnTo>
                    <a:pt x="151814" y="150132"/>
                  </a:lnTo>
                  <a:lnTo>
                    <a:pt x="164101" y="125462"/>
                  </a:lnTo>
                  <a:cubicBezTo>
                    <a:pt x="166864" y="119938"/>
                    <a:pt x="173531" y="117747"/>
                    <a:pt x="179056" y="120509"/>
                  </a:cubicBezTo>
                  <a:cubicBezTo>
                    <a:pt x="184580" y="123272"/>
                    <a:pt x="186771" y="129939"/>
                    <a:pt x="184008" y="135464"/>
                  </a:cubicBezTo>
                  <a:cubicBezTo>
                    <a:pt x="182580" y="138321"/>
                    <a:pt x="138289" y="226809"/>
                    <a:pt x="140574" y="222236"/>
                  </a:cubicBezTo>
                  <a:lnTo>
                    <a:pt x="140574" y="276053"/>
                  </a:lnTo>
                  <a:lnTo>
                    <a:pt x="185151" y="276053"/>
                  </a:lnTo>
                  <a:cubicBezTo>
                    <a:pt x="197439" y="276053"/>
                    <a:pt x="207440" y="265289"/>
                    <a:pt x="207440" y="253002"/>
                  </a:cubicBezTo>
                  <a:cubicBezTo>
                    <a:pt x="209345" y="247954"/>
                    <a:pt x="210393" y="227570"/>
                    <a:pt x="229157" y="20166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5" name="자유형: 도형 269"/>
            <p:cNvSpPr/>
            <p:nvPr/>
          </p:nvSpPr>
          <p:spPr>
            <a:xfrm>
              <a:off x="5597167" y="5922740"/>
              <a:ext cx="95250" cy="28575"/>
            </a:xfrm>
            <a:custGeom>
              <a:avLst/>
              <a:gdLst>
                <a:gd name="connsiteX0" fmla="*/ 51435 w 95250"/>
                <a:gd name="connsiteY0" fmla="*/ 29433 h 28575"/>
                <a:gd name="connsiteX1" fmla="*/ 95726 w 95250"/>
                <a:gd name="connsiteY1" fmla="*/ 7144 h 28575"/>
                <a:gd name="connsiteX2" fmla="*/ 7144 w 95250"/>
                <a:gd name="connsiteY2" fmla="*/ 7144 h 28575"/>
                <a:gd name="connsiteX3" fmla="*/ 51435 w 95250"/>
                <a:gd name="connsiteY3" fmla="*/ 29433 h 28575"/>
              </a:gdLst>
              <a:ahLst/>
              <a:cxnLst>
                <a:cxn ang="0">
                  <a:pos x="connsiteX0" y="connsiteY0"/>
                </a:cxn>
                <a:cxn ang="0">
                  <a:pos x="connsiteX1" y="connsiteY1"/>
                </a:cxn>
                <a:cxn ang="0">
                  <a:pos x="connsiteX2" y="connsiteY2"/>
                </a:cxn>
                <a:cxn ang="0">
                  <a:pos x="connsiteX3" y="connsiteY3"/>
                </a:cxn>
              </a:cxnLst>
              <a:rect l="l" t="t" r="r" b="b"/>
              <a:pathLst>
                <a:path w="95250" h="28575">
                  <a:moveTo>
                    <a:pt x="51435" y="29433"/>
                  </a:moveTo>
                  <a:cubicBezTo>
                    <a:pt x="69532" y="29433"/>
                    <a:pt x="85534" y="20574"/>
                    <a:pt x="95726" y="7144"/>
                  </a:cubicBezTo>
                  <a:lnTo>
                    <a:pt x="7144" y="7144"/>
                  </a:lnTo>
                  <a:cubicBezTo>
                    <a:pt x="17335" y="20574"/>
                    <a:pt x="33242" y="29433"/>
                    <a:pt x="51435" y="2943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sp>
        <p:nvSpPr>
          <p:cNvPr id="16" name="矩形 15"/>
          <p:cNvSpPr/>
          <p:nvPr/>
        </p:nvSpPr>
        <p:spPr>
          <a:xfrm>
            <a:off x="2083721" y="1357465"/>
            <a:ext cx="690880" cy="39878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cs typeface="+mn-ea"/>
                <a:sym typeface="+mn-lt"/>
              </a:rPr>
              <a:t>机遇</a:t>
            </a:r>
          </a:p>
        </p:txBody>
      </p:sp>
      <p:sp>
        <p:nvSpPr>
          <p:cNvPr id="17" name="圆角矩形 16"/>
          <p:cNvSpPr/>
          <p:nvPr/>
        </p:nvSpPr>
        <p:spPr>
          <a:xfrm rot="10800000">
            <a:off x="7420495" y="1199312"/>
            <a:ext cx="2286000" cy="71269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18" name="椭圆 17"/>
          <p:cNvSpPr/>
          <p:nvPr/>
        </p:nvSpPr>
        <p:spPr>
          <a:xfrm>
            <a:off x="5339601" y="3440502"/>
            <a:ext cx="756399" cy="7563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矩形 18"/>
          <p:cNvSpPr/>
          <p:nvPr/>
        </p:nvSpPr>
        <p:spPr>
          <a:xfrm>
            <a:off x="8287796" y="1357465"/>
            <a:ext cx="690880" cy="39878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cs typeface="+mn-ea"/>
                <a:sym typeface="+mn-lt"/>
              </a:rPr>
              <a:t>挑战</a:t>
            </a:r>
          </a:p>
        </p:txBody>
      </p:sp>
      <p:sp>
        <p:nvSpPr>
          <p:cNvPr id="21" name="椭圆 20"/>
          <p:cNvSpPr/>
          <p:nvPr/>
        </p:nvSpPr>
        <p:spPr>
          <a:xfrm>
            <a:off x="5339601" y="4597239"/>
            <a:ext cx="756399" cy="7563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23" name="그룹 427"/>
          <p:cNvGrpSpPr/>
          <p:nvPr/>
        </p:nvGrpSpPr>
        <p:grpSpPr>
          <a:xfrm>
            <a:off x="5506799" y="3635224"/>
            <a:ext cx="390525" cy="343947"/>
            <a:chOff x="6798957" y="5589841"/>
            <a:chExt cx="390525" cy="343947"/>
          </a:xfrm>
          <a:solidFill>
            <a:schemeClr val="bg1"/>
          </a:solidFill>
        </p:grpSpPr>
        <p:sp>
          <p:nvSpPr>
            <p:cNvPr id="24" name="자유형: 도형 428"/>
            <p:cNvSpPr/>
            <p:nvPr/>
          </p:nvSpPr>
          <p:spPr>
            <a:xfrm>
              <a:off x="6798957" y="5589841"/>
              <a:ext cx="390525" cy="276225"/>
            </a:xfrm>
            <a:custGeom>
              <a:avLst/>
              <a:gdLst>
                <a:gd name="connsiteX0" fmla="*/ 130471 w 390525"/>
                <a:gd name="connsiteY0" fmla="*/ 230124 h 276225"/>
                <a:gd name="connsiteX1" fmla="*/ 331830 w 390525"/>
                <a:gd name="connsiteY1" fmla="*/ 230124 h 276225"/>
                <a:gd name="connsiteX2" fmla="*/ 342498 w 390525"/>
                <a:gd name="connsiteY2" fmla="*/ 222028 h 276225"/>
                <a:gd name="connsiteX3" fmla="*/ 387075 w 390525"/>
                <a:gd name="connsiteY3" fmla="*/ 66008 h 276225"/>
                <a:gd name="connsiteX4" fmla="*/ 385265 w 390525"/>
                <a:gd name="connsiteY4" fmla="*/ 56198 h 276225"/>
                <a:gd name="connsiteX5" fmla="*/ 376407 w 390525"/>
                <a:gd name="connsiteY5" fmla="*/ 51721 h 276225"/>
                <a:gd name="connsiteX6" fmla="*/ 104754 w 390525"/>
                <a:gd name="connsiteY6" fmla="*/ 51721 h 276225"/>
                <a:gd name="connsiteX7" fmla="*/ 96753 w 390525"/>
                <a:gd name="connsiteY7" fmla="*/ 15907 h 276225"/>
                <a:gd name="connsiteX8" fmla="*/ 85894 w 390525"/>
                <a:gd name="connsiteY8" fmla="*/ 7144 h 276225"/>
                <a:gd name="connsiteX9" fmla="*/ 18552 w 390525"/>
                <a:gd name="connsiteY9" fmla="*/ 7144 h 276225"/>
                <a:gd name="connsiteX10" fmla="*/ 7218 w 390525"/>
                <a:gd name="connsiteY10" fmla="*/ 17050 h 276225"/>
                <a:gd name="connsiteX11" fmla="*/ 18266 w 390525"/>
                <a:gd name="connsiteY11" fmla="*/ 29433 h 276225"/>
                <a:gd name="connsiteX12" fmla="*/ 76941 w 390525"/>
                <a:gd name="connsiteY12" fmla="*/ 29433 h 276225"/>
                <a:gd name="connsiteX13" fmla="*/ 117231 w 390525"/>
                <a:gd name="connsiteY13" fmla="*/ 210503 h 276225"/>
                <a:gd name="connsiteX14" fmla="*/ 97134 w 390525"/>
                <a:gd name="connsiteY14" fmla="*/ 243269 h 276225"/>
                <a:gd name="connsiteX15" fmla="*/ 131043 w 390525"/>
                <a:gd name="connsiteY15" fmla="*/ 274606 h 276225"/>
                <a:gd name="connsiteX16" fmla="*/ 331544 w 390525"/>
                <a:gd name="connsiteY16" fmla="*/ 274606 h 276225"/>
                <a:gd name="connsiteX17" fmla="*/ 342879 w 390525"/>
                <a:gd name="connsiteY17" fmla="*/ 264700 h 276225"/>
                <a:gd name="connsiteX18" fmla="*/ 331830 w 390525"/>
                <a:gd name="connsiteY18" fmla="*/ 252317 h 276225"/>
                <a:gd name="connsiteX19" fmla="*/ 130471 w 390525"/>
                <a:gd name="connsiteY19" fmla="*/ 252317 h 276225"/>
                <a:gd name="connsiteX20" fmla="*/ 119327 w 390525"/>
                <a:gd name="connsiteY20" fmla="*/ 241173 h 276225"/>
                <a:gd name="connsiteX21" fmla="*/ 130471 w 390525"/>
                <a:gd name="connsiteY21" fmla="*/ 230124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0525" h="276225">
                  <a:moveTo>
                    <a:pt x="130471" y="230124"/>
                  </a:moveTo>
                  <a:lnTo>
                    <a:pt x="331830" y="230124"/>
                  </a:lnTo>
                  <a:cubicBezTo>
                    <a:pt x="336782" y="230124"/>
                    <a:pt x="341164" y="226790"/>
                    <a:pt x="342498" y="222028"/>
                  </a:cubicBezTo>
                  <a:lnTo>
                    <a:pt x="387075" y="66008"/>
                  </a:lnTo>
                  <a:cubicBezTo>
                    <a:pt x="388027" y="62675"/>
                    <a:pt x="387360" y="59055"/>
                    <a:pt x="385265" y="56198"/>
                  </a:cubicBezTo>
                  <a:cubicBezTo>
                    <a:pt x="383169" y="53435"/>
                    <a:pt x="379836" y="51721"/>
                    <a:pt x="376407" y="51721"/>
                  </a:cubicBezTo>
                  <a:lnTo>
                    <a:pt x="104754" y="51721"/>
                  </a:lnTo>
                  <a:lnTo>
                    <a:pt x="96753" y="15907"/>
                  </a:lnTo>
                  <a:cubicBezTo>
                    <a:pt x="95609" y="10763"/>
                    <a:pt x="91133" y="7144"/>
                    <a:pt x="85894" y="7144"/>
                  </a:cubicBezTo>
                  <a:lnTo>
                    <a:pt x="18552" y="7144"/>
                  </a:lnTo>
                  <a:cubicBezTo>
                    <a:pt x="12838" y="7144"/>
                    <a:pt x="7789" y="11335"/>
                    <a:pt x="7218" y="17050"/>
                  </a:cubicBezTo>
                  <a:cubicBezTo>
                    <a:pt x="6455" y="23813"/>
                    <a:pt x="11694" y="29433"/>
                    <a:pt x="18266" y="29433"/>
                  </a:cubicBezTo>
                  <a:lnTo>
                    <a:pt x="76941" y="29433"/>
                  </a:lnTo>
                  <a:lnTo>
                    <a:pt x="117231" y="210503"/>
                  </a:lnTo>
                  <a:cubicBezTo>
                    <a:pt x="104754" y="215932"/>
                    <a:pt x="96276" y="228600"/>
                    <a:pt x="97134" y="243269"/>
                  </a:cubicBezTo>
                  <a:cubicBezTo>
                    <a:pt x="98181" y="260985"/>
                    <a:pt x="113326" y="274606"/>
                    <a:pt x="131043" y="274606"/>
                  </a:cubicBezTo>
                  <a:lnTo>
                    <a:pt x="331544" y="274606"/>
                  </a:lnTo>
                  <a:cubicBezTo>
                    <a:pt x="337259" y="274606"/>
                    <a:pt x="342307" y="270415"/>
                    <a:pt x="342879" y="264700"/>
                  </a:cubicBezTo>
                  <a:cubicBezTo>
                    <a:pt x="343641" y="257937"/>
                    <a:pt x="338402" y="252317"/>
                    <a:pt x="331830" y="252317"/>
                  </a:cubicBezTo>
                  <a:lnTo>
                    <a:pt x="130471" y="252317"/>
                  </a:lnTo>
                  <a:cubicBezTo>
                    <a:pt x="124375" y="252317"/>
                    <a:pt x="119327" y="247365"/>
                    <a:pt x="119327" y="241173"/>
                  </a:cubicBezTo>
                  <a:cubicBezTo>
                    <a:pt x="119327" y="234982"/>
                    <a:pt x="124375" y="230124"/>
                    <a:pt x="130471" y="23012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5" name="자유형: 도형 429"/>
            <p:cNvSpPr/>
            <p:nvPr/>
          </p:nvSpPr>
          <p:spPr>
            <a:xfrm>
              <a:off x="6911141" y="5857588"/>
              <a:ext cx="76200" cy="76200"/>
            </a:xfrm>
            <a:custGeom>
              <a:avLst/>
              <a:gdLst>
                <a:gd name="connsiteX0" fmla="*/ 7144 w 76200"/>
                <a:gd name="connsiteY0" fmla="*/ 40577 h 76200"/>
                <a:gd name="connsiteX1" fmla="*/ 40576 w 76200"/>
                <a:gd name="connsiteY1" fmla="*/ 74009 h 76200"/>
                <a:gd name="connsiteX2" fmla="*/ 74009 w 76200"/>
                <a:gd name="connsiteY2" fmla="*/ 40577 h 76200"/>
                <a:gd name="connsiteX3" fmla="*/ 40576 w 76200"/>
                <a:gd name="connsiteY3" fmla="*/ 7144 h 76200"/>
                <a:gd name="connsiteX4" fmla="*/ 7144 w 76200"/>
                <a:gd name="connsiteY4" fmla="*/ 4057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144" y="40577"/>
                  </a:moveTo>
                  <a:cubicBezTo>
                    <a:pt x="7144" y="59055"/>
                    <a:pt x="22098" y="74009"/>
                    <a:pt x="40576" y="74009"/>
                  </a:cubicBezTo>
                  <a:cubicBezTo>
                    <a:pt x="59055" y="74009"/>
                    <a:pt x="74009" y="59055"/>
                    <a:pt x="74009" y="40577"/>
                  </a:cubicBezTo>
                  <a:cubicBezTo>
                    <a:pt x="74009" y="22098"/>
                    <a:pt x="59055" y="7144"/>
                    <a:pt x="40576" y="7144"/>
                  </a:cubicBezTo>
                  <a:cubicBezTo>
                    <a:pt x="22193" y="7144"/>
                    <a:pt x="7144" y="22098"/>
                    <a:pt x="7144" y="4057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6" name="자유형: 도형 430"/>
            <p:cNvSpPr/>
            <p:nvPr/>
          </p:nvSpPr>
          <p:spPr>
            <a:xfrm>
              <a:off x="7067922" y="5857588"/>
              <a:ext cx="76200" cy="76200"/>
            </a:xfrm>
            <a:custGeom>
              <a:avLst/>
              <a:gdLst>
                <a:gd name="connsiteX0" fmla="*/ 7144 w 76200"/>
                <a:gd name="connsiteY0" fmla="*/ 40577 h 76200"/>
                <a:gd name="connsiteX1" fmla="*/ 40577 w 76200"/>
                <a:gd name="connsiteY1" fmla="*/ 74009 h 76200"/>
                <a:gd name="connsiteX2" fmla="*/ 74009 w 76200"/>
                <a:gd name="connsiteY2" fmla="*/ 40577 h 76200"/>
                <a:gd name="connsiteX3" fmla="*/ 40577 w 76200"/>
                <a:gd name="connsiteY3" fmla="*/ 7144 h 76200"/>
                <a:gd name="connsiteX4" fmla="*/ 7144 w 76200"/>
                <a:gd name="connsiteY4" fmla="*/ 4057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144" y="40577"/>
                  </a:moveTo>
                  <a:cubicBezTo>
                    <a:pt x="7144" y="59055"/>
                    <a:pt x="22098" y="74009"/>
                    <a:pt x="40577" y="74009"/>
                  </a:cubicBezTo>
                  <a:cubicBezTo>
                    <a:pt x="59055" y="74009"/>
                    <a:pt x="74009" y="59055"/>
                    <a:pt x="74009" y="40577"/>
                  </a:cubicBezTo>
                  <a:cubicBezTo>
                    <a:pt x="74009" y="22098"/>
                    <a:pt x="59055" y="7144"/>
                    <a:pt x="40577" y="7144"/>
                  </a:cubicBezTo>
                  <a:cubicBezTo>
                    <a:pt x="22193" y="7144"/>
                    <a:pt x="7144" y="22098"/>
                    <a:pt x="7144" y="4057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grpSp>
        <p:nvGrpSpPr>
          <p:cNvPr id="27" name="그룹 16"/>
          <p:cNvGrpSpPr/>
          <p:nvPr/>
        </p:nvGrpSpPr>
        <p:grpSpPr>
          <a:xfrm>
            <a:off x="5522666" y="4849927"/>
            <a:ext cx="385886" cy="266700"/>
            <a:chOff x="8144247" y="4296431"/>
            <a:chExt cx="385886" cy="266700"/>
          </a:xfrm>
          <a:solidFill>
            <a:schemeClr val="bg1"/>
          </a:solidFill>
        </p:grpSpPr>
        <p:sp>
          <p:nvSpPr>
            <p:cNvPr id="28" name="자유형: 도형 17"/>
            <p:cNvSpPr/>
            <p:nvPr/>
          </p:nvSpPr>
          <p:spPr>
            <a:xfrm>
              <a:off x="8253908" y="4296431"/>
              <a:ext cx="276225" cy="266700"/>
            </a:xfrm>
            <a:custGeom>
              <a:avLst/>
              <a:gdLst>
                <a:gd name="connsiteX0" fmla="*/ 275530 w 276225"/>
                <a:gd name="connsiteY0" fmla="*/ 128884 h 266700"/>
                <a:gd name="connsiteX1" fmla="*/ 247908 w 276225"/>
                <a:gd name="connsiteY1" fmla="*/ 111263 h 266700"/>
                <a:gd name="connsiteX2" fmla="*/ 194663 w 276225"/>
                <a:gd name="connsiteY2" fmla="*/ 107834 h 266700"/>
                <a:gd name="connsiteX3" fmla="*/ 188853 w 276225"/>
                <a:gd name="connsiteY3" fmla="*/ 107548 h 266700"/>
                <a:gd name="connsiteX4" fmla="*/ 184281 w 276225"/>
                <a:gd name="connsiteY4" fmla="*/ 102881 h 266700"/>
                <a:gd name="connsiteX5" fmla="*/ 113796 w 276225"/>
                <a:gd name="connsiteY5" fmla="*/ 15727 h 266700"/>
                <a:gd name="connsiteX6" fmla="*/ 107224 w 276225"/>
                <a:gd name="connsiteY6" fmla="*/ 8964 h 266700"/>
                <a:gd name="connsiteX7" fmla="*/ 94175 w 276225"/>
                <a:gd name="connsiteY7" fmla="*/ 7249 h 266700"/>
                <a:gd name="connsiteX8" fmla="*/ 92269 w 276225"/>
                <a:gd name="connsiteY8" fmla="*/ 7345 h 266700"/>
                <a:gd name="connsiteX9" fmla="*/ 82649 w 276225"/>
                <a:gd name="connsiteY9" fmla="*/ 9345 h 266700"/>
                <a:gd name="connsiteX10" fmla="*/ 81030 w 276225"/>
                <a:gd name="connsiteY10" fmla="*/ 24014 h 266700"/>
                <a:gd name="connsiteX11" fmla="*/ 107986 w 276225"/>
                <a:gd name="connsiteY11" fmla="*/ 107262 h 266700"/>
                <a:gd name="connsiteX12" fmla="*/ 69314 w 276225"/>
                <a:gd name="connsiteY12" fmla="*/ 107262 h 266700"/>
                <a:gd name="connsiteX13" fmla="*/ 63409 w 276225"/>
                <a:gd name="connsiteY13" fmla="*/ 106976 h 266700"/>
                <a:gd name="connsiteX14" fmla="*/ 58646 w 276225"/>
                <a:gd name="connsiteY14" fmla="*/ 102404 h 266700"/>
                <a:gd name="connsiteX15" fmla="*/ 33786 w 276225"/>
                <a:gd name="connsiteY15" fmla="*/ 73163 h 266700"/>
                <a:gd name="connsiteX16" fmla="*/ 26833 w 276225"/>
                <a:gd name="connsiteY16" fmla="*/ 66495 h 266700"/>
                <a:gd name="connsiteX17" fmla="*/ 16546 w 276225"/>
                <a:gd name="connsiteY17" fmla="*/ 65447 h 266700"/>
                <a:gd name="connsiteX18" fmla="*/ 10164 w 276225"/>
                <a:gd name="connsiteY18" fmla="*/ 67924 h 266700"/>
                <a:gd name="connsiteX19" fmla="*/ 8640 w 276225"/>
                <a:gd name="connsiteY19" fmla="*/ 82402 h 266700"/>
                <a:gd name="connsiteX20" fmla="*/ 22832 w 276225"/>
                <a:gd name="connsiteY20" fmla="*/ 136694 h 266700"/>
                <a:gd name="connsiteX21" fmla="*/ 8640 w 276225"/>
                <a:gd name="connsiteY21" fmla="*/ 190987 h 266700"/>
                <a:gd name="connsiteX22" fmla="*/ 7211 w 276225"/>
                <a:gd name="connsiteY22" fmla="*/ 200607 h 266700"/>
                <a:gd name="connsiteX23" fmla="*/ 16546 w 276225"/>
                <a:gd name="connsiteY23" fmla="*/ 207941 h 266700"/>
                <a:gd name="connsiteX24" fmla="*/ 23023 w 276225"/>
                <a:gd name="connsiteY24" fmla="*/ 208227 h 266700"/>
                <a:gd name="connsiteX25" fmla="*/ 33786 w 276225"/>
                <a:gd name="connsiteY25" fmla="*/ 200226 h 266700"/>
                <a:gd name="connsiteX26" fmla="*/ 58646 w 276225"/>
                <a:gd name="connsiteY26" fmla="*/ 170984 h 266700"/>
                <a:gd name="connsiteX27" fmla="*/ 62647 w 276225"/>
                <a:gd name="connsiteY27" fmla="*/ 166698 h 266700"/>
                <a:gd name="connsiteX28" fmla="*/ 69219 w 276225"/>
                <a:gd name="connsiteY28" fmla="*/ 166127 h 266700"/>
                <a:gd name="connsiteX29" fmla="*/ 107891 w 276225"/>
                <a:gd name="connsiteY29" fmla="*/ 166127 h 266700"/>
                <a:gd name="connsiteX30" fmla="*/ 80935 w 276225"/>
                <a:gd name="connsiteY30" fmla="*/ 249470 h 266700"/>
                <a:gd name="connsiteX31" fmla="*/ 79220 w 276225"/>
                <a:gd name="connsiteY31" fmla="*/ 259091 h 266700"/>
                <a:gd name="connsiteX32" fmla="*/ 92174 w 276225"/>
                <a:gd name="connsiteY32" fmla="*/ 266234 h 266700"/>
                <a:gd name="connsiteX33" fmla="*/ 94079 w 276225"/>
                <a:gd name="connsiteY33" fmla="*/ 266330 h 266700"/>
                <a:gd name="connsiteX34" fmla="*/ 98842 w 276225"/>
                <a:gd name="connsiteY34" fmla="*/ 266520 h 266700"/>
                <a:gd name="connsiteX35" fmla="*/ 103509 w 276225"/>
                <a:gd name="connsiteY35" fmla="*/ 266139 h 266700"/>
                <a:gd name="connsiteX36" fmla="*/ 113701 w 276225"/>
                <a:gd name="connsiteY36" fmla="*/ 257853 h 266700"/>
                <a:gd name="connsiteX37" fmla="*/ 184186 w 276225"/>
                <a:gd name="connsiteY37" fmla="*/ 170699 h 266700"/>
                <a:gd name="connsiteX38" fmla="*/ 188091 w 276225"/>
                <a:gd name="connsiteY38" fmla="*/ 166317 h 266700"/>
                <a:gd name="connsiteX39" fmla="*/ 194568 w 276225"/>
                <a:gd name="connsiteY39" fmla="*/ 165650 h 266700"/>
                <a:gd name="connsiteX40" fmla="*/ 247813 w 276225"/>
                <a:gd name="connsiteY40" fmla="*/ 162221 h 266700"/>
                <a:gd name="connsiteX41" fmla="*/ 275435 w 276225"/>
                <a:gd name="connsiteY41" fmla="*/ 144600 h 266700"/>
                <a:gd name="connsiteX42" fmla="*/ 275530 w 276225"/>
                <a:gd name="connsiteY42" fmla="*/ 128884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6225" h="266700">
                  <a:moveTo>
                    <a:pt x="275530" y="128884"/>
                  </a:moveTo>
                  <a:cubicBezTo>
                    <a:pt x="275150" y="128312"/>
                    <a:pt x="265339" y="114787"/>
                    <a:pt x="247908" y="111263"/>
                  </a:cubicBezTo>
                  <a:cubicBezTo>
                    <a:pt x="232192" y="108024"/>
                    <a:pt x="196188" y="107834"/>
                    <a:pt x="194663" y="107834"/>
                  </a:cubicBezTo>
                  <a:cubicBezTo>
                    <a:pt x="192187" y="107834"/>
                    <a:pt x="189901" y="107643"/>
                    <a:pt x="188853" y="107548"/>
                  </a:cubicBezTo>
                  <a:cubicBezTo>
                    <a:pt x="187805" y="106691"/>
                    <a:pt x="185710" y="104595"/>
                    <a:pt x="184281" y="102881"/>
                  </a:cubicBezTo>
                  <a:lnTo>
                    <a:pt x="113796" y="15727"/>
                  </a:lnTo>
                  <a:cubicBezTo>
                    <a:pt x="112272" y="13822"/>
                    <a:pt x="109129" y="10298"/>
                    <a:pt x="107224" y="8964"/>
                  </a:cubicBezTo>
                  <a:cubicBezTo>
                    <a:pt x="103890" y="6678"/>
                    <a:pt x="95222" y="7154"/>
                    <a:pt x="94175" y="7249"/>
                  </a:cubicBezTo>
                  <a:lnTo>
                    <a:pt x="92269" y="7345"/>
                  </a:lnTo>
                  <a:cubicBezTo>
                    <a:pt x="89698" y="7535"/>
                    <a:pt x="84935" y="8107"/>
                    <a:pt x="82649" y="9345"/>
                  </a:cubicBezTo>
                  <a:cubicBezTo>
                    <a:pt x="81315" y="10107"/>
                    <a:pt x="77220" y="12488"/>
                    <a:pt x="81030" y="24014"/>
                  </a:cubicBezTo>
                  <a:cubicBezTo>
                    <a:pt x="81030" y="24014"/>
                    <a:pt x="107891" y="106881"/>
                    <a:pt x="107986" y="107262"/>
                  </a:cubicBezTo>
                  <a:cubicBezTo>
                    <a:pt x="107605" y="107262"/>
                    <a:pt x="69314" y="107262"/>
                    <a:pt x="69314" y="107262"/>
                  </a:cubicBezTo>
                  <a:cubicBezTo>
                    <a:pt x="66743" y="107262"/>
                    <a:pt x="64457" y="107072"/>
                    <a:pt x="63409" y="106976"/>
                  </a:cubicBezTo>
                  <a:cubicBezTo>
                    <a:pt x="62361" y="106119"/>
                    <a:pt x="60170" y="104119"/>
                    <a:pt x="58646" y="102404"/>
                  </a:cubicBezTo>
                  <a:lnTo>
                    <a:pt x="33786" y="73163"/>
                  </a:lnTo>
                  <a:cubicBezTo>
                    <a:pt x="33596" y="72972"/>
                    <a:pt x="29500" y="68114"/>
                    <a:pt x="26833" y="66495"/>
                  </a:cubicBezTo>
                  <a:cubicBezTo>
                    <a:pt x="23309" y="64399"/>
                    <a:pt x="16546" y="65447"/>
                    <a:pt x="16546" y="65447"/>
                  </a:cubicBezTo>
                  <a:cubicBezTo>
                    <a:pt x="14640" y="65828"/>
                    <a:pt x="11878" y="66686"/>
                    <a:pt x="10164" y="67924"/>
                  </a:cubicBezTo>
                  <a:cubicBezTo>
                    <a:pt x="7116" y="70115"/>
                    <a:pt x="6544" y="74972"/>
                    <a:pt x="8640" y="82402"/>
                  </a:cubicBezTo>
                  <a:cubicBezTo>
                    <a:pt x="14260" y="102404"/>
                    <a:pt x="22166" y="132122"/>
                    <a:pt x="22832" y="136694"/>
                  </a:cubicBezTo>
                  <a:cubicBezTo>
                    <a:pt x="22261" y="141266"/>
                    <a:pt x="14260" y="170889"/>
                    <a:pt x="8640" y="190987"/>
                  </a:cubicBezTo>
                  <a:cubicBezTo>
                    <a:pt x="8164" y="192511"/>
                    <a:pt x="6830" y="197845"/>
                    <a:pt x="7211" y="200607"/>
                  </a:cubicBezTo>
                  <a:cubicBezTo>
                    <a:pt x="8069" y="206322"/>
                    <a:pt x="16165" y="207846"/>
                    <a:pt x="16546" y="207941"/>
                  </a:cubicBezTo>
                  <a:cubicBezTo>
                    <a:pt x="18546" y="208322"/>
                    <a:pt x="21308" y="208418"/>
                    <a:pt x="23023" y="208227"/>
                  </a:cubicBezTo>
                  <a:cubicBezTo>
                    <a:pt x="27214" y="207751"/>
                    <a:pt x="32738" y="201464"/>
                    <a:pt x="33786" y="200226"/>
                  </a:cubicBezTo>
                  <a:lnTo>
                    <a:pt x="58646" y="170984"/>
                  </a:lnTo>
                  <a:cubicBezTo>
                    <a:pt x="60266" y="169079"/>
                    <a:pt x="61885" y="167460"/>
                    <a:pt x="62647" y="166698"/>
                  </a:cubicBezTo>
                  <a:cubicBezTo>
                    <a:pt x="63980" y="166412"/>
                    <a:pt x="67028" y="166127"/>
                    <a:pt x="69219" y="166127"/>
                  </a:cubicBezTo>
                  <a:cubicBezTo>
                    <a:pt x="69219" y="166127"/>
                    <a:pt x="107509" y="166127"/>
                    <a:pt x="107891" y="166127"/>
                  </a:cubicBezTo>
                  <a:cubicBezTo>
                    <a:pt x="107795" y="166508"/>
                    <a:pt x="80935" y="249470"/>
                    <a:pt x="80935" y="249470"/>
                  </a:cubicBezTo>
                  <a:cubicBezTo>
                    <a:pt x="80173" y="251947"/>
                    <a:pt x="78839" y="256519"/>
                    <a:pt x="79220" y="259091"/>
                  </a:cubicBezTo>
                  <a:cubicBezTo>
                    <a:pt x="79792" y="263186"/>
                    <a:pt x="84173" y="265663"/>
                    <a:pt x="92174" y="266234"/>
                  </a:cubicBezTo>
                  <a:lnTo>
                    <a:pt x="94079" y="266330"/>
                  </a:lnTo>
                  <a:cubicBezTo>
                    <a:pt x="95318" y="266425"/>
                    <a:pt x="97127" y="266520"/>
                    <a:pt x="98842" y="266520"/>
                  </a:cubicBezTo>
                  <a:cubicBezTo>
                    <a:pt x="100556" y="266520"/>
                    <a:pt x="102366" y="266425"/>
                    <a:pt x="103509" y="266139"/>
                  </a:cubicBezTo>
                  <a:cubicBezTo>
                    <a:pt x="107509" y="265282"/>
                    <a:pt x="113034" y="258614"/>
                    <a:pt x="113701" y="257853"/>
                  </a:cubicBezTo>
                  <a:lnTo>
                    <a:pt x="184186" y="170699"/>
                  </a:lnTo>
                  <a:cubicBezTo>
                    <a:pt x="185710" y="168794"/>
                    <a:pt x="187329" y="167079"/>
                    <a:pt x="188091" y="166317"/>
                  </a:cubicBezTo>
                  <a:cubicBezTo>
                    <a:pt x="189425" y="166031"/>
                    <a:pt x="192377" y="165650"/>
                    <a:pt x="194568" y="165650"/>
                  </a:cubicBezTo>
                  <a:cubicBezTo>
                    <a:pt x="196092" y="165650"/>
                    <a:pt x="232001" y="165460"/>
                    <a:pt x="247813" y="162221"/>
                  </a:cubicBezTo>
                  <a:cubicBezTo>
                    <a:pt x="265244" y="158697"/>
                    <a:pt x="275054" y="145172"/>
                    <a:pt x="275435" y="144600"/>
                  </a:cubicBezTo>
                  <a:cubicBezTo>
                    <a:pt x="278769" y="140314"/>
                    <a:pt x="278769" y="133456"/>
                    <a:pt x="275530" y="12888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9" name="자유형: 도형 18"/>
            <p:cNvSpPr/>
            <p:nvPr/>
          </p:nvSpPr>
          <p:spPr>
            <a:xfrm>
              <a:off x="8179204" y="4370832"/>
              <a:ext cx="66675" cy="28575"/>
            </a:xfrm>
            <a:custGeom>
              <a:avLst/>
              <a:gdLst>
                <a:gd name="connsiteX0" fmla="*/ 48101 w 66675"/>
                <a:gd name="connsiteY0" fmla="*/ 7144 h 28575"/>
                <a:gd name="connsiteX1" fmla="*/ 18573 w 66675"/>
                <a:gd name="connsiteY1" fmla="*/ 7144 h 28575"/>
                <a:gd name="connsiteX2" fmla="*/ 7144 w 66675"/>
                <a:gd name="connsiteY2" fmla="*/ 18669 h 28575"/>
                <a:gd name="connsiteX3" fmla="*/ 18573 w 66675"/>
                <a:gd name="connsiteY3" fmla="*/ 30194 h 28575"/>
                <a:gd name="connsiteX4" fmla="*/ 48101 w 66675"/>
                <a:gd name="connsiteY4" fmla="*/ 30194 h 28575"/>
                <a:gd name="connsiteX5" fmla="*/ 59531 w 66675"/>
                <a:gd name="connsiteY5" fmla="*/ 18669 h 28575"/>
                <a:gd name="connsiteX6" fmla="*/ 48101 w 6667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28575">
                  <a:moveTo>
                    <a:pt x="48101" y="7144"/>
                  </a:moveTo>
                  <a:lnTo>
                    <a:pt x="18573" y="7144"/>
                  </a:lnTo>
                  <a:cubicBezTo>
                    <a:pt x="12287" y="7144"/>
                    <a:pt x="7144" y="12287"/>
                    <a:pt x="7144" y="18669"/>
                  </a:cubicBezTo>
                  <a:cubicBezTo>
                    <a:pt x="7144" y="25051"/>
                    <a:pt x="12287" y="30194"/>
                    <a:pt x="18573" y="30194"/>
                  </a:cubicBezTo>
                  <a:lnTo>
                    <a:pt x="48101" y="30194"/>
                  </a:lnTo>
                  <a:cubicBezTo>
                    <a:pt x="54387" y="30194"/>
                    <a:pt x="59531" y="25051"/>
                    <a:pt x="59531" y="18669"/>
                  </a:cubicBezTo>
                  <a:cubicBezTo>
                    <a:pt x="59436" y="12287"/>
                    <a:pt x="54387" y="7144"/>
                    <a:pt x="48101"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30" name="자유형: 도형 19"/>
            <p:cNvSpPr/>
            <p:nvPr/>
          </p:nvSpPr>
          <p:spPr>
            <a:xfrm>
              <a:off x="8179204" y="4460748"/>
              <a:ext cx="66675" cy="28575"/>
            </a:xfrm>
            <a:custGeom>
              <a:avLst/>
              <a:gdLst>
                <a:gd name="connsiteX0" fmla="*/ 48101 w 66675"/>
                <a:gd name="connsiteY0" fmla="*/ 7144 h 28575"/>
                <a:gd name="connsiteX1" fmla="*/ 18573 w 66675"/>
                <a:gd name="connsiteY1" fmla="*/ 7144 h 28575"/>
                <a:gd name="connsiteX2" fmla="*/ 7144 w 66675"/>
                <a:gd name="connsiteY2" fmla="*/ 18669 h 28575"/>
                <a:gd name="connsiteX3" fmla="*/ 18573 w 66675"/>
                <a:gd name="connsiteY3" fmla="*/ 30194 h 28575"/>
                <a:gd name="connsiteX4" fmla="*/ 48101 w 66675"/>
                <a:gd name="connsiteY4" fmla="*/ 30194 h 28575"/>
                <a:gd name="connsiteX5" fmla="*/ 59531 w 66675"/>
                <a:gd name="connsiteY5" fmla="*/ 18669 h 28575"/>
                <a:gd name="connsiteX6" fmla="*/ 48101 w 6667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28575">
                  <a:moveTo>
                    <a:pt x="48101" y="7144"/>
                  </a:moveTo>
                  <a:lnTo>
                    <a:pt x="18573" y="7144"/>
                  </a:lnTo>
                  <a:cubicBezTo>
                    <a:pt x="12287" y="7144"/>
                    <a:pt x="7144" y="12287"/>
                    <a:pt x="7144" y="18669"/>
                  </a:cubicBezTo>
                  <a:cubicBezTo>
                    <a:pt x="7144" y="25051"/>
                    <a:pt x="12287" y="30194"/>
                    <a:pt x="18573" y="30194"/>
                  </a:cubicBezTo>
                  <a:lnTo>
                    <a:pt x="48101" y="30194"/>
                  </a:lnTo>
                  <a:cubicBezTo>
                    <a:pt x="54387" y="30194"/>
                    <a:pt x="59531" y="25051"/>
                    <a:pt x="59531" y="18669"/>
                  </a:cubicBezTo>
                  <a:cubicBezTo>
                    <a:pt x="59436" y="12287"/>
                    <a:pt x="54387" y="7144"/>
                    <a:pt x="48101"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31" name="자유형: 도형 20"/>
            <p:cNvSpPr/>
            <p:nvPr/>
          </p:nvSpPr>
          <p:spPr>
            <a:xfrm>
              <a:off x="8144247" y="4416171"/>
              <a:ext cx="95250" cy="28575"/>
            </a:xfrm>
            <a:custGeom>
              <a:avLst/>
              <a:gdLst>
                <a:gd name="connsiteX0" fmla="*/ 82963 w 95250"/>
                <a:gd name="connsiteY0" fmla="*/ 7144 h 28575"/>
                <a:gd name="connsiteX1" fmla="*/ 18574 w 95250"/>
                <a:gd name="connsiteY1" fmla="*/ 7144 h 28575"/>
                <a:gd name="connsiteX2" fmla="*/ 7144 w 95250"/>
                <a:gd name="connsiteY2" fmla="*/ 18669 h 28575"/>
                <a:gd name="connsiteX3" fmla="*/ 18574 w 95250"/>
                <a:gd name="connsiteY3" fmla="*/ 30194 h 28575"/>
                <a:gd name="connsiteX4" fmla="*/ 82963 w 95250"/>
                <a:gd name="connsiteY4" fmla="*/ 30194 h 28575"/>
                <a:gd name="connsiteX5" fmla="*/ 94393 w 95250"/>
                <a:gd name="connsiteY5" fmla="*/ 18669 h 28575"/>
                <a:gd name="connsiteX6" fmla="*/ 82963 w 95250"/>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0" h="28575">
                  <a:moveTo>
                    <a:pt x="82963" y="7144"/>
                  </a:moveTo>
                  <a:lnTo>
                    <a:pt x="18574" y="7144"/>
                  </a:lnTo>
                  <a:cubicBezTo>
                    <a:pt x="12288" y="7144"/>
                    <a:pt x="7144" y="12287"/>
                    <a:pt x="7144" y="18669"/>
                  </a:cubicBezTo>
                  <a:cubicBezTo>
                    <a:pt x="7144" y="25051"/>
                    <a:pt x="12288" y="30194"/>
                    <a:pt x="18574" y="30194"/>
                  </a:cubicBezTo>
                  <a:lnTo>
                    <a:pt x="82963" y="30194"/>
                  </a:lnTo>
                  <a:cubicBezTo>
                    <a:pt x="89249" y="30194"/>
                    <a:pt x="94393" y="25051"/>
                    <a:pt x="94393" y="18669"/>
                  </a:cubicBezTo>
                  <a:cubicBezTo>
                    <a:pt x="94393" y="12287"/>
                    <a:pt x="89249" y="7144"/>
                    <a:pt x="82963"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pic>
        <p:nvPicPr>
          <p:cNvPr id="43" name="图片 4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4" name="文本框 43"/>
          <p:cNvSpPr txBox="1"/>
          <p:nvPr/>
        </p:nvSpPr>
        <p:spPr>
          <a:xfrm>
            <a:off x="650240" y="2265301"/>
            <a:ext cx="3860800" cy="3415030"/>
          </a:xfrm>
          <a:prstGeom prst="rect">
            <a:avLst/>
          </a:prstGeom>
          <a:noFill/>
        </p:spPr>
        <p:txBody>
          <a:bodyPr wrap="square" rtlCol="0">
            <a:spAutoFit/>
          </a:bodyPr>
          <a:lstStyle/>
          <a:p>
            <a:pPr>
              <a:lnSpc>
                <a:spcPct val="150000"/>
              </a:lnSpc>
            </a:pPr>
            <a:r>
              <a:rPr lang="en-US" altLang="zh-CN" dirty="0"/>
              <a:t>1</a:t>
            </a:r>
            <a:r>
              <a:rPr lang="zh-CN" altLang="en-US" dirty="0"/>
              <a:t>、网络营销为证券公司提供庞大的潜在客户资源。</a:t>
            </a:r>
          </a:p>
          <a:p>
            <a:pPr>
              <a:lnSpc>
                <a:spcPct val="150000"/>
              </a:lnSpc>
            </a:pPr>
            <a:r>
              <a:rPr lang="en-US" altLang="zh-CN" dirty="0"/>
              <a:t>2</a:t>
            </a:r>
            <a:r>
              <a:rPr lang="zh-CN" altLang="en-US" dirty="0"/>
              <a:t>、互联网金融的发展倒逼证券公司转型。</a:t>
            </a:r>
          </a:p>
          <a:p>
            <a:pPr>
              <a:lnSpc>
                <a:spcPct val="150000"/>
              </a:lnSpc>
            </a:pPr>
            <a:r>
              <a:rPr lang="en-US" altLang="zh-CN" dirty="0"/>
              <a:t>3</a:t>
            </a:r>
            <a:r>
              <a:rPr lang="zh-CN" altLang="en-US" dirty="0"/>
              <a:t>、互联网金融促使证券经纪业务加速升级。</a:t>
            </a:r>
          </a:p>
          <a:p>
            <a:pPr>
              <a:lnSpc>
                <a:spcPct val="150000"/>
              </a:lnSpc>
            </a:pPr>
            <a:r>
              <a:rPr lang="en-US" altLang="zh-CN" dirty="0"/>
              <a:t>4</a:t>
            </a:r>
            <a:r>
              <a:rPr lang="zh-CN" altLang="en-US" dirty="0"/>
              <a:t>、互联网金融使得创新深度合作模式进一步加剧。</a:t>
            </a:r>
          </a:p>
        </p:txBody>
      </p:sp>
      <p:sp>
        <p:nvSpPr>
          <p:cNvPr id="45" name="文本框 44"/>
          <p:cNvSpPr txBox="1"/>
          <p:nvPr/>
        </p:nvSpPr>
        <p:spPr>
          <a:xfrm>
            <a:off x="6924561" y="2264922"/>
            <a:ext cx="4251439" cy="2584450"/>
          </a:xfrm>
          <a:prstGeom prst="rect">
            <a:avLst/>
          </a:prstGeom>
          <a:noFill/>
        </p:spPr>
        <p:txBody>
          <a:bodyPr wrap="square" rtlCol="0">
            <a:spAutoFit/>
          </a:bodyPr>
          <a:lstStyle/>
          <a:p>
            <a:pPr>
              <a:lnSpc>
                <a:spcPct val="150000"/>
              </a:lnSpc>
            </a:pPr>
            <a:r>
              <a:rPr lang="en-US" altLang="zh-CN" dirty="0"/>
              <a:t>1</a:t>
            </a:r>
            <a:r>
              <a:rPr lang="zh-CN" altLang="en-US" dirty="0"/>
              <a:t>、互联网金融颠覆了传统的竞争模式</a:t>
            </a:r>
          </a:p>
          <a:p>
            <a:pPr>
              <a:lnSpc>
                <a:spcPct val="150000"/>
              </a:lnSpc>
            </a:pPr>
            <a:r>
              <a:rPr lang="en-US" altLang="zh-CN" dirty="0"/>
              <a:t>2</a:t>
            </a:r>
            <a:r>
              <a:rPr lang="zh-CN" altLang="en-US" dirty="0"/>
              <a:t>、互联网金融重塑了证券公司的运营模式</a:t>
            </a:r>
          </a:p>
          <a:p>
            <a:pPr>
              <a:lnSpc>
                <a:spcPct val="150000"/>
              </a:lnSpc>
            </a:pPr>
            <a:r>
              <a:rPr lang="en-US" altLang="zh-CN" dirty="0"/>
              <a:t>3</a:t>
            </a:r>
            <a:r>
              <a:rPr lang="zh-CN" altLang="en-US" dirty="0"/>
              <a:t>、互联网金融改变了券商的服务理念</a:t>
            </a:r>
          </a:p>
          <a:p>
            <a:pPr>
              <a:lnSpc>
                <a:spcPct val="150000"/>
              </a:lnSpc>
            </a:pPr>
            <a:r>
              <a:rPr lang="en-US" altLang="zh-CN" dirty="0"/>
              <a:t>4</a:t>
            </a:r>
            <a:r>
              <a:rPr lang="zh-CN" altLang="en-US" dirty="0"/>
              <a:t>、一人多户政策的实施，加速了券商阵营的分化</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ssolve">
                                      <p:cBhvr>
                                        <p:cTn id="16" dur="500"/>
                                        <p:tgtEl>
                                          <p:spTgt spid="1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ssolve">
                                      <p:cBhvr>
                                        <p:cTn id="19" dur="500"/>
                                        <p:tgtEl>
                                          <p:spTgt spid="17"/>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dissolve">
                                      <p:cBhvr>
                                        <p:cTn id="22" dur="500"/>
                                        <p:tgtEl>
                                          <p:spTgt spid="18"/>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dissolve">
                                      <p:cBhvr>
                                        <p:cTn id="25" dur="500"/>
                                        <p:tgtEl>
                                          <p:spTgt spid="19"/>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dissolve">
                                      <p:cBhvr>
                                        <p:cTn id="28" dur="500"/>
                                        <p:tgtEl>
                                          <p:spTgt spid="21"/>
                                        </p:tgtEl>
                                      </p:cBhvr>
                                    </p:animEffect>
                                  </p:childTnLst>
                                </p:cTn>
                              </p:par>
                              <p:par>
                                <p:cTn id="29" presetID="9"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dissolve">
                                      <p:cBhvr>
                                        <p:cTn id="31" dur="500"/>
                                        <p:tgtEl>
                                          <p:spTgt spid="23"/>
                                        </p:tgtEl>
                                      </p:cBhvr>
                                    </p:animEffect>
                                  </p:childTnLst>
                                </p:cTn>
                              </p:par>
                              <p:par>
                                <p:cTn id="32" presetID="9" presetClass="entr" presetSubtype="0" fill="hold"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dissolve">
                                      <p:cBhvr>
                                        <p:cTn id="3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6" grpId="0"/>
      <p:bldP spid="17" grpId="0" animBg="1"/>
      <p:bldP spid="18" grpId="0" animBg="1"/>
      <p:bldP spid="19" grpId="0"/>
      <p:bldP spid="2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197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第七部分</a:t>
            </a:r>
          </a:p>
        </p:txBody>
      </p:sp>
      <p:sp>
        <p:nvSpPr>
          <p:cNvPr id="7" name="文本框 6"/>
          <p:cNvSpPr txBox="1"/>
          <p:nvPr/>
        </p:nvSpPr>
        <p:spPr>
          <a:xfrm>
            <a:off x="5293773" y="1998761"/>
            <a:ext cx="1774295" cy="33718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07</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2651471" y="3257174"/>
            <a:ext cx="6888480" cy="1106805"/>
          </a:xfrm>
          <a:prstGeom prst="rect">
            <a:avLst/>
          </a:prstGeom>
          <a:noFill/>
        </p:spPr>
        <p:txBody>
          <a:bodyPr wrap="none" rtlCol="0">
            <a:spAutoFit/>
          </a:bodyPr>
          <a:lstStyle/>
          <a:p>
            <a:pPr lvl="0" algn="ctr"/>
            <a:r>
              <a:rPr kumimoji="1" lang="zh-CN" altLang="en-US" sz="6600" dirty="0">
                <a:solidFill>
                  <a:srgbClr val="44546A"/>
                </a:solidFill>
                <a:cs typeface="+mn-ea"/>
                <a:sym typeface="+mn-lt"/>
              </a:rPr>
              <a:t>网上证券信息服务</a:t>
            </a:r>
          </a:p>
        </p:txBody>
      </p:sp>
      <p:pic>
        <p:nvPicPr>
          <p:cNvPr id="10" name="图片 9"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4051" y="319536"/>
            <a:ext cx="6116320" cy="460375"/>
          </a:xfrm>
          <a:prstGeom prst="rect">
            <a:avLst/>
          </a:prstGeom>
          <a:noFill/>
        </p:spPr>
        <p:txBody>
          <a:bodyPr wrap="none" rtlCol="0">
            <a:spAutoFit/>
          </a:bodyPr>
          <a:lstStyle/>
          <a:p>
            <a:pPr marR="0" indent="0" defTabSz="914400" fontAlgn="auto">
              <a:lnSpc>
                <a:spcPct val="100000"/>
              </a:lnSpc>
              <a:spcBef>
                <a:spcPts val="0"/>
              </a:spcBef>
              <a:spcAft>
                <a:spcPts val="0"/>
              </a:spcAft>
              <a:buClrTx/>
              <a:buSzTx/>
              <a:buFontTx/>
              <a:buNone/>
              <a:defRPr/>
            </a:pPr>
            <a:r>
              <a:rPr kumimoji="1" lang="en-US" altLang="zh-CN" sz="2400" b="0" i="0" kern="1200" cap="none" spc="0" normalizeH="0" baseline="0" noProof="0" dirty="0">
                <a:solidFill>
                  <a:srgbClr val="44546A"/>
                </a:solidFill>
                <a:cs typeface="+mn-ea"/>
                <a:sym typeface="+mn-lt"/>
              </a:rPr>
              <a:t>01 </a:t>
            </a:r>
            <a:r>
              <a:rPr kumimoji="1" lang="zh-CN" altLang="en-US" sz="2400" b="0" i="0" kern="1200" cap="none" spc="0" normalizeH="0" baseline="0" noProof="0" dirty="0">
                <a:solidFill>
                  <a:srgbClr val="44546A"/>
                </a:solidFill>
                <a:cs typeface="+mn-ea"/>
                <a:sym typeface="+mn-lt"/>
              </a:rPr>
              <a:t>网上证券信息服务：信息获取方式的变革</a:t>
            </a:r>
          </a:p>
        </p:txBody>
      </p:sp>
      <p:pic>
        <p:nvPicPr>
          <p:cNvPr id="3" name="图片 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6" name="文本框 5"/>
          <p:cNvSpPr txBox="1"/>
          <p:nvPr/>
        </p:nvSpPr>
        <p:spPr>
          <a:xfrm>
            <a:off x="549275" y="2164715"/>
            <a:ext cx="5429250" cy="3784600"/>
          </a:xfrm>
          <a:prstGeom prst="rect">
            <a:avLst/>
          </a:prstGeom>
          <a:noFill/>
        </p:spPr>
        <p:txBody>
          <a:bodyPr wrap="square" rtlCol="0" anchor="t">
            <a:spAutoFit/>
          </a:bodyPr>
          <a:lstStyle/>
          <a:p>
            <a:pPr fontAlgn="auto">
              <a:lnSpc>
                <a:spcPct val="150000"/>
              </a:lnSpc>
            </a:pPr>
            <a:r>
              <a:rPr lang="en-US" altLang="zh-CN" sz="2000"/>
              <a:t>       </a:t>
            </a:r>
            <a:r>
              <a:rPr lang="zh-CN" altLang="en-US" sz="2000"/>
              <a:t>网上证券信息服务的模块主要有财经、行情、交易信息等。其中，财经信息模块主要包含财政、金融、经济等信息；行情信息模块主要包含行情显示、行情分析、行情预警等信息分析；交易信息模块主要包含委托买入、委托卖出、委托撤单、委托查询、成交查询、资金查询、网上对账单查询、交割单打印确认等与交易相关的信息。</a:t>
            </a:r>
          </a:p>
        </p:txBody>
      </p:sp>
      <p:pic>
        <p:nvPicPr>
          <p:cNvPr id="101" name="图片 100"/>
          <p:cNvPicPr/>
          <p:nvPr/>
        </p:nvPicPr>
        <p:blipFill>
          <a:blip r:embed="rId4"/>
          <a:stretch>
            <a:fillRect/>
          </a:stretch>
        </p:blipFill>
        <p:spPr>
          <a:xfrm>
            <a:off x="5978525" y="2088515"/>
            <a:ext cx="6083300" cy="386080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197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第八部分</a:t>
            </a:r>
          </a:p>
        </p:txBody>
      </p:sp>
      <p:sp>
        <p:nvSpPr>
          <p:cNvPr id="7" name="文本框 6"/>
          <p:cNvSpPr txBox="1"/>
          <p:nvPr/>
        </p:nvSpPr>
        <p:spPr>
          <a:xfrm>
            <a:off x="5293773" y="1998761"/>
            <a:ext cx="1774295" cy="33718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08</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3908771" y="3257174"/>
            <a:ext cx="4373880" cy="1106805"/>
          </a:xfrm>
          <a:prstGeom prst="rect">
            <a:avLst/>
          </a:prstGeom>
          <a:noFill/>
        </p:spPr>
        <p:txBody>
          <a:bodyPr wrap="none" rtlCol="0">
            <a:spAutoFit/>
          </a:bodyPr>
          <a:lstStyle/>
          <a:p>
            <a:pPr lvl="0" algn="ctr"/>
            <a:r>
              <a:rPr kumimoji="1" lang="zh-CN" altLang="en-US" sz="6600" dirty="0">
                <a:solidFill>
                  <a:srgbClr val="44546A"/>
                </a:solidFill>
                <a:cs typeface="+mn-ea"/>
                <a:sym typeface="+mn-lt"/>
              </a:rPr>
              <a:t>程序化交易</a:t>
            </a:r>
          </a:p>
        </p:txBody>
      </p:sp>
      <p:pic>
        <p:nvPicPr>
          <p:cNvPr id="10" name="图片 9"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第一部分</a:t>
            </a:r>
          </a:p>
        </p:txBody>
      </p:sp>
      <p:sp>
        <p:nvSpPr>
          <p:cNvPr id="7" name="文本框 6"/>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01</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2232660" y="2844289"/>
            <a:ext cx="7726680" cy="110680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6600" b="0" i="0" u="none" strike="noStrike" kern="1200" cap="none" spc="0" normalizeH="0" baseline="0" noProof="0" dirty="0">
                <a:ln>
                  <a:noFill/>
                </a:ln>
                <a:solidFill>
                  <a:srgbClr val="44546A"/>
                </a:solidFill>
                <a:effectLst/>
                <a:uLnTx/>
                <a:uFillTx/>
                <a:cs typeface="+mn-ea"/>
                <a:sym typeface="+mn-lt"/>
              </a:rPr>
              <a:t>证券市场的互联网化</a:t>
            </a:r>
          </a:p>
        </p:txBody>
      </p:sp>
      <p:pic>
        <p:nvPicPr>
          <p:cNvPr id="10" name="图片 9"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34877" y="1537866"/>
            <a:ext cx="5189370" cy="4135913"/>
            <a:chOff x="1174752" y="2094775"/>
            <a:chExt cx="4294140" cy="3422418"/>
          </a:xfrm>
        </p:grpSpPr>
        <p:pic>
          <p:nvPicPr>
            <p:cNvPr id="18" name="Picture 5"/>
            <p:cNvPicPr>
              <a:picLocks noChangeAspect="1"/>
            </p:cNvPicPr>
            <p:nvPr/>
          </p:nvPicPr>
          <p:blipFill>
            <a:blip r:embed="rId3" cstate="screen"/>
            <a:stretch>
              <a:fillRect/>
            </a:stretch>
          </p:blipFill>
          <p:spPr>
            <a:xfrm>
              <a:off x="1174752" y="2094775"/>
              <a:ext cx="4294140" cy="3422418"/>
            </a:xfrm>
            <a:prstGeom prst="rect">
              <a:avLst/>
            </a:prstGeom>
          </p:spPr>
        </p:pic>
        <p:sp>
          <p:nvSpPr>
            <p:cNvPr id="19" name="矩形 18"/>
            <p:cNvSpPr/>
            <p:nvPr/>
          </p:nvSpPr>
          <p:spPr>
            <a:xfrm>
              <a:off x="1397399" y="2301989"/>
              <a:ext cx="3842449" cy="2176369"/>
            </a:xfrm>
            <a:prstGeom prst="rect">
              <a:avLst/>
            </a:prstGeom>
            <a:blipFill>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4546A"/>
                </a:solidFill>
                <a:cs typeface="+mn-ea"/>
                <a:sym typeface="+mn-lt"/>
              </a:endParaRPr>
            </a:p>
          </p:txBody>
        </p:sp>
        <p:sp>
          <p:nvSpPr>
            <p:cNvPr id="20" name="透明"/>
            <p:cNvSpPr/>
            <p:nvPr/>
          </p:nvSpPr>
          <p:spPr bwMode="auto">
            <a:xfrm>
              <a:off x="3259976" y="2301989"/>
              <a:ext cx="1979872"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44546A"/>
                </a:solidFill>
                <a:cs typeface="+mn-ea"/>
                <a:sym typeface="+mn-lt"/>
              </a:endParaRPr>
            </a:p>
          </p:txBody>
        </p:sp>
      </p:grpSp>
      <p:pic>
        <p:nvPicPr>
          <p:cNvPr id="3" name="图片 2" descr="图表, 旭日形&#10;&#10;描述已自动生成"/>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p:cNvSpPr txBox="1"/>
          <p:nvPr/>
        </p:nvSpPr>
        <p:spPr>
          <a:xfrm>
            <a:off x="266079" y="275607"/>
            <a:ext cx="520192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b="0" i="0" u="none" strike="noStrike" kern="1200" cap="none" spc="0" normalizeH="0" baseline="0" noProof="0">
                <a:ln>
                  <a:noFill/>
                </a:ln>
                <a:solidFill>
                  <a:srgbClr val="44546A"/>
                </a:solidFill>
                <a:effectLst/>
                <a:uLnTx/>
                <a:uFillTx/>
                <a:cs typeface="+mn-ea"/>
                <a:sym typeface="+mn-lt"/>
              </a:rPr>
              <a:t>01 </a:t>
            </a:r>
            <a:r>
              <a:rPr kumimoji="1" lang="zh-CN" altLang="en-US" sz="2400" b="0" i="0" u="none" strike="noStrike" kern="1200" cap="none" spc="0" normalizeH="0" baseline="0" noProof="0">
                <a:ln>
                  <a:noFill/>
                </a:ln>
                <a:solidFill>
                  <a:srgbClr val="44546A"/>
                </a:solidFill>
                <a:effectLst/>
                <a:uLnTx/>
                <a:uFillTx/>
                <a:cs typeface="+mn-ea"/>
                <a:sym typeface="+mn-lt"/>
              </a:rPr>
              <a:t>程序化交易：和你炒股的是计算机</a:t>
            </a:r>
          </a:p>
        </p:txBody>
      </p:sp>
      <p:sp>
        <p:nvSpPr>
          <p:cNvPr id="5" name="文本框 4"/>
          <p:cNvSpPr txBox="1"/>
          <p:nvPr/>
        </p:nvSpPr>
        <p:spPr>
          <a:xfrm>
            <a:off x="6256020" y="1698625"/>
            <a:ext cx="4859655" cy="2471420"/>
          </a:xfrm>
          <a:prstGeom prst="rect">
            <a:avLst/>
          </a:prstGeom>
          <a:noFill/>
        </p:spPr>
        <p:txBody>
          <a:bodyPr wrap="square" rtlCol="0" anchor="t">
            <a:noAutofit/>
          </a:bodyPr>
          <a:lstStyle/>
          <a:p>
            <a:pPr fontAlgn="auto">
              <a:lnSpc>
                <a:spcPct val="150000"/>
              </a:lnSpc>
            </a:pPr>
            <a:r>
              <a:rPr lang="en-US" altLang="zh-CN" sz="2000"/>
              <a:t>    </a:t>
            </a:r>
            <a:r>
              <a:rPr lang="zh-CN" altLang="en-US" sz="2000"/>
              <a:t>程序中集中了大量证券分析师、数据分析师，以及程序员的智慧，从计算机程序设计、算法模型的计算、预测，到模型条件被触发时的自动下单、分析、完成交易，都是由计算机自动完成的。因此，除了人之外，股民们实际上正在和计算机一起操作股票。</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8144" y="252968"/>
            <a:ext cx="306832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dirty="0">
                <a:solidFill>
                  <a:srgbClr val="44546A"/>
                </a:solidFill>
                <a:cs typeface="+mn-ea"/>
                <a:sym typeface="+mn-lt"/>
              </a:rPr>
              <a:t>02</a:t>
            </a:r>
            <a:r>
              <a:rPr kumimoji="1" lang="zh-CN" altLang="en-US" sz="2400" dirty="0">
                <a:solidFill>
                  <a:srgbClr val="44546A"/>
                </a:solidFill>
                <a:cs typeface="+mn-ea"/>
                <a:sym typeface="+mn-lt"/>
              </a:rPr>
              <a:t> 程序化交易的优势</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pic>
        <p:nvPicPr>
          <p:cNvPr id="18" name="图片 17"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grpSp>
        <p:nvGrpSpPr>
          <p:cNvPr id="84" name="组合 83"/>
          <p:cNvGrpSpPr/>
          <p:nvPr/>
        </p:nvGrpSpPr>
        <p:grpSpPr>
          <a:xfrm>
            <a:off x="1501140" y="1985537"/>
            <a:ext cx="10340084" cy="3711048"/>
            <a:chOff x="2477" y="3127"/>
            <a:chExt cx="16284" cy="5844"/>
          </a:xfrm>
        </p:grpSpPr>
        <p:grpSp>
          <p:nvGrpSpPr>
            <p:cNvPr id="85" name="组合 84"/>
            <p:cNvGrpSpPr/>
            <p:nvPr/>
          </p:nvGrpSpPr>
          <p:grpSpPr>
            <a:xfrm>
              <a:off x="10754" y="3127"/>
              <a:ext cx="7587" cy="941"/>
              <a:chOff x="11347" y="3284"/>
              <a:chExt cx="7382" cy="916"/>
            </a:xfrm>
          </p:grpSpPr>
          <p:sp>
            <p:nvSpPr>
              <p:cNvPr id="106" name="Rectangle 60"/>
              <p:cNvSpPr/>
              <p:nvPr/>
            </p:nvSpPr>
            <p:spPr>
              <a:xfrm>
                <a:off x="12293" y="3284"/>
                <a:ext cx="6436" cy="444"/>
              </a:xfrm>
              <a:prstGeom prst="rect">
                <a:avLst/>
              </a:prstGeom>
            </p:spPr>
            <p:txBody>
              <a:bodyPr wrap="square" lIns="0" tIns="0" rIns="0" bIns="0">
                <a:spAutoFit/>
              </a:bodyPr>
              <a:lstStyle/>
              <a:p>
                <a:pPr algn="l"/>
                <a:r>
                  <a:rPr lang="zh-CN" altLang="en-US" sz="2000" dirty="0">
                    <a:solidFill>
                      <a:schemeClr val="tx1"/>
                    </a:solidFill>
                    <a:cs typeface="+mn-ea"/>
                    <a:sym typeface="+mn-lt"/>
                  </a:rPr>
                  <a:t>解决了风险管理和操作效率上的问题</a:t>
                </a:r>
              </a:p>
            </p:txBody>
          </p:sp>
          <p:sp>
            <p:nvSpPr>
              <p:cNvPr id="108" name="Freeform 387"/>
              <p:cNvSpPr>
                <a:spLocks noEditPoints="1"/>
              </p:cNvSpPr>
              <p:nvPr/>
            </p:nvSpPr>
            <p:spPr bwMode="auto">
              <a:xfrm>
                <a:off x="11347" y="3510"/>
                <a:ext cx="587" cy="690"/>
              </a:xfrm>
              <a:custGeom>
                <a:avLst/>
                <a:gdLst/>
                <a:ahLst/>
                <a:cxnLst>
                  <a:cxn ang="0">
                    <a:pos x="88900" y="107950"/>
                  </a:cxn>
                  <a:cxn ang="0">
                    <a:pos x="44450" y="107950"/>
                  </a:cxn>
                  <a:cxn ang="0">
                    <a:pos x="31750" y="111125"/>
                  </a:cxn>
                  <a:cxn ang="0">
                    <a:pos x="12700" y="139700"/>
                  </a:cxn>
                  <a:cxn ang="0">
                    <a:pos x="12700" y="146050"/>
                  </a:cxn>
                  <a:cxn ang="0">
                    <a:pos x="120650" y="146050"/>
                  </a:cxn>
                  <a:cxn ang="0">
                    <a:pos x="120650" y="139700"/>
                  </a:cxn>
                  <a:cxn ang="0">
                    <a:pos x="104775" y="114300"/>
                  </a:cxn>
                  <a:cxn ang="0">
                    <a:pos x="101600" y="111125"/>
                  </a:cxn>
                  <a:cxn ang="0">
                    <a:pos x="95250" y="107950"/>
                  </a:cxn>
                  <a:cxn ang="0">
                    <a:pos x="88900" y="107950"/>
                  </a:cxn>
                  <a:cxn ang="0">
                    <a:pos x="92075" y="95250"/>
                  </a:cxn>
                  <a:cxn ang="0">
                    <a:pos x="92075" y="95250"/>
                  </a:cxn>
                  <a:cxn ang="0">
                    <a:pos x="98425" y="95250"/>
                  </a:cxn>
                  <a:cxn ang="0">
                    <a:pos x="104775" y="98425"/>
                  </a:cxn>
                  <a:cxn ang="0">
                    <a:pos x="133350" y="139700"/>
                  </a:cxn>
                  <a:cxn ang="0">
                    <a:pos x="133350" y="149225"/>
                  </a:cxn>
                  <a:cxn ang="0">
                    <a:pos x="127000" y="155575"/>
                  </a:cxn>
                  <a:cxn ang="0">
                    <a:pos x="127000" y="155575"/>
                  </a:cxn>
                  <a:cxn ang="0">
                    <a:pos x="6350" y="155575"/>
                  </a:cxn>
                  <a:cxn ang="0">
                    <a:pos x="0" y="149225"/>
                  </a:cxn>
                  <a:cxn ang="0">
                    <a:pos x="0" y="149225"/>
                  </a:cxn>
                  <a:cxn ang="0">
                    <a:pos x="0" y="139700"/>
                  </a:cxn>
                  <a:cxn ang="0">
                    <a:pos x="25400" y="98425"/>
                  </a:cxn>
                  <a:cxn ang="0">
                    <a:pos x="38100" y="95250"/>
                  </a:cxn>
                  <a:cxn ang="0">
                    <a:pos x="12700" y="50800"/>
                  </a:cxn>
                  <a:cxn ang="0">
                    <a:pos x="66675" y="0"/>
                  </a:cxn>
                  <a:cxn ang="0">
                    <a:pos x="117475" y="50800"/>
                  </a:cxn>
                  <a:cxn ang="0">
                    <a:pos x="92075" y="95250"/>
                  </a:cxn>
                  <a:cxn ang="0">
                    <a:pos x="66675" y="9525"/>
                  </a:cxn>
                  <a:cxn ang="0">
                    <a:pos x="66675" y="9525"/>
                  </a:cxn>
                  <a:cxn ang="0">
                    <a:pos x="28575" y="34925"/>
                  </a:cxn>
                  <a:cxn ang="0">
                    <a:pos x="25400" y="50800"/>
                  </a:cxn>
                  <a:cxn ang="0">
                    <a:pos x="50800" y="88900"/>
                  </a:cxn>
                  <a:cxn ang="0">
                    <a:pos x="82550" y="88900"/>
                  </a:cxn>
                  <a:cxn ang="0">
                    <a:pos x="104775" y="50800"/>
                  </a:cxn>
                  <a:cxn ang="0">
                    <a:pos x="66675" y="9525"/>
                  </a:cxn>
                </a:cxnLst>
                <a:rect l="0" t="0" r="0" b="0"/>
                <a:pathLst>
                  <a:path w="42" h="49">
                    <a:moveTo>
                      <a:pt x="28" y="34"/>
                    </a:moveTo>
                    <a:cubicBezTo>
                      <a:pt x="14" y="34"/>
                      <a:pt x="14" y="34"/>
                      <a:pt x="14" y="34"/>
                    </a:cubicBezTo>
                    <a:cubicBezTo>
                      <a:pt x="12" y="34"/>
                      <a:pt x="11" y="34"/>
                      <a:pt x="10" y="35"/>
                    </a:cubicBezTo>
                    <a:cubicBezTo>
                      <a:pt x="6" y="36"/>
                      <a:pt x="4" y="40"/>
                      <a:pt x="4" y="44"/>
                    </a:cubicBezTo>
                    <a:cubicBezTo>
                      <a:pt x="4" y="46"/>
                      <a:pt x="4" y="46"/>
                      <a:pt x="4" y="46"/>
                    </a:cubicBezTo>
                    <a:cubicBezTo>
                      <a:pt x="38" y="46"/>
                      <a:pt x="38" y="46"/>
                      <a:pt x="38" y="46"/>
                    </a:cubicBezTo>
                    <a:cubicBezTo>
                      <a:pt x="38" y="44"/>
                      <a:pt x="38" y="44"/>
                      <a:pt x="38" y="44"/>
                    </a:cubicBezTo>
                    <a:cubicBezTo>
                      <a:pt x="38" y="41"/>
                      <a:pt x="36" y="37"/>
                      <a:pt x="33" y="36"/>
                    </a:cubicBezTo>
                    <a:cubicBezTo>
                      <a:pt x="33" y="35"/>
                      <a:pt x="32" y="35"/>
                      <a:pt x="32" y="35"/>
                    </a:cubicBezTo>
                    <a:cubicBezTo>
                      <a:pt x="31" y="34"/>
                      <a:pt x="31" y="34"/>
                      <a:pt x="30" y="34"/>
                    </a:cubicBezTo>
                    <a:cubicBezTo>
                      <a:pt x="29" y="34"/>
                      <a:pt x="29" y="34"/>
                      <a:pt x="28" y="34"/>
                    </a:cubicBezTo>
                    <a:close/>
                    <a:moveTo>
                      <a:pt x="29" y="30"/>
                    </a:moveTo>
                    <a:cubicBezTo>
                      <a:pt x="29" y="30"/>
                      <a:pt x="29" y="30"/>
                      <a:pt x="29" y="30"/>
                    </a:cubicBezTo>
                    <a:cubicBezTo>
                      <a:pt x="30" y="30"/>
                      <a:pt x="30" y="30"/>
                      <a:pt x="31" y="30"/>
                    </a:cubicBezTo>
                    <a:cubicBezTo>
                      <a:pt x="32" y="31"/>
                      <a:pt x="32" y="31"/>
                      <a:pt x="33" y="31"/>
                    </a:cubicBezTo>
                    <a:cubicBezTo>
                      <a:pt x="38" y="33"/>
                      <a:pt x="42" y="38"/>
                      <a:pt x="42" y="44"/>
                    </a:cubicBezTo>
                    <a:cubicBezTo>
                      <a:pt x="42" y="47"/>
                      <a:pt x="42" y="47"/>
                      <a:pt x="42" y="47"/>
                    </a:cubicBezTo>
                    <a:cubicBezTo>
                      <a:pt x="42" y="48"/>
                      <a:pt x="41" y="49"/>
                      <a:pt x="40" y="49"/>
                    </a:cubicBezTo>
                    <a:cubicBezTo>
                      <a:pt x="40" y="49"/>
                      <a:pt x="40" y="49"/>
                      <a:pt x="40" y="49"/>
                    </a:cubicBezTo>
                    <a:cubicBezTo>
                      <a:pt x="2" y="49"/>
                      <a:pt x="2" y="49"/>
                      <a:pt x="2" y="49"/>
                    </a:cubicBezTo>
                    <a:cubicBezTo>
                      <a:pt x="1" y="49"/>
                      <a:pt x="0" y="48"/>
                      <a:pt x="0" y="47"/>
                    </a:cubicBezTo>
                    <a:cubicBezTo>
                      <a:pt x="0" y="47"/>
                      <a:pt x="0" y="47"/>
                      <a:pt x="0" y="47"/>
                    </a:cubicBezTo>
                    <a:cubicBezTo>
                      <a:pt x="0" y="44"/>
                      <a:pt x="0" y="44"/>
                      <a:pt x="0" y="44"/>
                    </a:cubicBezTo>
                    <a:cubicBezTo>
                      <a:pt x="0" y="38"/>
                      <a:pt x="3" y="33"/>
                      <a:pt x="8" y="31"/>
                    </a:cubicBezTo>
                    <a:cubicBezTo>
                      <a:pt x="10" y="31"/>
                      <a:pt x="11" y="30"/>
                      <a:pt x="12" y="30"/>
                    </a:cubicBezTo>
                    <a:cubicBezTo>
                      <a:pt x="7" y="27"/>
                      <a:pt x="4" y="22"/>
                      <a:pt x="4" y="16"/>
                    </a:cubicBezTo>
                    <a:cubicBezTo>
                      <a:pt x="4" y="7"/>
                      <a:pt x="12" y="0"/>
                      <a:pt x="21" y="0"/>
                    </a:cubicBezTo>
                    <a:cubicBezTo>
                      <a:pt x="30" y="0"/>
                      <a:pt x="37" y="7"/>
                      <a:pt x="37" y="16"/>
                    </a:cubicBezTo>
                    <a:cubicBezTo>
                      <a:pt x="37" y="22"/>
                      <a:pt x="34" y="27"/>
                      <a:pt x="29" y="30"/>
                    </a:cubicBezTo>
                    <a:close/>
                    <a:moveTo>
                      <a:pt x="21" y="3"/>
                    </a:moveTo>
                    <a:cubicBezTo>
                      <a:pt x="21" y="3"/>
                      <a:pt x="21" y="3"/>
                      <a:pt x="21" y="3"/>
                    </a:cubicBezTo>
                    <a:cubicBezTo>
                      <a:pt x="16" y="3"/>
                      <a:pt x="11" y="6"/>
                      <a:pt x="9" y="11"/>
                    </a:cubicBezTo>
                    <a:cubicBezTo>
                      <a:pt x="9" y="13"/>
                      <a:pt x="8" y="14"/>
                      <a:pt x="8" y="16"/>
                    </a:cubicBezTo>
                    <a:cubicBezTo>
                      <a:pt x="8" y="21"/>
                      <a:pt x="11" y="26"/>
                      <a:pt x="16" y="28"/>
                    </a:cubicBezTo>
                    <a:cubicBezTo>
                      <a:pt x="19" y="29"/>
                      <a:pt x="23" y="29"/>
                      <a:pt x="26" y="28"/>
                    </a:cubicBezTo>
                    <a:cubicBezTo>
                      <a:pt x="30" y="26"/>
                      <a:pt x="33" y="21"/>
                      <a:pt x="33" y="16"/>
                    </a:cubicBezTo>
                    <a:cubicBezTo>
                      <a:pt x="33" y="9"/>
                      <a:pt x="28" y="3"/>
                      <a:pt x="21" y="3"/>
                    </a:cubicBezTo>
                    <a:close/>
                  </a:path>
                </a:pathLst>
              </a:custGeom>
              <a:solidFill>
                <a:schemeClr val="bg1">
                  <a:lumMod val="50000"/>
                </a:schemeClr>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grpSp>
        <p:grpSp>
          <p:nvGrpSpPr>
            <p:cNvPr id="86" name="组合 85"/>
            <p:cNvGrpSpPr/>
            <p:nvPr/>
          </p:nvGrpSpPr>
          <p:grpSpPr>
            <a:xfrm>
              <a:off x="2477" y="4498"/>
              <a:ext cx="5701" cy="4473"/>
              <a:chOff x="3389" y="3614"/>
              <a:chExt cx="6549" cy="5137"/>
            </a:xfrm>
          </p:grpSpPr>
          <p:sp>
            <p:nvSpPr>
              <p:cNvPr id="103" name="梯形 102"/>
              <p:cNvSpPr/>
              <p:nvPr/>
            </p:nvSpPr>
            <p:spPr>
              <a:xfrm rot="5400000">
                <a:off x="2175" y="4828"/>
                <a:ext cx="5137" cy="2709"/>
              </a:xfrm>
              <a:prstGeom prst="trapezoid">
                <a:avLst>
                  <a:gd name="adj" fmla="val 283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dirty="0">
                  <a:cs typeface="+mn-ea"/>
                  <a:sym typeface="+mn-lt"/>
                </a:endParaRPr>
              </a:p>
            </p:txBody>
          </p:sp>
          <p:sp>
            <p:nvSpPr>
              <p:cNvPr id="104" name="梯形 103"/>
              <p:cNvSpPr/>
              <p:nvPr/>
            </p:nvSpPr>
            <p:spPr>
              <a:xfrm rot="5400000">
                <a:off x="5521" y="5114"/>
                <a:ext cx="3539" cy="2127"/>
              </a:xfrm>
              <a:prstGeom prst="trapezoid">
                <a:avLst>
                  <a:gd name="adj" fmla="val 24263"/>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105" name="梯形 104"/>
              <p:cNvSpPr/>
              <p:nvPr/>
            </p:nvSpPr>
            <p:spPr>
              <a:xfrm rot="5400000">
                <a:off x="8001" y="5450"/>
                <a:ext cx="2420" cy="1454"/>
              </a:xfrm>
              <a:prstGeom prst="trapezoid">
                <a:avLst>
                  <a:gd name="adj" fmla="val 24263"/>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grpSp>
        <p:grpSp>
          <p:nvGrpSpPr>
            <p:cNvPr id="87" name="组合 86"/>
            <p:cNvGrpSpPr/>
            <p:nvPr/>
          </p:nvGrpSpPr>
          <p:grpSpPr>
            <a:xfrm>
              <a:off x="5978" y="5087"/>
              <a:ext cx="4406" cy="1027"/>
              <a:chOff x="7219" y="3638"/>
              <a:chExt cx="4086" cy="728"/>
            </a:xfrm>
          </p:grpSpPr>
          <p:cxnSp>
            <p:nvCxnSpPr>
              <p:cNvPr id="3" name="肘形连接符 6"/>
              <p:cNvCxnSpPr/>
              <p:nvPr/>
            </p:nvCxnSpPr>
            <p:spPr>
              <a:xfrm>
                <a:off x="7224" y="3648"/>
                <a:ext cx="4081" cy="718"/>
              </a:xfrm>
              <a:prstGeom prst="bentConnector3">
                <a:avLst>
                  <a:gd name="adj1" fmla="val 68335"/>
                </a:avLst>
              </a:prstGeom>
              <a:ln w="19050">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7219" y="3638"/>
                <a:ext cx="0" cy="22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cxnSp>
          <p:nvCxnSpPr>
            <p:cNvPr id="88" name="肘形连接符 12"/>
            <p:cNvCxnSpPr>
              <a:endCxn id="103" idx="1"/>
            </p:cNvCxnSpPr>
            <p:nvPr/>
          </p:nvCxnSpPr>
          <p:spPr>
            <a:xfrm rot="10800000" flipV="1">
              <a:off x="3708" y="3694"/>
              <a:ext cx="6676" cy="1137"/>
            </a:xfrm>
            <a:prstGeom prst="bentConnector2">
              <a:avLst/>
            </a:prstGeom>
            <a:ln w="19050">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89" name="肘形连接符 14"/>
            <p:cNvCxnSpPr/>
            <p:nvPr/>
          </p:nvCxnSpPr>
          <p:spPr>
            <a:xfrm rot="10800000">
              <a:off x="7566" y="7603"/>
              <a:ext cx="2818" cy="946"/>
            </a:xfrm>
            <a:prstGeom prst="bentConnector3">
              <a:avLst>
                <a:gd name="adj1" fmla="val 99503"/>
              </a:avLst>
            </a:prstGeom>
            <a:ln w="19050">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90" name="组合 89"/>
            <p:cNvGrpSpPr/>
            <p:nvPr/>
          </p:nvGrpSpPr>
          <p:grpSpPr>
            <a:xfrm>
              <a:off x="10709" y="5754"/>
              <a:ext cx="8052" cy="778"/>
              <a:chOff x="11303" y="5783"/>
              <a:chExt cx="7832" cy="757"/>
            </a:xfrm>
          </p:grpSpPr>
          <p:sp>
            <p:nvSpPr>
              <p:cNvPr id="98" name="Freeform 160"/>
              <p:cNvSpPr>
                <a:spLocks noEditPoints="1"/>
              </p:cNvSpPr>
              <p:nvPr/>
            </p:nvSpPr>
            <p:spPr bwMode="auto">
              <a:xfrm>
                <a:off x="11303" y="5783"/>
                <a:ext cx="654" cy="757"/>
              </a:xfrm>
              <a:custGeom>
                <a:avLst/>
                <a:gdLst/>
                <a:ahLst/>
                <a:cxnLst>
                  <a:cxn ang="0">
                    <a:pos x="121934" y="104775"/>
                  </a:cxn>
                  <a:cxn ang="0">
                    <a:pos x="141187" y="114300"/>
                  </a:cxn>
                  <a:cxn ang="0">
                    <a:pos x="141187" y="114300"/>
                  </a:cxn>
                  <a:cxn ang="0">
                    <a:pos x="150813" y="133350"/>
                  </a:cxn>
                  <a:cxn ang="0">
                    <a:pos x="121934" y="161925"/>
                  </a:cxn>
                  <a:cxn ang="0">
                    <a:pos x="93055" y="133350"/>
                  </a:cxn>
                  <a:cxn ang="0">
                    <a:pos x="96264" y="123825"/>
                  </a:cxn>
                  <a:cxn ang="0">
                    <a:pos x="67385" y="107950"/>
                  </a:cxn>
                  <a:cxn ang="0">
                    <a:pos x="64176" y="107950"/>
                  </a:cxn>
                  <a:cxn ang="0">
                    <a:pos x="64176" y="107950"/>
                  </a:cxn>
                  <a:cxn ang="0">
                    <a:pos x="38505" y="117475"/>
                  </a:cxn>
                  <a:cxn ang="0">
                    <a:pos x="0" y="82550"/>
                  </a:cxn>
                  <a:cxn ang="0">
                    <a:pos x="38505" y="44450"/>
                  </a:cxn>
                  <a:cxn ang="0">
                    <a:pos x="64176" y="53975"/>
                  </a:cxn>
                  <a:cxn ang="0">
                    <a:pos x="64176" y="53975"/>
                  </a:cxn>
                  <a:cxn ang="0">
                    <a:pos x="64176" y="53975"/>
                  </a:cxn>
                  <a:cxn ang="0">
                    <a:pos x="67385" y="57150"/>
                  </a:cxn>
                  <a:cxn ang="0">
                    <a:pos x="96264" y="38100"/>
                  </a:cxn>
                  <a:cxn ang="0">
                    <a:pos x="93055" y="28575"/>
                  </a:cxn>
                  <a:cxn ang="0">
                    <a:pos x="121934" y="0"/>
                  </a:cxn>
                  <a:cxn ang="0">
                    <a:pos x="150813" y="28575"/>
                  </a:cxn>
                  <a:cxn ang="0">
                    <a:pos x="121934" y="57150"/>
                  </a:cxn>
                  <a:cxn ang="0">
                    <a:pos x="102681" y="47625"/>
                  </a:cxn>
                  <a:cxn ang="0">
                    <a:pos x="102681" y="47625"/>
                  </a:cxn>
                  <a:cxn ang="0">
                    <a:pos x="73802" y="66675"/>
                  </a:cxn>
                  <a:cxn ang="0">
                    <a:pos x="77011" y="82550"/>
                  </a:cxn>
                  <a:cxn ang="0">
                    <a:pos x="73802" y="95250"/>
                  </a:cxn>
                  <a:cxn ang="0">
                    <a:pos x="102681" y="114300"/>
                  </a:cxn>
                  <a:cxn ang="0">
                    <a:pos x="102681" y="114300"/>
                  </a:cxn>
                  <a:cxn ang="0">
                    <a:pos x="102681" y="114300"/>
                  </a:cxn>
                  <a:cxn ang="0">
                    <a:pos x="102681" y="114300"/>
                  </a:cxn>
                  <a:cxn ang="0">
                    <a:pos x="121934" y="104775"/>
                  </a:cxn>
                  <a:cxn ang="0">
                    <a:pos x="134769" y="120650"/>
                  </a:cxn>
                  <a:cxn ang="0">
                    <a:pos x="134769" y="120650"/>
                  </a:cxn>
                  <a:cxn ang="0">
                    <a:pos x="121934" y="117475"/>
                  </a:cxn>
                  <a:cxn ang="0">
                    <a:pos x="112308" y="120650"/>
                  </a:cxn>
                  <a:cxn ang="0">
                    <a:pos x="112308" y="120650"/>
                  </a:cxn>
                  <a:cxn ang="0">
                    <a:pos x="105890" y="133350"/>
                  </a:cxn>
                  <a:cxn ang="0">
                    <a:pos x="121934" y="149225"/>
                  </a:cxn>
                  <a:cxn ang="0">
                    <a:pos x="137978" y="133350"/>
                  </a:cxn>
                  <a:cxn ang="0">
                    <a:pos x="134769" y="120650"/>
                  </a:cxn>
                  <a:cxn ang="0">
                    <a:pos x="134769" y="120650"/>
                  </a:cxn>
                  <a:cxn ang="0">
                    <a:pos x="54549" y="63500"/>
                  </a:cxn>
                  <a:cxn ang="0">
                    <a:pos x="54549" y="63500"/>
                  </a:cxn>
                  <a:cxn ang="0">
                    <a:pos x="38505" y="57150"/>
                  </a:cxn>
                  <a:cxn ang="0">
                    <a:pos x="12835" y="82550"/>
                  </a:cxn>
                  <a:cxn ang="0">
                    <a:pos x="38505" y="107950"/>
                  </a:cxn>
                  <a:cxn ang="0">
                    <a:pos x="54549" y="98425"/>
                  </a:cxn>
                  <a:cxn ang="0">
                    <a:pos x="54549" y="98425"/>
                  </a:cxn>
                  <a:cxn ang="0">
                    <a:pos x="64176" y="82550"/>
                  </a:cxn>
                  <a:cxn ang="0">
                    <a:pos x="54549" y="63500"/>
                  </a:cxn>
                  <a:cxn ang="0">
                    <a:pos x="54549" y="63500"/>
                  </a:cxn>
                  <a:cxn ang="0">
                    <a:pos x="121934" y="12700"/>
                  </a:cxn>
                  <a:cxn ang="0">
                    <a:pos x="121934" y="12700"/>
                  </a:cxn>
                  <a:cxn ang="0">
                    <a:pos x="105890" y="28575"/>
                  </a:cxn>
                  <a:cxn ang="0">
                    <a:pos x="109099" y="38100"/>
                  </a:cxn>
                  <a:cxn ang="0">
                    <a:pos x="109099" y="38100"/>
                  </a:cxn>
                  <a:cxn ang="0">
                    <a:pos x="112308" y="41275"/>
                  </a:cxn>
                  <a:cxn ang="0">
                    <a:pos x="112308" y="41275"/>
                  </a:cxn>
                  <a:cxn ang="0">
                    <a:pos x="121934" y="44450"/>
                  </a:cxn>
                  <a:cxn ang="0">
                    <a:pos x="137978" y="28575"/>
                  </a:cxn>
                  <a:cxn ang="0">
                    <a:pos x="121934" y="12700"/>
                  </a:cxn>
                </a:cxnLst>
                <a:rect l="0" t="0" r="0" b="0"/>
                <a:pathLst>
                  <a:path w="47" h="51">
                    <a:moveTo>
                      <a:pt x="38" y="33"/>
                    </a:moveTo>
                    <a:cubicBezTo>
                      <a:pt x="41" y="33"/>
                      <a:pt x="43" y="34"/>
                      <a:pt x="44" y="36"/>
                    </a:cubicBezTo>
                    <a:cubicBezTo>
                      <a:pt x="44" y="36"/>
                      <a:pt x="44" y="36"/>
                      <a:pt x="44" y="36"/>
                    </a:cubicBezTo>
                    <a:cubicBezTo>
                      <a:pt x="46" y="37"/>
                      <a:pt x="47" y="40"/>
                      <a:pt x="47" y="42"/>
                    </a:cubicBezTo>
                    <a:cubicBezTo>
                      <a:pt x="47" y="47"/>
                      <a:pt x="43" y="51"/>
                      <a:pt x="38" y="51"/>
                    </a:cubicBezTo>
                    <a:cubicBezTo>
                      <a:pt x="33" y="51"/>
                      <a:pt x="29" y="47"/>
                      <a:pt x="29" y="42"/>
                    </a:cubicBezTo>
                    <a:cubicBezTo>
                      <a:pt x="29" y="41"/>
                      <a:pt x="30" y="40"/>
                      <a:pt x="30" y="39"/>
                    </a:cubicBezTo>
                    <a:cubicBezTo>
                      <a:pt x="21" y="34"/>
                      <a:pt x="21" y="34"/>
                      <a:pt x="21" y="34"/>
                    </a:cubicBezTo>
                    <a:cubicBezTo>
                      <a:pt x="21" y="34"/>
                      <a:pt x="20" y="34"/>
                      <a:pt x="20" y="34"/>
                    </a:cubicBezTo>
                    <a:cubicBezTo>
                      <a:pt x="20" y="34"/>
                      <a:pt x="20" y="34"/>
                      <a:pt x="20" y="34"/>
                    </a:cubicBezTo>
                    <a:cubicBezTo>
                      <a:pt x="18" y="36"/>
                      <a:pt x="15" y="37"/>
                      <a:pt x="12" y="37"/>
                    </a:cubicBezTo>
                    <a:cubicBezTo>
                      <a:pt x="5" y="37"/>
                      <a:pt x="0" y="32"/>
                      <a:pt x="0" y="26"/>
                    </a:cubicBezTo>
                    <a:cubicBezTo>
                      <a:pt x="0" y="19"/>
                      <a:pt x="5" y="14"/>
                      <a:pt x="12" y="14"/>
                    </a:cubicBezTo>
                    <a:cubicBezTo>
                      <a:pt x="15" y="14"/>
                      <a:pt x="18" y="15"/>
                      <a:pt x="20" y="17"/>
                    </a:cubicBezTo>
                    <a:cubicBezTo>
                      <a:pt x="20" y="17"/>
                      <a:pt x="20" y="17"/>
                      <a:pt x="20" y="17"/>
                    </a:cubicBezTo>
                    <a:cubicBezTo>
                      <a:pt x="20" y="17"/>
                      <a:pt x="20" y="17"/>
                      <a:pt x="20" y="17"/>
                    </a:cubicBezTo>
                    <a:cubicBezTo>
                      <a:pt x="20" y="17"/>
                      <a:pt x="21" y="17"/>
                      <a:pt x="21" y="18"/>
                    </a:cubicBezTo>
                    <a:cubicBezTo>
                      <a:pt x="30" y="12"/>
                      <a:pt x="30" y="12"/>
                      <a:pt x="30" y="12"/>
                    </a:cubicBezTo>
                    <a:cubicBezTo>
                      <a:pt x="30" y="11"/>
                      <a:pt x="29" y="10"/>
                      <a:pt x="29" y="9"/>
                    </a:cubicBezTo>
                    <a:cubicBezTo>
                      <a:pt x="29" y="4"/>
                      <a:pt x="33" y="0"/>
                      <a:pt x="38" y="0"/>
                    </a:cubicBezTo>
                    <a:cubicBezTo>
                      <a:pt x="43" y="0"/>
                      <a:pt x="47" y="4"/>
                      <a:pt x="47" y="9"/>
                    </a:cubicBezTo>
                    <a:cubicBezTo>
                      <a:pt x="47" y="14"/>
                      <a:pt x="43" y="18"/>
                      <a:pt x="38" y="18"/>
                    </a:cubicBezTo>
                    <a:cubicBezTo>
                      <a:pt x="36" y="18"/>
                      <a:pt x="34" y="17"/>
                      <a:pt x="32" y="15"/>
                    </a:cubicBezTo>
                    <a:cubicBezTo>
                      <a:pt x="32" y="15"/>
                      <a:pt x="32" y="15"/>
                      <a:pt x="32" y="15"/>
                    </a:cubicBezTo>
                    <a:cubicBezTo>
                      <a:pt x="23" y="21"/>
                      <a:pt x="23" y="21"/>
                      <a:pt x="23" y="21"/>
                    </a:cubicBezTo>
                    <a:cubicBezTo>
                      <a:pt x="23" y="22"/>
                      <a:pt x="24" y="24"/>
                      <a:pt x="24" y="26"/>
                    </a:cubicBezTo>
                    <a:cubicBezTo>
                      <a:pt x="24" y="27"/>
                      <a:pt x="23" y="29"/>
                      <a:pt x="23" y="30"/>
                    </a:cubicBezTo>
                    <a:cubicBezTo>
                      <a:pt x="32" y="36"/>
                      <a:pt x="32" y="36"/>
                      <a:pt x="32" y="36"/>
                    </a:cubicBezTo>
                    <a:cubicBezTo>
                      <a:pt x="32" y="36"/>
                      <a:pt x="32" y="36"/>
                      <a:pt x="32" y="36"/>
                    </a:cubicBezTo>
                    <a:cubicBezTo>
                      <a:pt x="32" y="36"/>
                      <a:pt x="32" y="36"/>
                      <a:pt x="32" y="36"/>
                    </a:cubicBezTo>
                    <a:cubicBezTo>
                      <a:pt x="32" y="36"/>
                      <a:pt x="32" y="36"/>
                      <a:pt x="32" y="36"/>
                    </a:cubicBezTo>
                    <a:cubicBezTo>
                      <a:pt x="34" y="34"/>
                      <a:pt x="36" y="33"/>
                      <a:pt x="38" y="33"/>
                    </a:cubicBezTo>
                    <a:close/>
                    <a:moveTo>
                      <a:pt x="42" y="38"/>
                    </a:moveTo>
                    <a:cubicBezTo>
                      <a:pt x="42" y="38"/>
                      <a:pt x="42" y="38"/>
                      <a:pt x="42" y="38"/>
                    </a:cubicBezTo>
                    <a:cubicBezTo>
                      <a:pt x="41" y="38"/>
                      <a:pt x="40" y="37"/>
                      <a:pt x="38" y="37"/>
                    </a:cubicBezTo>
                    <a:cubicBezTo>
                      <a:pt x="37" y="37"/>
                      <a:pt x="36" y="38"/>
                      <a:pt x="35" y="38"/>
                    </a:cubicBezTo>
                    <a:cubicBezTo>
                      <a:pt x="35" y="38"/>
                      <a:pt x="35" y="38"/>
                      <a:pt x="35" y="38"/>
                    </a:cubicBezTo>
                    <a:cubicBezTo>
                      <a:pt x="34" y="39"/>
                      <a:pt x="33" y="41"/>
                      <a:pt x="33" y="42"/>
                    </a:cubicBezTo>
                    <a:cubicBezTo>
                      <a:pt x="33" y="45"/>
                      <a:pt x="36" y="47"/>
                      <a:pt x="38" y="47"/>
                    </a:cubicBezTo>
                    <a:cubicBezTo>
                      <a:pt x="41" y="47"/>
                      <a:pt x="43" y="45"/>
                      <a:pt x="43" y="42"/>
                    </a:cubicBezTo>
                    <a:cubicBezTo>
                      <a:pt x="43" y="41"/>
                      <a:pt x="43" y="39"/>
                      <a:pt x="42" y="38"/>
                    </a:cubicBezTo>
                    <a:cubicBezTo>
                      <a:pt x="42" y="38"/>
                      <a:pt x="42" y="38"/>
                      <a:pt x="42" y="38"/>
                    </a:cubicBezTo>
                    <a:close/>
                    <a:moveTo>
                      <a:pt x="17" y="20"/>
                    </a:moveTo>
                    <a:cubicBezTo>
                      <a:pt x="17" y="20"/>
                      <a:pt x="17" y="20"/>
                      <a:pt x="17" y="20"/>
                    </a:cubicBezTo>
                    <a:cubicBezTo>
                      <a:pt x="16" y="18"/>
                      <a:pt x="14" y="18"/>
                      <a:pt x="12" y="18"/>
                    </a:cubicBezTo>
                    <a:cubicBezTo>
                      <a:pt x="7" y="18"/>
                      <a:pt x="4" y="21"/>
                      <a:pt x="4" y="26"/>
                    </a:cubicBezTo>
                    <a:cubicBezTo>
                      <a:pt x="4" y="30"/>
                      <a:pt x="7" y="34"/>
                      <a:pt x="12" y="34"/>
                    </a:cubicBezTo>
                    <a:cubicBezTo>
                      <a:pt x="14" y="34"/>
                      <a:pt x="16" y="33"/>
                      <a:pt x="17" y="31"/>
                    </a:cubicBezTo>
                    <a:cubicBezTo>
                      <a:pt x="17" y="31"/>
                      <a:pt x="17" y="31"/>
                      <a:pt x="17" y="31"/>
                    </a:cubicBezTo>
                    <a:cubicBezTo>
                      <a:pt x="19" y="30"/>
                      <a:pt x="20" y="28"/>
                      <a:pt x="20" y="26"/>
                    </a:cubicBezTo>
                    <a:cubicBezTo>
                      <a:pt x="20" y="23"/>
                      <a:pt x="19" y="21"/>
                      <a:pt x="17" y="20"/>
                    </a:cubicBezTo>
                    <a:cubicBezTo>
                      <a:pt x="17" y="20"/>
                      <a:pt x="17" y="20"/>
                      <a:pt x="17" y="20"/>
                    </a:cubicBezTo>
                    <a:close/>
                    <a:moveTo>
                      <a:pt x="38" y="4"/>
                    </a:moveTo>
                    <a:cubicBezTo>
                      <a:pt x="38" y="4"/>
                      <a:pt x="38" y="4"/>
                      <a:pt x="38" y="4"/>
                    </a:cubicBezTo>
                    <a:cubicBezTo>
                      <a:pt x="36" y="4"/>
                      <a:pt x="33" y="7"/>
                      <a:pt x="33" y="9"/>
                    </a:cubicBezTo>
                    <a:cubicBezTo>
                      <a:pt x="33" y="10"/>
                      <a:pt x="34" y="11"/>
                      <a:pt x="34" y="12"/>
                    </a:cubicBezTo>
                    <a:cubicBezTo>
                      <a:pt x="34" y="12"/>
                      <a:pt x="34" y="12"/>
                      <a:pt x="34" y="12"/>
                    </a:cubicBezTo>
                    <a:cubicBezTo>
                      <a:pt x="34" y="12"/>
                      <a:pt x="34" y="12"/>
                      <a:pt x="35" y="13"/>
                    </a:cubicBezTo>
                    <a:cubicBezTo>
                      <a:pt x="35" y="13"/>
                      <a:pt x="35" y="13"/>
                      <a:pt x="35" y="13"/>
                    </a:cubicBezTo>
                    <a:cubicBezTo>
                      <a:pt x="36" y="14"/>
                      <a:pt x="37" y="14"/>
                      <a:pt x="38" y="14"/>
                    </a:cubicBezTo>
                    <a:cubicBezTo>
                      <a:pt x="41" y="14"/>
                      <a:pt x="43" y="12"/>
                      <a:pt x="43" y="9"/>
                    </a:cubicBezTo>
                    <a:cubicBezTo>
                      <a:pt x="43" y="7"/>
                      <a:pt x="41" y="4"/>
                      <a:pt x="38" y="4"/>
                    </a:cubicBezTo>
                    <a:close/>
                  </a:path>
                </a:pathLst>
              </a:custGeom>
              <a:solidFill>
                <a:srgbClr val="2F5597"/>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sp>
            <p:nvSpPr>
              <p:cNvPr id="99" name="Rectangle 60"/>
              <p:cNvSpPr/>
              <p:nvPr/>
            </p:nvSpPr>
            <p:spPr>
              <a:xfrm>
                <a:off x="12227" y="5788"/>
                <a:ext cx="6908" cy="251"/>
              </a:xfrm>
              <a:prstGeom prst="rect">
                <a:avLst/>
              </a:prstGeom>
            </p:spPr>
            <p:txBody>
              <a:bodyPr wrap="square" lIns="0" tIns="0" rIns="0" bIns="0">
                <a:spAutoFit/>
              </a:bodyPr>
              <a:lstStyle/>
              <a:p>
                <a:pPr algn="l"/>
                <a:r>
                  <a:rPr lang="zh-CN" altLang="en-US" sz="2000" dirty="0">
                    <a:solidFill>
                      <a:schemeClr val="tx1"/>
                    </a:solidFill>
                    <a:cs typeface="+mn-ea"/>
                    <a:sym typeface="+mn-lt"/>
                  </a:rPr>
                  <a:t>提供了良好的交易策略和投资组合模型</a:t>
                </a:r>
              </a:p>
            </p:txBody>
          </p:sp>
        </p:grpSp>
        <p:grpSp>
          <p:nvGrpSpPr>
            <p:cNvPr id="91" name="组合 90"/>
            <p:cNvGrpSpPr/>
            <p:nvPr/>
          </p:nvGrpSpPr>
          <p:grpSpPr>
            <a:xfrm>
              <a:off x="10738" y="8206"/>
              <a:ext cx="7804" cy="719"/>
              <a:chOff x="11331" y="7802"/>
              <a:chExt cx="7591" cy="699"/>
            </a:xfrm>
          </p:grpSpPr>
          <p:sp>
            <p:nvSpPr>
              <p:cNvPr id="95" name="Freeform 83"/>
              <p:cNvSpPr>
                <a:spLocks noEditPoints="1"/>
              </p:cNvSpPr>
              <p:nvPr/>
            </p:nvSpPr>
            <p:spPr bwMode="auto">
              <a:xfrm>
                <a:off x="11331" y="7802"/>
                <a:ext cx="619" cy="699"/>
              </a:xfrm>
              <a:custGeom>
                <a:avLst/>
                <a:gdLst/>
                <a:ahLst/>
                <a:cxnLst>
                  <a:cxn ang="0">
                    <a:pos x="79375" y="0"/>
                  </a:cxn>
                  <a:cxn ang="0">
                    <a:pos x="127000" y="22225"/>
                  </a:cxn>
                  <a:cxn ang="0">
                    <a:pos x="136525" y="111125"/>
                  </a:cxn>
                  <a:cxn ang="0">
                    <a:pos x="104775" y="136525"/>
                  </a:cxn>
                  <a:cxn ang="0">
                    <a:pos x="82550" y="158750"/>
                  </a:cxn>
                  <a:cxn ang="0">
                    <a:pos x="73025" y="158750"/>
                  </a:cxn>
                  <a:cxn ang="0">
                    <a:pos x="73025" y="158750"/>
                  </a:cxn>
                  <a:cxn ang="0">
                    <a:pos x="73025" y="158750"/>
                  </a:cxn>
                  <a:cxn ang="0">
                    <a:pos x="50800" y="136525"/>
                  </a:cxn>
                  <a:cxn ang="0">
                    <a:pos x="19050" y="111125"/>
                  </a:cxn>
                  <a:cxn ang="0">
                    <a:pos x="28575" y="22225"/>
                  </a:cxn>
                  <a:cxn ang="0">
                    <a:pos x="79375" y="0"/>
                  </a:cxn>
                  <a:cxn ang="0">
                    <a:pos x="79375" y="34925"/>
                  </a:cxn>
                  <a:cxn ang="0">
                    <a:pos x="79375" y="34925"/>
                  </a:cxn>
                  <a:cxn ang="0">
                    <a:pos x="101600" y="44450"/>
                  </a:cxn>
                  <a:cxn ang="0">
                    <a:pos x="114300" y="69850"/>
                  </a:cxn>
                  <a:cxn ang="0">
                    <a:pos x="101600" y="95250"/>
                  </a:cxn>
                  <a:cxn ang="0">
                    <a:pos x="79375" y="104775"/>
                  </a:cxn>
                  <a:cxn ang="0">
                    <a:pos x="53975" y="95250"/>
                  </a:cxn>
                  <a:cxn ang="0">
                    <a:pos x="41275" y="69850"/>
                  </a:cxn>
                  <a:cxn ang="0">
                    <a:pos x="53975" y="44450"/>
                  </a:cxn>
                  <a:cxn ang="0">
                    <a:pos x="79375" y="34925"/>
                  </a:cxn>
                  <a:cxn ang="0">
                    <a:pos x="98425" y="50800"/>
                  </a:cxn>
                  <a:cxn ang="0">
                    <a:pos x="98425" y="50800"/>
                  </a:cxn>
                  <a:cxn ang="0">
                    <a:pos x="79375" y="41275"/>
                  </a:cxn>
                  <a:cxn ang="0">
                    <a:pos x="57150" y="50800"/>
                  </a:cxn>
                  <a:cxn ang="0">
                    <a:pos x="50800" y="69850"/>
                  </a:cxn>
                  <a:cxn ang="0">
                    <a:pos x="57150" y="88900"/>
                  </a:cxn>
                  <a:cxn ang="0">
                    <a:pos x="79375" y="98425"/>
                  </a:cxn>
                  <a:cxn ang="0">
                    <a:pos x="98425" y="88900"/>
                  </a:cxn>
                  <a:cxn ang="0">
                    <a:pos x="104775" y="69850"/>
                  </a:cxn>
                  <a:cxn ang="0">
                    <a:pos x="98425" y="50800"/>
                  </a:cxn>
                  <a:cxn ang="0">
                    <a:pos x="117475" y="28575"/>
                  </a:cxn>
                  <a:cxn ang="0">
                    <a:pos x="117475" y="28575"/>
                  </a:cxn>
                  <a:cxn ang="0">
                    <a:pos x="79375" y="12700"/>
                  </a:cxn>
                  <a:cxn ang="0">
                    <a:pos x="38100" y="28575"/>
                  </a:cxn>
                  <a:cxn ang="0">
                    <a:pos x="28575" y="104775"/>
                  </a:cxn>
                  <a:cxn ang="0">
                    <a:pos x="57150" y="123825"/>
                  </a:cxn>
                  <a:cxn ang="0">
                    <a:pos x="60325" y="127000"/>
                  </a:cxn>
                  <a:cxn ang="0">
                    <a:pos x="79375" y="146050"/>
                  </a:cxn>
                  <a:cxn ang="0">
                    <a:pos x="95250" y="127000"/>
                  </a:cxn>
                  <a:cxn ang="0">
                    <a:pos x="98425" y="123825"/>
                  </a:cxn>
                  <a:cxn ang="0">
                    <a:pos x="127000" y="104775"/>
                  </a:cxn>
                  <a:cxn ang="0">
                    <a:pos x="117475" y="28575"/>
                  </a:cxn>
                </a:cxnLst>
                <a:rect l="0" t="0" r="0" b="0"/>
                <a:pathLst>
                  <a:path w="49" h="51">
                    <a:moveTo>
                      <a:pt x="25" y="0"/>
                    </a:moveTo>
                    <a:cubicBezTo>
                      <a:pt x="31" y="0"/>
                      <a:pt x="36" y="3"/>
                      <a:pt x="40" y="7"/>
                    </a:cubicBezTo>
                    <a:cubicBezTo>
                      <a:pt x="48" y="14"/>
                      <a:pt x="49" y="26"/>
                      <a:pt x="43" y="35"/>
                    </a:cubicBezTo>
                    <a:cubicBezTo>
                      <a:pt x="40" y="38"/>
                      <a:pt x="37" y="41"/>
                      <a:pt x="33" y="43"/>
                    </a:cubicBezTo>
                    <a:cubicBezTo>
                      <a:pt x="26" y="50"/>
                      <a:pt x="26" y="50"/>
                      <a:pt x="26" y="50"/>
                    </a:cubicBezTo>
                    <a:cubicBezTo>
                      <a:pt x="25" y="51"/>
                      <a:pt x="24" y="51"/>
                      <a:pt x="23" y="50"/>
                    </a:cubicBezTo>
                    <a:cubicBezTo>
                      <a:pt x="23" y="50"/>
                      <a:pt x="23" y="50"/>
                      <a:pt x="23" y="50"/>
                    </a:cubicBezTo>
                    <a:cubicBezTo>
                      <a:pt x="23" y="50"/>
                      <a:pt x="23" y="50"/>
                      <a:pt x="23" y="50"/>
                    </a:cubicBezTo>
                    <a:cubicBezTo>
                      <a:pt x="16" y="43"/>
                      <a:pt x="16" y="43"/>
                      <a:pt x="16" y="43"/>
                    </a:cubicBezTo>
                    <a:cubicBezTo>
                      <a:pt x="12" y="41"/>
                      <a:pt x="9" y="38"/>
                      <a:pt x="6" y="35"/>
                    </a:cubicBezTo>
                    <a:cubicBezTo>
                      <a:pt x="0" y="26"/>
                      <a:pt x="1" y="14"/>
                      <a:pt x="9" y="7"/>
                    </a:cubicBezTo>
                    <a:cubicBezTo>
                      <a:pt x="13" y="3"/>
                      <a:pt x="18" y="0"/>
                      <a:pt x="25" y="0"/>
                    </a:cubicBezTo>
                    <a:close/>
                    <a:moveTo>
                      <a:pt x="25" y="11"/>
                    </a:moveTo>
                    <a:cubicBezTo>
                      <a:pt x="25" y="11"/>
                      <a:pt x="25" y="11"/>
                      <a:pt x="25" y="11"/>
                    </a:cubicBezTo>
                    <a:cubicBezTo>
                      <a:pt x="28" y="11"/>
                      <a:pt x="30" y="12"/>
                      <a:pt x="32" y="14"/>
                    </a:cubicBezTo>
                    <a:cubicBezTo>
                      <a:pt x="34" y="16"/>
                      <a:pt x="36" y="19"/>
                      <a:pt x="36" y="22"/>
                    </a:cubicBezTo>
                    <a:cubicBezTo>
                      <a:pt x="36" y="25"/>
                      <a:pt x="34" y="28"/>
                      <a:pt x="32" y="30"/>
                    </a:cubicBezTo>
                    <a:cubicBezTo>
                      <a:pt x="30" y="32"/>
                      <a:pt x="28" y="33"/>
                      <a:pt x="25" y="33"/>
                    </a:cubicBezTo>
                    <a:cubicBezTo>
                      <a:pt x="21" y="33"/>
                      <a:pt x="19" y="32"/>
                      <a:pt x="17" y="30"/>
                    </a:cubicBezTo>
                    <a:cubicBezTo>
                      <a:pt x="15" y="28"/>
                      <a:pt x="13" y="25"/>
                      <a:pt x="13" y="22"/>
                    </a:cubicBezTo>
                    <a:cubicBezTo>
                      <a:pt x="13" y="19"/>
                      <a:pt x="15" y="16"/>
                      <a:pt x="17" y="14"/>
                    </a:cubicBezTo>
                    <a:cubicBezTo>
                      <a:pt x="19" y="12"/>
                      <a:pt x="21" y="11"/>
                      <a:pt x="25" y="11"/>
                    </a:cubicBezTo>
                    <a:close/>
                    <a:moveTo>
                      <a:pt x="31" y="16"/>
                    </a:moveTo>
                    <a:cubicBezTo>
                      <a:pt x="31" y="16"/>
                      <a:pt x="31" y="16"/>
                      <a:pt x="31" y="16"/>
                    </a:cubicBezTo>
                    <a:cubicBezTo>
                      <a:pt x="29" y="14"/>
                      <a:pt x="27" y="13"/>
                      <a:pt x="25" y="13"/>
                    </a:cubicBezTo>
                    <a:cubicBezTo>
                      <a:pt x="22" y="13"/>
                      <a:pt x="20" y="14"/>
                      <a:pt x="18" y="16"/>
                    </a:cubicBezTo>
                    <a:cubicBezTo>
                      <a:pt x="17" y="18"/>
                      <a:pt x="16" y="20"/>
                      <a:pt x="16" y="22"/>
                    </a:cubicBezTo>
                    <a:cubicBezTo>
                      <a:pt x="16" y="25"/>
                      <a:pt x="17" y="27"/>
                      <a:pt x="18" y="28"/>
                    </a:cubicBezTo>
                    <a:cubicBezTo>
                      <a:pt x="20" y="30"/>
                      <a:pt x="22" y="31"/>
                      <a:pt x="25" y="31"/>
                    </a:cubicBezTo>
                    <a:cubicBezTo>
                      <a:pt x="27" y="31"/>
                      <a:pt x="29" y="30"/>
                      <a:pt x="31" y="28"/>
                    </a:cubicBezTo>
                    <a:cubicBezTo>
                      <a:pt x="32" y="27"/>
                      <a:pt x="33" y="25"/>
                      <a:pt x="33" y="22"/>
                    </a:cubicBezTo>
                    <a:cubicBezTo>
                      <a:pt x="33" y="20"/>
                      <a:pt x="32" y="18"/>
                      <a:pt x="31" y="16"/>
                    </a:cubicBezTo>
                    <a:close/>
                    <a:moveTo>
                      <a:pt x="37" y="9"/>
                    </a:moveTo>
                    <a:cubicBezTo>
                      <a:pt x="37" y="9"/>
                      <a:pt x="37" y="9"/>
                      <a:pt x="37" y="9"/>
                    </a:cubicBezTo>
                    <a:cubicBezTo>
                      <a:pt x="34" y="6"/>
                      <a:pt x="30" y="4"/>
                      <a:pt x="25" y="4"/>
                    </a:cubicBezTo>
                    <a:cubicBezTo>
                      <a:pt x="19" y="4"/>
                      <a:pt x="15" y="6"/>
                      <a:pt x="12" y="9"/>
                    </a:cubicBezTo>
                    <a:cubicBezTo>
                      <a:pt x="5" y="16"/>
                      <a:pt x="5" y="25"/>
                      <a:pt x="9" y="33"/>
                    </a:cubicBezTo>
                    <a:cubicBezTo>
                      <a:pt x="12" y="36"/>
                      <a:pt x="14" y="38"/>
                      <a:pt x="18" y="39"/>
                    </a:cubicBezTo>
                    <a:cubicBezTo>
                      <a:pt x="18" y="39"/>
                      <a:pt x="18" y="39"/>
                      <a:pt x="19" y="40"/>
                    </a:cubicBezTo>
                    <a:cubicBezTo>
                      <a:pt x="25" y="46"/>
                      <a:pt x="25" y="46"/>
                      <a:pt x="25" y="46"/>
                    </a:cubicBezTo>
                    <a:cubicBezTo>
                      <a:pt x="30" y="40"/>
                      <a:pt x="30" y="40"/>
                      <a:pt x="30" y="40"/>
                    </a:cubicBezTo>
                    <a:cubicBezTo>
                      <a:pt x="31" y="39"/>
                      <a:pt x="31" y="39"/>
                      <a:pt x="31" y="39"/>
                    </a:cubicBezTo>
                    <a:cubicBezTo>
                      <a:pt x="35" y="38"/>
                      <a:pt x="37" y="36"/>
                      <a:pt x="40" y="33"/>
                    </a:cubicBezTo>
                    <a:cubicBezTo>
                      <a:pt x="44" y="25"/>
                      <a:pt x="44" y="16"/>
                      <a:pt x="37" y="9"/>
                    </a:cubicBezTo>
                    <a:close/>
                  </a:path>
                </a:pathLst>
              </a:custGeom>
              <a:solidFill>
                <a:srgbClr val="4472C4"/>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dirty="0">
                  <a:ln>
                    <a:noFill/>
                  </a:ln>
                  <a:solidFill>
                    <a:srgbClr val="FFFFFF"/>
                  </a:solidFill>
                  <a:effectLst>
                    <a:outerShdw blurRad="38100" dist="38100" dir="2700000" algn="tl">
                      <a:srgbClr val="000000"/>
                    </a:outerShdw>
                  </a:effectLst>
                  <a:uLnTx/>
                  <a:uFillTx/>
                  <a:cs typeface="+mn-ea"/>
                  <a:sym typeface="+mn-lt"/>
                </a:endParaRPr>
              </a:p>
            </p:txBody>
          </p:sp>
          <p:sp>
            <p:nvSpPr>
              <p:cNvPr id="96" name="Rectangle 60"/>
              <p:cNvSpPr/>
              <p:nvPr/>
            </p:nvSpPr>
            <p:spPr>
              <a:xfrm>
                <a:off x="12104" y="7963"/>
                <a:ext cx="6818" cy="471"/>
              </a:xfrm>
              <a:prstGeom prst="rect">
                <a:avLst/>
              </a:prstGeom>
            </p:spPr>
            <p:txBody>
              <a:bodyPr wrap="square" lIns="0" tIns="0" rIns="0" bIns="0">
                <a:spAutoFit/>
              </a:bodyPr>
              <a:lstStyle/>
              <a:p>
                <a:pPr algn="l"/>
                <a:r>
                  <a:rPr lang="zh-CN" altLang="en-US" sz="2000" dirty="0">
                    <a:solidFill>
                      <a:schemeClr val="tx1"/>
                    </a:solidFill>
                    <a:cs typeface="+mn-ea"/>
                    <a:sym typeface="+mn-lt"/>
                  </a:rPr>
                  <a:t>实现了一个用户操作多个账户</a:t>
                </a:r>
              </a:p>
            </p:txBody>
          </p:sp>
        </p:grpSp>
        <p:sp>
          <p:nvSpPr>
            <p:cNvPr id="92" name="Rectangle 60"/>
            <p:cNvSpPr/>
            <p:nvPr/>
          </p:nvSpPr>
          <p:spPr>
            <a:xfrm>
              <a:off x="3188" y="6276"/>
              <a:ext cx="979" cy="848"/>
            </a:xfrm>
            <a:prstGeom prst="rect">
              <a:avLst/>
            </a:prstGeom>
          </p:spPr>
          <p:txBody>
            <a:bodyPr wrap="square" lIns="0" tIns="0" rIns="0" bIns="0">
              <a:spAutoFit/>
            </a:bodyPr>
            <a:lstStyle/>
            <a:p>
              <a:pPr algn="ctr"/>
              <a:r>
                <a:rPr lang="en-US" altLang="zh-CN" sz="3500" dirty="0">
                  <a:solidFill>
                    <a:schemeClr val="bg1"/>
                  </a:solidFill>
                  <a:cs typeface="+mn-ea"/>
                  <a:sym typeface="+mn-lt"/>
                </a:rPr>
                <a:t>01</a:t>
              </a:r>
            </a:p>
          </p:txBody>
        </p:sp>
        <p:sp>
          <p:nvSpPr>
            <p:cNvPr id="93" name="Rectangle 60"/>
            <p:cNvSpPr/>
            <p:nvPr/>
          </p:nvSpPr>
          <p:spPr>
            <a:xfrm>
              <a:off x="5389" y="6364"/>
              <a:ext cx="979" cy="678"/>
            </a:xfrm>
            <a:prstGeom prst="rect">
              <a:avLst/>
            </a:prstGeom>
          </p:spPr>
          <p:txBody>
            <a:bodyPr wrap="square" lIns="0" tIns="0" rIns="0" bIns="0">
              <a:spAutoFit/>
            </a:bodyPr>
            <a:lstStyle/>
            <a:p>
              <a:pPr algn="ctr"/>
              <a:r>
                <a:rPr lang="en-US" altLang="zh-CN" sz="2800" dirty="0">
                  <a:solidFill>
                    <a:schemeClr val="bg1"/>
                  </a:solidFill>
                  <a:cs typeface="+mn-ea"/>
                  <a:sym typeface="+mn-lt"/>
                </a:rPr>
                <a:t>02</a:t>
              </a:r>
            </a:p>
          </p:txBody>
        </p:sp>
        <p:sp>
          <p:nvSpPr>
            <p:cNvPr id="94" name="Rectangle 60"/>
            <p:cNvSpPr/>
            <p:nvPr/>
          </p:nvSpPr>
          <p:spPr>
            <a:xfrm>
              <a:off x="7047" y="6438"/>
              <a:ext cx="979" cy="533"/>
            </a:xfrm>
            <a:prstGeom prst="rect">
              <a:avLst/>
            </a:prstGeom>
          </p:spPr>
          <p:txBody>
            <a:bodyPr wrap="square" lIns="0" tIns="0" rIns="0" bIns="0">
              <a:spAutoFit/>
            </a:bodyPr>
            <a:lstStyle/>
            <a:p>
              <a:pPr algn="ctr"/>
              <a:r>
                <a:rPr lang="en-US" altLang="zh-CN" sz="2200" dirty="0">
                  <a:solidFill>
                    <a:schemeClr val="bg1"/>
                  </a:solidFill>
                  <a:cs typeface="+mn-ea"/>
                  <a:sym typeface="+mn-lt"/>
                </a:rPr>
                <a:t>03</a:t>
              </a:r>
            </a:p>
          </p:txBody>
        </p:sp>
      </p:grpSp>
      <p:sp>
        <p:nvSpPr>
          <p:cNvPr id="4" name="文本框 3"/>
          <p:cNvSpPr txBox="1"/>
          <p:nvPr/>
        </p:nvSpPr>
        <p:spPr>
          <a:xfrm>
            <a:off x="7374890" y="2372995"/>
            <a:ext cx="4011295" cy="1198880"/>
          </a:xfrm>
          <a:prstGeom prst="rect">
            <a:avLst/>
          </a:prstGeom>
          <a:noFill/>
        </p:spPr>
        <p:txBody>
          <a:bodyPr wrap="square" rtlCol="0">
            <a:spAutoFit/>
          </a:bodyPr>
          <a:lstStyle/>
          <a:p>
            <a:r>
              <a:rPr lang="zh-CN" altLang="en-US"/>
              <a:t>证券市场股票数目多，若要分析这些股票的实时更新交易指标数据，对于人脑而言工作量巨大，如果交给计算机，效率就会极大提高。</a:t>
            </a:r>
          </a:p>
        </p:txBody>
      </p:sp>
      <p:sp>
        <p:nvSpPr>
          <p:cNvPr id="5" name="文本框 4"/>
          <p:cNvSpPr txBox="1"/>
          <p:nvPr/>
        </p:nvSpPr>
        <p:spPr>
          <a:xfrm>
            <a:off x="7361555" y="3982720"/>
            <a:ext cx="4328795" cy="1198880"/>
          </a:xfrm>
          <a:prstGeom prst="rect">
            <a:avLst/>
          </a:prstGeom>
          <a:noFill/>
        </p:spPr>
        <p:txBody>
          <a:bodyPr wrap="square" rtlCol="0">
            <a:spAutoFit/>
          </a:bodyPr>
          <a:lstStyle/>
          <a:p>
            <a:r>
              <a:rPr lang="zh-CN" altLang="en-US"/>
              <a:t>程序化交易能够将最优的投资选择和</a:t>
            </a:r>
            <a:r>
              <a:rPr lang="en-US" altLang="zh-CN"/>
              <a:t> </a:t>
            </a:r>
            <a:r>
              <a:rPr lang="zh-CN" altLang="en-US"/>
              <a:t>投资模型进行组合，并设置止损点、止盈点，并严格执行，最重要的是不会受到股民个人情绪的影响。</a:t>
            </a:r>
          </a:p>
        </p:txBody>
      </p:sp>
      <p:sp>
        <p:nvSpPr>
          <p:cNvPr id="6" name="文本框 5"/>
          <p:cNvSpPr txBox="1"/>
          <p:nvPr/>
        </p:nvSpPr>
        <p:spPr>
          <a:xfrm>
            <a:off x="7331710" y="5592445"/>
            <a:ext cx="4694555" cy="1198880"/>
          </a:xfrm>
          <a:prstGeom prst="rect">
            <a:avLst/>
          </a:prstGeom>
          <a:noFill/>
        </p:spPr>
        <p:txBody>
          <a:bodyPr wrap="square" rtlCol="0">
            <a:spAutoFit/>
          </a:bodyPr>
          <a:lstStyle/>
          <a:p>
            <a:r>
              <a:rPr lang="zh-CN" altLang="en-US"/>
              <a:t>多个账户可能是由分散的股票、期货、期权等组合在一起的，在这种情况下程序化交易能够对这些账户中的股票进行综合管理，对它们进行统一的分析和判断。</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7984" y="263639"/>
            <a:ext cx="3677920" cy="460375"/>
          </a:xfrm>
          <a:prstGeom prst="rect">
            <a:avLst/>
          </a:prstGeom>
          <a:noFill/>
        </p:spPr>
        <p:txBody>
          <a:bodyPr wrap="none" rtlCol="0">
            <a:spAutoFit/>
          </a:bodyPr>
          <a:lstStyle/>
          <a:p>
            <a:pPr marR="0" indent="0" defTabSz="914400" fontAlgn="auto">
              <a:lnSpc>
                <a:spcPct val="100000"/>
              </a:lnSpc>
              <a:spcBef>
                <a:spcPts val="0"/>
              </a:spcBef>
              <a:spcAft>
                <a:spcPts val="0"/>
              </a:spcAft>
              <a:buClrTx/>
              <a:buSzTx/>
              <a:buFontTx/>
              <a:buNone/>
              <a:defRPr/>
            </a:pPr>
            <a:r>
              <a:rPr kumimoji="1" lang="en-US" altLang="zh-CN" sz="2400" dirty="0">
                <a:solidFill>
                  <a:srgbClr val="44546A"/>
                </a:solidFill>
                <a:cs typeface="+mn-ea"/>
                <a:sym typeface="+mn-lt"/>
              </a:rPr>
              <a:t>01</a:t>
            </a:r>
            <a:r>
              <a:rPr kumimoji="1" lang="zh-CN" altLang="en-US" sz="2400" dirty="0">
                <a:solidFill>
                  <a:srgbClr val="44546A"/>
                </a:solidFill>
                <a:cs typeface="+mn-ea"/>
                <a:sym typeface="+mn-lt"/>
              </a:rPr>
              <a:t> 证券交易所的互联网化</a:t>
            </a:r>
            <a:endParaRPr kumimoji="1" lang="zh-CN" altLang="en-US" sz="2400" b="0" i="0" kern="1200" cap="none" spc="0" normalizeH="0" baseline="0" noProof="0" dirty="0">
              <a:solidFill>
                <a:srgbClr val="44546A"/>
              </a:solidFill>
              <a:cs typeface="+mn-ea"/>
              <a:sym typeface="+mn-lt"/>
            </a:endParaRPr>
          </a:p>
        </p:txBody>
      </p:sp>
      <p:sp>
        <p:nvSpPr>
          <p:cNvPr id="41" name="文本框 40"/>
          <p:cNvSpPr txBox="1"/>
          <p:nvPr/>
        </p:nvSpPr>
        <p:spPr>
          <a:xfrm>
            <a:off x="705877" y="2276556"/>
            <a:ext cx="5503265" cy="2999740"/>
          </a:xfrm>
          <a:prstGeom prst="rect">
            <a:avLst/>
          </a:prstGeom>
          <a:noFill/>
        </p:spPr>
        <p:txBody>
          <a:bodyPr wrap="square" rtlCol="0">
            <a:spAutoFit/>
          </a:bodyPr>
          <a:lstStyle/>
          <a:p>
            <a:pPr>
              <a:lnSpc>
                <a:spcPct val="150000"/>
              </a:lnSpc>
            </a:pPr>
            <a:r>
              <a:rPr lang="en-US" altLang="zh-CN" dirty="0">
                <a:solidFill>
                  <a:srgbClr val="000000"/>
                </a:solidFill>
                <a:latin typeface="FZShuSong-Z01S"/>
              </a:rPr>
              <a:t>   </a:t>
            </a:r>
            <a:r>
              <a:rPr lang="zh-CN" altLang="en-US" dirty="0">
                <a:solidFill>
                  <a:srgbClr val="000000"/>
                </a:solidFill>
                <a:latin typeface="FZShuSong-Z01S"/>
              </a:rPr>
              <a:t>证券业互联网化包含证券交易所的互联网化、证券公司的互联网化、网上证券经纪、网上路演及网上发行、信息披露的互联网化等。20 世纪 90 年代的金融业已经在逐步进行信息化的建设，上海证券交易所和深圳证</a:t>
            </a:r>
            <a:r>
              <a:rPr kumimoji="1" lang="zh-CN" altLang="en-US" b="0" i="0" kern="1200" cap="none" spc="0" normalizeH="0" baseline="0" noProof="0" dirty="0">
                <a:cs typeface="+mn-ea"/>
                <a:sym typeface="+mn-lt"/>
              </a:rPr>
              <a:t>券交易所在开业后不久也开始由人工操作向电子操作进行转变，并且从交易到委托等各个环节迅速进入了全能制的互联网化处理流程。</a:t>
            </a:r>
          </a:p>
        </p:txBody>
      </p:sp>
      <p:pic>
        <p:nvPicPr>
          <p:cNvPr id="42" name="图片 41"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pic>
        <p:nvPicPr>
          <p:cNvPr id="100" name="图片 99"/>
          <p:cNvPicPr/>
          <p:nvPr/>
        </p:nvPicPr>
        <p:blipFill>
          <a:blip r:embed="rId4"/>
          <a:stretch>
            <a:fillRect/>
          </a:stretch>
        </p:blipFill>
        <p:spPr>
          <a:xfrm>
            <a:off x="6308090" y="1677670"/>
            <a:ext cx="5332730" cy="4197350"/>
          </a:xfrm>
          <a:prstGeom prst="rect">
            <a:avLst/>
          </a:prstGeom>
          <a:noFill/>
          <a:ln w="9525">
            <a:noFill/>
          </a:ln>
        </p:spPr>
      </p:pic>
      <p:pic>
        <p:nvPicPr>
          <p:cNvPr id="101" name="图片 100"/>
          <p:cNvPicPr/>
          <p:nvPr/>
        </p:nvPicPr>
        <p:blipFill>
          <a:blip r:embed="rId5"/>
          <a:stretch>
            <a:fillRect/>
          </a:stretch>
        </p:blipFill>
        <p:spPr>
          <a:xfrm>
            <a:off x="4308158" y="2405698"/>
            <a:ext cx="5857875" cy="389572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fade">
                                      <p:cBhvr>
                                        <p:cTn id="13" dur="500"/>
                                        <p:tgtEl>
                                          <p:spTgt spid="10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01"/>
                                        </p:tgtEl>
                                        <p:attrNameLst>
                                          <p:attrName>style.visibility</p:attrName>
                                        </p:attrNameLst>
                                      </p:cBhvr>
                                      <p:to>
                                        <p:strVal val="visible"/>
                                      </p:to>
                                    </p:set>
                                    <p:anim calcmode="lin" valueType="num">
                                      <p:cBhvr additive="base">
                                        <p:cTn id="18" dur="500" fill="hold"/>
                                        <p:tgtEl>
                                          <p:spTgt spid="101"/>
                                        </p:tgtEl>
                                        <p:attrNameLst>
                                          <p:attrName>ppt_x</p:attrName>
                                        </p:attrNameLst>
                                      </p:cBhvr>
                                      <p:tavLst>
                                        <p:tav tm="0">
                                          <p:val>
                                            <p:strVal val="#ppt_x"/>
                                          </p:val>
                                        </p:tav>
                                        <p:tav tm="100000">
                                          <p:val>
                                            <p:strVal val="#ppt_x"/>
                                          </p:val>
                                        </p:tav>
                                      </p:tavLst>
                                    </p:anim>
                                    <p:anim calcmode="lin" valueType="num">
                                      <p:cBhvr additive="base">
                                        <p:cTn id="19"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7824" y="281599"/>
            <a:ext cx="6116320" cy="460375"/>
          </a:xfrm>
          <a:prstGeom prst="rect">
            <a:avLst/>
          </a:prstGeom>
          <a:noFill/>
        </p:spPr>
        <p:txBody>
          <a:bodyPr wrap="none" rtlCol="0">
            <a:spAutoFit/>
          </a:bodyPr>
          <a:lstStyle/>
          <a:p>
            <a:pPr marR="0" indent="0" defTabSz="914400" fontAlgn="auto">
              <a:lnSpc>
                <a:spcPct val="100000"/>
              </a:lnSpc>
              <a:spcBef>
                <a:spcPts val="0"/>
              </a:spcBef>
              <a:spcAft>
                <a:spcPts val="0"/>
              </a:spcAft>
              <a:buClrTx/>
              <a:buSzTx/>
              <a:buFontTx/>
              <a:buNone/>
              <a:defRPr/>
            </a:pPr>
            <a:r>
              <a:rPr kumimoji="1" lang="en-US" altLang="zh-CN" sz="2400" dirty="0">
                <a:solidFill>
                  <a:srgbClr val="44546A"/>
                </a:solidFill>
                <a:cs typeface="+mn-ea"/>
                <a:sym typeface="+mn-lt"/>
              </a:rPr>
              <a:t>02</a:t>
            </a:r>
            <a:r>
              <a:rPr kumimoji="1" lang="zh-CN" altLang="en-US" sz="2400" dirty="0">
                <a:solidFill>
                  <a:srgbClr val="44546A"/>
                </a:solidFill>
                <a:cs typeface="+mn-ea"/>
                <a:sym typeface="+mn-lt"/>
              </a:rPr>
              <a:t> 证券市场互联网化对传统证券市场的影响</a:t>
            </a:r>
            <a:endParaRPr kumimoji="1" lang="zh-CN" altLang="en-US" sz="2400" b="0" i="0" kern="1200" cap="none" spc="0" normalizeH="0" baseline="0" noProof="0" dirty="0">
              <a:solidFill>
                <a:srgbClr val="44546A"/>
              </a:solidFill>
              <a:cs typeface="+mn-ea"/>
              <a:sym typeface="+mn-lt"/>
            </a:endParaRPr>
          </a:p>
        </p:txBody>
      </p:sp>
      <p:grpSp>
        <p:nvGrpSpPr>
          <p:cNvPr id="21" name="组合 20"/>
          <p:cNvGrpSpPr/>
          <p:nvPr/>
        </p:nvGrpSpPr>
        <p:grpSpPr>
          <a:xfrm>
            <a:off x="6987683" y="1760291"/>
            <a:ext cx="4427855" cy="1265555"/>
            <a:chOff x="2486796" y="2343753"/>
            <a:chExt cx="4427855" cy="1265555"/>
          </a:xfrm>
        </p:grpSpPr>
        <p:sp>
          <p:nvSpPr>
            <p:cNvPr id="22" name="文本框 21"/>
            <p:cNvSpPr txBox="1"/>
            <p:nvPr/>
          </p:nvSpPr>
          <p:spPr>
            <a:xfrm>
              <a:off x="2486796" y="2343753"/>
              <a:ext cx="4351655" cy="460375"/>
            </a:xfrm>
            <a:prstGeom prst="rect">
              <a:avLst/>
            </a:prstGeom>
            <a:noFill/>
          </p:spPr>
          <p:txBody>
            <a:bodyPr wrap="square" rtlCol="0">
              <a:spAutoFit/>
              <a:scene3d>
                <a:camera prst="orthographicFront"/>
                <a:lightRig rig="threePt" dir="t"/>
              </a:scene3d>
              <a:sp3d contourW="12700"/>
            </a:bodyPr>
            <a:lstStyle/>
            <a:p>
              <a:r>
                <a:rPr lang="zh-CN" altLang="en-US" sz="2400" dirty="0">
                  <a:solidFill>
                    <a:srgbClr val="44546A"/>
                  </a:solidFill>
                  <a:cs typeface="+mn-ea"/>
                  <a:sym typeface="+mn-lt"/>
                </a:rPr>
                <a:t>保持和发挥交易所的现有优势</a:t>
              </a:r>
            </a:p>
          </p:txBody>
        </p:sp>
        <p:sp>
          <p:nvSpPr>
            <p:cNvPr id="23" name="文本框 22"/>
            <p:cNvSpPr txBox="1"/>
            <p:nvPr/>
          </p:nvSpPr>
          <p:spPr>
            <a:xfrm>
              <a:off x="2486796" y="2687288"/>
              <a:ext cx="4427855" cy="922020"/>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dirty="0">
                  <a:solidFill>
                    <a:srgbClr val="44546A"/>
                  </a:solidFill>
                  <a:cs typeface="+mn-ea"/>
                  <a:sym typeface="+mn-lt"/>
                </a:rPr>
                <a:t>互联网化的证券市场具有极强的信息处理能力，保持了我国证券市场的稳定发展。</a:t>
              </a:r>
            </a:p>
          </p:txBody>
        </p:sp>
      </p:grpSp>
      <p:sp>
        <p:nvSpPr>
          <p:cNvPr id="24" name="椭圆 38"/>
          <p:cNvSpPr/>
          <p:nvPr/>
        </p:nvSpPr>
        <p:spPr>
          <a:xfrm>
            <a:off x="6468587" y="1849507"/>
            <a:ext cx="394467" cy="317917"/>
          </a:xfrm>
          <a:custGeom>
            <a:avLst/>
            <a:gdLst>
              <a:gd name="connsiteX0" fmla="*/ 50882 w 608344"/>
              <a:gd name="connsiteY0" fmla="*/ 115887 h 490289"/>
              <a:gd name="connsiteX1" fmla="*/ 50882 w 608344"/>
              <a:gd name="connsiteY1" fmla="*/ 201112 h 490289"/>
              <a:gd name="connsiteX2" fmla="*/ 438489 w 608344"/>
              <a:gd name="connsiteY2" fmla="*/ 201112 h 490289"/>
              <a:gd name="connsiteX3" fmla="*/ 438489 w 608344"/>
              <a:gd name="connsiteY3" fmla="*/ 162825 h 490289"/>
              <a:gd name="connsiteX4" fmla="*/ 219567 w 608344"/>
              <a:gd name="connsiteY4" fmla="*/ 162825 h 490289"/>
              <a:gd name="connsiteX5" fmla="*/ 174400 w 608344"/>
              <a:gd name="connsiteY5" fmla="*/ 135399 h 490289"/>
              <a:gd name="connsiteX6" fmla="*/ 165459 w 608344"/>
              <a:gd name="connsiteY6" fmla="*/ 118372 h 490289"/>
              <a:gd name="connsiteX7" fmla="*/ 164260 w 608344"/>
              <a:gd name="connsiteY7" fmla="*/ 115887 h 490289"/>
              <a:gd name="connsiteX8" fmla="*/ 50697 w 608344"/>
              <a:gd name="connsiteY8" fmla="*/ 64991 h 490289"/>
              <a:gd name="connsiteX9" fmla="*/ 164445 w 608344"/>
              <a:gd name="connsiteY9" fmla="*/ 64991 h 490289"/>
              <a:gd name="connsiteX10" fmla="*/ 210718 w 608344"/>
              <a:gd name="connsiteY10" fmla="*/ 94995 h 490289"/>
              <a:gd name="connsiteX11" fmla="*/ 219567 w 608344"/>
              <a:gd name="connsiteY11" fmla="*/ 112022 h 490289"/>
              <a:gd name="connsiteX12" fmla="*/ 438674 w 608344"/>
              <a:gd name="connsiteY12" fmla="*/ 112022 h 490289"/>
              <a:gd name="connsiteX13" fmla="*/ 489371 w 608344"/>
              <a:gd name="connsiteY13" fmla="*/ 162641 h 490289"/>
              <a:gd name="connsiteX14" fmla="*/ 489371 w 608344"/>
              <a:gd name="connsiteY14" fmla="*/ 445560 h 490289"/>
              <a:gd name="connsiteX15" fmla="*/ 444665 w 608344"/>
              <a:gd name="connsiteY15" fmla="*/ 490289 h 490289"/>
              <a:gd name="connsiteX16" fmla="*/ 44798 w 608344"/>
              <a:gd name="connsiteY16" fmla="*/ 490289 h 490289"/>
              <a:gd name="connsiteX17" fmla="*/ 0 w 608344"/>
              <a:gd name="connsiteY17" fmla="*/ 445560 h 490289"/>
              <a:gd name="connsiteX18" fmla="*/ 0 w 608344"/>
              <a:gd name="connsiteY18" fmla="*/ 115611 h 490289"/>
              <a:gd name="connsiteX19" fmla="*/ 50697 w 608344"/>
              <a:gd name="connsiteY19" fmla="*/ 64991 h 490289"/>
              <a:gd name="connsiteX20" fmla="*/ 261904 w 608344"/>
              <a:gd name="connsiteY20" fmla="*/ 0 h 490289"/>
              <a:gd name="connsiteX21" fmla="*/ 519660 w 608344"/>
              <a:gd name="connsiteY21" fmla="*/ 0 h 490289"/>
              <a:gd name="connsiteX22" fmla="*/ 608344 w 608344"/>
              <a:gd name="connsiteY22" fmla="*/ 88635 h 490289"/>
              <a:gd name="connsiteX23" fmla="*/ 608344 w 608344"/>
              <a:gd name="connsiteY23" fmla="*/ 335764 h 490289"/>
              <a:gd name="connsiteX24" fmla="*/ 578107 w 608344"/>
              <a:gd name="connsiteY24" fmla="*/ 365953 h 490289"/>
              <a:gd name="connsiteX25" fmla="*/ 547961 w 608344"/>
              <a:gd name="connsiteY25" fmla="*/ 335764 h 490289"/>
              <a:gd name="connsiteX26" fmla="*/ 547961 w 608344"/>
              <a:gd name="connsiteY26" fmla="*/ 88635 h 490289"/>
              <a:gd name="connsiteX27" fmla="*/ 519660 w 608344"/>
              <a:gd name="connsiteY27" fmla="*/ 60379 h 490289"/>
              <a:gd name="connsiteX28" fmla="*/ 261904 w 608344"/>
              <a:gd name="connsiteY28" fmla="*/ 60379 h 490289"/>
              <a:gd name="connsiteX29" fmla="*/ 231666 w 608344"/>
              <a:gd name="connsiteY29" fmla="*/ 30190 h 490289"/>
              <a:gd name="connsiteX30" fmla="*/ 261904 w 608344"/>
              <a:gd name="connsiteY30" fmla="*/ 0 h 49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344" h="490289">
                <a:moveTo>
                  <a:pt x="50882" y="115887"/>
                </a:moveTo>
                <a:lnTo>
                  <a:pt x="50882" y="201112"/>
                </a:lnTo>
                <a:lnTo>
                  <a:pt x="438489" y="201112"/>
                </a:lnTo>
                <a:lnTo>
                  <a:pt x="438489" y="162825"/>
                </a:lnTo>
                <a:lnTo>
                  <a:pt x="219567" y="162825"/>
                </a:lnTo>
                <a:cubicBezTo>
                  <a:pt x="200578" y="162825"/>
                  <a:pt x="183065" y="152241"/>
                  <a:pt x="174400" y="135399"/>
                </a:cubicBezTo>
                <a:lnTo>
                  <a:pt x="165459" y="118372"/>
                </a:lnTo>
                <a:cubicBezTo>
                  <a:pt x="165090" y="117544"/>
                  <a:pt x="164629" y="116715"/>
                  <a:pt x="164260" y="115887"/>
                </a:cubicBezTo>
                <a:close/>
                <a:moveTo>
                  <a:pt x="50697" y="64991"/>
                </a:moveTo>
                <a:lnTo>
                  <a:pt x="164445" y="64991"/>
                </a:lnTo>
                <a:cubicBezTo>
                  <a:pt x="184447" y="64991"/>
                  <a:pt x="202514" y="76772"/>
                  <a:pt x="210718" y="94995"/>
                </a:cubicBezTo>
                <a:lnTo>
                  <a:pt x="219567" y="112022"/>
                </a:lnTo>
                <a:lnTo>
                  <a:pt x="438674" y="112022"/>
                </a:lnTo>
                <a:cubicBezTo>
                  <a:pt x="466696" y="112022"/>
                  <a:pt x="489371" y="134662"/>
                  <a:pt x="489371" y="162641"/>
                </a:cubicBezTo>
                <a:lnTo>
                  <a:pt x="489371" y="445560"/>
                </a:lnTo>
                <a:cubicBezTo>
                  <a:pt x="489371" y="470225"/>
                  <a:pt x="469369" y="490289"/>
                  <a:pt x="444665" y="490289"/>
                </a:cubicBezTo>
                <a:lnTo>
                  <a:pt x="44798" y="490289"/>
                </a:lnTo>
                <a:cubicBezTo>
                  <a:pt x="20002" y="490289"/>
                  <a:pt x="0" y="470225"/>
                  <a:pt x="0" y="445560"/>
                </a:cubicBezTo>
                <a:lnTo>
                  <a:pt x="0" y="115611"/>
                </a:lnTo>
                <a:cubicBezTo>
                  <a:pt x="0" y="87632"/>
                  <a:pt x="22675" y="64991"/>
                  <a:pt x="50697" y="64991"/>
                </a:cubicBezTo>
                <a:close/>
                <a:moveTo>
                  <a:pt x="261904" y="0"/>
                </a:moveTo>
                <a:lnTo>
                  <a:pt x="519660" y="0"/>
                </a:lnTo>
                <a:cubicBezTo>
                  <a:pt x="568611" y="0"/>
                  <a:pt x="608344" y="39762"/>
                  <a:pt x="608344" y="88635"/>
                </a:cubicBezTo>
                <a:lnTo>
                  <a:pt x="608344" y="335764"/>
                </a:lnTo>
                <a:cubicBezTo>
                  <a:pt x="608344" y="352423"/>
                  <a:pt x="594885" y="365953"/>
                  <a:pt x="578107" y="365953"/>
                </a:cubicBezTo>
                <a:cubicBezTo>
                  <a:pt x="561421" y="365953"/>
                  <a:pt x="547961" y="352423"/>
                  <a:pt x="547961" y="335764"/>
                </a:cubicBezTo>
                <a:lnTo>
                  <a:pt x="547961" y="88635"/>
                </a:lnTo>
                <a:cubicBezTo>
                  <a:pt x="547961" y="72988"/>
                  <a:pt x="535240" y="60379"/>
                  <a:pt x="519660" y="60379"/>
                </a:cubicBezTo>
                <a:lnTo>
                  <a:pt x="261904" y="60379"/>
                </a:lnTo>
                <a:cubicBezTo>
                  <a:pt x="245218" y="60379"/>
                  <a:pt x="231666" y="46849"/>
                  <a:pt x="231666" y="30190"/>
                </a:cubicBezTo>
                <a:cubicBezTo>
                  <a:pt x="231666" y="13530"/>
                  <a:pt x="245218" y="0"/>
                  <a:pt x="26190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nvGrpSpPr>
          <p:cNvPr id="25" name="组合 24"/>
          <p:cNvGrpSpPr/>
          <p:nvPr/>
        </p:nvGrpSpPr>
        <p:grpSpPr>
          <a:xfrm>
            <a:off x="6987684" y="3112603"/>
            <a:ext cx="4351655" cy="1265555"/>
            <a:chOff x="2486796" y="2343753"/>
            <a:chExt cx="4351655" cy="1265555"/>
          </a:xfrm>
        </p:grpSpPr>
        <p:sp>
          <p:nvSpPr>
            <p:cNvPr id="26" name="文本框 25"/>
            <p:cNvSpPr txBox="1"/>
            <p:nvPr/>
          </p:nvSpPr>
          <p:spPr>
            <a:xfrm>
              <a:off x="2486796" y="2343753"/>
              <a:ext cx="3585789" cy="460375"/>
            </a:xfrm>
            <a:prstGeom prst="rect">
              <a:avLst/>
            </a:prstGeom>
            <a:noFill/>
          </p:spPr>
          <p:txBody>
            <a:bodyPr wrap="square" rtlCol="0">
              <a:spAutoFit/>
              <a:scene3d>
                <a:camera prst="orthographicFront"/>
                <a:lightRig rig="threePt" dir="t"/>
              </a:scene3d>
              <a:sp3d contourW="12700"/>
            </a:bodyPr>
            <a:lstStyle/>
            <a:p>
              <a:r>
                <a:rPr lang="zh-CN" altLang="en-US" sz="2400" dirty="0">
                  <a:solidFill>
                    <a:srgbClr val="44546A"/>
                  </a:solidFill>
                  <a:cs typeface="+mn-ea"/>
                  <a:sym typeface="+mn-lt"/>
                </a:rPr>
                <a:t>带来新的机遇</a:t>
              </a:r>
            </a:p>
          </p:txBody>
        </p:sp>
        <p:sp>
          <p:nvSpPr>
            <p:cNvPr id="27" name="文本框 26"/>
            <p:cNvSpPr txBox="1"/>
            <p:nvPr/>
          </p:nvSpPr>
          <p:spPr>
            <a:xfrm>
              <a:off x="2486796" y="2687288"/>
              <a:ext cx="4351655" cy="922020"/>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dirty="0">
                  <a:solidFill>
                    <a:srgbClr val="44546A"/>
                  </a:solidFill>
                  <a:cs typeface="+mn-ea"/>
                  <a:sym typeface="+mn-lt"/>
                </a:rPr>
                <a:t>证券市场的互联网化采用了与国际接轨的技术，为证券市场带来更大的发展空间。</a:t>
              </a:r>
            </a:p>
          </p:txBody>
        </p:sp>
      </p:grpSp>
      <p:grpSp>
        <p:nvGrpSpPr>
          <p:cNvPr id="28" name="组合 27"/>
          <p:cNvGrpSpPr/>
          <p:nvPr/>
        </p:nvGrpSpPr>
        <p:grpSpPr>
          <a:xfrm>
            <a:off x="6987684" y="4442038"/>
            <a:ext cx="4229941" cy="1681420"/>
            <a:chOff x="2486796" y="2343753"/>
            <a:chExt cx="4229941" cy="1681420"/>
          </a:xfrm>
        </p:grpSpPr>
        <p:sp>
          <p:nvSpPr>
            <p:cNvPr id="29" name="文本框 28"/>
            <p:cNvSpPr txBox="1"/>
            <p:nvPr/>
          </p:nvSpPr>
          <p:spPr>
            <a:xfrm>
              <a:off x="2486796" y="2343753"/>
              <a:ext cx="3585789" cy="460375"/>
            </a:xfrm>
            <a:prstGeom prst="rect">
              <a:avLst/>
            </a:prstGeom>
            <a:noFill/>
          </p:spPr>
          <p:txBody>
            <a:bodyPr wrap="square" rtlCol="0">
              <a:spAutoFit/>
              <a:scene3d>
                <a:camera prst="orthographicFront"/>
                <a:lightRig rig="threePt" dir="t"/>
              </a:scene3d>
              <a:sp3d contourW="12700"/>
            </a:bodyPr>
            <a:lstStyle/>
            <a:p>
              <a:r>
                <a:rPr lang="zh-CN" altLang="en-US" sz="2400" dirty="0">
                  <a:solidFill>
                    <a:srgbClr val="44546A"/>
                  </a:solidFill>
                  <a:cs typeface="+mn-ea"/>
                  <a:sym typeface="+mn-lt"/>
                </a:rPr>
                <a:t>推动国际化和标准化</a:t>
              </a:r>
            </a:p>
          </p:txBody>
        </p:sp>
        <p:sp>
          <p:nvSpPr>
            <p:cNvPr id="30" name="文本框 29"/>
            <p:cNvSpPr txBox="1"/>
            <p:nvPr/>
          </p:nvSpPr>
          <p:spPr>
            <a:xfrm>
              <a:off x="2486796" y="2687228"/>
              <a:ext cx="4229941" cy="1337945"/>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dirty="0">
                  <a:solidFill>
                    <a:srgbClr val="44546A"/>
                  </a:solidFill>
                  <a:cs typeface="+mn-ea"/>
                  <a:sym typeface="+mn-lt"/>
                </a:rPr>
                <a:t>证券交易所互联网化的成功，显示了我国在未来国际市场上具备良好的融合性和应变能力。</a:t>
              </a:r>
              <a:endParaRPr lang="en-US" altLang="zh-CN" dirty="0">
                <a:solidFill>
                  <a:srgbClr val="44546A"/>
                </a:solidFill>
                <a:cs typeface="+mn-ea"/>
                <a:sym typeface="+mn-lt"/>
              </a:endParaRPr>
            </a:p>
          </p:txBody>
        </p:sp>
      </p:grpSp>
      <p:grpSp>
        <p:nvGrpSpPr>
          <p:cNvPr id="31" name="组合 30"/>
          <p:cNvGrpSpPr/>
          <p:nvPr/>
        </p:nvGrpSpPr>
        <p:grpSpPr>
          <a:xfrm>
            <a:off x="6665820" y="3013232"/>
            <a:ext cx="4488460" cy="1333500"/>
            <a:chOff x="6153150" y="3105150"/>
            <a:chExt cx="4488460" cy="1333500"/>
          </a:xfrm>
        </p:grpSpPr>
        <p:cxnSp>
          <p:nvCxnSpPr>
            <p:cNvPr id="32" name="直接连接符 31"/>
            <p:cNvCxnSpPr/>
            <p:nvPr/>
          </p:nvCxnSpPr>
          <p:spPr>
            <a:xfrm>
              <a:off x="6153150" y="3105150"/>
              <a:ext cx="448846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153150" y="4438650"/>
              <a:ext cx="448846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34" name="Freeform 15"/>
          <p:cNvSpPr>
            <a:spLocks noEditPoints="1"/>
          </p:cNvSpPr>
          <p:nvPr/>
        </p:nvSpPr>
        <p:spPr bwMode="auto">
          <a:xfrm>
            <a:off x="6472466" y="3179975"/>
            <a:ext cx="370900" cy="31791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44546A"/>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sp>
        <p:nvSpPr>
          <p:cNvPr id="35" name="Freeform 17"/>
          <p:cNvSpPr>
            <a:spLocks noEditPoints="1"/>
          </p:cNvSpPr>
          <p:nvPr/>
        </p:nvSpPr>
        <p:spPr bwMode="auto">
          <a:xfrm>
            <a:off x="6439615" y="4451142"/>
            <a:ext cx="365897" cy="369333"/>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rgbClr val="44546A"/>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pic>
        <p:nvPicPr>
          <p:cNvPr id="102" name="图片 101"/>
          <p:cNvPicPr/>
          <p:nvPr/>
        </p:nvPicPr>
        <p:blipFill>
          <a:blip r:embed="rId4"/>
          <a:stretch>
            <a:fillRect/>
          </a:stretch>
        </p:blipFill>
        <p:spPr>
          <a:xfrm>
            <a:off x="607695" y="2022475"/>
            <a:ext cx="5276850" cy="378904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24"/>
                                        </p:tgtEl>
                                        <p:attrNameLst>
                                          <p:attrName>style.visibility</p:attrName>
                                        </p:attrNameLst>
                                      </p:cBhvr>
                                      <p:to>
                                        <p:strVal val="visible"/>
                                      </p:to>
                                    </p:set>
                                    <p:anim calcmode="lin" valueType="num">
                                      <p:cBhvr>
                                        <p:cTn id="10" dur="500" fill="hold"/>
                                        <p:tgtEl>
                                          <p:spTgt spid="24"/>
                                        </p:tgtEl>
                                        <p:attrNameLst>
                                          <p:attrName>ppt_w</p:attrName>
                                        </p:attrNameLst>
                                      </p:cBhvr>
                                      <p:tavLst>
                                        <p:tav tm="0">
                                          <p:val>
                                            <p:fltVal val="0"/>
                                          </p:val>
                                        </p:tav>
                                        <p:tav tm="100000">
                                          <p:val>
                                            <p:strVal val="#ppt_w"/>
                                          </p:val>
                                        </p:tav>
                                      </p:tavLst>
                                    </p:anim>
                                    <p:anim calcmode="lin" valueType="num">
                                      <p:cBhvr>
                                        <p:cTn id="11" dur="500" fill="hold"/>
                                        <p:tgtEl>
                                          <p:spTgt spid="24"/>
                                        </p:tgtEl>
                                        <p:attrNameLst>
                                          <p:attrName>ppt_h</p:attrName>
                                        </p:attrNameLst>
                                      </p:cBhvr>
                                      <p:tavLst>
                                        <p:tav tm="0">
                                          <p:val>
                                            <p:fltVal val="0"/>
                                          </p:val>
                                        </p:tav>
                                        <p:tav tm="100000">
                                          <p:val>
                                            <p:strVal val="#ppt_h"/>
                                          </p:val>
                                        </p:tav>
                                      </p:tavLst>
                                    </p:anim>
                                    <p:animEffect transition="in" filter="fade">
                                      <p:cBhvr>
                                        <p:cTn id="12" dur="500"/>
                                        <p:tgtEl>
                                          <p:spTgt spid="24"/>
                                        </p:tgtEl>
                                      </p:cBhvr>
                                    </p:animEffect>
                                  </p:childTnLst>
                                </p:cTn>
                              </p:par>
                              <p:par>
                                <p:cTn id="13" presetID="53" presetClass="entr" presetSubtype="16" fill="hold" grpId="0" nodeType="withEffect">
                                  <p:stCondLst>
                                    <p:cond delay="50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fltVal val="0"/>
                                          </p:val>
                                        </p:tav>
                                        <p:tav tm="100000">
                                          <p:val>
                                            <p:strVal val="#ppt_w"/>
                                          </p:val>
                                        </p:tav>
                                      </p:tavLst>
                                    </p:anim>
                                    <p:anim calcmode="lin" valueType="num">
                                      <p:cBhvr>
                                        <p:cTn id="16" dur="500" fill="hold"/>
                                        <p:tgtEl>
                                          <p:spTgt spid="34"/>
                                        </p:tgtEl>
                                        <p:attrNameLst>
                                          <p:attrName>ppt_h</p:attrName>
                                        </p:attrNameLst>
                                      </p:cBhvr>
                                      <p:tavLst>
                                        <p:tav tm="0">
                                          <p:val>
                                            <p:fltVal val="0"/>
                                          </p:val>
                                        </p:tav>
                                        <p:tav tm="100000">
                                          <p:val>
                                            <p:strVal val="#ppt_h"/>
                                          </p:val>
                                        </p:tav>
                                      </p:tavLst>
                                    </p:anim>
                                    <p:animEffect transition="in" filter="fade">
                                      <p:cBhvr>
                                        <p:cTn id="17" dur="500"/>
                                        <p:tgtEl>
                                          <p:spTgt spid="34"/>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35"/>
                                        </p:tgtEl>
                                        <p:attrNameLst>
                                          <p:attrName>style.visibility</p:attrName>
                                        </p:attrNameLst>
                                      </p:cBhvr>
                                      <p:to>
                                        <p:strVal val="visible"/>
                                      </p:to>
                                    </p:set>
                                    <p:anim calcmode="lin" valueType="num">
                                      <p:cBhvr>
                                        <p:cTn id="20" dur="500" fill="hold"/>
                                        <p:tgtEl>
                                          <p:spTgt spid="35"/>
                                        </p:tgtEl>
                                        <p:attrNameLst>
                                          <p:attrName>ppt_w</p:attrName>
                                        </p:attrNameLst>
                                      </p:cBhvr>
                                      <p:tavLst>
                                        <p:tav tm="0">
                                          <p:val>
                                            <p:fltVal val="0"/>
                                          </p:val>
                                        </p:tav>
                                        <p:tav tm="100000">
                                          <p:val>
                                            <p:strVal val="#ppt_w"/>
                                          </p:val>
                                        </p:tav>
                                      </p:tavLst>
                                    </p:anim>
                                    <p:anim calcmode="lin" valueType="num">
                                      <p:cBhvr>
                                        <p:cTn id="21" dur="500" fill="hold"/>
                                        <p:tgtEl>
                                          <p:spTgt spid="35"/>
                                        </p:tgtEl>
                                        <p:attrNameLst>
                                          <p:attrName>ppt_h</p:attrName>
                                        </p:attrNameLst>
                                      </p:cBhvr>
                                      <p:tavLst>
                                        <p:tav tm="0">
                                          <p:val>
                                            <p:fltVal val="0"/>
                                          </p:val>
                                        </p:tav>
                                        <p:tav tm="100000">
                                          <p:val>
                                            <p:strVal val="#ppt_h"/>
                                          </p:val>
                                        </p:tav>
                                      </p:tavLst>
                                    </p:anim>
                                    <p:animEffect transition="in" filter="fade">
                                      <p:cBhvr>
                                        <p:cTn id="22" dur="500"/>
                                        <p:tgtEl>
                                          <p:spTgt spid="35"/>
                                        </p:tgtEl>
                                      </p:cBhvr>
                                    </p:animEffect>
                                  </p:childTnLst>
                                </p:cTn>
                              </p:par>
                            </p:childTnLst>
                          </p:cTn>
                        </p:par>
                        <p:par>
                          <p:cTn id="23" fill="hold">
                            <p:stCondLst>
                              <p:cond delay="500"/>
                            </p:stCondLst>
                            <p:childTnLst>
                              <p:par>
                                <p:cTn id="24" presetID="2" presetClass="entr" presetSubtype="2"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childTnLst>
                          </p:cTn>
                        </p:par>
                        <p:par>
                          <p:cTn id="28" fill="hold">
                            <p:stCondLst>
                              <p:cond delay="1000"/>
                            </p:stCondLst>
                            <p:childTnLst>
                              <p:par>
                                <p:cTn id="29" presetID="2" presetClass="entr" presetSubtype="2"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1+#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2" presetClass="entr" presetSubtype="2"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1+#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34" grpId="0" bldLvl="0" animBg="1"/>
      <p:bldP spid="3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5973" y="266398"/>
            <a:ext cx="398272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dirty="0">
                <a:solidFill>
                  <a:srgbClr val="44546A"/>
                </a:solidFill>
                <a:cs typeface="+mn-ea"/>
                <a:sym typeface="+mn-lt"/>
              </a:rPr>
              <a:t>03</a:t>
            </a:r>
            <a:r>
              <a:rPr kumimoji="1" lang="zh-CN" altLang="en-US" sz="2400" dirty="0">
                <a:solidFill>
                  <a:srgbClr val="44546A"/>
                </a:solidFill>
                <a:cs typeface="+mn-ea"/>
                <a:sym typeface="+mn-lt"/>
              </a:rPr>
              <a:t> 证券公司互联网化的影响</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24" name="Freeform 13"/>
          <p:cNvSpPr>
            <a:spLocks noEditPoints="1"/>
          </p:cNvSpPr>
          <p:nvPr/>
        </p:nvSpPr>
        <p:spPr bwMode="auto">
          <a:xfrm>
            <a:off x="1242102" y="1360686"/>
            <a:ext cx="2923181" cy="3455962"/>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4546A"/>
          </a:solidFill>
          <a:ln>
            <a:noFill/>
          </a:ln>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sp>
        <p:nvSpPr>
          <p:cNvPr id="25" name="Freeform 16"/>
          <p:cNvSpPr>
            <a:spLocks noEditPoints="1"/>
          </p:cNvSpPr>
          <p:nvPr/>
        </p:nvSpPr>
        <p:spPr bwMode="auto">
          <a:xfrm>
            <a:off x="1955837" y="5047605"/>
            <a:ext cx="1494000" cy="1198362"/>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4546A"/>
          </a:solidFill>
          <a:ln>
            <a:noFill/>
          </a:ln>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grpSp>
        <p:nvGrpSpPr>
          <p:cNvPr id="26" name="Group 12"/>
          <p:cNvGrpSpPr/>
          <p:nvPr/>
        </p:nvGrpSpPr>
        <p:grpSpPr>
          <a:xfrm>
            <a:off x="1551195" y="1762719"/>
            <a:ext cx="2300613" cy="2059155"/>
            <a:chOff x="8169276" y="952501"/>
            <a:chExt cx="3781424" cy="3384550"/>
          </a:xfrm>
          <a:solidFill>
            <a:srgbClr val="44546A"/>
          </a:solidFill>
        </p:grpSpPr>
        <p:sp>
          <p:nvSpPr>
            <p:cNvPr id="27" name="Freeform 10"/>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sp>
          <p:nvSpPr>
            <p:cNvPr id="28" name="Freeform 11"/>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grpSp>
      <p:grpSp>
        <p:nvGrpSpPr>
          <p:cNvPr id="29" name="组合 28"/>
          <p:cNvGrpSpPr/>
          <p:nvPr/>
        </p:nvGrpSpPr>
        <p:grpSpPr>
          <a:xfrm>
            <a:off x="5749504" y="1769488"/>
            <a:ext cx="3922816" cy="682893"/>
            <a:chOff x="5971177" y="1812130"/>
            <a:chExt cx="3922816" cy="682893"/>
          </a:xfrm>
        </p:grpSpPr>
        <p:sp>
          <p:nvSpPr>
            <p:cNvPr id="30" name="Oval 4"/>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pPr>
              <a:r>
                <a:rPr lang="en-US" sz="1325" dirty="0">
                  <a:solidFill>
                    <a:prstClr val="white"/>
                  </a:solidFill>
                  <a:cs typeface="+mn-ea"/>
                  <a:sym typeface="+mn-lt"/>
                </a:rPr>
                <a:t>01</a:t>
              </a:r>
            </a:p>
          </p:txBody>
        </p:sp>
        <p:sp>
          <p:nvSpPr>
            <p:cNvPr id="32" name="文本框 31"/>
            <p:cNvSpPr txBox="1"/>
            <p:nvPr/>
          </p:nvSpPr>
          <p:spPr>
            <a:xfrm>
              <a:off x="6630634" y="1849863"/>
              <a:ext cx="3263359"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提升了证券公司的经营业务能力</a:t>
              </a:r>
            </a:p>
          </p:txBody>
        </p:sp>
      </p:grpSp>
      <p:grpSp>
        <p:nvGrpSpPr>
          <p:cNvPr id="33" name="组合 32"/>
          <p:cNvGrpSpPr/>
          <p:nvPr/>
        </p:nvGrpSpPr>
        <p:grpSpPr>
          <a:xfrm>
            <a:off x="5749504" y="2838167"/>
            <a:ext cx="3892971" cy="629655"/>
            <a:chOff x="5971177" y="2880809"/>
            <a:chExt cx="3892971" cy="629655"/>
          </a:xfrm>
        </p:grpSpPr>
        <p:sp>
          <p:nvSpPr>
            <p:cNvPr id="34" name="Oval 19"/>
            <p:cNvSpPr/>
            <p:nvPr/>
          </p:nvSpPr>
          <p:spPr>
            <a:xfrm>
              <a:off x="5971177" y="288080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pPr>
              <a:r>
                <a:rPr lang="en-US" sz="1325" dirty="0">
                  <a:solidFill>
                    <a:prstClr val="white"/>
                  </a:solidFill>
                  <a:cs typeface="+mn-ea"/>
                  <a:sym typeface="+mn-lt"/>
                </a:rPr>
                <a:t>02</a:t>
              </a:r>
            </a:p>
          </p:txBody>
        </p:sp>
        <p:sp>
          <p:nvSpPr>
            <p:cNvPr id="36" name="文本框 35"/>
            <p:cNvSpPr txBox="1"/>
            <p:nvPr/>
          </p:nvSpPr>
          <p:spPr>
            <a:xfrm>
              <a:off x="6600789" y="3011528"/>
              <a:ext cx="3263359" cy="368300"/>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有效降低交易客户成本</a:t>
              </a:r>
            </a:p>
          </p:txBody>
        </p:sp>
      </p:grpSp>
      <p:grpSp>
        <p:nvGrpSpPr>
          <p:cNvPr id="37" name="组合 36"/>
          <p:cNvGrpSpPr/>
          <p:nvPr/>
        </p:nvGrpSpPr>
        <p:grpSpPr>
          <a:xfrm>
            <a:off x="5749504" y="4011824"/>
            <a:ext cx="3908894" cy="665041"/>
            <a:chOff x="5971177" y="4054466"/>
            <a:chExt cx="3908894" cy="665041"/>
          </a:xfrm>
        </p:grpSpPr>
        <p:sp>
          <p:nvSpPr>
            <p:cNvPr id="38" name="Oval 25"/>
            <p:cNvSpPr/>
            <p:nvPr/>
          </p:nvSpPr>
          <p:spPr>
            <a:xfrm>
              <a:off x="5971177" y="4054466"/>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pPr>
              <a:r>
                <a:rPr lang="en-US" sz="1325" dirty="0">
                  <a:solidFill>
                    <a:prstClr val="white"/>
                  </a:solidFill>
                  <a:cs typeface="+mn-ea"/>
                  <a:sym typeface="+mn-lt"/>
                </a:rPr>
                <a:t>03</a:t>
              </a:r>
            </a:p>
          </p:txBody>
        </p:sp>
        <p:sp>
          <p:nvSpPr>
            <p:cNvPr id="40" name="文本框 39"/>
            <p:cNvSpPr txBox="1"/>
            <p:nvPr/>
          </p:nvSpPr>
          <p:spPr>
            <a:xfrm>
              <a:off x="6616712" y="4074347"/>
              <a:ext cx="3263359" cy="645160"/>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对营业部的风险监控和管理提出更高的要求</a:t>
              </a:r>
            </a:p>
          </p:txBody>
        </p:sp>
      </p:grpSp>
      <p:grpSp>
        <p:nvGrpSpPr>
          <p:cNvPr id="41" name="组合 40"/>
          <p:cNvGrpSpPr/>
          <p:nvPr/>
        </p:nvGrpSpPr>
        <p:grpSpPr>
          <a:xfrm>
            <a:off x="5749504" y="5077977"/>
            <a:ext cx="3922816" cy="677174"/>
            <a:chOff x="5971177" y="5120619"/>
            <a:chExt cx="3922816" cy="677174"/>
          </a:xfrm>
        </p:grpSpPr>
        <p:sp>
          <p:nvSpPr>
            <p:cNvPr id="42" name="Oval 27"/>
            <p:cNvSpPr/>
            <p:nvPr/>
          </p:nvSpPr>
          <p:spPr>
            <a:xfrm>
              <a:off x="5971177" y="512061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pPr>
              <a:r>
                <a:rPr lang="en-US" sz="1325" dirty="0">
                  <a:solidFill>
                    <a:prstClr val="white"/>
                  </a:solidFill>
                  <a:cs typeface="+mn-ea"/>
                  <a:sym typeface="+mn-lt"/>
                </a:rPr>
                <a:t>04</a:t>
              </a:r>
            </a:p>
          </p:txBody>
        </p:sp>
        <p:sp>
          <p:nvSpPr>
            <p:cNvPr id="44" name="文本框 43"/>
            <p:cNvSpPr txBox="1"/>
            <p:nvPr/>
          </p:nvSpPr>
          <p:spPr>
            <a:xfrm>
              <a:off x="6630634" y="5152633"/>
              <a:ext cx="3263359" cy="645160"/>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能够持续提升证券市场未来的能力</a:t>
              </a:r>
            </a:p>
          </p:txBody>
        </p:sp>
      </p:grpSp>
      <p:pic>
        <p:nvPicPr>
          <p:cNvPr id="3" name="图片 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14:presetBounceEnd="40000">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14:bounceEnd="40000">
                                          <p:cBhvr additive="base">
                                            <p:cTn id="21"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0000">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14:bounceEnd="40000">
                                          <p:cBhvr additive="base">
                                            <p:cTn id="26"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14:presetBounceEnd="40000">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14:bounceEnd="40000">
                                          <p:cBhvr additive="base">
                                            <p:cTn id="31" dur="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14:presetBounceEnd="40000">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14:bounceEnd="40000">
                                          <p:cBhvr additive="base">
                                            <p:cTn id="36" dur="500" fill="hold"/>
                                            <p:tgtEl>
                                              <p:spTgt spid="41"/>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1+#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fill="hold"/>
                                            <p:tgtEl>
                                              <p:spTgt spid="41"/>
                                            </p:tgtEl>
                                            <p:attrNameLst>
                                              <p:attrName>ppt_x</p:attrName>
                                            </p:attrNameLst>
                                          </p:cBhvr>
                                          <p:tavLst>
                                            <p:tav tm="0">
                                              <p:val>
                                                <p:strVal val="1+#ppt_w/2"/>
                                              </p:val>
                                            </p:tav>
                                            <p:tav tm="100000">
                                              <p:val>
                                                <p:strVal val="#ppt_x"/>
                                              </p:val>
                                            </p:tav>
                                          </p:tavLst>
                                        </p:anim>
                                        <p:anim calcmode="lin" valueType="num">
                                          <p:cBhvr additive="base">
                                            <p:cTn id="37"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二</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02</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3240751" y="3251565"/>
            <a:ext cx="6050280" cy="1106805"/>
          </a:xfrm>
          <a:prstGeom prst="rect">
            <a:avLst/>
          </a:prstGeom>
          <a:noFill/>
        </p:spPr>
        <p:txBody>
          <a:bodyPr wrap="none" rtlCol="0">
            <a:spAutoFit/>
          </a:bodyPr>
          <a:lstStyle/>
          <a:p>
            <a:pPr lvl="0"/>
            <a:r>
              <a:rPr kumimoji="1" lang="zh-CN" altLang="en-US" sz="6600" dirty="0">
                <a:solidFill>
                  <a:srgbClr val="44546A"/>
                </a:solidFill>
                <a:cs typeface="+mn-ea"/>
                <a:sym typeface="+mn-lt"/>
              </a:rPr>
              <a:t>互联网证券服务</a:t>
            </a:r>
          </a:p>
        </p:txBody>
      </p:sp>
      <p:pic>
        <p:nvPicPr>
          <p:cNvPr id="10" name="图片 9"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8144" y="252968"/>
            <a:ext cx="3373120" cy="460375"/>
          </a:xfrm>
          <a:prstGeom prst="rect">
            <a:avLst/>
          </a:prstGeom>
          <a:noFill/>
        </p:spPr>
        <p:txBody>
          <a:bodyPr wrap="none" rtlCol="0">
            <a:spAutoFit/>
          </a:bodyPr>
          <a:lstStyle/>
          <a:p>
            <a:pPr marR="0" indent="0" defTabSz="914400" fontAlgn="auto">
              <a:lnSpc>
                <a:spcPct val="100000"/>
              </a:lnSpc>
              <a:spcBef>
                <a:spcPts val="0"/>
              </a:spcBef>
              <a:spcAft>
                <a:spcPts val="0"/>
              </a:spcAft>
              <a:buClrTx/>
              <a:buSzTx/>
              <a:buFontTx/>
              <a:buNone/>
              <a:defRPr/>
            </a:pPr>
            <a:r>
              <a:rPr kumimoji="1" lang="en-US" altLang="zh-CN" sz="2400" dirty="0">
                <a:solidFill>
                  <a:srgbClr val="44546A"/>
                </a:solidFill>
                <a:cs typeface="+mn-ea"/>
                <a:sym typeface="+mn-lt"/>
              </a:rPr>
              <a:t>01</a:t>
            </a:r>
            <a:r>
              <a:rPr kumimoji="1" lang="zh-CN" altLang="en-US" sz="2400" dirty="0">
                <a:solidFill>
                  <a:srgbClr val="44546A"/>
                </a:solidFill>
                <a:cs typeface="+mn-ea"/>
                <a:sym typeface="+mn-lt"/>
              </a:rPr>
              <a:t> 互联网证券服务界定</a:t>
            </a:r>
            <a:endParaRPr kumimoji="1" lang="zh-CN" altLang="en-US" sz="2400" b="0" i="0" kern="1200" cap="none" spc="0" normalizeH="0" baseline="0" noProof="0" dirty="0">
              <a:solidFill>
                <a:srgbClr val="44546A"/>
              </a:solidFill>
              <a:cs typeface="+mn-ea"/>
              <a:sym typeface="+mn-lt"/>
            </a:endParaRPr>
          </a:p>
        </p:txBody>
      </p:sp>
      <p:pic>
        <p:nvPicPr>
          <p:cNvPr id="18" name="图片 17"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0" name="文本框 19"/>
          <p:cNvSpPr txBox="1"/>
          <p:nvPr/>
        </p:nvSpPr>
        <p:spPr>
          <a:xfrm>
            <a:off x="508000" y="1776998"/>
            <a:ext cx="5384800" cy="4246245"/>
          </a:xfrm>
          <a:prstGeom prst="rect">
            <a:avLst/>
          </a:prstGeom>
          <a:noFill/>
        </p:spPr>
        <p:txBody>
          <a:bodyPr wrap="square">
            <a:spAutoFit/>
          </a:bodyPr>
          <a:lstStyle/>
          <a:p>
            <a:pPr>
              <a:lnSpc>
                <a:spcPct val="150000"/>
              </a:lnSpc>
            </a:pPr>
            <a:r>
              <a:rPr lang="en-US" altLang="zh-CN" sz="2000" dirty="0">
                <a:solidFill>
                  <a:srgbClr val="000000"/>
                </a:solidFill>
                <a:latin typeface="FZShuSong-Z01S"/>
              </a:rPr>
              <a:t>   </a:t>
            </a:r>
            <a:r>
              <a:rPr lang="zh-CN" altLang="en-US" sz="2000" dirty="0">
                <a:solidFill>
                  <a:srgbClr val="000000"/>
                </a:solidFill>
                <a:latin typeface="FZShuSong-Z01S"/>
              </a:rPr>
              <a:t>互联网证券服务也被称为广义的证券电子商务，是指利用各种信息技术和电子手段，依托于互联网、</a:t>
            </a:r>
            <a:r>
              <a:rPr lang="en-US" altLang="zh-CN" sz="2000" dirty="0">
                <a:solidFill>
                  <a:srgbClr val="000000"/>
                </a:solidFill>
                <a:latin typeface="FZShuSong-Z01S"/>
              </a:rPr>
              <a:t>GSM</a:t>
            </a:r>
            <a:r>
              <a:rPr lang="zh-CN" altLang="en-US" sz="2000" dirty="0">
                <a:solidFill>
                  <a:srgbClr val="000000"/>
                </a:solidFill>
                <a:latin typeface="FZShuSong-Z01S"/>
              </a:rPr>
              <a:t>、有线电视网，甚至卫星通信网等现代化的数字媒介传送交易信息和数据资料，以在线的方式开展传统证券市场的各种业务，并在此过程中实现诸技术渗透到证券活动的各个环节，如信息采集、加工处理、信息发布、信息检索、交易、货币支付、清算、交割等。</a:t>
            </a:r>
          </a:p>
        </p:txBody>
      </p:sp>
      <p:pic>
        <p:nvPicPr>
          <p:cNvPr id="103" name="图片 102"/>
          <p:cNvPicPr/>
          <p:nvPr/>
        </p:nvPicPr>
        <p:blipFill>
          <a:blip r:embed="rId4"/>
          <a:stretch>
            <a:fillRect/>
          </a:stretch>
        </p:blipFill>
        <p:spPr>
          <a:xfrm>
            <a:off x="6012180" y="1953260"/>
            <a:ext cx="5751195" cy="369506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8144" y="252968"/>
            <a:ext cx="611632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dirty="0">
                <a:solidFill>
                  <a:srgbClr val="44546A"/>
                </a:solidFill>
                <a:cs typeface="+mn-ea"/>
                <a:sym typeface="+mn-lt"/>
              </a:rPr>
              <a:t>02</a:t>
            </a:r>
            <a:r>
              <a:rPr kumimoji="1" lang="zh-CN" altLang="en-US" sz="2400" dirty="0">
                <a:solidFill>
                  <a:srgbClr val="44546A"/>
                </a:solidFill>
                <a:cs typeface="+mn-ea"/>
                <a:sym typeface="+mn-lt"/>
              </a:rPr>
              <a:t> 网上证券交易业务与传统证券业务的对比</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pic>
        <p:nvPicPr>
          <p:cNvPr id="18" name="图片 17"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grpSp>
        <p:nvGrpSpPr>
          <p:cNvPr id="72" name="组合 71"/>
          <p:cNvGrpSpPr/>
          <p:nvPr/>
        </p:nvGrpSpPr>
        <p:grpSpPr>
          <a:xfrm>
            <a:off x="0" y="1496695"/>
            <a:ext cx="12120245" cy="5294630"/>
            <a:chOff x="1703" y="3131"/>
            <a:chExt cx="19087" cy="8338"/>
          </a:xfrm>
        </p:grpSpPr>
        <p:cxnSp>
          <p:nvCxnSpPr>
            <p:cNvPr id="73" name="直接连接符 72"/>
            <p:cNvCxnSpPr/>
            <p:nvPr/>
          </p:nvCxnSpPr>
          <p:spPr>
            <a:xfrm flipV="1">
              <a:off x="1703" y="4300"/>
              <a:ext cx="19087" cy="65"/>
            </a:xfrm>
            <a:prstGeom prst="line">
              <a:avLst/>
            </a:prstGeom>
            <a:ln w="1270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4" name="Rectangle 60"/>
            <p:cNvSpPr/>
            <p:nvPr/>
          </p:nvSpPr>
          <p:spPr>
            <a:xfrm>
              <a:off x="2326" y="6193"/>
              <a:ext cx="2429" cy="581"/>
            </a:xfrm>
            <a:prstGeom prst="rect">
              <a:avLst/>
            </a:prstGeom>
          </p:spPr>
          <p:txBody>
            <a:bodyPr wrap="square" lIns="0" tIns="0" rIns="0" bIns="0">
              <a:spAutoFit/>
            </a:bodyPr>
            <a:lstStyle/>
            <a:p>
              <a:pPr algn="ctr"/>
              <a:r>
                <a:rPr lang="zh-CN" altLang="en-US" sz="2400" dirty="0">
                  <a:solidFill>
                    <a:schemeClr val="tx1">
                      <a:lumMod val="50000"/>
                      <a:lumOff val="50000"/>
                    </a:schemeClr>
                  </a:solidFill>
                  <a:cs typeface="+mn-ea"/>
                  <a:sym typeface="+mn-lt"/>
                </a:rPr>
                <a:t>经济业务</a:t>
              </a:r>
            </a:p>
          </p:txBody>
        </p:sp>
        <p:sp>
          <p:nvSpPr>
            <p:cNvPr id="75" name="TextBox 59"/>
            <p:cNvSpPr txBox="1"/>
            <p:nvPr/>
          </p:nvSpPr>
          <p:spPr>
            <a:xfrm>
              <a:off x="1799" y="6816"/>
              <a:ext cx="3888" cy="4653"/>
            </a:xfrm>
            <a:prstGeom prst="rect">
              <a:avLst/>
            </a:prstGeom>
            <a:noFill/>
          </p:spPr>
          <p:txBody>
            <a:bodyPr wrap="square" lIns="0" tIns="0" rIns="0" bIns="0" rtlCol="0">
              <a:spAutoFit/>
            </a:bodyPr>
            <a:lstStyle/>
            <a:p>
              <a:pPr algn="ctr" defTabSz="1219200">
                <a:lnSpc>
                  <a:spcPct val="150000"/>
                </a:lnSpc>
                <a:spcBef>
                  <a:spcPts val="20"/>
                </a:spcBef>
                <a:spcAft>
                  <a:spcPts val="0"/>
                </a:spcAft>
                <a:defRPr/>
              </a:pPr>
              <a:r>
                <a:rPr lang="en-US" altLang="zh-CN" sz="1600" dirty="0">
                  <a:solidFill>
                    <a:schemeClr val="tx1">
                      <a:lumMod val="50000"/>
                      <a:lumOff val="50000"/>
                    </a:schemeClr>
                  </a:solidFill>
                  <a:cs typeface="+mn-ea"/>
                  <a:sym typeface="+mn-lt"/>
                </a:rPr>
                <a:t>    </a:t>
              </a:r>
              <a:r>
                <a:rPr lang="zh-CN" altLang="zh-CN" sz="1600" dirty="0">
                  <a:solidFill>
                    <a:schemeClr val="tx1">
                      <a:lumMod val="50000"/>
                      <a:lumOff val="50000"/>
                    </a:schemeClr>
                  </a:solidFill>
                  <a:cs typeface="+mn-ea"/>
                  <a:sym typeface="+mn-lt"/>
                </a:rPr>
                <a:t>在传统证券业务中，经纪业务主要是以柜台委托的方式进行的，少数证券公司也会提供自助委托，而在网上证券业务中，经纪业务完全采用网上处理的方式，客户能够通过智能终端完成相应交易</a:t>
              </a:r>
            </a:p>
          </p:txBody>
        </p:sp>
        <p:sp>
          <p:nvSpPr>
            <p:cNvPr id="76" name="Rectangle 60"/>
            <p:cNvSpPr/>
            <p:nvPr/>
          </p:nvSpPr>
          <p:spPr>
            <a:xfrm>
              <a:off x="6392" y="6193"/>
              <a:ext cx="2429" cy="581"/>
            </a:xfrm>
            <a:prstGeom prst="rect">
              <a:avLst/>
            </a:prstGeom>
          </p:spPr>
          <p:txBody>
            <a:bodyPr wrap="square" lIns="0" tIns="0" rIns="0" bIns="0">
              <a:spAutoFit/>
            </a:bodyPr>
            <a:lstStyle/>
            <a:p>
              <a:pPr algn="ctr"/>
              <a:r>
                <a:rPr lang="zh-CN" altLang="en-US" sz="2400" dirty="0">
                  <a:solidFill>
                    <a:schemeClr val="tx1">
                      <a:lumMod val="50000"/>
                      <a:lumOff val="50000"/>
                    </a:schemeClr>
                  </a:solidFill>
                  <a:cs typeface="+mn-ea"/>
                  <a:sym typeface="+mn-lt"/>
                </a:rPr>
                <a:t>发行业务</a:t>
              </a:r>
            </a:p>
          </p:txBody>
        </p:sp>
        <p:sp>
          <p:nvSpPr>
            <p:cNvPr id="77" name="TextBox 59"/>
            <p:cNvSpPr txBox="1"/>
            <p:nvPr/>
          </p:nvSpPr>
          <p:spPr>
            <a:xfrm>
              <a:off x="6065" y="6816"/>
              <a:ext cx="3636" cy="4071"/>
            </a:xfrm>
            <a:prstGeom prst="rect">
              <a:avLst/>
            </a:prstGeom>
            <a:noFill/>
          </p:spPr>
          <p:txBody>
            <a:bodyPr wrap="square" lIns="0" tIns="0" rIns="0" bIns="0" rtlCol="0">
              <a:spAutoFit/>
            </a:bodyPr>
            <a:lstStyle/>
            <a:p>
              <a:pPr algn="ctr" defTabSz="1219200">
                <a:lnSpc>
                  <a:spcPct val="150000"/>
                </a:lnSpc>
                <a:spcBef>
                  <a:spcPts val="20"/>
                </a:spcBef>
                <a:spcAft>
                  <a:spcPts val="0"/>
                </a:spcAft>
                <a:defRPr/>
              </a:pPr>
              <a:r>
                <a:rPr lang="zh-CN" sz="1600" dirty="0">
                  <a:solidFill>
                    <a:schemeClr val="tx1">
                      <a:lumMod val="50000"/>
                      <a:lumOff val="50000"/>
                    </a:schemeClr>
                  </a:solidFill>
                  <a:cs typeface="+mn-ea"/>
                  <a:sym typeface="+mn-lt"/>
                </a:rPr>
                <a:t>在传统证券业务中，发行业务是通过认购证、储蓄存单、全额预缴比例配售、上“网”定价、上“网”竞价等方式进行处理的，而在网上证券业务中，发行业务完全在网上开展。</a:t>
              </a:r>
              <a:endParaRPr lang="zh-CN" altLang="zh-CN" sz="1600" dirty="0">
                <a:solidFill>
                  <a:schemeClr val="tx1">
                    <a:lumMod val="50000"/>
                    <a:lumOff val="50000"/>
                  </a:schemeClr>
                </a:solidFill>
                <a:cs typeface="+mn-ea"/>
                <a:sym typeface="+mn-lt"/>
              </a:endParaRPr>
            </a:p>
          </p:txBody>
        </p:sp>
        <p:sp>
          <p:nvSpPr>
            <p:cNvPr id="78" name="Rectangle 60"/>
            <p:cNvSpPr/>
            <p:nvPr/>
          </p:nvSpPr>
          <p:spPr>
            <a:xfrm>
              <a:off x="10245" y="6193"/>
              <a:ext cx="2429" cy="581"/>
            </a:xfrm>
            <a:prstGeom prst="rect">
              <a:avLst/>
            </a:prstGeom>
          </p:spPr>
          <p:txBody>
            <a:bodyPr wrap="square" lIns="0" tIns="0" rIns="0" bIns="0">
              <a:spAutoFit/>
            </a:bodyPr>
            <a:lstStyle/>
            <a:p>
              <a:pPr algn="ctr"/>
              <a:r>
                <a:rPr lang="zh-CN" altLang="en-US" sz="2400" dirty="0">
                  <a:solidFill>
                    <a:schemeClr val="tx1">
                      <a:lumMod val="50000"/>
                      <a:lumOff val="50000"/>
                    </a:schemeClr>
                  </a:solidFill>
                  <a:cs typeface="+mn-ea"/>
                  <a:sym typeface="+mn-lt"/>
                </a:rPr>
                <a:t>推介方式</a:t>
              </a:r>
            </a:p>
          </p:txBody>
        </p:sp>
        <p:sp>
          <p:nvSpPr>
            <p:cNvPr id="79" name="TextBox 59"/>
            <p:cNvSpPr txBox="1"/>
            <p:nvPr/>
          </p:nvSpPr>
          <p:spPr>
            <a:xfrm>
              <a:off x="10225" y="6816"/>
              <a:ext cx="2431" cy="3489"/>
            </a:xfrm>
            <a:prstGeom prst="rect">
              <a:avLst/>
            </a:prstGeom>
            <a:noFill/>
          </p:spPr>
          <p:txBody>
            <a:bodyPr wrap="square" lIns="0" tIns="0" rIns="0" bIns="0" rtlCol="0">
              <a:spAutoFit/>
            </a:bodyPr>
            <a:lstStyle/>
            <a:p>
              <a:pPr algn="ctr" defTabSz="1219200">
                <a:lnSpc>
                  <a:spcPct val="150000"/>
                </a:lnSpc>
                <a:spcBef>
                  <a:spcPts val="20"/>
                </a:spcBef>
                <a:spcAft>
                  <a:spcPts val="0"/>
                </a:spcAft>
                <a:defRPr/>
              </a:pPr>
              <a:r>
                <a:rPr lang="zh-CN" altLang="zh-CN" sz="1600" dirty="0">
                  <a:solidFill>
                    <a:schemeClr val="tx1">
                      <a:lumMod val="50000"/>
                      <a:lumOff val="50000"/>
                    </a:schemeClr>
                  </a:solidFill>
                  <a:cs typeface="+mn-ea"/>
                  <a:sym typeface="+mn-lt"/>
                </a:rPr>
                <a:t>在传统证券业务中，推介方式一般采用现场推介会的方式，而网上证券采用了网上路演的方式</a:t>
              </a:r>
            </a:p>
          </p:txBody>
        </p:sp>
        <p:sp>
          <p:nvSpPr>
            <p:cNvPr id="80" name="Rectangle 60"/>
            <p:cNvSpPr/>
            <p:nvPr/>
          </p:nvSpPr>
          <p:spPr>
            <a:xfrm>
              <a:off x="14206" y="6193"/>
              <a:ext cx="2429" cy="581"/>
            </a:xfrm>
            <a:prstGeom prst="rect">
              <a:avLst/>
            </a:prstGeom>
          </p:spPr>
          <p:txBody>
            <a:bodyPr wrap="square" lIns="0" tIns="0" rIns="0" bIns="0">
              <a:spAutoFit/>
            </a:bodyPr>
            <a:lstStyle/>
            <a:p>
              <a:pPr algn="ctr"/>
              <a:r>
                <a:rPr lang="zh-CN" altLang="en-US" sz="2400" dirty="0">
                  <a:solidFill>
                    <a:schemeClr val="tx1">
                      <a:lumMod val="50000"/>
                      <a:lumOff val="50000"/>
                    </a:schemeClr>
                  </a:solidFill>
                  <a:cs typeface="+mn-ea"/>
                  <a:sym typeface="+mn-lt"/>
                </a:rPr>
                <a:t>支付方式</a:t>
              </a:r>
            </a:p>
          </p:txBody>
        </p:sp>
        <p:sp>
          <p:nvSpPr>
            <p:cNvPr id="81" name="TextBox 59"/>
            <p:cNvSpPr txBox="1"/>
            <p:nvPr/>
          </p:nvSpPr>
          <p:spPr>
            <a:xfrm>
              <a:off x="13554" y="6816"/>
              <a:ext cx="3600" cy="4653"/>
            </a:xfrm>
            <a:prstGeom prst="rect">
              <a:avLst/>
            </a:prstGeom>
            <a:noFill/>
          </p:spPr>
          <p:txBody>
            <a:bodyPr wrap="square" lIns="0" tIns="0" rIns="0" bIns="0" rtlCol="0">
              <a:spAutoFit/>
            </a:bodyPr>
            <a:lstStyle/>
            <a:p>
              <a:pPr algn="ctr" defTabSz="1219200">
                <a:lnSpc>
                  <a:spcPct val="150000"/>
                </a:lnSpc>
                <a:spcBef>
                  <a:spcPts val="20"/>
                </a:spcBef>
                <a:spcAft>
                  <a:spcPts val="0"/>
                </a:spcAft>
                <a:defRPr/>
              </a:pPr>
              <a:r>
                <a:rPr lang="zh-CN" altLang="zh-CN" sz="1600" dirty="0">
                  <a:solidFill>
                    <a:schemeClr val="tx1">
                      <a:lumMod val="50000"/>
                      <a:lumOff val="50000"/>
                    </a:schemeClr>
                  </a:solidFill>
                  <a:cs typeface="+mn-ea"/>
                  <a:sym typeface="+mn-lt"/>
                </a:rPr>
                <a:t>在传统证券业务中，支付一般采用现场存取款或现金支付，而网上证券的支付采用网上支付、银证通以及银证转账的方式进行。银证通和银证转账之间存在一定区别，后面的章节会对它们做简单的对比。</a:t>
              </a:r>
            </a:p>
          </p:txBody>
        </p:sp>
        <p:sp>
          <p:nvSpPr>
            <p:cNvPr id="82" name="任意多边形 25"/>
            <p:cNvSpPr/>
            <p:nvPr/>
          </p:nvSpPr>
          <p:spPr>
            <a:xfrm>
              <a:off x="2432" y="3131"/>
              <a:ext cx="2216" cy="2829"/>
            </a:xfrm>
            <a:custGeom>
              <a:avLst/>
              <a:gdLst/>
              <a:ahLst/>
              <a:cxnLst>
                <a:cxn ang="3">
                  <a:pos x="hc" y="t"/>
                </a:cxn>
                <a:cxn ang="cd2">
                  <a:pos x="l" y="vc"/>
                </a:cxn>
                <a:cxn ang="cd4">
                  <a:pos x="hc" y="b"/>
                </a:cxn>
                <a:cxn ang="0">
                  <a:pos x="r" y="vc"/>
                </a:cxn>
              </a:cxnLst>
              <a:rect l="l" t="t" r="r" b="b"/>
              <a:pathLst>
                <a:path w="3030" h="3866">
                  <a:moveTo>
                    <a:pt x="0" y="0"/>
                  </a:moveTo>
                  <a:lnTo>
                    <a:pt x="3030" y="0"/>
                  </a:lnTo>
                  <a:lnTo>
                    <a:pt x="3030" y="3866"/>
                  </a:lnTo>
                  <a:lnTo>
                    <a:pt x="1515" y="2890"/>
                  </a:lnTo>
                  <a:lnTo>
                    <a:pt x="0" y="3866"/>
                  </a:lnTo>
                  <a:lnTo>
                    <a:pt x="0" y="0"/>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83" name="任意多边形 27"/>
            <p:cNvSpPr/>
            <p:nvPr/>
          </p:nvSpPr>
          <p:spPr>
            <a:xfrm>
              <a:off x="6392" y="3131"/>
              <a:ext cx="2216" cy="2829"/>
            </a:xfrm>
            <a:custGeom>
              <a:avLst/>
              <a:gdLst/>
              <a:ahLst/>
              <a:cxnLst>
                <a:cxn ang="3">
                  <a:pos x="hc" y="t"/>
                </a:cxn>
                <a:cxn ang="cd2">
                  <a:pos x="l" y="vc"/>
                </a:cxn>
                <a:cxn ang="cd4">
                  <a:pos x="hc" y="b"/>
                </a:cxn>
                <a:cxn ang="0">
                  <a:pos x="r" y="vc"/>
                </a:cxn>
              </a:cxnLst>
              <a:rect l="l" t="t" r="r" b="b"/>
              <a:pathLst>
                <a:path w="3030" h="3866">
                  <a:moveTo>
                    <a:pt x="0" y="0"/>
                  </a:moveTo>
                  <a:lnTo>
                    <a:pt x="3030" y="0"/>
                  </a:lnTo>
                  <a:lnTo>
                    <a:pt x="3030" y="3866"/>
                  </a:lnTo>
                  <a:lnTo>
                    <a:pt x="1515" y="2890"/>
                  </a:lnTo>
                  <a:lnTo>
                    <a:pt x="0" y="3866"/>
                  </a:lnTo>
                  <a:lnTo>
                    <a:pt x="0" y="0"/>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4" name="任意多边形 28"/>
            <p:cNvSpPr/>
            <p:nvPr/>
          </p:nvSpPr>
          <p:spPr>
            <a:xfrm>
              <a:off x="10352" y="3131"/>
              <a:ext cx="2216" cy="2829"/>
            </a:xfrm>
            <a:custGeom>
              <a:avLst/>
              <a:gdLst/>
              <a:ahLst/>
              <a:cxnLst>
                <a:cxn ang="3">
                  <a:pos x="hc" y="t"/>
                </a:cxn>
                <a:cxn ang="cd2">
                  <a:pos x="l" y="vc"/>
                </a:cxn>
                <a:cxn ang="cd4">
                  <a:pos x="hc" y="b"/>
                </a:cxn>
                <a:cxn ang="0">
                  <a:pos x="r" y="vc"/>
                </a:cxn>
              </a:cxnLst>
              <a:rect l="l" t="t" r="r" b="b"/>
              <a:pathLst>
                <a:path w="3030" h="3866">
                  <a:moveTo>
                    <a:pt x="0" y="0"/>
                  </a:moveTo>
                  <a:lnTo>
                    <a:pt x="3030" y="0"/>
                  </a:lnTo>
                  <a:lnTo>
                    <a:pt x="3030" y="3866"/>
                  </a:lnTo>
                  <a:lnTo>
                    <a:pt x="1515" y="2890"/>
                  </a:lnTo>
                  <a:lnTo>
                    <a:pt x="0" y="3866"/>
                  </a:lnTo>
                  <a:lnTo>
                    <a:pt x="0" y="0"/>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5" name="任意多边形 30"/>
            <p:cNvSpPr/>
            <p:nvPr/>
          </p:nvSpPr>
          <p:spPr>
            <a:xfrm>
              <a:off x="14281" y="3131"/>
              <a:ext cx="2216" cy="2829"/>
            </a:xfrm>
            <a:custGeom>
              <a:avLst/>
              <a:gdLst/>
              <a:ahLst/>
              <a:cxnLst>
                <a:cxn ang="3">
                  <a:pos x="hc" y="t"/>
                </a:cxn>
                <a:cxn ang="cd2">
                  <a:pos x="l" y="vc"/>
                </a:cxn>
                <a:cxn ang="cd4">
                  <a:pos x="hc" y="b"/>
                </a:cxn>
                <a:cxn ang="0">
                  <a:pos x="r" y="vc"/>
                </a:cxn>
              </a:cxnLst>
              <a:rect l="l" t="t" r="r" b="b"/>
              <a:pathLst>
                <a:path w="3030" h="3866">
                  <a:moveTo>
                    <a:pt x="0" y="0"/>
                  </a:moveTo>
                  <a:lnTo>
                    <a:pt x="3030" y="0"/>
                  </a:lnTo>
                  <a:lnTo>
                    <a:pt x="3030" y="3866"/>
                  </a:lnTo>
                  <a:lnTo>
                    <a:pt x="1515" y="2890"/>
                  </a:lnTo>
                  <a:lnTo>
                    <a:pt x="0" y="3866"/>
                  </a:lnTo>
                  <a:lnTo>
                    <a:pt x="0" y="0"/>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6" name="Freeform 387"/>
            <p:cNvSpPr>
              <a:spLocks noEditPoints="1"/>
            </p:cNvSpPr>
            <p:nvPr/>
          </p:nvSpPr>
          <p:spPr bwMode="auto">
            <a:xfrm>
              <a:off x="11172" y="4019"/>
              <a:ext cx="576" cy="675"/>
            </a:xfrm>
            <a:custGeom>
              <a:avLst/>
              <a:gdLst/>
              <a:ahLst/>
              <a:cxnLst>
                <a:cxn ang="0">
                  <a:pos x="88900" y="107950"/>
                </a:cxn>
                <a:cxn ang="0">
                  <a:pos x="44450" y="107950"/>
                </a:cxn>
                <a:cxn ang="0">
                  <a:pos x="31750" y="111125"/>
                </a:cxn>
                <a:cxn ang="0">
                  <a:pos x="12700" y="139700"/>
                </a:cxn>
                <a:cxn ang="0">
                  <a:pos x="12700" y="146050"/>
                </a:cxn>
                <a:cxn ang="0">
                  <a:pos x="120650" y="146050"/>
                </a:cxn>
                <a:cxn ang="0">
                  <a:pos x="120650" y="139700"/>
                </a:cxn>
                <a:cxn ang="0">
                  <a:pos x="104775" y="114300"/>
                </a:cxn>
                <a:cxn ang="0">
                  <a:pos x="101600" y="111125"/>
                </a:cxn>
                <a:cxn ang="0">
                  <a:pos x="95250" y="107950"/>
                </a:cxn>
                <a:cxn ang="0">
                  <a:pos x="88900" y="107950"/>
                </a:cxn>
                <a:cxn ang="0">
                  <a:pos x="92075" y="95250"/>
                </a:cxn>
                <a:cxn ang="0">
                  <a:pos x="92075" y="95250"/>
                </a:cxn>
                <a:cxn ang="0">
                  <a:pos x="98425" y="95250"/>
                </a:cxn>
                <a:cxn ang="0">
                  <a:pos x="104775" y="98425"/>
                </a:cxn>
                <a:cxn ang="0">
                  <a:pos x="133350" y="139700"/>
                </a:cxn>
                <a:cxn ang="0">
                  <a:pos x="133350" y="149225"/>
                </a:cxn>
                <a:cxn ang="0">
                  <a:pos x="127000" y="155575"/>
                </a:cxn>
                <a:cxn ang="0">
                  <a:pos x="127000" y="155575"/>
                </a:cxn>
                <a:cxn ang="0">
                  <a:pos x="6350" y="155575"/>
                </a:cxn>
                <a:cxn ang="0">
                  <a:pos x="0" y="149225"/>
                </a:cxn>
                <a:cxn ang="0">
                  <a:pos x="0" y="149225"/>
                </a:cxn>
                <a:cxn ang="0">
                  <a:pos x="0" y="139700"/>
                </a:cxn>
                <a:cxn ang="0">
                  <a:pos x="25400" y="98425"/>
                </a:cxn>
                <a:cxn ang="0">
                  <a:pos x="38100" y="95250"/>
                </a:cxn>
                <a:cxn ang="0">
                  <a:pos x="12700" y="50800"/>
                </a:cxn>
                <a:cxn ang="0">
                  <a:pos x="66675" y="0"/>
                </a:cxn>
                <a:cxn ang="0">
                  <a:pos x="117475" y="50800"/>
                </a:cxn>
                <a:cxn ang="0">
                  <a:pos x="92075" y="95250"/>
                </a:cxn>
                <a:cxn ang="0">
                  <a:pos x="66675" y="9525"/>
                </a:cxn>
                <a:cxn ang="0">
                  <a:pos x="66675" y="9525"/>
                </a:cxn>
                <a:cxn ang="0">
                  <a:pos x="28575" y="34925"/>
                </a:cxn>
                <a:cxn ang="0">
                  <a:pos x="25400" y="50800"/>
                </a:cxn>
                <a:cxn ang="0">
                  <a:pos x="50800" y="88900"/>
                </a:cxn>
                <a:cxn ang="0">
                  <a:pos x="82550" y="88900"/>
                </a:cxn>
                <a:cxn ang="0">
                  <a:pos x="104775" y="50800"/>
                </a:cxn>
                <a:cxn ang="0">
                  <a:pos x="66675" y="9525"/>
                </a:cxn>
              </a:cxnLst>
              <a:rect l="0" t="0" r="0" b="0"/>
              <a:pathLst>
                <a:path w="42" h="49">
                  <a:moveTo>
                    <a:pt x="28" y="34"/>
                  </a:moveTo>
                  <a:cubicBezTo>
                    <a:pt x="14" y="34"/>
                    <a:pt x="14" y="34"/>
                    <a:pt x="14" y="34"/>
                  </a:cubicBezTo>
                  <a:cubicBezTo>
                    <a:pt x="12" y="34"/>
                    <a:pt x="11" y="34"/>
                    <a:pt x="10" y="35"/>
                  </a:cubicBezTo>
                  <a:cubicBezTo>
                    <a:pt x="6" y="36"/>
                    <a:pt x="4" y="40"/>
                    <a:pt x="4" y="44"/>
                  </a:cubicBezTo>
                  <a:cubicBezTo>
                    <a:pt x="4" y="46"/>
                    <a:pt x="4" y="46"/>
                    <a:pt x="4" y="46"/>
                  </a:cubicBezTo>
                  <a:cubicBezTo>
                    <a:pt x="38" y="46"/>
                    <a:pt x="38" y="46"/>
                    <a:pt x="38" y="46"/>
                  </a:cubicBezTo>
                  <a:cubicBezTo>
                    <a:pt x="38" y="44"/>
                    <a:pt x="38" y="44"/>
                    <a:pt x="38" y="44"/>
                  </a:cubicBezTo>
                  <a:cubicBezTo>
                    <a:pt x="38" y="41"/>
                    <a:pt x="36" y="37"/>
                    <a:pt x="33" y="36"/>
                  </a:cubicBezTo>
                  <a:cubicBezTo>
                    <a:pt x="33" y="35"/>
                    <a:pt x="32" y="35"/>
                    <a:pt x="32" y="35"/>
                  </a:cubicBezTo>
                  <a:cubicBezTo>
                    <a:pt x="31" y="34"/>
                    <a:pt x="31" y="34"/>
                    <a:pt x="30" y="34"/>
                  </a:cubicBezTo>
                  <a:cubicBezTo>
                    <a:pt x="29" y="34"/>
                    <a:pt x="29" y="34"/>
                    <a:pt x="28" y="34"/>
                  </a:cubicBezTo>
                  <a:close/>
                  <a:moveTo>
                    <a:pt x="29" y="30"/>
                  </a:moveTo>
                  <a:cubicBezTo>
                    <a:pt x="29" y="30"/>
                    <a:pt x="29" y="30"/>
                    <a:pt x="29" y="30"/>
                  </a:cubicBezTo>
                  <a:cubicBezTo>
                    <a:pt x="30" y="30"/>
                    <a:pt x="30" y="30"/>
                    <a:pt x="31" y="30"/>
                  </a:cubicBezTo>
                  <a:cubicBezTo>
                    <a:pt x="32" y="31"/>
                    <a:pt x="32" y="31"/>
                    <a:pt x="33" y="31"/>
                  </a:cubicBezTo>
                  <a:cubicBezTo>
                    <a:pt x="38" y="33"/>
                    <a:pt x="42" y="38"/>
                    <a:pt x="42" y="44"/>
                  </a:cubicBezTo>
                  <a:cubicBezTo>
                    <a:pt x="42" y="47"/>
                    <a:pt x="42" y="47"/>
                    <a:pt x="42" y="47"/>
                  </a:cubicBezTo>
                  <a:cubicBezTo>
                    <a:pt x="42" y="48"/>
                    <a:pt x="41" y="49"/>
                    <a:pt x="40" y="49"/>
                  </a:cubicBezTo>
                  <a:cubicBezTo>
                    <a:pt x="40" y="49"/>
                    <a:pt x="40" y="49"/>
                    <a:pt x="40" y="49"/>
                  </a:cubicBezTo>
                  <a:cubicBezTo>
                    <a:pt x="2" y="49"/>
                    <a:pt x="2" y="49"/>
                    <a:pt x="2" y="49"/>
                  </a:cubicBezTo>
                  <a:cubicBezTo>
                    <a:pt x="1" y="49"/>
                    <a:pt x="0" y="48"/>
                    <a:pt x="0" y="47"/>
                  </a:cubicBezTo>
                  <a:cubicBezTo>
                    <a:pt x="0" y="47"/>
                    <a:pt x="0" y="47"/>
                    <a:pt x="0" y="47"/>
                  </a:cubicBezTo>
                  <a:cubicBezTo>
                    <a:pt x="0" y="44"/>
                    <a:pt x="0" y="44"/>
                    <a:pt x="0" y="44"/>
                  </a:cubicBezTo>
                  <a:cubicBezTo>
                    <a:pt x="0" y="38"/>
                    <a:pt x="3" y="33"/>
                    <a:pt x="8" y="31"/>
                  </a:cubicBezTo>
                  <a:cubicBezTo>
                    <a:pt x="10" y="31"/>
                    <a:pt x="11" y="30"/>
                    <a:pt x="12" y="30"/>
                  </a:cubicBezTo>
                  <a:cubicBezTo>
                    <a:pt x="7" y="27"/>
                    <a:pt x="4" y="22"/>
                    <a:pt x="4" y="16"/>
                  </a:cubicBezTo>
                  <a:cubicBezTo>
                    <a:pt x="4" y="7"/>
                    <a:pt x="12" y="0"/>
                    <a:pt x="21" y="0"/>
                  </a:cubicBezTo>
                  <a:cubicBezTo>
                    <a:pt x="30" y="0"/>
                    <a:pt x="37" y="7"/>
                    <a:pt x="37" y="16"/>
                  </a:cubicBezTo>
                  <a:cubicBezTo>
                    <a:pt x="37" y="22"/>
                    <a:pt x="34" y="27"/>
                    <a:pt x="29" y="30"/>
                  </a:cubicBezTo>
                  <a:close/>
                  <a:moveTo>
                    <a:pt x="21" y="3"/>
                  </a:moveTo>
                  <a:cubicBezTo>
                    <a:pt x="21" y="3"/>
                    <a:pt x="21" y="3"/>
                    <a:pt x="21" y="3"/>
                  </a:cubicBezTo>
                  <a:cubicBezTo>
                    <a:pt x="16" y="3"/>
                    <a:pt x="11" y="6"/>
                    <a:pt x="9" y="11"/>
                  </a:cubicBezTo>
                  <a:cubicBezTo>
                    <a:pt x="9" y="13"/>
                    <a:pt x="8" y="14"/>
                    <a:pt x="8" y="16"/>
                  </a:cubicBezTo>
                  <a:cubicBezTo>
                    <a:pt x="8" y="21"/>
                    <a:pt x="11" y="26"/>
                    <a:pt x="16" y="28"/>
                  </a:cubicBezTo>
                  <a:cubicBezTo>
                    <a:pt x="19" y="29"/>
                    <a:pt x="23" y="29"/>
                    <a:pt x="26" y="28"/>
                  </a:cubicBezTo>
                  <a:cubicBezTo>
                    <a:pt x="30" y="26"/>
                    <a:pt x="33" y="21"/>
                    <a:pt x="33" y="16"/>
                  </a:cubicBezTo>
                  <a:cubicBezTo>
                    <a:pt x="33" y="9"/>
                    <a:pt x="28" y="3"/>
                    <a:pt x="21" y="3"/>
                  </a:cubicBezTo>
                  <a:close/>
                </a:path>
              </a:pathLst>
            </a:custGeom>
            <a:solidFill>
              <a:schemeClr val="bg1"/>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sp>
          <p:nvSpPr>
            <p:cNvPr id="87" name="Freeform 17"/>
            <p:cNvSpPr>
              <a:spLocks noEditPoints="1"/>
            </p:cNvSpPr>
            <p:nvPr/>
          </p:nvSpPr>
          <p:spPr bwMode="auto">
            <a:xfrm>
              <a:off x="15034" y="4001"/>
              <a:ext cx="772" cy="711"/>
            </a:xfrm>
            <a:custGeom>
              <a:avLst/>
              <a:gdLst>
                <a:gd name="T0" fmla="*/ 1120 w 2069"/>
                <a:gd name="T1" fmla="*/ 0 h 1899"/>
                <a:gd name="T2" fmla="*/ 189 w 2069"/>
                <a:gd name="T3" fmla="*/ 777 h 1899"/>
                <a:gd name="T4" fmla="*/ 0 w 2069"/>
                <a:gd name="T5" fmla="*/ 777 h 1899"/>
                <a:gd name="T6" fmla="*/ 259 w 2069"/>
                <a:gd name="T7" fmla="*/ 1122 h 1899"/>
                <a:gd name="T8" fmla="*/ 517 w 2069"/>
                <a:gd name="T9" fmla="*/ 777 h 1899"/>
                <a:gd name="T10" fmla="*/ 362 w 2069"/>
                <a:gd name="T11" fmla="*/ 777 h 1899"/>
                <a:gd name="T12" fmla="*/ 1120 w 2069"/>
                <a:gd name="T13" fmla="*/ 173 h 1899"/>
                <a:gd name="T14" fmla="*/ 1896 w 2069"/>
                <a:gd name="T15" fmla="*/ 950 h 1899"/>
                <a:gd name="T16" fmla="*/ 1120 w 2069"/>
                <a:gd name="T17" fmla="*/ 1727 h 1899"/>
                <a:gd name="T18" fmla="*/ 477 w 2069"/>
                <a:gd name="T19" fmla="*/ 1381 h 1899"/>
                <a:gd name="T20" fmla="*/ 276 w 2069"/>
                <a:gd name="T21" fmla="*/ 1381 h 1899"/>
                <a:gd name="T22" fmla="*/ 1120 w 2069"/>
                <a:gd name="T23" fmla="*/ 1899 h 1899"/>
                <a:gd name="T24" fmla="*/ 2069 w 2069"/>
                <a:gd name="T25" fmla="*/ 950 h 1899"/>
                <a:gd name="T26" fmla="*/ 1120 w 2069"/>
                <a:gd name="T27" fmla="*/ 0 h 1899"/>
                <a:gd name="T28" fmla="*/ 1080 w 2069"/>
                <a:gd name="T29" fmla="*/ 345 h 1899"/>
                <a:gd name="T30" fmla="*/ 1080 w 2069"/>
                <a:gd name="T31" fmla="*/ 978 h 1899"/>
                <a:gd name="T32" fmla="*/ 1528 w 2069"/>
                <a:gd name="T33" fmla="*/ 1243 h 1899"/>
                <a:gd name="T34" fmla="*/ 1569 w 2069"/>
                <a:gd name="T35" fmla="*/ 1168 h 1899"/>
                <a:gd name="T36" fmla="*/ 1166 w 2069"/>
                <a:gd name="T37" fmla="*/ 926 h 1899"/>
                <a:gd name="T38" fmla="*/ 1166 w 2069"/>
                <a:gd name="T39" fmla="*/ 345 h 1899"/>
                <a:gd name="T40" fmla="*/ 1080 w 2069"/>
                <a:gd name="T41" fmla="*/ 345 h 1899"/>
                <a:gd name="T42" fmla="*/ 1080 w 2069"/>
                <a:gd name="T43" fmla="*/ 345 h 1899"/>
                <a:gd name="T44" fmla="*/ 1080 w 2069"/>
                <a:gd name="T45" fmla="*/ 345 h 1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69" h="1899">
                  <a:moveTo>
                    <a:pt x="1120" y="0"/>
                  </a:moveTo>
                  <a:cubicBezTo>
                    <a:pt x="655" y="0"/>
                    <a:pt x="270" y="334"/>
                    <a:pt x="189" y="777"/>
                  </a:cubicBezTo>
                  <a:cubicBezTo>
                    <a:pt x="0" y="777"/>
                    <a:pt x="0" y="777"/>
                    <a:pt x="0" y="777"/>
                  </a:cubicBezTo>
                  <a:cubicBezTo>
                    <a:pt x="259" y="1122"/>
                    <a:pt x="259" y="1122"/>
                    <a:pt x="259" y="1122"/>
                  </a:cubicBezTo>
                  <a:cubicBezTo>
                    <a:pt x="517" y="777"/>
                    <a:pt x="517" y="777"/>
                    <a:pt x="517" y="777"/>
                  </a:cubicBezTo>
                  <a:cubicBezTo>
                    <a:pt x="362" y="777"/>
                    <a:pt x="362" y="777"/>
                    <a:pt x="362" y="777"/>
                  </a:cubicBezTo>
                  <a:cubicBezTo>
                    <a:pt x="442" y="432"/>
                    <a:pt x="747" y="173"/>
                    <a:pt x="1120" y="173"/>
                  </a:cubicBezTo>
                  <a:cubicBezTo>
                    <a:pt x="1552" y="173"/>
                    <a:pt x="1896" y="518"/>
                    <a:pt x="1896" y="950"/>
                  </a:cubicBezTo>
                  <a:cubicBezTo>
                    <a:pt x="1896" y="1381"/>
                    <a:pt x="1552" y="1727"/>
                    <a:pt x="1120" y="1727"/>
                  </a:cubicBezTo>
                  <a:cubicBezTo>
                    <a:pt x="850" y="1727"/>
                    <a:pt x="615" y="1588"/>
                    <a:pt x="477" y="1381"/>
                  </a:cubicBezTo>
                  <a:cubicBezTo>
                    <a:pt x="276" y="1381"/>
                    <a:pt x="276" y="1381"/>
                    <a:pt x="276" y="1381"/>
                  </a:cubicBezTo>
                  <a:cubicBezTo>
                    <a:pt x="431" y="1686"/>
                    <a:pt x="753" y="1899"/>
                    <a:pt x="1120" y="1899"/>
                  </a:cubicBezTo>
                  <a:cubicBezTo>
                    <a:pt x="1643" y="1899"/>
                    <a:pt x="2069" y="1473"/>
                    <a:pt x="2069" y="950"/>
                  </a:cubicBezTo>
                  <a:cubicBezTo>
                    <a:pt x="2069" y="426"/>
                    <a:pt x="1643" y="0"/>
                    <a:pt x="1120" y="0"/>
                  </a:cubicBezTo>
                  <a:close/>
                  <a:moveTo>
                    <a:pt x="1080" y="345"/>
                  </a:moveTo>
                  <a:cubicBezTo>
                    <a:pt x="1080" y="978"/>
                    <a:pt x="1080" y="978"/>
                    <a:pt x="1080" y="978"/>
                  </a:cubicBezTo>
                  <a:cubicBezTo>
                    <a:pt x="1528" y="1243"/>
                    <a:pt x="1528" y="1243"/>
                    <a:pt x="1528" y="1243"/>
                  </a:cubicBezTo>
                  <a:cubicBezTo>
                    <a:pt x="1569" y="1168"/>
                    <a:pt x="1569" y="1168"/>
                    <a:pt x="1569" y="1168"/>
                  </a:cubicBezTo>
                  <a:cubicBezTo>
                    <a:pt x="1166" y="926"/>
                    <a:pt x="1166" y="926"/>
                    <a:pt x="1166" y="926"/>
                  </a:cubicBezTo>
                  <a:cubicBezTo>
                    <a:pt x="1166" y="345"/>
                    <a:pt x="1166" y="345"/>
                    <a:pt x="1166" y="345"/>
                  </a:cubicBezTo>
                  <a:lnTo>
                    <a:pt x="1080" y="345"/>
                  </a:lnTo>
                  <a:close/>
                  <a:moveTo>
                    <a:pt x="1080" y="345"/>
                  </a:moveTo>
                  <a:cubicBezTo>
                    <a:pt x="1080" y="345"/>
                    <a:pt x="1080" y="345"/>
                    <a:pt x="1080" y="345"/>
                  </a:cubicBezTo>
                </a:path>
              </a:pathLst>
            </a:custGeom>
            <a:solidFill>
              <a:schemeClr val="bg1"/>
            </a:solidFill>
            <a:ln>
              <a:noFill/>
            </a:ln>
            <a:effectLst/>
          </p:spPr>
          <p:txBody>
            <a:bodyPr vert="horz" wrap="square" lIns="121920" tIns="60960" rIns="121920" bIns="60960" numCol="1" anchor="t" anchorCtr="0" compatLnSpc="1"/>
            <a:lstStyle/>
            <a:p>
              <a:pPr defTabSz="1219200" eaLnBrk="0" fontAlgn="base" hangingPunct="0">
                <a:spcBef>
                  <a:spcPct val="0"/>
                </a:spcBef>
                <a:spcAft>
                  <a:spcPct val="0"/>
                </a:spcAft>
              </a:pPr>
              <a:endParaRPr lang="zh-CN" altLang="en-US" sz="2400">
                <a:solidFill>
                  <a:prstClr val="black"/>
                </a:solidFill>
                <a:cs typeface="+mn-ea"/>
                <a:sym typeface="+mn-lt"/>
              </a:endParaRPr>
            </a:p>
          </p:txBody>
        </p:sp>
        <p:sp>
          <p:nvSpPr>
            <p:cNvPr id="88" name="Freeform 83"/>
            <p:cNvSpPr>
              <a:spLocks noEditPoints="1"/>
            </p:cNvSpPr>
            <p:nvPr/>
          </p:nvSpPr>
          <p:spPr bwMode="auto">
            <a:xfrm>
              <a:off x="7163" y="3976"/>
              <a:ext cx="674" cy="761"/>
            </a:xfrm>
            <a:custGeom>
              <a:avLst/>
              <a:gdLst/>
              <a:ahLst/>
              <a:cxnLst>
                <a:cxn ang="0">
                  <a:pos x="79375" y="0"/>
                </a:cxn>
                <a:cxn ang="0">
                  <a:pos x="127000" y="22225"/>
                </a:cxn>
                <a:cxn ang="0">
                  <a:pos x="136525" y="111125"/>
                </a:cxn>
                <a:cxn ang="0">
                  <a:pos x="104775" y="136525"/>
                </a:cxn>
                <a:cxn ang="0">
                  <a:pos x="82550" y="158750"/>
                </a:cxn>
                <a:cxn ang="0">
                  <a:pos x="73025" y="158750"/>
                </a:cxn>
                <a:cxn ang="0">
                  <a:pos x="73025" y="158750"/>
                </a:cxn>
                <a:cxn ang="0">
                  <a:pos x="73025" y="158750"/>
                </a:cxn>
                <a:cxn ang="0">
                  <a:pos x="50800" y="136525"/>
                </a:cxn>
                <a:cxn ang="0">
                  <a:pos x="19050" y="111125"/>
                </a:cxn>
                <a:cxn ang="0">
                  <a:pos x="28575" y="22225"/>
                </a:cxn>
                <a:cxn ang="0">
                  <a:pos x="79375" y="0"/>
                </a:cxn>
                <a:cxn ang="0">
                  <a:pos x="79375" y="34925"/>
                </a:cxn>
                <a:cxn ang="0">
                  <a:pos x="79375" y="34925"/>
                </a:cxn>
                <a:cxn ang="0">
                  <a:pos x="101600" y="44450"/>
                </a:cxn>
                <a:cxn ang="0">
                  <a:pos x="114300" y="69850"/>
                </a:cxn>
                <a:cxn ang="0">
                  <a:pos x="101600" y="95250"/>
                </a:cxn>
                <a:cxn ang="0">
                  <a:pos x="79375" y="104775"/>
                </a:cxn>
                <a:cxn ang="0">
                  <a:pos x="53975" y="95250"/>
                </a:cxn>
                <a:cxn ang="0">
                  <a:pos x="41275" y="69850"/>
                </a:cxn>
                <a:cxn ang="0">
                  <a:pos x="53975" y="44450"/>
                </a:cxn>
                <a:cxn ang="0">
                  <a:pos x="79375" y="34925"/>
                </a:cxn>
                <a:cxn ang="0">
                  <a:pos x="98425" y="50800"/>
                </a:cxn>
                <a:cxn ang="0">
                  <a:pos x="98425" y="50800"/>
                </a:cxn>
                <a:cxn ang="0">
                  <a:pos x="79375" y="41275"/>
                </a:cxn>
                <a:cxn ang="0">
                  <a:pos x="57150" y="50800"/>
                </a:cxn>
                <a:cxn ang="0">
                  <a:pos x="50800" y="69850"/>
                </a:cxn>
                <a:cxn ang="0">
                  <a:pos x="57150" y="88900"/>
                </a:cxn>
                <a:cxn ang="0">
                  <a:pos x="79375" y="98425"/>
                </a:cxn>
                <a:cxn ang="0">
                  <a:pos x="98425" y="88900"/>
                </a:cxn>
                <a:cxn ang="0">
                  <a:pos x="104775" y="69850"/>
                </a:cxn>
                <a:cxn ang="0">
                  <a:pos x="98425" y="50800"/>
                </a:cxn>
                <a:cxn ang="0">
                  <a:pos x="117475" y="28575"/>
                </a:cxn>
                <a:cxn ang="0">
                  <a:pos x="117475" y="28575"/>
                </a:cxn>
                <a:cxn ang="0">
                  <a:pos x="79375" y="12700"/>
                </a:cxn>
                <a:cxn ang="0">
                  <a:pos x="38100" y="28575"/>
                </a:cxn>
                <a:cxn ang="0">
                  <a:pos x="28575" y="104775"/>
                </a:cxn>
                <a:cxn ang="0">
                  <a:pos x="57150" y="123825"/>
                </a:cxn>
                <a:cxn ang="0">
                  <a:pos x="60325" y="127000"/>
                </a:cxn>
                <a:cxn ang="0">
                  <a:pos x="79375" y="146050"/>
                </a:cxn>
                <a:cxn ang="0">
                  <a:pos x="95250" y="127000"/>
                </a:cxn>
                <a:cxn ang="0">
                  <a:pos x="98425" y="123825"/>
                </a:cxn>
                <a:cxn ang="0">
                  <a:pos x="127000" y="104775"/>
                </a:cxn>
                <a:cxn ang="0">
                  <a:pos x="117475" y="28575"/>
                </a:cxn>
              </a:cxnLst>
              <a:rect l="0" t="0" r="0" b="0"/>
              <a:pathLst>
                <a:path w="49" h="51">
                  <a:moveTo>
                    <a:pt x="25" y="0"/>
                  </a:moveTo>
                  <a:cubicBezTo>
                    <a:pt x="31" y="0"/>
                    <a:pt x="36" y="3"/>
                    <a:pt x="40" y="7"/>
                  </a:cubicBezTo>
                  <a:cubicBezTo>
                    <a:pt x="48" y="14"/>
                    <a:pt x="49" y="26"/>
                    <a:pt x="43" y="35"/>
                  </a:cubicBezTo>
                  <a:cubicBezTo>
                    <a:pt x="40" y="38"/>
                    <a:pt x="37" y="41"/>
                    <a:pt x="33" y="43"/>
                  </a:cubicBezTo>
                  <a:cubicBezTo>
                    <a:pt x="26" y="50"/>
                    <a:pt x="26" y="50"/>
                    <a:pt x="26" y="50"/>
                  </a:cubicBezTo>
                  <a:cubicBezTo>
                    <a:pt x="25" y="51"/>
                    <a:pt x="24" y="51"/>
                    <a:pt x="23" y="50"/>
                  </a:cubicBezTo>
                  <a:cubicBezTo>
                    <a:pt x="23" y="50"/>
                    <a:pt x="23" y="50"/>
                    <a:pt x="23" y="50"/>
                  </a:cubicBezTo>
                  <a:cubicBezTo>
                    <a:pt x="23" y="50"/>
                    <a:pt x="23" y="50"/>
                    <a:pt x="23" y="50"/>
                  </a:cubicBezTo>
                  <a:cubicBezTo>
                    <a:pt x="16" y="43"/>
                    <a:pt x="16" y="43"/>
                    <a:pt x="16" y="43"/>
                  </a:cubicBezTo>
                  <a:cubicBezTo>
                    <a:pt x="12" y="41"/>
                    <a:pt x="9" y="38"/>
                    <a:pt x="6" y="35"/>
                  </a:cubicBezTo>
                  <a:cubicBezTo>
                    <a:pt x="0" y="26"/>
                    <a:pt x="1" y="14"/>
                    <a:pt x="9" y="7"/>
                  </a:cubicBezTo>
                  <a:cubicBezTo>
                    <a:pt x="13" y="3"/>
                    <a:pt x="18" y="0"/>
                    <a:pt x="25" y="0"/>
                  </a:cubicBezTo>
                  <a:close/>
                  <a:moveTo>
                    <a:pt x="25" y="11"/>
                  </a:moveTo>
                  <a:cubicBezTo>
                    <a:pt x="25" y="11"/>
                    <a:pt x="25" y="11"/>
                    <a:pt x="25" y="11"/>
                  </a:cubicBezTo>
                  <a:cubicBezTo>
                    <a:pt x="28" y="11"/>
                    <a:pt x="30" y="12"/>
                    <a:pt x="32" y="14"/>
                  </a:cubicBezTo>
                  <a:cubicBezTo>
                    <a:pt x="34" y="16"/>
                    <a:pt x="36" y="19"/>
                    <a:pt x="36" y="22"/>
                  </a:cubicBezTo>
                  <a:cubicBezTo>
                    <a:pt x="36" y="25"/>
                    <a:pt x="34" y="28"/>
                    <a:pt x="32" y="30"/>
                  </a:cubicBezTo>
                  <a:cubicBezTo>
                    <a:pt x="30" y="32"/>
                    <a:pt x="28" y="33"/>
                    <a:pt x="25" y="33"/>
                  </a:cubicBezTo>
                  <a:cubicBezTo>
                    <a:pt x="21" y="33"/>
                    <a:pt x="19" y="32"/>
                    <a:pt x="17" y="30"/>
                  </a:cubicBezTo>
                  <a:cubicBezTo>
                    <a:pt x="15" y="28"/>
                    <a:pt x="13" y="25"/>
                    <a:pt x="13" y="22"/>
                  </a:cubicBezTo>
                  <a:cubicBezTo>
                    <a:pt x="13" y="19"/>
                    <a:pt x="15" y="16"/>
                    <a:pt x="17" y="14"/>
                  </a:cubicBezTo>
                  <a:cubicBezTo>
                    <a:pt x="19" y="12"/>
                    <a:pt x="21" y="11"/>
                    <a:pt x="25" y="11"/>
                  </a:cubicBezTo>
                  <a:close/>
                  <a:moveTo>
                    <a:pt x="31" y="16"/>
                  </a:moveTo>
                  <a:cubicBezTo>
                    <a:pt x="31" y="16"/>
                    <a:pt x="31" y="16"/>
                    <a:pt x="31" y="16"/>
                  </a:cubicBezTo>
                  <a:cubicBezTo>
                    <a:pt x="29" y="14"/>
                    <a:pt x="27" y="13"/>
                    <a:pt x="25" y="13"/>
                  </a:cubicBezTo>
                  <a:cubicBezTo>
                    <a:pt x="22" y="13"/>
                    <a:pt x="20" y="14"/>
                    <a:pt x="18" y="16"/>
                  </a:cubicBezTo>
                  <a:cubicBezTo>
                    <a:pt x="17" y="18"/>
                    <a:pt x="16" y="20"/>
                    <a:pt x="16" y="22"/>
                  </a:cubicBezTo>
                  <a:cubicBezTo>
                    <a:pt x="16" y="25"/>
                    <a:pt x="17" y="27"/>
                    <a:pt x="18" y="28"/>
                  </a:cubicBezTo>
                  <a:cubicBezTo>
                    <a:pt x="20" y="30"/>
                    <a:pt x="22" y="31"/>
                    <a:pt x="25" y="31"/>
                  </a:cubicBezTo>
                  <a:cubicBezTo>
                    <a:pt x="27" y="31"/>
                    <a:pt x="29" y="30"/>
                    <a:pt x="31" y="28"/>
                  </a:cubicBezTo>
                  <a:cubicBezTo>
                    <a:pt x="32" y="27"/>
                    <a:pt x="33" y="25"/>
                    <a:pt x="33" y="22"/>
                  </a:cubicBezTo>
                  <a:cubicBezTo>
                    <a:pt x="33" y="20"/>
                    <a:pt x="32" y="18"/>
                    <a:pt x="31" y="16"/>
                  </a:cubicBezTo>
                  <a:close/>
                  <a:moveTo>
                    <a:pt x="37" y="9"/>
                  </a:moveTo>
                  <a:cubicBezTo>
                    <a:pt x="37" y="9"/>
                    <a:pt x="37" y="9"/>
                    <a:pt x="37" y="9"/>
                  </a:cubicBezTo>
                  <a:cubicBezTo>
                    <a:pt x="34" y="6"/>
                    <a:pt x="30" y="4"/>
                    <a:pt x="25" y="4"/>
                  </a:cubicBezTo>
                  <a:cubicBezTo>
                    <a:pt x="19" y="4"/>
                    <a:pt x="15" y="6"/>
                    <a:pt x="12" y="9"/>
                  </a:cubicBezTo>
                  <a:cubicBezTo>
                    <a:pt x="5" y="16"/>
                    <a:pt x="5" y="25"/>
                    <a:pt x="9" y="33"/>
                  </a:cubicBezTo>
                  <a:cubicBezTo>
                    <a:pt x="12" y="36"/>
                    <a:pt x="14" y="38"/>
                    <a:pt x="18" y="39"/>
                  </a:cubicBezTo>
                  <a:cubicBezTo>
                    <a:pt x="18" y="39"/>
                    <a:pt x="18" y="39"/>
                    <a:pt x="19" y="40"/>
                  </a:cubicBezTo>
                  <a:cubicBezTo>
                    <a:pt x="25" y="46"/>
                    <a:pt x="25" y="46"/>
                    <a:pt x="25" y="46"/>
                  </a:cubicBezTo>
                  <a:cubicBezTo>
                    <a:pt x="30" y="40"/>
                    <a:pt x="30" y="40"/>
                    <a:pt x="30" y="40"/>
                  </a:cubicBezTo>
                  <a:cubicBezTo>
                    <a:pt x="31" y="39"/>
                    <a:pt x="31" y="39"/>
                    <a:pt x="31" y="39"/>
                  </a:cubicBezTo>
                  <a:cubicBezTo>
                    <a:pt x="35" y="38"/>
                    <a:pt x="37" y="36"/>
                    <a:pt x="40" y="33"/>
                  </a:cubicBezTo>
                  <a:cubicBezTo>
                    <a:pt x="44" y="25"/>
                    <a:pt x="44" y="16"/>
                    <a:pt x="37" y="9"/>
                  </a:cubicBezTo>
                  <a:close/>
                </a:path>
              </a:pathLst>
            </a:custGeom>
            <a:solidFill>
              <a:schemeClr val="bg1"/>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sp>
          <p:nvSpPr>
            <p:cNvPr id="89" name="Freeform 160"/>
            <p:cNvSpPr>
              <a:spLocks noEditPoints="1"/>
            </p:cNvSpPr>
            <p:nvPr/>
          </p:nvSpPr>
          <p:spPr bwMode="auto">
            <a:xfrm>
              <a:off x="3222" y="3988"/>
              <a:ext cx="637" cy="737"/>
            </a:xfrm>
            <a:custGeom>
              <a:avLst/>
              <a:gdLst/>
              <a:ahLst/>
              <a:cxnLst>
                <a:cxn ang="0">
                  <a:pos x="121934" y="104775"/>
                </a:cxn>
                <a:cxn ang="0">
                  <a:pos x="141187" y="114300"/>
                </a:cxn>
                <a:cxn ang="0">
                  <a:pos x="141187" y="114300"/>
                </a:cxn>
                <a:cxn ang="0">
                  <a:pos x="150813" y="133350"/>
                </a:cxn>
                <a:cxn ang="0">
                  <a:pos x="121934" y="161925"/>
                </a:cxn>
                <a:cxn ang="0">
                  <a:pos x="93055" y="133350"/>
                </a:cxn>
                <a:cxn ang="0">
                  <a:pos x="96264" y="123825"/>
                </a:cxn>
                <a:cxn ang="0">
                  <a:pos x="67385" y="107950"/>
                </a:cxn>
                <a:cxn ang="0">
                  <a:pos x="64176" y="107950"/>
                </a:cxn>
                <a:cxn ang="0">
                  <a:pos x="64176" y="107950"/>
                </a:cxn>
                <a:cxn ang="0">
                  <a:pos x="38505" y="117475"/>
                </a:cxn>
                <a:cxn ang="0">
                  <a:pos x="0" y="82550"/>
                </a:cxn>
                <a:cxn ang="0">
                  <a:pos x="38505" y="44450"/>
                </a:cxn>
                <a:cxn ang="0">
                  <a:pos x="64176" y="53975"/>
                </a:cxn>
                <a:cxn ang="0">
                  <a:pos x="64176" y="53975"/>
                </a:cxn>
                <a:cxn ang="0">
                  <a:pos x="64176" y="53975"/>
                </a:cxn>
                <a:cxn ang="0">
                  <a:pos x="67385" y="57150"/>
                </a:cxn>
                <a:cxn ang="0">
                  <a:pos x="96264" y="38100"/>
                </a:cxn>
                <a:cxn ang="0">
                  <a:pos x="93055" y="28575"/>
                </a:cxn>
                <a:cxn ang="0">
                  <a:pos x="121934" y="0"/>
                </a:cxn>
                <a:cxn ang="0">
                  <a:pos x="150813" y="28575"/>
                </a:cxn>
                <a:cxn ang="0">
                  <a:pos x="121934" y="57150"/>
                </a:cxn>
                <a:cxn ang="0">
                  <a:pos x="102681" y="47625"/>
                </a:cxn>
                <a:cxn ang="0">
                  <a:pos x="102681" y="47625"/>
                </a:cxn>
                <a:cxn ang="0">
                  <a:pos x="73802" y="66675"/>
                </a:cxn>
                <a:cxn ang="0">
                  <a:pos x="77011" y="82550"/>
                </a:cxn>
                <a:cxn ang="0">
                  <a:pos x="73802" y="95250"/>
                </a:cxn>
                <a:cxn ang="0">
                  <a:pos x="102681" y="114300"/>
                </a:cxn>
                <a:cxn ang="0">
                  <a:pos x="102681" y="114300"/>
                </a:cxn>
                <a:cxn ang="0">
                  <a:pos x="102681" y="114300"/>
                </a:cxn>
                <a:cxn ang="0">
                  <a:pos x="102681" y="114300"/>
                </a:cxn>
                <a:cxn ang="0">
                  <a:pos x="121934" y="104775"/>
                </a:cxn>
                <a:cxn ang="0">
                  <a:pos x="134769" y="120650"/>
                </a:cxn>
                <a:cxn ang="0">
                  <a:pos x="134769" y="120650"/>
                </a:cxn>
                <a:cxn ang="0">
                  <a:pos x="121934" y="117475"/>
                </a:cxn>
                <a:cxn ang="0">
                  <a:pos x="112308" y="120650"/>
                </a:cxn>
                <a:cxn ang="0">
                  <a:pos x="112308" y="120650"/>
                </a:cxn>
                <a:cxn ang="0">
                  <a:pos x="105890" y="133350"/>
                </a:cxn>
                <a:cxn ang="0">
                  <a:pos x="121934" y="149225"/>
                </a:cxn>
                <a:cxn ang="0">
                  <a:pos x="137978" y="133350"/>
                </a:cxn>
                <a:cxn ang="0">
                  <a:pos x="134769" y="120650"/>
                </a:cxn>
                <a:cxn ang="0">
                  <a:pos x="134769" y="120650"/>
                </a:cxn>
                <a:cxn ang="0">
                  <a:pos x="54549" y="63500"/>
                </a:cxn>
                <a:cxn ang="0">
                  <a:pos x="54549" y="63500"/>
                </a:cxn>
                <a:cxn ang="0">
                  <a:pos x="38505" y="57150"/>
                </a:cxn>
                <a:cxn ang="0">
                  <a:pos x="12835" y="82550"/>
                </a:cxn>
                <a:cxn ang="0">
                  <a:pos x="38505" y="107950"/>
                </a:cxn>
                <a:cxn ang="0">
                  <a:pos x="54549" y="98425"/>
                </a:cxn>
                <a:cxn ang="0">
                  <a:pos x="54549" y="98425"/>
                </a:cxn>
                <a:cxn ang="0">
                  <a:pos x="64176" y="82550"/>
                </a:cxn>
                <a:cxn ang="0">
                  <a:pos x="54549" y="63500"/>
                </a:cxn>
                <a:cxn ang="0">
                  <a:pos x="54549" y="63500"/>
                </a:cxn>
                <a:cxn ang="0">
                  <a:pos x="121934" y="12700"/>
                </a:cxn>
                <a:cxn ang="0">
                  <a:pos x="121934" y="12700"/>
                </a:cxn>
                <a:cxn ang="0">
                  <a:pos x="105890" y="28575"/>
                </a:cxn>
                <a:cxn ang="0">
                  <a:pos x="109099" y="38100"/>
                </a:cxn>
                <a:cxn ang="0">
                  <a:pos x="109099" y="38100"/>
                </a:cxn>
                <a:cxn ang="0">
                  <a:pos x="112308" y="41275"/>
                </a:cxn>
                <a:cxn ang="0">
                  <a:pos x="112308" y="41275"/>
                </a:cxn>
                <a:cxn ang="0">
                  <a:pos x="121934" y="44450"/>
                </a:cxn>
                <a:cxn ang="0">
                  <a:pos x="137978" y="28575"/>
                </a:cxn>
                <a:cxn ang="0">
                  <a:pos x="121934" y="12700"/>
                </a:cxn>
              </a:cxnLst>
              <a:rect l="0" t="0" r="0" b="0"/>
              <a:pathLst>
                <a:path w="47" h="51">
                  <a:moveTo>
                    <a:pt x="38" y="33"/>
                  </a:moveTo>
                  <a:cubicBezTo>
                    <a:pt x="41" y="33"/>
                    <a:pt x="43" y="34"/>
                    <a:pt x="44" y="36"/>
                  </a:cubicBezTo>
                  <a:cubicBezTo>
                    <a:pt x="44" y="36"/>
                    <a:pt x="44" y="36"/>
                    <a:pt x="44" y="36"/>
                  </a:cubicBezTo>
                  <a:cubicBezTo>
                    <a:pt x="46" y="37"/>
                    <a:pt x="47" y="40"/>
                    <a:pt x="47" y="42"/>
                  </a:cubicBezTo>
                  <a:cubicBezTo>
                    <a:pt x="47" y="47"/>
                    <a:pt x="43" y="51"/>
                    <a:pt x="38" y="51"/>
                  </a:cubicBezTo>
                  <a:cubicBezTo>
                    <a:pt x="33" y="51"/>
                    <a:pt x="29" y="47"/>
                    <a:pt x="29" y="42"/>
                  </a:cubicBezTo>
                  <a:cubicBezTo>
                    <a:pt x="29" y="41"/>
                    <a:pt x="30" y="40"/>
                    <a:pt x="30" y="39"/>
                  </a:cubicBezTo>
                  <a:cubicBezTo>
                    <a:pt x="21" y="34"/>
                    <a:pt x="21" y="34"/>
                    <a:pt x="21" y="34"/>
                  </a:cubicBezTo>
                  <a:cubicBezTo>
                    <a:pt x="21" y="34"/>
                    <a:pt x="20" y="34"/>
                    <a:pt x="20" y="34"/>
                  </a:cubicBezTo>
                  <a:cubicBezTo>
                    <a:pt x="20" y="34"/>
                    <a:pt x="20" y="34"/>
                    <a:pt x="20" y="34"/>
                  </a:cubicBezTo>
                  <a:cubicBezTo>
                    <a:pt x="18" y="36"/>
                    <a:pt x="15" y="37"/>
                    <a:pt x="12" y="37"/>
                  </a:cubicBezTo>
                  <a:cubicBezTo>
                    <a:pt x="5" y="37"/>
                    <a:pt x="0" y="32"/>
                    <a:pt x="0" y="26"/>
                  </a:cubicBezTo>
                  <a:cubicBezTo>
                    <a:pt x="0" y="19"/>
                    <a:pt x="5" y="14"/>
                    <a:pt x="12" y="14"/>
                  </a:cubicBezTo>
                  <a:cubicBezTo>
                    <a:pt x="15" y="14"/>
                    <a:pt x="18" y="15"/>
                    <a:pt x="20" y="17"/>
                  </a:cubicBezTo>
                  <a:cubicBezTo>
                    <a:pt x="20" y="17"/>
                    <a:pt x="20" y="17"/>
                    <a:pt x="20" y="17"/>
                  </a:cubicBezTo>
                  <a:cubicBezTo>
                    <a:pt x="20" y="17"/>
                    <a:pt x="20" y="17"/>
                    <a:pt x="20" y="17"/>
                  </a:cubicBezTo>
                  <a:cubicBezTo>
                    <a:pt x="20" y="17"/>
                    <a:pt x="21" y="17"/>
                    <a:pt x="21" y="18"/>
                  </a:cubicBezTo>
                  <a:cubicBezTo>
                    <a:pt x="30" y="12"/>
                    <a:pt x="30" y="12"/>
                    <a:pt x="30" y="12"/>
                  </a:cubicBezTo>
                  <a:cubicBezTo>
                    <a:pt x="30" y="11"/>
                    <a:pt x="29" y="10"/>
                    <a:pt x="29" y="9"/>
                  </a:cubicBezTo>
                  <a:cubicBezTo>
                    <a:pt x="29" y="4"/>
                    <a:pt x="33" y="0"/>
                    <a:pt x="38" y="0"/>
                  </a:cubicBezTo>
                  <a:cubicBezTo>
                    <a:pt x="43" y="0"/>
                    <a:pt x="47" y="4"/>
                    <a:pt x="47" y="9"/>
                  </a:cubicBezTo>
                  <a:cubicBezTo>
                    <a:pt x="47" y="14"/>
                    <a:pt x="43" y="18"/>
                    <a:pt x="38" y="18"/>
                  </a:cubicBezTo>
                  <a:cubicBezTo>
                    <a:pt x="36" y="18"/>
                    <a:pt x="34" y="17"/>
                    <a:pt x="32" y="15"/>
                  </a:cubicBezTo>
                  <a:cubicBezTo>
                    <a:pt x="32" y="15"/>
                    <a:pt x="32" y="15"/>
                    <a:pt x="32" y="15"/>
                  </a:cubicBezTo>
                  <a:cubicBezTo>
                    <a:pt x="23" y="21"/>
                    <a:pt x="23" y="21"/>
                    <a:pt x="23" y="21"/>
                  </a:cubicBezTo>
                  <a:cubicBezTo>
                    <a:pt x="23" y="22"/>
                    <a:pt x="24" y="24"/>
                    <a:pt x="24" y="26"/>
                  </a:cubicBezTo>
                  <a:cubicBezTo>
                    <a:pt x="24" y="27"/>
                    <a:pt x="23" y="29"/>
                    <a:pt x="23" y="30"/>
                  </a:cubicBezTo>
                  <a:cubicBezTo>
                    <a:pt x="32" y="36"/>
                    <a:pt x="32" y="36"/>
                    <a:pt x="32" y="36"/>
                  </a:cubicBezTo>
                  <a:cubicBezTo>
                    <a:pt x="32" y="36"/>
                    <a:pt x="32" y="36"/>
                    <a:pt x="32" y="36"/>
                  </a:cubicBezTo>
                  <a:cubicBezTo>
                    <a:pt x="32" y="36"/>
                    <a:pt x="32" y="36"/>
                    <a:pt x="32" y="36"/>
                  </a:cubicBezTo>
                  <a:cubicBezTo>
                    <a:pt x="32" y="36"/>
                    <a:pt x="32" y="36"/>
                    <a:pt x="32" y="36"/>
                  </a:cubicBezTo>
                  <a:cubicBezTo>
                    <a:pt x="34" y="34"/>
                    <a:pt x="36" y="33"/>
                    <a:pt x="38" y="33"/>
                  </a:cubicBezTo>
                  <a:close/>
                  <a:moveTo>
                    <a:pt x="42" y="38"/>
                  </a:moveTo>
                  <a:cubicBezTo>
                    <a:pt x="42" y="38"/>
                    <a:pt x="42" y="38"/>
                    <a:pt x="42" y="38"/>
                  </a:cubicBezTo>
                  <a:cubicBezTo>
                    <a:pt x="41" y="38"/>
                    <a:pt x="40" y="37"/>
                    <a:pt x="38" y="37"/>
                  </a:cubicBezTo>
                  <a:cubicBezTo>
                    <a:pt x="37" y="37"/>
                    <a:pt x="36" y="38"/>
                    <a:pt x="35" y="38"/>
                  </a:cubicBezTo>
                  <a:cubicBezTo>
                    <a:pt x="35" y="38"/>
                    <a:pt x="35" y="38"/>
                    <a:pt x="35" y="38"/>
                  </a:cubicBezTo>
                  <a:cubicBezTo>
                    <a:pt x="34" y="39"/>
                    <a:pt x="33" y="41"/>
                    <a:pt x="33" y="42"/>
                  </a:cubicBezTo>
                  <a:cubicBezTo>
                    <a:pt x="33" y="45"/>
                    <a:pt x="36" y="47"/>
                    <a:pt x="38" y="47"/>
                  </a:cubicBezTo>
                  <a:cubicBezTo>
                    <a:pt x="41" y="47"/>
                    <a:pt x="43" y="45"/>
                    <a:pt x="43" y="42"/>
                  </a:cubicBezTo>
                  <a:cubicBezTo>
                    <a:pt x="43" y="41"/>
                    <a:pt x="43" y="39"/>
                    <a:pt x="42" y="38"/>
                  </a:cubicBezTo>
                  <a:cubicBezTo>
                    <a:pt x="42" y="38"/>
                    <a:pt x="42" y="38"/>
                    <a:pt x="42" y="38"/>
                  </a:cubicBezTo>
                  <a:close/>
                  <a:moveTo>
                    <a:pt x="17" y="20"/>
                  </a:moveTo>
                  <a:cubicBezTo>
                    <a:pt x="17" y="20"/>
                    <a:pt x="17" y="20"/>
                    <a:pt x="17" y="20"/>
                  </a:cubicBezTo>
                  <a:cubicBezTo>
                    <a:pt x="16" y="18"/>
                    <a:pt x="14" y="18"/>
                    <a:pt x="12" y="18"/>
                  </a:cubicBezTo>
                  <a:cubicBezTo>
                    <a:pt x="7" y="18"/>
                    <a:pt x="4" y="21"/>
                    <a:pt x="4" y="26"/>
                  </a:cubicBezTo>
                  <a:cubicBezTo>
                    <a:pt x="4" y="30"/>
                    <a:pt x="7" y="34"/>
                    <a:pt x="12" y="34"/>
                  </a:cubicBezTo>
                  <a:cubicBezTo>
                    <a:pt x="14" y="34"/>
                    <a:pt x="16" y="33"/>
                    <a:pt x="17" y="31"/>
                  </a:cubicBezTo>
                  <a:cubicBezTo>
                    <a:pt x="17" y="31"/>
                    <a:pt x="17" y="31"/>
                    <a:pt x="17" y="31"/>
                  </a:cubicBezTo>
                  <a:cubicBezTo>
                    <a:pt x="19" y="30"/>
                    <a:pt x="20" y="28"/>
                    <a:pt x="20" y="26"/>
                  </a:cubicBezTo>
                  <a:cubicBezTo>
                    <a:pt x="20" y="23"/>
                    <a:pt x="19" y="21"/>
                    <a:pt x="17" y="20"/>
                  </a:cubicBezTo>
                  <a:cubicBezTo>
                    <a:pt x="17" y="20"/>
                    <a:pt x="17" y="20"/>
                    <a:pt x="17" y="20"/>
                  </a:cubicBezTo>
                  <a:close/>
                  <a:moveTo>
                    <a:pt x="38" y="4"/>
                  </a:moveTo>
                  <a:cubicBezTo>
                    <a:pt x="38" y="4"/>
                    <a:pt x="38" y="4"/>
                    <a:pt x="38" y="4"/>
                  </a:cubicBezTo>
                  <a:cubicBezTo>
                    <a:pt x="36" y="4"/>
                    <a:pt x="33" y="7"/>
                    <a:pt x="33" y="9"/>
                  </a:cubicBezTo>
                  <a:cubicBezTo>
                    <a:pt x="33" y="10"/>
                    <a:pt x="34" y="11"/>
                    <a:pt x="34" y="12"/>
                  </a:cubicBezTo>
                  <a:cubicBezTo>
                    <a:pt x="34" y="12"/>
                    <a:pt x="34" y="12"/>
                    <a:pt x="34" y="12"/>
                  </a:cubicBezTo>
                  <a:cubicBezTo>
                    <a:pt x="34" y="12"/>
                    <a:pt x="34" y="12"/>
                    <a:pt x="35" y="13"/>
                  </a:cubicBezTo>
                  <a:cubicBezTo>
                    <a:pt x="35" y="13"/>
                    <a:pt x="35" y="13"/>
                    <a:pt x="35" y="13"/>
                  </a:cubicBezTo>
                  <a:cubicBezTo>
                    <a:pt x="36" y="14"/>
                    <a:pt x="37" y="14"/>
                    <a:pt x="38" y="14"/>
                  </a:cubicBezTo>
                  <a:cubicBezTo>
                    <a:pt x="41" y="14"/>
                    <a:pt x="43" y="12"/>
                    <a:pt x="43" y="9"/>
                  </a:cubicBezTo>
                  <a:cubicBezTo>
                    <a:pt x="43" y="7"/>
                    <a:pt x="41" y="4"/>
                    <a:pt x="38" y="4"/>
                  </a:cubicBezTo>
                  <a:close/>
                </a:path>
              </a:pathLst>
            </a:custGeom>
            <a:solidFill>
              <a:schemeClr val="bg1"/>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grpSp>
      <p:sp>
        <p:nvSpPr>
          <p:cNvPr id="4" name="任意多边形 30"/>
          <p:cNvSpPr/>
          <p:nvPr/>
        </p:nvSpPr>
        <p:spPr>
          <a:xfrm>
            <a:off x="10427335" y="1496695"/>
            <a:ext cx="1407160" cy="1796415"/>
          </a:xfrm>
          <a:custGeom>
            <a:avLst/>
            <a:gdLst/>
            <a:ahLst/>
            <a:cxnLst>
              <a:cxn ang="3">
                <a:pos x="hc" y="t"/>
              </a:cxn>
              <a:cxn ang="cd2">
                <a:pos x="l" y="vc"/>
              </a:cxn>
              <a:cxn ang="cd4">
                <a:pos x="hc" y="b"/>
              </a:cxn>
              <a:cxn ang="0">
                <a:pos x="r" y="vc"/>
              </a:cxn>
            </a:cxnLst>
            <a:rect l="l" t="t" r="r" b="b"/>
            <a:pathLst>
              <a:path w="3030" h="3866">
                <a:moveTo>
                  <a:pt x="0" y="0"/>
                </a:moveTo>
                <a:lnTo>
                  <a:pt x="3030" y="0"/>
                </a:lnTo>
                <a:lnTo>
                  <a:pt x="3030" y="3866"/>
                </a:lnTo>
                <a:lnTo>
                  <a:pt x="1515" y="2890"/>
                </a:lnTo>
                <a:lnTo>
                  <a:pt x="0" y="3866"/>
                </a:lnTo>
                <a:lnTo>
                  <a:pt x="0" y="0"/>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5" name="그룹 259"/>
          <p:cNvGrpSpPr/>
          <p:nvPr/>
        </p:nvGrpSpPr>
        <p:grpSpPr>
          <a:xfrm>
            <a:off x="10954740" y="2136491"/>
            <a:ext cx="392240" cy="386638"/>
            <a:chOff x="5451265" y="5564677"/>
            <a:chExt cx="392240" cy="386638"/>
          </a:xfrm>
          <a:solidFill>
            <a:schemeClr val="bg1"/>
          </a:solidFill>
        </p:grpSpPr>
        <p:sp>
          <p:nvSpPr>
            <p:cNvPr id="6" name="자유형: 도형 260"/>
            <p:cNvSpPr/>
            <p:nvPr/>
          </p:nvSpPr>
          <p:spPr>
            <a:xfrm>
              <a:off x="5563503" y="5855779"/>
              <a:ext cx="161925" cy="57150"/>
            </a:xfrm>
            <a:custGeom>
              <a:avLst/>
              <a:gdLst>
                <a:gd name="connsiteX0" fmla="*/ 162537 w 161925"/>
                <a:gd name="connsiteY0" fmla="*/ 44100 h 57150"/>
                <a:gd name="connsiteX1" fmla="*/ 151964 w 161925"/>
                <a:gd name="connsiteY1" fmla="*/ 29432 h 57150"/>
                <a:gd name="connsiteX2" fmla="*/ 140820 w 161925"/>
                <a:gd name="connsiteY2" fmla="*/ 29432 h 57150"/>
                <a:gd name="connsiteX3" fmla="*/ 140820 w 161925"/>
                <a:gd name="connsiteY3" fmla="*/ 7144 h 57150"/>
                <a:gd name="connsiteX4" fmla="*/ 29377 w 161925"/>
                <a:gd name="connsiteY4" fmla="*/ 7144 h 57150"/>
                <a:gd name="connsiteX5" fmla="*/ 29377 w 161925"/>
                <a:gd name="connsiteY5" fmla="*/ 29432 h 57150"/>
                <a:gd name="connsiteX6" fmla="*/ 18233 w 161925"/>
                <a:gd name="connsiteY6" fmla="*/ 29432 h 57150"/>
                <a:gd name="connsiteX7" fmla="*/ 7660 w 161925"/>
                <a:gd name="connsiteY7" fmla="*/ 37052 h 57150"/>
                <a:gd name="connsiteX8" fmla="*/ 18233 w 161925"/>
                <a:gd name="connsiteY8" fmla="*/ 51721 h 57150"/>
                <a:gd name="connsiteX9" fmla="*/ 151964 w 161925"/>
                <a:gd name="connsiteY9" fmla="*/ 51721 h 57150"/>
                <a:gd name="connsiteX10" fmla="*/ 162537 w 161925"/>
                <a:gd name="connsiteY10" fmla="*/ 4410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925" h="57150">
                  <a:moveTo>
                    <a:pt x="162537" y="44100"/>
                  </a:moveTo>
                  <a:cubicBezTo>
                    <a:pt x="164823" y="36480"/>
                    <a:pt x="159203" y="29432"/>
                    <a:pt x="151964" y="29432"/>
                  </a:cubicBezTo>
                  <a:lnTo>
                    <a:pt x="140820" y="29432"/>
                  </a:lnTo>
                  <a:lnTo>
                    <a:pt x="140820" y="7144"/>
                  </a:lnTo>
                  <a:lnTo>
                    <a:pt x="29377" y="7144"/>
                  </a:lnTo>
                  <a:lnTo>
                    <a:pt x="29377" y="29432"/>
                  </a:lnTo>
                  <a:lnTo>
                    <a:pt x="18233" y="29432"/>
                  </a:lnTo>
                  <a:cubicBezTo>
                    <a:pt x="13471" y="29432"/>
                    <a:pt x="9089" y="32480"/>
                    <a:pt x="7660" y="37052"/>
                  </a:cubicBezTo>
                  <a:cubicBezTo>
                    <a:pt x="5374" y="44672"/>
                    <a:pt x="10994" y="51721"/>
                    <a:pt x="18233" y="51721"/>
                  </a:cubicBezTo>
                  <a:lnTo>
                    <a:pt x="151964" y="51721"/>
                  </a:lnTo>
                  <a:cubicBezTo>
                    <a:pt x="156822" y="51815"/>
                    <a:pt x="161204" y="48768"/>
                    <a:pt x="162537" y="4410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7" name="자유형: 도형 261"/>
            <p:cNvSpPr/>
            <p:nvPr/>
          </p:nvSpPr>
          <p:spPr>
            <a:xfrm>
              <a:off x="5780987" y="5608307"/>
              <a:ext cx="57150" cy="38100"/>
            </a:xfrm>
            <a:custGeom>
              <a:avLst/>
              <a:gdLst>
                <a:gd name="connsiteX0" fmla="*/ 7537 w 57150"/>
                <a:gd name="connsiteY0" fmla="*/ 26968 h 38100"/>
                <a:gd name="connsiteX1" fmla="*/ 21158 w 57150"/>
                <a:gd name="connsiteY1" fmla="*/ 34874 h 38100"/>
                <a:gd name="connsiteX2" fmla="*/ 43447 w 57150"/>
                <a:gd name="connsiteY2" fmla="*/ 29064 h 38100"/>
                <a:gd name="connsiteX3" fmla="*/ 51352 w 57150"/>
                <a:gd name="connsiteY3" fmla="*/ 15443 h 38100"/>
                <a:gd name="connsiteX4" fmla="*/ 37732 w 57150"/>
                <a:gd name="connsiteY4" fmla="*/ 7537 h 38100"/>
                <a:gd name="connsiteX5" fmla="*/ 15443 w 57150"/>
                <a:gd name="connsiteY5" fmla="*/ 13348 h 38100"/>
                <a:gd name="connsiteX6" fmla="*/ 7537 w 57150"/>
                <a:gd name="connsiteY6" fmla="*/ 26968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7537" y="26968"/>
                  </a:moveTo>
                  <a:cubicBezTo>
                    <a:pt x="9157" y="32969"/>
                    <a:pt x="15252" y="36398"/>
                    <a:pt x="21158" y="34874"/>
                  </a:cubicBezTo>
                  <a:lnTo>
                    <a:pt x="43447" y="29064"/>
                  </a:lnTo>
                  <a:cubicBezTo>
                    <a:pt x="49352" y="27444"/>
                    <a:pt x="52876" y="21348"/>
                    <a:pt x="51352" y="15443"/>
                  </a:cubicBezTo>
                  <a:cubicBezTo>
                    <a:pt x="49733" y="9442"/>
                    <a:pt x="43637" y="5918"/>
                    <a:pt x="37732" y="7537"/>
                  </a:cubicBezTo>
                  <a:lnTo>
                    <a:pt x="15443" y="13348"/>
                  </a:lnTo>
                  <a:cubicBezTo>
                    <a:pt x="9442" y="14967"/>
                    <a:pt x="5918" y="21063"/>
                    <a:pt x="7537" y="2696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8" name="자유형: 도형 262"/>
            <p:cNvSpPr/>
            <p:nvPr/>
          </p:nvSpPr>
          <p:spPr>
            <a:xfrm>
              <a:off x="5457271" y="5739466"/>
              <a:ext cx="57150" cy="38100"/>
            </a:xfrm>
            <a:custGeom>
              <a:avLst/>
              <a:gdLst>
                <a:gd name="connsiteX0" fmla="*/ 37693 w 57150"/>
                <a:gd name="connsiteY0" fmla="*/ 7537 h 38100"/>
                <a:gd name="connsiteX1" fmla="*/ 15404 w 57150"/>
                <a:gd name="connsiteY1" fmla="*/ 13348 h 38100"/>
                <a:gd name="connsiteX2" fmla="*/ 7498 w 57150"/>
                <a:gd name="connsiteY2" fmla="*/ 26968 h 38100"/>
                <a:gd name="connsiteX3" fmla="*/ 21119 w 57150"/>
                <a:gd name="connsiteY3" fmla="*/ 34874 h 38100"/>
                <a:gd name="connsiteX4" fmla="*/ 43408 w 57150"/>
                <a:gd name="connsiteY4" fmla="*/ 29064 h 38100"/>
                <a:gd name="connsiteX5" fmla="*/ 51314 w 57150"/>
                <a:gd name="connsiteY5" fmla="*/ 15443 h 38100"/>
                <a:gd name="connsiteX6" fmla="*/ 37693 w 57150"/>
                <a:gd name="connsiteY6" fmla="*/ 753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37693" y="7537"/>
                  </a:moveTo>
                  <a:lnTo>
                    <a:pt x="15404" y="13348"/>
                  </a:lnTo>
                  <a:cubicBezTo>
                    <a:pt x="9499" y="14967"/>
                    <a:pt x="5975" y="21063"/>
                    <a:pt x="7498" y="26968"/>
                  </a:cubicBezTo>
                  <a:cubicBezTo>
                    <a:pt x="9118" y="32969"/>
                    <a:pt x="15214" y="36398"/>
                    <a:pt x="21119" y="34874"/>
                  </a:cubicBezTo>
                  <a:lnTo>
                    <a:pt x="43408" y="29064"/>
                  </a:lnTo>
                  <a:cubicBezTo>
                    <a:pt x="49313" y="27445"/>
                    <a:pt x="52838" y="21348"/>
                    <a:pt x="51314" y="15443"/>
                  </a:cubicBezTo>
                  <a:cubicBezTo>
                    <a:pt x="49790" y="9442"/>
                    <a:pt x="43694" y="5918"/>
                    <a:pt x="37693" y="753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9" name="자유형: 도형 263"/>
            <p:cNvSpPr/>
            <p:nvPr/>
          </p:nvSpPr>
          <p:spPr>
            <a:xfrm>
              <a:off x="5780987" y="5739466"/>
              <a:ext cx="57150" cy="38100"/>
            </a:xfrm>
            <a:custGeom>
              <a:avLst/>
              <a:gdLst>
                <a:gd name="connsiteX0" fmla="*/ 15443 w 57150"/>
                <a:gd name="connsiteY0" fmla="*/ 29064 h 38100"/>
                <a:gd name="connsiteX1" fmla="*/ 37732 w 57150"/>
                <a:gd name="connsiteY1" fmla="*/ 34874 h 38100"/>
                <a:gd name="connsiteX2" fmla="*/ 51352 w 57150"/>
                <a:gd name="connsiteY2" fmla="*/ 26968 h 38100"/>
                <a:gd name="connsiteX3" fmla="*/ 43447 w 57150"/>
                <a:gd name="connsiteY3" fmla="*/ 13348 h 38100"/>
                <a:gd name="connsiteX4" fmla="*/ 21158 w 57150"/>
                <a:gd name="connsiteY4" fmla="*/ 7537 h 38100"/>
                <a:gd name="connsiteX5" fmla="*/ 7537 w 57150"/>
                <a:gd name="connsiteY5" fmla="*/ 15443 h 38100"/>
                <a:gd name="connsiteX6" fmla="*/ 15443 w 57150"/>
                <a:gd name="connsiteY6" fmla="*/ 290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15443" y="29064"/>
                  </a:moveTo>
                  <a:lnTo>
                    <a:pt x="37732" y="34874"/>
                  </a:lnTo>
                  <a:cubicBezTo>
                    <a:pt x="43637" y="36493"/>
                    <a:pt x="49828" y="32969"/>
                    <a:pt x="51352" y="26968"/>
                  </a:cubicBezTo>
                  <a:cubicBezTo>
                    <a:pt x="52972" y="21063"/>
                    <a:pt x="49447" y="14872"/>
                    <a:pt x="43447" y="13348"/>
                  </a:cubicBezTo>
                  <a:lnTo>
                    <a:pt x="21158" y="7537"/>
                  </a:lnTo>
                  <a:cubicBezTo>
                    <a:pt x="15252" y="5918"/>
                    <a:pt x="9061" y="9442"/>
                    <a:pt x="7537" y="15443"/>
                  </a:cubicBezTo>
                  <a:cubicBezTo>
                    <a:pt x="5918" y="21348"/>
                    <a:pt x="9442" y="27445"/>
                    <a:pt x="15443" y="2906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0" name="자유형: 도형 264"/>
            <p:cNvSpPr/>
            <p:nvPr/>
          </p:nvSpPr>
          <p:spPr>
            <a:xfrm>
              <a:off x="5457327" y="5608307"/>
              <a:ext cx="57150" cy="38100"/>
            </a:xfrm>
            <a:custGeom>
              <a:avLst/>
              <a:gdLst>
                <a:gd name="connsiteX0" fmla="*/ 15443 w 57150"/>
                <a:gd name="connsiteY0" fmla="*/ 29064 h 38100"/>
                <a:gd name="connsiteX1" fmla="*/ 37731 w 57150"/>
                <a:gd name="connsiteY1" fmla="*/ 34874 h 38100"/>
                <a:gd name="connsiteX2" fmla="*/ 51352 w 57150"/>
                <a:gd name="connsiteY2" fmla="*/ 26968 h 38100"/>
                <a:gd name="connsiteX3" fmla="*/ 43447 w 57150"/>
                <a:gd name="connsiteY3" fmla="*/ 13348 h 38100"/>
                <a:gd name="connsiteX4" fmla="*/ 21158 w 57150"/>
                <a:gd name="connsiteY4" fmla="*/ 7537 h 38100"/>
                <a:gd name="connsiteX5" fmla="*/ 7537 w 57150"/>
                <a:gd name="connsiteY5" fmla="*/ 15443 h 38100"/>
                <a:gd name="connsiteX6" fmla="*/ 15443 w 57150"/>
                <a:gd name="connsiteY6" fmla="*/ 290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15443" y="29064"/>
                  </a:moveTo>
                  <a:lnTo>
                    <a:pt x="37731" y="34874"/>
                  </a:lnTo>
                  <a:cubicBezTo>
                    <a:pt x="43637" y="36493"/>
                    <a:pt x="49828" y="32969"/>
                    <a:pt x="51352" y="26968"/>
                  </a:cubicBezTo>
                  <a:cubicBezTo>
                    <a:pt x="52972" y="21063"/>
                    <a:pt x="49447" y="14871"/>
                    <a:pt x="43447" y="13348"/>
                  </a:cubicBezTo>
                  <a:lnTo>
                    <a:pt x="21158" y="7537"/>
                  </a:lnTo>
                  <a:cubicBezTo>
                    <a:pt x="15252" y="5918"/>
                    <a:pt x="9061" y="9442"/>
                    <a:pt x="7537" y="15443"/>
                  </a:cubicBezTo>
                  <a:cubicBezTo>
                    <a:pt x="5918" y="21348"/>
                    <a:pt x="9442" y="27540"/>
                    <a:pt x="15443" y="2906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1" name="자유형: 도형 265"/>
            <p:cNvSpPr/>
            <p:nvPr/>
          </p:nvSpPr>
          <p:spPr>
            <a:xfrm>
              <a:off x="5786355" y="5676804"/>
              <a:ext cx="57150" cy="28575"/>
            </a:xfrm>
            <a:custGeom>
              <a:avLst/>
              <a:gdLst>
                <a:gd name="connsiteX0" fmla="*/ 41317 w 57150"/>
                <a:gd name="connsiteY0" fmla="*/ 7144 h 28575"/>
                <a:gd name="connsiteX1" fmla="*/ 18552 w 57150"/>
                <a:gd name="connsiteY1" fmla="*/ 7144 h 28575"/>
                <a:gd name="connsiteX2" fmla="*/ 7218 w 57150"/>
                <a:gd name="connsiteY2" fmla="*/ 17050 h 28575"/>
                <a:gd name="connsiteX3" fmla="*/ 18266 w 57150"/>
                <a:gd name="connsiteY3" fmla="*/ 29432 h 28575"/>
                <a:gd name="connsiteX4" fmla="*/ 41031 w 57150"/>
                <a:gd name="connsiteY4" fmla="*/ 29432 h 28575"/>
                <a:gd name="connsiteX5" fmla="*/ 52366 w 57150"/>
                <a:gd name="connsiteY5" fmla="*/ 19526 h 28575"/>
                <a:gd name="connsiteX6" fmla="*/ 41317 w 57150"/>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8575">
                  <a:moveTo>
                    <a:pt x="41317" y="7144"/>
                  </a:moveTo>
                  <a:lnTo>
                    <a:pt x="18552" y="7144"/>
                  </a:lnTo>
                  <a:cubicBezTo>
                    <a:pt x="12837" y="7144"/>
                    <a:pt x="7789" y="11335"/>
                    <a:pt x="7218" y="17050"/>
                  </a:cubicBezTo>
                  <a:cubicBezTo>
                    <a:pt x="6455" y="23813"/>
                    <a:pt x="11694" y="29432"/>
                    <a:pt x="18266" y="29432"/>
                  </a:cubicBezTo>
                  <a:lnTo>
                    <a:pt x="41031" y="29432"/>
                  </a:lnTo>
                  <a:cubicBezTo>
                    <a:pt x="46747" y="29432"/>
                    <a:pt x="51795" y="25241"/>
                    <a:pt x="52366" y="19526"/>
                  </a:cubicBezTo>
                  <a:cubicBezTo>
                    <a:pt x="53128" y="12763"/>
                    <a:pt x="47890" y="7144"/>
                    <a:pt x="41317"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2" name="자유형: 도형 266"/>
            <p:cNvSpPr/>
            <p:nvPr/>
          </p:nvSpPr>
          <p:spPr>
            <a:xfrm>
              <a:off x="5451265" y="5676804"/>
              <a:ext cx="57150" cy="28575"/>
            </a:xfrm>
            <a:custGeom>
              <a:avLst/>
              <a:gdLst>
                <a:gd name="connsiteX0" fmla="*/ 18266 w 57150"/>
                <a:gd name="connsiteY0" fmla="*/ 29432 h 28575"/>
                <a:gd name="connsiteX1" fmla="*/ 41031 w 57150"/>
                <a:gd name="connsiteY1" fmla="*/ 29432 h 28575"/>
                <a:gd name="connsiteX2" fmla="*/ 52366 w 57150"/>
                <a:gd name="connsiteY2" fmla="*/ 19526 h 28575"/>
                <a:gd name="connsiteX3" fmla="*/ 41317 w 57150"/>
                <a:gd name="connsiteY3" fmla="*/ 7144 h 28575"/>
                <a:gd name="connsiteX4" fmla="*/ 18552 w 57150"/>
                <a:gd name="connsiteY4" fmla="*/ 7144 h 28575"/>
                <a:gd name="connsiteX5" fmla="*/ 7218 w 57150"/>
                <a:gd name="connsiteY5" fmla="*/ 17050 h 28575"/>
                <a:gd name="connsiteX6" fmla="*/ 18266 w 57150"/>
                <a:gd name="connsiteY6" fmla="*/ 2943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8575">
                  <a:moveTo>
                    <a:pt x="18266" y="29432"/>
                  </a:moveTo>
                  <a:lnTo>
                    <a:pt x="41031" y="29432"/>
                  </a:lnTo>
                  <a:cubicBezTo>
                    <a:pt x="46746" y="29432"/>
                    <a:pt x="51795" y="25241"/>
                    <a:pt x="52366" y="19526"/>
                  </a:cubicBezTo>
                  <a:cubicBezTo>
                    <a:pt x="53128" y="12763"/>
                    <a:pt x="47889" y="7144"/>
                    <a:pt x="41317" y="7144"/>
                  </a:cubicBezTo>
                  <a:lnTo>
                    <a:pt x="18552" y="7144"/>
                  </a:lnTo>
                  <a:cubicBezTo>
                    <a:pt x="12837" y="7144"/>
                    <a:pt x="7789" y="11335"/>
                    <a:pt x="7218" y="17050"/>
                  </a:cubicBezTo>
                  <a:cubicBezTo>
                    <a:pt x="6455" y="23717"/>
                    <a:pt x="11694" y="29432"/>
                    <a:pt x="18266" y="2943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3" name="자유형: 도형 267"/>
            <p:cNvSpPr/>
            <p:nvPr/>
          </p:nvSpPr>
          <p:spPr>
            <a:xfrm>
              <a:off x="5631647" y="5712809"/>
              <a:ext cx="28575" cy="47625"/>
            </a:xfrm>
            <a:custGeom>
              <a:avLst/>
              <a:gdLst>
                <a:gd name="connsiteX0" fmla="*/ 16954 w 28575"/>
                <a:gd name="connsiteY0" fmla="*/ 7144 h 47625"/>
                <a:gd name="connsiteX1" fmla="*/ 7144 w 28575"/>
                <a:gd name="connsiteY1" fmla="*/ 26861 h 47625"/>
                <a:gd name="connsiteX2" fmla="*/ 16954 w 28575"/>
                <a:gd name="connsiteY2" fmla="*/ 46482 h 47625"/>
                <a:gd name="connsiteX3" fmla="*/ 26765 w 28575"/>
                <a:gd name="connsiteY3" fmla="*/ 26861 h 47625"/>
              </a:gdLst>
              <a:ahLst/>
              <a:cxnLst>
                <a:cxn ang="0">
                  <a:pos x="connsiteX0" y="connsiteY0"/>
                </a:cxn>
                <a:cxn ang="0">
                  <a:pos x="connsiteX1" y="connsiteY1"/>
                </a:cxn>
                <a:cxn ang="0">
                  <a:pos x="connsiteX2" y="connsiteY2"/>
                </a:cxn>
                <a:cxn ang="0">
                  <a:pos x="connsiteX3" y="connsiteY3"/>
                </a:cxn>
              </a:cxnLst>
              <a:rect l="l" t="t" r="r" b="b"/>
              <a:pathLst>
                <a:path w="28575" h="47625">
                  <a:moveTo>
                    <a:pt x="16954" y="7144"/>
                  </a:moveTo>
                  <a:lnTo>
                    <a:pt x="7144" y="26861"/>
                  </a:lnTo>
                  <a:lnTo>
                    <a:pt x="16954" y="46482"/>
                  </a:lnTo>
                  <a:lnTo>
                    <a:pt x="26765" y="2686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4" name="자유형: 도형 268"/>
            <p:cNvSpPr/>
            <p:nvPr/>
          </p:nvSpPr>
          <p:spPr>
            <a:xfrm>
              <a:off x="5518790" y="5564677"/>
              <a:ext cx="257175" cy="276225"/>
            </a:xfrm>
            <a:custGeom>
              <a:avLst/>
              <a:gdLst>
                <a:gd name="connsiteX0" fmla="*/ 229157 w 257175"/>
                <a:gd name="connsiteY0" fmla="*/ 201662 h 276225"/>
                <a:gd name="connsiteX1" fmla="*/ 252303 w 257175"/>
                <a:gd name="connsiteY1" fmla="*/ 130415 h 276225"/>
                <a:gd name="connsiteX2" fmla="*/ 103618 w 257175"/>
                <a:gd name="connsiteY2" fmla="*/ 9829 h 276225"/>
                <a:gd name="connsiteX3" fmla="*/ 9225 w 257175"/>
                <a:gd name="connsiteY3" fmla="*/ 107650 h 276225"/>
                <a:gd name="connsiteX4" fmla="*/ 31132 w 257175"/>
                <a:gd name="connsiteY4" fmla="*/ 202805 h 276225"/>
                <a:gd name="connsiteX5" fmla="*/ 51706 w 257175"/>
                <a:gd name="connsiteY5" fmla="*/ 253002 h 276225"/>
                <a:gd name="connsiteX6" fmla="*/ 73995 w 257175"/>
                <a:gd name="connsiteY6" fmla="*/ 276053 h 276225"/>
                <a:gd name="connsiteX7" fmla="*/ 118572 w 257175"/>
                <a:gd name="connsiteY7" fmla="*/ 276053 h 276225"/>
                <a:gd name="connsiteX8" fmla="*/ 118572 w 257175"/>
                <a:gd name="connsiteY8" fmla="*/ 222236 h 276225"/>
                <a:gd name="connsiteX9" fmla="*/ 75138 w 257175"/>
                <a:gd name="connsiteY9" fmla="*/ 135464 h 276225"/>
                <a:gd name="connsiteX10" fmla="*/ 80091 w 257175"/>
                <a:gd name="connsiteY10" fmla="*/ 120509 h 276225"/>
                <a:gd name="connsiteX11" fmla="*/ 95045 w 257175"/>
                <a:gd name="connsiteY11" fmla="*/ 125462 h 276225"/>
                <a:gd name="connsiteX12" fmla="*/ 107332 w 257175"/>
                <a:gd name="connsiteY12" fmla="*/ 150132 h 276225"/>
                <a:gd name="connsiteX13" fmla="*/ 119620 w 257175"/>
                <a:gd name="connsiteY13" fmla="*/ 125462 h 276225"/>
                <a:gd name="connsiteX14" fmla="*/ 139527 w 257175"/>
                <a:gd name="connsiteY14" fmla="*/ 125462 h 276225"/>
                <a:gd name="connsiteX15" fmla="*/ 151814 w 257175"/>
                <a:gd name="connsiteY15" fmla="*/ 150132 h 276225"/>
                <a:gd name="connsiteX16" fmla="*/ 164101 w 257175"/>
                <a:gd name="connsiteY16" fmla="*/ 125462 h 276225"/>
                <a:gd name="connsiteX17" fmla="*/ 179056 w 257175"/>
                <a:gd name="connsiteY17" fmla="*/ 120509 h 276225"/>
                <a:gd name="connsiteX18" fmla="*/ 184008 w 257175"/>
                <a:gd name="connsiteY18" fmla="*/ 135464 h 276225"/>
                <a:gd name="connsiteX19" fmla="*/ 140574 w 257175"/>
                <a:gd name="connsiteY19" fmla="*/ 222236 h 276225"/>
                <a:gd name="connsiteX20" fmla="*/ 140574 w 257175"/>
                <a:gd name="connsiteY20" fmla="*/ 276053 h 276225"/>
                <a:gd name="connsiteX21" fmla="*/ 185151 w 257175"/>
                <a:gd name="connsiteY21" fmla="*/ 276053 h 276225"/>
                <a:gd name="connsiteX22" fmla="*/ 207440 w 257175"/>
                <a:gd name="connsiteY22" fmla="*/ 253002 h 276225"/>
                <a:gd name="connsiteX23" fmla="*/ 229157 w 257175"/>
                <a:gd name="connsiteY23" fmla="*/ 201662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7175" h="276225">
                  <a:moveTo>
                    <a:pt x="229157" y="201662"/>
                  </a:moveTo>
                  <a:cubicBezTo>
                    <a:pt x="244302" y="180803"/>
                    <a:pt x="252303" y="156133"/>
                    <a:pt x="252303" y="130415"/>
                  </a:cubicBezTo>
                  <a:cubicBezTo>
                    <a:pt x="252303" y="53549"/>
                    <a:pt x="182009" y="-6459"/>
                    <a:pt x="103618" y="9829"/>
                  </a:cubicBezTo>
                  <a:cubicBezTo>
                    <a:pt x="55993" y="19735"/>
                    <a:pt x="18083" y="59454"/>
                    <a:pt x="9225" y="107650"/>
                  </a:cubicBezTo>
                  <a:cubicBezTo>
                    <a:pt x="3034" y="141655"/>
                    <a:pt x="10749" y="175469"/>
                    <a:pt x="31132" y="202805"/>
                  </a:cubicBezTo>
                  <a:cubicBezTo>
                    <a:pt x="50087" y="228237"/>
                    <a:pt x="50563" y="248811"/>
                    <a:pt x="51706" y="253002"/>
                  </a:cubicBezTo>
                  <a:cubicBezTo>
                    <a:pt x="51706" y="265289"/>
                    <a:pt x="61708" y="276053"/>
                    <a:pt x="73995" y="276053"/>
                  </a:cubicBezTo>
                  <a:lnTo>
                    <a:pt x="118572" y="276053"/>
                  </a:lnTo>
                  <a:lnTo>
                    <a:pt x="118572" y="222236"/>
                  </a:lnTo>
                  <a:cubicBezTo>
                    <a:pt x="117333" y="219760"/>
                    <a:pt x="72566" y="130320"/>
                    <a:pt x="75138" y="135464"/>
                  </a:cubicBezTo>
                  <a:cubicBezTo>
                    <a:pt x="72376" y="129939"/>
                    <a:pt x="74662" y="123272"/>
                    <a:pt x="80091" y="120509"/>
                  </a:cubicBezTo>
                  <a:cubicBezTo>
                    <a:pt x="85615" y="117747"/>
                    <a:pt x="92283" y="120033"/>
                    <a:pt x="95045" y="125462"/>
                  </a:cubicBezTo>
                  <a:lnTo>
                    <a:pt x="107332" y="150132"/>
                  </a:lnTo>
                  <a:lnTo>
                    <a:pt x="119620" y="125462"/>
                  </a:lnTo>
                  <a:cubicBezTo>
                    <a:pt x="123430" y="117938"/>
                    <a:pt x="135812" y="117938"/>
                    <a:pt x="139527" y="125462"/>
                  </a:cubicBezTo>
                  <a:lnTo>
                    <a:pt x="151814" y="150132"/>
                  </a:lnTo>
                  <a:lnTo>
                    <a:pt x="164101" y="125462"/>
                  </a:lnTo>
                  <a:cubicBezTo>
                    <a:pt x="166864" y="119938"/>
                    <a:pt x="173531" y="117747"/>
                    <a:pt x="179056" y="120509"/>
                  </a:cubicBezTo>
                  <a:cubicBezTo>
                    <a:pt x="184580" y="123272"/>
                    <a:pt x="186771" y="129939"/>
                    <a:pt x="184008" y="135464"/>
                  </a:cubicBezTo>
                  <a:cubicBezTo>
                    <a:pt x="182580" y="138321"/>
                    <a:pt x="138289" y="226809"/>
                    <a:pt x="140574" y="222236"/>
                  </a:cubicBezTo>
                  <a:lnTo>
                    <a:pt x="140574" y="276053"/>
                  </a:lnTo>
                  <a:lnTo>
                    <a:pt x="185151" y="276053"/>
                  </a:lnTo>
                  <a:cubicBezTo>
                    <a:pt x="197439" y="276053"/>
                    <a:pt x="207440" y="265289"/>
                    <a:pt x="207440" y="253002"/>
                  </a:cubicBezTo>
                  <a:cubicBezTo>
                    <a:pt x="209345" y="247954"/>
                    <a:pt x="210393" y="227570"/>
                    <a:pt x="229157" y="20166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5" name="자유형: 도형 269"/>
            <p:cNvSpPr/>
            <p:nvPr/>
          </p:nvSpPr>
          <p:spPr>
            <a:xfrm>
              <a:off x="5597167" y="5922740"/>
              <a:ext cx="95250" cy="28575"/>
            </a:xfrm>
            <a:custGeom>
              <a:avLst/>
              <a:gdLst>
                <a:gd name="connsiteX0" fmla="*/ 51435 w 95250"/>
                <a:gd name="connsiteY0" fmla="*/ 29433 h 28575"/>
                <a:gd name="connsiteX1" fmla="*/ 95726 w 95250"/>
                <a:gd name="connsiteY1" fmla="*/ 7144 h 28575"/>
                <a:gd name="connsiteX2" fmla="*/ 7144 w 95250"/>
                <a:gd name="connsiteY2" fmla="*/ 7144 h 28575"/>
                <a:gd name="connsiteX3" fmla="*/ 51435 w 95250"/>
                <a:gd name="connsiteY3" fmla="*/ 29433 h 28575"/>
              </a:gdLst>
              <a:ahLst/>
              <a:cxnLst>
                <a:cxn ang="0">
                  <a:pos x="connsiteX0" y="connsiteY0"/>
                </a:cxn>
                <a:cxn ang="0">
                  <a:pos x="connsiteX1" y="connsiteY1"/>
                </a:cxn>
                <a:cxn ang="0">
                  <a:pos x="connsiteX2" y="connsiteY2"/>
                </a:cxn>
                <a:cxn ang="0">
                  <a:pos x="connsiteX3" y="connsiteY3"/>
                </a:cxn>
              </a:cxnLst>
              <a:rect l="l" t="t" r="r" b="b"/>
              <a:pathLst>
                <a:path w="95250" h="28575">
                  <a:moveTo>
                    <a:pt x="51435" y="29433"/>
                  </a:moveTo>
                  <a:cubicBezTo>
                    <a:pt x="69532" y="29433"/>
                    <a:pt x="85534" y="20574"/>
                    <a:pt x="95726" y="7144"/>
                  </a:cubicBezTo>
                  <a:lnTo>
                    <a:pt x="7144" y="7144"/>
                  </a:lnTo>
                  <a:cubicBezTo>
                    <a:pt x="17335" y="20574"/>
                    <a:pt x="33242" y="29433"/>
                    <a:pt x="51435" y="2943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sp>
        <p:nvSpPr>
          <p:cNvPr id="16" name="TextBox 59"/>
          <p:cNvSpPr txBox="1"/>
          <p:nvPr/>
        </p:nvSpPr>
        <p:spPr>
          <a:xfrm>
            <a:off x="10215245" y="3957955"/>
            <a:ext cx="1807845" cy="2954655"/>
          </a:xfrm>
          <a:prstGeom prst="rect">
            <a:avLst/>
          </a:prstGeom>
          <a:noFill/>
        </p:spPr>
        <p:txBody>
          <a:bodyPr wrap="square" lIns="0" tIns="0" rIns="0" bIns="0" rtlCol="0">
            <a:spAutoFit/>
          </a:bodyPr>
          <a:lstStyle/>
          <a:p>
            <a:pPr algn="ctr" defTabSz="1219200">
              <a:lnSpc>
                <a:spcPct val="150000"/>
              </a:lnSpc>
              <a:spcBef>
                <a:spcPts val="20"/>
              </a:spcBef>
              <a:spcAft>
                <a:spcPts val="0"/>
              </a:spcAft>
              <a:defRPr/>
            </a:pPr>
            <a:r>
              <a:rPr lang="zh-CN" altLang="zh-CN" sz="1600" dirty="0">
                <a:solidFill>
                  <a:schemeClr val="tx1">
                    <a:lumMod val="50000"/>
                    <a:lumOff val="50000"/>
                  </a:schemeClr>
                </a:solidFill>
                <a:cs typeface="+mn-ea"/>
                <a:sym typeface="+mn-lt"/>
              </a:rPr>
              <a:t>在传统证券业务中，信息服务方式主要包含传真、电话咨询、股评报告会，以及报纸、杂志等，而网上证券是通过网络提供相应的信息服务。</a:t>
            </a:r>
          </a:p>
        </p:txBody>
      </p:sp>
      <p:sp>
        <p:nvSpPr>
          <p:cNvPr id="17" name="Rectangle 60"/>
          <p:cNvSpPr/>
          <p:nvPr/>
        </p:nvSpPr>
        <p:spPr>
          <a:xfrm>
            <a:off x="10118090" y="3441065"/>
            <a:ext cx="2002155" cy="368935"/>
          </a:xfrm>
          <a:prstGeom prst="rect">
            <a:avLst/>
          </a:prstGeom>
        </p:spPr>
        <p:txBody>
          <a:bodyPr wrap="square" lIns="0" tIns="0" rIns="0" bIns="0">
            <a:spAutoFit/>
          </a:bodyPr>
          <a:lstStyle/>
          <a:p>
            <a:pPr algn="ctr"/>
            <a:r>
              <a:rPr lang="zh-CN" altLang="en-US" sz="2400" dirty="0">
                <a:solidFill>
                  <a:schemeClr val="tx1">
                    <a:lumMod val="50000"/>
                    <a:lumOff val="50000"/>
                  </a:schemeClr>
                </a:solidFill>
                <a:cs typeface="+mn-ea"/>
                <a:sym typeface="+mn-lt"/>
              </a:rPr>
              <a:t>信息服务方式</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PP_MARK_KEY" val="9080cd29-f4f7-44dd-a3fb-1aaa81fddcd7"/>
  <p:tag name="COMMONDATA" val="eyJoZGlkIjoiYzNkZTQwNGQ1NDk2OTg2NmMwOWVmNTViZDgxZWM4ODEifQ=="/>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bfxqyqh">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customData xmlns="http://www.wps.cn/officeDocument/2013/wpsCustomData" xmlns:s="http://www.wps.cn/officeDocument/2013/wpsCustomData">
  <extobjs>
    <extobj name="ECB019B1-382A-4266-B25C-5B523AA43C14-1">
      <extobjdata type="ECB019B1-382A-4266-B25C-5B523AA43C14" data="ewoJIkZpbGVJZCIgOiAiMTkwNTA1MjE3NjQ4IiwKCSJHcm91cElkIiA6ICI4NjA0NDExMDgiLAoJIkltYWdlIiA6ICJpVkJPUncwS0dnb0FBQUFOU1VoRVVnQUFBUmtBQUFGeUNBWUFBQURCSTY2T0FBQUFDWEJJV1hNQUFBc1RBQUFMRXdFQW1wd1lBQUFnQUVsRVFWUjRuTzNkZVZoVTVkOEc4SHZZRkZSSXl5Z3JVL1BOMUhJQnhVZ1JnZnlaaVdGcUptcWFTOVpQWHlSTlZFeExNalFYTkUwdEYwd3RBM2RRU2d0RlVJbkVBRGNzWGtWeHlRV1FmWkVaWnA3M0R5NU9qTU9tY0RnRDNwL3I4cnFZNXp6bm5PL01tYmw5empKbkFDSWlJaUlpSWlJaUlpSWlJaUlpSWlJaUlpSWlJaUlpSWlJaUlpSWlJaUlpSWlJaUlpSWlJaUlpSWlJaUlpSWlJaUlpSWlJaUlpSWlJaUlpSWlJaUlpSWlJaUlpSWlJaUlpSWlJaUlpSWlJaUlpSWlJaUlpSWlJaUlpSWlJaUlpSWlJaUlpSWlva2VPU3VrQ2Fzck96dTRJQUZlbDZ5QXlaa0tJMklTRWhGNUtyTnRFaVpYV01nWU1VUlZVS3BXRFV1czJVMnJGdFMwdUxrN3BFb2lNa3IyOXZhTHJid2dqR1NJeVlnd1pJcElWUTRhSVpNV1FJU0paTVdTSVNGWU1HU0tTRlVPR2lHVEZrQ0VpV1RGa2lFaFdEQmtpa2hWRGhvaGt4WkFoSWxreFpJaElWZ3dacXBmVWFyWFNKVkExTVdRVWR1Zk9IVVJIUjFmYUp6RXhFVHFkN29HWGZmNzhlYjM1Tm03Y2lKeWNIQUJBY1hFeHpwdzVVNjNsN04rL3Y5cnJ2SGZ2SHFaTW1ZS2JOMjlXcTc5T3A1TnFxc2pObXpmaDQrT0QyN2R2UzIxTGx5NUZTRWhJdGVzcVhWZEVSQVJ1M2JyMVFQTUI4cjRHRFYxRHVET2VBT3IrZmpJaElTRll1SEJodGZ0WFZOL1pzMmN4ZGVwVUJBY0g0NWxubmpHWUxvVEFoeDkraUpZdFcyTGh3b1g0NFljZnNISGpSbWw2WVdFaExDMHQ5ZVk1Y2VJRUFHRG16Sm13dExTRW41OGZzckt5TUhUb1VCdzVjZ1NtcHFaWXRtd1pidCsrallDQUFHbStIajE2d05yYUdnQ1FrNU9EUC8vOEV3RGc3T3lNcUtnb3FmMlRUejdCM0xsejBiWnQyM0tmMCtyVnEzSDc5bTBzV3JUSVlGcFNVaEpPblRxRjY5ZXZJems1R2NuSnlmalBmLzREWDEvZkNsODdBTmkxYXhjMmJOaUE3ZHUzdzl6Y0hJTUhEOFpqanowR0N3c0xnNzZmZnZwcHVmZFFXYmR1SFlLRGcrSGs1SVNGQ3hmQ3hNVHcvOWk2ZUEzcVd1bHJFUjhmcjhqbnZjSGN0S3F1ZVhoNFlQRGd3UUFBQndjSFJFVkY2WDNZeTJzclQ1Y3VYVEIwNkZCY3VuU3AzSkJScVZUNCt1dXZNV25TSkh6NzdiZVlPblVxeG8wYkowMjN0N2RIVkZRVVRFMU5EZVpkdEdnUi9QMzlrWldWaGNqSVNQVHUzUnVtcHFaSVQwL0g5ZXZYOGRWWFgrbjFiOTY4T2NMRHc1R1RrNE5odzRZWkxDOGpJd05lWGw0WU1HQ0Ezb2ZMMGRFUlRaczIxZXNyaEVELy92Mmx4M2w1ZVlpT2prWnhjVEUwR2cyNmRldUcvZnYzSXlvcUNoWVdGdEJxdFhCd2NOQmJUbDVlSG1KalkyRnFhb3AzM25rSHJxNnVzTGEyeG9JRkN6QnExQ2hNbVRJRjBkSFIyTEpsQ3padTNJaGJ0MjVoekpneGFOKyt2VUh0UC83NEl5SWpJeEVTRW9JRkN4YkExOWNYbjMvK09heXNyT3I4TlNndjNCb3loc3hEVXFsVWVoOXNFeE1UZ3c5NmVXMk9qbzdsTG0vbnpwMEdiZjM3OThjWFgzd0JLeXNyckZtekJvMGJONjUyZlI0ZUh0TGY0OGVQeDQwYk4vRDAwMC9ydFh0NmVnSW8yWTE2OHNrbnBmYnlQbHpKeWNudzhmSEJCeDk4Z0lFREIrcE5VNnZWT0hUb1VMbEJWOHJlM2g1Q0NIVHUzQm1kTzNjR0FIenh4UmNHSTVIUzBVTHBQR1VkUFhvVWh3NGRncHViRzRZT0hZcnM3R3lzV3JVSytmbjVpSXFLUXV2V3JlSGo0d01iR3h0cG5udjM3bUhac21XNGNPRUN2djMyVzdSbzBRSXJWNjdFa2lWTE1HYk1HTXllUFJ1OWVobmUrbGJPMStCUnc1Q3BZekV4TVNnc0xNU05HemZ3UC8velB3YlROUm9ORGg4K0REYzNOMWhZV0NBd01CREJ3Y0V3TXpQRHdZTUhBZWdQM1NzU0dob3EvYjEvLzM3czM3OGZHemR1aEVyMWNDUG1KazJhWU9IQ2hWSkFQQ3hmWDE5Y3VIQUJHbzBHR28xR0NyMjllL2RXT0U5T1RnNFdMVnFFR3pkdTRLdXZ2a0tMRmkzd3l5Ky9ZTk9tVFhqMzNYY3hZTUFBZUh0N28xT25UaGc5ZXJRMDM3Rmp4N0I4K1hKMDd0d1pnWUdCMHFqRjFOUVVjK2ZPeGFGRGh6QjM3bHgwN05nUm8wYU5xdkEvZ05wK0RSNDFEQmtGbkQxN0ZuNStmamh3NElEQi8zekhqeC9Ic21YTDRPYm1CZ0NZT0hFaUprNmNpSjQ5ZTBwOXFqcXpFaDBkamNXTEYwdVAwOVBUMGFSSkUybjNyanhoWVdIUzN5cVZTdm9mMTlYVkZmbjUrUmcxYXBSZS8yZWZmUmJidG0ycjRwa2FLcTNyMjIrL3hiWnQyNlF3MUdxMUZjNnpkdTFhV0Z0YlkvUG16Y2pMeThPSUVTTmdaMmVIMWF0WDQ0VVhYZ0FBYk4yNkZVRkJRZkR5OHNMUW9VUFJxMWN2TEYrK0hOT21UY09pUll2Zzd1NE9BTWpPenRZYjZUZzVPY0hXMWhaZmYvMDFYbjc1NVRwNURSNDFESm1IZFA5UTNzbkp5YUJQMmJiSmt5Zmp3dzgvQkFEMDZ0VUxscGFXT0h6NE1BWU1HS0Ezejg4Ly93eDNkL2R5RDJoV3hOVzE1QWNiTEN3c0VCNGVqdDY5ZXlNc0xBelhybDNEcEVtVHNHTEZDcnoyMm10Uy94OSsrQUVSRVJGWXZYbzFtalZycHJjc25VNEhVMU5URkJjWEF3QWlJaUxnN095TWlJZ0llSGg0WU0rZVBUQXorL2R0bzlGb0FFRHYyRU5WTWpNenNXL2ZQdWgwT256NjZhZVlOMjllcGM5MzFxeFpNRFUxbFhaUmhCQTRkZW9VVHAwNnBkZlAxTlFVWVdGaDBHcTFNRGMzUjBoSUNFeE1UUEQ2NjY5TGZlenQ3UkVlSG00UTdsT21US25UMStCUndwQjVTS1ZuaTlScU5Sd2RIYVVEbEtYczdlMXgvUGh4Z3dPTHBZWVBINDZnb0NDOWtFbExTOE9KRXlld2UvZnVCNm9sSWlMQzRFTno1c3daekpvMUMxT21UTkVMR0FBWU0yWU1ybHk1Z3BFalI4TEx5d3Y5Ky9lWDVpOG9LSUNscFNWeWMzTU4xdlBTU3kvaDNMbHo2TjY5dTlTV241OFBLeXNyUkVSRVZGcWpyNit2dEtzV0VCQ0FRWU1HSVRnNEdDKy8vREkrK2VRVHJGNjl1c0o1UzJ0TFRVMlZYbmVkVG9lTkd6ZEt3UTBBUFh2MmhJbUppWFJnTlM4dkQwT0dEREZZWG5saFVMYit1bmdOSGlVTW1ScEtTMHVEdGJWMXBRZjh5dlBtbTI5aTFhcFZTRXBLUW9jT0hRQ1VuS1oxZEhURWM4ODlWKzQ4T1RrNVZWNVRBd0NuVHAzQ29rV0w4UHJycitQNzc3OUhRRUFBR2pkdXJCZDR0Mi9meHFoUm83Qmh3d2FFaElSZzNicDFBRXF1MjNuODhjZkwvWUQxNjljUFlXRmhlaCt3Zi83NUIwODk5VlNWTlpYdUpoMDRjQUFKQ1FuWXRXc1hnb09ENGVucGlYYnQyajN3aDYrd3NCQkJRVUY2SVhNL2EydHJmUFhWVjBoUFQ4ZWJiNzRKUUg4a2s1bVppV1hMbG1IbXpKbDY4OG45R2p4cUhxMXphVEw0NDQ4L0h1cEFvSTJORFp5Y25QRExMNzhBS1BuUTdONjlHMlBIampYb1cxUlVCQUQ0NElNUDBLUkpreXFYM2IxN2QrellzUU0rUGo3WXQyOGZubnp5U2F4WXNRS2hvYUhTUHlzcks0d2ZQeDU3OSs3RjZ0V3JZV0ppZ2g5Ly9CRUpDUW40NTU5LzRPL3ZiN0JjTnpjMy9QSEhIN2g2OWFyVWR2NzhlWFRxMUtuYXovdnMyYlB3OS9mWEM3enl6dTVVNWNLRkMyamN1REV1WDc1Y2FiOTI3ZHBoM2JwMUJ0Y3A1ZWJtWXRxMGFiQzB0RVNMRmkyazlycDREUjQxREprYXVIejVNcjc5OWx2cFZQQ0Q4dlgxaGJlM053Qmd4NDRkYU5ldUhlenM3QXo2SlNVbHdkemNITk9uVDBmZnZuMnJYSzZabVJrc0xDeVFtWmtKUHo4L1BQSEVFM3BCZU9iTUdUUnExRWk2Nkt6MGVFalRwazJ4YmRzMmVIcDZ3dGZYRjlldVhaUG1LU29xUW14c0xQNzczLy9DMTljWGVYbDVBSUJmZi8wVnZYdjNmcURuM0sxYnR3cW51N3E2U3YvdXQySERCaFFYRitQbzBhUHc4L09EazVNVDVzMmJoeEVqUm1EanhvMllOMitld1R4UFBQRUVGaXhZSU5WYjZ0cTFhM0J3Y0RDWXB5NWVnMGNOZDVjZVVtaG9LRmFzV0lISmt5ZFgrdzMyNTU5L3dzdkxxOUkrOTU5R2pZbUpRWmN1WFJBY0hJeXJWNitpVDU4K1VLdlY2Tk9uajlUSDJkbFpiNTREQnc1Zy92ejV1SERoQWdZUEhvelpzMmNqUGo0ZVU2Wk1nWW1KQ2F5c3JEQjkrblM5ZVhKeWNqQmp4Z3k0dWJuaHZmZmV3K25UcC9IWlo1L0IzOThmOSs3ZHcvRGh3L0hXVzIvaGd3OCtRRnhjSEtaTW1ZSUpFeWJnNXMyYmNIRnhxZGJ6QjFEbGhXaGxqMnVVSGx3L2MrWU1mdm5sRjZTa3BDQXBLUWt2dmZRUzVzK2ZMNDJBa3BPVGNlREFBYXhac3diNzl1MkRuNThmbm4vK2VZUFhwVlRaQUNzOS90VytmWHVzWExteVRsNERxbWZzN095RW5aMmRxR3N4TVRFaVBqNit3dW5mZmZlZFVLdlZkVmlSdmdzWExvaWlvcUpxOXc4UER4ZkxseThYT3AxT0NDSEU3ZHUzUlc1dXJvaVBqeGNUSjA0VWx5OWZsdnBxdFZyeDExOS9pZlBuejR2SXlNaUhydkhWVjEvVlcrWVhYM3loTi8yTEw3NFFXcTFXM0wxN1YyemZ2bDM4OGNjZklqYzN0OExsYVRRYUVSa1pLWXFMaXgrcUhpVmVnN3BRK2hsUjZqTmE3dzkxSy9YZEphbzVuVTczeUYxaXJ3U2x2N3ZFTFV5S1ljQThHcmlWaVVoV0RCa2lraFZEaG9oa3haQWhJbGt4WkloSVZnd1pJcElWUTRhSVpNV1FJU0paTVdTSVNGWU1HU0tTRlVPR2lHVEZrQ0VpV1RXWSs4bVU5NHVCUktTOGVqK1NFVUxFS2wwRFVUMXdYdWtDaUdxRjBqZElJdU5UNzBjeVJHVGNHREpFSkN1R0RCSEppaUZEUkxKaXlCQ1JyQmd5UkNRcmhnd1J5WW9oUTBTeXF2Yy83a2JLNnQ2OXV4dUFnYVdQVlNyVkp3QWdoQWdvMHkwbUlTRmhUMTNYUnNhaHdYeDNpUlJUWEJvc1paVnQwMnExUSt1MkpESW0zRjJpR2tsSVNJZ1dRbVJVMGlXbnVMajQ1em9yaUl3T1E0WnFxaGpBamtxbUgwNU1URlRYVlRGa2ZCZ3lWQnYyVmpSQkNMR3JMZ3NoNDhPUW9Sckx6YzA5RGlEbi9uWWhSSDVtWm1hSUFpV1JFV0hJVUkxZHVuU3BTQWl4Ky81MmxVb1ZrWktTY2srSm1zaDRNR1NvVmdnaERFNVI2M1E2bnJZbWhnelZqdFRVMUVnQStXV2FDalVhRFVPR0dESlVPMjdldkZrQW9PenhsNmpFeE1ROHBlb2g0OEdRb1ZxajArbktIcGZoQVY4Q3dKQ2hXbFJZV0hnRXdEMGhoRnFqMGV4VXVoNHlEZ3dacWpWSlNVbTVRb2d3bFVwMTR0eTVjNWxLMTBQR2dkOWRvbG9saE5nSjRDbWw2eURqVWUrL2hXMW5aM2NFZ0t2U2RSQVpNeUZFYkVKQ1FpOGwxdDBRZHBjWU1FUlZVS2xVRGtxdHU4SHNMc1hGeFNsZEFwRlJVdm9ubkJ2Q1NJYUlqQmhEaG9oa3haQWhJbGt4WkloSVZnd1pJcElWUTRhSVpNV1FJU0paTVdTSVNGWU1HU0tTRlVPR2lHVEZrQ0VpV1RGa2lFaFdEQmtpa2hWRHBwN0x5elBlZTNXcjFTVy9UcXZUNlZCUVVLQndOYVFVaG95UjBXcTF1SGZ2SHZMeThwQ1ptWW1iTjIvaTRzV0xPSFBtREtLam8vSFhYMy9wOVhkeGNhbHdXWGZ2M3NYUm8wZHgrZkxsV3ExeDVjcVYxZXJuNmxweXE1L2J0MjlqekpneEJ0TzFXaTFpWTJPUmtaRlI0VEpPbmp5Slc3ZHVQVkI5MWJtMVFXSmk0Z010a3g1ZWc3bWZUSDFYVUZDQUlVT0d3TlRVRk9ibTVtalVxQkZTVWxMUXBVc1hORzdjR0phV2xtalNwQWs2ZCs2TWpoMDdHc3gvOWVwVm5EdDNEaWtwS2JoMjdScisvdnR2L1BQUFAyalVxQkdtVDUrT2R1M2FBUUQ2OSs5ZnJYcnUzYnVIUllzV29WZXZYbmpqalRmMHBtVm5aK1BBZ1FNRzgyemV2Qmx0MnJTcGRMbFpXVm1JaTR0RGRIUTBJaU1qb2RQcHNHVEpFdlRxWlhqVHRoMDdkbURWcWxYbzM3OC8vUHo4cWxWM2RVMmFOQWt4TVRFQVNrTHB5U2VmTk9pVG5wNk9VNmRPMWVwNkgwVU1HU05oWldXRjMzNzdUYS9OMmRrWmdZR0IxWm8vTWpJU1AvMzBFOXEwYVlNLy8vd1RDeFlzd0VzdnZZUjI3ZHJCMU5SVTZoY2VIZzRBeU1uSmdiVzF0ZDR5enAwN2gxZGVlUVVBTUd6WU1IVG8wQUVXRmhhSWlJalE2MmR2YjIvUVZwVzB0RFM4Kys2N3VIcjFLbDU2NlNYWTI5dGo2ZEtsZU82NTU1Q1ZsV1hRLzlDaFE5aXlaUXVDZ29Ld2FORWliTml3QVpNblR6Ym81K0hoSWUyV2xUVnc0RUM5eDAyYk5zV3VYYnZLcmMzRXhBUUhEeDdVYTh2SXlNRFFvVU1mNUNsU0JSZ3lSdUw5OTk5SFpxYitEZjRMQ2dyZzRlRmgwTmZXMWhaMzd0d0JVSEs4dzhQREF6Lzk5QlBHalJzSHJWWUxCd2NIREI0OHVOTDFmZjc1NTlCcXRmajQ0NC9ScmwwNzZIUTZ2UC8rKzRpTGkwTmlZaUllZi96eGN2OTNyNDdTM2FUQ3drSzR1cnBpMXF4Wk1ETXpnNit2THpwMjdJaEdqUnBKZllPQ2doQVhGNGZseTVjREFJUVEyTFp0RzNiczJJRTFhOWJnK2VlZlIwQkFBS1pObTRZN2QrNWcxcXhaZXZPbnBxWktJNUpTOXZiMmVxR2hWcXVsRVp5N3U3dlU1dTd1anJWcjEwcjlrcE9UOGRGSEgwblRCdzBhOUZEUG4vUXhaSXpFbGkxYkFBQWFqUWJCd2NHSWpvNUdXbG9hMnJkdkQzTnpjNHdmUHg0ZE9uUXdtSzluejU0SURRMTlvSFVWRmhaaXhZb1YyTDkvUHo3ODhFTk1uVG9WYjc3NUpzek56UUVBbHk1ZHdyQmh3d0Q4dTN1VmxaV0Z4eDU3REFEUW9rVUw5Ty9mSHhrWkdXalJvZ1dBa2cvbDZOR2pNWG55WkdtVTA2ZFBIK252NDhlUFk4NmNPVEF6Ky9jdHA5UHBZR1ptaHNXTEZ3TUFybDI3aHNXTEZ5TS9QeCtiTjIvR3dZTUhFUkVSZ1E4KytBRGZmdnN0Rmk1Y2lCRWpSbUQ2OU9ubzE2L2ZBejNuVW1GaFlRQUFSMGRINmU5U0w3endBc0xEdzZIVDZXQml3c09WdFlVaFl5U3VYYnVHdzRjUDQralJveGc4ZUREV3JWc0hGeGNYQkFRRUlDNHVEdXZXclVOYVdob2NIQnpRcVZNbk9EbzZvbG16WnBVdUx6VTFGWGZ1M0VGYVdob2NIUjNSb1VNSFhMbHlCVjVlWGhnMWFoVGVmZmRkdlBiYWF3Qktnc2ZTMGhJQTlFWlA0ZUhoeU0zTnhYZmZmWWNyVjY2Z1I0OGVtREJoQXZMeTh0Qy9mMzlwOTJ2MjdOa0d4MjZBa3RHWUVBTCsvdjZWUHY5OSsvWmgrZkxsOFBUMHhFY2ZmUVF6TXpNTUdUSUU3Ny8vUHBvMWE0YVJJMGZpeXkrL3hDKy8vQUovZjM4Y09IQUFBUUVCQVA0ZG5aUlZ0azBJWVRCZENJR1FrQkQwN2RzWE9wM09ZUGVxMUU4Ly9ZVG16WnRYV2p0VmppRmpCUEx5OHJCcTFTcnBHRXh5Y2pKMjd0eUpEei84RUVESjhOL2UzaDVaV1ZtSWpvNUdmSHc4dW5idGlyLysrZ3RDQ0hoN2U2Tm56NTdZdDI4Zjh2TkxmdlBlMzk4ZnRyYTJlUExKSjJGcmE0dW1UWnNDQU5xMmJZdk5temRqNmRLbENBa0p3ZEtsUzlHbVRSdGN2WHExd3RCYXZIZ3htamR2amc4Ly9GQWFpWnc4ZVZKdmQyckpraVVBZ09MaVl2enh4eDlJVEV6RXZYdjM4T2FiYjJMdDJyV1lPM2R1dWN1MnRMUkVjSEF3ZXZmdWphNWR1MG9IcUFHZ2VmUG1XTEZpQlhRNm5kVDI1cHR2d3RuWkdlbnA2VkxiL1NNU2UzdDd2YmJTM2FYQ3drS0VoSVFnSmlZR0dvMEdSNDhlaGF1cksweE1UQkFZR0FoZlgxOXMzYm9WUU1reG1lSERoOFBHeHFheVRVZlZ3SkF4QWsyYk5zV1ZLMWR3NWNvVmJObXlCZW5wNldqVXFCR2FOV3VHM2J0M2x6dlA4ZVBIMGExYk42aFVLa3liTmcwdFc3YkVrQ0ZEWUdscENRY0hCNnhmdjc3QzlUMzU1Sk5Zdm53NW9xS2k4TlJUSmIvRGR1WEtGYlJxMWFyYy9nc1dMTUR2di8rT2JkdTJZY3FVS1Nnb0tNQjMzMzJIbDE1NnlhQnZVVkVSWnM2Y0NRY0hCMWhZV09EZ3dZT3d0TFFzOTlnSlVMSkxWVnJUblR0MzRPenNYR0hkYXJVYWFyVWFjWEZ4YU5La1NZWDlLbEpRVUlCZmZ2a0ZycTZ1T0hYcUZGYXRXaVZOYTlXcUZRb0tDbkRuemgzWTJ0b2lQRHdjZmZ2MjVXNVRMV0RJR0ltOWUvY0NLQmsxdEdyVkN1UEdqWk9teGNYRllmYnMyZGkrZlR0c2JXMzE1dnZ0dDkvd3dnc3ZTSSsxV3EzQnN1UGk0dEM4ZVhPa3BhVmgzcng1NWE0L0l5TUR6Wm8xcS9JVTkwY2ZmUVMxV28yOHZEemN1blhMb0g5SVNBaU9IRG1DSmsyYW9FK2ZQdEl1V0hXODhzb3JpSXFLS25mYTNidDNNWEhpUk9sWVVWblYzVjE2L1BISDhjTVBQd0FBTm16WVlERFBvRUdEOE1NUFA4REx5d3MvL1BBRGxpNWRXdTNhcVdJTUdTTlNVRkNBZ29JQzdOeTVFMGxKU1hCeGNVRkdSZ1kyYmRxRUpVdVdHQVJNZFIwNWNnUXRXN2JFK1BIanBXTW9aZTNldlJ1TEZ5L0c2TkdqTVdIQ0JMMVQzbVVKSVJBY0hDeU5BTnpjM09EcDZWbnVpT1orR28wR0kwYU1xRmE5NjlldlIxNWVIcVpPbllyR2pSc2pJeU1ESDMzMEVkemQzZkhlZSs4WjlLL3U3bEpWM25ubkhRd2ZQaHlYTDE5RzkrN2QwYWxUcDJyVlM1WGpXTkNJV0ZsWlllSENoZGk0Y1NPeXNySXdaODRjckZtekJ0Ylcxamg5K2pUKy92dHZ2WU9ZYXJYYUlCQk1URXhnYW1xS3RMUTBBQ1hIU002ZlAxL3VSWElGQlFWWXNXSUYxcTlmajVVclYrTFNwVXNZT1hLa3dRL2xaV1JrWU8vZXZSZzllalFPSHo2TXZYdjNZdlBtelZDcFZKZ3dZUUxHamgyTFgzLzl0ZHhSVkNsemMzUHMzTG5UNEY5NVBEMDlrWkdSZ1pFalJ5SWlJZ0tUSjAvR2dBRURNR25TSklPK3BTUEF5cGlibTJQSGpoMVY5ck8wdEVTblRwMXc4dVJKOU8zYnQ4citWRDBjeVJpSmxTdFg0c2FORzBoT1RvWmFyWWFUa3hPOHZiM1J2bjE3eE1mSDQ5aXhZNWc1Y3lZMEdnMCsvdmhqQkFjSDQrN2R1K2paczZmZWNsUXFGVHc5UFRGa3lCRHBnT2tycjd3Q1IwZEhBUCtHVGtSRUJNTEN3dENyVnkvODlOTlBhTm15SmZyMjdZdGp4NDVoN3R5NTZOMjdOeVpNbUlBWk0yWWdOVFVWcjczMkdyeTl2YVVyYzF1MWFvV3VYYnRpeG93WkNBa0p3VGZmZklQdDI3ZGp5NVl0dUhYckZvcUxpMkZoWVNIVnBkRm95cjNtcHp6VzF0Ync5L2ZINGNPSDRlZm5oMmVmZlJaang0NHR0Ky9UVHo5ZDVmSlVLcFYwN0ttZ29BRDM3dDNUTzVVT0FIZnUzTUdDQlF0Z1ptYUdMNy84RWw5OTlSVk9uejZOOGVQSDQ0a25ucWhXM2RSQTJkblpDVHM3TzFIZkhUdDJUTVRFeElqYnQyOVgydS9DaFFzaUxTMU5YTDkrWFZ5OWVsVm90ZHBxcjBPajBZaTMzMzViREJreVJIejk5ZGNpSlNXbDNIN1oyZG5DeDhkSGJObXlSVnk4ZUxGYTY5QnF0Vkx0RXlkT0ZCNGVIdUw3NzcrWHByLzY2cXZsenRlN2QrOUtsM3ZqeGcweFpzd1lzWDc5K2lwcktMVjI3ZG9LcHcwY09GRDA2TkZEK1B2N1MyMXZ2ZldXV0xCZ2dUaHc0SURRNlhSQ0NDSHUzTGtqNXM2ZEt3SURBNnU5WG1OVitobFI2ak9xVW1yRnRhWDB4ZU52WVZkUFVWR1IzaFd6bFJGQ1FLVlMvaTJpMFdpazNVQjZjS1ZmR0kyUGoxZGtZM0ozNlJGVDNZQUJZQlFCQTBDNkVwbnFKeDc0SlNKWk1XU0lTRllNR1NLU0ZVT0dpR1RGa0NFaVdURmtpRWhXREJraWtoVkRob2hreFpBaElsa3haSWhJVmd3WklwSVZRNGFJWk5WZ3ZpQlpuWjhtSmFLNlYrOUhNa0tJV0tWcklLb0h6aXRkQUZHdFVQb0dTV1I4NnYxSWhvaU1HME9HaUdURmtDRWlXVEZraUVoV0RCa2lraFZEaG9oa3haQWhJbGt4WkloSVZnd1pJcElWUTRhSVpNV1FJU0paTVdTSVNGWU1HU0tTRlVPR2lHU2xVcm9BcXQrNmQrL3VCbUJnNldPVlN2VUpBQWdoQXNwMGkwbElTTmhUMTdXUmNXZ3dkOFlqeFJTWEJrdFpaZHUwV3UzUXVpMkpqQWwzbDZoR0VoSVNvb1VRR1pWMHlTa3VMdjY1emdvaW84T1FvWm9xQnJDamt1bUhFeE1UMVhWVkRCa2ZoZ3pWaHIwVlRSQkM3S3JMUXNqNE1HU294bkp6YzQ4RHlMbS9YUWlSbjVtWkdhSkFTV1JFR0RKVVk1Y3VYU29TUXV5K3YxMmxVa1drcEtUY1U2SW1NaDRNR2FvVlFnaURVOVE2blk2bnJZa2hRN1VqTlRVMUVrQittYVpDalViRGtDR0dETldPbXpkdkZnQW9lL3dsS2pFeE1VK3Blc2g0TUdTbzF1aDB1ckxIWlhqQWx3QXdaS2dXRlJZV0hnRndUd2loMW1nME81V3VoNHdEUTRacVRWSlNVcTRRSWt5bFVwMDRkKzVjcHRMMWtISGdkNWVvVmdraGRnSjRTdWs2eUhqVSsyOWgyOW5aSFFIZ3FuUWRSTVpNQ0JHYmtKRFFTNGwxTjRUZEpRWU1VUlZVS3BXRFV1dHVNTHRMY1hGeFNwZEFaSlRzN2UwVlhYOURHTWtRa1JGanlCQ1JyQmd5UkNRcmhnd1J5WW9oUTBTeVlzZ1FrYXdZTWtRa0s0WU1FY21LSVVORXNtTElFSkdzR0RKRUpDdUdEQkhKaWlGRFJMSml5TkFERTBMZ24zLytVYm9NcWljWU1nMUlZV0VoZXZicytWRHpYcjE2RmQ5OTkxMjErcDQvZng1ang0NUZSa1pHcGYxY1hSLzhWajlKU1VrUFBFOVpPcDBPWjg2Y1FWcGFXbzJXUTdXbndkeFBoa3BHR0RxZHJ0SStyNzMyR214c2JKQ2VubzVUcDA1SjdiYTJ0amg0OENBR0RCaUF0bTNiVnJxTVYxNTVCWTZPampoNzlpejY5ZXRYcmRwME9oMTY5KzV0MEI0VEU2UDMrT09QUDhiQmd3Y0JBSysrK2lvNmRPaGdNRTlxYXFyVTUzNnJWNi9HOXUzYjRlbnBpUmt6WmxTck5wSVhRNmFlS2lnb2dKT1RFeXd0TFEybTllblRSKzl4WVdFaFltTmpZV3BxaWlaTm11RGd3WU1ZT0hBZ0FQM1JobGFyeGNTSkU2WEgzYnAxdzRvVksrRG82Rmh1RFVlT0hERm9XN1JvRVZ4Y1hBemFoUkJRcTlYU3pjVzBXaTBjSEtxK1dadXBxV21WZlVwdDJyUUpodzhmeG80ZE96Qi8vbnhzMnJRSmt5Wk5xdmI4SkErR1REMTM0c1FKNmUvUzRDbXZyU0lSRVJFSUR3OUhseTVkWUd0cml6Ly8vQk41ZVhsNkk1VDdSeHRBeWQzV2Z2dnROenorK09NRzA1WXVYWXJvNkdoa1oyZkR3OE1EQUxCMzc5NUtuNGVmbngvaTQrT1JucDRPRHc4UGhJYUdvbm56NXRpOGViTkIzOUtBTEZWWVdJZ2xTNWJnN05tejJMaHhJNTUrK21tc1c3Y09YbDVldUhyMUt1Yk1tWU1tVFpwVXVuNlNENC9KUEdMeTgvUGg3dTZPOVBSMEFDVWpHUk1URXl4YnRnd0FzSDc5ZWxoYlc2Ti8vLzRQdlk1WnMyWWhJQ0FBQUJBYUdvclEwTkFxNS9uODg4OFJHaHFLSjU1NFF1cWZtWm1KY2VQR0dmd3I2K1RKay9EMDlFUmVYaDYyYnQyS3A1OStHZ0JnWTJPRFRaczJ3Y0xDQXNPR0RVTllXQmkwV3UxRFB5ZDZlQnpKMUhQbGhVRmxBZEdrU1JPRWhZWHBqUWJjM053UUdocUtWYXRXUWFWU3djN09yc1lmeU1PSER3TUFnb0tDNE83dURpc3JxMnJQcTFhck1XN2NPRFJyMWd4cXRkcGdlbkZ4TVR3OVBXRm5aNGVqUjQvQ3lja0pFUkVSR0RwMGFMbkxHejE2TkFJREE1R1FrSUQ1OCtjLzNCT2loOGFRcWVmQ3c4T2x2MHQzamNwcnE4ck1tVFB4OXR0dlk4T0dEUWJUZnY3NVozejU1WmNHN2U3dTdnWnRNVEV4MEdnMGlJMk5oYlcxTmJSYUxjYU9IWXRObXpaVmVueWxxS2dJY1hGeHlNek14S0JCZzlDc1dUUHBlWXdZTVFJN2R4citJR1ZhV2hxOHZiMWhZV0VCWDEvZlNwL2YyTEZqeXcwc2toOUQ1aEZUVUZBQUR3OFBhWGVwVkZ4Y0hCNTc3REdjT25YSzRPNzJnd1lOd3FCQmcvVGE3TzN0RVJZV1Z1NHhtVDE3OXNEQndRRXBLU2tZTTJZTSt2YnRDNVZLaGFaTm0xWlkxMy8vKzEvazVlWEIwdElTVzdac3dmVHAwL1YyalNaTW1JRHIxNitqVmF0V3lNdkx3NTQ5ZTlDeVpVc0ExVHRWSGhFUmdjYU5HMWZaajJvZlE2YWV1LzlNVWtWdFdxMFdwcWFtc0xHeFFXaG9xTjd1VWxaV0ZnSURBeEVZR0Fndkx5KzgvZmJiTmFycHlwVXJtREpsaWpUNmFOMjZOV0pqWTlHNmRldHkrMGRGUldIT25EbDQ4Y1VYTVhEZ1FEenp6RE1BZ0sxYnR3SW9HY2w4OXRsbm1ERmpCclp1M1dwd0VEazdPMXM2ZTFiZTg2N09XU3lTRDBPbW5xdnE3RktwaFFzWG9tZlBudVdlOHY3bW0yOHdjdVJJdEduVEJxTkhqOGEyYmR0cVZOT3NXYk1NUHZDSER4K3U4UGQvZnZ2dE43aTV1ZUhGRjEvVWF5ODdrbW5UcGcyYU5XdUdBd2NPNFAvKzcvOXFWQi9WTFo1ZHFxZXNyS3dRR3h1cjEyWnViZzRURXhOa1pXWHB0ZkZDVjFFQUFCQmJTVVJCVk9mbjV5TTJOaGI1K2ZsbzM3Njl3Yks4dmIweGF0UW9BTUN3WWNNd2JkcTBHdFYyZjhCY3Zud1pQLy84TTk1NjZ5MnBUYVZTUWFWU0lTOHZEOG5KeWRMb3Bhd3RXN1pnMGFKRnlNN094cjU5K3pCanhnejQrZm5oNVpkZnJsRjlWTGM0a3FuSDd2OHdtNXVidzlQVEUyKzk5WmJlbGIrbFY5dGV2SGdSYm01dXlNL1AxenNJT216WU1JTmw1K1RrQUNnNTZMdDA2VktENlUyYk5xM3diRTVVVkpUMGQyNXVMcnk5dlRGOCtIQTgvL3p6VXJ1SmlRbGVlKzAxOU92WEQ2Kzg4Z3FlZSs0NVpHZG53OVRVRkpjdlg4YXRXN2ZnNHVLQ1o1OTlWanJURlJnWWlCZGZmQkdiTm0xQzI3WnQwYmx6WjJsNWI3enhScVd2RmRGRHM3T3pFM1oyZG9LcWR2MzZkYUhSYU1TZ1FZUEU3Tm16SyswYkd4dGI0L1VkT25SSUNDRkVaR1NrMEdxMWxmYWRNMmVPNk5HamgxaTJiSm5JemMwVmNYRnhvckN3VUFnaHhQRGh3OFdFQ1JQRWp6LytLSFE2blFnT0RoYno1czJUNXYzb280OHFYTDVXcXhWVHAwNnQ4WE9wejBvL0kwcDlSbFZLcmJpMmxMNTQvQzNzaGlzN094dlcxdFpRcWVyOTIxVVJwY2ZDNHVQakZYa0J1YnRFUnMvR3hrYnBFcWdHZU9DWGlHVEZrQ0VpV1RGa2lFaFdEQmtpa2hWRGhvaGt4WkFoSWxreFpJaElWZ3daSXBJVlE0YUlaTVdRSVNKWk1XU0lTRllNR1NLU1ZZUDVnbVJGZDEwakltWFYrNUdNRUNLMjZsNUVqN3p6U2hkQUNsTDZwa0pVT1c2Zm1xbjNJeGtpTW00TUdTS1NGVU9HaUdURmtDRWlXVEZraUVoV0RCa2lraFZEaG9oa3hSK3lVVUQzN3QzZEFFaS9lSzlTcVQ0QkFDRkVRSmx1TVFrSkNYdnF1amJpOXFsdERlWnJCZlZNY2VrYnQ2eXliVnF0dHZ6ZmdLVzZ3TzFUaTdpN3BJQ0VoSVJvSVVSR0pWMXlpb3VMZjY2emdrZ1B0MC90WXNnb294akFqa3FtSDA1TVRGVFhWVEZrZ051bkZqRmtsTE8zb2dsQ2lGMTFXUWlWaTl1bmxqQmtGSktibTNzY1FNNzk3VUtJL016TXpCQUZTcUl5dUgxcUQwTkdJWmN1WFNvU1F1eSt2MTJsVWtXa3BLVGNVNkltK2hlM1QrMWh5Q2hJQ0dGd0NsU24wL0cwcUpIZzlxa2REQmtGcGFhbVJnTElMOU5VcU5GbytDWTJFdHcrdFlNaG82Q2JOMjhXQUNpN2Z4K1ZtSmlZcDFROXBJL2JwM1l3WkJTbTArbks3dmZ6Z0tLUjRmYXBPWWFNd2dvTEM0OEF1Q2VFVUdzMG1wMUsxMFA2dUgxcWppR2pzS1NrcEZ3aFJKaEtwVHB4N3R5NVRLWHJJWDNjUGpYSDd5NFpBU0hFVGdCUEtWMEhsWS9icDJZYTVMZXc3ZXpzamdCd1ZicU9oazRJRVp1UWtORHJZZWZuZHFwOU5kMG1jbWlvdTB0ODQ5WUJsVXJsVU1ORmNEdlZzbHJZSnJXdVFlOHV4Y1hGS1YxQ2cxV2J2OWpKN1ZRN2pQVlhWQnZxU0lhSWpBUkRob2hreFpBaElsa3haSWhJVmd3WklwSVZRNGFJWk1XUXFXTmFyUlozNzk0RkFHZzBHb1dyb2VyaWRudDRESms2ZHYzNmRZd2RPeFpxdFJydnZmY2VRa0lxL21MdnlwVXJjZno0OFRxc2ppckM3ZmJ3R3ZURmVNYW9jZVBHME9sMHNMQ3d3THAxNnhBUUVJRFhYMzhkVFpzMk5lamJzV05IZlAvOTkzQnljbEtnMHZvdE5UVVZnd1lOZXFCNVRwMDZWZUUwYnJlSDExQy91eVFBWmE4azFlbDBjSEZ4TVdnWFFxQ2dvQUJObWpReGFGZXBWQVp0V3EwV1ptYUcveGNFQmdhaWZmdjJ0VnYwQXlpOXVqUStQdjZoMzBOS2JDY2ZIeC9jdlhzWG16ZHZMbmQ2ZmQ1dXRiRk41TUNSakV5RUVNakx5elA0QUJVV0ZzTE56UTFSVVZFVnpwdVNrb0pXclZyQndzSUNRTW54Z05PblR4dnRaZVAxeGUrLy80NklpSWdLQXdiZ2RwTURqOG5Vc2NhTkcwT2owVUNuMHdFQUlpTWpjZWZPSFduNnVYUG5NR0hDQkNRa0pFaHQ2ZW5wK1BMTEwvSE5OOTlJODlHRHljN09ocisvUHdZTUdJQ3VYYnMrOFB6Y2JnK1BJU016WjJkbnZYOGFqUVkyTmpiSXpNeEVVVkVSL1B6OGtKV1ZCUUE0Y2VJRXZMMjlNWFhxVlBUbzBVTmFocTJ0TFh4OGZKQ1FrSUNaTTJlaXNMQlFxYWRUTCtsME9uejY2YWRvMUtnUmZ2MzFWOXk5ZXhjaElTSEl6YzJ0Y0I1dXQ5ckRrSkdKVnF0Rm8wYU5FQlVWaGFpb0tCdzllaFFGQlFXd3NMQ0FyYTB0YnQrK2pRTUhEcUJqeDQ3bzBLRUR0bS9mamdVTEZtRFpzbVdJalkzRmdRTUhwR1ZGUjBkanlaSWxXTE5tRFlxTGl6Ri8vbndGbjFuOUlvU0F2NzgvRWhNVHNYTGxTZ0FsdXo3SGpoM0QwS0ZERVJvYUNpR0UxSi9iamFyRnpzNU8yTm5aQ1NWbFpHU0kvL3puUDlMai9QeDg0ZVRrSklRUXd0ZlhWd1FGQlluWFgzOWRuRDkvWGdnaFJHSmlvcmh4NDRZUVFvaS8vLzViOU8vZlgyUmtaQWkxV2kzZWVlY2RjZWpRSVNHRUVHcTFXdXFucE5MWDJKaTNrMWFyRmY3Ky9zTEp5VWw2bmUzczdFUjZlcm9RUW9palI0K0tOOTU0UTR3ZlAxNGtKeWNMSWVyM2RxdU5iU0lISHZpVlNWcGFHbHEyYkNrOXpzbkpRYk5telFBQVhicDB3VGZmZklPQkF3ZWljK2ZPMEdnMDZOU3BrOVMzUTRjT2NIZDN4NXc1YzlDNmRXdTBidDBhQXdZTUFBQ1ltNXZqbVdlZXFkc25Vdy9sNU9SZ3pwdzV1SHo1TWpadDJvUVhYM3pSb0UrL2Z2MWdiMitQNWN1WFk5eTRjUWdMQytOMmt3RjNsMlNTbkp5TWR1M2FRYTFXQXdET25qMkxwNTkrR2tESlFVUzFXZzB2THk4QXdPTEZpL0hISDMvb3pUOW16QmhjdkhnUisvZnZ4NVFwVStxMitBWWdMUzBONXVibTJMNTllN2tCVTZwWnMyYnc4L05EY0hBd2JHeHN1TjFrd0pHTVRHSmpZOUcxYTFmTW16Y1B4NDhmUitQR2piRnc0VUpjdlhvVmE5ZXVSZWZPblhIczJERU1IandZdDIvZmhvMk5EWUNTTXhMNzl1MURjSEF3WEZ4YzBLcFZLMHlhTkFtREJ3L0cyMisvalRadDJpajd4T3FKRjE1NEFhdFdyYXAyLzlKUkJyZGI3V1BJeUNBbkp3ZVJrWkh3OHZMQ3NHSERVRnhjRERNek05eTZkUXNmZlBBQnZMMjkwYmx6WjNoNWVlSDU1NTlIY25JeVRwMDZoZFdyVitQTW1UTndjWEhCdW5YcjBLRkRCd0NBdTdzN3RtN2RpbkhqeHFGRml4Ym8xcTBiZkh4OFlHVmxwZkF6YlZpNDNlVEJrSkhCNWN1WDBiOS9mN1JvMFFJQXBDcy9VMU5UTVhMa1NMaTd1d01vdWZwMDl1elo2Tk9uRHl3c0xEQmd3QUFzV2JJRTF0Yldlc3V6dGJYRnJGbXo0TzN0alppWUdPVG01ajV5YjlUYVltRmhZWENGYmlsdU4za1kxZVhIdGNVWXZsYWcxV3BoYW1xcTJQcmxWbCsvVmxDVityemRqUFZyQlR6d0s1UDYra1o5MUhHNzFUNkdEQkhKaWlGRFJMSml5QkNSckJneVJDUXJoZ3dSeWFwQlh5ZnpxTjhzcUw3Z2RtcllHdVJJUmdnUnEzUU5qNGp6TlptWjIwa1dOZG9tMUVBWjYxZjBpV3BEZ3h6SkVKSHhZTWdRa2F3WU1rUWtLNFlNRWNtS0lVTkVzbUxJRUpHc0dESkVKQ3VqdXJuTm82Sjc5KzV1QUFhV1BsYXBWSjhBZ0JBaW9FeTNtSVNFaEQxMVhSdFJiV3ZRWHlzd1lzV2x3VkpXMlRhdFZqdTBia3Npa2dkM2x4U1FrSkFRTFlUSXFLUkxUbkZ4OGM5MVZoQ1JqQmd5eWlnR3NLT1M2WWNURXhQVmRWVU1rWndZTXNyWlc5RUVJY1N1dWl5RVNFNE1HWVhrNXVZZUI1QnpmN3NRSWo4ek16TkVnWktJWk1HUVVjaWxTNWVLaEJDNzcyOVhxVlFSS1NrcDk1U29pVWdPREJrRkNTRU1UbEhyZERxZXRxWUdoU0dqb05UVTFFZ0ErV1dhQ2pVYURVT0dHaFNHaklKdTNyeFpBS0RzOFplb3hNVEVQS1hxSVpJRFEwWmhPcDJ1N0hFWkh2Q2xCb2NobzdEQ3dzSWpBTzRKSWRRYWpXYW4wdlVRMVRhR2pNS1NrcEp5aFJCaEtwWHF4TGx6NXpLVnJvZW90dkc3UzBaQUNMRVR3Rk5LMTBFa2gzcjlMV3c3TzdzakFGeVZyb1ArSllTSVRVaEk2S1YwSFdRODZ2dnVFZ1BHeUtoVUtnZWxheURqMGlCMmwrTGk0cFF1Z2NCZmdxVHkxZmVSREJFWk9ZWU1FY21LSVVORXNtTEkxTkRKa3llVkxnRTZuUTUzN3R5cHRFOXljbklkVlVPa2p5RlRCWTFHZzg4Kys2ekNEL0hISDM5YzRieExseTZGVnF2VmEwdEtTb0s3dXp0dTNicFY1YnBYcmx5SjQ4ZVBWOW52MXExYm1EMTdkcVY5Um80Y1dlVnlpT1RRSU00dXljbk16QXlXbHBhWU5Ha1N2dnZ1Tzh5Y09WTnZ1a2FqZ2FlbnAvVFl6czRPUGo0K0NBNE94cTVkdTVDWW1DaE5Hemh3SUhidDJvWHM3R3pNbVROSGF2Znk4a0tQSGowTTF0MnhZMGQ4Ly8zM2NISnlLcmUyNmRPbjQvYnQyd0NBaXhjdll1VElrVkNwU2k1OWV1cXBwN0J5NVVwa1oyZkR4c2JtNFY4QW9ocGl5RlJCcFZMQjE5Y1hpeGN2eHRtelp4RVVGS1EzM2RIUlVhOU5wOU5oN2RxMUNBOFB4KzdkdTdGdDJ6Yk1temNQS3BVSzA2Wk5ROGVPSGJGcjF5NTgvZlhYY0hKeVFzK2VQUUVBenM3T0J1c1dRa0NyMVpZN0xUQXdFQUNrZGMrZlB4OExGeTZVcGsrZlBoMEE4TVliYnlBbUpxYUdyd0xSdzJQSVZDRS9QMThLR2dDWVBIa3ljbk56cGVuM2oyU0Nnb0xRdG0xYi9QampqNWc2ZFNxeXM3UHgvdnZ2QXdDS2lvcVFsWldGOGVQSFE2UFI0UExseTFMSVJFVkZTY3RJU1VsQnExYXRZR0ZoQVFEUWFyVTRmZnEwd1hVb3RyYTJHRE5tRElDUzNiQXJWNjVJMDM3ODhjZGFmQldJSGg1RHBnb1hMbHpBZ2dVTDhPNjc3NkpObXpaNkFWTWVUMDlQYVhTUm1wcUtnd2NQVnRoMzRNQ0JCbTNuenAyRHQ3YzNGaTllakY2OVNxN09UMDlQeDVkZmZnbFhWMWRNblRvVkppWWxoOUxLN25MMTZkT0h3VUpHaVNGVGhaNDllMkx4NHNWWXMyWU54b3daZzc1OSsxWjczc3pNVEV5ZVBMbmEvVStjT0lIUFB2c01VNmRPMVR0R1kydHJDeDhmSDJ6YXRBa3paODZFdjc4L0xDMHRBVUFheVJRVkZVbC9BeHpKa1BGZ3lGUkRseTVkc0g3OWV1bWc2ckJodzJCcWFtclFUNnZWWXMrZWg3dDc1dmJ0Mi9IOTk5OWoyYkpsMkxsekoweE5UVEZreUJBQVFIUjBOSll1WFlxZ29DRE1tVE1IOCtmUHgvTGx5d0g4R3lZY3laQ3hZc2hVZzA2bnc5NjllekYwNkZDWW1Kamc1czJiNVI1TTdkT25qOTdqNXMyYlk4T0dEUlV1dCt6dVV2ZnUzZEd2WHo4ODg4d3phTnEwS2J5OHZPRHM3SXltVFp0aTFhcFZtREpsQ3F5c3JCQVFFSURVMUZRQTBCdTUzRCtTZWVlZGQrRGg0ZkhRejVtb3RqQmtxdUhpeFl0WXUzWXRoZzBiQnNEd1lHK3BvcUlpdmNlWm1abVlNR0ZDdGRiUnFWTW42ZThPSFRyQTNkMGRjK2JNUWV2V3JkRzZkV3NNR0RBQUFHQnVibzVubm5rR1FNa29ac1NJRVFDQXRtM2JRcTB1K2RGSlUxTlRCZ3daRFlaTU5adzVjd2JkdTNlWGRwZXFhK3ZXcmZqZi8vMWZoSWVIRzB4emRuYXVkSlF6WnN3WURCOCtIS2RQbnpZNGJWN1c5ZXZYRFVaVmpvNk9EMVFua1p3WU10VVFGeGVIN3QyN1M0L056YzNML2VDWDdpNlZqbktFRUNnb0tDaDMxRk5RVUlBRkN4WUFBTjU5OTEzcCtFdDZlanIyN2R1SDRPQmd1TGk0b0ZXclZwZzBhUklHRHg2TXQ5OStHMjNhdEhtZzJtTmlZbEJVVkNTZGtTS3Fhd3laS3VoME9zVEd4dW9kN3loTHJWWkRwVkloS3l0TCtncEJVRkFRMHRQVHNXSERCcmk2dXBaN2hzbloyVmtLS2lFRWdvS0NjT3pZTVp3NWN3WXVMaTVZdDI0ZE9uVG9BQUJ3ZDNmSDFxMWJNVzdjT0xSbzBRTGR1bldEajQ4UHJLeXNvTkZvcEYybVVxVjFDQ0h3MWx0dklTc3JDMTI3ZHEyMTE0VG9RVEJrcXBDV2xnWmJXMXQwN05peDNPa25UNTdFb2tXTG9GS3BNSFRvVUFBbEgvSlZxMWFoYytmT0JnRlFxdlFhR0tEa3FtS1ZTb1VCQXdaZ3laSWxzTGEyMXV0cmEydUxXYk5td2R2Ykd6RXhNY2pOellXVmxSVUE0UGZmZjVjdTJydWZTcVhDbmoxN29OVnFwVlBlUkhXdHZ0L2pWd0M4TTU2eEtMMGlPVDQrdmw2L3I2aDJjVWVkaUdURmtDRWlXVEZraUVoV0RlTEFMKytTVDJTODZ2VklSZ2dScTNRTlpPQzgwZ1VRRVJFUkVSRVJFUkVSRVJFUkVSRVJFUkVSRVJFUkVSRVJFUkVSRVJFUkVSRVJFUkVSRVJFUkVSRVJFUkVSRVJFUkVSRVJFUkVSRVJFUkVSRVJFUkVSRVJFUkVkVmovdyszNXRPMVJjTzhPd0FBQUFCSlJVNUVya0pnZ2c9PSIsCgkiVGhlbWUiIDogIiIsCgkiVHlwZSIgOiAiZmxvdyIsCgkiVmVyc2lvbiIgOiAiOSIKfQo="/>
    </extobj>
  </extobjs>
</s:customData>
</file>

<file path=customXml/itemProps1.xml><?xml version="1.0" encoding="utf-8"?>
<ds:datastoreItem xmlns:ds="http://schemas.openxmlformats.org/officeDocument/2006/customXml" ds:itemID="{11C6BE88-EF7E-49E6-BDFD-503255AE0F8B}">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13</TotalTime>
  <Words>1855</Words>
  <Application>Microsoft Office PowerPoint</Application>
  <PresentationFormat>宽屏</PresentationFormat>
  <Paragraphs>202</Paragraphs>
  <Slides>31</Slides>
  <Notes>31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31</vt:i4>
      </vt:variant>
    </vt:vector>
  </HeadingPairs>
  <TitlesOfParts>
    <vt:vector size="40" baseType="lpstr">
      <vt:lpstr>FZShuSong-Z01S</vt:lpstr>
      <vt:lpstr>等线</vt:lpstr>
      <vt:lpstr>方正细谭黑简体</vt:lpstr>
      <vt:lpstr>宋体</vt:lpstr>
      <vt:lpstr>微软雅黑</vt:lpstr>
      <vt:lpstr>Arial</vt:lpstr>
      <vt:lpstr>Calibri</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极简工作总结计划</dc:title>
  <dc:creator>第一PPT</dc:creator>
  <cp:keywords>www.1ppt.com</cp:keywords>
  <dc:description>www.1ppt.com</dc:description>
  <cp:lastModifiedBy>2325749478@qq.com</cp:lastModifiedBy>
  <cp:revision>16</cp:revision>
  <dcterms:created xsi:type="dcterms:W3CDTF">2021-07-16T05:29:00Z</dcterms:created>
  <dcterms:modified xsi:type="dcterms:W3CDTF">2022-11-19T11:46:34Z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E492A7343CDF43A5BA2381647A3699F1</vt:lpwstr>
  </property>
  <property fmtid="{D5CDD505-2E9C-101B-9397-08002B2CF9AE}" pid="3" name="KSOProductBuildVer">
    <vt:lpwstr>2052-11.1.0.12598</vt:lpwstr>
  </property>
</Properties>
</file>