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sldIdLst>
    <p:sldId id="362" r:id="rId4"/>
    <p:sldId id="363" r:id="rId6"/>
    <p:sldId id="417" r:id="rId7"/>
    <p:sldId id="479" r:id="rId8"/>
    <p:sldId id="369" r:id="rId9"/>
    <p:sldId id="418" r:id="rId10"/>
    <p:sldId id="449" r:id="rId11"/>
    <p:sldId id="419" r:id="rId12"/>
    <p:sldId id="420" r:id="rId13"/>
    <p:sldId id="421" r:id="rId14"/>
    <p:sldId id="423" r:id="rId15"/>
    <p:sldId id="424" r:id="rId16"/>
    <p:sldId id="425" r:id="rId17"/>
    <p:sldId id="426" r:id="rId18"/>
    <p:sldId id="427" r:id="rId19"/>
    <p:sldId id="428" r:id="rId20"/>
    <p:sldId id="429" r:id="rId21"/>
    <p:sldId id="430" r:id="rId22"/>
    <p:sldId id="431" r:id="rId23"/>
    <p:sldId id="40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1" autoAdjust="0"/>
    <p:restoredTop sz="96314" autoAdjust="0"/>
  </p:normalViewPr>
  <p:slideViewPr>
    <p:cSldViewPr snapToGrid="0" showGuides="1">
      <p:cViewPr varScale="1">
        <p:scale>
          <a:sx n="74" d="100"/>
          <a:sy n="74" d="100"/>
        </p:scale>
        <p:origin x="336" y="30"/>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6797210" y="2644169"/>
            <a:ext cx="38404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a:t>
            </a:r>
            <a:r>
              <a:rPr kumimoji="1" lang="en-US" altLang="zh-CN"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13</a:t>
            </a: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7343334" y="4006001"/>
            <a:ext cx="298891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prstClr val="white"/>
                </a:solidFill>
                <a:effectLst/>
                <a:uLnTx/>
                <a:uFillTx/>
                <a:cs typeface="+mn-ea"/>
                <a:sym typeface="+mn-lt"/>
              </a:rPr>
              <a:t>MINI</a:t>
            </a:r>
            <a:r>
              <a:rPr kumimoji="1" lang="en-US" altLang="zh-CN" sz="2400" b="0" i="0" u="none" strike="noStrike" kern="1200" cap="none" spc="0" normalizeH="0" baseline="0" noProof="0" dirty="0">
                <a:ln>
                  <a:noFill/>
                </a:ln>
                <a:solidFill>
                  <a:srgbClr val="44546A"/>
                </a:solidFill>
                <a:effectLst/>
                <a:uLnTx/>
                <a:uFillTx/>
                <a:cs typeface="+mn-ea"/>
                <a:sym typeface="+mn-lt"/>
              </a:rPr>
              <a:t>MAL</a:t>
            </a:r>
            <a:r>
              <a:rPr kumimoji="1" lang="zh-CN" altLang="en-US" sz="2400" b="0" i="0" u="none" strike="noStrike" kern="1200" cap="none" spc="0" normalizeH="0" baseline="0" noProof="0" dirty="0">
                <a:ln>
                  <a:noFill/>
                </a:ln>
                <a:solidFill>
                  <a:srgbClr val="44546A"/>
                </a:solidFill>
                <a:effectLst/>
                <a:uLnTx/>
                <a:uFillTx/>
                <a:cs typeface="+mn-ea"/>
                <a:sym typeface="+mn-lt"/>
              </a:rPr>
              <a:t> </a:t>
            </a:r>
            <a:r>
              <a:rPr kumimoji="1" lang="en-US" altLang="zh-CN" sz="2400" b="0" i="0" u="none" strike="noStrike" kern="1200" cap="none" spc="0" normalizeH="0" baseline="0" noProof="0" dirty="0">
                <a:ln>
                  <a:noFill/>
                </a:ln>
                <a:solidFill>
                  <a:srgbClr val="44546A"/>
                </a:solidFill>
                <a:effectLst/>
                <a:uLnTx/>
                <a:uFillTx/>
                <a:cs typeface="+mn-ea"/>
                <a:sym typeface="+mn-lt"/>
              </a:rPr>
              <a:t>STYLE</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7" name="文本框 6"/>
          <p:cNvSpPr txBox="1"/>
          <p:nvPr/>
        </p:nvSpPr>
        <p:spPr>
          <a:xfrm>
            <a:off x="1602740" y="2801620"/>
            <a:ext cx="3887470" cy="1322070"/>
          </a:xfrm>
          <a:prstGeom prst="rect">
            <a:avLst/>
          </a:prstGeom>
          <a:noFill/>
        </p:spPr>
        <p:txBody>
          <a:bodyPr wrap="square" rtlCol="0">
            <a:spAutoFit/>
          </a:bodyPr>
          <a:p>
            <a:r>
              <a:rPr lang="zh-CN" altLang="en-US" sz="4000"/>
              <a:t>互联网金融相关法律法规</a:t>
            </a:r>
            <a:endParaRPr lang="zh-CN" altLang="en-US" sz="400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473710" y="161925"/>
            <a:ext cx="6036310" cy="5969635"/>
          </a:xfrm>
          <a:prstGeom prst="rect">
            <a:avLst/>
          </a:prstGeom>
          <a:noFill/>
        </p:spPr>
        <p:txBody>
          <a:bodyPr wrap="square" rtlCol="0">
            <a:spAutoFit/>
          </a:bodyPr>
          <a:p>
            <a:r>
              <a:rPr lang="zh-CN" altLang="en-US" sz="2000" b="1"/>
              <a:t>大陆法系与英美法系对比</a:t>
            </a:r>
            <a:endParaRPr lang="zh-CN" altLang="en-US" sz="2000" b="1"/>
          </a:p>
          <a:p>
            <a:r>
              <a:rPr lang="en-US" altLang="zh-CN" sz="2000"/>
              <a:t>	</a:t>
            </a:r>
            <a:r>
              <a:rPr lang="zh-CN" altLang="en-US"/>
              <a:t>我们国家的法律体系和世界上一些国家的法律体系相似，和另一些国家的法律体系则不同，这是因为它们分属不同的法系。法系主要分成两大类：大陆法系和英美法系。英美法系是以英国和美国为代表的一套法律系统，而中国的法律属大陆法系。这两种法律体系在面对互联网金融的法律问题的时候是不一样的。</a:t>
            </a:r>
            <a:endParaRPr lang="zh-CN" altLang="en-US"/>
          </a:p>
          <a:p>
            <a:r>
              <a:rPr lang="en-US" altLang="zh-CN"/>
              <a:t>	</a:t>
            </a:r>
            <a:r>
              <a:rPr lang="zh-CN" altLang="en-US"/>
              <a:t>英</a:t>
            </a:r>
            <a:r>
              <a:rPr lang="en-US" altLang="zh-CN"/>
              <a:t>美法系的这套方法制度和法律是慢慢积攒起来的，这与我国不同。英美法系的国家里面没有专门关于不当得利的制度，他们承认物权行为的无因性理论，他们把这个契约当成了物权的基础。而在大陆法系的国家，基于物权行为独立性的理论规定，不管是恶意还是善意的不当得利都应该归还。所以在这种情况下，中国和在英国面对类似的事件会出现不同的判决。虽然两种法律体系没有更好或更加人性化的差别，但可以看出一些</a:t>
            </a:r>
            <a:r>
              <a:rPr lang="zh-CN" altLang="en-US"/>
              <a:t>问题。</a:t>
            </a:r>
            <a:endParaRPr lang="zh-CN" altLang="en-US"/>
          </a:p>
          <a:p>
            <a:r>
              <a:rPr lang="en-US" altLang="zh-CN"/>
              <a:t>	</a:t>
            </a:r>
            <a:r>
              <a:rPr lang="zh-CN" altLang="en-US"/>
              <a:t>第一个是大陆法系在互</a:t>
            </a:r>
            <a:r>
              <a:rPr lang="en-US" altLang="zh-CN"/>
              <a:t>联网方面比较不健全，出现新的问题无法迅速找到相关的法律法规解决问题，只能在已有的法律体系里面套用一个原有的、设定的法律去解决问题。这个方式值得商榷。第二个问题是在不同的法律体系之下，对类似的案子的判罚方式有很大不同，互联网金融的问题一旦跨国，它的法律问题将变得非常复杂。</a:t>
            </a:r>
            <a:endParaRPr lang="en-US" altLang="zh-CN"/>
          </a:p>
        </p:txBody>
      </p:sp>
      <p:pic>
        <p:nvPicPr>
          <p:cNvPr id="6" name="图片 5"/>
          <p:cNvPicPr>
            <a:picLocks noChangeAspect="1"/>
          </p:cNvPicPr>
          <p:nvPr/>
        </p:nvPicPr>
        <p:blipFill>
          <a:blip r:embed="rId2"/>
          <a:stretch>
            <a:fillRect/>
          </a:stretch>
        </p:blipFill>
        <p:spPr>
          <a:xfrm>
            <a:off x="6612255" y="1486535"/>
            <a:ext cx="4932045" cy="319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936157" y="2436133"/>
            <a:ext cx="1798045" cy="19380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许霆案</a:t>
            </a:r>
            <a:endParaRPr kumimoji="1" lang="zh-CN" altLang="en-US" sz="6000" b="0" i="0" u="none" strike="noStrike" kern="1200" cap="none" spc="0" normalizeH="0" baseline="0" noProof="0" dirty="0">
              <a:ln>
                <a:noFill/>
              </a:ln>
              <a:solidFill>
                <a:srgbClr val="44546A"/>
              </a:solidFill>
              <a:effectLst/>
              <a:uLnTx/>
              <a:uFillTx/>
              <a:cs typeface="+mn-ea"/>
              <a:sym typeface="+mn-lt"/>
            </a:endParaRP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p:cNvSpPr txBox="1"/>
          <p:nvPr/>
        </p:nvSpPr>
        <p:spPr>
          <a:xfrm>
            <a:off x="6519553"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p:cNvSpPr txBox="1"/>
          <p:nvPr/>
        </p:nvSpPr>
        <p:spPr>
          <a:xfrm>
            <a:off x="6519552"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p:cNvSpPr txBox="1"/>
          <p:nvPr/>
        </p:nvSpPr>
        <p:spPr>
          <a:xfrm>
            <a:off x="6519551"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p:cNvSpPr txBox="1"/>
          <p:nvPr/>
        </p:nvSpPr>
        <p:spPr>
          <a:xfrm>
            <a:off x="7318821" y="1522000"/>
            <a:ext cx="20116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600" b="0" i="0" u="none" strike="noStrike" kern="1200" cap="none" spc="0" normalizeH="0" baseline="0" noProof="0">
                <a:ln>
                  <a:noFill/>
                </a:ln>
                <a:solidFill>
                  <a:srgbClr val="44546A"/>
                </a:solidFill>
                <a:effectLst/>
                <a:uLnTx/>
                <a:uFillTx/>
                <a:cs typeface="+mn-ea"/>
                <a:sym typeface="+mn-lt"/>
              </a:rPr>
              <a:t>案件描述</a:t>
            </a:r>
            <a:endParaRPr kumimoji="1" lang="zh-CN" altLang="en-US" sz="3600" b="0" i="0" u="none" strike="noStrike" kern="1200" cap="none" spc="0" normalizeH="0" baseline="0" noProof="0">
              <a:ln>
                <a:noFill/>
              </a:ln>
              <a:solidFill>
                <a:srgbClr val="44546A"/>
              </a:solidFill>
              <a:effectLst/>
              <a:uLnTx/>
              <a:uFillTx/>
              <a:cs typeface="+mn-ea"/>
              <a:sym typeface="+mn-lt"/>
            </a:endParaRPr>
          </a:p>
        </p:txBody>
      </p:sp>
      <p:sp>
        <p:nvSpPr>
          <p:cNvPr id="18" name="文本框 17"/>
          <p:cNvSpPr txBox="1"/>
          <p:nvPr/>
        </p:nvSpPr>
        <p:spPr>
          <a:xfrm>
            <a:off x="7318821" y="2631612"/>
            <a:ext cx="20116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600" b="0" i="0" u="none" strike="noStrike" kern="1200" cap="none" spc="0" normalizeH="0" baseline="0" noProof="0">
                <a:ln>
                  <a:noFill/>
                </a:ln>
                <a:solidFill>
                  <a:srgbClr val="44546A"/>
                </a:solidFill>
                <a:effectLst/>
                <a:uLnTx/>
                <a:uFillTx/>
                <a:cs typeface="+mn-ea"/>
                <a:sym typeface="+mn-lt"/>
              </a:rPr>
              <a:t>法院判决</a:t>
            </a:r>
            <a:endParaRPr kumimoji="1" lang="zh-CN" altLang="en-US" sz="3600" b="0" i="0" u="none" strike="noStrike" kern="1200" cap="none" spc="0" normalizeH="0" baseline="0" noProof="0">
              <a:ln>
                <a:noFill/>
              </a:ln>
              <a:solidFill>
                <a:srgbClr val="44546A"/>
              </a:solidFill>
              <a:effectLst/>
              <a:uLnTx/>
              <a:uFillTx/>
              <a:cs typeface="+mn-ea"/>
              <a:sym typeface="+mn-lt"/>
            </a:endParaRPr>
          </a:p>
        </p:txBody>
      </p:sp>
      <p:sp>
        <p:nvSpPr>
          <p:cNvPr id="19" name="文本框 18"/>
          <p:cNvSpPr txBox="1"/>
          <p:nvPr/>
        </p:nvSpPr>
        <p:spPr>
          <a:xfrm>
            <a:off x="7318821" y="3718889"/>
            <a:ext cx="20116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600" b="0" i="0" u="none" strike="noStrike" kern="1200" cap="none" spc="0" normalizeH="0" baseline="0" noProof="0">
                <a:ln>
                  <a:noFill/>
                </a:ln>
                <a:solidFill>
                  <a:srgbClr val="44546A"/>
                </a:solidFill>
                <a:effectLst/>
                <a:uLnTx/>
                <a:uFillTx/>
                <a:cs typeface="+mn-ea"/>
                <a:sym typeface="+mn-lt"/>
              </a:rPr>
              <a:t>思考讨论</a:t>
            </a:r>
            <a:endParaRPr kumimoji="1" lang="zh-CN" altLang="en-US" sz="3600" b="0" i="0" u="none" strike="noStrike" kern="1200" cap="none" spc="0" normalizeH="0" baseline="0" noProof="0">
              <a:ln>
                <a:noFill/>
              </a:ln>
              <a:solidFill>
                <a:srgbClr val="44546A"/>
              </a:solidFill>
              <a:effectLst/>
              <a:uLnTx/>
              <a:uFillTx/>
              <a:cs typeface="+mn-ea"/>
              <a:sym typeface="+mn-lt"/>
            </a:endParaRPr>
          </a:p>
        </p:txBody>
      </p:sp>
      <p:pic>
        <p:nvPicPr>
          <p:cNvPr id="5" name="图片 4"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407035" y="922655"/>
            <a:ext cx="6332855" cy="4399915"/>
          </a:xfrm>
          <a:prstGeom prst="rect">
            <a:avLst/>
          </a:prstGeom>
          <a:noFill/>
        </p:spPr>
        <p:txBody>
          <a:bodyPr wrap="square" rtlCol="0">
            <a:spAutoFit/>
          </a:bodyPr>
          <a:p>
            <a:r>
              <a:rPr lang="en-US" altLang="zh-CN" sz="4000" b="1"/>
              <a:t>	</a:t>
            </a:r>
            <a:r>
              <a:rPr lang="zh-CN" altLang="en-US" sz="4000" b="1"/>
              <a:t>案例描述</a:t>
            </a:r>
            <a:endParaRPr lang="zh-CN" altLang="en-US" sz="4000" b="1"/>
          </a:p>
          <a:p>
            <a:r>
              <a:rPr lang="en-US" altLang="zh-CN"/>
              <a:t>	</a:t>
            </a:r>
            <a:r>
              <a:rPr lang="zh-CN" altLang="en-US" sz="2000"/>
              <a:t>许霆案是大陆法系的一个经典案例。许霆 23 岁来到广州打工，一次他在广州的黄埔大道边的广州市商业银行的 ATM 机上取钱，当时许霆的银行卡里面只有 100 多块钱，他在 ATM 机上输入 100 想要提出这 100 元，但 ATM 机却吐出了 1000 元。许霆查询余额后发现余额仅少了 1 元钱。于是许霆重复操作了好几次，当天一共在这台 ATM 机上取出了几万元。许霆回去之后和他同住的小伙子郭安山商量，决定再回去取钱。他总共取过三次钱，一共获利超 17 万元。许霆在获取这样一大笔资金之后迅速逃离广州，一年多后在陕西宝鸡被公安机关抓获。</a:t>
            </a:r>
            <a:endParaRPr lang="zh-CN" altLang="en-US" sz="2000"/>
          </a:p>
          <a:p>
            <a:r>
              <a:rPr lang="en-US" altLang="zh-CN" sz="2000"/>
              <a:t>	</a:t>
            </a:r>
            <a:r>
              <a:rPr lang="zh-CN" altLang="en-US" sz="2000"/>
              <a:t>许霆被捕后，怎么量刑成了一个问题。</a:t>
            </a:r>
            <a:endParaRPr lang="zh-CN" altLang="en-US" sz="2000"/>
          </a:p>
        </p:txBody>
      </p:sp>
      <p:pic>
        <p:nvPicPr>
          <p:cNvPr id="6" name="图片 5"/>
          <p:cNvPicPr>
            <a:picLocks noChangeAspect="1"/>
          </p:cNvPicPr>
          <p:nvPr/>
        </p:nvPicPr>
        <p:blipFill>
          <a:blip r:embed="rId2"/>
          <a:stretch>
            <a:fillRect/>
          </a:stretch>
        </p:blipFill>
        <p:spPr>
          <a:xfrm>
            <a:off x="248285" y="466725"/>
            <a:ext cx="1076325" cy="1420495"/>
          </a:xfrm>
          <a:prstGeom prst="rect">
            <a:avLst/>
          </a:prstGeom>
        </p:spPr>
      </p:pic>
      <p:pic>
        <p:nvPicPr>
          <p:cNvPr id="7" name="图片 6"/>
          <p:cNvPicPr>
            <a:picLocks noChangeAspect="1"/>
          </p:cNvPicPr>
          <p:nvPr/>
        </p:nvPicPr>
        <p:blipFill>
          <a:blip r:embed="rId3"/>
          <a:stretch>
            <a:fillRect/>
          </a:stretch>
        </p:blipFill>
        <p:spPr>
          <a:xfrm>
            <a:off x="7412990" y="1572895"/>
            <a:ext cx="3238500" cy="2428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832485" y="737235"/>
            <a:ext cx="5321300" cy="5077460"/>
          </a:xfrm>
          <a:prstGeom prst="rect">
            <a:avLst/>
          </a:prstGeom>
          <a:noFill/>
        </p:spPr>
        <p:txBody>
          <a:bodyPr wrap="square" rtlCol="0">
            <a:spAutoFit/>
          </a:bodyPr>
          <a:p>
            <a:r>
              <a:rPr lang="en-US" altLang="zh-CN" sz="4400" b="1"/>
              <a:t>	</a:t>
            </a:r>
            <a:r>
              <a:rPr lang="zh-CN" altLang="en-US" sz="4400" b="1"/>
              <a:t>法院判决</a:t>
            </a:r>
            <a:endParaRPr lang="zh-CN" altLang="en-US" sz="4400" b="1"/>
          </a:p>
          <a:p>
            <a:r>
              <a:rPr lang="en-US" altLang="zh-CN" sz="2400"/>
              <a:t>	</a:t>
            </a:r>
            <a:r>
              <a:rPr lang="zh-CN" altLang="en-US" sz="1600"/>
              <a:t>我们的法律体系叫作大陆法系。大陆法系依照的是成文法，量刑一定要有依据的法律条文。之前从未出现过 ATM 机出错被他人取得了这么多钱的情况。这种情况应当使用什么法律为许霆量刑呢？法律专家讨论后，最终以“盗窃金融机构罪”为许霆量刑。但是这个罪名听起来应该是潜进国家金库盗窃，而 ATM 机算不算金融机构在法律界引起了很大争议。因为许霆获得的金额在 10 万元以上，属于作案金额特别巨大，所以法院按照“盗窃金融机构罪”判了许霆无期徒刑。社会因为这个判决结果炸开了锅，大家一边倒地认为判得太重，因为这件事情本身不是许霆一个人的错，许霆利用了机器出错获取资金，这不仅是许霆的责任，而且这个行为的后果当时尚无先例。最终因为社会舆论压力太大，广东省高级人民法院以事实不清为由把此案打回广州市中级人民法院要求重审。最终，广州市中级人民法院仍然依照“盗窃金融机构罪”来定罪，但是降低了情节，判定社会危害较低，许霆的无期徒刑被降为</a:t>
            </a:r>
            <a:r>
              <a:rPr lang="en-US" altLang="zh-CN" sz="1600"/>
              <a:t>5</a:t>
            </a:r>
            <a:r>
              <a:rPr lang="zh-CN" altLang="en-US" sz="1600"/>
              <a:t>年有期徒刑。</a:t>
            </a:r>
            <a:endParaRPr lang="zh-CN" altLang="en-US" sz="1600"/>
          </a:p>
        </p:txBody>
      </p:sp>
      <p:pic>
        <p:nvPicPr>
          <p:cNvPr id="6" name="图片 5"/>
          <p:cNvPicPr>
            <a:picLocks noChangeAspect="1"/>
          </p:cNvPicPr>
          <p:nvPr/>
        </p:nvPicPr>
        <p:blipFill>
          <a:blip r:embed="rId2"/>
          <a:stretch>
            <a:fillRect/>
          </a:stretch>
        </p:blipFill>
        <p:spPr>
          <a:xfrm>
            <a:off x="553085" y="212725"/>
            <a:ext cx="1195705" cy="1577975"/>
          </a:xfrm>
          <a:prstGeom prst="rect">
            <a:avLst/>
          </a:prstGeom>
        </p:spPr>
      </p:pic>
      <p:pic>
        <p:nvPicPr>
          <p:cNvPr id="7" name="图片 6"/>
          <p:cNvPicPr>
            <a:picLocks noChangeAspect="1"/>
          </p:cNvPicPr>
          <p:nvPr/>
        </p:nvPicPr>
        <p:blipFill>
          <a:blip r:embed="rId3"/>
          <a:stretch>
            <a:fillRect/>
          </a:stretch>
        </p:blipFill>
        <p:spPr>
          <a:xfrm>
            <a:off x="6597015" y="1668145"/>
            <a:ext cx="4181475" cy="418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607695" y="539115"/>
            <a:ext cx="9983470" cy="4769485"/>
          </a:xfrm>
          <a:prstGeom prst="rect">
            <a:avLst/>
          </a:prstGeom>
          <a:noFill/>
        </p:spPr>
        <p:txBody>
          <a:bodyPr wrap="square" rtlCol="0">
            <a:spAutoFit/>
          </a:bodyPr>
          <a:p>
            <a:r>
              <a:rPr lang="en-US" altLang="zh-CN" sz="4000" b="1"/>
              <a:t>	</a:t>
            </a:r>
            <a:r>
              <a:rPr lang="zh-CN" altLang="en-US" sz="4000" b="1"/>
              <a:t>思考讨论</a:t>
            </a:r>
            <a:endParaRPr lang="zh-CN" altLang="en-US" sz="4000" b="1"/>
          </a:p>
          <a:p>
            <a:r>
              <a:rPr lang="en-US" altLang="zh-CN"/>
              <a:t>	</a:t>
            </a:r>
            <a:r>
              <a:rPr lang="en-US" altLang="zh-CN" sz="2400"/>
              <a:t>本案再一次将法律与道德的冲突摆上议案，以及如何制定好的法律并且好地执行法律。在漫长的法治建设过程中，难免会出现一些牺牲个体利益的现象，但法治的脚步不会停顿，问题的关键在于我们所奉行的法律是否称得上好的法律。从时间上看，现行刑法典是在 1997 年制定的，当时自动取款机的普及程度恐怕还不及计算机，即便是在今天，取款机的使用者仍以青少年为主，所以取款机和金融机构两者的联系的确是立法者</a:t>
            </a:r>
            <a:endParaRPr lang="en-US" altLang="zh-CN" sz="2400"/>
          </a:p>
          <a:p>
            <a:r>
              <a:rPr lang="en-US" altLang="zh-CN" sz="2400"/>
              <a:t>始料未及的。但我们不能因为法律的滞后性就忽视相关配套制度的建设，尤其是法律解释工作，作为一座中间桥梁，我们所作的工作是十分被动的，应该说，对许霆案的讨论已经超过了案例本身，如何透过本案的思考去叩响法治的钟声显得任重而道远。许霆案也因此成为我们国家一个有关互联网金融的经典判例。</a:t>
            </a:r>
            <a:endParaRPr lang="en-US" altLang="zh-CN" sz="2400"/>
          </a:p>
        </p:txBody>
      </p:sp>
      <p:pic>
        <p:nvPicPr>
          <p:cNvPr id="6" name="图片 5"/>
          <p:cNvPicPr>
            <a:picLocks noChangeAspect="1"/>
          </p:cNvPicPr>
          <p:nvPr/>
        </p:nvPicPr>
        <p:blipFill>
          <a:blip r:embed="rId2"/>
          <a:stretch>
            <a:fillRect/>
          </a:stretch>
        </p:blipFill>
        <p:spPr>
          <a:xfrm>
            <a:off x="487680" y="71120"/>
            <a:ext cx="1104900" cy="1458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546551" y="2828943"/>
            <a:ext cx="11099165" cy="110680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6600" b="0" i="0" u="none" strike="noStrike" kern="1200" cap="none" spc="0" normalizeH="0" baseline="0" noProof="0">
                <a:ln>
                  <a:noFill/>
                </a:ln>
                <a:solidFill>
                  <a:srgbClr val="44546A"/>
                </a:solidFill>
                <a:effectLst/>
                <a:uLnTx/>
                <a:uFillTx/>
                <a:cs typeface="+mn-ea"/>
                <a:sym typeface="+mn-lt"/>
              </a:rPr>
              <a:t> </a:t>
            </a:r>
            <a:r>
              <a:rPr kumimoji="1" lang="zh-CN" altLang="en-US" sz="6000" b="0" i="0" u="none" strike="noStrike" kern="1200" cap="none" spc="0" normalizeH="0" baseline="0" noProof="0">
                <a:ln>
                  <a:noFill/>
                </a:ln>
                <a:solidFill>
                  <a:srgbClr val="44546A"/>
                </a:solidFill>
                <a:effectLst/>
                <a:uLnTx/>
                <a:uFillTx/>
                <a:cs typeface="+mn-ea"/>
                <a:sym typeface="+mn-lt"/>
              </a:rPr>
              <a:t>互联网金融业务遇到的法律问题</a:t>
            </a:r>
            <a:endParaRPr kumimoji="1" lang="zh-CN" altLang="en-US" sz="6000" b="0" i="0" u="none" strike="noStrike" kern="1200" cap="none" spc="0" normalizeH="0" baseline="0" noProof="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5212080" cy="7683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a:ln>
                  <a:noFill/>
                </a:ln>
                <a:solidFill>
                  <a:srgbClr val="44546A"/>
                </a:solidFill>
                <a:effectLst/>
                <a:uLnTx/>
                <a:uFillTx/>
                <a:cs typeface="+mn-ea"/>
                <a:sym typeface="+mn-lt"/>
              </a:rPr>
              <a:t>余额宝四大法律主体</a:t>
            </a:r>
            <a:endParaRPr kumimoji="1" lang="zh-CN" altLang="en-US" sz="4400" b="1" i="0" u="none" strike="noStrike" kern="1200" cap="none" spc="0" normalizeH="0" baseline="0" noProof="0">
              <a:ln>
                <a:noFill/>
              </a:ln>
              <a:solidFill>
                <a:srgbClr val="44546A"/>
              </a:solidFill>
              <a:effectLst/>
              <a:uLnTx/>
              <a:uFillTx/>
              <a:cs typeface="+mn-ea"/>
              <a:sym typeface="+mn-lt"/>
            </a:endParaRPr>
          </a:p>
        </p:txBody>
      </p:sp>
      <p:sp>
        <p:nvSpPr>
          <p:cNvPr id="24"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5"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26" name="Group 12"/>
          <p:cNvGrpSpPr/>
          <p:nvPr/>
        </p:nvGrpSpPr>
        <p:grpSpPr>
          <a:xfrm>
            <a:off x="1551195" y="1762719"/>
            <a:ext cx="2300613" cy="2059155"/>
            <a:chOff x="8169276" y="952501"/>
            <a:chExt cx="3781424" cy="3384550"/>
          </a:xfrm>
          <a:solidFill>
            <a:srgbClr val="44546A"/>
          </a:solidFill>
        </p:grpSpPr>
        <p:sp>
          <p:nvSpPr>
            <p:cNvPr id="27"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8"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nvGrpSpPr>
          <p:cNvPr id="29" name="组合 28"/>
          <p:cNvGrpSpPr/>
          <p:nvPr/>
        </p:nvGrpSpPr>
        <p:grpSpPr>
          <a:xfrm>
            <a:off x="5749504" y="1769488"/>
            <a:ext cx="5037249" cy="629989"/>
            <a:chOff x="5971177" y="1812130"/>
            <a:chExt cx="5037249" cy="629989"/>
          </a:xfrm>
        </p:grpSpPr>
        <p:sp>
          <p:nvSpPr>
            <p:cNvPr id="30" name="Oval 4"/>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endParaRPr lang="en-US" sz="1325" dirty="0">
                <a:solidFill>
                  <a:prstClr val="white"/>
                </a:solidFill>
                <a:cs typeface="+mn-ea"/>
                <a:sym typeface="+mn-lt"/>
              </a:endParaRPr>
            </a:p>
          </p:txBody>
        </p:sp>
        <p:sp>
          <p:nvSpPr>
            <p:cNvPr id="31" name="文本框 30"/>
            <p:cNvSpPr txBox="1"/>
            <p:nvPr/>
          </p:nvSpPr>
          <p:spPr>
            <a:xfrm>
              <a:off x="6600832" y="2120174"/>
              <a:ext cx="4407594" cy="321945"/>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222A35"/>
                  </a:solidFill>
                  <a:effectLst/>
                  <a:uLnTx/>
                  <a:uFillTx/>
                  <a:cs typeface="+mn-ea"/>
                  <a:sym typeface="+mn-lt"/>
                </a:rPr>
                <a:t>用户（投资者）</a:t>
              </a:r>
              <a:endParaRPr kumimoji="0" lang="zh-CN" altLang="en-US" sz="4400" b="1" i="0" u="none" strike="noStrike" kern="1200" cap="none" spc="0" normalizeH="0" baseline="0" noProof="0" dirty="0">
                <a:ln>
                  <a:noFill/>
                </a:ln>
                <a:solidFill>
                  <a:srgbClr val="222A35"/>
                </a:solidFill>
                <a:effectLst/>
                <a:uLnTx/>
                <a:uFillTx/>
                <a:cs typeface="+mn-ea"/>
                <a:sym typeface="+mn-lt"/>
              </a:endParaRPr>
            </a:p>
          </p:txBody>
        </p:sp>
      </p:grpSp>
      <p:grpSp>
        <p:nvGrpSpPr>
          <p:cNvPr id="33" name="组合 32"/>
          <p:cNvGrpSpPr/>
          <p:nvPr/>
        </p:nvGrpSpPr>
        <p:grpSpPr>
          <a:xfrm>
            <a:off x="5749504" y="2838167"/>
            <a:ext cx="4977559" cy="630197"/>
            <a:chOff x="5971177" y="2880809"/>
            <a:chExt cx="4977559" cy="630197"/>
          </a:xfrm>
        </p:grpSpPr>
        <p:sp>
          <p:nvSpPr>
            <p:cNvPr id="34" name="Oval 19"/>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endParaRPr lang="en-US" sz="1325" dirty="0">
                <a:solidFill>
                  <a:prstClr val="white"/>
                </a:solidFill>
                <a:cs typeface="+mn-ea"/>
                <a:sym typeface="+mn-lt"/>
              </a:endParaRPr>
            </a:p>
          </p:txBody>
        </p:sp>
        <p:sp>
          <p:nvSpPr>
            <p:cNvPr id="35" name="文本框 34"/>
            <p:cNvSpPr txBox="1"/>
            <p:nvPr/>
          </p:nvSpPr>
          <p:spPr>
            <a:xfrm>
              <a:off x="6541142" y="3189061"/>
              <a:ext cx="4407594" cy="321945"/>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222A35"/>
                  </a:solidFill>
                  <a:effectLst/>
                  <a:uLnTx/>
                  <a:uFillTx/>
                  <a:cs typeface="+mn-ea"/>
                  <a:sym typeface="+mn-lt"/>
                </a:rPr>
                <a:t>基金银行</a:t>
              </a:r>
              <a:endParaRPr kumimoji="0" lang="zh-CN" altLang="en-US" sz="4400" b="1" i="0" u="none" strike="noStrike" kern="1200" cap="none" spc="0" normalizeH="0" baseline="0" noProof="0" dirty="0">
                <a:ln>
                  <a:noFill/>
                </a:ln>
                <a:solidFill>
                  <a:srgbClr val="222A35"/>
                </a:solidFill>
                <a:effectLst/>
                <a:uLnTx/>
                <a:uFillTx/>
                <a:cs typeface="+mn-ea"/>
                <a:sym typeface="+mn-lt"/>
              </a:endParaRPr>
            </a:p>
          </p:txBody>
        </p:sp>
      </p:grpSp>
      <p:grpSp>
        <p:nvGrpSpPr>
          <p:cNvPr id="37" name="组合 36"/>
          <p:cNvGrpSpPr/>
          <p:nvPr/>
        </p:nvGrpSpPr>
        <p:grpSpPr>
          <a:xfrm>
            <a:off x="5749504" y="4011824"/>
            <a:ext cx="5037249" cy="630258"/>
            <a:chOff x="5971177" y="4054466"/>
            <a:chExt cx="5037249" cy="630258"/>
          </a:xfrm>
        </p:grpSpPr>
        <p:sp>
          <p:nvSpPr>
            <p:cNvPr id="38" name="Oval 25"/>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03</a:t>
              </a:r>
              <a:endParaRPr lang="en-US" sz="1325" dirty="0">
                <a:solidFill>
                  <a:prstClr val="white"/>
                </a:solidFill>
                <a:cs typeface="+mn-ea"/>
                <a:sym typeface="+mn-lt"/>
              </a:endParaRPr>
            </a:p>
          </p:txBody>
        </p:sp>
        <p:sp>
          <p:nvSpPr>
            <p:cNvPr id="39" name="文本框 38"/>
            <p:cNvSpPr txBox="1"/>
            <p:nvPr/>
          </p:nvSpPr>
          <p:spPr>
            <a:xfrm>
              <a:off x="6600832" y="4362779"/>
              <a:ext cx="4407594" cy="321945"/>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222A35"/>
                  </a:solidFill>
                  <a:effectLst/>
                  <a:uLnTx/>
                  <a:uFillTx/>
                  <a:cs typeface="+mn-ea"/>
                  <a:sym typeface="+mn-lt"/>
                </a:rPr>
                <a:t>银行</a:t>
              </a:r>
              <a:endParaRPr kumimoji="0" lang="zh-CN" altLang="en-US" sz="4400" b="1" i="0" u="none" strike="noStrike" kern="1200" cap="none" spc="0" normalizeH="0" baseline="0" noProof="0" dirty="0">
                <a:ln>
                  <a:noFill/>
                </a:ln>
                <a:solidFill>
                  <a:srgbClr val="222A35"/>
                </a:solidFill>
                <a:effectLst/>
                <a:uLnTx/>
                <a:uFillTx/>
                <a:cs typeface="+mn-ea"/>
                <a:sym typeface="+mn-lt"/>
              </a:endParaRPr>
            </a:p>
          </p:txBody>
        </p:sp>
      </p:grpSp>
      <p:grpSp>
        <p:nvGrpSpPr>
          <p:cNvPr id="41" name="组合 40"/>
          <p:cNvGrpSpPr/>
          <p:nvPr/>
        </p:nvGrpSpPr>
        <p:grpSpPr>
          <a:xfrm>
            <a:off x="5749504" y="5077977"/>
            <a:ext cx="5037249" cy="629655"/>
            <a:chOff x="5971177" y="5120619"/>
            <a:chExt cx="5037249" cy="629655"/>
          </a:xfrm>
        </p:grpSpPr>
        <p:sp>
          <p:nvSpPr>
            <p:cNvPr id="42" name="Oval 27"/>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04</a:t>
              </a:r>
              <a:endParaRPr lang="en-US" sz="1325" dirty="0">
                <a:solidFill>
                  <a:prstClr val="white"/>
                </a:solidFill>
                <a:cs typeface="+mn-ea"/>
                <a:sym typeface="+mn-lt"/>
              </a:endParaRPr>
            </a:p>
          </p:txBody>
        </p:sp>
        <p:sp>
          <p:nvSpPr>
            <p:cNvPr id="43" name="文本框 42"/>
            <p:cNvSpPr txBox="1"/>
            <p:nvPr/>
          </p:nvSpPr>
          <p:spPr>
            <a:xfrm>
              <a:off x="6600832" y="5350052"/>
              <a:ext cx="4407594" cy="321945"/>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222A35"/>
                  </a:solidFill>
                  <a:effectLst/>
                  <a:uLnTx/>
                  <a:uFillTx/>
                  <a:cs typeface="+mn-ea"/>
                  <a:sym typeface="+mn-lt"/>
                </a:rPr>
                <a:t>支付宝</a:t>
              </a:r>
              <a:endParaRPr kumimoji="0" lang="zh-CN" altLang="en-US" sz="4400" b="1" i="0" u="none" strike="noStrike" kern="1200" cap="none" spc="0" normalizeH="0" baseline="0" noProof="0" dirty="0">
                <a:ln>
                  <a:noFill/>
                </a:ln>
                <a:solidFill>
                  <a:srgbClr val="222A35"/>
                </a:solidFill>
                <a:effectLst/>
                <a:uLnTx/>
                <a:uFillTx/>
                <a:cs typeface="+mn-ea"/>
                <a:sym typeface="+mn-lt"/>
              </a:endParaRPr>
            </a:p>
          </p:txBody>
        </p:sp>
      </p:gr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4250690" cy="9220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5400" b="1" i="0" u="none" strike="noStrike" kern="1200" cap="none" spc="0" normalizeH="0" baseline="0" noProof="0">
                <a:ln>
                  <a:noFill/>
                </a:ln>
                <a:solidFill>
                  <a:srgbClr val="44546A"/>
                </a:solidFill>
                <a:effectLst/>
                <a:uLnTx/>
                <a:uFillTx/>
                <a:cs typeface="+mn-ea"/>
                <a:sym typeface="+mn-lt"/>
              </a:rPr>
              <a:t>P2P</a:t>
            </a:r>
            <a:r>
              <a:rPr kumimoji="1" lang="zh-CN" altLang="en-US" sz="5400" b="1" i="0" u="none" strike="noStrike" kern="1200" cap="none" spc="0" normalizeH="0" baseline="0" noProof="0">
                <a:ln>
                  <a:noFill/>
                </a:ln>
                <a:solidFill>
                  <a:srgbClr val="44546A"/>
                </a:solidFill>
                <a:effectLst/>
                <a:uLnTx/>
                <a:uFillTx/>
                <a:cs typeface="+mn-ea"/>
                <a:sym typeface="+mn-lt"/>
              </a:rPr>
              <a:t>法律主体</a:t>
            </a:r>
            <a:endParaRPr kumimoji="1" lang="zh-CN" altLang="en-US" sz="5400" b="1" i="0" u="none" strike="noStrike" kern="1200" cap="none" spc="0" normalizeH="0" baseline="0" noProof="0">
              <a:ln>
                <a:noFill/>
              </a:ln>
              <a:solidFill>
                <a:srgbClr val="44546A"/>
              </a:solidFill>
              <a:effectLst/>
              <a:uLnTx/>
              <a:uFillTx/>
              <a:cs typeface="+mn-ea"/>
              <a:sym typeface="+mn-lt"/>
            </a:endParaRPr>
          </a:p>
        </p:txBody>
      </p:sp>
      <p:cxnSp>
        <p:nvCxnSpPr>
          <p:cNvPr id="45" name="直接连接符 44"/>
          <p:cNvCxnSpPr/>
          <p:nvPr/>
        </p:nvCxnSpPr>
        <p:spPr>
          <a:xfrm>
            <a:off x="247975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5848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76912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34785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228449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endParaRPr lang="en-US" altLang="zh-CN" dirty="0">
              <a:solidFill>
                <a:schemeClr val="bg1">
                  <a:lumMod val="95000"/>
                </a:schemeClr>
              </a:solidFill>
              <a:cs typeface="+mn-ea"/>
              <a:sym typeface="+mn-lt"/>
            </a:endParaRPr>
          </a:p>
        </p:txBody>
      </p:sp>
      <p:sp>
        <p:nvSpPr>
          <p:cNvPr id="64" name="椭圆 63"/>
          <p:cNvSpPr/>
          <p:nvPr/>
        </p:nvSpPr>
        <p:spPr>
          <a:xfrm>
            <a:off x="4573863"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endParaRPr lang="en-US" altLang="zh-CN" dirty="0">
              <a:solidFill>
                <a:schemeClr val="bg1">
                  <a:lumMod val="95000"/>
                </a:schemeClr>
              </a:solidFill>
              <a:cs typeface="+mn-ea"/>
              <a:sym typeface="+mn-lt"/>
            </a:endParaRPr>
          </a:p>
        </p:txBody>
      </p:sp>
      <p:sp>
        <p:nvSpPr>
          <p:cNvPr id="65" name="椭圆 64"/>
          <p:cNvSpPr/>
          <p:nvPr/>
        </p:nvSpPr>
        <p:spPr>
          <a:xfrm>
            <a:off x="6863228"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endParaRPr lang="en-US" altLang="zh-CN" dirty="0">
              <a:solidFill>
                <a:schemeClr val="bg1">
                  <a:lumMod val="95000"/>
                </a:schemeClr>
              </a:solidFill>
              <a:cs typeface="+mn-ea"/>
              <a:sym typeface="+mn-lt"/>
            </a:endParaRPr>
          </a:p>
        </p:txBody>
      </p:sp>
      <p:sp>
        <p:nvSpPr>
          <p:cNvPr id="66" name="椭圆 65"/>
          <p:cNvSpPr/>
          <p:nvPr/>
        </p:nvSpPr>
        <p:spPr>
          <a:xfrm>
            <a:off x="9152593"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endParaRPr lang="en-US" altLang="zh-CN" dirty="0">
              <a:solidFill>
                <a:schemeClr val="bg1">
                  <a:lumMod val="95000"/>
                </a:schemeClr>
              </a:solidFill>
              <a:cs typeface="+mn-ea"/>
              <a:sym typeface="+mn-lt"/>
            </a:endParaRPr>
          </a:p>
        </p:txBody>
      </p:sp>
      <p:sp>
        <p:nvSpPr>
          <p:cNvPr id="67" name="椭圆 66"/>
          <p:cNvSpPr/>
          <p:nvPr/>
        </p:nvSpPr>
        <p:spPr>
          <a:xfrm>
            <a:off x="211010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p:cNvSpPr/>
          <p:nvPr/>
        </p:nvSpPr>
        <p:spPr>
          <a:xfrm>
            <a:off x="4399280"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p:cNvSpPr/>
          <p:nvPr/>
        </p:nvSpPr>
        <p:spPr>
          <a:xfrm>
            <a:off x="8978265"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p:cNvSpPr/>
          <p:nvPr/>
        </p:nvSpPr>
        <p:spPr>
          <a:xfrm>
            <a:off x="6717030"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p:cNvGrpSpPr/>
          <p:nvPr/>
        </p:nvGrpSpPr>
        <p:grpSpPr>
          <a:xfrm>
            <a:off x="2270125" y="5028568"/>
            <a:ext cx="368300" cy="336598"/>
            <a:chOff x="8415" y="6739"/>
            <a:chExt cx="560" cy="493"/>
          </a:xfrm>
          <a:solidFill>
            <a:srgbClr val="44546A"/>
          </a:solidFill>
        </p:grpSpPr>
        <p:sp>
          <p:nvSpPr>
            <p:cNvPr id="72" name="Freeform14"/>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p:cNvSpPr txBox="1"/>
          <p:nvPr/>
        </p:nvSpPr>
        <p:spPr>
          <a:xfrm>
            <a:off x="1473835" y="2545080"/>
            <a:ext cx="2056130" cy="706755"/>
          </a:xfrm>
          <a:prstGeom prst="rect">
            <a:avLst/>
          </a:prstGeom>
          <a:noFill/>
        </p:spPr>
        <p:txBody>
          <a:bodyPr wrap="square" rtlCol="0">
            <a:spAutoFit/>
          </a:bodyPr>
          <a:lstStyle/>
          <a:p>
            <a:pPr algn="l">
              <a:lnSpc>
                <a:spcPct val="100000"/>
              </a:lnSpc>
            </a:pPr>
            <a:r>
              <a:rPr lang="zh-CN" altLang="en-US" sz="4000" b="1" dirty="0">
                <a:solidFill>
                  <a:schemeClr val="tx1">
                    <a:lumMod val="75000"/>
                    <a:lumOff val="25000"/>
                  </a:schemeClr>
                </a:solidFill>
                <a:cs typeface="+mn-ea"/>
                <a:sym typeface="+mn-lt"/>
              </a:rPr>
              <a:t>借款人</a:t>
            </a:r>
            <a:endParaRPr lang="zh-CN" altLang="en-US" sz="4000" b="1" dirty="0">
              <a:solidFill>
                <a:schemeClr val="tx1">
                  <a:lumMod val="75000"/>
                  <a:lumOff val="25000"/>
                </a:schemeClr>
              </a:solidFill>
              <a:cs typeface="+mn-ea"/>
              <a:sym typeface="+mn-lt"/>
            </a:endParaRPr>
          </a:p>
        </p:txBody>
      </p:sp>
      <p:sp>
        <p:nvSpPr>
          <p:cNvPr id="81" name="文本框 80"/>
          <p:cNvSpPr txBox="1"/>
          <p:nvPr/>
        </p:nvSpPr>
        <p:spPr>
          <a:xfrm>
            <a:off x="4001770" y="4261485"/>
            <a:ext cx="2056130" cy="706755"/>
          </a:xfrm>
          <a:prstGeom prst="rect">
            <a:avLst/>
          </a:prstGeom>
          <a:noFill/>
        </p:spPr>
        <p:txBody>
          <a:bodyPr wrap="square" rtlCol="0">
            <a:spAutoFit/>
          </a:bodyPr>
          <a:lstStyle/>
          <a:p>
            <a:pPr algn="l">
              <a:lnSpc>
                <a:spcPct val="100000"/>
              </a:lnSpc>
            </a:pPr>
            <a:r>
              <a:rPr lang="zh-CN" altLang="en-US" sz="4000" b="1" dirty="0">
                <a:solidFill>
                  <a:schemeClr val="tx1">
                    <a:lumMod val="75000"/>
                    <a:lumOff val="25000"/>
                  </a:schemeClr>
                </a:solidFill>
                <a:cs typeface="+mn-ea"/>
                <a:sym typeface="+mn-lt"/>
              </a:rPr>
              <a:t>贷款人</a:t>
            </a:r>
            <a:endParaRPr lang="zh-CN" altLang="en-US" sz="4000" b="1" dirty="0">
              <a:solidFill>
                <a:schemeClr val="tx1">
                  <a:lumMod val="75000"/>
                  <a:lumOff val="25000"/>
                </a:schemeClr>
              </a:solidFill>
              <a:cs typeface="+mn-ea"/>
              <a:sym typeface="+mn-lt"/>
            </a:endParaRPr>
          </a:p>
        </p:txBody>
      </p:sp>
      <p:sp>
        <p:nvSpPr>
          <p:cNvPr id="85" name="文本框 84"/>
          <p:cNvSpPr txBox="1"/>
          <p:nvPr/>
        </p:nvSpPr>
        <p:spPr>
          <a:xfrm>
            <a:off x="5864225" y="2722245"/>
            <a:ext cx="2444115" cy="66929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4000" b="1" noProof="0" dirty="0">
                <a:ln>
                  <a:noFill/>
                </a:ln>
                <a:solidFill>
                  <a:schemeClr val="tx1">
                    <a:lumMod val="75000"/>
                    <a:lumOff val="25000"/>
                  </a:schemeClr>
                </a:solidFill>
                <a:effectLst/>
                <a:uLnTx/>
                <a:uFillTx/>
                <a:cs typeface="+mn-ea"/>
                <a:sym typeface="+mn-lt"/>
              </a:rPr>
              <a:t>P2P</a:t>
            </a:r>
            <a:r>
              <a:rPr lang="zh-CN" altLang="en-US" sz="4000" b="1" noProof="0" dirty="0">
                <a:ln>
                  <a:noFill/>
                </a:ln>
                <a:solidFill>
                  <a:schemeClr val="tx1">
                    <a:lumMod val="75000"/>
                    <a:lumOff val="25000"/>
                  </a:schemeClr>
                </a:solidFill>
                <a:effectLst/>
                <a:uLnTx/>
                <a:uFillTx/>
                <a:cs typeface="+mn-ea"/>
                <a:sym typeface="+mn-lt"/>
              </a:rPr>
              <a:t>平台</a:t>
            </a:r>
            <a:endParaRPr lang="zh-CN" altLang="en-US" sz="4000" b="1" noProof="0" dirty="0">
              <a:ln>
                <a:noFill/>
              </a:ln>
              <a:solidFill>
                <a:schemeClr val="tx1">
                  <a:lumMod val="75000"/>
                  <a:lumOff val="25000"/>
                </a:schemeClr>
              </a:solidFill>
              <a:effectLst/>
              <a:uLnTx/>
              <a:uFillTx/>
              <a:cs typeface="+mn-ea"/>
              <a:sym typeface="+mn-lt"/>
            </a:endParaRPr>
          </a:p>
        </p:txBody>
      </p:sp>
      <p:sp>
        <p:nvSpPr>
          <p:cNvPr id="87" name="文本框 86"/>
          <p:cNvSpPr txBox="1"/>
          <p:nvPr/>
        </p:nvSpPr>
        <p:spPr>
          <a:xfrm>
            <a:off x="8308340" y="4298950"/>
            <a:ext cx="2418715" cy="66929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4000" b="1" noProof="0" dirty="0">
                <a:ln>
                  <a:noFill/>
                </a:ln>
                <a:solidFill>
                  <a:schemeClr val="tx1">
                    <a:lumMod val="75000"/>
                    <a:lumOff val="25000"/>
                  </a:schemeClr>
                </a:solidFill>
                <a:effectLst/>
                <a:uLnTx/>
                <a:uFillTx/>
                <a:cs typeface="+mn-ea"/>
                <a:sym typeface="+mn-lt"/>
              </a:rPr>
              <a:t>托管机构</a:t>
            </a:r>
            <a:endParaRPr lang="zh-CN" altLang="en-US" sz="40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Effect transition="in" filter="fade">
                                      <p:cBhvr>
                                        <p:cTn id="64" dur="500"/>
                                        <p:tgtEl>
                                          <p:spTgt spid="6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8"/>
                                        </p:tgtEl>
                                        <p:attrNameLst>
                                          <p:attrName>style.visibility</p:attrName>
                                        </p:attrNameLst>
                                      </p:cBhvr>
                                      <p:to>
                                        <p:strVal val="visible"/>
                                      </p:to>
                                    </p:set>
                                    <p:anim calcmode="lin" valueType="num">
                                      <p:cBhvr>
                                        <p:cTn id="82" dur="500" fill="hold"/>
                                        <p:tgtEl>
                                          <p:spTgt spid="78"/>
                                        </p:tgtEl>
                                        <p:attrNameLst>
                                          <p:attrName>ppt_w</p:attrName>
                                        </p:attrNameLst>
                                      </p:cBhvr>
                                      <p:tavLst>
                                        <p:tav tm="0">
                                          <p:val>
                                            <p:fltVal val="0"/>
                                          </p:val>
                                        </p:tav>
                                        <p:tav tm="100000">
                                          <p:val>
                                            <p:strVal val="#ppt_w"/>
                                          </p:val>
                                        </p:tav>
                                      </p:tavLst>
                                    </p:anim>
                                    <p:anim calcmode="lin" valueType="num">
                                      <p:cBhvr>
                                        <p:cTn id="83" dur="500" fill="hold"/>
                                        <p:tgtEl>
                                          <p:spTgt spid="78"/>
                                        </p:tgtEl>
                                        <p:attrNameLst>
                                          <p:attrName>ppt_h</p:attrName>
                                        </p:attrNameLst>
                                      </p:cBhvr>
                                      <p:tavLst>
                                        <p:tav tm="0">
                                          <p:val>
                                            <p:fltVal val="0"/>
                                          </p:val>
                                        </p:tav>
                                        <p:tav tm="100000">
                                          <p:val>
                                            <p:strVal val="#ppt_h"/>
                                          </p:val>
                                        </p:tav>
                                      </p:tavLst>
                                    </p:anim>
                                    <p:animEffect transition="in" filter="fade">
                                      <p:cBhvr>
                                        <p:cTn id="84" dur="500"/>
                                        <p:tgtEl>
                                          <p:spTgt spid="7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5"/>
                                        </p:tgtEl>
                                        <p:attrNameLst>
                                          <p:attrName>style.visibility</p:attrName>
                                        </p:attrNameLst>
                                      </p:cBhvr>
                                      <p:to>
                                        <p:strVal val="visible"/>
                                      </p:to>
                                    </p:set>
                                    <p:anim calcmode="lin" valueType="num">
                                      <p:cBhvr>
                                        <p:cTn id="102" dur="500" fill="hold"/>
                                        <p:tgtEl>
                                          <p:spTgt spid="85"/>
                                        </p:tgtEl>
                                        <p:attrNameLst>
                                          <p:attrName>ppt_w</p:attrName>
                                        </p:attrNameLst>
                                      </p:cBhvr>
                                      <p:tavLst>
                                        <p:tav tm="0">
                                          <p:val>
                                            <p:fltVal val="0"/>
                                          </p:val>
                                        </p:tav>
                                        <p:tav tm="100000">
                                          <p:val>
                                            <p:strVal val="#ppt_w"/>
                                          </p:val>
                                        </p:tav>
                                      </p:tavLst>
                                    </p:anim>
                                    <p:anim calcmode="lin" valueType="num">
                                      <p:cBhvr>
                                        <p:cTn id="103" dur="500" fill="hold"/>
                                        <p:tgtEl>
                                          <p:spTgt spid="85"/>
                                        </p:tgtEl>
                                        <p:attrNameLst>
                                          <p:attrName>ppt_h</p:attrName>
                                        </p:attrNameLst>
                                      </p:cBhvr>
                                      <p:tavLst>
                                        <p:tav tm="0">
                                          <p:val>
                                            <p:fltVal val="0"/>
                                          </p:val>
                                        </p:tav>
                                        <p:tav tm="100000">
                                          <p:val>
                                            <p:strVal val="#ppt_h"/>
                                          </p:val>
                                        </p:tav>
                                      </p:tavLst>
                                    </p:anim>
                                    <p:animEffect transition="in" filter="fade">
                                      <p:cBhvr>
                                        <p:cTn id="104" dur="500"/>
                                        <p:tgtEl>
                                          <p:spTgt spid="8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anim calcmode="lin" valueType="num">
                                      <p:cBhvr>
                                        <p:cTn id="107" dur="500" fill="hold"/>
                                        <p:tgtEl>
                                          <p:spTgt spid="87"/>
                                        </p:tgtEl>
                                        <p:attrNameLst>
                                          <p:attrName>ppt_w</p:attrName>
                                        </p:attrNameLst>
                                      </p:cBhvr>
                                      <p:tavLst>
                                        <p:tav tm="0">
                                          <p:val>
                                            <p:fltVal val="0"/>
                                          </p:val>
                                        </p:tav>
                                        <p:tav tm="100000">
                                          <p:val>
                                            <p:strVal val="#ppt_w"/>
                                          </p:val>
                                        </p:tav>
                                      </p:tavLst>
                                    </p:anim>
                                    <p:anim calcmode="lin" valueType="num">
                                      <p:cBhvr>
                                        <p:cTn id="108" dur="500" fill="hold"/>
                                        <p:tgtEl>
                                          <p:spTgt spid="87"/>
                                        </p:tgtEl>
                                        <p:attrNameLst>
                                          <p:attrName>ppt_h</p:attrName>
                                        </p:attrNameLst>
                                      </p:cBhvr>
                                      <p:tavLst>
                                        <p:tav tm="0">
                                          <p:val>
                                            <p:fltVal val="0"/>
                                          </p:val>
                                        </p:tav>
                                        <p:tav tm="100000">
                                          <p:val>
                                            <p:strVal val="#ppt_h"/>
                                          </p:val>
                                        </p:tav>
                                      </p:tavLst>
                                    </p:anim>
                                    <p:animEffect transition="in" filter="fade">
                                      <p:cBhvr>
                                        <p:cTn id="10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p:bldP spid="63" grpId="1" animBg="1"/>
      <p:bldP spid="64" grpId="0" bldLvl="0" animBg="1"/>
      <p:bldP spid="64" grpId="1" animBg="1"/>
      <p:bldP spid="65" grpId="0" bldLvl="0" animBg="1"/>
      <p:bldP spid="65" grpId="1" animBg="1"/>
      <p:bldP spid="66" grpId="0" bldLvl="0" animBg="1"/>
      <p:bldP spid="66" grpId="1" animBg="1"/>
      <p:bldP spid="67" grpId="0" bldLvl="0" animBg="1"/>
      <p:bldP spid="67" grpId="1" animBg="1"/>
      <p:bldP spid="68" grpId="0" bldLvl="0" animBg="1"/>
      <p:bldP spid="68" grpId="1" animBg="1"/>
      <p:bldP spid="69" grpId="0" bldLvl="0" animBg="1"/>
      <p:bldP spid="69" grpId="1" animBg="1"/>
      <p:bldP spid="70" grpId="0" bldLvl="0" animBg="1"/>
      <p:bldP spid="70" grpId="1" animBg="1"/>
      <p:bldP spid="77" grpId="0" bldLvl="0" animBg="1"/>
      <p:bldP spid="77" grpId="1" animBg="1"/>
      <p:bldP spid="78" grpId="0" bldLvl="0" animBg="1"/>
      <p:bldP spid="78" grpId="1" animBg="1"/>
      <p:bldP spid="79" grpId="0" bldLvl="0" animBg="1"/>
      <p:bldP spid="79" grpId="1" animBg="1"/>
      <p:bldP spid="80" grpId="0"/>
      <p:bldP spid="80" grpId="1"/>
      <p:bldP spid="81" grpId="0"/>
      <p:bldP spid="81" grpId="1"/>
      <p:bldP spid="85" grpId="0"/>
      <p:bldP spid="85" grpId="1"/>
      <p:bldP spid="87" grpId="0"/>
      <p:bldP spid="8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711200" y="0"/>
            <a:ext cx="9811385" cy="6985635"/>
          </a:xfrm>
          <a:prstGeom prst="rect">
            <a:avLst/>
          </a:prstGeom>
          <a:noFill/>
        </p:spPr>
        <p:txBody>
          <a:bodyPr wrap="square" rtlCol="0">
            <a:spAutoFit/>
          </a:bodyPr>
          <a:p>
            <a:r>
              <a:rPr lang="zh-CN" altLang="en-US" sz="2800" b="1"/>
              <a:t>众筹行业事例</a:t>
            </a:r>
            <a:endParaRPr lang="zh-CN" altLang="en-US" sz="2800" b="1"/>
          </a:p>
          <a:p>
            <a:r>
              <a:rPr lang="en-US" altLang="zh-CN" sz="2000" b="1"/>
              <a:t>1.</a:t>
            </a:r>
            <a:r>
              <a:rPr lang="zh-CN" altLang="en-US" sz="2000" b="1"/>
              <a:t>留学生众筹白血病治疗费</a:t>
            </a:r>
            <a:endParaRPr lang="zh-CN" altLang="en-US" sz="2000" b="1"/>
          </a:p>
          <a:p>
            <a:r>
              <a:rPr lang="en-US" altLang="zh-CN" sz="2000"/>
              <a:t>	</a:t>
            </a:r>
            <a:r>
              <a:rPr lang="zh-CN" altLang="en-US" sz="2000"/>
              <a:t>在德国留学的写同学因为患上了</a:t>
            </a:r>
            <a:r>
              <a:rPr lang="zh-CN" altLang="en-US" sz="2000"/>
              <a:t>白血病，通过众筹平台筹钱治病，在此期间，谢同学大幅修改了筹款金额，他把筹款金额从最初的 500 万元改为 50 万元。这个举动引起大家的疑问并导致民众关注谢同学的各种信息。大家开始好奇他是否享受德国医保，他的筹款资质是否受到众筹平台审核，众筹平台收取的手续费是否合理等。</a:t>
            </a:r>
            <a:endParaRPr lang="zh-CN" altLang="en-US" sz="2000"/>
          </a:p>
          <a:p>
            <a:r>
              <a:rPr lang="zh-CN" altLang="en-US" sz="2000"/>
              <a:t>这个众筹案例，引起了民众关注众筹背后的各种资质审核问题和法律问题。</a:t>
            </a:r>
            <a:endParaRPr lang="zh-CN" altLang="en-US" sz="2000"/>
          </a:p>
          <a:p>
            <a:endParaRPr lang="zh-CN" altLang="en-US" sz="2000"/>
          </a:p>
          <a:p>
            <a:r>
              <a:rPr lang="en-US" altLang="zh-CN" sz="2000" b="1"/>
              <a:t>2.</a:t>
            </a:r>
            <a:r>
              <a:rPr lang="zh-CN" altLang="en-US" sz="2000" b="1"/>
              <a:t>有医药费承担能力的家庭众筹女儿医药费</a:t>
            </a:r>
            <a:endParaRPr lang="zh-CN" altLang="en-US" sz="2000" b="1"/>
          </a:p>
          <a:p>
            <a:r>
              <a:rPr lang="en-US" altLang="zh-CN" sz="2000" b="1"/>
              <a:t>	</a:t>
            </a:r>
            <a:r>
              <a:rPr lang="zh-CN" altLang="en-US" sz="2000"/>
              <a:t>在</a:t>
            </a:r>
            <a:r>
              <a:rPr lang="en-US" altLang="zh-CN" sz="2000"/>
              <a:t>广东佛山，有一个 11 个月大的小女孩洁洁不幸身患重病，她的父母通过网络众筹，短短的时间内筹到了 15 万元医药费。虽然她的父母很快拿到了钱，但洁洁仍然宣告不治去世。洁洁的父亲卢先生悲痛于女儿去世的同时，也对网上众多好心人的帮助感动不已，他承诺把余下的善款捐出去。但是接下来网友发现，在小女孩去世后不久，她的母亲在朋友圈里晒出了出国旅游和各式美食的照片。根据这些图片可以看出洁洁家人的生活条件很好，并不需要通过网络求助去治疗洁洁的病。</a:t>
            </a:r>
            <a:endParaRPr lang="en-US" altLang="zh-CN" sz="2000"/>
          </a:p>
          <a:p>
            <a:r>
              <a:rPr lang="en-US" altLang="zh-CN" sz="2000"/>
              <a:t>	通过这个事件，大众发现网络众筹存在许多问题。虽然网络众筹可以体现社会爱心，解决一些问题，但也存在监管难题，了解众筹款项的收集方法和使用去向成了民众的需求。我国民法规定，如果受助者得到的资金远超实际需求，可能会被认定为诈骗罪。2016 年的 3 月，有一部名为“慈善法”的关于慈善的综合法律法规出台了，这部法律法规可以规范慈善众筹行为，当然众筹不只是慈善方面的众筹，还有很多其他方面的众筹。</a:t>
            </a:r>
            <a:endParaRPr lang="en-US" altLang="zh-CN" sz="2000"/>
          </a:p>
          <a:p>
            <a:endParaRPr lang="en-US" altLang="zh-CN" sz="20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8404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600" b="1" i="0" u="none" strike="noStrike" kern="1200" cap="none" spc="0" normalizeH="0" baseline="0" noProof="0">
                <a:ln>
                  <a:noFill/>
                </a:ln>
                <a:solidFill>
                  <a:srgbClr val="44546A"/>
                </a:solidFill>
                <a:effectLst/>
                <a:uLnTx/>
                <a:uFillTx/>
                <a:cs typeface="+mn-ea"/>
                <a:sym typeface="+mn-lt"/>
              </a:rPr>
              <a:t>这教会了我们什么</a:t>
            </a:r>
            <a:endParaRPr kumimoji="1" lang="zh-CN" altLang="en-US" sz="3600" b="1" i="0" u="none" strike="noStrike" kern="1200" cap="none" spc="0" normalizeH="0" baseline="0" noProof="0">
              <a:ln>
                <a:noFill/>
              </a:ln>
              <a:solidFill>
                <a:srgbClr val="44546A"/>
              </a:solidFill>
              <a:effectLst/>
              <a:uLnTx/>
              <a:uFillTx/>
              <a:cs typeface="+mn-ea"/>
              <a:sym typeface="+mn-lt"/>
            </a:endParaRPr>
          </a:p>
        </p:txBody>
      </p:sp>
      <p:grpSp>
        <p:nvGrpSpPr>
          <p:cNvPr id="17" name="组合 16"/>
          <p:cNvGrpSpPr/>
          <p:nvPr/>
        </p:nvGrpSpPr>
        <p:grpSpPr>
          <a:xfrm>
            <a:off x="634877" y="1537866"/>
            <a:ext cx="5189370" cy="4135913"/>
            <a:chOff x="1174752" y="2094775"/>
            <a:chExt cx="4294140" cy="3422418"/>
          </a:xfrm>
        </p:grpSpPr>
        <p:pic>
          <p:nvPicPr>
            <p:cNvPr id="18" name="Picture 5"/>
            <p:cNvPicPr>
              <a:picLocks noChangeAspect="1"/>
            </p:cNvPicPr>
            <p:nvPr/>
          </p:nvPicPr>
          <p:blipFill>
            <a:blip r:embed="rId1" cstate="screen"/>
            <a:stretch>
              <a:fillRect/>
            </a:stretch>
          </p:blipFill>
          <p:spPr>
            <a:xfrm>
              <a:off x="1174752" y="2094775"/>
              <a:ext cx="4294140" cy="3422418"/>
            </a:xfrm>
            <a:prstGeom prst="rect">
              <a:avLst/>
            </a:prstGeom>
          </p:spPr>
        </p:pic>
        <p:sp>
          <p:nvSpPr>
            <p:cNvPr id="19" name="矩形 18"/>
            <p:cNvSpPr/>
            <p:nvPr/>
          </p:nvSpPr>
          <p:spPr>
            <a:xfrm>
              <a:off x="1397399" y="2301989"/>
              <a:ext cx="3842449" cy="2176369"/>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44546A"/>
                </a:solidFill>
                <a:cs typeface="+mn-ea"/>
                <a:sym typeface="+mn-lt"/>
              </a:endParaRPr>
            </a:p>
          </p:txBody>
        </p:sp>
      </p:grpSp>
      <p:sp>
        <p:nvSpPr>
          <p:cNvPr id="24" name="椭圆 38"/>
          <p:cNvSpPr/>
          <p:nvPr/>
        </p:nvSpPr>
        <p:spPr>
          <a:xfrm>
            <a:off x="5927725" y="1358900"/>
            <a:ext cx="526415" cy="437515"/>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pic>
        <p:nvPicPr>
          <p:cNvPr id="3" name="图片 2" descr="图表, 旭日形&#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6557645" y="1844675"/>
            <a:ext cx="4826635" cy="3169285"/>
          </a:xfrm>
          <a:prstGeom prst="rect">
            <a:avLst/>
          </a:prstGeom>
          <a:noFill/>
        </p:spPr>
        <p:txBody>
          <a:bodyPr wrap="square" rtlCol="0">
            <a:spAutoFit/>
          </a:bodyPr>
          <a:p>
            <a:r>
              <a:rPr lang="zh-CN" altLang="en-US" sz="2000"/>
              <a:t>综合以上案例，我们了解了虽然互联网金融的相关的法律法规在各个行业里都有，但是整体法律体系不够健全。每当有新问题出来时，法律体系的反应相对迟缓，立法相对滞后。政府相关机构在努力去解决这些问题，社会每天都有新问题，同样法律法规也会与时俱进。</a:t>
            </a:r>
            <a:endParaRPr lang="zh-CN" altLang="en-US" sz="2000"/>
          </a:p>
          <a:p>
            <a:r>
              <a:rPr lang="zh-CN" altLang="en-US" sz="2000"/>
              <a:t>我们期待法律更加健全，政策更加公开的透明，而且希望互联网金融在更加健全更加规范的体系下进行发展。</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936157" y="2436133"/>
            <a:ext cx="1798045" cy="19380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学习目标</a:t>
            </a:r>
            <a:endParaRPr kumimoji="1" lang="zh-CN" altLang="en-US" sz="6000" b="0" i="0" u="none" strike="noStrike" kern="1200" cap="none" spc="0" normalizeH="0" baseline="0" noProof="0" dirty="0">
              <a:ln>
                <a:noFill/>
              </a:ln>
              <a:solidFill>
                <a:srgbClr val="44546A"/>
              </a:solidFill>
              <a:effectLst/>
              <a:uLnTx/>
              <a:uFillTx/>
              <a:cs typeface="+mn-ea"/>
              <a:sym typeface="+mn-lt"/>
            </a:endParaRP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p:cNvSpPr txBox="1"/>
          <p:nvPr/>
        </p:nvSpPr>
        <p:spPr>
          <a:xfrm>
            <a:off x="6519553"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p:cNvSpPr txBox="1"/>
          <p:nvPr/>
        </p:nvSpPr>
        <p:spPr>
          <a:xfrm>
            <a:off x="6519552"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p:cNvSpPr txBox="1"/>
          <p:nvPr/>
        </p:nvSpPr>
        <p:spPr>
          <a:xfrm>
            <a:off x="6519551"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p:cNvSpPr txBox="1"/>
          <p:nvPr/>
        </p:nvSpPr>
        <p:spPr>
          <a:xfrm>
            <a:off x="6519551" y="4737153"/>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p:cNvSpPr txBox="1"/>
          <p:nvPr/>
        </p:nvSpPr>
        <p:spPr>
          <a:xfrm>
            <a:off x="7318821" y="1522000"/>
            <a:ext cx="4145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了解互联网金融各项法律法规</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18" name="文本框 17"/>
          <p:cNvSpPr txBox="1"/>
          <p:nvPr/>
        </p:nvSpPr>
        <p:spPr>
          <a:xfrm>
            <a:off x="7318821" y="2631612"/>
            <a:ext cx="4450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了解大陆法系和英美法系的不同</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19" name="文本框 18"/>
          <p:cNvSpPr txBox="1"/>
          <p:nvPr/>
        </p:nvSpPr>
        <p:spPr>
          <a:xfrm>
            <a:off x="7318821" y="3718889"/>
            <a:ext cx="4450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了解互联网金融的一些经典案例</a:t>
            </a:r>
            <a:endParaRPr kumimoji="1" lang="en-US" altLang="zh-CN" sz="2400" b="0" i="0" u="none" strike="noStrike" kern="1200" cap="none" spc="0" normalizeH="0" baseline="0" noProof="0">
              <a:ln>
                <a:noFill/>
              </a:ln>
              <a:solidFill>
                <a:srgbClr val="44546A"/>
              </a:solidFill>
              <a:effectLst/>
              <a:uLnTx/>
              <a:uFillTx/>
              <a:cs typeface="+mn-ea"/>
              <a:sym typeface="+mn-lt"/>
            </a:endParaRPr>
          </a:p>
        </p:txBody>
      </p:sp>
      <p:sp>
        <p:nvSpPr>
          <p:cNvPr id="20" name="文本框 19"/>
          <p:cNvSpPr txBox="1"/>
          <p:nvPr/>
        </p:nvSpPr>
        <p:spPr>
          <a:xfrm>
            <a:off x="7318821" y="4820159"/>
            <a:ext cx="35356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树立互联网金融合规意识</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5" name="图片 4"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433705" y="287655"/>
            <a:ext cx="2974975" cy="460375"/>
          </a:xfrm>
          <a:prstGeom prst="rect">
            <a:avLst/>
          </a:prstGeom>
          <a:noFill/>
        </p:spPr>
        <p:txBody>
          <a:bodyPr wrap="square" rtlCol="0">
            <a:spAutoFit/>
          </a:bodyPr>
          <a:p>
            <a:r>
              <a:rPr lang="zh-CN" altLang="en-US" sz="2400"/>
              <a:t>案例导入</a:t>
            </a:r>
            <a:endParaRPr lang="zh-CN" altLang="en-US" sz="2400"/>
          </a:p>
        </p:txBody>
      </p:sp>
      <p:sp>
        <p:nvSpPr>
          <p:cNvPr id="6" name="文本框 5"/>
          <p:cNvSpPr txBox="1"/>
          <p:nvPr/>
        </p:nvSpPr>
        <p:spPr>
          <a:xfrm>
            <a:off x="509270" y="751840"/>
            <a:ext cx="7416800" cy="3969385"/>
          </a:xfrm>
          <a:prstGeom prst="rect">
            <a:avLst/>
          </a:prstGeom>
          <a:noFill/>
        </p:spPr>
        <p:txBody>
          <a:bodyPr wrap="square" rtlCol="0">
            <a:spAutoFit/>
          </a:bodyPr>
          <a:p>
            <a:r>
              <a:rPr lang="zh-CN" altLang="en-US" b="1"/>
              <a:t>警方抓获“炒外汇”骗局团伙</a:t>
            </a:r>
            <a:endParaRPr lang="zh-CN" altLang="en-US" b="1"/>
          </a:p>
          <a:p>
            <a:r>
              <a:rPr lang="en-US" altLang="zh-CN"/>
              <a:t>	</a:t>
            </a:r>
            <a:r>
              <a:rPr lang="zh-CN" altLang="en-US"/>
              <a:t>2020 年 6 月 19 日，安化县公安局平口派出所接到群众苏某琪报警称，其在微信上</a:t>
            </a:r>
            <a:endParaRPr lang="zh-CN" altLang="en-US"/>
          </a:p>
          <a:p>
            <a:r>
              <a:rPr lang="zh-CN" altLang="en-US"/>
              <a:t>遭遇了跟单炒外汇电信网络诈骗，被骗金额高达 16 万余元。受害人苏某琪称，她被朋</a:t>
            </a:r>
            <a:endParaRPr lang="zh-CN" altLang="en-US"/>
          </a:p>
          <a:p>
            <a:r>
              <a:rPr lang="zh-CN" altLang="en-US"/>
              <a:t>友拉进了炒外汇的交流群，并在名为“宝富国际”在虚假外汇交易平台炒外汇。由于被</a:t>
            </a:r>
            <a:endParaRPr lang="zh-CN" altLang="en-US"/>
          </a:p>
          <a:p>
            <a:r>
              <a:rPr lang="zh-CN" altLang="en-US"/>
              <a:t>虚假小利诱惑，动心后的她在平台大量炒虚假外汇，损失惨重。</a:t>
            </a:r>
            <a:endParaRPr lang="zh-CN" altLang="en-US"/>
          </a:p>
          <a:p>
            <a:r>
              <a:rPr lang="en-US" altLang="zh-CN"/>
              <a:t>	</a:t>
            </a:r>
            <a:r>
              <a:rPr lang="zh-CN" altLang="en-US"/>
              <a:t>接警后派出所高度重视，立即利用相关平台对涉案银行卡进行止付，并在立案侦查</a:t>
            </a:r>
            <a:endParaRPr lang="zh-CN" altLang="en-US"/>
          </a:p>
          <a:p>
            <a:r>
              <a:rPr lang="zh-CN" altLang="en-US"/>
              <a:t>后对关联银行卡进了冻结。经过一段时间的调查取证，该诈骗团伙的作案情况、人员情</a:t>
            </a:r>
            <a:endParaRPr lang="zh-CN" altLang="en-US"/>
          </a:p>
          <a:p>
            <a:r>
              <a:rPr lang="zh-CN" altLang="en-US"/>
              <a:t>况、资金流向已基本被民警掌握。</a:t>
            </a:r>
            <a:endParaRPr lang="zh-CN" altLang="en-US"/>
          </a:p>
          <a:p>
            <a:r>
              <a:rPr lang="en-US" altLang="zh-CN"/>
              <a:t>	</a:t>
            </a:r>
            <a:endParaRPr lang="zh-CN" altLang="en-US"/>
          </a:p>
        </p:txBody>
      </p:sp>
      <p:pic>
        <p:nvPicPr>
          <p:cNvPr id="7" name="图片 6"/>
          <p:cNvPicPr>
            <a:picLocks noChangeAspect="1"/>
          </p:cNvPicPr>
          <p:nvPr/>
        </p:nvPicPr>
        <p:blipFill>
          <a:blip r:embed="rId2"/>
          <a:stretch>
            <a:fillRect/>
          </a:stretch>
        </p:blipFill>
        <p:spPr>
          <a:xfrm>
            <a:off x="7926070" y="1119505"/>
            <a:ext cx="4172585" cy="4172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857250" y="408940"/>
            <a:ext cx="5978525" cy="6185535"/>
          </a:xfrm>
          <a:prstGeom prst="rect">
            <a:avLst/>
          </a:prstGeom>
          <a:noFill/>
        </p:spPr>
        <p:txBody>
          <a:bodyPr wrap="square" rtlCol="0">
            <a:spAutoFit/>
          </a:bodyPr>
          <a:p>
            <a:r>
              <a:rPr lang="en-US" altLang="zh-CN">
                <a:sym typeface="+mn-ea"/>
              </a:rPr>
              <a:t>2020 年 7 月 16 日，安化县公安局从刑侦大队、巡特警大队、城南派出所、平口派</a:t>
            </a:r>
            <a:endParaRPr lang="en-US" altLang="zh-CN"/>
          </a:p>
          <a:p>
            <a:r>
              <a:rPr lang="en-US" altLang="zh-CN">
                <a:sym typeface="+mn-ea"/>
              </a:rPr>
              <a:t>出所抽调精干力量奔赴广东韶关开展抓捕工作。在当地公安机关的大力支持下，成功查</a:t>
            </a:r>
            <a:endParaRPr lang="en-US" altLang="zh-CN"/>
          </a:p>
          <a:p>
            <a:r>
              <a:rPr lang="en-US" altLang="zh-CN">
                <a:sym typeface="+mn-ea"/>
              </a:rPr>
              <a:t>获一个电信网络诈骗窝点，抓获严某波、严某鹏、刘某良等 6 人，收缴作案手机 37 台、</a:t>
            </a:r>
            <a:endParaRPr lang="en-US" altLang="zh-CN"/>
          </a:p>
          <a:p>
            <a:r>
              <a:rPr lang="en-US" altLang="zh-CN">
                <a:sym typeface="+mn-ea"/>
              </a:rPr>
              <a:t>笔记本 2 台、POS 机 1 台、银行卡电话卡数张。经审讯，犯罪嫌疑人如实供述了自己的</a:t>
            </a:r>
            <a:endParaRPr lang="en-US" altLang="zh-CN"/>
          </a:p>
          <a:p>
            <a:r>
              <a:rPr lang="en-US" altLang="zh-CN">
                <a:sym typeface="+mn-ea"/>
              </a:rPr>
              <a:t>犯罪事实。</a:t>
            </a:r>
            <a:endParaRPr lang="en-US" altLang="zh-CN"/>
          </a:p>
          <a:p>
            <a:r>
              <a:rPr lang="en-US" altLang="zh-CN">
                <a:sym typeface="+mn-ea"/>
              </a:rPr>
              <a:t>	经查，2020 年 5 月至 7 月，犯罪嫌疑人严某鹏等 3 人，在网络上购买虚假外汇投资</a:t>
            </a:r>
            <a:endParaRPr lang="en-US" altLang="zh-CN"/>
          </a:p>
          <a:p>
            <a:r>
              <a:rPr lang="en-US" altLang="zh-CN">
                <a:sym typeface="+mn-ea"/>
              </a:rPr>
              <a:t>平台，大量购买微信账号、添加好友、建立炒外汇群。在炒外汇群里，犯罪专挑女性嫌</a:t>
            </a:r>
            <a:endParaRPr lang="en-US" altLang="zh-CN"/>
          </a:p>
          <a:p>
            <a:r>
              <a:rPr lang="en-US" altLang="zh-CN">
                <a:sym typeface="+mn-ea"/>
              </a:rPr>
              <a:t>疑人下手，通过角色扮演（自己当“托”）、小单返利、操作虚假平台外汇涨跌、修改后</a:t>
            </a:r>
            <a:endParaRPr lang="en-US" altLang="zh-CN"/>
          </a:p>
          <a:p>
            <a:r>
              <a:rPr lang="en-US" altLang="zh-CN">
                <a:sym typeface="+mn-ea"/>
              </a:rPr>
              <a:t>台提现规则等方式，大量骗取受害人钱财，得手后便拉黑受害人。</a:t>
            </a:r>
            <a:endParaRPr lang="en-US" altLang="zh-CN"/>
          </a:p>
          <a:p>
            <a:r>
              <a:rPr lang="en-US" altLang="zh-CN">
                <a:sym typeface="+mn-ea"/>
              </a:rPr>
              <a:t>截至 2020 年 7 月 27 日，严某鹏、严某波、刘某良等 3 人因涉嫌电信网络诈骗已被</a:t>
            </a:r>
            <a:endParaRPr lang="en-US" altLang="zh-CN"/>
          </a:p>
          <a:p>
            <a:r>
              <a:rPr lang="en-US" altLang="zh-CN">
                <a:sym typeface="+mn-ea"/>
              </a:rPr>
              <a:t>公安机关依法刑事拘留，受害人涉及该案的 4.5 万元赃款已被全部追回，案件侦破和追</a:t>
            </a:r>
            <a:endParaRPr lang="en-US" altLang="zh-CN"/>
          </a:p>
          <a:p>
            <a:r>
              <a:rPr lang="en-US" altLang="zh-CN">
                <a:sym typeface="+mn-ea"/>
              </a:rPr>
              <a:t>赃工作已在进一</a:t>
            </a:r>
            <a:r>
              <a:rPr lang="zh-CN" altLang="en-US">
                <a:sym typeface="+mn-ea"/>
              </a:rPr>
              <a:t>步进行之中。</a:t>
            </a:r>
            <a:endParaRPr lang="zh-CN" altLang="en-US"/>
          </a:p>
        </p:txBody>
      </p:sp>
      <p:pic>
        <p:nvPicPr>
          <p:cNvPr id="6" name="图片 5"/>
          <p:cNvPicPr>
            <a:picLocks noChangeAspect="1"/>
          </p:cNvPicPr>
          <p:nvPr/>
        </p:nvPicPr>
        <p:blipFill>
          <a:blip r:embed="rId2"/>
          <a:stretch>
            <a:fillRect/>
          </a:stretch>
        </p:blipFill>
        <p:spPr>
          <a:xfrm>
            <a:off x="6962140" y="1529715"/>
            <a:ext cx="4762500" cy="3952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1394593" y="2828943"/>
            <a:ext cx="9403080" cy="110680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6600" b="0" i="0" u="none" strike="noStrike" kern="1200" cap="none" spc="0" normalizeH="0" baseline="0" noProof="0">
                <a:ln>
                  <a:noFill/>
                </a:ln>
                <a:solidFill>
                  <a:srgbClr val="44546A"/>
                </a:solidFill>
                <a:effectLst/>
                <a:uLnTx/>
                <a:uFillTx/>
                <a:cs typeface="+mn-ea"/>
                <a:sym typeface="+mn-lt"/>
              </a:rPr>
              <a:t>互联网金融相关法律法规</a:t>
            </a:r>
            <a:endParaRPr kumimoji="1" lang="zh-CN" altLang="en-US" sz="6600" b="0" i="0" u="none" strike="noStrike" kern="1200" cap="none" spc="0" normalizeH="0" baseline="0" noProof="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539115" y="305435"/>
            <a:ext cx="10187940" cy="2861310"/>
          </a:xfrm>
          <a:prstGeom prst="rect">
            <a:avLst/>
          </a:prstGeom>
          <a:noFill/>
        </p:spPr>
        <p:txBody>
          <a:bodyPr wrap="square" rtlCol="0">
            <a:spAutoFit/>
          </a:bodyPr>
          <a:p>
            <a:r>
              <a:rPr lang="zh-CN" altLang="en-US" sz="2000" b="1"/>
              <a:t>网络银行相关法律法规</a:t>
            </a:r>
            <a:endParaRPr lang="zh-CN" altLang="en-US" sz="2000" b="1"/>
          </a:p>
          <a:p>
            <a:r>
              <a:rPr lang="zh-CN" altLang="en-US" sz="2000"/>
              <a:t>2001 年，中国人民银行发布了《网上银行业务管理暂行办法》，2007 年该办法废止。2006 年，中国银监会颁布了《电子银行业务管理办法》。网络银行的相关法律法规会牵涉到几个方面：一是和银行相关的法律法规；二是参与银行业务的当事各方相关的法律法规。如和银行签订合同时需要遵循的合同法，还有电子合同里面的规定、电子签名方面的规定。《电子银行业务管理办法》还有一系列配套的相关文件，例如 ATM 机、POS 机、银行卡等相关的法律法规的文件。</a:t>
            </a:r>
            <a:endParaRPr lang="zh-CN" altLang="en-US" sz="2000"/>
          </a:p>
          <a:p>
            <a:endParaRPr lang="zh-CN" altLang="en-US" sz="2000"/>
          </a:p>
          <a:p>
            <a:endParaRPr lang="zh-CN" altLang="en-US" sz="2000"/>
          </a:p>
        </p:txBody>
      </p:sp>
      <p:pic>
        <p:nvPicPr>
          <p:cNvPr id="6" name="图片 5"/>
          <p:cNvPicPr>
            <a:picLocks noChangeAspect="1"/>
          </p:cNvPicPr>
          <p:nvPr/>
        </p:nvPicPr>
        <p:blipFill>
          <a:blip r:embed="rId2"/>
          <a:stretch>
            <a:fillRect/>
          </a:stretch>
        </p:blipFill>
        <p:spPr>
          <a:xfrm>
            <a:off x="539115" y="2756535"/>
            <a:ext cx="11430000" cy="361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665480" y="514985"/>
            <a:ext cx="5687695" cy="5077460"/>
          </a:xfrm>
          <a:prstGeom prst="rect">
            <a:avLst/>
          </a:prstGeom>
          <a:noFill/>
        </p:spPr>
        <p:txBody>
          <a:bodyPr wrap="square" rtlCol="0">
            <a:spAutoFit/>
          </a:bodyPr>
          <a:p>
            <a:r>
              <a:rPr lang="zh-CN" altLang="en-US" b="1">
                <a:sym typeface="+mn-ea"/>
              </a:rPr>
              <a:t>虚拟货币相关的法律法规</a:t>
            </a:r>
            <a:endParaRPr lang="zh-CN" altLang="en-US" b="1"/>
          </a:p>
          <a:p>
            <a:r>
              <a:rPr lang="en-US" altLang="zh-CN">
                <a:sym typeface="+mn-ea"/>
              </a:rPr>
              <a:t>	</a:t>
            </a:r>
            <a:r>
              <a:rPr lang="zh-CN" altLang="en-US">
                <a:sym typeface="+mn-ea"/>
              </a:rPr>
              <a:t>2009 年文化和旅游部同商务部发布了</a:t>
            </a:r>
            <a:r>
              <a:rPr lang="zh-CN" altLang="en-US">
                <a:solidFill>
                  <a:srgbClr val="FF0000"/>
                </a:solidFill>
                <a:sym typeface="+mn-ea"/>
              </a:rPr>
              <a:t>《关于加强网络游戏虚拟货币管理工作的通知》</a:t>
            </a:r>
            <a:r>
              <a:rPr lang="zh-CN" altLang="en-US">
                <a:sym typeface="+mn-ea"/>
              </a:rPr>
              <a:t>，这个文件把虚拟货币纳入到了监管中，游戏里面的虚拟货币是一种虚拟的电子货币，与之相似的还有被称为超主权货币或去中心化的电子货币的比特币。中国人民银行等五部委联合出台了</a:t>
            </a:r>
            <a:r>
              <a:rPr lang="zh-CN" altLang="en-US">
                <a:solidFill>
                  <a:srgbClr val="FF0000"/>
                </a:solidFill>
                <a:sym typeface="+mn-ea"/>
              </a:rPr>
              <a:t>《关于防范比特币风险的通知》</a:t>
            </a:r>
            <a:r>
              <a:rPr lang="zh-CN" altLang="en-US">
                <a:sym typeface="+mn-ea"/>
              </a:rPr>
              <a:t>，文件对虚拟货币和去中心化的电子货币的监管问题做出了规定，它是确定这种货币的法律属性和今后走向的政策性、纲领性文件，规定大众不能用比特币进行实质性的交易。文件具体表述为“各金融机构和支付机构不得以比特币为产品或服务定价，不得买卖或作为中央对手买卖比特币，不得承保与比特币相关的保险业务或将比特币纳入保险责任范围，不能直接给客户提供其他与比特币相关的服务”。</a:t>
            </a:r>
            <a:r>
              <a:rPr lang="en-US" altLang="zh-CN">
                <a:sym typeface="+mn-ea"/>
              </a:rPr>
              <a:t>	</a:t>
            </a:r>
            <a:endParaRPr lang="en-US" altLang="zh-CN">
              <a:sym typeface="+mn-ea"/>
            </a:endParaRPr>
          </a:p>
          <a:p>
            <a:r>
              <a:rPr lang="en-US" altLang="zh-CN">
                <a:sym typeface="+mn-ea"/>
              </a:rPr>
              <a:t>	</a:t>
            </a:r>
            <a:r>
              <a:rPr lang="zh-CN" altLang="en-US">
                <a:sym typeface="+mn-ea"/>
              </a:rPr>
              <a:t>也就是说，这份文件把比特币和现有的银行体系、保险体系、证券体系隔离开，这是对比特币的压制，也是现行的金融管制体系下规避风险的必要规定。</a:t>
            </a:r>
            <a:endParaRPr lang="zh-CN" altLang="en-US"/>
          </a:p>
        </p:txBody>
      </p:sp>
      <p:pic>
        <p:nvPicPr>
          <p:cNvPr id="6" name="图片 5"/>
          <p:cNvPicPr>
            <a:picLocks noChangeAspect="1"/>
          </p:cNvPicPr>
          <p:nvPr/>
        </p:nvPicPr>
        <p:blipFill>
          <a:blip r:embed="rId2"/>
          <a:stretch>
            <a:fillRect/>
          </a:stretch>
        </p:blipFill>
        <p:spPr>
          <a:xfrm>
            <a:off x="6737350" y="845820"/>
            <a:ext cx="3556000" cy="5050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 name="文本框 1"/>
          <p:cNvSpPr txBox="1"/>
          <p:nvPr/>
        </p:nvSpPr>
        <p:spPr>
          <a:xfrm>
            <a:off x="290195" y="367030"/>
            <a:ext cx="10208260" cy="5939155"/>
          </a:xfrm>
          <a:prstGeom prst="rect">
            <a:avLst/>
          </a:prstGeom>
          <a:noFill/>
        </p:spPr>
        <p:txBody>
          <a:bodyPr wrap="square" rtlCol="0">
            <a:spAutoFit/>
          </a:bodyPr>
          <a:p>
            <a:r>
              <a:rPr lang="zh-CN" altLang="en-US" sz="2000" b="1"/>
              <a:t>第三方支付和</a:t>
            </a:r>
            <a:r>
              <a:rPr lang="en-US" altLang="zh-CN" sz="2000" b="1"/>
              <a:t>P2P</a:t>
            </a:r>
            <a:r>
              <a:rPr lang="zh-CN" altLang="en-US" sz="2000" b="1"/>
              <a:t>方面的相关法律法规</a:t>
            </a:r>
            <a:endParaRPr lang="zh-CN" altLang="en-US" sz="2000" b="1"/>
          </a:p>
          <a:p>
            <a:r>
              <a:rPr lang="zh-CN" altLang="en-US" sz="2000"/>
              <a:t>2015 年的 12 月 28 日，银监会还出台了叫作</a:t>
            </a:r>
            <a:r>
              <a:rPr lang="zh-CN" altLang="en-US" sz="2000">
                <a:solidFill>
                  <a:srgbClr val="FF0000"/>
                </a:solidFill>
              </a:rPr>
              <a:t>《网络借贷信息中介机构业务活动管理</a:t>
            </a:r>
            <a:endParaRPr lang="zh-CN" altLang="en-US" sz="2000">
              <a:solidFill>
                <a:srgbClr val="FF0000"/>
              </a:solidFill>
            </a:endParaRPr>
          </a:p>
          <a:p>
            <a:r>
              <a:rPr lang="zh-CN" altLang="en-US" sz="2000">
                <a:solidFill>
                  <a:srgbClr val="FF0000"/>
                </a:solidFill>
              </a:rPr>
              <a:t>暂行办法》</a:t>
            </a:r>
            <a:r>
              <a:rPr lang="zh-CN" altLang="en-US" sz="2000"/>
              <a:t>的文件，它是一个征求意见稿，公开征求大家的意见。它明确了 P2P 的信息</a:t>
            </a:r>
            <a:endParaRPr lang="zh-CN" altLang="en-US" sz="2000"/>
          </a:p>
          <a:p>
            <a:r>
              <a:rPr lang="zh-CN" altLang="en-US" sz="2000"/>
              <a:t>中介定位，同时设置了 12 项网络借贷信息中介机构不得参与的活动。</a:t>
            </a:r>
            <a:endParaRPr lang="zh-CN" altLang="en-US" sz="2000"/>
          </a:p>
          <a:p>
            <a:r>
              <a:rPr lang="zh-CN" altLang="en-US" sz="2000"/>
              <a:t>（1）利用本机构互联网平台为自身或具有关联关系的借款人融资；</a:t>
            </a:r>
            <a:endParaRPr lang="zh-CN" altLang="en-US" sz="2000"/>
          </a:p>
          <a:p>
            <a:r>
              <a:rPr lang="zh-CN" altLang="en-US" sz="2000"/>
              <a:t>（2）直接或间接接受、归集出借人的资金；</a:t>
            </a:r>
            <a:endParaRPr lang="zh-CN" altLang="en-US" sz="2000"/>
          </a:p>
          <a:p>
            <a:r>
              <a:rPr lang="zh-CN" altLang="en-US" sz="2000"/>
              <a:t>（3）向出借人提供担保或者承诺保本保息；</a:t>
            </a:r>
            <a:endParaRPr lang="zh-CN" altLang="en-US" sz="2000"/>
          </a:p>
          <a:p>
            <a:r>
              <a:rPr lang="zh-CN" altLang="en-US" sz="2000"/>
              <a:t>（4）向非实名制注册用户宣传或推介融资项目；</a:t>
            </a:r>
            <a:endParaRPr lang="zh-CN" altLang="en-US" sz="2000"/>
          </a:p>
          <a:p>
            <a:r>
              <a:rPr lang="zh-CN" altLang="en-US" sz="2000"/>
              <a:t>（5）发放贷款，法律法规另有规定的除外；</a:t>
            </a:r>
            <a:endParaRPr lang="zh-CN" altLang="en-US" sz="2000"/>
          </a:p>
          <a:p>
            <a:r>
              <a:rPr lang="zh-CN" altLang="en-US" sz="2000"/>
              <a:t>（6）将融资项目的期限进行拆分；</a:t>
            </a:r>
            <a:endParaRPr lang="zh-CN" altLang="en-US" sz="2000"/>
          </a:p>
          <a:p>
            <a:r>
              <a:rPr lang="zh-CN" altLang="en-US" sz="2000"/>
              <a:t>（7）发售银行理财、券商资管、基金、保险或信托产品；</a:t>
            </a:r>
            <a:endParaRPr lang="zh-CN" altLang="en-US" sz="2000"/>
          </a:p>
          <a:p>
            <a:r>
              <a:rPr lang="zh-CN" altLang="en-US" sz="2000"/>
              <a:t>（8）除法律法规和网络借贷有关监管规定允许外，与其他机构投资、代理销售、推</a:t>
            </a:r>
            <a:endParaRPr lang="zh-CN" altLang="en-US" sz="2000"/>
          </a:p>
          <a:p>
            <a:r>
              <a:rPr lang="zh-CN" altLang="en-US" sz="2000"/>
              <a:t>介、经纪等业务进行任何形式的混合、捆绑、代理；</a:t>
            </a:r>
            <a:endParaRPr lang="zh-CN" altLang="en-US" sz="2000"/>
          </a:p>
          <a:p>
            <a:r>
              <a:rPr lang="zh-CN" altLang="en-US" sz="2000"/>
              <a:t>（9）故意虚构、夸大融资项目的真实性、收益前景，隐瞒融资项目的瑕疵及风险，</a:t>
            </a:r>
            <a:endParaRPr lang="zh-CN" altLang="en-US" sz="2000"/>
          </a:p>
          <a:p>
            <a:r>
              <a:rPr lang="zh-CN" altLang="en-US" sz="2000"/>
              <a:t>以歧义性语言或其他欺骗性手段等进行虚假片面宣传或促销等，捏造、散布虚假信息或</a:t>
            </a:r>
            <a:endParaRPr lang="zh-CN" altLang="en-US" sz="2000"/>
          </a:p>
          <a:p>
            <a:r>
              <a:rPr lang="zh-CN" altLang="en-US" sz="2000"/>
              <a:t>不完整信息损害他人商业信誉，误导出借人或借款人；</a:t>
            </a:r>
            <a:endParaRPr lang="zh-CN" altLang="en-US" sz="2000"/>
          </a:p>
          <a:p>
            <a:r>
              <a:rPr lang="zh-CN" altLang="en-US" sz="2000"/>
              <a:t>（10）向借款用途为投资股票市场的融资提供信息中介服务；</a:t>
            </a:r>
            <a:endParaRPr lang="zh-CN" altLang="en-US" sz="2000"/>
          </a:p>
          <a:p>
            <a:r>
              <a:rPr lang="zh-CN" altLang="en-US" sz="2000"/>
              <a:t>（11）从事股权众筹、实物众筹等业务；</a:t>
            </a:r>
            <a:endParaRPr lang="zh-CN" altLang="en-US" sz="2000"/>
          </a:p>
          <a:p>
            <a:r>
              <a:rPr lang="zh-CN" altLang="en-US" sz="2000"/>
              <a:t>（12）法律法规、网络借贷有关监管规定禁止的其他活动。</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165551" y="2828943"/>
            <a:ext cx="11861165" cy="110680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6600" b="0" i="0" u="none" strike="noStrike" kern="1200" cap="none" spc="0" normalizeH="0" baseline="0" noProof="0">
                <a:ln>
                  <a:noFill/>
                </a:ln>
                <a:solidFill>
                  <a:srgbClr val="44546A"/>
                </a:solidFill>
                <a:effectLst/>
                <a:uLnTx/>
                <a:uFillTx/>
                <a:cs typeface="+mn-ea"/>
                <a:sym typeface="+mn-lt"/>
              </a:rPr>
              <a:t> </a:t>
            </a:r>
            <a:r>
              <a:rPr kumimoji="1" lang="zh-CN" altLang="en-US" sz="6000" b="0" i="0" u="none" strike="noStrike" kern="1200" cap="none" spc="0" normalizeH="0" baseline="0" noProof="0">
                <a:ln>
                  <a:noFill/>
                </a:ln>
                <a:solidFill>
                  <a:srgbClr val="44546A"/>
                </a:solidFill>
                <a:effectLst/>
                <a:uLnTx/>
                <a:uFillTx/>
                <a:cs typeface="+mn-ea"/>
                <a:sym typeface="+mn-lt"/>
              </a:rPr>
              <a:t>大陆法系对比英美法系及相关案例</a:t>
            </a:r>
            <a:endParaRPr kumimoji="1" lang="zh-CN" altLang="en-US" sz="6000" b="0" i="0" u="none" strike="noStrike" kern="1200" cap="none" spc="0" normalizeH="0" baseline="0" noProof="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4440</Words>
  <Application>WPS 演示</Application>
  <PresentationFormat>宽屏</PresentationFormat>
  <Paragraphs>181</Paragraphs>
  <Slides>20</Slides>
  <Notes>20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Arial</vt:lpstr>
      <vt:lpstr>宋体</vt:lpstr>
      <vt:lpstr>Wingdings</vt:lpstr>
      <vt:lpstr>Arial</vt:lpstr>
      <vt:lpstr>方正细谭黑简体</vt:lpstr>
      <vt:lpstr>黑体</vt:lpstr>
      <vt:lpstr>等线</vt:lpstr>
      <vt:lpstr>微软雅黑</vt:lpstr>
      <vt:lpstr>Arial Unicode MS</vt:lpstr>
      <vt:lpstr>Lato</vt:lpstr>
      <vt:lpstr>Segoe Print</vt:lpstr>
      <vt:lpstr>MS PGothic</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逆熵</cp:lastModifiedBy>
  <cp:revision>13</cp:revision>
  <dcterms:created xsi:type="dcterms:W3CDTF">2021-07-16T05:29:00Z</dcterms:created>
  <dcterms:modified xsi:type="dcterms:W3CDTF">2022-11-27T15:53:46Z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