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21"/>
  </p:notesMasterIdLst>
  <p:sldIdLst>
    <p:sldId id="362" r:id="rId3"/>
    <p:sldId id="363" r:id="rId4"/>
    <p:sldId id="369" r:id="rId5"/>
    <p:sldId id="366" r:id="rId6"/>
    <p:sldId id="392" r:id="rId7"/>
    <p:sldId id="393" r:id="rId8"/>
    <p:sldId id="408" r:id="rId9"/>
    <p:sldId id="404" r:id="rId10"/>
    <p:sldId id="395" r:id="rId11"/>
    <p:sldId id="396" r:id="rId12"/>
    <p:sldId id="397" r:id="rId13"/>
    <p:sldId id="409" r:id="rId14"/>
    <p:sldId id="405" r:id="rId15"/>
    <p:sldId id="398" r:id="rId16"/>
    <p:sldId id="399" r:id="rId17"/>
    <p:sldId id="410" r:id="rId18"/>
    <p:sldId id="406" r:id="rId19"/>
    <p:sldId id="402"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4546A"/>
    <a:srgbClr val="FFFFFF"/>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91776" autoAdjust="0"/>
  </p:normalViewPr>
  <p:slideViewPr>
    <p:cSldViewPr snapToGrid="0" showGuides="1">
      <p:cViewPr varScale="1">
        <p:scale>
          <a:sx n="71" d="100"/>
          <a:sy n="71" d="100"/>
        </p:scale>
        <p:origin x="456" y="51"/>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t>2022/11/21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t>‹#›</a:t>
            </a:fld>
            <a:endParaRPr lang="zh-CN" altLang="en-US"/>
          </a:p>
        </p:txBody>
      </p:sp>
    </p:spTree>
    <p:extLst>
      <p:ext uri="{BB962C8B-B14F-4D97-AF65-F5344CB8AC3E}">
        <p14:creationId xmlns:p14="http://schemas.microsoft.com/office/powerpoint/2010/main" val="1753834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9181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1927759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249917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380288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32597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540125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130898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697575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540449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509210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57985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019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41139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669628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40431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655142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313059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881313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3B2F64C6-7D5C-BC48-A962-E23F0BFEC084}"/>
              </a:ext>
            </a:extLst>
          </p:cNvPr>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id="{40D463A3-7033-D449-AC8B-08C0EFBF331C}"/>
              </a:ext>
            </a:extLst>
          </p:cNvPr>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CEAD8200-B031-6E4A-87C5-FC095E3A9684}"/>
              </a:ext>
            </a:extLst>
          </p:cNvPr>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456068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2022/11/21</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49121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79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68590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405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5818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083977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5667503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07722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6212179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2022/11/21</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96949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716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48990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2.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11.svg"/><Relationship Id="rId5" Type="http://schemas.openxmlformats.org/officeDocument/2006/relationships/image" Target="../media/image4.png"/><Relationship Id="rId10" Type="http://schemas.openxmlformats.org/officeDocument/2006/relationships/image" Target="../media/image10.svg"/><Relationship Id="rId4" Type="http://schemas.openxmlformats.org/officeDocument/2006/relationships/image" Target="../media/image3.svg"/><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45B1AD47-FBE2-5841-A20B-C19DCB479721}"/>
              </a:ext>
            </a:extLst>
          </p:cNvPr>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id="{3C274ABD-D916-2542-98F0-C9BF7EB13301}"/>
              </a:ext>
            </a:extLst>
          </p:cNvPr>
          <p:cNvSpPr txBox="1"/>
          <p:nvPr/>
        </p:nvSpPr>
        <p:spPr>
          <a:xfrm>
            <a:off x="6797210" y="2644169"/>
            <a:ext cx="3877985"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dirty="0">
                <a:solidFill>
                  <a:srgbClr val="44546A"/>
                </a:solidFill>
                <a:latin typeface="方正细谭黑简体" panose="02000000000000000000" pitchFamily="2" charset="-122"/>
                <a:ea typeface="方正细谭黑简体" panose="02000000000000000000" pitchFamily="2" charset="-122"/>
                <a:cs typeface="+mn-ea"/>
                <a:sym typeface="+mn-lt"/>
              </a:rPr>
              <a:t>第九章</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5" name="文本框 4">
            <a:extLst>
              <a:ext uri="{FF2B5EF4-FFF2-40B4-BE49-F238E27FC236}">
                <a16:creationId xmlns:a16="http://schemas.microsoft.com/office/drawing/2014/main" id="{C872FFCF-66FB-AF45-82B1-8502CA44FF4E}"/>
              </a:ext>
            </a:extLst>
          </p:cNvPr>
          <p:cNvSpPr txBox="1"/>
          <p:nvPr/>
        </p:nvSpPr>
        <p:spPr>
          <a:xfrm>
            <a:off x="7343334" y="4006001"/>
            <a:ext cx="2988910" cy="461665"/>
          </a:xfrm>
          <a:prstGeom prst="rect">
            <a:avLst/>
          </a:prstGeom>
          <a:noFill/>
        </p:spPr>
        <p:txBody>
          <a:bodyPr wrap="square" rtlCol="0">
            <a:spAutoFit/>
          </a:bodyPr>
          <a:lstStyle/>
          <a:p>
            <a:pPr lvl="0" algn="dist">
              <a:defRPr/>
            </a:pPr>
            <a:r>
              <a:rPr kumimoji="1" lang="en-US" altLang="zh-CN" sz="2400" dirty="0">
                <a:solidFill>
                  <a:srgbClr val="44546A"/>
                </a:solidFill>
                <a:cs typeface="+mn-ea"/>
                <a:sym typeface="+mn-lt"/>
              </a:rPr>
              <a:t>CHAPTER 9</a:t>
            </a:r>
            <a:endParaRPr kumimoji="1" lang="zh-CN" altLang="en-US" sz="2400" dirty="0">
              <a:solidFill>
                <a:srgbClr val="44546A"/>
              </a:solidFill>
              <a:cs typeface="+mn-ea"/>
              <a:sym typeface="+mn-lt"/>
            </a:endParaRPr>
          </a:p>
        </p:txBody>
      </p:sp>
      <p:sp>
        <p:nvSpPr>
          <p:cNvPr id="6" name="燕尾形 5">
            <a:extLst>
              <a:ext uri="{FF2B5EF4-FFF2-40B4-BE49-F238E27FC236}">
                <a16:creationId xmlns:a16="http://schemas.microsoft.com/office/drawing/2014/main" id="{36A206C6-F515-B647-BB2D-724BEA5516C3}"/>
              </a:ext>
            </a:extLst>
          </p:cNvPr>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a:extLst>
              <a:ext uri="{FF2B5EF4-FFF2-40B4-BE49-F238E27FC236}">
                <a16:creationId xmlns:a16="http://schemas.microsoft.com/office/drawing/2014/main" id="{03F90DB6-EF95-A94E-B950-15C2FFD695E1}"/>
              </a:ext>
            </a:extLst>
          </p:cNvPr>
          <p:cNvCxnSpPr>
            <a:cxnSpLocks/>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a:extLst>
              <a:ext uri="{FF2B5EF4-FFF2-40B4-BE49-F238E27FC236}">
                <a16:creationId xmlns:a16="http://schemas.microsoft.com/office/drawing/2014/main" id="{7E43EA85-2B8B-3346-AF16-D0F2109F032B}"/>
              </a:ext>
            </a:extLst>
          </p:cNvPr>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a:extLst>
              <a:ext uri="{FF2B5EF4-FFF2-40B4-BE49-F238E27FC236}">
                <a16:creationId xmlns:a16="http://schemas.microsoft.com/office/drawing/2014/main" id="{AD1D2417-1B73-F541-AFC3-687CB0DD43F9}"/>
              </a:ext>
            </a:extLst>
          </p:cNvPr>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a:extLst>
              <a:ext uri="{FF2B5EF4-FFF2-40B4-BE49-F238E27FC236}">
                <a16:creationId xmlns:a16="http://schemas.microsoft.com/office/drawing/2014/main" id="{EFD419CE-37D8-2447-A0B1-C66323F3A2E3}"/>
              </a:ext>
            </a:extLst>
          </p:cNvPr>
          <p:cNvCxnSpPr>
            <a:cxnSpLocks/>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C2E2C5B-FFC3-454B-BC44-DC86A645DCC5}"/>
              </a:ext>
            </a:extLst>
          </p:cNvPr>
          <p:cNvSpPr txBox="1"/>
          <p:nvPr/>
        </p:nvSpPr>
        <p:spPr>
          <a:xfrm>
            <a:off x="684842" y="2848190"/>
            <a:ext cx="4801314" cy="646331"/>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CN" altLang="en-US" sz="3600" b="1" dirty="0">
                <a:solidFill>
                  <a:srgbClr val="44546A"/>
                </a:solidFill>
                <a:cs typeface="+mn-ea"/>
                <a:sym typeface="+mn-lt"/>
              </a:rPr>
              <a:t>互联网金融安全与技术</a:t>
            </a:r>
            <a:endParaRPr kumimoji="1" lang="zh-CN" altLang="en-US" sz="3600" b="1" i="0" u="none" strike="noStrike" kern="1200" cap="none" spc="0" normalizeH="0" baseline="0" noProof="0" dirty="0">
              <a:ln>
                <a:noFill/>
              </a:ln>
              <a:solidFill>
                <a:srgbClr val="44546A"/>
              </a:solidFill>
              <a:effectLst/>
              <a:uLnTx/>
              <a:uFillTx/>
              <a:cs typeface="+mn-ea"/>
              <a:sym typeface="+mn-lt"/>
            </a:endParaRPr>
          </a:p>
        </p:txBody>
      </p:sp>
      <p:sp>
        <p:nvSpPr>
          <p:cNvPr id="22" name="圆角矩形 21">
            <a:extLst>
              <a:ext uri="{FF2B5EF4-FFF2-40B4-BE49-F238E27FC236}">
                <a16:creationId xmlns:a16="http://schemas.microsoft.com/office/drawing/2014/main" id="{168A35F6-CA46-EB4C-8E2D-BC25192CCD76}"/>
              </a:ext>
            </a:extLst>
          </p:cNvPr>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a:extLst>
              <a:ext uri="{FF2B5EF4-FFF2-40B4-BE49-F238E27FC236}">
                <a16:creationId xmlns:a16="http://schemas.microsoft.com/office/drawing/2014/main" id="{8BD69C39-E2DF-AFC9-1AC9-E49A832DE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5475094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ssolv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10" grpId="0" animBg="1"/>
      <p:bldP spid="11" grpId="0" animBg="1"/>
      <p:bldP spid="15"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防火墙</a:t>
            </a: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634877" y="1625274"/>
            <a:ext cx="5189370" cy="4135913"/>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19" name="矩形 18">
              <a:extLst>
                <a:ext uri="{FF2B5EF4-FFF2-40B4-BE49-F238E27FC236}">
                  <a16:creationId xmlns:a16="http://schemas.microsoft.com/office/drawing/2014/main" id="{96B5CEE1-A3E5-4EBA-9C89-C56B31651AF6}"/>
                </a:ext>
              </a:extLst>
            </p:cNvPr>
            <p:cNvSpPr/>
            <p:nvPr/>
          </p:nvSpPr>
          <p:spPr>
            <a:xfrm>
              <a:off x="1397399" y="2301989"/>
              <a:ext cx="3842449" cy="2176369"/>
            </a:xfrm>
            <a:prstGeom prst="rect">
              <a:avLst/>
            </a:prstGeom>
            <a:blipFill>
              <a:blip r:embed="rId4">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grpSp>
        <p:nvGrpSpPr>
          <p:cNvPr id="21" name="组合 20">
            <a:extLst>
              <a:ext uri="{FF2B5EF4-FFF2-40B4-BE49-F238E27FC236}">
                <a16:creationId xmlns:a16="http://schemas.microsoft.com/office/drawing/2014/main" id="{96D7927A-9A7D-4515-9343-FE94FF90BC38}"/>
              </a:ext>
            </a:extLst>
          </p:cNvPr>
          <p:cNvGrpSpPr/>
          <p:nvPr/>
        </p:nvGrpSpPr>
        <p:grpSpPr>
          <a:xfrm>
            <a:off x="6987684" y="1978155"/>
            <a:ext cx="4229941" cy="1500330"/>
            <a:chOff x="2486796" y="2343753"/>
            <a:chExt cx="4229941" cy="1500330"/>
          </a:xfrm>
        </p:grpSpPr>
        <p:sp>
          <p:nvSpPr>
            <p:cNvPr id="22" name="文本框 21">
              <a:extLst>
                <a:ext uri="{FF2B5EF4-FFF2-40B4-BE49-F238E27FC236}">
                  <a16:creationId xmlns:a16="http://schemas.microsoft.com/office/drawing/2014/main" id="{04560ED9-71A7-44E2-8077-32D9ABAB58CD}"/>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en-US" altLang="zh-CN" b="1" dirty="0">
                  <a:solidFill>
                    <a:srgbClr val="44546A"/>
                  </a:solidFill>
                  <a:cs typeface="+mn-ea"/>
                  <a:sym typeface="+mn-lt"/>
                </a:rPr>
                <a:t>3</a:t>
              </a:r>
              <a:r>
                <a:rPr lang="zh-CN" altLang="en-US" b="1" dirty="0">
                  <a:solidFill>
                    <a:srgbClr val="44546A"/>
                  </a:solidFill>
                  <a:cs typeface="+mn-ea"/>
                  <a:sym typeface="+mn-lt"/>
                </a:rPr>
                <a:t>种防火墙（按技术分类）</a:t>
              </a:r>
            </a:p>
          </p:txBody>
        </p:sp>
        <p:sp>
          <p:nvSpPr>
            <p:cNvPr id="23" name="文本框 22">
              <a:extLst>
                <a:ext uri="{FF2B5EF4-FFF2-40B4-BE49-F238E27FC236}">
                  <a16:creationId xmlns:a16="http://schemas.microsoft.com/office/drawing/2014/main" id="{5600CC83-09EB-4FE4-9965-B07740D22B3F}"/>
                </a:ext>
              </a:extLst>
            </p:cNvPr>
            <p:cNvSpPr txBox="1"/>
            <p:nvPr/>
          </p:nvSpPr>
          <p:spPr>
            <a:xfrm>
              <a:off x="2486796" y="2687228"/>
              <a:ext cx="4229941" cy="1156855"/>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600" dirty="0"/>
                <a:t>包过滤防火墙</a:t>
              </a:r>
              <a:endParaRPr lang="en-US" altLang="zh-CN" sz="1600" dirty="0"/>
            </a:p>
            <a:p>
              <a:pPr>
                <a:lnSpc>
                  <a:spcPct val="150000"/>
                </a:lnSpc>
              </a:pPr>
              <a:r>
                <a:rPr lang="zh-CN" altLang="en-US" sz="1600" dirty="0"/>
                <a:t>应用级网关防火墙</a:t>
              </a:r>
              <a:endParaRPr lang="en-US" altLang="zh-CN" sz="1600" dirty="0"/>
            </a:p>
            <a:p>
              <a:pPr>
                <a:lnSpc>
                  <a:spcPct val="150000"/>
                </a:lnSpc>
              </a:pPr>
              <a:r>
                <a:rPr lang="zh-CN" altLang="en-US" sz="1600" dirty="0"/>
                <a:t>状态监测防火墙</a:t>
              </a:r>
              <a:endParaRPr lang="en-US" altLang="zh-CN" sz="1600" dirty="0">
                <a:solidFill>
                  <a:srgbClr val="44546A"/>
                </a:solidFill>
                <a:cs typeface="+mn-ea"/>
                <a:sym typeface="+mn-lt"/>
              </a:endParaRPr>
            </a:p>
          </p:txBody>
        </p:sp>
      </p:grpSp>
      <p:sp>
        <p:nvSpPr>
          <p:cNvPr id="24" name="椭圆 38">
            <a:extLst>
              <a:ext uri="{FF2B5EF4-FFF2-40B4-BE49-F238E27FC236}">
                <a16:creationId xmlns:a16="http://schemas.microsoft.com/office/drawing/2014/main" id="{9DCE618A-86C5-4AEF-AB26-98B48DF7C720}"/>
              </a:ext>
            </a:extLst>
          </p:cNvPr>
          <p:cNvSpPr/>
          <p:nvPr/>
        </p:nvSpPr>
        <p:spPr>
          <a:xfrm>
            <a:off x="6468587" y="2044494"/>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nvGrpSpPr>
          <p:cNvPr id="25" name="组合 24">
            <a:extLst>
              <a:ext uri="{FF2B5EF4-FFF2-40B4-BE49-F238E27FC236}">
                <a16:creationId xmlns:a16="http://schemas.microsoft.com/office/drawing/2014/main" id="{AB239FE5-70CC-4DCE-85F8-416694C4E51C}"/>
              </a:ext>
            </a:extLst>
          </p:cNvPr>
          <p:cNvGrpSpPr/>
          <p:nvPr/>
        </p:nvGrpSpPr>
        <p:grpSpPr>
          <a:xfrm>
            <a:off x="6987684" y="3966495"/>
            <a:ext cx="4229941" cy="1130998"/>
            <a:chOff x="2486796" y="2343753"/>
            <a:chExt cx="4229941" cy="1130998"/>
          </a:xfrm>
        </p:grpSpPr>
        <p:sp>
          <p:nvSpPr>
            <p:cNvPr id="26" name="文本框 25">
              <a:extLst>
                <a:ext uri="{FF2B5EF4-FFF2-40B4-BE49-F238E27FC236}">
                  <a16:creationId xmlns:a16="http://schemas.microsoft.com/office/drawing/2014/main" id="{5B5E2D4B-1DA6-42A2-99F0-C75C9B2209FC}"/>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4546A"/>
                  </a:solidFill>
                  <a:cs typeface="+mn-ea"/>
                  <a:sym typeface="+mn-lt"/>
                </a:rPr>
                <a:t>设计防火墙遵循的</a:t>
              </a:r>
              <a:r>
                <a:rPr lang="en-US" altLang="zh-CN" b="1" dirty="0">
                  <a:solidFill>
                    <a:srgbClr val="44546A"/>
                  </a:solidFill>
                  <a:cs typeface="+mn-ea"/>
                  <a:sym typeface="+mn-lt"/>
                </a:rPr>
                <a:t>2</a:t>
              </a:r>
              <a:r>
                <a:rPr lang="zh-CN" altLang="en-US" b="1" dirty="0">
                  <a:solidFill>
                    <a:srgbClr val="44546A"/>
                  </a:solidFill>
                  <a:cs typeface="+mn-ea"/>
                  <a:sym typeface="+mn-lt"/>
                </a:rPr>
                <a:t>个原则</a:t>
              </a:r>
            </a:p>
          </p:txBody>
        </p:sp>
        <p:sp>
          <p:nvSpPr>
            <p:cNvPr id="27" name="文本框 26">
              <a:extLst>
                <a:ext uri="{FF2B5EF4-FFF2-40B4-BE49-F238E27FC236}">
                  <a16:creationId xmlns:a16="http://schemas.microsoft.com/office/drawing/2014/main" id="{461BE80A-9F7B-4546-BB52-8ED18ADE9FD4}"/>
                </a:ext>
              </a:extLst>
            </p:cNvPr>
            <p:cNvSpPr txBox="1"/>
            <p:nvPr/>
          </p:nvSpPr>
          <p:spPr>
            <a:xfrm>
              <a:off x="2486796" y="2687228"/>
              <a:ext cx="4229941" cy="787523"/>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600" dirty="0">
                  <a:solidFill>
                    <a:schemeClr val="tx1">
                      <a:lumMod val="95000"/>
                      <a:lumOff val="5000"/>
                    </a:schemeClr>
                  </a:solidFill>
                  <a:cs typeface="+mn-ea"/>
                  <a:sym typeface="+mn-lt"/>
                </a:rPr>
                <a:t>过滤不安全服务的原则</a:t>
              </a:r>
              <a:endParaRPr lang="en-US" altLang="zh-CN" sz="1600" dirty="0">
                <a:solidFill>
                  <a:schemeClr val="tx1">
                    <a:lumMod val="95000"/>
                    <a:lumOff val="5000"/>
                  </a:schemeClr>
                </a:solidFill>
                <a:cs typeface="+mn-ea"/>
                <a:sym typeface="+mn-lt"/>
              </a:endParaRPr>
            </a:p>
            <a:p>
              <a:pPr>
                <a:lnSpc>
                  <a:spcPct val="150000"/>
                </a:lnSpc>
              </a:pPr>
              <a:r>
                <a:rPr lang="zh-CN" altLang="en-US" sz="1600" dirty="0">
                  <a:solidFill>
                    <a:schemeClr val="tx1">
                      <a:lumMod val="95000"/>
                      <a:lumOff val="5000"/>
                    </a:schemeClr>
                  </a:solidFill>
                  <a:cs typeface="+mn-ea"/>
                  <a:sym typeface="+mn-lt"/>
                </a:rPr>
                <a:t>屏蔽非法用户的原则</a:t>
              </a:r>
              <a:endParaRPr lang="en-US" altLang="zh-CN" sz="1600" dirty="0">
                <a:solidFill>
                  <a:schemeClr val="tx1">
                    <a:lumMod val="95000"/>
                    <a:lumOff val="5000"/>
                  </a:schemeClr>
                </a:solidFill>
                <a:cs typeface="+mn-ea"/>
                <a:sym typeface="+mn-lt"/>
              </a:endParaRPr>
            </a:p>
          </p:txBody>
        </p:sp>
      </p:grpSp>
      <p:sp>
        <p:nvSpPr>
          <p:cNvPr id="34" name="Freeform 15">
            <a:extLst>
              <a:ext uri="{FF2B5EF4-FFF2-40B4-BE49-F238E27FC236}">
                <a16:creationId xmlns:a16="http://schemas.microsoft.com/office/drawing/2014/main" id="{694B17A7-CB01-409B-B9E1-8305678CFA90}"/>
              </a:ext>
            </a:extLst>
          </p:cNvPr>
          <p:cNvSpPr>
            <a:spLocks noEditPoints="1"/>
          </p:cNvSpPr>
          <p:nvPr/>
        </p:nvSpPr>
        <p:spPr bwMode="auto">
          <a:xfrm>
            <a:off x="6472466" y="4033867"/>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C9C6FFD6-A49F-43F4-AE80-51F7F6A9F23D}"/>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02</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9" name="文本框 8">
            <a:extLst>
              <a:ext uri="{FF2B5EF4-FFF2-40B4-BE49-F238E27FC236}">
                <a16:creationId xmlns:a16="http://schemas.microsoft.com/office/drawing/2014/main" id="{3D96E5D2-4779-F958-44F9-8EF814510901}"/>
              </a:ext>
            </a:extLst>
          </p:cNvPr>
          <p:cNvSpPr txBox="1"/>
          <p:nvPr/>
        </p:nvSpPr>
        <p:spPr>
          <a:xfrm>
            <a:off x="1222019" y="915639"/>
            <a:ext cx="7558559" cy="41819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600" dirty="0">
                <a:solidFill>
                  <a:srgbClr val="44546A"/>
                </a:solidFill>
                <a:cs typeface="+mn-ea"/>
                <a:sym typeface="+mn-lt"/>
              </a:rPr>
              <a:t>防火墙是设置在两个或者多个网络之间的</a:t>
            </a:r>
            <a:r>
              <a:rPr lang="zh-CN" altLang="en-US" sz="1600" b="1" dirty="0">
                <a:solidFill>
                  <a:srgbClr val="44546A"/>
                </a:solidFill>
                <a:cs typeface="+mn-ea"/>
                <a:sym typeface="+mn-lt"/>
              </a:rPr>
              <a:t>安全屏障</a:t>
            </a:r>
            <a:r>
              <a:rPr lang="zh-CN" altLang="en-US" sz="1600" dirty="0">
                <a:solidFill>
                  <a:srgbClr val="44546A"/>
                </a:solidFill>
                <a:cs typeface="+mn-ea"/>
                <a:sym typeface="+mn-lt"/>
              </a:rPr>
              <a:t>，用来保证内部网络的安全性。</a:t>
            </a:r>
            <a:endParaRPr lang="en-US" altLang="zh-CN" sz="1600" dirty="0">
              <a:solidFill>
                <a:srgbClr val="44546A"/>
              </a:solidFill>
              <a:cs typeface="+mn-ea"/>
              <a:sym typeface="+mn-lt"/>
            </a:endParaRPr>
          </a:p>
        </p:txBody>
      </p:sp>
    </p:spTree>
    <p:extLst>
      <p:ext uri="{BB962C8B-B14F-4D97-AF65-F5344CB8AC3E}">
        <p14:creationId xmlns:p14="http://schemas.microsoft.com/office/powerpoint/2010/main" val="29587844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入侵检测技术</a:t>
            </a:r>
          </a:p>
        </p:txBody>
      </p:sp>
      <p:sp>
        <p:nvSpPr>
          <p:cNvPr id="34" name="AutoShape 5">
            <a:extLst>
              <a:ext uri="{FF2B5EF4-FFF2-40B4-BE49-F238E27FC236}">
                <a16:creationId xmlns:a16="http://schemas.microsoft.com/office/drawing/2014/main" id="{AC1E58BE-F481-4AE2-B629-4395518EA796}"/>
              </a:ext>
            </a:extLst>
          </p:cNvPr>
          <p:cNvSpPr/>
          <p:nvPr/>
        </p:nvSpPr>
        <p:spPr bwMode="auto">
          <a:xfrm>
            <a:off x="1151904" y="3061970"/>
            <a:ext cx="1819500" cy="70069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endParaRPr lang="zh-CN" altLang="en-US" sz="2000" dirty="0">
              <a:cs typeface="+mn-ea"/>
              <a:sym typeface="+mn-lt"/>
            </a:endParaRPr>
          </a:p>
        </p:txBody>
      </p:sp>
      <p:sp>
        <p:nvSpPr>
          <p:cNvPr id="38" name="AutoShape 9">
            <a:extLst>
              <a:ext uri="{FF2B5EF4-FFF2-40B4-BE49-F238E27FC236}">
                <a16:creationId xmlns:a16="http://schemas.microsoft.com/office/drawing/2014/main" id="{6A8D18B2-B5BE-4F38-B805-9D30DD4F5458}"/>
              </a:ext>
            </a:extLst>
          </p:cNvPr>
          <p:cNvSpPr/>
          <p:nvPr/>
        </p:nvSpPr>
        <p:spPr bwMode="auto">
          <a:xfrm>
            <a:off x="1487732" y="3383014"/>
            <a:ext cx="1142261" cy="246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dirty="0">
                <a:latin typeface="+mn-lt"/>
                <a:ea typeface="+mn-ea"/>
                <a:cs typeface="+mn-ea"/>
                <a:sym typeface="+mn-lt"/>
              </a:rPr>
              <a:t>实时检测</a:t>
            </a:r>
          </a:p>
        </p:txBody>
      </p:sp>
      <p:sp>
        <p:nvSpPr>
          <p:cNvPr id="39" name="AutoShape 10">
            <a:extLst>
              <a:ext uri="{FF2B5EF4-FFF2-40B4-BE49-F238E27FC236}">
                <a16:creationId xmlns:a16="http://schemas.microsoft.com/office/drawing/2014/main" id="{15AE7569-733A-4E87-9404-137E5613C2B4}"/>
              </a:ext>
            </a:extLst>
          </p:cNvPr>
          <p:cNvSpPr/>
          <p:nvPr/>
        </p:nvSpPr>
        <p:spPr bwMode="auto">
          <a:xfrm>
            <a:off x="3245663" y="3260430"/>
            <a:ext cx="1729360" cy="68482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endParaRPr lang="zh-CN" altLang="en-US" sz="2000" dirty="0">
              <a:cs typeface="+mn-ea"/>
              <a:sym typeface="+mn-lt"/>
            </a:endParaRPr>
          </a:p>
        </p:txBody>
      </p:sp>
      <p:sp>
        <p:nvSpPr>
          <p:cNvPr id="43" name="AutoShape 14">
            <a:extLst>
              <a:ext uri="{FF2B5EF4-FFF2-40B4-BE49-F238E27FC236}">
                <a16:creationId xmlns:a16="http://schemas.microsoft.com/office/drawing/2014/main" id="{5B8FAF15-4D98-4286-8352-7FAB4DD2918C}"/>
              </a:ext>
            </a:extLst>
          </p:cNvPr>
          <p:cNvSpPr/>
          <p:nvPr/>
        </p:nvSpPr>
        <p:spPr bwMode="auto">
          <a:xfrm>
            <a:off x="3526264" y="3419249"/>
            <a:ext cx="1213652" cy="246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dirty="0"/>
              <a:t>安全审计</a:t>
            </a:r>
            <a:endParaRPr lang="zh-CN" altLang="en-US" sz="1600" dirty="0">
              <a:latin typeface="+mn-lt"/>
              <a:ea typeface="+mn-ea"/>
              <a:cs typeface="+mn-ea"/>
              <a:sym typeface="+mn-lt"/>
            </a:endParaRPr>
          </a:p>
        </p:txBody>
      </p:sp>
      <p:sp>
        <p:nvSpPr>
          <p:cNvPr id="44" name="AutoShape 15">
            <a:extLst>
              <a:ext uri="{FF2B5EF4-FFF2-40B4-BE49-F238E27FC236}">
                <a16:creationId xmlns:a16="http://schemas.microsoft.com/office/drawing/2014/main" id="{5EA83B89-5052-4AB3-8459-D0D79C45A2E0}"/>
              </a:ext>
            </a:extLst>
          </p:cNvPr>
          <p:cNvSpPr/>
          <p:nvPr/>
        </p:nvSpPr>
        <p:spPr bwMode="auto">
          <a:xfrm>
            <a:off x="5276141" y="3099435"/>
            <a:ext cx="1732951" cy="667531"/>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sp>
        <p:nvSpPr>
          <p:cNvPr id="79" name="AutoShape 19">
            <a:extLst>
              <a:ext uri="{FF2B5EF4-FFF2-40B4-BE49-F238E27FC236}">
                <a16:creationId xmlns:a16="http://schemas.microsoft.com/office/drawing/2014/main" id="{AC07286E-14F9-47BA-AD1D-A4E76E3C7614}"/>
              </a:ext>
            </a:extLst>
          </p:cNvPr>
          <p:cNvSpPr/>
          <p:nvPr/>
        </p:nvSpPr>
        <p:spPr bwMode="auto">
          <a:xfrm>
            <a:off x="5542128" y="3390861"/>
            <a:ext cx="1196538" cy="246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1600" dirty="0"/>
              <a:t>主动响应</a:t>
            </a:r>
            <a:endParaRPr lang="zh-CN" altLang="en-US" sz="1600" b="0" dirty="0">
              <a:latin typeface="+mn-lt"/>
              <a:ea typeface="+mn-ea"/>
              <a:cs typeface="+mn-ea"/>
              <a:sym typeface="+mn-lt"/>
            </a:endParaRPr>
          </a:p>
        </p:txBody>
      </p:sp>
      <p:sp>
        <p:nvSpPr>
          <p:cNvPr id="80" name="AutoShape 20">
            <a:extLst>
              <a:ext uri="{FF2B5EF4-FFF2-40B4-BE49-F238E27FC236}">
                <a16:creationId xmlns:a16="http://schemas.microsoft.com/office/drawing/2014/main" id="{475E770E-6F4B-4720-9AAA-3B55E1452CA3}"/>
              </a:ext>
            </a:extLst>
          </p:cNvPr>
          <p:cNvSpPr/>
          <p:nvPr/>
        </p:nvSpPr>
        <p:spPr bwMode="auto">
          <a:xfrm>
            <a:off x="7295908" y="3284146"/>
            <a:ext cx="1731084" cy="685511"/>
          </a:xfrm>
          <a:custGeom>
            <a:avLst/>
            <a:gdLst>
              <a:gd name="T0" fmla="*/ 2244725 w 21600"/>
              <a:gd name="T1" fmla="*/ 825500 h 21600"/>
              <a:gd name="T2" fmla="*/ 2244725 w 21600"/>
              <a:gd name="T3" fmla="*/ 825500 h 21600"/>
              <a:gd name="T4" fmla="*/ 2244725 w 21600"/>
              <a:gd name="T5" fmla="*/ 825500 h 21600"/>
              <a:gd name="T6" fmla="*/ 2244725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sp>
        <p:nvSpPr>
          <p:cNvPr id="84" name="AutoShape 24">
            <a:extLst>
              <a:ext uri="{FF2B5EF4-FFF2-40B4-BE49-F238E27FC236}">
                <a16:creationId xmlns:a16="http://schemas.microsoft.com/office/drawing/2014/main" id="{659147A1-F1EB-45DF-A1ED-04ACE39334EE}"/>
              </a:ext>
            </a:extLst>
          </p:cNvPr>
          <p:cNvSpPr/>
          <p:nvPr/>
        </p:nvSpPr>
        <p:spPr bwMode="auto">
          <a:xfrm>
            <a:off x="7331604" y="3323734"/>
            <a:ext cx="1642331" cy="4924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dirty="0"/>
              <a:t>防范透过</a:t>
            </a:r>
            <a:endParaRPr lang="en-US" altLang="zh-CN" sz="1600" dirty="0"/>
          </a:p>
          <a:p>
            <a:pPr algn="ctr" defTabSz="335280" eaLnBrk="1"/>
            <a:r>
              <a:rPr lang="zh-CN" altLang="en-US" sz="1600" dirty="0"/>
              <a:t>防火墙的入侵</a:t>
            </a:r>
            <a:endParaRPr lang="zh-CN" altLang="en-US" sz="1600" b="0" dirty="0">
              <a:latin typeface="+mn-lt"/>
              <a:ea typeface="+mn-ea"/>
              <a:cs typeface="+mn-ea"/>
              <a:sym typeface="+mn-lt"/>
            </a:endParaRPr>
          </a:p>
        </p:txBody>
      </p:sp>
      <p:pic>
        <p:nvPicPr>
          <p:cNvPr id="3" name="图片 2" descr="图表, 旭日形&#10;&#10;描述已自动生成">
            <a:extLst>
              <a:ext uri="{FF2B5EF4-FFF2-40B4-BE49-F238E27FC236}">
                <a16:creationId xmlns:a16="http://schemas.microsoft.com/office/drawing/2014/main" id="{449AD27B-0EC4-0A29-8761-E0E4FE844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AutoShape 25">
            <a:extLst>
              <a:ext uri="{FF2B5EF4-FFF2-40B4-BE49-F238E27FC236}">
                <a16:creationId xmlns:a16="http://schemas.microsoft.com/office/drawing/2014/main" id="{5F9D79B1-52FD-68C4-AE58-5FA7D88729EB}"/>
              </a:ext>
            </a:extLst>
          </p:cNvPr>
          <p:cNvSpPr/>
          <p:nvPr/>
        </p:nvSpPr>
        <p:spPr bwMode="auto">
          <a:xfrm>
            <a:off x="1275344" y="1511239"/>
            <a:ext cx="6671868" cy="7386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1600" b="0" dirty="0">
                <a:solidFill>
                  <a:srgbClr val="44546A"/>
                </a:solidFill>
                <a:latin typeface="+mn-lt"/>
                <a:ea typeface="+mn-ea"/>
                <a:cs typeface="+mn-ea"/>
                <a:sym typeface="+mn-lt"/>
              </a:rPr>
              <a:t>入侵检测指的是识别</a:t>
            </a:r>
            <a:r>
              <a:rPr lang="zh-CN" altLang="en-US" sz="1600" dirty="0">
                <a:solidFill>
                  <a:srgbClr val="44546A"/>
                </a:solidFill>
                <a:latin typeface="+mn-lt"/>
                <a:ea typeface="+mn-ea"/>
                <a:cs typeface="+mn-ea"/>
                <a:sym typeface="+mn-lt"/>
              </a:rPr>
              <a:t>非法用户未经授权</a:t>
            </a:r>
            <a:r>
              <a:rPr lang="zh-CN" altLang="en-US" sz="1600" b="0" dirty="0">
                <a:solidFill>
                  <a:srgbClr val="44546A"/>
                </a:solidFill>
                <a:latin typeface="+mn-lt"/>
                <a:ea typeface="+mn-ea"/>
                <a:cs typeface="+mn-ea"/>
                <a:sym typeface="+mn-lt"/>
              </a:rPr>
              <a:t>使用计算机系统或</a:t>
            </a:r>
            <a:r>
              <a:rPr lang="zh-CN" altLang="en-US" sz="1600" dirty="0">
                <a:solidFill>
                  <a:srgbClr val="44546A"/>
                </a:solidFill>
                <a:latin typeface="+mn-lt"/>
                <a:ea typeface="+mn-ea"/>
                <a:cs typeface="+mn-ea"/>
                <a:sym typeface="+mn-lt"/>
              </a:rPr>
              <a:t>合法用户越权操作</a:t>
            </a:r>
            <a:r>
              <a:rPr lang="zh-CN" altLang="en-US" sz="1600" b="0" dirty="0">
                <a:solidFill>
                  <a:srgbClr val="44546A"/>
                </a:solidFill>
                <a:latin typeface="+mn-lt"/>
                <a:ea typeface="+mn-ea"/>
                <a:cs typeface="+mn-ea"/>
                <a:sym typeface="+mn-lt"/>
              </a:rPr>
              <a:t>计算机系统的行为，通过收集计算机网络中若干关键节点或计算机系统资源信息并对其进行分析。</a:t>
            </a:r>
          </a:p>
        </p:txBody>
      </p:sp>
      <p:sp>
        <p:nvSpPr>
          <p:cNvPr id="5" name="文本框 4">
            <a:extLst>
              <a:ext uri="{FF2B5EF4-FFF2-40B4-BE49-F238E27FC236}">
                <a16:creationId xmlns:a16="http://schemas.microsoft.com/office/drawing/2014/main" id="{543EB25C-B3B4-ABC9-6818-EA529F9EE127}"/>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02</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7" name="AutoShape 15">
            <a:extLst>
              <a:ext uri="{FF2B5EF4-FFF2-40B4-BE49-F238E27FC236}">
                <a16:creationId xmlns:a16="http://schemas.microsoft.com/office/drawing/2014/main" id="{F4060E8F-758C-537A-CED7-483D64052255}"/>
              </a:ext>
            </a:extLst>
          </p:cNvPr>
          <p:cNvSpPr/>
          <p:nvPr/>
        </p:nvSpPr>
        <p:spPr bwMode="auto">
          <a:xfrm>
            <a:off x="9314477" y="3156830"/>
            <a:ext cx="1732951" cy="667531"/>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sp>
        <p:nvSpPr>
          <p:cNvPr id="8" name="AutoShape 19">
            <a:extLst>
              <a:ext uri="{FF2B5EF4-FFF2-40B4-BE49-F238E27FC236}">
                <a16:creationId xmlns:a16="http://schemas.microsoft.com/office/drawing/2014/main" id="{AAD19992-265B-75E7-1658-FD538091A90C}"/>
              </a:ext>
            </a:extLst>
          </p:cNvPr>
          <p:cNvSpPr/>
          <p:nvPr/>
        </p:nvSpPr>
        <p:spPr bwMode="auto">
          <a:xfrm>
            <a:off x="9489286" y="3331918"/>
            <a:ext cx="1383332" cy="4924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1600" dirty="0"/>
              <a:t>防范来自</a:t>
            </a:r>
            <a:endParaRPr lang="en-US" altLang="zh-CN" sz="1600" dirty="0"/>
          </a:p>
          <a:p>
            <a:pPr algn="ctr" eaLnBrk="1">
              <a:lnSpc>
                <a:spcPct val="100000"/>
              </a:lnSpc>
            </a:pPr>
            <a:r>
              <a:rPr lang="zh-CN" altLang="en-US" sz="1600" dirty="0"/>
              <a:t>内部网的入侵</a:t>
            </a:r>
            <a:endParaRPr lang="zh-CN" altLang="en-US" sz="1600" b="0" dirty="0">
              <a:latin typeface="+mn-lt"/>
              <a:ea typeface="+mn-ea"/>
              <a:cs typeface="+mn-ea"/>
              <a:sym typeface="+mn-lt"/>
            </a:endParaRPr>
          </a:p>
        </p:txBody>
      </p:sp>
    </p:spTree>
    <p:extLst>
      <p:ext uri="{BB962C8B-B14F-4D97-AF65-F5344CB8AC3E}">
        <p14:creationId xmlns:p14="http://schemas.microsoft.com/office/powerpoint/2010/main" val="421647107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animEffect transition="in" filter="fade">
                                      <p:cBhvr>
                                        <p:cTn id="39" dur="500"/>
                                        <p:tgtEl>
                                          <p:spTgt spid="8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p:cTn id="42" dur="500" fill="hold"/>
                                        <p:tgtEl>
                                          <p:spTgt spid="84"/>
                                        </p:tgtEl>
                                        <p:attrNameLst>
                                          <p:attrName>ppt_w</p:attrName>
                                        </p:attrNameLst>
                                      </p:cBhvr>
                                      <p:tavLst>
                                        <p:tav tm="0">
                                          <p:val>
                                            <p:fltVal val="0"/>
                                          </p:val>
                                        </p:tav>
                                        <p:tav tm="100000">
                                          <p:val>
                                            <p:strVal val="#ppt_w"/>
                                          </p:val>
                                        </p:tav>
                                      </p:tavLst>
                                    </p:anim>
                                    <p:anim calcmode="lin" valueType="num">
                                      <p:cBhvr>
                                        <p:cTn id="43" dur="500" fill="hold"/>
                                        <p:tgtEl>
                                          <p:spTgt spid="84"/>
                                        </p:tgtEl>
                                        <p:attrNameLst>
                                          <p:attrName>ppt_h</p:attrName>
                                        </p:attrNameLst>
                                      </p:cBhvr>
                                      <p:tavLst>
                                        <p:tav tm="0">
                                          <p:val>
                                            <p:fltVal val="0"/>
                                          </p:val>
                                        </p:tav>
                                        <p:tav tm="100000">
                                          <p:val>
                                            <p:strVal val="#ppt_h"/>
                                          </p:val>
                                        </p:tav>
                                      </p:tavLst>
                                    </p:anim>
                                    <p:animEffect transition="in" filter="fade">
                                      <p:cBhvr>
                                        <p:cTn id="44" dur="500"/>
                                        <p:tgtEl>
                                          <p:spTgt spid="8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8" grpId="0" animBg="1"/>
      <p:bldP spid="38" grpId="1" animBg="1"/>
      <p:bldP spid="39" grpId="0" animBg="1"/>
      <p:bldP spid="39" grpId="1" animBg="1"/>
      <p:bldP spid="43" grpId="0" animBg="1"/>
      <p:bldP spid="43" grpId="1" animBg="1"/>
      <p:bldP spid="44" grpId="0" animBg="1"/>
      <p:bldP spid="44" grpId="1" animBg="1"/>
      <p:bldP spid="79" grpId="0" animBg="1"/>
      <p:bldP spid="79" grpId="1" animBg="1"/>
      <p:bldP spid="80" grpId="0" animBg="1"/>
      <p:bldP spid="80" grpId="1" animBg="1"/>
      <p:bldP spid="84" grpId="0" animBg="1"/>
      <p:bldP spid="84" grpId="1" animBg="1"/>
      <p:bldP spid="4" grpId="0"/>
      <p:bldP spid="4" grpId="1"/>
      <p:bldP spid="7" grpId="0" animBg="1"/>
      <p:bldP spid="7" grpId="1" animBg="1"/>
      <p:bldP spid="8" grpId="0" animBg="1"/>
      <p:bldP spid="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病毒防范</a:t>
            </a:r>
          </a:p>
        </p:txBody>
      </p:sp>
      <p:sp>
        <p:nvSpPr>
          <p:cNvPr id="3" name="矩形 2">
            <a:extLst>
              <a:ext uri="{FF2B5EF4-FFF2-40B4-BE49-F238E27FC236}">
                <a16:creationId xmlns:a16="http://schemas.microsoft.com/office/drawing/2014/main" id="{0A642A8C-F682-C341-88E3-CC708D7BDCE7}"/>
              </a:ext>
            </a:extLst>
          </p:cNvPr>
          <p:cNvSpPr/>
          <p:nvPr/>
        </p:nvSpPr>
        <p:spPr>
          <a:xfrm>
            <a:off x="3202641" y="3725882"/>
            <a:ext cx="2123854" cy="212385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4" name="直线连接符 3">
            <a:extLst>
              <a:ext uri="{FF2B5EF4-FFF2-40B4-BE49-F238E27FC236}">
                <a16:creationId xmlns:a16="http://schemas.microsoft.com/office/drawing/2014/main" id="{FB8EC0E0-6446-5C49-92B4-8E9E03213970}"/>
              </a:ext>
            </a:extLst>
          </p:cNvPr>
          <p:cNvCxnSpPr>
            <a:cxnSpLocks/>
          </p:cNvCxnSpPr>
          <p:nvPr/>
        </p:nvCxnSpPr>
        <p:spPr>
          <a:xfrm>
            <a:off x="1024904" y="3725882"/>
            <a:ext cx="430159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线连接符 4">
            <a:extLst>
              <a:ext uri="{FF2B5EF4-FFF2-40B4-BE49-F238E27FC236}">
                <a16:creationId xmlns:a16="http://schemas.microsoft.com/office/drawing/2014/main" id="{F205404D-D294-E24F-9717-F602075F9541}"/>
              </a:ext>
            </a:extLst>
          </p:cNvPr>
          <p:cNvCxnSpPr>
            <a:cxnSpLocks/>
          </p:cNvCxnSpPr>
          <p:nvPr/>
        </p:nvCxnSpPr>
        <p:spPr>
          <a:xfrm flipV="1">
            <a:off x="3188399" y="1731982"/>
            <a:ext cx="0" cy="410845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7027832-D22A-B749-8E30-39654F3A611C}"/>
              </a:ext>
            </a:extLst>
          </p:cNvPr>
          <p:cNvSpPr txBox="1"/>
          <p:nvPr/>
        </p:nvSpPr>
        <p:spPr>
          <a:xfrm>
            <a:off x="3303563" y="4099620"/>
            <a:ext cx="1712328" cy="369332"/>
          </a:xfrm>
          <a:prstGeom prst="rect">
            <a:avLst/>
          </a:prstGeom>
          <a:noFill/>
        </p:spPr>
        <p:txBody>
          <a:bodyPr wrap="none" rtlCol="0">
            <a:spAutoFit/>
          </a:bodyPr>
          <a:lstStyle/>
          <a:p>
            <a:pPr lvl="0">
              <a:defRPr/>
            </a:pPr>
            <a:r>
              <a:rPr kumimoji="1" lang="zh-CN" altLang="en-US" b="1" dirty="0">
                <a:solidFill>
                  <a:prstClr val="white"/>
                </a:solidFill>
                <a:cs typeface="+mn-ea"/>
                <a:sym typeface="+mn-lt"/>
              </a:rPr>
              <a:t>（</a:t>
            </a:r>
            <a:r>
              <a:rPr kumimoji="1" lang="en-US" altLang="zh-CN" b="1" dirty="0">
                <a:solidFill>
                  <a:prstClr val="white"/>
                </a:solidFill>
                <a:cs typeface="+mn-ea"/>
                <a:sym typeface="+mn-lt"/>
              </a:rPr>
              <a:t>4</a:t>
            </a:r>
            <a:r>
              <a:rPr kumimoji="1" lang="zh-CN" altLang="en-US" b="1" dirty="0">
                <a:solidFill>
                  <a:prstClr val="white"/>
                </a:solidFill>
                <a:cs typeface="+mn-ea"/>
                <a:sym typeface="+mn-lt"/>
              </a:rPr>
              <a:t>）执行阶段</a:t>
            </a:r>
            <a:endParaRPr kumimoji="1"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738A1736-134C-CF43-B331-C0FEBBDAC6CC}"/>
              </a:ext>
            </a:extLst>
          </p:cNvPr>
          <p:cNvSpPr txBox="1"/>
          <p:nvPr/>
        </p:nvSpPr>
        <p:spPr>
          <a:xfrm>
            <a:off x="3337954" y="4660309"/>
            <a:ext cx="1886941" cy="953723"/>
          </a:xfrm>
          <a:prstGeom prst="rect">
            <a:avLst/>
          </a:prstGeom>
          <a:noFill/>
        </p:spPr>
        <p:txBody>
          <a:bodyPr wrap="square" rtlCol="0">
            <a:spAutoFit/>
          </a:bodyPr>
          <a:lstStyle/>
          <a:p>
            <a:pPr lvl="0">
              <a:lnSpc>
                <a:spcPct val="120000"/>
              </a:lnSpc>
              <a:defRPr/>
            </a:pPr>
            <a:r>
              <a:rPr lang="zh-CN" altLang="en-US" sz="1600" dirty="0">
                <a:solidFill>
                  <a:prstClr val="white"/>
                </a:solidFill>
                <a:cs typeface="+mn-ea"/>
                <a:sym typeface="+mn-lt"/>
              </a:rPr>
              <a:t>病毒在</a:t>
            </a:r>
            <a:r>
              <a:rPr lang="zh-CN" altLang="en-US" sz="1600" b="1" dirty="0">
                <a:solidFill>
                  <a:prstClr val="white"/>
                </a:solidFill>
                <a:cs typeface="+mn-ea"/>
                <a:sym typeface="+mn-lt"/>
              </a:rPr>
              <a:t>触发条件成熟</a:t>
            </a:r>
            <a:r>
              <a:rPr lang="zh-CN" altLang="en-US" sz="1600" dirty="0">
                <a:solidFill>
                  <a:prstClr val="white"/>
                </a:solidFill>
                <a:cs typeface="+mn-ea"/>
                <a:sym typeface="+mn-lt"/>
              </a:rPr>
              <a:t>时，即可在系统中发作</a:t>
            </a:r>
            <a:endParaRPr lang="en-US" altLang="zh-CN" sz="1600" dirty="0">
              <a:solidFill>
                <a:prstClr val="white"/>
              </a:solidFill>
              <a:cs typeface="+mn-ea"/>
              <a:sym typeface="+mn-lt"/>
            </a:endParaRPr>
          </a:p>
        </p:txBody>
      </p:sp>
      <p:sp>
        <p:nvSpPr>
          <p:cNvPr id="9" name="文本框 8">
            <a:extLst>
              <a:ext uri="{FF2B5EF4-FFF2-40B4-BE49-F238E27FC236}">
                <a16:creationId xmlns:a16="http://schemas.microsoft.com/office/drawing/2014/main" id="{F8B1E2C3-8A9C-FB48-89DD-395FCABD279A}"/>
              </a:ext>
            </a:extLst>
          </p:cNvPr>
          <p:cNvSpPr txBox="1"/>
          <p:nvPr/>
        </p:nvSpPr>
        <p:spPr>
          <a:xfrm>
            <a:off x="1151904" y="4102452"/>
            <a:ext cx="1712328" cy="369332"/>
          </a:xfrm>
          <a:prstGeom prst="rect">
            <a:avLst/>
          </a:prstGeom>
          <a:noFill/>
        </p:spPr>
        <p:txBody>
          <a:bodyPr wrap="none" rtlCol="0">
            <a:spAutoFit/>
          </a:bodyPr>
          <a:lstStyle/>
          <a:p>
            <a:pPr lvl="0">
              <a:defRPr/>
            </a:pPr>
            <a:r>
              <a:rPr kumimoji="1" lang="zh-CN" altLang="en-US" b="1" dirty="0">
                <a:solidFill>
                  <a:srgbClr val="44546A"/>
                </a:solidFill>
                <a:cs typeface="+mn-ea"/>
                <a:sym typeface="+mn-lt"/>
              </a:rPr>
              <a:t>（</a:t>
            </a:r>
            <a:r>
              <a:rPr kumimoji="1" lang="en-US" altLang="zh-CN" b="1" dirty="0">
                <a:solidFill>
                  <a:srgbClr val="44546A"/>
                </a:solidFill>
                <a:cs typeface="+mn-ea"/>
                <a:sym typeface="+mn-lt"/>
              </a:rPr>
              <a:t>3</a:t>
            </a:r>
            <a:r>
              <a:rPr kumimoji="1" lang="zh-CN" altLang="en-US" b="1" dirty="0">
                <a:solidFill>
                  <a:srgbClr val="44546A"/>
                </a:solidFill>
                <a:cs typeface="+mn-ea"/>
                <a:sym typeface="+mn-lt"/>
              </a:rPr>
              <a:t>）触发阶段</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11" name="文本框 10">
            <a:extLst>
              <a:ext uri="{FF2B5EF4-FFF2-40B4-BE49-F238E27FC236}">
                <a16:creationId xmlns:a16="http://schemas.microsoft.com/office/drawing/2014/main" id="{11B29A02-CD1A-C84D-ABC1-B5C7724302F5}"/>
              </a:ext>
            </a:extLst>
          </p:cNvPr>
          <p:cNvSpPr txBox="1"/>
          <p:nvPr/>
        </p:nvSpPr>
        <p:spPr>
          <a:xfrm>
            <a:off x="1071433" y="4633612"/>
            <a:ext cx="2070437" cy="953723"/>
          </a:xfrm>
          <a:prstGeom prst="rect">
            <a:avLst/>
          </a:prstGeom>
          <a:noFill/>
        </p:spPr>
        <p:txBody>
          <a:bodyPr wrap="square" rtlCol="0">
            <a:spAutoFit/>
          </a:bodyPr>
          <a:lstStyle/>
          <a:p>
            <a:pPr lvl="0">
              <a:lnSpc>
                <a:spcPct val="120000"/>
              </a:lnSpc>
              <a:defRPr/>
            </a:pPr>
            <a:r>
              <a:rPr lang="zh-CN" altLang="en-US" sz="1600" dirty="0"/>
              <a:t>病毒在被</a:t>
            </a:r>
            <a:r>
              <a:rPr lang="zh-CN" altLang="en-US" sz="1600" b="1" dirty="0"/>
              <a:t>激活</a:t>
            </a:r>
            <a:r>
              <a:rPr lang="zh-CN" altLang="en-US" sz="1600" dirty="0"/>
              <a:t>后，会执行某一特定功能从而达到某种目的</a:t>
            </a:r>
            <a:endParaRPr kumimoji="0" lang="zh-CN" altLang="en-US"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2" name="文本框 11">
            <a:extLst>
              <a:ext uri="{FF2B5EF4-FFF2-40B4-BE49-F238E27FC236}">
                <a16:creationId xmlns:a16="http://schemas.microsoft.com/office/drawing/2014/main" id="{E9867355-28AA-2447-9136-88C2FB85D6D9}"/>
              </a:ext>
            </a:extLst>
          </p:cNvPr>
          <p:cNvSpPr txBox="1"/>
          <p:nvPr/>
        </p:nvSpPr>
        <p:spPr>
          <a:xfrm>
            <a:off x="1151904" y="1852197"/>
            <a:ext cx="1712328" cy="369332"/>
          </a:xfrm>
          <a:prstGeom prst="rect">
            <a:avLst/>
          </a:prstGeom>
          <a:noFill/>
        </p:spPr>
        <p:txBody>
          <a:bodyPr wrap="none" rtlCol="0">
            <a:spAutoFit/>
          </a:bodyPr>
          <a:lstStyle/>
          <a:p>
            <a:pPr lvl="0">
              <a:defRPr/>
            </a:pPr>
            <a:r>
              <a:rPr kumimoji="1" lang="zh-CN" altLang="en-US" b="1" dirty="0">
                <a:solidFill>
                  <a:srgbClr val="44546A"/>
                </a:solidFill>
                <a:cs typeface="+mn-ea"/>
                <a:sym typeface="+mn-lt"/>
              </a:rPr>
              <a:t>（</a:t>
            </a:r>
            <a:r>
              <a:rPr kumimoji="1" lang="en-US" altLang="zh-CN" b="1" dirty="0">
                <a:solidFill>
                  <a:srgbClr val="44546A"/>
                </a:solidFill>
                <a:cs typeface="+mn-ea"/>
                <a:sym typeface="+mn-lt"/>
              </a:rPr>
              <a:t>1</a:t>
            </a:r>
            <a:r>
              <a:rPr kumimoji="1" lang="zh-CN" altLang="en-US" b="1" dirty="0">
                <a:solidFill>
                  <a:srgbClr val="44546A"/>
                </a:solidFill>
                <a:cs typeface="+mn-ea"/>
                <a:sym typeface="+mn-lt"/>
              </a:rPr>
              <a:t>）隐藏阶段</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14" name="文本框 13">
            <a:extLst>
              <a:ext uri="{FF2B5EF4-FFF2-40B4-BE49-F238E27FC236}">
                <a16:creationId xmlns:a16="http://schemas.microsoft.com/office/drawing/2014/main" id="{7A7A9F92-8699-D542-A26D-E055E3C1C067}"/>
              </a:ext>
            </a:extLst>
          </p:cNvPr>
          <p:cNvSpPr txBox="1"/>
          <p:nvPr/>
        </p:nvSpPr>
        <p:spPr>
          <a:xfrm>
            <a:off x="1024904" y="2651968"/>
            <a:ext cx="2013941" cy="658257"/>
          </a:xfrm>
          <a:prstGeom prst="rect">
            <a:avLst/>
          </a:prstGeom>
          <a:noFill/>
        </p:spPr>
        <p:txBody>
          <a:bodyPr wrap="square" rtlCol="0">
            <a:spAutoFit/>
          </a:bodyPr>
          <a:lstStyle/>
          <a:p>
            <a:pPr lvl="0">
              <a:lnSpc>
                <a:spcPct val="120000"/>
              </a:lnSpc>
              <a:defRPr/>
            </a:pPr>
            <a:r>
              <a:rPr lang="zh-CN" altLang="en-US" sz="1600" dirty="0"/>
              <a:t>该阶段病毒处于</a:t>
            </a:r>
            <a:r>
              <a:rPr lang="zh-CN" altLang="en-US" sz="1600" b="1" dirty="0"/>
              <a:t>休眠</a:t>
            </a:r>
            <a:r>
              <a:rPr lang="zh-CN" altLang="en-US" sz="1600" dirty="0"/>
              <a:t>状态</a:t>
            </a:r>
            <a:endParaRPr kumimoji="0" lang="zh-CN" altLang="en-US"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5" name="文本框 14">
            <a:extLst>
              <a:ext uri="{FF2B5EF4-FFF2-40B4-BE49-F238E27FC236}">
                <a16:creationId xmlns:a16="http://schemas.microsoft.com/office/drawing/2014/main" id="{2F5BA6F3-CC12-5942-A48D-D0F30FB0DD55}"/>
              </a:ext>
            </a:extLst>
          </p:cNvPr>
          <p:cNvSpPr txBox="1"/>
          <p:nvPr/>
        </p:nvSpPr>
        <p:spPr>
          <a:xfrm>
            <a:off x="3303563" y="1852197"/>
            <a:ext cx="1712328" cy="369332"/>
          </a:xfrm>
          <a:prstGeom prst="rect">
            <a:avLst/>
          </a:prstGeom>
          <a:noFill/>
        </p:spPr>
        <p:txBody>
          <a:bodyPr wrap="none" rtlCol="0">
            <a:spAutoFit/>
          </a:bodyPr>
          <a:lstStyle/>
          <a:p>
            <a:pPr lvl="0">
              <a:defRPr/>
            </a:pPr>
            <a:r>
              <a:rPr kumimoji="1" lang="zh-CN" altLang="en-US" b="1" dirty="0">
                <a:solidFill>
                  <a:srgbClr val="44546A"/>
                </a:solidFill>
                <a:cs typeface="+mn-ea"/>
                <a:sym typeface="+mn-lt"/>
              </a:rPr>
              <a:t>（</a:t>
            </a:r>
            <a:r>
              <a:rPr kumimoji="1" lang="en-US" altLang="zh-CN" b="1" dirty="0">
                <a:solidFill>
                  <a:srgbClr val="44546A"/>
                </a:solidFill>
                <a:cs typeface="+mn-ea"/>
                <a:sym typeface="+mn-lt"/>
              </a:rPr>
              <a:t>2</a:t>
            </a:r>
            <a:r>
              <a:rPr kumimoji="1" lang="zh-CN" altLang="en-US" b="1" dirty="0">
                <a:solidFill>
                  <a:srgbClr val="44546A"/>
                </a:solidFill>
                <a:cs typeface="+mn-ea"/>
                <a:sym typeface="+mn-lt"/>
              </a:rPr>
              <a:t>）传播阶段</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17" name="文本框 16">
            <a:extLst>
              <a:ext uri="{FF2B5EF4-FFF2-40B4-BE49-F238E27FC236}">
                <a16:creationId xmlns:a16="http://schemas.microsoft.com/office/drawing/2014/main" id="{655CE0CE-4DE2-914A-9302-7F1E1EA604F1}"/>
              </a:ext>
            </a:extLst>
          </p:cNvPr>
          <p:cNvSpPr txBox="1"/>
          <p:nvPr/>
        </p:nvSpPr>
        <p:spPr>
          <a:xfrm>
            <a:off x="3270300" y="2340109"/>
            <a:ext cx="2343844" cy="1249188"/>
          </a:xfrm>
          <a:prstGeom prst="rect">
            <a:avLst/>
          </a:prstGeom>
          <a:noFill/>
        </p:spPr>
        <p:txBody>
          <a:bodyPr wrap="square" rtlCol="0">
            <a:spAutoFit/>
          </a:bodyPr>
          <a:lstStyle/>
          <a:p>
            <a:pPr lvl="0">
              <a:lnSpc>
                <a:spcPct val="120000"/>
              </a:lnSpc>
              <a:defRPr/>
            </a:pPr>
            <a:r>
              <a:rPr lang="zh-CN" altLang="en-US" sz="1600" dirty="0"/>
              <a:t>病毒程序将自身</a:t>
            </a:r>
            <a:r>
              <a:rPr lang="zh-CN" altLang="en-US" sz="1600" b="1" dirty="0"/>
              <a:t>复制</a:t>
            </a:r>
            <a:r>
              <a:rPr lang="zh-CN" altLang="en-US" sz="1600" dirty="0"/>
              <a:t>到其他程序或磁盘的某个区域上，或者传播到其他计算机中</a:t>
            </a:r>
            <a:endParaRPr kumimoji="0" lang="zh-CN" altLang="en-US"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40" name="그래픽 21">
            <a:extLst>
              <a:ext uri="{FF2B5EF4-FFF2-40B4-BE49-F238E27FC236}">
                <a16:creationId xmlns:a16="http://schemas.microsoft.com/office/drawing/2014/main" id="{7FD6CD4A-3C9F-D042-9F8B-66E8107922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95662" y="1796838"/>
            <a:ext cx="371436" cy="222862"/>
          </a:xfrm>
          <a:prstGeom prst="rect">
            <a:avLst/>
          </a:prstGeom>
        </p:spPr>
      </p:pic>
      <p:pic>
        <p:nvPicPr>
          <p:cNvPr id="41" name="그래픽 23">
            <a:extLst>
              <a:ext uri="{FF2B5EF4-FFF2-40B4-BE49-F238E27FC236}">
                <a16:creationId xmlns:a16="http://schemas.microsoft.com/office/drawing/2014/main" id="{6C86BBD7-3855-5344-AE3E-1639ECB7EF2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795662" y="2414257"/>
            <a:ext cx="371435" cy="360823"/>
          </a:xfrm>
          <a:prstGeom prst="rect">
            <a:avLst/>
          </a:prstGeom>
        </p:spPr>
      </p:pic>
      <p:pic>
        <p:nvPicPr>
          <p:cNvPr id="42" name="그래픽 24">
            <a:extLst>
              <a:ext uri="{FF2B5EF4-FFF2-40B4-BE49-F238E27FC236}">
                <a16:creationId xmlns:a16="http://schemas.microsoft.com/office/drawing/2014/main" id="{C9D81769-60B4-AD41-BB49-157AFAC7E9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46312" y="3114477"/>
            <a:ext cx="270135" cy="256629"/>
          </a:xfrm>
          <a:prstGeom prst="rect">
            <a:avLst/>
          </a:prstGeom>
        </p:spPr>
      </p:pic>
      <p:sp>
        <p:nvSpPr>
          <p:cNvPr id="44" name="文本框 43">
            <a:extLst>
              <a:ext uri="{FF2B5EF4-FFF2-40B4-BE49-F238E27FC236}">
                <a16:creationId xmlns:a16="http://schemas.microsoft.com/office/drawing/2014/main" id="{78C7E719-A124-FA4E-8812-DA0140BA9A62}"/>
              </a:ext>
            </a:extLst>
          </p:cNvPr>
          <p:cNvSpPr txBox="1"/>
          <p:nvPr/>
        </p:nvSpPr>
        <p:spPr>
          <a:xfrm>
            <a:off x="7248998" y="1719246"/>
            <a:ext cx="800219" cy="338554"/>
          </a:xfrm>
          <a:prstGeom prst="rect">
            <a:avLst/>
          </a:prstGeom>
          <a:noFill/>
        </p:spPr>
        <p:txBody>
          <a:bodyPr wrap="none" rtlCol="0">
            <a:spAutoFit/>
          </a:bodyPr>
          <a:lstStyle/>
          <a:p>
            <a:pPr lvl="0">
              <a:defRPr/>
            </a:pPr>
            <a:r>
              <a:rPr kumimoji="1" lang="zh-CN" altLang="en-US" sz="1600" dirty="0">
                <a:solidFill>
                  <a:prstClr val="black">
                    <a:lumMod val="75000"/>
                    <a:lumOff val="25000"/>
                  </a:prstClr>
                </a:solidFill>
                <a:cs typeface="+mn-ea"/>
                <a:sym typeface="+mn-lt"/>
              </a:rPr>
              <a:t>传染性</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6" name="文本框 45">
            <a:extLst>
              <a:ext uri="{FF2B5EF4-FFF2-40B4-BE49-F238E27FC236}">
                <a16:creationId xmlns:a16="http://schemas.microsoft.com/office/drawing/2014/main" id="{B9D9C659-A255-8D4B-B8B8-3537C0570DEF}"/>
              </a:ext>
            </a:extLst>
          </p:cNvPr>
          <p:cNvSpPr txBox="1"/>
          <p:nvPr/>
        </p:nvSpPr>
        <p:spPr>
          <a:xfrm>
            <a:off x="7248997" y="2363199"/>
            <a:ext cx="800219" cy="338554"/>
          </a:xfrm>
          <a:prstGeom prst="rect">
            <a:avLst/>
          </a:prstGeom>
          <a:noFill/>
        </p:spPr>
        <p:txBody>
          <a:bodyPr wrap="none" rtlCol="0">
            <a:spAutoFit/>
          </a:bodyPr>
          <a:lstStyle/>
          <a:p>
            <a:pPr lvl="0">
              <a:defRPr/>
            </a:pPr>
            <a:r>
              <a:rPr kumimoji="1" lang="zh-CN" altLang="en-US" sz="1600" dirty="0">
                <a:solidFill>
                  <a:prstClr val="black">
                    <a:lumMod val="75000"/>
                    <a:lumOff val="25000"/>
                  </a:prstClr>
                </a:solidFill>
                <a:cs typeface="+mn-ea"/>
                <a:sym typeface="+mn-lt"/>
              </a:rPr>
              <a:t>破坏性</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8" name="文本框 47">
            <a:extLst>
              <a:ext uri="{FF2B5EF4-FFF2-40B4-BE49-F238E27FC236}">
                <a16:creationId xmlns:a16="http://schemas.microsoft.com/office/drawing/2014/main" id="{16379D3D-7132-2F4D-9109-C929D920B2FC}"/>
              </a:ext>
            </a:extLst>
          </p:cNvPr>
          <p:cNvSpPr txBox="1"/>
          <p:nvPr/>
        </p:nvSpPr>
        <p:spPr>
          <a:xfrm>
            <a:off x="7248997" y="3007152"/>
            <a:ext cx="800219" cy="338554"/>
          </a:xfrm>
          <a:prstGeom prst="rect">
            <a:avLst/>
          </a:prstGeom>
          <a:noFill/>
        </p:spPr>
        <p:txBody>
          <a:bodyPr wrap="none" rtlCol="0">
            <a:spAutoFit/>
          </a:bodyPr>
          <a:lstStyle/>
          <a:p>
            <a:pPr lvl="0">
              <a:defRPr/>
            </a:pPr>
            <a:r>
              <a:rPr kumimoji="1" lang="zh-CN" altLang="en-US" sz="1600" dirty="0">
                <a:solidFill>
                  <a:prstClr val="black">
                    <a:lumMod val="75000"/>
                    <a:lumOff val="25000"/>
                  </a:prstClr>
                </a:solidFill>
                <a:cs typeface="+mn-ea"/>
                <a:sym typeface="+mn-lt"/>
              </a:rPr>
              <a:t>潜伏性</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18" name="图片 17" descr="图表, 旭日形&#10;&#10;描述已自动生成">
            <a:extLst>
              <a:ext uri="{FF2B5EF4-FFF2-40B4-BE49-F238E27FC236}">
                <a16:creationId xmlns:a16="http://schemas.microsoft.com/office/drawing/2014/main" id="{8AA1DE71-2F1E-E905-B744-0FF5A2D199D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9" name="文本框 18">
            <a:extLst>
              <a:ext uri="{FF2B5EF4-FFF2-40B4-BE49-F238E27FC236}">
                <a16:creationId xmlns:a16="http://schemas.microsoft.com/office/drawing/2014/main" id="{429FAD5C-E872-04D5-D8D3-469B441B471D}"/>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02</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20" name="文本框 19">
            <a:extLst>
              <a:ext uri="{FF2B5EF4-FFF2-40B4-BE49-F238E27FC236}">
                <a16:creationId xmlns:a16="http://schemas.microsoft.com/office/drawing/2014/main" id="{523B17D9-3DC9-552D-1D08-B0E9B175FAB3}"/>
              </a:ext>
            </a:extLst>
          </p:cNvPr>
          <p:cNvSpPr txBox="1"/>
          <p:nvPr/>
        </p:nvSpPr>
        <p:spPr>
          <a:xfrm>
            <a:off x="1151904" y="1091018"/>
            <a:ext cx="3457998" cy="369332"/>
          </a:xfrm>
          <a:prstGeom prst="rect">
            <a:avLst/>
          </a:prstGeom>
          <a:noFill/>
        </p:spPr>
        <p:txBody>
          <a:bodyPr wrap="none" rtlCol="0">
            <a:spAutoFit/>
          </a:bodyPr>
          <a:lstStyle/>
          <a:p>
            <a:pPr lvl="0">
              <a:defRPr/>
            </a:pPr>
            <a:r>
              <a:rPr lang="zh-CN" altLang="en-US" dirty="0"/>
              <a:t>病毒的生命周期分为 </a:t>
            </a:r>
            <a:r>
              <a:rPr lang="en-US" altLang="zh-CN" dirty="0"/>
              <a:t>4 </a:t>
            </a:r>
            <a:r>
              <a:rPr lang="zh-CN" altLang="en-US" dirty="0"/>
              <a:t>个阶段：</a:t>
            </a:r>
            <a:endParaRPr kumimoji="1" lang="zh-CN" altLang="en-US" sz="1800" b="0" i="0" u="none" strike="noStrike" kern="1200" cap="none" spc="0" normalizeH="0" baseline="0" noProof="0" dirty="0">
              <a:ln>
                <a:noFill/>
              </a:ln>
              <a:solidFill>
                <a:srgbClr val="44546A"/>
              </a:solidFill>
              <a:effectLst/>
              <a:uLnTx/>
              <a:uFillTx/>
              <a:cs typeface="+mn-ea"/>
              <a:sym typeface="+mn-lt"/>
            </a:endParaRPr>
          </a:p>
        </p:txBody>
      </p:sp>
      <p:sp>
        <p:nvSpPr>
          <p:cNvPr id="21" name="文本框 20">
            <a:extLst>
              <a:ext uri="{FF2B5EF4-FFF2-40B4-BE49-F238E27FC236}">
                <a16:creationId xmlns:a16="http://schemas.microsoft.com/office/drawing/2014/main" id="{0DFD3BB5-D3AA-2010-43E9-117F2F6551F9}"/>
              </a:ext>
            </a:extLst>
          </p:cNvPr>
          <p:cNvSpPr txBox="1"/>
          <p:nvPr/>
        </p:nvSpPr>
        <p:spPr>
          <a:xfrm>
            <a:off x="6660046" y="1084007"/>
            <a:ext cx="3185487" cy="369332"/>
          </a:xfrm>
          <a:prstGeom prst="rect">
            <a:avLst/>
          </a:prstGeom>
          <a:noFill/>
        </p:spPr>
        <p:txBody>
          <a:bodyPr wrap="none" rtlCol="0">
            <a:spAutoFit/>
          </a:bodyPr>
          <a:lstStyle/>
          <a:p>
            <a:pPr lvl="0">
              <a:defRPr/>
            </a:pPr>
            <a:r>
              <a:rPr lang="zh-CN" altLang="en-US" dirty="0"/>
              <a:t>计算机病毒有以下几个特征：</a:t>
            </a:r>
            <a:endParaRPr kumimoji="1" lang="zh-CN" altLang="en-US" sz="1800" b="0" i="0" u="none" strike="noStrike" kern="1200" cap="none" spc="0" normalizeH="0" baseline="0" noProof="0" dirty="0">
              <a:ln>
                <a:noFill/>
              </a:ln>
              <a:solidFill>
                <a:srgbClr val="44546A"/>
              </a:solidFill>
              <a:effectLst/>
              <a:uLnTx/>
              <a:uFillTx/>
              <a:cs typeface="+mn-ea"/>
              <a:sym typeface="+mn-lt"/>
            </a:endParaRPr>
          </a:p>
        </p:txBody>
      </p:sp>
      <p:pic>
        <p:nvPicPr>
          <p:cNvPr id="7" name="그래픽 21">
            <a:extLst>
              <a:ext uri="{FF2B5EF4-FFF2-40B4-BE49-F238E27FC236}">
                <a16:creationId xmlns:a16="http://schemas.microsoft.com/office/drawing/2014/main" id="{9E1EF552-B88E-4447-494F-40E2537CFCC4}"/>
              </a:ext>
            </a:extLst>
          </p:cNvPr>
          <p:cNvPicPr>
            <a:picLocks noChangeAspect="1"/>
          </p:cNvPicPr>
          <p:nvPr/>
        </p:nvPicPr>
        <p:blipFill>
          <a:blip r:embed="rId3">
            <a:extLst>
              <a:ext uri="{96DAC541-7B7A-43D3-8B79-37D633B846F1}">
                <asvg:svgBlip xmlns:asvg="http://schemas.microsoft.com/office/drawing/2016/SVG/main" r:embed="rId10"/>
              </a:ext>
            </a:extLst>
          </a:blip>
          <a:stretch>
            <a:fillRect/>
          </a:stretch>
        </p:blipFill>
        <p:spPr>
          <a:xfrm>
            <a:off x="6795662" y="3728697"/>
            <a:ext cx="371436" cy="222862"/>
          </a:xfrm>
          <a:prstGeom prst="rect">
            <a:avLst/>
          </a:prstGeom>
        </p:spPr>
      </p:pic>
      <p:pic>
        <p:nvPicPr>
          <p:cNvPr id="10" name="그래픽 23">
            <a:extLst>
              <a:ext uri="{FF2B5EF4-FFF2-40B4-BE49-F238E27FC236}">
                <a16:creationId xmlns:a16="http://schemas.microsoft.com/office/drawing/2014/main" id="{55211C9B-C643-82C1-0758-6EE208B0F171}"/>
              </a:ext>
            </a:extLst>
          </p:cNvPr>
          <p:cNvPicPr>
            <a:picLocks noChangeAspect="1"/>
          </p:cNvPicPr>
          <p:nvPr/>
        </p:nvPicPr>
        <p:blipFill>
          <a:blip r:embed="rId5">
            <a:extLst>
              <a:ext uri="{96DAC541-7B7A-43D3-8B79-37D633B846F1}">
                <asvg:svgBlip xmlns:asvg="http://schemas.microsoft.com/office/drawing/2016/SVG/main" r:embed="rId11"/>
              </a:ext>
            </a:extLst>
          </a:blip>
          <a:stretch>
            <a:fillRect/>
          </a:stretch>
        </p:blipFill>
        <p:spPr>
          <a:xfrm>
            <a:off x="6795662" y="4346116"/>
            <a:ext cx="371435" cy="360823"/>
          </a:xfrm>
          <a:prstGeom prst="rect">
            <a:avLst/>
          </a:prstGeom>
        </p:spPr>
      </p:pic>
      <p:pic>
        <p:nvPicPr>
          <p:cNvPr id="13" name="그래픽 24">
            <a:extLst>
              <a:ext uri="{FF2B5EF4-FFF2-40B4-BE49-F238E27FC236}">
                <a16:creationId xmlns:a16="http://schemas.microsoft.com/office/drawing/2014/main" id="{929F6E71-E363-8308-7F64-8CFC94ACA590}"/>
              </a:ext>
            </a:extLst>
          </p:cNvPr>
          <p:cNvPicPr>
            <a:picLocks noChangeAspect="1"/>
          </p:cNvPicPr>
          <p:nvPr/>
        </p:nvPicPr>
        <p:blipFill>
          <a:blip r:embed="rId7">
            <a:extLst>
              <a:ext uri="{96DAC541-7B7A-43D3-8B79-37D633B846F1}">
                <asvg:svgBlip xmlns:asvg="http://schemas.microsoft.com/office/drawing/2016/SVG/main" r:embed="rId12"/>
              </a:ext>
            </a:extLst>
          </a:blip>
          <a:stretch>
            <a:fillRect/>
          </a:stretch>
        </p:blipFill>
        <p:spPr>
          <a:xfrm>
            <a:off x="6846312" y="5046336"/>
            <a:ext cx="270135" cy="256629"/>
          </a:xfrm>
          <a:prstGeom prst="rect">
            <a:avLst/>
          </a:prstGeom>
        </p:spPr>
      </p:pic>
      <p:sp>
        <p:nvSpPr>
          <p:cNvPr id="16" name="文本框 15">
            <a:extLst>
              <a:ext uri="{FF2B5EF4-FFF2-40B4-BE49-F238E27FC236}">
                <a16:creationId xmlns:a16="http://schemas.microsoft.com/office/drawing/2014/main" id="{AA21BD1D-00E6-FAB3-5E67-463EEE4895E7}"/>
              </a:ext>
            </a:extLst>
          </p:cNvPr>
          <p:cNvSpPr txBox="1"/>
          <p:nvPr/>
        </p:nvSpPr>
        <p:spPr>
          <a:xfrm>
            <a:off x="7248998" y="3651105"/>
            <a:ext cx="1005403" cy="338554"/>
          </a:xfrm>
          <a:prstGeom prst="rect">
            <a:avLst/>
          </a:prstGeom>
          <a:noFill/>
        </p:spPr>
        <p:txBody>
          <a:bodyPr wrap="none" rtlCol="0">
            <a:spAutoFit/>
          </a:bodyPr>
          <a:lstStyle/>
          <a:p>
            <a:pPr lvl="0">
              <a:defRPr/>
            </a:pPr>
            <a:r>
              <a:rPr kumimoji="1" lang="zh-CN" altLang="en-US" sz="1600" dirty="0">
                <a:solidFill>
                  <a:prstClr val="black">
                    <a:lumMod val="75000"/>
                    <a:lumOff val="25000"/>
                  </a:prstClr>
                </a:solidFill>
                <a:cs typeface="+mn-ea"/>
                <a:sym typeface="+mn-lt"/>
              </a:rPr>
              <a:t>可执行性</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2" name="文本框 21">
            <a:extLst>
              <a:ext uri="{FF2B5EF4-FFF2-40B4-BE49-F238E27FC236}">
                <a16:creationId xmlns:a16="http://schemas.microsoft.com/office/drawing/2014/main" id="{7EB4D571-C3AF-2FC2-50B5-3C9C81D592DD}"/>
              </a:ext>
            </a:extLst>
          </p:cNvPr>
          <p:cNvSpPr txBox="1"/>
          <p:nvPr/>
        </p:nvSpPr>
        <p:spPr>
          <a:xfrm>
            <a:off x="7248997" y="4295058"/>
            <a:ext cx="1005403" cy="338554"/>
          </a:xfrm>
          <a:prstGeom prst="rect">
            <a:avLst/>
          </a:prstGeom>
          <a:noFill/>
        </p:spPr>
        <p:txBody>
          <a:bodyPr wrap="none" rtlCol="0">
            <a:spAutoFit/>
          </a:bodyPr>
          <a:lstStyle/>
          <a:p>
            <a:pPr lvl="0">
              <a:defRPr/>
            </a:pPr>
            <a:r>
              <a:rPr kumimoji="1" lang="zh-CN" altLang="en-US" sz="1600" dirty="0">
                <a:solidFill>
                  <a:prstClr val="black">
                    <a:lumMod val="75000"/>
                    <a:lumOff val="25000"/>
                  </a:prstClr>
                </a:solidFill>
                <a:cs typeface="+mn-ea"/>
                <a:sym typeface="+mn-lt"/>
              </a:rPr>
              <a:t>可触发性</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3" name="文本框 22">
            <a:extLst>
              <a:ext uri="{FF2B5EF4-FFF2-40B4-BE49-F238E27FC236}">
                <a16:creationId xmlns:a16="http://schemas.microsoft.com/office/drawing/2014/main" id="{A59CBD6B-7F7D-3860-231D-1F50142D4530}"/>
              </a:ext>
            </a:extLst>
          </p:cNvPr>
          <p:cNvSpPr txBox="1"/>
          <p:nvPr/>
        </p:nvSpPr>
        <p:spPr>
          <a:xfrm>
            <a:off x="7248997" y="4939011"/>
            <a:ext cx="80021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隐蔽性</a:t>
            </a:r>
          </a:p>
        </p:txBody>
      </p:sp>
    </p:spTree>
    <p:extLst>
      <p:ext uri="{BB962C8B-B14F-4D97-AF65-F5344CB8AC3E}">
        <p14:creationId xmlns:p14="http://schemas.microsoft.com/office/powerpoint/2010/main" val="149215469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dissolve">
                                      <p:cBhvr>
                                        <p:cTn id="31" dur="500"/>
                                        <p:tgtEl>
                                          <p:spTgt spid="14"/>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dissolve">
                                      <p:cBhvr>
                                        <p:cTn id="34" dur="500"/>
                                        <p:tgtEl>
                                          <p:spTgt spid="15"/>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dissolv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dissolve">
                                      <p:cBhvr>
                                        <p:cTn id="42" dur="500"/>
                                        <p:tgtEl>
                                          <p:spTgt spid="40"/>
                                        </p:tgtEl>
                                      </p:cBhvr>
                                    </p:animEffect>
                                  </p:childTnLst>
                                </p:cTn>
                              </p:par>
                              <p:par>
                                <p:cTn id="43" presetID="9" presetClass="entr" presetSubtype="0"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dissolve">
                                      <p:cBhvr>
                                        <p:cTn id="45" dur="500"/>
                                        <p:tgtEl>
                                          <p:spTgt spid="41"/>
                                        </p:tgtEl>
                                      </p:cBhvr>
                                    </p:animEffect>
                                  </p:childTnLst>
                                </p:cTn>
                              </p:par>
                              <p:par>
                                <p:cTn id="46" presetID="9" presetClass="entr" presetSubtype="0" fill="hold"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dissolve">
                                      <p:cBhvr>
                                        <p:cTn id="48" dur="500"/>
                                        <p:tgtEl>
                                          <p:spTgt spid="42"/>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dissolve">
                                      <p:cBhvr>
                                        <p:cTn id="51" dur="500"/>
                                        <p:tgtEl>
                                          <p:spTgt spid="44"/>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dissolve">
                                      <p:cBhvr>
                                        <p:cTn id="54" dur="500"/>
                                        <p:tgtEl>
                                          <p:spTgt spid="46"/>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dissolve">
                                      <p:cBhvr>
                                        <p:cTn id="57" dur="500"/>
                                        <p:tgtEl>
                                          <p:spTgt spid="48"/>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dissolve">
                                      <p:cBhvr>
                                        <p:cTn id="60" dur="500"/>
                                        <p:tgtEl>
                                          <p:spTgt spid="20"/>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dissolve">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dissolve">
                                      <p:cBhvr>
                                        <p:cTn id="68" dur="500"/>
                                        <p:tgtEl>
                                          <p:spTgt spid="7"/>
                                        </p:tgtEl>
                                      </p:cBhvr>
                                    </p:animEffect>
                                  </p:childTnLst>
                                </p:cTn>
                              </p:par>
                              <p:par>
                                <p:cTn id="69" presetID="9" presetClass="entr" presetSubtype="0"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dissolve">
                                      <p:cBhvr>
                                        <p:cTn id="71" dur="500"/>
                                        <p:tgtEl>
                                          <p:spTgt spid="10"/>
                                        </p:tgtEl>
                                      </p:cBhvr>
                                    </p:animEffect>
                                  </p:childTnLst>
                                </p:cTn>
                              </p:par>
                              <p:par>
                                <p:cTn id="72" presetID="9" presetClass="entr" presetSubtype="0"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dissolve">
                                      <p:cBhvr>
                                        <p:cTn id="74" dur="500"/>
                                        <p:tgtEl>
                                          <p:spTgt spid="13"/>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dissolve">
                                      <p:cBhvr>
                                        <p:cTn id="77" dur="500"/>
                                        <p:tgtEl>
                                          <p:spTgt spid="16"/>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dissolve">
                                      <p:cBhvr>
                                        <p:cTn id="80" dur="500"/>
                                        <p:tgtEl>
                                          <p:spTgt spid="22"/>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dissolve">
                                      <p:cBhvr>
                                        <p:cTn id="8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8" grpId="0"/>
      <p:bldP spid="9" grpId="0"/>
      <p:bldP spid="11" grpId="0"/>
      <p:bldP spid="12" grpId="0"/>
      <p:bldP spid="14" grpId="0"/>
      <p:bldP spid="15" grpId="0"/>
      <p:bldP spid="17" grpId="0"/>
      <p:bldP spid="44" grpId="0"/>
      <p:bldP spid="46" grpId="0"/>
      <p:bldP spid="48" grpId="0"/>
      <p:bldP spid="20" grpId="0"/>
      <p:bldP spid="21" grpId="0"/>
      <p:bldP spid="16"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518082" y="2828411"/>
            <a:ext cx="11264622" cy="923330"/>
          </a:xfrm>
          <a:prstGeom prst="rect">
            <a:avLst/>
          </a:prstGeom>
          <a:noFill/>
        </p:spPr>
        <p:txBody>
          <a:bodyPr wrap="none" rtlCol="0">
            <a:spAutoFit/>
          </a:bodyPr>
          <a:lstStyle/>
          <a:p>
            <a:pPr lvl="0"/>
            <a:r>
              <a:rPr kumimoji="1" lang="zh-CN" altLang="en-US" sz="5400" b="1" dirty="0">
                <a:solidFill>
                  <a:srgbClr val="44546A"/>
                </a:solidFill>
                <a:cs typeface="+mn-ea"/>
                <a:sym typeface="+mn-lt"/>
              </a:rPr>
              <a:t>构建安全交易环境的安全技术和措施</a:t>
            </a:r>
          </a:p>
        </p:txBody>
      </p:sp>
      <p:pic>
        <p:nvPicPr>
          <p:cNvPr id="10" name="图片 9" descr="图表, 旭日形&#10;&#10;描述已自动生成">
            <a:extLst>
              <a:ext uri="{FF2B5EF4-FFF2-40B4-BE49-F238E27FC236}">
                <a16:creationId xmlns:a16="http://schemas.microsoft.com/office/drawing/2014/main" id="{8312C7B8-ED87-A09B-2737-8EC9696107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63680431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数字加密技术</a:t>
            </a:r>
          </a:p>
        </p:txBody>
      </p:sp>
      <p:sp>
        <p:nvSpPr>
          <p:cNvPr id="3" name="矩形 2">
            <a:extLst>
              <a:ext uri="{FF2B5EF4-FFF2-40B4-BE49-F238E27FC236}">
                <a16:creationId xmlns:a16="http://schemas.microsoft.com/office/drawing/2014/main" id="{F2CB9F34-5306-8A40-AA11-03AB4FFD28A1}"/>
              </a:ext>
            </a:extLst>
          </p:cNvPr>
          <p:cNvSpPr/>
          <p:nvPr/>
        </p:nvSpPr>
        <p:spPr>
          <a:xfrm>
            <a:off x="5692565" y="1409920"/>
            <a:ext cx="5370290" cy="230756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文本框 3">
            <a:extLst>
              <a:ext uri="{FF2B5EF4-FFF2-40B4-BE49-F238E27FC236}">
                <a16:creationId xmlns:a16="http://schemas.microsoft.com/office/drawing/2014/main" id="{46F1BE3E-FD14-184B-A572-89F3AAD95623}"/>
              </a:ext>
            </a:extLst>
          </p:cNvPr>
          <p:cNvSpPr txBox="1"/>
          <p:nvPr/>
        </p:nvSpPr>
        <p:spPr>
          <a:xfrm>
            <a:off x="5949826" y="1920412"/>
            <a:ext cx="5093069" cy="1661609"/>
          </a:xfrm>
          <a:prstGeom prst="rect">
            <a:avLst/>
          </a:prstGeom>
          <a:noFill/>
        </p:spPr>
        <p:txBody>
          <a:bodyPr wrap="square" rtlCol="0">
            <a:spAutoFit/>
          </a:bodyPr>
          <a:lstStyle/>
          <a:p>
            <a:pPr lvl="0">
              <a:lnSpc>
                <a:spcPct val="130000"/>
              </a:lnSpc>
              <a:defRPr/>
            </a:pPr>
            <a:r>
              <a:rPr lang="zh-CN" altLang="en-US" sz="1600" b="1" dirty="0">
                <a:solidFill>
                  <a:schemeClr val="tx1">
                    <a:lumMod val="95000"/>
                    <a:lumOff val="5000"/>
                  </a:schemeClr>
                </a:solidFill>
              </a:rPr>
              <a:t>特点：</a:t>
            </a:r>
            <a:r>
              <a:rPr lang="zh-CN" altLang="en-US" sz="1600" dirty="0">
                <a:solidFill>
                  <a:schemeClr val="tx1">
                    <a:lumMod val="95000"/>
                    <a:lumOff val="5000"/>
                  </a:schemeClr>
                </a:solidFill>
              </a:rPr>
              <a:t>加密密钥与解密密钥相同或实质上等同</a:t>
            </a:r>
            <a:endParaRPr lang="en-US" altLang="zh-CN" sz="1600" dirty="0">
              <a:solidFill>
                <a:schemeClr val="tx1">
                  <a:lumMod val="95000"/>
                  <a:lumOff val="5000"/>
                </a:schemeClr>
              </a:solidFill>
            </a:endParaRPr>
          </a:p>
          <a:p>
            <a:pPr lvl="0">
              <a:lnSpc>
                <a:spcPct val="130000"/>
              </a:lnSpc>
              <a:defRPr/>
            </a:pPr>
            <a:r>
              <a:rPr kumimoji="1" lang="zh-CN" altLang="en-US" sz="1600" b="1" i="0" u="none" strike="noStrike" kern="1200" cap="none" spc="0" normalizeH="0" baseline="0" noProof="0" dirty="0">
                <a:ln>
                  <a:noFill/>
                </a:ln>
                <a:solidFill>
                  <a:schemeClr val="tx1">
                    <a:lumMod val="95000"/>
                    <a:lumOff val="5000"/>
                  </a:schemeClr>
                </a:solidFill>
                <a:effectLst/>
                <a:uLnTx/>
                <a:uFillTx/>
                <a:cs typeface="+mn-ea"/>
                <a:sym typeface="+mn-lt"/>
              </a:rPr>
              <a:t>过程：</a:t>
            </a:r>
            <a:r>
              <a:rPr kumimoji="1" lang="zh-CN" altLang="en-US" sz="1600" dirty="0">
                <a:solidFill>
                  <a:schemeClr val="tx1">
                    <a:lumMod val="95000"/>
                    <a:lumOff val="5000"/>
                  </a:schemeClr>
                </a:solidFill>
                <a:cs typeface="+mn-ea"/>
                <a:sym typeface="+mn-lt"/>
              </a:rPr>
              <a:t>①</a:t>
            </a:r>
            <a:r>
              <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rPr>
              <a:t>密</a:t>
            </a:r>
            <a:r>
              <a:rPr lang="zh-CN" altLang="en-US" sz="1600" dirty="0">
                <a:solidFill>
                  <a:schemeClr val="tx1">
                    <a:lumMod val="95000"/>
                    <a:lumOff val="5000"/>
                  </a:schemeClr>
                </a:solidFill>
              </a:rPr>
              <a:t>钥 </a:t>
            </a:r>
            <a:r>
              <a:rPr lang="en-US" altLang="zh-CN" sz="1600" dirty="0">
                <a:solidFill>
                  <a:schemeClr val="tx1">
                    <a:lumMod val="95000"/>
                    <a:lumOff val="5000"/>
                  </a:schemeClr>
                </a:solidFill>
              </a:rPr>
              <a:t>K </a:t>
            </a:r>
            <a:r>
              <a:rPr lang="zh-CN" altLang="en-US" sz="1600" dirty="0">
                <a:solidFill>
                  <a:schemeClr val="tx1">
                    <a:lumMod val="95000"/>
                    <a:lumOff val="5000"/>
                  </a:schemeClr>
                </a:solidFill>
              </a:rPr>
              <a:t>必须通过安全的密钥信道传给对方</a:t>
            </a:r>
            <a:endParaRPr lang="en-US" altLang="zh-CN" sz="1600" dirty="0">
              <a:solidFill>
                <a:schemeClr val="tx1">
                  <a:lumMod val="95000"/>
                  <a:lumOff val="5000"/>
                </a:schemeClr>
              </a:solidFill>
            </a:endParaRPr>
          </a:p>
          <a:p>
            <a:pPr lvl="0">
              <a:lnSpc>
                <a:spcPct val="130000"/>
              </a:lnSpc>
              <a:defRPr/>
            </a:pPr>
            <a:r>
              <a:rPr lang="zh-CN" altLang="en-US" sz="1600" dirty="0">
                <a:solidFill>
                  <a:schemeClr val="tx1">
                    <a:lumMod val="95000"/>
                    <a:lumOff val="5000"/>
                  </a:schemeClr>
                </a:solidFill>
              </a:rPr>
              <a:t>②信息的发送方和接收方必须使用相同的密钥去加密和解密数据</a:t>
            </a:r>
            <a:endParaRPr lang="en-US" altLang="zh-CN" sz="1600" dirty="0">
              <a:solidFill>
                <a:schemeClr val="tx1">
                  <a:lumMod val="95000"/>
                  <a:lumOff val="5000"/>
                </a:schemeClr>
              </a:solidFill>
            </a:endParaRPr>
          </a:p>
          <a:p>
            <a:pPr lvl="0">
              <a:lnSpc>
                <a:spcPct val="130000"/>
              </a:lnSpc>
              <a:defRPr/>
            </a:pPr>
            <a:r>
              <a:rPr lang="zh-CN" altLang="en-US" sz="1600" dirty="0">
                <a:solidFill>
                  <a:schemeClr val="tx1">
                    <a:lumMod val="95000"/>
                    <a:lumOff val="5000"/>
                  </a:schemeClr>
                </a:solidFill>
              </a:rPr>
              <a:t>③</a:t>
            </a:r>
            <a:r>
              <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rPr>
              <a:t>算法对称，</a:t>
            </a:r>
            <a:r>
              <a:rPr lang="zh-CN" altLang="en-US" sz="1600" dirty="0">
                <a:solidFill>
                  <a:schemeClr val="tx1">
                    <a:lumMod val="95000"/>
                    <a:lumOff val="5000"/>
                  </a:schemeClr>
                </a:solidFill>
              </a:rPr>
              <a:t>既可用于加密也可用于解密</a:t>
            </a:r>
            <a:endPar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5" name="文本框 4">
            <a:extLst>
              <a:ext uri="{FF2B5EF4-FFF2-40B4-BE49-F238E27FC236}">
                <a16:creationId xmlns:a16="http://schemas.microsoft.com/office/drawing/2014/main" id="{76419D01-0CB6-8345-A784-D4C34B1C012E}"/>
              </a:ext>
            </a:extLst>
          </p:cNvPr>
          <p:cNvSpPr txBox="1"/>
          <p:nvPr/>
        </p:nvSpPr>
        <p:spPr>
          <a:xfrm>
            <a:off x="5949828" y="1528958"/>
            <a:ext cx="41788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b="1" dirty="0">
                <a:solidFill>
                  <a:srgbClr val="44546A"/>
                </a:solidFill>
                <a:cs typeface="+mn-ea"/>
                <a:sym typeface="+mn-lt"/>
              </a:rPr>
              <a:t>对称密钥密码体系（单钥密码体系）</a:t>
            </a:r>
            <a:endParaRPr kumimoji="1" lang="zh-CN" altLang="en-US" b="1" i="0" u="none" strike="noStrike" kern="1200" cap="none" spc="0" normalizeH="0" baseline="0" noProof="0" dirty="0">
              <a:ln>
                <a:noFill/>
              </a:ln>
              <a:solidFill>
                <a:srgbClr val="44546A"/>
              </a:solidFill>
              <a:effectLst/>
              <a:uLnTx/>
              <a:uFillTx/>
              <a:cs typeface="+mn-ea"/>
              <a:sym typeface="+mn-lt"/>
            </a:endParaRPr>
          </a:p>
        </p:txBody>
      </p:sp>
      <p:sp>
        <p:nvSpPr>
          <p:cNvPr id="6" name="矩形 5">
            <a:extLst>
              <a:ext uri="{FF2B5EF4-FFF2-40B4-BE49-F238E27FC236}">
                <a16:creationId xmlns:a16="http://schemas.microsoft.com/office/drawing/2014/main" id="{BEFBA3B3-B5DD-6C4C-A007-A04F86C5FE21}"/>
              </a:ext>
            </a:extLst>
          </p:cNvPr>
          <p:cNvSpPr/>
          <p:nvPr/>
        </p:nvSpPr>
        <p:spPr>
          <a:xfrm>
            <a:off x="5692565" y="1354489"/>
            <a:ext cx="5370290"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a16="http://schemas.microsoft.com/office/drawing/2014/main" id="{CDC7B1E1-D2A3-4C4C-ADAD-F2382F3089D1}"/>
              </a:ext>
            </a:extLst>
          </p:cNvPr>
          <p:cNvSpPr/>
          <p:nvPr/>
        </p:nvSpPr>
        <p:spPr>
          <a:xfrm>
            <a:off x="5692573" y="3849966"/>
            <a:ext cx="6090718" cy="254390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B17C519C-610B-4648-997A-D1EFECE2699A}"/>
              </a:ext>
            </a:extLst>
          </p:cNvPr>
          <p:cNvSpPr txBox="1"/>
          <p:nvPr/>
        </p:nvSpPr>
        <p:spPr>
          <a:xfrm>
            <a:off x="5790498" y="4369986"/>
            <a:ext cx="5944302" cy="1981696"/>
          </a:xfrm>
          <a:prstGeom prst="rect">
            <a:avLst/>
          </a:prstGeom>
          <a:noFill/>
        </p:spPr>
        <p:txBody>
          <a:bodyPr wrap="square" rtlCol="0">
            <a:spAutoFit/>
          </a:bodyPr>
          <a:lstStyle/>
          <a:p>
            <a:pPr lvl="0">
              <a:lnSpc>
                <a:spcPct val="130000"/>
              </a:lnSpc>
              <a:defRPr/>
            </a:pPr>
            <a:r>
              <a:rPr kumimoji="1" lang="zh-CN" altLang="en-US" sz="1600" b="1" i="0" u="none" strike="noStrike" kern="1200" cap="none" spc="0" normalizeH="0" baseline="0" noProof="0" dirty="0">
                <a:ln>
                  <a:noFill/>
                </a:ln>
                <a:solidFill>
                  <a:schemeClr val="tx1">
                    <a:lumMod val="95000"/>
                    <a:lumOff val="5000"/>
                  </a:schemeClr>
                </a:solidFill>
                <a:effectLst/>
                <a:uLnTx/>
                <a:uFillTx/>
                <a:cs typeface="+mn-ea"/>
                <a:sym typeface="+mn-lt"/>
              </a:rPr>
              <a:t>过程：</a:t>
            </a:r>
            <a:r>
              <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rPr>
              <a:t>①</a:t>
            </a:r>
            <a:r>
              <a:rPr lang="zh-CN" altLang="en-US" sz="1600" dirty="0">
                <a:solidFill>
                  <a:schemeClr val="tx1">
                    <a:lumMod val="95000"/>
                    <a:lumOff val="5000"/>
                  </a:schemeClr>
                </a:solidFill>
              </a:rPr>
              <a:t>使用</a:t>
            </a:r>
            <a:r>
              <a:rPr lang="en-US" altLang="zh-CN" sz="1600" dirty="0">
                <a:solidFill>
                  <a:schemeClr val="tx1">
                    <a:lumMod val="95000"/>
                    <a:lumOff val="5000"/>
                  </a:schemeClr>
                </a:solidFill>
              </a:rPr>
              <a:t>2</a:t>
            </a:r>
            <a:r>
              <a:rPr lang="zh-CN" altLang="en-US" sz="1600" dirty="0">
                <a:solidFill>
                  <a:schemeClr val="tx1">
                    <a:lumMod val="95000"/>
                    <a:lumOff val="5000"/>
                  </a:schemeClr>
                </a:solidFill>
              </a:rPr>
              <a:t>个不同的密钥，一个用来加密信息，叫</a:t>
            </a:r>
            <a:r>
              <a:rPr lang="zh-CN" altLang="en-US" sz="1600" b="1" dirty="0">
                <a:solidFill>
                  <a:srgbClr val="44546A"/>
                </a:solidFill>
              </a:rPr>
              <a:t>加密密钥</a:t>
            </a:r>
            <a:r>
              <a:rPr lang="zh-CN" altLang="en-US" sz="1600" dirty="0">
                <a:solidFill>
                  <a:schemeClr val="tx1">
                    <a:lumMod val="95000"/>
                    <a:lumOff val="5000"/>
                  </a:schemeClr>
                </a:solidFill>
              </a:rPr>
              <a:t>；另外一个用来解密信息，称为</a:t>
            </a:r>
            <a:r>
              <a:rPr lang="zh-CN" altLang="en-US" sz="1600" b="1" dirty="0">
                <a:solidFill>
                  <a:srgbClr val="44546A"/>
                </a:solidFill>
              </a:rPr>
              <a:t>解密密钥</a:t>
            </a:r>
            <a:endParaRPr lang="en-US" altLang="zh-CN" sz="1600" b="1" dirty="0">
              <a:solidFill>
                <a:srgbClr val="44546A"/>
              </a:solidFill>
            </a:endParaRPr>
          </a:p>
          <a:p>
            <a:pPr lvl="0">
              <a:lnSpc>
                <a:spcPct val="130000"/>
              </a:lnSpc>
              <a:defRPr/>
            </a:pPr>
            <a:r>
              <a:rPr lang="zh-CN" altLang="en-US" sz="1600" dirty="0">
                <a:solidFill>
                  <a:schemeClr val="tx1">
                    <a:lumMod val="95000"/>
                    <a:lumOff val="5000"/>
                  </a:schemeClr>
                </a:solidFill>
              </a:rPr>
              <a:t>②用户把加密密钥公开，又称为</a:t>
            </a:r>
            <a:r>
              <a:rPr lang="zh-CN" altLang="en-US" sz="1600" b="1" dirty="0">
                <a:solidFill>
                  <a:srgbClr val="44546A"/>
                </a:solidFill>
              </a:rPr>
              <a:t>公开密钥</a:t>
            </a:r>
            <a:r>
              <a:rPr lang="zh-CN" altLang="en-US" sz="1600" dirty="0">
                <a:solidFill>
                  <a:schemeClr val="tx1">
                    <a:lumMod val="95000"/>
                    <a:lumOff val="5000"/>
                  </a:schemeClr>
                </a:solidFill>
              </a:rPr>
              <a:t>，简称公钥；解密密钥保密，称之为</a:t>
            </a:r>
            <a:r>
              <a:rPr lang="zh-CN" altLang="en-US" sz="1600" b="1" dirty="0">
                <a:solidFill>
                  <a:srgbClr val="44546A"/>
                </a:solidFill>
              </a:rPr>
              <a:t>私有密钥</a:t>
            </a:r>
            <a:r>
              <a:rPr lang="zh-CN" altLang="en-US" sz="1600" dirty="0">
                <a:solidFill>
                  <a:schemeClr val="tx1">
                    <a:lumMod val="95000"/>
                    <a:lumOff val="5000"/>
                  </a:schemeClr>
                </a:solidFill>
              </a:rPr>
              <a:t>，简称私钥</a:t>
            </a:r>
            <a:endParaRPr lang="en-US" altLang="zh-CN" sz="1600" dirty="0">
              <a:solidFill>
                <a:schemeClr val="tx1">
                  <a:lumMod val="95000"/>
                  <a:lumOff val="5000"/>
                </a:schemeClr>
              </a:solidFill>
            </a:endParaRPr>
          </a:p>
          <a:p>
            <a:pPr lvl="0">
              <a:lnSpc>
                <a:spcPct val="130000"/>
              </a:lnSpc>
              <a:defRPr/>
            </a:pPr>
            <a:r>
              <a:rPr lang="zh-CN" altLang="en-US" sz="1600" dirty="0">
                <a:solidFill>
                  <a:schemeClr val="tx1">
                    <a:lumMod val="95000"/>
                    <a:lumOff val="5000"/>
                  </a:schemeClr>
                </a:solidFill>
              </a:rPr>
              <a:t>③公钥对外公开，可以通过</a:t>
            </a:r>
            <a:r>
              <a:rPr lang="zh-CN" altLang="en-US" sz="1600" b="1" dirty="0">
                <a:solidFill>
                  <a:srgbClr val="44546A"/>
                </a:solidFill>
              </a:rPr>
              <a:t>普通的通道</a:t>
            </a:r>
            <a:r>
              <a:rPr lang="zh-CN" altLang="en-US" sz="1600" dirty="0">
                <a:solidFill>
                  <a:schemeClr val="tx1">
                    <a:lumMod val="95000"/>
                    <a:lumOff val="5000"/>
                  </a:schemeClr>
                </a:solidFill>
              </a:rPr>
              <a:t>传递公钥；私钥由个人秘密保存。信息用公钥加密后，就只能用对应的</a:t>
            </a:r>
            <a:r>
              <a:rPr lang="zh-CN" altLang="en-US" sz="1600" b="1" dirty="0">
                <a:solidFill>
                  <a:srgbClr val="44546A"/>
                </a:solidFill>
              </a:rPr>
              <a:t>私钥</a:t>
            </a:r>
            <a:r>
              <a:rPr lang="zh-CN" altLang="en-US" sz="1600" dirty="0">
                <a:solidFill>
                  <a:schemeClr val="tx1">
                    <a:lumMod val="95000"/>
                    <a:lumOff val="5000"/>
                  </a:schemeClr>
                </a:solidFill>
              </a:rPr>
              <a:t>进行解密</a:t>
            </a:r>
            <a:endPar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9" name="文本框 8">
            <a:extLst>
              <a:ext uri="{FF2B5EF4-FFF2-40B4-BE49-F238E27FC236}">
                <a16:creationId xmlns:a16="http://schemas.microsoft.com/office/drawing/2014/main" id="{6D2CE038-09C4-3449-BAF7-C1B9FC5AEA85}"/>
              </a:ext>
            </a:extLst>
          </p:cNvPr>
          <p:cNvSpPr txBox="1"/>
          <p:nvPr/>
        </p:nvSpPr>
        <p:spPr>
          <a:xfrm>
            <a:off x="5790508" y="4010565"/>
            <a:ext cx="3943026" cy="369332"/>
          </a:xfrm>
          <a:prstGeom prst="rect">
            <a:avLst/>
          </a:prstGeom>
          <a:noFill/>
        </p:spPr>
        <p:txBody>
          <a:bodyPr wrap="square" rtlCol="0">
            <a:spAutoFit/>
          </a:bodyPr>
          <a:lstStyle/>
          <a:p>
            <a:pPr lvl="0">
              <a:defRPr/>
            </a:pPr>
            <a:r>
              <a:rPr kumimoji="1" lang="zh-CN" altLang="en-US" b="1" dirty="0">
                <a:solidFill>
                  <a:srgbClr val="44546A"/>
                </a:solidFill>
                <a:cs typeface="+mn-ea"/>
                <a:sym typeface="+mn-lt"/>
              </a:rPr>
              <a:t>非对称密钥密码体系（双钥密码体系）</a:t>
            </a:r>
          </a:p>
        </p:txBody>
      </p:sp>
      <p:sp>
        <p:nvSpPr>
          <p:cNvPr id="10" name="矩形 9">
            <a:extLst>
              <a:ext uri="{FF2B5EF4-FFF2-40B4-BE49-F238E27FC236}">
                <a16:creationId xmlns:a16="http://schemas.microsoft.com/office/drawing/2014/main" id="{85CB19D9-4D72-9442-8ED1-99E3C240061F}"/>
              </a:ext>
            </a:extLst>
          </p:cNvPr>
          <p:cNvSpPr/>
          <p:nvPr/>
        </p:nvSpPr>
        <p:spPr>
          <a:xfrm>
            <a:off x="5712541" y="3805443"/>
            <a:ext cx="6070749" cy="726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a:extLst>
              <a:ext uri="{FF2B5EF4-FFF2-40B4-BE49-F238E27FC236}">
                <a16:creationId xmlns:a16="http://schemas.microsoft.com/office/drawing/2014/main" id="{7EBD586C-8D2B-9972-5F58-1DDBCCFF6470}"/>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03</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pic>
        <p:nvPicPr>
          <p:cNvPr id="22" name="图片 21">
            <a:extLst>
              <a:ext uri="{FF2B5EF4-FFF2-40B4-BE49-F238E27FC236}">
                <a16:creationId xmlns:a16="http://schemas.microsoft.com/office/drawing/2014/main" id="{EEE907FF-63B9-E3F8-881A-AB97A68D5A80}"/>
              </a:ext>
            </a:extLst>
          </p:cNvPr>
          <p:cNvPicPr>
            <a:picLocks noChangeAspect="1"/>
          </p:cNvPicPr>
          <p:nvPr/>
        </p:nvPicPr>
        <p:blipFill>
          <a:blip r:embed="rId4"/>
          <a:stretch>
            <a:fillRect/>
          </a:stretch>
        </p:blipFill>
        <p:spPr>
          <a:xfrm>
            <a:off x="419275" y="1351852"/>
            <a:ext cx="4573640" cy="1884509"/>
          </a:xfrm>
          <a:prstGeom prst="rect">
            <a:avLst/>
          </a:prstGeom>
        </p:spPr>
      </p:pic>
      <p:sp>
        <p:nvSpPr>
          <p:cNvPr id="23" name="文本框 22">
            <a:extLst>
              <a:ext uri="{FF2B5EF4-FFF2-40B4-BE49-F238E27FC236}">
                <a16:creationId xmlns:a16="http://schemas.microsoft.com/office/drawing/2014/main" id="{6DAAB8C6-05B3-970F-C9AE-F8E2E4AE7EBC}"/>
              </a:ext>
            </a:extLst>
          </p:cNvPr>
          <p:cNvSpPr txBox="1"/>
          <p:nvPr/>
        </p:nvSpPr>
        <p:spPr>
          <a:xfrm>
            <a:off x="593446" y="3755045"/>
            <a:ext cx="4711546" cy="369332"/>
          </a:xfrm>
          <a:prstGeom prst="rect">
            <a:avLst/>
          </a:prstGeom>
          <a:noFill/>
        </p:spPr>
        <p:txBody>
          <a:bodyPr wrap="none" rtlCol="0">
            <a:spAutoFit/>
          </a:bodyPr>
          <a:lstStyle/>
          <a:p>
            <a:r>
              <a:rPr lang="en-US" altLang="zh-CN" b="1" dirty="0">
                <a:solidFill>
                  <a:srgbClr val="44546A"/>
                </a:solidFill>
              </a:rPr>
              <a:t>Ek</a:t>
            </a:r>
            <a:r>
              <a:rPr lang="en-US" altLang="zh-CN" b="1" baseline="-25000" dirty="0">
                <a:solidFill>
                  <a:srgbClr val="44546A"/>
                </a:solidFill>
              </a:rPr>
              <a:t>1</a:t>
            </a:r>
            <a:r>
              <a:rPr lang="en-US" altLang="zh-CN" b="1" dirty="0">
                <a:solidFill>
                  <a:srgbClr val="44546A"/>
                </a:solidFill>
              </a:rPr>
              <a:t>(M)=C</a:t>
            </a:r>
            <a:r>
              <a:rPr lang="zh-CN" altLang="zh-CN" b="1" dirty="0">
                <a:solidFill>
                  <a:srgbClr val="44546A"/>
                </a:solidFill>
              </a:rPr>
              <a:t>；</a:t>
            </a:r>
            <a:r>
              <a:rPr lang="en-US" altLang="zh-CN" b="1" dirty="0">
                <a:solidFill>
                  <a:srgbClr val="44546A"/>
                </a:solidFill>
              </a:rPr>
              <a:t>Dk</a:t>
            </a:r>
            <a:r>
              <a:rPr lang="en-US" altLang="zh-CN" b="1" baseline="-25000" dirty="0">
                <a:solidFill>
                  <a:srgbClr val="44546A"/>
                </a:solidFill>
              </a:rPr>
              <a:t>2</a:t>
            </a:r>
            <a:r>
              <a:rPr lang="en-US" altLang="zh-CN" b="1" dirty="0">
                <a:solidFill>
                  <a:srgbClr val="44546A"/>
                </a:solidFill>
              </a:rPr>
              <a:t>(C)=M</a:t>
            </a:r>
            <a:r>
              <a:rPr lang="zh-CN" altLang="zh-CN" b="1" dirty="0">
                <a:solidFill>
                  <a:srgbClr val="44546A"/>
                </a:solidFill>
              </a:rPr>
              <a:t>；</a:t>
            </a:r>
            <a:r>
              <a:rPr lang="en-US" altLang="zh-CN" b="1" dirty="0">
                <a:solidFill>
                  <a:srgbClr val="44546A"/>
                </a:solidFill>
              </a:rPr>
              <a:t>Dk</a:t>
            </a:r>
            <a:r>
              <a:rPr lang="en-US" altLang="zh-CN" b="1" baseline="-25000" dirty="0">
                <a:solidFill>
                  <a:srgbClr val="44546A"/>
                </a:solidFill>
              </a:rPr>
              <a:t>2</a:t>
            </a:r>
            <a:r>
              <a:rPr lang="en-US" altLang="zh-CN" b="1" dirty="0">
                <a:solidFill>
                  <a:srgbClr val="44546A"/>
                </a:solidFill>
              </a:rPr>
              <a:t>(Ek</a:t>
            </a:r>
            <a:r>
              <a:rPr lang="en-US" altLang="zh-CN" b="1" baseline="-25000" dirty="0">
                <a:solidFill>
                  <a:srgbClr val="44546A"/>
                </a:solidFill>
              </a:rPr>
              <a:t>1</a:t>
            </a:r>
            <a:r>
              <a:rPr lang="en-US" altLang="zh-CN" b="1" dirty="0">
                <a:solidFill>
                  <a:srgbClr val="44546A"/>
                </a:solidFill>
              </a:rPr>
              <a:t>(M))=M</a:t>
            </a:r>
            <a:endParaRPr lang="zh-CN" altLang="zh-CN" b="1" dirty="0">
              <a:solidFill>
                <a:srgbClr val="44546A"/>
              </a:solidFill>
            </a:endParaRPr>
          </a:p>
        </p:txBody>
      </p:sp>
      <p:sp>
        <p:nvSpPr>
          <p:cNvPr id="24" name="文本框 23">
            <a:extLst>
              <a:ext uri="{FF2B5EF4-FFF2-40B4-BE49-F238E27FC236}">
                <a16:creationId xmlns:a16="http://schemas.microsoft.com/office/drawing/2014/main" id="{F254BD52-F792-4A77-49E4-0B520070A356}"/>
              </a:ext>
            </a:extLst>
          </p:cNvPr>
          <p:cNvSpPr txBox="1"/>
          <p:nvPr/>
        </p:nvSpPr>
        <p:spPr>
          <a:xfrm>
            <a:off x="593445" y="4529314"/>
            <a:ext cx="3923137" cy="1815882"/>
          </a:xfrm>
          <a:prstGeom prst="rect">
            <a:avLst/>
          </a:prstGeom>
          <a:noFill/>
        </p:spPr>
        <p:txBody>
          <a:bodyPr wrap="square" rtlCol="0">
            <a:spAutoFit/>
          </a:bodyPr>
          <a:lstStyle/>
          <a:p>
            <a:pPr lvl="0">
              <a:defRPr/>
            </a:pPr>
            <a:r>
              <a:rPr kumimoji="1" lang="zh-CN" altLang="en-US" sz="1600" dirty="0">
                <a:solidFill>
                  <a:srgbClr val="44546A"/>
                </a:solidFill>
                <a:cs typeface="+mn-ea"/>
                <a:sym typeface="+mn-lt"/>
              </a:rPr>
              <a:t>若无</a:t>
            </a:r>
            <a:r>
              <a:rPr lang="en-US" altLang="zh-CN" sz="1600" dirty="0">
                <a:solidFill>
                  <a:srgbClr val="44546A"/>
                </a:solidFill>
              </a:rPr>
              <a:t>k</a:t>
            </a:r>
            <a:r>
              <a:rPr lang="en-US" altLang="zh-CN" sz="1600" baseline="-25000" dirty="0">
                <a:solidFill>
                  <a:srgbClr val="44546A"/>
                </a:solidFill>
              </a:rPr>
              <a:t>1</a:t>
            </a:r>
            <a:r>
              <a:rPr kumimoji="1" lang="zh-CN" altLang="en-US" sz="1600" dirty="0">
                <a:solidFill>
                  <a:srgbClr val="44546A"/>
                </a:solidFill>
                <a:cs typeface="+mn-ea"/>
                <a:sym typeface="+mn-lt"/>
              </a:rPr>
              <a:t>，</a:t>
            </a:r>
            <a:r>
              <a:rPr lang="en-US" altLang="zh-CN" sz="1600" dirty="0">
                <a:solidFill>
                  <a:srgbClr val="44546A"/>
                </a:solidFill>
              </a:rPr>
              <a:t>k</a:t>
            </a:r>
            <a:r>
              <a:rPr lang="en-US" altLang="zh-CN" sz="1600" baseline="-25000" dirty="0">
                <a:solidFill>
                  <a:srgbClr val="44546A"/>
                </a:solidFill>
              </a:rPr>
              <a:t>2</a:t>
            </a:r>
            <a:r>
              <a:rPr kumimoji="1" lang="en-US" altLang="zh-CN" sz="1600" dirty="0">
                <a:solidFill>
                  <a:srgbClr val="44546A"/>
                </a:solidFill>
                <a:cs typeface="+mn-ea"/>
                <a:sym typeface="+mn-lt"/>
              </a:rPr>
              <a:t> </a:t>
            </a:r>
            <a:r>
              <a:rPr kumimoji="1" lang="zh-CN" altLang="en-US" sz="1600" dirty="0">
                <a:solidFill>
                  <a:srgbClr val="44546A"/>
                </a:solidFill>
                <a:cs typeface="+mn-ea"/>
                <a:sym typeface="+mn-lt"/>
              </a:rPr>
              <a:t>→ </a:t>
            </a:r>
            <a:r>
              <a:rPr kumimoji="1" lang="zh-CN" altLang="en-US" sz="1600" b="1" dirty="0">
                <a:solidFill>
                  <a:srgbClr val="44546A"/>
                </a:solidFill>
                <a:cs typeface="+mn-ea"/>
                <a:sym typeface="+mn-lt"/>
              </a:rPr>
              <a:t>无钥密码</a:t>
            </a:r>
            <a:endParaRPr kumimoji="1" lang="en-US" altLang="zh-CN" sz="1600" b="1" dirty="0">
              <a:solidFill>
                <a:srgbClr val="44546A"/>
              </a:solidFill>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zh-CN" sz="1600" b="1" dirty="0">
              <a:solidFill>
                <a:srgbClr val="44546A"/>
              </a:solidFill>
              <a:cs typeface="+mn-ea"/>
              <a:sym typeface="+mn-lt"/>
            </a:endParaRPr>
          </a:p>
          <a:p>
            <a:pPr>
              <a:defRPr/>
            </a:pPr>
            <a:r>
              <a:rPr kumimoji="1" lang="zh-CN" altLang="en-US" sz="1600" dirty="0">
                <a:solidFill>
                  <a:srgbClr val="44546A"/>
                </a:solidFill>
                <a:cs typeface="+mn-ea"/>
                <a:sym typeface="+mn-lt"/>
              </a:rPr>
              <a:t>若</a:t>
            </a:r>
            <a:r>
              <a:rPr lang="en-US" altLang="zh-CN" sz="1600" dirty="0">
                <a:solidFill>
                  <a:srgbClr val="44546A"/>
                </a:solidFill>
              </a:rPr>
              <a:t>k</a:t>
            </a:r>
            <a:r>
              <a:rPr lang="en-US" altLang="zh-CN" sz="1600" baseline="-25000" dirty="0">
                <a:solidFill>
                  <a:srgbClr val="44546A"/>
                </a:solidFill>
              </a:rPr>
              <a:t>1</a:t>
            </a:r>
            <a:r>
              <a:rPr kumimoji="1" lang="en-US" altLang="zh-CN" sz="1600" dirty="0">
                <a:solidFill>
                  <a:srgbClr val="44546A"/>
                </a:solidFill>
                <a:cs typeface="+mn-ea"/>
                <a:sym typeface="+mn-lt"/>
              </a:rPr>
              <a:t>=</a:t>
            </a:r>
            <a:r>
              <a:rPr lang="en-US" altLang="zh-CN" sz="1600" dirty="0">
                <a:solidFill>
                  <a:srgbClr val="44546A"/>
                </a:solidFill>
              </a:rPr>
              <a:t>k</a:t>
            </a:r>
            <a:r>
              <a:rPr lang="en-US" altLang="zh-CN" sz="1600" baseline="-25000" dirty="0">
                <a:solidFill>
                  <a:srgbClr val="44546A"/>
                </a:solidFill>
              </a:rPr>
              <a:t>2</a:t>
            </a:r>
            <a:r>
              <a:rPr kumimoji="1" lang="en-US" altLang="zh-CN" sz="1600" dirty="0">
                <a:solidFill>
                  <a:srgbClr val="44546A"/>
                </a:solidFill>
                <a:cs typeface="+mn-ea"/>
                <a:sym typeface="+mn-lt"/>
              </a:rPr>
              <a:t> </a:t>
            </a:r>
            <a:r>
              <a:rPr kumimoji="1" lang="zh-CN" altLang="en-US" sz="1600" dirty="0">
                <a:solidFill>
                  <a:srgbClr val="44546A"/>
                </a:solidFill>
                <a:cs typeface="+mn-ea"/>
                <a:sym typeface="+mn-lt"/>
              </a:rPr>
              <a:t>→ </a:t>
            </a:r>
            <a:r>
              <a:rPr kumimoji="1" lang="zh-CN" altLang="en-US" sz="1600" b="1" dirty="0">
                <a:solidFill>
                  <a:srgbClr val="44546A"/>
                </a:solidFill>
                <a:cs typeface="+mn-ea"/>
                <a:sym typeface="+mn-lt"/>
              </a:rPr>
              <a:t>对称算法</a:t>
            </a:r>
            <a:endParaRPr kumimoji="1" lang="en-US" altLang="zh-CN" sz="1600" b="1" dirty="0">
              <a:solidFill>
                <a:srgbClr val="44546A"/>
              </a:solidFill>
              <a:cs typeface="+mn-ea"/>
              <a:sym typeface="+mn-lt"/>
            </a:endParaRPr>
          </a:p>
          <a:p>
            <a:pPr>
              <a:defRPr/>
            </a:pPr>
            <a:endParaRPr kumimoji="1" lang="zh-CN" altLang="en-US" sz="1600" dirty="0">
              <a:solidFill>
                <a:srgbClr val="44546A"/>
              </a:solidFill>
              <a:cs typeface="+mn-ea"/>
              <a:sym typeface="+mn-lt"/>
            </a:endParaRPr>
          </a:p>
          <a:p>
            <a:pPr>
              <a:defRPr/>
            </a:pPr>
            <a:r>
              <a:rPr kumimoji="1" lang="zh-CN" altLang="en-US" sz="1600" dirty="0">
                <a:solidFill>
                  <a:srgbClr val="44546A"/>
                </a:solidFill>
                <a:cs typeface="+mn-ea"/>
                <a:sym typeface="+mn-lt"/>
              </a:rPr>
              <a:t>若</a:t>
            </a:r>
            <a:r>
              <a:rPr lang="en-US" altLang="zh-CN" sz="1600" dirty="0">
                <a:solidFill>
                  <a:srgbClr val="44546A"/>
                </a:solidFill>
              </a:rPr>
              <a:t>k</a:t>
            </a:r>
            <a:r>
              <a:rPr lang="en-US" altLang="zh-CN" sz="1600" baseline="-25000" dirty="0">
                <a:solidFill>
                  <a:srgbClr val="44546A"/>
                </a:solidFill>
              </a:rPr>
              <a:t>1</a:t>
            </a:r>
            <a:r>
              <a:rPr kumimoji="1" lang="zh-CN" altLang="en-US" sz="1600" dirty="0">
                <a:solidFill>
                  <a:srgbClr val="44546A"/>
                </a:solidFill>
                <a:cs typeface="+mn-ea"/>
                <a:sym typeface="+mn-lt"/>
              </a:rPr>
              <a:t>不等于</a:t>
            </a:r>
            <a:r>
              <a:rPr lang="en-US" altLang="zh-CN" sz="1600" dirty="0">
                <a:solidFill>
                  <a:srgbClr val="44546A"/>
                </a:solidFill>
              </a:rPr>
              <a:t>k</a:t>
            </a:r>
            <a:r>
              <a:rPr lang="en-US" altLang="zh-CN" sz="1600" baseline="-25000" dirty="0">
                <a:solidFill>
                  <a:srgbClr val="44546A"/>
                </a:solidFill>
              </a:rPr>
              <a:t>2</a:t>
            </a:r>
            <a:r>
              <a:rPr kumimoji="1" lang="en-US" altLang="zh-CN" sz="1600" dirty="0">
                <a:solidFill>
                  <a:srgbClr val="44546A"/>
                </a:solidFill>
                <a:cs typeface="+mn-ea"/>
                <a:sym typeface="+mn-lt"/>
              </a:rPr>
              <a:t> </a:t>
            </a:r>
            <a:r>
              <a:rPr kumimoji="1" lang="zh-CN" altLang="en-US" sz="1600" dirty="0">
                <a:solidFill>
                  <a:srgbClr val="44546A"/>
                </a:solidFill>
                <a:cs typeface="+mn-ea"/>
                <a:sym typeface="+mn-lt"/>
              </a:rPr>
              <a:t>→ </a:t>
            </a:r>
            <a:r>
              <a:rPr kumimoji="1" lang="zh-CN" altLang="en-US" sz="1600" b="1" dirty="0">
                <a:solidFill>
                  <a:srgbClr val="44546A"/>
                </a:solidFill>
                <a:cs typeface="+mn-ea"/>
                <a:sym typeface="+mn-lt"/>
              </a:rPr>
              <a:t>非对称算法（公开密钥）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zh-CN" sz="1600" b="1" dirty="0">
              <a:solidFill>
                <a:srgbClr val="44546A"/>
              </a:solidFill>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0067398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ssolve">
                                      <p:cBhvr>
                                        <p:cTn id="28" dur="500"/>
                                        <p:tgtEl>
                                          <p:spTgt spid="1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dissolve">
                                      <p:cBhvr>
                                        <p:cTn id="31" dur="500"/>
                                        <p:tgtEl>
                                          <p:spTgt spid="23"/>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dissolve">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p:bldP spid="9" grpId="0"/>
      <p:bldP spid="10"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690240" y="237507"/>
            <a:ext cx="6181207" cy="1569660"/>
          </a:xfrm>
          <a:prstGeom prst="rect">
            <a:avLst/>
          </a:prstGeom>
          <a:noFill/>
        </p:spPr>
        <p:txBody>
          <a:bodyPr wrap="square" rtlCol="0">
            <a:spAutoFit/>
          </a:bodyPr>
          <a:lstStyle/>
          <a:p>
            <a:pPr>
              <a:defRPr/>
            </a:pPr>
            <a:r>
              <a:rPr kumimoji="1" lang="zh-CN" altLang="en-US" sz="2400" b="1" i="0" u="none" strike="noStrike" kern="1200" cap="none" spc="0" normalizeH="0" baseline="0" noProof="0" dirty="0">
                <a:ln>
                  <a:noFill/>
                </a:ln>
                <a:solidFill>
                  <a:srgbClr val="44546A"/>
                </a:solidFill>
                <a:effectLst/>
                <a:uLnTx/>
                <a:uFillTx/>
                <a:cs typeface="+mn-ea"/>
                <a:sym typeface="+mn-lt"/>
              </a:rPr>
              <a:t>数字摘要、</a:t>
            </a:r>
            <a:r>
              <a:rPr lang="zh-CN" altLang="en-US" sz="2400" b="1" dirty="0">
                <a:solidFill>
                  <a:srgbClr val="44546A"/>
                </a:solidFill>
                <a:cs typeface="+mn-ea"/>
                <a:sym typeface="+mn-lt"/>
              </a:rPr>
              <a:t>数字签名、数字证书、数字信封</a:t>
            </a:r>
          </a:p>
          <a:p>
            <a:pPr>
              <a:defRPr/>
            </a:pPr>
            <a:endParaRPr lang="zh-CN" altLang="en-US" sz="2400" b="1" dirty="0">
              <a:solidFill>
                <a:srgbClr val="44546A"/>
              </a:solidFill>
              <a:cs typeface="+mn-ea"/>
              <a:sym typeface="+mn-lt"/>
            </a:endParaRPr>
          </a:p>
          <a:p>
            <a:pPr>
              <a:defRPr/>
            </a:pPr>
            <a:endParaRPr lang="zh-CN" altLang="en-US" sz="2400" b="1" dirty="0">
              <a:solidFill>
                <a:srgbClr val="44546A"/>
              </a:solidFill>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grpSp>
        <p:nvGrpSpPr>
          <p:cNvPr id="29" name="组合 28">
            <a:extLst>
              <a:ext uri="{FF2B5EF4-FFF2-40B4-BE49-F238E27FC236}">
                <a16:creationId xmlns:a16="http://schemas.microsoft.com/office/drawing/2014/main" id="{DF5F9868-E017-421C-87B0-A35C3DE4DC1B}"/>
              </a:ext>
            </a:extLst>
          </p:cNvPr>
          <p:cNvGrpSpPr/>
          <p:nvPr/>
        </p:nvGrpSpPr>
        <p:grpSpPr>
          <a:xfrm>
            <a:off x="899078" y="1724026"/>
            <a:ext cx="5132387" cy="1705794"/>
            <a:chOff x="874713" y="1943101"/>
            <a:chExt cx="5132387" cy="1705794"/>
          </a:xfrm>
        </p:grpSpPr>
        <p:grpSp>
          <p:nvGrpSpPr>
            <p:cNvPr id="30" name="组合 29">
              <a:extLst>
                <a:ext uri="{FF2B5EF4-FFF2-40B4-BE49-F238E27FC236}">
                  <a16:creationId xmlns:a16="http://schemas.microsoft.com/office/drawing/2014/main" id="{E5DA8A51-F5FC-48E3-907B-51CA52AEC7BA}"/>
                </a:ext>
              </a:extLst>
            </p:cNvPr>
            <p:cNvGrpSpPr/>
            <p:nvPr/>
          </p:nvGrpSpPr>
          <p:grpSpPr>
            <a:xfrm>
              <a:off x="874713" y="1943101"/>
              <a:ext cx="5132387" cy="1704974"/>
              <a:chOff x="874713" y="1752601"/>
              <a:chExt cx="5132387" cy="1704974"/>
            </a:xfrm>
          </p:grpSpPr>
          <p:sp>
            <p:nvSpPr>
              <p:cNvPr id="34" name="矩形 33">
                <a:extLst>
                  <a:ext uri="{FF2B5EF4-FFF2-40B4-BE49-F238E27FC236}">
                    <a16:creationId xmlns:a16="http://schemas.microsoft.com/office/drawing/2014/main" id="{0A758BFB-16F3-4A03-977C-9FC650974007}"/>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a:extLst>
                  <a:ext uri="{FF2B5EF4-FFF2-40B4-BE49-F238E27FC236}">
                    <a16:creationId xmlns:a16="http://schemas.microsoft.com/office/drawing/2014/main" id="{FEC86CB8-2D52-49E7-B21F-A8591EDFB163}"/>
                  </a:ext>
                </a:extLst>
              </p:cNvPr>
              <p:cNvSpPr/>
              <p:nvPr/>
            </p:nvSpPr>
            <p:spPr>
              <a:xfrm>
                <a:off x="5200650" y="1991396"/>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1" name="组合 30">
              <a:extLst>
                <a:ext uri="{FF2B5EF4-FFF2-40B4-BE49-F238E27FC236}">
                  <a16:creationId xmlns:a16="http://schemas.microsoft.com/office/drawing/2014/main" id="{8117E859-9900-40CC-A19F-981814A8E211}"/>
                </a:ext>
              </a:extLst>
            </p:cNvPr>
            <p:cNvGrpSpPr/>
            <p:nvPr/>
          </p:nvGrpSpPr>
          <p:grpSpPr>
            <a:xfrm>
              <a:off x="1180980" y="2277135"/>
              <a:ext cx="4019670" cy="1371760"/>
              <a:chOff x="7405571" y="3314482"/>
              <a:chExt cx="4019670" cy="1371760"/>
            </a:xfrm>
          </p:grpSpPr>
          <p:sp>
            <p:nvSpPr>
              <p:cNvPr id="32" name="矩形 31">
                <a:extLst>
                  <a:ext uri="{FF2B5EF4-FFF2-40B4-BE49-F238E27FC236}">
                    <a16:creationId xmlns:a16="http://schemas.microsoft.com/office/drawing/2014/main" id="{3432412B-8E70-4E04-9AEB-F0521BCA5501}"/>
                  </a:ext>
                </a:extLst>
              </p:cNvPr>
              <p:cNvSpPr/>
              <p:nvPr/>
            </p:nvSpPr>
            <p:spPr>
              <a:xfrm>
                <a:off x="7405571" y="3732519"/>
                <a:ext cx="4019670" cy="95372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dirty="0">
                    <a:solidFill>
                      <a:srgbClr val="44546A"/>
                    </a:solidFill>
                    <a:cs typeface="+mn-ea"/>
                    <a:sym typeface="+mn-lt"/>
                  </a:rPr>
                  <a:t>数字摘要是将任意长度的消息变成固定长度的短消息，它类似于一个自变量是消息</a:t>
                </a:r>
              </a:p>
              <a:p>
                <a:pPr algn="just">
                  <a:lnSpc>
                    <a:spcPct val="120000"/>
                  </a:lnSpc>
                </a:pPr>
                <a:r>
                  <a:rPr lang="zh-CN" altLang="en-US" sz="1600" dirty="0">
                    <a:solidFill>
                      <a:srgbClr val="44546A"/>
                    </a:solidFill>
                    <a:cs typeface="+mn-ea"/>
                    <a:sym typeface="+mn-lt"/>
                  </a:rPr>
                  <a:t>的函数，也就是 </a:t>
                </a:r>
                <a:r>
                  <a:rPr lang="en-US" altLang="zh-CN" sz="1600" dirty="0">
                    <a:solidFill>
                      <a:srgbClr val="44546A"/>
                    </a:solidFill>
                    <a:cs typeface="+mn-ea"/>
                    <a:sym typeface="+mn-lt"/>
                  </a:rPr>
                  <a:t>Hash </a:t>
                </a:r>
                <a:r>
                  <a:rPr lang="zh-CN" altLang="en-US" sz="1600" dirty="0">
                    <a:solidFill>
                      <a:srgbClr val="44546A"/>
                    </a:solidFill>
                    <a:cs typeface="+mn-ea"/>
                    <a:sym typeface="+mn-lt"/>
                  </a:rPr>
                  <a:t>函数</a:t>
                </a:r>
              </a:p>
            </p:txBody>
          </p:sp>
          <p:sp>
            <p:nvSpPr>
              <p:cNvPr id="33" name="矩形 32">
                <a:extLst>
                  <a:ext uri="{FF2B5EF4-FFF2-40B4-BE49-F238E27FC236}">
                    <a16:creationId xmlns:a16="http://schemas.microsoft.com/office/drawing/2014/main" id="{C86813B7-7F05-4ED3-B04F-5580D7186DC0}"/>
                  </a:ext>
                </a:extLst>
              </p:cNvPr>
              <p:cNvSpPr/>
              <p:nvPr/>
            </p:nvSpPr>
            <p:spPr>
              <a:xfrm>
                <a:off x="7407792" y="3314482"/>
                <a:ext cx="2050552"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数字摘要</a:t>
                </a:r>
              </a:p>
            </p:txBody>
          </p:sp>
        </p:grpSp>
      </p:grpSp>
      <p:grpSp>
        <p:nvGrpSpPr>
          <p:cNvPr id="36" name="组合 35">
            <a:extLst>
              <a:ext uri="{FF2B5EF4-FFF2-40B4-BE49-F238E27FC236}">
                <a16:creationId xmlns:a16="http://schemas.microsoft.com/office/drawing/2014/main" id="{5D13AA60-6D61-4460-9527-543E229F120C}"/>
              </a:ext>
            </a:extLst>
          </p:cNvPr>
          <p:cNvGrpSpPr/>
          <p:nvPr/>
        </p:nvGrpSpPr>
        <p:grpSpPr>
          <a:xfrm>
            <a:off x="899078" y="3703638"/>
            <a:ext cx="5132387" cy="1900526"/>
            <a:chOff x="874713" y="3922713"/>
            <a:chExt cx="5132387" cy="1721494"/>
          </a:xfrm>
        </p:grpSpPr>
        <p:grpSp>
          <p:nvGrpSpPr>
            <p:cNvPr id="37" name="组合 36">
              <a:extLst>
                <a:ext uri="{FF2B5EF4-FFF2-40B4-BE49-F238E27FC236}">
                  <a16:creationId xmlns:a16="http://schemas.microsoft.com/office/drawing/2014/main" id="{87741F1D-BE3A-44F8-A46B-71A2C6CB3A3C}"/>
                </a:ext>
              </a:extLst>
            </p:cNvPr>
            <p:cNvGrpSpPr/>
            <p:nvPr/>
          </p:nvGrpSpPr>
          <p:grpSpPr>
            <a:xfrm>
              <a:off x="874713" y="3922713"/>
              <a:ext cx="5132387" cy="1704974"/>
              <a:chOff x="874713" y="1752601"/>
              <a:chExt cx="5132387" cy="1704974"/>
            </a:xfrm>
          </p:grpSpPr>
          <p:sp>
            <p:nvSpPr>
              <p:cNvPr id="41" name="矩形 40">
                <a:extLst>
                  <a:ext uri="{FF2B5EF4-FFF2-40B4-BE49-F238E27FC236}">
                    <a16:creationId xmlns:a16="http://schemas.microsoft.com/office/drawing/2014/main" id="{69B07898-829B-40C3-888A-82B75B6C4BE6}"/>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2" name="椭圆 31">
                <a:extLst>
                  <a:ext uri="{FF2B5EF4-FFF2-40B4-BE49-F238E27FC236}">
                    <a16:creationId xmlns:a16="http://schemas.microsoft.com/office/drawing/2014/main" id="{D6564A51-9B7A-4615-9390-1B4B1FC3971F}"/>
                  </a:ext>
                </a:extLst>
              </p:cNvPr>
              <p:cNvSpPr/>
              <p:nvPr/>
            </p:nvSpPr>
            <p:spPr>
              <a:xfrm>
                <a:off x="5209572" y="1955426"/>
                <a:ext cx="568171" cy="586015"/>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8" name="组合 37">
              <a:extLst>
                <a:ext uri="{FF2B5EF4-FFF2-40B4-BE49-F238E27FC236}">
                  <a16:creationId xmlns:a16="http://schemas.microsoft.com/office/drawing/2014/main" id="{0CC07FF0-9C3B-44C5-9795-9C70F497D33F}"/>
                </a:ext>
              </a:extLst>
            </p:cNvPr>
            <p:cNvGrpSpPr/>
            <p:nvPr/>
          </p:nvGrpSpPr>
          <p:grpSpPr>
            <a:xfrm>
              <a:off x="1259398" y="4272447"/>
              <a:ext cx="3941252" cy="1371760"/>
              <a:chOff x="7483989" y="3314482"/>
              <a:chExt cx="3941252" cy="1371760"/>
            </a:xfrm>
          </p:grpSpPr>
          <p:sp>
            <p:nvSpPr>
              <p:cNvPr id="39" name="矩形 38">
                <a:extLst>
                  <a:ext uri="{FF2B5EF4-FFF2-40B4-BE49-F238E27FC236}">
                    <a16:creationId xmlns:a16="http://schemas.microsoft.com/office/drawing/2014/main" id="{3C8FE026-177F-4914-9986-ED05CAED6CB8}"/>
                  </a:ext>
                </a:extLst>
              </p:cNvPr>
              <p:cNvSpPr/>
              <p:nvPr/>
            </p:nvSpPr>
            <p:spPr>
              <a:xfrm>
                <a:off x="7483989" y="3732519"/>
                <a:ext cx="3941252" cy="9537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44546A"/>
                    </a:solidFill>
                    <a:cs typeface="+mn-ea"/>
                    <a:sym typeface="+mn-lt"/>
                  </a:rPr>
                  <a:t>数字证书是互联网通讯中标志通讯各方身份信息的一串数字</a:t>
                </a:r>
                <a:endParaRPr lang="en-US" altLang="zh-CN" sz="1600" dirty="0">
                  <a:solidFill>
                    <a:srgbClr val="44546A"/>
                  </a:solidFill>
                  <a:cs typeface="+mn-ea"/>
                  <a:sym typeface="+mn-lt"/>
                </a:endParaRPr>
              </a:p>
              <a:p>
                <a:pPr algn="just">
                  <a:lnSpc>
                    <a:spcPct val="120000"/>
                  </a:lnSpc>
                </a:pPr>
                <a:r>
                  <a:rPr lang="zh-CN" altLang="en-US" sz="1600" dirty="0">
                    <a:solidFill>
                      <a:srgbClr val="44546A"/>
                    </a:solidFill>
                    <a:cs typeface="+mn-ea"/>
                    <a:sym typeface="+mn-lt"/>
                  </a:rPr>
                  <a:t>特点：安全性、唯一性、便捷性</a:t>
                </a:r>
              </a:p>
            </p:txBody>
          </p:sp>
          <p:sp>
            <p:nvSpPr>
              <p:cNvPr id="40" name="矩形 39">
                <a:extLst>
                  <a:ext uri="{FF2B5EF4-FFF2-40B4-BE49-F238E27FC236}">
                    <a16:creationId xmlns:a16="http://schemas.microsoft.com/office/drawing/2014/main" id="{6ECE850D-226C-430F-A4DB-B6757D21927D}"/>
                  </a:ext>
                </a:extLst>
              </p:cNvPr>
              <p:cNvSpPr/>
              <p:nvPr/>
            </p:nvSpPr>
            <p:spPr>
              <a:xfrm>
                <a:off x="7483989" y="33144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数字证书</a:t>
                </a:r>
              </a:p>
            </p:txBody>
          </p:sp>
        </p:grpSp>
      </p:grpSp>
      <p:grpSp>
        <p:nvGrpSpPr>
          <p:cNvPr id="43" name="组合 42">
            <a:extLst>
              <a:ext uri="{FF2B5EF4-FFF2-40B4-BE49-F238E27FC236}">
                <a16:creationId xmlns:a16="http://schemas.microsoft.com/office/drawing/2014/main" id="{AD531938-2B28-41A3-80E9-0B62C3CCE397}"/>
              </a:ext>
            </a:extLst>
          </p:cNvPr>
          <p:cNvGrpSpPr/>
          <p:nvPr/>
        </p:nvGrpSpPr>
        <p:grpSpPr>
          <a:xfrm>
            <a:off x="6209266" y="1724026"/>
            <a:ext cx="5132387" cy="1705794"/>
            <a:chOff x="6184901" y="1943101"/>
            <a:chExt cx="5132387" cy="1705794"/>
          </a:xfrm>
        </p:grpSpPr>
        <p:grpSp>
          <p:nvGrpSpPr>
            <p:cNvPr id="44" name="组合 43">
              <a:extLst>
                <a:ext uri="{FF2B5EF4-FFF2-40B4-BE49-F238E27FC236}">
                  <a16:creationId xmlns:a16="http://schemas.microsoft.com/office/drawing/2014/main" id="{27F92DE7-27A0-4D94-B715-0C4DC286CB14}"/>
                </a:ext>
              </a:extLst>
            </p:cNvPr>
            <p:cNvGrpSpPr/>
            <p:nvPr/>
          </p:nvGrpSpPr>
          <p:grpSpPr>
            <a:xfrm>
              <a:off x="6184901" y="1943101"/>
              <a:ext cx="5132387" cy="1704974"/>
              <a:chOff x="874713" y="1752601"/>
              <a:chExt cx="5132387" cy="1704974"/>
            </a:xfrm>
          </p:grpSpPr>
          <p:sp>
            <p:nvSpPr>
              <p:cNvPr id="48" name="矩形 47">
                <a:extLst>
                  <a:ext uri="{FF2B5EF4-FFF2-40B4-BE49-F238E27FC236}">
                    <a16:creationId xmlns:a16="http://schemas.microsoft.com/office/drawing/2014/main" id="{E7E2A206-2D55-466B-BE55-F419385BA39F}"/>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9" name="椭圆 34">
                <a:extLst>
                  <a:ext uri="{FF2B5EF4-FFF2-40B4-BE49-F238E27FC236}">
                    <a16:creationId xmlns:a16="http://schemas.microsoft.com/office/drawing/2014/main" id="{8D39BF85-4A4D-4266-B5D9-BEAAD3CAC3BD}"/>
                  </a:ext>
                </a:extLst>
              </p:cNvPr>
              <p:cNvSpPr/>
              <p:nvPr/>
            </p:nvSpPr>
            <p:spPr>
              <a:xfrm>
                <a:off x="5200650" y="206555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45" name="组合 44">
              <a:extLst>
                <a:ext uri="{FF2B5EF4-FFF2-40B4-BE49-F238E27FC236}">
                  <a16:creationId xmlns:a16="http://schemas.microsoft.com/office/drawing/2014/main" id="{277BC512-0839-4C9C-BD5D-A4AD67C133B9}"/>
                </a:ext>
              </a:extLst>
            </p:cNvPr>
            <p:cNvGrpSpPr/>
            <p:nvPr/>
          </p:nvGrpSpPr>
          <p:grpSpPr>
            <a:xfrm>
              <a:off x="6569585" y="2277135"/>
              <a:ext cx="4527267" cy="1371760"/>
              <a:chOff x="7483988" y="3314482"/>
              <a:chExt cx="4527267" cy="1371760"/>
            </a:xfrm>
          </p:grpSpPr>
          <p:sp>
            <p:nvSpPr>
              <p:cNvPr id="46" name="矩形 45">
                <a:extLst>
                  <a:ext uri="{FF2B5EF4-FFF2-40B4-BE49-F238E27FC236}">
                    <a16:creationId xmlns:a16="http://schemas.microsoft.com/office/drawing/2014/main" id="{B88E73F1-66B4-4846-A4A5-322E02A5C6B8}"/>
                  </a:ext>
                </a:extLst>
              </p:cNvPr>
              <p:cNvSpPr/>
              <p:nvPr/>
            </p:nvSpPr>
            <p:spPr>
              <a:xfrm>
                <a:off x="7483988" y="3732519"/>
                <a:ext cx="4527267" cy="9537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44546A"/>
                    </a:solidFill>
                    <a:cs typeface="+mn-ea"/>
                    <a:sym typeface="+mn-lt"/>
                  </a:rPr>
                  <a:t>数字签名（又称“公钥数字签名”）是一种类似写在纸上的普通的物理签名，但是使用了公钥加密领域的技术实现，用于鉴别数字信息的方法。</a:t>
                </a:r>
              </a:p>
            </p:txBody>
          </p:sp>
          <p:sp>
            <p:nvSpPr>
              <p:cNvPr id="47" name="矩形 46">
                <a:extLst>
                  <a:ext uri="{FF2B5EF4-FFF2-40B4-BE49-F238E27FC236}">
                    <a16:creationId xmlns:a16="http://schemas.microsoft.com/office/drawing/2014/main" id="{49075565-C71E-43A0-96B2-7237263EA75C}"/>
                  </a:ext>
                </a:extLst>
              </p:cNvPr>
              <p:cNvSpPr/>
              <p:nvPr/>
            </p:nvSpPr>
            <p:spPr>
              <a:xfrm>
                <a:off x="7483989" y="33144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数字签名</a:t>
                </a:r>
              </a:p>
            </p:txBody>
          </p:sp>
        </p:grpSp>
      </p:grpSp>
      <p:grpSp>
        <p:nvGrpSpPr>
          <p:cNvPr id="50" name="组合 49">
            <a:extLst>
              <a:ext uri="{FF2B5EF4-FFF2-40B4-BE49-F238E27FC236}">
                <a16:creationId xmlns:a16="http://schemas.microsoft.com/office/drawing/2014/main" id="{3454E90F-FF7F-419B-A4DF-62FF7F83B0B8}"/>
              </a:ext>
            </a:extLst>
          </p:cNvPr>
          <p:cNvGrpSpPr/>
          <p:nvPr/>
        </p:nvGrpSpPr>
        <p:grpSpPr>
          <a:xfrm>
            <a:off x="6209266" y="3703638"/>
            <a:ext cx="5132387" cy="1900526"/>
            <a:chOff x="6184901" y="3922713"/>
            <a:chExt cx="5132387" cy="1721494"/>
          </a:xfrm>
        </p:grpSpPr>
        <p:grpSp>
          <p:nvGrpSpPr>
            <p:cNvPr id="51" name="组合 50">
              <a:extLst>
                <a:ext uri="{FF2B5EF4-FFF2-40B4-BE49-F238E27FC236}">
                  <a16:creationId xmlns:a16="http://schemas.microsoft.com/office/drawing/2014/main" id="{37478E19-9B07-42B2-BDC9-B87090C6FFE5}"/>
                </a:ext>
              </a:extLst>
            </p:cNvPr>
            <p:cNvGrpSpPr/>
            <p:nvPr/>
          </p:nvGrpSpPr>
          <p:grpSpPr>
            <a:xfrm>
              <a:off x="6184901" y="3922713"/>
              <a:ext cx="5132387" cy="1704974"/>
              <a:chOff x="874713" y="1752601"/>
              <a:chExt cx="5132387" cy="1704974"/>
            </a:xfrm>
          </p:grpSpPr>
          <p:sp>
            <p:nvSpPr>
              <p:cNvPr id="55" name="矩形 54">
                <a:extLst>
                  <a:ext uri="{FF2B5EF4-FFF2-40B4-BE49-F238E27FC236}">
                    <a16:creationId xmlns:a16="http://schemas.microsoft.com/office/drawing/2014/main" id="{2DBE521C-D9E4-4A5C-A076-A82B9B493E13}"/>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6" name="椭圆 37">
                <a:extLst>
                  <a:ext uri="{FF2B5EF4-FFF2-40B4-BE49-F238E27FC236}">
                    <a16:creationId xmlns:a16="http://schemas.microsoft.com/office/drawing/2014/main" id="{2DC62873-085D-487E-8133-1F7F7E7F0EA1}"/>
                  </a:ext>
                </a:extLst>
              </p:cNvPr>
              <p:cNvSpPr/>
              <p:nvPr/>
            </p:nvSpPr>
            <p:spPr>
              <a:xfrm>
                <a:off x="5231643" y="1955426"/>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52" name="组合 51">
              <a:extLst>
                <a:ext uri="{FF2B5EF4-FFF2-40B4-BE49-F238E27FC236}">
                  <a16:creationId xmlns:a16="http://schemas.microsoft.com/office/drawing/2014/main" id="{33175202-5853-4D58-823B-0FAB812FE5E7}"/>
                </a:ext>
              </a:extLst>
            </p:cNvPr>
            <p:cNvGrpSpPr/>
            <p:nvPr/>
          </p:nvGrpSpPr>
          <p:grpSpPr>
            <a:xfrm>
              <a:off x="6569586" y="4272447"/>
              <a:ext cx="3941252" cy="1371760"/>
              <a:chOff x="7483989" y="3314482"/>
              <a:chExt cx="3941252" cy="1371760"/>
            </a:xfrm>
          </p:grpSpPr>
          <p:sp>
            <p:nvSpPr>
              <p:cNvPr id="53" name="矩形 52">
                <a:extLst>
                  <a:ext uri="{FF2B5EF4-FFF2-40B4-BE49-F238E27FC236}">
                    <a16:creationId xmlns:a16="http://schemas.microsoft.com/office/drawing/2014/main" id="{B977920E-056C-4BFD-B6BE-D89B5C61773F}"/>
                  </a:ext>
                </a:extLst>
              </p:cNvPr>
              <p:cNvSpPr/>
              <p:nvPr/>
            </p:nvSpPr>
            <p:spPr>
              <a:xfrm>
                <a:off x="7483989" y="3732519"/>
                <a:ext cx="3941252" cy="95372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dirty="0">
                    <a:solidFill>
                      <a:srgbClr val="44546A"/>
                    </a:solidFill>
                    <a:cs typeface="+mn-ea"/>
                    <a:sym typeface="+mn-lt"/>
                  </a:rPr>
                  <a:t>数字信封是公钥密码体制在实际中的应用，用加密技术保证只有特定的收信人才能阅读通信的内容。</a:t>
                </a:r>
              </a:p>
            </p:txBody>
          </p:sp>
          <p:sp>
            <p:nvSpPr>
              <p:cNvPr id="54" name="矩形 53">
                <a:extLst>
                  <a:ext uri="{FF2B5EF4-FFF2-40B4-BE49-F238E27FC236}">
                    <a16:creationId xmlns:a16="http://schemas.microsoft.com/office/drawing/2014/main" id="{FE50B48F-C01C-4CF2-9E30-9689603BCB2A}"/>
                  </a:ext>
                </a:extLst>
              </p:cNvPr>
              <p:cNvSpPr/>
              <p:nvPr/>
            </p:nvSpPr>
            <p:spPr>
              <a:xfrm>
                <a:off x="7483989" y="3314482"/>
                <a:ext cx="2050552"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数字信封</a:t>
                </a:r>
              </a:p>
            </p:txBody>
          </p:sp>
        </p:gr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D367BAF8-16F0-9C55-D645-34AF363156BC}"/>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03</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pic>
        <p:nvPicPr>
          <p:cNvPr id="6" name="图片 5">
            <a:extLst>
              <a:ext uri="{FF2B5EF4-FFF2-40B4-BE49-F238E27FC236}">
                <a16:creationId xmlns:a16="http://schemas.microsoft.com/office/drawing/2014/main" id="{979BE98B-AC13-50AE-B033-FF4DD6CB6E27}"/>
              </a:ext>
            </a:extLst>
          </p:cNvPr>
          <p:cNvPicPr>
            <a:picLocks noChangeAspect="1"/>
          </p:cNvPicPr>
          <p:nvPr/>
        </p:nvPicPr>
        <p:blipFill>
          <a:blip r:embed="rId4"/>
          <a:stretch>
            <a:fillRect/>
          </a:stretch>
        </p:blipFill>
        <p:spPr>
          <a:xfrm>
            <a:off x="6352722" y="198619"/>
            <a:ext cx="3914533" cy="1475556"/>
          </a:xfrm>
          <a:prstGeom prst="rect">
            <a:avLst/>
          </a:prstGeom>
        </p:spPr>
      </p:pic>
      <p:pic>
        <p:nvPicPr>
          <p:cNvPr id="8" name="图片 7">
            <a:extLst>
              <a:ext uri="{FF2B5EF4-FFF2-40B4-BE49-F238E27FC236}">
                <a16:creationId xmlns:a16="http://schemas.microsoft.com/office/drawing/2014/main" id="{B7F815B0-2B11-11EF-053E-D53683F5CDA4}"/>
              </a:ext>
            </a:extLst>
          </p:cNvPr>
          <p:cNvPicPr>
            <a:picLocks noChangeAspect="1"/>
          </p:cNvPicPr>
          <p:nvPr/>
        </p:nvPicPr>
        <p:blipFill>
          <a:blip r:embed="rId5"/>
          <a:stretch>
            <a:fillRect/>
          </a:stretch>
        </p:blipFill>
        <p:spPr>
          <a:xfrm>
            <a:off x="7973833" y="5153027"/>
            <a:ext cx="3674284" cy="1704973"/>
          </a:xfrm>
          <a:prstGeom prst="rect">
            <a:avLst/>
          </a:prstGeom>
        </p:spPr>
      </p:pic>
    </p:spTree>
    <p:extLst>
      <p:ext uri="{BB962C8B-B14F-4D97-AF65-F5344CB8AC3E}">
        <p14:creationId xmlns:p14="http://schemas.microsoft.com/office/powerpoint/2010/main" val="356731030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p:tgtEl>
                                          <p:spTgt spid="43"/>
                                        </p:tgtEl>
                                        <p:attrNameLst>
                                          <p:attrName>ppt_y</p:attrName>
                                        </p:attrNameLst>
                                      </p:cBhvr>
                                      <p:tavLst>
                                        <p:tav tm="0">
                                          <p:val>
                                            <p:strVal val="#ppt_y-#ppt_h*1.125000"/>
                                          </p:val>
                                        </p:tav>
                                        <p:tav tm="100000">
                                          <p:val>
                                            <p:strVal val="#ppt_y"/>
                                          </p:val>
                                        </p:tav>
                                      </p:tavLst>
                                    </p:anim>
                                    <p:animEffect transition="in" filter="wipe(down)">
                                      <p:cBhvr>
                                        <p:cTn id="13" dur="500"/>
                                        <p:tgtEl>
                                          <p:spTgt spid="43"/>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p:tgtEl>
                                          <p:spTgt spid="50"/>
                                        </p:tgtEl>
                                        <p:attrNameLst>
                                          <p:attrName>ppt_x</p:attrName>
                                        </p:attrNameLst>
                                      </p:cBhvr>
                                      <p:tavLst>
                                        <p:tav tm="0">
                                          <p:val>
                                            <p:strVal val="#ppt_x+#ppt_w*1.125000"/>
                                          </p:val>
                                        </p:tav>
                                        <p:tav tm="100000">
                                          <p:val>
                                            <p:strVal val="#ppt_x"/>
                                          </p:val>
                                        </p:tav>
                                      </p:tavLst>
                                    </p:anim>
                                    <p:animEffect transition="in" filter="wipe(left)">
                                      <p:cBhvr>
                                        <p:cTn id="18" dur="500"/>
                                        <p:tgtEl>
                                          <p:spTgt spid="50"/>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p:tgtEl>
                                          <p:spTgt spid="36"/>
                                        </p:tgtEl>
                                        <p:attrNameLst>
                                          <p:attrName>ppt_y</p:attrName>
                                        </p:attrNameLst>
                                      </p:cBhvr>
                                      <p:tavLst>
                                        <p:tav tm="0">
                                          <p:val>
                                            <p:strVal val="#ppt_y+#ppt_h*1.125000"/>
                                          </p:val>
                                        </p:tav>
                                        <p:tav tm="100000">
                                          <p:val>
                                            <p:strVal val="#ppt_y"/>
                                          </p:val>
                                        </p:tav>
                                      </p:tavLst>
                                    </p:anim>
                                    <p:animEffect transition="in" filter="wipe(up)">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26020" y="190274"/>
            <a:ext cx="7876786" cy="1200329"/>
          </a:xfrm>
          <a:prstGeom prst="rect">
            <a:avLst/>
          </a:prstGeom>
          <a:noFill/>
        </p:spPr>
        <p:txBody>
          <a:bodyPr wrap="square" rtlCol="0">
            <a:spAutoFit/>
          </a:bodyPr>
          <a:lstStyle/>
          <a:p>
            <a:pPr>
              <a:defRPr/>
            </a:pPr>
            <a:r>
              <a:rPr kumimoji="1" lang="zh-CN" altLang="en-US" sz="2400" b="1" i="0" u="none" strike="noStrike" kern="1200" cap="none" spc="0" normalizeH="0" baseline="0" noProof="0" dirty="0">
                <a:ln>
                  <a:noFill/>
                </a:ln>
                <a:solidFill>
                  <a:srgbClr val="44546A"/>
                </a:solidFill>
                <a:effectLst/>
                <a:uLnTx/>
                <a:uFillTx/>
                <a:cs typeface="+mn-ea"/>
                <a:sym typeface="+mn-lt"/>
              </a:rPr>
              <a:t>数字时间</a:t>
            </a:r>
            <a:r>
              <a:rPr kumimoji="1" lang="zh-CN" altLang="en-US" sz="2400" b="1" dirty="0">
                <a:solidFill>
                  <a:srgbClr val="44546A"/>
                </a:solidFill>
                <a:cs typeface="+mn-ea"/>
                <a:sym typeface="+mn-lt"/>
              </a:rPr>
              <a:t>戳、安全套接层协议、</a:t>
            </a:r>
            <a:r>
              <a:rPr kumimoji="1" lang="en-US" altLang="zh-CN" sz="2400" b="1" dirty="0">
                <a:solidFill>
                  <a:srgbClr val="44546A"/>
                </a:solidFill>
                <a:cs typeface="+mn-ea"/>
                <a:sym typeface="+mn-lt"/>
              </a:rPr>
              <a:t>CA</a:t>
            </a:r>
            <a:r>
              <a:rPr kumimoji="1" lang="zh-CN" altLang="en-US" sz="2400" b="1" dirty="0">
                <a:solidFill>
                  <a:srgbClr val="44546A"/>
                </a:solidFill>
                <a:cs typeface="+mn-ea"/>
                <a:sym typeface="+mn-lt"/>
              </a:rPr>
              <a:t>认证机构、</a:t>
            </a:r>
            <a:r>
              <a:rPr kumimoji="1" lang="en-US" altLang="zh-CN" sz="2400" b="1" dirty="0">
                <a:solidFill>
                  <a:srgbClr val="44546A"/>
                </a:solidFill>
                <a:cs typeface="+mn-ea"/>
                <a:sym typeface="+mn-lt"/>
              </a:rPr>
              <a:t>VPN </a:t>
            </a:r>
            <a:r>
              <a:rPr kumimoji="1" lang="zh-CN" altLang="en-US" sz="2400" b="1" dirty="0">
                <a:solidFill>
                  <a:srgbClr val="44546A"/>
                </a:solidFill>
                <a:cs typeface="+mn-ea"/>
                <a:sym typeface="+mn-lt"/>
              </a:rPr>
              <a:t>技术</a:t>
            </a:r>
          </a:p>
          <a:p>
            <a:pPr>
              <a:defRPr/>
            </a:pPr>
            <a:endParaRPr kumimoji="1" lang="zh-CN" altLang="en-US" sz="2400" b="1" dirty="0">
              <a:solidFill>
                <a:srgbClr val="44546A"/>
              </a:solidFill>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10" name="矩形 9">
            <a:extLst>
              <a:ext uri="{FF2B5EF4-FFF2-40B4-BE49-F238E27FC236}">
                <a16:creationId xmlns:a16="http://schemas.microsoft.com/office/drawing/2014/main" id="{C5479DF7-A64B-5D43-976E-48D0686BFC09}"/>
              </a:ext>
            </a:extLst>
          </p:cNvPr>
          <p:cNvSpPr/>
          <p:nvPr/>
        </p:nvSpPr>
        <p:spPr>
          <a:xfrm>
            <a:off x="655445" y="1363009"/>
            <a:ext cx="5716326" cy="1532591"/>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833095" y="1984864"/>
            <a:ext cx="5381517" cy="777457"/>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dirty="0"/>
              <a:t>数字时间戳是指在电子交易中，对交易文件的日期和时间信息采取的安全措施。</a:t>
            </a:r>
            <a:endParaRPr kumimoji="1" lang="zh-CN" altLang="en-US"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12" name="文本框 11">
            <a:extLst>
              <a:ext uri="{FF2B5EF4-FFF2-40B4-BE49-F238E27FC236}">
                <a16:creationId xmlns:a16="http://schemas.microsoft.com/office/drawing/2014/main" id="{67EC5264-C5EC-5F4C-8C6E-EFB3F8AB6A71}"/>
              </a:ext>
            </a:extLst>
          </p:cNvPr>
          <p:cNvSpPr txBox="1"/>
          <p:nvPr/>
        </p:nvSpPr>
        <p:spPr>
          <a:xfrm>
            <a:off x="1462675" y="1513487"/>
            <a:ext cx="1562517"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srgbClr val="44546A"/>
                </a:solidFill>
                <a:effectLst/>
                <a:uLnTx/>
                <a:uFillTx/>
                <a:cs typeface="+mn-ea"/>
                <a:sym typeface="+mn-lt"/>
              </a:rPr>
              <a:t>数字时间戳</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834098" y="1564958"/>
            <a:ext cx="526978" cy="369107"/>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grpSp>
        <p:nvGrpSpPr>
          <p:cNvPr id="21" name="Group 114">
            <a:extLst>
              <a:ext uri="{FF2B5EF4-FFF2-40B4-BE49-F238E27FC236}">
                <a16:creationId xmlns:a16="http://schemas.microsoft.com/office/drawing/2014/main" id="{57553E37-0FE9-1F41-AEF2-7ACED8C70D84}"/>
              </a:ext>
            </a:extLst>
          </p:cNvPr>
          <p:cNvGrpSpPr/>
          <p:nvPr/>
        </p:nvGrpSpPr>
        <p:grpSpPr>
          <a:xfrm>
            <a:off x="7208850" y="3574050"/>
            <a:ext cx="831667" cy="701173"/>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2" name="矩形 31">
            <a:extLst>
              <a:ext uri="{FF2B5EF4-FFF2-40B4-BE49-F238E27FC236}">
                <a16:creationId xmlns:a16="http://schemas.microsoft.com/office/drawing/2014/main" id="{93F1454C-C6D5-0543-BE7B-EFDAB04F05D8}"/>
              </a:ext>
            </a:extLst>
          </p:cNvPr>
          <p:cNvSpPr/>
          <p:nvPr/>
        </p:nvSpPr>
        <p:spPr>
          <a:xfrm>
            <a:off x="6670949" y="1366673"/>
            <a:ext cx="5163773" cy="42176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33E05A41-851B-3F4F-8B3D-EF1D05AEA73B}"/>
              </a:ext>
            </a:extLst>
          </p:cNvPr>
          <p:cNvSpPr txBox="1"/>
          <p:nvPr/>
        </p:nvSpPr>
        <p:spPr>
          <a:xfrm>
            <a:off x="6879771" y="2203504"/>
            <a:ext cx="4789715" cy="3298147"/>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solidFill>
                <a:effectLst/>
                <a:uLnTx/>
                <a:uFillTx/>
                <a:cs typeface="+mn-ea"/>
                <a:sym typeface="+mn-lt"/>
              </a:rPr>
              <a:t>定义：</a:t>
            </a:r>
            <a:r>
              <a:rPr kumimoji="1" lang="en-US" altLang="zh-CN" b="0" i="0" u="none" strike="noStrike" kern="1200" cap="none" spc="0" normalizeH="0" baseline="0" noProof="0" dirty="0">
                <a:ln>
                  <a:noFill/>
                </a:ln>
                <a:solidFill>
                  <a:prstClr val="white"/>
                </a:solidFill>
                <a:effectLst/>
                <a:uLnTx/>
                <a:uFillTx/>
                <a:cs typeface="+mn-ea"/>
                <a:sym typeface="+mn-lt"/>
              </a:rPr>
              <a:t>CA</a:t>
            </a:r>
            <a:r>
              <a:rPr kumimoji="1" lang="zh-CN" altLang="en-US" b="0" i="0" u="none" strike="noStrike" kern="1200" cap="none" spc="0" normalizeH="0" baseline="0" noProof="0" dirty="0">
                <a:ln>
                  <a:noFill/>
                </a:ln>
                <a:solidFill>
                  <a:prstClr val="white"/>
                </a:solidFill>
                <a:effectLst/>
                <a:uLnTx/>
                <a:uFillTx/>
                <a:cs typeface="+mn-ea"/>
                <a:sym typeface="+mn-lt"/>
              </a:rPr>
              <a:t>认证机构是承担网上认证服务，能签发数字证书，并能确认用户身份的受大家信任的第三方机构。</a:t>
            </a:r>
            <a:endParaRPr kumimoji="1" lang="en-US" altLang="zh-CN" b="0" i="0" u="none" strike="noStrike" kern="1200" cap="none" spc="0" normalizeH="0" baseline="0" noProof="0" dirty="0">
              <a:ln>
                <a:noFill/>
              </a:ln>
              <a:solidFill>
                <a:prstClr val="white"/>
              </a:solidFill>
              <a:effectLst/>
              <a:uLnTx/>
              <a:uFillTx/>
              <a:cs typeface="+mn-ea"/>
              <a:sym typeface="+mn-lt"/>
            </a:endParaRPr>
          </a:p>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dirty="0">
                <a:solidFill>
                  <a:prstClr val="white"/>
                </a:solidFill>
                <a:cs typeface="+mn-ea"/>
                <a:sym typeface="+mn-lt"/>
              </a:rPr>
              <a:t>数字证书有效的条件：（</a:t>
            </a:r>
            <a:r>
              <a:rPr kumimoji="1" lang="en-US" altLang="zh-CN" dirty="0">
                <a:solidFill>
                  <a:prstClr val="white"/>
                </a:solidFill>
                <a:cs typeface="+mn-ea"/>
                <a:sym typeface="+mn-lt"/>
              </a:rPr>
              <a:t>1</a:t>
            </a:r>
            <a:r>
              <a:rPr kumimoji="1" lang="zh-CN" altLang="en-US" dirty="0">
                <a:solidFill>
                  <a:prstClr val="white"/>
                </a:solidFill>
                <a:cs typeface="+mn-ea"/>
                <a:sym typeface="+mn-lt"/>
              </a:rPr>
              <a:t>）证书没有过期</a:t>
            </a:r>
            <a:endParaRPr kumimoji="1" lang="en-US" altLang="zh-CN" dirty="0">
              <a:solidFill>
                <a:prstClr val="white"/>
              </a:solidFill>
              <a:cs typeface="+mn-ea"/>
              <a:sym typeface="+mn-lt"/>
            </a:endParaRPr>
          </a:p>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solidFill>
                <a:effectLst/>
                <a:uLnTx/>
                <a:uFillTx/>
                <a:cs typeface="+mn-ea"/>
                <a:sym typeface="+mn-lt"/>
              </a:rPr>
              <a:t>（</a:t>
            </a:r>
            <a:r>
              <a:rPr kumimoji="1" lang="en-US" altLang="zh-CN" b="0" i="0" u="none" strike="noStrike" kern="1200" cap="none" spc="0" normalizeH="0" baseline="0" noProof="0" dirty="0">
                <a:ln>
                  <a:noFill/>
                </a:ln>
                <a:solidFill>
                  <a:prstClr val="white"/>
                </a:solidFill>
                <a:effectLst/>
                <a:uLnTx/>
                <a:uFillTx/>
                <a:cs typeface="+mn-ea"/>
                <a:sym typeface="+mn-lt"/>
              </a:rPr>
              <a:t>2</a:t>
            </a:r>
            <a:r>
              <a:rPr kumimoji="1" lang="zh-CN" altLang="en-US" b="0" i="0" u="none" strike="noStrike" kern="1200" cap="none" spc="0" normalizeH="0" baseline="0" noProof="0" dirty="0">
                <a:ln>
                  <a:noFill/>
                </a:ln>
                <a:solidFill>
                  <a:prstClr val="white"/>
                </a:solidFill>
                <a:effectLst/>
                <a:uLnTx/>
                <a:uFillTx/>
                <a:cs typeface="+mn-ea"/>
                <a:sym typeface="+mn-lt"/>
              </a:rPr>
              <a:t>）秘钥没有被修改（</a:t>
            </a:r>
            <a:r>
              <a:rPr kumimoji="1" lang="en-US" altLang="zh-CN" b="0" i="0" u="none" strike="noStrike" kern="1200" cap="none" spc="0" normalizeH="0" baseline="0" noProof="0" dirty="0">
                <a:ln>
                  <a:noFill/>
                </a:ln>
                <a:solidFill>
                  <a:prstClr val="white"/>
                </a:solidFill>
                <a:effectLst/>
                <a:uLnTx/>
                <a:uFillTx/>
                <a:cs typeface="+mn-ea"/>
                <a:sym typeface="+mn-lt"/>
              </a:rPr>
              <a:t>3</a:t>
            </a:r>
            <a:r>
              <a:rPr kumimoji="1" lang="zh-CN" altLang="en-US" b="0" i="0" u="none" strike="noStrike" kern="1200" cap="none" spc="0" normalizeH="0" baseline="0" noProof="0" dirty="0">
                <a:ln>
                  <a:noFill/>
                </a:ln>
                <a:solidFill>
                  <a:prstClr val="white"/>
                </a:solidFill>
                <a:effectLst/>
                <a:uLnTx/>
                <a:uFillTx/>
                <a:cs typeface="+mn-ea"/>
                <a:sym typeface="+mn-lt"/>
              </a:rPr>
              <a:t>）有可信任的颁发机构及时管理与回收无效证书，并且发行无效证书清单</a:t>
            </a:r>
            <a:endParaRPr kumimoji="1" lang="en-US" altLang="zh-CN" b="0" i="0" u="none" strike="noStrike" kern="1200" cap="none" spc="0" normalizeH="0" baseline="0" noProof="0" dirty="0">
              <a:ln>
                <a:noFill/>
              </a:ln>
              <a:solidFill>
                <a:prstClr val="white"/>
              </a:solidFill>
              <a:effectLst/>
              <a:uLnTx/>
              <a:uFillTx/>
              <a:cs typeface="+mn-ea"/>
              <a:sym typeface="+mn-lt"/>
            </a:endParaRPr>
          </a:p>
          <a:p>
            <a:pPr marL="0" marR="0" lvl="0" indent="0" defTabSz="914400" rtl="0" eaLnBrk="1" fontAlgn="auto" latinLnBrk="0" hangingPunct="1">
              <a:lnSpc>
                <a:spcPct val="130000"/>
              </a:lnSpc>
              <a:spcBef>
                <a:spcPts val="0"/>
              </a:spcBef>
              <a:spcAft>
                <a:spcPts val="0"/>
              </a:spcAft>
              <a:buClrTx/>
              <a:buSzTx/>
              <a:buFontTx/>
              <a:buNone/>
              <a:tabLst/>
              <a:defRPr/>
            </a:pPr>
            <a:r>
              <a:rPr kumimoji="1" lang="en-US" altLang="zh-CN" dirty="0">
                <a:solidFill>
                  <a:prstClr val="white"/>
                </a:solidFill>
                <a:cs typeface="+mn-ea"/>
                <a:sym typeface="+mn-lt"/>
              </a:rPr>
              <a:t>3</a:t>
            </a:r>
            <a:r>
              <a:rPr kumimoji="1" lang="zh-CN" altLang="en-US" dirty="0">
                <a:solidFill>
                  <a:prstClr val="white"/>
                </a:solidFill>
                <a:cs typeface="+mn-ea"/>
                <a:sym typeface="+mn-lt"/>
              </a:rPr>
              <a:t>类</a:t>
            </a:r>
            <a:r>
              <a:rPr kumimoji="1" lang="en-US" altLang="zh-CN" dirty="0">
                <a:solidFill>
                  <a:prstClr val="white"/>
                </a:solidFill>
                <a:cs typeface="+mn-ea"/>
                <a:sym typeface="+mn-lt"/>
              </a:rPr>
              <a:t>CA</a:t>
            </a:r>
            <a:r>
              <a:rPr kumimoji="1" lang="zh-CN" altLang="en-US" dirty="0">
                <a:solidFill>
                  <a:prstClr val="white"/>
                </a:solidFill>
                <a:cs typeface="+mn-ea"/>
                <a:sym typeface="+mn-lt"/>
              </a:rPr>
              <a:t>认证机构：</a:t>
            </a:r>
            <a:r>
              <a:rPr kumimoji="1" lang="zh-CN" altLang="en-US" b="0" i="0" u="none" strike="noStrike" kern="1200" cap="none" spc="0" normalizeH="0" baseline="0" noProof="0" dirty="0">
                <a:ln>
                  <a:noFill/>
                </a:ln>
                <a:solidFill>
                  <a:prstClr val="white"/>
                </a:solidFill>
                <a:effectLst/>
                <a:uLnTx/>
                <a:uFillTx/>
                <a:cs typeface="+mn-ea"/>
                <a:sym typeface="+mn-lt"/>
              </a:rPr>
              <a:t>（</a:t>
            </a:r>
            <a:r>
              <a:rPr kumimoji="1" lang="en-US" altLang="zh-CN" b="0" i="0" u="none" strike="noStrike" kern="1200" cap="none" spc="0" normalizeH="0" baseline="0" noProof="0" dirty="0">
                <a:ln>
                  <a:noFill/>
                </a:ln>
                <a:solidFill>
                  <a:prstClr val="white"/>
                </a:solidFill>
                <a:effectLst/>
                <a:uLnTx/>
                <a:uFillTx/>
                <a:cs typeface="+mn-ea"/>
                <a:sym typeface="+mn-lt"/>
              </a:rPr>
              <a:t>1</a:t>
            </a:r>
            <a:r>
              <a:rPr kumimoji="1" lang="zh-CN" altLang="en-US" b="0" i="0" u="none" strike="noStrike" kern="1200" cap="none" spc="0" normalizeH="0" baseline="0" noProof="0" dirty="0">
                <a:ln>
                  <a:noFill/>
                </a:ln>
                <a:solidFill>
                  <a:prstClr val="white"/>
                </a:solidFill>
                <a:effectLst/>
                <a:uLnTx/>
                <a:uFillTx/>
                <a:cs typeface="+mn-ea"/>
                <a:sym typeface="+mn-lt"/>
              </a:rPr>
              <a:t>）行业性 </a:t>
            </a:r>
            <a:r>
              <a:rPr kumimoji="1" lang="en-US" altLang="zh-CN" b="0" i="0" u="none" strike="noStrike" kern="1200" cap="none" spc="0" normalizeH="0" baseline="0" noProof="0" dirty="0">
                <a:ln>
                  <a:noFill/>
                </a:ln>
                <a:solidFill>
                  <a:prstClr val="white"/>
                </a:solidFill>
                <a:effectLst/>
                <a:uLnTx/>
                <a:uFillTx/>
                <a:cs typeface="+mn-ea"/>
                <a:sym typeface="+mn-lt"/>
              </a:rPr>
              <a:t>CA</a:t>
            </a:r>
            <a:r>
              <a:rPr kumimoji="1" lang="zh-CN" altLang="en-US" dirty="0">
                <a:solidFill>
                  <a:prstClr val="white"/>
                </a:solidFill>
                <a:cs typeface="+mn-ea"/>
                <a:sym typeface="+mn-lt"/>
              </a:rPr>
              <a:t>（</a:t>
            </a:r>
            <a:r>
              <a:rPr kumimoji="1" lang="en-US" altLang="zh-CN" dirty="0">
                <a:solidFill>
                  <a:prstClr val="white"/>
                </a:solidFill>
                <a:cs typeface="+mn-ea"/>
                <a:sym typeface="+mn-lt"/>
              </a:rPr>
              <a:t>2</a:t>
            </a:r>
            <a:r>
              <a:rPr kumimoji="1" lang="zh-CN" altLang="en-US" dirty="0">
                <a:solidFill>
                  <a:prstClr val="white"/>
                </a:solidFill>
                <a:cs typeface="+mn-ea"/>
                <a:sym typeface="+mn-lt"/>
              </a:rPr>
              <a:t>）区域性 </a:t>
            </a:r>
            <a:r>
              <a:rPr kumimoji="1" lang="en-US" altLang="zh-CN" dirty="0">
                <a:solidFill>
                  <a:prstClr val="white"/>
                </a:solidFill>
                <a:cs typeface="+mn-ea"/>
                <a:sym typeface="+mn-lt"/>
              </a:rPr>
              <a:t>CA</a:t>
            </a:r>
            <a:r>
              <a:rPr kumimoji="1" lang="zh-CN" altLang="en-US" b="0" i="0" u="none" strike="noStrike" kern="1200" cap="none" spc="0" normalizeH="0" baseline="0" noProof="0" dirty="0">
                <a:ln>
                  <a:noFill/>
                </a:ln>
                <a:solidFill>
                  <a:prstClr val="white"/>
                </a:solidFill>
                <a:effectLst/>
                <a:uLnTx/>
                <a:uFillTx/>
                <a:cs typeface="+mn-ea"/>
                <a:sym typeface="+mn-lt"/>
              </a:rPr>
              <a:t>（</a:t>
            </a:r>
            <a:r>
              <a:rPr kumimoji="1" lang="en-US" altLang="zh-CN" dirty="0">
                <a:solidFill>
                  <a:prstClr val="white"/>
                </a:solidFill>
                <a:cs typeface="+mn-ea"/>
                <a:sym typeface="+mn-lt"/>
              </a:rPr>
              <a:t>3</a:t>
            </a:r>
            <a:r>
              <a:rPr kumimoji="1" lang="zh-CN" altLang="en-US" b="0" i="0" u="none" strike="noStrike" kern="1200" cap="none" spc="0" normalizeH="0" baseline="0" noProof="0" dirty="0">
                <a:ln>
                  <a:noFill/>
                </a:ln>
                <a:solidFill>
                  <a:prstClr val="white"/>
                </a:solidFill>
                <a:effectLst/>
                <a:uLnTx/>
                <a:uFillTx/>
                <a:cs typeface="+mn-ea"/>
                <a:sym typeface="+mn-lt"/>
              </a:rPr>
              <a:t>）商业性 </a:t>
            </a:r>
            <a:r>
              <a:rPr kumimoji="1" lang="en-US" altLang="zh-CN" b="0" i="0" u="none" strike="noStrike" kern="1200" cap="none" spc="0" normalizeH="0" baseline="0" noProof="0" dirty="0">
                <a:ln>
                  <a:noFill/>
                </a:ln>
                <a:solidFill>
                  <a:prstClr val="white"/>
                </a:solidFill>
                <a:effectLst/>
                <a:uLnTx/>
                <a:uFillTx/>
                <a:cs typeface="+mn-ea"/>
                <a:sym typeface="+mn-lt"/>
              </a:rPr>
              <a:t>CA</a:t>
            </a:r>
            <a:endParaRPr kumimoji="1" lang="zh-CN" altLang="en-US" b="0" i="0" u="none" strike="noStrike" kern="1200" cap="none" spc="0" normalizeH="0" baseline="0" noProof="0" dirty="0">
              <a:ln>
                <a:noFill/>
              </a:ln>
              <a:solidFill>
                <a:prstClr val="white"/>
              </a:solidFill>
              <a:effectLst/>
              <a:uLnTx/>
              <a:uFillTx/>
              <a:cs typeface="+mn-ea"/>
              <a:sym typeface="+mn-lt"/>
            </a:endParaRPr>
          </a:p>
        </p:txBody>
      </p:sp>
      <p:sp>
        <p:nvSpPr>
          <p:cNvPr id="34" name="文本框 33">
            <a:extLst>
              <a:ext uri="{FF2B5EF4-FFF2-40B4-BE49-F238E27FC236}">
                <a16:creationId xmlns:a16="http://schemas.microsoft.com/office/drawing/2014/main" id="{5E953326-FE2D-B74D-9262-C1A6A0B1EB36}"/>
              </a:ext>
            </a:extLst>
          </p:cNvPr>
          <p:cNvSpPr txBox="1"/>
          <p:nvPr/>
        </p:nvSpPr>
        <p:spPr>
          <a:xfrm>
            <a:off x="7768390" y="1563852"/>
            <a:ext cx="1929001"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prstClr val="white"/>
                </a:solidFill>
                <a:effectLst/>
                <a:uLnTx/>
                <a:uFillTx/>
                <a:cs typeface="+mn-ea"/>
                <a:sym typeface="+mn-lt"/>
              </a:rPr>
              <a:t>CA</a:t>
            </a:r>
            <a:r>
              <a:rPr kumimoji="1" lang="zh-CN" altLang="en-US" sz="2000" b="1" i="0" u="none" strike="noStrike" kern="1200" cap="none" spc="0" normalizeH="0" baseline="0" noProof="0" dirty="0">
                <a:ln>
                  <a:noFill/>
                </a:ln>
                <a:solidFill>
                  <a:prstClr val="white"/>
                </a:solidFill>
                <a:effectLst/>
                <a:uLnTx/>
                <a:uFillTx/>
                <a:cs typeface="+mn-ea"/>
                <a:sym typeface="+mn-lt"/>
              </a:rPr>
              <a:t>认证机构</a:t>
            </a: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7272562" y="1606215"/>
            <a:ext cx="405495" cy="411274"/>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文本框 42">
            <a:extLst>
              <a:ext uri="{FF2B5EF4-FFF2-40B4-BE49-F238E27FC236}">
                <a16:creationId xmlns:a16="http://schemas.microsoft.com/office/drawing/2014/main" id="{8A39F53D-6D6E-E0AC-1D9A-D70CBC5E4253}"/>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03</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46" name="矩形 45">
            <a:extLst>
              <a:ext uri="{FF2B5EF4-FFF2-40B4-BE49-F238E27FC236}">
                <a16:creationId xmlns:a16="http://schemas.microsoft.com/office/drawing/2014/main" id="{46E10715-D61D-1380-FC9A-892934571DD0}"/>
              </a:ext>
            </a:extLst>
          </p:cNvPr>
          <p:cNvSpPr/>
          <p:nvPr/>
        </p:nvSpPr>
        <p:spPr>
          <a:xfrm>
            <a:off x="648189" y="3092204"/>
            <a:ext cx="5716326" cy="2640939"/>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7" name="文本框 46">
            <a:extLst>
              <a:ext uri="{FF2B5EF4-FFF2-40B4-BE49-F238E27FC236}">
                <a16:creationId xmlns:a16="http://schemas.microsoft.com/office/drawing/2014/main" id="{2C39943F-5E08-9EAC-A690-73D63BBB63B2}"/>
              </a:ext>
            </a:extLst>
          </p:cNvPr>
          <p:cNvSpPr txBox="1"/>
          <p:nvPr/>
        </p:nvSpPr>
        <p:spPr>
          <a:xfrm>
            <a:off x="825839" y="3726570"/>
            <a:ext cx="5381517" cy="1857753"/>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dirty="0"/>
              <a:t>安全套接层协议（</a:t>
            </a:r>
            <a:r>
              <a:rPr lang="en-US" altLang="zh-CN" dirty="0"/>
              <a:t>Secure Sockets Layer</a:t>
            </a:r>
            <a:r>
              <a:rPr lang="zh-CN" altLang="en-US" dirty="0"/>
              <a:t>，</a:t>
            </a:r>
            <a:r>
              <a:rPr lang="en-US" altLang="zh-CN" dirty="0"/>
              <a:t>SSL</a:t>
            </a:r>
            <a:r>
              <a:rPr lang="zh-CN" altLang="en-US" dirty="0"/>
              <a:t>）及其继任者安全传输层协议（</a:t>
            </a:r>
            <a:r>
              <a:rPr lang="en-US" altLang="zh-CN" dirty="0"/>
              <a:t>Transport Layer Security</a:t>
            </a:r>
            <a:r>
              <a:rPr lang="zh-CN" altLang="en-US" dirty="0"/>
              <a:t>，</a:t>
            </a:r>
            <a:r>
              <a:rPr lang="en-US" altLang="zh-CN" dirty="0"/>
              <a:t>TLS</a:t>
            </a:r>
            <a:r>
              <a:rPr lang="zh-CN" altLang="en-US" dirty="0"/>
              <a:t>），是为网络通信提供安全及数据完整性的一种安全协议。</a:t>
            </a:r>
            <a:endParaRPr lang="en-US" altLang="zh-CN" dirty="0"/>
          </a:p>
          <a:p>
            <a:pPr marL="0" marR="0" lvl="0" indent="0" defTabSz="914400" rtl="0" eaLnBrk="1" fontAlgn="auto" latinLnBrk="0" hangingPunct="1">
              <a:lnSpc>
                <a:spcPct val="130000"/>
              </a:lnSpc>
              <a:spcBef>
                <a:spcPts val="0"/>
              </a:spcBef>
              <a:spcAft>
                <a:spcPts val="0"/>
              </a:spcAft>
              <a:buClrTx/>
              <a:buSzTx/>
              <a:buFontTx/>
              <a:buNone/>
              <a:tabLst/>
              <a:defRPr/>
            </a:pPr>
            <a:r>
              <a:rPr lang="en-US" altLang="zh-CN" dirty="0"/>
              <a:t>TLS </a:t>
            </a:r>
            <a:r>
              <a:rPr lang="zh-CN" altLang="en-US" dirty="0"/>
              <a:t>与 </a:t>
            </a:r>
            <a:r>
              <a:rPr lang="en-US" altLang="zh-CN" dirty="0"/>
              <a:t>SSL </a:t>
            </a:r>
            <a:r>
              <a:rPr lang="zh-CN" altLang="en-US" dirty="0"/>
              <a:t>在传输层对网络连接进行交易</a:t>
            </a:r>
            <a:endParaRPr lang="zh-CN" altLang="en-US" b="1" dirty="0"/>
          </a:p>
        </p:txBody>
      </p:sp>
      <p:sp>
        <p:nvSpPr>
          <p:cNvPr id="48" name="文本框 47">
            <a:extLst>
              <a:ext uri="{FF2B5EF4-FFF2-40B4-BE49-F238E27FC236}">
                <a16:creationId xmlns:a16="http://schemas.microsoft.com/office/drawing/2014/main" id="{55124639-ADE0-7083-2120-EFAA7E673C27}"/>
              </a:ext>
            </a:extLst>
          </p:cNvPr>
          <p:cNvSpPr txBox="1"/>
          <p:nvPr/>
        </p:nvSpPr>
        <p:spPr>
          <a:xfrm>
            <a:off x="1455419" y="3255193"/>
            <a:ext cx="2088278"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srgbClr val="44546A"/>
                </a:solidFill>
                <a:effectLst/>
                <a:uLnTx/>
                <a:uFillTx/>
                <a:cs typeface="+mn-ea"/>
                <a:sym typeface="+mn-lt"/>
              </a:rPr>
              <a:t>安全套接层协议</a:t>
            </a:r>
          </a:p>
        </p:txBody>
      </p:sp>
      <p:grpSp>
        <p:nvGrpSpPr>
          <p:cNvPr id="49" name="Group 102">
            <a:extLst>
              <a:ext uri="{FF2B5EF4-FFF2-40B4-BE49-F238E27FC236}">
                <a16:creationId xmlns:a16="http://schemas.microsoft.com/office/drawing/2014/main" id="{8F20B8CE-18C0-32E4-B04E-BEF4BCB2967B}"/>
              </a:ext>
            </a:extLst>
          </p:cNvPr>
          <p:cNvGrpSpPr/>
          <p:nvPr/>
        </p:nvGrpSpPr>
        <p:grpSpPr>
          <a:xfrm>
            <a:off x="826842" y="3306664"/>
            <a:ext cx="526978" cy="369107"/>
            <a:chOff x="4451350" y="1993900"/>
            <a:chExt cx="550863" cy="398462"/>
          </a:xfrm>
          <a:solidFill>
            <a:schemeClr val="tx2"/>
          </a:solidFill>
        </p:grpSpPr>
        <p:sp>
          <p:nvSpPr>
            <p:cNvPr id="50" name="Freeform 62">
              <a:extLst>
                <a:ext uri="{FF2B5EF4-FFF2-40B4-BE49-F238E27FC236}">
                  <a16:creationId xmlns:a16="http://schemas.microsoft.com/office/drawing/2014/main" id="{0EA16106-79D9-BFDD-6A81-F5F9B358A3D9}"/>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1" name="Freeform 63">
              <a:extLst>
                <a:ext uri="{FF2B5EF4-FFF2-40B4-BE49-F238E27FC236}">
                  <a16:creationId xmlns:a16="http://schemas.microsoft.com/office/drawing/2014/main" id="{6C6DB74E-6C9F-BD30-9DC9-E9A51B4486CC}"/>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2" name="Freeform 64">
              <a:extLst>
                <a:ext uri="{FF2B5EF4-FFF2-40B4-BE49-F238E27FC236}">
                  <a16:creationId xmlns:a16="http://schemas.microsoft.com/office/drawing/2014/main" id="{1D94B041-380E-CF6F-1067-466A8712F8EB}"/>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3" name="Freeform 65">
              <a:extLst>
                <a:ext uri="{FF2B5EF4-FFF2-40B4-BE49-F238E27FC236}">
                  <a16:creationId xmlns:a16="http://schemas.microsoft.com/office/drawing/2014/main" id="{CF1B074E-86D5-5B12-7830-7F1C3B5837D8}"/>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pic>
        <p:nvPicPr>
          <p:cNvPr id="4" name="图片 3">
            <a:extLst>
              <a:ext uri="{FF2B5EF4-FFF2-40B4-BE49-F238E27FC236}">
                <a16:creationId xmlns:a16="http://schemas.microsoft.com/office/drawing/2014/main" id="{0BA24601-E99A-DDC6-40E1-9C85C55F5CB4}"/>
              </a:ext>
            </a:extLst>
          </p:cNvPr>
          <p:cNvPicPr>
            <a:picLocks noChangeAspect="1"/>
          </p:cNvPicPr>
          <p:nvPr/>
        </p:nvPicPr>
        <p:blipFill>
          <a:blip r:embed="rId4"/>
          <a:stretch>
            <a:fillRect/>
          </a:stretch>
        </p:blipFill>
        <p:spPr>
          <a:xfrm>
            <a:off x="833095" y="5533138"/>
            <a:ext cx="4087738" cy="1101869"/>
          </a:xfrm>
          <a:prstGeom prst="rect">
            <a:avLst/>
          </a:prstGeom>
        </p:spPr>
      </p:pic>
      <p:sp>
        <p:nvSpPr>
          <p:cNvPr id="5" name="矩形 4">
            <a:extLst>
              <a:ext uri="{FF2B5EF4-FFF2-40B4-BE49-F238E27FC236}">
                <a16:creationId xmlns:a16="http://schemas.microsoft.com/office/drawing/2014/main" id="{8D1EE9D3-AC0B-FB4C-BF91-A44F2B568C47}"/>
              </a:ext>
            </a:extLst>
          </p:cNvPr>
          <p:cNvSpPr/>
          <p:nvPr/>
        </p:nvSpPr>
        <p:spPr>
          <a:xfrm>
            <a:off x="6364515" y="4829714"/>
            <a:ext cx="5716326" cy="1532591"/>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2EB7831D-020C-F222-42C2-3B680C7FD447}"/>
              </a:ext>
            </a:extLst>
          </p:cNvPr>
          <p:cNvSpPr txBox="1"/>
          <p:nvPr/>
        </p:nvSpPr>
        <p:spPr>
          <a:xfrm>
            <a:off x="6486043" y="5328092"/>
            <a:ext cx="5381517" cy="1137556"/>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en-US" altLang="zh-CN" dirty="0"/>
              <a:t>VPN </a:t>
            </a:r>
            <a:r>
              <a:rPr lang="zh-CN" altLang="en-US" dirty="0"/>
              <a:t>被定义为通过一个公用网络（通常是因特网）建立一个临时的、安全的连接，是一条穿过混乱的公用网络的安全、稳定的隧道</a:t>
            </a:r>
            <a:endParaRPr kumimoji="1" lang="zh-CN" altLang="en-US"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7" name="文本框 6">
            <a:extLst>
              <a:ext uri="{FF2B5EF4-FFF2-40B4-BE49-F238E27FC236}">
                <a16:creationId xmlns:a16="http://schemas.microsoft.com/office/drawing/2014/main" id="{4DD7F04A-02F8-440E-4989-5DD51B90BAD0}"/>
              </a:ext>
            </a:extLst>
          </p:cNvPr>
          <p:cNvSpPr txBox="1"/>
          <p:nvPr/>
        </p:nvSpPr>
        <p:spPr>
          <a:xfrm>
            <a:off x="7115623" y="4856715"/>
            <a:ext cx="134583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srgbClr val="44546A"/>
                </a:solidFill>
                <a:effectLst/>
                <a:uLnTx/>
                <a:uFillTx/>
                <a:cs typeface="+mn-ea"/>
                <a:sym typeface="+mn-lt"/>
              </a:rPr>
              <a:t>VPN </a:t>
            </a:r>
            <a:r>
              <a:rPr kumimoji="1" lang="zh-CN" altLang="en-US" sz="2000" b="1" i="0" u="none" strike="noStrike" kern="1200" cap="none" spc="0" normalizeH="0" baseline="0" noProof="0" dirty="0">
                <a:ln>
                  <a:noFill/>
                </a:ln>
                <a:solidFill>
                  <a:srgbClr val="44546A"/>
                </a:solidFill>
                <a:effectLst/>
                <a:uLnTx/>
                <a:uFillTx/>
                <a:cs typeface="+mn-ea"/>
                <a:sym typeface="+mn-lt"/>
              </a:rPr>
              <a:t>技术</a:t>
            </a:r>
          </a:p>
        </p:txBody>
      </p:sp>
      <p:grpSp>
        <p:nvGrpSpPr>
          <p:cNvPr id="8" name="Group 102">
            <a:extLst>
              <a:ext uri="{FF2B5EF4-FFF2-40B4-BE49-F238E27FC236}">
                <a16:creationId xmlns:a16="http://schemas.microsoft.com/office/drawing/2014/main" id="{DDB36687-E42E-A768-E3DB-A1D558E35947}"/>
              </a:ext>
            </a:extLst>
          </p:cNvPr>
          <p:cNvGrpSpPr/>
          <p:nvPr/>
        </p:nvGrpSpPr>
        <p:grpSpPr>
          <a:xfrm>
            <a:off x="6487046" y="4908186"/>
            <a:ext cx="526978" cy="369107"/>
            <a:chOff x="4451350" y="1993900"/>
            <a:chExt cx="550863" cy="398462"/>
          </a:xfrm>
          <a:solidFill>
            <a:schemeClr val="tx2"/>
          </a:solidFill>
        </p:grpSpPr>
        <p:sp>
          <p:nvSpPr>
            <p:cNvPr id="9" name="Freeform 62">
              <a:extLst>
                <a:ext uri="{FF2B5EF4-FFF2-40B4-BE49-F238E27FC236}">
                  <a16:creationId xmlns:a16="http://schemas.microsoft.com/office/drawing/2014/main" id="{90FC0995-41F5-C96F-A2B6-3783CC37C3A7}"/>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8" name="Freeform 63">
              <a:extLst>
                <a:ext uri="{FF2B5EF4-FFF2-40B4-BE49-F238E27FC236}">
                  <a16:creationId xmlns:a16="http://schemas.microsoft.com/office/drawing/2014/main" id="{BBA85180-5476-ADA9-0545-2207A24344A5}"/>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9" name="Freeform 64">
              <a:extLst>
                <a:ext uri="{FF2B5EF4-FFF2-40B4-BE49-F238E27FC236}">
                  <a16:creationId xmlns:a16="http://schemas.microsoft.com/office/drawing/2014/main" id="{FA08D0E9-1366-EF4D-9C27-F0C2CC321DE6}"/>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0" name="Freeform 65">
              <a:extLst>
                <a:ext uri="{FF2B5EF4-FFF2-40B4-BE49-F238E27FC236}">
                  <a16:creationId xmlns:a16="http://schemas.microsoft.com/office/drawing/2014/main" id="{BF2D6BE4-6511-BBA9-C0A4-CA800F4AB544}"/>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339850567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32" grpId="0" animBg="1"/>
      <p:bldP spid="33" grpId="0"/>
      <p:bldP spid="34" grpId="0"/>
      <p:bldP spid="46" grpId="0" animBg="1"/>
      <p:bldP spid="47" grpId="0"/>
      <p:bldP spid="48" grpId="0"/>
      <p:bldP spid="5" grpId="0" animBg="1"/>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四</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04</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593493" y="2828411"/>
            <a:ext cx="11174854" cy="923330"/>
          </a:xfrm>
          <a:prstGeom prst="rect">
            <a:avLst/>
          </a:prstGeom>
          <a:noFill/>
        </p:spPr>
        <p:txBody>
          <a:bodyPr wrap="none" rtlCol="0">
            <a:spAutoFit/>
          </a:bodyPr>
          <a:lstStyle/>
          <a:p>
            <a:pPr lvl="0"/>
            <a:r>
              <a:rPr kumimoji="1" lang="zh-CN" altLang="en-US" sz="5400" b="1" dirty="0">
                <a:solidFill>
                  <a:srgbClr val="44546A"/>
                </a:solidFill>
                <a:cs typeface="+mn-ea"/>
                <a:sym typeface="+mn-lt"/>
              </a:rPr>
              <a:t>成本与安全的平衡</a:t>
            </a:r>
            <a:r>
              <a:rPr kumimoji="1" lang="en-US" altLang="zh-CN" sz="5400" b="1" dirty="0">
                <a:solidFill>
                  <a:srgbClr val="44546A"/>
                </a:solidFill>
                <a:cs typeface="+mn-ea"/>
                <a:sym typeface="+mn-lt"/>
              </a:rPr>
              <a:t>&amp;</a:t>
            </a:r>
            <a:r>
              <a:rPr kumimoji="1" lang="zh-CN" altLang="en-US" sz="5400" b="1" dirty="0">
                <a:solidFill>
                  <a:srgbClr val="44546A"/>
                </a:solidFill>
                <a:cs typeface="+mn-ea"/>
                <a:sym typeface="+mn-lt"/>
              </a:rPr>
              <a:t>网络社会的安全</a:t>
            </a:r>
          </a:p>
        </p:txBody>
      </p:sp>
      <p:pic>
        <p:nvPicPr>
          <p:cNvPr id="10" name="图片 9" descr="图表, 旭日形&#10;&#10;描述已自动生成">
            <a:extLst>
              <a:ext uri="{FF2B5EF4-FFF2-40B4-BE49-F238E27FC236}">
                <a16:creationId xmlns:a16="http://schemas.microsoft.com/office/drawing/2014/main" id="{3A6CAE99-D93E-CA25-1EDE-424B27A5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7761021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674746" y="237507"/>
            <a:ext cx="506901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成本与安全的平衡</a:t>
            </a:r>
            <a:r>
              <a:rPr kumimoji="1" lang="en-US" altLang="zh-CN" sz="2400" b="1" i="0" u="none" strike="noStrike" kern="1200" cap="none" spc="0" normalizeH="0" baseline="0" noProof="0" dirty="0">
                <a:ln>
                  <a:noFill/>
                </a:ln>
                <a:solidFill>
                  <a:srgbClr val="44546A"/>
                </a:solidFill>
                <a:effectLst/>
                <a:uLnTx/>
                <a:uFillTx/>
                <a:cs typeface="+mn-ea"/>
                <a:sym typeface="+mn-lt"/>
              </a:rPr>
              <a:t>&amp;</a:t>
            </a:r>
            <a:r>
              <a:rPr kumimoji="1" lang="zh-CN" altLang="en-US" sz="2400" b="1" i="0" u="none" strike="noStrike" kern="1200" cap="none" spc="0" normalizeH="0" baseline="0" noProof="0" dirty="0">
                <a:ln>
                  <a:noFill/>
                </a:ln>
                <a:solidFill>
                  <a:srgbClr val="44546A"/>
                </a:solidFill>
                <a:effectLst/>
                <a:uLnTx/>
                <a:uFillTx/>
                <a:cs typeface="+mn-ea"/>
                <a:sym typeface="+mn-lt"/>
              </a:rPr>
              <a:t>网络社会的安全</a:t>
            </a:r>
          </a:p>
        </p:txBody>
      </p:sp>
      <p:sp>
        <p:nvSpPr>
          <p:cNvPr id="3" name="圆角矩形 2">
            <a:extLst>
              <a:ext uri="{FF2B5EF4-FFF2-40B4-BE49-F238E27FC236}">
                <a16:creationId xmlns:a16="http://schemas.microsoft.com/office/drawing/2014/main" id="{290ABB2B-5655-AB44-8431-D8A3E4A15F8E}"/>
              </a:ext>
            </a:extLst>
          </p:cNvPr>
          <p:cNvSpPr/>
          <p:nvPr/>
        </p:nvSpPr>
        <p:spPr>
          <a:xfrm>
            <a:off x="2012670" y="2083147"/>
            <a:ext cx="2465797" cy="873977"/>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6CDEF492-CAA4-8D4E-8B95-8EA57462B6DB}"/>
              </a:ext>
            </a:extLst>
          </p:cNvPr>
          <p:cNvSpPr/>
          <p:nvPr/>
        </p:nvSpPr>
        <p:spPr>
          <a:xfrm>
            <a:off x="1305056" y="1674430"/>
            <a:ext cx="3973526" cy="3763479"/>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BA27805B-EFFF-E84F-9C9B-26153B51D9DB}"/>
              </a:ext>
            </a:extLst>
          </p:cNvPr>
          <p:cNvSpPr txBox="1"/>
          <p:nvPr/>
        </p:nvSpPr>
        <p:spPr>
          <a:xfrm>
            <a:off x="2129866" y="2293058"/>
            <a:ext cx="2236510" cy="400110"/>
          </a:xfrm>
          <a:prstGeom prst="rect">
            <a:avLst/>
          </a:prstGeom>
          <a:noFill/>
        </p:spPr>
        <p:txBody>
          <a:bodyPr wrap="none" rtlCol="0">
            <a:spAutoFit/>
          </a:bodyPr>
          <a:lstStyle/>
          <a:p>
            <a:pPr lvl="0">
              <a:defRPr/>
            </a:pPr>
            <a:r>
              <a:rPr kumimoji="1" lang="zh-CN" altLang="en-US" sz="2000" b="1" dirty="0">
                <a:solidFill>
                  <a:prstClr val="white"/>
                </a:solidFill>
                <a:cs typeface="+mn-ea"/>
                <a:sym typeface="+mn-lt"/>
              </a:rPr>
              <a:t>成本与安全的平衡</a:t>
            </a:r>
            <a:endParaRPr kumimoji="1" lang="zh-CN" altLang="en-US" sz="2000" b="1" i="0" u="none" strike="noStrike" kern="1200" cap="none" spc="0" normalizeH="0" baseline="0" noProof="0" dirty="0">
              <a:ln>
                <a:noFill/>
              </a:ln>
              <a:solidFill>
                <a:prstClr val="white"/>
              </a:solidFill>
              <a:effectLst/>
              <a:uLnTx/>
              <a:uFillTx/>
              <a:cs typeface="+mn-ea"/>
              <a:sym typeface="+mn-lt"/>
            </a:endParaRPr>
          </a:p>
        </p:txBody>
      </p:sp>
      <p:sp>
        <p:nvSpPr>
          <p:cNvPr id="7" name="文本框 6">
            <a:extLst>
              <a:ext uri="{FF2B5EF4-FFF2-40B4-BE49-F238E27FC236}">
                <a16:creationId xmlns:a16="http://schemas.microsoft.com/office/drawing/2014/main" id="{9B8073AF-8EF4-2544-9B71-41D4E0956188}"/>
              </a:ext>
            </a:extLst>
          </p:cNvPr>
          <p:cNvSpPr txBox="1"/>
          <p:nvPr/>
        </p:nvSpPr>
        <p:spPr>
          <a:xfrm>
            <a:off x="1413986" y="3365841"/>
            <a:ext cx="3663163" cy="1323439"/>
          </a:xfrm>
          <a:prstGeom prst="rect">
            <a:avLst/>
          </a:prstGeom>
          <a:noFill/>
        </p:spPr>
        <p:txBody>
          <a:bodyPr wrap="square" rtlCol="0">
            <a:spAutoFit/>
          </a:bodyPr>
          <a:lstStyle/>
          <a:p>
            <a:pPr lvl="0">
              <a:defRPr/>
            </a:pPr>
            <a:r>
              <a:rPr lang="zh-CN" altLang="en-US" sz="1600" dirty="0"/>
              <a:t>应从网络的</a:t>
            </a:r>
            <a:r>
              <a:rPr lang="zh-CN" altLang="en-US" sz="1600" b="1" dirty="0"/>
              <a:t>实际需求</a:t>
            </a:r>
            <a:r>
              <a:rPr lang="zh-CN" altLang="en-US" sz="1600" dirty="0"/>
              <a:t>出发，对网络面临的威胁及可能承担的风险进行</a:t>
            </a:r>
            <a:r>
              <a:rPr lang="zh-CN" altLang="en-US" sz="1600" b="1" dirty="0"/>
              <a:t>定性和定量相结合</a:t>
            </a:r>
            <a:r>
              <a:rPr lang="zh-CN" altLang="en-US" sz="1600" dirty="0"/>
              <a:t>的分析，在需求、代价和风险间寻求一个</a:t>
            </a:r>
            <a:r>
              <a:rPr lang="zh-CN" altLang="en-US" sz="1600" b="1" dirty="0"/>
              <a:t>平衡点</a:t>
            </a:r>
            <a:r>
              <a:rPr lang="zh-CN" altLang="en-US" sz="1600" dirty="0"/>
              <a:t>，在此基础上制定规范和措施，确定系统的安全策略</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3" name="圆角矩形 12">
            <a:extLst>
              <a:ext uri="{FF2B5EF4-FFF2-40B4-BE49-F238E27FC236}">
                <a16:creationId xmlns:a16="http://schemas.microsoft.com/office/drawing/2014/main" id="{9C5E764E-56FC-7C4D-9143-36AC39A9F6A7}"/>
              </a:ext>
            </a:extLst>
          </p:cNvPr>
          <p:cNvSpPr/>
          <p:nvPr/>
        </p:nvSpPr>
        <p:spPr>
          <a:xfrm>
            <a:off x="6809482" y="2083147"/>
            <a:ext cx="2590827" cy="873977"/>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圆角矩形 13">
            <a:extLst>
              <a:ext uri="{FF2B5EF4-FFF2-40B4-BE49-F238E27FC236}">
                <a16:creationId xmlns:a16="http://schemas.microsoft.com/office/drawing/2014/main" id="{F42206AF-DACD-9843-9E1F-0B366C0E5383}"/>
              </a:ext>
            </a:extLst>
          </p:cNvPr>
          <p:cNvSpPr/>
          <p:nvPr/>
        </p:nvSpPr>
        <p:spPr>
          <a:xfrm>
            <a:off x="6026727" y="1674430"/>
            <a:ext cx="4239149" cy="3763479"/>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DA283F2F-24D9-3D4E-8BFB-88679DED2919}"/>
              </a:ext>
            </a:extLst>
          </p:cNvPr>
          <p:cNvSpPr txBox="1"/>
          <p:nvPr/>
        </p:nvSpPr>
        <p:spPr>
          <a:xfrm>
            <a:off x="7116746" y="2293058"/>
            <a:ext cx="204556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prstClr val="white"/>
                </a:solidFill>
                <a:effectLst/>
                <a:uLnTx/>
                <a:uFillTx/>
                <a:cs typeface="+mn-ea"/>
                <a:sym typeface="+mn-lt"/>
              </a:rPr>
              <a:t>网络社会的安全</a:t>
            </a:r>
          </a:p>
        </p:txBody>
      </p:sp>
      <p:sp>
        <p:nvSpPr>
          <p:cNvPr id="17" name="文本框 16">
            <a:extLst>
              <a:ext uri="{FF2B5EF4-FFF2-40B4-BE49-F238E27FC236}">
                <a16:creationId xmlns:a16="http://schemas.microsoft.com/office/drawing/2014/main" id="{349D4184-1502-8549-9B42-6D5A284B490C}"/>
              </a:ext>
            </a:extLst>
          </p:cNvPr>
          <p:cNvSpPr txBox="1"/>
          <p:nvPr/>
        </p:nvSpPr>
        <p:spPr>
          <a:xfrm>
            <a:off x="6292598" y="3365841"/>
            <a:ext cx="3973278" cy="1815882"/>
          </a:xfrm>
          <a:prstGeom prst="rect">
            <a:avLst/>
          </a:prstGeom>
          <a:noFill/>
        </p:spPr>
        <p:txBody>
          <a:bodyPr wrap="square" rtlCol="0">
            <a:spAutoFit/>
          </a:bodyPr>
          <a:lstStyle/>
          <a:p>
            <a:pPr lvl="0">
              <a:defRPr/>
            </a:pPr>
            <a:r>
              <a:rPr lang="zh-CN" altLang="en-US" sz="1600" b="1" dirty="0"/>
              <a:t>信息安全重要宗旨：</a:t>
            </a:r>
            <a:r>
              <a:rPr lang="zh-CN" altLang="en-US" sz="1600" dirty="0"/>
              <a:t>确保私密信息的不外泄、</a:t>
            </a:r>
            <a:r>
              <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真实信息的完整性</a:t>
            </a:r>
            <a:r>
              <a:rPr lang="zh-CN" altLang="en-US" sz="1600" dirty="0"/>
              <a:t>以及所有未授权拷贝和所寄生系统的安全性</a:t>
            </a:r>
            <a:endParaRPr lang="en-US" altLang="zh-CN" sz="1600" dirty="0"/>
          </a:p>
          <a:p>
            <a:pPr lvl="0">
              <a:defRPr/>
            </a:pPr>
            <a:endParaRPr kumimoji="1"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a:p>
            <a:pPr lvl="0">
              <a:defRPr/>
            </a:pPr>
            <a:r>
              <a:rPr lang="zh-CN" altLang="en-US" sz="1600" b="1" dirty="0"/>
              <a:t>行为准则：</a:t>
            </a:r>
            <a:endParaRPr lang="en-US" altLang="zh-CN" sz="1600" b="1" dirty="0"/>
          </a:p>
          <a:p>
            <a:pPr lvl="0">
              <a:defRPr/>
            </a:pPr>
            <a:r>
              <a:rPr kumimoji="1" lang="en-US" altLang="zh-CN" sz="1600" b="0" i="0" u="none" strike="noStrike" kern="1200" cap="none" spc="0" normalizeH="0" baseline="0" noProof="0" dirty="0">
                <a:ln>
                  <a:noFill/>
                </a:ln>
                <a:solidFill>
                  <a:prstClr val="black">
                    <a:lumMod val="75000"/>
                    <a:lumOff val="25000"/>
                  </a:prstClr>
                </a:solidFill>
                <a:effectLst/>
                <a:uLnTx/>
                <a:uFillTx/>
                <a:cs typeface="+mn-ea"/>
                <a:sym typeface="+mn-lt"/>
              </a:rPr>
              <a:t>1</a:t>
            </a:r>
            <a:r>
              <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、敏感信息流通范围最小化原则</a:t>
            </a:r>
            <a:endParaRPr kumimoji="1"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a:p>
            <a:pPr lvl="0">
              <a:defRPr/>
            </a:pPr>
            <a:r>
              <a:rPr kumimoji="1" lang="en-US" altLang="zh-CN" sz="1600" dirty="0">
                <a:solidFill>
                  <a:prstClr val="black">
                    <a:lumMod val="75000"/>
                    <a:lumOff val="25000"/>
                  </a:prstClr>
                </a:solidFill>
                <a:cs typeface="+mn-ea"/>
                <a:sym typeface="+mn-lt"/>
              </a:rPr>
              <a:t>2</a:t>
            </a:r>
            <a:r>
              <a:rPr kumimoji="1" lang="zh-CN" altLang="en-US" sz="1600" dirty="0">
                <a:solidFill>
                  <a:prstClr val="black">
                    <a:lumMod val="75000"/>
                    <a:lumOff val="25000"/>
                  </a:prstClr>
                </a:solidFill>
                <a:cs typeface="+mn-ea"/>
                <a:sym typeface="+mn-lt"/>
              </a:rPr>
              <a:t>、制衡原则</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33" name="图片 32" descr="图表, 旭日形&#10;&#10;描述已自动生成">
            <a:extLst>
              <a:ext uri="{FF2B5EF4-FFF2-40B4-BE49-F238E27FC236}">
                <a16:creationId xmlns:a16="http://schemas.microsoft.com/office/drawing/2014/main" id="{AF92AAD3-ECF7-A102-DC6B-9CAF6AA832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4" name="文本框 33">
            <a:extLst>
              <a:ext uri="{FF2B5EF4-FFF2-40B4-BE49-F238E27FC236}">
                <a16:creationId xmlns:a16="http://schemas.microsoft.com/office/drawing/2014/main" id="{FF8FA431-943D-122C-86E3-236DF9EA5E74}"/>
              </a:ext>
            </a:extLst>
          </p:cNvPr>
          <p:cNvSpPr txBox="1"/>
          <p:nvPr/>
        </p:nvSpPr>
        <p:spPr>
          <a:xfrm>
            <a:off x="230578" y="249937"/>
            <a:ext cx="132179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04&amp;05</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356452190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ssolve">
                                      <p:cBhvr>
                                        <p:cTn id="24" dur="500"/>
                                        <p:tgtEl>
                                          <p:spTgt spid="14"/>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dissolve">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7" grpId="0"/>
      <p:bldP spid="13" grpId="0" animBg="1"/>
      <p:bldP spid="14" grpId="0" animBg="1"/>
      <p:bldP spid="15"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8DA3CB5F-1503-E746-9628-A1BBBFB0E622}"/>
              </a:ext>
            </a:extLst>
          </p:cNvPr>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4C109A9E-E625-D345-B7EF-011E1E7F394F}"/>
              </a:ext>
            </a:extLst>
          </p:cNvPr>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486E12EB-7092-5646-AEE3-3DE5F1A719B8}"/>
              </a:ext>
            </a:extLst>
          </p:cNvPr>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a:extLst>
              <a:ext uri="{FF2B5EF4-FFF2-40B4-BE49-F238E27FC236}">
                <a16:creationId xmlns:a16="http://schemas.microsoft.com/office/drawing/2014/main" id="{6B65396D-DE81-BB4E-A0AF-C8CA0D531262}"/>
              </a:ext>
            </a:extLst>
          </p:cNvPr>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D0CEEF81-AB73-7A49-955D-70ED3E67D5F0}"/>
              </a:ext>
            </a:extLst>
          </p:cNvPr>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p>
        </p:txBody>
      </p:sp>
      <p:sp>
        <p:nvSpPr>
          <p:cNvPr id="11" name="文本框 10">
            <a:extLst>
              <a:ext uri="{FF2B5EF4-FFF2-40B4-BE49-F238E27FC236}">
                <a16:creationId xmlns:a16="http://schemas.microsoft.com/office/drawing/2014/main" id="{0039493F-218F-2343-B26A-CB85AC46D7A3}"/>
              </a:ext>
            </a:extLst>
          </p:cNvPr>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a:extLst>
              <a:ext uri="{FF2B5EF4-FFF2-40B4-BE49-F238E27FC236}">
                <a16:creationId xmlns:a16="http://schemas.microsoft.com/office/drawing/2014/main" id="{4AF5541D-A47E-904C-8025-C2087E61F00F}"/>
              </a:ext>
            </a:extLst>
          </p:cNvPr>
          <p:cNvSpPr txBox="1"/>
          <p:nvPr/>
        </p:nvSpPr>
        <p:spPr>
          <a:xfrm>
            <a:off x="6272813" y="147254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a:extLst>
              <a:ext uri="{FF2B5EF4-FFF2-40B4-BE49-F238E27FC236}">
                <a16:creationId xmlns:a16="http://schemas.microsoft.com/office/drawing/2014/main" id="{53E9E365-0A36-084E-ABD0-16598F3CCB7B}"/>
              </a:ext>
            </a:extLst>
          </p:cNvPr>
          <p:cNvSpPr txBox="1"/>
          <p:nvPr/>
        </p:nvSpPr>
        <p:spPr>
          <a:xfrm>
            <a:off x="6272812" y="255678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a:extLst>
              <a:ext uri="{FF2B5EF4-FFF2-40B4-BE49-F238E27FC236}">
                <a16:creationId xmlns:a16="http://schemas.microsoft.com/office/drawing/2014/main" id="{0888CCF4-9057-3A4B-893F-9B9BCEC63135}"/>
              </a:ext>
            </a:extLst>
          </p:cNvPr>
          <p:cNvSpPr txBox="1"/>
          <p:nvPr/>
        </p:nvSpPr>
        <p:spPr>
          <a:xfrm>
            <a:off x="6272811" y="3641032"/>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6" name="文本框 15">
            <a:extLst>
              <a:ext uri="{FF2B5EF4-FFF2-40B4-BE49-F238E27FC236}">
                <a16:creationId xmlns:a16="http://schemas.microsoft.com/office/drawing/2014/main" id="{6C447074-1A9B-9E47-9DA9-0DB26DE77D65}"/>
              </a:ext>
            </a:extLst>
          </p:cNvPr>
          <p:cNvSpPr txBox="1"/>
          <p:nvPr/>
        </p:nvSpPr>
        <p:spPr>
          <a:xfrm>
            <a:off x="5236322" y="4724336"/>
            <a:ext cx="1835759"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04&amp;05</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7" name="文本框 16">
            <a:extLst>
              <a:ext uri="{FF2B5EF4-FFF2-40B4-BE49-F238E27FC236}">
                <a16:creationId xmlns:a16="http://schemas.microsoft.com/office/drawing/2014/main" id="{6E9F6C0D-6AEF-8745-A34F-7A7C3073A4E5}"/>
              </a:ext>
            </a:extLst>
          </p:cNvPr>
          <p:cNvSpPr txBox="1"/>
          <p:nvPr/>
        </p:nvSpPr>
        <p:spPr>
          <a:xfrm>
            <a:off x="7072081" y="1522000"/>
            <a:ext cx="295465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i="0" u="none" strike="noStrike" kern="1200" cap="none" spc="0" normalizeH="0" baseline="0" noProof="0" dirty="0">
                <a:ln>
                  <a:noFill/>
                </a:ln>
                <a:solidFill>
                  <a:srgbClr val="44546A"/>
                </a:solidFill>
                <a:effectLst/>
                <a:uLnTx/>
                <a:uFillTx/>
                <a:cs typeface="+mn-ea"/>
                <a:sym typeface="+mn-lt"/>
              </a:rPr>
              <a:t>互联网金融安全问题</a:t>
            </a:r>
            <a:endParaRPr kumimoji="1" lang="en-US" altLang="zh-CN" sz="2400" i="0" u="none" strike="noStrike" kern="1200" cap="none" spc="0" normalizeH="0" baseline="0" noProof="0" dirty="0">
              <a:ln>
                <a:noFill/>
              </a:ln>
              <a:solidFill>
                <a:srgbClr val="44546A"/>
              </a:solidFill>
              <a:effectLst/>
              <a:uLnTx/>
              <a:uFillTx/>
              <a:cs typeface="+mn-ea"/>
              <a:sym typeface="+mn-lt"/>
            </a:endParaRPr>
          </a:p>
        </p:txBody>
      </p:sp>
      <p:sp>
        <p:nvSpPr>
          <p:cNvPr id="18" name="文本框 17">
            <a:extLst>
              <a:ext uri="{FF2B5EF4-FFF2-40B4-BE49-F238E27FC236}">
                <a16:creationId xmlns:a16="http://schemas.microsoft.com/office/drawing/2014/main" id="{06745111-3382-E04E-88E1-7B264BE8057D}"/>
              </a:ext>
            </a:extLst>
          </p:cNvPr>
          <p:cNvSpPr txBox="1"/>
          <p:nvPr/>
        </p:nvSpPr>
        <p:spPr>
          <a:xfrm>
            <a:off x="7072081" y="2631612"/>
            <a:ext cx="3570208"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构建相对安全的网络环境</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19" name="文本框 18">
            <a:extLst>
              <a:ext uri="{FF2B5EF4-FFF2-40B4-BE49-F238E27FC236}">
                <a16:creationId xmlns:a16="http://schemas.microsoft.com/office/drawing/2014/main" id="{7487F79B-6B61-9D4A-B9B1-C4F2FB22CC20}"/>
              </a:ext>
            </a:extLst>
          </p:cNvPr>
          <p:cNvSpPr txBox="1"/>
          <p:nvPr/>
        </p:nvSpPr>
        <p:spPr>
          <a:xfrm>
            <a:off x="7072081" y="3718889"/>
            <a:ext cx="5109091"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构建安全交易环境的安全技术和措施</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20" name="文本框 19">
            <a:extLst>
              <a:ext uri="{FF2B5EF4-FFF2-40B4-BE49-F238E27FC236}">
                <a16:creationId xmlns:a16="http://schemas.microsoft.com/office/drawing/2014/main" id="{06DE685D-3324-B443-8A7C-E615EE8CBE12}"/>
              </a:ext>
            </a:extLst>
          </p:cNvPr>
          <p:cNvSpPr txBox="1"/>
          <p:nvPr/>
        </p:nvSpPr>
        <p:spPr>
          <a:xfrm>
            <a:off x="7072081" y="4820159"/>
            <a:ext cx="5069016" cy="461665"/>
          </a:xfrm>
          <a:prstGeom prst="rect">
            <a:avLst/>
          </a:prstGeom>
          <a:noFill/>
        </p:spPr>
        <p:txBody>
          <a:bodyPr wrap="none" rtlCol="0">
            <a:spAutoFit/>
          </a:bodyPr>
          <a:lstStyle/>
          <a:p>
            <a:pPr lvl="0"/>
            <a:r>
              <a:rPr kumimoji="1" lang="zh-CN" altLang="en-US" sz="2400" dirty="0">
                <a:solidFill>
                  <a:srgbClr val="44546A"/>
                </a:solidFill>
                <a:cs typeface="+mn-ea"/>
                <a:sym typeface="+mn-lt"/>
              </a:rPr>
              <a:t>成本与安全的平衡</a:t>
            </a:r>
            <a:r>
              <a:rPr kumimoji="1" lang="en-US" altLang="zh-CN" sz="2400" dirty="0">
                <a:solidFill>
                  <a:srgbClr val="44546A"/>
                </a:solidFill>
                <a:cs typeface="+mn-ea"/>
                <a:sym typeface="+mn-lt"/>
              </a:rPr>
              <a:t>&amp;</a:t>
            </a:r>
            <a:r>
              <a:rPr kumimoji="1" lang="zh-CN" altLang="en-US" sz="2400" dirty="0">
                <a:solidFill>
                  <a:srgbClr val="44546A"/>
                </a:solidFill>
                <a:cs typeface="+mn-ea"/>
                <a:sym typeface="+mn-lt"/>
              </a:rPr>
              <a:t>网络社会的安全</a:t>
            </a:r>
          </a:p>
        </p:txBody>
      </p:sp>
      <p:pic>
        <p:nvPicPr>
          <p:cNvPr id="5" name="图片 4" descr="图表, 旭日形&#10;&#10;描述已自动生成">
            <a:extLst>
              <a:ext uri="{FF2B5EF4-FFF2-40B4-BE49-F238E27FC236}">
                <a16:creationId xmlns:a16="http://schemas.microsoft.com/office/drawing/2014/main" id="{1BC76203-DC44-E4D8-22D6-B49A799D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8481134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2284034" y="2770523"/>
            <a:ext cx="7802136" cy="1107996"/>
          </a:xfrm>
          <a:prstGeom prst="rect">
            <a:avLst/>
          </a:prstGeom>
          <a:noFill/>
        </p:spPr>
        <p:txBody>
          <a:bodyPr wrap="none" rtlCol="0">
            <a:spAutoFit/>
          </a:bodyPr>
          <a:lstStyle/>
          <a:p>
            <a:pPr lvl="0" algn="ctr">
              <a:defRPr/>
            </a:pPr>
            <a:r>
              <a:rPr kumimoji="1" lang="zh-CN" altLang="en-US" sz="6600" b="1" dirty="0">
                <a:solidFill>
                  <a:srgbClr val="44546A"/>
                </a:solidFill>
                <a:cs typeface="+mn-ea"/>
                <a:sym typeface="+mn-lt"/>
              </a:rPr>
              <a:t>互联网金融安全问题</a:t>
            </a:r>
            <a:endParaRPr kumimoji="1" lang="en-US" altLang="zh-CN" sz="6600" b="1" dirty="0">
              <a:solidFill>
                <a:srgbClr val="44546A"/>
              </a:solidFill>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41464695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26243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网络信息系统的脆弱性</a:t>
            </a:r>
          </a:p>
        </p:txBody>
      </p:sp>
      <p:sp>
        <p:nvSpPr>
          <p:cNvPr id="10" name="矩形 9">
            <a:extLst>
              <a:ext uri="{FF2B5EF4-FFF2-40B4-BE49-F238E27FC236}">
                <a16:creationId xmlns:a16="http://schemas.microsoft.com/office/drawing/2014/main" id="{C5479DF7-A64B-5D43-976E-48D0686BFC09}"/>
              </a:ext>
            </a:extLst>
          </p:cNvPr>
          <p:cNvSpPr/>
          <p:nvPr/>
        </p:nvSpPr>
        <p:spPr>
          <a:xfrm>
            <a:off x="655445" y="1363009"/>
            <a:ext cx="5716326" cy="2065991"/>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833095" y="1984864"/>
            <a:ext cx="5381517" cy="1137556"/>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dirty="0"/>
              <a:t>网络自身的</a:t>
            </a:r>
            <a:r>
              <a:rPr lang="zh-CN" altLang="en-US" b="1" dirty="0"/>
              <a:t>开放性</a:t>
            </a:r>
            <a:endParaRPr lang="en-US" altLang="zh-CN" b="1" dirty="0"/>
          </a:p>
          <a:p>
            <a:pPr marL="285750" marR="0" lvl="0" indent="-285750"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dirty="0"/>
              <a:t>任何有相应技术手段的人都可以登录互联网</a:t>
            </a:r>
            <a:endParaRPr lang="en-US" altLang="zh-CN" dirty="0"/>
          </a:p>
          <a:p>
            <a:pPr marL="285750" marR="0" lvl="0" indent="-285750"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dirty="0"/>
              <a:t>组成网络的信息通信系统本身也存在一定的缺陷</a:t>
            </a:r>
            <a:endParaRPr kumimoji="1" lang="zh-CN" altLang="en-US"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12" name="文本框 11">
            <a:extLst>
              <a:ext uri="{FF2B5EF4-FFF2-40B4-BE49-F238E27FC236}">
                <a16:creationId xmlns:a16="http://schemas.microsoft.com/office/drawing/2014/main" id="{67EC5264-C5EC-5F4C-8C6E-EFB3F8AB6A71}"/>
              </a:ext>
            </a:extLst>
          </p:cNvPr>
          <p:cNvSpPr txBox="1"/>
          <p:nvPr/>
        </p:nvSpPr>
        <p:spPr>
          <a:xfrm>
            <a:off x="1462675" y="1513487"/>
            <a:ext cx="1562517"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srgbClr val="44546A"/>
                </a:solidFill>
                <a:effectLst/>
                <a:uLnTx/>
                <a:uFillTx/>
                <a:cs typeface="+mn-ea"/>
                <a:sym typeface="+mn-lt"/>
              </a:rPr>
              <a:t>最主要原因</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834098" y="1564958"/>
            <a:ext cx="526978" cy="369107"/>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grpSp>
        <p:nvGrpSpPr>
          <p:cNvPr id="21" name="Group 114">
            <a:extLst>
              <a:ext uri="{FF2B5EF4-FFF2-40B4-BE49-F238E27FC236}">
                <a16:creationId xmlns:a16="http://schemas.microsoft.com/office/drawing/2014/main" id="{57553E37-0FE9-1F41-AEF2-7ACED8C70D84}"/>
              </a:ext>
            </a:extLst>
          </p:cNvPr>
          <p:cNvGrpSpPr/>
          <p:nvPr/>
        </p:nvGrpSpPr>
        <p:grpSpPr>
          <a:xfrm>
            <a:off x="7208850" y="3574050"/>
            <a:ext cx="831667" cy="701173"/>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2" name="矩形 31">
            <a:extLst>
              <a:ext uri="{FF2B5EF4-FFF2-40B4-BE49-F238E27FC236}">
                <a16:creationId xmlns:a16="http://schemas.microsoft.com/office/drawing/2014/main" id="{93F1454C-C6D5-0543-BE7B-EFDAB04F05D8}"/>
              </a:ext>
            </a:extLst>
          </p:cNvPr>
          <p:cNvSpPr/>
          <p:nvPr/>
        </p:nvSpPr>
        <p:spPr>
          <a:xfrm>
            <a:off x="6670949" y="1366674"/>
            <a:ext cx="5163773" cy="29085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33E05A41-851B-3F4F-8B3D-EF1D05AEA73B}"/>
              </a:ext>
            </a:extLst>
          </p:cNvPr>
          <p:cNvSpPr txBox="1"/>
          <p:nvPr/>
        </p:nvSpPr>
        <p:spPr>
          <a:xfrm>
            <a:off x="6879771" y="2203504"/>
            <a:ext cx="4789715" cy="1857753"/>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solidFill>
                <a:effectLst/>
                <a:uLnTx/>
                <a:uFillTx/>
                <a:cs typeface="+mn-ea"/>
                <a:sym typeface="+mn-lt"/>
              </a:rPr>
              <a:t>存在专门利用互联网漏洞对网络进行</a:t>
            </a:r>
            <a:r>
              <a:rPr kumimoji="1" lang="zh-CN" altLang="en-US" b="1" i="0" u="none" strike="noStrike" kern="1200" cap="none" spc="0" normalizeH="0" baseline="0" noProof="0" dirty="0">
                <a:ln>
                  <a:noFill/>
                </a:ln>
                <a:solidFill>
                  <a:prstClr val="white"/>
                </a:solidFill>
                <a:effectLst/>
                <a:uLnTx/>
                <a:uFillTx/>
                <a:cs typeface="+mn-ea"/>
                <a:sym typeface="+mn-lt"/>
              </a:rPr>
              <a:t>恶意攻击</a:t>
            </a:r>
            <a:r>
              <a:rPr kumimoji="1" lang="zh-CN" altLang="en-US" b="0" i="0" u="none" strike="noStrike" kern="1200" cap="none" spc="0" normalizeH="0" baseline="0" noProof="0" dirty="0">
                <a:ln>
                  <a:noFill/>
                </a:ln>
                <a:solidFill>
                  <a:prstClr val="white"/>
                </a:solidFill>
                <a:effectLst/>
                <a:uLnTx/>
                <a:uFillTx/>
                <a:cs typeface="+mn-ea"/>
                <a:sym typeface="+mn-lt"/>
              </a:rPr>
              <a:t>的用户</a:t>
            </a:r>
            <a:endParaRPr kumimoji="1" lang="en-US" altLang="zh-CN" b="0" i="0" u="none" strike="noStrike" kern="1200" cap="none" spc="0" normalizeH="0" baseline="0" noProof="0" dirty="0">
              <a:ln>
                <a:noFill/>
              </a:ln>
              <a:solidFill>
                <a:prstClr val="white"/>
              </a:solidFill>
              <a:effectLst/>
              <a:uLnTx/>
              <a:uFillTx/>
              <a:cs typeface="+mn-ea"/>
              <a:sym typeface="+mn-lt"/>
            </a:endParaRPr>
          </a:p>
          <a:p>
            <a:pPr marL="285750" marR="0" lvl="0" indent="-285750"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1" lang="zh-CN" altLang="en-US" b="0" i="0" u="none" strike="noStrike" kern="1200" cap="none" spc="0" normalizeH="0" baseline="0" noProof="0" dirty="0">
                <a:ln>
                  <a:noFill/>
                </a:ln>
                <a:solidFill>
                  <a:prstClr val="white"/>
                </a:solidFill>
                <a:effectLst/>
                <a:uLnTx/>
                <a:uFillTx/>
                <a:cs typeface="+mn-ea"/>
                <a:sym typeface="+mn-lt"/>
              </a:rPr>
              <a:t>他们利用病毒随意控制某一台电脑</a:t>
            </a:r>
            <a:endParaRPr kumimoji="1" lang="en-US" altLang="zh-CN" b="0" i="0" u="none" strike="noStrike" kern="1200" cap="none" spc="0" normalizeH="0" baseline="0" noProof="0" dirty="0">
              <a:ln>
                <a:noFill/>
              </a:ln>
              <a:solidFill>
                <a:prstClr val="white"/>
              </a:solidFill>
              <a:effectLst/>
              <a:uLnTx/>
              <a:uFillTx/>
              <a:cs typeface="+mn-ea"/>
              <a:sym typeface="+mn-lt"/>
            </a:endParaRPr>
          </a:p>
          <a:p>
            <a:pPr marL="285750" marR="0" lvl="0" indent="-285750"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1" lang="zh-CN" altLang="en-US" b="0" i="0" u="none" strike="noStrike" kern="1200" cap="none" spc="0" normalizeH="0" baseline="0" noProof="0" dirty="0">
                <a:ln>
                  <a:noFill/>
                </a:ln>
                <a:solidFill>
                  <a:prstClr val="white"/>
                </a:solidFill>
                <a:effectLst/>
                <a:uLnTx/>
                <a:uFillTx/>
                <a:cs typeface="+mn-ea"/>
                <a:sym typeface="+mn-lt"/>
              </a:rPr>
              <a:t>窃取用户的账号密码等信息，对互联网金融的应用产生非常大的威胁</a:t>
            </a:r>
          </a:p>
        </p:txBody>
      </p:sp>
      <p:sp>
        <p:nvSpPr>
          <p:cNvPr id="34" name="文本框 33">
            <a:extLst>
              <a:ext uri="{FF2B5EF4-FFF2-40B4-BE49-F238E27FC236}">
                <a16:creationId xmlns:a16="http://schemas.microsoft.com/office/drawing/2014/main" id="{5E953326-FE2D-B74D-9262-C1A6A0B1EB36}"/>
              </a:ext>
            </a:extLst>
          </p:cNvPr>
          <p:cNvSpPr txBox="1"/>
          <p:nvPr/>
        </p:nvSpPr>
        <p:spPr>
          <a:xfrm>
            <a:off x="7768390" y="1563852"/>
            <a:ext cx="1929001"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prstClr val="white"/>
                </a:solidFill>
                <a:effectLst/>
                <a:uLnTx/>
                <a:uFillTx/>
                <a:cs typeface="+mn-ea"/>
                <a:sym typeface="+mn-lt"/>
              </a:rPr>
              <a:t>外部应用环境</a:t>
            </a: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7272562" y="1606215"/>
            <a:ext cx="405495" cy="411274"/>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文本框 42">
            <a:extLst>
              <a:ext uri="{FF2B5EF4-FFF2-40B4-BE49-F238E27FC236}">
                <a16:creationId xmlns:a16="http://schemas.microsoft.com/office/drawing/2014/main" id="{8A39F53D-6D6E-E0AC-1D9A-D70CBC5E4253}"/>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01</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46" name="矩形 45">
            <a:extLst>
              <a:ext uri="{FF2B5EF4-FFF2-40B4-BE49-F238E27FC236}">
                <a16:creationId xmlns:a16="http://schemas.microsoft.com/office/drawing/2014/main" id="{46E10715-D61D-1380-FC9A-892934571DD0}"/>
              </a:ext>
            </a:extLst>
          </p:cNvPr>
          <p:cNvSpPr/>
          <p:nvPr/>
        </p:nvSpPr>
        <p:spPr>
          <a:xfrm>
            <a:off x="648189" y="3823171"/>
            <a:ext cx="5716326" cy="2065991"/>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7" name="文本框 46">
            <a:extLst>
              <a:ext uri="{FF2B5EF4-FFF2-40B4-BE49-F238E27FC236}">
                <a16:creationId xmlns:a16="http://schemas.microsoft.com/office/drawing/2014/main" id="{2C39943F-5E08-9EAC-A690-73D63BBB63B2}"/>
              </a:ext>
            </a:extLst>
          </p:cNvPr>
          <p:cNvSpPr txBox="1"/>
          <p:nvPr/>
        </p:nvSpPr>
        <p:spPr>
          <a:xfrm>
            <a:off x="825839" y="4445026"/>
            <a:ext cx="5381517" cy="1137556"/>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dirty="0"/>
              <a:t>网络的信息系统其实是众多</a:t>
            </a:r>
            <a:r>
              <a:rPr lang="zh-CN" altLang="en-US" b="1" dirty="0"/>
              <a:t>硬件和软件的大集成</a:t>
            </a:r>
          </a:p>
          <a:p>
            <a:pPr marL="285750" marR="0" lvl="0" indent="-285750"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dirty="0"/>
              <a:t>而软、硬件之间的堆积并不是</a:t>
            </a:r>
            <a:r>
              <a:rPr lang="zh-CN" altLang="en-US" b="1" dirty="0"/>
              <a:t>无缝</a:t>
            </a:r>
            <a:r>
              <a:rPr lang="zh-CN" altLang="en-US" dirty="0"/>
              <a:t>的</a:t>
            </a:r>
          </a:p>
          <a:p>
            <a:pPr marL="285750" marR="0" lvl="0" indent="-285750"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dirty="0"/>
              <a:t>所以信息系统本身存在一定的</a:t>
            </a:r>
            <a:r>
              <a:rPr lang="zh-CN" altLang="en-US" b="1" dirty="0"/>
              <a:t>漏洞</a:t>
            </a:r>
          </a:p>
        </p:txBody>
      </p:sp>
      <p:sp>
        <p:nvSpPr>
          <p:cNvPr id="48" name="文本框 47">
            <a:extLst>
              <a:ext uri="{FF2B5EF4-FFF2-40B4-BE49-F238E27FC236}">
                <a16:creationId xmlns:a16="http://schemas.microsoft.com/office/drawing/2014/main" id="{55124639-ADE0-7083-2120-EFAA7E673C27}"/>
              </a:ext>
            </a:extLst>
          </p:cNvPr>
          <p:cNvSpPr txBox="1"/>
          <p:nvPr/>
        </p:nvSpPr>
        <p:spPr>
          <a:xfrm>
            <a:off x="1455419" y="3973649"/>
            <a:ext cx="2586810"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srgbClr val="44546A"/>
                </a:solidFill>
                <a:effectLst/>
                <a:uLnTx/>
                <a:uFillTx/>
                <a:cs typeface="+mn-ea"/>
                <a:sym typeface="+mn-lt"/>
              </a:rPr>
              <a:t>网络信息系统本身</a:t>
            </a:r>
          </a:p>
        </p:txBody>
      </p:sp>
      <p:grpSp>
        <p:nvGrpSpPr>
          <p:cNvPr id="49" name="Group 102">
            <a:extLst>
              <a:ext uri="{FF2B5EF4-FFF2-40B4-BE49-F238E27FC236}">
                <a16:creationId xmlns:a16="http://schemas.microsoft.com/office/drawing/2014/main" id="{8F20B8CE-18C0-32E4-B04E-BEF4BCB2967B}"/>
              </a:ext>
            </a:extLst>
          </p:cNvPr>
          <p:cNvGrpSpPr/>
          <p:nvPr/>
        </p:nvGrpSpPr>
        <p:grpSpPr>
          <a:xfrm>
            <a:off x="826842" y="4025120"/>
            <a:ext cx="526978" cy="369107"/>
            <a:chOff x="4451350" y="1993900"/>
            <a:chExt cx="550863" cy="398462"/>
          </a:xfrm>
          <a:solidFill>
            <a:schemeClr val="tx2"/>
          </a:solidFill>
        </p:grpSpPr>
        <p:sp>
          <p:nvSpPr>
            <p:cNvPr id="50" name="Freeform 62">
              <a:extLst>
                <a:ext uri="{FF2B5EF4-FFF2-40B4-BE49-F238E27FC236}">
                  <a16:creationId xmlns:a16="http://schemas.microsoft.com/office/drawing/2014/main" id="{0EA16106-79D9-BFDD-6A81-F5F9B358A3D9}"/>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1" name="Freeform 63">
              <a:extLst>
                <a:ext uri="{FF2B5EF4-FFF2-40B4-BE49-F238E27FC236}">
                  <a16:creationId xmlns:a16="http://schemas.microsoft.com/office/drawing/2014/main" id="{6C6DB74E-6C9F-BD30-9DC9-E9A51B4486CC}"/>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2" name="Freeform 64">
              <a:extLst>
                <a:ext uri="{FF2B5EF4-FFF2-40B4-BE49-F238E27FC236}">
                  <a16:creationId xmlns:a16="http://schemas.microsoft.com/office/drawing/2014/main" id="{1D94B041-380E-CF6F-1067-466A8712F8EB}"/>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3" name="Freeform 65">
              <a:extLst>
                <a:ext uri="{FF2B5EF4-FFF2-40B4-BE49-F238E27FC236}">
                  <a16:creationId xmlns:a16="http://schemas.microsoft.com/office/drawing/2014/main" id="{CF1B074E-86D5-5B12-7830-7F1C3B5837D8}"/>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533990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32" grpId="0" animBg="1"/>
      <p:bldP spid="33" grpId="0"/>
      <p:bldP spid="34" grpId="0"/>
      <p:bldP spid="46" grpId="0" animBg="1"/>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87798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互联网金融系统的内部威胁</a:t>
            </a:r>
          </a:p>
        </p:txBody>
      </p:sp>
      <p:cxnSp>
        <p:nvCxnSpPr>
          <p:cNvPr id="45" name="直接连接符 44">
            <a:extLst>
              <a:ext uri="{FF2B5EF4-FFF2-40B4-BE49-F238E27FC236}">
                <a16:creationId xmlns:a16="http://schemas.microsoft.com/office/drawing/2014/main" id="{B8CCC7C8-3F28-4377-916A-A197EBDC6EDF}"/>
              </a:ext>
            </a:extLst>
          </p:cNvPr>
          <p:cNvCxnSpPr/>
          <p:nvPr/>
        </p:nvCxnSpPr>
        <p:spPr>
          <a:xfrm>
            <a:off x="175681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693292A9-1A26-406F-ADD8-2ED83F32B6A6}"/>
              </a:ext>
            </a:extLst>
          </p:cNvPr>
          <p:cNvCxnSpPr/>
          <p:nvPr/>
        </p:nvCxnSpPr>
        <p:spPr>
          <a:xfrm>
            <a:off x="6139605"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34FB4B9-9DC3-4C4A-90F3-3F74BC7572C7}"/>
              </a:ext>
            </a:extLst>
          </p:cNvPr>
          <p:cNvCxnSpPr/>
          <p:nvPr/>
        </p:nvCxnSpPr>
        <p:spPr>
          <a:xfrm>
            <a:off x="3850240"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A43D58A6-53EC-4143-8770-EE96CD464AAB}"/>
              </a:ext>
            </a:extLst>
          </p:cNvPr>
          <p:cNvCxnSpPr/>
          <p:nvPr/>
        </p:nvCxnSpPr>
        <p:spPr>
          <a:xfrm>
            <a:off x="8167711"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A47AECCF-C207-4015-AA6E-F162F8CA8C86}"/>
              </a:ext>
            </a:extLst>
          </p:cNvPr>
          <p:cNvCxnSpPr/>
          <p:nvPr/>
        </p:nvCxnSpPr>
        <p:spPr>
          <a:xfrm>
            <a:off x="597901" y="3700145"/>
            <a:ext cx="10033635" cy="0"/>
          </a:xfrm>
          <a:prstGeom prst="straightConnector1">
            <a:avLst/>
          </a:prstGeom>
          <a:ln>
            <a:solidFill>
              <a:srgbClr val="44546A"/>
            </a:solidFill>
            <a:tailEnd type="triangle"/>
          </a:ln>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a16="http://schemas.microsoft.com/office/drawing/2014/main" id="{37A83224-0838-46D5-A787-454FB65AB198}"/>
              </a:ext>
            </a:extLst>
          </p:cNvPr>
          <p:cNvSpPr/>
          <p:nvPr/>
        </p:nvSpPr>
        <p:spPr>
          <a:xfrm>
            <a:off x="1561558" y="3498844"/>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4" name="椭圆 63">
            <a:extLst>
              <a:ext uri="{FF2B5EF4-FFF2-40B4-BE49-F238E27FC236}">
                <a16:creationId xmlns:a16="http://schemas.microsoft.com/office/drawing/2014/main" id="{B08BFF2D-A41F-44B7-BC46-DC94F46CD622}"/>
              </a:ext>
            </a:extLst>
          </p:cNvPr>
          <p:cNvSpPr/>
          <p:nvPr/>
        </p:nvSpPr>
        <p:spPr>
          <a:xfrm>
            <a:off x="3654982"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5" name="椭圆 64">
            <a:extLst>
              <a:ext uri="{FF2B5EF4-FFF2-40B4-BE49-F238E27FC236}">
                <a16:creationId xmlns:a16="http://schemas.microsoft.com/office/drawing/2014/main" id="{F5D873B2-CFF5-4715-912C-F8EE3A82920D}"/>
              </a:ext>
            </a:extLst>
          </p:cNvPr>
          <p:cNvSpPr/>
          <p:nvPr/>
        </p:nvSpPr>
        <p:spPr>
          <a:xfrm>
            <a:off x="5944347"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6" name="椭圆 65">
            <a:extLst>
              <a:ext uri="{FF2B5EF4-FFF2-40B4-BE49-F238E27FC236}">
                <a16:creationId xmlns:a16="http://schemas.microsoft.com/office/drawing/2014/main" id="{78E6A7CF-7FC8-4A3E-ACC9-557899C19CFD}"/>
              </a:ext>
            </a:extLst>
          </p:cNvPr>
          <p:cNvSpPr/>
          <p:nvPr/>
        </p:nvSpPr>
        <p:spPr>
          <a:xfrm>
            <a:off x="7972453" y="352987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p>
        </p:txBody>
      </p:sp>
      <p:sp>
        <p:nvSpPr>
          <p:cNvPr id="67" name="椭圆 66">
            <a:extLst>
              <a:ext uri="{FF2B5EF4-FFF2-40B4-BE49-F238E27FC236}">
                <a16:creationId xmlns:a16="http://schemas.microsoft.com/office/drawing/2014/main" id="{57A278C7-92A8-4DC4-BBA7-0AE96C94C178}"/>
              </a:ext>
            </a:extLst>
          </p:cNvPr>
          <p:cNvSpPr/>
          <p:nvPr/>
        </p:nvSpPr>
        <p:spPr>
          <a:xfrm>
            <a:off x="1387165"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a:extLst>
              <a:ext uri="{FF2B5EF4-FFF2-40B4-BE49-F238E27FC236}">
                <a16:creationId xmlns:a16="http://schemas.microsoft.com/office/drawing/2014/main" id="{9C702869-B33D-4D89-A6F8-106D333FCF32}"/>
              </a:ext>
            </a:extLst>
          </p:cNvPr>
          <p:cNvSpPr/>
          <p:nvPr/>
        </p:nvSpPr>
        <p:spPr>
          <a:xfrm>
            <a:off x="3480399" y="1806575"/>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a:extLst>
              <a:ext uri="{FF2B5EF4-FFF2-40B4-BE49-F238E27FC236}">
                <a16:creationId xmlns:a16="http://schemas.microsoft.com/office/drawing/2014/main" id="{EB31F441-FC84-4EA0-BD1C-2297598021BA}"/>
              </a:ext>
            </a:extLst>
          </p:cNvPr>
          <p:cNvSpPr/>
          <p:nvPr/>
        </p:nvSpPr>
        <p:spPr>
          <a:xfrm>
            <a:off x="7798125" y="180721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a:extLst>
              <a:ext uri="{FF2B5EF4-FFF2-40B4-BE49-F238E27FC236}">
                <a16:creationId xmlns:a16="http://schemas.microsoft.com/office/drawing/2014/main" id="{487F0410-0F84-489A-91CE-B4F9A8A5AD95}"/>
              </a:ext>
            </a:extLst>
          </p:cNvPr>
          <p:cNvSpPr/>
          <p:nvPr/>
        </p:nvSpPr>
        <p:spPr>
          <a:xfrm>
            <a:off x="5798149"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a:extLst>
              <a:ext uri="{FF2B5EF4-FFF2-40B4-BE49-F238E27FC236}">
                <a16:creationId xmlns:a16="http://schemas.microsoft.com/office/drawing/2014/main" id="{B53CE8ED-3106-4D09-A3F8-CC819AB735C0}"/>
              </a:ext>
            </a:extLst>
          </p:cNvPr>
          <p:cNvGrpSpPr/>
          <p:nvPr/>
        </p:nvGrpSpPr>
        <p:grpSpPr>
          <a:xfrm>
            <a:off x="1547185" y="5028568"/>
            <a:ext cx="368300" cy="336598"/>
            <a:chOff x="8415" y="6739"/>
            <a:chExt cx="560" cy="493"/>
          </a:xfrm>
          <a:solidFill>
            <a:srgbClr val="44546A"/>
          </a:solidFill>
        </p:grpSpPr>
        <p:sp>
          <p:nvSpPr>
            <p:cNvPr id="72" name="Freeform14">
              <a:extLst>
                <a:ext uri="{FF2B5EF4-FFF2-40B4-BE49-F238E27FC236}">
                  <a16:creationId xmlns:a16="http://schemas.microsoft.com/office/drawing/2014/main" id="{355B8B27-5008-4F86-82C0-490508CEB586}"/>
                </a:ext>
              </a:extLst>
            </p:cNvPr>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a:extLst>
                <a:ext uri="{FF2B5EF4-FFF2-40B4-BE49-F238E27FC236}">
                  <a16:creationId xmlns:a16="http://schemas.microsoft.com/office/drawing/2014/main" id="{49E10563-FBD7-4430-8DFE-73F18B91A2E7}"/>
                </a:ext>
              </a:extLst>
            </p:cNvPr>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a:extLst>
                <a:ext uri="{FF2B5EF4-FFF2-40B4-BE49-F238E27FC236}">
                  <a16:creationId xmlns:a16="http://schemas.microsoft.com/office/drawing/2014/main" id="{93CF264E-8675-42A3-86F6-55A92CF0CF2E}"/>
                </a:ext>
              </a:extLst>
            </p:cNvPr>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a:extLst>
                <a:ext uri="{FF2B5EF4-FFF2-40B4-BE49-F238E27FC236}">
                  <a16:creationId xmlns:a16="http://schemas.microsoft.com/office/drawing/2014/main" id="{8B041BCA-A00C-4FEF-91CD-BFE979193A6E}"/>
                </a:ext>
              </a:extLst>
            </p:cNvPr>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a:extLst>
                <a:ext uri="{FF2B5EF4-FFF2-40B4-BE49-F238E27FC236}">
                  <a16:creationId xmlns:a16="http://schemas.microsoft.com/office/drawing/2014/main" id="{17A81D83-77BE-4F54-9946-E20CAFDEAEAC}"/>
                </a:ext>
              </a:extLst>
            </p:cNvPr>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a:extLst>
              <a:ext uri="{FF2B5EF4-FFF2-40B4-BE49-F238E27FC236}">
                <a16:creationId xmlns:a16="http://schemas.microsoft.com/office/drawing/2014/main" id="{2D203F73-1775-4529-8808-9ABA64971000}"/>
              </a:ext>
            </a:extLst>
          </p:cNvPr>
          <p:cNvSpPr>
            <a:spLocks noEditPoints="1"/>
          </p:cNvSpPr>
          <p:nvPr/>
        </p:nvSpPr>
        <p:spPr bwMode="auto">
          <a:xfrm>
            <a:off x="3655048"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a:extLst>
              <a:ext uri="{FF2B5EF4-FFF2-40B4-BE49-F238E27FC236}">
                <a16:creationId xmlns:a16="http://schemas.microsoft.com/office/drawing/2014/main" id="{C8DC46DA-DFFC-49EA-A40F-3973D9085054}"/>
              </a:ext>
            </a:extLst>
          </p:cNvPr>
          <p:cNvSpPr>
            <a:spLocks noEditPoints="1"/>
          </p:cNvSpPr>
          <p:nvPr/>
        </p:nvSpPr>
        <p:spPr bwMode="auto">
          <a:xfrm>
            <a:off x="5942318"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a:extLst>
              <a:ext uri="{FF2B5EF4-FFF2-40B4-BE49-F238E27FC236}">
                <a16:creationId xmlns:a16="http://schemas.microsoft.com/office/drawing/2014/main" id="{3F579CAA-E0F0-4419-B610-69F8060B33F9}"/>
              </a:ext>
            </a:extLst>
          </p:cNvPr>
          <p:cNvSpPr>
            <a:spLocks noEditPoints="1"/>
          </p:cNvSpPr>
          <p:nvPr/>
        </p:nvSpPr>
        <p:spPr bwMode="auto">
          <a:xfrm>
            <a:off x="7972750"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44546A"/>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0" name="文本框 79">
            <a:extLst>
              <a:ext uri="{FF2B5EF4-FFF2-40B4-BE49-F238E27FC236}">
                <a16:creationId xmlns:a16="http://schemas.microsoft.com/office/drawing/2014/main" id="{6CA568C2-C8E0-4F1D-9B4A-4526DBB27A05}"/>
              </a:ext>
            </a:extLst>
          </p:cNvPr>
          <p:cNvSpPr txBox="1"/>
          <p:nvPr/>
        </p:nvSpPr>
        <p:spPr>
          <a:xfrm>
            <a:off x="843605" y="1981200"/>
            <a:ext cx="2056130"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窃取、插入、删除</a:t>
            </a:r>
          </a:p>
        </p:txBody>
      </p:sp>
      <p:sp>
        <p:nvSpPr>
          <p:cNvPr id="81" name="文本框 80">
            <a:extLst>
              <a:ext uri="{FF2B5EF4-FFF2-40B4-BE49-F238E27FC236}">
                <a16:creationId xmlns:a16="http://schemas.microsoft.com/office/drawing/2014/main" id="{6847482B-3B89-4CCA-A864-93316BF4A4B6}"/>
              </a:ext>
            </a:extLst>
          </p:cNvPr>
          <p:cNvSpPr txBox="1"/>
          <p:nvPr/>
        </p:nvSpPr>
        <p:spPr>
          <a:xfrm>
            <a:off x="2502517" y="4491990"/>
            <a:ext cx="2736220"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线路监听，泄露传输信息</a:t>
            </a:r>
          </a:p>
        </p:txBody>
      </p:sp>
      <p:sp>
        <p:nvSpPr>
          <p:cNvPr id="82" name="文本框 81">
            <a:extLst>
              <a:ext uri="{FF2B5EF4-FFF2-40B4-BE49-F238E27FC236}">
                <a16:creationId xmlns:a16="http://schemas.microsoft.com/office/drawing/2014/main" id="{4B43C3FE-7204-4B9D-B751-D66DB59CB6DF}"/>
              </a:ext>
            </a:extLst>
          </p:cNvPr>
          <p:cNvSpPr txBox="1"/>
          <p:nvPr/>
        </p:nvSpPr>
        <p:spPr>
          <a:xfrm>
            <a:off x="5139018" y="1981200"/>
            <a:ext cx="2244271" cy="646331"/>
          </a:xfrm>
          <a:prstGeom prst="rect">
            <a:avLst/>
          </a:prstGeom>
          <a:noFill/>
        </p:spPr>
        <p:txBody>
          <a:bodyPr wrap="square" rtlCol="0">
            <a:spAutoFit/>
          </a:bodyPr>
          <a:lstStyle/>
          <a:p>
            <a:pPr algn="l">
              <a:lnSpc>
                <a:spcPct val="100000"/>
              </a:lnSpc>
            </a:pPr>
            <a:r>
              <a:rPr lang="en-US" altLang="zh-CN" dirty="0">
                <a:solidFill>
                  <a:schemeClr val="tx1">
                    <a:lumMod val="75000"/>
                    <a:lumOff val="25000"/>
                  </a:schemeClr>
                </a:solidFill>
                <a:cs typeface="+mn-ea"/>
                <a:sym typeface="+mn-lt"/>
              </a:rPr>
              <a:t>IP</a:t>
            </a:r>
            <a:r>
              <a:rPr lang="zh-CN" altLang="en-US" dirty="0">
                <a:solidFill>
                  <a:schemeClr val="tx1">
                    <a:lumMod val="75000"/>
                    <a:lumOff val="25000"/>
                  </a:schemeClr>
                </a:solidFill>
                <a:cs typeface="+mn-ea"/>
                <a:sym typeface="+mn-lt"/>
              </a:rPr>
              <a:t>欺骗等针对网络层协议漏洞的攻击</a:t>
            </a:r>
          </a:p>
        </p:txBody>
      </p:sp>
      <p:sp>
        <p:nvSpPr>
          <p:cNvPr id="83" name="文本框 82">
            <a:extLst>
              <a:ext uri="{FF2B5EF4-FFF2-40B4-BE49-F238E27FC236}">
                <a16:creationId xmlns:a16="http://schemas.microsoft.com/office/drawing/2014/main" id="{DE269BEB-CEE9-4413-AD3B-309EDC315D1D}"/>
              </a:ext>
            </a:extLst>
          </p:cNvPr>
          <p:cNvSpPr txBox="1"/>
          <p:nvPr/>
        </p:nvSpPr>
        <p:spPr>
          <a:xfrm>
            <a:off x="7003292" y="4521200"/>
            <a:ext cx="2367459" cy="923330"/>
          </a:xfrm>
          <a:prstGeom prst="rect">
            <a:avLst/>
          </a:prstGeom>
          <a:noFill/>
        </p:spPr>
        <p:txBody>
          <a:bodyPr wrap="square" rtlCol="0">
            <a:spAutoFit/>
          </a:bodyPr>
          <a:lstStyle/>
          <a:p>
            <a:r>
              <a:rPr lang="en-US" altLang="zh-CN" dirty="0">
                <a:solidFill>
                  <a:schemeClr val="tx1">
                    <a:lumMod val="75000"/>
                    <a:lumOff val="25000"/>
                  </a:schemeClr>
                </a:solidFill>
                <a:cs typeface="+mn-ea"/>
                <a:sym typeface="+mn-lt"/>
              </a:rPr>
              <a:t>TCP</a:t>
            </a:r>
            <a:r>
              <a:rPr lang="zh-CN" altLang="en-US" dirty="0">
                <a:solidFill>
                  <a:schemeClr val="tx1">
                    <a:lumMod val="75000"/>
                    <a:lumOff val="25000"/>
                  </a:schemeClr>
                </a:solidFill>
                <a:cs typeface="+mn-ea"/>
                <a:sym typeface="+mn-lt"/>
              </a:rPr>
              <a:t>连接欺骗等针对传输层协议漏洞的攻击</a:t>
            </a:r>
          </a:p>
        </p:txBody>
      </p:sp>
      <p:sp>
        <p:nvSpPr>
          <p:cNvPr id="84" name="文本框 83">
            <a:extLst>
              <a:ext uri="{FF2B5EF4-FFF2-40B4-BE49-F238E27FC236}">
                <a16:creationId xmlns:a16="http://schemas.microsoft.com/office/drawing/2014/main" id="{EE54D6A5-34BB-4A05-AE99-5C641BF3A18A}"/>
              </a:ext>
            </a:extLst>
          </p:cNvPr>
          <p:cNvSpPr txBox="1"/>
          <p:nvPr/>
        </p:nvSpPr>
        <p:spPr>
          <a:xfrm>
            <a:off x="985210" y="2954655"/>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cs typeface="+mn-ea"/>
                <a:sym typeface="+mn-lt"/>
              </a:rPr>
              <a:t>物理层</a:t>
            </a:r>
            <a:endParaRPr lang="en-US" altLang="zh-CN" sz="2400" b="1" noProof="0" dirty="0">
              <a:ln>
                <a:noFill/>
              </a:ln>
              <a:solidFill>
                <a:schemeClr val="tx1">
                  <a:lumMod val="75000"/>
                  <a:lumOff val="25000"/>
                </a:schemeClr>
              </a:solidFill>
              <a:effectLst/>
              <a:uLnTx/>
              <a:uFillTx/>
              <a:cs typeface="+mn-ea"/>
              <a:sym typeface="+mn-lt"/>
            </a:endParaRPr>
          </a:p>
        </p:txBody>
      </p:sp>
      <p:sp>
        <p:nvSpPr>
          <p:cNvPr id="85" name="文本框 84">
            <a:extLst>
              <a:ext uri="{FF2B5EF4-FFF2-40B4-BE49-F238E27FC236}">
                <a16:creationId xmlns:a16="http://schemas.microsoft.com/office/drawing/2014/main" id="{046339C0-D9E3-4E7D-835B-CFEB75984662}"/>
              </a:ext>
            </a:extLst>
          </p:cNvPr>
          <p:cNvSpPr txBox="1"/>
          <p:nvPr/>
        </p:nvSpPr>
        <p:spPr>
          <a:xfrm>
            <a:off x="5503509" y="2954655"/>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cs typeface="+mn-ea"/>
                <a:sym typeface="+mn-lt"/>
              </a:rPr>
              <a:t>网络层</a:t>
            </a:r>
            <a:endParaRPr lang="en-US" altLang="zh-CN" sz="2400" b="1" noProof="0" dirty="0">
              <a:ln>
                <a:noFill/>
              </a:ln>
              <a:solidFill>
                <a:schemeClr val="tx1">
                  <a:lumMod val="75000"/>
                  <a:lumOff val="25000"/>
                </a:schemeClr>
              </a:solidFill>
              <a:effectLst/>
              <a:uLnTx/>
              <a:uFillTx/>
              <a:cs typeface="+mn-ea"/>
              <a:sym typeface="+mn-lt"/>
            </a:endParaRPr>
          </a:p>
        </p:txBody>
      </p:sp>
      <p:sp>
        <p:nvSpPr>
          <p:cNvPr id="86" name="文本框 85">
            <a:extLst>
              <a:ext uri="{FF2B5EF4-FFF2-40B4-BE49-F238E27FC236}">
                <a16:creationId xmlns:a16="http://schemas.microsoft.com/office/drawing/2014/main" id="{BA70DA75-19DD-47FC-BCF6-CFC956C481AC}"/>
              </a:ext>
            </a:extLst>
          </p:cNvPr>
          <p:cNvSpPr txBox="1"/>
          <p:nvPr/>
        </p:nvSpPr>
        <p:spPr>
          <a:xfrm>
            <a:off x="2858552" y="4001770"/>
            <a:ext cx="1991994" cy="43947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cs typeface="+mn-ea"/>
                <a:sym typeface="+mn-lt"/>
              </a:rPr>
              <a:t>数据链路层</a:t>
            </a:r>
            <a:endParaRPr lang="en-US" altLang="zh-CN" sz="2400" b="1" noProof="0" dirty="0">
              <a:ln>
                <a:noFill/>
              </a:ln>
              <a:solidFill>
                <a:schemeClr val="tx1">
                  <a:lumMod val="75000"/>
                  <a:lumOff val="25000"/>
                </a:schemeClr>
              </a:solidFill>
              <a:effectLst/>
              <a:uLnTx/>
              <a:uFillTx/>
              <a:cs typeface="+mn-ea"/>
              <a:sym typeface="+mn-lt"/>
            </a:endParaRPr>
          </a:p>
        </p:txBody>
      </p:sp>
      <p:sp>
        <p:nvSpPr>
          <p:cNvPr id="87" name="文本框 86">
            <a:extLst>
              <a:ext uri="{FF2B5EF4-FFF2-40B4-BE49-F238E27FC236}">
                <a16:creationId xmlns:a16="http://schemas.microsoft.com/office/drawing/2014/main" id="{697CCB11-AFD5-4EF8-82C7-0A1F92EB85AB}"/>
              </a:ext>
            </a:extLst>
          </p:cNvPr>
          <p:cNvSpPr txBox="1"/>
          <p:nvPr/>
        </p:nvSpPr>
        <p:spPr>
          <a:xfrm>
            <a:off x="7502850" y="4001770"/>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cs typeface="+mn-ea"/>
                <a:sym typeface="+mn-lt"/>
              </a:rPr>
              <a:t>传输层</a:t>
            </a:r>
            <a:endParaRPr lang="en-US" altLang="zh-CN" sz="2400" b="1" noProof="0" dirty="0">
              <a:ln>
                <a:noFill/>
              </a:ln>
              <a:solidFill>
                <a:schemeClr val="tx1">
                  <a:lumMod val="75000"/>
                  <a:lumOff val="25000"/>
                </a:schemeClr>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DDAEDBAE-DEAB-78AA-E77A-99477D569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D030389C-C3B6-FB4E-4FD3-41E7FEB3B24B}"/>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01</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5" name="文本框 4">
            <a:extLst>
              <a:ext uri="{FF2B5EF4-FFF2-40B4-BE49-F238E27FC236}">
                <a16:creationId xmlns:a16="http://schemas.microsoft.com/office/drawing/2014/main" id="{0C52E195-399B-47D9-24E3-DBEBFC740477}"/>
              </a:ext>
            </a:extLst>
          </p:cNvPr>
          <p:cNvSpPr txBox="1"/>
          <p:nvPr/>
        </p:nvSpPr>
        <p:spPr>
          <a:xfrm>
            <a:off x="1563007" y="975480"/>
            <a:ext cx="4892312" cy="369332"/>
          </a:xfrm>
          <a:prstGeom prst="rect">
            <a:avLst/>
          </a:prstGeom>
          <a:noFill/>
        </p:spPr>
        <p:txBody>
          <a:bodyPr wrap="square" rtlCol="0">
            <a:spAutoFit/>
          </a:bodyPr>
          <a:lstStyle/>
          <a:p>
            <a:r>
              <a:rPr lang="zh-CN" altLang="en-US" dirty="0"/>
              <a:t>互联网系统是主要基于 </a:t>
            </a:r>
            <a:r>
              <a:rPr lang="en-US" altLang="zh-CN" b="1" dirty="0"/>
              <a:t>TCP/IP </a:t>
            </a:r>
            <a:r>
              <a:rPr lang="zh-CN" altLang="en-US" b="1" dirty="0"/>
              <a:t>协议</a:t>
            </a:r>
            <a:r>
              <a:rPr lang="zh-CN" altLang="en-US" dirty="0"/>
              <a:t>的系统</a:t>
            </a:r>
            <a:endParaRPr lang="zh-CN" altLang="en-US" dirty="0">
              <a:solidFill>
                <a:schemeClr val="tx1">
                  <a:lumMod val="75000"/>
                  <a:lumOff val="25000"/>
                </a:schemeClr>
              </a:solidFill>
              <a:cs typeface="+mn-ea"/>
              <a:sym typeface="+mn-lt"/>
            </a:endParaRPr>
          </a:p>
        </p:txBody>
      </p:sp>
      <p:cxnSp>
        <p:nvCxnSpPr>
          <p:cNvPr id="6" name="直接连接符 5">
            <a:extLst>
              <a:ext uri="{FF2B5EF4-FFF2-40B4-BE49-F238E27FC236}">
                <a16:creationId xmlns:a16="http://schemas.microsoft.com/office/drawing/2014/main" id="{F7824E92-28C8-0FFE-A2A5-E0168406518D}"/>
              </a:ext>
            </a:extLst>
          </p:cNvPr>
          <p:cNvCxnSpPr/>
          <p:nvPr/>
        </p:nvCxnSpPr>
        <p:spPr>
          <a:xfrm>
            <a:off x="10421304" y="3694102"/>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025B26D1-663C-5937-F507-654B4DD9B868}"/>
              </a:ext>
            </a:extLst>
          </p:cNvPr>
          <p:cNvSpPr/>
          <p:nvPr/>
        </p:nvSpPr>
        <p:spPr>
          <a:xfrm>
            <a:off x="10226046" y="3498844"/>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5</a:t>
            </a:r>
          </a:p>
        </p:txBody>
      </p:sp>
      <p:sp>
        <p:nvSpPr>
          <p:cNvPr id="8" name="椭圆 7">
            <a:extLst>
              <a:ext uri="{FF2B5EF4-FFF2-40B4-BE49-F238E27FC236}">
                <a16:creationId xmlns:a16="http://schemas.microsoft.com/office/drawing/2014/main" id="{C9FEE293-16DD-20C9-CF26-45BEEDBBD0D1}"/>
              </a:ext>
            </a:extLst>
          </p:cNvPr>
          <p:cNvSpPr/>
          <p:nvPr/>
        </p:nvSpPr>
        <p:spPr>
          <a:xfrm>
            <a:off x="10079848" y="4827271"/>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9" name="Freeform 267">
            <a:extLst>
              <a:ext uri="{FF2B5EF4-FFF2-40B4-BE49-F238E27FC236}">
                <a16:creationId xmlns:a16="http://schemas.microsoft.com/office/drawing/2014/main" id="{A2FD4886-35AD-DD41-7FAB-1A66F90A0F7C}"/>
              </a:ext>
            </a:extLst>
          </p:cNvPr>
          <p:cNvSpPr>
            <a:spLocks noEditPoints="1"/>
          </p:cNvSpPr>
          <p:nvPr/>
        </p:nvSpPr>
        <p:spPr bwMode="auto">
          <a:xfrm>
            <a:off x="10224017" y="4967924"/>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0" name="文本框 9">
            <a:extLst>
              <a:ext uri="{FF2B5EF4-FFF2-40B4-BE49-F238E27FC236}">
                <a16:creationId xmlns:a16="http://schemas.microsoft.com/office/drawing/2014/main" id="{6564BC27-A30D-E938-C96B-B019506EDA4B}"/>
              </a:ext>
            </a:extLst>
          </p:cNvPr>
          <p:cNvSpPr txBox="1"/>
          <p:nvPr/>
        </p:nvSpPr>
        <p:spPr>
          <a:xfrm>
            <a:off x="9149245" y="1646058"/>
            <a:ext cx="2793555" cy="1200329"/>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互联网金融</a:t>
            </a:r>
            <a:r>
              <a:rPr lang="zh-CN" altLang="en-US" dirty="0"/>
              <a:t>交易中各方身份的认证问题、访问控制问题、数据传输完整性问题、保密性问题</a:t>
            </a:r>
            <a:endParaRPr lang="zh-CN" altLang="en-US" dirty="0">
              <a:solidFill>
                <a:schemeClr val="tx1">
                  <a:lumMod val="75000"/>
                  <a:lumOff val="25000"/>
                </a:schemeClr>
              </a:solidFill>
              <a:cs typeface="+mn-ea"/>
              <a:sym typeface="+mn-lt"/>
            </a:endParaRPr>
          </a:p>
        </p:txBody>
      </p:sp>
      <p:sp>
        <p:nvSpPr>
          <p:cNvPr id="11" name="文本框 10">
            <a:extLst>
              <a:ext uri="{FF2B5EF4-FFF2-40B4-BE49-F238E27FC236}">
                <a16:creationId xmlns:a16="http://schemas.microsoft.com/office/drawing/2014/main" id="{B4DEE2E0-0979-D956-B93F-C4EDA58526F4}"/>
              </a:ext>
            </a:extLst>
          </p:cNvPr>
          <p:cNvSpPr txBox="1"/>
          <p:nvPr/>
        </p:nvSpPr>
        <p:spPr>
          <a:xfrm>
            <a:off x="9785208" y="2954656"/>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cs typeface="+mn-ea"/>
                <a:sym typeface="+mn-lt"/>
              </a:rPr>
              <a:t>网络层</a:t>
            </a:r>
            <a:endParaRPr lang="en-US" altLang="zh-CN" sz="2400" b="1" noProof="0" dirty="0">
              <a:ln>
                <a:noFill/>
              </a:ln>
              <a:solidFill>
                <a:schemeClr val="tx1">
                  <a:lumMod val="75000"/>
                  <a:lumOff val="25000"/>
                </a:schemeClr>
              </a:solidFill>
              <a:effectLst/>
              <a:uLnTx/>
              <a:uFillTx/>
              <a:cs typeface="+mn-ea"/>
              <a:sym typeface="+mn-lt"/>
            </a:endParaRPr>
          </a:p>
        </p:txBody>
      </p:sp>
    </p:spTree>
    <p:extLst>
      <p:ext uri="{BB962C8B-B14F-4D97-AF65-F5344CB8AC3E}">
        <p14:creationId xmlns:p14="http://schemas.microsoft.com/office/powerpoint/2010/main" val="72065887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par>
                                <p:cTn id="20" presetID="53" presetClass="entr" presetSubtype="16"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childTnLst>
                                </p:cTn>
                              </p:par>
                              <p:par>
                                <p:cTn id="25" presetID="53" presetClass="entr" presetSubtype="16"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Effect transition="in" filter="fade">
                                      <p:cBhvr>
                                        <p:cTn id="39" dur="500"/>
                                        <p:tgtEl>
                                          <p:spTgt spid="6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Effect transition="in" filter="fade">
                                      <p:cBhvr>
                                        <p:cTn id="44" dur="500"/>
                                        <p:tgtEl>
                                          <p:spTgt spid="6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500" fill="hold"/>
                                        <p:tgtEl>
                                          <p:spTgt spid="66"/>
                                        </p:tgtEl>
                                        <p:attrNameLst>
                                          <p:attrName>ppt_w</p:attrName>
                                        </p:attrNameLst>
                                      </p:cBhvr>
                                      <p:tavLst>
                                        <p:tav tm="0">
                                          <p:val>
                                            <p:fltVal val="0"/>
                                          </p:val>
                                        </p:tav>
                                        <p:tav tm="100000">
                                          <p:val>
                                            <p:strVal val="#ppt_w"/>
                                          </p:val>
                                        </p:tav>
                                      </p:tavLst>
                                    </p:anim>
                                    <p:anim calcmode="lin" valueType="num">
                                      <p:cBhvr>
                                        <p:cTn id="48" dur="500" fill="hold"/>
                                        <p:tgtEl>
                                          <p:spTgt spid="66"/>
                                        </p:tgtEl>
                                        <p:attrNameLst>
                                          <p:attrName>ppt_h</p:attrName>
                                        </p:attrNameLst>
                                      </p:cBhvr>
                                      <p:tavLst>
                                        <p:tav tm="0">
                                          <p:val>
                                            <p:fltVal val="0"/>
                                          </p:val>
                                        </p:tav>
                                        <p:tav tm="100000">
                                          <p:val>
                                            <p:strVal val="#ppt_h"/>
                                          </p:val>
                                        </p:tav>
                                      </p:tavLst>
                                    </p:anim>
                                    <p:animEffect transition="in" filter="fade">
                                      <p:cBhvr>
                                        <p:cTn id="49" dur="500"/>
                                        <p:tgtEl>
                                          <p:spTgt spid="6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p:cTn id="52" dur="500" fill="hold"/>
                                        <p:tgtEl>
                                          <p:spTgt spid="67"/>
                                        </p:tgtEl>
                                        <p:attrNameLst>
                                          <p:attrName>ppt_w</p:attrName>
                                        </p:attrNameLst>
                                      </p:cBhvr>
                                      <p:tavLst>
                                        <p:tav tm="0">
                                          <p:val>
                                            <p:fltVal val="0"/>
                                          </p:val>
                                        </p:tav>
                                        <p:tav tm="100000">
                                          <p:val>
                                            <p:strVal val="#ppt_w"/>
                                          </p:val>
                                        </p:tav>
                                      </p:tavLst>
                                    </p:anim>
                                    <p:anim calcmode="lin" valueType="num">
                                      <p:cBhvr>
                                        <p:cTn id="53" dur="500" fill="hold"/>
                                        <p:tgtEl>
                                          <p:spTgt spid="67"/>
                                        </p:tgtEl>
                                        <p:attrNameLst>
                                          <p:attrName>ppt_h</p:attrName>
                                        </p:attrNameLst>
                                      </p:cBhvr>
                                      <p:tavLst>
                                        <p:tav tm="0">
                                          <p:val>
                                            <p:fltVal val="0"/>
                                          </p:val>
                                        </p:tav>
                                        <p:tav tm="100000">
                                          <p:val>
                                            <p:strVal val="#ppt_h"/>
                                          </p:val>
                                        </p:tav>
                                      </p:tavLst>
                                    </p:anim>
                                    <p:animEffect transition="in" filter="fade">
                                      <p:cBhvr>
                                        <p:cTn id="54" dur="500"/>
                                        <p:tgtEl>
                                          <p:spTgt spid="6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fltVal val="0"/>
                                          </p:val>
                                        </p:tav>
                                        <p:tav tm="100000">
                                          <p:val>
                                            <p:strVal val="#ppt_w"/>
                                          </p:val>
                                        </p:tav>
                                      </p:tavLst>
                                    </p:anim>
                                    <p:anim calcmode="lin" valueType="num">
                                      <p:cBhvr>
                                        <p:cTn id="58" dur="500" fill="hold"/>
                                        <p:tgtEl>
                                          <p:spTgt spid="68"/>
                                        </p:tgtEl>
                                        <p:attrNameLst>
                                          <p:attrName>ppt_h</p:attrName>
                                        </p:attrNameLst>
                                      </p:cBhvr>
                                      <p:tavLst>
                                        <p:tav tm="0">
                                          <p:val>
                                            <p:fltVal val="0"/>
                                          </p:val>
                                        </p:tav>
                                        <p:tav tm="100000">
                                          <p:val>
                                            <p:strVal val="#ppt_h"/>
                                          </p:val>
                                        </p:tav>
                                      </p:tavLst>
                                    </p:anim>
                                    <p:animEffect transition="in" filter="fade">
                                      <p:cBhvr>
                                        <p:cTn id="59" dur="500"/>
                                        <p:tgtEl>
                                          <p:spTgt spid="6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 calcmode="lin" valueType="num">
                                      <p:cBhvr>
                                        <p:cTn id="62" dur="500" fill="hold"/>
                                        <p:tgtEl>
                                          <p:spTgt spid="69"/>
                                        </p:tgtEl>
                                        <p:attrNameLst>
                                          <p:attrName>ppt_w</p:attrName>
                                        </p:attrNameLst>
                                      </p:cBhvr>
                                      <p:tavLst>
                                        <p:tav tm="0">
                                          <p:val>
                                            <p:fltVal val="0"/>
                                          </p:val>
                                        </p:tav>
                                        <p:tav tm="100000">
                                          <p:val>
                                            <p:strVal val="#ppt_w"/>
                                          </p:val>
                                        </p:tav>
                                      </p:tavLst>
                                    </p:anim>
                                    <p:anim calcmode="lin" valueType="num">
                                      <p:cBhvr>
                                        <p:cTn id="63" dur="500" fill="hold"/>
                                        <p:tgtEl>
                                          <p:spTgt spid="69"/>
                                        </p:tgtEl>
                                        <p:attrNameLst>
                                          <p:attrName>ppt_h</p:attrName>
                                        </p:attrNameLst>
                                      </p:cBhvr>
                                      <p:tavLst>
                                        <p:tav tm="0">
                                          <p:val>
                                            <p:fltVal val="0"/>
                                          </p:val>
                                        </p:tav>
                                        <p:tav tm="100000">
                                          <p:val>
                                            <p:strVal val="#ppt_h"/>
                                          </p:val>
                                        </p:tav>
                                      </p:tavLst>
                                    </p:anim>
                                    <p:animEffect transition="in" filter="fade">
                                      <p:cBhvr>
                                        <p:cTn id="64" dur="500"/>
                                        <p:tgtEl>
                                          <p:spTgt spid="6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fltVal val="0"/>
                                          </p:val>
                                        </p:tav>
                                        <p:tav tm="100000">
                                          <p:val>
                                            <p:strVal val="#ppt_w"/>
                                          </p:val>
                                        </p:tav>
                                      </p:tavLst>
                                    </p:anim>
                                    <p:anim calcmode="lin" valueType="num">
                                      <p:cBhvr>
                                        <p:cTn id="68" dur="500" fill="hold"/>
                                        <p:tgtEl>
                                          <p:spTgt spid="70"/>
                                        </p:tgtEl>
                                        <p:attrNameLst>
                                          <p:attrName>ppt_h</p:attrName>
                                        </p:attrNameLst>
                                      </p:cBhvr>
                                      <p:tavLst>
                                        <p:tav tm="0">
                                          <p:val>
                                            <p:fltVal val="0"/>
                                          </p:val>
                                        </p:tav>
                                        <p:tav tm="100000">
                                          <p:val>
                                            <p:strVal val="#ppt_h"/>
                                          </p:val>
                                        </p:tav>
                                      </p:tavLst>
                                    </p:anim>
                                    <p:animEffect transition="in" filter="fade">
                                      <p:cBhvr>
                                        <p:cTn id="69" dur="500"/>
                                        <p:tgtEl>
                                          <p:spTgt spid="70"/>
                                        </p:tgtEl>
                                      </p:cBhvr>
                                    </p:animEffect>
                                  </p:childTnLst>
                                </p:cTn>
                              </p:par>
                              <p:par>
                                <p:cTn id="70" presetID="53" presetClass="entr" presetSubtype="16" fill="hold" nodeType="withEffect">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77"/>
                                        </p:tgtEl>
                                        <p:attrNameLst>
                                          <p:attrName>style.visibility</p:attrName>
                                        </p:attrNameLst>
                                      </p:cBhvr>
                                      <p:to>
                                        <p:strVal val="visible"/>
                                      </p:to>
                                    </p:set>
                                    <p:anim calcmode="lin" valueType="num">
                                      <p:cBhvr>
                                        <p:cTn id="77" dur="500" fill="hold"/>
                                        <p:tgtEl>
                                          <p:spTgt spid="77"/>
                                        </p:tgtEl>
                                        <p:attrNameLst>
                                          <p:attrName>ppt_w</p:attrName>
                                        </p:attrNameLst>
                                      </p:cBhvr>
                                      <p:tavLst>
                                        <p:tav tm="0">
                                          <p:val>
                                            <p:fltVal val="0"/>
                                          </p:val>
                                        </p:tav>
                                        <p:tav tm="100000">
                                          <p:val>
                                            <p:strVal val="#ppt_w"/>
                                          </p:val>
                                        </p:tav>
                                      </p:tavLst>
                                    </p:anim>
                                    <p:anim calcmode="lin" valueType="num">
                                      <p:cBhvr>
                                        <p:cTn id="78" dur="500" fill="hold"/>
                                        <p:tgtEl>
                                          <p:spTgt spid="77"/>
                                        </p:tgtEl>
                                        <p:attrNameLst>
                                          <p:attrName>ppt_h</p:attrName>
                                        </p:attrNameLst>
                                      </p:cBhvr>
                                      <p:tavLst>
                                        <p:tav tm="0">
                                          <p:val>
                                            <p:fltVal val="0"/>
                                          </p:val>
                                        </p:tav>
                                        <p:tav tm="100000">
                                          <p:val>
                                            <p:strVal val="#ppt_h"/>
                                          </p:val>
                                        </p:tav>
                                      </p:tavLst>
                                    </p:anim>
                                    <p:animEffect transition="in" filter="fade">
                                      <p:cBhvr>
                                        <p:cTn id="79" dur="500"/>
                                        <p:tgtEl>
                                          <p:spTgt spid="7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8"/>
                                        </p:tgtEl>
                                        <p:attrNameLst>
                                          <p:attrName>style.visibility</p:attrName>
                                        </p:attrNameLst>
                                      </p:cBhvr>
                                      <p:to>
                                        <p:strVal val="visible"/>
                                      </p:to>
                                    </p:set>
                                    <p:anim calcmode="lin" valueType="num">
                                      <p:cBhvr>
                                        <p:cTn id="82" dur="500" fill="hold"/>
                                        <p:tgtEl>
                                          <p:spTgt spid="78"/>
                                        </p:tgtEl>
                                        <p:attrNameLst>
                                          <p:attrName>ppt_w</p:attrName>
                                        </p:attrNameLst>
                                      </p:cBhvr>
                                      <p:tavLst>
                                        <p:tav tm="0">
                                          <p:val>
                                            <p:fltVal val="0"/>
                                          </p:val>
                                        </p:tav>
                                        <p:tav tm="100000">
                                          <p:val>
                                            <p:strVal val="#ppt_w"/>
                                          </p:val>
                                        </p:tav>
                                      </p:tavLst>
                                    </p:anim>
                                    <p:anim calcmode="lin" valueType="num">
                                      <p:cBhvr>
                                        <p:cTn id="83" dur="500" fill="hold"/>
                                        <p:tgtEl>
                                          <p:spTgt spid="78"/>
                                        </p:tgtEl>
                                        <p:attrNameLst>
                                          <p:attrName>ppt_h</p:attrName>
                                        </p:attrNameLst>
                                      </p:cBhvr>
                                      <p:tavLst>
                                        <p:tav tm="0">
                                          <p:val>
                                            <p:fltVal val="0"/>
                                          </p:val>
                                        </p:tav>
                                        <p:tav tm="100000">
                                          <p:val>
                                            <p:strVal val="#ppt_h"/>
                                          </p:val>
                                        </p:tav>
                                      </p:tavLst>
                                    </p:anim>
                                    <p:animEffect transition="in" filter="fade">
                                      <p:cBhvr>
                                        <p:cTn id="84" dur="500"/>
                                        <p:tgtEl>
                                          <p:spTgt spid="7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79"/>
                                        </p:tgtEl>
                                        <p:attrNameLst>
                                          <p:attrName>style.visibility</p:attrName>
                                        </p:attrNameLst>
                                      </p:cBhvr>
                                      <p:to>
                                        <p:strVal val="visible"/>
                                      </p:to>
                                    </p:set>
                                    <p:anim calcmode="lin" valueType="num">
                                      <p:cBhvr>
                                        <p:cTn id="87" dur="500" fill="hold"/>
                                        <p:tgtEl>
                                          <p:spTgt spid="79"/>
                                        </p:tgtEl>
                                        <p:attrNameLst>
                                          <p:attrName>ppt_w</p:attrName>
                                        </p:attrNameLst>
                                      </p:cBhvr>
                                      <p:tavLst>
                                        <p:tav tm="0">
                                          <p:val>
                                            <p:fltVal val="0"/>
                                          </p:val>
                                        </p:tav>
                                        <p:tav tm="100000">
                                          <p:val>
                                            <p:strVal val="#ppt_w"/>
                                          </p:val>
                                        </p:tav>
                                      </p:tavLst>
                                    </p:anim>
                                    <p:anim calcmode="lin" valueType="num">
                                      <p:cBhvr>
                                        <p:cTn id="88" dur="500" fill="hold"/>
                                        <p:tgtEl>
                                          <p:spTgt spid="79"/>
                                        </p:tgtEl>
                                        <p:attrNameLst>
                                          <p:attrName>ppt_h</p:attrName>
                                        </p:attrNameLst>
                                      </p:cBhvr>
                                      <p:tavLst>
                                        <p:tav tm="0">
                                          <p:val>
                                            <p:fltVal val="0"/>
                                          </p:val>
                                        </p:tav>
                                        <p:tav tm="100000">
                                          <p:val>
                                            <p:strVal val="#ppt_h"/>
                                          </p:val>
                                        </p:tav>
                                      </p:tavLst>
                                    </p:anim>
                                    <p:animEffect transition="in" filter="fade">
                                      <p:cBhvr>
                                        <p:cTn id="89" dur="500"/>
                                        <p:tgtEl>
                                          <p:spTgt spid="7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80"/>
                                        </p:tgtEl>
                                        <p:attrNameLst>
                                          <p:attrName>style.visibility</p:attrName>
                                        </p:attrNameLst>
                                      </p:cBhvr>
                                      <p:to>
                                        <p:strVal val="visible"/>
                                      </p:to>
                                    </p:set>
                                    <p:anim calcmode="lin" valueType="num">
                                      <p:cBhvr>
                                        <p:cTn id="92" dur="500" fill="hold"/>
                                        <p:tgtEl>
                                          <p:spTgt spid="80"/>
                                        </p:tgtEl>
                                        <p:attrNameLst>
                                          <p:attrName>ppt_w</p:attrName>
                                        </p:attrNameLst>
                                      </p:cBhvr>
                                      <p:tavLst>
                                        <p:tav tm="0">
                                          <p:val>
                                            <p:fltVal val="0"/>
                                          </p:val>
                                        </p:tav>
                                        <p:tav tm="100000">
                                          <p:val>
                                            <p:strVal val="#ppt_w"/>
                                          </p:val>
                                        </p:tav>
                                      </p:tavLst>
                                    </p:anim>
                                    <p:anim calcmode="lin" valueType="num">
                                      <p:cBhvr>
                                        <p:cTn id="93" dur="500" fill="hold"/>
                                        <p:tgtEl>
                                          <p:spTgt spid="80"/>
                                        </p:tgtEl>
                                        <p:attrNameLst>
                                          <p:attrName>ppt_h</p:attrName>
                                        </p:attrNameLst>
                                      </p:cBhvr>
                                      <p:tavLst>
                                        <p:tav tm="0">
                                          <p:val>
                                            <p:fltVal val="0"/>
                                          </p:val>
                                        </p:tav>
                                        <p:tav tm="100000">
                                          <p:val>
                                            <p:strVal val="#ppt_h"/>
                                          </p:val>
                                        </p:tav>
                                      </p:tavLst>
                                    </p:anim>
                                    <p:animEffect transition="in" filter="fade">
                                      <p:cBhvr>
                                        <p:cTn id="94" dur="500"/>
                                        <p:tgtEl>
                                          <p:spTgt spid="8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cBhvr>
                                        <p:cTn id="97" dur="500" fill="hold"/>
                                        <p:tgtEl>
                                          <p:spTgt spid="81"/>
                                        </p:tgtEl>
                                        <p:attrNameLst>
                                          <p:attrName>ppt_w</p:attrName>
                                        </p:attrNameLst>
                                      </p:cBhvr>
                                      <p:tavLst>
                                        <p:tav tm="0">
                                          <p:val>
                                            <p:fltVal val="0"/>
                                          </p:val>
                                        </p:tav>
                                        <p:tav tm="100000">
                                          <p:val>
                                            <p:strVal val="#ppt_w"/>
                                          </p:val>
                                        </p:tav>
                                      </p:tavLst>
                                    </p:anim>
                                    <p:anim calcmode="lin" valueType="num">
                                      <p:cBhvr>
                                        <p:cTn id="98" dur="500" fill="hold"/>
                                        <p:tgtEl>
                                          <p:spTgt spid="81"/>
                                        </p:tgtEl>
                                        <p:attrNameLst>
                                          <p:attrName>ppt_h</p:attrName>
                                        </p:attrNameLst>
                                      </p:cBhvr>
                                      <p:tavLst>
                                        <p:tav tm="0">
                                          <p:val>
                                            <p:fltVal val="0"/>
                                          </p:val>
                                        </p:tav>
                                        <p:tav tm="100000">
                                          <p:val>
                                            <p:strVal val="#ppt_h"/>
                                          </p:val>
                                        </p:tav>
                                      </p:tavLst>
                                    </p:anim>
                                    <p:animEffect transition="in" filter="fade">
                                      <p:cBhvr>
                                        <p:cTn id="99" dur="500"/>
                                        <p:tgtEl>
                                          <p:spTgt spid="8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82"/>
                                        </p:tgtEl>
                                        <p:attrNameLst>
                                          <p:attrName>style.visibility</p:attrName>
                                        </p:attrNameLst>
                                      </p:cBhvr>
                                      <p:to>
                                        <p:strVal val="visible"/>
                                      </p:to>
                                    </p:set>
                                    <p:anim calcmode="lin" valueType="num">
                                      <p:cBhvr>
                                        <p:cTn id="102" dur="500" fill="hold"/>
                                        <p:tgtEl>
                                          <p:spTgt spid="82"/>
                                        </p:tgtEl>
                                        <p:attrNameLst>
                                          <p:attrName>ppt_w</p:attrName>
                                        </p:attrNameLst>
                                      </p:cBhvr>
                                      <p:tavLst>
                                        <p:tav tm="0">
                                          <p:val>
                                            <p:fltVal val="0"/>
                                          </p:val>
                                        </p:tav>
                                        <p:tav tm="100000">
                                          <p:val>
                                            <p:strVal val="#ppt_w"/>
                                          </p:val>
                                        </p:tav>
                                      </p:tavLst>
                                    </p:anim>
                                    <p:anim calcmode="lin" valueType="num">
                                      <p:cBhvr>
                                        <p:cTn id="103" dur="500" fill="hold"/>
                                        <p:tgtEl>
                                          <p:spTgt spid="82"/>
                                        </p:tgtEl>
                                        <p:attrNameLst>
                                          <p:attrName>ppt_h</p:attrName>
                                        </p:attrNameLst>
                                      </p:cBhvr>
                                      <p:tavLst>
                                        <p:tav tm="0">
                                          <p:val>
                                            <p:fltVal val="0"/>
                                          </p:val>
                                        </p:tav>
                                        <p:tav tm="100000">
                                          <p:val>
                                            <p:strVal val="#ppt_h"/>
                                          </p:val>
                                        </p:tav>
                                      </p:tavLst>
                                    </p:anim>
                                    <p:animEffect transition="in" filter="fade">
                                      <p:cBhvr>
                                        <p:cTn id="104" dur="500"/>
                                        <p:tgtEl>
                                          <p:spTgt spid="82"/>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83"/>
                                        </p:tgtEl>
                                        <p:attrNameLst>
                                          <p:attrName>style.visibility</p:attrName>
                                        </p:attrNameLst>
                                      </p:cBhvr>
                                      <p:to>
                                        <p:strVal val="visible"/>
                                      </p:to>
                                    </p:set>
                                    <p:anim calcmode="lin" valueType="num">
                                      <p:cBhvr>
                                        <p:cTn id="107" dur="500" fill="hold"/>
                                        <p:tgtEl>
                                          <p:spTgt spid="83"/>
                                        </p:tgtEl>
                                        <p:attrNameLst>
                                          <p:attrName>ppt_w</p:attrName>
                                        </p:attrNameLst>
                                      </p:cBhvr>
                                      <p:tavLst>
                                        <p:tav tm="0">
                                          <p:val>
                                            <p:fltVal val="0"/>
                                          </p:val>
                                        </p:tav>
                                        <p:tav tm="100000">
                                          <p:val>
                                            <p:strVal val="#ppt_w"/>
                                          </p:val>
                                        </p:tav>
                                      </p:tavLst>
                                    </p:anim>
                                    <p:anim calcmode="lin" valueType="num">
                                      <p:cBhvr>
                                        <p:cTn id="108" dur="500" fill="hold"/>
                                        <p:tgtEl>
                                          <p:spTgt spid="83"/>
                                        </p:tgtEl>
                                        <p:attrNameLst>
                                          <p:attrName>ppt_h</p:attrName>
                                        </p:attrNameLst>
                                      </p:cBhvr>
                                      <p:tavLst>
                                        <p:tav tm="0">
                                          <p:val>
                                            <p:fltVal val="0"/>
                                          </p:val>
                                        </p:tav>
                                        <p:tav tm="100000">
                                          <p:val>
                                            <p:strVal val="#ppt_h"/>
                                          </p:val>
                                        </p:tav>
                                      </p:tavLst>
                                    </p:anim>
                                    <p:animEffect transition="in" filter="fade">
                                      <p:cBhvr>
                                        <p:cTn id="109" dur="500"/>
                                        <p:tgtEl>
                                          <p:spTgt spid="83"/>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84"/>
                                        </p:tgtEl>
                                        <p:attrNameLst>
                                          <p:attrName>style.visibility</p:attrName>
                                        </p:attrNameLst>
                                      </p:cBhvr>
                                      <p:to>
                                        <p:strVal val="visible"/>
                                      </p:to>
                                    </p:set>
                                    <p:anim calcmode="lin" valueType="num">
                                      <p:cBhvr>
                                        <p:cTn id="112" dur="500" fill="hold"/>
                                        <p:tgtEl>
                                          <p:spTgt spid="84"/>
                                        </p:tgtEl>
                                        <p:attrNameLst>
                                          <p:attrName>ppt_w</p:attrName>
                                        </p:attrNameLst>
                                      </p:cBhvr>
                                      <p:tavLst>
                                        <p:tav tm="0">
                                          <p:val>
                                            <p:fltVal val="0"/>
                                          </p:val>
                                        </p:tav>
                                        <p:tav tm="100000">
                                          <p:val>
                                            <p:strVal val="#ppt_w"/>
                                          </p:val>
                                        </p:tav>
                                      </p:tavLst>
                                    </p:anim>
                                    <p:anim calcmode="lin" valueType="num">
                                      <p:cBhvr>
                                        <p:cTn id="113" dur="500" fill="hold"/>
                                        <p:tgtEl>
                                          <p:spTgt spid="84"/>
                                        </p:tgtEl>
                                        <p:attrNameLst>
                                          <p:attrName>ppt_h</p:attrName>
                                        </p:attrNameLst>
                                      </p:cBhvr>
                                      <p:tavLst>
                                        <p:tav tm="0">
                                          <p:val>
                                            <p:fltVal val="0"/>
                                          </p:val>
                                        </p:tav>
                                        <p:tav tm="100000">
                                          <p:val>
                                            <p:strVal val="#ppt_h"/>
                                          </p:val>
                                        </p:tav>
                                      </p:tavLst>
                                    </p:anim>
                                    <p:animEffect transition="in" filter="fade">
                                      <p:cBhvr>
                                        <p:cTn id="114" dur="500"/>
                                        <p:tgtEl>
                                          <p:spTgt spid="84"/>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85"/>
                                        </p:tgtEl>
                                        <p:attrNameLst>
                                          <p:attrName>style.visibility</p:attrName>
                                        </p:attrNameLst>
                                      </p:cBhvr>
                                      <p:to>
                                        <p:strVal val="visible"/>
                                      </p:to>
                                    </p:set>
                                    <p:anim calcmode="lin" valueType="num">
                                      <p:cBhvr>
                                        <p:cTn id="117" dur="500" fill="hold"/>
                                        <p:tgtEl>
                                          <p:spTgt spid="85"/>
                                        </p:tgtEl>
                                        <p:attrNameLst>
                                          <p:attrName>ppt_w</p:attrName>
                                        </p:attrNameLst>
                                      </p:cBhvr>
                                      <p:tavLst>
                                        <p:tav tm="0">
                                          <p:val>
                                            <p:fltVal val="0"/>
                                          </p:val>
                                        </p:tav>
                                        <p:tav tm="100000">
                                          <p:val>
                                            <p:strVal val="#ppt_w"/>
                                          </p:val>
                                        </p:tav>
                                      </p:tavLst>
                                    </p:anim>
                                    <p:anim calcmode="lin" valueType="num">
                                      <p:cBhvr>
                                        <p:cTn id="118" dur="500" fill="hold"/>
                                        <p:tgtEl>
                                          <p:spTgt spid="85"/>
                                        </p:tgtEl>
                                        <p:attrNameLst>
                                          <p:attrName>ppt_h</p:attrName>
                                        </p:attrNameLst>
                                      </p:cBhvr>
                                      <p:tavLst>
                                        <p:tav tm="0">
                                          <p:val>
                                            <p:fltVal val="0"/>
                                          </p:val>
                                        </p:tav>
                                        <p:tav tm="100000">
                                          <p:val>
                                            <p:strVal val="#ppt_h"/>
                                          </p:val>
                                        </p:tav>
                                      </p:tavLst>
                                    </p:anim>
                                    <p:animEffect transition="in" filter="fade">
                                      <p:cBhvr>
                                        <p:cTn id="119" dur="500"/>
                                        <p:tgtEl>
                                          <p:spTgt spid="85"/>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6"/>
                                        </p:tgtEl>
                                        <p:attrNameLst>
                                          <p:attrName>style.visibility</p:attrName>
                                        </p:attrNameLst>
                                      </p:cBhvr>
                                      <p:to>
                                        <p:strVal val="visible"/>
                                      </p:to>
                                    </p:set>
                                    <p:anim calcmode="lin" valueType="num">
                                      <p:cBhvr>
                                        <p:cTn id="122" dur="500" fill="hold"/>
                                        <p:tgtEl>
                                          <p:spTgt spid="86"/>
                                        </p:tgtEl>
                                        <p:attrNameLst>
                                          <p:attrName>ppt_w</p:attrName>
                                        </p:attrNameLst>
                                      </p:cBhvr>
                                      <p:tavLst>
                                        <p:tav tm="0">
                                          <p:val>
                                            <p:fltVal val="0"/>
                                          </p:val>
                                        </p:tav>
                                        <p:tav tm="100000">
                                          <p:val>
                                            <p:strVal val="#ppt_w"/>
                                          </p:val>
                                        </p:tav>
                                      </p:tavLst>
                                    </p:anim>
                                    <p:anim calcmode="lin" valueType="num">
                                      <p:cBhvr>
                                        <p:cTn id="123" dur="500" fill="hold"/>
                                        <p:tgtEl>
                                          <p:spTgt spid="86"/>
                                        </p:tgtEl>
                                        <p:attrNameLst>
                                          <p:attrName>ppt_h</p:attrName>
                                        </p:attrNameLst>
                                      </p:cBhvr>
                                      <p:tavLst>
                                        <p:tav tm="0">
                                          <p:val>
                                            <p:fltVal val="0"/>
                                          </p:val>
                                        </p:tav>
                                        <p:tav tm="100000">
                                          <p:val>
                                            <p:strVal val="#ppt_h"/>
                                          </p:val>
                                        </p:tav>
                                      </p:tavLst>
                                    </p:anim>
                                    <p:animEffect transition="in" filter="fade">
                                      <p:cBhvr>
                                        <p:cTn id="124" dur="500"/>
                                        <p:tgtEl>
                                          <p:spTgt spid="86"/>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7"/>
                                        </p:tgtEl>
                                        <p:attrNameLst>
                                          <p:attrName>style.visibility</p:attrName>
                                        </p:attrNameLst>
                                      </p:cBhvr>
                                      <p:to>
                                        <p:strVal val="visible"/>
                                      </p:to>
                                    </p:set>
                                    <p:anim calcmode="lin" valueType="num">
                                      <p:cBhvr>
                                        <p:cTn id="127" dur="500" fill="hold"/>
                                        <p:tgtEl>
                                          <p:spTgt spid="87"/>
                                        </p:tgtEl>
                                        <p:attrNameLst>
                                          <p:attrName>ppt_w</p:attrName>
                                        </p:attrNameLst>
                                      </p:cBhvr>
                                      <p:tavLst>
                                        <p:tav tm="0">
                                          <p:val>
                                            <p:fltVal val="0"/>
                                          </p:val>
                                        </p:tav>
                                        <p:tav tm="100000">
                                          <p:val>
                                            <p:strVal val="#ppt_w"/>
                                          </p:val>
                                        </p:tav>
                                      </p:tavLst>
                                    </p:anim>
                                    <p:anim calcmode="lin" valueType="num">
                                      <p:cBhvr>
                                        <p:cTn id="128" dur="500" fill="hold"/>
                                        <p:tgtEl>
                                          <p:spTgt spid="87"/>
                                        </p:tgtEl>
                                        <p:attrNameLst>
                                          <p:attrName>ppt_h</p:attrName>
                                        </p:attrNameLst>
                                      </p:cBhvr>
                                      <p:tavLst>
                                        <p:tav tm="0">
                                          <p:val>
                                            <p:fltVal val="0"/>
                                          </p:val>
                                        </p:tav>
                                        <p:tav tm="100000">
                                          <p:val>
                                            <p:strVal val="#ppt_h"/>
                                          </p:val>
                                        </p:tav>
                                      </p:tavLst>
                                    </p:anim>
                                    <p:animEffect transition="in" filter="fade">
                                      <p:cBhvr>
                                        <p:cTn id="129" dur="500"/>
                                        <p:tgtEl>
                                          <p:spTgt spid="87"/>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5"/>
                                        </p:tgtEl>
                                        <p:attrNameLst>
                                          <p:attrName>style.visibility</p:attrName>
                                        </p:attrNameLst>
                                      </p:cBhvr>
                                      <p:to>
                                        <p:strVal val="visible"/>
                                      </p:to>
                                    </p:set>
                                    <p:anim calcmode="lin" valueType="num">
                                      <p:cBhvr>
                                        <p:cTn id="132" dur="500" fill="hold"/>
                                        <p:tgtEl>
                                          <p:spTgt spid="5"/>
                                        </p:tgtEl>
                                        <p:attrNameLst>
                                          <p:attrName>ppt_w</p:attrName>
                                        </p:attrNameLst>
                                      </p:cBhvr>
                                      <p:tavLst>
                                        <p:tav tm="0">
                                          <p:val>
                                            <p:fltVal val="0"/>
                                          </p:val>
                                        </p:tav>
                                        <p:tav tm="100000">
                                          <p:val>
                                            <p:strVal val="#ppt_w"/>
                                          </p:val>
                                        </p:tav>
                                      </p:tavLst>
                                    </p:anim>
                                    <p:anim calcmode="lin" valueType="num">
                                      <p:cBhvr>
                                        <p:cTn id="133" dur="500" fill="hold"/>
                                        <p:tgtEl>
                                          <p:spTgt spid="5"/>
                                        </p:tgtEl>
                                        <p:attrNameLst>
                                          <p:attrName>ppt_h</p:attrName>
                                        </p:attrNameLst>
                                      </p:cBhvr>
                                      <p:tavLst>
                                        <p:tav tm="0">
                                          <p:val>
                                            <p:fltVal val="0"/>
                                          </p:val>
                                        </p:tav>
                                        <p:tav tm="100000">
                                          <p:val>
                                            <p:strVal val="#ppt_h"/>
                                          </p:val>
                                        </p:tav>
                                      </p:tavLst>
                                    </p:anim>
                                    <p:animEffect transition="in" filter="fade">
                                      <p:cBhvr>
                                        <p:cTn id="134" dur="500"/>
                                        <p:tgtEl>
                                          <p:spTgt spid="5"/>
                                        </p:tgtEl>
                                      </p:cBhvr>
                                    </p:animEffect>
                                  </p:childTnLst>
                                </p:cTn>
                              </p:par>
                              <p:par>
                                <p:cTn id="135" presetID="53" presetClass="entr" presetSubtype="16" fill="hold" nodeType="withEffect">
                                  <p:stCondLst>
                                    <p:cond delay="0"/>
                                  </p:stCondLst>
                                  <p:childTnLst>
                                    <p:set>
                                      <p:cBhvr>
                                        <p:cTn id="136" dur="1" fill="hold">
                                          <p:stCondLst>
                                            <p:cond delay="0"/>
                                          </p:stCondLst>
                                        </p:cTn>
                                        <p:tgtEl>
                                          <p:spTgt spid="6"/>
                                        </p:tgtEl>
                                        <p:attrNameLst>
                                          <p:attrName>style.visibility</p:attrName>
                                        </p:attrNameLst>
                                      </p:cBhvr>
                                      <p:to>
                                        <p:strVal val="visible"/>
                                      </p:to>
                                    </p:set>
                                    <p:anim calcmode="lin" valueType="num">
                                      <p:cBhvr>
                                        <p:cTn id="137" dur="500" fill="hold"/>
                                        <p:tgtEl>
                                          <p:spTgt spid="6"/>
                                        </p:tgtEl>
                                        <p:attrNameLst>
                                          <p:attrName>ppt_w</p:attrName>
                                        </p:attrNameLst>
                                      </p:cBhvr>
                                      <p:tavLst>
                                        <p:tav tm="0">
                                          <p:val>
                                            <p:fltVal val="0"/>
                                          </p:val>
                                        </p:tav>
                                        <p:tav tm="100000">
                                          <p:val>
                                            <p:strVal val="#ppt_w"/>
                                          </p:val>
                                        </p:tav>
                                      </p:tavLst>
                                    </p:anim>
                                    <p:anim calcmode="lin" valueType="num">
                                      <p:cBhvr>
                                        <p:cTn id="138" dur="500" fill="hold"/>
                                        <p:tgtEl>
                                          <p:spTgt spid="6"/>
                                        </p:tgtEl>
                                        <p:attrNameLst>
                                          <p:attrName>ppt_h</p:attrName>
                                        </p:attrNameLst>
                                      </p:cBhvr>
                                      <p:tavLst>
                                        <p:tav tm="0">
                                          <p:val>
                                            <p:fltVal val="0"/>
                                          </p:val>
                                        </p:tav>
                                        <p:tav tm="100000">
                                          <p:val>
                                            <p:strVal val="#ppt_h"/>
                                          </p:val>
                                        </p:tav>
                                      </p:tavLst>
                                    </p:anim>
                                    <p:animEffect transition="in" filter="fade">
                                      <p:cBhvr>
                                        <p:cTn id="139" dur="500"/>
                                        <p:tgtEl>
                                          <p:spTgt spid="6"/>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7"/>
                                        </p:tgtEl>
                                        <p:attrNameLst>
                                          <p:attrName>style.visibility</p:attrName>
                                        </p:attrNameLst>
                                      </p:cBhvr>
                                      <p:to>
                                        <p:strVal val="visible"/>
                                      </p:to>
                                    </p:set>
                                    <p:anim calcmode="lin" valueType="num">
                                      <p:cBhvr>
                                        <p:cTn id="142" dur="500" fill="hold"/>
                                        <p:tgtEl>
                                          <p:spTgt spid="7"/>
                                        </p:tgtEl>
                                        <p:attrNameLst>
                                          <p:attrName>ppt_w</p:attrName>
                                        </p:attrNameLst>
                                      </p:cBhvr>
                                      <p:tavLst>
                                        <p:tav tm="0">
                                          <p:val>
                                            <p:fltVal val="0"/>
                                          </p:val>
                                        </p:tav>
                                        <p:tav tm="100000">
                                          <p:val>
                                            <p:strVal val="#ppt_w"/>
                                          </p:val>
                                        </p:tav>
                                      </p:tavLst>
                                    </p:anim>
                                    <p:anim calcmode="lin" valueType="num">
                                      <p:cBhvr>
                                        <p:cTn id="143" dur="500" fill="hold"/>
                                        <p:tgtEl>
                                          <p:spTgt spid="7"/>
                                        </p:tgtEl>
                                        <p:attrNameLst>
                                          <p:attrName>ppt_h</p:attrName>
                                        </p:attrNameLst>
                                      </p:cBhvr>
                                      <p:tavLst>
                                        <p:tav tm="0">
                                          <p:val>
                                            <p:fltVal val="0"/>
                                          </p:val>
                                        </p:tav>
                                        <p:tav tm="100000">
                                          <p:val>
                                            <p:strVal val="#ppt_h"/>
                                          </p:val>
                                        </p:tav>
                                      </p:tavLst>
                                    </p:anim>
                                    <p:animEffect transition="in" filter="fade">
                                      <p:cBhvr>
                                        <p:cTn id="144" dur="500"/>
                                        <p:tgtEl>
                                          <p:spTgt spid="7"/>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8"/>
                                        </p:tgtEl>
                                        <p:attrNameLst>
                                          <p:attrName>style.visibility</p:attrName>
                                        </p:attrNameLst>
                                      </p:cBhvr>
                                      <p:to>
                                        <p:strVal val="visible"/>
                                      </p:to>
                                    </p:set>
                                    <p:anim calcmode="lin" valueType="num">
                                      <p:cBhvr>
                                        <p:cTn id="147" dur="500" fill="hold"/>
                                        <p:tgtEl>
                                          <p:spTgt spid="8"/>
                                        </p:tgtEl>
                                        <p:attrNameLst>
                                          <p:attrName>ppt_w</p:attrName>
                                        </p:attrNameLst>
                                      </p:cBhvr>
                                      <p:tavLst>
                                        <p:tav tm="0">
                                          <p:val>
                                            <p:fltVal val="0"/>
                                          </p:val>
                                        </p:tav>
                                        <p:tav tm="100000">
                                          <p:val>
                                            <p:strVal val="#ppt_w"/>
                                          </p:val>
                                        </p:tav>
                                      </p:tavLst>
                                    </p:anim>
                                    <p:anim calcmode="lin" valueType="num">
                                      <p:cBhvr>
                                        <p:cTn id="148" dur="500" fill="hold"/>
                                        <p:tgtEl>
                                          <p:spTgt spid="8"/>
                                        </p:tgtEl>
                                        <p:attrNameLst>
                                          <p:attrName>ppt_h</p:attrName>
                                        </p:attrNameLst>
                                      </p:cBhvr>
                                      <p:tavLst>
                                        <p:tav tm="0">
                                          <p:val>
                                            <p:fltVal val="0"/>
                                          </p:val>
                                        </p:tav>
                                        <p:tav tm="100000">
                                          <p:val>
                                            <p:strVal val="#ppt_h"/>
                                          </p:val>
                                        </p:tav>
                                      </p:tavLst>
                                    </p:anim>
                                    <p:animEffect transition="in" filter="fade">
                                      <p:cBhvr>
                                        <p:cTn id="149" dur="500"/>
                                        <p:tgtEl>
                                          <p:spTgt spid="8"/>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9"/>
                                        </p:tgtEl>
                                        <p:attrNameLst>
                                          <p:attrName>style.visibility</p:attrName>
                                        </p:attrNameLst>
                                      </p:cBhvr>
                                      <p:to>
                                        <p:strVal val="visible"/>
                                      </p:to>
                                    </p:set>
                                    <p:anim calcmode="lin" valueType="num">
                                      <p:cBhvr>
                                        <p:cTn id="152" dur="500" fill="hold"/>
                                        <p:tgtEl>
                                          <p:spTgt spid="9"/>
                                        </p:tgtEl>
                                        <p:attrNameLst>
                                          <p:attrName>ppt_w</p:attrName>
                                        </p:attrNameLst>
                                      </p:cBhvr>
                                      <p:tavLst>
                                        <p:tav tm="0">
                                          <p:val>
                                            <p:fltVal val="0"/>
                                          </p:val>
                                        </p:tav>
                                        <p:tav tm="100000">
                                          <p:val>
                                            <p:strVal val="#ppt_w"/>
                                          </p:val>
                                        </p:tav>
                                      </p:tavLst>
                                    </p:anim>
                                    <p:anim calcmode="lin" valueType="num">
                                      <p:cBhvr>
                                        <p:cTn id="153" dur="500" fill="hold"/>
                                        <p:tgtEl>
                                          <p:spTgt spid="9"/>
                                        </p:tgtEl>
                                        <p:attrNameLst>
                                          <p:attrName>ppt_h</p:attrName>
                                        </p:attrNameLst>
                                      </p:cBhvr>
                                      <p:tavLst>
                                        <p:tav tm="0">
                                          <p:val>
                                            <p:fltVal val="0"/>
                                          </p:val>
                                        </p:tav>
                                        <p:tav tm="100000">
                                          <p:val>
                                            <p:strVal val="#ppt_h"/>
                                          </p:val>
                                        </p:tav>
                                      </p:tavLst>
                                    </p:anim>
                                    <p:animEffect transition="in" filter="fade">
                                      <p:cBhvr>
                                        <p:cTn id="154" dur="500"/>
                                        <p:tgtEl>
                                          <p:spTgt spid="9"/>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10"/>
                                        </p:tgtEl>
                                        <p:attrNameLst>
                                          <p:attrName>style.visibility</p:attrName>
                                        </p:attrNameLst>
                                      </p:cBhvr>
                                      <p:to>
                                        <p:strVal val="visible"/>
                                      </p:to>
                                    </p:set>
                                    <p:anim calcmode="lin" valueType="num">
                                      <p:cBhvr>
                                        <p:cTn id="157" dur="500" fill="hold"/>
                                        <p:tgtEl>
                                          <p:spTgt spid="10"/>
                                        </p:tgtEl>
                                        <p:attrNameLst>
                                          <p:attrName>ppt_w</p:attrName>
                                        </p:attrNameLst>
                                      </p:cBhvr>
                                      <p:tavLst>
                                        <p:tav tm="0">
                                          <p:val>
                                            <p:fltVal val="0"/>
                                          </p:val>
                                        </p:tav>
                                        <p:tav tm="100000">
                                          <p:val>
                                            <p:strVal val="#ppt_w"/>
                                          </p:val>
                                        </p:tav>
                                      </p:tavLst>
                                    </p:anim>
                                    <p:anim calcmode="lin" valueType="num">
                                      <p:cBhvr>
                                        <p:cTn id="158" dur="500" fill="hold"/>
                                        <p:tgtEl>
                                          <p:spTgt spid="10"/>
                                        </p:tgtEl>
                                        <p:attrNameLst>
                                          <p:attrName>ppt_h</p:attrName>
                                        </p:attrNameLst>
                                      </p:cBhvr>
                                      <p:tavLst>
                                        <p:tav tm="0">
                                          <p:val>
                                            <p:fltVal val="0"/>
                                          </p:val>
                                        </p:tav>
                                        <p:tav tm="100000">
                                          <p:val>
                                            <p:strVal val="#ppt_h"/>
                                          </p:val>
                                        </p:tav>
                                      </p:tavLst>
                                    </p:anim>
                                    <p:animEffect transition="in" filter="fade">
                                      <p:cBhvr>
                                        <p:cTn id="159" dur="500"/>
                                        <p:tgtEl>
                                          <p:spTgt spid="10"/>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11"/>
                                        </p:tgtEl>
                                        <p:attrNameLst>
                                          <p:attrName>style.visibility</p:attrName>
                                        </p:attrNameLst>
                                      </p:cBhvr>
                                      <p:to>
                                        <p:strVal val="visible"/>
                                      </p:to>
                                    </p:set>
                                    <p:anim calcmode="lin" valueType="num">
                                      <p:cBhvr>
                                        <p:cTn id="162" dur="500" fill="hold"/>
                                        <p:tgtEl>
                                          <p:spTgt spid="11"/>
                                        </p:tgtEl>
                                        <p:attrNameLst>
                                          <p:attrName>ppt_w</p:attrName>
                                        </p:attrNameLst>
                                      </p:cBhvr>
                                      <p:tavLst>
                                        <p:tav tm="0">
                                          <p:val>
                                            <p:fltVal val="0"/>
                                          </p:val>
                                        </p:tav>
                                        <p:tav tm="100000">
                                          <p:val>
                                            <p:strVal val="#ppt_w"/>
                                          </p:val>
                                        </p:tav>
                                      </p:tavLst>
                                    </p:anim>
                                    <p:anim calcmode="lin" valueType="num">
                                      <p:cBhvr>
                                        <p:cTn id="163" dur="500" fill="hold"/>
                                        <p:tgtEl>
                                          <p:spTgt spid="11"/>
                                        </p:tgtEl>
                                        <p:attrNameLst>
                                          <p:attrName>ppt_h</p:attrName>
                                        </p:attrNameLst>
                                      </p:cBhvr>
                                      <p:tavLst>
                                        <p:tav tm="0">
                                          <p:val>
                                            <p:fltVal val="0"/>
                                          </p:val>
                                        </p:tav>
                                        <p:tav tm="100000">
                                          <p:val>
                                            <p:strVal val="#ppt_h"/>
                                          </p:val>
                                        </p:tav>
                                      </p:tavLst>
                                    </p:anim>
                                    <p:animEffect transition="in" filter="fade">
                                      <p:cBhvr>
                                        <p:cTn id="1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7" grpId="0" animBg="1"/>
      <p:bldP spid="77" grpId="1" animBg="1"/>
      <p:bldP spid="78" grpId="0" animBg="1"/>
      <p:bldP spid="78" grpId="1" animBg="1"/>
      <p:bldP spid="79" grpId="0" animBg="1"/>
      <p:bldP spid="79" grpId="1" animBg="1"/>
      <p:bldP spid="80" grpId="0"/>
      <p:bldP spid="80" grpId="1"/>
      <p:bldP spid="81" grpId="0"/>
      <p:bldP spid="81" grpId="1"/>
      <p:bldP spid="82" grpId="0"/>
      <p:bldP spid="82" grpId="1"/>
      <p:bldP spid="83" grpId="0"/>
      <p:bldP spid="83" grpId="1"/>
      <p:bldP spid="84" grpId="0"/>
      <p:bldP spid="84" grpId="1"/>
      <p:bldP spid="85" grpId="0"/>
      <p:bldP spid="85" grpId="1"/>
      <p:bldP spid="86" grpId="0"/>
      <p:bldP spid="86" grpId="1"/>
      <p:bldP spid="87" grpId="0"/>
      <p:bldP spid="87" grpId="1"/>
      <p:bldP spid="5" grpId="0"/>
      <p:bldP spid="5" grpId="1"/>
      <p:bldP spid="7" grpId="0" animBg="1"/>
      <p:bldP spid="7" grpId="1" animBg="1"/>
      <p:bldP spid="8" grpId="0" animBg="1"/>
      <p:bldP spid="8" grpId="1" animBg="1"/>
      <p:bldP spid="9" grpId="0" animBg="1"/>
      <p:bldP spid="9" grpId="1" animBg="1"/>
      <p:bldP spid="10" grpId="0"/>
      <p:bldP spid="10"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449353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互联网金融系统的信息安全问题</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749504" y="1562664"/>
            <a:ext cx="5037249" cy="836479"/>
            <a:chOff x="5971177" y="1605306"/>
            <a:chExt cx="5037249" cy="836479"/>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2" y="1949359"/>
              <a:ext cx="4407594" cy="323165"/>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针对网络通信过程安装截收装置</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信息的截获和窃取</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749504" y="2686161"/>
            <a:ext cx="5037249" cy="781661"/>
            <a:chOff x="5971177" y="2728803"/>
            <a:chExt cx="5037249" cy="781661"/>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00832" y="3072856"/>
              <a:ext cx="4407594" cy="323165"/>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对网络传输信息进行插入、篡改、删除</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信息的篡改</a:t>
              </a: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749504" y="3842099"/>
            <a:ext cx="5037249" cy="799380"/>
            <a:chOff x="5971177" y="3884741"/>
            <a:chExt cx="5037249" cy="799380"/>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600832" y="4228794"/>
              <a:ext cx="4407594" cy="323165"/>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假冒合法用户或发送假冒信息</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4" y="3884741"/>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信息的假冒</a:t>
              </a:r>
            </a:p>
          </p:txBody>
        </p:sp>
      </p:grpSp>
      <p:grpSp>
        <p:nvGrpSpPr>
          <p:cNvPr id="41" name="组合 40">
            <a:extLst>
              <a:ext uri="{FF2B5EF4-FFF2-40B4-BE49-F238E27FC236}">
                <a16:creationId xmlns:a16="http://schemas.microsoft.com/office/drawing/2014/main" id="{7856F164-3CD1-4C5E-A64E-697F824AC398}"/>
              </a:ext>
            </a:extLst>
          </p:cNvPr>
          <p:cNvGrpSpPr/>
          <p:nvPr/>
        </p:nvGrpSpPr>
        <p:grpSpPr>
          <a:xfrm>
            <a:off x="5749504" y="4963357"/>
            <a:ext cx="5037249" cy="898051"/>
            <a:chOff x="5971177" y="5005999"/>
            <a:chExt cx="5037249" cy="898051"/>
          </a:xfrm>
        </p:grpSpPr>
        <p:sp>
          <p:nvSpPr>
            <p:cNvPr id="42" name="Oval 27">
              <a:extLst>
                <a:ext uri="{FF2B5EF4-FFF2-40B4-BE49-F238E27FC236}">
                  <a16:creationId xmlns:a16="http://schemas.microsoft.com/office/drawing/2014/main" id="{41A6148A-C1B5-4142-9BBD-4AC7AC2A8A65}"/>
                </a:ext>
              </a:extLst>
            </p:cNvPr>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04</a:t>
              </a:r>
            </a:p>
          </p:txBody>
        </p:sp>
        <p:sp>
          <p:nvSpPr>
            <p:cNvPr id="43" name="文本框 42">
              <a:extLst>
                <a:ext uri="{FF2B5EF4-FFF2-40B4-BE49-F238E27FC236}">
                  <a16:creationId xmlns:a16="http://schemas.microsoft.com/office/drawing/2014/main" id="{754EFAEB-C307-4B20-B45B-9299E9F7C4A3}"/>
                </a:ext>
              </a:extLst>
            </p:cNvPr>
            <p:cNvSpPr txBox="1"/>
            <p:nvPr/>
          </p:nvSpPr>
          <p:spPr>
            <a:xfrm>
              <a:off x="6600832" y="5350052"/>
              <a:ext cx="4407594" cy="553998"/>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在现实生活中经常发现的恶意抵赖同样会存在于网络上</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4" name="文本框 43">
              <a:extLst>
                <a:ext uri="{FF2B5EF4-FFF2-40B4-BE49-F238E27FC236}">
                  <a16:creationId xmlns:a16="http://schemas.microsoft.com/office/drawing/2014/main" id="{CAA1FDC1-70E0-425D-A123-043445DFB013}"/>
                </a:ext>
              </a:extLst>
            </p:cNvPr>
            <p:cNvSpPr txBox="1"/>
            <p:nvPr/>
          </p:nvSpPr>
          <p:spPr>
            <a:xfrm>
              <a:off x="6626554" y="5005999"/>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交易抵赖</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ED9D8EC7-4399-17FD-F17D-20D284D84016}"/>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01</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3875670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0000">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14:bounceEnd="40000">
                                          <p:cBhvr additive="base">
                                            <p:cTn id="36"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1+#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449353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互联网金融系统</a:t>
            </a:r>
            <a:r>
              <a:rPr kumimoji="1" lang="zh-CN" altLang="en-US" sz="2400" b="1" dirty="0">
                <a:solidFill>
                  <a:srgbClr val="44546A"/>
                </a:solidFill>
                <a:cs typeface="+mn-ea"/>
                <a:sym typeface="+mn-lt"/>
              </a:rPr>
              <a:t>安全的基本需求</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749504" y="1588059"/>
            <a:ext cx="3256610" cy="629655"/>
            <a:chOff x="5971177" y="1812130"/>
            <a:chExt cx="3256610" cy="629655"/>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960909"/>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有效性</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ED9D8EC7-4399-17FD-F17D-20D284D84016}"/>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01</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grpSp>
        <p:nvGrpSpPr>
          <p:cNvPr id="13" name="组合 12">
            <a:extLst>
              <a:ext uri="{FF2B5EF4-FFF2-40B4-BE49-F238E27FC236}">
                <a16:creationId xmlns:a16="http://schemas.microsoft.com/office/drawing/2014/main" id="{B54CB614-9361-E529-59A5-911C2F39BCB3}"/>
              </a:ext>
            </a:extLst>
          </p:cNvPr>
          <p:cNvGrpSpPr/>
          <p:nvPr/>
        </p:nvGrpSpPr>
        <p:grpSpPr>
          <a:xfrm>
            <a:off x="5749505" y="2270231"/>
            <a:ext cx="3256610" cy="629655"/>
            <a:chOff x="5971177" y="1812130"/>
            <a:chExt cx="3256610" cy="629655"/>
          </a:xfrm>
        </p:grpSpPr>
        <p:sp>
          <p:nvSpPr>
            <p:cNvPr id="14" name="Oval 4">
              <a:extLst>
                <a:ext uri="{FF2B5EF4-FFF2-40B4-BE49-F238E27FC236}">
                  <a16:creationId xmlns:a16="http://schemas.microsoft.com/office/drawing/2014/main" id="{FC095863-DB80-6D21-78F6-EDED6543DCC1}"/>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15" name="文本框 14">
              <a:extLst>
                <a:ext uri="{FF2B5EF4-FFF2-40B4-BE49-F238E27FC236}">
                  <a16:creationId xmlns:a16="http://schemas.microsoft.com/office/drawing/2014/main" id="{1C4F7F30-59EC-19A4-A4D4-565C9CC322D4}"/>
                </a:ext>
              </a:extLst>
            </p:cNvPr>
            <p:cNvSpPr txBox="1"/>
            <p:nvPr/>
          </p:nvSpPr>
          <p:spPr>
            <a:xfrm>
              <a:off x="6626554" y="1960909"/>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保密性</a:t>
              </a:r>
            </a:p>
          </p:txBody>
        </p:sp>
      </p:grpSp>
      <p:grpSp>
        <p:nvGrpSpPr>
          <p:cNvPr id="49" name="组合 48">
            <a:extLst>
              <a:ext uri="{FF2B5EF4-FFF2-40B4-BE49-F238E27FC236}">
                <a16:creationId xmlns:a16="http://schemas.microsoft.com/office/drawing/2014/main" id="{10B574E7-DCBD-0600-D4D0-7619C87F5488}"/>
              </a:ext>
            </a:extLst>
          </p:cNvPr>
          <p:cNvGrpSpPr/>
          <p:nvPr/>
        </p:nvGrpSpPr>
        <p:grpSpPr>
          <a:xfrm>
            <a:off x="5742250" y="2959656"/>
            <a:ext cx="3256610" cy="629655"/>
            <a:chOff x="5971177" y="1812130"/>
            <a:chExt cx="3256610" cy="629655"/>
          </a:xfrm>
        </p:grpSpPr>
        <p:sp>
          <p:nvSpPr>
            <p:cNvPr id="50" name="Oval 4">
              <a:extLst>
                <a:ext uri="{FF2B5EF4-FFF2-40B4-BE49-F238E27FC236}">
                  <a16:creationId xmlns:a16="http://schemas.microsoft.com/office/drawing/2014/main" id="{00172C2A-A5E6-44B2-05A6-3B464601721E}"/>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51" name="文本框 50">
              <a:extLst>
                <a:ext uri="{FF2B5EF4-FFF2-40B4-BE49-F238E27FC236}">
                  <a16:creationId xmlns:a16="http://schemas.microsoft.com/office/drawing/2014/main" id="{9FEAFE1B-EF38-0EF1-5F02-7F42D6F033D4}"/>
                </a:ext>
              </a:extLst>
            </p:cNvPr>
            <p:cNvSpPr txBox="1"/>
            <p:nvPr/>
          </p:nvSpPr>
          <p:spPr>
            <a:xfrm>
              <a:off x="6626554" y="1960909"/>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完整性</a:t>
              </a:r>
            </a:p>
          </p:txBody>
        </p:sp>
      </p:grpSp>
      <p:grpSp>
        <p:nvGrpSpPr>
          <p:cNvPr id="52" name="组合 51">
            <a:extLst>
              <a:ext uri="{FF2B5EF4-FFF2-40B4-BE49-F238E27FC236}">
                <a16:creationId xmlns:a16="http://schemas.microsoft.com/office/drawing/2014/main" id="{C1F092CE-F030-BC10-B20A-7FD9A4AA3B18}"/>
              </a:ext>
            </a:extLst>
          </p:cNvPr>
          <p:cNvGrpSpPr/>
          <p:nvPr/>
        </p:nvGrpSpPr>
        <p:grpSpPr>
          <a:xfrm>
            <a:off x="5742251" y="3641828"/>
            <a:ext cx="3256610" cy="629655"/>
            <a:chOff x="5971177" y="1812130"/>
            <a:chExt cx="3256610" cy="629655"/>
          </a:xfrm>
        </p:grpSpPr>
        <p:sp>
          <p:nvSpPr>
            <p:cNvPr id="53" name="Oval 4">
              <a:extLst>
                <a:ext uri="{FF2B5EF4-FFF2-40B4-BE49-F238E27FC236}">
                  <a16:creationId xmlns:a16="http://schemas.microsoft.com/office/drawing/2014/main" id="{56DBED55-F390-2E0B-0614-BFEC0161289A}"/>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54" name="文本框 53">
              <a:extLst>
                <a:ext uri="{FF2B5EF4-FFF2-40B4-BE49-F238E27FC236}">
                  <a16:creationId xmlns:a16="http://schemas.microsoft.com/office/drawing/2014/main" id="{82EB035F-4D00-B280-EE41-7AD78C3F628F}"/>
                </a:ext>
              </a:extLst>
            </p:cNvPr>
            <p:cNvSpPr txBox="1"/>
            <p:nvPr/>
          </p:nvSpPr>
          <p:spPr>
            <a:xfrm>
              <a:off x="6626554" y="1960909"/>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可用性</a:t>
              </a:r>
            </a:p>
          </p:txBody>
        </p:sp>
      </p:grpSp>
      <p:grpSp>
        <p:nvGrpSpPr>
          <p:cNvPr id="61" name="组合 60">
            <a:extLst>
              <a:ext uri="{FF2B5EF4-FFF2-40B4-BE49-F238E27FC236}">
                <a16:creationId xmlns:a16="http://schemas.microsoft.com/office/drawing/2014/main" id="{C4715E5E-6E83-C422-19EB-524BA3073B08}"/>
              </a:ext>
            </a:extLst>
          </p:cNvPr>
          <p:cNvGrpSpPr/>
          <p:nvPr/>
        </p:nvGrpSpPr>
        <p:grpSpPr>
          <a:xfrm>
            <a:off x="5749507" y="4338507"/>
            <a:ext cx="3256610" cy="629655"/>
            <a:chOff x="5971177" y="1812130"/>
            <a:chExt cx="3256610" cy="629655"/>
          </a:xfrm>
        </p:grpSpPr>
        <p:sp>
          <p:nvSpPr>
            <p:cNvPr id="62" name="Oval 4">
              <a:extLst>
                <a:ext uri="{FF2B5EF4-FFF2-40B4-BE49-F238E27FC236}">
                  <a16:creationId xmlns:a16="http://schemas.microsoft.com/office/drawing/2014/main" id="{0C3C80E2-A770-51AF-DDD7-9FC3C9637D0B}"/>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63" name="文本框 62">
              <a:extLst>
                <a:ext uri="{FF2B5EF4-FFF2-40B4-BE49-F238E27FC236}">
                  <a16:creationId xmlns:a16="http://schemas.microsoft.com/office/drawing/2014/main" id="{43BD8228-BBD3-71C4-67C6-6065C522C225}"/>
                </a:ext>
              </a:extLst>
            </p:cNvPr>
            <p:cNvSpPr txBox="1"/>
            <p:nvPr/>
          </p:nvSpPr>
          <p:spPr>
            <a:xfrm>
              <a:off x="6626554" y="1960909"/>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可控性</a:t>
              </a:r>
            </a:p>
          </p:txBody>
        </p:sp>
      </p:grpSp>
      <p:grpSp>
        <p:nvGrpSpPr>
          <p:cNvPr id="64" name="组合 63">
            <a:extLst>
              <a:ext uri="{FF2B5EF4-FFF2-40B4-BE49-F238E27FC236}">
                <a16:creationId xmlns:a16="http://schemas.microsoft.com/office/drawing/2014/main" id="{EE5ED844-3195-F391-D2BD-EED57B3294AF}"/>
              </a:ext>
            </a:extLst>
          </p:cNvPr>
          <p:cNvGrpSpPr/>
          <p:nvPr/>
        </p:nvGrpSpPr>
        <p:grpSpPr>
          <a:xfrm>
            <a:off x="5749508" y="5020679"/>
            <a:ext cx="3256610" cy="629655"/>
            <a:chOff x="5971177" y="1812130"/>
            <a:chExt cx="3256610" cy="629655"/>
          </a:xfrm>
        </p:grpSpPr>
        <p:sp>
          <p:nvSpPr>
            <p:cNvPr id="65" name="Oval 4">
              <a:extLst>
                <a:ext uri="{FF2B5EF4-FFF2-40B4-BE49-F238E27FC236}">
                  <a16:creationId xmlns:a16="http://schemas.microsoft.com/office/drawing/2014/main" id="{836085E9-62D1-10FD-E91F-6DA5862615B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66" name="文本框 65">
              <a:extLst>
                <a:ext uri="{FF2B5EF4-FFF2-40B4-BE49-F238E27FC236}">
                  <a16:creationId xmlns:a16="http://schemas.microsoft.com/office/drawing/2014/main" id="{5D0F4F0C-AD75-EB75-345B-AEADC40A6ECA}"/>
                </a:ext>
              </a:extLst>
            </p:cNvPr>
            <p:cNvSpPr txBox="1"/>
            <p:nvPr/>
          </p:nvSpPr>
          <p:spPr>
            <a:xfrm>
              <a:off x="6626554" y="1960909"/>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spc="400" dirty="0">
                  <a:solidFill>
                    <a:schemeClr val="tx1">
                      <a:lumMod val="75000"/>
                      <a:lumOff val="25000"/>
                    </a:schemeClr>
                  </a:solidFill>
                  <a:cs typeface="+mn-ea"/>
                  <a:sym typeface="+mn-lt"/>
                </a:rPr>
                <a:t>不可否认</a:t>
              </a: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性</a:t>
              </a:r>
            </a:p>
          </p:txBody>
        </p:sp>
      </p:grpSp>
    </p:spTree>
    <p:extLst>
      <p:ext uri="{BB962C8B-B14F-4D97-AF65-F5344CB8AC3E}">
        <p14:creationId xmlns:p14="http://schemas.microsoft.com/office/powerpoint/2010/main" val="23488618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14:bounceEnd="40000">
                                          <p:cBhvr additive="base">
                                            <p:cTn id="26"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14:bounceEnd="40000">
                                          <p:cBhvr additive="base">
                                            <p:cTn id="31" dur="5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4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0000">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14:bounceEnd="40000">
                                          <p:cBhvr additive="base">
                                            <p:cTn id="36"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5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2" fill="hold" nodeType="afterEffect" p14:presetBounceEnd="40000">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14:bounceEnd="40000">
                                          <p:cBhvr additive="base">
                                            <p:cTn id="41" dur="500" fill="hold"/>
                                            <p:tgtEl>
                                              <p:spTgt spid="61"/>
                                            </p:tgtEl>
                                            <p:attrNameLst>
                                              <p:attrName>ppt_x</p:attrName>
                                            </p:attrNameLst>
                                          </p:cBhvr>
                                          <p:tavLst>
                                            <p:tav tm="0">
                                              <p:val>
                                                <p:strVal val="1+#ppt_w/2"/>
                                              </p:val>
                                            </p:tav>
                                            <p:tav tm="100000">
                                              <p:val>
                                                <p:strVal val="#ppt_x"/>
                                              </p:val>
                                            </p:tav>
                                          </p:tavLst>
                                        </p:anim>
                                        <p:anim calcmode="lin" valueType="num" p14:bounceEnd="40000">
                                          <p:cBhvr additive="base">
                                            <p:cTn id="42" dur="500" fill="hold"/>
                                            <p:tgtEl>
                                              <p:spTgt spid="6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nodeType="afterEffect" p14:presetBounceEnd="40000">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14:bounceEnd="40000">
                                          <p:cBhvr additive="base">
                                            <p:cTn id="46" dur="500" fill="hold"/>
                                            <p:tgtEl>
                                              <p:spTgt spid="64"/>
                                            </p:tgtEl>
                                            <p:attrNameLst>
                                              <p:attrName>ppt_x</p:attrName>
                                            </p:attrNameLst>
                                          </p:cBhvr>
                                          <p:tavLst>
                                            <p:tav tm="0">
                                              <p:val>
                                                <p:strVal val="1+#ppt_w/2"/>
                                              </p:val>
                                            </p:tav>
                                            <p:tav tm="100000">
                                              <p:val>
                                                <p:strVal val="#ppt_x"/>
                                              </p:val>
                                            </p:tav>
                                          </p:tavLst>
                                        </p:anim>
                                        <p:anim calcmode="lin" valueType="num" p14:bounceEnd="40000">
                                          <p:cBhvr additive="base">
                                            <p:cTn id="47"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1+#ppt_w/2"/>
                                              </p:val>
                                            </p:tav>
                                            <p:tav tm="100000">
                                              <p:val>
                                                <p:strVal val="#ppt_x"/>
                                              </p:val>
                                            </p:tav>
                                          </p:tavLst>
                                        </p:anim>
                                        <p:anim calcmode="lin" valueType="num">
                                          <p:cBhvr additive="base">
                                            <p:cTn id="32" dur="500" fill="hold"/>
                                            <p:tgtEl>
                                              <p:spTgt spid="4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1+#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2" fill="hold" nodeType="after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fill="hold"/>
                                            <p:tgtEl>
                                              <p:spTgt spid="61"/>
                                            </p:tgtEl>
                                            <p:attrNameLst>
                                              <p:attrName>ppt_x</p:attrName>
                                            </p:attrNameLst>
                                          </p:cBhvr>
                                          <p:tavLst>
                                            <p:tav tm="0">
                                              <p:val>
                                                <p:strVal val="1+#ppt_w/2"/>
                                              </p:val>
                                            </p:tav>
                                            <p:tav tm="100000">
                                              <p:val>
                                                <p:strVal val="#ppt_x"/>
                                              </p:val>
                                            </p:tav>
                                          </p:tavLst>
                                        </p:anim>
                                        <p:anim calcmode="lin" valueType="num">
                                          <p:cBhvr additive="base">
                                            <p:cTn id="42" dur="500" fill="hold"/>
                                            <p:tgtEl>
                                              <p:spTgt spid="6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additive="base">
                                            <p:cTn id="46" dur="500" fill="hold"/>
                                            <p:tgtEl>
                                              <p:spTgt spid="64"/>
                                            </p:tgtEl>
                                            <p:attrNameLst>
                                              <p:attrName>ppt_x</p:attrName>
                                            </p:attrNameLst>
                                          </p:cBhvr>
                                          <p:tavLst>
                                            <p:tav tm="0">
                                              <p:val>
                                                <p:strVal val="1+#ppt_w/2"/>
                                              </p:val>
                                            </p:tav>
                                            <p:tav tm="100000">
                                              <p:val>
                                                <p:strVal val="#ppt_x"/>
                                              </p:val>
                                            </p:tav>
                                          </p:tavLst>
                                        </p:anim>
                                        <p:anim calcmode="lin" valueType="num">
                                          <p:cBhvr additive="base">
                                            <p:cTn id="47"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1433466" y="2875002"/>
            <a:ext cx="9494907" cy="1107996"/>
          </a:xfrm>
          <a:prstGeom prst="rect">
            <a:avLst/>
          </a:prstGeom>
          <a:noFill/>
        </p:spPr>
        <p:txBody>
          <a:bodyPr wrap="none" rtlCol="0">
            <a:spAutoFit/>
          </a:bodyPr>
          <a:lstStyle/>
          <a:p>
            <a:pPr lvl="0"/>
            <a:r>
              <a:rPr kumimoji="1" lang="zh-CN" altLang="en-US" sz="6600" b="1" dirty="0">
                <a:solidFill>
                  <a:srgbClr val="44546A"/>
                </a:solidFill>
                <a:cs typeface="+mn-ea"/>
                <a:sym typeface="+mn-lt"/>
              </a:rPr>
              <a:t>构建相对安全的网络环境</a:t>
            </a:r>
          </a:p>
        </p:txBody>
      </p:sp>
      <p:pic>
        <p:nvPicPr>
          <p:cNvPr id="10" name="图片 9" descr="图表, 旭日形&#10;&#10;描述已自动生成">
            <a:extLst>
              <a:ext uri="{FF2B5EF4-FFF2-40B4-BE49-F238E27FC236}">
                <a16:creationId xmlns:a16="http://schemas.microsoft.com/office/drawing/2014/main" id="{9A85B618-6854-88B9-36E5-0B1DF47A48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05452644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操作系统</a:t>
            </a:r>
          </a:p>
        </p:txBody>
      </p:sp>
      <p:sp>
        <p:nvSpPr>
          <p:cNvPr id="3" name="矩形 2">
            <a:extLst>
              <a:ext uri="{FF2B5EF4-FFF2-40B4-BE49-F238E27FC236}">
                <a16:creationId xmlns:a16="http://schemas.microsoft.com/office/drawing/2014/main" id="{0A642A8C-F682-C341-88E3-CC708D7BDCE7}"/>
              </a:ext>
            </a:extLst>
          </p:cNvPr>
          <p:cNvSpPr/>
          <p:nvPr/>
        </p:nvSpPr>
        <p:spPr>
          <a:xfrm>
            <a:off x="3202641" y="3725881"/>
            <a:ext cx="2123854" cy="23773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4" name="直线连接符 3">
            <a:extLst>
              <a:ext uri="{FF2B5EF4-FFF2-40B4-BE49-F238E27FC236}">
                <a16:creationId xmlns:a16="http://schemas.microsoft.com/office/drawing/2014/main" id="{FB8EC0E0-6446-5C49-92B4-8E9E03213970}"/>
              </a:ext>
            </a:extLst>
          </p:cNvPr>
          <p:cNvCxnSpPr>
            <a:cxnSpLocks/>
          </p:cNvCxnSpPr>
          <p:nvPr/>
        </p:nvCxnSpPr>
        <p:spPr>
          <a:xfrm>
            <a:off x="1024904" y="3725882"/>
            <a:ext cx="430159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线连接符 4">
            <a:extLst>
              <a:ext uri="{FF2B5EF4-FFF2-40B4-BE49-F238E27FC236}">
                <a16:creationId xmlns:a16="http://schemas.microsoft.com/office/drawing/2014/main" id="{F205404D-D294-E24F-9717-F602075F9541}"/>
              </a:ext>
            </a:extLst>
          </p:cNvPr>
          <p:cNvCxnSpPr>
            <a:cxnSpLocks/>
          </p:cNvCxnSpPr>
          <p:nvPr/>
        </p:nvCxnSpPr>
        <p:spPr>
          <a:xfrm flipV="1">
            <a:off x="3188399" y="1731982"/>
            <a:ext cx="0" cy="410845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7027832-D22A-B749-8E30-39654F3A611C}"/>
              </a:ext>
            </a:extLst>
          </p:cNvPr>
          <p:cNvSpPr txBox="1"/>
          <p:nvPr/>
        </p:nvSpPr>
        <p:spPr>
          <a:xfrm>
            <a:off x="3303563" y="3831106"/>
            <a:ext cx="1569660" cy="369332"/>
          </a:xfrm>
          <a:prstGeom prst="rect">
            <a:avLst/>
          </a:prstGeom>
          <a:noFill/>
        </p:spPr>
        <p:txBody>
          <a:bodyPr wrap="none" rtlCol="0">
            <a:spAutoFit/>
          </a:bodyPr>
          <a:lstStyle/>
          <a:p>
            <a:pPr lvl="0">
              <a:defRPr/>
            </a:pPr>
            <a:r>
              <a:rPr kumimoji="1" lang="zh-CN" altLang="en-US" b="1" dirty="0">
                <a:solidFill>
                  <a:prstClr val="white"/>
                </a:solidFill>
                <a:cs typeface="+mn-ea"/>
                <a:sym typeface="+mn-lt"/>
              </a:rPr>
              <a:t>通信网络安全</a:t>
            </a:r>
            <a:endParaRPr kumimoji="1"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738A1736-134C-CF43-B331-C0FEBBDAC6CC}"/>
              </a:ext>
            </a:extLst>
          </p:cNvPr>
          <p:cNvSpPr txBox="1"/>
          <p:nvPr/>
        </p:nvSpPr>
        <p:spPr>
          <a:xfrm>
            <a:off x="3282188" y="4338521"/>
            <a:ext cx="2044307" cy="1544654"/>
          </a:xfrm>
          <a:prstGeom prst="rect">
            <a:avLst/>
          </a:prstGeom>
          <a:noFill/>
        </p:spPr>
        <p:txBody>
          <a:bodyPr wrap="square" rtlCol="0">
            <a:spAutoFit/>
          </a:bodyPr>
          <a:lstStyle/>
          <a:p>
            <a:pPr lvl="0">
              <a:lnSpc>
                <a:spcPct val="120000"/>
              </a:lnSpc>
              <a:defRPr/>
            </a:pPr>
            <a:r>
              <a:rPr lang="zh-CN" altLang="en-US" sz="1600" dirty="0">
                <a:solidFill>
                  <a:prstClr val="white"/>
                </a:solidFill>
                <a:cs typeface="+mn-ea"/>
                <a:sym typeface="+mn-lt"/>
              </a:rPr>
              <a:t>用户可以使用用户身份验证、对等实体鉴别、访问控制、数据完整性、防抵赖和审计等技术</a:t>
            </a:r>
            <a:endParaRPr lang="en-US" altLang="zh-CN" sz="1600" dirty="0">
              <a:solidFill>
                <a:prstClr val="white"/>
              </a:solidFill>
              <a:cs typeface="+mn-ea"/>
              <a:sym typeface="+mn-lt"/>
            </a:endParaRPr>
          </a:p>
        </p:txBody>
      </p:sp>
      <p:sp>
        <p:nvSpPr>
          <p:cNvPr id="9" name="文本框 8">
            <a:extLst>
              <a:ext uri="{FF2B5EF4-FFF2-40B4-BE49-F238E27FC236}">
                <a16:creationId xmlns:a16="http://schemas.microsoft.com/office/drawing/2014/main" id="{F8B1E2C3-8A9C-FB48-89DD-395FCABD279A}"/>
              </a:ext>
            </a:extLst>
          </p:cNvPr>
          <p:cNvSpPr txBox="1"/>
          <p:nvPr/>
        </p:nvSpPr>
        <p:spPr>
          <a:xfrm>
            <a:off x="1151904" y="3833938"/>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1" i="0" u="none" strike="noStrike" kern="1200" cap="none" spc="0" normalizeH="0" baseline="0" noProof="0" dirty="0">
                <a:ln>
                  <a:noFill/>
                </a:ln>
                <a:solidFill>
                  <a:srgbClr val="44546A"/>
                </a:solidFill>
                <a:effectLst/>
                <a:uLnTx/>
                <a:uFillTx/>
                <a:cs typeface="+mn-ea"/>
                <a:sym typeface="+mn-lt"/>
              </a:rPr>
              <a:t>资源安全</a:t>
            </a:r>
          </a:p>
        </p:txBody>
      </p:sp>
      <p:sp>
        <p:nvSpPr>
          <p:cNvPr id="11" name="文本框 10">
            <a:extLst>
              <a:ext uri="{FF2B5EF4-FFF2-40B4-BE49-F238E27FC236}">
                <a16:creationId xmlns:a16="http://schemas.microsoft.com/office/drawing/2014/main" id="{11B29A02-CD1A-C84D-ABC1-B5C7724302F5}"/>
              </a:ext>
            </a:extLst>
          </p:cNvPr>
          <p:cNvSpPr txBox="1"/>
          <p:nvPr/>
        </p:nvSpPr>
        <p:spPr>
          <a:xfrm>
            <a:off x="1157066" y="4338521"/>
            <a:ext cx="1886941" cy="1544654"/>
          </a:xfrm>
          <a:prstGeom prst="rect">
            <a:avLst/>
          </a:prstGeom>
          <a:noFill/>
        </p:spPr>
        <p:txBody>
          <a:bodyPr wrap="square" rtlCol="0">
            <a:spAutoFit/>
          </a:bodyPr>
          <a:lstStyle/>
          <a:p>
            <a:pPr lvl="0">
              <a:lnSpc>
                <a:spcPct val="120000"/>
              </a:lnSpc>
              <a:defRPr/>
            </a:pPr>
            <a:r>
              <a:rPr kumimoji="0" lang="zh-CN" altLang="en-US" sz="1600" b="0" i="0" u="none" strike="noStrike" kern="1200" cap="none" spc="0" normalizeH="0" baseline="0" noProof="0" dirty="0">
                <a:ln>
                  <a:noFill/>
                </a:ln>
                <a:solidFill>
                  <a:schemeClr val="tx1">
                    <a:lumMod val="95000"/>
                    <a:lumOff val="5000"/>
                  </a:schemeClr>
                </a:solidFill>
                <a:effectLst/>
                <a:uLnTx/>
                <a:uFillTx/>
                <a:cs typeface="+mn-ea"/>
                <a:sym typeface="+mn-lt"/>
              </a:rPr>
              <a:t>通过系统管理员或授权</a:t>
            </a:r>
            <a:r>
              <a:rPr lang="zh-CN" altLang="en-US" sz="1600" dirty="0">
                <a:solidFill>
                  <a:schemeClr val="tx1">
                    <a:lumMod val="95000"/>
                    <a:lumOff val="5000"/>
                  </a:schemeClr>
                </a:solidFill>
              </a:rPr>
              <a:t>的资源用户对资源属性的设置，来控制用户对文件、打印机等的访问</a:t>
            </a:r>
            <a:endParaRPr kumimoji="0"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12" name="文本框 11">
            <a:extLst>
              <a:ext uri="{FF2B5EF4-FFF2-40B4-BE49-F238E27FC236}">
                <a16:creationId xmlns:a16="http://schemas.microsoft.com/office/drawing/2014/main" id="{E9867355-28AA-2447-9136-88C2FB85D6D9}"/>
              </a:ext>
            </a:extLst>
          </p:cNvPr>
          <p:cNvSpPr txBox="1"/>
          <p:nvPr/>
        </p:nvSpPr>
        <p:spPr>
          <a:xfrm>
            <a:off x="1151904" y="1852197"/>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1" i="0" u="none" strike="noStrike" kern="1200" cap="none" spc="0" normalizeH="0" baseline="0" noProof="0" dirty="0">
                <a:ln>
                  <a:noFill/>
                </a:ln>
                <a:solidFill>
                  <a:srgbClr val="44546A"/>
                </a:solidFill>
                <a:effectLst/>
                <a:uLnTx/>
                <a:uFillTx/>
                <a:cs typeface="+mn-ea"/>
                <a:sym typeface="+mn-lt"/>
              </a:rPr>
              <a:t>系统安全</a:t>
            </a:r>
          </a:p>
        </p:txBody>
      </p:sp>
      <p:sp>
        <p:nvSpPr>
          <p:cNvPr id="14" name="文本框 13">
            <a:extLst>
              <a:ext uri="{FF2B5EF4-FFF2-40B4-BE49-F238E27FC236}">
                <a16:creationId xmlns:a16="http://schemas.microsoft.com/office/drawing/2014/main" id="{7A7A9F92-8699-D542-A26D-E055E3C1C067}"/>
              </a:ext>
            </a:extLst>
          </p:cNvPr>
          <p:cNvSpPr txBox="1"/>
          <p:nvPr/>
        </p:nvSpPr>
        <p:spPr>
          <a:xfrm>
            <a:off x="1135200" y="2420472"/>
            <a:ext cx="1886941" cy="953723"/>
          </a:xfrm>
          <a:prstGeom prst="rect">
            <a:avLst/>
          </a:prstGeom>
          <a:noFill/>
        </p:spPr>
        <p:txBody>
          <a:bodyPr wrap="square" rtlCol="0">
            <a:spAutoFit/>
          </a:bodyPr>
          <a:lstStyle/>
          <a:p>
            <a:pPr lvl="0">
              <a:lnSpc>
                <a:spcPct val="120000"/>
              </a:lnSpc>
              <a:defRPr/>
            </a:pPr>
            <a:r>
              <a:rPr lang="zh-CN" altLang="en-US" sz="1600" dirty="0"/>
              <a:t>操作系统要求经过核准的用户进行注册和登记</a:t>
            </a:r>
            <a:endParaRPr kumimoji="0" lang="zh-CN" altLang="en-US"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5" name="文本框 14">
            <a:extLst>
              <a:ext uri="{FF2B5EF4-FFF2-40B4-BE49-F238E27FC236}">
                <a16:creationId xmlns:a16="http://schemas.microsoft.com/office/drawing/2014/main" id="{2F5BA6F3-CC12-5942-A48D-D0F30FB0DD55}"/>
              </a:ext>
            </a:extLst>
          </p:cNvPr>
          <p:cNvSpPr txBox="1"/>
          <p:nvPr/>
        </p:nvSpPr>
        <p:spPr>
          <a:xfrm>
            <a:off x="3303563" y="1852197"/>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1" i="0" u="none" strike="noStrike" kern="1200" cap="none" spc="0" normalizeH="0" baseline="0" noProof="0" dirty="0">
                <a:ln>
                  <a:noFill/>
                </a:ln>
                <a:solidFill>
                  <a:srgbClr val="44546A"/>
                </a:solidFill>
                <a:effectLst/>
                <a:uLnTx/>
                <a:uFillTx/>
                <a:cs typeface="+mn-ea"/>
                <a:sym typeface="+mn-lt"/>
              </a:rPr>
              <a:t>用户安全</a:t>
            </a:r>
          </a:p>
        </p:txBody>
      </p:sp>
      <p:sp>
        <p:nvSpPr>
          <p:cNvPr id="17" name="文本框 16">
            <a:extLst>
              <a:ext uri="{FF2B5EF4-FFF2-40B4-BE49-F238E27FC236}">
                <a16:creationId xmlns:a16="http://schemas.microsoft.com/office/drawing/2014/main" id="{655CE0CE-4DE2-914A-9302-7F1E1EA604F1}"/>
              </a:ext>
            </a:extLst>
          </p:cNvPr>
          <p:cNvSpPr txBox="1"/>
          <p:nvPr/>
        </p:nvSpPr>
        <p:spPr>
          <a:xfrm>
            <a:off x="3294826" y="2419993"/>
            <a:ext cx="2142061" cy="95372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95000"/>
                    <a:lumOff val="5000"/>
                  </a:schemeClr>
                </a:solidFill>
                <a:effectLst/>
                <a:uLnTx/>
                <a:uFillTx/>
                <a:cs typeface="+mn-ea"/>
                <a:sym typeface="+mn-lt"/>
              </a:rPr>
              <a:t>操作系统中，通过管理员为所有用户分配文件的访问权限</a:t>
            </a:r>
          </a:p>
        </p:txBody>
      </p:sp>
      <p:pic>
        <p:nvPicPr>
          <p:cNvPr id="40" name="그래픽 21">
            <a:extLst>
              <a:ext uri="{FF2B5EF4-FFF2-40B4-BE49-F238E27FC236}">
                <a16:creationId xmlns:a16="http://schemas.microsoft.com/office/drawing/2014/main" id="{7FD6CD4A-3C9F-D042-9F8B-66E8107922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15102" y="1923957"/>
            <a:ext cx="371436" cy="222862"/>
          </a:xfrm>
          <a:prstGeom prst="rect">
            <a:avLst/>
          </a:prstGeom>
        </p:spPr>
      </p:pic>
      <p:pic>
        <p:nvPicPr>
          <p:cNvPr id="41" name="그래픽 23">
            <a:extLst>
              <a:ext uri="{FF2B5EF4-FFF2-40B4-BE49-F238E27FC236}">
                <a16:creationId xmlns:a16="http://schemas.microsoft.com/office/drawing/2014/main" id="{6C86BBD7-3855-5344-AE3E-1639ECB7EF2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215103" y="3510765"/>
            <a:ext cx="371435" cy="360823"/>
          </a:xfrm>
          <a:prstGeom prst="rect">
            <a:avLst/>
          </a:prstGeom>
        </p:spPr>
      </p:pic>
      <p:pic>
        <p:nvPicPr>
          <p:cNvPr id="42" name="그래픽 24">
            <a:extLst>
              <a:ext uri="{FF2B5EF4-FFF2-40B4-BE49-F238E27FC236}">
                <a16:creationId xmlns:a16="http://schemas.microsoft.com/office/drawing/2014/main" id="{C9D81769-60B4-AD41-BB49-157AFAC7E9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65753" y="5069606"/>
            <a:ext cx="270135" cy="256629"/>
          </a:xfrm>
          <a:prstGeom prst="rect">
            <a:avLst/>
          </a:prstGeom>
        </p:spPr>
      </p:pic>
      <p:sp>
        <p:nvSpPr>
          <p:cNvPr id="43" name="文本框 42">
            <a:extLst>
              <a:ext uri="{FF2B5EF4-FFF2-40B4-BE49-F238E27FC236}">
                <a16:creationId xmlns:a16="http://schemas.microsoft.com/office/drawing/2014/main" id="{2B84975D-3045-284B-81A4-BE8FE68AF373}"/>
              </a:ext>
            </a:extLst>
          </p:cNvPr>
          <p:cNvSpPr txBox="1"/>
          <p:nvPr/>
        </p:nvSpPr>
        <p:spPr>
          <a:xfrm>
            <a:off x="6095999" y="1832764"/>
            <a:ext cx="5293658" cy="1156855"/>
          </a:xfrm>
          <a:prstGeom prst="rect">
            <a:avLst/>
          </a:prstGeom>
          <a:noFill/>
        </p:spPr>
        <p:txBody>
          <a:bodyPr wrap="square" rtlCol="0">
            <a:spAutoFit/>
          </a:bodyPr>
          <a:lstStyle/>
          <a:p>
            <a:pPr lvl="0">
              <a:lnSpc>
                <a:spcPct val="150000"/>
              </a:lnSpc>
              <a:defRPr/>
            </a:pPr>
            <a:r>
              <a:rPr lang="zh-CN" altLang="en-US" sz="1600" b="1" dirty="0"/>
              <a:t>内部身份鉴别：</a:t>
            </a:r>
            <a:r>
              <a:rPr lang="zh-CN" altLang="en-US" sz="1600" dirty="0"/>
              <a:t>用于确保用户身份的合法性</a:t>
            </a:r>
            <a:endParaRPr lang="en-US" altLang="zh-CN" sz="1600" dirty="0"/>
          </a:p>
          <a:p>
            <a:pPr lvl="0">
              <a:lnSpc>
                <a:spcPct val="150000"/>
              </a:lnSpc>
              <a:defRPr/>
            </a:pPr>
            <a:r>
              <a:rPr lang="zh-CN" altLang="en-US" sz="1600" b="1" dirty="0"/>
              <a:t>外部身份鉴别：</a:t>
            </a:r>
            <a:r>
              <a:rPr lang="zh-CN" altLang="en-US" sz="1600" dirty="0"/>
              <a:t>验证用户登录系统的合法性，关键是口令的保密</a:t>
            </a:r>
            <a:endParaRPr kumimoji="1" lang="en-US" altLang="zh-CN"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4" name="文本框 43">
            <a:extLst>
              <a:ext uri="{FF2B5EF4-FFF2-40B4-BE49-F238E27FC236}">
                <a16:creationId xmlns:a16="http://schemas.microsoft.com/office/drawing/2014/main" id="{78C7E719-A124-FA4E-8812-DA0140BA9A62}"/>
              </a:ext>
            </a:extLst>
          </p:cNvPr>
          <p:cNvSpPr txBox="1"/>
          <p:nvPr/>
        </p:nvSpPr>
        <p:spPr>
          <a:xfrm>
            <a:off x="6668438" y="1846365"/>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身份鉴别机制</a:t>
            </a:r>
          </a:p>
        </p:txBody>
      </p:sp>
      <p:sp>
        <p:nvSpPr>
          <p:cNvPr id="45" name="文本框 44">
            <a:extLst>
              <a:ext uri="{FF2B5EF4-FFF2-40B4-BE49-F238E27FC236}">
                <a16:creationId xmlns:a16="http://schemas.microsoft.com/office/drawing/2014/main" id="{11C7B133-7EF2-3B4B-BDDD-03190D352602}"/>
              </a:ext>
            </a:extLst>
          </p:cNvPr>
          <p:cNvSpPr txBox="1"/>
          <p:nvPr/>
        </p:nvSpPr>
        <p:spPr>
          <a:xfrm>
            <a:off x="6095999" y="3418519"/>
            <a:ext cx="5293658" cy="1895519"/>
          </a:xfrm>
          <a:prstGeom prst="rect">
            <a:avLst/>
          </a:prstGeom>
          <a:noFill/>
        </p:spPr>
        <p:txBody>
          <a:bodyPr wrap="square" rtlCol="0">
            <a:spAutoFit/>
          </a:bodyPr>
          <a:lstStyle/>
          <a:p>
            <a:pPr lvl="0">
              <a:lnSpc>
                <a:spcPct val="150000"/>
              </a:lnSpc>
              <a:defRPr/>
            </a:pPr>
            <a:r>
              <a:rPr lang="zh-CN" altLang="en-US" sz="1600" b="1" dirty="0"/>
              <a:t>访问控制：</a:t>
            </a:r>
            <a:r>
              <a:rPr lang="zh-CN" altLang="en-US" sz="1600" dirty="0"/>
              <a:t>确定谁能访问系统（鉴别用户和进程），能访 问系统何种资源（访问控制）以及在何种程度上使用这些资源（授权）。</a:t>
            </a:r>
            <a:endParaRPr lang="en-US" altLang="zh-CN" sz="1600" dirty="0"/>
          </a:p>
          <a:p>
            <a:pPr lvl="0">
              <a:lnSpc>
                <a:spcPct val="150000"/>
              </a:lnSpc>
              <a:defRPr/>
            </a:pPr>
            <a:r>
              <a:rPr lang="zh-CN" altLang="en-US" sz="1600" b="1" dirty="0"/>
              <a:t>授权机制：</a:t>
            </a:r>
            <a:r>
              <a:rPr lang="zh-CN" altLang="en-US" sz="1600" dirty="0"/>
              <a:t>规定系统可以给哪些主体（一种能访问对象活动的实体，如人、进程或设备）访问何种客体的特权。</a:t>
            </a:r>
            <a:endParaRPr kumimoji="1" lang="en-US" altLang="zh-CN"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6" name="文本框 45">
            <a:extLst>
              <a:ext uri="{FF2B5EF4-FFF2-40B4-BE49-F238E27FC236}">
                <a16:creationId xmlns:a16="http://schemas.microsoft.com/office/drawing/2014/main" id="{B9D9C659-A255-8D4B-B8B8-3537C0570DEF}"/>
              </a:ext>
            </a:extLst>
          </p:cNvPr>
          <p:cNvSpPr txBox="1"/>
          <p:nvPr/>
        </p:nvSpPr>
        <p:spPr>
          <a:xfrm>
            <a:off x="6668438" y="3459707"/>
            <a:ext cx="2031325" cy="338554"/>
          </a:xfrm>
          <a:prstGeom prst="rect">
            <a:avLst/>
          </a:prstGeom>
          <a:noFill/>
        </p:spPr>
        <p:txBody>
          <a:bodyPr wrap="none" rtlCol="0">
            <a:spAutoFit/>
          </a:bodyPr>
          <a:lstStyle/>
          <a:p>
            <a:pPr lvl="0">
              <a:defRPr/>
            </a:pPr>
            <a:r>
              <a:rPr kumimoji="1" lang="zh-CN" altLang="en-US" sz="1600" dirty="0">
                <a:solidFill>
                  <a:prstClr val="black">
                    <a:lumMod val="75000"/>
                    <a:lumOff val="25000"/>
                  </a:prstClr>
                </a:solidFill>
                <a:cs typeface="+mn-ea"/>
                <a:sym typeface="+mn-lt"/>
              </a:rPr>
              <a:t>访问控制和授权机制</a:t>
            </a:r>
            <a:endPar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7" name="文本框 46">
            <a:extLst>
              <a:ext uri="{FF2B5EF4-FFF2-40B4-BE49-F238E27FC236}">
                <a16:creationId xmlns:a16="http://schemas.microsoft.com/office/drawing/2014/main" id="{81241E91-D350-FC41-A760-3DADE47015F4}"/>
              </a:ext>
            </a:extLst>
          </p:cNvPr>
          <p:cNvSpPr txBox="1"/>
          <p:nvPr/>
        </p:nvSpPr>
        <p:spPr>
          <a:xfrm>
            <a:off x="6095999" y="5731611"/>
            <a:ext cx="4715435" cy="418191"/>
          </a:xfrm>
          <a:prstGeom prst="rect">
            <a:avLst/>
          </a:prstGeom>
          <a:noFill/>
        </p:spPr>
        <p:txBody>
          <a:bodyPr wrap="square" rtlCol="0">
            <a:spAutoFit/>
          </a:bodyPr>
          <a:lstStyle/>
          <a:p>
            <a:pPr lvl="0">
              <a:lnSpc>
                <a:spcPct val="150000"/>
              </a:lnSpc>
              <a:defRPr/>
            </a:pPr>
            <a:r>
              <a:rPr lang="zh-CN" altLang="en-US" sz="1600" b="1" dirty="0"/>
              <a:t>加密：</a:t>
            </a:r>
            <a:r>
              <a:rPr lang="zh-CN" altLang="en-US" sz="1600" dirty="0"/>
              <a:t>将信息编码成像密文一样难解的形式的技术</a:t>
            </a:r>
            <a:endParaRPr kumimoji="1" lang="en-US" altLang="zh-CN"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8" name="文本框 47">
            <a:extLst>
              <a:ext uri="{FF2B5EF4-FFF2-40B4-BE49-F238E27FC236}">
                <a16:creationId xmlns:a16="http://schemas.microsoft.com/office/drawing/2014/main" id="{16379D3D-7132-2F4D-9109-C929D920B2FC}"/>
              </a:ext>
            </a:extLst>
          </p:cNvPr>
          <p:cNvSpPr txBox="1"/>
          <p:nvPr/>
        </p:nvSpPr>
        <p:spPr>
          <a:xfrm>
            <a:off x="6668438" y="4962281"/>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加密机制</a:t>
            </a:r>
          </a:p>
        </p:txBody>
      </p:sp>
      <p:pic>
        <p:nvPicPr>
          <p:cNvPr id="18" name="图片 17" descr="图表, 旭日形&#10;&#10;描述已自动生成">
            <a:extLst>
              <a:ext uri="{FF2B5EF4-FFF2-40B4-BE49-F238E27FC236}">
                <a16:creationId xmlns:a16="http://schemas.microsoft.com/office/drawing/2014/main" id="{8AA1DE71-2F1E-E905-B744-0FF5A2D199D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9" name="文本框 18">
            <a:extLst>
              <a:ext uri="{FF2B5EF4-FFF2-40B4-BE49-F238E27FC236}">
                <a16:creationId xmlns:a16="http://schemas.microsoft.com/office/drawing/2014/main" id="{429FAD5C-E872-04D5-D8D3-469B441B471D}"/>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02</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20" name="文本框 19">
            <a:extLst>
              <a:ext uri="{FF2B5EF4-FFF2-40B4-BE49-F238E27FC236}">
                <a16:creationId xmlns:a16="http://schemas.microsoft.com/office/drawing/2014/main" id="{523B17D9-3DC9-552D-1D08-B0E9B175FAB3}"/>
              </a:ext>
            </a:extLst>
          </p:cNvPr>
          <p:cNvSpPr txBox="1"/>
          <p:nvPr/>
        </p:nvSpPr>
        <p:spPr>
          <a:xfrm>
            <a:off x="1151904" y="1091018"/>
            <a:ext cx="4012637" cy="369332"/>
          </a:xfrm>
          <a:prstGeom prst="rect">
            <a:avLst/>
          </a:prstGeom>
          <a:noFill/>
        </p:spPr>
        <p:txBody>
          <a:bodyPr wrap="none" rtlCol="0">
            <a:spAutoFit/>
          </a:bodyPr>
          <a:lstStyle/>
          <a:p>
            <a:pPr lvl="0">
              <a:defRPr/>
            </a:pPr>
            <a:r>
              <a:rPr lang="zh-CN" altLang="en-US" dirty="0"/>
              <a:t>操作系统的安全需要从</a:t>
            </a:r>
            <a:r>
              <a:rPr lang="en-US" altLang="zh-CN" dirty="0"/>
              <a:t>4</a:t>
            </a:r>
            <a:r>
              <a:rPr lang="zh-CN" altLang="en-US" dirty="0"/>
              <a:t>个角度控制：</a:t>
            </a:r>
            <a:endParaRPr kumimoji="1" lang="zh-CN" altLang="en-US" sz="1800" b="0" i="0" u="none" strike="noStrike" kern="1200" cap="none" spc="0" normalizeH="0" baseline="0" noProof="0" dirty="0">
              <a:ln>
                <a:noFill/>
              </a:ln>
              <a:solidFill>
                <a:srgbClr val="44546A"/>
              </a:solidFill>
              <a:effectLst/>
              <a:uLnTx/>
              <a:uFillTx/>
              <a:cs typeface="+mn-ea"/>
              <a:sym typeface="+mn-lt"/>
            </a:endParaRPr>
          </a:p>
        </p:txBody>
      </p:sp>
      <p:sp>
        <p:nvSpPr>
          <p:cNvPr id="21" name="文本框 20">
            <a:extLst>
              <a:ext uri="{FF2B5EF4-FFF2-40B4-BE49-F238E27FC236}">
                <a16:creationId xmlns:a16="http://schemas.microsoft.com/office/drawing/2014/main" id="{0DFD3BB5-D3AA-2010-43E9-117F2F6551F9}"/>
              </a:ext>
            </a:extLst>
          </p:cNvPr>
          <p:cNvSpPr txBox="1"/>
          <p:nvPr/>
        </p:nvSpPr>
        <p:spPr>
          <a:xfrm>
            <a:off x="6079486" y="1211126"/>
            <a:ext cx="2858475" cy="369332"/>
          </a:xfrm>
          <a:prstGeom prst="rect">
            <a:avLst/>
          </a:prstGeom>
          <a:noFill/>
        </p:spPr>
        <p:txBody>
          <a:bodyPr wrap="none" rtlCol="0">
            <a:spAutoFit/>
          </a:bodyPr>
          <a:lstStyle/>
          <a:p>
            <a:pPr lvl="0">
              <a:defRPr/>
            </a:pPr>
            <a:r>
              <a:rPr lang="en-US" altLang="zh-CN" dirty="0"/>
              <a:t>3</a:t>
            </a:r>
            <a:r>
              <a:rPr lang="zh-CN" altLang="en-US" dirty="0"/>
              <a:t>种操作系统的安全机制：</a:t>
            </a:r>
            <a:endParaRPr kumimoji="1" lang="zh-CN" altLang="en-US" sz="1800" b="0" i="0" u="none" strike="noStrike" kern="1200" cap="none" spc="0" normalizeH="0" baseline="0" noProof="0" dirty="0">
              <a:ln>
                <a:noFill/>
              </a:ln>
              <a:solidFill>
                <a:srgbClr val="44546A"/>
              </a:solidFill>
              <a:effectLst/>
              <a:uLnTx/>
              <a:uFillTx/>
              <a:cs typeface="+mn-ea"/>
              <a:sym typeface="+mn-lt"/>
            </a:endParaRPr>
          </a:p>
        </p:txBody>
      </p:sp>
      <p:sp>
        <p:nvSpPr>
          <p:cNvPr id="24" name="矩形 23">
            <a:extLst>
              <a:ext uri="{FF2B5EF4-FFF2-40B4-BE49-F238E27FC236}">
                <a16:creationId xmlns:a16="http://schemas.microsoft.com/office/drawing/2014/main" id="{B62B9BD2-05AB-06DE-4639-DA092B2FC42E}"/>
              </a:ext>
            </a:extLst>
          </p:cNvPr>
          <p:cNvSpPr/>
          <p:nvPr/>
        </p:nvSpPr>
        <p:spPr>
          <a:xfrm>
            <a:off x="6053659" y="1166965"/>
            <a:ext cx="4036961" cy="4963796"/>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5" name="文本框 24">
            <a:extLst>
              <a:ext uri="{FF2B5EF4-FFF2-40B4-BE49-F238E27FC236}">
                <a16:creationId xmlns:a16="http://schemas.microsoft.com/office/drawing/2014/main" id="{DCD3969E-EA14-8DEF-293B-6032481CF86C}"/>
              </a:ext>
            </a:extLst>
          </p:cNvPr>
          <p:cNvSpPr txBox="1"/>
          <p:nvPr/>
        </p:nvSpPr>
        <p:spPr>
          <a:xfrm>
            <a:off x="6229405" y="2112416"/>
            <a:ext cx="3709609" cy="4018344"/>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1" lang="en-US" altLang="zh-CN" b="0" i="0" u="none" strike="noStrike" kern="1200" cap="none" spc="0" normalizeH="0" baseline="0" noProof="0" dirty="0">
                <a:ln>
                  <a:noFill/>
                </a:ln>
                <a:solidFill>
                  <a:prstClr val="white">
                    <a:lumMod val="50000"/>
                  </a:prstClr>
                </a:solidFill>
                <a:effectLst/>
                <a:uLnTx/>
                <a:uFillTx/>
                <a:cs typeface="+mn-ea"/>
                <a:sym typeface="+mn-lt"/>
              </a:rPr>
              <a:t>1</a:t>
            </a:r>
            <a:r>
              <a:rPr kumimoji="1" lang="zh-CN" altLang="en-US" b="0" i="0" u="none" strike="noStrike" kern="1200" cap="none" spc="0" normalizeH="0" baseline="0" noProof="0" dirty="0">
                <a:ln>
                  <a:noFill/>
                </a:ln>
                <a:solidFill>
                  <a:prstClr val="white">
                    <a:lumMod val="50000"/>
                  </a:prstClr>
                </a:solidFill>
                <a:effectLst/>
                <a:uLnTx/>
                <a:uFillTx/>
                <a:cs typeface="+mn-ea"/>
                <a:sym typeface="+mn-lt"/>
              </a:rPr>
              <a:t>、物理安全策略</a:t>
            </a:r>
            <a:endParaRPr kumimoji="1" lang="en-US" altLang="zh-CN" b="0" i="0" u="none" strike="noStrike" kern="1200" cap="none" spc="0" normalizeH="0" baseline="0" noProof="0" dirty="0">
              <a:ln>
                <a:noFill/>
              </a:ln>
              <a:solidFill>
                <a:prstClr val="white">
                  <a:lumMod val="50000"/>
                </a:prstClr>
              </a:solidFill>
              <a:effectLst/>
              <a:uLnTx/>
              <a:uFillTx/>
              <a:cs typeface="+mn-ea"/>
              <a:sym typeface="+mn-lt"/>
            </a:endParaRPr>
          </a:p>
          <a:p>
            <a:pPr marL="0" marR="0" lvl="0" indent="0" defTabSz="914400" rtl="0" eaLnBrk="1" fontAlgn="auto" latinLnBrk="0" hangingPunct="1">
              <a:lnSpc>
                <a:spcPct val="130000"/>
              </a:lnSpc>
              <a:spcBef>
                <a:spcPts val="0"/>
              </a:spcBef>
              <a:spcAft>
                <a:spcPts val="0"/>
              </a:spcAft>
              <a:buClrTx/>
              <a:buSzTx/>
              <a:buFontTx/>
              <a:buNone/>
              <a:tabLst/>
              <a:defRPr/>
            </a:pPr>
            <a:r>
              <a:rPr lang="zh-CN" altLang="en-US" dirty="0"/>
              <a:t>保护计算机系统、网络服务器、打印机等硬件实体和通信链路</a:t>
            </a:r>
            <a:endParaRPr lang="en-US" altLang="zh-CN" dirty="0"/>
          </a:p>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验证用户的身份和使用权限</a:t>
            </a:r>
            <a:endParaRPr kumimoji="1" lang="en-US" altLang="zh-CN" b="0" i="0" u="none" strike="noStrike" kern="1200" cap="none" spc="0" normalizeH="0" baseline="0" noProof="0" dirty="0">
              <a:ln>
                <a:noFill/>
              </a:ln>
              <a:solidFill>
                <a:prstClr val="white">
                  <a:lumMod val="50000"/>
                </a:prstClr>
              </a:solidFill>
              <a:effectLst/>
              <a:uLnTx/>
              <a:uFillTx/>
              <a:cs typeface="+mn-ea"/>
              <a:sym typeface="+mn-lt"/>
            </a:endParaRPr>
          </a:p>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dirty="0">
                <a:solidFill>
                  <a:prstClr val="white">
                    <a:lumMod val="50000"/>
                  </a:prstClr>
                </a:solidFill>
                <a:cs typeface="+mn-ea"/>
                <a:sym typeface="+mn-lt"/>
              </a:rPr>
              <a:t>确保计算机系统有一个良好的电磁兼容工作环境</a:t>
            </a:r>
            <a:endParaRPr kumimoji="1" lang="en-US" altLang="zh-CN" dirty="0">
              <a:solidFill>
                <a:prstClr val="white">
                  <a:lumMod val="50000"/>
                </a:prstClr>
              </a:solidFill>
              <a:cs typeface="+mn-ea"/>
              <a:sym typeface="+mn-lt"/>
            </a:endParaRPr>
          </a:p>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建立完备的安全管理制度</a:t>
            </a:r>
            <a:endParaRPr kumimoji="1" lang="en-US" altLang="zh-CN" b="0" i="0" u="none" strike="noStrike" kern="1200" cap="none" spc="0" normalizeH="0" baseline="0" noProof="0" dirty="0">
              <a:ln>
                <a:noFill/>
              </a:ln>
              <a:solidFill>
                <a:prstClr val="white">
                  <a:lumMod val="50000"/>
                </a:prstClr>
              </a:solidFill>
              <a:effectLst/>
              <a:uLnTx/>
              <a:uFillTx/>
              <a:cs typeface="+mn-ea"/>
              <a:sym typeface="+mn-lt"/>
            </a:endParaRPr>
          </a:p>
          <a:p>
            <a:pPr marL="0" marR="0" lvl="0" indent="0" defTabSz="914400" rtl="0" eaLnBrk="1" fontAlgn="auto" latinLnBrk="0" hangingPunct="1">
              <a:lnSpc>
                <a:spcPct val="130000"/>
              </a:lnSpc>
              <a:spcBef>
                <a:spcPts val="0"/>
              </a:spcBef>
              <a:spcAft>
                <a:spcPts val="0"/>
              </a:spcAft>
              <a:buClrTx/>
              <a:buSzTx/>
              <a:buFontTx/>
              <a:buNone/>
              <a:tabLst/>
              <a:defRPr/>
            </a:pPr>
            <a:r>
              <a:rPr kumimoji="1" lang="en-US" altLang="zh-CN" dirty="0">
                <a:solidFill>
                  <a:prstClr val="white">
                    <a:lumMod val="50000"/>
                  </a:prstClr>
                </a:solidFill>
                <a:cs typeface="+mn-ea"/>
                <a:sym typeface="+mn-lt"/>
              </a:rPr>
              <a:t>2</a:t>
            </a:r>
            <a:r>
              <a:rPr kumimoji="1" lang="zh-CN" altLang="en-US" dirty="0">
                <a:solidFill>
                  <a:prstClr val="white">
                    <a:lumMod val="50000"/>
                  </a:prstClr>
                </a:solidFill>
                <a:cs typeface="+mn-ea"/>
                <a:sym typeface="+mn-lt"/>
              </a:rPr>
              <a:t>、</a:t>
            </a:r>
            <a:r>
              <a:rPr lang="zh-CN" altLang="en-US" dirty="0"/>
              <a:t>访问控制策略</a:t>
            </a:r>
            <a:endParaRPr lang="en-US" altLang="zh-CN" dirty="0"/>
          </a:p>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b="0" i="0" u="none" strike="noStrike" kern="1200" cap="none" spc="0" normalizeH="0" baseline="0" noProof="0" dirty="0">
                <a:ln>
                  <a:noFill/>
                </a:ln>
                <a:solidFill>
                  <a:prstClr val="white">
                    <a:lumMod val="50000"/>
                  </a:prstClr>
                </a:solidFill>
                <a:effectLst/>
                <a:uLnTx/>
                <a:uFillTx/>
                <a:cs typeface="+mn-ea"/>
                <a:sym typeface="+mn-lt"/>
              </a:rPr>
              <a:t>访问控制：对要访问系统的用户进行识别，对访问权限进行必要的控制</a:t>
            </a:r>
          </a:p>
        </p:txBody>
      </p:sp>
      <p:sp>
        <p:nvSpPr>
          <p:cNvPr id="26" name="文本框 25">
            <a:extLst>
              <a:ext uri="{FF2B5EF4-FFF2-40B4-BE49-F238E27FC236}">
                <a16:creationId xmlns:a16="http://schemas.microsoft.com/office/drawing/2014/main" id="{55C45B4D-1404-5C24-E5BC-56E3BBCB5581}"/>
              </a:ext>
            </a:extLst>
          </p:cNvPr>
          <p:cNvSpPr txBox="1"/>
          <p:nvPr/>
        </p:nvSpPr>
        <p:spPr>
          <a:xfrm>
            <a:off x="6865942" y="1359400"/>
            <a:ext cx="297833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i="0" u="none" strike="noStrike" kern="1200" cap="none" spc="0" normalizeH="0" baseline="0" noProof="0" dirty="0">
                <a:ln>
                  <a:noFill/>
                </a:ln>
                <a:solidFill>
                  <a:srgbClr val="44546A"/>
                </a:solidFill>
                <a:effectLst/>
                <a:uLnTx/>
                <a:uFillTx/>
                <a:cs typeface="+mn-ea"/>
                <a:sym typeface="+mn-lt"/>
              </a:rPr>
              <a:t>2</a:t>
            </a:r>
            <a:r>
              <a:rPr kumimoji="1" lang="zh-CN" altLang="en-US" sz="2000" i="0" u="none" strike="noStrike" kern="1200" cap="none" spc="0" normalizeH="0" baseline="0" noProof="0" dirty="0">
                <a:ln>
                  <a:noFill/>
                </a:ln>
                <a:solidFill>
                  <a:srgbClr val="44546A"/>
                </a:solidFill>
                <a:effectLst/>
                <a:uLnTx/>
                <a:uFillTx/>
                <a:cs typeface="+mn-ea"/>
                <a:sym typeface="+mn-lt"/>
              </a:rPr>
              <a:t>种操作系统的安全策略</a:t>
            </a:r>
          </a:p>
        </p:txBody>
      </p:sp>
      <p:grpSp>
        <p:nvGrpSpPr>
          <p:cNvPr id="27" name="Group 102">
            <a:extLst>
              <a:ext uri="{FF2B5EF4-FFF2-40B4-BE49-F238E27FC236}">
                <a16:creationId xmlns:a16="http://schemas.microsoft.com/office/drawing/2014/main" id="{1059FC4F-497D-0337-5D52-DCCFB6898E5D}"/>
              </a:ext>
            </a:extLst>
          </p:cNvPr>
          <p:cNvGrpSpPr/>
          <p:nvPr/>
        </p:nvGrpSpPr>
        <p:grpSpPr>
          <a:xfrm>
            <a:off x="6265753" y="1312865"/>
            <a:ext cx="526978" cy="369107"/>
            <a:chOff x="4451350" y="1993900"/>
            <a:chExt cx="550863" cy="398462"/>
          </a:xfrm>
          <a:solidFill>
            <a:schemeClr val="tx2"/>
          </a:solidFill>
        </p:grpSpPr>
        <p:sp>
          <p:nvSpPr>
            <p:cNvPr id="28" name="Freeform 62">
              <a:extLst>
                <a:ext uri="{FF2B5EF4-FFF2-40B4-BE49-F238E27FC236}">
                  <a16:creationId xmlns:a16="http://schemas.microsoft.com/office/drawing/2014/main" id="{A0CCA681-54A2-9394-2B67-6A88E572449E}"/>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29" name="Freeform 63">
              <a:extLst>
                <a:ext uri="{FF2B5EF4-FFF2-40B4-BE49-F238E27FC236}">
                  <a16:creationId xmlns:a16="http://schemas.microsoft.com/office/drawing/2014/main" id="{F02D78E9-3BB7-B899-D8F3-43D1D4E440B2}"/>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0" name="Freeform 64">
              <a:extLst>
                <a:ext uri="{FF2B5EF4-FFF2-40B4-BE49-F238E27FC236}">
                  <a16:creationId xmlns:a16="http://schemas.microsoft.com/office/drawing/2014/main" id="{DE53E2BD-DB53-D0B8-1040-00117865E8C4}"/>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1" name="Freeform 65">
              <a:extLst>
                <a:ext uri="{FF2B5EF4-FFF2-40B4-BE49-F238E27FC236}">
                  <a16:creationId xmlns:a16="http://schemas.microsoft.com/office/drawing/2014/main" id="{84AF2C08-995C-6116-AA50-64F036F7FE7D}"/>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16" name="文本框 15">
            <a:extLst>
              <a:ext uri="{FF2B5EF4-FFF2-40B4-BE49-F238E27FC236}">
                <a16:creationId xmlns:a16="http://schemas.microsoft.com/office/drawing/2014/main" id="{F996BC29-A7DF-F8CB-0599-A4D6AD4A3EB0}"/>
              </a:ext>
            </a:extLst>
          </p:cNvPr>
          <p:cNvSpPr txBox="1"/>
          <p:nvPr/>
        </p:nvSpPr>
        <p:spPr>
          <a:xfrm>
            <a:off x="6095999" y="1091018"/>
            <a:ext cx="2858475" cy="369332"/>
          </a:xfrm>
          <a:prstGeom prst="rect">
            <a:avLst/>
          </a:prstGeom>
          <a:noFill/>
        </p:spPr>
        <p:txBody>
          <a:bodyPr wrap="none" rtlCol="0">
            <a:spAutoFit/>
          </a:bodyPr>
          <a:lstStyle/>
          <a:p>
            <a:pPr lvl="0">
              <a:defRPr/>
            </a:pPr>
            <a:r>
              <a:rPr lang="en-US" altLang="zh-CN" dirty="0"/>
              <a:t>3</a:t>
            </a:r>
            <a:r>
              <a:rPr lang="zh-CN" altLang="en-US" dirty="0"/>
              <a:t>种操作系统的安全机制：</a:t>
            </a:r>
            <a:endParaRPr kumimoji="1" lang="zh-CN" altLang="en-US" sz="18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41292384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dissolve">
                                      <p:cBhvr>
                                        <p:cTn id="31" dur="500"/>
                                        <p:tgtEl>
                                          <p:spTgt spid="14"/>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dissolve">
                                      <p:cBhvr>
                                        <p:cTn id="34" dur="500"/>
                                        <p:tgtEl>
                                          <p:spTgt spid="15"/>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dissolve">
                                      <p:cBhvr>
                                        <p:cTn id="37" dur="500"/>
                                        <p:tgtEl>
                                          <p:spTgt spid="17"/>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dissolve">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1" nodeType="clickEffect">
                                  <p:stCondLst>
                                    <p:cond delay="0"/>
                                  </p:stCondLst>
                                  <p:childTnLst>
                                    <p:animEffect transition="out" filter="wipe(down)">
                                      <p:cBhvr>
                                        <p:cTn id="54" dur="500"/>
                                        <p:tgtEl>
                                          <p:spTgt spid="43"/>
                                        </p:tgtEl>
                                      </p:cBhvr>
                                    </p:animEffect>
                                    <p:set>
                                      <p:cBhvr>
                                        <p:cTn id="55" dur="1" fill="hold">
                                          <p:stCondLst>
                                            <p:cond delay="499"/>
                                          </p:stCondLst>
                                        </p:cTn>
                                        <p:tgtEl>
                                          <p:spTgt spid="43"/>
                                        </p:tgtEl>
                                        <p:attrNameLst>
                                          <p:attrName>style.visibility</p:attrName>
                                        </p:attrNameLst>
                                      </p:cBhvr>
                                      <p:to>
                                        <p:strVal val="hidden"/>
                                      </p:to>
                                    </p:set>
                                  </p:childTnLst>
                                </p:cTn>
                              </p:par>
                              <p:par>
                                <p:cTn id="56" presetID="22" presetClass="exit" presetSubtype="4" fill="hold" grpId="1" nodeType="withEffect">
                                  <p:stCondLst>
                                    <p:cond delay="0"/>
                                  </p:stCondLst>
                                  <p:childTnLst>
                                    <p:animEffect transition="out" filter="wipe(down)">
                                      <p:cBhvr>
                                        <p:cTn id="57" dur="500"/>
                                        <p:tgtEl>
                                          <p:spTgt spid="45"/>
                                        </p:tgtEl>
                                      </p:cBhvr>
                                    </p:animEffect>
                                    <p:set>
                                      <p:cBhvr>
                                        <p:cTn id="58" dur="1" fill="hold">
                                          <p:stCondLst>
                                            <p:cond delay="499"/>
                                          </p:stCondLst>
                                        </p:cTn>
                                        <p:tgtEl>
                                          <p:spTgt spid="45"/>
                                        </p:tgtEl>
                                        <p:attrNameLst>
                                          <p:attrName>style.visibility</p:attrName>
                                        </p:attrNameLst>
                                      </p:cBhvr>
                                      <p:to>
                                        <p:strVal val="hidden"/>
                                      </p:to>
                                    </p:set>
                                  </p:childTnLst>
                                </p:cTn>
                              </p:par>
                              <p:par>
                                <p:cTn id="59" presetID="22" presetClass="exit" presetSubtype="4" fill="hold" grpId="1" nodeType="withEffect">
                                  <p:stCondLst>
                                    <p:cond delay="0"/>
                                  </p:stCondLst>
                                  <p:childTnLst>
                                    <p:animEffect transition="out" filter="wipe(down)">
                                      <p:cBhvr>
                                        <p:cTn id="60" dur="500"/>
                                        <p:tgtEl>
                                          <p:spTgt spid="47"/>
                                        </p:tgtEl>
                                      </p:cBhvr>
                                    </p:animEffect>
                                    <p:set>
                                      <p:cBhvr>
                                        <p:cTn id="61" dur="1" fill="hold">
                                          <p:stCondLst>
                                            <p:cond delay="499"/>
                                          </p:stCondLst>
                                        </p:cTn>
                                        <p:tgtEl>
                                          <p:spTgt spid="47"/>
                                        </p:tgtEl>
                                        <p:attrNameLst>
                                          <p:attrName>style.visibility</p:attrName>
                                        </p:attrNameLst>
                                      </p:cBhvr>
                                      <p:to>
                                        <p:strVal val="hidden"/>
                                      </p:to>
                                    </p:set>
                                  </p:childTnLst>
                                </p:cTn>
                              </p:par>
                              <p:par>
                                <p:cTn id="62" presetID="22" presetClass="exit" presetSubtype="4" fill="hold" grpId="1" nodeType="withEffect">
                                  <p:stCondLst>
                                    <p:cond delay="0"/>
                                  </p:stCondLst>
                                  <p:childTnLst>
                                    <p:animEffect transition="out" filter="wipe(down)">
                                      <p:cBhvr>
                                        <p:cTn id="63" dur="500"/>
                                        <p:tgtEl>
                                          <p:spTgt spid="16"/>
                                        </p:tgtEl>
                                      </p:cBhvr>
                                    </p:animEffect>
                                    <p:set>
                                      <p:cBhvr>
                                        <p:cTn id="64" dur="1" fill="hold">
                                          <p:stCondLst>
                                            <p:cond delay="499"/>
                                          </p:stCondLst>
                                        </p:cTn>
                                        <p:tgtEl>
                                          <p:spTgt spid="16"/>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40"/>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4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8" grpId="0"/>
      <p:bldP spid="9" grpId="0"/>
      <p:bldP spid="11" grpId="0"/>
      <p:bldP spid="12" grpId="0"/>
      <p:bldP spid="14" grpId="0"/>
      <p:bldP spid="15" grpId="0"/>
      <p:bldP spid="17" grpId="0"/>
      <p:bldP spid="43" grpId="0"/>
      <p:bldP spid="43" grpId="1"/>
      <p:bldP spid="44" grpId="0"/>
      <p:bldP spid="45" grpId="0"/>
      <p:bldP spid="45" grpId="1"/>
      <p:bldP spid="46" grpId="0"/>
      <p:bldP spid="47" grpId="0"/>
      <p:bldP spid="47" grpId="1"/>
      <p:bldP spid="48" grpId="0"/>
      <p:bldP spid="20" grpId="0"/>
      <p:bldP spid="21" grpId="0"/>
      <p:bldP spid="24" grpId="0" animBg="1"/>
      <p:bldP spid="25" grpId="0"/>
      <p:bldP spid="26" grpId="0"/>
      <p:bldP spid="16" grpId="0"/>
      <p:bldP spid="16" grpId="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1582</Words>
  <Application>Microsoft Office PowerPoint</Application>
  <PresentationFormat>宽屏</PresentationFormat>
  <Paragraphs>224</Paragraphs>
  <Slides>18</Slides>
  <Notes>18</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18</vt:i4>
      </vt:variant>
    </vt:vector>
  </HeadingPairs>
  <TitlesOfParts>
    <vt:vector size="27" baseType="lpstr">
      <vt:lpstr>等线</vt:lpstr>
      <vt:lpstr>等线</vt:lpstr>
      <vt:lpstr>方正细谭黑简体</vt:lpstr>
      <vt:lpstr>微软雅黑</vt:lpstr>
      <vt:lpstr>Arial</vt:lpstr>
      <vt:lpstr>Calibri</vt:lpstr>
      <vt:lpstr>Lato</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m591</cp:lastModifiedBy>
  <cp:revision>16</cp:revision>
  <dcterms:created xsi:type="dcterms:W3CDTF">2021-07-16T05:29:27Z</dcterms:created>
  <dcterms:modified xsi:type="dcterms:W3CDTF">2022-11-21T08:09:34Z</dcterms:modified>
</cp:coreProperties>
</file>