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0" r:id="rId2"/>
  </p:sldMasterIdLst>
  <p:notesMasterIdLst>
    <p:notesMasterId r:id="rId20"/>
  </p:notesMasterIdLst>
  <p:sldIdLst>
    <p:sldId id="362" r:id="rId3"/>
    <p:sldId id="363" r:id="rId4"/>
    <p:sldId id="369" r:id="rId5"/>
    <p:sldId id="395" r:id="rId6"/>
    <p:sldId id="399" r:id="rId7"/>
    <p:sldId id="366" r:id="rId8"/>
    <p:sldId id="393" r:id="rId9"/>
    <p:sldId id="404" r:id="rId10"/>
    <p:sldId id="396" r:id="rId11"/>
    <p:sldId id="401" r:id="rId12"/>
    <p:sldId id="405" r:id="rId13"/>
    <p:sldId id="398" r:id="rId14"/>
    <p:sldId id="397" r:id="rId15"/>
    <p:sldId id="400" r:id="rId16"/>
    <p:sldId id="406" r:id="rId17"/>
    <p:sldId id="408" r:id="rId18"/>
    <p:sldId id="40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4546A"/>
    <a:srgbClr val="1941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6" autoAdjust="0"/>
    <p:restoredTop sz="96314" autoAdjust="0"/>
  </p:normalViewPr>
  <p:slideViewPr>
    <p:cSldViewPr snapToGrid="0" showGuides="1">
      <p:cViewPr varScale="1">
        <p:scale>
          <a:sx n="82" d="100"/>
          <a:sy n="82" d="100"/>
        </p:scale>
        <p:origin x="686" y="6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9C303D-B686-4E9A-9B4B-6FD30633AA4A}" type="datetimeFigureOut">
              <a:rPr lang="zh-CN" altLang="en-US" smtClean="0"/>
              <a:t>2022/11/8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DD0AC-7F07-4128-B9A6-9AC6CBCF6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834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81430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87152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597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01257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99171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00291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04498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08986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0125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7985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1964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13137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0898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1139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0431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3059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775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3B2F64C6-7D5C-BC48-A962-E23F0BFEC084}"/>
              </a:ext>
            </a:extLst>
          </p:cNvPr>
          <p:cNvSpPr/>
          <p:nvPr userDrawn="1"/>
        </p:nvSpPr>
        <p:spPr>
          <a:xfrm>
            <a:off x="200441" y="193607"/>
            <a:ext cx="578289" cy="578289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40D463A3-7033-D449-AC8B-08C0EFBF331C}"/>
              </a:ext>
            </a:extLst>
          </p:cNvPr>
          <p:cNvSpPr/>
          <p:nvPr userDrawn="1"/>
        </p:nvSpPr>
        <p:spPr>
          <a:xfrm>
            <a:off x="798672" y="736271"/>
            <a:ext cx="215597" cy="215597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id="{CEAD8200-B031-6E4A-87C5-FC095E3A9684}"/>
              </a:ext>
            </a:extLst>
          </p:cNvPr>
          <p:cNvSpPr/>
          <p:nvPr userDrawn="1"/>
        </p:nvSpPr>
        <p:spPr>
          <a:xfrm>
            <a:off x="995732" y="542126"/>
            <a:ext cx="132077" cy="132077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4560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2022/11/8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121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79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68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94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958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0839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691574" y="6625037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6675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077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121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2022/11/8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949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8716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3489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45B1AD47-FBE2-5841-A20B-C19DCB479721}"/>
              </a:ext>
            </a:extLst>
          </p:cNvPr>
          <p:cNvSpPr/>
          <p:nvPr/>
        </p:nvSpPr>
        <p:spPr>
          <a:xfrm>
            <a:off x="6096000" y="2149867"/>
            <a:ext cx="2558265" cy="2558265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274ABD-D916-2542-98F0-C9BF7EB13301}"/>
              </a:ext>
            </a:extLst>
          </p:cNvPr>
          <p:cNvSpPr txBox="1"/>
          <p:nvPr/>
        </p:nvSpPr>
        <p:spPr>
          <a:xfrm>
            <a:off x="6797210" y="2644169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9600" dirty="0">
                <a:solidFill>
                  <a:srgbClr val="44546A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第八章</a:t>
            </a:r>
            <a:endParaRPr kumimoji="1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方正细谭黑简体" panose="02000000000000000000" pitchFamily="2" charset="-122"/>
              <a:ea typeface="方正细谭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72FFCF-66FB-AF45-82B1-8502CA44FF4E}"/>
              </a:ext>
            </a:extLst>
          </p:cNvPr>
          <p:cNvSpPr txBox="1"/>
          <p:nvPr/>
        </p:nvSpPr>
        <p:spPr>
          <a:xfrm>
            <a:off x="7343334" y="4006001"/>
            <a:ext cx="2988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kumimoji="1" lang="en-US" altLang="zh-CN" sz="2400" dirty="0">
                <a:solidFill>
                  <a:srgbClr val="44546A"/>
                </a:solidFill>
                <a:cs typeface="+mn-ea"/>
                <a:sym typeface="+mn-lt"/>
              </a:rPr>
              <a:t>CHAPTER 8</a:t>
            </a:r>
            <a:endParaRPr kumimoji="1" lang="zh-CN" altLang="en-US" sz="2400" dirty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6" name="燕尾形 5">
            <a:extLst>
              <a:ext uri="{FF2B5EF4-FFF2-40B4-BE49-F238E27FC236}">
                <a16:creationId xmlns:a16="http://schemas.microsoft.com/office/drawing/2014/main" id="{36A206C6-F515-B647-BB2D-724BEA5516C3}"/>
              </a:ext>
            </a:extLst>
          </p:cNvPr>
          <p:cNvSpPr/>
          <p:nvPr/>
        </p:nvSpPr>
        <p:spPr>
          <a:xfrm flipH="1">
            <a:off x="10361691" y="4123250"/>
            <a:ext cx="208052" cy="208052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9" name="直线连接符 8">
            <a:extLst>
              <a:ext uri="{FF2B5EF4-FFF2-40B4-BE49-F238E27FC236}">
                <a16:creationId xmlns:a16="http://schemas.microsoft.com/office/drawing/2014/main" id="{03F90DB6-EF95-A94E-B950-15C2FFD695E1}"/>
              </a:ext>
            </a:extLst>
          </p:cNvPr>
          <p:cNvCxnSpPr>
            <a:cxnSpLocks/>
          </p:cNvCxnSpPr>
          <p:nvPr/>
        </p:nvCxnSpPr>
        <p:spPr>
          <a:xfrm>
            <a:off x="1714891" y="3462407"/>
            <a:ext cx="3662081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>
            <a:extLst>
              <a:ext uri="{FF2B5EF4-FFF2-40B4-BE49-F238E27FC236}">
                <a16:creationId xmlns:a16="http://schemas.microsoft.com/office/drawing/2014/main" id="{7E43EA85-2B8B-3346-AF16-D0F2109F032B}"/>
              </a:ext>
            </a:extLst>
          </p:cNvPr>
          <p:cNvSpPr/>
          <p:nvPr/>
        </p:nvSpPr>
        <p:spPr>
          <a:xfrm>
            <a:off x="9060621" y="1752538"/>
            <a:ext cx="397329" cy="397329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AD1D2417-1B73-F541-AFC3-687CB0DD43F9}"/>
              </a:ext>
            </a:extLst>
          </p:cNvPr>
          <p:cNvSpPr/>
          <p:nvPr/>
        </p:nvSpPr>
        <p:spPr>
          <a:xfrm>
            <a:off x="9527960" y="2435099"/>
            <a:ext cx="209070" cy="209070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3" name="直线连接符 12">
            <a:extLst>
              <a:ext uri="{FF2B5EF4-FFF2-40B4-BE49-F238E27FC236}">
                <a16:creationId xmlns:a16="http://schemas.microsoft.com/office/drawing/2014/main" id="{EFD419CE-37D8-2447-A0B1-C66323F3A2E3}"/>
              </a:ext>
            </a:extLst>
          </p:cNvPr>
          <p:cNvCxnSpPr>
            <a:cxnSpLocks/>
          </p:cNvCxnSpPr>
          <p:nvPr/>
        </p:nvCxnSpPr>
        <p:spPr>
          <a:xfrm>
            <a:off x="7016366" y="4227276"/>
            <a:ext cx="339777" cy="0"/>
          </a:xfrm>
          <a:prstGeom prst="line">
            <a:avLst/>
          </a:prstGeom>
          <a:ln w="4445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8C2E2C5B-FFC3-454B-BC44-DC86A645DCC5}"/>
              </a:ext>
            </a:extLst>
          </p:cNvPr>
          <p:cNvSpPr txBox="1"/>
          <p:nvPr/>
        </p:nvSpPr>
        <p:spPr>
          <a:xfrm>
            <a:off x="1606938" y="3000742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>
              <a:defRPr/>
            </a:pPr>
            <a:r>
              <a:rPr kumimoji="1" lang="zh-CN" altLang="en-US" sz="2400" b="1" dirty="0">
                <a:solidFill>
                  <a:srgbClr val="44546A"/>
                </a:solidFill>
                <a:cs typeface="+mn-ea"/>
                <a:sym typeface="+mn-lt"/>
              </a:rPr>
              <a:t>互联网金融创新业务与理财</a:t>
            </a:r>
          </a:p>
        </p:txBody>
      </p:sp>
      <p:sp>
        <p:nvSpPr>
          <p:cNvPr id="22" name="圆角矩形 21">
            <a:extLst>
              <a:ext uri="{FF2B5EF4-FFF2-40B4-BE49-F238E27FC236}">
                <a16:creationId xmlns:a16="http://schemas.microsoft.com/office/drawing/2014/main" id="{168A35F6-CA46-EB4C-8E2D-BC25192CCD76}"/>
              </a:ext>
            </a:extLst>
          </p:cNvPr>
          <p:cNvSpPr/>
          <p:nvPr/>
        </p:nvSpPr>
        <p:spPr>
          <a:xfrm>
            <a:off x="6255843" y="4972111"/>
            <a:ext cx="209070" cy="209070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8" name="图片 7" descr="图表, 旭日形&#10;&#10;描述已自动生成">
            <a:extLst>
              <a:ext uri="{FF2B5EF4-FFF2-40B4-BE49-F238E27FC236}">
                <a16:creationId xmlns:a16="http://schemas.microsoft.com/office/drawing/2014/main" id="{8BD69C39-E2DF-AFC9-1AC9-E49A832DE2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50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 animBg="1"/>
      <p:bldP spid="10" grpId="0" animBg="1"/>
      <p:bldP spid="11" grpId="0" animBg="1"/>
      <p:bldP spid="15" grpId="0"/>
      <p:bldP spid="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05C11D4D-6D5A-45A4-A142-25A8094D8F9E}"/>
              </a:ext>
            </a:extLst>
          </p:cNvPr>
          <p:cNvGrpSpPr/>
          <p:nvPr/>
        </p:nvGrpSpPr>
        <p:grpSpPr>
          <a:xfrm>
            <a:off x="1888182" y="1265365"/>
            <a:ext cx="6695094" cy="217069"/>
            <a:chOff x="1455073" y="1875854"/>
            <a:chExt cx="5000146" cy="137161"/>
          </a:xfrm>
        </p:grpSpPr>
        <p:cxnSp>
          <p:nvCxnSpPr>
            <p:cNvPr id="17" name="Straight Connector 3">
              <a:extLst>
                <a:ext uri="{FF2B5EF4-FFF2-40B4-BE49-F238E27FC236}">
                  <a16:creationId xmlns:a16="http://schemas.microsoft.com/office/drawing/2014/main" id="{CFB60F42-3936-4752-B9D3-72ADE67F9C48}"/>
                </a:ext>
              </a:extLst>
            </p:cNvPr>
            <p:cNvCxnSpPr/>
            <p:nvPr/>
          </p:nvCxnSpPr>
          <p:spPr>
            <a:xfrm>
              <a:off x="1594780" y="1944434"/>
              <a:ext cx="1067640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322E24EA-E5D4-45AD-A9A5-A8979930D9D4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1463205" y="1874583"/>
              <a:ext cx="123444" cy="139707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1" name="Straight Connector 7">
              <a:extLst>
                <a:ext uri="{FF2B5EF4-FFF2-40B4-BE49-F238E27FC236}">
                  <a16:creationId xmlns:a16="http://schemas.microsoft.com/office/drawing/2014/main" id="{ADD9B70B-94FB-48A7-973D-456554DD059D}"/>
                </a:ext>
              </a:extLst>
            </p:cNvPr>
            <p:cNvCxnSpPr/>
            <p:nvPr/>
          </p:nvCxnSpPr>
          <p:spPr>
            <a:xfrm>
              <a:off x="2806893" y="1944434"/>
              <a:ext cx="1067640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22" name="Straight Connector 8">
              <a:extLst>
                <a:ext uri="{FF2B5EF4-FFF2-40B4-BE49-F238E27FC236}">
                  <a16:creationId xmlns:a16="http://schemas.microsoft.com/office/drawing/2014/main" id="{4B63BC2F-4F58-405D-B3E8-9EF39FDDE1D2}"/>
                </a:ext>
              </a:extLst>
            </p:cNvPr>
            <p:cNvCxnSpPr/>
            <p:nvPr/>
          </p:nvCxnSpPr>
          <p:spPr>
            <a:xfrm>
              <a:off x="4024999" y="1944434"/>
              <a:ext cx="1067640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23" name="Oval 9">
              <a:extLst>
                <a:ext uri="{FF2B5EF4-FFF2-40B4-BE49-F238E27FC236}">
                  <a16:creationId xmlns:a16="http://schemas.microsoft.com/office/drawing/2014/main" id="{930EC71D-1C69-4D62-A9C9-B48FE8298E16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2671455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4" name="Straight Connector 10">
              <a:extLst>
                <a:ext uri="{FF2B5EF4-FFF2-40B4-BE49-F238E27FC236}">
                  <a16:creationId xmlns:a16="http://schemas.microsoft.com/office/drawing/2014/main" id="{7CFC7287-C534-4D65-AB92-21EEA9F15282}"/>
                </a:ext>
              </a:extLst>
            </p:cNvPr>
            <p:cNvCxnSpPr/>
            <p:nvPr/>
          </p:nvCxnSpPr>
          <p:spPr>
            <a:xfrm>
              <a:off x="5258912" y="1944434"/>
              <a:ext cx="1067640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25" name="Oval 11">
              <a:extLst>
                <a:ext uri="{FF2B5EF4-FFF2-40B4-BE49-F238E27FC236}">
                  <a16:creationId xmlns:a16="http://schemas.microsoft.com/office/drawing/2014/main" id="{7D20DD63-596A-4028-8009-77C3BF803842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3878805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Oval 13">
              <a:extLst>
                <a:ext uri="{FF2B5EF4-FFF2-40B4-BE49-F238E27FC236}">
                  <a16:creationId xmlns:a16="http://schemas.microsoft.com/office/drawing/2014/main" id="{6F7F0F9A-61B7-46C1-B4D6-F8EAC0C548A9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5101674" y="1866819"/>
              <a:ext cx="137160" cy="155230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Oval 14">
              <a:extLst>
                <a:ext uri="{FF2B5EF4-FFF2-40B4-BE49-F238E27FC236}">
                  <a16:creationId xmlns:a16="http://schemas.microsoft.com/office/drawing/2014/main" id="{3246A639-1D29-4E8D-93CD-80C67F56E628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6309024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AC5A3BB-DB95-428A-8A0D-979110FC2D84}"/>
              </a:ext>
            </a:extLst>
          </p:cNvPr>
          <p:cNvGrpSpPr/>
          <p:nvPr/>
        </p:nvGrpSpPr>
        <p:grpSpPr>
          <a:xfrm>
            <a:off x="1563803" y="1478819"/>
            <a:ext cx="8642942" cy="1751643"/>
            <a:chOff x="1213993" y="2022032"/>
            <a:chExt cx="6482207" cy="1313732"/>
          </a:xfrm>
        </p:grpSpPr>
        <p:cxnSp>
          <p:nvCxnSpPr>
            <p:cNvPr id="38" name="Straight Connector 22">
              <a:extLst>
                <a:ext uri="{FF2B5EF4-FFF2-40B4-BE49-F238E27FC236}">
                  <a16:creationId xmlns:a16="http://schemas.microsoft.com/office/drawing/2014/main" id="{87414FF8-304D-4CC2-868D-DE9AC19DF258}"/>
                </a:ext>
              </a:extLst>
            </p:cNvPr>
            <p:cNvCxnSpPr/>
            <p:nvPr/>
          </p:nvCxnSpPr>
          <p:spPr>
            <a:xfrm>
              <a:off x="1524927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rgbClr val="44546A"/>
              </a:solidFill>
              <a:prstDash val="solid"/>
              <a:miter lim="800000"/>
            </a:ln>
            <a:effectLst/>
          </p:spPr>
        </p:cxnSp>
        <p:sp>
          <p:nvSpPr>
            <p:cNvPr id="39" name="Isosceles Triangle 23">
              <a:extLst>
                <a:ext uri="{FF2B5EF4-FFF2-40B4-BE49-F238E27FC236}">
                  <a16:creationId xmlns:a16="http://schemas.microsoft.com/office/drawing/2014/main" id="{3E6F408C-45D1-4276-99DD-8E9AE9540074}"/>
                </a:ext>
              </a:extLst>
            </p:cNvPr>
            <p:cNvSpPr/>
            <p:nvPr/>
          </p:nvSpPr>
          <p:spPr bwMode="auto">
            <a:xfrm>
              <a:off x="1213993" y="2713898"/>
              <a:ext cx="621866" cy="621866"/>
            </a:xfrm>
            <a:prstGeom prst="triangle">
              <a:avLst/>
            </a:prstGeom>
            <a:solidFill>
              <a:srgbClr val="44546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0" name="Straight Connector 24">
              <a:extLst>
                <a:ext uri="{FF2B5EF4-FFF2-40B4-BE49-F238E27FC236}">
                  <a16:creationId xmlns:a16="http://schemas.microsoft.com/office/drawing/2014/main" id="{17B0DE4C-55E4-4570-B894-CCD2F798E556}"/>
                </a:ext>
              </a:extLst>
            </p:cNvPr>
            <p:cNvCxnSpPr/>
            <p:nvPr/>
          </p:nvCxnSpPr>
          <p:spPr>
            <a:xfrm>
              <a:off x="2740035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rgbClr val="44546A"/>
              </a:solidFill>
              <a:prstDash val="solid"/>
              <a:miter lim="800000"/>
            </a:ln>
            <a:effectLst/>
          </p:spPr>
        </p:cxnSp>
        <p:sp>
          <p:nvSpPr>
            <p:cNvPr id="41" name="Isosceles Triangle 25">
              <a:extLst>
                <a:ext uri="{FF2B5EF4-FFF2-40B4-BE49-F238E27FC236}">
                  <a16:creationId xmlns:a16="http://schemas.microsoft.com/office/drawing/2014/main" id="{A55605B9-968E-42C3-A261-1C160A8C8AC7}"/>
                </a:ext>
              </a:extLst>
            </p:cNvPr>
            <p:cNvSpPr/>
            <p:nvPr/>
          </p:nvSpPr>
          <p:spPr bwMode="auto">
            <a:xfrm>
              <a:off x="2429103" y="2713898"/>
              <a:ext cx="621866" cy="621866"/>
            </a:xfrm>
            <a:prstGeom prst="triangle">
              <a:avLst/>
            </a:prstGeom>
            <a:solidFill>
              <a:srgbClr val="44546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2" name="Straight Connector 26">
              <a:extLst>
                <a:ext uri="{FF2B5EF4-FFF2-40B4-BE49-F238E27FC236}">
                  <a16:creationId xmlns:a16="http://schemas.microsoft.com/office/drawing/2014/main" id="{979EB298-00AB-4B31-B346-D734222098CA}"/>
                </a:ext>
              </a:extLst>
            </p:cNvPr>
            <p:cNvCxnSpPr/>
            <p:nvPr/>
          </p:nvCxnSpPr>
          <p:spPr>
            <a:xfrm>
              <a:off x="3947385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rgbClr val="44546A"/>
              </a:solidFill>
              <a:prstDash val="solid"/>
              <a:miter lim="800000"/>
            </a:ln>
            <a:effectLst/>
          </p:spPr>
        </p:cxnSp>
        <p:sp>
          <p:nvSpPr>
            <p:cNvPr id="43" name="Isosceles Triangle 27">
              <a:extLst>
                <a:ext uri="{FF2B5EF4-FFF2-40B4-BE49-F238E27FC236}">
                  <a16:creationId xmlns:a16="http://schemas.microsoft.com/office/drawing/2014/main" id="{BE55094E-C7A3-4EE4-B449-FA1924932A3D}"/>
                </a:ext>
              </a:extLst>
            </p:cNvPr>
            <p:cNvSpPr/>
            <p:nvPr/>
          </p:nvSpPr>
          <p:spPr bwMode="auto">
            <a:xfrm>
              <a:off x="3636451" y="2713898"/>
              <a:ext cx="621866" cy="621866"/>
            </a:xfrm>
            <a:prstGeom prst="triangle">
              <a:avLst/>
            </a:prstGeom>
            <a:solidFill>
              <a:srgbClr val="44546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4" name="Straight Connector 28">
              <a:extLst>
                <a:ext uri="{FF2B5EF4-FFF2-40B4-BE49-F238E27FC236}">
                  <a16:creationId xmlns:a16="http://schemas.microsoft.com/office/drawing/2014/main" id="{3AAA4B11-5FC0-46DD-BEE1-589AD18F0AE4}"/>
                </a:ext>
              </a:extLst>
            </p:cNvPr>
            <p:cNvCxnSpPr/>
            <p:nvPr/>
          </p:nvCxnSpPr>
          <p:spPr>
            <a:xfrm>
              <a:off x="5170254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rgbClr val="44546A"/>
              </a:solidFill>
              <a:prstDash val="solid"/>
              <a:miter lim="800000"/>
            </a:ln>
            <a:effectLst/>
          </p:spPr>
        </p:cxnSp>
        <p:sp>
          <p:nvSpPr>
            <p:cNvPr id="45" name="Isosceles Triangle 29">
              <a:extLst>
                <a:ext uri="{FF2B5EF4-FFF2-40B4-BE49-F238E27FC236}">
                  <a16:creationId xmlns:a16="http://schemas.microsoft.com/office/drawing/2014/main" id="{2CB1B1EE-F433-497D-8972-241A66FDE6EC}"/>
                </a:ext>
              </a:extLst>
            </p:cNvPr>
            <p:cNvSpPr/>
            <p:nvPr/>
          </p:nvSpPr>
          <p:spPr bwMode="auto">
            <a:xfrm>
              <a:off x="4859322" y="2713898"/>
              <a:ext cx="621866" cy="621866"/>
            </a:xfrm>
            <a:prstGeom prst="triangle">
              <a:avLst/>
            </a:prstGeom>
            <a:solidFill>
              <a:srgbClr val="44546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6" name="Straight Connector 30">
              <a:extLst>
                <a:ext uri="{FF2B5EF4-FFF2-40B4-BE49-F238E27FC236}">
                  <a16:creationId xmlns:a16="http://schemas.microsoft.com/office/drawing/2014/main" id="{3025F82F-B7DE-4ABF-967C-6F4EE9E6819B}"/>
                </a:ext>
              </a:extLst>
            </p:cNvPr>
            <p:cNvCxnSpPr/>
            <p:nvPr/>
          </p:nvCxnSpPr>
          <p:spPr>
            <a:xfrm>
              <a:off x="6418306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rgbClr val="44546A"/>
              </a:solidFill>
              <a:prstDash val="solid"/>
              <a:miter lim="800000"/>
            </a:ln>
            <a:effectLst/>
          </p:spPr>
        </p:cxnSp>
        <p:sp>
          <p:nvSpPr>
            <p:cNvPr id="47" name="Isosceles Triangle 31">
              <a:extLst>
                <a:ext uri="{FF2B5EF4-FFF2-40B4-BE49-F238E27FC236}">
                  <a16:creationId xmlns:a16="http://schemas.microsoft.com/office/drawing/2014/main" id="{FE520420-D4D2-4594-90BD-611B1495FBCF}"/>
                </a:ext>
              </a:extLst>
            </p:cNvPr>
            <p:cNvSpPr/>
            <p:nvPr/>
          </p:nvSpPr>
          <p:spPr bwMode="auto">
            <a:xfrm>
              <a:off x="6110408" y="2713897"/>
              <a:ext cx="621866" cy="621866"/>
            </a:xfrm>
            <a:prstGeom prst="triangle">
              <a:avLst/>
            </a:prstGeom>
            <a:solidFill>
              <a:srgbClr val="44546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: Shape 40">
              <a:extLst>
                <a:ext uri="{FF2B5EF4-FFF2-40B4-BE49-F238E27FC236}">
                  <a16:creationId xmlns:a16="http://schemas.microsoft.com/office/drawing/2014/main" id="{F973E3F9-7975-4759-8B50-3FDC5CC0C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936" y="3072148"/>
              <a:ext cx="191982" cy="154826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: Shape 41">
              <a:extLst>
                <a:ext uri="{FF2B5EF4-FFF2-40B4-BE49-F238E27FC236}">
                  <a16:creationId xmlns:a16="http://schemas.microsoft.com/office/drawing/2014/main" id="{931FE8B9-D997-4423-BB26-5FF4D0162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3934" y="3051399"/>
              <a:ext cx="212202" cy="196322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: Shape 42">
              <a:extLst>
                <a:ext uri="{FF2B5EF4-FFF2-40B4-BE49-F238E27FC236}">
                  <a16:creationId xmlns:a16="http://schemas.microsoft.com/office/drawing/2014/main" id="{B2663DA3-9FC7-4C41-B48D-C87C1C0EC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4369" y="3057626"/>
              <a:ext cx="166030" cy="183868"/>
            </a:xfrm>
            <a:custGeom>
              <a:avLst/>
              <a:gdLst/>
              <a:ahLst/>
              <a:cxnLst>
                <a:cxn ang="0">
                  <a:pos x="46" y="62"/>
                </a:cxn>
                <a:cxn ang="0">
                  <a:pos x="10" y="62"/>
                </a:cxn>
                <a:cxn ang="0">
                  <a:pos x="0" y="52"/>
                </a:cxn>
                <a:cxn ang="0">
                  <a:pos x="14" y="29"/>
                </a:cxn>
                <a:cxn ang="0">
                  <a:pos x="28" y="34"/>
                </a:cxn>
                <a:cxn ang="0">
                  <a:pos x="42" y="29"/>
                </a:cxn>
                <a:cxn ang="0">
                  <a:pos x="56" y="52"/>
                </a:cxn>
                <a:cxn ang="0">
                  <a:pos x="46" y="62"/>
                </a:cxn>
                <a:cxn ang="0">
                  <a:pos x="28" y="31"/>
                </a:cxn>
                <a:cxn ang="0">
                  <a:pos x="13" y="16"/>
                </a:cxn>
                <a:cxn ang="0">
                  <a:pos x="28" y="0"/>
                </a:cxn>
                <a:cxn ang="0">
                  <a:pos x="43" y="16"/>
                </a:cxn>
                <a:cxn ang="0">
                  <a:pos x="28" y="31"/>
                </a:cxn>
              </a:cxnLst>
              <a:rect l="0" t="0" r="r" b="b"/>
              <a:pathLst>
                <a:path w="56" h="62">
                  <a:moveTo>
                    <a:pt x="46" y="62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4" y="62"/>
                    <a:pt x="0" y="58"/>
                    <a:pt x="0" y="52"/>
                  </a:cubicBezTo>
                  <a:cubicBezTo>
                    <a:pt x="0" y="43"/>
                    <a:pt x="2" y="29"/>
                    <a:pt x="14" y="29"/>
                  </a:cubicBezTo>
                  <a:cubicBezTo>
                    <a:pt x="15" y="29"/>
                    <a:pt x="20" y="34"/>
                    <a:pt x="28" y="34"/>
                  </a:cubicBezTo>
                  <a:cubicBezTo>
                    <a:pt x="36" y="34"/>
                    <a:pt x="41" y="29"/>
                    <a:pt x="42" y="29"/>
                  </a:cubicBezTo>
                  <a:cubicBezTo>
                    <a:pt x="54" y="29"/>
                    <a:pt x="56" y="43"/>
                    <a:pt x="56" y="52"/>
                  </a:cubicBezTo>
                  <a:cubicBezTo>
                    <a:pt x="56" y="58"/>
                    <a:pt x="52" y="62"/>
                    <a:pt x="46" y="62"/>
                  </a:cubicBezTo>
                  <a:close/>
                  <a:moveTo>
                    <a:pt x="28" y="31"/>
                  </a:moveTo>
                  <a:cubicBezTo>
                    <a:pt x="20" y="31"/>
                    <a:pt x="13" y="24"/>
                    <a:pt x="13" y="16"/>
                  </a:cubicBezTo>
                  <a:cubicBezTo>
                    <a:pt x="13" y="7"/>
                    <a:pt x="20" y="0"/>
                    <a:pt x="28" y="0"/>
                  </a:cubicBezTo>
                  <a:cubicBezTo>
                    <a:pt x="37" y="0"/>
                    <a:pt x="43" y="7"/>
                    <a:pt x="43" y="16"/>
                  </a:cubicBezTo>
                  <a:cubicBezTo>
                    <a:pt x="43" y="24"/>
                    <a:pt x="37" y="31"/>
                    <a:pt x="28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: Shape 43">
              <a:extLst>
                <a:ext uri="{FF2B5EF4-FFF2-40B4-BE49-F238E27FC236}">
                  <a16:creationId xmlns:a16="http://schemas.microsoft.com/office/drawing/2014/main" id="{F95AEFDA-ACDF-47DF-A3DC-73433265AA7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63292" y="3057815"/>
              <a:ext cx="213934" cy="184480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: Shape 44">
              <a:extLst>
                <a:ext uri="{FF2B5EF4-FFF2-40B4-BE49-F238E27FC236}">
                  <a16:creationId xmlns:a16="http://schemas.microsoft.com/office/drawing/2014/main" id="{AB981399-BB98-463C-93C5-B8A66F326C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02358" y="3057408"/>
              <a:ext cx="150490" cy="184308"/>
            </a:xfrm>
            <a:custGeom>
              <a:avLst/>
              <a:gdLst/>
              <a:ahLst/>
              <a:cxnLst>
                <a:cxn ang="0">
                  <a:pos x="41" y="44"/>
                </a:cxn>
                <a:cxn ang="0">
                  <a:pos x="35" y="50"/>
                </a:cxn>
                <a:cxn ang="0">
                  <a:pos x="5" y="50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35" y="0"/>
                </a:cxn>
                <a:cxn ang="0">
                  <a:pos x="41" y="5"/>
                </a:cxn>
                <a:cxn ang="0">
                  <a:pos x="41" y="44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40"/>
                </a:cxn>
                <a:cxn ang="0">
                  <a:pos x="5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5"/>
                </a:cxn>
                <a:cxn ang="0">
                  <a:pos x="20" y="43"/>
                </a:cxn>
                <a:cxn ang="0">
                  <a:pos x="18" y="45"/>
                </a:cxn>
                <a:cxn ang="0">
                  <a:pos x="20" y="48"/>
                </a:cxn>
                <a:cxn ang="0">
                  <a:pos x="23" y="45"/>
                </a:cxn>
                <a:cxn ang="0">
                  <a:pos x="20" y="43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: Shape 45">
              <a:extLst>
                <a:ext uri="{FF2B5EF4-FFF2-40B4-BE49-F238E27FC236}">
                  <a16:creationId xmlns:a16="http://schemas.microsoft.com/office/drawing/2014/main" id="{48A3007C-6C5C-419E-95F3-D363C375BCB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04746" y="3068161"/>
              <a:ext cx="191454" cy="162802"/>
            </a:xfrm>
            <a:custGeom>
              <a:avLst/>
              <a:gdLst/>
              <a:ahLst/>
              <a:cxnLst>
                <a:cxn ang="0">
                  <a:pos x="10" y="57"/>
                </a:cxn>
                <a:cxn ang="0">
                  <a:pos x="9" y="58"/>
                </a:cxn>
                <a:cxn ang="0">
                  <a:pos x="2" y="58"/>
                </a:cxn>
                <a:cxn ang="0">
                  <a:pos x="0" y="57"/>
                </a:cxn>
                <a:cxn ang="0">
                  <a:pos x="0" y="49"/>
                </a:cxn>
                <a:cxn ang="0">
                  <a:pos x="2" y="48"/>
                </a:cxn>
                <a:cxn ang="0">
                  <a:pos x="9" y="48"/>
                </a:cxn>
                <a:cxn ang="0">
                  <a:pos x="10" y="49"/>
                </a:cxn>
                <a:cxn ang="0">
                  <a:pos x="10" y="57"/>
                </a:cxn>
                <a:cxn ang="0">
                  <a:pos x="25" y="57"/>
                </a:cxn>
                <a:cxn ang="0">
                  <a:pos x="24" y="58"/>
                </a:cxn>
                <a:cxn ang="0">
                  <a:pos x="16" y="58"/>
                </a:cxn>
                <a:cxn ang="0">
                  <a:pos x="15" y="57"/>
                </a:cxn>
                <a:cxn ang="0">
                  <a:pos x="15" y="44"/>
                </a:cxn>
                <a:cxn ang="0">
                  <a:pos x="16" y="43"/>
                </a:cxn>
                <a:cxn ang="0">
                  <a:pos x="24" y="43"/>
                </a:cxn>
                <a:cxn ang="0">
                  <a:pos x="25" y="44"/>
                </a:cxn>
                <a:cxn ang="0">
                  <a:pos x="25" y="57"/>
                </a:cxn>
                <a:cxn ang="0">
                  <a:pos x="39" y="57"/>
                </a:cxn>
                <a:cxn ang="0">
                  <a:pos x="38" y="58"/>
                </a:cxn>
                <a:cxn ang="0">
                  <a:pos x="31" y="58"/>
                </a:cxn>
                <a:cxn ang="0">
                  <a:pos x="30" y="57"/>
                </a:cxn>
                <a:cxn ang="0">
                  <a:pos x="30" y="35"/>
                </a:cxn>
                <a:cxn ang="0">
                  <a:pos x="31" y="34"/>
                </a:cxn>
                <a:cxn ang="0">
                  <a:pos x="38" y="34"/>
                </a:cxn>
                <a:cxn ang="0">
                  <a:pos x="39" y="35"/>
                </a:cxn>
                <a:cxn ang="0">
                  <a:pos x="39" y="57"/>
                </a:cxn>
                <a:cxn ang="0">
                  <a:pos x="54" y="57"/>
                </a:cxn>
                <a:cxn ang="0">
                  <a:pos x="53" y="58"/>
                </a:cxn>
                <a:cxn ang="0">
                  <a:pos x="45" y="58"/>
                </a:cxn>
                <a:cxn ang="0">
                  <a:pos x="44" y="57"/>
                </a:cxn>
                <a:cxn ang="0">
                  <a:pos x="44" y="20"/>
                </a:cxn>
                <a:cxn ang="0">
                  <a:pos x="45" y="19"/>
                </a:cxn>
                <a:cxn ang="0">
                  <a:pos x="53" y="19"/>
                </a:cxn>
                <a:cxn ang="0">
                  <a:pos x="54" y="20"/>
                </a:cxn>
                <a:cxn ang="0">
                  <a:pos x="54" y="57"/>
                </a:cxn>
                <a:cxn ang="0">
                  <a:pos x="68" y="57"/>
                </a:cxn>
                <a:cxn ang="0">
                  <a:pos x="67" y="58"/>
                </a:cxn>
                <a:cxn ang="0">
                  <a:pos x="60" y="58"/>
                </a:cxn>
                <a:cxn ang="0">
                  <a:pos x="59" y="57"/>
                </a:cxn>
                <a:cxn ang="0">
                  <a:pos x="59" y="1"/>
                </a:cxn>
                <a:cxn ang="0">
                  <a:pos x="60" y="0"/>
                </a:cxn>
                <a:cxn ang="0">
                  <a:pos x="67" y="0"/>
                </a:cxn>
                <a:cxn ang="0">
                  <a:pos x="68" y="1"/>
                </a:cxn>
                <a:cxn ang="0">
                  <a:pos x="68" y="57"/>
                </a:cxn>
              </a:cxnLst>
              <a:rect l="0" t="0" r="r" b="b"/>
              <a:pathLst>
                <a:path w="68" h="58">
                  <a:moveTo>
                    <a:pt x="10" y="57"/>
                  </a:moveTo>
                  <a:cubicBezTo>
                    <a:pt x="10" y="57"/>
                    <a:pt x="10" y="58"/>
                    <a:pt x="9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0" y="57"/>
                    <a:pt x="0" y="5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48"/>
                    <a:pt x="2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8"/>
                    <a:pt x="10" y="49"/>
                    <a:pt x="10" y="49"/>
                  </a:cubicBezTo>
                  <a:lnTo>
                    <a:pt x="10" y="57"/>
                  </a:lnTo>
                  <a:close/>
                  <a:moveTo>
                    <a:pt x="25" y="57"/>
                  </a:moveTo>
                  <a:cubicBezTo>
                    <a:pt x="25" y="57"/>
                    <a:pt x="24" y="58"/>
                    <a:pt x="24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5" y="57"/>
                    <a:pt x="15" y="5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6" y="43"/>
                    <a:pt x="16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5" y="44"/>
                    <a:pt x="25" y="44"/>
                  </a:cubicBezTo>
                  <a:lnTo>
                    <a:pt x="25" y="57"/>
                  </a:lnTo>
                  <a:close/>
                  <a:moveTo>
                    <a:pt x="39" y="57"/>
                  </a:moveTo>
                  <a:cubicBezTo>
                    <a:pt x="39" y="57"/>
                    <a:pt x="39" y="58"/>
                    <a:pt x="38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0" y="58"/>
                    <a:pt x="30" y="57"/>
                    <a:pt x="30" y="5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4"/>
                    <a:pt x="30" y="34"/>
                    <a:pt x="31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5"/>
                  </a:cubicBezTo>
                  <a:lnTo>
                    <a:pt x="39" y="57"/>
                  </a:lnTo>
                  <a:close/>
                  <a:moveTo>
                    <a:pt x="54" y="57"/>
                  </a:moveTo>
                  <a:cubicBezTo>
                    <a:pt x="54" y="57"/>
                    <a:pt x="53" y="58"/>
                    <a:pt x="53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4" y="57"/>
                    <a:pt x="44" y="57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5" y="19"/>
                    <a:pt x="45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4" y="20"/>
                    <a:pt x="54" y="20"/>
                  </a:cubicBezTo>
                  <a:lnTo>
                    <a:pt x="54" y="57"/>
                  </a:lnTo>
                  <a:close/>
                  <a:moveTo>
                    <a:pt x="68" y="57"/>
                  </a:moveTo>
                  <a:cubicBezTo>
                    <a:pt x="68" y="57"/>
                    <a:pt x="68" y="58"/>
                    <a:pt x="67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8"/>
                    <a:pt x="59" y="57"/>
                    <a:pt x="59" y="57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0"/>
                    <a:pt x="59" y="0"/>
                    <a:pt x="60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8" y="0"/>
                    <a:pt x="68" y="1"/>
                  </a:cubicBezTo>
                  <a:lnTo>
                    <a:pt x="68" y="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i="0" u="none" strike="noStrike" kern="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1DFDBE2-7CB6-41F0-87B3-CCAF373A7FF4}"/>
              </a:ext>
            </a:extLst>
          </p:cNvPr>
          <p:cNvGrpSpPr/>
          <p:nvPr/>
        </p:nvGrpSpPr>
        <p:grpSpPr>
          <a:xfrm>
            <a:off x="1310985" y="3512387"/>
            <a:ext cx="1551587" cy="1729604"/>
            <a:chOff x="1428531" y="5401557"/>
            <a:chExt cx="1551587" cy="1232576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CF93F1E-DC0E-4376-80E5-532AABCCED3A}"/>
                </a:ext>
              </a:extLst>
            </p:cNvPr>
            <p:cNvSpPr txBox="1"/>
            <p:nvPr/>
          </p:nvSpPr>
          <p:spPr>
            <a:xfrm>
              <a:off x="1428531" y="5743918"/>
              <a:ext cx="1442299" cy="890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Apple pay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是基于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NFC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技术的支付模式，不依赖网络。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660C51D-B4A1-4918-BB29-9F85226237CA}"/>
                </a:ext>
              </a:extLst>
            </p:cNvPr>
            <p:cNvSpPr txBox="1"/>
            <p:nvPr/>
          </p:nvSpPr>
          <p:spPr>
            <a:xfrm>
              <a:off x="1430254" y="5401557"/>
              <a:ext cx="15498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40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技术层面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3CF35D0-84E1-4DD5-8B3A-201A81283B25}"/>
              </a:ext>
            </a:extLst>
          </p:cNvPr>
          <p:cNvGrpSpPr/>
          <p:nvPr/>
        </p:nvGrpSpPr>
        <p:grpSpPr>
          <a:xfrm>
            <a:off x="2871291" y="3556917"/>
            <a:ext cx="1875140" cy="1980542"/>
            <a:chOff x="1431298" y="5472707"/>
            <a:chExt cx="1875140" cy="198054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4A65919-874B-4542-8EA4-55832CFEE4F8}"/>
                </a:ext>
              </a:extLst>
            </p:cNvPr>
            <p:cNvSpPr txBox="1"/>
            <p:nvPr/>
          </p:nvSpPr>
          <p:spPr>
            <a:xfrm>
              <a:off x="1431298" y="5908595"/>
              <a:ext cx="1474856" cy="1544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Apple Pay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不会把银行卡信息发送到苹果平台，比微信和支付宝安全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2A1739C-3E39-4AC9-87A7-9E69E96F9912}"/>
                </a:ext>
              </a:extLst>
            </p:cNvPr>
            <p:cNvSpPr txBox="1"/>
            <p:nvPr/>
          </p:nvSpPr>
          <p:spPr>
            <a:xfrm>
              <a:off x="1477639" y="5472707"/>
              <a:ext cx="18287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40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信息安全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42CD69E-A279-4D1D-B609-0BF76667BC41}"/>
              </a:ext>
            </a:extLst>
          </p:cNvPr>
          <p:cNvGrpSpPr/>
          <p:nvPr/>
        </p:nvGrpSpPr>
        <p:grpSpPr>
          <a:xfrm>
            <a:off x="4372163" y="3550584"/>
            <a:ext cx="2043566" cy="2880404"/>
            <a:chOff x="1273136" y="5430596"/>
            <a:chExt cx="2043566" cy="2880404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ECE6E850-00B9-46AD-9BB4-25A395B8484C}"/>
                </a:ext>
              </a:extLst>
            </p:cNvPr>
            <p:cNvSpPr txBox="1"/>
            <p:nvPr/>
          </p:nvSpPr>
          <p:spPr>
            <a:xfrm>
              <a:off x="1273136" y="5830706"/>
              <a:ext cx="1799555" cy="2480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微信和支付宝需要扫码付款输入密码等系列流程。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marL="285750" marR="0" lvl="0" indent="-285750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Apple Pay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要将手机靠近有闪付标志的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POS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机上。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4363B31-CA2E-42E2-B9DE-C55230100CFE}"/>
                </a:ext>
              </a:extLst>
            </p:cNvPr>
            <p:cNvSpPr txBox="1"/>
            <p:nvPr/>
          </p:nvSpPr>
          <p:spPr>
            <a:xfrm>
              <a:off x="1487903" y="5430596"/>
              <a:ext cx="18287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40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快捷程度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8150507B-C46E-441C-A903-9593E8F51056}"/>
              </a:ext>
            </a:extLst>
          </p:cNvPr>
          <p:cNvGrpSpPr/>
          <p:nvPr/>
        </p:nvGrpSpPr>
        <p:grpSpPr>
          <a:xfrm>
            <a:off x="6089169" y="3544251"/>
            <a:ext cx="2003187" cy="2387546"/>
            <a:chOff x="1407724" y="5460041"/>
            <a:chExt cx="2003187" cy="2387546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5CCA686-A026-44D3-8597-87AA88D6A359}"/>
                </a:ext>
              </a:extLst>
            </p:cNvPr>
            <p:cNvSpPr txBox="1"/>
            <p:nvPr/>
          </p:nvSpPr>
          <p:spPr>
            <a:xfrm>
              <a:off x="1407724" y="5908595"/>
              <a:ext cx="153184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rtl="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微信支付宝可以在任何有微信和支付宝</a:t>
              </a: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APP</a:t>
              </a: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的手机上支付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285750" marR="0" lvl="0" indent="-285750" defTabSz="914400" rtl="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Apple Pay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只能在苹果公司产品上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24B8D81-585F-4387-8848-5B5B24563A04}"/>
                </a:ext>
              </a:extLst>
            </p:cNvPr>
            <p:cNvSpPr txBox="1"/>
            <p:nvPr/>
          </p:nvSpPr>
          <p:spPr>
            <a:xfrm>
              <a:off x="1582112" y="5460041"/>
              <a:ext cx="18287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spc="400" dirty="0">
                  <a:solidFill>
                    <a:srgbClr val="44546A"/>
                  </a:solidFill>
                  <a:cs typeface="+mn-ea"/>
                  <a:sym typeface="+mn-lt"/>
                </a:rPr>
                <a:t>使用</a:t>
              </a:r>
              <a:r>
                <a:rPr kumimoji="0" lang="zh-CN" altLang="en-US" sz="2000" i="0" u="none" strike="noStrike" kern="1200" cap="none" spc="40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范围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3691FFAF-4FDE-4062-A517-A0F8A4E67F92}"/>
              </a:ext>
            </a:extLst>
          </p:cNvPr>
          <p:cNvGrpSpPr/>
          <p:nvPr/>
        </p:nvGrpSpPr>
        <p:grpSpPr>
          <a:xfrm>
            <a:off x="7739020" y="3550584"/>
            <a:ext cx="1932490" cy="1678743"/>
            <a:chOff x="1490079" y="5466374"/>
            <a:chExt cx="1932490" cy="1678743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139BF1B-2B17-4884-8906-6A292C3E8FEA}"/>
                </a:ext>
              </a:extLst>
            </p:cNvPr>
            <p:cNvSpPr txBox="1"/>
            <p:nvPr/>
          </p:nvSpPr>
          <p:spPr>
            <a:xfrm>
              <a:off x="1490079" y="5895929"/>
              <a:ext cx="1527735" cy="1249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三者都不会向消费者收费，但对商户的收费有区别。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AF3527A3-3E52-4C85-BDE2-12F4DEA5C7F1}"/>
                </a:ext>
              </a:extLst>
            </p:cNvPr>
            <p:cNvSpPr txBox="1"/>
            <p:nvPr/>
          </p:nvSpPr>
          <p:spPr>
            <a:xfrm>
              <a:off x="1593770" y="5466374"/>
              <a:ext cx="18287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40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从费用上</a:t>
              </a:r>
            </a:p>
          </p:txBody>
        </p:sp>
      </p:grpSp>
      <p:pic>
        <p:nvPicPr>
          <p:cNvPr id="3" name="图片 2" descr="图表, 旭日形&#10;&#10;描述已自动生成">
            <a:extLst>
              <a:ext uri="{FF2B5EF4-FFF2-40B4-BE49-F238E27FC236}">
                <a16:creationId xmlns:a16="http://schemas.microsoft.com/office/drawing/2014/main" id="{E6827BFF-DD7F-5B47-FD63-C1B10A7E76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B692A9F-F77C-CB17-6C47-0CD9F92F6A87}"/>
              </a:ext>
            </a:extLst>
          </p:cNvPr>
          <p:cNvSpPr txBox="1"/>
          <p:nvPr/>
        </p:nvSpPr>
        <p:spPr>
          <a:xfrm>
            <a:off x="234799" y="280141"/>
            <a:ext cx="4331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02 </a:t>
            </a: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三种第三方支付模式的对比</a:t>
            </a:r>
          </a:p>
        </p:txBody>
      </p:sp>
    </p:spTree>
    <p:extLst>
      <p:ext uri="{BB962C8B-B14F-4D97-AF65-F5344CB8AC3E}">
        <p14:creationId xmlns:p14="http://schemas.microsoft.com/office/powerpoint/2010/main" val="231226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77DAC8EB-FA83-7E4C-AF62-241BA0588B17}"/>
              </a:ext>
            </a:extLst>
          </p:cNvPr>
          <p:cNvSpPr/>
          <p:nvPr/>
        </p:nvSpPr>
        <p:spPr>
          <a:xfrm>
            <a:off x="5070393" y="668411"/>
            <a:ext cx="2160000" cy="2160000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87BF9EF1-4524-664B-B4E4-F19DF76D9A44}"/>
              </a:ext>
            </a:extLst>
          </p:cNvPr>
          <p:cNvSpPr/>
          <p:nvPr/>
        </p:nvSpPr>
        <p:spPr>
          <a:xfrm>
            <a:off x="4507730" y="1424652"/>
            <a:ext cx="243152" cy="243152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id="{0B261106-7C4E-5C45-85CE-F2A206EC566B}"/>
              </a:ext>
            </a:extLst>
          </p:cNvPr>
          <p:cNvSpPr/>
          <p:nvPr/>
        </p:nvSpPr>
        <p:spPr>
          <a:xfrm>
            <a:off x="4750882" y="1887516"/>
            <a:ext cx="127491" cy="127491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圆角矩形 4">
            <a:extLst>
              <a:ext uri="{FF2B5EF4-FFF2-40B4-BE49-F238E27FC236}">
                <a16:creationId xmlns:a16="http://schemas.microsoft.com/office/drawing/2014/main" id="{DA32410C-A7A8-484A-9119-0B7FF46D9A48}"/>
              </a:ext>
            </a:extLst>
          </p:cNvPr>
          <p:cNvSpPr/>
          <p:nvPr/>
        </p:nvSpPr>
        <p:spPr>
          <a:xfrm>
            <a:off x="7318469" y="1320858"/>
            <a:ext cx="209070" cy="209070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E6D4DB-97A7-664D-A539-41472511B747}"/>
              </a:ext>
            </a:extLst>
          </p:cNvPr>
          <p:cNvSpPr txBox="1"/>
          <p:nvPr/>
        </p:nvSpPr>
        <p:spPr>
          <a:xfrm>
            <a:off x="5281898" y="1565553"/>
            <a:ext cx="1798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第</a:t>
            </a:r>
            <a:r>
              <a:rPr kumimoji="1" lang="zh-CN" altLang="en-US" sz="2800" dirty="0">
                <a:solidFill>
                  <a:srgbClr val="44546A"/>
                </a:solidFill>
                <a:cs typeface="+mn-ea"/>
                <a:sym typeface="+mn-lt"/>
              </a:rPr>
              <a:t>三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部分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A5CD6C-CEAA-2F4F-84CB-CDF42E3F6FB0}"/>
              </a:ext>
            </a:extLst>
          </p:cNvPr>
          <p:cNvSpPr txBox="1"/>
          <p:nvPr/>
        </p:nvSpPr>
        <p:spPr>
          <a:xfrm>
            <a:off x="5293773" y="1998761"/>
            <a:ext cx="17742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PART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EEC32F-A461-E14B-BA72-2A0A3033AF09}"/>
              </a:ext>
            </a:extLst>
          </p:cNvPr>
          <p:cNvSpPr txBox="1"/>
          <p:nvPr/>
        </p:nvSpPr>
        <p:spPr>
          <a:xfrm>
            <a:off x="3373139" y="2770523"/>
            <a:ext cx="544572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zh-CN" altLang="en-US" sz="6600" dirty="0">
                <a:solidFill>
                  <a:srgbClr val="44546A"/>
                </a:solidFill>
                <a:cs typeface="+mn-ea"/>
                <a:sym typeface="+mn-lt"/>
              </a:rPr>
              <a:t>“</a:t>
            </a:r>
            <a:r>
              <a:rPr kumimoji="1" lang="en-US" altLang="zh-CN" sz="6600" dirty="0">
                <a:solidFill>
                  <a:srgbClr val="44546A"/>
                </a:solidFill>
                <a:cs typeface="+mn-ea"/>
                <a:sym typeface="+mn-lt"/>
              </a:rPr>
              <a:t>O2O</a:t>
            </a:r>
            <a:r>
              <a:rPr kumimoji="1" lang="zh-CN" altLang="en-US" sz="6600" dirty="0">
                <a:solidFill>
                  <a:srgbClr val="44546A"/>
                </a:solidFill>
                <a:cs typeface="+mn-ea"/>
                <a:sym typeface="+mn-lt"/>
              </a:rPr>
              <a:t>”概念</a:t>
            </a:r>
          </a:p>
        </p:txBody>
      </p:sp>
      <p:pic>
        <p:nvPicPr>
          <p:cNvPr id="10" name="图片 9" descr="图表, 旭日形&#10;&#10;描述已自动生成">
            <a:extLst>
              <a:ext uri="{FF2B5EF4-FFF2-40B4-BE49-F238E27FC236}">
                <a16:creationId xmlns:a16="http://schemas.microsoft.com/office/drawing/2014/main" id="{8312C7B8-ED87-A09B-2737-8EC969610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0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F8679FC-8B9E-6441-A79D-AFE13CFD3A13}"/>
              </a:ext>
            </a:extLst>
          </p:cNvPr>
          <p:cNvSpPr txBox="1"/>
          <p:nvPr/>
        </p:nvSpPr>
        <p:spPr>
          <a:xfrm>
            <a:off x="264008" y="291841"/>
            <a:ext cx="2550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dirty="0">
                <a:solidFill>
                  <a:srgbClr val="44546A"/>
                </a:solidFill>
                <a:cs typeface="+mn-ea"/>
                <a:sym typeface="+mn-lt"/>
              </a:rPr>
              <a:t>03 </a:t>
            </a:r>
            <a:r>
              <a:rPr kumimoji="1" lang="zh-CN" altLang="en-US" sz="2400" dirty="0">
                <a:solidFill>
                  <a:srgbClr val="44546A"/>
                </a:solidFill>
                <a:cs typeface="+mn-ea"/>
                <a:sym typeface="+mn-lt"/>
              </a:rPr>
              <a:t>“</a:t>
            </a:r>
            <a:r>
              <a:rPr kumimoji="1" lang="en-US" altLang="zh-CN" sz="2400" dirty="0">
                <a:solidFill>
                  <a:srgbClr val="44546A"/>
                </a:solidFill>
                <a:cs typeface="+mn-ea"/>
                <a:sym typeface="+mn-lt"/>
              </a:rPr>
              <a:t>O2O</a:t>
            </a:r>
            <a:r>
              <a:rPr kumimoji="1" lang="zh-CN" altLang="en-US" sz="2400" dirty="0">
                <a:solidFill>
                  <a:srgbClr val="44546A"/>
                </a:solidFill>
                <a:cs typeface="+mn-ea"/>
                <a:sym typeface="+mn-lt"/>
              </a:rPr>
              <a:t>”概念</a:t>
            </a:r>
            <a:endParaRPr kumimoji="1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CB9F34-5306-8A40-AA11-03AB4FFD28A1}"/>
              </a:ext>
            </a:extLst>
          </p:cNvPr>
          <p:cNvSpPr/>
          <p:nvPr/>
        </p:nvSpPr>
        <p:spPr>
          <a:xfrm>
            <a:off x="6095999" y="2136508"/>
            <a:ext cx="5701601" cy="231622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F1BE3E-FD14-184B-A572-89F3AAD95623}"/>
              </a:ext>
            </a:extLst>
          </p:cNvPr>
          <p:cNvSpPr txBox="1"/>
          <p:nvPr/>
        </p:nvSpPr>
        <p:spPr>
          <a:xfrm>
            <a:off x="6384194" y="2845811"/>
            <a:ext cx="4725424" cy="1253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O2O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即在线离线</a:t>
            </a: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线上到线下，是指将线下的商务机会与互联网结合，让互联网成为线下交易的平台。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419D01-0CB6-8345-A784-D4C34B1C012E}"/>
              </a:ext>
            </a:extLst>
          </p:cNvPr>
          <p:cNvSpPr txBox="1"/>
          <p:nvPr/>
        </p:nvSpPr>
        <p:spPr>
          <a:xfrm>
            <a:off x="6353263" y="2297107"/>
            <a:ext cx="1730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noProof="0" dirty="0">
                <a:solidFill>
                  <a:srgbClr val="44546A"/>
                </a:solidFill>
                <a:cs typeface="+mn-ea"/>
                <a:sym typeface="+mn-lt"/>
              </a:rPr>
              <a:t>定义</a:t>
            </a:r>
            <a:endParaRPr kumimoji="1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EFBA3B3-B5DD-6C4C-A007-A04F86C5FE21}"/>
              </a:ext>
            </a:extLst>
          </p:cNvPr>
          <p:cNvSpPr/>
          <p:nvPr/>
        </p:nvSpPr>
        <p:spPr>
          <a:xfrm>
            <a:off x="6096000" y="2081076"/>
            <a:ext cx="5701592" cy="113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84194" y="6588492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18" name="图片 17" descr="图表, 旭日形&#10;&#10;描述已自动生成">
            <a:extLst>
              <a:ext uri="{FF2B5EF4-FFF2-40B4-BE49-F238E27FC236}">
                <a16:creationId xmlns:a16="http://schemas.microsoft.com/office/drawing/2014/main" id="{C6DE35A7-5B52-118B-CAD8-252A4104DB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A50EBC6-DAA4-AB12-3E26-F2239DAE11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400" y="1320084"/>
            <a:ext cx="3384801" cy="252731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618525AF-60EB-2D65-ADCA-9A3C91ABA0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0757" y="3294618"/>
            <a:ext cx="4056889" cy="304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73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utoShape 5">
            <a:extLst>
              <a:ext uri="{FF2B5EF4-FFF2-40B4-BE49-F238E27FC236}">
                <a16:creationId xmlns:a16="http://schemas.microsoft.com/office/drawing/2014/main" id="{AC1E58BE-F481-4AE2-B629-4395518EA796}"/>
              </a:ext>
            </a:extLst>
          </p:cNvPr>
          <p:cNvSpPr/>
          <p:nvPr/>
        </p:nvSpPr>
        <p:spPr bwMode="auto">
          <a:xfrm>
            <a:off x="1153160" y="3035617"/>
            <a:ext cx="2362835" cy="84518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AutoShape 7">
            <a:extLst>
              <a:ext uri="{FF2B5EF4-FFF2-40B4-BE49-F238E27FC236}">
                <a16:creationId xmlns:a16="http://schemas.microsoft.com/office/drawing/2014/main" id="{B74173CC-15F5-42DF-ADC5-1BE62187DA7C}"/>
              </a:ext>
            </a:extLst>
          </p:cNvPr>
          <p:cNvSpPr/>
          <p:nvPr/>
        </p:nvSpPr>
        <p:spPr bwMode="auto">
          <a:xfrm>
            <a:off x="1167767" y="1974166"/>
            <a:ext cx="910341" cy="910513"/>
          </a:xfrm>
          <a:custGeom>
            <a:avLst/>
            <a:gdLst>
              <a:gd name="T0" fmla="*/ 795670 w 19679"/>
              <a:gd name="T1" fmla="*/ 873385 h 19679"/>
              <a:gd name="T2" fmla="*/ 795670 w 19679"/>
              <a:gd name="T3" fmla="*/ 873385 h 19679"/>
              <a:gd name="T4" fmla="*/ 795670 w 19679"/>
              <a:gd name="T5" fmla="*/ 873385 h 19679"/>
              <a:gd name="T6" fmla="*/ 795670 w 19679"/>
              <a:gd name="T7" fmla="*/ 87338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44546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AutoShape 10">
            <a:extLst>
              <a:ext uri="{FF2B5EF4-FFF2-40B4-BE49-F238E27FC236}">
                <a16:creationId xmlns:a16="http://schemas.microsoft.com/office/drawing/2014/main" id="{15AE7569-733A-4E87-9404-137E5613C2B4}"/>
              </a:ext>
            </a:extLst>
          </p:cNvPr>
          <p:cNvSpPr/>
          <p:nvPr/>
        </p:nvSpPr>
        <p:spPr bwMode="auto">
          <a:xfrm>
            <a:off x="3777413" y="3260430"/>
            <a:ext cx="2245777" cy="826044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1" name="AutoShape 12">
            <a:extLst>
              <a:ext uri="{FF2B5EF4-FFF2-40B4-BE49-F238E27FC236}">
                <a16:creationId xmlns:a16="http://schemas.microsoft.com/office/drawing/2014/main" id="{B181AF41-33C6-4FCC-9C0F-85A08830D101}"/>
              </a:ext>
            </a:extLst>
          </p:cNvPr>
          <p:cNvSpPr/>
          <p:nvPr/>
        </p:nvSpPr>
        <p:spPr bwMode="auto">
          <a:xfrm>
            <a:off x="3799205" y="4357370"/>
            <a:ext cx="955675" cy="956945"/>
          </a:xfrm>
          <a:custGeom>
            <a:avLst/>
            <a:gdLst>
              <a:gd name="T0" fmla="*/ 795670 w 19679"/>
              <a:gd name="T1" fmla="*/ 873385 h 19679"/>
              <a:gd name="T2" fmla="*/ 795670 w 19679"/>
              <a:gd name="T3" fmla="*/ 873385 h 19679"/>
              <a:gd name="T4" fmla="*/ 795670 w 19679"/>
              <a:gd name="T5" fmla="*/ 873385 h 19679"/>
              <a:gd name="T6" fmla="*/ 795670 w 19679"/>
              <a:gd name="T7" fmla="*/ 87338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44546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AutoShape 15">
            <a:extLst>
              <a:ext uri="{FF2B5EF4-FFF2-40B4-BE49-F238E27FC236}">
                <a16:creationId xmlns:a16="http://schemas.microsoft.com/office/drawing/2014/main" id="{5EA83B89-5052-4AB3-8459-D0D79C45A2E0}"/>
              </a:ext>
            </a:extLst>
          </p:cNvPr>
          <p:cNvSpPr/>
          <p:nvPr/>
        </p:nvSpPr>
        <p:spPr bwMode="auto">
          <a:xfrm>
            <a:off x="6344920" y="3099435"/>
            <a:ext cx="2250440" cy="805180"/>
          </a:xfrm>
          <a:custGeom>
            <a:avLst/>
            <a:gdLst>
              <a:gd name="T0" fmla="*/ 2243931 w 21600"/>
              <a:gd name="T1" fmla="*/ 825500 h 21600"/>
              <a:gd name="T2" fmla="*/ 2243931 w 21600"/>
              <a:gd name="T3" fmla="*/ 825500 h 21600"/>
              <a:gd name="T4" fmla="*/ 2243931 w 21600"/>
              <a:gd name="T5" fmla="*/ 825500 h 21600"/>
              <a:gd name="T6" fmla="*/ 2243931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</p:spPr>
        <p:txBody>
          <a:bodyPr lIns="0" tIns="0" rIns="0" bIns="0" anchor="ctr"/>
          <a:lstStyle/>
          <a:p>
            <a:pPr>
              <a:defRPr/>
            </a:pPr>
            <a:endParaRPr lang="es-ES" sz="2000" dirty="0">
              <a:cs typeface="+mn-ea"/>
              <a:sym typeface="+mn-lt"/>
            </a:endParaRPr>
          </a:p>
        </p:txBody>
      </p:sp>
      <p:sp>
        <p:nvSpPr>
          <p:cNvPr id="46" name="AutoShape 17">
            <a:extLst>
              <a:ext uri="{FF2B5EF4-FFF2-40B4-BE49-F238E27FC236}">
                <a16:creationId xmlns:a16="http://schemas.microsoft.com/office/drawing/2014/main" id="{0301FF06-401D-493A-B5D8-D7F1A19AD63A}"/>
              </a:ext>
            </a:extLst>
          </p:cNvPr>
          <p:cNvSpPr/>
          <p:nvPr/>
        </p:nvSpPr>
        <p:spPr bwMode="auto">
          <a:xfrm>
            <a:off x="6249035" y="1974215"/>
            <a:ext cx="903605" cy="903605"/>
          </a:xfrm>
          <a:custGeom>
            <a:avLst/>
            <a:gdLst>
              <a:gd name="T0" fmla="*/ 795670 w 19679"/>
              <a:gd name="T1" fmla="*/ 873385 h 19679"/>
              <a:gd name="T2" fmla="*/ 795670 w 19679"/>
              <a:gd name="T3" fmla="*/ 873385 h 19679"/>
              <a:gd name="T4" fmla="*/ 795670 w 19679"/>
              <a:gd name="T5" fmla="*/ 873385 h 19679"/>
              <a:gd name="T6" fmla="*/ 795670 w 19679"/>
              <a:gd name="T7" fmla="*/ 87338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44546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9" name="AutoShape 19">
            <a:extLst>
              <a:ext uri="{FF2B5EF4-FFF2-40B4-BE49-F238E27FC236}">
                <a16:creationId xmlns:a16="http://schemas.microsoft.com/office/drawing/2014/main" id="{AC07286E-14F9-47BA-AD1D-A4E76E3C7614}"/>
              </a:ext>
            </a:extLst>
          </p:cNvPr>
          <p:cNvSpPr/>
          <p:nvPr/>
        </p:nvSpPr>
        <p:spPr bwMode="auto">
          <a:xfrm>
            <a:off x="6588897" y="3458209"/>
            <a:ext cx="1716129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00000"/>
              </a:lnSpc>
            </a:pPr>
            <a:r>
              <a:rPr lang="zh-CN" altLang="en-US" sz="1600" b="0" dirty="0">
                <a:latin typeface="+mn-lt"/>
                <a:ea typeface="+mn-ea"/>
                <a:cs typeface="+mn-ea"/>
                <a:sym typeface="+mn-lt"/>
              </a:rPr>
              <a:t>线下到移动互联网</a:t>
            </a:r>
          </a:p>
        </p:txBody>
      </p:sp>
      <p:sp>
        <p:nvSpPr>
          <p:cNvPr id="80" name="AutoShape 20">
            <a:extLst>
              <a:ext uri="{FF2B5EF4-FFF2-40B4-BE49-F238E27FC236}">
                <a16:creationId xmlns:a16="http://schemas.microsoft.com/office/drawing/2014/main" id="{475E770E-6F4B-4720-9AAA-3B55E1452CA3}"/>
              </a:ext>
            </a:extLst>
          </p:cNvPr>
          <p:cNvSpPr/>
          <p:nvPr/>
        </p:nvSpPr>
        <p:spPr bwMode="auto">
          <a:xfrm>
            <a:off x="8996055" y="3284146"/>
            <a:ext cx="2248016" cy="826867"/>
          </a:xfrm>
          <a:custGeom>
            <a:avLst/>
            <a:gdLst>
              <a:gd name="T0" fmla="*/ 2244725 w 21600"/>
              <a:gd name="T1" fmla="*/ 825500 h 21600"/>
              <a:gd name="T2" fmla="*/ 2244725 w 21600"/>
              <a:gd name="T3" fmla="*/ 825500 h 21600"/>
              <a:gd name="T4" fmla="*/ 2244725 w 21600"/>
              <a:gd name="T5" fmla="*/ 825500 h 21600"/>
              <a:gd name="T6" fmla="*/ 2244725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</p:spPr>
        <p:txBody>
          <a:bodyPr lIns="0" tIns="0" rIns="0" bIns="0" anchor="ctr"/>
          <a:lstStyle/>
          <a:p>
            <a:pPr>
              <a:defRPr/>
            </a:pPr>
            <a:endParaRPr lang="es-ES" sz="2000" dirty="0">
              <a:cs typeface="+mn-ea"/>
              <a:sym typeface="+mn-lt"/>
            </a:endParaRPr>
          </a:p>
        </p:txBody>
      </p:sp>
      <p:sp>
        <p:nvSpPr>
          <p:cNvPr id="82" name="AutoShape 22">
            <a:extLst>
              <a:ext uri="{FF2B5EF4-FFF2-40B4-BE49-F238E27FC236}">
                <a16:creationId xmlns:a16="http://schemas.microsoft.com/office/drawing/2014/main" id="{CA647646-C478-419E-93CB-CB9FF2BF2106}"/>
              </a:ext>
            </a:extLst>
          </p:cNvPr>
          <p:cNvSpPr/>
          <p:nvPr/>
        </p:nvSpPr>
        <p:spPr bwMode="auto">
          <a:xfrm>
            <a:off x="8964930" y="4357370"/>
            <a:ext cx="955675" cy="957580"/>
          </a:xfrm>
          <a:custGeom>
            <a:avLst/>
            <a:gdLst>
              <a:gd name="T0" fmla="*/ 795670 w 19679"/>
              <a:gd name="T1" fmla="*/ 873385 h 19679"/>
              <a:gd name="T2" fmla="*/ 795670 w 19679"/>
              <a:gd name="T3" fmla="*/ 873385 h 19679"/>
              <a:gd name="T4" fmla="*/ 795670 w 19679"/>
              <a:gd name="T5" fmla="*/ 873385 h 19679"/>
              <a:gd name="T6" fmla="*/ 795670 w 19679"/>
              <a:gd name="T7" fmla="*/ 87338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44546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4" name="AutoShape 24">
            <a:extLst>
              <a:ext uri="{FF2B5EF4-FFF2-40B4-BE49-F238E27FC236}">
                <a16:creationId xmlns:a16="http://schemas.microsoft.com/office/drawing/2014/main" id="{659147A1-F1EB-45DF-A1ED-04ACE39334EE}"/>
              </a:ext>
            </a:extLst>
          </p:cNvPr>
          <p:cNvSpPr/>
          <p:nvPr/>
        </p:nvSpPr>
        <p:spPr bwMode="auto">
          <a:xfrm>
            <a:off x="9178295" y="3458209"/>
            <a:ext cx="1883536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335280" eaLnBrk="1"/>
            <a:r>
              <a:rPr lang="zh-CN" altLang="en-US" sz="1600" b="0" dirty="0">
                <a:latin typeface="+mn-lt"/>
                <a:ea typeface="+mn-ea"/>
                <a:cs typeface="+mn-ea"/>
                <a:sym typeface="+mn-lt"/>
              </a:rPr>
              <a:t>线下到线上再到线下</a:t>
            </a:r>
          </a:p>
        </p:txBody>
      </p:sp>
      <p:sp>
        <p:nvSpPr>
          <p:cNvPr id="86" name="AutoShape 26">
            <a:extLst>
              <a:ext uri="{FF2B5EF4-FFF2-40B4-BE49-F238E27FC236}">
                <a16:creationId xmlns:a16="http://schemas.microsoft.com/office/drawing/2014/main" id="{3B89D605-8C82-411A-B8CB-29367A5968BC}"/>
              </a:ext>
            </a:extLst>
          </p:cNvPr>
          <p:cNvSpPr/>
          <p:nvPr/>
        </p:nvSpPr>
        <p:spPr bwMode="auto">
          <a:xfrm>
            <a:off x="1191893" y="4357370"/>
            <a:ext cx="2285365" cy="7820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 dirty="0">
                <a:solidFill>
                  <a:srgbClr val="44546A"/>
                </a:solidFill>
                <a:latin typeface="+mn-lt"/>
                <a:ea typeface="+mn-ea"/>
                <a:cs typeface="+mn-ea"/>
                <a:sym typeface="+mn-lt"/>
              </a:rPr>
              <a:t>如淘宝、大众点评、口碑等</a:t>
            </a:r>
          </a:p>
        </p:txBody>
      </p:sp>
      <p:sp>
        <p:nvSpPr>
          <p:cNvPr id="88" name="AutoShape 28">
            <a:extLst>
              <a:ext uri="{FF2B5EF4-FFF2-40B4-BE49-F238E27FC236}">
                <a16:creationId xmlns:a16="http://schemas.microsoft.com/office/drawing/2014/main" id="{1D67F996-34F5-4FE0-9AF2-295265158FE6}"/>
              </a:ext>
            </a:extLst>
          </p:cNvPr>
          <p:cNvSpPr/>
          <p:nvPr/>
        </p:nvSpPr>
        <p:spPr bwMode="auto">
          <a:xfrm>
            <a:off x="3848804" y="1055475"/>
            <a:ext cx="2266950" cy="20285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 dirty="0">
                <a:solidFill>
                  <a:srgbClr val="44546A"/>
                </a:solidFill>
                <a:latin typeface="+mn-lt"/>
                <a:ea typeface="+mn-ea"/>
                <a:cs typeface="+mn-ea"/>
                <a:sym typeface="+mn-lt"/>
              </a:rPr>
              <a:t>在移动互联网发现服务</a:t>
            </a:r>
            <a:r>
              <a:rPr lang="en-US" altLang="zh-CN" sz="1800" b="0" dirty="0">
                <a:solidFill>
                  <a:srgbClr val="44546A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1800" b="0" dirty="0">
                <a:solidFill>
                  <a:srgbClr val="44546A"/>
                </a:solidFill>
                <a:latin typeface="+mn-lt"/>
                <a:ea typeface="+mn-ea"/>
                <a:cs typeface="+mn-ea"/>
                <a:sym typeface="+mn-lt"/>
              </a:rPr>
              <a:t>通过手机支付，再到线下接受服务。</a:t>
            </a:r>
            <a:endParaRPr lang="en-US" altLang="zh-CN" sz="1800" b="0" dirty="0">
              <a:solidFill>
                <a:srgbClr val="44546A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800" b="0" dirty="0">
                <a:solidFill>
                  <a:srgbClr val="44546A"/>
                </a:solidFill>
                <a:latin typeface="+mn-lt"/>
                <a:ea typeface="+mn-ea"/>
                <a:cs typeface="+mn-ea"/>
                <a:sym typeface="+mn-lt"/>
              </a:rPr>
              <a:t>如手机点评、百度身边、切客等</a:t>
            </a:r>
          </a:p>
        </p:txBody>
      </p:sp>
      <p:pic>
        <p:nvPicPr>
          <p:cNvPr id="3" name="图片 2" descr="图表, 旭日形&#10;&#10;描述已自动生成">
            <a:extLst>
              <a:ext uri="{FF2B5EF4-FFF2-40B4-BE49-F238E27FC236}">
                <a16:creationId xmlns:a16="http://schemas.microsoft.com/office/drawing/2014/main" id="{449AD27B-0EC4-0A29-8761-E0E4FE8446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E553802-8C5F-AC2F-B2DD-F541DCAA7AD6}"/>
              </a:ext>
            </a:extLst>
          </p:cNvPr>
          <p:cNvSpPr txBox="1"/>
          <p:nvPr/>
        </p:nvSpPr>
        <p:spPr>
          <a:xfrm>
            <a:off x="264008" y="291841"/>
            <a:ext cx="5320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dirty="0">
                <a:solidFill>
                  <a:srgbClr val="44546A"/>
                </a:solidFill>
                <a:cs typeface="+mn-ea"/>
                <a:sym typeface="+mn-lt"/>
              </a:rPr>
              <a:t>03 </a:t>
            </a:r>
            <a:r>
              <a:rPr kumimoji="1" lang="zh-CN" altLang="en-US" sz="2400" dirty="0">
                <a:solidFill>
                  <a:srgbClr val="44546A"/>
                </a:solidFill>
                <a:cs typeface="+mn-ea"/>
                <a:sym typeface="+mn-lt"/>
              </a:rPr>
              <a:t>“</a:t>
            </a:r>
            <a:r>
              <a:rPr kumimoji="1" lang="en-US" altLang="zh-CN" sz="2400" dirty="0">
                <a:solidFill>
                  <a:srgbClr val="44546A"/>
                </a:solidFill>
                <a:cs typeface="+mn-ea"/>
                <a:sym typeface="+mn-lt"/>
              </a:rPr>
              <a:t>O2O</a:t>
            </a:r>
            <a:r>
              <a:rPr kumimoji="1" lang="zh-CN" altLang="en-US" sz="2400" dirty="0">
                <a:solidFill>
                  <a:srgbClr val="44546A"/>
                </a:solidFill>
                <a:cs typeface="+mn-ea"/>
                <a:sym typeface="+mn-lt"/>
              </a:rPr>
              <a:t>”四大核心应用场景及举例</a:t>
            </a:r>
            <a:endParaRPr kumimoji="1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AutoShape 14">
            <a:extLst>
              <a:ext uri="{FF2B5EF4-FFF2-40B4-BE49-F238E27FC236}">
                <a16:creationId xmlns:a16="http://schemas.microsoft.com/office/drawing/2014/main" id="{B8162B13-AC2E-ECAF-FEC1-3D96DABBB7F3}"/>
              </a:ext>
            </a:extLst>
          </p:cNvPr>
          <p:cNvSpPr/>
          <p:nvPr/>
        </p:nvSpPr>
        <p:spPr bwMode="auto">
          <a:xfrm>
            <a:off x="1427848" y="3427231"/>
            <a:ext cx="1813457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335280" eaLnBrk="1"/>
            <a:r>
              <a:rPr lang="zh-CN" altLang="en-US" sz="1600" b="0" dirty="0">
                <a:latin typeface="+mn-lt"/>
                <a:ea typeface="+mn-ea"/>
                <a:cs typeface="+mn-ea"/>
                <a:sym typeface="+mn-lt"/>
              </a:rPr>
              <a:t>互联网到线下模式</a:t>
            </a:r>
          </a:p>
        </p:txBody>
      </p:sp>
      <p:sp>
        <p:nvSpPr>
          <p:cNvPr id="5" name="AutoShape 19">
            <a:extLst>
              <a:ext uri="{FF2B5EF4-FFF2-40B4-BE49-F238E27FC236}">
                <a16:creationId xmlns:a16="http://schemas.microsoft.com/office/drawing/2014/main" id="{EDC9E11E-F41E-A8F2-127C-84871D7F008D}"/>
              </a:ext>
            </a:extLst>
          </p:cNvPr>
          <p:cNvSpPr/>
          <p:nvPr/>
        </p:nvSpPr>
        <p:spPr bwMode="auto">
          <a:xfrm>
            <a:off x="3997213" y="3439711"/>
            <a:ext cx="1806176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00000"/>
              </a:lnSpc>
            </a:pPr>
            <a:r>
              <a:rPr lang="zh-CN" altLang="en-US" sz="1600" b="0" dirty="0">
                <a:latin typeface="+mn-lt"/>
                <a:ea typeface="+mn-ea"/>
                <a:cs typeface="+mn-ea"/>
                <a:sym typeface="+mn-lt"/>
              </a:rPr>
              <a:t>移动互联网到线下</a:t>
            </a:r>
          </a:p>
        </p:txBody>
      </p:sp>
      <p:sp>
        <p:nvSpPr>
          <p:cNvPr id="7" name="AutoShape 28">
            <a:extLst>
              <a:ext uri="{FF2B5EF4-FFF2-40B4-BE49-F238E27FC236}">
                <a16:creationId xmlns:a16="http://schemas.microsoft.com/office/drawing/2014/main" id="{C8B42928-4CD7-5928-8F84-81934F3BF135}"/>
              </a:ext>
            </a:extLst>
          </p:cNvPr>
          <p:cNvSpPr/>
          <p:nvPr/>
        </p:nvSpPr>
        <p:spPr bwMode="auto">
          <a:xfrm>
            <a:off x="6344920" y="4063204"/>
            <a:ext cx="2266950" cy="16130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 dirty="0">
                <a:solidFill>
                  <a:srgbClr val="44546A"/>
                </a:solidFill>
                <a:latin typeface="+mn-lt"/>
                <a:ea typeface="+mn-ea"/>
                <a:cs typeface="+mn-ea"/>
                <a:sym typeface="+mn-lt"/>
              </a:rPr>
              <a:t>在线下扫描，线上支付再由物流快递给消费者。如快拍、购物搜索、手机淘宝</a:t>
            </a:r>
          </a:p>
        </p:txBody>
      </p:sp>
      <p:sp>
        <p:nvSpPr>
          <p:cNvPr id="8" name="AutoShape 28">
            <a:extLst>
              <a:ext uri="{FF2B5EF4-FFF2-40B4-BE49-F238E27FC236}">
                <a16:creationId xmlns:a16="http://schemas.microsoft.com/office/drawing/2014/main" id="{95D311D0-CB2B-E11C-C95B-DE09F8B40D9F}"/>
              </a:ext>
            </a:extLst>
          </p:cNvPr>
          <p:cNvSpPr/>
          <p:nvPr/>
        </p:nvSpPr>
        <p:spPr bwMode="auto">
          <a:xfrm>
            <a:off x="9057015" y="1438556"/>
            <a:ext cx="2266950" cy="16130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 dirty="0">
                <a:solidFill>
                  <a:srgbClr val="44546A"/>
                </a:solidFill>
                <a:latin typeface="+mn-lt"/>
                <a:ea typeface="+mn-ea"/>
                <a:cs typeface="+mn-ea"/>
                <a:sym typeface="+mn-lt"/>
              </a:rPr>
              <a:t>线下扫码获取信息，手机支付，再到线下接受服务。如大众点评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A6E281C-A728-F6A1-1EC8-DE6B5DB9FC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3988" y="291841"/>
            <a:ext cx="2319151" cy="1543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47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39" grpId="0" animBg="1"/>
      <p:bldP spid="39" grpId="1" animBg="1"/>
      <p:bldP spid="44" grpId="0" animBg="1"/>
      <p:bldP spid="44" grpId="1" animBg="1"/>
      <p:bldP spid="79" grpId="0" animBg="1"/>
      <p:bldP spid="79" grpId="1" animBg="1"/>
      <p:bldP spid="80" grpId="0" animBg="1"/>
      <p:bldP spid="80" grpId="1" animBg="1"/>
      <p:bldP spid="84" grpId="0" animBg="1"/>
      <p:bldP spid="84" grpId="1" animBg="1"/>
      <p:bldP spid="86" grpId="0"/>
      <p:bldP spid="86" grpId="1"/>
      <p:bldP spid="88" grpId="0"/>
      <p:bldP spid="88" grpId="1"/>
      <p:bldP spid="2" grpId="0" animBg="1"/>
      <p:bldP spid="2" grpId="1" animBg="1"/>
      <p:bldP spid="5" grpId="0" animBg="1"/>
      <p:bldP spid="5" grpId="1" animBg="1"/>
      <p:bldP spid="7" grpId="0"/>
      <p:bldP spid="7" grpId="1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id="{1B2BAA42-4C92-6A46-ACCA-D9C1FF8B3505}"/>
              </a:ext>
            </a:extLst>
          </p:cNvPr>
          <p:cNvSpPr/>
          <p:nvPr/>
        </p:nvSpPr>
        <p:spPr>
          <a:xfrm rot="10800000">
            <a:off x="1635661" y="1992512"/>
            <a:ext cx="2286000" cy="712697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1958978-D8C3-564B-A7C1-91D0CD6F30D5}"/>
              </a:ext>
            </a:extLst>
          </p:cNvPr>
          <p:cNvSpPr/>
          <p:nvPr/>
        </p:nvSpPr>
        <p:spPr>
          <a:xfrm>
            <a:off x="4288638" y="1970661"/>
            <a:ext cx="756399" cy="75639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" name="그룹 259">
            <a:extLst>
              <a:ext uri="{FF2B5EF4-FFF2-40B4-BE49-F238E27FC236}">
                <a16:creationId xmlns:a16="http://schemas.microsoft.com/office/drawing/2014/main" id="{4A2EF700-8F4A-0442-ADBE-FE48B61BE975}"/>
              </a:ext>
            </a:extLst>
          </p:cNvPr>
          <p:cNvGrpSpPr/>
          <p:nvPr/>
        </p:nvGrpSpPr>
        <p:grpSpPr>
          <a:xfrm>
            <a:off x="4470717" y="2155541"/>
            <a:ext cx="392240" cy="386638"/>
            <a:chOff x="5451265" y="5564677"/>
            <a:chExt cx="392240" cy="386638"/>
          </a:xfrm>
          <a:solidFill>
            <a:schemeClr val="bg1"/>
          </a:solidFill>
        </p:grpSpPr>
        <p:sp>
          <p:nvSpPr>
            <p:cNvPr id="6" name="자유형: 도형 260">
              <a:extLst>
                <a:ext uri="{FF2B5EF4-FFF2-40B4-BE49-F238E27FC236}">
                  <a16:creationId xmlns:a16="http://schemas.microsoft.com/office/drawing/2014/main" id="{EABEF3B8-DB79-E143-B798-EE46E6216851}"/>
                </a:ext>
              </a:extLst>
            </p:cNvPr>
            <p:cNvSpPr/>
            <p:nvPr/>
          </p:nvSpPr>
          <p:spPr>
            <a:xfrm>
              <a:off x="5563503" y="5855779"/>
              <a:ext cx="161925" cy="57150"/>
            </a:xfrm>
            <a:custGeom>
              <a:avLst/>
              <a:gdLst>
                <a:gd name="connsiteX0" fmla="*/ 162537 w 161925"/>
                <a:gd name="connsiteY0" fmla="*/ 44100 h 57150"/>
                <a:gd name="connsiteX1" fmla="*/ 151964 w 161925"/>
                <a:gd name="connsiteY1" fmla="*/ 29432 h 57150"/>
                <a:gd name="connsiteX2" fmla="*/ 140820 w 161925"/>
                <a:gd name="connsiteY2" fmla="*/ 29432 h 57150"/>
                <a:gd name="connsiteX3" fmla="*/ 140820 w 161925"/>
                <a:gd name="connsiteY3" fmla="*/ 7144 h 57150"/>
                <a:gd name="connsiteX4" fmla="*/ 29377 w 161925"/>
                <a:gd name="connsiteY4" fmla="*/ 7144 h 57150"/>
                <a:gd name="connsiteX5" fmla="*/ 29377 w 161925"/>
                <a:gd name="connsiteY5" fmla="*/ 29432 h 57150"/>
                <a:gd name="connsiteX6" fmla="*/ 18233 w 161925"/>
                <a:gd name="connsiteY6" fmla="*/ 29432 h 57150"/>
                <a:gd name="connsiteX7" fmla="*/ 7660 w 161925"/>
                <a:gd name="connsiteY7" fmla="*/ 37052 h 57150"/>
                <a:gd name="connsiteX8" fmla="*/ 18233 w 161925"/>
                <a:gd name="connsiteY8" fmla="*/ 51721 h 57150"/>
                <a:gd name="connsiteX9" fmla="*/ 151964 w 161925"/>
                <a:gd name="connsiteY9" fmla="*/ 51721 h 57150"/>
                <a:gd name="connsiteX10" fmla="*/ 162537 w 161925"/>
                <a:gd name="connsiteY10" fmla="*/ 4410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1925" h="57150">
                  <a:moveTo>
                    <a:pt x="162537" y="44100"/>
                  </a:moveTo>
                  <a:cubicBezTo>
                    <a:pt x="164823" y="36480"/>
                    <a:pt x="159203" y="29432"/>
                    <a:pt x="151964" y="29432"/>
                  </a:cubicBezTo>
                  <a:lnTo>
                    <a:pt x="140820" y="29432"/>
                  </a:lnTo>
                  <a:lnTo>
                    <a:pt x="140820" y="7144"/>
                  </a:lnTo>
                  <a:lnTo>
                    <a:pt x="29377" y="7144"/>
                  </a:lnTo>
                  <a:lnTo>
                    <a:pt x="29377" y="29432"/>
                  </a:lnTo>
                  <a:lnTo>
                    <a:pt x="18233" y="29432"/>
                  </a:lnTo>
                  <a:cubicBezTo>
                    <a:pt x="13471" y="29432"/>
                    <a:pt x="9089" y="32480"/>
                    <a:pt x="7660" y="37052"/>
                  </a:cubicBezTo>
                  <a:cubicBezTo>
                    <a:pt x="5374" y="44672"/>
                    <a:pt x="10994" y="51721"/>
                    <a:pt x="18233" y="51721"/>
                  </a:cubicBezTo>
                  <a:lnTo>
                    <a:pt x="151964" y="51721"/>
                  </a:lnTo>
                  <a:cubicBezTo>
                    <a:pt x="156822" y="51815"/>
                    <a:pt x="161204" y="48768"/>
                    <a:pt x="162537" y="44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자유형: 도형 261">
              <a:extLst>
                <a:ext uri="{FF2B5EF4-FFF2-40B4-BE49-F238E27FC236}">
                  <a16:creationId xmlns:a16="http://schemas.microsoft.com/office/drawing/2014/main" id="{421312F4-BE44-A444-8AB2-DC840E246A9F}"/>
                </a:ext>
              </a:extLst>
            </p:cNvPr>
            <p:cNvSpPr/>
            <p:nvPr/>
          </p:nvSpPr>
          <p:spPr>
            <a:xfrm>
              <a:off x="5780987" y="5608307"/>
              <a:ext cx="57150" cy="38100"/>
            </a:xfrm>
            <a:custGeom>
              <a:avLst/>
              <a:gdLst>
                <a:gd name="connsiteX0" fmla="*/ 7537 w 57150"/>
                <a:gd name="connsiteY0" fmla="*/ 26968 h 38100"/>
                <a:gd name="connsiteX1" fmla="*/ 21158 w 57150"/>
                <a:gd name="connsiteY1" fmla="*/ 34874 h 38100"/>
                <a:gd name="connsiteX2" fmla="*/ 43447 w 57150"/>
                <a:gd name="connsiteY2" fmla="*/ 29064 h 38100"/>
                <a:gd name="connsiteX3" fmla="*/ 51352 w 57150"/>
                <a:gd name="connsiteY3" fmla="*/ 15443 h 38100"/>
                <a:gd name="connsiteX4" fmla="*/ 37732 w 57150"/>
                <a:gd name="connsiteY4" fmla="*/ 7537 h 38100"/>
                <a:gd name="connsiteX5" fmla="*/ 15443 w 57150"/>
                <a:gd name="connsiteY5" fmla="*/ 13348 h 38100"/>
                <a:gd name="connsiteX6" fmla="*/ 7537 w 57150"/>
                <a:gd name="connsiteY6" fmla="*/ 2696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7537" y="26968"/>
                  </a:moveTo>
                  <a:cubicBezTo>
                    <a:pt x="9157" y="32969"/>
                    <a:pt x="15252" y="36398"/>
                    <a:pt x="21158" y="34874"/>
                  </a:cubicBezTo>
                  <a:lnTo>
                    <a:pt x="43447" y="29064"/>
                  </a:lnTo>
                  <a:cubicBezTo>
                    <a:pt x="49352" y="27444"/>
                    <a:pt x="52876" y="21348"/>
                    <a:pt x="51352" y="15443"/>
                  </a:cubicBezTo>
                  <a:cubicBezTo>
                    <a:pt x="49733" y="9442"/>
                    <a:pt x="43637" y="5918"/>
                    <a:pt x="37732" y="7537"/>
                  </a:cubicBezTo>
                  <a:lnTo>
                    <a:pt x="15443" y="13348"/>
                  </a:lnTo>
                  <a:cubicBezTo>
                    <a:pt x="9442" y="14967"/>
                    <a:pt x="5918" y="21063"/>
                    <a:pt x="7537" y="269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자유형: 도형 262">
              <a:extLst>
                <a:ext uri="{FF2B5EF4-FFF2-40B4-BE49-F238E27FC236}">
                  <a16:creationId xmlns:a16="http://schemas.microsoft.com/office/drawing/2014/main" id="{D62BBCBC-1320-E64B-AFE7-C6637C448395}"/>
                </a:ext>
              </a:extLst>
            </p:cNvPr>
            <p:cNvSpPr/>
            <p:nvPr/>
          </p:nvSpPr>
          <p:spPr>
            <a:xfrm>
              <a:off x="5457271" y="5739466"/>
              <a:ext cx="57150" cy="38100"/>
            </a:xfrm>
            <a:custGeom>
              <a:avLst/>
              <a:gdLst>
                <a:gd name="connsiteX0" fmla="*/ 37693 w 57150"/>
                <a:gd name="connsiteY0" fmla="*/ 7537 h 38100"/>
                <a:gd name="connsiteX1" fmla="*/ 15404 w 57150"/>
                <a:gd name="connsiteY1" fmla="*/ 13348 h 38100"/>
                <a:gd name="connsiteX2" fmla="*/ 7498 w 57150"/>
                <a:gd name="connsiteY2" fmla="*/ 26968 h 38100"/>
                <a:gd name="connsiteX3" fmla="*/ 21119 w 57150"/>
                <a:gd name="connsiteY3" fmla="*/ 34874 h 38100"/>
                <a:gd name="connsiteX4" fmla="*/ 43408 w 57150"/>
                <a:gd name="connsiteY4" fmla="*/ 29064 h 38100"/>
                <a:gd name="connsiteX5" fmla="*/ 51314 w 57150"/>
                <a:gd name="connsiteY5" fmla="*/ 15443 h 38100"/>
                <a:gd name="connsiteX6" fmla="*/ 37693 w 57150"/>
                <a:gd name="connsiteY6" fmla="*/ 7537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37693" y="7537"/>
                  </a:moveTo>
                  <a:lnTo>
                    <a:pt x="15404" y="13348"/>
                  </a:lnTo>
                  <a:cubicBezTo>
                    <a:pt x="9499" y="14967"/>
                    <a:pt x="5975" y="21063"/>
                    <a:pt x="7498" y="26968"/>
                  </a:cubicBezTo>
                  <a:cubicBezTo>
                    <a:pt x="9118" y="32969"/>
                    <a:pt x="15214" y="36398"/>
                    <a:pt x="21119" y="34874"/>
                  </a:cubicBezTo>
                  <a:lnTo>
                    <a:pt x="43408" y="29064"/>
                  </a:lnTo>
                  <a:cubicBezTo>
                    <a:pt x="49313" y="27445"/>
                    <a:pt x="52838" y="21348"/>
                    <a:pt x="51314" y="15443"/>
                  </a:cubicBezTo>
                  <a:cubicBezTo>
                    <a:pt x="49790" y="9442"/>
                    <a:pt x="43694" y="5918"/>
                    <a:pt x="37693" y="7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자유형: 도형 263">
              <a:extLst>
                <a:ext uri="{FF2B5EF4-FFF2-40B4-BE49-F238E27FC236}">
                  <a16:creationId xmlns:a16="http://schemas.microsoft.com/office/drawing/2014/main" id="{7533989B-B7B2-994A-B573-3642C398D638}"/>
                </a:ext>
              </a:extLst>
            </p:cNvPr>
            <p:cNvSpPr/>
            <p:nvPr/>
          </p:nvSpPr>
          <p:spPr>
            <a:xfrm>
              <a:off x="5780987" y="5739466"/>
              <a:ext cx="57150" cy="38100"/>
            </a:xfrm>
            <a:custGeom>
              <a:avLst/>
              <a:gdLst>
                <a:gd name="connsiteX0" fmla="*/ 15443 w 57150"/>
                <a:gd name="connsiteY0" fmla="*/ 29064 h 38100"/>
                <a:gd name="connsiteX1" fmla="*/ 37732 w 57150"/>
                <a:gd name="connsiteY1" fmla="*/ 34874 h 38100"/>
                <a:gd name="connsiteX2" fmla="*/ 51352 w 57150"/>
                <a:gd name="connsiteY2" fmla="*/ 26968 h 38100"/>
                <a:gd name="connsiteX3" fmla="*/ 43447 w 57150"/>
                <a:gd name="connsiteY3" fmla="*/ 13348 h 38100"/>
                <a:gd name="connsiteX4" fmla="*/ 21158 w 57150"/>
                <a:gd name="connsiteY4" fmla="*/ 7537 h 38100"/>
                <a:gd name="connsiteX5" fmla="*/ 7537 w 57150"/>
                <a:gd name="connsiteY5" fmla="*/ 15443 h 38100"/>
                <a:gd name="connsiteX6" fmla="*/ 15443 w 57150"/>
                <a:gd name="connsiteY6" fmla="*/ 2906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15443" y="29064"/>
                  </a:moveTo>
                  <a:lnTo>
                    <a:pt x="37732" y="34874"/>
                  </a:lnTo>
                  <a:cubicBezTo>
                    <a:pt x="43637" y="36493"/>
                    <a:pt x="49828" y="32969"/>
                    <a:pt x="51352" y="26968"/>
                  </a:cubicBezTo>
                  <a:cubicBezTo>
                    <a:pt x="52972" y="21063"/>
                    <a:pt x="49447" y="14872"/>
                    <a:pt x="43447" y="13348"/>
                  </a:cubicBezTo>
                  <a:lnTo>
                    <a:pt x="21158" y="7537"/>
                  </a:lnTo>
                  <a:cubicBezTo>
                    <a:pt x="15252" y="5918"/>
                    <a:pt x="9061" y="9442"/>
                    <a:pt x="7537" y="15443"/>
                  </a:cubicBezTo>
                  <a:cubicBezTo>
                    <a:pt x="5918" y="21348"/>
                    <a:pt x="9442" y="27445"/>
                    <a:pt x="15443" y="290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자유형: 도형 264">
              <a:extLst>
                <a:ext uri="{FF2B5EF4-FFF2-40B4-BE49-F238E27FC236}">
                  <a16:creationId xmlns:a16="http://schemas.microsoft.com/office/drawing/2014/main" id="{2A0FD92E-99FD-1048-8856-BE5CEBB9F147}"/>
                </a:ext>
              </a:extLst>
            </p:cNvPr>
            <p:cNvSpPr/>
            <p:nvPr/>
          </p:nvSpPr>
          <p:spPr>
            <a:xfrm>
              <a:off x="5457327" y="5608307"/>
              <a:ext cx="57150" cy="38100"/>
            </a:xfrm>
            <a:custGeom>
              <a:avLst/>
              <a:gdLst>
                <a:gd name="connsiteX0" fmla="*/ 15443 w 57150"/>
                <a:gd name="connsiteY0" fmla="*/ 29064 h 38100"/>
                <a:gd name="connsiteX1" fmla="*/ 37731 w 57150"/>
                <a:gd name="connsiteY1" fmla="*/ 34874 h 38100"/>
                <a:gd name="connsiteX2" fmla="*/ 51352 w 57150"/>
                <a:gd name="connsiteY2" fmla="*/ 26968 h 38100"/>
                <a:gd name="connsiteX3" fmla="*/ 43447 w 57150"/>
                <a:gd name="connsiteY3" fmla="*/ 13348 h 38100"/>
                <a:gd name="connsiteX4" fmla="*/ 21158 w 57150"/>
                <a:gd name="connsiteY4" fmla="*/ 7537 h 38100"/>
                <a:gd name="connsiteX5" fmla="*/ 7537 w 57150"/>
                <a:gd name="connsiteY5" fmla="*/ 15443 h 38100"/>
                <a:gd name="connsiteX6" fmla="*/ 15443 w 57150"/>
                <a:gd name="connsiteY6" fmla="*/ 2906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15443" y="29064"/>
                  </a:moveTo>
                  <a:lnTo>
                    <a:pt x="37731" y="34874"/>
                  </a:lnTo>
                  <a:cubicBezTo>
                    <a:pt x="43637" y="36493"/>
                    <a:pt x="49828" y="32969"/>
                    <a:pt x="51352" y="26968"/>
                  </a:cubicBezTo>
                  <a:cubicBezTo>
                    <a:pt x="52972" y="21063"/>
                    <a:pt x="49447" y="14871"/>
                    <a:pt x="43447" y="13348"/>
                  </a:cubicBezTo>
                  <a:lnTo>
                    <a:pt x="21158" y="7537"/>
                  </a:lnTo>
                  <a:cubicBezTo>
                    <a:pt x="15252" y="5918"/>
                    <a:pt x="9061" y="9442"/>
                    <a:pt x="7537" y="15443"/>
                  </a:cubicBezTo>
                  <a:cubicBezTo>
                    <a:pt x="5918" y="21348"/>
                    <a:pt x="9442" y="27540"/>
                    <a:pt x="15443" y="290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자유형: 도형 265">
              <a:extLst>
                <a:ext uri="{FF2B5EF4-FFF2-40B4-BE49-F238E27FC236}">
                  <a16:creationId xmlns:a16="http://schemas.microsoft.com/office/drawing/2014/main" id="{E73F36CE-609C-8F4B-BC55-D4076CF5CB94}"/>
                </a:ext>
              </a:extLst>
            </p:cNvPr>
            <p:cNvSpPr/>
            <p:nvPr/>
          </p:nvSpPr>
          <p:spPr>
            <a:xfrm>
              <a:off x="5786355" y="5676804"/>
              <a:ext cx="57150" cy="28575"/>
            </a:xfrm>
            <a:custGeom>
              <a:avLst/>
              <a:gdLst>
                <a:gd name="connsiteX0" fmla="*/ 41317 w 57150"/>
                <a:gd name="connsiteY0" fmla="*/ 7144 h 28575"/>
                <a:gd name="connsiteX1" fmla="*/ 18552 w 57150"/>
                <a:gd name="connsiteY1" fmla="*/ 7144 h 28575"/>
                <a:gd name="connsiteX2" fmla="*/ 7218 w 57150"/>
                <a:gd name="connsiteY2" fmla="*/ 17050 h 28575"/>
                <a:gd name="connsiteX3" fmla="*/ 18266 w 57150"/>
                <a:gd name="connsiteY3" fmla="*/ 29432 h 28575"/>
                <a:gd name="connsiteX4" fmla="*/ 41031 w 57150"/>
                <a:gd name="connsiteY4" fmla="*/ 29432 h 28575"/>
                <a:gd name="connsiteX5" fmla="*/ 52366 w 57150"/>
                <a:gd name="connsiteY5" fmla="*/ 19526 h 28575"/>
                <a:gd name="connsiteX6" fmla="*/ 41317 w 571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41317" y="7144"/>
                  </a:move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5" y="23813"/>
                    <a:pt x="11694" y="29432"/>
                    <a:pt x="18266" y="29432"/>
                  </a:cubicBezTo>
                  <a:lnTo>
                    <a:pt x="41031" y="29432"/>
                  </a:lnTo>
                  <a:cubicBezTo>
                    <a:pt x="46747" y="29432"/>
                    <a:pt x="51795" y="25241"/>
                    <a:pt x="52366" y="19526"/>
                  </a:cubicBezTo>
                  <a:cubicBezTo>
                    <a:pt x="53128" y="12763"/>
                    <a:pt x="47890" y="7144"/>
                    <a:pt x="4131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자유형: 도형 266">
              <a:extLst>
                <a:ext uri="{FF2B5EF4-FFF2-40B4-BE49-F238E27FC236}">
                  <a16:creationId xmlns:a16="http://schemas.microsoft.com/office/drawing/2014/main" id="{D74594E9-977D-6D41-9BEC-2881FA033189}"/>
                </a:ext>
              </a:extLst>
            </p:cNvPr>
            <p:cNvSpPr/>
            <p:nvPr/>
          </p:nvSpPr>
          <p:spPr>
            <a:xfrm>
              <a:off x="5451265" y="5676804"/>
              <a:ext cx="57150" cy="28575"/>
            </a:xfrm>
            <a:custGeom>
              <a:avLst/>
              <a:gdLst>
                <a:gd name="connsiteX0" fmla="*/ 18266 w 57150"/>
                <a:gd name="connsiteY0" fmla="*/ 29432 h 28575"/>
                <a:gd name="connsiteX1" fmla="*/ 41031 w 57150"/>
                <a:gd name="connsiteY1" fmla="*/ 29432 h 28575"/>
                <a:gd name="connsiteX2" fmla="*/ 52366 w 57150"/>
                <a:gd name="connsiteY2" fmla="*/ 19526 h 28575"/>
                <a:gd name="connsiteX3" fmla="*/ 41317 w 57150"/>
                <a:gd name="connsiteY3" fmla="*/ 7144 h 28575"/>
                <a:gd name="connsiteX4" fmla="*/ 18552 w 57150"/>
                <a:gd name="connsiteY4" fmla="*/ 7144 h 28575"/>
                <a:gd name="connsiteX5" fmla="*/ 7218 w 57150"/>
                <a:gd name="connsiteY5" fmla="*/ 17050 h 28575"/>
                <a:gd name="connsiteX6" fmla="*/ 18266 w 571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18266" y="29432"/>
                  </a:moveTo>
                  <a:lnTo>
                    <a:pt x="41031" y="29432"/>
                  </a:lnTo>
                  <a:cubicBezTo>
                    <a:pt x="46746" y="29432"/>
                    <a:pt x="51795" y="25241"/>
                    <a:pt x="52366" y="19526"/>
                  </a:cubicBezTo>
                  <a:cubicBezTo>
                    <a:pt x="53128" y="12763"/>
                    <a:pt x="47889" y="7144"/>
                    <a:pt x="41317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5" y="23717"/>
                    <a:pt x="11694" y="29432"/>
                    <a:pt x="18266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자유형: 도형 267">
              <a:extLst>
                <a:ext uri="{FF2B5EF4-FFF2-40B4-BE49-F238E27FC236}">
                  <a16:creationId xmlns:a16="http://schemas.microsoft.com/office/drawing/2014/main" id="{E78ABFFF-1962-0C43-A6E4-2AFD012945CA}"/>
                </a:ext>
              </a:extLst>
            </p:cNvPr>
            <p:cNvSpPr/>
            <p:nvPr/>
          </p:nvSpPr>
          <p:spPr>
            <a:xfrm>
              <a:off x="5631647" y="5712809"/>
              <a:ext cx="28575" cy="47625"/>
            </a:xfrm>
            <a:custGeom>
              <a:avLst/>
              <a:gdLst>
                <a:gd name="connsiteX0" fmla="*/ 16954 w 28575"/>
                <a:gd name="connsiteY0" fmla="*/ 7144 h 47625"/>
                <a:gd name="connsiteX1" fmla="*/ 7144 w 28575"/>
                <a:gd name="connsiteY1" fmla="*/ 26861 h 47625"/>
                <a:gd name="connsiteX2" fmla="*/ 16954 w 28575"/>
                <a:gd name="connsiteY2" fmla="*/ 46482 h 47625"/>
                <a:gd name="connsiteX3" fmla="*/ 26765 w 28575"/>
                <a:gd name="connsiteY3" fmla="*/ 2686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47625">
                  <a:moveTo>
                    <a:pt x="16954" y="7144"/>
                  </a:moveTo>
                  <a:lnTo>
                    <a:pt x="7144" y="26861"/>
                  </a:lnTo>
                  <a:lnTo>
                    <a:pt x="16954" y="46482"/>
                  </a:lnTo>
                  <a:lnTo>
                    <a:pt x="26765" y="2686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자유형: 도형 268">
              <a:extLst>
                <a:ext uri="{FF2B5EF4-FFF2-40B4-BE49-F238E27FC236}">
                  <a16:creationId xmlns:a16="http://schemas.microsoft.com/office/drawing/2014/main" id="{536C07F2-AF94-784B-BD48-44054D06821B}"/>
                </a:ext>
              </a:extLst>
            </p:cNvPr>
            <p:cNvSpPr/>
            <p:nvPr/>
          </p:nvSpPr>
          <p:spPr>
            <a:xfrm>
              <a:off x="5518790" y="5564677"/>
              <a:ext cx="257175" cy="276225"/>
            </a:xfrm>
            <a:custGeom>
              <a:avLst/>
              <a:gdLst>
                <a:gd name="connsiteX0" fmla="*/ 229157 w 257175"/>
                <a:gd name="connsiteY0" fmla="*/ 201662 h 276225"/>
                <a:gd name="connsiteX1" fmla="*/ 252303 w 257175"/>
                <a:gd name="connsiteY1" fmla="*/ 130415 h 276225"/>
                <a:gd name="connsiteX2" fmla="*/ 103618 w 257175"/>
                <a:gd name="connsiteY2" fmla="*/ 9829 h 276225"/>
                <a:gd name="connsiteX3" fmla="*/ 9225 w 257175"/>
                <a:gd name="connsiteY3" fmla="*/ 107650 h 276225"/>
                <a:gd name="connsiteX4" fmla="*/ 31132 w 257175"/>
                <a:gd name="connsiteY4" fmla="*/ 202805 h 276225"/>
                <a:gd name="connsiteX5" fmla="*/ 51706 w 257175"/>
                <a:gd name="connsiteY5" fmla="*/ 253002 h 276225"/>
                <a:gd name="connsiteX6" fmla="*/ 73995 w 257175"/>
                <a:gd name="connsiteY6" fmla="*/ 276053 h 276225"/>
                <a:gd name="connsiteX7" fmla="*/ 118572 w 257175"/>
                <a:gd name="connsiteY7" fmla="*/ 276053 h 276225"/>
                <a:gd name="connsiteX8" fmla="*/ 118572 w 257175"/>
                <a:gd name="connsiteY8" fmla="*/ 222236 h 276225"/>
                <a:gd name="connsiteX9" fmla="*/ 75138 w 257175"/>
                <a:gd name="connsiteY9" fmla="*/ 135464 h 276225"/>
                <a:gd name="connsiteX10" fmla="*/ 80091 w 257175"/>
                <a:gd name="connsiteY10" fmla="*/ 120509 h 276225"/>
                <a:gd name="connsiteX11" fmla="*/ 95045 w 257175"/>
                <a:gd name="connsiteY11" fmla="*/ 125462 h 276225"/>
                <a:gd name="connsiteX12" fmla="*/ 107332 w 257175"/>
                <a:gd name="connsiteY12" fmla="*/ 150132 h 276225"/>
                <a:gd name="connsiteX13" fmla="*/ 119620 w 257175"/>
                <a:gd name="connsiteY13" fmla="*/ 125462 h 276225"/>
                <a:gd name="connsiteX14" fmla="*/ 139527 w 257175"/>
                <a:gd name="connsiteY14" fmla="*/ 125462 h 276225"/>
                <a:gd name="connsiteX15" fmla="*/ 151814 w 257175"/>
                <a:gd name="connsiteY15" fmla="*/ 150132 h 276225"/>
                <a:gd name="connsiteX16" fmla="*/ 164101 w 257175"/>
                <a:gd name="connsiteY16" fmla="*/ 125462 h 276225"/>
                <a:gd name="connsiteX17" fmla="*/ 179056 w 257175"/>
                <a:gd name="connsiteY17" fmla="*/ 120509 h 276225"/>
                <a:gd name="connsiteX18" fmla="*/ 184008 w 257175"/>
                <a:gd name="connsiteY18" fmla="*/ 135464 h 276225"/>
                <a:gd name="connsiteX19" fmla="*/ 140574 w 257175"/>
                <a:gd name="connsiteY19" fmla="*/ 222236 h 276225"/>
                <a:gd name="connsiteX20" fmla="*/ 140574 w 257175"/>
                <a:gd name="connsiteY20" fmla="*/ 276053 h 276225"/>
                <a:gd name="connsiteX21" fmla="*/ 185151 w 257175"/>
                <a:gd name="connsiteY21" fmla="*/ 276053 h 276225"/>
                <a:gd name="connsiteX22" fmla="*/ 207440 w 257175"/>
                <a:gd name="connsiteY22" fmla="*/ 253002 h 276225"/>
                <a:gd name="connsiteX23" fmla="*/ 229157 w 257175"/>
                <a:gd name="connsiteY23" fmla="*/ 201662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7175" h="276225">
                  <a:moveTo>
                    <a:pt x="229157" y="201662"/>
                  </a:moveTo>
                  <a:cubicBezTo>
                    <a:pt x="244302" y="180803"/>
                    <a:pt x="252303" y="156133"/>
                    <a:pt x="252303" y="130415"/>
                  </a:cubicBezTo>
                  <a:cubicBezTo>
                    <a:pt x="252303" y="53549"/>
                    <a:pt x="182009" y="-6459"/>
                    <a:pt x="103618" y="9829"/>
                  </a:cubicBezTo>
                  <a:cubicBezTo>
                    <a:pt x="55993" y="19735"/>
                    <a:pt x="18083" y="59454"/>
                    <a:pt x="9225" y="107650"/>
                  </a:cubicBezTo>
                  <a:cubicBezTo>
                    <a:pt x="3034" y="141655"/>
                    <a:pt x="10749" y="175469"/>
                    <a:pt x="31132" y="202805"/>
                  </a:cubicBezTo>
                  <a:cubicBezTo>
                    <a:pt x="50087" y="228237"/>
                    <a:pt x="50563" y="248811"/>
                    <a:pt x="51706" y="253002"/>
                  </a:cubicBezTo>
                  <a:cubicBezTo>
                    <a:pt x="51706" y="265289"/>
                    <a:pt x="61708" y="276053"/>
                    <a:pt x="73995" y="276053"/>
                  </a:cubicBezTo>
                  <a:lnTo>
                    <a:pt x="118572" y="276053"/>
                  </a:lnTo>
                  <a:lnTo>
                    <a:pt x="118572" y="222236"/>
                  </a:lnTo>
                  <a:cubicBezTo>
                    <a:pt x="117333" y="219760"/>
                    <a:pt x="72566" y="130320"/>
                    <a:pt x="75138" y="135464"/>
                  </a:cubicBezTo>
                  <a:cubicBezTo>
                    <a:pt x="72376" y="129939"/>
                    <a:pt x="74662" y="123272"/>
                    <a:pt x="80091" y="120509"/>
                  </a:cubicBezTo>
                  <a:cubicBezTo>
                    <a:pt x="85615" y="117747"/>
                    <a:pt x="92283" y="120033"/>
                    <a:pt x="95045" y="125462"/>
                  </a:cubicBezTo>
                  <a:lnTo>
                    <a:pt x="107332" y="150132"/>
                  </a:lnTo>
                  <a:lnTo>
                    <a:pt x="119620" y="125462"/>
                  </a:lnTo>
                  <a:cubicBezTo>
                    <a:pt x="123430" y="117938"/>
                    <a:pt x="135812" y="117938"/>
                    <a:pt x="139527" y="125462"/>
                  </a:cubicBezTo>
                  <a:lnTo>
                    <a:pt x="151814" y="150132"/>
                  </a:lnTo>
                  <a:lnTo>
                    <a:pt x="164101" y="125462"/>
                  </a:lnTo>
                  <a:cubicBezTo>
                    <a:pt x="166864" y="119938"/>
                    <a:pt x="173531" y="117747"/>
                    <a:pt x="179056" y="120509"/>
                  </a:cubicBezTo>
                  <a:cubicBezTo>
                    <a:pt x="184580" y="123272"/>
                    <a:pt x="186771" y="129939"/>
                    <a:pt x="184008" y="135464"/>
                  </a:cubicBezTo>
                  <a:cubicBezTo>
                    <a:pt x="182580" y="138321"/>
                    <a:pt x="138289" y="226809"/>
                    <a:pt x="140574" y="222236"/>
                  </a:cubicBezTo>
                  <a:lnTo>
                    <a:pt x="140574" y="276053"/>
                  </a:lnTo>
                  <a:lnTo>
                    <a:pt x="185151" y="276053"/>
                  </a:lnTo>
                  <a:cubicBezTo>
                    <a:pt x="197439" y="276053"/>
                    <a:pt x="207440" y="265289"/>
                    <a:pt x="207440" y="253002"/>
                  </a:cubicBezTo>
                  <a:cubicBezTo>
                    <a:pt x="209345" y="247954"/>
                    <a:pt x="210393" y="227570"/>
                    <a:pt x="229157" y="2016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자유형: 도형 269">
              <a:extLst>
                <a:ext uri="{FF2B5EF4-FFF2-40B4-BE49-F238E27FC236}">
                  <a16:creationId xmlns:a16="http://schemas.microsoft.com/office/drawing/2014/main" id="{20D5D6DE-008D-1147-A654-306985FCF1A6}"/>
                </a:ext>
              </a:extLst>
            </p:cNvPr>
            <p:cNvSpPr/>
            <p:nvPr/>
          </p:nvSpPr>
          <p:spPr>
            <a:xfrm>
              <a:off x="5597167" y="5922740"/>
              <a:ext cx="95250" cy="28575"/>
            </a:xfrm>
            <a:custGeom>
              <a:avLst/>
              <a:gdLst>
                <a:gd name="connsiteX0" fmla="*/ 51435 w 95250"/>
                <a:gd name="connsiteY0" fmla="*/ 29433 h 28575"/>
                <a:gd name="connsiteX1" fmla="*/ 95726 w 95250"/>
                <a:gd name="connsiteY1" fmla="*/ 7144 h 28575"/>
                <a:gd name="connsiteX2" fmla="*/ 7144 w 95250"/>
                <a:gd name="connsiteY2" fmla="*/ 7144 h 28575"/>
                <a:gd name="connsiteX3" fmla="*/ 51435 w 95250"/>
                <a:gd name="connsiteY3" fmla="*/ 2943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28575">
                  <a:moveTo>
                    <a:pt x="51435" y="29433"/>
                  </a:moveTo>
                  <a:cubicBezTo>
                    <a:pt x="69532" y="29433"/>
                    <a:pt x="85534" y="20574"/>
                    <a:pt x="95726" y="7144"/>
                  </a:cubicBezTo>
                  <a:lnTo>
                    <a:pt x="7144" y="7144"/>
                  </a:lnTo>
                  <a:cubicBezTo>
                    <a:pt x="17335" y="20574"/>
                    <a:pt x="33242" y="29433"/>
                    <a:pt x="51435" y="294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BFDBA978-F804-0947-AB31-BCD48718963B}"/>
              </a:ext>
            </a:extLst>
          </p:cNvPr>
          <p:cNvSpPr/>
          <p:nvPr/>
        </p:nvSpPr>
        <p:spPr>
          <a:xfrm>
            <a:off x="1796870" y="219497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手机银行</a:t>
            </a:r>
          </a:p>
        </p:txBody>
      </p:sp>
      <p:sp>
        <p:nvSpPr>
          <p:cNvPr id="17" name="圆角矩形 16">
            <a:extLst>
              <a:ext uri="{FF2B5EF4-FFF2-40B4-BE49-F238E27FC236}">
                <a16:creationId xmlns:a16="http://schemas.microsoft.com/office/drawing/2014/main" id="{D64B95CA-C67C-1247-AF9F-F68576BCBE96}"/>
              </a:ext>
            </a:extLst>
          </p:cNvPr>
          <p:cNvSpPr/>
          <p:nvPr/>
        </p:nvSpPr>
        <p:spPr>
          <a:xfrm rot="10800000">
            <a:off x="1635661" y="3167713"/>
            <a:ext cx="2286000" cy="712697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EA30569-6023-E34C-8CCF-6D38B063039E}"/>
              </a:ext>
            </a:extLst>
          </p:cNvPr>
          <p:cNvSpPr/>
          <p:nvPr/>
        </p:nvSpPr>
        <p:spPr>
          <a:xfrm>
            <a:off x="4288638" y="3145862"/>
            <a:ext cx="756399" cy="75639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1682963-9888-9541-AD2B-087FF2870021}"/>
              </a:ext>
            </a:extLst>
          </p:cNvPr>
          <p:cNvSpPr/>
          <p:nvPr/>
        </p:nvSpPr>
        <p:spPr>
          <a:xfrm>
            <a:off x="1796870" y="337017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保险应用程序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圆角矩形 19">
            <a:extLst>
              <a:ext uri="{FF2B5EF4-FFF2-40B4-BE49-F238E27FC236}">
                <a16:creationId xmlns:a16="http://schemas.microsoft.com/office/drawing/2014/main" id="{3888A1D8-B777-FC4A-8AFC-5C3EEFF8E06F}"/>
              </a:ext>
            </a:extLst>
          </p:cNvPr>
          <p:cNvSpPr/>
          <p:nvPr/>
        </p:nvSpPr>
        <p:spPr>
          <a:xfrm rot="10800000">
            <a:off x="1635661" y="4324450"/>
            <a:ext cx="2286000" cy="712697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56F46F46-F1E1-2A4D-9617-F35F523131A6}"/>
              </a:ext>
            </a:extLst>
          </p:cNvPr>
          <p:cNvSpPr/>
          <p:nvPr/>
        </p:nvSpPr>
        <p:spPr>
          <a:xfrm>
            <a:off x="4288638" y="4302599"/>
            <a:ext cx="756399" cy="75639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C130C97-FAB1-104B-9F1A-0965068A8B37}"/>
              </a:ext>
            </a:extLst>
          </p:cNvPr>
          <p:cNvSpPr/>
          <p:nvPr/>
        </p:nvSpPr>
        <p:spPr>
          <a:xfrm>
            <a:off x="1796870" y="452691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证券应用程序</a:t>
            </a:r>
          </a:p>
        </p:txBody>
      </p:sp>
      <p:grpSp>
        <p:nvGrpSpPr>
          <p:cNvPr id="23" name="그룹 427">
            <a:extLst>
              <a:ext uri="{FF2B5EF4-FFF2-40B4-BE49-F238E27FC236}">
                <a16:creationId xmlns:a16="http://schemas.microsoft.com/office/drawing/2014/main" id="{2D541558-F143-A144-B607-7B4CADD909B2}"/>
              </a:ext>
            </a:extLst>
          </p:cNvPr>
          <p:cNvGrpSpPr/>
          <p:nvPr/>
        </p:nvGrpSpPr>
        <p:grpSpPr>
          <a:xfrm>
            <a:off x="4455836" y="3340584"/>
            <a:ext cx="390525" cy="343947"/>
            <a:chOff x="6798957" y="5589841"/>
            <a:chExt cx="390525" cy="343947"/>
          </a:xfrm>
          <a:solidFill>
            <a:schemeClr val="bg1"/>
          </a:solidFill>
        </p:grpSpPr>
        <p:sp>
          <p:nvSpPr>
            <p:cNvPr id="24" name="자유형: 도형 428">
              <a:extLst>
                <a:ext uri="{FF2B5EF4-FFF2-40B4-BE49-F238E27FC236}">
                  <a16:creationId xmlns:a16="http://schemas.microsoft.com/office/drawing/2014/main" id="{5F98C3AD-B1EB-664A-8A01-6F5083BA34AB}"/>
                </a:ext>
              </a:extLst>
            </p:cNvPr>
            <p:cNvSpPr/>
            <p:nvPr/>
          </p:nvSpPr>
          <p:spPr>
            <a:xfrm>
              <a:off x="6798957" y="5589841"/>
              <a:ext cx="390525" cy="276225"/>
            </a:xfrm>
            <a:custGeom>
              <a:avLst/>
              <a:gdLst>
                <a:gd name="connsiteX0" fmla="*/ 130471 w 390525"/>
                <a:gd name="connsiteY0" fmla="*/ 230124 h 276225"/>
                <a:gd name="connsiteX1" fmla="*/ 331830 w 390525"/>
                <a:gd name="connsiteY1" fmla="*/ 230124 h 276225"/>
                <a:gd name="connsiteX2" fmla="*/ 342498 w 390525"/>
                <a:gd name="connsiteY2" fmla="*/ 222028 h 276225"/>
                <a:gd name="connsiteX3" fmla="*/ 387075 w 390525"/>
                <a:gd name="connsiteY3" fmla="*/ 66008 h 276225"/>
                <a:gd name="connsiteX4" fmla="*/ 385265 w 390525"/>
                <a:gd name="connsiteY4" fmla="*/ 56198 h 276225"/>
                <a:gd name="connsiteX5" fmla="*/ 376407 w 390525"/>
                <a:gd name="connsiteY5" fmla="*/ 51721 h 276225"/>
                <a:gd name="connsiteX6" fmla="*/ 104754 w 390525"/>
                <a:gd name="connsiteY6" fmla="*/ 51721 h 276225"/>
                <a:gd name="connsiteX7" fmla="*/ 96753 w 390525"/>
                <a:gd name="connsiteY7" fmla="*/ 15907 h 276225"/>
                <a:gd name="connsiteX8" fmla="*/ 85894 w 390525"/>
                <a:gd name="connsiteY8" fmla="*/ 7144 h 276225"/>
                <a:gd name="connsiteX9" fmla="*/ 18552 w 390525"/>
                <a:gd name="connsiteY9" fmla="*/ 7144 h 276225"/>
                <a:gd name="connsiteX10" fmla="*/ 7218 w 390525"/>
                <a:gd name="connsiteY10" fmla="*/ 17050 h 276225"/>
                <a:gd name="connsiteX11" fmla="*/ 18266 w 390525"/>
                <a:gd name="connsiteY11" fmla="*/ 29433 h 276225"/>
                <a:gd name="connsiteX12" fmla="*/ 76941 w 390525"/>
                <a:gd name="connsiteY12" fmla="*/ 29433 h 276225"/>
                <a:gd name="connsiteX13" fmla="*/ 117231 w 390525"/>
                <a:gd name="connsiteY13" fmla="*/ 210503 h 276225"/>
                <a:gd name="connsiteX14" fmla="*/ 97134 w 390525"/>
                <a:gd name="connsiteY14" fmla="*/ 243269 h 276225"/>
                <a:gd name="connsiteX15" fmla="*/ 131043 w 390525"/>
                <a:gd name="connsiteY15" fmla="*/ 274606 h 276225"/>
                <a:gd name="connsiteX16" fmla="*/ 331544 w 390525"/>
                <a:gd name="connsiteY16" fmla="*/ 274606 h 276225"/>
                <a:gd name="connsiteX17" fmla="*/ 342879 w 390525"/>
                <a:gd name="connsiteY17" fmla="*/ 264700 h 276225"/>
                <a:gd name="connsiteX18" fmla="*/ 331830 w 390525"/>
                <a:gd name="connsiteY18" fmla="*/ 252317 h 276225"/>
                <a:gd name="connsiteX19" fmla="*/ 130471 w 390525"/>
                <a:gd name="connsiteY19" fmla="*/ 252317 h 276225"/>
                <a:gd name="connsiteX20" fmla="*/ 119327 w 390525"/>
                <a:gd name="connsiteY20" fmla="*/ 241173 h 276225"/>
                <a:gd name="connsiteX21" fmla="*/ 130471 w 390525"/>
                <a:gd name="connsiteY21" fmla="*/ 230124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90525" h="276225">
                  <a:moveTo>
                    <a:pt x="130471" y="230124"/>
                  </a:moveTo>
                  <a:lnTo>
                    <a:pt x="331830" y="230124"/>
                  </a:lnTo>
                  <a:cubicBezTo>
                    <a:pt x="336782" y="230124"/>
                    <a:pt x="341164" y="226790"/>
                    <a:pt x="342498" y="222028"/>
                  </a:cubicBezTo>
                  <a:lnTo>
                    <a:pt x="387075" y="66008"/>
                  </a:lnTo>
                  <a:cubicBezTo>
                    <a:pt x="388027" y="62675"/>
                    <a:pt x="387360" y="59055"/>
                    <a:pt x="385265" y="56198"/>
                  </a:cubicBezTo>
                  <a:cubicBezTo>
                    <a:pt x="383169" y="53435"/>
                    <a:pt x="379836" y="51721"/>
                    <a:pt x="376407" y="51721"/>
                  </a:cubicBezTo>
                  <a:lnTo>
                    <a:pt x="104754" y="51721"/>
                  </a:lnTo>
                  <a:lnTo>
                    <a:pt x="96753" y="15907"/>
                  </a:lnTo>
                  <a:cubicBezTo>
                    <a:pt x="95609" y="10763"/>
                    <a:pt x="91133" y="7144"/>
                    <a:pt x="85894" y="7144"/>
                  </a:cubicBezTo>
                  <a:lnTo>
                    <a:pt x="18552" y="7144"/>
                  </a:lnTo>
                  <a:cubicBezTo>
                    <a:pt x="12838" y="7144"/>
                    <a:pt x="7789" y="11335"/>
                    <a:pt x="7218" y="17050"/>
                  </a:cubicBezTo>
                  <a:cubicBezTo>
                    <a:pt x="6455" y="23813"/>
                    <a:pt x="11694" y="29433"/>
                    <a:pt x="18266" y="29433"/>
                  </a:cubicBezTo>
                  <a:lnTo>
                    <a:pt x="76941" y="29433"/>
                  </a:lnTo>
                  <a:lnTo>
                    <a:pt x="117231" y="210503"/>
                  </a:lnTo>
                  <a:cubicBezTo>
                    <a:pt x="104754" y="215932"/>
                    <a:pt x="96276" y="228600"/>
                    <a:pt x="97134" y="243269"/>
                  </a:cubicBezTo>
                  <a:cubicBezTo>
                    <a:pt x="98181" y="260985"/>
                    <a:pt x="113326" y="274606"/>
                    <a:pt x="131043" y="274606"/>
                  </a:cubicBezTo>
                  <a:lnTo>
                    <a:pt x="331544" y="274606"/>
                  </a:lnTo>
                  <a:cubicBezTo>
                    <a:pt x="337259" y="274606"/>
                    <a:pt x="342307" y="270415"/>
                    <a:pt x="342879" y="264700"/>
                  </a:cubicBezTo>
                  <a:cubicBezTo>
                    <a:pt x="343641" y="257937"/>
                    <a:pt x="338402" y="252317"/>
                    <a:pt x="331830" y="252317"/>
                  </a:cubicBezTo>
                  <a:lnTo>
                    <a:pt x="130471" y="252317"/>
                  </a:lnTo>
                  <a:cubicBezTo>
                    <a:pt x="124375" y="252317"/>
                    <a:pt x="119327" y="247365"/>
                    <a:pt x="119327" y="241173"/>
                  </a:cubicBezTo>
                  <a:cubicBezTo>
                    <a:pt x="119327" y="234982"/>
                    <a:pt x="124375" y="230124"/>
                    <a:pt x="130471" y="2301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자유형: 도형 429">
              <a:extLst>
                <a:ext uri="{FF2B5EF4-FFF2-40B4-BE49-F238E27FC236}">
                  <a16:creationId xmlns:a16="http://schemas.microsoft.com/office/drawing/2014/main" id="{B07C03E8-ADBE-1C46-8113-DD57741A1885}"/>
                </a:ext>
              </a:extLst>
            </p:cNvPr>
            <p:cNvSpPr/>
            <p:nvPr/>
          </p:nvSpPr>
          <p:spPr>
            <a:xfrm>
              <a:off x="6911141" y="5857588"/>
              <a:ext cx="76200" cy="76200"/>
            </a:xfrm>
            <a:custGeom>
              <a:avLst/>
              <a:gdLst>
                <a:gd name="connsiteX0" fmla="*/ 7144 w 76200"/>
                <a:gd name="connsiteY0" fmla="*/ 40577 h 76200"/>
                <a:gd name="connsiteX1" fmla="*/ 40576 w 76200"/>
                <a:gd name="connsiteY1" fmla="*/ 74009 h 76200"/>
                <a:gd name="connsiteX2" fmla="*/ 74009 w 76200"/>
                <a:gd name="connsiteY2" fmla="*/ 40577 h 76200"/>
                <a:gd name="connsiteX3" fmla="*/ 40576 w 76200"/>
                <a:gd name="connsiteY3" fmla="*/ 7144 h 76200"/>
                <a:gd name="connsiteX4" fmla="*/ 7144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144" y="40577"/>
                  </a:moveTo>
                  <a:cubicBezTo>
                    <a:pt x="7144" y="59055"/>
                    <a:pt x="22098" y="74009"/>
                    <a:pt x="40576" y="74009"/>
                  </a:cubicBezTo>
                  <a:cubicBezTo>
                    <a:pt x="59055" y="74009"/>
                    <a:pt x="74009" y="59055"/>
                    <a:pt x="74009" y="40577"/>
                  </a:cubicBezTo>
                  <a:cubicBezTo>
                    <a:pt x="74009" y="22098"/>
                    <a:pt x="59055" y="7144"/>
                    <a:pt x="40576" y="7144"/>
                  </a:cubicBezTo>
                  <a:cubicBezTo>
                    <a:pt x="22193" y="7144"/>
                    <a:pt x="7144" y="22098"/>
                    <a:pt x="7144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자유형: 도형 430">
              <a:extLst>
                <a:ext uri="{FF2B5EF4-FFF2-40B4-BE49-F238E27FC236}">
                  <a16:creationId xmlns:a16="http://schemas.microsoft.com/office/drawing/2014/main" id="{1902B51C-9213-7D43-9796-AAB6C2C06E07}"/>
                </a:ext>
              </a:extLst>
            </p:cNvPr>
            <p:cNvSpPr/>
            <p:nvPr/>
          </p:nvSpPr>
          <p:spPr>
            <a:xfrm>
              <a:off x="7067922" y="5857588"/>
              <a:ext cx="76200" cy="76200"/>
            </a:xfrm>
            <a:custGeom>
              <a:avLst/>
              <a:gdLst>
                <a:gd name="connsiteX0" fmla="*/ 7144 w 76200"/>
                <a:gd name="connsiteY0" fmla="*/ 40577 h 76200"/>
                <a:gd name="connsiteX1" fmla="*/ 40577 w 76200"/>
                <a:gd name="connsiteY1" fmla="*/ 74009 h 76200"/>
                <a:gd name="connsiteX2" fmla="*/ 74009 w 76200"/>
                <a:gd name="connsiteY2" fmla="*/ 40577 h 76200"/>
                <a:gd name="connsiteX3" fmla="*/ 40577 w 76200"/>
                <a:gd name="connsiteY3" fmla="*/ 7144 h 76200"/>
                <a:gd name="connsiteX4" fmla="*/ 7144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144" y="40577"/>
                  </a:moveTo>
                  <a:cubicBezTo>
                    <a:pt x="7144" y="59055"/>
                    <a:pt x="22098" y="74009"/>
                    <a:pt x="40577" y="74009"/>
                  </a:cubicBezTo>
                  <a:cubicBezTo>
                    <a:pt x="59055" y="74009"/>
                    <a:pt x="74009" y="59055"/>
                    <a:pt x="74009" y="40577"/>
                  </a:cubicBezTo>
                  <a:cubicBezTo>
                    <a:pt x="74009" y="22098"/>
                    <a:pt x="59055" y="7144"/>
                    <a:pt x="40577" y="7144"/>
                  </a:cubicBezTo>
                  <a:cubicBezTo>
                    <a:pt x="22193" y="7144"/>
                    <a:pt x="7144" y="22098"/>
                    <a:pt x="7144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그룹 16">
            <a:extLst>
              <a:ext uri="{FF2B5EF4-FFF2-40B4-BE49-F238E27FC236}">
                <a16:creationId xmlns:a16="http://schemas.microsoft.com/office/drawing/2014/main" id="{CB830930-090A-C94D-92D9-3C4FFE55EFC3}"/>
              </a:ext>
            </a:extLst>
          </p:cNvPr>
          <p:cNvGrpSpPr/>
          <p:nvPr/>
        </p:nvGrpSpPr>
        <p:grpSpPr>
          <a:xfrm>
            <a:off x="4471703" y="4555287"/>
            <a:ext cx="385886" cy="266700"/>
            <a:chOff x="8144247" y="4296431"/>
            <a:chExt cx="385886" cy="266700"/>
          </a:xfrm>
          <a:solidFill>
            <a:schemeClr val="bg1"/>
          </a:solidFill>
        </p:grpSpPr>
        <p:sp>
          <p:nvSpPr>
            <p:cNvPr id="28" name="자유형: 도형 17">
              <a:extLst>
                <a:ext uri="{FF2B5EF4-FFF2-40B4-BE49-F238E27FC236}">
                  <a16:creationId xmlns:a16="http://schemas.microsoft.com/office/drawing/2014/main" id="{EE0083C3-5C7F-F74E-848B-A0F8ECFF53E0}"/>
                </a:ext>
              </a:extLst>
            </p:cNvPr>
            <p:cNvSpPr/>
            <p:nvPr/>
          </p:nvSpPr>
          <p:spPr>
            <a:xfrm>
              <a:off x="8253908" y="4296431"/>
              <a:ext cx="276225" cy="266700"/>
            </a:xfrm>
            <a:custGeom>
              <a:avLst/>
              <a:gdLst>
                <a:gd name="connsiteX0" fmla="*/ 275530 w 276225"/>
                <a:gd name="connsiteY0" fmla="*/ 128884 h 266700"/>
                <a:gd name="connsiteX1" fmla="*/ 247908 w 276225"/>
                <a:gd name="connsiteY1" fmla="*/ 111263 h 266700"/>
                <a:gd name="connsiteX2" fmla="*/ 194663 w 276225"/>
                <a:gd name="connsiteY2" fmla="*/ 107834 h 266700"/>
                <a:gd name="connsiteX3" fmla="*/ 188853 w 276225"/>
                <a:gd name="connsiteY3" fmla="*/ 107548 h 266700"/>
                <a:gd name="connsiteX4" fmla="*/ 184281 w 276225"/>
                <a:gd name="connsiteY4" fmla="*/ 102881 h 266700"/>
                <a:gd name="connsiteX5" fmla="*/ 113796 w 276225"/>
                <a:gd name="connsiteY5" fmla="*/ 15727 h 266700"/>
                <a:gd name="connsiteX6" fmla="*/ 107224 w 276225"/>
                <a:gd name="connsiteY6" fmla="*/ 8964 h 266700"/>
                <a:gd name="connsiteX7" fmla="*/ 94175 w 276225"/>
                <a:gd name="connsiteY7" fmla="*/ 7249 h 266700"/>
                <a:gd name="connsiteX8" fmla="*/ 92269 w 276225"/>
                <a:gd name="connsiteY8" fmla="*/ 7345 h 266700"/>
                <a:gd name="connsiteX9" fmla="*/ 82649 w 276225"/>
                <a:gd name="connsiteY9" fmla="*/ 9345 h 266700"/>
                <a:gd name="connsiteX10" fmla="*/ 81030 w 276225"/>
                <a:gd name="connsiteY10" fmla="*/ 24014 h 266700"/>
                <a:gd name="connsiteX11" fmla="*/ 107986 w 276225"/>
                <a:gd name="connsiteY11" fmla="*/ 107262 h 266700"/>
                <a:gd name="connsiteX12" fmla="*/ 69314 w 276225"/>
                <a:gd name="connsiteY12" fmla="*/ 107262 h 266700"/>
                <a:gd name="connsiteX13" fmla="*/ 63409 w 276225"/>
                <a:gd name="connsiteY13" fmla="*/ 106976 h 266700"/>
                <a:gd name="connsiteX14" fmla="*/ 58646 w 276225"/>
                <a:gd name="connsiteY14" fmla="*/ 102404 h 266700"/>
                <a:gd name="connsiteX15" fmla="*/ 33786 w 276225"/>
                <a:gd name="connsiteY15" fmla="*/ 73163 h 266700"/>
                <a:gd name="connsiteX16" fmla="*/ 26833 w 276225"/>
                <a:gd name="connsiteY16" fmla="*/ 66495 h 266700"/>
                <a:gd name="connsiteX17" fmla="*/ 16546 w 276225"/>
                <a:gd name="connsiteY17" fmla="*/ 65447 h 266700"/>
                <a:gd name="connsiteX18" fmla="*/ 10164 w 276225"/>
                <a:gd name="connsiteY18" fmla="*/ 67924 h 266700"/>
                <a:gd name="connsiteX19" fmla="*/ 8640 w 276225"/>
                <a:gd name="connsiteY19" fmla="*/ 82402 h 266700"/>
                <a:gd name="connsiteX20" fmla="*/ 22832 w 276225"/>
                <a:gd name="connsiteY20" fmla="*/ 136694 h 266700"/>
                <a:gd name="connsiteX21" fmla="*/ 8640 w 276225"/>
                <a:gd name="connsiteY21" fmla="*/ 190987 h 266700"/>
                <a:gd name="connsiteX22" fmla="*/ 7211 w 276225"/>
                <a:gd name="connsiteY22" fmla="*/ 200607 h 266700"/>
                <a:gd name="connsiteX23" fmla="*/ 16546 w 276225"/>
                <a:gd name="connsiteY23" fmla="*/ 207941 h 266700"/>
                <a:gd name="connsiteX24" fmla="*/ 23023 w 276225"/>
                <a:gd name="connsiteY24" fmla="*/ 208227 h 266700"/>
                <a:gd name="connsiteX25" fmla="*/ 33786 w 276225"/>
                <a:gd name="connsiteY25" fmla="*/ 200226 h 266700"/>
                <a:gd name="connsiteX26" fmla="*/ 58646 w 276225"/>
                <a:gd name="connsiteY26" fmla="*/ 170984 h 266700"/>
                <a:gd name="connsiteX27" fmla="*/ 62647 w 276225"/>
                <a:gd name="connsiteY27" fmla="*/ 166698 h 266700"/>
                <a:gd name="connsiteX28" fmla="*/ 69219 w 276225"/>
                <a:gd name="connsiteY28" fmla="*/ 166127 h 266700"/>
                <a:gd name="connsiteX29" fmla="*/ 107891 w 276225"/>
                <a:gd name="connsiteY29" fmla="*/ 166127 h 266700"/>
                <a:gd name="connsiteX30" fmla="*/ 80935 w 276225"/>
                <a:gd name="connsiteY30" fmla="*/ 249470 h 266700"/>
                <a:gd name="connsiteX31" fmla="*/ 79220 w 276225"/>
                <a:gd name="connsiteY31" fmla="*/ 259091 h 266700"/>
                <a:gd name="connsiteX32" fmla="*/ 92174 w 276225"/>
                <a:gd name="connsiteY32" fmla="*/ 266234 h 266700"/>
                <a:gd name="connsiteX33" fmla="*/ 94079 w 276225"/>
                <a:gd name="connsiteY33" fmla="*/ 266330 h 266700"/>
                <a:gd name="connsiteX34" fmla="*/ 98842 w 276225"/>
                <a:gd name="connsiteY34" fmla="*/ 266520 h 266700"/>
                <a:gd name="connsiteX35" fmla="*/ 103509 w 276225"/>
                <a:gd name="connsiteY35" fmla="*/ 266139 h 266700"/>
                <a:gd name="connsiteX36" fmla="*/ 113701 w 276225"/>
                <a:gd name="connsiteY36" fmla="*/ 257853 h 266700"/>
                <a:gd name="connsiteX37" fmla="*/ 184186 w 276225"/>
                <a:gd name="connsiteY37" fmla="*/ 170699 h 266700"/>
                <a:gd name="connsiteX38" fmla="*/ 188091 w 276225"/>
                <a:gd name="connsiteY38" fmla="*/ 166317 h 266700"/>
                <a:gd name="connsiteX39" fmla="*/ 194568 w 276225"/>
                <a:gd name="connsiteY39" fmla="*/ 165650 h 266700"/>
                <a:gd name="connsiteX40" fmla="*/ 247813 w 276225"/>
                <a:gd name="connsiteY40" fmla="*/ 162221 h 266700"/>
                <a:gd name="connsiteX41" fmla="*/ 275435 w 276225"/>
                <a:gd name="connsiteY41" fmla="*/ 144600 h 266700"/>
                <a:gd name="connsiteX42" fmla="*/ 275530 w 276225"/>
                <a:gd name="connsiteY42" fmla="*/ 128884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76225" h="266700">
                  <a:moveTo>
                    <a:pt x="275530" y="128884"/>
                  </a:moveTo>
                  <a:cubicBezTo>
                    <a:pt x="275150" y="128312"/>
                    <a:pt x="265339" y="114787"/>
                    <a:pt x="247908" y="111263"/>
                  </a:cubicBezTo>
                  <a:cubicBezTo>
                    <a:pt x="232192" y="108024"/>
                    <a:pt x="196188" y="107834"/>
                    <a:pt x="194663" y="107834"/>
                  </a:cubicBezTo>
                  <a:cubicBezTo>
                    <a:pt x="192187" y="107834"/>
                    <a:pt x="189901" y="107643"/>
                    <a:pt x="188853" y="107548"/>
                  </a:cubicBezTo>
                  <a:cubicBezTo>
                    <a:pt x="187805" y="106691"/>
                    <a:pt x="185710" y="104595"/>
                    <a:pt x="184281" y="102881"/>
                  </a:cubicBezTo>
                  <a:lnTo>
                    <a:pt x="113796" y="15727"/>
                  </a:lnTo>
                  <a:cubicBezTo>
                    <a:pt x="112272" y="13822"/>
                    <a:pt x="109129" y="10298"/>
                    <a:pt x="107224" y="8964"/>
                  </a:cubicBezTo>
                  <a:cubicBezTo>
                    <a:pt x="103890" y="6678"/>
                    <a:pt x="95222" y="7154"/>
                    <a:pt x="94175" y="7249"/>
                  </a:cubicBezTo>
                  <a:lnTo>
                    <a:pt x="92269" y="7345"/>
                  </a:lnTo>
                  <a:cubicBezTo>
                    <a:pt x="89698" y="7535"/>
                    <a:pt x="84935" y="8107"/>
                    <a:pt x="82649" y="9345"/>
                  </a:cubicBezTo>
                  <a:cubicBezTo>
                    <a:pt x="81315" y="10107"/>
                    <a:pt x="77220" y="12488"/>
                    <a:pt x="81030" y="24014"/>
                  </a:cubicBezTo>
                  <a:cubicBezTo>
                    <a:pt x="81030" y="24014"/>
                    <a:pt x="107891" y="106881"/>
                    <a:pt x="107986" y="107262"/>
                  </a:cubicBezTo>
                  <a:cubicBezTo>
                    <a:pt x="107605" y="107262"/>
                    <a:pt x="69314" y="107262"/>
                    <a:pt x="69314" y="107262"/>
                  </a:cubicBezTo>
                  <a:cubicBezTo>
                    <a:pt x="66743" y="107262"/>
                    <a:pt x="64457" y="107072"/>
                    <a:pt x="63409" y="106976"/>
                  </a:cubicBezTo>
                  <a:cubicBezTo>
                    <a:pt x="62361" y="106119"/>
                    <a:pt x="60170" y="104119"/>
                    <a:pt x="58646" y="102404"/>
                  </a:cubicBezTo>
                  <a:lnTo>
                    <a:pt x="33786" y="73163"/>
                  </a:lnTo>
                  <a:cubicBezTo>
                    <a:pt x="33596" y="72972"/>
                    <a:pt x="29500" y="68114"/>
                    <a:pt x="26833" y="66495"/>
                  </a:cubicBezTo>
                  <a:cubicBezTo>
                    <a:pt x="23309" y="64399"/>
                    <a:pt x="16546" y="65447"/>
                    <a:pt x="16546" y="65447"/>
                  </a:cubicBezTo>
                  <a:cubicBezTo>
                    <a:pt x="14640" y="65828"/>
                    <a:pt x="11878" y="66686"/>
                    <a:pt x="10164" y="67924"/>
                  </a:cubicBezTo>
                  <a:cubicBezTo>
                    <a:pt x="7116" y="70115"/>
                    <a:pt x="6544" y="74972"/>
                    <a:pt x="8640" y="82402"/>
                  </a:cubicBezTo>
                  <a:cubicBezTo>
                    <a:pt x="14260" y="102404"/>
                    <a:pt x="22166" y="132122"/>
                    <a:pt x="22832" y="136694"/>
                  </a:cubicBezTo>
                  <a:cubicBezTo>
                    <a:pt x="22261" y="141266"/>
                    <a:pt x="14260" y="170889"/>
                    <a:pt x="8640" y="190987"/>
                  </a:cubicBezTo>
                  <a:cubicBezTo>
                    <a:pt x="8164" y="192511"/>
                    <a:pt x="6830" y="197845"/>
                    <a:pt x="7211" y="200607"/>
                  </a:cubicBezTo>
                  <a:cubicBezTo>
                    <a:pt x="8069" y="206322"/>
                    <a:pt x="16165" y="207846"/>
                    <a:pt x="16546" y="207941"/>
                  </a:cubicBezTo>
                  <a:cubicBezTo>
                    <a:pt x="18546" y="208322"/>
                    <a:pt x="21308" y="208418"/>
                    <a:pt x="23023" y="208227"/>
                  </a:cubicBezTo>
                  <a:cubicBezTo>
                    <a:pt x="27214" y="207751"/>
                    <a:pt x="32738" y="201464"/>
                    <a:pt x="33786" y="200226"/>
                  </a:cubicBezTo>
                  <a:lnTo>
                    <a:pt x="58646" y="170984"/>
                  </a:lnTo>
                  <a:cubicBezTo>
                    <a:pt x="60266" y="169079"/>
                    <a:pt x="61885" y="167460"/>
                    <a:pt x="62647" y="166698"/>
                  </a:cubicBezTo>
                  <a:cubicBezTo>
                    <a:pt x="63980" y="166412"/>
                    <a:pt x="67028" y="166127"/>
                    <a:pt x="69219" y="166127"/>
                  </a:cubicBezTo>
                  <a:cubicBezTo>
                    <a:pt x="69219" y="166127"/>
                    <a:pt x="107509" y="166127"/>
                    <a:pt x="107891" y="166127"/>
                  </a:cubicBezTo>
                  <a:cubicBezTo>
                    <a:pt x="107795" y="166508"/>
                    <a:pt x="80935" y="249470"/>
                    <a:pt x="80935" y="249470"/>
                  </a:cubicBezTo>
                  <a:cubicBezTo>
                    <a:pt x="80173" y="251947"/>
                    <a:pt x="78839" y="256519"/>
                    <a:pt x="79220" y="259091"/>
                  </a:cubicBezTo>
                  <a:cubicBezTo>
                    <a:pt x="79792" y="263186"/>
                    <a:pt x="84173" y="265663"/>
                    <a:pt x="92174" y="266234"/>
                  </a:cubicBezTo>
                  <a:lnTo>
                    <a:pt x="94079" y="266330"/>
                  </a:lnTo>
                  <a:cubicBezTo>
                    <a:pt x="95318" y="266425"/>
                    <a:pt x="97127" y="266520"/>
                    <a:pt x="98842" y="266520"/>
                  </a:cubicBezTo>
                  <a:cubicBezTo>
                    <a:pt x="100556" y="266520"/>
                    <a:pt x="102366" y="266425"/>
                    <a:pt x="103509" y="266139"/>
                  </a:cubicBezTo>
                  <a:cubicBezTo>
                    <a:pt x="107509" y="265282"/>
                    <a:pt x="113034" y="258614"/>
                    <a:pt x="113701" y="257853"/>
                  </a:cubicBezTo>
                  <a:lnTo>
                    <a:pt x="184186" y="170699"/>
                  </a:lnTo>
                  <a:cubicBezTo>
                    <a:pt x="185710" y="168794"/>
                    <a:pt x="187329" y="167079"/>
                    <a:pt x="188091" y="166317"/>
                  </a:cubicBezTo>
                  <a:cubicBezTo>
                    <a:pt x="189425" y="166031"/>
                    <a:pt x="192377" y="165650"/>
                    <a:pt x="194568" y="165650"/>
                  </a:cubicBezTo>
                  <a:cubicBezTo>
                    <a:pt x="196092" y="165650"/>
                    <a:pt x="232001" y="165460"/>
                    <a:pt x="247813" y="162221"/>
                  </a:cubicBezTo>
                  <a:cubicBezTo>
                    <a:pt x="265244" y="158697"/>
                    <a:pt x="275054" y="145172"/>
                    <a:pt x="275435" y="144600"/>
                  </a:cubicBezTo>
                  <a:cubicBezTo>
                    <a:pt x="278769" y="140314"/>
                    <a:pt x="278769" y="133456"/>
                    <a:pt x="275530" y="1288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자유형: 도형 18">
              <a:extLst>
                <a:ext uri="{FF2B5EF4-FFF2-40B4-BE49-F238E27FC236}">
                  <a16:creationId xmlns:a16="http://schemas.microsoft.com/office/drawing/2014/main" id="{6DCF51F0-BAD0-E544-BB43-940349071FBE}"/>
                </a:ext>
              </a:extLst>
            </p:cNvPr>
            <p:cNvSpPr/>
            <p:nvPr/>
          </p:nvSpPr>
          <p:spPr>
            <a:xfrm>
              <a:off x="8179204" y="4370832"/>
              <a:ext cx="66675" cy="28575"/>
            </a:xfrm>
            <a:custGeom>
              <a:avLst/>
              <a:gdLst>
                <a:gd name="connsiteX0" fmla="*/ 48101 w 66675"/>
                <a:gd name="connsiteY0" fmla="*/ 7144 h 28575"/>
                <a:gd name="connsiteX1" fmla="*/ 18573 w 66675"/>
                <a:gd name="connsiteY1" fmla="*/ 7144 h 28575"/>
                <a:gd name="connsiteX2" fmla="*/ 7144 w 66675"/>
                <a:gd name="connsiteY2" fmla="*/ 18669 h 28575"/>
                <a:gd name="connsiteX3" fmla="*/ 18573 w 66675"/>
                <a:gd name="connsiteY3" fmla="*/ 30194 h 28575"/>
                <a:gd name="connsiteX4" fmla="*/ 48101 w 66675"/>
                <a:gd name="connsiteY4" fmla="*/ 30194 h 28575"/>
                <a:gd name="connsiteX5" fmla="*/ 59531 w 66675"/>
                <a:gd name="connsiteY5" fmla="*/ 18669 h 28575"/>
                <a:gd name="connsiteX6" fmla="*/ 48101 w 666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48101" y="7144"/>
                  </a:moveTo>
                  <a:lnTo>
                    <a:pt x="18573" y="7144"/>
                  </a:lnTo>
                  <a:cubicBezTo>
                    <a:pt x="12287" y="7144"/>
                    <a:pt x="7144" y="12287"/>
                    <a:pt x="7144" y="18669"/>
                  </a:cubicBezTo>
                  <a:cubicBezTo>
                    <a:pt x="7144" y="25051"/>
                    <a:pt x="12287" y="30194"/>
                    <a:pt x="18573" y="30194"/>
                  </a:cubicBezTo>
                  <a:lnTo>
                    <a:pt x="48101" y="30194"/>
                  </a:lnTo>
                  <a:cubicBezTo>
                    <a:pt x="54387" y="30194"/>
                    <a:pt x="59531" y="25051"/>
                    <a:pt x="59531" y="18669"/>
                  </a:cubicBezTo>
                  <a:cubicBezTo>
                    <a:pt x="59436" y="12287"/>
                    <a:pt x="54387" y="7144"/>
                    <a:pt x="481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자유형: 도형 19">
              <a:extLst>
                <a:ext uri="{FF2B5EF4-FFF2-40B4-BE49-F238E27FC236}">
                  <a16:creationId xmlns:a16="http://schemas.microsoft.com/office/drawing/2014/main" id="{DBF4BFA3-4456-6947-9071-1FE5B8B0EB4E}"/>
                </a:ext>
              </a:extLst>
            </p:cNvPr>
            <p:cNvSpPr/>
            <p:nvPr/>
          </p:nvSpPr>
          <p:spPr>
            <a:xfrm>
              <a:off x="8179204" y="4460748"/>
              <a:ext cx="66675" cy="28575"/>
            </a:xfrm>
            <a:custGeom>
              <a:avLst/>
              <a:gdLst>
                <a:gd name="connsiteX0" fmla="*/ 48101 w 66675"/>
                <a:gd name="connsiteY0" fmla="*/ 7144 h 28575"/>
                <a:gd name="connsiteX1" fmla="*/ 18573 w 66675"/>
                <a:gd name="connsiteY1" fmla="*/ 7144 h 28575"/>
                <a:gd name="connsiteX2" fmla="*/ 7144 w 66675"/>
                <a:gd name="connsiteY2" fmla="*/ 18669 h 28575"/>
                <a:gd name="connsiteX3" fmla="*/ 18573 w 66675"/>
                <a:gd name="connsiteY3" fmla="*/ 30194 h 28575"/>
                <a:gd name="connsiteX4" fmla="*/ 48101 w 66675"/>
                <a:gd name="connsiteY4" fmla="*/ 30194 h 28575"/>
                <a:gd name="connsiteX5" fmla="*/ 59531 w 66675"/>
                <a:gd name="connsiteY5" fmla="*/ 18669 h 28575"/>
                <a:gd name="connsiteX6" fmla="*/ 48101 w 666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48101" y="7144"/>
                  </a:moveTo>
                  <a:lnTo>
                    <a:pt x="18573" y="7144"/>
                  </a:lnTo>
                  <a:cubicBezTo>
                    <a:pt x="12287" y="7144"/>
                    <a:pt x="7144" y="12287"/>
                    <a:pt x="7144" y="18669"/>
                  </a:cubicBezTo>
                  <a:cubicBezTo>
                    <a:pt x="7144" y="25051"/>
                    <a:pt x="12287" y="30194"/>
                    <a:pt x="18573" y="30194"/>
                  </a:cubicBezTo>
                  <a:lnTo>
                    <a:pt x="48101" y="30194"/>
                  </a:lnTo>
                  <a:cubicBezTo>
                    <a:pt x="54387" y="30194"/>
                    <a:pt x="59531" y="25051"/>
                    <a:pt x="59531" y="18669"/>
                  </a:cubicBezTo>
                  <a:cubicBezTo>
                    <a:pt x="59436" y="12287"/>
                    <a:pt x="54387" y="7144"/>
                    <a:pt x="481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자유형: 도형 20">
              <a:extLst>
                <a:ext uri="{FF2B5EF4-FFF2-40B4-BE49-F238E27FC236}">
                  <a16:creationId xmlns:a16="http://schemas.microsoft.com/office/drawing/2014/main" id="{D2B5A4F0-4201-7B49-95B1-7FAC84DBD38C}"/>
                </a:ext>
              </a:extLst>
            </p:cNvPr>
            <p:cNvSpPr/>
            <p:nvPr/>
          </p:nvSpPr>
          <p:spPr>
            <a:xfrm>
              <a:off x="8144247" y="4416171"/>
              <a:ext cx="95250" cy="28575"/>
            </a:xfrm>
            <a:custGeom>
              <a:avLst/>
              <a:gdLst>
                <a:gd name="connsiteX0" fmla="*/ 82963 w 95250"/>
                <a:gd name="connsiteY0" fmla="*/ 7144 h 28575"/>
                <a:gd name="connsiteX1" fmla="*/ 18574 w 95250"/>
                <a:gd name="connsiteY1" fmla="*/ 7144 h 28575"/>
                <a:gd name="connsiteX2" fmla="*/ 7144 w 95250"/>
                <a:gd name="connsiteY2" fmla="*/ 18669 h 28575"/>
                <a:gd name="connsiteX3" fmla="*/ 18574 w 95250"/>
                <a:gd name="connsiteY3" fmla="*/ 30194 h 28575"/>
                <a:gd name="connsiteX4" fmla="*/ 82963 w 95250"/>
                <a:gd name="connsiteY4" fmla="*/ 30194 h 28575"/>
                <a:gd name="connsiteX5" fmla="*/ 94393 w 95250"/>
                <a:gd name="connsiteY5" fmla="*/ 18669 h 28575"/>
                <a:gd name="connsiteX6" fmla="*/ 82963 w 952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82963" y="7144"/>
                  </a:moveTo>
                  <a:lnTo>
                    <a:pt x="18574" y="7144"/>
                  </a:lnTo>
                  <a:cubicBezTo>
                    <a:pt x="12288" y="7144"/>
                    <a:pt x="7144" y="12287"/>
                    <a:pt x="7144" y="18669"/>
                  </a:cubicBezTo>
                  <a:cubicBezTo>
                    <a:pt x="7144" y="25051"/>
                    <a:pt x="12288" y="30194"/>
                    <a:pt x="18574" y="30194"/>
                  </a:cubicBezTo>
                  <a:lnTo>
                    <a:pt x="82963" y="30194"/>
                  </a:lnTo>
                  <a:cubicBezTo>
                    <a:pt x="89249" y="30194"/>
                    <a:pt x="94393" y="25051"/>
                    <a:pt x="94393" y="18669"/>
                  </a:cubicBezTo>
                  <a:cubicBezTo>
                    <a:pt x="94393" y="12287"/>
                    <a:pt x="89249" y="7144"/>
                    <a:pt x="8296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3" name="图片 42" descr="图表, 旭日形&#10;&#10;描述已自动生成">
            <a:extLst>
              <a:ext uri="{FF2B5EF4-FFF2-40B4-BE49-F238E27FC236}">
                <a16:creationId xmlns:a16="http://schemas.microsoft.com/office/drawing/2014/main" id="{CF002C13-758D-805A-9B21-514517D5D4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F66AF184-55D4-C1A2-6294-AF1F797288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707" b="35380"/>
          <a:stretch/>
        </p:blipFill>
        <p:spPr>
          <a:xfrm>
            <a:off x="5614884" y="1066285"/>
            <a:ext cx="2830661" cy="2178511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DCD5F4A8-1172-8CDA-7F5F-B4714391BA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7763" y="4302599"/>
            <a:ext cx="4445542" cy="2510908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3FE3D1A9-F59A-B5D3-5076-0A804C9352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9713" y="1153271"/>
            <a:ext cx="2813329" cy="5001474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id="{C91B3A88-DB8E-9C2E-BA8F-25B9E62A4775}"/>
              </a:ext>
            </a:extLst>
          </p:cNvPr>
          <p:cNvSpPr txBox="1"/>
          <p:nvPr/>
        </p:nvSpPr>
        <p:spPr>
          <a:xfrm>
            <a:off x="264008" y="291841"/>
            <a:ext cx="6643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dirty="0">
                <a:solidFill>
                  <a:srgbClr val="44546A"/>
                </a:solidFill>
                <a:cs typeface="+mn-ea"/>
                <a:sym typeface="+mn-lt"/>
              </a:rPr>
              <a:t>03 </a:t>
            </a:r>
            <a:r>
              <a:rPr kumimoji="1" lang="zh-CN" altLang="en-US" sz="2400" dirty="0">
                <a:solidFill>
                  <a:srgbClr val="44546A"/>
                </a:solidFill>
                <a:cs typeface="+mn-ea"/>
                <a:sym typeface="+mn-lt"/>
              </a:rPr>
              <a:t>关于“</a:t>
            </a:r>
            <a:r>
              <a:rPr kumimoji="1" lang="en-US" altLang="zh-CN" sz="2400" dirty="0">
                <a:solidFill>
                  <a:srgbClr val="44546A"/>
                </a:solidFill>
                <a:cs typeface="+mn-ea"/>
                <a:sym typeface="+mn-lt"/>
              </a:rPr>
              <a:t>O2O</a:t>
            </a:r>
            <a:r>
              <a:rPr kumimoji="1" lang="zh-CN" altLang="en-US" sz="2400" dirty="0">
                <a:solidFill>
                  <a:srgbClr val="44546A"/>
                </a:solidFill>
                <a:cs typeface="+mn-ea"/>
                <a:sym typeface="+mn-lt"/>
              </a:rPr>
              <a:t>”模式下金融类应用程序的推出</a:t>
            </a:r>
            <a:endParaRPr kumimoji="1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251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6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77DAC8EB-FA83-7E4C-AF62-241BA0588B17}"/>
              </a:ext>
            </a:extLst>
          </p:cNvPr>
          <p:cNvSpPr/>
          <p:nvPr/>
        </p:nvSpPr>
        <p:spPr>
          <a:xfrm>
            <a:off x="5070393" y="668411"/>
            <a:ext cx="2160000" cy="2160000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87BF9EF1-4524-664B-B4E4-F19DF76D9A44}"/>
              </a:ext>
            </a:extLst>
          </p:cNvPr>
          <p:cNvSpPr/>
          <p:nvPr/>
        </p:nvSpPr>
        <p:spPr>
          <a:xfrm>
            <a:off x="4507730" y="1424652"/>
            <a:ext cx="243152" cy="243152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id="{0B261106-7C4E-5C45-85CE-F2A206EC566B}"/>
              </a:ext>
            </a:extLst>
          </p:cNvPr>
          <p:cNvSpPr/>
          <p:nvPr/>
        </p:nvSpPr>
        <p:spPr>
          <a:xfrm>
            <a:off x="4750882" y="1887516"/>
            <a:ext cx="127491" cy="127491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圆角矩形 4">
            <a:extLst>
              <a:ext uri="{FF2B5EF4-FFF2-40B4-BE49-F238E27FC236}">
                <a16:creationId xmlns:a16="http://schemas.microsoft.com/office/drawing/2014/main" id="{DA32410C-A7A8-484A-9119-0B7FF46D9A48}"/>
              </a:ext>
            </a:extLst>
          </p:cNvPr>
          <p:cNvSpPr/>
          <p:nvPr/>
        </p:nvSpPr>
        <p:spPr>
          <a:xfrm>
            <a:off x="7318469" y="1320858"/>
            <a:ext cx="209070" cy="209070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E6D4DB-97A7-664D-A539-41472511B747}"/>
              </a:ext>
            </a:extLst>
          </p:cNvPr>
          <p:cNvSpPr txBox="1"/>
          <p:nvPr/>
        </p:nvSpPr>
        <p:spPr>
          <a:xfrm>
            <a:off x="5281898" y="1565553"/>
            <a:ext cx="1798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第</a:t>
            </a:r>
            <a:r>
              <a:rPr kumimoji="1" lang="zh-CN" altLang="en-US" sz="2800" dirty="0">
                <a:solidFill>
                  <a:srgbClr val="44546A"/>
                </a:solidFill>
                <a:cs typeface="+mn-ea"/>
                <a:sym typeface="+mn-lt"/>
              </a:rPr>
              <a:t>四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部分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A5CD6C-CEAA-2F4F-84CB-CDF42E3F6FB0}"/>
              </a:ext>
            </a:extLst>
          </p:cNvPr>
          <p:cNvSpPr txBox="1"/>
          <p:nvPr/>
        </p:nvSpPr>
        <p:spPr>
          <a:xfrm>
            <a:off x="5293773" y="1998761"/>
            <a:ext cx="17742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PART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EEC32F-A461-E14B-BA72-2A0A3033AF09}"/>
              </a:ext>
            </a:extLst>
          </p:cNvPr>
          <p:cNvSpPr txBox="1"/>
          <p:nvPr/>
        </p:nvSpPr>
        <p:spPr>
          <a:xfrm>
            <a:off x="4310896" y="2875002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zh-CN" altLang="en-US" sz="6600" dirty="0">
                <a:solidFill>
                  <a:srgbClr val="44546A"/>
                </a:solidFill>
                <a:cs typeface="+mn-ea"/>
                <a:sym typeface="+mn-lt"/>
              </a:rPr>
              <a:t>移动金融</a:t>
            </a:r>
          </a:p>
        </p:txBody>
      </p:sp>
      <p:pic>
        <p:nvPicPr>
          <p:cNvPr id="10" name="图片 9" descr="图表, 旭日形&#10;&#10;描述已自动生成">
            <a:extLst>
              <a:ext uri="{FF2B5EF4-FFF2-40B4-BE49-F238E27FC236}">
                <a16:creationId xmlns:a16="http://schemas.microsoft.com/office/drawing/2014/main" id="{3A6CAE99-D93E-CA25-1EDE-424B27A5F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10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F8679FC-8B9E-6441-A79D-AFE13CFD3A13}"/>
              </a:ext>
            </a:extLst>
          </p:cNvPr>
          <p:cNvSpPr txBox="1"/>
          <p:nvPr/>
        </p:nvSpPr>
        <p:spPr>
          <a:xfrm>
            <a:off x="237504" y="252085"/>
            <a:ext cx="2484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04 </a:t>
            </a: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移动金融特点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F5F9868-E017-421C-87B0-A35C3DE4DC1B}"/>
              </a:ext>
            </a:extLst>
          </p:cNvPr>
          <p:cNvGrpSpPr/>
          <p:nvPr/>
        </p:nvGrpSpPr>
        <p:grpSpPr>
          <a:xfrm>
            <a:off x="899078" y="1724026"/>
            <a:ext cx="5132387" cy="1704974"/>
            <a:chOff x="874713" y="1943101"/>
            <a:chExt cx="5132387" cy="1704974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5DA8A51-F5FC-48E3-907B-51CA52AEC7BA}"/>
                </a:ext>
              </a:extLst>
            </p:cNvPr>
            <p:cNvGrpSpPr/>
            <p:nvPr/>
          </p:nvGrpSpPr>
          <p:grpSpPr>
            <a:xfrm>
              <a:off x="874713" y="1943101"/>
              <a:ext cx="5132387" cy="1704974"/>
              <a:chOff x="874713" y="1752601"/>
              <a:chExt cx="5132387" cy="1704974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0A758BFB-16F3-4A03-977C-9FC650974007}"/>
                  </a:ext>
                </a:extLst>
              </p:cNvPr>
              <p:cNvSpPr/>
              <p:nvPr/>
            </p:nvSpPr>
            <p:spPr>
              <a:xfrm>
                <a:off x="874713" y="1752601"/>
                <a:ext cx="5132387" cy="1704974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445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椭圆 8">
                <a:extLst>
                  <a:ext uri="{FF2B5EF4-FFF2-40B4-BE49-F238E27FC236}">
                    <a16:creationId xmlns:a16="http://schemas.microsoft.com/office/drawing/2014/main" id="{FEC86CB8-2D52-49E7-B21F-A8591EDFB163}"/>
                  </a:ext>
                </a:extLst>
              </p:cNvPr>
              <p:cNvSpPr/>
              <p:nvPr/>
            </p:nvSpPr>
            <p:spPr>
              <a:xfrm>
                <a:off x="5200650" y="1991396"/>
                <a:ext cx="586015" cy="514075"/>
              </a:xfrm>
              <a:custGeom>
                <a:avLst/>
                <a:gdLst>
                  <a:gd name="connsiteX0" fmla="*/ 352921 w 607646"/>
                  <a:gd name="connsiteY0" fmla="*/ 457945 h 533051"/>
                  <a:gd name="connsiteX1" fmla="*/ 342979 w 607646"/>
                  <a:gd name="connsiteY1" fmla="*/ 462170 h 533051"/>
                  <a:gd name="connsiteX2" fmla="*/ 338854 w 607646"/>
                  <a:gd name="connsiteY2" fmla="*/ 472100 h 533051"/>
                  <a:gd name="connsiteX3" fmla="*/ 342979 w 607646"/>
                  <a:gd name="connsiteY3" fmla="*/ 482029 h 533051"/>
                  <a:gd name="connsiteX4" fmla="*/ 352921 w 607646"/>
                  <a:gd name="connsiteY4" fmla="*/ 486149 h 533051"/>
                  <a:gd name="connsiteX5" fmla="*/ 362863 w 607646"/>
                  <a:gd name="connsiteY5" fmla="*/ 482029 h 533051"/>
                  <a:gd name="connsiteX6" fmla="*/ 366987 w 607646"/>
                  <a:gd name="connsiteY6" fmla="*/ 472100 h 533051"/>
                  <a:gd name="connsiteX7" fmla="*/ 362863 w 607646"/>
                  <a:gd name="connsiteY7" fmla="*/ 462170 h 533051"/>
                  <a:gd name="connsiteX8" fmla="*/ 352921 w 607646"/>
                  <a:gd name="connsiteY8" fmla="*/ 457945 h 533051"/>
                  <a:gd name="connsiteX9" fmla="*/ 438485 w 607646"/>
                  <a:gd name="connsiteY9" fmla="*/ 375972 h 533051"/>
                  <a:gd name="connsiteX10" fmla="*/ 431081 w 607646"/>
                  <a:gd name="connsiteY10" fmla="*/ 379141 h 533051"/>
                  <a:gd name="connsiteX11" fmla="*/ 372699 w 607646"/>
                  <a:gd name="connsiteY11" fmla="*/ 437346 h 533051"/>
                  <a:gd name="connsiteX12" fmla="*/ 369632 w 607646"/>
                  <a:gd name="connsiteY12" fmla="*/ 444846 h 533051"/>
                  <a:gd name="connsiteX13" fmla="*/ 372699 w 607646"/>
                  <a:gd name="connsiteY13" fmla="*/ 452346 h 533051"/>
                  <a:gd name="connsiteX14" fmla="*/ 380208 w 607646"/>
                  <a:gd name="connsiteY14" fmla="*/ 455409 h 533051"/>
                  <a:gd name="connsiteX15" fmla="*/ 387612 w 607646"/>
                  <a:gd name="connsiteY15" fmla="*/ 452346 h 533051"/>
                  <a:gd name="connsiteX16" fmla="*/ 445994 w 607646"/>
                  <a:gd name="connsiteY16" fmla="*/ 394035 h 533051"/>
                  <a:gd name="connsiteX17" fmla="*/ 449062 w 607646"/>
                  <a:gd name="connsiteY17" fmla="*/ 386535 h 533051"/>
                  <a:gd name="connsiteX18" fmla="*/ 445994 w 607646"/>
                  <a:gd name="connsiteY18" fmla="*/ 379141 h 533051"/>
                  <a:gd name="connsiteX19" fmla="*/ 438485 w 607646"/>
                  <a:gd name="connsiteY19" fmla="*/ 375972 h 533051"/>
                  <a:gd name="connsiteX20" fmla="*/ 534943 w 607646"/>
                  <a:gd name="connsiteY20" fmla="*/ 217624 h 533051"/>
                  <a:gd name="connsiteX21" fmla="*/ 553981 w 607646"/>
                  <a:gd name="connsiteY21" fmla="*/ 225547 h 533051"/>
                  <a:gd name="connsiteX22" fmla="*/ 554404 w 607646"/>
                  <a:gd name="connsiteY22" fmla="*/ 225969 h 533051"/>
                  <a:gd name="connsiteX23" fmla="*/ 556520 w 607646"/>
                  <a:gd name="connsiteY23" fmla="*/ 230934 h 533051"/>
                  <a:gd name="connsiteX24" fmla="*/ 554510 w 607646"/>
                  <a:gd name="connsiteY24" fmla="*/ 235899 h 533051"/>
                  <a:gd name="connsiteX25" fmla="*/ 524050 w 607646"/>
                  <a:gd name="connsiteY25" fmla="*/ 266322 h 533051"/>
                  <a:gd name="connsiteX26" fmla="*/ 516752 w 607646"/>
                  <a:gd name="connsiteY26" fmla="*/ 283752 h 533051"/>
                  <a:gd name="connsiteX27" fmla="*/ 524050 w 607646"/>
                  <a:gd name="connsiteY27" fmla="*/ 301182 h 533051"/>
                  <a:gd name="connsiteX28" fmla="*/ 541501 w 607646"/>
                  <a:gd name="connsiteY28" fmla="*/ 308365 h 533051"/>
                  <a:gd name="connsiteX29" fmla="*/ 558952 w 607646"/>
                  <a:gd name="connsiteY29" fmla="*/ 301182 h 533051"/>
                  <a:gd name="connsiteX30" fmla="*/ 589413 w 607646"/>
                  <a:gd name="connsiteY30" fmla="*/ 270759 h 533051"/>
                  <a:gd name="connsiteX31" fmla="*/ 594384 w 607646"/>
                  <a:gd name="connsiteY31" fmla="*/ 268752 h 533051"/>
                  <a:gd name="connsiteX32" fmla="*/ 599355 w 607646"/>
                  <a:gd name="connsiteY32" fmla="*/ 270759 h 533051"/>
                  <a:gd name="connsiteX33" fmla="*/ 599778 w 607646"/>
                  <a:gd name="connsiteY33" fmla="*/ 271181 h 533051"/>
                  <a:gd name="connsiteX34" fmla="*/ 606758 w 607646"/>
                  <a:gd name="connsiteY34" fmla="*/ 297168 h 533051"/>
                  <a:gd name="connsiteX35" fmla="*/ 590047 w 607646"/>
                  <a:gd name="connsiteY35" fmla="*/ 359704 h 533051"/>
                  <a:gd name="connsiteX36" fmla="*/ 571010 w 607646"/>
                  <a:gd name="connsiteY36" fmla="*/ 378612 h 533051"/>
                  <a:gd name="connsiteX37" fmla="*/ 570798 w 607646"/>
                  <a:gd name="connsiteY37" fmla="*/ 378718 h 533051"/>
                  <a:gd name="connsiteX38" fmla="*/ 501627 w 607646"/>
                  <a:gd name="connsiteY38" fmla="*/ 395303 h 533051"/>
                  <a:gd name="connsiteX39" fmla="*/ 377987 w 607646"/>
                  <a:gd name="connsiteY39" fmla="*/ 518790 h 533051"/>
                  <a:gd name="connsiteX40" fmla="*/ 343507 w 607646"/>
                  <a:gd name="connsiteY40" fmla="*/ 533051 h 533051"/>
                  <a:gd name="connsiteX41" fmla="*/ 309028 w 607646"/>
                  <a:gd name="connsiteY41" fmla="*/ 518790 h 533051"/>
                  <a:gd name="connsiteX42" fmla="*/ 306066 w 607646"/>
                  <a:gd name="connsiteY42" fmla="*/ 515833 h 533051"/>
                  <a:gd name="connsiteX43" fmla="*/ 291788 w 607646"/>
                  <a:gd name="connsiteY43" fmla="*/ 481501 h 533051"/>
                  <a:gd name="connsiteX44" fmla="*/ 306066 w 607646"/>
                  <a:gd name="connsiteY44" fmla="*/ 447064 h 533051"/>
                  <a:gd name="connsiteX45" fmla="*/ 429707 w 607646"/>
                  <a:gd name="connsiteY45" fmla="*/ 323576 h 533051"/>
                  <a:gd name="connsiteX46" fmla="*/ 446418 w 607646"/>
                  <a:gd name="connsiteY46" fmla="*/ 254491 h 533051"/>
                  <a:gd name="connsiteX47" fmla="*/ 446418 w 607646"/>
                  <a:gd name="connsiteY47" fmla="*/ 254280 h 533051"/>
                  <a:gd name="connsiteX48" fmla="*/ 465455 w 607646"/>
                  <a:gd name="connsiteY48" fmla="*/ 235265 h 533051"/>
                  <a:gd name="connsiteX49" fmla="*/ 527963 w 607646"/>
                  <a:gd name="connsiteY49" fmla="*/ 218575 h 533051"/>
                  <a:gd name="connsiteX50" fmla="*/ 534943 w 607646"/>
                  <a:gd name="connsiteY50" fmla="*/ 217624 h 533051"/>
                  <a:gd name="connsiteX51" fmla="*/ 253873 w 607646"/>
                  <a:gd name="connsiteY51" fmla="*/ 140927 h 533051"/>
                  <a:gd name="connsiteX52" fmla="*/ 141005 w 607646"/>
                  <a:gd name="connsiteY52" fmla="*/ 253542 h 533051"/>
                  <a:gd name="connsiteX53" fmla="*/ 253873 w 607646"/>
                  <a:gd name="connsiteY53" fmla="*/ 366262 h 533051"/>
                  <a:gd name="connsiteX54" fmla="*/ 366741 w 607646"/>
                  <a:gd name="connsiteY54" fmla="*/ 253542 h 533051"/>
                  <a:gd name="connsiteX55" fmla="*/ 253873 w 607646"/>
                  <a:gd name="connsiteY55" fmla="*/ 140927 h 533051"/>
                  <a:gd name="connsiteX56" fmla="*/ 232929 w 607646"/>
                  <a:gd name="connsiteY56" fmla="*/ 0 h 533051"/>
                  <a:gd name="connsiteX57" fmla="*/ 274818 w 607646"/>
                  <a:gd name="connsiteY57" fmla="*/ 0 h 533051"/>
                  <a:gd name="connsiteX58" fmla="*/ 316918 w 607646"/>
                  <a:gd name="connsiteY58" fmla="*/ 42045 h 533051"/>
                  <a:gd name="connsiteX59" fmla="*/ 316918 w 607646"/>
                  <a:gd name="connsiteY59" fmla="*/ 55885 h 533051"/>
                  <a:gd name="connsiteX60" fmla="*/ 349287 w 607646"/>
                  <a:gd name="connsiteY60" fmla="*/ 69301 h 533051"/>
                  <a:gd name="connsiteX61" fmla="*/ 359125 w 607646"/>
                  <a:gd name="connsiteY61" fmla="*/ 59476 h 533051"/>
                  <a:gd name="connsiteX62" fmla="*/ 388849 w 607646"/>
                  <a:gd name="connsiteY62" fmla="*/ 47222 h 533051"/>
                  <a:gd name="connsiteX63" fmla="*/ 418574 w 607646"/>
                  <a:gd name="connsiteY63" fmla="*/ 59476 h 533051"/>
                  <a:gd name="connsiteX64" fmla="*/ 448192 w 607646"/>
                  <a:gd name="connsiteY64" fmla="*/ 89162 h 533051"/>
                  <a:gd name="connsiteX65" fmla="*/ 448192 w 607646"/>
                  <a:gd name="connsiteY65" fmla="*/ 148533 h 533051"/>
                  <a:gd name="connsiteX66" fmla="*/ 438460 w 607646"/>
                  <a:gd name="connsiteY66" fmla="*/ 158252 h 533051"/>
                  <a:gd name="connsiteX67" fmla="*/ 451789 w 607646"/>
                  <a:gd name="connsiteY67" fmla="*/ 190684 h 533051"/>
                  <a:gd name="connsiteX68" fmla="*/ 465752 w 607646"/>
                  <a:gd name="connsiteY68" fmla="*/ 190684 h 533051"/>
                  <a:gd name="connsiteX69" fmla="*/ 497909 w 607646"/>
                  <a:gd name="connsiteY69" fmla="*/ 205685 h 533051"/>
                  <a:gd name="connsiteX70" fmla="*/ 450837 w 607646"/>
                  <a:gd name="connsiteY70" fmla="*/ 218257 h 533051"/>
                  <a:gd name="connsiteX71" fmla="*/ 419420 w 607646"/>
                  <a:gd name="connsiteY71" fmla="*/ 249739 h 533051"/>
                  <a:gd name="connsiteX72" fmla="*/ 419208 w 607646"/>
                  <a:gd name="connsiteY72" fmla="*/ 250372 h 533051"/>
                  <a:gd name="connsiteX73" fmla="*/ 403764 w 607646"/>
                  <a:gd name="connsiteY73" fmla="*/ 314603 h 533051"/>
                  <a:gd name="connsiteX74" fmla="*/ 283598 w 607646"/>
                  <a:gd name="connsiteY74" fmla="*/ 434613 h 533051"/>
                  <a:gd name="connsiteX75" fmla="*/ 264134 w 607646"/>
                  <a:gd name="connsiteY75" fmla="*/ 481518 h 533051"/>
                  <a:gd name="connsiteX76" fmla="*/ 269317 w 607646"/>
                  <a:gd name="connsiteY76" fmla="*/ 507083 h 533051"/>
                  <a:gd name="connsiteX77" fmla="*/ 232929 w 607646"/>
                  <a:gd name="connsiteY77" fmla="*/ 507083 h 533051"/>
                  <a:gd name="connsiteX78" fmla="*/ 190828 w 607646"/>
                  <a:gd name="connsiteY78" fmla="*/ 465143 h 533051"/>
                  <a:gd name="connsiteX79" fmla="*/ 190828 w 607646"/>
                  <a:gd name="connsiteY79" fmla="*/ 451304 h 533051"/>
                  <a:gd name="connsiteX80" fmla="*/ 158459 w 607646"/>
                  <a:gd name="connsiteY80" fmla="*/ 437888 h 533051"/>
                  <a:gd name="connsiteX81" fmla="*/ 148622 w 607646"/>
                  <a:gd name="connsiteY81" fmla="*/ 447712 h 533051"/>
                  <a:gd name="connsiteX82" fmla="*/ 118897 w 607646"/>
                  <a:gd name="connsiteY82" fmla="*/ 459967 h 533051"/>
                  <a:gd name="connsiteX83" fmla="*/ 89173 w 607646"/>
                  <a:gd name="connsiteY83" fmla="*/ 447712 h 533051"/>
                  <a:gd name="connsiteX84" fmla="*/ 59554 w 607646"/>
                  <a:gd name="connsiteY84" fmla="*/ 418027 h 533051"/>
                  <a:gd name="connsiteX85" fmla="*/ 59554 w 607646"/>
                  <a:gd name="connsiteY85" fmla="*/ 358656 h 533051"/>
                  <a:gd name="connsiteX86" fmla="*/ 69286 w 607646"/>
                  <a:gd name="connsiteY86" fmla="*/ 348831 h 533051"/>
                  <a:gd name="connsiteX87" fmla="*/ 55958 w 607646"/>
                  <a:gd name="connsiteY87" fmla="*/ 316505 h 533051"/>
                  <a:gd name="connsiteX88" fmla="*/ 41995 w 607646"/>
                  <a:gd name="connsiteY88" fmla="*/ 316505 h 533051"/>
                  <a:gd name="connsiteX89" fmla="*/ 0 w 607646"/>
                  <a:gd name="connsiteY89" fmla="*/ 274565 h 533051"/>
                  <a:gd name="connsiteX90" fmla="*/ 0 w 607646"/>
                  <a:gd name="connsiteY90" fmla="*/ 232625 h 533051"/>
                  <a:gd name="connsiteX91" fmla="*/ 41995 w 607646"/>
                  <a:gd name="connsiteY91" fmla="*/ 190684 h 533051"/>
                  <a:gd name="connsiteX92" fmla="*/ 55958 w 607646"/>
                  <a:gd name="connsiteY92" fmla="*/ 190684 h 533051"/>
                  <a:gd name="connsiteX93" fmla="*/ 69286 w 607646"/>
                  <a:gd name="connsiteY93" fmla="*/ 158252 h 533051"/>
                  <a:gd name="connsiteX94" fmla="*/ 59554 w 607646"/>
                  <a:gd name="connsiteY94" fmla="*/ 148533 h 533051"/>
                  <a:gd name="connsiteX95" fmla="*/ 59554 w 607646"/>
                  <a:gd name="connsiteY95" fmla="*/ 89162 h 533051"/>
                  <a:gd name="connsiteX96" fmla="*/ 89173 w 607646"/>
                  <a:gd name="connsiteY96" fmla="*/ 59476 h 533051"/>
                  <a:gd name="connsiteX97" fmla="*/ 118897 w 607646"/>
                  <a:gd name="connsiteY97" fmla="*/ 47222 h 533051"/>
                  <a:gd name="connsiteX98" fmla="*/ 148622 w 607646"/>
                  <a:gd name="connsiteY98" fmla="*/ 59476 h 533051"/>
                  <a:gd name="connsiteX99" fmla="*/ 158459 w 607646"/>
                  <a:gd name="connsiteY99" fmla="*/ 69301 h 533051"/>
                  <a:gd name="connsiteX100" fmla="*/ 190828 w 607646"/>
                  <a:gd name="connsiteY100" fmla="*/ 55885 h 533051"/>
                  <a:gd name="connsiteX101" fmla="*/ 190828 w 607646"/>
                  <a:gd name="connsiteY101" fmla="*/ 42045 h 533051"/>
                  <a:gd name="connsiteX102" fmla="*/ 232929 w 607646"/>
                  <a:gd name="connsiteY102" fmla="*/ 0 h 533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607646" h="533051">
                    <a:moveTo>
                      <a:pt x="352921" y="457945"/>
                    </a:moveTo>
                    <a:cubicBezTo>
                      <a:pt x="349113" y="457945"/>
                      <a:pt x="345623" y="459423"/>
                      <a:pt x="342979" y="462170"/>
                    </a:cubicBezTo>
                    <a:cubicBezTo>
                      <a:pt x="340229" y="464811"/>
                      <a:pt x="338854" y="468297"/>
                      <a:pt x="338854" y="472100"/>
                    </a:cubicBezTo>
                    <a:cubicBezTo>
                      <a:pt x="338854" y="475797"/>
                      <a:pt x="340229" y="479389"/>
                      <a:pt x="342979" y="482029"/>
                    </a:cubicBezTo>
                    <a:cubicBezTo>
                      <a:pt x="345623" y="484670"/>
                      <a:pt x="349113" y="486149"/>
                      <a:pt x="352921" y="486149"/>
                    </a:cubicBezTo>
                    <a:cubicBezTo>
                      <a:pt x="356622" y="486149"/>
                      <a:pt x="360218" y="484670"/>
                      <a:pt x="362863" y="482029"/>
                    </a:cubicBezTo>
                    <a:cubicBezTo>
                      <a:pt x="365507" y="479389"/>
                      <a:pt x="366987" y="475797"/>
                      <a:pt x="366987" y="472100"/>
                    </a:cubicBezTo>
                    <a:cubicBezTo>
                      <a:pt x="366987" y="468297"/>
                      <a:pt x="365507" y="464811"/>
                      <a:pt x="362863" y="462170"/>
                    </a:cubicBezTo>
                    <a:cubicBezTo>
                      <a:pt x="360218" y="459423"/>
                      <a:pt x="356622" y="457945"/>
                      <a:pt x="352921" y="457945"/>
                    </a:cubicBezTo>
                    <a:close/>
                    <a:moveTo>
                      <a:pt x="438485" y="375972"/>
                    </a:moveTo>
                    <a:cubicBezTo>
                      <a:pt x="435735" y="375972"/>
                      <a:pt x="432985" y="377134"/>
                      <a:pt x="431081" y="379141"/>
                    </a:cubicBezTo>
                    <a:lnTo>
                      <a:pt x="372699" y="437346"/>
                    </a:lnTo>
                    <a:cubicBezTo>
                      <a:pt x="370689" y="439353"/>
                      <a:pt x="369632" y="441994"/>
                      <a:pt x="369632" y="444846"/>
                    </a:cubicBezTo>
                    <a:cubicBezTo>
                      <a:pt x="369632" y="447698"/>
                      <a:pt x="370689" y="450339"/>
                      <a:pt x="372699" y="452346"/>
                    </a:cubicBezTo>
                    <a:cubicBezTo>
                      <a:pt x="374708" y="454353"/>
                      <a:pt x="377352" y="455409"/>
                      <a:pt x="380208" y="455409"/>
                    </a:cubicBezTo>
                    <a:cubicBezTo>
                      <a:pt x="382958" y="455409"/>
                      <a:pt x="385602" y="454353"/>
                      <a:pt x="387612" y="452346"/>
                    </a:cubicBezTo>
                    <a:lnTo>
                      <a:pt x="445994" y="394035"/>
                    </a:lnTo>
                    <a:cubicBezTo>
                      <a:pt x="448004" y="392028"/>
                      <a:pt x="449062" y="389387"/>
                      <a:pt x="449062" y="386535"/>
                    </a:cubicBezTo>
                    <a:cubicBezTo>
                      <a:pt x="449062" y="383789"/>
                      <a:pt x="448004" y="381148"/>
                      <a:pt x="445994" y="379141"/>
                    </a:cubicBezTo>
                    <a:cubicBezTo>
                      <a:pt x="443985" y="377134"/>
                      <a:pt x="441341" y="375972"/>
                      <a:pt x="438485" y="375972"/>
                    </a:cubicBezTo>
                    <a:close/>
                    <a:moveTo>
                      <a:pt x="534943" y="217624"/>
                    </a:moveTo>
                    <a:cubicBezTo>
                      <a:pt x="542136" y="217624"/>
                      <a:pt x="548905" y="220371"/>
                      <a:pt x="553981" y="225547"/>
                    </a:cubicBezTo>
                    <a:lnTo>
                      <a:pt x="554404" y="225969"/>
                    </a:lnTo>
                    <a:cubicBezTo>
                      <a:pt x="555779" y="227237"/>
                      <a:pt x="556520" y="229033"/>
                      <a:pt x="556520" y="230934"/>
                    </a:cubicBezTo>
                    <a:cubicBezTo>
                      <a:pt x="556520" y="232836"/>
                      <a:pt x="555779" y="234632"/>
                      <a:pt x="554510" y="235899"/>
                    </a:cubicBezTo>
                    <a:lnTo>
                      <a:pt x="524050" y="266322"/>
                    </a:lnTo>
                    <a:cubicBezTo>
                      <a:pt x="519396" y="270970"/>
                      <a:pt x="516752" y="277203"/>
                      <a:pt x="516752" y="283752"/>
                    </a:cubicBezTo>
                    <a:cubicBezTo>
                      <a:pt x="516752" y="290301"/>
                      <a:pt x="519396" y="296534"/>
                      <a:pt x="524050" y="301182"/>
                    </a:cubicBezTo>
                    <a:cubicBezTo>
                      <a:pt x="528703" y="305830"/>
                      <a:pt x="534838" y="308365"/>
                      <a:pt x="541501" y="308365"/>
                    </a:cubicBezTo>
                    <a:cubicBezTo>
                      <a:pt x="548058" y="308365"/>
                      <a:pt x="554299" y="305830"/>
                      <a:pt x="558952" y="301182"/>
                    </a:cubicBezTo>
                    <a:lnTo>
                      <a:pt x="589413" y="270759"/>
                    </a:lnTo>
                    <a:cubicBezTo>
                      <a:pt x="590682" y="269491"/>
                      <a:pt x="592480" y="268752"/>
                      <a:pt x="594384" y="268752"/>
                    </a:cubicBezTo>
                    <a:cubicBezTo>
                      <a:pt x="596288" y="268752"/>
                      <a:pt x="597980" y="269491"/>
                      <a:pt x="599355" y="270759"/>
                    </a:cubicBezTo>
                    <a:lnTo>
                      <a:pt x="599778" y="271181"/>
                    </a:lnTo>
                    <a:cubicBezTo>
                      <a:pt x="606547" y="277942"/>
                      <a:pt x="609191" y="287977"/>
                      <a:pt x="606758" y="297168"/>
                    </a:cubicBezTo>
                    <a:lnTo>
                      <a:pt x="590047" y="359704"/>
                    </a:lnTo>
                    <a:cubicBezTo>
                      <a:pt x="587509" y="368894"/>
                      <a:pt x="580211" y="376183"/>
                      <a:pt x="571010" y="378612"/>
                    </a:cubicBezTo>
                    <a:cubicBezTo>
                      <a:pt x="570904" y="378718"/>
                      <a:pt x="570904" y="378718"/>
                      <a:pt x="570798" y="378718"/>
                    </a:cubicBezTo>
                    <a:lnTo>
                      <a:pt x="501627" y="395303"/>
                    </a:lnTo>
                    <a:lnTo>
                      <a:pt x="377987" y="518790"/>
                    </a:lnTo>
                    <a:cubicBezTo>
                      <a:pt x="368785" y="527981"/>
                      <a:pt x="356517" y="533051"/>
                      <a:pt x="343507" y="533051"/>
                    </a:cubicBezTo>
                    <a:cubicBezTo>
                      <a:pt x="330498" y="533051"/>
                      <a:pt x="318229" y="527981"/>
                      <a:pt x="309028" y="518790"/>
                    </a:cubicBezTo>
                    <a:lnTo>
                      <a:pt x="306066" y="515833"/>
                    </a:lnTo>
                    <a:cubicBezTo>
                      <a:pt x="296865" y="506642"/>
                      <a:pt x="291788" y="494494"/>
                      <a:pt x="291788" y="481501"/>
                    </a:cubicBezTo>
                    <a:cubicBezTo>
                      <a:pt x="291788" y="468402"/>
                      <a:pt x="296865" y="456254"/>
                      <a:pt x="306066" y="447064"/>
                    </a:cubicBezTo>
                    <a:lnTo>
                      <a:pt x="429707" y="323576"/>
                    </a:lnTo>
                    <a:lnTo>
                      <a:pt x="446418" y="254491"/>
                    </a:lnTo>
                    <a:cubicBezTo>
                      <a:pt x="446418" y="254385"/>
                      <a:pt x="446418" y="254385"/>
                      <a:pt x="446418" y="254280"/>
                    </a:cubicBezTo>
                    <a:cubicBezTo>
                      <a:pt x="448956" y="245089"/>
                      <a:pt x="456254" y="237801"/>
                      <a:pt x="465455" y="235265"/>
                    </a:cubicBezTo>
                    <a:lnTo>
                      <a:pt x="527963" y="218575"/>
                    </a:lnTo>
                    <a:cubicBezTo>
                      <a:pt x="530290" y="217941"/>
                      <a:pt x="532617" y="217624"/>
                      <a:pt x="534943" y="217624"/>
                    </a:cubicBezTo>
                    <a:close/>
                    <a:moveTo>
                      <a:pt x="253873" y="140927"/>
                    </a:moveTo>
                    <a:cubicBezTo>
                      <a:pt x="191674" y="140927"/>
                      <a:pt x="141005" y="191424"/>
                      <a:pt x="141005" y="253542"/>
                    </a:cubicBezTo>
                    <a:cubicBezTo>
                      <a:pt x="141005" y="315765"/>
                      <a:pt x="191674" y="366262"/>
                      <a:pt x="253873" y="366262"/>
                    </a:cubicBezTo>
                    <a:cubicBezTo>
                      <a:pt x="316072" y="366262"/>
                      <a:pt x="366741" y="315765"/>
                      <a:pt x="366741" y="253542"/>
                    </a:cubicBezTo>
                    <a:cubicBezTo>
                      <a:pt x="366741" y="191424"/>
                      <a:pt x="316072" y="140927"/>
                      <a:pt x="253873" y="140927"/>
                    </a:cubicBezTo>
                    <a:close/>
                    <a:moveTo>
                      <a:pt x="232929" y="0"/>
                    </a:moveTo>
                    <a:lnTo>
                      <a:pt x="274818" y="0"/>
                    </a:lnTo>
                    <a:cubicBezTo>
                      <a:pt x="298090" y="0"/>
                      <a:pt x="316918" y="18910"/>
                      <a:pt x="316918" y="42045"/>
                    </a:cubicBezTo>
                    <a:lnTo>
                      <a:pt x="316918" y="55885"/>
                    </a:lnTo>
                    <a:cubicBezTo>
                      <a:pt x="328025" y="59371"/>
                      <a:pt x="338921" y="63913"/>
                      <a:pt x="349287" y="69301"/>
                    </a:cubicBezTo>
                    <a:lnTo>
                      <a:pt x="359125" y="59476"/>
                    </a:lnTo>
                    <a:cubicBezTo>
                      <a:pt x="367058" y="51553"/>
                      <a:pt x="377637" y="47222"/>
                      <a:pt x="388849" y="47222"/>
                    </a:cubicBezTo>
                    <a:cubicBezTo>
                      <a:pt x="400062" y="47222"/>
                      <a:pt x="410640" y="51553"/>
                      <a:pt x="418574" y="59476"/>
                    </a:cubicBezTo>
                    <a:lnTo>
                      <a:pt x="448192" y="89162"/>
                    </a:lnTo>
                    <a:cubicBezTo>
                      <a:pt x="464588" y="105536"/>
                      <a:pt x="464588" y="132158"/>
                      <a:pt x="448192" y="148533"/>
                    </a:cubicBezTo>
                    <a:lnTo>
                      <a:pt x="438460" y="158252"/>
                    </a:lnTo>
                    <a:cubicBezTo>
                      <a:pt x="443749" y="168710"/>
                      <a:pt x="448298" y="179486"/>
                      <a:pt x="451789" y="190684"/>
                    </a:cubicBezTo>
                    <a:lnTo>
                      <a:pt x="465752" y="190684"/>
                    </a:lnTo>
                    <a:cubicBezTo>
                      <a:pt x="478657" y="190684"/>
                      <a:pt x="490187" y="196494"/>
                      <a:pt x="497909" y="205685"/>
                    </a:cubicBezTo>
                    <a:lnTo>
                      <a:pt x="450837" y="218257"/>
                    </a:lnTo>
                    <a:cubicBezTo>
                      <a:pt x="435604" y="222377"/>
                      <a:pt x="423440" y="234420"/>
                      <a:pt x="419420" y="249739"/>
                    </a:cubicBezTo>
                    <a:cubicBezTo>
                      <a:pt x="419314" y="249950"/>
                      <a:pt x="419314" y="250161"/>
                      <a:pt x="419208" y="250372"/>
                    </a:cubicBezTo>
                    <a:lnTo>
                      <a:pt x="403764" y="314603"/>
                    </a:lnTo>
                    <a:lnTo>
                      <a:pt x="283598" y="434613"/>
                    </a:lnTo>
                    <a:cubicBezTo>
                      <a:pt x="271010" y="447078"/>
                      <a:pt x="264134" y="463770"/>
                      <a:pt x="264134" y="481518"/>
                    </a:cubicBezTo>
                    <a:cubicBezTo>
                      <a:pt x="264134" y="490392"/>
                      <a:pt x="265932" y="499160"/>
                      <a:pt x="269317" y="507083"/>
                    </a:cubicBezTo>
                    <a:lnTo>
                      <a:pt x="232929" y="507083"/>
                    </a:lnTo>
                    <a:cubicBezTo>
                      <a:pt x="209657" y="507083"/>
                      <a:pt x="190828" y="488279"/>
                      <a:pt x="190828" y="465143"/>
                    </a:cubicBezTo>
                    <a:lnTo>
                      <a:pt x="190828" y="451304"/>
                    </a:lnTo>
                    <a:cubicBezTo>
                      <a:pt x="179721" y="447712"/>
                      <a:pt x="168826" y="443275"/>
                      <a:pt x="158459" y="437888"/>
                    </a:cubicBezTo>
                    <a:lnTo>
                      <a:pt x="148622" y="447712"/>
                    </a:lnTo>
                    <a:cubicBezTo>
                      <a:pt x="140688" y="455635"/>
                      <a:pt x="130110" y="459967"/>
                      <a:pt x="118897" y="459967"/>
                    </a:cubicBezTo>
                    <a:cubicBezTo>
                      <a:pt x="107685" y="459967"/>
                      <a:pt x="97107" y="455635"/>
                      <a:pt x="89173" y="447712"/>
                    </a:cubicBezTo>
                    <a:lnTo>
                      <a:pt x="59554" y="418027"/>
                    </a:lnTo>
                    <a:cubicBezTo>
                      <a:pt x="43158" y="401652"/>
                      <a:pt x="43158" y="375030"/>
                      <a:pt x="59554" y="358656"/>
                    </a:cubicBezTo>
                    <a:lnTo>
                      <a:pt x="69286" y="348831"/>
                    </a:lnTo>
                    <a:cubicBezTo>
                      <a:pt x="63997" y="338478"/>
                      <a:pt x="59449" y="327597"/>
                      <a:pt x="55958" y="316505"/>
                    </a:cubicBezTo>
                    <a:lnTo>
                      <a:pt x="41995" y="316505"/>
                    </a:lnTo>
                    <a:cubicBezTo>
                      <a:pt x="18829" y="316505"/>
                      <a:pt x="0" y="297700"/>
                      <a:pt x="0" y="274565"/>
                    </a:cubicBezTo>
                    <a:lnTo>
                      <a:pt x="0" y="232625"/>
                    </a:lnTo>
                    <a:cubicBezTo>
                      <a:pt x="0" y="209488"/>
                      <a:pt x="18829" y="190684"/>
                      <a:pt x="41995" y="190684"/>
                    </a:cubicBezTo>
                    <a:lnTo>
                      <a:pt x="55958" y="190684"/>
                    </a:lnTo>
                    <a:cubicBezTo>
                      <a:pt x="59449" y="179486"/>
                      <a:pt x="63997" y="168710"/>
                      <a:pt x="69286" y="158252"/>
                    </a:cubicBezTo>
                    <a:lnTo>
                      <a:pt x="59554" y="148533"/>
                    </a:lnTo>
                    <a:cubicBezTo>
                      <a:pt x="43158" y="132158"/>
                      <a:pt x="43158" y="105536"/>
                      <a:pt x="59554" y="89162"/>
                    </a:cubicBezTo>
                    <a:lnTo>
                      <a:pt x="89173" y="59476"/>
                    </a:lnTo>
                    <a:cubicBezTo>
                      <a:pt x="97107" y="51553"/>
                      <a:pt x="107685" y="47222"/>
                      <a:pt x="118897" y="47222"/>
                    </a:cubicBezTo>
                    <a:cubicBezTo>
                      <a:pt x="130110" y="47222"/>
                      <a:pt x="140688" y="51553"/>
                      <a:pt x="148622" y="59476"/>
                    </a:cubicBezTo>
                    <a:lnTo>
                      <a:pt x="158459" y="69301"/>
                    </a:lnTo>
                    <a:cubicBezTo>
                      <a:pt x="168826" y="63913"/>
                      <a:pt x="179721" y="59371"/>
                      <a:pt x="190828" y="55885"/>
                    </a:cubicBezTo>
                    <a:lnTo>
                      <a:pt x="190828" y="42045"/>
                    </a:lnTo>
                    <a:cubicBezTo>
                      <a:pt x="190828" y="18910"/>
                      <a:pt x="209657" y="0"/>
                      <a:pt x="232929" y="0"/>
                    </a:cubicBez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44546A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8117E859-9900-40CC-A19F-981814A8E211}"/>
                </a:ext>
              </a:extLst>
            </p:cNvPr>
            <p:cNvGrpSpPr/>
            <p:nvPr/>
          </p:nvGrpSpPr>
          <p:grpSpPr>
            <a:xfrm>
              <a:off x="1259398" y="2120845"/>
              <a:ext cx="3941252" cy="1391673"/>
              <a:chOff x="7483989" y="3158192"/>
              <a:chExt cx="3941252" cy="1391673"/>
            </a:xfrm>
          </p:grpSpPr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3432412B-8E70-4E04-9AEB-F0521BCA5501}"/>
                  </a:ext>
                </a:extLst>
              </p:cNvPr>
              <p:cNvSpPr/>
              <p:nvPr/>
            </p:nvSpPr>
            <p:spPr>
              <a:xfrm>
                <a:off x="7483989" y="3596142"/>
                <a:ext cx="3941252" cy="95372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44546A"/>
                    </a:solidFill>
                    <a:cs typeface="+mn-ea"/>
                    <a:sym typeface="+mn-lt"/>
                  </a:rPr>
                  <a:t>移动金融是指使用移动智能终端及无线互联网技术，处理金融企业内部管理及对外产品的解决方案。</a:t>
                </a: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C86813B7-7F05-4ED3-B04F-5580D7186DC0}"/>
                  </a:ext>
                </a:extLst>
              </p:cNvPr>
              <p:cNvSpPr/>
              <p:nvPr/>
            </p:nvSpPr>
            <p:spPr>
              <a:xfrm>
                <a:off x="7483989" y="3158192"/>
                <a:ext cx="2050552" cy="39658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rgbClr val="44546A"/>
                    </a:solidFill>
                    <a:cs typeface="+mn-ea"/>
                    <a:sym typeface="+mn-lt"/>
                  </a:rPr>
                  <a:t>定义</a:t>
                </a: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454E90F-FF7F-419B-A4DF-62FF7F83B0B8}"/>
              </a:ext>
            </a:extLst>
          </p:cNvPr>
          <p:cNvGrpSpPr/>
          <p:nvPr/>
        </p:nvGrpSpPr>
        <p:grpSpPr>
          <a:xfrm>
            <a:off x="6209266" y="3703638"/>
            <a:ext cx="5132387" cy="1704974"/>
            <a:chOff x="6184901" y="3922713"/>
            <a:chExt cx="5132387" cy="1704974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37478E19-9B07-42B2-BDC9-B87090C6FFE5}"/>
                </a:ext>
              </a:extLst>
            </p:cNvPr>
            <p:cNvGrpSpPr/>
            <p:nvPr/>
          </p:nvGrpSpPr>
          <p:grpSpPr>
            <a:xfrm>
              <a:off x="6184901" y="3922713"/>
              <a:ext cx="5132387" cy="1704974"/>
              <a:chOff x="874713" y="1752601"/>
              <a:chExt cx="5132387" cy="1704974"/>
            </a:xfrm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2DBE521C-D9E4-4A5C-A076-A82B9B493E13}"/>
                  </a:ext>
                </a:extLst>
              </p:cNvPr>
              <p:cNvSpPr/>
              <p:nvPr/>
            </p:nvSpPr>
            <p:spPr>
              <a:xfrm>
                <a:off x="874713" y="1752601"/>
                <a:ext cx="5132387" cy="1704974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445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椭圆 37">
                <a:extLst>
                  <a:ext uri="{FF2B5EF4-FFF2-40B4-BE49-F238E27FC236}">
                    <a16:creationId xmlns:a16="http://schemas.microsoft.com/office/drawing/2014/main" id="{2DC62873-085D-487E-8133-1F7F7E7F0EA1}"/>
                  </a:ext>
                </a:extLst>
              </p:cNvPr>
              <p:cNvSpPr/>
              <p:nvPr/>
            </p:nvSpPr>
            <p:spPr>
              <a:xfrm>
                <a:off x="5231643" y="1955426"/>
                <a:ext cx="524028" cy="586015"/>
              </a:xfrm>
              <a:custGeom>
                <a:avLst/>
                <a:gdLst>
                  <a:gd name="T0" fmla="*/ 3531 w 3631"/>
                  <a:gd name="T1" fmla="*/ 0 h 4067"/>
                  <a:gd name="T2" fmla="*/ 1249 w 3631"/>
                  <a:gd name="T3" fmla="*/ 0 h 4067"/>
                  <a:gd name="T4" fmla="*/ 1178 w 3631"/>
                  <a:gd name="T5" fmla="*/ 29 h 4067"/>
                  <a:gd name="T6" fmla="*/ 29 w 3631"/>
                  <a:gd name="T7" fmla="*/ 1179 h 4067"/>
                  <a:gd name="T8" fmla="*/ 0 w 3631"/>
                  <a:gd name="T9" fmla="*/ 1249 h 4067"/>
                  <a:gd name="T10" fmla="*/ 0 w 3631"/>
                  <a:gd name="T11" fmla="*/ 3967 h 4067"/>
                  <a:gd name="T12" fmla="*/ 100 w 3631"/>
                  <a:gd name="T13" fmla="*/ 4067 h 4067"/>
                  <a:gd name="T14" fmla="*/ 3531 w 3631"/>
                  <a:gd name="T15" fmla="*/ 4067 h 4067"/>
                  <a:gd name="T16" fmla="*/ 3631 w 3631"/>
                  <a:gd name="T17" fmla="*/ 3967 h 4067"/>
                  <a:gd name="T18" fmla="*/ 3631 w 3631"/>
                  <a:gd name="T19" fmla="*/ 100 h 4067"/>
                  <a:gd name="T20" fmla="*/ 3531 w 3631"/>
                  <a:gd name="T21" fmla="*/ 0 h 4067"/>
                  <a:gd name="T22" fmla="*/ 2636 w 3631"/>
                  <a:gd name="T23" fmla="*/ 1442 h 4067"/>
                  <a:gd name="T24" fmla="*/ 2932 w 3631"/>
                  <a:gd name="T25" fmla="*/ 1442 h 4067"/>
                  <a:gd name="T26" fmla="*/ 2932 w 3631"/>
                  <a:gd name="T27" fmla="*/ 449 h 4067"/>
                  <a:gd name="T28" fmla="*/ 2998 w 3631"/>
                  <a:gd name="T29" fmla="*/ 382 h 4067"/>
                  <a:gd name="T30" fmla="*/ 3065 w 3631"/>
                  <a:gd name="T31" fmla="*/ 449 h 4067"/>
                  <a:gd name="T32" fmla="*/ 3065 w 3631"/>
                  <a:gd name="T33" fmla="*/ 1509 h 4067"/>
                  <a:gd name="T34" fmla="*/ 2998 w 3631"/>
                  <a:gd name="T35" fmla="*/ 1575 h 4067"/>
                  <a:gd name="T36" fmla="*/ 2636 w 3631"/>
                  <a:gd name="T37" fmla="*/ 1575 h 4067"/>
                  <a:gd name="T38" fmla="*/ 2569 w 3631"/>
                  <a:gd name="T39" fmla="*/ 1509 h 4067"/>
                  <a:gd name="T40" fmla="*/ 2636 w 3631"/>
                  <a:gd name="T41" fmla="*/ 1442 h 4067"/>
                  <a:gd name="T42" fmla="*/ 1966 w 3631"/>
                  <a:gd name="T43" fmla="*/ 1442 h 4067"/>
                  <a:gd name="T44" fmla="*/ 2262 w 3631"/>
                  <a:gd name="T45" fmla="*/ 1442 h 4067"/>
                  <a:gd name="T46" fmla="*/ 2262 w 3631"/>
                  <a:gd name="T47" fmla="*/ 449 h 4067"/>
                  <a:gd name="T48" fmla="*/ 2329 w 3631"/>
                  <a:gd name="T49" fmla="*/ 382 h 4067"/>
                  <a:gd name="T50" fmla="*/ 2395 w 3631"/>
                  <a:gd name="T51" fmla="*/ 449 h 4067"/>
                  <a:gd name="T52" fmla="*/ 2395 w 3631"/>
                  <a:gd name="T53" fmla="*/ 1509 h 4067"/>
                  <a:gd name="T54" fmla="*/ 2329 w 3631"/>
                  <a:gd name="T55" fmla="*/ 1575 h 4067"/>
                  <a:gd name="T56" fmla="*/ 1966 w 3631"/>
                  <a:gd name="T57" fmla="*/ 1575 h 4067"/>
                  <a:gd name="T58" fmla="*/ 1899 w 3631"/>
                  <a:gd name="T59" fmla="*/ 1509 h 4067"/>
                  <a:gd name="T60" fmla="*/ 1966 w 3631"/>
                  <a:gd name="T61" fmla="*/ 1442 h 4067"/>
                  <a:gd name="T62" fmla="*/ 1296 w 3631"/>
                  <a:gd name="T63" fmla="*/ 1442 h 4067"/>
                  <a:gd name="T64" fmla="*/ 1592 w 3631"/>
                  <a:gd name="T65" fmla="*/ 1442 h 4067"/>
                  <a:gd name="T66" fmla="*/ 1592 w 3631"/>
                  <a:gd name="T67" fmla="*/ 449 h 4067"/>
                  <a:gd name="T68" fmla="*/ 1659 w 3631"/>
                  <a:gd name="T69" fmla="*/ 382 h 4067"/>
                  <a:gd name="T70" fmla="*/ 1726 w 3631"/>
                  <a:gd name="T71" fmla="*/ 449 h 4067"/>
                  <a:gd name="T72" fmla="*/ 1726 w 3631"/>
                  <a:gd name="T73" fmla="*/ 1509 h 4067"/>
                  <a:gd name="T74" fmla="*/ 1659 w 3631"/>
                  <a:gd name="T75" fmla="*/ 1575 h 4067"/>
                  <a:gd name="T76" fmla="*/ 1296 w 3631"/>
                  <a:gd name="T77" fmla="*/ 1575 h 4067"/>
                  <a:gd name="T78" fmla="*/ 1230 w 3631"/>
                  <a:gd name="T79" fmla="*/ 1509 h 4067"/>
                  <a:gd name="T80" fmla="*/ 1296 w 3631"/>
                  <a:gd name="T81" fmla="*/ 1442 h 4067"/>
                  <a:gd name="T82" fmla="*/ 3121 w 3631"/>
                  <a:gd name="T83" fmla="*/ 3413 h 4067"/>
                  <a:gd name="T84" fmla="*/ 510 w 3631"/>
                  <a:gd name="T85" fmla="*/ 3413 h 4067"/>
                  <a:gd name="T86" fmla="*/ 510 w 3631"/>
                  <a:gd name="T87" fmla="*/ 2126 h 4067"/>
                  <a:gd name="T88" fmla="*/ 3121 w 3631"/>
                  <a:gd name="T89" fmla="*/ 2126 h 4067"/>
                  <a:gd name="T90" fmla="*/ 3121 w 3631"/>
                  <a:gd name="T91" fmla="*/ 3413 h 40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31" h="4067">
                    <a:moveTo>
                      <a:pt x="3531" y="0"/>
                    </a:moveTo>
                    <a:lnTo>
                      <a:pt x="1249" y="0"/>
                    </a:lnTo>
                    <a:cubicBezTo>
                      <a:pt x="1222" y="0"/>
                      <a:pt x="1197" y="11"/>
                      <a:pt x="1178" y="29"/>
                    </a:cubicBezTo>
                    <a:lnTo>
                      <a:pt x="29" y="1179"/>
                    </a:lnTo>
                    <a:cubicBezTo>
                      <a:pt x="10" y="1197"/>
                      <a:pt x="0" y="1223"/>
                      <a:pt x="0" y="1249"/>
                    </a:cubicBezTo>
                    <a:lnTo>
                      <a:pt x="0" y="3967"/>
                    </a:lnTo>
                    <a:cubicBezTo>
                      <a:pt x="0" y="4022"/>
                      <a:pt x="44" y="4067"/>
                      <a:pt x="100" y="4067"/>
                    </a:cubicBezTo>
                    <a:lnTo>
                      <a:pt x="3531" y="4067"/>
                    </a:lnTo>
                    <a:cubicBezTo>
                      <a:pt x="3586" y="4067"/>
                      <a:pt x="3631" y="4022"/>
                      <a:pt x="3631" y="3967"/>
                    </a:cubicBezTo>
                    <a:lnTo>
                      <a:pt x="3631" y="100"/>
                    </a:lnTo>
                    <a:cubicBezTo>
                      <a:pt x="3631" y="45"/>
                      <a:pt x="3586" y="0"/>
                      <a:pt x="3531" y="0"/>
                    </a:cubicBezTo>
                    <a:close/>
                    <a:moveTo>
                      <a:pt x="2636" y="1442"/>
                    </a:moveTo>
                    <a:lnTo>
                      <a:pt x="2932" y="1442"/>
                    </a:lnTo>
                    <a:lnTo>
                      <a:pt x="2932" y="449"/>
                    </a:lnTo>
                    <a:cubicBezTo>
                      <a:pt x="2932" y="412"/>
                      <a:pt x="2961" y="382"/>
                      <a:pt x="2998" y="382"/>
                    </a:cubicBezTo>
                    <a:cubicBezTo>
                      <a:pt x="3035" y="382"/>
                      <a:pt x="3065" y="412"/>
                      <a:pt x="3065" y="449"/>
                    </a:cubicBezTo>
                    <a:lnTo>
                      <a:pt x="3065" y="1509"/>
                    </a:lnTo>
                    <a:cubicBezTo>
                      <a:pt x="3065" y="1546"/>
                      <a:pt x="3035" y="1575"/>
                      <a:pt x="2998" y="1575"/>
                    </a:cubicBezTo>
                    <a:lnTo>
                      <a:pt x="2636" y="1575"/>
                    </a:lnTo>
                    <a:cubicBezTo>
                      <a:pt x="2599" y="1575"/>
                      <a:pt x="2569" y="1546"/>
                      <a:pt x="2569" y="1509"/>
                    </a:cubicBezTo>
                    <a:cubicBezTo>
                      <a:pt x="2569" y="1472"/>
                      <a:pt x="2599" y="1442"/>
                      <a:pt x="2636" y="1442"/>
                    </a:cubicBezTo>
                    <a:close/>
                    <a:moveTo>
                      <a:pt x="1966" y="1442"/>
                    </a:moveTo>
                    <a:lnTo>
                      <a:pt x="2262" y="1442"/>
                    </a:lnTo>
                    <a:lnTo>
                      <a:pt x="2262" y="449"/>
                    </a:lnTo>
                    <a:cubicBezTo>
                      <a:pt x="2262" y="412"/>
                      <a:pt x="2292" y="382"/>
                      <a:pt x="2329" y="382"/>
                    </a:cubicBezTo>
                    <a:cubicBezTo>
                      <a:pt x="2366" y="382"/>
                      <a:pt x="2395" y="412"/>
                      <a:pt x="2395" y="449"/>
                    </a:cubicBezTo>
                    <a:lnTo>
                      <a:pt x="2395" y="1509"/>
                    </a:lnTo>
                    <a:cubicBezTo>
                      <a:pt x="2395" y="1546"/>
                      <a:pt x="2366" y="1575"/>
                      <a:pt x="2329" y="1575"/>
                    </a:cubicBezTo>
                    <a:lnTo>
                      <a:pt x="1966" y="1575"/>
                    </a:lnTo>
                    <a:cubicBezTo>
                      <a:pt x="1929" y="1575"/>
                      <a:pt x="1899" y="1546"/>
                      <a:pt x="1899" y="1509"/>
                    </a:cubicBezTo>
                    <a:cubicBezTo>
                      <a:pt x="1899" y="1472"/>
                      <a:pt x="1929" y="1442"/>
                      <a:pt x="1966" y="1442"/>
                    </a:cubicBezTo>
                    <a:close/>
                    <a:moveTo>
                      <a:pt x="1296" y="1442"/>
                    </a:moveTo>
                    <a:lnTo>
                      <a:pt x="1592" y="1442"/>
                    </a:lnTo>
                    <a:lnTo>
                      <a:pt x="1592" y="449"/>
                    </a:lnTo>
                    <a:cubicBezTo>
                      <a:pt x="1592" y="412"/>
                      <a:pt x="1622" y="382"/>
                      <a:pt x="1659" y="382"/>
                    </a:cubicBezTo>
                    <a:cubicBezTo>
                      <a:pt x="1696" y="382"/>
                      <a:pt x="1726" y="412"/>
                      <a:pt x="1726" y="449"/>
                    </a:cubicBezTo>
                    <a:lnTo>
                      <a:pt x="1726" y="1509"/>
                    </a:lnTo>
                    <a:cubicBezTo>
                      <a:pt x="1726" y="1546"/>
                      <a:pt x="1696" y="1575"/>
                      <a:pt x="1659" y="1575"/>
                    </a:cubicBezTo>
                    <a:lnTo>
                      <a:pt x="1296" y="1575"/>
                    </a:lnTo>
                    <a:cubicBezTo>
                      <a:pt x="1260" y="1575"/>
                      <a:pt x="1230" y="1546"/>
                      <a:pt x="1230" y="1509"/>
                    </a:cubicBezTo>
                    <a:cubicBezTo>
                      <a:pt x="1230" y="1472"/>
                      <a:pt x="1260" y="1442"/>
                      <a:pt x="1296" y="1442"/>
                    </a:cubicBezTo>
                    <a:close/>
                    <a:moveTo>
                      <a:pt x="3121" y="3413"/>
                    </a:moveTo>
                    <a:lnTo>
                      <a:pt x="510" y="3413"/>
                    </a:lnTo>
                    <a:lnTo>
                      <a:pt x="510" y="2126"/>
                    </a:lnTo>
                    <a:lnTo>
                      <a:pt x="3121" y="2126"/>
                    </a:lnTo>
                    <a:lnTo>
                      <a:pt x="3121" y="3413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44546A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3175202-5853-4D58-823B-0FAB812FE5E7}"/>
                </a:ext>
              </a:extLst>
            </p:cNvPr>
            <p:cNvGrpSpPr/>
            <p:nvPr/>
          </p:nvGrpSpPr>
          <p:grpSpPr>
            <a:xfrm>
              <a:off x="6569586" y="4272447"/>
              <a:ext cx="3941252" cy="1076294"/>
              <a:chOff x="7483989" y="3314482"/>
              <a:chExt cx="3941252" cy="1076294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B977920E-056C-4BFD-B6BE-D89B5C61773F}"/>
                  </a:ext>
                </a:extLst>
              </p:cNvPr>
              <p:cNvSpPr/>
              <p:nvPr/>
            </p:nvSpPr>
            <p:spPr>
              <a:xfrm>
                <a:off x="7483989" y="3732519"/>
                <a:ext cx="3941252" cy="658257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44546A"/>
                    </a:solidFill>
                    <a:cs typeface="+mn-ea"/>
                    <a:sym typeface="+mn-lt"/>
                  </a:rPr>
                  <a:t>泛在化、及时的处理、普惠化、线上线下融合、个性化</a:t>
                </a:r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FE50B48F-C01C-4CF2-9E30-9689603BCB2A}"/>
                  </a:ext>
                </a:extLst>
              </p:cNvPr>
              <p:cNvSpPr/>
              <p:nvPr/>
            </p:nvSpPr>
            <p:spPr>
              <a:xfrm>
                <a:off x="7483989" y="3314482"/>
                <a:ext cx="2050552" cy="39658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rgbClr val="44546A"/>
                    </a:solidFill>
                    <a:cs typeface="+mn-ea"/>
                    <a:sym typeface="+mn-lt"/>
                  </a:rPr>
                  <a:t>移动金融特点</a:t>
                </a:r>
              </a:p>
            </p:txBody>
          </p:sp>
        </p:grpSp>
      </p:grpSp>
      <p:pic>
        <p:nvPicPr>
          <p:cNvPr id="3" name="图片 2" descr="图表, 旭日形&#10;&#10;描述已自动生成">
            <a:extLst>
              <a:ext uri="{FF2B5EF4-FFF2-40B4-BE49-F238E27FC236}">
                <a16:creationId xmlns:a16="http://schemas.microsoft.com/office/drawing/2014/main" id="{FA9924F0-218B-0CA4-37F4-9AF81449F2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81C373D-C1C3-63DF-ADAF-3BBD7E8CC4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9266" y="1669818"/>
            <a:ext cx="5132387" cy="185275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98A4AA1-1DD6-FB16-20C9-CACF72004C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457" y="3684038"/>
            <a:ext cx="5181117" cy="171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9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2CB9F34-5306-8A40-AA11-03AB4FFD28A1}"/>
              </a:ext>
            </a:extLst>
          </p:cNvPr>
          <p:cNvSpPr/>
          <p:nvPr/>
        </p:nvSpPr>
        <p:spPr>
          <a:xfrm>
            <a:off x="5692565" y="699172"/>
            <a:ext cx="5034574" cy="157409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F1BE3E-FD14-184B-A572-89F3AAD95623}"/>
              </a:ext>
            </a:extLst>
          </p:cNvPr>
          <p:cNvSpPr txBox="1"/>
          <p:nvPr/>
        </p:nvSpPr>
        <p:spPr>
          <a:xfrm>
            <a:off x="5949836" y="1209679"/>
            <a:ext cx="4130394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部分公司通过整合业务渠道，转变金融模式，率先完成传统金融服务向移动服务的升级，在同行间占有优势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419D01-0CB6-8345-A784-D4C34B1C012E}"/>
              </a:ext>
            </a:extLst>
          </p:cNvPr>
          <p:cNvSpPr txBox="1"/>
          <p:nvPr/>
        </p:nvSpPr>
        <p:spPr>
          <a:xfrm>
            <a:off x="5949836" y="915203"/>
            <a:ext cx="20313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同行间的竞争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EFBA3B3-B5DD-6C4C-A007-A04F86C5FE21}"/>
              </a:ext>
            </a:extLst>
          </p:cNvPr>
          <p:cNvSpPr/>
          <p:nvPr/>
        </p:nvSpPr>
        <p:spPr>
          <a:xfrm>
            <a:off x="5692573" y="699172"/>
            <a:ext cx="4983642" cy="554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DC7B1E1-D2A3-4C4C-ADAD-F2382F3089D1}"/>
              </a:ext>
            </a:extLst>
          </p:cNvPr>
          <p:cNvSpPr/>
          <p:nvPr/>
        </p:nvSpPr>
        <p:spPr>
          <a:xfrm>
            <a:off x="5692565" y="2686186"/>
            <a:ext cx="4983642" cy="173579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17C519C-610B-4648-997A-D1EFECE2699A}"/>
              </a:ext>
            </a:extLst>
          </p:cNvPr>
          <p:cNvSpPr txBox="1"/>
          <p:nvPr/>
        </p:nvSpPr>
        <p:spPr>
          <a:xfrm>
            <a:off x="5825359" y="3080463"/>
            <a:ext cx="4130394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由于一些支付机构、电信运营商、互联网企业等参与到移动金融市场的开发和竞争中，加大了移动支付、二维码、</a:t>
            </a:r>
            <a:r>
              <a:rPr kumimoji="1" lang="en-US" altLang="zh-CN" sz="16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O2O</a:t>
            </a:r>
            <a:r>
              <a:rPr kumimoji="1" lang="zh-CN" altLang="en-US" sz="16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这些支付场景的竞争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D2CE038-09C4-3449-BAF7-C1B9FC5AEA85}"/>
              </a:ext>
            </a:extLst>
          </p:cNvPr>
          <p:cNvSpPr txBox="1"/>
          <p:nvPr/>
        </p:nvSpPr>
        <p:spPr>
          <a:xfrm>
            <a:off x="5825359" y="2743551"/>
            <a:ext cx="20313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非同行间的竞争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5CB19D9-4D72-9442-8ED1-99E3C240061F}"/>
              </a:ext>
            </a:extLst>
          </p:cNvPr>
          <p:cNvSpPr/>
          <p:nvPr/>
        </p:nvSpPr>
        <p:spPr>
          <a:xfrm>
            <a:off x="5692565" y="2630755"/>
            <a:ext cx="4983642" cy="554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84194" y="6588492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18" name="图片 17" descr="图表, 旭日形&#10;&#10;描述已自动生成">
            <a:extLst>
              <a:ext uri="{FF2B5EF4-FFF2-40B4-BE49-F238E27FC236}">
                <a16:creationId xmlns:a16="http://schemas.microsoft.com/office/drawing/2014/main" id="{C6DE35A7-5B52-118B-CAD8-252A4104DB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D07178EC-7336-654E-F30D-9B8DA80ECCE7}"/>
              </a:ext>
            </a:extLst>
          </p:cNvPr>
          <p:cNvSpPr txBox="1"/>
          <p:nvPr/>
        </p:nvSpPr>
        <p:spPr>
          <a:xfrm>
            <a:off x="234430" y="278941"/>
            <a:ext cx="46394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04 </a:t>
            </a: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移动金融的竞争与移动新媒介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10C14D57-EB8B-4C9A-4A44-88394728D1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075" y="1418591"/>
            <a:ext cx="3641043" cy="229201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69A50CCC-6F59-DDFC-D9D5-28F161BA51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3366" y="3710608"/>
            <a:ext cx="3920130" cy="2303830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1F868672-0520-8BB9-4DAA-8BA71472518B}"/>
              </a:ext>
            </a:extLst>
          </p:cNvPr>
          <p:cNvSpPr/>
          <p:nvPr/>
        </p:nvSpPr>
        <p:spPr>
          <a:xfrm>
            <a:off x="5735354" y="4899663"/>
            <a:ext cx="4983642" cy="120373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A15F20E-88C8-5EE5-3478-A118FDC93A76}"/>
              </a:ext>
            </a:extLst>
          </p:cNvPr>
          <p:cNvSpPr txBox="1"/>
          <p:nvPr/>
        </p:nvSpPr>
        <p:spPr>
          <a:xfrm>
            <a:off x="5868148" y="5293940"/>
            <a:ext cx="413039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移动新媒介是指具有移动便携性的新兴媒介，比如手机、汽车、眼镜等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A803FA7-878D-3A1D-1A57-9A618B9F9E2A}"/>
              </a:ext>
            </a:extLst>
          </p:cNvPr>
          <p:cNvSpPr txBox="1"/>
          <p:nvPr/>
        </p:nvSpPr>
        <p:spPr>
          <a:xfrm>
            <a:off x="5868148" y="4957028"/>
            <a:ext cx="20313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移动新媒介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7CFD75D9-7EFD-227D-5109-F83DF0F42018}"/>
              </a:ext>
            </a:extLst>
          </p:cNvPr>
          <p:cNvSpPr/>
          <p:nvPr/>
        </p:nvSpPr>
        <p:spPr>
          <a:xfrm>
            <a:off x="5735354" y="4844232"/>
            <a:ext cx="4983642" cy="554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559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  <p:bldP spid="7" grpId="0" animBg="1"/>
      <p:bldP spid="8" grpId="0"/>
      <p:bldP spid="9" grpId="0"/>
      <p:bldP spid="10" grpId="0" animBg="1"/>
      <p:bldP spid="23" grpId="0" animBg="1"/>
      <p:bldP spid="24" grpId="0"/>
      <p:bldP spid="25" grpId="0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8DA3CB5F-1503-E746-9628-A1BBBFB0E622}"/>
              </a:ext>
            </a:extLst>
          </p:cNvPr>
          <p:cNvSpPr/>
          <p:nvPr/>
        </p:nvSpPr>
        <p:spPr>
          <a:xfrm>
            <a:off x="1377185" y="1908877"/>
            <a:ext cx="2916000" cy="2916000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4C109A9E-E625-D345-B7EF-011E1E7F394F}"/>
              </a:ext>
            </a:extLst>
          </p:cNvPr>
          <p:cNvSpPr/>
          <p:nvPr/>
        </p:nvSpPr>
        <p:spPr>
          <a:xfrm>
            <a:off x="1377185" y="4764589"/>
            <a:ext cx="397329" cy="397329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id="{486E12EB-7092-5646-AEE3-3DE5F1A719B8}"/>
              </a:ext>
            </a:extLst>
          </p:cNvPr>
          <p:cNvSpPr/>
          <p:nvPr/>
        </p:nvSpPr>
        <p:spPr>
          <a:xfrm>
            <a:off x="914622" y="4901681"/>
            <a:ext cx="209070" cy="209070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6B65396D-DE81-BB4E-A0AF-C8CA0D531262}"/>
              </a:ext>
            </a:extLst>
          </p:cNvPr>
          <p:cNvSpPr/>
          <p:nvPr/>
        </p:nvSpPr>
        <p:spPr>
          <a:xfrm>
            <a:off x="4288951" y="2408609"/>
            <a:ext cx="209070" cy="209070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0CEEF81-AB73-7A49-955D-70ED3E67D5F0}"/>
              </a:ext>
            </a:extLst>
          </p:cNvPr>
          <p:cNvSpPr txBox="1"/>
          <p:nvPr/>
        </p:nvSpPr>
        <p:spPr>
          <a:xfrm>
            <a:off x="1852337" y="2721883"/>
            <a:ext cx="17980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目录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039493F-218F-2343-B26A-CB85AC46D7A3}"/>
              </a:ext>
            </a:extLst>
          </p:cNvPr>
          <p:cNvSpPr txBox="1"/>
          <p:nvPr/>
        </p:nvSpPr>
        <p:spPr>
          <a:xfrm>
            <a:off x="3545478" y="3293523"/>
            <a:ext cx="1798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</a:t>
            </a:r>
            <a:r>
              <a:rPr kumimoji="1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TENTS</a:t>
            </a:r>
            <a:endParaRPr kumimoji="1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AF5541D-A47E-904C-8025-C2087E61F00F}"/>
              </a:ext>
            </a:extLst>
          </p:cNvPr>
          <p:cNvSpPr txBox="1"/>
          <p:nvPr/>
        </p:nvSpPr>
        <p:spPr>
          <a:xfrm>
            <a:off x="6519553" y="1472540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1" lang="zh-CN" altLang="en-US" sz="4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3E9E365-0A36-084E-ABD0-16598F3CCB7B}"/>
              </a:ext>
            </a:extLst>
          </p:cNvPr>
          <p:cNvSpPr txBox="1"/>
          <p:nvPr/>
        </p:nvSpPr>
        <p:spPr>
          <a:xfrm>
            <a:off x="6519552" y="2556786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1" lang="zh-CN" altLang="en-US" sz="4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888CCF4-9057-3A4B-893F-9B9BCEC63135}"/>
              </a:ext>
            </a:extLst>
          </p:cNvPr>
          <p:cNvSpPr txBox="1"/>
          <p:nvPr/>
        </p:nvSpPr>
        <p:spPr>
          <a:xfrm>
            <a:off x="6519551" y="3641032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1" lang="zh-CN" altLang="en-US" sz="4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C447074-1A9B-9E47-9DA9-0DB26DE77D65}"/>
              </a:ext>
            </a:extLst>
          </p:cNvPr>
          <p:cNvSpPr txBox="1"/>
          <p:nvPr/>
        </p:nvSpPr>
        <p:spPr>
          <a:xfrm>
            <a:off x="6519551" y="4737153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1" lang="zh-CN" altLang="en-US" sz="4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E9F6C0D-6AEF-8745-A34F-7A7C3073A4E5}"/>
              </a:ext>
            </a:extLst>
          </p:cNvPr>
          <p:cNvSpPr txBox="1"/>
          <p:nvPr/>
        </p:nvSpPr>
        <p:spPr>
          <a:xfrm>
            <a:off x="7318821" y="152200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移动支付</a:t>
            </a:r>
            <a:endParaRPr kumimoji="1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6745111-3382-E04E-88E1-7B264BE8057D}"/>
              </a:ext>
            </a:extLst>
          </p:cNvPr>
          <p:cNvSpPr txBox="1"/>
          <p:nvPr/>
        </p:nvSpPr>
        <p:spPr>
          <a:xfrm>
            <a:off x="7318821" y="2631612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三种第三方支付模式及其对比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487F79B-6B61-9D4A-B9B1-C4F2FB22CC20}"/>
              </a:ext>
            </a:extLst>
          </p:cNvPr>
          <p:cNvSpPr txBox="1"/>
          <p:nvPr/>
        </p:nvSpPr>
        <p:spPr>
          <a:xfrm>
            <a:off x="7318821" y="3718889"/>
            <a:ext cx="2097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O2O</a:t>
            </a: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”概念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6DE685D-3324-B443-8A7C-E615EE8CBE12}"/>
              </a:ext>
            </a:extLst>
          </p:cNvPr>
          <p:cNvSpPr txBox="1"/>
          <p:nvPr/>
        </p:nvSpPr>
        <p:spPr>
          <a:xfrm>
            <a:off x="7318821" y="48201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dirty="0">
                <a:solidFill>
                  <a:srgbClr val="44546A"/>
                </a:solidFill>
                <a:cs typeface="+mn-ea"/>
                <a:sym typeface="+mn-lt"/>
              </a:rPr>
              <a:t>移动金融</a:t>
            </a:r>
            <a:endParaRPr kumimoji="1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1A545D7-CEB4-BB4B-8D99-8C7A0EA05E04}"/>
              </a:ext>
            </a:extLst>
          </p:cNvPr>
          <p:cNvSpPr txBox="1"/>
          <p:nvPr/>
        </p:nvSpPr>
        <p:spPr>
          <a:xfrm>
            <a:off x="7318821" y="1912769"/>
            <a:ext cx="29241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zh-CN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FILL IN THE TEXT OF THE DOCUMENT TITLE HERE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295A1E8-303C-3B4B-8BDB-B4F444D008A9}"/>
              </a:ext>
            </a:extLst>
          </p:cNvPr>
          <p:cNvSpPr txBox="1"/>
          <p:nvPr/>
        </p:nvSpPr>
        <p:spPr>
          <a:xfrm>
            <a:off x="7318821" y="3018778"/>
            <a:ext cx="29241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zh-CN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FILL IN THE TEXT OF THE DOCUMENT TITLE HERE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DB89D8B-C2C7-E648-A79A-DD845E23BD91}"/>
              </a:ext>
            </a:extLst>
          </p:cNvPr>
          <p:cNvSpPr txBox="1"/>
          <p:nvPr/>
        </p:nvSpPr>
        <p:spPr>
          <a:xfrm>
            <a:off x="7318821" y="4142995"/>
            <a:ext cx="29241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FILL IN THE TEXT OF THE DOCUMENT TITLE HERE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C8975F4-B153-A344-992E-34EEF5C092EA}"/>
              </a:ext>
            </a:extLst>
          </p:cNvPr>
          <p:cNvSpPr txBox="1"/>
          <p:nvPr/>
        </p:nvSpPr>
        <p:spPr>
          <a:xfrm>
            <a:off x="7318821" y="5226082"/>
            <a:ext cx="29241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zh-CN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FILL IN THE TEXT OF THE DOCUMENT TITLE HERE</a:t>
            </a:r>
          </a:p>
        </p:txBody>
      </p:sp>
      <p:pic>
        <p:nvPicPr>
          <p:cNvPr id="5" name="图片 4" descr="图表, 旭日形&#10;&#10;描述已自动生成">
            <a:extLst>
              <a:ext uri="{FF2B5EF4-FFF2-40B4-BE49-F238E27FC236}">
                <a16:creationId xmlns:a16="http://schemas.microsoft.com/office/drawing/2014/main" id="{1BC76203-DC44-E4D8-22D6-B49A799DCF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1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77DAC8EB-FA83-7E4C-AF62-241BA0588B17}"/>
              </a:ext>
            </a:extLst>
          </p:cNvPr>
          <p:cNvSpPr/>
          <p:nvPr/>
        </p:nvSpPr>
        <p:spPr>
          <a:xfrm>
            <a:off x="5070393" y="668411"/>
            <a:ext cx="2160000" cy="2160000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87BF9EF1-4524-664B-B4E4-F19DF76D9A44}"/>
              </a:ext>
            </a:extLst>
          </p:cNvPr>
          <p:cNvSpPr/>
          <p:nvPr/>
        </p:nvSpPr>
        <p:spPr>
          <a:xfrm>
            <a:off x="4507730" y="1424652"/>
            <a:ext cx="243152" cy="243152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id="{0B261106-7C4E-5C45-85CE-F2A206EC566B}"/>
              </a:ext>
            </a:extLst>
          </p:cNvPr>
          <p:cNvSpPr/>
          <p:nvPr/>
        </p:nvSpPr>
        <p:spPr>
          <a:xfrm>
            <a:off x="4750882" y="1887516"/>
            <a:ext cx="127491" cy="127491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圆角矩形 4">
            <a:extLst>
              <a:ext uri="{FF2B5EF4-FFF2-40B4-BE49-F238E27FC236}">
                <a16:creationId xmlns:a16="http://schemas.microsoft.com/office/drawing/2014/main" id="{DA32410C-A7A8-484A-9119-0B7FF46D9A48}"/>
              </a:ext>
            </a:extLst>
          </p:cNvPr>
          <p:cNvSpPr/>
          <p:nvPr/>
        </p:nvSpPr>
        <p:spPr>
          <a:xfrm>
            <a:off x="7318469" y="1320858"/>
            <a:ext cx="209070" cy="209070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E6D4DB-97A7-664D-A539-41472511B747}"/>
              </a:ext>
            </a:extLst>
          </p:cNvPr>
          <p:cNvSpPr txBox="1"/>
          <p:nvPr/>
        </p:nvSpPr>
        <p:spPr>
          <a:xfrm>
            <a:off x="5281898" y="1565553"/>
            <a:ext cx="1798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第一部分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A5CD6C-CEAA-2F4F-84CB-CDF42E3F6FB0}"/>
              </a:ext>
            </a:extLst>
          </p:cNvPr>
          <p:cNvSpPr txBox="1"/>
          <p:nvPr/>
        </p:nvSpPr>
        <p:spPr>
          <a:xfrm>
            <a:off x="5293773" y="1998761"/>
            <a:ext cx="17742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PART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EEC32F-A461-E14B-BA72-2A0A3033AF09}"/>
              </a:ext>
            </a:extLst>
          </p:cNvPr>
          <p:cNvSpPr txBox="1"/>
          <p:nvPr/>
        </p:nvSpPr>
        <p:spPr>
          <a:xfrm>
            <a:off x="4507730" y="2770523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移动支付</a:t>
            </a:r>
          </a:p>
        </p:txBody>
      </p:sp>
      <p:pic>
        <p:nvPicPr>
          <p:cNvPr id="10" name="图片 9" descr="图表, 旭日形&#10;&#10;描述已自动生成">
            <a:extLst>
              <a:ext uri="{FF2B5EF4-FFF2-40B4-BE49-F238E27FC236}">
                <a16:creationId xmlns:a16="http://schemas.microsoft.com/office/drawing/2014/main" id="{222AF232-1640-8823-4196-838409AFB8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46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0A642A8C-F682-C341-88E3-CC708D7BDCE7}"/>
              </a:ext>
            </a:extLst>
          </p:cNvPr>
          <p:cNvSpPr/>
          <p:nvPr/>
        </p:nvSpPr>
        <p:spPr>
          <a:xfrm>
            <a:off x="3202641" y="3725882"/>
            <a:ext cx="2123854" cy="212385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" name="直线连接符 3">
            <a:extLst>
              <a:ext uri="{FF2B5EF4-FFF2-40B4-BE49-F238E27FC236}">
                <a16:creationId xmlns:a16="http://schemas.microsoft.com/office/drawing/2014/main" id="{FB8EC0E0-6446-5C49-92B4-8E9E03213970}"/>
              </a:ext>
            </a:extLst>
          </p:cNvPr>
          <p:cNvCxnSpPr>
            <a:cxnSpLocks/>
          </p:cNvCxnSpPr>
          <p:nvPr/>
        </p:nvCxnSpPr>
        <p:spPr>
          <a:xfrm>
            <a:off x="1024904" y="3725882"/>
            <a:ext cx="430159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线连接符 4">
            <a:extLst>
              <a:ext uri="{FF2B5EF4-FFF2-40B4-BE49-F238E27FC236}">
                <a16:creationId xmlns:a16="http://schemas.microsoft.com/office/drawing/2014/main" id="{F205404D-D294-E24F-9717-F602075F9541}"/>
              </a:ext>
            </a:extLst>
          </p:cNvPr>
          <p:cNvCxnSpPr>
            <a:cxnSpLocks/>
          </p:cNvCxnSpPr>
          <p:nvPr/>
        </p:nvCxnSpPr>
        <p:spPr>
          <a:xfrm flipV="1">
            <a:off x="3188399" y="1731982"/>
            <a:ext cx="0" cy="41084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37027832-D22A-B749-8E30-39654F3A611C}"/>
              </a:ext>
            </a:extLst>
          </p:cNvPr>
          <p:cNvSpPr txBox="1"/>
          <p:nvPr/>
        </p:nvSpPr>
        <p:spPr>
          <a:xfrm>
            <a:off x="3303563" y="409962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使用终端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8A1736-134C-CF43-B331-C0FEBBDAC6CC}"/>
              </a:ext>
            </a:extLst>
          </p:cNvPr>
          <p:cNvSpPr txBox="1"/>
          <p:nvPr/>
        </p:nvSpPr>
        <p:spPr>
          <a:xfrm>
            <a:off x="3315399" y="4565623"/>
            <a:ext cx="1886941" cy="73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手机、具有无线功能的掌上电脑、移动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POS</a:t>
            </a: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或者笔记本电脑等设备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9867355-28AA-2447-9136-88C2FB85D6D9}"/>
              </a:ext>
            </a:extLst>
          </p:cNvPr>
          <p:cNvSpPr txBox="1"/>
          <p:nvPr/>
        </p:nvSpPr>
        <p:spPr>
          <a:xfrm>
            <a:off x="1150604" y="173198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也被称为手机支付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A7A9F92-8699-D542-A26D-E055E3C1C067}"/>
              </a:ext>
            </a:extLst>
          </p:cNvPr>
          <p:cNvSpPr txBox="1"/>
          <p:nvPr/>
        </p:nvSpPr>
        <p:spPr>
          <a:xfrm>
            <a:off x="1218439" y="2174348"/>
            <a:ext cx="18869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是指交易双方为了某种货物或服务，使用移动终端设备为载体，通过移动通信网络实现的商业交易。</a:t>
            </a:r>
          </a:p>
        </p:txBody>
      </p:sp>
      <p:pic>
        <p:nvPicPr>
          <p:cNvPr id="18" name="图片 17" descr="图表, 旭日形&#10;&#10;描述已自动生成">
            <a:extLst>
              <a:ext uri="{FF2B5EF4-FFF2-40B4-BE49-F238E27FC236}">
                <a16:creationId xmlns:a16="http://schemas.microsoft.com/office/drawing/2014/main" id="{8AA1DE71-2F1E-E905-B744-0FF5A2D19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F305B067-80CF-472B-F55D-145F5FFA2762}"/>
              </a:ext>
            </a:extLst>
          </p:cNvPr>
          <p:cNvSpPr txBox="1"/>
          <p:nvPr/>
        </p:nvSpPr>
        <p:spPr>
          <a:xfrm>
            <a:off x="208780" y="264465"/>
            <a:ext cx="26180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01 </a:t>
            </a: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移动支付</a:t>
            </a: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-</a:t>
            </a: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概念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4622F1D5-CF7B-F6FB-B722-AA2FF500F3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353"/>
          <a:stretch/>
        </p:blipFill>
        <p:spPr>
          <a:xfrm>
            <a:off x="5479448" y="654093"/>
            <a:ext cx="4593346" cy="313211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965A0FF-F769-1744-5AAA-62278676E8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7543" y="3283106"/>
            <a:ext cx="4176152" cy="313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23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8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DF5F9868-E017-421C-87B0-A35C3DE4DC1B}"/>
              </a:ext>
            </a:extLst>
          </p:cNvPr>
          <p:cNvGrpSpPr/>
          <p:nvPr/>
        </p:nvGrpSpPr>
        <p:grpSpPr>
          <a:xfrm>
            <a:off x="899078" y="1724026"/>
            <a:ext cx="5132387" cy="1704974"/>
            <a:chOff x="874713" y="1943101"/>
            <a:chExt cx="5132387" cy="1704974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5DA8A51-F5FC-48E3-907B-51CA52AEC7BA}"/>
                </a:ext>
              </a:extLst>
            </p:cNvPr>
            <p:cNvGrpSpPr/>
            <p:nvPr/>
          </p:nvGrpSpPr>
          <p:grpSpPr>
            <a:xfrm>
              <a:off x="874713" y="1943101"/>
              <a:ext cx="5132387" cy="1704974"/>
              <a:chOff x="874713" y="1752601"/>
              <a:chExt cx="5132387" cy="1704974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0A758BFB-16F3-4A03-977C-9FC650974007}"/>
                  </a:ext>
                </a:extLst>
              </p:cNvPr>
              <p:cNvSpPr/>
              <p:nvPr/>
            </p:nvSpPr>
            <p:spPr>
              <a:xfrm>
                <a:off x="874713" y="1752601"/>
                <a:ext cx="5132387" cy="1704974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445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椭圆 8">
                <a:extLst>
                  <a:ext uri="{FF2B5EF4-FFF2-40B4-BE49-F238E27FC236}">
                    <a16:creationId xmlns:a16="http://schemas.microsoft.com/office/drawing/2014/main" id="{FEC86CB8-2D52-49E7-B21F-A8591EDFB163}"/>
                  </a:ext>
                </a:extLst>
              </p:cNvPr>
              <p:cNvSpPr/>
              <p:nvPr/>
            </p:nvSpPr>
            <p:spPr>
              <a:xfrm>
                <a:off x="5200650" y="1991396"/>
                <a:ext cx="586015" cy="514075"/>
              </a:xfrm>
              <a:custGeom>
                <a:avLst/>
                <a:gdLst>
                  <a:gd name="connsiteX0" fmla="*/ 352921 w 607646"/>
                  <a:gd name="connsiteY0" fmla="*/ 457945 h 533051"/>
                  <a:gd name="connsiteX1" fmla="*/ 342979 w 607646"/>
                  <a:gd name="connsiteY1" fmla="*/ 462170 h 533051"/>
                  <a:gd name="connsiteX2" fmla="*/ 338854 w 607646"/>
                  <a:gd name="connsiteY2" fmla="*/ 472100 h 533051"/>
                  <a:gd name="connsiteX3" fmla="*/ 342979 w 607646"/>
                  <a:gd name="connsiteY3" fmla="*/ 482029 h 533051"/>
                  <a:gd name="connsiteX4" fmla="*/ 352921 w 607646"/>
                  <a:gd name="connsiteY4" fmla="*/ 486149 h 533051"/>
                  <a:gd name="connsiteX5" fmla="*/ 362863 w 607646"/>
                  <a:gd name="connsiteY5" fmla="*/ 482029 h 533051"/>
                  <a:gd name="connsiteX6" fmla="*/ 366987 w 607646"/>
                  <a:gd name="connsiteY6" fmla="*/ 472100 h 533051"/>
                  <a:gd name="connsiteX7" fmla="*/ 362863 w 607646"/>
                  <a:gd name="connsiteY7" fmla="*/ 462170 h 533051"/>
                  <a:gd name="connsiteX8" fmla="*/ 352921 w 607646"/>
                  <a:gd name="connsiteY8" fmla="*/ 457945 h 533051"/>
                  <a:gd name="connsiteX9" fmla="*/ 438485 w 607646"/>
                  <a:gd name="connsiteY9" fmla="*/ 375972 h 533051"/>
                  <a:gd name="connsiteX10" fmla="*/ 431081 w 607646"/>
                  <a:gd name="connsiteY10" fmla="*/ 379141 h 533051"/>
                  <a:gd name="connsiteX11" fmla="*/ 372699 w 607646"/>
                  <a:gd name="connsiteY11" fmla="*/ 437346 h 533051"/>
                  <a:gd name="connsiteX12" fmla="*/ 369632 w 607646"/>
                  <a:gd name="connsiteY12" fmla="*/ 444846 h 533051"/>
                  <a:gd name="connsiteX13" fmla="*/ 372699 w 607646"/>
                  <a:gd name="connsiteY13" fmla="*/ 452346 h 533051"/>
                  <a:gd name="connsiteX14" fmla="*/ 380208 w 607646"/>
                  <a:gd name="connsiteY14" fmla="*/ 455409 h 533051"/>
                  <a:gd name="connsiteX15" fmla="*/ 387612 w 607646"/>
                  <a:gd name="connsiteY15" fmla="*/ 452346 h 533051"/>
                  <a:gd name="connsiteX16" fmla="*/ 445994 w 607646"/>
                  <a:gd name="connsiteY16" fmla="*/ 394035 h 533051"/>
                  <a:gd name="connsiteX17" fmla="*/ 449062 w 607646"/>
                  <a:gd name="connsiteY17" fmla="*/ 386535 h 533051"/>
                  <a:gd name="connsiteX18" fmla="*/ 445994 w 607646"/>
                  <a:gd name="connsiteY18" fmla="*/ 379141 h 533051"/>
                  <a:gd name="connsiteX19" fmla="*/ 438485 w 607646"/>
                  <a:gd name="connsiteY19" fmla="*/ 375972 h 533051"/>
                  <a:gd name="connsiteX20" fmla="*/ 534943 w 607646"/>
                  <a:gd name="connsiteY20" fmla="*/ 217624 h 533051"/>
                  <a:gd name="connsiteX21" fmla="*/ 553981 w 607646"/>
                  <a:gd name="connsiteY21" fmla="*/ 225547 h 533051"/>
                  <a:gd name="connsiteX22" fmla="*/ 554404 w 607646"/>
                  <a:gd name="connsiteY22" fmla="*/ 225969 h 533051"/>
                  <a:gd name="connsiteX23" fmla="*/ 556520 w 607646"/>
                  <a:gd name="connsiteY23" fmla="*/ 230934 h 533051"/>
                  <a:gd name="connsiteX24" fmla="*/ 554510 w 607646"/>
                  <a:gd name="connsiteY24" fmla="*/ 235899 h 533051"/>
                  <a:gd name="connsiteX25" fmla="*/ 524050 w 607646"/>
                  <a:gd name="connsiteY25" fmla="*/ 266322 h 533051"/>
                  <a:gd name="connsiteX26" fmla="*/ 516752 w 607646"/>
                  <a:gd name="connsiteY26" fmla="*/ 283752 h 533051"/>
                  <a:gd name="connsiteX27" fmla="*/ 524050 w 607646"/>
                  <a:gd name="connsiteY27" fmla="*/ 301182 h 533051"/>
                  <a:gd name="connsiteX28" fmla="*/ 541501 w 607646"/>
                  <a:gd name="connsiteY28" fmla="*/ 308365 h 533051"/>
                  <a:gd name="connsiteX29" fmla="*/ 558952 w 607646"/>
                  <a:gd name="connsiteY29" fmla="*/ 301182 h 533051"/>
                  <a:gd name="connsiteX30" fmla="*/ 589413 w 607646"/>
                  <a:gd name="connsiteY30" fmla="*/ 270759 h 533051"/>
                  <a:gd name="connsiteX31" fmla="*/ 594384 w 607646"/>
                  <a:gd name="connsiteY31" fmla="*/ 268752 h 533051"/>
                  <a:gd name="connsiteX32" fmla="*/ 599355 w 607646"/>
                  <a:gd name="connsiteY32" fmla="*/ 270759 h 533051"/>
                  <a:gd name="connsiteX33" fmla="*/ 599778 w 607646"/>
                  <a:gd name="connsiteY33" fmla="*/ 271181 h 533051"/>
                  <a:gd name="connsiteX34" fmla="*/ 606758 w 607646"/>
                  <a:gd name="connsiteY34" fmla="*/ 297168 h 533051"/>
                  <a:gd name="connsiteX35" fmla="*/ 590047 w 607646"/>
                  <a:gd name="connsiteY35" fmla="*/ 359704 h 533051"/>
                  <a:gd name="connsiteX36" fmla="*/ 571010 w 607646"/>
                  <a:gd name="connsiteY36" fmla="*/ 378612 h 533051"/>
                  <a:gd name="connsiteX37" fmla="*/ 570798 w 607646"/>
                  <a:gd name="connsiteY37" fmla="*/ 378718 h 533051"/>
                  <a:gd name="connsiteX38" fmla="*/ 501627 w 607646"/>
                  <a:gd name="connsiteY38" fmla="*/ 395303 h 533051"/>
                  <a:gd name="connsiteX39" fmla="*/ 377987 w 607646"/>
                  <a:gd name="connsiteY39" fmla="*/ 518790 h 533051"/>
                  <a:gd name="connsiteX40" fmla="*/ 343507 w 607646"/>
                  <a:gd name="connsiteY40" fmla="*/ 533051 h 533051"/>
                  <a:gd name="connsiteX41" fmla="*/ 309028 w 607646"/>
                  <a:gd name="connsiteY41" fmla="*/ 518790 h 533051"/>
                  <a:gd name="connsiteX42" fmla="*/ 306066 w 607646"/>
                  <a:gd name="connsiteY42" fmla="*/ 515833 h 533051"/>
                  <a:gd name="connsiteX43" fmla="*/ 291788 w 607646"/>
                  <a:gd name="connsiteY43" fmla="*/ 481501 h 533051"/>
                  <a:gd name="connsiteX44" fmla="*/ 306066 w 607646"/>
                  <a:gd name="connsiteY44" fmla="*/ 447064 h 533051"/>
                  <a:gd name="connsiteX45" fmla="*/ 429707 w 607646"/>
                  <a:gd name="connsiteY45" fmla="*/ 323576 h 533051"/>
                  <a:gd name="connsiteX46" fmla="*/ 446418 w 607646"/>
                  <a:gd name="connsiteY46" fmla="*/ 254491 h 533051"/>
                  <a:gd name="connsiteX47" fmla="*/ 446418 w 607646"/>
                  <a:gd name="connsiteY47" fmla="*/ 254280 h 533051"/>
                  <a:gd name="connsiteX48" fmla="*/ 465455 w 607646"/>
                  <a:gd name="connsiteY48" fmla="*/ 235265 h 533051"/>
                  <a:gd name="connsiteX49" fmla="*/ 527963 w 607646"/>
                  <a:gd name="connsiteY49" fmla="*/ 218575 h 533051"/>
                  <a:gd name="connsiteX50" fmla="*/ 534943 w 607646"/>
                  <a:gd name="connsiteY50" fmla="*/ 217624 h 533051"/>
                  <a:gd name="connsiteX51" fmla="*/ 253873 w 607646"/>
                  <a:gd name="connsiteY51" fmla="*/ 140927 h 533051"/>
                  <a:gd name="connsiteX52" fmla="*/ 141005 w 607646"/>
                  <a:gd name="connsiteY52" fmla="*/ 253542 h 533051"/>
                  <a:gd name="connsiteX53" fmla="*/ 253873 w 607646"/>
                  <a:gd name="connsiteY53" fmla="*/ 366262 h 533051"/>
                  <a:gd name="connsiteX54" fmla="*/ 366741 w 607646"/>
                  <a:gd name="connsiteY54" fmla="*/ 253542 h 533051"/>
                  <a:gd name="connsiteX55" fmla="*/ 253873 w 607646"/>
                  <a:gd name="connsiteY55" fmla="*/ 140927 h 533051"/>
                  <a:gd name="connsiteX56" fmla="*/ 232929 w 607646"/>
                  <a:gd name="connsiteY56" fmla="*/ 0 h 533051"/>
                  <a:gd name="connsiteX57" fmla="*/ 274818 w 607646"/>
                  <a:gd name="connsiteY57" fmla="*/ 0 h 533051"/>
                  <a:gd name="connsiteX58" fmla="*/ 316918 w 607646"/>
                  <a:gd name="connsiteY58" fmla="*/ 42045 h 533051"/>
                  <a:gd name="connsiteX59" fmla="*/ 316918 w 607646"/>
                  <a:gd name="connsiteY59" fmla="*/ 55885 h 533051"/>
                  <a:gd name="connsiteX60" fmla="*/ 349287 w 607646"/>
                  <a:gd name="connsiteY60" fmla="*/ 69301 h 533051"/>
                  <a:gd name="connsiteX61" fmla="*/ 359125 w 607646"/>
                  <a:gd name="connsiteY61" fmla="*/ 59476 h 533051"/>
                  <a:gd name="connsiteX62" fmla="*/ 388849 w 607646"/>
                  <a:gd name="connsiteY62" fmla="*/ 47222 h 533051"/>
                  <a:gd name="connsiteX63" fmla="*/ 418574 w 607646"/>
                  <a:gd name="connsiteY63" fmla="*/ 59476 h 533051"/>
                  <a:gd name="connsiteX64" fmla="*/ 448192 w 607646"/>
                  <a:gd name="connsiteY64" fmla="*/ 89162 h 533051"/>
                  <a:gd name="connsiteX65" fmla="*/ 448192 w 607646"/>
                  <a:gd name="connsiteY65" fmla="*/ 148533 h 533051"/>
                  <a:gd name="connsiteX66" fmla="*/ 438460 w 607646"/>
                  <a:gd name="connsiteY66" fmla="*/ 158252 h 533051"/>
                  <a:gd name="connsiteX67" fmla="*/ 451789 w 607646"/>
                  <a:gd name="connsiteY67" fmla="*/ 190684 h 533051"/>
                  <a:gd name="connsiteX68" fmla="*/ 465752 w 607646"/>
                  <a:gd name="connsiteY68" fmla="*/ 190684 h 533051"/>
                  <a:gd name="connsiteX69" fmla="*/ 497909 w 607646"/>
                  <a:gd name="connsiteY69" fmla="*/ 205685 h 533051"/>
                  <a:gd name="connsiteX70" fmla="*/ 450837 w 607646"/>
                  <a:gd name="connsiteY70" fmla="*/ 218257 h 533051"/>
                  <a:gd name="connsiteX71" fmla="*/ 419420 w 607646"/>
                  <a:gd name="connsiteY71" fmla="*/ 249739 h 533051"/>
                  <a:gd name="connsiteX72" fmla="*/ 419208 w 607646"/>
                  <a:gd name="connsiteY72" fmla="*/ 250372 h 533051"/>
                  <a:gd name="connsiteX73" fmla="*/ 403764 w 607646"/>
                  <a:gd name="connsiteY73" fmla="*/ 314603 h 533051"/>
                  <a:gd name="connsiteX74" fmla="*/ 283598 w 607646"/>
                  <a:gd name="connsiteY74" fmla="*/ 434613 h 533051"/>
                  <a:gd name="connsiteX75" fmla="*/ 264134 w 607646"/>
                  <a:gd name="connsiteY75" fmla="*/ 481518 h 533051"/>
                  <a:gd name="connsiteX76" fmla="*/ 269317 w 607646"/>
                  <a:gd name="connsiteY76" fmla="*/ 507083 h 533051"/>
                  <a:gd name="connsiteX77" fmla="*/ 232929 w 607646"/>
                  <a:gd name="connsiteY77" fmla="*/ 507083 h 533051"/>
                  <a:gd name="connsiteX78" fmla="*/ 190828 w 607646"/>
                  <a:gd name="connsiteY78" fmla="*/ 465143 h 533051"/>
                  <a:gd name="connsiteX79" fmla="*/ 190828 w 607646"/>
                  <a:gd name="connsiteY79" fmla="*/ 451304 h 533051"/>
                  <a:gd name="connsiteX80" fmla="*/ 158459 w 607646"/>
                  <a:gd name="connsiteY80" fmla="*/ 437888 h 533051"/>
                  <a:gd name="connsiteX81" fmla="*/ 148622 w 607646"/>
                  <a:gd name="connsiteY81" fmla="*/ 447712 h 533051"/>
                  <a:gd name="connsiteX82" fmla="*/ 118897 w 607646"/>
                  <a:gd name="connsiteY82" fmla="*/ 459967 h 533051"/>
                  <a:gd name="connsiteX83" fmla="*/ 89173 w 607646"/>
                  <a:gd name="connsiteY83" fmla="*/ 447712 h 533051"/>
                  <a:gd name="connsiteX84" fmla="*/ 59554 w 607646"/>
                  <a:gd name="connsiteY84" fmla="*/ 418027 h 533051"/>
                  <a:gd name="connsiteX85" fmla="*/ 59554 w 607646"/>
                  <a:gd name="connsiteY85" fmla="*/ 358656 h 533051"/>
                  <a:gd name="connsiteX86" fmla="*/ 69286 w 607646"/>
                  <a:gd name="connsiteY86" fmla="*/ 348831 h 533051"/>
                  <a:gd name="connsiteX87" fmla="*/ 55958 w 607646"/>
                  <a:gd name="connsiteY87" fmla="*/ 316505 h 533051"/>
                  <a:gd name="connsiteX88" fmla="*/ 41995 w 607646"/>
                  <a:gd name="connsiteY88" fmla="*/ 316505 h 533051"/>
                  <a:gd name="connsiteX89" fmla="*/ 0 w 607646"/>
                  <a:gd name="connsiteY89" fmla="*/ 274565 h 533051"/>
                  <a:gd name="connsiteX90" fmla="*/ 0 w 607646"/>
                  <a:gd name="connsiteY90" fmla="*/ 232625 h 533051"/>
                  <a:gd name="connsiteX91" fmla="*/ 41995 w 607646"/>
                  <a:gd name="connsiteY91" fmla="*/ 190684 h 533051"/>
                  <a:gd name="connsiteX92" fmla="*/ 55958 w 607646"/>
                  <a:gd name="connsiteY92" fmla="*/ 190684 h 533051"/>
                  <a:gd name="connsiteX93" fmla="*/ 69286 w 607646"/>
                  <a:gd name="connsiteY93" fmla="*/ 158252 h 533051"/>
                  <a:gd name="connsiteX94" fmla="*/ 59554 w 607646"/>
                  <a:gd name="connsiteY94" fmla="*/ 148533 h 533051"/>
                  <a:gd name="connsiteX95" fmla="*/ 59554 w 607646"/>
                  <a:gd name="connsiteY95" fmla="*/ 89162 h 533051"/>
                  <a:gd name="connsiteX96" fmla="*/ 89173 w 607646"/>
                  <a:gd name="connsiteY96" fmla="*/ 59476 h 533051"/>
                  <a:gd name="connsiteX97" fmla="*/ 118897 w 607646"/>
                  <a:gd name="connsiteY97" fmla="*/ 47222 h 533051"/>
                  <a:gd name="connsiteX98" fmla="*/ 148622 w 607646"/>
                  <a:gd name="connsiteY98" fmla="*/ 59476 h 533051"/>
                  <a:gd name="connsiteX99" fmla="*/ 158459 w 607646"/>
                  <a:gd name="connsiteY99" fmla="*/ 69301 h 533051"/>
                  <a:gd name="connsiteX100" fmla="*/ 190828 w 607646"/>
                  <a:gd name="connsiteY100" fmla="*/ 55885 h 533051"/>
                  <a:gd name="connsiteX101" fmla="*/ 190828 w 607646"/>
                  <a:gd name="connsiteY101" fmla="*/ 42045 h 533051"/>
                  <a:gd name="connsiteX102" fmla="*/ 232929 w 607646"/>
                  <a:gd name="connsiteY102" fmla="*/ 0 h 533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607646" h="533051">
                    <a:moveTo>
                      <a:pt x="352921" y="457945"/>
                    </a:moveTo>
                    <a:cubicBezTo>
                      <a:pt x="349113" y="457945"/>
                      <a:pt x="345623" y="459423"/>
                      <a:pt x="342979" y="462170"/>
                    </a:cubicBezTo>
                    <a:cubicBezTo>
                      <a:pt x="340229" y="464811"/>
                      <a:pt x="338854" y="468297"/>
                      <a:pt x="338854" y="472100"/>
                    </a:cubicBezTo>
                    <a:cubicBezTo>
                      <a:pt x="338854" y="475797"/>
                      <a:pt x="340229" y="479389"/>
                      <a:pt x="342979" y="482029"/>
                    </a:cubicBezTo>
                    <a:cubicBezTo>
                      <a:pt x="345623" y="484670"/>
                      <a:pt x="349113" y="486149"/>
                      <a:pt x="352921" y="486149"/>
                    </a:cubicBezTo>
                    <a:cubicBezTo>
                      <a:pt x="356622" y="486149"/>
                      <a:pt x="360218" y="484670"/>
                      <a:pt x="362863" y="482029"/>
                    </a:cubicBezTo>
                    <a:cubicBezTo>
                      <a:pt x="365507" y="479389"/>
                      <a:pt x="366987" y="475797"/>
                      <a:pt x="366987" y="472100"/>
                    </a:cubicBezTo>
                    <a:cubicBezTo>
                      <a:pt x="366987" y="468297"/>
                      <a:pt x="365507" y="464811"/>
                      <a:pt x="362863" y="462170"/>
                    </a:cubicBezTo>
                    <a:cubicBezTo>
                      <a:pt x="360218" y="459423"/>
                      <a:pt x="356622" y="457945"/>
                      <a:pt x="352921" y="457945"/>
                    </a:cubicBezTo>
                    <a:close/>
                    <a:moveTo>
                      <a:pt x="438485" y="375972"/>
                    </a:moveTo>
                    <a:cubicBezTo>
                      <a:pt x="435735" y="375972"/>
                      <a:pt x="432985" y="377134"/>
                      <a:pt x="431081" y="379141"/>
                    </a:cubicBezTo>
                    <a:lnTo>
                      <a:pt x="372699" y="437346"/>
                    </a:lnTo>
                    <a:cubicBezTo>
                      <a:pt x="370689" y="439353"/>
                      <a:pt x="369632" y="441994"/>
                      <a:pt x="369632" y="444846"/>
                    </a:cubicBezTo>
                    <a:cubicBezTo>
                      <a:pt x="369632" y="447698"/>
                      <a:pt x="370689" y="450339"/>
                      <a:pt x="372699" y="452346"/>
                    </a:cubicBezTo>
                    <a:cubicBezTo>
                      <a:pt x="374708" y="454353"/>
                      <a:pt x="377352" y="455409"/>
                      <a:pt x="380208" y="455409"/>
                    </a:cubicBezTo>
                    <a:cubicBezTo>
                      <a:pt x="382958" y="455409"/>
                      <a:pt x="385602" y="454353"/>
                      <a:pt x="387612" y="452346"/>
                    </a:cubicBezTo>
                    <a:lnTo>
                      <a:pt x="445994" y="394035"/>
                    </a:lnTo>
                    <a:cubicBezTo>
                      <a:pt x="448004" y="392028"/>
                      <a:pt x="449062" y="389387"/>
                      <a:pt x="449062" y="386535"/>
                    </a:cubicBezTo>
                    <a:cubicBezTo>
                      <a:pt x="449062" y="383789"/>
                      <a:pt x="448004" y="381148"/>
                      <a:pt x="445994" y="379141"/>
                    </a:cubicBezTo>
                    <a:cubicBezTo>
                      <a:pt x="443985" y="377134"/>
                      <a:pt x="441341" y="375972"/>
                      <a:pt x="438485" y="375972"/>
                    </a:cubicBezTo>
                    <a:close/>
                    <a:moveTo>
                      <a:pt x="534943" y="217624"/>
                    </a:moveTo>
                    <a:cubicBezTo>
                      <a:pt x="542136" y="217624"/>
                      <a:pt x="548905" y="220371"/>
                      <a:pt x="553981" y="225547"/>
                    </a:cubicBezTo>
                    <a:lnTo>
                      <a:pt x="554404" y="225969"/>
                    </a:lnTo>
                    <a:cubicBezTo>
                      <a:pt x="555779" y="227237"/>
                      <a:pt x="556520" y="229033"/>
                      <a:pt x="556520" y="230934"/>
                    </a:cubicBezTo>
                    <a:cubicBezTo>
                      <a:pt x="556520" y="232836"/>
                      <a:pt x="555779" y="234632"/>
                      <a:pt x="554510" y="235899"/>
                    </a:cubicBezTo>
                    <a:lnTo>
                      <a:pt x="524050" y="266322"/>
                    </a:lnTo>
                    <a:cubicBezTo>
                      <a:pt x="519396" y="270970"/>
                      <a:pt x="516752" y="277203"/>
                      <a:pt x="516752" y="283752"/>
                    </a:cubicBezTo>
                    <a:cubicBezTo>
                      <a:pt x="516752" y="290301"/>
                      <a:pt x="519396" y="296534"/>
                      <a:pt x="524050" y="301182"/>
                    </a:cubicBezTo>
                    <a:cubicBezTo>
                      <a:pt x="528703" y="305830"/>
                      <a:pt x="534838" y="308365"/>
                      <a:pt x="541501" y="308365"/>
                    </a:cubicBezTo>
                    <a:cubicBezTo>
                      <a:pt x="548058" y="308365"/>
                      <a:pt x="554299" y="305830"/>
                      <a:pt x="558952" y="301182"/>
                    </a:cubicBezTo>
                    <a:lnTo>
                      <a:pt x="589413" y="270759"/>
                    </a:lnTo>
                    <a:cubicBezTo>
                      <a:pt x="590682" y="269491"/>
                      <a:pt x="592480" y="268752"/>
                      <a:pt x="594384" y="268752"/>
                    </a:cubicBezTo>
                    <a:cubicBezTo>
                      <a:pt x="596288" y="268752"/>
                      <a:pt x="597980" y="269491"/>
                      <a:pt x="599355" y="270759"/>
                    </a:cubicBezTo>
                    <a:lnTo>
                      <a:pt x="599778" y="271181"/>
                    </a:lnTo>
                    <a:cubicBezTo>
                      <a:pt x="606547" y="277942"/>
                      <a:pt x="609191" y="287977"/>
                      <a:pt x="606758" y="297168"/>
                    </a:cubicBezTo>
                    <a:lnTo>
                      <a:pt x="590047" y="359704"/>
                    </a:lnTo>
                    <a:cubicBezTo>
                      <a:pt x="587509" y="368894"/>
                      <a:pt x="580211" y="376183"/>
                      <a:pt x="571010" y="378612"/>
                    </a:cubicBezTo>
                    <a:cubicBezTo>
                      <a:pt x="570904" y="378718"/>
                      <a:pt x="570904" y="378718"/>
                      <a:pt x="570798" y="378718"/>
                    </a:cubicBezTo>
                    <a:lnTo>
                      <a:pt x="501627" y="395303"/>
                    </a:lnTo>
                    <a:lnTo>
                      <a:pt x="377987" y="518790"/>
                    </a:lnTo>
                    <a:cubicBezTo>
                      <a:pt x="368785" y="527981"/>
                      <a:pt x="356517" y="533051"/>
                      <a:pt x="343507" y="533051"/>
                    </a:cubicBezTo>
                    <a:cubicBezTo>
                      <a:pt x="330498" y="533051"/>
                      <a:pt x="318229" y="527981"/>
                      <a:pt x="309028" y="518790"/>
                    </a:cubicBezTo>
                    <a:lnTo>
                      <a:pt x="306066" y="515833"/>
                    </a:lnTo>
                    <a:cubicBezTo>
                      <a:pt x="296865" y="506642"/>
                      <a:pt x="291788" y="494494"/>
                      <a:pt x="291788" y="481501"/>
                    </a:cubicBezTo>
                    <a:cubicBezTo>
                      <a:pt x="291788" y="468402"/>
                      <a:pt x="296865" y="456254"/>
                      <a:pt x="306066" y="447064"/>
                    </a:cubicBezTo>
                    <a:lnTo>
                      <a:pt x="429707" y="323576"/>
                    </a:lnTo>
                    <a:lnTo>
                      <a:pt x="446418" y="254491"/>
                    </a:lnTo>
                    <a:cubicBezTo>
                      <a:pt x="446418" y="254385"/>
                      <a:pt x="446418" y="254385"/>
                      <a:pt x="446418" y="254280"/>
                    </a:cubicBezTo>
                    <a:cubicBezTo>
                      <a:pt x="448956" y="245089"/>
                      <a:pt x="456254" y="237801"/>
                      <a:pt x="465455" y="235265"/>
                    </a:cubicBezTo>
                    <a:lnTo>
                      <a:pt x="527963" y="218575"/>
                    </a:lnTo>
                    <a:cubicBezTo>
                      <a:pt x="530290" y="217941"/>
                      <a:pt x="532617" y="217624"/>
                      <a:pt x="534943" y="217624"/>
                    </a:cubicBezTo>
                    <a:close/>
                    <a:moveTo>
                      <a:pt x="253873" y="140927"/>
                    </a:moveTo>
                    <a:cubicBezTo>
                      <a:pt x="191674" y="140927"/>
                      <a:pt x="141005" y="191424"/>
                      <a:pt x="141005" y="253542"/>
                    </a:cubicBezTo>
                    <a:cubicBezTo>
                      <a:pt x="141005" y="315765"/>
                      <a:pt x="191674" y="366262"/>
                      <a:pt x="253873" y="366262"/>
                    </a:cubicBezTo>
                    <a:cubicBezTo>
                      <a:pt x="316072" y="366262"/>
                      <a:pt x="366741" y="315765"/>
                      <a:pt x="366741" y="253542"/>
                    </a:cubicBezTo>
                    <a:cubicBezTo>
                      <a:pt x="366741" y="191424"/>
                      <a:pt x="316072" y="140927"/>
                      <a:pt x="253873" y="140927"/>
                    </a:cubicBezTo>
                    <a:close/>
                    <a:moveTo>
                      <a:pt x="232929" y="0"/>
                    </a:moveTo>
                    <a:lnTo>
                      <a:pt x="274818" y="0"/>
                    </a:lnTo>
                    <a:cubicBezTo>
                      <a:pt x="298090" y="0"/>
                      <a:pt x="316918" y="18910"/>
                      <a:pt x="316918" y="42045"/>
                    </a:cubicBezTo>
                    <a:lnTo>
                      <a:pt x="316918" y="55885"/>
                    </a:lnTo>
                    <a:cubicBezTo>
                      <a:pt x="328025" y="59371"/>
                      <a:pt x="338921" y="63913"/>
                      <a:pt x="349287" y="69301"/>
                    </a:cubicBezTo>
                    <a:lnTo>
                      <a:pt x="359125" y="59476"/>
                    </a:lnTo>
                    <a:cubicBezTo>
                      <a:pt x="367058" y="51553"/>
                      <a:pt x="377637" y="47222"/>
                      <a:pt x="388849" y="47222"/>
                    </a:cubicBezTo>
                    <a:cubicBezTo>
                      <a:pt x="400062" y="47222"/>
                      <a:pt x="410640" y="51553"/>
                      <a:pt x="418574" y="59476"/>
                    </a:cubicBezTo>
                    <a:lnTo>
                      <a:pt x="448192" y="89162"/>
                    </a:lnTo>
                    <a:cubicBezTo>
                      <a:pt x="464588" y="105536"/>
                      <a:pt x="464588" y="132158"/>
                      <a:pt x="448192" y="148533"/>
                    </a:cubicBezTo>
                    <a:lnTo>
                      <a:pt x="438460" y="158252"/>
                    </a:lnTo>
                    <a:cubicBezTo>
                      <a:pt x="443749" y="168710"/>
                      <a:pt x="448298" y="179486"/>
                      <a:pt x="451789" y="190684"/>
                    </a:cubicBezTo>
                    <a:lnTo>
                      <a:pt x="465752" y="190684"/>
                    </a:lnTo>
                    <a:cubicBezTo>
                      <a:pt x="478657" y="190684"/>
                      <a:pt x="490187" y="196494"/>
                      <a:pt x="497909" y="205685"/>
                    </a:cubicBezTo>
                    <a:lnTo>
                      <a:pt x="450837" y="218257"/>
                    </a:lnTo>
                    <a:cubicBezTo>
                      <a:pt x="435604" y="222377"/>
                      <a:pt x="423440" y="234420"/>
                      <a:pt x="419420" y="249739"/>
                    </a:cubicBezTo>
                    <a:cubicBezTo>
                      <a:pt x="419314" y="249950"/>
                      <a:pt x="419314" y="250161"/>
                      <a:pt x="419208" y="250372"/>
                    </a:cubicBezTo>
                    <a:lnTo>
                      <a:pt x="403764" y="314603"/>
                    </a:lnTo>
                    <a:lnTo>
                      <a:pt x="283598" y="434613"/>
                    </a:lnTo>
                    <a:cubicBezTo>
                      <a:pt x="271010" y="447078"/>
                      <a:pt x="264134" y="463770"/>
                      <a:pt x="264134" y="481518"/>
                    </a:cubicBezTo>
                    <a:cubicBezTo>
                      <a:pt x="264134" y="490392"/>
                      <a:pt x="265932" y="499160"/>
                      <a:pt x="269317" y="507083"/>
                    </a:cubicBezTo>
                    <a:lnTo>
                      <a:pt x="232929" y="507083"/>
                    </a:lnTo>
                    <a:cubicBezTo>
                      <a:pt x="209657" y="507083"/>
                      <a:pt x="190828" y="488279"/>
                      <a:pt x="190828" y="465143"/>
                    </a:cubicBezTo>
                    <a:lnTo>
                      <a:pt x="190828" y="451304"/>
                    </a:lnTo>
                    <a:cubicBezTo>
                      <a:pt x="179721" y="447712"/>
                      <a:pt x="168826" y="443275"/>
                      <a:pt x="158459" y="437888"/>
                    </a:cubicBezTo>
                    <a:lnTo>
                      <a:pt x="148622" y="447712"/>
                    </a:lnTo>
                    <a:cubicBezTo>
                      <a:pt x="140688" y="455635"/>
                      <a:pt x="130110" y="459967"/>
                      <a:pt x="118897" y="459967"/>
                    </a:cubicBezTo>
                    <a:cubicBezTo>
                      <a:pt x="107685" y="459967"/>
                      <a:pt x="97107" y="455635"/>
                      <a:pt x="89173" y="447712"/>
                    </a:cubicBezTo>
                    <a:lnTo>
                      <a:pt x="59554" y="418027"/>
                    </a:lnTo>
                    <a:cubicBezTo>
                      <a:pt x="43158" y="401652"/>
                      <a:pt x="43158" y="375030"/>
                      <a:pt x="59554" y="358656"/>
                    </a:cubicBezTo>
                    <a:lnTo>
                      <a:pt x="69286" y="348831"/>
                    </a:lnTo>
                    <a:cubicBezTo>
                      <a:pt x="63997" y="338478"/>
                      <a:pt x="59449" y="327597"/>
                      <a:pt x="55958" y="316505"/>
                    </a:cubicBezTo>
                    <a:lnTo>
                      <a:pt x="41995" y="316505"/>
                    </a:lnTo>
                    <a:cubicBezTo>
                      <a:pt x="18829" y="316505"/>
                      <a:pt x="0" y="297700"/>
                      <a:pt x="0" y="274565"/>
                    </a:cubicBezTo>
                    <a:lnTo>
                      <a:pt x="0" y="232625"/>
                    </a:lnTo>
                    <a:cubicBezTo>
                      <a:pt x="0" y="209488"/>
                      <a:pt x="18829" y="190684"/>
                      <a:pt x="41995" y="190684"/>
                    </a:cubicBezTo>
                    <a:lnTo>
                      <a:pt x="55958" y="190684"/>
                    </a:lnTo>
                    <a:cubicBezTo>
                      <a:pt x="59449" y="179486"/>
                      <a:pt x="63997" y="168710"/>
                      <a:pt x="69286" y="158252"/>
                    </a:cubicBezTo>
                    <a:lnTo>
                      <a:pt x="59554" y="148533"/>
                    </a:lnTo>
                    <a:cubicBezTo>
                      <a:pt x="43158" y="132158"/>
                      <a:pt x="43158" y="105536"/>
                      <a:pt x="59554" y="89162"/>
                    </a:cubicBezTo>
                    <a:lnTo>
                      <a:pt x="89173" y="59476"/>
                    </a:lnTo>
                    <a:cubicBezTo>
                      <a:pt x="97107" y="51553"/>
                      <a:pt x="107685" y="47222"/>
                      <a:pt x="118897" y="47222"/>
                    </a:cubicBezTo>
                    <a:cubicBezTo>
                      <a:pt x="130110" y="47222"/>
                      <a:pt x="140688" y="51553"/>
                      <a:pt x="148622" y="59476"/>
                    </a:cubicBezTo>
                    <a:lnTo>
                      <a:pt x="158459" y="69301"/>
                    </a:lnTo>
                    <a:cubicBezTo>
                      <a:pt x="168826" y="63913"/>
                      <a:pt x="179721" y="59371"/>
                      <a:pt x="190828" y="55885"/>
                    </a:cubicBezTo>
                    <a:lnTo>
                      <a:pt x="190828" y="42045"/>
                    </a:lnTo>
                    <a:cubicBezTo>
                      <a:pt x="190828" y="18910"/>
                      <a:pt x="209657" y="0"/>
                      <a:pt x="232929" y="0"/>
                    </a:cubicBez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44546A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8117E859-9900-40CC-A19F-981814A8E211}"/>
                </a:ext>
              </a:extLst>
            </p:cNvPr>
            <p:cNvGrpSpPr/>
            <p:nvPr/>
          </p:nvGrpSpPr>
          <p:grpSpPr>
            <a:xfrm>
              <a:off x="1259398" y="2661348"/>
              <a:ext cx="3941252" cy="396583"/>
              <a:chOff x="7483989" y="3698695"/>
              <a:chExt cx="3941252" cy="396583"/>
            </a:xfrm>
          </p:grpSpPr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3432412B-8E70-4E04-9AEB-F0521BCA5501}"/>
                  </a:ext>
                </a:extLst>
              </p:cNvPr>
              <p:cNvSpPr/>
              <p:nvPr/>
            </p:nvSpPr>
            <p:spPr>
              <a:xfrm>
                <a:off x="7483989" y="3732519"/>
                <a:ext cx="3941252" cy="32893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endParaRPr lang="zh-CN" altLang="en-US" sz="1400" dirty="0">
                  <a:solidFill>
                    <a:srgbClr val="445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C86813B7-7F05-4ED3-B04F-5580D7186DC0}"/>
                  </a:ext>
                </a:extLst>
              </p:cNvPr>
              <p:cNvSpPr/>
              <p:nvPr/>
            </p:nvSpPr>
            <p:spPr>
              <a:xfrm>
                <a:off x="7594206" y="3698695"/>
                <a:ext cx="3720817" cy="39658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rgbClr val="44546A"/>
                    </a:solidFill>
                    <a:cs typeface="+mn-ea"/>
                    <a:sym typeface="+mn-lt"/>
                  </a:rPr>
                  <a:t>运营商为主体的移动支付模式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D13AA60-6D61-4460-9527-543E229F120C}"/>
              </a:ext>
            </a:extLst>
          </p:cNvPr>
          <p:cNvGrpSpPr/>
          <p:nvPr/>
        </p:nvGrpSpPr>
        <p:grpSpPr>
          <a:xfrm>
            <a:off x="899078" y="3703638"/>
            <a:ext cx="5132387" cy="1704974"/>
            <a:chOff x="874713" y="3922713"/>
            <a:chExt cx="5132387" cy="1704974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87741F1D-BE3A-44F8-A46B-71A2C6CB3A3C}"/>
                </a:ext>
              </a:extLst>
            </p:cNvPr>
            <p:cNvGrpSpPr/>
            <p:nvPr/>
          </p:nvGrpSpPr>
          <p:grpSpPr>
            <a:xfrm>
              <a:off x="874713" y="3922713"/>
              <a:ext cx="5132387" cy="1704974"/>
              <a:chOff x="874713" y="1752601"/>
              <a:chExt cx="5132387" cy="1704974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69B07898-829B-40C3-888A-82B75B6C4BE6}"/>
                  </a:ext>
                </a:extLst>
              </p:cNvPr>
              <p:cNvSpPr/>
              <p:nvPr/>
            </p:nvSpPr>
            <p:spPr>
              <a:xfrm>
                <a:off x="874713" y="1752601"/>
                <a:ext cx="5132387" cy="1704974"/>
              </a:xfrm>
              <a:prstGeom prst="rect">
                <a:avLst/>
              </a:prstGeom>
              <a:noFill/>
              <a:ln>
                <a:solidFill>
                  <a:srgbClr val="A6A6A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445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椭圆 31">
                <a:extLst>
                  <a:ext uri="{FF2B5EF4-FFF2-40B4-BE49-F238E27FC236}">
                    <a16:creationId xmlns:a16="http://schemas.microsoft.com/office/drawing/2014/main" id="{D6564A51-9B7A-4615-9390-1B4B1FC3971F}"/>
                  </a:ext>
                </a:extLst>
              </p:cNvPr>
              <p:cNvSpPr/>
              <p:nvPr/>
            </p:nvSpPr>
            <p:spPr>
              <a:xfrm>
                <a:off x="5209572" y="1955426"/>
                <a:ext cx="568171" cy="586015"/>
              </a:xfrm>
              <a:custGeom>
                <a:avLst/>
                <a:gdLst>
                  <a:gd name="connsiteX0" fmla="*/ 559267 w 589292"/>
                  <a:gd name="connsiteY0" fmla="*/ 238088 h 607799"/>
                  <a:gd name="connsiteX1" fmla="*/ 575556 w 589292"/>
                  <a:gd name="connsiteY1" fmla="*/ 244486 h 607799"/>
                  <a:gd name="connsiteX2" fmla="*/ 589292 w 589292"/>
                  <a:gd name="connsiteY2" fmla="*/ 264606 h 607799"/>
                  <a:gd name="connsiteX3" fmla="*/ 589292 w 589292"/>
                  <a:gd name="connsiteY3" fmla="*/ 598164 h 607799"/>
                  <a:gd name="connsiteX4" fmla="*/ 576113 w 589292"/>
                  <a:gd name="connsiteY4" fmla="*/ 607112 h 607799"/>
                  <a:gd name="connsiteX5" fmla="*/ 452019 w 589292"/>
                  <a:gd name="connsiteY5" fmla="*/ 558341 h 607799"/>
                  <a:gd name="connsiteX6" fmla="*/ 438282 w 589292"/>
                  <a:gd name="connsiteY6" fmla="*/ 538221 h 607799"/>
                  <a:gd name="connsiteX7" fmla="*/ 438282 w 589292"/>
                  <a:gd name="connsiteY7" fmla="*/ 383843 h 607799"/>
                  <a:gd name="connsiteX8" fmla="*/ 444362 w 589292"/>
                  <a:gd name="connsiteY8" fmla="*/ 381618 h 607799"/>
                  <a:gd name="connsiteX9" fmla="*/ 466080 w 589292"/>
                  <a:gd name="connsiteY9" fmla="*/ 366690 h 607799"/>
                  <a:gd name="connsiteX10" fmla="*/ 537409 w 589292"/>
                  <a:gd name="connsiteY10" fmla="*/ 275269 h 607799"/>
                  <a:gd name="connsiteX11" fmla="*/ 559267 w 589292"/>
                  <a:gd name="connsiteY11" fmla="*/ 238088 h 607799"/>
                  <a:gd name="connsiteX12" fmla="*/ 209859 w 589292"/>
                  <a:gd name="connsiteY12" fmla="*/ 194902 h 607799"/>
                  <a:gd name="connsiteX13" fmla="*/ 260000 w 589292"/>
                  <a:gd name="connsiteY13" fmla="*/ 194902 h 607799"/>
                  <a:gd name="connsiteX14" fmla="*/ 262971 w 589292"/>
                  <a:gd name="connsiteY14" fmla="*/ 202458 h 607799"/>
                  <a:gd name="connsiteX15" fmla="*/ 291525 w 589292"/>
                  <a:gd name="connsiteY15" fmla="*/ 257523 h 607799"/>
                  <a:gd name="connsiteX16" fmla="*/ 371937 w 589292"/>
                  <a:gd name="connsiteY16" fmla="*/ 366032 h 607799"/>
                  <a:gd name="connsiteX17" fmla="*/ 393850 w 589292"/>
                  <a:gd name="connsiteY17" fmla="*/ 381374 h 607799"/>
                  <a:gd name="connsiteX18" fmla="*/ 397425 w 589292"/>
                  <a:gd name="connsiteY18" fmla="*/ 382811 h 607799"/>
                  <a:gd name="connsiteX19" fmla="*/ 397425 w 589292"/>
                  <a:gd name="connsiteY19" fmla="*/ 539294 h 607799"/>
                  <a:gd name="connsiteX20" fmla="*/ 379504 w 589292"/>
                  <a:gd name="connsiteY20" fmla="*/ 557185 h 607799"/>
                  <a:gd name="connsiteX21" fmla="*/ 209859 w 589292"/>
                  <a:gd name="connsiteY21" fmla="*/ 557185 h 607799"/>
                  <a:gd name="connsiteX22" fmla="*/ 191938 w 589292"/>
                  <a:gd name="connsiteY22" fmla="*/ 539294 h 607799"/>
                  <a:gd name="connsiteX23" fmla="*/ 191938 w 589292"/>
                  <a:gd name="connsiteY23" fmla="*/ 212840 h 607799"/>
                  <a:gd name="connsiteX24" fmla="*/ 209859 w 589292"/>
                  <a:gd name="connsiteY24" fmla="*/ 194902 h 607799"/>
                  <a:gd name="connsiteX25" fmla="*/ 13186 w 589292"/>
                  <a:gd name="connsiteY25" fmla="*/ 140695 h 607799"/>
                  <a:gd name="connsiteX26" fmla="*/ 137338 w 589292"/>
                  <a:gd name="connsiteY26" fmla="*/ 189466 h 607799"/>
                  <a:gd name="connsiteX27" fmla="*/ 151081 w 589292"/>
                  <a:gd name="connsiteY27" fmla="*/ 209633 h 607799"/>
                  <a:gd name="connsiteX28" fmla="*/ 151081 w 589292"/>
                  <a:gd name="connsiteY28" fmla="*/ 543612 h 607799"/>
                  <a:gd name="connsiteX29" fmla="*/ 138359 w 589292"/>
                  <a:gd name="connsiteY29" fmla="*/ 552235 h 607799"/>
                  <a:gd name="connsiteX30" fmla="*/ 13743 w 589292"/>
                  <a:gd name="connsiteY30" fmla="*/ 503278 h 607799"/>
                  <a:gd name="connsiteX31" fmla="*/ 0 w 589292"/>
                  <a:gd name="connsiteY31" fmla="*/ 483065 h 607799"/>
                  <a:gd name="connsiteX32" fmla="*/ 0 w 589292"/>
                  <a:gd name="connsiteY32" fmla="*/ 149643 h 607799"/>
                  <a:gd name="connsiteX33" fmla="*/ 13186 w 589292"/>
                  <a:gd name="connsiteY33" fmla="*/ 140695 h 607799"/>
                  <a:gd name="connsiteX34" fmla="*/ 418473 w 589292"/>
                  <a:gd name="connsiteY34" fmla="*/ 52152 h 607799"/>
                  <a:gd name="connsiteX35" fmla="*/ 341047 w 589292"/>
                  <a:gd name="connsiteY35" fmla="*/ 129569 h 607799"/>
                  <a:gd name="connsiteX36" fmla="*/ 376975 w 589292"/>
                  <a:gd name="connsiteY36" fmla="*/ 194887 h 607799"/>
                  <a:gd name="connsiteX37" fmla="*/ 394568 w 589292"/>
                  <a:gd name="connsiteY37" fmla="*/ 203092 h 607799"/>
                  <a:gd name="connsiteX38" fmla="*/ 418473 w 589292"/>
                  <a:gd name="connsiteY38" fmla="*/ 206893 h 607799"/>
                  <a:gd name="connsiteX39" fmla="*/ 438248 w 589292"/>
                  <a:gd name="connsiteY39" fmla="*/ 204344 h 607799"/>
                  <a:gd name="connsiteX40" fmla="*/ 455701 w 589292"/>
                  <a:gd name="connsiteY40" fmla="*/ 197436 h 607799"/>
                  <a:gd name="connsiteX41" fmla="*/ 495946 w 589292"/>
                  <a:gd name="connsiteY41" fmla="*/ 129569 h 607799"/>
                  <a:gd name="connsiteX42" fmla="*/ 418473 w 589292"/>
                  <a:gd name="connsiteY42" fmla="*/ 52152 h 607799"/>
                  <a:gd name="connsiteX43" fmla="*/ 419123 w 589292"/>
                  <a:gd name="connsiteY43" fmla="*/ 0 h 607799"/>
                  <a:gd name="connsiteX44" fmla="*/ 552809 w 589292"/>
                  <a:gd name="connsiteY44" fmla="*/ 133509 h 607799"/>
                  <a:gd name="connsiteX45" fmla="*/ 524540 w 589292"/>
                  <a:gd name="connsiteY45" fmla="*/ 224509 h 607799"/>
                  <a:gd name="connsiteX46" fmla="*/ 505973 w 589292"/>
                  <a:gd name="connsiteY46" fmla="*/ 255708 h 607799"/>
                  <a:gd name="connsiteX47" fmla="*/ 439315 w 589292"/>
                  <a:gd name="connsiteY47" fmla="*/ 341051 h 607799"/>
                  <a:gd name="connsiteX48" fmla="*/ 438248 w 589292"/>
                  <a:gd name="connsiteY48" fmla="*/ 342071 h 607799"/>
                  <a:gd name="connsiteX49" fmla="*/ 419262 w 589292"/>
                  <a:gd name="connsiteY49" fmla="*/ 349581 h 607799"/>
                  <a:gd name="connsiteX50" fmla="*/ 398978 w 589292"/>
                  <a:gd name="connsiteY50" fmla="*/ 340681 h 607799"/>
                  <a:gd name="connsiteX51" fmla="*/ 397492 w 589292"/>
                  <a:gd name="connsiteY51" fmla="*/ 339151 h 607799"/>
                  <a:gd name="connsiteX52" fmla="*/ 323593 w 589292"/>
                  <a:gd name="connsiteY52" fmla="*/ 238880 h 607799"/>
                  <a:gd name="connsiteX53" fmla="*/ 300198 w 589292"/>
                  <a:gd name="connsiteY53" fmla="*/ 195026 h 607799"/>
                  <a:gd name="connsiteX54" fmla="*/ 285437 w 589292"/>
                  <a:gd name="connsiteY54" fmla="*/ 133509 h 607799"/>
                  <a:gd name="connsiteX55" fmla="*/ 419123 w 589292"/>
                  <a:gd name="connsiteY55" fmla="*/ 0 h 60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589292" h="607799">
                    <a:moveTo>
                      <a:pt x="559267" y="238088"/>
                    </a:moveTo>
                    <a:lnTo>
                      <a:pt x="575556" y="244486"/>
                    </a:lnTo>
                    <a:cubicBezTo>
                      <a:pt x="583816" y="247731"/>
                      <a:pt x="589292" y="255705"/>
                      <a:pt x="589292" y="264606"/>
                    </a:cubicBezTo>
                    <a:lnTo>
                      <a:pt x="589292" y="598164"/>
                    </a:lnTo>
                    <a:cubicBezTo>
                      <a:pt x="589292" y="604979"/>
                      <a:pt x="582424" y="609615"/>
                      <a:pt x="576113" y="607112"/>
                    </a:cubicBezTo>
                    <a:lnTo>
                      <a:pt x="452019" y="558341"/>
                    </a:lnTo>
                    <a:cubicBezTo>
                      <a:pt x="443758" y="555096"/>
                      <a:pt x="438282" y="547122"/>
                      <a:pt x="438282" y="538221"/>
                    </a:cubicBezTo>
                    <a:lnTo>
                      <a:pt x="438282" y="383843"/>
                    </a:lnTo>
                    <a:cubicBezTo>
                      <a:pt x="440324" y="383194"/>
                      <a:pt x="442366" y="382499"/>
                      <a:pt x="444362" y="381618"/>
                    </a:cubicBezTo>
                    <a:cubicBezTo>
                      <a:pt x="452529" y="378187"/>
                      <a:pt x="459815" y="373181"/>
                      <a:pt x="466080" y="366690"/>
                    </a:cubicBezTo>
                    <a:cubicBezTo>
                      <a:pt x="492997" y="338735"/>
                      <a:pt x="516989" y="307952"/>
                      <a:pt x="537409" y="275269"/>
                    </a:cubicBezTo>
                    <a:cubicBezTo>
                      <a:pt x="544787" y="263447"/>
                      <a:pt x="552352" y="251069"/>
                      <a:pt x="559267" y="238088"/>
                    </a:cubicBezTo>
                    <a:close/>
                    <a:moveTo>
                      <a:pt x="209859" y="194902"/>
                    </a:moveTo>
                    <a:lnTo>
                      <a:pt x="260000" y="194902"/>
                    </a:lnTo>
                    <a:cubicBezTo>
                      <a:pt x="260929" y="197405"/>
                      <a:pt x="261950" y="199908"/>
                      <a:pt x="262971" y="202458"/>
                    </a:cubicBezTo>
                    <a:cubicBezTo>
                      <a:pt x="271143" y="222296"/>
                      <a:pt x="281542" y="240512"/>
                      <a:pt x="291525" y="257523"/>
                    </a:cubicBezTo>
                    <a:cubicBezTo>
                      <a:pt x="315435" y="298173"/>
                      <a:pt x="342455" y="334652"/>
                      <a:pt x="371937" y="366032"/>
                    </a:cubicBezTo>
                    <a:cubicBezTo>
                      <a:pt x="378112" y="372706"/>
                      <a:pt x="385540" y="377851"/>
                      <a:pt x="393850" y="381374"/>
                    </a:cubicBezTo>
                    <a:cubicBezTo>
                      <a:pt x="395011" y="381884"/>
                      <a:pt x="396265" y="382348"/>
                      <a:pt x="397425" y="382811"/>
                    </a:cubicBezTo>
                    <a:lnTo>
                      <a:pt x="397425" y="539294"/>
                    </a:lnTo>
                    <a:cubicBezTo>
                      <a:pt x="397425" y="549166"/>
                      <a:pt x="389393" y="557185"/>
                      <a:pt x="379504" y="557185"/>
                    </a:cubicBezTo>
                    <a:lnTo>
                      <a:pt x="209859" y="557185"/>
                    </a:lnTo>
                    <a:cubicBezTo>
                      <a:pt x="199970" y="557185"/>
                      <a:pt x="191938" y="549166"/>
                      <a:pt x="191938" y="539294"/>
                    </a:cubicBezTo>
                    <a:lnTo>
                      <a:pt x="191938" y="212840"/>
                    </a:lnTo>
                    <a:cubicBezTo>
                      <a:pt x="191938" y="202967"/>
                      <a:pt x="199970" y="194902"/>
                      <a:pt x="209859" y="194902"/>
                    </a:cubicBezTo>
                    <a:close/>
                    <a:moveTo>
                      <a:pt x="13186" y="140695"/>
                    </a:moveTo>
                    <a:lnTo>
                      <a:pt x="137338" y="189466"/>
                    </a:lnTo>
                    <a:cubicBezTo>
                      <a:pt x="145602" y="192758"/>
                      <a:pt x="151081" y="200732"/>
                      <a:pt x="151081" y="209633"/>
                    </a:cubicBezTo>
                    <a:lnTo>
                      <a:pt x="151081" y="543612"/>
                    </a:lnTo>
                    <a:cubicBezTo>
                      <a:pt x="151081" y="550148"/>
                      <a:pt x="144441" y="554645"/>
                      <a:pt x="138359" y="552235"/>
                    </a:cubicBezTo>
                    <a:lnTo>
                      <a:pt x="13743" y="503278"/>
                    </a:lnTo>
                    <a:cubicBezTo>
                      <a:pt x="5478" y="500033"/>
                      <a:pt x="0" y="492059"/>
                      <a:pt x="0" y="483065"/>
                    </a:cubicBezTo>
                    <a:lnTo>
                      <a:pt x="0" y="149643"/>
                    </a:lnTo>
                    <a:cubicBezTo>
                      <a:pt x="0" y="142874"/>
                      <a:pt x="6871" y="138238"/>
                      <a:pt x="13186" y="140695"/>
                    </a:cubicBezTo>
                    <a:close/>
                    <a:moveTo>
                      <a:pt x="418473" y="52152"/>
                    </a:moveTo>
                    <a:cubicBezTo>
                      <a:pt x="375675" y="52152"/>
                      <a:pt x="340954" y="86828"/>
                      <a:pt x="341047" y="129569"/>
                    </a:cubicBezTo>
                    <a:cubicBezTo>
                      <a:pt x="341047" y="157013"/>
                      <a:pt x="355344" y="181165"/>
                      <a:pt x="376975" y="194887"/>
                    </a:cubicBezTo>
                    <a:cubicBezTo>
                      <a:pt x="382452" y="198363"/>
                      <a:pt x="388301" y="201191"/>
                      <a:pt x="394568" y="203092"/>
                    </a:cubicBezTo>
                    <a:cubicBezTo>
                      <a:pt x="402134" y="205595"/>
                      <a:pt x="410118" y="206893"/>
                      <a:pt x="418473" y="206893"/>
                    </a:cubicBezTo>
                    <a:cubicBezTo>
                      <a:pt x="425343" y="206893"/>
                      <a:pt x="431935" y="206012"/>
                      <a:pt x="438248" y="204344"/>
                    </a:cubicBezTo>
                    <a:cubicBezTo>
                      <a:pt x="444468" y="202721"/>
                      <a:pt x="450270" y="200403"/>
                      <a:pt x="455701" y="197436"/>
                    </a:cubicBezTo>
                    <a:cubicBezTo>
                      <a:pt x="479653" y="184271"/>
                      <a:pt x="495946" y="158774"/>
                      <a:pt x="495946" y="129569"/>
                    </a:cubicBezTo>
                    <a:cubicBezTo>
                      <a:pt x="495946" y="86828"/>
                      <a:pt x="461225" y="52152"/>
                      <a:pt x="418473" y="52152"/>
                    </a:cubicBezTo>
                    <a:close/>
                    <a:moveTo>
                      <a:pt x="419123" y="0"/>
                    </a:moveTo>
                    <a:cubicBezTo>
                      <a:pt x="492975" y="0"/>
                      <a:pt x="552809" y="59755"/>
                      <a:pt x="552809" y="133509"/>
                    </a:cubicBezTo>
                    <a:cubicBezTo>
                      <a:pt x="552809" y="165218"/>
                      <a:pt x="540137" y="196138"/>
                      <a:pt x="524540" y="224509"/>
                    </a:cubicBezTo>
                    <a:cubicBezTo>
                      <a:pt x="518599" y="235310"/>
                      <a:pt x="512239" y="245741"/>
                      <a:pt x="505973" y="255708"/>
                    </a:cubicBezTo>
                    <a:cubicBezTo>
                      <a:pt x="486802" y="286350"/>
                      <a:pt x="464382" y="315045"/>
                      <a:pt x="439315" y="341051"/>
                    </a:cubicBezTo>
                    <a:cubicBezTo>
                      <a:pt x="438944" y="341376"/>
                      <a:pt x="438619" y="341747"/>
                      <a:pt x="438248" y="342071"/>
                    </a:cubicBezTo>
                    <a:cubicBezTo>
                      <a:pt x="432863" y="347078"/>
                      <a:pt x="426086" y="349581"/>
                      <a:pt x="419262" y="349581"/>
                    </a:cubicBezTo>
                    <a:cubicBezTo>
                      <a:pt x="411882" y="349581"/>
                      <a:pt x="404548" y="346614"/>
                      <a:pt x="398978" y="340681"/>
                    </a:cubicBezTo>
                    <a:cubicBezTo>
                      <a:pt x="398467" y="340124"/>
                      <a:pt x="397910" y="339568"/>
                      <a:pt x="397492" y="339151"/>
                    </a:cubicBezTo>
                    <a:cubicBezTo>
                      <a:pt x="369130" y="308740"/>
                      <a:pt x="344575" y="274668"/>
                      <a:pt x="323593" y="238880"/>
                    </a:cubicBezTo>
                    <a:cubicBezTo>
                      <a:pt x="315285" y="224741"/>
                      <a:pt x="306929" y="210138"/>
                      <a:pt x="300198" y="195026"/>
                    </a:cubicBezTo>
                    <a:cubicBezTo>
                      <a:pt x="291518" y="175556"/>
                      <a:pt x="285437" y="155158"/>
                      <a:pt x="285437" y="133509"/>
                    </a:cubicBezTo>
                    <a:cubicBezTo>
                      <a:pt x="285437" y="59755"/>
                      <a:pt x="345317" y="0"/>
                      <a:pt x="419123" y="0"/>
                    </a:cubicBez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44546A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0CC07FF0-9C3B-44C5-9795-9C70F497D33F}"/>
                </a:ext>
              </a:extLst>
            </p:cNvPr>
            <p:cNvGrpSpPr/>
            <p:nvPr/>
          </p:nvGrpSpPr>
          <p:grpSpPr>
            <a:xfrm>
              <a:off x="1167720" y="4690484"/>
              <a:ext cx="4325937" cy="441884"/>
              <a:chOff x="7392311" y="3732519"/>
              <a:chExt cx="4325937" cy="441884"/>
            </a:xfrm>
          </p:grpSpPr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3C8FE026-177F-4914-9986-ED05CAED6CB8}"/>
                  </a:ext>
                </a:extLst>
              </p:cNvPr>
              <p:cNvSpPr/>
              <p:nvPr/>
            </p:nvSpPr>
            <p:spPr>
              <a:xfrm>
                <a:off x="7483989" y="3732519"/>
                <a:ext cx="3941252" cy="32893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endParaRPr lang="zh-CN" altLang="en-US" sz="1400" dirty="0">
                  <a:solidFill>
                    <a:srgbClr val="445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6ECE850D-226C-430F-A4DB-B6757D21927D}"/>
                  </a:ext>
                </a:extLst>
              </p:cNvPr>
              <p:cNvSpPr/>
              <p:nvPr/>
            </p:nvSpPr>
            <p:spPr>
              <a:xfrm>
                <a:off x="7392311" y="3777820"/>
                <a:ext cx="4325937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rgbClr val="44546A"/>
                    </a:solidFill>
                    <a:cs typeface="+mn-ea"/>
                    <a:sym typeface="+mn-lt"/>
                  </a:rPr>
                  <a:t>以第三方支付平台为主体的移动支付模式</a:t>
                </a: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D531938-2B28-41A3-80E9-0B62C3CCE397}"/>
              </a:ext>
            </a:extLst>
          </p:cNvPr>
          <p:cNvGrpSpPr/>
          <p:nvPr/>
        </p:nvGrpSpPr>
        <p:grpSpPr>
          <a:xfrm>
            <a:off x="6209266" y="1724026"/>
            <a:ext cx="5132387" cy="1704974"/>
            <a:chOff x="6184901" y="1943101"/>
            <a:chExt cx="5132387" cy="1704974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27F92DE7-27A0-4D94-B715-0C4DC286CB14}"/>
                </a:ext>
              </a:extLst>
            </p:cNvPr>
            <p:cNvGrpSpPr/>
            <p:nvPr/>
          </p:nvGrpSpPr>
          <p:grpSpPr>
            <a:xfrm>
              <a:off x="6184901" y="1943101"/>
              <a:ext cx="5132387" cy="1704974"/>
              <a:chOff x="874713" y="1752601"/>
              <a:chExt cx="5132387" cy="1704974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E7E2A206-2D55-466B-BE55-F419385BA39F}"/>
                  </a:ext>
                </a:extLst>
              </p:cNvPr>
              <p:cNvSpPr/>
              <p:nvPr/>
            </p:nvSpPr>
            <p:spPr>
              <a:xfrm>
                <a:off x="874713" y="1752601"/>
                <a:ext cx="5132387" cy="1704974"/>
              </a:xfrm>
              <a:prstGeom prst="rect">
                <a:avLst/>
              </a:prstGeom>
              <a:noFill/>
              <a:ln>
                <a:solidFill>
                  <a:srgbClr val="A6A6A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445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椭圆 34">
                <a:extLst>
                  <a:ext uri="{FF2B5EF4-FFF2-40B4-BE49-F238E27FC236}">
                    <a16:creationId xmlns:a16="http://schemas.microsoft.com/office/drawing/2014/main" id="{8D39BF85-4A4D-4266-B5D9-BEAAD3CAC3BD}"/>
                  </a:ext>
                </a:extLst>
              </p:cNvPr>
              <p:cNvSpPr/>
              <p:nvPr/>
            </p:nvSpPr>
            <p:spPr>
              <a:xfrm>
                <a:off x="5200650" y="2065550"/>
                <a:ext cx="586015" cy="365766"/>
              </a:xfrm>
              <a:custGeom>
                <a:avLst/>
                <a:gdLst>
                  <a:gd name="connsiteX0" fmla="*/ 509262 w 608697"/>
                  <a:gd name="connsiteY0" fmla="*/ 287324 h 379924"/>
                  <a:gd name="connsiteX1" fmla="*/ 488226 w 608697"/>
                  <a:gd name="connsiteY1" fmla="*/ 308258 h 379924"/>
                  <a:gd name="connsiteX2" fmla="*/ 509262 w 608697"/>
                  <a:gd name="connsiteY2" fmla="*/ 329266 h 379924"/>
                  <a:gd name="connsiteX3" fmla="*/ 530223 w 608697"/>
                  <a:gd name="connsiteY3" fmla="*/ 308258 h 379924"/>
                  <a:gd name="connsiteX4" fmla="*/ 509262 w 608697"/>
                  <a:gd name="connsiteY4" fmla="*/ 287324 h 379924"/>
                  <a:gd name="connsiteX5" fmla="*/ 442648 w 608697"/>
                  <a:gd name="connsiteY5" fmla="*/ 287324 h 379924"/>
                  <a:gd name="connsiteX6" fmla="*/ 421687 w 608697"/>
                  <a:gd name="connsiteY6" fmla="*/ 308332 h 379924"/>
                  <a:gd name="connsiteX7" fmla="*/ 442648 w 608697"/>
                  <a:gd name="connsiteY7" fmla="*/ 329266 h 379924"/>
                  <a:gd name="connsiteX8" fmla="*/ 463684 w 608697"/>
                  <a:gd name="connsiteY8" fmla="*/ 308332 h 379924"/>
                  <a:gd name="connsiteX9" fmla="*/ 442648 w 608697"/>
                  <a:gd name="connsiteY9" fmla="*/ 287324 h 379924"/>
                  <a:gd name="connsiteX10" fmla="*/ 380436 w 608697"/>
                  <a:gd name="connsiteY10" fmla="*/ 284940 h 379924"/>
                  <a:gd name="connsiteX11" fmla="*/ 380436 w 608697"/>
                  <a:gd name="connsiteY11" fmla="*/ 332469 h 379924"/>
                  <a:gd name="connsiteX12" fmla="*/ 399457 w 608697"/>
                  <a:gd name="connsiteY12" fmla="*/ 332469 h 379924"/>
                  <a:gd name="connsiteX13" fmla="*/ 399457 w 608697"/>
                  <a:gd name="connsiteY13" fmla="*/ 284940 h 379924"/>
                  <a:gd name="connsiteX14" fmla="*/ 114131 w 608697"/>
                  <a:gd name="connsiteY14" fmla="*/ 199418 h 379924"/>
                  <a:gd name="connsiteX15" fmla="*/ 171196 w 608697"/>
                  <a:gd name="connsiteY15" fmla="*/ 199418 h 379924"/>
                  <a:gd name="connsiteX16" fmla="*/ 437501 w 608697"/>
                  <a:gd name="connsiteY16" fmla="*/ 199418 h 379924"/>
                  <a:gd name="connsiteX17" fmla="*/ 494566 w 608697"/>
                  <a:gd name="connsiteY17" fmla="*/ 199418 h 379924"/>
                  <a:gd name="connsiteX18" fmla="*/ 513588 w 608697"/>
                  <a:gd name="connsiteY18" fmla="*/ 218415 h 379924"/>
                  <a:gd name="connsiteX19" fmla="*/ 608697 w 608697"/>
                  <a:gd name="connsiteY19" fmla="*/ 360927 h 379924"/>
                  <a:gd name="connsiteX20" fmla="*/ 589675 w 608697"/>
                  <a:gd name="connsiteY20" fmla="*/ 379924 h 379924"/>
                  <a:gd name="connsiteX21" fmla="*/ 19022 w 608697"/>
                  <a:gd name="connsiteY21" fmla="*/ 379924 h 379924"/>
                  <a:gd name="connsiteX22" fmla="*/ 0 w 608697"/>
                  <a:gd name="connsiteY22" fmla="*/ 360927 h 379924"/>
                  <a:gd name="connsiteX23" fmla="*/ 95109 w 608697"/>
                  <a:gd name="connsiteY23" fmla="*/ 218415 h 379924"/>
                  <a:gd name="connsiteX24" fmla="*/ 114131 w 608697"/>
                  <a:gd name="connsiteY24" fmla="*/ 199418 h 379924"/>
                  <a:gd name="connsiteX25" fmla="*/ 190214 w 608697"/>
                  <a:gd name="connsiteY25" fmla="*/ 0 h 379924"/>
                  <a:gd name="connsiteX26" fmla="*/ 418484 w 608697"/>
                  <a:gd name="connsiteY26" fmla="*/ 0 h 379924"/>
                  <a:gd name="connsiteX27" fmla="*/ 437506 w 608697"/>
                  <a:gd name="connsiteY27" fmla="*/ 18997 h 379924"/>
                  <a:gd name="connsiteX28" fmla="*/ 437506 w 608697"/>
                  <a:gd name="connsiteY28" fmla="*/ 180436 h 379924"/>
                  <a:gd name="connsiteX29" fmla="*/ 171192 w 608697"/>
                  <a:gd name="connsiteY29" fmla="*/ 180436 h 379924"/>
                  <a:gd name="connsiteX30" fmla="*/ 171192 w 608697"/>
                  <a:gd name="connsiteY30" fmla="*/ 18997 h 379924"/>
                  <a:gd name="connsiteX31" fmla="*/ 190214 w 608697"/>
                  <a:gd name="connsiteY31" fmla="*/ 0 h 37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8697" h="379924">
                    <a:moveTo>
                      <a:pt x="509262" y="287324"/>
                    </a:moveTo>
                    <a:cubicBezTo>
                      <a:pt x="497625" y="287324"/>
                      <a:pt x="488226" y="296711"/>
                      <a:pt x="488226" y="308258"/>
                    </a:cubicBezTo>
                    <a:cubicBezTo>
                      <a:pt x="488226" y="319879"/>
                      <a:pt x="497625" y="329266"/>
                      <a:pt x="509262" y="329266"/>
                    </a:cubicBezTo>
                    <a:cubicBezTo>
                      <a:pt x="520824" y="329266"/>
                      <a:pt x="530223" y="319879"/>
                      <a:pt x="530223" y="308258"/>
                    </a:cubicBezTo>
                    <a:cubicBezTo>
                      <a:pt x="530223" y="296711"/>
                      <a:pt x="520824" y="287324"/>
                      <a:pt x="509262" y="287324"/>
                    </a:cubicBezTo>
                    <a:close/>
                    <a:moveTo>
                      <a:pt x="442648" y="287324"/>
                    </a:moveTo>
                    <a:cubicBezTo>
                      <a:pt x="431086" y="287324"/>
                      <a:pt x="421687" y="296711"/>
                      <a:pt x="421687" y="308332"/>
                    </a:cubicBezTo>
                    <a:cubicBezTo>
                      <a:pt x="421687" y="319879"/>
                      <a:pt x="431086" y="329266"/>
                      <a:pt x="442648" y="329266"/>
                    </a:cubicBezTo>
                    <a:cubicBezTo>
                      <a:pt x="454285" y="329266"/>
                      <a:pt x="463684" y="319879"/>
                      <a:pt x="463684" y="308332"/>
                    </a:cubicBezTo>
                    <a:cubicBezTo>
                      <a:pt x="463684" y="296711"/>
                      <a:pt x="454285" y="287324"/>
                      <a:pt x="442648" y="287324"/>
                    </a:cubicBezTo>
                    <a:close/>
                    <a:moveTo>
                      <a:pt x="380436" y="284940"/>
                    </a:moveTo>
                    <a:lnTo>
                      <a:pt x="380436" y="332469"/>
                    </a:lnTo>
                    <a:lnTo>
                      <a:pt x="399457" y="332469"/>
                    </a:lnTo>
                    <a:lnTo>
                      <a:pt x="399457" y="284940"/>
                    </a:lnTo>
                    <a:close/>
                    <a:moveTo>
                      <a:pt x="114131" y="199418"/>
                    </a:moveTo>
                    <a:lnTo>
                      <a:pt x="171196" y="199418"/>
                    </a:lnTo>
                    <a:lnTo>
                      <a:pt x="437501" y="199418"/>
                    </a:lnTo>
                    <a:lnTo>
                      <a:pt x="494566" y="199418"/>
                    </a:lnTo>
                    <a:cubicBezTo>
                      <a:pt x="505084" y="199418"/>
                      <a:pt x="505681" y="206942"/>
                      <a:pt x="513588" y="218415"/>
                    </a:cubicBezTo>
                    <a:lnTo>
                      <a:pt x="608697" y="360927"/>
                    </a:lnTo>
                    <a:cubicBezTo>
                      <a:pt x="608697" y="371431"/>
                      <a:pt x="608697" y="379924"/>
                      <a:pt x="589675" y="379924"/>
                    </a:cubicBezTo>
                    <a:lnTo>
                      <a:pt x="19022" y="379924"/>
                    </a:lnTo>
                    <a:cubicBezTo>
                      <a:pt x="0" y="379924"/>
                      <a:pt x="0" y="371431"/>
                      <a:pt x="0" y="360927"/>
                    </a:cubicBezTo>
                    <a:lnTo>
                      <a:pt x="95109" y="218415"/>
                    </a:lnTo>
                    <a:cubicBezTo>
                      <a:pt x="101450" y="208954"/>
                      <a:pt x="103613" y="199418"/>
                      <a:pt x="114131" y="199418"/>
                    </a:cubicBezTo>
                    <a:close/>
                    <a:moveTo>
                      <a:pt x="190214" y="0"/>
                    </a:moveTo>
                    <a:lnTo>
                      <a:pt x="418484" y="0"/>
                    </a:lnTo>
                    <a:cubicBezTo>
                      <a:pt x="429002" y="0"/>
                      <a:pt x="437506" y="8493"/>
                      <a:pt x="437506" y="18997"/>
                    </a:cubicBezTo>
                    <a:lnTo>
                      <a:pt x="437506" y="180436"/>
                    </a:lnTo>
                    <a:lnTo>
                      <a:pt x="171192" y="180436"/>
                    </a:lnTo>
                    <a:lnTo>
                      <a:pt x="171192" y="18997"/>
                    </a:lnTo>
                    <a:cubicBezTo>
                      <a:pt x="171192" y="8493"/>
                      <a:pt x="179696" y="0"/>
                      <a:pt x="190214" y="0"/>
                    </a:cubicBez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44546A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77BC512-0839-4C9C-BD5D-A4AD67C133B9}"/>
                </a:ext>
              </a:extLst>
            </p:cNvPr>
            <p:cNvGrpSpPr/>
            <p:nvPr/>
          </p:nvGrpSpPr>
          <p:grpSpPr>
            <a:xfrm>
              <a:off x="6569586" y="2686899"/>
              <a:ext cx="3941252" cy="396583"/>
              <a:chOff x="7483989" y="3724246"/>
              <a:chExt cx="3941252" cy="396583"/>
            </a:xfrm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B88E73F1-66B4-4846-A4A5-322E02A5C6B8}"/>
                  </a:ext>
                </a:extLst>
              </p:cNvPr>
              <p:cNvSpPr/>
              <p:nvPr/>
            </p:nvSpPr>
            <p:spPr>
              <a:xfrm>
                <a:off x="7483989" y="3732519"/>
                <a:ext cx="3941252" cy="32893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endParaRPr lang="zh-CN" altLang="en-US" sz="1400" dirty="0">
                  <a:solidFill>
                    <a:srgbClr val="445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49075565-C71E-43A0-96B2-7237263EA75C}"/>
                  </a:ext>
                </a:extLst>
              </p:cNvPr>
              <p:cNvSpPr/>
              <p:nvPr/>
            </p:nvSpPr>
            <p:spPr>
              <a:xfrm>
                <a:off x="7806796" y="3724246"/>
                <a:ext cx="34875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rgbClr val="44546A"/>
                    </a:solidFill>
                    <a:cs typeface="+mn-ea"/>
                    <a:sym typeface="+mn-lt"/>
                  </a:rPr>
                  <a:t>以银行为主体的移动支付模式</a:t>
                </a: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454E90F-FF7F-419B-A4DF-62FF7F83B0B8}"/>
              </a:ext>
            </a:extLst>
          </p:cNvPr>
          <p:cNvGrpSpPr/>
          <p:nvPr/>
        </p:nvGrpSpPr>
        <p:grpSpPr>
          <a:xfrm>
            <a:off x="6209266" y="3703638"/>
            <a:ext cx="5132387" cy="1704974"/>
            <a:chOff x="6184901" y="3922713"/>
            <a:chExt cx="5132387" cy="1704974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37478E19-9B07-42B2-BDC9-B87090C6FFE5}"/>
                </a:ext>
              </a:extLst>
            </p:cNvPr>
            <p:cNvGrpSpPr/>
            <p:nvPr/>
          </p:nvGrpSpPr>
          <p:grpSpPr>
            <a:xfrm>
              <a:off x="6184901" y="3922713"/>
              <a:ext cx="5132387" cy="1704974"/>
              <a:chOff x="874713" y="1752601"/>
              <a:chExt cx="5132387" cy="1704974"/>
            </a:xfrm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2DBE521C-D9E4-4A5C-A076-A82B9B493E13}"/>
                  </a:ext>
                </a:extLst>
              </p:cNvPr>
              <p:cNvSpPr/>
              <p:nvPr/>
            </p:nvSpPr>
            <p:spPr>
              <a:xfrm>
                <a:off x="874713" y="1752601"/>
                <a:ext cx="5132387" cy="1704974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445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椭圆 37">
                <a:extLst>
                  <a:ext uri="{FF2B5EF4-FFF2-40B4-BE49-F238E27FC236}">
                    <a16:creationId xmlns:a16="http://schemas.microsoft.com/office/drawing/2014/main" id="{2DC62873-085D-487E-8133-1F7F7E7F0EA1}"/>
                  </a:ext>
                </a:extLst>
              </p:cNvPr>
              <p:cNvSpPr/>
              <p:nvPr/>
            </p:nvSpPr>
            <p:spPr>
              <a:xfrm>
                <a:off x="5231643" y="1955426"/>
                <a:ext cx="524028" cy="586015"/>
              </a:xfrm>
              <a:custGeom>
                <a:avLst/>
                <a:gdLst>
                  <a:gd name="T0" fmla="*/ 3531 w 3631"/>
                  <a:gd name="T1" fmla="*/ 0 h 4067"/>
                  <a:gd name="T2" fmla="*/ 1249 w 3631"/>
                  <a:gd name="T3" fmla="*/ 0 h 4067"/>
                  <a:gd name="T4" fmla="*/ 1178 w 3631"/>
                  <a:gd name="T5" fmla="*/ 29 h 4067"/>
                  <a:gd name="T6" fmla="*/ 29 w 3631"/>
                  <a:gd name="T7" fmla="*/ 1179 h 4067"/>
                  <a:gd name="T8" fmla="*/ 0 w 3631"/>
                  <a:gd name="T9" fmla="*/ 1249 h 4067"/>
                  <a:gd name="T10" fmla="*/ 0 w 3631"/>
                  <a:gd name="T11" fmla="*/ 3967 h 4067"/>
                  <a:gd name="T12" fmla="*/ 100 w 3631"/>
                  <a:gd name="T13" fmla="*/ 4067 h 4067"/>
                  <a:gd name="T14" fmla="*/ 3531 w 3631"/>
                  <a:gd name="T15" fmla="*/ 4067 h 4067"/>
                  <a:gd name="T16" fmla="*/ 3631 w 3631"/>
                  <a:gd name="T17" fmla="*/ 3967 h 4067"/>
                  <a:gd name="T18" fmla="*/ 3631 w 3631"/>
                  <a:gd name="T19" fmla="*/ 100 h 4067"/>
                  <a:gd name="T20" fmla="*/ 3531 w 3631"/>
                  <a:gd name="T21" fmla="*/ 0 h 4067"/>
                  <a:gd name="T22" fmla="*/ 2636 w 3631"/>
                  <a:gd name="T23" fmla="*/ 1442 h 4067"/>
                  <a:gd name="T24" fmla="*/ 2932 w 3631"/>
                  <a:gd name="T25" fmla="*/ 1442 h 4067"/>
                  <a:gd name="T26" fmla="*/ 2932 w 3631"/>
                  <a:gd name="T27" fmla="*/ 449 h 4067"/>
                  <a:gd name="T28" fmla="*/ 2998 w 3631"/>
                  <a:gd name="T29" fmla="*/ 382 h 4067"/>
                  <a:gd name="T30" fmla="*/ 3065 w 3631"/>
                  <a:gd name="T31" fmla="*/ 449 h 4067"/>
                  <a:gd name="T32" fmla="*/ 3065 w 3631"/>
                  <a:gd name="T33" fmla="*/ 1509 h 4067"/>
                  <a:gd name="T34" fmla="*/ 2998 w 3631"/>
                  <a:gd name="T35" fmla="*/ 1575 h 4067"/>
                  <a:gd name="T36" fmla="*/ 2636 w 3631"/>
                  <a:gd name="T37" fmla="*/ 1575 h 4067"/>
                  <a:gd name="T38" fmla="*/ 2569 w 3631"/>
                  <a:gd name="T39" fmla="*/ 1509 h 4067"/>
                  <a:gd name="T40" fmla="*/ 2636 w 3631"/>
                  <a:gd name="T41" fmla="*/ 1442 h 4067"/>
                  <a:gd name="T42" fmla="*/ 1966 w 3631"/>
                  <a:gd name="T43" fmla="*/ 1442 h 4067"/>
                  <a:gd name="T44" fmla="*/ 2262 w 3631"/>
                  <a:gd name="T45" fmla="*/ 1442 h 4067"/>
                  <a:gd name="T46" fmla="*/ 2262 w 3631"/>
                  <a:gd name="T47" fmla="*/ 449 h 4067"/>
                  <a:gd name="T48" fmla="*/ 2329 w 3631"/>
                  <a:gd name="T49" fmla="*/ 382 h 4067"/>
                  <a:gd name="T50" fmla="*/ 2395 w 3631"/>
                  <a:gd name="T51" fmla="*/ 449 h 4067"/>
                  <a:gd name="T52" fmla="*/ 2395 w 3631"/>
                  <a:gd name="T53" fmla="*/ 1509 h 4067"/>
                  <a:gd name="T54" fmla="*/ 2329 w 3631"/>
                  <a:gd name="T55" fmla="*/ 1575 h 4067"/>
                  <a:gd name="T56" fmla="*/ 1966 w 3631"/>
                  <a:gd name="T57" fmla="*/ 1575 h 4067"/>
                  <a:gd name="T58" fmla="*/ 1899 w 3631"/>
                  <a:gd name="T59" fmla="*/ 1509 h 4067"/>
                  <a:gd name="T60" fmla="*/ 1966 w 3631"/>
                  <a:gd name="T61" fmla="*/ 1442 h 4067"/>
                  <a:gd name="T62" fmla="*/ 1296 w 3631"/>
                  <a:gd name="T63" fmla="*/ 1442 h 4067"/>
                  <a:gd name="T64" fmla="*/ 1592 w 3631"/>
                  <a:gd name="T65" fmla="*/ 1442 h 4067"/>
                  <a:gd name="T66" fmla="*/ 1592 w 3631"/>
                  <a:gd name="T67" fmla="*/ 449 h 4067"/>
                  <a:gd name="T68" fmla="*/ 1659 w 3631"/>
                  <a:gd name="T69" fmla="*/ 382 h 4067"/>
                  <a:gd name="T70" fmla="*/ 1726 w 3631"/>
                  <a:gd name="T71" fmla="*/ 449 h 4067"/>
                  <a:gd name="T72" fmla="*/ 1726 w 3631"/>
                  <a:gd name="T73" fmla="*/ 1509 h 4067"/>
                  <a:gd name="T74" fmla="*/ 1659 w 3631"/>
                  <a:gd name="T75" fmla="*/ 1575 h 4067"/>
                  <a:gd name="T76" fmla="*/ 1296 w 3631"/>
                  <a:gd name="T77" fmla="*/ 1575 h 4067"/>
                  <a:gd name="T78" fmla="*/ 1230 w 3631"/>
                  <a:gd name="T79" fmla="*/ 1509 h 4067"/>
                  <a:gd name="T80" fmla="*/ 1296 w 3631"/>
                  <a:gd name="T81" fmla="*/ 1442 h 4067"/>
                  <a:gd name="T82" fmla="*/ 3121 w 3631"/>
                  <a:gd name="T83" fmla="*/ 3413 h 4067"/>
                  <a:gd name="T84" fmla="*/ 510 w 3631"/>
                  <a:gd name="T85" fmla="*/ 3413 h 4067"/>
                  <a:gd name="T86" fmla="*/ 510 w 3631"/>
                  <a:gd name="T87" fmla="*/ 2126 h 4067"/>
                  <a:gd name="T88" fmla="*/ 3121 w 3631"/>
                  <a:gd name="T89" fmla="*/ 2126 h 4067"/>
                  <a:gd name="T90" fmla="*/ 3121 w 3631"/>
                  <a:gd name="T91" fmla="*/ 3413 h 40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31" h="4067">
                    <a:moveTo>
                      <a:pt x="3531" y="0"/>
                    </a:moveTo>
                    <a:lnTo>
                      <a:pt x="1249" y="0"/>
                    </a:lnTo>
                    <a:cubicBezTo>
                      <a:pt x="1222" y="0"/>
                      <a:pt x="1197" y="11"/>
                      <a:pt x="1178" y="29"/>
                    </a:cubicBezTo>
                    <a:lnTo>
                      <a:pt x="29" y="1179"/>
                    </a:lnTo>
                    <a:cubicBezTo>
                      <a:pt x="10" y="1197"/>
                      <a:pt x="0" y="1223"/>
                      <a:pt x="0" y="1249"/>
                    </a:cubicBezTo>
                    <a:lnTo>
                      <a:pt x="0" y="3967"/>
                    </a:lnTo>
                    <a:cubicBezTo>
                      <a:pt x="0" y="4022"/>
                      <a:pt x="44" y="4067"/>
                      <a:pt x="100" y="4067"/>
                    </a:cubicBezTo>
                    <a:lnTo>
                      <a:pt x="3531" y="4067"/>
                    </a:lnTo>
                    <a:cubicBezTo>
                      <a:pt x="3586" y="4067"/>
                      <a:pt x="3631" y="4022"/>
                      <a:pt x="3631" y="3967"/>
                    </a:cubicBezTo>
                    <a:lnTo>
                      <a:pt x="3631" y="100"/>
                    </a:lnTo>
                    <a:cubicBezTo>
                      <a:pt x="3631" y="45"/>
                      <a:pt x="3586" y="0"/>
                      <a:pt x="3531" y="0"/>
                    </a:cubicBezTo>
                    <a:close/>
                    <a:moveTo>
                      <a:pt x="2636" y="1442"/>
                    </a:moveTo>
                    <a:lnTo>
                      <a:pt x="2932" y="1442"/>
                    </a:lnTo>
                    <a:lnTo>
                      <a:pt x="2932" y="449"/>
                    </a:lnTo>
                    <a:cubicBezTo>
                      <a:pt x="2932" y="412"/>
                      <a:pt x="2961" y="382"/>
                      <a:pt x="2998" y="382"/>
                    </a:cubicBezTo>
                    <a:cubicBezTo>
                      <a:pt x="3035" y="382"/>
                      <a:pt x="3065" y="412"/>
                      <a:pt x="3065" y="449"/>
                    </a:cubicBezTo>
                    <a:lnTo>
                      <a:pt x="3065" y="1509"/>
                    </a:lnTo>
                    <a:cubicBezTo>
                      <a:pt x="3065" y="1546"/>
                      <a:pt x="3035" y="1575"/>
                      <a:pt x="2998" y="1575"/>
                    </a:cubicBezTo>
                    <a:lnTo>
                      <a:pt x="2636" y="1575"/>
                    </a:lnTo>
                    <a:cubicBezTo>
                      <a:pt x="2599" y="1575"/>
                      <a:pt x="2569" y="1546"/>
                      <a:pt x="2569" y="1509"/>
                    </a:cubicBezTo>
                    <a:cubicBezTo>
                      <a:pt x="2569" y="1472"/>
                      <a:pt x="2599" y="1442"/>
                      <a:pt x="2636" y="1442"/>
                    </a:cubicBezTo>
                    <a:close/>
                    <a:moveTo>
                      <a:pt x="1966" y="1442"/>
                    </a:moveTo>
                    <a:lnTo>
                      <a:pt x="2262" y="1442"/>
                    </a:lnTo>
                    <a:lnTo>
                      <a:pt x="2262" y="449"/>
                    </a:lnTo>
                    <a:cubicBezTo>
                      <a:pt x="2262" y="412"/>
                      <a:pt x="2292" y="382"/>
                      <a:pt x="2329" y="382"/>
                    </a:cubicBezTo>
                    <a:cubicBezTo>
                      <a:pt x="2366" y="382"/>
                      <a:pt x="2395" y="412"/>
                      <a:pt x="2395" y="449"/>
                    </a:cubicBezTo>
                    <a:lnTo>
                      <a:pt x="2395" y="1509"/>
                    </a:lnTo>
                    <a:cubicBezTo>
                      <a:pt x="2395" y="1546"/>
                      <a:pt x="2366" y="1575"/>
                      <a:pt x="2329" y="1575"/>
                    </a:cubicBezTo>
                    <a:lnTo>
                      <a:pt x="1966" y="1575"/>
                    </a:lnTo>
                    <a:cubicBezTo>
                      <a:pt x="1929" y="1575"/>
                      <a:pt x="1899" y="1546"/>
                      <a:pt x="1899" y="1509"/>
                    </a:cubicBezTo>
                    <a:cubicBezTo>
                      <a:pt x="1899" y="1472"/>
                      <a:pt x="1929" y="1442"/>
                      <a:pt x="1966" y="1442"/>
                    </a:cubicBezTo>
                    <a:close/>
                    <a:moveTo>
                      <a:pt x="1296" y="1442"/>
                    </a:moveTo>
                    <a:lnTo>
                      <a:pt x="1592" y="1442"/>
                    </a:lnTo>
                    <a:lnTo>
                      <a:pt x="1592" y="449"/>
                    </a:lnTo>
                    <a:cubicBezTo>
                      <a:pt x="1592" y="412"/>
                      <a:pt x="1622" y="382"/>
                      <a:pt x="1659" y="382"/>
                    </a:cubicBezTo>
                    <a:cubicBezTo>
                      <a:pt x="1696" y="382"/>
                      <a:pt x="1726" y="412"/>
                      <a:pt x="1726" y="449"/>
                    </a:cubicBezTo>
                    <a:lnTo>
                      <a:pt x="1726" y="1509"/>
                    </a:lnTo>
                    <a:cubicBezTo>
                      <a:pt x="1726" y="1546"/>
                      <a:pt x="1696" y="1575"/>
                      <a:pt x="1659" y="1575"/>
                    </a:cubicBezTo>
                    <a:lnTo>
                      <a:pt x="1296" y="1575"/>
                    </a:lnTo>
                    <a:cubicBezTo>
                      <a:pt x="1260" y="1575"/>
                      <a:pt x="1230" y="1546"/>
                      <a:pt x="1230" y="1509"/>
                    </a:cubicBezTo>
                    <a:cubicBezTo>
                      <a:pt x="1230" y="1472"/>
                      <a:pt x="1260" y="1442"/>
                      <a:pt x="1296" y="1442"/>
                    </a:cubicBezTo>
                    <a:close/>
                    <a:moveTo>
                      <a:pt x="3121" y="3413"/>
                    </a:moveTo>
                    <a:lnTo>
                      <a:pt x="510" y="3413"/>
                    </a:lnTo>
                    <a:lnTo>
                      <a:pt x="510" y="2126"/>
                    </a:lnTo>
                    <a:lnTo>
                      <a:pt x="3121" y="2126"/>
                    </a:lnTo>
                    <a:lnTo>
                      <a:pt x="3121" y="3413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44546A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3175202-5853-4D58-823B-0FAB812FE5E7}"/>
                </a:ext>
              </a:extLst>
            </p:cNvPr>
            <p:cNvGrpSpPr/>
            <p:nvPr/>
          </p:nvGrpSpPr>
          <p:grpSpPr>
            <a:xfrm>
              <a:off x="6569586" y="4690484"/>
              <a:ext cx="4133188" cy="396583"/>
              <a:chOff x="7483989" y="3732519"/>
              <a:chExt cx="4133188" cy="396583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B977920E-056C-4BFD-B6BE-D89B5C61773F}"/>
                  </a:ext>
                </a:extLst>
              </p:cNvPr>
              <p:cNvSpPr/>
              <p:nvPr/>
            </p:nvSpPr>
            <p:spPr>
              <a:xfrm>
                <a:off x="7483989" y="3732519"/>
                <a:ext cx="3941252" cy="32893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endParaRPr lang="zh-CN" altLang="en-US" sz="1400" dirty="0">
                  <a:solidFill>
                    <a:srgbClr val="445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FE50B48F-C01C-4CF2-9E30-9689603BCB2A}"/>
                  </a:ext>
                </a:extLst>
              </p:cNvPr>
              <p:cNvSpPr/>
              <p:nvPr/>
            </p:nvSpPr>
            <p:spPr>
              <a:xfrm>
                <a:off x="7483989" y="3732519"/>
                <a:ext cx="4133188" cy="39658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rgbClr val="44546A"/>
                    </a:solidFill>
                    <a:cs typeface="+mn-ea"/>
                    <a:sym typeface="+mn-lt"/>
                  </a:rPr>
                  <a:t>银行与移动运营商合作的移动支付模式</a:t>
                </a:r>
              </a:p>
            </p:txBody>
          </p:sp>
        </p:grpSp>
      </p:grpSp>
      <p:pic>
        <p:nvPicPr>
          <p:cNvPr id="3" name="图片 2" descr="图表, 旭日形&#10;&#10;描述已自动生成">
            <a:extLst>
              <a:ext uri="{FF2B5EF4-FFF2-40B4-BE49-F238E27FC236}">
                <a16:creationId xmlns:a16="http://schemas.microsoft.com/office/drawing/2014/main" id="{FA9924F0-218B-0CA4-37F4-9AF81449F2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F15155F-BBBB-C522-F9F6-0C41C2C4EF3E}"/>
              </a:ext>
            </a:extLst>
          </p:cNvPr>
          <p:cNvSpPr txBox="1"/>
          <p:nvPr/>
        </p:nvSpPr>
        <p:spPr>
          <a:xfrm>
            <a:off x="208780" y="264465"/>
            <a:ext cx="44646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01 </a:t>
            </a: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移动支付</a:t>
            </a: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-</a:t>
            </a: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四种移动支付模式</a:t>
            </a:r>
          </a:p>
        </p:txBody>
      </p:sp>
    </p:spTree>
    <p:extLst>
      <p:ext uri="{BB962C8B-B14F-4D97-AF65-F5344CB8AC3E}">
        <p14:creationId xmlns:p14="http://schemas.microsoft.com/office/powerpoint/2010/main" val="356731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4163765-D4FE-604F-A835-BE4388E60534}"/>
              </a:ext>
            </a:extLst>
          </p:cNvPr>
          <p:cNvSpPr/>
          <p:nvPr/>
        </p:nvSpPr>
        <p:spPr>
          <a:xfrm>
            <a:off x="999380" y="2432314"/>
            <a:ext cx="1608881" cy="2364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schemeClr val="tx1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Group 107">
            <a:extLst>
              <a:ext uri="{FF2B5EF4-FFF2-40B4-BE49-F238E27FC236}">
                <a16:creationId xmlns:a16="http://schemas.microsoft.com/office/drawing/2014/main" id="{EBAE34E9-3E24-634F-8BE2-981A43C87A28}"/>
              </a:ext>
            </a:extLst>
          </p:cNvPr>
          <p:cNvGrpSpPr/>
          <p:nvPr/>
        </p:nvGrpSpPr>
        <p:grpSpPr>
          <a:xfrm>
            <a:off x="1632485" y="2694191"/>
            <a:ext cx="342670" cy="383570"/>
            <a:chOff x="3471863" y="1916113"/>
            <a:chExt cx="492125" cy="550863"/>
          </a:xfrm>
          <a:solidFill>
            <a:schemeClr val="tx2"/>
          </a:solidFill>
        </p:grpSpPr>
        <p:sp>
          <p:nvSpPr>
            <p:cNvPr id="5" name="Freeform 70">
              <a:extLst>
                <a:ext uri="{FF2B5EF4-FFF2-40B4-BE49-F238E27FC236}">
                  <a16:creationId xmlns:a16="http://schemas.microsoft.com/office/drawing/2014/main" id="{F0165423-DBF8-5548-A501-8F268A2797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 71">
              <a:extLst>
                <a:ext uri="{FF2B5EF4-FFF2-40B4-BE49-F238E27FC236}">
                  <a16:creationId xmlns:a16="http://schemas.microsoft.com/office/drawing/2014/main" id="{08B369AA-B151-6B4C-96B6-50830F281B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72">
              <a:extLst>
                <a:ext uri="{FF2B5EF4-FFF2-40B4-BE49-F238E27FC236}">
                  <a16:creationId xmlns:a16="http://schemas.microsoft.com/office/drawing/2014/main" id="{15E1D69E-656E-7341-B711-F7DF1B08A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377529A0-2D2B-6941-A4D5-7F8B02BFB91C}"/>
              </a:ext>
            </a:extLst>
          </p:cNvPr>
          <p:cNvSpPr txBox="1"/>
          <p:nvPr/>
        </p:nvSpPr>
        <p:spPr>
          <a:xfrm>
            <a:off x="890916" y="3610013"/>
            <a:ext cx="1545747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微支付</a:t>
            </a:r>
            <a:endParaRPr kumimoji="1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zh-CN" altLang="en-US" sz="16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宏支付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A8DE76A-BC8B-6545-A3BF-8869A137742D}"/>
              </a:ext>
            </a:extLst>
          </p:cNvPr>
          <p:cNvSpPr txBox="1"/>
          <p:nvPr/>
        </p:nvSpPr>
        <p:spPr>
          <a:xfrm>
            <a:off x="1209039" y="3082212"/>
            <a:ext cx="118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按用户支付的额度分类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5479DF7-A64B-5D43-976E-48D0686BFC09}"/>
              </a:ext>
            </a:extLst>
          </p:cNvPr>
          <p:cNvSpPr/>
          <p:nvPr/>
        </p:nvSpPr>
        <p:spPr>
          <a:xfrm>
            <a:off x="2915956" y="2432314"/>
            <a:ext cx="1608881" cy="2364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schemeClr val="tx1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12E5196-5BBE-0C4A-8887-F828B145BEF5}"/>
              </a:ext>
            </a:extLst>
          </p:cNvPr>
          <p:cNvSpPr txBox="1"/>
          <p:nvPr/>
        </p:nvSpPr>
        <p:spPr>
          <a:xfrm>
            <a:off x="2874859" y="3644043"/>
            <a:ext cx="1545747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zh-CN" altLang="en-US" sz="16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近场支付</a:t>
            </a:r>
            <a:endParaRPr kumimoji="1" lang="en-US" altLang="zh-CN" sz="16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marL="285750" marR="0" lvl="0" indent="-28575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zh-CN" altLang="en-US" sz="16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远程支付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EC5264-C5EC-5F4C-8C6E-EFB3F8AB6A71}"/>
              </a:ext>
            </a:extLst>
          </p:cNvPr>
          <p:cNvSpPr txBox="1"/>
          <p:nvPr/>
        </p:nvSpPr>
        <p:spPr>
          <a:xfrm>
            <a:off x="3054894" y="3158961"/>
            <a:ext cx="15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按完成支付所依托的技术分类</a:t>
            </a:r>
          </a:p>
        </p:txBody>
      </p:sp>
      <p:grpSp>
        <p:nvGrpSpPr>
          <p:cNvPr id="13" name="Group 102">
            <a:extLst>
              <a:ext uri="{FF2B5EF4-FFF2-40B4-BE49-F238E27FC236}">
                <a16:creationId xmlns:a16="http://schemas.microsoft.com/office/drawing/2014/main" id="{3BD84E17-9A7B-7F4A-9261-01C5739EAB88}"/>
              </a:ext>
            </a:extLst>
          </p:cNvPr>
          <p:cNvGrpSpPr/>
          <p:nvPr/>
        </p:nvGrpSpPr>
        <p:grpSpPr>
          <a:xfrm>
            <a:off x="3548206" y="2705766"/>
            <a:ext cx="523120" cy="378394"/>
            <a:chOff x="4451350" y="1993900"/>
            <a:chExt cx="550863" cy="398462"/>
          </a:xfrm>
          <a:solidFill>
            <a:schemeClr val="tx2"/>
          </a:solidFill>
        </p:grpSpPr>
        <p:sp>
          <p:nvSpPr>
            <p:cNvPr id="14" name="Freeform 62">
              <a:extLst>
                <a:ext uri="{FF2B5EF4-FFF2-40B4-BE49-F238E27FC236}">
                  <a16:creationId xmlns:a16="http://schemas.microsoft.com/office/drawing/2014/main" id="{405C5CFB-7C7D-244E-9E0D-1D6D15012E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1350" y="1993900"/>
              <a:ext cx="369888" cy="398462"/>
            </a:xfrm>
            <a:custGeom>
              <a:avLst/>
              <a:gdLst>
                <a:gd name="T0" fmla="*/ 987 w 2332"/>
                <a:gd name="T1" fmla="*/ 170 h 2514"/>
                <a:gd name="T2" fmla="*/ 851 w 2332"/>
                <a:gd name="T3" fmla="*/ 274 h 2514"/>
                <a:gd name="T4" fmla="*/ 785 w 2332"/>
                <a:gd name="T5" fmla="*/ 434 h 2514"/>
                <a:gd name="T6" fmla="*/ 792 w 2332"/>
                <a:gd name="T7" fmla="*/ 983 h 2514"/>
                <a:gd name="T8" fmla="*/ 854 w 2332"/>
                <a:gd name="T9" fmla="*/ 1053 h 2514"/>
                <a:gd name="T10" fmla="*/ 872 w 2332"/>
                <a:gd name="T11" fmla="*/ 1535 h 2514"/>
                <a:gd name="T12" fmla="*/ 839 w 2332"/>
                <a:gd name="T13" fmla="*/ 1605 h 2514"/>
                <a:gd name="T14" fmla="*/ 771 w 2332"/>
                <a:gd name="T15" fmla="*/ 1642 h 2514"/>
                <a:gd name="T16" fmla="*/ 647 w 2332"/>
                <a:gd name="T17" fmla="*/ 1709 h 2514"/>
                <a:gd name="T18" fmla="*/ 481 w 2332"/>
                <a:gd name="T19" fmla="*/ 1811 h 2514"/>
                <a:gd name="T20" fmla="*/ 291 w 2332"/>
                <a:gd name="T21" fmla="*/ 1944 h 2514"/>
                <a:gd name="T22" fmla="*/ 160 w 2332"/>
                <a:gd name="T23" fmla="*/ 2060 h 2514"/>
                <a:gd name="T24" fmla="*/ 140 w 2332"/>
                <a:gd name="T25" fmla="*/ 2374 h 2514"/>
                <a:gd name="T26" fmla="*/ 2182 w 2332"/>
                <a:gd name="T27" fmla="*/ 2082 h 2514"/>
                <a:gd name="T28" fmla="*/ 2089 w 2332"/>
                <a:gd name="T29" fmla="*/ 1980 h 2514"/>
                <a:gd name="T30" fmla="*/ 1896 w 2332"/>
                <a:gd name="T31" fmla="*/ 1841 h 2514"/>
                <a:gd name="T32" fmla="*/ 1722 w 2332"/>
                <a:gd name="T33" fmla="*/ 1731 h 2514"/>
                <a:gd name="T34" fmla="*/ 1586 w 2332"/>
                <a:gd name="T35" fmla="*/ 1655 h 2514"/>
                <a:gd name="T36" fmla="*/ 1510 w 2332"/>
                <a:gd name="T37" fmla="*/ 1616 h 2514"/>
                <a:gd name="T38" fmla="*/ 1462 w 2332"/>
                <a:gd name="T39" fmla="*/ 1555 h 2514"/>
                <a:gd name="T40" fmla="*/ 1468 w 2332"/>
                <a:gd name="T41" fmla="*/ 1067 h 2514"/>
                <a:gd name="T42" fmla="*/ 1528 w 2332"/>
                <a:gd name="T43" fmla="*/ 1005 h 2514"/>
                <a:gd name="T44" fmla="*/ 1550 w 2332"/>
                <a:gd name="T45" fmla="*/ 479 h 2514"/>
                <a:gd name="T46" fmla="*/ 1504 w 2332"/>
                <a:gd name="T47" fmla="*/ 309 h 2514"/>
                <a:gd name="T48" fmla="*/ 1384 w 2332"/>
                <a:gd name="T49" fmla="*/ 189 h 2514"/>
                <a:gd name="T50" fmla="*/ 1214 w 2332"/>
                <a:gd name="T51" fmla="*/ 143 h 2514"/>
                <a:gd name="T52" fmla="*/ 1270 w 2332"/>
                <a:gd name="T53" fmla="*/ 4 h 2514"/>
                <a:gd name="T54" fmla="*/ 1469 w 2332"/>
                <a:gd name="T55" fmla="*/ 74 h 2514"/>
                <a:gd name="T56" fmla="*/ 1617 w 2332"/>
                <a:gd name="T57" fmla="*/ 222 h 2514"/>
                <a:gd name="T58" fmla="*/ 1687 w 2332"/>
                <a:gd name="T59" fmla="*/ 422 h 2514"/>
                <a:gd name="T60" fmla="*/ 1680 w 2332"/>
                <a:gd name="T61" fmla="*/ 1006 h 2514"/>
                <a:gd name="T62" fmla="*/ 1600 w 2332"/>
                <a:gd name="T63" fmla="*/ 1134 h 2514"/>
                <a:gd name="T64" fmla="*/ 1685 w 2332"/>
                <a:gd name="T65" fmla="*/ 1549 h 2514"/>
                <a:gd name="T66" fmla="*/ 1854 w 2332"/>
                <a:gd name="T67" fmla="*/ 1648 h 2514"/>
                <a:gd name="T68" fmla="*/ 2062 w 2332"/>
                <a:gd name="T69" fmla="*/ 1785 h 2514"/>
                <a:gd name="T70" fmla="*/ 2254 w 2332"/>
                <a:gd name="T71" fmla="*/ 1936 h 2514"/>
                <a:gd name="T72" fmla="*/ 2322 w 2332"/>
                <a:gd name="T73" fmla="*/ 2062 h 2514"/>
                <a:gd name="T74" fmla="*/ 2328 w 2332"/>
                <a:gd name="T75" fmla="*/ 2463 h 2514"/>
                <a:gd name="T76" fmla="*/ 2280 w 2332"/>
                <a:gd name="T77" fmla="*/ 2512 h 2514"/>
                <a:gd name="T78" fmla="*/ 35 w 2332"/>
                <a:gd name="T79" fmla="*/ 2505 h 2514"/>
                <a:gd name="T80" fmla="*/ 0 w 2332"/>
                <a:gd name="T81" fmla="*/ 2445 h 2514"/>
                <a:gd name="T82" fmla="*/ 20 w 2332"/>
                <a:gd name="T83" fmla="*/ 2027 h 2514"/>
                <a:gd name="T84" fmla="*/ 104 w 2332"/>
                <a:gd name="T85" fmla="*/ 1911 h 2514"/>
                <a:gd name="T86" fmla="*/ 324 w 2332"/>
                <a:gd name="T87" fmla="*/ 1748 h 2514"/>
                <a:gd name="T88" fmla="*/ 524 w 2332"/>
                <a:gd name="T89" fmla="*/ 1619 h 2514"/>
                <a:gd name="T90" fmla="*/ 679 w 2332"/>
                <a:gd name="T91" fmla="*/ 1531 h 2514"/>
                <a:gd name="T92" fmla="*/ 705 w 2332"/>
                <a:gd name="T93" fmla="*/ 1105 h 2514"/>
                <a:gd name="T94" fmla="*/ 644 w 2332"/>
                <a:gd name="T95" fmla="*/ 968 h 2514"/>
                <a:gd name="T96" fmla="*/ 654 w 2332"/>
                <a:gd name="T97" fmla="*/ 368 h 2514"/>
                <a:gd name="T98" fmla="*/ 746 w 2332"/>
                <a:gd name="T99" fmla="*/ 179 h 2514"/>
                <a:gd name="T100" fmla="*/ 908 w 2332"/>
                <a:gd name="T101" fmla="*/ 49 h 2514"/>
                <a:gd name="T102" fmla="*/ 1117 w 2332"/>
                <a:gd name="T103" fmla="*/ 0 h 2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32" h="2514">
                  <a:moveTo>
                    <a:pt x="1117" y="143"/>
                  </a:moveTo>
                  <a:lnTo>
                    <a:pt x="1071" y="145"/>
                  </a:lnTo>
                  <a:lnTo>
                    <a:pt x="1028" y="155"/>
                  </a:lnTo>
                  <a:lnTo>
                    <a:pt x="987" y="170"/>
                  </a:lnTo>
                  <a:lnTo>
                    <a:pt x="948" y="189"/>
                  </a:lnTo>
                  <a:lnTo>
                    <a:pt x="912" y="213"/>
                  </a:lnTo>
                  <a:lnTo>
                    <a:pt x="879" y="241"/>
                  </a:lnTo>
                  <a:lnTo>
                    <a:pt x="851" y="274"/>
                  </a:lnTo>
                  <a:lnTo>
                    <a:pt x="828" y="309"/>
                  </a:lnTo>
                  <a:lnTo>
                    <a:pt x="808" y="348"/>
                  </a:lnTo>
                  <a:lnTo>
                    <a:pt x="793" y="389"/>
                  </a:lnTo>
                  <a:lnTo>
                    <a:pt x="785" y="434"/>
                  </a:lnTo>
                  <a:lnTo>
                    <a:pt x="781" y="479"/>
                  </a:lnTo>
                  <a:lnTo>
                    <a:pt x="781" y="931"/>
                  </a:lnTo>
                  <a:lnTo>
                    <a:pt x="784" y="957"/>
                  </a:lnTo>
                  <a:lnTo>
                    <a:pt x="792" y="983"/>
                  </a:lnTo>
                  <a:lnTo>
                    <a:pt x="804" y="1005"/>
                  </a:lnTo>
                  <a:lnTo>
                    <a:pt x="820" y="1025"/>
                  </a:lnTo>
                  <a:lnTo>
                    <a:pt x="840" y="1042"/>
                  </a:lnTo>
                  <a:lnTo>
                    <a:pt x="854" y="1053"/>
                  </a:lnTo>
                  <a:lnTo>
                    <a:pt x="864" y="1067"/>
                  </a:lnTo>
                  <a:lnTo>
                    <a:pt x="870" y="1083"/>
                  </a:lnTo>
                  <a:lnTo>
                    <a:pt x="872" y="1100"/>
                  </a:lnTo>
                  <a:lnTo>
                    <a:pt x="872" y="1535"/>
                  </a:lnTo>
                  <a:lnTo>
                    <a:pt x="870" y="1556"/>
                  </a:lnTo>
                  <a:lnTo>
                    <a:pt x="864" y="1575"/>
                  </a:lnTo>
                  <a:lnTo>
                    <a:pt x="853" y="1592"/>
                  </a:lnTo>
                  <a:lnTo>
                    <a:pt x="839" y="1605"/>
                  </a:lnTo>
                  <a:lnTo>
                    <a:pt x="821" y="1616"/>
                  </a:lnTo>
                  <a:lnTo>
                    <a:pt x="809" y="1622"/>
                  </a:lnTo>
                  <a:lnTo>
                    <a:pt x="792" y="1631"/>
                  </a:lnTo>
                  <a:lnTo>
                    <a:pt x="771" y="1642"/>
                  </a:lnTo>
                  <a:lnTo>
                    <a:pt x="746" y="1656"/>
                  </a:lnTo>
                  <a:lnTo>
                    <a:pt x="716" y="1671"/>
                  </a:lnTo>
                  <a:lnTo>
                    <a:pt x="683" y="1689"/>
                  </a:lnTo>
                  <a:lnTo>
                    <a:pt x="647" y="1709"/>
                  </a:lnTo>
                  <a:lnTo>
                    <a:pt x="610" y="1732"/>
                  </a:lnTo>
                  <a:lnTo>
                    <a:pt x="568" y="1756"/>
                  </a:lnTo>
                  <a:lnTo>
                    <a:pt x="526" y="1783"/>
                  </a:lnTo>
                  <a:lnTo>
                    <a:pt x="481" y="1811"/>
                  </a:lnTo>
                  <a:lnTo>
                    <a:pt x="436" y="1841"/>
                  </a:lnTo>
                  <a:lnTo>
                    <a:pt x="388" y="1874"/>
                  </a:lnTo>
                  <a:lnTo>
                    <a:pt x="340" y="1908"/>
                  </a:lnTo>
                  <a:lnTo>
                    <a:pt x="291" y="1944"/>
                  </a:lnTo>
                  <a:lnTo>
                    <a:pt x="243" y="1981"/>
                  </a:lnTo>
                  <a:lnTo>
                    <a:pt x="194" y="2020"/>
                  </a:lnTo>
                  <a:lnTo>
                    <a:pt x="175" y="2039"/>
                  </a:lnTo>
                  <a:lnTo>
                    <a:pt x="160" y="2060"/>
                  </a:lnTo>
                  <a:lnTo>
                    <a:pt x="150" y="2083"/>
                  </a:lnTo>
                  <a:lnTo>
                    <a:pt x="142" y="2109"/>
                  </a:lnTo>
                  <a:lnTo>
                    <a:pt x="140" y="2135"/>
                  </a:lnTo>
                  <a:lnTo>
                    <a:pt x="140" y="2374"/>
                  </a:lnTo>
                  <a:lnTo>
                    <a:pt x="2191" y="2374"/>
                  </a:lnTo>
                  <a:lnTo>
                    <a:pt x="2191" y="2134"/>
                  </a:lnTo>
                  <a:lnTo>
                    <a:pt x="2189" y="2107"/>
                  </a:lnTo>
                  <a:lnTo>
                    <a:pt x="2182" y="2082"/>
                  </a:lnTo>
                  <a:lnTo>
                    <a:pt x="2171" y="2059"/>
                  </a:lnTo>
                  <a:lnTo>
                    <a:pt x="2155" y="2038"/>
                  </a:lnTo>
                  <a:lnTo>
                    <a:pt x="2138" y="2019"/>
                  </a:lnTo>
                  <a:lnTo>
                    <a:pt x="2089" y="1980"/>
                  </a:lnTo>
                  <a:lnTo>
                    <a:pt x="2039" y="1943"/>
                  </a:lnTo>
                  <a:lnTo>
                    <a:pt x="1991" y="1907"/>
                  </a:lnTo>
                  <a:lnTo>
                    <a:pt x="1944" y="1873"/>
                  </a:lnTo>
                  <a:lnTo>
                    <a:pt x="1896" y="1841"/>
                  </a:lnTo>
                  <a:lnTo>
                    <a:pt x="1850" y="1810"/>
                  </a:lnTo>
                  <a:lnTo>
                    <a:pt x="1805" y="1782"/>
                  </a:lnTo>
                  <a:lnTo>
                    <a:pt x="1762" y="1755"/>
                  </a:lnTo>
                  <a:lnTo>
                    <a:pt x="1722" y="1731"/>
                  </a:lnTo>
                  <a:lnTo>
                    <a:pt x="1683" y="1709"/>
                  </a:lnTo>
                  <a:lnTo>
                    <a:pt x="1648" y="1689"/>
                  </a:lnTo>
                  <a:lnTo>
                    <a:pt x="1616" y="1671"/>
                  </a:lnTo>
                  <a:lnTo>
                    <a:pt x="1586" y="1655"/>
                  </a:lnTo>
                  <a:lnTo>
                    <a:pt x="1561" y="1641"/>
                  </a:lnTo>
                  <a:lnTo>
                    <a:pt x="1540" y="1631"/>
                  </a:lnTo>
                  <a:lnTo>
                    <a:pt x="1522" y="1622"/>
                  </a:lnTo>
                  <a:lnTo>
                    <a:pt x="1510" y="1616"/>
                  </a:lnTo>
                  <a:lnTo>
                    <a:pt x="1492" y="1605"/>
                  </a:lnTo>
                  <a:lnTo>
                    <a:pt x="1478" y="1590"/>
                  </a:lnTo>
                  <a:lnTo>
                    <a:pt x="1468" y="1574"/>
                  </a:lnTo>
                  <a:lnTo>
                    <a:pt x="1462" y="1555"/>
                  </a:lnTo>
                  <a:lnTo>
                    <a:pt x="1459" y="1534"/>
                  </a:lnTo>
                  <a:lnTo>
                    <a:pt x="1459" y="1100"/>
                  </a:lnTo>
                  <a:lnTo>
                    <a:pt x="1462" y="1083"/>
                  </a:lnTo>
                  <a:lnTo>
                    <a:pt x="1468" y="1067"/>
                  </a:lnTo>
                  <a:lnTo>
                    <a:pt x="1477" y="1053"/>
                  </a:lnTo>
                  <a:lnTo>
                    <a:pt x="1490" y="1042"/>
                  </a:lnTo>
                  <a:lnTo>
                    <a:pt x="1511" y="1025"/>
                  </a:lnTo>
                  <a:lnTo>
                    <a:pt x="1528" y="1005"/>
                  </a:lnTo>
                  <a:lnTo>
                    <a:pt x="1540" y="983"/>
                  </a:lnTo>
                  <a:lnTo>
                    <a:pt x="1547" y="957"/>
                  </a:lnTo>
                  <a:lnTo>
                    <a:pt x="1550" y="931"/>
                  </a:lnTo>
                  <a:lnTo>
                    <a:pt x="1550" y="479"/>
                  </a:lnTo>
                  <a:lnTo>
                    <a:pt x="1547" y="434"/>
                  </a:lnTo>
                  <a:lnTo>
                    <a:pt x="1538" y="389"/>
                  </a:lnTo>
                  <a:lnTo>
                    <a:pt x="1524" y="348"/>
                  </a:lnTo>
                  <a:lnTo>
                    <a:pt x="1504" y="309"/>
                  </a:lnTo>
                  <a:lnTo>
                    <a:pt x="1480" y="274"/>
                  </a:lnTo>
                  <a:lnTo>
                    <a:pt x="1451" y="241"/>
                  </a:lnTo>
                  <a:lnTo>
                    <a:pt x="1419" y="213"/>
                  </a:lnTo>
                  <a:lnTo>
                    <a:pt x="1384" y="189"/>
                  </a:lnTo>
                  <a:lnTo>
                    <a:pt x="1345" y="170"/>
                  </a:lnTo>
                  <a:lnTo>
                    <a:pt x="1303" y="155"/>
                  </a:lnTo>
                  <a:lnTo>
                    <a:pt x="1259" y="145"/>
                  </a:lnTo>
                  <a:lnTo>
                    <a:pt x="1214" y="143"/>
                  </a:lnTo>
                  <a:lnTo>
                    <a:pt x="1117" y="143"/>
                  </a:lnTo>
                  <a:close/>
                  <a:moveTo>
                    <a:pt x="1117" y="0"/>
                  </a:moveTo>
                  <a:lnTo>
                    <a:pt x="1214" y="0"/>
                  </a:lnTo>
                  <a:lnTo>
                    <a:pt x="1270" y="4"/>
                  </a:lnTo>
                  <a:lnTo>
                    <a:pt x="1323" y="13"/>
                  </a:lnTo>
                  <a:lnTo>
                    <a:pt x="1375" y="28"/>
                  </a:lnTo>
                  <a:lnTo>
                    <a:pt x="1424" y="49"/>
                  </a:lnTo>
                  <a:lnTo>
                    <a:pt x="1469" y="74"/>
                  </a:lnTo>
                  <a:lnTo>
                    <a:pt x="1512" y="105"/>
                  </a:lnTo>
                  <a:lnTo>
                    <a:pt x="1551" y="140"/>
                  </a:lnTo>
                  <a:lnTo>
                    <a:pt x="1586" y="179"/>
                  </a:lnTo>
                  <a:lnTo>
                    <a:pt x="1617" y="222"/>
                  </a:lnTo>
                  <a:lnTo>
                    <a:pt x="1642" y="268"/>
                  </a:lnTo>
                  <a:lnTo>
                    <a:pt x="1662" y="316"/>
                  </a:lnTo>
                  <a:lnTo>
                    <a:pt x="1678" y="368"/>
                  </a:lnTo>
                  <a:lnTo>
                    <a:pt x="1687" y="422"/>
                  </a:lnTo>
                  <a:lnTo>
                    <a:pt x="1690" y="478"/>
                  </a:lnTo>
                  <a:lnTo>
                    <a:pt x="1690" y="930"/>
                  </a:lnTo>
                  <a:lnTo>
                    <a:pt x="1687" y="969"/>
                  </a:lnTo>
                  <a:lnTo>
                    <a:pt x="1680" y="1006"/>
                  </a:lnTo>
                  <a:lnTo>
                    <a:pt x="1666" y="1042"/>
                  </a:lnTo>
                  <a:lnTo>
                    <a:pt x="1648" y="1075"/>
                  </a:lnTo>
                  <a:lnTo>
                    <a:pt x="1626" y="1105"/>
                  </a:lnTo>
                  <a:lnTo>
                    <a:pt x="1600" y="1134"/>
                  </a:lnTo>
                  <a:lnTo>
                    <a:pt x="1600" y="1504"/>
                  </a:lnTo>
                  <a:lnTo>
                    <a:pt x="1623" y="1516"/>
                  </a:lnTo>
                  <a:lnTo>
                    <a:pt x="1651" y="1531"/>
                  </a:lnTo>
                  <a:lnTo>
                    <a:pt x="1685" y="1549"/>
                  </a:lnTo>
                  <a:lnTo>
                    <a:pt x="1722" y="1569"/>
                  </a:lnTo>
                  <a:lnTo>
                    <a:pt x="1763" y="1594"/>
                  </a:lnTo>
                  <a:lnTo>
                    <a:pt x="1807" y="1619"/>
                  </a:lnTo>
                  <a:lnTo>
                    <a:pt x="1854" y="1648"/>
                  </a:lnTo>
                  <a:lnTo>
                    <a:pt x="1903" y="1678"/>
                  </a:lnTo>
                  <a:lnTo>
                    <a:pt x="1955" y="1712"/>
                  </a:lnTo>
                  <a:lnTo>
                    <a:pt x="2008" y="1747"/>
                  </a:lnTo>
                  <a:lnTo>
                    <a:pt x="2062" y="1785"/>
                  </a:lnTo>
                  <a:lnTo>
                    <a:pt x="2116" y="1825"/>
                  </a:lnTo>
                  <a:lnTo>
                    <a:pt x="2171" y="1867"/>
                  </a:lnTo>
                  <a:lnTo>
                    <a:pt x="2226" y="1911"/>
                  </a:lnTo>
                  <a:lnTo>
                    <a:pt x="2254" y="1936"/>
                  </a:lnTo>
                  <a:lnTo>
                    <a:pt x="2277" y="1965"/>
                  </a:lnTo>
                  <a:lnTo>
                    <a:pt x="2296" y="1994"/>
                  </a:lnTo>
                  <a:lnTo>
                    <a:pt x="2312" y="2027"/>
                  </a:lnTo>
                  <a:lnTo>
                    <a:pt x="2322" y="2062"/>
                  </a:lnTo>
                  <a:lnTo>
                    <a:pt x="2329" y="2098"/>
                  </a:lnTo>
                  <a:lnTo>
                    <a:pt x="2332" y="2135"/>
                  </a:lnTo>
                  <a:lnTo>
                    <a:pt x="2332" y="2445"/>
                  </a:lnTo>
                  <a:lnTo>
                    <a:pt x="2328" y="2463"/>
                  </a:lnTo>
                  <a:lnTo>
                    <a:pt x="2322" y="2480"/>
                  </a:lnTo>
                  <a:lnTo>
                    <a:pt x="2311" y="2494"/>
                  </a:lnTo>
                  <a:lnTo>
                    <a:pt x="2297" y="2505"/>
                  </a:lnTo>
                  <a:lnTo>
                    <a:pt x="2280" y="2512"/>
                  </a:lnTo>
                  <a:lnTo>
                    <a:pt x="2261" y="2514"/>
                  </a:lnTo>
                  <a:lnTo>
                    <a:pt x="71" y="2514"/>
                  </a:lnTo>
                  <a:lnTo>
                    <a:pt x="52" y="2512"/>
                  </a:lnTo>
                  <a:lnTo>
                    <a:pt x="35" y="2505"/>
                  </a:lnTo>
                  <a:lnTo>
                    <a:pt x="20" y="2494"/>
                  </a:lnTo>
                  <a:lnTo>
                    <a:pt x="9" y="2480"/>
                  </a:lnTo>
                  <a:lnTo>
                    <a:pt x="2" y="2463"/>
                  </a:lnTo>
                  <a:lnTo>
                    <a:pt x="0" y="2445"/>
                  </a:lnTo>
                  <a:lnTo>
                    <a:pt x="0" y="2135"/>
                  </a:lnTo>
                  <a:lnTo>
                    <a:pt x="2" y="2098"/>
                  </a:lnTo>
                  <a:lnTo>
                    <a:pt x="9" y="2062"/>
                  </a:lnTo>
                  <a:lnTo>
                    <a:pt x="20" y="2027"/>
                  </a:lnTo>
                  <a:lnTo>
                    <a:pt x="36" y="1994"/>
                  </a:lnTo>
                  <a:lnTo>
                    <a:pt x="55" y="1964"/>
                  </a:lnTo>
                  <a:lnTo>
                    <a:pt x="78" y="1936"/>
                  </a:lnTo>
                  <a:lnTo>
                    <a:pt x="104" y="1911"/>
                  </a:lnTo>
                  <a:lnTo>
                    <a:pt x="159" y="1867"/>
                  </a:lnTo>
                  <a:lnTo>
                    <a:pt x="215" y="1825"/>
                  </a:lnTo>
                  <a:lnTo>
                    <a:pt x="269" y="1785"/>
                  </a:lnTo>
                  <a:lnTo>
                    <a:pt x="324" y="1748"/>
                  </a:lnTo>
                  <a:lnTo>
                    <a:pt x="376" y="1712"/>
                  </a:lnTo>
                  <a:lnTo>
                    <a:pt x="428" y="1679"/>
                  </a:lnTo>
                  <a:lnTo>
                    <a:pt x="477" y="1648"/>
                  </a:lnTo>
                  <a:lnTo>
                    <a:pt x="524" y="1619"/>
                  </a:lnTo>
                  <a:lnTo>
                    <a:pt x="568" y="1594"/>
                  </a:lnTo>
                  <a:lnTo>
                    <a:pt x="610" y="1570"/>
                  </a:lnTo>
                  <a:lnTo>
                    <a:pt x="646" y="1549"/>
                  </a:lnTo>
                  <a:lnTo>
                    <a:pt x="679" y="1531"/>
                  </a:lnTo>
                  <a:lnTo>
                    <a:pt x="708" y="1516"/>
                  </a:lnTo>
                  <a:lnTo>
                    <a:pt x="732" y="1504"/>
                  </a:lnTo>
                  <a:lnTo>
                    <a:pt x="732" y="1134"/>
                  </a:lnTo>
                  <a:lnTo>
                    <a:pt x="705" y="1105"/>
                  </a:lnTo>
                  <a:lnTo>
                    <a:pt x="682" y="1075"/>
                  </a:lnTo>
                  <a:lnTo>
                    <a:pt x="665" y="1042"/>
                  </a:lnTo>
                  <a:lnTo>
                    <a:pt x="652" y="1006"/>
                  </a:lnTo>
                  <a:lnTo>
                    <a:pt x="644" y="968"/>
                  </a:lnTo>
                  <a:lnTo>
                    <a:pt x="641" y="930"/>
                  </a:lnTo>
                  <a:lnTo>
                    <a:pt x="641" y="478"/>
                  </a:lnTo>
                  <a:lnTo>
                    <a:pt x="644" y="422"/>
                  </a:lnTo>
                  <a:lnTo>
                    <a:pt x="654" y="368"/>
                  </a:lnTo>
                  <a:lnTo>
                    <a:pt x="669" y="316"/>
                  </a:lnTo>
                  <a:lnTo>
                    <a:pt x="690" y="268"/>
                  </a:lnTo>
                  <a:lnTo>
                    <a:pt x="715" y="222"/>
                  </a:lnTo>
                  <a:lnTo>
                    <a:pt x="746" y="179"/>
                  </a:lnTo>
                  <a:lnTo>
                    <a:pt x="780" y="140"/>
                  </a:lnTo>
                  <a:lnTo>
                    <a:pt x="819" y="105"/>
                  </a:lnTo>
                  <a:lnTo>
                    <a:pt x="862" y="74"/>
                  </a:lnTo>
                  <a:lnTo>
                    <a:pt x="908" y="49"/>
                  </a:lnTo>
                  <a:lnTo>
                    <a:pt x="956" y="28"/>
                  </a:lnTo>
                  <a:lnTo>
                    <a:pt x="1008" y="13"/>
                  </a:lnTo>
                  <a:lnTo>
                    <a:pt x="1062" y="4"/>
                  </a:lnTo>
                  <a:lnTo>
                    <a:pt x="1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63">
              <a:extLst>
                <a:ext uri="{FF2B5EF4-FFF2-40B4-BE49-F238E27FC236}">
                  <a16:creationId xmlns:a16="http://schemas.microsoft.com/office/drawing/2014/main" id="{6CDAF5C6-9557-964D-B622-A482BE34B6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4088" y="2005013"/>
              <a:ext cx="238125" cy="222250"/>
            </a:xfrm>
            <a:custGeom>
              <a:avLst/>
              <a:gdLst>
                <a:gd name="T0" fmla="*/ 215 w 1498"/>
                <a:gd name="T1" fmla="*/ 144 h 1402"/>
                <a:gd name="T2" fmla="*/ 176 w 1498"/>
                <a:gd name="T3" fmla="*/ 163 h 1402"/>
                <a:gd name="T4" fmla="*/ 150 w 1498"/>
                <a:gd name="T5" fmla="*/ 196 h 1402"/>
                <a:gd name="T6" fmla="*/ 140 w 1498"/>
                <a:gd name="T7" fmla="*/ 239 h 1402"/>
                <a:gd name="T8" fmla="*/ 142 w 1498"/>
                <a:gd name="T9" fmla="*/ 887 h 1402"/>
                <a:gd name="T10" fmla="*/ 161 w 1498"/>
                <a:gd name="T11" fmla="*/ 926 h 1402"/>
                <a:gd name="T12" fmla="*/ 195 w 1498"/>
                <a:gd name="T13" fmla="*/ 953 h 1402"/>
                <a:gd name="T14" fmla="*/ 237 w 1498"/>
                <a:gd name="T15" fmla="*/ 963 h 1402"/>
                <a:gd name="T16" fmla="*/ 388 w 1498"/>
                <a:gd name="T17" fmla="*/ 965 h 1402"/>
                <a:gd name="T18" fmla="*/ 419 w 1498"/>
                <a:gd name="T19" fmla="*/ 983 h 1402"/>
                <a:gd name="T20" fmla="*/ 437 w 1498"/>
                <a:gd name="T21" fmla="*/ 1014 h 1402"/>
                <a:gd name="T22" fmla="*/ 440 w 1498"/>
                <a:gd name="T23" fmla="*/ 1167 h 1402"/>
                <a:gd name="T24" fmla="*/ 647 w 1498"/>
                <a:gd name="T25" fmla="*/ 972 h 1402"/>
                <a:gd name="T26" fmla="*/ 680 w 1498"/>
                <a:gd name="T27" fmla="*/ 963 h 1402"/>
                <a:gd name="T28" fmla="*/ 1282 w 1498"/>
                <a:gd name="T29" fmla="*/ 960 h 1402"/>
                <a:gd name="T30" fmla="*/ 1320 w 1498"/>
                <a:gd name="T31" fmla="*/ 941 h 1402"/>
                <a:gd name="T32" fmla="*/ 1348 w 1498"/>
                <a:gd name="T33" fmla="*/ 908 h 1402"/>
                <a:gd name="T34" fmla="*/ 1357 w 1498"/>
                <a:gd name="T35" fmla="*/ 865 h 1402"/>
                <a:gd name="T36" fmla="*/ 1355 w 1498"/>
                <a:gd name="T37" fmla="*/ 217 h 1402"/>
                <a:gd name="T38" fmla="*/ 1336 w 1498"/>
                <a:gd name="T39" fmla="*/ 178 h 1402"/>
                <a:gd name="T40" fmla="*/ 1302 w 1498"/>
                <a:gd name="T41" fmla="*/ 151 h 1402"/>
                <a:gd name="T42" fmla="*/ 1260 w 1498"/>
                <a:gd name="T43" fmla="*/ 141 h 1402"/>
                <a:gd name="T44" fmla="*/ 237 w 1498"/>
                <a:gd name="T45" fmla="*/ 0 h 1402"/>
                <a:gd name="T46" fmla="*/ 1298 w 1498"/>
                <a:gd name="T47" fmla="*/ 3 h 1402"/>
                <a:gd name="T48" fmla="*/ 1369 w 1498"/>
                <a:gd name="T49" fmla="*/ 26 h 1402"/>
                <a:gd name="T50" fmla="*/ 1428 w 1498"/>
                <a:gd name="T51" fmla="*/ 70 h 1402"/>
                <a:gd name="T52" fmla="*/ 1471 w 1498"/>
                <a:gd name="T53" fmla="*/ 129 h 1402"/>
                <a:gd name="T54" fmla="*/ 1494 w 1498"/>
                <a:gd name="T55" fmla="*/ 200 h 1402"/>
                <a:gd name="T56" fmla="*/ 1498 w 1498"/>
                <a:gd name="T57" fmla="*/ 865 h 1402"/>
                <a:gd name="T58" fmla="*/ 1486 w 1498"/>
                <a:gd name="T59" fmla="*/ 940 h 1402"/>
                <a:gd name="T60" fmla="*/ 1452 w 1498"/>
                <a:gd name="T61" fmla="*/ 1006 h 1402"/>
                <a:gd name="T62" fmla="*/ 1401 w 1498"/>
                <a:gd name="T63" fmla="*/ 1057 h 1402"/>
                <a:gd name="T64" fmla="*/ 1335 w 1498"/>
                <a:gd name="T65" fmla="*/ 1091 h 1402"/>
                <a:gd name="T66" fmla="*/ 1260 w 1498"/>
                <a:gd name="T67" fmla="*/ 1104 h 1402"/>
                <a:gd name="T68" fmla="*/ 419 w 1498"/>
                <a:gd name="T69" fmla="*/ 1383 h 1402"/>
                <a:gd name="T70" fmla="*/ 387 w 1498"/>
                <a:gd name="T71" fmla="*/ 1400 h 1402"/>
                <a:gd name="T72" fmla="*/ 355 w 1498"/>
                <a:gd name="T73" fmla="*/ 1401 h 1402"/>
                <a:gd name="T74" fmla="*/ 324 w 1498"/>
                <a:gd name="T75" fmla="*/ 1386 h 1402"/>
                <a:gd name="T76" fmla="*/ 303 w 1498"/>
                <a:gd name="T77" fmla="*/ 1352 h 1402"/>
                <a:gd name="T78" fmla="*/ 300 w 1498"/>
                <a:gd name="T79" fmla="*/ 1104 h 1402"/>
                <a:gd name="T80" fmla="*/ 199 w 1498"/>
                <a:gd name="T81" fmla="*/ 1101 h 1402"/>
                <a:gd name="T82" fmla="*/ 129 w 1498"/>
                <a:gd name="T83" fmla="*/ 1076 h 1402"/>
                <a:gd name="T84" fmla="*/ 70 w 1498"/>
                <a:gd name="T85" fmla="*/ 1034 h 1402"/>
                <a:gd name="T86" fmla="*/ 26 w 1498"/>
                <a:gd name="T87" fmla="*/ 975 h 1402"/>
                <a:gd name="T88" fmla="*/ 2 w 1498"/>
                <a:gd name="T89" fmla="*/ 904 h 1402"/>
                <a:gd name="T90" fmla="*/ 0 w 1498"/>
                <a:gd name="T91" fmla="*/ 239 h 1402"/>
                <a:gd name="T92" fmla="*/ 12 w 1498"/>
                <a:gd name="T93" fmla="*/ 164 h 1402"/>
                <a:gd name="T94" fmla="*/ 45 w 1498"/>
                <a:gd name="T95" fmla="*/ 98 h 1402"/>
                <a:gd name="T96" fmla="*/ 97 w 1498"/>
                <a:gd name="T97" fmla="*/ 47 h 1402"/>
                <a:gd name="T98" fmla="*/ 163 w 1498"/>
                <a:gd name="T99" fmla="*/ 13 h 1402"/>
                <a:gd name="T100" fmla="*/ 237 w 1498"/>
                <a:gd name="T101" fmla="*/ 0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98" h="1402">
                  <a:moveTo>
                    <a:pt x="237" y="141"/>
                  </a:moveTo>
                  <a:lnTo>
                    <a:pt x="215" y="144"/>
                  </a:lnTo>
                  <a:lnTo>
                    <a:pt x="195" y="151"/>
                  </a:lnTo>
                  <a:lnTo>
                    <a:pt x="176" y="163"/>
                  </a:lnTo>
                  <a:lnTo>
                    <a:pt x="161" y="178"/>
                  </a:lnTo>
                  <a:lnTo>
                    <a:pt x="150" y="196"/>
                  </a:lnTo>
                  <a:lnTo>
                    <a:pt x="142" y="217"/>
                  </a:lnTo>
                  <a:lnTo>
                    <a:pt x="140" y="239"/>
                  </a:lnTo>
                  <a:lnTo>
                    <a:pt x="140" y="865"/>
                  </a:lnTo>
                  <a:lnTo>
                    <a:pt x="142" y="887"/>
                  </a:lnTo>
                  <a:lnTo>
                    <a:pt x="150" y="908"/>
                  </a:lnTo>
                  <a:lnTo>
                    <a:pt x="161" y="926"/>
                  </a:lnTo>
                  <a:lnTo>
                    <a:pt x="176" y="941"/>
                  </a:lnTo>
                  <a:lnTo>
                    <a:pt x="195" y="953"/>
                  </a:lnTo>
                  <a:lnTo>
                    <a:pt x="215" y="960"/>
                  </a:lnTo>
                  <a:lnTo>
                    <a:pt x="237" y="963"/>
                  </a:lnTo>
                  <a:lnTo>
                    <a:pt x="369" y="963"/>
                  </a:lnTo>
                  <a:lnTo>
                    <a:pt x="388" y="965"/>
                  </a:lnTo>
                  <a:lnTo>
                    <a:pt x="405" y="973"/>
                  </a:lnTo>
                  <a:lnTo>
                    <a:pt x="419" y="983"/>
                  </a:lnTo>
                  <a:lnTo>
                    <a:pt x="430" y="997"/>
                  </a:lnTo>
                  <a:lnTo>
                    <a:pt x="437" y="1014"/>
                  </a:lnTo>
                  <a:lnTo>
                    <a:pt x="440" y="1033"/>
                  </a:lnTo>
                  <a:lnTo>
                    <a:pt x="440" y="1167"/>
                  </a:lnTo>
                  <a:lnTo>
                    <a:pt x="632" y="982"/>
                  </a:lnTo>
                  <a:lnTo>
                    <a:pt x="647" y="972"/>
                  </a:lnTo>
                  <a:lnTo>
                    <a:pt x="662" y="965"/>
                  </a:lnTo>
                  <a:lnTo>
                    <a:pt x="680" y="963"/>
                  </a:lnTo>
                  <a:lnTo>
                    <a:pt x="1260" y="963"/>
                  </a:lnTo>
                  <a:lnTo>
                    <a:pt x="1282" y="960"/>
                  </a:lnTo>
                  <a:lnTo>
                    <a:pt x="1302" y="953"/>
                  </a:lnTo>
                  <a:lnTo>
                    <a:pt x="1320" y="941"/>
                  </a:lnTo>
                  <a:lnTo>
                    <a:pt x="1336" y="926"/>
                  </a:lnTo>
                  <a:lnTo>
                    <a:pt x="1348" y="908"/>
                  </a:lnTo>
                  <a:lnTo>
                    <a:pt x="1355" y="887"/>
                  </a:lnTo>
                  <a:lnTo>
                    <a:pt x="1357" y="865"/>
                  </a:lnTo>
                  <a:lnTo>
                    <a:pt x="1357" y="239"/>
                  </a:lnTo>
                  <a:lnTo>
                    <a:pt x="1355" y="217"/>
                  </a:lnTo>
                  <a:lnTo>
                    <a:pt x="1348" y="196"/>
                  </a:lnTo>
                  <a:lnTo>
                    <a:pt x="1336" y="178"/>
                  </a:lnTo>
                  <a:lnTo>
                    <a:pt x="1320" y="163"/>
                  </a:lnTo>
                  <a:lnTo>
                    <a:pt x="1302" y="151"/>
                  </a:lnTo>
                  <a:lnTo>
                    <a:pt x="1282" y="144"/>
                  </a:lnTo>
                  <a:lnTo>
                    <a:pt x="1260" y="141"/>
                  </a:lnTo>
                  <a:lnTo>
                    <a:pt x="237" y="141"/>
                  </a:lnTo>
                  <a:close/>
                  <a:moveTo>
                    <a:pt x="237" y="0"/>
                  </a:moveTo>
                  <a:lnTo>
                    <a:pt x="1260" y="0"/>
                  </a:lnTo>
                  <a:lnTo>
                    <a:pt x="1298" y="3"/>
                  </a:lnTo>
                  <a:lnTo>
                    <a:pt x="1335" y="13"/>
                  </a:lnTo>
                  <a:lnTo>
                    <a:pt x="1369" y="26"/>
                  </a:lnTo>
                  <a:lnTo>
                    <a:pt x="1401" y="47"/>
                  </a:lnTo>
                  <a:lnTo>
                    <a:pt x="1428" y="70"/>
                  </a:lnTo>
                  <a:lnTo>
                    <a:pt x="1452" y="98"/>
                  </a:lnTo>
                  <a:lnTo>
                    <a:pt x="1471" y="129"/>
                  </a:lnTo>
                  <a:lnTo>
                    <a:pt x="1486" y="164"/>
                  </a:lnTo>
                  <a:lnTo>
                    <a:pt x="1494" y="200"/>
                  </a:lnTo>
                  <a:lnTo>
                    <a:pt x="1498" y="239"/>
                  </a:lnTo>
                  <a:lnTo>
                    <a:pt x="1498" y="865"/>
                  </a:lnTo>
                  <a:lnTo>
                    <a:pt x="1494" y="903"/>
                  </a:lnTo>
                  <a:lnTo>
                    <a:pt x="1486" y="940"/>
                  </a:lnTo>
                  <a:lnTo>
                    <a:pt x="1471" y="974"/>
                  </a:lnTo>
                  <a:lnTo>
                    <a:pt x="1452" y="1006"/>
                  </a:lnTo>
                  <a:lnTo>
                    <a:pt x="1428" y="1033"/>
                  </a:lnTo>
                  <a:lnTo>
                    <a:pt x="1401" y="1057"/>
                  </a:lnTo>
                  <a:lnTo>
                    <a:pt x="1369" y="1076"/>
                  </a:lnTo>
                  <a:lnTo>
                    <a:pt x="1335" y="1091"/>
                  </a:lnTo>
                  <a:lnTo>
                    <a:pt x="1298" y="1101"/>
                  </a:lnTo>
                  <a:lnTo>
                    <a:pt x="1260" y="1104"/>
                  </a:lnTo>
                  <a:lnTo>
                    <a:pt x="709" y="1104"/>
                  </a:lnTo>
                  <a:lnTo>
                    <a:pt x="419" y="1383"/>
                  </a:lnTo>
                  <a:lnTo>
                    <a:pt x="404" y="1394"/>
                  </a:lnTo>
                  <a:lnTo>
                    <a:pt x="387" y="1400"/>
                  </a:lnTo>
                  <a:lnTo>
                    <a:pt x="369" y="1402"/>
                  </a:lnTo>
                  <a:lnTo>
                    <a:pt x="355" y="1401"/>
                  </a:lnTo>
                  <a:lnTo>
                    <a:pt x="342" y="1397"/>
                  </a:lnTo>
                  <a:lnTo>
                    <a:pt x="324" y="1386"/>
                  </a:lnTo>
                  <a:lnTo>
                    <a:pt x="311" y="1370"/>
                  </a:lnTo>
                  <a:lnTo>
                    <a:pt x="303" y="1352"/>
                  </a:lnTo>
                  <a:lnTo>
                    <a:pt x="300" y="1332"/>
                  </a:lnTo>
                  <a:lnTo>
                    <a:pt x="300" y="1104"/>
                  </a:lnTo>
                  <a:lnTo>
                    <a:pt x="237" y="1104"/>
                  </a:lnTo>
                  <a:lnTo>
                    <a:pt x="199" y="1101"/>
                  </a:lnTo>
                  <a:lnTo>
                    <a:pt x="163" y="1091"/>
                  </a:lnTo>
                  <a:lnTo>
                    <a:pt x="129" y="1076"/>
                  </a:lnTo>
                  <a:lnTo>
                    <a:pt x="97" y="1057"/>
                  </a:lnTo>
                  <a:lnTo>
                    <a:pt x="70" y="1034"/>
                  </a:lnTo>
                  <a:lnTo>
                    <a:pt x="45" y="1006"/>
                  </a:lnTo>
                  <a:lnTo>
                    <a:pt x="26" y="975"/>
                  </a:lnTo>
                  <a:lnTo>
                    <a:pt x="12" y="940"/>
                  </a:lnTo>
                  <a:lnTo>
                    <a:pt x="2" y="904"/>
                  </a:lnTo>
                  <a:lnTo>
                    <a:pt x="0" y="865"/>
                  </a:lnTo>
                  <a:lnTo>
                    <a:pt x="0" y="239"/>
                  </a:lnTo>
                  <a:lnTo>
                    <a:pt x="2" y="201"/>
                  </a:lnTo>
                  <a:lnTo>
                    <a:pt x="12" y="164"/>
                  </a:lnTo>
                  <a:lnTo>
                    <a:pt x="26" y="129"/>
                  </a:lnTo>
                  <a:lnTo>
                    <a:pt x="45" y="98"/>
                  </a:lnTo>
                  <a:lnTo>
                    <a:pt x="70" y="71"/>
                  </a:lnTo>
                  <a:lnTo>
                    <a:pt x="97" y="47"/>
                  </a:lnTo>
                  <a:lnTo>
                    <a:pt x="128" y="28"/>
                  </a:lnTo>
                  <a:lnTo>
                    <a:pt x="163" y="13"/>
                  </a:lnTo>
                  <a:lnTo>
                    <a:pt x="199" y="3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64">
              <a:extLst>
                <a:ext uri="{FF2B5EF4-FFF2-40B4-BE49-F238E27FC236}">
                  <a16:creationId xmlns:a16="http://schemas.microsoft.com/office/drawing/2014/main" id="{43008F68-3AC6-1A48-B998-DEAD7CFA3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889" y="2060575"/>
              <a:ext cx="136525" cy="22225"/>
            </a:xfrm>
            <a:custGeom>
              <a:avLst/>
              <a:gdLst>
                <a:gd name="T0" fmla="*/ 69 w 856"/>
                <a:gd name="T1" fmla="*/ 0 h 141"/>
                <a:gd name="T2" fmla="*/ 785 w 856"/>
                <a:gd name="T3" fmla="*/ 0 h 141"/>
                <a:gd name="T4" fmla="*/ 804 w 856"/>
                <a:gd name="T5" fmla="*/ 3 h 141"/>
                <a:gd name="T6" fmla="*/ 821 w 856"/>
                <a:gd name="T7" fmla="*/ 10 h 141"/>
                <a:gd name="T8" fmla="*/ 836 w 856"/>
                <a:gd name="T9" fmla="*/ 21 h 141"/>
                <a:gd name="T10" fmla="*/ 846 w 856"/>
                <a:gd name="T11" fmla="*/ 35 h 141"/>
                <a:gd name="T12" fmla="*/ 854 w 856"/>
                <a:gd name="T13" fmla="*/ 52 h 141"/>
                <a:gd name="T14" fmla="*/ 856 w 856"/>
                <a:gd name="T15" fmla="*/ 70 h 141"/>
                <a:gd name="T16" fmla="*/ 854 w 856"/>
                <a:gd name="T17" fmla="*/ 89 h 141"/>
                <a:gd name="T18" fmla="*/ 846 w 856"/>
                <a:gd name="T19" fmla="*/ 106 h 141"/>
                <a:gd name="T20" fmla="*/ 836 w 856"/>
                <a:gd name="T21" fmla="*/ 120 h 141"/>
                <a:gd name="T22" fmla="*/ 821 w 856"/>
                <a:gd name="T23" fmla="*/ 132 h 141"/>
                <a:gd name="T24" fmla="*/ 804 w 856"/>
                <a:gd name="T25" fmla="*/ 139 h 141"/>
                <a:gd name="T26" fmla="*/ 785 w 856"/>
                <a:gd name="T27" fmla="*/ 141 h 141"/>
                <a:gd name="T28" fmla="*/ 69 w 856"/>
                <a:gd name="T29" fmla="*/ 141 h 141"/>
                <a:gd name="T30" fmla="*/ 51 w 856"/>
                <a:gd name="T31" fmla="*/ 138 h 141"/>
                <a:gd name="T32" fmla="*/ 34 w 856"/>
                <a:gd name="T33" fmla="*/ 132 h 141"/>
                <a:gd name="T34" fmla="*/ 20 w 856"/>
                <a:gd name="T35" fmla="*/ 120 h 141"/>
                <a:gd name="T36" fmla="*/ 9 w 856"/>
                <a:gd name="T37" fmla="*/ 106 h 141"/>
                <a:gd name="T38" fmla="*/ 2 w 856"/>
                <a:gd name="T39" fmla="*/ 89 h 141"/>
                <a:gd name="T40" fmla="*/ 0 w 856"/>
                <a:gd name="T41" fmla="*/ 70 h 141"/>
                <a:gd name="T42" fmla="*/ 2 w 856"/>
                <a:gd name="T43" fmla="*/ 52 h 141"/>
                <a:gd name="T44" fmla="*/ 9 w 856"/>
                <a:gd name="T45" fmla="*/ 35 h 141"/>
                <a:gd name="T46" fmla="*/ 20 w 856"/>
                <a:gd name="T47" fmla="*/ 21 h 141"/>
                <a:gd name="T48" fmla="*/ 34 w 856"/>
                <a:gd name="T49" fmla="*/ 10 h 141"/>
                <a:gd name="T50" fmla="*/ 51 w 856"/>
                <a:gd name="T51" fmla="*/ 3 h 141"/>
                <a:gd name="T52" fmla="*/ 69 w 856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6" h="141">
                  <a:moveTo>
                    <a:pt x="69" y="0"/>
                  </a:moveTo>
                  <a:lnTo>
                    <a:pt x="785" y="0"/>
                  </a:lnTo>
                  <a:lnTo>
                    <a:pt x="804" y="3"/>
                  </a:lnTo>
                  <a:lnTo>
                    <a:pt x="821" y="10"/>
                  </a:lnTo>
                  <a:lnTo>
                    <a:pt x="836" y="21"/>
                  </a:lnTo>
                  <a:lnTo>
                    <a:pt x="846" y="35"/>
                  </a:lnTo>
                  <a:lnTo>
                    <a:pt x="854" y="52"/>
                  </a:lnTo>
                  <a:lnTo>
                    <a:pt x="856" y="70"/>
                  </a:lnTo>
                  <a:lnTo>
                    <a:pt x="854" y="89"/>
                  </a:lnTo>
                  <a:lnTo>
                    <a:pt x="846" y="106"/>
                  </a:lnTo>
                  <a:lnTo>
                    <a:pt x="836" y="120"/>
                  </a:lnTo>
                  <a:lnTo>
                    <a:pt x="821" y="132"/>
                  </a:lnTo>
                  <a:lnTo>
                    <a:pt x="804" y="139"/>
                  </a:lnTo>
                  <a:lnTo>
                    <a:pt x="785" y="141"/>
                  </a:lnTo>
                  <a:lnTo>
                    <a:pt x="69" y="141"/>
                  </a:lnTo>
                  <a:lnTo>
                    <a:pt x="51" y="138"/>
                  </a:lnTo>
                  <a:lnTo>
                    <a:pt x="34" y="132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65">
              <a:extLst>
                <a:ext uri="{FF2B5EF4-FFF2-40B4-BE49-F238E27FC236}">
                  <a16:creationId xmlns:a16="http://schemas.microsoft.com/office/drawing/2014/main" id="{F6D80103-04A7-E644-8BEC-B69A685C4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889" y="2101850"/>
              <a:ext cx="136525" cy="22225"/>
            </a:xfrm>
            <a:custGeom>
              <a:avLst/>
              <a:gdLst>
                <a:gd name="T0" fmla="*/ 69 w 857"/>
                <a:gd name="T1" fmla="*/ 0 h 141"/>
                <a:gd name="T2" fmla="*/ 786 w 857"/>
                <a:gd name="T3" fmla="*/ 0 h 141"/>
                <a:gd name="T4" fmla="*/ 805 w 857"/>
                <a:gd name="T5" fmla="*/ 3 h 141"/>
                <a:gd name="T6" fmla="*/ 822 w 857"/>
                <a:gd name="T7" fmla="*/ 10 h 141"/>
                <a:gd name="T8" fmla="*/ 836 w 857"/>
                <a:gd name="T9" fmla="*/ 21 h 141"/>
                <a:gd name="T10" fmla="*/ 848 w 857"/>
                <a:gd name="T11" fmla="*/ 35 h 141"/>
                <a:gd name="T12" fmla="*/ 854 w 857"/>
                <a:gd name="T13" fmla="*/ 52 h 141"/>
                <a:gd name="T14" fmla="*/ 857 w 857"/>
                <a:gd name="T15" fmla="*/ 71 h 141"/>
                <a:gd name="T16" fmla="*/ 854 w 857"/>
                <a:gd name="T17" fmla="*/ 90 h 141"/>
                <a:gd name="T18" fmla="*/ 848 w 857"/>
                <a:gd name="T19" fmla="*/ 107 h 141"/>
                <a:gd name="T20" fmla="*/ 836 w 857"/>
                <a:gd name="T21" fmla="*/ 121 h 141"/>
                <a:gd name="T22" fmla="*/ 822 w 857"/>
                <a:gd name="T23" fmla="*/ 131 h 141"/>
                <a:gd name="T24" fmla="*/ 805 w 857"/>
                <a:gd name="T25" fmla="*/ 139 h 141"/>
                <a:gd name="T26" fmla="*/ 786 w 857"/>
                <a:gd name="T27" fmla="*/ 141 h 141"/>
                <a:gd name="T28" fmla="*/ 69 w 857"/>
                <a:gd name="T29" fmla="*/ 141 h 141"/>
                <a:gd name="T30" fmla="*/ 51 w 857"/>
                <a:gd name="T31" fmla="*/ 139 h 141"/>
                <a:gd name="T32" fmla="*/ 34 w 857"/>
                <a:gd name="T33" fmla="*/ 131 h 141"/>
                <a:gd name="T34" fmla="*/ 20 w 857"/>
                <a:gd name="T35" fmla="*/ 121 h 141"/>
                <a:gd name="T36" fmla="*/ 9 w 857"/>
                <a:gd name="T37" fmla="*/ 107 h 141"/>
                <a:gd name="T38" fmla="*/ 2 w 857"/>
                <a:gd name="T39" fmla="*/ 90 h 141"/>
                <a:gd name="T40" fmla="*/ 0 w 857"/>
                <a:gd name="T41" fmla="*/ 71 h 141"/>
                <a:gd name="T42" fmla="*/ 2 w 857"/>
                <a:gd name="T43" fmla="*/ 52 h 141"/>
                <a:gd name="T44" fmla="*/ 9 w 857"/>
                <a:gd name="T45" fmla="*/ 35 h 141"/>
                <a:gd name="T46" fmla="*/ 20 w 857"/>
                <a:gd name="T47" fmla="*/ 21 h 141"/>
                <a:gd name="T48" fmla="*/ 34 w 857"/>
                <a:gd name="T49" fmla="*/ 10 h 141"/>
                <a:gd name="T50" fmla="*/ 51 w 857"/>
                <a:gd name="T51" fmla="*/ 3 h 141"/>
                <a:gd name="T52" fmla="*/ 69 w 857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7" h="141">
                  <a:moveTo>
                    <a:pt x="69" y="0"/>
                  </a:moveTo>
                  <a:lnTo>
                    <a:pt x="786" y="0"/>
                  </a:lnTo>
                  <a:lnTo>
                    <a:pt x="805" y="3"/>
                  </a:lnTo>
                  <a:lnTo>
                    <a:pt x="822" y="10"/>
                  </a:lnTo>
                  <a:lnTo>
                    <a:pt x="836" y="21"/>
                  </a:lnTo>
                  <a:lnTo>
                    <a:pt x="848" y="35"/>
                  </a:lnTo>
                  <a:lnTo>
                    <a:pt x="854" y="52"/>
                  </a:lnTo>
                  <a:lnTo>
                    <a:pt x="857" y="71"/>
                  </a:lnTo>
                  <a:lnTo>
                    <a:pt x="854" y="90"/>
                  </a:lnTo>
                  <a:lnTo>
                    <a:pt x="848" y="107"/>
                  </a:lnTo>
                  <a:lnTo>
                    <a:pt x="836" y="121"/>
                  </a:lnTo>
                  <a:lnTo>
                    <a:pt x="822" y="131"/>
                  </a:lnTo>
                  <a:lnTo>
                    <a:pt x="805" y="139"/>
                  </a:lnTo>
                  <a:lnTo>
                    <a:pt x="786" y="141"/>
                  </a:lnTo>
                  <a:lnTo>
                    <a:pt x="69" y="141"/>
                  </a:lnTo>
                  <a:lnTo>
                    <a:pt x="51" y="139"/>
                  </a:lnTo>
                  <a:lnTo>
                    <a:pt x="34" y="131"/>
                  </a:lnTo>
                  <a:lnTo>
                    <a:pt x="20" y="121"/>
                  </a:lnTo>
                  <a:lnTo>
                    <a:pt x="9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F8A62173-788A-1B4F-861D-5E0E8DA2E83D}"/>
              </a:ext>
            </a:extLst>
          </p:cNvPr>
          <p:cNvSpPr/>
          <p:nvPr/>
        </p:nvSpPr>
        <p:spPr>
          <a:xfrm>
            <a:off x="4831677" y="2432314"/>
            <a:ext cx="1645918" cy="2364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schemeClr val="tx1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88F2DF5-8835-624B-BF20-60225B24813B}"/>
              </a:ext>
            </a:extLst>
          </p:cNvPr>
          <p:cNvSpPr txBox="1"/>
          <p:nvPr/>
        </p:nvSpPr>
        <p:spPr>
          <a:xfrm>
            <a:off x="4827017" y="3711750"/>
            <a:ext cx="1847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银行卡支付</a:t>
            </a:r>
            <a:endParaRPr kumimoji="1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zh-CN" altLang="en-US" sz="16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第三方账户支付</a:t>
            </a:r>
            <a:endParaRPr kumimoji="1" lang="en-US" altLang="zh-CN" sz="16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marL="171450" marR="0" lvl="0" indent="-17145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通信代收费账户支付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209BB0C-51CE-894F-955E-E1EEED13FE96}"/>
              </a:ext>
            </a:extLst>
          </p:cNvPr>
          <p:cNvSpPr txBox="1"/>
          <p:nvPr/>
        </p:nvSpPr>
        <p:spPr>
          <a:xfrm>
            <a:off x="5081518" y="3210744"/>
            <a:ext cx="118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按支付账户的性质分类</a:t>
            </a:r>
          </a:p>
        </p:txBody>
      </p:sp>
      <p:grpSp>
        <p:nvGrpSpPr>
          <p:cNvPr id="21" name="Group 114">
            <a:extLst>
              <a:ext uri="{FF2B5EF4-FFF2-40B4-BE49-F238E27FC236}">
                <a16:creationId xmlns:a16="http://schemas.microsoft.com/office/drawing/2014/main" id="{57553E37-0FE9-1F41-AEF2-7ACED8C70D84}"/>
              </a:ext>
            </a:extLst>
          </p:cNvPr>
          <p:cNvGrpSpPr/>
          <p:nvPr/>
        </p:nvGrpSpPr>
        <p:grpSpPr>
          <a:xfrm>
            <a:off x="5379684" y="2697413"/>
            <a:ext cx="512866" cy="442126"/>
            <a:chOff x="4411663" y="2727325"/>
            <a:chExt cx="552451" cy="476251"/>
          </a:xfrm>
          <a:solidFill>
            <a:schemeClr val="tx2"/>
          </a:solidFill>
        </p:grpSpPr>
        <p:sp>
          <p:nvSpPr>
            <p:cNvPr id="22" name="Freeform 153">
              <a:extLst>
                <a:ext uri="{FF2B5EF4-FFF2-40B4-BE49-F238E27FC236}">
                  <a16:creationId xmlns:a16="http://schemas.microsoft.com/office/drawing/2014/main" id="{EB822FE6-88E2-D545-9576-1B8FF759B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0088" y="2727325"/>
              <a:ext cx="360363" cy="103188"/>
            </a:xfrm>
            <a:custGeom>
              <a:avLst/>
              <a:gdLst>
                <a:gd name="T0" fmla="*/ 1169 w 2271"/>
                <a:gd name="T1" fmla="*/ 1 h 651"/>
                <a:gd name="T2" fmla="*/ 1347 w 2271"/>
                <a:gd name="T3" fmla="*/ 21 h 651"/>
                <a:gd name="T4" fmla="*/ 1519 w 2271"/>
                <a:gd name="T5" fmla="*/ 60 h 651"/>
                <a:gd name="T6" fmla="*/ 1685 w 2271"/>
                <a:gd name="T7" fmla="*/ 120 h 651"/>
                <a:gd name="T8" fmla="*/ 1843 w 2271"/>
                <a:gd name="T9" fmla="*/ 198 h 651"/>
                <a:gd name="T10" fmla="*/ 1991 w 2271"/>
                <a:gd name="T11" fmla="*/ 296 h 651"/>
                <a:gd name="T12" fmla="*/ 2129 w 2271"/>
                <a:gd name="T13" fmla="*/ 410 h 651"/>
                <a:gd name="T14" fmla="*/ 2130 w 2271"/>
                <a:gd name="T15" fmla="*/ 262 h 651"/>
                <a:gd name="T16" fmla="*/ 2147 w 2271"/>
                <a:gd name="T17" fmla="*/ 230 h 651"/>
                <a:gd name="T18" fmla="*/ 2179 w 2271"/>
                <a:gd name="T19" fmla="*/ 212 h 651"/>
                <a:gd name="T20" fmla="*/ 2198 w 2271"/>
                <a:gd name="T21" fmla="*/ 209 h 651"/>
                <a:gd name="T22" fmla="*/ 2233 w 2271"/>
                <a:gd name="T23" fmla="*/ 219 h 651"/>
                <a:gd name="T24" fmla="*/ 2258 w 2271"/>
                <a:gd name="T25" fmla="*/ 244 h 651"/>
                <a:gd name="T26" fmla="*/ 2268 w 2271"/>
                <a:gd name="T27" fmla="*/ 279 h 651"/>
                <a:gd name="T28" fmla="*/ 2268 w 2271"/>
                <a:gd name="T29" fmla="*/ 596 h 651"/>
                <a:gd name="T30" fmla="*/ 2251 w 2271"/>
                <a:gd name="T31" fmla="*/ 627 h 651"/>
                <a:gd name="T32" fmla="*/ 2220 w 2271"/>
                <a:gd name="T33" fmla="*/ 645 h 651"/>
                <a:gd name="T34" fmla="*/ 1901 w 2271"/>
                <a:gd name="T35" fmla="*/ 651 h 651"/>
                <a:gd name="T36" fmla="*/ 1882 w 2271"/>
                <a:gd name="T37" fmla="*/ 649 h 651"/>
                <a:gd name="T38" fmla="*/ 1852 w 2271"/>
                <a:gd name="T39" fmla="*/ 631 h 651"/>
                <a:gd name="T40" fmla="*/ 1833 w 2271"/>
                <a:gd name="T41" fmla="*/ 601 h 651"/>
                <a:gd name="T42" fmla="*/ 1833 w 2271"/>
                <a:gd name="T43" fmla="*/ 564 h 651"/>
                <a:gd name="T44" fmla="*/ 1851 w 2271"/>
                <a:gd name="T45" fmla="*/ 532 h 651"/>
                <a:gd name="T46" fmla="*/ 1881 w 2271"/>
                <a:gd name="T47" fmla="*/ 514 h 651"/>
                <a:gd name="T48" fmla="*/ 2029 w 2271"/>
                <a:gd name="T49" fmla="*/ 510 h 651"/>
                <a:gd name="T50" fmla="*/ 1894 w 2271"/>
                <a:gd name="T51" fmla="*/ 398 h 651"/>
                <a:gd name="T52" fmla="*/ 1748 w 2271"/>
                <a:gd name="T53" fmla="*/ 305 h 651"/>
                <a:gd name="T54" fmla="*/ 1591 w 2271"/>
                <a:gd name="T55" fmla="*/ 232 h 651"/>
                <a:gd name="T56" fmla="*/ 1427 w 2271"/>
                <a:gd name="T57" fmla="*/ 180 h 651"/>
                <a:gd name="T58" fmla="*/ 1256 w 2271"/>
                <a:gd name="T59" fmla="*/ 149 h 651"/>
                <a:gd name="T60" fmla="*/ 1080 w 2271"/>
                <a:gd name="T61" fmla="*/ 140 h 651"/>
                <a:gd name="T62" fmla="*/ 901 w 2271"/>
                <a:gd name="T63" fmla="*/ 154 h 651"/>
                <a:gd name="T64" fmla="*/ 727 w 2271"/>
                <a:gd name="T65" fmla="*/ 190 h 651"/>
                <a:gd name="T66" fmla="*/ 559 w 2271"/>
                <a:gd name="T67" fmla="*/ 249 h 651"/>
                <a:gd name="T68" fmla="*/ 402 w 2271"/>
                <a:gd name="T69" fmla="*/ 329 h 651"/>
                <a:gd name="T70" fmla="*/ 255 w 2271"/>
                <a:gd name="T71" fmla="*/ 429 h 651"/>
                <a:gd name="T72" fmla="*/ 121 w 2271"/>
                <a:gd name="T73" fmla="*/ 550 h 651"/>
                <a:gd name="T74" fmla="*/ 90 w 2271"/>
                <a:gd name="T75" fmla="*/ 569 h 651"/>
                <a:gd name="T76" fmla="*/ 54 w 2271"/>
                <a:gd name="T77" fmla="*/ 569 h 651"/>
                <a:gd name="T78" fmla="*/ 21 w 2271"/>
                <a:gd name="T79" fmla="*/ 551 h 651"/>
                <a:gd name="T80" fmla="*/ 2 w 2271"/>
                <a:gd name="T81" fmla="*/ 520 h 651"/>
                <a:gd name="T82" fmla="*/ 2 w 2271"/>
                <a:gd name="T83" fmla="*/ 484 h 651"/>
                <a:gd name="T84" fmla="*/ 20 w 2271"/>
                <a:gd name="T85" fmla="*/ 452 h 651"/>
                <a:gd name="T86" fmla="*/ 156 w 2271"/>
                <a:gd name="T87" fmla="*/ 329 h 651"/>
                <a:gd name="T88" fmla="*/ 304 w 2271"/>
                <a:gd name="T89" fmla="*/ 224 h 651"/>
                <a:gd name="T90" fmla="*/ 463 w 2271"/>
                <a:gd name="T91" fmla="*/ 139 h 651"/>
                <a:gd name="T92" fmla="*/ 631 w 2271"/>
                <a:gd name="T93" fmla="*/ 74 h 651"/>
                <a:gd name="T94" fmla="*/ 806 w 2271"/>
                <a:gd name="T95" fmla="*/ 28 h 651"/>
                <a:gd name="T96" fmla="*/ 986 w 2271"/>
                <a:gd name="T97" fmla="*/ 4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1" h="651">
                  <a:moveTo>
                    <a:pt x="1079" y="0"/>
                  </a:moveTo>
                  <a:lnTo>
                    <a:pt x="1169" y="1"/>
                  </a:lnTo>
                  <a:lnTo>
                    <a:pt x="1258" y="8"/>
                  </a:lnTo>
                  <a:lnTo>
                    <a:pt x="1347" y="21"/>
                  </a:lnTo>
                  <a:lnTo>
                    <a:pt x="1433" y="38"/>
                  </a:lnTo>
                  <a:lnTo>
                    <a:pt x="1519" y="60"/>
                  </a:lnTo>
                  <a:lnTo>
                    <a:pt x="1603" y="87"/>
                  </a:lnTo>
                  <a:lnTo>
                    <a:pt x="1685" y="120"/>
                  </a:lnTo>
                  <a:lnTo>
                    <a:pt x="1765" y="157"/>
                  </a:lnTo>
                  <a:lnTo>
                    <a:pt x="1843" y="198"/>
                  </a:lnTo>
                  <a:lnTo>
                    <a:pt x="1918" y="244"/>
                  </a:lnTo>
                  <a:lnTo>
                    <a:pt x="1991" y="296"/>
                  </a:lnTo>
                  <a:lnTo>
                    <a:pt x="2062" y="351"/>
                  </a:lnTo>
                  <a:lnTo>
                    <a:pt x="2129" y="410"/>
                  </a:lnTo>
                  <a:lnTo>
                    <a:pt x="2127" y="281"/>
                  </a:lnTo>
                  <a:lnTo>
                    <a:pt x="2130" y="262"/>
                  </a:lnTo>
                  <a:lnTo>
                    <a:pt x="2137" y="245"/>
                  </a:lnTo>
                  <a:lnTo>
                    <a:pt x="2147" y="230"/>
                  </a:lnTo>
                  <a:lnTo>
                    <a:pt x="2162" y="220"/>
                  </a:lnTo>
                  <a:lnTo>
                    <a:pt x="2179" y="212"/>
                  </a:lnTo>
                  <a:lnTo>
                    <a:pt x="2197" y="209"/>
                  </a:lnTo>
                  <a:lnTo>
                    <a:pt x="2198" y="209"/>
                  </a:lnTo>
                  <a:lnTo>
                    <a:pt x="2217" y="212"/>
                  </a:lnTo>
                  <a:lnTo>
                    <a:pt x="2233" y="219"/>
                  </a:lnTo>
                  <a:lnTo>
                    <a:pt x="2247" y="230"/>
                  </a:lnTo>
                  <a:lnTo>
                    <a:pt x="2258" y="244"/>
                  </a:lnTo>
                  <a:lnTo>
                    <a:pt x="2265" y="261"/>
                  </a:lnTo>
                  <a:lnTo>
                    <a:pt x="2268" y="279"/>
                  </a:lnTo>
                  <a:lnTo>
                    <a:pt x="2271" y="577"/>
                  </a:lnTo>
                  <a:lnTo>
                    <a:pt x="2268" y="596"/>
                  </a:lnTo>
                  <a:lnTo>
                    <a:pt x="2262" y="613"/>
                  </a:lnTo>
                  <a:lnTo>
                    <a:pt x="2251" y="627"/>
                  </a:lnTo>
                  <a:lnTo>
                    <a:pt x="2237" y="638"/>
                  </a:lnTo>
                  <a:lnTo>
                    <a:pt x="2220" y="645"/>
                  </a:lnTo>
                  <a:lnTo>
                    <a:pt x="2201" y="648"/>
                  </a:lnTo>
                  <a:lnTo>
                    <a:pt x="1901" y="651"/>
                  </a:lnTo>
                  <a:lnTo>
                    <a:pt x="1900" y="651"/>
                  </a:lnTo>
                  <a:lnTo>
                    <a:pt x="1882" y="649"/>
                  </a:lnTo>
                  <a:lnTo>
                    <a:pt x="1866" y="642"/>
                  </a:lnTo>
                  <a:lnTo>
                    <a:pt x="1852" y="631"/>
                  </a:lnTo>
                  <a:lnTo>
                    <a:pt x="1840" y="617"/>
                  </a:lnTo>
                  <a:lnTo>
                    <a:pt x="1833" y="601"/>
                  </a:lnTo>
                  <a:lnTo>
                    <a:pt x="1831" y="582"/>
                  </a:lnTo>
                  <a:lnTo>
                    <a:pt x="1833" y="564"/>
                  </a:lnTo>
                  <a:lnTo>
                    <a:pt x="1840" y="547"/>
                  </a:lnTo>
                  <a:lnTo>
                    <a:pt x="1851" y="532"/>
                  </a:lnTo>
                  <a:lnTo>
                    <a:pt x="1865" y="522"/>
                  </a:lnTo>
                  <a:lnTo>
                    <a:pt x="1881" y="514"/>
                  </a:lnTo>
                  <a:lnTo>
                    <a:pt x="1900" y="511"/>
                  </a:lnTo>
                  <a:lnTo>
                    <a:pt x="2029" y="510"/>
                  </a:lnTo>
                  <a:lnTo>
                    <a:pt x="1964" y="451"/>
                  </a:lnTo>
                  <a:lnTo>
                    <a:pt x="1894" y="398"/>
                  </a:lnTo>
                  <a:lnTo>
                    <a:pt x="1822" y="349"/>
                  </a:lnTo>
                  <a:lnTo>
                    <a:pt x="1748" y="305"/>
                  </a:lnTo>
                  <a:lnTo>
                    <a:pt x="1671" y="266"/>
                  </a:lnTo>
                  <a:lnTo>
                    <a:pt x="1591" y="232"/>
                  </a:lnTo>
                  <a:lnTo>
                    <a:pt x="1510" y="204"/>
                  </a:lnTo>
                  <a:lnTo>
                    <a:pt x="1427" y="180"/>
                  </a:lnTo>
                  <a:lnTo>
                    <a:pt x="1342" y="162"/>
                  </a:lnTo>
                  <a:lnTo>
                    <a:pt x="1256" y="149"/>
                  </a:lnTo>
                  <a:lnTo>
                    <a:pt x="1169" y="142"/>
                  </a:lnTo>
                  <a:lnTo>
                    <a:pt x="1080" y="140"/>
                  </a:lnTo>
                  <a:lnTo>
                    <a:pt x="989" y="144"/>
                  </a:lnTo>
                  <a:lnTo>
                    <a:pt x="901" y="154"/>
                  </a:lnTo>
                  <a:lnTo>
                    <a:pt x="812" y="169"/>
                  </a:lnTo>
                  <a:lnTo>
                    <a:pt x="727" y="190"/>
                  </a:lnTo>
                  <a:lnTo>
                    <a:pt x="642" y="217"/>
                  </a:lnTo>
                  <a:lnTo>
                    <a:pt x="559" y="249"/>
                  </a:lnTo>
                  <a:lnTo>
                    <a:pt x="480" y="286"/>
                  </a:lnTo>
                  <a:lnTo>
                    <a:pt x="402" y="329"/>
                  </a:lnTo>
                  <a:lnTo>
                    <a:pt x="327" y="377"/>
                  </a:lnTo>
                  <a:lnTo>
                    <a:pt x="255" y="429"/>
                  </a:lnTo>
                  <a:lnTo>
                    <a:pt x="187" y="487"/>
                  </a:lnTo>
                  <a:lnTo>
                    <a:pt x="121" y="550"/>
                  </a:lnTo>
                  <a:lnTo>
                    <a:pt x="107" y="562"/>
                  </a:lnTo>
                  <a:lnTo>
                    <a:pt x="90" y="569"/>
                  </a:lnTo>
                  <a:lnTo>
                    <a:pt x="72" y="571"/>
                  </a:lnTo>
                  <a:lnTo>
                    <a:pt x="54" y="569"/>
                  </a:lnTo>
                  <a:lnTo>
                    <a:pt x="37" y="563"/>
                  </a:lnTo>
                  <a:lnTo>
                    <a:pt x="21" y="551"/>
                  </a:lnTo>
                  <a:lnTo>
                    <a:pt x="10" y="536"/>
                  </a:lnTo>
                  <a:lnTo>
                    <a:pt x="2" y="520"/>
                  </a:lnTo>
                  <a:lnTo>
                    <a:pt x="0" y="502"/>
                  </a:lnTo>
                  <a:lnTo>
                    <a:pt x="2" y="484"/>
                  </a:lnTo>
                  <a:lnTo>
                    <a:pt x="9" y="467"/>
                  </a:lnTo>
                  <a:lnTo>
                    <a:pt x="20" y="452"/>
                  </a:lnTo>
                  <a:lnTo>
                    <a:pt x="87" y="388"/>
                  </a:lnTo>
                  <a:lnTo>
                    <a:pt x="156" y="329"/>
                  </a:lnTo>
                  <a:lnTo>
                    <a:pt x="229" y="275"/>
                  </a:lnTo>
                  <a:lnTo>
                    <a:pt x="304" y="224"/>
                  </a:lnTo>
                  <a:lnTo>
                    <a:pt x="382" y="179"/>
                  </a:lnTo>
                  <a:lnTo>
                    <a:pt x="463" y="139"/>
                  </a:lnTo>
                  <a:lnTo>
                    <a:pt x="545" y="104"/>
                  </a:lnTo>
                  <a:lnTo>
                    <a:pt x="631" y="74"/>
                  </a:lnTo>
                  <a:lnTo>
                    <a:pt x="717" y="48"/>
                  </a:lnTo>
                  <a:lnTo>
                    <a:pt x="806" y="28"/>
                  </a:lnTo>
                  <a:lnTo>
                    <a:pt x="895" y="14"/>
                  </a:lnTo>
                  <a:lnTo>
                    <a:pt x="986" y="4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154">
              <a:extLst>
                <a:ext uri="{FF2B5EF4-FFF2-40B4-BE49-F238E27FC236}">
                  <a16:creationId xmlns:a16="http://schemas.microsoft.com/office/drawing/2014/main" id="{F3DCAA29-2F36-EF43-A351-7FF83DC54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7388" y="3100388"/>
              <a:ext cx="360363" cy="103188"/>
            </a:xfrm>
            <a:custGeom>
              <a:avLst/>
              <a:gdLst>
                <a:gd name="T0" fmla="*/ 370 w 2271"/>
                <a:gd name="T1" fmla="*/ 0 h 654"/>
                <a:gd name="T2" fmla="*/ 405 w 2271"/>
                <a:gd name="T3" fmla="*/ 10 h 654"/>
                <a:gd name="T4" fmla="*/ 430 w 2271"/>
                <a:gd name="T5" fmla="*/ 35 h 654"/>
                <a:gd name="T6" fmla="*/ 441 w 2271"/>
                <a:gd name="T7" fmla="*/ 70 h 654"/>
                <a:gd name="T8" fmla="*/ 431 w 2271"/>
                <a:gd name="T9" fmla="*/ 106 h 654"/>
                <a:gd name="T10" fmla="*/ 406 w 2271"/>
                <a:gd name="T11" fmla="*/ 131 h 654"/>
                <a:gd name="T12" fmla="*/ 371 w 2271"/>
                <a:gd name="T13" fmla="*/ 141 h 654"/>
                <a:gd name="T14" fmla="*/ 308 w 2271"/>
                <a:gd name="T15" fmla="*/ 201 h 654"/>
                <a:gd name="T16" fmla="*/ 449 w 2271"/>
                <a:gd name="T17" fmla="*/ 303 h 654"/>
                <a:gd name="T18" fmla="*/ 601 w 2271"/>
                <a:gd name="T19" fmla="*/ 386 h 654"/>
                <a:gd name="T20" fmla="*/ 761 w 2271"/>
                <a:gd name="T21" fmla="*/ 449 h 654"/>
                <a:gd name="T22" fmla="*/ 929 w 2271"/>
                <a:gd name="T23" fmla="*/ 491 h 654"/>
                <a:gd name="T24" fmla="*/ 1103 w 2271"/>
                <a:gd name="T25" fmla="*/ 511 h 654"/>
                <a:gd name="T26" fmla="*/ 1281 w 2271"/>
                <a:gd name="T27" fmla="*/ 508 h 654"/>
                <a:gd name="T28" fmla="*/ 1458 w 2271"/>
                <a:gd name="T29" fmla="*/ 483 h 654"/>
                <a:gd name="T30" fmla="*/ 1629 w 2271"/>
                <a:gd name="T31" fmla="*/ 436 h 654"/>
                <a:gd name="T32" fmla="*/ 1792 w 2271"/>
                <a:gd name="T33" fmla="*/ 366 h 654"/>
                <a:gd name="T34" fmla="*/ 1944 w 2271"/>
                <a:gd name="T35" fmla="*/ 276 h 654"/>
                <a:gd name="T36" fmla="*/ 2085 w 2271"/>
                <a:gd name="T37" fmla="*/ 166 h 654"/>
                <a:gd name="T38" fmla="*/ 2165 w 2271"/>
                <a:gd name="T39" fmla="*/ 91 h 654"/>
                <a:gd name="T40" fmla="*/ 2200 w 2271"/>
                <a:gd name="T41" fmla="*/ 81 h 654"/>
                <a:gd name="T42" fmla="*/ 2235 w 2271"/>
                <a:gd name="T43" fmla="*/ 91 h 654"/>
                <a:gd name="T44" fmla="*/ 2262 w 2271"/>
                <a:gd name="T45" fmla="*/ 117 h 654"/>
                <a:gd name="T46" fmla="*/ 2271 w 2271"/>
                <a:gd name="T47" fmla="*/ 152 h 654"/>
                <a:gd name="T48" fmla="*/ 2263 w 2271"/>
                <a:gd name="T49" fmla="*/ 187 h 654"/>
                <a:gd name="T50" fmla="*/ 2185 w 2271"/>
                <a:gd name="T51" fmla="*/ 266 h 654"/>
                <a:gd name="T52" fmla="*/ 2043 w 2271"/>
                <a:gd name="T53" fmla="*/ 380 h 654"/>
                <a:gd name="T54" fmla="*/ 1890 w 2271"/>
                <a:gd name="T55" fmla="*/ 475 h 654"/>
                <a:gd name="T56" fmla="*/ 1726 w 2271"/>
                <a:gd name="T57" fmla="*/ 551 h 654"/>
                <a:gd name="T58" fmla="*/ 1554 w 2271"/>
                <a:gd name="T59" fmla="*/ 605 h 654"/>
                <a:gd name="T60" fmla="*/ 1376 w 2271"/>
                <a:gd name="T61" fmla="*/ 640 h 654"/>
                <a:gd name="T62" fmla="*/ 1194 w 2271"/>
                <a:gd name="T63" fmla="*/ 654 h 654"/>
                <a:gd name="T64" fmla="*/ 1086 w 2271"/>
                <a:gd name="T65" fmla="*/ 650 h 654"/>
                <a:gd name="T66" fmla="*/ 912 w 2271"/>
                <a:gd name="T67" fmla="*/ 630 h 654"/>
                <a:gd name="T68" fmla="*/ 742 w 2271"/>
                <a:gd name="T69" fmla="*/ 590 h 654"/>
                <a:gd name="T70" fmla="*/ 579 w 2271"/>
                <a:gd name="T71" fmla="*/ 531 h 654"/>
                <a:gd name="T72" fmla="*/ 424 w 2271"/>
                <a:gd name="T73" fmla="*/ 453 h 654"/>
                <a:gd name="T74" fmla="*/ 278 w 2271"/>
                <a:gd name="T75" fmla="*/ 356 h 654"/>
                <a:gd name="T76" fmla="*/ 143 w 2271"/>
                <a:gd name="T77" fmla="*/ 242 h 654"/>
                <a:gd name="T78" fmla="*/ 142 w 2271"/>
                <a:gd name="T79" fmla="*/ 392 h 654"/>
                <a:gd name="T80" fmla="*/ 124 w 2271"/>
                <a:gd name="T81" fmla="*/ 422 h 654"/>
                <a:gd name="T82" fmla="*/ 94 w 2271"/>
                <a:gd name="T83" fmla="*/ 441 h 654"/>
                <a:gd name="T84" fmla="*/ 74 w 2271"/>
                <a:gd name="T85" fmla="*/ 443 h 654"/>
                <a:gd name="T86" fmla="*/ 39 w 2271"/>
                <a:gd name="T87" fmla="*/ 434 h 654"/>
                <a:gd name="T88" fmla="*/ 14 w 2271"/>
                <a:gd name="T89" fmla="*/ 410 h 654"/>
                <a:gd name="T90" fmla="*/ 4 w 2271"/>
                <a:gd name="T91" fmla="*/ 374 h 654"/>
                <a:gd name="T92" fmla="*/ 3 w 2271"/>
                <a:gd name="T93" fmla="*/ 56 h 654"/>
                <a:gd name="T94" fmla="*/ 20 w 2271"/>
                <a:gd name="T95" fmla="*/ 26 h 654"/>
                <a:gd name="T96" fmla="*/ 51 w 2271"/>
                <a:gd name="T97" fmla="*/ 7 h 654"/>
                <a:gd name="T98" fmla="*/ 369 w 2271"/>
                <a:gd name="T9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1" h="654">
                  <a:moveTo>
                    <a:pt x="369" y="0"/>
                  </a:moveTo>
                  <a:lnTo>
                    <a:pt x="370" y="0"/>
                  </a:lnTo>
                  <a:lnTo>
                    <a:pt x="389" y="4"/>
                  </a:lnTo>
                  <a:lnTo>
                    <a:pt x="405" y="10"/>
                  </a:lnTo>
                  <a:lnTo>
                    <a:pt x="420" y="22"/>
                  </a:lnTo>
                  <a:lnTo>
                    <a:pt x="430" y="35"/>
                  </a:lnTo>
                  <a:lnTo>
                    <a:pt x="438" y="52"/>
                  </a:lnTo>
                  <a:lnTo>
                    <a:pt x="441" y="70"/>
                  </a:lnTo>
                  <a:lnTo>
                    <a:pt x="438" y="89"/>
                  </a:lnTo>
                  <a:lnTo>
                    <a:pt x="431" y="106"/>
                  </a:lnTo>
                  <a:lnTo>
                    <a:pt x="421" y="120"/>
                  </a:lnTo>
                  <a:lnTo>
                    <a:pt x="406" y="131"/>
                  </a:lnTo>
                  <a:lnTo>
                    <a:pt x="389" y="138"/>
                  </a:lnTo>
                  <a:lnTo>
                    <a:pt x="371" y="141"/>
                  </a:lnTo>
                  <a:lnTo>
                    <a:pt x="241" y="142"/>
                  </a:lnTo>
                  <a:lnTo>
                    <a:pt x="308" y="201"/>
                  </a:lnTo>
                  <a:lnTo>
                    <a:pt x="376" y="254"/>
                  </a:lnTo>
                  <a:lnTo>
                    <a:pt x="449" y="303"/>
                  </a:lnTo>
                  <a:lnTo>
                    <a:pt x="523" y="348"/>
                  </a:lnTo>
                  <a:lnTo>
                    <a:pt x="601" y="386"/>
                  </a:lnTo>
                  <a:lnTo>
                    <a:pt x="680" y="420"/>
                  </a:lnTo>
                  <a:lnTo>
                    <a:pt x="761" y="449"/>
                  </a:lnTo>
                  <a:lnTo>
                    <a:pt x="845" y="473"/>
                  </a:lnTo>
                  <a:lnTo>
                    <a:pt x="929" y="491"/>
                  </a:lnTo>
                  <a:lnTo>
                    <a:pt x="1016" y="503"/>
                  </a:lnTo>
                  <a:lnTo>
                    <a:pt x="1103" y="511"/>
                  </a:lnTo>
                  <a:lnTo>
                    <a:pt x="1192" y="513"/>
                  </a:lnTo>
                  <a:lnTo>
                    <a:pt x="1281" y="508"/>
                  </a:lnTo>
                  <a:lnTo>
                    <a:pt x="1371" y="499"/>
                  </a:lnTo>
                  <a:lnTo>
                    <a:pt x="1458" y="483"/>
                  </a:lnTo>
                  <a:lnTo>
                    <a:pt x="1545" y="462"/>
                  </a:lnTo>
                  <a:lnTo>
                    <a:pt x="1629" y="436"/>
                  </a:lnTo>
                  <a:lnTo>
                    <a:pt x="1712" y="403"/>
                  </a:lnTo>
                  <a:lnTo>
                    <a:pt x="1792" y="366"/>
                  </a:lnTo>
                  <a:lnTo>
                    <a:pt x="1870" y="323"/>
                  </a:lnTo>
                  <a:lnTo>
                    <a:pt x="1944" y="276"/>
                  </a:lnTo>
                  <a:lnTo>
                    <a:pt x="2016" y="223"/>
                  </a:lnTo>
                  <a:lnTo>
                    <a:pt x="2085" y="166"/>
                  </a:lnTo>
                  <a:lnTo>
                    <a:pt x="2150" y="102"/>
                  </a:lnTo>
                  <a:lnTo>
                    <a:pt x="2165" y="91"/>
                  </a:lnTo>
                  <a:lnTo>
                    <a:pt x="2182" y="85"/>
                  </a:lnTo>
                  <a:lnTo>
                    <a:pt x="2200" y="81"/>
                  </a:lnTo>
                  <a:lnTo>
                    <a:pt x="2218" y="85"/>
                  </a:lnTo>
                  <a:lnTo>
                    <a:pt x="2235" y="91"/>
                  </a:lnTo>
                  <a:lnTo>
                    <a:pt x="2250" y="102"/>
                  </a:lnTo>
                  <a:lnTo>
                    <a:pt x="2262" y="117"/>
                  </a:lnTo>
                  <a:lnTo>
                    <a:pt x="2269" y="134"/>
                  </a:lnTo>
                  <a:lnTo>
                    <a:pt x="2271" y="152"/>
                  </a:lnTo>
                  <a:lnTo>
                    <a:pt x="2269" y="170"/>
                  </a:lnTo>
                  <a:lnTo>
                    <a:pt x="2263" y="187"/>
                  </a:lnTo>
                  <a:lnTo>
                    <a:pt x="2251" y="202"/>
                  </a:lnTo>
                  <a:lnTo>
                    <a:pt x="2185" y="266"/>
                  </a:lnTo>
                  <a:lnTo>
                    <a:pt x="2115" y="325"/>
                  </a:lnTo>
                  <a:lnTo>
                    <a:pt x="2043" y="380"/>
                  </a:lnTo>
                  <a:lnTo>
                    <a:pt x="1968" y="430"/>
                  </a:lnTo>
                  <a:lnTo>
                    <a:pt x="1890" y="475"/>
                  </a:lnTo>
                  <a:lnTo>
                    <a:pt x="1809" y="515"/>
                  </a:lnTo>
                  <a:lnTo>
                    <a:pt x="1726" y="551"/>
                  </a:lnTo>
                  <a:lnTo>
                    <a:pt x="1641" y="580"/>
                  </a:lnTo>
                  <a:lnTo>
                    <a:pt x="1554" y="605"/>
                  </a:lnTo>
                  <a:lnTo>
                    <a:pt x="1466" y="625"/>
                  </a:lnTo>
                  <a:lnTo>
                    <a:pt x="1376" y="640"/>
                  </a:lnTo>
                  <a:lnTo>
                    <a:pt x="1285" y="649"/>
                  </a:lnTo>
                  <a:lnTo>
                    <a:pt x="1194" y="654"/>
                  </a:lnTo>
                  <a:lnTo>
                    <a:pt x="1176" y="654"/>
                  </a:lnTo>
                  <a:lnTo>
                    <a:pt x="1086" y="650"/>
                  </a:lnTo>
                  <a:lnTo>
                    <a:pt x="999" y="643"/>
                  </a:lnTo>
                  <a:lnTo>
                    <a:pt x="912" y="630"/>
                  </a:lnTo>
                  <a:lnTo>
                    <a:pt x="827" y="613"/>
                  </a:lnTo>
                  <a:lnTo>
                    <a:pt x="742" y="590"/>
                  </a:lnTo>
                  <a:lnTo>
                    <a:pt x="660" y="563"/>
                  </a:lnTo>
                  <a:lnTo>
                    <a:pt x="579" y="531"/>
                  </a:lnTo>
                  <a:lnTo>
                    <a:pt x="501" y="494"/>
                  </a:lnTo>
                  <a:lnTo>
                    <a:pt x="424" y="453"/>
                  </a:lnTo>
                  <a:lnTo>
                    <a:pt x="350" y="406"/>
                  </a:lnTo>
                  <a:lnTo>
                    <a:pt x="278" y="356"/>
                  </a:lnTo>
                  <a:lnTo>
                    <a:pt x="209" y="301"/>
                  </a:lnTo>
                  <a:lnTo>
                    <a:pt x="143" y="242"/>
                  </a:lnTo>
                  <a:lnTo>
                    <a:pt x="144" y="373"/>
                  </a:lnTo>
                  <a:lnTo>
                    <a:pt x="142" y="392"/>
                  </a:lnTo>
                  <a:lnTo>
                    <a:pt x="135" y="409"/>
                  </a:lnTo>
                  <a:lnTo>
                    <a:pt x="124" y="422"/>
                  </a:lnTo>
                  <a:lnTo>
                    <a:pt x="110" y="434"/>
                  </a:lnTo>
                  <a:lnTo>
                    <a:pt x="94" y="441"/>
                  </a:lnTo>
                  <a:lnTo>
                    <a:pt x="75" y="443"/>
                  </a:lnTo>
                  <a:lnTo>
                    <a:pt x="74" y="443"/>
                  </a:lnTo>
                  <a:lnTo>
                    <a:pt x="56" y="441"/>
                  </a:lnTo>
                  <a:lnTo>
                    <a:pt x="39" y="434"/>
                  </a:lnTo>
                  <a:lnTo>
                    <a:pt x="25" y="423"/>
                  </a:lnTo>
                  <a:lnTo>
                    <a:pt x="14" y="410"/>
                  </a:lnTo>
                  <a:lnTo>
                    <a:pt x="6" y="393"/>
                  </a:lnTo>
                  <a:lnTo>
                    <a:pt x="4" y="374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9" y="39"/>
                  </a:lnTo>
                  <a:lnTo>
                    <a:pt x="20" y="26"/>
                  </a:lnTo>
                  <a:lnTo>
                    <a:pt x="35" y="14"/>
                  </a:lnTo>
                  <a:lnTo>
                    <a:pt x="51" y="7"/>
                  </a:lnTo>
                  <a:lnTo>
                    <a:pt x="70" y="5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55">
              <a:extLst>
                <a:ext uri="{FF2B5EF4-FFF2-40B4-BE49-F238E27FC236}">
                  <a16:creationId xmlns:a16="http://schemas.microsoft.com/office/drawing/2014/main" id="{26721479-2A87-8E41-B311-771F68227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663" y="2857500"/>
              <a:ext cx="220663" cy="234950"/>
            </a:xfrm>
            <a:custGeom>
              <a:avLst/>
              <a:gdLst>
                <a:gd name="T0" fmla="*/ 766 w 1387"/>
                <a:gd name="T1" fmla="*/ 3 h 1483"/>
                <a:gd name="T2" fmla="*/ 885 w 1387"/>
                <a:gd name="T3" fmla="*/ 49 h 1483"/>
                <a:gd name="T4" fmla="*/ 973 w 1387"/>
                <a:gd name="T5" fmla="*/ 137 h 1483"/>
                <a:gd name="T6" fmla="*/ 1019 w 1387"/>
                <a:gd name="T7" fmla="*/ 256 h 1483"/>
                <a:gd name="T8" fmla="*/ 1020 w 1387"/>
                <a:gd name="T9" fmla="*/ 585 h 1483"/>
                <a:gd name="T10" fmla="*/ 988 w 1387"/>
                <a:gd name="T11" fmla="*/ 663 h 1483"/>
                <a:gd name="T12" fmla="*/ 992 w 1387"/>
                <a:gd name="T13" fmla="*/ 874 h 1483"/>
                <a:gd name="T14" fmla="*/ 1082 w 1387"/>
                <a:gd name="T15" fmla="*/ 925 h 1483"/>
                <a:gd name="T16" fmla="*/ 1194 w 1387"/>
                <a:gd name="T17" fmla="*/ 996 h 1483"/>
                <a:gd name="T18" fmla="*/ 1315 w 1387"/>
                <a:gd name="T19" fmla="*/ 1088 h 1483"/>
                <a:gd name="T20" fmla="*/ 1368 w 1387"/>
                <a:gd name="T21" fmla="*/ 1155 h 1483"/>
                <a:gd name="T22" fmla="*/ 1387 w 1387"/>
                <a:gd name="T23" fmla="*/ 1238 h 1483"/>
                <a:gd name="T24" fmla="*/ 1377 w 1387"/>
                <a:gd name="T25" fmla="*/ 1448 h 1483"/>
                <a:gd name="T26" fmla="*/ 1335 w 1387"/>
                <a:gd name="T27" fmla="*/ 1480 h 1483"/>
                <a:gd name="T28" fmla="*/ 1280 w 1387"/>
                <a:gd name="T29" fmla="*/ 1474 h 1483"/>
                <a:gd name="T30" fmla="*/ 1249 w 1387"/>
                <a:gd name="T31" fmla="*/ 1432 h 1483"/>
                <a:gd name="T32" fmla="*/ 1243 w 1387"/>
                <a:gd name="T33" fmla="*/ 1222 h 1483"/>
                <a:gd name="T34" fmla="*/ 1188 w 1387"/>
                <a:gd name="T35" fmla="*/ 1165 h 1483"/>
                <a:gd name="T36" fmla="*/ 1075 w 1387"/>
                <a:gd name="T37" fmla="*/ 1085 h 1483"/>
                <a:gd name="T38" fmla="*/ 974 w 1387"/>
                <a:gd name="T39" fmla="*/ 1024 h 1483"/>
                <a:gd name="T40" fmla="*/ 902 w 1387"/>
                <a:gd name="T41" fmla="*/ 985 h 1483"/>
                <a:gd name="T42" fmla="*/ 859 w 1387"/>
                <a:gd name="T43" fmla="*/ 961 h 1483"/>
                <a:gd name="T44" fmla="*/ 832 w 1387"/>
                <a:gd name="T45" fmla="*/ 916 h 1483"/>
                <a:gd name="T46" fmla="*/ 832 w 1387"/>
                <a:gd name="T47" fmla="*/ 634 h 1483"/>
                <a:gd name="T48" fmla="*/ 861 w 1387"/>
                <a:gd name="T49" fmla="*/ 593 h 1483"/>
                <a:gd name="T50" fmla="*/ 881 w 1387"/>
                <a:gd name="T51" fmla="*/ 556 h 1483"/>
                <a:gd name="T52" fmla="*/ 868 w 1387"/>
                <a:gd name="T53" fmla="*/ 238 h 1483"/>
                <a:gd name="T54" fmla="*/ 810 w 1387"/>
                <a:gd name="T55" fmla="*/ 167 h 1483"/>
                <a:gd name="T56" fmla="*/ 720 w 1387"/>
                <a:gd name="T57" fmla="*/ 140 h 1483"/>
                <a:gd name="T58" fmla="*/ 602 w 1387"/>
                <a:gd name="T59" fmla="*/ 153 h 1483"/>
                <a:gd name="T60" fmla="*/ 531 w 1387"/>
                <a:gd name="T61" fmla="*/ 210 h 1483"/>
                <a:gd name="T62" fmla="*/ 504 w 1387"/>
                <a:gd name="T63" fmla="*/ 301 h 1483"/>
                <a:gd name="T64" fmla="*/ 514 w 1387"/>
                <a:gd name="T65" fmla="*/ 584 h 1483"/>
                <a:gd name="T66" fmla="*/ 547 w 1387"/>
                <a:gd name="T67" fmla="*/ 619 h 1483"/>
                <a:gd name="T68" fmla="*/ 557 w 1387"/>
                <a:gd name="T69" fmla="*/ 652 h 1483"/>
                <a:gd name="T70" fmla="*/ 548 w 1387"/>
                <a:gd name="T71" fmla="*/ 933 h 1483"/>
                <a:gd name="T72" fmla="*/ 510 w 1387"/>
                <a:gd name="T73" fmla="*/ 971 h 1483"/>
                <a:gd name="T74" fmla="*/ 464 w 1387"/>
                <a:gd name="T75" fmla="*/ 995 h 1483"/>
                <a:gd name="T76" fmla="*/ 381 w 1387"/>
                <a:gd name="T77" fmla="*/ 1042 h 1483"/>
                <a:gd name="T78" fmla="*/ 274 w 1387"/>
                <a:gd name="T79" fmla="*/ 1110 h 1483"/>
                <a:gd name="T80" fmla="*/ 160 w 1387"/>
                <a:gd name="T81" fmla="*/ 1196 h 1483"/>
                <a:gd name="T82" fmla="*/ 140 w 1387"/>
                <a:gd name="T83" fmla="*/ 1238 h 1483"/>
                <a:gd name="T84" fmla="*/ 131 w 1387"/>
                <a:gd name="T85" fmla="*/ 1448 h 1483"/>
                <a:gd name="T86" fmla="*/ 89 w 1387"/>
                <a:gd name="T87" fmla="*/ 1480 h 1483"/>
                <a:gd name="T88" fmla="*/ 35 w 1387"/>
                <a:gd name="T89" fmla="*/ 1474 h 1483"/>
                <a:gd name="T90" fmla="*/ 2 w 1387"/>
                <a:gd name="T91" fmla="*/ 1432 h 1483"/>
                <a:gd name="T92" fmla="*/ 2 w 1387"/>
                <a:gd name="T93" fmla="*/ 1209 h 1483"/>
                <a:gd name="T94" fmla="*/ 33 w 1387"/>
                <a:gd name="T95" fmla="*/ 1130 h 1483"/>
                <a:gd name="T96" fmla="*/ 112 w 1387"/>
                <a:gd name="T97" fmla="*/ 1055 h 1483"/>
                <a:gd name="T98" fmla="*/ 231 w 1387"/>
                <a:gd name="T99" fmla="*/ 971 h 1483"/>
                <a:gd name="T100" fmla="*/ 337 w 1387"/>
                <a:gd name="T101" fmla="*/ 906 h 1483"/>
                <a:gd name="T102" fmla="*/ 417 w 1387"/>
                <a:gd name="T103" fmla="*/ 863 h 1483"/>
                <a:gd name="T104" fmla="*/ 384 w 1387"/>
                <a:gd name="T105" fmla="*/ 639 h 1483"/>
                <a:gd name="T106" fmla="*/ 364 w 1387"/>
                <a:gd name="T107" fmla="*/ 556 h 1483"/>
                <a:gd name="T108" fmla="*/ 378 w 1387"/>
                <a:gd name="T109" fmla="*/ 214 h 1483"/>
                <a:gd name="T110" fmla="*/ 439 w 1387"/>
                <a:gd name="T111" fmla="*/ 103 h 1483"/>
                <a:gd name="T112" fmla="*/ 539 w 1387"/>
                <a:gd name="T113" fmla="*/ 29 h 1483"/>
                <a:gd name="T114" fmla="*/ 665 w 1387"/>
                <a:gd name="T115" fmla="*/ 0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483">
                  <a:moveTo>
                    <a:pt x="665" y="0"/>
                  </a:moveTo>
                  <a:lnTo>
                    <a:pt x="721" y="0"/>
                  </a:lnTo>
                  <a:lnTo>
                    <a:pt x="766" y="3"/>
                  </a:lnTo>
                  <a:lnTo>
                    <a:pt x="808" y="13"/>
                  </a:lnTo>
                  <a:lnTo>
                    <a:pt x="848" y="29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3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1"/>
                  </a:lnTo>
                  <a:lnTo>
                    <a:pt x="1022" y="556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3" y="639"/>
                  </a:lnTo>
                  <a:lnTo>
                    <a:pt x="988" y="663"/>
                  </a:lnTo>
                  <a:lnTo>
                    <a:pt x="970" y="685"/>
                  </a:lnTo>
                  <a:lnTo>
                    <a:pt x="970" y="863"/>
                  </a:lnTo>
                  <a:lnTo>
                    <a:pt x="992" y="874"/>
                  </a:lnTo>
                  <a:lnTo>
                    <a:pt x="1019" y="889"/>
                  </a:lnTo>
                  <a:lnTo>
                    <a:pt x="1049" y="906"/>
                  </a:lnTo>
                  <a:lnTo>
                    <a:pt x="1082" y="925"/>
                  </a:lnTo>
                  <a:lnTo>
                    <a:pt x="1118" y="947"/>
                  </a:lnTo>
                  <a:lnTo>
                    <a:pt x="1155" y="971"/>
                  </a:lnTo>
                  <a:lnTo>
                    <a:pt x="1194" y="996"/>
                  </a:lnTo>
                  <a:lnTo>
                    <a:pt x="1234" y="1024"/>
                  </a:lnTo>
                  <a:lnTo>
                    <a:pt x="1275" y="1055"/>
                  </a:lnTo>
                  <a:lnTo>
                    <a:pt x="1315" y="1088"/>
                  </a:lnTo>
                  <a:lnTo>
                    <a:pt x="1336" y="1108"/>
                  </a:lnTo>
                  <a:lnTo>
                    <a:pt x="1354" y="1130"/>
                  </a:lnTo>
                  <a:lnTo>
                    <a:pt x="1368" y="1155"/>
                  </a:lnTo>
                  <a:lnTo>
                    <a:pt x="1378" y="1181"/>
                  </a:lnTo>
                  <a:lnTo>
                    <a:pt x="1385" y="1209"/>
                  </a:lnTo>
                  <a:lnTo>
                    <a:pt x="1387" y="1238"/>
                  </a:lnTo>
                  <a:lnTo>
                    <a:pt x="1387" y="1413"/>
                  </a:lnTo>
                  <a:lnTo>
                    <a:pt x="1384" y="1432"/>
                  </a:lnTo>
                  <a:lnTo>
                    <a:pt x="1377" y="1448"/>
                  </a:lnTo>
                  <a:lnTo>
                    <a:pt x="1366" y="1462"/>
                  </a:lnTo>
                  <a:lnTo>
                    <a:pt x="1352" y="1474"/>
                  </a:lnTo>
                  <a:lnTo>
                    <a:pt x="1335" y="1480"/>
                  </a:lnTo>
                  <a:lnTo>
                    <a:pt x="1316" y="1483"/>
                  </a:lnTo>
                  <a:lnTo>
                    <a:pt x="1297" y="1480"/>
                  </a:lnTo>
                  <a:lnTo>
                    <a:pt x="1280" y="1474"/>
                  </a:lnTo>
                  <a:lnTo>
                    <a:pt x="1267" y="1462"/>
                  </a:lnTo>
                  <a:lnTo>
                    <a:pt x="1255" y="1448"/>
                  </a:lnTo>
                  <a:lnTo>
                    <a:pt x="1249" y="1432"/>
                  </a:lnTo>
                  <a:lnTo>
                    <a:pt x="1245" y="1413"/>
                  </a:lnTo>
                  <a:lnTo>
                    <a:pt x="1245" y="1238"/>
                  </a:lnTo>
                  <a:lnTo>
                    <a:pt x="1243" y="1222"/>
                  </a:lnTo>
                  <a:lnTo>
                    <a:pt x="1237" y="1207"/>
                  </a:lnTo>
                  <a:lnTo>
                    <a:pt x="1226" y="1196"/>
                  </a:lnTo>
                  <a:lnTo>
                    <a:pt x="1188" y="1165"/>
                  </a:lnTo>
                  <a:lnTo>
                    <a:pt x="1149" y="1137"/>
                  </a:lnTo>
                  <a:lnTo>
                    <a:pt x="1111" y="1110"/>
                  </a:lnTo>
                  <a:lnTo>
                    <a:pt x="1075" y="1085"/>
                  </a:lnTo>
                  <a:lnTo>
                    <a:pt x="1039" y="1062"/>
                  </a:lnTo>
                  <a:lnTo>
                    <a:pt x="1006" y="1042"/>
                  </a:lnTo>
                  <a:lnTo>
                    <a:pt x="974" y="1024"/>
                  </a:lnTo>
                  <a:lnTo>
                    <a:pt x="947" y="1009"/>
                  </a:lnTo>
                  <a:lnTo>
                    <a:pt x="923" y="995"/>
                  </a:lnTo>
                  <a:lnTo>
                    <a:pt x="902" y="985"/>
                  </a:lnTo>
                  <a:lnTo>
                    <a:pt x="887" y="976"/>
                  </a:lnTo>
                  <a:lnTo>
                    <a:pt x="875" y="971"/>
                  </a:lnTo>
                  <a:lnTo>
                    <a:pt x="859" y="961"/>
                  </a:lnTo>
                  <a:lnTo>
                    <a:pt x="847" y="949"/>
                  </a:lnTo>
                  <a:lnTo>
                    <a:pt x="837" y="934"/>
                  </a:lnTo>
                  <a:lnTo>
                    <a:pt x="832" y="916"/>
                  </a:lnTo>
                  <a:lnTo>
                    <a:pt x="830" y="898"/>
                  </a:lnTo>
                  <a:lnTo>
                    <a:pt x="830" y="652"/>
                  </a:lnTo>
                  <a:lnTo>
                    <a:pt x="832" y="634"/>
                  </a:lnTo>
                  <a:lnTo>
                    <a:pt x="837" y="619"/>
                  </a:lnTo>
                  <a:lnTo>
                    <a:pt x="848" y="605"/>
                  </a:lnTo>
                  <a:lnTo>
                    <a:pt x="861" y="593"/>
                  </a:lnTo>
                  <a:lnTo>
                    <a:pt x="871" y="584"/>
                  </a:lnTo>
                  <a:lnTo>
                    <a:pt x="878" y="570"/>
                  </a:lnTo>
                  <a:lnTo>
                    <a:pt x="881" y="556"/>
                  </a:lnTo>
                  <a:lnTo>
                    <a:pt x="881" y="301"/>
                  </a:lnTo>
                  <a:lnTo>
                    <a:pt x="877" y="268"/>
                  </a:lnTo>
                  <a:lnTo>
                    <a:pt x="868" y="238"/>
                  </a:lnTo>
                  <a:lnTo>
                    <a:pt x="853" y="210"/>
                  </a:lnTo>
                  <a:lnTo>
                    <a:pt x="834" y="187"/>
                  </a:lnTo>
                  <a:lnTo>
                    <a:pt x="810" y="167"/>
                  </a:lnTo>
                  <a:lnTo>
                    <a:pt x="782" y="153"/>
                  </a:lnTo>
                  <a:lnTo>
                    <a:pt x="753" y="143"/>
                  </a:lnTo>
                  <a:lnTo>
                    <a:pt x="720" y="140"/>
                  </a:lnTo>
                  <a:lnTo>
                    <a:pt x="664" y="140"/>
                  </a:lnTo>
                  <a:lnTo>
                    <a:pt x="633" y="143"/>
                  </a:lnTo>
                  <a:lnTo>
                    <a:pt x="602" y="153"/>
                  </a:lnTo>
                  <a:lnTo>
                    <a:pt x="575" y="167"/>
                  </a:lnTo>
                  <a:lnTo>
                    <a:pt x="552" y="187"/>
                  </a:lnTo>
                  <a:lnTo>
                    <a:pt x="531" y="210"/>
                  </a:lnTo>
                  <a:lnTo>
                    <a:pt x="517" y="238"/>
                  </a:lnTo>
                  <a:lnTo>
                    <a:pt x="507" y="268"/>
                  </a:lnTo>
                  <a:lnTo>
                    <a:pt x="504" y="301"/>
                  </a:lnTo>
                  <a:lnTo>
                    <a:pt x="504" y="556"/>
                  </a:lnTo>
                  <a:lnTo>
                    <a:pt x="506" y="570"/>
                  </a:lnTo>
                  <a:lnTo>
                    <a:pt x="514" y="584"/>
                  </a:lnTo>
                  <a:lnTo>
                    <a:pt x="524" y="593"/>
                  </a:lnTo>
                  <a:lnTo>
                    <a:pt x="537" y="605"/>
                  </a:lnTo>
                  <a:lnTo>
                    <a:pt x="547" y="619"/>
                  </a:lnTo>
                  <a:lnTo>
                    <a:pt x="554" y="634"/>
                  </a:lnTo>
                  <a:lnTo>
                    <a:pt x="556" y="652"/>
                  </a:lnTo>
                  <a:lnTo>
                    <a:pt x="557" y="652"/>
                  </a:lnTo>
                  <a:lnTo>
                    <a:pt x="557" y="898"/>
                  </a:lnTo>
                  <a:lnTo>
                    <a:pt x="555" y="916"/>
                  </a:lnTo>
                  <a:lnTo>
                    <a:pt x="548" y="933"/>
                  </a:lnTo>
                  <a:lnTo>
                    <a:pt x="539" y="949"/>
                  </a:lnTo>
                  <a:lnTo>
                    <a:pt x="526" y="961"/>
                  </a:lnTo>
                  <a:lnTo>
                    <a:pt x="510" y="971"/>
                  </a:lnTo>
                  <a:lnTo>
                    <a:pt x="500" y="976"/>
                  </a:lnTo>
                  <a:lnTo>
                    <a:pt x="484" y="985"/>
                  </a:lnTo>
                  <a:lnTo>
                    <a:pt x="464" y="995"/>
                  </a:lnTo>
                  <a:lnTo>
                    <a:pt x="440" y="1009"/>
                  </a:lnTo>
                  <a:lnTo>
                    <a:pt x="411" y="1024"/>
                  </a:lnTo>
                  <a:lnTo>
                    <a:pt x="381" y="1042"/>
                  </a:lnTo>
                  <a:lnTo>
                    <a:pt x="347" y="1062"/>
                  </a:lnTo>
                  <a:lnTo>
                    <a:pt x="311" y="1085"/>
                  </a:lnTo>
                  <a:lnTo>
                    <a:pt x="274" y="1110"/>
                  </a:lnTo>
                  <a:lnTo>
                    <a:pt x="236" y="1137"/>
                  </a:lnTo>
                  <a:lnTo>
                    <a:pt x="198" y="1165"/>
                  </a:lnTo>
                  <a:lnTo>
                    <a:pt x="160" y="1196"/>
                  </a:lnTo>
                  <a:lnTo>
                    <a:pt x="150" y="1207"/>
                  </a:lnTo>
                  <a:lnTo>
                    <a:pt x="143" y="1222"/>
                  </a:lnTo>
                  <a:lnTo>
                    <a:pt x="140" y="1238"/>
                  </a:lnTo>
                  <a:lnTo>
                    <a:pt x="140" y="1413"/>
                  </a:lnTo>
                  <a:lnTo>
                    <a:pt x="138" y="1432"/>
                  </a:lnTo>
                  <a:lnTo>
                    <a:pt x="131" y="1448"/>
                  </a:lnTo>
                  <a:lnTo>
                    <a:pt x="120" y="1462"/>
                  </a:lnTo>
                  <a:lnTo>
                    <a:pt x="105" y="1474"/>
                  </a:lnTo>
                  <a:lnTo>
                    <a:pt x="89" y="1480"/>
                  </a:lnTo>
                  <a:lnTo>
                    <a:pt x="71" y="1483"/>
                  </a:lnTo>
                  <a:lnTo>
                    <a:pt x="52" y="1480"/>
                  </a:lnTo>
                  <a:lnTo>
                    <a:pt x="35" y="1474"/>
                  </a:lnTo>
                  <a:lnTo>
                    <a:pt x="20" y="1462"/>
                  </a:lnTo>
                  <a:lnTo>
                    <a:pt x="9" y="1448"/>
                  </a:lnTo>
                  <a:lnTo>
                    <a:pt x="2" y="1432"/>
                  </a:lnTo>
                  <a:lnTo>
                    <a:pt x="0" y="1413"/>
                  </a:lnTo>
                  <a:lnTo>
                    <a:pt x="0" y="1238"/>
                  </a:lnTo>
                  <a:lnTo>
                    <a:pt x="2" y="1209"/>
                  </a:lnTo>
                  <a:lnTo>
                    <a:pt x="8" y="1181"/>
                  </a:lnTo>
                  <a:lnTo>
                    <a:pt x="19" y="1154"/>
                  </a:lnTo>
                  <a:lnTo>
                    <a:pt x="33" y="1130"/>
                  </a:lnTo>
                  <a:lnTo>
                    <a:pt x="51" y="1108"/>
                  </a:lnTo>
                  <a:lnTo>
                    <a:pt x="71" y="1088"/>
                  </a:lnTo>
                  <a:lnTo>
                    <a:pt x="112" y="1055"/>
                  </a:lnTo>
                  <a:lnTo>
                    <a:pt x="152" y="1026"/>
                  </a:lnTo>
                  <a:lnTo>
                    <a:pt x="192" y="997"/>
                  </a:lnTo>
                  <a:lnTo>
                    <a:pt x="231" y="971"/>
                  </a:lnTo>
                  <a:lnTo>
                    <a:pt x="269" y="947"/>
                  </a:lnTo>
                  <a:lnTo>
                    <a:pt x="304" y="925"/>
                  </a:lnTo>
                  <a:lnTo>
                    <a:pt x="337" y="906"/>
                  </a:lnTo>
                  <a:lnTo>
                    <a:pt x="367" y="889"/>
                  </a:lnTo>
                  <a:lnTo>
                    <a:pt x="393" y="874"/>
                  </a:lnTo>
                  <a:lnTo>
                    <a:pt x="417" y="863"/>
                  </a:lnTo>
                  <a:lnTo>
                    <a:pt x="417" y="685"/>
                  </a:lnTo>
                  <a:lnTo>
                    <a:pt x="398" y="663"/>
                  </a:lnTo>
                  <a:lnTo>
                    <a:pt x="384" y="639"/>
                  </a:lnTo>
                  <a:lnTo>
                    <a:pt x="373" y="612"/>
                  </a:lnTo>
                  <a:lnTo>
                    <a:pt x="367" y="585"/>
                  </a:lnTo>
                  <a:lnTo>
                    <a:pt x="364" y="556"/>
                  </a:lnTo>
                  <a:lnTo>
                    <a:pt x="364" y="301"/>
                  </a:lnTo>
                  <a:lnTo>
                    <a:pt x="368" y="256"/>
                  </a:lnTo>
                  <a:lnTo>
                    <a:pt x="378" y="214"/>
                  </a:lnTo>
                  <a:lnTo>
                    <a:pt x="392" y="174"/>
                  </a:lnTo>
                  <a:lnTo>
                    <a:pt x="413" y="137"/>
                  </a:lnTo>
                  <a:lnTo>
                    <a:pt x="439" y="103"/>
                  </a:lnTo>
                  <a:lnTo>
                    <a:pt x="468" y="74"/>
                  </a:lnTo>
                  <a:lnTo>
                    <a:pt x="502" y="49"/>
                  </a:lnTo>
                  <a:lnTo>
                    <a:pt x="539" y="29"/>
                  </a:lnTo>
                  <a:lnTo>
                    <a:pt x="579" y="13"/>
                  </a:lnTo>
                  <a:lnTo>
                    <a:pt x="621" y="3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56">
              <a:extLst>
                <a:ext uri="{FF2B5EF4-FFF2-40B4-BE49-F238E27FC236}">
                  <a16:creationId xmlns:a16="http://schemas.microsoft.com/office/drawing/2014/main" id="{DCC3FA8E-8027-0A45-8ED2-758B5864F0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3451" y="2857500"/>
              <a:ext cx="220663" cy="234950"/>
            </a:xfrm>
            <a:custGeom>
              <a:avLst/>
              <a:gdLst>
                <a:gd name="T0" fmla="*/ 765 w 1386"/>
                <a:gd name="T1" fmla="*/ 3 h 1482"/>
                <a:gd name="T2" fmla="*/ 885 w 1386"/>
                <a:gd name="T3" fmla="*/ 49 h 1482"/>
                <a:gd name="T4" fmla="*/ 974 w 1386"/>
                <a:gd name="T5" fmla="*/ 137 h 1482"/>
                <a:gd name="T6" fmla="*/ 1019 w 1386"/>
                <a:gd name="T7" fmla="*/ 256 h 1482"/>
                <a:gd name="T8" fmla="*/ 1020 w 1386"/>
                <a:gd name="T9" fmla="*/ 585 h 1482"/>
                <a:gd name="T10" fmla="*/ 988 w 1386"/>
                <a:gd name="T11" fmla="*/ 663 h 1482"/>
                <a:gd name="T12" fmla="*/ 993 w 1386"/>
                <a:gd name="T13" fmla="*/ 874 h 1482"/>
                <a:gd name="T14" fmla="*/ 1082 w 1386"/>
                <a:gd name="T15" fmla="*/ 925 h 1482"/>
                <a:gd name="T16" fmla="*/ 1194 w 1386"/>
                <a:gd name="T17" fmla="*/ 996 h 1482"/>
                <a:gd name="T18" fmla="*/ 1315 w 1386"/>
                <a:gd name="T19" fmla="*/ 1087 h 1482"/>
                <a:gd name="T20" fmla="*/ 1367 w 1386"/>
                <a:gd name="T21" fmla="*/ 1154 h 1482"/>
                <a:gd name="T22" fmla="*/ 1386 w 1386"/>
                <a:gd name="T23" fmla="*/ 1237 h 1482"/>
                <a:gd name="T24" fmla="*/ 1376 w 1386"/>
                <a:gd name="T25" fmla="*/ 1447 h 1482"/>
                <a:gd name="T26" fmla="*/ 1334 w 1386"/>
                <a:gd name="T27" fmla="*/ 1479 h 1482"/>
                <a:gd name="T28" fmla="*/ 1280 w 1386"/>
                <a:gd name="T29" fmla="*/ 1473 h 1482"/>
                <a:gd name="T30" fmla="*/ 1248 w 1386"/>
                <a:gd name="T31" fmla="*/ 1431 h 1482"/>
                <a:gd name="T32" fmla="*/ 1244 w 1386"/>
                <a:gd name="T33" fmla="*/ 1221 h 1482"/>
                <a:gd name="T34" fmla="*/ 1188 w 1386"/>
                <a:gd name="T35" fmla="*/ 1164 h 1482"/>
                <a:gd name="T36" fmla="*/ 1075 w 1386"/>
                <a:gd name="T37" fmla="*/ 1084 h 1482"/>
                <a:gd name="T38" fmla="*/ 975 w 1386"/>
                <a:gd name="T39" fmla="*/ 1023 h 1482"/>
                <a:gd name="T40" fmla="*/ 902 w 1386"/>
                <a:gd name="T41" fmla="*/ 984 h 1482"/>
                <a:gd name="T42" fmla="*/ 861 w 1386"/>
                <a:gd name="T43" fmla="*/ 960 h 1482"/>
                <a:gd name="T44" fmla="*/ 832 w 1386"/>
                <a:gd name="T45" fmla="*/ 915 h 1482"/>
                <a:gd name="T46" fmla="*/ 832 w 1386"/>
                <a:gd name="T47" fmla="*/ 633 h 1482"/>
                <a:gd name="T48" fmla="*/ 862 w 1386"/>
                <a:gd name="T49" fmla="*/ 592 h 1482"/>
                <a:gd name="T50" fmla="*/ 881 w 1386"/>
                <a:gd name="T51" fmla="*/ 555 h 1482"/>
                <a:gd name="T52" fmla="*/ 869 w 1386"/>
                <a:gd name="T53" fmla="*/ 237 h 1482"/>
                <a:gd name="T54" fmla="*/ 810 w 1386"/>
                <a:gd name="T55" fmla="*/ 166 h 1482"/>
                <a:gd name="T56" fmla="*/ 721 w 1386"/>
                <a:gd name="T57" fmla="*/ 139 h 1482"/>
                <a:gd name="T58" fmla="*/ 602 w 1386"/>
                <a:gd name="T59" fmla="*/ 152 h 1482"/>
                <a:gd name="T60" fmla="*/ 533 w 1386"/>
                <a:gd name="T61" fmla="*/ 209 h 1482"/>
                <a:gd name="T62" fmla="*/ 505 w 1386"/>
                <a:gd name="T63" fmla="*/ 300 h 1482"/>
                <a:gd name="T64" fmla="*/ 514 w 1386"/>
                <a:gd name="T65" fmla="*/ 583 h 1482"/>
                <a:gd name="T66" fmla="*/ 548 w 1386"/>
                <a:gd name="T67" fmla="*/ 618 h 1482"/>
                <a:gd name="T68" fmla="*/ 556 w 1386"/>
                <a:gd name="T69" fmla="*/ 897 h 1482"/>
                <a:gd name="T70" fmla="*/ 538 w 1386"/>
                <a:gd name="T71" fmla="*/ 948 h 1482"/>
                <a:gd name="T72" fmla="*/ 500 w 1386"/>
                <a:gd name="T73" fmla="*/ 975 h 1482"/>
                <a:gd name="T74" fmla="*/ 439 w 1386"/>
                <a:gd name="T75" fmla="*/ 1008 h 1482"/>
                <a:gd name="T76" fmla="*/ 347 w 1386"/>
                <a:gd name="T77" fmla="*/ 1061 h 1482"/>
                <a:gd name="T78" fmla="*/ 236 w 1386"/>
                <a:gd name="T79" fmla="*/ 1136 h 1482"/>
                <a:gd name="T80" fmla="*/ 149 w 1386"/>
                <a:gd name="T81" fmla="*/ 1206 h 1482"/>
                <a:gd name="T82" fmla="*/ 141 w 1386"/>
                <a:gd name="T83" fmla="*/ 1412 h 1482"/>
                <a:gd name="T84" fmla="*/ 120 w 1386"/>
                <a:gd name="T85" fmla="*/ 1461 h 1482"/>
                <a:gd name="T86" fmla="*/ 70 w 1386"/>
                <a:gd name="T87" fmla="*/ 1482 h 1482"/>
                <a:gd name="T88" fmla="*/ 20 w 1386"/>
                <a:gd name="T89" fmla="*/ 1461 h 1482"/>
                <a:gd name="T90" fmla="*/ 0 w 1386"/>
                <a:gd name="T91" fmla="*/ 1412 h 1482"/>
                <a:gd name="T92" fmla="*/ 9 w 1386"/>
                <a:gd name="T93" fmla="*/ 1180 h 1482"/>
                <a:gd name="T94" fmla="*/ 50 w 1386"/>
                <a:gd name="T95" fmla="*/ 1107 h 1482"/>
                <a:gd name="T96" fmla="*/ 152 w 1386"/>
                <a:gd name="T97" fmla="*/ 1025 h 1482"/>
                <a:gd name="T98" fmla="*/ 268 w 1386"/>
                <a:gd name="T99" fmla="*/ 946 h 1482"/>
                <a:gd name="T100" fmla="*/ 367 w 1386"/>
                <a:gd name="T101" fmla="*/ 888 h 1482"/>
                <a:gd name="T102" fmla="*/ 416 w 1386"/>
                <a:gd name="T103" fmla="*/ 684 h 1482"/>
                <a:gd name="T104" fmla="*/ 373 w 1386"/>
                <a:gd name="T105" fmla="*/ 612 h 1482"/>
                <a:gd name="T106" fmla="*/ 364 w 1386"/>
                <a:gd name="T107" fmla="*/ 300 h 1482"/>
                <a:gd name="T108" fmla="*/ 393 w 1386"/>
                <a:gd name="T109" fmla="*/ 174 h 1482"/>
                <a:gd name="T110" fmla="*/ 467 w 1386"/>
                <a:gd name="T111" fmla="*/ 74 h 1482"/>
                <a:gd name="T112" fmla="*/ 578 w 1386"/>
                <a:gd name="T113" fmla="*/ 13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6" h="1482">
                  <a:moveTo>
                    <a:pt x="666" y="0"/>
                  </a:moveTo>
                  <a:lnTo>
                    <a:pt x="721" y="0"/>
                  </a:lnTo>
                  <a:lnTo>
                    <a:pt x="765" y="3"/>
                  </a:lnTo>
                  <a:lnTo>
                    <a:pt x="808" y="13"/>
                  </a:lnTo>
                  <a:lnTo>
                    <a:pt x="848" y="28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4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0"/>
                  </a:lnTo>
                  <a:lnTo>
                    <a:pt x="1022" y="555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2" y="639"/>
                  </a:lnTo>
                  <a:lnTo>
                    <a:pt x="988" y="663"/>
                  </a:lnTo>
                  <a:lnTo>
                    <a:pt x="970" y="684"/>
                  </a:lnTo>
                  <a:lnTo>
                    <a:pt x="970" y="862"/>
                  </a:lnTo>
                  <a:lnTo>
                    <a:pt x="993" y="874"/>
                  </a:lnTo>
                  <a:lnTo>
                    <a:pt x="1019" y="888"/>
                  </a:lnTo>
                  <a:lnTo>
                    <a:pt x="1048" y="905"/>
                  </a:lnTo>
                  <a:lnTo>
                    <a:pt x="1082" y="925"/>
                  </a:lnTo>
                  <a:lnTo>
                    <a:pt x="1117" y="946"/>
                  </a:lnTo>
                  <a:lnTo>
                    <a:pt x="1155" y="970"/>
                  </a:lnTo>
                  <a:lnTo>
                    <a:pt x="1194" y="996"/>
                  </a:lnTo>
                  <a:lnTo>
                    <a:pt x="1234" y="1025"/>
                  </a:lnTo>
                  <a:lnTo>
                    <a:pt x="1275" y="1055"/>
                  </a:lnTo>
                  <a:lnTo>
                    <a:pt x="1315" y="1087"/>
                  </a:lnTo>
                  <a:lnTo>
                    <a:pt x="1336" y="1107"/>
                  </a:lnTo>
                  <a:lnTo>
                    <a:pt x="1353" y="1130"/>
                  </a:lnTo>
                  <a:lnTo>
                    <a:pt x="1367" y="1154"/>
                  </a:lnTo>
                  <a:lnTo>
                    <a:pt x="1378" y="1180"/>
                  </a:lnTo>
                  <a:lnTo>
                    <a:pt x="1384" y="1208"/>
                  </a:lnTo>
                  <a:lnTo>
                    <a:pt x="1386" y="1237"/>
                  </a:lnTo>
                  <a:lnTo>
                    <a:pt x="1386" y="1412"/>
                  </a:lnTo>
                  <a:lnTo>
                    <a:pt x="1384" y="1431"/>
                  </a:lnTo>
                  <a:lnTo>
                    <a:pt x="1376" y="1447"/>
                  </a:lnTo>
                  <a:lnTo>
                    <a:pt x="1366" y="1461"/>
                  </a:lnTo>
                  <a:lnTo>
                    <a:pt x="1351" y="1473"/>
                  </a:lnTo>
                  <a:lnTo>
                    <a:pt x="1334" y="1479"/>
                  </a:lnTo>
                  <a:lnTo>
                    <a:pt x="1316" y="1482"/>
                  </a:lnTo>
                  <a:lnTo>
                    <a:pt x="1297" y="1479"/>
                  </a:lnTo>
                  <a:lnTo>
                    <a:pt x="1280" y="1473"/>
                  </a:lnTo>
                  <a:lnTo>
                    <a:pt x="1266" y="1461"/>
                  </a:lnTo>
                  <a:lnTo>
                    <a:pt x="1255" y="1447"/>
                  </a:lnTo>
                  <a:lnTo>
                    <a:pt x="1248" y="1431"/>
                  </a:lnTo>
                  <a:lnTo>
                    <a:pt x="1246" y="1412"/>
                  </a:lnTo>
                  <a:lnTo>
                    <a:pt x="1246" y="1237"/>
                  </a:lnTo>
                  <a:lnTo>
                    <a:pt x="1244" y="1221"/>
                  </a:lnTo>
                  <a:lnTo>
                    <a:pt x="1237" y="1206"/>
                  </a:lnTo>
                  <a:lnTo>
                    <a:pt x="1227" y="1195"/>
                  </a:lnTo>
                  <a:lnTo>
                    <a:pt x="1188" y="1164"/>
                  </a:lnTo>
                  <a:lnTo>
                    <a:pt x="1150" y="1136"/>
                  </a:lnTo>
                  <a:lnTo>
                    <a:pt x="1112" y="1109"/>
                  </a:lnTo>
                  <a:lnTo>
                    <a:pt x="1075" y="1084"/>
                  </a:lnTo>
                  <a:lnTo>
                    <a:pt x="1039" y="1061"/>
                  </a:lnTo>
                  <a:lnTo>
                    <a:pt x="1006" y="1041"/>
                  </a:lnTo>
                  <a:lnTo>
                    <a:pt x="975" y="1023"/>
                  </a:lnTo>
                  <a:lnTo>
                    <a:pt x="947" y="1008"/>
                  </a:lnTo>
                  <a:lnTo>
                    <a:pt x="923" y="994"/>
                  </a:lnTo>
                  <a:lnTo>
                    <a:pt x="902" y="984"/>
                  </a:lnTo>
                  <a:lnTo>
                    <a:pt x="886" y="975"/>
                  </a:lnTo>
                  <a:lnTo>
                    <a:pt x="876" y="970"/>
                  </a:lnTo>
                  <a:lnTo>
                    <a:pt x="861" y="960"/>
                  </a:lnTo>
                  <a:lnTo>
                    <a:pt x="848" y="948"/>
                  </a:lnTo>
                  <a:lnTo>
                    <a:pt x="839" y="933"/>
                  </a:lnTo>
                  <a:lnTo>
                    <a:pt x="832" y="915"/>
                  </a:lnTo>
                  <a:lnTo>
                    <a:pt x="830" y="897"/>
                  </a:lnTo>
                  <a:lnTo>
                    <a:pt x="830" y="651"/>
                  </a:lnTo>
                  <a:lnTo>
                    <a:pt x="832" y="633"/>
                  </a:lnTo>
                  <a:lnTo>
                    <a:pt x="839" y="618"/>
                  </a:lnTo>
                  <a:lnTo>
                    <a:pt x="848" y="604"/>
                  </a:lnTo>
                  <a:lnTo>
                    <a:pt x="862" y="592"/>
                  </a:lnTo>
                  <a:lnTo>
                    <a:pt x="872" y="583"/>
                  </a:lnTo>
                  <a:lnTo>
                    <a:pt x="879" y="569"/>
                  </a:lnTo>
                  <a:lnTo>
                    <a:pt x="881" y="555"/>
                  </a:lnTo>
                  <a:lnTo>
                    <a:pt x="881" y="300"/>
                  </a:lnTo>
                  <a:lnTo>
                    <a:pt x="878" y="267"/>
                  </a:lnTo>
                  <a:lnTo>
                    <a:pt x="869" y="237"/>
                  </a:lnTo>
                  <a:lnTo>
                    <a:pt x="854" y="209"/>
                  </a:lnTo>
                  <a:lnTo>
                    <a:pt x="834" y="186"/>
                  </a:lnTo>
                  <a:lnTo>
                    <a:pt x="810" y="166"/>
                  </a:lnTo>
                  <a:lnTo>
                    <a:pt x="784" y="152"/>
                  </a:lnTo>
                  <a:lnTo>
                    <a:pt x="753" y="142"/>
                  </a:lnTo>
                  <a:lnTo>
                    <a:pt x="721" y="139"/>
                  </a:lnTo>
                  <a:lnTo>
                    <a:pt x="666" y="139"/>
                  </a:lnTo>
                  <a:lnTo>
                    <a:pt x="633" y="142"/>
                  </a:lnTo>
                  <a:lnTo>
                    <a:pt x="602" y="152"/>
                  </a:lnTo>
                  <a:lnTo>
                    <a:pt x="576" y="166"/>
                  </a:lnTo>
                  <a:lnTo>
                    <a:pt x="552" y="186"/>
                  </a:lnTo>
                  <a:lnTo>
                    <a:pt x="533" y="209"/>
                  </a:lnTo>
                  <a:lnTo>
                    <a:pt x="518" y="237"/>
                  </a:lnTo>
                  <a:lnTo>
                    <a:pt x="509" y="267"/>
                  </a:lnTo>
                  <a:lnTo>
                    <a:pt x="505" y="300"/>
                  </a:lnTo>
                  <a:lnTo>
                    <a:pt x="505" y="555"/>
                  </a:lnTo>
                  <a:lnTo>
                    <a:pt x="508" y="569"/>
                  </a:lnTo>
                  <a:lnTo>
                    <a:pt x="514" y="583"/>
                  </a:lnTo>
                  <a:lnTo>
                    <a:pt x="524" y="592"/>
                  </a:lnTo>
                  <a:lnTo>
                    <a:pt x="538" y="604"/>
                  </a:lnTo>
                  <a:lnTo>
                    <a:pt x="548" y="618"/>
                  </a:lnTo>
                  <a:lnTo>
                    <a:pt x="554" y="633"/>
                  </a:lnTo>
                  <a:lnTo>
                    <a:pt x="556" y="651"/>
                  </a:lnTo>
                  <a:lnTo>
                    <a:pt x="556" y="897"/>
                  </a:lnTo>
                  <a:lnTo>
                    <a:pt x="554" y="915"/>
                  </a:lnTo>
                  <a:lnTo>
                    <a:pt x="548" y="932"/>
                  </a:lnTo>
                  <a:lnTo>
                    <a:pt x="538" y="948"/>
                  </a:lnTo>
                  <a:lnTo>
                    <a:pt x="526" y="960"/>
                  </a:lnTo>
                  <a:lnTo>
                    <a:pt x="511" y="970"/>
                  </a:lnTo>
                  <a:lnTo>
                    <a:pt x="500" y="975"/>
                  </a:lnTo>
                  <a:lnTo>
                    <a:pt x="484" y="984"/>
                  </a:lnTo>
                  <a:lnTo>
                    <a:pt x="464" y="994"/>
                  </a:lnTo>
                  <a:lnTo>
                    <a:pt x="439" y="1008"/>
                  </a:lnTo>
                  <a:lnTo>
                    <a:pt x="412" y="1023"/>
                  </a:lnTo>
                  <a:lnTo>
                    <a:pt x="381" y="1041"/>
                  </a:lnTo>
                  <a:lnTo>
                    <a:pt x="347" y="1061"/>
                  </a:lnTo>
                  <a:lnTo>
                    <a:pt x="311" y="1084"/>
                  </a:lnTo>
                  <a:lnTo>
                    <a:pt x="274" y="1109"/>
                  </a:lnTo>
                  <a:lnTo>
                    <a:pt x="236" y="1136"/>
                  </a:lnTo>
                  <a:lnTo>
                    <a:pt x="199" y="1164"/>
                  </a:lnTo>
                  <a:lnTo>
                    <a:pt x="160" y="1195"/>
                  </a:lnTo>
                  <a:lnTo>
                    <a:pt x="149" y="1206"/>
                  </a:lnTo>
                  <a:lnTo>
                    <a:pt x="143" y="1221"/>
                  </a:lnTo>
                  <a:lnTo>
                    <a:pt x="141" y="1237"/>
                  </a:lnTo>
                  <a:lnTo>
                    <a:pt x="141" y="1412"/>
                  </a:lnTo>
                  <a:lnTo>
                    <a:pt x="138" y="1431"/>
                  </a:lnTo>
                  <a:lnTo>
                    <a:pt x="131" y="1447"/>
                  </a:lnTo>
                  <a:lnTo>
                    <a:pt x="120" y="1461"/>
                  </a:lnTo>
                  <a:lnTo>
                    <a:pt x="106" y="1473"/>
                  </a:lnTo>
                  <a:lnTo>
                    <a:pt x="89" y="1479"/>
                  </a:lnTo>
                  <a:lnTo>
                    <a:pt x="70" y="1482"/>
                  </a:lnTo>
                  <a:lnTo>
                    <a:pt x="52" y="1479"/>
                  </a:lnTo>
                  <a:lnTo>
                    <a:pt x="35" y="1473"/>
                  </a:lnTo>
                  <a:lnTo>
                    <a:pt x="20" y="1461"/>
                  </a:lnTo>
                  <a:lnTo>
                    <a:pt x="10" y="1447"/>
                  </a:lnTo>
                  <a:lnTo>
                    <a:pt x="2" y="1431"/>
                  </a:lnTo>
                  <a:lnTo>
                    <a:pt x="0" y="1412"/>
                  </a:lnTo>
                  <a:lnTo>
                    <a:pt x="0" y="1237"/>
                  </a:lnTo>
                  <a:lnTo>
                    <a:pt x="2" y="1208"/>
                  </a:lnTo>
                  <a:lnTo>
                    <a:pt x="9" y="1180"/>
                  </a:lnTo>
                  <a:lnTo>
                    <a:pt x="18" y="1153"/>
                  </a:lnTo>
                  <a:lnTo>
                    <a:pt x="33" y="1129"/>
                  </a:lnTo>
                  <a:lnTo>
                    <a:pt x="50" y="1107"/>
                  </a:lnTo>
                  <a:lnTo>
                    <a:pt x="71" y="1087"/>
                  </a:lnTo>
                  <a:lnTo>
                    <a:pt x="111" y="1054"/>
                  </a:lnTo>
                  <a:lnTo>
                    <a:pt x="152" y="1025"/>
                  </a:lnTo>
                  <a:lnTo>
                    <a:pt x="192" y="996"/>
                  </a:lnTo>
                  <a:lnTo>
                    <a:pt x="231" y="970"/>
                  </a:lnTo>
                  <a:lnTo>
                    <a:pt x="268" y="946"/>
                  </a:lnTo>
                  <a:lnTo>
                    <a:pt x="304" y="924"/>
                  </a:lnTo>
                  <a:lnTo>
                    <a:pt x="338" y="905"/>
                  </a:lnTo>
                  <a:lnTo>
                    <a:pt x="367" y="888"/>
                  </a:lnTo>
                  <a:lnTo>
                    <a:pt x="394" y="873"/>
                  </a:lnTo>
                  <a:lnTo>
                    <a:pt x="416" y="862"/>
                  </a:lnTo>
                  <a:lnTo>
                    <a:pt x="416" y="684"/>
                  </a:lnTo>
                  <a:lnTo>
                    <a:pt x="398" y="663"/>
                  </a:lnTo>
                  <a:lnTo>
                    <a:pt x="383" y="639"/>
                  </a:lnTo>
                  <a:lnTo>
                    <a:pt x="373" y="612"/>
                  </a:lnTo>
                  <a:lnTo>
                    <a:pt x="366" y="585"/>
                  </a:lnTo>
                  <a:lnTo>
                    <a:pt x="364" y="555"/>
                  </a:lnTo>
                  <a:lnTo>
                    <a:pt x="364" y="300"/>
                  </a:lnTo>
                  <a:lnTo>
                    <a:pt x="367" y="256"/>
                  </a:lnTo>
                  <a:lnTo>
                    <a:pt x="377" y="214"/>
                  </a:lnTo>
                  <a:lnTo>
                    <a:pt x="393" y="174"/>
                  </a:lnTo>
                  <a:lnTo>
                    <a:pt x="413" y="137"/>
                  </a:lnTo>
                  <a:lnTo>
                    <a:pt x="438" y="103"/>
                  </a:lnTo>
                  <a:lnTo>
                    <a:pt x="467" y="74"/>
                  </a:lnTo>
                  <a:lnTo>
                    <a:pt x="501" y="49"/>
                  </a:lnTo>
                  <a:lnTo>
                    <a:pt x="538" y="28"/>
                  </a:lnTo>
                  <a:lnTo>
                    <a:pt x="578" y="13"/>
                  </a:lnTo>
                  <a:lnTo>
                    <a:pt x="621" y="3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4E80F2F3-B0BB-4F46-9B93-A0ECF38F3F69}"/>
              </a:ext>
            </a:extLst>
          </p:cNvPr>
          <p:cNvSpPr/>
          <p:nvPr/>
        </p:nvSpPr>
        <p:spPr>
          <a:xfrm>
            <a:off x="6742738" y="2432314"/>
            <a:ext cx="1608881" cy="23566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schemeClr val="tx1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D8C53DA-2879-074D-9121-9ED8F2086573}"/>
              </a:ext>
            </a:extLst>
          </p:cNvPr>
          <p:cNvSpPr txBox="1"/>
          <p:nvPr/>
        </p:nvSpPr>
        <p:spPr>
          <a:xfrm>
            <a:off x="6774305" y="3682181"/>
            <a:ext cx="1545747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zh-CN" altLang="en-US" sz="16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及时支付</a:t>
            </a:r>
            <a:endParaRPr kumimoji="1" lang="en-US" altLang="zh-CN" sz="16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marL="285750" marR="0" lvl="0" indent="-28575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zh-CN" altLang="en-US" sz="16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担保支付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CD27817-EF5E-4344-8F6C-C940E220313A}"/>
              </a:ext>
            </a:extLst>
          </p:cNvPr>
          <p:cNvSpPr txBox="1"/>
          <p:nvPr/>
        </p:nvSpPr>
        <p:spPr>
          <a:xfrm>
            <a:off x="7009336" y="3172081"/>
            <a:ext cx="118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按支付的结算模式分类</a:t>
            </a:r>
          </a:p>
        </p:txBody>
      </p:sp>
      <p:grpSp>
        <p:nvGrpSpPr>
          <p:cNvPr id="29" name="Group 111">
            <a:extLst>
              <a:ext uri="{FF2B5EF4-FFF2-40B4-BE49-F238E27FC236}">
                <a16:creationId xmlns:a16="http://schemas.microsoft.com/office/drawing/2014/main" id="{7F74598B-8A16-6442-AC7E-7099761EF63F}"/>
              </a:ext>
            </a:extLst>
          </p:cNvPr>
          <p:cNvGrpSpPr/>
          <p:nvPr/>
        </p:nvGrpSpPr>
        <p:grpSpPr>
          <a:xfrm>
            <a:off x="7336528" y="2705766"/>
            <a:ext cx="444450" cy="443173"/>
            <a:chOff x="8153400" y="2690813"/>
            <a:chExt cx="552450" cy="550862"/>
          </a:xfrm>
          <a:solidFill>
            <a:schemeClr val="tx2"/>
          </a:solidFill>
        </p:grpSpPr>
        <p:sp>
          <p:nvSpPr>
            <p:cNvPr id="30" name="Freeform 123">
              <a:extLst>
                <a:ext uri="{FF2B5EF4-FFF2-40B4-BE49-F238E27FC236}">
                  <a16:creationId xmlns:a16="http://schemas.microsoft.com/office/drawing/2014/main" id="{AE88812B-5F9B-9446-BBAE-87BA0741DB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5325" y="2835275"/>
              <a:ext cx="228600" cy="239712"/>
            </a:xfrm>
            <a:custGeom>
              <a:avLst/>
              <a:gdLst>
                <a:gd name="T0" fmla="*/ 803 w 1447"/>
                <a:gd name="T1" fmla="*/ 4 h 1516"/>
                <a:gd name="T2" fmla="*/ 937 w 1447"/>
                <a:gd name="T3" fmla="*/ 47 h 1516"/>
                <a:gd name="T4" fmla="*/ 1045 w 1447"/>
                <a:gd name="T5" fmla="*/ 131 h 1516"/>
                <a:gd name="T6" fmla="*/ 1117 w 1447"/>
                <a:gd name="T7" fmla="*/ 249 h 1516"/>
                <a:gd name="T8" fmla="*/ 1143 w 1447"/>
                <a:gd name="T9" fmla="*/ 388 h 1516"/>
                <a:gd name="T10" fmla="*/ 1134 w 1447"/>
                <a:gd name="T11" fmla="*/ 803 h 1516"/>
                <a:gd name="T12" fmla="*/ 1093 w 1447"/>
                <a:gd name="T13" fmla="*/ 884 h 1516"/>
                <a:gd name="T14" fmla="*/ 1095 w 1447"/>
                <a:gd name="T15" fmla="*/ 1191 h 1516"/>
                <a:gd name="T16" fmla="*/ 1188 w 1447"/>
                <a:gd name="T17" fmla="*/ 1242 h 1516"/>
                <a:gd name="T18" fmla="*/ 1308 w 1447"/>
                <a:gd name="T19" fmla="*/ 1315 h 1516"/>
                <a:gd name="T20" fmla="*/ 1418 w 1447"/>
                <a:gd name="T21" fmla="*/ 1388 h 1516"/>
                <a:gd name="T22" fmla="*/ 1447 w 1447"/>
                <a:gd name="T23" fmla="*/ 1434 h 1516"/>
                <a:gd name="T24" fmla="*/ 1435 w 1447"/>
                <a:gd name="T25" fmla="*/ 1486 h 1516"/>
                <a:gd name="T26" fmla="*/ 1394 w 1447"/>
                <a:gd name="T27" fmla="*/ 1513 h 1516"/>
                <a:gd name="T28" fmla="*/ 1349 w 1447"/>
                <a:gd name="T29" fmla="*/ 1510 h 1516"/>
                <a:gd name="T30" fmla="*/ 1233 w 1447"/>
                <a:gd name="T31" fmla="*/ 1433 h 1516"/>
                <a:gd name="T32" fmla="*/ 1119 w 1447"/>
                <a:gd name="T33" fmla="*/ 1364 h 1516"/>
                <a:gd name="T34" fmla="*/ 1032 w 1447"/>
                <a:gd name="T35" fmla="*/ 1316 h 1516"/>
                <a:gd name="T36" fmla="*/ 980 w 1447"/>
                <a:gd name="T37" fmla="*/ 1290 h 1516"/>
                <a:gd name="T38" fmla="*/ 941 w 1447"/>
                <a:gd name="T39" fmla="*/ 1250 h 1516"/>
                <a:gd name="T40" fmla="*/ 932 w 1447"/>
                <a:gd name="T41" fmla="*/ 872 h 1516"/>
                <a:gd name="T42" fmla="*/ 950 w 1447"/>
                <a:gd name="T43" fmla="*/ 826 h 1516"/>
                <a:gd name="T44" fmla="*/ 993 w 1447"/>
                <a:gd name="T45" fmla="*/ 783 h 1516"/>
                <a:gd name="T46" fmla="*/ 1003 w 1447"/>
                <a:gd name="T47" fmla="*/ 388 h 1516"/>
                <a:gd name="T48" fmla="*/ 975 w 1447"/>
                <a:gd name="T49" fmla="*/ 275 h 1516"/>
                <a:gd name="T50" fmla="*/ 902 w 1447"/>
                <a:gd name="T51" fmla="*/ 189 h 1516"/>
                <a:gd name="T52" fmla="*/ 796 w 1447"/>
                <a:gd name="T53" fmla="*/ 144 h 1516"/>
                <a:gd name="T54" fmla="*/ 640 w 1447"/>
                <a:gd name="T55" fmla="*/ 144 h 1516"/>
                <a:gd name="T56" fmla="*/ 533 w 1447"/>
                <a:gd name="T57" fmla="*/ 189 h 1516"/>
                <a:gd name="T58" fmla="*/ 459 w 1447"/>
                <a:gd name="T59" fmla="*/ 275 h 1516"/>
                <a:gd name="T60" fmla="*/ 432 w 1447"/>
                <a:gd name="T61" fmla="*/ 388 h 1516"/>
                <a:gd name="T62" fmla="*/ 442 w 1447"/>
                <a:gd name="T63" fmla="*/ 783 h 1516"/>
                <a:gd name="T64" fmla="*/ 485 w 1447"/>
                <a:gd name="T65" fmla="*/ 826 h 1516"/>
                <a:gd name="T66" fmla="*/ 503 w 1447"/>
                <a:gd name="T67" fmla="*/ 872 h 1516"/>
                <a:gd name="T68" fmla="*/ 494 w 1447"/>
                <a:gd name="T69" fmla="*/ 1250 h 1516"/>
                <a:gd name="T70" fmla="*/ 454 w 1447"/>
                <a:gd name="T71" fmla="*/ 1290 h 1516"/>
                <a:gd name="T72" fmla="*/ 400 w 1447"/>
                <a:gd name="T73" fmla="*/ 1317 h 1516"/>
                <a:gd name="T74" fmla="*/ 311 w 1447"/>
                <a:gd name="T75" fmla="*/ 1366 h 1516"/>
                <a:gd name="T76" fmla="*/ 196 w 1447"/>
                <a:gd name="T77" fmla="*/ 1436 h 1516"/>
                <a:gd name="T78" fmla="*/ 93 w 1447"/>
                <a:gd name="T79" fmla="*/ 1502 h 1516"/>
                <a:gd name="T80" fmla="*/ 41 w 1447"/>
                <a:gd name="T81" fmla="*/ 1500 h 1516"/>
                <a:gd name="T82" fmla="*/ 3 w 1447"/>
                <a:gd name="T83" fmla="*/ 1459 h 1516"/>
                <a:gd name="T84" fmla="*/ 6 w 1447"/>
                <a:gd name="T85" fmla="*/ 1406 h 1516"/>
                <a:gd name="T86" fmla="*/ 75 w 1447"/>
                <a:gd name="T87" fmla="*/ 1346 h 1516"/>
                <a:gd name="T88" fmla="*/ 205 w 1447"/>
                <a:gd name="T89" fmla="*/ 1265 h 1516"/>
                <a:gd name="T90" fmla="*/ 310 w 1447"/>
                <a:gd name="T91" fmla="*/ 1206 h 1516"/>
                <a:gd name="T92" fmla="*/ 361 w 1447"/>
                <a:gd name="T93" fmla="*/ 907 h 1516"/>
                <a:gd name="T94" fmla="*/ 302 w 1447"/>
                <a:gd name="T95" fmla="*/ 814 h 1516"/>
                <a:gd name="T96" fmla="*/ 291 w 1447"/>
                <a:gd name="T97" fmla="*/ 388 h 1516"/>
                <a:gd name="T98" fmla="*/ 316 w 1447"/>
                <a:gd name="T99" fmla="*/ 249 h 1516"/>
                <a:gd name="T100" fmla="*/ 389 w 1447"/>
                <a:gd name="T101" fmla="*/ 131 h 1516"/>
                <a:gd name="T102" fmla="*/ 496 w 1447"/>
                <a:gd name="T103" fmla="*/ 47 h 1516"/>
                <a:gd name="T104" fmla="*/ 630 w 1447"/>
                <a:gd name="T105" fmla="*/ 4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47" h="1516">
                  <a:moveTo>
                    <a:pt x="679" y="0"/>
                  </a:moveTo>
                  <a:lnTo>
                    <a:pt x="755" y="0"/>
                  </a:lnTo>
                  <a:lnTo>
                    <a:pt x="803" y="4"/>
                  </a:lnTo>
                  <a:lnTo>
                    <a:pt x="851" y="13"/>
                  </a:lnTo>
                  <a:lnTo>
                    <a:pt x="895" y="27"/>
                  </a:lnTo>
                  <a:lnTo>
                    <a:pt x="937" y="47"/>
                  </a:lnTo>
                  <a:lnTo>
                    <a:pt x="976" y="70"/>
                  </a:lnTo>
                  <a:lnTo>
                    <a:pt x="1013" y="98"/>
                  </a:lnTo>
                  <a:lnTo>
                    <a:pt x="1045" y="131"/>
                  </a:lnTo>
                  <a:lnTo>
                    <a:pt x="1073" y="166"/>
                  </a:lnTo>
                  <a:lnTo>
                    <a:pt x="1097" y="206"/>
                  </a:lnTo>
                  <a:lnTo>
                    <a:pt x="1117" y="249"/>
                  </a:lnTo>
                  <a:lnTo>
                    <a:pt x="1131" y="293"/>
                  </a:lnTo>
                  <a:lnTo>
                    <a:pt x="1139" y="340"/>
                  </a:lnTo>
                  <a:lnTo>
                    <a:pt x="1143" y="388"/>
                  </a:lnTo>
                  <a:lnTo>
                    <a:pt x="1143" y="741"/>
                  </a:lnTo>
                  <a:lnTo>
                    <a:pt x="1141" y="772"/>
                  </a:lnTo>
                  <a:lnTo>
                    <a:pt x="1134" y="803"/>
                  </a:lnTo>
                  <a:lnTo>
                    <a:pt x="1125" y="831"/>
                  </a:lnTo>
                  <a:lnTo>
                    <a:pt x="1110" y="858"/>
                  </a:lnTo>
                  <a:lnTo>
                    <a:pt x="1093" y="884"/>
                  </a:lnTo>
                  <a:lnTo>
                    <a:pt x="1072" y="907"/>
                  </a:lnTo>
                  <a:lnTo>
                    <a:pt x="1072" y="1179"/>
                  </a:lnTo>
                  <a:lnTo>
                    <a:pt x="1095" y="1191"/>
                  </a:lnTo>
                  <a:lnTo>
                    <a:pt x="1123" y="1205"/>
                  </a:lnTo>
                  <a:lnTo>
                    <a:pt x="1153" y="1222"/>
                  </a:lnTo>
                  <a:lnTo>
                    <a:pt x="1188" y="1242"/>
                  </a:lnTo>
                  <a:lnTo>
                    <a:pt x="1226" y="1264"/>
                  </a:lnTo>
                  <a:lnTo>
                    <a:pt x="1266" y="1288"/>
                  </a:lnTo>
                  <a:lnTo>
                    <a:pt x="1308" y="1315"/>
                  </a:lnTo>
                  <a:lnTo>
                    <a:pt x="1353" y="1343"/>
                  </a:lnTo>
                  <a:lnTo>
                    <a:pt x="1385" y="1365"/>
                  </a:lnTo>
                  <a:lnTo>
                    <a:pt x="1418" y="1388"/>
                  </a:lnTo>
                  <a:lnTo>
                    <a:pt x="1432" y="1401"/>
                  </a:lnTo>
                  <a:lnTo>
                    <a:pt x="1441" y="1417"/>
                  </a:lnTo>
                  <a:lnTo>
                    <a:pt x="1447" y="1434"/>
                  </a:lnTo>
                  <a:lnTo>
                    <a:pt x="1447" y="1451"/>
                  </a:lnTo>
                  <a:lnTo>
                    <a:pt x="1444" y="1469"/>
                  </a:lnTo>
                  <a:lnTo>
                    <a:pt x="1435" y="1486"/>
                  </a:lnTo>
                  <a:lnTo>
                    <a:pt x="1423" y="1499"/>
                  </a:lnTo>
                  <a:lnTo>
                    <a:pt x="1409" y="1508"/>
                  </a:lnTo>
                  <a:lnTo>
                    <a:pt x="1394" y="1513"/>
                  </a:lnTo>
                  <a:lnTo>
                    <a:pt x="1378" y="1516"/>
                  </a:lnTo>
                  <a:lnTo>
                    <a:pt x="1363" y="1515"/>
                  </a:lnTo>
                  <a:lnTo>
                    <a:pt x="1349" y="1510"/>
                  </a:lnTo>
                  <a:lnTo>
                    <a:pt x="1337" y="1503"/>
                  </a:lnTo>
                  <a:lnTo>
                    <a:pt x="1276" y="1460"/>
                  </a:lnTo>
                  <a:lnTo>
                    <a:pt x="1233" y="1433"/>
                  </a:lnTo>
                  <a:lnTo>
                    <a:pt x="1193" y="1408"/>
                  </a:lnTo>
                  <a:lnTo>
                    <a:pt x="1155" y="1385"/>
                  </a:lnTo>
                  <a:lnTo>
                    <a:pt x="1119" y="1364"/>
                  </a:lnTo>
                  <a:lnTo>
                    <a:pt x="1087" y="1345"/>
                  </a:lnTo>
                  <a:lnTo>
                    <a:pt x="1058" y="1329"/>
                  </a:lnTo>
                  <a:lnTo>
                    <a:pt x="1032" y="1316"/>
                  </a:lnTo>
                  <a:lnTo>
                    <a:pt x="1010" y="1304"/>
                  </a:lnTo>
                  <a:lnTo>
                    <a:pt x="993" y="1296"/>
                  </a:lnTo>
                  <a:lnTo>
                    <a:pt x="980" y="1290"/>
                  </a:lnTo>
                  <a:lnTo>
                    <a:pt x="964" y="1279"/>
                  </a:lnTo>
                  <a:lnTo>
                    <a:pt x="951" y="1265"/>
                  </a:lnTo>
                  <a:lnTo>
                    <a:pt x="941" y="1250"/>
                  </a:lnTo>
                  <a:lnTo>
                    <a:pt x="934" y="1232"/>
                  </a:lnTo>
                  <a:lnTo>
                    <a:pt x="932" y="1213"/>
                  </a:lnTo>
                  <a:lnTo>
                    <a:pt x="932" y="872"/>
                  </a:lnTo>
                  <a:lnTo>
                    <a:pt x="934" y="855"/>
                  </a:lnTo>
                  <a:lnTo>
                    <a:pt x="940" y="839"/>
                  </a:lnTo>
                  <a:lnTo>
                    <a:pt x="950" y="826"/>
                  </a:lnTo>
                  <a:lnTo>
                    <a:pt x="963" y="814"/>
                  </a:lnTo>
                  <a:lnTo>
                    <a:pt x="980" y="801"/>
                  </a:lnTo>
                  <a:lnTo>
                    <a:pt x="993" y="783"/>
                  </a:lnTo>
                  <a:lnTo>
                    <a:pt x="1000" y="763"/>
                  </a:lnTo>
                  <a:lnTo>
                    <a:pt x="1003" y="741"/>
                  </a:lnTo>
                  <a:lnTo>
                    <a:pt x="1003" y="388"/>
                  </a:lnTo>
                  <a:lnTo>
                    <a:pt x="1000" y="348"/>
                  </a:lnTo>
                  <a:lnTo>
                    <a:pt x="991" y="311"/>
                  </a:lnTo>
                  <a:lnTo>
                    <a:pt x="975" y="275"/>
                  </a:lnTo>
                  <a:lnTo>
                    <a:pt x="955" y="242"/>
                  </a:lnTo>
                  <a:lnTo>
                    <a:pt x="931" y="214"/>
                  </a:lnTo>
                  <a:lnTo>
                    <a:pt x="902" y="189"/>
                  </a:lnTo>
                  <a:lnTo>
                    <a:pt x="870" y="169"/>
                  </a:lnTo>
                  <a:lnTo>
                    <a:pt x="834" y="154"/>
                  </a:lnTo>
                  <a:lnTo>
                    <a:pt x="796" y="144"/>
                  </a:lnTo>
                  <a:lnTo>
                    <a:pt x="756" y="141"/>
                  </a:lnTo>
                  <a:lnTo>
                    <a:pt x="680" y="141"/>
                  </a:lnTo>
                  <a:lnTo>
                    <a:pt x="640" y="144"/>
                  </a:lnTo>
                  <a:lnTo>
                    <a:pt x="601" y="154"/>
                  </a:lnTo>
                  <a:lnTo>
                    <a:pt x="566" y="169"/>
                  </a:lnTo>
                  <a:lnTo>
                    <a:pt x="533" y="189"/>
                  </a:lnTo>
                  <a:lnTo>
                    <a:pt x="505" y="213"/>
                  </a:lnTo>
                  <a:lnTo>
                    <a:pt x="479" y="242"/>
                  </a:lnTo>
                  <a:lnTo>
                    <a:pt x="459" y="275"/>
                  </a:lnTo>
                  <a:lnTo>
                    <a:pt x="445" y="310"/>
                  </a:lnTo>
                  <a:lnTo>
                    <a:pt x="435" y="348"/>
                  </a:lnTo>
                  <a:lnTo>
                    <a:pt x="432" y="388"/>
                  </a:lnTo>
                  <a:lnTo>
                    <a:pt x="432" y="741"/>
                  </a:lnTo>
                  <a:lnTo>
                    <a:pt x="434" y="763"/>
                  </a:lnTo>
                  <a:lnTo>
                    <a:pt x="442" y="783"/>
                  </a:lnTo>
                  <a:lnTo>
                    <a:pt x="454" y="801"/>
                  </a:lnTo>
                  <a:lnTo>
                    <a:pt x="471" y="814"/>
                  </a:lnTo>
                  <a:lnTo>
                    <a:pt x="485" y="826"/>
                  </a:lnTo>
                  <a:lnTo>
                    <a:pt x="494" y="839"/>
                  </a:lnTo>
                  <a:lnTo>
                    <a:pt x="500" y="855"/>
                  </a:lnTo>
                  <a:lnTo>
                    <a:pt x="503" y="872"/>
                  </a:lnTo>
                  <a:lnTo>
                    <a:pt x="503" y="1213"/>
                  </a:lnTo>
                  <a:lnTo>
                    <a:pt x="500" y="1232"/>
                  </a:lnTo>
                  <a:lnTo>
                    <a:pt x="494" y="1250"/>
                  </a:lnTo>
                  <a:lnTo>
                    <a:pt x="484" y="1265"/>
                  </a:lnTo>
                  <a:lnTo>
                    <a:pt x="470" y="1279"/>
                  </a:lnTo>
                  <a:lnTo>
                    <a:pt x="454" y="1290"/>
                  </a:lnTo>
                  <a:lnTo>
                    <a:pt x="440" y="1296"/>
                  </a:lnTo>
                  <a:lnTo>
                    <a:pt x="422" y="1305"/>
                  </a:lnTo>
                  <a:lnTo>
                    <a:pt x="400" y="1317"/>
                  </a:lnTo>
                  <a:lnTo>
                    <a:pt x="374" y="1331"/>
                  </a:lnTo>
                  <a:lnTo>
                    <a:pt x="344" y="1347"/>
                  </a:lnTo>
                  <a:lnTo>
                    <a:pt x="311" y="1366"/>
                  </a:lnTo>
                  <a:lnTo>
                    <a:pt x="275" y="1387"/>
                  </a:lnTo>
                  <a:lnTo>
                    <a:pt x="237" y="1410"/>
                  </a:lnTo>
                  <a:lnTo>
                    <a:pt x="196" y="1436"/>
                  </a:lnTo>
                  <a:lnTo>
                    <a:pt x="153" y="1463"/>
                  </a:lnTo>
                  <a:lnTo>
                    <a:pt x="110" y="1492"/>
                  </a:lnTo>
                  <a:lnTo>
                    <a:pt x="93" y="1502"/>
                  </a:lnTo>
                  <a:lnTo>
                    <a:pt x="75" y="1505"/>
                  </a:lnTo>
                  <a:lnTo>
                    <a:pt x="58" y="1505"/>
                  </a:lnTo>
                  <a:lnTo>
                    <a:pt x="41" y="1500"/>
                  </a:lnTo>
                  <a:lnTo>
                    <a:pt x="25" y="1489"/>
                  </a:lnTo>
                  <a:lnTo>
                    <a:pt x="12" y="1476"/>
                  </a:lnTo>
                  <a:lnTo>
                    <a:pt x="3" y="1459"/>
                  </a:lnTo>
                  <a:lnTo>
                    <a:pt x="0" y="1441"/>
                  </a:lnTo>
                  <a:lnTo>
                    <a:pt x="1" y="1423"/>
                  </a:lnTo>
                  <a:lnTo>
                    <a:pt x="6" y="1406"/>
                  </a:lnTo>
                  <a:lnTo>
                    <a:pt x="15" y="1390"/>
                  </a:lnTo>
                  <a:lnTo>
                    <a:pt x="29" y="1378"/>
                  </a:lnTo>
                  <a:lnTo>
                    <a:pt x="75" y="1346"/>
                  </a:lnTo>
                  <a:lnTo>
                    <a:pt x="121" y="1317"/>
                  </a:lnTo>
                  <a:lnTo>
                    <a:pt x="164" y="1291"/>
                  </a:lnTo>
                  <a:lnTo>
                    <a:pt x="205" y="1265"/>
                  </a:lnTo>
                  <a:lnTo>
                    <a:pt x="243" y="1243"/>
                  </a:lnTo>
                  <a:lnTo>
                    <a:pt x="278" y="1223"/>
                  </a:lnTo>
                  <a:lnTo>
                    <a:pt x="310" y="1206"/>
                  </a:lnTo>
                  <a:lnTo>
                    <a:pt x="338" y="1192"/>
                  </a:lnTo>
                  <a:lnTo>
                    <a:pt x="361" y="1179"/>
                  </a:lnTo>
                  <a:lnTo>
                    <a:pt x="361" y="907"/>
                  </a:lnTo>
                  <a:lnTo>
                    <a:pt x="337" y="878"/>
                  </a:lnTo>
                  <a:lnTo>
                    <a:pt x="317" y="848"/>
                  </a:lnTo>
                  <a:lnTo>
                    <a:pt x="302" y="814"/>
                  </a:lnTo>
                  <a:lnTo>
                    <a:pt x="293" y="778"/>
                  </a:lnTo>
                  <a:lnTo>
                    <a:pt x="291" y="741"/>
                  </a:lnTo>
                  <a:lnTo>
                    <a:pt x="291" y="388"/>
                  </a:lnTo>
                  <a:lnTo>
                    <a:pt x="293" y="340"/>
                  </a:lnTo>
                  <a:lnTo>
                    <a:pt x="302" y="293"/>
                  </a:lnTo>
                  <a:lnTo>
                    <a:pt x="316" y="249"/>
                  </a:lnTo>
                  <a:lnTo>
                    <a:pt x="336" y="206"/>
                  </a:lnTo>
                  <a:lnTo>
                    <a:pt x="360" y="166"/>
                  </a:lnTo>
                  <a:lnTo>
                    <a:pt x="389" y="131"/>
                  </a:lnTo>
                  <a:lnTo>
                    <a:pt x="420" y="98"/>
                  </a:lnTo>
                  <a:lnTo>
                    <a:pt x="456" y="70"/>
                  </a:lnTo>
                  <a:lnTo>
                    <a:pt x="496" y="47"/>
                  </a:lnTo>
                  <a:lnTo>
                    <a:pt x="538" y="27"/>
                  </a:lnTo>
                  <a:lnTo>
                    <a:pt x="583" y="13"/>
                  </a:lnTo>
                  <a:lnTo>
                    <a:pt x="630" y="4"/>
                  </a:lnTo>
                  <a:lnTo>
                    <a:pt x="6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124">
              <a:extLst>
                <a:ext uri="{FF2B5EF4-FFF2-40B4-BE49-F238E27FC236}">
                  <a16:creationId xmlns:a16="http://schemas.microsoft.com/office/drawing/2014/main" id="{6FC73E82-8CF8-3042-B13A-F8713B3714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53400" y="2690813"/>
              <a:ext cx="552450" cy="550862"/>
            </a:xfrm>
            <a:custGeom>
              <a:avLst/>
              <a:gdLst>
                <a:gd name="T0" fmla="*/ 1469 w 3480"/>
                <a:gd name="T1" fmla="*/ 545 h 3470"/>
                <a:gd name="T2" fmla="*/ 1148 w 3480"/>
                <a:gd name="T3" fmla="*/ 664 h 3470"/>
                <a:gd name="T4" fmla="*/ 878 w 3480"/>
                <a:gd name="T5" fmla="*/ 864 h 3470"/>
                <a:gd name="T6" fmla="*/ 673 w 3480"/>
                <a:gd name="T7" fmla="*/ 1129 h 3470"/>
                <a:gd name="T8" fmla="*/ 545 w 3480"/>
                <a:gd name="T9" fmla="*/ 1445 h 3470"/>
                <a:gd name="T10" fmla="*/ 516 w 3480"/>
                <a:gd name="T11" fmla="*/ 1720 h 3470"/>
                <a:gd name="T12" fmla="*/ 516 w 3480"/>
                <a:gd name="T13" fmla="*/ 1853 h 3470"/>
                <a:gd name="T14" fmla="*/ 598 w 3480"/>
                <a:gd name="T15" fmla="*/ 2188 h 3470"/>
                <a:gd name="T16" fmla="*/ 766 w 3480"/>
                <a:gd name="T17" fmla="*/ 2481 h 3470"/>
                <a:gd name="T18" fmla="*/ 1006 w 3480"/>
                <a:gd name="T19" fmla="*/ 2715 h 3470"/>
                <a:gd name="T20" fmla="*/ 1303 w 3480"/>
                <a:gd name="T21" fmla="*/ 2877 h 3470"/>
                <a:gd name="T22" fmla="*/ 1643 w 3480"/>
                <a:gd name="T23" fmla="*/ 2952 h 3470"/>
                <a:gd name="T24" fmla="*/ 2000 w 3480"/>
                <a:gd name="T25" fmla="*/ 2925 h 3470"/>
                <a:gd name="T26" fmla="*/ 2324 w 3480"/>
                <a:gd name="T27" fmla="*/ 2802 h 3470"/>
                <a:gd name="T28" fmla="*/ 2597 w 3480"/>
                <a:gd name="T29" fmla="*/ 2597 h 3470"/>
                <a:gd name="T30" fmla="*/ 2803 w 3480"/>
                <a:gd name="T31" fmla="*/ 2325 h 3470"/>
                <a:gd name="T32" fmla="*/ 2926 w 3480"/>
                <a:gd name="T33" fmla="*/ 2002 h 3470"/>
                <a:gd name="T34" fmla="*/ 2953 w 3480"/>
                <a:gd name="T35" fmla="*/ 1645 h 3470"/>
                <a:gd name="T36" fmla="*/ 2876 w 3480"/>
                <a:gd name="T37" fmla="*/ 1301 h 3470"/>
                <a:gd name="T38" fmla="*/ 2709 w 3480"/>
                <a:gd name="T39" fmla="*/ 1002 h 3470"/>
                <a:gd name="T40" fmla="*/ 2469 w 3480"/>
                <a:gd name="T41" fmla="*/ 761 h 3470"/>
                <a:gd name="T42" fmla="*/ 2168 w 3480"/>
                <a:gd name="T43" fmla="*/ 595 h 3470"/>
                <a:gd name="T44" fmla="*/ 1824 w 3480"/>
                <a:gd name="T45" fmla="*/ 518 h 3470"/>
                <a:gd name="T46" fmla="*/ 1776 w 3480"/>
                <a:gd name="T47" fmla="*/ 9 h 3470"/>
                <a:gd name="T48" fmla="*/ 1811 w 3480"/>
                <a:gd name="T49" fmla="*/ 70 h 3470"/>
                <a:gd name="T50" fmla="*/ 2085 w 3480"/>
                <a:gd name="T51" fmla="*/ 422 h 3470"/>
                <a:gd name="T52" fmla="*/ 2418 w 3480"/>
                <a:gd name="T53" fmla="*/ 559 h 3470"/>
                <a:gd name="T54" fmla="*/ 2700 w 3480"/>
                <a:gd name="T55" fmla="*/ 776 h 3470"/>
                <a:gd name="T56" fmla="*/ 2916 w 3480"/>
                <a:gd name="T57" fmla="*/ 1058 h 3470"/>
                <a:gd name="T58" fmla="*/ 3053 w 3480"/>
                <a:gd name="T59" fmla="*/ 1390 h 3470"/>
                <a:gd name="T60" fmla="*/ 3409 w 3480"/>
                <a:gd name="T61" fmla="*/ 1665 h 3470"/>
                <a:gd name="T62" fmla="*/ 3471 w 3480"/>
                <a:gd name="T63" fmla="*/ 1699 h 3470"/>
                <a:gd name="T64" fmla="*/ 3471 w 3480"/>
                <a:gd name="T65" fmla="*/ 1771 h 3470"/>
                <a:gd name="T66" fmla="*/ 3409 w 3480"/>
                <a:gd name="T67" fmla="*/ 1805 h 3470"/>
                <a:gd name="T68" fmla="*/ 3053 w 3480"/>
                <a:gd name="T69" fmla="*/ 2080 h 3470"/>
                <a:gd name="T70" fmla="*/ 2916 w 3480"/>
                <a:gd name="T71" fmla="*/ 2412 h 3470"/>
                <a:gd name="T72" fmla="*/ 2700 w 3480"/>
                <a:gd name="T73" fmla="*/ 2694 h 3470"/>
                <a:gd name="T74" fmla="*/ 2418 w 3480"/>
                <a:gd name="T75" fmla="*/ 2911 h 3470"/>
                <a:gd name="T76" fmla="*/ 2085 w 3480"/>
                <a:gd name="T77" fmla="*/ 3048 h 3470"/>
                <a:gd name="T78" fmla="*/ 1811 w 3480"/>
                <a:gd name="T79" fmla="*/ 3400 h 3470"/>
                <a:gd name="T80" fmla="*/ 1776 w 3480"/>
                <a:gd name="T81" fmla="*/ 3461 h 3470"/>
                <a:gd name="T82" fmla="*/ 1704 w 3480"/>
                <a:gd name="T83" fmla="*/ 3461 h 3470"/>
                <a:gd name="T84" fmla="*/ 1669 w 3480"/>
                <a:gd name="T85" fmla="*/ 3400 h 3470"/>
                <a:gd name="T86" fmla="*/ 1392 w 3480"/>
                <a:gd name="T87" fmla="*/ 3051 h 3470"/>
                <a:gd name="T88" fmla="*/ 1057 w 3480"/>
                <a:gd name="T89" fmla="*/ 2915 h 3470"/>
                <a:gd name="T90" fmla="*/ 772 w 3480"/>
                <a:gd name="T91" fmla="*/ 2698 h 3470"/>
                <a:gd name="T92" fmla="*/ 554 w 3480"/>
                <a:gd name="T93" fmla="*/ 2415 h 3470"/>
                <a:gd name="T94" fmla="*/ 414 w 3480"/>
                <a:gd name="T95" fmla="*/ 2081 h 3470"/>
                <a:gd name="T96" fmla="*/ 71 w 3480"/>
                <a:gd name="T97" fmla="*/ 1805 h 3470"/>
                <a:gd name="T98" fmla="*/ 9 w 3480"/>
                <a:gd name="T99" fmla="*/ 1771 h 3470"/>
                <a:gd name="T100" fmla="*/ 9 w 3480"/>
                <a:gd name="T101" fmla="*/ 1699 h 3470"/>
                <a:gd name="T102" fmla="*/ 71 w 3480"/>
                <a:gd name="T103" fmla="*/ 1665 h 3470"/>
                <a:gd name="T104" fmla="*/ 414 w 3480"/>
                <a:gd name="T105" fmla="*/ 1389 h 3470"/>
                <a:gd name="T106" fmla="*/ 553 w 3480"/>
                <a:gd name="T107" fmla="*/ 1055 h 3470"/>
                <a:gd name="T108" fmla="*/ 772 w 3480"/>
                <a:gd name="T109" fmla="*/ 772 h 3470"/>
                <a:gd name="T110" fmla="*/ 1056 w 3480"/>
                <a:gd name="T111" fmla="*/ 555 h 3470"/>
                <a:gd name="T112" fmla="*/ 1392 w 3480"/>
                <a:gd name="T113" fmla="*/ 419 h 3470"/>
                <a:gd name="T114" fmla="*/ 1669 w 3480"/>
                <a:gd name="T115" fmla="*/ 70 h 3470"/>
                <a:gd name="T116" fmla="*/ 1704 w 3480"/>
                <a:gd name="T117" fmla="*/ 9 h 3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80" h="3470">
                  <a:moveTo>
                    <a:pt x="1733" y="515"/>
                  </a:moveTo>
                  <a:lnTo>
                    <a:pt x="1643" y="518"/>
                  </a:lnTo>
                  <a:lnTo>
                    <a:pt x="1555" y="529"/>
                  </a:lnTo>
                  <a:lnTo>
                    <a:pt x="1469" y="545"/>
                  </a:lnTo>
                  <a:lnTo>
                    <a:pt x="1385" y="566"/>
                  </a:lnTo>
                  <a:lnTo>
                    <a:pt x="1303" y="593"/>
                  </a:lnTo>
                  <a:lnTo>
                    <a:pt x="1224" y="626"/>
                  </a:lnTo>
                  <a:lnTo>
                    <a:pt x="1148" y="664"/>
                  </a:lnTo>
                  <a:lnTo>
                    <a:pt x="1076" y="707"/>
                  </a:lnTo>
                  <a:lnTo>
                    <a:pt x="1006" y="755"/>
                  </a:lnTo>
                  <a:lnTo>
                    <a:pt x="941" y="808"/>
                  </a:lnTo>
                  <a:lnTo>
                    <a:pt x="878" y="864"/>
                  </a:lnTo>
                  <a:lnTo>
                    <a:pt x="820" y="924"/>
                  </a:lnTo>
                  <a:lnTo>
                    <a:pt x="767" y="989"/>
                  </a:lnTo>
                  <a:lnTo>
                    <a:pt x="717" y="1058"/>
                  </a:lnTo>
                  <a:lnTo>
                    <a:pt x="673" y="1129"/>
                  </a:lnTo>
                  <a:lnTo>
                    <a:pt x="633" y="1204"/>
                  </a:lnTo>
                  <a:lnTo>
                    <a:pt x="598" y="1282"/>
                  </a:lnTo>
                  <a:lnTo>
                    <a:pt x="569" y="1362"/>
                  </a:lnTo>
                  <a:lnTo>
                    <a:pt x="545" y="1445"/>
                  </a:lnTo>
                  <a:lnTo>
                    <a:pt x="527" y="1530"/>
                  </a:lnTo>
                  <a:lnTo>
                    <a:pt x="516" y="1617"/>
                  </a:lnTo>
                  <a:lnTo>
                    <a:pt x="510" y="1707"/>
                  </a:lnTo>
                  <a:lnTo>
                    <a:pt x="516" y="1720"/>
                  </a:lnTo>
                  <a:lnTo>
                    <a:pt x="517" y="1735"/>
                  </a:lnTo>
                  <a:lnTo>
                    <a:pt x="516" y="1750"/>
                  </a:lnTo>
                  <a:lnTo>
                    <a:pt x="510" y="1763"/>
                  </a:lnTo>
                  <a:lnTo>
                    <a:pt x="516" y="1853"/>
                  </a:lnTo>
                  <a:lnTo>
                    <a:pt x="527" y="1940"/>
                  </a:lnTo>
                  <a:lnTo>
                    <a:pt x="545" y="2025"/>
                  </a:lnTo>
                  <a:lnTo>
                    <a:pt x="568" y="2108"/>
                  </a:lnTo>
                  <a:lnTo>
                    <a:pt x="598" y="2188"/>
                  </a:lnTo>
                  <a:lnTo>
                    <a:pt x="633" y="2266"/>
                  </a:lnTo>
                  <a:lnTo>
                    <a:pt x="672" y="2341"/>
                  </a:lnTo>
                  <a:lnTo>
                    <a:pt x="717" y="2412"/>
                  </a:lnTo>
                  <a:lnTo>
                    <a:pt x="766" y="2481"/>
                  </a:lnTo>
                  <a:lnTo>
                    <a:pt x="820" y="2546"/>
                  </a:lnTo>
                  <a:lnTo>
                    <a:pt x="878" y="2606"/>
                  </a:lnTo>
                  <a:lnTo>
                    <a:pt x="941" y="2662"/>
                  </a:lnTo>
                  <a:lnTo>
                    <a:pt x="1006" y="2715"/>
                  </a:lnTo>
                  <a:lnTo>
                    <a:pt x="1076" y="2763"/>
                  </a:lnTo>
                  <a:lnTo>
                    <a:pt x="1148" y="2806"/>
                  </a:lnTo>
                  <a:lnTo>
                    <a:pt x="1224" y="2844"/>
                  </a:lnTo>
                  <a:lnTo>
                    <a:pt x="1303" y="2877"/>
                  </a:lnTo>
                  <a:lnTo>
                    <a:pt x="1385" y="2904"/>
                  </a:lnTo>
                  <a:lnTo>
                    <a:pt x="1469" y="2925"/>
                  </a:lnTo>
                  <a:lnTo>
                    <a:pt x="1555" y="2941"/>
                  </a:lnTo>
                  <a:lnTo>
                    <a:pt x="1643" y="2952"/>
                  </a:lnTo>
                  <a:lnTo>
                    <a:pt x="1733" y="2955"/>
                  </a:lnTo>
                  <a:lnTo>
                    <a:pt x="1824" y="2952"/>
                  </a:lnTo>
                  <a:lnTo>
                    <a:pt x="1913" y="2941"/>
                  </a:lnTo>
                  <a:lnTo>
                    <a:pt x="2000" y="2925"/>
                  </a:lnTo>
                  <a:lnTo>
                    <a:pt x="2086" y="2903"/>
                  </a:lnTo>
                  <a:lnTo>
                    <a:pt x="2168" y="2875"/>
                  </a:lnTo>
                  <a:lnTo>
                    <a:pt x="2248" y="2841"/>
                  </a:lnTo>
                  <a:lnTo>
                    <a:pt x="2324" y="2802"/>
                  </a:lnTo>
                  <a:lnTo>
                    <a:pt x="2398" y="2758"/>
                  </a:lnTo>
                  <a:lnTo>
                    <a:pt x="2469" y="2709"/>
                  </a:lnTo>
                  <a:lnTo>
                    <a:pt x="2535" y="2655"/>
                  </a:lnTo>
                  <a:lnTo>
                    <a:pt x="2597" y="2597"/>
                  </a:lnTo>
                  <a:lnTo>
                    <a:pt x="2655" y="2535"/>
                  </a:lnTo>
                  <a:lnTo>
                    <a:pt x="2709" y="2469"/>
                  </a:lnTo>
                  <a:lnTo>
                    <a:pt x="2759" y="2399"/>
                  </a:lnTo>
                  <a:lnTo>
                    <a:pt x="2803" y="2325"/>
                  </a:lnTo>
                  <a:lnTo>
                    <a:pt x="2842" y="2249"/>
                  </a:lnTo>
                  <a:lnTo>
                    <a:pt x="2876" y="2169"/>
                  </a:lnTo>
                  <a:lnTo>
                    <a:pt x="2904" y="2087"/>
                  </a:lnTo>
                  <a:lnTo>
                    <a:pt x="2926" y="2002"/>
                  </a:lnTo>
                  <a:lnTo>
                    <a:pt x="2942" y="1915"/>
                  </a:lnTo>
                  <a:lnTo>
                    <a:pt x="2953" y="1825"/>
                  </a:lnTo>
                  <a:lnTo>
                    <a:pt x="2956" y="1735"/>
                  </a:lnTo>
                  <a:lnTo>
                    <a:pt x="2953" y="1645"/>
                  </a:lnTo>
                  <a:lnTo>
                    <a:pt x="2942" y="1555"/>
                  </a:lnTo>
                  <a:lnTo>
                    <a:pt x="2926" y="1468"/>
                  </a:lnTo>
                  <a:lnTo>
                    <a:pt x="2904" y="1384"/>
                  </a:lnTo>
                  <a:lnTo>
                    <a:pt x="2876" y="1301"/>
                  </a:lnTo>
                  <a:lnTo>
                    <a:pt x="2842" y="1222"/>
                  </a:lnTo>
                  <a:lnTo>
                    <a:pt x="2803" y="1145"/>
                  </a:lnTo>
                  <a:lnTo>
                    <a:pt x="2759" y="1071"/>
                  </a:lnTo>
                  <a:lnTo>
                    <a:pt x="2709" y="1002"/>
                  </a:lnTo>
                  <a:lnTo>
                    <a:pt x="2655" y="936"/>
                  </a:lnTo>
                  <a:lnTo>
                    <a:pt x="2597" y="873"/>
                  </a:lnTo>
                  <a:lnTo>
                    <a:pt x="2535" y="815"/>
                  </a:lnTo>
                  <a:lnTo>
                    <a:pt x="2469" y="761"/>
                  </a:lnTo>
                  <a:lnTo>
                    <a:pt x="2398" y="712"/>
                  </a:lnTo>
                  <a:lnTo>
                    <a:pt x="2325" y="668"/>
                  </a:lnTo>
                  <a:lnTo>
                    <a:pt x="2248" y="629"/>
                  </a:lnTo>
                  <a:lnTo>
                    <a:pt x="2168" y="595"/>
                  </a:lnTo>
                  <a:lnTo>
                    <a:pt x="2086" y="567"/>
                  </a:lnTo>
                  <a:lnTo>
                    <a:pt x="2000" y="545"/>
                  </a:lnTo>
                  <a:lnTo>
                    <a:pt x="1913" y="529"/>
                  </a:lnTo>
                  <a:lnTo>
                    <a:pt x="1824" y="518"/>
                  </a:lnTo>
                  <a:lnTo>
                    <a:pt x="1733" y="515"/>
                  </a:lnTo>
                  <a:close/>
                  <a:moveTo>
                    <a:pt x="1740" y="0"/>
                  </a:moveTo>
                  <a:lnTo>
                    <a:pt x="1759" y="2"/>
                  </a:lnTo>
                  <a:lnTo>
                    <a:pt x="1776" y="9"/>
                  </a:lnTo>
                  <a:lnTo>
                    <a:pt x="1790" y="20"/>
                  </a:lnTo>
                  <a:lnTo>
                    <a:pt x="1801" y="35"/>
                  </a:lnTo>
                  <a:lnTo>
                    <a:pt x="1807" y="52"/>
                  </a:lnTo>
                  <a:lnTo>
                    <a:pt x="1811" y="70"/>
                  </a:lnTo>
                  <a:lnTo>
                    <a:pt x="1811" y="377"/>
                  </a:lnTo>
                  <a:lnTo>
                    <a:pt x="1903" y="386"/>
                  </a:lnTo>
                  <a:lnTo>
                    <a:pt x="1995" y="401"/>
                  </a:lnTo>
                  <a:lnTo>
                    <a:pt x="2085" y="422"/>
                  </a:lnTo>
                  <a:lnTo>
                    <a:pt x="2172" y="448"/>
                  </a:lnTo>
                  <a:lnTo>
                    <a:pt x="2257" y="479"/>
                  </a:lnTo>
                  <a:lnTo>
                    <a:pt x="2339" y="517"/>
                  </a:lnTo>
                  <a:lnTo>
                    <a:pt x="2418" y="559"/>
                  </a:lnTo>
                  <a:lnTo>
                    <a:pt x="2494" y="607"/>
                  </a:lnTo>
                  <a:lnTo>
                    <a:pt x="2566" y="659"/>
                  </a:lnTo>
                  <a:lnTo>
                    <a:pt x="2634" y="715"/>
                  </a:lnTo>
                  <a:lnTo>
                    <a:pt x="2700" y="776"/>
                  </a:lnTo>
                  <a:lnTo>
                    <a:pt x="2760" y="841"/>
                  </a:lnTo>
                  <a:lnTo>
                    <a:pt x="2817" y="910"/>
                  </a:lnTo>
                  <a:lnTo>
                    <a:pt x="2868" y="982"/>
                  </a:lnTo>
                  <a:lnTo>
                    <a:pt x="2916" y="1058"/>
                  </a:lnTo>
                  <a:lnTo>
                    <a:pt x="2958" y="1137"/>
                  </a:lnTo>
                  <a:lnTo>
                    <a:pt x="2995" y="1219"/>
                  </a:lnTo>
                  <a:lnTo>
                    <a:pt x="3027" y="1303"/>
                  </a:lnTo>
                  <a:lnTo>
                    <a:pt x="3053" y="1390"/>
                  </a:lnTo>
                  <a:lnTo>
                    <a:pt x="3073" y="1479"/>
                  </a:lnTo>
                  <a:lnTo>
                    <a:pt x="3087" y="1571"/>
                  </a:lnTo>
                  <a:lnTo>
                    <a:pt x="3095" y="1665"/>
                  </a:lnTo>
                  <a:lnTo>
                    <a:pt x="3409" y="1665"/>
                  </a:lnTo>
                  <a:lnTo>
                    <a:pt x="3428" y="1668"/>
                  </a:lnTo>
                  <a:lnTo>
                    <a:pt x="3445" y="1674"/>
                  </a:lnTo>
                  <a:lnTo>
                    <a:pt x="3460" y="1686"/>
                  </a:lnTo>
                  <a:lnTo>
                    <a:pt x="3471" y="1699"/>
                  </a:lnTo>
                  <a:lnTo>
                    <a:pt x="3478" y="1716"/>
                  </a:lnTo>
                  <a:lnTo>
                    <a:pt x="3480" y="1735"/>
                  </a:lnTo>
                  <a:lnTo>
                    <a:pt x="3478" y="1754"/>
                  </a:lnTo>
                  <a:lnTo>
                    <a:pt x="3471" y="1771"/>
                  </a:lnTo>
                  <a:lnTo>
                    <a:pt x="3460" y="1784"/>
                  </a:lnTo>
                  <a:lnTo>
                    <a:pt x="3445" y="1796"/>
                  </a:lnTo>
                  <a:lnTo>
                    <a:pt x="3428" y="1802"/>
                  </a:lnTo>
                  <a:lnTo>
                    <a:pt x="3409" y="1805"/>
                  </a:lnTo>
                  <a:lnTo>
                    <a:pt x="3095" y="1805"/>
                  </a:lnTo>
                  <a:lnTo>
                    <a:pt x="3087" y="1899"/>
                  </a:lnTo>
                  <a:lnTo>
                    <a:pt x="3073" y="1991"/>
                  </a:lnTo>
                  <a:lnTo>
                    <a:pt x="3053" y="2080"/>
                  </a:lnTo>
                  <a:lnTo>
                    <a:pt x="3027" y="2167"/>
                  </a:lnTo>
                  <a:lnTo>
                    <a:pt x="2995" y="2251"/>
                  </a:lnTo>
                  <a:lnTo>
                    <a:pt x="2958" y="2333"/>
                  </a:lnTo>
                  <a:lnTo>
                    <a:pt x="2916" y="2412"/>
                  </a:lnTo>
                  <a:lnTo>
                    <a:pt x="2868" y="2488"/>
                  </a:lnTo>
                  <a:lnTo>
                    <a:pt x="2817" y="2560"/>
                  </a:lnTo>
                  <a:lnTo>
                    <a:pt x="2760" y="2629"/>
                  </a:lnTo>
                  <a:lnTo>
                    <a:pt x="2700" y="2694"/>
                  </a:lnTo>
                  <a:lnTo>
                    <a:pt x="2634" y="2755"/>
                  </a:lnTo>
                  <a:lnTo>
                    <a:pt x="2566" y="2811"/>
                  </a:lnTo>
                  <a:lnTo>
                    <a:pt x="2494" y="2863"/>
                  </a:lnTo>
                  <a:lnTo>
                    <a:pt x="2418" y="2911"/>
                  </a:lnTo>
                  <a:lnTo>
                    <a:pt x="2339" y="2953"/>
                  </a:lnTo>
                  <a:lnTo>
                    <a:pt x="2257" y="2991"/>
                  </a:lnTo>
                  <a:lnTo>
                    <a:pt x="2172" y="3022"/>
                  </a:lnTo>
                  <a:lnTo>
                    <a:pt x="2085" y="3048"/>
                  </a:lnTo>
                  <a:lnTo>
                    <a:pt x="1995" y="3069"/>
                  </a:lnTo>
                  <a:lnTo>
                    <a:pt x="1903" y="3084"/>
                  </a:lnTo>
                  <a:lnTo>
                    <a:pt x="1811" y="3093"/>
                  </a:lnTo>
                  <a:lnTo>
                    <a:pt x="1811" y="3400"/>
                  </a:lnTo>
                  <a:lnTo>
                    <a:pt x="1807" y="3418"/>
                  </a:lnTo>
                  <a:lnTo>
                    <a:pt x="1801" y="3435"/>
                  </a:lnTo>
                  <a:lnTo>
                    <a:pt x="1790" y="3450"/>
                  </a:lnTo>
                  <a:lnTo>
                    <a:pt x="1776" y="3461"/>
                  </a:lnTo>
                  <a:lnTo>
                    <a:pt x="1759" y="3468"/>
                  </a:lnTo>
                  <a:lnTo>
                    <a:pt x="1740" y="3470"/>
                  </a:lnTo>
                  <a:lnTo>
                    <a:pt x="1721" y="3468"/>
                  </a:lnTo>
                  <a:lnTo>
                    <a:pt x="1704" y="3461"/>
                  </a:lnTo>
                  <a:lnTo>
                    <a:pt x="1690" y="3450"/>
                  </a:lnTo>
                  <a:lnTo>
                    <a:pt x="1679" y="3435"/>
                  </a:lnTo>
                  <a:lnTo>
                    <a:pt x="1673" y="3418"/>
                  </a:lnTo>
                  <a:lnTo>
                    <a:pt x="1669" y="3400"/>
                  </a:lnTo>
                  <a:lnTo>
                    <a:pt x="1669" y="3094"/>
                  </a:lnTo>
                  <a:lnTo>
                    <a:pt x="1575" y="3086"/>
                  </a:lnTo>
                  <a:lnTo>
                    <a:pt x="1483" y="3071"/>
                  </a:lnTo>
                  <a:lnTo>
                    <a:pt x="1392" y="3051"/>
                  </a:lnTo>
                  <a:lnTo>
                    <a:pt x="1304" y="3026"/>
                  </a:lnTo>
                  <a:lnTo>
                    <a:pt x="1219" y="2995"/>
                  </a:lnTo>
                  <a:lnTo>
                    <a:pt x="1136" y="2957"/>
                  </a:lnTo>
                  <a:lnTo>
                    <a:pt x="1057" y="2915"/>
                  </a:lnTo>
                  <a:lnTo>
                    <a:pt x="980" y="2867"/>
                  </a:lnTo>
                  <a:lnTo>
                    <a:pt x="907" y="2816"/>
                  </a:lnTo>
                  <a:lnTo>
                    <a:pt x="837" y="2759"/>
                  </a:lnTo>
                  <a:lnTo>
                    <a:pt x="772" y="2698"/>
                  </a:lnTo>
                  <a:lnTo>
                    <a:pt x="711" y="2633"/>
                  </a:lnTo>
                  <a:lnTo>
                    <a:pt x="654" y="2565"/>
                  </a:lnTo>
                  <a:lnTo>
                    <a:pt x="601" y="2492"/>
                  </a:lnTo>
                  <a:lnTo>
                    <a:pt x="554" y="2415"/>
                  </a:lnTo>
                  <a:lnTo>
                    <a:pt x="510" y="2336"/>
                  </a:lnTo>
                  <a:lnTo>
                    <a:pt x="472" y="2254"/>
                  </a:lnTo>
                  <a:lnTo>
                    <a:pt x="441" y="2169"/>
                  </a:lnTo>
                  <a:lnTo>
                    <a:pt x="414" y="2081"/>
                  </a:lnTo>
                  <a:lnTo>
                    <a:pt x="394" y="1992"/>
                  </a:lnTo>
                  <a:lnTo>
                    <a:pt x="380" y="1899"/>
                  </a:lnTo>
                  <a:lnTo>
                    <a:pt x="371" y="1805"/>
                  </a:lnTo>
                  <a:lnTo>
                    <a:pt x="71" y="1805"/>
                  </a:lnTo>
                  <a:lnTo>
                    <a:pt x="52" y="1802"/>
                  </a:lnTo>
                  <a:lnTo>
                    <a:pt x="35" y="1796"/>
                  </a:lnTo>
                  <a:lnTo>
                    <a:pt x="20" y="1784"/>
                  </a:lnTo>
                  <a:lnTo>
                    <a:pt x="9" y="1771"/>
                  </a:lnTo>
                  <a:lnTo>
                    <a:pt x="2" y="1754"/>
                  </a:lnTo>
                  <a:lnTo>
                    <a:pt x="0" y="1735"/>
                  </a:lnTo>
                  <a:lnTo>
                    <a:pt x="2" y="1716"/>
                  </a:lnTo>
                  <a:lnTo>
                    <a:pt x="9" y="1699"/>
                  </a:lnTo>
                  <a:lnTo>
                    <a:pt x="20" y="1686"/>
                  </a:lnTo>
                  <a:lnTo>
                    <a:pt x="35" y="1674"/>
                  </a:lnTo>
                  <a:lnTo>
                    <a:pt x="52" y="1668"/>
                  </a:lnTo>
                  <a:lnTo>
                    <a:pt x="71" y="1665"/>
                  </a:lnTo>
                  <a:lnTo>
                    <a:pt x="371" y="1665"/>
                  </a:lnTo>
                  <a:lnTo>
                    <a:pt x="380" y="1571"/>
                  </a:lnTo>
                  <a:lnTo>
                    <a:pt x="394" y="1478"/>
                  </a:lnTo>
                  <a:lnTo>
                    <a:pt x="414" y="1389"/>
                  </a:lnTo>
                  <a:lnTo>
                    <a:pt x="441" y="1301"/>
                  </a:lnTo>
                  <a:lnTo>
                    <a:pt x="472" y="1216"/>
                  </a:lnTo>
                  <a:lnTo>
                    <a:pt x="510" y="1134"/>
                  </a:lnTo>
                  <a:lnTo>
                    <a:pt x="553" y="1055"/>
                  </a:lnTo>
                  <a:lnTo>
                    <a:pt x="601" y="978"/>
                  </a:lnTo>
                  <a:lnTo>
                    <a:pt x="653" y="905"/>
                  </a:lnTo>
                  <a:lnTo>
                    <a:pt x="710" y="837"/>
                  </a:lnTo>
                  <a:lnTo>
                    <a:pt x="772" y="772"/>
                  </a:lnTo>
                  <a:lnTo>
                    <a:pt x="837" y="711"/>
                  </a:lnTo>
                  <a:lnTo>
                    <a:pt x="907" y="654"/>
                  </a:lnTo>
                  <a:lnTo>
                    <a:pt x="980" y="603"/>
                  </a:lnTo>
                  <a:lnTo>
                    <a:pt x="1056" y="555"/>
                  </a:lnTo>
                  <a:lnTo>
                    <a:pt x="1136" y="513"/>
                  </a:lnTo>
                  <a:lnTo>
                    <a:pt x="1218" y="475"/>
                  </a:lnTo>
                  <a:lnTo>
                    <a:pt x="1304" y="444"/>
                  </a:lnTo>
                  <a:lnTo>
                    <a:pt x="1392" y="419"/>
                  </a:lnTo>
                  <a:lnTo>
                    <a:pt x="1483" y="399"/>
                  </a:lnTo>
                  <a:lnTo>
                    <a:pt x="1575" y="384"/>
                  </a:lnTo>
                  <a:lnTo>
                    <a:pt x="1669" y="376"/>
                  </a:lnTo>
                  <a:lnTo>
                    <a:pt x="1669" y="70"/>
                  </a:lnTo>
                  <a:lnTo>
                    <a:pt x="1673" y="52"/>
                  </a:lnTo>
                  <a:lnTo>
                    <a:pt x="1679" y="35"/>
                  </a:lnTo>
                  <a:lnTo>
                    <a:pt x="1690" y="20"/>
                  </a:lnTo>
                  <a:lnTo>
                    <a:pt x="1704" y="9"/>
                  </a:lnTo>
                  <a:lnTo>
                    <a:pt x="1721" y="2"/>
                  </a:lnTo>
                  <a:lnTo>
                    <a:pt x="17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id="{93F1454C-C6D5-0543-BE7B-EFDAB04F05D8}"/>
              </a:ext>
            </a:extLst>
          </p:cNvPr>
          <p:cNvSpPr/>
          <p:nvPr/>
        </p:nvSpPr>
        <p:spPr>
          <a:xfrm>
            <a:off x="8653799" y="1772559"/>
            <a:ext cx="2290778" cy="30164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3E05A41-851B-3F4F-8B3D-EF1D05AEA73B}"/>
              </a:ext>
            </a:extLst>
          </p:cNvPr>
          <p:cNvSpPr txBox="1"/>
          <p:nvPr/>
        </p:nvSpPr>
        <p:spPr>
          <a:xfrm>
            <a:off x="9026314" y="3442427"/>
            <a:ext cx="1545747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在线支付</a:t>
            </a:r>
            <a:endParaRPr kumimoji="1" lang="en-US" altLang="zh-CN" sz="1600" dirty="0">
              <a:solidFill>
                <a:prstClr val="white"/>
              </a:solidFill>
              <a:cs typeface="+mn-ea"/>
              <a:sym typeface="+mn-lt"/>
            </a:endParaRPr>
          </a:p>
          <a:p>
            <a:pPr marL="171450" marR="0" lvl="0" indent="-17145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离线支付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E953326-FE2D-B74D-9262-C1A6A0B1EB36}"/>
              </a:ext>
            </a:extLst>
          </p:cNvPr>
          <p:cNvSpPr txBox="1"/>
          <p:nvPr/>
        </p:nvSpPr>
        <p:spPr>
          <a:xfrm>
            <a:off x="9119070" y="2811680"/>
            <a:ext cx="1300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按用户账户的存放模式分类</a:t>
            </a:r>
          </a:p>
        </p:txBody>
      </p:sp>
      <p:grpSp>
        <p:nvGrpSpPr>
          <p:cNvPr id="35" name="Group 114">
            <a:extLst>
              <a:ext uri="{FF2B5EF4-FFF2-40B4-BE49-F238E27FC236}">
                <a16:creationId xmlns:a16="http://schemas.microsoft.com/office/drawing/2014/main" id="{23E23500-EF21-174B-940C-565153B13D28}"/>
              </a:ext>
            </a:extLst>
          </p:cNvPr>
          <p:cNvGrpSpPr/>
          <p:nvPr/>
        </p:nvGrpSpPr>
        <p:grpSpPr>
          <a:xfrm>
            <a:off x="9521376" y="2200783"/>
            <a:ext cx="555625" cy="555625"/>
            <a:chOff x="654050" y="1917700"/>
            <a:chExt cx="555625" cy="555625"/>
          </a:xfrm>
          <a:solidFill>
            <a:schemeClr val="bg1"/>
          </a:solidFill>
        </p:grpSpPr>
        <p:sp>
          <p:nvSpPr>
            <p:cNvPr id="36" name="Freeform 81">
              <a:extLst>
                <a:ext uri="{FF2B5EF4-FFF2-40B4-BE49-F238E27FC236}">
                  <a16:creationId xmlns:a16="http://schemas.microsoft.com/office/drawing/2014/main" id="{7D870148-F412-0C4B-89F8-9989042C5E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050" y="1917700"/>
              <a:ext cx="555625" cy="555625"/>
            </a:xfrm>
            <a:custGeom>
              <a:avLst/>
              <a:gdLst>
                <a:gd name="T0" fmla="*/ 181 w 3504"/>
                <a:gd name="T1" fmla="*/ 3034 h 3504"/>
                <a:gd name="T2" fmla="*/ 181 w 3504"/>
                <a:gd name="T3" fmla="*/ 3188 h 3504"/>
                <a:gd name="T4" fmla="*/ 286 w 3504"/>
                <a:gd name="T5" fmla="*/ 3310 h 3504"/>
                <a:gd name="T6" fmla="*/ 440 w 3504"/>
                <a:gd name="T7" fmla="*/ 3332 h 3504"/>
                <a:gd name="T8" fmla="*/ 963 w 3504"/>
                <a:gd name="T9" fmla="*/ 2862 h 3504"/>
                <a:gd name="T10" fmla="*/ 1219 w 3504"/>
                <a:gd name="T11" fmla="*/ 2604 h 3504"/>
                <a:gd name="T12" fmla="*/ 1999 w 3504"/>
                <a:gd name="T13" fmla="*/ 193 h 3504"/>
                <a:gd name="T14" fmla="*/ 1640 w 3504"/>
                <a:gd name="T15" fmla="*/ 342 h 3504"/>
                <a:gd name="T16" fmla="*/ 1351 w 3504"/>
                <a:gd name="T17" fmla="*/ 611 h 3504"/>
                <a:gd name="T18" fmla="*/ 1177 w 3504"/>
                <a:gd name="T19" fmla="*/ 959 h 3504"/>
                <a:gd name="T20" fmla="*/ 1135 w 3504"/>
                <a:gd name="T21" fmla="*/ 1349 h 3504"/>
                <a:gd name="T22" fmla="*/ 1232 w 3504"/>
                <a:gd name="T23" fmla="*/ 1728 h 3504"/>
                <a:gd name="T24" fmla="*/ 1455 w 3504"/>
                <a:gd name="T25" fmla="*/ 2049 h 3504"/>
                <a:gd name="T26" fmla="*/ 1776 w 3504"/>
                <a:gd name="T27" fmla="*/ 2272 h 3504"/>
                <a:gd name="T28" fmla="*/ 2155 w 3504"/>
                <a:gd name="T29" fmla="*/ 2369 h 3504"/>
                <a:gd name="T30" fmla="*/ 2545 w 3504"/>
                <a:gd name="T31" fmla="*/ 2327 h 3504"/>
                <a:gd name="T32" fmla="*/ 2893 w 3504"/>
                <a:gd name="T33" fmla="*/ 2153 h 3504"/>
                <a:gd name="T34" fmla="*/ 3159 w 3504"/>
                <a:gd name="T35" fmla="*/ 1868 h 3504"/>
                <a:gd name="T36" fmla="*/ 3306 w 3504"/>
                <a:gd name="T37" fmla="*/ 1526 h 3504"/>
                <a:gd name="T38" fmla="*/ 3330 w 3504"/>
                <a:gd name="T39" fmla="*/ 1160 h 3504"/>
                <a:gd name="T40" fmla="*/ 3232 w 3504"/>
                <a:gd name="T41" fmla="*/ 803 h 3504"/>
                <a:gd name="T42" fmla="*/ 3013 w 3504"/>
                <a:gd name="T43" fmla="*/ 491 h 3504"/>
                <a:gd name="T44" fmla="*/ 2692 w 3504"/>
                <a:gd name="T45" fmla="*/ 267 h 3504"/>
                <a:gd name="T46" fmla="*/ 2314 w 3504"/>
                <a:gd name="T47" fmla="*/ 171 h 3504"/>
                <a:gd name="T48" fmla="*/ 2484 w 3504"/>
                <a:gd name="T49" fmla="*/ 25 h 3504"/>
                <a:gd name="T50" fmla="*/ 2868 w 3504"/>
                <a:gd name="T51" fmla="*/ 170 h 3504"/>
                <a:gd name="T52" fmla="*/ 3189 w 3504"/>
                <a:gd name="T53" fmla="*/ 434 h 3504"/>
                <a:gd name="T54" fmla="*/ 3407 w 3504"/>
                <a:gd name="T55" fmla="*/ 784 h 3504"/>
                <a:gd name="T56" fmla="*/ 3500 w 3504"/>
                <a:gd name="T57" fmla="*/ 1185 h 3504"/>
                <a:gd name="T58" fmla="*/ 3460 w 3504"/>
                <a:gd name="T59" fmla="*/ 1600 h 3504"/>
                <a:gd name="T60" fmla="*/ 3291 w 3504"/>
                <a:gd name="T61" fmla="*/ 1973 h 3504"/>
                <a:gd name="T62" fmla="*/ 3006 w 3504"/>
                <a:gd name="T63" fmla="*/ 2278 h 3504"/>
                <a:gd name="T64" fmla="*/ 2643 w 3504"/>
                <a:gd name="T65" fmla="*/ 2472 h 3504"/>
                <a:gd name="T66" fmla="*/ 2235 w 3504"/>
                <a:gd name="T67" fmla="*/ 2539 h 3504"/>
                <a:gd name="T68" fmla="*/ 1825 w 3504"/>
                <a:gd name="T69" fmla="*/ 2471 h 3504"/>
                <a:gd name="T70" fmla="*/ 1463 w 3504"/>
                <a:gd name="T71" fmla="*/ 2278 h 3504"/>
                <a:gd name="T72" fmla="*/ 1417 w 3504"/>
                <a:gd name="T73" fmla="*/ 2578 h 3504"/>
                <a:gd name="T74" fmla="*/ 1397 w 3504"/>
                <a:gd name="T75" fmla="*/ 2664 h 3504"/>
                <a:gd name="T76" fmla="*/ 520 w 3504"/>
                <a:gd name="T77" fmla="*/ 3483 h 3504"/>
                <a:gd name="T78" fmla="*/ 307 w 3504"/>
                <a:gd name="T79" fmla="*/ 3494 h 3504"/>
                <a:gd name="T80" fmla="*/ 115 w 3504"/>
                <a:gd name="T81" fmla="*/ 3389 h 3504"/>
                <a:gd name="T82" fmla="*/ 10 w 3504"/>
                <a:gd name="T83" fmla="*/ 3197 h 3504"/>
                <a:gd name="T84" fmla="*/ 21 w 3504"/>
                <a:gd name="T85" fmla="*/ 2984 h 3504"/>
                <a:gd name="T86" fmla="*/ 840 w 3504"/>
                <a:gd name="T87" fmla="*/ 2107 h 3504"/>
                <a:gd name="T88" fmla="*/ 941 w 3504"/>
                <a:gd name="T89" fmla="*/ 2095 h 3504"/>
                <a:gd name="T90" fmla="*/ 1179 w 3504"/>
                <a:gd name="T91" fmla="*/ 1973 h 3504"/>
                <a:gd name="T92" fmla="*/ 1008 w 3504"/>
                <a:gd name="T93" fmla="*/ 1600 h 3504"/>
                <a:gd name="T94" fmla="*/ 968 w 3504"/>
                <a:gd name="T95" fmla="*/ 1185 h 3504"/>
                <a:gd name="T96" fmla="*/ 1062 w 3504"/>
                <a:gd name="T97" fmla="*/ 784 h 3504"/>
                <a:gd name="T98" fmla="*/ 1280 w 3504"/>
                <a:gd name="T99" fmla="*/ 434 h 3504"/>
                <a:gd name="T100" fmla="*/ 1601 w 3504"/>
                <a:gd name="T101" fmla="*/ 170 h 3504"/>
                <a:gd name="T102" fmla="*/ 1985 w 3504"/>
                <a:gd name="T103" fmla="*/ 25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04" h="3504">
                  <a:moveTo>
                    <a:pt x="642" y="2541"/>
                  </a:moveTo>
                  <a:lnTo>
                    <a:pt x="233" y="2951"/>
                  </a:lnTo>
                  <a:lnTo>
                    <a:pt x="212" y="2976"/>
                  </a:lnTo>
                  <a:lnTo>
                    <a:pt x="194" y="3004"/>
                  </a:lnTo>
                  <a:lnTo>
                    <a:pt x="181" y="3034"/>
                  </a:lnTo>
                  <a:lnTo>
                    <a:pt x="172" y="3064"/>
                  </a:lnTo>
                  <a:lnTo>
                    <a:pt x="168" y="3096"/>
                  </a:lnTo>
                  <a:lnTo>
                    <a:pt x="168" y="3126"/>
                  </a:lnTo>
                  <a:lnTo>
                    <a:pt x="172" y="3158"/>
                  </a:lnTo>
                  <a:lnTo>
                    <a:pt x="181" y="3188"/>
                  </a:lnTo>
                  <a:lnTo>
                    <a:pt x="194" y="3218"/>
                  </a:lnTo>
                  <a:lnTo>
                    <a:pt x="212" y="3246"/>
                  </a:lnTo>
                  <a:lnTo>
                    <a:pt x="233" y="3271"/>
                  </a:lnTo>
                  <a:lnTo>
                    <a:pt x="258" y="3292"/>
                  </a:lnTo>
                  <a:lnTo>
                    <a:pt x="286" y="3310"/>
                  </a:lnTo>
                  <a:lnTo>
                    <a:pt x="316" y="3323"/>
                  </a:lnTo>
                  <a:lnTo>
                    <a:pt x="346" y="3332"/>
                  </a:lnTo>
                  <a:lnTo>
                    <a:pt x="378" y="3336"/>
                  </a:lnTo>
                  <a:lnTo>
                    <a:pt x="408" y="3336"/>
                  </a:lnTo>
                  <a:lnTo>
                    <a:pt x="440" y="3332"/>
                  </a:lnTo>
                  <a:lnTo>
                    <a:pt x="470" y="3323"/>
                  </a:lnTo>
                  <a:lnTo>
                    <a:pt x="500" y="3310"/>
                  </a:lnTo>
                  <a:lnTo>
                    <a:pt x="528" y="3292"/>
                  </a:lnTo>
                  <a:lnTo>
                    <a:pt x="553" y="3271"/>
                  </a:lnTo>
                  <a:lnTo>
                    <a:pt x="963" y="2862"/>
                  </a:lnTo>
                  <a:lnTo>
                    <a:pt x="642" y="2541"/>
                  </a:lnTo>
                  <a:close/>
                  <a:moveTo>
                    <a:pt x="900" y="2285"/>
                  </a:moveTo>
                  <a:lnTo>
                    <a:pt x="762" y="2423"/>
                  </a:lnTo>
                  <a:lnTo>
                    <a:pt x="1081" y="2742"/>
                  </a:lnTo>
                  <a:lnTo>
                    <a:pt x="1219" y="2604"/>
                  </a:lnTo>
                  <a:lnTo>
                    <a:pt x="900" y="2285"/>
                  </a:lnTo>
                  <a:close/>
                  <a:moveTo>
                    <a:pt x="2235" y="168"/>
                  </a:moveTo>
                  <a:lnTo>
                    <a:pt x="2155" y="171"/>
                  </a:lnTo>
                  <a:lnTo>
                    <a:pt x="2076" y="179"/>
                  </a:lnTo>
                  <a:lnTo>
                    <a:pt x="1999" y="193"/>
                  </a:lnTo>
                  <a:lnTo>
                    <a:pt x="1923" y="213"/>
                  </a:lnTo>
                  <a:lnTo>
                    <a:pt x="1849" y="238"/>
                  </a:lnTo>
                  <a:lnTo>
                    <a:pt x="1776" y="267"/>
                  </a:lnTo>
                  <a:lnTo>
                    <a:pt x="1707" y="301"/>
                  </a:lnTo>
                  <a:lnTo>
                    <a:pt x="1640" y="342"/>
                  </a:lnTo>
                  <a:lnTo>
                    <a:pt x="1575" y="386"/>
                  </a:lnTo>
                  <a:lnTo>
                    <a:pt x="1514" y="436"/>
                  </a:lnTo>
                  <a:lnTo>
                    <a:pt x="1455" y="491"/>
                  </a:lnTo>
                  <a:lnTo>
                    <a:pt x="1401" y="549"/>
                  </a:lnTo>
                  <a:lnTo>
                    <a:pt x="1351" y="611"/>
                  </a:lnTo>
                  <a:lnTo>
                    <a:pt x="1306" y="676"/>
                  </a:lnTo>
                  <a:lnTo>
                    <a:pt x="1267" y="743"/>
                  </a:lnTo>
                  <a:lnTo>
                    <a:pt x="1232" y="812"/>
                  </a:lnTo>
                  <a:lnTo>
                    <a:pt x="1202" y="884"/>
                  </a:lnTo>
                  <a:lnTo>
                    <a:pt x="1177" y="959"/>
                  </a:lnTo>
                  <a:lnTo>
                    <a:pt x="1157" y="1034"/>
                  </a:lnTo>
                  <a:lnTo>
                    <a:pt x="1143" y="1112"/>
                  </a:lnTo>
                  <a:lnTo>
                    <a:pt x="1135" y="1190"/>
                  </a:lnTo>
                  <a:lnTo>
                    <a:pt x="1133" y="1269"/>
                  </a:lnTo>
                  <a:lnTo>
                    <a:pt x="1135" y="1349"/>
                  </a:lnTo>
                  <a:lnTo>
                    <a:pt x="1143" y="1428"/>
                  </a:lnTo>
                  <a:lnTo>
                    <a:pt x="1157" y="1505"/>
                  </a:lnTo>
                  <a:lnTo>
                    <a:pt x="1177" y="1581"/>
                  </a:lnTo>
                  <a:lnTo>
                    <a:pt x="1202" y="1655"/>
                  </a:lnTo>
                  <a:lnTo>
                    <a:pt x="1232" y="1728"/>
                  </a:lnTo>
                  <a:lnTo>
                    <a:pt x="1267" y="1797"/>
                  </a:lnTo>
                  <a:lnTo>
                    <a:pt x="1306" y="1864"/>
                  </a:lnTo>
                  <a:lnTo>
                    <a:pt x="1351" y="1929"/>
                  </a:lnTo>
                  <a:lnTo>
                    <a:pt x="1401" y="1990"/>
                  </a:lnTo>
                  <a:lnTo>
                    <a:pt x="1455" y="2049"/>
                  </a:lnTo>
                  <a:lnTo>
                    <a:pt x="1514" y="2103"/>
                  </a:lnTo>
                  <a:lnTo>
                    <a:pt x="1575" y="2153"/>
                  </a:lnTo>
                  <a:lnTo>
                    <a:pt x="1640" y="2198"/>
                  </a:lnTo>
                  <a:lnTo>
                    <a:pt x="1707" y="2237"/>
                  </a:lnTo>
                  <a:lnTo>
                    <a:pt x="1776" y="2272"/>
                  </a:lnTo>
                  <a:lnTo>
                    <a:pt x="1849" y="2302"/>
                  </a:lnTo>
                  <a:lnTo>
                    <a:pt x="1923" y="2327"/>
                  </a:lnTo>
                  <a:lnTo>
                    <a:pt x="1999" y="2347"/>
                  </a:lnTo>
                  <a:lnTo>
                    <a:pt x="2076" y="2361"/>
                  </a:lnTo>
                  <a:lnTo>
                    <a:pt x="2155" y="2369"/>
                  </a:lnTo>
                  <a:lnTo>
                    <a:pt x="2235" y="2371"/>
                  </a:lnTo>
                  <a:lnTo>
                    <a:pt x="2314" y="2369"/>
                  </a:lnTo>
                  <a:lnTo>
                    <a:pt x="2392" y="2361"/>
                  </a:lnTo>
                  <a:lnTo>
                    <a:pt x="2470" y="2347"/>
                  </a:lnTo>
                  <a:lnTo>
                    <a:pt x="2545" y="2327"/>
                  </a:lnTo>
                  <a:lnTo>
                    <a:pt x="2620" y="2302"/>
                  </a:lnTo>
                  <a:lnTo>
                    <a:pt x="2692" y="2272"/>
                  </a:lnTo>
                  <a:lnTo>
                    <a:pt x="2761" y="2237"/>
                  </a:lnTo>
                  <a:lnTo>
                    <a:pt x="2828" y="2198"/>
                  </a:lnTo>
                  <a:lnTo>
                    <a:pt x="2893" y="2153"/>
                  </a:lnTo>
                  <a:lnTo>
                    <a:pt x="2955" y="2103"/>
                  </a:lnTo>
                  <a:lnTo>
                    <a:pt x="3013" y="2049"/>
                  </a:lnTo>
                  <a:lnTo>
                    <a:pt x="3066" y="1992"/>
                  </a:lnTo>
                  <a:lnTo>
                    <a:pt x="3115" y="1931"/>
                  </a:lnTo>
                  <a:lnTo>
                    <a:pt x="3159" y="1868"/>
                  </a:lnTo>
                  <a:lnTo>
                    <a:pt x="3198" y="1803"/>
                  </a:lnTo>
                  <a:lnTo>
                    <a:pt x="3232" y="1736"/>
                  </a:lnTo>
                  <a:lnTo>
                    <a:pt x="3262" y="1667"/>
                  </a:lnTo>
                  <a:lnTo>
                    <a:pt x="3286" y="1597"/>
                  </a:lnTo>
                  <a:lnTo>
                    <a:pt x="3306" y="1526"/>
                  </a:lnTo>
                  <a:lnTo>
                    <a:pt x="3320" y="1453"/>
                  </a:lnTo>
                  <a:lnTo>
                    <a:pt x="3330" y="1380"/>
                  </a:lnTo>
                  <a:lnTo>
                    <a:pt x="3335" y="1307"/>
                  </a:lnTo>
                  <a:lnTo>
                    <a:pt x="3335" y="1233"/>
                  </a:lnTo>
                  <a:lnTo>
                    <a:pt x="3330" y="1160"/>
                  </a:lnTo>
                  <a:lnTo>
                    <a:pt x="3320" y="1086"/>
                  </a:lnTo>
                  <a:lnTo>
                    <a:pt x="3306" y="1014"/>
                  </a:lnTo>
                  <a:lnTo>
                    <a:pt x="3286" y="943"/>
                  </a:lnTo>
                  <a:lnTo>
                    <a:pt x="3262" y="873"/>
                  </a:lnTo>
                  <a:lnTo>
                    <a:pt x="3232" y="803"/>
                  </a:lnTo>
                  <a:lnTo>
                    <a:pt x="3198" y="736"/>
                  </a:lnTo>
                  <a:lnTo>
                    <a:pt x="3159" y="672"/>
                  </a:lnTo>
                  <a:lnTo>
                    <a:pt x="3115" y="609"/>
                  </a:lnTo>
                  <a:lnTo>
                    <a:pt x="3066" y="548"/>
                  </a:lnTo>
                  <a:lnTo>
                    <a:pt x="3013" y="491"/>
                  </a:lnTo>
                  <a:lnTo>
                    <a:pt x="2955" y="436"/>
                  </a:lnTo>
                  <a:lnTo>
                    <a:pt x="2893" y="386"/>
                  </a:lnTo>
                  <a:lnTo>
                    <a:pt x="2828" y="342"/>
                  </a:lnTo>
                  <a:lnTo>
                    <a:pt x="2761" y="301"/>
                  </a:lnTo>
                  <a:lnTo>
                    <a:pt x="2692" y="267"/>
                  </a:lnTo>
                  <a:lnTo>
                    <a:pt x="2620" y="238"/>
                  </a:lnTo>
                  <a:lnTo>
                    <a:pt x="2545" y="213"/>
                  </a:lnTo>
                  <a:lnTo>
                    <a:pt x="2470" y="193"/>
                  </a:lnTo>
                  <a:lnTo>
                    <a:pt x="2392" y="179"/>
                  </a:lnTo>
                  <a:lnTo>
                    <a:pt x="2314" y="171"/>
                  </a:lnTo>
                  <a:lnTo>
                    <a:pt x="2235" y="168"/>
                  </a:lnTo>
                  <a:close/>
                  <a:moveTo>
                    <a:pt x="2235" y="0"/>
                  </a:moveTo>
                  <a:lnTo>
                    <a:pt x="2319" y="4"/>
                  </a:lnTo>
                  <a:lnTo>
                    <a:pt x="2402" y="12"/>
                  </a:lnTo>
                  <a:lnTo>
                    <a:pt x="2484" y="25"/>
                  </a:lnTo>
                  <a:lnTo>
                    <a:pt x="2564" y="44"/>
                  </a:lnTo>
                  <a:lnTo>
                    <a:pt x="2643" y="67"/>
                  </a:lnTo>
                  <a:lnTo>
                    <a:pt x="2720" y="97"/>
                  </a:lnTo>
                  <a:lnTo>
                    <a:pt x="2795" y="131"/>
                  </a:lnTo>
                  <a:lnTo>
                    <a:pt x="2868" y="170"/>
                  </a:lnTo>
                  <a:lnTo>
                    <a:pt x="2938" y="213"/>
                  </a:lnTo>
                  <a:lnTo>
                    <a:pt x="3006" y="262"/>
                  </a:lnTo>
                  <a:lnTo>
                    <a:pt x="3070" y="315"/>
                  </a:lnTo>
                  <a:lnTo>
                    <a:pt x="3131" y="373"/>
                  </a:lnTo>
                  <a:lnTo>
                    <a:pt x="3189" y="434"/>
                  </a:lnTo>
                  <a:lnTo>
                    <a:pt x="3242" y="498"/>
                  </a:lnTo>
                  <a:lnTo>
                    <a:pt x="3291" y="566"/>
                  </a:lnTo>
                  <a:lnTo>
                    <a:pt x="3335" y="636"/>
                  </a:lnTo>
                  <a:lnTo>
                    <a:pt x="3373" y="709"/>
                  </a:lnTo>
                  <a:lnTo>
                    <a:pt x="3407" y="784"/>
                  </a:lnTo>
                  <a:lnTo>
                    <a:pt x="3437" y="861"/>
                  </a:lnTo>
                  <a:lnTo>
                    <a:pt x="3460" y="940"/>
                  </a:lnTo>
                  <a:lnTo>
                    <a:pt x="3479" y="1020"/>
                  </a:lnTo>
                  <a:lnTo>
                    <a:pt x="3492" y="1102"/>
                  </a:lnTo>
                  <a:lnTo>
                    <a:pt x="3500" y="1185"/>
                  </a:lnTo>
                  <a:lnTo>
                    <a:pt x="3504" y="1269"/>
                  </a:lnTo>
                  <a:lnTo>
                    <a:pt x="3500" y="1354"/>
                  </a:lnTo>
                  <a:lnTo>
                    <a:pt x="3492" y="1437"/>
                  </a:lnTo>
                  <a:lnTo>
                    <a:pt x="3479" y="1519"/>
                  </a:lnTo>
                  <a:lnTo>
                    <a:pt x="3460" y="1600"/>
                  </a:lnTo>
                  <a:lnTo>
                    <a:pt x="3437" y="1679"/>
                  </a:lnTo>
                  <a:lnTo>
                    <a:pt x="3407" y="1755"/>
                  </a:lnTo>
                  <a:lnTo>
                    <a:pt x="3373" y="1831"/>
                  </a:lnTo>
                  <a:lnTo>
                    <a:pt x="3335" y="1903"/>
                  </a:lnTo>
                  <a:lnTo>
                    <a:pt x="3291" y="1973"/>
                  </a:lnTo>
                  <a:lnTo>
                    <a:pt x="3242" y="2040"/>
                  </a:lnTo>
                  <a:lnTo>
                    <a:pt x="3189" y="2105"/>
                  </a:lnTo>
                  <a:lnTo>
                    <a:pt x="3131" y="2167"/>
                  </a:lnTo>
                  <a:lnTo>
                    <a:pt x="3070" y="2224"/>
                  </a:lnTo>
                  <a:lnTo>
                    <a:pt x="3006" y="2278"/>
                  </a:lnTo>
                  <a:lnTo>
                    <a:pt x="2938" y="2327"/>
                  </a:lnTo>
                  <a:lnTo>
                    <a:pt x="2868" y="2370"/>
                  </a:lnTo>
                  <a:lnTo>
                    <a:pt x="2795" y="2408"/>
                  </a:lnTo>
                  <a:lnTo>
                    <a:pt x="2720" y="2442"/>
                  </a:lnTo>
                  <a:lnTo>
                    <a:pt x="2643" y="2472"/>
                  </a:lnTo>
                  <a:lnTo>
                    <a:pt x="2564" y="2496"/>
                  </a:lnTo>
                  <a:lnTo>
                    <a:pt x="2484" y="2515"/>
                  </a:lnTo>
                  <a:lnTo>
                    <a:pt x="2402" y="2528"/>
                  </a:lnTo>
                  <a:lnTo>
                    <a:pt x="2319" y="2536"/>
                  </a:lnTo>
                  <a:lnTo>
                    <a:pt x="2235" y="2539"/>
                  </a:lnTo>
                  <a:lnTo>
                    <a:pt x="2150" y="2536"/>
                  </a:lnTo>
                  <a:lnTo>
                    <a:pt x="2067" y="2528"/>
                  </a:lnTo>
                  <a:lnTo>
                    <a:pt x="1985" y="2515"/>
                  </a:lnTo>
                  <a:lnTo>
                    <a:pt x="1904" y="2496"/>
                  </a:lnTo>
                  <a:lnTo>
                    <a:pt x="1825" y="2471"/>
                  </a:lnTo>
                  <a:lnTo>
                    <a:pt x="1748" y="2442"/>
                  </a:lnTo>
                  <a:lnTo>
                    <a:pt x="1673" y="2408"/>
                  </a:lnTo>
                  <a:lnTo>
                    <a:pt x="1601" y="2370"/>
                  </a:lnTo>
                  <a:lnTo>
                    <a:pt x="1531" y="2325"/>
                  </a:lnTo>
                  <a:lnTo>
                    <a:pt x="1463" y="2278"/>
                  </a:lnTo>
                  <a:lnTo>
                    <a:pt x="1398" y="2224"/>
                  </a:lnTo>
                  <a:lnTo>
                    <a:pt x="1237" y="2386"/>
                  </a:lnTo>
                  <a:lnTo>
                    <a:pt x="1397" y="2546"/>
                  </a:lnTo>
                  <a:lnTo>
                    <a:pt x="1408" y="2561"/>
                  </a:lnTo>
                  <a:lnTo>
                    <a:pt x="1417" y="2578"/>
                  </a:lnTo>
                  <a:lnTo>
                    <a:pt x="1420" y="2596"/>
                  </a:lnTo>
                  <a:lnTo>
                    <a:pt x="1420" y="2614"/>
                  </a:lnTo>
                  <a:lnTo>
                    <a:pt x="1417" y="2632"/>
                  </a:lnTo>
                  <a:lnTo>
                    <a:pt x="1408" y="2649"/>
                  </a:lnTo>
                  <a:lnTo>
                    <a:pt x="1397" y="2664"/>
                  </a:lnTo>
                  <a:lnTo>
                    <a:pt x="671" y="3389"/>
                  </a:lnTo>
                  <a:lnTo>
                    <a:pt x="637" y="3420"/>
                  </a:lnTo>
                  <a:lnTo>
                    <a:pt x="600" y="3446"/>
                  </a:lnTo>
                  <a:lnTo>
                    <a:pt x="561" y="3467"/>
                  </a:lnTo>
                  <a:lnTo>
                    <a:pt x="520" y="3483"/>
                  </a:lnTo>
                  <a:lnTo>
                    <a:pt x="479" y="3494"/>
                  </a:lnTo>
                  <a:lnTo>
                    <a:pt x="436" y="3502"/>
                  </a:lnTo>
                  <a:lnTo>
                    <a:pt x="392" y="3504"/>
                  </a:lnTo>
                  <a:lnTo>
                    <a:pt x="350" y="3502"/>
                  </a:lnTo>
                  <a:lnTo>
                    <a:pt x="307" y="3494"/>
                  </a:lnTo>
                  <a:lnTo>
                    <a:pt x="266" y="3483"/>
                  </a:lnTo>
                  <a:lnTo>
                    <a:pt x="224" y="3467"/>
                  </a:lnTo>
                  <a:lnTo>
                    <a:pt x="186" y="3446"/>
                  </a:lnTo>
                  <a:lnTo>
                    <a:pt x="149" y="3420"/>
                  </a:lnTo>
                  <a:lnTo>
                    <a:pt x="115" y="3389"/>
                  </a:lnTo>
                  <a:lnTo>
                    <a:pt x="84" y="3355"/>
                  </a:lnTo>
                  <a:lnTo>
                    <a:pt x="59" y="3318"/>
                  </a:lnTo>
                  <a:lnTo>
                    <a:pt x="37" y="3280"/>
                  </a:lnTo>
                  <a:lnTo>
                    <a:pt x="21" y="3238"/>
                  </a:lnTo>
                  <a:lnTo>
                    <a:pt x="10" y="3197"/>
                  </a:lnTo>
                  <a:lnTo>
                    <a:pt x="2" y="3154"/>
                  </a:lnTo>
                  <a:lnTo>
                    <a:pt x="0" y="3112"/>
                  </a:lnTo>
                  <a:lnTo>
                    <a:pt x="2" y="3068"/>
                  </a:lnTo>
                  <a:lnTo>
                    <a:pt x="10" y="3025"/>
                  </a:lnTo>
                  <a:lnTo>
                    <a:pt x="21" y="2984"/>
                  </a:lnTo>
                  <a:lnTo>
                    <a:pt x="37" y="2943"/>
                  </a:lnTo>
                  <a:lnTo>
                    <a:pt x="59" y="2904"/>
                  </a:lnTo>
                  <a:lnTo>
                    <a:pt x="84" y="2867"/>
                  </a:lnTo>
                  <a:lnTo>
                    <a:pt x="115" y="2833"/>
                  </a:lnTo>
                  <a:lnTo>
                    <a:pt x="840" y="2107"/>
                  </a:lnTo>
                  <a:lnTo>
                    <a:pt x="857" y="2095"/>
                  </a:lnTo>
                  <a:lnTo>
                    <a:pt x="878" y="2086"/>
                  </a:lnTo>
                  <a:lnTo>
                    <a:pt x="900" y="2083"/>
                  </a:lnTo>
                  <a:lnTo>
                    <a:pt x="921" y="2086"/>
                  </a:lnTo>
                  <a:lnTo>
                    <a:pt x="941" y="2095"/>
                  </a:lnTo>
                  <a:lnTo>
                    <a:pt x="958" y="2107"/>
                  </a:lnTo>
                  <a:lnTo>
                    <a:pt x="1118" y="2267"/>
                  </a:lnTo>
                  <a:lnTo>
                    <a:pt x="1280" y="2106"/>
                  </a:lnTo>
                  <a:lnTo>
                    <a:pt x="1226" y="2042"/>
                  </a:lnTo>
                  <a:lnTo>
                    <a:pt x="1179" y="1973"/>
                  </a:lnTo>
                  <a:lnTo>
                    <a:pt x="1134" y="1903"/>
                  </a:lnTo>
                  <a:lnTo>
                    <a:pt x="1096" y="1831"/>
                  </a:lnTo>
                  <a:lnTo>
                    <a:pt x="1062" y="1756"/>
                  </a:lnTo>
                  <a:lnTo>
                    <a:pt x="1033" y="1679"/>
                  </a:lnTo>
                  <a:lnTo>
                    <a:pt x="1008" y="1600"/>
                  </a:lnTo>
                  <a:lnTo>
                    <a:pt x="989" y="1519"/>
                  </a:lnTo>
                  <a:lnTo>
                    <a:pt x="976" y="1437"/>
                  </a:lnTo>
                  <a:lnTo>
                    <a:pt x="968" y="1354"/>
                  </a:lnTo>
                  <a:lnTo>
                    <a:pt x="965" y="1269"/>
                  </a:lnTo>
                  <a:lnTo>
                    <a:pt x="968" y="1185"/>
                  </a:lnTo>
                  <a:lnTo>
                    <a:pt x="976" y="1102"/>
                  </a:lnTo>
                  <a:lnTo>
                    <a:pt x="989" y="1020"/>
                  </a:lnTo>
                  <a:lnTo>
                    <a:pt x="1008" y="940"/>
                  </a:lnTo>
                  <a:lnTo>
                    <a:pt x="1032" y="861"/>
                  </a:lnTo>
                  <a:lnTo>
                    <a:pt x="1062" y="784"/>
                  </a:lnTo>
                  <a:lnTo>
                    <a:pt x="1096" y="709"/>
                  </a:lnTo>
                  <a:lnTo>
                    <a:pt x="1134" y="636"/>
                  </a:lnTo>
                  <a:lnTo>
                    <a:pt x="1177" y="566"/>
                  </a:lnTo>
                  <a:lnTo>
                    <a:pt x="1226" y="498"/>
                  </a:lnTo>
                  <a:lnTo>
                    <a:pt x="1280" y="434"/>
                  </a:lnTo>
                  <a:lnTo>
                    <a:pt x="1337" y="373"/>
                  </a:lnTo>
                  <a:lnTo>
                    <a:pt x="1399" y="315"/>
                  </a:lnTo>
                  <a:lnTo>
                    <a:pt x="1464" y="262"/>
                  </a:lnTo>
                  <a:lnTo>
                    <a:pt x="1531" y="213"/>
                  </a:lnTo>
                  <a:lnTo>
                    <a:pt x="1601" y="170"/>
                  </a:lnTo>
                  <a:lnTo>
                    <a:pt x="1673" y="131"/>
                  </a:lnTo>
                  <a:lnTo>
                    <a:pt x="1749" y="97"/>
                  </a:lnTo>
                  <a:lnTo>
                    <a:pt x="1825" y="67"/>
                  </a:lnTo>
                  <a:lnTo>
                    <a:pt x="1904" y="44"/>
                  </a:lnTo>
                  <a:lnTo>
                    <a:pt x="1985" y="25"/>
                  </a:lnTo>
                  <a:lnTo>
                    <a:pt x="2067" y="12"/>
                  </a:lnTo>
                  <a:lnTo>
                    <a:pt x="2150" y="4"/>
                  </a:lnTo>
                  <a:lnTo>
                    <a:pt x="22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82">
              <a:extLst>
                <a:ext uri="{FF2B5EF4-FFF2-40B4-BE49-F238E27FC236}">
                  <a16:creationId xmlns:a16="http://schemas.microsoft.com/office/drawing/2014/main" id="{BA0E393E-BBEB-894A-8534-D9B06F28F6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9950" y="1979613"/>
              <a:ext cx="277813" cy="277812"/>
            </a:xfrm>
            <a:custGeom>
              <a:avLst/>
              <a:gdLst>
                <a:gd name="T0" fmla="*/ 756 w 1754"/>
                <a:gd name="T1" fmla="*/ 177 h 1753"/>
                <a:gd name="T2" fmla="*/ 582 w 1754"/>
                <a:gd name="T3" fmla="*/ 232 h 1753"/>
                <a:gd name="T4" fmla="*/ 424 w 1754"/>
                <a:gd name="T5" fmla="*/ 332 h 1753"/>
                <a:gd name="T6" fmla="*/ 295 w 1754"/>
                <a:gd name="T7" fmla="*/ 471 h 1753"/>
                <a:gd name="T8" fmla="*/ 210 w 1754"/>
                <a:gd name="T9" fmla="*/ 634 h 1753"/>
                <a:gd name="T10" fmla="*/ 170 w 1754"/>
                <a:gd name="T11" fmla="*/ 815 h 1753"/>
                <a:gd name="T12" fmla="*/ 179 w 1754"/>
                <a:gd name="T13" fmla="*/ 1001 h 1753"/>
                <a:gd name="T14" fmla="*/ 233 w 1754"/>
                <a:gd name="T15" fmla="*/ 1176 h 1753"/>
                <a:gd name="T16" fmla="*/ 333 w 1754"/>
                <a:gd name="T17" fmla="*/ 1333 h 1753"/>
                <a:gd name="T18" fmla="*/ 474 w 1754"/>
                <a:gd name="T19" fmla="*/ 1460 h 1753"/>
                <a:gd name="T20" fmla="*/ 638 w 1754"/>
                <a:gd name="T21" fmla="*/ 1545 h 1753"/>
                <a:gd name="T22" fmla="*/ 817 w 1754"/>
                <a:gd name="T23" fmla="*/ 1584 h 1753"/>
                <a:gd name="T24" fmla="*/ 998 w 1754"/>
                <a:gd name="T25" fmla="*/ 1576 h 1753"/>
                <a:gd name="T26" fmla="*/ 1172 w 1754"/>
                <a:gd name="T27" fmla="*/ 1522 h 1753"/>
                <a:gd name="T28" fmla="*/ 1331 w 1754"/>
                <a:gd name="T29" fmla="*/ 1422 h 1753"/>
                <a:gd name="T30" fmla="*/ 1460 w 1754"/>
                <a:gd name="T31" fmla="*/ 1283 h 1753"/>
                <a:gd name="T32" fmla="*/ 1545 w 1754"/>
                <a:gd name="T33" fmla="*/ 1120 h 1753"/>
                <a:gd name="T34" fmla="*/ 1584 w 1754"/>
                <a:gd name="T35" fmla="*/ 939 h 1753"/>
                <a:gd name="T36" fmla="*/ 1575 w 1754"/>
                <a:gd name="T37" fmla="*/ 753 h 1753"/>
                <a:gd name="T38" fmla="*/ 1521 w 1754"/>
                <a:gd name="T39" fmla="*/ 577 h 1753"/>
                <a:gd name="T40" fmla="*/ 1421 w 1754"/>
                <a:gd name="T41" fmla="*/ 421 h 1753"/>
                <a:gd name="T42" fmla="*/ 1281 w 1754"/>
                <a:gd name="T43" fmla="*/ 293 h 1753"/>
                <a:gd name="T44" fmla="*/ 1116 w 1754"/>
                <a:gd name="T45" fmla="*/ 208 h 1753"/>
                <a:gd name="T46" fmla="*/ 937 w 1754"/>
                <a:gd name="T47" fmla="*/ 170 h 1753"/>
                <a:gd name="T48" fmla="*/ 945 w 1754"/>
                <a:gd name="T49" fmla="*/ 3 h 1753"/>
                <a:gd name="T50" fmla="*/ 1144 w 1754"/>
                <a:gd name="T51" fmla="*/ 41 h 1753"/>
                <a:gd name="T52" fmla="*/ 1331 w 1754"/>
                <a:gd name="T53" fmla="*/ 126 h 1753"/>
                <a:gd name="T54" fmla="*/ 1497 w 1754"/>
                <a:gd name="T55" fmla="*/ 257 h 1753"/>
                <a:gd name="T56" fmla="*/ 1625 w 1754"/>
                <a:gd name="T57" fmla="*/ 420 h 1753"/>
                <a:gd name="T58" fmla="*/ 1712 w 1754"/>
                <a:gd name="T59" fmla="*/ 605 h 1753"/>
                <a:gd name="T60" fmla="*/ 1751 w 1754"/>
                <a:gd name="T61" fmla="*/ 807 h 1753"/>
                <a:gd name="T62" fmla="*/ 1744 w 1754"/>
                <a:gd name="T63" fmla="*/ 1016 h 1753"/>
                <a:gd name="T64" fmla="*/ 1688 w 1754"/>
                <a:gd name="T65" fmla="*/ 1212 h 1753"/>
                <a:gd name="T66" fmla="*/ 1587 w 1754"/>
                <a:gd name="T67" fmla="*/ 1391 h 1753"/>
                <a:gd name="T68" fmla="*/ 1445 w 1754"/>
                <a:gd name="T69" fmla="*/ 1545 h 1753"/>
                <a:gd name="T70" fmla="*/ 1270 w 1754"/>
                <a:gd name="T71" fmla="*/ 1661 h 1753"/>
                <a:gd name="T72" fmla="*/ 1078 w 1754"/>
                <a:gd name="T73" fmla="*/ 1730 h 1753"/>
                <a:gd name="T74" fmla="*/ 878 w 1754"/>
                <a:gd name="T75" fmla="*/ 1753 h 1753"/>
                <a:gd name="T76" fmla="*/ 677 w 1754"/>
                <a:gd name="T77" fmla="*/ 1730 h 1753"/>
                <a:gd name="T78" fmla="*/ 484 w 1754"/>
                <a:gd name="T79" fmla="*/ 1661 h 1753"/>
                <a:gd name="T80" fmla="*/ 310 w 1754"/>
                <a:gd name="T81" fmla="*/ 1545 h 1753"/>
                <a:gd name="T82" fmla="*/ 167 w 1754"/>
                <a:gd name="T83" fmla="*/ 1391 h 1753"/>
                <a:gd name="T84" fmla="*/ 66 w 1754"/>
                <a:gd name="T85" fmla="*/ 1212 h 1753"/>
                <a:gd name="T86" fmla="*/ 11 w 1754"/>
                <a:gd name="T87" fmla="*/ 1016 h 1753"/>
                <a:gd name="T88" fmla="*/ 3 w 1754"/>
                <a:gd name="T89" fmla="*/ 807 h 1753"/>
                <a:gd name="T90" fmla="*/ 43 w 1754"/>
                <a:gd name="T91" fmla="*/ 605 h 1753"/>
                <a:gd name="T92" fmla="*/ 129 w 1754"/>
                <a:gd name="T93" fmla="*/ 420 h 1753"/>
                <a:gd name="T94" fmla="*/ 258 w 1754"/>
                <a:gd name="T95" fmla="*/ 257 h 1753"/>
                <a:gd name="T96" fmla="*/ 424 w 1754"/>
                <a:gd name="T97" fmla="*/ 126 h 1753"/>
                <a:gd name="T98" fmla="*/ 611 w 1754"/>
                <a:gd name="T99" fmla="*/ 41 h 1753"/>
                <a:gd name="T100" fmla="*/ 810 w 1754"/>
                <a:gd name="T101" fmla="*/ 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54" h="1753">
                  <a:moveTo>
                    <a:pt x="878" y="168"/>
                  </a:moveTo>
                  <a:lnTo>
                    <a:pt x="817" y="170"/>
                  </a:lnTo>
                  <a:lnTo>
                    <a:pt x="756" y="177"/>
                  </a:lnTo>
                  <a:lnTo>
                    <a:pt x="697" y="190"/>
                  </a:lnTo>
                  <a:lnTo>
                    <a:pt x="638" y="208"/>
                  </a:lnTo>
                  <a:lnTo>
                    <a:pt x="582" y="232"/>
                  </a:lnTo>
                  <a:lnTo>
                    <a:pt x="527" y="259"/>
                  </a:lnTo>
                  <a:lnTo>
                    <a:pt x="474" y="293"/>
                  </a:lnTo>
                  <a:lnTo>
                    <a:pt x="424" y="332"/>
                  </a:lnTo>
                  <a:lnTo>
                    <a:pt x="376" y="375"/>
                  </a:lnTo>
                  <a:lnTo>
                    <a:pt x="333" y="421"/>
                  </a:lnTo>
                  <a:lnTo>
                    <a:pt x="295" y="471"/>
                  </a:lnTo>
                  <a:lnTo>
                    <a:pt x="262" y="522"/>
                  </a:lnTo>
                  <a:lnTo>
                    <a:pt x="233" y="577"/>
                  </a:lnTo>
                  <a:lnTo>
                    <a:pt x="210" y="634"/>
                  </a:lnTo>
                  <a:lnTo>
                    <a:pt x="192" y="692"/>
                  </a:lnTo>
                  <a:lnTo>
                    <a:pt x="179" y="753"/>
                  </a:lnTo>
                  <a:lnTo>
                    <a:pt x="170" y="815"/>
                  </a:lnTo>
                  <a:lnTo>
                    <a:pt x="167" y="876"/>
                  </a:lnTo>
                  <a:lnTo>
                    <a:pt x="170" y="939"/>
                  </a:lnTo>
                  <a:lnTo>
                    <a:pt x="179" y="1001"/>
                  </a:lnTo>
                  <a:lnTo>
                    <a:pt x="192" y="1061"/>
                  </a:lnTo>
                  <a:lnTo>
                    <a:pt x="210" y="1120"/>
                  </a:lnTo>
                  <a:lnTo>
                    <a:pt x="233" y="1176"/>
                  </a:lnTo>
                  <a:lnTo>
                    <a:pt x="262" y="1230"/>
                  </a:lnTo>
                  <a:lnTo>
                    <a:pt x="295" y="1283"/>
                  </a:lnTo>
                  <a:lnTo>
                    <a:pt x="333" y="1333"/>
                  </a:lnTo>
                  <a:lnTo>
                    <a:pt x="376" y="1378"/>
                  </a:lnTo>
                  <a:lnTo>
                    <a:pt x="424" y="1422"/>
                  </a:lnTo>
                  <a:lnTo>
                    <a:pt x="474" y="1460"/>
                  </a:lnTo>
                  <a:lnTo>
                    <a:pt x="527" y="1494"/>
                  </a:lnTo>
                  <a:lnTo>
                    <a:pt x="582" y="1522"/>
                  </a:lnTo>
                  <a:lnTo>
                    <a:pt x="638" y="1545"/>
                  </a:lnTo>
                  <a:lnTo>
                    <a:pt x="697" y="1563"/>
                  </a:lnTo>
                  <a:lnTo>
                    <a:pt x="756" y="1576"/>
                  </a:lnTo>
                  <a:lnTo>
                    <a:pt x="817" y="1584"/>
                  </a:lnTo>
                  <a:lnTo>
                    <a:pt x="878" y="1586"/>
                  </a:lnTo>
                  <a:lnTo>
                    <a:pt x="937" y="1584"/>
                  </a:lnTo>
                  <a:lnTo>
                    <a:pt x="998" y="1576"/>
                  </a:lnTo>
                  <a:lnTo>
                    <a:pt x="1057" y="1563"/>
                  </a:lnTo>
                  <a:lnTo>
                    <a:pt x="1116" y="1545"/>
                  </a:lnTo>
                  <a:lnTo>
                    <a:pt x="1172" y="1522"/>
                  </a:lnTo>
                  <a:lnTo>
                    <a:pt x="1228" y="1494"/>
                  </a:lnTo>
                  <a:lnTo>
                    <a:pt x="1281" y="1460"/>
                  </a:lnTo>
                  <a:lnTo>
                    <a:pt x="1331" y="1422"/>
                  </a:lnTo>
                  <a:lnTo>
                    <a:pt x="1379" y="1378"/>
                  </a:lnTo>
                  <a:lnTo>
                    <a:pt x="1421" y="1333"/>
                  </a:lnTo>
                  <a:lnTo>
                    <a:pt x="1460" y="1283"/>
                  </a:lnTo>
                  <a:lnTo>
                    <a:pt x="1492" y="1230"/>
                  </a:lnTo>
                  <a:lnTo>
                    <a:pt x="1521" y="1176"/>
                  </a:lnTo>
                  <a:lnTo>
                    <a:pt x="1545" y="1120"/>
                  </a:lnTo>
                  <a:lnTo>
                    <a:pt x="1563" y="1061"/>
                  </a:lnTo>
                  <a:lnTo>
                    <a:pt x="1575" y="1001"/>
                  </a:lnTo>
                  <a:lnTo>
                    <a:pt x="1584" y="939"/>
                  </a:lnTo>
                  <a:lnTo>
                    <a:pt x="1587" y="876"/>
                  </a:lnTo>
                  <a:lnTo>
                    <a:pt x="1584" y="815"/>
                  </a:lnTo>
                  <a:lnTo>
                    <a:pt x="1575" y="753"/>
                  </a:lnTo>
                  <a:lnTo>
                    <a:pt x="1563" y="692"/>
                  </a:lnTo>
                  <a:lnTo>
                    <a:pt x="1545" y="634"/>
                  </a:lnTo>
                  <a:lnTo>
                    <a:pt x="1521" y="577"/>
                  </a:lnTo>
                  <a:lnTo>
                    <a:pt x="1492" y="522"/>
                  </a:lnTo>
                  <a:lnTo>
                    <a:pt x="1460" y="471"/>
                  </a:lnTo>
                  <a:lnTo>
                    <a:pt x="1421" y="421"/>
                  </a:lnTo>
                  <a:lnTo>
                    <a:pt x="1379" y="375"/>
                  </a:lnTo>
                  <a:lnTo>
                    <a:pt x="1331" y="332"/>
                  </a:lnTo>
                  <a:lnTo>
                    <a:pt x="1281" y="293"/>
                  </a:lnTo>
                  <a:lnTo>
                    <a:pt x="1228" y="259"/>
                  </a:lnTo>
                  <a:lnTo>
                    <a:pt x="1172" y="232"/>
                  </a:lnTo>
                  <a:lnTo>
                    <a:pt x="1116" y="208"/>
                  </a:lnTo>
                  <a:lnTo>
                    <a:pt x="1057" y="190"/>
                  </a:lnTo>
                  <a:lnTo>
                    <a:pt x="998" y="177"/>
                  </a:lnTo>
                  <a:lnTo>
                    <a:pt x="937" y="170"/>
                  </a:lnTo>
                  <a:lnTo>
                    <a:pt x="878" y="168"/>
                  </a:lnTo>
                  <a:close/>
                  <a:moveTo>
                    <a:pt x="878" y="0"/>
                  </a:moveTo>
                  <a:lnTo>
                    <a:pt x="945" y="3"/>
                  </a:lnTo>
                  <a:lnTo>
                    <a:pt x="1012" y="11"/>
                  </a:lnTo>
                  <a:lnTo>
                    <a:pt x="1078" y="23"/>
                  </a:lnTo>
                  <a:lnTo>
                    <a:pt x="1144" y="41"/>
                  </a:lnTo>
                  <a:lnTo>
                    <a:pt x="1207" y="65"/>
                  </a:lnTo>
                  <a:lnTo>
                    <a:pt x="1270" y="92"/>
                  </a:lnTo>
                  <a:lnTo>
                    <a:pt x="1331" y="126"/>
                  </a:lnTo>
                  <a:lnTo>
                    <a:pt x="1388" y="165"/>
                  </a:lnTo>
                  <a:lnTo>
                    <a:pt x="1445" y="208"/>
                  </a:lnTo>
                  <a:lnTo>
                    <a:pt x="1497" y="257"/>
                  </a:lnTo>
                  <a:lnTo>
                    <a:pt x="1545" y="308"/>
                  </a:lnTo>
                  <a:lnTo>
                    <a:pt x="1587" y="363"/>
                  </a:lnTo>
                  <a:lnTo>
                    <a:pt x="1625" y="420"/>
                  </a:lnTo>
                  <a:lnTo>
                    <a:pt x="1659" y="480"/>
                  </a:lnTo>
                  <a:lnTo>
                    <a:pt x="1688" y="541"/>
                  </a:lnTo>
                  <a:lnTo>
                    <a:pt x="1712" y="605"/>
                  </a:lnTo>
                  <a:lnTo>
                    <a:pt x="1730" y="671"/>
                  </a:lnTo>
                  <a:lnTo>
                    <a:pt x="1744" y="738"/>
                  </a:lnTo>
                  <a:lnTo>
                    <a:pt x="1751" y="807"/>
                  </a:lnTo>
                  <a:lnTo>
                    <a:pt x="1754" y="876"/>
                  </a:lnTo>
                  <a:lnTo>
                    <a:pt x="1751" y="947"/>
                  </a:lnTo>
                  <a:lnTo>
                    <a:pt x="1744" y="1016"/>
                  </a:lnTo>
                  <a:lnTo>
                    <a:pt x="1730" y="1083"/>
                  </a:lnTo>
                  <a:lnTo>
                    <a:pt x="1712" y="1149"/>
                  </a:lnTo>
                  <a:lnTo>
                    <a:pt x="1688" y="1212"/>
                  </a:lnTo>
                  <a:lnTo>
                    <a:pt x="1659" y="1274"/>
                  </a:lnTo>
                  <a:lnTo>
                    <a:pt x="1625" y="1334"/>
                  </a:lnTo>
                  <a:lnTo>
                    <a:pt x="1587" y="1391"/>
                  </a:lnTo>
                  <a:lnTo>
                    <a:pt x="1545" y="1445"/>
                  </a:lnTo>
                  <a:lnTo>
                    <a:pt x="1497" y="1496"/>
                  </a:lnTo>
                  <a:lnTo>
                    <a:pt x="1445" y="1545"/>
                  </a:lnTo>
                  <a:lnTo>
                    <a:pt x="1388" y="1589"/>
                  </a:lnTo>
                  <a:lnTo>
                    <a:pt x="1331" y="1627"/>
                  </a:lnTo>
                  <a:lnTo>
                    <a:pt x="1270" y="1661"/>
                  </a:lnTo>
                  <a:lnTo>
                    <a:pt x="1207" y="1689"/>
                  </a:lnTo>
                  <a:lnTo>
                    <a:pt x="1144" y="1712"/>
                  </a:lnTo>
                  <a:lnTo>
                    <a:pt x="1078" y="1730"/>
                  </a:lnTo>
                  <a:lnTo>
                    <a:pt x="1012" y="1743"/>
                  </a:lnTo>
                  <a:lnTo>
                    <a:pt x="945" y="1751"/>
                  </a:lnTo>
                  <a:lnTo>
                    <a:pt x="878" y="1753"/>
                  </a:lnTo>
                  <a:lnTo>
                    <a:pt x="810" y="1751"/>
                  </a:lnTo>
                  <a:lnTo>
                    <a:pt x="743" y="1743"/>
                  </a:lnTo>
                  <a:lnTo>
                    <a:pt x="677" y="1730"/>
                  </a:lnTo>
                  <a:lnTo>
                    <a:pt x="611" y="1712"/>
                  </a:lnTo>
                  <a:lnTo>
                    <a:pt x="547" y="1689"/>
                  </a:lnTo>
                  <a:lnTo>
                    <a:pt x="484" y="1661"/>
                  </a:lnTo>
                  <a:lnTo>
                    <a:pt x="424" y="1627"/>
                  </a:lnTo>
                  <a:lnTo>
                    <a:pt x="366" y="1589"/>
                  </a:lnTo>
                  <a:lnTo>
                    <a:pt x="310" y="1545"/>
                  </a:lnTo>
                  <a:lnTo>
                    <a:pt x="258" y="1496"/>
                  </a:lnTo>
                  <a:lnTo>
                    <a:pt x="210" y="1445"/>
                  </a:lnTo>
                  <a:lnTo>
                    <a:pt x="167" y="1391"/>
                  </a:lnTo>
                  <a:lnTo>
                    <a:pt x="129" y="1334"/>
                  </a:lnTo>
                  <a:lnTo>
                    <a:pt x="95" y="1274"/>
                  </a:lnTo>
                  <a:lnTo>
                    <a:pt x="66" y="1212"/>
                  </a:lnTo>
                  <a:lnTo>
                    <a:pt x="43" y="1149"/>
                  </a:lnTo>
                  <a:lnTo>
                    <a:pt x="25" y="1083"/>
                  </a:lnTo>
                  <a:lnTo>
                    <a:pt x="11" y="1016"/>
                  </a:lnTo>
                  <a:lnTo>
                    <a:pt x="3" y="947"/>
                  </a:lnTo>
                  <a:lnTo>
                    <a:pt x="0" y="876"/>
                  </a:lnTo>
                  <a:lnTo>
                    <a:pt x="3" y="807"/>
                  </a:lnTo>
                  <a:lnTo>
                    <a:pt x="11" y="738"/>
                  </a:lnTo>
                  <a:lnTo>
                    <a:pt x="25" y="671"/>
                  </a:lnTo>
                  <a:lnTo>
                    <a:pt x="43" y="605"/>
                  </a:lnTo>
                  <a:lnTo>
                    <a:pt x="66" y="541"/>
                  </a:lnTo>
                  <a:lnTo>
                    <a:pt x="95" y="480"/>
                  </a:lnTo>
                  <a:lnTo>
                    <a:pt x="129" y="420"/>
                  </a:lnTo>
                  <a:lnTo>
                    <a:pt x="167" y="363"/>
                  </a:lnTo>
                  <a:lnTo>
                    <a:pt x="210" y="308"/>
                  </a:lnTo>
                  <a:lnTo>
                    <a:pt x="258" y="257"/>
                  </a:lnTo>
                  <a:lnTo>
                    <a:pt x="310" y="208"/>
                  </a:lnTo>
                  <a:lnTo>
                    <a:pt x="366" y="165"/>
                  </a:lnTo>
                  <a:lnTo>
                    <a:pt x="424" y="126"/>
                  </a:lnTo>
                  <a:lnTo>
                    <a:pt x="484" y="92"/>
                  </a:lnTo>
                  <a:lnTo>
                    <a:pt x="547" y="65"/>
                  </a:lnTo>
                  <a:lnTo>
                    <a:pt x="611" y="41"/>
                  </a:lnTo>
                  <a:lnTo>
                    <a:pt x="677" y="23"/>
                  </a:lnTo>
                  <a:lnTo>
                    <a:pt x="743" y="11"/>
                  </a:lnTo>
                  <a:lnTo>
                    <a:pt x="810" y="3"/>
                  </a:lnTo>
                  <a:lnTo>
                    <a:pt x="8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83">
              <a:extLst>
                <a:ext uri="{FF2B5EF4-FFF2-40B4-BE49-F238E27FC236}">
                  <a16:creationId xmlns:a16="http://schemas.microsoft.com/office/drawing/2014/main" id="{09B0778D-21E2-C74D-882D-64DB41D8C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0" y="2105025"/>
              <a:ext cx="112713" cy="26987"/>
            </a:xfrm>
            <a:custGeom>
              <a:avLst/>
              <a:gdLst>
                <a:gd name="T0" fmla="*/ 84 w 714"/>
                <a:gd name="T1" fmla="*/ 0 h 167"/>
                <a:gd name="T2" fmla="*/ 630 w 714"/>
                <a:gd name="T3" fmla="*/ 0 h 167"/>
                <a:gd name="T4" fmla="*/ 652 w 714"/>
                <a:gd name="T5" fmla="*/ 4 h 167"/>
                <a:gd name="T6" fmla="*/ 673 w 714"/>
                <a:gd name="T7" fmla="*/ 12 h 167"/>
                <a:gd name="T8" fmla="*/ 690 w 714"/>
                <a:gd name="T9" fmla="*/ 25 h 167"/>
                <a:gd name="T10" fmla="*/ 702 w 714"/>
                <a:gd name="T11" fmla="*/ 42 h 167"/>
                <a:gd name="T12" fmla="*/ 711 w 714"/>
                <a:gd name="T13" fmla="*/ 62 h 167"/>
                <a:gd name="T14" fmla="*/ 714 w 714"/>
                <a:gd name="T15" fmla="*/ 83 h 167"/>
                <a:gd name="T16" fmla="*/ 711 w 714"/>
                <a:gd name="T17" fmla="*/ 106 h 167"/>
                <a:gd name="T18" fmla="*/ 702 w 714"/>
                <a:gd name="T19" fmla="*/ 126 h 167"/>
                <a:gd name="T20" fmla="*/ 690 w 714"/>
                <a:gd name="T21" fmla="*/ 143 h 167"/>
                <a:gd name="T22" fmla="*/ 673 w 714"/>
                <a:gd name="T23" fmla="*/ 156 h 167"/>
                <a:gd name="T24" fmla="*/ 652 w 714"/>
                <a:gd name="T25" fmla="*/ 164 h 167"/>
                <a:gd name="T26" fmla="*/ 630 w 714"/>
                <a:gd name="T27" fmla="*/ 167 h 167"/>
                <a:gd name="T28" fmla="*/ 84 w 714"/>
                <a:gd name="T29" fmla="*/ 167 h 167"/>
                <a:gd name="T30" fmla="*/ 62 w 714"/>
                <a:gd name="T31" fmla="*/ 164 h 167"/>
                <a:gd name="T32" fmla="*/ 42 w 714"/>
                <a:gd name="T33" fmla="*/ 156 h 167"/>
                <a:gd name="T34" fmla="*/ 25 w 714"/>
                <a:gd name="T35" fmla="*/ 143 h 167"/>
                <a:gd name="T36" fmla="*/ 12 w 714"/>
                <a:gd name="T37" fmla="*/ 126 h 167"/>
                <a:gd name="T38" fmla="*/ 4 w 714"/>
                <a:gd name="T39" fmla="*/ 106 h 167"/>
                <a:gd name="T40" fmla="*/ 0 w 714"/>
                <a:gd name="T41" fmla="*/ 83 h 167"/>
                <a:gd name="T42" fmla="*/ 4 w 714"/>
                <a:gd name="T43" fmla="*/ 62 h 167"/>
                <a:gd name="T44" fmla="*/ 12 w 714"/>
                <a:gd name="T45" fmla="*/ 42 h 167"/>
                <a:gd name="T46" fmla="*/ 25 w 714"/>
                <a:gd name="T47" fmla="*/ 25 h 167"/>
                <a:gd name="T48" fmla="*/ 42 w 714"/>
                <a:gd name="T49" fmla="*/ 12 h 167"/>
                <a:gd name="T50" fmla="*/ 62 w 714"/>
                <a:gd name="T51" fmla="*/ 4 h 167"/>
                <a:gd name="T52" fmla="*/ 84 w 714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4" h="167">
                  <a:moveTo>
                    <a:pt x="84" y="0"/>
                  </a:moveTo>
                  <a:lnTo>
                    <a:pt x="630" y="0"/>
                  </a:lnTo>
                  <a:lnTo>
                    <a:pt x="652" y="4"/>
                  </a:lnTo>
                  <a:lnTo>
                    <a:pt x="673" y="12"/>
                  </a:lnTo>
                  <a:lnTo>
                    <a:pt x="690" y="25"/>
                  </a:lnTo>
                  <a:lnTo>
                    <a:pt x="702" y="42"/>
                  </a:lnTo>
                  <a:lnTo>
                    <a:pt x="711" y="62"/>
                  </a:lnTo>
                  <a:lnTo>
                    <a:pt x="714" y="83"/>
                  </a:lnTo>
                  <a:lnTo>
                    <a:pt x="711" y="106"/>
                  </a:lnTo>
                  <a:lnTo>
                    <a:pt x="702" y="126"/>
                  </a:lnTo>
                  <a:lnTo>
                    <a:pt x="690" y="143"/>
                  </a:lnTo>
                  <a:lnTo>
                    <a:pt x="673" y="156"/>
                  </a:lnTo>
                  <a:lnTo>
                    <a:pt x="652" y="164"/>
                  </a:lnTo>
                  <a:lnTo>
                    <a:pt x="630" y="167"/>
                  </a:lnTo>
                  <a:lnTo>
                    <a:pt x="84" y="167"/>
                  </a:lnTo>
                  <a:lnTo>
                    <a:pt x="62" y="164"/>
                  </a:lnTo>
                  <a:lnTo>
                    <a:pt x="42" y="156"/>
                  </a:lnTo>
                  <a:lnTo>
                    <a:pt x="25" y="143"/>
                  </a:lnTo>
                  <a:lnTo>
                    <a:pt x="12" y="126"/>
                  </a:lnTo>
                  <a:lnTo>
                    <a:pt x="4" y="106"/>
                  </a:lnTo>
                  <a:lnTo>
                    <a:pt x="0" y="83"/>
                  </a:lnTo>
                  <a:lnTo>
                    <a:pt x="4" y="62"/>
                  </a:lnTo>
                  <a:lnTo>
                    <a:pt x="12" y="42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2" y="4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2" name="图片 41" descr="图表, 旭日形&#10;&#10;描述已自动生成">
            <a:extLst>
              <a:ext uri="{FF2B5EF4-FFF2-40B4-BE49-F238E27FC236}">
                <a16:creationId xmlns:a16="http://schemas.microsoft.com/office/drawing/2014/main" id="{E3F61AFF-C012-9233-EEA2-69F3244BFF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4591166E-581F-2848-E754-D6242797B53C}"/>
              </a:ext>
            </a:extLst>
          </p:cNvPr>
          <p:cNvSpPr txBox="1"/>
          <p:nvPr/>
        </p:nvSpPr>
        <p:spPr>
          <a:xfrm>
            <a:off x="208780" y="264465"/>
            <a:ext cx="38491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01 </a:t>
            </a: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移动支付</a:t>
            </a: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-</a:t>
            </a: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移动支付分类</a:t>
            </a:r>
          </a:p>
        </p:txBody>
      </p:sp>
    </p:spTree>
    <p:extLst>
      <p:ext uri="{BB962C8B-B14F-4D97-AF65-F5344CB8AC3E}">
        <p14:creationId xmlns:p14="http://schemas.microsoft.com/office/powerpoint/2010/main" val="5339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73CC4E3-0332-4950-B6F7-435C0C0A0B36}"/>
              </a:ext>
            </a:extLst>
          </p:cNvPr>
          <p:cNvGrpSpPr/>
          <p:nvPr/>
        </p:nvGrpSpPr>
        <p:grpSpPr>
          <a:xfrm>
            <a:off x="5619110" y="2087352"/>
            <a:ext cx="6252763" cy="1970999"/>
            <a:chOff x="5971177" y="1605306"/>
            <a:chExt cx="5037249" cy="1524528"/>
          </a:xfrm>
        </p:grpSpPr>
        <p:sp>
          <p:nvSpPr>
            <p:cNvPr id="30" name="Oval 4">
              <a:extLst>
                <a:ext uri="{FF2B5EF4-FFF2-40B4-BE49-F238E27FC236}">
                  <a16:creationId xmlns:a16="http://schemas.microsoft.com/office/drawing/2014/main" id="{DCB91C34-4CF1-4F6C-8C82-9169626665D0}"/>
                </a:ext>
              </a:extLst>
            </p:cNvPr>
            <p:cNvSpPr/>
            <p:nvPr/>
          </p:nvSpPr>
          <p:spPr>
            <a:xfrm>
              <a:off x="5971177" y="1812130"/>
              <a:ext cx="629655" cy="629655"/>
            </a:xfrm>
            <a:prstGeom prst="ellipse">
              <a:avLst/>
            </a:prstGeom>
            <a:solidFill>
              <a:srgbClr val="44546A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866943" fontAlgn="base">
                <a:lnSpc>
                  <a:spcPct val="120000"/>
                </a:lnSpc>
              </a:pPr>
              <a:r>
                <a:rPr lang="en-US" sz="1327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984737F-3898-4882-B2D5-5FE263EF2093}"/>
                </a:ext>
              </a:extLst>
            </p:cNvPr>
            <p:cNvSpPr txBox="1"/>
            <p:nvPr/>
          </p:nvSpPr>
          <p:spPr>
            <a:xfrm>
              <a:off x="6600832" y="1949359"/>
              <a:ext cx="4407594" cy="1180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  <a:cs typeface="+mn-ea"/>
                  <a:sym typeface="+mn-lt"/>
                </a:rPr>
                <a:t>手机钱包业务是指基于无线射频识别技术的小额电子钱包业务。如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  <a:cs typeface="+mn-ea"/>
                  <a:sym typeface="+mn-lt"/>
                </a:rPr>
                <a:t>Apple Pay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  <a:cs typeface="+mn-ea"/>
                  <a:sym typeface="+mn-lt"/>
                </a:rPr>
                <a:t>。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285750" marR="0" lvl="0" indent="-28575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zh-CN" altLang="en-US" sz="1600" dirty="0">
                  <a:solidFill>
                    <a:srgbClr val="222A35"/>
                  </a:solidFill>
                  <a:cs typeface="+mn-ea"/>
                  <a:sym typeface="+mn-lt"/>
                </a:rPr>
                <a:t>最早被定义为移动运营商开发的业务，现在扩充到了基于第三方支付的微信、支付宝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C509CF1-0975-4A96-ABC2-009D28D512D8}"/>
                </a:ext>
              </a:extLst>
            </p:cNvPr>
            <p:cNvSpPr txBox="1"/>
            <p:nvPr/>
          </p:nvSpPr>
          <p:spPr>
            <a:xfrm>
              <a:off x="6626554" y="1605306"/>
              <a:ext cx="18287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定义</a:t>
              </a:r>
              <a:endParaRPr kumimoji="0" lang="zh-CN" altLang="en-US" b="1" i="0" u="none" strike="noStrike" kern="1200" cap="none" spc="4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9879154-C967-469F-925D-10EC56F00C1C}"/>
              </a:ext>
            </a:extLst>
          </p:cNvPr>
          <p:cNvGrpSpPr/>
          <p:nvPr/>
        </p:nvGrpSpPr>
        <p:grpSpPr>
          <a:xfrm>
            <a:off x="5659131" y="4325528"/>
            <a:ext cx="6631092" cy="935761"/>
            <a:chOff x="5971177" y="2850064"/>
            <a:chExt cx="5062971" cy="660400"/>
          </a:xfrm>
        </p:grpSpPr>
        <p:sp>
          <p:nvSpPr>
            <p:cNvPr id="34" name="Oval 19">
              <a:extLst>
                <a:ext uri="{FF2B5EF4-FFF2-40B4-BE49-F238E27FC236}">
                  <a16:creationId xmlns:a16="http://schemas.microsoft.com/office/drawing/2014/main" id="{B49CBD04-1EF5-4F9F-AEC9-FEC376B76853}"/>
                </a:ext>
              </a:extLst>
            </p:cNvPr>
            <p:cNvSpPr/>
            <p:nvPr/>
          </p:nvSpPr>
          <p:spPr>
            <a:xfrm>
              <a:off x="5971177" y="2880809"/>
              <a:ext cx="629655" cy="629655"/>
            </a:xfrm>
            <a:prstGeom prst="ellipse">
              <a:avLst/>
            </a:prstGeom>
            <a:solidFill>
              <a:srgbClr val="44546A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866943" fontAlgn="base">
                <a:lnSpc>
                  <a:spcPct val="120000"/>
                </a:lnSpc>
              </a:pPr>
              <a:r>
                <a:rPr lang="en-US" sz="1327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D904637-E5EA-4A7C-B82F-002D078A81B1}"/>
                </a:ext>
              </a:extLst>
            </p:cNvPr>
            <p:cNvSpPr txBox="1"/>
            <p:nvPr/>
          </p:nvSpPr>
          <p:spPr>
            <a:xfrm>
              <a:off x="6626554" y="3197329"/>
              <a:ext cx="4407594" cy="2280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srgbClr val="222A35"/>
                  </a:solidFill>
                  <a:cs typeface="+mn-ea"/>
                  <a:sym typeface="+mn-lt"/>
                </a:rPr>
                <a:t>便捷、安全、可靠，使用</a:t>
              </a:r>
              <a:r>
                <a:rPr lang="en-US" altLang="zh-CN" sz="1600" dirty="0">
                  <a:solidFill>
                    <a:srgbClr val="222A35"/>
                  </a:solidFill>
                  <a:cs typeface="+mn-ea"/>
                  <a:sym typeface="+mn-lt"/>
                </a:rPr>
                <a:t>NFC</a:t>
              </a:r>
              <a:r>
                <a:rPr lang="zh-CN" altLang="en-US" sz="1600" dirty="0">
                  <a:solidFill>
                    <a:srgbClr val="222A35"/>
                  </a:solidFill>
                  <a:cs typeface="+mn-ea"/>
                  <a:sym typeface="+mn-lt"/>
                </a:rPr>
                <a:t>技术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45EE030-CF14-4651-B936-2EA142CBC9A0}"/>
                </a:ext>
              </a:extLst>
            </p:cNvPr>
            <p:cNvSpPr txBox="1"/>
            <p:nvPr/>
          </p:nvSpPr>
          <p:spPr>
            <a:xfrm>
              <a:off x="6636877" y="2850064"/>
              <a:ext cx="20367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b="1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手机钱包特点</a:t>
              </a:r>
            </a:p>
          </p:txBody>
        </p:sp>
      </p:grpSp>
      <p:pic>
        <p:nvPicPr>
          <p:cNvPr id="3" name="图片 2" descr="图表, 旭日形&#10;&#10;描述已自动生成">
            <a:extLst>
              <a:ext uri="{FF2B5EF4-FFF2-40B4-BE49-F238E27FC236}">
                <a16:creationId xmlns:a16="http://schemas.microsoft.com/office/drawing/2014/main" id="{92179371-F02B-F633-3F59-0F86E287B7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1203076-06BC-9C27-CDFA-1F7E9ED75975}"/>
              </a:ext>
            </a:extLst>
          </p:cNvPr>
          <p:cNvSpPr txBox="1"/>
          <p:nvPr/>
        </p:nvSpPr>
        <p:spPr>
          <a:xfrm>
            <a:off x="208780" y="264465"/>
            <a:ext cx="50802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01 </a:t>
            </a: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移动支付</a:t>
            </a: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-</a:t>
            </a: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手机钱包的定义与分类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60E7AEE-B299-644B-1944-5075AFDA09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976" y="1216758"/>
            <a:ext cx="3112579" cy="311257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8CC6329-5E8E-5D27-6042-87F2AEF3D6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3146" y="3755800"/>
            <a:ext cx="4265871" cy="264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56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77DAC8EB-FA83-7E4C-AF62-241BA0588B17}"/>
              </a:ext>
            </a:extLst>
          </p:cNvPr>
          <p:cNvSpPr/>
          <p:nvPr/>
        </p:nvSpPr>
        <p:spPr>
          <a:xfrm>
            <a:off x="5070393" y="668411"/>
            <a:ext cx="2160000" cy="2160000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87BF9EF1-4524-664B-B4E4-F19DF76D9A44}"/>
              </a:ext>
            </a:extLst>
          </p:cNvPr>
          <p:cNvSpPr/>
          <p:nvPr/>
        </p:nvSpPr>
        <p:spPr>
          <a:xfrm>
            <a:off x="4507730" y="1424652"/>
            <a:ext cx="243152" cy="243152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id="{0B261106-7C4E-5C45-85CE-F2A206EC566B}"/>
              </a:ext>
            </a:extLst>
          </p:cNvPr>
          <p:cNvSpPr/>
          <p:nvPr/>
        </p:nvSpPr>
        <p:spPr>
          <a:xfrm>
            <a:off x="4750882" y="1887516"/>
            <a:ext cx="127491" cy="127491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圆角矩形 4">
            <a:extLst>
              <a:ext uri="{FF2B5EF4-FFF2-40B4-BE49-F238E27FC236}">
                <a16:creationId xmlns:a16="http://schemas.microsoft.com/office/drawing/2014/main" id="{DA32410C-A7A8-484A-9119-0B7FF46D9A48}"/>
              </a:ext>
            </a:extLst>
          </p:cNvPr>
          <p:cNvSpPr/>
          <p:nvPr/>
        </p:nvSpPr>
        <p:spPr>
          <a:xfrm>
            <a:off x="7318469" y="1320858"/>
            <a:ext cx="209070" cy="209070"/>
          </a:xfrm>
          <a:prstGeom prst="flowChartConnector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E6D4DB-97A7-664D-A539-41472511B747}"/>
              </a:ext>
            </a:extLst>
          </p:cNvPr>
          <p:cNvSpPr txBox="1"/>
          <p:nvPr/>
        </p:nvSpPr>
        <p:spPr>
          <a:xfrm>
            <a:off x="5281898" y="1565553"/>
            <a:ext cx="1798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第</a:t>
            </a:r>
            <a:r>
              <a:rPr kumimoji="1" lang="zh-CN" altLang="en-US" sz="2800" dirty="0">
                <a:solidFill>
                  <a:srgbClr val="44546A"/>
                </a:solidFill>
                <a:cs typeface="+mn-ea"/>
                <a:sym typeface="+mn-lt"/>
              </a:rPr>
              <a:t>二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部分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A5CD6C-CEAA-2F4F-84CB-CDF42E3F6FB0}"/>
              </a:ext>
            </a:extLst>
          </p:cNvPr>
          <p:cNvSpPr txBox="1"/>
          <p:nvPr/>
        </p:nvSpPr>
        <p:spPr>
          <a:xfrm>
            <a:off x="5293773" y="1998761"/>
            <a:ext cx="17742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PART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EEC32F-A461-E14B-BA72-2A0A3033AF09}"/>
              </a:ext>
            </a:extLst>
          </p:cNvPr>
          <p:cNvSpPr txBox="1"/>
          <p:nvPr/>
        </p:nvSpPr>
        <p:spPr>
          <a:xfrm>
            <a:off x="556554" y="2770523"/>
            <a:ext cx="1118767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zh-CN" altLang="en-US" sz="6600" dirty="0">
                <a:solidFill>
                  <a:srgbClr val="44546A"/>
                </a:solidFill>
                <a:cs typeface="+mn-ea"/>
                <a:sym typeface="+mn-lt"/>
              </a:rPr>
              <a:t>三种第三方支付模式及其对比</a:t>
            </a:r>
          </a:p>
        </p:txBody>
      </p:sp>
      <p:pic>
        <p:nvPicPr>
          <p:cNvPr id="10" name="图片 9" descr="图表, 旭日形&#10;&#10;描述已自动生成">
            <a:extLst>
              <a:ext uri="{FF2B5EF4-FFF2-40B4-BE49-F238E27FC236}">
                <a16:creationId xmlns:a16="http://schemas.microsoft.com/office/drawing/2014/main" id="{9A85B618-6854-88B9-36E5-0B1DF47A4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52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>
            <a:extLst>
              <a:ext uri="{FF2B5EF4-FFF2-40B4-BE49-F238E27FC236}">
                <a16:creationId xmlns:a16="http://schemas.microsoft.com/office/drawing/2014/main" id="{EBE951E6-58D6-4B27-B731-6C68D49DEA5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877" y="1537866"/>
            <a:ext cx="5189370" cy="4135913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96D7927A-9A7D-4515-9343-FE94FF90BC38}"/>
              </a:ext>
            </a:extLst>
          </p:cNvPr>
          <p:cNvGrpSpPr/>
          <p:nvPr/>
        </p:nvGrpSpPr>
        <p:grpSpPr>
          <a:xfrm>
            <a:off x="6911724" y="1307634"/>
            <a:ext cx="4346443" cy="1834808"/>
            <a:chOff x="2486796" y="2343753"/>
            <a:chExt cx="4346443" cy="183480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4560ED9-71A7-44E2-8077-32D9ABAB58CD}"/>
                </a:ext>
              </a:extLst>
            </p:cNvPr>
            <p:cNvSpPr txBox="1"/>
            <p:nvPr/>
          </p:nvSpPr>
          <p:spPr>
            <a:xfrm>
              <a:off x="2486796" y="2343753"/>
              <a:ext cx="3585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rgbClr val="44546A"/>
                  </a:solidFill>
                  <a:cs typeface="+mn-ea"/>
                  <a:sym typeface="+mn-lt"/>
                </a:rPr>
                <a:t>微信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600CC83-09EB-4FE4-9965-B07740D22B3F}"/>
                </a:ext>
              </a:extLst>
            </p:cNvPr>
            <p:cNvSpPr txBox="1"/>
            <p:nvPr/>
          </p:nvSpPr>
          <p:spPr>
            <a:xfrm>
              <a:off x="2603298" y="2652374"/>
              <a:ext cx="4229941" cy="15261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44546A"/>
                  </a:solidFill>
                  <a:cs typeface="+mn-ea"/>
                  <a:sym typeface="+mn-lt"/>
                </a:rPr>
                <a:t>微信有自己的账户体系，但没有资金沉淀</a:t>
              </a:r>
              <a:endParaRPr lang="en-US" altLang="zh-CN" sz="1600" dirty="0">
                <a:solidFill>
                  <a:srgbClr val="44546A"/>
                </a:solidFill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44546A"/>
                  </a:solidFill>
                  <a:cs typeface="+mn-ea"/>
                  <a:sym typeface="+mn-lt"/>
                </a:rPr>
                <a:t>依靠社交平台将微信钱包作为资金流动通道</a:t>
              </a:r>
              <a:endParaRPr lang="en-US" altLang="zh-CN" sz="1600" dirty="0">
                <a:solidFill>
                  <a:srgbClr val="44546A"/>
                </a:solidFill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44546A"/>
                  </a:solidFill>
                  <a:cs typeface="+mn-ea"/>
                  <a:sym typeface="+mn-lt"/>
                </a:rPr>
                <a:t>追求流量而非存量</a:t>
              </a:r>
              <a:endParaRPr lang="en-US" altLang="zh-CN" sz="1600" dirty="0">
                <a:solidFill>
                  <a:srgbClr val="44546A"/>
                </a:solidFill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44546A"/>
                  </a:solidFill>
                  <a:cs typeface="+mn-ea"/>
                  <a:sym typeface="+mn-lt"/>
                </a:rPr>
                <a:t>微信依赖微信用户</a:t>
              </a:r>
              <a:endParaRPr lang="en-US" altLang="zh-CN" sz="1600" dirty="0">
                <a:solidFill>
                  <a:srgbClr val="44546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椭圆 38">
            <a:extLst>
              <a:ext uri="{FF2B5EF4-FFF2-40B4-BE49-F238E27FC236}">
                <a16:creationId xmlns:a16="http://schemas.microsoft.com/office/drawing/2014/main" id="{9DCE618A-86C5-4AEF-AB26-98B48DF7C720}"/>
              </a:ext>
            </a:extLst>
          </p:cNvPr>
          <p:cNvSpPr/>
          <p:nvPr/>
        </p:nvSpPr>
        <p:spPr>
          <a:xfrm>
            <a:off x="6425329" y="1351795"/>
            <a:ext cx="394467" cy="317917"/>
          </a:xfrm>
          <a:custGeom>
            <a:avLst/>
            <a:gdLst>
              <a:gd name="connsiteX0" fmla="*/ 50882 w 608344"/>
              <a:gd name="connsiteY0" fmla="*/ 115887 h 490289"/>
              <a:gd name="connsiteX1" fmla="*/ 50882 w 608344"/>
              <a:gd name="connsiteY1" fmla="*/ 201112 h 490289"/>
              <a:gd name="connsiteX2" fmla="*/ 438489 w 608344"/>
              <a:gd name="connsiteY2" fmla="*/ 201112 h 490289"/>
              <a:gd name="connsiteX3" fmla="*/ 438489 w 608344"/>
              <a:gd name="connsiteY3" fmla="*/ 162825 h 490289"/>
              <a:gd name="connsiteX4" fmla="*/ 219567 w 608344"/>
              <a:gd name="connsiteY4" fmla="*/ 162825 h 490289"/>
              <a:gd name="connsiteX5" fmla="*/ 174400 w 608344"/>
              <a:gd name="connsiteY5" fmla="*/ 135399 h 490289"/>
              <a:gd name="connsiteX6" fmla="*/ 165459 w 608344"/>
              <a:gd name="connsiteY6" fmla="*/ 118372 h 490289"/>
              <a:gd name="connsiteX7" fmla="*/ 164260 w 608344"/>
              <a:gd name="connsiteY7" fmla="*/ 115887 h 490289"/>
              <a:gd name="connsiteX8" fmla="*/ 50697 w 608344"/>
              <a:gd name="connsiteY8" fmla="*/ 64991 h 490289"/>
              <a:gd name="connsiteX9" fmla="*/ 164445 w 608344"/>
              <a:gd name="connsiteY9" fmla="*/ 64991 h 490289"/>
              <a:gd name="connsiteX10" fmla="*/ 210718 w 608344"/>
              <a:gd name="connsiteY10" fmla="*/ 94995 h 490289"/>
              <a:gd name="connsiteX11" fmla="*/ 219567 w 608344"/>
              <a:gd name="connsiteY11" fmla="*/ 112022 h 490289"/>
              <a:gd name="connsiteX12" fmla="*/ 438674 w 608344"/>
              <a:gd name="connsiteY12" fmla="*/ 112022 h 490289"/>
              <a:gd name="connsiteX13" fmla="*/ 489371 w 608344"/>
              <a:gd name="connsiteY13" fmla="*/ 162641 h 490289"/>
              <a:gd name="connsiteX14" fmla="*/ 489371 w 608344"/>
              <a:gd name="connsiteY14" fmla="*/ 445560 h 490289"/>
              <a:gd name="connsiteX15" fmla="*/ 444665 w 608344"/>
              <a:gd name="connsiteY15" fmla="*/ 490289 h 490289"/>
              <a:gd name="connsiteX16" fmla="*/ 44798 w 608344"/>
              <a:gd name="connsiteY16" fmla="*/ 490289 h 490289"/>
              <a:gd name="connsiteX17" fmla="*/ 0 w 608344"/>
              <a:gd name="connsiteY17" fmla="*/ 445560 h 490289"/>
              <a:gd name="connsiteX18" fmla="*/ 0 w 608344"/>
              <a:gd name="connsiteY18" fmla="*/ 115611 h 490289"/>
              <a:gd name="connsiteX19" fmla="*/ 50697 w 608344"/>
              <a:gd name="connsiteY19" fmla="*/ 64991 h 490289"/>
              <a:gd name="connsiteX20" fmla="*/ 261904 w 608344"/>
              <a:gd name="connsiteY20" fmla="*/ 0 h 490289"/>
              <a:gd name="connsiteX21" fmla="*/ 519660 w 608344"/>
              <a:gd name="connsiteY21" fmla="*/ 0 h 490289"/>
              <a:gd name="connsiteX22" fmla="*/ 608344 w 608344"/>
              <a:gd name="connsiteY22" fmla="*/ 88635 h 490289"/>
              <a:gd name="connsiteX23" fmla="*/ 608344 w 608344"/>
              <a:gd name="connsiteY23" fmla="*/ 335764 h 490289"/>
              <a:gd name="connsiteX24" fmla="*/ 578107 w 608344"/>
              <a:gd name="connsiteY24" fmla="*/ 365953 h 490289"/>
              <a:gd name="connsiteX25" fmla="*/ 547961 w 608344"/>
              <a:gd name="connsiteY25" fmla="*/ 335764 h 490289"/>
              <a:gd name="connsiteX26" fmla="*/ 547961 w 608344"/>
              <a:gd name="connsiteY26" fmla="*/ 88635 h 490289"/>
              <a:gd name="connsiteX27" fmla="*/ 519660 w 608344"/>
              <a:gd name="connsiteY27" fmla="*/ 60379 h 490289"/>
              <a:gd name="connsiteX28" fmla="*/ 261904 w 608344"/>
              <a:gd name="connsiteY28" fmla="*/ 60379 h 490289"/>
              <a:gd name="connsiteX29" fmla="*/ 231666 w 608344"/>
              <a:gd name="connsiteY29" fmla="*/ 30190 h 490289"/>
              <a:gd name="connsiteX30" fmla="*/ 261904 w 608344"/>
              <a:gd name="connsiteY30" fmla="*/ 0 h 490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8344" h="490289">
                <a:moveTo>
                  <a:pt x="50882" y="115887"/>
                </a:moveTo>
                <a:lnTo>
                  <a:pt x="50882" y="201112"/>
                </a:lnTo>
                <a:lnTo>
                  <a:pt x="438489" y="201112"/>
                </a:lnTo>
                <a:lnTo>
                  <a:pt x="438489" y="162825"/>
                </a:lnTo>
                <a:lnTo>
                  <a:pt x="219567" y="162825"/>
                </a:lnTo>
                <a:cubicBezTo>
                  <a:pt x="200578" y="162825"/>
                  <a:pt x="183065" y="152241"/>
                  <a:pt x="174400" y="135399"/>
                </a:cubicBezTo>
                <a:lnTo>
                  <a:pt x="165459" y="118372"/>
                </a:lnTo>
                <a:cubicBezTo>
                  <a:pt x="165090" y="117544"/>
                  <a:pt x="164629" y="116715"/>
                  <a:pt x="164260" y="115887"/>
                </a:cubicBezTo>
                <a:close/>
                <a:moveTo>
                  <a:pt x="50697" y="64991"/>
                </a:moveTo>
                <a:lnTo>
                  <a:pt x="164445" y="64991"/>
                </a:lnTo>
                <a:cubicBezTo>
                  <a:pt x="184447" y="64991"/>
                  <a:pt x="202514" y="76772"/>
                  <a:pt x="210718" y="94995"/>
                </a:cubicBezTo>
                <a:lnTo>
                  <a:pt x="219567" y="112022"/>
                </a:lnTo>
                <a:lnTo>
                  <a:pt x="438674" y="112022"/>
                </a:lnTo>
                <a:cubicBezTo>
                  <a:pt x="466696" y="112022"/>
                  <a:pt x="489371" y="134662"/>
                  <a:pt x="489371" y="162641"/>
                </a:cubicBezTo>
                <a:lnTo>
                  <a:pt x="489371" y="445560"/>
                </a:lnTo>
                <a:cubicBezTo>
                  <a:pt x="489371" y="470225"/>
                  <a:pt x="469369" y="490289"/>
                  <a:pt x="444665" y="490289"/>
                </a:cubicBezTo>
                <a:lnTo>
                  <a:pt x="44798" y="490289"/>
                </a:lnTo>
                <a:cubicBezTo>
                  <a:pt x="20002" y="490289"/>
                  <a:pt x="0" y="470225"/>
                  <a:pt x="0" y="445560"/>
                </a:cubicBezTo>
                <a:lnTo>
                  <a:pt x="0" y="115611"/>
                </a:lnTo>
                <a:cubicBezTo>
                  <a:pt x="0" y="87632"/>
                  <a:pt x="22675" y="64991"/>
                  <a:pt x="50697" y="64991"/>
                </a:cubicBezTo>
                <a:close/>
                <a:moveTo>
                  <a:pt x="261904" y="0"/>
                </a:moveTo>
                <a:lnTo>
                  <a:pt x="519660" y="0"/>
                </a:lnTo>
                <a:cubicBezTo>
                  <a:pt x="568611" y="0"/>
                  <a:pt x="608344" y="39762"/>
                  <a:pt x="608344" y="88635"/>
                </a:cubicBezTo>
                <a:lnTo>
                  <a:pt x="608344" y="335764"/>
                </a:lnTo>
                <a:cubicBezTo>
                  <a:pt x="608344" y="352423"/>
                  <a:pt x="594885" y="365953"/>
                  <a:pt x="578107" y="365953"/>
                </a:cubicBezTo>
                <a:cubicBezTo>
                  <a:pt x="561421" y="365953"/>
                  <a:pt x="547961" y="352423"/>
                  <a:pt x="547961" y="335764"/>
                </a:cubicBezTo>
                <a:lnTo>
                  <a:pt x="547961" y="88635"/>
                </a:lnTo>
                <a:cubicBezTo>
                  <a:pt x="547961" y="72988"/>
                  <a:pt x="535240" y="60379"/>
                  <a:pt x="519660" y="60379"/>
                </a:cubicBezTo>
                <a:lnTo>
                  <a:pt x="261904" y="60379"/>
                </a:lnTo>
                <a:cubicBezTo>
                  <a:pt x="245218" y="60379"/>
                  <a:pt x="231666" y="46849"/>
                  <a:pt x="231666" y="30190"/>
                </a:cubicBezTo>
                <a:cubicBezTo>
                  <a:pt x="231666" y="13530"/>
                  <a:pt x="245218" y="0"/>
                  <a:pt x="261904" y="0"/>
                </a:cubicBezTo>
                <a:close/>
              </a:path>
            </a:pathLst>
          </a:cu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44546A"/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B239FE5-70CC-4DCE-85F8-416694C4E51C}"/>
              </a:ext>
            </a:extLst>
          </p:cNvPr>
          <p:cNvGrpSpPr/>
          <p:nvPr/>
        </p:nvGrpSpPr>
        <p:grpSpPr>
          <a:xfrm>
            <a:off x="6866346" y="3199233"/>
            <a:ext cx="4690777" cy="1500330"/>
            <a:chOff x="2486796" y="2343753"/>
            <a:chExt cx="4690777" cy="150033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B5E2D4B-1DA6-42A2-99F0-C75C9B2209FC}"/>
                </a:ext>
              </a:extLst>
            </p:cNvPr>
            <p:cNvSpPr txBox="1"/>
            <p:nvPr/>
          </p:nvSpPr>
          <p:spPr>
            <a:xfrm>
              <a:off x="2486796" y="2343753"/>
              <a:ext cx="3585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rgbClr val="44546A"/>
                  </a:solidFill>
                  <a:cs typeface="+mn-ea"/>
                  <a:sym typeface="+mn-lt"/>
                </a:rPr>
                <a:t>支付宝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61BE80A-9F7B-4546-BB52-8ED18ADE9FD4}"/>
                </a:ext>
              </a:extLst>
            </p:cNvPr>
            <p:cNvSpPr txBox="1"/>
            <p:nvPr/>
          </p:nvSpPr>
          <p:spPr>
            <a:xfrm>
              <a:off x="2486796" y="2687228"/>
              <a:ext cx="4690777" cy="11568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44546A"/>
                  </a:solidFill>
                  <a:cs typeface="+mn-ea"/>
                  <a:sym typeface="+mn-lt"/>
                </a:rPr>
                <a:t>使用独立账户体系，有资金沉淀。</a:t>
              </a:r>
              <a:endParaRPr lang="en-US" altLang="zh-CN" sz="1600" dirty="0">
                <a:solidFill>
                  <a:srgbClr val="44546A"/>
                </a:solidFill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44546A"/>
                  </a:solidFill>
                  <a:cs typeface="+mn-ea"/>
                  <a:sym typeface="+mn-lt"/>
                </a:rPr>
                <a:t>支付宝构建了一个独立的、相对封闭的生态环境</a:t>
              </a:r>
              <a:endParaRPr lang="en-US" altLang="zh-CN" sz="1600" dirty="0">
                <a:solidFill>
                  <a:srgbClr val="44546A"/>
                </a:solidFill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44546A"/>
                  </a:solidFill>
                  <a:cs typeface="+mn-ea"/>
                  <a:sym typeface="+mn-lt"/>
                </a:rPr>
                <a:t>支付宝依赖天猫和淘宝用户</a:t>
              </a:r>
              <a:endParaRPr lang="en-US" altLang="zh-CN" sz="1600" dirty="0">
                <a:solidFill>
                  <a:srgbClr val="4454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AD85AFD-D6B2-461C-AE36-EF1228331763}"/>
              </a:ext>
            </a:extLst>
          </p:cNvPr>
          <p:cNvGrpSpPr/>
          <p:nvPr/>
        </p:nvGrpSpPr>
        <p:grpSpPr>
          <a:xfrm>
            <a:off x="6866346" y="4828551"/>
            <a:ext cx="4229941" cy="2924079"/>
            <a:chOff x="2441418" y="2324109"/>
            <a:chExt cx="4229941" cy="358483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1F9F2CE-9511-4D6C-A23D-D5A7D74F65F0}"/>
                </a:ext>
              </a:extLst>
            </p:cNvPr>
            <p:cNvSpPr txBox="1"/>
            <p:nvPr/>
          </p:nvSpPr>
          <p:spPr>
            <a:xfrm>
              <a:off x="2441418" y="2324109"/>
              <a:ext cx="3585789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dirty="0">
                  <a:solidFill>
                    <a:srgbClr val="44546A"/>
                  </a:solidFill>
                  <a:cs typeface="+mn-ea"/>
                  <a:sym typeface="+mn-lt"/>
                </a:rPr>
                <a:t>Apple Pay</a:t>
              </a:r>
              <a:endParaRPr lang="zh-CN" altLang="en-US" dirty="0">
                <a:solidFill>
                  <a:srgbClr val="44546A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0412128-5F8A-4286-A9CB-D0AEA8CAB3A7}"/>
                </a:ext>
              </a:extLst>
            </p:cNvPr>
            <p:cNvSpPr txBox="1"/>
            <p:nvPr/>
          </p:nvSpPr>
          <p:spPr>
            <a:xfrm>
              <a:off x="2441418" y="2679513"/>
              <a:ext cx="4229941" cy="32294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44546A"/>
                  </a:solidFill>
                  <a:cs typeface="+mn-ea"/>
                  <a:sym typeface="+mn-lt"/>
                </a:rPr>
                <a:t>支持终端限于苹果公司的产品，是一个相对封闭的应用环境</a:t>
              </a:r>
              <a:endParaRPr lang="en-US" altLang="zh-CN" sz="1600" dirty="0">
                <a:solidFill>
                  <a:srgbClr val="44546A"/>
                </a:solidFill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44546A"/>
                  </a:solidFill>
                  <a:cs typeface="+mn-ea"/>
                  <a:sym typeface="+mn-lt"/>
                </a:rPr>
                <a:t>只能绑定银行卡使用</a:t>
              </a:r>
              <a:endParaRPr lang="en-US" altLang="zh-CN" sz="1600" dirty="0">
                <a:solidFill>
                  <a:srgbClr val="44546A"/>
                </a:solidFill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44546A"/>
                  </a:solidFill>
                  <a:cs typeface="+mn-ea"/>
                  <a:sym typeface="+mn-lt"/>
                </a:rPr>
                <a:t>主要应用于线下</a:t>
              </a:r>
              <a:endParaRPr lang="en-US" altLang="zh-CN" sz="1600" dirty="0">
                <a:solidFill>
                  <a:srgbClr val="44546A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rgbClr val="44546A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rgbClr val="44546A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rgbClr val="44546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Freeform 15">
            <a:extLst>
              <a:ext uri="{FF2B5EF4-FFF2-40B4-BE49-F238E27FC236}">
                <a16:creationId xmlns:a16="http://schemas.microsoft.com/office/drawing/2014/main" id="{694B17A7-CB01-409B-B9E1-8305678CFA90}"/>
              </a:ext>
            </a:extLst>
          </p:cNvPr>
          <p:cNvSpPr>
            <a:spLocks noEditPoints="1"/>
          </p:cNvSpPr>
          <p:nvPr/>
        </p:nvSpPr>
        <p:spPr bwMode="auto">
          <a:xfrm>
            <a:off x="6448896" y="3250649"/>
            <a:ext cx="370900" cy="317916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Freeform 17">
            <a:extLst>
              <a:ext uri="{FF2B5EF4-FFF2-40B4-BE49-F238E27FC236}">
                <a16:creationId xmlns:a16="http://schemas.microsoft.com/office/drawing/2014/main" id="{8C3A4099-E314-4249-B933-A2352A98CECC}"/>
              </a:ext>
            </a:extLst>
          </p:cNvPr>
          <p:cNvSpPr>
            <a:spLocks noEditPoints="1"/>
          </p:cNvSpPr>
          <p:nvPr/>
        </p:nvSpPr>
        <p:spPr bwMode="auto">
          <a:xfrm>
            <a:off x="6385025" y="4844574"/>
            <a:ext cx="365897" cy="369333"/>
          </a:xfrm>
          <a:custGeom>
            <a:avLst/>
            <a:gdLst>
              <a:gd name="T0" fmla="*/ 49 w 99"/>
              <a:gd name="T1" fmla="*/ 0 h 100"/>
              <a:gd name="T2" fmla="*/ 99 w 99"/>
              <a:gd name="T3" fmla="*/ 50 h 100"/>
              <a:gd name="T4" fmla="*/ 49 w 99"/>
              <a:gd name="T5" fmla="*/ 100 h 100"/>
              <a:gd name="T6" fmla="*/ 0 w 99"/>
              <a:gd name="T7" fmla="*/ 50 h 100"/>
              <a:gd name="T8" fmla="*/ 49 w 99"/>
              <a:gd name="T9" fmla="*/ 0 h 100"/>
              <a:gd name="T10" fmla="*/ 45 w 99"/>
              <a:gd name="T11" fmla="*/ 15 h 100"/>
              <a:gd name="T12" fmla="*/ 45 w 99"/>
              <a:gd name="T13" fmla="*/ 44 h 100"/>
              <a:gd name="T14" fmla="*/ 54 w 99"/>
              <a:gd name="T15" fmla="*/ 44 h 100"/>
              <a:gd name="T16" fmla="*/ 54 w 99"/>
              <a:gd name="T17" fmla="*/ 15 h 100"/>
              <a:gd name="T18" fmla="*/ 45 w 99"/>
              <a:gd name="T19" fmla="*/ 15 h 100"/>
              <a:gd name="T20" fmla="*/ 67 w 99"/>
              <a:gd name="T21" fmla="*/ 24 h 100"/>
              <a:gd name="T22" fmla="*/ 61 w 99"/>
              <a:gd name="T23" fmla="*/ 32 h 100"/>
              <a:gd name="T24" fmla="*/ 64 w 99"/>
              <a:gd name="T25" fmla="*/ 35 h 100"/>
              <a:gd name="T26" fmla="*/ 70 w 99"/>
              <a:gd name="T27" fmla="*/ 50 h 100"/>
              <a:gd name="T28" fmla="*/ 64 w 99"/>
              <a:gd name="T29" fmla="*/ 65 h 100"/>
              <a:gd name="T30" fmla="*/ 49 w 99"/>
              <a:gd name="T31" fmla="*/ 71 h 100"/>
              <a:gd name="T32" fmla="*/ 35 w 99"/>
              <a:gd name="T33" fmla="*/ 65 h 100"/>
              <a:gd name="T34" fmla="*/ 28 w 99"/>
              <a:gd name="T35" fmla="*/ 50 h 100"/>
              <a:gd name="T36" fmla="*/ 35 w 99"/>
              <a:gd name="T37" fmla="*/ 35 h 100"/>
              <a:gd name="T38" fmla="*/ 37 w 99"/>
              <a:gd name="T39" fmla="*/ 32 h 100"/>
              <a:gd name="T40" fmla="*/ 31 w 99"/>
              <a:gd name="T41" fmla="*/ 24 h 100"/>
              <a:gd name="T42" fmla="*/ 27 w 99"/>
              <a:gd name="T43" fmla="*/ 28 h 100"/>
              <a:gd name="T44" fmla="*/ 18 w 99"/>
              <a:gd name="T45" fmla="*/ 50 h 100"/>
              <a:gd name="T46" fmla="*/ 27 w 99"/>
              <a:gd name="T47" fmla="*/ 72 h 100"/>
              <a:gd name="T48" fmla="*/ 49 w 99"/>
              <a:gd name="T49" fmla="*/ 81 h 100"/>
              <a:gd name="T50" fmla="*/ 72 w 99"/>
              <a:gd name="T51" fmla="*/ 72 h 100"/>
              <a:gd name="T52" fmla="*/ 81 w 99"/>
              <a:gd name="T53" fmla="*/ 50 h 100"/>
              <a:gd name="T54" fmla="*/ 72 w 99"/>
              <a:gd name="T55" fmla="*/ 28 h 100"/>
              <a:gd name="T56" fmla="*/ 67 w 99"/>
              <a:gd name="T57" fmla="*/ 2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9" h="100">
                <a:moveTo>
                  <a:pt x="49" y="0"/>
                </a:moveTo>
                <a:cubicBezTo>
                  <a:pt x="77" y="0"/>
                  <a:pt x="99" y="22"/>
                  <a:pt x="99" y="50"/>
                </a:cubicBezTo>
                <a:cubicBezTo>
                  <a:pt x="99" y="77"/>
                  <a:pt x="77" y="100"/>
                  <a:pt x="49" y="100"/>
                </a:cubicBezTo>
                <a:cubicBezTo>
                  <a:pt x="22" y="100"/>
                  <a:pt x="0" y="77"/>
                  <a:pt x="0" y="50"/>
                </a:cubicBezTo>
                <a:cubicBezTo>
                  <a:pt x="0" y="22"/>
                  <a:pt x="22" y="0"/>
                  <a:pt x="49" y="0"/>
                </a:cubicBezTo>
                <a:close/>
                <a:moveTo>
                  <a:pt x="45" y="15"/>
                </a:moveTo>
                <a:cubicBezTo>
                  <a:pt x="45" y="44"/>
                  <a:pt x="45" y="44"/>
                  <a:pt x="45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15"/>
                  <a:pt x="54" y="15"/>
                  <a:pt x="54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67" y="24"/>
                </a:moveTo>
                <a:cubicBezTo>
                  <a:pt x="61" y="32"/>
                  <a:pt x="61" y="32"/>
                  <a:pt x="61" y="32"/>
                </a:cubicBezTo>
                <a:cubicBezTo>
                  <a:pt x="62" y="33"/>
                  <a:pt x="63" y="34"/>
                  <a:pt x="64" y="35"/>
                </a:cubicBezTo>
                <a:cubicBezTo>
                  <a:pt x="68" y="39"/>
                  <a:pt x="70" y="44"/>
                  <a:pt x="70" y="50"/>
                </a:cubicBezTo>
                <a:cubicBezTo>
                  <a:pt x="70" y="55"/>
                  <a:pt x="68" y="61"/>
                  <a:pt x="64" y="65"/>
                </a:cubicBezTo>
                <a:cubicBezTo>
                  <a:pt x="60" y="68"/>
                  <a:pt x="55" y="71"/>
                  <a:pt x="49" y="71"/>
                </a:cubicBezTo>
                <a:cubicBezTo>
                  <a:pt x="44" y="71"/>
                  <a:pt x="38" y="68"/>
                  <a:pt x="35" y="65"/>
                </a:cubicBezTo>
                <a:cubicBezTo>
                  <a:pt x="31" y="61"/>
                  <a:pt x="28" y="55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5" y="34"/>
                  <a:pt x="36" y="33"/>
                  <a:pt x="37" y="32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5"/>
                  <a:pt x="29" y="26"/>
                  <a:pt x="27" y="28"/>
                </a:cubicBezTo>
                <a:cubicBezTo>
                  <a:pt x="22" y="33"/>
                  <a:pt x="18" y="41"/>
                  <a:pt x="18" y="50"/>
                </a:cubicBezTo>
                <a:cubicBezTo>
                  <a:pt x="18" y="58"/>
                  <a:pt x="22" y="66"/>
                  <a:pt x="27" y="72"/>
                </a:cubicBezTo>
                <a:cubicBezTo>
                  <a:pt x="33" y="77"/>
                  <a:pt x="41" y="81"/>
                  <a:pt x="49" y="81"/>
                </a:cubicBezTo>
                <a:cubicBezTo>
                  <a:pt x="58" y="81"/>
                  <a:pt x="66" y="77"/>
                  <a:pt x="72" y="72"/>
                </a:cubicBezTo>
                <a:cubicBezTo>
                  <a:pt x="77" y="66"/>
                  <a:pt x="81" y="58"/>
                  <a:pt x="81" y="50"/>
                </a:cubicBezTo>
                <a:cubicBezTo>
                  <a:pt x="81" y="41"/>
                  <a:pt x="77" y="33"/>
                  <a:pt x="72" y="28"/>
                </a:cubicBezTo>
                <a:cubicBezTo>
                  <a:pt x="70" y="26"/>
                  <a:pt x="69" y="25"/>
                  <a:pt x="67" y="24"/>
                </a:cubicBezTo>
                <a:close/>
              </a:path>
            </a:pathLst>
          </a:custGeom>
          <a:solidFill>
            <a:srgbClr val="44546A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 descr="图表, 旭日形&#10;&#10;描述已自动生成">
            <a:extLst>
              <a:ext uri="{FF2B5EF4-FFF2-40B4-BE49-F238E27FC236}">
                <a16:creationId xmlns:a16="http://schemas.microsoft.com/office/drawing/2014/main" id="{29107407-8CBE-5154-7B91-78533E4175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139" y="212501"/>
            <a:ext cx="1107583" cy="110758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6DAD133-BCB4-CC3C-96BE-CA35F52DA859}"/>
              </a:ext>
            </a:extLst>
          </p:cNvPr>
          <p:cNvSpPr txBox="1"/>
          <p:nvPr/>
        </p:nvSpPr>
        <p:spPr>
          <a:xfrm>
            <a:off x="208780" y="264465"/>
            <a:ext cx="34083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02 </a:t>
            </a: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三种第三方支付模式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27C3A9C-0ADF-875D-CCA4-0F819DBD54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728" y="1710686"/>
            <a:ext cx="4853668" cy="274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78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4" grpId="0" animBg="1"/>
      <p:bldP spid="35" grpId="0" animBg="1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bfxqyqh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938</Words>
  <Application>Microsoft Office PowerPoint</Application>
  <PresentationFormat>宽屏</PresentationFormat>
  <Paragraphs>144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DengXian</vt:lpstr>
      <vt:lpstr>DengXian</vt:lpstr>
      <vt:lpstr>方正细谭黑简体</vt:lpstr>
      <vt:lpstr>微软雅黑</vt:lpstr>
      <vt:lpstr>Arial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极简工作总结计划</dc:title>
  <dc:creator>第一PPT</dc:creator>
  <cp:keywords>www.1ppt.com</cp:keywords>
  <dc:description>www.1ppt.com</dc:description>
  <cp:lastModifiedBy>王 一娉</cp:lastModifiedBy>
  <cp:revision>16</cp:revision>
  <dcterms:created xsi:type="dcterms:W3CDTF">2021-07-16T05:29:27Z</dcterms:created>
  <dcterms:modified xsi:type="dcterms:W3CDTF">2022-11-08T03:01:37Z</dcterms:modified>
</cp:coreProperties>
</file>