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31"/>
  </p:notesMasterIdLst>
  <p:sldIdLst>
    <p:sldId id="362" r:id="rId3"/>
    <p:sldId id="363" r:id="rId4"/>
    <p:sldId id="369" r:id="rId5"/>
    <p:sldId id="366" r:id="rId6"/>
    <p:sldId id="393" r:id="rId7"/>
    <p:sldId id="392" r:id="rId8"/>
    <p:sldId id="404" r:id="rId9"/>
    <p:sldId id="395" r:id="rId10"/>
    <p:sldId id="405" r:id="rId11"/>
    <p:sldId id="411" r:id="rId12"/>
    <p:sldId id="396" r:id="rId13"/>
    <p:sldId id="406" r:id="rId14"/>
    <p:sldId id="412" r:id="rId15"/>
    <p:sldId id="413" r:id="rId16"/>
    <p:sldId id="414" r:id="rId17"/>
    <p:sldId id="398" r:id="rId18"/>
    <p:sldId id="415" r:id="rId19"/>
    <p:sldId id="399" r:id="rId20"/>
    <p:sldId id="416" r:id="rId21"/>
    <p:sldId id="417" r:id="rId22"/>
    <p:sldId id="418" r:id="rId23"/>
    <p:sldId id="419" r:id="rId24"/>
    <p:sldId id="420" r:id="rId25"/>
    <p:sldId id="421" r:id="rId26"/>
    <p:sldId id="423" r:id="rId27"/>
    <p:sldId id="422" r:id="rId28"/>
    <p:sldId id="425" r:id="rId29"/>
    <p:sldId id="42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4546A"/>
    <a:srgbClr val="FFFFFF"/>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1776" autoAdjust="0"/>
  </p:normalViewPr>
  <p:slideViewPr>
    <p:cSldViewPr snapToGrid="0" showGuides="1">
      <p:cViewPr varScale="1">
        <p:scale>
          <a:sx n="78" d="100"/>
          <a:sy n="78" d="100"/>
        </p:scale>
        <p:origin x="186" y="45"/>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41674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92775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40449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04641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198499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39581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4012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96479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30898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6343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920614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33670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19693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366704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32942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22805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8219682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23553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704978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669628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313059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81313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32597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387798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dirty="0">
                <a:solidFill>
                  <a:srgbClr val="44546A"/>
                </a:solidFill>
                <a:latin typeface="方正细谭黑简体" panose="02000000000000000000" pitchFamily="2" charset="-122"/>
                <a:ea typeface="方正细谭黑简体" panose="02000000000000000000" pitchFamily="2" charset="-122"/>
                <a:cs typeface="+mn-ea"/>
                <a:sym typeface="+mn-lt"/>
              </a:rPr>
              <a:t>第十章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a:extLst>
              <a:ext uri="{FF2B5EF4-FFF2-40B4-BE49-F238E27FC236}">
                <a16:creationId xmlns:a16="http://schemas.microsoft.com/office/drawing/2014/main" id="{C872FFCF-66FB-AF45-82B1-8502CA44FF4E}"/>
              </a:ext>
            </a:extLst>
          </p:cNvPr>
          <p:cNvSpPr txBox="1"/>
          <p:nvPr/>
        </p:nvSpPr>
        <p:spPr>
          <a:xfrm>
            <a:off x="7343334" y="4006001"/>
            <a:ext cx="2988910" cy="461665"/>
          </a:xfrm>
          <a:prstGeom prst="rect">
            <a:avLst/>
          </a:prstGeom>
          <a:noFill/>
        </p:spPr>
        <p:txBody>
          <a:bodyPr wrap="square" rtlCol="0">
            <a:spAutoFit/>
          </a:bodyPr>
          <a:lstStyle/>
          <a:p>
            <a:pPr lvl="0" algn="dist">
              <a:defRPr/>
            </a:pPr>
            <a:r>
              <a:rPr kumimoji="1" lang="en-US" altLang="zh-CN" sz="2400" dirty="0">
                <a:solidFill>
                  <a:srgbClr val="44546A"/>
                </a:solidFill>
                <a:cs typeface="+mn-ea"/>
                <a:sym typeface="+mn-lt"/>
              </a:rPr>
              <a:t>CHAPTER 10</a:t>
            </a:r>
            <a:endParaRPr kumimoji="1" lang="zh-CN" altLang="en-US" sz="2400" dirty="0">
              <a:solidFill>
                <a:srgbClr val="44546A"/>
              </a:solidFill>
              <a:cs typeface="+mn-ea"/>
              <a:sym typeface="+mn-lt"/>
            </a:endParaRP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1608107" y="2848190"/>
            <a:ext cx="3878049" cy="1754326"/>
          </a:xfrm>
          <a:prstGeom prst="rect">
            <a:avLst/>
          </a:prstGeom>
          <a:noFill/>
        </p:spPr>
        <p:txBody>
          <a:bodyPr wrap="none" rtlCol="0">
            <a:spAutoFit/>
          </a:bodyPr>
          <a:lstStyle/>
          <a:p>
            <a:pPr lvl="0" algn="r">
              <a:defRPr/>
            </a:pPr>
            <a:r>
              <a:rPr kumimoji="1" lang="zh-CN" altLang="en-US" sz="3600" b="1" dirty="0">
                <a:solidFill>
                  <a:srgbClr val="44546A"/>
                </a:solidFill>
                <a:cs typeface="+mn-ea"/>
                <a:sym typeface="+mn-lt"/>
              </a:rPr>
              <a:t>互联网金融的</a:t>
            </a:r>
            <a:endParaRPr kumimoji="1" lang="en-US" altLang="zh-CN" sz="3600" b="1" dirty="0">
              <a:solidFill>
                <a:srgbClr val="44546A"/>
              </a:solidFill>
              <a:cs typeface="+mn-ea"/>
              <a:sym typeface="+mn-lt"/>
            </a:endParaRPr>
          </a:p>
          <a:p>
            <a:pPr lvl="0" algn="r">
              <a:defRPr/>
            </a:pPr>
            <a:r>
              <a:rPr kumimoji="1" lang="zh-CN" altLang="en-US" sz="3600" b="1" dirty="0">
                <a:solidFill>
                  <a:srgbClr val="44546A"/>
                </a:solidFill>
                <a:cs typeface="+mn-ea"/>
                <a:sym typeface="+mn-lt"/>
              </a:rPr>
              <a:t>风险、征信与监管</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zh-CN" altLang="en-US" sz="3600" b="1" i="0" u="none" strike="noStrike" kern="1200" cap="none" spc="0" normalizeH="0" baseline="0" noProof="0" dirty="0">
              <a:ln>
                <a:noFill/>
              </a:ln>
              <a:solidFill>
                <a:srgbClr val="44546A"/>
              </a:solidFill>
              <a:effectLst/>
              <a:uLnTx/>
              <a:uFillTx/>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horizont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dirty="0">
                <a:solidFill>
                  <a:srgbClr val="44546A"/>
                </a:solidFill>
                <a:cs typeface="+mn-ea"/>
                <a:sym typeface="+mn-lt"/>
              </a:rPr>
              <a:t>银行业</a:t>
            </a:r>
            <a:r>
              <a:rPr kumimoji="1" lang="zh-CN" altLang="en-US" sz="2400" b="1" i="0" u="none" strike="noStrike" kern="1200" cap="none" spc="0" normalizeH="0" baseline="0" noProof="0" dirty="0">
                <a:ln>
                  <a:noFill/>
                </a:ln>
                <a:solidFill>
                  <a:srgbClr val="44546A"/>
                </a:solidFill>
                <a:effectLst/>
                <a:uLnTx/>
                <a:uFillTx/>
                <a:cs typeface="+mn-ea"/>
                <a:sym typeface="+mn-lt"/>
              </a:rPr>
              <a:t>监管的概念</a:t>
            </a:r>
          </a:p>
        </p:txBody>
      </p:sp>
      <p:sp>
        <p:nvSpPr>
          <p:cNvPr id="10" name="矩形 9">
            <a:extLst>
              <a:ext uri="{FF2B5EF4-FFF2-40B4-BE49-F238E27FC236}">
                <a16:creationId xmlns:a16="http://schemas.microsoft.com/office/drawing/2014/main" id="{C5479DF7-A64B-5D43-976E-48D0686BFC09}"/>
              </a:ext>
            </a:extLst>
          </p:cNvPr>
          <p:cNvSpPr/>
          <p:nvPr/>
        </p:nvSpPr>
        <p:spPr>
          <a:xfrm>
            <a:off x="655445" y="1363009"/>
            <a:ext cx="5716326" cy="2912214"/>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833095" y="1984864"/>
            <a:ext cx="5381517" cy="2217851"/>
          </a:xfrm>
          <a:prstGeom prst="rect">
            <a:avLst/>
          </a:prstGeom>
          <a:noFill/>
        </p:spPr>
        <p:txBody>
          <a:bodyPr wrap="square" rtlCol="0">
            <a:spAutoFit/>
          </a:bodyPr>
          <a:lstStyle/>
          <a:p>
            <a:pPr lvl="0">
              <a:lnSpc>
                <a:spcPct val="130000"/>
              </a:lnSpc>
              <a:defRPr/>
            </a:pPr>
            <a:r>
              <a:rPr lang="zh-CN" altLang="en-US" dirty="0"/>
              <a:t>银行业监管的概念有狭义和广义之分。</a:t>
            </a:r>
          </a:p>
          <a:p>
            <a:pPr lvl="0">
              <a:lnSpc>
                <a:spcPct val="130000"/>
              </a:lnSpc>
              <a:defRPr/>
            </a:pPr>
            <a:r>
              <a:rPr lang="zh-CN" altLang="en-US" b="1" dirty="0"/>
              <a:t>狭义：</a:t>
            </a:r>
            <a:r>
              <a:rPr lang="zh-CN" altLang="en-US" dirty="0"/>
              <a:t>国家金融监管机构对银行业金融机构的组织及其业务活动进行监督和管理的总称</a:t>
            </a:r>
          </a:p>
          <a:p>
            <a:pPr lvl="0">
              <a:lnSpc>
                <a:spcPct val="130000"/>
              </a:lnSpc>
              <a:defRPr/>
            </a:pPr>
            <a:r>
              <a:rPr lang="zh-CN" altLang="en-US" b="1" dirty="0"/>
              <a:t>广义：</a:t>
            </a:r>
            <a:r>
              <a:rPr lang="zh-CN" altLang="en-US" dirty="0"/>
              <a:t>银行业监管不仅包括国家金融监管机构对银行业金融机构的外部监管，而且包括银行业金融机构的内部监管</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1462675" y="1513487"/>
            <a:ext cx="2062578" cy="400110"/>
          </a:xfrm>
          <a:prstGeom prst="rect">
            <a:avLst/>
          </a:prstGeom>
          <a:noFill/>
        </p:spPr>
        <p:txBody>
          <a:bodyPr wrap="square" rtlCol="0">
            <a:spAutoFit/>
          </a:bodyPr>
          <a:lstStyle/>
          <a:p>
            <a:pPr lvl="0" algn="dist">
              <a:defRPr/>
            </a:pPr>
            <a:r>
              <a:rPr kumimoji="1" lang="zh-CN" altLang="en-US" sz="2000" b="1" dirty="0">
                <a:solidFill>
                  <a:srgbClr val="44546A"/>
                </a:solidFill>
                <a:cs typeface="+mn-ea"/>
                <a:sym typeface="+mn-lt"/>
              </a:rPr>
              <a:t>银行业监管概念</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834098" y="1564958"/>
            <a:ext cx="526978" cy="369107"/>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nvGrpSpPr>
          <p:cNvPr id="21" name="Group 114">
            <a:extLst>
              <a:ext uri="{FF2B5EF4-FFF2-40B4-BE49-F238E27FC236}">
                <a16:creationId xmlns:a16="http://schemas.microsoft.com/office/drawing/2014/main" id="{57553E37-0FE9-1F41-AEF2-7ACED8C70D84}"/>
              </a:ext>
            </a:extLst>
          </p:cNvPr>
          <p:cNvGrpSpPr/>
          <p:nvPr/>
        </p:nvGrpSpPr>
        <p:grpSpPr>
          <a:xfrm>
            <a:off x="7208850" y="3574050"/>
            <a:ext cx="831667" cy="701173"/>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6670949" y="1366674"/>
            <a:ext cx="5163773" cy="4092832"/>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7272562" y="1606215"/>
            <a:ext cx="405495" cy="411274"/>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8A39F53D-6D6E-E0AC-1D9A-D70CBC5E4253}"/>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03</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46" name="矩形 45">
            <a:extLst>
              <a:ext uri="{FF2B5EF4-FFF2-40B4-BE49-F238E27FC236}">
                <a16:creationId xmlns:a16="http://schemas.microsoft.com/office/drawing/2014/main" id="{46E10715-D61D-1380-FC9A-892934571DD0}"/>
              </a:ext>
            </a:extLst>
          </p:cNvPr>
          <p:cNvSpPr/>
          <p:nvPr/>
        </p:nvSpPr>
        <p:spPr>
          <a:xfrm>
            <a:off x="648189" y="4441744"/>
            <a:ext cx="5716326" cy="1497654"/>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2C39943F-5E08-9EAC-A690-73D63BBB63B2}"/>
              </a:ext>
            </a:extLst>
          </p:cNvPr>
          <p:cNvSpPr txBox="1"/>
          <p:nvPr/>
        </p:nvSpPr>
        <p:spPr>
          <a:xfrm>
            <a:off x="825839" y="5063598"/>
            <a:ext cx="5381517" cy="1497654"/>
          </a:xfrm>
          <a:prstGeom prst="rect">
            <a:avLst/>
          </a:prstGeom>
          <a:noFill/>
        </p:spPr>
        <p:txBody>
          <a:bodyPr wrap="square" rtlCol="0">
            <a:spAutoFit/>
          </a:bodyPr>
          <a:lstStyle/>
          <a:p>
            <a:pPr lvl="0">
              <a:lnSpc>
                <a:spcPct val="130000"/>
              </a:lnSpc>
              <a:defRPr/>
            </a:pPr>
            <a:r>
              <a:rPr lang="zh-CN" altLang="en-US" dirty="0"/>
              <a:t>国家金融监管机构对银行业的外部监管与银行业金融机构的自律监管是相辅相成的</a:t>
            </a:r>
            <a:endParaRPr lang="en-US" altLang="zh-CN" dirty="0"/>
          </a:p>
          <a:p>
            <a:pPr lvl="0">
              <a:lnSpc>
                <a:spcPct val="130000"/>
              </a:lnSpc>
              <a:defRPr/>
            </a:pPr>
            <a:endParaRPr lang="en-US" altLang="zh-CN" dirty="0"/>
          </a:p>
          <a:p>
            <a:pPr lvl="0">
              <a:lnSpc>
                <a:spcPct val="130000"/>
              </a:lnSpc>
              <a:defRPr/>
            </a:pPr>
            <a:endParaRPr lang="en-US" altLang="zh-CN" dirty="0"/>
          </a:p>
        </p:txBody>
      </p:sp>
      <p:sp>
        <p:nvSpPr>
          <p:cNvPr id="48" name="文本框 47">
            <a:extLst>
              <a:ext uri="{FF2B5EF4-FFF2-40B4-BE49-F238E27FC236}">
                <a16:creationId xmlns:a16="http://schemas.microsoft.com/office/drawing/2014/main" id="{55124639-ADE0-7083-2120-EFAA7E673C27}"/>
              </a:ext>
            </a:extLst>
          </p:cNvPr>
          <p:cNvSpPr txBox="1"/>
          <p:nvPr/>
        </p:nvSpPr>
        <p:spPr>
          <a:xfrm>
            <a:off x="1455419" y="4592221"/>
            <a:ext cx="2586810"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金融监管意义</a:t>
            </a:r>
          </a:p>
        </p:txBody>
      </p:sp>
      <p:grpSp>
        <p:nvGrpSpPr>
          <p:cNvPr id="49" name="Group 102">
            <a:extLst>
              <a:ext uri="{FF2B5EF4-FFF2-40B4-BE49-F238E27FC236}">
                <a16:creationId xmlns:a16="http://schemas.microsoft.com/office/drawing/2014/main" id="{8F20B8CE-18C0-32E4-B04E-BEF4BCB2967B}"/>
              </a:ext>
            </a:extLst>
          </p:cNvPr>
          <p:cNvGrpSpPr/>
          <p:nvPr/>
        </p:nvGrpSpPr>
        <p:grpSpPr>
          <a:xfrm>
            <a:off x="826842" y="4643692"/>
            <a:ext cx="526978" cy="369107"/>
            <a:chOff x="4451350" y="1993900"/>
            <a:chExt cx="550863" cy="398462"/>
          </a:xfrm>
          <a:solidFill>
            <a:schemeClr val="tx2"/>
          </a:solidFill>
        </p:grpSpPr>
        <p:sp>
          <p:nvSpPr>
            <p:cNvPr id="50" name="Freeform 62">
              <a:extLst>
                <a:ext uri="{FF2B5EF4-FFF2-40B4-BE49-F238E27FC236}">
                  <a16:creationId xmlns:a16="http://schemas.microsoft.com/office/drawing/2014/main" id="{0EA16106-79D9-BFDD-6A81-F5F9B358A3D9}"/>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6C6DB74E-6C9F-BD30-9DC9-E9A51B4486CC}"/>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1D94B041-380E-CF6F-1067-466A8712F8EB}"/>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CF1B074E-86D5-5B12-7830-7F1C3B5837D8}"/>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 name="文本框 2">
            <a:extLst>
              <a:ext uri="{FF2B5EF4-FFF2-40B4-BE49-F238E27FC236}">
                <a16:creationId xmlns:a16="http://schemas.microsoft.com/office/drawing/2014/main" id="{12207BF2-24D9-1568-BF80-6D6AB79EA37D}"/>
              </a:ext>
            </a:extLst>
          </p:cNvPr>
          <p:cNvSpPr txBox="1"/>
          <p:nvPr/>
        </p:nvSpPr>
        <p:spPr>
          <a:xfrm>
            <a:off x="6986839" y="2217486"/>
            <a:ext cx="4734013" cy="2938048"/>
          </a:xfrm>
          <a:prstGeom prst="rect">
            <a:avLst/>
          </a:prstGeom>
          <a:noFill/>
        </p:spPr>
        <p:txBody>
          <a:bodyPr wrap="square" rtlCol="0">
            <a:spAutoFit/>
          </a:bodyPr>
          <a:lstStyle/>
          <a:p>
            <a:pPr lvl="0">
              <a:lnSpc>
                <a:spcPct val="130000"/>
              </a:lnSpc>
              <a:defRPr/>
            </a:pPr>
            <a:r>
              <a:rPr lang="zh-CN" altLang="en-US" dirty="0">
                <a:solidFill>
                  <a:schemeClr val="bg1"/>
                </a:solidFill>
              </a:rPr>
              <a:t>①金融业的稳定与效率直接关系到经济的发展、社会的稳定乃至国家的安全，必须对金融业进行严格的监管，确保</a:t>
            </a:r>
            <a:r>
              <a:rPr lang="zh-CN" altLang="en-US" b="1" dirty="0">
                <a:solidFill>
                  <a:schemeClr val="bg1"/>
                </a:solidFill>
              </a:rPr>
              <a:t>金融体系的健康发展和高效运作</a:t>
            </a:r>
          </a:p>
          <a:p>
            <a:pPr lvl="0">
              <a:lnSpc>
                <a:spcPct val="130000"/>
              </a:lnSpc>
              <a:defRPr/>
            </a:pPr>
            <a:r>
              <a:rPr lang="zh-CN" altLang="en-US" dirty="0">
                <a:solidFill>
                  <a:schemeClr val="bg1"/>
                </a:solidFill>
              </a:rPr>
              <a:t>②银行等金融机构的服务主体为社会公众，其经营水平与公众对银行的信任度存在密切关系，带有鲜明的</a:t>
            </a:r>
            <a:r>
              <a:rPr lang="zh-CN" altLang="en-US" b="1" dirty="0">
                <a:solidFill>
                  <a:schemeClr val="bg1"/>
                </a:solidFill>
              </a:rPr>
              <a:t>公众性</a:t>
            </a:r>
            <a:r>
              <a:rPr lang="zh-CN" altLang="en-US" dirty="0">
                <a:solidFill>
                  <a:schemeClr val="bg1"/>
                </a:solidFill>
              </a:rPr>
              <a:t>的特点</a:t>
            </a:r>
            <a:endParaRPr lang="en-US" altLang="zh-CN" dirty="0">
              <a:solidFill>
                <a:schemeClr val="bg1"/>
              </a:solidFill>
            </a:endParaRPr>
          </a:p>
          <a:p>
            <a:pPr lvl="0">
              <a:lnSpc>
                <a:spcPct val="130000"/>
              </a:lnSpc>
              <a:defRPr/>
            </a:pPr>
            <a:r>
              <a:rPr lang="zh-CN" altLang="en-US" dirty="0">
                <a:solidFill>
                  <a:schemeClr val="bg1"/>
                </a:solidFill>
              </a:rPr>
              <a:t>③金融业尤其是银行业有着特殊的</a:t>
            </a:r>
            <a:r>
              <a:rPr lang="zh-CN" altLang="en-US" b="1" dirty="0">
                <a:solidFill>
                  <a:schemeClr val="bg1"/>
                </a:solidFill>
              </a:rPr>
              <a:t>风险</a:t>
            </a:r>
          </a:p>
        </p:txBody>
      </p:sp>
      <p:sp>
        <p:nvSpPr>
          <p:cNvPr id="4" name="文本框 3">
            <a:extLst>
              <a:ext uri="{FF2B5EF4-FFF2-40B4-BE49-F238E27FC236}">
                <a16:creationId xmlns:a16="http://schemas.microsoft.com/office/drawing/2014/main" id="{6D3B49DD-0F11-AD63-5448-58712E0B0B37}"/>
              </a:ext>
            </a:extLst>
          </p:cNvPr>
          <p:cNvSpPr txBox="1"/>
          <p:nvPr/>
        </p:nvSpPr>
        <p:spPr>
          <a:xfrm>
            <a:off x="7899515" y="1581074"/>
            <a:ext cx="2258874" cy="400110"/>
          </a:xfrm>
          <a:prstGeom prst="rect">
            <a:avLst/>
          </a:prstGeom>
          <a:noFill/>
        </p:spPr>
        <p:txBody>
          <a:bodyPr wrap="square" rtlCol="0">
            <a:spAutoFit/>
          </a:bodyPr>
          <a:lstStyle/>
          <a:p>
            <a:pPr lvl="0" algn="dist">
              <a:defRPr/>
            </a:pPr>
            <a:r>
              <a:rPr kumimoji="1" lang="zh-CN" altLang="en-US" sz="2000" b="1" dirty="0">
                <a:solidFill>
                  <a:schemeClr val="bg1"/>
                </a:solidFill>
                <a:cs typeface="+mn-ea"/>
                <a:sym typeface="+mn-lt"/>
              </a:rPr>
              <a:t>金融业本身特殊性</a:t>
            </a:r>
          </a:p>
        </p:txBody>
      </p:sp>
    </p:spTree>
    <p:extLst>
      <p:ext uri="{BB962C8B-B14F-4D97-AF65-F5344CB8AC3E}">
        <p14:creationId xmlns:p14="http://schemas.microsoft.com/office/powerpoint/2010/main" val="405170946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2" grpId="0" animBg="1"/>
      <p:bldP spid="46" grpId="0" animBg="1"/>
      <p:bldP spid="47" grpId="0"/>
      <p:bldP spid="48"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金融犯罪</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2118569"/>
            <a:ext cx="5189370" cy="4135912"/>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6987684" y="3024905"/>
            <a:ext cx="4569439" cy="1869662"/>
            <a:chOff x="2486796" y="2343753"/>
            <a:chExt cx="4569439" cy="1869662"/>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en-US" altLang="zh-CN" b="1" dirty="0">
                  <a:solidFill>
                    <a:srgbClr val="44546A"/>
                  </a:solidFill>
                  <a:cs typeface="+mn-ea"/>
                  <a:sym typeface="+mn-lt"/>
                </a:rPr>
                <a:t>4</a:t>
              </a:r>
              <a:r>
                <a:rPr lang="zh-CN" altLang="en-US" b="1" dirty="0">
                  <a:solidFill>
                    <a:srgbClr val="44546A"/>
                  </a:solidFill>
                  <a:cs typeface="+mn-ea"/>
                  <a:sym typeface="+mn-lt"/>
                </a:rPr>
                <a:t>种“洗钱”方法：</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569439" cy="152618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t>寿险交易</a:t>
              </a:r>
              <a:endParaRPr lang="en-US" altLang="zh-CN" sz="1600" dirty="0"/>
            </a:p>
            <a:p>
              <a:pPr>
                <a:lnSpc>
                  <a:spcPct val="150000"/>
                </a:lnSpc>
              </a:pPr>
              <a:r>
                <a:rPr lang="zh-CN" altLang="en-US" sz="1600" dirty="0"/>
                <a:t>海外投资</a:t>
              </a:r>
              <a:endParaRPr lang="en-US" altLang="zh-CN" sz="1600" dirty="0"/>
            </a:p>
            <a:p>
              <a:pPr>
                <a:lnSpc>
                  <a:spcPct val="150000"/>
                </a:lnSpc>
              </a:pPr>
              <a:r>
                <a:rPr lang="zh-CN" altLang="en-US" sz="1600" dirty="0"/>
                <a:t>地下钱庄</a:t>
              </a:r>
              <a:endParaRPr lang="en-US" altLang="zh-CN" sz="1600" dirty="0"/>
            </a:p>
            <a:p>
              <a:pPr>
                <a:lnSpc>
                  <a:spcPct val="150000"/>
                </a:lnSpc>
              </a:pPr>
              <a:r>
                <a:rPr lang="zh-CN" altLang="en-US" sz="1600" dirty="0"/>
                <a:t>各类赌场洗钱</a:t>
              </a:r>
              <a:endParaRPr lang="en-US" altLang="zh-CN" sz="1600"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6468587" y="3091244"/>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C9C6FFD6-A49F-43F4-AE80-51F7F6A9F23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03</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9" name="文本框 8">
            <a:extLst>
              <a:ext uri="{FF2B5EF4-FFF2-40B4-BE49-F238E27FC236}">
                <a16:creationId xmlns:a16="http://schemas.microsoft.com/office/drawing/2014/main" id="{3D96E5D2-4779-F958-44F9-8EF814510901}"/>
              </a:ext>
            </a:extLst>
          </p:cNvPr>
          <p:cNvSpPr txBox="1"/>
          <p:nvPr/>
        </p:nvSpPr>
        <p:spPr>
          <a:xfrm>
            <a:off x="1222019" y="915639"/>
            <a:ext cx="8463402" cy="787523"/>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t>“洗钱”指犯罪人通过银行或者其他金融机构将非法获得的钱财加以转移、兑换、购买金融票据或直接投资，从而</a:t>
            </a:r>
            <a:r>
              <a:rPr lang="zh-CN" altLang="en-US" sz="1600" b="1" dirty="0"/>
              <a:t>压缩、隐瞒其非法来源和性质，使非法资产合法化</a:t>
            </a:r>
            <a:r>
              <a:rPr lang="zh-CN" altLang="en-US" sz="1600" dirty="0"/>
              <a:t>的行为。</a:t>
            </a:r>
            <a:endParaRPr lang="en-US" altLang="zh-CN" sz="1600" dirty="0">
              <a:solidFill>
                <a:srgbClr val="44546A"/>
              </a:solidFill>
              <a:cs typeface="+mn-ea"/>
              <a:sym typeface="+mn-lt"/>
            </a:endParaRPr>
          </a:p>
        </p:txBody>
      </p:sp>
    </p:spTree>
    <p:extLst>
      <p:ext uri="{BB962C8B-B14F-4D97-AF65-F5344CB8AC3E}">
        <p14:creationId xmlns:p14="http://schemas.microsoft.com/office/powerpoint/2010/main" val="29587844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4272424" y="2828411"/>
            <a:ext cx="3647152"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证券业监管</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776102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235181"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证券业监管概念</a:t>
            </a:r>
            <a:r>
              <a:rPr kumimoji="1" lang="en-US" altLang="zh-CN" sz="2400" b="1" dirty="0">
                <a:solidFill>
                  <a:srgbClr val="44546A"/>
                </a:solidFill>
                <a:cs typeface="+mn-ea"/>
                <a:sym typeface="+mn-lt"/>
              </a:rPr>
              <a:t>&amp;</a:t>
            </a:r>
            <a:r>
              <a:rPr kumimoji="1" lang="zh-CN" altLang="en-US" sz="2400" b="1" dirty="0">
                <a:solidFill>
                  <a:srgbClr val="44546A"/>
                </a:solidFill>
                <a:cs typeface="+mn-ea"/>
                <a:sym typeface="+mn-lt"/>
              </a:rPr>
              <a:t>原则</a:t>
            </a:r>
          </a:p>
        </p:txBody>
      </p:sp>
      <p:grpSp>
        <p:nvGrpSpPr>
          <p:cNvPr id="29" name="组合 28">
            <a:extLst>
              <a:ext uri="{FF2B5EF4-FFF2-40B4-BE49-F238E27FC236}">
                <a16:creationId xmlns:a16="http://schemas.microsoft.com/office/drawing/2014/main" id="{273CC4E3-0332-4950-B6F7-435C0C0A0B36}"/>
              </a:ext>
            </a:extLst>
          </p:cNvPr>
          <p:cNvGrpSpPr/>
          <p:nvPr/>
        </p:nvGrpSpPr>
        <p:grpSpPr>
          <a:xfrm>
            <a:off x="845833" y="1708416"/>
            <a:ext cx="5037249" cy="1128883"/>
            <a:chOff x="5971177" y="1605306"/>
            <a:chExt cx="5037249" cy="1128883"/>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784830"/>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要求证券市场上的参与者拥有均等</a:t>
              </a:r>
              <a:r>
                <a:rPr lang="zh-CN" altLang="en-US" dirty="0"/>
                <a:t>的投资机会、均等的交易机会和均等的竞争机 会，不存在任何歧视或特殊待遇</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公平原则</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845833" y="3271443"/>
            <a:ext cx="5037249" cy="898051"/>
            <a:chOff x="5971177" y="2728803"/>
            <a:chExt cx="5037249" cy="89805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553998"/>
            </a:xfrm>
            <a:prstGeom prst="rect">
              <a:avLst/>
            </a:prstGeom>
            <a:noFill/>
          </p:spPr>
          <p:txBody>
            <a:bodyPr wrap="square" rtlCol="0">
              <a:spAutoFit/>
            </a:bodyPr>
            <a:lstStyle/>
            <a:p>
              <a:pPr>
                <a:lnSpc>
                  <a:spcPts val="1800"/>
                </a:lnSpc>
              </a:pPr>
              <a:r>
                <a:rPr lang="zh-CN" altLang="en-US" sz="1600" dirty="0"/>
                <a:t>要求证券监管者公正无私地进行市场管理和对待市场参与者</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3340698"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公正原则</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845833" y="5207589"/>
            <a:ext cx="5037249" cy="1128883"/>
            <a:chOff x="5971177" y="3884741"/>
            <a:chExt cx="5037249" cy="1128883"/>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784830"/>
            </a:xfrm>
            <a:prstGeom prst="rect">
              <a:avLst/>
            </a:prstGeom>
            <a:noFill/>
          </p:spPr>
          <p:txBody>
            <a:bodyPr wrap="square" rtlCol="0">
              <a:spAutoFit/>
            </a:bodyPr>
            <a:lstStyle/>
            <a:p>
              <a:pPr>
                <a:lnSpc>
                  <a:spcPts val="1800"/>
                </a:lnSpc>
              </a:pPr>
              <a:r>
                <a:rPr lang="zh-CN" altLang="en-US" sz="1600" dirty="0"/>
                <a:t>要求证券市场上的各种信息向市场参与者公开披露，任何市场参与者不得利用内幕 信息从事市场活动</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公开原则</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6538542" y="1712095"/>
            <a:ext cx="5037249" cy="1128883"/>
            <a:chOff x="5971177" y="5005999"/>
            <a:chExt cx="5037249" cy="1128883"/>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43" name="文本框 42">
              <a:extLst>
                <a:ext uri="{FF2B5EF4-FFF2-40B4-BE49-F238E27FC236}">
                  <a16:creationId xmlns:a16="http://schemas.microsoft.com/office/drawing/2014/main" id="{754EFAEB-C307-4B20-B45B-9299E9F7C4A3}"/>
                </a:ext>
              </a:extLst>
            </p:cNvPr>
            <p:cNvSpPr txBox="1"/>
            <p:nvPr/>
          </p:nvSpPr>
          <p:spPr>
            <a:xfrm>
              <a:off x="6600832" y="5350052"/>
              <a:ext cx="4407594" cy="784830"/>
            </a:xfrm>
            <a:prstGeom prst="rect">
              <a:avLst/>
            </a:prstGeom>
            <a:noFill/>
          </p:spPr>
          <p:txBody>
            <a:bodyPr wrap="square" rtlCol="0">
              <a:spAutoFit/>
            </a:bodyPr>
            <a:lstStyle/>
            <a:p>
              <a:pPr>
                <a:lnSpc>
                  <a:spcPts val="1800"/>
                </a:lnSpc>
              </a:pPr>
              <a:r>
                <a:rPr lang="zh-CN" altLang="en-US" sz="1600" dirty="0"/>
                <a:t>要求监管者致力于消除证券市场上的欺诈、操纵、信息 不对称等问题，保证投资者利益免受侵害</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2868292" cy="369332"/>
            </a:xfrm>
            <a:prstGeom prst="rect">
              <a:avLst/>
            </a:prstGeom>
            <a:noFill/>
          </p:spPr>
          <p:txBody>
            <a:bodyPr wrap="square" rtlCol="0">
              <a:spAutoFit/>
            </a:bodyPr>
            <a:lstStyle/>
            <a:p>
              <a:pPr>
                <a:defRPr/>
              </a:pPr>
              <a:r>
                <a:rPr lang="zh-CN" altLang="en-US" b="1" dirty="0"/>
                <a:t>确保投资者信心原则</a:t>
              </a:r>
              <a:endParaRPr lang="zh-CN" altLang="en-US" b="1" spc="400" dirty="0">
                <a:solidFill>
                  <a:schemeClr val="tx1">
                    <a:lumMod val="75000"/>
                    <a:lumOff val="25000"/>
                  </a:schemeClr>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04</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5" name="文本框 4">
            <a:extLst>
              <a:ext uri="{FF2B5EF4-FFF2-40B4-BE49-F238E27FC236}">
                <a16:creationId xmlns:a16="http://schemas.microsoft.com/office/drawing/2014/main" id="{9741956F-6119-2975-22A9-181436B85B30}"/>
              </a:ext>
            </a:extLst>
          </p:cNvPr>
          <p:cNvSpPr txBox="1"/>
          <p:nvPr/>
        </p:nvSpPr>
        <p:spPr>
          <a:xfrm>
            <a:off x="1402120" y="911157"/>
            <a:ext cx="9387759" cy="553998"/>
          </a:xfrm>
          <a:prstGeom prst="rect">
            <a:avLst/>
          </a:prstGeom>
          <a:noFill/>
        </p:spPr>
        <p:txBody>
          <a:bodyPr wrap="square" rtlCol="0">
            <a:spAutoFit/>
          </a:bodyPr>
          <a:lstStyle/>
          <a:p>
            <a:pPr>
              <a:lnSpc>
                <a:spcPts val="1800"/>
              </a:lnSpc>
            </a:pPr>
            <a:r>
              <a:rPr kumimoji="0" lang="zh-CN" altLang="en-US" b="1" i="0" u="none" strike="noStrike" kern="1200" cap="none" spc="0" normalizeH="0" baseline="0" noProof="0" dirty="0">
                <a:ln>
                  <a:noFill/>
                </a:ln>
                <a:solidFill>
                  <a:srgbClr val="222A35"/>
                </a:solidFill>
                <a:effectLst/>
                <a:uLnTx/>
                <a:uFillTx/>
                <a:cs typeface="+mn-ea"/>
                <a:sym typeface="+mn-lt"/>
              </a:rPr>
              <a:t>概念</a:t>
            </a:r>
            <a:r>
              <a:rPr kumimoji="0" lang="zh-CN" altLang="en-US" sz="1600" b="0" i="0" u="none" strike="noStrike" kern="1200" cap="none" spc="0" normalizeH="0" baseline="0" noProof="0" dirty="0">
                <a:ln>
                  <a:noFill/>
                </a:ln>
                <a:solidFill>
                  <a:srgbClr val="222A35"/>
                </a:solidFill>
                <a:effectLst/>
                <a:uLnTx/>
                <a:uFillTx/>
                <a:cs typeface="+mn-ea"/>
                <a:sym typeface="+mn-lt"/>
              </a:rPr>
              <a:t>：</a:t>
            </a:r>
            <a:r>
              <a:rPr lang="zh-CN" altLang="en-US" dirty="0"/>
              <a:t>证券业监管指一个国家对本国</a:t>
            </a:r>
            <a:r>
              <a:rPr lang="zh-CN" altLang="en-US" b="1" dirty="0"/>
              <a:t>证券业的监督管理</a:t>
            </a:r>
            <a:r>
              <a:rPr lang="zh-CN" altLang="en-US" dirty="0"/>
              <a:t>，它以明确其监管的目的，通过维持公平、公正、公开的市场秩序来保护证券市场参与者合法权益，并促进证券行业不断发展</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grpSp>
        <p:nvGrpSpPr>
          <p:cNvPr id="6" name="组合 5">
            <a:extLst>
              <a:ext uri="{FF2B5EF4-FFF2-40B4-BE49-F238E27FC236}">
                <a16:creationId xmlns:a16="http://schemas.microsoft.com/office/drawing/2014/main" id="{73C921D6-9520-C784-B39E-0C9F16F55AAF}"/>
              </a:ext>
            </a:extLst>
          </p:cNvPr>
          <p:cNvGrpSpPr/>
          <p:nvPr/>
        </p:nvGrpSpPr>
        <p:grpSpPr>
          <a:xfrm>
            <a:off x="6540635" y="3258803"/>
            <a:ext cx="5037249" cy="1821381"/>
            <a:chOff x="5971177" y="5005999"/>
            <a:chExt cx="5037249" cy="1821381"/>
          </a:xfrm>
        </p:grpSpPr>
        <p:sp>
          <p:nvSpPr>
            <p:cNvPr id="7" name="Oval 27">
              <a:extLst>
                <a:ext uri="{FF2B5EF4-FFF2-40B4-BE49-F238E27FC236}">
                  <a16:creationId xmlns:a16="http://schemas.microsoft.com/office/drawing/2014/main" id="{4A203F45-5C44-52EF-4B77-83877C212B6E}"/>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05</a:t>
              </a:r>
            </a:p>
          </p:txBody>
        </p:sp>
        <p:sp>
          <p:nvSpPr>
            <p:cNvPr id="8" name="文本框 7">
              <a:extLst>
                <a:ext uri="{FF2B5EF4-FFF2-40B4-BE49-F238E27FC236}">
                  <a16:creationId xmlns:a16="http://schemas.microsoft.com/office/drawing/2014/main" id="{3256D25A-CAAD-6234-0CDF-259D8BDE14A9}"/>
                </a:ext>
              </a:extLst>
            </p:cNvPr>
            <p:cNvSpPr txBox="1"/>
            <p:nvPr/>
          </p:nvSpPr>
          <p:spPr>
            <a:xfrm>
              <a:off x="6600832" y="5350052"/>
              <a:ext cx="4407594" cy="1477328"/>
            </a:xfrm>
            <a:prstGeom prst="rect">
              <a:avLst/>
            </a:prstGeom>
            <a:noFill/>
          </p:spPr>
          <p:txBody>
            <a:bodyPr wrap="square" rtlCol="0">
              <a:spAutoFit/>
            </a:bodyPr>
            <a:lstStyle/>
            <a:p>
              <a:pPr>
                <a:lnSpc>
                  <a:spcPts val="1800"/>
                </a:lnSpc>
              </a:pPr>
              <a:r>
                <a:rPr lang="zh-CN" altLang="en-US" sz="1600" dirty="0"/>
                <a:t>作为证券市场筹资者，必须真实、准确、全面地公开财务信息；作为 证券市场的中介机构，在提供市场信息与服务时不得存在欺诈或严重误导行为；作为证 券市场投资者，不得散布虚假信息、垄断或操纵市场价格、扰乱市场正常秩序</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9" name="文本框 8">
              <a:extLst>
                <a:ext uri="{FF2B5EF4-FFF2-40B4-BE49-F238E27FC236}">
                  <a16:creationId xmlns:a16="http://schemas.microsoft.com/office/drawing/2014/main" id="{DC19A3AA-D881-5040-0C73-579E004684B0}"/>
                </a:ext>
              </a:extLst>
            </p:cNvPr>
            <p:cNvSpPr txBox="1"/>
            <p:nvPr/>
          </p:nvSpPr>
          <p:spPr>
            <a:xfrm>
              <a:off x="6626554" y="5005999"/>
              <a:ext cx="2868292" cy="369332"/>
            </a:xfrm>
            <a:prstGeom prst="rect">
              <a:avLst/>
            </a:prstGeom>
            <a:noFill/>
          </p:spPr>
          <p:txBody>
            <a:bodyPr wrap="square" rtlCol="0">
              <a:spAutoFit/>
            </a:bodyPr>
            <a:lstStyle/>
            <a:p>
              <a:pPr>
                <a:defRPr/>
              </a:pPr>
              <a:r>
                <a:rPr lang="zh-CN" altLang="en-US" b="1" dirty="0"/>
                <a:t>诚实信用原则</a:t>
              </a:r>
              <a:endParaRPr lang="zh-CN" altLang="en-US" b="1" spc="400" dirty="0">
                <a:solidFill>
                  <a:schemeClr val="tx1">
                    <a:lumMod val="75000"/>
                    <a:lumOff val="25000"/>
                  </a:schemeClr>
                </a:solidFill>
                <a:cs typeface="+mn-ea"/>
                <a:sym typeface="+mn-lt"/>
              </a:endParaRPr>
            </a:p>
          </p:txBody>
        </p:sp>
      </p:grpSp>
      <p:grpSp>
        <p:nvGrpSpPr>
          <p:cNvPr id="10" name="组合 9">
            <a:extLst>
              <a:ext uri="{FF2B5EF4-FFF2-40B4-BE49-F238E27FC236}">
                <a16:creationId xmlns:a16="http://schemas.microsoft.com/office/drawing/2014/main" id="{1C689003-A60C-2738-6A9C-C2BF9045659E}"/>
              </a:ext>
            </a:extLst>
          </p:cNvPr>
          <p:cNvGrpSpPr/>
          <p:nvPr/>
        </p:nvGrpSpPr>
        <p:grpSpPr>
          <a:xfrm>
            <a:off x="6538542" y="5243115"/>
            <a:ext cx="5037249" cy="898051"/>
            <a:chOff x="5971177" y="5005999"/>
            <a:chExt cx="5037249" cy="898051"/>
          </a:xfrm>
        </p:grpSpPr>
        <p:sp>
          <p:nvSpPr>
            <p:cNvPr id="11" name="Oval 27">
              <a:extLst>
                <a:ext uri="{FF2B5EF4-FFF2-40B4-BE49-F238E27FC236}">
                  <a16:creationId xmlns:a16="http://schemas.microsoft.com/office/drawing/2014/main" id="{4788A65F-D27F-57D6-6059-22637C2AF343}"/>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06</a:t>
              </a:r>
            </a:p>
          </p:txBody>
        </p:sp>
        <p:sp>
          <p:nvSpPr>
            <p:cNvPr id="12" name="文本框 11">
              <a:extLst>
                <a:ext uri="{FF2B5EF4-FFF2-40B4-BE49-F238E27FC236}">
                  <a16:creationId xmlns:a16="http://schemas.microsoft.com/office/drawing/2014/main" id="{BE697689-723F-BB34-F144-5CCEFFF33BA3}"/>
                </a:ext>
              </a:extLst>
            </p:cNvPr>
            <p:cNvSpPr txBox="1"/>
            <p:nvPr/>
          </p:nvSpPr>
          <p:spPr>
            <a:xfrm>
              <a:off x="6600832" y="5350052"/>
              <a:ext cx="4407594" cy="553998"/>
            </a:xfrm>
            <a:prstGeom prst="rect">
              <a:avLst/>
            </a:prstGeom>
            <a:noFill/>
          </p:spPr>
          <p:txBody>
            <a:bodyPr wrap="square" rtlCol="0">
              <a:spAutoFit/>
            </a:bodyPr>
            <a:lstStyle/>
            <a:p>
              <a:pPr>
                <a:lnSpc>
                  <a:spcPts val="1800"/>
                </a:lnSpc>
              </a:pPr>
              <a:r>
                <a:rPr lang="zh-CN" altLang="en-US" sz="1600" dirty="0"/>
                <a:t>一</a:t>
              </a:r>
              <a:r>
                <a:rPr lang="zh-CN" altLang="en-US" dirty="0"/>
                <a:t>是要求证券法律、法规、制度的完 善与具体；二是要求执法严格有力</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13" name="文本框 12">
              <a:extLst>
                <a:ext uri="{FF2B5EF4-FFF2-40B4-BE49-F238E27FC236}">
                  <a16:creationId xmlns:a16="http://schemas.microsoft.com/office/drawing/2014/main" id="{0B32D942-EEE4-FFC1-3365-CBB2F5F59AF7}"/>
                </a:ext>
              </a:extLst>
            </p:cNvPr>
            <p:cNvSpPr txBox="1"/>
            <p:nvPr/>
          </p:nvSpPr>
          <p:spPr>
            <a:xfrm>
              <a:off x="6626554" y="5005999"/>
              <a:ext cx="2868292" cy="369332"/>
            </a:xfrm>
            <a:prstGeom prst="rect">
              <a:avLst/>
            </a:prstGeom>
            <a:noFill/>
          </p:spPr>
          <p:txBody>
            <a:bodyPr wrap="square" rtlCol="0">
              <a:spAutoFit/>
            </a:bodyPr>
            <a:lstStyle/>
            <a:p>
              <a:pPr>
                <a:defRPr/>
              </a:pPr>
              <a:r>
                <a:rPr lang="zh-CN" altLang="en-US" b="1" dirty="0"/>
                <a:t> 依法管理原则</a:t>
              </a:r>
              <a:endParaRPr lang="zh-CN" altLang="en-US" b="1" spc="4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2435024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0000">
                                          <p:cBhvr additive="base">
                                            <p:cTn id="7"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14:bounceEnd="40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14:bounceEnd="40000">
                                          <p:cBhvr additive="base">
                                            <p:cTn id="17"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14:presetBounceEnd="40000">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14:bounceEnd="40000">
                                          <p:cBhvr additive="base">
                                            <p:cTn id="22"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14:presetBounceEnd="4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0000">
                                          <p:cBhvr additive="base">
                                            <p:cTn id="32"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1+#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dirty="0">
                <a:solidFill>
                  <a:srgbClr val="44546A"/>
                </a:solidFill>
                <a:cs typeface="+mn-ea"/>
                <a:sym typeface="+mn-lt"/>
              </a:rPr>
              <a:t>内幕交易</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10" name="矩形 9">
            <a:extLst>
              <a:ext uri="{FF2B5EF4-FFF2-40B4-BE49-F238E27FC236}">
                <a16:creationId xmlns:a16="http://schemas.microsoft.com/office/drawing/2014/main" id="{C5479DF7-A64B-5D43-976E-48D0686BFC09}"/>
              </a:ext>
            </a:extLst>
          </p:cNvPr>
          <p:cNvSpPr/>
          <p:nvPr/>
        </p:nvSpPr>
        <p:spPr>
          <a:xfrm>
            <a:off x="3163321" y="1320084"/>
            <a:ext cx="5716326" cy="225642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3340971" y="1941939"/>
            <a:ext cx="5381517" cy="1497654"/>
          </a:xfrm>
          <a:prstGeom prst="rect">
            <a:avLst/>
          </a:prstGeom>
          <a:noFill/>
        </p:spPr>
        <p:txBody>
          <a:bodyPr wrap="square" rtlCol="0">
            <a:spAutoFit/>
          </a:bodyPr>
          <a:lstStyle/>
          <a:p>
            <a:pPr lvl="0">
              <a:lnSpc>
                <a:spcPct val="130000"/>
              </a:lnSpc>
              <a:defRPr/>
            </a:pPr>
            <a:r>
              <a:rPr lang="zh-CN" altLang="en-US" b="1" dirty="0"/>
              <a:t>内幕交易：</a:t>
            </a:r>
            <a:r>
              <a:rPr lang="zh-CN" altLang="en-US" dirty="0"/>
              <a:t>内幕人员根据内幕消息买卖证券或者为他人提供情报的行为，这一行 为违反了证券市场“公开、公平、公正”的原则，严重影响证券市场功能的发挥。</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3970551" y="1470562"/>
            <a:ext cx="2062578" cy="400110"/>
          </a:xfrm>
          <a:prstGeom prst="rect">
            <a:avLst/>
          </a:prstGeom>
          <a:noFill/>
        </p:spPr>
        <p:txBody>
          <a:bodyPr wrap="square" rtlCol="0">
            <a:spAutoFit/>
          </a:bodyPr>
          <a:lstStyle/>
          <a:p>
            <a:pPr lvl="0" algn="dist">
              <a:defRPr/>
            </a:pPr>
            <a:r>
              <a:rPr kumimoji="1" lang="zh-CN" altLang="en-US" sz="2000" b="1" dirty="0">
                <a:solidFill>
                  <a:srgbClr val="44546A"/>
                </a:solidFill>
                <a:cs typeface="+mn-ea"/>
                <a:sym typeface="+mn-lt"/>
              </a:rPr>
              <a:t>银行业监管概念</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3341974" y="1522033"/>
            <a:ext cx="526978" cy="369107"/>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8A39F53D-6D6E-E0AC-1D9A-D70CBC5E4253}"/>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04</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46" name="矩形 45">
            <a:extLst>
              <a:ext uri="{FF2B5EF4-FFF2-40B4-BE49-F238E27FC236}">
                <a16:creationId xmlns:a16="http://schemas.microsoft.com/office/drawing/2014/main" id="{46E10715-D61D-1380-FC9A-892934571DD0}"/>
              </a:ext>
            </a:extLst>
          </p:cNvPr>
          <p:cNvSpPr/>
          <p:nvPr/>
        </p:nvSpPr>
        <p:spPr>
          <a:xfrm>
            <a:off x="3156065" y="3780246"/>
            <a:ext cx="5716326" cy="2256427"/>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2C39943F-5E08-9EAC-A690-73D63BBB63B2}"/>
              </a:ext>
            </a:extLst>
          </p:cNvPr>
          <p:cNvSpPr txBox="1"/>
          <p:nvPr/>
        </p:nvSpPr>
        <p:spPr>
          <a:xfrm>
            <a:off x="3333715" y="4402101"/>
            <a:ext cx="5381517" cy="1497654"/>
          </a:xfrm>
          <a:prstGeom prst="rect">
            <a:avLst/>
          </a:prstGeom>
          <a:noFill/>
        </p:spPr>
        <p:txBody>
          <a:bodyPr wrap="square" rtlCol="0">
            <a:spAutoFit/>
          </a:bodyPr>
          <a:lstStyle/>
          <a:p>
            <a:pPr lvl="0">
              <a:lnSpc>
                <a:spcPct val="130000"/>
              </a:lnSpc>
              <a:defRPr/>
            </a:pPr>
            <a:r>
              <a:rPr lang="zh-CN" altLang="en-US" b="1" dirty="0"/>
              <a:t>内幕信息：</a:t>
            </a:r>
            <a:r>
              <a:rPr lang="zh-CN" altLang="en-US" dirty="0"/>
              <a:t>为内幕人员所知悉、尚未公开的、可能对证券市场价格产生影响的重要信息</a:t>
            </a:r>
            <a:endParaRPr lang="en-US" altLang="zh-CN" dirty="0"/>
          </a:p>
          <a:p>
            <a:pPr marL="285750" lvl="0" indent="-285750">
              <a:lnSpc>
                <a:spcPct val="130000"/>
              </a:lnSpc>
              <a:buFont typeface="Arial" panose="020B0604020202020204" pitchFamily="34" charset="0"/>
              <a:buChar char="•"/>
              <a:defRPr/>
            </a:pPr>
            <a:r>
              <a:rPr lang="zh-CN" altLang="en-US" dirty="0"/>
              <a:t>信息未公开指公司未将信息载体交付或寄送给</a:t>
            </a:r>
            <a:r>
              <a:rPr lang="zh-CN" altLang="en-US" b="1" dirty="0"/>
              <a:t>大众传播媒介或法定公开媒介</a:t>
            </a:r>
            <a:r>
              <a:rPr lang="zh-CN" altLang="en-US" dirty="0"/>
              <a:t>发布或发表</a:t>
            </a:r>
            <a:endParaRPr lang="en-US" altLang="zh-CN" dirty="0"/>
          </a:p>
        </p:txBody>
      </p:sp>
      <p:sp>
        <p:nvSpPr>
          <p:cNvPr id="48" name="文本框 47">
            <a:extLst>
              <a:ext uri="{FF2B5EF4-FFF2-40B4-BE49-F238E27FC236}">
                <a16:creationId xmlns:a16="http://schemas.microsoft.com/office/drawing/2014/main" id="{55124639-ADE0-7083-2120-EFAA7E673C27}"/>
              </a:ext>
            </a:extLst>
          </p:cNvPr>
          <p:cNvSpPr txBox="1"/>
          <p:nvPr/>
        </p:nvSpPr>
        <p:spPr>
          <a:xfrm>
            <a:off x="3963295" y="3930724"/>
            <a:ext cx="2586810"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金融监管意义</a:t>
            </a:r>
          </a:p>
        </p:txBody>
      </p:sp>
      <p:grpSp>
        <p:nvGrpSpPr>
          <p:cNvPr id="49" name="Group 102">
            <a:extLst>
              <a:ext uri="{FF2B5EF4-FFF2-40B4-BE49-F238E27FC236}">
                <a16:creationId xmlns:a16="http://schemas.microsoft.com/office/drawing/2014/main" id="{8F20B8CE-18C0-32E4-B04E-BEF4BCB2967B}"/>
              </a:ext>
            </a:extLst>
          </p:cNvPr>
          <p:cNvGrpSpPr/>
          <p:nvPr/>
        </p:nvGrpSpPr>
        <p:grpSpPr>
          <a:xfrm>
            <a:off x="3334718" y="3982195"/>
            <a:ext cx="526978" cy="369107"/>
            <a:chOff x="4451350" y="1993900"/>
            <a:chExt cx="550863" cy="398462"/>
          </a:xfrm>
          <a:solidFill>
            <a:schemeClr val="tx2"/>
          </a:solidFill>
        </p:grpSpPr>
        <p:sp>
          <p:nvSpPr>
            <p:cNvPr id="50" name="Freeform 62">
              <a:extLst>
                <a:ext uri="{FF2B5EF4-FFF2-40B4-BE49-F238E27FC236}">
                  <a16:creationId xmlns:a16="http://schemas.microsoft.com/office/drawing/2014/main" id="{0EA16106-79D9-BFDD-6A81-F5F9B358A3D9}"/>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6C6DB74E-6C9F-BD30-9DC9-E9A51B4486CC}"/>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1D94B041-380E-CF6F-1067-466A8712F8EB}"/>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CF1B074E-86D5-5B12-7830-7F1C3B5837D8}"/>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95806811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46" grpId="0" animBg="1"/>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第五部分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05</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4272424" y="2828411"/>
            <a:ext cx="3647152"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保险业监管</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7237676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4158511"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保险业监管的概念</a:t>
            </a:r>
            <a:r>
              <a:rPr kumimoji="1" lang="en-US" altLang="zh-CN" sz="2400" b="1" dirty="0">
                <a:solidFill>
                  <a:srgbClr val="44546A"/>
                </a:solidFill>
                <a:cs typeface="+mn-ea"/>
                <a:sym typeface="+mn-lt"/>
              </a:rPr>
              <a:t>&amp;</a:t>
            </a:r>
            <a:r>
              <a:rPr kumimoji="1" lang="zh-CN" altLang="en-US" sz="2400" b="1" dirty="0">
                <a:solidFill>
                  <a:srgbClr val="44546A"/>
                </a:solidFill>
                <a:cs typeface="+mn-ea"/>
                <a:sym typeface="+mn-lt"/>
              </a:rPr>
              <a:t>虚假保险</a:t>
            </a:r>
          </a:p>
        </p:txBody>
      </p:sp>
      <p:sp>
        <p:nvSpPr>
          <p:cNvPr id="3" name="矩形 2">
            <a:extLst>
              <a:ext uri="{FF2B5EF4-FFF2-40B4-BE49-F238E27FC236}">
                <a16:creationId xmlns:a16="http://schemas.microsoft.com/office/drawing/2014/main" id="{F2CB9F34-5306-8A40-AA11-03AB4FFD28A1}"/>
              </a:ext>
            </a:extLst>
          </p:cNvPr>
          <p:cNvSpPr/>
          <p:nvPr/>
        </p:nvSpPr>
        <p:spPr>
          <a:xfrm>
            <a:off x="558605" y="1409920"/>
            <a:ext cx="5370290" cy="27950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815866" y="1920412"/>
            <a:ext cx="5093069" cy="2301784"/>
          </a:xfrm>
          <a:prstGeom prst="rect">
            <a:avLst/>
          </a:prstGeom>
          <a:noFill/>
        </p:spPr>
        <p:txBody>
          <a:bodyPr wrap="square" rtlCol="0">
            <a:spAutoFit/>
          </a:bodyPr>
          <a:lstStyle/>
          <a:p>
            <a:pPr lvl="0">
              <a:lnSpc>
                <a:spcPct val="130000"/>
              </a:lnSpc>
              <a:defRPr/>
            </a:pPr>
            <a:r>
              <a:rPr lang="zh-CN" altLang="en-US" sz="1600" b="1" dirty="0">
                <a:solidFill>
                  <a:schemeClr val="tx1">
                    <a:lumMod val="95000"/>
                    <a:lumOff val="5000"/>
                  </a:schemeClr>
                </a:solidFill>
              </a:rPr>
              <a:t>保险亚监管：</a:t>
            </a:r>
            <a:r>
              <a:rPr lang="zh-CN" altLang="en-US" sz="1600" dirty="0">
                <a:solidFill>
                  <a:schemeClr val="tx1">
                    <a:lumMod val="95000"/>
                    <a:lumOff val="5000"/>
                  </a:schemeClr>
                </a:solidFill>
              </a:rPr>
              <a:t>一个国家对本国保</a:t>
            </a:r>
            <a:r>
              <a:rPr lang="zh-CN" altLang="en-US" sz="1600" dirty="0"/>
              <a:t>险业的监督管理</a:t>
            </a:r>
            <a:endParaRPr lang="en-US" altLang="zh-CN" sz="1600" dirty="0"/>
          </a:p>
          <a:p>
            <a:pPr lvl="0">
              <a:lnSpc>
                <a:spcPct val="130000"/>
              </a:lnSpc>
              <a:defRPr/>
            </a:pPr>
            <a:r>
              <a:rPr lang="zh-CN" altLang="en-US" sz="1600" dirty="0"/>
              <a:t>保险业监管制度通常由</a:t>
            </a:r>
            <a:r>
              <a:rPr lang="zh-CN" altLang="en-US" sz="1600" b="1" dirty="0"/>
              <a:t>两大部分</a:t>
            </a:r>
            <a:r>
              <a:rPr lang="zh-CN" altLang="en-US" sz="1600" dirty="0"/>
              <a:t>构成：</a:t>
            </a:r>
            <a:endParaRPr lang="en-US" altLang="zh-CN" sz="1600" dirty="0"/>
          </a:p>
          <a:p>
            <a:pPr lvl="0">
              <a:lnSpc>
                <a:spcPct val="130000"/>
              </a:lnSpc>
              <a:defRPr/>
            </a:pPr>
            <a:r>
              <a:rPr lang="zh-CN" altLang="en-US" sz="1600" dirty="0"/>
              <a:t>一是通过制定保险的相关法律法规，对本国保险业进行宏观指导 与管理；</a:t>
            </a:r>
            <a:endParaRPr lang="en-US" altLang="zh-CN" sz="1600" dirty="0"/>
          </a:p>
          <a:p>
            <a:pPr lvl="0">
              <a:lnSpc>
                <a:spcPct val="130000"/>
              </a:lnSpc>
              <a:defRPr/>
            </a:pPr>
            <a:r>
              <a:rPr lang="zh-CN" altLang="en-US" sz="1600" dirty="0"/>
              <a:t>二是国家专门的保险监管职能机构依据法律或行政授权对保险业进行行政管理， 以保证保险法规的贯彻和执行</a:t>
            </a: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815868" y="1528958"/>
            <a:ext cx="41788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b="1" dirty="0">
                <a:solidFill>
                  <a:srgbClr val="44546A"/>
                </a:solidFill>
                <a:cs typeface="+mn-ea"/>
                <a:sym typeface="+mn-lt"/>
              </a:rPr>
              <a:t>对称密钥密码体系（单钥密码体系）</a:t>
            </a:r>
            <a:endParaRPr kumimoji="1" lang="zh-CN" altLang="en-US" b="1"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558605" y="1354489"/>
            <a:ext cx="5370290"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5928895" y="3132249"/>
            <a:ext cx="6090718" cy="254390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B17C519C-610B-4648-997A-D1EFECE2699A}"/>
              </a:ext>
            </a:extLst>
          </p:cNvPr>
          <p:cNvSpPr txBox="1"/>
          <p:nvPr/>
        </p:nvSpPr>
        <p:spPr>
          <a:xfrm>
            <a:off x="6026820" y="3652269"/>
            <a:ext cx="5944302" cy="1661609"/>
          </a:xfrm>
          <a:prstGeom prst="rect">
            <a:avLst/>
          </a:prstGeom>
          <a:noFill/>
        </p:spPr>
        <p:txBody>
          <a:bodyPr wrap="square" rtlCol="0">
            <a:spAutoFit/>
          </a:bodyPr>
          <a:lstStyle/>
          <a:p>
            <a:pPr lvl="0">
              <a:lnSpc>
                <a:spcPct val="130000"/>
              </a:lnSpc>
              <a:defRPr/>
            </a:pPr>
            <a:r>
              <a:rPr lang="zh-CN" altLang="en-US" sz="1600" dirty="0"/>
              <a:t>保险公司经营亏损或倒闭，不仅会直接损害公司自身的存在和利益，还会严重损害广大被保险人的利益，危害相关产业的发展，从而影响社会经济的稳定和人民生活的安定</a:t>
            </a:r>
            <a:endParaRPr lang="en-US" altLang="zh-CN" sz="1600" dirty="0"/>
          </a:p>
          <a:p>
            <a:pPr lvl="0">
              <a:lnSpc>
                <a:spcPct val="130000"/>
              </a:lnSpc>
              <a:defRPr/>
            </a:pPr>
            <a:r>
              <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因此，</a:t>
            </a:r>
            <a:r>
              <a:rPr lang="zh-CN" altLang="en-US" sz="1600" dirty="0"/>
              <a:t>国家对保险业进行严格的监管，是基于有效地保护与保险活动相关的行业和公众利益的需要</a:t>
            </a: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9" name="文本框 8">
            <a:extLst>
              <a:ext uri="{FF2B5EF4-FFF2-40B4-BE49-F238E27FC236}">
                <a16:creationId xmlns:a16="http://schemas.microsoft.com/office/drawing/2014/main" id="{6D2CE038-09C4-3449-BAF7-C1B9FC5AEA85}"/>
              </a:ext>
            </a:extLst>
          </p:cNvPr>
          <p:cNvSpPr txBox="1"/>
          <p:nvPr/>
        </p:nvSpPr>
        <p:spPr>
          <a:xfrm>
            <a:off x="6026830" y="3292848"/>
            <a:ext cx="394302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保险业具有极强的公众性和社会性</a:t>
            </a:r>
          </a:p>
        </p:txBody>
      </p:sp>
      <p:sp>
        <p:nvSpPr>
          <p:cNvPr id="10" name="矩形 9">
            <a:extLst>
              <a:ext uri="{FF2B5EF4-FFF2-40B4-BE49-F238E27FC236}">
                <a16:creationId xmlns:a16="http://schemas.microsoft.com/office/drawing/2014/main" id="{85CB19D9-4D72-9442-8ED1-99E3C240061F}"/>
              </a:ext>
            </a:extLst>
          </p:cNvPr>
          <p:cNvSpPr/>
          <p:nvPr/>
        </p:nvSpPr>
        <p:spPr>
          <a:xfrm>
            <a:off x="5948863" y="3087726"/>
            <a:ext cx="6070749" cy="72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7EBD586C-8D2B-9972-5F58-1DDBCCFF6470}"/>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dirty="0">
                <a:solidFill>
                  <a:srgbClr val="44546A"/>
                </a:solidFill>
                <a:cs typeface="+mn-ea"/>
                <a:sym typeface="+mn-lt"/>
              </a:rPr>
              <a:t>05</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11" name="矩形 10">
            <a:extLst>
              <a:ext uri="{FF2B5EF4-FFF2-40B4-BE49-F238E27FC236}">
                <a16:creationId xmlns:a16="http://schemas.microsoft.com/office/drawing/2014/main" id="{1D0B9906-D781-51D7-C7F9-57535D16365C}"/>
              </a:ext>
            </a:extLst>
          </p:cNvPr>
          <p:cNvSpPr/>
          <p:nvPr/>
        </p:nvSpPr>
        <p:spPr>
          <a:xfrm>
            <a:off x="5810721" y="1409920"/>
            <a:ext cx="5370290" cy="135345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7760B8BB-8E75-E572-B247-65010C12B5A8}"/>
              </a:ext>
            </a:extLst>
          </p:cNvPr>
          <p:cNvSpPr txBox="1"/>
          <p:nvPr/>
        </p:nvSpPr>
        <p:spPr>
          <a:xfrm>
            <a:off x="6067982" y="1920412"/>
            <a:ext cx="5093069" cy="701346"/>
          </a:xfrm>
          <a:prstGeom prst="rect">
            <a:avLst/>
          </a:prstGeom>
          <a:noFill/>
        </p:spPr>
        <p:txBody>
          <a:bodyPr wrap="square" rtlCol="0">
            <a:spAutoFit/>
          </a:bodyPr>
          <a:lstStyle/>
          <a:p>
            <a:pPr lvl="0">
              <a:lnSpc>
                <a:spcPct val="130000"/>
              </a:lnSpc>
              <a:defRPr/>
            </a:pPr>
            <a:r>
              <a:rPr lang="zh-CN" altLang="en-US" sz="1600" b="1" dirty="0">
                <a:solidFill>
                  <a:schemeClr val="tx1">
                    <a:lumMod val="95000"/>
                    <a:lumOff val="5000"/>
                  </a:schemeClr>
                </a:solidFill>
              </a:rPr>
              <a:t>保险业：</a:t>
            </a:r>
            <a:r>
              <a:rPr lang="zh-CN" altLang="en-US" sz="1600" dirty="0">
                <a:solidFill>
                  <a:schemeClr val="tx1">
                    <a:lumMod val="95000"/>
                    <a:lumOff val="5000"/>
                  </a:schemeClr>
                </a:solidFill>
              </a:rPr>
              <a:t>参</a:t>
            </a:r>
            <a:r>
              <a:rPr lang="zh-CN" altLang="en-US" sz="1600" dirty="0"/>
              <a:t>保人数多、覆盖面积大、涉及范围广</a:t>
            </a:r>
            <a:endParaRPr lang="en-US" altLang="zh-CN" sz="1600" dirty="0"/>
          </a:p>
          <a:p>
            <a:pPr lvl="0">
              <a:lnSpc>
                <a:spcPct val="130000"/>
              </a:lnSpc>
              <a:defRPr/>
            </a:pPr>
            <a:r>
              <a:rPr lang="zh-CN" altLang="en-US" sz="1600" b="1" dirty="0"/>
              <a:t>保险经营：</a:t>
            </a:r>
            <a:r>
              <a:rPr lang="zh-CN" altLang="en-US" sz="1600" dirty="0"/>
              <a:t>很强的专业性 和技术性</a:t>
            </a: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13" name="文本框 12">
            <a:extLst>
              <a:ext uri="{FF2B5EF4-FFF2-40B4-BE49-F238E27FC236}">
                <a16:creationId xmlns:a16="http://schemas.microsoft.com/office/drawing/2014/main" id="{2807BB69-1DAC-E8F1-C035-B5CCDF1B1FFA}"/>
              </a:ext>
            </a:extLst>
          </p:cNvPr>
          <p:cNvSpPr txBox="1"/>
          <p:nvPr/>
        </p:nvSpPr>
        <p:spPr>
          <a:xfrm>
            <a:off x="6067984" y="1528958"/>
            <a:ext cx="41788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b="1" dirty="0">
                <a:solidFill>
                  <a:srgbClr val="44546A"/>
                </a:solidFill>
                <a:cs typeface="+mn-ea"/>
                <a:sym typeface="+mn-lt"/>
              </a:rPr>
              <a:t>保险业特点</a:t>
            </a:r>
            <a:endParaRPr kumimoji="1" lang="zh-CN" altLang="en-US" b="1" i="0" u="none" strike="noStrike" kern="1200" cap="none" spc="0" normalizeH="0" baseline="0" noProof="0" dirty="0">
              <a:ln>
                <a:noFill/>
              </a:ln>
              <a:solidFill>
                <a:srgbClr val="44546A"/>
              </a:solidFill>
              <a:effectLst/>
              <a:uLnTx/>
              <a:uFillTx/>
              <a:cs typeface="+mn-ea"/>
              <a:sym typeface="+mn-lt"/>
            </a:endParaRPr>
          </a:p>
        </p:txBody>
      </p:sp>
      <p:sp>
        <p:nvSpPr>
          <p:cNvPr id="14" name="矩形 13">
            <a:extLst>
              <a:ext uri="{FF2B5EF4-FFF2-40B4-BE49-F238E27FC236}">
                <a16:creationId xmlns:a16="http://schemas.microsoft.com/office/drawing/2014/main" id="{314F96BA-2DC0-1E08-1D83-69ADF9C67E44}"/>
              </a:ext>
            </a:extLst>
          </p:cNvPr>
          <p:cNvSpPr/>
          <p:nvPr/>
        </p:nvSpPr>
        <p:spPr>
          <a:xfrm>
            <a:off x="5810721" y="1354489"/>
            <a:ext cx="5370290"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矩形 31">
            <a:extLst>
              <a:ext uri="{FF2B5EF4-FFF2-40B4-BE49-F238E27FC236}">
                <a16:creationId xmlns:a16="http://schemas.microsoft.com/office/drawing/2014/main" id="{5164B662-48B4-CC74-E93C-48353B5F8ED7}"/>
              </a:ext>
            </a:extLst>
          </p:cNvPr>
          <p:cNvSpPr/>
          <p:nvPr/>
        </p:nvSpPr>
        <p:spPr>
          <a:xfrm>
            <a:off x="558605" y="4273623"/>
            <a:ext cx="5370290" cy="23075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F86BFC99-01D6-884E-9FFF-14C307500380}"/>
              </a:ext>
            </a:extLst>
          </p:cNvPr>
          <p:cNvSpPr txBox="1"/>
          <p:nvPr/>
        </p:nvSpPr>
        <p:spPr>
          <a:xfrm>
            <a:off x="815866" y="4784115"/>
            <a:ext cx="5093069" cy="1661609"/>
          </a:xfrm>
          <a:prstGeom prst="rect">
            <a:avLst/>
          </a:prstGeom>
          <a:noFill/>
        </p:spPr>
        <p:txBody>
          <a:bodyPr wrap="square" rtlCol="0">
            <a:spAutoFit/>
          </a:bodyPr>
          <a:lstStyle/>
          <a:p>
            <a:pPr lvl="0">
              <a:lnSpc>
                <a:spcPct val="130000"/>
              </a:lnSpc>
              <a:defRPr/>
            </a:pPr>
            <a:r>
              <a:rPr lang="zh-CN" altLang="en-US" sz="1600" b="1" dirty="0">
                <a:solidFill>
                  <a:schemeClr val="tx1">
                    <a:lumMod val="95000"/>
                    <a:lumOff val="5000"/>
                  </a:schemeClr>
                </a:solidFill>
              </a:rPr>
              <a:t>定义：</a:t>
            </a:r>
            <a:r>
              <a:rPr lang="zh-CN" altLang="en-US" sz="1600" dirty="0">
                <a:solidFill>
                  <a:schemeClr val="tx1">
                    <a:lumMod val="95000"/>
                    <a:lumOff val="5000"/>
                  </a:schemeClr>
                </a:solidFill>
              </a:rPr>
              <a:t>投保人</a:t>
            </a:r>
            <a:r>
              <a:rPr lang="zh-CN" altLang="en-US" sz="1600" b="1" dirty="0">
                <a:solidFill>
                  <a:schemeClr val="tx1">
                    <a:lumMod val="95000"/>
                    <a:lumOff val="5000"/>
                  </a:schemeClr>
                </a:solidFill>
              </a:rPr>
              <a:t>故意</a:t>
            </a:r>
            <a:r>
              <a:rPr lang="zh-CN" altLang="en-US" sz="1600" dirty="0">
                <a:solidFill>
                  <a:schemeClr val="tx1">
                    <a:lumMod val="95000"/>
                    <a:lumOff val="5000"/>
                  </a:schemeClr>
                </a:solidFill>
              </a:rPr>
              <a:t>制造意外骗取保险</a:t>
            </a:r>
            <a:endParaRPr lang="en-US" altLang="zh-CN" sz="1600" dirty="0">
              <a:solidFill>
                <a:schemeClr val="tx1">
                  <a:lumMod val="95000"/>
                  <a:lumOff val="5000"/>
                </a:schemeClr>
              </a:solidFill>
            </a:endParaRPr>
          </a:p>
          <a:p>
            <a:pPr lvl="0">
              <a:lnSpc>
                <a:spcPct val="130000"/>
              </a:lnSpc>
              <a:defRPr/>
            </a:pPr>
            <a:r>
              <a:rPr kumimoji="1" lang="zh-CN" altLang="en-US" sz="1600" b="1" i="0" u="none" strike="noStrike" kern="1200" cap="none" spc="0" normalizeH="0" baseline="0" noProof="0" dirty="0">
                <a:ln>
                  <a:noFill/>
                </a:ln>
                <a:solidFill>
                  <a:schemeClr val="tx1">
                    <a:lumMod val="95000"/>
                    <a:lumOff val="5000"/>
                  </a:schemeClr>
                </a:solidFill>
                <a:effectLst/>
                <a:uLnTx/>
                <a:uFillTx/>
                <a:cs typeface="+mn-ea"/>
                <a:sym typeface="+mn-lt"/>
              </a:rPr>
              <a:t>保险诈骗罪：</a:t>
            </a:r>
            <a:r>
              <a:rPr kumimoji="1" lang="zh-CN" altLang="en-US" sz="1600" i="0" u="none" strike="noStrike" kern="1200" cap="none" spc="0" normalizeH="0" baseline="0" noProof="0" dirty="0">
                <a:ln>
                  <a:noFill/>
                </a:ln>
                <a:solidFill>
                  <a:schemeClr val="tx1">
                    <a:lumMod val="95000"/>
                    <a:lumOff val="5000"/>
                  </a:schemeClr>
                </a:solidFill>
                <a:effectLst/>
                <a:uLnTx/>
                <a:uFillTx/>
                <a:cs typeface="+mn-ea"/>
                <a:sym typeface="+mn-lt"/>
              </a:rPr>
              <a:t>投</a:t>
            </a:r>
            <a:r>
              <a:rPr lang="zh-CN" altLang="en-US" sz="1600" dirty="0"/>
              <a:t>保人、被保队人、受益人以使自己或者第三者法获取保险金为目的，采取虚构保险标的、保险事故或者制造保险事故等方法，骗取保险金数额较大的行为</a:t>
            </a:r>
            <a:endParaRPr kumimoji="1" lang="zh-CN" altLang="en-US" sz="160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4" name="文本框 33">
            <a:extLst>
              <a:ext uri="{FF2B5EF4-FFF2-40B4-BE49-F238E27FC236}">
                <a16:creationId xmlns:a16="http://schemas.microsoft.com/office/drawing/2014/main" id="{CEC71F0B-5562-F2D0-5F7D-36416541C0C7}"/>
              </a:ext>
            </a:extLst>
          </p:cNvPr>
          <p:cNvSpPr txBox="1"/>
          <p:nvPr/>
        </p:nvSpPr>
        <p:spPr>
          <a:xfrm>
            <a:off x="815868" y="4392661"/>
            <a:ext cx="41788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b="1" dirty="0">
                <a:solidFill>
                  <a:srgbClr val="44546A"/>
                </a:solidFill>
                <a:cs typeface="+mn-ea"/>
                <a:sym typeface="+mn-lt"/>
              </a:rPr>
              <a:t>虚假保险</a:t>
            </a:r>
            <a:endParaRPr kumimoji="1" lang="zh-CN" altLang="en-US" b="1" i="0" u="none" strike="noStrike" kern="1200" cap="none" spc="0" normalizeH="0" baseline="0" noProof="0" dirty="0">
              <a:ln>
                <a:noFill/>
              </a:ln>
              <a:solidFill>
                <a:srgbClr val="44546A"/>
              </a:solidFill>
              <a:effectLst/>
              <a:uLnTx/>
              <a:uFillTx/>
              <a:cs typeface="+mn-ea"/>
              <a:sym typeface="+mn-lt"/>
            </a:endParaRPr>
          </a:p>
        </p:txBody>
      </p:sp>
      <p:sp>
        <p:nvSpPr>
          <p:cNvPr id="35" name="矩形 34">
            <a:extLst>
              <a:ext uri="{FF2B5EF4-FFF2-40B4-BE49-F238E27FC236}">
                <a16:creationId xmlns:a16="http://schemas.microsoft.com/office/drawing/2014/main" id="{B356A189-2874-7871-C918-A1BD653AA110}"/>
              </a:ext>
            </a:extLst>
          </p:cNvPr>
          <p:cNvSpPr/>
          <p:nvPr/>
        </p:nvSpPr>
        <p:spPr>
          <a:xfrm>
            <a:off x="558605" y="4218192"/>
            <a:ext cx="5370290"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20067398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ssolve">
                                      <p:cBhvr>
                                        <p:cTn id="40" dur="500"/>
                                        <p:tgtEl>
                                          <p:spTgt spid="14"/>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dissolve">
                                      <p:cBhvr>
                                        <p:cTn id="43" dur="500"/>
                                        <p:tgtEl>
                                          <p:spTgt spid="3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dissolve">
                                      <p:cBhvr>
                                        <p:cTn id="46" dur="500"/>
                                        <p:tgtEl>
                                          <p:spTgt spid="3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dissolve">
                                      <p:cBhvr>
                                        <p:cTn id="49" dur="500"/>
                                        <p:tgtEl>
                                          <p:spTgt spid="34"/>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dissolve">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p:bldP spid="9" grpId="0"/>
      <p:bldP spid="10" grpId="0" animBg="1"/>
      <p:bldP spid="11" grpId="0" animBg="1"/>
      <p:bldP spid="12" grpId="0"/>
      <p:bldP spid="13" grpId="0"/>
      <p:bldP spid="14" grpId="0" animBg="1"/>
      <p:bldP spid="32" grpId="0" animBg="1"/>
      <p:bldP spid="33" grpId="0"/>
      <p:bldP spid="34" grpId="0"/>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en-US" altLang="zh-CN" sz="2800" b="0" i="0" u="none" strike="noStrike" kern="1200" cap="none" spc="0" normalizeH="0" baseline="0" noProof="0" dirty="0">
                <a:ln>
                  <a:noFill/>
                </a:ln>
                <a:solidFill>
                  <a:srgbClr val="44546A"/>
                </a:solidFill>
                <a:effectLst/>
                <a:uLnTx/>
                <a:uFillTx/>
                <a:cs typeface="+mn-ea"/>
                <a:sym typeface="+mn-lt"/>
              </a:rPr>
              <a:t>6</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06</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318598" y="2828411"/>
            <a:ext cx="5724644"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金融监管信息系统</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5729721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690240" y="237507"/>
            <a:ext cx="6181207" cy="461665"/>
          </a:xfrm>
          <a:prstGeom prst="rect">
            <a:avLst/>
          </a:prstGeom>
          <a:noFill/>
        </p:spPr>
        <p:txBody>
          <a:bodyPr wrap="square" rtlCol="0">
            <a:spAutoFit/>
          </a:bodyPr>
          <a:lstStyle/>
          <a:p>
            <a:pPr lvl="0"/>
            <a:r>
              <a:rPr kumimoji="1" lang="zh-CN" altLang="en-US" sz="2400" b="1" dirty="0">
                <a:solidFill>
                  <a:srgbClr val="44546A"/>
                </a:solidFill>
                <a:cs typeface="+mn-ea"/>
                <a:sym typeface="+mn-lt"/>
              </a:rPr>
              <a:t>金融监管信息系统结构</a:t>
            </a:r>
            <a:r>
              <a:rPr kumimoji="1" lang="en-US" altLang="zh-CN" sz="2400" b="1" dirty="0">
                <a:solidFill>
                  <a:srgbClr val="44546A"/>
                </a:solidFill>
                <a:cs typeface="+mn-ea"/>
                <a:sym typeface="+mn-lt"/>
              </a:rPr>
              <a:t>&amp;</a:t>
            </a:r>
            <a:r>
              <a:rPr kumimoji="1" lang="zh-CN" altLang="en-US" sz="2400" b="1" dirty="0">
                <a:solidFill>
                  <a:srgbClr val="44546A"/>
                </a:solidFill>
                <a:cs typeface="+mn-ea"/>
                <a:sym typeface="+mn-lt"/>
              </a:rPr>
              <a:t>数据来源</a:t>
            </a:r>
          </a:p>
        </p:txBody>
      </p:sp>
      <p:grpSp>
        <p:nvGrpSpPr>
          <p:cNvPr id="29" name="组合 28">
            <a:extLst>
              <a:ext uri="{FF2B5EF4-FFF2-40B4-BE49-F238E27FC236}">
                <a16:creationId xmlns:a16="http://schemas.microsoft.com/office/drawing/2014/main" id="{DF5F9868-E017-421C-87B0-A35C3DE4DC1B}"/>
              </a:ext>
            </a:extLst>
          </p:cNvPr>
          <p:cNvGrpSpPr/>
          <p:nvPr/>
        </p:nvGrpSpPr>
        <p:grpSpPr>
          <a:xfrm>
            <a:off x="899078" y="2497221"/>
            <a:ext cx="5132387" cy="1704974"/>
            <a:chOff x="874713" y="1943101"/>
            <a:chExt cx="5132387" cy="170497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5132387" cy="1704974"/>
              <a:chOff x="874713" y="1752601"/>
              <a:chExt cx="5132387" cy="170497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1180980" y="2277135"/>
              <a:ext cx="4019670" cy="1076294"/>
              <a:chOff x="7405571" y="3314482"/>
              <a:chExt cx="4019670" cy="1076294"/>
            </a:xfrm>
          </p:grpSpPr>
          <p:sp>
            <p:nvSpPr>
              <p:cNvPr id="32" name="矩形 31">
                <a:extLst>
                  <a:ext uri="{FF2B5EF4-FFF2-40B4-BE49-F238E27FC236}">
                    <a16:creationId xmlns:a16="http://schemas.microsoft.com/office/drawing/2014/main" id="{3432412B-8E70-4E04-9AEB-F0521BCA5501}"/>
                  </a:ext>
                </a:extLst>
              </p:cNvPr>
              <p:cNvSpPr/>
              <p:nvPr/>
            </p:nvSpPr>
            <p:spPr>
              <a:xfrm>
                <a:off x="7405571" y="3732519"/>
                <a:ext cx="4019670" cy="6582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金融监管信息系统主要由</a:t>
                </a:r>
                <a:r>
                  <a:rPr lang="zh-CN" altLang="en-US" sz="1600" b="1" dirty="0">
                    <a:solidFill>
                      <a:srgbClr val="44546A"/>
                    </a:solidFill>
                    <a:cs typeface="+mn-ea"/>
                    <a:sym typeface="+mn-lt"/>
                  </a:rPr>
                  <a:t>金融机构上报系统、上级部门监管系统和第三方系统</a:t>
                </a:r>
                <a:r>
                  <a:rPr lang="zh-CN" altLang="en-US" sz="1600" dirty="0">
                    <a:solidFill>
                      <a:srgbClr val="44546A"/>
                    </a:solidFill>
                    <a:cs typeface="+mn-ea"/>
                    <a:sym typeface="+mn-lt"/>
                  </a:rPr>
                  <a:t>构成</a:t>
                </a:r>
              </a:p>
            </p:txBody>
          </p:sp>
          <p:sp>
            <p:nvSpPr>
              <p:cNvPr id="33" name="矩形 32">
                <a:extLst>
                  <a:ext uri="{FF2B5EF4-FFF2-40B4-BE49-F238E27FC236}">
                    <a16:creationId xmlns:a16="http://schemas.microsoft.com/office/drawing/2014/main" id="{C86813B7-7F05-4ED3-B04F-5580D7186DC0}"/>
                  </a:ext>
                </a:extLst>
              </p:cNvPr>
              <p:cNvSpPr/>
              <p:nvPr/>
            </p:nvSpPr>
            <p:spPr>
              <a:xfrm>
                <a:off x="7407792" y="3314482"/>
                <a:ext cx="2498160"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金融监管信息系统结构</a:t>
                </a:r>
              </a:p>
            </p:txBody>
          </p:sp>
        </p:gr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2497221"/>
            <a:ext cx="5132387" cy="1705794"/>
            <a:chOff x="6184901" y="1943101"/>
            <a:chExt cx="5132387" cy="1705794"/>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943101"/>
              <a:ext cx="5132387" cy="1704974"/>
              <a:chOff x="874713" y="1752601"/>
              <a:chExt cx="5132387" cy="1704974"/>
            </a:xfrm>
          </p:grpSpPr>
          <p:sp>
            <p:nvSpPr>
              <p:cNvPr id="48" name="矩形 47">
                <a:extLst>
                  <a:ext uri="{FF2B5EF4-FFF2-40B4-BE49-F238E27FC236}">
                    <a16:creationId xmlns:a16="http://schemas.microsoft.com/office/drawing/2014/main" id="{E7E2A206-2D55-466B-BE55-F419385BA39F}"/>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a:extLst>
                <a:ext uri="{FF2B5EF4-FFF2-40B4-BE49-F238E27FC236}">
                  <a16:creationId xmlns:a16="http://schemas.microsoft.com/office/drawing/2014/main" id="{277BC512-0839-4C9C-BD5D-A4AD67C133B9}"/>
                </a:ext>
              </a:extLst>
            </p:cNvPr>
            <p:cNvGrpSpPr/>
            <p:nvPr/>
          </p:nvGrpSpPr>
          <p:grpSpPr>
            <a:xfrm>
              <a:off x="6569585" y="2277135"/>
              <a:ext cx="4527267" cy="1371760"/>
              <a:chOff x="7483988" y="3314482"/>
              <a:chExt cx="4527267" cy="1371760"/>
            </a:xfrm>
          </p:grpSpPr>
          <p:sp>
            <p:nvSpPr>
              <p:cNvPr id="46" name="矩形 45">
                <a:extLst>
                  <a:ext uri="{FF2B5EF4-FFF2-40B4-BE49-F238E27FC236}">
                    <a16:creationId xmlns:a16="http://schemas.microsoft.com/office/drawing/2014/main" id="{B88E73F1-66B4-4846-A4A5-322E02A5C6B8}"/>
                  </a:ext>
                </a:extLst>
              </p:cNvPr>
              <p:cNvSpPr/>
              <p:nvPr/>
            </p:nvSpPr>
            <p:spPr>
              <a:xfrm>
                <a:off x="7483988" y="3732519"/>
                <a:ext cx="4527267" cy="9537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44546A"/>
                    </a:solidFill>
                    <a:cs typeface="+mn-ea"/>
                    <a:sym typeface="+mn-lt"/>
                  </a:rPr>
                  <a:t>金融监管信息系统有很多不同的数据来源，其中包括金融当局的数据、现场监管的报表、非现场监管的数据、上市公司披露的数据等</a:t>
                </a:r>
              </a:p>
            </p:txBody>
          </p:sp>
          <p:sp>
            <p:nvSpPr>
              <p:cNvPr id="47" name="矩形 46">
                <a:extLst>
                  <a:ext uri="{FF2B5EF4-FFF2-40B4-BE49-F238E27FC236}">
                    <a16:creationId xmlns:a16="http://schemas.microsoft.com/office/drawing/2014/main" id="{49075565-C71E-43A0-96B2-7237263EA75C}"/>
                  </a:ext>
                </a:extLst>
              </p:cNvPr>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数字来源</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D367BAF8-16F0-9C55-D645-34AF363156BC}"/>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06</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35673103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p:tgtEl>
                                          <p:spTgt spid="43"/>
                                        </p:tgtEl>
                                        <p:attrNameLst>
                                          <p:attrName>ppt_y</p:attrName>
                                        </p:attrNameLst>
                                      </p:cBhvr>
                                      <p:tavLst>
                                        <p:tav tm="0">
                                          <p:val>
                                            <p:strVal val="#ppt_y-#ppt_h*1.125000"/>
                                          </p:val>
                                        </p:tav>
                                        <p:tav tm="100000">
                                          <p:val>
                                            <p:strVal val="#ppt_y"/>
                                          </p:val>
                                        </p:tav>
                                      </p:tavLst>
                                    </p:anim>
                                    <p:animEffect transition="in" filter="wipe(down)">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en-US" altLang="zh-CN" sz="2800" dirty="0">
                <a:solidFill>
                  <a:srgbClr val="44546A"/>
                </a:solidFill>
                <a:cs typeface="+mn-ea"/>
                <a:sym typeface="+mn-lt"/>
              </a:rPr>
              <a:t>7</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07</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5389608" y="2828411"/>
            <a:ext cx="1521570" cy="923330"/>
          </a:xfrm>
          <a:prstGeom prst="rect">
            <a:avLst/>
          </a:prstGeom>
          <a:noFill/>
        </p:spPr>
        <p:txBody>
          <a:bodyPr wrap="none" rtlCol="0">
            <a:spAutoFit/>
          </a:bodyPr>
          <a:lstStyle/>
          <a:p>
            <a:pPr lvl="0"/>
            <a:r>
              <a:rPr kumimoji="1" lang="en-US" altLang="zh-CN" sz="5400" b="1" dirty="0">
                <a:solidFill>
                  <a:srgbClr val="44546A"/>
                </a:solidFill>
                <a:cs typeface="+mn-ea"/>
                <a:sym typeface="+mn-lt"/>
              </a:rPr>
              <a:t>P2P</a:t>
            </a:r>
            <a:endParaRPr kumimoji="1" lang="zh-CN" altLang="en-US" sz="5400" b="1"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51949288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007390"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007390"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544827"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3919156"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482542"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175683"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4961723"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4961722"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4961721"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a:extLst>
              <a:ext uri="{FF2B5EF4-FFF2-40B4-BE49-F238E27FC236}">
                <a16:creationId xmlns:a16="http://schemas.microsoft.com/office/drawing/2014/main" id="{6C447074-1A9B-9E47-9DA9-0DB26DE77D65}"/>
              </a:ext>
            </a:extLst>
          </p:cNvPr>
          <p:cNvSpPr txBox="1"/>
          <p:nvPr/>
        </p:nvSpPr>
        <p:spPr>
          <a:xfrm>
            <a:off x="4973596" y="467757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5760991" y="1522000"/>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i="0" u="none" strike="noStrike" kern="1200" cap="none" spc="0" normalizeH="0" baseline="0" noProof="0" dirty="0">
                <a:ln>
                  <a:noFill/>
                </a:ln>
                <a:solidFill>
                  <a:srgbClr val="44546A"/>
                </a:solidFill>
                <a:effectLst/>
                <a:uLnTx/>
                <a:uFillTx/>
                <a:cs typeface="+mn-ea"/>
                <a:sym typeface="+mn-lt"/>
              </a:rPr>
              <a:t>什么是金融监管</a:t>
            </a:r>
            <a:endParaRPr kumimoji="1" lang="en-US" altLang="zh-CN" sz="2400" i="0" u="none" strike="noStrike" kern="1200" cap="none" spc="0" normalizeH="0" baseline="0" noProof="0" dirty="0">
              <a:ln>
                <a:noFill/>
              </a:ln>
              <a:solidFill>
                <a:srgbClr val="44546A"/>
              </a:solidFill>
              <a:effectLst/>
              <a:uLnTx/>
              <a:uFillTx/>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5760991" y="2631612"/>
            <a:ext cx="264687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金融监管的重要性</a:t>
            </a:r>
          </a:p>
        </p:txBody>
      </p:sp>
      <p:sp>
        <p:nvSpPr>
          <p:cNvPr id="19" name="文本框 18">
            <a:extLst>
              <a:ext uri="{FF2B5EF4-FFF2-40B4-BE49-F238E27FC236}">
                <a16:creationId xmlns:a16="http://schemas.microsoft.com/office/drawing/2014/main" id="{7487F79B-6B61-9D4A-B9B1-C4F2FB22CC20}"/>
              </a:ext>
            </a:extLst>
          </p:cNvPr>
          <p:cNvSpPr txBox="1"/>
          <p:nvPr/>
        </p:nvSpPr>
        <p:spPr>
          <a:xfrm>
            <a:off x="5760991" y="3718889"/>
            <a:ext cx="1723549"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银行业监管</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0" name="文本框 19">
            <a:extLst>
              <a:ext uri="{FF2B5EF4-FFF2-40B4-BE49-F238E27FC236}">
                <a16:creationId xmlns:a16="http://schemas.microsoft.com/office/drawing/2014/main" id="{06DE685D-3324-B443-8A7C-E615EE8CBE12}"/>
              </a:ext>
            </a:extLst>
          </p:cNvPr>
          <p:cNvSpPr txBox="1"/>
          <p:nvPr/>
        </p:nvSpPr>
        <p:spPr>
          <a:xfrm>
            <a:off x="5760991" y="4820159"/>
            <a:ext cx="1723549" cy="461665"/>
          </a:xfrm>
          <a:prstGeom prst="rect">
            <a:avLst/>
          </a:prstGeom>
          <a:noFill/>
        </p:spPr>
        <p:txBody>
          <a:bodyPr wrap="none" rtlCol="0">
            <a:spAutoFit/>
          </a:bodyPr>
          <a:lstStyle/>
          <a:p>
            <a:pPr lvl="0"/>
            <a:r>
              <a:rPr kumimoji="1" lang="zh-CN" altLang="en-US" sz="2400" dirty="0">
                <a:solidFill>
                  <a:srgbClr val="44546A"/>
                </a:solidFill>
                <a:cs typeface="+mn-ea"/>
                <a:sym typeface="+mn-lt"/>
              </a:rPr>
              <a:t>证券业监管</a:t>
            </a: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a:extLst>
              <a:ext uri="{FF2B5EF4-FFF2-40B4-BE49-F238E27FC236}">
                <a16:creationId xmlns:a16="http://schemas.microsoft.com/office/drawing/2014/main" id="{59EC4121-E499-E02B-B639-428D54F8B6AA}"/>
              </a:ext>
            </a:extLst>
          </p:cNvPr>
          <p:cNvSpPr txBox="1"/>
          <p:nvPr/>
        </p:nvSpPr>
        <p:spPr>
          <a:xfrm>
            <a:off x="4973596" y="571411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05</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7" name="文本框 6">
            <a:extLst>
              <a:ext uri="{FF2B5EF4-FFF2-40B4-BE49-F238E27FC236}">
                <a16:creationId xmlns:a16="http://schemas.microsoft.com/office/drawing/2014/main" id="{A6B39378-120D-913B-74D2-52D1BA289879}"/>
              </a:ext>
            </a:extLst>
          </p:cNvPr>
          <p:cNvSpPr txBox="1"/>
          <p:nvPr/>
        </p:nvSpPr>
        <p:spPr>
          <a:xfrm>
            <a:off x="5760991" y="5856701"/>
            <a:ext cx="1723549" cy="461665"/>
          </a:xfrm>
          <a:prstGeom prst="rect">
            <a:avLst/>
          </a:prstGeom>
          <a:noFill/>
        </p:spPr>
        <p:txBody>
          <a:bodyPr wrap="none" rtlCol="0">
            <a:spAutoFit/>
          </a:bodyPr>
          <a:lstStyle/>
          <a:p>
            <a:pPr lvl="0"/>
            <a:r>
              <a:rPr kumimoji="1" lang="zh-CN" altLang="en-US" sz="2400" dirty="0">
                <a:solidFill>
                  <a:srgbClr val="44546A"/>
                </a:solidFill>
                <a:cs typeface="+mn-ea"/>
                <a:sym typeface="+mn-lt"/>
              </a:rPr>
              <a:t>保险业监管</a:t>
            </a:r>
          </a:p>
        </p:txBody>
      </p:sp>
      <p:sp>
        <p:nvSpPr>
          <p:cNvPr id="21" name="文本框 20">
            <a:extLst>
              <a:ext uri="{FF2B5EF4-FFF2-40B4-BE49-F238E27FC236}">
                <a16:creationId xmlns:a16="http://schemas.microsoft.com/office/drawing/2014/main" id="{06F78F40-2F85-7970-42BF-E3BFC039A813}"/>
              </a:ext>
            </a:extLst>
          </p:cNvPr>
          <p:cNvSpPr txBox="1"/>
          <p:nvPr/>
        </p:nvSpPr>
        <p:spPr>
          <a:xfrm>
            <a:off x="8276419"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06</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2" name="文本框 21">
            <a:extLst>
              <a:ext uri="{FF2B5EF4-FFF2-40B4-BE49-F238E27FC236}">
                <a16:creationId xmlns:a16="http://schemas.microsoft.com/office/drawing/2014/main" id="{20FE8517-DD5B-8891-5267-5E545828FB48}"/>
              </a:ext>
            </a:extLst>
          </p:cNvPr>
          <p:cNvSpPr txBox="1"/>
          <p:nvPr/>
        </p:nvSpPr>
        <p:spPr>
          <a:xfrm>
            <a:off x="8276418"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07</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3" name="文本框 22">
            <a:extLst>
              <a:ext uri="{FF2B5EF4-FFF2-40B4-BE49-F238E27FC236}">
                <a16:creationId xmlns:a16="http://schemas.microsoft.com/office/drawing/2014/main" id="{02EFC636-CDE5-D300-DE13-AB3186FFA20D}"/>
              </a:ext>
            </a:extLst>
          </p:cNvPr>
          <p:cNvSpPr txBox="1"/>
          <p:nvPr/>
        </p:nvSpPr>
        <p:spPr>
          <a:xfrm>
            <a:off x="8276417"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08</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4" name="文本框 23">
            <a:extLst>
              <a:ext uri="{FF2B5EF4-FFF2-40B4-BE49-F238E27FC236}">
                <a16:creationId xmlns:a16="http://schemas.microsoft.com/office/drawing/2014/main" id="{923C90FC-71A6-29CA-1B77-CBBC2E377176}"/>
              </a:ext>
            </a:extLst>
          </p:cNvPr>
          <p:cNvSpPr txBox="1"/>
          <p:nvPr/>
        </p:nvSpPr>
        <p:spPr>
          <a:xfrm>
            <a:off x="8288292" y="467757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09</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25" name="文本框 24">
            <a:extLst>
              <a:ext uri="{FF2B5EF4-FFF2-40B4-BE49-F238E27FC236}">
                <a16:creationId xmlns:a16="http://schemas.microsoft.com/office/drawing/2014/main" id="{D72A1DD0-1DF0-64DE-0A74-4E0109615987}"/>
              </a:ext>
            </a:extLst>
          </p:cNvPr>
          <p:cNvSpPr txBox="1"/>
          <p:nvPr/>
        </p:nvSpPr>
        <p:spPr>
          <a:xfrm>
            <a:off x="9075687" y="1522000"/>
            <a:ext cx="264687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金融监管信息系统</a:t>
            </a:r>
          </a:p>
        </p:txBody>
      </p:sp>
      <p:sp>
        <p:nvSpPr>
          <p:cNvPr id="26" name="文本框 25">
            <a:extLst>
              <a:ext uri="{FF2B5EF4-FFF2-40B4-BE49-F238E27FC236}">
                <a16:creationId xmlns:a16="http://schemas.microsoft.com/office/drawing/2014/main" id="{871D75E1-929C-B382-8A3E-A9E54627CB89}"/>
              </a:ext>
            </a:extLst>
          </p:cNvPr>
          <p:cNvSpPr txBox="1"/>
          <p:nvPr/>
        </p:nvSpPr>
        <p:spPr>
          <a:xfrm>
            <a:off x="9075687" y="2631612"/>
            <a:ext cx="740908" cy="461665"/>
          </a:xfrm>
          <a:prstGeom prst="rect">
            <a:avLst/>
          </a:prstGeom>
          <a:noFill/>
        </p:spPr>
        <p:txBody>
          <a:bodyPr wrap="none" rtlCol="0">
            <a:spAutoFit/>
          </a:bodyPr>
          <a:lstStyle/>
          <a:p>
            <a:pPr lvl="0">
              <a:defRPr/>
            </a:pPr>
            <a:r>
              <a:rPr kumimoji="1" lang="en-US" altLang="zh-CN" sz="2400" dirty="0">
                <a:solidFill>
                  <a:srgbClr val="44546A"/>
                </a:solidFill>
                <a:cs typeface="+mn-ea"/>
                <a:sym typeface="+mn-lt"/>
              </a:rPr>
              <a:t>P2P</a:t>
            </a:r>
          </a:p>
        </p:txBody>
      </p:sp>
      <p:sp>
        <p:nvSpPr>
          <p:cNvPr id="27" name="文本框 26">
            <a:extLst>
              <a:ext uri="{FF2B5EF4-FFF2-40B4-BE49-F238E27FC236}">
                <a16:creationId xmlns:a16="http://schemas.microsoft.com/office/drawing/2014/main" id="{B4473932-1F7F-EFEB-698F-DE8DB1CBE421}"/>
              </a:ext>
            </a:extLst>
          </p:cNvPr>
          <p:cNvSpPr txBox="1"/>
          <p:nvPr/>
        </p:nvSpPr>
        <p:spPr>
          <a:xfrm>
            <a:off x="9075687" y="3718889"/>
            <a:ext cx="264687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互联网金融的风险</a:t>
            </a:r>
          </a:p>
        </p:txBody>
      </p:sp>
      <p:sp>
        <p:nvSpPr>
          <p:cNvPr id="28" name="文本框 27">
            <a:extLst>
              <a:ext uri="{FF2B5EF4-FFF2-40B4-BE49-F238E27FC236}">
                <a16:creationId xmlns:a16="http://schemas.microsoft.com/office/drawing/2014/main" id="{4C779F01-08CC-E06D-CE52-2D0EDA74E092}"/>
              </a:ext>
            </a:extLst>
          </p:cNvPr>
          <p:cNvSpPr txBox="1"/>
          <p:nvPr/>
        </p:nvSpPr>
        <p:spPr>
          <a:xfrm>
            <a:off x="9075687" y="4820159"/>
            <a:ext cx="2694969" cy="461665"/>
          </a:xfrm>
          <a:prstGeom prst="rect">
            <a:avLst/>
          </a:prstGeom>
          <a:noFill/>
        </p:spPr>
        <p:txBody>
          <a:bodyPr wrap="none" rtlCol="0">
            <a:spAutoFit/>
          </a:bodyPr>
          <a:lstStyle/>
          <a:p>
            <a:pPr lvl="0"/>
            <a:r>
              <a:rPr kumimoji="1" lang="zh-CN" altLang="en-US" sz="2400" dirty="0">
                <a:solidFill>
                  <a:srgbClr val="44546A"/>
                </a:solidFill>
                <a:cs typeface="+mn-ea"/>
                <a:sym typeface="+mn-lt"/>
              </a:rPr>
              <a:t>风险控制</a:t>
            </a:r>
            <a:r>
              <a:rPr kumimoji="1" lang="en-US" altLang="zh-CN" sz="2400" dirty="0">
                <a:solidFill>
                  <a:srgbClr val="44546A"/>
                </a:solidFill>
                <a:cs typeface="+mn-ea"/>
                <a:sym typeface="+mn-lt"/>
              </a:rPr>
              <a:t>——</a:t>
            </a:r>
            <a:r>
              <a:rPr kumimoji="1" lang="zh-CN" altLang="en-US" sz="2400" dirty="0">
                <a:solidFill>
                  <a:srgbClr val="44546A"/>
                </a:solidFill>
                <a:cs typeface="+mn-ea"/>
                <a:sym typeface="+mn-lt"/>
              </a:rPr>
              <a:t>征信</a:t>
            </a:r>
          </a:p>
        </p:txBody>
      </p:sp>
      <p:sp>
        <p:nvSpPr>
          <p:cNvPr id="29" name="文本框 28">
            <a:extLst>
              <a:ext uri="{FF2B5EF4-FFF2-40B4-BE49-F238E27FC236}">
                <a16:creationId xmlns:a16="http://schemas.microsoft.com/office/drawing/2014/main" id="{05F5F887-70E0-F40E-CBC2-95278DC2106C}"/>
              </a:ext>
            </a:extLst>
          </p:cNvPr>
          <p:cNvSpPr txBox="1"/>
          <p:nvPr/>
        </p:nvSpPr>
        <p:spPr>
          <a:xfrm>
            <a:off x="8288292" y="571411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dirty="0">
                <a:solidFill>
                  <a:prstClr val="white">
                    <a:lumMod val="85000"/>
                  </a:prstClr>
                </a:solidFill>
                <a:cs typeface="+mn-ea"/>
                <a:sym typeface="+mn-lt"/>
              </a:rPr>
              <a:t>10</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30" name="文本框 29">
            <a:extLst>
              <a:ext uri="{FF2B5EF4-FFF2-40B4-BE49-F238E27FC236}">
                <a16:creationId xmlns:a16="http://schemas.microsoft.com/office/drawing/2014/main" id="{B386B38B-4A80-100E-D863-152A8DD17DF4}"/>
              </a:ext>
            </a:extLst>
          </p:cNvPr>
          <p:cNvSpPr txBox="1"/>
          <p:nvPr/>
        </p:nvSpPr>
        <p:spPr>
          <a:xfrm>
            <a:off x="9075687" y="5856701"/>
            <a:ext cx="2646878" cy="461665"/>
          </a:xfrm>
          <a:prstGeom prst="rect">
            <a:avLst/>
          </a:prstGeom>
          <a:noFill/>
        </p:spPr>
        <p:txBody>
          <a:bodyPr wrap="none" rtlCol="0">
            <a:spAutoFit/>
          </a:bodyPr>
          <a:lstStyle/>
          <a:p>
            <a:pPr lvl="0"/>
            <a:r>
              <a:rPr kumimoji="1" lang="zh-CN" altLang="en-US" sz="2400" dirty="0">
                <a:solidFill>
                  <a:srgbClr val="44546A"/>
                </a:solidFill>
                <a:cs typeface="+mn-ea"/>
                <a:sym typeface="+mn-lt"/>
              </a:rPr>
              <a:t>大数据征信的实践</a:t>
            </a:r>
          </a:p>
        </p:txBody>
      </p:sp>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linds(horizontal)">
                                      <p:cBhvr>
                                        <p:cTn id="45" dur="500"/>
                                        <p:tgtEl>
                                          <p:spTgt spid="23"/>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linds(horizontal)">
                                      <p:cBhvr>
                                        <p:cTn id="48" dur="500"/>
                                        <p:tgtEl>
                                          <p:spTgt spid="24"/>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blinds(horizontal)">
                                      <p:cBhvr>
                                        <p:cTn id="51" dur="500"/>
                                        <p:tgtEl>
                                          <p:spTgt spid="25"/>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blinds(horizontal)">
                                      <p:cBhvr>
                                        <p:cTn id="54" dur="500"/>
                                        <p:tgtEl>
                                          <p:spTgt spid="26"/>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blinds(horizontal)">
                                      <p:cBhvr>
                                        <p:cTn id="57" dur="500"/>
                                        <p:tgtEl>
                                          <p:spTgt spid="27"/>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blinds(horizontal)">
                                      <p:cBhvr>
                                        <p:cTn id="60" dur="500"/>
                                        <p:tgtEl>
                                          <p:spTgt spid="28"/>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blinds(horizontal)">
                                      <p:cBhvr>
                                        <p:cTn id="63" dur="500"/>
                                        <p:tgtEl>
                                          <p:spTgt spid="29"/>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blinds(horizontal)">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6" grpId="0"/>
      <p:bldP spid="7" grpId="0"/>
      <p:bldP spid="21" grpId="0"/>
      <p:bldP spid="22" grpId="0"/>
      <p:bldP spid="23" grpId="0"/>
      <p:bldP spid="24" grpId="0"/>
      <p:bldP spid="25" grpId="0"/>
      <p:bldP spid="26"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资金池风险</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319195" y="2271675"/>
            <a:ext cx="5037249" cy="1152892"/>
            <a:chOff x="5971177" y="1812130"/>
            <a:chExt cx="5037249" cy="1152892"/>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1015663"/>
            </a:xfrm>
            <a:prstGeom prst="rect">
              <a:avLst/>
            </a:prstGeom>
            <a:noFill/>
          </p:spPr>
          <p:txBody>
            <a:bodyPr wrap="square" rtlCol="0">
              <a:spAutoFit/>
            </a:bodyPr>
            <a:lstStyle/>
            <a:p>
              <a:pPr>
                <a:lnSpc>
                  <a:spcPts val="1800"/>
                </a:lnSpc>
              </a:pPr>
              <a:r>
                <a:rPr lang="zh-CN" altLang="en-US" sz="1600" dirty="0"/>
                <a:t>投资者的钱在流向借款者过程中，由于监管政策在当时尚未落地，资金并没有马上流向借款方，存在一部分资金在平台上逗留，形成一段时间内的资金池</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319195" y="3804459"/>
            <a:ext cx="5037249" cy="746045"/>
            <a:chOff x="5971177" y="2880809"/>
            <a:chExt cx="5037249" cy="746045"/>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553998"/>
            </a:xfrm>
            <a:prstGeom prst="rect">
              <a:avLst/>
            </a:prstGeom>
            <a:noFill/>
          </p:spPr>
          <p:txBody>
            <a:bodyPr wrap="square" rtlCol="0">
              <a:spAutoFit/>
            </a:bodyPr>
            <a:lstStyle/>
            <a:p>
              <a:pPr>
                <a:lnSpc>
                  <a:spcPts val="1800"/>
                </a:lnSpc>
              </a:pPr>
              <a:r>
                <a:rPr lang="zh-CN" altLang="en-US" sz="1600" dirty="0"/>
                <a:t>融资者获得的利息并不会实时结算，其中产生的利息时 间差也会形成一定的资金池</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319195" y="1699736"/>
            <a:ext cx="5037249" cy="4309154"/>
            <a:chOff x="5971177" y="704470"/>
            <a:chExt cx="5037249" cy="4309154"/>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784830"/>
            </a:xfrm>
            <a:prstGeom prst="rect">
              <a:avLst/>
            </a:prstGeom>
            <a:noFill/>
          </p:spPr>
          <p:txBody>
            <a:bodyPr wrap="square" rtlCol="0">
              <a:spAutoFit/>
            </a:bodyPr>
            <a:lstStyle/>
            <a:p>
              <a:pPr>
                <a:lnSpc>
                  <a:spcPts val="1800"/>
                </a:lnSpc>
              </a:pPr>
              <a:r>
                <a:rPr lang="en-US" altLang="zh-CN" sz="1600" dirty="0"/>
                <a:t>P2P </a:t>
              </a:r>
              <a:r>
                <a:rPr lang="zh-CN" altLang="en-US" sz="1600" dirty="0"/>
                <a:t>平台通过设置虚假借款项目获取投资人的资金， 将其进行再投资或个人的物质享受，也会形成一定的资金池</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019617" y="704470"/>
              <a:ext cx="2848515" cy="369332"/>
            </a:xfrm>
            <a:prstGeom prst="rect">
              <a:avLst/>
            </a:prstGeom>
            <a:noFill/>
          </p:spPr>
          <p:txBody>
            <a:bodyPr wrap="square" rtlCol="0">
              <a:spAutoFit/>
            </a:bodyPr>
            <a:lstStyle/>
            <a:p>
              <a:pPr>
                <a:defRPr/>
              </a:pPr>
              <a:r>
                <a:rPr lang="en-US" altLang="zh-CN" b="1" spc="400" dirty="0">
                  <a:solidFill>
                    <a:schemeClr val="tx1">
                      <a:lumMod val="75000"/>
                      <a:lumOff val="25000"/>
                    </a:schemeClr>
                  </a:solidFill>
                  <a:cs typeface="+mn-ea"/>
                  <a:sym typeface="+mn-lt"/>
                </a:rPr>
                <a:t>P2P</a:t>
              </a:r>
              <a:r>
                <a:rPr lang="zh-CN" altLang="en-US" b="1" spc="400" dirty="0">
                  <a:solidFill>
                    <a:schemeClr val="tx1">
                      <a:lumMod val="75000"/>
                      <a:lumOff val="25000"/>
                    </a:schemeClr>
                  </a:solidFill>
                  <a:cs typeface="+mn-ea"/>
                  <a:sym typeface="+mn-lt"/>
                </a:rPr>
                <a:t>平台资金</a:t>
              </a:r>
              <a:r>
                <a:rPr lang="zh-CN" altLang="en-US" b="1" spc="400">
                  <a:solidFill>
                    <a:schemeClr val="tx1">
                      <a:lumMod val="75000"/>
                      <a:lumOff val="25000"/>
                    </a:schemeClr>
                  </a:solidFill>
                  <a:cs typeface="+mn-ea"/>
                  <a:sym typeface="+mn-lt"/>
                </a:rPr>
                <a:t>池来源：</a:t>
              </a:r>
              <a:endParaRPr lang="zh-CN" altLang="en-US" b="1" spc="400" dirty="0">
                <a:solidFill>
                  <a:schemeClr val="tx1">
                    <a:lumMod val="75000"/>
                    <a:lumOff val="25000"/>
                  </a:schemeClr>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07</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5" name="文本框 4">
            <a:extLst>
              <a:ext uri="{FF2B5EF4-FFF2-40B4-BE49-F238E27FC236}">
                <a16:creationId xmlns:a16="http://schemas.microsoft.com/office/drawing/2014/main" id="{6059D677-F3AA-3C2E-ECA0-BB7CA981D331}"/>
              </a:ext>
            </a:extLst>
          </p:cNvPr>
          <p:cNvSpPr txBox="1"/>
          <p:nvPr/>
        </p:nvSpPr>
        <p:spPr>
          <a:xfrm>
            <a:off x="4935071" y="796201"/>
            <a:ext cx="5222027" cy="784830"/>
          </a:xfrm>
          <a:prstGeom prst="rect">
            <a:avLst/>
          </a:prstGeom>
          <a:noFill/>
        </p:spPr>
        <p:txBody>
          <a:bodyPr wrap="square" rtlCol="0">
            <a:spAutoFit/>
          </a:bodyPr>
          <a:lstStyle/>
          <a:p>
            <a:pPr>
              <a:lnSpc>
                <a:spcPts val="1800"/>
              </a:lnSpc>
            </a:pPr>
            <a:r>
              <a:rPr lang="en-US" altLang="zh-CN" sz="1600" b="1" dirty="0"/>
              <a:t>P2P</a:t>
            </a:r>
            <a:r>
              <a:rPr lang="zh-CN" altLang="en-US" sz="1600" dirty="0"/>
              <a:t>（即 </a:t>
            </a:r>
            <a:r>
              <a:rPr lang="en-US" altLang="zh-CN" sz="1600" dirty="0"/>
              <a:t>peer to peer lending</a:t>
            </a:r>
            <a:r>
              <a:rPr lang="zh-CN" altLang="en-US" sz="1600" dirty="0"/>
              <a:t>），也称“点 对点网络借款”，是将</a:t>
            </a:r>
            <a:r>
              <a:rPr lang="zh-CN" altLang="en-US" sz="1600" b="1" dirty="0"/>
              <a:t>小额资金</a:t>
            </a:r>
            <a:r>
              <a:rPr lang="zh-CN" altLang="en-US" sz="1600" dirty="0"/>
              <a:t>聚集起来借贷给有资金需求人群的一种民间小额借贷模式</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Tree>
    <p:extLst>
      <p:ext uri="{BB962C8B-B14F-4D97-AF65-F5344CB8AC3E}">
        <p14:creationId xmlns:p14="http://schemas.microsoft.com/office/powerpoint/2010/main" val="20971917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1415772"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假标风险</a:t>
            </a: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429FAD5C-E872-04D5-D8D3-469B441B471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07</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7" name="矩形 6">
            <a:extLst>
              <a:ext uri="{FF2B5EF4-FFF2-40B4-BE49-F238E27FC236}">
                <a16:creationId xmlns:a16="http://schemas.microsoft.com/office/drawing/2014/main" id="{79A22C21-CEB4-2579-A2F5-D306FBE13F69}"/>
              </a:ext>
            </a:extLst>
          </p:cNvPr>
          <p:cNvSpPr/>
          <p:nvPr/>
        </p:nvSpPr>
        <p:spPr>
          <a:xfrm>
            <a:off x="5677621" y="3825069"/>
            <a:ext cx="3656878" cy="18618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0" name="直线连接符 3">
            <a:extLst>
              <a:ext uri="{FF2B5EF4-FFF2-40B4-BE49-F238E27FC236}">
                <a16:creationId xmlns:a16="http://schemas.microsoft.com/office/drawing/2014/main" id="{D32ACC80-8986-3452-8756-7F1F02E8F167}"/>
              </a:ext>
            </a:extLst>
          </p:cNvPr>
          <p:cNvCxnSpPr>
            <a:cxnSpLocks/>
          </p:cNvCxnSpPr>
          <p:nvPr/>
        </p:nvCxnSpPr>
        <p:spPr>
          <a:xfrm>
            <a:off x="3499884" y="3825069"/>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线连接符 4">
            <a:extLst>
              <a:ext uri="{FF2B5EF4-FFF2-40B4-BE49-F238E27FC236}">
                <a16:creationId xmlns:a16="http://schemas.microsoft.com/office/drawing/2014/main" id="{4B21CD50-F31E-52FA-A847-77E11227DDC7}"/>
              </a:ext>
            </a:extLst>
          </p:cNvPr>
          <p:cNvCxnSpPr>
            <a:cxnSpLocks/>
          </p:cNvCxnSpPr>
          <p:nvPr/>
        </p:nvCxnSpPr>
        <p:spPr>
          <a:xfrm flipV="1">
            <a:off x="5663379" y="1831169"/>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757D9345-9925-B781-42A5-9BA5F924142D}"/>
              </a:ext>
            </a:extLst>
          </p:cNvPr>
          <p:cNvSpPr txBox="1"/>
          <p:nvPr/>
        </p:nvSpPr>
        <p:spPr>
          <a:xfrm>
            <a:off x="5778543" y="3930293"/>
            <a:ext cx="1107996" cy="369332"/>
          </a:xfrm>
          <a:prstGeom prst="rect">
            <a:avLst/>
          </a:prstGeom>
          <a:noFill/>
        </p:spPr>
        <p:txBody>
          <a:bodyPr wrap="square" rtlCol="0">
            <a:spAutoFit/>
          </a:bodyPr>
          <a:lstStyle/>
          <a:p>
            <a:pPr lvl="0">
              <a:defRPr/>
            </a:pPr>
            <a:r>
              <a:rPr kumimoji="1" lang="zh-CN" altLang="en-US" b="1" dirty="0">
                <a:solidFill>
                  <a:prstClr val="white"/>
                </a:solidFill>
                <a:cs typeface="+mn-ea"/>
                <a:sym typeface="+mn-lt"/>
              </a:rPr>
              <a:t>虚增人气</a:t>
            </a:r>
            <a:endParaRPr kumimoji="1"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AE8C6A10-0C1C-489D-75E6-9DA98D0E0CF0}"/>
              </a:ext>
            </a:extLst>
          </p:cNvPr>
          <p:cNvSpPr txBox="1"/>
          <p:nvPr/>
        </p:nvSpPr>
        <p:spPr>
          <a:xfrm>
            <a:off x="5757168" y="4437708"/>
            <a:ext cx="3447344" cy="1249188"/>
          </a:xfrm>
          <a:prstGeom prst="rect">
            <a:avLst/>
          </a:prstGeom>
          <a:noFill/>
        </p:spPr>
        <p:txBody>
          <a:bodyPr wrap="square" rtlCol="0">
            <a:spAutoFit/>
          </a:bodyPr>
          <a:lstStyle/>
          <a:p>
            <a:pPr lvl="0">
              <a:lnSpc>
                <a:spcPct val="120000"/>
              </a:lnSpc>
              <a:defRPr/>
            </a:pPr>
            <a:r>
              <a:rPr lang="zh-CN" altLang="en-US" sz="1600" dirty="0">
                <a:solidFill>
                  <a:prstClr val="white"/>
                </a:solidFill>
                <a:cs typeface="+mn-ea"/>
                <a:sym typeface="+mn-lt"/>
              </a:rPr>
              <a:t>虚增人气主要是一种</a:t>
            </a:r>
            <a:r>
              <a:rPr lang="zh-CN" altLang="en-US" sz="1600" b="1" dirty="0">
                <a:solidFill>
                  <a:prstClr val="white"/>
                </a:solidFill>
                <a:cs typeface="+mn-ea"/>
                <a:sym typeface="+mn-lt"/>
              </a:rPr>
              <a:t>营销手段</a:t>
            </a:r>
            <a:r>
              <a:rPr lang="zh-CN" altLang="en-US" sz="1600" dirty="0">
                <a:solidFill>
                  <a:prstClr val="white"/>
                </a:solidFill>
                <a:cs typeface="+mn-ea"/>
                <a:sym typeface="+mn-lt"/>
              </a:rPr>
              <a:t>，一些平台为了维持或提升人气，在缺乏优质投资项目的情况下会</a:t>
            </a:r>
            <a:r>
              <a:rPr lang="zh-CN" altLang="en-US" sz="1600" b="1" dirty="0">
                <a:solidFill>
                  <a:prstClr val="white"/>
                </a:solidFill>
                <a:cs typeface="+mn-ea"/>
                <a:sym typeface="+mn-lt"/>
              </a:rPr>
              <a:t>设立假标</a:t>
            </a:r>
            <a:r>
              <a:rPr lang="zh-CN" altLang="en-US" sz="1600" dirty="0">
                <a:solidFill>
                  <a:prstClr val="white"/>
                </a:solidFill>
                <a:cs typeface="+mn-ea"/>
                <a:sym typeface="+mn-lt"/>
              </a:rPr>
              <a:t>，由此背负了偿还利息的压力</a:t>
            </a:r>
            <a:endParaRPr lang="en-US" altLang="zh-CN" sz="1600" dirty="0">
              <a:solidFill>
                <a:prstClr val="white"/>
              </a:solidFill>
              <a:cs typeface="+mn-ea"/>
              <a:sym typeface="+mn-lt"/>
            </a:endParaRPr>
          </a:p>
        </p:txBody>
      </p:sp>
      <p:sp>
        <p:nvSpPr>
          <p:cNvPr id="32" name="文本框 31">
            <a:extLst>
              <a:ext uri="{FF2B5EF4-FFF2-40B4-BE49-F238E27FC236}">
                <a16:creationId xmlns:a16="http://schemas.microsoft.com/office/drawing/2014/main" id="{4E668DCB-8EA3-B9C4-3C05-553D5234473C}"/>
              </a:ext>
            </a:extLst>
          </p:cNvPr>
          <p:cNvSpPr txBox="1"/>
          <p:nvPr/>
        </p:nvSpPr>
        <p:spPr>
          <a:xfrm>
            <a:off x="3626884" y="3933125"/>
            <a:ext cx="110799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假标自融</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3" name="文本框 32">
            <a:extLst>
              <a:ext uri="{FF2B5EF4-FFF2-40B4-BE49-F238E27FC236}">
                <a16:creationId xmlns:a16="http://schemas.microsoft.com/office/drawing/2014/main" id="{7E355297-A1EA-03A7-D92E-67248B3C4E75}"/>
              </a:ext>
            </a:extLst>
          </p:cNvPr>
          <p:cNvSpPr txBox="1"/>
          <p:nvPr/>
        </p:nvSpPr>
        <p:spPr>
          <a:xfrm>
            <a:off x="2567676" y="4437708"/>
            <a:ext cx="2951311" cy="1249188"/>
          </a:xfrm>
          <a:prstGeom prst="rect">
            <a:avLst/>
          </a:prstGeom>
          <a:noFill/>
        </p:spPr>
        <p:txBody>
          <a:bodyPr wrap="square" rtlCol="0">
            <a:spAutoFit/>
          </a:bodyPr>
          <a:lstStyle/>
          <a:p>
            <a:pPr lvl="0">
              <a:lnSpc>
                <a:spcPct val="120000"/>
              </a:lnSpc>
              <a:defRPr/>
            </a:pPr>
            <a:r>
              <a:rPr lang="en-US" altLang="zh-CN" sz="1600" dirty="0"/>
              <a:t>P2P</a:t>
            </a:r>
            <a:r>
              <a:rPr lang="zh-CN" altLang="en-US" sz="1600" dirty="0"/>
              <a:t>平台资金没有流向真实借款人，而是流向了</a:t>
            </a:r>
            <a:r>
              <a:rPr lang="zh-CN" altLang="en-US" sz="1600" b="1" dirty="0"/>
              <a:t>平台本身或股东</a:t>
            </a:r>
            <a:r>
              <a:rPr lang="zh-CN" altLang="en-US" sz="1600" dirty="0"/>
              <a:t>，用于平台、股东的自有企业或偿还债务等</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4" name="文本框 33">
            <a:extLst>
              <a:ext uri="{FF2B5EF4-FFF2-40B4-BE49-F238E27FC236}">
                <a16:creationId xmlns:a16="http://schemas.microsoft.com/office/drawing/2014/main" id="{90DF24A3-85D0-61A6-5094-524135E5854B}"/>
              </a:ext>
            </a:extLst>
          </p:cNvPr>
          <p:cNvSpPr txBox="1"/>
          <p:nvPr/>
        </p:nvSpPr>
        <p:spPr>
          <a:xfrm>
            <a:off x="3626884" y="1951384"/>
            <a:ext cx="110799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金融诈骗</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5" name="文本框 34">
            <a:extLst>
              <a:ext uri="{FF2B5EF4-FFF2-40B4-BE49-F238E27FC236}">
                <a16:creationId xmlns:a16="http://schemas.microsoft.com/office/drawing/2014/main" id="{7EB49B04-AEBF-1D06-5E3D-F64E26514820}"/>
              </a:ext>
            </a:extLst>
          </p:cNvPr>
          <p:cNvSpPr txBox="1"/>
          <p:nvPr/>
        </p:nvSpPr>
        <p:spPr>
          <a:xfrm>
            <a:off x="2440642" y="2519659"/>
            <a:ext cx="3056480" cy="1249188"/>
          </a:xfrm>
          <a:prstGeom prst="rect">
            <a:avLst/>
          </a:prstGeom>
          <a:noFill/>
        </p:spPr>
        <p:txBody>
          <a:bodyPr wrap="square" rtlCol="0">
            <a:spAutoFit/>
          </a:bodyPr>
          <a:lstStyle/>
          <a:p>
            <a:pPr lvl="0">
              <a:lnSpc>
                <a:spcPct val="120000"/>
              </a:lnSpc>
              <a:defRPr/>
            </a:pPr>
            <a:r>
              <a:rPr lang="zh-CN" altLang="en-US" sz="1600" dirty="0"/>
              <a:t>如果一个平台通过</a:t>
            </a:r>
            <a:r>
              <a:rPr lang="zh-CN" altLang="en-US" sz="1600" b="1" dirty="0"/>
              <a:t>谎称</a:t>
            </a:r>
            <a:r>
              <a:rPr lang="zh-CN" altLang="en-US" sz="1600" dirty="0"/>
              <a:t>存在大量的需要资金的借款人以及所谓的借款项目的话，那么平台投资者的钱会因此失去保障</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6" name="文本框 35">
            <a:extLst>
              <a:ext uri="{FF2B5EF4-FFF2-40B4-BE49-F238E27FC236}">
                <a16:creationId xmlns:a16="http://schemas.microsoft.com/office/drawing/2014/main" id="{D9F7E720-8E35-EC5B-3659-86A1F3F23DB0}"/>
              </a:ext>
            </a:extLst>
          </p:cNvPr>
          <p:cNvSpPr txBox="1"/>
          <p:nvPr/>
        </p:nvSpPr>
        <p:spPr>
          <a:xfrm>
            <a:off x="5778543" y="1951384"/>
            <a:ext cx="110799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庞氏骗局</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7" name="文本框 36">
            <a:extLst>
              <a:ext uri="{FF2B5EF4-FFF2-40B4-BE49-F238E27FC236}">
                <a16:creationId xmlns:a16="http://schemas.microsoft.com/office/drawing/2014/main" id="{A1812286-3789-C15E-6927-D10F9E30E1A9}"/>
              </a:ext>
            </a:extLst>
          </p:cNvPr>
          <p:cNvSpPr txBox="1"/>
          <p:nvPr/>
        </p:nvSpPr>
        <p:spPr>
          <a:xfrm>
            <a:off x="5769806" y="2519180"/>
            <a:ext cx="3720287" cy="1249188"/>
          </a:xfrm>
          <a:prstGeom prst="rect">
            <a:avLst/>
          </a:prstGeom>
          <a:noFill/>
        </p:spPr>
        <p:txBody>
          <a:bodyPr wrap="square" rtlCol="0">
            <a:spAutoFit/>
          </a:bodyPr>
          <a:lstStyle/>
          <a:p>
            <a:pPr lvl="0">
              <a:lnSpc>
                <a:spcPct val="120000"/>
              </a:lnSpc>
              <a:defRPr/>
            </a:pPr>
            <a:r>
              <a:rPr lang="zh-CN" altLang="en-US" sz="1600" dirty="0"/>
              <a:t>可简要理解为</a:t>
            </a:r>
            <a:r>
              <a:rPr lang="zh-CN" altLang="en-US" sz="1600" b="1" dirty="0"/>
              <a:t>借新还旧</a:t>
            </a:r>
            <a:r>
              <a:rPr lang="zh-CN" altLang="en-US" sz="1600" dirty="0"/>
              <a:t>，一般发生在对借款进行本息担保 但不进行资金托管的平台，由于风控缺位或坏账率高的窘况使得平台只能以借新还旧的形式存续</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8" name="文本框 37">
            <a:extLst>
              <a:ext uri="{FF2B5EF4-FFF2-40B4-BE49-F238E27FC236}">
                <a16:creationId xmlns:a16="http://schemas.microsoft.com/office/drawing/2014/main" id="{CC33B2AC-A59A-C4FF-B7D0-E53C54904A3A}"/>
              </a:ext>
            </a:extLst>
          </p:cNvPr>
          <p:cNvSpPr txBox="1"/>
          <p:nvPr/>
        </p:nvSpPr>
        <p:spPr>
          <a:xfrm>
            <a:off x="2287481" y="1140612"/>
            <a:ext cx="7202613" cy="369332"/>
          </a:xfrm>
          <a:prstGeom prst="rect">
            <a:avLst/>
          </a:prstGeom>
          <a:noFill/>
        </p:spPr>
        <p:txBody>
          <a:bodyPr wrap="none" rtlCol="0">
            <a:spAutoFit/>
          </a:bodyPr>
          <a:lstStyle/>
          <a:p>
            <a:pPr lvl="0">
              <a:defRPr/>
            </a:pPr>
            <a:r>
              <a:rPr lang="zh-CN" altLang="en-US" dirty="0"/>
              <a:t>假标风险指的是 </a:t>
            </a:r>
            <a:r>
              <a:rPr lang="en-US" altLang="zh-CN" dirty="0"/>
              <a:t>P2P </a:t>
            </a:r>
            <a:r>
              <a:rPr lang="zh-CN" altLang="en-US" dirty="0"/>
              <a:t>平台通过设置</a:t>
            </a:r>
            <a:r>
              <a:rPr lang="zh-CN" altLang="en-US" b="1" dirty="0"/>
              <a:t>不存在的虚假项目</a:t>
            </a:r>
            <a:r>
              <a:rPr lang="zh-CN" altLang="en-US" dirty="0"/>
              <a:t>以谋求不法利益</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49019745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dissolve">
                                      <p:cBhvr>
                                        <p:cTn id="16" dur="500"/>
                                        <p:tgtEl>
                                          <p:spTgt spid="2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dissolve">
                                      <p:cBhvr>
                                        <p:cTn id="25" dur="500"/>
                                        <p:tgtEl>
                                          <p:spTgt spid="3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500"/>
                                        <p:tgtEl>
                                          <p:spTgt spid="3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dissolve">
                                      <p:cBhvr>
                                        <p:cTn id="31" dur="500"/>
                                        <p:tgtEl>
                                          <p:spTgt spid="35"/>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dissolve">
                                      <p:cBhvr>
                                        <p:cTn id="37" dur="500"/>
                                        <p:tgtEl>
                                          <p:spTgt spid="3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dissolv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p:bldP spid="23" grpId="0"/>
      <p:bldP spid="32" grpId="0"/>
      <p:bldP spid="33" grpId="0"/>
      <p:bldP spid="34" grpId="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3114955"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完善 </a:t>
            </a:r>
            <a:r>
              <a:rPr kumimoji="1" lang="en-US" altLang="zh-CN" sz="2400" b="1" dirty="0">
                <a:solidFill>
                  <a:srgbClr val="44546A"/>
                </a:solidFill>
                <a:cs typeface="+mn-ea"/>
                <a:sym typeface="+mn-lt"/>
              </a:rPr>
              <a:t>P2P </a:t>
            </a:r>
            <a:r>
              <a:rPr kumimoji="1" lang="zh-CN" altLang="en-US" sz="2400" b="1" dirty="0">
                <a:solidFill>
                  <a:srgbClr val="44546A"/>
                </a:solidFill>
                <a:cs typeface="+mn-ea"/>
                <a:sym typeface="+mn-lt"/>
              </a:rPr>
              <a:t>平台的监管</a:t>
            </a:r>
          </a:p>
        </p:txBody>
      </p:sp>
      <p:sp>
        <p:nvSpPr>
          <p:cNvPr id="3" name="矩形 2">
            <a:extLst>
              <a:ext uri="{FF2B5EF4-FFF2-40B4-BE49-F238E27FC236}">
                <a16:creationId xmlns:a16="http://schemas.microsoft.com/office/drawing/2014/main" id="{F2CB9F34-5306-8A40-AA11-03AB4FFD28A1}"/>
              </a:ext>
            </a:extLst>
          </p:cNvPr>
          <p:cNvSpPr/>
          <p:nvPr/>
        </p:nvSpPr>
        <p:spPr>
          <a:xfrm>
            <a:off x="2078132" y="1699032"/>
            <a:ext cx="7865971" cy="386805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2335394" y="2209524"/>
            <a:ext cx="5093069" cy="3582134"/>
          </a:xfrm>
          <a:prstGeom prst="rect">
            <a:avLst/>
          </a:prstGeom>
          <a:noFill/>
        </p:spPr>
        <p:txBody>
          <a:bodyPr wrap="square" rtlCol="0">
            <a:spAutoFit/>
          </a:bodyPr>
          <a:lstStyle/>
          <a:p>
            <a:pPr lvl="0">
              <a:lnSpc>
                <a:spcPct val="130000"/>
              </a:lnSpc>
              <a:defRPr/>
            </a:pPr>
            <a:r>
              <a:rPr lang="en-US" altLang="zh-CN" sz="1600" b="1" dirty="0"/>
              <a:t>1</a:t>
            </a:r>
            <a:r>
              <a:rPr lang="zh-CN" altLang="en-US" sz="1600" b="1" dirty="0"/>
              <a:t>、</a:t>
            </a:r>
            <a:r>
              <a:rPr lang="zh-CN" altLang="en-US" sz="1600" dirty="0"/>
              <a:t>首先，</a:t>
            </a:r>
            <a:r>
              <a:rPr lang="en-US" altLang="zh-CN" sz="1600" dirty="0"/>
              <a:t>P2P </a:t>
            </a:r>
            <a:r>
              <a:rPr lang="zh-CN" altLang="en-US" sz="1600" dirty="0"/>
              <a:t>平台的监管要明确一个</a:t>
            </a:r>
            <a:r>
              <a:rPr lang="zh-CN" altLang="en-US" sz="1600" b="1" dirty="0"/>
              <a:t>原则</a:t>
            </a:r>
            <a:endParaRPr lang="en-US" altLang="zh-CN" sz="1600" b="1" dirty="0"/>
          </a:p>
          <a:p>
            <a:pPr lvl="0">
              <a:lnSpc>
                <a:spcPct val="130000"/>
              </a:lnSpc>
              <a:defRPr/>
            </a:pPr>
            <a:r>
              <a:rPr lang="zh-CN" altLang="en-US" sz="1600" dirty="0"/>
              <a:t>由于 </a:t>
            </a:r>
            <a:r>
              <a:rPr lang="en-US" altLang="zh-CN" sz="1600" dirty="0"/>
              <a:t>P2P </a:t>
            </a:r>
            <a:r>
              <a:rPr lang="zh-CN" altLang="en-US" sz="1600" dirty="0"/>
              <a:t>平台的定位是一个中介平台，因 此必须确保其具有良好的信誉度。</a:t>
            </a:r>
            <a:endParaRPr lang="en-US" altLang="zh-CN" sz="1600" dirty="0"/>
          </a:p>
          <a:p>
            <a:pPr lvl="0">
              <a:lnSpc>
                <a:spcPct val="130000"/>
              </a:lnSpc>
              <a:defRPr/>
            </a:pPr>
            <a:r>
              <a:rPr lang="zh-CN" altLang="en-US" sz="1600" dirty="0"/>
              <a:t>可以从以下 </a:t>
            </a:r>
            <a:r>
              <a:rPr lang="en-US" altLang="zh-CN" sz="1600" dirty="0"/>
              <a:t>3 </a:t>
            </a:r>
            <a:r>
              <a:rPr lang="zh-CN" altLang="en-US" sz="1600" dirty="0"/>
              <a:t>个方面来评估其</a:t>
            </a:r>
            <a:r>
              <a:rPr lang="zh-CN" altLang="en-US" sz="1600" b="1" dirty="0"/>
              <a:t>信誉度</a:t>
            </a:r>
            <a:r>
              <a:rPr lang="zh-CN" altLang="en-US" sz="1600" dirty="0"/>
              <a:t>：</a:t>
            </a:r>
            <a:endParaRPr lang="en-US" altLang="zh-CN" sz="1600" dirty="0"/>
          </a:p>
          <a:p>
            <a:pPr lvl="0">
              <a:lnSpc>
                <a:spcPct val="130000"/>
              </a:lnSpc>
              <a:defRPr/>
            </a:pPr>
            <a:r>
              <a:rPr lang="zh-CN" altLang="en-US" sz="1600" dirty="0"/>
              <a:t>（</a:t>
            </a:r>
            <a:r>
              <a:rPr lang="en-US" altLang="zh-CN" sz="1600" dirty="0"/>
              <a:t>1</a:t>
            </a:r>
            <a:r>
              <a:rPr lang="zh-CN" altLang="en-US" sz="1600" dirty="0"/>
              <a:t>）明确 </a:t>
            </a:r>
            <a:r>
              <a:rPr lang="en-US" altLang="zh-CN" sz="1600" dirty="0"/>
              <a:t>P2P </a:t>
            </a:r>
            <a:r>
              <a:rPr lang="zh-CN" altLang="en-US" sz="1600" dirty="0"/>
              <a:t>网络借贷企业的出资人资格</a:t>
            </a:r>
            <a:endParaRPr lang="en-US" altLang="zh-CN" sz="1600" dirty="0"/>
          </a:p>
          <a:p>
            <a:pPr lvl="0">
              <a:lnSpc>
                <a:spcPct val="130000"/>
              </a:lnSpc>
              <a:defRPr/>
            </a:pPr>
            <a:r>
              <a:rPr lang="zh-CN" altLang="en-US" sz="1600" dirty="0"/>
              <a:t>（</a:t>
            </a:r>
            <a:r>
              <a:rPr lang="en-US" altLang="zh-CN" sz="1600" dirty="0"/>
              <a:t>2</a:t>
            </a:r>
            <a:r>
              <a:rPr lang="zh-CN" altLang="en-US" sz="1600" dirty="0"/>
              <a:t>）明确 </a:t>
            </a:r>
            <a:r>
              <a:rPr lang="en-US" altLang="zh-CN" sz="1600" dirty="0"/>
              <a:t>P2P </a:t>
            </a:r>
            <a:r>
              <a:rPr lang="zh-CN" altLang="en-US" sz="1600" dirty="0"/>
              <a:t>网络借贷企业的注册资本要求</a:t>
            </a:r>
            <a:endParaRPr lang="en-US" altLang="zh-CN" sz="1600" dirty="0"/>
          </a:p>
          <a:p>
            <a:pPr lvl="0">
              <a:lnSpc>
                <a:spcPct val="130000"/>
              </a:lnSpc>
              <a:defRPr/>
            </a:pPr>
            <a:r>
              <a:rPr lang="zh-CN" altLang="en-US" sz="1600" dirty="0"/>
              <a:t>（</a:t>
            </a:r>
            <a:r>
              <a:rPr lang="en-US" altLang="zh-CN" sz="1600" dirty="0"/>
              <a:t>3</a:t>
            </a:r>
            <a:r>
              <a:rPr lang="zh-CN" altLang="en-US" sz="1600" dirty="0"/>
              <a:t>）统一 </a:t>
            </a:r>
            <a:r>
              <a:rPr lang="en-US" altLang="zh-CN" sz="1600" dirty="0"/>
              <a:t>P2P </a:t>
            </a:r>
            <a:r>
              <a:rPr lang="zh-CN" altLang="en-US" sz="1600" dirty="0"/>
              <a:t>网络借贷企业的法律地位</a:t>
            </a:r>
            <a:endParaRPr lang="en-US" altLang="zh-CN" sz="1600" dirty="0"/>
          </a:p>
          <a:p>
            <a:pPr lvl="0">
              <a:lnSpc>
                <a:spcPct val="130000"/>
              </a:lnSpc>
              <a:defRPr/>
            </a:pPr>
            <a:r>
              <a:rPr lang="en-US" altLang="zh-CN" sz="1600" b="1" dirty="0"/>
              <a:t>2</a:t>
            </a:r>
            <a:r>
              <a:rPr lang="zh-CN" altLang="en-US" sz="1600" b="1" dirty="0"/>
              <a:t>、</a:t>
            </a:r>
            <a:r>
              <a:rPr lang="zh-CN" altLang="en-US" sz="1600" dirty="0"/>
              <a:t>其次，建立</a:t>
            </a:r>
            <a:r>
              <a:rPr lang="zh-CN" altLang="en-US" sz="1600" b="1" dirty="0"/>
              <a:t>第三方托管</a:t>
            </a:r>
            <a:r>
              <a:rPr lang="zh-CN" altLang="en-US" sz="1600" dirty="0"/>
              <a:t>的机制</a:t>
            </a:r>
            <a:endParaRPr lang="en-US" altLang="zh-CN" sz="1600" dirty="0"/>
          </a:p>
          <a:p>
            <a:pPr lvl="0">
              <a:lnSpc>
                <a:spcPct val="130000"/>
              </a:lnSpc>
              <a:defRPr/>
            </a:pPr>
            <a:r>
              <a:rPr lang="en-US" altLang="zh-CN" sz="1600" b="1" dirty="0"/>
              <a:t>3</a:t>
            </a:r>
            <a:r>
              <a:rPr lang="zh-CN" altLang="en-US" sz="1600" b="1" dirty="0"/>
              <a:t>、</a:t>
            </a:r>
            <a:r>
              <a:rPr lang="zh-CN" altLang="en-US" sz="1600" dirty="0"/>
              <a:t>再次，规范 </a:t>
            </a:r>
            <a:r>
              <a:rPr lang="en-US" altLang="zh-CN" sz="1600" dirty="0"/>
              <a:t>P2P </a:t>
            </a:r>
            <a:r>
              <a:rPr lang="zh-CN" altLang="en-US" sz="1600" dirty="0"/>
              <a:t>平台的</a:t>
            </a:r>
            <a:r>
              <a:rPr lang="zh-CN" altLang="en-US" sz="1600" b="1" dirty="0"/>
              <a:t>经营范围</a:t>
            </a:r>
            <a:endParaRPr lang="en-US" altLang="zh-CN" sz="1600" b="1" dirty="0"/>
          </a:p>
          <a:p>
            <a:pPr lvl="0">
              <a:lnSpc>
                <a:spcPct val="130000"/>
              </a:lnSpc>
              <a:defRPr/>
            </a:pPr>
            <a:r>
              <a:rPr lang="en-US" altLang="zh-CN" sz="1600" b="1" dirty="0"/>
              <a:t>4</a:t>
            </a:r>
            <a:r>
              <a:rPr lang="zh-CN" altLang="en-US" sz="1600" b="1" dirty="0"/>
              <a:t>、</a:t>
            </a:r>
            <a:r>
              <a:rPr lang="zh-CN" altLang="en-US" sz="1600" dirty="0"/>
              <a:t>最后，建立网贷的</a:t>
            </a:r>
            <a:r>
              <a:rPr lang="zh-CN" altLang="en-US" sz="1600" b="1" dirty="0"/>
              <a:t>征信系统</a:t>
            </a:r>
            <a:endParaRPr kumimoji="1" lang="zh-CN" altLang="en-US" sz="1600" b="1" dirty="0">
              <a:solidFill>
                <a:schemeClr val="tx1">
                  <a:lumMod val="95000"/>
                  <a:lumOff val="5000"/>
                </a:schemeClr>
              </a:solidFill>
              <a:cs typeface="+mn-ea"/>
              <a:sym typeface="+mn-lt"/>
            </a:endParaRPr>
          </a:p>
          <a:p>
            <a:pPr lvl="0">
              <a:lnSpc>
                <a:spcPct val="130000"/>
              </a:lnSpc>
              <a:defRPr/>
            </a:pPr>
            <a:endParaRPr kumimoji="1"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5" name="文本框 4">
            <a:extLst>
              <a:ext uri="{FF2B5EF4-FFF2-40B4-BE49-F238E27FC236}">
                <a16:creationId xmlns:a16="http://schemas.microsoft.com/office/drawing/2014/main" id="{76419D01-0CB6-8345-A784-D4C34B1C012E}"/>
              </a:ext>
            </a:extLst>
          </p:cNvPr>
          <p:cNvSpPr txBox="1"/>
          <p:nvPr/>
        </p:nvSpPr>
        <p:spPr>
          <a:xfrm>
            <a:off x="2335395" y="1818070"/>
            <a:ext cx="7991949"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针对 </a:t>
            </a:r>
            <a:r>
              <a:rPr kumimoji="1" lang="en-US" altLang="zh-CN" b="1" dirty="0">
                <a:solidFill>
                  <a:srgbClr val="44546A"/>
                </a:solidFill>
                <a:cs typeface="+mn-ea"/>
                <a:sym typeface="+mn-lt"/>
              </a:rPr>
              <a:t>P2P </a:t>
            </a:r>
            <a:r>
              <a:rPr kumimoji="1" lang="zh-CN" altLang="en-US" b="1" dirty="0">
                <a:solidFill>
                  <a:srgbClr val="44546A"/>
                </a:solidFill>
                <a:cs typeface="+mn-ea"/>
                <a:sym typeface="+mn-lt"/>
              </a:rPr>
              <a:t>平台资金池风险和假标风险，我国开展了一系列专项整治工作</a:t>
            </a:r>
            <a:endParaRPr kumimoji="1" lang="zh-CN" altLang="en-US" b="1" i="0" u="none" strike="noStrike" kern="1200" cap="none" spc="0" normalizeH="0" baseline="0" noProof="0" dirty="0">
              <a:ln>
                <a:noFill/>
              </a:ln>
              <a:solidFill>
                <a:srgbClr val="44546A"/>
              </a:solidFill>
              <a:effectLst/>
              <a:uLnTx/>
              <a:uFillTx/>
              <a:cs typeface="+mn-ea"/>
              <a:sym typeface="+mn-lt"/>
            </a:endParaRPr>
          </a:p>
        </p:txBody>
      </p:sp>
      <p:sp>
        <p:nvSpPr>
          <p:cNvPr id="6" name="矩形 5">
            <a:extLst>
              <a:ext uri="{FF2B5EF4-FFF2-40B4-BE49-F238E27FC236}">
                <a16:creationId xmlns:a16="http://schemas.microsoft.com/office/drawing/2014/main" id="{BEFBA3B3-B5DD-6C4C-A007-A04F86C5FE21}"/>
              </a:ext>
            </a:extLst>
          </p:cNvPr>
          <p:cNvSpPr/>
          <p:nvPr/>
        </p:nvSpPr>
        <p:spPr>
          <a:xfrm>
            <a:off x="2078133" y="1643601"/>
            <a:ext cx="7865970" cy="554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7EBD586C-8D2B-9972-5F58-1DDBCCFF6470}"/>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dirty="0">
                <a:solidFill>
                  <a:srgbClr val="44546A"/>
                </a:solidFill>
                <a:cs typeface="+mn-ea"/>
                <a:sym typeface="+mn-lt"/>
              </a:rPr>
              <a:t>07</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5418041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en-US" altLang="zh-CN" sz="2800" b="0" i="0" u="none" strike="noStrike" kern="1200" cap="none" spc="0" normalizeH="0" baseline="0" noProof="0" dirty="0">
                <a:ln>
                  <a:noFill/>
                </a:ln>
                <a:solidFill>
                  <a:srgbClr val="44546A"/>
                </a:solidFill>
                <a:effectLst/>
                <a:uLnTx/>
                <a:uFillTx/>
                <a:cs typeface="+mn-ea"/>
                <a:sym typeface="+mn-lt"/>
              </a:rPr>
              <a:t>8</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08</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288071" y="2828411"/>
            <a:ext cx="5724644"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互联网金融的风险</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30234767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互联网金融的风险</a:t>
            </a: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429FAD5C-E872-04D5-D8D3-469B441B471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08</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7" name="矩形 6">
            <a:extLst>
              <a:ext uri="{FF2B5EF4-FFF2-40B4-BE49-F238E27FC236}">
                <a16:creationId xmlns:a16="http://schemas.microsoft.com/office/drawing/2014/main" id="{79A22C21-CEB4-2579-A2F5-D306FBE13F69}"/>
              </a:ext>
            </a:extLst>
          </p:cNvPr>
          <p:cNvSpPr/>
          <p:nvPr/>
        </p:nvSpPr>
        <p:spPr>
          <a:xfrm>
            <a:off x="5866222" y="3295223"/>
            <a:ext cx="2773507" cy="23773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0" name="直线连接符 3">
            <a:extLst>
              <a:ext uri="{FF2B5EF4-FFF2-40B4-BE49-F238E27FC236}">
                <a16:creationId xmlns:a16="http://schemas.microsoft.com/office/drawing/2014/main" id="{D32ACC80-8986-3452-8756-7F1F02E8F167}"/>
              </a:ext>
            </a:extLst>
          </p:cNvPr>
          <p:cNvCxnSpPr>
            <a:cxnSpLocks/>
          </p:cNvCxnSpPr>
          <p:nvPr/>
        </p:nvCxnSpPr>
        <p:spPr>
          <a:xfrm>
            <a:off x="3688486" y="3295224"/>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线连接符 4">
            <a:extLst>
              <a:ext uri="{FF2B5EF4-FFF2-40B4-BE49-F238E27FC236}">
                <a16:creationId xmlns:a16="http://schemas.microsoft.com/office/drawing/2014/main" id="{4B21CD50-F31E-52FA-A847-77E11227DDC7}"/>
              </a:ext>
            </a:extLst>
          </p:cNvPr>
          <p:cNvCxnSpPr>
            <a:cxnSpLocks/>
          </p:cNvCxnSpPr>
          <p:nvPr/>
        </p:nvCxnSpPr>
        <p:spPr>
          <a:xfrm flipV="1">
            <a:off x="5851981" y="1301324"/>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757D9345-9925-B781-42A5-9BA5F924142D}"/>
              </a:ext>
            </a:extLst>
          </p:cNvPr>
          <p:cNvSpPr txBox="1"/>
          <p:nvPr/>
        </p:nvSpPr>
        <p:spPr>
          <a:xfrm>
            <a:off x="5967145" y="3400448"/>
            <a:ext cx="2492990" cy="369332"/>
          </a:xfrm>
          <a:prstGeom prst="rect">
            <a:avLst/>
          </a:prstGeom>
          <a:noFill/>
        </p:spPr>
        <p:txBody>
          <a:bodyPr wrap="none" rtlCol="0">
            <a:spAutoFit/>
          </a:bodyPr>
          <a:lstStyle/>
          <a:p>
            <a:pPr lvl="0">
              <a:defRPr/>
            </a:pPr>
            <a:r>
              <a:rPr kumimoji="1" lang="zh-CN" altLang="en-US" b="1" dirty="0">
                <a:solidFill>
                  <a:prstClr val="white"/>
                </a:solidFill>
                <a:cs typeface="+mn-ea"/>
                <a:sym typeface="+mn-lt"/>
              </a:rPr>
              <a:t>互联网金融的其他风险</a:t>
            </a:r>
            <a:endParaRPr kumimoji="1"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AE8C6A10-0C1C-489D-75E6-9DA98D0E0CF0}"/>
              </a:ext>
            </a:extLst>
          </p:cNvPr>
          <p:cNvSpPr txBox="1"/>
          <p:nvPr/>
        </p:nvSpPr>
        <p:spPr>
          <a:xfrm>
            <a:off x="5945770" y="3907863"/>
            <a:ext cx="2693959" cy="1544654"/>
          </a:xfrm>
          <a:prstGeom prst="rect">
            <a:avLst/>
          </a:prstGeom>
          <a:noFill/>
        </p:spPr>
        <p:txBody>
          <a:bodyPr wrap="square" rtlCol="0">
            <a:spAutoFit/>
          </a:bodyPr>
          <a:lstStyle/>
          <a:p>
            <a:pPr marL="285750" lvl="0" indent="-285750">
              <a:lnSpc>
                <a:spcPct val="120000"/>
              </a:lnSpc>
              <a:buFont typeface="Arial" panose="020B0604020202020204" pitchFamily="34" charset="0"/>
              <a:buChar char="•"/>
              <a:defRPr/>
            </a:pPr>
            <a:r>
              <a:rPr lang="zh-CN" altLang="en-US" sz="1600" dirty="0">
                <a:solidFill>
                  <a:prstClr val="white"/>
                </a:solidFill>
                <a:cs typeface="+mn-ea"/>
                <a:sym typeface="+mn-lt"/>
              </a:rPr>
              <a:t>技术层面的风险</a:t>
            </a:r>
            <a:endParaRPr lang="en-US" altLang="zh-CN" sz="1600" dirty="0">
              <a:solidFill>
                <a:prstClr val="white"/>
              </a:solidFill>
              <a:cs typeface="+mn-ea"/>
              <a:sym typeface="+mn-lt"/>
            </a:endParaRPr>
          </a:p>
          <a:p>
            <a:pPr marL="285750" lvl="0" indent="-285750">
              <a:lnSpc>
                <a:spcPct val="120000"/>
              </a:lnSpc>
              <a:buFont typeface="Arial" panose="020B0604020202020204" pitchFamily="34" charset="0"/>
              <a:buChar char="•"/>
              <a:defRPr/>
            </a:pPr>
            <a:r>
              <a:rPr lang="zh-CN" altLang="en-US" sz="1600" dirty="0">
                <a:solidFill>
                  <a:prstClr val="white"/>
                </a:solidFill>
                <a:cs typeface="+mn-ea"/>
                <a:sym typeface="+mn-lt"/>
              </a:rPr>
              <a:t>第三方存储托管时资金安全、资金风险两方面的问题</a:t>
            </a:r>
            <a:endParaRPr lang="en-US" altLang="zh-CN" sz="1600" dirty="0">
              <a:solidFill>
                <a:prstClr val="white"/>
              </a:solidFill>
              <a:cs typeface="+mn-ea"/>
              <a:sym typeface="+mn-lt"/>
            </a:endParaRPr>
          </a:p>
          <a:p>
            <a:pPr marL="285750" lvl="0" indent="-285750">
              <a:lnSpc>
                <a:spcPct val="120000"/>
              </a:lnSpc>
              <a:buFont typeface="Arial" panose="020B0604020202020204" pitchFamily="34" charset="0"/>
              <a:buChar char="•"/>
              <a:defRPr/>
            </a:pPr>
            <a:r>
              <a:rPr lang="zh-CN" altLang="en-US" sz="1600" dirty="0">
                <a:solidFill>
                  <a:prstClr val="white"/>
                </a:solidFill>
                <a:cs typeface="+mn-ea"/>
                <a:sym typeface="+mn-lt"/>
              </a:rPr>
              <a:t>操作方面的风险</a:t>
            </a:r>
            <a:endParaRPr lang="en-US" altLang="zh-CN" sz="1600" dirty="0">
              <a:solidFill>
                <a:prstClr val="white"/>
              </a:solidFill>
              <a:cs typeface="+mn-ea"/>
              <a:sym typeface="+mn-lt"/>
            </a:endParaRPr>
          </a:p>
        </p:txBody>
      </p:sp>
      <p:sp>
        <p:nvSpPr>
          <p:cNvPr id="32" name="文本框 31">
            <a:extLst>
              <a:ext uri="{FF2B5EF4-FFF2-40B4-BE49-F238E27FC236}">
                <a16:creationId xmlns:a16="http://schemas.microsoft.com/office/drawing/2014/main" id="{4E668DCB-8EA3-B9C4-3C05-553D5234473C}"/>
              </a:ext>
            </a:extLst>
          </p:cNvPr>
          <p:cNvSpPr txBox="1"/>
          <p:nvPr/>
        </p:nvSpPr>
        <p:spPr>
          <a:xfrm>
            <a:off x="3815486" y="3403280"/>
            <a:ext cx="1107996"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资金管理</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3" name="文本框 32">
            <a:extLst>
              <a:ext uri="{FF2B5EF4-FFF2-40B4-BE49-F238E27FC236}">
                <a16:creationId xmlns:a16="http://schemas.microsoft.com/office/drawing/2014/main" id="{7E355297-A1EA-03A7-D92E-67248B3C4E75}"/>
              </a:ext>
            </a:extLst>
          </p:cNvPr>
          <p:cNvSpPr txBox="1"/>
          <p:nvPr/>
        </p:nvSpPr>
        <p:spPr>
          <a:xfrm>
            <a:off x="3039046" y="3907863"/>
            <a:ext cx="2668544" cy="1544654"/>
          </a:xfrm>
          <a:prstGeom prst="rect">
            <a:avLst/>
          </a:prstGeom>
          <a:noFill/>
        </p:spPr>
        <p:txBody>
          <a:bodyPr wrap="square" rtlCol="0">
            <a:spAutoFit/>
          </a:bodyPr>
          <a:lstStyle/>
          <a:p>
            <a:pPr lvl="0">
              <a:lnSpc>
                <a:spcPct val="120000"/>
              </a:lnSpc>
              <a:defRPr/>
            </a:pPr>
            <a:r>
              <a:rPr lang="zh-CN" altLang="en-US" sz="1600" dirty="0"/>
              <a:t>最近几年颁布的一系列政策法规，包含非金融机构从事支付的管理办法，要求必须具备</a:t>
            </a:r>
            <a:r>
              <a:rPr lang="zh-CN" altLang="en-US" sz="1600" b="1" dirty="0"/>
              <a:t>金融业务经营许可的牌照</a:t>
            </a:r>
            <a:r>
              <a:rPr lang="zh-CN" altLang="en-US" sz="1600" dirty="0"/>
              <a:t>等</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4" name="文本框 33">
            <a:extLst>
              <a:ext uri="{FF2B5EF4-FFF2-40B4-BE49-F238E27FC236}">
                <a16:creationId xmlns:a16="http://schemas.microsoft.com/office/drawing/2014/main" id="{90DF24A3-85D0-61A6-5094-524135E5854B}"/>
              </a:ext>
            </a:extLst>
          </p:cNvPr>
          <p:cNvSpPr txBox="1"/>
          <p:nvPr/>
        </p:nvSpPr>
        <p:spPr>
          <a:xfrm>
            <a:off x="2415247" y="1423950"/>
            <a:ext cx="3450976" cy="369332"/>
          </a:xfrm>
          <a:prstGeom prst="rect">
            <a:avLst/>
          </a:prstGeom>
          <a:noFill/>
        </p:spPr>
        <p:txBody>
          <a:bodyPr wrap="square" rtlCol="0">
            <a:spAutoFit/>
          </a:bodyPr>
          <a:lstStyle/>
          <a:p>
            <a:pPr lvl="0">
              <a:defRPr/>
            </a:pPr>
            <a:r>
              <a:rPr kumimoji="1" lang="zh-CN" altLang="en-US" b="1" dirty="0">
                <a:solidFill>
                  <a:srgbClr val="44546A"/>
                </a:solidFill>
                <a:cs typeface="+mn-ea"/>
                <a:sym typeface="+mn-lt"/>
              </a:rPr>
              <a:t>内部对风险的控制制度是否健全</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5" name="文本框 34">
            <a:extLst>
              <a:ext uri="{FF2B5EF4-FFF2-40B4-BE49-F238E27FC236}">
                <a16:creationId xmlns:a16="http://schemas.microsoft.com/office/drawing/2014/main" id="{7EB49B04-AEBF-1D06-5E3D-F64E26514820}"/>
              </a:ext>
            </a:extLst>
          </p:cNvPr>
          <p:cNvSpPr txBox="1"/>
          <p:nvPr/>
        </p:nvSpPr>
        <p:spPr>
          <a:xfrm>
            <a:off x="2928312" y="1989814"/>
            <a:ext cx="2904563" cy="1249188"/>
          </a:xfrm>
          <a:prstGeom prst="rect">
            <a:avLst/>
          </a:prstGeom>
          <a:noFill/>
        </p:spPr>
        <p:txBody>
          <a:bodyPr wrap="square" rtlCol="0">
            <a:spAutoFit/>
          </a:bodyPr>
          <a:lstStyle/>
          <a:p>
            <a:pPr lvl="0">
              <a:lnSpc>
                <a:spcPct val="120000"/>
              </a:lnSpc>
              <a:defRPr/>
            </a:pPr>
            <a:r>
              <a:rPr lang="zh-CN" altLang="en-US" sz="1600" dirty="0"/>
              <a:t>大量资金在机构里流动时，机构若缺乏完备健全的制度进行管理，容易导致</a:t>
            </a:r>
            <a:r>
              <a:rPr lang="zh-CN" altLang="en-US" sz="1600" b="1" dirty="0"/>
              <a:t>风险积聚</a:t>
            </a:r>
            <a:r>
              <a:rPr lang="zh-CN" altLang="en-US" sz="1600" dirty="0"/>
              <a:t>，增加机构财务状况的脆弱性</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6" name="文本框 35">
            <a:extLst>
              <a:ext uri="{FF2B5EF4-FFF2-40B4-BE49-F238E27FC236}">
                <a16:creationId xmlns:a16="http://schemas.microsoft.com/office/drawing/2014/main" id="{D9F7E720-8E35-EC5B-3659-86A1F3F23DB0}"/>
              </a:ext>
            </a:extLst>
          </p:cNvPr>
          <p:cNvSpPr txBox="1"/>
          <p:nvPr/>
        </p:nvSpPr>
        <p:spPr>
          <a:xfrm>
            <a:off x="5967145" y="1421539"/>
            <a:ext cx="2262158"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机构的法律定位不明</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 name="文本框 2">
            <a:extLst>
              <a:ext uri="{FF2B5EF4-FFF2-40B4-BE49-F238E27FC236}">
                <a16:creationId xmlns:a16="http://schemas.microsoft.com/office/drawing/2014/main" id="{DF39ED2A-4B25-A9BC-B73E-95D9FAF6B711}"/>
              </a:ext>
            </a:extLst>
          </p:cNvPr>
          <p:cNvSpPr txBox="1"/>
          <p:nvPr/>
        </p:nvSpPr>
        <p:spPr>
          <a:xfrm>
            <a:off x="5996374" y="1989814"/>
            <a:ext cx="2643357" cy="1249188"/>
          </a:xfrm>
          <a:prstGeom prst="rect">
            <a:avLst/>
          </a:prstGeom>
          <a:noFill/>
        </p:spPr>
        <p:txBody>
          <a:bodyPr wrap="square" rtlCol="0">
            <a:spAutoFit/>
          </a:bodyPr>
          <a:lstStyle/>
          <a:p>
            <a:pPr lvl="0">
              <a:lnSpc>
                <a:spcPct val="120000"/>
              </a:lnSpc>
              <a:defRPr/>
            </a:pPr>
            <a:r>
              <a:rPr lang="zh-CN" altLang="en-US" sz="1600" dirty="0"/>
              <a:t>大量的互联网金融机构由</a:t>
            </a:r>
            <a:r>
              <a:rPr lang="zh-CN" altLang="en-US" sz="1600" b="1" dirty="0"/>
              <a:t>互联网企业拓展业务</a:t>
            </a:r>
            <a:r>
              <a:rPr lang="zh-CN" altLang="en-US" sz="1600" dirty="0"/>
              <a:t>发展而来，这些互联网企业原本并不是金融机构</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extLst>
      <p:ext uri="{BB962C8B-B14F-4D97-AF65-F5344CB8AC3E}">
        <p14:creationId xmlns:p14="http://schemas.microsoft.com/office/powerpoint/2010/main" val="377099739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dissolve">
                                      <p:cBhvr>
                                        <p:cTn id="16" dur="500"/>
                                        <p:tgtEl>
                                          <p:spTgt spid="2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dissolve">
                                      <p:cBhvr>
                                        <p:cTn id="25" dur="500"/>
                                        <p:tgtEl>
                                          <p:spTgt spid="3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500"/>
                                        <p:tgtEl>
                                          <p:spTgt spid="3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dissolve">
                                      <p:cBhvr>
                                        <p:cTn id="31" dur="500"/>
                                        <p:tgtEl>
                                          <p:spTgt spid="35"/>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ssolv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p:bldP spid="23" grpId="0"/>
      <p:bldP spid="32" grpId="0"/>
      <p:bldP spid="33" grpId="0"/>
      <p:bldP spid="34" grpId="0"/>
      <p:bldP spid="35" grpId="0"/>
      <p:bldP spid="36"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en-US" altLang="zh-CN" sz="2800" dirty="0">
                <a:solidFill>
                  <a:srgbClr val="44546A"/>
                </a:solidFill>
                <a:cs typeface="+mn-ea"/>
                <a:sym typeface="+mn-lt"/>
              </a:rPr>
              <a:t>9</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09</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177573" y="2828411"/>
            <a:ext cx="5836854"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风险控制</a:t>
            </a:r>
            <a:r>
              <a:rPr kumimoji="1" lang="en-US" altLang="zh-CN" sz="5400" b="1" dirty="0">
                <a:solidFill>
                  <a:srgbClr val="44546A"/>
                </a:solidFill>
                <a:cs typeface="+mn-ea"/>
                <a:sym typeface="+mn-lt"/>
              </a:rPr>
              <a:t>——</a:t>
            </a:r>
            <a:r>
              <a:rPr kumimoji="1" lang="zh-CN" altLang="en-US" sz="5400" b="1" dirty="0">
                <a:solidFill>
                  <a:srgbClr val="44546A"/>
                </a:solidFill>
                <a:cs typeface="+mn-ea"/>
                <a:sym typeface="+mn-lt"/>
              </a:rPr>
              <a:t>征信</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42570037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9496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风险控制</a:t>
            </a:r>
            <a:r>
              <a:rPr kumimoji="1" lang="en-US" altLang="zh-CN" sz="2400" b="1" i="0" u="none" strike="noStrike" kern="1200" cap="none" spc="0" normalizeH="0" baseline="0" noProof="0" dirty="0">
                <a:ln>
                  <a:noFill/>
                </a:ln>
                <a:solidFill>
                  <a:srgbClr val="44546A"/>
                </a:solidFill>
                <a:effectLst/>
                <a:uLnTx/>
                <a:uFillTx/>
                <a:cs typeface="+mn-ea"/>
                <a:sym typeface="+mn-lt"/>
              </a:rPr>
              <a:t>——</a:t>
            </a:r>
            <a:r>
              <a:rPr kumimoji="1" lang="zh-CN" altLang="en-US" sz="2400" b="1" i="0" u="none" strike="noStrike" kern="1200" cap="none" spc="0" normalizeH="0" baseline="0" noProof="0" dirty="0">
                <a:ln>
                  <a:noFill/>
                </a:ln>
                <a:solidFill>
                  <a:srgbClr val="44546A"/>
                </a:solidFill>
                <a:effectLst/>
                <a:uLnTx/>
                <a:uFillTx/>
                <a:cs typeface="+mn-ea"/>
                <a:sym typeface="+mn-lt"/>
              </a:rPr>
              <a:t>征信</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037249" cy="898051"/>
            <a:chOff x="5971177" y="1605306"/>
            <a:chExt cx="5037249" cy="898051"/>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553998"/>
            </a:xfrm>
            <a:prstGeom prst="rect">
              <a:avLst/>
            </a:prstGeom>
            <a:noFill/>
          </p:spPr>
          <p:txBody>
            <a:bodyPr wrap="square" rtlCol="0">
              <a:spAutoFit/>
            </a:bodyPr>
            <a:lstStyle/>
            <a:p>
              <a:pPr>
                <a:lnSpc>
                  <a:spcPts val="1800"/>
                </a:lnSpc>
              </a:pPr>
              <a:r>
                <a:rPr lang="zh-CN" altLang="en-US" sz="1600" dirty="0"/>
                <a:t>审贷过程是一种定性信用风险决策，根据 放贷人的经验和对借贷人的了解，经由人工完成</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定性信用风险决策</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741463"/>
            <a:ext cx="5037249" cy="1821381"/>
            <a:chOff x="5971177" y="2728803"/>
            <a:chExt cx="5037249" cy="182138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1477328"/>
            </a:xfrm>
            <a:prstGeom prst="rect">
              <a:avLst/>
            </a:prstGeom>
            <a:noFill/>
          </p:spPr>
          <p:txBody>
            <a:bodyPr wrap="square" rtlCol="0">
              <a:spAutoFit/>
            </a:bodyPr>
            <a:lstStyle/>
            <a:p>
              <a:pPr>
                <a:lnSpc>
                  <a:spcPts val="1800"/>
                </a:lnSpc>
              </a:pPr>
              <a:r>
                <a:rPr lang="en-US" altLang="zh-CN" sz="1600" dirty="0"/>
                <a:t>FICO </a:t>
              </a:r>
              <a:r>
                <a:rPr lang="zh-CN" altLang="en-US" sz="1600" dirty="0"/>
                <a:t>评分模型</a:t>
              </a:r>
              <a:r>
                <a:rPr lang="zh-CN" altLang="en-US" dirty="0"/>
                <a:t>包含 </a:t>
              </a:r>
              <a:r>
                <a:rPr lang="en-US" altLang="zh-CN" dirty="0"/>
                <a:t>5 </a:t>
              </a:r>
              <a:r>
                <a:rPr lang="zh-CN" altLang="en-US" dirty="0"/>
                <a:t>类因素：第一类是客户的信用偿还历史，即客户过去是否存 在借款记录以及还款情况；第二类是客户的信用账户数；第三类是客户的信用使用年限； 第四类是客户使用的信用类型；第五类是新开立的信用账户。</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3340698"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局部风险量化分析</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4816648"/>
            <a:ext cx="5037249" cy="1359716"/>
            <a:chOff x="5971177" y="3884741"/>
            <a:chExt cx="5037249" cy="1359716"/>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1015663"/>
            </a:xfrm>
            <a:prstGeom prst="rect">
              <a:avLst/>
            </a:prstGeom>
            <a:noFill/>
          </p:spPr>
          <p:txBody>
            <a:bodyPr wrap="square" rtlCol="0">
              <a:spAutoFit/>
            </a:bodyPr>
            <a:lstStyle/>
            <a:p>
              <a:pPr>
                <a:lnSpc>
                  <a:spcPts val="1800"/>
                </a:lnSpc>
              </a:pPr>
              <a:r>
                <a:rPr lang="zh-CN" altLang="en-US" sz="1600" dirty="0"/>
                <a:t>大数据征信指利用海量数据分析个人的信用风险，通过分析大量的不同方面的数 据，如行为数据、背景数据等，利用模型分析个人的用户画像，从而更全面地识别其信 用风险</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2763182" cy="369332"/>
            </a:xfrm>
            <a:prstGeom prst="rect">
              <a:avLst/>
            </a:prstGeom>
            <a:noFill/>
          </p:spPr>
          <p:txBody>
            <a:bodyPr wrap="square" rtlCol="0">
              <a:spAutoFit/>
            </a:bodyPr>
            <a:lstStyle/>
            <a:p>
              <a:pPr>
                <a:defRPr/>
              </a:pPr>
              <a:r>
                <a:rPr lang="zh-CN" altLang="en-US" b="1" dirty="0"/>
                <a:t> 全局量化风险分析</a:t>
              </a:r>
              <a:endParaRPr lang="zh-CN" altLang="en-US" b="1" spc="400" dirty="0">
                <a:solidFill>
                  <a:schemeClr val="tx1">
                    <a:lumMod val="75000"/>
                    <a:lumOff val="25000"/>
                  </a:schemeClr>
                </a:solidFill>
                <a:cs typeface="+mn-ea"/>
                <a:sym typeface="+mn-lt"/>
              </a:endParaRP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09</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4709406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en-US" altLang="zh-CN" sz="2800" dirty="0">
                <a:solidFill>
                  <a:srgbClr val="44546A"/>
                </a:solidFill>
                <a:cs typeface="+mn-ea"/>
                <a:sym typeface="+mn-lt"/>
              </a:rPr>
              <a:t>10</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08</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318598" y="2828411"/>
            <a:ext cx="5724644"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大数据征信的实践</a:t>
            </a: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154012146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大数据征信的实践</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493277"/>
            <a:ext cx="5189370" cy="4135912"/>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19" name="矩形 18">
              <a:extLst>
                <a:ext uri="{FF2B5EF4-FFF2-40B4-BE49-F238E27FC236}">
                  <a16:creationId xmlns:a16="http://schemas.microsoft.com/office/drawing/2014/main" id="{96B5CEE1-A3E5-4EBA-9C89-C56B31651AF6}"/>
                </a:ext>
              </a:extLst>
            </p:cNvPr>
            <p:cNvSpPr/>
            <p:nvPr/>
          </p:nvSpPr>
          <p:spPr>
            <a:xfrm>
              <a:off x="1397399" y="2301989"/>
              <a:ext cx="3842449" cy="2176369"/>
            </a:xfrm>
            <a:prstGeom prst="rect">
              <a:avLst/>
            </a:prstGeom>
            <a:blipFill>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6987684" y="2399613"/>
            <a:ext cx="4569439" cy="1500330"/>
            <a:chOff x="2486796" y="2343753"/>
            <a:chExt cx="4569439" cy="1500330"/>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4546A"/>
                  </a:solidFill>
                  <a:cs typeface="+mn-ea"/>
                  <a:sym typeface="+mn-lt"/>
                </a:rPr>
                <a:t>大数据征信实例</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569439" cy="1156855"/>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600" dirty="0"/>
                <a:t>1</a:t>
              </a:r>
              <a:r>
                <a:rPr lang="zh-CN" altLang="en-US" sz="1600" dirty="0"/>
                <a:t>、</a:t>
              </a:r>
              <a:r>
                <a:rPr lang="en-US" altLang="zh-CN" sz="1600" dirty="0"/>
                <a:t>Kabbage </a:t>
              </a:r>
              <a:r>
                <a:rPr lang="zh-CN" altLang="en-US" sz="1600" dirty="0"/>
                <a:t>公司</a:t>
              </a:r>
              <a:endParaRPr lang="en-US" altLang="zh-CN" sz="1600" dirty="0"/>
            </a:p>
            <a:p>
              <a:pPr>
                <a:lnSpc>
                  <a:spcPct val="150000"/>
                </a:lnSpc>
              </a:pPr>
              <a:r>
                <a:rPr lang="en-US" altLang="zh-CN" sz="1600" dirty="0">
                  <a:solidFill>
                    <a:srgbClr val="44546A"/>
                  </a:solidFill>
                  <a:cs typeface="+mn-ea"/>
                  <a:sym typeface="+mn-lt"/>
                </a:rPr>
                <a:t>2</a:t>
              </a:r>
              <a:r>
                <a:rPr lang="zh-CN" altLang="en-US" sz="1600" dirty="0">
                  <a:solidFill>
                    <a:srgbClr val="44546A"/>
                  </a:solidFill>
                  <a:cs typeface="+mn-ea"/>
                  <a:sym typeface="+mn-lt"/>
                </a:rPr>
                <a:t>、</a:t>
              </a:r>
              <a:r>
                <a:rPr lang="zh-CN" altLang="en-US" sz="1600" dirty="0"/>
                <a:t>芝麻信用分</a:t>
              </a:r>
              <a:endParaRPr lang="en-US" altLang="zh-CN" sz="1600" dirty="0"/>
            </a:p>
            <a:p>
              <a:pPr>
                <a:lnSpc>
                  <a:spcPct val="150000"/>
                </a:lnSpc>
              </a:pPr>
              <a:r>
                <a:rPr lang="en-US" altLang="zh-CN" sz="1600" dirty="0"/>
                <a:t>3</a:t>
              </a:r>
              <a:r>
                <a:rPr lang="zh-CN" altLang="en-US" sz="1600" dirty="0"/>
                <a:t>、传统银行征信发展趋势</a:t>
              </a:r>
              <a:endParaRPr lang="en-US" altLang="zh-CN" sz="1600"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6468587" y="2465952"/>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C9C6FFD6-A49F-43F4-AE80-51F7F6A9F23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dirty="0">
                <a:solidFill>
                  <a:srgbClr val="44546A"/>
                </a:solidFill>
                <a:cs typeface="+mn-ea"/>
                <a:sym typeface="+mn-lt"/>
              </a:rPr>
              <a:t>10</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198563721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130419" y="2770523"/>
            <a:ext cx="6109365" cy="1107996"/>
          </a:xfrm>
          <a:prstGeom prst="rect">
            <a:avLst/>
          </a:prstGeom>
          <a:noFill/>
        </p:spPr>
        <p:txBody>
          <a:bodyPr wrap="none" rtlCol="0">
            <a:spAutoFit/>
          </a:bodyPr>
          <a:lstStyle/>
          <a:p>
            <a:pPr lvl="0" algn="ctr">
              <a:defRPr/>
            </a:pPr>
            <a:r>
              <a:rPr kumimoji="1" lang="zh-CN" altLang="en-US" sz="6600" b="1" dirty="0">
                <a:solidFill>
                  <a:srgbClr val="44546A"/>
                </a:solidFill>
                <a:cs typeface="+mn-ea"/>
                <a:sym typeface="+mn-lt"/>
              </a:rPr>
              <a:t>什么是金融监管</a:t>
            </a: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金融监管的概念</a:t>
            </a:r>
          </a:p>
        </p:txBody>
      </p:sp>
      <p:sp>
        <p:nvSpPr>
          <p:cNvPr id="10" name="矩形 9">
            <a:extLst>
              <a:ext uri="{FF2B5EF4-FFF2-40B4-BE49-F238E27FC236}">
                <a16:creationId xmlns:a16="http://schemas.microsoft.com/office/drawing/2014/main" id="{C5479DF7-A64B-5D43-976E-48D0686BFC09}"/>
              </a:ext>
            </a:extLst>
          </p:cNvPr>
          <p:cNvSpPr/>
          <p:nvPr/>
        </p:nvSpPr>
        <p:spPr>
          <a:xfrm>
            <a:off x="655445" y="1363009"/>
            <a:ext cx="5716326" cy="2648955"/>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833095" y="1984864"/>
            <a:ext cx="5381517" cy="1857753"/>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dirty="0"/>
              <a:t>金融监管是金融监督和金融管理的总称。</a:t>
            </a:r>
            <a:endParaRPr lang="en-US" altLang="zh-CN" dirty="0"/>
          </a:p>
          <a:p>
            <a:pPr lvl="0">
              <a:lnSpc>
                <a:spcPct val="130000"/>
              </a:lnSpc>
              <a:defRPr/>
            </a:pPr>
            <a:r>
              <a:rPr kumimoji="1" lang="zh-CN" altLang="en-US" b="1" i="0" u="none" strike="noStrike" kern="1200" cap="none" spc="0" normalizeH="0" baseline="0" noProof="0" dirty="0">
                <a:ln>
                  <a:noFill/>
                </a:ln>
                <a:effectLst/>
                <a:uLnTx/>
                <a:uFillTx/>
                <a:cs typeface="+mn-ea"/>
                <a:sym typeface="+mn-lt"/>
              </a:rPr>
              <a:t>金融</a:t>
            </a:r>
            <a:r>
              <a:rPr kumimoji="1" lang="zh-CN" altLang="en-US" b="1" dirty="0">
                <a:cs typeface="+mn-ea"/>
                <a:sym typeface="+mn-lt"/>
              </a:rPr>
              <a:t>监督：</a:t>
            </a:r>
            <a:r>
              <a:rPr lang="zh-CN" altLang="en-US" dirty="0"/>
              <a:t>金融主管当局对金融机构实施的全面性、经常性的检查和督促</a:t>
            </a:r>
            <a:endParaRPr lang="en-US" altLang="zh-CN" dirty="0"/>
          </a:p>
          <a:p>
            <a:pPr lvl="0">
              <a:lnSpc>
                <a:spcPct val="130000"/>
              </a:lnSpc>
              <a:defRPr/>
            </a:pPr>
            <a:r>
              <a:rPr kumimoji="1" lang="zh-CN" altLang="en-US" b="1" i="0" u="none" strike="noStrike" kern="1200" cap="none" spc="0" normalizeH="0" baseline="0" noProof="0" dirty="0">
                <a:ln>
                  <a:noFill/>
                </a:ln>
                <a:effectLst/>
                <a:uLnTx/>
                <a:uFillTx/>
                <a:cs typeface="+mn-ea"/>
                <a:sym typeface="+mn-lt"/>
              </a:rPr>
              <a:t>金融管理：</a:t>
            </a:r>
            <a:r>
              <a:rPr kumimoji="1" lang="zh-CN" altLang="en-US" b="0" i="0" u="none" strike="noStrike" kern="1200" cap="none" spc="0" normalizeH="0" baseline="0" noProof="0" dirty="0">
                <a:ln>
                  <a:noFill/>
                </a:ln>
                <a:effectLst/>
                <a:uLnTx/>
                <a:uFillTx/>
                <a:cs typeface="+mn-ea"/>
                <a:sym typeface="+mn-lt"/>
              </a:rPr>
              <a:t>金融监管当局依法对金融机构开展领导、组织、协调</a:t>
            </a:r>
            <a:r>
              <a:rPr lang="zh-CN" altLang="en-US" dirty="0"/>
              <a:t>和控制等一系列活动</a:t>
            </a:r>
            <a:endParaRPr kumimoji="1" lang="zh-CN" altLang="en-US" b="0" i="0" u="none" strike="noStrike" kern="1200" cap="none" spc="0" normalizeH="0" baseline="0" noProof="0" dirty="0">
              <a:ln>
                <a:noFill/>
              </a:ln>
              <a:effectLst/>
              <a:uLnTx/>
              <a:uFillTx/>
              <a:cs typeface="+mn-ea"/>
              <a:sym typeface="+mn-lt"/>
            </a:endParaRPr>
          </a:p>
        </p:txBody>
      </p:sp>
      <p:sp>
        <p:nvSpPr>
          <p:cNvPr id="12" name="文本框 11">
            <a:extLst>
              <a:ext uri="{FF2B5EF4-FFF2-40B4-BE49-F238E27FC236}">
                <a16:creationId xmlns:a16="http://schemas.microsoft.com/office/drawing/2014/main" id="{67EC5264-C5EC-5F4C-8C6E-EFB3F8AB6A71}"/>
              </a:ext>
            </a:extLst>
          </p:cNvPr>
          <p:cNvSpPr txBox="1"/>
          <p:nvPr/>
        </p:nvSpPr>
        <p:spPr>
          <a:xfrm>
            <a:off x="1462675" y="1513487"/>
            <a:ext cx="189413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金融监管组成</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834098" y="1564958"/>
            <a:ext cx="526978" cy="369107"/>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nvGrpSpPr>
          <p:cNvPr id="21" name="Group 114">
            <a:extLst>
              <a:ext uri="{FF2B5EF4-FFF2-40B4-BE49-F238E27FC236}">
                <a16:creationId xmlns:a16="http://schemas.microsoft.com/office/drawing/2014/main" id="{57553E37-0FE9-1F41-AEF2-7ACED8C70D84}"/>
              </a:ext>
            </a:extLst>
          </p:cNvPr>
          <p:cNvGrpSpPr/>
          <p:nvPr/>
        </p:nvGrpSpPr>
        <p:grpSpPr>
          <a:xfrm>
            <a:off x="7208850" y="3574050"/>
            <a:ext cx="831667" cy="701173"/>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32" name="矩形 31">
            <a:extLst>
              <a:ext uri="{FF2B5EF4-FFF2-40B4-BE49-F238E27FC236}">
                <a16:creationId xmlns:a16="http://schemas.microsoft.com/office/drawing/2014/main" id="{93F1454C-C6D5-0543-BE7B-EFDAB04F05D8}"/>
              </a:ext>
            </a:extLst>
          </p:cNvPr>
          <p:cNvSpPr/>
          <p:nvPr/>
        </p:nvSpPr>
        <p:spPr>
          <a:xfrm>
            <a:off x="6670949" y="1366675"/>
            <a:ext cx="5163773" cy="392747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6879771" y="2203504"/>
            <a:ext cx="4789715" cy="3298147"/>
          </a:xfrm>
          <a:prstGeom prst="rect">
            <a:avLst/>
          </a:prstGeom>
          <a:noFill/>
        </p:spPr>
        <p:txBody>
          <a:bodyPr wrap="square" rtlCol="0">
            <a:spAutoFit/>
          </a:bodyPr>
          <a:lstStyle/>
          <a:p>
            <a:pPr lvl="0">
              <a:lnSpc>
                <a:spcPct val="130000"/>
              </a:lnSpc>
              <a:defRPr/>
            </a:pPr>
            <a:r>
              <a:rPr kumimoji="1" lang="zh-CN" altLang="en-US" dirty="0">
                <a:solidFill>
                  <a:prstClr val="white"/>
                </a:solidFill>
                <a:cs typeface="+mn-ea"/>
                <a:sym typeface="+mn-lt"/>
              </a:rPr>
              <a:t>金融监管的概念有狭义和广义之分。</a:t>
            </a:r>
          </a:p>
          <a:p>
            <a:pPr lvl="0">
              <a:lnSpc>
                <a:spcPct val="130000"/>
              </a:lnSpc>
              <a:defRPr/>
            </a:pPr>
            <a:r>
              <a:rPr kumimoji="1" lang="zh-CN" altLang="en-US" b="1" dirty="0">
                <a:solidFill>
                  <a:prstClr val="white"/>
                </a:solidFill>
                <a:cs typeface="+mn-ea"/>
                <a:sym typeface="+mn-lt"/>
              </a:rPr>
              <a:t>狭义：</a:t>
            </a:r>
            <a:r>
              <a:rPr kumimoji="1" lang="zh-CN" altLang="en-US" dirty="0">
                <a:solidFill>
                  <a:prstClr val="white"/>
                </a:solidFill>
                <a:cs typeface="+mn-ea"/>
                <a:sym typeface="+mn-lt"/>
              </a:rPr>
              <a:t>金融监管是指金融监管机构，包括中央银行和其他的金融监管部门，根据法律对整个金融业进行监管</a:t>
            </a:r>
          </a:p>
          <a:p>
            <a:pPr lvl="0">
              <a:lnSpc>
                <a:spcPct val="130000"/>
              </a:lnSpc>
              <a:defRPr/>
            </a:pPr>
            <a:r>
              <a:rPr kumimoji="1" lang="zh-CN" altLang="en-US" b="1" dirty="0">
                <a:solidFill>
                  <a:prstClr val="white"/>
                </a:solidFill>
                <a:cs typeface="+mn-ea"/>
                <a:sym typeface="+mn-lt"/>
              </a:rPr>
              <a:t>广义：</a:t>
            </a:r>
            <a:r>
              <a:rPr kumimoji="1" lang="zh-CN" altLang="en-US" dirty="0">
                <a:solidFill>
                  <a:prstClr val="white"/>
                </a:solidFill>
                <a:cs typeface="+mn-ea"/>
                <a:sym typeface="+mn-lt"/>
              </a:rPr>
              <a:t>金融监管包括制定相关的法律政策、金融机构对内部的控制和审核（内控）、风险管理机构的介入、成立同行业间的自律性组织、社会中介机构的介入等</a:t>
            </a:r>
          </a:p>
          <a:p>
            <a:pPr lvl="0">
              <a:lnSpc>
                <a:spcPct val="130000"/>
              </a:lnSpc>
              <a:defRPr/>
            </a:pPr>
            <a:endParaRPr kumimoji="1" lang="zh-CN" altLang="en-US" b="0" i="0" u="none" strike="noStrike" kern="1200" cap="none" spc="0" normalizeH="0" baseline="0" noProof="0" dirty="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5E953326-FE2D-B74D-9262-C1A6A0B1EB36}"/>
              </a:ext>
            </a:extLst>
          </p:cNvPr>
          <p:cNvSpPr txBox="1"/>
          <p:nvPr/>
        </p:nvSpPr>
        <p:spPr>
          <a:xfrm>
            <a:off x="7768390" y="1563852"/>
            <a:ext cx="1929001"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white"/>
                </a:solidFill>
                <a:effectLst/>
                <a:uLnTx/>
                <a:uFillTx/>
                <a:cs typeface="+mn-ea"/>
                <a:sym typeface="+mn-lt"/>
              </a:rPr>
              <a:t>金融监管概念</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7272562" y="1606215"/>
            <a:ext cx="405495" cy="411274"/>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3" name="文本框 42">
            <a:extLst>
              <a:ext uri="{FF2B5EF4-FFF2-40B4-BE49-F238E27FC236}">
                <a16:creationId xmlns:a16="http://schemas.microsoft.com/office/drawing/2014/main" id="{8A39F53D-6D6E-E0AC-1D9A-D70CBC5E4253}"/>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46" name="矩形 45">
            <a:extLst>
              <a:ext uri="{FF2B5EF4-FFF2-40B4-BE49-F238E27FC236}">
                <a16:creationId xmlns:a16="http://schemas.microsoft.com/office/drawing/2014/main" id="{46E10715-D61D-1380-FC9A-892934571DD0}"/>
              </a:ext>
            </a:extLst>
          </p:cNvPr>
          <p:cNvSpPr/>
          <p:nvPr/>
        </p:nvSpPr>
        <p:spPr>
          <a:xfrm>
            <a:off x="655445" y="4036344"/>
            <a:ext cx="5716326" cy="2571719"/>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2C39943F-5E08-9EAC-A690-73D63BBB63B2}"/>
              </a:ext>
            </a:extLst>
          </p:cNvPr>
          <p:cNvSpPr txBox="1"/>
          <p:nvPr/>
        </p:nvSpPr>
        <p:spPr>
          <a:xfrm>
            <a:off x="825839" y="4687076"/>
            <a:ext cx="5381517" cy="1857753"/>
          </a:xfrm>
          <a:prstGeom prst="rect">
            <a:avLst/>
          </a:prstGeom>
          <a:noFill/>
        </p:spPr>
        <p:txBody>
          <a:bodyPr wrap="square" rtlCol="0">
            <a:spAutoFit/>
          </a:bodyPr>
          <a:lstStyle/>
          <a:p>
            <a:pPr lvl="0">
              <a:lnSpc>
                <a:spcPct val="130000"/>
              </a:lnSpc>
              <a:defRPr/>
            </a:pPr>
            <a:r>
              <a:rPr lang="zh-CN" altLang="en-US" dirty="0"/>
              <a:t>金融监管可以降低整个金融体系的风险，守住不发生系统性金融风险的底线，促进金融业</a:t>
            </a:r>
            <a:r>
              <a:rPr lang="zh-CN" altLang="en-US" b="1" dirty="0"/>
              <a:t>健康发展</a:t>
            </a:r>
            <a:r>
              <a:rPr lang="zh-CN" altLang="en-US" dirty="0"/>
              <a:t>。 但同时也容易因监管成本过高导致</a:t>
            </a:r>
            <a:r>
              <a:rPr lang="zh-CN" altLang="en-US" b="1" dirty="0"/>
              <a:t>入不敷出</a:t>
            </a:r>
            <a:r>
              <a:rPr lang="zh-CN" altLang="en-US" dirty="0"/>
              <a:t>。</a:t>
            </a:r>
            <a:endParaRPr lang="en-US" altLang="zh-CN" dirty="0"/>
          </a:p>
          <a:p>
            <a:pPr lvl="0">
              <a:lnSpc>
                <a:spcPct val="130000"/>
              </a:lnSpc>
              <a:defRPr/>
            </a:pPr>
            <a:r>
              <a:rPr lang="zh-CN" altLang="en-US" dirty="0"/>
              <a:t>因此，金融监管存在一个需要重点关注的问题，即</a:t>
            </a:r>
            <a:r>
              <a:rPr lang="zh-CN" altLang="en-US" b="1" dirty="0"/>
              <a:t>平衡监管成本和监管效率</a:t>
            </a:r>
            <a:r>
              <a:rPr lang="zh-CN" altLang="en-US" dirty="0"/>
              <a:t>。</a:t>
            </a:r>
            <a:endParaRPr lang="zh-CN" altLang="en-US" b="1" dirty="0"/>
          </a:p>
        </p:txBody>
      </p:sp>
      <p:sp>
        <p:nvSpPr>
          <p:cNvPr id="48" name="文本框 47">
            <a:extLst>
              <a:ext uri="{FF2B5EF4-FFF2-40B4-BE49-F238E27FC236}">
                <a16:creationId xmlns:a16="http://schemas.microsoft.com/office/drawing/2014/main" id="{55124639-ADE0-7083-2120-EFAA7E673C27}"/>
              </a:ext>
            </a:extLst>
          </p:cNvPr>
          <p:cNvSpPr txBox="1"/>
          <p:nvPr/>
        </p:nvSpPr>
        <p:spPr>
          <a:xfrm>
            <a:off x="1455419" y="4215699"/>
            <a:ext cx="2586810"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srgbClr val="44546A"/>
                </a:solidFill>
                <a:effectLst/>
                <a:uLnTx/>
                <a:uFillTx/>
                <a:cs typeface="+mn-ea"/>
                <a:sym typeface="+mn-lt"/>
              </a:rPr>
              <a:t>金融监管意义</a:t>
            </a:r>
          </a:p>
        </p:txBody>
      </p:sp>
      <p:grpSp>
        <p:nvGrpSpPr>
          <p:cNvPr id="49" name="Group 102">
            <a:extLst>
              <a:ext uri="{FF2B5EF4-FFF2-40B4-BE49-F238E27FC236}">
                <a16:creationId xmlns:a16="http://schemas.microsoft.com/office/drawing/2014/main" id="{8F20B8CE-18C0-32E4-B04E-BEF4BCB2967B}"/>
              </a:ext>
            </a:extLst>
          </p:cNvPr>
          <p:cNvGrpSpPr/>
          <p:nvPr/>
        </p:nvGrpSpPr>
        <p:grpSpPr>
          <a:xfrm>
            <a:off x="826842" y="4267170"/>
            <a:ext cx="526978" cy="369107"/>
            <a:chOff x="4451350" y="1993900"/>
            <a:chExt cx="550863" cy="398462"/>
          </a:xfrm>
          <a:solidFill>
            <a:schemeClr val="tx2"/>
          </a:solidFill>
        </p:grpSpPr>
        <p:sp>
          <p:nvSpPr>
            <p:cNvPr id="50" name="Freeform 62">
              <a:extLst>
                <a:ext uri="{FF2B5EF4-FFF2-40B4-BE49-F238E27FC236}">
                  <a16:creationId xmlns:a16="http://schemas.microsoft.com/office/drawing/2014/main" id="{0EA16106-79D9-BFDD-6A81-F5F9B358A3D9}"/>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1" name="Freeform 63">
              <a:extLst>
                <a:ext uri="{FF2B5EF4-FFF2-40B4-BE49-F238E27FC236}">
                  <a16:creationId xmlns:a16="http://schemas.microsoft.com/office/drawing/2014/main" id="{6C6DB74E-6C9F-BD30-9DC9-E9A51B4486CC}"/>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2" name="Freeform 64">
              <a:extLst>
                <a:ext uri="{FF2B5EF4-FFF2-40B4-BE49-F238E27FC236}">
                  <a16:creationId xmlns:a16="http://schemas.microsoft.com/office/drawing/2014/main" id="{1D94B041-380E-CF6F-1067-466A8712F8EB}"/>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53" name="Freeform 65">
              <a:extLst>
                <a:ext uri="{FF2B5EF4-FFF2-40B4-BE49-F238E27FC236}">
                  <a16:creationId xmlns:a16="http://schemas.microsoft.com/office/drawing/2014/main" id="{CF1B074E-86D5-5B12-7830-7F1C3B5837D8}"/>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2" grpId="0" animBg="1"/>
      <p:bldP spid="33" grpId="0"/>
      <p:bldP spid="34" grpId="0"/>
      <p:bldP spid="46" grpId="0" animBg="1"/>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金融监管的方式</a:t>
            </a:r>
          </a:p>
        </p:txBody>
      </p:sp>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037249" cy="898051"/>
            <a:chOff x="5971177" y="1605306"/>
            <a:chExt cx="5037249" cy="898051"/>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00832" y="1949359"/>
              <a:ext cx="4407594"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以监管部门为代表</a:t>
              </a:r>
              <a:r>
                <a:rPr lang="zh-CN" altLang="en-US" dirty="0"/>
                <a:t>的外部监管是一种使公共利益不受侵害的强制性的制度安排</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2601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外部监管</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2686161"/>
            <a:ext cx="5037249" cy="1590548"/>
            <a:chOff x="5971177" y="2728803"/>
            <a:chExt cx="5037249" cy="1590548"/>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00832" y="3072856"/>
              <a:ext cx="4407594" cy="1246495"/>
            </a:xfrm>
            <a:prstGeom prst="rect">
              <a:avLst/>
            </a:prstGeom>
            <a:noFill/>
          </p:spPr>
          <p:txBody>
            <a:bodyPr wrap="square" rtlCol="0">
              <a:spAutoFit/>
            </a:bodyPr>
            <a:lstStyle/>
            <a:p>
              <a:pPr>
                <a:lnSpc>
                  <a:spcPts val="1800"/>
                </a:lnSpc>
              </a:pPr>
              <a:r>
                <a:rPr lang="zh-CN" altLang="en-US" sz="1600" dirty="0"/>
                <a:t>即金融机构对自身的内部运作、人员的配置以及资金安全进行监管控制，为了提高运作能力、保护所控资产的安全与完整、确保有关法律法规和规章制度的贯彻与执行而制定的一系列控制方法、程序和措施。</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3340698"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金融机构的自我管理</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749504" y="4436255"/>
            <a:ext cx="5037249" cy="799380"/>
            <a:chOff x="5971177" y="3884741"/>
            <a:chExt cx="5037249" cy="799380"/>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600832" y="4228794"/>
              <a:ext cx="4407594" cy="323165"/>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包括民众监督和中介机构监督</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社会监督</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5749504" y="5456653"/>
            <a:ext cx="5037249" cy="898051"/>
            <a:chOff x="5971177" y="5005999"/>
            <a:chExt cx="5037249" cy="898051"/>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43" name="文本框 42">
              <a:extLst>
                <a:ext uri="{FF2B5EF4-FFF2-40B4-BE49-F238E27FC236}">
                  <a16:creationId xmlns:a16="http://schemas.microsoft.com/office/drawing/2014/main" id="{754EFAEB-C307-4B20-B45B-9299E9F7C4A3}"/>
                </a:ext>
              </a:extLst>
            </p:cNvPr>
            <p:cNvSpPr txBox="1"/>
            <p:nvPr/>
          </p:nvSpPr>
          <p:spPr>
            <a:xfrm>
              <a:off x="6600832" y="5350052"/>
              <a:ext cx="4407594"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在现实生活中经常发现的恶意抵赖同样会存在于网络上</a:t>
              </a:r>
              <a:endParaRPr kumimoji="0" lang="zh-CN" altLang="en-US" b="0" i="0" u="none" strike="noStrike" kern="1200" cap="none" spc="0" normalizeH="0" baseline="0" noProof="0" dirty="0">
                <a:ln>
                  <a:noFill/>
                </a:ln>
                <a:solidFill>
                  <a:srgbClr val="222A35"/>
                </a:solidFill>
                <a:effectLst/>
                <a:uLnTx/>
                <a:uFillTx/>
                <a:cs typeface="+mn-ea"/>
                <a:sym typeface="+mn-lt"/>
              </a:endParaRP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交易抵赖</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ED9D8EC7-4399-17FD-F17D-20D284D84016}"/>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3875670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33910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44546A"/>
                </a:solidFill>
                <a:effectLst/>
                <a:uLnTx/>
                <a:uFillTx/>
                <a:cs typeface="+mn-ea"/>
                <a:sym typeface="+mn-lt"/>
              </a:rPr>
              <a:t>金融监管的手段</a:t>
            </a:r>
          </a:p>
        </p:txBody>
      </p:sp>
      <p:cxnSp>
        <p:nvCxnSpPr>
          <p:cNvPr id="45" name="直接连接符 44">
            <a:extLst>
              <a:ext uri="{FF2B5EF4-FFF2-40B4-BE49-F238E27FC236}">
                <a16:creationId xmlns:a16="http://schemas.microsoft.com/office/drawing/2014/main" id="{B8CCC7C8-3F28-4377-916A-A197EBDC6EDF}"/>
              </a:ext>
            </a:extLst>
          </p:cNvPr>
          <p:cNvCxnSpPr/>
          <p:nvPr/>
        </p:nvCxnSpPr>
        <p:spPr>
          <a:xfrm>
            <a:off x="175681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6608834"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4006652"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9021953"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597901"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156155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3811394"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6413576"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8826695"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138716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3636811"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8652367"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6267378"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1547185"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3811460"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6411547"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8826992"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a:extLst>
              <a:ext uri="{FF2B5EF4-FFF2-40B4-BE49-F238E27FC236}">
                <a16:creationId xmlns:a16="http://schemas.microsoft.com/office/drawing/2014/main" id="{6CA568C2-C8E0-4F1D-9B4A-4526DBB27A05}"/>
              </a:ext>
            </a:extLst>
          </p:cNvPr>
          <p:cNvSpPr txBox="1"/>
          <p:nvPr/>
        </p:nvSpPr>
        <p:spPr>
          <a:xfrm>
            <a:off x="465292" y="1424653"/>
            <a:ext cx="3025714" cy="1200329"/>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通</a:t>
            </a:r>
            <a:r>
              <a:rPr lang="zh-CN" altLang="en-US" dirty="0"/>
              <a:t>过制定法律条文及条款规定，来遏制金融行业的不良行为发生和促进其向良好方向发展</a:t>
            </a:r>
            <a:endParaRPr lang="zh-CN" altLang="en-US" dirty="0">
              <a:solidFill>
                <a:schemeClr val="tx1">
                  <a:lumMod val="75000"/>
                  <a:lumOff val="25000"/>
                </a:schemeClr>
              </a:solidFill>
              <a:cs typeface="+mn-ea"/>
              <a:sym typeface="+mn-lt"/>
            </a:endParaRPr>
          </a:p>
        </p:txBody>
      </p:sp>
      <p:sp>
        <p:nvSpPr>
          <p:cNvPr id="81" name="文本框 80">
            <a:extLst>
              <a:ext uri="{FF2B5EF4-FFF2-40B4-BE49-F238E27FC236}">
                <a16:creationId xmlns:a16="http://schemas.microsoft.com/office/drawing/2014/main" id="{6847482B-3B89-4CCA-A864-93316BF4A4B6}"/>
              </a:ext>
            </a:extLst>
          </p:cNvPr>
          <p:cNvSpPr txBox="1"/>
          <p:nvPr/>
        </p:nvSpPr>
        <p:spPr>
          <a:xfrm>
            <a:off x="2417908" y="4491990"/>
            <a:ext cx="3441975" cy="1200329"/>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依照法律享有金融监管权的行政机关，对金融机构及其相关活动进行</a:t>
            </a:r>
            <a:r>
              <a:rPr lang="zh-CN" altLang="en-US" dirty="0"/>
              <a:t>管理、规范和监督的行为，属于国家行政权力的范畴</a:t>
            </a:r>
            <a:endParaRPr lang="zh-CN" altLang="en-US" dirty="0">
              <a:solidFill>
                <a:schemeClr val="tx1">
                  <a:lumMod val="75000"/>
                  <a:lumOff val="25000"/>
                </a:schemeClr>
              </a:solidFill>
              <a:cs typeface="+mn-ea"/>
              <a:sym typeface="+mn-lt"/>
            </a:endParaRPr>
          </a:p>
        </p:txBody>
      </p:sp>
      <p:sp>
        <p:nvSpPr>
          <p:cNvPr id="82" name="文本框 81">
            <a:extLst>
              <a:ext uri="{FF2B5EF4-FFF2-40B4-BE49-F238E27FC236}">
                <a16:creationId xmlns:a16="http://schemas.microsoft.com/office/drawing/2014/main" id="{4B43C3FE-7204-4B9D-B751-D66DB59CB6DF}"/>
              </a:ext>
            </a:extLst>
          </p:cNvPr>
          <p:cNvSpPr txBox="1"/>
          <p:nvPr/>
        </p:nvSpPr>
        <p:spPr>
          <a:xfrm>
            <a:off x="5513853" y="1545344"/>
            <a:ext cx="2693914" cy="1200329"/>
          </a:xfrm>
          <a:prstGeom prst="rect">
            <a:avLst/>
          </a:prstGeom>
          <a:noFill/>
        </p:spPr>
        <p:txBody>
          <a:bodyPr wrap="square" rtlCol="0">
            <a:spAutoFit/>
          </a:bodyPr>
          <a:lstStyle/>
          <a:p>
            <a:r>
              <a:rPr lang="zh-CN" altLang="en-US" dirty="0"/>
              <a:t>如发现了金融市场中存在的问题，相关部门通 过经济手段对责任主体进行处罚</a:t>
            </a:r>
            <a:endParaRPr lang="zh-CN" altLang="en-US" dirty="0">
              <a:solidFill>
                <a:schemeClr val="tx1">
                  <a:lumMod val="75000"/>
                  <a:lumOff val="25000"/>
                </a:schemeClr>
              </a:solidFill>
              <a:cs typeface="+mn-ea"/>
              <a:sym typeface="+mn-lt"/>
            </a:endParaRPr>
          </a:p>
        </p:txBody>
      </p:sp>
      <p:sp>
        <p:nvSpPr>
          <p:cNvPr id="83" name="文本框 82">
            <a:extLst>
              <a:ext uri="{FF2B5EF4-FFF2-40B4-BE49-F238E27FC236}">
                <a16:creationId xmlns:a16="http://schemas.microsoft.com/office/drawing/2014/main" id="{DE269BEB-CEE9-4413-AD3B-309EDC315D1D}"/>
              </a:ext>
            </a:extLst>
          </p:cNvPr>
          <p:cNvSpPr txBox="1"/>
          <p:nvPr/>
        </p:nvSpPr>
        <p:spPr>
          <a:xfrm>
            <a:off x="7765679" y="4521200"/>
            <a:ext cx="2961458" cy="923330"/>
          </a:xfrm>
          <a:prstGeom prst="rect">
            <a:avLst/>
          </a:prstGeom>
          <a:noFill/>
        </p:spPr>
        <p:txBody>
          <a:bodyPr wrap="square" rtlCol="0">
            <a:spAutoFit/>
          </a:bodyPr>
          <a:lstStyle/>
          <a:p>
            <a:r>
              <a:rPr lang="zh-CN" altLang="en-US" dirty="0"/>
              <a:t>通过信息技术对金融市场的活动进行管理，即在人工智能时代背景下大数据的应用</a:t>
            </a:r>
            <a:endParaRPr lang="zh-CN" altLang="en-US" dirty="0">
              <a:solidFill>
                <a:schemeClr val="tx1">
                  <a:lumMod val="75000"/>
                  <a:lumOff val="25000"/>
                </a:schemeClr>
              </a:solidFill>
              <a:cs typeface="+mn-ea"/>
              <a:sym typeface="+mn-lt"/>
            </a:endParaRPr>
          </a:p>
        </p:txBody>
      </p:sp>
      <p:sp>
        <p:nvSpPr>
          <p:cNvPr id="84" name="文本框 83">
            <a:extLst>
              <a:ext uri="{FF2B5EF4-FFF2-40B4-BE49-F238E27FC236}">
                <a16:creationId xmlns:a16="http://schemas.microsoft.com/office/drawing/2014/main" id="{EE54D6A5-34BB-4A05-AE99-5C641BF3A18A}"/>
              </a:ext>
            </a:extLst>
          </p:cNvPr>
          <p:cNvSpPr txBox="1"/>
          <p:nvPr/>
        </p:nvSpPr>
        <p:spPr>
          <a:xfrm>
            <a:off x="985210" y="2954655"/>
            <a:ext cx="1411858"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法律手段</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a:extLst>
              <a:ext uri="{FF2B5EF4-FFF2-40B4-BE49-F238E27FC236}">
                <a16:creationId xmlns:a16="http://schemas.microsoft.com/office/drawing/2014/main" id="{046339C0-D9E3-4E7D-835B-CFEB75984662}"/>
              </a:ext>
            </a:extLst>
          </p:cNvPr>
          <p:cNvSpPr txBox="1"/>
          <p:nvPr/>
        </p:nvSpPr>
        <p:spPr>
          <a:xfrm>
            <a:off x="5972738" y="2954655"/>
            <a:ext cx="1439628"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经济手段</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3014964" y="4001770"/>
            <a:ext cx="1991994"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行政手段</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8357092" y="4001770"/>
            <a:ext cx="1501882"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技术手段</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D030389C-C3B6-FB4E-4FD3-41E7FEB3B24B}"/>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01</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7206588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Effect transition="in" filter="fade">
                                      <p:cBhvr>
                                        <p:cTn id="64" dur="500"/>
                                        <p:tgtEl>
                                          <p:spTgt spid="6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8"/>
                                        </p:tgtEl>
                                        <p:attrNameLst>
                                          <p:attrName>style.visibility</p:attrName>
                                        </p:attrNameLst>
                                      </p:cBhvr>
                                      <p:to>
                                        <p:strVal val="visible"/>
                                      </p:to>
                                    </p:set>
                                    <p:anim calcmode="lin" valueType="num">
                                      <p:cBhvr>
                                        <p:cTn id="82" dur="500" fill="hold"/>
                                        <p:tgtEl>
                                          <p:spTgt spid="78"/>
                                        </p:tgtEl>
                                        <p:attrNameLst>
                                          <p:attrName>ppt_w</p:attrName>
                                        </p:attrNameLst>
                                      </p:cBhvr>
                                      <p:tavLst>
                                        <p:tav tm="0">
                                          <p:val>
                                            <p:fltVal val="0"/>
                                          </p:val>
                                        </p:tav>
                                        <p:tav tm="100000">
                                          <p:val>
                                            <p:strVal val="#ppt_w"/>
                                          </p:val>
                                        </p:tav>
                                      </p:tavLst>
                                    </p:anim>
                                    <p:anim calcmode="lin" valueType="num">
                                      <p:cBhvr>
                                        <p:cTn id="83" dur="500" fill="hold"/>
                                        <p:tgtEl>
                                          <p:spTgt spid="78"/>
                                        </p:tgtEl>
                                        <p:attrNameLst>
                                          <p:attrName>ppt_h</p:attrName>
                                        </p:attrNameLst>
                                      </p:cBhvr>
                                      <p:tavLst>
                                        <p:tav tm="0">
                                          <p:val>
                                            <p:fltVal val="0"/>
                                          </p:val>
                                        </p:tav>
                                        <p:tav tm="100000">
                                          <p:val>
                                            <p:strVal val="#ppt_h"/>
                                          </p:val>
                                        </p:tav>
                                      </p:tavLst>
                                    </p:anim>
                                    <p:animEffect transition="in" filter="fade">
                                      <p:cBhvr>
                                        <p:cTn id="84" dur="500"/>
                                        <p:tgtEl>
                                          <p:spTgt spid="7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 calcmode="lin" valueType="num">
                                      <p:cBhvr>
                                        <p:cTn id="102" dur="500" fill="hold"/>
                                        <p:tgtEl>
                                          <p:spTgt spid="82"/>
                                        </p:tgtEl>
                                        <p:attrNameLst>
                                          <p:attrName>ppt_w</p:attrName>
                                        </p:attrNameLst>
                                      </p:cBhvr>
                                      <p:tavLst>
                                        <p:tav tm="0">
                                          <p:val>
                                            <p:fltVal val="0"/>
                                          </p:val>
                                        </p:tav>
                                        <p:tav tm="100000">
                                          <p:val>
                                            <p:strVal val="#ppt_w"/>
                                          </p:val>
                                        </p:tav>
                                      </p:tavLst>
                                    </p:anim>
                                    <p:anim calcmode="lin" valueType="num">
                                      <p:cBhvr>
                                        <p:cTn id="103" dur="500" fill="hold"/>
                                        <p:tgtEl>
                                          <p:spTgt spid="82"/>
                                        </p:tgtEl>
                                        <p:attrNameLst>
                                          <p:attrName>ppt_h</p:attrName>
                                        </p:attrNameLst>
                                      </p:cBhvr>
                                      <p:tavLst>
                                        <p:tav tm="0">
                                          <p:val>
                                            <p:fltVal val="0"/>
                                          </p:val>
                                        </p:tav>
                                        <p:tav tm="100000">
                                          <p:val>
                                            <p:strVal val="#ppt_h"/>
                                          </p:val>
                                        </p:tav>
                                      </p:tavLst>
                                    </p:anim>
                                    <p:animEffect transition="in" filter="fade">
                                      <p:cBhvr>
                                        <p:cTn id="104" dur="500"/>
                                        <p:tgtEl>
                                          <p:spTgt spid="8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83"/>
                                        </p:tgtEl>
                                        <p:attrNameLst>
                                          <p:attrName>style.visibility</p:attrName>
                                        </p:attrNameLst>
                                      </p:cBhvr>
                                      <p:to>
                                        <p:strVal val="visible"/>
                                      </p:to>
                                    </p:set>
                                    <p:anim calcmode="lin" valueType="num">
                                      <p:cBhvr>
                                        <p:cTn id="107" dur="500" fill="hold"/>
                                        <p:tgtEl>
                                          <p:spTgt spid="83"/>
                                        </p:tgtEl>
                                        <p:attrNameLst>
                                          <p:attrName>ppt_w</p:attrName>
                                        </p:attrNameLst>
                                      </p:cBhvr>
                                      <p:tavLst>
                                        <p:tav tm="0">
                                          <p:val>
                                            <p:fltVal val="0"/>
                                          </p:val>
                                        </p:tav>
                                        <p:tav tm="100000">
                                          <p:val>
                                            <p:strVal val="#ppt_w"/>
                                          </p:val>
                                        </p:tav>
                                      </p:tavLst>
                                    </p:anim>
                                    <p:anim calcmode="lin" valueType="num">
                                      <p:cBhvr>
                                        <p:cTn id="108" dur="500" fill="hold"/>
                                        <p:tgtEl>
                                          <p:spTgt spid="83"/>
                                        </p:tgtEl>
                                        <p:attrNameLst>
                                          <p:attrName>ppt_h</p:attrName>
                                        </p:attrNameLst>
                                      </p:cBhvr>
                                      <p:tavLst>
                                        <p:tav tm="0">
                                          <p:val>
                                            <p:fltVal val="0"/>
                                          </p:val>
                                        </p:tav>
                                        <p:tav tm="100000">
                                          <p:val>
                                            <p:strVal val="#ppt_h"/>
                                          </p:val>
                                        </p:tav>
                                      </p:tavLst>
                                    </p:anim>
                                    <p:animEffect transition="in" filter="fade">
                                      <p:cBhvr>
                                        <p:cTn id="109" dur="500"/>
                                        <p:tgtEl>
                                          <p:spTgt spid="8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 calcmode="lin" valueType="num">
                                      <p:cBhvr>
                                        <p:cTn id="112" dur="500" fill="hold"/>
                                        <p:tgtEl>
                                          <p:spTgt spid="84"/>
                                        </p:tgtEl>
                                        <p:attrNameLst>
                                          <p:attrName>ppt_w</p:attrName>
                                        </p:attrNameLst>
                                      </p:cBhvr>
                                      <p:tavLst>
                                        <p:tav tm="0">
                                          <p:val>
                                            <p:fltVal val="0"/>
                                          </p:val>
                                        </p:tav>
                                        <p:tav tm="100000">
                                          <p:val>
                                            <p:strVal val="#ppt_w"/>
                                          </p:val>
                                        </p:tav>
                                      </p:tavLst>
                                    </p:anim>
                                    <p:anim calcmode="lin" valueType="num">
                                      <p:cBhvr>
                                        <p:cTn id="113" dur="500" fill="hold"/>
                                        <p:tgtEl>
                                          <p:spTgt spid="84"/>
                                        </p:tgtEl>
                                        <p:attrNameLst>
                                          <p:attrName>ppt_h</p:attrName>
                                        </p:attrNameLst>
                                      </p:cBhvr>
                                      <p:tavLst>
                                        <p:tav tm="0">
                                          <p:val>
                                            <p:fltVal val="0"/>
                                          </p:val>
                                        </p:tav>
                                        <p:tav tm="100000">
                                          <p:val>
                                            <p:strVal val="#ppt_h"/>
                                          </p:val>
                                        </p:tav>
                                      </p:tavLst>
                                    </p:anim>
                                    <p:animEffect transition="in" filter="fade">
                                      <p:cBhvr>
                                        <p:cTn id="114" dur="500"/>
                                        <p:tgtEl>
                                          <p:spTgt spid="84"/>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ppt_w</p:attrName>
                                        </p:attrNameLst>
                                      </p:cBhvr>
                                      <p:tavLst>
                                        <p:tav tm="0">
                                          <p:val>
                                            <p:fltVal val="0"/>
                                          </p:val>
                                        </p:tav>
                                        <p:tav tm="100000">
                                          <p:val>
                                            <p:strVal val="#ppt_w"/>
                                          </p:val>
                                        </p:tav>
                                      </p:tavLst>
                                    </p:anim>
                                    <p:anim calcmode="lin" valueType="num">
                                      <p:cBhvr>
                                        <p:cTn id="118" dur="500" fill="hold"/>
                                        <p:tgtEl>
                                          <p:spTgt spid="85"/>
                                        </p:tgtEl>
                                        <p:attrNameLst>
                                          <p:attrName>ppt_h</p:attrName>
                                        </p:attrNameLst>
                                      </p:cBhvr>
                                      <p:tavLst>
                                        <p:tav tm="0">
                                          <p:val>
                                            <p:fltVal val="0"/>
                                          </p:val>
                                        </p:tav>
                                        <p:tav tm="100000">
                                          <p:val>
                                            <p:strVal val="#ppt_h"/>
                                          </p:val>
                                        </p:tav>
                                      </p:tavLst>
                                    </p:anim>
                                    <p:animEffect transition="in" filter="fade">
                                      <p:cBhvr>
                                        <p:cTn id="119" dur="500"/>
                                        <p:tgtEl>
                                          <p:spTgt spid="8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6"/>
                                        </p:tgtEl>
                                        <p:attrNameLst>
                                          <p:attrName>style.visibility</p:attrName>
                                        </p:attrNameLst>
                                      </p:cBhvr>
                                      <p:to>
                                        <p:strVal val="visible"/>
                                      </p:to>
                                    </p:set>
                                    <p:anim calcmode="lin" valueType="num">
                                      <p:cBhvr>
                                        <p:cTn id="122" dur="500" fill="hold"/>
                                        <p:tgtEl>
                                          <p:spTgt spid="86"/>
                                        </p:tgtEl>
                                        <p:attrNameLst>
                                          <p:attrName>ppt_w</p:attrName>
                                        </p:attrNameLst>
                                      </p:cBhvr>
                                      <p:tavLst>
                                        <p:tav tm="0">
                                          <p:val>
                                            <p:fltVal val="0"/>
                                          </p:val>
                                        </p:tav>
                                        <p:tav tm="100000">
                                          <p:val>
                                            <p:strVal val="#ppt_w"/>
                                          </p:val>
                                        </p:tav>
                                      </p:tavLst>
                                    </p:anim>
                                    <p:anim calcmode="lin" valueType="num">
                                      <p:cBhvr>
                                        <p:cTn id="123" dur="500" fill="hold"/>
                                        <p:tgtEl>
                                          <p:spTgt spid="86"/>
                                        </p:tgtEl>
                                        <p:attrNameLst>
                                          <p:attrName>ppt_h</p:attrName>
                                        </p:attrNameLst>
                                      </p:cBhvr>
                                      <p:tavLst>
                                        <p:tav tm="0">
                                          <p:val>
                                            <p:fltVal val="0"/>
                                          </p:val>
                                        </p:tav>
                                        <p:tav tm="100000">
                                          <p:val>
                                            <p:strVal val="#ppt_h"/>
                                          </p:val>
                                        </p:tav>
                                      </p:tavLst>
                                    </p:anim>
                                    <p:animEffect transition="in" filter="fade">
                                      <p:cBhvr>
                                        <p:cTn id="124" dur="500"/>
                                        <p:tgtEl>
                                          <p:spTgt spid="8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p:cTn id="127" dur="500" fill="hold"/>
                                        <p:tgtEl>
                                          <p:spTgt spid="87"/>
                                        </p:tgtEl>
                                        <p:attrNameLst>
                                          <p:attrName>ppt_w</p:attrName>
                                        </p:attrNameLst>
                                      </p:cBhvr>
                                      <p:tavLst>
                                        <p:tav tm="0">
                                          <p:val>
                                            <p:fltVal val="0"/>
                                          </p:val>
                                        </p:tav>
                                        <p:tav tm="100000">
                                          <p:val>
                                            <p:strVal val="#ppt_w"/>
                                          </p:val>
                                        </p:tav>
                                      </p:tavLst>
                                    </p:anim>
                                    <p:anim calcmode="lin" valueType="num">
                                      <p:cBhvr>
                                        <p:cTn id="128" dur="500" fill="hold"/>
                                        <p:tgtEl>
                                          <p:spTgt spid="87"/>
                                        </p:tgtEl>
                                        <p:attrNameLst>
                                          <p:attrName>ppt_h</p:attrName>
                                        </p:attrNameLst>
                                      </p:cBhvr>
                                      <p:tavLst>
                                        <p:tav tm="0">
                                          <p:val>
                                            <p:fltVal val="0"/>
                                          </p:val>
                                        </p:tav>
                                        <p:tav tm="100000">
                                          <p:val>
                                            <p:strVal val="#ppt_h"/>
                                          </p:val>
                                        </p:tav>
                                      </p:tavLst>
                                    </p:anim>
                                    <p:animEffect transition="in" filter="fade">
                                      <p:cBhvr>
                                        <p:cTn id="12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0" grpId="0"/>
      <p:bldP spid="80" grpId="1"/>
      <p:bldP spid="81" grpId="0"/>
      <p:bldP spid="81" grpId="1"/>
      <p:bldP spid="82" grpId="0"/>
      <p:bldP spid="82" grpId="1"/>
      <p:bldP spid="83" grpId="0"/>
      <p:bldP spid="83" grpId="1"/>
      <p:bldP spid="84" grpId="0"/>
      <p:bldP spid="84" grpId="1"/>
      <p:bldP spid="85" grpId="0"/>
      <p:bldP spid="85" grpId="1"/>
      <p:bldP spid="86" grpId="0"/>
      <p:bldP spid="86" grpId="1"/>
      <p:bldP spid="87" grpId="0"/>
      <p:bldP spid="8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703045" y="2874458"/>
            <a:ext cx="6955750" cy="1107996"/>
          </a:xfrm>
          <a:prstGeom prst="rect">
            <a:avLst/>
          </a:prstGeom>
          <a:noFill/>
        </p:spPr>
        <p:txBody>
          <a:bodyPr wrap="none" rtlCol="0">
            <a:spAutoFit/>
          </a:bodyPr>
          <a:lstStyle/>
          <a:p>
            <a:pPr lvl="0"/>
            <a:r>
              <a:rPr kumimoji="1" lang="zh-CN" altLang="en-US" sz="6600" b="1" dirty="0">
                <a:solidFill>
                  <a:srgbClr val="44546A"/>
                </a:solidFill>
                <a:cs typeface="+mn-ea"/>
                <a:sym typeface="+mn-lt"/>
              </a:rPr>
              <a:t>金融监管的重要性</a:t>
            </a:r>
          </a:p>
        </p:txBody>
      </p:sp>
      <p:pic>
        <p:nvPicPr>
          <p:cNvPr id="10" name="图片 9" descr="图表, 旭日形&#10;&#10;描述已自动生成">
            <a:extLst>
              <a:ext uri="{FF2B5EF4-FFF2-40B4-BE49-F238E27FC236}">
                <a16:creationId xmlns:a16="http://schemas.microsoft.com/office/drawing/2014/main" id="{9A85B618-6854-88B9-36E5-0B1DF47A4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05452644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1151904" y="237507"/>
            <a:ext cx="2646878" cy="461665"/>
          </a:xfrm>
          <a:prstGeom prst="rect">
            <a:avLst/>
          </a:prstGeom>
          <a:noFill/>
        </p:spPr>
        <p:txBody>
          <a:bodyPr wrap="none" rtlCol="0">
            <a:spAutoFit/>
          </a:bodyPr>
          <a:lstStyle/>
          <a:p>
            <a:pPr lvl="0"/>
            <a:r>
              <a:rPr kumimoji="1" lang="zh-CN" altLang="en-US" sz="2400" b="1" dirty="0">
                <a:solidFill>
                  <a:srgbClr val="44546A"/>
                </a:solidFill>
                <a:cs typeface="+mn-ea"/>
                <a:sym typeface="+mn-lt"/>
              </a:rPr>
              <a:t>金融监管的重要性</a:t>
            </a: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429FAD5C-E872-04D5-D8D3-469B441B471D}"/>
              </a:ext>
            </a:extLst>
          </p:cNvPr>
          <p:cNvSpPr txBox="1"/>
          <p:nvPr/>
        </p:nvSpPr>
        <p:spPr>
          <a:xfrm>
            <a:off x="230578" y="249937"/>
            <a:ext cx="7257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solidFill>
                  <a:srgbClr val="44546A"/>
                </a:solidFill>
                <a:effectLst/>
                <a:uLnTx/>
                <a:uFillTx/>
                <a:cs typeface="+mn-ea"/>
                <a:sym typeface="+mn-lt"/>
              </a:rPr>
              <a:t>02</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7" name="矩形 6">
            <a:extLst>
              <a:ext uri="{FF2B5EF4-FFF2-40B4-BE49-F238E27FC236}">
                <a16:creationId xmlns:a16="http://schemas.microsoft.com/office/drawing/2014/main" id="{79A22C21-CEB4-2579-A2F5-D306FBE13F69}"/>
              </a:ext>
            </a:extLst>
          </p:cNvPr>
          <p:cNvSpPr/>
          <p:nvPr/>
        </p:nvSpPr>
        <p:spPr>
          <a:xfrm>
            <a:off x="5576753" y="3960857"/>
            <a:ext cx="3325191" cy="193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0" name="直线连接符 3">
            <a:extLst>
              <a:ext uri="{FF2B5EF4-FFF2-40B4-BE49-F238E27FC236}">
                <a16:creationId xmlns:a16="http://schemas.microsoft.com/office/drawing/2014/main" id="{D32ACC80-8986-3452-8756-7F1F02E8F167}"/>
              </a:ext>
            </a:extLst>
          </p:cNvPr>
          <p:cNvCxnSpPr>
            <a:cxnSpLocks/>
          </p:cNvCxnSpPr>
          <p:nvPr/>
        </p:nvCxnSpPr>
        <p:spPr>
          <a:xfrm>
            <a:off x="3399017" y="3960857"/>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线连接符 4">
            <a:extLst>
              <a:ext uri="{FF2B5EF4-FFF2-40B4-BE49-F238E27FC236}">
                <a16:creationId xmlns:a16="http://schemas.microsoft.com/office/drawing/2014/main" id="{4B21CD50-F31E-52FA-A847-77E11227DDC7}"/>
              </a:ext>
            </a:extLst>
          </p:cNvPr>
          <p:cNvCxnSpPr>
            <a:cxnSpLocks/>
          </p:cNvCxnSpPr>
          <p:nvPr/>
        </p:nvCxnSpPr>
        <p:spPr>
          <a:xfrm flipV="1">
            <a:off x="5562512" y="1966957"/>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757D9345-9925-B781-42A5-9BA5F924142D}"/>
              </a:ext>
            </a:extLst>
          </p:cNvPr>
          <p:cNvSpPr txBox="1"/>
          <p:nvPr/>
        </p:nvSpPr>
        <p:spPr>
          <a:xfrm>
            <a:off x="5677676" y="4066081"/>
            <a:ext cx="2723823" cy="369332"/>
          </a:xfrm>
          <a:prstGeom prst="rect">
            <a:avLst/>
          </a:prstGeom>
          <a:noFill/>
        </p:spPr>
        <p:txBody>
          <a:bodyPr wrap="none" rtlCol="0">
            <a:spAutoFit/>
          </a:bodyPr>
          <a:lstStyle/>
          <a:p>
            <a:pPr lvl="0">
              <a:defRPr/>
            </a:pPr>
            <a:r>
              <a:rPr kumimoji="1" lang="zh-CN" altLang="en-US" b="1" dirty="0">
                <a:solidFill>
                  <a:prstClr val="white"/>
                </a:solidFill>
                <a:cs typeface="+mn-ea"/>
                <a:sym typeface="+mn-lt"/>
              </a:rPr>
              <a:t>稳固全球金融系统的发展</a:t>
            </a:r>
            <a:endParaRPr kumimoji="1"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3" name="文本框 22">
            <a:extLst>
              <a:ext uri="{FF2B5EF4-FFF2-40B4-BE49-F238E27FC236}">
                <a16:creationId xmlns:a16="http://schemas.microsoft.com/office/drawing/2014/main" id="{AE8C6A10-0C1C-489D-75E6-9DA98D0E0CF0}"/>
              </a:ext>
            </a:extLst>
          </p:cNvPr>
          <p:cNvSpPr txBox="1"/>
          <p:nvPr/>
        </p:nvSpPr>
        <p:spPr>
          <a:xfrm>
            <a:off x="5656301" y="4573496"/>
            <a:ext cx="3070833" cy="1249188"/>
          </a:xfrm>
          <a:prstGeom prst="rect">
            <a:avLst/>
          </a:prstGeom>
          <a:noFill/>
        </p:spPr>
        <p:txBody>
          <a:bodyPr wrap="square" rtlCol="0">
            <a:spAutoFit/>
          </a:bodyPr>
          <a:lstStyle/>
          <a:p>
            <a:pPr lvl="0">
              <a:lnSpc>
                <a:spcPct val="120000"/>
              </a:lnSpc>
              <a:defRPr/>
            </a:pPr>
            <a:r>
              <a:rPr lang="zh-CN" altLang="en-US" sz="1600" dirty="0">
                <a:solidFill>
                  <a:prstClr val="white"/>
                </a:solidFill>
                <a:cs typeface="+mn-ea"/>
                <a:sym typeface="+mn-lt"/>
              </a:rPr>
              <a:t>金融系统是“多米诺”骨牌效应最为典型的经济</a:t>
            </a:r>
          </a:p>
          <a:p>
            <a:pPr lvl="0">
              <a:lnSpc>
                <a:spcPct val="120000"/>
              </a:lnSpc>
              <a:defRPr/>
            </a:pPr>
            <a:r>
              <a:rPr lang="zh-CN" altLang="en-US" sz="1600" dirty="0">
                <a:solidFill>
                  <a:prstClr val="white"/>
                </a:solidFill>
                <a:cs typeface="+mn-ea"/>
                <a:sym typeface="+mn-lt"/>
              </a:rPr>
              <a:t>系统之一，任何对金融机构的怀疑都会引起连锁反应</a:t>
            </a:r>
            <a:endParaRPr lang="en-US" altLang="zh-CN" sz="1600" dirty="0">
              <a:solidFill>
                <a:prstClr val="white"/>
              </a:solidFill>
              <a:cs typeface="+mn-ea"/>
              <a:sym typeface="+mn-lt"/>
            </a:endParaRPr>
          </a:p>
        </p:txBody>
      </p:sp>
      <p:sp>
        <p:nvSpPr>
          <p:cNvPr id="32" name="文本框 31">
            <a:extLst>
              <a:ext uri="{FF2B5EF4-FFF2-40B4-BE49-F238E27FC236}">
                <a16:creationId xmlns:a16="http://schemas.microsoft.com/office/drawing/2014/main" id="{4E668DCB-8EA3-B9C4-3C05-553D5234473C}"/>
              </a:ext>
            </a:extLst>
          </p:cNvPr>
          <p:cNvSpPr txBox="1"/>
          <p:nvPr/>
        </p:nvSpPr>
        <p:spPr>
          <a:xfrm>
            <a:off x="3019061" y="4070685"/>
            <a:ext cx="2492990"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促进现代货币制度演变</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3" name="文本框 32">
            <a:extLst>
              <a:ext uri="{FF2B5EF4-FFF2-40B4-BE49-F238E27FC236}">
                <a16:creationId xmlns:a16="http://schemas.microsoft.com/office/drawing/2014/main" id="{7E355297-A1EA-03A7-D92E-67248B3C4E75}"/>
              </a:ext>
            </a:extLst>
          </p:cNvPr>
          <p:cNvSpPr txBox="1"/>
          <p:nvPr/>
        </p:nvSpPr>
        <p:spPr>
          <a:xfrm>
            <a:off x="3531179" y="4573496"/>
            <a:ext cx="1886941" cy="658257"/>
          </a:xfrm>
          <a:prstGeom prst="rect">
            <a:avLst/>
          </a:prstGeom>
          <a:noFill/>
        </p:spPr>
        <p:txBody>
          <a:bodyPr wrap="square" rtlCol="0">
            <a:spAutoFit/>
          </a:bodyPr>
          <a:lstStyle/>
          <a:p>
            <a:pPr lvl="0">
              <a:lnSpc>
                <a:spcPct val="120000"/>
              </a:lnSpc>
              <a:defRPr/>
            </a:pPr>
            <a:r>
              <a:rPr lang="zh-CN" altLang="en-US" sz="1600" dirty="0"/>
              <a:t>现代纸币制度</a:t>
            </a:r>
            <a:endParaRPr lang="en-US" altLang="zh-CN" sz="1600" dirty="0"/>
          </a:p>
          <a:p>
            <a:pPr lvl="0">
              <a:lnSpc>
                <a:spcPct val="120000"/>
              </a:lnSpc>
              <a:defRPr/>
            </a:pPr>
            <a:r>
              <a:rPr lang="zh-CN" altLang="en-US" sz="1600" dirty="0"/>
              <a:t>部分储备金制度</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4" name="文本框 33">
            <a:extLst>
              <a:ext uri="{FF2B5EF4-FFF2-40B4-BE49-F238E27FC236}">
                <a16:creationId xmlns:a16="http://schemas.microsoft.com/office/drawing/2014/main" id="{90DF24A3-85D0-61A6-5094-524135E5854B}"/>
              </a:ext>
            </a:extLst>
          </p:cNvPr>
          <p:cNvSpPr txBox="1"/>
          <p:nvPr/>
        </p:nvSpPr>
        <p:spPr>
          <a:xfrm>
            <a:off x="3526017" y="2087172"/>
            <a:ext cx="2031325"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弥补金融市场失灵</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5" name="文本框 34">
            <a:extLst>
              <a:ext uri="{FF2B5EF4-FFF2-40B4-BE49-F238E27FC236}">
                <a16:creationId xmlns:a16="http://schemas.microsoft.com/office/drawing/2014/main" id="{7EB49B04-AEBF-1D06-5E3D-F64E26514820}"/>
              </a:ext>
            </a:extLst>
          </p:cNvPr>
          <p:cNvSpPr txBox="1"/>
          <p:nvPr/>
        </p:nvSpPr>
        <p:spPr>
          <a:xfrm>
            <a:off x="2669235" y="2655447"/>
            <a:ext cx="2727020" cy="953723"/>
          </a:xfrm>
          <a:prstGeom prst="rect">
            <a:avLst/>
          </a:prstGeom>
          <a:noFill/>
        </p:spPr>
        <p:txBody>
          <a:bodyPr wrap="square" rtlCol="0">
            <a:spAutoFit/>
          </a:bodyPr>
          <a:lstStyle/>
          <a:p>
            <a:pPr lvl="0">
              <a:lnSpc>
                <a:spcPct val="120000"/>
              </a:lnSpc>
              <a:defRPr/>
            </a:pPr>
            <a:r>
              <a:rPr lang="zh-CN" altLang="en-US" sz="1600" dirty="0"/>
              <a:t>金融市场失灵主要是指金融市场对资源配置的无效率，不能实现资源的最优配置</a:t>
            </a:r>
            <a:endParaRPr kumimoji="0" lang="zh-CN" altLang="en-US" sz="16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6" name="文本框 35">
            <a:extLst>
              <a:ext uri="{FF2B5EF4-FFF2-40B4-BE49-F238E27FC236}">
                <a16:creationId xmlns:a16="http://schemas.microsoft.com/office/drawing/2014/main" id="{D9F7E720-8E35-EC5B-3659-86A1F3F23DB0}"/>
              </a:ext>
            </a:extLst>
          </p:cNvPr>
          <p:cNvSpPr txBox="1"/>
          <p:nvPr/>
        </p:nvSpPr>
        <p:spPr>
          <a:xfrm>
            <a:off x="5677676" y="2087172"/>
            <a:ext cx="1569660" cy="369332"/>
          </a:xfrm>
          <a:prstGeom prst="rect">
            <a:avLst/>
          </a:prstGeom>
          <a:noFill/>
        </p:spPr>
        <p:txBody>
          <a:bodyPr wrap="none" rtlCol="0">
            <a:spAutoFit/>
          </a:bodyPr>
          <a:lstStyle/>
          <a:p>
            <a:pPr lvl="0">
              <a:defRPr/>
            </a:pPr>
            <a:r>
              <a:rPr kumimoji="1" lang="zh-CN" altLang="en-US" b="1" dirty="0">
                <a:solidFill>
                  <a:srgbClr val="44546A"/>
                </a:solidFill>
                <a:cs typeface="+mn-ea"/>
                <a:sym typeface="+mn-lt"/>
              </a:rPr>
              <a:t>规避道德风险</a:t>
            </a:r>
            <a:endParaRPr kumimoji="1" lang="zh-CN" altLang="en-US" sz="1800" b="1" i="0" u="none" strike="noStrike" kern="1200" cap="none" spc="0" normalizeH="0" baseline="0" noProof="0" dirty="0">
              <a:ln>
                <a:noFill/>
              </a:ln>
              <a:solidFill>
                <a:srgbClr val="44546A"/>
              </a:solidFill>
              <a:effectLst/>
              <a:uLnTx/>
              <a:uFillTx/>
              <a:cs typeface="+mn-ea"/>
              <a:sym typeface="+mn-lt"/>
            </a:endParaRPr>
          </a:p>
        </p:txBody>
      </p:sp>
      <p:sp>
        <p:nvSpPr>
          <p:cNvPr id="37" name="文本框 36">
            <a:extLst>
              <a:ext uri="{FF2B5EF4-FFF2-40B4-BE49-F238E27FC236}">
                <a16:creationId xmlns:a16="http://schemas.microsoft.com/office/drawing/2014/main" id="{A1812286-3789-C15E-6927-D10F9E30E1A9}"/>
              </a:ext>
            </a:extLst>
          </p:cNvPr>
          <p:cNvSpPr txBox="1"/>
          <p:nvPr/>
        </p:nvSpPr>
        <p:spPr>
          <a:xfrm>
            <a:off x="5668939" y="2654968"/>
            <a:ext cx="3233006" cy="1249188"/>
          </a:xfrm>
          <a:prstGeom prst="rect">
            <a:avLst/>
          </a:prstGeom>
          <a:noFill/>
        </p:spPr>
        <p:txBody>
          <a:bodyPr wrap="square" rtlCol="0">
            <a:spAutoFit/>
          </a:bodyPr>
          <a:lstStyle/>
          <a:p>
            <a:pPr lvl="0">
              <a:lnSpc>
                <a:spcPct val="120000"/>
              </a:lnSpc>
              <a:defRPr/>
            </a:pPr>
            <a:r>
              <a:rPr lang="zh-CN" altLang="en-US" sz="1600" dirty="0"/>
              <a:t>在受监管的金融体系中，个人和企业通常认为政府会确保金融机构安全，或至少在发生违约时帮忙偿还存款。</a:t>
            </a:r>
            <a:endPar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38" name="文本框 37">
            <a:extLst>
              <a:ext uri="{FF2B5EF4-FFF2-40B4-BE49-F238E27FC236}">
                <a16:creationId xmlns:a16="http://schemas.microsoft.com/office/drawing/2014/main" id="{CC33B2AC-A59A-C4FF-B7D0-E53C54904A3A}"/>
              </a:ext>
            </a:extLst>
          </p:cNvPr>
          <p:cNvSpPr txBox="1"/>
          <p:nvPr/>
        </p:nvSpPr>
        <p:spPr>
          <a:xfrm>
            <a:off x="3526017" y="1325993"/>
            <a:ext cx="2954655" cy="369332"/>
          </a:xfrm>
          <a:prstGeom prst="rect">
            <a:avLst/>
          </a:prstGeom>
          <a:noFill/>
        </p:spPr>
        <p:txBody>
          <a:bodyPr wrap="none" rtlCol="0">
            <a:spAutoFit/>
          </a:bodyPr>
          <a:lstStyle/>
          <a:p>
            <a:pPr lvl="0">
              <a:defRPr/>
            </a:pPr>
            <a:r>
              <a:rPr lang="zh-CN" altLang="en-US" dirty="0"/>
              <a:t>金融监管对金融业的作用：</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1292384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dissolve">
                                      <p:cBhvr>
                                        <p:cTn id="16" dur="500"/>
                                        <p:tgtEl>
                                          <p:spTgt spid="2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dissolve">
                                      <p:cBhvr>
                                        <p:cTn id="25" dur="500"/>
                                        <p:tgtEl>
                                          <p:spTgt spid="3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500"/>
                                        <p:tgtEl>
                                          <p:spTgt spid="3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dissolve">
                                      <p:cBhvr>
                                        <p:cTn id="31" dur="500"/>
                                        <p:tgtEl>
                                          <p:spTgt spid="35"/>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dissolve">
                                      <p:cBhvr>
                                        <p:cTn id="37" dur="500"/>
                                        <p:tgtEl>
                                          <p:spTgt spid="3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dissolv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p:bldP spid="23" grpId="0"/>
      <p:bldP spid="32" grpId="0"/>
      <p:bldP spid="33" grpId="0"/>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4326817" y="2828411"/>
            <a:ext cx="3647152" cy="923330"/>
          </a:xfrm>
          <a:prstGeom prst="rect">
            <a:avLst/>
          </a:prstGeom>
          <a:noFill/>
        </p:spPr>
        <p:txBody>
          <a:bodyPr wrap="none" rtlCol="0">
            <a:spAutoFit/>
          </a:bodyPr>
          <a:lstStyle/>
          <a:p>
            <a:pPr lvl="0"/>
            <a:r>
              <a:rPr kumimoji="1" lang="zh-CN" altLang="en-US" sz="5400" b="1" dirty="0">
                <a:solidFill>
                  <a:srgbClr val="44546A"/>
                </a:solidFill>
                <a:cs typeface="+mn-ea"/>
                <a:sym typeface="+mn-lt"/>
              </a:rPr>
              <a:t>银行业监管</a:t>
            </a:r>
          </a:p>
        </p:txBody>
      </p:sp>
      <p:pic>
        <p:nvPicPr>
          <p:cNvPr id="10" name="图片 9" descr="图表, 旭日形&#10;&#10;描述已自动生成">
            <a:extLst>
              <a:ext uri="{FF2B5EF4-FFF2-40B4-BE49-F238E27FC236}">
                <a16:creationId xmlns:a16="http://schemas.microsoft.com/office/drawing/2014/main" id="{8312C7B8-ED87-A09B-2737-8EC969610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63680431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TotalTime>
  <Words>2345</Words>
  <Application>Microsoft Office PowerPoint</Application>
  <PresentationFormat>宽屏</PresentationFormat>
  <Paragraphs>270</Paragraphs>
  <Slides>28</Slides>
  <Notes>28</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28</vt:i4>
      </vt:variant>
    </vt:vector>
  </HeadingPairs>
  <TitlesOfParts>
    <vt:vector size="36" baseType="lpstr">
      <vt:lpstr>等线</vt:lpstr>
      <vt:lpstr>等线</vt:lpstr>
      <vt:lpstr>方正细谭黑简体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m591</cp:lastModifiedBy>
  <cp:revision>22</cp:revision>
  <dcterms:created xsi:type="dcterms:W3CDTF">2021-07-16T05:29:27Z</dcterms:created>
  <dcterms:modified xsi:type="dcterms:W3CDTF">2022-12-01T12:32:48Z</dcterms:modified>
</cp:coreProperties>
</file>