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58"/>
  </p:notesMasterIdLst>
  <p:sldIdLst>
    <p:sldId id="362" r:id="rId3"/>
    <p:sldId id="363" r:id="rId4"/>
    <p:sldId id="369" r:id="rId5"/>
    <p:sldId id="366" r:id="rId6"/>
    <p:sldId id="412" r:id="rId7"/>
    <p:sldId id="414" r:id="rId8"/>
    <p:sldId id="415" r:id="rId9"/>
    <p:sldId id="416" r:id="rId10"/>
    <p:sldId id="417" r:id="rId11"/>
    <p:sldId id="418" r:id="rId12"/>
    <p:sldId id="419" r:id="rId13"/>
    <p:sldId id="420" r:id="rId14"/>
    <p:sldId id="421" r:id="rId15"/>
    <p:sldId id="422" r:id="rId16"/>
    <p:sldId id="423" r:id="rId17"/>
    <p:sldId id="424" r:id="rId18"/>
    <p:sldId id="426" r:id="rId19"/>
    <p:sldId id="427" r:id="rId20"/>
    <p:sldId id="428" r:id="rId21"/>
    <p:sldId id="429" r:id="rId22"/>
    <p:sldId id="430" r:id="rId23"/>
    <p:sldId id="431" r:id="rId24"/>
    <p:sldId id="433" r:id="rId25"/>
    <p:sldId id="434" r:id="rId26"/>
    <p:sldId id="441" r:id="rId27"/>
    <p:sldId id="442" r:id="rId28"/>
    <p:sldId id="445" r:id="rId29"/>
    <p:sldId id="444" r:id="rId30"/>
    <p:sldId id="443" r:id="rId31"/>
    <p:sldId id="446" r:id="rId32"/>
    <p:sldId id="447" r:id="rId33"/>
    <p:sldId id="448" r:id="rId34"/>
    <p:sldId id="449" r:id="rId35"/>
    <p:sldId id="450" r:id="rId36"/>
    <p:sldId id="451" r:id="rId37"/>
    <p:sldId id="452" r:id="rId38"/>
    <p:sldId id="453" r:id="rId39"/>
    <p:sldId id="454" r:id="rId40"/>
    <p:sldId id="455" r:id="rId41"/>
    <p:sldId id="456" r:id="rId42"/>
    <p:sldId id="457" r:id="rId43"/>
    <p:sldId id="458" r:id="rId44"/>
    <p:sldId id="459" r:id="rId45"/>
    <p:sldId id="460" r:id="rId46"/>
    <p:sldId id="461" r:id="rId47"/>
    <p:sldId id="462" r:id="rId48"/>
    <p:sldId id="464" r:id="rId49"/>
    <p:sldId id="465" r:id="rId50"/>
    <p:sldId id="467" r:id="rId51"/>
    <p:sldId id="468" r:id="rId52"/>
    <p:sldId id="469" r:id="rId53"/>
    <p:sldId id="470" r:id="rId54"/>
    <p:sldId id="471" r:id="rId55"/>
    <p:sldId id="472" r:id="rId56"/>
    <p:sldId id="407"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26" autoAdjust="0"/>
    <p:restoredTop sz="94279" autoAdjust="0"/>
  </p:normalViewPr>
  <p:slideViewPr>
    <p:cSldViewPr snapToGrid="0" showGuides="1">
      <p:cViewPr varScale="1">
        <p:scale>
          <a:sx n="72" d="100"/>
          <a:sy n="72" d="100"/>
        </p:scale>
        <p:origin x="620" y="64"/>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1A17F1-99DE-40C9-B117-3C10500436B7}"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zh-CN" altLang="en-US"/>
        </a:p>
      </dgm:t>
    </dgm:pt>
    <dgm:pt modelId="{2322217A-F338-4749-9273-E4B2E5294BF2}">
      <dgm:prSet phldrT="[文本]" custT="1"/>
      <dgm:spPr>
        <a:noFill/>
        <a:ln>
          <a:solidFill>
            <a:schemeClr val="tx1"/>
          </a:solidFill>
        </a:ln>
      </dgm:spPr>
      <dgm:t>
        <a:bodyPr/>
        <a:lstStyle/>
        <a:p>
          <a:r>
            <a:rPr lang="zh-CN" altLang="en-US" sz="2000" dirty="0"/>
            <a:t>电子支付</a:t>
          </a:r>
        </a:p>
      </dgm:t>
    </dgm:pt>
    <dgm:pt modelId="{963A21C4-FCA2-4966-BD56-D4AA5F97FB2E}" type="parTrans" cxnId="{FB62E3BC-7E85-49D8-96DB-1C7A89A88B6D}">
      <dgm:prSet/>
      <dgm:spPr/>
      <dgm:t>
        <a:bodyPr/>
        <a:lstStyle/>
        <a:p>
          <a:endParaRPr lang="zh-CN" altLang="en-US"/>
        </a:p>
      </dgm:t>
    </dgm:pt>
    <dgm:pt modelId="{AF0D6D6D-3C61-4766-A414-71283B5FFE3D}" type="sibTrans" cxnId="{FB62E3BC-7E85-49D8-96DB-1C7A89A88B6D}">
      <dgm:prSet/>
      <dgm:spPr/>
      <dgm:t>
        <a:bodyPr/>
        <a:lstStyle/>
        <a:p>
          <a:endParaRPr lang="zh-CN" altLang="en-US"/>
        </a:p>
      </dgm:t>
    </dgm:pt>
    <dgm:pt modelId="{116160BA-279A-4A83-B690-2662AADC24E3}">
      <dgm:prSet phldrT="[文本]" custT="1"/>
      <dgm:spPr>
        <a:noFill/>
        <a:ln>
          <a:solidFill>
            <a:schemeClr val="tx1"/>
          </a:solidFill>
        </a:ln>
      </dgm:spPr>
      <dgm:t>
        <a:bodyPr/>
        <a:lstStyle/>
        <a:p>
          <a:r>
            <a:rPr lang="zh-CN" altLang="en-US" sz="1800" dirty="0"/>
            <a:t>安全协议</a:t>
          </a:r>
        </a:p>
      </dgm:t>
    </dgm:pt>
    <dgm:pt modelId="{B0EC1551-16E2-4CE1-87FA-91A56834DA17}" type="parTrans" cxnId="{911B8B9C-9476-45A4-AA24-660CA29C1752}">
      <dgm:prSet/>
      <dgm:spPr>
        <a:noFill/>
        <a:ln>
          <a:solidFill>
            <a:schemeClr val="tx1"/>
          </a:solidFill>
        </a:ln>
      </dgm:spPr>
      <dgm:t>
        <a:bodyPr/>
        <a:lstStyle/>
        <a:p>
          <a:endParaRPr lang="zh-CN" altLang="en-US"/>
        </a:p>
      </dgm:t>
    </dgm:pt>
    <dgm:pt modelId="{B34B9796-20CA-4ACD-91AF-9643F099005D}" type="sibTrans" cxnId="{911B8B9C-9476-45A4-AA24-660CA29C1752}">
      <dgm:prSet/>
      <dgm:spPr/>
      <dgm:t>
        <a:bodyPr/>
        <a:lstStyle/>
        <a:p>
          <a:endParaRPr lang="zh-CN" altLang="en-US"/>
        </a:p>
      </dgm:t>
    </dgm:pt>
    <dgm:pt modelId="{B6D28B5C-3B8A-4D44-B8EA-590A48FB307D}">
      <dgm:prSet phldrT="[文本]" custT="1"/>
      <dgm:spPr>
        <a:noFill/>
        <a:ln>
          <a:solidFill>
            <a:schemeClr val="tx1"/>
          </a:solidFill>
        </a:ln>
      </dgm:spPr>
      <dgm:t>
        <a:bodyPr/>
        <a:lstStyle/>
        <a:p>
          <a:r>
            <a:rPr lang="zh-CN" altLang="en-US" sz="1800" dirty="0"/>
            <a:t>加密技术</a:t>
          </a:r>
        </a:p>
      </dgm:t>
    </dgm:pt>
    <dgm:pt modelId="{C768974F-94E4-4EAE-99C8-BAAB6739AD10}" type="parTrans" cxnId="{DA294287-106D-480A-A0EF-BACC1026779E}">
      <dgm:prSet/>
      <dgm:spPr>
        <a:noFill/>
        <a:ln>
          <a:solidFill>
            <a:schemeClr val="tx1"/>
          </a:solidFill>
        </a:ln>
      </dgm:spPr>
      <dgm:t>
        <a:bodyPr/>
        <a:lstStyle/>
        <a:p>
          <a:endParaRPr lang="zh-CN" altLang="en-US"/>
        </a:p>
      </dgm:t>
    </dgm:pt>
    <dgm:pt modelId="{7B8931DC-0EF4-4153-97A3-D452483D2C6A}" type="sibTrans" cxnId="{DA294287-106D-480A-A0EF-BACC1026779E}">
      <dgm:prSet/>
      <dgm:spPr/>
      <dgm:t>
        <a:bodyPr/>
        <a:lstStyle/>
        <a:p>
          <a:endParaRPr lang="zh-CN" altLang="en-US"/>
        </a:p>
      </dgm:t>
    </dgm:pt>
    <dgm:pt modelId="{A4487157-FB2F-4198-8A7D-184B4A9418C9}">
      <dgm:prSet phldrT="[文本]" custT="1"/>
      <dgm:spPr>
        <a:noFill/>
        <a:ln>
          <a:solidFill>
            <a:schemeClr val="tx1"/>
          </a:solidFill>
        </a:ln>
      </dgm:spPr>
      <dgm:t>
        <a:bodyPr/>
        <a:lstStyle/>
        <a:p>
          <a:r>
            <a:rPr lang="zh-CN" altLang="en-US" sz="1800" dirty="0"/>
            <a:t>安全技术</a:t>
          </a:r>
        </a:p>
      </dgm:t>
    </dgm:pt>
    <dgm:pt modelId="{446854B7-623D-4322-A0EF-1E3E8E39FBA2}" type="sibTrans" cxnId="{587679A0-635D-48D2-8FBC-D1E05C156CF3}">
      <dgm:prSet/>
      <dgm:spPr/>
      <dgm:t>
        <a:bodyPr/>
        <a:lstStyle/>
        <a:p>
          <a:endParaRPr lang="zh-CN" altLang="en-US"/>
        </a:p>
      </dgm:t>
    </dgm:pt>
    <dgm:pt modelId="{55FA845A-EA99-4F2A-B288-88FB96A80E0A}" type="parTrans" cxnId="{587679A0-635D-48D2-8FBC-D1E05C156CF3}">
      <dgm:prSet/>
      <dgm:spPr>
        <a:noFill/>
        <a:ln>
          <a:solidFill>
            <a:schemeClr val="tx1"/>
          </a:solidFill>
        </a:ln>
      </dgm:spPr>
      <dgm:t>
        <a:bodyPr/>
        <a:lstStyle/>
        <a:p>
          <a:endParaRPr lang="zh-CN" altLang="en-US"/>
        </a:p>
      </dgm:t>
    </dgm:pt>
    <dgm:pt modelId="{06A93CE3-2D31-42A9-9378-9F2538855CFF}">
      <dgm:prSet custT="1"/>
      <dgm:spPr>
        <a:noFill/>
        <a:ln>
          <a:solidFill>
            <a:schemeClr val="tx1"/>
          </a:solidFill>
        </a:ln>
      </dgm:spPr>
      <dgm:t>
        <a:bodyPr/>
        <a:lstStyle/>
        <a:p>
          <a:r>
            <a:rPr lang="zh-CN" altLang="en-US" sz="1400" dirty="0"/>
            <a:t>虚拟专用网（</a:t>
          </a:r>
          <a:r>
            <a:rPr lang="en-US" altLang="zh-CN" sz="1400" dirty="0"/>
            <a:t>VPN</a:t>
          </a:r>
          <a:r>
            <a:rPr lang="zh-CN" altLang="en-US" sz="1400" dirty="0"/>
            <a:t>）</a:t>
          </a:r>
        </a:p>
      </dgm:t>
    </dgm:pt>
    <dgm:pt modelId="{402C0F4A-DF8E-4C21-90AF-C7AD966B710E}" type="parTrans" cxnId="{8779AAE1-07E8-43D2-8B3F-AF11C4525C8E}">
      <dgm:prSet/>
      <dgm:spPr>
        <a:noFill/>
        <a:ln>
          <a:solidFill>
            <a:schemeClr val="tx1"/>
          </a:solidFill>
        </a:ln>
      </dgm:spPr>
      <dgm:t>
        <a:bodyPr/>
        <a:lstStyle/>
        <a:p>
          <a:endParaRPr lang="zh-CN" altLang="en-US"/>
        </a:p>
      </dgm:t>
    </dgm:pt>
    <dgm:pt modelId="{E04474E2-67AB-413E-94F9-FF3FDA8C3883}" type="sibTrans" cxnId="{8779AAE1-07E8-43D2-8B3F-AF11C4525C8E}">
      <dgm:prSet/>
      <dgm:spPr/>
      <dgm:t>
        <a:bodyPr/>
        <a:lstStyle/>
        <a:p>
          <a:endParaRPr lang="zh-CN" altLang="en-US"/>
        </a:p>
      </dgm:t>
    </dgm:pt>
    <dgm:pt modelId="{857983EC-15D5-4435-827C-3E21E537C487}">
      <dgm:prSet custT="1"/>
      <dgm:spPr>
        <a:noFill/>
        <a:ln>
          <a:solidFill>
            <a:schemeClr val="tx1"/>
          </a:solidFill>
        </a:ln>
      </dgm:spPr>
      <dgm:t>
        <a:bodyPr/>
        <a:lstStyle/>
        <a:p>
          <a:r>
            <a:rPr lang="zh-CN" altLang="en-US" sz="1400" dirty="0"/>
            <a:t>数字认证</a:t>
          </a:r>
        </a:p>
      </dgm:t>
    </dgm:pt>
    <dgm:pt modelId="{313830CA-530D-4190-99A7-3795F6C4396F}" type="parTrans" cxnId="{3B138427-4855-467F-BB57-30BA9B4B0D50}">
      <dgm:prSet/>
      <dgm:spPr>
        <a:noFill/>
        <a:ln>
          <a:solidFill>
            <a:schemeClr val="tx1"/>
          </a:solidFill>
        </a:ln>
      </dgm:spPr>
      <dgm:t>
        <a:bodyPr/>
        <a:lstStyle/>
        <a:p>
          <a:endParaRPr lang="zh-CN" altLang="en-US"/>
        </a:p>
      </dgm:t>
    </dgm:pt>
    <dgm:pt modelId="{A11731AA-85BA-4956-9455-44DF3E09A47F}" type="sibTrans" cxnId="{3B138427-4855-467F-BB57-30BA9B4B0D50}">
      <dgm:prSet/>
      <dgm:spPr/>
      <dgm:t>
        <a:bodyPr/>
        <a:lstStyle/>
        <a:p>
          <a:endParaRPr lang="zh-CN" altLang="en-US"/>
        </a:p>
      </dgm:t>
    </dgm:pt>
    <dgm:pt modelId="{5A299374-19C5-4D46-A350-B1A06027B557}">
      <dgm:prSet custT="1"/>
      <dgm:spPr>
        <a:noFill/>
        <a:ln>
          <a:solidFill>
            <a:schemeClr val="tx1"/>
          </a:solidFill>
        </a:ln>
      </dgm:spPr>
      <dgm:t>
        <a:bodyPr/>
        <a:lstStyle/>
        <a:p>
          <a:r>
            <a:rPr lang="zh-CN" altLang="en-US" sz="1400" dirty="0"/>
            <a:t>安全超文本协议（</a:t>
          </a:r>
          <a:r>
            <a:rPr lang="en-US" altLang="zh-CN" sz="1400" dirty="0"/>
            <a:t>HTTPS</a:t>
          </a:r>
          <a:r>
            <a:rPr lang="zh-CN" altLang="en-US" sz="1400" dirty="0"/>
            <a:t>）</a:t>
          </a:r>
        </a:p>
      </dgm:t>
    </dgm:pt>
    <dgm:pt modelId="{9482B8F1-4247-4639-AA41-27518F984639}" type="parTrans" cxnId="{4371C11B-EE96-4222-AB99-BF8BEDF9E821}">
      <dgm:prSet/>
      <dgm:spPr>
        <a:noFill/>
        <a:ln>
          <a:solidFill>
            <a:schemeClr val="tx1"/>
          </a:solidFill>
        </a:ln>
      </dgm:spPr>
      <dgm:t>
        <a:bodyPr/>
        <a:lstStyle/>
        <a:p>
          <a:endParaRPr lang="zh-CN" altLang="en-US"/>
        </a:p>
      </dgm:t>
    </dgm:pt>
    <dgm:pt modelId="{8F663A70-823F-4F0F-87CB-7B1FB14583F4}" type="sibTrans" cxnId="{4371C11B-EE96-4222-AB99-BF8BEDF9E821}">
      <dgm:prSet/>
      <dgm:spPr/>
      <dgm:t>
        <a:bodyPr/>
        <a:lstStyle/>
        <a:p>
          <a:endParaRPr lang="zh-CN" altLang="en-US"/>
        </a:p>
      </dgm:t>
    </dgm:pt>
    <dgm:pt modelId="{93F09745-9B6E-40FF-A91F-4DA1FBA2776B}">
      <dgm:prSet custT="1"/>
      <dgm:spPr>
        <a:noFill/>
        <a:ln>
          <a:solidFill>
            <a:schemeClr val="tx1"/>
          </a:solidFill>
        </a:ln>
      </dgm:spPr>
      <dgm:t>
        <a:bodyPr/>
        <a:lstStyle/>
        <a:p>
          <a:r>
            <a:rPr lang="zh-CN" altLang="en-US" sz="1400" dirty="0"/>
            <a:t>安全电子交易协议（</a:t>
          </a:r>
          <a:r>
            <a:rPr lang="en-US" altLang="zh-CN" sz="1400" dirty="0"/>
            <a:t>SET</a:t>
          </a:r>
          <a:r>
            <a:rPr lang="zh-CN" altLang="en-US" sz="1400" dirty="0"/>
            <a:t>）</a:t>
          </a:r>
        </a:p>
      </dgm:t>
    </dgm:pt>
    <dgm:pt modelId="{DDC28652-5510-4CE1-BBC7-14C48AD019A9}" type="parTrans" cxnId="{48FE91D8-783E-4E7B-8CEA-E32153B66F90}">
      <dgm:prSet/>
      <dgm:spPr>
        <a:noFill/>
        <a:ln>
          <a:solidFill>
            <a:schemeClr val="tx1"/>
          </a:solidFill>
        </a:ln>
      </dgm:spPr>
      <dgm:t>
        <a:bodyPr/>
        <a:lstStyle/>
        <a:p>
          <a:endParaRPr lang="zh-CN" altLang="en-US"/>
        </a:p>
      </dgm:t>
    </dgm:pt>
    <dgm:pt modelId="{1A6FEAD4-91EB-4A2B-AFAD-4E600B34C85E}" type="sibTrans" cxnId="{48FE91D8-783E-4E7B-8CEA-E32153B66F90}">
      <dgm:prSet/>
      <dgm:spPr/>
      <dgm:t>
        <a:bodyPr/>
        <a:lstStyle/>
        <a:p>
          <a:endParaRPr lang="zh-CN" altLang="en-US"/>
        </a:p>
      </dgm:t>
    </dgm:pt>
    <dgm:pt modelId="{ED320117-CEBA-4954-9411-93C0BF0A66D5}">
      <dgm:prSet custT="1"/>
      <dgm:spPr>
        <a:noFill/>
        <a:ln>
          <a:solidFill>
            <a:schemeClr val="tx1"/>
          </a:solidFill>
        </a:ln>
      </dgm:spPr>
      <dgm:t>
        <a:bodyPr/>
        <a:lstStyle/>
        <a:p>
          <a:r>
            <a:rPr lang="zh-CN" altLang="en-US" sz="1400" dirty="0"/>
            <a:t>公钥加密（</a:t>
          </a:r>
          <a:r>
            <a:rPr lang="en-US" altLang="zh-CN" sz="1400" dirty="0"/>
            <a:t>PSA</a:t>
          </a:r>
          <a:r>
            <a:rPr lang="zh-CN" altLang="en-US" sz="1400" dirty="0"/>
            <a:t>、</a:t>
          </a:r>
          <a:r>
            <a:rPr lang="en-US" altLang="zh-CN" sz="1400" dirty="0"/>
            <a:t>SEEK</a:t>
          </a:r>
          <a:r>
            <a:rPr lang="zh-CN" altLang="en-US" sz="1400" dirty="0"/>
            <a:t>、</a:t>
          </a:r>
          <a:r>
            <a:rPr lang="en-US" altLang="zh-CN" sz="1400" dirty="0"/>
            <a:t>PGP</a:t>
          </a:r>
          <a:r>
            <a:rPr lang="zh-CN" altLang="en-US" sz="1400" dirty="0"/>
            <a:t>、</a:t>
          </a:r>
          <a:r>
            <a:rPr lang="en-US" altLang="zh-CN" sz="1400" dirty="0"/>
            <a:t>EU</a:t>
          </a:r>
          <a:r>
            <a:rPr lang="zh-CN" altLang="en-US" sz="1400" dirty="0"/>
            <a:t>）</a:t>
          </a:r>
        </a:p>
      </dgm:t>
    </dgm:pt>
    <dgm:pt modelId="{09FA3F63-AF2E-4198-9A92-EABD8A8C5C1F}" type="parTrans" cxnId="{82AA9C04-F638-4030-8090-982CCB646838}">
      <dgm:prSet/>
      <dgm:spPr>
        <a:noFill/>
        <a:ln>
          <a:solidFill>
            <a:schemeClr val="tx1"/>
          </a:solidFill>
        </a:ln>
      </dgm:spPr>
      <dgm:t>
        <a:bodyPr/>
        <a:lstStyle/>
        <a:p>
          <a:endParaRPr lang="zh-CN" altLang="en-US"/>
        </a:p>
      </dgm:t>
    </dgm:pt>
    <dgm:pt modelId="{121AF01B-DA36-4E68-A663-4693C9432159}" type="sibTrans" cxnId="{82AA9C04-F638-4030-8090-982CCB646838}">
      <dgm:prSet/>
      <dgm:spPr/>
      <dgm:t>
        <a:bodyPr/>
        <a:lstStyle/>
        <a:p>
          <a:endParaRPr lang="zh-CN" altLang="en-US"/>
        </a:p>
      </dgm:t>
    </dgm:pt>
    <dgm:pt modelId="{D3CA1D40-7C96-4322-817E-FBE26E7C9A19}">
      <dgm:prSet custT="1"/>
      <dgm:spPr>
        <a:noFill/>
        <a:ln>
          <a:solidFill>
            <a:schemeClr val="tx1"/>
          </a:solidFill>
        </a:ln>
      </dgm:spPr>
      <dgm:t>
        <a:bodyPr/>
        <a:lstStyle/>
        <a:p>
          <a:r>
            <a:rPr lang="zh-CN" altLang="en-US" sz="1400" dirty="0"/>
            <a:t>专用密钥机密（</a:t>
          </a:r>
          <a:r>
            <a:rPr lang="en-US" altLang="zh-CN" sz="1400" dirty="0"/>
            <a:t>3DES</a:t>
          </a:r>
          <a:r>
            <a:rPr lang="zh-CN" altLang="en-US" sz="1400" dirty="0"/>
            <a:t>、</a:t>
          </a:r>
          <a:r>
            <a:rPr lang="en-US" altLang="zh-CN" sz="1400" dirty="0"/>
            <a:t>IDEA</a:t>
          </a:r>
          <a:r>
            <a:rPr lang="zh-CN" altLang="en-US" sz="1400" dirty="0"/>
            <a:t>、</a:t>
          </a:r>
          <a:r>
            <a:rPr lang="en-US" altLang="zh-CN" sz="1400" dirty="0"/>
            <a:t>RC4</a:t>
          </a:r>
          <a:r>
            <a:rPr lang="zh-CN" altLang="en-US" sz="1400" dirty="0"/>
            <a:t>、</a:t>
          </a:r>
          <a:r>
            <a:rPr lang="en-US" altLang="zh-CN" sz="1400" dirty="0"/>
            <a:t>RC5</a:t>
          </a:r>
          <a:r>
            <a:rPr lang="zh-CN" altLang="en-US" sz="1400" dirty="0"/>
            <a:t>）</a:t>
          </a:r>
        </a:p>
      </dgm:t>
    </dgm:pt>
    <dgm:pt modelId="{E3635C5D-FD31-4914-A606-E63CFF25DD8C}" type="parTrans" cxnId="{BEECC6A0-0AF2-480A-9167-DF278D58A563}">
      <dgm:prSet/>
      <dgm:spPr>
        <a:noFill/>
        <a:ln>
          <a:solidFill>
            <a:schemeClr val="tx1"/>
          </a:solidFill>
        </a:ln>
      </dgm:spPr>
      <dgm:t>
        <a:bodyPr/>
        <a:lstStyle/>
        <a:p>
          <a:endParaRPr lang="zh-CN" altLang="en-US"/>
        </a:p>
      </dgm:t>
    </dgm:pt>
    <dgm:pt modelId="{1395B7BB-F900-4E63-AE64-2D83BEF73877}" type="sibTrans" cxnId="{BEECC6A0-0AF2-480A-9167-DF278D58A563}">
      <dgm:prSet/>
      <dgm:spPr/>
      <dgm:t>
        <a:bodyPr/>
        <a:lstStyle/>
        <a:p>
          <a:endParaRPr lang="zh-CN" altLang="en-US"/>
        </a:p>
      </dgm:t>
    </dgm:pt>
    <dgm:pt modelId="{98327962-BB73-447A-AC21-2E4F005091F6}">
      <dgm:prSet custT="1"/>
      <dgm:spPr>
        <a:noFill/>
        <a:ln>
          <a:solidFill>
            <a:schemeClr val="tx1"/>
          </a:solidFill>
        </a:ln>
      </dgm:spPr>
      <dgm:t>
        <a:bodyPr/>
        <a:lstStyle/>
        <a:p>
          <a:r>
            <a:rPr lang="zh-CN" altLang="en-US" sz="1400" dirty="0"/>
            <a:t>安全套接层协议（</a:t>
          </a:r>
          <a:r>
            <a:rPr lang="en-US" altLang="zh-CN" sz="1400" dirty="0"/>
            <a:t>SSL</a:t>
          </a:r>
          <a:r>
            <a:rPr lang="zh-CN" altLang="en-US" sz="1400" dirty="0"/>
            <a:t>）</a:t>
          </a:r>
        </a:p>
      </dgm:t>
    </dgm:pt>
    <dgm:pt modelId="{31DC7C3C-E874-4FB0-B83F-675C81328E58}" type="parTrans" cxnId="{ADE728D7-EE41-4F3B-B156-62085AFDCF74}">
      <dgm:prSet/>
      <dgm:spPr>
        <a:noFill/>
        <a:ln>
          <a:solidFill>
            <a:schemeClr val="tx1"/>
          </a:solidFill>
        </a:ln>
      </dgm:spPr>
      <dgm:t>
        <a:bodyPr/>
        <a:lstStyle/>
        <a:p>
          <a:endParaRPr lang="zh-CN" altLang="en-US"/>
        </a:p>
      </dgm:t>
    </dgm:pt>
    <dgm:pt modelId="{41A744A2-9E6B-4FAB-B6AB-DB21DC7A79E5}" type="sibTrans" cxnId="{ADE728D7-EE41-4F3B-B156-62085AFDCF74}">
      <dgm:prSet/>
      <dgm:spPr/>
      <dgm:t>
        <a:bodyPr/>
        <a:lstStyle/>
        <a:p>
          <a:endParaRPr lang="zh-CN" altLang="en-US"/>
        </a:p>
      </dgm:t>
    </dgm:pt>
    <dgm:pt modelId="{312DAC64-2625-4002-9D77-8C18E3FD43C4}">
      <dgm:prSet custT="1"/>
      <dgm:spPr>
        <a:noFill/>
        <a:ln>
          <a:solidFill>
            <a:schemeClr val="tx1"/>
          </a:solidFill>
        </a:ln>
      </dgm:spPr>
      <dgm:t>
        <a:bodyPr/>
        <a:lstStyle/>
        <a:p>
          <a:r>
            <a:rPr lang="zh-CN" altLang="en-US" sz="1400" dirty="0"/>
            <a:t>安全交易技术协议（</a:t>
          </a:r>
          <a:r>
            <a:rPr lang="en-US" altLang="zh-CN" sz="1400" dirty="0"/>
            <a:t>STT</a:t>
          </a:r>
          <a:r>
            <a:rPr lang="zh-CN" altLang="en-US" sz="1400" dirty="0"/>
            <a:t>）</a:t>
          </a:r>
        </a:p>
      </dgm:t>
    </dgm:pt>
    <dgm:pt modelId="{BBD5F0FB-B319-4FF6-9789-EB84598915BC}" type="parTrans" cxnId="{D2A83A70-066F-4C84-9DF5-1D4B168F4E41}">
      <dgm:prSet/>
      <dgm:spPr>
        <a:noFill/>
        <a:ln>
          <a:solidFill>
            <a:schemeClr val="tx1"/>
          </a:solidFill>
        </a:ln>
      </dgm:spPr>
      <dgm:t>
        <a:bodyPr/>
        <a:lstStyle/>
        <a:p>
          <a:endParaRPr lang="zh-CN" altLang="en-US"/>
        </a:p>
      </dgm:t>
    </dgm:pt>
    <dgm:pt modelId="{237C990A-86CF-4C06-9C1D-B870C25763A3}" type="sibTrans" cxnId="{D2A83A70-066F-4C84-9DF5-1D4B168F4E41}">
      <dgm:prSet/>
      <dgm:spPr/>
      <dgm:t>
        <a:bodyPr/>
        <a:lstStyle/>
        <a:p>
          <a:endParaRPr lang="zh-CN" altLang="en-US"/>
        </a:p>
      </dgm:t>
    </dgm:pt>
    <dgm:pt modelId="{E26051A0-9AC6-47E3-96C5-96D465B104FB}" type="pres">
      <dgm:prSet presAssocID="{391A17F1-99DE-40C9-B117-3C10500436B7}" presName="hierChild1" presStyleCnt="0">
        <dgm:presLayoutVars>
          <dgm:orgChart val="1"/>
          <dgm:chPref val="1"/>
          <dgm:dir/>
          <dgm:animOne val="branch"/>
          <dgm:animLvl val="lvl"/>
          <dgm:resizeHandles/>
        </dgm:presLayoutVars>
      </dgm:prSet>
      <dgm:spPr/>
    </dgm:pt>
    <dgm:pt modelId="{E1F0E1C2-E6D9-4A75-A892-E3760844528E}" type="pres">
      <dgm:prSet presAssocID="{2322217A-F338-4749-9273-E4B2E5294BF2}" presName="hierRoot1" presStyleCnt="0">
        <dgm:presLayoutVars>
          <dgm:hierBranch val="init"/>
        </dgm:presLayoutVars>
      </dgm:prSet>
      <dgm:spPr/>
    </dgm:pt>
    <dgm:pt modelId="{C9C65433-C804-413E-9631-E0C69A399B76}" type="pres">
      <dgm:prSet presAssocID="{2322217A-F338-4749-9273-E4B2E5294BF2}" presName="rootComposite1" presStyleCnt="0"/>
      <dgm:spPr/>
    </dgm:pt>
    <dgm:pt modelId="{2AEEB668-D518-41C4-A514-652990F5720F}" type="pres">
      <dgm:prSet presAssocID="{2322217A-F338-4749-9273-E4B2E5294BF2}" presName="rootText1" presStyleLbl="node0" presStyleIdx="0" presStyleCnt="1">
        <dgm:presLayoutVars>
          <dgm:chPref val="3"/>
        </dgm:presLayoutVars>
      </dgm:prSet>
      <dgm:spPr/>
    </dgm:pt>
    <dgm:pt modelId="{3AC3FC23-39E9-42F7-B8C3-9A4F7B2AC3EA}" type="pres">
      <dgm:prSet presAssocID="{2322217A-F338-4749-9273-E4B2E5294BF2}" presName="rootConnector1" presStyleLbl="node1" presStyleIdx="0" presStyleCnt="0"/>
      <dgm:spPr/>
    </dgm:pt>
    <dgm:pt modelId="{576E93C2-4130-4ED0-A423-79E7EF1EF19B}" type="pres">
      <dgm:prSet presAssocID="{2322217A-F338-4749-9273-E4B2E5294BF2}" presName="hierChild2" presStyleCnt="0"/>
      <dgm:spPr/>
    </dgm:pt>
    <dgm:pt modelId="{6DBB58BB-192B-47CD-8601-6DE1A339B77B}" type="pres">
      <dgm:prSet presAssocID="{55FA845A-EA99-4F2A-B288-88FB96A80E0A}" presName="Name37" presStyleLbl="parChTrans1D2" presStyleIdx="0" presStyleCnt="3"/>
      <dgm:spPr/>
    </dgm:pt>
    <dgm:pt modelId="{A4095582-3F34-4635-8677-3B654844DD8A}" type="pres">
      <dgm:prSet presAssocID="{A4487157-FB2F-4198-8A7D-184B4A9418C9}" presName="hierRoot2" presStyleCnt="0">
        <dgm:presLayoutVars>
          <dgm:hierBranch val="hang"/>
        </dgm:presLayoutVars>
      </dgm:prSet>
      <dgm:spPr/>
    </dgm:pt>
    <dgm:pt modelId="{E62BA68B-1E5C-43D9-9BE1-ACD64998F6A4}" type="pres">
      <dgm:prSet presAssocID="{A4487157-FB2F-4198-8A7D-184B4A9418C9}" presName="rootComposite" presStyleCnt="0"/>
      <dgm:spPr/>
    </dgm:pt>
    <dgm:pt modelId="{66897771-D6F1-455B-BC66-C9F58AE0DDCF}" type="pres">
      <dgm:prSet presAssocID="{A4487157-FB2F-4198-8A7D-184B4A9418C9}" presName="rootText" presStyleLbl="node2" presStyleIdx="0" presStyleCnt="3">
        <dgm:presLayoutVars>
          <dgm:chPref val="3"/>
        </dgm:presLayoutVars>
      </dgm:prSet>
      <dgm:spPr/>
    </dgm:pt>
    <dgm:pt modelId="{CC91616B-63CB-4DD0-915E-2AFCF776BA84}" type="pres">
      <dgm:prSet presAssocID="{A4487157-FB2F-4198-8A7D-184B4A9418C9}" presName="rootConnector" presStyleLbl="node2" presStyleIdx="0" presStyleCnt="3"/>
      <dgm:spPr/>
    </dgm:pt>
    <dgm:pt modelId="{3E9362C8-E6AF-497E-8B96-BA2AD55043FB}" type="pres">
      <dgm:prSet presAssocID="{A4487157-FB2F-4198-8A7D-184B4A9418C9}" presName="hierChild4" presStyleCnt="0"/>
      <dgm:spPr/>
    </dgm:pt>
    <dgm:pt modelId="{61980656-4CAE-4CA4-877A-C0E84D0C3A2E}" type="pres">
      <dgm:prSet presAssocID="{402C0F4A-DF8E-4C21-90AF-C7AD966B710E}" presName="Name48" presStyleLbl="parChTrans1D3" presStyleIdx="0" presStyleCnt="8"/>
      <dgm:spPr/>
    </dgm:pt>
    <dgm:pt modelId="{413B00FF-E207-490B-B3CD-18BE4887E8F4}" type="pres">
      <dgm:prSet presAssocID="{06A93CE3-2D31-42A9-9378-9F2538855CFF}" presName="hierRoot2" presStyleCnt="0">
        <dgm:presLayoutVars>
          <dgm:hierBranch val="l"/>
        </dgm:presLayoutVars>
      </dgm:prSet>
      <dgm:spPr/>
    </dgm:pt>
    <dgm:pt modelId="{2CB06F69-0692-4C02-AEC4-B22B06286B04}" type="pres">
      <dgm:prSet presAssocID="{06A93CE3-2D31-42A9-9378-9F2538855CFF}" presName="rootComposite" presStyleCnt="0"/>
      <dgm:spPr/>
    </dgm:pt>
    <dgm:pt modelId="{53C881F2-EEBC-44D2-9572-E9CBEA538AB8}" type="pres">
      <dgm:prSet presAssocID="{06A93CE3-2D31-42A9-9378-9F2538855CFF}" presName="rootText" presStyleLbl="node3" presStyleIdx="0" presStyleCnt="8">
        <dgm:presLayoutVars>
          <dgm:chPref val="3"/>
        </dgm:presLayoutVars>
      </dgm:prSet>
      <dgm:spPr/>
    </dgm:pt>
    <dgm:pt modelId="{ED54BB26-AD6A-40AF-B36D-A65CC683789A}" type="pres">
      <dgm:prSet presAssocID="{06A93CE3-2D31-42A9-9378-9F2538855CFF}" presName="rootConnector" presStyleLbl="node3" presStyleIdx="0" presStyleCnt="8"/>
      <dgm:spPr/>
    </dgm:pt>
    <dgm:pt modelId="{4574F8F6-45AB-4944-AFEC-7655725B1D35}" type="pres">
      <dgm:prSet presAssocID="{06A93CE3-2D31-42A9-9378-9F2538855CFF}" presName="hierChild4" presStyleCnt="0"/>
      <dgm:spPr/>
    </dgm:pt>
    <dgm:pt modelId="{8CC632F1-EBA9-4C64-9D8D-B01497415832}" type="pres">
      <dgm:prSet presAssocID="{06A93CE3-2D31-42A9-9378-9F2538855CFF}" presName="hierChild5" presStyleCnt="0"/>
      <dgm:spPr/>
    </dgm:pt>
    <dgm:pt modelId="{6481430F-3E0D-4F3B-B6CD-D54B0F63A69C}" type="pres">
      <dgm:prSet presAssocID="{313830CA-530D-4190-99A7-3795F6C4396F}" presName="Name48" presStyleLbl="parChTrans1D3" presStyleIdx="1" presStyleCnt="8"/>
      <dgm:spPr/>
    </dgm:pt>
    <dgm:pt modelId="{338C68A4-AF45-4779-821E-1904B4226A6C}" type="pres">
      <dgm:prSet presAssocID="{857983EC-15D5-4435-827C-3E21E537C487}" presName="hierRoot2" presStyleCnt="0">
        <dgm:presLayoutVars>
          <dgm:hierBranch val="init"/>
        </dgm:presLayoutVars>
      </dgm:prSet>
      <dgm:spPr/>
    </dgm:pt>
    <dgm:pt modelId="{5909D493-6569-4E0B-B5C2-886F717E2A62}" type="pres">
      <dgm:prSet presAssocID="{857983EC-15D5-4435-827C-3E21E537C487}" presName="rootComposite" presStyleCnt="0"/>
      <dgm:spPr/>
    </dgm:pt>
    <dgm:pt modelId="{8F29C040-345F-4115-91F8-00B44AABB79B}" type="pres">
      <dgm:prSet presAssocID="{857983EC-15D5-4435-827C-3E21E537C487}" presName="rootText" presStyleLbl="node3" presStyleIdx="1" presStyleCnt="8">
        <dgm:presLayoutVars>
          <dgm:chPref val="3"/>
        </dgm:presLayoutVars>
      </dgm:prSet>
      <dgm:spPr/>
    </dgm:pt>
    <dgm:pt modelId="{CF221298-8880-4770-84C1-0D29E3F584E6}" type="pres">
      <dgm:prSet presAssocID="{857983EC-15D5-4435-827C-3E21E537C487}" presName="rootConnector" presStyleLbl="node3" presStyleIdx="1" presStyleCnt="8"/>
      <dgm:spPr/>
    </dgm:pt>
    <dgm:pt modelId="{D3FB4822-7E1A-4485-975E-EB00986DBEB4}" type="pres">
      <dgm:prSet presAssocID="{857983EC-15D5-4435-827C-3E21E537C487}" presName="hierChild4" presStyleCnt="0"/>
      <dgm:spPr/>
    </dgm:pt>
    <dgm:pt modelId="{93CE74A2-D1B0-422D-A2C7-D91EFF808590}" type="pres">
      <dgm:prSet presAssocID="{857983EC-15D5-4435-827C-3E21E537C487}" presName="hierChild5" presStyleCnt="0"/>
      <dgm:spPr/>
    </dgm:pt>
    <dgm:pt modelId="{6C46D748-B42A-4A6D-A1B9-83DE78CCC488}" type="pres">
      <dgm:prSet presAssocID="{A4487157-FB2F-4198-8A7D-184B4A9418C9}" presName="hierChild5" presStyleCnt="0"/>
      <dgm:spPr/>
    </dgm:pt>
    <dgm:pt modelId="{8FF277DE-EC03-4DAA-B0D4-936CF0CE535B}" type="pres">
      <dgm:prSet presAssocID="{B0EC1551-16E2-4CE1-87FA-91A56834DA17}" presName="Name37" presStyleLbl="parChTrans1D2" presStyleIdx="1" presStyleCnt="3"/>
      <dgm:spPr/>
    </dgm:pt>
    <dgm:pt modelId="{674D5128-1751-4C12-9587-F1EE185D16F3}" type="pres">
      <dgm:prSet presAssocID="{116160BA-279A-4A83-B690-2662AADC24E3}" presName="hierRoot2" presStyleCnt="0">
        <dgm:presLayoutVars>
          <dgm:hierBranch/>
        </dgm:presLayoutVars>
      </dgm:prSet>
      <dgm:spPr/>
    </dgm:pt>
    <dgm:pt modelId="{256240E9-9A01-4684-B95E-57EA19496B0D}" type="pres">
      <dgm:prSet presAssocID="{116160BA-279A-4A83-B690-2662AADC24E3}" presName="rootComposite" presStyleCnt="0"/>
      <dgm:spPr/>
    </dgm:pt>
    <dgm:pt modelId="{DED9C83F-2A17-4DF7-84AA-02AAB3F6A78E}" type="pres">
      <dgm:prSet presAssocID="{116160BA-279A-4A83-B690-2662AADC24E3}" presName="rootText" presStyleLbl="node2" presStyleIdx="1" presStyleCnt="3">
        <dgm:presLayoutVars>
          <dgm:chPref val="3"/>
        </dgm:presLayoutVars>
      </dgm:prSet>
      <dgm:spPr/>
    </dgm:pt>
    <dgm:pt modelId="{A04D71D6-15FB-42AE-BBAB-7D204157B017}" type="pres">
      <dgm:prSet presAssocID="{116160BA-279A-4A83-B690-2662AADC24E3}" presName="rootConnector" presStyleLbl="node2" presStyleIdx="1" presStyleCnt="3"/>
      <dgm:spPr/>
    </dgm:pt>
    <dgm:pt modelId="{47E7CA5E-8905-4C0F-989F-3D92340A1725}" type="pres">
      <dgm:prSet presAssocID="{116160BA-279A-4A83-B690-2662AADC24E3}" presName="hierChild4" presStyleCnt="0"/>
      <dgm:spPr/>
    </dgm:pt>
    <dgm:pt modelId="{ED0219EA-4F51-4080-B4D4-4BABB539B310}" type="pres">
      <dgm:prSet presAssocID="{9482B8F1-4247-4639-AA41-27518F984639}" presName="Name35" presStyleLbl="parChTrans1D3" presStyleIdx="2" presStyleCnt="8"/>
      <dgm:spPr/>
    </dgm:pt>
    <dgm:pt modelId="{14AA3C26-8C14-4AB0-B1EA-9217C46E0046}" type="pres">
      <dgm:prSet presAssocID="{5A299374-19C5-4D46-A350-B1A06027B557}" presName="hierRoot2" presStyleCnt="0">
        <dgm:presLayoutVars>
          <dgm:hierBranch val="init"/>
        </dgm:presLayoutVars>
      </dgm:prSet>
      <dgm:spPr/>
    </dgm:pt>
    <dgm:pt modelId="{41CFCBEC-BF64-4313-AF22-6900F3FF2E06}" type="pres">
      <dgm:prSet presAssocID="{5A299374-19C5-4D46-A350-B1A06027B557}" presName="rootComposite" presStyleCnt="0"/>
      <dgm:spPr/>
    </dgm:pt>
    <dgm:pt modelId="{A91DEA63-2E62-470E-8B9D-F6299D062FD0}" type="pres">
      <dgm:prSet presAssocID="{5A299374-19C5-4D46-A350-B1A06027B557}" presName="rootText" presStyleLbl="node3" presStyleIdx="2" presStyleCnt="8">
        <dgm:presLayoutVars>
          <dgm:chPref val="3"/>
        </dgm:presLayoutVars>
      </dgm:prSet>
      <dgm:spPr/>
    </dgm:pt>
    <dgm:pt modelId="{DEC88FA1-20FC-4FF0-A160-ADCA9B527073}" type="pres">
      <dgm:prSet presAssocID="{5A299374-19C5-4D46-A350-B1A06027B557}" presName="rootConnector" presStyleLbl="node3" presStyleIdx="2" presStyleCnt="8"/>
      <dgm:spPr/>
    </dgm:pt>
    <dgm:pt modelId="{B4CD5697-6EF7-4836-B79C-9B56E83DA511}" type="pres">
      <dgm:prSet presAssocID="{5A299374-19C5-4D46-A350-B1A06027B557}" presName="hierChild4" presStyleCnt="0"/>
      <dgm:spPr/>
    </dgm:pt>
    <dgm:pt modelId="{DB0D3D63-A4ED-4D79-B77D-1EF4EB2836FE}" type="pres">
      <dgm:prSet presAssocID="{5A299374-19C5-4D46-A350-B1A06027B557}" presName="hierChild5" presStyleCnt="0"/>
      <dgm:spPr/>
    </dgm:pt>
    <dgm:pt modelId="{0D8892DF-7A01-4C77-831A-34FA99B12153}" type="pres">
      <dgm:prSet presAssocID="{BBD5F0FB-B319-4FF6-9789-EB84598915BC}" presName="Name35" presStyleLbl="parChTrans1D3" presStyleIdx="3" presStyleCnt="8"/>
      <dgm:spPr/>
    </dgm:pt>
    <dgm:pt modelId="{8F049F72-F101-424C-8BB7-BABE3F789566}" type="pres">
      <dgm:prSet presAssocID="{312DAC64-2625-4002-9D77-8C18E3FD43C4}" presName="hierRoot2" presStyleCnt="0">
        <dgm:presLayoutVars>
          <dgm:hierBranch/>
        </dgm:presLayoutVars>
      </dgm:prSet>
      <dgm:spPr/>
    </dgm:pt>
    <dgm:pt modelId="{68AC844F-C0CE-4D45-BF8C-9E97D14A6F68}" type="pres">
      <dgm:prSet presAssocID="{312DAC64-2625-4002-9D77-8C18E3FD43C4}" presName="rootComposite" presStyleCnt="0"/>
      <dgm:spPr/>
    </dgm:pt>
    <dgm:pt modelId="{9126EE80-4100-4E52-854E-93FD4C2822A0}" type="pres">
      <dgm:prSet presAssocID="{312DAC64-2625-4002-9D77-8C18E3FD43C4}" presName="rootText" presStyleLbl="node3" presStyleIdx="3" presStyleCnt="8" custLinFactNeighborX="6658" custLinFactNeighborY="3103">
        <dgm:presLayoutVars>
          <dgm:chPref val="3"/>
        </dgm:presLayoutVars>
      </dgm:prSet>
      <dgm:spPr/>
    </dgm:pt>
    <dgm:pt modelId="{42B69D1B-B37B-43BA-9E9A-F10F792A420A}" type="pres">
      <dgm:prSet presAssocID="{312DAC64-2625-4002-9D77-8C18E3FD43C4}" presName="rootConnector" presStyleLbl="node3" presStyleIdx="3" presStyleCnt="8"/>
      <dgm:spPr/>
    </dgm:pt>
    <dgm:pt modelId="{5787AA60-35E9-46C0-B076-BD428C6E86A3}" type="pres">
      <dgm:prSet presAssocID="{312DAC64-2625-4002-9D77-8C18E3FD43C4}" presName="hierChild4" presStyleCnt="0"/>
      <dgm:spPr/>
    </dgm:pt>
    <dgm:pt modelId="{515461E5-224F-41FC-AADF-E331EB49AE3B}" type="pres">
      <dgm:prSet presAssocID="{312DAC64-2625-4002-9D77-8C18E3FD43C4}" presName="hierChild5" presStyleCnt="0"/>
      <dgm:spPr/>
    </dgm:pt>
    <dgm:pt modelId="{77150C8A-49C3-4477-A522-442882B318B7}" type="pres">
      <dgm:prSet presAssocID="{DDC28652-5510-4CE1-BBC7-14C48AD019A9}" presName="Name35" presStyleLbl="parChTrans1D3" presStyleIdx="4" presStyleCnt="8"/>
      <dgm:spPr/>
    </dgm:pt>
    <dgm:pt modelId="{F9ADF525-E07A-4CE8-885C-F5B597AD6642}" type="pres">
      <dgm:prSet presAssocID="{93F09745-9B6E-40FF-A91F-4DA1FBA2776B}" presName="hierRoot2" presStyleCnt="0">
        <dgm:presLayoutVars>
          <dgm:hierBranch val="init"/>
        </dgm:presLayoutVars>
      </dgm:prSet>
      <dgm:spPr/>
    </dgm:pt>
    <dgm:pt modelId="{99D0ADB9-2EB3-4433-AD83-CF2D18068742}" type="pres">
      <dgm:prSet presAssocID="{93F09745-9B6E-40FF-A91F-4DA1FBA2776B}" presName="rootComposite" presStyleCnt="0"/>
      <dgm:spPr/>
    </dgm:pt>
    <dgm:pt modelId="{7F9C0A00-1D62-4FBA-90D3-6B64C883E6AE}" type="pres">
      <dgm:prSet presAssocID="{93F09745-9B6E-40FF-A91F-4DA1FBA2776B}" presName="rootText" presStyleLbl="node3" presStyleIdx="4" presStyleCnt="8">
        <dgm:presLayoutVars>
          <dgm:chPref val="3"/>
        </dgm:presLayoutVars>
      </dgm:prSet>
      <dgm:spPr/>
    </dgm:pt>
    <dgm:pt modelId="{3C8E829C-0C05-4EA2-B540-9BCE720A37B9}" type="pres">
      <dgm:prSet presAssocID="{93F09745-9B6E-40FF-A91F-4DA1FBA2776B}" presName="rootConnector" presStyleLbl="node3" presStyleIdx="4" presStyleCnt="8"/>
      <dgm:spPr/>
    </dgm:pt>
    <dgm:pt modelId="{15D24BA6-3BCC-46A9-8D89-D1249BCBA188}" type="pres">
      <dgm:prSet presAssocID="{93F09745-9B6E-40FF-A91F-4DA1FBA2776B}" presName="hierChild4" presStyleCnt="0"/>
      <dgm:spPr/>
    </dgm:pt>
    <dgm:pt modelId="{28AAF1A1-F47D-4688-86B3-2D3967EFC1C9}" type="pres">
      <dgm:prSet presAssocID="{93F09745-9B6E-40FF-A91F-4DA1FBA2776B}" presName="hierChild5" presStyleCnt="0"/>
      <dgm:spPr/>
    </dgm:pt>
    <dgm:pt modelId="{6B7952D6-91B6-49B3-9A07-8EC5972D3038}" type="pres">
      <dgm:prSet presAssocID="{31DC7C3C-E874-4FB0-B83F-675C81328E58}" presName="Name35" presStyleLbl="parChTrans1D3" presStyleIdx="5" presStyleCnt="8"/>
      <dgm:spPr/>
    </dgm:pt>
    <dgm:pt modelId="{727DECF7-88A7-477E-A001-0B05C473791C}" type="pres">
      <dgm:prSet presAssocID="{98327962-BB73-447A-AC21-2E4F005091F6}" presName="hierRoot2" presStyleCnt="0">
        <dgm:presLayoutVars>
          <dgm:hierBranch val="init"/>
        </dgm:presLayoutVars>
      </dgm:prSet>
      <dgm:spPr/>
    </dgm:pt>
    <dgm:pt modelId="{8B98C542-162D-458B-ADE4-9EA6FB878605}" type="pres">
      <dgm:prSet presAssocID="{98327962-BB73-447A-AC21-2E4F005091F6}" presName="rootComposite" presStyleCnt="0"/>
      <dgm:spPr/>
    </dgm:pt>
    <dgm:pt modelId="{1DEA9692-1449-42B9-A281-79F79F3DF429}" type="pres">
      <dgm:prSet presAssocID="{98327962-BB73-447A-AC21-2E4F005091F6}" presName="rootText" presStyleLbl="node3" presStyleIdx="5" presStyleCnt="8">
        <dgm:presLayoutVars>
          <dgm:chPref val="3"/>
        </dgm:presLayoutVars>
      </dgm:prSet>
      <dgm:spPr/>
    </dgm:pt>
    <dgm:pt modelId="{4A60F863-365E-4D66-8A63-48436A75D0C1}" type="pres">
      <dgm:prSet presAssocID="{98327962-BB73-447A-AC21-2E4F005091F6}" presName="rootConnector" presStyleLbl="node3" presStyleIdx="5" presStyleCnt="8"/>
      <dgm:spPr/>
    </dgm:pt>
    <dgm:pt modelId="{26DDC4CA-6210-4A02-8ECF-2A33CEE29DDD}" type="pres">
      <dgm:prSet presAssocID="{98327962-BB73-447A-AC21-2E4F005091F6}" presName="hierChild4" presStyleCnt="0"/>
      <dgm:spPr/>
    </dgm:pt>
    <dgm:pt modelId="{69278857-385F-4A4E-9565-5AC8B262F2E1}" type="pres">
      <dgm:prSet presAssocID="{98327962-BB73-447A-AC21-2E4F005091F6}" presName="hierChild5" presStyleCnt="0"/>
      <dgm:spPr/>
    </dgm:pt>
    <dgm:pt modelId="{4EC51472-903F-4C92-9F37-5494C990540C}" type="pres">
      <dgm:prSet presAssocID="{116160BA-279A-4A83-B690-2662AADC24E3}" presName="hierChild5" presStyleCnt="0"/>
      <dgm:spPr/>
    </dgm:pt>
    <dgm:pt modelId="{27D57BAC-5E07-41EE-B438-98F90B88A692}" type="pres">
      <dgm:prSet presAssocID="{C768974F-94E4-4EAE-99C8-BAAB6739AD10}" presName="Name37" presStyleLbl="parChTrans1D2" presStyleIdx="2" presStyleCnt="3"/>
      <dgm:spPr/>
    </dgm:pt>
    <dgm:pt modelId="{5CD21DFF-41D3-4E93-8DA4-A6BB48733CCC}" type="pres">
      <dgm:prSet presAssocID="{B6D28B5C-3B8A-4D44-B8EA-590A48FB307D}" presName="hierRoot2" presStyleCnt="0">
        <dgm:presLayoutVars>
          <dgm:hierBranch val="hang"/>
        </dgm:presLayoutVars>
      </dgm:prSet>
      <dgm:spPr/>
    </dgm:pt>
    <dgm:pt modelId="{7BA8053F-6849-4DBF-97E4-6C823E31F5B3}" type="pres">
      <dgm:prSet presAssocID="{B6D28B5C-3B8A-4D44-B8EA-590A48FB307D}" presName="rootComposite" presStyleCnt="0"/>
      <dgm:spPr/>
    </dgm:pt>
    <dgm:pt modelId="{9438FB58-4527-4655-9059-E57A607D0C43}" type="pres">
      <dgm:prSet presAssocID="{B6D28B5C-3B8A-4D44-B8EA-590A48FB307D}" presName="rootText" presStyleLbl="node2" presStyleIdx="2" presStyleCnt="3">
        <dgm:presLayoutVars>
          <dgm:chPref val="3"/>
        </dgm:presLayoutVars>
      </dgm:prSet>
      <dgm:spPr/>
    </dgm:pt>
    <dgm:pt modelId="{EF96D19D-B867-45FA-9882-04C21940096B}" type="pres">
      <dgm:prSet presAssocID="{B6D28B5C-3B8A-4D44-B8EA-590A48FB307D}" presName="rootConnector" presStyleLbl="node2" presStyleIdx="2" presStyleCnt="3"/>
      <dgm:spPr/>
    </dgm:pt>
    <dgm:pt modelId="{392B7708-9219-4DF7-B46C-A639471094CC}" type="pres">
      <dgm:prSet presAssocID="{B6D28B5C-3B8A-4D44-B8EA-590A48FB307D}" presName="hierChild4" presStyleCnt="0"/>
      <dgm:spPr/>
    </dgm:pt>
    <dgm:pt modelId="{D5BAEE55-B7E4-4185-88F7-2B9A477A76E9}" type="pres">
      <dgm:prSet presAssocID="{09FA3F63-AF2E-4198-9A92-EABD8A8C5C1F}" presName="Name48" presStyleLbl="parChTrans1D3" presStyleIdx="6" presStyleCnt="8"/>
      <dgm:spPr/>
    </dgm:pt>
    <dgm:pt modelId="{2D52AF72-0ADF-4775-AD0E-97E2C4AFA9CF}" type="pres">
      <dgm:prSet presAssocID="{ED320117-CEBA-4954-9411-93C0BF0A66D5}" presName="hierRoot2" presStyleCnt="0">
        <dgm:presLayoutVars>
          <dgm:hierBranch val="init"/>
        </dgm:presLayoutVars>
      </dgm:prSet>
      <dgm:spPr/>
    </dgm:pt>
    <dgm:pt modelId="{8EDAAC55-DD31-4B41-A853-951F3AE2EE5D}" type="pres">
      <dgm:prSet presAssocID="{ED320117-CEBA-4954-9411-93C0BF0A66D5}" presName="rootComposite" presStyleCnt="0"/>
      <dgm:spPr/>
    </dgm:pt>
    <dgm:pt modelId="{6A127BCF-1120-4454-951C-F52DA8DF1B52}" type="pres">
      <dgm:prSet presAssocID="{ED320117-CEBA-4954-9411-93C0BF0A66D5}" presName="rootText" presStyleLbl="node3" presStyleIdx="6" presStyleCnt="8" custScaleY="224071">
        <dgm:presLayoutVars>
          <dgm:chPref val="3"/>
        </dgm:presLayoutVars>
      </dgm:prSet>
      <dgm:spPr/>
    </dgm:pt>
    <dgm:pt modelId="{260CE0BC-F03E-450B-8C54-B81A4B33846B}" type="pres">
      <dgm:prSet presAssocID="{ED320117-CEBA-4954-9411-93C0BF0A66D5}" presName="rootConnector" presStyleLbl="node3" presStyleIdx="6" presStyleCnt="8"/>
      <dgm:spPr/>
    </dgm:pt>
    <dgm:pt modelId="{C143FB18-BFF9-4B74-9F5E-2A3AF0281941}" type="pres">
      <dgm:prSet presAssocID="{ED320117-CEBA-4954-9411-93C0BF0A66D5}" presName="hierChild4" presStyleCnt="0"/>
      <dgm:spPr/>
    </dgm:pt>
    <dgm:pt modelId="{8758CBD0-3D5F-42AD-B6A3-994C45022EAF}" type="pres">
      <dgm:prSet presAssocID="{ED320117-CEBA-4954-9411-93C0BF0A66D5}" presName="hierChild5" presStyleCnt="0"/>
      <dgm:spPr/>
    </dgm:pt>
    <dgm:pt modelId="{4DA71C70-EB84-4774-A5CB-929700FC4970}" type="pres">
      <dgm:prSet presAssocID="{E3635C5D-FD31-4914-A606-E63CFF25DD8C}" presName="Name48" presStyleLbl="parChTrans1D3" presStyleIdx="7" presStyleCnt="8"/>
      <dgm:spPr/>
    </dgm:pt>
    <dgm:pt modelId="{0C043739-9F7B-46A3-A74D-3C1A57E305FC}" type="pres">
      <dgm:prSet presAssocID="{D3CA1D40-7C96-4322-817E-FBE26E7C9A19}" presName="hierRoot2" presStyleCnt="0">
        <dgm:presLayoutVars>
          <dgm:hierBranch val="init"/>
        </dgm:presLayoutVars>
      </dgm:prSet>
      <dgm:spPr/>
    </dgm:pt>
    <dgm:pt modelId="{66830440-2879-43B3-A480-DE50084C900E}" type="pres">
      <dgm:prSet presAssocID="{D3CA1D40-7C96-4322-817E-FBE26E7C9A19}" presName="rootComposite" presStyleCnt="0"/>
      <dgm:spPr/>
    </dgm:pt>
    <dgm:pt modelId="{EEA22321-507F-4730-8D8A-793E3A5C41F9}" type="pres">
      <dgm:prSet presAssocID="{D3CA1D40-7C96-4322-817E-FBE26E7C9A19}" presName="rootText" presStyleLbl="node3" presStyleIdx="7" presStyleCnt="8" custScaleY="221483" custLinFactNeighborY="4385">
        <dgm:presLayoutVars>
          <dgm:chPref val="3"/>
        </dgm:presLayoutVars>
      </dgm:prSet>
      <dgm:spPr/>
    </dgm:pt>
    <dgm:pt modelId="{B443881D-7930-403D-882A-59229AC302EB}" type="pres">
      <dgm:prSet presAssocID="{D3CA1D40-7C96-4322-817E-FBE26E7C9A19}" presName="rootConnector" presStyleLbl="node3" presStyleIdx="7" presStyleCnt="8"/>
      <dgm:spPr/>
    </dgm:pt>
    <dgm:pt modelId="{173B8FB5-37B5-4304-AC1F-B681E6D43ECF}" type="pres">
      <dgm:prSet presAssocID="{D3CA1D40-7C96-4322-817E-FBE26E7C9A19}" presName="hierChild4" presStyleCnt="0"/>
      <dgm:spPr/>
    </dgm:pt>
    <dgm:pt modelId="{01D0F288-1008-44C0-BB8D-1DE087397A7F}" type="pres">
      <dgm:prSet presAssocID="{D3CA1D40-7C96-4322-817E-FBE26E7C9A19}" presName="hierChild5" presStyleCnt="0"/>
      <dgm:spPr/>
    </dgm:pt>
    <dgm:pt modelId="{14B6F69A-5FCF-4BCA-ACF6-19ADED99A316}" type="pres">
      <dgm:prSet presAssocID="{B6D28B5C-3B8A-4D44-B8EA-590A48FB307D}" presName="hierChild5" presStyleCnt="0"/>
      <dgm:spPr/>
    </dgm:pt>
    <dgm:pt modelId="{86BEA328-6489-4BB7-9467-5E807A6E3766}" type="pres">
      <dgm:prSet presAssocID="{2322217A-F338-4749-9273-E4B2E5294BF2}" presName="hierChild3" presStyleCnt="0"/>
      <dgm:spPr/>
    </dgm:pt>
  </dgm:ptLst>
  <dgm:cxnLst>
    <dgm:cxn modelId="{F5AD1F04-D16B-4C7D-903A-8046E0ABE87C}" type="presOf" srcId="{98327962-BB73-447A-AC21-2E4F005091F6}" destId="{4A60F863-365E-4D66-8A63-48436A75D0C1}" srcOrd="1" destOrd="0" presId="urn:microsoft.com/office/officeart/2005/8/layout/orgChart1"/>
    <dgm:cxn modelId="{82AA9C04-F638-4030-8090-982CCB646838}" srcId="{B6D28B5C-3B8A-4D44-B8EA-590A48FB307D}" destId="{ED320117-CEBA-4954-9411-93C0BF0A66D5}" srcOrd="0" destOrd="0" parTransId="{09FA3F63-AF2E-4198-9A92-EABD8A8C5C1F}" sibTransId="{121AF01B-DA36-4E68-A663-4693C9432159}"/>
    <dgm:cxn modelId="{78C2EC04-2427-4818-8A9F-C0E7EDDA239F}" type="presOf" srcId="{857983EC-15D5-4435-827C-3E21E537C487}" destId="{8F29C040-345F-4115-91F8-00B44AABB79B}" srcOrd="0" destOrd="0" presId="urn:microsoft.com/office/officeart/2005/8/layout/orgChart1"/>
    <dgm:cxn modelId="{1FE0DE0E-E212-46BE-932A-9C2BBE2EFC01}" type="presOf" srcId="{2322217A-F338-4749-9273-E4B2E5294BF2}" destId="{3AC3FC23-39E9-42F7-B8C3-9A4F7B2AC3EA}" srcOrd="1" destOrd="0" presId="urn:microsoft.com/office/officeart/2005/8/layout/orgChart1"/>
    <dgm:cxn modelId="{4371C11B-EE96-4222-AB99-BF8BEDF9E821}" srcId="{116160BA-279A-4A83-B690-2662AADC24E3}" destId="{5A299374-19C5-4D46-A350-B1A06027B557}" srcOrd="0" destOrd="0" parTransId="{9482B8F1-4247-4639-AA41-27518F984639}" sibTransId="{8F663A70-823F-4F0F-87CB-7B1FB14583F4}"/>
    <dgm:cxn modelId="{0952961C-8671-4098-B093-E956AE35BE36}" type="presOf" srcId="{A4487157-FB2F-4198-8A7D-184B4A9418C9}" destId="{CC91616B-63CB-4DD0-915E-2AFCF776BA84}" srcOrd="1" destOrd="0" presId="urn:microsoft.com/office/officeart/2005/8/layout/orgChart1"/>
    <dgm:cxn modelId="{D5751A24-65B1-4337-9B83-E5CE562C5431}" type="presOf" srcId="{D3CA1D40-7C96-4322-817E-FBE26E7C9A19}" destId="{B443881D-7930-403D-882A-59229AC302EB}" srcOrd="1" destOrd="0" presId="urn:microsoft.com/office/officeart/2005/8/layout/orgChart1"/>
    <dgm:cxn modelId="{44C70526-DE7D-4D9E-81E6-5549A2730907}" type="presOf" srcId="{2322217A-F338-4749-9273-E4B2E5294BF2}" destId="{2AEEB668-D518-41C4-A514-652990F5720F}" srcOrd="0" destOrd="0" presId="urn:microsoft.com/office/officeart/2005/8/layout/orgChart1"/>
    <dgm:cxn modelId="{0F8A1926-E0B4-4809-8CAA-290954B34AF7}" type="presOf" srcId="{09FA3F63-AF2E-4198-9A92-EABD8A8C5C1F}" destId="{D5BAEE55-B7E4-4185-88F7-2B9A477A76E9}" srcOrd="0" destOrd="0" presId="urn:microsoft.com/office/officeart/2005/8/layout/orgChart1"/>
    <dgm:cxn modelId="{EB546A27-34CE-4F0C-9AD8-8138A2630E52}" type="presOf" srcId="{116160BA-279A-4A83-B690-2662AADC24E3}" destId="{A04D71D6-15FB-42AE-BBAB-7D204157B017}" srcOrd="1" destOrd="0" presId="urn:microsoft.com/office/officeart/2005/8/layout/orgChart1"/>
    <dgm:cxn modelId="{3B138427-4855-467F-BB57-30BA9B4B0D50}" srcId="{A4487157-FB2F-4198-8A7D-184B4A9418C9}" destId="{857983EC-15D5-4435-827C-3E21E537C487}" srcOrd="1" destOrd="0" parTransId="{313830CA-530D-4190-99A7-3795F6C4396F}" sibTransId="{A11731AA-85BA-4956-9455-44DF3E09A47F}"/>
    <dgm:cxn modelId="{965D8A2D-33A9-48AA-A81B-DD825E29862C}" type="presOf" srcId="{93F09745-9B6E-40FF-A91F-4DA1FBA2776B}" destId="{3C8E829C-0C05-4EA2-B540-9BCE720A37B9}" srcOrd="1" destOrd="0" presId="urn:microsoft.com/office/officeart/2005/8/layout/orgChart1"/>
    <dgm:cxn modelId="{F722C52E-FA31-4878-AD42-0A70EFCDF351}" type="presOf" srcId="{98327962-BB73-447A-AC21-2E4F005091F6}" destId="{1DEA9692-1449-42B9-A281-79F79F3DF429}" srcOrd="0" destOrd="0" presId="urn:microsoft.com/office/officeart/2005/8/layout/orgChart1"/>
    <dgm:cxn modelId="{8BF4D13B-830F-4366-BC96-435414B1EE57}" type="presOf" srcId="{DDC28652-5510-4CE1-BBC7-14C48AD019A9}" destId="{77150C8A-49C3-4477-A522-442882B318B7}" srcOrd="0" destOrd="0" presId="urn:microsoft.com/office/officeart/2005/8/layout/orgChart1"/>
    <dgm:cxn modelId="{20F0C66E-3338-4743-80F8-C657DCF85664}" type="presOf" srcId="{E3635C5D-FD31-4914-A606-E63CFF25DD8C}" destId="{4DA71C70-EB84-4774-A5CB-929700FC4970}" srcOrd="0" destOrd="0" presId="urn:microsoft.com/office/officeart/2005/8/layout/orgChart1"/>
    <dgm:cxn modelId="{D2A83A70-066F-4C84-9DF5-1D4B168F4E41}" srcId="{116160BA-279A-4A83-B690-2662AADC24E3}" destId="{312DAC64-2625-4002-9D77-8C18E3FD43C4}" srcOrd="1" destOrd="0" parTransId="{BBD5F0FB-B319-4FF6-9789-EB84598915BC}" sibTransId="{237C990A-86CF-4C06-9C1D-B870C25763A3}"/>
    <dgm:cxn modelId="{770E1053-37C8-41FC-B14D-B6AD7F28A360}" type="presOf" srcId="{312DAC64-2625-4002-9D77-8C18E3FD43C4}" destId="{9126EE80-4100-4E52-854E-93FD4C2822A0}" srcOrd="0" destOrd="0" presId="urn:microsoft.com/office/officeart/2005/8/layout/orgChart1"/>
    <dgm:cxn modelId="{F48FAE57-0720-4CF9-A0EB-EC9307F49EC2}" type="presOf" srcId="{402C0F4A-DF8E-4C21-90AF-C7AD966B710E}" destId="{61980656-4CAE-4CA4-877A-C0E84D0C3A2E}" srcOrd="0" destOrd="0" presId="urn:microsoft.com/office/officeart/2005/8/layout/orgChart1"/>
    <dgm:cxn modelId="{89A99579-76EA-4C84-8BDC-9A6AA0D7A3FD}" type="presOf" srcId="{06A93CE3-2D31-42A9-9378-9F2538855CFF}" destId="{53C881F2-EEBC-44D2-9572-E9CBEA538AB8}" srcOrd="0" destOrd="0" presId="urn:microsoft.com/office/officeart/2005/8/layout/orgChart1"/>
    <dgm:cxn modelId="{B7FE027B-CFFB-4A21-9CAF-830D6FF0235B}" type="presOf" srcId="{A4487157-FB2F-4198-8A7D-184B4A9418C9}" destId="{66897771-D6F1-455B-BC66-C9F58AE0DDCF}" srcOrd="0" destOrd="0" presId="urn:microsoft.com/office/officeart/2005/8/layout/orgChart1"/>
    <dgm:cxn modelId="{A7FDE37B-6318-47B0-A624-707FC0DA4D4B}" type="presOf" srcId="{312DAC64-2625-4002-9D77-8C18E3FD43C4}" destId="{42B69D1B-B37B-43BA-9E9A-F10F792A420A}" srcOrd="1" destOrd="0" presId="urn:microsoft.com/office/officeart/2005/8/layout/orgChart1"/>
    <dgm:cxn modelId="{45E5207D-FC36-484F-91CD-B4AA2B7F1A23}" type="presOf" srcId="{C768974F-94E4-4EAE-99C8-BAAB6739AD10}" destId="{27D57BAC-5E07-41EE-B438-98F90B88A692}" srcOrd="0" destOrd="0" presId="urn:microsoft.com/office/officeart/2005/8/layout/orgChart1"/>
    <dgm:cxn modelId="{03D5497E-60F1-4221-8B86-9A93820D606A}" type="presOf" srcId="{31DC7C3C-E874-4FB0-B83F-675C81328E58}" destId="{6B7952D6-91B6-49B3-9A07-8EC5972D3038}" srcOrd="0" destOrd="0" presId="urn:microsoft.com/office/officeart/2005/8/layout/orgChart1"/>
    <dgm:cxn modelId="{2DCB1986-23C2-4AA5-B5E1-7CAD352189BF}" type="presOf" srcId="{B6D28B5C-3B8A-4D44-B8EA-590A48FB307D}" destId="{9438FB58-4527-4655-9059-E57A607D0C43}" srcOrd="0" destOrd="0" presId="urn:microsoft.com/office/officeart/2005/8/layout/orgChart1"/>
    <dgm:cxn modelId="{DA294287-106D-480A-A0EF-BACC1026779E}" srcId="{2322217A-F338-4749-9273-E4B2E5294BF2}" destId="{B6D28B5C-3B8A-4D44-B8EA-590A48FB307D}" srcOrd="2" destOrd="0" parTransId="{C768974F-94E4-4EAE-99C8-BAAB6739AD10}" sibTransId="{7B8931DC-0EF4-4153-97A3-D452483D2C6A}"/>
    <dgm:cxn modelId="{911B8B9C-9476-45A4-AA24-660CA29C1752}" srcId="{2322217A-F338-4749-9273-E4B2E5294BF2}" destId="{116160BA-279A-4A83-B690-2662AADC24E3}" srcOrd="1" destOrd="0" parTransId="{B0EC1551-16E2-4CE1-87FA-91A56834DA17}" sibTransId="{B34B9796-20CA-4ACD-91AF-9643F099005D}"/>
    <dgm:cxn modelId="{1F813C9D-56B3-4A9A-AFB5-664FAAED230D}" type="presOf" srcId="{D3CA1D40-7C96-4322-817E-FBE26E7C9A19}" destId="{EEA22321-507F-4730-8D8A-793E3A5C41F9}" srcOrd="0" destOrd="0" presId="urn:microsoft.com/office/officeart/2005/8/layout/orgChart1"/>
    <dgm:cxn modelId="{E58B6C9E-2C7E-49DC-9503-788439949BE0}" type="presOf" srcId="{55FA845A-EA99-4F2A-B288-88FB96A80E0A}" destId="{6DBB58BB-192B-47CD-8601-6DE1A339B77B}" srcOrd="0" destOrd="0" presId="urn:microsoft.com/office/officeart/2005/8/layout/orgChart1"/>
    <dgm:cxn modelId="{C49E519E-5CA7-43D2-A460-E3388147519C}" type="presOf" srcId="{857983EC-15D5-4435-827C-3E21E537C487}" destId="{CF221298-8880-4770-84C1-0D29E3F584E6}" srcOrd="1" destOrd="0" presId="urn:microsoft.com/office/officeart/2005/8/layout/orgChart1"/>
    <dgm:cxn modelId="{587679A0-635D-48D2-8FBC-D1E05C156CF3}" srcId="{2322217A-F338-4749-9273-E4B2E5294BF2}" destId="{A4487157-FB2F-4198-8A7D-184B4A9418C9}" srcOrd="0" destOrd="0" parTransId="{55FA845A-EA99-4F2A-B288-88FB96A80E0A}" sibTransId="{446854B7-623D-4322-A0EF-1E3E8E39FBA2}"/>
    <dgm:cxn modelId="{BEECC6A0-0AF2-480A-9167-DF278D58A563}" srcId="{B6D28B5C-3B8A-4D44-B8EA-590A48FB307D}" destId="{D3CA1D40-7C96-4322-817E-FBE26E7C9A19}" srcOrd="1" destOrd="0" parTransId="{E3635C5D-FD31-4914-A606-E63CFF25DD8C}" sibTransId="{1395B7BB-F900-4E63-AE64-2D83BEF73877}"/>
    <dgm:cxn modelId="{135EE7A8-321D-4DCD-B80A-771ED8A85731}" type="presOf" srcId="{5A299374-19C5-4D46-A350-B1A06027B557}" destId="{DEC88FA1-20FC-4FF0-A160-ADCA9B527073}" srcOrd="1" destOrd="0" presId="urn:microsoft.com/office/officeart/2005/8/layout/orgChart1"/>
    <dgm:cxn modelId="{C1531DA9-AADD-455B-8C97-0BC488599D37}" type="presOf" srcId="{B6D28B5C-3B8A-4D44-B8EA-590A48FB307D}" destId="{EF96D19D-B867-45FA-9882-04C21940096B}" srcOrd="1" destOrd="0" presId="urn:microsoft.com/office/officeart/2005/8/layout/orgChart1"/>
    <dgm:cxn modelId="{F25E7BAC-1FAD-4764-9572-B01496773DD3}" type="presOf" srcId="{ED320117-CEBA-4954-9411-93C0BF0A66D5}" destId="{6A127BCF-1120-4454-951C-F52DA8DF1B52}" srcOrd="0" destOrd="0" presId="urn:microsoft.com/office/officeart/2005/8/layout/orgChart1"/>
    <dgm:cxn modelId="{588459BB-3E79-48AC-832D-0499F0004AE3}" type="presOf" srcId="{BBD5F0FB-B319-4FF6-9789-EB84598915BC}" destId="{0D8892DF-7A01-4C77-831A-34FA99B12153}" srcOrd="0" destOrd="0" presId="urn:microsoft.com/office/officeart/2005/8/layout/orgChart1"/>
    <dgm:cxn modelId="{7339CDBB-F70E-46A3-A279-4FD67557CEFB}" type="presOf" srcId="{93F09745-9B6E-40FF-A91F-4DA1FBA2776B}" destId="{7F9C0A00-1D62-4FBA-90D3-6B64C883E6AE}" srcOrd="0" destOrd="0" presId="urn:microsoft.com/office/officeart/2005/8/layout/orgChart1"/>
    <dgm:cxn modelId="{FB62E3BC-7E85-49D8-96DB-1C7A89A88B6D}" srcId="{391A17F1-99DE-40C9-B117-3C10500436B7}" destId="{2322217A-F338-4749-9273-E4B2E5294BF2}" srcOrd="0" destOrd="0" parTransId="{963A21C4-FCA2-4966-BD56-D4AA5F97FB2E}" sibTransId="{AF0D6D6D-3C61-4766-A414-71283B5FFE3D}"/>
    <dgm:cxn modelId="{9341D6BF-BFAF-4B42-A907-A71D2F3C0606}" type="presOf" srcId="{06A93CE3-2D31-42A9-9378-9F2538855CFF}" destId="{ED54BB26-AD6A-40AF-B36D-A65CC683789A}" srcOrd="1" destOrd="0" presId="urn:microsoft.com/office/officeart/2005/8/layout/orgChart1"/>
    <dgm:cxn modelId="{DE628AC8-8560-40D8-A12F-C5501C640466}" type="presOf" srcId="{5A299374-19C5-4D46-A350-B1A06027B557}" destId="{A91DEA63-2E62-470E-8B9D-F6299D062FD0}" srcOrd="0" destOrd="0" presId="urn:microsoft.com/office/officeart/2005/8/layout/orgChart1"/>
    <dgm:cxn modelId="{E62DECD0-8A91-49D4-B5CB-C33544882C89}" type="presOf" srcId="{391A17F1-99DE-40C9-B117-3C10500436B7}" destId="{E26051A0-9AC6-47E3-96C5-96D465B104FB}" srcOrd="0" destOrd="0" presId="urn:microsoft.com/office/officeart/2005/8/layout/orgChart1"/>
    <dgm:cxn modelId="{FC1BB7D2-5AC2-444B-8FE8-73EE212908E5}" type="presOf" srcId="{313830CA-530D-4190-99A7-3795F6C4396F}" destId="{6481430F-3E0D-4F3B-B6CD-D54B0F63A69C}" srcOrd="0" destOrd="0" presId="urn:microsoft.com/office/officeart/2005/8/layout/orgChart1"/>
    <dgm:cxn modelId="{ADE728D7-EE41-4F3B-B156-62085AFDCF74}" srcId="{116160BA-279A-4A83-B690-2662AADC24E3}" destId="{98327962-BB73-447A-AC21-2E4F005091F6}" srcOrd="3" destOrd="0" parTransId="{31DC7C3C-E874-4FB0-B83F-675C81328E58}" sibTransId="{41A744A2-9E6B-4FAB-B6AB-DB21DC7A79E5}"/>
    <dgm:cxn modelId="{48FE91D8-783E-4E7B-8CEA-E32153B66F90}" srcId="{116160BA-279A-4A83-B690-2662AADC24E3}" destId="{93F09745-9B6E-40FF-A91F-4DA1FBA2776B}" srcOrd="2" destOrd="0" parTransId="{DDC28652-5510-4CE1-BBC7-14C48AD019A9}" sibTransId="{1A6FEAD4-91EB-4A2B-AFAD-4E600B34C85E}"/>
    <dgm:cxn modelId="{6E2398DE-0750-421A-AB65-234983C5952D}" type="presOf" srcId="{9482B8F1-4247-4639-AA41-27518F984639}" destId="{ED0219EA-4F51-4080-B4D4-4BABB539B310}" srcOrd="0" destOrd="0" presId="urn:microsoft.com/office/officeart/2005/8/layout/orgChart1"/>
    <dgm:cxn modelId="{8779AAE1-07E8-43D2-8B3F-AF11C4525C8E}" srcId="{A4487157-FB2F-4198-8A7D-184B4A9418C9}" destId="{06A93CE3-2D31-42A9-9378-9F2538855CFF}" srcOrd="0" destOrd="0" parTransId="{402C0F4A-DF8E-4C21-90AF-C7AD966B710E}" sibTransId="{E04474E2-67AB-413E-94F9-FF3FDA8C3883}"/>
    <dgm:cxn modelId="{513224E7-D90F-41BC-8468-701DA696801E}" type="presOf" srcId="{ED320117-CEBA-4954-9411-93C0BF0A66D5}" destId="{260CE0BC-F03E-450B-8C54-B81A4B33846B}" srcOrd="1" destOrd="0" presId="urn:microsoft.com/office/officeart/2005/8/layout/orgChart1"/>
    <dgm:cxn modelId="{5C109EE8-950D-42CE-9214-088CFA52E1A5}" type="presOf" srcId="{B0EC1551-16E2-4CE1-87FA-91A56834DA17}" destId="{8FF277DE-EC03-4DAA-B0D4-936CF0CE535B}" srcOrd="0" destOrd="0" presId="urn:microsoft.com/office/officeart/2005/8/layout/orgChart1"/>
    <dgm:cxn modelId="{19C00AF9-ED68-4C17-90ED-53D8FC935EC8}" type="presOf" srcId="{116160BA-279A-4A83-B690-2662AADC24E3}" destId="{DED9C83F-2A17-4DF7-84AA-02AAB3F6A78E}" srcOrd="0" destOrd="0" presId="urn:microsoft.com/office/officeart/2005/8/layout/orgChart1"/>
    <dgm:cxn modelId="{0FCD8C63-EB92-4A9B-B871-E99955B1D74B}" type="presParOf" srcId="{E26051A0-9AC6-47E3-96C5-96D465B104FB}" destId="{E1F0E1C2-E6D9-4A75-A892-E3760844528E}" srcOrd="0" destOrd="0" presId="urn:microsoft.com/office/officeart/2005/8/layout/orgChart1"/>
    <dgm:cxn modelId="{BAAD8F00-032A-4DAA-951B-39233ABD1247}" type="presParOf" srcId="{E1F0E1C2-E6D9-4A75-A892-E3760844528E}" destId="{C9C65433-C804-413E-9631-E0C69A399B76}" srcOrd="0" destOrd="0" presId="urn:microsoft.com/office/officeart/2005/8/layout/orgChart1"/>
    <dgm:cxn modelId="{878AF606-BD4D-4E38-9563-FAD07B1C53CB}" type="presParOf" srcId="{C9C65433-C804-413E-9631-E0C69A399B76}" destId="{2AEEB668-D518-41C4-A514-652990F5720F}" srcOrd="0" destOrd="0" presId="urn:microsoft.com/office/officeart/2005/8/layout/orgChart1"/>
    <dgm:cxn modelId="{C734636F-E672-41EE-B866-667772B9A284}" type="presParOf" srcId="{C9C65433-C804-413E-9631-E0C69A399B76}" destId="{3AC3FC23-39E9-42F7-B8C3-9A4F7B2AC3EA}" srcOrd="1" destOrd="0" presId="urn:microsoft.com/office/officeart/2005/8/layout/orgChart1"/>
    <dgm:cxn modelId="{37DCA520-4B29-4E54-817F-57F05655C2D5}" type="presParOf" srcId="{E1F0E1C2-E6D9-4A75-A892-E3760844528E}" destId="{576E93C2-4130-4ED0-A423-79E7EF1EF19B}" srcOrd="1" destOrd="0" presId="urn:microsoft.com/office/officeart/2005/8/layout/orgChart1"/>
    <dgm:cxn modelId="{FF8E2DC4-FE73-4085-8FBB-8C1E995211F4}" type="presParOf" srcId="{576E93C2-4130-4ED0-A423-79E7EF1EF19B}" destId="{6DBB58BB-192B-47CD-8601-6DE1A339B77B}" srcOrd="0" destOrd="0" presId="urn:microsoft.com/office/officeart/2005/8/layout/orgChart1"/>
    <dgm:cxn modelId="{15F4983D-E2C1-44C6-844C-415317569D73}" type="presParOf" srcId="{576E93C2-4130-4ED0-A423-79E7EF1EF19B}" destId="{A4095582-3F34-4635-8677-3B654844DD8A}" srcOrd="1" destOrd="0" presId="urn:microsoft.com/office/officeart/2005/8/layout/orgChart1"/>
    <dgm:cxn modelId="{CD623870-0C50-45E8-9910-E81E3002F3C5}" type="presParOf" srcId="{A4095582-3F34-4635-8677-3B654844DD8A}" destId="{E62BA68B-1E5C-43D9-9BE1-ACD64998F6A4}" srcOrd="0" destOrd="0" presId="urn:microsoft.com/office/officeart/2005/8/layout/orgChart1"/>
    <dgm:cxn modelId="{C778DB9B-F752-4229-93F3-83D041383716}" type="presParOf" srcId="{E62BA68B-1E5C-43D9-9BE1-ACD64998F6A4}" destId="{66897771-D6F1-455B-BC66-C9F58AE0DDCF}" srcOrd="0" destOrd="0" presId="urn:microsoft.com/office/officeart/2005/8/layout/orgChart1"/>
    <dgm:cxn modelId="{96583771-D816-4CC5-AA70-6AA13B3D4798}" type="presParOf" srcId="{E62BA68B-1E5C-43D9-9BE1-ACD64998F6A4}" destId="{CC91616B-63CB-4DD0-915E-2AFCF776BA84}" srcOrd="1" destOrd="0" presId="urn:microsoft.com/office/officeart/2005/8/layout/orgChart1"/>
    <dgm:cxn modelId="{72059513-0650-434C-8917-6BABC8F8FB78}" type="presParOf" srcId="{A4095582-3F34-4635-8677-3B654844DD8A}" destId="{3E9362C8-E6AF-497E-8B96-BA2AD55043FB}" srcOrd="1" destOrd="0" presId="urn:microsoft.com/office/officeart/2005/8/layout/orgChart1"/>
    <dgm:cxn modelId="{DA0CE6D4-E5D1-44A5-B5D5-C15C9AAC5109}" type="presParOf" srcId="{3E9362C8-E6AF-497E-8B96-BA2AD55043FB}" destId="{61980656-4CAE-4CA4-877A-C0E84D0C3A2E}" srcOrd="0" destOrd="0" presId="urn:microsoft.com/office/officeart/2005/8/layout/orgChart1"/>
    <dgm:cxn modelId="{234A5F2E-B7A8-45B7-B4B8-E971DF7A15BB}" type="presParOf" srcId="{3E9362C8-E6AF-497E-8B96-BA2AD55043FB}" destId="{413B00FF-E207-490B-B3CD-18BE4887E8F4}" srcOrd="1" destOrd="0" presId="urn:microsoft.com/office/officeart/2005/8/layout/orgChart1"/>
    <dgm:cxn modelId="{5B30DB5D-FACD-42C9-ACA7-D753EFFA675D}" type="presParOf" srcId="{413B00FF-E207-490B-B3CD-18BE4887E8F4}" destId="{2CB06F69-0692-4C02-AEC4-B22B06286B04}" srcOrd="0" destOrd="0" presId="urn:microsoft.com/office/officeart/2005/8/layout/orgChart1"/>
    <dgm:cxn modelId="{8EDFF147-1BA3-460A-93AE-4618E053E01B}" type="presParOf" srcId="{2CB06F69-0692-4C02-AEC4-B22B06286B04}" destId="{53C881F2-EEBC-44D2-9572-E9CBEA538AB8}" srcOrd="0" destOrd="0" presId="urn:microsoft.com/office/officeart/2005/8/layout/orgChart1"/>
    <dgm:cxn modelId="{DBE7A61C-454D-44FF-8F03-83BF376F151C}" type="presParOf" srcId="{2CB06F69-0692-4C02-AEC4-B22B06286B04}" destId="{ED54BB26-AD6A-40AF-B36D-A65CC683789A}" srcOrd="1" destOrd="0" presId="urn:microsoft.com/office/officeart/2005/8/layout/orgChart1"/>
    <dgm:cxn modelId="{D17F1D6D-6172-40D1-8149-0FD4138B8F3B}" type="presParOf" srcId="{413B00FF-E207-490B-B3CD-18BE4887E8F4}" destId="{4574F8F6-45AB-4944-AFEC-7655725B1D35}" srcOrd="1" destOrd="0" presId="urn:microsoft.com/office/officeart/2005/8/layout/orgChart1"/>
    <dgm:cxn modelId="{669BE7A1-1AC6-4C2C-8EEE-03B537614735}" type="presParOf" srcId="{413B00FF-E207-490B-B3CD-18BE4887E8F4}" destId="{8CC632F1-EBA9-4C64-9D8D-B01497415832}" srcOrd="2" destOrd="0" presId="urn:microsoft.com/office/officeart/2005/8/layout/orgChart1"/>
    <dgm:cxn modelId="{247D9B78-AA86-424C-A96A-A2B9ACAC0DC8}" type="presParOf" srcId="{3E9362C8-E6AF-497E-8B96-BA2AD55043FB}" destId="{6481430F-3E0D-4F3B-B6CD-D54B0F63A69C}" srcOrd="2" destOrd="0" presId="urn:microsoft.com/office/officeart/2005/8/layout/orgChart1"/>
    <dgm:cxn modelId="{540A8AED-2672-40AB-8854-F827B4523884}" type="presParOf" srcId="{3E9362C8-E6AF-497E-8B96-BA2AD55043FB}" destId="{338C68A4-AF45-4779-821E-1904B4226A6C}" srcOrd="3" destOrd="0" presId="urn:microsoft.com/office/officeart/2005/8/layout/orgChart1"/>
    <dgm:cxn modelId="{0A6DF2C2-0DF7-4CA1-B05B-6A314A24F94C}" type="presParOf" srcId="{338C68A4-AF45-4779-821E-1904B4226A6C}" destId="{5909D493-6569-4E0B-B5C2-886F717E2A62}" srcOrd="0" destOrd="0" presId="urn:microsoft.com/office/officeart/2005/8/layout/orgChart1"/>
    <dgm:cxn modelId="{0D1E9880-617A-498F-8108-F2D1E740E1CD}" type="presParOf" srcId="{5909D493-6569-4E0B-B5C2-886F717E2A62}" destId="{8F29C040-345F-4115-91F8-00B44AABB79B}" srcOrd="0" destOrd="0" presId="urn:microsoft.com/office/officeart/2005/8/layout/orgChart1"/>
    <dgm:cxn modelId="{241E1210-5340-4ABA-AAF2-FAD47B2FF6A9}" type="presParOf" srcId="{5909D493-6569-4E0B-B5C2-886F717E2A62}" destId="{CF221298-8880-4770-84C1-0D29E3F584E6}" srcOrd="1" destOrd="0" presId="urn:microsoft.com/office/officeart/2005/8/layout/orgChart1"/>
    <dgm:cxn modelId="{6D7AE65F-7853-416E-99A7-32242A39698B}" type="presParOf" srcId="{338C68A4-AF45-4779-821E-1904B4226A6C}" destId="{D3FB4822-7E1A-4485-975E-EB00986DBEB4}" srcOrd="1" destOrd="0" presId="urn:microsoft.com/office/officeart/2005/8/layout/orgChart1"/>
    <dgm:cxn modelId="{AA6CC1B6-86E9-46CA-A471-7C3773E17467}" type="presParOf" srcId="{338C68A4-AF45-4779-821E-1904B4226A6C}" destId="{93CE74A2-D1B0-422D-A2C7-D91EFF808590}" srcOrd="2" destOrd="0" presId="urn:microsoft.com/office/officeart/2005/8/layout/orgChart1"/>
    <dgm:cxn modelId="{C8401CB1-1002-4973-B278-7FB1F646A19F}" type="presParOf" srcId="{A4095582-3F34-4635-8677-3B654844DD8A}" destId="{6C46D748-B42A-4A6D-A1B9-83DE78CCC488}" srcOrd="2" destOrd="0" presId="urn:microsoft.com/office/officeart/2005/8/layout/orgChart1"/>
    <dgm:cxn modelId="{94CEBAD1-BBD6-4C0F-AA1A-787123391072}" type="presParOf" srcId="{576E93C2-4130-4ED0-A423-79E7EF1EF19B}" destId="{8FF277DE-EC03-4DAA-B0D4-936CF0CE535B}" srcOrd="2" destOrd="0" presId="urn:microsoft.com/office/officeart/2005/8/layout/orgChart1"/>
    <dgm:cxn modelId="{716E3F86-AAB1-4A6E-A292-62DD801B99B0}" type="presParOf" srcId="{576E93C2-4130-4ED0-A423-79E7EF1EF19B}" destId="{674D5128-1751-4C12-9587-F1EE185D16F3}" srcOrd="3" destOrd="0" presId="urn:microsoft.com/office/officeart/2005/8/layout/orgChart1"/>
    <dgm:cxn modelId="{162D5CAD-480D-4443-9B91-AEBA38B9E131}" type="presParOf" srcId="{674D5128-1751-4C12-9587-F1EE185D16F3}" destId="{256240E9-9A01-4684-B95E-57EA19496B0D}" srcOrd="0" destOrd="0" presId="urn:microsoft.com/office/officeart/2005/8/layout/orgChart1"/>
    <dgm:cxn modelId="{69D40195-1040-40A3-B09D-D20EB9EC5809}" type="presParOf" srcId="{256240E9-9A01-4684-B95E-57EA19496B0D}" destId="{DED9C83F-2A17-4DF7-84AA-02AAB3F6A78E}" srcOrd="0" destOrd="0" presId="urn:microsoft.com/office/officeart/2005/8/layout/orgChart1"/>
    <dgm:cxn modelId="{2C29BFB2-C3A6-477D-B1E8-4B5EC2378064}" type="presParOf" srcId="{256240E9-9A01-4684-B95E-57EA19496B0D}" destId="{A04D71D6-15FB-42AE-BBAB-7D204157B017}" srcOrd="1" destOrd="0" presId="urn:microsoft.com/office/officeart/2005/8/layout/orgChart1"/>
    <dgm:cxn modelId="{1FE64AF6-96B1-493A-98A0-A948B8E46F6C}" type="presParOf" srcId="{674D5128-1751-4C12-9587-F1EE185D16F3}" destId="{47E7CA5E-8905-4C0F-989F-3D92340A1725}" srcOrd="1" destOrd="0" presId="urn:microsoft.com/office/officeart/2005/8/layout/orgChart1"/>
    <dgm:cxn modelId="{30D5E85D-7453-40A9-AE9C-8EA6A2BEC115}" type="presParOf" srcId="{47E7CA5E-8905-4C0F-989F-3D92340A1725}" destId="{ED0219EA-4F51-4080-B4D4-4BABB539B310}" srcOrd="0" destOrd="0" presId="urn:microsoft.com/office/officeart/2005/8/layout/orgChart1"/>
    <dgm:cxn modelId="{7652E307-7245-4D06-8600-DA9D190A5B77}" type="presParOf" srcId="{47E7CA5E-8905-4C0F-989F-3D92340A1725}" destId="{14AA3C26-8C14-4AB0-B1EA-9217C46E0046}" srcOrd="1" destOrd="0" presId="urn:microsoft.com/office/officeart/2005/8/layout/orgChart1"/>
    <dgm:cxn modelId="{EDB76761-4464-4066-8888-8798623C8C55}" type="presParOf" srcId="{14AA3C26-8C14-4AB0-B1EA-9217C46E0046}" destId="{41CFCBEC-BF64-4313-AF22-6900F3FF2E06}" srcOrd="0" destOrd="0" presId="urn:microsoft.com/office/officeart/2005/8/layout/orgChart1"/>
    <dgm:cxn modelId="{4F6D375D-F15A-47C1-8F2F-BBB60667E6D9}" type="presParOf" srcId="{41CFCBEC-BF64-4313-AF22-6900F3FF2E06}" destId="{A91DEA63-2E62-470E-8B9D-F6299D062FD0}" srcOrd="0" destOrd="0" presId="urn:microsoft.com/office/officeart/2005/8/layout/orgChart1"/>
    <dgm:cxn modelId="{D237CF45-200C-498F-A9A1-95C2A484A253}" type="presParOf" srcId="{41CFCBEC-BF64-4313-AF22-6900F3FF2E06}" destId="{DEC88FA1-20FC-4FF0-A160-ADCA9B527073}" srcOrd="1" destOrd="0" presId="urn:microsoft.com/office/officeart/2005/8/layout/orgChart1"/>
    <dgm:cxn modelId="{215472FC-7294-495C-9EB7-8430846E1FE4}" type="presParOf" srcId="{14AA3C26-8C14-4AB0-B1EA-9217C46E0046}" destId="{B4CD5697-6EF7-4836-B79C-9B56E83DA511}" srcOrd="1" destOrd="0" presId="urn:microsoft.com/office/officeart/2005/8/layout/orgChart1"/>
    <dgm:cxn modelId="{ACAE3D45-7D3A-47B9-B00E-EA1F47596855}" type="presParOf" srcId="{14AA3C26-8C14-4AB0-B1EA-9217C46E0046}" destId="{DB0D3D63-A4ED-4D79-B77D-1EF4EB2836FE}" srcOrd="2" destOrd="0" presId="urn:microsoft.com/office/officeart/2005/8/layout/orgChart1"/>
    <dgm:cxn modelId="{E99345A8-9FD4-400E-BC3F-7FA5D433D103}" type="presParOf" srcId="{47E7CA5E-8905-4C0F-989F-3D92340A1725}" destId="{0D8892DF-7A01-4C77-831A-34FA99B12153}" srcOrd="2" destOrd="0" presId="urn:microsoft.com/office/officeart/2005/8/layout/orgChart1"/>
    <dgm:cxn modelId="{8667AE52-A149-4DBA-9861-90957E82222A}" type="presParOf" srcId="{47E7CA5E-8905-4C0F-989F-3D92340A1725}" destId="{8F049F72-F101-424C-8BB7-BABE3F789566}" srcOrd="3" destOrd="0" presId="urn:microsoft.com/office/officeart/2005/8/layout/orgChart1"/>
    <dgm:cxn modelId="{F25FD01E-8955-406F-840A-67293AF4C315}" type="presParOf" srcId="{8F049F72-F101-424C-8BB7-BABE3F789566}" destId="{68AC844F-C0CE-4D45-BF8C-9E97D14A6F68}" srcOrd="0" destOrd="0" presId="urn:microsoft.com/office/officeart/2005/8/layout/orgChart1"/>
    <dgm:cxn modelId="{1D203196-51AA-4472-842D-5864806026B6}" type="presParOf" srcId="{68AC844F-C0CE-4D45-BF8C-9E97D14A6F68}" destId="{9126EE80-4100-4E52-854E-93FD4C2822A0}" srcOrd="0" destOrd="0" presId="urn:microsoft.com/office/officeart/2005/8/layout/orgChart1"/>
    <dgm:cxn modelId="{0693D433-E5A1-49F9-BC24-025BE13C17F0}" type="presParOf" srcId="{68AC844F-C0CE-4D45-BF8C-9E97D14A6F68}" destId="{42B69D1B-B37B-43BA-9E9A-F10F792A420A}" srcOrd="1" destOrd="0" presId="urn:microsoft.com/office/officeart/2005/8/layout/orgChart1"/>
    <dgm:cxn modelId="{13A15EA9-1A35-46A2-94BE-764631AB0627}" type="presParOf" srcId="{8F049F72-F101-424C-8BB7-BABE3F789566}" destId="{5787AA60-35E9-46C0-B076-BD428C6E86A3}" srcOrd="1" destOrd="0" presId="urn:microsoft.com/office/officeart/2005/8/layout/orgChart1"/>
    <dgm:cxn modelId="{8A2150A2-0559-443B-8CC0-9F50D6DDBE06}" type="presParOf" srcId="{8F049F72-F101-424C-8BB7-BABE3F789566}" destId="{515461E5-224F-41FC-AADF-E331EB49AE3B}" srcOrd="2" destOrd="0" presId="urn:microsoft.com/office/officeart/2005/8/layout/orgChart1"/>
    <dgm:cxn modelId="{037D34D2-2C44-4E5A-9CDC-03488302E0A1}" type="presParOf" srcId="{47E7CA5E-8905-4C0F-989F-3D92340A1725}" destId="{77150C8A-49C3-4477-A522-442882B318B7}" srcOrd="4" destOrd="0" presId="urn:microsoft.com/office/officeart/2005/8/layout/orgChart1"/>
    <dgm:cxn modelId="{E75467A3-2510-4517-85D8-3E39B8F12D90}" type="presParOf" srcId="{47E7CA5E-8905-4C0F-989F-3D92340A1725}" destId="{F9ADF525-E07A-4CE8-885C-F5B597AD6642}" srcOrd="5" destOrd="0" presId="urn:microsoft.com/office/officeart/2005/8/layout/orgChart1"/>
    <dgm:cxn modelId="{3E0326C6-C6EC-4C1F-A091-0AB4D28600C5}" type="presParOf" srcId="{F9ADF525-E07A-4CE8-885C-F5B597AD6642}" destId="{99D0ADB9-2EB3-4433-AD83-CF2D18068742}" srcOrd="0" destOrd="0" presId="urn:microsoft.com/office/officeart/2005/8/layout/orgChart1"/>
    <dgm:cxn modelId="{7AADE6F5-B804-4D33-BD52-DC437B600AD0}" type="presParOf" srcId="{99D0ADB9-2EB3-4433-AD83-CF2D18068742}" destId="{7F9C0A00-1D62-4FBA-90D3-6B64C883E6AE}" srcOrd="0" destOrd="0" presId="urn:microsoft.com/office/officeart/2005/8/layout/orgChart1"/>
    <dgm:cxn modelId="{399D2C48-BA67-49A0-9F93-922C4BF913AB}" type="presParOf" srcId="{99D0ADB9-2EB3-4433-AD83-CF2D18068742}" destId="{3C8E829C-0C05-4EA2-B540-9BCE720A37B9}" srcOrd="1" destOrd="0" presId="urn:microsoft.com/office/officeart/2005/8/layout/orgChart1"/>
    <dgm:cxn modelId="{FE2184CE-66DF-4F7B-8CF1-A16D9B22D202}" type="presParOf" srcId="{F9ADF525-E07A-4CE8-885C-F5B597AD6642}" destId="{15D24BA6-3BCC-46A9-8D89-D1249BCBA188}" srcOrd="1" destOrd="0" presId="urn:microsoft.com/office/officeart/2005/8/layout/orgChart1"/>
    <dgm:cxn modelId="{A18B2951-D8CB-49C8-AC77-B3D62B5F5D85}" type="presParOf" srcId="{F9ADF525-E07A-4CE8-885C-F5B597AD6642}" destId="{28AAF1A1-F47D-4688-86B3-2D3967EFC1C9}" srcOrd="2" destOrd="0" presId="urn:microsoft.com/office/officeart/2005/8/layout/orgChart1"/>
    <dgm:cxn modelId="{3D7DADEE-B185-4763-A020-FE84FD25B665}" type="presParOf" srcId="{47E7CA5E-8905-4C0F-989F-3D92340A1725}" destId="{6B7952D6-91B6-49B3-9A07-8EC5972D3038}" srcOrd="6" destOrd="0" presId="urn:microsoft.com/office/officeart/2005/8/layout/orgChart1"/>
    <dgm:cxn modelId="{5F16B4AC-BC3F-4223-AE4A-660849067380}" type="presParOf" srcId="{47E7CA5E-8905-4C0F-989F-3D92340A1725}" destId="{727DECF7-88A7-477E-A001-0B05C473791C}" srcOrd="7" destOrd="0" presId="urn:microsoft.com/office/officeart/2005/8/layout/orgChart1"/>
    <dgm:cxn modelId="{B0DE72C3-1654-4A1E-B2A6-DFE3CFA37003}" type="presParOf" srcId="{727DECF7-88A7-477E-A001-0B05C473791C}" destId="{8B98C542-162D-458B-ADE4-9EA6FB878605}" srcOrd="0" destOrd="0" presId="urn:microsoft.com/office/officeart/2005/8/layout/orgChart1"/>
    <dgm:cxn modelId="{F4A20701-8016-44A9-A04C-51E2C35C0D6B}" type="presParOf" srcId="{8B98C542-162D-458B-ADE4-9EA6FB878605}" destId="{1DEA9692-1449-42B9-A281-79F79F3DF429}" srcOrd="0" destOrd="0" presId="urn:microsoft.com/office/officeart/2005/8/layout/orgChart1"/>
    <dgm:cxn modelId="{A65BDC00-D225-48C2-97E9-7468D56E5C11}" type="presParOf" srcId="{8B98C542-162D-458B-ADE4-9EA6FB878605}" destId="{4A60F863-365E-4D66-8A63-48436A75D0C1}" srcOrd="1" destOrd="0" presId="urn:microsoft.com/office/officeart/2005/8/layout/orgChart1"/>
    <dgm:cxn modelId="{563218F0-7C62-4FF7-8BCC-135332D9A6ED}" type="presParOf" srcId="{727DECF7-88A7-477E-A001-0B05C473791C}" destId="{26DDC4CA-6210-4A02-8ECF-2A33CEE29DDD}" srcOrd="1" destOrd="0" presId="urn:microsoft.com/office/officeart/2005/8/layout/orgChart1"/>
    <dgm:cxn modelId="{024424E4-0969-4625-8735-401767FD56A0}" type="presParOf" srcId="{727DECF7-88A7-477E-A001-0B05C473791C}" destId="{69278857-385F-4A4E-9565-5AC8B262F2E1}" srcOrd="2" destOrd="0" presId="urn:microsoft.com/office/officeart/2005/8/layout/orgChart1"/>
    <dgm:cxn modelId="{A6F3D62A-8459-4DB4-A34E-EE0DF7654409}" type="presParOf" srcId="{674D5128-1751-4C12-9587-F1EE185D16F3}" destId="{4EC51472-903F-4C92-9F37-5494C990540C}" srcOrd="2" destOrd="0" presId="urn:microsoft.com/office/officeart/2005/8/layout/orgChart1"/>
    <dgm:cxn modelId="{3122D795-1281-484D-8924-CE72173C3FA2}" type="presParOf" srcId="{576E93C2-4130-4ED0-A423-79E7EF1EF19B}" destId="{27D57BAC-5E07-41EE-B438-98F90B88A692}" srcOrd="4" destOrd="0" presId="urn:microsoft.com/office/officeart/2005/8/layout/orgChart1"/>
    <dgm:cxn modelId="{C97DCCC0-5867-4D4D-8F40-9324A6D0F5BE}" type="presParOf" srcId="{576E93C2-4130-4ED0-A423-79E7EF1EF19B}" destId="{5CD21DFF-41D3-4E93-8DA4-A6BB48733CCC}" srcOrd="5" destOrd="0" presId="urn:microsoft.com/office/officeart/2005/8/layout/orgChart1"/>
    <dgm:cxn modelId="{749A5D18-C27E-4DB9-921B-DD1CAA1DD8EA}" type="presParOf" srcId="{5CD21DFF-41D3-4E93-8DA4-A6BB48733CCC}" destId="{7BA8053F-6849-4DBF-97E4-6C823E31F5B3}" srcOrd="0" destOrd="0" presId="urn:microsoft.com/office/officeart/2005/8/layout/orgChart1"/>
    <dgm:cxn modelId="{305F27B6-63EF-438D-B4F4-C6E536527F55}" type="presParOf" srcId="{7BA8053F-6849-4DBF-97E4-6C823E31F5B3}" destId="{9438FB58-4527-4655-9059-E57A607D0C43}" srcOrd="0" destOrd="0" presId="urn:microsoft.com/office/officeart/2005/8/layout/orgChart1"/>
    <dgm:cxn modelId="{38829D97-7296-4E51-88A7-6B581C8AB539}" type="presParOf" srcId="{7BA8053F-6849-4DBF-97E4-6C823E31F5B3}" destId="{EF96D19D-B867-45FA-9882-04C21940096B}" srcOrd="1" destOrd="0" presId="urn:microsoft.com/office/officeart/2005/8/layout/orgChart1"/>
    <dgm:cxn modelId="{F851A9CC-109F-4811-95F6-181849EE93D2}" type="presParOf" srcId="{5CD21DFF-41D3-4E93-8DA4-A6BB48733CCC}" destId="{392B7708-9219-4DF7-B46C-A639471094CC}" srcOrd="1" destOrd="0" presId="urn:microsoft.com/office/officeart/2005/8/layout/orgChart1"/>
    <dgm:cxn modelId="{586A1D5A-E43F-4501-B152-1B26E81B411B}" type="presParOf" srcId="{392B7708-9219-4DF7-B46C-A639471094CC}" destId="{D5BAEE55-B7E4-4185-88F7-2B9A477A76E9}" srcOrd="0" destOrd="0" presId="urn:microsoft.com/office/officeart/2005/8/layout/orgChart1"/>
    <dgm:cxn modelId="{66366945-933C-4FBD-8A89-016DA75E4A91}" type="presParOf" srcId="{392B7708-9219-4DF7-B46C-A639471094CC}" destId="{2D52AF72-0ADF-4775-AD0E-97E2C4AFA9CF}" srcOrd="1" destOrd="0" presId="urn:microsoft.com/office/officeart/2005/8/layout/orgChart1"/>
    <dgm:cxn modelId="{BE3B4135-5BCC-46AF-B4FC-68C60FC55723}" type="presParOf" srcId="{2D52AF72-0ADF-4775-AD0E-97E2C4AFA9CF}" destId="{8EDAAC55-DD31-4B41-A853-951F3AE2EE5D}" srcOrd="0" destOrd="0" presId="urn:microsoft.com/office/officeart/2005/8/layout/orgChart1"/>
    <dgm:cxn modelId="{4F0E0281-678A-4B48-AF3F-4BD3DC9D7F9D}" type="presParOf" srcId="{8EDAAC55-DD31-4B41-A853-951F3AE2EE5D}" destId="{6A127BCF-1120-4454-951C-F52DA8DF1B52}" srcOrd="0" destOrd="0" presId="urn:microsoft.com/office/officeart/2005/8/layout/orgChart1"/>
    <dgm:cxn modelId="{489DCE9A-E5B1-4C20-8F99-D30049A4F2C3}" type="presParOf" srcId="{8EDAAC55-DD31-4B41-A853-951F3AE2EE5D}" destId="{260CE0BC-F03E-450B-8C54-B81A4B33846B}" srcOrd="1" destOrd="0" presId="urn:microsoft.com/office/officeart/2005/8/layout/orgChart1"/>
    <dgm:cxn modelId="{F88D91B8-6F21-4463-8018-3A46C3ED5EFA}" type="presParOf" srcId="{2D52AF72-0ADF-4775-AD0E-97E2C4AFA9CF}" destId="{C143FB18-BFF9-4B74-9F5E-2A3AF0281941}" srcOrd="1" destOrd="0" presId="urn:microsoft.com/office/officeart/2005/8/layout/orgChart1"/>
    <dgm:cxn modelId="{5CAB4DA8-3711-4E68-B2BB-FECD535CB78F}" type="presParOf" srcId="{2D52AF72-0ADF-4775-AD0E-97E2C4AFA9CF}" destId="{8758CBD0-3D5F-42AD-B6A3-994C45022EAF}" srcOrd="2" destOrd="0" presId="urn:microsoft.com/office/officeart/2005/8/layout/orgChart1"/>
    <dgm:cxn modelId="{C8DE7BC6-6859-49C7-9D27-BBDC2FFDB378}" type="presParOf" srcId="{392B7708-9219-4DF7-B46C-A639471094CC}" destId="{4DA71C70-EB84-4774-A5CB-929700FC4970}" srcOrd="2" destOrd="0" presId="urn:microsoft.com/office/officeart/2005/8/layout/orgChart1"/>
    <dgm:cxn modelId="{CA7F3EAE-3F06-40D6-B433-768B9845267E}" type="presParOf" srcId="{392B7708-9219-4DF7-B46C-A639471094CC}" destId="{0C043739-9F7B-46A3-A74D-3C1A57E305FC}" srcOrd="3" destOrd="0" presId="urn:microsoft.com/office/officeart/2005/8/layout/orgChart1"/>
    <dgm:cxn modelId="{A40714F2-E30D-453F-A525-C2F1F97D769F}" type="presParOf" srcId="{0C043739-9F7B-46A3-A74D-3C1A57E305FC}" destId="{66830440-2879-43B3-A480-DE50084C900E}" srcOrd="0" destOrd="0" presId="urn:microsoft.com/office/officeart/2005/8/layout/orgChart1"/>
    <dgm:cxn modelId="{F6CD8E91-3B84-4F4C-B102-C8BA433246E1}" type="presParOf" srcId="{66830440-2879-43B3-A480-DE50084C900E}" destId="{EEA22321-507F-4730-8D8A-793E3A5C41F9}" srcOrd="0" destOrd="0" presId="urn:microsoft.com/office/officeart/2005/8/layout/orgChart1"/>
    <dgm:cxn modelId="{5673FB39-E125-423E-BDBD-528803E28359}" type="presParOf" srcId="{66830440-2879-43B3-A480-DE50084C900E}" destId="{B443881D-7930-403D-882A-59229AC302EB}" srcOrd="1" destOrd="0" presId="urn:microsoft.com/office/officeart/2005/8/layout/orgChart1"/>
    <dgm:cxn modelId="{48A04C09-8208-4E93-B402-860AFC6B3329}" type="presParOf" srcId="{0C043739-9F7B-46A3-A74D-3C1A57E305FC}" destId="{173B8FB5-37B5-4304-AC1F-B681E6D43ECF}" srcOrd="1" destOrd="0" presId="urn:microsoft.com/office/officeart/2005/8/layout/orgChart1"/>
    <dgm:cxn modelId="{B476A97D-3DE6-43C1-A9E7-568EC8B0B6C6}" type="presParOf" srcId="{0C043739-9F7B-46A3-A74D-3C1A57E305FC}" destId="{01D0F288-1008-44C0-BB8D-1DE087397A7F}" srcOrd="2" destOrd="0" presId="urn:microsoft.com/office/officeart/2005/8/layout/orgChart1"/>
    <dgm:cxn modelId="{F39CFD9E-BE91-4DE1-A755-4FC5AC8ED80D}" type="presParOf" srcId="{5CD21DFF-41D3-4E93-8DA4-A6BB48733CCC}" destId="{14B6F69A-5FCF-4BCA-ACF6-19ADED99A316}" srcOrd="2" destOrd="0" presId="urn:microsoft.com/office/officeart/2005/8/layout/orgChart1"/>
    <dgm:cxn modelId="{BB6C4CEA-E706-4CA8-9934-B5FFD2D74180}" type="presParOf" srcId="{E1F0E1C2-E6D9-4A75-A892-E3760844528E}" destId="{86BEA328-6489-4BB7-9467-5E807A6E3766}"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A71C70-EB84-4774-A5CB-929700FC4970}">
      <dsp:nvSpPr>
        <dsp:cNvPr id="0" name=""/>
        <dsp:cNvSpPr/>
      </dsp:nvSpPr>
      <dsp:spPr>
        <a:xfrm>
          <a:off x="9609636" y="2290778"/>
          <a:ext cx="120619" cy="902499"/>
        </a:xfrm>
        <a:custGeom>
          <a:avLst/>
          <a:gdLst/>
          <a:ahLst/>
          <a:cxnLst/>
          <a:rect l="0" t="0" r="0" b="0"/>
          <a:pathLst>
            <a:path>
              <a:moveTo>
                <a:pt x="0" y="0"/>
              </a:moveTo>
              <a:lnTo>
                <a:pt x="0" y="902499"/>
              </a:lnTo>
              <a:lnTo>
                <a:pt x="120619" y="902499"/>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D5BAEE55-B7E4-4185-88F7-2B9A477A76E9}">
      <dsp:nvSpPr>
        <dsp:cNvPr id="0" name=""/>
        <dsp:cNvSpPr/>
      </dsp:nvSpPr>
      <dsp:spPr>
        <a:xfrm>
          <a:off x="9489017" y="2290778"/>
          <a:ext cx="120619" cy="884745"/>
        </a:xfrm>
        <a:custGeom>
          <a:avLst/>
          <a:gdLst/>
          <a:ahLst/>
          <a:cxnLst/>
          <a:rect l="0" t="0" r="0" b="0"/>
          <a:pathLst>
            <a:path>
              <a:moveTo>
                <a:pt x="120619" y="0"/>
              </a:moveTo>
              <a:lnTo>
                <a:pt x="120619" y="884745"/>
              </a:lnTo>
              <a:lnTo>
                <a:pt x="0" y="884745"/>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27D57BAC-5E07-41EE-B438-98F90B88A692}">
      <dsp:nvSpPr>
        <dsp:cNvPr id="0" name=""/>
        <dsp:cNvSpPr/>
      </dsp:nvSpPr>
      <dsp:spPr>
        <a:xfrm>
          <a:off x="5439654" y="1475162"/>
          <a:ext cx="4169981" cy="241238"/>
        </a:xfrm>
        <a:custGeom>
          <a:avLst/>
          <a:gdLst/>
          <a:ahLst/>
          <a:cxnLst/>
          <a:rect l="0" t="0" r="0" b="0"/>
          <a:pathLst>
            <a:path>
              <a:moveTo>
                <a:pt x="0" y="0"/>
              </a:moveTo>
              <a:lnTo>
                <a:pt x="0" y="120619"/>
              </a:lnTo>
              <a:lnTo>
                <a:pt x="4169981" y="120619"/>
              </a:lnTo>
              <a:lnTo>
                <a:pt x="4169981" y="24123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6B7952D6-91B6-49B3-9A07-8EC5972D3038}">
      <dsp:nvSpPr>
        <dsp:cNvPr id="0" name=""/>
        <dsp:cNvSpPr/>
      </dsp:nvSpPr>
      <dsp:spPr>
        <a:xfrm>
          <a:off x="5439654" y="2290778"/>
          <a:ext cx="2084990" cy="241238"/>
        </a:xfrm>
        <a:custGeom>
          <a:avLst/>
          <a:gdLst/>
          <a:ahLst/>
          <a:cxnLst/>
          <a:rect l="0" t="0" r="0" b="0"/>
          <a:pathLst>
            <a:path>
              <a:moveTo>
                <a:pt x="0" y="0"/>
              </a:moveTo>
              <a:lnTo>
                <a:pt x="0" y="120619"/>
              </a:lnTo>
              <a:lnTo>
                <a:pt x="2084990" y="120619"/>
              </a:lnTo>
              <a:lnTo>
                <a:pt x="2084990" y="24123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77150C8A-49C3-4477-A522-442882B318B7}">
      <dsp:nvSpPr>
        <dsp:cNvPr id="0" name=""/>
        <dsp:cNvSpPr/>
      </dsp:nvSpPr>
      <dsp:spPr>
        <a:xfrm>
          <a:off x="5439654" y="2290778"/>
          <a:ext cx="694996" cy="241238"/>
        </a:xfrm>
        <a:custGeom>
          <a:avLst/>
          <a:gdLst/>
          <a:ahLst/>
          <a:cxnLst/>
          <a:rect l="0" t="0" r="0" b="0"/>
          <a:pathLst>
            <a:path>
              <a:moveTo>
                <a:pt x="0" y="0"/>
              </a:moveTo>
              <a:lnTo>
                <a:pt x="0" y="120619"/>
              </a:lnTo>
              <a:lnTo>
                <a:pt x="694996" y="120619"/>
              </a:lnTo>
              <a:lnTo>
                <a:pt x="694996" y="24123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0D8892DF-7A01-4C77-831A-34FA99B12153}">
      <dsp:nvSpPr>
        <dsp:cNvPr id="0" name=""/>
        <dsp:cNvSpPr/>
      </dsp:nvSpPr>
      <dsp:spPr>
        <a:xfrm>
          <a:off x="4821142" y="2290778"/>
          <a:ext cx="618512" cy="259061"/>
        </a:xfrm>
        <a:custGeom>
          <a:avLst/>
          <a:gdLst/>
          <a:ahLst/>
          <a:cxnLst/>
          <a:rect l="0" t="0" r="0" b="0"/>
          <a:pathLst>
            <a:path>
              <a:moveTo>
                <a:pt x="618512" y="0"/>
              </a:moveTo>
              <a:lnTo>
                <a:pt x="618512" y="138442"/>
              </a:lnTo>
              <a:lnTo>
                <a:pt x="0" y="138442"/>
              </a:lnTo>
              <a:lnTo>
                <a:pt x="0" y="259061"/>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ED0219EA-4F51-4080-B4D4-4BABB539B310}">
      <dsp:nvSpPr>
        <dsp:cNvPr id="0" name=""/>
        <dsp:cNvSpPr/>
      </dsp:nvSpPr>
      <dsp:spPr>
        <a:xfrm>
          <a:off x="3354664" y="2290778"/>
          <a:ext cx="2084990" cy="241238"/>
        </a:xfrm>
        <a:custGeom>
          <a:avLst/>
          <a:gdLst/>
          <a:ahLst/>
          <a:cxnLst/>
          <a:rect l="0" t="0" r="0" b="0"/>
          <a:pathLst>
            <a:path>
              <a:moveTo>
                <a:pt x="2084990" y="0"/>
              </a:moveTo>
              <a:lnTo>
                <a:pt x="2084990" y="120619"/>
              </a:lnTo>
              <a:lnTo>
                <a:pt x="0" y="120619"/>
              </a:lnTo>
              <a:lnTo>
                <a:pt x="0" y="24123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8FF277DE-EC03-4DAA-B0D4-936CF0CE535B}">
      <dsp:nvSpPr>
        <dsp:cNvPr id="0" name=""/>
        <dsp:cNvSpPr/>
      </dsp:nvSpPr>
      <dsp:spPr>
        <a:xfrm>
          <a:off x="5393934" y="1475162"/>
          <a:ext cx="91440" cy="241238"/>
        </a:xfrm>
        <a:custGeom>
          <a:avLst/>
          <a:gdLst/>
          <a:ahLst/>
          <a:cxnLst/>
          <a:rect l="0" t="0" r="0" b="0"/>
          <a:pathLst>
            <a:path>
              <a:moveTo>
                <a:pt x="45720" y="0"/>
              </a:moveTo>
              <a:lnTo>
                <a:pt x="45720" y="24123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6481430F-3E0D-4F3B-B6CD-D54B0F63A69C}">
      <dsp:nvSpPr>
        <dsp:cNvPr id="0" name=""/>
        <dsp:cNvSpPr/>
      </dsp:nvSpPr>
      <dsp:spPr>
        <a:xfrm>
          <a:off x="1269673" y="2290778"/>
          <a:ext cx="120619" cy="528427"/>
        </a:xfrm>
        <a:custGeom>
          <a:avLst/>
          <a:gdLst/>
          <a:ahLst/>
          <a:cxnLst/>
          <a:rect l="0" t="0" r="0" b="0"/>
          <a:pathLst>
            <a:path>
              <a:moveTo>
                <a:pt x="0" y="0"/>
              </a:moveTo>
              <a:lnTo>
                <a:pt x="0" y="528427"/>
              </a:lnTo>
              <a:lnTo>
                <a:pt x="120619" y="528427"/>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61980656-4CAE-4CA4-877A-C0E84D0C3A2E}">
      <dsp:nvSpPr>
        <dsp:cNvPr id="0" name=""/>
        <dsp:cNvSpPr/>
      </dsp:nvSpPr>
      <dsp:spPr>
        <a:xfrm>
          <a:off x="1149054" y="2290778"/>
          <a:ext cx="120619" cy="528427"/>
        </a:xfrm>
        <a:custGeom>
          <a:avLst/>
          <a:gdLst/>
          <a:ahLst/>
          <a:cxnLst/>
          <a:rect l="0" t="0" r="0" b="0"/>
          <a:pathLst>
            <a:path>
              <a:moveTo>
                <a:pt x="120619" y="0"/>
              </a:moveTo>
              <a:lnTo>
                <a:pt x="120619" y="528427"/>
              </a:lnTo>
              <a:lnTo>
                <a:pt x="0" y="528427"/>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6DBB58BB-192B-47CD-8601-6DE1A339B77B}">
      <dsp:nvSpPr>
        <dsp:cNvPr id="0" name=""/>
        <dsp:cNvSpPr/>
      </dsp:nvSpPr>
      <dsp:spPr>
        <a:xfrm>
          <a:off x="1269673" y="1475162"/>
          <a:ext cx="4169981" cy="241238"/>
        </a:xfrm>
        <a:custGeom>
          <a:avLst/>
          <a:gdLst/>
          <a:ahLst/>
          <a:cxnLst/>
          <a:rect l="0" t="0" r="0" b="0"/>
          <a:pathLst>
            <a:path>
              <a:moveTo>
                <a:pt x="4169981" y="0"/>
              </a:moveTo>
              <a:lnTo>
                <a:pt x="4169981" y="120619"/>
              </a:lnTo>
              <a:lnTo>
                <a:pt x="0" y="120619"/>
              </a:lnTo>
              <a:lnTo>
                <a:pt x="0" y="24123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2AEEB668-D518-41C4-A514-652990F5720F}">
      <dsp:nvSpPr>
        <dsp:cNvPr id="0" name=""/>
        <dsp:cNvSpPr/>
      </dsp:nvSpPr>
      <dsp:spPr>
        <a:xfrm>
          <a:off x="4865277" y="900784"/>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电子支付</a:t>
          </a:r>
        </a:p>
      </dsp:txBody>
      <dsp:txXfrm>
        <a:off x="4865277" y="900784"/>
        <a:ext cx="1148755" cy="574377"/>
      </dsp:txXfrm>
    </dsp:sp>
    <dsp:sp modelId="{66897771-D6F1-455B-BC66-C9F58AE0DDCF}">
      <dsp:nvSpPr>
        <dsp:cNvPr id="0" name=""/>
        <dsp:cNvSpPr/>
      </dsp:nvSpPr>
      <dsp:spPr>
        <a:xfrm>
          <a:off x="695295" y="1716401"/>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安全技术</a:t>
          </a:r>
        </a:p>
      </dsp:txBody>
      <dsp:txXfrm>
        <a:off x="695295" y="1716401"/>
        <a:ext cx="1148755" cy="574377"/>
      </dsp:txXfrm>
    </dsp:sp>
    <dsp:sp modelId="{53C881F2-EEBC-44D2-9572-E9CBEA538AB8}">
      <dsp:nvSpPr>
        <dsp:cNvPr id="0" name=""/>
        <dsp:cNvSpPr/>
      </dsp:nvSpPr>
      <dsp:spPr>
        <a:xfrm>
          <a:off x="298" y="2532017"/>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虚拟专用网（</a:t>
          </a:r>
          <a:r>
            <a:rPr lang="en-US" altLang="zh-CN" sz="1400" kern="1200" dirty="0"/>
            <a:t>VPN</a:t>
          </a:r>
          <a:r>
            <a:rPr lang="zh-CN" altLang="en-US" sz="1400" kern="1200" dirty="0"/>
            <a:t>）</a:t>
          </a:r>
        </a:p>
      </dsp:txBody>
      <dsp:txXfrm>
        <a:off x="298" y="2532017"/>
        <a:ext cx="1148755" cy="574377"/>
      </dsp:txXfrm>
    </dsp:sp>
    <dsp:sp modelId="{8F29C040-345F-4115-91F8-00B44AABB79B}">
      <dsp:nvSpPr>
        <dsp:cNvPr id="0" name=""/>
        <dsp:cNvSpPr/>
      </dsp:nvSpPr>
      <dsp:spPr>
        <a:xfrm>
          <a:off x="1390292" y="2532017"/>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数字认证</a:t>
          </a:r>
        </a:p>
      </dsp:txBody>
      <dsp:txXfrm>
        <a:off x="1390292" y="2532017"/>
        <a:ext cx="1148755" cy="574377"/>
      </dsp:txXfrm>
    </dsp:sp>
    <dsp:sp modelId="{DED9C83F-2A17-4DF7-84AA-02AAB3F6A78E}">
      <dsp:nvSpPr>
        <dsp:cNvPr id="0" name=""/>
        <dsp:cNvSpPr/>
      </dsp:nvSpPr>
      <dsp:spPr>
        <a:xfrm>
          <a:off x="4865277" y="1716401"/>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安全协议</a:t>
          </a:r>
        </a:p>
      </dsp:txBody>
      <dsp:txXfrm>
        <a:off x="4865277" y="1716401"/>
        <a:ext cx="1148755" cy="574377"/>
      </dsp:txXfrm>
    </dsp:sp>
    <dsp:sp modelId="{A91DEA63-2E62-470E-8B9D-F6299D062FD0}">
      <dsp:nvSpPr>
        <dsp:cNvPr id="0" name=""/>
        <dsp:cNvSpPr/>
      </dsp:nvSpPr>
      <dsp:spPr>
        <a:xfrm>
          <a:off x="2780286" y="2532017"/>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安全超文本协议（</a:t>
          </a:r>
          <a:r>
            <a:rPr lang="en-US" altLang="zh-CN" sz="1400" kern="1200" dirty="0"/>
            <a:t>HTTPS</a:t>
          </a:r>
          <a:r>
            <a:rPr lang="zh-CN" altLang="en-US" sz="1400" kern="1200" dirty="0"/>
            <a:t>）</a:t>
          </a:r>
        </a:p>
      </dsp:txBody>
      <dsp:txXfrm>
        <a:off x="2780286" y="2532017"/>
        <a:ext cx="1148755" cy="574377"/>
      </dsp:txXfrm>
    </dsp:sp>
    <dsp:sp modelId="{9126EE80-4100-4E52-854E-93FD4C2822A0}">
      <dsp:nvSpPr>
        <dsp:cNvPr id="0" name=""/>
        <dsp:cNvSpPr/>
      </dsp:nvSpPr>
      <dsp:spPr>
        <a:xfrm>
          <a:off x="4246764" y="2549840"/>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安全交易技术协议（</a:t>
          </a:r>
          <a:r>
            <a:rPr lang="en-US" altLang="zh-CN" sz="1400" kern="1200" dirty="0"/>
            <a:t>STT</a:t>
          </a:r>
          <a:r>
            <a:rPr lang="zh-CN" altLang="en-US" sz="1400" kern="1200" dirty="0"/>
            <a:t>）</a:t>
          </a:r>
        </a:p>
      </dsp:txBody>
      <dsp:txXfrm>
        <a:off x="4246764" y="2549840"/>
        <a:ext cx="1148755" cy="574377"/>
      </dsp:txXfrm>
    </dsp:sp>
    <dsp:sp modelId="{7F9C0A00-1D62-4FBA-90D3-6B64C883E6AE}">
      <dsp:nvSpPr>
        <dsp:cNvPr id="0" name=""/>
        <dsp:cNvSpPr/>
      </dsp:nvSpPr>
      <dsp:spPr>
        <a:xfrm>
          <a:off x="5560274" y="2532017"/>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安全电子交易协议（</a:t>
          </a:r>
          <a:r>
            <a:rPr lang="en-US" altLang="zh-CN" sz="1400" kern="1200" dirty="0"/>
            <a:t>SET</a:t>
          </a:r>
          <a:r>
            <a:rPr lang="zh-CN" altLang="en-US" sz="1400" kern="1200" dirty="0"/>
            <a:t>）</a:t>
          </a:r>
        </a:p>
      </dsp:txBody>
      <dsp:txXfrm>
        <a:off x="5560274" y="2532017"/>
        <a:ext cx="1148755" cy="574377"/>
      </dsp:txXfrm>
    </dsp:sp>
    <dsp:sp modelId="{1DEA9692-1449-42B9-A281-79F79F3DF429}">
      <dsp:nvSpPr>
        <dsp:cNvPr id="0" name=""/>
        <dsp:cNvSpPr/>
      </dsp:nvSpPr>
      <dsp:spPr>
        <a:xfrm>
          <a:off x="6950268" y="2532017"/>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安全套接层协议（</a:t>
          </a:r>
          <a:r>
            <a:rPr lang="en-US" altLang="zh-CN" sz="1400" kern="1200" dirty="0"/>
            <a:t>SSL</a:t>
          </a:r>
          <a:r>
            <a:rPr lang="zh-CN" altLang="en-US" sz="1400" kern="1200" dirty="0"/>
            <a:t>）</a:t>
          </a:r>
        </a:p>
      </dsp:txBody>
      <dsp:txXfrm>
        <a:off x="6950268" y="2532017"/>
        <a:ext cx="1148755" cy="574377"/>
      </dsp:txXfrm>
    </dsp:sp>
    <dsp:sp modelId="{9438FB58-4527-4655-9059-E57A607D0C43}">
      <dsp:nvSpPr>
        <dsp:cNvPr id="0" name=""/>
        <dsp:cNvSpPr/>
      </dsp:nvSpPr>
      <dsp:spPr>
        <a:xfrm>
          <a:off x="9035258" y="1716401"/>
          <a:ext cx="1148755" cy="574377"/>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加密技术</a:t>
          </a:r>
        </a:p>
      </dsp:txBody>
      <dsp:txXfrm>
        <a:off x="9035258" y="1716401"/>
        <a:ext cx="1148755" cy="574377"/>
      </dsp:txXfrm>
    </dsp:sp>
    <dsp:sp modelId="{6A127BCF-1120-4454-951C-F52DA8DF1B52}">
      <dsp:nvSpPr>
        <dsp:cNvPr id="0" name=""/>
        <dsp:cNvSpPr/>
      </dsp:nvSpPr>
      <dsp:spPr>
        <a:xfrm>
          <a:off x="8340262" y="2532017"/>
          <a:ext cx="1148755" cy="1287013"/>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公钥加密（</a:t>
          </a:r>
          <a:r>
            <a:rPr lang="en-US" altLang="zh-CN" sz="1400" kern="1200" dirty="0"/>
            <a:t>PSA</a:t>
          </a:r>
          <a:r>
            <a:rPr lang="zh-CN" altLang="en-US" sz="1400" kern="1200" dirty="0"/>
            <a:t>、</a:t>
          </a:r>
          <a:r>
            <a:rPr lang="en-US" altLang="zh-CN" sz="1400" kern="1200" dirty="0"/>
            <a:t>SEEK</a:t>
          </a:r>
          <a:r>
            <a:rPr lang="zh-CN" altLang="en-US" sz="1400" kern="1200" dirty="0"/>
            <a:t>、</a:t>
          </a:r>
          <a:r>
            <a:rPr lang="en-US" altLang="zh-CN" sz="1400" kern="1200" dirty="0"/>
            <a:t>PGP</a:t>
          </a:r>
          <a:r>
            <a:rPr lang="zh-CN" altLang="en-US" sz="1400" kern="1200" dirty="0"/>
            <a:t>、</a:t>
          </a:r>
          <a:r>
            <a:rPr lang="en-US" altLang="zh-CN" sz="1400" kern="1200" dirty="0"/>
            <a:t>EU</a:t>
          </a:r>
          <a:r>
            <a:rPr lang="zh-CN" altLang="en-US" sz="1400" kern="1200" dirty="0"/>
            <a:t>）</a:t>
          </a:r>
        </a:p>
      </dsp:txBody>
      <dsp:txXfrm>
        <a:off x="8340262" y="2532017"/>
        <a:ext cx="1148755" cy="1287013"/>
      </dsp:txXfrm>
    </dsp:sp>
    <dsp:sp modelId="{EEA22321-507F-4730-8D8A-793E3A5C41F9}">
      <dsp:nvSpPr>
        <dsp:cNvPr id="0" name=""/>
        <dsp:cNvSpPr/>
      </dsp:nvSpPr>
      <dsp:spPr>
        <a:xfrm>
          <a:off x="9730255" y="2557203"/>
          <a:ext cx="1148755" cy="1272148"/>
        </a:xfrm>
        <a:prstGeom prst="rect">
          <a:avLst/>
        </a:prstGeom>
        <a:noFill/>
        <a:ln>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专用密钥机密（</a:t>
          </a:r>
          <a:r>
            <a:rPr lang="en-US" altLang="zh-CN" sz="1400" kern="1200" dirty="0"/>
            <a:t>3DES</a:t>
          </a:r>
          <a:r>
            <a:rPr lang="zh-CN" altLang="en-US" sz="1400" kern="1200" dirty="0"/>
            <a:t>、</a:t>
          </a:r>
          <a:r>
            <a:rPr lang="en-US" altLang="zh-CN" sz="1400" kern="1200" dirty="0"/>
            <a:t>IDEA</a:t>
          </a:r>
          <a:r>
            <a:rPr lang="zh-CN" altLang="en-US" sz="1400" kern="1200" dirty="0"/>
            <a:t>、</a:t>
          </a:r>
          <a:r>
            <a:rPr lang="en-US" altLang="zh-CN" sz="1400" kern="1200" dirty="0"/>
            <a:t>RC4</a:t>
          </a:r>
          <a:r>
            <a:rPr lang="zh-CN" altLang="en-US" sz="1400" kern="1200" dirty="0"/>
            <a:t>、</a:t>
          </a:r>
          <a:r>
            <a:rPr lang="en-US" altLang="zh-CN" sz="1400" kern="1200" dirty="0"/>
            <a:t>RC5</a:t>
          </a:r>
          <a:r>
            <a:rPr lang="zh-CN" altLang="en-US" sz="1400" kern="1200" dirty="0"/>
            <a:t>）</a:t>
          </a:r>
        </a:p>
      </dsp:txBody>
      <dsp:txXfrm>
        <a:off x="9730255" y="2557203"/>
        <a:ext cx="1148755" cy="127214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extLst>
      <p:ext uri="{BB962C8B-B14F-4D97-AF65-F5344CB8AC3E}">
        <p14:creationId xmlns:p14="http://schemas.microsoft.com/office/powerpoint/2010/main" val="175383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3284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690221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232084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68955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608660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023168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16498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973607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59684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0021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57985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49862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529447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566065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421141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249592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14457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70704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8043557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72521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97873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01964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856147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85697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855115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836952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454548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4703302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0638627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6427738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6407814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64641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411399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5386644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5329754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78952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929767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6138894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2687028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363994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474922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4149895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60257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825944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1028083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8971787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569838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4309795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0160412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266092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85347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86311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905954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271249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3B2F64C6-7D5C-BC48-A962-E23F0BFEC084}"/>
              </a:ext>
            </a:extLst>
          </p:cNvPr>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id="{40D463A3-7033-D449-AC8B-08C0EFBF331C}"/>
              </a:ext>
            </a:extLst>
          </p:cNvPr>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EAD8200-B031-6E4A-87C5-FC095E3A9684}"/>
              </a:ext>
            </a:extLst>
          </p:cNvPr>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45606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4912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6859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405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5818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083977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5667503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7722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212179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9694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716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8990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6797210" y="2644169"/>
            <a:ext cx="3905813"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第六章</a:t>
            </a:r>
          </a:p>
        </p:txBody>
      </p:sp>
      <p:sp>
        <p:nvSpPr>
          <p:cNvPr id="6" name="燕尾形 5">
            <a:extLst>
              <a:ext uri="{FF2B5EF4-FFF2-40B4-BE49-F238E27FC236}">
                <a16:creationId xmlns:a16="http://schemas.microsoft.com/office/drawing/2014/main" id="{36A206C6-F515-B647-BB2D-724BEA5516C3}"/>
              </a:ext>
            </a:extLst>
          </p:cNvPr>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a:endCxn id="6" idx="3"/>
          </p:cNvCxnSpPr>
          <p:nvPr/>
        </p:nvCxnSpPr>
        <p:spPr>
          <a:xfrm>
            <a:off x="7016366" y="4227276"/>
            <a:ext cx="3345325"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C2E2C5B-FFC3-454B-BC44-DC86A645DCC5}"/>
              </a:ext>
            </a:extLst>
          </p:cNvPr>
          <p:cNvSpPr txBox="1"/>
          <p:nvPr/>
        </p:nvSpPr>
        <p:spPr>
          <a:xfrm>
            <a:off x="454008" y="2439991"/>
            <a:ext cx="5032148" cy="923330"/>
          </a:xfrm>
          <a:prstGeom prst="rect">
            <a:avLst/>
          </a:prstGeom>
          <a:noFill/>
          <a:scene3d>
            <a:camera prst="orthographicFront"/>
            <a:lightRig rig="threePt" dir="t"/>
          </a:scene3d>
          <a:sp3d>
            <a:bevelT w="152400" h="50800" prst="softRound"/>
          </a:sp3d>
        </p:spPr>
        <p:txBody>
          <a:bodyPr wrap="none" rtlCol="0">
            <a:spAutoFit/>
          </a:bodyPr>
          <a:lstStyle/>
          <a:p>
            <a:pPr lvl="0" algn="r">
              <a:defRPr/>
            </a:pPr>
            <a:r>
              <a:rPr kumimoji="1" lang="zh-CN" altLang="en-US" sz="5400" b="1" dirty="0">
                <a:ln w="9525">
                  <a:solidFill>
                    <a:schemeClr val="bg1"/>
                  </a:solidFill>
                  <a:prstDash val="solid"/>
                </a:ln>
                <a:effectLst>
                  <a:outerShdw blurRad="12700" dist="38100" dir="2700000" algn="tl" rotWithShape="0">
                    <a:schemeClr val="bg1">
                      <a:lumMod val="50000"/>
                    </a:schemeClr>
                  </a:outerShdw>
                </a:effectLst>
                <a:cs typeface="+mn-ea"/>
                <a:sym typeface="+mn-lt"/>
              </a:rPr>
              <a:t>支付的互联网化</a:t>
            </a:r>
            <a:endParaRPr kumimoji="1" lang="zh-CN" altLang="en-US" sz="5400" b="1" i="0" u="none" strike="noStrike" kern="1200" normalizeH="0" baseline="0" noProof="0" dirty="0">
              <a:ln w="9525">
                <a:solidFill>
                  <a:schemeClr val="bg1"/>
                </a:solidFill>
                <a:prstDash val="solid"/>
              </a:ln>
              <a:effectLst>
                <a:outerShdw blurRad="12700" dist="38100" dir="2700000" algn="tl" rotWithShape="0">
                  <a:schemeClr val="bg1">
                    <a:lumMod val="50000"/>
                  </a:schemeClr>
                </a:outerShdw>
              </a:effectLst>
              <a:uLnTx/>
              <a:uFillTx/>
              <a:cs typeface="+mn-ea"/>
              <a:sym typeface="+mn-lt"/>
            </a:endParaRPr>
          </a:p>
        </p:txBody>
      </p:sp>
      <p:sp>
        <p:nvSpPr>
          <p:cNvPr id="22" name="圆角矩形 21">
            <a:extLst>
              <a:ext uri="{FF2B5EF4-FFF2-40B4-BE49-F238E27FC236}">
                <a16:creationId xmlns:a16="http://schemas.microsoft.com/office/drawing/2014/main" id="{168A35F6-CA46-EB4C-8E2D-BC25192CCD76}"/>
              </a:ext>
            </a:extLst>
          </p:cNvPr>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a:extLst>
              <a:ext uri="{FF2B5EF4-FFF2-40B4-BE49-F238E27FC236}">
                <a16:creationId xmlns:a16="http://schemas.microsoft.com/office/drawing/2014/main" id="{8BD69C39-E2DF-AFC9-1AC9-E49A832DE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heckerboard(across)">
                                      <p:cBhvr>
                                        <p:cTn id="19" dur="500"/>
                                        <p:tgtEl>
                                          <p:spTgt spid="1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heckerboard(across)">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F2CB9F34-5306-8A40-AA11-03AB4FFD28A1}"/>
              </a:ext>
            </a:extLst>
          </p:cNvPr>
          <p:cNvSpPr/>
          <p:nvPr/>
        </p:nvSpPr>
        <p:spPr>
          <a:xfrm>
            <a:off x="5692573" y="1964231"/>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5949836" y="2124830"/>
            <a:ext cx="4381941" cy="830997"/>
          </a:xfrm>
          <a:prstGeom prst="rect">
            <a:avLst/>
          </a:prstGeom>
          <a:noFill/>
        </p:spPr>
        <p:txBody>
          <a:bodyPr wrap="square" rtlCol="0">
            <a:spAutoFit/>
          </a:bodyPr>
          <a:lstStyle/>
          <a:p>
            <a:pPr lvl="0">
              <a:defRPr/>
            </a:pPr>
            <a:r>
              <a:rPr kumimoji="1" lang="en-US" altLang="zh-CN" sz="2400" dirty="0">
                <a:solidFill>
                  <a:srgbClr val="44546A"/>
                </a:solidFill>
                <a:cs typeface="+mn-ea"/>
                <a:sym typeface="+mn-lt"/>
              </a:rPr>
              <a:t>1. </a:t>
            </a:r>
            <a:r>
              <a:rPr kumimoji="1" lang="zh-CN" altLang="en-US" sz="2400" dirty="0">
                <a:solidFill>
                  <a:srgbClr val="44546A"/>
                </a:solidFill>
                <a:cs typeface="+mn-ea"/>
                <a:sym typeface="+mn-lt"/>
              </a:rPr>
              <a:t>为金融机构参与电子商务创造了必要条件</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矩形 5">
            <a:extLst>
              <a:ext uri="{FF2B5EF4-FFF2-40B4-BE49-F238E27FC236}">
                <a16:creationId xmlns:a16="http://schemas.microsoft.com/office/drawing/2014/main" id="{BEFBA3B3-B5DD-6C4C-A007-A04F86C5FE21}"/>
              </a:ext>
            </a:extLst>
          </p:cNvPr>
          <p:cNvSpPr/>
          <p:nvPr/>
        </p:nvSpPr>
        <p:spPr>
          <a:xfrm>
            <a:off x="5692573" y="1908799"/>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5692573" y="3359127"/>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6D2CE038-09C4-3449-BAF7-C1B9FC5AEA85}"/>
              </a:ext>
            </a:extLst>
          </p:cNvPr>
          <p:cNvSpPr txBox="1"/>
          <p:nvPr/>
        </p:nvSpPr>
        <p:spPr>
          <a:xfrm>
            <a:off x="5949836" y="3519726"/>
            <a:ext cx="4457355" cy="830997"/>
          </a:xfrm>
          <a:prstGeom prst="rect">
            <a:avLst/>
          </a:prstGeom>
          <a:noFill/>
        </p:spPr>
        <p:txBody>
          <a:bodyPr wrap="square" rtlCol="0">
            <a:spAutoFit/>
          </a:bodyPr>
          <a:lstStyle/>
          <a:p>
            <a:pPr lvl="0">
              <a:defRPr/>
            </a:pPr>
            <a:r>
              <a:rPr kumimoji="1" lang="en-US" altLang="zh-CN" sz="2400" dirty="0">
                <a:solidFill>
                  <a:srgbClr val="44546A"/>
                </a:solidFill>
                <a:cs typeface="+mn-ea"/>
                <a:sym typeface="+mn-lt"/>
              </a:rPr>
              <a:t>2. </a:t>
            </a:r>
            <a:r>
              <a:rPr kumimoji="1" lang="zh-CN" altLang="en-US" sz="2400" dirty="0">
                <a:solidFill>
                  <a:srgbClr val="44546A"/>
                </a:solidFill>
                <a:cs typeface="+mn-ea"/>
                <a:sym typeface="+mn-lt"/>
              </a:rPr>
              <a:t>孕育、勃兴网上支付行业并加速电子商务发展步伐</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0" name="矩形 9">
            <a:extLst>
              <a:ext uri="{FF2B5EF4-FFF2-40B4-BE49-F238E27FC236}">
                <a16:creationId xmlns:a16="http://schemas.microsoft.com/office/drawing/2014/main" id="{85CB19D9-4D72-9442-8ED1-99E3C240061F}"/>
              </a:ext>
            </a:extLst>
          </p:cNvPr>
          <p:cNvSpPr/>
          <p:nvPr/>
        </p:nvSpPr>
        <p:spPr>
          <a:xfrm>
            <a:off x="5692573" y="3303695"/>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976FD1EB-EB8E-2545-B73C-6F5FADDFF56A}"/>
              </a:ext>
            </a:extLst>
          </p:cNvPr>
          <p:cNvSpPr/>
          <p:nvPr/>
        </p:nvSpPr>
        <p:spPr>
          <a:xfrm>
            <a:off x="5692573" y="4754023"/>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文本框 12">
            <a:extLst>
              <a:ext uri="{FF2B5EF4-FFF2-40B4-BE49-F238E27FC236}">
                <a16:creationId xmlns:a16="http://schemas.microsoft.com/office/drawing/2014/main" id="{8098BBB9-0E65-0C40-BF0E-33FBAD1ADC28}"/>
              </a:ext>
            </a:extLst>
          </p:cNvPr>
          <p:cNvSpPr txBox="1"/>
          <p:nvPr/>
        </p:nvSpPr>
        <p:spPr>
          <a:xfrm>
            <a:off x="5949836" y="4914622"/>
            <a:ext cx="4457355" cy="830997"/>
          </a:xfrm>
          <a:prstGeom prst="rect">
            <a:avLst/>
          </a:prstGeom>
          <a:noFill/>
        </p:spPr>
        <p:txBody>
          <a:bodyPr wrap="square" rtlCol="0">
            <a:spAutoFit/>
          </a:bodyPr>
          <a:lstStyle/>
          <a:p>
            <a:pPr lvl="0">
              <a:defRPr/>
            </a:pPr>
            <a:r>
              <a:rPr kumimoji="1" lang="en-US" altLang="zh-CN" sz="2400" dirty="0">
                <a:solidFill>
                  <a:srgbClr val="44546A"/>
                </a:solidFill>
                <a:cs typeface="+mn-ea"/>
                <a:sym typeface="+mn-lt"/>
              </a:rPr>
              <a:t>3. </a:t>
            </a:r>
            <a:r>
              <a:rPr kumimoji="1" lang="zh-CN" altLang="en-US" sz="2400" dirty="0">
                <a:solidFill>
                  <a:srgbClr val="44546A"/>
                </a:solidFill>
                <a:cs typeface="+mn-ea"/>
                <a:sym typeface="+mn-lt"/>
              </a:rPr>
              <a:t>提高、优化电商参与者的信任度和营商环境</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4" name="矩形 13">
            <a:extLst>
              <a:ext uri="{FF2B5EF4-FFF2-40B4-BE49-F238E27FC236}">
                <a16:creationId xmlns:a16="http://schemas.microsoft.com/office/drawing/2014/main" id="{A9447839-DBE4-6C40-AF3B-46119C9E6AA8}"/>
              </a:ext>
            </a:extLst>
          </p:cNvPr>
          <p:cNvSpPr/>
          <p:nvPr/>
        </p:nvSpPr>
        <p:spPr>
          <a:xfrm>
            <a:off x="5692573" y="4698591"/>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C422B577-1EB9-CF4F-882C-92767460B9AB}"/>
              </a:ext>
            </a:extLst>
          </p:cNvPr>
          <p:cNvSpPr txBox="1"/>
          <p:nvPr/>
        </p:nvSpPr>
        <p:spPr>
          <a:xfrm>
            <a:off x="960182" y="4635199"/>
            <a:ext cx="3416320" cy="523220"/>
          </a:xfrm>
          <a:prstGeom prst="rect">
            <a:avLst/>
          </a:prstGeom>
          <a:noFill/>
        </p:spPr>
        <p:txBody>
          <a:bodyPr wrap="none" rtlCol="0">
            <a:spAutoFit/>
          </a:bodyPr>
          <a:lstStyle/>
          <a:p>
            <a:pPr lvl="0">
              <a:defRPr/>
            </a:pPr>
            <a:r>
              <a:rPr kumimoji="1" lang="zh-CN" altLang="en-US" sz="2800" b="1" dirty="0">
                <a:solidFill>
                  <a:srgbClr val="44546A"/>
                </a:solidFill>
                <a:cs typeface="+mn-ea"/>
                <a:sym typeface="+mn-lt"/>
              </a:rPr>
              <a:t>电子支付与电子商务</a:t>
            </a:r>
            <a:endParaRPr kumimoji="1" lang="zh-CN" altLang="en-US" sz="2800" b="1" i="0" u="none" strike="noStrike" kern="1200" cap="none" spc="0" normalizeH="0" baseline="0" noProof="0" dirty="0">
              <a:ln>
                <a:noFill/>
              </a:ln>
              <a:solidFill>
                <a:srgbClr val="44546A"/>
              </a:solidFill>
              <a:effectLst/>
              <a:uLnTx/>
              <a:uFillTx/>
              <a:cs typeface="+mn-ea"/>
              <a:sym typeface="+mn-lt"/>
            </a:endParaRPr>
          </a:p>
        </p:txBody>
      </p:sp>
      <p:sp>
        <p:nvSpPr>
          <p:cNvPr id="17" name="文本框 16">
            <a:extLst>
              <a:ext uri="{FF2B5EF4-FFF2-40B4-BE49-F238E27FC236}">
                <a16:creationId xmlns:a16="http://schemas.microsoft.com/office/drawing/2014/main" id="{F73E7F30-B95E-EA45-B81C-53987EFC3A94}"/>
              </a:ext>
            </a:extLst>
          </p:cNvPr>
          <p:cNvSpPr txBox="1"/>
          <p:nvPr/>
        </p:nvSpPr>
        <p:spPr>
          <a:xfrm>
            <a:off x="936430" y="1919793"/>
            <a:ext cx="3795825" cy="1884618"/>
          </a:xfrm>
          <a:prstGeom prst="rect">
            <a:avLst/>
          </a:prstGeom>
          <a:noFill/>
        </p:spPr>
        <p:txBody>
          <a:bodyPr wrap="square" rtlCol="0">
            <a:spAutoFit/>
          </a:bodyPr>
          <a:lstStyle/>
          <a:p>
            <a:pPr lvl="0">
              <a:lnSpc>
                <a:spcPct val="150000"/>
              </a:lnSpc>
              <a:defRPr/>
            </a:pPr>
            <a:r>
              <a:rPr kumimoji="1" lang="zh-CN" altLang="en-US" sz="2000" dirty="0">
                <a:solidFill>
                  <a:prstClr val="black">
                    <a:lumMod val="50000"/>
                    <a:lumOff val="50000"/>
                  </a:prstClr>
                </a:solidFill>
                <a:cs typeface="+mn-ea"/>
                <a:sym typeface="+mn-lt"/>
              </a:rPr>
              <a:t>电子支付方式的广泛运用，为电子商务的发展提供更多的可能性和更广阔的市场，对加速电子商务的发展产生了深远的影响。</a:t>
            </a:r>
            <a:endParaRPr kumimoji="1" lang="zh-CN" altLang="en-US" sz="2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172506652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500"/>
                                        <p:tgtEl>
                                          <p:spTgt spid="1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ssolv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9" grpId="0"/>
      <p:bldP spid="10" grpId="0" animBg="1"/>
      <p:bldP spid="11" grpId="0" animBg="1"/>
      <p:bldP spid="13" grpId="0"/>
      <p:bldP spid="14" grpId="0" animBg="1"/>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1387655" y="3248210"/>
            <a:ext cx="2754150" cy="275454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1569452" y="3428469"/>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554886" y="4104729"/>
            <a:ext cx="2362698" cy="166160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预付型网络支付也就是预支付型支付，顾名思义是指先付款，然后才得到产品或服务，即“先交钱，后交货”。</a:t>
            </a:r>
          </a:p>
        </p:txBody>
      </p:sp>
      <p:sp>
        <p:nvSpPr>
          <p:cNvPr id="9" name="文本框 8">
            <a:extLst>
              <a:ext uri="{FF2B5EF4-FFF2-40B4-BE49-F238E27FC236}">
                <a16:creationId xmlns:a16="http://schemas.microsoft.com/office/drawing/2014/main" id="{2A8DE76A-BC8B-6545-A3BF-8869A137742D}"/>
              </a:ext>
            </a:extLst>
          </p:cNvPr>
          <p:cNvSpPr txBox="1"/>
          <p:nvPr/>
        </p:nvSpPr>
        <p:spPr>
          <a:xfrm>
            <a:off x="2024871" y="3438231"/>
            <a:ext cx="197544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1</a:t>
            </a:r>
            <a:r>
              <a:rPr kumimoji="1" lang="zh-CN" altLang="en-US" sz="1600" b="0" i="0" u="none" strike="noStrike" kern="1200" cap="none" spc="0" normalizeH="0" baseline="0" noProof="0" dirty="0">
                <a:ln>
                  <a:noFill/>
                </a:ln>
                <a:solidFill>
                  <a:srgbClr val="44546A"/>
                </a:solidFill>
                <a:effectLst/>
                <a:uLnTx/>
                <a:uFillTx/>
                <a:cs typeface="+mn-ea"/>
                <a:sym typeface="+mn-lt"/>
              </a:rPr>
              <a:t>）预付型网络支付</a:t>
            </a:r>
          </a:p>
        </p:txBody>
      </p:sp>
      <p:sp>
        <p:nvSpPr>
          <p:cNvPr id="10" name="矩形 9">
            <a:extLst>
              <a:ext uri="{FF2B5EF4-FFF2-40B4-BE49-F238E27FC236}">
                <a16:creationId xmlns:a16="http://schemas.microsoft.com/office/drawing/2014/main" id="{C5479DF7-A64B-5D43-976E-48D0686BFC09}"/>
              </a:ext>
            </a:extLst>
          </p:cNvPr>
          <p:cNvSpPr/>
          <p:nvPr/>
        </p:nvSpPr>
        <p:spPr>
          <a:xfrm>
            <a:off x="4722829" y="3248210"/>
            <a:ext cx="2754149" cy="275454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4849726" y="4072181"/>
            <a:ext cx="2500354" cy="166160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后付型网络支付也就是后支付网络支付，允许用户购买商品后再付款。信用卡是一种最为普遍和广为接受的后支付方式。</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5451748" y="3491476"/>
            <a:ext cx="1928992"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2</a:t>
            </a:r>
            <a:r>
              <a:rPr kumimoji="1" lang="zh-CN" altLang="en-US" sz="1600" b="0" i="0" u="none" strike="noStrike" kern="1200" cap="none" spc="0" normalizeH="0" baseline="0" noProof="0" dirty="0">
                <a:ln>
                  <a:noFill/>
                </a:ln>
                <a:solidFill>
                  <a:srgbClr val="44546A"/>
                </a:solidFill>
                <a:effectLst/>
                <a:uLnTx/>
                <a:uFillTx/>
                <a:cs typeface="+mn-ea"/>
                <a:sym typeface="+mn-lt"/>
              </a:rPr>
              <a:t>）后付型网络支付</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4880386" y="3438231"/>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8" name="矩形 17">
            <a:extLst>
              <a:ext uri="{FF2B5EF4-FFF2-40B4-BE49-F238E27FC236}">
                <a16:creationId xmlns:a16="http://schemas.microsoft.com/office/drawing/2014/main" id="{F8A62173-788A-1B4F-861D-5E0E8DA2E83D}"/>
              </a:ext>
            </a:extLst>
          </p:cNvPr>
          <p:cNvSpPr/>
          <p:nvPr/>
        </p:nvSpPr>
        <p:spPr>
          <a:xfrm>
            <a:off x="8029722" y="3248210"/>
            <a:ext cx="2754149" cy="275454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D88F2DF5-8835-624B-BF20-60225B24813B}"/>
              </a:ext>
            </a:extLst>
          </p:cNvPr>
          <p:cNvSpPr txBox="1"/>
          <p:nvPr/>
        </p:nvSpPr>
        <p:spPr>
          <a:xfrm>
            <a:off x="8254786" y="3941132"/>
            <a:ext cx="2457200" cy="19816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即付型网络支付也就是即时支付型网络支付，它是以“交易时支付”概念为基础的，是人们常说的理想模式</a:t>
            </a:r>
            <a:r>
              <a:rPr kumimoji="1" lang="en-US" altLang="zh-CN" sz="1600" b="0" i="0" u="none" strike="noStrike" kern="1200" cap="none" spc="0" normalizeH="0" baseline="0" noProof="0" dirty="0">
                <a:ln>
                  <a:noFill/>
                </a:ln>
                <a:solidFill>
                  <a:prstClr val="white">
                    <a:lumMod val="50000"/>
                  </a:prstClr>
                </a:solidFill>
                <a:effectLst/>
                <a:uLnTx/>
                <a:uFillTx/>
                <a:cs typeface="+mn-ea"/>
                <a:sym typeface="+mn-lt"/>
              </a:rPr>
              <a:t>——“</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一手交钱，一手交货”的尝试。</a:t>
            </a:r>
          </a:p>
        </p:txBody>
      </p:sp>
      <p:sp>
        <p:nvSpPr>
          <p:cNvPr id="20" name="文本框 19">
            <a:extLst>
              <a:ext uri="{FF2B5EF4-FFF2-40B4-BE49-F238E27FC236}">
                <a16:creationId xmlns:a16="http://schemas.microsoft.com/office/drawing/2014/main" id="{2209BB0C-51CE-894F-955E-E1EEED13FE96}"/>
              </a:ext>
            </a:extLst>
          </p:cNvPr>
          <p:cNvSpPr txBox="1"/>
          <p:nvPr/>
        </p:nvSpPr>
        <p:spPr>
          <a:xfrm>
            <a:off x="8592683" y="3416111"/>
            <a:ext cx="2119303"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3</a:t>
            </a:r>
            <a:r>
              <a:rPr kumimoji="1" lang="zh-CN" altLang="en-US" sz="1600" b="0" i="0" u="none" strike="noStrike" kern="1200" cap="none" spc="0" normalizeH="0" baseline="0" noProof="0" dirty="0">
                <a:ln>
                  <a:noFill/>
                </a:ln>
                <a:solidFill>
                  <a:srgbClr val="44546A"/>
                </a:solidFill>
                <a:effectLst/>
                <a:uLnTx/>
                <a:uFillTx/>
                <a:cs typeface="+mn-ea"/>
                <a:sym typeface="+mn-lt"/>
              </a:rPr>
              <a:t>）即付型网络支付</a:t>
            </a: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8079817" y="3419082"/>
            <a:ext cx="512866" cy="442126"/>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1566241"/>
            <a:ext cx="280397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21016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359571" y="2171566"/>
            <a:ext cx="3917164" cy="5810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1.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按货款交付先后顺序分类</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98334942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18" grpId="0" animBg="1"/>
      <p:bldP spid="19" grpId="0"/>
      <p:bldP spid="20"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693826" y="2106175"/>
            <a:ext cx="10863435" cy="451431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9" name="文本框 38">
            <a:extLst>
              <a:ext uri="{FF2B5EF4-FFF2-40B4-BE49-F238E27FC236}">
                <a16:creationId xmlns:a16="http://schemas.microsoft.com/office/drawing/2014/main" id="{A246F51C-7F6A-0E4B-B13E-BB2F344D9381}"/>
              </a:ext>
            </a:extLst>
          </p:cNvPr>
          <p:cNvSpPr txBox="1"/>
          <p:nvPr/>
        </p:nvSpPr>
        <p:spPr>
          <a:xfrm>
            <a:off x="923052" y="1226876"/>
            <a:ext cx="280397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 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87079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1151904" y="2277800"/>
            <a:ext cx="794000" cy="4387582"/>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prstClr val="black">
                    <a:lumMod val="50000"/>
                    <a:lumOff val="50000"/>
                  </a:prstClr>
                </a:solidFill>
                <a:effectLst/>
                <a:uLnTx/>
                <a:uFillTx/>
                <a:cs typeface="+mn-ea"/>
                <a:sym typeface="+mn-lt"/>
              </a:rPr>
              <a:t>1. </a:t>
            </a:r>
            <a:r>
              <a:rPr kumimoji="1" lang="zh-CN" altLang="en-US" sz="2400" b="0" i="0" u="none" strike="noStrike" kern="1200" cap="none" spc="0" normalizeH="0" baseline="0" noProof="0" dirty="0">
                <a:ln>
                  <a:noFill/>
                </a:ln>
                <a:solidFill>
                  <a:prstClr val="black">
                    <a:lumMod val="50000"/>
                    <a:lumOff val="50000"/>
                  </a:prstClr>
                </a:solidFill>
                <a:effectLst/>
                <a:uLnTx/>
                <a:uFillTx/>
                <a:cs typeface="+mn-ea"/>
                <a:sym typeface="+mn-lt"/>
              </a:rPr>
              <a:t>按货款交付先后顺序分类</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aphicFrame>
        <p:nvGraphicFramePr>
          <p:cNvPr id="26" name="表格 26">
            <a:extLst>
              <a:ext uri="{FF2B5EF4-FFF2-40B4-BE49-F238E27FC236}">
                <a16:creationId xmlns:a16="http://schemas.microsoft.com/office/drawing/2014/main" id="{D125918F-303C-2BE8-709D-097F99E14422}"/>
              </a:ext>
            </a:extLst>
          </p:cNvPr>
          <p:cNvGraphicFramePr>
            <a:graphicFrameLocks noGrp="1"/>
          </p:cNvGraphicFramePr>
          <p:nvPr>
            <p:extLst>
              <p:ext uri="{D42A27DB-BD31-4B8C-83A1-F6EECF244321}">
                <p14:modId xmlns:p14="http://schemas.microsoft.com/office/powerpoint/2010/main" val="3164311907"/>
              </p:ext>
            </p:extLst>
          </p:nvPr>
        </p:nvGraphicFramePr>
        <p:xfrm>
          <a:off x="2032000" y="2277800"/>
          <a:ext cx="8128000" cy="4079240"/>
        </p:xfrm>
        <a:graphic>
          <a:graphicData uri="http://schemas.openxmlformats.org/drawingml/2006/table">
            <a:tbl>
              <a:tblPr firstRow="1" bandRow="1">
                <a:tableStyleId>{7DF18680-E054-41AD-8BC1-D1AEF772440D}</a:tableStyleId>
              </a:tblPr>
              <a:tblGrid>
                <a:gridCol w="2032000">
                  <a:extLst>
                    <a:ext uri="{9D8B030D-6E8A-4147-A177-3AD203B41FA5}">
                      <a16:colId xmlns:a16="http://schemas.microsoft.com/office/drawing/2014/main" val="4253966978"/>
                    </a:ext>
                  </a:extLst>
                </a:gridCol>
                <a:gridCol w="2032000">
                  <a:extLst>
                    <a:ext uri="{9D8B030D-6E8A-4147-A177-3AD203B41FA5}">
                      <a16:colId xmlns:a16="http://schemas.microsoft.com/office/drawing/2014/main" val="2002321937"/>
                    </a:ext>
                  </a:extLst>
                </a:gridCol>
                <a:gridCol w="2032000">
                  <a:extLst>
                    <a:ext uri="{9D8B030D-6E8A-4147-A177-3AD203B41FA5}">
                      <a16:colId xmlns:a16="http://schemas.microsoft.com/office/drawing/2014/main" val="3549541862"/>
                    </a:ext>
                  </a:extLst>
                </a:gridCol>
                <a:gridCol w="2032000">
                  <a:extLst>
                    <a:ext uri="{9D8B030D-6E8A-4147-A177-3AD203B41FA5}">
                      <a16:colId xmlns:a16="http://schemas.microsoft.com/office/drawing/2014/main" val="3082521740"/>
                    </a:ext>
                  </a:extLst>
                </a:gridCol>
              </a:tblGrid>
              <a:tr h="370840">
                <a:tc>
                  <a:txBody>
                    <a:bodyPr/>
                    <a:lstStyle/>
                    <a:p>
                      <a:pPr algn="ctr"/>
                      <a:r>
                        <a:rPr lang="zh-CN" altLang="en-US" dirty="0"/>
                        <a:t>比较项目</a:t>
                      </a:r>
                    </a:p>
                  </a:txBody>
                  <a:tcPr anchor="ctr"/>
                </a:tc>
                <a:tc>
                  <a:txBody>
                    <a:bodyPr/>
                    <a:lstStyle/>
                    <a:p>
                      <a:pPr algn="ctr"/>
                      <a:r>
                        <a:rPr lang="zh-CN" altLang="en-US" dirty="0"/>
                        <a:t>后支付</a:t>
                      </a:r>
                    </a:p>
                  </a:txBody>
                  <a:tcPr anchor="ctr"/>
                </a:tc>
                <a:tc>
                  <a:txBody>
                    <a:bodyPr/>
                    <a:lstStyle/>
                    <a:p>
                      <a:pPr algn="ctr"/>
                      <a:r>
                        <a:rPr lang="zh-CN" altLang="en-US" dirty="0"/>
                        <a:t>即时支付</a:t>
                      </a:r>
                    </a:p>
                  </a:txBody>
                  <a:tcPr anchor="ctr"/>
                </a:tc>
                <a:tc>
                  <a:txBody>
                    <a:bodyPr/>
                    <a:lstStyle/>
                    <a:p>
                      <a:pPr algn="ctr"/>
                      <a:r>
                        <a:rPr lang="zh-CN" altLang="en-US" dirty="0"/>
                        <a:t>预支付</a:t>
                      </a:r>
                    </a:p>
                  </a:txBody>
                  <a:tcPr anchor="ctr"/>
                </a:tc>
                <a:extLst>
                  <a:ext uri="{0D108BD9-81ED-4DB2-BD59-A6C34878D82A}">
                    <a16:rowId xmlns:a16="http://schemas.microsoft.com/office/drawing/2014/main" val="3916881368"/>
                  </a:ext>
                </a:extLst>
              </a:tr>
              <a:tr h="370840">
                <a:tc>
                  <a:txBody>
                    <a:bodyPr/>
                    <a:lstStyle/>
                    <a:p>
                      <a:pPr algn="ctr"/>
                      <a:r>
                        <a:rPr lang="zh-CN" altLang="en-US" dirty="0"/>
                        <a:t>可接收性</a:t>
                      </a:r>
                    </a:p>
                  </a:txBody>
                  <a:tcPr anchor="ctr"/>
                </a:tc>
                <a:tc>
                  <a:txBody>
                    <a:bodyPr/>
                    <a:lstStyle/>
                    <a:p>
                      <a:pPr algn="ctr"/>
                      <a:r>
                        <a:rPr lang="zh-CN" altLang="en-US" dirty="0"/>
                        <a:t>高</a:t>
                      </a:r>
                    </a:p>
                  </a:txBody>
                  <a:tcPr anchor="ctr"/>
                </a:tc>
                <a:tc>
                  <a:txBody>
                    <a:bodyPr/>
                    <a:lstStyle/>
                    <a:p>
                      <a:pPr algn="ctr"/>
                      <a:r>
                        <a:rPr lang="zh-CN" altLang="en-US" dirty="0"/>
                        <a:t>低</a:t>
                      </a:r>
                    </a:p>
                  </a:txBody>
                  <a:tcPr anchor="ctr"/>
                </a:tc>
                <a:tc>
                  <a:txBody>
                    <a:bodyPr/>
                    <a:lstStyle/>
                    <a:p>
                      <a:pPr algn="ctr"/>
                      <a:r>
                        <a:rPr lang="zh-CN" altLang="en-US" dirty="0"/>
                        <a:t>低</a:t>
                      </a:r>
                    </a:p>
                  </a:txBody>
                  <a:tcPr anchor="ctr"/>
                </a:tc>
                <a:extLst>
                  <a:ext uri="{0D108BD9-81ED-4DB2-BD59-A6C34878D82A}">
                    <a16:rowId xmlns:a16="http://schemas.microsoft.com/office/drawing/2014/main" val="642919519"/>
                  </a:ext>
                </a:extLst>
              </a:tr>
              <a:tr h="370840">
                <a:tc>
                  <a:txBody>
                    <a:bodyPr/>
                    <a:lstStyle/>
                    <a:p>
                      <a:pPr algn="ctr"/>
                      <a:r>
                        <a:rPr lang="zh-CN" altLang="en-US" dirty="0"/>
                        <a:t>匿名性</a:t>
                      </a:r>
                    </a:p>
                  </a:txBody>
                  <a:tcPr anchor="ctr"/>
                </a:tc>
                <a:tc>
                  <a:txBody>
                    <a:bodyPr/>
                    <a:lstStyle/>
                    <a:p>
                      <a:pPr algn="ctr"/>
                      <a:r>
                        <a:rPr lang="zh-CN" altLang="en-US" dirty="0"/>
                        <a:t>低</a:t>
                      </a:r>
                    </a:p>
                  </a:txBody>
                  <a:tcPr anchor="ctr"/>
                </a:tc>
                <a:tc>
                  <a:txBody>
                    <a:bodyPr/>
                    <a:lstStyle/>
                    <a:p>
                      <a:pPr algn="ctr"/>
                      <a:r>
                        <a:rPr lang="zh-CN" altLang="en-US" dirty="0"/>
                        <a:t>高</a:t>
                      </a:r>
                    </a:p>
                  </a:txBody>
                  <a:tcPr anchor="ctr"/>
                </a:tc>
                <a:tc>
                  <a:txBody>
                    <a:bodyPr/>
                    <a:lstStyle/>
                    <a:p>
                      <a:pPr algn="ctr"/>
                      <a:r>
                        <a:rPr lang="zh-CN" altLang="en-US" dirty="0"/>
                        <a:t>中</a:t>
                      </a:r>
                    </a:p>
                  </a:txBody>
                  <a:tcPr anchor="ctr"/>
                </a:tc>
                <a:extLst>
                  <a:ext uri="{0D108BD9-81ED-4DB2-BD59-A6C34878D82A}">
                    <a16:rowId xmlns:a16="http://schemas.microsoft.com/office/drawing/2014/main" val="2410846619"/>
                  </a:ext>
                </a:extLst>
              </a:tr>
              <a:tr h="370840">
                <a:tc>
                  <a:txBody>
                    <a:bodyPr/>
                    <a:lstStyle/>
                    <a:p>
                      <a:pPr algn="ctr"/>
                      <a:r>
                        <a:rPr lang="zh-CN" altLang="en-US" dirty="0"/>
                        <a:t>可兑换性</a:t>
                      </a:r>
                    </a:p>
                  </a:txBody>
                  <a:tcPr anchor="ctr"/>
                </a:tc>
                <a:tc>
                  <a:txBody>
                    <a:bodyPr/>
                    <a:lstStyle/>
                    <a:p>
                      <a:pPr algn="ctr"/>
                      <a:r>
                        <a:rPr lang="zh-CN" altLang="en-US" dirty="0"/>
                        <a:t>高</a:t>
                      </a:r>
                    </a:p>
                  </a:txBody>
                  <a:tcPr anchor="ctr"/>
                </a:tc>
                <a:tc>
                  <a:txBody>
                    <a:bodyPr/>
                    <a:lstStyle/>
                    <a:p>
                      <a:pPr algn="ctr"/>
                      <a:r>
                        <a:rPr lang="zh-CN" altLang="en-US" dirty="0"/>
                        <a:t>高</a:t>
                      </a:r>
                    </a:p>
                  </a:txBody>
                  <a:tcPr anchor="ctr"/>
                </a:tc>
                <a:tc>
                  <a:txBody>
                    <a:bodyPr/>
                    <a:lstStyle/>
                    <a:p>
                      <a:pPr algn="ctr"/>
                      <a:r>
                        <a:rPr lang="zh-CN" altLang="en-US" dirty="0"/>
                        <a:t>高</a:t>
                      </a:r>
                    </a:p>
                  </a:txBody>
                  <a:tcPr anchor="ctr"/>
                </a:tc>
                <a:extLst>
                  <a:ext uri="{0D108BD9-81ED-4DB2-BD59-A6C34878D82A}">
                    <a16:rowId xmlns:a16="http://schemas.microsoft.com/office/drawing/2014/main" val="3792489742"/>
                  </a:ext>
                </a:extLst>
              </a:tr>
              <a:tr h="370840">
                <a:tc>
                  <a:txBody>
                    <a:bodyPr/>
                    <a:lstStyle/>
                    <a:p>
                      <a:pPr algn="ctr"/>
                      <a:r>
                        <a:rPr lang="zh-CN" altLang="en-US" dirty="0"/>
                        <a:t>效率</a:t>
                      </a:r>
                    </a:p>
                  </a:txBody>
                  <a:tcPr anchor="ctr"/>
                </a:tc>
                <a:tc>
                  <a:txBody>
                    <a:bodyPr/>
                    <a:lstStyle/>
                    <a:p>
                      <a:pPr algn="ctr"/>
                      <a:r>
                        <a:rPr lang="zh-CN" altLang="en-US" dirty="0"/>
                        <a:t>低</a:t>
                      </a:r>
                    </a:p>
                  </a:txBody>
                  <a:tcPr anchor="ctr"/>
                </a:tc>
                <a:tc>
                  <a:txBody>
                    <a:bodyPr/>
                    <a:lstStyle/>
                    <a:p>
                      <a:pPr algn="ctr"/>
                      <a:r>
                        <a:rPr lang="zh-CN" altLang="en-US" dirty="0"/>
                        <a:t>高</a:t>
                      </a:r>
                    </a:p>
                  </a:txBody>
                  <a:tcPr anchor="ctr"/>
                </a:tc>
                <a:tc>
                  <a:txBody>
                    <a:bodyPr/>
                    <a:lstStyle/>
                    <a:p>
                      <a:pPr algn="ctr"/>
                      <a:r>
                        <a:rPr lang="zh-CN" altLang="en-US" dirty="0"/>
                        <a:t>高</a:t>
                      </a:r>
                    </a:p>
                  </a:txBody>
                  <a:tcPr anchor="ctr"/>
                </a:tc>
                <a:extLst>
                  <a:ext uri="{0D108BD9-81ED-4DB2-BD59-A6C34878D82A}">
                    <a16:rowId xmlns:a16="http://schemas.microsoft.com/office/drawing/2014/main" val="3438747704"/>
                  </a:ext>
                </a:extLst>
              </a:tr>
              <a:tr h="370840">
                <a:tc>
                  <a:txBody>
                    <a:bodyPr/>
                    <a:lstStyle/>
                    <a:p>
                      <a:pPr algn="ctr"/>
                      <a:r>
                        <a:rPr lang="zh-CN" altLang="en-US" dirty="0"/>
                        <a:t>灵活性</a:t>
                      </a:r>
                    </a:p>
                  </a:txBody>
                  <a:tcPr anchor="ctr"/>
                </a:tc>
                <a:tc>
                  <a:txBody>
                    <a:bodyPr/>
                    <a:lstStyle/>
                    <a:p>
                      <a:pPr algn="ctr"/>
                      <a:r>
                        <a:rPr lang="zh-CN" altLang="en-US" dirty="0"/>
                        <a:t>低</a:t>
                      </a:r>
                    </a:p>
                  </a:txBody>
                  <a:tcPr anchor="ctr"/>
                </a:tc>
                <a:tc>
                  <a:txBody>
                    <a:bodyPr/>
                    <a:lstStyle/>
                    <a:p>
                      <a:pPr algn="ctr"/>
                      <a:r>
                        <a:rPr lang="zh-CN" altLang="en-US" dirty="0"/>
                        <a:t>低</a:t>
                      </a:r>
                    </a:p>
                  </a:txBody>
                  <a:tcPr anchor="ctr"/>
                </a:tc>
                <a:tc>
                  <a:txBody>
                    <a:bodyPr/>
                    <a:lstStyle/>
                    <a:p>
                      <a:pPr algn="ctr"/>
                      <a:r>
                        <a:rPr lang="zh-CN" altLang="en-US" dirty="0"/>
                        <a:t>低</a:t>
                      </a:r>
                    </a:p>
                  </a:txBody>
                  <a:tcPr anchor="ctr"/>
                </a:tc>
                <a:extLst>
                  <a:ext uri="{0D108BD9-81ED-4DB2-BD59-A6C34878D82A}">
                    <a16:rowId xmlns:a16="http://schemas.microsoft.com/office/drawing/2014/main" val="1549116760"/>
                  </a:ext>
                </a:extLst>
              </a:tr>
              <a:tr h="370840">
                <a:tc>
                  <a:txBody>
                    <a:bodyPr/>
                    <a:lstStyle/>
                    <a:p>
                      <a:pPr algn="ctr"/>
                      <a:r>
                        <a:rPr lang="zh-CN" altLang="en-US" dirty="0"/>
                        <a:t>集成度</a:t>
                      </a:r>
                    </a:p>
                  </a:txBody>
                  <a:tcPr anchor="ctr"/>
                </a:tc>
                <a:tc>
                  <a:txBody>
                    <a:bodyPr/>
                    <a:lstStyle/>
                    <a:p>
                      <a:pPr algn="ctr"/>
                      <a:r>
                        <a:rPr lang="zh-CN" altLang="en-US" dirty="0"/>
                        <a:t>高</a:t>
                      </a:r>
                    </a:p>
                  </a:txBody>
                  <a:tcPr anchor="ctr"/>
                </a:tc>
                <a:tc>
                  <a:txBody>
                    <a:bodyPr/>
                    <a:lstStyle/>
                    <a:p>
                      <a:pPr algn="ctr"/>
                      <a:r>
                        <a:rPr lang="zh-CN" altLang="en-US" dirty="0"/>
                        <a:t>低</a:t>
                      </a:r>
                    </a:p>
                  </a:txBody>
                  <a:tcPr anchor="ctr"/>
                </a:tc>
                <a:tc>
                  <a:txBody>
                    <a:bodyPr/>
                    <a:lstStyle/>
                    <a:p>
                      <a:pPr algn="ctr"/>
                      <a:r>
                        <a:rPr lang="zh-CN" altLang="en-US" dirty="0"/>
                        <a:t>中</a:t>
                      </a:r>
                    </a:p>
                  </a:txBody>
                  <a:tcPr anchor="ctr"/>
                </a:tc>
                <a:extLst>
                  <a:ext uri="{0D108BD9-81ED-4DB2-BD59-A6C34878D82A}">
                    <a16:rowId xmlns:a16="http://schemas.microsoft.com/office/drawing/2014/main" val="4003517432"/>
                  </a:ext>
                </a:extLst>
              </a:tr>
              <a:tr h="370840">
                <a:tc>
                  <a:txBody>
                    <a:bodyPr/>
                    <a:lstStyle/>
                    <a:p>
                      <a:pPr algn="ctr"/>
                      <a:r>
                        <a:rPr lang="zh-CN" altLang="en-US" dirty="0"/>
                        <a:t>可靠性</a:t>
                      </a:r>
                    </a:p>
                  </a:txBody>
                  <a:tcPr anchor="ctr"/>
                </a:tc>
                <a:tc>
                  <a:txBody>
                    <a:bodyPr/>
                    <a:lstStyle/>
                    <a:p>
                      <a:pPr algn="ctr"/>
                      <a:r>
                        <a:rPr lang="zh-CN" altLang="en-US" dirty="0"/>
                        <a:t>高</a:t>
                      </a:r>
                    </a:p>
                  </a:txBody>
                  <a:tcPr anchor="ctr"/>
                </a:tc>
                <a:tc>
                  <a:txBody>
                    <a:bodyPr/>
                    <a:lstStyle/>
                    <a:p>
                      <a:pPr algn="ctr"/>
                      <a:r>
                        <a:rPr lang="zh-CN" altLang="en-US" dirty="0"/>
                        <a:t>高</a:t>
                      </a:r>
                    </a:p>
                  </a:txBody>
                  <a:tcPr anchor="ctr"/>
                </a:tc>
                <a:tc>
                  <a:txBody>
                    <a:bodyPr/>
                    <a:lstStyle/>
                    <a:p>
                      <a:pPr algn="ctr"/>
                      <a:r>
                        <a:rPr lang="zh-CN" altLang="en-US" dirty="0"/>
                        <a:t>高</a:t>
                      </a:r>
                    </a:p>
                  </a:txBody>
                  <a:tcPr anchor="ctr"/>
                </a:tc>
                <a:extLst>
                  <a:ext uri="{0D108BD9-81ED-4DB2-BD59-A6C34878D82A}">
                    <a16:rowId xmlns:a16="http://schemas.microsoft.com/office/drawing/2014/main" val="2029277843"/>
                  </a:ext>
                </a:extLst>
              </a:tr>
              <a:tr h="370840">
                <a:tc>
                  <a:txBody>
                    <a:bodyPr/>
                    <a:lstStyle/>
                    <a:p>
                      <a:pPr algn="ctr"/>
                      <a:r>
                        <a:rPr lang="zh-CN" altLang="en-US" dirty="0"/>
                        <a:t>可扩展性</a:t>
                      </a:r>
                    </a:p>
                  </a:txBody>
                  <a:tcPr anchor="ctr"/>
                </a:tc>
                <a:tc>
                  <a:txBody>
                    <a:bodyPr/>
                    <a:lstStyle/>
                    <a:p>
                      <a:pPr algn="ctr"/>
                      <a:r>
                        <a:rPr lang="zh-CN" altLang="en-US" dirty="0"/>
                        <a:t>高</a:t>
                      </a:r>
                    </a:p>
                  </a:txBody>
                  <a:tcPr anchor="ctr"/>
                </a:tc>
                <a:tc>
                  <a:txBody>
                    <a:bodyPr/>
                    <a:lstStyle/>
                    <a:p>
                      <a:pPr algn="ctr"/>
                      <a:r>
                        <a:rPr lang="zh-CN" altLang="en-US" dirty="0"/>
                        <a:t>高</a:t>
                      </a:r>
                    </a:p>
                  </a:txBody>
                  <a:tcPr anchor="ctr"/>
                </a:tc>
                <a:tc>
                  <a:txBody>
                    <a:bodyPr/>
                    <a:lstStyle/>
                    <a:p>
                      <a:pPr algn="ctr"/>
                      <a:r>
                        <a:rPr lang="zh-CN" altLang="en-US" dirty="0"/>
                        <a:t>高</a:t>
                      </a:r>
                    </a:p>
                  </a:txBody>
                  <a:tcPr anchor="ctr"/>
                </a:tc>
                <a:extLst>
                  <a:ext uri="{0D108BD9-81ED-4DB2-BD59-A6C34878D82A}">
                    <a16:rowId xmlns:a16="http://schemas.microsoft.com/office/drawing/2014/main" val="739067625"/>
                  </a:ext>
                </a:extLst>
              </a:tr>
              <a:tr h="370840">
                <a:tc>
                  <a:txBody>
                    <a:bodyPr/>
                    <a:lstStyle/>
                    <a:p>
                      <a:pPr algn="ctr"/>
                      <a:r>
                        <a:rPr lang="zh-CN" altLang="en-US" dirty="0"/>
                        <a:t>安全性</a:t>
                      </a:r>
                    </a:p>
                  </a:txBody>
                  <a:tcPr anchor="ctr"/>
                </a:tc>
                <a:tc>
                  <a:txBody>
                    <a:bodyPr/>
                    <a:lstStyle/>
                    <a:p>
                      <a:pPr algn="ctr"/>
                      <a:r>
                        <a:rPr lang="zh-CN" altLang="en-US" dirty="0"/>
                        <a:t>中</a:t>
                      </a:r>
                    </a:p>
                  </a:txBody>
                  <a:tcPr anchor="ctr"/>
                </a:tc>
                <a:tc>
                  <a:txBody>
                    <a:bodyPr/>
                    <a:lstStyle/>
                    <a:p>
                      <a:pPr algn="ctr"/>
                      <a:r>
                        <a:rPr lang="zh-CN" altLang="en-US" dirty="0"/>
                        <a:t>高</a:t>
                      </a:r>
                    </a:p>
                  </a:txBody>
                  <a:tcPr anchor="ctr"/>
                </a:tc>
                <a:tc>
                  <a:txBody>
                    <a:bodyPr/>
                    <a:lstStyle/>
                    <a:p>
                      <a:pPr algn="ctr"/>
                      <a:r>
                        <a:rPr lang="zh-CN" altLang="en-US" dirty="0"/>
                        <a:t>中</a:t>
                      </a:r>
                    </a:p>
                  </a:txBody>
                  <a:tcPr anchor="ctr"/>
                </a:tc>
                <a:extLst>
                  <a:ext uri="{0D108BD9-81ED-4DB2-BD59-A6C34878D82A}">
                    <a16:rowId xmlns:a16="http://schemas.microsoft.com/office/drawing/2014/main" val="1885966890"/>
                  </a:ext>
                </a:extLst>
              </a:tr>
              <a:tr h="370840">
                <a:tc>
                  <a:txBody>
                    <a:bodyPr/>
                    <a:lstStyle/>
                    <a:p>
                      <a:pPr algn="ctr"/>
                      <a:r>
                        <a:rPr lang="zh-CN" altLang="en-US" dirty="0"/>
                        <a:t>适用性</a:t>
                      </a:r>
                    </a:p>
                  </a:txBody>
                  <a:tcPr anchor="ctr"/>
                </a:tc>
                <a:tc>
                  <a:txBody>
                    <a:bodyPr/>
                    <a:lstStyle/>
                    <a:p>
                      <a:pPr algn="ctr"/>
                      <a:r>
                        <a:rPr lang="zh-CN" altLang="en-US" dirty="0"/>
                        <a:t>高</a:t>
                      </a:r>
                    </a:p>
                  </a:txBody>
                  <a:tcPr anchor="ctr"/>
                </a:tc>
                <a:tc>
                  <a:txBody>
                    <a:bodyPr/>
                    <a:lstStyle/>
                    <a:p>
                      <a:pPr algn="ctr"/>
                      <a:r>
                        <a:rPr lang="zh-CN" altLang="en-US" dirty="0"/>
                        <a:t>中</a:t>
                      </a:r>
                    </a:p>
                  </a:txBody>
                  <a:tcPr anchor="ctr"/>
                </a:tc>
                <a:tc>
                  <a:txBody>
                    <a:bodyPr/>
                    <a:lstStyle/>
                    <a:p>
                      <a:pPr algn="ctr"/>
                      <a:r>
                        <a:rPr lang="zh-CN" altLang="en-US" dirty="0"/>
                        <a:t>中</a:t>
                      </a:r>
                    </a:p>
                  </a:txBody>
                  <a:tcPr anchor="ctr"/>
                </a:tc>
                <a:extLst>
                  <a:ext uri="{0D108BD9-81ED-4DB2-BD59-A6C34878D82A}">
                    <a16:rowId xmlns:a16="http://schemas.microsoft.com/office/drawing/2014/main" val="2823994980"/>
                  </a:ext>
                </a:extLst>
              </a:tr>
            </a:tbl>
          </a:graphicData>
        </a:graphic>
      </p:graphicFrame>
      <p:sp>
        <p:nvSpPr>
          <p:cNvPr id="28" name="文本框 27">
            <a:extLst>
              <a:ext uri="{FF2B5EF4-FFF2-40B4-BE49-F238E27FC236}">
                <a16:creationId xmlns:a16="http://schemas.microsoft.com/office/drawing/2014/main" id="{402B69E8-7F94-1F38-7C64-2E9CF13DD0EC}"/>
              </a:ext>
            </a:extLst>
          </p:cNvPr>
          <p:cNvSpPr txBox="1"/>
          <p:nvPr/>
        </p:nvSpPr>
        <p:spPr>
          <a:xfrm>
            <a:off x="4887965" y="1706529"/>
            <a:ext cx="2475156" cy="400110"/>
          </a:xfrm>
          <a:prstGeom prst="rect">
            <a:avLst/>
          </a:prstGeom>
          <a:noFill/>
        </p:spPr>
        <p:txBody>
          <a:bodyPr wrap="square">
            <a:spAutoFit/>
          </a:bodyPr>
          <a:lstStyle/>
          <a:p>
            <a:r>
              <a:rPr lang="zh-CN" altLang="en-US" sz="2000" dirty="0"/>
              <a:t>3 种网络支付的比较</a:t>
            </a:r>
          </a:p>
        </p:txBody>
      </p:sp>
    </p:spTree>
    <p:extLst>
      <p:ext uri="{BB962C8B-B14F-4D97-AF65-F5344CB8AC3E}">
        <p14:creationId xmlns:p14="http://schemas.microsoft.com/office/powerpoint/2010/main" val="2003142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1000"/>
                                        <p:tgtEl>
                                          <p:spTgt spid="41"/>
                                        </p:tgtEl>
                                      </p:cBhvr>
                                    </p:animEffect>
                                    <p:anim calcmode="lin" valueType="num">
                                      <p:cBhvr>
                                        <p:cTn id="12" dur="1000" fill="hold"/>
                                        <p:tgtEl>
                                          <p:spTgt spid="41"/>
                                        </p:tgtEl>
                                        <p:attrNameLst>
                                          <p:attrName>ppt_x</p:attrName>
                                        </p:attrNameLst>
                                      </p:cBhvr>
                                      <p:tavLst>
                                        <p:tav tm="0">
                                          <p:val>
                                            <p:strVal val="#ppt_x"/>
                                          </p:val>
                                        </p:tav>
                                        <p:tav tm="100000">
                                          <p:val>
                                            <p:strVal val="#ppt_x"/>
                                          </p:val>
                                        </p:tav>
                                      </p:tavLst>
                                    </p:anim>
                                    <p:anim calcmode="lin" valueType="num">
                                      <p:cBhvr>
                                        <p:cTn id="13" dur="1000" fill="hold"/>
                                        <p:tgtEl>
                                          <p:spTgt spid="41"/>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ppt_x"/>
                                          </p:val>
                                        </p:tav>
                                        <p:tav tm="100000">
                                          <p:val>
                                            <p:strVal val="#ppt_x"/>
                                          </p:val>
                                        </p:tav>
                                      </p:tavLst>
                                    </p:anim>
                                    <p:anim calcmode="lin" valueType="num">
                                      <p:cBhvr additive="base">
                                        <p:cTn id="1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par>
                                <p:cTn id="23" presetID="16" presetClass="entr" presetSubtype="21"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barn(inVertical)">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26" name="矩形 25">
            <a:extLst>
              <a:ext uri="{FF2B5EF4-FFF2-40B4-BE49-F238E27FC236}">
                <a16:creationId xmlns:a16="http://schemas.microsoft.com/office/drawing/2014/main" id="{4E80F2F3-B0BB-4F46-9B93-A0ECF38F3F69}"/>
              </a:ext>
            </a:extLst>
          </p:cNvPr>
          <p:cNvSpPr/>
          <p:nvPr/>
        </p:nvSpPr>
        <p:spPr>
          <a:xfrm>
            <a:off x="1282046" y="2861830"/>
            <a:ext cx="3847384" cy="2812648"/>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cs typeface="+mn-ea"/>
              <a:sym typeface="+mn-lt"/>
            </a:endParaRPr>
          </a:p>
        </p:txBody>
      </p:sp>
      <p:sp>
        <p:nvSpPr>
          <p:cNvPr id="27" name="文本框 26">
            <a:extLst>
              <a:ext uri="{FF2B5EF4-FFF2-40B4-BE49-F238E27FC236}">
                <a16:creationId xmlns:a16="http://schemas.microsoft.com/office/drawing/2014/main" id="{DD8C53DA-2879-074D-9121-9ED8F2086573}"/>
              </a:ext>
            </a:extLst>
          </p:cNvPr>
          <p:cNvSpPr txBox="1"/>
          <p:nvPr/>
        </p:nvSpPr>
        <p:spPr>
          <a:xfrm>
            <a:off x="1739074" y="4013660"/>
            <a:ext cx="3073028" cy="149765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全额结算是指在资金转账前并不进行账户金额的对冲，而以实际的支付金额进行转账的结算方式。</a:t>
            </a:r>
          </a:p>
        </p:txBody>
      </p:sp>
      <p:sp>
        <p:nvSpPr>
          <p:cNvPr id="28" name="文本框 27">
            <a:extLst>
              <a:ext uri="{FF2B5EF4-FFF2-40B4-BE49-F238E27FC236}">
                <a16:creationId xmlns:a16="http://schemas.microsoft.com/office/drawing/2014/main" id="{ECD27817-EF5E-4344-8F6C-C940E220313A}"/>
              </a:ext>
            </a:extLst>
          </p:cNvPr>
          <p:cNvSpPr txBox="1"/>
          <p:nvPr/>
        </p:nvSpPr>
        <p:spPr>
          <a:xfrm>
            <a:off x="2429197" y="3153532"/>
            <a:ext cx="149452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全额结算</a:t>
            </a:r>
          </a:p>
        </p:txBody>
      </p:sp>
      <p:grpSp>
        <p:nvGrpSpPr>
          <p:cNvPr id="29" name="Group 111">
            <a:extLst>
              <a:ext uri="{FF2B5EF4-FFF2-40B4-BE49-F238E27FC236}">
                <a16:creationId xmlns:a16="http://schemas.microsoft.com/office/drawing/2014/main" id="{7F74598B-8A16-6442-AC7E-7099761EF63F}"/>
              </a:ext>
            </a:extLst>
          </p:cNvPr>
          <p:cNvGrpSpPr/>
          <p:nvPr/>
        </p:nvGrpSpPr>
        <p:grpSpPr>
          <a:xfrm>
            <a:off x="1608804" y="3130379"/>
            <a:ext cx="444450" cy="443173"/>
            <a:chOff x="8153400" y="2690813"/>
            <a:chExt cx="552450" cy="550862"/>
          </a:xfrm>
          <a:solidFill>
            <a:schemeClr val="tx2"/>
          </a:solidFill>
        </p:grpSpPr>
        <p:sp>
          <p:nvSpPr>
            <p:cNvPr id="30" name="Freeform 123">
              <a:extLst>
                <a:ext uri="{FF2B5EF4-FFF2-40B4-BE49-F238E27FC236}">
                  <a16:creationId xmlns:a16="http://schemas.microsoft.com/office/drawing/2014/main" id="{AE88812B-5F9B-9446-BBAE-87BA0741DB6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31" name="Freeform 124">
              <a:extLst>
                <a:ext uri="{FF2B5EF4-FFF2-40B4-BE49-F238E27FC236}">
                  <a16:creationId xmlns:a16="http://schemas.microsoft.com/office/drawing/2014/main" id="{6FC73E82-8CF8-3042-B13A-F8713B37143F}"/>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5431609" y="2861829"/>
            <a:ext cx="5550054" cy="2799045"/>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33E05A41-851B-3F4F-8B3D-EF1D05AEA73B}"/>
              </a:ext>
            </a:extLst>
          </p:cNvPr>
          <p:cNvSpPr txBox="1"/>
          <p:nvPr/>
        </p:nvSpPr>
        <p:spPr>
          <a:xfrm>
            <a:off x="6002476" y="3637714"/>
            <a:ext cx="4653417" cy="19816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solidFill>
                <a:effectLst/>
                <a:uLnTx/>
                <a:uFillTx/>
                <a:cs typeface="+mn-ea"/>
                <a:sym typeface="+mn-lt"/>
              </a:rPr>
              <a:t>在净额结算的情况下，银行把与每笔支付有关的信息传送到清算所，参加清算所的所有银行，在发生支付义务的时候，并不立即通过银行间资金转账结算每一笔支付，而是在约定的时期（称作清算周期）内让债权和债务累积起来，然后在清算周期末的指定结算时间对其往来支付进行相互抵消。</a:t>
            </a:r>
          </a:p>
        </p:txBody>
      </p:sp>
      <p:sp>
        <p:nvSpPr>
          <p:cNvPr id="34" name="文本框 33">
            <a:extLst>
              <a:ext uri="{FF2B5EF4-FFF2-40B4-BE49-F238E27FC236}">
                <a16:creationId xmlns:a16="http://schemas.microsoft.com/office/drawing/2014/main" id="{5E953326-FE2D-B74D-9262-C1A6A0B1EB36}"/>
              </a:ext>
            </a:extLst>
          </p:cNvPr>
          <p:cNvSpPr txBox="1"/>
          <p:nvPr/>
        </p:nvSpPr>
        <p:spPr>
          <a:xfrm>
            <a:off x="6887474" y="3138720"/>
            <a:ext cx="1576711"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solidFill>
                <a:effectLst/>
                <a:uLnTx/>
                <a:uFillTx/>
                <a:cs typeface="+mn-ea"/>
                <a:sym typeface="+mn-lt"/>
              </a:rPr>
              <a:t>净额结算</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5879927" y="3104514"/>
            <a:ext cx="555625" cy="555625"/>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1177576" y="1839615"/>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1190828" y="1483535"/>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548319" y="1781778"/>
            <a:ext cx="5503265" cy="5810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2.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按结算方式分类</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34860047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anim calcmode="lin" valueType="num">
                                      <p:cBhvr>
                                        <p:cTn id="51" dur="1000" fill="hold"/>
                                        <p:tgtEl>
                                          <p:spTgt spid="34"/>
                                        </p:tgtEl>
                                        <p:attrNameLst>
                                          <p:attrName>ppt_x</p:attrName>
                                        </p:attrNameLst>
                                      </p:cBhvr>
                                      <p:tavLst>
                                        <p:tav tm="0">
                                          <p:val>
                                            <p:strVal val="#ppt_x"/>
                                          </p:val>
                                        </p:tav>
                                        <p:tav tm="100000">
                                          <p:val>
                                            <p:strVal val="#ppt_x"/>
                                          </p:val>
                                        </p:tav>
                                      </p:tavLst>
                                    </p:anim>
                                    <p:anim calcmode="lin" valueType="num">
                                      <p:cBhvr>
                                        <p:cTn id="52" dur="1000" fill="hold"/>
                                        <p:tgtEl>
                                          <p:spTgt spid="34"/>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32" grpId="0" animBg="1"/>
      <p:bldP spid="33" grpId="0"/>
      <p:bldP spid="34" grpId="0"/>
      <p:bldP spid="39" grpId="0"/>
      <p:bldP spid="4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2139885" y="3691270"/>
            <a:ext cx="3675267" cy="233264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2520383" y="3953147"/>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2482829" y="4549975"/>
            <a:ext cx="3084129" cy="113755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实时性支付系统的实效性是最理想的，当一方发出支付指令时，结算也同时完成。</a:t>
            </a:r>
          </a:p>
        </p:txBody>
      </p:sp>
      <p:sp>
        <p:nvSpPr>
          <p:cNvPr id="9" name="文本框 8">
            <a:extLst>
              <a:ext uri="{FF2B5EF4-FFF2-40B4-BE49-F238E27FC236}">
                <a16:creationId xmlns:a16="http://schemas.microsoft.com/office/drawing/2014/main" id="{2A8DE76A-BC8B-6545-A3BF-8869A137742D}"/>
              </a:ext>
            </a:extLst>
          </p:cNvPr>
          <p:cNvSpPr txBox="1"/>
          <p:nvPr/>
        </p:nvSpPr>
        <p:spPr>
          <a:xfrm>
            <a:off x="3223459" y="4024011"/>
            <a:ext cx="1733287"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实时性支付</a:t>
            </a:r>
          </a:p>
        </p:txBody>
      </p:sp>
      <p:sp>
        <p:nvSpPr>
          <p:cNvPr id="10" name="矩形 9">
            <a:extLst>
              <a:ext uri="{FF2B5EF4-FFF2-40B4-BE49-F238E27FC236}">
                <a16:creationId xmlns:a16="http://schemas.microsoft.com/office/drawing/2014/main" id="{C5479DF7-A64B-5D43-976E-48D0686BFC09}"/>
              </a:ext>
            </a:extLst>
          </p:cNvPr>
          <p:cNvSpPr/>
          <p:nvPr/>
        </p:nvSpPr>
        <p:spPr>
          <a:xfrm>
            <a:off x="6122847" y="3691270"/>
            <a:ext cx="3675267" cy="233264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6154414" y="4526259"/>
            <a:ext cx="3554757" cy="149765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在非实时支付系统中，从系统收到支付指令到完成结算之间有一定的时间间隔，此间隔长短随支付系统的不同而不同。</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7442451" y="4031197"/>
            <a:ext cx="171097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非实时支付</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6632548" y="3964722"/>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2009301"/>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65322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507112" y="1044999"/>
            <a:ext cx="6918174" cy="197695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3.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按结算时效分类</a:t>
            </a:r>
            <a:endPar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结算时效是指以某一支付工具发出指令后资金从某人转给某人或从某账户转到其他账户所用的时间长短。所用的时间越长，时效性越差；时间越短，时效性越好。</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68712803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744719" y="3436746"/>
            <a:ext cx="5070434" cy="282265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1049802" y="3698623"/>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049802" y="4292147"/>
            <a:ext cx="4647413" cy="1857753"/>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prstClr val="white">
                    <a:lumMod val="50000"/>
                  </a:prstClr>
                </a:solidFill>
                <a:effectLst/>
                <a:uLnTx/>
                <a:uFillTx/>
                <a:cs typeface="+mn-ea"/>
                <a:sym typeface="+mn-lt"/>
              </a:rPr>
              <a:t>B2C </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型网络支付方式是企业与个人、政府部门与个人、个人与个人进行网络交易时采用的网络支付方式，比如电子货币中介绍的信用卡网络支付、</a:t>
            </a:r>
            <a:r>
              <a:rPr kumimoji="1" lang="en-US" altLang="zh-CN" b="0" i="0" u="none" strike="noStrike" kern="1200" cap="none" spc="0" normalizeH="0" baseline="0" noProof="0" dirty="0">
                <a:ln>
                  <a:noFill/>
                </a:ln>
                <a:solidFill>
                  <a:prstClr val="white">
                    <a:lumMod val="50000"/>
                  </a:prstClr>
                </a:solidFill>
                <a:effectLst/>
                <a:uLnTx/>
                <a:uFillTx/>
                <a:cs typeface="+mn-ea"/>
                <a:sym typeface="+mn-lt"/>
              </a:rPr>
              <a:t>IC </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卡网络支付、电子现金支付、电子钱包支付以及个人网络银行支付等。</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840271" y="3812996"/>
            <a:ext cx="224361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dirty="0">
                <a:ln>
                  <a:noFill/>
                </a:ln>
                <a:solidFill>
                  <a:srgbClr val="44546A"/>
                </a:solidFill>
                <a:effectLst/>
                <a:uLnTx/>
                <a:uFillTx/>
                <a:cs typeface="+mn-ea"/>
                <a:sym typeface="+mn-lt"/>
              </a:rPr>
              <a:t>B2C </a:t>
            </a:r>
            <a:r>
              <a:rPr kumimoji="1" lang="zh-CN" altLang="en-US" sz="2000" b="0" i="0" u="none" strike="noStrike" kern="1200" cap="none" spc="0" normalizeH="0" baseline="0" noProof="0" dirty="0">
                <a:ln>
                  <a:noFill/>
                </a:ln>
                <a:solidFill>
                  <a:srgbClr val="44546A"/>
                </a:solidFill>
                <a:effectLst/>
                <a:uLnTx/>
                <a:uFillTx/>
                <a:cs typeface="+mn-ea"/>
                <a:sym typeface="+mn-lt"/>
              </a:rPr>
              <a:t>型网络支付</a:t>
            </a:r>
          </a:p>
        </p:txBody>
      </p:sp>
      <p:sp>
        <p:nvSpPr>
          <p:cNvPr id="10" name="矩形 9">
            <a:extLst>
              <a:ext uri="{FF2B5EF4-FFF2-40B4-BE49-F238E27FC236}">
                <a16:creationId xmlns:a16="http://schemas.microsoft.com/office/drawing/2014/main" id="{C5479DF7-A64B-5D43-976E-48D0686BFC09}"/>
              </a:ext>
            </a:extLst>
          </p:cNvPr>
          <p:cNvSpPr/>
          <p:nvPr/>
        </p:nvSpPr>
        <p:spPr>
          <a:xfrm>
            <a:off x="6122847" y="3436746"/>
            <a:ext cx="5324434" cy="282265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6453438" y="4094311"/>
            <a:ext cx="5070434" cy="2217851"/>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prstClr val="white">
                    <a:lumMod val="50000"/>
                  </a:prstClr>
                </a:solidFill>
                <a:effectLst/>
                <a:uLnTx/>
                <a:uFillTx/>
                <a:cs typeface="+mn-ea"/>
                <a:sym typeface="+mn-lt"/>
              </a:rPr>
              <a:t>B2B </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型网络支付方式是企业与企业、企业与政府部门进行网络交易时采用的网络支付方式，电子货币中介绍的电子支票网络支付、电子汇兑系统、国际电子支付系统</a:t>
            </a:r>
            <a:r>
              <a:rPr kumimoji="1" lang="en-US" altLang="zh-CN" b="0" i="0" u="none" strike="noStrike" kern="1200" cap="none" spc="0" normalizeH="0" baseline="0" noProof="0" dirty="0">
                <a:ln>
                  <a:noFill/>
                </a:ln>
                <a:solidFill>
                  <a:prstClr val="white">
                    <a:lumMod val="50000"/>
                  </a:prstClr>
                </a:solidFill>
                <a:effectLst/>
                <a:uLnTx/>
                <a:uFillTx/>
                <a:cs typeface="+mn-ea"/>
                <a:sym typeface="+mn-lt"/>
              </a:rPr>
              <a:t>SWIFT </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与 </a:t>
            </a:r>
            <a:r>
              <a:rPr kumimoji="1" lang="en-US" altLang="zh-CN" b="0" i="0" u="none" strike="noStrike" kern="1200" cap="none" spc="0" normalizeH="0" baseline="0" noProof="0" dirty="0">
                <a:ln>
                  <a:noFill/>
                </a:ln>
                <a:solidFill>
                  <a:prstClr val="white">
                    <a:lumMod val="50000"/>
                  </a:prstClr>
                </a:solidFill>
                <a:effectLst/>
                <a:uLnTx/>
                <a:uFillTx/>
                <a:cs typeface="+mn-ea"/>
                <a:sym typeface="+mn-lt"/>
              </a:rPr>
              <a:t>CHIPS</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、中国现代化支付系统（</a:t>
            </a:r>
            <a:r>
              <a:rPr kumimoji="1" lang="en-US" altLang="zh-CN" b="0" i="0" u="none" strike="noStrike" kern="1200" cap="none" spc="0" normalizeH="0" baseline="0" noProof="0" dirty="0">
                <a:ln>
                  <a:noFill/>
                </a:ln>
                <a:solidFill>
                  <a:prstClr val="white">
                    <a:lumMod val="50000"/>
                  </a:prstClr>
                </a:solidFill>
                <a:effectLst/>
                <a:uLnTx/>
                <a:uFillTx/>
                <a:cs typeface="+mn-ea"/>
                <a:sym typeface="+mn-lt"/>
              </a:rPr>
              <a:t>CNAPS</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）、金融 </a:t>
            </a:r>
            <a:r>
              <a:rPr kumimoji="1" lang="en-US" altLang="zh-CN" b="0" i="0" u="none" strike="noStrike" kern="1200" cap="none" spc="0" normalizeH="0" baseline="0" noProof="0" dirty="0">
                <a:ln>
                  <a:noFill/>
                </a:ln>
                <a:solidFill>
                  <a:prstClr val="white">
                    <a:lumMod val="50000"/>
                  </a:prstClr>
                </a:solidFill>
                <a:effectLst/>
                <a:uLnTx/>
                <a:uFillTx/>
                <a:cs typeface="+mn-ea"/>
                <a:sym typeface="+mn-lt"/>
              </a:rPr>
              <a:t>EDI </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以及最新的企业网络银行服务等都应用该种网络支付方式。</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7470295" y="3728489"/>
            <a:ext cx="206919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dirty="0">
                <a:ln>
                  <a:noFill/>
                </a:ln>
                <a:solidFill>
                  <a:srgbClr val="44546A"/>
                </a:solidFill>
                <a:effectLst/>
                <a:uLnTx/>
                <a:uFillTx/>
                <a:cs typeface="+mn-ea"/>
                <a:sym typeface="+mn-lt"/>
              </a:rPr>
              <a:t>B2B </a:t>
            </a:r>
            <a:r>
              <a:rPr kumimoji="1" lang="zh-CN" altLang="en-US" sz="2000" b="0" i="0" u="none" strike="noStrike" kern="1200" cap="none" spc="0" normalizeH="0" baseline="0" noProof="0" dirty="0">
                <a:ln>
                  <a:noFill/>
                </a:ln>
                <a:solidFill>
                  <a:srgbClr val="44546A"/>
                </a:solidFill>
                <a:effectLst/>
                <a:uLnTx/>
                <a:uFillTx/>
                <a:cs typeface="+mn-ea"/>
                <a:sym typeface="+mn-lt"/>
              </a:rPr>
              <a:t>型网络支付</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6453438" y="3710198"/>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1754777"/>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398697"/>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3977518" y="975427"/>
            <a:ext cx="7711125" cy="197695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4.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按开展电子商务的实体性质分类</a:t>
            </a:r>
            <a:endPar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考虑到不同类型的电子商务实体的实力、资金流通量大小、一般支付结算习惯等因素，可以按开展电子商务实体的性质，把当前的网络支付方式分为 </a:t>
            </a:r>
            <a:r>
              <a:rPr kumimoji="1" lang="en-US" altLang="zh-CN" sz="2000" b="0" i="0" u="none" strike="noStrike" kern="1200" cap="none" spc="0" normalizeH="0" baseline="0" noProof="0" dirty="0">
                <a:ln>
                  <a:noFill/>
                </a:ln>
                <a:solidFill>
                  <a:prstClr val="black">
                    <a:lumMod val="50000"/>
                    <a:lumOff val="50000"/>
                  </a:prstClr>
                </a:solidFill>
                <a:effectLst/>
                <a:uLnTx/>
                <a:uFillTx/>
                <a:cs typeface="+mn-ea"/>
                <a:sym typeface="+mn-lt"/>
              </a:rPr>
              <a:t>B2C </a:t>
            </a:r>
            <a:r>
              <a:rPr kumimoji="1"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型网络支付方式和 </a:t>
            </a:r>
            <a:r>
              <a:rPr kumimoji="1" lang="en-US" altLang="zh-CN" sz="2000" b="0" i="0" u="none" strike="noStrike" kern="1200" cap="none" spc="0" normalizeH="0" baseline="0" noProof="0" dirty="0">
                <a:ln>
                  <a:noFill/>
                </a:ln>
                <a:solidFill>
                  <a:prstClr val="black">
                    <a:lumMod val="50000"/>
                    <a:lumOff val="50000"/>
                  </a:prstClr>
                </a:solidFill>
                <a:effectLst/>
                <a:uLnTx/>
                <a:uFillTx/>
                <a:cs typeface="+mn-ea"/>
                <a:sym typeface="+mn-lt"/>
              </a:rPr>
              <a:t>B2B </a:t>
            </a:r>
            <a:r>
              <a:rPr kumimoji="1"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型网络支付方式两类。</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2731487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744719" y="2908844"/>
            <a:ext cx="5070434" cy="282265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1049802" y="3170721"/>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049802" y="4160146"/>
            <a:ext cx="4647413" cy="113755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支付指令是指启动支付与结算的口头或书面命令，网络支付的支付指令是指启动支付与结算的电子化命令，即一串指令数据流。</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840270" y="3275668"/>
            <a:ext cx="320306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指令传递型网络支付</a:t>
            </a:r>
          </a:p>
        </p:txBody>
      </p:sp>
      <p:sp>
        <p:nvSpPr>
          <p:cNvPr id="10" name="矩形 9">
            <a:extLst>
              <a:ext uri="{FF2B5EF4-FFF2-40B4-BE49-F238E27FC236}">
                <a16:creationId xmlns:a16="http://schemas.microsoft.com/office/drawing/2014/main" id="{C5479DF7-A64B-5D43-976E-48D0686BFC09}"/>
              </a:ext>
            </a:extLst>
          </p:cNvPr>
          <p:cNvSpPr/>
          <p:nvPr/>
        </p:nvSpPr>
        <p:spPr>
          <a:xfrm>
            <a:off x="6376845" y="2908844"/>
            <a:ext cx="5070435" cy="282265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6459910" y="4174219"/>
            <a:ext cx="4821020" cy="113755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电子现金传递型网络支付是指客户进行网络支付时在网络平台上传递的是具有等价物性质的电子货币本身，即电子现金的支付结算机制。</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7470294" y="3200587"/>
            <a:ext cx="3172567"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电子现金传递型网络支付</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6453438" y="3182296"/>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1754777"/>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398697"/>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123597" y="1687136"/>
            <a:ext cx="7711125" cy="5810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5.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按支付数据流的内容性质分类</a:t>
            </a:r>
            <a:endPar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51531009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652364"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834160" y="2825153"/>
            <a:ext cx="401881"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759548" y="3626169"/>
            <a:ext cx="3077109" cy="19816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微支付即</a:t>
            </a:r>
            <a:r>
              <a:rPr kumimoji="1" lang="en-US" altLang="zh-CN" sz="1600" b="0" i="0" u="none" strike="noStrike" kern="1200" cap="none" spc="0" normalizeH="0" baseline="0" noProof="0" dirty="0" err="1">
                <a:ln>
                  <a:noFill/>
                </a:ln>
                <a:solidFill>
                  <a:prstClr val="white">
                    <a:lumMod val="50000"/>
                  </a:prstClr>
                </a:solidFill>
                <a:effectLst/>
                <a:uLnTx/>
                <a:uFillTx/>
                <a:cs typeface="+mn-ea"/>
                <a:sym typeface="+mn-lt"/>
              </a:rPr>
              <a:t>MicroPayment</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，是指那些款额特别小的电子商务交易，类似零钱应用的网络支付模式。</a:t>
            </a:r>
            <a:endParaRPr kumimoji="1" lang="en-US" altLang="zh-CN" sz="1600" b="0" i="0" u="none" strike="noStrike" kern="1200" cap="none" spc="0" normalizeH="0" baseline="0" noProof="0" dirty="0">
              <a:ln>
                <a:noFill/>
              </a:ln>
              <a:solidFill>
                <a:prstClr val="white">
                  <a:lumMod val="50000"/>
                </a:prstClr>
              </a:solidFill>
              <a:effectLst/>
              <a:uLnTx/>
              <a:uFillTx/>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endParaRPr kumimoji="1" lang="en-US" altLang="zh-CN" sz="1600" b="0" i="0" u="none" strike="noStrike" kern="1200" cap="none" spc="0" normalizeH="0" baseline="0" noProof="0" dirty="0">
              <a:ln>
                <a:noFill/>
              </a:ln>
              <a:solidFill>
                <a:prstClr val="white">
                  <a:lumMod val="50000"/>
                </a:prstClr>
              </a:solidFill>
              <a:effectLst/>
              <a:uLnTx/>
              <a:uFillTx/>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特点</a:t>
            </a:r>
            <a:r>
              <a:rPr kumimoji="1" lang="en-US" altLang="zh-CN" sz="1600" dirty="0">
                <a:solidFill>
                  <a:prstClr val="white">
                    <a:lumMod val="50000"/>
                  </a:prstClr>
                </a:solidFill>
                <a:cs typeface="+mn-ea"/>
                <a:sym typeface="+mn-lt"/>
              </a:rPr>
              <a:t>:</a:t>
            </a:r>
            <a:r>
              <a:rPr kumimoji="1" lang="zh-CN" altLang="en-US" sz="1600" dirty="0">
                <a:solidFill>
                  <a:prstClr val="white">
                    <a:lumMod val="50000"/>
                  </a:prstClr>
                </a:solidFill>
                <a:cs typeface="+mn-ea"/>
                <a:sym typeface="+mn-lt"/>
              </a:rPr>
              <a:t>交易额小、安全性不高、效率高、应用范围特殊。</a:t>
            </a:r>
            <a:endParaRPr kumimoji="1" lang="zh-CN" altLang="en-US" sz="16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9" name="文本框 8">
            <a:extLst>
              <a:ext uri="{FF2B5EF4-FFF2-40B4-BE49-F238E27FC236}">
                <a16:creationId xmlns:a16="http://schemas.microsoft.com/office/drawing/2014/main" id="{2A8DE76A-BC8B-6545-A3BF-8869A137742D}"/>
              </a:ext>
            </a:extLst>
          </p:cNvPr>
          <p:cNvSpPr txBox="1"/>
          <p:nvPr/>
        </p:nvSpPr>
        <p:spPr>
          <a:xfrm>
            <a:off x="1289580" y="2834915"/>
            <a:ext cx="231678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微支付</a:t>
            </a:r>
          </a:p>
        </p:txBody>
      </p:sp>
      <p:sp>
        <p:nvSpPr>
          <p:cNvPr id="10" name="矩形 9">
            <a:extLst>
              <a:ext uri="{FF2B5EF4-FFF2-40B4-BE49-F238E27FC236}">
                <a16:creationId xmlns:a16="http://schemas.microsoft.com/office/drawing/2014/main" id="{C5479DF7-A64B-5D43-976E-48D0686BFC09}"/>
              </a:ext>
            </a:extLst>
          </p:cNvPr>
          <p:cNvSpPr/>
          <p:nvPr/>
        </p:nvSpPr>
        <p:spPr>
          <a:xfrm>
            <a:off x="4472350"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4590335" y="3400434"/>
            <a:ext cx="3055507" cy="262187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消费者级网络支付指满足个体消费者和商业（包括企业）或政府部门在经济交往中的一般性支付需要的网络支付服务系统，亦称小额零售支付系统。按美国标准发生的支付金额一般在 </a:t>
            </a:r>
            <a:r>
              <a:rPr kumimoji="1" lang="en-US" altLang="zh-CN" sz="1600" b="0" i="0" u="none" strike="noStrike" kern="1200" cap="none" spc="0" normalizeH="0" baseline="0" noProof="0" dirty="0">
                <a:ln>
                  <a:noFill/>
                </a:ln>
                <a:solidFill>
                  <a:prstClr val="white">
                    <a:lumMod val="50000"/>
                  </a:prstClr>
                </a:solidFill>
                <a:effectLst/>
                <a:uLnTx/>
                <a:uFillTx/>
                <a:cs typeface="+mn-ea"/>
                <a:sym typeface="+mn-lt"/>
              </a:rPr>
              <a:t>5 </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美元～ </a:t>
            </a:r>
            <a:r>
              <a:rPr kumimoji="1" lang="en-US" altLang="zh-CN" sz="1600" b="0" i="0" u="none" strike="noStrike" kern="1200" cap="none" spc="0" normalizeH="0" baseline="0" noProof="0" dirty="0">
                <a:ln>
                  <a:noFill/>
                </a:ln>
                <a:solidFill>
                  <a:prstClr val="white">
                    <a:lumMod val="50000"/>
                  </a:prstClr>
                </a:solidFill>
                <a:effectLst/>
                <a:uLnTx/>
                <a:uFillTx/>
                <a:cs typeface="+mn-ea"/>
                <a:sym typeface="+mn-lt"/>
              </a:rPr>
              <a:t>1000 </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美元之间，中国相应为 </a:t>
            </a:r>
            <a:r>
              <a:rPr kumimoji="1" lang="en-US" altLang="zh-CN" sz="1600" b="0" i="0" u="none" strike="noStrike" kern="1200" cap="none" spc="0" normalizeH="0" baseline="0" noProof="0" dirty="0">
                <a:ln>
                  <a:noFill/>
                </a:ln>
                <a:solidFill>
                  <a:prstClr val="white">
                    <a:lumMod val="50000"/>
                  </a:prstClr>
                </a:solidFill>
                <a:effectLst/>
                <a:uLnTx/>
                <a:uFillTx/>
                <a:cs typeface="+mn-ea"/>
                <a:sym typeface="+mn-lt"/>
              </a:rPr>
              <a:t>5 </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美元～</a:t>
            </a:r>
            <a:r>
              <a:rPr kumimoji="1" lang="en-US" altLang="zh-CN" sz="1600" b="0" i="0" u="none" strike="noStrike" kern="1200" cap="none" spc="0" normalizeH="0" baseline="0" noProof="0" dirty="0">
                <a:ln>
                  <a:noFill/>
                </a:ln>
                <a:solidFill>
                  <a:prstClr val="white">
                    <a:lumMod val="50000"/>
                  </a:prstClr>
                </a:solidFill>
                <a:effectLst/>
                <a:uLnTx/>
                <a:uFillTx/>
                <a:cs typeface="+mn-ea"/>
                <a:sym typeface="+mn-lt"/>
              </a:rPr>
              <a:t>1000</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元人民币。</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5310342" y="2888160"/>
            <a:ext cx="226230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消费者级网络支付</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4738981" y="2834915"/>
            <a:ext cx="613512"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18" name="矩形 17">
            <a:extLst>
              <a:ext uri="{FF2B5EF4-FFF2-40B4-BE49-F238E27FC236}">
                <a16:creationId xmlns:a16="http://schemas.microsoft.com/office/drawing/2014/main" id="{F8A62173-788A-1B4F-861D-5E0E8DA2E83D}"/>
              </a:ext>
            </a:extLst>
          </p:cNvPr>
          <p:cNvSpPr/>
          <p:nvPr/>
        </p:nvSpPr>
        <p:spPr>
          <a:xfrm>
            <a:off x="8378514" y="2740704"/>
            <a:ext cx="3291478" cy="326204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D88F2DF5-8835-624B-BF20-60225B24813B}"/>
              </a:ext>
            </a:extLst>
          </p:cNvPr>
          <p:cNvSpPr txBox="1"/>
          <p:nvPr/>
        </p:nvSpPr>
        <p:spPr>
          <a:xfrm>
            <a:off x="8680984" y="3380879"/>
            <a:ext cx="2905219" cy="262187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商业级网络支付指满足一般商业（包括企业）部门之间的电子商务业务支付需要的网络支付服务系统，亦称中大额资金转账系统。这种网络支付方式，按美国标准发生的支付金额一般在 </a:t>
            </a:r>
            <a:r>
              <a:rPr kumimoji="1" lang="en-US" altLang="zh-CN" sz="1600" b="0" i="0" u="none" strike="noStrike" kern="1200" cap="none" spc="0" normalizeH="0" baseline="0" noProof="0" dirty="0">
                <a:ln>
                  <a:noFill/>
                </a:ln>
                <a:solidFill>
                  <a:prstClr val="white">
                    <a:lumMod val="50000"/>
                  </a:prstClr>
                </a:solidFill>
                <a:effectLst/>
                <a:uLnTx/>
                <a:uFillTx/>
                <a:cs typeface="+mn-ea"/>
                <a:sym typeface="+mn-lt"/>
              </a:rPr>
              <a:t>1000 </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美元以上，中国相应为 </a:t>
            </a:r>
            <a:r>
              <a:rPr kumimoji="1" lang="en-US" altLang="zh-CN" sz="1600" b="0" i="0" u="none" strike="noStrike" kern="1200" cap="none" spc="0" normalizeH="0" baseline="0" noProof="0" dirty="0">
                <a:ln>
                  <a:noFill/>
                </a:ln>
                <a:solidFill>
                  <a:prstClr val="white">
                    <a:lumMod val="50000"/>
                  </a:prstClr>
                </a:solidFill>
                <a:effectLst/>
                <a:uLnTx/>
                <a:uFillTx/>
                <a:cs typeface="+mn-ea"/>
                <a:sym typeface="+mn-lt"/>
              </a:rPr>
              <a:t>1000 </a:t>
            </a: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元人民币以上。</a:t>
            </a:r>
          </a:p>
        </p:txBody>
      </p:sp>
      <p:sp>
        <p:nvSpPr>
          <p:cNvPr id="20" name="文本框 19">
            <a:extLst>
              <a:ext uri="{FF2B5EF4-FFF2-40B4-BE49-F238E27FC236}">
                <a16:creationId xmlns:a16="http://schemas.microsoft.com/office/drawing/2014/main" id="{2209BB0C-51CE-894F-955E-E1EEED13FE96}"/>
              </a:ext>
            </a:extLst>
          </p:cNvPr>
          <p:cNvSpPr txBox="1"/>
          <p:nvPr/>
        </p:nvSpPr>
        <p:spPr>
          <a:xfrm>
            <a:off x="9177147" y="2907065"/>
            <a:ext cx="248550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商业级网络支付</a:t>
            </a: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8579438" y="2834620"/>
            <a:ext cx="601486" cy="442126"/>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1566241"/>
            <a:ext cx="280397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21016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623521" y="1537322"/>
            <a:ext cx="4586466" cy="5810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6.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按网络支付金额的规模分类</a:t>
            </a:r>
            <a:endPar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6098018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18" grpId="0" animBg="1"/>
      <p:bldP spid="19" grpId="0"/>
      <p:bldP spid="20"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652364"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834161" y="2825153"/>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759548" y="3626169"/>
            <a:ext cx="3077109" cy="230178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客户和商家必须到第三方注册才可以交易。客户和商家的信息，比如银行账号、信用卡号都被信任的第三方托管和维护。当要实施一个交易的时候，网络上只传送订单信息和支付确认、清除信息，而没有任何敏感信息。</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289580" y="2929185"/>
            <a:ext cx="1893649"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通过信任的第三方中介支付</a:t>
            </a:r>
          </a:p>
        </p:txBody>
      </p:sp>
      <p:sp>
        <p:nvSpPr>
          <p:cNvPr id="10" name="矩形 9">
            <a:extLst>
              <a:ext uri="{FF2B5EF4-FFF2-40B4-BE49-F238E27FC236}">
                <a16:creationId xmlns:a16="http://schemas.microsoft.com/office/drawing/2014/main" id="{C5479DF7-A64B-5D43-976E-48D0686BFC09}"/>
              </a:ext>
            </a:extLst>
          </p:cNvPr>
          <p:cNvSpPr/>
          <p:nvPr/>
        </p:nvSpPr>
        <p:spPr>
          <a:xfrm>
            <a:off x="4472350"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4736515" y="3937270"/>
            <a:ext cx="2850940" cy="1341521"/>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在利用信用卡和支票交易中，如客户信用卡号、用户和商家的账号等敏感信息，若要在线传送，必须经过加密处理。</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5310342" y="2888160"/>
            <a:ext cx="2058123"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dirty="0">
                <a:solidFill>
                  <a:srgbClr val="44546A"/>
                </a:solidFill>
                <a:cs typeface="+mn-ea"/>
                <a:sym typeface="+mn-lt"/>
              </a:rPr>
              <a:t>传统银行转账结算系统的扩充</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4738981" y="2834915"/>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18" name="矩形 17">
            <a:extLst>
              <a:ext uri="{FF2B5EF4-FFF2-40B4-BE49-F238E27FC236}">
                <a16:creationId xmlns:a16="http://schemas.microsoft.com/office/drawing/2014/main" id="{F8A62173-788A-1B4F-861D-5E0E8DA2E83D}"/>
              </a:ext>
            </a:extLst>
          </p:cNvPr>
          <p:cNvSpPr/>
          <p:nvPr/>
        </p:nvSpPr>
        <p:spPr>
          <a:xfrm>
            <a:off x="8378514" y="2740704"/>
            <a:ext cx="3291478" cy="326204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D88F2DF5-8835-624B-BF20-60225B24813B}"/>
              </a:ext>
            </a:extLst>
          </p:cNvPr>
          <p:cNvSpPr txBox="1"/>
          <p:nvPr/>
        </p:nvSpPr>
        <p:spPr>
          <a:xfrm>
            <a:off x="8594927" y="3600109"/>
            <a:ext cx="2858652" cy="19816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电子货币系统支付过程是通过代表等量电子化货币的加密信息完成的，交易双方无须通过中介就可以在线完成支付。该支付形式传送的是真正的“价值”和“金钱”本身。</a:t>
            </a:r>
          </a:p>
        </p:txBody>
      </p:sp>
      <p:sp>
        <p:nvSpPr>
          <p:cNvPr id="20" name="文本框 19">
            <a:extLst>
              <a:ext uri="{FF2B5EF4-FFF2-40B4-BE49-F238E27FC236}">
                <a16:creationId xmlns:a16="http://schemas.microsoft.com/office/drawing/2014/main" id="{2209BB0C-51CE-894F-955E-E1EEED13FE96}"/>
              </a:ext>
            </a:extLst>
          </p:cNvPr>
          <p:cNvSpPr txBox="1"/>
          <p:nvPr/>
        </p:nvSpPr>
        <p:spPr>
          <a:xfrm>
            <a:off x="9092306" y="2954200"/>
            <a:ext cx="2265533"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dirty="0">
                <a:solidFill>
                  <a:srgbClr val="44546A"/>
                </a:solidFill>
                <a:cs typeface="+mn-ea"/>
                <a:sym typeface="+mn-lt"/>
              </a:rPr>
              <a:t>电子货币系统支付</a:t>
            </a: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8579440" y="2891182"/>
            <a:ext cx="512866" cy="442126"/>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1566241"/>
            <a:ext cx="280397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21016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623521" y="1537322"/>
            <a:ext cx="5774244" cy="5810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7.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按在线传输数据的种类、分发类型分类</a:t>
            </a:r>
            <a:endPar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06558243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18" grpId="0" animBg="1"/>
      <p:bldP spid="19" grpId="0"/>
      <p:bldP spid="20"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652364"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834161" y="2825153"/>
            <a:ext cx="390588"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679299" y="3398382"/>
            <a:ext cx="3291478" cy="262187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这类支付方式是由经济活动中的交易行为而产生的，购买产生了购买者与销售者之间的债权债务关系，购买者是债务人，而销售者是债权人，购买者支付是为了清偿商务活动中形成的这种债权债务关系。这种交易的商务类支付方式具有用货币体现其价值的特点。</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289580" y="2929185"/>
            <a:ext cx="256808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交易的商务类支付</a:t>
            </a:r>
          </a:p>
        </p:txBody>
      </p:sp>
      <p:sp>
        <p:nvSpPr>
          <p:cNvPr id="10" name="矩形 9">
            <a:extLst>
              <a:ext uri="{FF2B5EF4-FFF2-40B4-BE49-F238E27FC236}">
                <a16:creationId xmlns:a16="http://schemas.microsoft.com/office/drawing/2014/main" id="{C5479DF7-A64B-5D43-976E-48D0686BFC09}"/>
              </a:ext>
            </a:extLst>
          </p:cNvPr>
          <p:cNvSpPr/>
          <p:nvPr/>
        </p:nvSpPr>
        <p:spPr>
          <a:xfrm>
            <a:off x="4472350"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4720126" y="3398970"/>
            <a:ext cx="3027313" cy="262187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这类支付方式是由经济活动中信用关系的借贷行为而产生的，由于对货币的需求而产生向金融机构的借贷行为，形成借贷人与金融机构之间的债权债务关系。这类支付具有到期按约定还本付息的特点，体现了资金使用价值的时间性。</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5310342" y="2935295"/>
            <a:ext cx="230669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dirty="0">
                <a:solidFill>
                  <a:srgbClr val="44546A"/>
                </a:solidFill>
                <a:cs typeface="+mn-ea"/>
                <a:sym typeface="+mn-lt"/>
              </a:rPr>
              <a:t>借贷的债务类支付</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4720126" y="2900904"/>
            <a:ext cx="596271"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18" name="矩形 17">
            <a:extLst>
              <a:ext uri="{FF2B5EF4-FFF2-40B4-BE49-F238E27FC236}">
                <a16:creationId xmlns:a16="http://schemas.microsoft.com/office/drawing/2014/main" id="{F8A62173-788A-1B4F-861D-5E0E8DA2E83D}"/>
              </a:ext>
            </a:extLst>
          </p:cNvPr>
          <p:cNvSpPr/>
          <p:nvPr/>
        </p:nvSpPr>
        <p:spPr>
          <a:xfrm>
            <a:off x="8378514" y="2740704"/>
            <a:ext cx="3291478" cy="326204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D88F2DF5-8835-624B-BF20-60225B24813B}"/>
              </a:ext>
            </a:extLst>
          </p:cNvPr>
          <p:cNvSpPr txBox="1"/>
          <p:nvPr/>
        </p:nvSpPr>
        <p:spPr>
          <a:xfrm>
            <a:off x="8532059" y="3583846"/>
            <a:ext cx="3239796" cy="230178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white">
                    <a:lumMod val="50000"/>
                  </a:prstClr>
                </a:solidFill>
                <a:effectLst/>
                <a:uLnTx/>
                <a:uFillTx/>
                <a:cs typeface="+mn-ea"/>
                <a:sym typeface="+mn-lt"/>
              </a:rPr>
              <a:t>社会生活中对公益和慈善事业的捐赠，通过资金和财产的让渡支付而实现转移。这种不清偿债权债务关系的支付方式只实现了资金的转移，也是文明高度发展的社会中常见的一种现象，是实现社会财富和资金调节和再分配的一种方式。</a:t>
            </a:r>
          </a:p>
        </p:txBody>
      </p:sp>
      <p:sp>
        <p:nvSpPr>
          <p:cNvPr id="20" name="文本框 19">
            <a:extLst>
              <a:ext uri="{FF2B5EF4-FFF2-40B4-BE49-F238E27FC236}">
                <a16:creationId xmlns:a16="http://schemas.microsoft.com/office/drawing/2014/main" id="{2209BB0C-51CE-894F-955E-E1EEED13FE96}"/>
              </a:ext>
            </a:extLst>
          </p:cNvPr>
          <p:cNvSpPr txBox="1"/>
          <p:nvPr/>
        </p:nvSpPr>
        <p:spPr>
          <a:xfrm>
            <a:off x="9092306" y="2954200"/>
            <a:ext cx="241565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dirty="0">
                <a:solidFill>
                  <a:srgbClr val="44546A"/>
                </a:solidFill>
                <a:cs typeface="+mn-ea"/>
                <a:sym typeface="+mn-lt"/>
              </a:rPr>
              <a:t>让渡的捐赠类支付</a:t>
            </a: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8579439" y="2891182"/>
            <a:ext cx="584583" cy="442126"/>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1566241"/>
            <a:ext cx="280397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21016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623521" y="1537322"/>
            <a:ext cx="5774244" cy="5810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8.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按债权债务关系分类</a:t>
            </a:r>
            <a:endPar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71576453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18" grpId="0" animBg="1"/>
      <p:bldP spid="19" grpId="0"/>
      <p:bldP spid="20"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DA3CB5F-1503-E746-9628-A1BBBFB0E622}"/>
              </a:ext>
            </a:extLst>
          </p:cNvPr>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4C109A9E-E625-D345-B7EF-011E1E7F394F}"/>
              </a:ext>
            </a:extLst>
          </p:cNvPr>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486E12EB-7092-5646-AEE3-3DE5F1A719B8}"/>
              </a:ext>
            </a:extLst>
          </p:cNvPr>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a:extLst>
              <a:ext uri="{FF2B5EF4-FFF2-40B4-BE49-F238E27FC236}">
                <a16:creationId xmlns:a16="http://schemas.microsoft.com/office/drawing/2014/main" id="{6B65396D-DE81-BB4E-A0AF-C8CA0D531262}"/>
              </a:ext>
            </a:extLst>
          </p:cNvPr>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D0CEEF81-AB73-7A49-955D-70ED3E67D5F0}"/>
              </a:ext>
            </a:extLst>
          </p:cNvPr>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a:extLst>
              <a:ext uri="{FF2B5EF4-FFF2-40B4-BE49-F238E27FC236}">
                <a16:creationId xmlns:a16="http://schemas.microsoft.com/office/drawing/2014/main" id="{0039493F-218F-2343-B26A-CB85AC46D7A3}"/>
              </a:ext>
            </a:extLst>
          </p:cNvPr>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4AF5541D-A47E-904C-8025-C2087E61F00F}"/>
              </a:ext>
            </a:extLst>
          </p:cNvPr>
          <p:cNvSpPr txBox="1"/>
          <p:nvPr/>
        </p:nvSpPr>
        <p:spPr>
          <a:xfrm>
            <a:off x="5831395" y="2019295"/>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a:extLst>
              <a:ext uri="{FF2B5EF4-FFF2-40B4-BE49-F238E27FC236}">
                <a16:creationId xmlns:a16="http://schemas.microsoft.com/office/drawing/2014/main" id="{53E9E365-0A36-084E-ABD0-16598F3CCB7B}"/>
              </a:ext>
            </a:extLst>
          </p:cNvPr>
          <p:cNvSpPr txBox="1"/>
          <p:nvPr/>
        </p:nvSpPr>
        <p:spPr>
          <a:xfrm>
            <a:off x="5831394" y="3103541"/>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a:extLst>
              <a:ext uri="{FF2B5EF4-FFF2-40B4-BE49-F238E27FC236}">
                <a16:creationId xmlns:a16="http://schemas.microsoft.com/office/drawing/2014/main" id="{0888CCF4-9057-3A4B-893F-9B9BCEC63135}"/>
              </a:ext>
            </a:extLst>
          </p:cNvPr>
          <p:cNvSpPr txBox="1"/>
          <p:nvPr/>
        </p:nvSpPr>
        <p:spPr>
          <a:xfrm>
            <a:off x="5831393" y="4187787"/>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a:extLst>
              <a:ext uri="{FF2B5EF4-FFF2-40B4-BE49-F238E27FC236}">
                <a16:creationId xmlns:a16="http://schemas.microsoft.com/office/drawing/2014/main" id="{6E9F6C0D-6AEF-8745-A34F-7A7C3073A4E5}"/>
              </a:ext>
            </a:extLst>
          </p:cNvPr>
          <p:cNvSpPr txBox="1"/>
          <p:nvPr/>
        </p:nvSpPr>
        <p:spPr>
          <a:xfrm>
            <a:off x="6630663" y="2068755"/>
            <a:ext cx="2646878" cy="584775"/>
          </a:xfrm>
          <a:prstGeom prst="rect">
            <a:avLst/>
          </a:prstGeom>
          <a:noFill/>
        </p:spPr>
        <p:txBody>
          <a:bodyPr wrap="none" rtlCol="0">
            <a:spAutoFit/>
          </a:bodyPr>
          <a:lstStyle/>
          <a:p>
            <a:pPr lvl="0">
              <a:defRPr/>
            </a:pPr>
            <a:r>
              <a:rPr kumimoji="1" lang="zh-CN" altLang="en-US" sz="3200" dirty="0">
                <a:solidFill>
                  <a:srgbClr val="44546A"/>
                </a:solidFill>
                <a:cs typeface="+mn-ea"/>
                <a:sym typeface="+mn-lt"/>
              </a:rPr>
              <a:t>电子支付系统</a:t>
            </a:r>
            <a:endParaRPr kumimoji="1" lang="en-US" altLang="zh-CN" sz="3200" b="0" i="0" u="none" strike="noStrike" kern="1200" cap="none" spc="0" normalizeH="0" baseline="0" noProof="0" dirty="0">
              <a:ln>
                <a:noFill/>
              </a:ln>
              <a:solidFill>
                <a:srgbClr val="44546A"/>
              </a:solidFill>
              <a:effectLst/>
              <a:uLnTx/>
              <a:uFillTx/>
              <a:cs typeface="+mn-ea"/>
              <a:sym typeface="+mn-lt"/>
            </a:endParaRPr>
          </a:p>
        </p:txBody>
      </p:sp>
      <p:sp>
        <p:nvSpPr>
          <p:cNvPr id="18" name="文本框 17">
            <a:extLst>
              <a:ext uri="{FF2B5EF4-FFF2-40B4-BE49-F238E27FC236}">
                <a16:creationId xmlns:a16="http://schemas.microsoft.com/office/drawing/2014/main" id="{06745111-3382-E04E-88E1-7B264BE8057D}"/>
              </a:ext>
            </a:extLst>
          </p:cNvPr>
          <p:cNvSpPr txBox="1"/>
          <p:nvPr/>
        </p:nvSpPr>
        <p:spPr>
          <a:xfrm>
            <a:off x="6630663" y="3178367"/>
            <a:ext cx="5109091" cy="584775"/>
          </a:xfrm>
          <a:prstGeom prst="rect">
            <a:avLst/>
          </a:prstGeom>
          <a:noFill/>
        </p:spPr>
        <p:txBody>
          <a:bodyPr wrap="none" rtlCol="0">
            <a:spAutoFit/>
          </a:bodyPr>
          <a:lstStyle/>
          <a:p>
            <a:pPr lvl="0">
              <a:defRPr/>
            </a:pPr>
            <a:r>
              <a:rPr kumimoji="1" lang="zh-CN" altLang="en-US" sz="3200" dirty="0">
                <a:solidFill>
                  <a:srgbClr val="44546A"/>
                </a:solidFill>
                <a:cs typeface="+mn-ea"/>
                <a:sym typeface="+mn-lt"/>
              </a:rPr>
              <a:t>第三方支付：从夹缝中突破</a:t>
            </a:r>
            <a:endParaRPr kumimoji="1" lang="zh-CN" altLang="en-US" sz="3200" b="0" i="0" u="none" strike="noStrike" kern="1200" cap="none" spc="0" normalizeH="0" baseline="0" noProof="0" dirty="0">
              <a:ln>
                <a:noFill/>
              </a:ln>
              <a:solidFill>
                <a:srgbClr val="44546A"/>
              </a:solidFill>
              <a:effectLst/>
              <a:uLnTx/>
              <a:uFillTx/>
              <a:cs typeface="+mn-ea"/>
              <a:sym typeface="+mn-lt"/>
            </a:endParaRPr>
          </a:p>
        </p:txBody>
      </p:sp>
      <p:sp>
        <p:nvSpPr>
          <p:cNvPr id="19" name="文本框 18">
            <a:extLst>
              <a:ext uri="{FF2B5EF4-FFF2-40B4-BE49-F238E27FC236}">
                <a16:creationId xmlns:a16="http://schemas.microsoft.com/office/drawing/2014/main" id="{7487F79B-6B61-9D4A-B9B1-C4F2FB22CC20}"/>
              </a:ext>
            </a:extLst>
          </p:cNvPr>
          <p:cNvSpPr txBox="1"/>
          <p:nvPr/>
        </p:nvSpPr>
        <p:spPr>
          <a:xfrm>
            <a:off x="6630663" y="4265644"/>
            <a:ext cx="2646878" cy="584775"/>
          </a:xfrm>
          <a:prstGeom prst="rect">
            <a:avLst/>
          </a:prstGeom>
          <a:noFill/>
        </p:spPr>
        <p:txBody>
          <a:bodyPr wrap="none" rtlCol="0">
            <a:spAutoFit/>
          </a:bodyPr>
          <a:lstStyle/>
          <a:p>
            <a:pPr lvl="0">
              <a:defRPr/>
            </a:pPr>
            <a:r>
              <a:rPr kumimoji="1" lang="zh-CN" altLang="en-US" sz="3200" dirty="0">
                <a:solidFill>
                  <a:srgbClr val="44546A"/>
                </a:solidFill>
                <a:cs typeface="+mn-ea"/>
                <a:sym typeface="+mn-lt"/>
              </a:rPr>
              <a:t>电子交易系统</a:t>
            </a:r>
            <a:endParaRPr kumimoji="1" lang="zh-CN" altLang="en-US" sz="3200" b="0" i="0" u="none" strike="noStrike" kern="1200" cap="none" spc="0" normalizeH="0" baseline="0" noProof="0" dirty="0">
              <a:ln>
                <a:noFill/>
              </a:ln>
              <a:solidFill>
                <a:srgbClr val="44546A"/>
              </a:solidFill>
              <a:effectLst/>
              <a:uLnTx/>
              <a:uFillTx/>
              <a:cs typeface="+mn-ea"/>
              <a:sym typeface="+mn-lt"/>
            </a:endParaRPr>
          </a:p>
        </p:txBody>
      </p:sp>
      <p:pic>
        <p:nvPicPr>
          <p:cNvPr id="5" name="图片 4" descr="图表, 旭日形&#10;&#10;描述已自动生成">
            <a:extLst>
              <a:ext uri="{FF2B5EF4-FFF2-40B4-BE49-F238E27FC236}">
                <a16:creationId xmlns:a16="http://schemas.microsoft.com/office/drawing/2014/main" id="{1BC76203-DC44-E4D8-22D6-B49A799D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8481134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652364"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834161" y="2825153"/>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779439" y="3833702"/>
            <a:ext cx="2921740" cy="149765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信用卡支付系统的特点是每张卡对应着一个账户，资金的支付最终是通过转账实现的。</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289580" y="2929184"/>
            <a:ext cx="1901459"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srgbClr val="44546A"/>
                </a:solidFill>
                <a:effectLst/>
                <a:uLnTx/>
                <a:uFillTx/>
                <a:cs typeface="+mn-ea"/>
                <a:sym typeface="+mn-lt"/>
              </a:rPr>
              <a:t>信用卡支付系统</a:t>
            </a:r>
          </a:p>
        </p:txBody>
      </p:sp>
      <p:sp>
        <p:nvSpPr>
          <p:cNvPr id="10" name="矩形 9">
            <a:extLst>
              <a:ext uri="{FF2B5EF4-FFF2-40B4-BE49-F238E27FC236}">
                <a16:creationId xmlns:a16="http://schemas.microsoft.com/office/drawing/2014/main" id="{C5479DF7-A64B-5D43-976E-48D0686BFC09}"/>
              </a:ext>
            </a:extLst>
          </p:cNvPr>
          <p:cNvSpPr/>
          <p:nvPr/>
        </p:nvSpPr>
        <p:spPr>
          <a:xfrm>
            <a:off x="4472350" y="2714440"/>
            <a:ext cx="3291478" cy="32883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4789036" y="3797958"/>
            <a:ext cx="2613927" cy="1857753"/>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电子转账支付系统的特点是支付过程中操作直接针对账户，对账户的处理即意味着支付的进行。</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5310342" y="2935295"/>
            <a:ext cx="2023711"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dirty="0">
                <a:solidFill>
                  <a:srgbClr val="44546A"/>
                </a:solidFill>
                <a:cs typeface="+mn-ea"/>
                <a:sym typeface="+mn-lt"/>
              </a:rPr>
              <a:t>电子转账支付系统</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4720127" y="2900904"/>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grpSp>
      <p:sp>
        <p:nvSpPr>
          <p:cNvPr id="18" name="矩形 17">
            <a:extLst>
              <a:ext uri="{FF2B5EF4-FFF2-40B4-BE49-F238E27FC236}">
                <a16:creationId xmlns:a16="http://schemas.microsoft.com/office/drawing/2014/main" id="{F8A62173-788A-1B4F-861D-5E0E8DA2E83D}"/>
              </a:ext>
            </a:extLst>
          </p:cNvPr>
          <p:cNvSpPr/>
          <p:nvPr/>
        </p:nvSpPr>
        <p:spPr>
          <a:xfrm>
            <a:off x="8378514" y="2740704"/>
            <a:ext cx="3291478" cy="326204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D88F2DF5-8835-624B-BF20-60225B24813B}"/>
              </a:ext>
            </a:extLst>
          </p:cNvPr>
          <p:cNvSpPr txBox="1"/>
          <p:nvPr/>
        </p:nvSpPr>
        <p:spPr>
          <a:xfrm>
            <a:off x="8784292" y="3645002"/>
            <a:ext cx="2727692" cy="2217851"/>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电子现金支付系统的特点则是不直接对应任何账户，持有者事先预付资金，便可获得相应货币值的电子现金（智能卡或硬盘文件），因此可以离线操作。</a:t>
            </a:r>
          </a:p>
        </p:txBody>
      </p:sp>
      <p:sp>
        <p:nvSpPr>
          <p:cNvPr id="20" name="文本框 19">
            <a:extLst>
              <a:ext uri="{FF2B5EF4-FFF2-40B4-BE49-F238E27FC236}">
                <a16:creationId xmlns:a16="http://schemas.microsoft.com/office/drawing/2014/main" id="{2209BB0C-51CE-894F-955E-E1EEED13FE96}"/>
              </a:ext>
            </a:extLst>
          </p:cNvPr>
          <p:cNvSpPr txBox="1"/>
          <p:nvPr/>
        </p:nvSpPr>
        <p:spPr>
          <a:xfrm>
            <a:off x="9092306" y="2954200"/>
            <a:ext cx="2119303"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dirty="0">
                <a:solidFill>
                  <a:srgbClr val="44546A"/>
                </a:solidFill>
                <a:cs typeface="+mn-ea"/>
                <a:sym typeface="+mn-lt"/>
              </a:rPr>
              <a:t>电子现金支付系统</a:t>
            </a: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8579440" y="2891182"/>
            <a:ext cx="512866" cy="442126"/>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1566241"/>
            <a:ext cx="280397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电子支付的分类</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21016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623521" y="1537322"/>
            <a:ext cx="5774244" cy="5810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rPr>
              <a:t>9. </a:t>
            </a:r>
            <a:r>
              <a:rPr kumimoji="1" lang="zh-CN" altLang="en-US" sz="2400" b="1" i="0" u="none" strike="noStrike" kern="1200" cap="none" spc="0" normalizeH="0" baseline="0" noProof="0" dirty="0">
                <a:ln>
                  <a:noFill/>
                </a:ln>
                <a:solidFill>
                  <a:prstClr val="black">
                    <a:lumMod val="50000"/>
                    <a:lumOff val="50000"/>
                  </a:prstClr>
                </a:solidFill>
                <a:effectLst/>
                <a:uLnTx/>
                <a:uFillTx/>
                <a:cs typeface="+mn-ea"/>
                <a:sym typeface="+mn-lt"/>
              </a:rPr>
              <a:t>接支付工具种类分类</a:t>
            </a:r>
            <a:endParaRPr kumimoji="1" lang="en-US" altLang="zh-CN" sz="2400" b="1"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6613195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animBg="1"/>
      <p:bldP spid="11" grpId="0"/>
      <p:bldP spid="12" grpId="0"/>
      <p:bldP spid="18" grpId="0" animBg="1"/>
      <p:bldP spid="19" grpId="0"/>
      <p:bldP spid="20" grpId="0"/>
      <p:bldP spid="39"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圆角矩形 2">
            <a:extLst>
              <a:ext uri="{FF2B5EF4-FFF2-40B4-BE49-F238E27FC236}">
                <a16:creationId xmlns:a16="http://schemas.microsoft.com/office/drawing/2014/main" id="{1B2BAA42-4C92-6A46-ACCA-D9C1FF8B3505}"/>
              </a:ext>
            </a:extLst>
          </p:cNvPr>
          <p:cNvSpPr/>
          <p:nvPr/>
        </p:nvSpPr>
        <p:spPr>
          <a:xfrm rot="10800000">
            <a:off x="1032344" y="199251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椭圆 3">
            <a:extLst>
              <a:ext uri="{FF2B5EF4-FFF2-40B4-BE49-F238E27FC236}">
                <a16:creationId xmlns:a16="http://schemas.microsoft.com/office/drawing/2014/main" id="{91958978-D8C3-564B-A7C1-91D0CD6F30D5}"/>
              </a:ext>
            </a:extLst>
          </p:cNvPr>
          <p:cNvSpPr/>
          <p:nvPr/>
        </p:nvSpPr>
        <p:spPr>
          <a:xfrm>
            <a:off x="3685321" y="1970661"/>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그룹 259">
            <a:extLst>
              <a:ext uri="{FF2B5EF4-FFF2-40B4-BE49-F238E27FC236}">
                <a16:creationId xmlns:a16="http://schemas.microsoft.com/office/drawing/2014/main" id="{4A2EF700-8F4A-0442-ADBE-FE48B61BE975}"/>
              </a:ext>
            </a:extLst>
          </p:cNvPr>
          <p:cNvGrpSpPr/>
          <p:nvPr/>
        </p:nvGrpSpPr>
        <p:grpSpPr>
          <a:xfrm>
            <a:off x="3867400" y="2155541"/>
            <a:ext cx="392240" cy="386638"/>
            <a:chOff x="5451265" y="5564677"/>
            <a:chExt cx="392240" cy="386638"/>
          </a:xfrm>
          <a:solidFill>
            <a:schemeClr val="bg1"/>
          </a:solidFill>
        </p:grpSpPr>
        <p:sp>
          <p:nvSpPr>
            <p:cNvPr id="6" name="자유형: 도형 260">
              <a:extLst>
                <a:ext uri="{FF2B5EF4-FFF2-40B4-BE49-F238E27FC236}">
                  <a16:creationId xmlns:a16="http://schemas.microsoft.com/office/drawing/2014/main" id="{EABEF3B8-DB79-E143-B798-EE46E6216851}"/>
                </a:ext>
              </a:extLst>
            </p:cNvPr>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a:extLst>
                <a:ext uri="{FF2B5EF4-FFF2-40B4-BE49-F238E27FC236}">
                  <a16:creationId xmlns:a16="http://schemas.microsoft.com/office/drawing/2014/main" id="{421312F4-BE44-A444-8AB2-DC840E246A9F}"/>
                </a:ext>
              </a:extLst>
            </p:cNvPr>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a:extLst>
                <a:ext uri="{FF2B5EF4-FFF2-40B4-BE49-F238E27FC236}">
                  <a16:creationId xmlns:a16="http://schemas.microsoft.com/office/drawing/2014/main" id="{D62BBCBC-1320-E64B-AFE7-C6637C448395}"/>
                </a:ext>
              </a:extLst>
            </p:cNvPr>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a:extLst>
                <a:ext uri="{FF2B5EF4-FFF2-40B4-BE49-F238E27FC236}">
                  <a16:creationId xmlns:a16="http://schemas.microsoft.com/office/drawing/2014/main" id="{7533989B-B7B2-994A-B573-3642C398D638}"/>
                </a:ext>
              </a:extLst>
            </p:cNvPr>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a:extLst>
                <a:ext uri="{FF2B5EF4-FFF2-40B4-BE49-F238E27FC236}">
                  <a16:creationId xmlns:a16="http://schemas.microsoft.com/office/drawing/2014/main" id="{2A0FD92E-99FD-1048-8856-BE5CEBB9F147}"/>
                </a:ext>
              </a:extLst>
            </p:cNvPr>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a:extLst>
                <a:ext uri="{FF2B5EF4-FFF2-40B4-BE49-F238E27FC236}">
                  <a16:creationId xmlns:a16="http://schemas.microsoft.com/office/drawing/2014/main" id="{E73F36CE-609C-8F4B-BC55-D4076CF5CB94}"/>
                </a:ext>
              </a:extLst>
            </p:cNvPr>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a:extLst>
                <a:ext uri="{FF2B5EF4-FFF2-40B4-BE49-F238E27FC236}">
                  <a16:creationId xmlns:a16="http://schemas.microsoft.com/office/drawing/2014/main" id="{D74594E9-977D-6D41-9BEC-2881FA033189}"/>
                </a:ext>
              </a:extLst>
            </p:cNvPr>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a:extLst>
                <a:ext uri="{FF2B5EF4-FFF2-40B4-BE49-F238E27FC236}">
                  <a16:creationId xmlns:a16="http://schemas.microsoft.com/office/drawing/2014/main" id="{E78ABFFF-1962-0C43-A6E4-2AFD012945CA}"/>
                </a:ext>
              </a:extLst>
            </p:cNvPr>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a:extLst>
                <a:ext uri="{FF2B5EF4-FFF2-40B4-BE49-F238E27FC236}">
                  <a16:creationId xmlns:a16="http://schemas.microsoft.com/office/drawing/2014/main" id="{536C07F2-AF94-784B-BD48-44054D06821B}"/>
                </a:ext>
              </a:extLst>
            </p:cNvPr>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a:extLst>
                <a:ext uri="{FF2B5EF4-FFF2-40B4-BE49-F238E27FC236}">
                  <a16:creationId xmlns:a16="http://schemas.microsoft.com/office/drawing/2014/main" id="{20D5D6DE-008D-1147-A654-306985FCF1A6}"/>
                </a:ext>
              </a:extLst>
            </p:cNvPr>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矩形 15">
            <a:extLst>
              <a:ext uri="{FF2B5EF4-FFF2-40B4-BE49-F238E27FC236}">
                <a16:creationId xmlns:a16="http://schemas.microsoft.com/office/drawing/2014/main" id="{BFDBA978-F804-0947-AB31-BCD48718963B}"/>
              </a:ext>
            </a:extLst>
          </p:cNvPr>
          <p:cNvSpPr/>
          <p:nvPr/>
        </p:nvSpPr>
        <p:spPr>
          <a:xfrm>
            <a:off x="1061575" y="2147837"/>
            <a:ext cx="2236510" cy="400110"/>
          </a:xfrm>
          <a:prstGeom prst="rect">
            <a:avLst/>
          </a:prstGeom>
        </p:spPr>
        <p:txBody>
          <a:bodyPr wrap="none">
            <a:spAutoFit/>
          </a:bodyPr>
          <a:lstStyle/>
          <a:p>
            <a:pPr lvl="0">
              <a:defRPr/>
            </a:pPr>
            <a:r>
              <a:rPr kumimoji="1" lang="zh-CN" altLang="en-US" sz="2000" dirty="0">
                <a:solidFill>
                  <a:prstClr val="white"/>
                </a:solidFill>
                <a:cs typeface="+mn-ea"/>
                <a:sym typeface="+mn-lt"/>
              </a:rPr>
              <a:t>支付手段的电子化</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20" name="圆角矩形 19">
            <a:extLst>
              <a:ext uri="{FF2B5EF4-FFF2-40B4-BE49-F238E27FC236}">
                <a16:creationId xmlns:a16="http://schemas.microsoft.com/office/drawing/2014/main" id="{3888A1D8-B777-FC4A-8AFC-5C3EEFF8E06F}"/>
              </a:ext>
            </a:extLst>
          </p:cNvPr>
          <p:cNvSpPr/>
          <p:nvPr/>
        </p:nvSpPr>
        <p:spPr>
          <a:xfrm rot="10800000">
            <a:off x="1032344" y="4324450"/>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椭圆 20">
            <a:extLst>
              <a:ext uri="{FF2B5EF4-FFF2-40B4-BE49-F238E27FC236}">
                <a16:creationId xmlns:a16="http://schemas.microsoft.com/office/drawing/2014/main" id="{56F46F46-F1E1-2A4D-9617-F35F523131A6}"/>
              </a:ext>
            </a:extLst>
          </p:cNvPr>
          <p:cNvSpPr/>
          <p:nvPr/>
        </p:nvSpPr>
        <p:spPr>
          <a:xfrm>
            <a:off x="3685321" y="4302599"/>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21">
            <a:extLst>
              <a:ext uri="{FF2B5EF4-FFF2-40B4-BE49-F238E27FC236}">
                <a16:creationId xmlns:a16="http://schemas.microsoft.com/office/drawing/2014/main" id="{FC130C97-FAB1-104B-9F1A-0965068A8B37}"/>
              </a:ext>
            </a:extLst>
          </p:cNvPr>
          <p:cNvSpPr/>
          <p:nvPr/>
        </p:nvSpPr>
        <p:spPr>
          <a:xfrm>
            <a:off x="1080429" y="4489202"/>
            <a:ext cx="2236510" cy="400110"/>
          </a:xfrm>
          <a:prstGeom prst="rect">
            <a:avLst/>
          </a:prstGeom>
        </p:spPr>
        <p:txBody>
          <a:bodyPr wrap="none">
            <a:spAutoFit/>
          </a:bodyPr>
          <a:lstStyle/>
          <a:p>
            <a:pPr lvl="0">
              <a:defRPr/>
            </a:pPr>
            <a:r>
              <a:rPr kumimoji="1" lang="zh-CN" altLang="en-US" sz="2000" dirty="0">
                <a:solidFill>
                  <a:prstClr val="white"/>
                </a:solidFill>
                <a:cs typeface="+mn-ea"/>
                <a:sym typeface="+mn-lt"/>
              </a:rPr>
              <a:t>支付方法的电子化</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grpSp>
        <p:nvGrpSpPr>
          <p:cNvPr id="27" name="그룹 16">
            <a:extLst>
              <a:ext uri="{FF2B5EF4-FFF2-40B4-BE49-F238E27FC236}">
                <a16:creationId xmlns:a16="http://schemas.microsoft.com/office/drawing/2014/main" id="{CB830930-090A-C94D-92D9-3C4FFE55EFC3}"/>
              </a:ext>
            </a:extLst>
          </p:cNvPr>
          <p:cNvGrpSpPr/>
          <p:nvPr/>
        </p:nvGrpSpPr>
        <p:grpSpPr>
          <a:xfrm>
            <a:off x="3868386" y="4555287"/>
            <a:ext cx="385886" cy="266700"/>
            <a:chOff x="8144247" y="4296431"/>
            <a:chExt cx="385886" cy="266700"/>
          </a:xfrm>
          <a:solidFill>
            <a:schemeClr val="bg1"/>
          </a:solidFill>
        </p:grpSpPr>
        <p:sp>
          <p:nvSpPr>
            <p:cNvPr id="28" name="자유형: 도형 17">
              <a:extLst>
                <a:ext uri="{FF2B5EF4-FFF2-40B4-BE49-F238E27FC236}">
                  <a16:creationId xmlns:a16="http://schemas.microsoft.com/office/drawing/2014/main" id="{EE0083C3-5C7F-F74E-848B-A0F8ECFF53E0}"/>
                </a:ext>
              </a:extLst>
            </p:cNvPr>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18">
              <a:extLst>
                <a:ext uri="{FF2B5EF4-FFF2-40B4-BE49-F238E27FC236}">
                  <a16:creationId xmlns:a16="http://schemas.microsoft.com/office/drawing/2014/main" id="{6DCF51F0-BAD0-E544-BB43-940349071FBE}"/>
                </a:ext>
              </a:extLst>
            </p:cNvPr>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0" name="자유형: 도형 19">
              <a:extLst>
                <a:ext uri="{FF2B5EF4-FFF2-40B4-BE49-F238E27FC236}">
                  <a16:creationId xmlns:a16="http://schemas.microsoft.com/office/drawing/2014/main" id="{DBF4BFA3-4456-6947-9071-1FE5B8B0EB4E}"/>
                </a:ext>
              </a:extLst>
            </p:cNvPr>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자유형: 도형 20">
              <a:extLst>
                <a:ext uri="{FF2B5EF4-FFF2-40B4-BE49-F238E27FC236}">
                  <a16:creationId xmlns:a16="http://schemas.microsoft.com/office/drawing/2014/main" id="{D2B5A4F0-4201-7B49-95B1-7FAC84DBD38C}"/>
                </a:ext>
              </a:extLst>
            </p:cNvPr>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41" name="文本框 40">
            <a:extLst>
              <a:ext uri="{FF2B5EF4-FFF2-40B4-BE49-F238E27FC236}">
                <a16:creationId xmlns:a16="http://schemas.microsoft.com/office/drawing/2014/main" id="{C23F4FBF-1702-404A-96E6-24AFFF71EC92}"/>
              </a:ext>
            </a:extLst>
          </p:cNvPr>
          <p:cNvSpPr txBox="1"/>
          <p:nvPr/>
        </p:nvSpPr>
        <p:spPr>
          <a:xfrm>
            <a:off x="4923536" y="1868629"/>
            <a:ext cx="6307870" cy="1631216"/>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支付手段的电子化是对货币价值的电子化，电子货币即电磁记录本身是保有“价值”的，例如以代替现金支付为目的开发的电子货币项目“ </a:t>
            </a:r>
            <a:r>
              <a:rPr kumimoji="1" lang="en-US" altLang="zh-CN" sz="2000" dirty="0" err="1">
                <a:solidFill>
                  <a:srgbClr val="44546A"/>
                </a:solidFill>
                <a:cs typeface="+mn-ea"/>
                <a:sym typeface="+mn-lt"/>
              </a:rPr>
              <a:t>Mondex</a:t>
            </a:r>
            <a:r>
              <a:rPr kumimoji="1" lang="en-US" altLang="zh-CN" sz="2000" dirty="0">
                <a:solidFill>
                  <a:srgbClr val="44546A"/>
                </a:solidFill>
                <a:cs typeface="+mn-ea"/>
                <a:sym typeface="+mn-lt"/>
              </a:rPr>
              <a:t>”</a:t>
            </a:r>
            <a:r>
              <a:rPr kumimoji="1" lang="zh-CN" altLang="en-US" sz="2000" dirty="0">
                <a:solidFill>
                  <a:srgbClr val="44546A"/>
                </a:solidFill>
                <a:cs typeface="+mn-ea"/>
                <a:sym typeface="+mn-lt"/>
              </a:rPr>
              <a:t>和“电子现金”等均属这类结算，主要指新型支付手段，产生新的支付模式。</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pic>
        <p:nvPicPr>
          <p:cNvPr id="43" name="图片 42" descr="图表, 旭日形&#10;&#10;描述已自动生成">
            <a:extLst>
              <a:ext uri="{FF2B5EF4-FFF2-40B4-BE49-F238E27FC236}">
                <a16:creationId xmlns:a16="http://schemas.microsoft.com/office/drawing/2014/main" id="{CF002C13-758D-805A-9B21-514517D5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4" name="文本框 43">
            <a:extLst>
              <a:ext uri="{FF2B5EF4-FFF2-40B4-BE49-F238E27FC236}">
                <a16:creationId xmlns:a16="http://schemas.microsoft.com/office/drawing/2014/main" id="{BF031754-6977-C98B-82A8-DFA090EF134E}"/>
              </a:ext>
            </a:extLst>
          </p:cNvPr>
          <p:cNvSpPr txBox="1"/>
          <p:nvPr/>
        </p:nvSpPr>
        <p:spPr>
          <a:xfrm>
            <a:off x="696809" y="1143211"/>
            <a:ext cx="59298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支付手段的电子化和支付方法电子化</a:t>
            </a:r>
          </a:p>
        </p:txBody>
      </p:sp>
      <p:sp>
        <p:nvSpPr>
          <p:cNvPr id="45" name="文本框 44">
            <a:extLst>
              <a:ext uri="{FF2B5EF4-FFF2-40B4-BE49-F238E27FC236}">
                <a16:creationId xmlns:a16="http://schemas.microsoft.com/office/drawing/2014/main" id="{BE343210-F89F-F37D-461C-9CD6E56B5C8B}"/>
              </a:ext>
            </a:extLst>
          </p:cNvPr>
          <p:cNvSpPr txBox="1"/>
          <p:nvPr/>
        </p:nvSpPr>
        <p:spPr>
          <a:xfrm>
            <a:off x="4923535" y="3840542"/>
            <a:ext cx="6307870" cy="2246769"/>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支付方法的电子化是指支付中使用电子化的方法将“等价物”转移的指令传递给结算服务提供者以完成结算，运用网络信息技术，开发应用的电子支付方式的总称。例如</a:t>
            </a:r>
            <a:r>
              <a:rPr kumimoji="1" lang="en-US" altLang="zh-CN" sz="2000" dirty="0">
                <a:solidFill>
                  <a:srgbClr val="44546A"/>
                </a:solidFill>
                <a:cs typeface="+mn-ea"/>
                <a:sym typeface="+mn-lt"/>
              </a:rPr>
              <a:t>ATM </a:t>
            </a:r>
            <a:r>
              <a:rPr kumimoji="1" lang="zh-CN" altLang="en-US" sz="2000" dirty="0">
                <a:solidFill>
                  <a:srgbClr val="44546A"/>
                </a:solidFill>
                <a:cs typeface="+mn-ea"/>
                <a:sym typeface="+mn-lt"/>
              </a:rPr>
              <a:t>机转账结算、银行 </a:t>
            </a:r>
            <a:r>
              <a:rPr kumimoji="1" lang="en-US" altLang="zh-CN" sz="2000" dirty="0">
                <a:solidFill>
                  <a:srgbClr val="44546A"/>
                </a:solidFill>
                <a:cs typeface="+mn-ea"/>
                <a:sym typeface="+mn-lt"/>
              </a:rPr>
              <a:t>POS </a:t>
            </a:r>
            <a:r>
              <a:rPr kumimoji="1" lang="zh-CN" altLang="en-US" sz="2000" dirty="0">
                <a:solidFill>
                  <a:srgbClr val="44546A"/>
                </a:solidFill>
                <a:cs typeface="+mn-ea"/>
                <a:sym typeface="+mn-lt"/>
              </a:rPr>
              <a:t>的信用卡结算，以及通过互联网的银行转账与结算等均属于这类结算。这是目前应用比较广泛和成熟的电子货币电子化方法，本质上传递的是支付结算的指令而非“等价物”本身。</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66480896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par>
                                <p:cTn id="15" presetID="9"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dissolve">
                                      <p:cBhvr>
                                        <p:cTn id="20" dur="500"/>
                                        <p:tgtEl>
                                          <p:spTgt spid="41"/>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ssolve">
                                      <p:cBhvr>
                                        <p:cTn id="28" dur="500"/>
                                        <p:tgtEl>
                                          <p:spTgt spid="2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500"/>
                                        <p:tgtEl>
                                          <p:spTgt spid="2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ssolve">
                                      <p:cBhvr>
                                        <p:cTn id="34" dur="500"/>
                                        <p:tgtEl>
                                          <p:spTgt spid="22"/>
                                        </p:tgtEl>
                                      </p:cBhvr>
                                    </p:animEffect>
                                  </p:childTnLst>
                                </p:cTn>
                              </p:par>
                              <p:par>
                                <p:cTn id="35" presetID="9"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dissolve">
                                      <p:cBhvr>
                                        <p:cTn id="37" dur="500"/>
                                        <p:tgtEl>
                                          <p:spTgt spid="27"/>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dissolve">
                                      <p:cBhvr>
                                        <p:cTn id="4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6" grpId="0"/>
      <p:bldP spid="20" grpId="0" animBg="1"/>
      <p:bldP spid="21" grpId="0" animBg="1"/>
      <p:bldP spid="22" grpId="0"/>
      <p:bldP spid="41"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cxnSp>
        <p:nvCxnSpPr>
          <p:cNvPr id="45" name="直接连接符 44">
            <a:extLst>
              <a:ext uri="{FF2B5EF4-FFF2-40B4-BE49-F238E27FC236}">
                <a16:creationId xmlns:a16="http://schemas.microsoft.com/office/drawing/2014/main" id="{B8CCC7C8-3F28-4377-916A-A197EBDC6EDF}"/>
              </a:ext>
            </a:extLst>
          </p:cNvPr>
          <p:cNvCxnSpPr/>
          <p:nvPr/>
        </p:nvCxnSpPr>
        <p:spPr>
          <a:xfrm>
            <a:off x="247975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93292A9-1A26-406F-ADD8-2ED83F32B6A6}"/>
              </a:ext>
            </a:extLst>
          </p:cNvPr>
          <p:cNvCxnSpPr/>
          <p:nvPr/>
        </p:nvCxnSpPr>
        <p:spPr>
          <a:xfrm>
            <a:off x="705848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34FB4B9-9DC3-4C4A-90F3-3F74BC7572C7}"/>
              </a:ext>
            </a:extLst>
          </p:cNvPr>
          <p:cNvCxnSpPr/>
          <p:nvPr/>
        </p:nvCxnSpPr>
        <p:spPr>
          <a:xfrm>
            <a:off x="476912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43D58A6-53EC-4143-8770-EE96CD464AAB}"/>
              </a:ext>
            </a:extLst>
          </p:cNvPr>
          <p:cNvCxnSpPr/>
          <p:nvPr/>
        </p:nvCxnSpPr>
        <p:spPr>
          <a:xfrm>
            <a:off x="934785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A47AECCF-C207-4015-AA6E-F162F8CA8C86}"/>
              </a:ext>
            </a:extLst>
          </p:cNvPr>
          <p:cNvCxnSpPr/>
          <p:nvPr/>
        </p:nvCxnSpPr>
        <p:spPr>
          <a:xfrm>
            <a:off x="1011555"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id="{37A83224-0838-46D5-A787-454FB65AB198}"/>
              </a:ext>
            </a:extLst>
          </p:cNvPr>
          <p:cNvSpPr/>
          <p:nvPr/>
        </p:nvSpPr>
        <p:spPr>
          <a:xfrm>
            <a:off x="2284498"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a:extLst>
              <a:ext uri="{FF2B5EF4-FFF2-40B4-BE49-F238E27FC236}">
                <a16:creationId xmlns:a16="http://schemas.microsoft.com/office/drawing/2014/main" id="{B08BFF2D-A41F-44B7-BC46-DC94F46CD622}"/>
              </a:ext>
            </a:extLst>
          </p:cNvPr>
          <p:cNvSpPr/>
          <p:nvPr/>
        </p:nvSpPr>
        <p:spPr>
          <a:xfrm>
            <a:off x="4573863"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a:extLst>
              <a:ext uri="{FF2B5EF4-FFF2-40B4-BE49-F238E27FC236}">
                <a16:creationId xmlns:a16="http://schemas.microsoft.com/office/drawing/2014/main" id="{F5D873B2-CFF5-4715-912C-F8EE3A82920D}"/>
              </a:ext>
            </a:extLst>
          </p:cNvPr>
          <p:cNvSpPr/>
          <p:nvPr/>
        </p:nvSpPr>
        <p:spPr>
          <a:xfrm>
            <a:off x="6863228"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a:extLst>
              <a:ext uri="{FF2B5EF4-FFF2-40B4-BE49-F238E27FC236}">
                <a16:creationId xmlns:a16="http://schemas.microsoft.com/office/drawing/2014/main" id="{78E6A7CF-7FC8-4A3E-ACC9-557899C19CFD}"/>
              </a:ext>
            </a:extLst>
          </p:cNvPr>
          <p:cNvSpPr/>
          <p:nvPr/>
        </p:nvSpPr>
        <p:spPr>
          <a:xfrm>
            <a:off x="9152593"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a:extLst>
              <a:ext uri="{FF2B5EF4-FFF2-40B4-BE49-F238E27FC236}">
                <a16:creationId xmlns:a16="http://schemas.microsoft.com/office/drawing/2014/main" id="{57A278C7-92A8-4DC4-BBA7-0AE96C94C178}"/>
              </a:ext>
            </a:extLst>
          </p:cNvPr>
          <p:cNvSpPr/>
          <p:nvPr/>
        </p:nvSpPr>
        <p:spPr>
          <a:xfrm>
            <a:off x="2110105"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a:extLst>
              <a:ext uri="{FF2B5EF4-FFF2-40B4-BE49-F238E27FC236}">
                <a16:creationId xmlns:a16="http://schemas.microsoft.com/office/drawing/2014/main" id="{9C702869-B33D-4D89-A6F8-106D333FCF32}"/>
              </a:ext>
            </a:extLst>
          </p:cNvPr>
          <p:cNvSpPr/>
          <p:nvPr/>
        </p:nvSpPr>
        <p:spPr>
          <a:xfrm>
            <a:off x="4399280"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a:extLst>
              <a:ext uri="{FF2B5EF4-FFF2-40B4-BE49-F238E27FC236}">
                <a16:creationId xmlns:a16="http://schemas.microsoft.com/office/drawing/2014/main" id="{EB31F441-FC84-4EA0-BD1C-2297598021BA}"/>
              </a:ext>
            </a:extLst>
          </p:cNvPr>
          <p:cNvSpPr/>
          <p:nvPr/>
        </p:nvSpPr>
        <p:spPr>
          <a:xfrm>
            <a:off x="8978265"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a:extLst>
              <a:ext uri="{FF2B5EF4-FFF2-40B4-BE49-F238E27FC236}">
                <a16:creationId xmlns:a16="http://schemas.microsoft.com/office/drawing/2014/main" id="{487F0410-0F84-489A-91CE-B4F9A8A5AD95}"/>
              </a:ext>
            </a:extLst>
          </p:cNvPr>
          <p:cNvSpPr/>
          <p:nvPr/>
        </p:nvSpPr>
        <p:spPr>
          <a:xfrm>
            <a:off x="6717030"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a:extLst>
              <a:ext uri="{FF2B5EF4-FFF2-40B4-BE49-F238E27FC236}">
                <a16:creationId xmlns:a16="http://schemas.microsoft.com/office/drawing/2014/main" id="{B53CE8ED-3106-4D09-A3F8-CC819AB735C0}"/>
              </a:ext>
            </a:extLst>
          </p:cNvPr>
          <p:cNvGrpSpPr/>
          <p:nvPr/>
        </p:nvGrpSpPr>
        <p:grpSpPr>
          <a:xfrm>
            <a:off x="2270125" y="5028568"/>
            <a:ext cx="368300" cy="336598"/>
            <a:chOff x="8415" y="6739"/>
            <a:chExt cx="560" cy="493"/>
          </a:xfrm>
          <a:solidFill>
            <a:srgbClr val="44546A"/>
          </a:solidFill>
        </p:grpSpPr>
        <p:sp>
          <p:nvSpPr>
            <p:cNvPr id="72" name="Freeform14">
              <a:extLst>
                <a:ext uri="{FF2B5EF4-FFF2-40B4-BE49-F238E27FC236}">
                  <a16:creationId xmlns:a16="http://schemas.microsoft.com/office/drawing/2014/main" id="{355B8B27-5008-4F86-82C0-490508CEB586}"/>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a:extLst>
                <a:ext uri="{FF2B5EF4-FFF2-40B4-BE49-F238E27FC236}">
                  <a16:creationId xmlns:a16="http://schemas.microsoft.com/office/drawing/2014/main" id="{49E10563-FBD7-4430-8DFE-73F18B91A2E7}"/>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a:extLst>
                <a:ext uri="{FF2B5EF4-FFF2-40B4-BE49-F238E27FC236}">
                  <a16:creationId xmlns:a16="http://schemas.microsoft.com/office/drawing/2014/main" id="{93CF264E-8675-42A3-86F6-55A92CF0CF2E}"/>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a:extLst>
                <a:ext uri="{FF2B5EF4-FFF2-40B4-BE49-F238E27FC236}">
                  <a16:creationId xmlns:a16="http://schemas.microsoft.com/office/drawing/2014/main" id="{8B041BCA-A00C-4FEF-91CD-BFE979193A6E}"/>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a:extLst>
                <a:ext uri="{FF2B5EF4-FFF2-40B4-BE49-F238E27FC236}">
                  <a16:creationId xmlns:a16="http://schemas.microsoft.com/office/drawing/2014/main" id="{17A81D83-77BE-4F54-9946-E20CAFDEAEAC}"/>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a:extLst>
              <a:ext uri="{FF2B5EF4-FFF2-40B4-BE49-F238E27FC236}">
                <a16:creationId xmlns:a16="http://schemas.microsoft.com/office/drawing/2014/main" id="{2D203F73-1775-4529-8808-9ABA64971000}"/>
              </a:ext>
            </a:extLst>
          </p:cNvPr>
          <p:cNvSpPr>
            <a:spLocks noEditPoints="1"/>
          </p:cNvSpPr>
          <p:nvPr/>
        </p:nvSpPr>
        <p:spPr bwMode="auto">
          <a:xfrm>
            <a:off x="4573929"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a:extLst>
              <a:ext uri="{FF2B5EF4-FFF2-40B4-BE49-F238E27FC236}">
                <a16:creationId xmlns:a16="http://schemas.microsoft.com/office/drawing/2014/main" id="{C8DC46DA-DFFC-49EA-A40F-3973D9085054}"/>
              </a:ext>
            </a:extLst>
          </p:cNvPr>
          <p:cNvSpPr>
            <a:spLocks noEditPoints="1"/>
          </p:cNvSpPr>
          <p:nvPr/>
        </p:nvSpPr>
        <p:spPr bwMode="auto">
          <a:xfrm>
            <a:off x="6861199"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a:extLst>
              <a:ext uri="{FF2B5EF4-FFF2-40B4-BE49-F238E27FC236}">
                <a16:creationId xmlns:a16="http://schemas.microsoft.com/office/drawing/2014/main" id="{3F579CAA-E0F0-4419-B610-69F8060B33F9}"/>
              </a:ext>
            </a:extLst>
          </p:cNvPr>
          <p:cNvSpPr>
            <a:spLocks noEditPoints="1"/>
          </p:cNvSpPr>
          <p:nvPr/>
        </p:nvSpPr>
        <p:spPr bwMode="auto">
          <a:xfrm>
            <a:off x="9152890"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4" name="文本框 83">
            <a:extLst>
              <a:ext uri="{FF2B5EF4-FFF2-40B4-BE49-F238E27FC236}">
                <a16:creationId xmlns:a16="http://schemas.microsoft.com/office/drawing/2014/main" id="{EE54D6A5-34BB-4A05-AE99-5C641BF3A18A}"/>
              </a:ext>
            </a:extLst>
          </p:cNvPr>
          <p:cNvSpPr txBox="1"/>
          <p:nvPr/>
        </p:nvSpPr>
        <p:spPr>
          <a:xfrm>
            <a:off x="1708150" y="2954655"/>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银行卡</a:t>
            </a:r>
            <a:endParaRPr lang="en-US" altLang="zh-CN" sz="2400" b="1" noProof="0" dirty="0">
              <a:ln>
                <a:noFill/>
              </a:ln>
              <a:solidFill>
                <a:schemeClr val="tx1">
                  <a:lumMod val="75000"/>
                  <a:lumOff val="25000"/>
                </a:schemeClr>
              </a:solidFill>
              <a:effectLst/>
              <a:uLnTx/>
              <a:uFillTx/>
              <a:cs typeface="+mn-ea"/>
              <a:sym typeface="+mn-lt"/>
            </a:endParaRPr>
          </a:p>
        </p:txBody>
      </p:sp>
      <p:sp>
        <p:nvSpPr>
          <p:cNvPr id="85" name="文本框 84">
            <a:extLst>
              <a:ext uri="{FF2B5EF4-FFF2-40B4-BE49-F238E27FC236}">
                <a16:creationId xmlns:a16="http://schemas.microsoft.com/office/drawing/2014/main" id="{046339C0-D9E3-4E7D-835B-CFEB75984662}"/>
              </a:ext>
            </a:extLst>
          </p:cNvPr>
          <p:cNvSpPr txBox="1"/>
          <p:nvPr/>
        </p:nvSpPr>
        <p:spPr>
          <a:xfrm>
            <a:off x="6251748" y="2633894"/>
            <a:ext cx="1768893"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网络银行、手机银行</a:t>
            </a:r>
            <a:endParaRPr lang="en-US" altLang="zh-CN" sz="2400" b="1" noProof="0" dirty="0">
              <a:ln>
                <a:noFill/>
              </a:ln>
              <a:solidFill>
                <a:schemeClr val="tx1">
                  <a:lumMod val="75000"/>
                  <a:lumOff val="25000"/>
                </a:schemeClr>
              </a:solidFill>
              <a:effectLst/>
              <a:uLnTx/>
              <a:uFillTx/>
              <a:cs typeface="+mn-ea"/>
              <a:sym typeface="+mn-lt"/>
            </a:endParaRPr>
          </a:p>
        </p:txBody>
      </p:sp>
      <p:sp>
        <p:nvSpPr>
          <p:cNvPr id="86" name="文本框 85">
            <a:extLst>
              <a:ext uri="{FF2B5EF4-FFF2-40B4-BE49-F238E27FC236}">
                <a16:creationId xmlns:a16="http://schemas.microsoft.com/office/drawing/2014/main" id="{BA70DA75-19DD-47FC-BCF6-CFC956C481AC}"/>
              </a:ext>
            </a:extLst>
          </p:cNvPr>
          <p:cNvSpPr txBox="1"/>
          <p:nvPr/>
        </p:nvSpPr>
        <p:spPr>
          <a:xfrm>
            <a:off x="3884085" y="4013442"/>
            <a:ext cx="1768893"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“金卡工程”</a:t>
            </a:r>
            <a:endParaRPr lang="en-US" altLang="zh-CN" sz="2400" b="1" noProof="0" dirty="0">
              <a:ln>
                <a:noFill/>
              </a:ln>
              <a:solidFill>
                <a:schemeClr val="tx1">
                  <a:lumMod val="75000"/>
                  <a:lumOff val="25000"/>
                </a:schemeClr>
              </a:solidFill>
              <a:effectLst/>
              <a:uLnTx/>
              <a:uFillTx/>
              <a:cs typeface="+mn-ea"/>
              <a:sym typeface="+mn-lt"/>
            </a:endParaRPr>
          </a:p>
        </p:txBody>
      </p:sp>
      <p:sp>
        <p:nvSpPr>
          <p:cNvPr id="87" name="文本框 86">
            <a:extLst>
              <a:ext uri="{FF2B5EF4-FFF2-40B4-BE49-F238E27FC236}">
                <a16:creationId xmlns:a16="http://schemas.microsoft.com/office/drawing/2014/main" id="{697CCB11-AFD5-4EF8-82C7-0A1F92EB85AB}"/>
              </a:ext>
            </a:extLst>
          </p:cNvPr>
          <p:cNvSpPr txBox="1"/>
          <p:nvPr/>
        </p:nvSpPr>
        <p:spPr>
          <a:xfrm>
            <a:off x="8221466" y="4078838"/>
            <a:ext cx="2252102"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微信、支付宝等第三方支付</a:t>
            </a:r>
            <a:endParaRPr lang="en-US" altLang="zh-CN" sz="24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971C1D67-7BC3-6A43-C3CE-0D30E3C20859}"/>
              </a:ext>
            </a:extLst>
          </p:cNvPr>
          <p:cNvSpPr txBox="1"/>
          <p:nvPr/>
        </p:nvSpPr>
        <p:spPr>
          <a:xfrm>
            <a:off x="696809" y="1143211"/>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电子支付的载体</a:t>
            </a:r>
          </a:p>
        </p:txBody>
      </p:sp>
      <p:sp>
        <p:nvSpPr>
          <p:cNvPr id="6" name="文本框 5">
            <a:extLst>
              <a:ext uri="{FF2B5EF4-FFF2-40B4-BE49-F238E27FC236}">
                <a16:creationId xmlns:a16="http://schemas.microsoft.com/office/drawing/2014/main" id="{8CAFF489-A5BF-53F3-AC61-304C5AAE5374}"/>
              </a:ext>
            </a:extLst>
          </p:cNvPr>
          <p:cNvSpPr txBox="1"/>
          <p:nvPr/>
        </p:nvSpPr>
        <p:spPr>
          <a:xfrm>
            <a:off x="1599211" y="5839420"/>
            <a:ext cx="8638298" cy="707886"/>
          </a:xfrm>
          <a:prstGeom prst="rect">
            <a:avLst/>
          </a:prstGeom>
          <a:noFill/>
        </p:spPr>
        <p:txBody>
          <a:bodyPr wrap="square">
            <a:spAutoFit/>
          </a:bodyPr>
          <a:lstStyle/>
          <a:p>
            <a:r>
              <a:rPr lang="zh-CN" altLang="en-US" sz="2000" dirty="0"/>
              <a:t>它主要完成了资金流的流转以及票据的转移。承载电子数据流转的物理实体都称为载体。随着新型载体的不断出现，未来将会出现更多形式的电子支付。</a:t>
            </a:r>
          </a:p>
        </p:txBody>
      </p:sp>
    </p:spTree>
    <p:extLst>
      <p:ext uri="{BB962C8B-B14F-4D97-AF65-F5344CB8AC3E}">
        <p14:creationId xmlns:p14="http://schemas.microsoft.com/office/powerpoint/2010/main" val="4347275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par>
                                <p:cTn id="19" presetID="53" presetClass="entr" presetSubtype="16"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53" presetClass="entr" presetSubtype="16" fill="hold"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p:cTn id="41" dur="500" fill="hold"/>
                                        <p:tgtEl>
                                          <p:spTgt spid="64"/>
                                        </p:tgtEl>
                                        <p:attrNameLst>
                                          <p:attrName>ppt_w</p:attrName>
                                        </p:attrNameLst>
                                      </p:cBhvr>
                                      <p:tavLst>
                                        <p:tav tm="0">
                                          <p:val>
                                            <p:fltVal val="0"/>
                                          </p:val>
                                        </p:tav>
                                        <p:tav tm="100000">
                                          <p:val>
                                            <p:strVal val="#ppt_w"/>
                                          </p:val>
                                        </p:tav>
                                      </p:tavLst>
                                    </p:anim>
                                    <p:anim calcmode="lin" valueType="num">
                                      <p:cBhvr>
                                        <p:cTn id="42" dur="500" fill="hold"/>
                                        <p:tgtEl>
                                          <p:spTgt spid="64"/>
                                        </p:tgtEl>
                                        <p:attrNameLst>
                                          <p:attrName>ppt_h</p:attrName>
                                        </p:attrNameLst>
                                      </p:cBhvr>
                                      <p:tavLst>
                                        <p:tav tm="0">
                                          <p:val>
                                            <p:fltVal val="0"/>
                                          </p:val>
                                        </p:tav>
                                        <p:tav tm="100000">
                                          <p:val>
                                            <p:strVal val="#ppt_h"/>
                                          </p:val>
                                        </p:tav>
                                      </p:tavLst>
                                    </p:anim>
                                    <p:animEffect transition="in" filter="fade">
                                      <p:cBhvr>
                                        <p:cTn id="43" dur="500"/>
                                        <p:tgtEl>
                                          <p:spTgt spid="6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Effect transition="in" filter="fade">
                                      <p:cBhvr>
                                        <p:cTn id="48" dur="500"/>
                                        <p:tgtEl>
                                          <p:spTgt spid="6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fltVal val="0"/>
                                          </p:val>
                                        </p:tav>
                                        <p:tav tm="100000">
                                          <p:val>
                                            <p:strVal val="#ppt_h"/>
                                          </p:val>
                                        </p:tav>
                                      </p:tavLst>
                                    </p:anim>
                                    <p:animEffect transition="in" filter="fade">
                                      <p:cBhvr>
                                        <p:cTn id="53" dur="500"/>
                                        <p:tgtEl>
                                          <p:spTgt spid="6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fltVal val="0"/>
                                          </p:val>
                                        </p:tav>
                                        <p:tav tm="100000">
                                          <p:val>
                                            <p:strVal val="#ppt_w"/>
                                          </p:val>
                                        </p:tav>
                                      </p:tavLst>
                                    </p:anim>
                                    <p:anim calcmode="lin" valueType="num">
                                      <p:cBhvr>
                                        <p:cTn id="57" dur="500" fill="hold"/>
                                        <p:tgtEl>
                                          <p:spTgt spid="67"/>
                                        </p:tgtEl>
                                        <p:attrNameLst>
                                          <p:attrName>ppt_h</p:attrName>
                                        </p:attrNameLst>
                                      </p:cBhvr>
                                      <p:tavLst>
                                        <p:tav tm="0">
                                          <p:val>
                                            <p:fltVal val="0"/>
                                          </p:val>
                                        </p:tav>
                                        <p:tav tm="100000">
                                          <p:val>
                                            <p:strVal val="#ppt_h"/>
                                          </p:val>
                                        </p:tav>
                                      </p:tavLst>
                                    </p:anim>
                                    <p:animEffect transition="in" filter="fade">
                                      <p:cBhvr>
                                        <p:cTn id="58" dur="500"/>
                                        <p:tgtEl>
                                          <p:spTgt spid="6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p:cTn id="61" dur="500" fill="hold"/>
                                        <p:tgtEl>
                                          <p:spTgt spid="68"/>
                                        </p:tgtEl>
                                        <p:attrNameLst>
                                          <p:attrName>ppt_w</p:attrName>
                                        </p:attrNameLst>
                                      </p:cBhvr>
                                      <p:tavLst>
                                        <p:tav tm="0">
                                          <p:val>
                                            <p:fltVal val="0"/>
                                          </p:val>
                                        </p:tav>
                                        <p:tav tm="100000">
                                          <p:val>
                                            <p:strVal val="#ppt_w"/>
                                          </p:val>
                                        </p:tav>
                                      </p:tavLst>
                                    </p:anim>
                                    <p:anim calcmode="lin" valueType="num">
                                      <p:cBhvr>
                                        <p:cTn id="62" dur="500" fill="hold"/>
                                        <p:tgtEl>
                                          <p:spTgt spid="68"/>
                                        </p:tgtEl>
                                        <p:attrNameLst>
                                          <p:attrName>ppt_h</p:attrName>
                                        </p:attrNameLst>
                                      </p:cBhvr>
                                      <p:tavLst>
                                        <p:tav tm="0">
                                          <p:val>
                                            <p:fltVal val="0"/>
                                          </p:val>
                                        </p:tav>
                                        <p:tav tm="100000">
                                          <p:val>
                                            <p:strVal val="#ppt_h"/>
                                          </p:val>
                                        </p:tav>
                                      </p:tavLst>
                                    </p:anim>
                                    <p:animEffect transition="in" filter="fade">
                                      <p:cBhvr>
                                        <p:cTn id="63" dur="500"/>
                                        <p:tgtEl>
                                          <p:spTgt spid="6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9"/>
                                        </p:tgtEl>
                                        <p:attrNameLst>
                                          <p:attrName>style.visibility</p:attrName>
                                        </p:attrNameLst>
                                      </p:cBhvr>
                                      <p:to>
                                        <p:strVal val="visible"/>
                                      </p:to>
                                    </p:set>
                                    <p:anim calcmode="lin" valueType="num">
                                      <p:cBhvr>
                                        <p:cTn id="66" dur="500" fill="hold"/>
                                        <p:tgtEl>
                                          <p:spTgt spid="69"/>
                                        </p:tgtEl>
                                        <p:attrNameLst>
                                          <p:attrName>ppt_w</p:attrName>
                                        </p:attrNameLst>
                                      </p:cBhvr>
                                      <p:tavLst>
                                        <p:tav tm="0">
                                          <p:val>
                                            <p:fltVal val="0"/>
                                          </p:val>
                                        </p:tav>
                                        <p:tav tm="100000">
                                          <p:val>
                                            <p:strVal val="#ppt_w"/>
                                          </p:val>
                                        </p:tav>
                                      </p:tavLst>
                                    </p:anim>
                                    <p:anim calcmode="lin" valueType="num">
                                      <p:cBhvr>
                                        <p:cTn id="67" dur="500" fill="hold"/>
                                        <p:tgtEl>
                                          <p:spTgt spid="69"/>
                                        </p:tgtEl>
                                        <p:attrNameLst>
                                          <p:attrName>ppt_h</p:attrName>
                                        </p:attrNameLst>
                                      </p:cBhvr>
                                      <p:tavLst>
                                        <p:tav tm="0">
                                          <p:val>
                                            <p:fltVal val="0"/>
                                          </p:val>
                                        </p:tav>
                                        <p:tav tm="100000">
                                          <p:val>
                                            <p:strVal val="#ppt_h"/>
                                          </p:val>
                                        </p:tav>
                                      </p:tavLst>
                                    </p:anim>
                                    <p:animEffect transition="in" filter="fade">
                                      <p:cBhvr>
                                        <p:cTn id="68" dur="500"/>
                                        <p:tgtEl>
                                          <p:spTgt spid="69"/>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p:cTn id="71" dur="500" fill="hold"/>
                                        <p:tgtEl>
                                          <p:spTgt spid="70"/>
                                        </p:tgtEl>
                                        <p:attrNameLst>
                                          <p:attrName>ppt_w</p:attrName>
                                        </p:attrNameLst>
                                      </p:cBhvr>
                                      <p:tavLst>
                                        <p:tav tm="0">
                                          <p:val>
                                            <p:fltVal val="0"/>
                                          </p:val>
                                        </p:tav>
                                        <p:tav tm="100000">
                                          <p:val>
                                            <p:strVal val="#ppt_w"/>
                                          </p:val>
                                        </p:tav>
                                      </p:tavLst>
                                    </p:anim>
                                    <p:anim calcmode="lin" valueType="num">
                                      <p:cBhvr>
                                        <p:cTn id="72" dur="500" fill="hold"/>
                                        <p:tgtEl>
                                          <p:spTgt spid="70"/>
                                        </p:tgtEl>
                                        <p:attrNameLst>
                                          <p:attrName>ppt_h</p:attrName>
                                        </p:attrNameLst>
                                      </p:cBhvr>
                                      <p:tavLst>
                                        <p:tav tm="0">
                                          <p:val>
                                            <p:fltVal val="0"/>
                                          </p:val>
                                        </p:tav>
                                        <p:tav tm="100000">
                                          <p:val>
                                            <p:strVal val="#ppt_h"/>
                                          </p:val>
                                        </p:tav>
                                      </p:tavLst>
                                    </p:anim>
                                    <p:animEffect transition="in" filter="fade">
                                      <p:cBhvr>
                                        <p:cTn id="73" dur="500"/>
                                        <p:tgtEl>
                                          <p:spTgt spid="70"/>
                                        </p:tgtEl>
                                      </p:cBhvr>
                                    </p:animEffect>
                                  </p:childTnLst>
                                </p:cTn>
                              </p:par>
                              <p:par>
                                <p:cTn id="74" presetID="53" presetClass="entr" presetSubtype="16" fill="hold" nodeType="with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500" fill="hold"/>
                                        <p:tgtEl>
                                          <p:spTgt spid="71"/>
                                        </p:tgtEl>
                                        <p:attrNameLst>
                                          <p:attrName>ppt_w</p:attrName>
                                        </p:attrNameLst>
                                      </p:cBhvr>
                                      <p:tavLst>
                                        <p:tav tm="0">
                                          <p:val>
                                            <p:fltVal val="0"/>
                                          </p:val>
                                        </p:tav>
                                        <p:tav tm="100000">
                                          <p:val>
                                            <p:strVal val="#ppt_w"/>
                                          </p:val>
                                        </p:tav>
                                      </p:tavLst>
                                    </p:anim>
                                    <p:anim calcmode="lin" valueType="num">
                                      <p:cBhvr>
                                        <p:cTn id="77" dur="500" fill="hold"/>
                                        <p:tgtEl>
                                          <p:spTgt spid="71"/>
                                        </p:tgtEl>
                                        <p:attrNameLst>
                                          <p:attrName>ppt_h</p:attrName>
                                        </p:attrNameLst>
                                      </p:cBhvr>
                                      <p:tavLst>
                                        <p:tav tm="0">
                                          <p:val>
                                            <p:fltVal val="0"/>
                                          </p:val>
                                        </p:tav>
                                        <p:tav tm="100000">
                                          <p:val>
                                            <p:strVal val="#ppt_h"/>
                                          </p:val>
                                        </p:tav>
                                      </p:tavLst>
                                    </p:anim>
                                    <p:animEffect transition="in" filter="fade">
                                      <p:cBhvr>
                                        <p:cTn id="78" dur="500"/>
                                        <p:tgtEl>
                                          <p:spTgt spid="71"/>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77"/>
                                        </p:tgtEl>
                                        <p:attrNameLst>
                                          <p:attrName>style.visibility</p:attrName>
                                        </p:attrNameLst>
                                      </p:cBhvr>
                                      <p:to>
                                        <p:strVal val="visible"/>
                                      </p:to>
                                    </p:set>
                                    <p:anim calcmode="lin" valueType="num">
                                      <p:cBhvr>
                                        <p:cTn id="81" dur="500" fill="hold"/>
                                        <p:tgtEl>
                                          <p:spTgt spid="77"/>
                                        </p:tgtEl>
                                        <p:attrNameLst>
                                          <p:attrName>ppt_w</p:attrName>
                                        </p:attrNameLst>
                                      </p:cBhvr>
                                      <p:tavLst>
                                        <p:tav tm="0">
                                          <p:val>
                                            <p:fltVal val="0"/>
                                          </p:val>
                                        </p:tav>
                                        <p:tav tm="100000">
                                          <p:val>
                                            <p:strVal val="#ppt_w"/>
                                          </p:val>
                                        </p:tav>
                                      </p:tavLst>
                                    </p:anim>
                                    <p:anim calcmode="lin" valueType="num">
                                      <p:cBhvr>
                                        <p:cTn id="82" dur="500" fill="hold"/>
                                        <p:tgtEl>
                                          <p:spTgt spid="77"/>
                                        </p:tgtEl>
                                        <p:attrNameLst>
                                          <p:attrName>ppt_h</p:attrName>
                                        </p:attrNameLst>
                                      </p:cBhvr>
                                      <p:tavLst>
                                        <p:tav tm="0">
                                          <p:val>
                                            <p:fltVal val="0"/>
                                          </p:val>
                                        </p:tav>
                                        <p:tav tm="100000">
                                          <p:val>
                                            <p:strVal val="#ppt_h"/>
                                          </p:val>
                                        </p:tav>
                                      </p:tavLst>
                                    </p:anim>
                                    <p:animEffect transition="in" filter="fade">
                                      <p:cBhvr>
                                        <p:cTn id="83" dur="500"/>
                                        <p:tgtEl>
                                          <p:spTgt spid="77"/>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 calcmode="lin" valueType="num">
                                      <p:cBhvr>
                                        <p:cTn id="86" dur="500" fill="hold"/>
                                        <p:tgtEl>
                                          <p:spTgt spid="78"/>
                                        </p:tgtEl>
                                        <p:attrNameLst>
                                          <p:attrName>ppt_w</p:attrName>
                                        </p:attrNameLst>
                                      </p:cBhvr>
                                      <p:tavLst>
                                        <p:tav tm="0">
                                          <p:val>
                                            <p:fltVal val="0"/>
                                          </p:val>
                                        </p:tav>
                                        <p:tav tm="100000">
                                          <p:val>
                                            <p:strVal val="#ppt_w"/>
                                          </p:val>
                                        </p:tav>
                                      </p:tavLst>
                                    </p:anim>
                                    <p:anim calcmode="lin" valueType="num">
                                      <p:cBhvr>
                                        <p:cTn id="87" dur="500" fill="hold"/>
                                        <p:tgtEl>
                                          <p:spTgt spid="78"/>
                                        </p:tgtEl>
                                        <p:attrNameLst>
                                          <p:attrName>ppt_h</p:attrName>
                                        </p:attrNameLst>
                                      </p:cBhvr>
                                      <p:tavLst>
                                        <p:tav tm="0">
                                          <p:val>
                                            <p:fltVal val="0"/>
                                          </p:val>
                                        </p:tav>
                                        <p:tav tm="100000">
                                          <p:val>
                                            <p:strVal val="#ppt_h"/>
                                          </p:val>
                                        </p:tav>
                                      </p:tavLst>
                                    </p:anim>
                                    <p:animEffect transition="in" filter="fade">
                                      <p:cBhvr>
                                        <p:cTn id="88" dur="500"/>
                                        <p:tgtEl>
                                          <p:spTgt spid="7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9"/>
                                        </p:tgtEl>
                                        <p:attrNameLst>
                                          <p:attrName>style.visibility</p:attrName>
                                        </p:attrNameLst>
                                      </p:cBhvr>
                                      <p:to>
                                        <p:strVal val="visible"/>
                                      </p:to>
                                    </p:set>
                                    <p:anim calcmode="lin" valueType="num">
                                      <p:cBhvr>
                                        <p:cTn id="91" dur="500" fill="hold"/>
                                        <p:tgtEl>
                                          <p:spTgt spid="79"/>
                                        </p:tgtEl>
                                        <p:attrNameLst>
                                          <p:attrName>ppt_w</p:attrName>
                                        </p:attrNameLst>
                                      </p:cBhvr>
                                      <p:tavLst>
                                        <p:tav tm="0">
                                          <p:val>
                                            <p:fltVal val="0"/>
                                          </p:val>
                                        </p:tav>
                                        <p:tav tm="100000">
                                          <p:val>
                                            <p:strVal val="#ppt_w"/>
                                          </p:val>
                                        </p:tav>
                                      </p:tavLst>
                                    </p:anim>
                                    <p:anim calcmode="lin" valueType="num">
                                      <p:cBhvr>
                                        <p:cTn id="92" dur="500" fill="hold"/>
                                        <p:tgtEl>
                                          <p:spTgt spid="79"/>
                                        </p:tgtEl>
                                        <p:attrNameLst>
                                          <p:attrName>ppt_h</p:attrName>
                                        </p:attrNameLst>
                                      </p:cBhvr>
                                      <p:tavLst>
                                        <p:tav tm="0">
                                          <p:val>
                                            <p:fltVal val="0"/>
                                          </p:val>
                                        </p:tav>
                                        <p:tav tm="100000">
                                          <p:val>
                                            <p:strVal val="#ppt_h"/>
                                          </p:val>
                                        </p:tav>
                                      </p:tavLst>
                                    </p:anim>
                                    <p:animEffect transition="in" filter="fade">
                                      <p:cBhvr>
                                        <p:cTn id="93" dur="500"/>
                                        <p:tgtEl>
                                          <p:spTgt spid="79"/>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 calcmode="lin" valueType="num">
                                      <p:cBhvr>
                                        <p:cTn id="96" dur="500" fill="hold"/>
                                        <p:tgtEl>
                                          <p:spTgt spid="84"/>
                                        </p:tgtEl>
                                        <p:attrNameLst>
                                          <p:attrName>ppt_w</p:attrName>
                                        </p:attrNameLst>
                                      </p:cBhvr>
                                      <p:tavLst>
                                        <p:tav tm="0">
                                          <p:val>
                                            <p:fltVal val="0"/>
                                          </p:val>
                                        </p:tav>
                                        <p:tav tm="100000">
                                          <p:val>
                                            <p:strVal val="#ppt_w"/>
                                          </p:val>
                                        </p:tav>
                                      </p:tavLst>
                                    </p:anim>
                                    <p:anim calcmode="lin" valueType="num">
                                      <p:cBhvr>
                                        <p:cTn id="97" dur="500" fill="hold"/>
                                        <p:tgtEl>
                                          <p:spTgt spid="84"/>
                                        </p:tgtEl>
                                        <p:attrNameLst>
                                          <p:attrName>ppt_h</p:attrName>
                                        </p:attrNameLst>
                                      </p:cBhvr>
                                      <p:tavLst>
                                        <p:tav tm="0">
                                          <p:val>
                                            <p:fltVal val="0"/>
                                          </p:val>
                                        </p:tav>
                                        <p:tav tm="100000">
                                          <p:val>
                                            <p:strVal val="#ppt_h"/>
                                          </p:val>
                                        </p:tav>
                                      </p:tavLst>
                                    </p:anim>
                                    <p:animEffect transition="in" filter="fade">
                                      <p:cBhvr>
                                        <p:cTn id="98" dur="500"/>
                                        <p:tgtEl>
                                          <p:spTgt spid="84"/>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85"/>
                                        </p:tgtEl>
                                        <p:attrNameLst>
                                          <p:attrName>style.visibility</p:attrName>
                                        </p:attrNameLst>
                                      </p:cBhvr>
                                      <p:to>
                                        <p:strVal val="visible"/>
                                      </p:to>
                                    </p:set>
                                    <p:anim calcmode="lin" valueType="num">
                                      <p:cBhvr>
                                        <p:cTn id="101" dur="500" fill="hold"/>
                                        <p:tgtEl>
                                          <p:spTgt spid="85"/>
                                        </p:tgtEl>
                                        <p:attrNameLst>
                                          <p:attrName>ppt_w</p:attrName>
                                        </p:attrNameLst>
                                      </p:cBhvr>
                                      <p:tavLst>
                                        <p:tav tm="0">
                                          <p:val>
                                            <p:fltVal val="0"/>
                                          </p:val>
                                        </p:tav>
                                        <p:tav tm="100000">
                                          <p:val>
                                            <p:strVal val="#ppt_w"/>
                                          </p:val>
                                        </p:tav>
                                      </p:tavLst>
                                    </p:anim>
                                    <p:anim calcmode="lin" valueType="num">
                                      <p:cBhvr>
                                        <p:cTn id="102" dur="500" fill="hold"/>
                                        <p:tgtEl>
                                          <p:spTgt spid="85"/>
                                        </p:tgtEl>
                                        <p:attrNameLst>
                                          <p:attrName>ppt_h</p:attrName>
                                        </p:attrNameLst>
                                      </p:cBhvr>
                                      <p:tavLst>
                                        <p:tav tm="0">
                                          <p:val>
                                            <p:fltVal val="0"/>
                                          </p:val>
                                        </p:tav>
                                        <p:tav tm="100000">
                                          <p:val>
                                            <p:strVal val="#ppt_h"/>
                                          </p:val>
                                        </p:tav>
                                      </p:tavLst>
                                    </p:anim>
                                    <p:animEffect transition="in" filter="fade">
                                      <p:cBhvr>
                                        <p:cTn id="103" dur="500"/>
                                        <p:tgtEl>
                                          <p:spTgt spid="85"/>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86"/>
                                        </p:tgtEl>
                                        <p:attrNameLst>
                                          <p:attrName>style.visibility</p:attrName>
                                        </p:attrNameLst>
                                      </p:cBhvr>
                                      <p:to>
                                        <p:strVal val="visible"/>
                                      </p:to>
                                    </p:set>
                                    <p:anim calcmode="lin" valueType="num">
                                      <p:cBhvr>
                                        <p:cTn id="106" dur="500" fill="hold"/>
                                        <p:tgtEl>
                                          <p:spTgt spid="86"/>
                                        </p:tgtEl>
                                        <p:attrNameLst>
                                          <p:attrName>ppt_w</p:attrName>
                                        </p:attrNameLst>
                                      </p:cBhvr>
                                      <p:tavLst>
                                        <p:tav tm="0">
                                          <p:val>
                                            <p:fltVal val="0"/>
                                          </p:val>
                                        </p:tav>
                                        <p:tav tm="100000">
                                          <p:val>
                                            <p:strVal val="#ppt_w"/>
                                          </p:val>
                                        </p:tav>
                                      </p:tavLst>
                                    </p:anim>
                                    <p:anim calcmode="lin" valueType="num">
                                      <p:cBhvr>
                                        <p:cTn id="107" dur="500" fill="hold"/>
                                        <p:tgtEl>
                                          <p:spTgt spid="86"/>
                                        </p:tgtEl>
                                        <p:attrNameLst>
                                          <p:attrName>ppt_h</p:attrName>
                                        </p:attrNameLst>
                                      </p:cBhvr>
                                      <p:tavLst>
                                        <p:tav tm="0">
                                          <p:val>
                                            <p:fltVal val="0"/>
                                          </p:val>
                                        </p:tav>
                                        <p:tav tm="100000">
                                          <p:val>
                                            <p:strVal val="#ppt_h"/>
                                          </p:val>
                                        </p:tav>
                                      </p:tavLst>
                                    </p:anim>
                                    <p:animEffect transition="in" filter="fade">
                                      <p:cBhvr>
                                        <p:cTn id="108" dur="500"/>
                                        <p:tgtEl>
                                          <p:spTgt spid="8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87"/>
                                        </p:tgtEl>
                                        <p:attrNameLst>
                                          <p:attrName>style.visibility</p:attrName>
                                        </p:attrNameLst>
                                      </p:cBhvr>
                                      <p:to>
                                        <p:strVal val="visible"/>
                                      </p:to>
                                    </p:set>
                                    <p:anim calcmode="lin" valueType="num">
                                      <p:cBhvr>
                                        <p:cTn id="111" dur="500" fill="hold"/>
                                        <p:tgtEl>
                                          <p:spTgt spid="87"/>
                                        </p:tgtEl>
                                        <p:attrNameLst>
                                          <p:attrName>ppt_w</p:attrName>
                                        </p:attrNameLst>
                                      </p:cBhvr>
                                      <p:tavLst>
                                        <p:tav tm="0">
                                          <p:val>
                                            <p:fltVal val="0"/>
                                          </p:val>
                                        </p:tav>
                                        <p:tav tm="100000">
                                          <p:val>
                                            <p:strVal val="#ppt_w"/>
                                          </p:val>
                                        </p:tav>
                                      </p:tavLst>
                                    </p:anim>
                                    <p:anim calcmode="lin" valueType="num">
                                      <p:cBhvr>
                                        <p:cTn id="112" dur="500" fill="hold"/>
                                        <p:tgtEl>
                                          <p:spTgt spid="87"/>
                                        </p:tgtEl>
                                        <p:attrNameLst>
                                          <p:attrName>ppt_h</p:attrName>
                                        </p:attrNameLst>
                                      </p:cBhvr>
                                      <p:tavLst>
                                        <p:tav tm="0">
                                          <p:val>
                                            <p:fltVal val="0"/>
                                          </p:val>
                                        </p:tav>
                                        <p:tav tm="100000">
                                          <p:val>
                                            <p:strVal val="#ppt_h"/>
                                          </p:val>
                                        </p:tav>
                                      </p:tavLst>
                                    </p:anim>
                                    <p:animEffect transition="in" filter="fade">
                                      <p:cBhvr>
                                        <p:cTn id="113" dur="500"/>
                                        <p:tgtEl>
                                          <p:spTgt spid="87"/>
                                        </p:tgtEl>
                                      </p:cBhvr>
                                    </p:animEffect>
                                  </p:childTnLst>
                                </p:cTn>
                              </p:par>
                            </p:childTnLst>
                          </p:cTn>
                        </p:par>
                      </p:childTnLst>
                    </p:cTn>
                  </p:par>
                  <p:par>
                    <p:cTn id="114" fill="hold">
                      <p:stCondLst>
                        <p:cond delay="indefinite"/>
                      </p:stCondLst>
                      <p:childTnLst>
                        <p:par>
                          <p:cTn id="115" fill="hold">
                            <p:stCondLst>
                              <p:cond delay="0"/>
                            </p:stCondLst>
                            <p:childTnLst>
                              <p:par>
                                <p:cTn id="116" presetID="16" presetClass="entr" presetSubtype="21" fill="hold" grpId="0" nodeType="clickEffect">
                                  <p:stCondLst>
                                    <p:cond delay="0"/>
                                  </p:stCondLst>
                                  <p:childTnLst>
                                    <p:set>
                                      <p:cBhvr>
                                        <p:cTn id="117" dur="1" fill="hold">
                                          <p:stCondLst>
                                            <p:cond delay="0"/>
                                          </p:stCondLst>
                                        </p:cTn>
                                        <p:tgtEl>
                                          <p:spTgt spid="6"/>
                                        </p:tgtEl>
                                        <p:attrNameLst>
                                          <p:attrName>style.visibility</p:attrName>
                                        </p:attrNameLst>
                                      </p:cBhvr>
                                      <p:to>
                                        <p:strVal val="visible"/>
                                      </p:to>
                                    </p:set>
                                    <p:animEffect transition="in" filter="barn(inVertical)">
                                      <p:cBhvr>
                                        <p:cTn id="1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4" grpId="0"/>
      <p:bldP spid="84" grpId="1"/>
      <p:bldP spid="85" grpId="0"/>
      <p:bldP spid="85" grpId="1"/>
      <p:bldP spid="86" grpId="0"/>
      <p:bldP spid="86" grpId="1"/>
      <p:bldP spid="87" grpId="0"/>
      <p:bldP spid="87" grpId="1"/>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grpSp>
        <p:nvGrpSpPr>
          <p:cNvPr id="30" name="组合 29">
            <a:extLst>
              <a:ext uri="{FF2B5EF4-FFF2-40B4-BE49-F238E27FC236}">
                <a16:creationId xmlns:a16="http://schemas.microsoft.com/office/drawing/2014/main" id="{E5DA8A51-F5FC-48E3-907B-51CA52AEC7BA}"/>
              </a:ext>
            </a:extLst>
          </p:cNvPr>
          <p:cNvGrpSpPr/>
          <p:nvPr/>
        </p:nvGrpSpPr>
        <p:grpSpPr>
          <a:xfrm>
            <a:off x="899078" y="1724025"/>
            <a:ext cx="10347099" cy="4896467"/>
            <a:chOff x="874713" y="1752600"/>
            <a:chExt cx="10347099" cy="4896467"/>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0"/>
              <a:ext cx="10347099" cy="489646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1052856" y="1841909"/>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6D5AD7D8-5464-1497-4588-9C2D57CB7AF5}"/>
              </a:ext>
            </a:extLst>
          </p:cNvPr>
          <p:cNvSpPr txBox="1"/>
          <p:nvPr/>
        </p:nvSpPr>
        <p:spPr>
          <a:xfrm>
            <a:off x="696809" y="1143211"/>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电子支付的基本构成</a:t>
            </a:r>
          </a:p>
        </p:txBody>
      </p:sp>
      <p:sp>
        <p:nvSpPr>
          <p:cNvPr id="5" name="云形 4">
            <a:extLst>
              <a:ext uri="{FF2B5EF4-FFF2-40B4-BE49-F238E27FC236}">
                <a16:creationId xmlns:a16="http://schemas.microsoft.com/office/drawing/2014/main" id="{C40799C8-F96D-15E1-06B6-8BAB04C874D0}"/>
              </a:ext>
            </a:extLst>
          </p:cNvPr>
          <p:cNvSpPr/>
          <p:nvPr/>
        </p:nvSpPr>
        <p:spPr>
          <a:xfrm>
            <a:off x="3641891" y="3532174"/>
            <a:ext cx="1348033" cy="707011"/>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互联网</a:t>
            </a:r>
          </a:p>
        </p:txBody>
      </p:sp>
      <p:sp>
        <p:nvSpPr>
          <p:cNvPr id="6" name="爆炸形: 8 pt  5">
            <a:extLst>
              <a:ext uri="{FF2B5EF4-FFF2-40B4-BE49-F238E27FC236}">
                <a16:creationId xmlns:a16="http://schemas.microsoft.com/office/drawing/2014/main" id="{452886B6-6185-BC2B-CAF0-2098822EA694}"/>
              </a:ext>
            </a:extLst>
          </p:cNvPr>
          <p:cNvSpPr/>
          <p:nvPr/>
        </p:nvSpPr>
        <p:spPr>
          <a:xfrm>
            <a:off x="7626289" y="3440267"/>
            <a:ext cx="2875175" cy="942681"/>
          </a:xfrm>
          <a:prstGeom prst="irregularSeal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金融专用网络</a:t>
            </a:r>
          </a:p>
        </p:txBody>
      </p:sp>
      <p:sp>
        <p:nvSpPr>
          <p:cNvPr id="7" name="矩形 6">
            <a:extLst>
              <a:ext uri="{FF2B5EF4-FFF2-40B4-BE49-F238E27FC236}">
                <a16:creationId xmlns:a16="http://schemas.microsoft.com/office/drawing/2014/main" id="{3D73C115-4A35-6B5C-07F0-876DA9B25DAA}"/>
              </a:ext>
            </a:extLst>
          </p:cNvPr>
          <p:cNvSpPr/>
          <p:nvPr/>
        </p:nvSpPr>
        <p:spPr>
          <a:xfrm>
            <a:off x="1493549" y="3414338"/>
            <a:ext cx="1348033" cy="9426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solidFill>
              </a:rPr>
              <a:t>CA </a:t>
            </a:r>
            <a:r>
              <a:rPr lang="zh-CN" altLang="en-US" dirty="0">
                <a:solidFill>
                  <a:schemeClr val="tx2"/>
                </a:solidFill>
              </a:rPr>
              <a:t>认证</a:t>
            </a:r>
          </a:p>
          <a:p>
            <a:pPr algn="ctr"/>
            <a:r>
              <a:rPr lang="zh-CN" altLang="en-US" dirty="0">
                <a:solidFill>
                  <a:schemeClr val="tx2"/>
                </a:solidFill>
              </a:rPr>
              <a:t>体系</a:t>
            </a:r>
          </a:p>
        </p:txBody>
      </p:sp>
      <p:sp>
        <p:nvSpPr>
          <p:cNvPr id="8" name="矩形 7">
            <a:extLst>
              <a:ext uri="{FF2B5EF4-FFF2-40B4-BE49-F238E27FC236}">
                <a16:creationId xmlns:a16="http://schemas.microsoft.com/office/drawing/2014/main" id="{200EC608-090B-D26B-A7F7-3185496264E5}"/>
              </a:ext>
            </a:extLst>
          </p:cNvPr>
          <p:cNvSpPr/>
          <p:nvPr/>
        </p:nvSpPr>
        <p:spPr>
          <a:xfrm>
            <a:off x="3015393" y="1963320"/>
            <a:ext cx="1530287" cy="88611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商家：后台</a:t>
            </a:r>
          </a:p>
          <a:p>
            <a:pPr algn="ctr"/>
            <a:r>
              <a:rPr lang="zh-CN" altLang="en-US" dirty="0">
                <a:solidFill>
                  <a:schemeClr val="tx2"/>
                </a:solidFill>
              </a:rPr>
              <a:t>服务器</a:t>
            </a:r>
          </a:p>
        </p:txBody>
      </p:sp>
      <p:sp>
        <p:nvSpPr>
          <p:cNvPr id="9" name="矩形 8">
            <a:extLst>
              <a:ext uri="{FF2B5EF4-FFF2-40B4-BE49-F238E27FC236}">
                <a16:creationId xmlns:a16="http://schemas.microsoft.com/office/drawing/2014/main" id="{773AAAB7-269D-5536-8A98-F756E61A5538}"/>
              </a:ext>
            </a:extLst>
          </p:cNvPr>
          <p:cNvSpPr/>
          <p:nvPr/>
        </p:nvSpPr>
        <p:spPr>
          <a:xfrm>
            <a:off x="3015392" y="4986778"/>
            <a:ext cx="1530287" cy="8861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客户：</a:t>
            </a:r>
          </a:p>
          <a:p>
            <a:pPr algn="ctr"/>
            <a:r>
              <a:rPr lang="zh-CN" altLang="en-US" dirty="0">
                <a:solidFill>
                  <a:schemeClr val="tx2"/>
                </a:solidFill>
              </a:rPr>
              <a:t>支付工具</a:t>
            </a:r>
          </a:p>
        </p:txBody>
      </p:sp>
      <p:sp>
        <p:nvSpPr>
          <p:cNvPr id="10" name="矩形 9">
            <a:extLst>
              <a:ext uri="{FF2B5EF4-FFF2-40B4-BE49-F238E27FC236}">
                <a16:creationId xmlns:a16="http://schemas.microsoft.com/office/drawing/2014/main" id="{8E2D52A8-26D3-E330-AB4D-01B4020BDCF4}"/>
              </a:ext>
            </a:extLst>
          </p:cNvPr>
          <p:cNvSpPr/>
          <p:nvPr/>
        </p:nvSpPr>
        <p:spPr>
          <a:xfrm>
            <a:off x="5307483" y="1963319"/>
            <a:ext cx="1530287" cy="88611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支付网关</a:t>
            </a:r>
          </a:p>
        </p:txBody>
      </p:sp>
      <p:sp>
        <p:nvSpPr>
          <p:cNvPr id="11" name="矩形 10">
            <a:extLst>
              <a:ext uri="{FF2B5EF4-FFF2-40B4-BE49-F238E27FC236}">
                <a16:creationId xmlns:a16="http://schemas.microsoft.com/office/drawing/2014/main" id="{A473CC09-065C-0FBC-06C4-D0E73473F540}"/>
              </a:ext>
            </a:extLst>
          </p:cNvPr>
          <p:cNvSpPr/>
          <p:nvPr/>
        </p:nvSpPr>
        <p:spPr>
          <a:xfrm>
            <a:off x="5330856" y="4883084"/>
            <a:ext cx="1530288" cy="98981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支付网关</a:t>
            </a:r>
          </a:p>
        </p:txBody>
      </p:sp>
      <p:sp>
        <p:nvSpPr>
          <p:cNvPr id="12" name="矩形 11">
            <a:extLst>
              <a:ext uri="{FF2B5EF4-FFF2-40B4-BE49-F238E27FC236}">
                <a16:creationId xmlns:a16="http://schemas.microsoft.com/office/drawing/2014/main" id="{198347FF-C6FA-4A4F-2FEA-3CDCD5FD06B0}"/>
              </a:ext>
            </a:extLst>
          </p:cNvPr>
          <p:cNvSpPr/>
          <p:nvPr/>
        </p:nvSpPr>
        <p:spPr>
          <a:xfrm>
            <a:off x="7739407" y="1877448"/>
            <a:ext cx="1630557" cy="1046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商家开户行：</a:t>
            </a:r>
          </a:p>
          <a:p>
            <a:pPr algn="ctr"/>
            <a:r>
              <a:rPr lang="zh-CN" altLang="en-US" dirty="0">
                <a:solidFill>
                  <a:schemeClr val="tx2"/>
                </a:solidFill>
              </a:rPr>
              <a:t>处理账单</a:t>
            </a:r>
          </a:p>
        </p:txBody>
      </p:sp>
      <p:sp>
        <p:nvSpPr>
          <p:cNvPr id="13" name="矩形 12">
            <a:extLst>
              <a:ext uri="{FF2B5EF4-FFF2-40B4-BE49-F238E27FC236}">
                <a16:creationId xmlns:a16="http://schemas.microsoft.com/office/drawing/2014/main" id="{BAFF70E4-BD50-D84F-ED75-077528E8B405}"/>
              </a:ext>
            </a:extLst>
          </p:cNvPr>
          <p:cNvSpPr/>
          <p:nvPr/>
        </p:nvSpPr>
        <p:spPr>
          <a:xfrm>
            <a:off x="7935877" y="4901936"/>
            <a:ext cx="1639700" cy="105580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客户开户行：</a:t>
            </a:r>
          </a:p>
          <a:p>
            <a:pPr algn="ctr"/>
            <a:r>
              <a:rPr lang="zh-CN" altLang="en-US" dirty="0">
                <a:solidFill>
                  <a:schemeClr val="tx2"/>
                </a:solidFill>
              </a:rPr>
              <a:t>提供支付工具</a:t>
            </a:r>
          </a:p>
        </p:txBody>
      </p:sp>
      <p:cxnSp>
        <p:nvCxnSpPr>
          <p:cNvPr id="15" name="直接连接符 14">
            <a:extLst>
              <a:ext uri="{FF2B5EF4-FFF2-40B4-BE49-F238E27FC236}">
                <a16:creationId xmlns:a16="http://schemas.microsoft.com/office/drawing/2014/main" id="{BE9D35E5-F2E8-297B-64E1-C22A5AB5FDCA}"/>
              </a:ext>
            </a:extLst>
          </p:cNvPr>
          <p:cNvCxnSpPr>
            <a:stCxn id="5" idx="3"/>
            <a:endCxn id="8" idx="2"/>
          </p:cNvCxnSpPr>
          <p:nvPr/>
        </p:nvCxnSpPr>
        <p:spPr>
          <a:xfrm flipH="1" flipV="1">
            <a:off x="3780537" y="2849438"/>
            <a:ext cx="535371" cy="723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F13F9D9-9FEB-51E8-AE9F-ECC5FD3DD86D}"/>
              </a:ext>
            </a:extLst>
          </p:cNvPr>
          <p:cNvCxnSpPr>
            <a:stCxn id="5" idx="2"/>
            <a:endCxn id="7" idx="3"/>
          </p:cNvCxnSpPr>
          <p:nvPr/>
        </p:nvCxnSpPr>
        <p:spPr>
          <a:xfrm flipH="1" flipV="1">
            <a:off x="2841582" y="3885679"/>
            <a:ext cx="804490"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FCD241C5-3E07-5141-9086-8ED69089EACF}"/>
              </a:ext>
            </a:extLst>
          </p:cNvPr>
          <p:cNvCxnSpPr>
            <a:stCxn id="5" idx="1"/>
            <a:endCxn id="9" idx="0"/>
          </p:cNvCxnSpPr>
          <p:nvPr/>
        </p:nvCxnSpPr>
        <p:spPr>
          <a:xfrm flipH="1">
            <a:off x="3780536" y="4238432"/>
            <a:ext cx="535372" cy="748346"/>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22111EA2-2AD1-97C6-48FA-8B8DD690AF47}"/>
              </a:ext>
            </a:extLst>
          </p:cNvPr>
          <p:cNvCxnSpPr>
            <a:endCxn id="11" idx="0"/>
          </p:cNvCxnSpPr>
          <p:nvPr/>
        </p:nvCxnSpPr>
        <p:spPr>
          <a:xfrm>
            <a:off x="4791894" y="3976539"/>
            <a:ext cx="1304106" cy="906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B51EA907-6656-0847-230E-CE8C2A9ECE81}"/>
              </a:ext>
            </a:extLst>
          </p:cNvPr>
          <p:cNvCxnSpPr>
            <a:endCxn id="10" idx="2"/>
          </p:cNvCxnSpPr>
          <p:nvPr/>
        </p:nvCxnSpPr>
        <p:spPr>
          <a:xfrm flipV="1">
            <a:off x="4845345" y="2849438"/>
            <a:ext cx="1227282" cy="7373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F5BDECBA-6F22-9A74-C0D9-F6C4A99E6A55}"/>
              </a:ext>
            </a:extLst>
          </p:cNvPr>
          <p:cNvCxnSpPr>
            <a:stCxn id="10" idx="3"/>
            <a:endCxn id="12" idx="1"/>
          </p:cNvCxnSpPr>
          <p:nvPr/>
        </p:nvCxnSpPr>
        <p:spPr>
          <a:xfrm flipV="1">
            <a:off x="6837770" y="2400636"/>
            <a:ext cx="901637" cy="5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F927C448-4785-2CBD-EBB6-AE0CDD49B90F}"/>
              </a:ext>
            </a:extLst>
          </p:cNvPr>
          <p:cNvCxnSpPr>
            <a:stCxn id="11" idx="3"/>
            <a:endCxn id="13" idx="1"/>
          </p:cNvCxnSpPr>
          <p:nvPr/>
        </p:nvCxnSpPr>
        <p:spPr>
          <a:xfrm>
            <a:off x="6861144" y="5377991"/>
            <a:ext cx="1074733" cy="51846"/>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0B06D4C5-50E5-1224-6D20-B1E71D5E0248}"/>
              </a:ext>
            </a:extLst>
          </p:cNvPr>
          <p:cNvCxnSpPr>
            <a:cxnSpLocks/>
            <a:stCxn id="13" idx="0"/>
            <a:endCxn id="6" idx="2"/>
          </p:cNvCxnSpPr>
          <p:nvPr/>
        </p:nvCxnSpPr>
        <p:spPr>
          <a:xfrm flipV="1">
            <a:off x="8755727" y="4382948"/>
            <a:ext cx="0" cy="5189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DF95C329-D8F8-4D76-3148-A05AB55E44DE}"/>
              </a:ext>
            </a:extLst>
          </p:cNvPr>
          <p:cNvCxnSpPr>
            <a:stCxn id="12" idx="2"/>
            <a:endCxn id="6" idx="0"/>
          </p:cNvCxnSpPr>
          <p:nvPr/>
        </p:nvCxnSpPr>
        <p:spPr>
          <a:xfrm>
            <a:off x="8554686" y="2923823"/>
            <a:ext cx="1004626" cy="516444"/>
          </a:xfrm>
          <a:prstGeom prst="line">
            <a:avLst/>
          </a:prstGeom>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7663AC5C-1E1F-A9A7-00DA-27977DEDEAD5}"/>
              </a:ext>
            </a:extLst>
          </p:cNvPr>
          <p:cNvSpPr txBox="1"/>
          <p:nvPr/>
        </p:nvSpPr>
        <p:spPr>
          <a:xfrm>
            <a:off x="5602524" y="3377846"/>
            <a:ext cx="461665" cy="1015663"/>
          </a:xfrm>
          <a:prstGeom prst="rect">
            <a:avLst/>
          </a:prstGeom>
          <a:noFill/>
        </p:spPr>
        <p:txBody>
          <a:bodyPr vert="eaVert" wrap="none" rtlCol="0">
            <a:spAutoFit/>
          </a:bodyPr>
          <a:lstStyle/>
          <a:p>
            <a:pPr lvl="0">
              <a:defRPr/>
            </a:pPr>
            <a:r>
              <a:rPr lang="zh-CN" altLang="en-US">
                <a:solidFill>
                  <a:schemeClr val="tx2"/>
                </a:solidFill>
                <a:sym typeface="+mn-lt"/>
              </a:rPr>
              <a:t>支付协议</a:t>
            </a:r>
            <a:endParaRPr lang="en-US" altLang="zh-CN" dirty="0">
              <a:solidFill>
                <a:schemeClr val="tx2"/>
              </a:solidFill>
              <a:sym typeface="+mn-lt"/>
            </a:endParaRPr>
          </a:p>
        </p:txBody>
      </p:sp>
      <p:sp>
        <p:nvSpPr>
          <p:cNvPr id="66" name="文本框 65">
            <a:extLst>
              <a:ext uri="{FF2B5EF4-FFF2-40B4-BE49-F238E27FC236}">
                <a16:creationId xmlns:a16="http://schemas.microsoft.com/office/drawing/2014/main" id="{DD75D802-2821-4E90-6D5D-6658EA8C9BFB}"/>
              </a:ext>
            </a:extLst>
          </p:cNvPr>
          <p:cNvSpPr txBox="1"/>
          <p:nvPr/>
        </p:nvSpPr>
        <p:spPr>
          <a:xfrm>
            <a:off x="4629535" y="6207219"/>
            <a:ext cx="6097604" cy="369332"/>
          </a:xfrm>
          <a:prstGeom prst="rect">
            <a:avLst/>
          </a:prstGeom>
          <a:noFill/>
        </p:spPr>
        <p:txBody>
          <a:bodyPr wrap="square">
            <a:spAutoFit/>
          </a:bodyPr>
          <a:lstStyle/>
          <a:p>
            <a:r>
              <a:rPr lang="zh-CN" altLang="en-US" dirty="0"/>
              <a:t>电子支付系统的基本构成</a:t>
            </a:r>
          </a:p>
        </p:txBody>
      </p:sp>
    </p:spTree>
    <p:extLst>
      <p:ext uri="{BB962C8B-B14F-4D97-AF65-F5344CB8AC3E}">
        <p14:creationId xmlns:p14="http://schemas.microsoft.com/office/powerpoint/2010/main" val="13636654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par>
                                <p:cTn id="45" presetID="22" presetClass="entr" presetSubtype="4"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par>
                                <p:cTn id="48" presetID="22" presetClass="entr" presetSubtype="4"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par>
                                <p:cTn id="51" presetID="22" presetClass="entr" presetSubtype="4"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par>
                                <p:cTn id="54" presetID="22" presetClass="entr" presetSubtype="4"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down)">
                                      <p:cBhvr>
                                        <p:cTn id="56" dur="500"/>
                                        <p:tgtEl>
                                          <p:spTgt spid="25"/>
                                        </p:tgtEl>
                                      </p:cBhvr>
                                    </p:animEffect>
                                  </p:childTnLst>
                                </p:cTn>
                              </p:par>
                              <p:par>
                                <p:cTn id="57" presetID="22" presetClass="entr" presetSubtype="4"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down)">
                                      <p:cBhvr>
                                        <p:cTn id="59" dur="500"/>
                                        <p:tgtEl>
                                          <p:spTgt spid="27"/>
                                        </p:tgtEl>
                                      </p:cBhvr>
                                    </p:animEffect>
                                  </p:childTnLst>
                                </p:cTn>
                              </p:par>
                              <p:par>
                                <p:cTn id="60" presetID="22" presetClass="entr" presetSubtype="4" fill="hold"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down)">
                                      <p:cBhvr>
                                        <p:cTn id="62" dur="500"/>
                                        <p:tgtEl>
                                          <p:spTgt spid="57"/>
                                        </p:tgtEl>
                                      </p:cBhvr>
                                    </p:animEffect>
                                  </p:childTnLst>
                                </p:cTn>
                              </p:par>
                              <p:par>
                                <p:cTn id="63" presetID="22" presetClass="entr" presetSubtype="4"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wipe(down)">
                                      <p:cBhvr>
                                        <p:cTn id="65" dur="500"/>
                                        <p:tgtEl>
                                          <p:spTgt spid="6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wipe(down)">
                                      <p:cBhvr>
                                        <p:cTn id="68" dur="500"/>
                                        <p:tgtEl>
                                          <p:spTgt spid="6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wipe(down)">
                                      <p:cBhvr>
                                        <p:cTn id="7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64" grpId="0"/>
      <p:bldP spid="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482576" y="1538377"/>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692235" y="1664790"/>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491894" y="2203492"/>
            <a:ext cx="7192362"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商家是指向客户提供商品或服务的单位或个人。在电子支付系统中，它必须能够根据客户发出的支付指令向金融机构请求结算，这一过程一般是由商家设置的一台专门的服务器来处理的。</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182662" y="1674498"/>
            <a:ext cx="1189562"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1. </a:t>
            </a:r>
            <a:r>
              <a:rPr kumimoji="1" lang="zh-CN" altLang="en-US" sz="2400" b="0" i="0" u="none" strike="noStrike" kern="1200" cap="none" spc="0" normalizeH="0" baseline="0" noProof="0" dirty="0">
                <a:ln>
                  <a:noFill/>
                </a:ln>
                <a:solidFill>
                  <a:srgbClr val="44546A"/>
                </a:solidFill>
                <a:effectLst/>
                <a:uLnTx/>
                <a:uFillTx/>
                <a:cs typeface="+mn-ea"/>
                <a:sym typeface="+mn-lt"/>
              </a:rPr>
              <a:t>商家</a:t>
            </a:r>
          </a:p>
        </p:txBody>
      </p:sp>
      <p:sp>
        <p:nvSpPr>
          <p:cNvPr id="39" name="文本框 38">
            <a:extLst>
              <a:ext uri="{FF2B5EF4-FFF2-40B4-BE49-F238E27FC236}">
                <a16:creationId xmlns:a16="http://schemas.microsoft.com/office/drawing/2014/main" id="{A246F51C-7F6A-0E4B-B13E-BB2F344D9381}"/>
              </a:ext>
            </a:extLst>
          </p:cNvPr>
          <p:cNvSpPr txBox="1"/>
          <p:nvPr/>
        </p:nvSpPr>
        <p:spPr>
          <a:xfrm>
            <a:off x="4044821" y="883145"/>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电子支付的基本构成</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4058073" y="527065"/>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157197774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482576" y="1538377"/>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692235" y="1664790"/>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491894" y="2203492"/>
            <a:ext cx="7192362"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商家是指向客户提供商品或服务的单位或个人。在电子支付系统中，它必须能够根据客户发出的支付指令向金融机构请求结算，这一过程一般是由商家设置的一台专门的服务器来处理的。</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182662" y="1674498"/>
            <a:ext cx="1189562"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1. </a:t>
            </a:r>
            <a:r>
              <a:rPr kumimoji="1" lang="zh-CN" altLang="en-US" sz="2400" b="0" i="0" u="none" strike="noStrike" kern="1200" cap="none" spc="0" normalizeH="0" baseline="0" noProof="0" dirty="0">
                <a:ln>
                  <a:noFill/>
                </a:ln>
                <a:solidFill>
                  <a:srgbClr val="44546A"/>
                </a:solidFill>
                <a:effectLst/>
                <a:uLnTx/>
                <a:uFillTx/>
                <a:cs typeface="+mn-ea"/>
                <a:sym typeface="+mn-lt"/>
              </a:rPr>
              <a:t>商家</a:t>
            </a:r>
          </a:p>
        </p:txBody>
      </p:sp>
      <p:sp>
        <p:nvSpPr>
          <p:cNvPr id="39" name="文本框 38">
            <a:extLst>
              <a:ext uri="{FF2B5EF4-FFF2-40B4-BE49-F238E27FC236}">
                <a16:creationId xmlns:a16="http://schemas.microsoft.com/office/drawing/2014/main" id="{A246F51C-7F6A-0E4B-B13E-BB2F344D9381}"/>
              </a:ext>
            </a:extLst>
          </p:cNvPr>
          <p:cNvSpPr txBox="1"/>
          <p:nvPr/>
        </p:nvSpPr>
        <p:spPr>
          <a:xfrm>
            <a:off x="4044821" y="883145"/>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电子支付的基本构成</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4058073" y="527065"/>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0" name="矩形 9">
            <a:extLst>
              <a:ext uri="{FF2B5EF4-FFF2-40B4-BE49-F238E27FC236}">
                <a16:creationId xmlns:a16="http://schemas.microsoft.com/office/drawing/2014/main" id="{C51203DE-E4A4-8AA2-560E-38E4B7984E9E}"/>
              </a:ext>
            </a:extLst>
          </p:cNvPr>
          <p:cNvSpPr/>
          <p:nvPr/>
        </p:nvSpPr>
        <p:spPr>
          <a:xfrm>
            <a:off x="1020855" y="211128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EE82DDF1-920C-CFA2-DAC5-7446C955677F}"/>
              </a:ext>
            </a:extLst>
          </p:cNvPr>
          <p:cNvSpPr txBox="1"/>
          <p:nvPr/>
        </p:nvSpPr>
        <p:spPr>
          <a:xfrm>
            <a:off x="2072732" y="2831838"/>
            <a:ext cx="7033068"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认证中心是交易各方都信任的公正的第三方中介机构，它主要负责为参与电子交易活动的各方发放和维护数字证书，以确认各方的真实身份，保证电子交易整个过程安全稳定进行。</a:t>
            </a:r>
          </a:p>
        </p:txBody>
      </p:sp>
      <p:sp>
        <p:nvSpPr>
          <p:cNvPr id="12" name="文本框 11">
            <a:extLst>
              <a:ext uri="{FF2B5EF4-FFF2-40B4-BE49-F238E27FC236}">
                <a16:creationId xmlns:a16="http://schemas.microsoft.com/office/drawing/2014/main" id="{128CF11A-58AC-97B3-EDA5-C54B0693B2BD}"/>
              </a:ext>
            </a:extLst>
          </p:cNvPr>
          <p:cNvSpPr txBox="1"/>
          <p:nvPr/>
        </p:nvSpPr>
        <p:spPr>
          <a:xfrm>
            <a:off x="1668782" y="2287150"/>
            <a:ext cx="190847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2. </a:t>
            </a:r>
            <a:r>
              <a:rPr kumimoji="1" lang="zh-CN" altLang="en-US" sz="2400" b="0" i="0" u="none" strike="noStrike" kern="1200" cap="none" spc="0" normalizeH="0" baseline="0" noProof="0" dirty="0">
                <a:ln>
                  <a:noFill/>
                </a:ln>
                <a:solidFill>
                  <a:srgbClr val="44546A"/>
                </a:solidFill>
                <a:effectLst/>
                <a:uLnTx/>
                <a:uFillTx/>
                <a:cs typeface="+mn-ea"/>
                <a:sym typeface="+mn-lt"/>
              </a:rPr>
              <a:t>认证中心</a:t>
            </a:r>
          </a:p>
        </p:txBody>
      </p:sp>
      <p:grpSp>
        <p:nvGrpSpPr>
          <p:cNvPr id="13" name="Group 102">
            <a:extLst>
              <a:ext uri="{FF2B5EF4-FFF2-40B4-BE49-F238E27FC236}">
                <a16:creationId xmlns:a16="http://schemas.microsoft.com/office/drawing/2014/main" id="{0B85EB72-1422-A5A9-D2A9-F45953123C45}"/>
              </a:ext>
            </a:extLst>
          </p:cNvPr>
          <p:cNvGrpSpPr/>
          <p:nvPr/>
        </p:nvGrpSpPr>
        <p:grpSpPr>
          <a:xfrm>
            <a:off x="1173255" y="2236675"/>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913D995D-1FB4-8F97-4CD7-AF4677024D95}"/>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C977A97A-C1BE-00F5-464A-084A576CE532}"/>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6699C6A9-CE1B-DAAD-334B-7F5EB5396494}"/>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407E0FF4-87D2-D672-C8C6-644C277C3B66}"/>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121388856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482576" y="1538377"/>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692235" y="1664790"/>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491894" y="2203492"/>
            <a:ext cx="7192362"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商家是指向客户提供商品或服务的单位或个人。在电子支付系统中，它必须能够根据客户发出的支付指令向金融机构请求结算，这一过程一般是由商家设置的一台专门的服务器来处理的。</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182662" y="1674498"/>
            <a:ext cx="1189562"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1. </a:t>
            </a:r>
            <a:r>
              <a:rPr kumimoji="1" lang="zh-CN" altLang="en-US" sz="2400" b="0" i="0" u="none" strike="noStrike" kern="1200" cap="none" spc="0" normalizeH="0" baseline="0" noProof="0" dirty="0">
                <a:ln>
                  <a:noFill/>
                </a:ln>
                <a:solidFill>
                  <a:srgbClr val="44546A"/>
                </a:solidFill>
                <a:effectLst/>
                <a:uLnTx/>
                <a:uFillTx/>
                <a:cs typeface="+mn-ea"/>
                <a:sym typeface="+mn-lt"/>
              </a:rPr>
              <a:t>商家</a:t>
            </a:r>
          </a:p>
        </p:txBody>
      </p:sp>
      <p:sp>
        <p:nvSpPr>
          <p:cNvPr id="39" name="文本框 38">
            <a:extLst>
              <a:ext uri="{FF2B5EF4-FFF2-40B4-BE49-F238E27FC236}">
                <a16:creationId xmlns:a16="http://schemas.microsoft.com/office/drawing/2014/main" id="{A246F51C-7F6A-0E4B-B13E-BB2F344D9381}"/>
              </a:ext>
            </a:extLst>
          </p:cNvPr>
          <p:cNvSpPr txBox="1"/>
          <p:nvPr/>
        </p:nvSpPr>
        <p:spPr>
          <a:xfrm>
            <a:off x="4044821" y="883145"/>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电子支付的基本构成</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4058073" y="527065"/>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0" name="矩形 9">
            <a:extLst>
              <a:ext uri="{FF2B5EF4-FFF2-40B4-BE49-F238E27FC236}">
                <a16:creationId xmlns:a16="http://schemas.microsoft.com/office/drawing/2014/main" id="{C51203DE-E4A4-8AA2-560E-38E4B7984E9E}"/>
              </a:ext>
            </a:extLst>
          </p:cNvPr>
          <p:cNvSpPr/>
          <p:nvPr/>
        </p:nvSpPr>
        <p:spPr>
          <a:xfrm>
            <a:off x="1020855" y="211128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EE82DDF1-920C-CFA2-DAC5-7446C955677F}"/>
              </a:ext>
            </a:extLst>
          </p:cNvPr>
          <p:cNvSpPr txBox="1"/>
          <p:nvPr/>
        </p:nvSpPr>
        <p:spPr>
          <a:xfrm>
            <a:off x="2072732" y="2831838"/>
            <a:ext cx="7033068"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认证中心是交易各方都信任的公正的第三方中介机构，它主要负责为参与电子交易活动的各方发放和维护数字证书，以确认各方的真实身份，保证电子交易整个过程安全稳定进行。</a:t>
            </a:r>
          </a:p>
        </p:txBody>
      </p:sp>
      <p:sp>
        <p:nvSpPr>
          <p:cNvPr id="12" name="文本框 11">
            <a:extLst>
              <a:ext uri="{FF2B5EF4-FFF2-40B4-BE49-F238E27FC236}">
                <a16:creationId xmlns:a16="http://schemas.microsoft.com/office/drawing/2014/main" id="{128CF11A-58AC-97B3-EDA5-C54B0693B2BD}"/>
              </a:ext>
            </a:extLst>
          </p:cNvPr>
          <p:cNvSpPr txBox="1"/>
          <p:nvPr/>
        </p:nvSpPr>
        <p:spPr>
          <a:xfrm>
            <a:off x="1668782" y="2287150"/>
            <a:ext cx="190847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2. </a:t>
            </a:r>
            <a:r>
              <a:rPr kumimoji="1" lang="zh-CN" altLang="en-US" sz="2400" b="0" i="0" u="none" strike="noStrike" kern="1200" cap="none" spc="0" normalizeH="0" baseline="0" noProof="0" dirty="0">
                <a:ln>
                  <a:noFill/>
                </a:ln>
                <a:solidFill>
                  <a:srgbClr val="44546A"/>
                </a:solidFill>
                <a:effectLst/>
                <a:uLnTx/>
                <a:uFillTx/>
                <a:cs typeface="+mn-ea"/>
                <a:sym typeface="+mn-lt"/>
              </a:rPr>
              <a:t>认证中心</a:t>
            </a:r>
          </a:p>
        </p:txBody>
      </p:sp>
      <p:grpSp>
        <p:nvGrpSpPr>
          <p:cNvPr id="13" name="Group 102">
            <a:extLst>
              <a:ext uri="{FF2B5EF4-FFF2-40B4-BE49-F238E27FC236}">
                <a16:creationId xmlns:a16="http://schemas.microsoft.com/office/drawing/2014/main" id="{0B85EB72-1422-A5A9-D2A9-F45953123C45}"/>
              </a:ext>
            </a:extLst>
          </p:cNvPr>
          <p:cNvGrpSpPr/>
          <p:nvPr/>
        </p:nvGrpSpPr>
        <p:grpSpPr>
          <a:xfrm>
            <a:off x="1173255" y="2236675"/>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913D995D-1FB4-8F97-4CD7-AF4677024D95}"/>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C977A97A-C1BE-00F5-464A-084A576CE532}"/>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6699C6A9-CE1B-DAAD-334B-7F5EB5396494}"/>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407E0FF4-87D2-D672-C8C6-644C277C3B66}"/>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9" name="矩形 18">
            <a:extLst>
              <a:ext uri="{FF2B5EF4-FFF2-40B4-BE49-F238E27FC236}">
                <a16:creationId xmlns:a16="http://schemas.microsoft.com/office/drawing/2014/main" id="{E4ED3B08-4A4E-E49D-87C1-285F979119C4}"/>
              </a:ext>
            </a:extLst>
          </p:cNvPr>
          <p:cNvSpPr/>
          <p:nvPr/>
        </p:nvSpPr>
        <p:spPr>
          <a:xfrm>
            <a:off x="1526051" y="2739380"/>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id="{EAA35BCA-036E-724A-2B00-E3B6EB8CAD71}"/>
              </a:ext>
            </a:extLst>
          </p:cNvPr>
          <p:cNvSpPr txBox="1"/>
          <p:nvPr/>
        </p:nvSpPr>
        <p:spPr>
          <a:xfrm>
            <a:off x="2744452" y="3473525"/>
            <a:ext cx="6831132"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支付网关是完成银行网络和因特网之间的通信、协议转换和进行数据加、解密，保护银行内部网络安全的一组服务器。</a:t>
            </a:r>
          </a:p>
        </p:txBody>
      </p:sp>
      <p:sp>
        <p:nvSpPr>
          <p:cNvPr id="21" name="文本框 20">
            <a:extLst>
              <a:ext uri="{FF2B5EF4-FFF2-40B4-BE49-F238E27FC236}">
                <a16:creationId xmlns:a16="http://schemas.microsoft.com/office/drawing/2014/main" id="{FEFC1D37-C3C2-D190-B330-B37754418DE1}"/>
              </a:ext>
            </a:extLst>
          </p:cNvPr>
          <p:cNvSpPr txBox="1"/>
          <p:nvPr/>
        </p:nvSpPr>
        <p:spPr>
          <a:xfrm>
            <a:off x="2124746" y="2906964"/>
            <a:ext cx="186976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3. </a:t>
            </a:r>
            <a:r>
              <a:rPr kumimoji="1" lang="zh-CN" altLang="en-US" sz="2400" b="0" i="0" u="none" strike="noStrike" kern="1200" cap="none" spc="0" normalizeH="0" baseline="0" noProof="0" dirty="0">
                <a:ln>
                  <a:noFill/>
                </a:ln>
                <a:solidFill>
                  <a:srgbClr val="44546A"/>
                </a:solidFill>
                <a:effectLst/>
                <a:uLnTx/>
                <a:uFillTx/>
                <a:cs typeface="+mn-ea"/>
                <a:sym typeface="+mn-lt"/>
              </a:rPr>
              <a:t>支付网关</a:t>
            </a:r>
          </a:p>
        </p:txBody>
      </p:sp>
      <p:grpSp>
        <p:nvGrpSpPr>
          <p:cNvPr id="22" name="Group 114">
            <a:extLst>
              <a:ext uri="{FF2B5EF4-FFF2-40B4-BE49-F238E27FC236}">
                <a16:creationId xmlns:a16="http://schemas.microsoft.com/office/drawing/2014/main" id="{C7116C04-7628-B8E5-C984-6ACEF9D68DC5}"/>
              </a:ext>
            </a:extLst>
          </p:cNvPr>
          <p:cNvGrpSpPr/>
          <p:nvPr/>
        </p:nvGrpSpPr>
        <p:grpSpPr>
          <a:xfrm>
            <a:off x="1623184" y="2848417"/>
            <a:ext cx="512866" cy="442126"/>
            <a:chOff x="4411663" y="2727325"/>
            <a:chExt cx="552451" cy="476251"/>
          </a:xfrm>
          <a:solidFill>
            <a:schemeClr val="tx2"/>
          </a:solidFill>
        </p:grpSpPr>
        <p:sp>
          <p:nvSpPr>
            <p:cNvPr id="23" name="Freeform 153">
              <a:extLst>
                <a:ext uri="{FF2B5EF4-FFF2-40B4-BE49-F238E27FC236}">
                  <a16:creationId xmlns:a16="http://schemas.microsoft.com/office/drawing/2014/main" id="{742DAED9-5AC1-4ED3-9213-F33B4F1BA613}"/>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4">
              <a:extLst>
                <a:ext uri="{FF2B5EF4-FFF2-40B4-BE49-F238E27FC236}">
                  <a16:creationId xmlns:a16="http://schemas.microsoft.com/office/drawing/2014/main" id="{FB19985A-F83B-5C3E-8801-EA8788420799}"/>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5">
              <a:extLst>
                <a:ext uri="{FF2B5EF4-FFF2-40B4-BE49-F238E27FC236}">
                  <a16:creationId xmlns:a16="http://schemas.microsoft.com/office/drawing/2014/main" id="{8CCB9FEE-68F2-E04B-4AC4-B2D4CE83DC1D}"/>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6" name="Freeform 156">
              <a:extLst>
                <a:ext uri="{FF2B5EF4-FFF2-40B4-BE49-F238E27FC236}">
                  <a16:creationId xmlns:a16="http://schemas.microsoft.com/office/drawing/2014/main" id="{194CD5E1-9955-5E41-E303-4566125D290E}"/>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405506708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animBg="1"/>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482576" y="1538377"/>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692235" y="1664790"/>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491894" y="2203492"/>
            <a:ext cx="7192362"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商家是指向客户提供商品或服务的单位或个人。在电子支付系统中，它必须能够根据客户发出的支付指令向金融机构请求结算，这一过程一般是由商家设置的一台专门的服务器来处理的。</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182662" y="1674498"/>
            <a:ext cx="1189562"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1. </a:t>
            </a:r>
            <a:r>
              <a:rPr kumimoji="1" lang="zh-CN" altLang="en-US" sz="2400" b="0" i="0" u="none" strike="noStrike" kern="1200" cap="none" spc="0" normalizeH="0" baseline="0" noProof="0" dirty="0">
                <a:ln>
                  <a:noFill/>
                </a:ln>
                <a:solidFill>
                  <a:srgbClr val="44546A"/>
                </a:solidFill>
                <a:effectLst/>
                <a:uLnTx/>
                <a:uFillTx/>
                <a:cs typeface="+mn-ea"/>
                <a:sym typeface="+mn-lt"/>
              </a:rPr>
              <a:t>商家</a:t>
            </a:r>
          </a:p>
        </p:txBody>
      </p:sp>
      <p:sp>
        <p:nvSpPr>
          <p:cNvPr id="39" name="文本框 38">
            <a:extLst>
              <a:ext uri="{FF2B5EF4-FFF2-40B4-BE49-F238E27FC236}">
                <a16:creationId xmlns:a16="http://schemas.microsoft.com/office/drawing/2014/main" id="{A246F51C-7F6A-0E4B-B13E-BB2F344D9381}"/>
              </a:ext>
            </a:extLst>
          </p:cNvPr>
          <p:cNvSpPr txBox="1"/>
          <p:nvPr/>
        </p:nvSpPr>
        <p:spPr>
          <a:xfrm>
            <a:off x="4044821" y="883145"/>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电子支付的基本构成</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4058073" y="527065"/>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0" name="矩形 9">
            <a:extLst>
              <a:ext uri="{FF2B5EF4-FFF2-40B4-BE49-F238E27FC236}">
                <a16:creationId xmlns:a16="http://schemas.microsoft.com/office/drawing/2014/main" id="{C51203DE-E4A4-8AA2-560E-38E4B7984E9E}"/>
              </a:ext>
            </a:extLst>
          </p:cNvPr>
          <p:cNvSpPr/>
          <p:nvPr/>
        </p:nvSpPr>
        <p:spPr>
          <a:xfrm>
            <a:off x="1020855" y="211128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EE82DDF1-920C-CFA2-DAC5-7446C955677F}"/>
              </a:ext>
            </a:extLst>
          </p:cNvPr>
          <p:cNvSpPr txBox="1"/>
          <p:nvPr/>
        </p:nvSpPr>
        <p:spPr>
          <a:xfrm>
            <a:off x="2072732" y="2831838"/>
            <a:ext cx="7033068"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认证中心是交易各方都信任的公正的第三方中介机构，它主要负责为参与电子交易活动的各方发放和维护数字证书，以确认各方的真实身份，保证电子交易整个过程安全稳定进行。</a:t>
            </a:r>
          </a:p>
        </p:txBody>
      </p:sp>
      <p:sp>
        <p:nvSpPr>
          <p:cNvPr id="12" name="文本框 11">
            <a:extLst>
              <a:ext uri="{FF2B5EF4-FFF2-40B4-BE49-F238E27FC236}">
                <a16:creationId xmlns:a16="http://schemas.microsoft.com/office/drawing/2014/main" id="{128CF11A-58AC-97B3-EDA5-C54B0693B2BD}"/>
              </a:ext>
            </a:extLst>
          </p:cNvPr>
          <p:cNvSpPr txBox="1"/>
          <p:nvPr/>
        </p:nvSpPr>
        <p:spPr>
          <a:xfrm>
            <a:off x="1668782" y="2287150"/>
            <a:ext cx="190847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2. </a:t>
            </a:r>
            <a:r>
              <a:rPr kumimoji="1" lang="zh-CN" altLang="en-US" sz="2400" b="0" i="0" u="none" strike="noStrike" kern="1200" cap="none" spc="0" normalizeH="0" baseline="0" noProof="0" dirty="0">
                <a:ln>
                  <a:noFill/>
                </a:ln>
                <a:solidFill>
                  <a:srgbClr val="44546A"/>
                </a:solidFill>
                <a:effectLst/>
                <a:uLnTx/>
                <a:uFillTx/>
                <a:cs typeface="+mn-ea"/>
                <a:sym typeface="+mn-lt"/>
              </a:rPr>
              <a:t>认证中心</a:t>
            </a:r>
          </a:p>
        </p:txBody>
      </p:sp>
      <p:grpSp>
        <p:nvGrpSpPr>
          <p:cNvPr id="13" name="Group 102">
            <a:extLst>
              <a:ext uri="{FF2B5EF4-FFF2-40B4-BE49-F238E27FC236}">
                <a16:creationId xmlns:a16="http://schemas.microsoft.com/office/drawing/2014/main" id="{0B85EB72-1422-A5A9-D2A9-F45953123C45}"/>
              </a:ext>
            </a:extLst>
          </p:cNvPr>
          <p:cNvGrpSpPr/>
          <p:nvPr/>
        </p:nvGrpSpPr>
        <p:grpSpPr>
          <a:xfrm>
            <a:off x="1173255" y="2236675"/>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913D995D-1FB4-8F97-4CD7-AF4677024D95}"/>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C977A97A-C1BE-00F5-464A-084A576CE532}"/>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6699C6A9-CE1B-DAAD-334B-7F5EB5396494}"/>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407E0FF4-87D2-D672-C8C6-644C277C3B66}"/>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9" name="矩形 18">
            <a:extLst>
              <a:ext uri="{FF2B5EF4-FFF2-40B4-BE49-F238E27FC236}">
                <a16:creationId xmlns:a16="http://schemas.microsoft.com/office/drawing/2014/main" id="{E4ED3B08-4A4E-E49D-87C1-285F979119C4}"/>
              </a:ext>
            </a:extLst>
          </p:cNvPr>
          <p:cNvSpPr/>
          <p:nvPr/>
        </p:nvSpPr>
        <p:spPr>
          <a:xfrm>
            <a:off x="1526051" y="2739380"/>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id="{EAA35BCA-036E-724A-2B00-E3B6EB8CAD71}"/>
              </a:ext>
            </a:extLst>
          </p:cNvPr>
          <p:cNvSpPr txBox="1"/>
          <p:nvPr/>
        </p:nvSpPr>
        <p:spPr>
          <a:xfrm>
            <a:off x="2744452" y="3473525"/>
            <a:ext cx="6831132"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支付网关是完成银行网络和因特网之间的通信、协议转换和进行数据加、解密，保护银行内部网络安全的一组服务器。</a:t>
            </a:r>
          </a:p>
        </p:txBody>
      </p:sp>
      <p:sp>
        <p:nvSpPr>
          <p:cNvPr id="21" name="文本框 20">
            <a:extLst>
              <a:ext uri="{FF2B5EF4-FFF2-40B4-BE49-F238E27FC236}">
                <a16:creationId xmlns:a16="http://schemas.microsoft.com/office/drawing/2014/main" id="{FEFC1D37-C3C2-D190-B330-B37754418DE1}"/>
              </a:ext>
            </a:extLst>
          </p:cNvPr>
          <p:cNvSpPr txBox="1"/>
          <p:nvPr/>
        </p:nvSpPr>
        <p:spPr>
          <a:xfrm>
            <a:off x="2124746" y="2906964"/>
            <a:ext cx="186976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3. </a:t>
            </a:r>
            <a:r>
              <a:rPr kumimoji="1" lang="zh-CN" altLang="en-US" sz="2400" b="0" i="0" u="none" strike="noStrike" kern="1200" cap="none" spc="0" normalizeH="0" baseline="0" noProof="0" dirty="0">
                <a:ln>
                  <a:noFill/>
                </a:ln>
                <a:solidFill>
                  <a:srgbClr val="44546A"/>
                </a:solidFill>
                <a:effectLst/>
                <a:uLnTx/>
                <a:uFillTx/>
                <a:cs typeface="+mn-ea"/>
                <a:sym typeface="+mn-lt"/>
              </a:rPr>
              <a:t>支付网关</a:t>
            </a:r>
          </a:p>
        </p:txBody>
      </p:sp>
      <p:grpSp>
        <p:nvGrpSpPr>
          <p:cNvPr id="22" name="Group 114">
            <a:extLst>
              <a:ext uri="{FF2B5EF4-FFF2-40B4-BE49-F238E27FC236}">
                <a16:creationId xmlns:a16="http://schemas.microsoft.com/office/drawing/2014/main" id="{C7116C04-7628-B8E5-C984-6ACEF9D68DC5}"/>
              </a:ext>
            </a:extLst>
          </p:cNvPr>
          <p:cNvGrpSpPr/>
          <p:nvPr/>
        </p:nvGrpSpPr>
        <p:grpSpPr>
          <a:xfrm>
            <a:off x="1623184" y="2848417"/>
            <a:ext cx="512866" cy="442126"/>
            <a:chOff x="4411663" y="2727325"/>
            <a:chExt cx="552451" cy="476251"/>
          </a:xfrm>
          <a:solidFill>
            <a:schemeClr val="tx2"/>
          </a:solidFill>
        </p:grpSpPr>
        <p:sp>
          <p:nvSpPr>
            <p:cNvPr id="23" name="Freeform 153">
              <a:extLst>
                <a:ext uri="{FF2B5EF4-FFF2-40B4-BE49-F238E27FC236}">
                  <a16:creationId xmlns:a16="http://schemas.microsoft.com/office/drawing/2014/main" id="{742DAED9-5AC1-4ED3-9213-F33B4F1BA613}"/>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4">
              <a:extLst>
                <a:ext uri="{FF2B5EF4-FFF2-40B4-BE49-F238E27FC236}">
                  <a16:creationId xmlns:a16="http://schemas.microsoft.com/office/drawing/2014/main" id="{FB19985A-F83B-5C3E-8801-EA8788420799}"/>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5">
              <a:extLst>
                <a:ext uri="{FF2B5EF4-FFF2-40B4-BE49-F238E27FC236}">
                  <a16:creationId xmlns:a16="http://schemas.microsoft.com/office/drawing/2014/main" id="{8CCB9FEE-68F2-E04B-4AC4-B2D4CE83DC1D}"/>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6" name="Freeform 156">
              <a:extLst>
                <a:ext uri="{FF2B5EF4-FFF2-40B4-BE49-F238E27FC236}">
                  <a16:creationId xmlns:a16="http://schemas.microsoft.com/office/drawing/2014/main" id="{194CD5E1-9955-5E41-E303-4566125D290E}"/>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28" name="矩形 27">
            <a:extLst>
              <a:ext uri="{FF2B5EF4-FFF2-40B4-BE49-F238E27FC236}">
                <a16:creationId xmlns:a16="http://schemas.microsoft.com/office/drawing/2014/main" id="{5210E945-C4A4-7423-B08A-CB95D0756485}"/>
              </a:ext>
            </a:extLst>
          </p:cNvPr>
          <p:cNvSpPr/>
          <p:nvPr/>
        </p:nvSpPr>
        <p:spPr>
          <a:xfrm>
            <a:off x="2124746" y="3325157"/>
            <a:ext cx="9340221"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文本框 28">
            <a:extLst>
              <a:ext uri="{FF2B5EF4-FFF2-40B4-BE49-F238E27FC236}">
                <a16:creationId xmlns:a16="http://schemas.microsoft.com/office/drawing/2014/main" id="{DD83FCBE-4549-EFA7-451E-6D1F19061953}"/>
              </a:ext>
            </a:extLst>
          </p:cNvPr>
          <p:cNvSpPr txBox="1"/>
          <p:nvPr/>
        </p:nvSpPr>
        <p:spPr>
          <a:xfrm>
            <a:off x="2772603" y="4074808"/>
            <a:ext cx="7740164"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客户银行是指为客户提供资金账户和网络支付工具的银行，在利用银行卡作为支付工具的网络支付体系中，客户银行又被称为发卡行。</a:t>
            </a:r>
          </a:p>
        </p:txBody>
      </p:sp>
      <p:sp>
        <p:nvSpPr>
          <p:cNvPr id="30" name="文本框 29">
            <a:extLst>
              <a:ext uri="{FF2B5EF4-FFF2-40B4-BE49-F238E27FC236}">
                <a16:creationId xmlns:a16="http://schemas.microsoft.com/office/drawing/2014/main" id="{5778D486-94D7-3818-D7FF-09712D43CB23}"/>
              </a:ext>
            </a:extLst>
          </p:cNvPr>
          <p:cNvSpPr txBox="1"/>
          <p:nvPr/>
        </p:nvSpPr>
        <p:spPr>
          <a:xfrm>
            <a:off x="2670110" y="3392339"/>
            <a:ext cx="181653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4. </a:t>
            </a:r>
            <a:r>
              <a:rPr kumimoji="1" lang="zh-CN" altLang="en-US" sz="2400" b="0" i="0" u="none" strike="noStrike" kern="1200" cap="none" spc="0" normalizeH="0" baseline="0" noProof="0" dirty="0">
                <a:ln>
                  <a:noFill/>
                </a:ln>
                <a:solidFill>
                  <a:srgbClr val="44546A"/>
                </a:solidFill>
                <a:effectLst/>
                <a:uLnTx/>
                <a:uFillTx/>
                <a:cs typeface="+mn-ea"/>
                <a:sym typeface="+mn-lt"/>
              </a:rPr>
              <a:t>客户银行</a:t>
            </a:r>
          </a:p>
        </p:txBody>
      </p:sp>
      <p:grpSp>
        <p:nvGrpSpPr>
          <p:cNvPr id="31" name="Group 111">
            <a:extLst>
              <a:ext uri="{FF2B5EF4-FFF2-40B4-BE49-F238E27FC236}">
                <a16:creationId xmlns:a16="http://schemas.microsoft.com/office/drawing/2014/main" id="{62163BDB-9707-FA25-EED1-30754BB14698}"/>
              </a:ext>
            </a:extLst>
          </p:cNvPr>
          <p:cNvGrpSpPr/>
          <p:nvPr/>
        </p:nvGrpSpPr>
        <p:grpSpPr>
          <a:xfrm>
            <a:off x="2184345" y="3420514"/>
            <a:ext cx="444450" cy="443173"/>
            <a:chOff x="8153400" y="2690813"/>
            <a:chExt cx="552450" cy="550862"/>
          </a:xfrm>
          <a:solidFill>
            <a:schemeClr val="tx2"/>
          </a:solidFill>
        </p:grpSpPr>
        <p:sp>
          <p:nvSpPr>
            <p:cNvPr id="32" name="Freeform 123">
              <a:extLst>
                <a:ext uri="{FF2B5EF4-FFF2-40B4-BE49-F238E27FC236}">
                  <a16:creationId xmlns:a16="http://schemas.microsoft.com/office/drawing/2014/main" id="{6AA0253A-6B05-5885-F1EA-153579CAFFF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3" name="Freeform 124">
              <a:extLst>
                <a:ext uri="{FF2B5EF4-FFF2-40B4-BE49-F238E27FC236}">
                  <a16:creationId xmlns:a16="http://schemas.microsoft.com/office/drawing/2014/main" id="{E00CA74B-6E40-A242-37E8-68D047651D63}"/>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130832772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animBg="1"/>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482576" y="1538377"/>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692235" y="1664790"/>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491894" y="2203492"/>
            <a:ext cx="7192362"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商家是指向客户提供商品或服务的单位或个人。在电子支付系统中，它必须能够根据客户发出的支付指令向金融机构请求结算，这一过程一般是由商家设置的一台专门的服务器来处理的。</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182662" y="1674498"/>
            <a:ext cx="1189562"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1. </a:t>
            </a:r>
            <a:r>
              <a:rPr kumimoji="1" lang="zh-CN" altLang="en-US" sz="2400" b="0" i="0" u="none" strike="noStrike" kern="1200" cap="none" spc="0" normalizeH="0" baseline="0" noProof="0" dirty="0">
                <a:ln>
                  <a:noFill/>
                </a:ln>
                <a:solidFill>
                  <a:srgbClr val="44546A"/>
                </a:solidFill>
                <a:effectLst/>
                <a:uLnTx/>
                <a:uFillTx/>
                <a:cs typeface="+mn-ea"/>
                <a:sym typeface="+mn-lt"/>
              </a:rPr>
              <a:t>商家</a:t>
            </a:r>
          </a:p>
        </p:txBody>
      </p:sp>
      <p:sp>
        <p:nvSpPr>
          <p:cNvPr id="39" name="文本框 38">
            <a:extLst>
              <a:ext uri="{FF2B5EF4-FFF2-40B4-BE49-F238E27FC236}">
                <a16:creationId xmlns:a16="http://schemas.microsoft.com/office/drawing/2014/main" id="{A246F51C-7F6A-0E4B-B13E-BB2F344D9381}"/>
              </a:ext>
            </a:extLst>
          </p:cNvPr>
          <p:cNvSpPr txBox="1"/>
          <p:nvPr/>
        </p:nvSpPr>
        <p:spPr>
          <a:xfrm>
            <a:off x="4044821" y="883145"/>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电子支付的基本构成</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4058073" y="527065"/>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0" name="矩形 9">
            <a:extLst>
              <a:ext uri="{FF2B5EF4-FFF2-40B4-BE49-F238E27FC236}">
                <a16:creationId xmlns:a16="http://schemas.microsoft.com/office/drawing/2014/main" id="{C51203DE-E4A4-8AA2-560E-38E4B7984E9E}"/>
              </a:ext>
            </a:extLst>
          </p:cNvPr>
          <p:cNvSpPr/>
          <p:nvPr/>
        </p:nvSpPr>
        <p:spPr>
          <a:xfrm>
            <a:off x="1020855" y="211128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EE82DDF1-920C-CFA2-DAC5-7446C955677F}"/>
              </a:ext>
            </a:extLst>
          </p:cNvPr>
          <p:cNvSpPr txBox="1"/>
          <p:nvPr/>
        </p:nvSpPr>
        <p:spPr>
          <a:xfrm>
            <a:off x="2072732" y="2831838"/>
            <a:ext cx="7033068"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认证中心是交易各方都信任的公正的第三方中介机构，它主要负责为参与电子交易活动的各方发放和维护数字证书，以确认各方的真实身份，保证电子交易整个过程安全稳定进行。</a:t>
            </a:r>
          </a:p>
        </p:txBody>
      </p:sp>
      <p:sp>
        <p:nvSpPr>
          <p:cNvPr id="12" name="文本框 11">
            <a:extLst>
              <a:ext uri="{FF2B5EF4-FFF2-40B4-BE49-F238E27FC236}">
                <a16:creationId xmlns:a16="http://schemas.microsoft.com/office/drawing/2014/main" id="{128CF11A-58AC-97B3-EDA5-C54B0693B2BD}"/>
              </a:ext>
            </a:extLst>
          </p:cNvPr>
          <p:cNvSpPr txBox="1"/>
          <p:nvPr/>
        </p:nvSpPr>
        <p:spPr>
          <a:xfrm>
            <a:off x="1668782" y="2287150"/>
            <a:ext cx="190847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2. </a:t>
            </a:r>
            <a:r>
              <a:rPr kumimoji="1" lang="zh-CN" altLang="en-US" sz="2400" b="0" i="0" u="none" strike="noStrike" kern="1200" cap="none" spc="0" normalizeH="0" baseline="0" noProof="0" dirty="0">
                <a:ln>
                  <a:noFill/>
                </a:ln>
                <a:solidFill>
                  <a:srgbClr val="44546A"/>
                </a:solidFill>
                <a:effectLst/>
                <a:uLnTx/>
                <a:uFillTx/>
                <a:cs typeface="+mn-ea"/>
                <a:sym typeface="+mn-lt"/>
              </a:rPr>
              <a:t>认证中心</a:t>
            </a:r>
          </a:p>
        </p:txBody>
      </p:sp>
      <p:grpSp>
        <p:nvGrpSpPr>
          <p:cNvPr id="13" name="Group 102">
            <a:extLst>
              <a:ext uri="{FF2B5EF4-FFF2-40B4-BE49-F238E27FC236}">
                <a16:creationId xmlns:a16="http://schemas.microsoft.com/office/drawing/2014/main" id="{0B85EB72-1422-A5A9-D2A9-F45953123C45}"/>
              </a:ext>
            </a:extLst>
          </p:cNvPr>
          <p:cNvGrpSpPr/>
          <p:nvPr/>
        </p:nvGrpSpPr>
        <p:grpSpPr>
          <a:xfrm>
            <a:off x="1173255" y="2236675"/>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913D995D-1FB4-8F97-4CD7-AF4677024D95}"/>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C977A97A-C1BE-00F5-464A-084A576CE532}"/>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6699C6A9-CE1B-DAAD-334B-7F5EB5396494}"/>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407E0FF4-87D2-D672-C8C6-644C277C3B66}"/>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9" name="矩形 18">
            <a:extLst>
              <a:ext uri="{FF2B5EF4-FFF2-40B4-BE49-F238E27FC236}">
                <a16:creationId xmlns:a16="http://schemas.microsoft.com/office/drawing/2014/main" id="{E4ED3B08-4A4E-E49D-87C1-285F979119C4}"/>
              </a:ext>
            </a:extLst>
          </p:cNvPr>
          <p:cNvSpPr/>
          <p:nvPr/>
        </p:nvSpPr>
        <p:spPr>
          <a:xfrm>
            <a:off x="1526051" y="2739380"/>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id="{EAA35BCA-036E-724A-2B00-E3B6EB8CAD71}"/>
              </a:ext>
            </a:extLst>
          </p:cNvPr>
          <p:cNvSpPr txBox="1"/>
          <p:nvPr/>
        </p:nvSpPr>
        <p:spPr>
          <a:xfrm>
            <a:off x="2744452" y="3473525"/>
            <a:ext cx="6831132"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支付网关是完成银行网络和因特网之间的通信、协议转换和进行数据加、解密，保护银行内部网络安全的一组服务器。</a:t>
            </a:r>
          </a:p>
        </p:txBody>
      </p:sp>
      <p:sp>
        <p:nvSpPr>
          <p:cNvPr id="21" name="文本框 20">
            <a:extLst>
              <a:ext uri="{FF2B5EF4-FFF2-40B4-BE49-F238E27FC236}">
                <a16:creationId xmlns:a16="http://schemas.microsoft.com/office/drawing/2014/main" id="{FEFC1D37-C3C2-D190-B330-B37754418DE1}"/>
              </a:ext>
            </a:extLst>
          </p:cNvPr>
          <p:cNvSpPr txBox="1"/>
          <p:nvPr/>
        </p:nvSpPr>
        <p:spPr>
          <a:xfrm>
            <a:off x="2124746" y="2906964"/>
            <a:ext cx="186976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3. </a:t>
            </a:r>
            <a:r>
              <a:rPr kumimoji="1" lang="zh-CN" altLang="en-US" sz="2400" b="0" i="0" u="none" strike="noStrike" kern="1200" cap="none" spc="0" normalizeH="0" baseline="0" noProof="0" dirty="0">
                <a:ln>
                  <a:noFill/>
                </a:ln>
                <a:solidFill>
                  <a:srgbClr val="44546A"/>
                </a:solidFill>
                <a:effectLst/>
                <a:uLnTx/>
                <a:uFillTx/>
                <a:cs typeface="+mn-ea"/>
                <a:sym typeface="+mn-lt"/>
              </a:rPr>
              <a:t>支付网关</a:t>
            </a:r>
          </a:p>
        </p:txBody>
      </p:sp>
      <p:grpSp>
        <p:nvGrpSpPr>
          <p:cNvPr id="22" name="Group 114">
            <a:extLst>
              <a:ext uri="{FF2B5EF4-FFF2-40B4-BE49-F238E27FC236}">
                <a16:creationId xmlns:a16="http://schemas.microsoft.com/office/drawing/2014/main" id="{C7116C04-7628-B8E5-C984-6ACEF9D68DC5}"/>
              </a:ext>
            </a:extLst>
          </p:cNvPr>
          <p:cNvGrpSpPr/>
          <p:nvPr/>
        </p:nvGrpSpPr>
        <p:grpSpPr>
          <a:xfrm>
            <a:off x="1623184" y="2848417"/>
            <a:ext cx="512866" cy="442126"/>
            <a:chOff x="4411663" y="2727325"/>
            <a:chExt cx="552451" cy="476251"/>
          </a:xfrm>
          <a:solidFill>
            <a:schemeClr val="tx2"/>
          </a:solidFill>
        </p:grpSpPr>
        <p:sp>
          <p:nvSpPr>
            <p:cNvPr id="23" name="Freeform 153">
              <a:extLst>
                <a:ext uri="{FF2B5EF4-FFF2-40B4-BE49-F238E27FC236}">
                  <a16:creationId xmlns:a16="http://schemas.microsoft.com/office/drawing/2014/main" id="{742DAED9-5AC1-4ED3-9213-F33B4F1BA613}"/>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4">
              <a:extLst>
                <a:ext uri="{FF2B5EF4-FFF2-40B4-BE49-F238E27FC236}">
                  <a16:creationId xmlns:a16="http://schemas.microsoft.com/office/drawing/2014/main" id="{FB19985A-F83B-5C3E-8801-EA8788420799}"/>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5">
              <a:extLst>
                <a:ext uri="{FF2B5EF4-FFF2-40B4-BE49-F238E27FC236}">
                  <a16:creationId xmlns:a16="http://schemas.microsoft.com/office/drawing/2014/main" id="{8CCB9FEE-68F2-E04B-4AC4-B2D4CE83DC1D}"/>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6" name="Freeform 156">
              <a:extLst>
                <a:ext uri="{FF2B5EF4-FFF2-40B4-BE49-F238E27FC236}">
                  <a16:creationId xmlns:a16="http://schemas.microsoft.com/office/drawing/2014/main" id="{194CD5E1-9955-5E41-E303-4566125D290E}"/>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28" name="矩形 27">
            <a:extLst>
              <a:ext uri="{FF2B5EF4-FFF2-40B4-BE49-F238E27FC236}">
                <a16:creationId xmlns:a16="http://schemas.microsoft.com/office/drawing/2014/main" id="{5210E945-C4A4-7423-B08A-CB95D0756485}"/>
              </a:ext>
            </a:extLst>
          </p:cNvPr>
          <p:cNvSpPr/>
          <p:nvPr/>
        </p:nvSpPr>
        <p:spPr>
          <a:xfrm>
            <a:off x="2124746" y="3325157"/>
            <a:ext cx="9340221"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文本框 28">
            <a:extLst>
              <a:ext uri="{FF2B5EF4-FFF2-40B4-BE49-F238E27FC236}">
                <a16:creationId xmlns:a16="http://schemas.microsoft.com/office/drawing/2014/main" id="{DD83FCBE-4549-EFA7-451E-6D1F19061953}"/>
              </a:ext>
            </a:extLst>
          </p:cNvPr>
          <p:cNvSpPr txBox="1"/>
          <p:nvPr/>
        </p:nvSpPr>
        <p:spPr>
          <a:xfrm>
            <a:off x="2772603" y="4074808"/>
            <a:ext cx="7740164"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客户银行是指为客户提供资金账户和网络支付工具的银行，在利用银行卡作为支付工具的网络支付体系中，客户银行又被称为发卡行。</a:t>
            </a:r>
          </a:p>
        </p:txBody>
      </p:sp>
      <p:sp>
        <p:nvSpPr>
          <p:cNvPr id="30" name="文本框 29">
            <a:extLst>
              <a:ext uri="{FF2B5EF4-FFF2-40B4-BE49-F238E27FC236}">
                <a16:creationId xmlns:a16="http://schemas.microsoft.com/office/drawing/2014/main" id="{5778D486-94D7-3818-D7FF-09712D43CB23}"/>
              </a:ext>
            </a:extLst>
          </p:cNvPr>
          <p:cNvSpPr txBox="1"/>
          <p:nvPr/>
        </p:nvSpPr>
        <p:spPr>
          <a:xfrm>
            <a:off x="2670110" y="3392339"/>
            <a:ext cx="181653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4. </a:t>
            </a:r>
            <a:r>
              <a:rPr kumimoji="1" lang="zh-CN" altLang="en-US" sz="2400" b="0" i="0" u="none" strike="noStrike" kern="1200" cap="none" spc="0" normalizeH="0" baseline="0" noProof="0" dirty="0">
                <a:ln>
                  <a:noFill/>
                </a:ln>
                <a:solidFill>
                  <a:srgbClr val="44546A"/>
                </a:solidFill>
                <a:effectLst/>
                <a:uLnTx/>
                <a:uFillTx/>
                <a:cs typeface="+mn-ea"/>
                <a:sym typeface="+mn-lt"/>
              </a:rPr>
              <a:t>客户银行</a:t>
            </a:r>
          </a:p>
        </p:txBody>
      </p:sp>
      <p:grpSp>
        <p:nvGrpSpPr>
          <p:cNvPr id="31" name="Group 111">
            <a:extLst>
              <a:ext uri="{FF2B5EF4-FFF2-40B4-BE49-F238E27FC236}">
                <a16:creationId xmlns:a16="http://schemas.microsoft.com/office/drawing/2014/main" id="{62163BDB-9707-FA25-EED1-30754BB14698}"/>
              </a:ext>
            </a:extLst>
          </p:cNvPr>
          <p:cNvGrpSpPr/>
          <p:nvPr/>
        </p:nvGrpSpPr>
        <p:grpSpPr>
          <a:xfrm>
            <a:off x="2184345" y="3420514"/>
            <a:ext cx="444450" cy="443173"/>
            <a:chOff x="8153400" y="2690813"/>
            <a:chExt cx="552450" cy="550862"/>
          </a:xfrm>
          <a:solidFill>
            <a:schemeClr val="tx2"/>
          </a:solidFill>
        </p:grpSpPr>
        <p:sp>
          <p:nvSpPr>
            <p:cNvPr id="32" name="Freeform 123">
              <a:extLst>
                <a:ext uri="{FF2B5EF4-FFF2-40B4-BE49-F238E27FC236}">
                  <a16:creationId xmlns:a16="http://schemas.microsoft.com/office/drawing/2014/main" id="{6AA0253A-6B05-5885-F1EA-153579CAFFF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3" name="Freeform 124">
              <a:extLst>
                <a:ext uri="{FF2B5EF4-FFF2-40B4-BE49-F238E27FC236}">
                  <a16:creationId xmlns:a16="http://schemas.microsoft.com/office/drawing/2014/main" id="{E00CA74B-6E40-A242-37E8-68D047651D63}"/>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5" name="矩形 34">
            <a:extLst>
              <a:ext uri="{FF2B5EF4-FFF2-40B4-BE49-F238E27FC236}">
                <a16:creationId xmlns:a16="http://schemas.microsoft.com/office/drawing/2014/main" id="{8B1626D5-5259-DB41-698B-1562A25BC15A}"/>
              </a:ext>
            </a:extLst>
          </p:cNvPr>
          <p:cNvSpPr/>
          <p:nvPr/>
        </p:nvSpPr>
        <p:spPr>
          <a:xfrm>
            <a:off x="2628795" y="381948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6" name="Group 107">
            <a:extLst>
              <a:ext uri="{FF2B5EF4-FFF2-40B4-BE49-F238E27FC236}">
                <a16:creationId xmlns:a16="http://schemas.microsoft.com/office/drawing/2014/main" id="{8B4BDB6F-4B8A-1087-BE1F-558F67B24093}"/>
              </a:ext>
            </a:extLst>
          </p:cNvPr>
          <p:cNvGrpSpPr/>
          <p:nvPr/>
        </p:nvGrpSpPr>
        <p:grpSpPr>
          <a:xfrm>
            <a:off x="2724702" y="3944673"/>
            <a:ext cx="342670" cy="383570"/>
            <a:chOff x="3471863" y="1916113"/>
            <a:chExt cx="492125" cy="550863"/>
          </a:xfrm>
          <a:solidFill>
            <a:schemeClr val="tx2"/>
          </a:solidFill>
        </p:grpSpPr>
        <p:sp>
          <p:nvSpPr>
            <p:cNvPr id="37" name="Freeform 70">
              <a:extLst>
                <a:ext uri="{FF2B5EF4-FFF2-40B4-BE49-F238E27FC236}">
                  <a16:creationId xmlns:a16="http://schemas.microsoft.com/office/drawing/2014/main" id="{BCE1805F-5C4F-5383-C5C5-1701FA45CC4B}"/>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8" name="Freeform 71">
              <a:extLst>
                <a:ext uri="{FF2B5EF4-FFF2-40B4-BE49-F238E27FC236}">
                  <a16:creationId xmlns:a16="http://schemas.microsoft.com/office/drawing/2014/main" id="{AD2B7189-CF83-0B80-B7FC-F475ECFE308C}"/>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41" name="Freeform 72">
              <a:extLst>
                <a:ext uri="{FF2B5EF4-FFF2-40B4-BE49-F238E27FC236}">
                  <a16:creationId xmlns:a16="http://schemas.microsoft.com/office/drawing/2014/main" id="{704C03B7-C06B-DD76-15F5-3C185A77A0FF}"/>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43" name="文本框 42">
            <a:extLst>
              <a:ext uri="{FF2B5EF4-FFF2-40B4-BE49-F238E27FC236}">
                <a16:creationId xmlns:a16="http://schemas.microsoft.com/office/drawing/2014/main" id="{CEBC16B3-0815-C34F-E98D-570304ACE1F3}"/>
              </a:ext>
            </a:extLst>
          </p:cNvPr>
          <p:cNvSpPr txBox="1"/>
          <p:nvPr/>
        </p:nvSpPr>
        <p:spPr>
          <a:xfrm>
            <a:off x="3872475" y="4557876"/>
            <a:ext cx="6661047"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商家银行是为商家提供资金账户的银行，因为商家银行是依据商家提供的合法账单来工作的，所以又被称为收单行。</a:t>
            </a:r>
          </a:p>
        </p:txBody>
      </p:sp>
      <p:sp>
        <p:nvSpPr>
          <p:cNvPr id="44" name="文本框 43">
            <a:extLst>
              <a:ext uri="{FF2B5EF4-FFF2-40B4-BE49-F238E27FC236}">
                <a16:creationId xmlns:a16="http://schemas.microsoft.com/office/drawing/2014/main" id="{7F86DBE8-0972-7D0B-FF06-5FFEE4611334}"/>
              </a:ext>
            </a:extLst>
          </p:cNvPr>
          <p:cNvSpPr txBox="1"/>
          <p:nvPr/>
        </p:nvSpPr>
        <p:spPr>
          <a:xfrm>
            <a:off x="3215129" y="3954381"/>
            <a:ext cx="1809984"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5. </a:t>
            </a:r>
            <a:r>
              <a:rPr kumimoji="1" lang="zh-CN" altLang="en-US" sz="2400" b="0" i="0" u="none" strike="noStrike" kern="1200" cap="none" spc="0" normalizeH="0" baseline="0" noProof="0" dirty="0">
                <a:ln>
                  <a:noFill/>
                </a:ln>
                <a:solidFill>
                  <a:srgbClr val="44546A"/>
                </a:solidFill>
                <a:effectLst/>
                <a:uLnTx/>
                <a:uFillTx/>
                <a:cs typeface="+mn-ea"/>
                <a:sym typeface="+mn-lt"/>
              </a:rPr>
              <a:t>商家银行</a:t>
            </a:r>
          </a:p>
        </p:txBody>
      </p:sp>
    </p:spTree>
    <p:extLst>
      <p:ext uri="{BB962C8B-B14F-4D97-AF65-F5344CB8AC3E}">
        <p14:creationId xmlns:p14="http://schemas.microsoft.com/office/powerpoint/2010/main" val="26301842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5" grpId="0" animBg="1"/>
      <p:bldP spid="43" grpId="0"/>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482576" y="1538377"/>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692235" y="1664790"/>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491894" y="2203492"/>
            <a:ext cx="7192362"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商家是指向客户提供商品或服务的单位或个人。在电子支付系统中，它必须能够根据客户发出的支付指令向金融机构请求结算，这一过程一般是由商家设置的一台专门的服务器来处理的。</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182662" y="1674498"/>
            <a:ext cx="1189562"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1. </a:t>
            </a:r>
            <a:r>
              <a:rPr kumimoji="1" lang="zh-CN" altLang="en-US" sz="2400" b="0" i="0" u="none" strike="noStrike" kern="1200" cap="none" spc="0" normalizeH="0" baseline="0" noProof="0" dirty="0">
                <a:ln>
                  <a:noFill/>
                </a:ln>
                <a:solidFill>
                  <a:srgbClr val="44546A"/>
                </a:solidFill>
                <a:effectLst/>
                <a:uLnTx/>
                <a:uFillTx/>
                <a:cs typeface="+mn-ea"/>
                <a:sym typeface="+mn-lt"/>
              </a:rPr>
              <a:t>商家</a:t>
            </a:r>
          </a:p>
        </p:txBody>
      </p:sp>
      <p:sp>
        <p:nvSpPr>
          <p:cNvPr id="39" name="文本框 38">
            <a:extLst>
              <a:ext uri="{FF2B5EF4-FFF2-40B4-BE49-F238E27FC236}">
                <a16:creationId xmlns:a16="http://schemas.microsoft.com/office/drawing/2014/main" id="{A246F51C-7F6A-0E4B-B13E-BB2F344D9381}"/>
              </a:ext>
            </a:extLst>
          </p:cNvPr>
          <p:cNvSpPr txBox="1"/>
          <p:nvPr/>
        </p:nvSpPr>
        <p:spPr>
          <a:xfrm>
            <a:off x="4044821" y="883145"/>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电子支付的基本构成</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4058073" y="527065"/>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0" name="矩形 9">
            <a:extLst>
              <a:ext uri="{FF2B5EF4-FFF2-40B4-BE49-F238E27FC236}">
                <a16:creationId xmlns:a16="http://schemas.microsoft.com/office/drawing/2014/main" id="{C51203DE-E4A4-8AA2-560E-38E4B7984E9E}"/>
              </a:ext>
            </a:extLst>
          </p:cNvPr>
          <p:cNvSpPr/>
          <p:nvPr/>
        </p:nvSpPr>
        <p:spPr>
          <a:xfrm>
            <a:off x="1020855" y="211128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EE82DDF1-920C-CFA2-DAC5-7446C955677F}"/>
              </a:ext>
            </a:extLst>
          </p:cNvPr>
          <p:cNvSpPr txBox="1"/>
          <p:nvPr/>
        </p:nvSpPr>
        <p:spPr>
          <a:xfrm>
            <a:off x="2072732" y="2831838"/>
            <a:ext cx="7033068"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认证中心是交易各方都信任的公正的第三方中介机构，它主要负责为参与电子交易活动的各方发放和维护数字证书，以确认各方的真实身份，保证电子交易整个过程安全稳定进行。</a:t>
            </a:r>
          </a:p>
        </p:txBody>
      </p:sp>
      <p:sp>
        <p:nvSpPr>
          <p:cNvPr id="12" name="文本框 11">
            <a:extLst>
              <a:ext uri="{FF2B5EF4-FFF2-40B4-BE49-F238E27FC236}">
                <a16:creationId xmlns:a16="http://schemas.microsoft.com/office/drawing/2014/main" id="{128CF11A-58AC-97B3-EDA5-C54B0693B2BD}"/>
              </a:ext>
            </a:extLst>
          </p:cNvPr>
          <p:cNvSpPr txBox="1"/>
          <p:nvPr/>
        </p:nvSpPr>
        <p:spPr>
          <a:xfrm>
            <a:off x="1668782" y="2287150"/>
            <a:ext cx="190847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2. </a:t>
            </a:r>
            <a:r>
              <a:rPr kumimoji="1" lang="zh-CN" altLang="en-US" sz="2400" b="0" i="0" u="none" strike="noStrike" kern="1200" cap="none" spc="0" normalizeH="0" baseline="0" noProof="0" dirty="0">
                <a:ln>
                  <a:noFill/>
                </a:ln>
                <a:solidFill>
                  <a:srgbClr val="44546A"/>
                </a:solidFill>
                <a:effectLst/>
                <a:uLnTx/>
                <a:uFillTx/>
                <a:cs typeface="+mn-ea"/>
                <a:sym typeface="+mn-lt"/>
              </a:rPr>
              <a:t>认证中心</a:t>
            </a:r>
          </a:p>
        </p:txBody>
      </p:sp>
      <p:grpSp>
        <p:nvGrpSpPr>
          <p:cNvPr id="13" name="Group 102">
            <a:extLst>
              <a:ext uri="{FF2B5EF4-FFF2-40B4-BE49-F238E27FC236}">
                <a16:creationId xmlns:a16="http://schemas.microsoft.com/office/drawing/2014/main" id="{0B85EB72-1422-A5A9-D2A9-F45953123C45}"/>
              </a:ext>
            </a:extLst>
          </p:cNvPr>
          <p:cNvGrpSpPr/>
          <p:nvPr/>
        </p:nvGrpSpPr>
        <p:grpSpPr>
          <a:xfrm>
            <a:off x="1173255" y="2236675"/>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913D995D-1FB4-8F97-4CD7-AF4677024D95}"/>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C977A97A-C1BE-00F5-464A-084A576CE532}"/>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6699C6A9-CE1B-DAAD-334B-7F5EB5396494}"/>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407E0FF4-87D2-D672-C8C6-644C277C3B66}"/>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9" name="矩形 18">
            <a:extLst>
              <a:ext uri="{FF2B5EF4-FFF2-40B4-BE49-F238E27FC236}">
                <a16:creationId xmlns:a16="http://schemas.microsoft.com/office/drawing/2014/main" id="{E4ED3B08-4A4E-E49D-87C1-285F979119C4}"/>
              </a:ext>
            </a:extLst>
          </p:cNvPr>
          <p:cNvSpPr/>
          <p:nvPr/>
        </p:nvSpPr>
        <p:spPr>
          <a:xfrm>
            <a:off x="1526051" y="2739380"/>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id="{EAA35BCA-036E-724A-2B00-E3B6EB8CAD71}"/>
              </a:ext>
            </a:extLst>
          </p:cNvPr>
          <p:cNvSpPr txBox="1"/>
          <p:nvPr/>
        </p:nvSpPr>
        <p:spPr>
          <a:xfrm>
            <a:off x="2744452" y="3473525"/>
            <a:ext cx="6831132"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支付网关是完成银行网络和因特网之间的通信、协议转换和进行数据加、解密，保护银行内部网络安全的一组服务器。</a:t>
            </a:r>
          </a:p>
        </p:txBody>
      </p:sp>
      <p:sp>
        <p:nvSpPr>
          <p:cNvPr id="21" name="文本框 20">
            <a:extLst>
              <a:ext uri="{FF2B5EF4-FFF2-40B4-BE49-F238E27FC236}">
                <a16:creationId xmlns:a16="http://schemas.microsoft.com/office/drawing/2014/main" id="{FEFC1D37-C3C2-D190-B330-B37754418DE1}"/>
              </a:ext>
            </a:extLst>
          </p:cNvPr>
          <p:cNvSpPr txBox="1"/>
          <p:nvPr/>
        </p:nvSpPr>
        <p:spPr>
          <a:xfrm>
            <a:off x="2124746" y="2906964"/>
            <a:ext cx="186976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3. </a:t>
            </a:r>
            <a:r>
              <a:rPr kumimoji="1" lang="zh-CN" altLang="en-US" sz="2400" b="0" i="0" u="none" strike="noStrike" kern="1200" cap="none" spc="0" normalizeH="0" baseline="0" noProof="0" dirty="0">
                <a:ln>
                  <a:noFill/>
                </a:ln>
                <a:solidFill>
                  <a:srgbClr val="44546A"/>
                </a:solidFill>
                <a:effectLst/>
                <a:uLnTx/>
                <a:uFillTx/>
                <a:cs typeface="+mn-ea"/>
                <a:sym typeface="+mn-lt"/>
              </a:rPr>
              <a:t>支付网关</a:t>
            </a:r>
          </a:p>
        </p:txBody>
      </p:sp>
      <p:grpSp>
        <p:nvGrpSpPr>
          <p:cNvPr id="22" name="Group 114">
            <a:extLst>
              <a:ext uri="{FF2B5EF4-FFF2-40B4-BE49-F238E27FC236}">
                <a16:creationId xmlns:a16="http://schemas.microsoft.com/office/drawing/2014/main" id="{C7116C04-7628-B8E5-C984-6ACEF9D68DC5}"/>
              </a:ext>
            </a:extLst>
          </p:cNvPr>
          <p:cNvGrpSpPr/>
          <p:nvPr/>
        </p:nvGrpSpPr>
        <p:grpSpPr>
          <a:xfrm>
            <a:off x="1623184" y="2848417"/>
            <a:ext cx="512866" cy="442126"/>
            <a:chOff x="4411663" y="2727325"/>
            <a:chExt cx="552451" cy="476251"/>
          </a:xfrm>
          <a:solidFill>
            <a:schemeClr val="tx2"/>
          </a:solidFill>
        </p:grpSpPr>
        <p:sp>
          <p:nvSpPr>
            <p:cNvPr id="23" name="Freeform 153">
              <a:extLst>
                <a:ext uri="{FF2B5EF4-FFF2-40B4-BE49-F238E27FC236}">
                  <a16:creationId xmlns:a16="http://schemas.microsoft.com/office/drawing/2014/main" id="{742DAED9-5AC1-4ED3-9213-F33B4F1BA613}"/>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4">
              <a:extLst>
                <a:ext uri="{FF2B5EF4-FFF2-40B4-BE49-F238E27FC236}">
                  <a16:creationId xmlns:a16="http://schemas.microsoft.com/office/drawing/2014/main" id="{FB19985A-F83B-5C3E-8801-EA8788420799}"/>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5">
              <a:extLst>
                <a:ext uri="{FF2B5EF4-FFF2-40B4-BE49-F238E27FC236}">
                  <a16:creationId xmlns:a16="http://schemas.microsoft.com/office/drawing/2014/main" id="{8CCB9FEE-68F2-E04B-4AC4-B2D4CE83DC1D}"/>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6" name="Freeform 156">
              <a:extLst>
                <a:ext uri="{FF2B5EF4-FFF2-40B4-BE49-F238E27FC236}">
                  <a16:creationId xmlns:a16="http://schemas.microsoft.com/office/drawing/2014/main" id="{194CD5E1-9955-5E41-E303-4566125D290E}"/>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28" name="矩形 27">
            <a:extLst>
              <a:ext uri="{FF2B5EF4-FFF2-40B4-BE49-F238E27FC236}">
                <a16:creationId xmlns:a16="http://schemas.microsoft.com/office/drawing/2014/main" id="{5210E945-C4A4-7423-B08A-CB95D0756485}"/>
              </a:ext>
            </a:extLst>
          </p:cNvPr>
          <p:cNvSpPr/>
          <p:nvPr/>
        </p:nvSpPr>
        <p:spPr>
          <a:xfrm>
            <a:off x="2124746" y="3325157"/>
            <a:ext cx="9340221"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文本框 28">
            <a:extLst>
              <a:ext uri="{FF2B5EF4-FFF2-40B4-BE49-F238E27FC236}">
                <a16:creationId xmlns:a16="http://schemas.microsoft.com/office/drawing/2014/main" id="{DD83FCBE-4549-EFA7-451E-6D1F19061953}"/>
              </a:ext>
            </a:extLst>
          </p:cNvPr>
          <p:cNvSpPr txBox="1"/>
          <p:nvPr/>
        </p:nvSpPr>
        <p:spPr>
          <a:xfrm>
            <a:off x="2772603" y="4074808"/>
            <a:ext cx="7740164"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客户银行是指为客户提供资金账户和网络支付工具的银行，在利用银行卡作为支付工具的网络支付体系中，客户银行又被称为发卡行。</a:t>
            </a:r>
          </a:p>
        </p:txBody>
      </p:sp>
      <p:sp>
        <p:nvSpPr>
          <p:cNvPr id="30" name="文本框 29">
            <a:extLst>
              <a:ext uri="{FF2B5EF4-FFF2-40B4-BE49-F238E27FC236}">
                <a16:creationId xmlns:a16="http://schemas.microsoft.com/office/drawing/2014/main" id="{5778D486-94D7-3818-D7FF-09712D43CB23}"/>
              </a:ext>
            </a:extLst>
          </p:cNvPr>
          <p:cNvSpPr txBox="1"/>
          <p:nvPr/>
        </p:nvSpPr>
        <p:spPr>
          <a:xfrm>
            <a:off x="2670110" y="3392339"/>
            <a:ext cx="181653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4. </a:t>
            </a:r>
            <a:r>
              <a:rPr kumimoji="1" lang="zh-CN" altLang="en-US" sz="2400" b="0" i="0" u="none" strike="noStrike" kern="1200" cap="none" spc="0" normalizeH="0" baseline="0" noProof="0" dirty="0">
                <a:ln>
                  <a:noFill/>
                </a:ln>
                <a:solidFill>
                  <a:srgbClr val="44546A"/>
                </a:solidFill>
                <a:effectLst/>
                <a:uLnTx/>
                <a:uFillTx/>
                <a:cs typeface="+mn-ea"/>
                <a:sym typeface="+mn-lt"/>
              </a:rPr>
              <a:t>客户银行</a:t>
            </a:r>
          </a:p>
        </p:txBody>
      </p:sp>
      <p:grpSp>
        <p:nvGrpSpPr>
          <p:cNvPr id="31" name="Group 111">
            <a:extLst>
              <a:ext uri="{FF2B5EF4-FFF2-40B4-BE49-F238E27FC236}">
                <a16:creationId xmlns:a16="http://schemas.microsoft.com/office/drawing/2014/main" id="{62163BDB-9707-FA25-EED1-30754BB14698}"/>
              </a:ext>
            </a:extLst>
          </p:cNvPr>
          <p:cNvGrpSpPr/>
          <p:nvPr/>
        </p:nvGrpSpPr>
        <p:grpSpPr>
          <a:xfrm>
            <a:off x="2184345" y="3420514"/>
            <a:ext cx="444450" cy="443173"/>
            <a:chOff x="8153400" y="2690813"/>
            <a:chExt cx="552450" cy="550862"/>
          </a:xfrm>
          <a:solidFill>
            <a:schemeClr val="tx2"/>
          </a:solidFill>
        </p:grpSpPr>
        <p:sp>
          <p:nvSpPr>
            <p:cNvPr id="32" name="Freeform 123">
              <a:extLst>
                <a:ext uri="{FF2B5EF4-FFF2-40B4-BE49-F238E27FC236}">
                  <a16:creationId xmlns:a16="http://schemas.microsoft.com/office/drawing/2014/main" id="{6AA0253A-6B05-5885-F1EA-153579CAFFF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3" name="Freeform 124">
              <a:extLst>
                <a:ext uri="{FF2B5EF4-FFF2-40B4-BE49-F238E27FC236}">
                  <a16:creationId xmlns:a16="http://schemas.microsoft.com/office/drawing/2014/main" id="{E00CA74B-6E40-A242-37E8-68D047651D63}"/>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5" name="矩形 34">
            <a:extLst>
              <a:ext uri="{FF2B5EF4-FFF2-40B4-BE49-F238E27FC236}">
                <a16:creationId xmlns:a16="http://schemas.microsoft.com/office/drawing/2014/main" id="{8B1626D5-5259-DB41-698B-1562A25BC15A}"/>
              </a:ext>
            </a:extLst>
          </p:cNvPr>
          <p:cNvSpPr/>
          <p:nvPr/>
        </p:nvSpPr>
        <p:spPr>
          <a:xfrm>
            <a:off x="2628795" y="381948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6" name="Group 107">
            <a:extLst>
              <a:ext uri="{FF2B5EF4-FFF2-40B4-BE49-F238E27FC236}">
                <a16:creationId xmlns:a16="http://schemas.microsoft.com/office/drawing/2014/main" id="{8B4BDB6F-4B8A-1087-BE1F-558F67B24093}"/>
              </a:ext>
            </a:extLst>
          </p:cNvPr>
          <p:cNvGrpSpPr/>
          <p:nvPr/>
        </p:nvGrpSpPr>
        <p:grpSpPr>
          <a:xfrm>
            <a:off x="2724702" y="3944673"/>
            <a:ext cx="342670" cy="383570"/>
            <a:chOff x="3471863" y="1916113"/>
            <a:chExt cx="492125" cy="550863"/>
          </a:xfrm>
          <a:solidFill>
            <a:schemeClr val="tx2"/>
          </a:solidFill>
        </p:grpSpPr>
        <p:sp>
          <p:nvSpPr>
            <p:cNvPr id="37" name="Freeform 70">
              <a:extLst>
                <a:ext uri="{FF2B5EF4-FFF2-40B4-BE49-F238E27FC236}">
                  <a16:creationId xmlns:a16="http://schemas.microsoft.com/office/drawing/2014/main" id="{BCE1805F-5C4F-5383-C5C5-1701FA45CC4B}"/>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8" name="Freeform 71">
              <a:extLst>
                <a:ext uri="{FF2B5EF4-FFF2-40B4-BE49-F238E27FC236}">
                  <a16:creationId xmlns:a16="http://schemas.microsoft.com/office/drawing/2014/main" id="{AD2B7189-CF83-0B80-B7FC-F475ECFE308C}"/>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41" name="Freeform 72">
              <a:extLst>
                <a:ext uri="{FF2B5EF4-FFF2-40B4-BE49-F238E27FC236}">
                  <a16:creationId xmlns:a16="http://schemas.microsoft.com/office/drawing/2014/main" id="{704C03B7-C06B-DD76-15F5-3C185A77A0FF}"/>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43" name="文本框 42">
            <a:extLst>
              <a:ext uri="{FF2B5EF4-FFF2-40B4-BE49-F238E27FC236}">
                <a16:creationId xmlns:a16="http://schemas.microsoft.com/office/drawing/2014/main" id="{CEBC16B3-0815-C34F-E98D-570304ACE1F3}"/>
              </a:ext>
            </a:extLst>
          </p:cNvPr>
          <p:cNvSpPr txBox="1"/>
          <p:nvPr/>
        </p:nvSpPr>
        <p:spPr>
          <a:xfrm>
            <a:off x="3872475" y="4557876"/>
            <a:ext cx="6661047"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商家银行是为商家提供资金账户的银行，因为商家银行是依据商家提供的合法账单来工作的，所以又被称为收单行。</a:t>
            </a:r>
          </a:p>
        </p:txBody>
      </p:sp>
      <p:sp>
        <p:nvSpPr>
          <p:cNvPr id="44" name="文本框 43">
            <a:extLst>
              <a:ext uri="{FF2B5EF4-FFF2-40B4-BE49-F238E27FC236}">
                <a16:creationId xmlns:a16="http://schemas.microsoft.com/office/drawing/2014/main" id="{7F86DBE8-0972-7D0B-FF06-5FFEE4611334}"/>
              </a:ext>
            </a:extLst>
          </p:cNvPr>
          <p:cNvSpPr txBox="1"/>
          <p:nvPr/>
        </p:nvSpPr>
        <p:spPr>
          <a:xfrm>
            <a:off x="3215129" y="3954381"/>
            <a:ext cx="1809984"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5. </a:t>
            </a:r>
            <a:r>
              <a:rPr kumimoji="1" lang="zh-CN" altLang="en-US" sz="2400" b="0" i="0" u="none" strike="noStrike" kern="1200" cap="none" spc="0" normalizeH="0" baseline="0" noProof="0" dirty="0">
                <a:ln>
                  <a:noFill/>
                </a:ln>
                <a:solidFill>
                  <a:srgbClr val="44546A"/>
                </a:solidFill>
                <a:effectLst/>
                <a:uLnTx/>
                <a:uFillTx/>
                <a:cs typeface="+mn-ea"/>
                <a:sym typeface="+mn-lt"/>
              </a:rPr>
              <a:t>商家银行</a:t>
            </a:r>
          </a:p>
        </p:txBody>
      </p:sp>
      <p:sp>
        <p:nvSpPr>
          <p:cNvPr id="46" name="矩形 45">
            <a:extLst>
              <a:ext uri="{FF2B5EF4-FFF2-40B4-BE49-F238E27FC236}">
                <a16:creationId xmlns:a16="http://schemas.microsoft.com/office/drawing/2014/main" id="{19EED7B4-CDCA-A5EA-FCC2-E92B9F78056A}"/>
              </a:ext>
            </a:extLst>
          </p:cNvPr>
          <p:cNvSpPr/>
          <p:nvPr/>
        </p:nvSpPr>
        <p:spPr>
          <a:xfrm>
            <a:off x="3047610" y="4364554"/>
            <a:ext cx="9358067"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文本框 46">
            <a:extLst>
              <a:ext uri="{FF2B5EF4-FFF2-40B4-BE49-F238E27FC236}">
                <a16:creationId xmlns:a16="http://schemas.microsoft.com/office/drawing/2014/main" id="{D02109DE-3CEF-A073-25EC-0137BC9659BA}"/>
              </a:ext>
            </a:extLst>
          </p:cNvPr>
          <p:cNvSpPr txBox="1"/>
          <p:nvPr/>
        </p:nvSpPr>
        <p:spPr>
          <a:xfrm>
            <a:off x="4031746" y="5070602"/>
            <a:ext cx="6185149"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金融专用网络是银行内部及各银行之间交流信息的封闭的专用网络，通常具有较高的稳定性和安全性。</a:t>
            </a:r>
          </a:p>
        </p:txBody>
      </p:sp>
      <p:sp>
        <p:nvSpPr>
          <p:cNvPr id="48" name="文本框 47">
            <a:extLst>
              <a:ext uri="{FF2B5EF4-FFF2-40B4-BE49-F238E27FC236}">
                <a16:creationId xmlns:a16="http://schemas.microsoft.com/office/drawing/2014/main" id="{70604C27-D7DD-1848-3BDB-2B2766176772}"/>
              </a:ext>
            </a:extLst>
          </p:cNvPr>
          <p:cNvSpPr txBox="1"/>
          <p:nvPr/>
        </p:nvSpPr>
        <p:spPr>
          <a:xfrm>
            <a:off x="3629364" y="4512901"/>
            <a:ext cx="2394171"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6. </a:t>
            </a:r>
            <a:r>
              <a:rPr kumimoji="1" lang="zh-CN" altLang="en-US" sz="2400" b="0" i="0" u="none" strike="noStrike" kern="1200" cap="none" spc="0" normalizeH="0" baseline="0" noProof="0" dirty="0">
                <a:ln>
                  <a:noFill/>
                </a:ln>
                <a:solidFill>
                  <a:srgbClr val="44546A"/>
                </a:solidFill>
                <a:effectLst/>
                <a:uLnTx/>
                <a:uFillTx/>
                <a:cs typeface="+mn-ea"/>
                <a:sym typeface="+mn-lt"/>
              </a:rPr>
              <a:t>金融专用网络</a:t>
            </a:r>
          </a:p>
        </p:txBody>
      </p:sp>
      <p:grpSp>
        <p:nvGrpSpPr>
          <p:cNvPr id="49" name="Group 102">
            <a:extLst>
              <a:ext uri="{FF2B5EF4-FFF2-40B4-BE49-F238E27FC236}">
                <a16:creationId xmlns:a16="http://schemas.microsoft.com/office/drawing/2014/main" id="{B08223B6-C938-BE02-75F8-5F802E8B1EE0}"/>
              </a:ext>
            </a:extLst>
          </p:cNvPr>
          <p:cNvGrpSpPr/>
          <p:nvPr/>
        </p:nvGrpSpPr>
        <p:grpSpPr>
          <a:xfrm>
            <a:off x="3133837" y="4462426"/>
            <a:ext cx="523120" cy="378394"/>
            <a:chOff x="4451350" y="1993900"/>
            <a:chExt cx="550863" cy="398462"/>
          </a:xfrm>
          <a:solidFill>
            <a:schemeClr val="tx2"/>
          </a:solidFill>
        </p:grpSpPr>
        <p:sp>
          <p:nvSpPr>
            <p:cNvPr id="50" name="Freeform 62">
              <a:extLst>
                <a:ext uri="{FF2B5EF4-FFF2-40B4-BE49-F238E27FC236}">
                  <a16:creationId xmlns:a16="http://schemas.microsoft.com/office/drawing/2014/main" id="{EB93D73C-2231-E9AE-0D87-729B865CA4FE}"/>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1" name="Freeform 63">
              <a:extLst>
                <a:ext uri="{FF2B5EF4-FFF2-40B4-BE49-F238E27FC236}">
                  <a16:creationId xmlns:a16="http://schemas.microsoft.com/office/drawing/2014/main" id="{3D7ECB6F-5951-A3D8-DAE5-2F625838777D}"/>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2" name="Freeform 64">
              <a:extLst>
                <a:ext uri="{FF2B5EF4-FFF2-40B4-BE49-F238E27FC236}">
                  <a16:creationId xmlns:a16="http://schemas.microsoft.com/office/drawing/2014/main" id="{B2E0BC1B-4375-1B6A-AA67-0A3542ACA8BF}"/>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3" name="Freeform 65">
              <a:extLst>
                <a:ext uri="{FF2B5EF4-FFF2-40B4-BE49-F238E27FC236}">
                  <a16:creationId xmlns:a16="http://schemas.microsoft.com/office/drawing/2014/main" id="{2E837BA1-B723-6639-5099-D24A6CC7DE6C}"/>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5986283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6" grpId="0" animBg="1"/>
      <p:bldP spid="47"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559869" y="2770523"/>
            <a:ext cx="5262979" cy="1107996"/>
          </a:xfrm>
          <a:prstGeom prst="rect">
            <a:avLst/>
          </a:prstGeom>
          <a:noFill/>
        </p:spPr>
        <p:txBody>
          <a:bodyPr wrap="none" rtlCol="0">
            <a:spAutoFit/>
          </a:bodyPr>
          <a:lstStyle/>
          <a:p>
            <a:pPr lvl="0">
              <a:defRPr/>
            </a:pPr>
            <a:r>
              <a:rPr kumimoji="1" lang="zh-CN" altLang="en-US" sz="6600" dirty="0">
                <a:solidFill>
                  <a:srgbClr val="44546A"/>
                </a:solidFill>
                <a:cs typeface="+mn-ea"/>
                <a:sym typeface="+mn-lt"/>
              </a:rPr>
              <a:t>电子支付系统</a:t>
            </a:r>
            <a:endParaRPr kumimoji="1" lang="en-US" altLang="zh-CN" sz="6600" dirty="0">
              <a:solidFill>
                <a:srgbClr val="44546A"/>
              </a:solidFill>
              <a:cs typeface="+mn-ea"/>
              <a:sym typeface="+mn-lt"/>
            </a:endParaRPr>
          </a:p>
        </p:txBody>
      </p:sp>
      <p:sp>
        <p:nvSpPr>
          <p:cNvPr id="9" name="文本框 8">
            <a:extLst>
              <a:ext uri="{FF2B5EF4-FFF2-40B4-BE49-F238E27FC236}">
                <a16:creationId xmlns:a16="http://schemas.microsoft.com/office/drawing/2014/main" id="{473DBF93-FD30-194C-B730-87857EF96E77}"/>
              </a:ext>
            </a:extLst>
          </p:cNvPr>
          <p:cNvSpPr txBox="1"/>
          <p:nvPr/>
        </p:nvSpPr>
        <p:spPr>
          <a:xfrm>
            <a:off x="1366886" y="4069006"/>
            <a:ext cx="4436141" cy="2243050"/>
          </a:xfrm>
          <a:prstGeom prst="rect">
            <a:avLst/>
          </a:prstGeom>
          <a:noFill/>
        </p:spPr>
        <p:txBody>
          <a:bodyPr wrap="square" rtlCol="0">
            <a:spAutoFit/>
          </a:bodyPr>
          <a:lstStyle/>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电子支付的定义</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电子支付发展的 </a:t>
            </a:r>
            <a:r>
              <a:rPr lang="en-US" altLang="zh-CN" sz="2400" dirty="0">
                <a:solidFill>
                  <a:prstClr val="black">
                    <a:lumMod val="50000"/>
                    <a:lumOff val="50000"/>
                  </a:prstClr>
                </a:solidFill>
                <a:cs typeface="+mn-ea"/>
                <a:sym typeface="+mn-lt"/>
              </a:rPr>
              <a:t>5 </a:t>
            </a:r>
            <a:r>
              <a:rPr lang="zh-CN" altLang="en-US" sz="2400" dirty="0">
                <a:solidFill>
                  <a:prstClr val="black">
                    <a:lumMod val="50000"/>
                    <a:lumOff val="50000"/>
                  </a:prstClr>
                </a:solidFill>
                <a:cs typeface="+mn-ea"/>
                <a:sym typeface="+mn-lt"/>
              </a:rPr>
              <a:t>个阶段</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电子支付的媒介</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电子支付与电子商务 </a:t>
            </a:r>
            <a:endParaRPr kumimoji="0" lang="en" altLang="zh-CN" sz="2400" b="0"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1" name="文本框 10">
            <a:extLst>
              <a:ext uri="{FF2B5EF4-FFF2-40B4-BE49-F238E27FC236}">
                <a16:creationId xmlns:a16="http://schemas.microsoft.com/office/drawing/2014/main" id="{6726D58B-DA54-7938-2D42-AE9CFE3B4ED8}"/>
              </a:ext>
            </a:extLst>
          </p:cNvPr>
          <p:cNvSpPr txBox="1"/>
          <p:nvPr/>
        </p:nvSpPr>
        <p:spPr>
          <a:xfrm>
            <a:off x="5803027" y="4069006"/>
            <a:ext cx="5695663" cy="2243050"/>
          </a:xfrm>
          <a:prstGeom prst="rect">
            <a:avLst/>
          </a:prstGeom>
          <a:noFill/>
        </p:spPr>
        <p:txBody>
          <a:bodyPr wrap="square" rtlCol="0">
            <a:spAutoFit/>
          </a:bodyPr>
          <a:lstStyle/>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电子支付的分类</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支付手段的电子化和支付方法电子化</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电子支付的载体</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电子支付的基本构成</a:t>
            </a:r>
            <a:endParaRPr kumimoji="0" lang="en" altLang="zh-CN" sz="24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925353" y="2799467"/>
            <a:ext cx="10341293" cy="1107996"/>
          </a:xfrm>
          <a:prstGeom prst="rect">
            <a:avLst/>
          </a:prstGeom>
          <a:noFill/>
        </p:spPr>
        <p:txBody>
          <a:bodyPr wrap="none" rtlCol="0">
            <a:spAutoFit/>
          </a:bodyPr>
          <a:lstStyle/>
          <a:p>
            <a:pPr lvl="0"/>
            <a:r>
              <a:rPr kumimoji="1" lang="zh-CN" altLang="en-US" sz="6600" dirty="0">
                <a:solidFill>
                  <a:srgbClr val="44546A"/>
                </a:solidFill>
                <a:cs typeface="+mn-ea"/>
                <a:sym typeface="+mn-lt"/>
              </a:rPr>
              <a:t>第三方支付：从夹缝中突破</a:t>
            </a:r>
          </a:p>
        </p:txBody>
      </p:sp>
      <p:sp>
        <p:nvSpPr>
          <p:cNvPr id="9" name="文本框 8">
            <a:extLst>
              <a:ext uri="{FF2B5EF4-FFF2-40B4-BE49-F238E27FC236}">
                <a16:creationId xmlns:a16="http://schemas.microsoft.com/office/drawing/2014/main" id="{473DBF93-FD30-194C-B730-87857EF96E77}"/>
              </a:ext>
            </a:extLst>
          </p:cNvPr>
          <p:cNvSpPr txBox="1"/>
          <p:nvPr/>
        </p:nvSpPr>
        <p:spPr>
          <a:xfrm>
            <a:off x="4155943" y="3931083"/>
            <a:ext cx="3880112" cy="2797048"/>
          </a:xfrm>
          <a:prstGeom prst="rect">
            <a:avLst/>
          </a:prstGeom>
          <a:noFill/>
        </p:spPr>
        <p:txBody>
          <a:bodyPr wrap="square" rtlCol="0">
            <a:spAutoFit/>
          </a:bodyPr>
          <a:lstStyle/>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 第三方支付的产生</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第三方支付与银行的关系</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第三方支付的分类</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第三方支付的应用</a:t>
            </a:r>
            <a:endParaRPr lang="en-US" altLang="zh-CN" sz="2400" dirty="0">
              <a:solidFill>
                <a:prstClr val="black">
                  <a:lumMod val="50000"/>
                  <a:lumOff val="50000"/>
                </a:prstClr>
              </a:solidFill>
              <a:cs typeface="+mn-ea"/>
              <a:sym typeface="+mn-lt"/>
            </a:endParaRPr>
          </a:p>
          <a:p>
            <a:pPr marL="171450" lvl="0" indent="-171450" algn="just">
              <a:lnSpc>
                <a:spcPct val="150000"/>
              </a:lnSpc>
              <a:buFont typeface="Wingdings" panose="05000000000000000000" pitchFamily="2" charset="2"/>
              <a:buChar char="u"/>
              <a:defRPr/>
            </a:pPr>
            <a:r>
              <a:rPr lang="zh-CN" altLang="en-US" sz="2400" dirty="0">
                <a:solidFill>
                  <a:prstClr val="black">
                    <a:lumMod val="50000"/>
                    <a:lumOff val="50000"/>
                  </a:prstClr>
                </a:solidFill>
                <a:cs typeface="+mn-ea"/>
                <a:sym typeface="+mn-lt"/>
              </a:rPr>
              <a:t>第三方支付的发展方向</a:t>
            </a:r>
            <a:endParaRPr kumimoji="0" lang="en" altLang="zh-CN" sz="2400" b="0"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9A85B618-6854-88B9-36E5-0B1DF47A4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1453199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877985" cy="461665"/>
          </a:xfrm>
          <a:prstGeom prst="rect">
            <a:avLst/>
          </a:prstGeom>
          <a:noFill/>
        </p:spPr>
        <p:txBody>
          <a:bodyPr wrap="none" rtlCol="0">
            <a:spAutoFit/>
          </a:bodyPr>
          <a:lstStyle/>
          <a:p>
            <a:pPr lvl="0"/>
            <a:r>
              <a:rPr kumimoji="1" lang="zh-CN" altLang="en-US" sz="2400" dirty="0">
                <a:solidFill>
                  <a:srgbClr val="44546A"/>
                </a:solidFill>
                <a:cs typeface="+mn-ea"/>
                <a:sym typeface="+mn-lt"/>
              </a:rPr>
              <a:t>第三方支付：从夹缝中突破</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723627"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437362"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032720"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3920701" y="2147128"/>
            <a:ext cx="7655414" cy="1754326"/>
            <a:chOff x="5971177" y="1605306"/>
            <a:chExt cx="7655414" cy="1754326"/>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zh-CN" altLang="en-US" sz="1327" dirty="0">
                  <a:solidFill>
                    <a:prstClr val="white"/>
                  </a:solidFill>
                  <a:cs typeface="+mn-ea"/>
                  <a:sym typeface="+mn-lt"/>
                </a:rPr>
                <a:t>含义</a:t>
              </a:r>
              <a:endParaRPr lang="en-US" sz="1327" dirty="0">
                <a:solidFill>
                  <a:prstClr val="white"/>
                </a:solidFill>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7000037"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第三方支付，指的是一些和国内外各大银行签约、具备一定实力和信誉保障的第三方独立机构提供的交易支持平台。在通过第三方支付平台的交易中，买方选购商品后，使用第三方平台提供的账户进行货款支付，由第三方通知卖家货款到达、进行发货；买方检验物品后，就可以通知付款给卖家，第三方再将款项转至卖家账户。</a:t>
              </a:r>
            </a:p>
          </p:txBody>
        </p:sp>
      </p:grpSp>
      <p:grpSp>
        <p:nvGrpSpPr>
          <p:cNvPr id="41" name="组合 40">
            <a:extLst>
              <a:ext uri="{FF2B5EF4-FFF2-40B4-BE49-F238E27FC236}">
                <a16:creationId xmlns:a16="http://schemas.microsoft.com/office/drawing/2014/main" id="{7856F164-3CD1-4C5E-A64E-697F824AC398}"/>
              </a:ext>
            </a:extLst>
          </p:cNvPr>
          <p:cNvGrpSpPr/>
          <p:nvPr/>
        </p:nvGrpSpPr>
        <p:grpSpPr>
          <a:xfrm>
            <a:off x="3920701" y="4510872"/>
            <a:ext cx="7325476" cy="1754326"/>
            <a:chOff x="5971177" y="5005999"/>
            <a:chExt cx="7325476" cy="1754326"/>
          </a:xfrm>
        </p:grpSpPr>
        <p:sp>
          <p:nvSpPr>
            <p:cNvPr id="42" name="Oval 27">
              <a:extLst>
                <a:ext uri="{FF2B5EF4-FFF2-40B4-BE49-F238E27FC236}">
                  <a16:creationId xmlns:a16="http://schemas.microsoft.com/office/drawing/2014/main" id="{41A6148A-C1B5-4142-9BBD-4AC7AC2A8A65}"/>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zh-CN" altLang="en-US" sz="1327" dirty="0">
                  <a:solidFill>
                    <a:prstClr val="white"/>
                  </a:solidFill>
                  <a:cs typeface="+mn-ea"/>
                  <a:sym typeface="+mn-lt"/>
                </a:rPr>
                <a:t>网关</a:t>
              </a:r>
              <a:endParaRPr lang="en-US" sz="1327" dirty="0">
                <a:solidFill>
                  <a:prstClr val="white"/>
                </a:solidFill>
                <a:cs typeface="+mn-ea"/>
                <a:sym typeface="+mn-lt"/>
              </a:endParaRPr>
            </a:p>
          </p:txBody>
        </p:sp>
        <p:sp>
          <p:nvSpPr>
            <p:cNvPr id="44" name="文本框 43">
              <a:extLst>
                <a:ext uri="{FF2B5EF4-FFF2-40B4-BE49-F238E27FC236}">
                  <a16:creationId xmlns:a16="http://schemas.microsoft.com/office/drawing/2014/main" id="{CAA1FDC1-70E0-425D-A123-043445DFB013}"/>
                </a:ext>
              </a:extLst>
            </p:cNvPr>
            <p:cNvSpPr txBox="1"/>
            <p:nvPr/>
          </p:nvSpPr>
          <p:spPr>
            <a:xfrm>
              <a:off x="6626554" y="5005999"/>
              <a:ext cx="6670099" cy="1754326"/>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第三方支付即所谓的“网关”，从技术角度来讲，最初的第三方支付平台很多都是从“网关”这样一个角度介入这个行业里面的。实际上，网关起的作用便是将客户或者商家的电子商务平台服务器上产生的这种交易所附带的一个支付的指令传送到银行的业务系统里，然后再由银行的业务系统来完成资金的转移。</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4FA67CB1-CBD6-D1C9-9681-53CD942DDF2A}"/>
              </a:ext>
            </a:extLst>
          </p:cNvPr>
          <p:cNvSpPr txBox="1"/>
          <p:nvPr/>
        </p:nvSpPr>
        <p:spPr>
          <a:xfrm>
            <a:off x="5798206" y="1062255"/>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第三方支付的产生</a:t>
            </a:r>
          </a:p>
        </p:txBody>
      </p:sp>
    </p:spTree>
    <p:extLst>
      <p:ext uri="{BB962C8B-B14F-4D97-AF65-F5344CB8AC3E}">
        <p14:creationId xmlns:p14="http://schemas.microsoft.com/office/powerpoint/2010/main" val="412357686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14:bounceEnd="40000">
                                          <p:cBhvr additive="base">
                                            <p:cTn id="2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877985" cy="461665"/>
          </a:xfrm>
          <a:prstGeom prst="rect">
            <a:avLst/>
          </a:prstGeom>
          <a:noFill/>
        </p:spPr>
        <p:txBody>
          <a:bodyPr wrap="none" rtlCol="0">
            <a:spAutoFit/>
          </a:bodyPr>
          <a:lstStyle/>
          <a:p>
            <a:pPr lvl="0"/>
            <a:r>
              <a:rPr kumimoji="1" lang="zh-CN" altLang="en-US" sz="2400" dirty="0">
                <a:solidFill>
                  <a:srgbClr val="44546A"/>
                </a:solidFill>
                <a:cs typeface="+mn-ea"/>
                <a:sym typeface="+mn-lt"/>
              </a:rPr>
              <a:t>第三方支付：从夹缝中突破</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723627"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437362"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032720"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3920701" y="2147128"/>
            <a:ext cx="6806438" cy="1754326"/>
            <a:chOff x="5971177" y="1605306"/>
            <a:chExt cx="6806438" cy="1754326"/>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zh-CN" altLang="en-US" sz="1327" dirty="0">
                  <a:solidFill>
                    <a:prstClr val="white"/>
                  </a:solidFill>
                  <a:cs typeface="+mn-ea"/>
                  <a:sym typeface="+mn-lt"/>
                </a:rPr>
                <a:t>特点</a:t>
              </a:r>
              <a:endParaRPr lang="en-US" sz="1327" dirty="0">
                <a:solidFill>
                  <a:prstClr val="white"/>
                </a:solidFill>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6151061"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支付网关的特点是将互联网传来的数据包解密，并按照银行系统内部的通信协议将数据重新打包发送给银行，然后接收银行系统内部传回来的响应消息，再将数据转换为互联网传送的数据格式并对其进行加密，即支付网关主要完成通信、协议转换和数据加密功能以保护银行内部网络。</a:t>
              </a:r>
            </a:p>
          </p:txBody>
        </p:sp>
      </p:grpSp>
      <p:grpSp>
        <p:nvGrpSpPr>
          <p:cNvPr id="41" name="组合 40">
            <a:extLst>
              <a:ext uri="{FF2B5EF4-FFF2-40B4-BE49-F238E27FC236}">
                <a16:creationId xmlns:a16="http://schemas.microsoft.com/office/drawing/2014/main" id="{7856F164-3CD1-4C5E-A64E-697F824AC398}"/>
              </a:ext>
            </a:extLst>
          </p:cNvPr>
          <p:cNvGrpSpPr/>
          <p:nvPr/>
        </p:nvGrpSpPr>
        <p:grpSpPr>
          <a:xfrm>
            <a:off x="3920701" y="4510872"/>
            <a:ext cx="6806438" cy="1477328"/>
            <a:chOff x="5971177" y="5005999"/>
            <a:chExt cx="6806438" cy="1477328"/>
          </a:xfrm>
        </p:grpSpPr>
        <p:sp>
          <p:nvSpPr>
            <p:cNvPr id="42" name="Oval 27">
              <a:extLst>
                <a:ext uri="{FF2B5EF4-FFF2-40B4-BE49-F238E27FC236}">
                  <a16:creationId xmlns:a16="http://schemas.microsoft.com/office/drawing/2014/main" id="{41A6148A-C1B5-4142-9BBD-4AC7AC2A8A65}"/>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zh-CN" altLang="en-US" sz="1327" dirty="0">
                  <a:solidFill>
                    <a:prstClr val="white"/>
                  </a:solidFill>
                  <a:cs typeface="+mn-ea"/>
                  <a:sym typeface="+mn-lt"/>
                </a:rPr>
                <a:t>优点</a:t>
              </a:r>
              <a:endParaRPr lang="en-US" sz="1327" dirty="0">
                <a:solidFill>
                  <a:prstClr val="white"/>
                </a:solidFill>
                <a:cs typeface="+mn-ea"/>
                <a:sym typeface="+mn-lt"/>
              </a:endParaRPr>
            </a:p>
          </p:txBody>
        </p:sp>
        <p:sp>
          <p:nvSpPr>
            <p:cNvPr id="44" name="文本框 43">
              <a:extLst>
                <a:ext uri="{FF2B5EF4-FFF2-40B4-BE49-F238E27FC236}">
                  <a16:creationId xmlns:a16="http://schemas.microsoft.com/office/drawing/2014/main" id="{CAA1FDC1-70E0-425D-A123-043445DFB013}"/>
                </a:ext>
              </a:extLst>
            </p:cNvPr>
            <p:cNvSpPr txBox="1"/>
            <p:nvPr/>
          </p:nvSpPr>
          <p:spPr>
            <a:xfrm>
              <a:off x="6626554" y="5005999"/>
              <a:ext cx="6151061" cy="1477328"/>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其优点是方便、快速，故利用电子商务进行商品交易的人们越来越倾向于网络支付；其缺点是受经济利益的驱动，在电子数据的网络传输过程中的信息经常遭到不法之徒的拦截、窃取、篡改。冒用甚至恶意破坏给电子商务活动带来重大损失。</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4FA67CB1-CBD6-D1C9-9681-53CD942DDF2A}"/>
              </a:ext>
            </a:extLst>
          </p:cNvPr>
          <p:cNvSpPr txBox="1"/>
          <p:nvPr/>
        </p:nvSpPr>
        <p:spPr>
          <a:xfrm>
            <a:off x="5798206" y="1062255"/>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第三方支付的产生</a:t>
            </a:r>
          </a:p>
        </p:txBody>
      </p:sp>
    </p:spTree>
    <p:extLst>
      <p:ext uri="{BB962C8B-B14F-4D97-AF65-F5344CB8AC3E}">
        <p14:creationId xmlns:p14="http://schemas.microsoft.com/office/powerpoint/2010/main" val="29927330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14:bounceEnd="40000">
                                          <p:cBhvr additive="base">
                                            <p:cTn id="2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877985" cy="461665"/>
          </a:xfrm>
          <a:prstGeom prst="rect">
            <a:avLst/>
          </a:prstGeom>
          <a:noFill/>
        </p:spPr>
        <p:txBody>
          <a:bodyPr wrap="none" rtlCol="0">
            <a:spAutoFit/>
          </a:bodyPr>
          <a:lstStyle/>
          <a:p>
            <a:pPr lvl="0"/>
            <a:r>
              <a:rPr kumimoji="1" lang="zh-CN" altLang="en-US" sz="2400" dirty="0">
                <a:solidFill>
                  <a:srgbClr val="44546A"/>
                </a:solidFill>
                <a:cs typeface="+mn-ea"/>
                <a:sym typeface="+mn-lt"/>
              </a:rPr>
              <a:t>第三方支付：从夹缝中突破</a:t>
            </a:r>
          </a:p>
        </p:txBody>
      </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4FA67CB1-CBD6-D1C9-9681-53CD942DDF2A}"/>
              </a:ext>
            </a:extLst>
          </p:cNvPr>
          <p:cNvSpPr txBox="1"/>
          <p:nvPr/>
        </p:nvSpPr>
        <p:spPr>
          <a:xfrm>
            <a:off x="129012" y="935665"/>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第三方支付的产生</a:t>
            </a:r>
          </a:p>
        </p:txBody>
      </p:sp>
      <p:sp>
        <p:nvSpPr>
          <p:cNvPr id="9" name="椭圆 8">
            <a:extLst>
              <a:ext uri="{FF2B5EF4-FFF2-40B4-BE49-F238E27FC236}">
                <a16:creationId xmlns:a16="http://schemas.microsoft.com/office/drawing/2014/main" id="{3CDA3D41-8554-D307-2ABC-4829C3F642F6}"/>
              </a:ext>
            </a:extLst>
          </p:cNvPr>
          <p:cNvSpPr/>
          <p:nvPr/>
        </p:nvSpPr>
        <p:spPr>
          <a:xfrm>
            <a:off x="3295355" y="2054208"/>
            <a:ext cx="1715679" cy="8012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卖方</a:t>
            </a:r>
          </a:p>
        </p:txBody>
      </p:sp>
      <p:sp>
        <p:nvSpPr>
          <p:cNvPr id="11" name="椭圆 10">
            <a:extLst>
              <a:ext uri="{FF2B5EF4-FFF2-40B4-BE49-F238E27FC236}">
                <a16:creationId xmlns:a16="http://schemas.microsoft.com/office/drawing/2014/main" id="{ED90974D-7118-DD8E-5682-11DAAFB261CB}"/>
              </a:ext>
            </a:extLst>
          </p:cNvPr>
          <p:cNvSpPr/>
          <p:nvPr/>
        </p:nvSpPr>
        <p:spPr>
          <a:xfrm>
            <a:off x="3295355" y="5250715"/>
            <a:ext cx="1715679" cy="8012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卖方账户</a:t>
            </a:r>
          </a:p>
        </p:txBody>
      </p:sp>
      <p:sp>
        <p:nvSpPr>
          <p:cNvPr id="12" name="椭圆 11">
            <a:extLst>
              <a:ext uri="{FF2B5EF4-FFF2-40B4-BE49-F238E27FC236}">
                <a16:creationId xmlns:a16="http://schemas.microsoft.com/office/drawing/2014/main" id="{3E236713-7DAB-3D89-DB18-03AE30C4C14E}"/>
              </a:ext>
            </a:extLst>
          </p:cNvPr>
          <p:cNvSpPr/>
          <p:nvPr/>
        </p:nvSpPr>
        <p:spPr>
          <a:xfrm>
            <a:off x="7180965" y="5250714"/>
            <a:ext cx="1715679" cy="8012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买方账户</a:t>
            </a:r>
          </a:p>
        </p:txBody>
      </p:sp>
      <p:sp>
        <p:nvSpPr>
          <p:cNvPr id="13" name="椭圆 12">
            <a:extLst>
              <a:ext uri="{FF2B5EF4-FFF2-40B4-BE49-F238E27FC236}">
                <a16:creationId xmlns:a16="http://schemas.microsoft.com/office/drawing/2014/main" id="{21FD5761-FC93-ECDE-4DC9-5D7C15D2E238}"/>
              </a:ext>
            </a:extLst>
          </p:cNvPr>
          <p:cNvSpPr/>
          <p:nvPr/>
        </p:nvSpPr>
        <p:spPr>
          <a:xfrm>
            <a:off x="7180966" y="2042284"/>
            <a:ext cx="1715678" cy="8012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买方</a:t>
            </a:r>
          </a:p>
        </p:txBody>
      </p:sp>
      <p:sp>
        <p:nvSpPr>
          <p:cNvPr id="14" name="矩形 13">
            <a:extLst>
              <a:ext uri="{FF2B5EF4-FFF2-40B4-BE49-F238E27FC236}">
                <a16:creationId xmlns:a16="http://schemas.microsoft.com/office/drawing/2014/main" id="{D1DBEBCA-0F1E-62E9-0156-0DA680EBF8BF}"/>
              </a:ext>
            </a:extLst>
          </p:cNvPr>
          <p:cNvSpPr/>
          <p:nvPr/>
        </p:nvSpPr>
        <p:spPr>
          <a:xfrm>
            <a:off x="5449580" y="3212524"/>
            <a:ext cx="1292835" cy="5907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网关</a:t>
            </a:r>
          </a:p>
        </p:txBody>
      </p:sp>
      <p:sp>
        <p:nvSpPr>
          <p:cNvPr id="15" name="矩形 14">
            <a:extLst>
              <a:ext uri="{FF2B5EF4-FFF2-40B4-BE49-F238E27FC236}">
                <a16:creationId xmlns:a16="http://schemas.microsoft.com/office/drawing/2014/main" id="{D89AADB8-6DA9-3A33-8125-A168716AAD6A}"/>
              </a:ext>
            </a:extLst>
          </p:cNvPr>
          <p:cNvSpPr/>
          <p:nvPr/>
        </p:nvSpPr>
        <p:spPr>
          <a:xfrm>
            <a:off x="5449581" y="4639463"/>
            <a:ext cx="1292835" cy="5907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银行</a:t>
            </a:r>
          </a:p>
        </p:txBody>
      </p:sp>
      <p:sp>
        <p:nvSpPr>
          <p:cNvPr id="16" name="矩形: 圆角 15">
            <a:extLst>
              <a:ext uri="{FF2B5EF4-FFF2-40B4-BE49-F238E27FC236}">
                <a16:creationId xmlns:a16="http://schemas.microsoft.com/office/drawing/2014/main" id="{A1E366F3-6FA3-8925-BAD7-AC0F92AB89DB}"/>
              </a:ext>
            </a:extLst>
          </p:cNvPr>
          <p:cNvSpPr/>
          <p:nvPr/>
        </p:nvSpPr>
        <p:spPr>
          <a:xfrm>
            <a:off x="3186259" y="1482919"/>
            <a:ext cx="5885471" cy="150962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9A5449B1-74E2-20CE-C0D3-BEDCBDF50101}"/>
              </a:ext>
            </a:extLst>
          </p:cNvPr>
          <p:cNvSpPr/>
          <p:nvPr/>
        </p:nvSpPr>
        <p:spPr>
          <a:xfrm>
            <a:off x="3164261" y="4469533"/>
            <a:ext cx="5885471" cy="16955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箭头连接符 18">
            <a:extLst>
              <a:ext uri="{FF2B5EF4-FFF2-40B4-BE49-F238E27FC236}">
                <a16:creationId xmlns:a16="http://schemas.microsoft.com/office/drawing/2014/main" id="{72E0C575-4B05-351B-AD1E-8D80742C8D90}"/>
              </a:ext>
            </a:extLst>
          </p:cNvPr>
          <p:cNvCxnSpPr>
            <a:stCxn id="13" idx="2"/>
            <a:endCxn id="9" idx="6"/>
          </p:cNvCxnSpPr>
          <p:nvPr/>
        </p:nvCxnSpPr>
        <p:spPr>
          <a:xfrm flipH="1">
            <a:off x="5011034" y="2442925"/>
            <a:ext cx="2169932" cy="119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5F9ABE74-1914-96BC-8682-9C3CC6F35980}"/>
              </a:ext>
            </a:extLst>
          </p:cNvPr>
          <p:cNvCxnSpPr>
            <a:cxnSpLocks/>
            <a:stCxn id="13" idx="4"/>
            <a:endCxn id="14" idx="3"/>
          </p:cNvCxnSpPr>
          <p:nvPr/>
        </p:nvCxnSpPr>
        <p:spPr>
          <a:xfrm flipH="1">
            <a:off x="6742415" y="2843565"/>
            <a:ext cx="1296390" cy="6643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id="{A985476D-FE42-BC87-3DB2-DFC3E386B857}"/>
              </a:ext>
            </a:extLst>
          </p:cNvPr>
          <p:cNvCxnSpPr>
            <a:cxnSpLocks/>
            <a:stCxn id="9" idx="4"/>
            <a:endCxn id="14" idx="1"/>
          </p:cNvCxnSpPr>
          <p:nvPr/>
        </p:nvCxnSpPr>
        <p:spPr>
          <a:xfrm>
            <a:off x="4153195" y="2855488"/>
            <a:ext cx="1296385" cy="6524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a:extLst>
              <a:ext uri="{FF2B5EF4-FFF2-40B4-BE49-F238E27FC236}">
                <a16:creationId xmlns:a16="http://schemas.microsoft.com/office/drawing/2014/main" id="{C5E4E733-9164-9E9F-102E-81E0B636383F}"/>
              </a:ext>
            </a:extLst>
          </p:cNvPr>
          <p:cNvCxnSpPr>
            <a:cxnSpLocks/>
            <a:stCxn id="14" idx="2"/>
          </p:cNvCxnSpPr>
          <p:nvPr/>
        </p:nvCxnSpPr>
        <p:spPr>
          <a:xfrm>
            <a:off x="6095998" y="3803321"/>
            <a:ext cx="1" cy="7607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a:extLst>
              <a:ext uri="{FF2B5EF4-FFF2-40B4-BE49-F238E27FC236}">
                <a16:creationId xmlns:a16="http://schemas.microsoft.com/office/drawing/2014/main" id="{3CCD29E3-BDDC-799B-00F2-FA686EC5ADC6}"/>
              </a:ext>
            </a:extLst>
          </p:cNvPr>
          <p:cNvCxnSpPr>
            <a:stCxn id="12" idx="2"/>
            <a:endCxn id="11" idx="6"/>
          </p:cNvCxnSpPr>
          <p:nvPr/>
        </p:nvCxnSpPr>
        <p:spPr>
          <a:xfrm flipH="1">
            <a:off x="5011034" y="5651355"/>
            <a:ext cx="216993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0B9FE894-FE2B-8E30-B40B-2618FBC11840}"/>
              </a:ext>
            </a:extLst>
          </p:cNvPr>
          <p:cNvCxnSpPr>
            <a:stCxn id="9" idx="4"/>
            <a:endCxn id="11" idx="0"/>
          </p:cNvCxnSpPr>
          <p:nvPr/>
        </p:nvCxnSpPr>
        <p:spPr>
          <a:xfrm>
            <a:off x="4153195" y="2855488"/>
            <a:ext cx="0" cy="2395227"/>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9" name="直接连接符 48">
            <a:extLst>
              <a:ext uri="{FF2B5EF4-FFF2-40B4-BE49-F238E27FC236}">
                <a16:creationId xmlns:a16="http://schemas.microsoft.com/office/drawing/2014/main" id="{9E31F393-58DC-F399-1E75-B27330B8924D}"/>
              </a:ext>
            </a:extLst>
          </p:cNvPr>
          <p:cNvCxnSpPr>
            <a:stCxn id="13" idx="4"/>
            <a:endCxn id="12" idx="0"/>
          </p:cNvCxnSpPr>
          <p:nvPr/>
        </p:nvCxnSpPr>
        <p:spPr>
          <a:xfrm>
            <a:off x="8038805" y="2843565"/>
            <a:ext cx="0" cy="2407149"/>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直接连接符 52">
            <a:extLst>
              <a:ext uri="{FF2B5EF4-FFF2-40B4-BE49-F238E27FC236}">
                <a16:creationId xmlns:a16="http://schemas.microsoft.com/office/drawing/2014/main" id="{93FAF27E-000C-8BF0-26F7-13D97CC6EFDF}"/>
              </a:ext>
            </a:extLst>
          </p:cNvPr>
          <p:cNvCxnSpPr>
            <a:stCxn id="11" idx="0"/>
            <a:endCxn id="15" idx="1"/>
          </p:cNvCxnSpPr>
          <p:nvPr/>
        </p:nvCxnSpPr>
        <p:spPr>
          <a:xfrm flipV="1">
            <a:off x="4153195" y="4934862"/>
            <a:ext cx="1296386" cy="315853"/>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5" name="直接连接符 54">
            <a:extLst>
              <a:ext uri="{FF2B5EF4-FFF2-40B4-BE49-F238E27FC236}">
                <a16:creationId xmlns:a16="http://schemas.microsoft.com/office/drawing/2014/main" id="{0CA0EE85-C809-0A2C-83CD-A40982E02B7C}"/>
              </a:ext>
            </a:extLst>
          </p:cNvPr>
          <p:cNvCxnSpPr>
            <a:stCxn id="12" idx="0"/>
            <a:endCxn id="15" idx="3"/>
          </p:cNvCxnSpPr>
          <p:nvPr/>
        </p:nvCxnSpPr>
        <p:spPr>
          <a:xfrm flipH="1" flipV="1">
            <a:off x="6742416" y="4934862"/>
            <a:ext cx="1296389" cy="315852"/>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6" name="矩形 55">
            <a:extLst>
              <a:ext uri="{FF2B5EF4-FFF2-40B4-BE49-F238E27FC236}">
                <a16:creationId xmlns:a16="http://schemas.microsoft.com/office/drawing/2014/main" id="{5831ECD9-18DF-61D0-9807-2BF5CBB3819B}"/>
              </a:ext>
            </a:extLst>
          </p:cNvPr>
          <p:cNvSpPr/>
          <p:nvPr/>
        </p:nvSpPr>
        <p:spPr>
          <a:xfrm>
            <a:off x="5011031" y="1501642"/>
            <a:ext cx="2169932" cy="3805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电子商务交易系统</a:t>
            </a:r>
          </a:p>
        </p:txBody>
      </p:sp>
      <p:sp>
        <p:nvSpPr>
          <p:cNvPr id="57" name="矩形 56">
            <a:extLst>
              <a:ext uri="{FF2B5EF4-FFF2-40B4-BE49-F238E27FC236}">
                <a16:creationId xmlns:a16="http://schemas.microsoft.com/office/drawing/2014/main" id="{D8C7D7CC-E778-9FA6-702C-3872C55ABB3D}"/>
              </a:ext>
            </a:extLst>
          </p:cNvPr>
          <p:cNvSpPr/>
          <p:nvPr/>
        </p:nvSpPr>
        <p:spPr>
          <a:xfrm>
            <a:off x="5576401" y="5312722"/>
            <a:ext cx="1105186" cy="255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资金划拨</a:t>
            </a:r>
          </a:p>
        </p:txBody>
      </p:sp>
      <p:sp>
        <p:nvSpPr>
          <p:cNvPr id="58" name="矩形 57">
            <a:extLst>
              <a:ext uri="{FF2B5EF4-FFF2-40B4-BE49-F238E27FC236}">
                <a16:creationId xmlns:a16="http://schemas.microsoft.com/office/drawing/2014/main" id="{38E6EBD2-BCCB-DDFE-C642-970D54D1457D}"/>
              </a:ext>
            </a:extLst>
          </p:cNvPr>
          <p:cNvSpPr/>
          <p:nvPr/>
        </p:nvSpPr>
        <p:spPr>
          <a:xfrm>
            <a:off x="5271151" y="5729519"/>
            <a:ext cx="1649691" cy="244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银行业务系统</a:t>
            </a:r>
          </a:p>
        </p:txBody>
      </p:sp>
      <p:sp>
        <p:nvSpPr>
          <p:cNvPr id="59" name="矩形 58">
            <a:extLst>
              <a:ext uri="{FF2B5EF4-FFF2-40B4-BE49-F238E27FC236}">
                <a16:creationId xmlns:a16="http://schemas.microsoft.com/office/drawing/2014/main" id="{DC66B1B2-0E35-A33B-9A87-8DC5511ED5E4}"/>
              </a:ext>
            </a:extLst>
          </p:cNvPr>
          <p:cNvSpPr/>
          <p:nvPr/>
        </p:nvSpPr>
        <p:spPr>
          <a:xfrm>
            <a:off x="6307431" y="3915788"/>
            <a:ext cx="1187777" cy="352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支付指令</a:t>
            </a:r>
          </a:p>
        </p:txBody>
      </p:sp>
      <p:sp>
        <p:nvSpPr>
          <p:cNvPr id="60" name="矩形 59">
            <a:extLst>
              <a:ext uri="{FF2B5EF4-FFF2-40B4-BE49-F238E27FC236}">
                <a16:creationId xmlns:a16="http://schemas.microsoft.com/office/drawing/2014/main" id="{05A3D825-5B4A-1FCB-B452-6A8A2DCB4C51}"/>
              </a:ext>
            </a:extLst>
          </p:cNvPr>
          <p:cNvSpPr/>
          <p:nvPr/>
        </p:nvSpPr>
        <p:spPr>
          <a:xfrm>
            <a:off x="4364627" y="3973252"/>
            <a:ext cx="677593" cy="236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接口</a:t>
            </a:r>
          </a:p>
        </p:txBody>
      </p:sp>
      <p:sp>
        <p:nvSpPr>
          <p:cNvPr id="61" name="矩形 60">
            <a:extLst>
              <a:ext uri="{FF2B5EF4-FFF2-40B4-BE49-F238E27FC236}">
                <a16:creationId xmlns:a16="http://schemas.microsoft.com/office/drawing/2014/main" id="{25301D48-473E-6C69-F23D-C01B525FC29B}"/>
              </a:ext>
            </a:extLst>
          </p:cNvPr>
          <p:cNvSpPr/>
          <p:nvPr/>
        </p:nvSpPr>
        <p:spPr>
          <a:xfrm>
            <a:off x="5664819" y="1974297"/>
            <a:ext cx="991188" cy="4211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下订单</a:t>
            </a:r>
          </a:p>
        </p:txBody>
      </p:sp>
      <p:sp>
        <p:nvSpPr>
          <p:cNvPr id="62" name="矩形 61">
            <a:extLst>
              <a:ext uri="{FF2B5EF4-FFF2-40B4-BE49-F238E27FC236}">
                <a16:creationId xmlns:a16="http://schemas.microsoft.com/office/drawing/2014/main" id="{4C113F79-81B8-B6D0-3E42-0358AC9E575D}"/>
              </a:ext>
            </a:extLst>
          </p:cNvPr>
          <p:cNvSpPr/>
          <p:nvPr/>
        </p:nvSpPr>
        <p:spPr>
          <a:xfrm>
            <a:off x="4364628" y="3330820"/>
            <a:ext cx="677592" cy="2684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订单</a:t>
            </a:r>
          </a:p>
        </p:txBody>
      </p:sp>
      <p:sp>
        <p:nvSpPr>
          <p:cNvPr id="63" name="矩形 62">
            <a:extLst>
              <a:ext uri="{FF2B5EF4-FFF2-40B4-BE49-F238E27FC236}">
                <a16:creationId xmlns:a16="http://schemas.microsoft.com/office/drawing/2014/main" id="{2D28BF77-E281-9891-B5BB-C0EAFF2C8351}"/>
              </a:ext>
            </a:extLst>
          </p:cNvPr>
          <p:cNvSpPr/>
          <p:nvPr/>
        </p:nvSpPr>
        <p:spPr>
          <a:xfrm>
            <a:off x="7180961" y="3302798"/>
            <a:ext cx="646412" cy="2917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订单</a:t>
            </a:r>
          </a:p>
        </p:txBody>
      </p:sp>
      <p:cxnSp>
        <p:nvCxnSpPr>
          <p:cNvPr id="67" name="直接连接符 66">
            <a:extLst>
              <a:ext uri="{FF2B5EF4-FFF2-40B4-BE49-F238E27FC236}">
                <a16:creationId xmlns:a16="http://schemas.microsoft.com/office/drawing/2014/main" id="{5A5A871C-2611-13FD-43FE-5AEA372B81DE}"/>
              </a:ext>
            </a:extLst>
          </p:cNvPr>
          <p:cNvCxnSpPr>
            <a:stCxn id="60" idx="3"/>
          </p:cNvCxnSpPr>
          <p:nvPr/>
        </p:nvCxnSpPr>
        <p:spPr>
          <a:xfrm>
            <a:off x="5042220" y="4091723"/>
            <a:ext cx="1053776"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9" name="文本框 68">
            <a:extLst>
              <a:ext uri="{FF2B5EF4-FFF2-40B4-BE49-F238E27FC236}">
                <a16:creationId xmlns:a16="http://schemas.microsoft.com/office/drawing/2014/main" id="{1CB9945B-7567-8DC6-7600-D95DC78D74ED}"/>
              </a:ext>
            </a:extLst>
          </p:cNvPr>
          <p:cNvSpPr txBox="1"/>
          <p:nvPr/>
        </p:nvSpPr>
        <p:spPr>
          <a:xfrm>
            <a:off x="5341459" y="6381104"/>
            <a:ext cx="1637907" cy="369332"/>
          </a:xfrm>
          <a:prstGeom prst="rect">
            <a:avLst/>
          </a:prstGeom>
          <a:noFill/>
        </p:spPr>
        <p:txBody>
          <a:bodyPr wrap="square">
            <a:spAutoFit/>
          </a:bodyPr>
          <a:lstStyle/>
          <a:p>
            <a:r>
              <a:rPr lang="zh-CN" altLang="en-US" dirty="0"/>
              <a:t>网关支付流程</a:t>
            </a:r>
          </a:p>
        </p:txBody>
      </p:sp>
    </p:spTree>
    <p:extLst>
      <p:ext uri="{BB962C8B-B14F-4D97-AF65-F5344CB8AC3E}">
        <p14:creationId xmlns:p14="http://schemas.microsoft.com/office/powerpoint/2010/main" val="129214400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877985" cy="461665"/>
          </a:xfrm>
          <a:prstGeom prst="rect">
            <a:avLst/>
          </a:prstGeom>
          <a:noFill/>
        </p:spPr>
        <p:txBody>
          <a:bodyPr wrap="none" rtlCol="0">
            <a:spAutoFit/>
          </a:bodyPr>
          <a:lstStyle/>
          <a:p>
            <a:pPr lvl="0"/>
            <a:r>
              <a:rPr kumimoji="1" lang="zh-CN" altLang="en-US" sz="2400" dirty="0">
                <a:solidFill>
                  <a:srgbClr val="44546A"/>
                </a:solidFill>
                <a:cs typeface="+mn-ea"/>
                <a:sym typeface="+mn-lt"/>
              </a:rPr>
              <a:t>第三方支付：从夹缝中突破</a:t>
            </a: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286620" y="1940463"/>
            <a:ext cx="4134465" cy="3147256"/>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sp>
        <p:nvSpPr>
          <p:cNvPr id="22" name="文本框 21">
            <a:extLst>
              <a:ext uri="{FF2B5EF4-FFF2-40B4-BE49-F238E27FC236}">
                <a16:creationId xmlns:a16="http://schemas.microsoft.com/office/drawing/2014/main" id="{04560ED9-71A7-44E2-8077-32D9ABAB58CD}"/>
              </a:ext>
            </a:extLst>
          </p:cNvPr>
          <p:cNvSpPr txBox="1"/>
          <p:nvPr/>
        </p:nvSpPr>
        <p:spPr>
          <a:xfrm>
            <a:off x="5488820" y="1566351"/>
            <a:ext cx="4654419" cy="646331"/>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4546A"/>
                </a:solidFill>
                <a:cs typeface="+mn-ea"/>
                <a:sym typeface="+mn-lt"/>
              </a:rPr>
              <a:t>最初</a:t>
            </a:r>
            <a:r>
              <a:rPr lang="zh-CN" altLang="en-US" dirty="0">
                <a:solidFill>
                  <a:srgbClr val="44546A"/>
                </a:solidFill>
                <a:cs typeface="+mn-ea"/>
                <a:sym typeface="+mn-lt"/>
              </a:rPr>
              <a:t>，银行是提供传统第三方支付服务的交易参与者，其实力和信誉足以建设支付网关。</a:t>
            </a:r>
          </a:p>
        </p:txBody>
      </p:sp>
      <p:sp>
        <p:nvSpPr>
          <p:cNvPr id="24" name="椭圆 38">
            <a:extLst>
              <a:ext uri="{FF2B5EF4-FFF2-40B4-BE49-F238E27FC236}">
                <a16:creationId xmlns:a16="http://schemas.microsoft.com/office/drawing/2014/main" id="{9DCE618A-86C5-4AEF-AB26-98B48DF7C720}"/>
              </a:ext>
            </a:extLst>
          </p:cNvPr>
          <p:cNvSpPr/>
          <p:nvPr/>
        </p:nvSpPr>
        <p:spPr>
          <a:xfrm>
            <a:off x="4969723" y="1632690"/>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26" name="文本框 25">
            <a:extLst>
              <a:ext uri="{FF2B5EF4-FFF2-40B4-BE49-F238E27FC236}">
                <a16:creationId xmlns:a16="http://schemas.microsoft.com/office/drawing/2014/main" id="{5B5E2D4B-1DA6-42A2-99F0-C75C9B2209FC}"/>
              </a:ext>
            </a:extLst>
          </p:cNvPr>
          <p:cNvSpPr txBox="1"/>
          <p:nvPr/>
        </p:nvSpPr>
        <p:spPr>
          <a:xfrm>
            <a:off x="5488820" y="2264183"/>
            <a:ext cx="6454939" cy="1200329"/>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4546A"/>
                </a:solidFill>
                <a:cs typeface="+mn-ea"/>
                <a:sym typeface="+mn-lt"/>
              </a:rPr>
              <a:t>第三方支付平台</a:t>
            </a:r>
            <a:r>
              <a:rPr lang="zh-CN" altLang="en-US" dirty="0">
                <a:solidFill>
                  <a:srgbClr val="44546A"/>
                </a:solidFill>
                <a:cs typeface="+mn-ea"/>
                <a:sym typeface="+mn-lt"/>
              </a:rPr>
              <a:t>应需求出现，其</a:t>
            </a:r>
            <a:r>
              <a:rPr lang="zh-CN" altLang="en-US" b="1" dirty="0">
                <a:solidFill>
                  <a:srgbClr val="44546A"/>
                </a:solidFill>
                <a:cs typeface="+mn-ea"/>
                <a:sym typeface="+mn-lt"/>
              </a:rPr>
              <a:t>作用</a:t>
            </a:r>
            <a:r>
              <a:rPr lang="zh-CN" altLang="en-US" dirty="0">
                <a:solidFill>
                  <a:srgbClr val="44546A"/>
                </a:solidFill>
                <a:cs typeface="+mn-ea"/>
                <a:sym typeface="+mn-lt"/>
              </a:rPr>
              <a:t>主要有 </a:t>
            </a:r>
            <a:r>
              <a:rPr lang="en-US" altLang="zh-CN" dirty="0">
                <a:solidFill>
                  <a:srgbClr val="44546A"/>
                </a:solidFill>
                <a:cs typeface="+mn-ea"/>
                <a:sym typeface="+mn-lt"/>
              </a:rPr>
              <a:t>2 </a:t>
            </a:r>
            <a:r>
              <a:rPr lang="zh-CN" altLang="en-US" dirty="0">
                <a:solidFill>
                  <a:srgbClr val="44546A"/>
                </a:solidFill>
                <a:cs typeface="+mn-ea"/>
                <a:sym typeface="+mn-lt"/>
              </a:rPr>
              <a:t>点：</a:t>
            </a:r>
          </a:p>
          <a:p>
            <a:r>
              <a:rPr lang="zh-CN" altLang="en-US" dirty="0">
                <a:solidFill>
                  <a:srgbClr val="44546A"/>
                </a:solidFill>
                <a:cs typeface="+mn-ea"/>
                <a:sym typeface="+mn-lt"/>
              </a:rPr>
              <a:t>对接电子商务卖家的交易系统跟银行的业务系统，实现买卖双方之间资金的转移；连接各银行，将平台大量的用户聚集起来，在电子商务的交易中充分发挥交易中介和信用担保的作用。</a:t>
            </a:r>
          </a:p>
        </p:txBody>
      </p:sp>
      <p:sp>
        <p:nvSpPr>
          <p:cNvPr id="29" name="文本框 28">
            <a:extLst>
              <a:ext uri="{FF2B5EF4-FFF2-40B4-BE49-F238E27FC236}">
                <a16:creationId xmlns:a16="http://schemas.microsoft.com/office/drawing/2014/main" id="{C1F9F2CE-9511-4D6C-A23D-D5A7D74F65F0}"/>
              </a:ext>
            </a:extLst>
          </p:cNvPr>
          <p:cNvSpPr txBox="1"/>
          <p:nvPr/>
        </p:nvSpPr>
        <p:spPr>
          <a:xfrm>
            <a:off x="5488820" y="3593628"/>
            <a:ext cx="3947409" cy="646331"/>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4546A"/>
                </a:solidFill>
                <a:cs typeface="+mn-ea"/>
                <a:sym typeface="+mn-lt"/>
              </a:rPr>
              <a:t>对于银行来说</a:t>
            </a:r>
            <a:r>
              <a:rPr lang="zh-CN" altLang="en-US" dirty="0">
                <a:solidFill>
                  <a:srgbClr val="44546A"/>
                </a:solidFill>
                <a:cs typeface="+mn-ea"/>
                <a:sym typeface="+mn-lt"/>
              </a:rPr>
              <a:t>，在第三方支付刚刚出现的时候，两者之间的关系比较微妙。</a:t>
            </a:r>
          </a:p>
        </p:txBody>
      </p:sp>
      <p:grpSp>
        <p:nvGrpSpPr>
          <p:cNvPr id="31" name="组合 30">
            <a:extLst>
              <a:ext uri="{FF2B5EF4-FFF2-40B4-BE49-F238E27FC236}">
                <a16:creationId xmlns:a16="http://schemas.microsoft.com/office/drawing/2014/main" id="{E0D618FE-FEDC-49F5-9E37-E1B914AC2840}"/>
              </a:ext>
            </a:extLst>
          </p:cNvPr>
          <p:cNvGrpSpPr/>
          <p:nvPr/>
        </p:nvGrpSpPr>
        <p:grpSpPr>
          <a:xfrm>
            <a:off x="5159052" y="2240381"/>
            <a:ext cx="4488460" cy="1332010"/>
            <a:chOff x="6153150" y="3105150"/>
            <a:chExt cx="4488460" cy="1333500"/>
          </a:xfrm>
        </p:grpSpPr>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153150" y="31051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1B5A7C6-5B1A-4181-BA41-8468F6B20B3F}"/>
                </a:ext>
              </a:extLst>
            </p:cNvPr>
            <p:cNvCxnSpPr>
              <a:cxnSpLocks/>
            </p:cNvCxnSpPr>
            <p:nvPr/>
          </p:nvCxnSpPr>
          <p:spPr>
            <a:xfrm>
              <a:off x="6153150" y="44386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4" name="Freeform 15">
            <a:extLst>
              <a:ext uri="{FF2B5EF4-FFF2-40B4-BE49-F238E27FC236}">
                <a16:creationId xmlns:a16="http://schemas.microsoft.com/office/drawing/2014/main" id="{694B17A7-CB01-409B-B9E1-8305678CFA90}"/>
              </a:ext>
            </a:extLst>
          </p:cNvPr>
          <p:cNvSpPr>
            <a:spLocks noEditPoints="1"/>
          </p:cNvSpPr>
          <p:nvPr/>
        </p:nvSpPr>
        <p:spPr bwMode="auto">
          <a:xfrm>
            <a:off x="4973602" y="2331555"/>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35" name="Freeform 17">
            <a:extLst>
              <a:ext uri="{FF2B5EF4-FFF2-40B4-BE49-F238E27FC236}">
                <a16:creationId xmlns:a16="http://schemas.microsoft.com/office/drawing/2014/main" id="{8C3A4099-E314-4249-B933-A2352A98CECC}"/>
              </a:ext>
            </a:extLst>
          </p:cNvPr>
          <p:cNvSpPr>
            <a:spLocks noEditPoints="1"/>
          </p:cNvSpPr>
          <p:nvPr/>
        </p:nvSpPr>
        <p:spPr bwMode="auto">
          <a:xfrm>
            <a:off x="4940751" y="3602732"/>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a:extLst>
              <a:ext uri="{FF2B5EF4-FFF2-40B4-BE49-F238E27FC236}">
                <a16:creationId xmlns:a16="http://schemas.microsoft.com/office/drawing/2014/main" id="{D8C3CC6D-FCC4-29FF-8EC4-A89103A6ADE9}"/>
              </a:ext>
            </a:extLst>
          </p:cNvPr>
          <p:cNvSpPr txBox="1"/>
          <p:nvPr/>
        </p:nvSpPr>
        <p:spPr>
          <a:xfrm>
            <a:off x="129012" y="935665"/>
            <a:ext cx="41344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第三方支付与银行的关系</a:t>
            </a:r>
          </a:p>
        </p:txBody>
      </p:sp>
      <p:sp>
        <p:nvSpPr>
          <p:cNvPr id="7" name="文本框 6">
            <a:extLst>
              <a:ext uri="{FF2B5EF4-FFF2-40B4-BE49-F238E27FC236}">
                <a16:creationId xmlns:a16="http://schemas.microsoft.com/office/drawing/2014/main" id="{D0E778B3-C3A9-B6C6-DFBB-12226BB143A6}"/>
              </a:ext>
            </a:extLst>
          </p:cNvPr>
          <p:cNvSpPr txBox="1"/>
          <p:nvPr/>
        </p:nvSpPr>
        <p:spPr>
          <a:xfrm>
            <a:off x="5499818" y="4320549"/>
            <a:ext cx="5020493" cy="1200329"/>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4546A"/>
                </a:solidFill>
                <a:cs typeface="+mn-ea"/>
                <a:sym typeface="+mn-lt"/>
              </a:rPr>
              <a:t>从第三方支付平台的角度出发，</a:t>
            </a:r>
            <a:r>
              <a:rPr lang="zh-CN" altLang="en-US" dirty="0">
                <a:solidFill>
                  <a:srgbClr val="44546A"/>
                </a:solidFill>
                <a:cs typeface="+mn-ea"/>
                <a:sym typeface="+mn-lt"/>
              </a:rPr>
              <a:t>它实际上做了一些原本银行可以做却没有做的事情，但交易中通过第三方进行资金的转移又离不开银行，因此第三方支付平台跟银行之间存在很紧密的关系。</a:t>
            </a:r>
          </a:p>
        </p:txBody>
      </p:sp>
      <p:sp>
        <p:nvSpPr>
          <p:cNvPr id="8" name="椭圆 38">
            <a:extLst>
              <a:ext uri="{FF2B5EF4-FFF2-40B4-BE49-F238E27FC236}">
                <a16:creationId xmlns:a16="http://schemas.microsoft.com/office/drawing/2014/main" id="{9853F8A1-F1AD-58D8-B437-2EF2EC2B3CD7}"/>
              </a:ext>
            </a:extLst>
          </p:cNvPr>
          <p:cNvSpPr/>
          <p:nvPr/>
        </p:nvSpPr>
        <p:spPr>
          <a:xfrm>
            <a:off x="4980721" y="4386888"/>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9" name="组合 8">
            <a:extLst>
              <a:ext uri="{FF2B5EF4-FFF2-40B4-BE49-F238E27FC236}">
                <a16:creationId xmlns:a16="http://schemas.microsoft.com/office/drawing/2014/main" id="{E25E8795-B845-7EB6-8331-F4E5FAB12C3A}"/>
              </a:ext>
            </a:extLst>
          </p:cNvPr>
          <p:cNvGrpSpPr/>
          <p:nvPr/>
        </p:nvGrpSpPr>
        <p:grpSpPr>
          <a:xfrm>
            <a:off x="5160620" y="4289703"/>
            <a:ext cx="4488460" cy="1231175"/>
            <a:chOff x="6153150" y="3105150"/>
            <a:chExt cx="4488460" cy="1333500"/>
          </a:xfrm>
        </p:grpSpPr>
        <p:cxnSp>
          <p:nvCxnSpPr>
            <p:cNvPr id="10" name="直接连接符 9">
              <a:extLst>
                <a:ext uri="{FF2B5EF4-FFF2-40B4-BE49-F238E27FC236}">
                  <a16:creationId xmlns:a16="http://schemas.microsoft.com/office/drawing/2014/main" id="{CF42956F-3EEC-01F6-1AD1-1DE035D5DDDB}"/>
                </a:ext>
              </a:extLst>
            </p:cNvPr>
            <p:cNvCxnSpPr>
              <a:cxnSpLocks/>
            </p:cNvCxnSpPr>
            <p:nvPr/>
          </p:nvCxnSpPr>
          <p:spPr>
            <a:xfrm>
              <a:off x="6153150" y="31051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63DF61B2-E32C-6836-9948-9900F877C895}"/>
                </a:ext>
              </a:extLst>
            </p:cNvPr>
            <p:cNvCxnSpPr>
              <a:cxnSpLocks/>
            </p:cNvCxnSpPr>
            <p:nvPr/>
          </p:nvCxnSpPr>
          <p:spPr>
            <a:xfrm>
              <a:off x="6153150" y="44386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8A2D094D-2D3E-8796-F6C2-178656FD2C47}"/>
              </a:ext>
            </a:extLst>
          </p:cNvPr>
          <p:cNvSpPr txBox="1"/>
          <p:nvPr/>
        </p:nvSpPr>
        <p:spPr>
          <a:xfrm>
            <a:off x="5490392" y="5565137"/>
            <a:ext cx="5991453" cy="646331"/>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4546A"/>
                </a:solidFill>
                <a:cs typeface="+mn-ea"/>
                <a:sym typeface="+mn-lt"/>
              </a:rPr>
              <a:t>就现在而言</a:t>
            </a:r>
            <a:r>
              <a:rPr lang="zh-CN" altLang="en-US" dirty="0">
                <a:solidFill>
                  <a:srgbClr val="44546A"/>
                </a:solidFill>
                <a:cs typeface="+mn-ea"/>
                <a:sym typeface="+mn-lt"/>
              </a:rPr>
              <a:t>，银行和第三方支付平台是相互竞争、相互制约的关系，它们之间的业务冲突会越来越多，越来越明显。</a:t>
            </a:r>
          </a:p>
        </p:txBody>
      </p:sp>
      <p:sp>
        <p:nvSpPr>
          <p:cNvPr id="16" name="Freeform 15">
            <a:extLst>
              <a:ext uri="{FF2B5EF4-FFF2-40B4-BE49-F238E27FC236}">
                <a16:creationId xmlns:a16="http://schemas.microsoft.com/office/drawing/2014/main" id="{EC3199B0-96FE-EB11-CCF8-71D8F2AFB22F}"/>
              </a:ext>
            </a:extLst>
          </p:cNvPr>
          <p:cNvSpPr>
            <a:spLocks noEditPoints="1"/>
          </p:cNvSpPr>
          <p:nvPr/>
        </p:nvSpPr>
        <p:spPr bwMode="auto">
          <a:xfrm>
            <a:off x="4975174" y="5632509"/>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421372577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P spid="35" grpId="0" animBg="1"/>
      <p:bldP spid="8" grpId="0" animBg="1"/>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877985" cy="461665"/>
          </a:xfrm>
          <a:prstGeom prst="rect">
            <a:avLst/>
          </a:prstGeom>
          <a:noFill/>
        </p:spPr>
        <p:txBody>
          <a:bodyPr wrap="none" rtlCol="0">
            <a:spAutoFit/>
          </a:bodyPr>
          <a:lstStyle/>
          <a:p>
            <a:pPr lvl="0"/>
            <a:r>
              <a:rPr kumimoji="1" lang="zh-CN" altLang="en-US" sz="2400" dirty="0">
                <a:solidFill>
                  <a:srgbClr val="44546A"/>
                </a:solidFill>
                <a:cs typeface="+mn-ea"/>
                <a:sym typeface="+mn-lt"/>
              </a:rPr>
              <a:t>第三方支付：从夹缝中突破</a:t>
            </a:r>
          </a:p>
        </p:txBody>
      </p:sp>
      <p:grpSp>
        <p:nvGrpSpPr>
          <p:cNvPr id="29" name="组合 28">
            <a:extLst>
              <a:ext uri="{FF2B5EF4-FFF2-40B4-BE49-F238E27FC236}">
                <a16:creationId xmlns:a16="http://schemas.microsoft.com/office/drawing/2014/main" id="{DF5F9868-E017-421C-87B0-A35C3DE4DC1B}"/>
              </a:ext>
            </a:extLst>
          </p:cNvPr>
          <p:cNvGrpSpPr/>
          <p:nvPr/>
        </p:nvGrpSpPr>
        <p:grpSpPr>
          <a:xfrm>
            <a:off x="129012" y="1787639"/>
            <a:ext cx="5902453" cy="2320090"/>
            <a:chOff x="104647" y="1327985"/>
            <a:chExt cx="5902453" cy="2320090"/>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104647" y="1327985"/>
              <a:ext cx="5902453" cy="2320090"/>
              <a:chOff x="104647" y="1137485"/>
              <a:chExt cx="5902453" cy="2320090"/>
            </a:xfrm>
          </p:grpSpPr>
          <p:sp>
            <p:nvSpPr>
              <p:cNvPr id="34" name="矩形 33">
                <a:extLst>
                  <a:ext uri="{FF2B5EF4-FFF2-40B4-BE49-F238E27FC236}">
                    <a16:creationId xmlns:a16="http://schemas.microsoft.com/office/drawing/2014/main" id="{0A758BFB-16F3-4A03-977C-9FC650974007}"/>
                  </a:ext>
                </a:extLst>
              </p:cNvPr>
              <p:cNvSpPr/>
              <p:nvPr/>
            </p:nvSpPr>
            <p:spPr>
              <a:xfrm>
                <a:off x="104647" y="1137485"/>
                <a:ext cx="5902453" cy="232009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5200650" y="1293809"/>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8117E859-9900-40CC-A19F-981814A8E211}"/>
                </a:ext>
              </a:extLst>
            </p:cNvPr>
            <p:cNvGrpSpPr/>
            <p:nvPr/>
          </p:nvGrpSpPr>
          <p:grpSpPr>
            <a:xfrm>
              <a:off x="531311" y="1484309"/>
              <a:ext cx="5138113" cy="1615668"/>
              <a:chOff x="6755902" y="2521656"/>
              <a:chExt cx="5138113" cy="1615668"/>
            </a:xfrm>
          </p:grpSpPr>
          <p:sp>
            <p:nvSpPr>
              <p:cNvPr id="32" name="矩形 31">
                <a:extLst>
                  <a:ext uri="{FF2B5EF4-FFF2-40B4-BE49-F238E27FC236}">
                    <a16:creationId xmlns:a16="http://schemas.microsoft.com/office/drawing/2014/main" id="{3432412B-8E70-4E04-9AEB-F0521BCA5501}"/>
                  </a:ext>
                </a:extLst>
              </p:cNvPr>
              <p:cNvSpPr/>
              <p:nvPr/>
            </p:nvSpPr>
            <p:spPr>
              <a:xfrm>
                <a:off x="6755902" y="3291323"/>
                <a:ext cx="5138113" cy="84600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rgbClr val="44546A"/>
                    </a:solidFill>
                    <a:cs typeface="+mn-ea"/>
                    <a:sym typeface="+mn-lt"/>
                  </a:rPr>
                  <a:t>一种是</a:t>
                </a:r>
                <a:r>
                  <a:rPr lang="zh-CN" altLang="en-US" sz="1400" b="1" dirty="0">
                    <a:solidFill>
                      <a:srgbClr val="44546A"/>
                    </a:solidFill>
                    <a:cs typeface="+mn-ea"/>
                    <a:sym typeface="+mn-lt"/>
                  </a:rPr>
                  <a:t>单纯的</a:t>
                </a:r>
                <a:r>
                  <a:rPr lang="zh-CN" altLang="en-US" sz="1400" dirty="0">
                    <a:solidFill>
                      <a:srgbClr val="44546A"/>
                    </a:solidFill>
                    <a:cs typeface="+mn-ea"/>
                    <a:sym typeface="+mn-lt"/>
                  </a:rPr>
                  <a:t>第三方支付，如银联电子支付，</a:t>
                </a:r>
                <a:r>
                  <a:rPr lang="en-US" altLang="zh-CN" sz="1400" dirty="0">
                    <a:solidFill>
                      <a:srgbClr val="44546A"/>
                    </a:solidFill>
                    <a:cs typeface="+mn-ea"/>
                    <a:sym typeface="+mn-lt"/>
                  </a:rPr>
                  <a:t>NPS </a:t>
                </a:r>
                <a:r>
                  <a:rPr lang="zh-CN" altLang="en-US" sz="1400" dirty="0">
                    <a:solidFill>
                      <a:srgbClr val="44546A"/>
                    </a:solidFill>
                    <a:cs typeface="+mn-ea"/>
                    <a:sym typeface="+mn-lt"/>
                  </a:rPr>
                  <a:t>网上支付等。</a:t>
                </a:r>
                <a:endParaRPr lang="en-US" altLang="zh-CN" sz="1400" dirty="0">
                  <a:solidFill>
                    <a:srgbClr val="44546A"/>
                  </a:solidFill>
                  <a:cs typeface="+mn-ea"/>
                  <a:sym typeface="+mn-lt"/>
                </a:endParaRPr>
              </a:p>
              <a:p>
                <a:pPr algn="just">
                  <a:lnSpc>
                    <a:spcPct val="120000"/>
                  </a:lnSpc>
                </a:pPr>
                <a:r>
                  <a:rPr lang="zh-CN" altLang="en-US" sz="1400" dirty="0">
                    <a:solidFill>
                      <a:srgbClr val="44546A"/>
                    </a:solidFill>
                    <a:cs typeface="+mn-ea"/>
                    <a:sym typeface="+mn-lt"/>
                  </a:rPr>
                  <a:t>另一种是</a:t>
                </a:r>
                <a:r>
                  <a:rPr lang="zh-CN" altLang="en-US" sz="1400" b="1" dirty="0">
                    <a:solidFill>
                      <a:srgbClr val="44546A"/>
                    </a:solidFill>
                    <a:cs typeface="+mn-ea"/>
                    <a:sym typeface="+mn-lt"/>
                  </a:rPr>
                  <a:t>以支付宝为代表的</a:t>
                </a:r>
                <a:r>
                  <a:rPr lang="zh-CN" altLang="en-US" sz="1400" dirty="0">
                    <a:solidFill>
                      <a:srgbClr val="44546A"/>
                    </a:solidFill>
                    <a:cs typeface="+mn-ea"/>
                    <a:sym typeface="+mn-lt"/>
                  </a:rPr>
                  <a:t>，具有电子钱包功能，可以进行电子现金存取，消费账单显示的第三方支付形式。</a:t>
                </a:r>
              </a:p>
            </p:txBody>
          </p:sp>
          <p:sp>
            <p:nvSpPr>
              <p:cNvPr id="33" name="矩形 32">
                <a:extLst>
                  <a:ext uri="{FF2B5EF4-FFF2-40B4-BE49-F238E27FC236}">
                    <a16:creationId xmlns:a16="http://schemas.microsoft.com/office/drawing/2014/main" id="{C86813B7-7F05-4ED3-B04F-5580D7186DC0}"/>
                  </a:ext>
                </a:extLst>
              </p:cNvPr>
              <p:cNvSpPr/>
              <p:nvPr/>
            </p:nvSpPr>
            <p:spPr>
              <a:xfrm>
                <a:off x="7602845" y="2521656"/>
                <a:ext cx="3355237"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 按第三方支付系统功能分类</a:t>
                </a:r>
              </a:p>
            </p:txBody>
          </p:sp>
        </p:grpSp>
      </p:grpSp>
      <p:grpSp>
        <p:nvGrpSpPr>
          <p:cNvPr id="36" name="组合 35">
            <a:extLst>
              <a:ext uri="{FF2B5EF4-FFF2-40B4-BE49-F238E27FC236}">
                <a16:creationId xmlns:a16="http://schemas.microsoft.com/office/drawing/2014/main" id="{5D13AA60-6D61-4460-9527-543E229F120C}"/>
              </a:ext>
            </a:extLst>
          </p:cNvPr>
          <p:cNvGrpSpPr/>
          <p:nvPr/>
        </p:nvGrpSpPr>
        <p:grpSpPr>
          <a:xfrm>
            <a:off x="129012" y="4382367"/>
            <a:ext cx="5902453" cy="2320090"/>
            <a:chOff x="104647" y="3922713"/>
            <a:chExt cx="5902453" cy="2320090"/>
          </a:xfrm>
        </p:grpSpPr>
        <p:grpSp>
          <p:nvGrpSpPr>
            <p:cNvPr id="37" name="组合 36">
              <a:extLst>
                <a:ext uri="{FF2B5EF4-FFF2-40B4-BE49-F238E27FC236}">
                  <a16:creationId xmlns:a16="http://schemas.microsoft.com/office/drawing/2014/main" id="{87741F1D-BE3A-44F8-A46B-71A2C6CB3A3C}"/>
                </a:ext>
              </a:extLst>
            </p:cNvPr>
            <p:cNvGrpSpPr/>
            <p:nvPr/>
          </p:nvGrpSpPr>
          <p:grpSpPr>
            <a:xfrm>
              <a:off x="104647" y="3922713"/>
              <a:ext cx="5902453" cy="2320090"/>
              <a:chOff x="104647" y="1752601"/>
              <a:chExt cx="5902453" cy="2320090"/>
            </a:xfrm>
          </p:grpSpPr>
          <p:sp>
            <p:nvSpPr>
              <p:cNvPr id="41" name="矩形 40">
                <a:extLst>
                  <a:ext uri="{FF2B5EF4-FFF2-40B4-BE49-F238E27FC236}">
                    <a16:creationId xmlns:a16="http://schemas.microsoft.com/office/drawing/2014/main" id="{69B07898-829B-40C3-888A-82B75B6C4BE6}"/>
                  </a:ext>
                </a:extLst>
              </p:cNvPr>
              <p:cNvSpPr/>
              <p:nvPr/>
            </p:nvSpPr>
            <p:spPr>
              <a:xfrm>
                <a:off x="104647" y="1752601"/>
                <a:ext cx="5902453" cy="2320090"/>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2" name="椭圆 31">
                <a:extLst>
                  <a:ext uri="{FF2B5EF4-FFF2-40B4-BE49-F238E27FC236}">
                    <a16:creationId xmlns:a16="http://schemas.microsoft.com/office/drawing/2014/main" id="{D6564A51-9B7A-4615-9390-1B4B1FC3971F}"/>
                  </a:ext>
                </a:extLst>
              </p:cNvPr>
              <p:cNvSpPr/>
              <p:nvPr/>
            </p:nvSpPr>
            <p:spPr>
              <a:xfrm>
                <a:off x="5209572" y="1917718"/>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8" name="组合 37">
              <a:extLst>
                <a:ext uri="{FF2B5EF4-FFF2-40B4-BE49-F238E27FC236}">
                  <a16:creationId xmlns:a16="http://schemas.microsoft.com/office/drawing/2014/main" id="{0CC07FF0-9C3B-44C5-9795-9C70F497D33F}"/>
                </a:ext>
              </a:extLst>
            </p:cNvPr>
            <p:cNvGrpSpPr/>
            <p:nvPr/>
          </p:nvGrpSpPr>
          <p:grpSpPr>
            <a:xfrm>
              <a:off x="608010" y="4065772"/>
              <a:ext cx="4930219" cy="1944818"/>
              <a:chOff x="6832601" y="3107807"/>
              <a:chExt cx="4930219" cy="1944818"/>
            </a:xfrm>
          </p:grpSpPr>
          <p:sp>
            <p:nvSpPr>
              <p:cNvPr id="39" name="矩形 38">
                <a:extLst>
                  <a:ext uri="{FF2B5EF4-FFF2-40B4-BE49-F238E27FC236}">
                    <a16:creationId xmlns:a16="http://schemas.microsoft.com/office/drawing/2014/main" id="{3C8FE026-177F-4914-9986-ED05CAED6CB8}"/>
                  </a:ext>
                </a:extLst>
              </p:cNvPr>
              <p:cNvSpPr/>
              <p:nvPr/>
            </p:nvSpPr>
            <p:spPr>
              <a:xfrm>
                <a:off x="6832601" y="3948092"/>
                <a:ext cx="4930219"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rgbClr val="44546A"/>
                    </a:solidFill>
                    <a:cs typeface="+mn-ea"/>
                    <a:sym typeface="+mn-lt"/>
                  </a:rPr>
                  <a:t>支付网关模式</a:t>
                </a:r>
                <a:r>
                  <a:rPr lang="zh-CN" altLang="en-US" sz="1400" dirty="0">
                    <a:solidFill>
                      <a:srgbClr val="44546A"/>
                    </a:solidFill>
                    <a:cs typeface="+mn-ea"/>
                    <a:sym typeface="+mn-lt"/>
                  </a:rPr>
                  <a:t>主要是将不同的银行卡支付功能连接到一个统一的界面，从而为电子商务交易企业和银行对接形成接口。</a:t>
                </a:r>
                <a:endParaRPr lang="en-US" altLang="zh-CN" sz="1400" dirty="0">
                  <a:solidFill>
                    <a:srgbClr val="44546A"/>
                  </a:solidFill>
                  <a:cs typeface="+mn-ea"/>
                  <a:sym typeface="+mn-lt"/>
                </a:endParaRPr>
              </a:p>
              <a:p>
                <a:pPr algn="just">
                  <a:lnSpc>
                    <a:spcPct val="120000"/>
                  </a:lnSpc>
                </a:pPr>
                <a:r>
                  <a:rPr lang="zh-CN" altLang="en-US" sz="1400" b="1" dirty="0">
                    <a:solidFill>
                      <a:srgbClr val="44546A"/>
                    </a:solidFill>
                    <a:cs typeface="+mn-ea"/>
                    <a:sym typeface="+mn-lt"/>
                  </a:rPr>
                  <a:t>信用中介模式</a:t>
                </a:r>
                <a:r>
                  <a:rPr lang="zh-CN" altLang="en-US" sz="1400" dirty="0">
                    <a:solidFill>
                      <a:srgbClr val="44546A"/>
                    </a:solidFill>
                    <a:cs typeface="+mn-ea"/>
                    <a:sym typeface="+mn-lt"/>
                  </a:rPr>
                  <a:t>主要负责第三方对信用中介负责的相关服务，并负责确保“收付”“信用担保”等相关职责。</a:t>
                </a:r>
              </a:p>
            </p:txBody>
          </p:sp>
          <p:sp>
            <p:nvSpPr>
              <p:cNvPr id="40" name="矩形 39">
                <a:extLst>
                  <a:ext uri="{FF2B5EF4-FFF2-40B4-BE49-F238E27FC236}">
                    <a16:creationId xmlns:a16="http://schemas.microsoft.com/office/drawing/2014/main" id="{6ECE850D-226C-430F-A4DB-B6757D21927D}"/>
                  </a:ext>
                </a:extLst>
              </p:cNvPr>
              <p:cNvSpPr/>
              <p:nvPr/>
            </p:nvSpPr>
            <p:spPr>
              <a:xfrm>
                <a:off x="7649978" y="3107807"/>
                <a:ext cx="3250530"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按主导功能与模式分类</a:t>
                </a:r>
              </a:p>
            </p:txBody>
          </p:sp>
        </p:grpSp>
      </p:grpSp>
      <p:grpSp>
        <p:nvGrpSpPr>
          <p:cNvPr id="43" name="组合 42">
            <a:extLst>
              <a:ext uri="{FF2B5EF4-FFF2-40B4-BE49-F238E27FC236}">
                <a16:creationId xmlns:a16="http://schemas.microsoft.com/office/drawing/2014/main" id="{AD531938-2B28-41A3-80E9-0B62C3CCE397}"/>
              </a:ext>
            </a:extLst>
          </p:cNvPr>
          <p:cNvGrpSpPr/>
          <p:nvPr/>
        </p:nvGrpSpPr>
        <p:grpSpPr>
          <a:xfrm>
            <a:off x="6209266" y="1787640"/>
            <a:ext cx="5902453" cy="2320089"/>
            <a:chOff x="6184901" y="1327986"/>
            <a:chExt cx="5902453" cy="2320089"/>
          </a:xfrm>
        </p:grpSpPr>
        <p:grpSp>
          <p:nvGrpSpPr>
            <p:cNvPr id="44" name="组合 43">
              <a:extLst>
                <a:ext uri="{FF2B5EF4-FFF2-40B4-BE49-F238E27FC236}">
                  <a16:creationId xmlns:a16="http://schemas.microsoft.com/office/drawing/2014/main" id="{27F92DE7-27A0-4D94-B715-0C4DC286CB14}"/>
                </a:ext>
              </a:extLst>
            </p:cNvPr>
            <p:cNvGrpSpPr/>
            <p:nvPr/>
          </p:nvGrpSpPr>
          <p:grpSpPr>
            <a:xfrm>
              <a:off x="6184901" y="1327986"/>
              <a:ext cx="5902453" cy="2320089"/>
              <a:chOff x="874713" y="1137486"/>
              <a:chExt cx="5902453" cy="2320089"/>
            </a:xfrm>
          </p:grpSpPr>
          <p:sp>
            <p:nvSpPr>
              <p:cNvPr id="48" name="矩形 47">
                <a:extLst>
                  <a:ext uri="{FF2B5EF4-FFF2-40B4-BE49-F238E27FC236}">
                    <a16:creationId xmlns:a16="http://schemas.microsoft.com/office/drawing/2014/main" id="{E7E2A206-2D55-466B-BE55-F419385BA39F}"/>
                  </a:ext>
                </a:extLst>
              </p:cNvPr>
              <p:cNvSpPr/>
              <p:nvPr/>
            </p:nvSpPr>
            <p:spPr>
              <a:xfrm>
                <a:off x="874713" y="1137486"/>
                <a:ext cx="5902453" cy="2320089"/>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1090569" y="1339685"/>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45" name="组合 44">
              <a:extLst>
                <a:ext uri="{FF2B5EF4-FFF2-40B4-BE49-F238E27FC236}">
                  <a16:creationId xmlns:a16="http://schemas.microsoft.com/office/drawing/2014/main" id="{277BC512-0839-4C9C-BD5D-A4AD67C133B9}"/>
                </a:ext>
              </a:extLst>
            </p:cNvPr>
            <p:cNvGrpSpPr/>
            <p:nvPr/>
          </p:nvGrpSpPr>
          <p:grpSpPr>
            <a:xfrm>
              <a:off x="7165501" y="1499368"/>
              <a:ext cx="3941252" cy="1600608"/>
              <a:chOff x="8079904" y="2536715"/>
              <a:chExt cx="3941252" cy="1600608"/>
            </a:xfrm>
          </p:grpSpPr>
          <p:sp>
            <p:nvSpPr>
              <p:cNvPr id="46" name="矩形 45">
                <a:extLst>
                  <a:ext uri="{FF2B5EF4-FFF2-40B4-BE49-F238E27FC236}">
                    <a16:creationId xmlns:a16="http://schemas.microsoft.com/office/drawing/2014/main" id="{B88E73F1-66B4-4846-A4A5-322E02A5C6B8}"/>
                  </a:ext>
                </a:extLst>
              </p:cNvPr>
              <p:cNvSpPr/>
              <p:nvPr/>
            </p:nvSpPr>
            <p:spPr>
              <a:xfrm>
                <a:off x="8079904" y="3291322"/>
                <a:ext cx="3941252"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rgbClr val="44546A"/>
                    </a:solidFill>
                    <a:cs typeface="+mn-ea"/>
                    <a:sym typeface="+mn-lt"/>
                  </a:rPr>
                  <a:t>线上支付</a:t>
                </a:r>
                <a:r>
                  <a:rPr lang="zh-CN" altLang="en-US" sz="1400" dirty="0">
                    <a:solidFill>
                      <a:srgbClr val="44546A"/>
                    </a:solidFill>
                    <a:cs typeface="+mn-ea"/>
                    <a:sym typeface="+mn-lt"/>
                  </a:rPr>
                  <a:t>主要指通过互联网进行支付。</a:t>
                </a:r>
                <a:endParaRPr lang="en-US" altLang="zh-CN" sz="1400" dirty="0">
                  <a:solidFill>
                    <a:srgbClr val="44546A"/>
                  </a:solidFill>
                  <a:cs typeface="+mn-ea"/>
                  <a:sym typeface="+mn-lt"/>
                </a:endParaRPr>
              </a:p>
              <a:p>
                <a:pPr algn="just">
                  <a:lnSpc>
                    <a:spcPct val="120000"/>
                  </a:lnSpc>
                </a:pPr>
                <a:r>
                  <a:rPr lang="zh-CN" altLang="en-US" sz="1400" b="1" dirty="0">
                    <a:solidFill>
                      <a:srgbClr val="44546A"/>
                    </a:solidFill>
                    <a:cs typeface="+mn-ea"/>
                    <a:sym typeface="+mn-lt"/>
                  </a:rPr>
                  <a:t>线下支付</a:t>
                </a:r>
                <a:r>
                  <a:rPr lang="zh-CN" altLang="en-US" sz="1400" dirty="0">
                    <a:solidFill>
                      <a:srgbClr val="44546A"/>
                    </a:solidFill>
                    <a:cs typeface="+mn-ea"/>
                    <a:sym typeface="+mn-lt"/>
                  </a:rPr>
                  <a:t>指不通过互联网，借助扫码或者 </a:t>
                </a:r>
                <a:r>
                  <a:rPr lang="en-US" altLang="zh-CN" sz="1400" dirty="0">
                    <a:solidFill>
                      <a:srgbClr val="44546A"/>
                    </a:solidFill>
                    <a:cs typeface="+mn-ea"/>
                    <a:sym typeface="+mn-lt"/>
                  </a:rPr>
                  <a:t>POS </a:t>
                </a:r>
                <a:r>
                  <a:rPr lang="zh-CN" altLang="en-US" sz="1400" dirty="0">
                    <a:solidFill>
                      <a:srgbClr val="44546A"/>
                    </a:solidFill>
                    <a:cs typeface="+mn-ea"/>
                    <a:sym typeface="+mn-lt"/>
                  </a:rPr>
                  <a:t>机等完成支付。</a:t>
                </a:r>
              </a:p>
            </p:txBody>
          </p:sp>
          <p:sp>
            <p:nvSpPr>
              <p:cNvPr id="47" name="矩形 46">
                <a:extLst>
                  <a:ext uri="{FF2B5EF4-FFF2-40B4-BE49-F238E27FC236}">
                    <a16:creationId xmlns:a16="http://schemas.microsoft.com/office/drawing/2014/main" id="{49075565-C71E-43A0-96B2-7237263EA75C}"/>
                  </a:ext>
                </a:extLst>
              </p:cNvPr>
              <p:cNvSpPr/>
              <p:nvPr/>
            </p:nvSpPr>
            <p:spPr>
              <a:xfrm>
                <a:off x="9025254" y="253671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 按支付工具分类</a:t>
                </a:r>
              </a:p>
            </p:txBody>
          </p:sp>
        </p:grpSp>
      </p:grpSp>
      <p:grpSp>
        <p:nvGrpSpPr>
          <p:cNvPr id="50" name="组合 49">
            <a:extLst>
              <a:ext uri="{FF2B5EF4-FFF2-40B4-BE49-F238E27FC236}">
                <a16:creationId xmlns:a16="http://schemas.microsoft.com/office/drawing/2014/main" id="{3454E90F-FF7F-419B-A4DF-62FF7F83B0B8}"/>
              </a:ext>
            </a:extLst>
          </p:cNvPr>
          <p:cNvGrpSpPr/>
          <p:nvPr/>
        </p:nvGrpSpPr>
        <p:grpSpPr>
          <a:xfrm>
            <a:off x="6209266" y="4382366"/>
            <a:ext cx="5902453" cy="2346410"/>
            <a:chOff x="6184901" y="3922712"/>
            <a:chExt cx="5902453" cy="2346410"/>
          </a:xfrm>
        </p:grpSpPr>
        <p:grpSp>
          <p:nvGrpSpPr>
            <p:cNvPr id="51" name="组合 50">
              <a:extLst>
                <a:ext uri="{FF2B5EF4-FFF2-40B4-BE49-F238E27FC236}">
                  <a16:creationId xmlns:a16="http://schemas.microsoft.com/office/drawing/2014/main" id="{37478E19-9B07-42B2-BDC9-B87090C6FFE5}"/>
                </a:ext>
              </a:extLst>
            </p:cNvPr>
            <p:cNvGrpSpPr/>
            <p:nvPr/>
          </p:nvGrpSpPr>
          <p:grpSpPr>
            <a:xfrm>
              <a:off x="6184901" y="3922712"/>
              <a:ext cx="5902453" cy="2320089"/>
              <a:chOff x="874713" y="1752600"/>
              <a:chExt cx="5902453" cy="2320089"/>
            </a:xfrm>
          </p:grpSpPr>
          <p:sp>
            <p:nvSpPr>
              <p:cNvPr id="55" name="矩形 54">
                <a:extLst>
                  <a:ext uri="{FF2B5EF4-FFF2-40B4-BE49-F238E27FC236}">
                    <a16:creationId xmlns:a16="http://schemas.microsoft.com/office/drawing/2014/main" id="{2DBE521C-D9E4-4A5C-A076-A82B9B493E13}"/>
                  </a:ext>
                </a:extLst>
              </p:cNvPr>
              <p:cNvSpPr/>
              <p:nvPr/>
            </p:nvSpPr>
            <p:spPr>
              <a:xfrm>
                <a:off x="874713" y="1752600"/>
                <a:ext cx="5902453" cy="232008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a:extLst>
                  <a:ext uri="{FF2B5EF4-FFF2-40B4-BE49-F238E27FC236}">
                    <a16:creationId xmlns:a16="http://schemas.microsoft.com/office/drawing/2014/main" id="{2DC62873-085D-487E-8133-1F7F7E7F0EA1}"/>
                  </a:ext>
                </a:extLst>
              </p:cNvPr>
              <p:cNvSpPr/>
              <p:nvPr/>
            </p:nvSpPr>
            <p:spPr>
              <a:xfrm>
                <a:off x="1149837"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52" name="组合 51">
              <a:extLst>
                <a:ext uri="{FF2B5EF4-FFF2-40B4-BE49-F238E27FC236}">
                  <a16:creationId xmlns:a16="http://schemas.microsoft.com/office/drawing/2014/main" id="{33175202-5853-4D58-823B-0FAB812FE5E7}"/>
                </a:ext>
              </a:extLst>
            </p:cNvPr>
            <p:cNvGrpSpPr/>
            <p:nvPr/>
          </p:nvGrpSpPr>
          <p:grpSpPr>
            <a:xfrm>
              <a:off x="6222956" y="4209720"/>
              <a:ext cx="5864398" cy="2059402"/>
              <a:chOff x="7137359" y="3251755"/>
              <a:chExt cx="5864398" cy="2059402"/>
            </a:xfrm>
          </p:grpSpPr>
          <p:sp>
            <p:nvSpPr>
              <p:cNvPr id="53" name="矩形 52">
                <a:extLst>
                  <a:ext uri="{FF2B5EF4-FFF2-40B4-BE49-F238E27FC236}">
                    <a16:creationId xmlns:a16="http://schemas.microsoft.com/office/drawing/2014/main" id="{B977920E-056C-4BFD-B6BE-D89B5C61773F}"/>
                  </a:ext>
                </a:extLst>
              </p:cNvPr>
              <p:cNvSpPr/>
              <p:nvPr/>
            </p:nvSpPr>
            <p:spPr>
              <a:xfrm>
                <a:off x="7137359" y="3689559"/>
                <a:ext cx="5864398" cy="162159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b="1" dirty="0">
                    <a:solidFill>
                      <a:srgbClr val="44546A"/>
                    </a:solidFill>
                    <a:cs typeface="+mn-ea"/>
                    <a:sym typeface="+mn-lt"/>
                  </a:rPr>
                  <a:t>用户黏性平台</a:t>
                </a:r>
                <a:r>
                  <a:rPr lang="zh-CN" altLang="en-US" sz="1400" dirty="0">
                    <a:solidFill>
                      <a:srgbClr val="44546A"/>
                    </a:solidFill>
                    <a:cs typeface="+mn-ea"/>
                    <a:sym typeface="+mn-lt"/>
                  </a:rPr>
                  <a:t>是指用户要获得该平台的支付及其他服务，必须拥有它们的账号，即须经过注册、认证等过程方可使用。</a:t>
                </a:r>
                <a:endParaRPr lang="en-US" altLang="zh-CN" sz="1400" dirty="0">
                  <a:solidFill>
                    <a:srgbClr val="44546A"/>
                  </a:solidFill>
                  <a:cs typeface="+mn-ea"/>
                  <a:sym typeface="+mn-lt"/>
                </a:endParaRPr>
              </a:p>
              <a:p>
                <a:pPr algn="just">
                  <a:lnSpc>
                    <a:spcPct val="120000"/>
                  </a:lnSpc>
                </a:pPr>
                <a:r>
                  <a:rPr lang="zh-CN" altLang="en-US" sz="1400" dirty="0">
                    <a:solidFill>
                      <a:srgbClr val="44546A"/>
                    </a:solidFill>
                    <a:cs typeface="+mn-ea"/>
                    <a:sym typeface="+mn-lt"/>
                  </a:rPr>
                  <a:t>无须注册的第三方支付</a:t>
                </a:r>
                <a:r>
                  <a:rPr lang="zh-CN" altLang="en-US" sz="1400" b="1" dirty="0">
                    <a:solidFill>
                      <a:srgbClr val="44546A"/>
                    </a:solidFill>
                    <a:cs typeface="+mn-ea"/>
                    <a:sym typeface="+mn-lt"/>
                  </a:rPr>
                  <a:t>开放式平台</a:t>
                </a:r>
                <a:r>
                  <a:rPr lang="zh-CN" altLang="en-US" sz="1400" dirty="0">
                    <a:solidFill>
                      <a:srgbClr val="44546A"/>
                    </a:solidFill>
                    <a:cs typeface="+mn-ea"/>
                    <a:sym typeface="+mn-lt"/>
                  </a:rPr>
                  <a:t>全面支持 </a:t>
                </a:r>
                <a:r>
                  <a:rPr lang="en-US" altLang="zh-CN" sz="1400" dirty="0">
                    <a:solidFill>
                      <a:srgbClr val="44546A"/>
                    </a:solidFill>
                    <a:cs typeface="+mn-ea"/>
                    <a:sym typeface="+mn-lt"/>
                  </a:rPr>
                  <a:t>WAP </a:t>
                </a:r>
                <a:r>
                  <a:rPr lang="zh-CN" altLang="en-US" sz="1400" dirty="0">
                    <a:solidFill>
                      <a:srgbClr val="44546A"/>
                    </a:solidFill>
                    <a:cs typeface="+mn-ea"/>
                    <a:sym typeface="+mn-lt"/>
                  </a:rPr>
                  <a:t>客户端、电脑端、</a:t>
                </a:r>
                <a:r>
                  <a:rPr lang="en-US" altLang="zh-CN" sz="1400" dirty="0">
                    <a:solidFill>
                      <a:srgbClr val="44546A"/>
                    </a:solidFill>
                    <a:cs typeface="+mn-ea"/>
                    <a:sym typeface="+mn-lt"/>
                  </a:rPr>
                  <a:t>IVR </a:t>
                </a:r>
                <a:r>
                  <a:rPr lang="zh-CN" altLang="en-US" sz="1400" dirty="0">
                    <a:solidFill>
                      <a:srgbClr val="44546A"/>
                    </a:solidFill>
                    <a:cs typeface="+mn-ea"/>
                    <a:sym typeface="+mn-lt"/>
                  </a:rPr>
                  <a:t>语音支付（即电话支付），在支付介质上则支持信用卡、借记卡，在支持商户上，通过把平台开放出来，任何一个商户都可以在上面开发他们的移动支付工具，并希望通过无须注册的开放平台圈下更多的用户。</a:t>
                </a:r>
              </a:p>
            </p:txBody>
          </p:sp>
          <p:sp>
            <p:nvSpPr>
              <p:cNvPr id="54" name="矩形 53">
                <a:extLst>
                  <a:ext uri="{FF2B5EF4-FFF2-40B4-BE49-F238E27FC236}">
                    <a16:creationId xmlns:a16="http://schemas.microsoft.com/office/drawing/2014/main" id="{FE50B48F-C01C-4CF2-9E30-9689603BCB2A}"/>
                  </a:ext>
                </a:extLst>
              </p:cNvPr>
              <p:cNvSpPr/>
              <p:nvPr/>
            </p:nvSpPr>
            <p:spPr>
              <a:xfrm>
                <a:off x="8279022" y="3251755"/>
                <a:ext cx="3543016"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按第三方平台所依托的基础分类</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1C73E68C-7635-F214-1B4E-A958599C9C38}"/>
              </a:ext>
            </a:extLst>
          </p:cNvPr>
          <p:cNvSpPr txBox="1"/>
          <p:nvPr/>
        </p:nvSpPr>
        <p:spPr>
          <a:xfrm>
            <a:off x="129012" y="935665"/>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第三方支付的分类</a:t>
            </a:r>
          </a:p>
        </p:txBody>
      </p:sp>
    </p:spTree>
    <p:extLst>
      <p:ext uri="{BB962C8B-B14F-4D97-AF65-F5344CB8AC3E}">
        <p14:creationId xmlns:p14="http://schemas.microsoft.com/office/powerpoint/2010/main" val="14386555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p:tgtEl>
                                          <p:spTgt spid="43"/>
                                        </p:tgtEl>
                                        <p:attrNameLst>
                                          <p:attrName>ppt_y</p:attrName>
                                        </p:attrNameLst>
                                      </p:cBhvr>
                                      <p:tavLst>
                                        <p:tav tm="0">
                                          <p:val>
                                            <p:strVal val="#ppt_y-#ppt_h*1.125000"/>
                                          </p:val>
                                        </p:tav>
                                        <p:tav tm="100000">
                                          <p:val>
                                            <p:strVal val="#ppt_y"/>
                                          </p:val>
                                        </p:tav>
                                      </p:tavLst>
                                    </p:anim>
                                    <p:animEffect transition="in" filter="wipe(down)">
                                      <p:cBhvr>
                                        <p:cTn id="14" dur="500"/>
                                        <p:tgtEl>
                                          <p:spTgt spid="4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2"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p:tgtEl>
                                          <p:spTgt spid="50"/>
                                        </p:tgtEl>
                                        <p:attrNameLst>
                                          <p:attrName>ppt_x</p:attrName>
                                        </p:attrNameLst>
                                      </p:cBhvr>
                                      <p:tavLst>
                                        <p:tav tm="0">
                                          <p:val>
                                            <p:strVal val="#ppt_x+#ppt_w*1.125000"/>
                                          </p:val>
                                        </p:tav>
                                        <p:tav tm="100000">
                                          <p:val>
                                            <p:strVal val="#ppt_x"/>
                                          </p:val>
                                        </p:tav>
                                      </p:tavLst>
                                    </p:anim>
                                    <p:animEffect transition="in" filter="wipe(left)">
                                      <p:cBhvr>
                                        <p:cTn id="20" dur="500"/>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p:tgtEl>
                                          <p:spTgt spid="36"/>
                                        </p:tgtEl>
                                        <p:attrNameLst>
                                          <p:attrName>ppt_y</p:attrName>
                                        </p:attrNameLst>
                                      </p:cBhvr>
                                      <p:tavLst>
                                        <p:tav tm="0">
                                          <p:val>
                                            <p:strVal val="#ppt_y+#ppt_h*1.125000"/>
                                          </p:val>
                                        </p:tav>
                                        <p:tav tm="100000">
                                          <p:val>
                                            <p:strVal val="#ppt_y"/>
                                          </p:val>
                                        </p:tav>
                                      </p:tavLst>
                                    </p:anim>
                                    <p:animEffect transition="in" filter="wipe(up)">
                                      <p:cBhvr>
                                        <p:cTn id="2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877985" cy="461665"/>
          </a:xfrm>
          <a:prstGeom prst="rect">
            <a:avLst/>
          </a:prstGeom>
          <a:noFill/>
        </p:spPr>
        <p:txBody>
          <a:bodyPr wrap="none" rtlCol="0">
            <a:spAutoFit/>
          </a:bodyPr>
          <a:lstStyle/>
          <a:p>
            <a:pPr lvl="0"/>
            <a:r>
              <a:rPr kumimoji="1" lang="zh-CN" altLang="en-US" sz="2400" dirty="0">
                <a:solidFill>
                  <a:srgbClr val="44546A"/>
                </a:solidFill>
                <a:cs typeface="+mn-ea"/>
                <a:sym typeface="+mn-lt"/>
              </a:rPr>
              <a:t>第三方支付：从夹缝中突破</a:t>
            </a:r>
          </a:p>
        </p:txBody>
      </p:sp>
      <p:sp>
        <p:nvSpPr>
          <p:cNvPr id="3" name="矩形 2">
            <a:extLst>
              <a:ext uri="{FF2B5EF4-FFF2-40B4-BE49-F238E27FC236}">
                <a16:creationId xmlns:a16="http://schemas.microsoft.com/office/drawing/2014/main" id="{F2CB9F34-5306-8A40-AA11-03AB4FFD28A1}"/>
              </a:ext>
            </a:extLst>
          </p:cNvPr>
          <p:cNvSpPr/>
          <p:nvPr/>
        </p:nvSpPr>
        <p:spPr>
          <a:xfrm>
            <a:off x="5692573" y="1964231"/>
            <a:ext cx="4837167" cy="307107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5949837" y="2124830"/>
            <a:ext cx="4253144" cy="2677656"/>
          </a:xfrm>
          <a:prstGeom prst="rect">
            <a:avLst/>
          </a:prstGeom>
          <a:noFill/>
        </p:spPr>
        <p:txBody>
          <a:bodyPr wrap="square" rtlCol="0">
            <a:spAutoFit/>
          </a:bodyPr>
          <a:lstStyle/>
          <a:p>
            <a:pPr lvl="0">
              <a:defRPr/>
            </a:pPr>
            <a:r>
              <a:rPr kumimoji="1" lang="zh-CN" altLang="en-US" sz="2400" dirty="0">
                <a:solidFill>
                  <a:srgbClr val="44546A"/>
                </a:solidFill>
                <a:cs typeface="+mn-ea"/>
                <a:sym typeface="+mn-lt"/>
              </a:rPr>
              <a:t>当前第三方支付企业不仅充当了支付网关的作用，而且它不断地将应用场景扩展到各行各业，比如很多实体商店引入微信钱包、支付宝、淘点点等移动支付方式，使得支付革命从线上慢慢渗透到线下各个行业。</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矩形 5">
            <a:extLst>
              <a:ext uri="{FF2B5EF4-FFF2-40B4-BE49-F238E27FC236}">
                <a16:creationId xmlns:a16="http://schemas.microsoft.com/office/drawing/2014/main" id="{BEFBA3B3-B5DD-6C4C-A007-A04F86C5FE21}"/>
              </a:ext>
            </a:extLst>
          </p:cNvPr>
          <p:cNvSpPr/>
          <p:nvPr/>
        </p:nvSpPr>
        <p:spPr>
          <a:xfrm>
            <a:off x="5692573" y="1908799"/>
            <a:ext cx="4837159"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C422B577-1EB9-CF4F-882C-92767460B9AB}"/>
              </a:ext>
            </a:extLst>
          </p:cNvPr>
          <p:cNvSpPr txBox="1"/>
          <p:nvPr/>
        </p:nvSpPr>
        <p:spPr>
          <a:xfrm>
            <a:off x="960182" y="4635199"/>
            <a:ext cx="3057247" cy="523220"/>
          </a:xfrm>
          <a:prstGeom prst="rect">
            <a:avLst/>
          </a:prstGeom>
          <a:noFill/>
        </p:spPr>
        <p:txBody>
          <a:bodyPr wrap="none" rtlCol="0">
            <a:spAutoFit/>
          </a:bodyPr>
          <a:lstStyle/>
          <a:p>
            <a:pPr lvl="0">
              <a:defRPr/>
            </a:pPr>
            <a:r>
              <a:rPr kumimoji="1" lang="zh-CN" altLang="en-US" sz="2800" b="1" dirty="0">
                <a:solidFill>
                  <a:srgbClr val="44546A"/>
                </a:solidFill>
                <a:cs typeface="+mn-ea"/>
                <a:sym typeface="+mn-lt"/>
              </a:rPr>
              <a:t>第三方支付的应用</a:t>
            </a:r>
            <a:endParaRPr kumimoji="1" lang="zh-CN" altLang="en-US" sz="2800" b="1" i="0" u="none" strike="noStrike" kern="1200" cap="none" spc="0" normalizeH="0" baseline="0" noProof="0" dirty="0">
              <a:ln>
                <a:noFill/>
              </a:ln>
              <a:solidFill>
                <a:srgbClr val="44546A"/>
              </a:solidFill>
              <a:effectLst/>
              <a:uLnTx/>
              <a:uFillTx/>
              <a:cs typeface="+mn-ea"/>
              <a:sym typeface="+mn-lt"/>
            </a:endParaRPr>
          </a:p>
        </p:txBody>
      </p:sp>
      <p:sp>
        <p:nvSpPr>
          <p:cNvPr id="17" name="文本框 16">
            <a:extLst>
              <a:ext uri="{FF2B5EF4-FFF2-40B4-BE49-F238E27FC236}">
                <a16:creationId xmlns:a16="http://schemas.microsoft.com/office/drawing/2014/main" id="{F73E7F30-B95E-EA45-B81C-53987EFC3A94}"/>
              </a:ext>
            </a:extLst>
          </p:cNvPr>
          <p:cNvSpPr txBox="1"/>
          <p:nvPr/>
        </p:nvSpPr>
        <p:spPr>
          <a:xfrm>
            <a:off x="933142" y="2101134"/>
            <a:ext cx="4093459" cy="1705403"/>
          </a:xfrm>
          <a:prstGeom prst="rect">
            <a:avLst/>
          </a:prstGeom>
          <a:noFill/>
        </p:spPr>
        <p:txBody>
          <a:bodyPr wrap="square" rtlCol="0">
            <a:spAutoFit/>
          </a:bodyPr>
          <a:lstStyle/>
          <a:p>
            <a:pPr lvl="0">
              <a:lnSpc>
                <a:spcPct val="150000"/>
              </a:lnSpc>
              <a:defRPr/>
            </a:pPr>
            <a:r>
              <a:rPr kumimoji="1" lang="zh-CN" altLang="en-US" dirty="0">
                <a:solidFill>
                  <a:prstClr val="black">
                    <a:lumMod val="50000"/>
                    <a:lumOff val="50000"/>
                  </a:prstClr>
                </a:solidFill>
                <a:cs typeface="+mn-ea"/>
                <a:sym typeface="+mn-lt"/>
              </a:rPr>
              <a:t>第三方支付平台提供一系列的应用接口程序，将多种银行卡支付方式整合到一个界面上，负责交易结算中与银行的对接，使网上购物更加快捷、便利。</a:t>
            </a:r>
            <a:endParaRPr kumimoji="1" lang="zh-CN" altLang="en-US"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13397912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15"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33910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a:ln>
                  <a:noFill/>
                </a:ln>
                <a:solidFill>
                  <a:srgbClr val="44546A"/>
                </a:solidFill>
                <a:effectLst/>
                <a:uLnTx/>
                <a:uFillTx/>
                <a:cs typeface="+mn-ea"/>
                <a:sym typeface="+mn-lt"/>
              </a:rPr>
              <a:t>新产品研发方案</a:t>
            </a:r>
          </a:p>
        </p:txBody>
      </p:sp>
      <p:sp>
        <p:nvSpPr>
          <p:cNvPr id="3" name="矩形 2">
            <a:extLst>
              <a:ext uri="{FF2B5EF4-FFF2-40B4-BE49-F238E27FC236}">
                <a16:creationId xmlns:a16="http://schemas.microsoft.com/office/drawing/2014/main" id="{0A642A8C-F682-C341-88E3-CC708D7BDCE7}"/>
              </a:ext>
            </a:extLst>
          </p:cNvPr>
          <p:cNvSpPr/>
          <p:nvPr/>
        </p:nvSpPr>
        <p:spPr>
          <a:xfrm>
            <a:off x="5521626" y="3989833"/>
            <a:ext cx="3867467" cy="212385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cs typeface="+mn-ea"/>
              <a:sym typeface="+mn-lt"/>
            </a:endParaRPr>
          </a:p>
        </p:txBody>
      </p:sp>
      <p:cxnSp>
        <p:nvCxnSpPr>
          <p:cNvPr id="4" name="直线连接符 3">
            <a:extLst>
              <a:ext uri="{FF2B5EF4-FFF2-40B4-BE49-F238E27FC236}">
                <a16:creationId xmlns:a16="http://schemas.microsoft.com/office/drawing/2014/main" id="{FB8EC0E0-6446-5C49-92B4-8E9E03213970}"/>
              </a:ext>
            </a:extLst>
          </p:cNvPr>
          <p:cNvCxnSpPr>
            <a:cxnSpLocks/>
          </p:cNvCxnSpPr>
          <p:nvPr/>
        </p:nvCxnSpPr>
        <p:spPr>
          <a:xfrm>
            <a:off x="1024904" y="3989833"/>
            <a:ext cx="1015528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线连接符 4">
            <a:extLst>
              <a:ext uri="{FF2B5EF4-FFF2-40B4-BE49-F238E27FC236}">
                <a16:creationId xmlns:a16="http://schemas.microsoft.com/office/drawing/2014/main" id="{F205404D-D294-E24F-9717-F602075F9541}"/>
              </a:ext>
            </a:extLst>
          </p:cNvPr>
          <p:cNvCxnSpPr>
            <a:cxnSpLocks/>
          </p:cNvCxnSpPr>
          <p:nvPr/>
        </p:nvCxnSpPr>
        <p:spPr>
          <a:xfrm flipV="1">
            <a:off x="5507390" y="2231603"/>
            <a:ext cx="0" cy="41084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7027832-D22A-B749-8E30-39654F3A611C}"/>
              </a:ext>
            </a:extLst>
          </p:cNvPr>
          <p:cNvSpPr txBox="1"/>
          <p:nvPr/>
        </p:nvSpPr>
        <p:spPr>
          <a:xfrm>
            <a:off x="5943057" y="4363571"/>
            <a:ext cx="1204591" cy="400110"/>
          </a:xfrm>
          <a:prstGeom prst="rect">
            <a:avLst/>
          </a:prstGeom>
          <a:noFill/>
        </p:spPr>
        <p:txBody>
          <a:bodyPr wrap="square" rtlCol="0">
            <a:spAutoFit/>
          </a:bodyPr>
          <a:lstStyle/>
          <a:p>
            <a:pPr lvl="0" algn="dist">
              <a:defRPr/>
            </a:pPr>
            <a:r>
              <a:rPr lang="zh-CN" altLang="en-US" sz="2000" dirty="0">
                <a:solidFill>
                  <a:prstClr val="white"/>
                </a:solidFill>
                <a:cs typeface="+mn-ea"/>
                <a:sym typeface="+mn-lt"/>
              </a:rPr>
              <a:t>网上银行</a:t>
            </a:r>
          </a:p>
        </p:txBody>
      </p:sp>
      <p:sp>
        <p:nvSpPr>
          <p:cNvPr id="7" name="文本框 6">
            <a:extLst>
              <a:ext uri="{FF2B5EF4-FFF2-40B4-BE49-F238E27FC236}">
                <a16:creationId xmlns:a16="http://schemas.microsoft.com/office/drawing/2014/main" id="{DDE9AE25-0580-D248-A162-2458952C4053}"/>
              </a:ext>
            </a:extLst>
          </p:cNvPr>
          <p:cNvSpPr txBox="1"/>
          <p:nvPr/>
        </p:nvSpPr>
        <p:spPr>
          <a:xfrm>
            <a:off x="5943059" y="4826742"/>
            <a:ext cx="2484499" cy="1077218"/>
          </a:xfrm>
          <a:prstGeom prst="rect">
            <a:avLst/>
          </a:prstGeom>
          <a:noFill/>
        </p:spPr>
        <p:txBody>
          <a:bodyPr wrap="square" rtlCol="0">
            <a:spAutoFit/>
          </a:bodyPr>
          <a:lstStyle/>
          <a:p>
            <a:pPr lvl="0" algn="dist">
              <a:defRPr/>
            </a:pPr>
            <a:r>
              <a:rPr lang="zh-CN" altLang="en-US" sz="1600" dirty="0">
                <a:solidFill>
                  <a:prstClr val="white"/>
                </a:solidFill>
                <a:cs typeface="+mn-ea"/>
                <a:sym typeface="+mn-lt"/>
              </a:rPr>
              <a:t>除了第三方支付企业之间的残酷竞争外，原来第三方支付所依赖的银行也逐渐从幕后走向台前。</a:t>
            </a: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F8B1E2C3-8A9C-FB48-89DD-395FCABD279A}"/>
              </a:ext>
            </a:extLst>
          </p:cNvPr>
          <p:cNvSpPr txBox="1"/>
          <p:nvPr/>
        </p:nvSpPr>
        <p:spPr>
          <a:xfrm>
            <a:off x="1840060" y="4366403"/>
            <a:ext cx="1346200" cy="400110"/>
          </a:xfrm>
          <a:prstGeom prst="rect">
            <a:avLst/>
          </a:prstGeom>
          <a:noFill/>
        </p:spPr>
        <p:txBody>
          <a:bodyPr wrap="square" rtlCol="0">
            <a:spAutoFit/>
          </a:bodyPr>
          <a:lstStyle/>
          <a:p>
            <a:pPr lvl="0" algn="dist">
              <a:defRPr/>
            </a:pPr>
            <a:r>
              <a:rPr lang="zh-CN" altLang="en-US" sz="2000" dirty="0">
                <a:solidFill>
                  <a:prstClr val="black">
                    <a:lumMod val="65000"/>
                    <a:lumOff val="35000"/>
                  </a:prstClr>
                </a:solidFill>
                <a:cs typeface="+mn-ea"/>
                <a:sym typeface="+mn-lt"/>
              </a:rPr>
              <a:t>行业治理</a:t>
            </a:r>
          </a:p>
        </p:txBody>
      </p:sp>
      <p:sp>
        <p:nvSpPr>
          <p:cNvPr id="10" name="文本框 9">
            <a:extLst>
              <a:ext uri="{FF2B5EF4-FFF2-40B4-BE49-F238E27FC236}">
                <a16:creationId xmlns:a16="http://schemas.microsoft.com/office/drawing/2014/main" id="{CCC0670E-AA68-3247-97B2-69EADDC172FC}"/>
              </a:ext>
            </a:extLst>
          </p:cNvPr>
          <p:cNvSpPr txBox="1"/>
          <p:nvPr/>
        </p:nvSpPr>
        <p:spPr>
          <a:xfrm>
            <a:off x="1840061" y="4829574"/>
            <a:ext cx="2665949" cy="830997"/>
          </a:xfrm>
          <a:prstGeom prst="rect">
            <a:avLst/>
          </a:prstGeom>
          <a:noFill/>
        </p:spPr>
        <p:txBody>
          <a:bodyPr wrap="square" rtlCol="0">
            <a:spAutoFit/>
          </a:bodyPr>
          <a:lstStyle/>
          <a:p>
            <a:pPr lvl="0" algn="dist">
              <a:defRPr/>
            </a:pPr>
            <a:r>
              <a:rPr lang="zh-CN" altLang="en-US" sz="1600" dirty="0">
                <a:solidFill>
                  <a:prstClr val="black">
                    <a:lumMod val="65000"/>
                    <a:lumOff val="35000"/>
                  </a:prstClr>
                </a:solidFill>
                <a:cs typeface="+mn-ea"/>
                <a:sym typeface="+mn-lt"/>
              </a:rPr>
              <a:t>第三方支付行业需要治理，无序竞争使各家的利润不高甚至在亏损中经营。</a:t>
            </a:r>
            <a:endPar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2" name="文本框 11">
            <a:extLst>
              <a:ext uri="{FF2B5EF4-FFF2-40B4-BE49-F238E27FC236}">
                <a16:creationId xmlns:a16="http://schemas.microsoft.com/office/drawing/2014/main" id="{E9867355-28AA-2447-9136-88C2FB85D6D9}"/>
              </a:ext>
            </a:extLst>
          </p:cNvPr>
          <p:cNvSpPr txBox="1"/>
          <p:nvPr/>
        </p:nvSpPr>
        <p:spPr>
          <a:xfrm>
            <a:off x="1840061" y="2116148"/>
            <a:ext cx="1031886" cy="400110"/>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 安全性</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6DD5AB06-88C9-EC4E-B99B-792C47690E09}"/>
              </a:ext>
            </a:extLst>
          </p:cNvPr>
          <p:cNvSpPr txBox="1"/>
          <p:nvPr/>
        </p:nvSpPr>
        <p:spPr>
          <a:xfrm>
            <a:off x="1840062" y="2579319"/>
            <a:ext cx="3090156" cy="1323439"/>
          </a:xfrm>
          <a:prstGeom prst="rect">
            <a:avLst/>
          </a:prstGeom>
          <a:noFill/>
        </p:spPr>
        <p:txBody>
          <a:bodyPr wrap="square" rtlCol="0">
            <a:spAutoFit/>
          </a:bodyPr>
          <a:lstStyle/>
          <a:p>
            <a:pPr lvl="0" algn="dist">
              <a:defRPr/>
            </a:pPr>
            <a:r>
              <a:rPr lang="zh-CN" altLang="en-US" sz="1600" dirty="0">
                <a:solidFill>
                  <a:prstClr val="black">
                    <a:lumMod val="65000"/>
                    <a:lumOff val="35000"/>
                  </a:prstClr>
                </a:solidFill>
                <a:cs typeface="+mn-ea"/>
                <a:sym typeface="+mn-lt"/>
              </a:rPr>
              <a:t>相对于传统的资金划拨交易方式，第三方支付可以比较有效地保障货物质量、交易诚信、退还要求等环节，在整个交易过程中，都可以对交易双方进行约束和监督。</a:t>
            </a:r>
            <a:endPar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5" name="文本框 14">
            <a:extLst>
              <a:ext uri="{FF2B5EF4-FFF2-40B4-BE49-F238E27FC236}">
                <a16:creationId xmlns:a16="http://schemas.microsoft.com/office/drawing/2014/main" id="{2F5BA6F3-CC12-5942-A48D-D0F30FB0DD55}"/>
              </a:ext>
            </a:extLst>
          </p:cNvPr>
          <p:cNvSpPr txBox="1"/>
          <p:nvPr/>
        </p:nvSpPr>
        <p:spPr>
          <a:xfrm>
            <a:off x="5848796" y="2116148"/>
            <a:ext cx="1211875" cy="400110"/>
          </a:xfrm>
          <a:prstGeom prst="rect">
            <a:avLst/>
          </a:prstGeom>
          <a:noFill/>
        </p:spPr>
        <p:txBody>
          <a:bodyPr wrap="square" rtlCol="0">
            <a:spAutoFit/>
          </a:bodyPr>
          <a:lstStyle/>
          <a:p>
            <a:pPr lvl="0" algn="dist">
              <a:defRPr/>
            </a:pPr>
            <a:r>
              <a:rPr lang="zh-CN" altLang="en-US" sz="2000" dirty="0">
                <a:solidFill>
                  <a:prstClr val="black">
                    <a:lumMod val="65000"/>
                    <a:lumOff val="35000"/>
                  </a:prstClr>
                </a:solidFill>
                <a:cs typeface="+mn-ea"/>
                <a:sym typeface="+mn-lt"/>
              </a:rPr>
              <a:t>环境宽松</a:t>
            </a:r>
          </a:p>
        </p:txBody>
      </p:sp>
      <p:sp>
        <p:nvSpPr>
          <p:cNvPr id="16" name="文本框 15">
            <a:extLst>
              <a:ext uri="{FF2B5EF4-FFF2-40B4-BE49-F238E27FC236}">
                <a16:creationId xmlns:a16="http://schemas.microsoft.com/office/drawing/2014/main" id="{CF7D374B-3C82-2246-9CBA-AF08AA646B3A}"/>
              </a:ext>
            </a:extLst>
          </p:cNvPr>
          <p:cNvSpPr txBox="1"/>
          <p:nvPr/>
        </p:nvSpPr>
        <p:spPr>
          <a:xfrm>
            <a:off x="5848797" y="2579319"/>
            <a:ext cx="4416988" cy="1323439"/>
          </a:xfrm>
          <a:prstGeom prst="rect">
            <a:avLst/>
          </a:prstGeom>
          <a:noFill/>
        </p:spPr>
        <p:txBody>
          <a:bodyPr wrap="square" rtlCol="0">
            <a:spAutoFit/>
          </a:bodyPr>
          <a:lstStyle/>
          <a:p>
            <a:pPr lvl="0" algn="dist">
              <a:defRPr/>
            </a:pPr>
            <a:r>
              <a:rPr lang="zh-CN" altLang="en-US" sz="1600" dirty="0">
                <a:solidFill>
                  <a:prstClr val="black">
                    <a:lumMod val="65000"/>
                    <a:lumOff val="35000"/>
                  </a:prstClr>
                </a:solidFill>
                <a:cs typeface="+mn-ea"/>
                <a:sym typeface="+mn-lt"/>
              </a:rPr>
              <a:t>无数行业发展史表明，初期国家为了支持某行业的发展，总是给其提供宽松的环境，但发展到一定程度特别是高速发展的时期，国家有关部门就会插手进行管理，提供必要的、有效的规范、监督与管理，以保证行业继续健康发展。</a:t>
            </a:r>
            <a:endPar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endParaRPr>
          </a:p>
        </p:txBody>
      </p:sp>
      <p:pic>
        <p:nvPicPr>
          <p:cNvPr id="18" name="图片 17" descr="图表, 旭日形&#10;&#10;描述已自动生成">
            <a:extLst>
              <a:ext uri="{FF2B5EF4-FFF2-40B4-BE49-F238E27FC236}">
                <a16:creationId xmlns:a16="http://schemas.microsoft.com/office/drawing/2014/main" id="{8AA1DE71-2F1E-E905-B744-0FF5A2D19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9" name="文本框 18">
            <a:extLst>
              <a:ext uri="{FF2B5EF4-FFF2-40B4-BE49-F238E27FC236}">
                <a16:creationId xmlns:a16="http://schemas.microsoft.com/office/drawing/2014/main" id="{61AACCEF-3946-ACE8-2DD3-D6A63FF9EE46}"/>
              </a:ext>
            </a:extLst>
          </p:cNvPr>
          <p:cNvSpPr txBox="1"/>
          <p:nvPr/>
        </p:nvSpPr>
        <p:spPr>
          <a:xfrm>
            <a:off x="357278" y="1123801"/>
            <a:ext cx="3775393" cy="523220"/>
          </a:xfrm>
          <a:prstGeom prst="rect">
            <a:avLst/>
          </a:prstGeom>
          <a:noFill/>
        </p:spPr>
        <p:txBody>
          <a:bodyPr wrap="none" rtlCol="0">
            <a:spAutoFit/>
          </a:bodyPr>
          <a:lstStyle/>
          <a:p>
            <a:pPr lvl="0">
              <a:defRPr/>
            </a:pPr>
            <a:r>
              <a:rPr kumimoji="1" lang="zh-CN" altLang="en-US" sz="2800" b="1" dirty="0">
                <a:solidFill>
                  <a:srgbClr val="44546A"/>
                </a:solidFill>
                <a:cs typeface="+mn-ea"/>
                <a:sym typeface="+mn-lt"/>
              </a:rPr>
              <a:t>第三方支付的发展方向</a:t>
            </a:r>
            <a:endParaRPr kumimoji="1" lang="zh-CN" altLang="en-US" sz="28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18304618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par>
                                <p:cTn id="13" presetID="9"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ssolve">
                                      <p:cBhvr>
                                        <p:cTn id="21" dur="500"/>
                                        <p:tgtEl>
                                          <p:spTgt spid="6"/>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ssolve">
                                      <p:cBhvr>
                                        <p:cTn id="36" dur="500"/>
                                        <p:tgtEl>
                                          <p:spTgt spid="13"/>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dissolv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9" grpId="0"/>
      <p:bldP spid="10" grpId="0"/>
      <p:bldP spid="12" grpId="0"/>
      <p:bldP spid="13" grpId="0"/>
      <p:bldP spid="15" grpId="0"/>
      <p:bldP spid="16"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464510" y="2770523"/>
            <a:ext cx="5262979" cy="1107996"/>
          </a:xfrm>
          <a:prstGeom prst="rect">
            <a:avLst/>
          </a:prstGeom>
          <a:noFill/>
        </p:spPr>
        <p:txBody>
          <a:bodyPr wrap="none" rtlCol="0">
            <a:spAutoFit/>
          </a:bodyPr>
          <a:lstStyle/>
          <a:p>
            <a:pPr lvl="0"/>
            <a:r>
              <a:rPr kumimoji="1" lang="zh-CN" altLang="en-US" sz="6600" dirty="0">
                <a:solidFill>
                  <a:srgbClr val="44546A"/>
                </a:solidFill>
                <a:cs typeface="+mn-ea"/>
                <a:sym typeface="+mn-lt"/>
              </a:rPr>
              <a:t>电子交易系统</a:t>
            </a:r>
          </a:p>
        </p:txBody>
      </p:sp>
      <p:sp>
        <p:nvSpPr>
          <p:cNvPr id="9" name="文本框 8">
            <a:extLst>
              <a:ext uri="{FF2B5EF4-FFF2-40B4-BE49-F238E27FC236}">
                <a16:creationId xmlns:a16="http://schemas.microsoft.com/office/drawing/2014/main" id="{473DBF93-FD30-194C-B730-87857EF96E77}"/>
              </a:ext>
            </a:extLst>
          </p:cNvPr>
          <p:cNvSpPr txBox="1"/>
          <p:nvPr/>
        </p:nvSpPr>
        <p:spPr>
          <a:xfrm>
            <a:off x="2944894" y="3893999"/>
            <a:ext cx="6472052" cy="2346283"/>
          </a:xfrm>
          <a:prstGeom prst="rect">
            <a:avLst/>
          </a:prstGeom>
          <a:noFill/>
        </p:spPr>
        <p:txBody>
          <a:bodyPr wrap="square" rtlCol="0">
            <a:spAutoFit/>
          </a:bodyPr>
          <a:lstStyle/>
          <a:p>
            <a:pPr marL="171450" lvl="0" indent="-171450" algn="ctr">
              <a:lnSpc>
                <a:spcPct val="150000"/>
              </a:lnSpc>
              <a:buFont typeface="Wingdings" panose="05000000000000000000" pitchFamily="2" charset="2"/>
              <a:buChar char="u"/>
              <a:defRPr/>
            </a:pPr>
            <a:r>
              <a:rPr lang="zh-CN" altLang="en-US" sz="2000" dirty="0">
                <a:solidFill>
                  <a:prstClr val="black">
                    <a:lumMod val="50000"/>
                    <a:lumOff val="50000"/>
                  </a:prstClr>
                </a:solidFill>
                <a:cs typeface="+mn-ea"/>
                <a:sym typeface="+mn-lt"/>
              </a:rPr>
              <a:t> 电子交易系统概述</a:t>
            </a:r>
            <a:endParaRPr lang="en-US" altLang="zh-CN" sz="2000" dirty="0">
              <a:solidFill>
                <a:prstClr val="black">
                  <a:lumMod val="50000"/>
                  <a:lumOff val="50000"/>
                </a:prstClr>
              </a:solidFill>
              <a:cs typeface="+mn-ea"/>
              <a:sym typeface="+mn-lt"/>
            </a:endParaRPr>
          </a:p>
          <a:p>
            <a:pPr marL="171450" lvl="0" indent="-171450" algn="ctr">
              <a:lnSpc>
                <a:spcPct val="150000"/>
              </a:lnSpc>
              <a:buFont typeface="Wingdings" panose="05000000000000000000" pitchFamily="2" charset="2"/>
              <a:buChar char="u"/>
              <a:defRPr/>
            </a:pPr>
            <a:r>
              <a:rPr lang="zh-CN" altLang="en-US" sz="2000" dirty="0">
                <a:solidFill>
                  <a:prstClr val="black">
                    <a:lumMod val="50000"/>
                    <a:lumOff val="50000"/>
                  </a:prstClr>
                </a:solidFill>
                <a:cs typeface="+mn-ea"/>
                <a:sym typeface="+mn-lt"/>
              </a:rPr>
              <a:t> 网络银行交易系统</a:t>
            </a:r>
            <a:endParaRPr lang="en-US" altLang="zh-CN" sz="2000" dirty="0">
              <a:solidFill>
                <a:prstClr val="black">
                  <a:lumMod val="50000"/>
                  <a:lumOff val="50000"/>
                </a:prstClr>
              </a:solidFill>
              <a:cs typeface="+mn-ea"/>
              <a:sym typeface="+mn-lt"/>
            </a:endParaRPr>
          </a:p>
          <a:p>
            <a:pPr marL="171450" lvl="0" indent="-171450" algn="ctr">
              <a:lnSpc>
                <a:spcPct val="150000"/>
              </a:lnSpc>
              <a:buFont typeface="Wingdings" panose="05000000000000000000" pitchFamily="2" charset="2"/>
              <a:buChar char="u"/>
              <a:defRPr/>
            </a:pPr>
            <a:r>
              <a:rPr lang="zh-CN" altLang="en-US" sz="2000" dirty="0">
                <a:solidFill>
                  <a:prstClr val="black">
                    <a:lumMod val="50000"/>
                    <a:lumOff val="50000"/>
                  </a:prstClr>
                </a:solidFill>
                <a:cs typeface="+mn-ea"/>
                <a:sym typeface="+mn-lt"/>
              </a:rPr>
              <a:t>手机银行交易系统</a:t>
            </a:r>
            <a:endParaRPr lang="en-US" altLang="zh-CN" sz="2000" dirty="0">
              <a:solidFill>
                <a:prstClr val="black">
                  <a:lumMod val="50000"/>
                  <a:lumOff val="50000"/>
                </a:prstClr>
              </a:solidFill>
              <a:cs typeface="+mn-ea"/>
              <a:sym typeface="+mn-lt"/>
            </a:endParaRPr>
          </a:p>
          <a:p>
            <a:pPr marL="171450" lvl="0" indent="-171450" algn="ctr">
              <a:lnSpc>
                <a:spcPct val="150000"/>
              </a:lnSpc>
              <a:buFont typeface="Wingdings" panose="05000000000000000000" pitchFamily="2" charset="2"/>
              <a:buChar char="u"/>
              <a:defRPr/>
            </a:pPr>
            <a:r>
              <a:rPr lang="zh-CN" altLang="en-US" sz="2000" dirty="0">
                <a:solidFill>
                  <a:prstClr val="black">
                    <a:lumMod val="50000"/>
                    <a:lumOff val="50000"/>
                  </a:prstClr>
                </a:solidFill>
                <a:cs typeface="+mn-ea"/>
                <a:sym typeface="+mn-lt"/>
              </a:rPr>
              <a:t> 网络证券交易系统</a:t>
            </a:r>
            <a:endParaRPr lang="en-US" altLang="zh-CN" sz="2000" dirty="0">
              <a:solidFill>
                <a:prstClr val="black">
                  <a:lumMod val="50000"/>
                  <a:lumOff val="50000"/>
                </a:prstClr>
              </a:solidFill>
              <a:cs typeface="+mn-ea"/>
              <a:sym typeface="+mn-lt"/>
            </a:endParaRPr>
          </a:p>
          <a:p>
            <a:pPr marL="171450" lvl="0" indent="-171450" algn="ctr">
              <a:lnSpc>
                <a:spcPct val="150000"/>
              </a:lnSpc>
              <a:buFont typeface="Wingdings" panose="05000000000000000000" pitchFamily="2" charset="2"/>
              <a:buChar char="u"/>
              <a:defRPr/>
            </a:pPr>
            <a:r>
              <a:rPr lang="zh-CN" altLang="en-US" sz="2000" dirty="0">
                <a:solidFill>
                  <a:prstClr val="black">
                    <a:lumMod val="50000"/>
                    <a:lumOff val="50000"/>
                  </a:prstClr>
                </a:solidFill>
                <a:cs typeface="+mn-ea"/>
                <a:sym typeface="+mn-lt"/>
              </a:rPr>
              <a:t>保险交易系统</a:t>
            </a:r>
            <a:endParaRPr kumimoji="0" lang="en"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10" name="图片 9" descr="图表, 旭日形&#10;&#10;描述已自动生成">
            <a:extLst>
              <a:ext uri="{FF2B5EF4-FFF2-40B4-BE49-F238E27FC236}">
                <a16:creationId xmlns:a16="http://schemas.microsoft.com/office/drawing/2014/main" id="{8312C7B8-ED87-A09B-2737-8EC969610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3901909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3" name="矩形 2">
            <a:extLst>
              <a:ext uri="{FF2B5EF4-FFF2-40B4-BE49-F238E27FC236}">
                <a16:creationId xmlns:a16="http://schemas.microsoft.com/office/drawing/2014/main" id="{14163765-D4FE-604F-A835-BE4388E60534}"/>
              </a:ext>
            </a:extLst>
          </p:cNvPr>
          <p:cNvSpPr/>
          <p:nvPr/>
        </p:nvSpPr>
        <p:spPr>
          <a:xfrm>
            <a:off x="972875" y="3691270"/>
            <a:ext cx="1608881"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1605980" y="3953147"/>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9" name="文本框 8">
            <a:extLst>
              <a:ext uri="{FF2B5EF4-FFF2-40B4-BE49-F238E27FC236}">
                <a16:creationId xmlns:a16="http://schemas.microsoft.com/office/drawing/2014/main" id="{2A8DE76A-BC8B-6545-A3BF-8869A137742D}"/>
              </a:ext>
            </a:extLst>
          </p:cNvPr>
          <p:cNvSpPr txBox="1"/>
          <p:nvPr/>
        </p:nvSpPr>
        <p:spPr>
          <a:xfrm>
            <a:off x="1182534" y="4485258"/>
            <a:ext cx="1189562"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srgbClr val="44546A"/>
                </a:solidFill>
                <a:effectLst/>
                <a:uLnTx/>
                <a:uFillTx/>
                <a:cs typeface="+mn-ea"/>
                <a:sym typeface="+mn-lt"/>
              </a:rPr>
              <a:t>1. </a:t>
            </a:r>
          </a:p>
          <a:p>
            <a:pPr marL="0" marR="0" lvl="0" indent="0" defTabSz="914400" rtl="0" eaLnBrk="1" fontAlgn="auto" latinLnBrk="0" hangingPunct="1">
              <a:lnSpc>
                <a:spcPct val="10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srgbClr val="44546A"/>
                </a:solidFill>
                <a:effectLst/>
                <a:uLnTx/>
                <a:uFillTx/>
                <a:cs typeface="+mn-ea"/>
                <a:sym typeface="+mn-lt"/>
              </a:rPr>
              <a:t>信息获取与传输方式不同</a:t>
            </a:r>
          </a:p>
        </p:txBody>
      </p:sp>
      <p:sp>
        <p:nvSpPr>
          <p:cNvPr id="10" name="矩形 9">
            <a:extLst>
              <a:ext uri="{FF2B5EF4-FFF2-40B4-BE49-F238E27FC236}">
                <a16:creationId xmlns:a16="http://schemas.microsoft.com/office/drawing/2014/main" id="{C5479DF7-A64B-5D43-976E-48D0686BFC09}"/>
              </a:ext>
            </a:extLst>
          </p:cNvPr>
          <p:cNvSpPr/>
          <p:nvPr/>
        </p:nvSpPr>
        <p:spPr>
          <a:xfrm>
            <a:off x="2889451" y="3691270"/>
            <a:ext cx="1608881"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67EC5264-C5EC-5F4C-8C6E-EFB3F8AB6A71}"/>
              </a:ext>
            </a:extLst>
          </p:cNvPr>
          <p:cNvSpPr txBox="1"/>
          <p:nvPr/>
        </p:nvSpPr>
        <p:spPr>
          <a:xfrm>
            <a:off x="3099110" y="4485258"/>
            <a:ext cx="1189562" cy="92333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srgbClr val="44546A"/>
                </a:solidFill>
                <a:effectLst/>
                <a:uLnTx/>
                <a:uFillTx/>
                <a:cs typeface="+mn-ea"/>
                <a:sym typeface="+mn-lt"/>
              </a:rPr>
              <a:t>2. </a:t>
            </a:r>
          </a:p>
          <a:p>
            <a:pPr marL="0" marR="0" lvl="0" indent="0" defTabSz="914400" rtl="0" eaLnBrk="1" fontAlgn="auto" latinLnBrk="0" hangingPunct="1">
              <a:lnSpc>
                <a:spcPct val="10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srgbClr val="44546A"/>
                </a:solidFill>
                <a:effectLst/>
                <a:uLnTx/>
                <a:uFillTx/>
                <a:cs typeface="+mn-ea"/>
                <a:sym typeface="+mn-lt"/>
              </a:rPr>
              <a:t>签约方式不同</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3521701" y="3964722"/>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8" name="矩形 17">
            <a:extLst>
              <a:ext uri="{FF2B5EF4-FFF2-40B4-BE49-F238E27FC236}">
                <a16:creationId xmlns:a16="http://schemas.microsoft.com/office/drawing/2014/main" id="{F8A62173-788A-1B4F-861D-5E0E8DA2E83D}"/>
              </a:ext>
            </a:extLst>
          </p:cNvPr>
          <p:cNvSpPr/>
          <p:nvPr/>
        </p:nvSpPr>
        <p:spPr>
          <a:xfrm>
            <a:off x="4805172" y="3691270"/>
            <a:ext cx="1608881"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id="{2209BB0C-51CE-894F-955E-E1EEED13FE96}"/>
              </a:ext>
            </a:extLst>
          </p:cNvPr>
          <p:cNvSpPr txBox="1"/>
          <p:nvPr/>
        </p:nvSpPr>
        <p:spPr>
          <a:xfrm>
            <a:off x="5014831" y="4485258"/>
            <a:ext cx="1189562"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srgbClr val="44546A"/>
                </a:solidFill>
                <a:effectLst/>
                <a:uLnTx/>
                <a:uFillTx/>
                <a:cs typeface="+mn-ea"/>
                <a:sym typeface="+mn-lt"/>
              </a:rPr>
              <a:t>3. </a:t>
            </a:r>
          </a:p>
          <a:p>
            <a:pPr marL="0" marR="0" lvl="0" indent="0" defTabSz="914400" rtl="0" eaLnBrk="1" fontAlgn="auto" latinLnBrk="0" hangingPunct="1">
              <a:lnSpc>
                <a:spcPct val="10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srgbClr val="44546A"/>
                </a:solidFill>
                <a:effectLst/>
                <a:uLnTx/>
                <a:uFillTx/>
                <a:cs typeface="+mn-ea"/>
                <a:sym typeface="+mn-lt"/>
              </a:rPr>
              <a:t>下单与订单履行方式不同</a:t>
            </a: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5353179" y="3956369"/>
            <a:ext cx="512866" cy="442126"/>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26" name="矩形 25">
            <a:extLst>
              <a:ext uri="{FF2B5EF4-FFF2-40B4-BE49-F238E27FC236}">
                <a16:creationId xmlns:a16="http://schemas.microsoft.com/office/drawing/2014/main" id="{4E80F2F3-B0BB-4F46-9B93-A0ECF38F3F69}"/>
              </a:ext>
            </a:extLst>
          </p:cNvPr>
          <p:cNvSpPr/>
          <p:nvPr/>
        </p:nvSpPr>
        <p:spPr>
          <a:xfrm>
            <a:off x="6716233" y="3691270"/>
            <a:ext cx="1608881"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ECD27817-EF5E-4344-8F6C-C940E220313A}"/>
              </a:ext>
            </a:extLst>
          </p:cNvPr>
          <p:cNvSpPr txBox="1"/>
          <p:nvPr/>
        </p:nvSpPr>
        <p:spPr>
          <a:xfrm>
            <a:off x="6925892" y="4485258"/>
            <a:ext cx="1189562" cy="92333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srgbClr val="44546A"/>
                </a:solidFill>
                <a:effectLst/>
                <a:uLnTx/>
                <a:uFillTx/>
                <a:cs typeface="+mn-ea"/>
                <a:sym typeface="+mn-lt"/>
              </a:rPr>
              <a:t>4. </a:t>
            </a:r>
          </a:p>
          <a:p>
            <a:pPr marL="0" marR="0" lvl="0" indent="0" defTabSz="914400" rtl="0" eaLnBrk="1" fontAlgn="auto" latinLnBrk="0" hangingPunct="1">
              <a:lnSpc>
                <a:spcPct val="10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srgbClr val="44546A"/>
                </a:solidFill>
                <a:effectLst/>
                <a:uLnTx/>
                <a:uFillTx/>
                <a:cs typeface="+mn-ea"/>
                <a:sym typeface="+mn-lt"/>
              </a:rPr>
              <a:t>交易机制不同</a:t>
            </a:r>
          </a:p>
        </p:txBody>
      </p:sp>
      <p:grpSp>
        <p:nvGrpSpPr>
          <p:cNvPr id="29" name="Group 111">
            <a:extLst>
              <a:ext uri="{FF2B5EF4-FFF2-40B4-BE49-F238E27FC236}">
                <a16:creationId xmlns:a16="http://schemas.microsoft.com/office/drawing/2014/main" id="{7F74598B-8A16-6442-AC7E-7099761EF63F}"/>
              </a:ext>
            </a:extLst>
          </p:cNvPr>
          <p:cNvGrpSpPr/>
          <p:nvPr/>
        </p:nvGrpSpPr>
        <p:grpSpPr>
          <a:xfrm>
            <a:off x="7310023" y="3964722"/>
            <a:ext cx="444450" cy="443173"/>
            <a:chOff x="8153400" y="2690813"/>
            <a:chExt cx="552450" cy="550862"/>
          </a:xfrm>
          <a:solidFill>
            <a:schemeClr val="tx2"/>
          </a:solidFill>
        </p:grpSpPr>
        <p:sp>
          <p:nvSpPr>
            <p:cNvPr id="30" name="Freeform 123">
              <a:extLst>
                <a:ext uri="{FF2B5EF4-FFF2-40B4-BE49-F238E27FC236}">
                  <a16:creationId xmlns:a16="http://schemas.microsoft.com/office/drawing/2014/main" id="{AE88812B-5F9B-9446-BBAE-87BA0741DB6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1" name="Freeform 124">
              <a:extLst>
                <a:ext uri="{FF2B5EF4-FFF2-40B4-BE49-F238E27FC236}">
                  <a16:creationId xmlns:a16="http://schemas.microsoft.com/office/drawing/2014/main" id="{6FC73E82-8CF8-3042-B13A-F8713B37143F}"/>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8649311" y="3677667"/>
            <a:ext cx="1608881" cy="215289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5E953326-FE2D-B74D-9262-C1A6A0B1EB36}"/>
              </a:ext>
            </a:extLst>
          </p:cNvPr>
          <p:cNvSpPr txBox="1"/>
          <p:nvPr/>
        </p:nvSpPr>
        <p:spPr>
          <a:xfrm>
            <a:off x="8961531" y="4485258"/>
            <a:ext cx="1197296" cy="92333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prstClr val="white"/>
                </a:solidFill>
                <a:effectLst/>
                <a:uLnTx/>
                <a:uFillTx/>
                <a:cs typeface="+mn-ea"/>
                <a:sym typeface="+mn-lt"/>
              </a:rPr>
              <a:t>5. </a:t>
            </a:r>
          </a:p>
          <a:p>
            <a:pPr marL="0" marR="0" lvl="0" indent="0" defTabSz="914400" rtl="0" eaLnBrk="1" fontAlgn="auto" latinLnBrk="0" hangingPunct="1">
              <a:lnSpc>
                <a:spcPct val="10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solidFill>
                <a:effectLst/>
                <a:uLnTx/>
                <a:uFillTx/>
                <a:cs typeface="+mn-ea"/>
                <a:sym typeface="+mn-lt"/>
              </a:rPr>
              <a:t>售后服务不同</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9271407" y="4028039"/>
            <a:ext cx="390232" cy="427360"/>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2009301"/>
            <a:ext cx="3163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电子交易系统概述</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65322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566891" y="1419081"/>
            <a:ext cx="5930713" cy="12899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zh-CN" altLang="en-US" b="1" i="0" u="none" strike="noStrike" kern="1200" cap="none" spc="0" normalizeH="0" baseline="0" noProof="0" dirty="0">
                <a:ln>
                  <a:noFill/>
                </a:ln>
                <a:solidFill>
                  <a:prstClr val="black">
                    <a:lumMod val="50000"/>
                    <a:lumOff val="50000"/>
                  </a:prstClr>
                </a:solidFill>
                <a:effectLst/>
                <a:uLnTx/>
                <a:uFillTx/>
                <a:cs typeface="+mn-ea"/>
                <a:sym typeface="+mn-lt"/>
              </a:rPr>
              <a:t>电子交易（</a:t>
            </a:r>
            <a:r>
              <a:rPr kumimoji="1" lang="en-US" altLang="zh-CN" b="1" i="0" u="none" strike="noStrike" kern="1200" cap="none" spc="0" normalizeH="0" baseline="0" noProof="0" dirty="0">
                <a:ln>
                  <a:noFill/>
                </a:ln>
                <a:solidFill>
                  <a:prstClr val="black">
                    <a:lumMod val="50000"/>
                    <a:lumOff val="50000"/>
                  </a:prstClr>
                </a:solidFill>
                <a:effectLst/>
                <a:uLnTx/>
                <a:uFillTx/>
                <a:cs typeface="+mn-ea"/>
                <a:sym typeface="+mn-lt"/>
              </a:rPr>
              <a:t>Screen Trading</a:t>
            </a:r>
            <a:r>
              <a:rPr kumimoji="1" lang="zh-CN" altLang="en-US" b="1" i="0" u="none" strike="noStrike" kern="1200" cap="none" spc="0" normalizeH="0" baseline="0" noProof="0" dirty="0">
                <a:ln>
                  <a:noFill/>
                </a:ln>
                <a:solidFill>
                  <a:prstClr val="black">
                    <a:lumMod val="50000"/>
                    <a:lumOff val="50000"/>
                  </a:prstClr>
                </a:solidFill>
                <a:effectLst/>
                <a:uLnTx/>
                <a:uFillTx/>
                <a:cs typeface="+mn-ea"/>
                <a:sym typeface="+mn-lt"/>
              </a:rPr>
              <a:t>）</a:t>
            </a:r>
            <a:r>
              <a:rPr kumimoji="1" lang="zh-CN" altLang="en-US" b="0" i="0" u="none" strike="noStrike" kern="1200" cap="none" spc="0" normalizeH="0" baseline="0" noProof="0" dirty="0">
                <a:ln>
                  <a:noFill/>
                </a:ln>
                <a:solidFill>
                  <a:prstClr val="black">
                    <a:lumMod val="50000"/>
                    <a:lumOff val="50000"/>
                  </a:prstClr>
                </a:solidFill>
                <a:effectLst/>
                <a:uLnTx/>
                <a:uFillTx/>
                <a:cs typeface="+mn-ea"/>
                <a:sym typeface="+mn-lt"/>
              </a:rPr>
              <a:t>是指借助信息技术特别是互联网技术，实现非面对面的、互联互通的交易，并自动完成商品、服务等买卖过程，是电子商务中的重要环节。</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349CE007-090F-CF9D-2D8D-EBA8C6100D61}"/>
              </a:ext>
            </a:extLst>
          </p:cNvPr>
          <p:cNvSpPr txBox="1"/>
          <p:nvPr/>
        </p:nvSpPr>
        <p:spPr>
          <a:xfrm>
            <a:off x="883801" y="2867231"/>
            <a:ext cx="7765510" cy="7875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black">
                    <a:lumMod val="50000"/>
                    <a:lumOff val="50000"/>
                  </a:prstClr>
                </a:solidFill>
                <a:effectLst/>
                <a:uLnTx/>
                <a:uFillTx/>
                <a:cs typeface="+mn-ea"/>
                <a:sym typeface="+mn-lt"/>
              </a:rPr>
              <a:t>电子交易和传统交易本质上都是商品、服务、信息等的买卖过程，两者业务流程也相似，但由于电子交易采用了信息技术，使得电子交易与传统交易存在着诸多不同。</a:t>
            </a:r>
          </a:p>
        </p:txBody>
      </p:sp>
    </p:spTree>
    <p:extLst>
      <p:ext uri="{BB962C8B-B14F-4D97-AF65-F5344CB8AC3E}">
        <p14:creationId xmlns:p14="http://schemas.microsoft.com/office/powerpoint/2010/main" val="17083551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arn(inVertical)">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par>
                                <p:cTn id="46" presetID="53" presetClass="entr" presetSubtype="16"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par>
                                <p:cTn id="61" presetID="53" presetClass="entr" presetSubtype="16"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Effect transition="in" filter="fade">
                                      <p:cBhvr>
                                        <p:cTn id="75" dur="500"/>
                                        <p:tgtEl>
                                          <p:spTgt spid="28"/>
                                        </p:tgtEl>
                                      </p:cBhvr>
                                    </p:animEffect>
                                  </p:childTnLst>
                                </p:cTn>
                              </p:par>
                              <p:par>
                                <p:cTn id="76" presetID="53" presetClass="entr" presetSubtype="16"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500" fill="hold"/>
                                        <p:tgtEl>
                                          <p:spTgt spid="32"/>
                                        </p:tgtEl>
                                        <p:attrNameLst>
                                          <p:attrName>ppt_w</p:attrName>
                                        </p:attrNameLst>
                                      </p:cBhvr>
                                      <p:tavLst>
                                        <p:tav tm="0">
                                          <p:val>
                                            <p:fltVal val="0"/>
                                          </p:val>
                                        </p:tav>
                                        <p:tav tm="100000">
                                          <p:val>
                                            <p:strVal val="#ppt_w"/>
                                          </p:val>
                                        </p:tav>
                                      </p:tavLst>
                                    </p:anim>
                                    <p:anim calcmode="lin" valueType="num">
                                      <p:cBhvr>
                                        <p:cTn id="84" dur="500" fill="hold"/>
                                        <p:tgtEl>
                                          <p:spTgt spid="32"/>
                                        </p:tgtEl>
                                        <p:attrNameLst>
                                          <p:attrName>ppt_h</p:attrName>
                                        </p:attrNameLst>
                                      </p:cBhvr>
                                      <p:tavLst>
                                        <p:tav tm="0">
                                          <p:val>
                                            <p:fltVal val="0"/>
                                          </p:val>
                                        </p:tav>
                                        <p:tav tm="100000">
                                          <p:val>
                                            <p:strVal val="#ppt_h"/>
                                          </p:val>
                                        </p:tav>
                                      </p:tavLst>
                                    </p:anim>
                                    <p:animEffect transition="in" filter="fade">
                                      <p:cBhvr>
                                        <p:cTn id="85" dur="500"/>
                                        <p:tgtEl>
                                          <p:spTgt spid="32"/>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p:cTn id="88" dur="500" fill="hold"/>
                                        <p:tgtEl>
                                          <p:spTgt spid="34"/>
                                        </p:tgtEl>
                                        <p:attrNameLst>
                                          <p:attrName>ppt_w</p:attrName>
                                        </p:attrNameLst>
                                      </p:cBhvr>
                                      <p:tavLst>
                                        <p:tav tm="0">
                                          <p:val>
                                            <p:fltVal val="0"/>
                                          </p:val>
                                        </p:tav>
                                        <p:tav tm="100000">
                                          <p:val>
                                            <p:strVal val="#ppt_w"/>
                                          </p:val>
                                        </p:tav>
                                      </p:tavLst>
                                    </p:anim>
                                    <p:anim calcmode="lin" valueType="num">
                                      <p:cBhvr>
                                        <p:cTn id="89" dur="500" fill="hold"/>
                                        <p:tgtEl>
                                          <p:spTgt spid="34"/>
                                        </p:tgtEl>
                                        <p:attrNameLst>
                                          <p:attrName>ppt_h</p:attrName>
                                        </p:attrNameLst>
                                      </p:cBhvr>
                                      <p:tavLst>
                                        <p:tav tm="0">
                                          <p:val>
                                            <p:fltVal val="0"/>
                                          </p:val>
                                        </p:tav>
                                        <p:tav tm="100000">
                                          <p:val>
                                            <p:strVal val="#ppt_h"/>
                                          </p:val>
                                        </p:tav>
                                      </p:tavLst>
                                    </p:anim>
                                    <p:animEffect transition="in" filter="fade">
                                      <p:cBhvr>
                                        <p:cTn id="90" dur="500"/>
                                        <p:tgtEl>
                                          <p:spTgt spid="34"/>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nodeType="click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p:cTn id="95" dur="500" fill="hold"/>
                                        <p:tgtEl>
                                          <p:spTgt spid="35"/>
                                        </p:tgtEl>
                                        <p:attrNameLst>
                                          <p:attrName>ppt_w</p:attrName>
                                        </p:attrNameLst>
                                      </p:cBhvr>
                                      <p:tavLst>
                                        <p:tav tm="0">
                                          <p:val>
                                            <p:fltVal val="0"/>
                                          </p:val>
                                        </p:tav>
                                        <p:tav tm="100000">
                                          <p:val>
                                            <p:strVal val="#ppt_w"/>
                                          </p:val>
                                        </p:tav>
                                      </p:tavLst>
                                    </p:anim>
                                    <p:anim calcmode="lin" valueType="num">
                                      <p:cBhvr>
                                        <p:cTn id="96" dur="500" fill="hold"/>
                                        <p:tgtEl>
                                          <p:spTgt spid="35"/>
                                        </p:tgtEl>
                                        <p:attrNameLst>
                                          <p:attrName>ppt_h</p:attrName>
                                        </p:attrNameLst>
                                      </p:cBhvr>
                                      <p:tavLst>
                                        <p:tav tm="0">
                                          <p:val>
                                            <p:fltVal val="0"/>
                                          </p:val>
                                        </p:tav>
                                        <p:tav tm="100000">
                                          <p:val>
                                            <p:strVal val="#ppt_h"/>
                                          </p:val>
                                        </p:tav>
                                      </p:tavLst>
                                    </p:anim>
                                    <p:animEffect transition="in" filter="fade">
                                      <p:cBhvr>
                                        <p:cTn id="9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animBg="1"/>
      <p:bldP spid="12" grpId="0"/>
      <p:bldP spid="18" grpId="0" animBg="1"/>
      <p:bldP spid="20" grpId="0"/>
      <p:bldP spid="26" grpId="0" animBg="1"/>
      <p:bldP spid="28" grpId="0"/>
      <p:bldP spid="32" grpId="0" animBg="1"/>
      <p:bldP spid="34" grpId="0"/>
      <p:bldP spid="39" grpId="0"/>
      <p:bldP spid="40" grpId="0"/>
      <p:bldP spid="41"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矩形 2">
            <a:extLst>
              <a:ext uri="{FF2B5EF4-FFF2-40B4-BE49-F238E27FC236}">
                <a16:creationId xmlns:a16="http://schemas.microsoft.com/office/drawing/2014/main" id="{14163765-D4FE-604F-A835-BE4388E60534}"/>
              </a:ext>
            </a:extLst>
          </p:cNvPr>
          <p:cNvSpPr/>
          <p:nvPr/>
        </p:nvSpPr>
        <p:spPr>
          <a:xfrm>
            <a:off x="1161411" y="4209749"/>
            <a:ext cx="4446002"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1794516" y="4471626"/>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269557" y="4963424"/>
            <a:ext cx="4142593" cy="125367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广义的电子支付是指支付系统中所包含的所有以电子方式，或者称为无纸化方式进行的资金划拨与结算。</a:t>
            </a:r>
          </a:p>
        </p:txBody>
      </p:sp>
      <p:sp>
        <p:nvSpPr>
          <p:cNvPr id="9" name="文本框 8">
            <a:extLst>
              <a:ext uri="{FF2B5EF4-FFF2-40B4-BE49-F238E27FC236}">
                <a16:creationId xmlns:a16="http://schemas.microsoft.com/office/drawing/2014/main" id="{2A8DE76A-BC8B-6545-A3BF-8869A137742D}"/>
              </a:ext>
            </a:extLst>
          </p:cNvPr>
          <p:cNvSpPr txBox="1"/>
          <p:nvPr/>
        </p:nvSpPr>
        <p:spPr>
          <a:xfrm>
            <a:off x="2489142" y="4542492"/>
            <a:ext cx="2554197"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广义的电子支付</a:t>
            </a:r>
          </a:p>
        </p:txBody>
      </p:sp>
      <p:sp>
        <p:nvSpPr>
          <p:cNvPr id="10" name="矩形 9">
            <a:extLst>
              <a:ext uri="{FF2B5EF4-FFF2-40B4-BE49-F238E27FC236}">
                <a16:creationId xmlns:a16="http://schemas.microsoft.com/office/drawing/2014/main" id="{C5479DF7-A64B-5D43-976E-48D0686BFC09}"/>
              </a:ext>
            </a:extLst>
          </p:cNvPr>
          <p:cNvSpPr/>
          <p:nvPr/>
        </p:nvSpPr>
        <p:spPr>
          <a:xfrm>
            <a:off x="6826998" y="4209749"/>
            <a:ext cx="4253578" cy="215289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6935145" y="4935324"/>
            <a:ext cx="4063878" cy="149765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狭义的电子支付也称为网上支付，是指在电子商务的应用和推广中，为顺利完成整个交易过程所建立起的一套通用的电子交易支付方法和机制。</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8246081" y="4436794"/>
            <a:ext cx="2514897"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400" dirty="0">
                <a:solidFill>
                  <a:srgbClr val="44546A"/>
                </a:solidFill>
                <a:cs typeface="+mn-ea"/>
                <a:sym typeface="+mn-lt"/>
              </a:rPr>
              <a:t>狭义的电子支付</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7575224" y="4483201"/>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4328673" y="1787179"/>
            <a:ext cx="6078274" cy="1904091"/>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5E953326-FE2D-B74D-9262-C1A6A0B1EB36}"/>
              </a:ext>
            </a:extLst>
          </p:cNvPr>
          <p:cNvSpPr txBox="1"/>
          <p:nvPr/>
        </p:nvSpPr>
        <p:spPr>
          <a:xfrm>
            <a:off x="5548614" y="2047696"/>
            <a:ext cx="4656237" cy="132343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prstClr val="white"/>
                </a:solidFill>
                <a:effectLst/>
                <a:uLnTx/>
                <a:uFillTx/>
                <a:cs typeface="+mn-ea"/>
                <a:sym typeface="+mn-lt"/>
              </a:rPr>
              <a:t>电 子 支 付（</a:t>
            </a:r>
            <a:r>
              <a:rPr kumimoji="1" lang="en-US" altLang="zh-CN" sz="2000" b="1" i="0" u="none" strike="noStrike" kern="1200" cap="none" spc="0" normalizeH="0" baseline="0" noProof="0" dirty="0" err="1">
                <a:ln>
                  <a:noFill/>
                </a:ln>
                <a:solidFill>
                  <a:prstClr val="white"/>
                </a:solidFill>
                <a:effectLst/>
                <a:uLnTx/>
                <a:uFillTx/>
                <a:cs typeface="+mn-ea"/>
                <a:sym typeface="+mn-lt"/>
              </a:rPr>
              <a:t>ElectronicPayment</a:t>
            </a:r>
            <a:r>
              <a:rPr kumimoji="1" lang="zh-CN" altLang="en-US" sz="2000" b="1" i="0" u="none" strike="noStrike" kern="1200" cap="none" spc="0" normalizeH="0" baseline="0" noProof="0" dirty="0">
                <a:ln>
                  <a:noFill/>
                </a:ln>
                <a:solidFill>
                  <a:prstClr val="white"/>
                </a:solidFill>
                <a:effectLst/>
                <a:uLnTx/>
                <a:uFillTx/>
                <a:cs typeface="+mn-ea"/>
                <a:sym typeface="+mn-lt"/>
              </a:rPr>
              <a:t>，</a:t>
            </a:r>
            <a:r>
              <a:rPr kumimoji="1" lang="en-US" altLang="zh-CN" sz="2000" b="1" i="0" u="none" strike="noStrike" kern="1200" cap="none" spc="0" normalizeH="0" baseline="0" noProof="0" dirty="0">
                <a:ln>
                  <a:noFill/>
                </a:ln>
                <a:solidFill>
                  <a:prstClr val="white"/>
                </a:solidFill>
                <a:effectLst/>
                <a:uLnTx/>
                <a:uFillTx/>
                <a:cs typeface="+mn-ea"/>
                <a:sym typeface="+mn-lt"/>
              </a:rPr>
              <a:t>E-Payment</a:t>
            </a:r>
            <a:r>
              <a:rPr kumimoji="1" lang="zh-CN" altLang="en-US" sz="2000" b="1" i="0" u="none" strike="noStrike" kern="1200" cap="none" spc="0" normalizeH="0" baseline="0" noProof="0" dirty="0">
                <a:ln>
                  <a:noFill/>
                </a:ln>
                <a:solidFill>
                  <a:prstClr val="white"/>
                </a:solidFill>
                <a:effectLst/>
                <a:uLnTx/>
                <a:uFillTx/>
                <a:cs typeface="+mn-ea"/>
                <a:sym typeface="+mn-lt"/>
              </a:rPr>
              <a:t>）</a:t>
            </a:r>
            <a:r>
              <a:rPr kumimoji="1" lang="zh-CN" altLang="en-US" sz="2000" b="0" i="0" u="none" strike="noStrike" kern="1200" cap="none" spc="0" normalizeH="0" baseline="0" noProof="0" dirty="0">
                <a:ln>
                  <a:noFill/>
                </a:ln>
                <a:solidFill>
                  <a:prstClr val="white"/>
                </a:solidFill>
                <a:effectLst/>
                <a:uLnTx/>
                <a:uFillTx/>
                <a:cs typeface="+mn-ea"/>
                <a:sym typeface="+mn-lt"/>
              </a:rPr>
              <a:t>是指电子交易的当事人（消费者、商家和金融机构）通过网络以电子数据形式进行的货币支付或资金流动。</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4790894" y="2215403"/>
            <a:ext cx="555625" cy="555625"/>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923052" y="2009301"/>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电子支付的定义</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65322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4288672" y="754330"/>
            <a:ext cx="4118874" cy="87440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zh-CN" altLang="en-US" b="1" i="0" u="none" strike="noStrike" kern="1200" cap="none" spc="0" normalizeH="0" baseline="0" noProof="0" dirty="0">
                <a:ln>
                  <a:noFill/>
                </a:ln>
                <a:solidFill>
                  <a:prstClr val="black">
                    <a:lumMod val="50000"/>
                    <a:lumOff val="50000"/>
                  </a:prstClr>
                </a:solidFill>
                <a:effectLst/>
                <a:uLnTx/>
                <a:uFillTx/>
                <a:cs typeface="+mn-ea"/>
                <a:sym typeface="+mn-lt"/>
              </a:rPr>
              <a:t>在 我 们 国 家， 依 据 金 融 电 子 化 网 络 系 统， 可 以 给 出 下 列 定 义：</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cxnSp>
        <p:nvCxnSpPr>
          <p:cNvPr id="45" name="直接连接符 44">
            <a:extLst>
              <a:ext uri="{FF2B5EF4-FFF2-40B4-BE49-F238E27FC236}">
                <a16:creationId xmlns:a16="http://schemas.microsoft.com/office/drawing/2014/main" id="{B8CCC7C8-3F28-4377-916A-A197EBDC6EDF}"/>
              </a:ext>
            </a:extLst>
          </p:cNvPr>
          <p:cNvCxnSpPr/>
          <p:nvPr/>
        </p:nvCxnSpPr>
        <p:spPr>
          <a:xfrm>
            <a:off x="1282547"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93292A9-1A26-406F-ADD8-2ED83F32B6A6}"/>
              </a:ext>
            </a:extLst>
          </p:cNvPr>
          <p:cNvCxnSpPr/>
          <p:nvPr/>
        </p:nvCxnSpPr>
        <p:spPr>
          <a:xfrm>
            <a:off x="5861277"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34FB4B9-9DC3-4C4A-90F3-3F74BC7572C7}"/>
              </a:ext>
            </a:extLst>
          </p:cNvPr>
          <p:cNvCxnSpPr/>
          <p:nvPr/>
        </p:nvCxnSpPr>
        <p:spPr>
          <a:xfrm>
            <a:off x="3571912"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43D58A6-53EC-4143-8770-EE96CD464AAB}"/>
              </a:ext>
            </a:extLst>
          </p:cNvPr>
          <p:cNvCxnSpPr/>
          <p:nvPr/>
        </p:nvCxnSpPr>
        <p:spPr>
          <a:xfrm>
            <a:off x="8150642"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A47AECCF-C207-4015-AA6E-F162F8CA8C86}"/>
              </a:ext>
            </a:extLst>
          </p:cNvPr>
          <p:cNvCxnSpPr/>
          <p:nvPr/>
        </p:nvCxnSpPr>
        <p:spPr>
          <a:xfrm>
            <a:off x="672185"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id="{37A83224-0838-46D5-A787-454FB65AB198}"/>
              </a:ext>
            </a:extLst>
          </p:cNvPr>
          <p:cNvSpPr/>
          <p:nvPr/>
        </p:nvSpPr>
        <p:spPr>
          <a:xfrm>
            <a:off x="1087289"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a:extLst>
              <a:ext uri="{FF2B5EF4-FFF2-40B4-BE49-F238E27FC236}">
                <a16:creationId xmlns:a16="http://schemas.microsoft.com/office/drawing/2014/main" id="{B08BFF2D-A41F-44B7-BC46-DC94F46CD622}"/>
              </a:ext>
            </a:extLst>
          </p:cNvPr>
          <p:cNvSpPr/>
          <p:nvPr/>
        </p:nvSpPr>
        <p:spPr>
          <a:xfrm>
            <a:off x="3376654"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a:extLst>
              <a:ext uri="{FF2B5EF4-FFF2-40B4-BE49-F238E27FC236}">
                <a16:creationId xmlns:a16="http://schemas.microsoft.com/office/drawing/2014/main" id="{F5D873B2-CFF5-4715-912C-F8EE3A82920D}"/>
              </a:ext>
            </a:extLst>
          </p:cNvPr>
          <p:cNvSpPr/>
          <p:nvPr/>
        </p:nvSpPr>
        <p:spPr>
          <a:xfrm>
            <a:off x="5666019"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a:extLst>
              <a:ext uri="{FF2B5EF4-FFF2-40B4-BE49-F238E27FC236}">
                <a16:creationId xmlns:a16="http://schemas.microsoft.com/office/drawing/2014/main" id="{78E6A7CF-7FC8-4A3E-ACC9-557899C19CFD}"/>
              </a:ext>
            </a:extLst>
          </p:cNvPr>
          <p:cNvSpPr/>
          <p:nvPr/>
        </p:nvSpPr>
        <p:spPr>
          <a:xfrm>
            <a:off x="7955384"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a:extLst>
              <a:ext uri="{FF2B5EF4-FFF2-40B4-BE49-F238E27FC236}">
                <a16:creationId xmlns:a16="http://schemas.microsoft.com/office/drawing/2014/main" id="{57A278C7-92A8-4DC4-BBA7-0AE96C94C178}"/>
              </a:ext>
            </a:extLst>
          </p:cNvPr>
          <p:cNvSpPr/>
          <p:nvPr/>
        </p:nvSpPr>
        <p:spPr>
          <a:xfrm>
            <a:off x="912896"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a:extLst>
              <a:ext uri="{FF2B5EF4-FFF2-40B4-BE49-F238E27FC236}">
                <a16:creationId xmlns:a16="http://schemas.microsoft.com/office/drawing/2014/main" id="{9C702869-B33D-4D89-A6F8-106D333FCF32}"/>
              </a:ext>
            </a:extLst>
          </p:cNvPr>
          <p:cNvSpPr/>
          <p:nvPr/>
        </p:nvSpPr>
        <p:spPr>
          <a:xfrm>
            <a:off x="3202071"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a:extLst>
              <a:ext uri="{FF2B5EF4-FFF2-40B4-BE49-F238E27FC236}">
                <a16:creationId xmlns:a16="http://schemas.microsoft.com/office/drawing/2014/main" id="{EB31F441-FC84-4EA0-BD1C-2297598021BA}"/>
              </a:ext>
            </a:extLst>
          </p:cNvPr>
          <p:cNvSpPr/>
          <p:nvPr/>
        </p:nvSpPr>
        <p:spPr>
          <a:xfrm>
            <a:off x="7781056"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a:extLst>
              <a:ext uri="{FF2B5EF4-FFF2-40B4-BE49-F238E27FC236}">
                <a16:creationId xmlns:a16="http://schemas.microsoft.com/office/drawing/2014/main" id="{487F0410-0F84-489A-91CE-B4F9A8A5AD95}"/>
              </a:ext>
            </a:extLst>
          </p:cNvPr>
          <p:cNvSpPr/>
          <p:nvPr/>
        </p:nvSpPr>
        <p:spPr>
          <a:xfrm>
            <a:off x="5519821"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a:extLst>
              <a:ext uri="{FF2B5EF4-FFF2-40B4-BE49-F238E27FC236}">
                <a16:creationId xmlns:a16="http://schemas.microsoft.com/office/drawing/2014/main" id="{B53CE8ED-3106-4D09-A3F8-CC819AB735C0}"/>
              </a:ext>
            </a:extLst>
          </p:cNvPr>
          <p:cNvGrpSpPr/>
          <p:nvPr/>
        </p:nvGrpSpPr>
        <p:grpSpPr>
          <a:xfrm>
            <a:off x="1072916" y="5028568"/>
            <a:ext cx="368300" cy="336598"/>
            <a:chOff x="8415" y="6739"/>
            <a:chExt cx="560" cy="493"/>
          </a:xfrm>
          <a:solidFill>
            <a:srgbClr val="44546A"/>
          </a:solidFill>
        </p:grpSpPr>
        <p:sp>
          <p:nvSpPr>
            <p:cNvPr id="72" name="Freeform14">
              <a:extLst>
                <a:ext uri="{FF2B5EF4-FFF2-40B4-BE49-F238E27FC236}">
                  <a16:creationId xmlns:a16="http://schemas.microsoft.com/office/drawing/2014/main" id="{355B8B27-5008-4F86-82C0-490508CEB586}"/>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a:extLst>
                <a:ext uri="{FF2B5EF4-FFF2-40B4-BE49-F238E27FC236}">
                  <a16:creationId xmlns:a16="http://schemas.microsoft.com/office/drawing/2014/main" id="{49E10563-FBD7-4430-8DFE-73F18B91A2E7}"/>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a:extLst>
                <a:ext uri="{FF2B5EF4-FFF2-40B4-BE49-F238E27FC236}">
                  <a16:creationId xmlns:a16="http://schemas.microsoft.com/office/drawing/2014/main" id="{93CF264E-8675-42A3-86F6-55A92CF0CF2E}"/>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a:extLst>
                <a:ext uri="{FF2B5EF4-FFF2-40B4-BE49-F238E27FC236}">
                  <a16:creationId xmlns:a16="http://schemas.microsoft.com/office/drawing/2014/main" id="{8B041BCA-A00C-4FEF-91CD-BFE979193A6E}"/>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a:extLst>
                <a:ext uri="{FF2B5EF4-FFF2-40B4-BE49-F238E27FC236}">
                  <a16:creationId xmlns:a16="http://schemas.microsoft.com/office/drawing/2014/main" id="{17A81D83-77BE-4F54-9946-E20CAFDEAEAC}"/>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a:extLst>
              <a:ext uri="{FF2B5EF4-FFF2-40B4-BE49-F238E27FC236}">
                <a16:creationId xmlns:a16="http://schemas.microsoft.com/office/drawing/2014/main" id="{2D203F73-1775-4529-8808-9ABA64971000}"/>
              </a:ext>
            </a:extLst>
          </p:cNvPr>
          <p:cNvSpPr>
            <a:spLocks noEditPoints="1"/>
          </p:cNvSpPr>
          <p:nvPr/>
        </p:nvSpPr>
        <p:spPr bwMode="auto">
          <a:xfrm>
            <a:off x="3376720"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a:extLst>
              <a:ext uri="{FF2B5EF4-FFF2-40B4-BE49-F238E27FC236}">
                <a16:creationId xmlns:a16="http://schemas.microsoft.com/office/drawing/2014/main" id="{C8DC46DA-DFFC-49EA-A40F-3973D9085054}"/>
              </a:ext>
            </a:extLst>
          </p:cNvPr>
          <p:cNvSpPr>
            <a:spLocks noEditPoints="1"/>
          </p:cNvSpPr>
          <p:nvPr/>
        </p:nvSpPr>
        <p:spPr bwMode="auto">
          <a:xfrm>
            <a:off x="5663990"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a:extLst>
              <a:ext uri="{FF2B5EF4-FFF2-40B4-BE49-F238E27FC236}">
                <a16:creationId xmlns:a16="http://schemas.microsoft.com/office/drawing/2014/main" id="{3F579CAA-E0F0-4419-B610-69F8060B33F9}"/>
              </a:ext>
            </a:extLst>
          </p:cNvPr>
          <p:cNvSpPr>
            <a:spLocks noEditPoints="1"/>
          </p:cNvSpPr>
          <p:nvPr/>
        </p:nvSpPr>
        <p:spPr bwMode="auto">
          <a:xfrm>
            <a:off x="7955681"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4" name="文本框 83">
            <a:extLst>
              <a:ext uri="{FF2B5EF4-FFF2-40B4-BE49-F238E27FC236}">
                <a16:creationId xmlns:a16="http://schemas.microsoft.com/office/drawing/2014/main" id="{EE54D6A5-34BB-4A05-AE99-5C641BF3A18A}"/>
              </a:ext>
            </a:extLst>
          </p:cNvPr>
          <p:cNvSpPr txBox="1"/>
          <p:nvPr/>
        </p:nvSpPr>
        <p:spPr>
          <a:xfrm>
            <a:off x="565508" y="2586840"/>
            <a:ext cx="1460605"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第一阶段，黄页型</a:t>
            </a:r>
            <a:endParaRPr lang="en-US" altLang="zh-CN" sz="2400" b="1" noProof="0" dirty="0">
              <a:ln>
                <a:noFill/>
              </a:ln>
              <a:solidFill>
                <a:schemeClr val="tx1">
                  <a:lumMod val="75000"/>
                  <a:lumOff val="25000"/>
                </a:schemeClr>
              </a:solidFill>
              <a:effectLst/>
              <a:uLnTx/>
              <a:uFillTx/>
              <a:cs typeface="+mn-ea"/>
              <a:sym typeface="+mn-lt"/>
            </a:endParaRPr>
          </a:p>
        </p:txBody>
      </p:sp>
      <p:sp>
        <p:nvSpPr>
          <p:cNvPr id="85" name="文本框 84">
            <a:extLst>
              <a:ext uri="{FF2B5EF4-FFF2-40B4-BE49-F238E27FC236}">
                <a16:creationId xmlns:a16="http://schemas.microsoft.com/office/drawing/2014/main" id="{046339C0-D9E3-4E7D-835B-CFEB75984662}"/>
              </a:ext>
            </a:extLst>
          </p:cNvPr>
          <p:cNvSpPr txBox="1"/>
          <p:nvPr/>
        </p:nvSpPr>
        <p:spPr>
          <a:xfrm>
            <a:off x="5147935" y="2650828"/>
            <a:ext cx="1426684"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第三阶段，销售型</a:t>
            </a:r>
            <a:endParaRPr lang="en-US" altLang="zh-CN" sz="2400" b="1" noProof="0" dirty="0">
              <a:ln>
                <a:noFill/>
              </a:ln>
              <a:solidFill>
                <a:schemeClr val="tx1">
                  <a:lumMod val="75000"/>
                  <a:lumOff val="25000"/>
                </a:schemeClr>
              </a:solidFill>
              <a:effectLst/>
              <a:uLnTx/>
              <a:uFillTx/>
              <a:cs typeface="+mn-ea"/>
              <a:sym typeface="+mn-lt"/>
            </a:endParaRPr>
          </a:p>
        </p:txBody>
      </p:sp>
      <p:sp>
        <p:nvSpPr>
          <p:cNvPr id="86" name="文本框 85">
            <a:extLst>
              <a:ext uri="{FF2B5EF4-FFF2-40B4-BE49-F238E27FC236}">
                <a16:creationId xmlns:a16="http://schemas.microsoft.com/office/drawing/2014/main" id="{BA70DA75-19DD-47FC-BCF6-CFC956C481AC}"/>
              </a:ext>
            </a:extLst>
          </p:cNvPr>
          <p:cNvSpPr txBox="1"/>
          <p:nvPr/>
        </p:nvSpPr>
        <p:spPr>
          <a:xfrm>
            <a:off x="2954634" y="4084838"/>
            <a:ext cx="1451194"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第二阶段，广告型</a:t>
            </a:r>
            <a:endParaRPr lang="en-US" altLang="zh-CN" sz="2400" b="1" noProof="0" dirty="0">
              <a:ln>
                <a:noFill/>
              </a:ln>
              <a:solidFill>
                <a:schemeClr val="tx1">
                  <a:lumMod val="75000"/>
                  <a:lumOff val="25000"/>
                </a:schemeClr>
              </a:solidFill>
              <a:effectLst/>
              <a:uLnTx/>
              <a:uFillTx/>
              <a:cs typeface="+mn-ea"/>
              <a:sym typeface="+mn-lt"/>
            </a:endParaRPr>
          </a:p>
        </p:txBody>
      </p:sp>
      <p:sp>
        <p:nvSpPr>
          <p:cNvPr id="87" name="文本框 86">
            <a:extLst>
              <a:ext uri="{FF2B5EF4-FFF2-40B4-BE49-F238E27FC236}">
                <a16:creationId xmlns:a16="http://schemas.microsoft.com/office/drawing/2014/main" id="{697CCB11-AFD5-4EF8-82C7-0A1F92EB85AB}"/>
              </a:ext>
            </a:extLst>
          </p:cNvPr>
          <p:cNvSpPr txBox="1"/>
          <p:nvPr/>
        </p:nvSpPr>
        <p:spPr>
          <a:xfrm>
            <a:off x="7527006" y="4047020"/>
            <a:ext cx="1498776"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第四阶段，整合型</a:t>
            </a:r>
            <a:endParaRPr lang="en-US" altLang="zh-CN" sz="24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0" name="文本框 9">
            <a:extLst>
              <a:ext uri="{FF2B5EF4-FFF2-40B4-BE49-F238E27FC236}">
                <a16:creationId xmlns:a16="http://schemas.microsoft.com/office/drawing/2014/main" id="{E321C8BB-80F7-D277-5A1E-0E9B31D2AD3E}"/>
              </a:ext>
            </a:extLst>
          </p:cNvPr>
          <p:cNvSpPr txBox="1"/>
          <p:nvPr/>
        </p:nvSpPr>
        <p:spPr>
          <a:xfrm>
            <a:off x="149391" y="1085175"/>
            <a:ext cx="3163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 电子交易系统概述</a:t>
            </a:r>
          </a:p>
        </p:txBody>
      </p:sp>
      <p:sp>
        <p:nvSpPr>
          <p:cNvPr id="12" name="文本框 11">
            <a:extLst>
              <a:ext uri="{FF2B5EF4-FFF2-40B4-BE49-F238E27FC236}">
                <a16:creationId xmlns:a16="http://schemas.microsoft.com/office/drawing/2014/main" id="{A036B421-D080-9857-47A6-C66A63881824}"/>
              </a:ext>
            </a:extLst>
          </p:cNvPr>
          <p:cNvSpPr txBox="1"/>
          <p:nvPr/>
        </p:nvSpPr>
        <p:spPr>
          <a:xfrm>
            <a:off x="2911830" y="5809374"/>
            <a:ext cx="6549301" cy="707886"/>
          </a:xfrm>
          <a:prstGeom prst="rect">
            <a:avLst/>
          </a:prstGeom>
          <a:noFill/>
        </p:spPr>
        <p:txBody>
          <a:bodyPr wrap="square">
            <a:spAutoFit/>
          </a:bodyPr>
          <a:lstStyle/>
          <a:p>
            <a:r>
              <a:rPr lang="zh-CN" altLang="en-US" sz="2000" dirty="0"/>
              <a:t>自从互联网诞生以来，越来越多的企业“触网”，随着技术的进步和时代的发展，企业电子交易经过了几个历程。</a:t>
            </a:r>
          </a:p>
        </p:txBody>
      </p:sp>
      <p:cxnSp>
        <p:nvCxnSpPr>
          <p:cNvPr id="13" name="直接连接符 12">
            <a:extLst>
              <a:ext uri="{FF2B5EF4-FFF2-40B4-BE49-F238E27FC236}">
                <a16:creationId xmlns:a16="http://schemas.microsoft.com/office/drawing/2014/main" id="{2922E99C-2E76-D933-EB06-7C7586540EF6}"/>
              </a:ext>
            </a:extLst>
          </p:cNvPr>
          <p:cNvCxnSpPr/>
          <p:nvPr/>
        </p:nvCxnSpPr>
        <p:spPr>
          <a:xfrm>
            <a:off x="10098176" y="3695669"/>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42D874BA-0D97-703F-3831-930F8028088A}"/>
              </a:ext>
            </a:extLst>
          </p:cNvPr>
          <p:cNvSpPr/>
          <p:nvPr/>
        </p:nvSpPr>
        <p:spPr>
          <a:xfrm>
            <a:off x="9902918" y="3500412"/>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15" name="椭圆 14">
            <a:extLst>
              <a:ext uri="{FF2B5EF4-FFF2-40B4-BE49-F238E27FC236}">
                <a16:creationId xmlns:a16="http://schemas.microsoft.com/office/drawing/2014/main" id="{4101E24B-3978-1313-6A09-BF3DB82FE790}"/>
              </a:ext>
            </a:extLst>
          </p:cNvPr>
          <p:cNvSpPr/>
          <p:nvPr/>
        </p:nvSpPr>
        <p:spPr>
          <a:xfrm>
            <a:off x="9728525" y="4828838"/>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16" name="组合 15">
            <a:extLst>
              <a:ext uri="{FF2B5EF4-FFF2-40B4-BE49-F238E27FC236}">
                <a16:creationId xmlns:a16="http://schemas.microsoft.com/office/drawing/2014/main" id="{121383C0-EEA1-DE30-158A-E52CAB856E15}"/>
              </a:ext>
            </a:extLst>
          </p:cNvPr>
          <p:cNvGrpSpPr/>
          <p:nvPr/>
        </p:nvGrpSpPr>
        <p:grpSpPr>
          <a:xfrm>
            <a:off x="9888545" y="5030136"/>
            <a:ext cx="368300" cy="336598"/>
            <a:chOff x="8415" y="6739"/>
            <a:chExt cx="560" cy="493"/>
          </a:xfrm>
          <a:solidFill>
            <a:srgbClr val="44546A"/>
          </a:solidFill>
        </p:grpSpPr>
        <p:sp>
          <p:nvSpPr>
            <p:cNvPr id="17" name="Freeform14">
              <a:extLst>
                <a:ext uri="{FF2B5EF4-FFF2-40B4-BE49-F238E27FC236}">
                  <a16:creationId xmlns:a16="http://schemas.microsoft.com/office/drawing/2014/main" id="{10B64896-FE27-290A-B4C7-F981A641B527}"/>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8" name="Freeform15">
              <a:extLst>
                <a:ext uri="{FF2B5EF4-FFF2-40B4-BE49-F238E27FC236}">
                  <a16:creationId xmlns:a16="http://schemas.microsoft.com/office/drawing/2014/main" id="{2DD53507-DE32-A239-238E-0D3780F48745}"/>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9" name="Freeform16">
              <a:extLst>
                <a:ext uri="{FF2B5EF4-FFF2-40B4-BE49-F238E27FC236}">
                  <a16:creationId xmlns:a16="http://schemas.microsoft.com/office/drawing/2014/main" id="{D901E841-D388-308A-6594-B4808B9C262A}"/>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0" name="Freeform17">
              <a:extLst>
                <a:ext uri="{FF2B5EF4-FFF2-40B4-BE49-F238E27FC236}">
                  <a16:creationId xmlns:a16="http://schemas.microsoft.com/office/drawing/2014/main" id="{462A6E46-C62E-6753-09B3-B965A09C34D7}"/>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1" name="Freeform18">
              <a:extLst>
                <a:ext uri="{FF2B5EF4-FFF2-40B4-BE49-F238E27FC236}">
                  <a16:creationId xmlns:a16="http://schemas.microsoft.com/office/drawing/2014/main" id="{243172B4-0BD7-95A9-17F5-219136A4BFF5}"/>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22" name="文本框 21">
            <a:extLst>
              <a:ext uri="{FF2B5EF4-FFF2-40B4-BE49-F238E27FC236}">
                <a16:creationId xmlns:a16="http://schemas.microsoft.com/office/drawing/2014/main" id="{B82A2749-1739-3637-D0FE-4BC9E0736E31}"/>
              </a:ext>
            </a:extLst>
          </p:cNvPr>
          <p:cNvSpPr txBox="1"/>
          <p:nvPr/>
        </p:nvSpPr>
        <p:spPr>
          <a:xfrm>
            <a:off x="8631578" y="1515341"/>
            <a:ext cx="2923009" cy="18280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第五阶段，在线生产在线消费（</a:t>
            </a:r>
            <a:r>
              <a:rPr lang="en-US" altLang="zh-CN" sz="2400" b="1" dirty="0">
                <a:solidFill>
                  <a:schemeClr val="tx1">
                    <a:lumMod val="75000"/>
                    <a:lumOff val="25000"/>
                  </a:schemeClr>
                </a:solidFill>
                <a:cs typeface="+mn-ea"/>
                <a:sym typeface="+mn-lt"/>
              </a:rPr>
              <a:t>Produce Online &amp; Consume Online</a:t>
            </a:r>
            <a:r>
              <a:rPr lang="zh-CN" altLang="en-US" sz="2400" b="1" dirty="0">
                <a:solidFill>
                  <a:schemeClr val="tx1">
                    <a:lumMod val="75000"/>
                    <a:lumOff val="25000"/>
                  </a:schemeClr>
                </a:solidFill>
                <a:cs typeface="+mn-ea"/>
                <a:sym typeface="+mn-lt"/>
              </a:rPr>
              <a:t>，</a:t>
            </a:r>
            <a:r>
              <a:rPr lang="en-US" altLang="zh-CN" sz="2400" b="1" dirty="0">
                <a:solidFill>
                  <a:schemeClr val="tx1">
                    <a:lumMod val="75000"/>
                    <a:lumOff val="25000"/>
                  </a:schemeClr>
                </a:solidFill>
                <a:cs typeface="+mn-ea"/>
                <a:sym typeface="+mn-lt"/>
              </a:rPr>
              <a:t>POCO</a:t>
            </a:r>
            <a:r>
              <a:rPr lang="zh-CN" altLang="en-US" sz="2400" b="1" dirty="0">
                <a:solidFill>
                  <a:schemeClr val="tx1">
                    <a:lumMod val="75000"/>
                    <a:lumOff val="25000"/>
                  </a:schemeClr>
                </a:solidFill>
                <a:cs typeface="+mn-ea"/>
                <a:sym typeface="+mn-lt"/>
              </a:rPr>
              <a:t>）</a:t>
            </a:r>
            <a:endParaRPr lang="en-US" altLang="zh-CN" sz="24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78258287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Effect transition="in" filter="fade">
                                      <p:cBhvr>
                                        <p:cTn id="23" dur="500"/>
                                        <p:tgtEl>
                                          <p:spTgt spid="8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Effect transition="in" filter="fade">
                                      <p:cBhvr>
                                        <p:cTn id="28" dur="500"/>
                                        <p:tgtEl>
                                          <p:spTgt spid="67"/>
                                        </p:tgtEl>
                                      </p:cBhvr>
                                    </p:animEffect>
                                  </p:childTnLst>
                                </p:cTn>
                              </p:par>
                              <p:par>
                                <p:cTn id="29" presetID="53" presetClass="entr" presetSubtype="16"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par>
                                <p:cTn id="39" presetID="53" presetClass="entr" presetSubtype="16" fill="hold" nodeType="with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cBhvr>
                                        <p:cTn id="48" dur="500" fill="hold"/>
                                        <p:tgtEl>
                                          <p:spTgt spid="86"/>
                                        </p:tgtEl>
                                        <p:attrNameLst>
                                          <p:attrName>ppt_w</p:attrName>
                                        </p:attrNameLst>
                                      </p:cBhvr>
                                      <p:tavLst>
                                        <p:tav tm="0">
                                          <p:val>
                                            <p:fltVal val="0"/>
                                          </p:val>
                                        </p:tav>
                                        <p:tav tm="100000">
                                          <p:val>
                                            <p:strVal val="#ppt_w"/>
                                          </p:val>
                                        </p:tav>
                                      </p:tavLst>
                                    </p:anim>
                                    <p:anim calcmode="lin" valueType="num">
                                      <p:cBhvr>
                                        <p:cTn id="49" dur="500" fill="hold"/>
                                        <p:tgtEl>
                                          <p:spTgt spid="86"/>
                                        </p:tgtEl>
                                        <p:attrNameLst>
                                          <p:attrName>ppt_h</p:attrName>
                                        </p:attrNameLst>
                                      </p:cBhvr>
                                      <p:tavLst>
                                        <p:tav tm="0">
                                          <p:val>
                                            <p:fltVal val="0"/>
                                          </p:val>
                                        </p:tav>
                                        <p:tav tm="100000">
                                          <p:val>
                                            <p:strVal val="#ppt_h"/>
                                          </p:val>
                                        </p:tav>
                                      </p:tavLst>
                                    </p:anim>
                                    <p:animEffect transition="in" filter="fade">
                                      <p:cBhvr>
                                        <p:cTn id="50" dur="500"/>
                                        <p:tgtEl>
                                          <p:spTgt spid="8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53" presetClass="entr" presetSubtype="16" fill="hold" nodeType="with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p:cTn id="63" dur="500" fill="hold"/>
                                        <p:tgtEl>
                                          <p:spTgt spid="60"/>
                                        </p:tgtEl>
                                        <p:attrNameLst>
                                          <p:attrName>ppt_w</p:attrName>
                                        </p:attrNameLst>
                                      </p:cBhvr>
                                      <p:tavLst>
                                        <p:tav tm="0">
                                          <p:val>
                                            <p:fltVal val="0"/>
                                          </p:val>
                                        </p:tav>
                                        <p:tav tm="100000">
                                          <p:val>
                                            <p:strVal val="#ppt_w"/>
                                          </p:val>
                                        </p:tav>
                                      </p:tavLst>
                                    </p:anim>
                                    <p:anim calcmode="lin" valueType="num">
                                      <p:cBhvr>
                                        <p:cTn id="64" dur="500" fill="hold"/>
                                        <p:tgtEl>
                                          <p:spTgt spid="60"/>
                                        </p:tgtEl>
                                        <p:attrNameLst>
                                          <p:attrName>ppt_h</p:attrName>
                                        </p:attrNameLst>
                                      </p:cBhvr>
                                      <p:tavLst>
                                        <p:tav tm="0">
                                          <p:val>
                                            <p:fltVal val="0"/>
                                          </p:val>
                                        </p:tav>
                                        <p:tav tm="100000">
                                          <p:val>
                                            <p:strVal val="#ppt_h"/>
                                          </p:val>
                                        </p:tav>
                                      </p:tavLst>
                                    </p:anim>
                                    <p:animEffect transition="in" filter="fade">
                                      <p:cBhvr>
                                        <p:cTn id="65" dur="500"/>
                                        <p:tgtEl>
                                          <p:spTgt spid="6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p:cTn id="68" dur="500" fill="hold"/>
                                        <p:tgtEl>
                                          <p:spTgt spid="77"/>
                                        </p:tgtEl>
                                        <p:attrNameLst>
                                          <p:attrName>ppt_w</p:attrName>
                                        </p:attrNameLst>
                                      </p:cBhvr>
                                      <p:tavLst>
                                        <p:tav tm="0">
                                          <p:val>
                                            <p:fltVal val="0"/>
                                          </p:val>
                                        </p:tav>
                                        <p:tav tm="100000">
                                          <p:val>
                                            <p:strVal val="#ppt_w"/>
                                          </p:val>
                                        </p:tav>
                                      </p:tavLst>
                                    </p:anim>
                                    <p:anim calcmode="lin" valueType="num">
                                      <p:cBhvr>
                                        <p:cTn id="69" dur="500" fill="hold"/>
                                        <p:tgtEl>
                                          <p:spTgt spid="77"/>
                                        </p:tgtEl>
                                        <p:attrNameLst>
                                          <p:attrName>ppt_h</p:attrName>
                                        </p:attrNameLst>
                                      </p:cBhvr>
                                      <p:tavLst>
                                        <p:tav tm="0">
                                          <p:val>
                                            <p:fltVal val="0"/>
                                          </p:val>
                                        </p:tav>
                                        <p:tav tm="100000">
                                          <p:val>
                                            <p:strVal val="#ppt_h"/>
                                          </p:val>
                                        </p:tav>
                                      </p:tavLst>
                                    </p:anim>
                                    <p:animEffect transition="in" filter="fade">
                                      <p:cBhvr>
                                        <p:cTn id="70" dur="500"/>
                                        <p:tgtEl>
                                          <p:spTgt spid="77"/>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p:cTn id="75" dur="500" fill="hold"/>
                                        <p:tgtEl>
                                          <p:spTgt spid="70"/>
                                        </p:tgtEl>
                                        <p:attrNameLst>
                                          <p:attrName>ppt_w</p:attrName>
                                        </p:attrNameLst>
                                      </p:cBhvr>
                                      <p:tavLst>
                                        <p:tav tm="0">
                                          <p:val>
                                            <p:fltVal val="0"/>
                                          </p:val>
                                        </p:tav>
                                        <p:tav tm="100000">
                                          <p:val>
                                            <p:strVal val="#ppt_w"/>
                                          </p:val>
                                        </p:tav>
                                      </p:tavLst>
                                    </p:anim>
                                    <p:anim calcmode="lin" valueType="num">
                                      <p:cBhvr>
                                        <p:cTn id="76" dur="500" fill="hold"/>
                                        <p:tgtEl>
                                          <p:spTgt spid="70"/>
                                        </p:tgtEl>
                                        <p:attrNameLst>
                                          <p:attrName>ppt_h</p:attrName>
                                        </p:attrNameLst>
                                      </p:cBhvr>
                                      <p:tavLst>
                                        <p:tav tm="0">
                                          <p:val>
                                            <p:fltVal val="0"/>
                                          </p:val>
                                        </p:tav>
                                        <p:tav tm="100000">
                                          <p:val>
                                            <p:strVal val="#ppt_h"/>
                                          </p:val>
                                        </p:tav>
                                      </p:tavLst>
                                    </p:anim>
                                    <p:animEffect transition="in" filter="fade">
                                      <p:cBhvr>
                                        <p:cTn id="77" dur="500"/>
                                        <p:tgtEl>
                                          <p:spTgt spid="7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8"/>
                                        </p:tgtEl>
                                        <p:attrNameLst>
                                          <p:attrName>style.visibility</p:attrName>
                                        </p:attrNameLst>
                                      </p:cBhvr>
                                      <p:to>
                                        <p:strVal val="visible"/>
                                      </p:to>
                                    </p:set>
                                    <p:anim calcmode="lin" valueType="num">
                                      <p:cBhvr>
                                        <p:cTn id="80" dur="500" fill="hold"/>
                                        <p:tgtEl>
                                          <p:spTgt spid="78"/>
                                        </p:tgtEl>
                                        <p:attrNameLst>
                                          <p:attrName>ppt_w</p:attrName>
                                        </p:attrNameLst>
                                      </p:cBhvr>
                                      <p:tavLst>
                                        <p:tav tm="0">
                                          <p:val>
                                            <p:fltVal val="0"/>
                                          </p:val>
                                        </p:tav>
                                        <p:tav tm="100000">
                                          <p:val>
                                            <p:strVal val="#ppt_w"/>
                                          </p:val>
                                        </p:tav>
                                      </p:tavLst>
                                    </p:anim>
                                    <p:anim calcmode="lin" valueType="num">
                                      <p:cBhvr>
                                        <p:cTn id="81" dur="500" fill="hold"/>
                                        <p:tgtEl>
                                          <p:spTgt spid="78"/>
                                        </p:tgtEl>
                                        <p:attrNameLst>
                                          <p:attrName>ppt_h</p:attrName>
                                        </p:attrNameLst>
                                      </p:cBhvr>
                                      <p:tavLst>
                                        <p:tav tm="0">
                                          <p:val>
                                            <p:fltVal val="0"/>
                                          </p:val>
                                        </p:tav>
                                        <p:tav tm="100000">
                                          <p:val>
                                            <p:strVal val="#ppt_h"/>
                                          </p:val>
                                        </p:tav>
                                      </p:tavLst>
                                    </p:anim>
                                    <p:animEffect transition="in" filter="fade">
                                      <p:cBhvr>
                                        <p:cTn id="82" dur="500"/>
                                        <p:tgtEl>
                                          <p:spTgt spid="78"/>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p:cTn id="85" dur="500" fill="hold"/>
                                        <p:tgtEl>
                                          <p:spTgt spid="65"/>
                                        </p:tgtEl>
                                        <p:attrNameLst>
                                          <p:attrName>ppt_w</p:attrName>
                                        </p:attrNameLst>
                                      </p:cBhvr>
                                      <p:tavLst>
                                        <p:tav tm="0">
                                          <p:val>
                                            <p:fltVal val="0"/>
                                          </p:val>
                                        </p:tav>
                                        <p:tav tm="100000">
                                          <p:val>
                                            <p:strVal val="#ppt_w"/>
                                          </p:val>
                                        </p:tav>
                                      </p:tavLst>
                                    </p:anim>
                                    <p:anim calcmode="lin" valueType="num">
                                      <p:cBhvr>
                                        <p:cTn id="86" dur="500" fill="hold"/>
                                        <p:tgtEl>
                                          <p:spTgt spid="65"/>
                                        </p:tgtEl>
                                        <p:attrNameLst>
                                          <p:attrName>ppt_h</p:attrName>
                                        </p:attrNameLst>
                                      </p:cBhvr>
                                      <p:tavLst>
                                        <p:tav tm="0">
                                          <p:val>
                                            <p:fltVal val="0"/>
                                          </p:val>
                                        </p:tav>
                                        <p:tav tm="100000">
                                          <p:val>
                                            <p:strVal val="#ppt_h"/>
                                          </p:val>
                                        </p:tav>
                                      </p:tavLst>
                                    </p:anim>
                                    <p:animEffect transition="in" filter="fade">
                                      <p:cBhvr>
                                        <p:cTn id="87" dur="500"/>
                                        <p:tgtEl>
                                          <p:spTgt spid="6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p:cTn id="90" dur="500" fill="hold"/>
                                        <p:tgtEl>
                                          <p:spTgt spid="85"/>
                                        </p:tgtEl>
                                        <p:attrNameLst>
                                          <p:attrName>ppt_w</p:attrName>
                                        </p:attrNameLst>
                                      </p:cBhvr>
                                      <p:tavLst>
                                        <p:tav tm="0">
                                          <p:val>
                                            <p:fltVal val="0"/>
                                          </p:val>
                                        </p:tav>
                                        <p:tav tm="100000">
                                          <p:val>
                                            <p:strVal val="#ppt_w"/>
                                          </p:val>
                                        </p:tav>
                                      </p:tavLst>
                                    </p:anim>
                                    <p:anim calcmode="lin" valueType="num">
                                      <p:cBhvr>
                                        <p:cTn id="91" dur="500" fill="hold"/>
                                        <p:tgtEl>
                                          <p:spTgt spid="85"/>
                                        </p:tgtEl>
                                        <p:attrNameLst>
                                          <p:attrName>ppt_h</p:attrName>
                                        </p:attrNameLst>
                                      </p:cBhvr>
                                      <p:tavLst>
                                        <p:tav tm="0">
                                          <p:val>
                                            <p:fltVal val="0"/>
                                          </p:val>
                                        </p:tav>
                                        <p:tav tm="100000">
                                          <p:val>
                                            <p:strVal val="#ppt_h"/>
                                          </p:val>
                                        </p:tav>
                                      </p:tavLst>
                                    </p:anim>
                                    <p:animEffect transition="in" filter="fade">
                                      <p:cBhvr>
                                        <p:cTn id="92" dur="500"/>
                                        <p:tgtEl>
                                          <p:spTgt spid="85"/>
                                        </p:tgtEl>
                                      </p:cBhvr>
                                    </p:animEffect>
                                  </p:childTnLst>
                                </p:cTn>
                              </p:par>
                              <p:par>
                                <p:cTn id="93" presetID="53" presetClass="entr" presetSubtype="16" fill="hold"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69"/>
                                        </p:tgtEl>
                                        <p:attrNameLst>
                                          <p:attrName>style.visibility</p:attrName>
                                        </p:attrNameLst>
                                      </p:cBhvr>
                                      <p:to>
                                        <p:strVal val="visible"/>
                                      </p:to>
                                    </p:set>
                                    <p:anim calcmode="lin" valueType="num">
                                      <p:cBhvr>
                                        <p:cTn id="102" dur="500" fill="hold"/>
                                        <p:tgtEl>
                                          <p:spTgt spid="69"/>
                                        </p:tgtEl>
                                        <p:attrNameLst>
                                          <p:attrName>ppt_w</p:attrName>
                                        </p:attrNameLst>
                                      </p:cBhvr>
                                      <p:tavLst>
                                        <p:tav tm="0">
                                          <p:val>
                                            <p:fltVal val="0"/>
                                          </p:val>
                                        </p:tav>
                                        <p:tav tm="100000">
                                          <p:val>
                                            <p:strVal val="#ppt_w"/>
                                          </p:val>
                                        </p:tav>
                                      </p:tavLst>
                                    </p:anim>
                                    <p:anim calcmode="lin" valueType="num">
                                      <p:cBhvr>
                                        <p:cTn id="103" dur="500" fill="hold"/>
                                        <p:tgtEl>
                                          <p:spTgt spid="69"/>
                                        </p:tgtEl>
                                        <p:attrNameLst>
                                          <p:attrName>ppt_h</p:attrName>
                                        </p:attrNameLst>
                                      </p:cBhvr>
                                      <p:tavLst>
                                        <p:tav tm="0">
                                          <p:val>
                                            <p:fltVal val="0"/>
                                          </p:val>
                                        </p:tav>
                                        <p:tav tm="100000">
                                          <p:val>
                                            <p:strVal val="#ppt_h"/>
                                          </p:val>
                                        </p:tav>
                                      </p:tavLst>
                                    </p:anim>
                                    <p:animEffect transition="in" filter="fade">
                                      <p:cBhvr>
                                        <p:cTn id="104" dur="500"/>
                                        <p:tgtEl>
                                          <p:spTgt spid="69"/>
                                        </p:tgtEl>
                                      </p:cBhvr>
                                    </p:animEffect>
                                  </p:childTnLst>
                                </p:cTn>
                              </p:par>
                              <p:par>
                                <p:cTn id="105" presetID="53" presetClass="entr" presetSubtype="16" fill="hold" nodeType="withEffect">
                                  <p:stCondLst>
                                    <p:cond delay="0"/>
                                  </p:stCondLst>
                                  <p:childTnLst>
                                    <p:set>
                                      <p:cBhvr>
                                        <p:cTn id="106" dur="1" fill="hold">
                                          <p:stCondLst>
                                            <p:cond delay="0"/>
                                          </p:stCondLst>
                                        </p:cTn>
                                        <p:tgtEl>
                                          <p:spTgt spid="61"/>
                                        </p:tgtEl>
                                        <p:attrNameLst>
                                          <p:attrName>style.visibility</p:attrName>
                                        </p:attrNameLst>
                                      </p:cBhvr>
                                      <p:to>
                                        <p:strVal val="visible"/>
                                      </p:to>
                                    </p:set>
                                    <p:anim calcmode="lin" valueType="num">
                                      <p:cBhvr>
                                        <p:cTn id="107" dur="500" fill="hold"/>
                                        <p:tgtEl>
                                          <p:spTgt spid="61"/>
                                        </p:tgtEl>
                                        <p:attrNameLst>
                                          <p:attrName>ppt_w</p:attrName>
                                        </p:attrNameLst>
                                      </p:cBhvr>
                                      <p:tavLst>
                                        <p:tav tm="0">
                                          <p:val>
                                            <p:fltVal val="0"/>
                                          </p:val>
                                        </p:tav>
                                        <p:tav tm="100000">
                                          <p:val>
                                            <p:strVal val="#ppt_w"/>
                                          </p:val>
                                        </p:tav>
                                      </p:tavLst>
                                    </p:anim>
                                    <p:anim calcmode="lin" valueType="num">
                                      <p:cBhvr>
                                        <p:cTn id="108" dur="500" fill="hold"/>
                                        <p:tgtEl>
                                          <p:spTgt spid="61"/>
                                        </p:tgtEl>
                                        <p:attrNameLst>
                                          <p:attrName>ppt_h</p:attrName>
                                        </p:attrNameLst>
                                      </p:cBhvr>
                                      <p:tavLst>
                                        <p:tav tm="0">
                                          <p:val>
                                            <p:fltVal val="0"/>
                                          </p:val>
                                        </p:tav>
                                        <p:tav tm="100000">
                                          <p:val>
                                            <p:strVal val="#ppt_h"/>
                                          </p:val>
                                        </p:tav>
                                      </p:tavLst>
                                    </p:anim>
                                    <p:animEffect transition="in" filter="fade">
                                      <p:cBhvr>
                                        <p:cTn id="109" dur="500"/>
                                        <p:tgtEl>
                                          <p:spTgt spid="61"/>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66"/>
                                        </p:tgtEl>
                                        <p:attrNameLst>
                                          <p:attrName>style.visibility</p:attrName>
                                        </p:attrNameLst>
                                      </p:cBhvr>
                                      <p:to>
                                        <p:strVal val="visible"/>
                                      </p:to>
                                    </p:set>
                                    <p:anim calcmode="lin" valueType="num">
                                      <p:cBhvr>
                                        <p:cTn id="112" dur="500" fill="hold"/>
                                        <p:tgtEl>
                                          <p:spTgt spid="66"/>
                                        </p:tgtEl>
                                        <p:attrNameLst>
                                          <p:attrName>ppt_w</p:attrName>
                                        </p:attrNameLst>
                                      </p:cBhvr>
                                      <p:tavLst>
                                        <p:tav tm="0">
                                          <p:val>
                                            <p:fltVal val="0"/>
                                          </p:val>
                                        </p:tav>
                                        <p:tav tm="100000">
                                          <p:val>
                                            <p:strVal val="#ppt_w"/>
                                          </p:val>
                                        </p:tav>
                                      </p:tavLst>
                                    </p:anim>
                                    <p:anim calcmode="lin" valueType="num">
                                      <p:cBhvr>
                                        <p:cTn id="113" dur="500" fill="hold"/>
                                        <p:tgtEl>
                                          <p:spTgt spid="66"/>
                                        </p:tgtEl>
                                        <p:attrNameLst>
                                          <p:attrName>ppt_h</p:attrName>
                                        </p:attrNameLst>
                                      </p:cBhvr>
                                      <p:tavLst>
                                        <p:tav tm="0">
                                          <p:val>
                                            <p:fltVal val="0"/>
                                          </p:val>
                                        </p:tav>
                                        <p:tav tm="100000">
                                          <p:val>
                                            <p:strVal val="#ppt_h"/>
                                          </p:val>
                                        </p:tav>
                                      </p:tavLst>
                                    </p:anim>
                                    <p:animEffect transition="in" filter="fade">
                                      <p:cBhvr>
                                        <p:cTn id="114" dur="500"/>
                                        <p:tgtEl>
                                          <p:spTgt spid="66"/>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79"/>
                                        </p:tgtEl>
                                        <p:attrNameLst>
                                          <p:attrName>style.visibility</p:attrName>
                                        </p:attrNameLst>
                                      </p:cBhvr>
                                      <p:to>
                                        <p:strVal val="visible"/>
                                      </p:to>
                                    </p:set>
                                    <p:anim calcmode="lin" valueType="num">
                                      <p:cBhvr>
                                        <p:cTn id="117" dur="500" fill="hold"/>
                                        <p:tgtEl>
                                          <p:spTgt spid="79"/>
                                        </p:tgtEl>
                                        <p:attrNameLst>
                                          <p:attrName>ppt_w</p:attrName>
                                        </p:attrNameLst>
                                      </p:cBhvr>
                                      <p:tavLst>
                                        <p:tav tm="0">
                                          <p:val>
                                            <p:fltVal val="0"/>
                                          </p:val>
                                        </p:tav>
                                        <p:tav tm="100000">
                                          <p:val>
                                            <p:strVal val="#ppt_w"/>
                                          </p:val>
                                        </p:tav>
                                      </p:tavLst>
                                    </p:anim>
                                    <p:anim calcmode="lin" valueType="num">
                                      <p:cBhvr>
                                        <p:cTn id="118" dur="500" fill="hold"/>
                                        <p:tgtEl>
                                          <p:spTgt spid="79"/>
                                        </p:tgtEl>
                                        <p:attrNameLst>
                                          <p:attrName>ppt_h</p:attrName>
                                        </p:attrNameLst>
                                      </p:cBhvr>
                                      <p:tavLst>
                                        <p:tav tm="0">
                                          <p:val>
                                            <p:fltVal val="0"/>
                                          </p:val>
                                        </p:tav>
                                        <p:tav tm="100000">
                                          <p:val>
                                            <p:strVal val="#ppt_h"/>
                                          </p:val>
                                        </p:tav>
                                      </p:tavLst>
                                    </p:anim>
                                    <p:animEffect transition="in" filter="fade">
                                      <p:cBhvr>
                                        <p:cTn id="119" dur="500"/>
                                        <p:tgtEl>
                                          <p:spTgt spid="79"/>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childTnLst>
                    </p:cTn>
                  </p:par>
                  <p:par>
                    <p:cTn id="125" fill="hold">
                      <p:stCondLst>
                        <p:cond delay="indefinite"/>
                      </p:stCondLst>
                      <p:childTnLst>
                        <p:par>
                          <p:cTn id="126" fill="hold">
                            <p:stCondLst>
                              <p:cond delay="0"/>
                            </p:stCondLst>
                            <p:childTnLst>
                              <p:par>
                                <p:cTn id="127" presetID="53" presetClass="entr" presetSubtype="16" fill="hold" nodeType="clickEffect">
                                  <p:stCondLst>
                                    <p:cond delay="0"/>
                                  </p:stCondLst>
                                  <p:childTnLst>
                                    <p:set>
                                      <p:cBhvr>
                                        <p:cTn id="128" dur="1" fill="hold">
                                          <p:stCondLst>
                                            <p:cond delay="0"/>
                                          </p:stCondLst>
                                        </p:cTn>
                                        <p:tgtEl>
                                          <p:spTgt spid="13"/>
                                        </p:tgtEl>
                                        <p:attrNameLst>
                                          <p:attrName>style.visibility</p:attrName>
                                        </p:attrNameLst>
                                      </p:cBhvr>
                                      <p:to>
                                        <p:strVal val="visible"/>
                                      </p:to>
                                    </p:set>
                                    <p:anim calcmode="lin" valueType="num">
                                      <p:cBhvr>
                                        <p:cTn id="129" dur="500" fill="hold"/>
                                        <p:tgtEl>
                                          <p:spTgt spid="13"/>
                                        </p:tgtEl>
                                        <p:attrNameLst>
                                          <p:attrName>ppt_w</p:attrName>
                                        </p:attrNameLst>
                                      </p:cBhvr>
                                      <p:tavLst>
                                        <p:tav tm="0">
                                          <p:val>
                                            <p:fltVal val="0"/>
                                          </p:val>
                                        </p:tav>
                                        <p:tav tm="100000">
                                          <p:val>
                                            <p:strVal val="#ppt_w"/>
                                          </p:val>
                                        </p:tav>
                                      </p:tavLst>
                                    </p:anim>
                                    <p:anim calcmode="lin" valueType="num">
                                      <p:cBhvr>
                                        <p:cTn id="130" dur="500" fill="hold"/>
                                        <p:tgtEl>
                                          <p:spTgt spid="13"/>
                                        </p:tgtEl>
                                        <p:attrNameLst>
                                          <p:attrName>ppt_h</p:attrName>
                                        </p:attrNameLst>
                                      </p:cBhvr>
                                      <p:tavLst>
                                        <p:tav tm="0">
                                          <p:val>
                                            <p:fltVal val="0"/>
                                          </p:val>
                                        </p:tav>
                                        <p:tav tm="100000">
                                          <p:val>
                                            <p:strVal val="#ppt_h"/>
                                          </p:val>
                                        </p:tav>
                                      </p:tavLst>
                                    </p:anim>
                                    <p:animEffect transition="in" filter="fade">
                                      <p:cBhvr>
                                        <p:cTn id="131" dur="500"/>
                                        <p:tgtEl>
                                          <p:spTgt spid="13"/>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14"/>
                                        </p:tgtEl>
                                        <p:attrNameLst>
                                          <p:attrName>style.visibility</p:attrName>
                                        </p:attrNameLst>
                                      </p:cBhvr>
                                      <p:to>
                                        <p:strVal val="visible"/>
                                      </p:to>
                                    </p:set>
                                    <p:anim calcmode="lin" valueType="num">
                                      <p:cBhvr>
                                        <p:cTn id="134" dur="500" fill="hold"/>
                                        <p:tgtEl>
                                          <p:spTgt spid="14"/>
                                        </p:tgtEl>
                                        <p:attrNameLst>
                                          <p:attrName>ppt_w</p:attrName>
                                        </p:attrNameLst>
                                      </p:cBhvr>
                                      <p:tavLst>
                                        <p:tav tm="0">
                                          <p:val>
                                            <p:fltVal val="0"/>
                                          </p:val>
                                        </p:tav>
                                        <p:tav tm="100000">
                                          <p:val>
                                            <p:strVal val="#ppt_w"/>
                                          </p:val>
                                        </p:tav>
                                      </p:tavLst>
                                    </p:anim>
                                    <p:anim calcmode="lin" valueType="num">
                                      <p:cBhvr>
                                        <p:cTn id="135" dur="500" fill="hold"/>
                                        <p:tgtEl>
                                          <p:spTgt spid="14"/>
                                        </p:tgtEl>
                                        <p:attrNameLst>
                                          <p:attrName>ppt_h</p:attrName>
                                        </p:attrNameLst>
                                      </p:cBhvr>
                                      <p:tavLst>
                                        <p:tav tm="0">
                                          <p:val>
                                            <p:fltVal val="0"/>
                                          </p:val>
                                        </p:tav>
                                        <p:tav tm="100000">
                                          <p:val>
                                            <p:strVal val="#ppt_h"/>
                                          </p:val>
                                        </p:tav>
                                      </p:tavLst>
                                    </p:anim>
                                    <p:animEffect transition="in" filter="fade">
                                      <p:cBhvr>
                                        <p:cTn id="136" dur="500"/>
                                        <p:tgtEl>
                                          <p:spTgt spid="14"/>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15"/>
                                        </p:tgtEl>
                                        <p:attrNameLst>
                                          <p:attrName>style.visibility</p:attrName>
                                        </p:attrNameLst>
                                      </p:cBhvr>
                                      <p:to>
                                        <p:strVal val="visible"/>
                                      </p:to>
                                    </p:set>
                                    <p:anim calcmode="lin" valueType="num">
                                      <p:cBhvr>
                                        <p:cTn id="139" dur="500" fill="hold"/>
                                        <p:tgtEl>
                                          <p:spTgt spid="15"/>
                                        </p:tgtEl>
                                        <p:attrNameLst>
                                          <p:attrName>ppt_w</p:attrName>
                                        </p:attrNameLst>
                                      </p:cBhvr>
                                      <p:tavLst>
                                        <p:tav tm="0">
                                          <p:val>
                                            <p:fltVal val="0"/>
                                          </p:val>
                                        </p:tav>
                                        <p:tav tm="100000">
                                          <p:val>
                                            <p:strVal val="#ppt_w"/>
                                          </p:val>
                                        </p:tav>
                                      </p:tavLst>
                                    </p:anim>
                                    <p:anim calcmode="lin" valueType="num">
                                      <p:cBhvr>
                                        <p:cTn id="140" dur="500" fill="hold"/>
                                        <p:tgtEl>
                                          <p:spTgt spid="15"/>
                                        </p:tgtEl>
                                        <p:attrNameLst>
                                          <p:attrName>ppt_h</p:attrName>
                                        </p:attrNameLst>
                                      </p:cBhvr>
                                      <p:tavLst>
                                        <p:tav tm="0">
                                          <p:val>
                                            <p:fltVal val="0"/>
                                          </p:val>
                                        </p:tav>
                                        <p:tav tm="100000">
                                          <p:val>
                                            <p:strVal val="#ppt_h"/>
                                          </p:val>
                                        </p:tav>
                                      </p:tavLst>
                                    </p:anim>
                                    <p:animEffect transition="in" filter="fade">
                                      <p:cBhvr>
                                        <p:cTn id="141" dur="500"/>
                                        <p:tgtEl>
                                          <p:spTgt spid="15"/>
                                        </p:tgtEl>
                                      </p:cBhvr>
                                    </p:animEffect>
                                  </p:childTnLst>
                                </p:cTn>
                              </p:par>
                              <p:par>
                                <p:cTn id="142" presetID="53" presetClass="entr" presetSubtype="16" fill="hold" nodeType="withEffect">
                                  <p:stCondLst>
                                    <p:cond delay="0"/>
                                  </p:stCondLst>
                                  <p:childTnLst>
                                    <p:set>
                                      <p:cBhvr>
                                        <p:cTn id="143" dur="1" fill="hold">
                                          <p:stCondLst>
                                            <p:cond delay="0"/>
                                          </p:stCondLst>
                                        </p:cTn>
                                        <p:tgtEl>
                                          <p:spTgt spid="16"/>
                                        </p:tgtEl>
                                        <p:attrNameLst>
                                          <p:attrName>style.visibility</p:attrName>
                                        </p:attrNameLst>
                                      </p:cBhvr>
                                      <p:to>
                                        <p:strVal val="visible"/>
                                      </p:to>
                                    </p:set>
                                    <p:anim calcmode="lin" valueType="num">
                                      <p:cBhvr>
                                        <p:cTn id="144" dur="500" fill="hold"/>
                                        <p:tgtEl>
                                          <p:spTgt spid="16"/>
                                        </p:tgtEl>
                                        <p:attrNameLst>
                                          <p:attrName>ppt_w</p:attrName>
                                        </p:attrNameLst>
                                      </p:cBhvr>
                                      <p:tavLst>
                                        <p:tav tm="0">
                                          <p:val>
                                            <p:fltVal val="0"/>
                                          </p:val>
                                        </p:tav>
                                        <p:tav tm="100000">
                                          <p:val>
                                            <p:strVal val="#ppt_w"/>
                                          </p:val>
                                        </p:tav>
                                      </p:tavLst>
                                    </p:anim>
                                    <p:anim calcmode="lin" valueType="num">
                                      <p:cBhvr>
                                        <p:cTn id="145" dur="500" fill="hold"/>
                                        <p:tgtEl>
                                          <p:spTgt spid="16"/>
                                        </p:tgtEl>
                                        <p:attrNameLst>
                                          <p:attrName>ppt_h</p:attrName>
                                        </p:attrNameLst>
                                      </p:cBhvr>
                                      <p:tavLst>
                                        <p:tav tm="0">
                                          <p:val>
                                            <p:fltVal val="0"/>
                                          </p:val>
                                        </p:tav>
                                        <p:tav tm="100000">
                                          <p:val>
                                            <p:strVal val="#ppt_h"/>
                                          </p:val>
                                        </p:tav>
                                      </p:tavLst>
                                    </p:anim>
                                    <p:animEffect transition="in" filter="fade">
                                      <p:cBhvr>
                                        <p:cTn id="146" dur="500"/>
                                        <p:tgtEl>
                                          <p:spTgt spid="16"/>
                                        </p:tgtEl>
                                      </p:cBhvr>
                                    </p:animEffect>
                                  </p:childTnLst>
                                </p:cTn>
                              </p:par>
                              <p:par>
                                <p:cTn id="147" presetID="53" presetClass="entr" presetSubtype="16" fill="hold" grpId="0" nodeType="withEffect">
                                  <p:stCondLst>
                                    <p:cond delay="0"/>
                                  </p:stCondLst>
                                  <p:childTnLst>
                                    <p:set>
                                      <p:cBhvr>
                                        <p:cTn id="148" dur="1" fill="hold">
                                          <p:stCondLst>
                                            <p:cond delay="0"/>
                                          </p:stCondLst>
                                        </p:cTn>
                                        <p:tgtEl>
                                          <p:spTgt spid="22"/>
                                        </p:tgtEl>
                                        <p:attrNameLst>
                                          <p:attrName>style.visibility</p:attrName>
                                        </p:attrNameLst>
                                      </p:cBhvr>
                                      <p:to>
                                        <p:strVal val="visible"/>
                                      </p:to>
                                    </p:set>
                                    <p:anim calcmode="lin" valueType="num">
                                      <p:cBhvr>
                                        <p:cTn id="149" dur="500" fill="hold"/>
                                        <p:tgtEl>
                                          <p:spTgt spid="22"/>
                                        </p:tgtEl>
                                        <p:attrNameLst>
                                          <p:attrName>ppt_w</p:attrName>
                                        </p:attrNameLst>
                                      </p:cBhvr>
                                      <p:tavLst>
                                        <p:tav tm="0">
                                          <p:val>
                                            <p:fltVal val="0"/>
                                          </p:val>
                                        </p:tav>
                                        <p:tav tm="100000">
                                          <p:val>
                                            <p:strVal val="#ppt_w"/>
                                          </p:val>
                                        </p:tav>
                                      </p:tavLst>
                                    </p:anim>
                                    <p:anim calcmode="lin" valueType="num">
                                      <p:cBhvr>
                                        <p:cTn id="150" dur="500" fill="hold"/>
                                        <p:tgtEl>
                                          <p:spTgt spid="22"/>
                                        </p:tgtEl>
                                        <p:attrNameLst>
                                          <p:attrName>ppt_h</p:attrName>
                                        </p:attrNameLst>
                                      </p:cBhvr>
                                      <p:tavLst>
                                        <p:tav tm="0">
                                          <p:val>
                                            <p:fltVal val="0"/>
                                          </p:val>
                                        </p:tav>
                                        <p:tav tm="100000">
                                          <p:val>
                                            <p:strVal val="#ppt_h"/>
                                          </p:val>
                                        </p:tav>
                                      </p:tavLst>
                                    </p:anim>
                                    <p:animEffect transition="in" filter="fade">
                                      <p:cBhvr>
                                        <p:cTn id="1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4" grpId="0"/>
      <p:bldP spid="84" grpId="1"/>
      <p:bldP spid="85" grpId="0"/>
      <p:bldP spid="85" grpId="1"/>
      <p:bldP spid="86" grpId="0"/>
      <p:bldP spid="86" grpId="1"/>
      <p:bldP spid="87" grpId="0"/>
      <p:bldP spid="87" grpId="1"/>
      <p:bldP spid="10" grpId="0"/>
      <p:bldP spid="12" grpId="0"/>
      <p:bldP spid="14" grpId="0" animBg="1"/>
      <p:bldP spid="14" grpId="1" animBg="1"/>
      <p:bldP spid="15" grpId="0" animBg="1"/>
      <p:bldP spid="15" grpId="1" animBg="1"/>
      <p:bldP spid="22" grpId="0"/>
      <p:bldP spid="2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39" name="文本框 38">
            <a:extLst>
              <a:ext uri="{FF2B5EF4-FFF2-40B4-BE49-F238E27FC236}">
                <a16:creationId xmlns:a16="http://schemas.microsoft.com/office/drawing/2014/main" id="{A246F51C-7F6A-0E4B-B13E-BB2F344D9381}"/>
              </a:ext>
            </a:extLst>
          </p:cNvPr>
          <p:cNvSpPr txBox="1"/>
          <p:nvPr/>
        </p:nvSpPr>
        <p:spPr>
          <a:xfrm>
            <a:off x="4090457" y="529289"/>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网络银行交易系统</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4103709" y="173209"/>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矩形 42">
            <a:extLst>
              <a:ext uri="{FF2B5EF4-FFF2-40B4-BE49-F238E27FC236}">
                <a16:creationId xmlns:a16="http://schemas.microsoft.com/office/drawing/2014/main" id="{928E85C0-C0C1-42F2-127B-2CDE001F452F}"/>
              </a:ext>
            </a:extLst>
          </p:cNvPr>
          <p:cNvSpPr/>
          <p:nvPr/>
        </p:nvSpPr>
        <p:spPr>
          <a:xfrm>
            <a:off x="1483247" y="2175985"/>
            <a:ext cx="1326897" cy="4517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应用服务器</a:t>
            </a:r>
          </a:p>
        </p:txBody>
      </p:sp>
      <p:sp>
        <p:nvSpPr>
          <p:cNvPr id="44" name="矩形 43">
            <a:extLst>
              <a:ext uri="{FF2B5EF4-FFF2-40B4-BE49-F238E27FC236}">
                <a16:creationId xmlns:a16="http://schemas.microsoft.com/office/drawing/2014/main" id="{B9A9A986-3413-0F85-A2D3-65CD49C174C3}"/>
              </a:ext>
            </a:extLst>
          </p:cNvPr>
          <p:cNvSpPr/>
          <p:nvPr/>
        </p:nvSpPr>
        <p:spPr>
          <a:xfrm>
            <a:off x="3376691" y="2184229"/>
            <a:ext cx="1326896" cy="4749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应用服务器</a:t>
            </a:r>
          </a:p>
        </p:txBody>
      </p:sp>
      <p:sp>
        <p:nvSpPr>
          <p:cNvPr id="45" name="矩形 44">
            <a:extLst>
              <a:ext uri="{FF2B5EF4-FFF2-40B4-BE49-F238E27FC236}">
                <a16:creationId xmlns:a16="http://schemas.microsoft.com/office/drawing/2014/main" id="{23A1E8BD-5DDA-DEBE-9DFF-FAF728447022}"/>
              </a:ext>
            </a:extLst>
          </p:cNvPr>
          <p:cNvSpPr/>
          <p:nvPr/>
        </p:nvSpPr>
        <p:spPr>
          <a:xfrm>
            <a:off x="5370770" y="2178280"/>
            <a:ext cx="1398434" cy="4749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solidFill>
              </a:rPr>
              <a:t>Mail</a:t>
            </a:r>
            <a:r>
              <a:rPr lang="zh-CN" altLang="en-US" dirty="0">
                <a:solidFill>
                  <a:schemeClr val="tx2"/>
                </a:solidFill>
              </a:rPr>
              <a:t>服务器</a:t>
            </a:r>
          </a:p>
        </p:txBody>
      </p:sp>
      <p:sp>
        <p:nvSpPr>
          <p:cNvPr id="46" name="矩形 45">
            <a:extLst>
              <a:ext uri="{FF2B5EF4-FFF2-40B4-BE49-F238E27FC236}">
                <a16:creationId xmlns:a16="http://schemas.microsoft.com/office/drawing/2014/main" id="{2C84C72B-C07A-2ABC-2321-375393F85E8F}"/>
              </a:ext>
            </a:extLst>
          </p:cNvPr>
          <p:cNvSpPr/>
          <p:nvPr/>
        </p:nvSpPr>
        <p:spPr>
          <a:xfrm>
            <a:off x="7303083" y="2105369"/>
            <a:ext cx="1562765" cy="5367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内部防火墙</a:t>
            </a:r>
            <a:r>
              <a:rPr lang="en-US" altLang="zh-CN" dirty="0">
                <a:solidFill>
                  <a:schemeClr val="tx2"/>
                </a:solidFill>
              </a:rPr>
              <a:t>2</a:t>
            </a:r>
            <a:endParaRPr lang="zh-CN" altLang="en-US" dirty="0">
              <a:solidFill>
                <a:schemeClr val="tx2"/>
              </a:solidFill>
            </a:endParaRPr>
          </a:p>
        </p:txBody>
      </p:sp>
      <p:sp>
        <p:nvSpPr>
          <p:cNvPr id="47" name="矩形 46">
            <a:extLst>
              <a:ext uri="{FF2B5EF4-FFF2-40B4-BE49-F238E27FC236}">
                <a16:creationId xmlns:a16="http://schemas.microsoft.com/office/drawing/2014/main" id="{E0E241E0-A276-FE41-1284-9D96D9431C31}"/>
              </a:ext>
            </a:extLst>
          </p:cNvPr>
          <p:cNvSpPr/>
          <p:nvPr/>
        </p:nvSpPr>
        <p:spPr>
          <a:xfrm>
            <a:off x="8701795" y="3192067"/>
            <a:ext cx="1459321" cy="5137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solidFill>
              </a:rPr>
              <a:t>RSA</a:t>
            </a:r>
            <a:r>
              <a:rPr lang="zh-CN" altLang="en-US" dirty="0">
                <a:solidFill>
                  <a:schemeClr val="tx2"/>
                </a:solidFill>
              </a:rPr>
              <a:t>服务器</a:t>
            </a:r>
          </a:p>
        </p:txBody>
      </p:sp>
      <p:sp>
        <p:nvSpPr>
          <p:cNvPr id="48" name="矩形 47">
            <a:extLst>
              <a:ext uri="{FF2B5EF4-FFF2-40B4-BE49-F238E27FC236}">
                <a16:creationId xmlns:a16="http://schemas.microsoft.com/office/drawing/2014/main" id="{E6AFD5BC-CC9C-85C5-5CEA-08A4B7205FE0}"/>
              </a:ext>
            </a:extLst>
          </p:cNvPr>
          <p:cNvSpPr/>
          <p:nvPr/>
        </p:nvSpPr>
        <p:spPr>
          <a:xfrm>
            <a:off x="6585489" y="3198047"/>
            <a:ext cx="1459321" cy="4996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内部防火墙</a:t>
            </a:r>
            <a:r>
              <a:rPr lang="en-US" altLang="zh-CN" dirty="0">
                <a:solidFill>
                  <a:schemeClr val="tx2"/>
                </a:solidFill>
              </a:rPr>
              <a:t>1</a:t>
            </a:r>
            <a:endParaRPr lang="zh-CN" altLang="en-US" dirty="0">
              <a:solidFill>
                <a:schemeClr val="tx2"/>
              </a:solidFill>
            </a:endParaRPr>
          </a:p>
        </p:txBody>
      </p:sp>
      <p:sp>
        <p:nvSpPr>
          <p:cNvPr id="49" name="矩形 48">
            <a:extLst>
              <a:ext uri="{FF2B5EF4-FFF2-40B4-BE49-F238E27FC236}">
                <a16:creationId xmlns:a16="http://schemas.microsoft.com/office/drawing/2014/main" id="{DC7989D8-206C-4E61-4350-0283B8A21A0C}"/>
              </a:ext>
            </a:extLst>
          </p:cNvPr>
          <p:cNvSpPr/>
          <p:nvPr/>
        </p:nvSpPr>
        <p:spPr>
          <a:xfrm>
            <a:off x="4513121" y="3190621"/>
            <a:ext cx="1471699" cy="507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solidFill>
              </a:rPr>
              <a:t>Web</a:t>
            </a:r>
            <a:r>
              <a:rPr lang="zh-CN" altLang="en-US" dirty="0">
                <a:solidFill>
                  <a:schemeClr val="tx2"/>
                </a:solidFill>
              </a:rPr>
              <a:t>服务器</a:t>
            </a:r>
          </a:p>
        </p:txBody>
      </p:sp>
      <p:sp>
        <p:nvSpPr>
          <p:cNvPr id="50" name="矩形 49">
            <a:extLst>
              <a:ext uri="{FF2B5EF4-FFF2-40B4-BE49-F238E27FC236}">
                <a16:creationId xmlns:a16="http://schemas.microsoft.com/office/drawing/2014/main" id="{26ABCF31-4E8C-C9F9-A609-09D3791C0C77}"/>
              </a:ext>
            </a:extLst>
          </p:cNvPr>
          <p:cNvSpPr/>
          <p:nvPr/>
        </p:nvSpPr>
        <p:spPr>
          <a:xfrm>
            <a:off x="2298399" y="3193333"/>
            <a:ext cx="1497492" cy="507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solidFill>
              </a:rPr>
              <a:t>Web</a:t>
            </a:r>
            <a:r>
              <a:rPr lang="zh-CN" altLang="en-US" dirty="0">
                <a:solidFill>
                  <a:schemeClr val="tx2"/>
                </a:solidFill>
              </a:rPr>
              <a:t>服务器</a:t>
            </a:r>
          </a:p>
        </p:txBody>
      </p:sp>
      <p:sp>
        <p:nvSpPr>
          <p:cNvPr id="51" name="矩形 50">
            <a:extLst>
              <a:ext uri="{FF2B5EF4-FFF2-40B4-BE49-F238E27FC236}">
                <a16:creationId xmlns:a16="http://schemas.microsoft.com/office/drawing/2014/main" id="{86297686-3464-A1A7-C522-499C000AE1A1}"/>
              </a:ext>
            </a:extLst>
          </p:cNvPr>
          <p:cNvSpPr/>
          <p:nvPr/>
        </p:nvSpPr>
        <p:spPr>
          <a:xfrm>
            <a:off x="6577292" y="5818475"/>
            <a:ext cx="1565836" cy="58652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solidFill>
              </a:rPr>
              <a:t>Cisco 7500</a:t>
            </a:r>
            <a:r>
              <a:rPr lang="zh-CN" altLang="en-US" dirty="0">
                <a:solidFill>
                  <a:schemeClr val="tx2"/>
                </a:solidFill>
              </a:rPr>
              <a:t>路由器</a:t>
            </a:r>
          </a:p>
        </p:txBody>
      </p:sp>
      <p:sp>
        <p:nvSpPr>
          <p:cNvPr id="52" name="矩形 51">
            <a:extLst>
              <a:ext uri="{FF2B5EF4-FFF2-40B4-BE49-F238E27FC236}">
                <a16:creationId xmlns:a16="http://schemas.microsoft.com/office/drawing/2014/main" id="{1CB36E18-A20F-4818-F88B-AE02BAE088DD}"/>
              </a:ext>
            </a:extLst>
          </p:cNvPr>
          <p:cNvSpPr/>
          <p:nvPr/>
        </p:nvSpPr>
        <p:spPr>
          <a:xfrm>
            <a:off x="2287934" y="5107120"/>
            <a:ext cx="1442961" cy="4474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客户浏览器</a:t>
            </a:r>
          </a:p>
        </p:txBody>
      </p:sp>
      <p:sp>
        <p:nvSpPr>
          <p:cNvPr id="53" name="矩形 52">
            <a:extLst>
              <a:ext uri="{FF2B5EF4-FFF2-40B4-BE49-F238E27FC236}">
                <a16:creationId xmlns:a16="http://schemas.microsoft.com/office/drawing/2014/main" id="{64466246-761D-52ED-0D00-B3FBB924195D}"/>
              </a:ext>
            </a:extLst>
          </p:cNvPr>
          <p:cNvSpPr/>
          <p:nvPr/>
        </p:nvSpPr>
        <p:spPr>
          <a:xfrm>
            <a:off x="6675610" y="5081893"/>
            <a:ext cx="1369200" cy="4451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外部防火墙</a:t>
            </a:r>
          </a:p>
        </p:txBody>
      </p:sp>
      <p:sp>
        <p:nvSpPr>
          <p:cNvPr id="54" name="矩形 53">
            <a:extLst>
              <a:ext uri="{FF2B5EF4-FFF2-40B4-BE49-F238E27FC236}">
                <a16:creationId xmlns:a16="http://schemas.microsoft.com/office/drawing/2014/main" id="{6BA4A31C-6494-A322-E389-F5F796E1A6AE}"/>
              </a:ext>
            </a:extLst>
          </p:cNvPr>
          <p:cNvSpPr/>
          <p:nvPr/>
        </p:nvSpPr>
        <p:spPr>
          <a:xfrm>
            <a:off x="3274698" y="3948493"/>
            <a:ext cx="1851523" cy="6615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solidFill>
              </a:rPr>
              <a:t>Cisco Local Director</a:t>
            </a:r>
            <a:endParaRPr lang="zh-CN" altLang="en-US" dirty="0">
              <a:solidFill>
                <a:schemeClr val="tx2"/>
              </a:solidFill>
            </a:endParaRPr>
          </a:p>
        </p:txBody>
      </p:sp>
      <p:sp>
        <p:nvSpPr>
          <p:cNvPr id="55" name="椭圆 54">
            <a:extLst>
              <a:ext uri="{FF2B5EF4-FFF2-40B4-BE49-F238E27FC236}">
                <a16:creationId xmlns:a16="http://schemas.microsoft.com/office/drawing/2014/main" id="{AF367AD5-1663-278E-ADE1-ECC6A1213D3C}"/>
              </a:ext>
            </a:extLst>
          </p:cNvPr>
          <p:cNvSpPr/>
          <p:nvPr/>
        </p:nvSpPr>
        <p:spPr>
          <a:xfrm>
            <a:off x="4788872" y="5063594"/>
            <a:ext cx="1278794" cy="58652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互联网</a:t>
            </a:r>
          </a:p>
        </p:txBody>
      </p:sp>
      <p:sp>
        <p:nvSpPr>
          <p:cNvPr id="56" name="矩形 55">
            <a:extLst>
              <a:ext uri="{FF2B5EF4-FFF2-40B4-BE49-F238E27FC236}">
                <a16:creationId xmlns:a16="http://schemas.microsoft.com/office/drawing/2014/main" id="{CC7E10CE-DD6C-9CD5-175F-ACB23251CE1C}"/>
              </a:ext>
            </a:extLst>
          </p:cNvPr>
          <p:cNvSpPr/>
          <p:nvPr/>
        </p:nvSpPr>
        <p:spPr>
          <a:xfrm>
            <a:off x="6096000" y="1338245"/>
            <a:ext cx="1337045" cy="4359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客户浏览器</a:t>
            </a:r>
          </a:p>
        </p:txBody>
      </p:sp>
      <p:sp>
        <p:nvSpPr>
          <p:cNvPr id="57" name="椭圆 56">
            <a:extLst>
              <a:ext uri="{FF2B5EF4-FFF2-40B4-BE49-F238E27FC236}">
                <a16:creationId xmlns:a16="http://schemas.microsoft.com/office/drawing/2014/main" id="{6C290E1F-180F-6778-F7A2-EDAD062E63F0}"/>
              </a:ext>
            </a:extLst>
          </p:cNvPr>
          <p:cNvSpPr/>
          <p:nvPr/>
        </p:nvSpPr>
        <p:spPr>
          <a:xfrm>
            <a:off x="8403036" y="1292208"/>
            <a:ext cx="2154127" cy="6422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内</a:t>
            </a:r>
            <a:r>
              <a:rPr lang="en-US" altLang="zh-CN" dirty="0">
                <a:solidFill>
                  <a:schemeClr val="tx2"/>
                </a:solidFill>
              </a:rPr>
              <a:t>/</a:t>
            </a:r>
            <a:r>
              <a:rPr lang="zh-CN" altLang="en-US" dirty="0">
                <a:solidFill>
                  <a:schemeClr val="tx2"/>
                </a:solidFill>
              </a:rPr>
              <a:t>外部网络</a:t>
            </a:r>
          </a:p>
        </p:txBody>
      </p:sp>
      <p:sp>
        <p:nvSpPr>
          <p:cNvPr id="58" name="流程图: 磁盘 57">
            <a:extLst>
              <a:ext uri="{FF2B5EF4-FFF2-40B4-BE49-F238E27FC236}">
                <a16:creationId xmlns:a16="http://schemas.microsoft.com/office/drawing/2014/main" id="{F8A6A79B-DE15-F2ED-74C0-4EE6C8A5EAC9}"/>
              </a:ext>
            </a:extLst>
          </p:cNvPr>
          <p:cNvSpPr/>
          <p:nvPr/>
        </p:nvSpPr>
        <p:spPr>
          <a:xfrm>
            <a:off x="2732158" y="1509208"/>
            <a:ext cx="902142" cy="523220"/>
          </a:xfrm>
          <a:prstGeom prst="flowChartMagneticDisk">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cxnSp>
        <p:nvCxnSpPr>
          <p:cNvPr id="60" name="直接连接符 59">
            <a:extLst>
              <a:ext uri="{FF2B5EF4-FFF2-40B4-BE49-F238E27FC236}">
                <a16:creationId xmlns:a16="http://schemas.microsoft.com/office/drawing/2014/main" id="{72DBFCB5-1078-75F3-F4D4-4FBF91B6D824}"/>
              </a:ext>
            </a:extLst>
          </p:cNvPr>
          <p:cNvCxnSpPr>
            <a:cxnSpLocks/>
          </p:cNvCxnSpPr>
          <p:nvPr/>
        </p:nvCxnSpPr>
        <p:spPr>
          <a:xfrm>
            <a:off x="1470742" y="2940105"/>
            <a:ext cx="8814777" cy="9879"/>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926E8691-9E33-3AAC-41C0-B2E1520C2638}"/>
              </a:ext>
            </a:extLst>
          </p:cNvPr>
          <p:cNvCxnSpPr>
            <a:cxnSpLocks/>
          </p:cNvCxnSpPr>
          <p:nvPr/>
        </p:nvCxnSpPr>
        <p:spPr>
          <a:xfrm>
            <a:off x="1552678" y="4814871"/>
            <a:ext cx="87039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23182B6A-046A-6B5F-CC93-E8B6F0B4F661}"/>
              </a:ext>
            </a:extLst>
          </p:cNvPr>
          <p:cNvCxnSpPr>
            <a:cxnSpLocks/>
            <a:stCxn id="44" idx="2"/>
          </p:cNvCxnSpPr>
          <p:nvPr/>
        </p:nvCxnSpPr>
        <p:spPr>
          <a:xfrm>
            <a:off x="4040139" y="2659144"/>
            <a:ext cx="0" cy="280961"/>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184A93F0-4993-9D98-5A1A-5A11140CFA8F}"/>
              </a:ext>
            </a:extLst>
          </p:cNvPr>
          <p:cNvCxnSpPr>
            <a:cxnSpLocks/>
            <a:stCxn id="45" idx="2"/>
          </p:cNvCxnSpPr>
          <p:nvPr/>
        </p:nvCxnSpPr>
        <p:spPr>
          <a:xfrm>
            <a:off x="6069987" y="2653196"/>
            <a:ext cx="0" cy="281529"/>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3A7550C7-5EED-2CBA-F1AF-991849493E6C}"/>
              </a:ext>
            </a:extLst>
          </p:cNvPr>
          <p:cNvCxnSpPr>
            <a:cxnSpLocks/>
            <a:stCxn id="46" idx="2"/>
          </p:cNvCxnSpPr>
          <p:nvPr/>
        </p:nvCxnSpPr>
        <p:spPr>
          <a:xfrm>
            <a:off x="8084466" y="2642113"/>
            <a:ext cx="15369" cy="30557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连接符: 肘形 73">
            <a:extLst>
              <a:ext uri="{FF2B5EF4-FFF2-40B4-BE49-F238E27FC236}">
                <a16:creationId xmlns:a16="http://schemas.microsoft.com/office/drawing/2014/main" id="{511B2AC2-8EAC-AF1C-06E9-1FCA58806D82}"/>
              </a:ext>
            </a:extLst>
          </p:cNvPr>
          <p:cNvCxnSpPr>
            <a:cxnSpLocks/>
            <a:stCxn id="58" idx="2"/>
            <a:endCxn id="43" idx="0"/>
          </p:cNvCxnSpPr>
          <p:nvPr/>
        </p:nvCxnSpPr>
        <p:spPr>
          <a:xfrm rot="10800000" flipV="1">
            <a:off x="2146696" y="1770817"/>
            <a:ext cx="585462" cy="405167"/>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77" name="连接符: 肘形 76">
            <a:extLst>
              <a:ext uri="{FF2B5EF4-FFF2-40B4-BE49-F238E27FC236}">
                <a16:creationId xmlns:a16="http://schemas.microsoft.com/office/drawing/2014/main" id="{EAD77DC1-F0E5-6C24-B20F-28B87F0D1719}"/>
              </a:ext>
            </a:extLst>
          </p:cNvPr>
          <p:cNvCxnSpPr>
            <a:cxnSpLocks/>
            <a:stCxn id="58" idx="4"/>
            <a:endCxn id="44" idx="0"/>
          </p:cNvCxnSpPr>
          <p:nvPr/>
        </p:nvCxnSpPr>
        <p:spPr>
          <a:xfrm>
            <a:off x="3634300" y="1770818"/>
            <a:ext cx="405839" cy="413411"/>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79" name="连接符: 肘形 78">
            <a:extLst>
              <a:ext uri="{FF2B5EF4-FFF2-40B4-BE49-F238E27FC236}">
                <a16:creationId xmlns:a16="http://schemas.microsoft.com/office/drawing/2014/main" id="{D6897222-FB09-28EC-CEE5-C27810E12A25}"/>
              </a:ext>
            </a:extLst>
          </p:cNvPr>
          <p:cNvCxnSpPr>
            <a:cxnSpLocks/>
            <a:stCxn id="56" idx="3"/>
            <a:endCxn id="57" idx="2"/>
          </p:cNvCxnSpPr>
          <p:nvPr/>
        </p:nvCxnSpPr>
        <p:spPr>
          <a:xfrm>
            <a:off x="7433045" y="1556231"/>
            <a:ext cx="969991" cy="57097"/>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1804FCED-D1C3-DA58-41C2-5279D44F325D}"/>
              </a:ext>
            </a:extLst>
          </p:cNvPr>
          <p:cNvCxnSpPr>
            <a:cxnSpLocks/>
            <a:stCxn id="57" idx="4"/>
            <a:endCxn id="46" idx="0"/>
          </p:cNvCxnSpPr>
          <p:nvPr/>
        </p:nvCxnSpPr>
        <p:spPr>
          <a:xfrm flipH="1">
            <a:off x="8084466" y="1934448"/>
            <a:ext cx="1395634" cy="170921"/>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连接符: 肘形 82">
            <a:extLst>
              <a:ext uri="{FF2B5EF4-FFF2-40B4-BE49-F238E27FC236}">
                <a16:creationId xmlns:a16="http://schemas.microsoft.com/office/drawing/2014/main" id="{7E24B259-F841-98B2-317D-F9C5DA54FF03}"/>
              </a:ext>
            </a:extLst>
          </p:cNvPr>
          <p:cNvCxnSpPr>
            <a:cxnSpLocks/>
            <a:stCxn id="52" idx="3"/>
            <a:endCxn id="55" idx="2"/>
          </p:cNvCxnSpPr>
          <p:nvPr/>
        </p:nvCxnSpPr>
        <p:spPr>
          <a:xfrm>
            <a:off x="3730895" y="5330860"/>
            <a:ext cx="1057977" cy="259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85" name="连接符: 肘形 84">
            <a:extLst>
              <a:ext uri="{FF2B5EF4-FFF2-40B4-BE49-F238E27FC236}">
                <a16:creationId xmlns:a16="http://schemas.microsoft.com/office/drawing/2014/main" id="{C0575F1A-E8F0-60D8-0089-83D7E18062CD}"/>
              </a:ext>
            </a:extLst>
          </p:cNvPr>
          <p:cNvCxnSpPr>
            <a:cxnSpLocks/>
            <a:stCxn id="55" idx="6"/>
            <a:endCxn id="51" idx="1"/>
          </p:cNvCxnSpPr>
          <p:nvPr/>
        </p:nvCxnSpPr>
        <p:spPr>
          <a:xfrm>
            <a:off x="6067666" y="5356859"/>
            <a:ext cx="509626" cy="75487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F16C02C4-CE8B-D522-1C16-00B61F63E9F8}"/>
              </a:ext>
            </a:extLst>
          </p:cNvPr>
          <p:cNvCxnSpPr>
            <a:cxnSpLocks/>
            <a:stCxn id="51" idx="0"/>
            <a:endCxn id="53" idx="2"/>
          </p:cNvCxnSpPr>
          <p:nvPr/>
        </p:nvCxnSpPr>
        <p:spPr>
          <a:xfrm flipV="1">
            <a:off x="7360210" y="5527031"/>
            <a:ext cx="0" cy="2914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BE57CBF5-CC77-9F58-3DBE-37E1318BF40E}"/>
              </a:ext>
            </a:extLst>
          </p:cNvPr>
          <p:cNvCxnSpPr>
            <a:cxnSpLocks/>
            <a:stCxn id="53" idx="0"/>
            <a:endCxn id="48" idx="2"/>
          </p:cNvCxnSpPr>
          <p:nvPr/>
        </p:nvCxnSpPr>
        <p:spPr>
          <a:xfrm flipH="1" flipV="1">
            <a:off x="7315150" y="3697677"/>
            <a:ext cx="45060" cy="13842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A7D2D733-A31D-04CD-FDF1-E12D44A5EB6A}"/>
              </a:ext>
            </a:extLst>
          </p:cNvPr>
          <p:cNvCxnSpPr>
            <a:cxnSpLocks/>
            <a:stCxn id="50" idx="3"/>
            <a:endCxn id="49" idx="1"/>
          </p:cNvCxnSpPr>
          <p:nvPr/>
        </p:nvCxnSpPr>
        <p:spPr>
          <a:xfrm flipV="1">
            <a:off x="3795891" y="3444149"/>
            <a:ext cx="717230" cy="27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8CF25D1E-E056-FAEA-CED3-5593863E1162}"/>
              </a:ext>
            </a:extLst>
          </p:cNvPr>
          <p:cNvCxnSpPr>
            <a:cxnSpLocks/>
            <a:endCxn id="54" idx="0"/>
          </p:cNvCxnSpPr>
          <p:nvPr/>
        </p:nvCxnSpPr>
        <p:spPr>
          <a:xfrm>
            <a:off x="4187566" y="3441438"/>
            <a:ext cx="12894" cy="5070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16581ACD-6EBE-FB14-674F-405B3F97F59A}"/>
              </a:ext>
            </a:extLst>
          </p:cNvPr>
          <p:cNvCxnSpPr>
            <a:cxnSpLocks/>
            <a:stCxn id="48" idx="3"/>
            <a:endCxn id="47" idx="1"/>
          </p:cNvCxnSpPr>
          <p:nvPr/>
        </p:nvCxnSpPr>
        <p:spPr>
          <a:xfrm>
            <a:off x="8044810" y="3447862"/>
            <a:ext cx="656985" cy="10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D6C85A2D-0597-816A-1C6F-78DF5FDEC32E}"/>
              </a:ext>
            </a:extLst>
          </p:cNvPr>
          <p:cNvCxnSpPr>
            <a:cxnSpLocks/>
            <a:stCxn id="43" idx="2"/>
          </p:cNvCxnSpPr>
          <p:nvPr/>
        </p:nvCxnSpPr>
        <p:spPr>
          <a:xfrm>
            <a:off x="2146696" y="2627773"/>
            <a:ext cx="0" cy="312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12CFB236-1C3E-582A-E300-EDDA54697CB6}"/>
              </a:ext>
            </a:extLst>
          </p:cNvPr>
          <p:cNvCxnSpPr>
            <a:cxnSpLocks/>
            <a:stCxn id="48" idx="0"/>
          </p:cNvCxnSpPr>
          <p:nvPr/>
        </p:nvCxnSpPr>
        <p:spPr>
          <a:xfrm flipV="1">
            <a:off x="7315150" y="2947683"/>
            <a:ext cx="0" cy="2503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C408D2A6-A552-7EC8-5E1E-04B0DEB10BD6}"/>
              </a:ext>
            </a:extLst>
          </p:cNvPr>
          <p:cNvCxnSpPr>
            <a:cxnSpLocks/>
            <a:stCxn id="54" idx="2"/>
          </p:cNvCxnSpPr>
          <p:nvPr/>
        </p:nvCxnSpPr>
        <p:spPr>
          <a:xfrm flipH="1">
            <a:off x="4200459" y="4609996"/>
            <a:ext cx="1" cy="214334"/>
          </a:xfrm>
          <a:prstGeom prst="line">
            <a:avLst/>
          </a:prstGeom>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49B890B7-C200-2ADF-6977-B6089EF2946E}"/>
              </a:ext>
            </a:extLst>
          </p:cNvPr>
          <p:cNvSpPr txBox="1"/>
          <p:nvPr/>
        </p:nvSpPr>
        <p:spPr>
          <a:xfrm>
            <a:off x="2897190" y="6305081"/>
            <a:ext cx="2386533" cy="400110"/>
          </a:xfrm>
          <a:prstGeom prst="rect">
            <a:avLst/>
          </a:prstGeom>
          <a:noFill/>
        </p:spPr>
        <p:txBody>
          <a:bodyPr wrap="square">
            <a:spAutoFit/>
          </a:bodyPr>
          <a:lstStyle/>
          <a:p>
            <a:r>
              <a:rPr lang="zh-CN" altLang="en-US" sz="2000" b="1" dirty="0">
                <a:solidFill>
                  <a:schemeClr val="tx2"/>
                </a:solidFill>
              </a:rPr>
              <a:t>网上银行系统结构</a:t>
            </a:r>
          </a:p>
        </p:txBody>
      </p:sp>
    </p:spTree>
    <p:extLst>
      <p:ext uri="{BB962C8B-B14F-4D97-AF65-F5344CB8AC3E}">
        <p14:creationId xmlns:p14="http://schemas.microsoft.com/office/powerpoint/2010/main" val="414744643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randombar(horizontal)">
                                      <p:cBhvr>
                                        <p:cTn id="13" dur="500"/>
                                        <p:tgtEl>
                                          <p:spTgt spid="4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randombar(horizontal)">
                                      <p:cBhvr>
                                        <p:cTn id="16" dur="500"/>
                                        <p:tgtEl>
                                          <p:spTgt spid="4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randombar(horizontal)">
                                      <p:cBhvr>
                                        <p:cTn id="19" dur="500"/>
                                        <p:tgtEl>
                                          <p:spTgt spid="4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randombar(horizontal)">
                                      <p:cBhvr>
                                        <p:cTn id="22" dur="500"/>
                                        <p:tgtEl>
                                          <p:spTgt spid="4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randombar(horizontal)">
                                      <p:cBhvr>
                                        <p:cTn id="25" dur="500"/>
                                        <p:tgtEl>
                                          <p:spTgt spid="4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randombar(horizontal)">
                                      <p:cBhvr>
                                        <p:cTn id="28" dur="500"/>
                                        <p:tgtEl>
                                          <p:spTgt spid="4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randombar(horizontal)">
                                      <p:cBhvr>
                                        <p:cTn id="31" dur="500"/>
                                        <p:tgtEl>
                                          <p:spTgt spid="4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randombar(horizontal)">
                                      <p:cBhvr>
                                        <p:cTn id="34" dur="500"/>
                                        <p:tgtEl>
                                          <p:spTgt spid="5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randombar(horizontal)">
                                      <p:cBhvr>
                                        <p:cTn id="37" dur="500"/>
                                        <p:tgtEl>
                                          <p:spTgt spid="5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randombar(horizontal)">
                                      <p:cBhvr>
                                        <p:cTn id="40" dur="500"/>
                                        <p:tgtEl>
                                          <p:spTgt spid="5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randombar(horizontal)">
                                      <p:cBhvr>
                                        <p:cTn id="43" dur="500"/>
                                        <p:tgtEl>
                                          <p:spTgt spid="5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randombar(horizontal)">
                                      <p:cBhvr>
                                        <p:cTn id="46" dur="500"/>
                                        <p:tgtEl>
                                          <p:spTgt spid="54"/>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randombar(horizontal)">
                                      <p:cBhvr>
                                        <p:cTn id="49" dur="500"/>
                                        <p:tgtEl>
                                          <p:spTgt spid="55"/>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randombar(horizontal)">
                                      <p:cBhvr>
                                        <p:cTn id="52" dur="500"/>
                                        <p:tgtEl>
                                          <p:spTgt spid="56"/>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randombar(horizontal)">
                                      <p:cBhvr>
                                        <p:cTn id="55" dur="500"/>
                                        <p:tgtEl>
                                          <p:spTgt spid="5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randombar(horizontal)">
                                      <p:cBhvr>
                                        <p:cTn id="58" dur="500"/>
                                        <p:tgtEl>
                                          <p:spTgt spid="58"/>
                                        </p:tgtEl>
                                      </p:cBhvr>
                                    </p:animEffect>
                                  </p:childTnLst>
                                </p:cTn>
                              </p:par>
                              <p:par>
                                <p:cTn id="59" presetID="14" presetClass="entr" presetSubtype="10" fill="hold" nodeType="with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randombar(horizontal)">
                                      <p:cBhvr>
                                        <p:cTn id="61" dur="500"/>
                                        <p:tgtEl>
                                          <p:spTgt spid="60"/>
                                        </p:tgtEl>
                                      </p:cBhvr>
                                    </p:animEffect>
                                  </p:childTnLst>
                                </p:cTn>
                              </p:par>
                              <p:par>
                                <p:cTn id="62" presetID="14" presetClass="entr" presetSubtype="10" fill="hold" nodeType="with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500"/>
                                        <p:tgtEl>
                                          <p:spTgt spid="62"/>
                                        </p:tgtEl>
                                      </p:cBhvr>
                                    </p:animEffect>
                                  </p:childTnLst>
                                </p:cTn>
                              </p:par>
                              <p:par>
                                <p:cTn id="65" presetID="14" presetClass="entr" presetSubtype="10" fill="hold"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randombar(horizontal)">
                                      <p:cBhvr>
                                        <p:cTn id="67" dur="500"/>
                                        <p:tgtEl>
                                          <p:spTgt spid="66"/>
                                        </p:tgtEl>
                                      </p:cBhvr>
                                    </p:animEffect>
                                  </p:childTnLst>
                                </p:cTn>
                              </p:par>
                              <p:par>
                                <p:cTn id="68" presetID="14" presetClass="entr" presetSubtype="10" fill="hold"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par>
                                <p:cTn id="71" presetID="14" presetClass="entr" presetSubtype="10" fill="hold" nodeType="with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randombar(horizontal)">
                                      <p:cBhvr>
                                        <p:cTn id="73" dur="500"/>
                                        <p:tgtEl>
                                          <p:spTgt spid="70"/>
                                        </p:tgtEl>
                                      </p:cBhvr>
                                    </p:animEffect>
                                  </p:childTnLst>
                                </p:cTn>
                              </p:par>
                              <p:par>
                                <p:cTn id="74" presetID="14" presetClass="entr" presetSubtype="10" fill="hold" nodeType="with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randombar(horizontal)">
                                      <p:cBhvr>
                                        <p:cTn id="76" dur="500"/>
                                        <p:tgtEl>
                                          <p:spTgt spid="74"/>
                                        </p:tgtEl>
                                      </p:cBhvr>
                                    </p:animEffect>
                                  </p:childTnLst>
                                </p:cTn>
                              </p:par>
                              <p:par>
                                <p:cTn id="77" presetID="14" presetClass="entr" presetSubtype="10" fill="hold"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randombar(horizontal)">
                                      <p:cBhvr>
                                        <p:cTn id="79" dur="500"/>
                                        <p:tgtEl>
                                          <p:spTgt spid="77"/>
                                        </p:tgtEl>
                                      </p:cBhvr>
                                    </p:animEffect>
                                  </p:childTnLst>
                                </p:cTn>
                              </p:par>
                              <p:par>
                                <p:cTn id="80" presetID="14" presetClass="entr" presetSubtype="10" fill="hold" nodeType="withEffect">
                                  <p:stCondLst>
                                    <p:cond delay="0"/>
                                  </p:stCondLst>
                                  <p:childTnLst>
                                    <p:set>
                                      <p:cBhvr>
                                        <p:cTn id="81" dur="1" fill="hold">
                                          <p:stCondLst>
                                            <p:cond delay="0"/>
                                          </p:stCondLst>
                                        </p:cTn>
                                        <p:tgtEl>
                                          <p:spTgt spid="79"/>
                                        </p:tgtEl>
                                        <p:attrNameLst>
                                          <p:attrName>style.visibility</p:attrName>
                                        </p:attrNameLst>
                                      </p:cBhvr>
                                      <p:to>
                                        <p:strVal val="visible"/>
                                      </p:to>
                                    </p:set>
                                    <p:animEffect transition="in" filter="randombar(horizontal)">
                                      <p:cBhvr>
                                        <p:cTn id="82" dur="500"/>
                                        <p:tgtEl>
                                          <p:spTgt spid="79"/>
                                        </p:tgtEl>
                                      </p:cBhvr>
                                    </p:animEffect>
                                  </p:childTnLst>
                                </p:cTn>
                              </p:par>
                              <p:par>
                                <p:cTn id="83" presetID="14" presetClass="entr" presetSubtype="10" fill="hold" nodeType="withEffect">
                                  <p:stCondLst>
                                    <p:cond delay="0"/>
                                  </p:stCondLst>
                                  <p:childTnLst>
                                    <p:set>
                                      <p:cBhvr>
                                        <p:cTn id="84" dur="1" fill="hold">
                                          <p:stCondLst>
                                            <p:cond delay="0"/>
                                          </p:stCondLst>
                                        </p:cTn>
                                        <p:tgtEl>
                                          <p:spTgt spid="81"/>
                                        </p:tgtEl>
                                        <p:attrNameLst>
                                          <p:attrName>style.visibility</p:attrName>
                                        </p:attrNameLst>
                                      </p:cBhvr>
                                      <p:to>
                                        <p:strVal val="visible"/>
                                      </p:to>
                                    </p:set>
                                    <p:animEffect transition="in" filter="randombar(horizontal)">
                                      <p:cBhvr>
                                        <p:cTn id="85" dur="500"/>
                                        <p:tgtEl>
                                          <p:spTgt spid="81"/>
                                        </p:tgtEl>
                                      </p:cBhvr>
                                    </p:animEffect>
                                  </p:childTnLst>
                                </p:cTn>
                              </p:par>
                              <p:par>
                                <p:cTn id="86" presetID="14" presetClass="entr" presetSubtype="10" fill="hold" nodeType="with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randombar(horizontal)">
                                      <p:cBhvr>
                                        <p:cTn id="88" dur="500"/>
                                        <p:tgtEl>
                                          <p:spTgt spid="83"/>
                                        </p:tgtEl>
                                      </p:cBhvr>
                                    </p:animEffect>
                                  </p:childTnLst>
                                </p:cTn>
                              </p:par>
                              <p:par>
                                <p:cTn id="89" presetID="14" presetClass="entr" presetSubtype="10" fill="hold" nodeType="withEffect">
                                  <p:stCondLst>
                                    <p:cond delay="0"/>
                                  </p:stCondLst>
                                  <p:childTnLst>
                                    <p:set>
                                      <p:cBhvr>
                                        <p:cTn id="90" dur="1" fill="hold">
                                          <p:stCondLst>
                                            <p:cond delay="0"/>
                                          </p:stCondLst>
                                        </p:cTn>
                                        <p:tgtEl>
                                          <p:spTgt spid="85"/>
                                        </p:tgtEl>
                                        <p:attrNameLst>
                                          <p:attrName>style.visibility</p:attrName>
                                        </p:attrNameLst>
                                      </p:cBhvr>
                                      <p:to>
                                        <p:strVal val="visible"/>
                                      </p:to>
                                    </p:set>
                                    <p:animEffect transition="in" filter="randombar(horizontal)">
                                      <p:cBhvr>
                                        <p:cTn id="91" dur="500"/>
                                        <p:tgtEl>
                                          <p:spTgt spid="85"/>
                                        </p:tgtEl>
                                      </p:cBhvr>
                                    </p:animEffect>
                                  </p:childTnLst>
                                </p:cTn>
                              </p:par>
                              <p:par>
                                <p:cTn id="92" presetID="14" presetClass="entr" presetSubtype="10" fill="hold" nodeType="withEffect">
                                  <p:stCondLst>
                                    <p:cond delay="0"/>
                                  </p:stCondLst>
                                  <p:childTnLst>
                                    <p:set>
                                      <p:cBhvr>
                                        <p:cTn id="93" dur="1" fill="hold">
                                          <p:stCondLst>
                                            <p:cond delay="0"/>
                                          </p:stCondLst>
                                        </p:cTn>
                                        <p:tgtEl>
                                          <p:spTgt spid="101"/>
                                        </p:tgtEl>
                                        <p:attrNameLst>
                                          <p:attrName>style.visibility</p:attrName>
                                        </p:attrNameLst>
                                      </p:cBhvr>
                                      <p:to>
                                        <p:strVal val="visible"/>
                                      </p:to>
                                    </p:set>
                                    <p:animEffect transition="in" filter="randombar(horizontal)">
                                      <p:cBhvr>
                                        <p:cTn id="94" dur="500"/>
                                        <p:tgtEl>
                                          <p:spTgt spid="101"/>
                                        </p:tgtEl>
                                      </p:cBhvr>
                                    </p:animEffect>
                                  </p:childTnLst>
                                </p:cTn>
                              </p:par>
                              <p:par>
                                <p:cTn id="95" presetID="14" presetClass="entr" presetSubtype="10" fill="hold" nodeType="withEffect">
                                  <p:stCondLst>
                                    <p:cond delay="0"/>
                                  </p:stCondLst>
                                  <p:childTnLst>
                                    <p:set>
                                      <p:cBhvr>
                                        <p:cTn id="96" dur="1" fill="hold">
                                          <p:stCondLst>
                                            <p:cond delay="0"/>
                                          </p:stCondLst>
                                        </p:cTn>
                                        <p:tgtEl>
                                          <p:spTgt spid="103"/>
                                        </p:tgtEl>
                                        <p:attrNameLst>
                                          <p:attrName>style.visibility</p:attrName>
                                        </p:attrNameLst>
                                      </p:cBhvr>
                                      <p:to>
                                        <p:strVal val="visible"/>
                                      </p:to>
                                    </p:set>
                                    <p:animEffect transition="in" filter="randombar(horizontal)">
                                      <p:cBhvr>
                                        <p:cTn id="97" dur="500"/>
                                        <p:tgtEl>
                                          <p:spTgt spid="103"/>
                                        </p:tgtEl>
                                      </p:cBhvr>
                                    </p:animEffect>
                                  </p:childTnLst>
                                </p:cTn>
                              </p:par>
                              <p:par>
                                <p:cTn id="98" presetID="14" presetClass="entr" presetSubtype="10" fill="hold" nodeType="withEffect">
                                  <p:stCondLst>
                                    <p:cond delay="0"/>
                                  </p:stCondLst>
                                  <p:childTnLst>
                                    <p:set>
                                      <p:cBhvr>
                                        <p:cTn id="99" dur="1" fill="hold">
                                          <p:stCondLst>
                                            <p:cond delay="0"/>
                                          </p:stCondLst>
                                        </p:cTn>
                                        <p:tgtEl>
                                          <p:spTgt spid="112"/>
                                        </p:tgtEl>
                                        <p:attrNameLst>
                                          <p:attrName>style.visibility</p:attrName>
                                        </p:attrNameLst>
                                      </p:cBhvr>
                                      <p:to>
                                        <p:strVal val="visible"/>
                                      </p:to>
                                    </p:set>
                                    <p:animEffect transition="in" filter="randombar(horizontal)">
                                      <p:cBhvr>
                                        <p:cTn id="100" dur="500"/>
                                        <p:tgtEl>
                                          <p:spTgt spid="112"/>
                                        </p:tgtEl>
                                      </p:cBhvr>
                                    </p:animEffect>
                                  </p:childTnLst>
                                </p:cTn>
                              </p:par>
                              <p:par>
                                <p:cTn id="101" presetID="14" presetClass="entr" presetSubtype="10" fill="hold" nodeType="withEffect">
                                  <p:stCondLst>
                                    <p:cond delay="0"/>
                                  </p:stCondLst>
                                  <p:childTnLst>
                                    <p:set>
                                      <p:cBhvr>
                                        <p:cTn id="102" dur="1" fill="hold">
                                          <p:stCondLst>
                                            <p:cond delay="0"/>
                                          </p:stCondLst>
                                        </p:cTn>
                                        <p:tgtEl>
                                          <p:spTgt spid="114"/>
                                        </p:tgtEl>
                                        <p:attrNameLst>
                                          <p:attrName>style.visibility</p:attrName>
                                        </p:attrNameLst>
                                      </p:cBhvr>
                                      <p:to>
                                        <p:strVal val="visible"/>
                                      </p:to>
                                    </p:set>
                                    <p:animEffect transition="in" filter="randombar(horizontal)">
                                      <p:cBhvr>
                                        <p:cTn id="103" dur="500"/>
                                        <p:tgtEl>
                                          <p:spTgt spid="114"/>
                                        </p:tgtEl>
                                      </p:cBhvr>
                                    </p:animEffect>
                                  </p:childTnLst>
                                </p:cTn>
                              </p:par>
                              <p:par>
                                <p:cTn id="104" presetID="14" presetClass="entr" presetSubtype="10" fill="hold" nodeType="with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randombar(horizontal)">
                                      <p:cBhvr>
                                        <p:cTn id="106" dur="500"/>
                                        <p:tgtEl>
                                          <p:spTgt spid="120"/>
                                        </p:tgtEl>
                                      </p:cBhvr>
                                    </p:animEffect>
                                  </p:childTnLst>
                                </p:cTn>
                              </p:par>
                              <p:par>
                                <p:cTn id="107" presetID="14" presetClass="entr" presetSubtype="10" fill="hold" nodeType="withEffect">
                                  <p:stCondLst>
                                    <p:cond delay="0"/>
                                  </p:stCondLst>
                                  <p:childTnLst>
                                    <p:set>
                                      <p:cBhvr>
                                        <p:cTn id="108" dur="1" fill="hold">
                                          <p:stCondLst>
                                            <p:cond delay="0"/>
                                          </p:stCondLst>
                                        </p:cTn>
                                        <p:tgtEl>
                                          <p:spTgt spid="171"/>
                                        </p:tgtEl>
                                        <p:attrNameLst>
                                          <p:attrName>style.visibility</p:attrName>
                                        </p:attrNameLst>
                                      </p:cBhvr>
                                      <p:to>
                                        <p:strVal val="visible"/>
                                      </p:to>
                                    </p:set>
                                    <p:animEffect transition="in" filter="randombar(horizontal)">
                                      <p:cBhvr>
                                        <p:cTn id="109" dur="500"/>
                                        <p:tgtEl>
                                          <p:spTgt spid="171"/>
                                        </p:tgtEl>
                                      </p:cBhvr>
                                    </p:animEffect>
                                  </p:childTnLst>
                                </p:cTn>
                              </p:par>
                              <p:par>
                                <p:cTn id="110" presetID="14" presetClass="entr" presetSubtype="10" fill="hold" nodeType="withEffect">
                                  <p:stCondLst>
                                    <p:cond delay="0"/>
                                  </p:stCondLst>
                                  <p:childTnLst>
                                    <p:set>
                                      <p:cBhvr>
                                        <p:cTn id="111" dur="1" fill="hold">
                                          <p:stCondLst>
                                            <p:cond delay="0"/>
                                          </p:stCondLst>
                                        </p:cTn>
                                        <p:tgtEl>
                                          <p:spTgt spid="176"/>
                                        </p:tgtEl>
                                        <p:attrNameLst>
                                          <p:attrName>style.visibility</p:attrName>
                                        </p:attrNameLst>
                                      </p:cBhvr>
                                      <p:to>
                                        <p:strVal val="visible"/>
                                      </p:to>
                                    </p:set>
                                    <p:animEffect transition="in" filter="randombar(horizontal)">
                                      <p:cBhvr>
                                        <p:cTn id="112" dur="500"/>
                                        <p:tgtEl>
                                          <p:spTgt spid="176"/>
                                        </p:tgtEl>
                                      </p:cBhvr>
                                    </p:animEffect>
                                  </p:childTnLst>
                                </p:cTn>
                              </p:par>
                              <p:par>
                                <p:cTn id="113" presetID="14" presetClass="entr" presetSubtype="10" fill="hold" nodeType="withEffect">
                                  <p:stCondLst>
                                    <p:cond delay="0"/>
                                  </p:stCondLst>
                                  <p:childTnLst>
                                    <p:set>
                                      <p:cBhvr>
                                        <p:cTn id="114" dur="1" fill="hold">
                                          <p:stCondLst>
                                            <p:cond delay="0"/>
                                          </p:stCondLst>
                                        </p:cTn>
                                        <p:tgtEl>
                                          <p:spTgt spid="222"/>
                                        </p:tgtEl>
                                        <p:attrNameLst>
                                          <p:attrName>style.visibility</p:attrName>
                                        </p:attrNameLst>
                                      </p:cBhvr>
                                      <p:to>
                                        <p:strVal val="visible"/>
                                      </p:to>
                                    </p:set>
                                    <p:animEffect transition="in" filter="randombar(horizontal)">
                                      <p:cBhvr>
                                        <p:cTn id="115" dur="500"/>
                                        <p:tgtEl>
                                          <p:spTgt spid="222"/>
                                        </p:tgtEl>
                                      </p:cBhvr>
                                    </p:animEffect>
                                  </p:childTnLst>
                                </p:cTn>
                              </p:par>
                              <p:par>
                                <p:cTn id="116" presetID="14" presetClass="entr" presetSubtype="10" fill="hold" grpId="0" nodeType="withEffect">
                                  <p:stCondLst>
                                    <p:cond delay="0"/>
                                  </p:stCondLst>
                                  <p:childTnLst>
                                    <p:set>
                                      <p:cBhvr>
                                        <p:cTn id="117" dur="1" fill="hold">
                                          <p:stCondLst>
                                            <p:cond delay="0"/>
                                          </p:stCondLst>
                                        </p:cTn>
                                        <p:tgtEl>
                                          <p:spTgt spid="226"/>
                                        </p:tgtEl>
                                        <p:attrNameLst>
                                          <p:attrName>style.visibility</p:attrName>
                                        </p:attrNameLst>
                                      </p:cBhvr>
                                      <p:to>
                                        <p:strVal val="visible"/>
                                      </p:to>
                                    </p:set>
                                    <p:animEffect transition="in" filter="randombar(horizontal)">
                                      <p:cBhvr>
                                        <p:cTn id="118" dur="5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2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3" name="圆角矩形 2">
            <a:extLst>
              <a:ext uri="{FF2B5EF4-FFF2-40B4-BE49-F238E27FC236}">
                <a16:creationId xmlns:a16="http://schemas.microsoft.com/office/drawing/2014/main" id="{1B2BAA42-4C92-6A46-ACCA-D9C1FF8B3505}"/>
              </a:ext>
            </a:extLst>
          </p:cNvPr>
          <p:cNvSpPr/>
          <p:nvPr/>
        </p:nvSpPr>
        <p:spPr>
          <a:xfrm rot="10800000">
            <a:off x="1004064" y="1653147"/>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400" b="0" i="0" u="none" strike="noStrike" kern="1200" cap="none" spc="0" normalizeH="0" baseline="0" noProof="0">
              <a:ln>
                <a:noFill/>
              </a:ln>
              <a:solidFill>
                <a:prstClr val="black"/>
              </a:solidFill>
              <a:effectLst/>
              <a:uLnTx/>
              <a:uFillTx/>
              <a:cs typeface="+mn-ea"/>
              <a:sym typeface="+mn-lt"/>
            </a:endParaRPr>
          </a:p>
        </p:txBody>
      </p:sp>
      <p:sp>
        <p:nvSpPr>
          <p:cNvPr id="4" name="椭圆 3">
            <a:extLst>
              <a:ext uri="{FF2B5EF4-FFF2-40B4-BE49-F238E27FC236}">
                <a16:creationId xmlns:a16="http://schemas.microsoft.com/office/drawing/2014/main" id="{91958978-D8C3-564B-A7C1-91D0CD6F30D5}"/>
              </a:ext>
            </a:extLst>
          </p:cNvPr>
          <p:cNvSpPr/>
          <p:nvPr/>
        </p:nvSpPr>
        <p:spPr>
          <a:xfrm>
            <a:off x="3657041" y="1631296"/>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그룹 259">
            <a:extLst>
              <a:ext uri="{FF2B5EF4-FFF2-40B4-BE49-F238E27FC236}">
                <a16:creationId xmlns:a16="http://schemas.microsoft.com/office/drawing/2014/main" id="{4A2EF700-8F4A-0442-ADBE-FE48B61BE975}"/>
              </a:ext>
            </a:extLst>
          </p:cNvPr>
          <p:cNvGrpSpPr/>
          <p:nvPr/>
        </p:nvGrpSpPr>
        <p:grpSpPr>
          <a:xfrm>
            <a:off x="3839120" y="1816176"/>
            <a:ext cx="392240" cy="386638"/>
            <a:chOff x="5451265" y="5564677"/>
            <a:chExt cx="392240" cy="386638"/>
          </a:xfrm>
          <a:solidFill>
            <a:schemeClr val="bg1"/>
          </a:solidFill>
        </p:grpSpPr>
        <p:sp>
          <p:nvSpPr>
            <p:cNvPr id="6" name="자유형: 도형 260">
              <a:extLst>
                <a:ext uri="{FF2B5EF4-FFF2-40B4-BE49-F238E27FC236}">
                  <a16:creationId xmlns:a16="http://schemas.microsoft.com/office/drawing/2014/main" id="{EABEF3B8-DB79-E143-B798-EE46E6216851}"/>
                </a:ext>
              </a:extLst>
            </p:cNvPr>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a:extLst>
                <a:ext uri="{FF2B5EF4-FFF2-40B4-BE49-F238E27FC236}">
                  <a16:creationId xmlns:a16="http://schemas.microsoft.com/office/drawing/2014/main" id="{421312F4-BE44-A444-8AB2-DC840E246A9F}"/>
                </a:ext>
              </a:extLst>
            </p:cNvPr>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a:extLst>
                <a:ext uri="{FF2B5EF4-FFF2-40B4-BE49-F238E27FC236}">
                  <a16:creationId xmlns:a16="http://schemas.microsoft.com/office/drawing/2014/main" id="{D62BBCBC-1320-E64B-AFE7-C6637C448395}"/>
                </a:ext>
              </a:extLst>
            </p:cNvPr>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a:extLst>
                <a:ext uri="{FF2B5EF4-FFF2-40B4-BE49-F238E27FC236}">
                  <a16:creationId xmlns:a16="http://schemas.microsoft.com/office/drawing/2014/main" id="{7533989B-B7B2-994A-B573-3642C398D638}"/>
                </a:ext>
              </a:extLst>
            </p:cNvPr>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a:extLst>
                <a:ext uri="{FF2B5EF4-FFF2-40B4-BE49-F238E27FC236}">
                  <a16:creationId xmlns:a16="http://schemas.microsoft.com/office/drawing/2014/main" id="{2A0FD92E-99FD-1048-8856-BE5CEBB9F147}"/>
                </a:ext>
              </a:extLst>
            </p:cNvPr>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a:extLst>
                <a:ext uri="{FF2B5EF4-FFF2-40B4-BE49-F238E27FC236}">
                  <a16:creationId xmlns:a16="http://schemas.microsoft.com/office/drawing/2014/main" id="{E73F36CE-609C-8F4B-BC55-D4076CF5CB94}"/>
                </a:ext>
              </a:extLst>
            </p:cNvPr>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a:extLst>
                <a:ext uri="{FF2B5EF4-FFF2-40B4-BE49-F238E27FC236}">
                  <a16:creationId xmlns:a16="http://schemas.microsoft.com/office/drawing/2014/main" id="{D74594E9-977D-6D41-9BEC-2881FA033189}"/>
                </a:ext>
              </a:extLst>
            </p:cNvPr>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a:extLst>
                <a:ext uri="{FF2B5EF4-FFF2-40B4-BE49-F238E27FC236}">
                  <a16:creationId xmlns:a16="http://schemas.microsoft.com/office/drawing/2014/main" id="{E78ABFFF-1962-0C43-A6E4-2AFD012945CA}"/>
                </a:ext>
              </a:extLst>
            </p:cNvPr>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a:extLst>
                <a:ext uri="{FF2B5EF4-FFF2-40B4-BE49-F238E27FC236}">
                  <a16:creationId xmlns:a16="http://schemas.microsoft.com/office/drawing/2014/main" id="{536C07F2-AF94-784B-BD48-44054D06821B}"/>
                </a:ext>
              </a:extLst>
            </p:cNvPr>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a:extLst>
                <a:ext uri="{FF2B5EF4-FFF2-40B4-BE49-F238E27FC236}">
                  <a16:creationId xmlns:a16="http://schemas.microsoft.com/office/drawing/2014/main" id="{20D5D6DE-008D-1147-A654-306985FCF1A6}"/>
                </a:ext>
              </a:extLst>
            </p:cNvPr>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矩形 15">
            <a:extLst>
              <a:ext uri="{FF2B5EF4-FFF2-40B4-BE49-F238E27FC236}">
                <a16:creationId xmlns:a16="http://schemas.microsoft.com/office/drawing/2014/main" id="{BFDBA978-F804-0947-AB31-BCD48718963B}"/>
              </a:ext>
            </a:extLst>
          </p:cNvPr>
          <p:cNvSpPr/>
          <p:nvPr/>
        </p:nvSpPr>
        <p:spPr>
          <a:xfrm>
            <a:off x="880868" y="1867370"/>
            <a:ext cx="2521844" cy="369332"/>
          </a:xfrm>
          <a:prstGeom prst="rect">
            <a:avLst/>
          </a:prstGeom>
        </p:spPr>
        <p:txBody>
          <a:bodyPr wrap="none">
            <a:spAutoFit/>
          </a:bodyPr>
          <a:lstStyle/>
          <a:p>
            <a:pPr lvl="0">
              <a:defRPr/>
            </a:pPr>
            <a:r>
              <a:rPr kumimoji="1" lang="en-US" altLang="zh-CN" dirty="0">
                <a:solidFill>
                  <a:prstClr val="white"/>
                </a:solidFill>
                <a:cs typeface="+mn-ea"/>
                <a:sym typeface="+mn-lt"/>
              </a:rPr>
              <a:t>1. </a:t>
            </a:r>
            <a:r>
              <a:rPr kumimoji="1" lang="zh-CN" altLang="en-US" dirty="0">
                <a:solidFill>
                  <a:prstClr val="white"/>
                </a:solidFill>
                <a:cs typeface="+mn-ea"/>
                <a:sym typeface="+mn-lt"/>
              </a:rPr>
              <a:t>网络银行的技术构成</a:t>
            </a:r>
            <a:endParaRPr kumimoji="0" lang="zh-CN" altLang="en-US" b="0" i="0" u="none" strike="noStrike" kern="1200" cap="none" spc="0" normalizeH="0" baseline="0" noProof="0" dirty="0">
              <a:ln>
                <a:noFill/>
              </a:ln>
              <a:solidFill>
                <a:prstClr val="white"/>
              </a:solidFill>
              <a:effectLst/>
              <a:uLnTx/>
              <a:uFillTx/>
              <a:cs typeface="+mn-ea"/>
              <a:sym typeface="+mn-lt"/>
            </a:endParaRPr>
          </a:p>
        </p:txBody>
      </p:sp>
      <p:sp>
        <p:nvSpPr>
          <p:cNvPr id="17" name="圆角矩形 16">
            <a:extLst>
              <a:ext uri="{FF2B5EF4-FFF2-40B4-BE49-F238E27FC236}">
                <a16:creationId xmlns:a16="http://schemas.microsoft.com/office/drawing/2014/main" id="{D64B95CA-C67C-1247-AF9F-F68576BCBE96}"/>
              </a:ext>
            </a:extLst>
          </p:cNvPr>
          <p:cNvSpPr/>
          <p:nvPr/>
        </p:nvSpPr>
        <p:spPr>
          <a:xfrm rot="10800000">
            <a:off x="1004064" y="2828348"/>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400" b="0" i="0" u="none" strike="noStrike" kern="1200" cap="none" spc="0" normalizeH="0" baseline="0" noProof="0">
              <a:ln>
                <a:noFill/>
              </a:ln>
              <a:solidFill>
                <a:prstClr val="black"/>
              </a:solidFill>
              <a:effectLst/>
              <a:uLnTx/>
              <a:uFillTx/>
              <a:cs typeface="+mn-ea"/>
              <a:sym typeface="+mn-lt"/>
            </a:endParaRPr>
          </a:p>
        </p:txBody>
      </p:sp>
      <p:sp>
        <p:nvSpPr>
          <p:cNvPr id="18" name="椭圆 17">
            <a:extLst>
              <a:ext uri="{FF2B5EF4-FFF2-40B4-BE49-F238E27FC236}">
                <a16:creationId xmlns:a16="http://schemas.microsoft.com/office/drawing/2014/main" id="{8EA30569-6023-E34C-8CCF-6D38B063039E}"/>
              </a:ext>
            </a:extLst>
          </p:cNvPr>
          <p:cNvSpPr/>
          <p:nvPr/>
        </p:nvSpPr>
        <p:spPr>
          <a:xfrm>
            <a:off x="3657041" y="2806497"/>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a:extLst>
              <a:ext uri="{FF2B5EF4-FFF2-40B4-BE49-F238E27FC236}">
                <a16:creationId xmlns:a16="http://schemas.microsoft.com/office/drawing/2014/main" id="{01682963-9888-9541-AD2B-087FF2870021}"/>
              </a:ext>
            </a:extLst>
          </p:cNvPr>
          <p:cNvSpPr/>
          <p:nvPr/>
        </p:nvSpPr>
        <p:spPr>
          <a:xfrm>
            <a:off x="870131" y="3000030"/>
            <a:ext cx="2521844" cy="369332"/>
          </a:xfrm>
          <a:prstGeom prst="rect">
            <a:avLst/>
          </a:prstGeom>
        </p:spPr>
        <p:txBody>
          <a:bodyPr wrap="none">
            <a:spAutoFit/>
          </a:bodyPr>
          <a:lstStyle/>
          <a:p>
            <a:pPr lvl="0">
              <a:defRPr/>
            </a:pPr>
            <a:r>
              <a:rPr kumimoji="1" lang="en-US" altLang="zh-CN" dirty="0">
                <a:solidFill>
                  <a:prstClr val="white"/>
                </a:solidFill>
                <a:cs typeface="+mn-ea"/>
                <a:sym typeface="+mn-lt"/>
              </a:rPr>
              <a:t>2. </a:t>
            </a:r>
            <a:r>
              <a:rPr kumimoji="1" lang="zh-CN" altLang="en-US" dirty="0">
                <a:solidFill>
                  <a:prstClr val="white"/>
                </a:solidFill>
                <a:cs typeface="+mn-ea"/>
                <a:sym typeface="+mn-lt"/>
              </a:rPr>
              <a:t>网络银行的业务构成</a:t>
            </a:r>
            <a:endParaRPr kumimoji="0" lang="zh-CN" altLang="en-US" b="0" i="0" u="none" strike="noStrike" kern="1200" cap="none" spc="0" normalizeH="0" baseline="0" noProof="0" dirty="0">
              <a:ln>
                <a:noFill/>
              </a:ln>
              <a:solidFill>
                <a:prstClr val="white"/>
              </a:solidFill>
              <a:effectLst/>
              <a:uLnTx/>
              <a:uFillTx/>
              <a:cs typeface="+mn-ea"/>
              <a:sym typeface="+mn-lt"/>
            </a:endParaRPr>
          </a:p>
        </p:txBody>
      </p:sp>
      <p:sp>
        <p:nvSpPr>
          <p:cNvPr id="20" name="圆角矩形 19">
            <a:extLst>
              <a:ext uri="{FF2B5EF4-FFF2-40B4-BE49-F238E27FC236}">
                <a16:creationId xmlns:a16="http://schemas.microsoft.com/office/drawing/2014/main" id="{3888A1D8-B777-FC4A-8AFC-5C3EEFF8E06F}"/>
              </a:ext>
            </a:extLst>
          </p:cNvPr>
          <p:cNvSpPr/>
          <p:nvPr/>
        </p:nvSpPr>
        <p:spPr>
          <a:xfrm rot="10800000">
            <a:off x="1004064" y="4164197"/>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400" b="0" i="0" u="none" strike="noStrike" kern="1200" cap="none" spc="0" normalizeH="0" baseline="0" noProof="0">
              <a:ln>
                <a:noFill/>
              </a:ln>
              <a:solidFill>
                <a:prstClr val="black"/>
              </a:solidFill>
              <a:effectLst/>
              <a:uLnTx/>
              <a:uFillTx/>
              <a:cs typeface="+mn-ea"/>
              <a:sym typeface="+mn-lt"/>
            </a:endParaRPr>
          </a:p>
        </p:txBody>
      </p:sp>
      <p:sp>
        <p:nvSpPr>
          <p:cNvPr id="21" name="椭圆 20">
            <a:extLst>
              <a:ext uri="{FF2B5EF4-FFF2-40B4-BE49-F238E27FC236}">
                <a16:creationId xmlns:a16="http://schemas.microsoft.com/office/drawing/2014/main" id="{56F46F46-F1E1-2A4D-9617-F35F523131A6}"/>
              </a:ext>
            </a:extLst>
          </p:cNvPr>
          <p:cNvSpPr/>
          <p:nvPr/>
        </p:nvSpPr>
        <p:spPr>
          <a:xfrm>
            <a:off x="3657041" y="4142346"/>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21">
            <a:extLst>
              <a:ext uri="{FF2B5EF4-FFF2-40B4-BE49-F238E27FC236}">
                <a16:creationId xmlns:a16="http://schemas.microsoft.com/office/drawing/2014/main" id="{FC130C97-FAB1-104B-9F1A-0965068A8B37}"/>
              </a:ext>
            </a:extLst>
          </p:cNvPr>
          <p:cNvSpPr/>
          <p:nvPr/>
        </p:nvSpPr>
        <p:spPr>
          <a:xfrm>
            <a:off x="1165273" y="4366657"/>
            <a:ext cx="2060179" cy="369332"/>
          </a:xfrm>
          <a:prstGeom prst="rect">
            <a:avLst/>
          </a:prstGeom>
        </p:spPr>
        <p:txBody>
          <a:bodyPr wrap="none">
            <a:spAutoFit/>
          </a:bodyPr>
          <a:lstStyle/>
          <a:p>
            <a:pPr lvl="0">
              <a:defRPr/>
            </a:pPr>
            <a:r>
              <a:rPr kumimoji="1" lang="en-US" altLang="zh-CN" dirty="0">
                <a:solidFill>
                  <a:prstClr val="white"/>
                </a:solidFill>
                <a:cs typeface="+mn-ea"/>
                <a:sym typeface="+mn-lt"/>
              </a:rPr>
              <a:t>3. </a:t>
            </a:r>
            <a:r>
              <a:rPr kumimoji="1" lang="zh-CN" altLang="en-US" dirty="0">
                <a:solidFill>
                  <a:prstClr val="white"/>
                </a:solidFill>
                <a:cs typeface="+mn-ea"/>
                <a:sym typeface="+mn-lt"/>
              </a:rPr>
              <a:t>网络银行的特点</a:t>
            </a:r>
            <a:endParaRPr kumimoji="0" lang="zh-CN" altLang="en-US" b="0" i="0" u="none" strike="noStrike" kern="1200" cap="none" spc="0" normalizeH="0" baseline="0" noProof="0" dirty="0">
              <a:ln>
                <a:noFill/>
              </a:ln>
              <a:solidFill>
                <a:prstClr val="white"/>
              </a:solidFill>
              <a:effectLst/>
              <a:uLnTx/>
              <a:uFillTx/>
              <a:cs typeface="+mn-ea"/>
              <a:sym typeface="+mn-lt"/>
            </a:endParaRPr>
          </a:p>
        </p:txBody>
      </p:sp>
      <p:grpSp>
        <p:nvGrpSpPr>
          <p:cNvPr id="23" name="그룹 427">
            <a:extLst>
              <a:ext uri="{FF2B5EF4-FFF2-40B4-BE49-F238E27FC236}">
                <a16:creationId xmlns:a16="http://schemas.microsoft.com/office/drawing/2014/main" id="{2D541558-F143-A144-B607-7B4CADD909B2}"/>
              </a:ext>
            </a:extLst>
          </p:cNvPr>
          <p:cNvGrpSpPr/>
          <p:nvPr/>
        </p:nvGrpSpPr>
        <p:grpSpPr>
          <a:xfrm>
            <a:off x="3824239" y="3001219"/>
            <a:ext cx="390525" cy="343947"/>
            <a:chOff x="6798957" y="5589841"/>
            <a:chExt cx="390525" cy="343947"/>
          </a:xfrm>
          <a:solidFill>
            <a:schemeClr val="bg1"/>
          </a:solidFill>
        </p:grpSpPr>
        <p:sp>
          <p:nvSpPr>
            <p:cNvPr id="24" name="자유형: 도형 428">
              <a:extLst>
                <a:ext uri="{FF2B5EF4-FFF2-40B4-BE49-F238E27FC236}">
                  <a16:creationId xmlns:a16="http://schemas.microsoft.com/office/drawing/2014/main" id="{5F98C3AD-B1EB-664A-8A01-6F5083BA34AB}"/>
                </a:ext>
              </a:extLst>
            </p:cNvPr>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5" name="자유형: 도형 429">
              <a:extLst>
                <a:ext uri="{FF2B5EF4-FFF2-40B4-BE49-F238E27FC236}">
                  <a16:creationId xmlns:a16="http://schemas.microsoft.com/office/drawing/2014/main" id="{B07C03E8-ADBE-1C46-8113-DD57741A1885}"/>
                </a:ext>
              </a:extLst>
            </p:cNvPr>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자유형: 도형 430">
              <a:extLst>
                <a:ext uri="{FF2B5EF4-FFF2-40B4-BE49-F238E27FC236}">
                  <a16:creationId xmlns:a16="http://schemas.microsoft.com/office/drawing/2014/main" id="{1902B51C-9213-7D43-9796-AAB6C2C06E07}"/>
                </a:ext>
              </a:extLst>
            </p:cNvPr>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7" name="그룹 16">
            <a:extLst>
              <a:ext uri="{FF2B5EF4-FFF2-40B4-BE49-F238E27FC236}">
                <a16:creationId xmlns:a16="http://schemas.microsoft.com/office/drawing/2014/main" id="{CB830930-090A-C94D-92D9-3C4FFE55EFC3}"/>
              </a:ext>
            </a:extLst>
          </p:cNvPr>
          <p:cNvGrpSpPr/>
          <p:nvPr/>
        </p:nvGrpSpPr>
        <p:grpSpPr>
          <a:xfrm>
            <a:off x="3840106" y="4395034"/>
            <a:ext cx="385886" cy="266700"/>
            <a:chOff x="8144247" y="4296431"/>
            <a:chExt cx="385886" cy="266700"/>
          </a:xfrm>
          <a:solidFill>
            <a:schemeClr val="bg1"/>
          </a:solidFill>
        </p:grpSpPr>
        <p:sp>
          <p:nvSpPr>
            <p:cNvPr id="28" name="자유형: 도형 17">
              <a:extLst>
                <a:ext uri="{FF2B5EF4-FFF2-40B4-BE49-F238E27FC236}">
                  <a16:creationId xmlns:a16="http://schemas.microsoft.com/office/drawing/2014/main" id="{EE0083C3-5C7F-F74E-848B-A0F8ECFF53E0}"/>
                </a:ext>
              </a:extLst>
            </p:cNvPr>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18">
              <a:extLst>
                <a:ext uri="{FF2B5EF4-FFF2-40B4-BE49-F238E27FC236}">
                  <a16:creationId xmlns:a16="http://schemas.microsoft.com/office/drawing/2014/main" id="{6DCF51F0-BAD0-E544-BB43-940349071FBE}"/>
                </a:ext>
              </a:extLst>
            </p:cNvPr>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0" name="자유형: 도형 19">
              <a:extLst>
                <a:ext uri="{FF2B5EF4-FFF2-40B4-BE49-F238E27FC236}">
                  <a16:creationId xmlns:a16="http://schemas.microsoft.com/office/drawing/2014/main" id="{DBF4BFA3-4456-6947-9071-1FE5B8B0EB4E}"/>
                </a:ext>
              </a:extLst>
            </p:cNvPr>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자유형: 도형 20">
              <a:extLst>
                <a:ext uri="{FF2B5EF4-FFF2-40B4-BE49-F238E27FC236}">
                  <a16:creationId xmlns:a16="http://schemas.microsoft.com/office/drawing/2014/main" id="{D2B5A4F0-4201-7B49-95B1-7FAC84DBD38C}"/>
                </a:ext>
              </a:extLst>
            </p:cNvPr>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41" name="文本框 40">
            <a:extLst>
              <a:ext uri="{FF2B5EF4-FFF2-40B4-BE49-F238E27FC236}">
                <a16:creationId xmlns:a16="http://schemas.microsoft.com/office/drawing/2014/main" id="{C23F4FBF-1702-404A-96E6-24AFFF71EC92}"/>
              </a:ext>
            </a:extLst>
          </p:cNvPr>
          <p:cNvSpPr txBox="1"/>
          <p:nvPr/>
        </p:nvSpPr>
        <p:spPr>
          <a:xfrm>
            <a:off x="4663044" y="1631122"/>
            <a:ext cx="5249703" cy="646331"/>
          </a:xfrm>
          <a:prstGeom prst="rect">
            <a:avLst/>
          </a:prstGeom>
          <a:noFill/>
        </p:spPr>
        <p:txBody>
          <a:bodyPr wrap="square" rtlCol="0">
            <a:spAutoFit/>
          </a:bodyPr>
          <a:lstStyle/>
          <a:p>
            <a:pPr lvl="0">
              <a:defRPr/>
            </a:pPr>
            <a:r>
              <a:rPr kumimoji="1" lang="zh-CN" altLang="en-US" dirty="0">
                <a:solidFill>
                  <a:srgbClr val="44546A"/>
                </a:solidFill>
                <a:cs typeface="+mn-ea"/>
                <a:sym typeface="+mn-lt"/>
              </a:rPr>
              <a:t>（</a:t>
            </a:r>
            <a:r>
              <a:rPr kumimoji="1" lang="en-US" altLang="zh-CN" dirty="0">
                <a:solidFill>
                  <a:srgbClr val="44546A"/>
                </a:solidFill>
                <a:cs typeface="+mn-ea"/>
                <a:sym typeface="+mn-lt"/>
              </a:rPr>
              <a:t>1</a:t>
            </a:r>
            <a:r>
              <a:rPr kumimoji="1" lang="zh-CN" altLang="en-US" dirty="0">
                <a:solidFill>
                  <a:srgbClr val="44546A"/>
                </a:solidFill>
                <a:cs typeface="+mn-ea"/>
                <a:sym typeface="+mn-lt"/>
              </a:rPr>
              <a:t>）网站（</a:t>
            </a:r>
            <a:r>
              <a:rPr kumimoji="1" lang="en-US" altLang="zh-CN" dirty="0">
                <a:solidFill>
                  <a:srgbClr val="44546A"/>
                </a:solidFill>
                <a:cs typeface="+mn-ea"/>
                <a:sym typeface="+mn-lt"/>
              </a:rPr>
              <a:t>2</a:t>
            </a:r>
            <a:r>
              <a:rPr kumimoji="1" lang="zh-CN" altLang="en-US" dirty="0">
                <a:solidFill>
                  <a:srgbClr val="44546A"/>
                </a:solidFill>
                <a:cs typeface="+mn-ea"/>
                <a:sym typeface="+mn-lt"/>
              </a:rPr>
              <a:t>）网上银行中心（</a:t>
            </a:r>
            <a:r>
              <a:rPr kumimoji="1" lang="en-US" altLang="zh-CN" dirty="0">
                <a:solidFill>
                  <a:srgbClr val="44546A"/>
                </a:solidFill>
                <a:cs typeface="+mn-ea"/>
                <a:sym typeface="+mn-lt"/>
              </a:rPr>
              <a:t>3</a:t>
            </a:r>
            <a:r>
              <a:rPr kumimoji="1" lang="zh-CN" altLang="en-US" dirty="0">
                <a:solidFill>
                  <a:srgbClr val="44546A"/>
                </a:solidFill>
                <a:cs typeface="+mn-ea"/>
                <a:sym typeface="+mn-lt"/>
              </a:rPr>
              <a:t>）</a:t>
            </a:r>
            <a:r>
              <a:rPr kumimoji="1" lang="en-US" altLang="zh-CN" dirty="0">
                <a:solidFill>
                  <a:srgbClr val="44546A"/>
                </a:solidFill>
                <a:cs typeface="+mn-ea"/>
                <a:sym typeface="+mn-lt"/>
              </a:rPr>
              <a:t>CA </a:t>
            </a:r>
            <a:r>
              <a:rPr kumimoji="1" lang="zh-CN" altLang="en-US" dirty="0">
                <a:solidFill>
                  <a:srgbClr val="44546A"/>
                </a:solidFill>
                <a:cs typeface="+mn-ea"/>
                <a:sym typeface="+mn-lt"/>
              </a:rPr>
              <a:t>认证中心（</a:t>
            </a:r>
            <a:r>
              <a:rPr kumimoji="1" lang="en-US" altLang="zh-CN" dirty="0">
                <a:solidFill>
                  <a:srgbClr val="44546A"/>
                </a:solidFill>
                <a:cs typeface="+mn-ea"/>
                <a:sym typeface="+mn-lt"/>
              </a:rPr>
              <a:t>4</a:t>
            </a:r>
            <a:r>
              <a:rPr kumimoji="1" lang="zh-CN" altLang="en-US" dirty="0">
                <a:solidFill>
                  <a:srgbClr val="44546A"/>
                </a:solidFill>
                <a:cs typeface="+mn-ea"/>
                <a:sym typeface="+mn-lt"/>
              </a:rPr>
              <a:t>）传统业务处理系统（</a:t>
            </a:r>
            <a:r>
              <a:rPr kumimoji="1" lang="en-US" altLang="zh-CN" dirty="0">
                <a:solidFill>
                  <a:srgbClr val="44546A"/>
                </a:solidFill>
                <a:cs typeface="+mn-ea"/>
                <a:sym typeface="+mn-lt"/>
              </a:rPr>
              <a:t>5</a:t>
            </a:r>
            <a:r>
              <a:rPr kumimoji="1" lang="zh-CN" altLang="en-US" dirty="0">
                <a:solidFill>
                  <a:srgbClr val="44546A"/>
                </a:solidFill>
                <a:cs typeface="+mn-ea"/>
                <a:sym typeface="+mn-lt"/>
              </a:rPr>
              <a:t>）签约柜台</a:t>
            </a:r>
            <a:endParaRPr kumimoji="1" lang="zh-CN" altLang="en-US" b="0" i="0" u="none" strike="noStrike" kern="1200" cap="none" spc="0" normalizeH="0" baseline="0" noProof="0" dirty="0">
              <a:ln>
                <a:noFill/>
              </a:ln>
              <a:solidFill>
                <a:srgbClr val="44546A"/>
              </a:solidFill>
              <a:effectLst/>
              <a:uLnTx/>
              <a:uFillTx/>
              <a:cs typeface="+mn-ea"/>
              <a:sym typeface="+mn-lt"/>
            </a:endParaRPr>
          </a:p>
        </p:txBody>
      </p:sp>
      <p:pic>
        <p:nvPicPr>
          <p:cNvPr id="43" name="图片 42" descr="图表, 旭日形&#10;&#10;描述已自动生成">
            <a:extLst>
              <a:ext uri="{FF2B5EF4-FFF2-40B4-BE49-F238E27FC236}">
                <a16:creationId xmlns:a16="http://schemas.microsoft.com/office/drawing/2014/main" id="{CF002C13-758D-805A-9B21-514517D5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4" name="文本框 43">
            <a:extLst>
              <a:ext uri="{FF2B5EF4-FFF2-40B4-BE49-F238E27FC236}">
                <a16:creationId xmlns:a16="http://schemas.microsoft.com/office/drawing/2014/main" id="{90C3269D-42B7-256E-6539-7155EEE77A08}"/>
              </a:ext>
            </a:extLst>
          </p:cNvPr>
          <p:cNvSpPr txBox="1"/>
          <p:nvPr/>
        </p:nvSpPr>
        <p:spPr>
          <a:xfrm>
            <a:off x="4090457" y="529289"/>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网络银行交易系统</a:t>
            </a:r>
          </a:p>
        </p:txBody>
      </p:sp>
      <p:sp>
        <p:nvSpPr>
          <p:cNvPr id="45" name="文本框 44">
            <a:extLst>
              <a:ext uri="{FF2B5EF4-FFF2-40B4-BE49-F238E27FC236}">
                <a16:creationId xmlns:a16="http://schemas.microsoft.com/office/drawing/2014/main" id="{0FE4C9BD-BB2D-EB9B-7009-C3B059D2C4D2}"/>
              </a:ext>
            </a:extLst>
          </p:cNvPr>
          <p:cNvSpPr txBox="1"/>
          <p:nvPr/>
        </p:nvSpPr>
        <p:spPr>
          <a:xfrm>
            <a:off x="4103709" y="173209"/>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6" name="文本框 45">
            <a:extLst>
              <a:ext uri="{FF2B5EF4-FFF2-40B4-BE49-F238E27FC236}">
                <a16:creationId xmlns:a16="http://schemas.microsoft.com/office/drawing/2014/main" id="{A56E1917-837A-76F3-B00A-DAD1D9BE1848}"/>
              </a:ext>
            </a:extLst>
          </p:cNvPr>
          <p:cNvSpPr txBox="1"/>
          <p:nvPr/>
        </p:nvSpPr>
        <p:spPr>
          <a:xfrm>
            <a:off x="4678506" y="2828348"/>
            <a:ext cx="5249703" cy="646331"/>
          </a:xfrm>
          <a:prstGeom prst="rect">
            <a:avLst/>
          </a:prstGeom>
          <a:noFill/>
        </p:spPr>
        <p:txBody>
          <a:bodyPr wrap="square" rtlCol="0">
            <a:spAutoFit/>
          </a:bodyPr>
          <a:lstStyle/>
          <a:p>
            <a:pPr lvl="0">
              <a:defRPr/>
            </a:pPr>
            <a:r>
              <a:rPr kumimoji="1" lang="zh-CN" altLang="en-US" dirty="0">
                <a:solidFill>
                  <a:srgbClr val="44546A"/>
                </a:solidFill>
                <a:cs typeface="+mn-ea"/>
                <a:sym typeface="+mn-lt"/>
              </a:rPr>
              <a:t>（</a:t>
            </a:r>
            <a:r>
              <a:rPr kumimoji="1" lang="en-US" altLang="zh-CN" dirty="0">
                <a:solidFill>
                  <a:srgbClr val="44546A"/>
                </a:solidFill>
                <a:cs typeface="+mn-ea"/>
                <a:sym typeface="+mn-lt"/>
              </a:rPr>
              <a:t>1</a:t>
            </a:r>
            <a:r>
              <a:rPr kumimoji="1" lang="zh-CN" altLang="en-US" dirty="0">
                <a:solidFill>
                  <a:srgbClr val="44546A"/>
                </a:solidFill>
                <a:cs typeface="+mn-ea"/>
                <a:sym typeface="+mn-lt"/>
              </a:rPr>
              <a:t>）基本技术支持业务（</a:t>
            </a:r>
            <a:r>
              <a:rPr kumimoji="1" lang="en-US" altLang="zh-CN" dirty="0">
                <a:solidFill>
                  <a:srgbClr val="44546A"/>
                </a:solidFill>
                <a:cs typeface="+mn-ea"/>
                <a:sym typeface="+mn-lt"/>
              </a:rPr>
              <a:t>2</a:t>
            </a:r>
            <a:r>
              <a:rPr kumimoji="1" lang="zh-CN" altLang="en-US" dirty="0">
                <a:solidFill>
                  <a:srgbClr val="44546A"/>
                </a:solidFill>
                <a:cs typeface="+mn-ea"/>
                <a:sym typeface="+mn-lt"/>
              </a:rPr>
              <a:t>）网络客户服务业务（</a:t>
            </a:r>
            <a:r>
              <a:rPr kumimoji="1" lang="en-US" altLang="zh-CN" dirty="0">
                <a:solidFill>
                  <a:srgbClr val="44546A"/>
                </a:solidFill>
                <a:cs typeface="+mn-ea"/>
                <a:sym typeface="+mn-lt"/>
              </a:rPr>
              <a:t>3</a:t>
            </a:r>
            <a:r>
              <a:rPr kumimoji="1" lang="zh-CN" altLang="en-US" dirty="0">
                <a:solidFill>
                  <a:srgbClr val="44546A"/>
                </a:solidFill>
                <a:cs typeface="+mn-ea"/>
                <a:sym typeface="+mn-lt"/>
              </a:rPr>
              <a:t>）网络金融品种及服务</a:t>
            </a:r>
            <a:endParaRPr kumimoji="1" lang="zh-CN" altLang="en-US" b="0" i="0" u="none" strike="noStrike" kern="1200" cap="none" spc="0" normalizeH="0" baseline="0" noProof="0" dirty="0">
              <a:ln>
                <a:noFill/>
              </a:ln>
              <a:solidFill>
                <a:srgbClr val="44546A"/>
              </a:solidFill>
              <a:effectLst/>
              <a:uLnTx/>
              <a:uFillTx/>
              <a:cs typeface="+mn-ea"/>
              <a:sym typeface="+mn-lt"/>
            </a:endParaRPr>
          </a:p>
        </p:txBody>
      </p:sp>
      <p:sp>
        <p:nvSpPr>
          <p:cNvPr id="48" name="文本框 47">
            <a:extLst>
              <a:ext uri="{FF2B5EF4-FFF2-40B4-BE49-F238E27FC236}">
                <a16:creationId xmlns:a16="http://schemas.microsoft.com/office/drawing/2014/main" id="{EB9A4329-BE4A-199D-88C2-4A7692BF1524}"/>
              </a:ext>
            </a:extLst>
          </p:cNvPr>
          <p:cNvSpPr txBox="1"/>
          <p:nvPr/>
        </p:nvSpPr>
        <p:spPr>
          <a:xfrm>
            <a:off x="4780417" y="3826581"/>
            <a:ext cx="6822062" cy="2800767"/>
          </a:xfrm>
          <a:prstGeom prst="rect">
            <a:avLst/>
          </a:prstGeom>
          <a:noFill/>
        </p:spPr>
        <p:txBody>
          <a:bodyPr wrap="square" rtlCol="0">
            <a:spAutoFit/>
          </a:bodyPr>
          <a:lstStyle/>
          <a:p>
            <a:pPr lvl="0">
              <a:defRPr/>
            </a:pPr>
            <a:r>
              <a:rPr kumimoji="1" lang="zh-CN" altLang="en-US" sz="1600" dirty="0">
                <a:solidFill>
                  <a:srgbClr val="44546A"/>
                </a:solidFill>
                <a:cs typeface="+mn-ea"/>
                <a:sym typeface="+mn-lt"/>
              </a:rPr>
              <a:t>（</a:t>
            </a:r>
            <a:r>
              <a:rPr kumimoji="1" lang="en-US" altLang="zh-CN" sz="1600" dirty="0">
                <a:solidFill>
                  <a:srgbClr val="44546A"/>
                </a:solidFill>
                <a:cs typeface="+mn-ea"/>
                <a:sym typeface="+mn-lt"/>
              </a:rPr>
              <a:t>1</a:t>
            </a:r>
            <a:r>
              <a:rPr kumimoji="1" lang="zh-CN" altLang="en-US" sz="1600" dirty="0">
                <a:solidFill>
                  <a:srgbClr val="44546A"/>
                </a:solidFill>
                <a:cs typeface="+mn-ea"/>
                <a:sym typeface="+mn-lt"/>
              </a:rPr>
              <a:t>）从</a:t>
            </a:r>
            <a:r>
              <a:rPr kumimoji="1" lang="zh-CN" altLang="en-US" sz="1600" b="1" dirty="0">
                <a:solidFill>
                  <a:srgbClr val="44546A"/>
                </a:solidFill>
                <a:cs typeface="+mn-ea"/>
                <a:sym typeface="+mn-lt"/>
              </a:rPr>
              <a:t>货币</a:t>
            </a:r>
            <a:r>
              <a:rPr kumimoji="1" lang="zh-CN" altLang="en-US" sz="1600" dirty="0">
                <a:solidFill>
                  <a:srgbClr val="44546A"/>
                </a:solidFill>
                <a:cs typeface="+mn-ea"/>
                <a:sym typeface="+mn-lt"/>
              </a:rPr>
              <a:t>的角度来看，传统的货币形式以现金和支票为主，而网络银行的流通货币以电子货币为主。</a:t>
            </a:r>
          </a:p>
          <a:p>
            <a:pPr lvl="0">
              <a:defRPr/>
            </a:pPr>
            <a:r>
              <a:rPr kumimoji="1" lang="zh-CN" altLang="en-US" sz="1600" dirty="0">
                <a:solidFill>
                  <a:srgbClr val="44546A"/>
                </a:solidFill>
                <a:cs typeface="+mn-ea"/>
                <a:sym typeface="+mn-lt"/>
              </a:rPr>
              <a:t>（</a:t>
            </a:r>
            <a:r>
              <a:rPr kumimoji="1" lang="en-US" altLang="zh-CN" sz="1600" dirty="0">
                <a:solidFill>
                  <a:srgbClr val="44546A"/>
                </a:solidFill>
                <a:cs typeface="+mn-ea"/>
                <a:sym typeface="+mn-lt"/>
              </a:rPr>
              <a:t>2</a:t>
            </a:r>
            <a:r>
              <a:rPr kumimoji="1" lang="zh-CN" altLang="en-US" sz="1600" dirty="0">
                <a:solidFill>
                  <a:srgbClr val="44546A"/>
                </a:solidFill>
                <a:cs typeface="+mn-ea"/>
                <a:sym typeface="+mn-lt"/>
              </a:rPr>
              <a:t>）从</a:t>
            </a:r>
            <a:r>
              <a:rPr kumimoji="1" lang="zh-CN" altLang="en-US" sz="1600" b="1" dirty="0">
                <a:solidFill>
                  <a:srgbClr val="44546A"/>
                </a:solidFill>
                <a:cs typeface="+mn-ea"/>
                <a:sym typeface="+mn-lt"/>
              </a:rPr>
              <a:t>运行</a:t>
            </a:r>
            <a:r>
              <a:rPr kumimoji="1" lang="zh-CN" altLang="en-US" sz="1600" dirty="0">
                <a:solidFill>
                  <a:srgbClr val="44546A"/>
                </a:solidFill>
                <a:cs typeface="+mn-ea"/>
                <a:sym typeface="+mn-lt"/>
              </a:rPr>
              <a:t>模式来看，网络银行从传统运行模式转向虚拟数字网络，成为虚拟化的金融服务机构。</a:t>
            </a:r>
          </a:p>
          <a:p>
            <a:pPr lvl="0">
              <a:defRPr/>
            </a:pPr>
            <a:r>
              <a:rPr kumimoji="1" lang="zh-CN" altLang="en-US" sz="1600" dirty="0">
                <a:solidFill>
                  <a:srgbClr val="44546A"/>
                </a:solidFill>
                <a:cs typeface="+mn-ea"/>
                <a:sym typeface="+mn-lt"/>
              </a:rPr>
              <a:t>（</a:t>
            </a:r>
            <a:r>
              <a:rPr kumimoji="1" lang="en-US" altLang="zh-CN" sz="1600" dirty="0">
                <a:solidFill>
                  <a:srgbClr val="44546A"/>
                </a:solidFill>
                <a:cs typeface="+mn-ea"/>
                <a:sym typeface="+mn-lt"/>
              </a:rPr>
              <a:t>3</a:t>
            </a:r>
            <a:r>
              <a:rPr kumimoji="1" lang="zh-CN" altLang="en-US" sz="1600" dirty="0">
                <a:solidFill>
                  <a:srgbClr val="44546A"/>
                </a:solidFill>
                <a:cs typeface="+mn-ea"/>
                <a:sym typeface="+mn-lt"/>
              </a:rPr>
              <a:t>）从</a:t>
            </a:r>
            <a:r>
              <a:rPr kumimoji="1" lang="zh-CN" altLang="en-US" sz="1600" b="1" dirty="0">
                <a:solidFill>
                  <a:srgbClr val="44546A"/>
                </a:solidFill>
                <a:cs typeface="+mn-ea"/>
                <a:sym typeface="+mn-lt"/>
              </a:rPr>
              <a:t>银行</a:t>
            </a:r>
            <a:r>
              <a:rPr kumimoji="1" lang="zh-CN" altLang="en-US" sz="1600" dirty="0">
                <a:solidFill>
                  <a:srgbClr val="44546A"/>
                </a:solidFill>
                <a:cs typeface="+mn-ea"/>
                <a:sym typeface="+mn-lt"/>
              </a:rPr>
              <a:t>的角度来看，网络银行使商业银行经营理念从以物（资金）为中心走向以人为中心；银行获得经济效益的方式发生根本变化；银行的销售渠道发生了变化；银行业务范围发生了变化；银行人力资源管理战略和技能培训发生改变</a:t>
            </a:r>
            <a:endParaRPr kumimoji="1" lang="en-US" altLang="zh-CN" sz="1600" dirty="0">
              <a:solidFill>
                <a:srgbClr val="44546A"/>
              </a:solidFill>
              <a:cs typeface="+mn-ea"/>
              <a:sym typeface="+mn-lt"/>
            </a:endParaRPr>
          </a:p>
          <a:p>
            <a:pPr lvl="0">
              <a:defRPr/>
            </a:pPr>
            <a:r>
              <a:rPr kumimoji="1" lang="zh-CN" altLang="en-US" sz="1600" dirty="0">
                <a:solidFill>
                  <a:srgbClr val="44546A"/>
                </a:solidFill>
                <a:cs typeface="+mn-ea"/>
                <a:sym typeface="+mn-lt"/>
              </a:rPr>
              <a:t>（</a:t>
            </a:r>
            <a:r>
              <a:rPr kumimoji="1" lang="en-US" altLang="zh-CN" sz="1600" dirty="0">
                <a:solidFill>
                  <a:srgbClr val="44546A"/>
                </a:solidFill>
                <a:cs typeface="+mn-ea"/>
                <a:sym typeface="+mn-lt"/>
              </a:rPr>
              <a:t>4</a:t>
            </a:r>
            <a:r>
              <a:rPr kumimoji="1" lang="zh-CN" altLang="en-US" sz="1600" dirty="0">
                <a:solidFill>
                  <a:srgbClr val="44546A"/>
                </a:solidFill>
                <a:cs typeface="+mn-ea"/>
                <a:sym typeface="+mn-lt"/>
              </a:rPr>
              <a:t>）从</a:t>
            </a:r>
            <a:r>
              <a:rPr kumimoji="1" lang="zh-CN" altLang="en-US" sz="1600" b="1" dirty="0">
                <a:solidFill>
                  <a:srgbClr val="44546A"/>
                </a:solidFill>
                <a:cs typeface="+mn-ea"/>
                <a:sym typeface="+mn-lt"/>
              </a:rPr>
              <a:t>客户</a:t>
            </a:r>
            <a:r>
              <a:rPr kumimoji="1" lang="zh-CN" altLang="en-US" sz="1600" dirty="0">
                <a:solidFill>
                  <a:srgbClr val="44546A"/>
                </a:solidFill>
                <a:cs typeface="+mn-ea"/>
                <a:sym typeface="+mn-lt"/>
              </a:rPr>
              <a:t>的角度来看，网上银行没有时间和地域的限制，成为 </a:t>
            </a:r>
            <a:r>
              <a:rPr kumimoji="1" lang="en-US" altLang="zh-CN" sz="1600" dirty="0">
                <a:solidFill>
                  <a:srgbClr val="44546A"/>
                </a:solidFill>
                <a:cs typeface="+mn-ea"/>
                <a:sym typeface="+mn-lt"/>
              </a:rPr>
              <a:t>3A</a:t>
            </a:r>
            <a:r>
              <a:rPr kumimoji="1" lang="zh-CN" altLang="en-US" sz="1600" dirty="0">
                <a:solidFill>
                  <a:srgbClr val="44546A"/>
                </a:solidFill>
                <a:cs typeface="+mn-ea"/>
                <a:sym typeface="+mn-lt"/>
              </a:rPr>
              <a:t>（</a:t>
            </a:r>
            <a:r>
              <a:rPr kumimoji="1" lang="en-US" altLang="zh-CN" sz="1600" dirty="0">
                <a:solidFill>
                  <a:srgbClr val="44546A"/>
                </a:solidFill>
                <a:cs typeface="+mn-ea"/>
                <a:sym typeface="+mn-lt"/>
              </a:rPr>
              <a:t>Anytime</a:t>
            </a:r>
            <a:r>
              <a:rPr kumimoji="1" lang="zh-CN" altLang="en-US" sz="1600" dirty="0">
                <a:solidFill>
                  <a:srgbClr val="44546A"/>
                </a:solidFill>
                <a:cs typeface="+mn-ea"/>
                <a:sym typeface="+mn-lt"/>
              </a:rPr>
              <a:t>，</a:t>
            </a:r>
            <a:r>
              <a:rPr kumimoji="1" lang="en-US" altLang="zh-CN" sz="1600" dirty="0">
                <a:solidFill>
                  <a:srgbClr val="44546A"/>
                </a:solidFill>
                <a:cs typeface="+mn-ea"/>
                <a:sym typeface="+mn-lt"/>
              </a:rPr>
              <a:t>Anywhere</a:t>
            </a:r>
            <a:r>
              <a:rPr kumimoji="1" lang="zh-CN" altLang="en-US" sz="1600" dirty="0">
                <a:solidFill>
                  <a:srgbClr val="44546A"/>
                </a:solidFill>
                <a:cs typeface="+mn-ea"/>
                <a:sym typeface="+mn-lt"/>
              </a:rPr>
              <a:t>， </a:t>
            </a:r>
            <a:r>
              <a:rPr kumimoji="1" lang="en-US" altLang="zh-CN" sz="1600" dirty="0">
                <a:solidFill>
                  <a:srgbClr val="44546A"/>
                </a:solidFill>
                <a:cs typeface="+mn-ea"/>
                <a:sym typeface="+mn-lt"/>
              </a:rPr>
              <a:t>Anyhow</a:t>
            </a:r>
            <a:r>
              <a:rPr kumimoji="1" lang="zh-CN" altLang="en-US" sz="1600" dirty="0">
                <a:solidFill>
                  <a:srgbClr val="44546A"/>
                </a:solidFill>
                <a:cs typeface="+mn-ea"/>
                <a:sym typeface="+mn-lt"/>
              </a:rPr>
              <a:t>）银行，对客户需求的满足大大超过传统商业银行</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cxnSp>
        <p:nvCxnSpPr>
          <p:cNvPr id="49" name="直接连接符 48">
            <a:extLst>
              <a:ext uri="{FF2B5EF4-FFF2-40B4-BE49-F238E27FC236}">
                <a16:creationId xmlns:a16="http://schemas.microsoft.com/office/drawing/2014/main" id="{B5620435-3014-87A2-A1D6-D9ED6E7449F2}"/>
              </a:ext>
            </a:extLst>
          </p:cNvPr>
          <p:cNvCxnSpPr>
            <a:cxnSpLocks/>
          </p:cNvCxnSpPr>
          <p:nvPr/>
        </p:nvCxnSpPr>
        <p:spPr>
          <a:xfrm>
            <a:off x="669463" y="2525336"/>
            <a:ext cx="10708690" cy="19864"/>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EEA7173C-34B5-A7C9-F6F4-161E84BAAF25}"/>
              </a:ext>
            </a:extLst>
          </p:cNvPr>
          <p:cNvCxnSpPr>
            <a:cxnSpLocks/>
          </p:cNvCxnSpPr>
          <p:nvPr/>
        </p:nvCxnSpPr>
        <p:spPr>
          <a:xfrm>
            <a:off x="669463" y="3667207"/>
            <a:ext cx="10708690" cy="1986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03208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par>
                                <p:cTn id="17" presetID="9"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dissolve">
                                      <p:cBhvr>
                                        <p:cTn id="22" dur="500"/>
                                        <p:tgtEl>
                                          <p:spTgt spid="41"/>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dissolve">
                                      <p:cBhvr>
                                        <p:cTn id="44" dur="500"/>
                                        <p:tgtEl>
                                          <p:spTgt spid="46"/>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dissolv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p:cTn id="52" dur="500" fill="hold"/>
                                        <p:tgtEl>
                                          <p:spTgt spid="51"/>
                                        </p:tgtEl>
                                        <p:attrNameLst>
                                          <p:attrName>ppt_w</p:attrName>
                                        </p:attrNameLst>
                                      </p:cBhvr>
                                      <p:tavLst>
                                        <p:tav tm="0">
                                          <p:val>
                                            <p:fltVal val="0"/>
                                          </p:val>
                                        </p:tav>
                                        <p:tav tm="100000">
                                          <p:val>
                                            <p:strVal val="#ppt_w"/>
                                          </p:val>
                                        </p:tav>
                                      </p:tavLst>
                                    </p:anim>
                                    <p:anim calcmode="lin" valueType="num">
                                      <p:cBhvr>
                                        <p:cTn id="53" dur="500" fill="hold"/>
                                        <p:tgtEl>
                                          <p:spTgt spid="51"/>
                                        </p:tgtEl>
                                        <p:attrNameLst>
                                          <p:attrName>ppt_h</p:attrName>
                                        </p:attrNameLst>
                                      </p:cBhvr>
                                      <p:tavLst>
                                        <p:tav tm="0">
                                          <p:val>
                                            <p:fltVal val="0"/>
                                          </p:val>
                                        </p:tav>
                                        <p:tav tm="100000">
                                          <p:val>
                                            <p:strVal val="#ppt_h"/>
                                          </p:val>
                                        </p:tav>
                                      </p:tavLst>
                                    </p:anim>
                                    <p:animEffect transition="in" filter="fade">
                                      <p:cBhvr>
                                        <p:cTn id="54" dur="500"/>
                                        <p:tgtEl>
                                          <p:spTgt spid="51"/>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dissolve">
                                      <p:cBhvr>
                                        <p:cTn id="57" dur="500"/>
                                        <p:tgtEl>
                                          <p:spTgt spid="20"/>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dissolve">
                                      <p:cBhvr>
                                        <p:cTn id="60" dur="500"/>
                                        <p:tgtEl>
                                          <p:spTgt spid="21"/>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dissolve">
                                      <p:cBhvr>
                                        <p:cTn id="63" dur="500"/>
                                        <p:tgtEl>
                                          <p:spTgt spid="22"/>
                                        </p:tgtEl>
                                      </p:cBhvr>
                                    </p:animEffect>
                                  </p:childTnLst>
                                </p:cTn>
                              </p:par>
                              <p:par>
                                <p:cTn id="64" presetID="9" presetClass="entr" presetSubtype="0" fill="hold"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dissolve">
                                      <p:cBhvr>
                                        <p:cTn id="66" dur="500"/>
                                        <p:tgtEl>
                                          <p:spTgt spid="27"/>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dissolve">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6" grpId="0"/>
      <p:bldP spid="17" grpId="0" animBg="1"/>
      <p:bldP spid="18" grpId="0" animBg="1"/>
      <p:bldP spid="19" grpId="0"/>
      <p:bldP spid="20" grpId="0" animBg="1"/>
      <p:bldP spid="21" grpId="0" animBg="1"/>
      <p:bldP spid="22" grpId="0"/>
      <p:bldP spid="41" grpId="0"/>
      <p:bldP spid="44" grpId="0"/>
      <p:bldP spid="45" grpId="0"/>
      <p:bldP spid="46" grpId="0"/>
      <p:bldP spid="4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grpSp>
        <p:nvGrpSpPr>
          <p:cNvPr id="29" name="组合 28">
            <a:extLst>
              <a:ext uri="{FF2B5EF4-FFF2-40B4-BE49-F238E27FC236}">
                <a16:creationId xmlns:a16="http://schemas.microsoft.com/office/drawing/2014/main" id="{DF5F9868-E017-421C-87B0-A35C3DE4DC1B}"/>
              </a:ext>
            </a:extLst>
          </p:cNvPr>
          <p:cNvGrpSpPr/>
          <p:nvPr/>
        </p:nvGrpSpPr>
        <p:grpSpPr>
          <a:xfrm>
            <a:off x="899078" y="1724026"/>
            <a:ext cx="10262258" cy="2527464"/>
            <a:chOff x="874713" y="1943101"/>
            <a:chExt cx="10262258" cy="2527464"/>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874713" y="1943101"/>
              <a:ext cx="10262258" cy="2527464"/>
              <a:chOff x="874713" y="1752601"/>
              <a:chExt cx="10262258" cy="2527464"/>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1"/>
                <a:ext cx="10262258" cy="252746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1300265" y="1988757"/>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8117E859-9900-40CC-A19F-981814A8E211}"/>
                </a:ext>
              </a:extLst>
            </p:cNvPr>
            <p:cNvGrpSpPr/>
            <p:nvPr/>
          </p:nvGrpSpPr>
          <p:grpSpPr>
            <a:xfrm>
              <a:off x="1259398" y="2294910"/>
              <a:ext cx="9509928" cy="1938632"/>
              <a:chOff x="7483989" y="3332257"/>
              <a:chExt cx="9509928" cy="1938632"/>
            </a:xfrm>
          </p:grpSpPr>
          <p:sp>
            <p:nvSpPr>
              <p:cNvPr id="32" name="矩形 31">
                <a:extLst>
                  <a:ext uri="{FF2B5EF4-FFF2-40B4-BE49-F238E27FC236}">
                    <a16:creationId xmlns:a16="http://schemas.microsoft.com/office/drawing/2014/main" id="{3432412B-8E70-4E04-9AEB-F0521BCA5501}"/>
                  </a:ext>
                </a:extLst>
              </p:cNvPr>
              <p:cNvSpPr/>
              <p:nvPr/>
            </p:nvSpPr>
            <p:spPr>
              <a:xfrm>
                <a:off x="7483989" y="3732519"/>
                <a:ext cx="9509928" cy="1538370"/>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按业务功能不同可将手机银行分为简单信息型和复杂交易型；</a:t>
                </a:r>
                <a:endParaRPr lang="en-US" altLang="zh-CN" sz="2000" dirty="0">
                  <a:solidFill>
                    <a:srgbClr val="44546A"/>
                  </a:solidFill>
                  <a:cs typeface="+mn-ea"/>
                  <a:sym typeface="+mn-lt"/>
                </a:endParaRPr>
              </a:p>
              <a:p>
                <a:pPr algn="just">
                  <a:lnSpc>
                    <a:spcPct val="120000"/>
                  </a:lnSpc>
                </a:pPr>
                <a:r>
                  <a:rPr lang="zh-CN" altLang="en-US" sz="2000" dirty="0">
                    <a:solidFill>
                      <a:srgbClr val="44546A"/>
                    </a:solidFill>
                    <a:cs typeface="+mn-ea"/>
                    <a:sym typeface="+mn-lt"/>
                  </a:rPr>
                  <a:t>按所采用的技术不同可将手机银行分为短消息服务型和无线应用协议型；</a:t>
                </a:r>
                <a:endParaRPr lang="en-US" altLang="zh-CN" sz="2000" dirty="0">
                  <a:solidFill>
                    <a:srgbClr val="44546A"/>
                  </a:solidFill>
                  <a:cs typeface="+mn-ea"/>
                  <a:sym typeface="+mn-lt"/>
                </a:endParaRPr>
              </a:p>
              <a:p>
                <a:pPr algn="just">
                  <a:lnSpc>
                    <a:spcPct val="120000"/>
                  </a:lnSpc>
                </a:pPr>
                <a:r>
                  <a:rPr lang="zh-CN" altLang="en-US" sz="2000" dirty="0">
                    <a:solidFill>
                      <a:srgbClr val="44546A"/>
                    </a:solidFill>
                    <a:cs typeface="+mn-ea"/>
                    <a:sym typeface="+mn-lt"/>
                  </a:rPr>
                  <a:t>按市场推广主体不同将银行分为以下 </a:t>
                </a:r>
                <a:r>
                  <a:rPr lang="en-US" altLang="zh-CN" sz="2000" dirty="0">
                    <a:solidFill>
                      <a:srgbClr val="44546A"/>
                    </a:solidFill>
                    <a:cs typeface="+mn-ea"/>
                    <a:sym typeface="+mn-lt"/>
                  </a:rPr>
                  <a:t>3 </a:t>
                </a:r>
                <a:r>
                  <a:rPr lang="zh-CN" altLang="en-US" sz="2000" dirty="0">
                    <a:solidFill>
                      <a:srgbClr val="44546A"/>
                    </a:solidFill>
                    <a:cs typeface="+mn-ea"/>
                    <a:sym typeface="+mn-lt"/>
                  </a:rPr>
                  <a:t>种，即银行的手机银行，移动运营商的手机银行与手机制造商的手机银行。</a:t>
                </a:r>
              </a:p>
            </p:txBody>
          </p:sp>
          <p:sp>
            <p:nvSpPr>
              <p:cNvPr id="33" name="矩形 32">
                <a:extLst>
                  <a:ext uri="{FF2B5EF4-FFF2-40B4-BE49-F238E27FC236}">
                    <a16:creationId xmlns:a16="http://schemas.microsoft.com/office/drawing/2014/main" id="{C86813B7-7F05-4ED3-B04F-5580D7186DC0}"/>
                  </a:ext>
                </a:extLst>
              </p:cNvPr>
              <p:cNvSpPr/>
              <p:nvPr/>
            </p:nvSpPr>
            <p:spPr>
              <a:xfrm>
                <a:off x="8737753" y="3332257"/>
                <a:ext cx="2392691"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en-US" altLang="zh-CN" b="1" dirty="0">
                    <a:solidFill>
                      <a:srgbClr val="44546A"/>
                    </a:solidFill>
                    <a:cs typeface="+mn-ea"/>
                    <a:sym typeface="+mn-lt"/>
                  </a:rPr>
                  <a:t>1. </a:t>
                </a:r>
                <a:r>
                  <a:rPr lang="zh-CN" altLang="en-US" b="1" dirty="0">
                    <a:solidFill>
                      <a:srgbClr val="44546A"/>
                    </a:solidFill>
                    <a:cs typeface="+mn-ea"/>
                    <a:sym typeface="+mn-lt"/>
                  </a:rPr>
                  <a:t>手机银行的分类</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222B4146-1076-0ADC-4A4B-1135A8CF5C77}"/>
              </a:ext>
            </a:extLst>
          </p:cNvPr>
          <p:cNvSpPr txBox="1"/>
          <p:nvPr/>
        </p:nvSpPr>
        <p:spPr>
          <a:xfrm>
            <a:off x="4090457" y="529289"/>
            <a:ext cx="3163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手机银行交易系统</a:t>
            </a:r>
          </a:p>
        </p:txBody>
      </p:sp>
      <p:sp>
        <p:nvSpPr>
          <p:cNvPr id="5" name="文本框 4">
            <a:extLst>
              <a:ext uri="{FF2B5EF4-FFF2-40B4-BE49-F238E27FC236}">
                <a16:creationId xmlns:a16="http://schemas.microsoft.com/office/drawing/2014/main" id="{0BD80550-D500-2E54-0D2C-EBC379C9B2A6}"/>
              </a:ext>
            </a:extLst>
          </p:cNvPr>
          <p:cNvSpPr txBox="1"/>
          <p:nvPr/>
        </p:nvSpPr>
        <p:spPr>
          <a:xfrm>
            <a:off x="4103709" y="173209"/>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4149835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par>
                          <p:cTn id="9" fill="hold">
                            <p:stCondLst>
                              <p:cond delay="0"/>
                            </p:stCondLst>
                            <p:childTnLst>
                              <p:par>
                                <p:cTn id="10" presetID="1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ppt_x</p:attrName>
                                        </p:attrNameLst>
                                      </p:cBhvr>
                                      <p:tavLst>
                                        <p:tav tm="0">
                                          <p:val>
                                            <p:strVal val="#ppt_x-#ppt_w*1.125000"/>
                                          </p:val>
                                        </p:tav>
                                        <p:tav tm="100000">
                                          <p:val>
                                            <p:strVal val="#ppt_x"/>
                                          </p:val>
                                        </p:tav>
                                      </p:tavLst>
                                    </p:anim>
                                    <p:animEffect transition="in" filter="wipe(right)">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grpSp>
        <p:nvGrpSpPr>
          <p:cNvPr id="43" name="组合 42">
            <a:extLst>
              <a:ext uri="{FF2B5EF4-FFF2-40B4-BE49-F238E27FC236}">
                <a16:creationId xmlns:a16="http://schemas.microsoft.com/office/drawing/2014/main" id="{AD531938-2B28-41A3-80E9-0B62C3CCE397}"/>
              </a:ext>
            </a:extLst>
          </p:cNvPr>
          <p:cNvGrpSpPr/>
          <p:nvPr/>
        </p:nvGrpSpPr>
        <p:grpSpPr>
          <a:xfrm>
            <a:off x="810706" y="1724024"/>
            <a:ext cx="10530948" cy="2961097"/>
            <a:chOff x="786341" y="1943100"/>
            <a:chExt cx="10530948" cy="2542202"/>
          </a:xfrm>
        </p:grpSpPr>
        <p:grpSp>
          <p:nvGrpSpPr>
            <p:cNvPr id="44" name="组合 43">
              <a:extLst>
                <a:ext uri="{FF2B5EF4-FFF2-40B4-BE49-F238E27FC236}">
                  <a16:creationId xmlns:a16="http://schemas.microsoft.com/office/drawing/2014/main" id="{27F92DE7-27A0-4D94-B715-0C4DC286CB14}"/>
                </a:ext>
              </a:extLst>
            </p:cNvPr>
            <p:cNvGrpSpPr/>
            <p:nvPr/>
          </p:nvGrpSpPr>
          <p:grpSpPr>
            <a:xfrm>
              <a:off x="786341" y="1943100"/>
              <a:ext cx="10530948" cy="2480329"/>
              <a:chOff x="-4523847" y="1752600"/>
              <a:chExt cx="10530948" cy="2480329"/>
            </a:xfrm>
          </p:grpSpPr>
          <p:sp>
            <p:nvSpPr>
              <p:cNvPr id="48" name="矩形 47">
                <a:extLst>
                  <a:ext uri="{FF2B5EF4-FFF2-40B4-BE49-F238E27FC236}">
                    <a16:creationId xmlns:a16="http://schemas.microsoft.com/office/drawing/2014/main" id="{E7E2A206-2D55-466B-BE55-F419385BA39F}"/>
                  </a:ext>
                </a:extLst>
              </p:cNvPr>
              <p:cNvSpPr/>
              <p:nvPr/>
            </p:nvSpPr>
            <p:spPr>
              <a:xfrm>
                <a:off x="-4523847" y="1752600"/>
                <a:ext cx="10530948" cy="2480329"/>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4182649" y="191916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45" name="组合 44">
              <a:extLst>
                <a:ext uri="{FF2B5EF4-FFF2-40B4-BE49-F238E27FC236}">
                  <a16:creationId xmlns:a16="http://schemas.microsoft.com/office/drawing/2014/main" id="{277BC512-0839-4C9C-BD5D-A4AD67C133B9}"/>
                </a:ext>
              </a:extLst>
            </p:cNvPr>
            <p:cNvGrpSpPr/>
            <p:nvPr/>
          </p:nvGrpSpPr>
          <p:grpSpPr>
            <a:xfrm>
              <a:off x="1420546" y="2181016"/>
              <a:ext cx="9188524" cy="2304286"/>
              <a:chOff x="2334949" y="3218363"/>
              <a:chExt cx="9188524" cy="2304286"/>
            </a:xfrm>
          </p:grpSpPr>
          <p:sp>
            <p:nvSpPr>
              <p:cNvPr id="46" name="矩形 45">
                <a:extLst>
                  <a:ext uri="{FF2B5EF4-FFF2-40B4-BE49-F238E27FC236}">
                    <a16:creationId xmlns:a16="http://schemas.microsoft.com/office/drawing/2014/main" id="{B88E73F1-66B4-4846-A4A5-322E02A5C6B8}"/>
                  </a:ext>
                </a:extLst>
              </p:cNvPr>
              <p:cNvSpPr/>
              <p:nvPr/>
            </p:nvSpPr>
            <p:spPr>
              <a:xfrm>
                <a:off x="2334949" y="3614947"/>
                <a:ext cx="9188524" cy="19077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普通的短消息方式、</a:t>
                </a:r>
                <a:r>
                  <a:rPr lang="en-US" altLang="zh-CN" sz="2000" dirty="0">
                    <a:solidFill>
                      <a:srgbClr val="44546A"/>
                    </a:solidFill>
                    <a:cs typeface="+mn-ea"/>
                    <a:sym typeface="+mn-lt"/>
                  </a:rPr>
                  <a:t>STK </a:t>
                </a:r>
                <a:r>
                  <a:rPr lang="zh-CN" altLang="en-US" sz="2000" dirty="0">
                    <a:solidFill>
                      <a:srgbClr val="44546A"/>
                    </a:solidFill>
                    <a:cs typeface="+mn-ea"/>
                    <a:sym typeface="+mn-lt"/>
                  </a:rPr>
                  <a:t>卡的短消息方式、</a:t>
                </a:r>
                <a:r>
                  <a:rPr lang="en-US" altLang="zh-CN" sz="2000" dirty="0">
                    <a:solidFill>
                      <a:srgbClr val="44546A"/>
                    </a:solidFill>
                    <a:cs typeface="+mn-ea"/>
                    <a:sym typeface="+mn-lt"/>
                  </a:rPr>
                  <a:t>WAP</a:t>
                </a:r>
                <a:r>
                  <a:rPr lang="zh-CN" altLang="en-US" sz="2000" dirty="0">
                    <a:solidFill>
                      <a:srgbClr val="44546A"/>
                    </a:solidFill>
                    <a:cs typeface="+mn-ea"/>
                    <a:sym typeface="+mn-lt"/>
                  </a:rPr>
                  <a:t>（</a:t>
                </a:r>
                <a:r>
                  <a:rPr lang="en-US" altLang="zh-CN" sz="2000" dirty="0">
                    <a:solidFill>
                      <a:srgbClr val="44546A"/>
                    </a:solidFill>
                    <a:cs typeface="+mn-ea"/>
                    <a:sym typeface="+mn-lt"/>
                  </a:rPr>
                  <a:t>Wireless Application Protocol</a:t>
                </a:r>
                <a:r>
                  <a:rPr lang="zh-CN" altLang="en-US" sz="2000" dirty="0">
                    <a:solidFill>
                      <a:srgbClr val="44546A"/>
                    </a:solidFill>
                    <a:cs typeface="+mn-ea"/>
                    <a:sym typeface="+mn-lt"/>
                  </a:rPr>
                  <a:t>）方式、</a:t>
                </a:r>
                <a:r>
                  <a:rPr lang="en-US" altLang="zh-CN" sz="2000" dirty="0">
                    <a:solidFill>
                      <a:srgbClr val="44546A"/>
                    </a:solidFill>
                    <a:cs typeface="+mn-ea"/>
                    <a:sym typeface="+mn-lt"/>
                  </a:rPr>
                  <a:t>USSD </a:t>
                </a:r>
                <a:r>
                  <a:rPr lang="zh-CN" altLang="en-US" sz="2000" dirty="0">
                    <a:solidFill>
                      <a:srgbClr val="44546A"/>
                    </a:solidFill>
                    <a:cs typeface="+mn-ea"/>
                    <a:sym typeface="+mn-lt"/>
                  </a:rPr>
                  <a:t>方式，其中 </a:t>
                </a:r>
                <a:r>
                  <a:rPr lang="en-US" altLang="zh-CN" sz="2000" dirty="0">
                    <a:solidFill>
                      <a:srgbClr val="44546A"/>
                    </a:solidFill>
                    <a:cs typeface="+mn-ea"/>
                    <a:sym typeface="+mn-lt"/>
                  </a:rPr>
                  <a:t>USSD</a:t>
                </a:r>
                <a:r>
                  <a:rPr lang="zh-CN" altLang="en-US" sz="2000" dirty="0">
                    <a:solidFill>
                      <a:srgbClr val="44546A"/>
                    </a:solidFill>
                    <a:cs typeface="+mn-ea"/>
                    <a:sym typeface="+mn-lt"/>
                  </a:rPr>
                  <a:t>是新型交互式移动数据业务的非结构化补充数据业务，是一种基于 </a:t>
                </a:r>
                <a:r>
                  <a:rPr lang="en-US" altLang="zh-CN" sz="2000" dirty="0">
                    <a:solidFill>
                      <a:srgbClr val="44546A"/>
                    </a:solidFill>
                    <a:cs typeface="+mn-ea"/>
                    <a:sym typeface="+mn-lt"/>
                  </a:rPr>
                  <a:t>GSM </a:t>
                </a:r>
                <a:r>
                  <a:rPr lang="zh-CN" altLang="en-US" sz="2000" dirty="0">
                    <a:solidFill>
                      <a:srgbClr val="44546A"/>
                    </a:solidFill>
                    <a:cs typeface="+mn-ea"/>
                    <a:sym typeface="+mn-lt"/>
                  </a:rPr>
                  <a:t>网络的新型交互式数据业务，可以用于开发各种业务，还有 </a:t>
                </a:r>
                <a:r>
                  <a:rPr lang="en-US" altLang="zh-CN" sz="2000" dirty="0">
                    <a:solidFill>
                      <a:srgbClr val="44546A"/>
                    </a:solidFill>
                    <a:cs typeface="+mn-ea"/>
                    <a:sym typeface="+mn-lt"/>
                  </a:rPr>
                  <a:t>K-JAVA </a:t>
                </a:r>
                <a:r>
                  <a:rPr lang="zh-CN" altLang="en-US" sz="2000" dirty="0">
                    <a:solidFill>
                      <a:srgbClr val="44546A"/>
                    </a:solidFill>
                    <a:cs typeface="+mn-ea"/>
                    <a:sym typeface="+mn-lt"/>
                  </a:rPr>
                  <a:t>方式与 </a:t>
                </a:r>
                <a:r>
                  <a:rPr lang="en-US" altLang="zh-CN" sz="2000" dirty="0">
                    <a:solidFill>
                      <a:srgbClr val="44546A"/>
                    </a:solidFill>
                    <a:cs typeface="+mn-ea"/>
                    <a:sym typeface="+mn-lt"/>
                  </a:rPr>
                  <a:t>BREW</a:t>
                </a:r>
                <a:r>
                  <a:rPr lang="zh-CN" altLang="en-US" sz="2000" dirty="0">
                    <a:solidFill>
                      <a:srgbClr val="44546A"/>
                    </a:solidFill>
                    <a:cs typeface="+mn-ea"/>
                    <a:sym typeface="+mn-lt"/>
                  </a:rPr>
                  <a:t>（</a:t>
                </a:r>
                <a:r>
                  <a:rPr lang="en-US" altLang="zh-CN" sz="2000" dirty="0">
                    <a:solidFill>
                      <a:srgbClr val="44546A"/>
                    </a:solidFill>
                    <a:cs typeface="+mn-ea"/>
                    <a:sym typeface="+mn-lt"/>
                  </a:rPr>
                  <a:t>Binary </a:t>
                </a:r>
                <a:r>
                  <a:rPr lang="en-US" altLang="zh-CN" sz="2000" dirty="0" err="1">
                    <a:solidFill>
                      <a:srgbClr val="44546A"/>
                    </a:solidFill>
                    <a:cs typeface="+mn-ea"/>
                    <a:sym typeface="+mn-lt"/>
                  </a:rPr>
                  <a:t>RuntimeEnvironment</a:t>
                </a:r>
                <a:r>
                  <a:rPr lang="en-US" altLang="zh-CN" sz="2000" dirty="0">
                    <a:solidFill>
                      <a:srgbClr val="44546A"/>
                    </a:solidFill>
                    <a:cs typeface="+mn-ea"/>
                    <a:sym typeface="+mn-lt"/>
                  </a:rPr>
                  <a:t> for Wireless</a:t>
                </a:r>
                <a:r>
                  <a:rPr lang="zh-CN" altLang="en-US" sz="2000" dirty="0">
                    <a:solidFill>
                      <a:srgbClr val="44546A"/>
                    </a:solidFill>
                    <a:cs typeface="+mn-ea"/>
                    <a:sym typeface="+mn-lt"/>
                  </a:rPr>
                  <a:t>）方式。</a:t>
                </a:r>
              </a:p>
            </p:txBody>
          </p:sp>
          <p:sp>
            <p:nvSpPr>
              <p:cNvPr id="47" name="矩形 46">
                <a:extLst>
                  <a:ext uri="{FF2B5EF4-FFF2-40B4-BE49-F238E27FC236}">
                    <a16:creationId xmlns:a16="http://schemas.microsoft.com/office/drawing/2014/main" id="{49075565-C71E-43A0-96B2-7237263EA75C}"/>
                  </a:ext>
                </a:extLst>
              </p:cNvPr>
              <p:cNvSpPr/>
              <p:nvPr/>
            </p:nvSpPr>
            <p:spPr>
              <a:xfrm>
                <a:off x="3389925" y="3218363"/>
                <a:ext cx="3030816" cy="396583"/>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b="1" dirty="0">
                    <a:solidFill>
                      <a:srgbClr val="44546A"/>
                    </a:solidFill>
                    <a:cs typeface="+mn-ea"/>
                    <a:sym typeface="+mn-lt"/>
                  </a:rPr>
                  <a:t>2. </a:t>
                </a:r>
                <a:r>
                  <a:rPr lang="zh-CN" altLang="en-US" b="1" dirty="0">
                    <a:solidFill>
                      <a:srgbClr val="44546A"/>
                    </a:solidFill>
                    <a:cs typeface="+mn-ea"/>
                    <a:sym typeface="+mn-lt"/>
                  </a:rPr>
                  <a:t>手机银行的实现技术</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222B4146-1076-0ADC-4A4B-1135A8CF5C77}"/>
              </a:ext>
            </a:extLst>
          </p:cNvPr>
          <p:cNvSpPr txBox="1"/>
          <p:nvPr/>
        </p:nvSpPr>
        <p:spPr>
          <a:xfrm>
            <a:off x="4090457" y="529289"/>
            <a:ext cx="3163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手机银行交易系统</a:t>
            </a:r>
          </a:p>
        </p:txBody>
      </p:sp>
      <p:sp>
        <p:nvSpPr>
          <p:cNvPr id="5" name="文本框 4">
            <a:extLst>
              <a:ext uri="{FF2B5EF4-FFF2-40B4-BE49-F238E27FC236}">
                <a16:creationId xmlns:a16="http://schemas.microsoft.com/office/drawing/2014/main" id="{0BD80550-D500-2E54-0D2C-EBC379C9B2A6}"/>
              </a:ext>
            </a:extLst>
          </p:cNvPr>
          <p:cNvSpPr txBox="1"/>
          <p:nvPr/>
        </p:nvSpPr>
        <p:spPr>
          <a:xfrm>
            <a:off x="4103709" y="173209"/>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152917653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ppt_y</p:attrName>
                                        </p:attrNameLst>
                                      </p:cBhvr>
                                      <p:tavLst>
                                        <p:tav tm="0">
                                          <p:val>
                                            <p:strVal val="#ppt_y-#ppt_h*1.125000"/>
                                          </p:val>
                                        </p:tav>
                                        <p:tav tm="100000">
                                          <p:val>
                                            <p:strVal val="#ppt_y"/>
                                          </p:val>
                                        </p:tav>
                                      </p:tavLst>
                                    </p:anim>
                                    <p:animEffect transition="in" filter="wipe(down)">
                                      <p:cBhvr>
                                        <p:cTn id="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grpSp>
        <p:nvGrpSpPr>
          <p:cNvPr id="36" name="组合 35">
            <a:extLst>
              <a:ext uri="{FF2B5EF4-FFF2-40B4-BE49-F238E27FC236}">
                <a16:creationId xmlns:a16="http://schemas.microsoft.com/office/drawing/2014/main" id="{5D13AA60-6D61-4460-9527-543E229F120C}"/>
              </a:ext>
            </a:extLst>
          </p:cNvPr>
          <p:cNvGrpSpPr/>
          <p:nvPr/>
        </p:nvGrpSpPr>
        <p:grpSpPr>
          <a:xfrm>
            <a:off x="899078" y="1676164"/>
            <a:ext cx="10479075" cy="4734064"/>
            <a:chOff x="874713" y="1895239"/>
            <a:chExt cx="10479075" cy="4734064"/>
          </a:xfrm>
        </p:grpSpPr>
        <p:grpSp>
          <p:nvGrpSpPr>
            <p:cNvPr id="37" name="组合 36">
              <a:extLst>
                <a:ext uri="{FF2B5EF4-FFF2-40B4-BE49-F238E27FC236}">
                  <a16:creationId xmlns:a16="http://schemas.microsoft.com/office/drawing/2014/main" id="{87741F1D-BE3A-44F8-A46B-71A2C6CB3A3C}"/>
                </a:ext>
              </a:extLst>
            </p:cNvPr>
            <p:cNvGrpSpPr/>
            <p:nvPr/>
          </p:nvGrpSpPr>
          <p:grpSpPr>
            <a:xfrm>
              <a:off x="874713" y="1895239"/>
              <a:ext cx="10479075" cy="4734064"/>
              <a:chOff x="874713" y="-274873"/>
              <a:chExt cx="10479075" cy="4734064"/>
            </a:xfrm>
          </p:grpSpPr>
          <p:sp>
            <p:nvSpPr>
              <p:cNvPr id="41" name="矩形 40">
                <a:extLst>
                  <a:ext uri="{FF2B5EF4-FFF2-40B4-BE49-F238E27FC236}">
                    <a16:creationId xmlns:a16="http://schemas.microsoft.com/office/drawing/2014/main" id="{69B07898-829B-40C3-888A-82B75B6C4BE6}"/>
                  </a:ext>
                </a:extLst>
              </p:cNvPr>
              <p:cNvSpPr/>
              <p:nvPr/>
            </p:nvSpPr>
            <p:spPr>
              <a:xfrm>
                <a:off x="874713" y="-274873"/>
                <a:ext cx="10479075" cy="473406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2" name="椭圆 31">
                <a:extLst>
                  <a:ext uri="{FF2B5EF4-FFF2-40B4-BE49-F238E27FC236}">
                    <a16:creationId xmlns:a16="http://schemas.microsoft.com/office/drawing/2014/main" id="{D6564A51-9B7A-4615-9390-1B4B1FC3971F}"/>
                  </a:ext>
                </a:extLst>
              </p:cNvPr>
              <p:cNvSpPr/>
              <p:nvPr/>
            </p:nvSpPr>
            <p:spPr>
              <a:xfrm>
                <a:off x="1127539" y="-8225"/>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8" name="组合 37">
              <a:extLst>
                <a:ext uri="{FF2B5EF4-FFF2-40B4-BE49-F238E27FC236}">
                  <a16:creationId xmlns:a16="http://schemas.microsoft.com/office/drawing/2014/main" id="{0CC07FF0-9C3B-44C5-9795-9C70F497D33F}"/>
                </a:ext>
              </a:extLst>
            </p:cNvPr>
            <p:cNvGrpSpPr/>
            <p:nvPr/>
          </p:nvGrpSpPr>
          <p:grpSpPr>
            <a:xfrm>
              <a:off x="1323669" y="2271275"/>
              <a:ext cx="9624766" cy="3758972"/>
              <a:chOff x="7548260" y="1313310"/>
              <a:chExt cx="9624766" cy="3758972"/>
            </a:xfrm>
          </p:grpSpPr>
          <p:sp>
            <p:nvSpPr>
              <p:cNvPr id="39" name="矩形 38">
                <a:extLst>
                  <a:ext uri="{FF2B5EF4-FFF2-40B4-BE49-F238E27FC236}">
                    <a16:creationId xmlns:a16="http://schemas.microsoft.com/office/drawing/2014/main" id="{3C8FE026-177F-4914-9986-ED05CAED6CB8}"/>
                  </a:ext>
                </a:extLst>
              </p:cNvPr>
              <p:cNvSpPr/>
              <p:nvPr/>
            </p:nvSpPr>
            <p:spPr>
              <a:xfrm>
                <a:off x="7548260" y="2056585"/>
                <a:ext cx="9624766" cy="30156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       手机银行将会使传统银行</a:t>
                </a:r>
                <a:r>
                  <a:rPr lang="zh-CN" altLang="en-US" sz="2000" b="1" dirty="0">
                    <a:solidFill>
                      <a:srgbClr val="44546A"/>
                    </a:solidFill>
                    <a:cs typeface="+mn-ea"/>
                    <a:sym typeface="+mn-lt"/>
                  </a:rPr>
                  <a:t>竞争模式</a:t>
                </a:r>
                <a:r>
                  <a:rPr lang="zh-CN" altLang="en-US" sz="2000" dirty="0">
                    <a:solidFill>
                      <a:srgbClr val="44546A"/>
                    </a:solidFill>
                    <a:cs typeface="+mn-ea"/>
                    <a:sym typeface="+mn-lt"/>
                  </a:rPr>
                  <a:t>发生变化。手机银行将使得银行的竞争走向多元化、深层化，也会使银行的竞争策略发生变化。</a:t>
                </a:r>
              </a:p>
              <a:p>
                <a:pPr algn="just">
                  <a:lnSpc>
                    <a:spcPct val="120000"/>
                  </a:lnSpc>
                </a:pPr>
                <a:r>
                  <a:rPr lang="zh-CN" altLang="en-US" sz="2000" dirty="0">
                    <a:solidFill>
                      <a:srgbClr val="44546A"/>
                    </a:solidFill>
                    <a:cs typeface="+mn-ea"/>
                    <a:sym typeface="+mn-lt"/>
                  </a:rPr>
                  <a:t>       手机银行还会使传统银行</a:t>
                </a:r>
                <a:r>
                  <a:rPr lang="zh-CN" altLang="en-US" sz="2000" b="1" dirty="0">
                    <a:solidFill>
                      <a:srgbClr val="44546A"/>
                    </a:solidFill>
                    <a:cs typeface="+mn-ea"/>
                    <a:sym typeface="+mn-lt"/>
                  </a:rPr>
                  <a:t>经营理念</a:t>
                </a:r>
                <a:r>
                  <a:rPr lang="zh-CN" altLang="en-US" sz="2000" dirty="0">
                    <a:solidFill>
                      <a:srgbClr val="44546A"/>
                    </a:solidFill>
                    <a:cs typeface="+mn-ea"/>
                    <a:sym typeface="+mn-lt"/>
                  </a:rPr>
                  <a:t>发生转变。手机银行使商业银行的经营理念从以物（资金）为中心逐渐走向以人为中心，使得传统银行的营销方式发生了巨大改变。</a:t>
                </a:r>
              </a:p>
              <a:p>
                <a:pPr algn="just">
                  <a:lnSpc>
                    <a:spcPct val="120000"/>
                  </a:lnSpc>
                </a:pPr>
                <a:r>
                  <a:rPr lang="zh-CN" altLang="en-US" sz="2000" dirty="0">
                    <a:solidFill>
                      <a:srgbClr val="44546A"/>
                    </a:solidFill>
                    <a:cs typeface="+mn-ea"/>
                    <a:sym typeface="+mn-lt"/>
                  </a:rPr>
                  <a:t>       手机银行对传统银行在</a:t>
                </a:r>
                <a:r>
                  <a:rPr lang="zh-CN" altLang="en-US" sz="2000" b="1" dirty="0">
                    <a:solidFill>
                      <a:srgbClr val="44546A"/>
                    </a:solidFill>
                    <a:cs typeface="+mn-ea"/>
                    <a:sym typeface="+mn-lt"/>
                  </a:rPr>
                  <a:t>业务和管理</a:t>
                </a:r>
                <a:r>
                  <a:rPr lang="zh-CN" altLang="en-US" sz="2000" dirty="0">
                    <a:solidFill>
                      <a:srgbClr val="44546A"/>
                    </a:solidFill>
                    <a:cs typeface="+mn-ea"/>
                    <a:sym typeface="+mn-lt"/>
                  </a:rPr>
                  <a:t>上的影响主要有：</a:t>
                </a:r>
                <a:endParaRPr lang="en-US" altLang="zh-CN" sz="2000" dirty="0">
                  <a:solidFill>
                    <a:srgbClr val="44546A"/>
                  </a:solidFill>
                  <a:cs typeface="+mn-ea"/>
                  <a:sym typeface="+mn-lt"/>
                </a:endParaRPr>
              </a:p>
              <a:p>
                <a:pPr algn="just">
                  <a:lnSpc>
                    <a:spcPct val="120000"/>
                  </a:lnSpc>
                </a:pPr>
                <a:r>
                  <a:rPr lang="zh-CN" altLang="en-US" sz="2000" dirty="0">
                    <a:solidFill>
                      <a:srgbClr val="44546A"/>
                    </a:solidFill>
                    <a:cs typeface="+mn-ea"/>
                    <a:sym typeface="+mn-lt"/>
                  </a:rPr>
                  <a:t>（</a:t>
                </a:r>
                <a:r>
                  <a:rPr lang="en-US" altLang="zh-CN" sz="2000" dirty="0">
                    <a:solidFill>
                      <a:srgbClr val="44546A"/>
                    </a:solidFill>
                    <a:cs typeface="+mn-ea"/>
                    <a:sym typeface="+mn-lt"/>
                  </a:rPr>
                  <a:t>1</a:t>
                </a:r>
                <a:r>
                  <a:rPr lang="zh-CN" altLang="en-US" sz="2000" dirty="0">
                    <a:solidFill>
                      <a:srgbClr val="44546A"/>
                    </a:solidFill>
                    <a:cs typeface="+mn-ea"/>
                    <a:sym typeface="+mn-lt"/>
                  </a:rPr>
                  <a:t>）手机银行重新定位了银行客户群体。</a:t>
                </a:r>
              </a:p>
              <a:p>
                <a:pPr algn="just">
                  <a:lnSpc>
                    <a:spcPct val="120000"/>
                  </a:lnSpc>
                </a:pPr>
                <a:r>
                  <a:rPr lang="zh-CN" altLang="en-US" sz="2000" dirty="0">
                    <a:solidFill>
                      <a:srgbClr val="44546A"/>
                    </a:solidFill>
                    <a:cs typeface="+mn-ea"/>
                    <a:sym typeface="+mn-lt"/>
                  </a:rPr>
                  <a:t>（</a:t>
                </a:r>
                <a:r>
                  <a:rPr lang="en-US" altLang="zh-CN" sz="2000" dirty="0">
                    <a:solidFill>
                      <a:srgbClr val="44546A"/>
                    </a:solidFill>
                    <a:cs typeface="+mn-ea"/>
                    <a:sym typeface="+mn-lt"/>
                  </a:rPr>
                  <a:t>2</a:t>
                </a:r>
                <a:r>
                  <a:rPr lang="zh-CN" altLang="en-US" sz="2000" dirty="0">
                    <a:solidFill>
                      <a:srgbClr val="44546A"/>
                    </a:solidFill>
                    <a:cs typeface="+mn-ea"/>
                    <a:sym typeface="+mn-lt"/>
                  </a:rPr>
                  <a:t>）手机银行扩大了银行的服务范围。</a:t>
                </a:r>
              </a:p>
              <a:p>
                <a:pPr algn="just">
                  <a:lnSpc>
                    <a:spcPct val="120000"/>
                  </a:lnSpc>
                </a:pPr>
                <a:r>
                  <a:rPr lang="zh-CN" altLang="en-US" sz="2000" dirty="0">
                    <a:solidFill>
                      <a:srgbClr val="44546A"/>
                    </a:solidFill>
                    <a:cs typeface="+mn-ea"/>
                    <a:sym typeface="+mn-lt"/>
                  </a:rPr>
                  <a:t>（</a:t>
                </a:r>
                <a:r>
                  <a:rPr lang="en-US" altLang="zh-CN" sz="2000" dirty="0">
                    <a:solidFill>
                      <a:srgbClr val="44546A"/>
                    </a:solidFill>
                    <a:cs typeface="+mn-ea"/>
                    <a:sym typeface="+mn-lt"/>
                  </a:rPr>
                  <a:t>3</a:t>
                </a:r>
                <a:r>
                  <a:rPr lang="zh-CN" altLang="en-US" sz="2000" dirty="0">
                    <a:solidFill>
                      <a:srgbClr val="44546A"/>
                    </a:solidFill>
                    <a:cs typeface="+mn-ea"/>
                    <a:sym typeface="+mn-lt"/>
                  </a:rPr>
                  <a:t>）手机银行调整了银行的管理模式</a:t>
                </a:r>
                <a:r>
                  <a:rPr lang="zh-CN" altLang="en-US" sz="1400" dirty="0">
                    <a:solidFill>
                      <a:srgbClr val="44546A"/>
                    </a:solidFill>
                    <a:cs typeface="+mn-ea"/>
                    <a:sym typeface="+mn-lt"/>
                  </a:rPr>
                  <a:t>。</a:t>
                </a:r>
              </a:p>
            </p:txBody>
          </p:sp>
          <p:sp>
            <p:nvSpPr>
              <p:cNvPr id="40" name="矩形 39">
                <a:extLst>
                  <a:ext uri="{FF2B5EF4-FFF2-40B4-BE49-F238E27FC236}">
                    <a16:creationId xmlns:a16="http://schemas.microsoft.com/office/drawing/2014/main" id="{6ECE850D-226C-430F-A4DB-B6757D21927D}"/>
                  </a:ext>
                </a:extLst>
              </p:cNvPr>
              <p:cNvSpPr/>
              <p:nvPr/>
            </p:nvSpPr>
            <p:spPr>
              <a:xfrm>
                <a:off x="8173127" y="1313310"/>
                <a:ext cx="2666068" cy="396583"/>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b="1" dirty="0">
                    <a:solidFill>
                      <a:srgbClr val="44546A"/>
                    </a:solidFill>
                    <a:cs typeface="+mn-ea"/>
                    <a:sym typeface="+mn-lt"/>
                  </a:rPr>
                  <a:t>3. </a:t>
                </a:r>
                <a:r>
                  <a:rPr lang="zh-CN" altLang="en-US" b="1" dirty="0">
                    <a:solidFill>
                      <a:srgbClr val="44546A"/>
                    </a:solidFill>
                    <a:cs typeface="+mn-ea"/>
                    <a:sym typeface="+mn-lt"/>
                  </a:rPr>
                  <a:t>手机银行的影响</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222B4146-1076-0ADC-4A4B-1135A8CF5C77}"/>
              </a:ext>
            </a:extLst>
          </p:cNvPr>
          <p:cNvSpPr txBox="1"/>
          <p:nvPr/>
        </p:nvSpPr>
        <p:spPr>
          <a:xfrm>
            <a:off x="4090457" y="529289"/>
            <a:ext cx="3163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手机银行交易系统</a:t>
            </a:r>
          </a:p>
        </p:txBody>
      </p:sp>
      <p:sp>
        <p:nvSpPr>
          <p:cNvPr id="5" name="文本框 4">
            <a:extLst>
              <a:ext uri="{FF2B5EF4-FFF2-40B4-BE49-F238E27FC236}">
                <a16:creationId xmlns:a16="http://schemas.microsoft.com/office/drawing/2014/main" id="{0BD80550-D500-2E54-0D2C-EBC379C9B2A6}"/>
              </a:ext>
            </a:extLst>
          </p:cNvPr>
          <p:cNvSpPr txBox="1"/>
          <p:nvPr/>
        </p:nvSpPr>
        <p:spPr>
          <a:xfrm>
            <a:off x="4103709" y="173209"/>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293974669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grpSp>
        <p:nvGrpSpPr>
          <p:cNvPr id="50" name="组合 49">
            <a:extLst>
              <a:ext uri="{FF2B5EF4-FFF2-40B4-BE49-F238E27FC236}">
                <a16:creationId xmlns:a16="http://schemas.microsoft.com/office/drawing/2014/main" id="{3454E90F-FF7F-419B-A4DF-62FF7F83B0B8}"/>
              </a:ext>
            </a:extLst>
          </p:cNvPr>
          <p:cNvGrpSpPr/>
          <p:nvPr/>
        </p:nvGrpSpPr>
        <p:grpSpPr>
          <a:xfrm>
            <a:off x="829560" y="1602557"/>
            <a:ext cx="10512094" cy="3806055"/>
            <a:chOff x="805195" y="1821632"/>
            <a:chExt cx="10512094" cy="3806055"/>
          </a:xfrm>
        </p:grpSpPr>
        <p:grpSp>
          <p:nvGrpSpPr>
            <p:cNvPr id="51" name="组合 50">
              <a:extLst>
                <a:ext uri="{FF2B5EF4-FFF2-40B4-BE49-F238E27FC236}">
                  <a16:creationId xmlns:a16="http://schemas.microsoft.com/office/drawing/2014/main" id="{37478E19-9B07-42B2-BDC9-B87090C6FFE5}"/>
                </a:ext>
              </a:extLst>
            </p:cNvPr>
            <p:cNvGrpSpPr/>
            <p:nvPr/>
          </p:nvGrpSpPr>
          <p:grpSpPr>
            <a:xfrm>
              <a:off x="805195" y="1821632"/>
              <a:ext cx="10512094" cy="3806055"/>
              <a:chOff x="-4504993" y="-348480"/>
              <a:chExt cx="10512094" cy="3806055"/>
            </a:xfrm>
          </p:grpSpPr>
          <p:sp>
            <p:nvSpPr>
              <p:cNvPr id="55" name="矩形 54">
                <a:extLst>
                  <a:ext uri="{FF2B5EF4-FFF2-40B4-BE49-F238E27FC236}">
                    <a16:creationId xmlns:a16="http://schemas.microsoft.com/office/drawing/2014/main" id="{2DBE521C-D9E4-4A5C-A076-A82B9B493E13}"/>
                  </a:ext>
                </a:extLst>
              </p:cNvPr>
              <p:cNvSpPr/>
              <p:nvPr/>
            </p:nvSpPr>
            <p:spPr>
              <a:xfrm>
                <a:off x="-4504993" y="-348480"/>
                <a:ext cx="10512094" cy="3806055"/>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a:extLst>
                  <a:ext uri="{FF2B5EF4-FFF2-40B4-BE49-F238E27FC236}">
                    <a16:creationId xmlns:a16="http://schemas.microsoft.com/office/drawing/2014/main" id="{2DC62873-085D-487E-8133-1F7F7E7F0EA1}"/>
                  </a:ext>
                </a:extLst>
              </p:cNvPr>
              <p:cNvSpPr/>
              <p:nvPr/>
            </p:nvSpPr>
            <p:spPr>
              <a:xfrm>
                <a:off x="-4182649" y="-99617"/>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52" name="组合 51">
              <a:extLst>
                <a:ext uri="{FF2B5EF4-FFF2-40B4-BE49-F238E27FC236}">
                  <a16:creationId xmlns:a16="http://schemas.microsoft.com/office/drawing/2014/main" id="{33175202-5853-4D58-823B-0FAB812FE5E7}"/>
                </a:ext>
              </a:extLst>
            </p:cNvPr>
            <p:cNvGrpSpPr/>
            <p:nvPr/>
          </p:nvGrpSpPr>
          <p:grpSpPr>
            <a:xfrm>
              <a:off x="1549037" y="2138710"/>
              <a:ext cx="9024409" cy="2236886"/>
              <a:chOff x="2463440" y="1180745"/>
              <a:chExt cx="9024409" cy="2236886"/>
            </a:xfrm>
          </p:grpSpPr>
          <p:sp>
            <p:nvSpPr>
              <p:cNvPr id="53" name="矩形 52">
                <a:extLst>
                  <a:ext uri="{FF2B5EF4-FFF2-40B4-BE49-F238E27FC236}">
                    <a16:creationId xmlns:a16="http://schemas.microsoft.com/office/drawing/2014/main" id="{B977920E-056C-4BFD-B6BE-D89B5C61773F}"/>
                  </a:ext>
                </a:extLst>
              </p:cNvPr>
              <p:cNvSpPr/>
              <p:nvPr/>
            </p:nvSpPr>
            <p:spPr>
              <a:xfrm>
                <a:off x="2463440" y="2248593"/>
                <a:ext cx="9024409" cy="116903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手机银行的服务在继承了传统银行服务的同时也增加了一些新的内容，主要有：账户查询、账户转账、账户挂失、银证转账、代理支付、外汇买卖、银证通、业务申请、新增服务与客户服务等。</a:t>
                </a:r>
              </a:p>
            </p:txBody>
          </p:sp>
          <p:sp>
            <p:nvSpPr>
              <p:cNvPr id="54" name="矩形 53">
                <a:extLst>
                  <a:ext uri="{FF2B5EF4-FFF2-40B4-BE49-F238E27FC236}">
                    <a16:creationId xmlns:a16="http://schemas.microsoft.com/office/drawing/2014/main" id="{FE50B48F-C01C-4CF2-9E30-9689603BCB2A}"/>
                  </a:ext>
                </a:extLst>
              </p:cNvPr>
              <p:cNvSpPr/>
              <p:nvPr/>
            </p:nvSpPr>
            <p:spPr>
              <a:xfrm>
                <a:off x="3057604" y="1180745"/>
                <a:ext cx="2436927"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en-US" altLang="zh-CN" b="1" dirty="0">
                    <a:solidFill>
                      <a:srgbClr val="44546A"/>
                    </a:solidFill>
                    <a:cs typeface="+mn-ea"/>
                    <a:sym typeface="+mn-lt"/>
                  </a:rPr>
                  <a:t>4. </a:t>
                </a:r>
                <a:r>
                  <a:rPr lang="zh-CN" altLang="en-US" b="1" dirty="0">
                    <a:solidFill>
                      <a:srgbClr val="44546A"/>
                    </a:solidFill>
                    <a:cs typeface="+mn-ea"/>
                    <a:sym typeface="+mn-lt"/>
                  </a:rPr>
                  <a:t>手机银行的服务</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222B4146-1076-0ADC-4A4B-1135A8CF5C77}"/>
              </a:ext>
            </a:extLst>
          </p:cNvPr>
          <p:cNvSpPr txBox="1"/>
          <p:nvPr/>
        </p:nvSpPr>
        <p:spPr>
          <a:xfrm>
            <a:off x="4090457" y="529289"/>
            <a:ext cx="3163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手机银行交易系统</a:t>
            </a:r>
          </a:p>
        </p:txBody>
      </p:sp>
      <p:sp>
        <p:nvSpPr>
          <p:cNvPr id="5" name="文本框 4">
            <a:extLst>
              <a:ext uri="{FF2B5EF4-FFF2-40B4-BE49-F238E27FC236}">
                <a16:creationId xmlns:a16="http://schemas.microsoft.com/office/drawing/2014/main" id="{0BD80550-D500-2E54-0D2C-EBC379C9B2A6}"/>
              </a:ext>
            </a:extLst>
          </p:cNvPr>
          <p:cNvSpPr txBox="1"/>
          <p:nvPr/>
        </p:nvSpPr>
        <p:spPr>
          <a:xfrm>
            <a:off x="4103709" y="173209"/>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259206888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ppt_x</p:attrName>
                                        </p:attrNameLst>
                                      </p:cBhvr>
                                      <p:tavLst>
                                        <p:tav tm="0">
                                          <p:val>
                                            <p:strVal val="#ppt_x+#ppt_w*1.125000"/>
                                          </p:val>
                                        </p:tav>
                                        <p:tav tm="100000">
                                          <p:val>
                                            <p:strVal val="#ppt_x"/>
                                          </p:val>
                                        </p:tav>
                                      </p:tavLst>
                                    </p:anim>
                                    <p:animEffect transition="in" filter="wipe(left)">
                                      <p:cBhvr>
                                        <p:cTn id="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grpSp>
        <p:nvGrpSpPr>
          <p:cNvPr id="29" name="组合 28">
            <a:extLst>
              <a:ext uri="{FF2B5EF4-FFF2-40B4-BE49-F238E27FC236}">
                <a16:creationId xmlns:a16="http://schemas.microsoft.com/office/drawing/2014/main" id="{DF5F9868-E017-421C-87B0-A35C3DE4DC1B}"/>
              </a:ext>
            </a:extLst>
          </p:cNvPr>
          <p:cNvGrpSpPr/>
          <p:nvPr/>
        </p:nvGrpSpPr>
        <p:grpSpPr>
          <a:xfrm>
            <a:off x="899078" y="1724026"/>
            <a:ext cx="10262258" cy="3225046"/>
            <a:chOff x="874713" y="1943101"/>
            <a:chExt cx="10262258" cy="3225046"/>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874713" y="1943101"/>
              <a:ext cx="10262258" cy="3225046"/>
              <a:chOff x="874713" y="1752601"/>
              <a:chExt cx="10262258" cy="3225046"/>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1"/>
                <a:ext cx="10262258" cy="3225046"/>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1300265" y="1988757"/>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8117E859-9900-40CC-A19F-981814A8E211}"/>
                </a:ext>
              </a:extLst>
            </p:cNvPr>
            <p:cNvGrpSpPr/>
            <p:nvPr/>
          </p:nvGrpSpPr>
          <p:grpSpPr>
            <a:xfrm>
              <a:off x="1259398" y="2294910"/>
              <a:ext cx="9509928" cy="2307964"/>
              <a:chOff x="7483989" y="3332257"/>
              <a:chExt cx="9509928" cy="2307964"/>
            </a:xfrm>
          </p:grpSpPr>
          <p:sp>
            <p:nvSpPr>
              <p:cNvPr id="32" name="矩形 31">
                <a:extLst>
                  <a:ext uri="{FF2B5EF4-FFF2-40B4-BE49-F238E27FC236}">
                    <a16:creationId xmlns:a16="http://schemas.microsoft.com/office/drawing/2014/main" id="{3432412B-8E70-4E04-9AEB-F0521BCA5501}"/>
                  </a:ext>
                </a:extLst>
              </p:cNvPr>
              <p:cNvSpPr/>
              <p:nvPr/>
            </p:nvSpPr>
            <p:spPr>
              <a:xfrm>
                <a:off x="7483989" y="3732519"/>
                <a:ext cx="9509928" cy="190770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关于手机银行的发展，从长远看来，主要呈现以下几种趋势。</a:t>
                </a:r>
              </a:p>
              <a:p>
                <a:pPr algn="just">
                  <a:lnSpc>
                    <a:spcPct val="120000"/>
                  </a:lnSpc>
                </a:pPr>
                <a:r>
                  <a:rPr lang="zh-CN" altLang="en-US" sz="2000" dirty="0">
                    <a:solidFill>
                      <a:srgbClr val="44546A"/>
                    </a:solidFill>
                    <a:cs typeface="+mn-ea"/>
                    <a:sym typeface="+mn-lt"/>
                  </a:rPr>
                  <a:t>（</a:t>
                </a:r>
                <a:r>
                  <a:rPr lang="en-US" altLang="zh-CN" sz="2000" dirty="0">
                    <a:solidFill>
                      <a:srgbClr val="44546A"/>
                    </a:solidFill>
                    <a:cs typeface="+mn-ea"/>
                    <a:sym typeface="+mn-lt"/>
                  </a:rPr>
                  <a:t>1</a:t>
                </a:r>
                <a:r>
                  <a:rPr lang="zh-CN" altLang="en-US" sz="2000" dirty="0">
                    <a:solidFill>
                      <a:srgbClr val="44546A"/>
                    </a:solidFill>
                    <a:cs typeface="+mn-ea"/>
                    <a:sym typeface="+mn-lt"/>
                  </a:rPr>
                  <a:t>）新移动通信技术对移动银行业务的影响加深。</a:t>
                </a:r>
              </a:p>
              <a:p>
                <a:pPr algn="just">
                  <a:lnSpc>
                    <a:spcPct val="120000"/>
                  </a:lnSpc>
                </a:pPr>
                <a:r>
                  <a:rPr lang="zh-CN" altLang="en-US" sz="2000" dirty="0">
                    <a:solidFill>
                      <a:srgbClr val="44546A"/>
                    </a:solidFill>
                    <a:cs typeface="+mn-ea"/>
                    <a:sym typeface="+mn-lt"/>
                  </a:rPr>
                  <a:t>（</a:t>
                </a:r>
                <a:r>
                  <a:rPr lang="en-US" altLang="zh-CN" sz="2000" dirty="0">
                    <a:solidFill>
                      <a:srgbClr val="44546A"/>
                    </a:solidFill>
                    <a:cs typeface="+mn-ea"/>
                    <a:sym typeface="+mn-lt"/>
                  </a:rPr>
                  <a:t>2</a:t>
                </a:r>
                <a:r>
                  <a:rPr lang="zh-CN" altLang="en-US" sz="2000" dirty="0">
                    <a:solidFill>
                      <a:srgbClr val="44546A"/>
                    </a:solidFill>
                    <a:cs typeface="+mn-ea"/>
                    <a:sym typeface="+mn-lt"/>
                  </a:rPr>
                  <a:t>）移动应用发展具有梯度。</a:t>
                </a:r>
              </a:p>
              <a:p>
                <a:pPr algn="just">
                  <a:lnSpc>
                    <a:spcPct val="120000"/>
                  </a:lnSpc>
                </a:pPr>
                <a:r>
                  <a:rPr lang="zh-CN" altLang="en-US" sz="2000" dirty="0">
                    <a:solidFill>
                      <a:srgbClr val="44546A"/>
                    </a:solidFill>
                    <a:cs typeface="+mn-ea"/>
                    <a:sym typeface="+mn-lt"/>
                  </a:rPr>
                  <a:t>（</a:t>
                </a:r>
                <a:r>
                  <a:rPr lang="en-US" altLang="zh-CN" sz="2000" dirty="0">
                    <a:solidFill>
                      <a:srgbClr val="44546A"/>
                    </a:solidFill>
                    <a:cs typeface="+mn-ea"/>
                    <a:sym typeface="+mn-lt"/>
                  </a:rPr>
                  <a:t>3</a:t>
                </a:r>
                <a:r>
                  <a:rPr lang="zh-CN" altLang="en-US" sz="2000" dirty="0">
                    <a:solidFill>
                      <a:srgbClr val="44546A"/>
                    </a:solidFill>
                    <a:cs typeface="+mn-ea"/>
                    <a:sym typeface="+mn-lt"/>
                  </a:rPr>
                  <a:t>）银行在移动银行业务中的位置越来越重要。</a:t>
                </a:r>
              </a:p>
              <a:p>
                <a:pPr algn="just">
                  <a:lnSpc>
                    <a:spcPct val="120000"/>
                  </a:lnSpc>
                </a:pPr>
                <a:r>
                  <a:rPr lang="zh-CN" altLang="en-US" sz="2000" dirty="0">
                    <a:solidFill>
                      <a:srgbClr val="44546A"/>
                    </a:solidFill>
                    <a:cs typeface="+mn-ea"/>
                    <a:sym typeface="+mn-lt"/>
                  </a:rPr>
                  <a:t>（</a:t>
                </a:r>
                <a:r>
                  <a:rPr lang="en-US" altLang="zh-CN" sz="2000" dirty="0">
                    <a:solidFill>
                      <a:srgbClr val="44546A"/>
                    </a:solidFill>
                    <a:cs typeface="+mn-ea"/>
                    <a:sym typeface="+mn-lt"/>
                  </a:rPr>
                  <a:t>4</a:t>
                </a:r>
                <a:r>
                  <a:rPr lang="zh-CN" altLang="en-US" sz="2000" dirty="0">
                    <a:solidFill>
                      <a:srgbClr val="44546A"/>
                    </a:solidFill>
                    <a:cs typeface="+mn-ea"/>
                    <a:sym typeface="+mn-lt"/>
                  </a:rPr>
                  <a:t>）移动银行业务发展的环境越来越成熟。</a:t>
                </a:r>
              </a:p>
            </p:txBody>
          </p:sp>
          <p:sp>
            <p:nvSpPr>
              <p:cNvPr id="33" name="矩形 32">
                <a:extLst>
                  <a:ext uri="{FF2B5EF4-FFF2-40B4-BE49-F238E27FC236}">
                    <a16:creationId xmlns:a16="http://schemas.microsoft.com/office/drawing/2014/main" id="{C86813B7-7F05-4ED3-B04F-5580D7186DC0}"/>
                  </a:ext>
                </a:extLst>
              </p:cNvPr>
              <p:cNvSpPr/>
              <p:nvPr/>
            </p:nvSpPr>
            <p:spPr>
              <a:xfrm>
                <a:off x="8737753" y="3332257"/>
                <a:ext cx="2826325"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en-US" altLang="zh-CN" b="1" dirty="0">
                    <a:solidFill>
                      <a:srgbClr val="44546A"/>
                    </a:solidFill>
                    <a:cs typeface="+mn-ea"/>
                    <a:sym typeface="+mn-lt"/>
                  </a:rPr>
                  <a:t>5. </a:t>
                </a:r>
                <a:r>
                  <a:rPr lang="zh-CN" altLang="en-US" b="1" dirty="0">
                    <a:solidFill>
                      <a:srgbClr val="44546A"/>
                    </a:solidFill>
                    <a:cs typeface="+mn-ea"/>
                    <a:sym typeface="+mn-lt"/>
                  </a:rPr>
                  <a:t>手机银行的发展趋势</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222B4146-1076-0ADC-4A4B-1135A8CF5C77}"/>
              </a:ext>
            </a:extLst>
          </p:cNvPr>
          <p:cNvSpPr txBox="1"/>
          <p:nvPr/>
        </p:nvSpPr>
        <p:spPr>
          <a:xfrm>
            <a:off x="4090457" y="529289"/>
            <a:ext cx="3163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手机银行交易系统</a:t>
            </a:r>
          </a:p>
        </p:txBody>
      </p:sp>
      <p:sp>
        <p:nvSpPr>
          <p:cNvPr id="5" name="文本框 4">
            <a:extLst>
              <a:ext uri="{FF2B5EF4-FFF2-40B4-BE49-F238E27FC236}">
                <a16:creationId xmlns:a16="http://schemas.microsoft.com/office/drawing/2014/main" id="{0BD80550-D500-2E54-0D2C-EBC379C9B2A6}"/>
              </a:ext>
            </a:extLst>
          </p:cNvPr>
          <p:cNvSpPr txBox="1"/>
          <p:nvPr/>
        </p:nvSpPr>
        <p:spPr>
          <a:xfrm>
            <a:off x="4103709" y="173209"/>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429300641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4948224" y="1562664"/>
            <a:ext cx="6269673" cy="1200329"/>
            <a:chOff x="5971177" y="1605306"/>
            <a:chExt cx="7419741" cy="1200329"/>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676436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网络证券交易</a:t>
              </a:r>
              <a:r>
                <a:rPr kumimoji="0" lang="zh-CN" altLang="en-US" i="0" u="none" strike="noStrike" kern="1200" cap="none" spc="400" normalizeH="0" baseline="0" noProof="0" dirty="0">
                  <a:ln>
                    <a:noFill/>
                  </a:ln>
                  <a:solidFill>
                    <a:schemeClr val="tx1">
                      <a:lumMod val="75000"/>
                      <a:lumOff val="25000"/>
                    </a:schemeClr>
                  </a:solidFill>
                  <a:effectLst/>
                  <a:uLnTx/>
                  <a:uFillTx/>
                  <a:cs typeface="+mn-ea"/>
                  <a:sym typeface="+mn-lt"/>
                </a:rPr>
                <a:t>，是指投资者通过互联网来进行证券买卖的一种方式。网络证券交易系统一般都有提供实时行情、金融资讯、下单、查询成交回报、资金划转等一体化服务。</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4948224" y="3713683"/>
            <a:ext cx="6269673" cy="2308324"/>
            <a:chOff x="5971177" y="2728803"/>
            <a:chExt cx="7419741" cy="2308324"/>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6764364" cy="2308324"/>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网络证券系统</a:t>
              </a:r>
              <a:r>
                <a:rPr lang="zh-CN" altLang="en-US" spc="400" dirty="0">
                  <a:solidFill>
                    <a:schemeClr val="tx1">
                      <a:lumMod val="75000"/>
                      <a:lumOff val="25000"/>
                    </a:schemeClr>
                  </a:solidFill>
                  <a:cs typeface="+mn-ea"/>
                  <a:sym typeface="+mn-lt"/>
                </a:rPr>
                <a:t>为客户提供网上股票交易的实际环境，使得股民通过互联网进行方便快捷的在线交易、管理及其行情查询。</a:t>
              </a:r>
              <a:endParaRPr lang="en-US" altLang="zh-CN" spc="400" dirty="0">
                <a:solidFill>
                  <a:schemeClr val="tx1">
                    <a:lumMod val="75000"/>
                    <a:lumOff val="25000"/>
                  </a:schemeClr>
                </a:solidFill>
                <a:cs typeface="+mn-ea"/>
                <a:sym typeface="+mn-lt"/>
              </a:endParaRPr>
            </a:p>
            <a:p>
              <a:pPr>
                <a:defRPr/>
              </a:pPr>
              <a:r>
                <a:rPr lang="zh-CN" altLang="en-US" b="1" spc="400" dirty="0">
                  <a:solidFill>
                    <a:schemeClr val="tx1">
                      <a:lumMod val="75000"/>
                      <a:lumOff val="25000"/>
                    </a:schemeClr>
                  </a:solidFill>
                  <a:cs typeface="+mn-ea"/>
                  <a:sym typeface="+mn-lt"/>
                </a:rPr>
                <a:t>业务</a:t>
              </a:r>
              <a:r>
                <a:rPr lang="zh-CN" altLang="en-US" spc="400" dirty="0">
                  <a:solidFill>
                    <a:schemeClr val="tx1">
                      <a:lumMod val="75000"/>
                      <a:lumOff val="25000"/>
                    </a:schemeClr>
                  </a:solidFill>
                  <a:cs typeface="+mn-ea"/>
                  <a:sym typeface="+mn-lt"/>
                </a:rPr>
                <a:t>涵盖股票买卖、行情查询、银证转账、账户余额、开户、销户、密码修改等方面。</a:t>
              </a:r>
              <a:endParaRPr lang="en-US" altLang="zh-CN" spc="400" dirty="0">
                <a:solidFill>
                  <a:schemeClr val="tx1">
                    <a:lumMod val="75000"/>
                    <a:lumOff val="25000"/>
                  </a:schemeClr>
                </a:solidFill>
                <a:cs typeface="+mn-ea"/>
                <a:sym typeface="+mn-lt"/>
              </a:endParaRPr>
            </a:p>
            <a:p>
              <a:pPr>
                <a:defRPr/>
              </a:pPr>
              <a:r>
                <a:rPr lang="zh-CN" altLang="en-US" b="1" spc="400" dirty="0">
                  <a:solidFill>
                    <a:schemeClr val="tx1">
                      <a:lumMod val="75000"/>
                      <a:lumOff val="25000"/>
                    </a:schemeClr>
                  </a:solidFill>
                  <a:cs typeface="+mn-ea"/>
                  <a:sym typeface="+mn-lt"/>
                </a:rPr>
                <a:t>交易系统</a:t>
              </a:r>
              <a:r>
                <a:rPr lang="zh-CN" altLang="en-US" spc="400" dirty="0">
                  <a:solidFill>
                    <a:schemeClr val="tx1">
                      <a:lumMod val="75000"/>
                      <a:lumOff val="25000"/>
                    </a:schemeClr>
                  </a:solidFill>
                  <a:cs typeface="+mn-ea"/>
                  <a:sym typeface="+mn-lt"/>
                </a:rPr>
                <a:t>由几个不同的模块组成，主要任务是完成证券金融信息的收集、整理、发布以及交易等工作。</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AB300F60-6487-A3DC-89E4-B73D0B670FDF}"/>
              </a:ext>
            </a:extLst>
          </p:cNvPr>
          <p:cNvSpPr txBox="1"/>
          <p:nvPr/>
        </p:nvSpPr>
        <p:spPr>
          <a:xfrm>
            <a:off x="5051990" y="727256"/>
            <a:ext cx="326884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网络证券交易系统</a:t>
            </a:r>
          </a:p>
        </p:txBody>
      </p:sp>
      <p:sp>
        <p:nvSpPr>
          <p:cNvPr id="5" name="文本框 4">
            <a:extLst>
              <a:ext uri="{FF2B5EF4-FFF2-40B4-BE49-F238E27FC236}">
                <a16:creationId xmlns:a16="http://schemas.microsoft.com/office/drawing/2014/main" id="{4F766C44-14BA-F87D-3BA5-892C655B2A48}"/>
              </a:ext>
            </a:extLst>
          </p:cNvPr>
          <p:cNvSpPr txBox="1"/>
          <p:nvPr/>
        </p:nvSpPr>
        <p:spPr>
          <a:xfrm>
            <a:off x="5065242" y="37117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293833145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723809" cy="1128883"/>
            <a:chOff x="5971177" y="1605306"/>
            <a:chExt cx="5723809" cy="1128883"/>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5094154" cy="784830"/>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交易系统的核心，它将通信网络传来的买卖订单读入计算处理系统进行撮合配对，并将成交结果和行情通过通信网络传回给券商柜台。</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3268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a:t>
              </a:r>
              <a:r>
                <a:rPr kumimoji="0" lang="en-US" altLang="zh-CN" b="1" i="0" u="none" strike="noStrike" kern="1200" cap="none" spc="400" normalizeH="0" baseline="0" noProof="0" dirty="0">
                  <a:ln>
                    <a:noFill/>
                  </a:ln>
                  <a:solidFill>
                    <a:schemeClr val="tx1">
                      <a:lumMod val="75000"/>
                      <a:lumOff val="25000"/>
                    </a:schemeClr>
                  </a:solidFill>
                  <a:effectLst/>
                  <a:uLnTx/>
                  <a:uFillTx/>
                  <a:cs typeface="+mn-ea"/>
                  <a:sym typeface="+mn-lt"/>
                </a:rPr>
                <a:t>1</a:t>
              </a: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）撮合主机</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2907543"/>
            <a:ext cx="5723809" cy="1821381"/>
            <a:chOff x="5971177" y="2728803"/>
            <a:chExt cx="5723809" cy="1821381"/>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1" y="3072856"/>
              <a:ext cx="5094155" cy="147732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连接券商柜台终端、交易席位和撮合主机的通信线路及设备，如单向卫星、双向卫星和地面数据专线以及互联网等，用于传递委托、成交及行情等信息。</a:t>
              </a:r>
              <a:endParaRPr kumimoji="0" lang="en-US" altLang="zh-CN" sz="1600" b="0" i="0" u="none" strike="noStrike" kern="1200" cap="none" spc="0" normalizeH="0" baseline="0" noProof="0" dirty="0">
                <a:ln>
                  <a:noFill/>
                </a:ln>
                <a:solidFill>
                  <a:srgbClr val="222A35"/>
                </a:solidFill>
                <a:effectLst/>
                <a:uLnTx/>
                <a:uFillTx/>
                <a:cs typeface="+mn-ea"/>
                <a:sym typeface="+mn-lt"/>
              </a:endParaRPr>
            </a:p>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不同交易席位需要使用不同的通讯，其中无形席位主要指与撮合主机联网的报盘终端，代表券商作为会员交易的权利。</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2459986"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a:t>
              </a:r>
              <a:r>
                <a:rPr lang="en-US" altLang="zh-CN" b="1" spc="400" dirty="0">
                  <a:solidFill>
                    <a:schemeClr val="tx1">
                      <a:lumMod val="75000"/>
                      <a:lumOff val="25000"/>
                    </a:schemeClr>
                  </a:solidFill>
                  <a:cs typeface="+mn-ea"/>
                  <a:sym typeface="+mn-lt"/>
                </a:rPr>
                <a:t>2</a:t>
              </a:r>
              <a:r>
                <a:rPr lang="zh-CN" altLang="en-US" b="1" spc="400" dirty="0">
                  <a:solidFill>
                    <a:schemeClr val="tx1">
                      <a:lumMod val="75000"/>
                      <a:lumOff val="25000"/>
                    </a:schemeClr>
                  </a:solidFill>
                  <a:cs typeface="+mn-ea"/>
                  <a:sym typeface="+mn-lt"/>
                </a:rPr>
                <a:t>）通信网络</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749504" y="4920128"/>
            <a:ext cx="5791187" cy="1359716"/>
            <a:chOff x="5971177" y="3884741"/>
            <a:chExt cx="5791187" cy="1359716"/>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5161532" cy="1015663"/>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券商柜台终端系统用于券商管理客户证券账户和资金账户、传递委托、接受成交、显示行情等。投资者也可以通过互联网进行网上证券委托，其委托实质也是通过券商柜台系统，只是接入方式不同而已。</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2382984"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a:t>
              </a:r>
              <a:r>
                <a:rPr lang="en-US" altLang="zh-CN" b="1" spc="400" dirty="0">
                  <a:solidFill>
                    <a:schemeClr val="tx1">
                      <a:lumMod val="75000"/>
                      <a:lumOff val="25000"/>
                    </a:schemeClr>
                  </a:solidFill>
                  <a:cs typeface="+mn-ea"/>
                  <a:sym typeface="+mn-lt"/>
                </a:rPr>
                <a:t>3</a:t>
              </a:r>
              <a:r>
                <a:rPr lang="zh-CN" altLang="en-US" b="1" spc="400" dirty="0">
                  <a:solidFill>
                    <a:schemeClr val="tx1">
                      <a:lumMod val="75000"/>
                      <a:lumOff val="25000"/>
                    </a:schemeClr>
                  </a:solidFill>
                  <a:cs typeface="+mn-ea"/>
                  <a:sym typeface="+mn-lt"/>
                </a:rPr>
                <a:t>）柜台终端</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A0D4366E-487B-7F01-85D5-AB5453710D5A}"/>
              </a:ext>
            </a:extLst>
          </p:cNvPr>
          <p:cNvSpPr txBox="1"/>
          <p:nvPr/>
        </p:nvSpPr>
        <p:spPr>
          <a:xfrm>
            <a:off x="5051990" y="727256"/>
            <a:ext cx="326884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网络证券交易系统</a:t>
            </a:r>
          </a:p>
        </p:txBody>
      </p:sp>
      <p:sp>
        <p:nvSpPr>
          <p:cNvPr id="5" name="文本框 4">
            <a:extLst>
              <a:ext uri="{FF2B5EF4-FFF2-40B4-BE49-F238E27FC236}">
                <a16:creationId xmlns:a16="http://schemas.microsoft.com/office/drawing/2014/main" id="{EADF9535-ADBE-8C13-BF35-42D59E53C4E7}"/>
              </a:ext>
            </a:extLst>
          </p:cNvPr>
          <p:cNvSpPr txBox="1"/>
          <p:nvPr/>
        </p:nvSpPr>
        <p:spPr>
          <a:xfrm>
            <a:off x="5065242" y="37117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6" name="文本框 5">
            <a:extLst>
              <a:ext uri="{FF2B5EF4-FFF2-40B4-BE49-F238E27FC236}">
                <a16:creationId xmlns:a16="http://schemas.microsoft.com/office/drawing/2014/main" id="{4A6D6B76-00C7-628A-1130-7B15C2FD4109}"/>
              </a:ext>
            </a:extLst>
          </p:cNvPr>
          <p:cNvSpPr txBox="1"/>
          <p:nvPr/>
        </p:nvSpPr>
        <p:spPr>
          <a:xfrm>
            <a:off x="4593451" y="1344985"/>
            <a:ext cx="658578" cy="4100225"/>
          </a:xfrm>
          <a:prstGeom prst="rect">
            <a:avLst/>
          </a:prstGeom>
          <a:noFill/>
        </p:spPr>
        <p:txBody>
          <a:bodyPr vert="eaVert" wrap="none" rtlCol="0">
            <a:spAutoFit/>
          </a:bodyPr>
          <a:lstStyle/>
          <a:p>
            <a:pPr>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en-US" altLang="zh-CN" sz="2800" dirty="0">
                <a:solidFill>
                  <a:srgbClr val="44546A"/>
                </a:solidFill>
                <a:cs typeface="+mn-ea"/>
                <a:sym typeface="+mn-lt"/>
              </a:rPr>
              <a:t>1 </a:t>
            </a:r>
            <a:r>
              <a:rPr kumimoji="1" lang="zh-CN" altLang="en-US" sz="2800" dirty="0">
                <a:solidFill>
                  <a:srgbClr val="44546A"/>
                </a:solidFill>
                <a:cs typeface="+mn-ea"/>
                <a:sym typeface="+mn-lt"/>
              </a:rPr>
              <a:t>证券交易系统的构成</a:t>
            </a:r>
          </a:p>
        </p:txBody>
      </p:sp>
    </p:spTree>
    <p:extLst>
      <p:ext uri="{BB962C8B-B14F-4D97-AF65-F5344CB8AC3E}">
        <p14:creationId xmlns:p14="http://schemas.microsoft.com/office/powerpoint/2010/main" val="225486498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cxnSp>
        <p:nvCxnSpPr>
          <p:cNvPr id="45" name="直接连接符 44">
            <a:extLst>
              <a:ext uri="{FF2B5EF4-FFF2-40B4-BE49-F238E27FC236}">
                <a16:creationId xmlns:a16="http://schemas.microsoft.com/office/drawing/2014/main" id="{B8CCC7C8-3F28-4377-916A-A197EBDC6EDF}"/>
              </a:ext>
            </a:extLst>
          </p:cNvPr>
          <p:cNvCxnSpPr/>
          <p:nvPr/>
        </p:nvCxnSpPr>
        <p:spPr>
          <a:xfrm>
            <a:off x="1489937"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93292A9-1A26-406F-ADD8-2ED83F32B6A6}"/>
              </a:ext>
            </a:extLst>
          </p:cNvPr>
          <p:cNvCxnSpPr/>
          <p:nvPr/>
        </p:nvCxnSpPr>
        <p:spPr>
          <a:xfrm>
            <a:off x="6068667"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34FB4B9-9DC3-4C4A-90F3-3F74BC7572C7}"/>
              </a:ext>
            </a:extLst>
          </p:cNvPr>
          <p:cNvCxnSpPr/>
          <p:nvPr/>
        </p:nvCxnSpPr>
        <p:spPr>
          <a:xfrm>
            <a:off x="3779302"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43D58A6-53EC-4143-8770-EE96CD464AAB}"/>
              </a:ext>
            </a:extLst>
          </p:cNvPr>
          <p:cNvCxnSpPr/>
          <p:nvPr/>
        </p:nvCxnSpPr>
        <p:spPr>
          <a:xfrm>
            <a:off x="8358032"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A47AECCF-C207-4015-AA6E-F162F8CA8C86}"/>
              </a:ext>
            </a:extLst>
          </p:cNvPr>
          <p:cNvCxnSpPr/>
          <p:nvPr/>
        </p:nvCxnSpPr>
        <p:spPr>
          <a:xfrm>
            <a:off x="1011555"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id="{37A83224-0838-46D5-A787-454FB65AB198}"/>
              </a:ext>
            </a:extLst>
          </p:cNvPr>
          <p:cNvSpPr/>
          <p:nvPr/>
        </p:nvSpPr>
        <p:spPr>
          <a:xfrm>
            <a:off x="1294679"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a:extLst>
              <a:ext uri="{FF2B5EF4-FFF2-40B4-BE49-F238E27FC236}">
                <a16:creationId xmlns:a16="http://schemas.microsoft.com/office/drawing/2014/main" id="{B08BFF2D-A41F-44B7-BC46-DC94F46CD622}"/>
              </a:ext>
            </a:extLst>
          </p:cNvPr>
          <p:cNvSpPr/>
          <p:nvPr/>
        </p:nvSpPr>
        <p:spPr>
          <a:xfrm>
            <a:off x="3584044"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a:extLst>
              <a:ext uri="{FF2B5EF4-FFF2-40B4-BE49-F238E27FC236}">
                <a16:creationId xmlns:a16="http://schemas.microsoft.com/office/drawing/2014/main" id="{F5D873B2-CFF5-4715-912C-F8EE3A82920D}"/>
              </a:ext>
            </a:extLst>
          </p:cNvPr>
          <p:cNvSpPr/>
          <p:nvPr/>
        </p:nvSpPr>
        <p:spPr>
          <a:xfrm>
            <a:off x="5873409"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a:extLst>
              <a:ext uri="{FF2B5EF4-FFF2-40B4-BE49-F238E27FC236}">
                <a16:creationId xmlns:a16="http://schemas.microsoft.com/office/drawing/2014/main" id="{78E6A7CF-7FC8-4A3E-ACC9-557899C19CFD}"/>
              </a:ext>
            </a:extLst>
          </p:cNvPr>
          <p:cNvSpPr/>
          <p:nvPr/>
        </p:nvSpPr>
        <p:spPr>
          <a:xfrm>
            <a:off x="8162774"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a:extLst>
              <a:ext uri="{FF2B5EF4-FFF2-40B4-BE49-F238E27FC236}">
                <a16:creationId xmlns:a16="http://schemas.microsoft.com/office/drawing/2014/main" id="{57A278C7-92A8-4DC4-BBA7-0AE96C94C178}"/>
              </a:ext>
            </a:extLst>
          </p:cNvPr>
          <p:cNvSpPr/>
          <p:nvPr/>
        </p:nvSpPr>
        <p:spPr>
          <a:xfrm>
            <a:off x="1120286"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a:extLst>
              <a:ext uri="{FF2B5EF4-FFF2-40B4-BE49-F238E27FC236}">
                <a16:creationId xmlns:a16="http://schemas.microsoft.com/office/drawing/2014/main" id="{9C702869-B33D-4D89-A6F8-106D333FCF32}"/>
              </a:ext>
            </a:extLst>
          </p:cNvPr>
          <p:cNvSpPr/>
          <p:nvPr/>
        </p:nvSpPr>
        <p:spPr>
          <a:xfrm>
            <a:off x="3409461"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a:extLst>
              <a:ext uri="{FF2B5EF4-FFF2-40B4-BE49-F238E27FC236}">
                <a16:creationId xmlns:a16="http://schemas.microsoft.com/office/drawing/2014/main" id="{EB31F441-FC84-4EA0-BD1C-2297598021BA}"/>
              </a:ext>
            </a:extLst>
          </p:cNvPr>
          <p:cNvSpPr/>
          <p:nvPr/>
        </p:nvSpPr>
        <p:spPr>
          <a:xfrm>
            <a:off x="7988446"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a:extLst>
              <a:ext uri="{FF2B5EF4-FFF2-40B4-BE49-F238E27FC236}">
                <a16:creationId xmlns:a16="http://schemas.microsoft.com/office/drawing/2014/main" id="{487F0410-0F84-489A-91CE-B4F9A8A5AD95}"/>
              </a:ext>
            </a:extLst>
          </p:cNvPr>
          <p:cNvSpPr/>
          <p:nvPr/>
        </p:nvSpPr>
        <p:spPr>
          <a:xfrm>
            <a:off x="5727211"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a:extLst>
              <a:ext uri="{FF2B5EF4-FFF2-40B4-BE49-F238E27FC236}">
                <a16:creationId xmlns:a16="http://schemas.microsoft.com/office/drawing/2014/main" id="{B53CE8ED-3106-4D09-A3F8-CC819AB735C0}"/>
              </a:ext>
            </a:extLst>
          </p:cNvPr>
          <p:cNvGrpSpPr/>
          <p:nvPr/>
        </p:nvGrpSpPr>
        <p:grpSpPr>
          <a:xfrm>
            <a:off x="1280306" y="5028568"/>
            <a:ext cx="368300" cy="336598"/>
            <a:chOff x="8415" y="6739"/>
            <a:chExt cx="560" cy="493"/>
          </a:xfrm>
          <a:solidFill>
            <a:srgbClr val="44546A"/>
          </a:solidFill>
        </p:grpSpPr>
        <p:sp>
          <p:nvSpPr>
            <p:cNvPr id="72" name="Freeform14">
              <a:extLst>
                <a:ext uri="{FF2B5EF4-FFF2-40B4-BE49-F238E27FC236}">
                  <a16:creationId xmlns:a16="http://schemas.microsoft.com/office/drawing/2014/main" id="{355B8B27-5008-4F86-82C0-490508CEB586}"/>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a:extLst>
                <a:ext uri="{FF2B5EF4-FFF2-40B4-BE49-F238E27FC236}">
                  <a16:creationId xmlns:a16="http://schemas.microsoft.com/office/drawing/2014/main" id="{49E10563-FBD7-4430-8DFE-73F18B91A2E7}"/>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a:extLst>
                <a:ext uri="{FF2B5EF4-FFF2-40B4-BE49-F238E27FC236}">
                  <a16:creationId xmlns:a16="http://schemas.microsoft.com/office/drawing/2014/main" id="{93CF264E-8675-42A3-86F6-55A92CF0CF2E}"/>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a:extLst>
                <a:ext uri="{FF2B5EF4-FFF2-40B4-BE49-F238E27FC236}">
                  <a16:creationId xmlns:a16="http://schemas.microsoft.com/office/drawing/2014/main" id="{8B041BCA-A00C-4FEF-91CD-BFE979193A6E}"/>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a:extLst>
                <a:ext uri="{FF2B5EF4-FFF2-40B4-BE49-F238E27FC236}">
                  <a16:creationId xmlns:a16="http://schemas.microsoft.com/office/drawing/2014/main" id="{17A81D83-77BE-4F54-9946-E20CAFDEAEAC}"/>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a:extLst>
              <a:ext uri="{FF2B5EF4-FFF2-40B4-BE49-F238E27FC236}">
                <a16:creationId xmlns:a16="http://schemas.microsoft.com/office/drawing/2014/main" id="{2D203F73-1775-4529-8808-9ABA64971000}"/>
              </a:ext>
            </a:extLst>
          </p:cNvPr>
          <p:cNvSpPr>
            <a:spLocks noEditPoints="1"/>
          </p:cNvSpPr>
          <p:nvPr/>
        </p:nvSpPr>
        <p:spPr bwMode="auto">
          <a:xfrm>
            <a:off x="3584110"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a:extLst>
              <a:ext uri="{FF2B5EF4-FFF2-40B4-BE49-F238E27FC236}">
                <a16:creationId xmlns:a16="http://schemas.microsoft.com/office/drawing/2014/main" id="{C8DC46DA-DFFC-49EA-A40F-3973D9085054}"/>
              </a:ext>
            </a:extLst>
          </p:cNvPr>
          <p:cNvSpPr>
            <a:spLocks noEditPoints="1"/>
          </p:cNvSpPr>
          <p:nvPr/>
        </p:nvSpPr>
        <p:spPr bwMode="auto">
          <a:xfrm>
            <a:off x="5871380"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a:extLst>
              <a:ext uri="{FF2B5EF4-FFF2-40B4-BE49-F238E27FC236}">
                <a16:creationId xmlns:a16="http://schemas.microsoft.com/office/drawing/2014/main" id="{3F579CAA-E0F0-4419-B610-69F8060B33F9}"/>
              </a:ext>
            </a:extLst>
          </p:cNvPr>
          <p:cNvSpPr>
            <a:spLocks noEditPoints="1"/>
          </p:cNvSpPr>
          <p:nvPr/>
        </p:nvSpPr>
        <p:spPr bwMode="auto">
          <a:xfrm>
            <a:off x="8163071"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0" name="文本框 79">
            <a:extLst>
              <a:ext uri="{FF2B5EF4-FFF2-40B4-BE49-F238E27FC236}">
                <a16:creationId xmlns:a16="http://schemas.microsoft.com/office/drawing/2014/main" id="{6CA568C2-C8E0-4F1D-9B4A-4526DBB27A05}"/>
              </a:ext>
            </a:extLst>
          </p:cNvPr>
          <p:cNvSpPr txBox="1"/>
          <p:nvPr/>
        </p:nvSpPr>
        <p:spPr>
          <a:xfrm>
            <a:off x="320829" y="1976686"/>
            <a:ext cx="3076467" cy="1477328"/>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电子支付基于一个开放系统的工作环境平台（互联网）；而传统支付则是在较为封闭的系统中运作，如某一银行的各个地区分行之间。</a:t>
            </a:r>
          </a:p>
        </p:txBody>
      </p:sp>
      <p:sp>
        <p:nvSpPr>
          <p:cNvPr id="81" name="文本框 80">
            <a:extLst>
              <a:ext uri="{FF2B5EF4-FFF2-40B4-BE49-F238E27FC236}">
                <a16:creationId xmlns:a16="http://schemas.microsoft.com/office/drawing/2014/main" id="{6847482B-3B89-4CCA-A864-93316BF4A4B6}"/>
              </a:ext>
            </a:extLst>
          </p:cNvPr>
          <p:cNvSpPr txBox="1"/>
          <p:nvPr/>
        </p:nvSpPr>
        <p:spPr>
          <a:xfrm>
            <a:off x="2259993" y="4003408"/>
            <a:ext cx="3232558" cy="2031325"/>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电子支付采用先进的技术通过数字流转完成信息传输，其各种方式都采用数字化的方式进行款项支付；而传统的支付方式则是通过现金的流转、票据的转让及以后的汇兑等物理实体的流转来完成款项支付。</a:t>
            </a:r>
          </a:p>
        </p:txBody>
      </p:sp>
      <p:sp>
        <p:nvSpPr>
          <p:cNvPr id="82" name="文本框 81">
            <a:extLst>
              <a:ext uri="{FF2B5EF4-FFF2-40B4-BE49-F238E27FC236}">
                <a16:creationId xmlns:a16="http://schemas.microsoft.com/office/drawing/2014/main" id="{4B43C3FE-7204-4B9D-B751-D66DB59CB6DF}"/>
              </a:ext>
            </a:extLst>
          </p:cNvPr>
          <p:cNvSpPr txBox="1"/>
          <p:nvPr/>
        </p:nvSpPr>
        <p:spPr>
          <a:xfrm>
            <a:off x="4792817" y="2228187"/>
            <a:ext cx="2746960" cy="1200329"/>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电子支付使用最先进的通信手段，如互联网、外联网；而传统支付使用的则是传统的通信媒介。</a:t>
            </a:r>
          </a:p>
        </p:txBody>
      </p:sp>
      <p:sp>
        <p:nvSpPr>
          <p:cNvPr id="83" name="文本框 82">
            <a:extLst>
              <a:ext uri="{FF2B5EF4-FFF2-40B4-BE49-F238E27FC236}">
                <a16:creationId xmlns:a16="http://schemas.microsoft.com/office/drawing/2014/main" id="{DE269BEB-CEE9-4413-AD3B-309EDC315D1D}"/>
              </a:ext>
            </a:extLst>
          </p:cNvPr>
          <p:cNvSpPr txBox="1"/>
          <p:nvPr/>
        </p:nvSpPr>
        <p:spPr>
          <a:xfrm>
            <a:off x="7218792" y="4107033"/>
            <a:ext cx="2328341" cy="646331"/>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电子支付可以真正实现任何时间的服务。</a:t>
            </a: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2D52B4E8-6526-0141-74F3-7599CCCF143C}"/>
              </a:ext>
            </a:extLst>
          </p:cNvPr>
          <p:cNvSpPr txBox="1"/>
          <p:nvPr/>
        </p:nvSpPr>
        <p:spPr>
          <a:xfrm>
            <a:off x="339030" y="1092783"/>
            <a:ext cx="376497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电子支付具有以下特征</a:t>
            </a:r>
          </a:p>
        </p:txBody>
      </p:sp>
      <p:cxnSp>
        <p:nvCxnSpPr>
          <p:cNvPr id="5" name="直接连接符 4">
            <a:extLst>
              <a:ext uri="{FF2B5EF4-FFF2-40B4-BE49-F238E27FC236}">
                <a16:creationId xmlns:a16="http://schemas.microsoft.com/office/drawing/2014/main" id="{03D71E80-F20C-1D36-A1EA-41D64340888A}"/>
              </a:ext>
            </a:extLst>
          </p:cNvPr>
          <p:cNvCxnSpPr/>
          <p:nvPr/>
        </p:nvCxnSpPr>
        <p:spPr>
          <a:xfrm>
            <a:off x="10607239" y="3686242"/>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FB84932D-9DC0-E35F-5DE7-5C92D4613B35}"/>
              </a:ext>
            </a:extLst>
          </p:cNvPr>
          <p:cNvSpPr/>
          <p:nvPr/>
        </p:nvSpPr>
        <p:spPr>
          <a:xfrm>
            <a:off x="10411981" y="349098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5</a:t>
            </a:r>
          </a:p>
        </p:txBody>
      </p:sp>
      <p:sp>
        <p:nvSpPr>
          <p:cNvPr id="7" name="椭圆 6">
            <a:extLst>
              <a:ext uri="{FF2B5EF4-FFF2-40B4-BE49-F238E27FC236}">
                <a16:creationId xmlns:a16="http://schemas.microsoft.com/office/drawing/2014/main" id="{423763DC-B95A-01C2-6DE5-CDA7FF5F2A0B}"/>
              </a:ext>
            </a:extLst>
          </p:cNvPr>
          <p:cNvSpPr/>
          <p:nvPr/>
        </p:nvSpPr>
        <p:spPr>
          <a:xfrm>
            <a:off x="10237588" y="4819411"/>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8" name="组合 7">
            <a:extLst>
              <a:ext uri="{FF2B5EF4-FFF2-40B4-BE49-F238E27FC236}">
                <a16:creationId xmlns:a16="http://schemas.microsoft.com/office/drawing/2014/main" id="{0BAC5B5D-65AA-08F7-C690-4C4FAA584555}"/>
              </a:ext>
            </a:extLst>
          </p:cNvPr>
          <p:cNvGrpSpPr/>
          <p:nvPr/>
        </p:nvGrpSpPr>
        <p:grpSpPr>
          <a:xfrm>
            <a:off x="10397608" y="5020709"/>
            <a:ext cx="368300" cy="336598"/>
            <a:chOff x="8415" y="6739"/>
            <a:chExt cx="560" cy="493"/>
          </a:xfrm>
          <a:solidFill>
            <a:srgbClr val="44546A"/>
          </a:solidFill>
        </p:grpSpPr>
        <p:sp>
          <p:nvSpPr>
            <p:cNvPr id="9" name="Freeform14">
              <a:extLst>
                <a:ext uri="{FF2B5EF4-FFF2-40B4-BE49-F238E27FC236}">
                  <a16:creationId xmlns:a16="http://schemas.microsoft.com/office/drawing/2014/main" id="{2C257444-7D08-F243-CD2B-7079F2696E04}"/>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0" name="Freeform15">
              <a:extLst>
                <a:ext uri="{FF2B5EF4-FFF2-40B4-BE49-F238E27FC236}">
                  <a16:creationId xmlns:a16="http://schemas.microsoft.com/office/drawing/2014/main" id="{2EE8D7A9-B260-C3FF-80BB-568A7E5282C4}"/>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1" name="Freeform16">
              <a:extLst>
                <a:ext uri="{FF2B5EF4-FFF2-40B4-BE49-F238E27FC236}">
                  <a16:creationId xmlns:a16="http://schemas.microsoft.com/office/drawing/2014/main" id="{71C29DDF-CE26-FB26-13B6-BF4DFDDE41D9}"/>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2" name="Freeform17">
              <a:extLst>
                <a:ext uri="{FF2B5EF4-FFF2-40B4-BE49-F238E27FC236}">
                  <a16:creationId xmlns:a16="http://schemas.microsoft.com/office/drawing/2014/main" id="{B7E4BC1E-5110-7DFD-0374-1B24BAADE675}"/>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3" name="Freeform18">
              <a:extLst>
                <a:ext uri="{FF2B5EF4-FFF2-40B4-BE49-F238E27FC236}">
                  <a16:creationId xmlns:a16="http://schemas.microsoft.com/office/drawing/2014/main" id="{21B18000-5616-8E2B-B81F-0DC2220DE59D}"/>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14" name="文本框 13">
            <a:extLst>
              <a:ext uri="{FF2B5EF4-FFF2-40B4-BE49-F238E27FC236}">
                <a16:creationId xmlns:a16="http://schemas.microsoft.com/office/drawing/2014/main" id="{676D0074-675A-963F-F925-2DD7313AADDB}"/>
              </a:ext>
            </a:extLst>
          </p:cNvPr>
          <p:cNvSpPr txBox="1"/>
          <p:nvPr/>
        </p:nvSpPr>
        <p:spPr>
          <a:xfrm>
            <a:off x="9186549" y="2615079"/>
            <a:ext cx="2489201" cy="646331"/>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电子支付具有方便、快捷、高效、经济的优势。</a:t>
            </a:r>
          </a:p>
        </p:txBody>
      </p:sp>
    </p:spTree>
    <p:extLst>
      <p:ext uri="{BB962C8B-B14F-4D97-AF65-F5344CB8AC3E}">
        <p14:creationId xmlns:p14="http://schemas.microsoft.com/office/powerpoint/2010/main" val="9069036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0"/>
                                        </p:tgtEl>
                                        <p:attrNameLst>
                                          <p:attrName>style.visibility</p:attrName>
                                        </p:attrNameLst>
                                      </p:cBhvr>
                                      <p:to>
                                        <p:strVal val="visible"/>
                                      </p:to>
                                    </p:set>
                                    <p:anim calcmode="lin" valueType="num">
                                      <p:cBhvr>
                                        <p:cTn id="14" dur="500" fill="hold"/>
                                        <p:tgtEl>
                                          <p:spTgt spid="80"/>
                                        </p:tgtEl>
                                        <p:attrNameLst>
                                          <p:attrName>ppt_w</p:attrName>
                                        </p:attrNameLst>
                                      </p:cBhvr>
                                      <p:tavLst>
                                        <p:tav tm="0">
                                          <p:val>
                                            <p:fltVal val="0"/>
                                          </p:val>
                                        </p:tav>
                                        <p:tav tm="100000">
                                          <p:val>
                                            <p:strVal val="#ppt_w"/>
                                          </p:val>
                                        </p:tav>
                                      </p:tavLst>
                                    </p:anim>
                                    <p:anim calcmode="lin" valueType="num">
                                      <p:cBhvr>
                                        <p:cTn id="15" dur="500" fill="hold"/>
                                        <p:tgtEl>
                                          <p:spTgt spid="80"/>
                                        </p:tgtEl>
                                        <p:attrNameLst>
                                          <p:attrName>ppt_h</p:attrName>
                                        </p:attrNameLst>
                                      </p:cBhvr>
                                      <p:tavLst>
                                        <p:tav tm="0">
                                          <p:val>
                                            <p:fltVal val="0"/>
                                          </p:val>
                                        </p:tav>
                                        <p:tav tm="100000">
                                          <p:val>
                                            <p:strVal val="#ppt_h"/>
                                          </p:val>
                                        </p:tav>
                                      </p:tavLst>
                                    </p:anim>
                                    <p:animEffect transition="in" filter="fade">
                                      <p:cBhvr>
                                        <p:cTn id="16" dur="500"/>
                                        <p:tgtEl>
                                          <p:spTgt spid="80"/>
                                        </p:tgtEl>
                                      </p:cBhvr>
                                    </p:animEffect>
                                  </p:childTnLst>
                                </p:cTn>
                              </p:par>
                              <p:par>
                                <p:cTn id="17" presetID="53" presetClass="entr" presetSubtype="16"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par>
                                <p:cTn id="22" presetID="53" presetClass="entr" presetSubtype="16"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 calcmode="lin" valueType="num">
                                      <p:cBhvr>
                                        <p:cTn id="24" dur="500" fill="hold"/>
                                        <p:tgtEl>
                                          <p:spTgt spid="71"/>
                                        </p:tgtEl>
                                        <p:attrNameLst>
                                          <p:attrName>ppt_w</p:attrName>
                                        </p:attrNameLst>
                                      </p:cBhvr>
                                      <p:tavLst>
                                        <p:tav tm="0">
                                          <p:val>
                                            <p:fltVal val="0"/>
                                          </p:val>
                                        </p:tav>
                                        <p:tav tm="100000">
                                          <p:val>
                                            <p:strVal val="#ppt_w"/>
                                          </p:val>
                                        </p:tav>
                                      </p:tavLst>
                                    </p:anim>
                                    <p:anim calcmode="lin" valueType="num">
                                      <p:cBhvr>
                                        <p:cTn id="25" dur="500" fill="hold"/>
                                        <p:tgtEl>
                                          <p:spTgt spid="71"/>
                                        </p:tgtEl>
                                        <p:attrNameLst>
                                          <p:attrName>ppt_h</p:attrName>
                                        </p:attrNameLst>
                                      </p:cBhvr>
                                      <p:tavLst>
                                        <p:tav tm="0">
                                          <p:val>
                                            <p:fltVal val="0"/>
                                          </p:val>
                                        </p:tav>
                                        <p:tav tm="100000">
                                          <p:val>
                                            <p:strVal val="#ppt_h"/>
                                          </p:val>
                                        </p:tav>
                                      </p:tavLst>
                                    </p:anim>
                                    <p:animEffect transition="in" filter="fade">
                                      <p:cBhvr>
                                        <p:cTn id="26" dur="500"/>
                                        <p:tgtEl>
                                          <p:spTgt spid="7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 calcmode="lin" valueType="num">
                                      <p:cBhvr>
                                        <p:cTn id="34" dur="500" fill="hold"/>
                                        <p:tgtEl>
                                          <p:spTgt spid="63"/>
                                        </p:tgtEl>
                                        <p:attrNameLst>
                                          <p:attrName>ppt_w</p:attrName>
                                        </p:attrNameLst>
                                      </p:cBhvr>
                                      <p:tavLst>
                                        <p:tav tm="0">
                                          <p:val>
                                            <p:fltVal val="0"/>
                                          </p:val>
                                        </p:tav>
                                        <p:tav tm="100000">
                                          <p:val>
                                            <p:strVal val="#ppt_w"/>
                                          </p:val>
                                        </p:tav>
                                      </p:tavLst>
                                    </p:anim>
                                    <p:anim calcmode="lin" valueType="num">
                                      <p:cBhvr>
                                        <p:cTn id="35" dur="500" fill="hold"/>
                                        <p:tgtEl>
                                          <p:spTgt spid="63"/>
                                        </p:tgtEl>
                                        <p:attrNameLst>
                                          <p:attrName>ppt_h</p:attrName>
                                        </p:attrNameLst>
                                      </p:cBhvr>
                                      <p:tavLst>
                                        <p:tav tm="0">
                                          <p:val>
                                            <p:fltVal val="0"/>
                                          </p:val>
                                        </p:tav>
                                        <p:tav tm="100000">
                                          <p:val>
                                            <p:strVal val="#ppt_h"/>
                                          </p:val>
                                        </p:tav>
                                      </p:tavLst>
                                    </p:anim>
                                    <p:animEffect transition="in" filter="fade">
                                      <p:cBhvr>
                                        <p:cTn id="36" dur="500"/>
                                        <p:tgtEl>
                                          <p:spTgt spid="63"/>
                                        </p:tgtEl>
                                      </p:cBhvr>
                                    </p:animEffect>
                                  </p:childTnLst>
                                </p:cTn>
                              </p:par>
                              <p:par>
                                <p:cTn id="37" presetID="53" presetClass="entr" presetSubtype="16"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p:cTn id="39" dur="500" fill="hold"/>
                                        <p:tgtEl>
                                          <p:spTgt spid="62"/>
                                        </p:tgtEl>
                                        <p:attrNameLst>
                                          <p:attrName>ppt_w</p:attrName>
                                        </p:attrNameLst>
                                      </p:cBhvr>
                                      <p:tavLst>
                                        <p:tav tm="0">
                                          <p:val>
                                            <p:fltVal val="0"/>
                                          </p:val>
                                        </p:tav>
                                        <p:tav tm="100000">
                                          <p:val>
                                            <p:strVal val="#ppt_w"/>
                                          </p:val>
                                        </p:tav>
                                      </p:tavLst>
                                    </p:anim>
                                    <p:anim calcmode="lin" valueType="num">
                                      <p:cBhvr>
                                        <p:cTn id="40" dur="500" fill="hold"/>
                                        <p:tgtEl>
                                          <p:spTgt spid="62"/>
                                        </p:tgtEl>
                                        <p:attrNameLst>
                                          <p:attrName>ppt_h</p:attrName>
                                        </p:attrNameLst>
                                      </p:cBhvr>
                                      <p:tavLst>
                                        <p:tav tm="0">
                                          <p:val>
                                            <p:fltVal val="0"/>
                                          </p:val>
                                        </p:tav>
                                        <p:tav tm="100000">
                                          <p:val>
                                            <p:strVal val="#ppt_h"/>
                                          </p:val>
                                        </p:tav>
                                      </p:tavLst>
                                    </p:anim>
                                    <p:animEffect transition="in" filter="fade">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500" fill="hold"/>
                                        <p:tgtEl>
                                          <p:spTgt spid="68"/>
                                        </p:tgtEl>
                                        <p:attrNameLst>
                                          <p:attrName>ppt_w</p:attrName>
                                        </p:attrNameLst>
                                      </p:cBhvr>
                                      <p:tavLst>
                                        <p:tav tm="0">
                                          <p:val>
                                            <p:fltVal val="0"/>
                                          </p:val>
                                        </p:tav>
                                        <p:tav tm="100000">
                                          <p:val>
                                            <p:strVal val="#ppt_w"/>
                                          </p:val>
                                        </p:tav>
                                      </p:tavLst>
                                    </p:anim>
                                    <p:anim calcmode="lin" valueType="num">
                                      <p:cBhvr>
                                        <p:cTn id="52" dur="500" fill="hold"/>
                                        <p:tgtEl>
                                          <p:spTgt spid="68"/>
                                        </p:tgtEl>
                                        <p:attrNameLst>
                                          <p:attrName>ppt_h</p:attrName>
                                        </p:attrNameLst>
                                      </p:cBhvr>
                                      <p:tavLst>
                                        <p:tav tm="0">
                                          <p:val>
                                            <p:fltVal val="0"/>
                                          </p:val>
                                        </p:tav>
                                        <p:tav tm="100000">
                                          <p:val>
                                            <p:strVal val="#ppt_h"/>
                                          </p:val>
                                        </p:tav>
                                      </p:tavLst>
                                    </p:anim>
                                    <p:animEffect transition="in" filter="fade">
                                      <p:cBhvr>
                                        <p:cTn id="53" dur="500"/>
                                        <p:tgtEl>
                                          <p:spTgt spid="6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par>
                                <p:cTn id="59" presetID="53" presetClass="entr" presetSubtype="16" fill="hold" nodeType="with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 calcmode="lin" valueType="num">
                                      <p:cBhvr>
                                        <p:cTn id="66" dur="500" fill="hold"/>
                                        <p:tgtEl>
                                          <p:spTgt spid="64"/>
                                        </p:tgtEl>
                                        <p:attrNameLst>
                                          <p:attrName>ppt_w</p:attrName>
                                        </p:attrNameLst>
                                      </p:cBhvr>
                                      <p:tavLst>
                                        <p:tav tm="0">
                                          <p:val>
                                            <p:fltVal val="0"/>
                                          </p:val>
                                        </p:tav>
                                        <p:tav tm="100000">
                                          <p:val>
                                            <p:strVal val="#ppt_w"/>
                                          </p:val>
                                        </p:tav>
                                      </p:tavLst>
                                    </p:anim>
                                    <p:anim calcmode="lin" valueType="num">
                                      <p:cBhvr>
                                        <p:cTn id="67" dur="500" fill="hold"/>
                                        <p:tgtEl>
                                          <p:spTgt spid="64"/>
                                        </p:tgtEl>
                                        <p:attrNameLst>
                                          <p:attrName>ppt_h</p:attrName>
                                        </p:attrNameLst>
                                      </p:cBhvr>
                                      <p:tavLst>
                                        <p:tav tm="0">
                                          <p:val>
                                            <p:fltVal val="0"/>
                                          </p:val>
                                        </p:tav>
                                        <p:tav tm="100000">
                                          <p:val>
                                            <p:strVal val="#ppt_h"/>
                                          </p:val>
                                        </p:tav>
                                      </p:tavLst>
                                    </p:anim>
                                    <p:animEffect transition="in" filter="fade">
                                      <p:cBhvr>
                                        <p:cTn id="68" dur="500"/>
                                        <p:tgtEl>
                                          <p:spTgt spid="64"/>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82"/>
                                        </p:tgtEl>
                                        <p:attrNameLst>
                                          <p:attrName>style.visibility</p:attrName>
                                        </p:attrNameLst>
                                      </p:cBhvr>
                                      <p:to>
                                        <p:strVal val="visible"/>
                                      </p:to>
                                    </p:set>
                                    <p:anim calcmode="lin" valueType="num">
                                      <p:cBhvr>
                                        <p:cTn id="73" dur="500" fill="hold"/>
                                        <p:tgtEl>
                                          <p:spTgt spid="82"/>
                                        </p:tgtEl>
                                        <p:attrNameLst>
                                          <p:attrName>ppt_w</p:attrName>
                                        </p:attrNameLst>
                                      </p:cBhvr>
                                      <p:tavLst>
                                        <p:tav tm="0">
                                          <p:val>
                                            <p:fltVal val="0"/>
                                          </p:val>
                                        </p:tav>
                                        <p:tav tm="100000">
                                          <p:val>
                                            <p:strVal val="#ppt_w"/>
                                          </p:val>
                                        </p:tav>
                                      </p:tavLst>
                                    </p:anim>
                                    <p:anim calcmode="lin" valueType="num">
                                      <p:cBhvr>
                                        <p:cTn id="74" dur="500" fill="hold"/>
                                        <p:tgtEl>
                                          <p:spTgt spid="82"/>
                                        </p:tgtEl>
                                        <p:attrNameLst>
                                          <p:attrName>ppt_h</p:attrName>
                                        </p:attrNameLst>
                                      </p:cBhvr>
                                      <p:tavLst>
                                        <p:tav tm="0">
                                          <p:val>
                                            <p:fltVal val="0"/>
                                          </p:val>
                                        </p:tav>
                                        <p:tav tm="100000">
                                          <p:val>
                                            <p:strVal val="#ppt_h"/>
                                          </p:val>
                                        </p:tav>
                                      </p:tavLst>
                                    </p:anim>
                                    <p:animEffect transition="in" filter="fade">
                                      <p:cBhvr>
                                        <p:cTn id="75" dur="500"/>
                                        <p:tgtEl>
                                          <p:spTgt spid="82"/>
                                        </p:tgtEl>
                                      </p:cBhvr>
                                    </p:animEffect>
                                  </p:childTnLst>
                                </p:cTn>
                              </p:par>
                              <p:par>
                                <p:cTn id="76" presetID="53" presetClass="entr" presetSubtype="16" fill="hold" nodeType="withEffect">
                                  <p:stCondLst>
                                    <p:cond delay="0"/>
                                  </p:stCondLst>
                                  <p:childTnLst>
                                    <p:set>
                                      <p:cBhvr>
                                        <p:cTn id="77" dur="1" fill="hold">
                                          <p:stCondLst>
                                            <p:cond delay="0"/>
                                          </p:stCondLst>
                                        </p:cTn>
                                        <p:tgtEl>
                                          <p:spTgt spid="46"/>
                                        </p:tgtEl>
                                        <p:attrNameLst>
                                          <p:attrName>style.visibility</p:attrName>
                                        </p:attrNameLst>
                                      </p:cBhvr>
                                      <p:to>
                                        <p:strVal val="visible"/>
                                      </p:to>
                                    </p:set>
                                    <p:anim calcmode="lin" valueType="num">
                                      <p:cBhvr>
                                        <p:cTn id="78" dur="500" fill="hold"/>
                                        <p:tgtEl>
                                          <p:spTgt spid="46"/>
                                        </p:tgtEl>
                                        <p:attrNameLst>
                                          <p:attrName>ppt_w</p:attrName>
                                        </p:attrNameLst>
                                      </p:cBhvr>
                                      <p:tavLst>
                                        <p:tav tm="0">
                                          <p:val>
                                            <p:fltVal val="0"/>
                                          </p:val>
                                        </p:tav>
                                        <p:tav tm="100000">
                                          <p:val>
                                            <p:strVal val="#ppt_w"/>
                                          </p:val>
                                        </p:tav>
                                      </p:tavLst>
                                    </p:anim>
                                    <p:anim calcmode="lin" valueType="num">
                                      <p:cBhvr>
                                        <p:cTn id="79" dur="500" fill="hold"/>
                                        <p:tgtEl>
                                          <p:spTgt spid="46"/>
                                        </p:tgtEl>
                                        <p:attrNameLst>
                                          <p:attrName>ppt_h</p:attrName>
                                        </p:attrNameLst>
                                      </p:cBhvr>
                                      <p:tavLst>
                                        <p:tav tm="0">
                                          <p:val>
                                            <p:fltVal val="0"/>
                                          </p:val>
                                        </p:tav>
                                        <p:tav tm="100000">
                                          <p:val>
                                            <p:strVal val="#ppt_h"/>
                                          </p:val>
                                        </p:tav>
                                      </p:tavLst>
                                    </p:anim>
                                    <p:animEffect transition="in" filter="fade">
                                      <p:cBhvr>
                                        <p:cTn id="80" dur="500"/>
                                        <p:tgtEl>
                                          <p:spTgt spid="46"/>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70"/>
                                        </p:tgtEl>
                                        <p:attrNameLst>
                                          <p:attrName>style.visibility</p:attrName>
                                        </p:attrNameLst>
                                      </p:cBhvr>
                                      <p:to>
                                        <p:strVal val="visible"/>
                                      </p:to>
                                    </p:set>
                                    <p:anim calcmode="lin" valueType="num">
                                      <p:cBhvr>
                                        <p:cTn id="83" dur="500" fill="hold"/>
                                        <p:tgtEl>
                                          <p:spTgt spid="70"/>
                                        </p:tgtEl>
                                        <p:attrNameLst>
                                          <p:attrName>ppt_w</p:attrName>
                                        </p:attrNameLst>
                                      </p:cBhvr>
                                      <p:tavLst>
                                        <p:tav tm="0">
                                          <p:val>
                                            <p:fltVal val="0"/>
                                          </p:val>
                                        </p:tav>
                                        <p:tav tm="100000">
                                          <p:val>
                                            <p:strVal val="#ppt_w"/>
                                          </p:val>
                                        </p:tav>
                                      </p:tavLst>
                                    </p:anim>
                                    <p:anim calcmode="lin" valueType="num">
                                      <p:cBhvr>
                                        <p:cTn id="84" dur="500" fill="hold"/>
                                        <p:tgtEl>
                                          <p:spTgt spid="70"/>
                                        </p:tgtEl>
                                        <p:attrNameLst>
                                          <p:attrName>ppt_h</p:attrName>
                                        </p:attrNameLst>
                                      </p:cBhvr>
                                      <p:tavLst>
                                        <p:tav tm="0">
                                          <p:val>
                                            <p:fltVal val="0"/>
                                          </p:val>
                                        </p:tav>
                                        <p:tav tm="100000">
                                          <p:val>
                                            <p:strVal val="#ppt_h"/>
                                          </p:val>
                                        </p:tav>
                                      </p:tavLst>
                                    </p:anim>
                                    <p:animEffect transition="in" filter="fade">
                                      <p:cBhvr>
                                        <p:cTn id="85" dur="500"/>
                                        <p:tgtEl>
                                          <p:spTgt spid="7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p:cTn id="88" dur="500" fill="hold"/>
                                        <p:tgtEl>
                                          <p:spTgt spid="65"/>
                                        </p:tgtEl>
                                        <p:attrNameLst>
                                          <p:attrName>ppt_w</p:attrName>
                                        </p:attrNameLst>
                                      </p:cBhvr>
                                      <p:tavLst>
                                        <p:tav tm="0">
                                          <p:val>
                                            <p:fltVal val="0"/>
                                          </p:val>
                                        </p:tav>
                                        <p:tav tm="100000">
                                          <p:val>
                                            <p:strVal val="#ppt_w"/>
                                          </p:val>
                                        </p:tav>
                                      </p:tavLst>
                                    </p:anim>
                                    <p:anim calcmode="lin" valueType="num">
                                      <p:cBhvr>
                                        <p:cTn id="89" dur="500" fill="hold"/>
                                        <p:tgtEl>
                                          <p:spTgt spid="65"/>
                                        </p:tgtEl>
                                        <p:attrNameLst>
                                          <p:attrName>ppt_h</p:attrName>
                                        </p:attrNameLst>
                                      </p:cBhvr>
                                      <p:tavLst>
                                        <p:tav tm="0">
                                          <p:val>
                                            <p:fltVal val="0"/>
                                          </p:val>
                                        </p:tav>
                                        <p:tav tm="100000">
                                          <p:val>
                                            <p:strVal val="#ppt_h"/>
                                          </p:val>
                                        </p:tav>
                                      </p:tavLst>
                                    </p:anim>
                                    <p:animEffect transition="in" filter="fade">
                                      <p:cBhvr>
                                        <p:cTn id="90" dur="500"/>
                                        <p:tgtEl>
                                          <p:spTgt spid="65"/>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78"/>
                                        </p:tgtEl>
                                        <p:attrNameLst>
                                          <p:attrName>style.visibility</p:attrName>
                                        </p:attrNameLst>
                                      </p:cBhvr>
                                      <p:to>
                                        <p:strVal val="visible"/>
                                      </p:to>
                                    </p:set>
                                    <p:anim calcmode="lin" valueType="num">
                                      <p:cBhvr>
                                        <p:cTn id="93" dur="500" fill="hold"/>
                                        <p:tgtEl>
                                          <p:spTgt spid="78"/>
                                        </p:tgtEl>
                                        <p:attrNameLst>
                                          <p:attrName>ppt_w</p:attrName>
                                        </p:attrNameLst>
                                      </p:cBhvr>
                                      <p:tavLst>
                                        <p:tav tm="0">
                                          <p:val>
                                            <p:fltVal val="0"/>
                                          </p:val>
                                        </p:tav>
                                        <p:tav tm="100000">
                                          <p:val>
                                            <p:strVal val="#ppt_w"/>
                                          </p:val>
                                        </p:tav>
                                      </p:tavLst>
                                    </p:anim>
                                    <p:anim calcmode="lin" valueType="num">
                                      <p:cBhvr>
                                        <p:cTn id="94" dur="500" fill="hold"/>
                                        <p:tgtEl>
                                          <p:spTgt spid="78"/>
                                        </p:tgtEl>
                                        <p:attrNameLst>
                                          <p:attrName>ppt_h</p:attrName>
                                        </p:attrNameLst>
                                      </p:cBhvr>
                                      <p:tavLst>
                                        <p:tav tm="0">
                                          <p:val>
                                            <p:fltVal val="0"/>
                                          </p:val>
                                        </p:tav>
                                        <p:tav tm="100000">
                                          <p:val>
                                            <p:strVal val="#ppt_h"/>
                                          </p:val>
                                        </p:tav>
                                      </p:tavLst>
                                    </p:anim>
                                    <p:animEffect transition="in" filter="fade">
                                      <p:cBhvr>
                                        <p:cTn id="95" dur="500"/>
                                        <p:tgtEl>
                                          <p:spTgt spid="78"/>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nodeType="clickEffect">
                                  <p:stCondLst>
                                    <p:cond delay="0"/>
                                  </p:stCondLst>
                                  <p:childTnLst>
                                    <p:set>
                                      <p:cBhvr>
                                        <p:cTn id="99" dur="1" fill="hold">
                                          <p:stCondLst>
                                            <p:cond delay="0"/>
                                          </p:stCondLst>
                                        </p:cTn>
                                        <p:tgtEl>
                                          <p:spTgt spid="61"/>
                                        </p:tgtEl>
                                        <p:attrNameLst>
                                          <p:attrName>style.visibility</p:attrName>
                                        </p:attrNameLst>
                                      </p:cBhvr>
                                      <p:to>
                                        <p:strVal val="visible"/>
                                      </p:to>
                                    </p:set>
                                    <p:anim calcmode="lin" valueType="num">
                                      <p:cBhvr>
                                        <p:cTn id="100" dur="500" fill="hold"/>
                                        <p:tgtEl>
                                          <p:spTgt spid="61"/>
                                        </p:tgtEl>
                                        <p:attrNameLst>
                                          <p:attrName>ppt_w</p:attrName>
                                        </p:attrNameLst>
                                      </p:cBhvr>
                                      <p:tavLst>
                                        <p:tav tm="0">
                                          <p:val>
                                            <p:fltVal val="0"/>
                                          </p:val>
                                        </p:tav>
                                        <p:tav tm="100000">
                                          <p:val>
                                            <p:strVal val="#ppt_w"/>
                                          </p:val>
                                        </p:tav>
                                      </p:tavLst>
                                    </p:anim>
                                    <p:anim calcmode="lin" valueType="num">
                                      <p:cBhvr>
                                        <p:cTn id="101" dur="500" fill="hold"/>
                                        <p:tgtEl>
                                          <p:spTgt spid="61"/>
                                        </p:tgtEl>
                                        <p:attrNameLst>
                                          <p:attrName>ppt_h</p:attrName>
                                        </p:attrNameLst>
                                      </p:cBhvr>
                                      <p:tavLst>
                                        <p:tav tm="0">
                                          <p:val>
                                            <p:fltVal val="0"/>
                                          </p:val>
                                        </p:tav>
                                        <p:tav tm="100000">
                                          <p:val>
                                            <p:strVal val="#ppt_h"/>
                                          </p:val>
                                        </p:tav>
                                      </p:tavLst>
                                    </p:anim>
                                    <p:animEffect transition="in" filter="fade">
                                      <p:cBhvr>
                                        <p:cTn id="102" dur="500"/>
                                        <p:tgtEl>
                                          <p:spTgt spid="61"/>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500" fill="hold"/>
                                        <p:tgtEl>
                                          <p:spTgt spid="66"/>
                                        </p:tgtEl>
                                        <p:attrNameLst>
                                          <p:attrName>ppt_w</p:attrName>
                                        </p:attrNameLst>
                                      </p:cBhvr>
                                      <p:tavLst>
                                        <p:tav tm="0">
                                          <p:val>
                                            <p:fltVal val="0"/>
                                          </p:val>
                                        </p:tav>
                                        <p:tav tm="100000">
                                          <p:val>
                                            <p:strVal val="#ppt_w"/>
                                          </p:val>
                                        </p:tav>
                                      </p:tavLst>
                                    </p:anim>
                                    <p:anim calcmode="lin" valueType="num">
                                      <p:cBhvr>
                                        <p:cTn id="106" dur="500" fill="hold"/>
                                        <p:tgtEl>
                                          <p:spTgt spid="66"/>
                                        </p:tgtEl>
                                        <p:attrNameLst>
                                          <p:attrName>ppt_h</p:attrName>
                                        </p:attrNameLst>
                                      </p:cBhvr>
                                      <p:tavLst>
                                        <p:tav tm="0">
                                          <p:val>
                                            <p:fltVal val="0"/>
                                          </p:val>
                                        </p:tav>
                                        <p:tav tm="100000">
                                          <p:val>
                                            <p:strVal val="#ppt_h"/>
                                          </p:val>
                                        </p:tav>
                                      </p:tavLst>
                                    </p:anim>
                                    <p:animEffect transition="in" filter="fade">
                                      <p:cBhvr>
                                        <p:cTn id="107" dur="500"/>
                                        <p:tgtEl>
                                          <p:spTgt spid="66"/>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69"/>
                                        </p:tgtEl>
                                        <p:attrNameLst>
                                          <p:attrName>style.visibility</p:attrName>
                                        </p:attrNameLst>
                                      </p:cBhvr>
                                      <p:to>
                                        <p:strVal val="visible"/>
                                      </p:to>
                                    </p:set>
                                    <p:anim calcmode="lin" valueType="num">
                                      <p:cBhvr>
                                        <p:cTn id="110" dur="500" fill="hold"/>
                                        <p:tgtEl>
                                          <p:spTgt spid="69"/>
                                        </p:tgtEl>
                                        <p:attrNameLst>
                                          <p:attrName>ppt_w</p:attrName>
                                        </p:attrNameLst>
                                      </p:cBhvr>
                                      <p:tavLst>
                                        <p:tav tm="0">
                                          <p:val>
                                            <p:fltVal val="0"/>
                                          </p:val>
                                        </p:tav>
                                        <p:tav tm="100000">
                                          <p:val>
                                            <p:strVal val="#ppt_w"/>
                                          </p:val>
                                        </p:tav>
                                      </p:tavLst>
                                    </p:anim>
                                    <p:anim calcmode="lin" valueType="num">
                                      <p:cBhvr>
                                        <p:cTn id="111" dur="500" fill="hold"/>
                                        <p:tgtEl>
                                          <p:spTgt spid="69"/>
                                        </p:tgtEl>
                                        <p:attrNameLst>
                                          <p:attrName>ppt_h</p:attrName>
                                        </p:attrNameLst>
                                      </p:cBhvr>
                                      <p:tavLst>
                                        <p:tav tm="0">
                                          <p:val>
                                            <p:fltVal val="0"/>
                                          </p:val>
                                        </p:tav>
                                        <p:tav tm="100000">
                                          <p:val>
                                            <p:strVal val="#ppt_h"/>
                                          </p:val>
                                        </p:tav>
                                      </p:tavLst>
                                    </p:anim>
                                    <p:animEffect transition="in" filter="fade">
                                      <p:cBhvr>
                                        <p:cTn id="112" dur="500"/>
                                        <p:tgtEl>
                                          <p:spTgt spid="69"/>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79"/>
                                        </p:tgtEl>
                                        <p:attrNameLst>
                                          <p:attrName>style.visibility</p:attrName>
                                        </p:attrNameLst>
                                      </p:cBhvr>
                                      <p:to>
                                        <p:strVal val="visible"/>
                                      </p:to>
                                    </p:set>
                                    <p:anim calcmode="lin" valueType="num">
                                      <p:cBhvr>
                                        <p:cTn id="115" dur="500" fill="hold"/>
                                        <p:tgtEl>
                                          <p:spTgt spid="79"/>
                                        </p:tgtEl>
                                        <p:attrNameLst>
                                          <p:attrName>ppt_w</p:attrName>
                                        </p:attrNameLst>
                                      </p:cBhvr>
                                      <p:tavLst>
                                        <p:tav tm="0">
                                          <p:val>
                                            <p:fltVal val="0"/>
                                          </p:val>
                                        </p:tav>
                                        <p:tav tm="100000">
                                          <p:val>
                                            <p:strVal val="#ppt_w"/>
                                          </p:val>
                                        </p:tav>
                                      </p:tavLst>
                                    </p:anim>
                                    <p:anim calcmode="lin" valueType="num">
                                      <p:cBhvr>
                                        <p:cTn id="116" dur="500" fill="hold"/>
                                        <p:tgtEl>
                                          <p:spTgt spid="79"/>
                                        </p:tgtEl>
                                        <p:attrNameLst>
                                          <p:attrName>ppt_h</p:attrName>
                                        </p:attrNameLst>
                                      </p:cBhvr>
                                      <p:tavLst>
                                        <p:tav tm="0">
                                          <p:val>
                                            <p:fltVal val="0"/>
                                          </p:val>
                                        </p:tav>
                                        <p:tav tm="100000">
                                          <p:val>
                                            <p:strVal val="#ppt_h"/>
                                          </p:val>
                                        </p:tav>
                                      </p:tavLst>
                                    </p:anim>
                                    <p:animEffect transition="in" filter="fade">
                                      <p:cBhvr>
                                        <p:cTn id="117" dur="500"/>
                                        <p:tgtEl>
                                          <p:spTgt spid="79"/>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83"/>
                                        </p:tgtEl>
                                        <p:attrNameLst>
                                          <p:attrName>style.visibility</p:attrName>
                                        </p:attrNameLst>
                                      </p:cBhvr>
                                      <p:to>
                                        <p:strVal val="visible"/>
                                      </p:to>
                                    </p:set>
                                    <p:anim calcmode="lin" valueType="num">
                                      <p:cBhvr>
                                        <p:cTn id="120" dur="500" fill="hold"/>
                                        <p:tgtEl>
                                          <p:spTgt spid="83"/>
                                        </p:tgtEl>
                                        <p:attrNameLst>
                                          <p:attrName>ppt_w</p:attrName>
                                        </p:attrNameLst>
                                      </p:cBhvr>
                                      <p:tavLst>
                                        <p:tav tm="0">
                                          <p:val>
                                            <p:fltVal val="0"/>
                                          </p:val>
                                        </p:tav>
                                        <p:tav tm="100000">
                                          <p:val>
                                            <p:strVal val="#ppt_w"/>
                                          </p:val>
                                        </p:tav>
                                      </p:tavLst>
                                    </p:anim>
                                    <p:anim calcmode="lin" valueType="num">
                                      <p:cBhvr>
                                        <p:cTn id="121" dur="500" fill="hold"/>
                                        <p:tgtEl>
                                          <p:spTgt spid="83"/>
                                        </p:tgtEl>
                                        <p:attrNameLst>
                                          <p:attrName>ppt_h</p:attrName>
                                        </p:attrNameLst>
                                      </p:cBhvr>
                                      <p:tavLst>
                                        <p:tav tm="0">
                                          <p:val>
                                            <p:fltVal val="0"/>
                                          </p:val>
                                        </p:tav>
                                        <p:tav tm="100000">
                                          <p:val>
                                            <p:strVal val="#ppt_h"/>
                                          </p:val>
                                        </p:tav>
                                      </p:tavLst>
                                    </p:anim>
                                    <p:animEffect transition="in" filter="fade">
                                      <p:cBhvr>
                                        <p:cTn id="122" dur="500"/>
                                        <p:tgtEl>
                                          <p:spTgt spid="83"/>
                                        </p:tgtEl>
                                      </p:cBhvr>
                                    </p:animEffect>
                                  </p:childTnLst>
                                </p:cTn>
                              </p:par>
                            </p:childTnLst>
                          </p:cTn>
                        </p:par>
                      </p:childTnLst>
                    </p:cTn>
                  </p:par>
                  <p:par>
                    <p:cTn id="123" fill="hold">
                      <p:stCondLst>
                        <p:cond delay="indefinite"/>
                      </p:stCondLst>
                      <p:childTnLst>
                        <p:par>
                          <p:cTn id="124" fill="hold">
                            <p:stCondLst>
                              <p:cond delay="0"/>
                            </p:stCondLst>
                            <p:childTnLst>
                              <p:par>
                                <p:cTn id="125" presetID="53" presetClass="entr" presetSubtype="16" fill="hold" nodeType="clickEffect">
                                  <p:stCondLst>
                                    <p:cond delay="0"/>
                                  </p:stCondLst>
                                  <p:childTnLst>
                                    <p:set>
                                      <p:cBhvr>
                                        <p:cTn id="126" dur="1" fill="hold">
                                          <p:stCondLst>
                                            <p:cond delay="0"/>
                                          </p:stCondLst>
                                        </p:cTn>
                                        <p:tgtEl>
                                          <p:spTgt spid="5"/>
                                        </p:tgtEl>
                                        <p:attrNameLst>
                                          <p:attrName>style.visibility</p:attrName>
                                        </p:attrNameLst>
                                      </p:cBhvr>
                                      <p:to>
                                        <p:strVal val="visible"/>
                                      </p:to>
                                    </p:set>
                                    <p:anim calcmode="lin" valueType="num">
                                      <p:cBhvr>
                                        <p:cTn id="127" dur="500" fill="hold"/>
                                        <p:tgtEl>
                                          <p:spTgt spid="5"/>
                                        </p:tgtEl>
                                        <p:attrNameLst>
                                          <p:attrName>ppt_w</p:attrName>
                                        </p:attrNameLst>
                                      </p:cBhvr>
                                      <p:tavLst>
                                        <p:tav tm="0">
                                          <p:val>
                                            <p:fltVal val="0"/>
                                          </p:val>
                                        </p:tav>
                                        <p:tav tm="100000">
                                          <p:val>
                                            <p:strVal val="#ppt_w"/>
                                          </p:val>
                                        </p:tav>
                                      </p:tavLst>
                                    </p:anim>
                                    <p:anim calcmode="lin" valueType="num">
                                      <p:cBhvr>
                                        <p:cTn id="128" dur="500" fill="hold"/>
                                        <p:tgtEl>
                                          <p:spTgt spid="5"/>
                                        </p:tgtEl>
                                        <p:attrNameLst>
                                          <p:attrName>ppt_h</p:attrName>
                                        </p:attrNameLst>
                                      </p:cBhvr>
                                      <p:tavLst>
                                        <p:tav tm="0">
                                          <p:val>
                                            <p:fltVal val="0"/>
                                          </p:val>
                                        </p:tav>
                                        <p:tav tm="100000">
                                          <p:val>
                                            <p:strVal val="#ppt_h"/>
                                          </p:val>
                                        </p:tav>
                                      </p:tavLst>
                                    </p:anim>
                                    <p:animEffect transition="in" filter="fade">
                                      <p:cBhvr>
                                        <p:cTn id="129" dur="500"/>
                                        <p:tgtEl>
                                          <p:spTgt spid="5"/>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6"/>
                                        </p:tgtEl>
                                        <p:attrNameLst>
                                          <p:attrName>style.visibility</p:attrName>
                                        </p:attrNameLst>
                                      </p:cBhvr>
                                      <p:to>
                                        <p:strVal val="visible"/>
                                      </p:to>
                                    </p:set>
                                    <p:anim calcmode="lin" valueType="num">
                                      <p:cBhvr>
                                        <p:cTn id="132" dur="500" fill="hold"/>
                                        <p:tgtEl>
                                          <p:spTgt spid="6"/>
                                        </p:tgtEl>
                                        <p:attrNameLst>
                                          <p:attrName>ppt_w</p:attrName>
                                        </p:attrNameLst>
                                      </p:cBhvr>
                                      <p:tavLst>
                                        <p:tav tm="0">
                                          <p:val>
                                            <p:fltVal val="0"/>
                                          </p:val>
                                        </p:tav>
                                        <p:tav tm="100000">
                                          <p:val>
                                            <p:strVal val="#ppt_w"/>
                                          </p:val>
                                        </p:tav>
                                      </p:tavLst>
                                    </p:anim>
                                    <p:anim calcmode="lin" valueType="num">
                                      <p:cBhvr>
                                        <p:cTn id="133" dur="500" fill="hold"/>
                                        <p:tgtEl>
                                          <p:spTgt spid="6"/>
                                        </p:tgtEl>
                                        <p:attrNameLst>
                                          <p:attrName>ppt_h</p:attrName>
                                        </p:attrNameLst>
                                      </p:cBhvr>
                                      <p:tavLst>
                                        <p:tav tm="0">
                                          <p:val>
                                            <p:fltVal val="0"/>
                                          </p:val>
                                        </p:tav>
                                        <p:tav tm="100000">
                                          <p:val>
                                            <p:strVal val="#ppt_h"/>
                                          </p:val>
                                        </p:tav>
                                      </p:tavLst>
                                    </p:anim>
                                    <p:animEffect transition="in" filter="fade">
                                      <p:cBhvr>
                                        <p:cTn id="134" dur="500"/>
                                        <p:tgtEl>
                                          <p:spTgt spid="6"/>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7"/>
                                        </p:tgtEl>
                                        <p:attrNameLst>
                                          <p:attrName>style.visibility</p:attrName>
                                        </p:attrNameLst>
                                      </p:cBhvr>
                                      <p:to>
                                        <p:strVal val="visible"/>
                                      </p:to>
                                    </p:set>
                                    <p:anim calcmode="lin" valueType="num">
                                      <p:cBhvr>
                                        <p:cTn id="137" dur="500" fill="hold"/>
                                        <p:tgtEl>
                                          <p:spTgt spid="7"/>
                                        </p:tgtEl>
                                        <p:attrNameLst>
                                          <p:attrName>ppt_w</p:attrName>
                                        </p:attrNameLst>
                                      </p:cBhvr>
                                      <p:tavLst>
                                        <p:tav tm="0">
                                          <p:val>
                                            <p:fltVal val="0"/>
                                          </p:val>
                                        </p:tav>
                                        <p:tav tm="100000">
                                          <p:val>
                                            <p:strVal val="#ppt_w"/>
                                          </p:val>
                                        </p:tav>
                                      </p:tavLst>
                                    </p:anim>
                                    <p:anim calcmode="lin" valueType="num">
                                      <p:cBhvr>
                                        <p:cTn id="138" dur="500" fill="hold"/>
                                        <p:tgtEl>
                                          <p:spTgt spid="7"/>
                                        </p:tgtEl>
                                        <p:attrNameLst>
                                          <p:attrName>ppt_h</p:attrName>
                                        </p:attrNameLst>
                                      </p:cBhvr>
                                      <p:tavLst>
                                        <p:tav tm="0">
                                          <p:val>
                                            <p:fltVal val="0"/>
                                          </p:val>
                                        </p:tav>
                                        <p:tav tm="100000">
                                          <p:val>
                                            <p:strVal val="#ppt_h"/>
                                          </p:val>
                                        </p:tav>
                                      </p:tavLst>
                                    </p:anim>
                                    <p:animEffect transition="in" filter="fade">
                                      <p:cBhvr>
                                        <p:cTn id="139" dur="500"/>
                                        <p:tgtEl>
                                          <p:spTgt spid="7"/>
                                        </p:tgtEl>
                                      </p:cBhvr>
                                    </p:animEffect>
                                  </p:childTnLst>
                                </p:cTn>
                              </p:par>
                              <p:par>
                                <p:cTn id="140" presetID="53" presetClass="entr" presetSubtype="16" fill="hold" nodeType="withEffect">
                                  <p:stCondLst>
                                    <p:cond delay="0"/>
                                  </p:stCondLst>
                                  <p:childTnLst>
                                    <p:set>
                                      <p:cBhvr>
                                        <p:cTn id="141" dur="1" fill="hold">
                                          <p:stCondLst>
                                            <p:cond delay="0"/>
                                          </p:stCondLst>
                                        </p:cTn>
                                        <p:tgtEl>
                                          <p:spTgt spid="8"/>
                                        </p:tgtEl>
                                        <p:attrNameLst>
                                          <p:attrName>style.visibility</p:attrName>
                                        </p:attrNameLst>
                                      </p:cBhvr>
                                      <p:to>
                                        <p:strVal val="visible"/>
                                      </p:to>
                                    </p:set>
                                    <p:anim calcmode="lin" valueType="num">
                                      <p:cBhvr>
                                        <p:cTn id="142" dur="500" fill="hold"/>
                                        <p:tgtEl>
                                          <p:spTgt spid="8"/>
                                        </p:tgtEl>
                                        <p:attrNameLst>
                                          <p:attrName>ppt_w</p:attrName>
                                        </p:attrNameLst>
                                      </p:cBhvr>
                                      <p:tavLst>
                                        <p:tav tm="0">
                                          <p:val>
                                            <p:fltVal val="0"/>
                                          </p:val>
                                        </p:tav>
                                        <p:tav tm="100000">
                                          <p:val>
                                            <p:strVal val="#ppt_w"/>
                                          </p:val>
                                        </p:tav>
                                      </p:tavLst>
                                    </p:anim>
                                    <p:anim calcmode="lin" valueType="num">
                                      <p:cBhvr>
                                        <p:cTn id="143" dur="500" fill="hold"/>
                                        <p:tgtEl>
                                          <p:spTgt spid="8"/>
                                        </p:tgtEl>
                                        <p:attrNameLst>
                                          <p:attrName>ppt_h</p:attrName>
                                        </p:attrNameLst>
                                      </p:cBhvr>
                                      <p:tavLst>
                                        <p:tav tm="0">
                                          <p:val>
                                            <p:fltVal val="0"/>
                                          </p:val>
                                        </p:tav>
                                        <p:tav tm="100000">
                                          <p:val>
                                            <p:strVal val="#ppt_h"/>
                                          </p:val>
                                        </p:tav>
                                      </p:tavLst>
                                    </p:anim>
                                    <p:animEffect transition="in" filter="fade">
                                      <p:cBhvr>
                                        <p:cTn id="144" dur="500"/>
                                        <p:tgtEl>
                                          <p:spTgt spid="8"/>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14"/>
                                        </p:tgtEl>
                                        <p:attrNameLst>
                                          <p:attrName>style.visibility</p:attrName>
                                        </p:attrNameLst>
                                      </p:cBhvr>
                                      <p:to>
                                        <p:strVal val="visible"/>
                                      </p:to>
                                    </p:set>
                                    <p:anim calcmode="lin" valueType="num">
                                      <p:cBhvr>
                                        <p:cTn id="147" dur="500" fill="hold"/>
                                        <p:tgtEl>
                                          <p:spTgt spid="14"/>
                                        </p:tgtEl>
                                        <p:attrNameLst>
                                          <p:attrName>ppt_w</p:attrName>
                                        </p:attrNameLst>
                                      </p:cBhvr>
                                      <p:tavLst>
                                        <p:tav tm="0">
                                          <p:val>
                                            <p:fltVal val="0"/>
                                          </p:val>
                                        </p:tav>
                                        <p:tav tm="100000">
                                          <p:val>
                                            <p:strVal val="#ppt_w"/>
                                          </p:val>
                                        </p:tav>
                                      </p:tavLst>
                                    </p:anim>
                                    <p:anim calcmode="lin" valueType="num">
                                      <p:cBhvr>
                                        <p:cTn id="148" dur="500" fill="hold"/>
                                        <p:tgtEl>
                                          <p:spTgt spid="14"/>
                                        </p:tgtEl>
                                        <p:attrNameLst>
                                          <p:attrName>ppt_h</p:attrName>
                                        </p:attrNameLst>
                                      </p:cBhvr>
                                      <p:tavLst>
                                        <p:tav tm="0">
                                          <p:val>
                                            <p:fltVal val="0"/>
                                          </p:val>
                                        </p:tav>
                                        <p:tav tm="100000">
                                          <p:val>
                                            <p:strVal val="#ppt_h"/>
                                          </p:val>
                                        </p:tav>
                                      </p:tavLst>
                                    </p:anim>
                                    <p:animEffect transition="in" filter="fade">
                                      <p:cBhvr>
                                        <p:cTn id="1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0" grpId="0"/>
      <p:bldP spid="80" grpId="1"/>
      <p:bldP spid="81" grpId="0"/>
      <p:bldP spid="81" grpId="1"/>
      <p:bldP spid="82" grpId="0"/>
      <p:bldP spid="82" grpId="1"/>
      <p:bldP spid="83" grpId="0"/>
      <p:bldP spid="83" grpId="1"/>
      <p:bldP spid="4" grpId="0"/>
      <p:bldP spid="6" grpId="0" animBg="1"/>
      <p:bldP spid="6" grpId="1" animBg="1"/>
      <p:bldP spid="7" grpId="0" animBg="1"/>
      <p:bldP spid="7" grpId="1" animBg="1"/>
      <p:bldP spid="14" grpId="0"/>
      <p:bldP spid="1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A0D4366E-487B-7F01-85D5-AB5453710D5A}"/>
              </a:ext>
            </a:extLst>
          </p:cNvPr>
          <p:cNvSpPr txBox="1"/>
          <p:nvPr/>
        </p:nvSpPr>
        <p:spPr>
          <a:xfrm>
            <a:off x="4133809" y="496476"/>
            <a:ext cx="326884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chemeClr val="tx2"/>
                </a:solidFill>
                <a:effectLst/>
                <a:uLnTx/>
                <a:uFillTx/>
                <a:cs typeface="+mn-ea"/>
                <a:sym typeface="+mn-lt"/>
              </a:rPr>
              <a:t>  网络证券交易系统</a:t>
            </a:r>
          </a:p>
        </p:txBody>
      </p:sp>
      <p:sp>
        <p:nvSpPr>
          <p:cNvPr id="5" name="文本框 4">
            <a:extLst>
              <a:ext uri="{FF2B5EF4-FFF2-40B4-BE49-F238E27FC236}">
                <a16:creationId xmlns:a16="http://schemas.microsoft.com/office/drawing/2014/main" id="{EADF9535-ADBE-8C13-BF35-42D59E53C4E7}"/>
              </a:ext>
            </a:extLst>
          </p:cNvPr>
          <p:cNvSpPr txBox="1"/>
          <p:nvPr/>
        </p:nvSpPr>
        <p:spPr>
          <a:xfrm>
            <a:off x="4147061" y="14039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7" name="矩形 6">
            <a:extLst>
              <a:ext uri="{FF2B5EF4-FFF2-40B4-BE49-F238E27FC236}">
                <a16:creationId xmlns:a16="http://schemas.microsoft.com/office/drawing/2014/main" id="{AE664905-1079-8A0E-6585-F96FA5B6FDB3}"/>
              </a:ext>
            </a:extLst>
          </p:cNvPr>
          <p:cNvSpPr/>
          <p:nvPr/>
        </p:nvSpPr>
        <p:spPr>
          <a:xfrm>
            <a:off x="431223" y="1495182"/>
            <a:ext cx="1391849" cy="4423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前台报盘机</a:t>
            </a:r>
          </a:p>
        </p:txBody>
      </p:sp>
      <p:sp>
        <p:nvSpPr>
          <p:cNvPr id="8" name="矩形 7">
            <a:extLst>
              <a:ext uri="{FF2B5EF4-FFF2-40B4-BE49-F238E27FC236}">
                <a16:creationId xmlns:a16="http://schemas.microsoft.com/office/drawing/2014/main" id="{D46E27C3-7A30-5058-00AD-4B1F04861431}"/>
              </a:ext>
            </a:extLst>
          </p:cNvPr>
          <p:cNvSpPr/>
          <p:nvPr/>
        </p:nvSpPr>
        <p:spPr>
          <a:xfrm>
            <a:off x="431222" y="2734489"/>
            <a:ext cx="1391849" cy="4616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通讯服务器</a:t>
            </a:r>
          </a:p>
        </p:txBody>
      </p:sp>
      <p:sp>
        <p:nvSpPr>
          <p:cNvPr id="9" name="矩形 8">
            <a:extLst>
              <a:ext uri="{FF2B5EF4-FFF2-40B4-BE49-F238E27FC236}">
                <a16:creationId xmlns:a16="http://schemas.microsoft.com/office/drawing/2014/main" id="{FD5CE936-7E5B-21B0-821F-8CCD3807602D}"/>
              </a:ext>
            </a:extLst>
          </p:cNvPr>
          <p:cNvSpPr/>
          <p:nvPr/>
        </p:nvSpPr>
        <p:spPr>
          <a:xfrm>
            <a:off x="3687919" y="2049940"/>
            <a:ext cx="1025704" cy="4168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协调器</a:t>
            </a:r>
          </a:p>
        </p:txBody>
      </p:sp>
      <p:sp>
        <p:nvSpPr>
          <p:cNvPr id="10" name="矩形 9">
            <a:extLst>
              <a:ext uri="{FF2B5EF4-FFF2-40B4-BE49-F238E27FC236}">
                <a16:creationId xmlns:a16="http://schemas.microsoft.com/office/drawing/2014/main" id="{4A994E34-29AC-53C7-6DAE-E910F4C312B7}"/>
              </a:ext>
            </a:extLst>
          </p:cNvPr>
          <p:cNvSpPr/>
          <p:nvPr/>
        </p:nvSpPr>
        <p:spPr>
          <a:xfrm>
            <a:off x="4215514" y="2755606"/>
            <a:ext cx="2274739" cy="4168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撮合器</a:t>
            </a:r>
          </a:p>
        </p:txBody>
      </p:sp>
      <p:sp>
        <p:nvSpPr>
          <p:cNvPr id="11" name="矩形 10">
            <a:extLst>
              <a:ext uri="{FF2B5EF4-FFF2-40B4-BE49-F238E27FC236}">
                <a16:creationId xmlns:a16="http://schemas.microsoft.com/office/drawing/2014/main" id="{649742A9-C966-0D0E-A8B2-2F5D9B3D1B6E}"/>
              </a:ext>
            </a:extLst>
          </p:cNvPr>
          <p:cNvSpPr/>
          <p:nvPr/>
        </p:nvSpPr>
        <p:spPr>
          <a:xfrm>
            <a:off x="5704589" y="4458291"/>
            <a:ext cx="1353247" cy="6113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日志内存</a:t>
            </a:r>
          </a:p>
        </p:txBody>
      </p:sp>
      <p:sp>
        <p:nvSpPr>
          <p:cNvPr id="12" name="矩形 11">
            <a:extLst>
              <a:ext uri="{FF2B5EF4-FFF2-40B4-BE49-F238E27FC236}">
                <a16:creationId xmlns:a16="http://schemas.microsoft.com/office/drawing/2014/main" id="{98328C27-42CC-18B3-F9A4-CBBFCC48C8A7}"/>
              </a:ext>
            </a:extLst>
          </p:cNvPr>
          <p:cNvSpPr/>
          <p:nvPr/>
        </p:nvSpPr>
        <p:spPr>
          <a:xfrm>
            <a:off x="8651129" y="2793904"/>
            <a:ext cx="2274739" cy="4168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撮合器</a:t>
            </a:r>
          </a:p>
        </p:txBody>
      </p:sp>
      <p:sp>
        <p:nvSpPr>
          <p:cNvPr id="13" name="矩形 12">
            <a:extLst>
              <a:ext uri="{FF2B5EF4-FFF2-40B4-BE49-F238E27FC236}">
                <a16:creationId xmlns:a16="http://schemas.microsoft.com/office/drawing/2014/main" id="{066F8EA8-784F-3D6A-7E16-DE3E5D9FCDC9}"/>
              </a:ext>
            </a:extLst>
          </p:cNvPr>
          <p:cNvSpPr/>
          <p:nvPr/>
        </p:nvSpPr>
        <p:spPr>
          <a:xfrm>
            <a:off x="9706677" y="3919465"/>
            <a:ext cx="1044010" cy="6113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日志内存</a:t>
            </a:r>
          </a:p>
        </p:txBody>
      </p:sp>
      <p:sp>
        <p:nvSpPr>
          <p:cNvPr id="14" name="矩形 13">
            <a:extLst>
              <a:ext uri="{FF2B5EF4-FFF2-40B4-BE49-F238E27FC236}">
                <a16:creationId xmlns:a16="http://schemas.microsoft.com/office/drawing/2014/main" id="{C89C8D2D-ED5E-4756-72B4-7F7C94F7FFEF}"/>
              </a:ext>
            </a:extLst>
          </p:cNvPr>
          <p:cNvSpPr/>
          <p:nvPr/>
        </p:nvSpPr>
        <p:spPr>
          <a:xfrm>
            <a:off x="7870631" y="2046848"/>
            <a:ext cx="1025704" cy="4116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协调器</a:t>
            </a:r>
          </a:p>
        </p:txBody>
      </p:sp>
      <p:sp>
        <p:nvSpPr>
          <p:cNvPr id="15" name="矩形 14">
            <a:extLst>
              <a:ext uri="{FF2B5EF4-FFF2-40B4-BE49-F238E27FC236}">
                <a16:creationId xmlns:a16="http://schemas.microsoft.com/office/drawing/2014/main" id="{DCB4CB0D-888C-9802-2E22-44011DA1AADD}"/>
              </a:ext>
            </a:extLst>
          </p:cNvPr>
          <p:cNvSpPr/>
          <p:nvPr/>
        </p:nvSpPr>
        <p:spPr>
          <a:xfrm>
            <a:off x="8316671" y="3930389"/>
            <a:ext cx="1044010" cy="6113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内存数据区</a:t>
            </a:r>
          </a:p>
        </p:txBody>
      </p:sp>
      <p:sp>
        <p:nvSpPr>
          <p:cNvPr id="16" name="矩形 15">
            <a:extLst>
              <a:ext uri="{FF2B5EF4-FFF2-40B4-BE49-F238E27FC236}">
                <a16:creationId xmlns:a16="http://schemas.microsoft.com/office/drawing/2014/main" id="{3C599682-EDB5-1C46-7AC8-C206FA128254}"/>
              </a:ext>
            </a:extLst>
          </p:cNvPr>
          <p:cNvSpPr/>
          <p:nvPr/>
        </p:nvSpPr>
        <p:spPr>
          <a:xfrm>
            <a:off x="7049867" y="5699933"/>
            <a:ext cx="1205059" cy="6982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日志文件</a:t>
            </a:r>
          </a:p>
        </p:txBody>
      </p:sp>
      <p:sp>
        <p:nvSpPr>
          <p:cNvPr id="17" name="矩形 16">
            <a:extLst>
              <a:ext uri="{FF2B5EF4-FFF2-40B4-BE49-F238E27FC236}">
                <a16:creationId xmlns:a16="http://schemas.microsoft.com/office/drawing/2014/main" id="{4107DCE0-A66B-D04E-D385-6F6492774861}"/>
              </a:ext>
            </a:extLst>
          </p:cNvPr>
          <p:cNvSpPr/>
          <p:nvPr/>
        </p:nvSpPr>
        <p:spPr>
          <a:xfrm>
            <a:off x="8403387" y="4830808"/>
            <a:ext cx="909714" cy="4305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复制器</a:t>
            </a:r>
          </a:p>
        </p:txBody>
      </p:sp>
      <p:sp>
        <p:nvSpPr>
          <p:cNvPr id="18" name="矩形 17">
            <a:extLst>
              <a:ext uri="{FF2B5EF4-FFF2-40B4-BE49-F238E27FC236}">
                <a16:creationId xmlns:a16="http://schemas.microsoft.com/office/drawing/2014/main" id="{45562045-828E-FF6C-C65B-84746CAFA356}"/>
              </a:ext>
            </a:extLst>
          </p:cNvPr>
          <p:cNvSpPr/>
          <p:nvPr/>
        </p:nvSpPr>
        <p:spPr>
          <a:xfrm>
            <a:off x="3842518" y="4464346"/>
            <a:ext cx="944767" cy="6113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内存数据区</a:t>
            </a:r>
          </a:p>
        </p:txBody>
      </p:sp>
      <p:cxnSp>
        <p:nvCxnSpPr>
          <p:cNvPr id="20" name="直接箭头连接符 19">
            <a:extLst>
              <a:ext uri="{FF2B5EF4-FFF2-40B4-BE49-F238E27FC236}">
                <a16:creationId xmlns:a16="http://schemas.microsoft.com/office/drawing/2014/main" id="{AC4A6043-B418-7921-C891-D833F88F48A4}"/>
              </a:ext>
            </a:extLst>
          </p:cNvPr>
          <p:cNvCxnSpPr>
            <a:cxnSpLocks/>
            <a:stCxn id="7" idx="2"/>
            <a:endCxn id="8" idx="0"/>
          </p:cNvCxnSpPr>
          <p:nvPr/>
        </p:nvCxnSpPr>
        <p:spPr>
          <a:xfrm flipH="1">
            <a:off x="1127147" y="1937555"/>
            <a:ext cx="1" cy="7969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2A3C5916-4681-EAE7-3915-DD82299821F4}"/>
              </a:ext>
            </a:extLst>
          </p:cNvPr>
          <p:cNvCxnSpPr>
            <a:cxnSpLocks/>
            <a:stCxn id="8" idx="3"/>
            <a:endCxn id="10" idx="1"/>
          </p:cNvCxnSpPr>
          <p:nvPr/>
        </p:nvCxnSpPr>
        <p:spPr>
          <a:xfrm flipV="1">
            <a:off x="1823071" y="2964049"/>
            <a:ext cx="2392443" cy="12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id="{322FA437-0CDC-B2DE-FCBD-2B477DF51058}"/>
              </a:ext>
            </a:extLst>
          </p:cNvPr>
          <p:cNvCxnSpPr>
            <a:cxnSpLocks/>
            <a:endCxn id="18" idx="0"/>
          </p:cNvCxnSpPr>
          <p:nvPr/>
        </p:nvCxnSpPr>
        <p:spPr>
          <a:xfrm>
            <a:off x="4296406" y="3177304"/>
            <a:ext cx="18496" cy="12870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id="{F6727D72-841C-6112-7F62-08E0D2432E72}"/>
              </a:ext>
            </a:extLst>
          </p:cNvPr>
          <p:cNvCxnSpPr>
            <a:cxnSpLocks/>
          </p:cNvCxnSpPr>
          <p:nvPr/>
        </p:nvCxnSpPr>
        <p:spPr>
          <a:xfrm>
            <a:off x="5974842" y="3172492"/>
            <a:ext cx="0" cy="12857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E3045A74-2153-B077-2717-A5FB9B058702}"/>
              </a:ext>
            </a:extLst>
          </p:cNvPr>
          <p:cNvCxnSpPr>
            <a:cxnSpLocks/>
            <a:stCxn id="11" idx="1"/>
            <a:endCxn id="18" idx="3"/>
          </p:cNvCxnSpPr>
          <p:nvPr/>
        </p:nvCxnSpPr>
        <p:spPr>
          <a:xfrm flipH="1">
            <a:off x="4787285" y="4763977"/>
            <a:ext cx="917304" cy="60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连接符: 肘形 55">
            <a:extLst>
              <a:ext uri="{FF2B5EF4-FFF2-40B4-BE49-F238E27FC236}">
                <a16:creationId xmlns:a16="http://schemas.microsoft.com/office/drawing/2014/main" id="{61586F82-FBDA-6FBF-E1E9-363829BFE0C6}"/>
              </a:ext>
            </a:extLst>
          </p:cNvPr>
          <p:cNvCxnSpPr>
            <a:cxnSpLocks/>
            <a:stCxn id="11" idx="2"/>
            <a:endCxn id="16" idx="1"/>
          </p:cNvCxnSpPr>
          <p:nvPr/>
        </p:nvCxnSpPr>
        <p:spPr>
          <a:xfrm rot="16200000" flipH="1">
            <a:off x="6225833" y="5225043"/>
            <a:ext cx="979415" cy="66865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连接符: 肘形 57">
            <a:extLst>
              <a:ext uri="{FF2B5EF4-FFF2-40B4-BE49-F238E27FC236}">
                <a16:creationId xmlns:a16="http://schemas.microsoft.com/office/drawing/2014/main" id="{BD566882-C83C-6C2F-3450-5E2837D832FC}"/>
              </a:ext>
            </a:extLst>
          </p:cNvPr>
          <p:cNvCxnSpPr>
            <a:cxnSpLocks/>
            <a:stCxn id="16" idx="3"/>
            <a:endCxn id="17" idx="2"/>
          </p:cNvCxnSpPr>
          <p:nvPr/>
        </p:nvCxnSpPr>
        <p:spPr>
          <a:xfrm flipV="1">
            <a:off x="8254926" y="5261359"/>
            <a:ext cx="603318" cy="78771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5025C75A-2130-6F3E-3648-EF733630FA38}"/>
              </a:ext>
            </a:extLst>
          </p:cNvPr>
          <p:cNvCxnSpPr>
            <a:cxnSpLocks/>
            <a:stCxn id="17" idx="0"/>
            <a:endCxn id="15" idx="2"/>
          </p:cNvCxnSpPr>
          <p:nvPr/>
        </p:nvCxnSpPr>
        <p:spPr>
          <a:xfrm flipH="1" flipV="1">
            <a:off x="8838676" y="4541761"/>
            <a:ext cx="19568" cy="2890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a:extLst>
              <a:ext uri="{FF2B5EF4-FFF2-40B4-BE49-F238E27FC236}">
                <a16:creationId xmlns:a16="http://schemas.microsoft.com/office/drawing/2014/main" id="{407EA551-47F1-F01D-C406-B83DC59F5950}"/>
              </a:ext>
            </a:extLst>
          </p:cNvPr>
          <p:cNvCxnSpPr>
            <a:cxnSpLocks/>
            <a:stCxn id="9" idx="3"/>
            <a:endCxn id="14" idx="1"/>
          </p:cNvCxnSpPr>
          <p:nvPr/>
        </p:nvCxnSpPr>
        <p:spPr>
          <a:xfrm flipV="1">
            <a:off x="4713623" y="2252661"/>
            <a:ext cx="3157008" cy="5723"/>
          </a:xfrm>
          <a:prstGeom prst="straightConnector1">
            <a:avLst/>
          </a:prstGeom>
          <a:ln w="9525" cap="flat" cmpd="sng" algn="ctr">
            <a:solidFill>
              <a:schemeClr val="accent1"/>
            </a:solidFill>
            <a:prstDash val="lg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5" name="连接符: 肘形 64">
            <a:extLst>
              <a:ext uri="{FF2B5EF4-FFF2-40B4-BE49-F238E27FC236}">
                <a16:creationId xmlns:a16="http://schemas.microsoft.com/office/drawing/2014/main" id="{C366D364-6079-9614-8159-24DECE6826D9}"/>
              </a:ext>
            </a:extLst>
          </p:cNvPr>
          <p:cNvCxnSpPr>
            <a:cxnSpLocks/>
            <a:stCxn id="17" idx="1"/>
            <a:endCxn id="12" idx="1"/>
          </p:cNvCxnSpPr>
          <p:nvPr/>
        </p:nvCxnSpPr>
        <p:spPr>
          <a:xfrm rot="10800000" flipH="1">
            <a:off x="8403387" y="3002348"/>
            <a:ext cx="247742" cy="2043737"/>
          </a:xfrm>
          <a:prstGeom prst="bentConnector3">
            <a:avLst>
              <a:gd name="adj1" fmla="val -92273"/>
            </a:avLst>
          </a:prstGeom>
          <a:ln>
            <a:prstDash val="lg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63B1E857-26B3-18C7-5730-413CE41CECCB}"/>
              </a:ext>
            </a:extLst>
          </p:cNvPr>
          <p:cNvCxnSpPr>
            <a:cxnSpLocks/>
            <a:stCxn id="14" idx="2"/>
          </p:cNvCxnSpPr>
          <p:nvPr/>
        </p:nvCxnSpPr>
        <p:spPr>
          <a:xfrm>
            <a:off x="8383483" y="2458474"/>
            <a:ext cx="9153" cy="53378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0" name="矩形 139">
            <a:extLst>
              <a:ext uri="{FF2B5EF4-FFF2-40B4-BE49-F238E27FC236}">
                <a16:creationId xmlns:a16="http://schemas.microsoft.com/office/drawing/2014/main" id="{9D19F321-9E3E-7F89-9101-16E8C8ED6D21}"/>
              </a:ext>
            </a:extLst>
          </p:cNvPr>
          <p:cNvSpPr/>
          <p:nvPr/>
        </p:nvSpPr>
        <p:spPr>
          <a:xfrm>
            <a:off x="997058" y="2150565"/>
            <a:ext cx="1218695" cy="413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订单输入</a:t>
            </a:r>
          </a:p>
        </p:txBody>
      </p:sp>
      <p:sp>
        <p:nvSpPr>
          <p:cNvPr id="141" name="矩形 140">
            <a:extLst>
              <a:ext uri="{FF2B5EF4-FFF2-40B4-BE49-F238E27FC236}">
                <a16:creationId xmlns:a16="http://schemas.microsoft.com/office/drawing/2014/main" id="{70C8CAC5-C90F-41B5-F88C-5259D025A7FB}"/>
              </a:ext>
            </a:extLst>
          </p:cNvPr>
          <p:cNvSpPr/>
          <p:nvPr/>
        </p:nvSpPr>
        <p:spPr>
          <a:xfrm>
            <a:off x="1953575" y="1327457"/>
            <a:ext cx="1679909" cy="413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订单备用路由</a:t>
            </a:r>
          </a:p>
        </p:txBody>
      </p:sp>
      <p:sp>
        <p:nvSpPr>
          <p:cNvPr id="142" name="矩形 141">
            <a:extLst>
              <a:ext uri="{FF2B5EF4-FFF2-40B4-BE49-F238E27FC236}">
                <a16:creationId xmlns:a16="http://schemas.microsoft.com/office/drawing/2014/main" id="{05321502-15AE-25DE-C3A9-096CAE72C54F}"/>
              </a:ext>
            </a:extLst>
          </p:cNvPr>
          <p:cNvSpPr/>
          <p:nvPr/>
        </p:nvSpPr>
        <p:spPr>
          <a:xfrm>
            <a:off x="1867577" y="2965602"/>
            <a:ext cx="1679909" cy="413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订单主用路由</a:t>
            </a:r>
          </a:p>
        </p:txBody>
      </p:sp>
      <p:sp>
        <p:nvSpPr>
          <p:cNvPr id="149" name="矩形 148">
            <a:extLst>
              <a:ext uri="{FF2B5EF4-FFF2-40B4-BE49-F238E27FC236}">
                <a16:creationId xmlns:a16="http://schemas.microsoft.com/office/drawing/2014/main" id="{0FCE75B9-F4C6-C434-0E7F-1682437E49A7}"/>
              </a:ext>
            </a:extLst>
          </p:cNvPr>
          <p:cNvSpPr/>
          <p:nvPr/>
        </p:nvSpPr>
        <p:spPr>
          <a:xfrm>
            <a:off x="4323004" y="3447515"/>
            <a:ext cx="382859" cy="7924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dirty="0">
                <a:solidFill>
                  <a:schemeClr val="tx2"/>
                </a:solidFill>
              </a:rPr>
              <a:t>读操作</a:t>
            </a:r>
          </a:p>
        </p:txBody>
      </p:sp>
      <p:sp>
        <p:nvSpPr>
          <p:cNvPr id="150" name="矩形 149">
            <a:extLst>
              <a:ext uri="{FF2B5EF4-FFF2-40B4-BE49-F238E27FC236}">
                <a16:creationId xmlns:a16="http://schemas.microsoft.com/office/drawing/2014/main" id="{8D57E2B1-A798-BA20-EA16-C0B17E8663F7}"/>
              </a:ext>
            </a:extLst>
          </p:cNvPr>
          <p:cNvSpPr/>
          <p:nvPr/>
        </p:nvSpPr>
        <p:spPr>
          <a:xfrm>
            <a:off x="5602822" y="3419161"/>
            <a:ext cx="382859" cy="7924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dirty="0">
                <a:solidFill>
                  <a:schemeClr val="tx2"/>
                </a:solidFill>
              </a:rPr>
              <a:t>写操作</a:t>
            </a:r>
          </a:p>
        </p:txBody>
      </p:sp>
      <p:sp>
        <p:nvSpPr>
          <p:cNvPr id="151" name="矩形 150">
            <a:extLst>
              <a:ext uri="{FF2B5EF4-FFF2-40B4-BE49-F238E27FC236}">
                <a16:creationId xmlns:a16="http://schemas.microsoft.com/office/drawing/2014/main" id="{1BFF63CF-193B-4378-C538-DE9C3DF321DE}"/>
              </a:ext>
            </a:extLst>
          </p:cNvPr>
          <p:cNvSpPr/>
          <p:nvPr/>
        </p:nvSpPr>
        <p:spPr>
          <a:xfrm>
            <a:off x="6288561" y="3429000"/>
            <a:ext cx="382859" cy="7924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dirty="0">
                <a:solidFill>
                  <a:schemeClr val="tx2"/>
                </a:solidFill>
              </a:rPr>
              <a:t>提交</a:t>
            </a:r>
          </a:p>
        </p:txBody>
      </p:sp>
      <p:sp>
        <p:nvSpPr>
          <p:cNvPr id="158" name="矩形 157">
            <a:extLst>
              <a:ext uri="{FF2B5EF4-FFF2-40B4-BE49-F238E27FC236}">
                <a16:creationId xmlns:a16="http://schemas.microsoft.com/office/drawing/2014/main" id="{917DFFA1-D7A3-8B13-5FA8-B675D43A0E2E}"/>
              </a:ext>
            </a:extLst>
          </p:cNvPr>
          <p:cNvSpPr/>
          <p:nvPr/>
        </p:nvSpPr>
        <p:spPr>
          <a:xfrm>
            <a:off x="4778316" y="4387200"/>
            <a:ext cx="902912" cy="247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写操作</a:t>
            </a:r>
          </a:p>
        </p:txBody>
      </p:sp>
      <p:sp>
        <p:nvSpPr>
          <p:cNvPr id="164" name="矩形 163">
            <a:extLst>
              <a:ext uri="{FF2B5EF4-FFF2-40B4-BE49-F238E27FC236}">
                <a16:creationId xmlns:a16="http://schemas.microsoft.com/office/drawing/2014/main" id="{95389E4F-B5D6-9CA7-EDB6-8E06169E752E}"/>
              </a:ext>
            </a:extLst>
          </p:cNvPr>
          <p:cNvSpPr/>
          <p:nvPr/>
        </p:nvSpPr>
        <p:spPr>
          <a:xfrm>
            <a:off x="3633484" y="1588764"/>
            <a:ext cx="3716565" cy="38211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165" name="矩形 164">
            <a:extLst>
              <a:ext uri="{FF2B5EF4-FFF2-40B4-BE49-F238E27FC236}">
                <a16:creationId xmlns:a16="http://schemas.microsoft.com/office/drawing/2014/main" id="{73501F85-C69C-E174-EAE0-C12DAC56B6EE}"/>
              </a:ext>
            </a:extLst>
          </p:cNvPr>
          <p:cNvSpPr/>
          <p:nvPr/>
        </p:nvSpPr>
        <p:spPr>
          <a:xfrm>
            <a:off x="7629318" y="1574897"/>
            <a:ext cx="3716565" cy="38211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cxnSp>
        <p:nvCxnSpPr>
          <p:cNvPr id="170" name="直接箭头连接符 169">
            <a:extLst>
              <a:ext uri="{FF2B5EF4-FFF2-40B4-BE49-F238E27FC236}">
                <a16:creationId xmlns:a16="http://schemas.microsoft.com/office/drawing/2014/main" id="{3BEF88C8-5701-1379-9E31-95C6976EBF91}"/>
              </a:ext>
            </a:extLst>
          </p:cNvPr>
          <p:cNvCxnSpPr>
            <a:cxnSpLocks/>
          </p:cNvCxnSpPr>
          <p:nvPr/>
        </p:nvCxnSpPr>
        <p:spPr>
          <a:xfrm flipH="1">
            <a:off x="6268456" y="3172492"/>
            <a:ext cx="12327" cy="12857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4" name="矩形 183">
            <a:extLst>
              <a:ext uri="{FF2B5EF4-FFF2-40B4-BE49-F238E27FC236}">
                <a16:creationId xmlns:a16="http://schemas.microsoft.com/office/drawing/2014/main" id="{4508E474-76D1-8EF2-FF2D-EA1EEBA989DF}"/>
              </a:ext>
            </a:extLst>
          </p:cNvPr>
          <p:cNvSpPr/>
          <p:nvPr/>
        </p:nvSpPr>
        <p:spPr>
          <a:xfrm>
            <a:off x="6393878" y="5374077"/>
            <a:ext cx="382859" cy="7924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dirty="0">
                <a:solidFill>
                  <a:schemeClr val="tx2"/>
                </a:solidFill>
              </a:rPr>
              <a:t>提交</a:t>
            </a:r>
          </a:p>
        </p:txBody>
      </p:sp>
      <p:sp>
        <p:nvSpPr>
          <p:cNvPr id="185" name="矩形 184">
            <a:extLst>
              <a:ext uri="{FF2B5EF4-FFF2-40B4-BE49-F238E27FC236}">
                <a16:creationId xmlns:a16="http://schemas.microsoft.com/office/drawing/2014/main" id="{0573F2D4-77DD-869D-25ED-BDCED189C760}"/>
              </a:ext>
            </a:extLst>
          </p:cNvPr>
          <p:cNvSpPr/>
          <p:nvPr/>
        </p:nvSpPr>
        <p:spPr>
          <a:xfrm>
            <a:off x="8894157" y="5374077"/>
            <a:ext cx="382859" cy="7924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dirty="0">
                <a:solidFill>
                  <a:schemeClr val="tx2"/>
                </a:solidFill>
              </a:rPr>
              <a:t>重演</a:t>
            </a:r>
          </a:p>
        </p:txBody>
      </p:sp>
      <p:sp>
        <p:nvSpPr>
          <p:cNvPr id="188" name="矩形 187">
            <a:extLst>
              <a:ext uri="{FF2B5EF4-FFF2-40B4-BE49-F238E27FC236}">
                <a16:creationId xmlns:a16="http://schemas.microsoft.com/office/drawing/2014/main" id="{8C131406-5B04-210E-B05B-692DB9E9A9A2}"/>
              </a:ext>
            </a:extLst>
          </p:cNvPr>
          <p:cNvSpPr/>
          <p:nvPr/>
        </p:nvSpPr>
        <p:spPr>
          <a:xfrm>
            <a:off x="4877305" y="1600166"/>
            <a:ext cx="1218695" cy="413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主机</a:t>
            </a:r>
          </a:p>
        </p:txBody>
      </p:sp>
      <p:sp>
        <p:nvSpPr>
          <p:cNvPr id="189" name="矩形 188">
            <a:extLst>
              <a:ext uri="{FF2B5EF4-FFF2-40B4-BE49-F238E27FC236}">
                <a16:creationId xmlns:a16="http://schemas.microsoft.com/office/drawing/2014/main" id="{E108BAD9-3489-BB0F-3A4A-7D51120A4487}"/>
              </a:ext>
            </a:extLst>
          </p:cNvPr>
          <p:cNvSpPr/>
          <p:nvPr/>
        </p:nvSpPr>
        <p:spPr>
          <a:xfrm>
            <a:off x="9097329" y="1573452"/>
            <a:ext cx="1218695" cy="413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备机</a:t>
            </a:r>
          </a:p>
        </p:txBody>
      </p:sp>
      <p:cxnSp>
        <p:nvCxnSpPr>
          <p:cNvPr id="191" name="连接符: 肘形 190">
            <a:extLst>
              <a:ext uri="{FF2B5EF4-FFF2-40B4-BE49-F238E27FC236}">
                <a16:creationId xmlns:a16="http://schemas.microsoft.com/office/drawing/2014/main" id="{0530D8E4-D8CD-4DDE-1868-A248E46B628A}"/>
              </a:ext>
            </a:extLst>
          </p:cNvPr>
          <p:cNvCxnSpPr>
            <a:endCxn id="12" idx="3"/>
          </p:cNvCxnSpPr>
          <p:nvPr/>
        </p:nvCxnSpPr>
        <p:spPr>
          <a:xfrm>
            <a:off x="2131080" y="2964049"/>
            <a:ext cx="8794788" cy="38298"/>
          </a:xfrm>
          <a:prstGeom prst="bentConnector5">
            <a:avLst>
              <a:gd name="adj1" fmla="val -198"/>
              <a:gd name="adj2" fmla="val -4191801"/>
              <a:gd name="adj3" fmla="val 110638"/>
            </a:avLst>
          </a:prstGeom>
          <a:ln>
            <a:prstDash val="lgDash"/>
            <a:tailEnd type="triangle"/>
          </a:ln>
        </p:spPr>
        <p:style>
          <a:lnRef idx="1">
            <a:schemeClr val="accent1"/>
          </a:lnRef>
          <a:fillRef idx="0">
            <a:schemeClr val="accent1"/>
          </a:fillRef>
          <a:effectRef idx="0">
            <a:schemeClr val="accent1"/>
          </a:effectRef>
          <a:fontRef idx="minor">
            <a:schemeClr val="tx1"/>
          </a:fontRef>
        </p:style>
      </p:cxnSp>
      <p:sp>
        <p:nvSpPr>
          <p:cNvPr id="197" name="文本框 196">
            <a:extLst>
              <a:ext uri="{FF2B5EF4-FFF2-40B4-BE49-F238E27FC236}">
                <a16:creationId xmlns:a16="http://schemas.microsoft.com/office/drawing/2014/main" id="{255DA2A5-F58E-95C4-CC48-55B377A8ADA0}"/>
              </a:ext>
            </a:extLst>
          </p:cNvPr>
          <p:cNvSpPr txBox="1"/>
          <p:nvPr/>
        </p:nvSpPr>
        <p:spPr>
          <a:xfrm>
            <a:off x="1447136" y="6049078"/>
            <a:ext cx="2323949" cy="369332"/>
          </a:xfrm>
          <a:prstGeom prst="rect">
            <a:avLst/>
          </a:prstGeom>
          <a:noFill/>
        </p:spPr>
        <p:txBody>
          <a:bodyPr wrap="square">
            <a:spAutoFit/>
          </a:bodyPr>
          <a:lstStyle/>
          <a:p>
            <a:r>
              <a:rPr lang="zh-CN" altLang="en-US" b="1" dirty="0"/>
              <a:t>证券交易系统的构成</a:t>
            </a:r>
          </a:p>
        </p:txBody>
      </p:sp>
    </p:spTree>
    <p:extLst>
      <p:ext uri="{BB962C8B-B14F-4D97-AF65-F5344CB8AC3E}">
        <p14:creationId xmlns:p14="http://schemas.microsoft.com/office/powerpoint/2010/main" val="294957410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406176" cy="898051"/>
            <a:chOff x="5971177" y="1605306"/>
            <a:chExt cx="5406176" cy="898051"/>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4776521" cy="55399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投资者在相应的交易所开立证券账户、在证券经纪商处开立证券交易的资金账户。</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3268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a:t>
              </a:r>
              <a:r>
                <a:rPr kumimoji="0" lang="en-US" altLang="zh-CN" b="1" i="0" u="none" strike="noStrike" kern="1200" cap="none" spc="400" normalizeH="0" baseline="0" noProof="0" dirty="0">
                  <a:ln>
                    <a:noFill/>
                  </a:ln>
                  <a:solidFill>
                    <a:schemeClr val="tx1">
                      <a:lumMod val="75000"/>
                      <a:lumOff val="25000"/>
                    </a:schemeClr>
                  </a:solidFill>
                  <a:effectLst/>
                  <a:uLnTx/>
                  <a:uFillTx/>
                  <a:cs typeface="+mn-ea"/>
                  <a:sym typeface="+mn-lt"/>
                </a:rPr>
                <a:t>1</a:t>
              </a: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）开户</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2647660"/>
            <a:ext cx="6368702" cy="898051"/>
            <a:chOff x="5971177" y="2728803"/>
            <a:chExt cx="6368702" cy="898051"/>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1" y="3072856"/>
              <a:ext cx="5739048" cy="55399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投资者不能直接进入交易所进行股票买卖，必须在券商（交易所的会员）处下达买进或者卖出的指令，这种行为称为委托。</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2459986"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a:t>
              </a:r>
              <a:r>
                <a:rPr lang="en-US" altLang="zh-CN" b="1" spc="400" dirty="0">
                  <a:solidFill>
                    <a:schemeClr val="tx1">
                      <a:lumMod val="75000"/>
                      <a:lumOff val="25000"/>
                    </a:schemeClr>
                  </a:solidFill>
                  <a:cs typeface="+mn-ea"/>
                  <a:sym typeface="+mn-lt"/>
                </a:rPr>
                <a:t>2</a:t>
              </a:r>
              <a:r>
                <a:rPr lang="zh-CN" altLang="en-US" b="1" spc="400" dirty="0">
                  <a:solidFill>
                    <a:schemeClr val="tx1">
                      <a:lumMod val="75000"/>
                      <a:lumOff val="25000"/>
                    </a:schemeClr>
                  </a:solidFill>
                  <a:cs typeface="+mn-ea"/>
                  <a:sym typeface="+mn-lt"/>
                </a:rPr>
                <a:t>）委托</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749504" y="3803594"/>
            <a:ext cx="5791187" cy="1359716"/>
            <a:chOff x="5971177" y="3884741"/>
            <a:chExt cx="5791187" cy="1359716"/>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5161532" cy="1015663"/>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不同的交易机制有不同的价格确定方式。市商机制由做市商报价，即可与做市商进行买卖完成交易；而竞价机制则由交易市场按照一定的规则确定价格。买卖委托匹配后即可以成交。</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3" y="3884741"/>
              <a:ext cx="310487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a:t>
              </a:r>
              <a:r>
                <a:rPr lang="en-US" altLang="zh-CN" b="1" spc="400" dirty="0">
                  <a:solidFill>
                    <a:schemeClr val="tx1">
                      <a:lumMod val="75000"/>
                      <a:lumOff val="25000"/>
                    </a:schemeClr>
                  </a:solidFill>
                  <a:cs typeface="+mn-ea"/>
                  <a:sym typeface="+mn-lt"/>
                </a:rPr>
                <a:t>3</a:t>
              </a:r>
              <a:r>
                <a:rPr lang="zh-CN" altLang="en-US" b="1" spc="400" dirty="0">
                  <a:solidFill>
                    <a:schemeClr val="tx1">
                      <a:lumMod val="75000"/>
                      <a:lumOff val="25000"/>
                    </a:schemeClr>
                  </a:solidFill>
                  <a:cs typeface="+mn-ea"/>
                  <a:sym typeface="+mn-lt"/>
                </a:rPr>
                <a:t>）价格确定与成交</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A0D4366E-487B-7F01-85D5-AB5453710D5A}"/>
              </a:ext>
            </a:extLst>
          </p:cNvPr>
          <p:cNvSpPr txBox="1"/>
          <p:nvPr/>
        </p:nvSpPr>
        <p:spPr>
          <a:xfrm>
            <a:off x="5051990" y="727256"/>
            <a:ext cx="326884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网络证券交易系统</a:t>
            </a:r>
          </a:p>
        </p:txBody>
      </p:sp>
      <p:sp>
        <p:nvSpPr>
          <p:cNvPr id="5" name="文本框 4">
            <a:extLst>
              <a:ext uri="{FF2B5EF4-FFF2-40B4-BE49-F238E27FC236}">
                <a16:creationId xmlns:a16="http://schemas.microsoft.com/office/drawing/2014/main" id="{EADF9535-ADBE-8C13-BF35-42D59E53C4E7}"/>
              </a:ext>
            </a:extLst>
          </p:cNvPr>
          <p:cNvSpPr txBox="1"/>
          <p:nvPr/>
        </p:nvSpPr>
        <p:spPr>
          <a:xfrm>
            <a:off x="5065242" y="37117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6" name="文本框 5">
            <a:extLst>
              <a:ext uri="{FF2B5EF4-FFF2-40B4-BE49-F238E27FC236}">
                <a16:creationId xmlns:a16="http://schemas.microsoft.com/office/drawing/2014/main" id="{4A6D6B76-00C7-628A-1130-7B15C2FD4109}"/>
              </a:ext>
            </a:extLst>
          </p:cNvPr>
          <p:cNvSpPr txBox="1"/>
          <p:nvPr/>
        </p:nvSpPr>
        <p:spPr>
          <a:xfrm>
            <a:off x="4593451" y="1344985"/>
            <a:ext cx="658578" cy="4459298"/>
          </a:xfrm>
          <a:prstGeom prst="rect">
            <a:avLst/>
          </a:prstGeom>
          <a:noFill/>
        </p:spPr>
        <p:txBody>
          <a:bodyPr vert="eaVert" wrap="none" rtlCol="0">
            <a:spAutoFit/>
          </a:bodyPr>
          <a:lstStyle/>
          <a:p>
            <a:pPr>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en-US" altLang="zh-CN" sz="2800" dirty="0">
                <a:solidFill>
                  <a:srgbClr val="44546A"/>
                </a:solidFill>
                <a:cs typeface="+mn-ea"/>
                <a:sym typeface="+mn-lt"/>
              </a:rPr>
              <a:t>2 </a:t>
            </a:r>
            <a:r>
              <a:rPr kumimoji="1" lang="zh-CN" altLang="en-US" sz="2800" dirty="0">
                <a:solidFill>
                  <a:srgbClr val="44546A"/>
                </a:solidFill>
                <a:cs typeface="+mn-ea"/>
                <a:sym typeface="+mn-lt"/>
              </a:rPr>
              <a:t>证券交易系统一般流程</a:t>
            </a:r>
          </a:p>
        </p:txBody>
      </p:sp>
      <p:grpSp>
        <p:nvGrpSpPr>
          <p:cNvPr id="7" name="组合 6">
            <a:extLst>
              <a:ext uri="{FF2B5EF4-FFF2-40B4-BE49-F238E27FC236}">
                <a16:creationId xmlns:a16="http://schemas.microsoft.com/office/drawing/2014/main" id="{65414870-B377-8418-5C20-6E91C3E38A7E}"/>
              </a:ext>
            </a:extLst>
          </p:cNvPr>
          <p:cNvGrpSpPr/>
          <p:nvPr/>
        </p:nvGrpSpPr>
        <p:grpSpPr>
          <a:xfrm>
            <a:off x="5680197" y="5373827"/>
            <a:ext cx="5791187" cy="1128883"/>
            <a:chOff x="5971177" y="3884741"/>
            <a:chExt cx="5791187" cy="1128883"/>
          </a:xfrm>
        </p:grpSpPr>
        <p:sp>
          <p:nvSpPr>
            <p:cNvPr id="8" name="Oval 25">
              <a:extLst>
                <a:ext uri="{FF2B5EF4-FFF2-40B4-BE49-F238E27FC236}">
                  <a16:creationId xmlns:a16="http://schemas.microsoft.com/office/drawing/2014/main" id="{AA1735AA-5E2E-4DA3-2CA5-BAEA4A49088F}"/>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04</a:t>
              </a:r>
            </a:p>
          </p:txBody>
        </p:sp>
        <p:sp>
          <p:nvSpPr>
            <p:cNvPr id="9" name="文本框 8">
              <a:extLst>
                <a:ext uri="{FF2B5EF4-FFF2-40B4-BE49-F238E27FC236}">
                  <a16:creationId xmlns:a16="http://schemas.microsoft.com/office/drawing/2014/main" id="{2EC112EE-2E92-CD5A-9BB1-599BE549B840}"/>
                </a:ext>
              </a:extLst>
            </p:cNvPr>
            <p:cNvSpPr txBox="1"/>
            <p:nvPr/>
          </p:nvSpPr>
          <p:spPr>
            <a:xfrm>
              <a:off x="6600832" y="4228794"/>
              <a:ext cx="5161532" cy="784830"/>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交易成功后，买卖双方进行核算，完成证券由卖方向买方转移，相应资金由买方向卖方转移，这一过程称为证券结算。证券结算包括证券交割和资金清算两个方面。</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10" name="文本框 9">
              <a:extLst>
                <a:ext uri="{FF2B5EF4-FFF2-40B4-BE49-F238E27FC236}">
                  <a16:creationId xmlns:a16="http://schemas.microsoft.com/office/drawing/2014/main" id="{B1558D93-3E43-0574-F357-5794AB4AF9C0}"/>
                </a:ext>
              </a:extLst>
            </p:cNvPr>
            <p:cNvSpPr txBox="1"/>
            <p:nvPr/>
          </p:nvSpPr>
          <p:spPr>
            <a:xfrm>
              <a:off x="6626553" y="3884741"/>
              <a:ext cx="310487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a:t>
              </a:r>
              <a:r>
                <a:rPr lang="en-US" altLang="zh-CN" b="1" spc="400" dirty="0">
                  <a:solidFill>
                    <a:schemeClr val="tx1">
                      <a:lumMod val="75000"/>
                      <a:lumOff val="25000"/>
                    </a:schemeClr>
                  </a:solidFill>
                  <a:cs typeface="+mn-ea"/>
                  <a:sym typeface="+mn-lt"/>
                </a:rPr>
                <a:t>4</a:t>
              </a:r>
              <a:r>
                <a:rPr lang="zh-CN" altLang="en-US" b="1" spc="400" dirty="0">
                  <a:solidFill>
                    <a:schemeClr val="tx1">
                      <a:lumMod val="75000"/>
                      <a:lumOff val="25000"/>
                    </a:schemeClr>
                  </a:solidFill>
                  <a:cs typeface="+mn-ea"/>
                  <a:sym typeface="+mn-lt"/>
                </a:rPr>
                <a:t>）清算与交割</a:t>
              </a:r>
            </a:p>
          </p:txBody>
        </p:sp>
      </p:grpSp>
    </p:spTree>
    <p:extLst>
      <p:ext uri="{BB962C8B-B14F-4D97-AF65-F5344CB8AC3E}">
        <p14:creationId xmlns:p14="http://schemas.microsoft.com/office/powerpoint/2010/main" val="9305484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40000">
                                          <p:cBhvr additive="base">
                                            <p:cTn id="36"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544516"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258251"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853609"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051918" y="1614483"/>
            <a:ext cx="5854894" cy="1015663"/>
            <a:chOff x="5971177" y="1657125"/>
            <a:chExt cx="5854894" cy="1015663"/>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endParaRPr lang="en-US" sz="1327" dirty="0">
                <a:solidFill>
                  <a:prstClr val="white"/>
                </a:solidFill>
                <a:cs typeface="+mn-ea"/>
                <a:sym typeface="+mn-lt"/>
              </a:endParaRP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657125"/>
              <a:ext cx="5225239" cy="1015663"/>
            </a:xfrm>
            <a:prstGeom prst="rect">
              <a:avLst/>
            </a:prstGeom>
            <a:noFill/>
          </p:spPr>
          <p:txBody>
            <a:bodyPr wrap="square" rtlCol="0">
              <a:spAutoFit/>
            </a:bodyPr>
            <a:lstStyle/>
            <a:p>
              <a:pPr>
                <a:lnSpc>
                  <a:spcPts val="1800"/>
                </a:lnSpc>
              </a:pPr>
              <a:r>
                <a:rPr kumimoji="0" lang="zh-CN" altLang="en-US" b="0" i="0" u="none" strike="noStrike" kern="1200" cap="none" spc="0" normalizeH="0" baseline="0" noProof="0" dirty="0">
                  <a:ln>
                    <a:noFill/>
                  </a:ln>
                  <a:solidFill>
                    <a:srgbClr val="222A35"/>
                  </a:solidFill>
                  <a:effectLst/>
                  <a:uLnTx/>
                  <a:uFillTx/>
                  <a:cs typeface="+mn-ea"/>
                  <a:sym typeface="+mn-lt"/>
                </a:rPr>
                <a:t>下图展示了证券交易系统的基本功能。证券交易系统围绕整个交易流程而设计，系统的一条线贯穿客户的委托、申报、实时回报、日终清算；另一条线管理客户的资金、证券，并进行实时监视和分析。</a:t>
              </a:r>
              <a:endParaRPr kumimoji="0" lang="zh-CN" altLang="en-US" sz="2000" b="0" i="0" u="none" strike="noStrike" kern="1200" cap="none" spc="0" normalizeH="0" baseline="0" noProof="0" dirty="0">
                <a:ln>
                  <a:noFill/>
                </a:ln>
                <a:solidFill>
                  <a:srgbClr val="222A35"/>
                </a:solidFill>
                <a:effectLst/>
                <a:uLnTx/>
                <a:uFillTx/>
                <a:cs typeface="+mn-ea"/>
                <a:sym typeface="+mn-lt"/>
              </a:endParaRP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A0D4366E-487B-7F01-85D5-AB5453710D5A}"/>
              </a:ext>
            </a:extLst>
          </p:cNvPr>
          <p:cNvSpPr txBox="1"/>
          <p:nvPr/>
        </p:nvSpPr>
        <p:spPr>
          <a:xfrm>
            <a:off x="5051990" y="727256"/>
            <a:ext cx="326884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网络证券交易系统</a:t>
            </a:r>
          </a:p>
        </p:txBody>
      </p:sp>
      <p:sp>
        <p:nvSpPr>
          <p:cNvPr id="5" name="文本框 4">
            <a:extLst>
              <a:ext uri="{FF2B5EF4-FFF2-40B4-BE49-F238E27FC236}">
                <a16:creationId xmlns:a16="http://schemas.microsoft.com/office/drawing/2014/main" id="{EADF9535-ADBE-8C13-BF35-42D59E53C4E7}"/>
              </a:ext>
            </a:extLst>
          </p:cNvPr>
          <p:cNvSpPr txBox="1"/>
          <p:nvPr/>
        </p:nvSpPr>
        <p:spPr>
          <a:xfrm>
            <a:off x="5065242" y="37117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6" name="文本框 5">
            <a:extLst>
              <a:ext uri="{FF2B5EF4-FFF2-40B4-BE49-F238E27FC236}">
                <a16:creationId xmlns:a16="http://schemas.microsoft.com/office/drawing/2014/main" id="{4A6D6B76-00C7-628A-1130-7B15C2FD4109}"/>
              </a:ext>
            </a:extLst>
          </p:cNvPr>
          <p:cNvSpPr txBox="1"/>
          <p:nvPr/>
        </p:nvSpPr>
        <p:spPr>
          <a:xfrm>
            <a:off x="3895865" y="1344985"/>
            <a:ext cx="658578" cy="4818370"/>
          </a:xfrm>
          <a:prstGeom prst="rect">
            <a:avLst/>
          </a:prstGeom>
          <a:noFill/>
        </p:spPr>
        <p:txBody>
          <a:bodyPr vert="eaVert" wrap="none" rtlCol="0">
            <a:spAutoFit/>
          </a:bodyPr>
          <a:lstStyle/>
          <a:p>
            <a:pPr>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en-US" altLang="zh-CN" sz="2800" b="0" i="0" u="none" strike="noStrike" kern="1200" cap="none" spc="0" normalizeH="0" baseline="0" noProof="0" dirty="0">
                <a:ln>
                  <a:noFill/>
                </a:ln>
                <a:solidFill>
                  <a:srgbClr val="44546A"/>
                </a:solidFill>
                <a:effectLst/>
                <a:uLnTx/>
                <a:uFillTx/>
                <a:cs typeface="+mn-ea"/>
                <a:sym typeface="+mn-lt"/>
              </a:rPr>
              <a:t>3 </a:t>
            </a:r>
            <a:r>
              <a:rPr kumimoji="1" lang="zh-CN" altLang="en-US" sz="2800" b="0" i="0" u="none" strike="noStrike" kern="1200" cap="none" spc="0" normalizeH="0" baseline="0" noProof="0" dirty="0">
                <a:ln>
                  <a:noFill/>
                </a:ln>
                <a:solidFill>
                  <a:srgbClr val="44546A"/>
                </a:solidFill>
                <a:effectLst/>
                <a:uLnTx/>
                <a:uFillTx/>
                <a:cs typeface="+mn-ea"/>
                <a:sym typeface="+mn-lt"/>
              </a:rPr>
              <a:t>证券交易系统的基本功能</a:t>
            </a:r>
          </a:p>
        </p:txBody>
      </p:sp>
      <p:sp>
        <p:nvSpPr>
          <p:cNvPr id="11" name="矩形 10">
            <a:extLst>
              <a:ext uri="{FF2B5EF4-FFF2-40B4-BE49-F238E27FC236}">
                <a16:creationId xmlns:a16="http://schemas.microsoft.com/office/drawing/2014/main" id="{4F9BE337-F8B3-A33C-8760-BBF4F7B81482}"/>
              </a:ext>
            </a:extLst>
          </p:cNvPr>
          <p:cNvSpPr/>
          <p:nvPr/>
        </p:nvSpPr>
        <p:spPr>
          <a:xfrm>
            <a:off x="5297864" y="2884601"/>
            <a:ext cx="1194372" cy="6633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客户委托</a:t>
            </a:r>
          </a:p>
        </p:txBody>
      </p:sp>
      <p:sp>
        <p:nvSpPr>
          <p:cNvPr id="12" name="矩形 11">
            <a:extLst>
              <a:ext uri="{FF2B5EF4-FFF2-40B4-BE49-F238E27FC236}">
                <a16:creationId xmlns:a16="http://schemas.microsoft.com/office/drawing/2014/main" id="{9A76A179-1EBC-2B50-FB13-76C10377B599}"/>
              </a:ext>
            </a:extLst>
          </p:cNvPr>
          <p:cNvSpPr/>
          <p:nvPr/>
        </p:nvSpPr>
        <p:spPr>
          <a:xfrm>
            <a:off x="5299436" y="3626609"/>
            <a:ext cx="1194372" cy="6633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资金管理</a:t>
            </a:r>
          </a:p>
        </p:txBody>
      </p:sp>
      <p:sp>
        <p:nvSpPr>
          <p:cNvPr id="13" name="矩形 12">
            <a:extLst>
              <a:ext uri="{FF2B5EF4-FFF2-40B4-BE49-F238E27FC236}">
                <a16:creationId xmlns:a16="http://schemas.microsoft.com/office/drawing/2014/main" id="{4AA13448-40D1-965E-7E55-552251EBFBC5}"/>
              </a:ext>
            </a:extLst>
          </p:cNvPr>
          <p:cNvSpPr/>
          <p:nvPr/>
        </p:nvSpPr>
        <p:spPr>
          <a:xfrm>
            <a:off x="5299436" y="4377503"/>
            <a:ext cx="1211654" cy="6633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证券管理</a:t>
            </a:r>
          </a:p>
        </p:txBody>
      </p:sp>
      <p:sp>
        <p:nvSpPr>
          <p:cNvPr id="14" name="矩形 13">
            <a:extLst>
              <a:ext uri="{FF2B5EF4-FFF2-40B4-BE49-F238E27FC236}">
                <a16:creationId xmlns:a16="http://schemas.microsoft.com/office/drawing/2014/main" id="{CFCE06EF-13A4-C41F-1D47-16DC254DF61D}"/>
              </a:ext>
            </a:extLst>
          </p:cNvPr>
          <p:cNvSpPr/>
          <p:nvPr/>
        </p:nvSpPr>
        <p:spPr>
          <a:xfrm>
            <a:off x="5302576" y="5131267"/>
            <a:ext cx="1194371" cy="6633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系统查询</a:t>
            </a:r>
          </a:p>
        </p:txBody>
      </p:sp>
      <p:sp>
        <p:nvSpPr>
          <p:cNvPr id="15" name="矩形 14">
            <a:extLst>
              <a:ext uri="{FF2B5EF4-FFF2-40B4-BE49-F238E27FC236}">
                <a16:creationId xmlns:a16="http://schemas.microsoft.com/office/drawing/2014/main" id="{7C845090-3908-A978-25B3-6EA10CC65FE2}"/>
              </a:ext>
            </a:extLst>
          </p:cNvPr>
          <p:cNvSpPr/>
          <p:nvPr/>
        </p:nvSpPr>
        <p:spPr>
          <a:xfrm>
            <a:off x="5285660" y="5900191"/>
            <a:ext cx="1194370" cy="6633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报表管理</a:t>
            </a:r>
          </a:p>
        </p:txBody>
      </p:sp>
      <p:sp>
        <p:nvSpPr>
          <p:cNvPr id="16" name="矩形 15">
            <a:extLst>
              <a:ext uri="{FF2B5EF4-FFF2-40B4-BE49-F238E27FC236}">
                <a16:creationId xmlns:a16="http://schemas.microsoft.com/office/drawing/2014/main" id="{29283A4C-AB7F-D078-AC83-91496F240619}"/>
              </a:ext>
            </a:extLst>
          </p:cNvPr>
          <p:cNvSpPr/>
          <p:nvPr/>
        </p:nvSpPr>
        <p:spPr>
          <a:xfrm>
            <a:off x="7448143" y="5697911"/>
            <a:ext cx="1090580" cy="6633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证券库</a:t>
            </a:r>
          </a:p>
        </p:txBody>
      </p:sp>
      <p:sp>
        <p:nvSpPr>
          <p:cNvPr id="17" name="矩形 16">
            <a:extLst>
              <a:ext uri="{FF2B5EF4-FFF2-40B4-BE49-F238E27FC236}">
                <a16:creationId xmlns:a16="http://schemas.microsoft.com/office/drawing/2014/main" id="{94555631-ADF7-E2AE-D0D1-22C6CDDF2E8E}"/>
              </a:ext>
            </a:extLst>
          </p:cNvPr>
          <p:cNvSpPr/>
          <p:nvPr/>
        </p:nvSpPr>
        <p:spPr>
          <a:xfrm>
            <a:off x="7457088" y="4813114"/>
            <a:ext cx="1090580" cy="6633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成交库</a:t>
            </a:r>
          </a:p>
        </p:txBody>
      </p:sp>
      <p:sp>
        <p:nvSpPr>
          <p:cNvPr id="18" name="矩形 17">
            <a:extLst>
              <a:ext uri="{FF2B5EF4-FFF2-40B4-BE49-F238E27FC236}">
                <a16:creationId xmlns:a16="http://schemas.microsoft.com/office/drawing/2014/main" id="{9A9C4D44-BEBF-C6E2-EE7E-40CD6B016D82}"/>
              </a:ext>
            </a:extLst>
          </p:cNvPr>
          <p:cNvSpPr/>
          <p:nvPr/>
        </p:nvSpPr>
        <p:spPr>
          <a:xfrm>
            <a:off x="7454762" y="3955656"/>
            <a:ext cx="1090580" cy="6633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资金库</a:t>
            </a:r>
          </a:p>
        </p:txBody>
      </p:sp>
      <p:sp>
        <p:nvSpPr>
          <p:cNvPr id="19" name="矩形 18">
            <a:extLst>
              <a:ext uri="{FF2B5EF4-FFF2-40B4-BE49-F238E27FC236}">
                <a16:creationId xmlns:a16="http://schemas.microsoft.com/office/drawing/2014/main" id="{E229989B-15E8-7B31-6EE7-89C8C67FC8BE}"/>
              </a:ext>
            </a:extLst>
          </p:cNvPr>
          <p:cNvSpPr/>
          <p:nvPr/>
        </p:nvSpPr>
        <p:spPr>
          <a:xfrm>
            <a:off x="7460018" y="3102204"/>
            <a:ext cx="1090581" cy="6633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委托库</a:t>
            </a:r>
          </a:p>
        </p:txBody>
      </p:sp>
      <p:sp>
        <p:nvSpPr>
          <p:cNvPr id="20" name="矩形 19">
            <a:extLst>
              <a:ext uri="{FF2B5EF4-FFF2-40B4-BE49-F238E27FC236}">
                <a16:creationId xmlns:a16="http://schemas.microsoft.com/office/drawing/2014/main" id="{81306D6E-3CF5-EA5B-B619-AACBB5AF88C9}"/>
              </a:ext>
            </a:extLst>
          </p:cNvPr>
          <p:cNvSpPr/>
          <p:nvPr/>
        </p:nvSpPr>
        <p:spPr>
          <a:xfrm>
            <a:off x="9484722" y="5898344"/>
            <a:ext cx="1194369" cy="6633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经营管理</a:t>
            </a:r>
          </a:p>
        </p:txBody>
      </p:sp>
      <p:sp>
        <p:nvSpPr>
          <p:cNvPr id="21" name="矩形 20">
            <a:extLst>
              <a:ext uri="{FF2B5EF4-FFF2-40B4-BE49-F238E27FC236}">
                <a16:creationId xmlns:a16="http://schemas.microsoft.com/office/drawing/2014/main" id="{0FDA5061-A2BE-81CE-BD4A-B6E71C967BBB}"/>
              </a:ext>
            </a:extLst>
          </p:cNvPr>
          <p:cNvSpPr/>
          <p:nvPr/>
        </p:nvSpPr>
        <p:spPr>
          <a:xfrm>
            <a:off x="9484721" y="5128547"/>
            <a:ext cx="1194370" cy="6633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系统维护</a:t>
            </a:r>
          </a:p>
        </p:txBody>
      </p:sp>
      <p:sp>
        <p:nvSpPr>
          <p:cNvPr id="22" name="矩形 21">
            <a:extLst>
              <a:ext uri="{FF2B5EF4-FFF2-40B4-BE49-F238E27FC236}">
                <a16:creationId xmlns:a16="http://schemas.microsoft.com/office/drawing/2014/main" id="{611E4729-AC4C-B643-3B27-BA2FF6F5E272}"/>
              </a:ext>
            </a:extLst>
          </p:cNvPr>
          <p:cNvSpPr/>
          <p:nvPr/>
        </p:nvSpPr>
        <p:spPr>
          <a:xfrm>
            <a:off x="9489014" y="4377503"/>
            <a:ext cx="1211654" cy="6633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日终处理</a:t>
            </a:r>
          </a:p>
        </p:txBody>
      </p:sp>
      <p:sp>
        <p:nvSpPr>
          <p:cNvPr id="23" name="矩形 22">
            <a:extLst>
              <a:ext uri="{FF2B5EF4-FFF2-40B4-BE49-F238E27FC236}">
                <a16:creationId xmlns:a16="http://schemas.microsoft.com/office/drawing/2014/main" id="{2BD74CC9-B94D-9B5A-98C2-1DADAFE498E3}"/>
              </a:ext>
            </a:extLst>
          </p:cNvPr>
          <p:cNvSpPr/>
          <p:nvPr/>
        </p:nvSpPr>
        <p:spPr>
          <a:xfrm>
            <a:off x="9494910" y="3623989"/>
            <a:ext cx="1194371" cy="6633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实时处理</a:t>
            </a:r>
          </a:p>
        </p:txBody>
      </p:sp>
      <p:sp>
        <p:nvSpPr>
          <p:cNvPr id="41" name="矩形 40">
            <a:extLst>
              <a:ext uri="{FF2B5EF4-FFF2-40B4-BE49-F238E27FC236}">
                <a16:creationId xmlns:a16="http://schemas.microsoft.com/office/drawing/2014/main" id="{9A4A826C-FF91-6E2A-F869-B68856D44A54}"/>
              </a:ext>
            </a:extLst>
          </p:cNvPr>
          <p:cNvSpPr/>
          <p:nvPr/>
        </p:nvSpPr>
        <p:spPr>
          <a:xfrm>
            <a:off x="9494910" y="2884601"/>
            <a:ext cx="1194371" cy="6633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2"/>
                </a:solidFill>
              </a:rPr>
              <a:t>报盘管理</a:t>
            </a:r>
          </a:p>
        </p:txBody>
      </p:sp>
      <p:cxnSp>
        <p:nvCxnSpPr>
          <p:cNvPr id="45" name="连接符: 肘形 44">
            <a:extLst>
              <a:ext uri="{FF2B5EF4-FFF2-40B4-BE49-F238E27FC236}">
                <a16:creationId xmlns:a16="http://schemas.microsoft.com/office/drawing/2014/main" id="{EF79C48C-4896-56DF-64B4-3518145174BF}"/>
              </a:ext>
            </a:extLst>
          </p:cNvPr>
          <p:cNvCxnSpPr>
            <a:cxnSpLocks/>
            <a:stCxn id="11" idx="3"/>
            <a:endCxn id="15" idx="3"/>
          </p:cNvCxnSpPr>
          <p:nvPr/>
        </p:nvCxnSpPr>
        <p:spPr>
          <a:xfrm flipH="1">
            <a:off x="6480030" y="3216270"/>
            <a:ext cx="12206" cy="3015589"/>
          </a:xfrm>
          <a:prstGeom prst="bentConnector3">
            <a:avLst>
              <a:gd name="adj1" fmla="val -4035319"/>
            </a:avLst>
          </a:prstGeom>
        </p:spPr>
        <p:style>
          <a:lnRef idx="1">
            <a:schemeClr val="accent1"/>
          </a:lnRef>
          <a:fillRef idx="0">
            <a:schemeClr val="accent1"/>
          </a:fillRef>
          <a:effectRef idx="0">
            <a:schemeClr val="accent1"/>
          </a:effectRef>
          <a:fontRef idx="minor">
            <a:schemeClr val="tx1"/>
          </a:fontRef>
        </p:style>
      </p:cxnSp>
      <p:cxnSp>
        <p:nvCxnSpPr>
          <p:cNvPr id="47" name="连接符: 肘形 46">
            <a:extLst>
              <a:ext uri="{FF2B5EF4-FFF2-40B4-BE49-F238E27FC236}">
                <a16:creationId xmlns:a16="http://schemas.microsoft.com/office/drawing/2014/main" id="{4B3139F9-0728-53EB-F6A9-EBFB0C35467C}"/>
              </a:ext>
            </a:extLst>
          </p:cNvPr>
          <p:cNvCxnSpPr>
            <a:stCxn id="12" idx="3"/>
            <a:endCxn id="15" idx="3"/>
          </p:cNvCxnSpPr>
          <p:nvPr/>
        </p:nvCxnSpPr>
        <p:spPr>
          <a:xfrm flipH="1">
            <a:off x="6480030" y="3958278"/>
            <a:ext cx="13778" cy="2273581"/>
          </a:xfrm>
          <a:prstGeom prst="bentConnector3">
            <a:avLst>
              <a:gd name="adj1" fmla="val -3506481"/>
            </a:avLst>
          </a:prstGeom>
        </p:spPr>
        <p:style>
          <a:lnRef idx="1">
            <a:schemeClr val="accent1"/>
          </a:lnRef>
          <a:fillRef idx="0">
            <a:schemeClr val="accent1"/>
          </a:fillRef>
          <a:effectRef idx="0">
            <a:schemeClr val="accent1"/>
          </a:effectRef>
          <a:fontRef idx="minor">
            <a:schemeClr val="tx1"/>
          </a:fontRef>
        </p:style>
      </p:cxnSp>
      <p:cxnSp>
        <p:nvCxnSpPr>
          <p:cNvPr id="49" name="连接符: 肘形 48">
            <a:extLst>
              <a:ext uri="{FF2B5EF4-FFF2-40B4-BE49-F238E27FC236}">
                <a16:creationId xmlns:a16="http://schemas.microsoft.com/office/drawing/2014/main" id="{322E4131-E332-D2B0-D35B-98F4B425AB42}"/>
              </a:ext>
            </a:extLst>
          </p:cNvPr>
          <p:cNvCxnSpPr>
            <a:stCxn id="13" idx="3"/>
            <a:endCxn id="15" idx="3"/>
          </p:cNvCxnSpPr>
          <p:nvPr/>
        </p:nvCxnSpPr>
        <p:spPr>
          <a:xfrm flipH="1">
            <a:off x="6480030" y="4709172"/>
            <a:ext cx="31060" cy="1522687"/>
          </a:xfrm>
          <a:prstGeom prst="bentConnector3">
            <a:avLst>
              <a:gd name="adj1" fmla="val -1525100"/>
            </a:avLst>
          </a:prstGeom>
        </p:spPr>
        <p:style>
          <a:lnRef idx="1">
            <a:schemeClr val="accent1"/>
          </a:lnRef>
          <a:fillRef idx="0">
            <a:schemeClr val="accent1"/>
          </a:fillRef>
          <a:effectRef idx="0">
            <a:schemeClr val="accent1"/>
          </a:effectRef>
          <a:fontRef idx="minor">
            <a:schemeClr val="tx1"/>
          </a:fontRef>
        </p:style>
      </p:cxnSp>
      <p:cxnSp>
        <p:nvCxnSpPr>
          <p:cNvPr id="51" name="连接符: 肘形 50">
            <a:extLst>
              <a:ext uri="{FF2B5EF4-FFF2-40B4-BE49-F238E27FC236}">
                <a16:creationId xmlns:a16="http://schemas.microsoft.com/office/drawing/2014/main" id="{E1E195BF-DC25-4FA6-3170-3069A8CDF1A0}"/>
              </a:ext>
            </a:extLst>
          </p:cNvPr>
          <p:cNvCxnSpPr>
            <a:stCxn id="14" idx="3"/>
            <a:endCxn id="15" idx="3"/>
          </p:cNvCxnSpPr>
          <p:nvPr/>
        </p:nvCxnSpPr>
        <p:spPr>
          <a:xfrm flipH="1">
            <a:off x="6480030" y="5462935"/>
            <a:ext cx="16917" cy="768924"/>
          </a:xfrm>
          <a:prstGeom prst="bentConnector3">
            <a:avLst>
              <a:gd name="adj1" fmla="val -2800124"/>
            </a:avLst>
          </a:prstGeom>
        </p:spPr>
        <p:style>
          <a:lnRef idx="1">
            <a:schemeClr val="accent1"/>
          </a:lnRef>
          <a:fillRef idx="0">
            <a:schemeClr val="accent1"/>
          </a:fillRef>
          <a:effectRef idx="0">
            <a:schemeClr val="accent1"/>
          </a:effectRef>
          <a:fontRef idx="minor">
            <a:schemeClr val="tx1"/>
          </a:fontRef>
        </p:style>
      </p:cxnSp>
      <p:cxnSp>
        <p:nvCxnSpPr>
          <p:cNvPr id="53" name="连接符: 肘形 52">
            <a:extLst>
              <a:ext uri="{FF2B5EF4-FFF2-40B4-BE49-F238E27FC236}">
                <a16:creationId xmlns:a16="http://schemas.microsoft.com/office/drawing/2014/main" id="{77539397-35F3-AAE0-270D-6BAD484C44A8}"/>
              </a:ext>
            </a:extLst>
          </p:cNvPr>
          <p:cNvCxnSpPr>
            <a:stCxn id="11" idx="3"/>
            <a:endCxn id="19" idx="1"/>
          </p:cNvCxnSpPr>
          <p:nvPr/>
        </p:nvCxnSpPr>
        <p:spPr>
          <a:xfrm>
            <a:off x="6492236" y="3216270"/>
            <a:ext cx="967782" cy="21760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5" name="连接符: 肘形 54">
            <a:extLst>
              <a:ext uri="{FF2B5EF4-FFF2-40B4-BE49-F238E27FC236}">
                <a16:creationId xmlns:a16="http://schemas.microsoft.com/office/drawing/2014/main" id="{9F4511D3-4751-3945-3302-61C8EFED4C85}"/>
              </a:ext>
            </a:extLst>
          </p:cNvPr>
          <p:cNvCxnSpPr>
            <a:stCxn id="11" idx="3"/>
            <a:endCxn id="18" idx="1"/>
          </p:cNvCxnSpPr>
          <p:nvPr/>
        </p:nvCxnSpPr>
        <p:spPr>
          <a:xfrm>
            <a:off x="6492236" y="3216270"/>
            <a:ext cx="962526" cy="107105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7" name="连接符: 肘形 56">
            <a:extLst>
              <a:ext uri="{FF2B5EF4-FFF2-40B4-BE49-F238E27FC236}">
                <a16:creationId xmlns:a16="http://schemas.microsoft.com/office/drawing/2014/main" id="{3A2F9A7C-2C97-1C08-59FF-342DE217C9E5}"/>
              </a:ext>
            </a:extLst>
          </p:cNvPr>
          <p:cNvCxnSpPr>
            <a:stCxn id="11" idx="3"/>
            <a:endCxn id="17" idx="1"/>
          </p:cNvCxnSpPr>
          <p:nvPr/>
        </p:nvCxnSpPr>
        <p:spPr>
          <a:xfrm>
            <a:off x="6492236" y="3216270"/>
            <a:ext cx="964852" cy="192851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9" name="连接符: 肘形 58">
            <a:extLst>
              <a:ext uri="{FF2B5EF4-FFF2-40B4-BE49-F238E27FC236}">
                <a16:creationId xmlns:a16="http://schemas.microsoft.com/office/drawing/2014/main" id="{C82E398F-CA91-5499-6BDB-7D6319C217DE}"/>
              </a:ext>
            </a:extLst>
          </p:cNvPr>
          <p:cNvCxnSpPr>
            <a:stCxn id="11" idx="3"/>
            <a:endCxn id="16" idx="1"/>
          </p:cNvCxnSpPr>
          <p:nvPr/>
        </p:nvCxnSpPr>
        <p:spPr>
          <a:xfrm>
            <a:off x="6492236" y="3216270"/>
            <a:ext cx="955907" cy="281330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5" name="连接符: 肘形 64">
            <a:extLst>
              <a:ext uri="{FF2B5EF4-FFF2-40B4-BE49-F238E27FC236}">
                <a16:creationId xmlns:a16="http://schemas.microsoft.com/office/drawing/2014/main" id="{37046439-FB9C-C026-6FCE-6B3F1624CC5B}"/>
              </a:ext>
            </a:extLst>
          </p:cNvPr>
          <p:cNvCxnSpPr>
            <a:stCxn id="41" idx="1"/>
            <a:endCxn id="20" idx="1"/>
          </p:cNvCxnSpPr>
          <p:nvPr/>
        </p:nvCxnSpPr>
        <p:spPr>
          <a:xfrm rot="10800000" flipV="1">
            <a:off x="9484722" y="3216269"/>
            <a:ext cx="10188" cy="3013742"/>
          </a:xfrm>
          <a:prstGeom prst="bentConnector3">
            <a:avLst>
              <a:gd name="adj1" fmla="val 4749558"/>
            </a:avLst>
          </a:prstGeom>
        </p:spPr>
        <p:style>
          <a:lnRef idx="1">
            <a:schemeClr val="accent1"/>
          </a:lnRef>
          <a:fillRef idx="0">
            <a:schemeClr val="accent1"/>
          </a:fillRef>
          <a:effectRef idx="0">
            <a:schemeClr val="accent1"/>
          </a:effectRef>
          <a:fontRef idx="minor">
            <a:schemeClr val="tx1"/>
          </a:fontRef>
        </p:style>
      </p:cxnSp>
      <p:cxnSp>
        <p:nvCxnSpPr>
          <p:cNvPr id="67" name="连接符: 肘形 66">
            <a:extLst>
              <a:ext uri="{FF2B5EF4-FFF2-40B4-BE49-F238E27FC236}">
                <a16:creationId xmlns:a16="http://schemas.microsoft.com/office/drawing/2014/main" id="{490BEEEA-F26D-EBBB-E9F5-AD08B18324D3}"/>
              </a:ext>
            </a:extLst>
          </p:cNvPr>
          <p:cNvCxnSpPr>
            <a:stCxn id="23" idx="1"/>
            <a:endCxn id="20" idx="1"/>
          </p:cNvCxnSpPr>
          <p:nvPr/>
        </p:nvCxnSpPr>
        <p:spPr>
          <a:xfrm rot="10800000" flipV="1">
            <a:off x="9484722" y="3955655"/>
            <a:ext cx="10188" cy="2274355"/>
          </a:xfrm>
          <a:prstGeom prst="bentConnector3">
            <a:avLst>
              <a:gd name="adj1" fmla="val 4842089"/>
            </a:avLst>
          </a:prstGeom>
        </p:spPr>
        <p:style>
          <a:lnRef idx="1">
            <a:schemeClr val="accent1"/>
          </a:lnRef>
          <a:fillRef idx="0">
            <a:schemeClr val="accent1"/>
          </a:fillRef>
          <a:effectRef idx="0">
            <a:schemeClr val="accent1"/>
          </a:effectRef>
          <a:fontRef idx="minor">
            <a:schemeClr val="tx1"/>
          </a:fontRef>
        </p:style>
      </p:cxnSp>
      <p:cxnSp>
        <p:nvCxnSpPr>
          <p:cNvPr id="69" name="连接符: 肘形 68">
            <a:extLst>
              <a:ext uri="{FF2B5EF4-FFF2-40B4-BE49-F238E27FC236}">
                <a16:creationId xmlns:a16="http://schemas.microsoft.com/office/drawing/2014/main" id="{B4CF3285-36F2-07B7-54CD-09CD2F51E3E2}"/>
              </a:ext>
            </a:extLst>
          </p:cNvPr>
          <p:cNvCxnSpPr>
            <a:stCxn id="22" idx="1"/>
            <a:endCxn id="20" idx="1"/>
          </p:cNvCxnSpPr>
          <p:nvPr/>
        </p:nvCxnSpPr>
        <p:spPr>
          <a:xfrm rot="10800000" flipV="1">
            <a:off x="9484722" y="4709169"/>
            <a:ext cx="4292" cy="1520841"/>
          </a:xfrm>
          <a:prstGeom prst="bentConnector3">
            <a:avLst>
              <a:gd name="adj1" fmla="val 11136719"/>
            </a:avLst>
          </a:prstGeom>
        </p:spPr>
        <p:style>
          <a:lnRef idx="1">
            <a:schemeClr val="accent1"/>
          </a:lnRef>
          <a:fillRef idx="0">
            <a:schemeClr val="accent1"/>
          </a:fillRef>
          <a:effectRef idx="0">
            <a:schemeClr val="accent1"/>
          </a:effectRef>
          <a:fontRef idx="minor">
            <a:schemeClr val="tx1"/>
          </a:fontRef>
        </p:style>
      </p:cxnSp>
      <p:cxnSp>
        <p:nvCxnSpPr>
          <p:cNvPr id="73" name="连接符: 肘形 72">
            <a:extLst>
              <a:ext uri="{FF2B5EF4-FFF2-40B4-BE49-F238E27FC236}">
                <a16:creationId xmlns:a16="http://schemas.microsoft.com/office/drawing/2014/main" id="{487CB8A5-EE1C-617E-B8E1-33AF29930261}"/>
              </a:ext>
            </a:extLst>
          </p:cNvPr>
          <p:cNvCxnSpPr>
            <a:stCxn id="41" idx="1"/>
            <a:endCxn id="19" idx="3"/>
          </p:cNvCxnSpPr>
          <p:nvPr/>
        </p:nvCxnSpPr>
        <p:spPr>
          <a:xfrm rot="10800000" flipV="1">
            <a:off x="8550600" y="3216268"/>
            <a:ext cx="944311" cy="21760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5" name="连接符: 肘形 74">
            <a:extLst>
              <a:ext uri="{FF2B5EF4-FFF2-40B4-BE49-F238E27FC236}">
                <a16:creationId xmlns:a16="http://schemas.microsoft.com/office/drawing/2014/main" id="{59A5DBA2-A976-B94A-39D7-23F2930C39B9}"/>
              </a:ext>
            </a:extLst>
          </p:cNvPr>
          <p:cNvCxnSpPr>
            <a:stCxn id="41" idx="1"/>
            <a:endCxn id="18" idx="3"/>
          </p:cNvCxnSpPr>
          <p:nvPr/>
        </p:nvCxnSpPr>
        <p:spPr>
          <a:xfrm rot="10800000" flipV="1">
            <a:off x="8545342" y="3216268"/>
            <a:ext cx="949568" cy="107105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7" name="连接符: 肘形 76">
            <a:extLst>
              <a:ext uri="{FF2B5EF4-FFF2-40B4-BE49-F238E27FC236}">
                <a16:creationId xmlns:a16="http://schemas.microsoft.com/office/drawing/2014/main" id="{CB3B6FCC-3279-D2D5-384B-7DB998662119}"/>
              </a:ext>
            </a:extLst>
          </p:cNvPr>
          <p:cNvCxnSpPr>
            <a:stCxn id="41" idx="1"/>
            <a:endCxn id="17" idx="3"/>
          </p:cNvCxnSpPr>
          <p:nvPr/>
        </p:nvCxnSpPr>
        <p:spPr>
          <a:xfrm rot="10800000" flipV="1">
            <a:off x="8547668" y="3216268"/>
            <a:ext cx="947242" cy="192851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9" name="连接符: 肘形 78">
            <a:extLst>
              <a:ext uri="{FF2B5EF4-FFF2-40B4-BE49-F238E27FC236}">
                <a16:creationId xmlns:a16="http://schemas.microsoft.com/office/drawing/2014/main" id="{638CA2A4-BE08-CEFD-39EE-6D62685F374D}"/>
              </a:ext>
            </a:extLst>
          </p:cNvPr>
          <p:cNvCxnSpPr>
            <a:stCxn id="41" idx="1"/>
            <a:endCxn id="16" idx="3"/>
          </p:cNvCxnSpPr>
          <p:nvPr/>
        </p:nvCxnSpPr>
        <p:spPr>
          <a:xfrm rot="10800000" flipV="1">
            <a:off x="8538724" y="3216269"/>
            <a:ext cx="956187" cy="281331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96" name="连接符: 肘形 95">
            <a:extLst>
              <a:ext uri="{FF2B5EF4-FFF2-40B4-BE49-F238E27FC236}">
                <a16:creationId xmlns:a16="http://schemas.microsoft.com/office/drawing/2014/main" id="{A512B54C-CF49-A7A9-9462-1F8CC7D202BF}"/>
              </a:ext>
            </a:extLst>
          </p:cNvPr>
          <p:cNvCxnSpPr>
            <a:cxnSpLocks/>
            <a:stCxn id="21" idx="1"/>
            <a:endCxn id="16" idx="3"/>
          </p:cNvCxnSpPr>
          <p:nvPr/>
        </p:nvCxnSpPr>
        <p:spPr>
          <a:xfrm rot="10800000" flipV="1">
            <a:off x="8538723" y="5460213"/>
            <a:ext cx="945998" cy="56936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302639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ppt_x"/>
                                              </p:val>
                                            </p:tav>
                                            <p:tav tm="100000">
                                              <p:val>
                                                <p:strVal val="#ppt_x"/>
                                              </p:val>
                                            </p:tav>
                                          </p:tavLst>
                                        </p:anim>
                                        <p:anim calcmode="lin" valueType="num">
                                          <p:cBhvr additive="base">
                                            <p:cTn id="59" dur="500" fill="hold"/>
                                            <p:tgtEl>
                                              <p:spTgt spid="19"/>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ppt_x"/>
                                              </p:val>
                                            </p:tav>
                                            <p:tav tm="100000">
                                              <p:val>
                                                <p:strVal val="#ppt_x"/>
                                              </p:val>
                                            </p:tav>
                                          </p:tavLst>
                                        </p:anim>
                                        <p:anim calcmode="lin" valueType="num">
                                          <p:cBhvr additive="base">
                                            <p:cTn id="71" dur="500" fill="hold"/>
                                            <p:tgtEl>
                                              <p:spTgt spid="22"/>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ppt_x"/>
                                              </p:val>
                                            </p:tav>
                                            <p:tav tm="100000">
                                              <p:val>
                                                <p:strVal val="#ppt_x"/>
                                              </p:val>
                                            </p:tav>
                                          </p:tavLst>
                                        </p:anim>
                                        <p:anim calcmode="lin" valueType="num">
                                          <p:cBhvr additive="base">
                                            <p:cTn id="75" dur="500" fill="hold"/>
                                            <p:tgtEl>
                                              <p:spTgt spid="23"/>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500" fill="hold"/>
                                            <p:tgtEl>
                                              <p:spTgt spid="41"/>
                                            </p:tgtEl>
                                            <p:attrNameLst>
                                              <p:attrName>ppt_x</p:attrName>
                                            </p:attrNameLst>
                                          </p:cBhvr>
                                          <p:tavLst>
                                            <p:tav tm="0">
                                              <p:val>
                                                <p:strVal val="#ppt_x"/>
                                              </p:val>
                                            </p:tav>
                                            <p:tav tm="100000">
                                              <p:val>
                                                <p:strVal val="#ppt_x"/>
                                              </p:val>
                                            </p:tav>
                                          </p:tavLst>
                                        </p:anim>
                                        <p:anim calcmode="lin" valueType="num">
                                          <p:cBhvr additive="base">
                                            <p:cTn id="79" dur="500" fill="hold"/>
                                            <p:tgtEl>
                                              <p:spTgt spid="41"/>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additive="base">
                                            <p:cTn id="82" dur="500" fill="hold"/>
                                            <p:tgtEl>
                                              <p:spTgt spid="45"/>
                                            </p:tgtEl>
                                            <p:attrNameLst>
                                              <p:attrName>ppt_x</p:attrName>
                                            </p:attrNameLst>
                                          </p:cBhvr>
                                          <p:tavLst>
                                            <p:tav tm="0">
                                              <p:val>
                                                <p:strVal val="#ppt_x"/>
                                              </p:val>
                                            </p:tav>
                                            <p:tav tm="100000">
                                              <p:val>
                                                <p:strVal val="#ppt_x"/>
                                              </p:val>
                                            </p:tav>
                                          </p:tavLst>
                                        </p:anim>
                                        <p:anim calcmode="lin" valueType="num">
                                          <p:cBhvr additive="base">
                                            <p:cTn id="83" dur="500" fill="hold"/>
                                            <p:tgtEl>
                                              <p:spTgt spid="45"/>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500" fill="hold"/>
                                            <p:tgtEl>
                                              <p:spTgt spid="47"/>
                                            </p:tgtEl>
                                            <p:attrNameLst>
                                              <p:attrName>ppt_x</p:attrName>
                                            </p:attrNameLst>
                                          </p:cBhvr>
                                          <p:tavLst>
                                            <p:tav tm="0">
                                              <p:val>
                                                <p:strVal val="#ppt_x"/>
                                              </p:val>
                                            </p:tav>
                                            <p:tav tm="100000">
                                              <p:val>
                                                <p:strVal val="#ppt_x"/>
                                              </p:val>
                                            </p:tav>
                                          </p:tavLst>
                                        </p:anim>
                                        <p:anim calcmode="lin" valueType="num">
                                          <p:cBhvr additive="base">
                                            <p:cTn id="87" dur="500" fill="hold"/>
                                            <p:tgtEl>
                                              <p:spTgt spid="47"/>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additive="base">
                                            <p:cTn id="94" dur="500" fill="hold"/>
                                            <p:tgtEl>
                                              <p:spTgt spid="51"/>
                                            </p:tgtEl>
                                            <p:attrNameLst>
                                              <p:attrName>ppt_x</p:attrName>
                                            </p:attrNameLst>
                                          </p:cBhvr>
                                          <p:tavLst>
                                            <p:tav tm="0">
                                              <p:val>
                                                <p:strVal val="#ppt_x"/>
                                              </p:val>
                                            </p:tav>
                                            <p:tav tm="100000">
                                              <p:val>
                                                <p:strVal val="#ppt_x"/>
                                              </p:val>
                                            </p:tav>
                                          </p:tavLst>
                                        </p:anim>
                                        <p:anim calcmode="lin" valueType="num">
                                          <p:cBhvr additive="base">
                                            <p:cTn id="95" dur="500" fill="hold"/>
                                            <p:tgtEl>
                                              <p:spTgt spid="51"/>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additive="base">
                                            <p:cTn id="98" dur="500" fill="hold"/>
                                            <p:tgtEl>
                                              <p:spTgt spid="53"/>
                                            </p:tgtEl>
                                            <p:attrNameLst>
                                              <p:attrName>ppt_x</p:attrName>
                                            </p:attrNameLst>
                                          </p:cBhvr>
                                          <p:tavLst>
                                            <p:tav tm="0">
                                              <p:val>
                                                <p:strVal val="#ppt_x"/>
                                              </p:val>
                                            </p:tav>
                                            <p:tav tm="100000">
                                              <p:val>
                                                <p:strVal val="#ppt_x"/>
                                              </p:val>
                                            </p:tav>
                                          </p:tavLst>
                                        </p:anim>
                                        <p:anim calcmode="lin" valueType="num">
                                          <p:cBhvr additive="base">
                                            <p:cTn id="99" dur="500" fill="hold"/>
                                            <p:tgtEl>
                                              <p:spTgt spid="53"/>
                                            </p:tgtEl>
                                            <p:attrNameLst>
                                              <p:attrName>ppt_y</p:attrName>
                                            </p:attrNameLst>
                                          </p:cBhvr>
                                          <p:tavLst>
                                            <p:tav tm="0">
                                              <p:val>
                                                <p:strVal val="1+#ppt_h/2"/>
                                              </p:val>
                                            </p:tav>
                                            <p:tav tm="100000">
                                              <p:val>
                                                <p:strVal val="#ppt_y"/>
                                              </p:val>
                                            </p:tav>
                                          </p:tavLst>
                                        </p:anim>
                                      </p:childTnLst>
                                    </p:cTn>
                                  </p:par>
                                  <p:par>
                                    <p:cTn id="100" presetID="2" presetClass="entr" presetSubtype="4" fill="hold" nodeType="with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500" fill="hold"/>
                                            <p:tgtEl>
                                              <p:spTgt spid="55"/>
                                            </p:tgtEl>
                                            <p:attrNameLst>
                                              <p:attrName>ppt_x</p:attrName>
                                            </p:attrNameLst>
                                          </p:cBhvr>
                                          <p:tavLst>
                                            <p:tav tm="0">
                                              <p:val>
                                                <p:strVal val="#ppt_x"/>
                                              </p:val>
                                            </p:tav>
                                            <p:tav tm="100000">
                                              <p:val>
                                                <p:strVal val="#ppt_x"/>
                                              </p:val>
                                            </p:tav>
                                          </p:tavLst>
                                        </p:anim>
                                        <p:anim calcmode="lin" valueType="num">
                                          <p:cBhvr additive="base">
                                            <p:cTn id="103" dur="500" fill="hold"/>
                                            <p:tgtEl>
                                              <p:spTgt spid="55"/>
                                            </p:tgtEl>
                                            <p:attrNameLst>
                                              <p:attrName>ppt_y</p:attrName>
                                            </p:attrNameLst>
                                          </p:cBhvr>
                                          <p:tavLst>
                                            <p:tav tm="0">
                                              <p:val>
                                                <p:strVal val="1+#ppt_h/2"/>
                                              </p:val>
                                            </p:tav>
                                            <p:tav tm="100000">
                                              <p:val>
                                                <p:strVal val="#ppt_y"/>
                                              </p:val>
                                            </p:tav>
                                          </p:tavLst>
                                        </p:anim>
                                      </p:childTnLst>
                                    </p:cTn>
                                  </p:par>
                                  <p:par>
                                    <p:cTn id="104" presetID="2" presetClass="entr" presetSubtype="4" fill="hold" nodeType="with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500" fill="hold"/>
                                            <p:tgtEl>
                                              <p:spTgt spid="57"/>
                                            </p:tgtEl>
                                            <p:attrNameLst>
                                              <p:attrName>ppt_x</p:attrName>
                                            </p:attrNameLst>
                                          </p:cBhvr>
                                          <p:tavLst>
                                            <p:tav tm="0">
                                              <p:val>
                                                <p:strVal val="#ppt_x"/>
                                              </p:val>
                                            </p:tav>
                                            <p:tav tm="100000">
                                              <p:val>
                                                <p:strVal val="#ppt_x"/>
                                              </p:val>
                                            </p:tav>
                                          </p:tavLst>
                                        </p:anim>
                                        <p:anim calcmode="lin" valueType="num">
                                          <p:cBhvr additive="base">
                                            <p:cTn id="107" dur="500" fill="hold"/>
                                            <p:tgtEl>
                                              <p:spTgt spid="57"/>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0"/>
                                      </p:stCondLst>
                                      <p:childTnLst>
                                        <p:set>
                                          <p:cBhvr>
                                            <p:cTn id="109" dur="1" fill="hold">
                                              <p:stCondLst>
                                                <p:cond delay="0"/>
                                              </p:stCondLst>
                                            </p:cTn>
                                            <p:tgtEl>
                                              <p:spTgt spid="59"/>
                                            </p:tgtEl>
                                            <p:attrNameLst>
                                              <p:attrName>style.visibility</p:attrName>
                                            </p:attrNameLst>
                                          </p:cBhvr>
                                          <p:to>
                                            <p:strVal val="visible"/>
                                          </p:to>
                                        </p:set>
                                        <p:anim calcmode="lin" valueType="num">
                                          <p:cBhvr additive="base">
                                            <p:cTn id="110" dur="500" fill="hold"/>
                                            <p:tgtEl>
                                              <p:spTgt spid="59"/>
                                            </p:tgtEl>
                                            <p:attrNameLst>
                                              <p:attrName>ppt_x</p:attrName>
                                            </p:attrNameLst>
                                          </p:cBhvr>
                                          <p:tavLst>
                                            <p:tav tm="0">
                                              <p:val>
                                                <p:strVal val="#ppt_x"/>
                                              </p:val>
                                            </p:tav>
                                            <p:tav tm="100000">
                                              <p:val>
                                                <p:strVal val="#ppt_x"/>
                                              </p:val>
                                            </p:tav>
                                          </p:tavLst>
                                        </p:anim>
                                        <p:anim calcmode="lin" valueType="num">
                                          <p:cBhvr additive="base">
                                            <p:cTn id="111" dur="500" fill="hold"/>
                                            <p:tgtEl>
                                              <p:spTgt spid="59"/>
                                            </p:tgtEl>
                                            <p:attrNameLst>
                                              <p:attrName>ppt_y</p:attrName>
                                            </p:attrNameLst>
                                          </p:cBhvr>
                                          <p:tavLst>
                                            <p:tav tm="0">
                                              <p:val>
                                                <p:strVal val="1+#ppt_h/2"/>
                                              </p:val>
                                            </p:tav>
                                            <p:tav tm="100000">
                                              <p:val>
                                                <p:strVal val="#ppt_y"/>
                                              </p:val>
                                            </p:tav>
                                          </p:tavLst>
                                        </p:anim>
                                      </p:childTnLst>
                                    </p:cTn>
                                  </p:par>
                                  <p:par>
                                    <p:cTn id="112" presetID="2" presetClass="entr" presetSubtype="4"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 calcmode="lin" valueType="num">
                                          <p:cBhvr additive="base">
                                            <p:cTn id="114" dur="500" fill="hold"/>
                                            <p:tgtEl>
                                              <p:spTgt spid="65"/>
                                            </p:tgtEl>
                                            <p:attrNameLst>
                                              <p:attrName>ppt_x</p:attrName>
                                            </p:attrNameLst>
                                          </p:cBhvr>
                                          <p:tavLst>
                                            <p:tav tm="0">
                                              <p:val>
                                                <p:strVal val="#ppt_x"/>
                                              </p:val>
                                            </p:tav>
                                            <p:tav tm="100000">
                                              <p:val>
                                                <p:strVal val="#ppt_x"/>
                                              </p:val>
                                            </p:tav>
                                          </p:tavLst>
                                        </p:anim>
                                        <p:anim calcmode="lin" valueType="num">
                                          <p:cBhvr additive="base">
                                            <p:cTn id="115" dur="500" fill="hold"/>
                                            <p:tgtEl>
                                              <p:spTgt spid="65"/>
                                            </p:tgtEl>
                                            <p:attrNameLst>
                                              <p:attrName>ppt_y</p:attrName>
                                            </p:attrNameLst>
                                          </p:cBhvr>
                                          <p:tavLst>
                                            <p:tav tm="0">
                                              <p:val>
                                                <p:strVal val="1+#ppt_h/2"/>
                                              </p:val>
                                            </p:tav>
                                            <p:tav tm="100000">
                                              <p:val>
                                                <p:strVal val="#ppt_y"/>
                                              </p:val>
                                            </p:tav>
                                          </p:tavLst>
                                        </p:anim>
                                      </p:childTnLst>
                                    </p:cTn>
                                  </p:par>
                                  <p:par>
                                    <p:cTn id="116" presetID="2" presetClass="entr" presetSubtype="4" fill="hold"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fill="hold"/>
                                            <p:tgtEl>
                                              <p:spTgt spid="67"/>
                                            </p:tgtEl>
                                            <p:attrNameLst>
                                              <p:attrName>ppt_x</p:attrName>
                                            </p:attrNameLst>
                                          </p:cBhvr>
                                          <p:tavLst>
                                            <p:tav tm="0">
                                              <p:val>
                                                <p:strVal val="#ppt_x"/>
                                              </p:val>
                                            </p:tav>
                                            <p:tav tm="100000">
                                              <p:val>
                                                <p:strVal val="#ppt_x"/>
                                              </p:val>
                                            </p:tav>
                                          </p:tavLst>
                                        </p:anim>
                                        <p:anim calcmode="lin" valueType="num">
                                          <p:cBhvr additive="base">
                                            <p:cTn id="119" dur="500" fill="hold"/>
                                            <p:tgtEl>
                                              <p:spTgt spid="67"/>
                                            </p:tgtEl>
                                            <p:attrNameLst>
                                              <p:attrName>ppt_y</p:attrName>
                                            </p:attrNameLst>
                                          </p:cBhvr>
                                          <p:tavLst>
                                            <p:tav tm="0">
                                              <p:val>
                                                <p:strVal val="1+#ppt_h/2"/>
                                              </p:val>
                                            </p:tav>
                                            <p:tav tm="100000">
                                              <p:val>
                                                <p:strVal val="#ppt_y"/>
                                              </p:val>
                                            </p:tav>
                                          </p:tavLst>
                                        </p:anim>
                                      </p:childTnLst>
                                    </p:cTn>
                                  </p:par>
                                  <p:par>
                                    <p:cTn id="120" presetID="2" presetClass="entr" presetSubtype="4" fill="hold" nodeType="with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additive="base">
                                            <p:cTn id="122" dur="500" fill="hold"/>
                                            <p:tgtEl>
                                              <p:spTgt spid="69"/>
                                            </p:tgtEl>
                                            <p:attrNameLst>
                                              <p:attrName>ppt_x</p:attrName>
                                            </p:attrNameLst>
                                          </p:cBhvr>
                                          <p:tavLst>
                                            <p:tav tm="0">
                                              <p:val>
                                                <p:strVal val="#ppt_x"/>
                                              </p:val>
                                            </p:tav>
                                            <p:tav tm="100000">
                                              <p:val>
                                                <p:strVal val="#ppt_x"/>
                                              </p:val>
                                            </p:tav>
                                          </p:tavLst>
                                        </p:anim>
                                        <p:anim calcmode="lin" valueType="num">
                                          <p:cBhvr additive="base">
                                            <p:cTn id="123" dur="500" fill="hold"/>
                                            <p:tgtEl>
                                              <p:spTgt spid="69"/>
                                            </p:tgtEl>
                                            <p:attrNameLst>
                                              <p:attrName>ppt_y</p:attrName>
                                            </p:attrNameLst>
                                          </p:cBhvr>
                                          <p:tavLst>
                                            <p:tav tm="0">
                                              <p:val>
                                                <p:strVal val="1+#ppt_h/2"/>
                                              </p:val>
                                            </p:tav>
                                            <p:tav tm="100000">
                                              <p:val>
                                                <p:strVal val="#ppt_y"/>
                                              </p:val>
                                            </p:tav>
                                          </p:tavLst>
                                        </p:anim>
                                      </p:childTnLst>
                                    </p:cTn>
                                  </p:par>
                                  <p:par>
                                    <p:cTn id="124" presetID="2" presetClass="entr" presetSubtype="4" fill="hold" nodeType="withEffect">
                                      <p:stCondLst>
                                        <p:cond delay="0"/>
                                      </p:stCondLst>
                                      <p:childTnLst>
                                        <p:set>
                                          <p:cBhvr>
                                            <p:cTn id="125" dur="1" fill="hold">
                                              <p:stCondLst>
                                                <p:cond delay="0"/>
                                              </p:stCondLst>
                                            </p:cTn>
                                            <p:tgtEl>
                                              <p:spTgt spid="73"/>
                                            </p:tgtEl>
                                            <p:attrNameLst>
                                              <p:attrName>style.visibility</p:attrName>
                                            </p:attrNameLst>
                                          </p:cBhvr>
                                          <p:to>
                                            <p:strVal val="visible"/>
                                          </p:to>
                                        </p:set>
                                        <p:anim calcmode="lin" valueType="num">
                                          <p:cBhvr additive="base">
                                            <p:cTn id="126" dur="500" fill="hold"/>
                                            <p:tgtEl>
                                              <p:spTgt spid="73"/>
                                            </p:tgtEl>
                                            <p:attrNameLst>
                                              <p:attrName>ppt_x</p:attrName>
                                            </p:attrNameLst>
                                          </p:cBhvr>
                                          <p:tavLst>
                                            <p:tav tm="0">
                                              <p:val>
                                                <p:strVal val="#ppt_x"/>
                                              </p:val>
                                            </p:tav>
                                            <p:tav tm="100000">
                                              <p:val>
                                                <p:strVal val="#ppt_x"/>
                                              </p:val>
                                            </p:tav>
                                          </p:tavLst>
                                        </p:anim>
                                        <p:anim calcmode="lin" valueType="num">
                                          <p:cBhvr additive="base">
                                            <p:cTn id="127" dur="500" fill="hold"/>
                                            <p:tgtEl>
                                              <p:spTgt spid="73"/>
                                            </p:tgtEl>
                                            <p:attrNameLst>
                                              <p:attrName>ppt_y</p:attrName>
                                            </p:attrNameLst>
                                          </p:cBhvr>
                                          <p:tavLst>
                                            <p:tav tm="0">
                                              <p:val>
                                                <p:strVal val="1+#ppt_h/2"/>
                                              </p:val>
                                            </p:tav>
                                            <p:tav tm="100000">
                                              <p:val>
                                                <p:strVal val="#ppt_y"/>
                                              </p:val>
                                            </p:tav>
                                          </p:tavLst>
                                        </p:anim>
                                      </p:childTnLst>
                                    </p:cTn>
                                  </p:par>
                                  <p:par>
                                    <p:cTn id="128" presetID="2" presetClass="entr" presetSubtype="4" fill="hold"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additive="base">
                                            <p:cTn id="130" dur="500" fill="hold"/>
                                            <p:tgtEl>
                                              <p:spTgt spid="75"/>
                                            </p:tgtEl>
                                            <p:attrNameLst>
                                              <p:attrName>ppt_x</p:attrName>
                                            </p:attrNameLst>
                                          </p:cBhvr>
                                          <p:tavLst>
                                            <p:tav tm="0">
                                              <p:val>
                                                <p:strVal val="#ppt_x"/>
                                              </p:val>
                                            </p:tav>
                                            <p:tav tm="100000">
                                              <p:val>
                                                <p:strVal val="#ppt_x"/>
                                              </p:val>
                                            </p:tav>
                                          </p:tavLst>
                                        </p:anim>
                                        <p:anim calcmode="lin" valueType="num">
                                          <p:cBhvr additive="base">
                                            <p:cTn id="131" dur="500" fill="hold"/>
                                            <p:tgtEl>
                                              <p:spTgt spid="75"/>
                                            </p:tgtEl>
                                            <p:attrNameLst>
                                              <p:attrName>ppt_y</p:attrName>
                                            </p:attrNameLst>
                                          </p:cBhvr>
                                          <p:tavLst>
                                            <p:tav tm="0">
                                              <p:val>
                                                <p:strVal val="1+#ppt_h/2"/>
                                              </p:val>
                                            </p:tav>
                                            <p:tav tm="100000">
                                              <p:val>
                                                <p:strVal val="#ppt_y"/>
                                              </p:val>
                                            </p:tav>
                                          </p:tavLst>
                                        </p:anim>
                                      </p:childTnLst>
                                    </p:cTn>
                                  </p:par>
                                  <p:par>
                                    <p:cTn id="132" presetID="2" presetClass="entr" presetSubtype="4" fill="hold"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4" fill="hold" nodeType="withEffect">
                                      <p:stCondLst>
                                        <p:cond delay="0"/>
                                      </p:stCondLst>
                                      <p:childTnLst>
                                        <p:set>
                                          <p:cBhvr>
                                            <p:cTn id="137" dur="1" fill="hold">
                                              <p:stCondLst>
                                                <p:cond delay="0"/>
                                              </p:stCondLst>
                                            </p:cTn>
                                            <p:tgtEl>
                                              <p:spTgt spid="79"/>
                                            </p:tgtEl>
                                            <p:attrNameLst>
                                              <p:attrName>style.visibility</p:attrName>
                                            </p:attrNameLst>
                                          </p:cBhvr>
                                          <p:to>
                                            <p:strVal val="visible"/>
                                          </p:to>
                                        </p:set>
                                        <p:anim calcmode="lin" valueType="num">
                                          <p:cBhvr additive="base">
                                            <p:cTn id="138" dur="500" fill="hold"/>
                                            <p:tgtEl>
                                              <p:spTgt spid="79"/>
                                            </p:tgtEl>
                                            <p:attrNameLst>
                                              <p:attrName>ppt_x</p:attrName>
                                            </p:attrNameLst>
                                          </p:cBhvr>
                                          <p:tavLst>
                                            <p:tav tm="0">
                                              <p:val>
                                                <p:strVal val="#ppt_x"/>
                                              </p:val>
                                            </p:tav>
                                            <p:tav tm="100000">
                                              <p:val>
                                                <p:strVal val="#ppt_x"/>
                                              </p:val>
                                            </p:tav>
                                          </p:tavLst>
                                        </p:anim>
                                        <p:anim calcmode="lin" valueType="num">
                                          <p:cBhvr additive="base">
                                            <p:cTn id="139" dur="500" fill="hold"/>
                                            <p:tgtEl>
                                              <p:spTgt spid="79"/>
                                            </p:tgtEl>
                                            <p:attrNameLst>
                                              <p:attrName>ppt_y</p:attrName>
                                            </p:attrNameLst>
                                          </p:cBhvr>
                                          <p:tavLst>
                                            <p:tav tm="0">
                                              <p:val>
                                                <p:strVal val="1+#ppt_h/2"/>
                                              </p:val>
                                            </p:tav>
                                            <p:tav tm="100000">
                                              <p:val>
                                                <p:strVal val="#ppt_y"/>
                                              </p:val>
                                            </p:tav>
                                          </p:tavLst>
                                        </p:anim>
                                      </p:childTnLst>
                                    </p:cTn>
                                  </p:par>
                                  <p:par>
                                    <p:cTn id="140" presetID="2" presetClass="entr" presetSubtype="4" fill="hold" nodeType="withEffect">
                                      <p:stCondLst>
                                        <p:cond delay="0"/>
                                      </p:stCondLst>
                                      <p:childTnLst>
                                        <p:set>
                                          <p:cBhvr>
                                            <p:cTn id="141" dur="1" fill="hold">
                                              <p:stCondLst>
                                                <p:cond delay="0"/>
                                              </p:stCondLst>
                                            </p:cTn>
                                            <p:tgtEl>
                                              <p:spTgt spid="96"/>
                                            </p:tgtEl>
                                            <p:attrNameLst>
                                              <p:attrName>style.visibility</p:attrName>
                                            </p:attrNameLst>
                                          </p:cBhvr>
                                          <p:to>
                                            <p:strVal val="visible"/>
                                          </p:to>
                                        </p:set>
                                        <p:anim calcmode="lin" valueType="num">
                                          <p:cBhvr additive="base">
                                            <p:cTn id="142" dur="500" fill="hold"/>
                                            <p:tgtEl>
                                              <p:spTgt spid="96"/>
                                            </p:tgtEl>
                                            <p:attrNameLst>
                                              <p:attrName>ppt_x</p:attrName>
                                            </p:attrNameLst>
                                          </p:cBhvr>
                                          <p:tavLst>
                                            <p:tav tm="0">
                                              <p:val>
                                                <p:strVal val="#ppt_x"/>
                                              </p:val>
                                            </p:tav>
                                            <p:tav tm="100000">
                                              <p:val>
                                                <p:strVal val="#ppt_x"/>
                                              </p:val>
                                            </p:tav>
                                          </p:tavLst>
                                        </p:anim>
                                        <p:anim calcmode="lin" valueType="num">
                                          <p:cBhvr additive="base">
                                            <p:cTn id="143"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ppt_x"/>
                                              </p:val>
                                            </p:tav>
                                            <p:tav tm="100000">
                                              <p:val>
                                                <p:strVal val="#ppt_x"/>
                                              </p:val>
                                            </p:tav>
                                          </p:tavLst>
                                        </p:anim>
                                        <p:anim calcmode="lin" valueType="num">
                                          <p:cBhvr additive="base">
                                            <p:cTn id="59" dur="500" fill="hold"/>
                                            <p:tgtEl>
                                              <p:spTgt spid="19"/>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ppt_x"/>
                                              </p:val>
                                            </p:tav>
                                            <p:tav tm="100000">
                                              <p:val>
                                                <p:strVal val="#ppt_x"/>
                                              </p:val>
                                            </p:tav>
                                          </p:tavLst>
                                        </p:anim>
                                        <p:anim calcmode="lin" valueType="num">
                                          <p:cBhvr additive="base">
                                            <p:cTn id="71" dur="500" fill="hold"/>
                                            <p:tgtEl>
                                              <p:spTgt spid="22"/>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ppt_x"/>
                                              </p:val>
                                            </p:tav>
                                            <p:tav tm="100000">
                                              <p:val>
                                                <p:strVal val="#ppt_x"/>
                                              </p:val>
                                            </p:tav>
                                          </p:tavLst>
                                        </p:anim>
                                        <p:anim calcmode="lin" valueType="num">
                                          <p:cBhvr additive="base">
                                            <p:cTn id="75" dur="500" fill="hold"/>
                                            <p:tgtEl>
                                              <p:spTgt spid="23"/>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500" fill="hold"/>
                                            <p:tgtEl>
                                              <p:spTgt spid="41"/>
                                            </p:tgtEl>
                                            <p:attrNameLst>
                                              <p:attrName>ppt_x</p:attrName>
                                            </p:attrNameLst>
                                          </p:cBhvr>
                                          <p:tavLst>
                                            <p:tav tm="0">
                                              <p:val>
                                                <p:strVal val="#ppt_x"/>
                                              </p:val>
                                            </p:tav>
                                            <p:tav tm="100000">
                                              <p:val>
                                                <p:strVal val="#ppt_x"/>
                                              </p:val>
                                            </p:tav>
                                          </p:tavLst>
                                        </p:anim>
                                        <p:anim calcmode="lin" valueType="num">
                                          <p:cBhvr additive="base">
                                            <p:cTn id="79" dur="500" fill="hold"/>
                                            <p:tgtEl>
                                              <p:spTgt spid="41"/>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additive="base">
                                            <p:cTn id="82" dur="500" fill="hold"/>
                                            <p:tgtEl>
                                              <p:spTgt spid="45"/>
                                            </p:tgtEl>
                                            <p:attrNameLst>
                                              <p:attrName>ppt_x</p:attrName>
                                            </p:attrNameLst>
                                          </p:cBhvr>
                                          <p:tavLst>
                                            <p:tav tm="0">
                                              <p:val>
                                                <p:strVal val="#ppt_x"/>
                                              </p:val>
                                            </p:tav>
                                            <p:tav tm="100000">
                                              <p:val>
                                                <p:strVal val="#ppt_x"/>
                                              </p:val>
                                            </p:tav>
                                          </p:tavLst>
                                        </p:anim>
                                        <p:anim calcmode="lin" valueType="num">
                                          <p:cBhvr additive="base">
                                            <p:cTn id="83" dur="500" fill="hold"/>
                                            <p:tgtEl>
                                              <p:spTgt spid="45"/>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500" fill="hold"/>
                                            <p:tgtEl>
                                              <p:spTgt spid="47"/>
                                            </p:tgtEl>
                                            <p:attrNameLst>
                                              <p:attrName>ppt_x</p:attrName>
                                            </p:attrNameLst>
                                          </p:cBhvr>
                                          <p:tavLst>
                                            <p:tav tm="0">
                                              <p:val>
                                                <p:strVal val="#ppt_x"/>
                                              </p:val>
                                            </p:tav>
                                            <p:tav tm="100000">
                                              <p:val>
                                                <p:strVal val="#ppt_x"/>
                                              </p:val>
                                            </p:tav>
                                          </p:tavLst>
                                        </p:anim>
                                        <p:anim calcmode="lin" valueType="num">
                                          <p:cBhvr additive="base">
                                            <p:cTn id="87" dur="500" fill="hold"/>
                                            <p:tgtEl>
                                              <p:spTgt spid="47"/>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additive="base">
                                            <p:cTn id="94" dur="500" fill="hold"/>
                                            <p:tgtEl>
                                              <p:spTgt spid="51"/>
                                            </p:tgtEl>
                                            <p:attrNameLst>
                                              <p:attrName>ppt_x</p:attrName>
                                            </p:attrNameLst>
                                          </p:cBhvr>
                                          <p:tavLst>
                                            <p:tav tm="0">
                                              <p:val>
                                                <p:strVal val="#ppt_x"/>
                                              </p:val>
                                            </p:tav>
                                            <p:tav tm="100000">
                                              <p:val>
                                                <p:strVal val="#ppt_x"/>
                                              </p:val>
                                            </p:tav>
                                          </p:tavLst>
                                        </p:anim>
                                        <p:anim calcmode="lin" valueType="num">
                                          <p:cBhvr additive="base">
                                            <p:cTn id="95" dur="500" fill="hold"/>
                                            <p:tgtEl>
                                              <p:spTgt spid="51"/>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additive="base">
                                            <p:cTn id="98" dur="500" fill="hold"/>
                                            <p:tgtEl>
                                              <p:spTgt spid="53"/>
                                            </p:tgtEl>
                                            <p:attrNameLst>
                                              <p:attrName>ppt_x</p:attrName>
                                            </p:attrNameLst>
                                          </p:cBhvr>
                                          <p:tavLst>
                                            <p:tav tm="0">
                                              <p:val>
                                                <p:strVal val="#ppt_x"/>
                                              </p:val>
                                            </p:tav>
                                            <p:tav tm="100000">
                                              <p:val>
                                                <p:strVal val="#ppt_x"/>
                                              </p:val>
                                            </p:tav>
                                          </p:tavLst>
                                        </p:anim>
                                        <p:anim calcmode="lin" valueType="num">
                                          <p:cBhvr additive="base">
                                            <p:cTn id="99" dur="500" fill="hold"/>
                                            <p:tgtEl>
                                              <p:spTgt spid="53"/>
                                            </p:tgtEl>
                                            <p:attrNameLst>
                                              <p:attrName>ppt_y</p:attrName>
                                            </p:attrNameLst>
                                          </p:cBhvr>
                                          <p:tavLst>
                                            <p:tav tm="0">
                                              <p:val>
                                                <p:strVal val="1+#ppt_h/2"/>
                                              </p:val>
                                            </p:tav>
                                            <p:tav tm="100000">
                                              <p:val>
                                                <p:strVal val="#ppt_y"/>
                                              </p:val>
                                            </p:tav>
                                          </p:tavLst>
                                        </p:anim>
                                      </p:childTnLst>
                                    </p:cTn>
                                  </p:par>
                                  <p:par>
                                    <p:cTn id="100" presetID="2" presetClass="entr" presetSubtype="4" fill="hold" nodeType="with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500" fill="hold"/>
                                            <p:tgtEl>
                                              <p:spTgt spid="55"/>
                                            </p:tgtEl>
                                            <p:attrNameLst>
                                              <p:attrName>ppt_x</p:attrName>
                                            </p:attrNameLst>
                                          </p:cBhvr>
                                          <p:tavLst>
                                            <p:tav tm="0">
                                              <p:val>
                                                <p:strVal val="#ppt_x"/>
                                              </p:val>
                                            </p:tav>
                                            <p:tav tm="100000">
                                              <p:val>
                                                <p:strVal val="#ppt_x"/>
                                              </p:val>
                                            </p:tav>
                                          </p:tavLst>
                                        </p:anim>
                                        <p:anim calcmode="lin" valueType="num">
                                          <p:cBhvr additive="base">
                                            <p:cTn id="103" dur="500" fill="hold"/>
                                            <p:tgtEl>
                                              <p:spTgt spid="55"/>
                                            </p:tgtEl>
                                            <p:attrNameLst>
                                              <p:attrName>ppt_y</p:attrName>
                                            </p:attrNameLst>
                                          </p:cBhvr>
                                          <p:tavLst>
                                            <p:tav tm="0">
                                              <p:val>
                                                <p:strVal val="1+#ppt_h/2"/>
                                              </p:val>
                                            </p:tav>
                                            <p:tav tm="100000">
                                              <p:val>
                                                <p:strVal val="#ppt_y"/>
                                              </p:val>
                                            </p:tav>
                                          </p:tavLst>
                                        </p:anim>
                                      </p:childTnLst>
                                    </p:cTn>
                                  </p:par>
                                  <p:par>
                                    <p:cTn id="104" presetID="2" presetClass="entr" presetSubtype="4" fill="hold" nodeType="with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500" fill="hold"/>
                                            <p:tgtEl>
                                              <p:spTgt spid="57"/>
                                            </p:tgtEl>
                                            <p:attrNameLst>
                                              <p:attrName>ppt_x</p:attrName>
                                            </p:attrNameLst>
                                          </p:cBhvr>
                                          <p:tavLst>
                                            <p:tav tm="0">
                                              <p:val>
                                                <p:strVal val="#ppt_x"/>
                                              </p:val>
                                            </p:tav>
                                            <p:tav tm="100000">
                                              <p:val>
                                                <p:strVal val="#ppt_x"/>
                                              </p:val>
                                            </p:tav>
                                          </p:tavLst>
                                        </p:anim>
                                        <p:anim calcmode="lin" valueType="num">
                                          <p:cBhvr additive="base">
                                            <p:cTn id="107" dur="500" fill="hold"/>
                                            <p:tgtEl>
                                              <p:spTgt spid="57"/>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0"/>
                                      </p:stCondLst>
                                      <p:childTnLst>
                                        <p:set>
                                          <p:cBhvr>
                                            <p:cTn id="109" dur="1" fill="hold">
                                              <p:stCondLst>
                                                <p:cond delay="0"/>
                                              </p:stCondLst>
                                            </p:cTn>
                                            <p:tgtEl>
                                              <p:spTgt spid="59"/>
                                            </p:tgtEl>
                                            <p:attrNameLst>
                                              <p:attrName>style.visibility</p:attrName>
                                            </p:attrNameLst>
                                          </p:cBhvr>
                                          <p:to>
                                            <p:strVal val="visible"/>
                                          </p:to>
                                        </p:set>
                                        <p:anim calcmode="lin" valueType="num">
                                          <p:cBhvr additive="base">
                                            <p:cTn id="110" dur="500" fill="hold"/>
                                            <p:tgtEl>
                                              <p:spTgt spid="59"/>
                                            </p:tgtEl>
                                            <p:attrNameLst>
                                              <p:attrName>ppt_x</p:attrName>
                                            </p:attrNameLst>
                                          </p:cBhvr>
                                          <p:tavLst>
                                            <p:tav tm="0">
                                              <p:val>
                                                <p:strVal val="#ppt_x"/>
                                              </p:val>
                                            </p:tav>
                                            <p:tav tm="100000">
                                              <p:val>
                                                <p:strVal val="#ppt_x"/>
                                              </p:val>
                                            </p:tav>
                                          </p:tavLst>
                                        </p:anim>
                                        <p:anim calcmode="lin" valueType="num">
                                          <p:cBhvr additive="base">
                                            <p:cTn id="111" dur="500" fill="hold"/>
                                            <p:tgtEl>
                                              <p:spTgt spid="59"/>
                                            </p:tgtEl>
                                            <p:attrNameLst>
                                              <p:attrName>ppt_y</p:attrName>
                                            </p:attrNameLst>
                                          </p:cBhvr>
                                          <p:tavLst>
                                            <p:tav tm="0">
                                              <p:val>
                                                <p:strVal val="1+#ppt_h/2"/>
                                              </p:val>
                                            </p:tav>
                                            <p:tav tm="100000">
                                              <p:val>
                                                <p:strVal val="#ppt_y"/>
                                              </p:val>
                                            </p:tav>
                                          </p:tavLst>
                                        </p:anim>
                                      </p:childTnLst>
                                    </p:cTn>
                                  </p:par>
                                  <p:par>
                                    <p:cTn id="112" presetID="2" presetClass="entr" presetSubtype="4" fill="hold" nodeType="withEffect">
                                      <p:stCondLst>
                                        <p:cond delay="0"/>
                                      </p:stCondLst>
                                      <p:childTnLst>
                                        <p:set>
                                          <p:cBhvr>
                                            <p:cTn id="113" dur="1" fill="hold">
                                              <p:stCondLst>
                                                <p:cond delay="0"/>
                                              </p:stCondLst>
                                            </p:cTn>
                                            <p:tgtEl>
                                              <p:spTgt spid="65"/>
                                            </p:tgtEl>
                                            <p:attrNameLst>
                                              <p:attrName>style.visibility</p:attrName>
                                            </p:attrNameLst>
                                          </p:cBhvr>
                                          <p:to>
                                            <p:strVal val="visible"/>
                                          </p:to>
                                        </p:set>
                                        <p:anim calcmode="lin" valueType="num">
                                          <p:cBhvr additive="base">
                                            <p:cTn id="114" dur="500" fill="hold"/>
                                            <p:tgtEl>
                                              <p:spTgt spid="65"/>
                                            </p:tgtEl>
                                            <p:attrNameLst>
                                              <p:attrName>ppt_x</p:attrName>
                                            </p:attrNameLst>
                                          </p:cBhvr>
                                          <p:tavLst>
                                            <p:tav tm="0">
                                              <p:val>
                                                <p:strVal val="#ppt_x"/>
                                              </p:val>
                                            </p:tav>
                                            <p:tav tm="100000">
                                              <p:val>
                                                <p:strVal val="#ppt_x"/>
                                              </p:val>
                                            </p:tav>
                                          </p:tavLst>
                                        </p:anim>
                                        <p:anim calcmode="lin" valueType="num">
                                          <p:cBhvr additive="base">
                                            <p:cTn id="115" dur="500" fill="hold"/>
                                            <p:tgtEl>
                                              <p:spTgt spid="65"/>
                                            </p:tgtEl>
                                            <p:attrNameLst>
                                              <p:attrName>ppt_y</p:attrName>
                                            </p:attrNameLst>
                                          </p:cBhvr>
                                          <p:tavLst>
                                            <p:tav tm="0">
                                              <p:val>
                                                <p:strVal val="1+#ppt_h/2"/>
                                              </p:val>
                                            </p:tav>
                                            <p:tav tm="100000">
                                              <p:val>
                                                <p:strVal val="#ppt_y"/>
                                              </p:val>
                                            </p:tav>
                                          </p:tavLst>
                                        </p:anim>
                                      </p:childTnLst>
                                    </p:cTn>
                                  </p:par>
                                  <p:par>
                                    <p:cTn id="116" presetID="2" presetClass="entr" presetSubtype="4" fill="hold"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fill="hold"/>
                                            <p:tgtEl>
                                              <p:spTgt spid="67"/>
                                            </p:tgtEl>
                                            <p:attrNameLst>
                                              <p:attrName>ppt_x</p:attrName>
                                            </p:attrNameLst>
                                          </p:cBhvr>
                                          <p:tavLst>
                                            <p:tav tm="0">
                                              <p:val>
                                                <p:strVal val="#ppt_x"/>
                                              </p:val>
                                            </p:tav>
                                            <p:tav tm="100000">
                                              <p:val>
                                                <p:strVal val="#ppt_x"/>
                                              </p:val>
                                            </p:tav>
                                          </p:tavLst>
                                        </p:anim>
                                        <p:anim calcmode="lin" valueType="num">
                                          <p:cBhvr additive="base">
                                            <p:cTn id="119" dur="500" fill="hold"/>
                                            <p:tgtEl>
                                              <p:spTgt spid="67"/>
                                            </p:tgtEl>
                                            <p:attrNameLst>
                                              <p:attrName>ppt_y</p:attrName>
                                            </p:attrNameLst>
                                          </p:cBhvr>
                                          <p:tavLst>
                                            <p:tav tm="0">
                                              <p:val>
                                                <p:strVal val="1+#ppt_h/2"/>
                                              </p:val>
                                            </p:tav>
                                            <p:tav tm="100000">
                                              <p:val>
                                                <p:strVal val="#ppt_y"/>
                                              </p:val>
                                            </p:tav>
                                          </p:tavLst>
                                        </p:anim>
                                      </p:childTnLst>
                                    </p:cTn>
                                  </p:par>
                                  <p:par>
                                    <p:cTn id="120" presetID="2" presetClass="entr" presetSubtype="4" fill="hold" nodeType="with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additive="base">
                                            <p:cTn id="122" dur="500" fill="hold"/>
                                            <p:tgtEl>
                                              <p:spTgt spid="69"/>
                                            </p:tgtEl>
                                            <p:attrNameLst>
                                              <p:attrName>ppt_x</p:attrName>
                                            </p:attrNameLst>
                                          </p:cBhvr>
                                          <p:tavLst>
                                            <p:tav tm="0">
                                              <p:val>
                                                <p:strVal val="#ppt_x"/>
                                              </p:val>
                                            </p:tav>
                                            <p:tav tm="100000">
                                              <p:val>
                                                <p:strVal val="#ppt_x"/>
                                              </p:val>
                                            </p:tav>
                                          </p:tavLst>
                                        </p:anim>
                                        <p:anim calcmode="lin" valueType="num">
                                          <p:cBhvr additive="base">
                                            <p:cTn id="123" dur="500" fill="hold"/>
                                            <p:tgtEl>
                                              <p:spTgt spid="69"/>
                                            </p:tgtEl>
                                            <p:attrNameLst>
                                              <p:attrName>ppt_y</p:attrName>
                                            </p:attrNameLst>
                                          </p:cBhvr>
                                          <p:tavLst>
                                            <p:tav tm="0">
                                              <p:val>
                                                <p:strVal val="1+#ppt_h/2"/>
                                              </p:val>
                                            </p:tav>
                                            <p:tav tm="100000">
                                              <p:val>
                                                <p:strVal val="#ppt_y"/>
                                              </p:val>
                                            </p:tav>
                                          </p:tavLst>
                                        </p:anim>
                                      </p:childTnLst>
                                    </p:cTn>
                                  </p:par>
                                  <p:par>
                                    <p:cTn id="124" presetID="2" presetClass="entr" presetSubtype="4" fill="hold" nodeType="withEffect">
                                      <p:stCondLst>
                                        <p:cond delay="0"/>
                                      </p:stCondLst>
                                      <p:childTnLst>
                                        <p:set>
                                          <p:cBhvr>
                                            <p:cTn id="125" dur="1" fill="hold">
                                              <p:stCondLst>
                                                <p:cond delay="0"/>
                                              </p:stCondLst>
                                            </p:cTn>
                                            <p:tgtEl>
                                              <p:spTgt spid="73"/>
                                            </p:tgtEl>
                                            <p:attrNameLst>
                                              <p:attrName>style.visibility</p:attrName>
                                            </p:attrNameLst>
                                          </p:cBhvr>
                                          <p:to>
                                            <p:strVal val="visible"/>
                                          </p:to>
                                        </p:set>
                                        <p:anim calcmode="lin" valueType="num">
                                          <p:cBhvr additive="base">
                                            <p:cTn id="126" dur="500" fill="hold"/>
                                            <p:tgtEl>
                                              <p:spTgt spid="73"/>
                                            </p:tgtEl>
                                            <p:attrNameLst>
                                              <p:attrName>ppt_x</p:attrName>
                                            </p:attrNameLst>
                                          </p:cBhvr>
                                          <p:tavLst>
                                            <p:tav tm="0">
                                              <p:val>
                                                <p:strVal val="#ppt_x"/>
                                              </p:val>
                                            </p:tav>
                                            <p:tav tm="100000">
                                              <p:val>
                                                <p:strVal val="#ppt_x"/>
                                              </p:val>
                                            </p:tav>
                                          </p:tavLst>
                                        </p:anim>
                                        <p:anim calcmode="lin" valueType="num">
                                          <p:cBhvr additive="base">
                                            <p:cTn id="127" dur="500" fill="hold"/>
                                            <p:tgtEl>
                                              <p:spTgt spid="73"/>
                                            </p:tgtEl>
                                            <p:attrNameLst>
                                              <p:attrName>ppt_y</p:attrName>
                                            </p:attrNameLst>
                                          </p:cBhvr>
                                          <p:tavLst>
                                            <p:tav tm="0">
                                              <p:val>
                                                <p:strVal val="1+#ppt_h/2"/>
                                              </p:val>
                                            </p:tav>
                                            <p:tav tm="100000">
                                              <p:val>
                                                <p:strVal val="#ppt_y"/>
                                              </p:val>
                                            </p:tav>
                                          </p:tavLst>
                                        </p:anim>
                                      </p:childTnLst>
                                    </p:cTn>
                                  </p:par>
                                  <p:par>
                                    <p:cTn id="128" presetID="2" presetClass="entr" presetSubtype="4" fill="hold"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additive="base">
                                            <p:cTn id="130" dur="500" fill="hold"/>
                                            <p:tgtEl>
                                              <p:spTgt spid="75"/>
                                            </p:tgtEl>
                                            <p:attrNameLst>
                                              <p:attrName>ppt_x</p:attrName>
                                            </p:attrNameLst>
                                          </p:cBhvr>
                                          <p:tavLst>
                                            <p:tav tm="0">
                                              <p:val>
                                                <p:strVal val="#ppt_x"/>
                                              </p:val>
                                            </p:tav>
                                            <p:tav tm="100000">
                                              <p:val>
                                                <p:strVal val="#ppt_x"/>
                                              </p:val>
                                            </p:tav>
                                          </p:tavLst>
                                        </p:anim>
                                        <p:anim calcmode="lin" valueType="num">
                                          <p:cBhvr additive="base">
                                            <p:cTn id="131" dur="500" fill="hold"/>
                                            <p:tgtEl>
                                              <p:spTgt spid="75"/>
                                            </p:tgtEl>
                                            <p:attrNameLst>
                                              <p:attrName>ppt_y</p:attrName>
                                            </p:attrNameLst>
                                          </p:cBhvr>
                                          <p:tavLst>
                                            <p:tav tm="0">
                                              <p:val>
                                                <p:strVal val="1+#ppt_h/2"/>
                                              </p:val>
                                            </p:tav>
                                            <p:tav tm="100000">
                                              <p:val>
                                                <p:strVal val="#ppt_y"/>
                                              </p:val>
                                            </p:tav>
                                          </p:tavLst>
                                        </p:anim>
                                      </p:childTnLst>
                                    </p:cTn>
                                  </p:par>
                                  <p:par>
                                    <p:cTn id="132" presetID="2" presetClass="entr" presetSubtype="4" fill="hold"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4" fill="hold" nodeType="withEffect">
                                      <p:stCondLst>
                                        <p:cond delay="0"/>
                                      </p:stCondLst>
                                      <p:childTnLst>
                                        <p:set>
                                          <p:cBhvr>
                                            <p:cTn id="137" dur="1" fill="hold">
                                              <p:stCondLst>
                                                <p:cond delay="0"/>
                                              </p:stCondLst>
                                            </p:cTn>
                                            <p:tgtEl>
                                              <p:spTgt spid="79"/>
                                            </p:tgtEl>
                                            <p:attrNameLst>
                                              <p:attrName>style.visibility</p:attrName>
                                            </p:attrNameLst>
                                          </p:cBhvr>
                                          <p:to>
                                            <p:strVal val="visible"/>
                                          </p:to>
                                        </p:set>
                                        <p:anim calcmode="lin" valueType="num">
                                          <p:cBhvr additive="base">
                                            <p:cTn id="138" dur="500" fill="hold"/>
                                            <p:tgtEl>
                                              <p:spTgt spid="79"/>
                                            </p:tgtEl>
                                            <p:attrNameLst>
                                              <p:attrName>ppt_x</p:attrName>
                                            </p:attrNameLst>
                                          </p:cBhvr>
                                          <p:tavLst>
                                            <p:tav tm="0">
                                              <p:val>
                                                <p:strVal val="#ppt_x"/>
                                              </p:val>
                                            </p:tav>
                                            <p:tav tm="100000">
                                              <p:val>
                                                <p:strVal val="#ppt_x"/>
                                              </p:val>
                                            </p:tav>
                                          </p:tavLst>
                                        </p:anim>
                                        <p:anim calcmode="lin" valueType="num">
                                          <p:cBhvr additive="base">
                                            <p:cTn id="139" dur="500" fill="hold"/>
                                            <p:tgtEl>
                                              <p:spTgt spid="79"/>
                                            </p:tgtEl>
                                            <p:attrNameLst>
                                              <p:attrName>ppt_y</p:attrName>
                                            </p:attrNameLst>
                                          </p:cBhvr>
                                          <p:tavLst>
                                            <p:tav tm="0">
                                              <p:val>
                                                <p:strVal val="1+#ppt_h/2"/>
                                              </p:val>
                                            </p:tav>
                                            <p:tav tm="100000">
                                              <p:val>
                                                <p:strVal val="#ppt_y"/>
                                              </p:val>
                                            </p:tav>
                                          </p:tavLst>
                                        </p:anim>
                                      </p:childTnLst>
                                    </p:cTn>
                                  </p:par>
                                  <p:par>
                                    <p:cTn id="140" presetID="2" presetClass="entr" presetSubtype="4" fill="hold" nodeType="withEffect">
                                      <p:stCondLst>
                                        <p:cond delay="0"/>
                                      </p:stCondLst>
                                      <p:childTnLst>
                                        <p:set>
                                          <p:cBhvr>
                                            <p:cTn id="141" dur="1" fill="hold">
                                              <p:stCondLst>
                                                <p:cond delay="0"/>
                                              </p:stCondLst>
                                            </p:cTn>
                                            <p:tgtEl>
                                              <p:spTgt spid="96"/>
                                            </p:tgtEl>
                                            <p:attrNameLst>
                                              <p:attrName>style.visibility</p:attrName>
                                            </p:attrNameLst>
                                          </p:cBhvr>
                                          <p:to>
                                            <p:strVal val="visible"/>
                                          </p:to>
                                        </p:set>
                                        <p:anim calcmode="lin" valueType="num">
                                          <p:cBhvr additive="base">
                                            <p:cTn id="142" dur="500" fill="hold"/>
                                            <p:tgtEl>
                                              <p:spTgt spid="96"/>
                                            </p:tgtEl>
                                            <p:attrNameLst>
                                              <p:attrName>ppt_x</p:attrName>
                                            </p:attrNameLst>
                                          </p:cBhvr>
                                          <p:tavLst>
                                            <p:tav tm="0">
                                              <p:val>
                                                <p:strVal val="#ppt_x"/>
                                              </p:val>
                                            </p:tav>
                                            <p:tav tm="100000">
                                              <p:val>
                                                <p:strVal val="#ppt_x"/>
                                              </p:val>
                                            </p:tav>
                                          </p:tavLst>
                                        </p:anim>
                                        <p:anim calcmode="lin" valueType="num">
                                          <p:cBhvr additive="base">
                                            <p:cTn id="143"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41" grpId="0" animBg="1"/>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r>
              <a:rPr kumimoji="1" lang="zh-CN" altLang="en-US" sz="2400" dirty="0">
                <a:solidFill>
                  <a:srgbClr val="44546A"/>
                </a:solidFill>
                <a:cs typeface="+mn-ea"/>
                <a:sym typeface="+mn-lt"/>
              </a:rPr>
              <a:t>电子交易系统</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3" y="2610230"/>
            <a:ext cx="5667178" cy="836479"/>
            <a:chOff x="5971177" y="1605306"/>
            <a:chExt cx="5406294" cy="836479"/>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475091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a:t>
              </a:r>
              <a:r>
                <a:rPr kumimoji="0" lang="en-US" altLang="zh-CN" b="1" i="0" u="none" strike="noStrike" kern="1200" cap="none" spc="400" normalizeH="0" baseline="0" noProof="0" dirty="0">
                  <a:ln>
                    <a:noFill/>
                  </a:ln>
                  <a:solidFill>
                    <a:schemeClr val="tx1">
                      <a:lumMod val="75000"/>
                      <a:lumOff val="25000"/>
                    </a:schemeClr>
                  </a:solidFill>
                  <a:effectLst/>
                  <a:uLnTx/>
                  <a:uFillTx/>
                  <a:cs typeface="+mn-ea"/>
                  <a:sym typeface="+mn-lt"/>
                </a:rPr>
                <a:t>1</a:t>
              </a: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）吞吐量：指单位时间内成功地传送数据数量。</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3695226"/>
            <a:ext cx="5747079" cy="781661"/>
            <a:chOff x="5971177" y="2728803"/>
            <a:chExt cx="5747079" cy="781661"/>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3" y="2728803"/>
              <a:ext cx="5091703" cy="646331"/>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a:t>
              </a:r>
              <a:r>
                <a:rPr lang="en-US" altLang="zh-CN" b="1" spc="400" dirty="0">
                  <a:solidFill>
                    <a:schemeClr val="tx1">
                      <a:lumMod val="75000"/>
                      <a:lumOff val="25000"/>
                    </a:schemeClr>
                  </a:solidFill>
                  <a:cs typeface="+mn-ea"/>
                  <a:sym typeface="+mn-lt"/>
                </a:rPr>
                <a:t>2</a:t>
              </a:r>
              <a:r>
                <a:rPr lang="zh-CN" altLang="en-US" b="1" spc="400" dirty="0">
                  <a:solidFill>
                    <a:schemeClr val="tx1">
                      <a:lumMod val="75000"/>
                      <a:lumOff val="25000"/>
                    </a:schemeClr>
                  </a:solidFill>
                  <a:cs typeface="+mn-ea"/>
                  <a:sym typeface="+mn-lt"/>
                </a:rPr>
                <a:t>）订单时延：指订单从一个端口传送到另一个端口所用的时间。</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749504" y="4851160"/>
            <a:ext cx="5667177" cy="799380"/>
            <a:chOff x="5971177" y="3884741"/>
            <a:chExt cx="5667177" cy="799380"/>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3" y="3884741"/>
              <a:ext cx="5011801" cy="646331"/>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a:t>
              </a:r>
              <a:r>
                <a:rPr lang="en-US" altLang="zh-CN" b="1" spc="400" dirty="0">
                  <a:solidFill>
                    <a:schemeClr val="tx1">
                      <a:lumMod val="75000"/>
                      <a:lumOff val="25000"/>
                    </a:schemeClr>
                  </a:solidFill>
                  <a:cs typeface="+mn-ea"/>
                  <a:sym typeface="+mn-lt"/>
                </a:rPr>
                <a:t>3</a:t>
              </a:r>
              <a:r>
                <a:rPr lang="zh-CN" altLang="en-US" b="1" spc="400" dirty="0">
                  <a:solidFill>
                    <a:schemeClr val="tx1">
                      <a:lumMod val="75000"/>
                      <a:lumOff val="25000"/>
                    </a:schemeClr>
                  </a:solidFill>
                  <a:cs typeface="+mn-ea"/>
                  <a:sym typeface="+mn-lt"/>
                </a:rPr>
                <a:t>）系统容量：指一个系统可处理容纳的量大能力。</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A0D4366E-487B-7F01-85D5-AB5453710D5A}"/>
              </a:ext>
            </a:extLst>
          </p:cNvPr>
          <p:cNvSpPr txBox="1"/>
          <p:nvPr/>
        </p:nvSpPr>
        <p:spPr>
          <a:xfrm>
            <a:off x="5051990" y="727256"/>
            <a:ext cx="326884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zh-CN" altLang="en-US" sz="2800" b="1" i="0" u="none" strike="noStrike" kern="1200" cap="none" spc="0" normalizeH="0" baseline="0" noProof="0" dirty="0">
                <a:ln>
                  <a:noFill/>
                </a:ln>
                <a:solidFill>
                  <a:srgbClr val="44546A"/>
                </a:solidFill>
                <a:effectLst/>
                <a:uLnTx/>
                <a:uFillTx/>
                <a:cs typeface="+mn-ea"/>
                <a:sym typeface="+mn-lt"/>
              </a:rPr>
              <a:t>网络证券交易系统</a:t>
            </a:r>
          </a:p>
        </p:txBody>
      </p:sp>
      <p:sp>
        <p:nvSpPr>
          <p:cNvPr id="5" name="文本框 4">
            <a:extLst>
              <a:ext uri="{FF2B5EF4-FFF2-40B4-BE49-F238E27FC236}">
                <a16:creationId xmlns:a16="http://schemas.microsoft.com/office/drawing/2014/main" id="{EADF9535-ADBE-8C13-BF35-42D59E53C4E7}"/>
              </a:ext>
            </a:extLst>
          </p:cNvPr>
          <p:cNvSpPr txBox="1"/>
          <p:nvPr/>
        </p:nvSpPr>
        <p:spPr>
          <a:xfrm>
            <a:off x="5065242" y="37117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6" name="文本框 5">
            <a:extLst>
              <a:ext uri="{FF2B5EF4-FFF2-40B4-BE49-F238E27FC236}">
                <a16:creationId xmlns:a16="http://schemas.microsoft.com/office/drawing/2014/main" id="{4A6D6B76-00C7-628A-1130-7B15C2FD4109}"/>
              </a:ext>
            </a:extLst>
          </p:cNvPr>
          <p:cNvSpPr txBox="1"/>
          <p:nvPr/>
        </p:nvSpPr>
        <p:spPr>
          <a:xfrm>
            <a:off x="4593451" y="1344985"/>
            <a:ext cx="658578" cy="4818370"/>
          </a:xfrm>
          <a:prstGeom prst="rect">
            <a:avLst/>
          </a:prstGeom>
          <a:noFill/>
        </p:spPr>
        <p:txBody>
          <a:bodyPr vert="eaVert" wrap="none" rtlCol="0">
            <a:spAutoFit/>
          </a:bodyPr>
          <a:lstStyle/>
          <a:p>
            <a:pPr>
              <a:defRPr/>
            </a:pPr>
            <a:r>
              <a:rPr kumimoji="1" lang="zh-CN" altLang="en-US" sz="2800" b="0" i="0" u="none" strike="noStrike" kern="1200" cap="none" spc="0" normalizeH="0" baseline="0" noProof="0" dirty="0">
                <a:ln>
                  <a:noFill/>
                </a:ln>
                <a:solidFill>
                  <a:srgbClr val="44546A"/>
                </a:solidFill>
                <a:effectLst/>
                <a:uLnTx/>
                <a:uFillTx/>
                <a:cs typeface="+mn-ea"/>
                <a:sym typeface="+mn-lt"/>
              </a:rPr>
              <a:t>  </a:t>
            </a:r>
            <a:r>
              <a:rPr kumimoji="1" lang="en-US" altLang="zh-CN" sz="2800" dirty="0">
                <a:solidFill>
                  <a:srgbClr val="44546A"/>
                </a:solidFill>
                <a:cs typeface="+mn-ea"/>
                <a:sym typeface="+mn-lt"/>
              </a:rPr>
              <a:t>4 </a:t>
            </a:r>
            <a:r>
              <a:rPr kumimoji="1" lang="zh-CN" altLang="en-US" sz="2800" dirty="0">
                <a:solidFill>
                  <a:srgbClr val="44546A"/>
                </a:solidFill>
                <a:cs typeface="+mn-ea"/>
                <a:sym typeface="+mn-lt"/>
              </a:rPr>
              <a:t>证券交易系统面临的挑战</a:t>
            </a:r>
          </a:p>
        </p:txBody>
      </p:sp>
      <p:sp>
        <p:nvSpPr>
          <p:cNvPr id="11" name="文本框 10">
            <a:extLst>
              <a:ext uri="{FF2B5EF4-FFF2-40B4-BE49-F238E27FC236}">
                <a16:creationId xmlns:a16="http://schemas.microsoft.com/office/drawing/2014/main" id="{6DE0C27C-1CE7-ACBA-DCFB-9FAFA6A97A74}"/>
              </a:ext>
            </a:extLst>
          </p:cNvPr>
          <p:cNvSpPr txBox="1"/>
          <p:nvPr/>
        </p:nvSpPr>
        <p:spPr>
          <a:xfrm>
            <a:off x="5709744" y="1563584"/>
            <a:ext cx="5271046" cy="784830"/>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交易系统在设计之初就要考虑到如何满足和平衡各方面的技术需求，即高可用性、高性能与易扩展性。其中衡量交易系统高性能的主要指标为吞吐量、订单时延与系统容量。</a:t>
            </a:r>
          </a:p>
        </p:txBody>
      </p:sp>
      <p:sp>
        <p:nvSpPr>
          <p:cNvPr id="13" name="文本框 12">
            <a:extLst>
              <a:ext uri="{FF2B5EF4-FFF2-40B4-BE49-F238E27FC236}">
                <a16:creationId xmlns:a16="http://schemas.microsoft.com/office/drawing/2014/main" id="{88B940E4-C33E-859A-8395-43A996658D98}"/>
              </a:ext>
            </a:extLst>
          </p:cNvPr>
          <p:cNvSpPr txBox="1"/>
          <p:nvPr/>
        </p:nvSpPr>
        <p:spPr>
          <a:xfrm>
            <a:off x="6353904" y="6021123"/>
            <a:ext cx="4776521" cy="323165"/>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这几项指标共同决定了交易系统性能的高低。</a:t>
            </a:r>
          </a:p>
        </p:txBody>
      </p:sp>
    </p:spTree>
    <p:extLst>
      <p:ext uri="{BB962C8B-B14F-4D97-AF65-F5344CB8AC3E}">
        <p14:creationId xmlns:p14="http://schemas.microsoft.com/office/powerpoint/2010/main" val="262142208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500"/>
                                </p:stCondLst>
                                <p:childTnLst>
                                  <p:par>
                                    <p:cTn id="24" presetID="2" presetClass="entr" presetSubtype="2" fill="hold" nodeType="afterEffect" p14:presetBounceEnd="40000">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14:bounceEnd="40000">
                                          <p:cBhvr additive="base">
                                            <p:cTn id="26"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2" fill="hold" nodeType="afterEffect" p14:presetBounceEnd="40000">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14:bounceEnd="40000">
                                          <p:cBhvr additive="base">
                                            <p:cTn id="31"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nodeType="afterEffect" p14:presetBounceEnd="40000">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14:bounceEnd="40000">
                                          <p:cBhvr additive="base">
                                            <p:cTn id="36"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inVertical)">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11"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1+#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2"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1+#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inVertical)">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11" grpId="0"/>
          <p:bldP spid="13" grpId="0"/>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33910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a:ln>
                  <a:noFill/>
                </a:ln>
                <a:solidFill>
                  <a:srgbClr val="44546A"/>
                </a:solidFill>
                <a:effectLst/>
                <a:uLnTx/>
                <a:uFillTx/>
                <a:cs typeface="+mn-ea"/>
                <a:sym typeface="+mn-lt"/>
              </a:rPr>
              <a:t>新产品研发方案</a:t>
            </a: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102216" y="1537866"/>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sp>
        <p:nvSpPr>
          <p:cNvPr id="22" name="文本框 21">
            <a:extLst>
              <a:ext uri="{FF2B5EF4-FFF2-40B4-BE49-F238E27FC236}">
                <a16:creationId xmlns:a16="http://schemas.microsoft.com/office/drawing/2014/main" id="{04560ED9-71A7-44E2-8077-32D9ABAB58CD}"/>
              </a:ext>
            </a:extLst>
          </p:cNvPr>
          <p:cNvSpPr txBox="1"/>
          <p:nvPr/>
        </p:nvSpPr>
        <p:spPr>
          <a:xfrm>
            <a:off x="6091038" y="1783168"/>
            <a:ext cx="4847038" cy="1754326"/>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保险交易系统与网络银行交易系统、手机银行交易系统、网络证券交易系统类似，主要区别在于接入方式的不同。保险交易系统中，后台对于保险业务实际上没有太多的改变。保险交易系统的结构主要包括了基础设施层、数据层、功能层和访问层。</a:t>
            </a:r>
          </a:p>
        </p:txBody>
      </p:sp>
      <p:sp>
        <p:nvSpPr>
          <p:cNvPr id="24" name="椭圆 38">
            <a:extLst>
              <a:ext uri="{FF2B5EF4-FFF2-40B4-BE49-F238E27FC236}">
                <a16:creationId xmlns:a16="http://schemas.microsoft.com/office/drawing/2014/main" id="{9DCE618A-86C5-4AEF-AB26-98B48DF7C720}"/>
              </a:ext>
            </a:extLst>
          </p:cNvPr>
          <p:cNvSpPr/>
          <p:nvPr/>
        </p:nvSpPr>
        <p:spPr>
          <a:xfrm>
            <a:off x="5571941" y="184950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29" name="文本框 28">
            <a:extLst>
              <a:ext uri="{FF2B5EF4-FFF2-40B4-BE49-F238E27FC236}">
                <a16:creationId xmlns:a16="http://schemas.microsoft.com/office/drawing/2014/main" id="{C1F9F2CE-9511-4D6C-A23D-D5A7D74F65F0}"/>
              </a:ext>
            </a:extLst>
          </p:cNvPr>
          <p:cNvSpPr txBox="1"/>
          <p:nvPr/>
        </p:nvSpPr>
        <p:spPr>
          <a:xfrm>
            <a:off x="6091039" y="3980399"/>
            <a:ext cx="4847038" cy="2585323"/>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保险交易系统具有以下</a:t>
            </a:r>
            <a:r>
              <a:rPr lang="zh-CN" altLang="en-US" b="1" dirty="0">
                <a:solidFill>
                  <a:srgbClr val="44546A"/>
                </a:solidFill>
                <a:cs typeface="+mn-ea"/>
                <a:sym typeface="+mn-lt"/>
              </a:rPr>
              <a:t>特点</a:t>
            </a:r>
            <a:r>
              <a:rPr lang="zh-CN" altLang="en-US" dirty="0">
                <a:solidFill>
                  <a:srgbClr val="44546A"/>
                </a:solidFill>
                <a:cs typeface="+mn-ea"/>
                <a:sym typeface="+mn-lt"/>
              </a:rPr>
              <a:t>。</a:t>
            </a:r>
          </a:p>
          <a:p>
            <a:r>
              <a:rPr lang="zh-CN" altLang="en-US" dirty="0">
                <a:solidFill>
                  <a:srgbClr val="44546A"/>
                </a:solidFill>
                <a:cs typeface="+mn-ea"/>
                <a:sym typeface="+mn-lt"/>
              </a:rPr>
              <a:t>虚拟性：成本是低廉的网络服务费，节省了大笔佣金和管理费。</a:t>
            </a:r>
          </a:p>
          <a:p>
            <a:r>
              <a:rPr lang="zh-CN" altLang="en-US" dirty="0">
                <a:solidFill>
                  <a:srgbClr val="44546A"/>
                </a:solidFill>
                <a:cs typeface="+mn-ea"/>
                <a:sym typeface="+mn-lt"/>
              </a:rPr>
              <a:t>直接性：解除了传统条件下双方活动的时间、空间限制。</a:t>
            </a:r>
          </a:p>
          <a:p>
            <a:r>
              <a:rPr lang="zh-CN" altLang="en-US" dirty="0">
                <a:solidFill>
                  <a:srgbClr val="44546A"/>
                </a:solidFill>
                <a:cs typeface="+mn-ea"/>
                <a:sym typeface="+mn-lt"/>
              </a:rPr>
              <a:t>电子化：涉及内容包括电子单据、电子传递与电子货币交割。</a:t>
            </a:r>
          </a:p>
          <a:p>
            <a:r>
              <a:rPr lang="zh-CN" altLang="en-US" dirty="0">
                <a:solidFill>
                  <a:srgbClr val="44546A"/>
                </a:solidFill>
                <a:cs typeface="+mn-ea"/>
                <a:sym typeface="+mn-lt"/>
              </a:rPr>
              <a:t>风险性：在信息披露、网络安全、身份确认与信息保密等方面存在一定风险。</a:t>
            </a:r>
          </a:p>
        </p:txBody>
      </p:sp>
      <p:sp>
        <p:nvSpPr>
          <p:cNvPr id="35" name="Freeform 17">
            <a:extLst>
              <a:ext uri="{FF2B5EF4-FFF2-40B4-BE49-F238E27FC236}">
                <a16:creationId xmlns:a16="http://schemas.microsoft.com/office/drawing/2014/main" id="{8C3A4099-E314-4249-B933-A2352A98CECC}"/>
              </a:ext>
            </a:extLst>
          </p:cNvPr>
          <p:cNvSpPr>
            <a:spLocks noEditPoints="1"/>
          </p:cNvSpPr>
          <p:nvPr/>
        </p:nvSpPr>
        <p:spPr bwMode="auto">
          <a:xfrm>
            <a:off x="5542969" y="3989503"/>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5E1A414D-3AAF-91FA-261F-42E41868E7E3}"/>
              </a:ext>
            </a:extLst>
          </p:cNvPr>
          <p:cNvSpPr txBox="1"/>
          <p:nvPr/>
        </p:nvSpPr>
        <p:spPr>
          <a:xfrm>
            <a:off x="5051990" y="727256"/>
            <a:ext cx="23391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solidFill>
                  <a:srgbClr val="44546A"/>
                </a:solidFill>
                <a:effectLst/>
                <a:uLnTx/>
                <a:uFillTx/>
                <a:cs typeface="+mn-ea"/>
                <a:sym typeface="+mn-lt"/>
              </a:rPr>
              <a:t>保险交易系统</a:t>
            </a:r>
          </a:p>
        </p:txBody>
      </p:sp>
      <p:sp>
        <p:nvSpPr>
          <p:cNvPr id="5" name="文本框 4">
            <a:extLst>
              <a:ext uri="{FF2B5EF4-FFF2-40B4-BE49-F238E27FC236}">
                <a16:creationId xmlns:a16="http://schemas.microsoft.com/office/drawing/2014/main" id="{EF73A790-665E-5180-0395-D4187D71D791}"/>
              </a:ext>
            </a:extLst>
          </p:cNvPr>
          <p:cNvSpPr txBox="1"/>
          <p:nvPr/>
        </p:nvSpPr>
        <p:spPr>
          <a:xfrm>
            <a:off x="5065242" y="371176"/>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293054218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6797210" y="2644169"/>
            <a:ext cx="1415772"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p>
        </p:txBody>
      </p:sp>
      <p:sp>
        <p:nvSpPr>
          <p:cNvPr id="4" name="文本框 3">
            <a:extLst>
              <a:ext uri="{FF2B5EF4-FFF2-40B4-BE49-F238E27FC236}">
                <a16:creationId xmlns:a16="http://schemas.microsoft.com/office/drawing/2014/main" id="{0998A19B-61FF-9740-BBF1-181AC509CA3D}"/>
              </a:ext>
            </a:extLst>
          </p:cNvPr>
          <p:cNvSpPr txBox="1"/>
          <p:nvPr/>
        </p:nvSpPr>
        <p:spPr>
          <a:xfrm>
            <a:off x="8167021" y="2644169"/>
            <a:ext cx="1415772"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p>
        </p:txBody>
      </p:sp>
      <p:sp>
        <p:nvSpPr>
          <p:cNvPr id="5" name="文本框 4">
            <a:extLst>
              <a:ext uri="{FF2B5EF4-FFF2-40B4-BE49-F238E27FC236}">
                <a16:creationId xmlns:a16="http://schemas.microsoft.com/office/drawing/2014/main" id="{C872FFCF-66FB-AF45-82B1-8502CA44FF4E}"/>
              </a:ext>
            </a:extLst>
          </p:cNvPr>
          <p:cNvSpPr txBox="1"/>
          <p:nvPr/>
        </p:nvSpPr>
        <p:spPr>
          <a:xfrm>
            <a:off x="7343334" y="4006001"/>
            <a:ext cx="298891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THANK YOU</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燕尾形 5">
            <a:extLst>
              <a:ext uri="{FF2B5EF4-FFF2-40B4-BE49-F238E27FC236}">
                <a16:creationId xmlns:a16="http://schemas.microsoft.com/office/drawing/2014/main" id="{36A206C6-F515-B647-BB2D-724BEA5516C3}"/>
              </a:ext>
            </a:extLst>
          </p:cNvPr>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1D2F8C82-91F0-5946-84A6-E0C5D277D461}"/>
              </a:ext>
            </a:extLst>
          </p:cNvPr>
          <p:cNvSpPr txBox="1"/>
          <p:nvPr/>
        </p:nvSpPr>
        <p:spPr>
          <a:xfrm>
            <a:off x="2236450" y="3537651"/>
            <a:ext cx="3249706"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第六章</a:t>
            </a:r>
          </a:p>
        </p:txBody>
      </p:sp>
      <p:sp>
        <p:nvSpPr>
          <p:cNvPr id="22" name="圆角矩形 21">
            <a:extLst>
              <a:ext uri="{FF2B5EF4-FFF2-40B4-BE49-F238E27FC236}">
                <a16:creationId xmlns:a16="http://schemas.microsoft.com/office/drawing/2014/main" id="{168A35F6-CA46-EB4C-8E2D-BC25192CCD76}"/>
              </a:ext>
            </a:extLst>
          </p:cNvPr>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7" name="图片 6" descr="图表, 旭日形&#10;&#10;描述已自动生成">
            <a:extLst>
              <a:ext uri="{FF2B5EF4-FFF2-40B4-BE49-F238E27FC236}">
                <a16:creationId xmlns:a16="http://schemas.microsoft.com/office/drawing/2014/main" id="{147CA528-B753-F8DC-5F03-5655BF0D6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2" name="矩形 11">
            <a:extLst>
              <a:ext uri="{FF2B5EF4-FFF2-40B4-BE49-F238E27FC236}">
                <a16:creationId xmlns:a16="http://schemas.microsoft.com/office/drawing/2014/main" id="{1644F762-63CD-E2B6-045A-9F17BE770DCE}"/>
              </a:ext>
            </a:extLst>
          </p:cNvPr>
          <p:cNvSpPr/>
          <p:nvPr/>
        </p:nvSpPr>
        <p:spPr>
          <a:xfrm>
            <a:off x="1129026" y="2576700"/>
            <a:ext cx="5032147" cy="923330"/>
          </a:xfrm>
          <a:prstGeom prst="rect">
            <a:avLst/>
          </a:prstGeom>
          <a:noFill/>
        </p:spPr>
        <p:txBody>
          <a:bodyPr wrap="none" lIns="91440" tIns="45720" rIns="91440" bIns="45720">
            <a:spAutoFit/>
          </a:bodyPr>
          <a:lstStyle/>
          <a:p>
            <a:pPr lvl="0" algn="r">
              <a:defRPr/>
            </a:pPr>
            <a:r>
              <a:rPr kumimoji="1" lang="zh-CN" altLang="en-US" sz="5400" b="1" dirty="0">
                <a:ln w="9525">
                  <a:solidFill>
                    <a:schemeClr val="bg1"/>
                  </a:solidFill>
                  <a:prstDash val="solid"/>
                </a:ln>
                <a:effectLst>
                  <a:outerShdw blurRad="12700" dist="38100" dir="2700000" algn="tl" rotWithShape="0">
                    <a:schemeClr val="bg1">
                      <a:lumMod val="50000"/>
                    </a:schemeClr>
                  </a:outerShdw>
                </a:effectLst>
                <a:cs typeface="+mn-ea"/>
                <a:sym typeface="+mn-lt"/>
              </a:rPr>
              <a:t>支付的互联网化</a:t>
            </a:r>
            <a:endParaRPr kumimoji="1" lang="zh-CN" altLang="en-US" sz="5400" b="1" i="0" u="none" strike="noStrike" kern="1200" normalizeH="0" baseline="0" noProof="0" dirty="0">
              <a:ln w="9525">
                <a:solidFill>
                  <a:schemeClr val="bg1"/>
                </a:solidFill>
                <a:prstDash val="solid"/>
              </a:ln>
              <a:effectLst>
                <a:outerShdw blurRad="12700" dist="38100" dir="2700000" algn="tl" rotWithShape="0">
                  <a:schemeClr val="bg1">
                    <a:lumMod val="50000"/>
                  </a:schemeClr>
                </a:outerShdw>
              </a:effectLst>
              <a:uLnTx/>
              <a:uFillTx/>
              <a:cs typeface="+mn-ea"/>
              <a:sym typeface="+mn-lt"/>
            </a:endParaRPr>
          </a:p>
        </p:txBody>
      </p:sp>
    </p:spTree>
    <p:extLst>
      <p:ext uri="{BB962C8B-B14F-4D97-AF65-F5344CB8AC3E}">
        <p14:creationId xmlns:p14="http://schemas.microsoft.com/office/powerpoint/2010/main" val="26533960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dissolve">
                                      <p:cBhvr>
                                        <p:cTn id="28" dur="500"/>
                                        <p:tgtEl>
                                          <p:spTgt spid="3"/>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par>
                                <p:cTn id="32" presetID="3" presetClass="entr" presetSubtype="1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animBg="1"/>
      <p:bldP spid="10" grpId="0" animBg="1"/>
      <p:bldP spid="11" grpId="0" animBg="1"/>
      <p:bldP spid="20" grpId="0"/>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4" name="AutoShape 5">
            <a:extLst>
              <a:ext uri="{FF2B5EF4-FFF2-40B4-BE49-F238E27FC236}">
                <a16:creationId xmlns:a16="http://schemas.microsoft.com/office/drawing/2014/main" id="{AC1E58BE-F481-4AE2-B629-4395518EA796}"/>
              </a:ext>
            </a:extLst>
          </p:cNvPr>
          <p:cNvSpPr/>
          <p:nvPr/>
        </p:nvSpPr>
        <p:spPr bwMode="auto">
          <a:xfrm>
            <a:off x="578182" y="3061970"/>
            <a:ext cx="1582296" cy="8451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35" name="Group 6">
            <a:extLst>
              <a:ext uri="{FF2B5EF4-FFF2-40B4-BE49-F238E27FC236}">
                <a16:creationId xmlns:a16="http://schemas.microsoft.com/office/drawing/2014/main" id="{5B1D6B75-B176-481F-8495-AA717704F79C}"/>
              </a:ext>
            </a:extLst>
          </p:cNvPr>
          <p:cNvGrpSpPr/>
          <p:nvPr/>
        </p:nvGrpSpPr>
        <p:grpSpPr bwMode="auto">
          <a:xfrm>
            <a:off x="545602" y="2422689"/>
            <a:ext cx="609619" cy="593966"/>
            <a:chOff x="0" y="0"/>
            <a:chExt cx="1591420" cy="1591420"/>
          </a:xfrm>
          <a:solidFill>
            <a:srgbClr val="44546A"/>
          </a:solidFill>
        </p:grpSpPr>
        <p:sp>
          <p:nvSpPr>
            <p:cNvPr id="36" name="AutoShape 7">
              <a:extLst>
                <a:ext uri="{FF2B5EF4-FFF2-40B4-BE49-F238E27FC236}">
                  <a16:creationId xmlns:a16="http://schemas.microsoft.com/office/drawing/2014/main" id="{B74173CC-15F5-42DF-ADC5-1BE62187DA7C}"/>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dirty="0">
                <a:solidFill>
                  <a:schemeClr val="bg1"/>
                </a:solidFill>
                <a:cs typeface="+mn-ea"/>
                <a:sym typeface="+mn-lt"/>
              </a:endParaRPr>
            </a:p>
          </p:txBody>
        </p:sp>
        <p:sp>
          <p:nvSpPr>
            <p:cNvPr id="37" name="AutoShape 8">
              <a:extLst>
                <a:ext uri="{FF2B5EF4-FFF2-40B4-BE49-F238E27FC236}">
                  <a16:creationId xmlns:a16="http://schemas.microsoft.com/office/drawing/2014/main" id="{79A6C68E-8A98-4D57-AB79-388EF809C5B1}"/>
                </a:ext>
              </a:extLst>
            </p:cNvPr>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n-US" sz="1800" b="0" dirty="0">
                  <a:solidFill>
                    <a:schemeClr val="bg1"/>
                  </a:solidFill>
                  <a:latin typeface="+mn-lt"/>
                  <a:ea typeface="+mn-ea"/>
                  <a:cs typeface="+mn-ea"/>
                  <a:sym typeface="+mn-lt"/>
                </a:rPr>
                <a:t>1</a:t>
              </a:r>
            </a:p>
          </p:txBody>
        </p:sp>
      </p:grpSp>
      <p:sp>
        <p:nvSpPr>
          <p:cNvPr id="38" name="AutoShape 9">
            <a:extLst>
              <a:ext uri="{FF2B5EF4-FFF2-40B4-BE49-F238E27FC236}">
                <a16:creationId xmlns:a16="http://schemas.microsoft.com/office/drawing/2014/main" id="{6A8D18B2-B5BE-4F38-B805-9D30DD4F5458}"/>
              </a:ext>
            </a:extLst>
          </p:cNvPr>
          <p:cNvSpPr/>
          <p:nvPr/>
        </p:nvSpPr>
        <p:spPr bwMode="auto">
          <a:xfrm>
            <a:off x="840748" y="3471545"/>
            <a:ext cx="1105615"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000" b="0" dirty="0">
                <a:latin typeface="+mn-lt"/>
                <a:ea typeface="+mn-ea"/>
                <a:cs typeface="+mn-ea"/>
                <a:sym typeface="+mn-lt"/>
              </a:rPr>
              <a:t>第一阶段</a:t>
            </a:r>
          </a:p>
        </p:txBody>
      </p:sp>
      <p:sp>
        <p:nvSpPr>
          <p:cNvPr id="39" name="AutoShape 10">
            <a:extLst>
              <a:ext uri="{FF2B5EF4-FFF2-40B4-BE49-F238E27FC236}">
                <a16:creationId xmlns:a16="http://schemas.microsoft.com/office/drawing/2014/main" id="{15AE7569-733A-4E87-9404-137E5613C2B4}"/>
              </a:ext>
            </a:extLst>
          </p:cNvPr>
          <p:cNvSpPr/>
          <p:nvPr/>
        </p:nvSpPr>
        <p:spPr bwMode="auto">
          <a:xfrm>
            <a:off x="2947854" y="3260430"/>
            <a:ext cx="150390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40" name="Group 11">
            <a:extLst>
              <a:ext uri="{FF2B5EF4-FFF2-40B4-BE49-F238E27FC236}">
                <a16:creationId xmlns:a16="http://schemas.microsoft.com/office/drawing/2014/main" id="{C63F7107-4202-4167-B8EC-4E7F49284DD5}"/>
              </a:ext>
            </a:extLst>
          </p:cNvPr>
          <p:cNvGrpSpPr/>
          <p:nvPr/>
        </p:nvGrpSpPr>
        <p:grpSpPr bwMode="auto">
          <a:xfrm>
            <a:off x="2884803" y="4256424"/>
            <a:ext cx="639977" cy="624256"/>
            <a:chOff x="0" y="0"/>
            <a:chExt cx="1591420" cy="1591420"/>
          </a:xfrm>
          <a:solidFill>
            <a:srgbClr val="44546A"/>
          </a:solidFill>
        </p:grpSpPr>
        <p:sp>
          <p:nvSpPr>
            <p:cNvPr id="41" name="AutoShape 12">
              <a:extLst>
                <a:ext uri="{FF2B5EF4-FFF2-40B4-BE49-F238E27FC236}">
                  <a16:creationId xmlns:a16="http://schemas.microsoft.com/office/drawing/2014/main" id="{B181AF41-33C6-4FCC-9C0F-85A08830D101}"/>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dirty="0">
                <a:solidFill>
                  <a:schemeClr val="bg1"/>
                </a:solidFill>
                <a:cs typeface="+mn-ea"/>
                <a:sym typeface="+mn-lt"/>
              </a:endParaRPr>
            </a:p>
          </p:txBody>
        </p:sp>
        <p:sp>
          <p:nvSpPr>
            <p:cNvPr id="42" name="AutoShape 13">
              <a:extLst>
                <a:ext uri="{FF2B5EF4-FFF2-40B4-BE49-F238E27FC236}">
                  <a16:creationId xmlns:a16="http://schemas.microsoft.com/office/drawing/2014/main" id="{3408E486-3B5C-40B7-A873-C71853017079}"/>
                </a:ext>
              </a:extLst>
            </p:cNvPr>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altLang="es-ES" dirty="0">
                  <a:solidFill>
                    <a:schemeClr val="bg1"/>
                  </a:solidFill>
                  <a:cs typeface="+mn-ea"/>
                  <a:sym typeface="+mn-lt"/>
                </a:rPr>
                <a:t>2</a:t>
              </a:r>
            </a:p>
          </p:txBody>
        </p:sp>
      </p:grpSp>
      <p:sp>
        <p:nvSpPr>
          <p:cNvPr id="43" name="AutoShape 14">
            <a:extLst>
              <a:ext uri="{FF2B5EF4-FFF2-40B4-BE49-F238E27FC236}">
                <a16:creationId xmlns:a16="http://schemas.microsoft.com/office/drawing/2014/main" id="{5B8FAF15-4D98-4286-8352-7FAB4DD2918C}"/>
              </a:ext>
            </a:extLst>
          </p:cNvPr>
          <p:cNvSpPr/>
          <p:nvPr/>
        </p:nvSpPr>
        <p:spPr bwMode="auto">
          <a:xfrm>
            <a:off x="3183540" y="3471769"/>
            <a:ext cx="1055431"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000" b="0" dirty="0">
                <a:latin typeface="+mn-lt"/>
                <a:ea typeface="+mn-ea"/>
                <a:cs typeface="+mn-ea"/>
                <a:sym typeface="+mn-lt"/>
              </a:rPr>
              <a:t>第二阶段</a:t>
            </a:r>
          </a:p>
        </p:txBody>
      </p:sp>
      <p:sp>
        <p:nvSpPr>
          <p:cNvPr id="44" name="AutoShape 15">
            <a:extLst>
              <a:ext uri="{FF2B5EF4-FFF2-40B4-BE49-F238E27FC236}">
                <a16:creationId xmlns:a16="http://schemas.microsoft.com/office/drawing/2014/main" id="{5EA83B89-5052-4AB3-8459-D0D79C45A2E0}"/>
              </a:ext>
            </a:extLst>
          </p:cNvPr>
          <p:cNvSpPr/>
          <p:nvPr/>
        </p:nvSpPr>
        <p:spPr bwMode="auto">
          <a:xfrm>
            <a:off x="5260834" y="3099435"/>
            <a:ext cx="1507029" cy="805180"/>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45" name="Group 16">
            <a:extLst>
              <a:ext uri="{FF2B5EF4-FFF2-40B4-BE49-F238E27FC236}">
                <a16:creationId xmlns:a16="http://schemas.microsoft.com/office/drawing/2014/main" id="{D749AAA0-8B02-48E8-B9B6-C53FA1DFC020}"/>
              </a:ext>
            </a:extLst>
          </p:cNvPr>
          <p:cNvGrpSpPr/>
          <p:nvPr/>
        </p:nvGrpSpPr>
        <p:grpSpPr bwMode="auto">
          <a:xfrm>
            <a:off x="5240366" y="2420336"/>
            <a:ext cx="605108" cy="589460"/>
            <a:chOff x="0" y="0"/>
            <a:chExt cx="1591420" cy="1591420"/>
          </a:xfrm>
          <a:solidFill>
            <a:srgbClr val="44546A"/>
          </a:solidFill>
        </p:grpSpPr>
        <p:sp>
          <p:nvSpPr>
            <p:cNvPr id="46" name="AutoShape 17">
              <a:extLst>
                <a:ext uri="{FF2B5EF4-FFF2-40B4-BE49-F238E27FC236}">
                  <a16:creationId xmlns:a16="http://schemas.microsoft.com/office/drawing/2014/main" id="{0301FF06-401D-493A-B5D8-D7F1A19AD63A}"/>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dirty="0">
                <a:solidFill>
                  <a:schemeClr val="bg1"/>
                </a:solidFill>
                <a:cs typeface="+mn-ea"/>
                <a:sym typeface="+mn-lt"/>
              </a:endParaRPr>
            </a:p>
          </p:txBody>
        </p:sp>
        <p:sp>
          <p:nvSpPr>
            <p:cNvPr id="78" name="AutoShape 18">
              <a:extLst>
                <a:ext uri="{FF2B5EF4-FFF2-40B4-BE49-F238E27FC236}">
                  <a16:creationId xmlns:a16="http://schemas.microsoft.com/office/drawing/2014/main" id="{FDD44F6C-1550-4A23-973C-E13D6F03776F}"/>
                </a:ext>
              </a:extLst>
            </p:cNvPr>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dirty="0">
                  <a:solidFill>
                    <a:schemeClr val="bg1"/>
                  </a:solidFill>
                  <a:cs typeface="+mn-ea"/>
                  <a:sym typeface="+mn-lt"/>
                </a:rPr>
                <a:t>3</a:t>
              </a:r>
            </a:p>
          </p:txBody>
        </p:sp>
      </p:grpSp>
      <p:sp>
        <p:nvSpPr>
          <p:cNvPr id="79" name="AutoShape 19">
            <a:extLst>
              <a:ext uri="{FF2B5EF4-FFF2-40B4-BE49-F238E27FC236}">
                <a16:creationId xmlns:a16="http://schemas.microsoft.com/office/drawing/2014/main" id="{AC07286E-14F9-47BA-AD1D-A4E76E3C7614}"/>
              </a:ext>
            </a:extLst>
          </p:cNvPr>
          <p:cNvSpPr/>
          <p:nvPr/>
        </p:nvSpPr>
        <p:spPr bwMode="auto">
          <a:xfrm>
            <a:off x="5467504" y="3471545"/>
            <a:ext cx="1040548"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2000" b="0" dirty="0">
                <a:latin typeface="+mn-lt"/>
                <a:ea typeface="+mn-ea"/>
                <a:cs typeface="+mn-ea"/>
                <a:sym typeface="+mn-lt"/>
              </a:rPr>
              <a:t>第三阶段</a:t>
            </a:r>
          </a:p>
        </p:txBody>
      </p:sp>
      <p:sp>
        <p:nvSpPr>
          <p:cNvPr id="80" name="AutoShape 20">
            <a:extLst>
              <a:ext uri="{FF2B5EF4-FFF2-40B4-BE49-F238E27FC236}">
                <a16:creationId xmlns:a16="http://schemas.microsoft.com/office/drawing/2014/main" id="{475E770E-6F4B-4720-9AAA-3B55E1452CA3}"/>
              </a:ext>
            </a:extLst>
          </p:cNvPr>
          <p:cNvSpPr/>
          <p:nvPr/>
        </p:nvSpPr>
        <p:spPr bwMode="auto">
          <a:xfrm>
            <a:off x="7572602" y="3284146"/>
            <a:ext cx="1505406" cy="826867"/>
          </a:xfrm>
          <a:custGeom>
            <a:avLst/>
            <a:gdLst>
              <a:gd name="T0" fmla="*/ 2244725 w 21600"/>
              <a:gd name="T1" fmla="*/ 825500 h 21600"/>
              <a:gd name="T2" fmla="*/ 2244725 w 21600"/>
              <a:gd name="T3" fmla="*/ 825500 h 21600"/>
              <a:gd name="T4" fmla="*/ 2244725 w 21600"/>
              <a:gd name="T5" fmla="*/ 825500 h 21600"/>
              <a:gd name="T6" fmla="*/ 2244725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81" name="Group 21">
            <a:extLst>
              <a:ext uri="{FF2B5EF4-FFF2-40B4-BE49-F238E27FC236}">
                <a16:creationId xmlns:a16="http://schemas.microsoft.com/office/drawing/2014/main" id="{5AF987DA-4F9E-4ED5-AD34-8DA6603AE07C}"/>
              </a:ext>
            </a:extLst>
          </p:cNvPr>
          <p:cNvGrpSpPr/>
          <p:nvPr/>
        </p:nvGrpSpPr>
        <p:grpSpPr bwMode="auto">
          <a:xfrm>
            <a:off x="7541477" y="4256645"/>
            <a:ext cx="639977" cy="624670"/>
            <a:chOff x="0" y="0"/>
            <a:chExt cx="1591420" cy="1591420"/>
          </a:xfrm>
          <a:solidFill>
            <a:srgbClr val="44546A"/>
          </a:solidFill>
        </p:grpSpPr>
        <p:sp>
          <p:nvSpPr>
            <p:cNvPr id="82" name="AutoShape 22">
              <a:extLst>
                <a:ext uri="{FF2B5EF4-FFF2-40B4-BE49-F238E27FC236}">
                  <a16:creationId xmlns:a16="http://schemas.microsoft.com/office/drawing/2014/main" id="{CA647646-C478-419E-93CB-CB9FF2BF2106}"/>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dirty="0">
                <a:solidFill>
                  <a:schemeClr val="bg1"/>
                </a:solidFill>
                <a:cs typeface="+mn-ea"/>
                <a:sym typeface="+mn-lt"/>
              </a:endParaRPr>
            </a:p>
          </p:txBody>
        </p:sp>
        <p:sp>
          <p:nvSpPr>
            <p:cNvPr id="83" name="AutoShape 23">
              <a:extLst>
                <a:ext uri="{FF2B5EF4-FFF2-40B4-BE49-F238E27FC236}">
                  <a16:creationId xmlns:a16="http://schemas.microsoft.com/office/drawing/2014/main" id="{A8735519-6530-4523-8235-C4D1ECAC671D}"/>
                </a:ext>
              </a:extLst>
            </p:cNvPr>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altLang="es-ES" dirty="0">
                  <a:solidFill>
                    <a:schemeClr val="bg1"/>
                  </a:solidFill>
                  <a:cs typeface="+mn-ea"/>
                  <a:sym typeface="+mn-lt"/>
                </a:rPr>
                <a:t>4</a:t>
              </a:r>
            </a:p>
          </p:txBody>
        </p:sp>
      </p:grpSp>
      <p:sp>
        <p:nvSpPr>
          <p:cNvPr id="84" name="AutoShape 24">
            <a:extLst>
              <a:ext uri="{FF2B5EF4-FFF2-40B4-BE49-F238E27FC236}">
                <a16:creationId xmlns:a16="http://schemas.microsoft.com/office/drawing/2014/main" id="{659147A1-F1EB-45DF-A1ED-04ACE39334EE}"/>
              </a:ext>
            </a:extLst>
          </p:cNvPr>
          <p:cNvSpPr/>
          <p:nvPr/>
        </p:nvSpPr>
        <p:spPr bwMode="auto">
          <a:xfrm>
            <a:off x="7804404" y="3471545"/>
            <a:ext cx="1119216"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000" b="0" dirty="0">
                <a:latin typeface="+mn-lt"/>
                <a:ea typeface="+mn-ea"/>
                <a:cs typeface="+mn-ea"/>
                <a:sym typeface="+mn-lt"/>
              </a:rPr>
              <a:t>第四阶段</a:t>
            </a:r>
          </a:p>
        </p:txBody>
      </p:sp>
      <p:sp>
        <p:nvSpPr>
          <p:cNvPr id="85" name="AutoShape 25">
            <a:extLst>
              <a:ext uri="{FF2B5EF4-FFF2-40B4-BE49-F238E27FC236}">
                <a16:creationId xmlns:a16="http://schemas.microsoft.com/office/drawing/2014/main" id="{D4014B80-8C8C-4CE4-AB24-A81EEFFAFBBB}"/>
              </a:ext>
            </a:extLst>
          </p:cNvPr>
          <p:cNvSpPr/>
          <p:nvPr/>
        </p:nvSpPr>
        <p:spPr bwMode="auto">
          <a:xfrm>
            <a:off x="578181" y="4144010"/>
            <a:ext cx="1957635" cy="15388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2000" b="0" dirty="0">
                <a:solidFill>
                  <a:srgbClr val="44546A"/>
                </a:solidFill>
                <a:latin typeface="+mn-lt"/>
                <a:ea typeface="+mn-ea"/>
                <a:cs typeface="+mn-ea"/>
                <a:sym typeface="+mn-lt"/>
              </a:rPr>
              <a:t>银行利用计算机处理银行之间的业务、办理结算，如工商银行实时电子汇兑系统。</a:t>
            </a:r>
          </a:p>
        </p:txBody>
      </p:sp>
      <p:sp>
        <p:nvSpPr>
          <p:cNvPr id="87" name="AutoShape 27">
            <a:extLst>
              <a:ext uri="{FF2B5EF4-FFF2-40B4-BE49-F238E27FC236}">
                <a16:creationId xmlns:a16="http://schemas.microsoft.com/office/drawing/2014/main" id="{FE424890-8131-45FC-8731-45782961CC40}"/>
              </a:ext>
            </a:extLst>
          </p:cNvPr>
          <p:cNvSpPr/>
          <p:nvPr/>
        </p:nvSpPr>
        <p:spPr bwMode="auto">
          <a:xfrm>
            <a:off x="2558164" y="1876633"/>
            <a:ext cx="2498249" cy="12311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2000" b="0" dirty="0">
                <a:solidFill>
                  <a:srgbClr val="44546A"/>
                </a:solidFill>
                <a:latin typeface="+mn-lt"/>
                <a:ea typeface="+mn-ea"/>
                <a:cs typeface="+mn-ea"/>
                <a:sym typeface="+mn-lt"/>
              </a:rPr>
              <a:t>银行与其他机构的计算机之间进行资金结算，如代发工资、代收费等。</a:t>
            </a:r>
          </a:p>
        </p:txBody>
      </p:sp>
      <p:sp>
        <p:nvSpPr>
          <p:cNvPr id="89" name="AutoShape 29">
            <a:extLst>
              <a:ext uri="{FF2B5EF4-FFF2-40B4-BE49-F238E27FC236}">
                <a16:creationId xmlns:a16="http://schemas.microsoft.com/office/drawing/2014/main" id="{E050CBF0-B2A3-435F-8456-C5872B830B97}"/>
              </a:ext>
            </a:extLst>
          </p:cNvPr>
          <p:cNvSpPr/>
          <p:nvPr/>
        </p:nvSpPr>
        <p:spPr bwMode="auto">
          <a:xfrm>
            <a:off x="4931141" y="4141300"/>
            <a:ext cx="2329717" cy="15388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2000" b="0" dirty="0">
                <a:solidFill>
                  <a:srgbClr val="44546A"/>
                </a:solidFill>
                <a:latin typeface="+mn-lt"/>
                <a:ea typeface="+mn-ea"/>
                <a:cs typeface="+mn-ea"/>
                <a:sym typeface="+mn-lt"/>
              </a:rPr>
              <a:t>利用网络终端向客户提供各项银行服务，如在自动柜员机（</a:t>
            </a:r>
            <a:r>
              <a:rPr lang="en-US" altLang="zh-CN" sz="2000" b="0" dirty="0">
                <a:solidFill>
                  <a:srgbClr val="44546A"/>
                </a:solidFill>
                <a:latin typeface="+mn-lt"/>
                <a:ea typeface="+mn-ea"/>
                <a:cs typeface="+mn-ea"/>
                <a:sym typeface="+mn-lt"/>
              </a:rPr>
              <a:t>ATM</a:t>
            </a:r>
            <a:r>
              <a:rPr lang="zh-CN" altLang="en-US" sz="2000" b="0" dirty="0">
                <a:solidFill>
                  <a:srgbClr val="44546A"/>
                </a:solidFill>
                <a:latin typeface="+mn-lt"/>
                <a:ea typeface="+mn-ea"/>
                <a:cs typeface="+mn-ea"/>
                <a:sym typeface="+mn-lt"/>
              </a:rPr>
              <a:t>）上进行存取款等。</a:t>
            </a:r>
          </a:p>
        </p:txBody>
      </p:sp>
      <p:sp>
        <p:nvSpPr>
          <p:cNvPr id="91" name="AutoShape 31">
            <a:extLst>
              <a:ext uri="{FF2B5EF4-FFF2-40B4-BE49-F238E27FC236}">
                <a16:creationId xmlns:a16="http://schemas.microsoft.com/office/drawing/2014/main" id="{41691766-11ED-4240-BE3F-AD6985B39D04}"/>
              </a:ext>
            </a:extLst>
          </p:cNvPr>
          <p:cNvSpPr/>
          <p:nvPr/>
        </p:nvSpPr>
        <p:spPr bwMode="auto">
          <a:xfrm>
            <a:off x="6968626" y="1282206"/>
            <a:ext cx="2748534" cy="18466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2000" b="0" dirty="0">
                <a:solidFill>
                  <a:srgbClr val="44546A"/>
                </a:solidFill>
                <a:latin typeface="+mn-lt"/>
                <a:ea typeface="+mn-ea"/>
                <a:cs typeface="+mn-ea"/>
                <a:sym typeface="+mn-lt"/>
              </a:rPr>
              <a:t>利用银行销售点终端（</a:t>
            </a:r>
            <a:r>
              <a:rPr lang="en-US" altLang="zh-CN" sz="2000" b="0" dirty="0">
                <a:solidFill>
                  <a:srgbClr val="44546A"/>
                </a:solidFill>
                <a:latin typeface="+mn-lt"/>
                <a:ea typeface="+mn-ea"/>
                <a:cs typeface="+mn-ea"/>
                <a:sym typeface="+mn-lt"/>
              </a:rPr>
              <a:t>POS</a:t>
            </a:r>
            <a:r>
              <a:rPr lang="zh-CN" altLang="en-US" sz="2000" b="0" dirty="0">
                <a:solidFill>
                  <a:srgbClr val="44546A"/>
                </a:solidFill>
                <a:latin typeface="+mn-lt"/>
                <a:ea typeface="+mn-ea"/>
                <a:cs typeface="+mn-ea"/>
                <a:sym typeface="+mn-lt"/>
              </a:rPr>
              <a:t>）向客户提供自动扣款、转账业务，即“电子支付系统”，它是现阶段电子支付的主要方式。</a:t>
            </a:r>
          </a:p>
        </p:txBody>
      </p:sp>
      <p:pic>
        <p:nvPicPr>
          <p:cNvPr id="3" name="图片 2" descr="图表, 旭日形&#10;&#10;描述已自动生成">
            <a:extLst>
              <a:ext uri="{FF2B5EF4-FFF2-40B4-BE49-F238E27FC236}">
                <a16:creationId xmlns:a16="http://schemas.microsoft.com/office/drawing/2014/main" id="{449AD27B-0EC4-0A29-8761-E0E4FE844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0" name="AutoShape 15">
            <a:extLst>
              <a:ext uri="{FF2B5EF4-FFF2-40B4-BE49-F238E27FC236}">
                <a16:creationId xmlns:a16="http://schemas.microsoft.com/office/drawing/2014/main" id="{9B3A7826-C428-2334-C367-C0FD786A6ADD}"/>
              </a:ext>
            </a:extLst>
          </p:cNvPr>
          <p:cNvSpPr/>
          <p:nvPr/>
        </p:nvSpPr>
        <p:spPr bwMode="auto">
          <a:xfrm>
            <a:off x="10079499" y="3091576"/>
            <a:ext cx="1507029" cy="805180"/>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11" name="Group 16">
            <a:extLst>
              <a:ext uri="{FF2B5EF4-FFF2-40B4-BE49-F238E27FC236}">
                <a16:creationId xmlns:a16="http://schemas.microsoft.com/office/drawing/2014/main" id="{95FDA64D-EAD0-4E45-4406-9250D8940E8F}"/>
              </a:ext>
            </a:extLst>
          </p:cNvPr>
          <p:cNvGrpSpPr/>
          <p:nvPr/>
        </p:nvGrpSpPr>
        <p:grpSpPr bwMode="auto">
          <a:xfrm>
            <a:off x="10059031" y="2412477"/>
            <a:ext cx="605108" cy="589460"/>
            <a:chOff x="0" y="0"/>
            <a:chExt cx="1591420" cy="1591420"/>
          </a:xfrm>
          <a:solidFill>
            <a:srgbClr val="44546A"/>
          </a:solidFill>
        </p:grpSpPr>
        <p:sp>
          <p:nvSpPr>
            <p:cNvPr id="12" name="AutoShape 17">
              <a:extLst>
                <a:ext uri="{FF2B5EF4-FFF2-40B4-BE49-F238E27FC236}">
                  <a16:creationId xmlns:a16="http://schemas.microsoft.com/office/drawing/2014/main" id="{69353C62-9F96-B575-817E-8EB58E891854}"/>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dirty="0">
                <a:solidFill>
                  <a:schemeClr val="bg1"/>
                </a:solidFill>
                <a:cs typeface="+mn-ea"/>
                <a:sym typeface="+mn-lt"/>
              </a:endParaRPr>
            </a:p>
          </p:txBody>
        </p:sp>
        <p:sp>
          <p:nvSpPr>
            <p:cNvPr id="13" name="AutoShape 18">
              <a:extLst>
                <a:ext uri="{FF2B5EF4-FFF2-40B4-BE49-F238E27FC236}">
                  <a16:creationId xmlns:a16="http://schemas.microsoft.com/office/drawing/2014/main" id="{94D6E597-AD8E-B65F-C89F-7842842199E8}"/>
                </a:ext>
              </a:extLst>
            </p:cNvPr>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dirty="0">
                  <a:solidFill>
                    <a:schemeClr val="bg1"/>
                  </a:solidFill>
                  <a:cs typeface="+mn-ea"/>
                  <a:sym typeface="+mn-lt"/>
                </a:rPr>
                <a:t>5</a:t>
              </a:r>
            </a:p>
          </p:txBody>
        </p:sp>
      </p:grpSp>
      <p:sp>
        <p:nvSpPr>
          <p:cNvPr id="14" name="AutoShape 19">
            <a:extLst>
              <a:ext uri="{FF2B5EF4-FFF2-40B4-BE49-F238E27FC236}">
                <a16:creationId xmlns:a16="http://schemas.microsoft.com/office/drawing/2014/main" id="{35A18491-5119-9DB9-4C64-99C3E1D4DD8D}"/>
              </a:ext>
            </a:extLst>
          </p:cNvPr>
          <p:cNvSpPr/>
          <p:nvPr/>
        </p:nvSpPr>
        <p:spPr bwMode="auto">
          <a:xfrm>
            <a:off x="10331210" y="3471545"/>
            <a:ext cx="1040548" cy="3077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2000" b="0" dirty="0">
                <a:latin typeface="+mn-lt"/>
                <a:ea typeface="+mn-ea"/>
                <a:cs typeface="+mn-ea"/>
                <a:sym typeface="+mn-lt"/>
              </a:rPr>
              <a:t>第五阶段</a:t>
            </a:r>
          </a:p>
        </p:txBody>
      </p:sp>
      <p:sp>
        <p:nvSpPr>
          <p:cNvPr id="15" name="AutoShape 29">
            <a:extLst>
              <a:ext uri="{FF2B5EF4-FFF2-40B4-BE49-F238E27FC236}">
                <a16:creationId xmlns:a16="http://schemas.microsoft.com/office/drawing/2014/main" id="{ED574BD2-A3DF-CBF4-FE40-3953E8FD990C}"/>
              </a:ext>
            </a:extLst>
          </p:cNvPr>
          <p:cNvSpPr/>
          <p:nvPr/>
        </p:nvSpPr>
        <p:spPr bwMode="auto">
          <a:xfrm>
            <a:off x="9411023" y="4111013"/>
            <a:ext cx="2329716" cy="15388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2000" b="0" dirty="0">
                <a:solidFill>
                  <a:srgbClr val="44546A"/>
                </a:solidFill>
                <a:latin typeface="+mn-lt"/>
                <a:ea typeface="+mn-ea"/>
                <a:cs typeface="+mn-ea"/>
                <a:sym typeface="+mn-lt"/>
              </a:rPr>
              <a:t>利用网络终端向客户提供各项银行服务，如在自动柜员机（</a:t>
            </a:r>
            <a:r>
              <a:rPr lang="en-US" altLang="zh-CN" sz="2000" b="0" dirty="0">
                <a:solidFill>
                  <a:srgbClr val="44546A"/>
                </a:solidFill>
                <a:latin typeface="+mn-lt"/>
                <a:ea typeface="+mn-ea"/>
                <a:cs typeface="+mn-ea"/>
                <a:sym typeface="+mn-lt"/>
              </a:rPr>
              <a:t>ATM</a:t>
            </a:r>
            <a:r>
              <a:rPr lang="zh-CN" altLang="en-US" sz="2000" b="0" dirty="0">
                <a:solidFill>
                  <a:srgbClr val="44546A"/>
                </a:solidFill>
                <a:latin typeface="+mn-lt"/>
                <a:ea typeface="+mn-ea"/>
                <a:cs typeface="+mn-ea"/>
                <a:sym typeface="+mn-lt"/>
              </a:rPr>
              <a:t>）上进行存取款等。</a:t>
            </a:r>
          </a:p>
        </p:txBody>
      </p:sp>
      <p:sp>
        <p:nvSpPr>
          <p:cNvPr id="16" name="文本框 15">
            <a:extLst>
              <a:ext uri="{FF2B5EF4-FFF2-40B4-BE49-F238E27FC236}">
                <a16:creationId xmlns:a16="http://schemas.microsoft.com/office/drawing/2014/main" id="{4CB83D23-C524-FB8F-2FCD-E72EC640A45A}"/>
              </a:ext>
            </a:extLst>
          </p:cNvPr>
          <p:cNvSpPr txBox="1"/>
          <p:nvPr/>
        </p:nvSpPr>
        <p:spPr>
          <a:xfrm>
            <a:off x="339030" y="1102208"/>
            <a:ext cx="428010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effectLst/>
                <a:uLnTx/>
                <a:uFillTx/>
                <a:cs typeface="+mn-ea"/>
                <a:sym typeface="+mn-lt"/>
              </a:rPr>
              <a:t>电子支付发展的 </a:t>
            </a:r>
            <a:r>
              <a:rPr kumimoji="1" lang="en-US" altLang="zh-CN" sz="2800" b="1" i="0" u="none" strike="noStrike" kern="1200" cap="none" spc="0" normalizeH="0" baseline="0" noProof="0" dirty="0">
                <a:ln>
                  <a:noFill/>
                </a:ln>
                <a:effectLst/>
                <a:uLnTx/>
                <a:uFillTx/>
                <a:cs typeface="+mn-ea"/>
                <a:sym typeface="+mn-lt"/>
              </a:rPr>
              <a:t>5 </a:t>
            </a:r>
            <a:r>
              <a:rPr kumimoji="1" lang="zh-CN" altLang="en-US" sz="2800" b="1" i="0" u="none" strike="noStrike" kern="1200" cap="none" spc="0" normalizeH="0" baseline="0" noProof="0" dirty="0">
                <a:ln>
                  <a:noFill/>
                </a:ln>
                <a:effectLst/>
                <a:uLnTx/>
                <a:uFillTx/>
                <a:cs typeface="+mn-ea"/>
                <a:sym typeface="+mn-lt"/>
              </a:rPr>
              <a:t>个阶段</a:t>
            </a:r>
          </a:p>
        </p:txBody>
      </p:sp>
    </p:spTree>
    <p:extLst>
      <p:ext uri="{BB962C8B-B14F-4D97-AF65-F5344CB8AC3E}">
        <p14:creationId xmlns:p14="http://schemas.microsoft.com/office/powerpoint/2010/main" val="205702080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p:cTn id="28" dur="500" fill="hold"/>
                                        <p:tgtEl>
                                          <p:spTgt spid="85"/>
                                        </p:tgtEl>
                                        <p:attrNameLst>
                                          <p:attrName>ppt_w</p:attrName>
                                        </p:attrNameLst>
                                      </p:cBhvr>
                                      <p:tavLst>
                                        <p:tav tm="0">
                                          <p:val>
                                            <p:fltVal val="0"/>
                                          </p:val>
                                        </p:tav>
                                        <p:tav tm="100000">
                                          <p:val>
                                            <p:strVal val="#ppt_w"/>
                                          </p:val>
                                        </p:tav>
                                      </p:tavLst>
                                    </p:anim>
                                    <p:anim calcmode="lin" valueType="num">
                                      <p:cBhvr>
                                        <p:cTn id="29" dur="500" fill="hold"/>
                                        <p:tgtEl>
                                          <p:spTgt spid="85"/>
                                        </p:tgtEl>
                                        <p:attrNameLst>
                                          <p:attrName>ppt_h</p:attrName>
                                        </p:attrNameLst>
                                      </p:cBhvr>
                                      <p:tavLst>
                                        <p:tav tm="0">
                                          <p:val>
                                            <p:fltVal val="0"/>
                                          </p:val>
                                        </p:tav>
                                        <p:tav tm="100000">
                                          <p:val>
                                            <p:strVal val="#ppt_h"/>
                                          </p:val>
                                        </p:tav>
                                      </p:tavLst>
                                    </p:anim>
                                    <p:animEffect transition="in" filter="fade">
                                      <p:cBhvr>
                                        <p:cTn id="30" dur="500"/>
                                        <p:tgtEl>
                                          <p:spTgt spid="8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Effect transition="in" filter="fade">
                                      <p:cBhvr>
                                        <p:cTn id="42" dur="500"/>
                                        <p:tgtEl>
                                          <p:spTgt spid="87"/>
                                        </p:tgtEl>
                                      </p:cBhvr>
                                    </p:animEffect>
                                  </p:childTnLst>
                                </p:cTn>
                              </p:par>
                              <p:par>
                                <p:cTn id="43" presetID="53" presetClass="entr" presetSubtype="16"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par>
                                <p:cTn id="60" presetID="53" presetClass="entr" presetSubtype="16" fill="hold" nodeType="withEffect">
                                  <p:stCondLst>
                                    <p:cond delay="0"/>
                                  </p:stCondLst>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ppt_w</p:attrName>
                                        </p:attrNameLst>
                                      </p:cBhvr>
                                      <p:tavLst>
                                        <p:tav tm="0">
                                          <p:val>
                                            <p:fltVal val="0"/>
                                          </p:val>
                                        </p:tav>
                                        <p:tav tm="100000">
                                          <p:val>
                                            <p:strVal val="#ppt_w"/>
                                          </p:val>
                                        </p:tav>
                                      </p:tavLst>
                                    </p:anim>
                                    <p:anim calcmode="lin" valueType="num">
                                      <p:cBhvr>
                                        <p:cTn id="63" dur="500" fill="hold"/>
                                        <p:tgtEl>
                                          <p:spTgt spid="45"/>
                                        </p:tgtEl>
                                        <p:attrNameLst>
                                          <p:attrName>ppt_h</p:attrName>
                                        </p:attrNameLst>
                                      </p:cBhvr>
                                      <p:tavLst>
                                        <p:tav tm="0">
                                          <p:val>
                                            <p:fltVal val="0"/>
                                          </p:val>
                                        </p:tav>
                                        <p:tav tm="100000">
                                          <p:val>
                                            <p:strVal val="#ppt_h"/>
                                          </p:val>
                                        </p:tav>
                                      </p:tavLst>
                                    </p:anim>
                                    <p:animEffect transition="in" filter="fade">
                                      <p:cBhvr>
                                        <p:cTn id="64" dur="500"/>
                                        <p:tgtEl>
                                          <p:spTgt spid="4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89"/>
                                        </p:tgtEl>
                                        <p:attrNameLst>
                                          <p:attrName>style.visibility</p:attrName>
                                        </p:attrNameLst>
                                      </p:cBhvr>
                                      <p:to>
                                        <p:strVal val="visible"/>
                                      </p:to>
                                    </p:set>
                                    <p:anim calcmode="lin" valueType="num">
                                      <p:cBhvr>
                                        <p:cTn id="67" dur="500" fill="hold"/>
                                        <p:tgtEl>
                                          <p:spTgt spid="89"/>
                                        </p:tgtEl>
                                        <p:attrNameLst>
                                          <p:attrName>ppt_w</p:attrName>
                                        </p:attrNameLst>
                                      </p:cBhvr>
                                      <p:tavLst>
                                        <p:tav tm="0">
                                          <p:val>
                                            <p:fltVal val="0"/>
                                          </p:val>
                                        </p:tav>
                                        <p:tav tm="100000">
                                          <p:val>
                                            <p:strVal val="#ppt_w"/>
                                          </p:val>
                                        </p:tav>
                                      </p:tavLst>
                                    </p:anim>
                                    <p:anim calcmode="lin" valueType="num">
                                      <p:cBhvr>
                                        <p:cTn id="68" dur="500" fill="hold"/>
                                        <p:tgtEl>
                                          <p:spTgt spid="89"/>
                                        </p:tgtEl>
                                        <p:attrNameLst>
                                          <p:attrName>ppt_h</p:attrName>
                                        </p:attrNameLst>
                                      </p:cBhvr>
                                      <p:tavLst>
                                        <p:tav tm="0">
                                          <p:val>
                                            <p:fltVal val="0"/>
                                          </p:val>
                                        </p:tav>
                                        <p:tav tm="100000">
                                          <p:val>
                                            <p:strVal val="#ppt_h"/>
                                          </p:val>
                                        </p:tav>
                                      </p:tavLst>
                                    </p:anim>
                                    <p:animEffect transition="in" filter="fade">
                                      <p:cBhvr>
                                        <p:cTn id="69" dur="500"/>
                                        <p:tgtEl>
                                          <p:spTgt spid="8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79"/>
                                        </p:tgtEl>
                                        <p:attrNameLst>
                                          <p:attrName>style.visibility</p:attrName>
                                        </p:attrNameLst>
                                      </p:cBhvr>
                                      <p:to>
                                        <p:strVal val="visible"/>
                                      </p:to>
                                    </p:set>
                                    <p:anim calcmode="lin" valueType="num">
                                      <p:cBhvr>
                                        <p:cTn id="72" dur="500" fill="hold"/>
                                        <p:tgtEl>
                                          <p:spTgt spid="79"/>
                                        </p:tgtEl>
                                        <p:attrNameLst>
                                          <p:attrName>ppt_w</p:attrName>
                                        </p:attrNameLst>
                                      </p:cBhvr>
                                      <p:tavLst>
                                        <p:tav tm="0">
                                          <p:val>
                                            <p:fltVal val="0"/>
                                          </p:val>
                                        </p:tav>
                                        <p:tav tm="100000">
                                          <p:val>
                                            <p:strVal val="#ppt_w"/>
                                          </p:val>
                                        </p:tav>
                                      </p:tavLst>
                                    </p:anim>
                                    <p:anim calcmode="lin" valueType="num">
                                      <p:cBhvr>
                                        <p:cTn id="73" dur="500" fill="hold"/>
                                        <p:tgtEl>
                                          <p:spTgt spid="79"/>
                                        </p:tgtEl>
                                        <p:attrNameLst>
                                          <p:attrName>ppt_h</p:attrName>
                                        </p:attrNameLst>
                                      </p:cBhvr>
                                      <p:tavLst>
                                        <p:tav tm="0">
                                          <p:val>
                                            <p:fltVal val="0"/>
                                          </p:val>
                                        </p:tav>
                                        <p:tav tm="100000">
                                          <p:val>
                                            <p:strVal val="#ppt_h"/>
                                          </p:val>
                                        </p:tav>
                                      </p:tavLst>
                                    </p:anim>
                                    <p:animEffect transition="in" filter="fade">
                                      <p:cBhvr>
                                        <p:cTn id="74" dur="500"/>
                                        <p:tgtEl>
                                          <p:spTgt spid="79"/>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p:cTn id="79" dur="500" fill="hold"/>
                                        <p:tgtEl>
                                          <p:spTgt spid="80"/>
                                        </p:tgtEl>
                                        <p:attrNameLst>
                                          <p:attrName>ppt_w</p:attrName>
                                        </p:attrNameLst>
                                      </p:cBhvr>
                                      <p:tavLst>
                                        <p:tav tm="0">
                                          <p:val>
                                            <p:fltVal val="0"/>
                                          </p:val>
                                        </p:tav>
                                        <p:tav tm="100000">
                                          <p:val>
                                            <p:strVal val="#ppt_w"/>
                                          </p:val>
                                        </p:tav>
                                      </p:tavLst>
                                    </p:anim>
                                    <p:anim calcmode="lin" valueType="num">
                                      <p:cBhvr>
                                        <p:cTn id="80" dur="500" fill="hold"/>
                                        <p:tgtEl>
                                          <p:spTgt spid="80"/>
                                        </p:tgtEl>
                                        <p:attrNameLst>
                                          <p:attrName>ppt_h</p:attrName>
                                        </p:attrNameLst>
                                      </p:cBhvr>
                                      <p:tavLst>
                                        <p:tav tm="0">
                                          <p:val>
                                            <p:fltVal val="0"/>
                                          </p:val>
                                        </p:tav>
                                        <p:tav tm="100000">
                                          <p:val>
                                            <p:strVal val="#ppt_h"/>
                                          </p:val>
                                        </p:tav>
                                      </p:tavLst>
                                    </p:anim>
                                    <p:animEffect transition="in" filter="fade">
                                      <p:cBhvr>
                                        <p:cTn id="81" dur="500"/>
                                        <p:tgtEl>
                                          <p:spTgt spid="80"/>
                                        </p:tgtEl>
                                      </p:cBhvr>
                                    </p:animEffect>
                                  </p:childTnLst>
                                </p:cTn>
                              </p:par>
                              <p:par>
                                <p:cTn id="82" presetID="53" presetClass="entr" presetSubtype="16" fill="hold" nodeType="withEffect">
                                  <p:stCondLst>
                                    <p:cond delay="0"/>
                                  </p:stCondLst>
                                  <p:childTnLst>
                                    <p:set>
                                      <p:cBhvr>
                                        <p:cTn id="83" dur="1" fill="hold">
                                          <p:stCondLst>
                                            <p:cond delay="0"/>
                                          </p:stCondLst>
                                        </p:cTn>
                                        <p:tgtEl>
                                          <p:spTgt spid="81"/>
                                        </p:tgtEl>
                                        <p:attrNameLst>
                                          <p:attrName>style.visibility</p:attrName>
                                        </p:attrNameLst>
                                      </p:cBhvr>
                                      <p:to>
                                        <p:strVal val="visible"/>
                                      </p:to>
                                    </p:set>
                                    <p:anim calcmode="lin" valueType="num">
                                      <p:cBhvr>
                                        <p:cTn id="84" dur="500" fill="hold"/>
                                        <p:tgtEl>
                                          <p:spTgt spid="81"/>
                                        </p:tgtEl>
                                        <p:attrNameLst>
                                          <p:attrName>ppt_w</p:attrName>
                                        </p:attrNameLst>
                                      </p:cBhvr>
                                      <p:tavLst>
                                        <p:tav tm="0">
                                          <p:val>
                                            <p:fltVal val="0"/>
                                          </p:val>
                                        </p:tav>
                                        <p:tav tm="100000">
                                          <p:val>
                                            <p:strVal val="#ppt_w"/>
                                          </p:val>
                                        </p:tav>
                                      </p:tavLst>
                                    </p:anim>
                                    <p:anim calcmode="lin" valueType="num">
                                      <p:cBhvr>
                                        <p:cTn id="85" dur="500" fill="hold"/>
                                        <p:tgtEl>
                                          <p:spTgt spid="81"/>
                                        </p:tgtEl>
                                        <p:attrNameLst>
                                          <p:attrName>ppt_h</p:attrName>
                                        </p:attrNameLst>
                                      </p:cBhvr>
                                      <p:tavLst>
                                        <p:tav tm="0">
                                          <p:val>
                                            <p:fltVal val="0"/>
                                          </p:val>
                                        </p:tav>
                                        <p:tav tm="100000">
                                          <p:val>
                                            <p:strVal val="#ppt_h"/>
                                          </p:val>
                                        </p:tav>
                                      </p:tavLst>
                                    </p:anim>
                                    <p:animEffect transition="in" filter="fade">
                                      <p:cBhvr>
                                        <p:cTn id="86" dur="500"/>
                                        <p:tgtEl>
                                          <p:spTgt spid="8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4"/>
                                        </p:tgtEl>
                                        <p:attrNameLst>
                                          <p:attrName>style.visibility</p:attrName>
                                        </p:attrNameLst>
                                      </p:cBhvr>
                                      <p:to>
                                        <p:strVal val="visible"/>
                                      </p:to>
                                    </p:set>
                                    <p:anim calcmode="lin" valueType="num">
                                      <p:cBhvr>
                                        <p:cTn id="89" dur="500" fill="hold"/>
                                        <p:tgtEl>
                                          <p:spTgt spid="84"/>
                                        </p:tgtEl>
                                        <p:attrNameLst>
                                          <p:attrName>ppt_w</p:attrName>
                                        </p:attrNameLst>
                                      </p:cBhvr>
                                      <p:tavLst>
                                        <p:tav tm="0">
                                          <p:val>
                                            <p:fltVal val="0"/>
                                          </p:val>
                                        </p:tav>
                                        <p:tav tm="100000">
                                          <p:val>
                                            <p:strVal val="#ppt_w"/>
                                          </p:val>
                                        </p:tav>
                                      </p:tavLst>
                                    </p:anim>
                                    <p:anim calcmode="lin" valueType="num">
                                      <p:cBhvr>
                                        <p:cTn id="90" dur="500" fill="hold"/>
                                        <p:tgtEl>
                                          <p:spTgt spid="84"/>
                                        </p:tgtEl>
                                        <p:attrNameLst>
                                          <p:attrName>ppt_h</p:attrName>
                                        </p:attrNameLst>
                                      </p:cBhvr>
                                      <p:tavLst>
                                        <p:tav tm="0">
                                          <p:val>
                                            <p:fltVal val="0"/>
                                          </p:val>
                                        </p:tav>
                                        <p:tav tm="100000">
                                          <p:val>
                                            <p:strVal val="#ppt_h"/>
                                          </p:val>
                                        </p:tav>
                                      </p:tavLst>
                                    </p:anim>
                                    <p:animEffect transition="in" filter="fade">
                                      <p:cBhvr>
                                        <p:cTn id="91" dur="500"/>
                                        <p:tgtEl>
                                          <p:spTgt spid="84"/>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91"/>
                                        </p:tgtEl>
                                        <p:attrNameLst>
                                          <p:attrName>style.visibility</p:attrName>
                                        </p:attrNameLst>
                                      </p:cBhvr>
                                      <p:to>
                                        <p:strVal val="visible"/>
                                      </p:to>
                                    </p:set>
                                    <p:anim calcmode="lin" valueType="num">
                                      <p:cBhvr>
                                        <p:cTn id="94" dur="500" fill="hold"/>
                                        <p:tgtEl>
                                          <p:spTgt spid="91"/>
                                        </p:tgtEl>
                                        <p:attrNameLst>
                                          <p:attrName>ppt_w</p:attrName>
                                        </p:attrNameLst>
                                      </p:cBhvr>
                                      <p:tavLst>
                                        <p:tav tm="0">
                                          <p:val>
                                            <p:fltVal val="0"/>
                                          </p:val>
                                        </p:tav>
                                        <p:tav tm="100000">
                                          <p:val>
                                            <p:strVal val="#ppt_w"/>
                                          </p:val>
                                        </p:tav>
                                      </p:tavLst>
                                    </p:anim>
                                    <p:anim calcmode="lin" valueType="num">
                                      <p:cBhvr>
                                        <p:cTn id="95" dur="500" fill="hold"/>
                                        <p:tgtEl>
                                          <p:spTgt spid="91"/>
                                        </p:tgtEl>
                                        <p:attrNameLst>
                                          <p:attrName>ppt_h</p:attrName>
                                        </p:attrNameLst>
                                      </p:cBhvr>
                                      <p:tavLst>
                                        <p:tav tm="0">
                                          <p:val>
                                            <p:fltVal val="0"/>
                                          </p:val>
                                        </p:tav>
                                        <p:tav tm="100000">
                                          <p:val>
                                            <p:strVal val="#ppt_h"/>
                                          </p:val>
                                        </p:tav>
                                      </p:tavLst>
                                    </p:anim>
                                    <p:animEffect transition="in" filter="fade">
                                      <p:cBhvr>
                                        <p:cTn id="96" dur="500"/>
                                        <p:tgtEl>
                                          <p:spTgt spid="91"/>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grpId="0" nodeType="clickEffect">
                                  <p:stCondLst>
                                    <p:cond delay="0"/>
                                  </p:stCondLst>
                                  <p:childTnLst>
                                    <p:set>
                                      <p:cBhvr>
                                        <p:cTn id="100" dur="1" fill="hold">
                                          <p:stCondLst>
                                            <p:cond delay="0"/>
                                          </p:stCondLst>
                                        </p:cTn>
                                        <p:tgtEl>
                                          <p:spTgt spid="10"/>
                                        </p:tgtEl>
                                        <p:attrNameLst>
                                          <p:attrName>style.visibility</p:attrName>
                                        </p:attrNameLst>
                                      </p:cBhvr>
                                      <p:to>
                                        <p:strVal val="visible"/>
                                      </p:to>
                                    </p:set>
                                    <p:anim calcmode="lin" valueType="num">
                                      <p:cBhvr>
                                        <p:cTn id="101" dur="500" fill="hold"/>
                                        <p:tgtEl>
                                          <p:spTgt spid="10"/>
                                        </p:tgtEl>
                                        <p:attrNameLst>
                                          <p:attrName>ppt_w</p:attrName>
                                        </p:attrNameLst>
                                      </p:cBhvr>
                                      <p:tavLst>
                                        <p:tav tm="0">
                                          <p:val>
                                            <p:fltVal val="0"/>
                                          </p:val>
                                        </p:tav>
                                        <p:tav tm="100000">
                                          <p:val>
                                            <p:strVal val="#ppt_w"/>
                                          </p:val>
                                        </p:tav>
                                      </p:tavLst>
                                    </p:anim>
                                    <p:anim calcmode="lin" valueType="num">
                                      <p:cBhvr>
                                        <p:cTn id="102" dur="500" fill="hold"/>
                                        <p:tgtEl>
                                          <p:spTgt spid="10"/>
                                        </p:tgtEl>
                                        <p:attrNameLst>
                                          <p:attrName>ppt_h</p:attrName>
                                        </p:attrNameLst>
                                      </p:cBhvr>
                                      <p:tavLst>
                                        <p:tav tm="0">
                                          <p:val>
                                            <p:fltVal val="0"/>
                                          </p:val>
                                        </p:tav>
                                        <p:tav tm="100000">
                                          <p:val>
                                            <p:strVal val="#ppt_h"/>
                                          </p:val>
                                        </p:tav>
                                      </p:tavLst>
                                    </p:anim>
                                    <p:animEffect transition="in" filter="fade">
                                      <p:cBhvr>
                                        <p:cTn id="103" dur="500"/>
                                        <p:tgtEl>
                                          <p:spTgt spid="10"/>
                                        </p:tgtEl>
                                      </p:cBhvr>
                                    </p:animEffect>
                                  </p:childTnLst>
                                </p:cTn>
                              </p:par>
                              <p:par>
                                <p:cTn id="104" presetID="53" presetClass="entr" presetSubtype="16" fill="hold" nodeType="with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500" fill="hold"/>
                                        <p:tgtEl>
                                          <p:spTgt spid="11"/>
                                        </p:tgtEl>
                                        <p:attrNameLst>
                                          <p:attrName>ppt_w</p:attrName>
                                        </p:attrNameLst>
                                      </p:cBhvr>
                                      <p:tavLst>
                                        <p:tav tm="0">
                                          <p:val>
                                            <p:fltVal val="0"/>
                                          </p:val>
                                        </p:tav>
                                        <p:tav tm="100000">
                                          <p:val>
                                            <p:strVal val="#ppt_w"/>
                                          </p:val>
                                        </p:tav>
                                      </p:tavLst>
                                    </p:anim>
                                    <p:anim calcmode="lin" valueType="num">
                                      <p:cBhvr>
                                        <p:cTn id="107" dur="500" fill="hold"/>
                                        <p:tgtEl>
                                          <p:spTgt spid="11"/>
                                        </p:tgtEl>
                                        <p:attrNameLst>
                                          <p:attrName>ppt_h</p:attrName>
                                        </p:attrNameLst>
                                      </p:cBhvr>
                                      <p:tavLst>
                                        <p:tav tm="0">
                                          <p:val>
                                            <p:fltVal val="0"/>
                                          </p:val>
                                        </p:tav>
                                        <p:tav tm="100000">
                                          <p:val>
                                            <p:strVal val="#ppt_h"/>
                                          </p:val>
                                        </p:tav>
                                      </p:tavLst>
                                    </p:anim>
                                    <p:animEffect transition="in" filter="fade">
                                      <p:cBhvr>
                                        <p:cTn id="108" dur="500"/>
                                        <p:tgtEl>
                                          <p:spTgt spid="1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4"/>
                                        </p:tgtEl>
                                        <p:attrNameLst>
                                          <p:attrName>style.visibility</p:attrName>
                                        </p:attrNameLst>
                                      </p:cBhvr>
                                      <p:to>
                                        <p:strVal val="visible"/>
                                      </p:to>
                                    </p:set>
                                    <p:anim calcmode="lin" valueType="num">
                                      <p:cBhvr>
                                        <p:cTn id="111" dur="500" fill="hold"/>
                                        <p:tgtEl>
                                          <p:spTgt spid="14"/>
                                        </p:tgtEl>
                                        <p:attrNameLst>
                                          <p:attrName>ppt_w</p:attrName>
                                        </p:attrNameLst>
                                      </p:cBhvr>
                                      <p:tavLst>
                                        <p:tav tm="0">
                                          <p:val>
                                            <p:fltVal val="0"/>
                                          </p:val>
                                        </p:tav>
                                        <p:tav tm="100000">
                                          <p:val>
                                            <p:strVal val="#ppt_w"/>
                                          </p:val>
                                        </p:tav>
                                      </p:tavLst>
                                    </p:anim>
                                    <p:anim calcmode="lin" valueType="num">
                                      <p:cBhvr>
                                        <p:cTn id="112" dur="500" fill="hold"/>
                                        <p:tgtEl>
                                          <p:spTgt spid="14"/>
                                        </p:tgtEl>
                                        <p:attrNameLst>
                                          <p:attrName>ppt_h</p:attrName>
                                        </p:attrNameLst>
                                      </p:cBhvr>
                                      <p:tavLst>
                                        <p:tav tm="0">
                                          <p:val>
                                            <p:fltVal val="0"/>
                                          </p:val>
                                        </p:tav>
                                        <p:tav tm="100000">
                                          <p:val>
                                            <p:strVal val="#ppt_h"/>
                                          </p:val>
                                        </p:tav>
                                      </p:tavLst>
                                    </p:anim>
                                    <p:animEffect transition="in" filter="fade">
                                      <p:cBhvr>
                                        <p:cTn id="113" dur="500"/>
                                        <p:tgtEl>
                                          <p:spTgt spid="14"/>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15"/>
                                        </p:tgtEl>
                                        <p:attrNameLst>
                                          <p:attrName>style.visibility</p:attrName>
                                        </p:attrNameLst>
                                      </p:cBhvr>
                                      <p:to>
                                        <p:strVal val="visible"/>
                                      </p:to>
                                    </p:set>
                                    <p:anim calcmode="lin" valueType="num">
                                      <p:cBhvr>
                                        <p:cTn id="116" dur="500" fill="hold"/>
                                        <p:tgtEl>
                                          <p:spTgt spid="15"/>
                                        </p:tgtEl>
                                        <p:attrNameLst>
                                          <p:attrName>ppt_w</p:attrName>
                                        </p:attrNameLst>
                                      </p:cBhvr>
                                      <p:tavLst>
                                        <p:tav tm="0">
                                          <p:val>
                                            <p:fltVal val="0"/>
                                          </p:val>
                                        </p:tav>
                                        <p:tav tm="100000">
                                          <p:val>
                                            <p:strVal val="#ppt_w"/>
                                          </p:val>
                                        </p:tav>
                                      </p:tavLst>
                                    </p:anim>
                                    <p:anim calcmode="lin" valueType="num">
                                      <p:cBhvr>
                                        <p:cTn id="117" dur="500" fill="hold"/>
                                        <p:tgtEl>
                                          <p:spTgt spid="15"/>
                                        </p:tgtEl>
                                        <p:attrNameLst>
                                          <p:attrName>ppt_h</p:attrName>
                                        </p:attrNameLst>
                                      </p:cBhvr>
                                      <p:tavLst>
                                        <p:tav tm="0">
                                          <p:val>
                                            <p:fltVal val="0"/>
                                          </p:val>
                                        </p:tav>
                                        <p:tav tm="100000">
                                          <p:val>
                                            <p:strVal val="#ppt_h"/>
                                          </p:val>
                                        </p:tav>
                                      </p:tavLst>
                                    </p:anim>
                                    <p:animEffect transition="in" filter="fade">
                                      <p:cBhvr>
                                        <p:cTn id="1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8" grpId="0" animBg="1"/>
      <p:bldP spid="38" grpId="1" animBg="1"/>
      <p:bldP spid="39" grpId="0" animBg="1"/>
      <p:bldP spid="39" grpId="1" animBg="1"/>
      <p:bldP spid="43" grpId="0" animBg="1"/>
      <p:bldP spid="43" grpId="1" animBg="1"/>
      <p:bldP spid="44" grpId="0" animBg="1"/>
      <p:bldP spid="44" grpId="1" animBg="1"/>
      <p:bldP spid="79" grpId="0" animBg="1"/>
      <p:bldP spid="79" grpId="1" animBg="1"/>
      <p:bldP spid="80" grpId="0" animBg="1"/>
      <p:bldP spid="80" grpId="1" animBg="1"/>
      <p:bldP spid="84" grpId="0" animBg="1"/>
      <p:bldP spid="84" grpId="1" animBg="1"/>
      <p:bldP spid="85" grpId="0"/>
      <p:bldP spid="85" grpId="1"/>
      <p:bldP spid="87" grpId="0"/>
      <p:bldP spid="87" grpId="1"/>
      <p:bldP spid="89" grpId="0"/>
      <p:bldP spid="89" grpId="1"/>
      <p:bldP spid="91" grpId="0"/>
      <p:bldP spid="91" grpId="1"/>
      <p:bldP spid="10" grpId="0" animBg="1"/>
      <p:bldP spid="10" grpId="1" animBg="1"/>
      <p:bldP spid="14" grpId="0" animBg="1"/>
      <p:bldP spid="14" grpId="1" animBg="1"/>
      <p:bldP spid="15" grpId="0"/>
      <p:bldP spid="15" grpId="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sp>
        <p:nvSpPr>
          <p:cNvPr id="3" name="圆角矩形 2">
            <a:extLst>
              <a:ext uri="{FF2B5EF4-FFF2-40B4-BE49-F238E27FC236}">
                <a16:creationId xmlns:a16="http://schemas.microsoft.com/office/drawing/2014/main" id="{290ABB2B-5655-AB44-8431-D8A3E4A15F8E}"/>
              </a:ext>
            </a:extLst>
          </p:cNvPr>
          <p:cNvSpPr/>
          <p:nvPr/>
        </p:nvSpPr>
        <p:spPr>
          <a:xfrm>
            <a:off x="1552372"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6CDEF492-CAA4-8D4E-8B95-8EA57462B6DB}"/>
              </a:ext>
            </a:extLst>
          </p:cNvPr>
          <p:cNvSpPr/>
          <p:nvPr/>
        </p:nvSpPr>
        <p:spPr>
          <a:xfrm>
            <a:off x="1305056"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BA27805B-EFFF-E84F-9C9B-26153B51D9DB}"/>
              </a:ext>
            </a:extLst>
          </p:cNvPr>
          <p:cNvSpPr txBox="1"/>
          <p:nvPr/>
        </p:nvSpPr>
        <p:spPr>
          <a:xfrm>
            <a:off x="1772157" y="2342730"/>
            <a:ext cx="1826141" cy="584775"/>
          </a:xfrm>
          <a:prstGeom prst="rect">
            <a:avLst/>
          </a:prstGeom>
          <a:noFill/>
        </p:spPr>
        <p:txBody>
          <a:bodyPr wrap="none" rtlCol="0">
            <a:spAutoFit/>
          </a:bodyPr>
          <a:lstStyle/>
          <a:p>
            <a:pPr lvl="0">
              <a:defRPr/>
            </a:pPr>
            <a:r>
              <a:rPr kumimoji="1" lang="zh-CN" altLang="en-US" sz="3200" dirty="0">
                <a:solidFill>
                  <a:prstClr val="white"/>
                </a:solidFill>
                <a:cs typeface="+mn-ea"/>
                <a:sym typeface="+mn-lt"/>
              </a:rPr>
              <a:t>电子现金</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 name="文本框 6">
            <a:extLst>
              <a:ext uri="{FF2B5EF4-FFF2-40B4-BE49-F238E27FC236}">
                <a16:creationId xmlns:a16="http://schemas.microsoft.com/office/drawing/2014/main" id="{9B8073AF-8EF4-2544-9B71-41D4E0956188}"/>
              </a:ext>
            </a:extLst>
          </p:cNvPr>
          <p:cNvSpPr txBox="1"/>
          <p:nvPr/>
        </p:nvSpPr>
        <p:spPr>
          <a:xfrm>
            <a:off x="1338403" y="3483204"/>
            <a:ext cx="2893734" cy="2062103"/>
          </a:xfrm>
          <a:prstGeom prst="rect">
            <a:avLst/>
          </a:prstGeom>
          <a:noFill/>
        </p:spPr>
        <p:txBody>
          <a:bodyPr wrap="square" rtlCol="0">
            <a:spAutoFit/>
          </a:bodyPr>
          <a:lstStyle/>
          <a:p>
            <a:pPr lvl="0">
              <a:defRPr/>
            </a:pPr>
            <a:r>
              <a:rPr kumimoji="1" lang="zh-CN" altLang="en-US" sz="1600" dirty="0">
                <a:solidFill>
                  <a:prstClr val="black">
                    <a:lumMod val="75000"/>
                    <a:lumOff val="25000"/>
                  </a:prstClr>
                </a:solidFill>
                <a:cs typeface="+mn-ea"/>
                <a:sym typeface="+mn-lt"/>
              </a:rPr>
              <a:t>电子现金（</a:t>
            </a:r>
            <a:r>
              <a:rPr kumimoji="1" lang="en-US" altLang="zh-CN" sz="1600" dirty="0">
                <a:solidFill>
                  <a:prstClr val="black">
                    <a:lumMod val="75000"/>
                    <a:lumOff val="25000"/>
                  </a:prstClr>
                </a:solidFill>
                <a:cs typeface="+mn-ea"/>
                <a:sym typeface="+mn-lt"/>
              </a:rPr>
              <a:t>E-cash</a:t>
            </a:r>
            <a:r>
              <a:rPr kumimoji="1" lang="zh-CN" altLang="en-US" sz="1600" dirty="0">
                <a:solidFill>
                  <a:prstClr val="black">
                    <a:lumMod val="75000"/>
                    <a:lumOff val="25000"/>
                  </a:prstClr>
                </a:solidFill>
                <a:cs typeface="+mn-ea"/>
                <a:sym typeface="+mn-lt"/>
              </a:rPr>
              <a:t>）全称 </a:t>
            </a:r>
            <a:r>
              <a:rPr kumimoji="1" lang="en-US" altLang="zh-CN" sz="1600" dirty="0">
                <a:solidFill>
                  <a:prstClr val="black">
                    <a:lumMod val="75000"/>
                    <a:lumOff val="25000"/>
                  </a:prstClr>
                </a:solidFill>
                <a:cs typeface="+mn-ea"/>
                <a:sym typeface="+mn-lt"/>
              </a:rPr>
              <a:t>Electronic Cash</a:t>
            </a:r>
            <a:r>
              <a:rPr kumimoji="1" lang="zh-CN" altLang="en-US" sz="1600" dirty="0">
                <a:solidFill>
                  <a:prstClr val="black">
                    <a:lumMod val="75000"/>
                    <a:lumOff val="25000"/>
                  </a:prstClr>
                </a:solidFill>
                <a:cs typeface="+mn-ea"/>
                <a:sym typeface="+mn-lt"/>
              </a:rPr>
              <a:t>，又称为电子货币（</a:t>
            </a:r>
            <a:r>
              <a:rPr kumimoji="1" lang="en-US" altLang="zh-CN" sz="1600" dirty="0">
                <a:solidFill>
                  <a:prstClr val="black">
                    <a:lumMod val="75000"/>
                    <a:lumOff val="25000"/>
                  </a:prstClr>
                </a:solidFill>
                <a:cs typeface="+mn-ea"/>
                <a:sym typeface="+mn-lt"/>
              </a:rPr>
              <a:t>E-money</a:t>
            </a:r>
            <a:r>
              <a:rPr kumimoji="1" lang="zh-CN" altLang="en-US" sz="1600" dirty="0">
                <a:solidFill>
                  <a:prstClr val="black">
                    <a:lumMod val="75000"/>
                    <a:lumOff val="25000"/>
                  </a:prstClr>
                </a:solidFill>
                <a:cs typeface="+mn-ea"/>
                <a:sym typeface="+mn-lt"/>
              </a:rPr>
              <a:t>）或数字货币（</a:t>
            </a:r>
            <a:r>
              <a:rPr kumimoji="1" lang="en-US" altLang="zh-CN" sz="1600" dirty="0">
                <a:solidFill>
                  <a:prstClr val="black">
                    <a:lumMod val="75000"/>
                    <a:lumOff val="25000"/>
                  </a:prstClr>
                </a:solidFill>
                <a:cs typeface="+mn-ea"/>
                <a:sym typeface="+mn-lt"/>
              </a:rPr>
              <a:t>Digital Cash</a:t>
            </a:r>
            <a:r>
              <a:rPr kumimoji="1" lang="zh-CN" altLang="en-US" sz="1600" dirty="0">
                <a:solidFill>
                  <a:prstClr val="black">
                    <a:lumMod val="75000"/>
                    <a:lumOff val="25000"/>
                  </a:prstClr>
                </a:solidFill>
                <a:cs typeface="+mn-ea"/>
                <a:sym typeface="+mn-lt"/>
              </a:rPr>
              <a:t>），是一种非常重要的电子支付系统，它可以被看作是现实货币的电子或数字模拟，电子现金以数字信息形式存在，通过互联网流通。</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 name="圆角矩形 12">
            <a:extLst>
              <a:ext uri="{FF2B5EF4-FFF2-40B4-BE49-F238E27FC236}">
                <a16:creationId xmlns:a16="http://schemas.microsoft.com/office/drawing/2014/main" id="{9C5E764E-56FC-7C4D-9143-36AC39A9F6A7}"/>
              </a:ext>
            </a:extLst>
          </p:cNvPr>
          <p:cNvSpPr/>
          <p:nvPr/>
        </p:nvSpPr>
        <p:spPr>
          <a:xfrm>
            <a:off x="5029463"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圆角矩形 13">
            <a:extLst>
              <a:ext uri="{FF2B5EF4-FFF2-40B4-BE49-F238E27FC236}">
                <a16:creationId xmlns:a16="http://schemas.microsoft.com/office/drawing/2014/main" id="{F42206AF-DACD-9843-9E1F-0B366C0E5383}"/>
              </a:ext>
            </a:extLst>
          </p:cNvPr>
          <p:cNvSpPr/>
          <p:nvPr/>
        </p:nvSpPr>
        <p:spPr>
          <a:xfrm>
            <a:off x="4782147"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DA283F2F-24D9-3D4E-8BFB-88679DED2919}"/>
              </a:ext>
            </a:extLst>
          </p:cNvPr>
          <p:cNvSpPr txBox="1"/>
          <p:nvPr/>
        </p:nvSpPr>
        <p:spPr>
          <a:xfrm>
            <a:off x="5249248" y="2342730"/>
            <a:ext cx="1826141" cy="584775"/>
          </a:xfrm>
          <a:prstGeom prst="rect">
            <a:avLst/>
          </a:prstGeom>
          <a:noFill/>
        </p:spPr>
        <p:txBody>
          <a:bodyPr wrap="none" rtlCol="0">
            <a:spAutoFit/>
          </a:bodyPr>
          <a:lstStyle/>
          <a:p>
            <a:pPr lvl="0">
              <a:defRPr/>
            </a:pPr>
            <a:r>
              <a:rPr kumimoji="1" lang="zh-CN" altLang="en-US" sz="3200" dirty="0">
                <a:solidFill>
                  <a:prstClr val="white"/>
                </a:solidFill>
                <a:cs typeface="+mn-ea"/>
                <a:sym typeface="+mn-lt"/>
              </a:rPr>
              <a:t>电子支票</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17" name="文本框 16">
            <a:extLst>
              <a:ext uri="{FF2B5EF4-FFF2-40B4-BE49-F238E27FC236}">
                <a16:creationId xmlns:a16="http://schemas.microsoft.com/office/drawing/2014/main" id="{349D4184-1502-8549-9B42-6D5A284B490C}"/>
              </a:ext>
            </a:extLst>
          </p:cNvPr>
          <p:cNvSpPr txBox="1"/>
          <p:nvPr/>
        </p:nvSpPr>
        <p:spPr>
          <a:xfrm>
            <a:off x="4967819" y="3780831"/>
            <a:ext cx="2774759" cy="1323439"/>
          </a:xfrm>
          <a:prstGeom prst="rect">
            <a:avLst/>
          </a:prstGeom>
          <a:noFill/>
        </p:spPr>
        <p:txBody>
          <a:bodyPr wrap="square" rtlCol="0">
            <a:spAutoFit/>
          </a:bodyPr>
          <a:lstStyle/>
          <a:p>
            <a:pPr lvl="0">
              <a:defRPr/>
            </a:pPr>
            <a:r>
              <a:rPr kumimoji="1" lang="zh-CN" altLang="en-US" sz="1600" dirty="0">
                <a:solidFill>
                  <a:prstClr val="black">
                    <a:lumMod val="75000"/>
                    <a:lumOff val="25000"/>
                  </a:prstClr>
                </a:solidFill>
                <a:cs typeface="+mn-ea"/>
                <a:sym typeface="+mn-lt"/>
              </a:rPr>
              <a:t>电子支票是纸质支票的电子替代物，电子支票将纸质支票改变为带有数字签名的电子报文，或利用其他数字电文代替纸质支票的全部信息。</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3" name="圆角矩形 22">
            <a:extLst>
              <a:ext uri="{FF2B5EF4-FFF2-40B4-BE49-F238E27FC236}">
                <a16:creationId xmlns:a16="http://schemas.microsoft.com/office/drawing/2014/main" id="{676B7C4A-B481-DC47-A8C8-3F2CC8FA5003}"/>
              </a:ext>
            </a:extLst>
          </p:cNvPr>
          <p:cNvSpPr/>
          <p:nvPr/>
        </p:nvSpPr>
        <p:spPr>
          <a:xfrm>
            <a:off x="8483211"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圆角矩形 23">
            <a:extLst>
              <a:ext uri="{FF2B5EF4-FFF2-40B4-BE49-F238E27FC236}">
                <a16:creationId xmlns:a16="http://schemas.microsoft.com/office/drawing/2014/main" id="{D2448EC0-2728-AA4E-8E56-73A2AB0EF132}"/>
              </a:ext>
            </a:extLst>
          </p:cNvPr>
          <p:cNvSpPr/>
          <p:nvPr/>
        </p:nvSpPr>
        <p:spPr>
          <a:xfrm>
            <a:off x="8235895"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D05ECBC2-B9EE-3045-BC8F-F533A6D326E0}"/>
              </a:ext>
            </a:extLst>
          </p:cNvPr>
          <p:cNvSpPr txBox="1"/>
          <p:nvPr/>
        </p:nvSpPr>
        <p:spPr>
          <a:xfrm>
            <a:off x="8702996" y="2342730"/>
            <a:ext cx="1826141" cy="584775"/>
          </a:xfrm>
          <a:prstGeom prst="rect">
            <a:avLst/>
          </a:prstGeom>
          <a:noFill/>
        </p:spPr>
        <p:txBody>
          <a:bodyPr wrap="none" rtlCol="0">
            <a:spAutoFit/>
          </a:bodyPr>
          <a:lstStyle/>
          <a:p>
            <a:pPr lvl="0">
              <a:defRPr/>
            </a:pPr>
            <a:r>
              <a:rPr kumimoji="1" lang="zh-CN" altLang="en-US" sz="3200" dirty="0">
                <a:solidFill>
                  <a:prstClr val="white"/>
                </a:solidFill>
                <a:cs typeface="+mn-ea"/>
                <a:sym typeface="+mn-lt"/>
              </a:rPr>
              <a:t>电子钱包</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27" name="文本框 26">
            <a:extLst>
              <a:ext uri="{FF2B5EF4-FFF2-40B4-BE49-F238E27FC236}">
                <a16:creationId xmlns:a16="http://schemas.microsoft.com/office/drawing/2014/main" id="{0F338A8C-8382-E540-A4A9-895C8B317058}"/>
              </a:ext>
            </a:extLst>
          </p:cNvPr>
          <p:cNvSpPr txBox="1"/>
          <p:nvPr/>
        </p:nvSpPr>
        <p:spPr>
          <a:xfrm>
            <a:off x="8402785" y="3656366"/>
            <a:ext cx="2626647" cy="1815882"/>
          </a:xfrm>
          <a:prstGeom prst="rect">
            <a:avLst/>
          </a:prstGeom>
          <a:noFill/>
        </p:spPr>
        <p:txBody>
          <a:bodyPr wrap="square" rtlCol="0">
            <a:spAutoFit/>
          </a:bodyPr>
          <a:lstStyle/>
          <a:p>
            <a:pPr lvl="0">
              <a:defRPr/>
            </a:pPr>
            <a:r>
              <a:rPr kumimoji="1" lang="zh-CN" altLang="en-US" sz="1600" dirty="0">
                <a:solidFill>
                  <a:prstClr val="black">
                    <a:lumMod val="75000"/>
                    <a:lumOff val="25000"/>
                  </a:prstClr>
                </a:solidFill>
                <a:cs typeface="+mn-ea"/>
                <a:sym typeface="+mn-lt"/>
              </a:rPr>
              <a:t>电子钱包是电子商务购物活动中常用的支付工具。电子钱包内存放有电子货币，如电子现金、电子零钱、电子信用卡等。使用电子钱包购物，通常需要在电子钱包服务系统中进行。</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33" name="图片 32" descr="图表, 旭日形&#10;&#10;描述已自动生成">
            <a:extLst>
              <a:ext uri="{FF2B5EF4-FFF2-40B4-BE49-F238E27FC236}">
                <a16:creationId xmlns:a16="http://schemas.microsoft.com/office/drawing/2014/main" id="{AF92AAD3-ECF7-A102-DC6B-9CAF6AA83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a:extLst>
              <a:ext uri="{FF2B5EF4-FFF2-40B4-BE49-F238E27FC236}">
                <a16:creationId xmlns:a16="http://schemas.microsoft.com/office/drawing/2014/main" id="{6BB4A82D-BE14-D217-5A5B-8BDB88B118B8}"/>
              </a:ext>
            </a:extLst>
          </p:cNvPr>
          <p:cNvSpPr txBox="1"/>
          <p:nvPr/>
        </p:nvSpPr>
        <p:spPr>
          <a:xfrm>
            <a:off x="339030" y="1102208"/>
            <a:ext cx="273752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effectLst/>
                <a:uLnTx/>
                <a:uFillTx/>
                <a:cs typeface="+mn-ea"/>
                <a:sym typeface="+mn-lt"/>
              </a:rPr>
              <a:t>电子支付的媒介</a:t>
            </a:r>
          </a:p>
        </p:txBody>
      </p:sp>
    </p:spTree>
    <p:extLst>
      <p:ext uri="{BB962C8B-B14F-4D97-AF65-F5344CB8AC3E}">
        <p14:creationId xmlns:p14="http://schemas.microsoft.com/office/powerpoint/2010/main" val="292179610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dissolve">
                                      <p:cBhvr>
                                        <p:cTn id="26" dur="500"/>
                                        <p:tgtEl>
                                          <p:spTgt spid="13"/>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dissolve">
                                      <p:cBhvr>
                                        <p:cTn id="29" dur="500"/>
                                        <p:tgtEl>
                                          <p:spTgt spid="14"/>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ssolve">
                                      <p:cBhvr>
                                        <p:cTn id="40" dur="500"/>
                                        <p:tgtEl>
                                          <p:spTgt spid="2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dissolve">
                                      <p:cBhvr>
                                        <p:cTn id="43" dur="500"/>
                                        <p:tgtEl>
                                          <p:spTgt spid="2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dissolve">
                                      <p:cBhvr>
                                        <p:cTn id="46" dur="500"/>
                                        <p:tgtEl>
                                          <p:spTgt spid="2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dissolv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p:bldP spid="13" grpId="0" animBg="1"/>
      <p:bldP spid="14" grpId="0" animBg="1"/>
      <p:bldP spid="15" grpId="0"/>
      <p:bldP spid="17" grpId="0"/>
      <p:bldP spid="23" grpId="0" animBg="1"/>
      <p:bldP spid="24" grpId="0" animBg="1"/>
      <p:bldP spid="25" grpId="0"/>
      <p:bldP spid="27"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pic>
        <p:nvPicPr>
          <p:cNvPr id="33" name="图片 32" descr="图表, 旭日形&#10;&#10;描述已自动生成">
            <a:extLst>
              <a:ext uri="{FF2B5EF4-FFF2-40B4-BE49-F238E27FC236}">
                <a16:creationId xmlns:a16="http://schemas.microsoft.com/office/drawing/2014/main" id="{AF92AAD3-ECF7-A102-DC6B-9CAF6AA83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a:extLst>
              <a:ext uri="{FF2B5EF4-FFF2-40B4-BE49-F238E27FC236}">
                <a16:creationId xmlns:a16="http://schemas.microsoft.com/office/drawing/2014/main" id="{6BB4A82D-BE14-D217-5A5B-8BDB88B118B8}"/>
              </a:ext>
            </a:extLst>
          </p:cNvPr>
          <p:cNvSpPr txBox="1"/>
          <p:nvPr/>
        </p:nvSpPr>
        <p:spPr>
          <a:xfrm>
            <a:off x="339030" y="1102208"/>
            <a:ext cx="273752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effectLst/>
                <a:uLnTx/>
                <a:uFillTx/>
                <a:cs typeface="+mn-ea"/>
                <a:sym typeface="+mn-lt"/>
              </a:rPr>
              <a:t>电子支付的媒介</a:t>
            </a:r>
          </a:p>
        </p:txBody>
      </p:sp>
      <p:sp>
        <p:nvSpPr>
          <p:cNvPr id="6" name="圆角矩形 2">
            <a:extLst>
              <a:ext uri="{FF2B5EF4-FFF2-40B4-BE49-F238E27FC236}">
                <a16:creationId xmlns:a16="http://schemas.microsoft.com/office/drawing/2014/main" id="{34F5B6BC-29B9-B0E8-A378-97B1185D5D1A}"/>
              </a:ext>
            </a:extLst>
          </p:cNvPr>
          <p:cNvSpPr/>
          <p:nvPr/>
        </p:nvSpPr>
        <p:spPr>
          <a:xfrm>
            <a:off x="1552372"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3">
            <a:extLst>
              <a:ext uri="{FF2B5EF4-FFF2-40B4-BE49-F238E27FC236}">
                <a16:creationId xmlns:a16="http://schemas.microsoft.com/office/drawing/2014/main" id="{A135EC4C-E4FE-B2C1-3EED-E55A9442836E}"/>
              </a:ext>
            </a:extLst>
          </p:cNvPr>
          <p:cNvSpPr/>
          <p:nvPr/>
        </p:nvSpPr>
        <p:spPr>
          <a:xfrm>
            <a:off x="1305056" y="1674430"/>
            <a:ext cx="9997682"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303EC6A9-D475-1843-27A5-670E7985A1F6}"/>
              </a:ext>
            </a:extLst>
          </p:cNvPr>
          <p:cNvSpPr txBox="1"/>
          <p:nvPr/>
        </p:nvSpPr>
        <p:spPr>
          <a:xfrm>
            <a:off x="1772157" y="2342730"/>
            <a:ext cx="1826141" cy="584775"/>
          </a:xfrm>
          <a:prstGeom prst="rect">
            <a:avLst/>
          </a:prstGeom>
          <a:noFill/>
        </p:spPr>
        <p:txBody>
          <a:bodyPr wrap="none" rtlCol="0">
            <a:spAutoFit/>
          </a:bodyPr>
          <a:lstStyle/>
          <a:p>
            <a:pPr lvl="0">
              <a:defRPr/>
            </a:pPr>
            <a:r>
              <a:rPr kumimoji="1" lang="zh-CN" altLang="en-US" sz="3200" dirty="0">
                <a:solidFill>
                  <a:prstClr val="white"/>
                </a:solidFill>
                <a:cs typeface="+mn-ea"/>
                <a:sym typeface="+mn-lt"/>
              </a:rPr>
              <a:t>移动支付</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33501D74-0AE4-E31B-873C-86E6BDD04EF7}"/>
              </a:ext>
            </a:extLst>
          </p:cNvPr>
          <p:cNvSpPr txBox="1"/>
          <p:nvPr/>
        </p:nvSpPr>
        <p:spPr>
          <a:xfrm>
            <a:off x="4153865" y="2368064"/>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定义</a:t>
            </a:r>
          </a:p>
        </p:txBody>
      </p:sp>
      <p:sp>
        <p:nvSpPr>
          <p:cNvPr id="16" name="文本框 15">
            <a:extLst>
              <a:ext uri="{FF2B5EF4-FFF2-40B4-BE49-F238E27FC236}">
                <a16:creationId xmlns:a16="http://schemas.microsoft.com/office/drawing/2014/main" id="{9AE5F7CE-92B4-1A6E-7B31-EB7C98EA7E4E}"/>
              </a:ext>
            </a:extLst>
          </p:cNvPr>
          <p:cNvSpPr txBox="1"/>
          <p:nvPr/>
        </p:nvSpPr>
        <p:spPr>
          <a:xfrm>
            <a:off x="4153864" y="4243415"/>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模式</a:t>
            </a:r>
          </a:p>
        </p:txBody>
      </p:sp>
      <p:sp>
        <p:nvSpPr>
          <p:cNvPr id="18" name="文本框 17">
            <a:extLst>
              <a:ext uri="{FF2B5EF4-FFF2-40B4-BE49-F238E27FC236}">
                <a16:creationId xmlns:a16="http://schemas.microsoft.com/office/drawing/2014/main" id="{AD25D2F2-41EB-A563-8CBF-E03D02F422E3}"/>
              </a:ext>
            </a:extLst>
          </p:cNvPr>
          <p:cNvSpPr txBox="1"/>
          <p:nvPr/>
        </p:nvSpPr>
        <p:spPr>
          <a:xfrm>
            <a:off x="4800196" y="1968209"/>
            <a:ext cx="6321691" cy="1116781"/>
          </a:xfrm>
          <a:prstGeom prst="rect">
            <a:avLst/>
          </a:prstGeom>
          <a:noFill/>
        </p:spPr>
        <p:txBody>
          <a:bodyPr wrap="square" rtlCol="0">
            <a:spAutoFit/>
          </a:bodyPr>
          <a:lstStyle/>
          <a:p>
            <a:pPr lvl="0">
              <a:lnSpc>
                <a:spcPct val="200000"/>
              </a:lnSpc>
              <a:defRPr/>
            </a:pPr>
            <a:r>
              <a:rPr kumimoji="1" lang="zh-CN" altLang="en-US" b="1" dirty="0">
                <a:solidFill>
                  <a:prstClr val="black">
                    <a:lumMod val="50000"/>
                    <a:lumOff val="50000"/>
                  </a:prstClr>
                </a:solidFill>
                <a:cs typeface="+mn-ea"/>
                <a:sym typeface="+mn-lt"/>
              </a:rPr>
              <a:t>移动支付，也称为手机支付，是一种新型的支付方式。移动支付既包括无线支付行为，也包括无线和有线整合支付行为。</a:t>
            </a:r>
            <a:endParaRPr kumimoji="1" lang="zh-CN" altLang="en-US" b="1"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0" name="文本框 19">
            <a:extLst>
              <a:ext uri="{FF2B5EF4-FFF2-40B4-BE49-F238E27FC236}">
                <a16:creationId xmlns:a16="http://schemas.microsoft.com/office/drawing/2014/main" id="{95946CE6-1CB3-36D1-CFE9-3A651947DEDF}"/>
              </a:ext>
            </a:extLst>
          </p:cNvPr>
          <p:cNvSpPr txBox="1"/>
          <p:nvPr/>
        </p:nvSpPr>
        <p:spPr>
          <a:xfrm>
            <a:off x="4812569" y="3479595"/>
            <a:ext cx="4801314" cy="2224776"/>
          </a:xfrm>
          <a:prstGeom prst="rect">
            <a:avLst/>
          </a:prstGeom>
          <a:noFill/>
        </p:spPr>
        <p:txBody>
          <a:bodyPr wrap="none" rtlCol="0">
            <a:spAutoFit/>
          </a:bodyPr>
          <a:lstStyle/>
          <a:p>
            <a:pPr lvl="0">
              <a:lnSpc>
                <a:spcPct val="200000"/>
              </a:lnSpc>
              <a:defRPr/>
            </a:pPr>
            <a:r>
              <a:rPr kumimoji="1" lang="zh-CN" altLang="en-US" b="1" dirty="0">
                <a:solidFill>
                  <a:prstClr val="black">
                    <a:lumMod val="50000"/>
                    <a:lumOff val="50000"/>
                  </a:prstClr>
                </a:solidFill>
                <a:cs typeface="+mn-ea"/>
                <a:sym typeface="+mn-lt"/>
              </a:rPr>
              <a:t>以运营商为主体的移动支付商业模式</a:t>
            </a:r>
            <a:endParaRPr kumimoji="1" lang="en-US" altLang="zh-CN" b="1" dirty="0">
              <a:solidFill>
                <a:prstClr val="black">
                  <a:lumMod val="50000"/>
                  <a:lumOff val="50000"/>
                </a:prstClr>
              </a:solidFill>
              <a:cs typeface="+mn-ea"/>
              <a:sym typeface="+mn-lt"/>
            </a:endParaRPr>
          </a:p>
          <a:p>
            <a:pPr lvl="0">
              <a:lnSpc>
                <a:spcPct val="200000"/>
              </a:lnSpc>
              <a:defRPr/>
            </a:pPr>
            <a:r>
              <a:rPr kumimoji="1" lang="zh-CN" altLang="en-US" b="1" dirty="0">
                <a:solidFill>
                  <a:prstClr val="black">
                    <a:lumMod val="50000"/>
                    <a:lumOff val="50000"/>
                  </a:prstClr>
                </a:solidFill>
                <a:cs typeface="+mn-ea"/>
                <a:sym typeface="+mn-lt"/>
              </a:rPr>
              <a:t>以银行为主体的移动支付商业模式</a:t>
            </a:r>
            <a:endParaRPr kumimoji="1" lang="en-US" altLang="zh-CN" b="1" dirty="0">
              <a:solidFill>
                <a:prstClr val="black">
                  <a:lumMod val="50000"/>
                  <a:lumOff val="50000"/>
                </a:prstClr>
              </a:solidFill>
              <a:cs typeface="+mn-ea"/>
              <a:sym typeface="+mn-lt"/>
            </a:endParaRPr>
          </a:p>
          <a:p>
            <a:pPr lvl="0">
              <a:lnSpc>
                <a:spcPct val="200000"/>
              </a:lnSpc>
              <a:defRPr/>
            </a:pPr>
            <a:r>
              <a:rPr kumimoji="1" lang="zh-CN" altLang="en-US" b="1" dirty="0">
                <a:solidFill>
                  <a:prstClr val="black">
                    <a:lumMod val="50000"/>
                    <a:lumOff val="50000"/>
                  </a:prstClr>
                </a:solidFill>
                <a:cs typeface="+mn-ea"/>
                <a:sym typeface="+mn-lt"/>
              </a:rPr>
              <a:t>以第三方支付平台为主体的移动支付商业模式</a:t>
            </a:r>
            <a:endParaRPr kumimoji="1" lang="en-US" altLang="zh-CN" b="1" dirty="0">
              <a:solidFill>
                <a:prstClr val="black">
                  <a:lumMod val="50000"/>
                  <a:lumOff val="50000"/>
                </a:prstClr>
              </a:solidFill>
              <a:cs typeface="+mn-ea"/>
              <a:sym typeface="+mn-lt"/>
            </a:endParaRPr>
          </a:p>
          <a:p>
            <a:pPr lvl="0">
              <a:lnSpc>
                <a:spcPct val="200000"/>
              </a:lnSpc>
              <a:defRPr/>
            </a:pPr>
            <a:r>
              <a:rPr kumimoji="1" lang="zh-CN" altLang="en-US" b="1" dirty="0">
                <a:solidFill>
                  <a:prstClr val="black">
                    <a:lumMod val="50000"/>
                    <a:lumOff val="50000"/>
                  </a:prstClr>
                </a:solidFill>
                <a:cs typeface="+mn-ea"/>
                <a:sym typeface="+mn-lt"/>
              </a:rPr>
              <a:t>银行与移动运营商合作的移动支付商业模式</a:t>
            </a:r>
            <a:endParaRPr kumimoji="1" lang="zh-CN" altLang="en-US" b="1" i="0" u="none" strike="noStrike" kern="1200" cap="none" spc="0" normalizeH="0" baseline="0" noProof="0" dirty="0">
              <a:ln>
                <a:noFill/>
              </a:ln>
              <a:solidFill>
                <a:prstClr val="black">
                  <a:lumMod val="50000"/>
                  <a:lumOff val="50000"/>
                </a:prstClr>
              </a:solidFill>
              <a:effectLst/>
              <a:uLnTx/>
              <a:uFillTx/>
              <a:cs typeface="+mn-ea"/>
              <a:sym typeface="+mn-lt"/>
            </a:endParaRPr>
          </a:p>
        </p:txBody>
      </p:sp>
    </p:spTree>
    <p:extLst>
      <p:ext uri="{BB962C8B-B14F-4D97-AF65-F5344CB8AC3E}">
        <p14:creationId xmlns:p14="http://schemas.microsoft.com/office/powerpoint/2010/main" val="56098058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1" grpId="0"/>
      <p:bldP spid="16" grpId="0"/>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电子支付系统</a:t>
            </a:r>
            <a:endParaRPr kumimoji="1" lang="en-US" altLang="zh-CN" sz="2400" dirty="0">
              <a:solidFill>
                <a:srgbClr val="44546A"/>
              </a:solidFill>
              <a:cs typeface="+mn-ea"/>
              <a:sym typeface="+mn-lt"/>
            </a:endParaRPr>
          </a:p>
        </p:txBody>
      </p:sp>
      <p:pic>
        <p:nvPicPr>
          <p:cNvPr id="33" name="图片 32" descr="图表, 旭日形&#10;&#10;描述已自动生成">
            <a:extLst>
              <a:ext uri="{FF2B5EF4-FFF2-40B4-BE49-F238E27FC236}">
                <a16:creationId xmlns:a16="http://schemas.microsoft.com/office/drawing/2014/main" id="{AF92AAD3-ECF7-A102-DC6B-9CAF6AA83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a:extLst>
              <a:ext uri="{FF2B5EF4-FFF2-40B4-BE49-F238E27FC236}">
                <a16:creationId xmlns:a16="http://schemas.microsoft.com/office/drawing/2014/main" id="{6BB4A82D-BE14-D217-5A5B-8BDB88B118B8}"/>
              </a:ext>
            </a:extLst>
          </p:cNvPr>
          <p:cNvSpPr txBox="1"/>
          <p:nvPr/>
        </p:nvSpPr>
        <p:spPr>
          <a:xfrm>
            <a:off x="339030" y="1102208"/>
            <a:ext cx="273752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0" normalizeH="0" baseline="0" noProof="0" dirty="0">
                <a:ln>
                  <a:noFill/>
                </a:ln>
                <a:effectLst/>
                <a:uLnTx/>
                <a:uFillTx/>
                <a:cs typeface="+mn-ea"/>
                <a:sym typeface="+mn-lt"/>
              </a:rPr>
              <a:t>电子支付的媒介</a:t>
            </a:r>
          </a:p>
        </p:txBody>
      </p:sp>
      <p:sp>
        <p:nvSpPr>
          <p:cNvPr id="8" name="圆角矩形 3">
            <a:extLst>
              <a:ext uri="{FF2B5EF4-FFF2-40B4-BE49-F238E27FC236}">
                <a16:creationId xmlns:a16="http://schemas.microsoft.com/office/drawing/2014/main" id="{A135EC4C-E4FE-B2C1-3EED-E55A9442836E}"/>
              </a:ext>
            </a:extLst>
          </p:cNvPr>
          <p:cNvSpPr/>
          <p:nvPr/>
        </p:nvSpPr>
        <p:spPr>
          <a:xfrm>
            <a:off x="295536" y="1625428"/>
            <a:ext cx="11600239" cy="5183570"/>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aphicFrame>
        <p:nvGraphicFramePr>
          <p:cNvPr id="13" name="图示 12">
            <a:extLst>
              <a:ext uri="{FF2B5EF4-FFF2-40B4-BE49-F238E27FC236}">
                <a16:creationId xmlns:a16="http://schemas.microsoft.com/office/drawing/2014/main" id="{133EFE25-6B49-96FD-E524-1A7ABA1F4D48}"/>
              </a:ext>
            </a:extLst>
          </p:cNvPr>
          <p:cNvGraphicFramePr/>
          <p:nvPr>
            <p:extLst>
              <p:ext uri="{D42A27DB-BD31-4B8C-83A1-F6EECF244321}">
                <p14:modId xmlns:p14="http://schemas.microsoft.com/office/powerpoint/2010/main" val="3542079359"/>
              </p:ext>
            </p:extLst>
          </p:nvPr>
        </p:nvGraphicFramePr>
        <p:xfrm>
          <a:off x="796009" y="1551961"/>
          <a:ext cx="10879310" cy="47198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文本框 3">
            <a:extLst>
              <a:ext uri="{FF2B5EF4-FFF2-40B4-BE49-F238E27FC236}">
                <a16:creationId xmlns:a16="http://schemas.microsoft.com/office/drawing/2014/main" id="{25FCF40A-290C-CD93-0F6D-8E3FC8A7F601}"/>
              </a:ext>
            </a:extLst>
          </p:cNvPr>
          <p:cNvSpPr txBox="1"/>
          <p:nvPr/>
        </p:nvSpPr>
        <p:spPr>
          <a:xfrm>
            <a:off x="5063626" y="5829954"/>
            <a:ext cx="2064058" cy="369332"/>
          </a:xfrm>
          <a:prstGeom prst="rect">
            <a:avLst/>
          </a:prstGeom>
          <a:noFill/>
        </p:spPr>
        <p:txBody>
          <a:bodyPr wrap="square">
            <a:spAutoFit/>
          </a:bodyPr>
          <a:lstStyle/>
          <a:p>
            <a:r>
              <a:rPr lang="zh-CN" altLang="en-US" dirty="0"/>
              <a:t>电子支付关键技术</a:t>
            </a:r>
          </a:p>
        </p:txBody>
      </p:sp>
    </p:spTree>
    <p:extLst>
      <p:ext uri="{BB962C8B-B14F-4D97-AF65-F5344CB8AC3E}">
        <p14:creationId xmlns:p14="http://schemas.microsoft.com/office/powerpoint/2010/main" val="72994020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8"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6906</TotalTime>
  <Words>6913</Words>
  <Application>Microsoft Office PowerPoint</Application>
  <PresentationFormat>宽屏</PresentationFormat>
  <Paragraphs>672</Paragraphs>
  <Slides>55</Slides>
  <Notes>55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55</vt:i4>
      </vt:variant>
    </vt:vector>
  </HeadingPairs>
  <TitlesOfParts>
    <vt:vector size="64" baseType="lpstr">
      <vt:lpstr>DengXian</vt:lpstr>
      <vt:lpstr>DengXian</vt:lpstr>
      <vt:lpstr>方正细谭黑简体</vt:lpstr>
      <vt:lpstr>微软雅黑</vt:lpstr>
      <vt:lpstr>Arial</vt:lpstr>
      <vt:lpstr>Calibri</vt:lpstr>
      <vt:lpstr>Wingdings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盘 兰珍</cp:lastModifiedBy>
  <cp:revision>16</cp:revision>
  <dcterms:created xsi:type="dcterms:W3CDTF">2021-07-16T05:29:27Z</dcterms:created>
  <dcterms:modified xsi:type="dcterms:W3CDTF">2022-11-27T14:27:27Z</dcterms:modified>
</cp:coreProperties>
</file>