
<file path=[Content_Types].xml><?xml version="1.0" encoding="utf-8"?>
<Types xmlns="http://schemas.openxmlformats.org/package/2006/content-types">
  <Default Extension="jpeg" ContentType="image/jpeg"/>
  <Default Extension="jpg" ContentType="image/pn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Lst>
  <p:notesMasterIdLst>
    <p:notesMasterId r:id="rId19"/>
  </p:notesMasterIdLst>
  <p:sldIdLst>
    <p:sldId id="362" r:id="rId3"/>
    <p:sldId id="363" r:id="rId4"/>
    <p:sldId id="369" r:id="rId5"/>
    <p:sldId id="366" r:id="rId6"/>
    <p:sldId id="408" r:id="rId7"/>
    <p:sldId id="412" r:id="rId8"/>
    <p:sldId id="413" r:id="rId9"/>
    <p:sldId id="415" r:id="rId10"/>
    <p:sldId id="417" r:id="rId11"/>
    <p:sldId id="409" r:id="rId12"/>
    <p:sldId id="414" r:id="rId13"/>
    <p:sldId id="420" r:id="rId14"/>
    <p:sldId id="421" r:id="rId15"/>
    <p:sldId id="418" r:id="rId16"/>
    <p:sldId id="393" r:id="rId17"/>
    <p:sldId id="422"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41B1"/>
    <a:srgbClr val="FFFFFF"/>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02" autoAdjust="0"/>
    <p:restoredTop sz="95806" autoAdjust="0"/>
  </p:normalViewPr>
  <p:slideViewPr>
    <p:cSldViewPr snapToGrid="0" showGuides="1">
      <p:cViewPr varScale="1">
        <p:scale>
          <a:sx n="83" d="100"/>
          <a:sy n="83" d="100"/>
        </p:scale>
        <p:origin x="96" y="302"/>
      </p:cViewPr>
      <p:guideLst>
        <p:guide orient="horz" pos="2160"/>
        <p:guide pos="3863"/>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3BBA16-4874-4C34-8A73-D3E4C3A4C979}" type="doc">
      <dgm:prSet loTypeId="urn:microsoft.com/office/officeart/2005/8/layout/cycle2" loCatId="cycle" qsTypeId="urn:microsoft.com/office/officeart/2005/8/quickstyle/simple1" qsCatId="simple" csTypeId="urn:microsoft.com/office/officeart/2005/8/colors/accent1_2" csCatId="accent1"/>
      <dgm:spPr/>
      <dgm:t>
        <a:bodyPr/>
        <a:lstStyle/>
        <a:p>
          <a:endParaRPr lang="zh-CN" altLang="en-US"/>
        </a:p>
      </dgm:t>
    </dgm:pt>
    <dgm:pt modelId="{9C6ED972-D52E-43C1-924D-637A7166EF13}">
      <dgm:prSet/>
      <dgm:spPr/>
      <dgm:t>
        <a:bodyPr/>
        <a:lstStyle/>
        <a:p>
          <a:r>
            <a:rPr lang="zh-CN"/>
            <a:t>容量大</a:t>
          </a:r>
        </a:p>
      </dgm:t>
    </dgm:pt>
    <dgm:pt modelId="{3B9E6ACF-C563-49FD-9DCB-E0BABAC9CC23}" type="parTrans" cxnId="{015AEC63-73F5-43D1-9590-9CF66B2D75D4}">
      <dgm:prSet/>
      <dgm:spPr/>
      <dgm:t>
        <a:bodyPr/>
        <a:lstStyle/>
        <a:p>
          <a:endParaRPr lang="zh-CN" altLang="en-US"/>
        </a:p>
      </dgm:t>
    </dgm:pt>
    <dgm:pt modelId="{BD450218-00B5-4058-934D-FC8E38A06FA9}" type="sibTrans" cxnId="{015AEC63-73F5-43D1-9590-9CF66B2D75D4}">
      <dgm:prSet/>
      <dgm:spPr/>
      <dgm:t>
        <a:bodyPr/>
        <a:lstStyle/>
        <a:p>
          <a:endParaRPr lang="zh-CN" altLang="en-US"/>
        </a:p>
      </dgm:t>
    </dgm:pt>
    <dgm:pt modelId="{92CB2CB3-E01C-4E5F-AAF4-3CE0C63AD8F4}">
      <dgm:prSet/>
      <dgm:spPr/>
      <dgm:t>
        <a:bodyPr/>
        <a:lstStyle/>
        <a:p>
          <a:r>
            <a:rPr lang="zh-CN"/>
            <a:t>种类多</a:t>
          </a:r>
        </a:p>
      </dgm:t>
    </dgm:pt>
    <dgm:pt modelId="{26314655-EBD9-4092-9E5E-CBF20E65062B}" type="parTrans" cxnId="{33AD832F-A6EE-482B-BA74-72188E3B0085}">
      <dgm:prSet/>
      <dgm:spPr/>
      <dgm:t>
        <a:bodyPr/>
        <a:lstStyle/>
        <a:p>
          <a:endParaRPr lang="zh-CN" altLang="en-US"/>
        </a:p>
      </dgm:t>
    </dgm:pt>
    <dgm:pt modelId="{6929C9EE-51F6-4E33-8AC0-2A4DFC134BCE}" type="sibTrans" cxnId="{33AD832F-A6EE-482B-BA74-72188E3B0085}">
      <dgm:prSet/>
      <dgm:spPr/>
      <dgm:t>
        <a:bodyPr/>
        <a:lstStyle/>
        <a:p>
          <a:endParaRPr lang="zh-CN" altLang="en-US"/>
        </a:p>
      </dgm:t>
    </dgm:pt>
    <dgm:pt modelId="{0F879D4F-904A-4B3B-9892-CF867508F895}">
      <dgm:prSet/>
      <dgm:spPr/>
      <dgm:t>
        <a:bodyPr/>
        <a:lstStyle/>
        <a:p>
          <a:r>
            <a:rPr lang="zh-CN" dirty="0"/>
            <a:t>数据采集速度快</a:t>
          </a:r>
        </a:p>
      </dgm:t>
    </dgm:pt>
    <dgm:pt modelId="{3A94ACD0-AC9A-4560-B972-467F33B4DADB}" type="parTrans" cxnId="{90A8192C-483B-4D7C-8ED5-44DFAA46DD7B}">
      <dgm:prSet/>
      <dgm:spPr/>
      <dgm:t>
        <a:bodyPr/>
        <a:lstStyle/>
        <a:p>
          <a:endParaRPr lang="zh-CN" altLang="en-US"/>
        </a:p>
      </dgm:t>
    </dgm:pt>
    <dgm:pt modelId="{17EE84EE-F246-4358-8DF6-A33F47E68308}" type="sibTrans" cxnId="{90A8192C-483B-4D7C-8ED5-44DFAA46DD7B}">
      <dgm:prSet/>
      <dgm:spPr/>
      <dgm:t>
        <a:bodyPr/>
        <a:lstStyle/>
        <a:p>
          <a:endParaRPr lang="zh-CN" altLang="en-US"/>
        </a:p>
      </dgm:t>
    </dgm:pt>
    <dgm:pt modelId="{CCFC46C0-13C6-48FA-A266-64DCFE5361F8}">
      <dgm:prSet/>
      <dgm:spPr/>
      <dgm:t>
        <a:bodyPr/>
        <a:lstStyle/>
        <a:p>
          <a:r>
            <a:rPr lang="zh-CN"/>
            <a:t>可变性</a:t>
          </a:r>
        </a:p>
      </dgm:t>
    </dgm:pt>
    <dgm:pt modelId="{22686F81-8D81-4B3E-82DB-F13373B1306B}" type="parTrans" cxnId="{2D518E5F-27E3-42F7-BCF4-C6BE2CF963F1}">
      <dgm:prSet/>
      <dgm:spPr/>
      <dgm:t>
        <a:bodyPr/>
        <a:lstStyle/>
        <a:p>
          <a:endParaRPr lang="zh-CN" altLang="en-US"/>
        </a:p>
      </dgm:t>
    </dgm:pt>
    <dgm:pt modelId="{D25851E6-7735-43E5-91C2-22CAC2D965D6}" type="sibTrans" cxnId="{2D518E5F-27E3-42F7-BCF4-C6BE2CF963F1}">
      <dgm:prSet/>
      <dgm:spPr/>
      <dgm:t>
        <a:bodyPr/>
        <a:lstStyle/>
        <a:p>
          <a:endParaRPr lang="zh-CN" altLang="en-US"/>
        </a:p>
      </dgm:t>
    </dgm:pt>
    <dgm:pt modelId="{97C27D3A-C397-448F-BCA7-2C92721942CE}">
      <dgm:prSet/>
      <dgm:spPr/>
      <dgm:t>
        <a:bodyPr/>
        <a:lstStyle/>
        <a:p>
          <a:r>
            <a:rPr lang="zh-CN"/>
            <a:t>真实性</a:t>
          </a:r>
        </a:p>
      </dgm:t>
    </dgm:pt>
    <dgm:pt modelId="{D53A4514-DB29-460A-B486-DF0EEE3DF0DF}" type="parTrans" cxnId="{7D37A37B-B456-4432-B2F4-8B03DB2E5123}">
      <dgm:prSet/>
      <dgm:spPr/>
      <dgm:t>
        <a:bodyPr/>
        <a:lstStyle/>
        <a:p>
          <a:endParaRPr lang="zh-CN" altLang="en-US"/>
        </a:p>
      </dgm:t>
    </dgm:pt>
    <dgm:pt modelId="{993CF0C3-7832-4D68-AFB0-CE1144E060A9}" type="sibTrans" cxnId="{7D37A37B-B456-4432-B2F4-8B03DB2E5123}">
      <dgm:prSet/>
      <dgm:spPr/>
      <dgm:t>
        <a:bodyPr/>
        <a:lstStyle/>
        <a:p>
          <a:endParaRPr lang="zh-CN" altLang="en-US"/>
        </a:p>
      </dgm:t>
    </dgm:pt>
    <dgm:pt modelId="{B2ABAB41-D93C-4E28-B153-C0CB9644E5BE}">
      <dgm:prSet/>
      <dgm:spPr/>
      <dgm:t>
        <a:bodyPr/>
        <a:lstStyle/>
        <a:p>
          <a:r>
            <a:rPr lang="zh-CN"/>
            <a:t>复杂性</a:t>
          </a:r>
        </a:p>
      </dgm:t>
    </dgm:pt>
    <dgm:pt modelId="{84EA2AFD-56AE-4268-A5F5-83EF21AB3188}" type="parTrans" cxnId="{2A7C7F08-EE72-4AB0-8934-D0206AA718CE}">
      <dgm:prSet/>
      <dgm:spPr/>
      <dgm:t>
        <a:bodyPr/>
        <a:lstStyle/>
        <a:p>
          <a:endParaRPr lang="zh-CN" altLang="en-US"/>
        </a:p>
      </dgm:t>
    </dgm:pt>
    <dgm:pt modelId="{66209EFC-7E32-41F7-A66C-A0DC9B89D9B1}" type="sibTrans" cxnId="{2A7C7F08-EE72-4AB0-8934-D0206AA718CE}">
      <dgm:prSet/>
      <dgm:spPr/>
      <dgm:t>
        <a:bodyPr/>
        <a:lstStyle/>
        <a:p>
          <a:endParaRPr lang="zh-CN" altLang="en-US"/>
        </a:p>
      </dgm:t>
    </dgm:pt>
    <dgm:pt modelId="{B454C73E-A572-4322-9462-1F6C7A12DB2A}" type="pres">
      <dgm:prSet presAssocID="{7A3BBA16-4874-4C34-8A73-D3E4C3A4C979}" presName="cycle" presStyleCnt="0">
        <dgm:presLayoutVars>
          <dgm:dir/>
          <dgm:resizeHandles val="exact"/>
        </dgm:presLayoutVars>
      </dgm:prSet>
      <dgm:spPr/>
    </dgm:pt>
    <dgm:pt modelId="{E2C54E41-5207-4434-A08B-F7DD97EAF385}" type="pres">
      <dgm:prSet presAssocID="{9C6ED972-D52E-43C1-924D-637A7166EF13}" presName="node" presStyleLbl="node1" presStyleIdx="0" presStyleCnt="6">
        <dgm:presLayoutVars>
          <dgm:bulletEnabled val="1"/>
        </dgm:presLayoutVars>
      </dgm:prSet>
      <dgm:spPr/>
    </dgm:pt>
    <dgm:pt modelId="{47463989-5062-4EA3-A081-8556E83D8EDD}" type="pres">
      <dgm:prSet presAssocID="{BD450218-00B5-4058-934D-FC8E38A06FA9}" presName="sibTrans" presStyleLbl="sibTrans2D1" presStyleIdx="0" presStyleCnt="6"/>
      <dgm:spPr/>
    </dgm:pt>
    <dgm:pt modelId="{33CC3344-A005-4821-B81A-8FCC03F9466D}" type="pres">
      <dgm:prSet presAssocID="{BD450218-00B5-4058-934D-FC8E38A06FA9}" presName="connectorText" presStyleLbl="sibTrans2D1" presStyleIdx="0" presStyleCnt="6"/>
      <dgm:spPr/>
    </dgm:pt>
    <dgm:pt modelId="{5FBE2303-EAFD-4D5B-9920-C783A752162C}" type="pres">
      <dgm:prSet presAssocID="{92CB2CB3-E01C-4E5F-AAF4-3CE0C63AD8F4}" presName="node" presStyleLbl="node1" presStyleIdx="1" presStyleCnt="6">
        <dgm:presLayoutVars>
          <dgm:bulletEnabled val="1"/>
        </dgm:presLayoutVars>
      </dgm:prSet>
      <dgm:spPr/>
    </dgm:pt>
    <dgm:pt modelId="{F1B768C5-3A84-40CD-9B32-3B72582F9EA8}" type="pres">
      <dgm:prSet presAssocID="{6929C9EE-51F6-4E33-8AC0-2A4DFC134BCE}" presName="sibTrans" presStyleLbl="sibTrans2D1" presStyleIdx="1" presStyleCnt="6"/>
      <dgm:spPr/>
    </dgm:pt>
    <dgm:pt modelId="{6217FA30-8BD7-40FE-B0FC-4E63D28D7AC7}" type="pres">
      <dgm:prSet presAssocID="{6929C9EE-51F6-4E33-8AC0-2A4DFC134BCE}" presName="connectorText" presStyleLbl="sibTrans2D1" presStyleIdx="1" presStyleCnt="6"/>
      <dgm:spPr/>
    </dgm:pt>
    <dgm:pt modelId="{BF80E78C-3678-4FC7-A33C-79DFABF9B202}" type="pres">
      <dgm:prSet presAssocID="{0F879D4F-904A-4B3B-9892-CF867508F895}" presName="node" presStyleLbl="node1" presStyleIdx="2" presStyleCnt="6">
        <dgm:presLayoutVars>
          <dgm:bulletEnabled val="1"/>
        </dgm:presLayoutVars>
      </dgm:prSet>
      <dgm:spPr/>
    </dgm:pt>
    <dgm:pt modelId="{C5A5FE98-62E6-42F7-BAD2-AED57174650B}" type="pres">
      <dgm:prSet presAssocID="{17EE84EE-F246-4358-8DF6-A33F47E68308}" presName="sibTrans" presStyleLbl="sibTrans2D1" presStyleIdx="2" presStyleCnt="6"/>
      <dgm:spPr/>
    </dgm:pt>
    <dgm:pt modelId="{4428DCC6-D9CA-42CD-9284-A82502D150BA}" type="pres">
      <dgm:prSet presAssocID="{17EE84EE-F246-4358-8DF6-A33F47E68308}" presName="connectorText" presStyleLbl="sibTrans2D1" presStyleIdx="2" presStyleCnt="6"/>
      <dgm:spPr/>
    </dgm:pt>
    <dgm:pt modelId="{50A2577F-1F42-4C10-A697-040EF43C070D}" type="pres">
      <dgm:prSet presAssocID="{CCFC46C0-13C6-48FA-A266-64DCFE5361F8}" presName="node" presStyleLbl="node1" presStyleIdx="3" presStyleCnt="6">
        <dgm:presLayoutVars>
          <dgm:bulletEnabled val="1"/>
        </dgm:presLayoutVars>
      </dgm:prSet>
      <dgm:spPr/>
    </dgm:pt>
    <dgm:pt modelId="{2AE8AC24-A7A1-4E1B-AB85-7DAFF0FA059B}" type="pres">
      <dgm:prSet presAssocID="{D25851E6-7735-43E5-91C2-22CAC2D965D6}" presName="sibTrans" presStyleLbl="sibTrans2D1" presStyleIdx="3" presStyleCnt="6"/>
      <dgm:spPr/>
    </dgm:pt>
    <dgm:pt modelId="{C9B2B5A3-DD00-4B17-A68B-BF38CE973690}" type="pres">
      <dgm:prSet presAssocID="{D25851E6-7735-43E5-91C2-22CAC2D965D6}" presName="connectorText" presStyleLbl="sibTrans2D1" presStyleIdx="3" presStyleCnt="6"/>
      <dgm:spPr/>
    </dgm:pt>
    <dgm:pt modelId="{C3672B53-85D4-476F-89BE-89F22FA7FFD2}" type="pres">
      <dgm:prSet presAssocID="{97C27D3A-C397-448F-BCA7-2C92721942CE}" presName="node" presStyleLbl="node1" presStyleIdx="4" presStyleCnt="6">
        <dgm:presLayoutVars>
          <dgm:bulletEnabled val="1"/>
        </dgm:presLayoutVars>
      </dgm:prSet>
      <dgm:spPr/>
    </dgm:pt>
    <dgm:pt modelId="{6B4BBF1B-2809-4840-A603-5E7B27582EBE}" type="pres">
      <dgm:prSet presAssocID="{993CF0C3-7832-4D68-AFB0-CE1144E060A9}" presName="sibTrans" presStyleLbl="sibTrans2D1" presStyleIdx="4" presStyleCnt="6"/>
      <dgm:spPr/>
    </dgm:pt>
    <dgm:pt modelId="{5203DBAB-3002-4893-9D91-573E2A3B080E}" type="pres">
      <dgm:prSet presAssocID="{993CF0C3-7832-4D68-AFB0-CE1144E060A9}" presName="connectorText" presStyleLbl="sibTrans2D1" presStyleIdx="4" presStyleCnt="6"/>
      <dgm:spPr/>
    </dgm:pt>
    <dgm:pt modelId="{EB5040E7-4AA1-40D2-998B-CAA77A4E665D}" type="pres">
      <dgm:prSet presAssocID="{B2ABAB41-D93C-4E28-B153-C0CB9644E5BE}" presName="node" presStyleLbl="node1" presStyleIdx="5" presStyleCnt="6">
        <dgm:presLayoutVars>
          <dgm:bulletEnabled val="1"/>
        </dgm:presLayoutVars>
      </dgm:prSet>
      <dgm:spPr/>
    </dgm:pt>
    <dgm:pt modelId="{F9BD5DAB-C70F-4F65-B222-AF6EF1664831}" type="pres">
      <dgm:prSet presAssocID="{66209EFC-7E32-41F7-A66C-A0DC9B89D9B1}" presName="sibTrans" presStyleLbl="sibTrans2D1" presStyleIdx="5" presStyleCnt="6"/>
      <dgm:spPr/>
    </dgm:pt>
    <dgm:pt modelId="{6E44C0EB-54D6-4F4B-B08C-D7D90118F258}" type="pres">
      <dgm:prSet presAssocID="{66209EFC-7E32-41F7-A66C-A0DC9B89D9B1}" presName="connectorText" presStyleLbl="sibTrans2D1" presStyleIdx="5" presStyleCnt="6"/>
      <dgm:spPr/>
    </dgm:pt>
  </dgm:ptLst>
  <dgm:cxnLst>
    <dgm:cxn modelId="{14896E02-C3B9-490D-AFA6-749669DAAA08}" type="presOf" srcId="{0F879D4F-904A-4B3B-9892-CF867508F895}" destId="{BF80E78C-3678-4FC7-A33C-79DFABF9B202}" srcOrd="0" destOrd="0" presId="urn:microsoft.com/office/officeart/2005/8/layout/cycle2"/>
    <dgm:cxn modelId="{2A7C7F08-EE72-4AB0-8934-D0206AA718CE}" srcId="{7A3BBA16-4874-4C34-8A73-D3E4C3A4C979}" destId="{B2ABAB41-D93C-4E28-B153-C0CB9644E5BE}" srcOrd="5" destOrd="0" parTransId="{84EA2AFD-56AE-4268-A5F5-83EF21AB3188}" sibTransId="{66209EFC-7E32-41F7-A66C-A0DC9B89D9B1}"/>
    <dgm:cxn modelId="{92DB7509-F821-4ABB-846C-BF508CE9BCCE}" type="presOf" srcId="{9C6ED972-D52E-43C1-924D-637A7166EF13}" destId="{E2C54E41-5207-4434-A08B-F7DD97EAF385}" srcOrd="0" destOrd="0" presId="urn:microsoft.com/office/officeart/2005/8/layout/cycle2"/>
    <dgm:cxn modelId="{F1B6C81E-4DF6-49CA-9CBB-077ECF1F8DB9}" type="presOf" srcId="{993CF0C3-7832-4D68-AFB0-CE1144E060A9}" destId="{5203DBAB-3002-4893-9D91-573E2A3B080E}" srcOrd="1" destOrd="0" presId="urn:microsoft.com/office/officeart/2005/8/layout/cycle2"/>
    <dgm:cxn modelId="{E0D33B20-C56C-4F23-9397-5A3F9390DD54}" type="presOf" srcId="{17EE84EE-F246-4358-8DF6-A33F47E68308}" destId="{4428DCC6-D9CA-42CD-9284-A82502D150BA}" srcOrd="1" destOrd="0" presId="urn:microsoft.com/office/officeart/2005/8/layout/cycle2"/>
    <dgm:cxn modelId="{33413621-1A94-4083-A1CF-93FAF4A22A37}" type="presOf" srcId="{BD450218-00B5-4058-934D-FC8E38A06FA9}" destId="{33CC3344-A005-4821-B81A-8FCC03F9466D}" srcOrd="1" destOrd="0" presId="urn:microsoft.com/office/officeart/2005/8/layout/cycle2"/>
    <dgm:cxn modelId="{90A8192C-483B-4D7C-8ED5-44DFAA46DD7B}" srcId="{7A3BBA16-4874-4C34-8A73-D3E4C3A4C979}" destId="{0F879D4F-904A-4B3B-9892-CF867508F895}" srcOrd="2" destOrd="0" parTransId="{3A94ACD0-AC9A-4560-B972-467F33B4DADB}" sibTransId="{17EE84EE-F246-4358-8DF6-A33F47E68308}"/>
    <dgm:cxn modelId="{33AD832F-A6EE-482B-BA74-72188E3B0085}" srcId="{7A3BBA16-4874-4C34-8A73-D3E4C3A4C979}" destId="{92CB2CB3-E01C-4E5F-AAF4-3CE0C63AD8F4}" srcOrd="1" destOrd="0" parTransId="{26314655-EBD9-4092-9E5E-CBF20E65062B}" sibTransId="{6929C9EE-51F6-4E33-8AC0-2A4DFC134BCE}"/>
    <dgm:cxn modelId="{7607A35B-E152-4A37-BF83-58362EDFD897}" type="presOf" srcId="{66209EFC-7E32-41F7-A66C-A0DC9B89D9B1}" destId="{6E44C0EB-54D6-4F4B-B08C-D7D90118F258}" srcOrd="1" destOrd="0" presId="urn:microsoft.com/office/officeart/2005/8/layout/cycle2"/>
    <dgm:cxn modelId="{A8F6FB5B-9F0D-4DCE-95A3-EB8CEC0354C5}" type="presOf" srcId="{17EE84EE-F246-4358-8DF6-A33F47E68308}" destId="{C5A5FE98-62E6-42F7-BAD2-AED57174650B}" srcOrd="0" destOrd="0" presId="urn:microsoft.com/office/officeart/2005/8/layout/cycle2"/>
    <dgm:cxn modelId="{2D518E5F-27E3-42F7-BCF4-C6BE2CF963F1}" srcId="{7A3BBA16-4874-4C34-8A73-D3E4C3A4C979}" destId="{CCFC46C0-13C6-48FA-A266-64DCFE5361F8}" srcOrd="3" destOrd="0" parTransId="{22686F81-8D81-4B3E-82DB-F13373B1306B}" sibTransId="{D25851E6-7735-43E5-91C2-22CAC2D965D6}"/>
    <dgm:cxn modelId="{015AEC63-73F5-43D1-9590-9CF66B2D75D4}" srcId="{7A3BBA16-4874-4C34-8A73-D3E4C3A4C979}" destId="{9C6ED972-D52E-43C1-924D-637A7166EF13}" srcOrd="0" destOrd="0" parTransId="{3B9E6ACF-C563-49FD-9DCB-E0BABAC9CC23}" sibTransId="{BD450218-00B5-4058-934D-FC8E38A06FA9}"/>
    <dgm:cxn modelId="{E43E2F46-2890-4575-80B9-4E515058381B}" type="presOf" srcId="{D25851E6-7735-43E5-91C2-22CAC2D965D6}" destId="{2AE8AC24-A7A1-4E1B-AB85-7DAFF0FA059B}" srcOrd="0" destOrd="0" presId="urn:microsoft.com/office/officeart/2005/8/layout/cycle2"/>
    <dgm:cxn modelId="{32666D68-290A-4459-9BD8-F0589890D734}" type="presOf" srcId="{92CB2CB3-E01C-4E5F-AAF4-3CE0C63AD8F4}" destId="{5FBE2303-EAFD-4D5B-9920-C783A752162C}" srcOrd="0" destOrd="0" presId="urn:microsoft.com/office/officeart/2005/8/layout/cycle2"/>
    <dgm:cxn modelId="{8D228F4E-C2BB-4CA5-A336-FCDBDDE4F7A7}" type="presOf" srcId="{CCFC46C0-13C6-48FA-A266-64DCFE5361F8}" destId="{50A2577F-1F42-4C10-A697-040EF43C070D}" srcOrd="0" destOrd="0" presId="urn:microsoft.com/office/officeart/2005/8/layout/cycle2"/>
    <dgm:cxn modelId="{79FC6F4F-05D9-4C44-B845-CB29970C04C9}" type="presOf" srcId="{66209EFC-7E32-41F7-A66C-A0DC9B89D9B1}" destId="{F9BD5DAB-C70F-4F65-B222-AF6EF1664831}" srcOrd="0" destOrd="0" presId="urn:microsoft.com/office/officeart/2005/8/layout/cycle2"/>
    <dgm:cxn modelId="{10E3FA52-53DB-40BE-9CB9-952FD01B0568}" type="presOf" srcId="{D25851E6-7735-43E5-91C2-22CAC2D965D6}" destId="{C9B2B5A3-DD00-4B17-A68B-BF38CE973690}" srcOrd="1" destOrd="0" presId="urn:microsoft.com/office/officeart/2005/8/layout/cycle2"/>
    <dgm:cxn modelId="{82104955-5CB0-4BC8-A7BA-4D583B0E2607}" type="presOf" srcId="{B2ABAB41-D93C-4E28-B153-C0CB9644E5BE}" destId="{EB5040E7-4AA1-40D2-998B-CAA77A4E665D}" srcOrd="0" destOrd="0" presId="urn:microsoft.com/office/officeart/2005/8/layout/cycle2"/>
    <dgm:cxn modelId="{7D37A37B-B456-4432-B2F4-8B03DB2E5123}" srcId="{7A3BBA16-4874-4C34-8A73-D3E4C3A4C979}" destId="{97C27D3A-C397-448F-BCA7-2C92721942CE}" srcOrd="4" destOrd="0" parTransId="{D53A4514-DB29-460A-B486-DF0EEE3DF0DF}" sibTransId="{993CF0C3-7832-4D68-AFB0-CE1144E060A9}"/>
    <dgm:cxn modelId="{7827C5A7-3C92-41EE-8BFA-F48BB593CBFA}" type="presOf" srcId="{6929C9EE-51F6-4E33-8AC0-2A4DFC134BCE}" destId="{F1B768C5-3A84-40CD-9B32-3B72582F9EA8}" srcOrd="0" destOrd="0" presId="urn:microsoft.com/office/officeart/2005/8/layout/cycle2"/>
    <dgm:cxn modelId="{FE0EBCB1-5906-49F4-9A78-0CCD3EDD45E2}" type="presOf" srcId="{6929C9EE-51F6-4E33-8AC0-2A4DFC134BCE}" destId="{6217FA30-8BD7-40FE-B0FC-4E63D28D7AC7}" srcOrd="1" destOrd="0" presId="urn:microsoft.com/office/officeart/2005/8/layout/cycle2"/>
    <dgm:cxn modelId="{CB0B99B4-032C-475A-96B9-D9FD59473F83}" type="presOf" srcId="{BD450218-00B5-4058-934D-FC8E38A06FA9}" destId="{47463989-5062-4EA3-A081-8556E83D8EDD}" srcOrd="0" destOrd="0" presId="urn:microsoft.com/office/officeart/2005/8/layout/cycle2"/>
    <dgm:cxn modelId="{F93180C2-B1A2-4443-83BE-8DF94CF234F1}" type="presOf" srcId="{7A3BBA16-4874-4C34-8A73-D3E4C3A4C979}" destId="{B454C73E-A572-4322-9462-1F6C7A12DB2A}" srcOrd="0" destOrd="0" presId="urn:microsoft.com/office/officeart/2005/8/layout/cycle2"/>
    <dgm:cxn modelId="{932DBFDB-F5A3-43D9-8540-5012D0E7BD10}" type="presOf" srcId="{993CF0C3-7832-4D68-AFB0-CE1144E060A9}" destId="{6B4BBF1B-2809-4840-A603-5E7B27582EBE}" srcOrd="0" destOrd="0" presId="urn:microsoft.com/office/officeart/2005/8/layout/cycle2"/>
    <dgm:cxn modelId="{F5CBF9E8-500B-4EF6-91D1-890C12302A28}" type="presOf" srcId="{97C27D3A-C397-448F-BCA7-2C92721942CE}" destId="{C3672B53-85D4-476F-89BE-89F22FA7FFD2}" srcOrd="0" destOrd="0" presId="urn:microsoft.com/office/officeart/2005/8/layout/cycle2"/>
    <dgm:cxn modelId="{65123ABE-1B75-4BD1-AE66-C4EB538B1537}" type="presParOf" srcId="{B454C73E-A572-4322-9462-1F6C7A12DB2A}" destId="{E2C54E41-5207-4434-A08B-F7DD97EAF385}" srcOrd="0" destOrd="0" presId="urn:microsoft.com/office/officeart/2005/8/layout/cycle2"/>
    <dgm:cxn modelId="{8E9CCD61-BE42-47F2-86CB-9F2D54C27EA7}" type="presParOf" srcId="{B454C73E-A572-4322-9462-1F6C7A12DB2A}" destId="{47463989-5062-4EA3-A081-8556E83D8EDD}" srcOrd="1" destOrd="0" presId="urn:microsoft.com/office/officeart/2005/8/layout/cycle2"/>
    <dgm:cxn modelId="{93A86FA2-B2C5-47F5-BA13-80748A6AEE9F}" type="presParOf" srcId="{47463989-5062-4EA3-A081-8556E83D8EDD}" destId="{33CC3344-A005-4821-B81A-8FCC03F9466D}" srcOrd="0" destOrd="0" presId="urn:microsoft.com/office/officeart/2005/8/layout/cycle2"/>
    <dgm:cxn modelId="{7A7949DC-E479-44AE-B0C2-04F66BA59160}" type="presParOf" srcId="{B454C73E-A572-4322-9462-1F6C7A12DB2A}" destId="{5FBE2303-EAFD-4D5B-9920-C783A752162C}" srcOrd="2" destOrd="0" presId="urn:microsoft.com/office/officeart/2005/8/layout/cycle2"/>
    <dgm:cxn modelId="{C98C04AE-27F9-4D6C-BFC0-10BC577FC23C}" type="presParOf" srcId="{B454C73E-A572-4322-9462-1F6C7A12DB2A}" destId="{F1B768C5-3A84-40CD-9B32-3B72582F9EA8}" srcOrd="3" destOrd="0" presId="urn:microsoft.com/office/officeart/2005/8/layout/cycle2"/>
    <dgm:cxn modelId="{B1581F28-BE11-4C58-BBB7-A1A9B6DF0B6E}" type="presParOf" srcId="{F1B768C5-3A84-40CD-9B32-3B72582F9EA8}" destId="{6217FA30-8BD7-40FE-B0FC-4E63D28D7AC7}" srcOrd="0" destOrd="0" presId="urn:microsoft.com/office/officeart/2005/8/layout/cycle2"/>
    <dgm:cxn modelId="{E837B3B2-A3C4-4E7F-BD05-BAE056AFA203}" type="presParOf" srcId="{B454C73E-A572-4322-9462-1F6C7A12DB2A}" destId="{BF80E78C-3678-4FC7-A33C-79DFABF9B202}" srcOrd="4" destOrd="0" presId="urn:microsoft.com/office/officeart/2005/8/layout/cycle2"/>
    <dgm:cxn modelId="{E087EA88-3F39-49E9-8E18-34A369206AEA}" type="presParOf" srcId="{B454C73E-A572-4322-9462-1F6C7A12DB2A}" destId="{C5A5FE98-62E6-42F7-BAD2-AED57174650B}" srcOrd="5" destOrd="0" presId="urn:microsoft.com/office/officeart/2005/8/layout/cycle2"/>
    <dgm:cxn modelId="{B8827AA7-FEA8-4C8D-8D79-06077D84DB9E}" type="presParOf" srcId="{C5A5FE98-62E6-42F7-BAD2-AED57174650B}" destId="{4428DCC6-D9CA-42CD-9284-A82502D150BA}" srcOrd="0" destOrd="0" presId="urn:microsoft.com/office/officeart/2005/8/layout/cycle2"/>
    <dgm:cxn modelId="{3C66FC39-1B3D-4238-B4A3-5910C312032F}" type="presParOf" srcId="{B454C73E-A572-4322-9462-1F6C7A12DB2A}" destId="{50A2577F-1F42-4C10-A697-040EF43C070D}" srcOrd="6" destOrd="0" presId="urn:microsoft.com/office/officeart/2005/8/layout/cycle2"/>
    <dgm:cxn modelId="{DA5AC4FE-6CAB-4B3A-B5FB-A39C1AA4365E}" type="presParOf" srcId="{B454C73E-A572-4322-9462-1F6C7A12DB2A}" destId="{2AE8AC24-A7A1-4E1B-AB85-7DAFF0FA059B}" srcOrd="7" destOrd="0" presId="urn:microsoft.com/office/officeart/2005/8/layout/cycle2"/>
    <dgm:cxn modelId="{3DC1919C-91FB-43A1-BCE3-60599BF7A6FA}" type="presParOf" srcId="{2AE8AC24-A7A1-4E1B-AB85-7DAFF0FA059B}" destId="{C9B2B5A3-DD00-4B17-A68B-BF38CE973690}" srcOrd="0" destOrd="0" presId="urn:microsoft.com/office/officeart/2005/8/layout/cycle2"/>
    <dgm:cxn modelId="{FBE9D339-AC75-4879-8A6B-B504F6A5A92C}" type="presParOf" srcId="{B454C73E-A572-4322-9462-1F6C7A12DB2A}" destId="{C3672B53-85D4-476F-89BE-89F22FA7FFD2}" srcOrd="8" destOrd="0" presId="urn:microsoft.com/office/officeart/2005/8/layout/cycle2"/>
    <dgm:cxn modelId="{4972F5F3-5E2C-4B17-BAED-C7A626B3D511}" type="presParOf" srcId="{B454C73E-A572-4322-9462-1F6C7A12DB2A}" destId="{6B4BBF1B-2809-4840-A603-5E7B27582EBE}" srcOrd="9" destOrd="0" presId="urn:microsoft.com/office/officeart/2005/8/layout/cycle2"/>
    <dgm:cxn modelId="{7689FC8D-A139-4C2F-AFFE-269E7DBF7CDA}" type="presParOf" srcId="{6B4BBF1B-2809-4840-A603-5E7B27582EBE}" destId="{5203DBAB-3002-4893-9D91-573E2A3B080E}" srcOrd="0" destOrd="0" presId="urn:microsoft.com/office/officeart/2005/8/layout/cycle2"/>
    <dgm:cxn modelId="{6CA80CDA-7FF5-4BB8-8B08-1B980A09626F}" type="presParOf" srcId="{B454C73E-A572-4322-9462-1F6C7A12DB2A}" destId="{EB5040E7-4AA1-40D2-998B-CAA77A4E665D}" srcOrd="10" destOrd="0" presId="urn:microsoft.com/office/officeart/2005/8/layout/cycle2"/>
    <dgm:cxn modelId="{C3CA6918-0762-482A-8B3E-46C56337DEEC}" type="presParOf" srcId="{B454C73E-A572-4322-9462-1F6C7A12DB2A}" destId="{F9BD5DAB-C70F-4F65-B222-AF6EF1664831}" srcOrd="11" destOrd="0" presId="urn:microsoft.com/office/officeart/2005/8/layout/cycle2"/>
    <dgm:cxn modelId="{CFF3A6AE-1881-4002-8124-803D3EA48766}" type="presParOf" srcId="{F9BD5DAB-C70F-4F65-B222-AF6EF1664831}" destId="{6E44C0EB-54D6-4F4B-B08C-D7D90118F258}" srcOrd="0" destOrd="0" presId="urn:microsoft.com/office/officeart/2005/8/layout/cycle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0C11C2F-C9CA-46A5-8679-61BBE0CF0585}" type="doc">
      <dgm:prSet loTypeId="urn:microsoft.com/office/officeart/2005/8/layout/hProcess11" loCatId="process" qsTypeId="urn:microsoft.com/office/officeart/2005/8/quickstyle/simple1" qsCatId="simple" csTypeId="urn:microsoft.com/office/officeart/2005/8/colors/accent1_2" csCatId="accent1"/>
      <dgm:spPr/>
      <dgm:t>
        <a:bodyPr/>
        <a:lstStyle/>
        <a:p>
          <a:endParaRPr lang="zh-CN" altLang="en-US"/>
        </a:p>
      </dgm:t>
    </dgm:pt>
    <dgm:pt modelId="{45CEF96C-AB60-4BAA-BD08-88B64D7E83F6}">
      <dgm:prSet custT="1"/>
      <dgm:spPr/>
      <dgm:t>
        <a:bodyPr/>
        <a:lstStyle/>
        <a:p>
          <a:r>
            <a:rPr lang="zh-CN" altLang="en-US" sz="1600" dirty="0"/>
            <a:t>大数据、物联网和云计算三者互相渗透。</a:t>
          </a:r>
        </a:p>
      </dgm:t>
    </dgm:pt>
    <dgm:pt modelId="{699D3089-1206-444F-9650-708C7D97A5E4}" type="parTrans" cxnId="{3AE26E4A-F3C6-4DC0-8549-5E510F85E27D}">
      <dgm:prSet/>
      <dgm:spPr/>
      <dgm:t>
        <a:bodyPr/>
        <a:lstStyle/>
        <a:p>
          <a:endParaRPr lang="zh-CN" altLang="en-US"/>
        </a:p>
      </dgm:t>
    </dgm:pt>
    <dgm:pt modelId="{FC7319BF-537A-4FF6-B65D-4608AB5CD124}" type="sibTrans" cxnId="{3AE26E4A-F3C6-4DC0-8549-5E510F85E27D}">
      <dgm:prSet/>
      <dgm:spPr/>
      <dgm:t>
        <a:bodyPr/>
        <a:lstStyle/>
        <a:p>
          <a:endParaRPr lang="zh-CN" altLang="en-US"/>
        </a:p>
      </dgm:t>
    </dgm:pt>
    <dgm:pt modelId="{19606D23-8B07-4D5D-972A-403A96CC4A81}">
      <dgm:prSet custT="1"/>
      <dgm:spPr/>
      <dgm:t>
        <a:bodyPr/>
        <a:lstStyle/>
        <a:p>
          <a:r>
            <a:rPr lang="zh-CN" altLang="en-US" sz="1600" dirty="0"/>
            <a:t>物联网是将来互联网大脑的感觉神经，它把很多“触角”伸到网络的各种物品里边</a:t>
          </a:r>
        </a:p>
      </dgm:t>
    </dgm:pt>
    <dgm:pt modelId="{00369F20-4BEE-45E9-BC35-86635A19FD1A}" type="parTrans" cxnId="{27ECFCEF-E01E-4367-B671-E9CB7246B5F6}">
      <dgm:prSet/>
      <dgm:spPr/>
      <dgm:t>
        <a:bodyPr/>
        <a:lstStyle/>
        <a:p>
          <a:endParaRPr lang="zh-CN" altLang="en-US"/>
        </a:p>
      </dgm:t>
    </dgm:pt>
    <dgm:pt modelId="{BC717571-CD9B-40E3-B2ED-90A5FED32A12}" type="sibTrans" cxnId="{27ECFCEF-E01E-4367-B671-E9CB7246B5F6}">
      <dgm:prSet/>
      <dgm:spPr/>
      <dgm:t>
        <a:bodyPr/>
        <a:lstStyle/>
        <a:p>
          <a:endParaRPr lang="zh-CN" altLang="en-US"/>
        </a:p>
      </dgm:t>
    </dgm:pt>
    <dgm:pt modelId="{696BC6BC-2E6E-4B23-A8A3-7373F81CB0A3}">
      <dgm:prSet custT="1"/>
      <dgm:spPr/>
      <dgm:t>
        <a:bodyPr/>
        <a:lstStyle/>
        <a:p>
          <a:r>
            <a:rPr lang="zh-CN" altLang="en-US" sz="1600" dirty="0"/>
            <a:t>云计算属于互联网大脑的中枢神经，它能控制整个系统，让它们更好地结合起来。大数据是物联网智慧和意识产生的基础</a:t>
          </a:r>
        </a:p>
      </dgm:t>
    </dgm:pt>
    <dgm:pt modelId="{308FC0A8-AF5F-4669-BCBE-7D4D90CE68AA}" type="parTrans" cxnId="{86B6F0B1-001F-4752-8222-7D8CAD88974D}">
      <dgm:prSet/>
      <dgm:spPr/>
      <dgm:t>
        <a:bodyPr/>
        <a:lstStyle/>
        <a:p>
          <a:endParaRPr lang="zh-CN" altLang="en-US"/>
        </a:p>
      </dgm:t>
    </dgm:pt>
    <dgm:pt modelId="{C1F8FD26-C2C5-4BE3-912E-FF5EC198C0C6}" type="sibTrans" cxnId="{86B6F0B1-001F-4752-8222-7D8CAD88974D}">
      <dgm:prSet/>
      <dgm:spPr/>
      <dgm:t>
        <a:bodyPr/>
        <a:lstStyle/>
        <a:p>
          <a:endParaRPr lang="zh-CN" altLang="en-US"/>
        </a:p>
      </dgm:t>
    </dgm:pt>
    <dgm:pt modelId="{1B925983-7563-4836-A55D-B5CB228C4450}">
      <dgm:prSet custT="1"/>
      <dgm:spPr/>
      <dgm:t>
        <a:bodyPr/>
        <a:lstStyle/>
        <a:p>
          <a:r>
            <a:rPr lang="zh-CN" altLang="en-US" sz="1600" dirty="0"/>
            <a:t>当前阶段是云计算和大数据共处的阶段，互联网大脑的中枢神经物联网的智慧和意识的基础都已经满足</a:t>
          </a:r>
        </a:p>
      </dgm:t>
    </dgm:pt>
    <dgm:pt modelId="{2FA7E0E2-3030-4989-A217-4DF30790840B}" type="parTrans" cxnId="{C08A4B3F-AA70-4D9F-AEFC-8008F1E1F83E}">
      <dgm:prSet/>
      <dgm:spPr/>
      <dgm:t>
        <a:bodyPr/>
        <a:lstStyle/>
        <a:p>
          <a:endParaRPr lang="zh-CN" altLang="en-US"/>
        </a:p>
      </dgm:t>
    </dgm:pt>
    <dgm:pt modelId="{2EFB6F90-140C-4456-AB4B-3AF8FAD0365D}" type="sibTrans" cxnId="{C08A4B3F-AA70-4D9F-AEFC-8008F1E1F83E}">
      <dgm:prSet/>
      <dgm:spPr/>
      <dgm:t>
        <a:bodyPr/>
        <a:lstStyle/>
        <a:p>
          <a:endParaRPr lang="zh-CN" altLang="en-US"/>
        </a:p>
      </dgm:t>
    </dgm:pt>
    <dgm:pt modelId="{AD72B240-185F-4AC3-9FF9-F5CC666B4271}">
      <dgm:prSet custT="1"/>
      <dgm:spPr/>
      <dgm:t>
        <a:bodyPr/>
        <a:lstStyle/>
        <a:p>
          <a:r>
            <a:rPr lang="zh-CN" altLang="en-US" sz="1600" dirty="0"/>
            <a:t>未来会有更多的金融业务和其他具有智慧的产品在金融行业产生。</a:t>
          </a:r>
        </a:p>
      </dgm:t>
    </dgm:pt>
    <dgm:pt modelId="{C5B8D27D-E3A4-4035-A4BA-9A5B6E755DA3}" type="parTrans" cxnId="{BA8A8C89-4A1A-41FB-980C-89501745CC65}">
      <dgm:prSet/>
      <dgm:spPr/>
      <dgm:t>
        <a:bodyPr/>
        <a:lstStyle/>
        <a:p>
          <a:endParaRPr lang="zh-CN" altLang="en-US"/>
        </a:p>
      </dgm:t>
    </dgm:pt>
    <dgm:pt modelId="{58273B3B-7173-486F-81BD-C43BFD21B8A3}" type="sibTrans" cxnId="{BA8A8C89-4A1A-41FB-980C-89501745CC65}">
      <dgm:prSet/>
      <dgm:spPr/>
      <dgm:t>
        <a:bodyPr/>
        <a:lstStyle/>
        <a:p>
          <a:endParaRPr lang="zh-CN" altLang="en-US"/>
        </a:p>
      </dgm:t>
    </dgm:pt>
    <dgm:pt modelId="{A602566E-3BEB-4B12-9B60-A1DB44C28B37}" type="pres">
      <dgm:prSet presAssocID="{80C11C2F-C9CA-46A5-8679-61BBE0CF0585}" presName="Name0" presStyleCnt="0">
        <dgm:presLayoutVars>
          <dgm:dir/>
          <dgm:resizeHandles val="exact"/>
        </dgm:presLayoutVars>
      </dgm:prSet>
      <dgm:spPr/>
    </dgm:pt>
    <dgm:pt modelId="{EADF65B4-0231-461B-A975-B293AF0704DF}" type="pres">
      <dgm:prSet presAssocID="{80C11C2F-C9CA-46A5-8679-61BBE0CF0585}" presName="arrow" presStyleLbl="bgShp" presStyleIdx="0" presStyleCnt="1"/>
      <dgm:spPr/>
    </dgm:pt>
    <dgm:pt modelId="{9C355F59-80E4-4B68-B230-3BE2655C1659}" type="pres">
      <dgm:prSet presAssocID="{80C11C2F-C9CA-46A5-8679-61BBE0CF0585}" presName="points" presStyleCnt="0"/>
      <dgm:spPr/>
    </dgm:pt>
    <dgm:pt modelId="{06A1B839-0FB1-42D6-883D-57DA97F84B6F}" type="pres">
      <dgm:prSet presAssocID="{45CEF96C-AB60-4BAA-BD08-88B64D7E83F6}" presName="compositeA" presStyleCnt="0"/>
      <dgm:spPr/>
    </dgm:pt>
    <dgm:pt modelId="{7F80B660-FB85-464C-AAEF-973AFC3011E3}" type="pres">
      <dgm:prSet presAssocID="{45CEF96C-AB60-4BAA-BD08-88B64D7E83F6}" presName="textA" presStyleLbl="revTx" presStyleIdx="0" presStyleCnt="5">
        <dgm:presLayoutVars>
          <dgm:bulletEnabled val="1"/>
        </dgm:presLayoutVars>
      </dgm:prSet>
      <dgm:spPr/>
    </dgm:pt>
    <dgm:pt modelId="{39EE3D84-0B24-4236-8CAA-2D176D9F630A}" type="pres">
      <dgm:prSet presAssocID="{45CEF96C-AB60-4BAA-BD08-88B64D7E83F6}" presName="circleA" presStyleLbl="node1" presStyleIdx="0" presStyleCnt="5"/>
      <dgm:spPr/>
    </dgm:pt>
    <dgm:pt modelId="{C3FE4B91-558C-41F0-A9AC-2B0AF7C8CC5D}" type="pres">
      <dgm:prSet presAssocID="{45CEF96C-AB60-4BAA-BD08-88B64D7E83F6}" presName="spaceA" presStyleCnt="0"/>
      <dgm:spPr/>
    </dgm:pt>
    <dgm:pt modelId="{E31241BC-F978-4E73-9A20-403AAA37FA30}" type="pres">
      <dgm:prSet presAssocID="{FC7319BF-537A-4FF6-B65D-4608AB5CD124}" presName="space" presStyleCnt="0"/>
      <dgm:spPr/>
    </dgm:pt>
    <dgm:pt modelId="{756F6836-93EE-4B3E-87A1-337A4455AF00}" type="pres">
      <dgm:prSet presAssocID="{19606D23-8B07-4D5D-972A-403A96CC4A81}" presName="compositeB" presStyleCnt="0"/>
      <dgm:spPr/>
    </dgm:pt>
    <dgm:pt modelId="{8D0E9357-0D7A-4729-A458-0ADAE49618CE}" type="pres">
      <dgm:prSet presAssocID="{19606D23-8B07-4D5D-972A-403A96CC4A81}" presName="textB" presStyleLbl="revTx" presStyleIdx="1" presStyleCnt="5">
        <dgm:presLayoutVars>
          <dgm:bulletEnabled val="1"/>
        </dgm:presLayoutVars>
      </dgm:prSet>
      <dgm:spPr/>
    </dgm:pt>
    <dgm:pt modelId="{7C2FFDC0-0777-4BA4-9080-CCE03B64E2C7}" type="pres">
      <dgm:prSet presAssocID="{19606D23-8B07-4D5D-972A-403A96CC4A81}" presName="circleB" presStyleLbl="node1" presStyleIdx="1" presStyleCnt="5"/>
      <dgm:spPr/>
    </dgm:pt>
    <dgm:pt modelId="{CCFFEDE4-CF2E-4BB9-8189-23824BFBFF78}" type="pres">
      <dgm:prSet presAssocID="{19606D23-8B07-4D5D-972A-403A96CC4A81}" presName="spaceB" presStyleCnt="0"/>
      <dgm:spPr/>
    </dgm:pt>
    <dgm:pt modelId="{361B4CD3-6BFD-45F5-AA67-AE01D26EBF5B}" type="pres">
      <dgm:prSet presAssocID="{BC717571-CD9B-40E3-B2ED-90A5FED32A12}" presName="space" presStyleCnt="0"/>
      <dgm:spPr/>
    </dgm:pt>
    <dgm:pt modelId="{DF911FD4-B7CC-4376-B0D4-89FCB2BEEFBC}" type="pres">
      <dgm:prSet presAssocID="{696BC6BC-2E6E-4B23-A8A3-7373F81CB0A3}" presName="compositeA" presStyleCnt="0"/>
      <dgm:spPr/>
    </dgm:pt>
    <dgm:pt modelId="{0B9CCBA6-105D-4441-B4EE-CE2E0E050528}" type="pres">
      <dgm:prSet presAssocID="{696BC6BC-2E6E-4B23-A8A3-7373F81CB0A3}" presName="textA" presStyleLbl="revTx" presStyleIdx="2" presStyleCnt="5">
        <dgm:presLayoutVars>
          <dgm:bulletEnabled val="1"/>
        </dgm:presLayoutVars>
      </dgm:prSet>
      <dgm:spPr/>
    </dgm:pt>
    <dgm:pt modelId="{7E88FC30-B227-40D7-8524-23F7536301CA}" type="pres">
      <dgm:prSet presAssocID="{696BC6BC-2E6E-4B23-A8A3-7373F81CB0A3}" presName="circleA" presStyleLbl="node1" presStyleIdx="2" presStyleCnt="5"/>
      <dgm:spPr/>
    </dgm:pt>
    <dgm:pt modelId="{46E6721F-032E-403A-B352-57DC2B346FF5}" type="pres">
      <dgm:prSet presAssocID="{696BC6BC-2E6E-4B23-A8A3-7373F81CB0A3}" presName="spaceA" presStyleCnt="0"/>
      <dgm:spPr/>
    </dgm:pt>
    <dgm:pt modelId="{67EA0FA3-6B82-49AF-96FF-6258E8F3F565}" type="pres">
      <dgm:prSet presAssocID="{C1F8FD26-C2C5-4BE3-912E-FF5EC198C0C6}" presName="space" presStyleCnt="0"/>
      <dgm:spPr/>
    </dgm:pt>
    <dgm:pt modelId="{4204BA4C-EBC4-44A1-BD9E-980ABAB9DAD2}" type="pres">
      <dgm:prSet presAssocID="{1B925983-7563-4836-A55D-B5CB228C4450}" presName="compositeB" presStyleCnt="0"/>
      <dgm:spPr/>
    </dgm:pt>
    <dgm:pt modelId="{C95C7958-BEA2-4139-AECC-6D8D4815D3DF}" type="pres">
      <dgm:prSet presAssocID="{1B925983-7563-4836-A55D-B5CB228C4450}" presName="textB" presStyleLbl="revTx" presStyleIdx="3" presStyleCnt="5">
        <dgm:presLayoutVars>
          <dgm:bulletEnabled val="1"/>
        </dgm:presLayoutVars>
      </dgm:prSet>
      <dgm:spPr/>
    </dgm:pt>
    <dgm:pt modelId="{66EA959D-5BC7-47A9-B2B6-7EFB80BEB769}" type="pres">
      <dgm:prSet presAssocID="{1B925983-7563-4836-A55D-B5CB228C4450}" presName="circleB" presStyleLbl="node1" presStyleIdx="3" presStyleCnt="5"/>
      <dgm:spPr/>
    </dgm:pt>
    <dgm:pt modelId="{9BE397C6-FCAA-4975-B53A-5C02974B44B2}" type="pres">
      <dgm:prSet presAssocID="{1B925983-7563-4836-A55D-B5CB228C4450}" presName="spaceB" presStyleCnt="0"/>
      <dgm:spPr/>
    </dgm:pt>
    <dgm:pt modelId="{77E5633D-0943-497D-A1ED-4F1C5349506B}" type="pres">
      <dgm:prSet presAssocID="{2EFB6F90-140C-4456-AB4B-3AF8FAD0365D}" presName="space" presStyleCnt="0"/>
      <dgm:spPr/>
    </dgm:pt>
    <dgm:pt modelId="{BCF95252-C0B8-42A1-AA4E-056B7DF95E7F}" type="pres">
      <dgm:prSet presAssocID="{AD72B240-185F-4AC3-9FF9-F5CC666B4271}" presName="compositeA" presStyleCnt="0"/>
      <dgm:spPr/>
    </dgm:pt>
    <dgm:pt modelId="{BB7B65DE-5D58-49CC-A633-7EABBAA2346C}" type="pres">
      <dgm:prSet presAssocID="{AD72B240-185F-4AC3-9FF9-F5CC666B4271}" presName="textA" presStyleLbl="revTx" presStyleIdx="4" presStyleCnt="5">
        <dgm:presLayoutVars>
          <dgm:bulletEnabled val="1"/>
        </dgm:presLayoutVars>
      </dgm:prSet>
      <dgm:spPr/>
    </dgm:pt>
    <dgm:pt modelId="{A9F1A8E3-6C8F-429C-A660-2981A3FCBBD9}" type="pres">
      <dgm:prSet presAssocID="{AD72B240-185F-4AC3-9FF9-F5CC666B4271}" presName="circleA" presStyleLbl="node1" presStyleIdx="4" presStyleCnt="5"/>
      <dgm:spPr/>
    </dgm:pt>
    <dgm:pt modelId="{651C64C9-023C-44C2-9325-6BC01FB9A6A5}" type="pres">
      <dgm:prSet presAssocID="{AD72B240-185F-4AC3-9FF9-F5CC666B4271}" presName="spaceA" presStyleCnt="0"/>
      <dgm:spPr/>
    </dgm:pt>
  </dgm:ptLst>
  <dgm:cxnLst>
    <dgm:cxn modelId="{2A94AC14-3CE4-4EB0-9DFB-7BC9E88E1B84}" type="presOf" srcId="{AD72B240-185F-4AC3-9FF9-F5CC666B4271}" destId="{BB7B65DE-5D58-49CC-A633-7EABBAA2346C}" srcOrd="0" destOrd="0" presId="urn:microsoft.com/office/officeart/2005/8/layout/hProcess11"/>
    <dgm:cxn modelId="{8E10DA31-8F06-4BD7-95A0-D052AEA6EB9A}" type="presOf" srcId="{1B925983-7563-4836-A55D-B5CB228C4450}" destId="{C95C7958-BEA2-4139-AECC-6D8D4815D3DF}" srcOrd="0" destOrd="0" presId="urn:microsoft.com/office/officeart/2005/8/layout/hProcess11"/>
    <dgm:cxn modelId="{C08A4B3F-AA70-4D9F-AEFC-8008F1E1F83E}" srcId="{80C11C2F-C9CA-46A5-8679-61BBE0CF0585}" destId="{1B925983-7563-4836-A55D-B5CB228C4450}" srcOrd="3" destOrd="0" parTransId="{2FA7E0E2-3030-4989-A217-4DF30790840B}" sibTransId="{2EFB6F90-140C-4456-AB4B-3AF8FAD0365D}"/>
    <dgm:cxn modelId="{83A4EA3F-5E3B-4A39-BF2A-606FEE971120}" type="presOf" srcId="{696BC6BC-2E6E-4B23-A8A3-7373F81CB0A3}" destId="{0B9CCBA6-105D-4441-B4EE-CE2E0E050528}" srcOrd="0" destOrd="0" presId="urn:microsoft.com/office/officeart/2005/8/layout/hProcess11"/>
    <dgm:cxn modelId="{AEAC365F-54C6-49AB-89EF-1932725CADF5}" type="presOf" srcId="{19606D23-8B07-4D5D-972A-403A96CC4A81}" destId="{8D0E9357-0D7A-4729-A458-0ADAE49618CE}" srcOrd="0" destOrd="0" presId="urn:microsoft.com/office/officeart/2005/8/layout/hProcess11"/>
    <dgm:cxn modelId="{3AE26E4A-F3C6-4DC0-8549-5E510F85E27D}" srcId="{80C11C2F-C9CA-46A5-8679-61BBE0CF0585}" destId="{45CEF96C-AB60-4BAA-BD08-88B64D7E83F6}" srcOrd="0" destOrd="0" parTransId="{699D3089-1206-444F-9650-708C7D97A5E4}" sibTransId="{FC7319BF-537A-4FF6-B65D-4608AB5CD124}"/>
    <dgm:cxn modelId="{BA8A8C89-4A1A-41FB-980C-89501745CC65}" srcId="{80C11C2F-C9CA-46A5-8679-61BBE0CF0585}" destId="{AD72B240-185F-4AC3-9FF9-F5CC666B4271}" srcOrd="4" destOrd="0" parTransId="{C5B8D27D-E3A4-4035-A4BA-9A5B6E755DA3}" sibTransId="{58273B3B-7173-486F-81BD-C43BFD21B8A3}"/>
    <dgm:cxn modelId="{085A98A6-4215-4384-A994-209ABC74A598}" type="presOf" srcId="{80C11C2F-C9CA-46A5-8679-61BBE0CF0585}" destId="{A602566E-3BEB-4B12-9B60-A1DB44C28B37}" srcOrd="0" destOrd="0" presId="urn:microsoft.com/office/officeart/2005/8/layout/hProcess11"/>
    <dgm:cxn modelId="{86B6F0B1-001F-4752-8222-7D8CAD88974D}" srcId="{80C11C2F-C9CA-46A5-8679-61BBE0CF0585}" destId="{696BC6BC-2E6E-4B23-A8A3-7373F81CB0A3}" srcOrd="2" destOrd="0" parTransId="{308FC0A8-AF5F-4669-BCBE-7D4D90CE68AA}" sibTransId="{C1F8FD26-C2C5-4BE3-912E-FF5EC198C0C6}"/>
    <dgm:cxn modelId="{27ECFCEF-E01E-4367-B671-E9CB7246B5F6}" srcId="{80C11C2F-C9CA-46A5-8679-61BBE0CF0585}" destId="{19606D23-8B07-4D5D-972A-403A96CC4A81}" srcOrd="1" destOrd="0" parTransId="{00369F20-4BEE-45E9-BC35-86635A19FD1A}" sibTransId="{BC717571-CD9B-40E3-B2ED-90A5FED32A12}"/>
    <dgm:cxn modelId="{7AFA65FD-5356-435C-9ED2-765DC247AFE9}" type="presOf" srcId="{45CEF96C-AB60-4BAA-BD08-88B64D7E83F6}" destId="{7F80B660-FB85-464C-AAEF-973AFC3011E3}" srcOrd="0" destOrd="0" presId="urn:microsoft.com/office/officeart/2005/8/layout/hProcess11"/>
    <dgm:cxn modelId="{800C2621-2CBE-42CB-B0D8-69E473C2A196}" type="presParOf" srcId="{A602566E-3BEB-4B12-9B60-A1DB44C28B37}" destId="{EADF65B4-0231-461B-A975-B293AF0704DF}" srcOrd="0" destOrd="0" presId="urn:microsoft.com/office/officeart/2005/8/layout/hProcess11"/>
    <dgm:cxn modelId="{B41F6961-88B2-47C0-822A-9B285E3661FE}" type="presParOf" srcId="{A602566E-3BEB-4B12-9B60-A1DB44C28B37}" destId="{9C355F59-80E4-4B68-B230-3BE2655C1659}" srcOrd="1" destOrd="0" presId="urn:microsoft.com/office/officeart/2005/8/layout/hProcess11"/>
    <dgm:cxn modelId="{DA62BEA8-3DF2-4A1E-B836-D1CA51EFF1A2}" type="presParOf" srcId="{9C355F59-80E4-4B68-B230-3BE2655C1659}" destId="{06A1B839-0FB1-42D6-883D-57DA97F84B6F}" srcOrd="0" destOrd="0" presId="urn:microsoft.com/office/officeart/2005/8/layout/hProcess11"/>
    <dgm:cxn modelId="{6AC3FA96-FD49-4AFA-A04D-3471459799DA}" type="presParOf" srcId="{06A1B839-0FB1-42D6-883D-57DA97F84B6F}" destId="{7F80B660-FB85-464C-AAEF-973AFC3011E3}" srcOrd="0" destOrd="0" presId="urn:microsoft.com/office/officeart/2005/8/layout/hProcess11"/>
    <dgm:cxn modelId="{7958FDF4-121B-47EC-883F-7F82E705CA3E}" type="presParOf" srcId="{06A1B839-0FB1-42D6-883D-57DA97F84B6F}" destId="{39EE3D84-0B24-4236-8CAA-2D176D9F630A}" srcOrd="1" destOrd="0" presId="urn:microsoft.com/office/officeart/2005/8/layout/hProcess11"/>
    <dgm:cxn modelId="{4FD490EF-6236-42F0-BE04-83507C12DC97}" type="presParOf" srcId="{06A1B839-0FB1-42D6-883D-57DA97F84B6F}" destId="{C3FE4B91-558C-41F0-A9AC-2B0AF7C8CC5D}" srcOrd="2" destOrd="0" presId="urn:microsoft.com/office/officeart/2005/8/layout/hProcess11"/>
    <dgm:cxn modelId="{A3818D1B-0811-4C25-A482-C4FB1A12DC9A}" type="presParOf" srcId="{9C355F59-80E4-4B68-B230-3BE2655C1659}" destId="{E31241BC-F978-4E73-9A20-403AAA37FA30}" srcOrd="1" destOrd="0" presId="urn:microsoft.com/office/officeart/2005/8/layout/hProcess11"/>
    <dgm:cxn modelId="{5C366483-B869-4D9C-B7A5-0D19575AA164}" type="presParOf" srcId="{9C355F59-80E4-4B68-B230-3BE2655C1659}" destId="{756F6836-93EE-4B3E-87A1-337A4455AF00}" srcOrd="2" destOrd="0" presId="urn:microsoft.com/office/officeart/2005/8/layout/hProcess11"/>
    <dgm:cxn modelId="{2D599C45-52CE-4D34-8F6C-F955E7F272AE}" type="presParOf" srcId="{756F6836-93EE-4B3E-87A1-337A4455AF00}" destId="{8D0E9357-0D7A-4729-A458-0ADAE49618CE}" srcOrd="0" destOrd="0" presId="urn:microsoft.com/office/officeart/2005/8/layout/hProcess11"/>
    <dgm:cxn modelId="{C5615F37-1BC0-453D-A9B3-854DDABC7D6E}" type="presParOf" srcId="{756F6836-93EE-4B3E-87A1-337A4455AF00}" destId="{7C2FFDC0-0777-4BA4-9080-CCE03B64E2C7}" srcOrd="1" destOrd="0" presId="urn:microsoft.com/office/officeart/2005/8/layout/hProcess11"/>
    <dgm:cxn modelId="{413CD11F-D01E-41D2-A396-21E793D03EA2}" type="presParOf" srcId="{756F6836-93EE-4B3E-87A1-337A4455AF00}" destId="{CCFFEDE4-CF2E-4BB9-8189-23824BFBFF78}" srcOrd="2" destOrd="0" presId="urn:microsoft.com/office/officeart/2005/8/layout/hProcess11"/>
    <dgm:cxn modelId="{AABB4153-DB71-4404-B302-560AD4F72313}" type="presParOf" srcId="{9C355F59-80E4-4B68-B230-3BE2655C1659}" destId="{361B4CD3-6BFD-45F5-AA67-AE01D26EBF5B}" srcOrd="3" destOrd="0" presId="urn:microsoft.com/office/officeart/2005/8/layout/hProcess11"/>
    <dgm:cxn modelId="{579F3634-1DC2-4B88-8C00-ACEBE064EDCA}" type="presParOf" srcId="{9C355F59-80E4-4B68-B230-3BE2655C1659}" destId="{DF911FD4-B7CC-4376-B0D4-89FCB2BEEFBC}" srcOrd="4" destOrd="0" presId="urn:microsoft.com/office/officeart/2005/8/layout/hProcess11"/>
    <dgm:cxn modelId="{A97EE85E-D848-4298-AD65-C41CF4A0C755}" type="presParOf" srcId="{DF911FD4-B7CC-4376-B0D4-89FCB2BEEFBC}" destId="{0B9CCBA6-105D-4441-B4EE-CE2E0E050528}" srcOrd="0" destOrd="0" presId="urn:microsoft.com/office/officeart/2005/8/layout/hProcess11"/>
    <dgm:cxn modelId="{D6C0139C-F216-4B7C-AC95-6747EF6E06BA}" type="presParOf" srcId="{DF911FD4-B7CC-4376-B0D4-89FCB2BEEFBC}" destId="{7E88FC30-B227-40D7-8524-23F7536301CA}" srcOrd="1" destOrd="0" presId="urn:microsoft.com/office/officeart/2005/8/layout/hProcess11"/>
    <dgm:cxn modelId="{A1D1F7E7-72D1-4266-A99E-2824767707E4}" type="presParOf" srcId="{DF911FD4-B7CC-4376-B0D4-89FCB2BEEFBC}" destId="{46E6721F-032E-403A-B352-57DC2B346FF5}" srcOrd="2" destOrd="0" presId="urn:microsoft.com/office/officeart/2005/8/layout/hProcess11"/>
    <dgm:cxn modelId="{AAB7450D-8E57-42B5-84AF-939C127F7113}" type="presParOf" srcId="{9C355F59-80E4-4B68-B230-3BE2655C1659}" destId="{67EA0FA3-6B82-49AF-96FF-6258E8F3F565}" srcOrd="5" destOrd="0" presId="urn:microsoft.com/office/officeart/2005/8/layout/hProcess11"/>
    <dgm:cxn modelId="{E767AFFE-AB2D-4F2F-B977-7F5D67DD2EFD}" type="presParOf" srcId="{9C355F59-80E4-4B68-B230-3BE2655C1659}" destId="{4204BA4C-EBC4-44A1-BD9E-980ABAB9DAD2}" srcOrd="6" destOrd="0" presId="urn:microsoft.com/office/officeart/2005/8/layout/hProcess11"/>
    <dgm:cxn modelId="{01104DE7-6C89-41C5-BB42-A2830AADB7C7}" type="presParOf" srcId="{4204BA4C-EBC4-44A1-BD9E-980ABAB9DAD2}" destId="{C95C7958-BEA2-4139-AECC-6D8D4815D3DF}" srcOrd="0" destOrd="0" presId="urn:microsoft.com/office/officeart/2005/8/layout/hProcess11"/>
    <dgm:cxn modelId="{F51C4C46-DE92-4753-B97B-031B6513584F}" type="presParOf" srcId="{4204BA4C-EBC4-44A1-BD9E-980ABAB9DAD2}" destId="{66EA959D-5BC7-47A9-B2B6-7EFB80BEB769}" srcOrd="1" destOrd="0" presId="urn:microsoft.com/office/officeart/2005/8/layout/hProcess11"/>
    <dgm:cxn modelId="{6A29FC4E-8E45-48DE-8335-74E88C1484C2}" type="presParOf" srcId="{4204BA4C-EBC4-44A1-BD9E-980ABAB9DAD2}" destId="{9BE397C6-FCAA-4975-B53A-5C02974B44B2}" srcOrd="2" destOrd="0" presId="urn:microsoft.com/office/officeart/2005/8/layout/hProcess11"/>
    <dgm:cxn modelId="{EB7B29D0-6C89-481B-8019-146157C12CC2}" type="presParOf" srcId="{9C355F59-80E4-4B68-B230-3BE2655C1659}" destId="{77E5633D-0943-497D-A1ED-4F1C5349506B}" srcOrd="7" destOrd="0" presId="urn:microsoft.com/office/officeart/2005/8/layout/hProcess11"/>
    <dgm:cxn modelId="{DABAE83E-F433-46A8-A79D-D7996C90C2E8}" type="presParOf" srcId="{9C355F59-80E4-4B68-B230-3BE2655C1659}" destId="{BCF95252-C0B8-42A1-AA4E-056B7DF95E7F}" srcOrd="8" destOrd="0" presId="urn:microsoft.com/office/officeart/2005/8/layout/hProcess11"/>
    <dgm:cxn modelId="{C286DC20-8CD6-4761-9558-95D7A7192DD5}" type="presParOf" srcId="{BCF95252-C0B8-42A1-AA4E-056B7DF95E7F}" destId="{BB7B65DE-5D58-49CC-A633-7EABBAA2346C}" srcOrd="0" destOrd="0" presId="urn:microsoft.com/office/officeart/2005/8/layout/hProcess11"/>
    <dgm:cxn modelId="{79C9599F-CD34-4212-8B0B-615EEEA0622C}" type="presParOf" srcId="{BCF95252-C0B8-42A1-AA4E-056B7DF95E7F}" destId="{A9F1A8E3-6C8F-429C-A660-2981A3FCBBD9}" srcOrd="1" destOrd="0" presId="urn:microsoft.com/office/officeart/2005/8/layout/hProcess11"/>
    <dgm:cxn modelId="{5C1B97EC-2499-4671-81CF-D6475BC6478A}" type="presParOf" srcId="{BCF95252-C0B8-42A1-AA4E-056B7DF95E7F}" destId="{651C64C9-023C-44C2-9325-6BC01FB9A6A5}" srcOrd="2" destOrd="0" presId="urn:microsoft.com/office/officeart/2005/8/layout/hProcess1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C54E41-5207-4434-A08B-F7DD97EAF385}">
      <dsp:nvSpPr>
        <dsp:cNvPr id="0" name=""/>
        <dsp:cNvSpPr/>
      </dsp:nvSpPr>
      <dsp:spPr>
        <a:xfrm>
          <a:off x="3241009" y="1662"/>
          <a:ext cx="1136445" cy="11364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sz="1500" kern="1200"/>
            <a:t>容量大</a:t>
          </a:r>
        </a:p>
      </dsp:txBody>
      <dsp:txXfrm>
        <a:off x="3407438" y="168091"/>
        <a:ext cx="803587" cy="803587"/>
      </dsp:txXfrm>
    </dsp:sp>
    <dsp:sp modelId="{47463989-5062-4EA3-A081-8556E83D8EDD}">
      <dsp:nvSpPr>
        <dsp:cNvPr id="0" name=""/>
        <dsp:cNvSpPr/>
      </dsp:nvSpPr>
      <dsp:spPr>
        <a:xfrm rot="1800000">
          <a:off x="4389726" y="800501"/>
          <a:ext cx="302220" cy="38355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zh-CN" altLang="en-US" sz="1100" kern="1200"/>
        </a:p>
      </dsp:txBody>
      <dsp:txXfrm>
        <a:off x="4395799" y="854545"/>
        <a:ext cx="211554" cy="230130"/>
      </dsp:txXfrm>
    </dsp:sp>
    <dsp:sp modelId="{5FBE2303-EAFD-4D5B-9920-C783A752162C}">
      <dsp:nvSpPr>
        <dsp:cNvPr id="0" name=""/>
        <dsp:cNvSpPr/>
      </dsp:nvSpPr>
      <dsp:spPr>
        <a:xfrm>
          <a:off x="4719032" y="854998"/>
          <a:ext cx="1136445" cy="11364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sz="1500" kern="1200"/>
            <a:t>种类多</a:t>
          </a:r>
        </a:p>
      </dsp:txBody>
      <dsp:txXfrm>
        <a:off x="4885461" y="1021427"/>
        <a:ext cx="803587" cy="803587"/>
      </dsp:txXfrm>
    </dsp:sp>
    <dsp:sp modelId="{F1B768C5-3A84-40CD-9B32-3B72582F9EA8}">
      <dsp:nvSpPr>
        <dsp:cNvPr id="0" name=""/>
        <dsp:cNvSpPr/>
      </dsp:nvSpPr>
      <dsp:spPr>
        <a:xfrm rot="5400000">
          <a:off x="5136144" y="2076229"/>
          <a:ext cx="302220" cy="38355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zh-CN" altLang="en-US" sz="1100" kern="1200"/>
        </a:p>
      </dsp:txBody>
      <dsp:txXfrm>
        <a:off x="5181477" y="2107606"/>
        <a:ext cx="211554" cy="230130"/>
      </dsp:txXfrm>
    </dsp:sp>
    <dsp:sp modelId="{BF80E78C-3678-4FC7-A33C-79DFABF9B202}">
      <dsp:nvSpPr>
        <dsp:cNvPr id="0" name=""/>
        <dsp:cNvSpPr/>
      </dsp:nvSpPr>
      <dsp:spPr>
        <a:xfrm>
          <a:off x="4719032" y="2561672"/>
          <a:ext cx="1136445" cy="11364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sz="1500" kern="1200" dirty="0"/>
            <a:t>数据采集速度快</a:t>
          </a:r>
        </a:p>
      </dsp:txBody>
      <dsp:txXfrm>
        <a:off x="4885461" y="2728101"/>
        <a:ext cx="803587" cy="803587"/>
      </dsp:txXfrm>
    </dsp:sp>
    <dsp:sp modelId="{C5A5FE98-62E6-42F7-BAD2-AED57174650B}">
      <dsp:nvSpPr>
        <dsp:cNvPr id="0" name=""/>
        <dsp:cNvSpPr/>
      </dsp:nvSpPr>
      <dsp:spPr>
        <a:xfrm rot="9000000">
          <a:off x="4404540" y="3360511"/>
          <a:ext cx="302220" cy="38355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zh-CN" altLang="en-US" sz="1100" kern="1200"/>
        </a:p>
      </dsp:txBody>
      <dsp:txXfrm rot="10800000">
        <a:off x="4489133" y="3414555"/>
        <a:ext cx="211554" cy="230130"/>
      </dsp:txXfrm>
    </dsp:sp>
    <dsp:sp modelId="{50A2577F-1F42-4C10-A697-040EF43C070D}">
      <dsp:nvSpPr>
        <dsp:cNvPr id="0" name=""/>
        <dsp:cNvSpPr/>
      </dsp:nvSpPr>
      <dsp:spPr>
        <a:xfrm>
          <a:off x="3241009" y="3415009"/>
          <a:ext cx="1136445" cy="11364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sz="1500" kern="1200"/>
            <a:t>可变性</a:t>
          </a:r>
        </a:p>
      </dsp:txBody>
      <dsp:txXfrm>
        <a:off x="3407438" y="3581438"/>
        <a:ext cx="803587" cy="803587"/>
      </dsp:txXfrm>
    </dsp:sp>
    <dsp:sp modelId="{2AE8AC24-A7A1-4E1B-AB85-7DAFF0FA059B}">
      <dsp:nvSpPr>
        <dsp:cNvPr id="0" name=""/>
        <dsp:cNvSpPr/>
      </dsp:nvSpPr>
      <dsp:spPr>
        <a:xfrm rot="12600000">
          <a:off x="2926518" y="3369065"/>
          <a:ext cx="302220" cy="38355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zh-CN" altLang="en-US" sz="1100" kern="1200"/>
        </a:p>
      </dsp:txBody>
      <dsp:txXfrm rot="10800000">
        <a:off x="3011111" y="3468442"/>
        <a:ext cx="211554" cy="230130"/>
      </dsp:txXfrm>
    </dsp:sp>
    <dsp:sp modelId="{C3672B53-85D4-476F-89BE-89F22FA7FFD2}">
      <dsp:nvSpPr>
        <dsp:cNvPr id="0" name=""/>
        <dsp:cNvSpPr/>
      </dsp:nvSpPr>
      <dsp:spPr>
        <a:xfrm>
          <a:off x="1762986" y="2561672"/>
          <a:ext cx="1136445" cy="11364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sz="1500" kern="1200"/>
            <a:t>真实性</a:t>
          </a:r>
        </a:p>
      </dsp:txBody>
      <dsp:txXfrm>
        <a:off x="1929415" y="2728101"/>
        <a:ext cx="803587" cy="803587"/>
      </dsp:txXfrm>
    </dsp:sp>
    <dsp:sp modelId="{6B4BBF1B-2809-4840-A603-5E7B27582EBE}">
      <dsp:nvSpPr>
        <dsp:cNvPr id="0" name=""/>
        <dsp:cNvSpPr/>
      </dsp:nvSpPr>
      <dsp:spPr>
        <a:xfrm rot="16200000">
          <a:off x="2180099" y="2093336"/>
          <a:ext cx="302220" cy="38355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zh-CN" altLang="en-US" sz="1100" kern="1200"/>
        </a:p>
      </dsp:txBody>
      <dsp:txXfrm>
        <a:off x="2225432" y="2215379"/>
        <a:ext cx="211554" cy="230130"/>
      </dsp:txXfrm>
    </dsp:sp>
    <dsp:sp modelId="{EB5040E7-4AA1-40D2-998B-CAA77A4E665D}">
      <dsp:nvSpPr>
        <dsp:cNvPr id="0" name=""/>
        <dsp:cNvSpPr/>
      </dsp:nvSpPr>
      <dsp:spPr>
        <a:xfrm>
          <a:off x="1762986" y="854998"/>
          <a:ext cx="1136445" cy="11364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sz="1500" kern="1200"/>
            <a:t>复杂性</a:t>
          </a:r>
        </a:p>
      </dsp:txBody>
      <dsp:txXfrm>
        <a:off x="1929415" y="1021427"/>
        <a:ext cx="803587" cy="803587"/>
      </dsp:txXfrm>
    </dsp:sp>
    <dsp:sp modelId="{F9BD5DAB-C70F-4F65-B222-AF6EF1664831}">
      <dsp:nvSpPr>
        <dsp:cNvPr id="0" name=""/>
        <dsp:cNvSpPr/>
      </dsp:nvSpPr>
      <dsp:spPr>
        <a:xfrm rot="19800000">
          <a:off x="2911703" y="809054"/>
          <a:ext cx="302220" cy="38355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zh-CN" altLang="en-US" sz="1100" kern="1200"/>
        </a:p>
      </dsp:txBody>
      <dsp:txXfrm>
        <a:off x="2917776" y="908431"/>
        <a:ext cx="211554" cy="2301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DF65B4-0231-461B-A975-B293AF0704DF}">
      <dsp:nvSpPr>
        <dsp:cNvPr id="0" name=""/>
        <dsp:cNvSpPr/>
      </dsp:nvSpPr>
      <dsp:spPr>
        <a:xfrm>
          <a:off x="0" y="1611191"/>
          <a:ext cx="11258072" cy="2148255"/>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F80B660-FB85-464C-AAEF-973AFC3011E3}">
      <dsp:nvSpPr>
        <dsp:cNvPr id="0" name=""/>
        <dsp:cNvSpPr/>
      </dsp:nvSpPr>
      <dsp:spPr>
        <a:xfrm>
          <a:off x="4452" y="0"/>
          <a:ext cx="1946799" cy="21482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marL="0" lvl="0" indent="0" algn="ctr" defTabSz="711200">
            <a:lnSpc>
              <a:spcPct val="90000"/>
            </a:lnSpc>
            <a:spcBef>
              <a:spcPct val="0"/>
            </a:spcBef>
            <a:spcAft>
              <a:spcPct val="35000"/>
            </a:spcAft>
            <a:buNone/>
          </a:pPr>
          <a:r>
            <a:rPr lang="zh-CN" altLang="en-US" sz="1600" kern="1200" dirty="0"/>
            <a:t>大数据、物联网和云计算三者互相渗透。</a:t>
          </a:r>
        </a:p>
      </dsp:txBody>
      <dsp:txXfrm>
        <a:off x="4452" y="0"/>
        <a:ext cx="1946799" cy="2148255"/>
      </dsp:txXfrm>
    </dsp:sp>
    <dsp:sp modelId="{39EE3D84-0B24-4236-8CAA-2D176D9F630A}">
      <dsp:nvSpPr>
        <dsp:cNvPr id="0" name=""/>
        <dsp:cNvSpPr/>
      </dsp:nvSpPr>
      <dsp:spPr>
        <a:xfrm>
          <a:off x="709320" y="2416787"/>
          <a:ext cx="537063" cy="53706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0E9357-0D7A-4729-A458-0ADAE49618CE}">
      <dsp:nvSpPr>
        <dsp:cNvPr id="0" name=""/>
        <dsp:cNvSpPr/>
      </dsp:nvSpPr>
      <dsp:spPr>
        <a:xfrm>
          <a:off x="2048592" y="3222383"/>
          <a:ext cx="1946799" cy="21482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t" anchorCtr="0">
          <a:noAutofit/>
        </a:bodyPr>
        <a:lstStyle/>
        <a:p>
          <a:pPr marL="0" lvl="0" indent="0" algn="ctr" defTabSz="711200">
            <a:lnSpc>
              <a:spcPct val="90000"/>
            </a:lnSpc>
            <a:spcBef>
              <a:spcPct val="0"/>
            </a:spcBef>
            <a:spcAft>
              <a:spcPct val="35000"/>
            </a:spcAft>
            <a:buNone/>
          </a:pPr>
          <a:r>
            <a:rPr lang="zh-CN" altLang="en-US" sz="1600" kern="1200" dirty="0"/>
            <a:t>物联网是将来互联网大脑的感觉神经，它把很多“触角”伸到网络的各种物品里边</a:t>
          </a:r>
        </a:p>
      </dsp:txBody>
      <dsp:txXfrm>
        <a:off x="2048592" y="3222383"/>
        <a:ext cx="1946799" cy="2148255"/>
      </dsp:txXfrm>
    </dsp:sp>
    <dsp:sp modelId="{7C2FFDC0-0777-4BA4-9080-CCE03B64E2C7}">
      <dsp:nvSpPr>
        <dsp:cNvPr id="0" name=""/>
        <dsp:cNvSpPr/>
      </dsp:nvSpPr>
      <dsp:spPr>
        <a:xfrm>
          <a:off x="2753460" y="2416787"/>
          <a:ext cx="537063" cy="53706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9CCBA6-105D-4441-B4EE-CE2E0E050528}">
      <dsp:nvSpPr>
        <dsp:cNvPr id="0" name=""/>
        <dsp:cNvSpPr/>
      </dsp:nvSpPr>
      <dsp:spPr>
        <a:xfrm>
          <a:off x="4092732" y="0"/>
          <a:ext cx="1946799" cy="21482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marL="0" lvl="0" indent="0" algn="ctr" defTabSz="711200">
            <a:lnSpc>
              <a:spcPct val="90000"/>
            </a:lnSpc>
            <a:spcBef>
              <a:spcPct val="0"/>
            </a:spcBef>
            <a:spcAft>
              <a:spcPct val="35000"/>
            </a:spcAft>
            <a:buNone/>
          </a:pPr>
          <a:r>
            <a:rPr lang="zh-CN" altLang="en-US" sz="1600" kern="1200" dirty="0"/>
            <a:t>云计算属于互联网大脑的中枢神经，它能控制整个系统，让它们更好地结合起来。大数据是物联网智慧和意识产生的基础</a:t>
          </a:r>
        </a:p>
      </dsp:txBody>
      <dsp:txXfrm>
        <a:off x="4092732" y="0"/>
        <a:ext cx="1946799" cy="2148255"/>
      </dsp:txXfrm>
    </dsp:sp>
    <dsp:sp modelId="{7E88FC30-B227-40D7-8524-23F7536301CA}">
      <dsp:nvSpPr>
        <dsp:cNvPr id="0" name=""/>
        <dsp:cNvSpPr/>
      </dsp:nvSpPr>
      <dsp:spPr>
        <a:xfrm>
          <a:off x="4797600" y="2416787"/>
          <a:ext cx="537063" cy="53706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5C7958-BEA2-4139-AECC-6D8D4815D3DF}">
      <dsp:nvSpPr>
        <dsp:cNvPr id="0" name=""/>
        <dsp:cNvSpPr/>
      </dsp:nvSpPr>
      <dsp:spPr>
        <a:xfrm>
          <a:off x="6136872" y="3222383"/>
          <a:ext cx="1946799" cy="21482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t" anchorCtr="0">
          <a:noAutofit/>
        </a:bodyPr>
        <a:lstStyle/>
        <a:p>
          <a:pPr marL="0" lvl="0" indent="0" algn="ctr" defTabSz="711200">
            <a:lnSpc>
              <a:spcPct val="90000"/>
            </a:lnSpc>
            <a:spcBef>
              <a:spcPct val="0"/>
            </a:spcBef>
            <a:spcAft>
              <a:spcPct val="35000"/>
            </a:spcAft>
            <a:buNone/>
          </a:pPr>
          <a:r>
            <a:rPr lang="zh-CN" altLang="en-US" sz="1600" kern="1200" dirty="0"/>
            <a:t>当前阶段是云计算和大数据共处的阶段，互联网大脑的中枢神经物联网的智慧和意识的基础都已经满足</a:t>
          </a:r>
        </a:p>
      </dsp:txBody>
      <dsp:txXfrm>
        <a:off x="6136872" y="3222383"/>
        <a:ext cx="1946799" cy="2148255"/>
      </dsp:txXfrm>
    </dsp:sp>
    <dsp:sp modelId="{66EA959D-5BC7-47A9-B2B6-7EFB80BEB769}">
      <dsp:nvSpPr>
        <dsp:cNvPr id="0" name=""/>
        <dsp:cNvSpPr/>
      </dsp:nvSpPr>
      <dsp:spPr>
        <a:xfrm>
          <a:off x="6841740" y="2416787"/>
          <a:ext cx="537063" cy="53706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B7B65DE-5D58-49CC-A633-7EABBAA2346C}">
      <dsp:nvSpPr>
        <dsp:cNvPr id="0" name=""/>
        <dsp:cNvSpPr/>
      </dsp:nvSpPr>
      <dsp:spPr>
        <a:xfrm>
          <a:off x="8181012" y="0"/>
          <a:ext cx="1946799" cy="21482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marL="0" lvl="0" indent="0" algn="ctr" defTabSz="711200">
            <a:lnSpc>
              <a:spcPct val="90000"/>
            </a:lnSpc>
            <a:spcBef>
              <a:spcPct val="0"/>
            </a:spcBef>
            <a:spcAft>
              <a:spcPct val="35000"/>
            </a:spcAft>
            <a:buNone/>
          </a:pPr>
          <a:r>
            <a:rPr lang="zh-CN" altLang="en-US" sz="1600" kern="1200" dirty="0"/>
            <a:t>未来会有更多的金融业务和其他具有智慧的产品在金融行业产生。</a:t>
          </a:r>
        </a:p>
      </dsp:txBody>
      <dsp:txXfrm>
        <a:off x="8181012" y="0"/>
        <a:ext cx="1946799" cy="2148255"/>
      </dsp:txXfrm>
    </dsp:sp>
    <dsp:sp modelId="{A9F1A8E3-6C8F-429C-A660-2981A3FCBBD9}">
      <dsp:nvSpPr>
        <dsp:cNvPr id="0" name=""/>
        <dsp:cNvSpPr/>
      </dsp:nvSpPr>
      <dsp:spPr>
        <a:xfrm>
          <a:off x="8885880" y="2416787"/>
          <a:ext cx="537063" cy="53706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9C303D-B686-4E9A-9B4B-6FD30633AA4A}" type="datetimeFigureOut">
              <a:rPr lang="zh-CN" altLang="en-US" smtClean="0"/>
              <a:t>2022/11/27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4DD0AC-7F07-4128-B9A6-9AC6CBCF667D}" type="slidenum">
              <a:rPr lang="zh-CN" altLang="en-US" smtClean="0"/>
              <a:t>‹#›</a:t>
            </a:fld>
            <a:endParaRPr lang="zh-CN" altLang="en-US"/>
          </a:p>
        </p:txBody>
      </p:sp>
    </p:spTree>
    <p:extLst>
      <p:ext uri="{BB962C8B-B14F-4D97-AF65-F5344CB8AC3E}">
        <p14:creationId xmlns:p14="http://schemas.microsoft.com/office/powerpoint/2010/main" val="1753834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918143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220698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7458941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557285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840446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8889634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9404316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606645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457985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701964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041139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9291051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5668236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35669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164586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942429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3B2F64C6-7D5C-BC48-A962-E23F0BFEC084}"/>
              </a:ext>
            </a:extLst>
          </p:cNvPr>
          <p:cNvSpPr/>
          <p:nvPr userDrawn="1"/>
        </p:nvSpPr>
        <p:spPr>
          <a:xfrm>
            <a:off x="200441" y="193607"/>
            <a:ext cx="578289" cy="57828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a:extLst>
              <a:ext uri="{FF2B5EF4-FFF2-40B4-BE49-F238E27FC236}">
                <a16:creationId xmlns:a16="http://schemas.microsoft.com/office/drawing/2014/main" id="{40D463A3-7033-D449-AC8B-08C0EFBF331C}"/>
              </a:ext>
            </a:extLst>
          </p:cNvPr>
          <p:cNvSpPr/>
          <p:nvPr userDrawn="1"/>
        </p:nvSpPr>
        <p:spPr>
          <a:xfrm>
            <a:off x="798672" y="736271"/>
            <a:ext cx="215597" cy="21559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a:extLst>
              <a:ext uri="{FF2B5EF4-FFF2-40B4-BE49-F238E27FC236}">
                <a16:creationId xmlns:a16="http://schemas.microsoft.com/office/drawing/2014/main" id="{CEAD8200-B031-6E4A-87C5-FC095E3A9684}"/>
              </a:ext>
            </a:extLst>
          </p:cNvPr>
          <p:cNvSpPr/>
          <p:nvPr userDrawn="1"/>
        </p:nvSpPr>
        <p:spPr>
          <a:xfrm>
            <a:off x="995732" y="542126"/>
            <a:ext cx="132077" cy="13207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04560685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2022/11/27</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049121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279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568590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94058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958188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10839775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4" name="TextBox 3"/>
          <p:cNvSpPr txBox="1"/>
          <p:nvPr userDrawn="1"/>
        </p:nvSpPr>
        <p:spPr>
          <a:xfrm>
            <a:off x="1691574" y="6625037"/>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模板</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http://www.1ppt.com/moban/</a:t>
            </a:r>
            <a:r>
              <a:rPr kumimoji="0" lang="zh-CN" altLang="en-US" sz="100" b="0" i="0" u="none" strike="noStrike" kern="0" cap="none" spc="0" normalizeH="0" baseline="0" noProof="0" dirty="0">
                <a:ln>
                  <a:noFill/>
                </a:ln>
                <a:solidFill>
                  <a:prstClr val="black"/>
                </a:solidFill>
                <a:effectLst/>
                <a:uLnTx/>
                <a:uFillTx/>
              </a:rPr>
              <a:t> </a:t>
            </a:r>
            <a:endParaRPr kumimoji="0" lang="en-US" altLang="zh-CN" sz="1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56675031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077223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62121798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2022/11/27</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196949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87166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6" r:id="rId5"/>
    <p:sldLayoutId id="2147483667" r:id="rId6"/>
    <p:sldLayoutId id="2147483668" r:id="rId7"/>
    <p:sldLayoutId id="2147483669" r:id="rId8"/>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3489907"/>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45B1AD47-FBE2-5841-A20B-C19DCB479721}"/>
              </a:ext>
            </a:extLst>
          </p:cNvPr>
          <p:cNvSpPr/>
          <p:nvPr/>
        </p:nvSpPr>
        <p:spPr>
          <a:xfrm>
            <a:off x="6566762" y="2364482"/>
            <a:ext cx="2558265" cy="2558265"/>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 name="文本框 2">
            <a:extLst>
              <a:ext uri="{FF2B5EF4-FFF2-40B4-BE49-F238E27FC236}">
                <a16:creationId xmlns:a16="http://schemas.microsoft.com/office/drawing/2014/main" id="{3C274ABD-D916-2542-98F0-C9BF7EB13301}"/>
              </a:ext>
            </a:extLst>
          </p:cNvPr>
          <p:cNvSpPr txBox="1"/>
          <p:nvPr/>
        </p:nvSpPr>
        <p:spPr>
          <a:xfrm>
            <a:off x="1074706" y="1287665"/>
            <a:ext cx="2954655"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54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第十一章</a:t>
            </a:r>
          </a:p>
        </p:txBody>
      </p:sp>
      <p:sp>
        <p:nvSpPr>
          <p:cNvPr id="6" name="燕尾形 5">
            <a:extLst>
              <a:ext uri="{FF2B5EF4-FFF2-40B4-BE49-F238E27FC236}">
                <a16:creationId xmlns:a16="http://schemas.microsoft.com/office/drawing/2014/main" id="{36A206C6-F515-B647-BB2D-724BEA5516C3}"/>
              </a:ext>
            </a:extLst>
          </p:cNvPr>
          <p:cNvSpPr/>
          <p:nvPr/>
        </p:nvSpPr>
        <p:spPr>
          <a:xfrm flipH="1">
            <a:off x="8751240" y="4319253"/>
            <a:ext cx="208052" cy="20805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cxnSp>
        <p:nvCxnSpPr>
          <p:cNvPr id="9" name="直线连接符 8">
            <a:extLst>
              <a:ext uri="{FF2B5EF4-FFF2-40B4-BE49-F238E27FC236}">
                <a16:creationId xmlns:a16="http://schemas.microsoft.com/office/drawing/2014/main" id="{03F90DB6-EF95-A94E-B950-15C2FFD695E1}"/>
              </a:ext>
            </a:extLst>
          </p:cNvPr>
          <p:cNvCxnSpPr>
            <a:cxnSpLocks/>
          </p:cNvCxnSpPr>
          <p:nvPr/>
        </p:nvCxnSpPr>
        <p:spPr>
          <a:xfrm>
            <a:off x="3381374" y="4140156"/>
            <a:ext cx="366208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圆角矩形 9">
            <a:extLst>
              <a:ext uri="{FF2B5EF4-FFF2-40B4-BE49-F238E27FC236}">
                <a16:creationId xmlns:a16="http://schemas.microsoft.com/office/drawing/2014/main" id="{7E43EA85-2B8B-3346-AF16-D0F2109F032B}"/>
              </a:ext>
            </a:extLst>
          </p:cNvPr>
          <p:cNvSpPr/>
          <p:nvPr/>
        </p:nvSpPr>
        <p:spPr>
          <a:xfrm>
            <a:off x="9162470" y="1843250"/>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圆角矩形 10">
            <a:extLst>
              <a:ext uri="{FF2B5EF4-FFF2-40B4-BE49-F238E27FC236}">
                <a16:creationId xmlns:a16="http://schemas.microsoft.com/office/drawing/2014/main" id="{AD1D2417-1B73-F541-AFC3-687CB0DD43F9}"/>
              </a:ext>
            </a:extLst>
          </p:cNvPr>
          <p:cNvSpPr/>
          <p:nvPr/>
        </p:nvSpPr>
        <p:spPr>
          <a:xfrm>
            <a:off x="9629809" y="252581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3" name="直线连接符 12">
            <a:extLst>
              <a:ext uri="{FF2B5EF4-FFF2-40B4-BE49-F238E27FC236}">
                <a16:creationId xmlns:a16="http://schemas.microsoft.com/office/drawing/2014/main" id="{EFD419CE-37D8-2447-A0B1-C66323F3A2E3}"/>
              </a:ext>
            </a:extLst>
          </p:cNvPr>
          <p:cNvCxnSpPr>
            <a:cxnSpLocks/>
          </p:cNvCxnSpPr>
          <p:nvPr/>
        </p:nvCxnSpPr>
        <p:spPr>
          <a:xfrm>
            <a:off x="6662661" y="4250554"/>
            <a:ext cx="339777" cy="0"/>
          </a:xfrm>
          <a:prstGeom prst="line">
            <a:avLst/>
          </a:prstGeom>
          <a:ln w="444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8C2E2C5B-FFC3-454B-BC44-DC86A645DCC5}"/>
              </a:ext>
            </a:extLst>
          </p:cNvPr>
          <p:cNvSpPr txBox="1"/>
          <p:nvPr/>
        </p:nvSpPr>
        <p:spPr>
          <a:xfrm>
            <a:off x="2693916" y="2831243"/>
            <a:ext cx="4732141" cy="1084768"/>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zh-CN" altLang="en-US" sz="3200" dirty="0">
                <a:solidFill>
                  <a:srgbClr val="44546A"/>
                </a:solidFill>
                <a:cs typeface="+mn-ea"/>
                <a:sym typeface="+mn-lt"/>
              </a:rPr>
              <a:t>大数据、云计算、物联网</a:t>
            </a:r>
            <a:endParaRPr kumimoji="1" lang="en-US" altLang="zh-CN" sz="3200" dirty="0">
              <a:solidFill>
                <a:srgbClr val="44546A"/>
              </a:solidFill>
              <a:cs typeface="+mn-ea"/>
              <a:sym typeface="+mn-lt"/>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zh-CN" altLang="en-US" sz="3200" dirty="0">
                <a:solidFill>
                  <a:srgbClr val="44546A"/>
                </a:solidFill>
                <a:cs typeface="+mn-ea"/>
                <a:sym typeface="+mn-lt"/>
              </a:rPr>
              <a:t>在金融领域的应用</a:t>
            </a:r>
            <a:endParaRPr kumimoji="1" lang="en-US" altLang="zh-CN" sz="3200" dirty="0">
              <a:solidFill>
                <a:srgbClr val="44546A"/>
              </a:solidFill>
              <a:cs typeface="+mn-ea"/>
              <a:sym typeface="+mn-lt"/>
            </a:endParaRPr>
          </a:p>
        </p:txBody>
      </p:sp>
      <p:sp>
        <p:nvSpPr>
          <p:cNvPr id="22" name="圆角矩形 21">
            <a:extLst>
              <a:ext uri="{FF2B5EF4-FFF2-40B4-BE49-F238E27FC236}">
                <a16:creationId xmlns:a16="http://schemas.microsoft.com/office/drawing/2014/main" id="{168A35F6-CA46-EB4C-8E2D-BC25192CCD76}"/>
              </a:ext>
            </a:extLst>
          </p:cNvPr>
          <p:cNvSpPr/>
          <p:nvPr/>
        </p:nvSpPr>
        <p:spPr>
          <a:xfrm>
            <a:off x="6357692" y="5062823"/>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8" name="图片 7" descr="图表, 旭日形&#10;&#10;描述已自动生成">
            <a:extLst>
              <a:ext uri="{FF2B5EF4-FFF2-40B4-BE49-F238E27FC236}">
                <a16:creationId xmlns:a16="http://schemas.microsoft.com/office/drawing/2014/main" id="{8BD69C39-E2DF-AFC9-1AC9-E49A832DE2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2547509456"/>
      </p:ext>
    </p:extLst>
  </p:cSld>
  <p:clrMapOvr>
    <a:masterClrMapping/>
  </p:clrMapOvr>
  <mc:AlternateContent xmlns:mc="http://schemas.openxmlformats.org/markup-compatibility/2006" xmlns:p14="http://schemas.microsoft.com/office/powerpoint/2010/main">
    <mc:Choice Requires="p14">
      <p:transition p14:dur="1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heckerboard(across)">
                                      <p:cBhvr>
                                        <p:cTn id="13" dur="500"/>
                                        <p:tgtEl>
                                          <p:spTgt spid="10"/>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heckerboard(across)">
                                      <p:cBhvr>
                                        <p:cTn id="16" dur="500"/>
                                        <p:tgtEl>
                                          <p:spTgt spid="11"/>
                                        </p:tgtEl>
                                      </p:cBhvr>
                                    </p:animEffect>
                                  </p:childTnLst>
                                </p:cTn>
                              </p:par>
                              <p:par>
                                <p:cTn id="17" presetID="5" presetClass="entr" presetSubtype="1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checkerboard(across)">
                                      <p:cBhvr>
                                        <p:cTn id="19" dur="500"/>
                                        <p:tgtEl>
                                          <p:spTgt spid="13"/>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checkerboard(across)">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dissolv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linds(horizontal)">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animBg="1"/>
      <p:bldP spid="10" grpId="0" animBg="1"/>
      <p:bldP spid="11" grpId="0" animBg="1"/>
      <p:bldP spid="15" grpId="0"/>
      <p:bldP spid="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1261884" cy="523220"/>
          </a:xfrm>
          <a:prstGeom prst="rect">
            <a:avLst/>
          </a:prstGeom>
          <a:noFill/>
        </p:spPr>
        <p:txBody>
          <a:bodyPr wrap="none" rtlCol="0">
            <a:spAutoFit/>
          </a:bodyPr>
          <a:lstStyle/>
          <a:p>
            <a:pPr lvl="0">
              <a:defRPr/>
            </a:pPr>
            <a:r>
              <a:rPr lang="zh-CN" altLang="en-US" sz="2800" dirty="0">
                <a:solidFill>
                  <a:srgbClr val="00A0E9"/>
                </a:solidFill>
                <a:latin typeface="FZLanTingHei-M-GBK"/>
              </a:rPr>
              <a:t>物联网</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2037347" y="3551227"/>
            <a:ext cx="2195857" cy="2785397"/>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文本框 7">
            <a:extLst>
              <a:ext uri="{FF2B5EF4-FFF2-40B4-BE49-F238E27FC236}">
                <a16:creationId xmlns:a16="http://schemas.microsoft.com/office/drawing/2014/main" id="{377529A0-2D2B-6941-A4D5-7F8B02BFB91C}"/>
              </a:ext>
            </a:extLst>
          </p:cNvPr>
          <p:cNvSpPr txBox="1"/>
          <p:nvPr/>
        </p:nvSpPr>
        <p:spPr>
          <a:xfrm>
            <a:off x="2068915" y="4694428"/>
            <a:ext cx="1461666" cy="1185324"/>
          </a:xfrm>
          <a:prstGeom prst="rect">
            <a:avLst/>
          </a:prstGeom>
          <a:noFill/>
        </p:spPr>
        <p:txBody>
          <a:bodyPr wrap="square" rtlCol="0">
            <a:spAutoFit/>
          </a:bodyPr>
          <a:lstStyle/>
          <a:p>
            <a:pPr lvl="0">
              <a:lnSpc>
                <a:spcPct val="130000"/>
              </a:lnSpc>
              <a:defRPr/>
            </a:pPr>
            <a:r>
              <a:rPr kumimoji="1" lang="zh-CN" altLang="en-US" sz="1400" dirty="0">
                <a:solidFill>
                  <a:prstClr val="white">
                    <a:lumMod val="50000"/>
                  </a:prstClr>
                </a:solidFill>
                <a:cs typeface="+mn-ea"/>
                <a:sym typeface="+mn-lt"/>
              </a:rPr>
              <a:t>即 </a:t>
            </a:r>
            <a:r>
              <a:rPr kumimoji="1" lang="en-US" altLang="zh-CN" sz="1400" dirty="0">
                <a:solidFill>
                  <a:prstClr val="white">
                    <a:lumMod val="50000"/>
                  </a:prstClr>
                </a:solidFill>
                <a:cs typeface="+mn-ea"/>
                <a:sym typeface="+mn-lt"/>
              </a:rPr>
              <a:t>RFID </a:t>
            </a:r>
            <a:r>
              <a:rPr kumimoji="1" lang="zh-CN" altLang="en-US" sz="1400" dirty="0">
                <a:solidFill>
                  <a:prstClr val="white">
                    <a:lumMod val="50000"/>
                  </a:prstClr>
                </a:solidFill>
                <a:cs typeface="+mn-ea"/>
                <a:sym typeface="+mn-lt"/>
              </a:rPr>
              <a:t>标签。标签里面储藏很多物品的关键信息</a:t>
            </a:r>
            <a:endParaRPr kumimoji="1" lang="zh-CN" altLang="en-US" sz="140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9" name="文本框 8">
            <a:extLst>
              <a:ext uri="{FF2B5EF4-FFF2-40B4-BE49-F238E27FC236}">
                <a16:creationId xmlns:a16="http://schemas.microsoft.com/office/drawing/2014/main" id="{2A8DE76A-BC8B-6545-A3BF-8869A137742D}"/>
              </a:ext>
            </a:extLst>
          </p:cNvPr>
          <p:cNvSpPr txBox="1"/>
          <p:nvPr/>
        </p:nvSpPr>
        <p:spPr>
          <a:xfrm>
            <a:off x="2005779" y="4345214"/>
            <a:ext cx="1608881" cy="369332"/>
          </a:xfrm>
          <a:prstGeom prst="rect">
            <a:avLst/>
          </a:prstGeom>
          <a:noFill/>
        </p:spPr>
        <p:txBody>
          <a:bodyPr wrap="square" rtlCol="0">
            <a:spAutoFit/>
          </a:bodyPr>
          <a:lstStyle/>
          <a:p>
            <a:pPr lvl="0">
              <a:defRPr/>
            </a:pPr>
            <a:r>
              <a:rPr kumimoji="1" lang="zh-CN" altLang="en-US" dirty="0">
                <a:solidFill>
                  <a:srgbClr val="44546A"/>
                </a:solidFill>
                <a:cs typeface="+mn-ea"/>
                <a:sym typeface="+mn-lt"/>
              </a:rPr>
              <a:t>电子标签技术</a:t>
            </a:r>
            <a:endParaRPr kumimoji="1" lang="zh-CN" altLang="en-US" b="0" i="0" u="none" strike="noStrike" kern="1200" cap="none" spc="0" normalizeH="0" baseline="0" noProof="0" dirty="0">
              <a:ln>
                <a:noFill/>
              </a:ln>
              <a:solidFill>
                <a:srgbClr val="44546A"/>
              </a:solidFill>
              <a:effectLst/>
              <a:uLnTx/>
              <a:uFillTx/>
              <a:cs typeface="+mn-ea"/>
              <a:sym typeface="+mn-lt"/>
            </a:endParaRPr>
          </a:p>
        </p:txBody>
      </p:sp>
      <p:sp>
        <p:nvSpPr>
          <p:cNvPr id="33" name="文本框 32">
            <a:extLst>
              <a:ext uri="{FF2B5EF4-FFF2-40B4-BE49-F238E27FC236}">
                <a16:creationId xmlns:a16="http://schemas.microsoft.com/office/drawing/2014/main" id="{33E05A41-851B-3F4F-8B3D-EF1D05AEA73B}"/>
              </a:ext>
            </a:extLst>
          </p:cNvPr>
          <p:cNvSpPr txBox="1"/>
          <p:nvPr/>
        </p:nvSpPr>
        <p:spPr>
          <a:xfrm>
            <a:off x="8999172" y="4430797"/>
            <a:ext cx="1545747" cy="752514"/>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1100" b="0" i="0" u="none" strike="noStrike" kern="1200" cap="none" spc="0" normalizeH="0" baseline="0" noProof="0" dirty="0">
                <a:ln>
                  <a:noFill/>
                </a:ln>
                <a:solidFill>
                  <a:prstClr val="white"/>
                </a:solidFill>
                <a:effectLst/>
                <a:uLnTx/>
                <a:uFillTx/>
                <a:cs typeface="+mn-ea"/>
                <a:sym typeface="+mn-lt"/>
              </a:rPr>
              <a:t>感谢您使用我们的</a:t>
            </a:r>
            <a:r>
              <a:rPr kumimoji="1" lang="en-US" altLang="zh-CN" sz="1100" b="0" i="0" u="none" strike="noStrike" kern="1200" cap="none" spc="0" normalizeH="0" baseline="0" noProof="0" dirty="0">
                <a:ln>
                  <a:noFill/>
                </a:ln>
                <a:solidFill>
                  <a:prstClr val="white"/>
                </a:solidFill>
                <a:effectLst/>
                <a:uLnTx/>
                <a:uFillTx/>
                <a:cs typeface="+mn-ea"/>
                <a:sym typeface="+mn-lt"/>
              </a:rPr>
              <a:t>PPT</a:t>
            </a:r>
            <a:r>
              <a:rPr kumimoji="1" lang="zh-CN" altLang="en-US" sz="1100" b="0" i="0" u="none" strike="noStrike" kern="1200" cap="none" spc="0" normalizeH="0" baseline="0" noProof="0" dirty="0">
                <a:ln>
                  <a:noFill/>
                </a:ln>
                <a:solidFill>
                  <a:prstClr val="white"/>
                </a:solidFill>
                <a:effectLst/>
                <a:uLnTx/>
                <a:uFillTx/>
                <a:cs typeface="+mn-ea"/>
                <a:sym typeface="+mn-lt"/>
              </a:rPr>
              <a:t>模板，请在此输入您需要的文字内容</a:t>
            </a:r>
          </a:p>
        </p:txBody>
      </p:sp>
      <p:sp>
        <p:nvSpPr>
          <p:cNvPr id="34" name="文本框 33">
            <a:extLst>
              <a:ext uri="{FF2B5EF4-FFF2-40B4-BE49-F238E27FC236}">
                <a16:creationId xmlns:a16="http://schemas.microsoft.com/office/drawing/2014/main" id="{5E953326-FE2D-B74D-9262-C1A6A0B1EB36}"/>
              </a:ext>
            </a:extLst>
          </p:cNvPr>
          <p:cNvSpPr txBox="1"/>
          <p:nvPr/>
        </p:nvSpPr>
        <p:spPr>
          <a:xfrm>
            <a:off x="9177264" y="4081582"/>
            <a:ext cx="1189562"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prstClr val="white"/>
                </a:solidFill>
                <a:effectLst/>
                <a:uLnTx/>
                <a:uFillTx/>
                <a:cs typeface="+mn-ea"/>
                <a:sym typeface="+mn-lt"/>
              </a:rPr>
              <a:t>请输入标题</a:t>
            </a:r>
          </a:p>
        </p:txBody>
      </p:sp>
      <p:grpSp>
        <p:nvGrpSpPr>
          <p:cNvPr id="35" name="Group 114">
            <a:extLst>
              <a:ext uri="{FF2B5EF4-FFF2-40B4-BE49-F238E27FC236}">
                <a16:creationId xmlns:a16="http://schemas.microsoft.com/office/drawing/2014/main" id="{23E23500-EF21-174B-940C-565153B13D28}"/>
              </a:ext>
            </a:extLst>
          </p:cNvPr>
          <p:cNvGrpSpPr/>
          <p:nvPr/>
        </p:nvGrpSpPr>
        <p:grpSpPr>
          <a:xfrm>
            <a:off x="9494233" y="3325656"/>
            <a:ext cx="555625" cy="555625"/>
            <a:chOff x="654050" y="1917700"/>
            <a:chExt cx="555625" cy="555625"/>
          </a:xfrm>
          <a:solidFill>
            <a:schemeClr val="bg1"/>
          </a:solidFill>
        </p:grpSpPr>
        <p:sp>
          <p:nvSpPr>
            <p:cNvPr id="36" name="Freeform 81">
              <a:extLst>
                <a:ext uri="{FF2B5EF4-FFF2-40B4-BE49-F238E27FC236}">
                  <a16:creationId xmlns:a16="http://schemas.microsoft.com/office/drawing/2014/main" id="{7D870148-F412-0C4B-89F8-9989042C5EDE}"/>
                </a:ext>
              </a:extLst>
            </p:cNvPr>
            <p:cNvSpPr>
              <a:spLocks noEditPoints="1"/>
            </p:cNvSpPr>
            <p:nvPr/>
          </p:nvSpPr>
          <p:spPr bwMode="auto">
            <a:xfrm>
              <a:off x="654050" y="1917700"/>
              <a:ext cx="555625" cy="555625"/>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7" name="Freeform 82">
              <a:extLst>
                <a:ext uri="{FF2B5EF4-FFF2-40B4-BE49-F238E27FC236}">
                  <a16:creationId xmlns:a16="http://schemas.microsoft.com/office/drawing/2014/main" id="{BA0E393E-BBEB-894A-8534-D9B06F28F670}"/>
                </a:ext>
              </a:extLst>
            </p:cNvPr>
            <p:cNvSpPr>
              <a:spLocks noEditPoints="1"/>
            </p:cNvSpPr>
            <p:nvPr/>
          </p:nvSpPr>
          <p:spPr bwMode="auto">
            <a:xfrm>
              <a:off x="869950" y="1979613"/>
              <a:ext cx="277813" cy="277812"/>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8" name="Freeform 83">
              <a:extLst>
                <a:ext uri="{FF2B5EF4-FFF2-40B4-BE49-F238E27FC236}">
                  <a16:creationId xmlns:a16="http://schemas.microsoft.com/office/drawing/2014/main" id="{09B0778D-21E2-C74D-882D-64DB41D8C018}"/>
                </a:ext>
              </a:extLst>
            </p:cNvPr>
            <p:cNvSpPr>
              <a:spLocks/>
            </p:cNvSpPr>
            <p:nvPr/>
          </p:nvSpPr>
          <p:spPr bwMode="auto">
            <a:xfrm>
              <a:off x="952500" y="2105025"/>
              <a:ext cx="112713" cy="26987"/>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39" name="文本框 38">
            <a:extLst>
              <a:ext uri="{FF2B5EF4-FFF2-40B4-BE49-F238E27FC236}">
                <a16:creationId xmlns:a16="http://schemas.microsoft.com/office/drawing/2014/main" id="{A246F51C-7F6A-0E4B-B13E-BB2F344D9381}"/>
              </a:ext>
            </a:extLst>
          </p:cNvPr>
          <p:cNvSpPr txBox="1"/>
          <p:nvPr/>
        </p:nvSpPr>
        <p:spPr>
          <a:xfrm>
            <a:off x="1525575" y="1261371"/>
            <a:ext cx="269817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00A0E9"/>
                </a:solidFill>
                <a:effectLst/>
                <a:latin typeface="FZLanTingHei-M-GBK"/>
              </a:rPr>
              <a:t>什么是物联网？</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41" name="文本框 40">
            <a:extLst>
              <a:ext uri="{FF2B5EF4-FFF2-40B4-BE49-F238E27FC236}">
                <a16:creationId xmlns:a16="http://schemas.microsoft.com/office/drawing/2014/main" id="{A0BAF0AF-4083-2846-BB97-95EF48EDC195}"/>
              </a:ext>
            </a:extLst>
          </p:cNvPr>
          <p:cNvSpPr txBox="1"/>
          <p:nvPr/>
        </p:nvSpPr>
        <p:spPr>
          <a:xfrm>
            <a:off x="4174259" y="949710"/>
            <a:ext cx="5503265" cy="1323439"/>
          </a:xfrm>
          <a:prstGeom prst="rect">
            <a:avLst/>
          </a:prstGeom>
          <a:noFill/>
        </p:spPr>
        <p:txBody>
          <a:bodyPr wrap="square" rtlCol="0">
            <a:spAutoFit/>
          </a:bodyPr>
          <a:lstStyle/>
          <a:p>
            <a:r>
              <a:rPr lang="zh-CN" altLang="en-US" sz="2000" dirty="0">
                <a:solidFill>
                  <a:srgbClr val="000000"/>
                </a:solidFill>
                <a:effectLst/>
                <a:latin typeface="华光仿宋二_CNKI" panose="02000500000000000000" pitchFamily="2" charset="-122"/>
                <a:ea typeface="华光仿宋二_CNKI" panose="02000500000000000000" pitchFamily="2" charset="-122"/>
              </a:rPr>
              <a:t>通过射频识别技术结合互联网技术，再结合传感器、全球定位系统，还有一些其他的感应设备，最后通过激光扫描对标签进行识别得到信息的一种网络</a:t>
            </a:r>
            <a:endParaRPr kumimoji="1" lang="zh-CN" altLang="en-US" sz="2000" b="0" i="0" u="none" strike="noStrike" kern="1200" cap="none" spc="0" normalizeH="0" baseline="0" noProof="0" dirty="0">
              <a:ln>
                <a:noFill/>
              </a:ln>
              <a:solidFill>
                <a:prstClr val="black">
                  <a:lumMod val="50000"/>
                  <a:lumOff val="50000"/>
                </a:prstClr>
              </a:solidFill>
              <a:effectLst/>
              <a:uLnTx/>
              <a:uFillTx/>
              <a:latin typeface="华光仿宋二_CNKI" panose="02000500000000000000" pitchFamily="2" charset="-122"/>
              <a:ea typeface="华光仿宋二_CNKI" panose="02000500000000000000" pitchFamily="2" charset="-122"/>
              <a:cs typeface="+mn-ea"/>
              <a:sym typeface="+mn-lt"/>
            </a:endParaRP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3" name="文本框 42">
            <a:extLst>
              <a:ext uri="{FF2B5EF4-FFF2-40B4-BE49-F238E27FC236}">
                <a16:creationId xmlns:a16="http://schemas.microsoft.com/office/drawing/2014/main" id="{690EB16A-2A24-0BE2-C2D4-E2820DF1BE19}"/>
              </a:ext>
            </a:extLst>
          </p:cNvPr>
          <p:cNvSpPr txBox="1"/>
          <p:nvPr/>
        </p:nvSpPr>
        <p:spPr>
          <a:xfrm>
            <a:off x="785926" y="2658082"/>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00A0E9"/>
                </a:solidFill>
                <a:effectLst/>
                <a:latin typeface="FZLanTingHei-M-GBK"/>
              </a:rPr>
              <a:t>物联网的关键技术</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68" name="矩形 67">
            <a:extLst>
              <a:ext uri="{FF2B5EF4-FFF2-40B4-BE49-F238E27FC236}">
                <a16:creationId xmlns:a16="http://schemas.microsoft.com/office/drawing/2014/main" id="{509E4317-29B4-93AE-3137-23EA5202B737}"/>
              </a:ext>
            </a:extLst>
          </p:cNvPr>
          <p:cNvSpPr/>
          <p:nvPr/>
        </p:nvSpPr>
        <p:spPr>
          <a:xfrm>
            <a:off x="5031527" y="3512982"/>
            <a:ext cx="2128945" cy="282364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73" name="文本框 72">
            <a:extLst>
              <a:ext uri="{FF2B5EF4-FFF2-40B4-BE49-F238E27FC236}">
                <a16:creationId xmlns:a16="http://schemas.microsoft.com/office/drawing/2014/main" id="{23653084-DCD7-6825-17A3-CA7C17E5CF0A}"/>
              </a:ext>
            </a:extLst>
          </p:cNvPr>
          <p:cNvSpPr txBox="1"/>
          <p:nvPr/>
        </p:nvSpPr>
        <p:spPr>
          <a:xfrm>
            <a:off x="5063095" y="4656183"/>
            <a:ext cx="1461666" cy="1185324"/>
          </a:xfrm>
          <a:prstGeom prst="rect">
            <a:avLst/>
          </a:prstGeom>
          <a:noFill/>
        </p:spPr>
        <p:txBody>
          <a:bodyPr wrap="square" rtlCol="0">
            <a:spAutoFit/>
          </a:bodyPr>
          <a:lstStyle/>
          <a:p>
            <a:pPr lvl="0">
              <a:lnSpc>
                <a:spcPct val="130000"/>
              </a:lnSpc>
              <a:defRPr/>
            </a:pPr>
            <a:r>
              <a:rPr kumimoji="1" lang="zh-CN" altLang="en-US" sz="1400" dirty="0">
                <a:solidFill>
                  <a:prstClr val="white">
                    <a:lumMod val="50000"/>
                  </a:prstClr>
                </a:solidFill>
                <a:cs typeface="+mn-ea"/>
                <a:sym typeface="+mn-lt"/>
              </a:rPr>
              <a:t>过传感器识别 </a:t>
            </a:r>
            <a:r>
              <a:rPr kumimoji="1" lang="en-US" altLang="zh-CN" sz="1400" dirty="0">
                <a:solidFill>
                  <a:prstClr val="white">
                    <a:lumMod val="50000"/>
                  </a:prstClr>
                </a:solidFill>
                <a:cs typeface="+mn-ea"/>
                <a:sym typeface="+mn-lt"/>
              </a:rPr>
              <a:t>RFID </a:t>
            </a:r>
            <a:r>
              <a:rPr kumimoji="1" lang="zh-CN" altLang="en-US" sz="1400" dirty="0">
                <a:solidFill>
                  <a:prstClr val="white">
                    <a:lumMod val="50000"/>
                  </a:prstClr>
                </a:solidFill>
                <a:cs typeface="+mn-ea"/>
                <a:sym typeface="+mn-lt"/>
              </a:rPr>
              <a:t>标签，得到 </a:t>
            </a:r>
            <a:r>
              <a:rPr kumimoji="1" lang="en-US" altLang="zh-CN" sz="1400" dirty="0">
                <a:solidFill>
                  <a:prstClr val="white">
                    <a:lumMod val="50000"/>
                  </a:prstClr>
                </a:solidFill>
                <a:cs typeface="+mn-ea"/>
                <a:sym typeface="+mn-lt"/>
              </a:rPr>
              <a:t>RFID </a:t>
            </a:r>
            <a:r>
              <a:rPr kumimoji="1" lang="zh-CN" altLang="en-US" sz="1400" dirty="0">
                <a:solidFill>
                  <a:prstClr val="white">
                    <a:lumMod val="50000"/>
                  </a:prstClr>
                </a:solidFill>
                <a:cs typeface="+mn-ea"/>
                <a:sym typeface="+mn-lt"/>
              </a:rPr>
              <a:t>标签里面的信息</a:t>
            </a:r>
            <a:endParaRPr kumimoji="1" lang="zh-CN" altLang="en-US" sz="140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74" name="文本框 73">
            <a:extLst>
              <a:ext uri="{FF2B5EF4-FFF2-40B4-BE49-F238E27FC236}">
                <a16:creationId xmlns:a16="http://schemas.microsoft.com/office/drawing/2014/main" id="{CD674F62-FC55-0FF0-9C88-8622C6EE056E}"/>
              </a:ext>
            </a:extLst>
          </p:cNvPr>
          <p:cNvSpPr txBox="1"/>
          <p:nvPr/>
        </p:nvSpPr>
        <p:spPr>
          <a:xfrm>
            <a:off x="5159101" y="4317868"/>
            <a:ext cx="1426311" cy="369332"/>
          </a:xfrm>
          <a:prstGeom prst="rect">
            <a:avLst/>
          </a:prstGeom>
          <a:noFill/>
        </p:spPr>
        <p:txBody>
          <a:bodyPr wrap="square" rtlCol="0">
            <a:spAutoFit/>
          </a:bodyPr>
          <a:lstStyle/>
          <a:p>
            <a:r>
              <a:rPr lang="zh-CN" altLang="en-US" sz="1800" dirty="0">
                <a:solidFill>
                  <a:srgbClr val="000000"/>
                </a:solidFill>
                <a:effectLst/>
                <a:latin typeface="FZShuSong-Z01S"/>
              </a:rPr>
              <a:t>传感器技术</a:t>
            </a:r>
            <a:endParaRPr kumimoji="1" lang="zh-CN" altLang="en-US" b="0" i="0" u="none" strike="noStrike" kern="1200" cap="none" spc="0" normalizeH="0" baseline="0" noProof="0" dirty="0">
              <a:ln>
                <a:noFill/>
              </a:ln>
              <a:solidFill>
                <a:srgbClr val="44546A"/>
              </a:solidFill>
              <a:effectLst/>
              <a:uLnTx/>
              <a:uFillTx/>
              <a:cs typeface="+mn-ea"/>
              <a:sym typeface="+mn-lt"/>
            </a:endParaRPr>
          </a:p>
        </p:txBody>
      </p:sp>
      <p:sp>
        <p:nvSpPr>
          <p:cNvPr id="103" name="矩形 102">
            <a:extLst>
              <a:ext uri="{FF2B5EF4-FFF2-40B4-BE49-F238E27FC236}">
                <a16:creationId xmlns:a16="http://schemas.microsoft.com/office/drawing/2014/main" id="{AB34662D-EC13-5DB9-8213-6CEA7C1F1ECB}"/>
              </a:ext>
            </a:extLst>
          </p:cNvPr>
          <p:cNvSpPr/>
          <p:nvPr/>
        </p:nvSpPr>
        <p:spPr>
          <a:xfrm>
            <a:off x="7990363" y="3557188"/>
            <a:ext cx="2091063" cy="282364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08" name="文本框 107">
            <a:extLst>
              <a:ext uri="{FF2B5EF4-FFF2-40B4-BE49-F238E27FC236}">
                <a16:creationId xmlns:a16="http://schemas.microsoft.com/office/drawing/2014/main" id="{628D5C9C-28D9-283E-BAC8-BEE6D6CECC17}"/>
              </a:ext>
            </a:extLst>
          </p:cNvPr>
          <p:cNvSpPr txBox="1"/>
          <p:nvPr/>
        </p:nvSpPr>
        <p:spPr>
          <a:xfrm>
            <a:off x="8021931" y="4700389"/>
            <a:ext cx="1461666" cy="1465401"/>
          </a:xfrm>
          <a:prstGeom prst="rect">
            <a:avLst/>
          </a:prstGeom>
          <a:noFill/>
        </p:spPr>
        <p:txBody>
          <a:bodyPr wrap="square" rtlCol="0">
            <a:spAutoFit/>
          </a:bodyPr>
          <a:lstStyle/>
          <a:p>
            <a:pPr lvl="0">
              <a:lnSpc>
                <a:spcPct val="130000"/>
              </a:lnSpc>
              <a:defRPr/>
            </a:pPr>
            <a:r>
              <a:rPr kumimoji="1" lang="zh-CN" altLang="en-US" sz="1400" dirty="0">
                <a:solidFill>
                  <a:prstClr val="white">
                    <a:lumMod val="50000"/>
                  </a:prstClr>
                </a:solidFill>
                <a:cs typeface="+mn-ea"/>
                <a:sym typeface="+mn-lt"/>
              </a:rPr>
              <a:t>物品嵌入 </a:t>
            </a:r>
            <a:r>
              <a:rPr kumimoji="1" lang="en-US" altLang="zh-CN" sz="1400" dirty="0">
                <a:solidFill>
                  <a:prstClr val="white">
                    <a:lumMod val="50000"/>
                  </a:prstClr>
                </a:solidFill>
                <a:cs typeface="+mn-ea"/>
                <a:sym typeface="+mn-lt"/>
              </a:rPr>
              <a:t>RFID </a:t>
            </a:r>
            <a:r>
              <a:rPr kumimoji="1" lang="zh-CN" altLang="en-US" sz="1400" dirty="0">
                <a:solidFill>
                  <a:prstClr val="white">
                    <a:lumMod val="50000"/>
                  </a:prstClr>
                </a:solidFill>
                <a:cs typeface="+mn-ea"/>
                <a:sym typeface="+mn-lt"/>
              </a:rPr>
              <a:t>标签以后要和相关设备协作运行，才会使得物品连上网络</a:t>
            </a:r>
            <a:endParaRPr kumimoji="1" lang="zh-CN" altLang="en-US" sz="140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109" name="文本框 108">
            <a:extLst>
              <a:ext uri="{FF2B5EF4-FFF2-40B4-BE49-F238E27FC236}">
                <a16:creationId xmlns:a16="http://schemas.microsoft.com/office/drawing/2014/main" id="{082A80A3-269A-B3AA-55FF-8777A8C13047}"/>
              </a:ext>
            </a:extLst>
          </p:cNvPr>
          <p:cNvSpPr txBox="1"/>
          <p:nvPr/>
        </p:nvSpPr>
        <p:spPr>
          <a:xfrm>
            <a:off x="7958795" y="4351176"/>
            <a:ext cx="2091063" cy="369332"/>
          </a:xfrm>
          <a:prstGeom prst="rect">
            <a:avLst/>
          </a:prstGeom>
          <a:noFill/>
        </p:spPr>
        <p:txBody>
          <a:bodyPr wrap="square" rtlCol="0">
            <a:spAutoFit/>
          </a:bodyPr>
          <a:lstStyle/>
          <a:p>
            <a:pPr lvl="0" algn="dist">
              <a:defRPr/>
            </a:pPr>
            <a:r>
              <a:rPr lang="zh-CN" altLang="en-US" sz="1800" dirty="0">
                <a:solidFill>
                  <a:srgbClr val="000000"/>
                </a:solidFill>
                <a:effectLst/>
                <a:latin typeface="FZShuSong-Z01S"/>
              </a:rPr>
              <a:t>嵌入式系统技术</a:t>
            </a:r>
            <a:endParaRPr kumimoji="1" lang="zh-CN" altLang="en-US" b="0"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221872025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circle(in)">
                                      <p:cBhvr>
                                        <p:cTn id="7" dur="20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circle(in)">
                                      <p:cBhvr>
                                        <p:cTn id="12" dur="2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circle(in)">
                                      <p:cBhvr>
                                        <p:cTn id="17" dur="20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randombar(horizontal)">
                                      <p:cBhvr>
                                        <p:cTn id="33" dur="500"/>
                                        <p:tgtEl>
                                          <p:spTgt spid="73"/>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randombar(horizontal)">
                                      <p:cBhvr>
                                        <p:cTn id="36" dur="500"/>
                                        <p:tgtEl>
                                          <p:spTgt spid="68"/>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randombar(horizontal)">
                                      <p:cBhvr>
                                        <p:cTn id="39" dur="500"/>
                                        <p:tgtEl>
                                          <p:spTgt spid="74"/>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108"/>
                                        </p:tgtEl>
                                        <p:attrNameLst>
                                          <p:attrName>style.visibility</p:attrName>
                                        </p:attrNameLst>
                                      </p:cBhvr>
                                      <p:to>
                                        <p:strVal val="visible"/>
                                      </p:to>
                                    </p:set>
                                    <p:animEffect transition="in" filter="randombar(horizontal)">
                                      <p:cBhvr>
                                        <p:cTn id="44" dur="500"/>
                                        <p:tgtEl>
                                          <p:spTgt spid="108"/>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randombar(horizontal)">
                                      <p:cBhvr>
                                        <p:cTn id="47" dur="500"/>
                                        <p:tgtEl>
                                          <p:spTgt spid="103"/>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09"/>
                                        </p:tgtEl>
                                        <p:attrNameLst>
                                          <p:attrName>style.visibility</p:attrName>
                                        </p:attrNameLst>
                                      </p:cBhvr>
                                      <p:to>
                                        <p:strVal val="visible"/>
                                      </p:to>
                                    </p:set>
                                    <p:animEffect transition="in" filter="randombar(horizontal)">
                                      <p:cBhvr>
                                        <p:cTn id="50"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39" grpId="0"/>
      <p:bldP spid="41" grpId="0"/>
      <p:bldP spid="43" grpId="0"/>
      <p:bldP spid="68" grpId="0" animBg="1"/>
      <p:bldP spid="73" grpId="0"/>
      <p:bldP spid="74" grpId="0"/>
      <p:bldP spid="103" grpId="0" animBg="1"/>
      <p:bldP spid="108" grpId="0"/>
      <p:bldP spid="10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1107996" cy="461665"/>
          </a:xfrm>
          <a:prstGeom prst="rect">
            <a:avLst/>
          </a:prstGeom>
          <a:noFill/>
        </p:spPr>
        <p:txBody>
          <a:bodyPr wrap="none" rtlCol="0">
            <a:spAutoFit/>
          </a:bodyPr>
          <a:lstStyle/>
          <a:p>
            <a:pPr lvl="0">
              <a:defRPr/>
            </a:pPr>
            <a:r>
              <a:rPr lang="zh-CN" altLang="en-US" sz="2400" dirty="0">
                <a:solidFill>
                  <a:srgbClr val="00A0E9"/>
                </a:solidFill>
                <a:latin typeface="FZLanTingHei-M-GBK"/>
              </a:rPr>
              <a:t>物联网</a:t>
            </a:r>
            <a:endParaRPr kumimoji="1" lang="zh-CN" altLang="en-US" sz="2000" b="0" i="0" u="none" strike="noStrike" kern="1200" cap="none" spc="0" normalizeH="0" baseline="0" noProof="0" dirty="0">
              <a:ln>
                <a:noFill/>
              </a:ln>
              <a:solidFill>
                <a:srgbClr val="44546A"/>
              </a:solidFill>
              <a:effectLst/>
              <a:uLnTx/>
              <a:uFillTx/>
              <a:cs typeface="+mn-ea"/>
              <a:sym typeface="+mn-lt"/>
            </a:endParaRPr>
          </a:p>
        </p:txBody>
      </p:sp>
      <p:grpSp>
        <p:nvGrpSpPr>
          <p:cNvPr id="44" name="组合 43">
            <a:extLst>
              <a:ext uri="{FF2B5EF4-FFF2-40B4-BE49-F238E27FC236}">
                <a16:creationId xmlns:a16="http://schemas.microsoft.com/office/drawing/2014/main" id="{27F92DE7-27A0-4D94-B715-0C4DC286CB14}"/>
              </a:ext>
            </a:extLst>
          </p:cNvPr>
          <p:cNvGrpSpPr/>
          <p:nvPr/>
        </p:nvGrpSpPr>
        <p:grpSpPr>
          <a:xfrm>
            <a:off x="665920" y="772142"/>
            <a:ext cx="10345972" cy="3200418"/>
            <a:chOff x="874713" y="984148"/>
            <a:chExt cx="5047369" cy="1447168"/>
          </a:xfrm>
        </p:grpSpPr>
        <p:sp>
          <p:nvSpPr>
            <p:cNvPr id="48" name="矩形 47">
              <a:extLst>
                <a:ext uri="{FF2B5EF4-FFF2-40B4-BE49-F238E27FC236}">
                  <a16:creationId xmlns:a16="http://schemas.microsoft.com/office/drawing/2014/main" id="{E7E2A206-2D55-466B-BE55-F419385BA39F}"/>
                </a:ext>
              </a:extLst>
            </p:cNvPr>
            <p:cNvSpPr/>
            <p:nvPr/>
          </p:nvSpPr>
          <p:spPr>
            <a:xfrm>
              <a:off x="874713" y="984148"/>
              <a:ext cx="5047369" cy="1447168"/>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49" name="椭圆 34">
              <a:extLst>
                <a:ext uri="{FF2B5EF4-FFF2-40B4-BE49-F238E27FC236}">
                  <a16:creationId xmlns:a16="http://schemas.microsoft.com/office/drawing/2014/main" id="{8D39BF85-4A4D-4266-B5D9-BEAAD3CAC3BD}"/>
                </a:ext>
              </a:extLst>
            </p:cNvPr>
            <p:cNvSpPr/>
            <p:nvPr/>
          </p:nvSpPr>
          <p:spPr>
            <a:xfrm>
              <a:off x="5200650" y="2065550"/>
              <a:ext cx="586015" cy="365766"/>
            </a:xfrm>
            <a:custGeom>
              <a:avLst/>
              <a:gdLst>
                <a:gd name="connsiteX0" fmla="*/ 509262 w 608697"/>
                <a:gd name="connsiteY0" fmla="*/ 287324 h 379924"/>
                <a:gd name="connsiteX1" fmla="*/ 488226 w 608697"/>
                <a:gd name="connsiteY1" fmla="*/ 308258 h 379924"/>
                <a:gd name="connsiteX2" fmla="*/ 509262 w 608697"/>
                <a:gd name="connsiteY2" fmla="*/ 329266 h 379924"/>
                <a:gd name="connsiteX3" fmla="*/ 530223 w 608697"/>
                <a:gd name="connsiteY3" fmla="*/ 308258 h 379924"/>
                <a:gd name="connsiteX4" fmla="*/ 509262 w 608697"/>
                <a:gd name="connsiteY4" fmla="*/ 287324 h 379924"/>
                <a:gd name="connsiteX5" fmla="*/ 442648 w 608697"/>
                <a:gd name="connsiteY5" fmla="*/ 287324 h 379924"/>
                <a:gd name="connsiteX6" fmla="*/ 421687 w 608697"/>
                <a:gd name="connsiteY6" fmla="*/ 308332 h 379924"/>
                <a:gd name="connsiteX7" fmla="*/ 442648 w 608697"/>
                <a:gd name="connsiteY7" fmla="*/ 329266 h 379924"/>
                <a:gd name="connsiteX8" fmla="*/ 463684 w 608697"/>
                <a:gd name="connsiteY8" fmla="*/ 308332 h 379924"/>
                <a:gd name="connsiteX9" fmla="*/ 442648 w 608697"/>
                <a:gd name="connsiteY9" fmla="*/ 287324 h 379924"/>
                <a:gd name="connsiteX10" fmla="*/ 380436 w 608697"/>
                <a:gd name="connsiteY10" fmla="*/ 284940 h 379924"/>
                <a:gd name="connsiteX11" fmla="*/ 380436 w 608697"/>
                <a:gd name="connsiteY11" fmla="*/ 332469 h 379924"/>
                <a:gd name="connsiteX12" fmla="*/ 399457 w 608697"/>
                <a:gd name="connsiteY12" fmla="*/ 332469 h 379924"/>
                <a:gd name="connsiteX13" fmla="*/ 399457 w 608697"/>
                <a:gd name="connsiteY13" fmla="*/ 284940 h 379924"/>
                <a:gd name="connsiteX14" fmla="*/ 114131 w 608697"/>
                <a:gd name="connsiteY14" fmla="*/ 199418 h 379924"/>
                <a:gd name="connsiteX15" fmla="*/ 171196 w 608697"/>
                <a:gd name="connsiteY15" fmla="*/ 199418 h 379924"/>
                <a:gd name="connsiteX16" fmla="*/ 437501 w 608697"/>
                <a:gd name="connsiteY16" fmla="*/ 199418 h 379924"/>
                <a:gd name="connsiteX17" fmla="*/ 494566 w 608697"/>
                <a:gd name="connsiteY17" fmla="*/ 199418 h 379924"/>
                <a:gd name="connsiteX18" fmla="*/ 513588 w 608697"/>
                <a:gd name="connsiteY18" fmla="*/ 218415 h 379924"/>
                <a:gd name="connsiteX19" fmla="*/ 608697 w 608697"/>
                <a:gd name="connsiteY19" fmla="*/ 360927 h 379924"/>
                <a:gd name="connsiteX20" fmla="*/ 589675 w 608697"/>
                <a:gd name="connsiteY20" fmla="*/ 379924 h 379924"/>
                <a:gd name="connsiteX21" fmla="*/ 19022 w 608697"/>
                <a:gd name="connsiteY21" fmla="*/ 379924 h 379924"/>
                <a:gd name="connsiteX22" fmla="*/ 0 w 608697"/>
                <a:gd name="connsiteY22" fmla="*/ 360927 h 379924"/>
                <a:gd name="connsiteX23" fmla="*/ 95109 w 608697"/>
                <a:gd name="connsiteY23" fmla="*/ 218415 h 379924"/>
                <a:gd name="connsiteX24" fmla="*/ 114131 w 608697"/>
                <a:gd name="connsiteY24" fmla="*/ 199418 h 379924"/>
                <a:gd name="connsiteX25" fmla="*/ 190214 w 608697"/>
                <a:gd name="connsiteY25" fmla="*/ 0 h 379924"/>
                <a:gd name="connsiteX26" fmla="*/ 418484 w 608697"/>
                <a:gd name="connsiteY26" fmla="*/ 0 h 379924"/>
                <a:gd name="connsiteX27" fmla="*/ 437506 w 608697"/>
                <a:gd name="connsiteY27" fmla="*/ 18997 h 379924"/>
                <a:gd name="connsiteX28" fmla="*/ 437506 w 608697"/>
                <a:gd name="connsiteY28" fmla="*/ 180436 h 379924"/>
                <a:gd name="connsiteX29" fmla="*/ 171192 w 608697"/>
                <a:gd name="connsiteY29" fmla="*/ 180436 h 379924"/>
                <a:gd name="connsiteX30" fmla="*/ 171192 w 608697"/>
                <a:gd name="connsiteY30" fmla="*/ 18997 h 379924"/>
                <a:gd name="connsiteX31" fmla="*/ 190214 w 608697"/>
                <a:gd name="connsiteY31" fmla="*/ 0 h 37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8697" h="379924">
                  <a:moveTo>
                    <a:pt x="509262" y="287324"/>
                  </a:moveTo>
                  <a:cubicBezTo>
                    <a:pt x="497625" y="287324"/>
                    <a:pt x="488226" y="296711"/>
                    <a:pt x="488226" y="308258"/>
                  </a:cubicBezTo>
                  <a:cubicBezTo>
                    <a:pt x="488226" y="319879"/>
                    <a:pt x="497625" y="329266"/>
                    <a:pt x="509262" y="329266"/>
                  </a:cubicBezTo>
                  <a:cubicBezTo>
                    <a:pt x="520824" y="329266"/>
                    <a:pt x="530223" y="319879"/>
                    <a:pt x="530223" y="308258"/>
                  </a:cubicBezTo>
                  <a:cubicBezTo>
                    <a:pt x="530223" y="296711"/>
                    <a:pt x="520824" y="287324"/>
                    <a:pt x="509262" y="287324"/>
                  </a:cubicBezTo>
                  <a:close/>
                  <a:moveTo>
                    <a:pt x="442648" y="287324"/>
                  </a:moveTo>
                  <a:cubicBezTo>
                    <a:pt x="431086" y="287324"/>
                    <a:pt x="421687" y="296711"/>
                    <a:pt x="421687" y="308332"/>
                  </a:cubicBezTo>
                  <a:cubicBezTo>
                    <a:pt x="421687" y="319879"/>
                    <a:pt x="431086" y="329266"/>
                    <a:pt x="442648" y="329266"/>
                  </a:cubicBezTo>
                  <a:cubicBezTo>
                    <a:pt x="454285" y="329266"/>
                    <a:pt x="463684" y="319879"/>
                    <a:pt x="463684" y="308332"/>
                  </a:cubicBezTo>
                  <a:cubicBezTo>
                    <a:pt x="463684" y="296711"/>
                    <a:pt x="454285" y="287324"/>
                    <a:pt x="442648" y="287324"/>
                  </a:cubicBezTo>
                  <a:close/>
                  <a:moveTo>
                    <a:pt x="380436" y="284940"/>
                  </a:moveTo>
                  <a:lnTo>
                    <a:pt x="380436" y="332469"/>
                  </a:lnTo>
                  <a:lnTo>
                    <a:pt x="399457" y="332469"/>
                  </a:lnTo>
                  <a:lnTo>
                    <a:pt x="399457" y="284940"/>
                  </a:lnTo>
                  <a:close/>
                  <a:moveTo>
                    <a:pt x="114131" y="199418"/>
                  </a:moveTo>
                  <a:lnTo>
                    <a:pt x="171196" y="199418"/>
                  </a:lnTo>
                  <a:lnTo>
                    <a:pt x="437501" y="199418"/>
                  </a:lnTo>
                  <a:lnTo>
                    <a:pt x="494566" y="199418"/>
                  </a:lnTo>
                  <a:cubicBezTo>
                    <a:pt x="505084" y="199418"/>
                    <a:pt x="505681" y="206942"/>
                    <a:pt x="513588" y="218415"/>
                  </a:cubicBezTo>
                  <a:lnTo>
                    <a:pt x="608697" y="360927"/>
                  </a:lnTo>
                  <a:cubicBezTo>
                    <a:pt x="608697" y="371431"/>
                    <a:pt x="608697" y="379924"/>
                    <a:pt x="589675" y="379924"/>
                  </a:cubicBezTo>
                  <a:lnTo>
                    <a:pt x="19022" y="379924"/>
                  </a:lnTo>
                  <a:cubicBezTo>
                    <a:pt x="0" y="379924"/>
                    <a:pt x="0" y="371431"/>
                    <a:pt x="0" y="360927"/>
                  </a:cubicBezTo>
                  <a:lnTo>
                    <a:pt x="95109" y="218415"/>
                  </a:lnTo>
                  <a:cubicBezTo>
                    <a:pt x="101450" y="208954"/>
                    <a:pt x="103613" y="199418"/>
                    <a:pt x="114131" y="199418"/>
                  </a:cubicBezTo>
                  <a:close/>
                  <a:moveTo>
                    <a:pt x="190214" y="0"/>
                  </a:moveTo>
                  <a:lnTo>
                    <a:pt x="418484" y="0"/>
                  </a:lnTo>
                  <a:cubicBezTo>
                    <a:pt x="429002" y="0"/>
                    <a:pt x="437506" y="8493"/>
                    <a:pt x="437506" y="18997"/>
                  </a:cubicBezTo>
                  <a:lnTo>
                    <a:pt x="437506" y="180436"/>
                  </a:lnTo>
                  <a:lnTo>
                    <a:pt x="171192" y="180436"/>
                  </a:lnTo>
                  <a:lnTo>
                    <a:pt x="171192" y="18997"/>
                  </a:lnTo>
                  <a:cubicBezTo>
                    <a:pt x="171192" y="8493"/>
                    <a:pt x="179696" y="0"/>
                    <a:pt x="19021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sp>
        <p:nvSpPr>
          <p:cNvPr id="46" name="矩形 45">
            <a:extLst>
              <a:ext uri="{FF2B5EF4-FFF2-40B4-BE49-F238E27FC236}">
                <a16:creationId xmlns:a16="http://schemas.microsoft.com/office/drawing/2014/main" id="{B88E73F1-66B4-4846-A4A5-322E02A5C6B8}"/>
              </a:ext>
            </a:extLst>
          </p:cNvPr>
          <p:cNvSpPr/>
          <p:nvPr/>
        </p:nvSpPr>
        <p:spPr>
          <a:xfrm>
            <a:off x="975360" y="1809930"/>
            <a:ext cx="9583941" cy="1526188"/>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rgbClr val="44546A"/>
                </a:solidFill>
                <a:cs typeface="+mn-ea"/>
                <a:sym typeface="+mn-lt"/>
              </a:rPr>
              <a:t>一</a:t>
            </a:r>
            <a:r>
              <a:rPr lang="zh-CN" altLang="en-US" sz="1600" dirty="0">
                <a:solidFill>
                  <a:srgbClr val="44546A"/>
                </a:solidFill>
                <a:cs typeface="+mn-ea"/>
                <a:sym typeface="+mn-lt"/>
              </a:rPr>
              <a:t>、金融服务从原本的以人为核心变成了面向物品为核心的金融服务</a:t>
            </a:r>
            <a:endParaRPr lang="en-US" altLang="zh-CN" sz="1600" dirty="0">
              <a:solidFill>
                <a:srgbClr val="44546A"/>
              </a:solidFill>
              <a:cs typeface="+mn-ea"/>
              <a:sym typeface="+mn-lt"/>
            </a:endParaRPr>
          </a:p>
          <a:p>
            <a:pPr>
              <a:lnSpc>
                <a:spcPct val="150000"/>
              </a:lnSpc>
            </a:pPr>
            <a:r>
              <a:rPr lang="zh-CN" altLang="en-US" sz="1600" dirty="0">
                <a:solidFill>
                  <a:srgbClr val="44546A"/>
                </a:solidFill>
                <a:cs typeface="+mn-ea"/>
                <a:sym typeface="+mn-lt"/>
              </a:rPr>
              <a:t>二、物联网金融技术和理念使商品社会的各类商品可以更加精细化地为人类提供智慧的金融服务</a:t>
            </a:r>
            <a:endParaRPr lang="en-US" altLang="zh-CN" sz="1600" dirty="0">
              <a:solidFill>
                <a:srgbClr val="44546A"/>
              </a:solidFill>
              <a:cs typeface="+mn-ea"/>
              <a:sym typeface="+mn-lt"/>
            </a:endParaRPr>
          </a:p>
          <a:p>
            <a:pPr>
              <a:lnSpc>
                <a:spcPct val="150000"/>
              </a:lnSpc>
            </a:pPr>
            <a:r>
              <a:rPr lang="zh-CN" altLang="en-US" sz="1600" dirty="0">
                <a:solidFill>
                  <a:srgbClr val="44546A"/>
                </a:solidFill>
                <a:cs typeface="+mn-ea"/>
                <a:sym typeface="+mn-lt"/>
              </a:rPr>
              <a:t>三、物联网金融可以借助物联网技术，整合商品经济的各类经济活动，实现金融的自动化和智能化</a:t>
            </a:r>
            <a:endParaRPr lang="en-US" altLang="zh-CN" sz="1600" dirty="0">
              <a:solidFill>
                <a:srgbClr val="44546A"/>
              </a:solidFill>
              <a:cs typeface="+mn-ea"/>
              <a:sym typeface="+mn-lt"/>
            </a:endParaRPr>
          </a:p>
          <a:p>
            <a:pPr>
              <a:lnSpc>
                <a:spcPct val="150000"/>
              </a:lnSpc>
            </a:pPr>
            <a:r>
              <a:rPr lang="zh-CN" altLang="en-US" sz="1600" dirty="0">
                <a:solidFill>
                  <a:srgbClr val="44546A"/>
                </a:solidFill>
                <a:cs typeface="+mn-ea"/>
                <a:sym typeface="+mn-lt"/>
              </a:rPr>
              <a:t>四、物联网金融和金融服务会创新融入整个物理世界</a:t>
            </a:r>
          </a:p>
        </p:txBody>
      </p:sp>
      <p:sp>
        <p:nvSpPr>
          <p:cNvPr id="47" name="矩形 46">
            <a:extLst>
              <a:ext uri="{FF2B5EF4-FFF2-40B4-BE49-F238E27FC236}">
                <a16:creationId xmlns:a16="http://schemas.microsoft.com/office/drawing/2014/main" id="{49075565-C71E-43A0-96B2-7237263EA75C}"/>
              </a:ext>
            </a:extLst>
          </p:cNvPr>
          <p:cNvSpPr/>
          <p:nvPr/>
        </p:nvSpPr>
        <p:spPr>
          <a:xfrm>
            <a:off x="975360" y="1098757"/>
            <a:ext cx="4203171" cy="461665"/>
          </a:xfrm>
          <a:prstGeom prst="rect">
            <a:avLst/>
          </a:prstGeom>
        </p:spPr>
        <p:txBody>
          <a:bodyPr wrap="square">
            <a:spAutoFit/>
            <a:scene3d>
              <a:camera prst="orthographicFront"/>
              <a:lightRig rig="threePt" dir="t"/>
            </a:scene3d>
            <a:sp3d contourW="12700"/>
          </a:bodyPr>
          <a:lstStyle/>
          <a:p>
            <a:r>
              <a:rPr lang="zh-CN" altLang="en-US" sz="2400" dirty="0">
                <a:solidFill>
                  <a:srgbClr val="44546A"/>
                </a:solidFill>
                <a:cs typeface="+mn-ea"/>
                <a:sym typeface="+mn-lt"/>
              </a:rPr>
              <a:t>物联网金融具有的特性</a:t>
            </a:r>
          </a:p>
        </p:txBody>
      </p:sp>
      <p:sp>
        <p:nvSpPr>
          <p:cNvPr id="55" name="矩形 54">
            <a:extLst>
              <a:ext uri="{FF2B5EF4-FFF2-40B4-BE49-F238E27FC236}">
                <a16:creationId xmlns:a16="http://schemas.microsoft.com/office/drawing/2014/main" id="{2DBE521C-D9E4-4A5C-A076-A82B9B493E13}"/>
              </a:ext>
            </a:extLst>
          </p:cNvPr>
          <p:cNvSpPr/>
          <p:nvPr/>
        </p:nvSpPr>
        <p:spPr>
          <a:xfrm>
            <a:off x="665920" y="4272617"/>
            <a:ext cx="10345973" cy="1813242"/>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56" name="椭圆 37">
            <a:extLst>
              <a:ext uri="{FF2B5EF4-FFF2-40B4-BE49-F238E27FC236}">
                <a16:creationId xmlns:a16="http://schemas.microsoft.com/office/drawing/2014/main" id="{2DC62873-085D-487E-8133-1F7F7E7F0EA1}"/>
              </a:ext>
            </a:extLst>
          </p:cNvPr>
          <p:cNvSpPr/>
          <p:nvPr/>
        </p:nvSpPr>
        <p:spPr>
          <a:xfrm>
            <a:off x="9448711" y="4488322"/>
            <a:ext cx="1056347" cy="623228"/>
          </a:xfrm>
          <a:custGeom>
            <a:avLst/>
            <a:gdLst>
              <a:gd name="T0" fmla="*/ 3531 w 3631"/>
              <a:gd name="T1" fmla="*/ 0 h 4067"/>
              <a:gd name="T2" fmla="*/ 1249 w 3631"/>
              <a:gd name="T3" fmla="*/ 0 h 4067"/>
              <a:gd name="T4" fmla="*/ 1178 w 3631"/>
              <a:gd name="T5" fmla="*/ 29 h 4067"/>
              <a:gd name="T6" fmla="*/ 29 w 3631"/>
              <a:gd name="T7" fmla="*/ 1179 h 4067"/>
              <a:gd name="T8" fmla="*/ 0 w 3631"/>
              <a:gd name="T9" fmla="*/ 1249 h 4067"/>
              <a:gd name="T10" fmla="*/ 0 w 3631"/>
              <a:gd name="T11" fmla="*/ 3967 h 4067"/>
              <a:gd name="T12" fmla="*/ 100 w 3631"/>
              <a:gd name="T13" fmla="*/ 4067 h 4067"/>
              <a:gd name="T14" fmla="*/ 3531 w 3631"/>
              <a:gd name="T15" fmla="*/ 4067 h 4067"/>
              <a:gd name="T16" fmla="*/ 3631 w 3631"/>
              <a:gd name="T17" fmla="*/ 3967 h 4067"/>
              <a:gd name="T18" fmla="*/ 3631 w 3631"/>
              <a:gd name="T19" fmla="*/ 100 h 4067"/>
              <a:gd name="T20" fmla="*/ 3531 w 3631"/>
              <a:gd name="T21" fmla="*/ 0 h 4067"/>
              <a:gd name="T22" fmla="*/ 2636 w 3631"/>
              <a:gd name="T23" fmla="*/ 1442 h 4067"/>
              <a:gd name="T24" fmla="*/ 2932 w 3631"/>
              <a:gd name="T25" fmla="*/ 1442 h 4067"/>
              <a:gd name="T26" fmla="*/ 2932 w 3631"/>
              <a:gd name="T27" fmla="*/ 449 h 4067"/>
              <a:gd name="T28" fmla="*/ 2998 w 3631"/>
              <a:gd name="T29" fmla="*/ 382 h 4067"/>
              <a:gd name="T30" fmla="*/ 3065 w 3631"/>
              <a:gd name="T31" fmla="*/ 449 h 4067"/>
              <a:gd name="T32" fmla="*/ 3065 w 3631"/>
              <a:gd name="T33" fmla="*/ 1509 h 4067"/>
              <a:gd name="T34" fmla="*/ 2998 w 3631"/>
              <a:gd name="T35" fmla="*/ 1575 h 4067"/>
              <a:gd name="T36" fmla="*/ 2636 w 3631"/>
              <a:gd name="T37" fmla="*/ 1575 h 4067"/>
              <a:gd name="T38" fmla="*/ 2569 w 3631"/>
              <a:gd name="T39" fmla="*/ 1509 h 4067"/>
              <a:gd name="T40" fmla="*/ 2636 w 3631"/>
              <a:gd name="T41" fmla="*/ 1442 h 4067"/>
              <a:gd name="T42" fmla="*/ 1966 w 3631"/>
              <a:gd name="T43" fmla="*/ 1442 h 4067"/>
              <a:gd name="T44" fmla="*/ 2262 w 3631"/>
              <a:gd name="T45" fmla="*/ 1442 h 4067"/>
              <a:gd name="T46" fmla="*/ 2262 w 3631"/>
              <a:gd name="T47" fmla="*/ 449 h 4067"/>
              <a:gd name="T48" fmla="*/ 2329 w 3631"/>
              <a:gd name="T49" fmla="*/ 382 h 4067"/>
              <a:gd name="T50" fmla="*/ 2395 w 3631"/>
              <a:gd name="T51" fmla="*/ 449 h 4067"/>
              <a:gd name="T52" fmla="*/ 2395 w 3631"/>
              <a:gd name="T53" fmla="*/ 1509 h 4067"/>
              <a:gd name="T54" fmla="*/ 2329 w 3631"/>
              <a:gd name="T55" fmla="*/ 1575 h 4067"/>
              <a:gd name="T56" fmla="*/ 1966 w 3631"/>
              <a:gd name="T57" fmla="*/ 1575 h 4067"/>
              <a:gd name="T58" fmla="*/ 1899 w 3631"/>
              <a:gd name="T59" fmla="*/ 1509 h 4067"/>
              <a:gd name="T60" fmla="*/ 1966 w 3631"/>
              <a:gd name="T61" fmla="*/ 1442 h 4067"/>
              <a:gd name="T62" fmla="*/ 1296 w 3631"/>
              <a:gd name="T63" fmla="*/ 1442 h 4067"/>
              <a:gd name="T64" fmla="*/ 1592 w 3631"/>
              <a:gd name="T65" fmla="*/ 1442 h 4067"/>
              <a:gd name="T66" fmla="*/ 1592 w 3631"/>
              <a:gd name="T67" fmla="*/ 449 h 4067"/>
              <a:gd name="T68" fmla="*/ 1659 w 3631"/>
              <a:gd name="T69" fmla="*/ 382 h 4067"/>
              <a:gd name="T70" fmla="*/ 1726 w 3631"/>
              <a:gd name="T71" fmla="*/ 449 h 4067"/>
              <a:gd name="T72" fmla="*/ 1726 w 3631"/>
              <a:gd name="T73" fmla="*/ 1509 h 4067"/>
              <a:gd name="T74" fmla="*/ 1659 w 3631"/>
              <a:gd name="T75" fmla="*/ 1575 h 4067"/>
              <a:gd name="T76" fmla="*/ 1296 w 3631"/>
              <a:gd name="T77" fmla="*/ 1575 h 4067"/>
              <a:gd name="T78" fmla="*/ 1230 w 3631"/>
              <a:gd name="T79" fmla="*/ 1509 h 4067"/>
              <a:gd name="T80" fmla="*/ 1296 w 3631"/>
              <a:gd name="T81" fmla="*/ 1442 h 4067"/>
              <a:gd name="T82" fmla="*/ 3121 w 3631"/>
              <a:gd name="T83" fmla="*/ 3413 h 4067"/>
              <a:gd name="T84" fmla="*/ 510 w 3631"/>
              <a:gd name="T85" fmla="*/ 3413 h 4067"/>
              <a:gd name="T86" fmla="*/ 510 w 3631"/>
              <a:gd name="T87" fmla="*/ 2126 h 4067"/>
              <a:gd name="T88" fmla="*/ 3121 w 3631"/>
              <a:gd name="T89" fmla="*/ 2126 h 4067"/>
              <a:gd name="T90" fmla="*/ 3121 w 3631"/>
              <a:gd name="T91" fmla="*/ 3413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31" h="4067">
                <a:moveTo>
                  <a:pt x="3531" y="0"/>
                </a:moveTo>
                <a:lnTo>
                  <a:pt x="1249" y="0"/>
                </a:lnTo>
                <a:cubicBezTo>
                  <a:pt x="1222" y="0"/>
                  <a:pt x="1197" y="11"/>
                  <a:pt x="1178" y="29"/>
                </a:cubicBezTo>
                <a:lnTo>
                  <a:pt x="29" y="1179"/>
                </a:lnTo>
                <a:cubicBezTo>
                  <a:pt x="10" y="1197"/>
                  <a:pt x="0" y="1223"/>
                  <a:pt x="0" y="1249"/>
                </a:cubicBezTo>
                <a:lnTo>
                  <a:pt x="0" y="3967"/>
                </a:lnTo>
                <a:cubicBezTo>
                  <a:pt x="0" y="4022"/>
                  <a:pt x="44" y="4067"/>
                  <a:pt x="100" y="4067"/>
                </a:cubicBezTo>
                <a:lnTo>
                  <a:pt x="3531" y="4067"/>
                </a:lnTo>
                <a:cubicBezTo>
                  <a:pt x="3586" y="4067"/>
                  <a:pt x="3631" y="4022"/>
                  <a:pt x="3631" y="3967"/>
                </a:cubicBezTo>
                <a:lnTo>
                  <a:pt x="3631" y="100"/>
                </a:lnTo>
                <a:cubicBezTo>
                  <a:pt x="3631" y="45"/>
                  <a:pt x="3586" y="0"/>
                  <a:pt x="3531" y="0"/>
                </a:cubicBezTo>
                <a:close/>
                <a:moveTo>
                  <a:pt x="2636" y="1442"/>
                </a:moveTo>
                <a:lnTo>
                  <a:pt x="2932" y="1442"/>
                </a:lnTo>
                <a:lnTo>
                  <a:pt x="2932" y="449"/>
                </a:lnTo>
                <a:cubicBezTo>
                  <a:pt x="2932" y="412"/>
                  <a:pt x="2961" y="382"/>
                  <a:pt x="2998" y="382"/>
                </a:cubicBezTo>
                <a:cubicBezTo>
                  <a:pt x="3035" y="382"/>
                  <a:pt x="3065" y="412"/>
                  <a:pt x="3065" y="449"/>
                </a:cubicBezTo>
                <a:lnTo>
                  <a:pt x="3065" y="1509"/>
                </a:lnTo>
                <a:cubicBezTo>
                  <a:pt x="3065" y="1546"/>
                  <a:pt x="3035" y="1575"/>
                  <a:pt x="2998" y="1575"/>
                </a:cubicBezTo>
                <a:lnTo>
                  <a:pt x="2636" y="1575"/>
                </a:lnTo>
                <a:cubicBezTo>
                  <a:pt x="2599" y="1575"/>
                  <a:pt x="2569" y="1546"/>
                  <a:pt x="2569" y="1509"/>
                </a:cubicBezTo>
                <a:cubicBezTo>
                  <a:pt x="2569" y="1472"/>
                  <a:pt x="2599" y="1442"/>
                  <a:pt x="2636" y="1442"/>
                </a:cubicBezTo>
                <a:close/>
                <a:moveTo>
                  <a:pt x="1966" y="1442"/>
                </a:moveTo>
                <a:lnTo>
                  <a:pt x="2262" y="1442"/>
                </a:lnTo>
                <a:lnTo>
                  <a:pt x="2262" y="449"/>
                </a:lnTo>
                <a:cubicBezTo>
                  <a:pt x="2262" y="412"/>
                  <a:pt x="2292" y="382"/>
                  <a:pt x="2329" y="382"/>
                </a:cubicBezTo>
                <a:cubicBezTo>
                  <a:pt x="2366" y="382"/>
                  <a:pt x="2395" y="412"/>
                  <a:pt x="2395" y="449"/>
                </a:cubicBezTo>
                <a:lnTo>
                  <a:pt x="2395" y="1509"/>
                </a:lnTo>
                <a:cubicBezTo>
                  <a:pt x="2395" y="1546"/>
                  <a:pt x="2366" y="1575"/>
                  <a:pt x="2329" y="1575"/>
                </a:cubicBezTo>
                <a:lnTo>
                  <a:pt x="1966" y="1575"/>
                </a:lnTo>
                <a:cubicBezTo>
                  <a:pt x="1929" y="1575"/>
                  <a:pt x="1899" y="1546"/>
                  <a:pt x="1899" y="1509"/>
                </a:cubicBezTo>
                <a:cubicBezTo>
                  <a:pt x="1899" y="1472"/>
                  <a:pt x="1929" y="1442"/>
                  <a:pt x="1966" y="1442"/>
                </a:cubicBezTo>
                <a:close/>
                <a:moveTo>
                  <a:pt x="1296" y="1442"/>
                </a:moveTo>
                <a:lnTo>
                  <a:pt x="1592" y="1442"/>
                </a:lnTo>
                <a:lnTo>
                  <a:pt x="1592" y="449"/>
                </a:lnTo>
                <a:cubicBezTo>
                  <a:pt x="1592" y="412"/>
                  <a:pt x="1622" y="382"/>
                  <a:pt x="1659" y="382"/>
                </a:cubicBezTo>
                <a:cubicBezTo>
                  <a:pt x="1696" y="382"/>
                  <a:pt x="1726" y="412"/>
                  <a:pt x="1726" y="449"/>
                </a:cubicBezTo>
                <a:lnTo>
                  <a:pt x="1726" y="1509"/>
                </a:lnTo>
                <a:cubicBezTo>
                  <a:pt x="1726" y="1546"/>
                  <a:pt x="1696" y="1575"/>
                  <a:pt x="1659" y="1575"/>
                </a:cubicBezTo>
                <a:lnTo>
                  <a:pt x="1296" y="1575"/>
                </a:lnTo>
                <a:cubicBezTo>
                  <a:pt x="1260" y="1575"/>
                  <a:pt x="1230" y="1546"/>
                  <a:pt x="1230" y="1509"/>
                </a:cubicBezTo>
                <a:cubicBezTo>
                  <a:pt x="1230" y="1472"/>
                  <a:pt x="1260" y="1442"/>
                  <a:pt x="1296" y="1442"/>
                </a:cubicBezTo>
                <a:close/>
                <a:moveTo>
                  <a:pt x="3121" y="3413"/>
                </a:moveTo>
                <a:lnTo>
                  <a:pt x="510" y="3413"/>
                </a:lnTo>
                <a:lnTo>
                  <a:pt x="510" y="2126"/>
                </a:lnTo>
                <a:lnTo>
                  <a:pt x="3121" y="2126"/>
                </a:lnTo>
                <a:lnTo>
                  <a:pt x="3121" y="3413"/>
                </a:ln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53" name="矩形 52">
            <a:extLst>
              <a:ext uri="{FF2B5EF4-FFF2-40B4-BE49-F238E27FC236}">
                <a16:creationId xmlns:a16="http://schemas.microsoft.com/office/drawing/2014/main" id="{B977920E-056C-4BFD-B6BE-D89B5C61773F}"/>
              </a:ext>
            </a:extLst>
          </p:cNvPr>
          <p:cNvSpPr/>
          <p:nvPr/>
        </p:nvSpPr>
        <p:spPr>
          <a:xfrm>
            <a:off x="665920" y="4903445"/>
            <a:ext cx="7944858" cy="799706"/>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dirty="0">
                <a:solidFill>
                  <a:srgbClr val="44546A"/>
                </a:solidFill>
                <a:cs typeface="+mn-ea"/>
                <a:sym typeface="+mn-lt"/>
              </a:rPr>
              <a:t>随着射频识别技术和传感器技术的普及和智能化，物联网将会成为下一个热点</a:t>
            </a:r>
          </a:p>
        </p:txBody>
      </p:sp>
      <p:sp>
        <p:nvSpPr>
          <p:cNvPr id="54" name="矩形 53">
            <a:extLst>
              <a:ext uri="{FF2B5EF4-FFF2-40B4-BE49-F238E27FC236}">
                <a16:creationId xmlns:a16="http://schemas.microsoft.com/office/drawing/2014/main" id="{FE50B48F-C01C-4CF2-9E30-9689603BCB2A}"/>
              </a:ext>
            </a:extLst>
          </p:cNvPr>
          <p:cNvSpPr/>
          <p:nvPr/>
        </p:nvSpPr>
        <p:spPr>
          <a:xfrm>
            <a:off x="750496" y="4389739"/>
            <a:ext cx="4133545" cy="497957"/>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400" dirty="0">
                <a:solidFill>
                  <a:srgbClr val="44546A"/>
                </a:solidFill>
                <a:cs typeface="+mn-ea"/>
                <a:sym typeface="+mn-lt"/>
              </a:rPr>
              <a:t>物联网的应用和趋势</a:t>
            </a:r>
          </a:p>
        </p:txBody>
      </p:sp>
      <p:pic>
        <p:nvPicPr>
          <p:cNvPr id="3" name="图片 2" descr="图表, 旭日形&#10;&#10;描述已自动生成">
            <a:extLst>
              <a:ext uri="{FF2B5EF4-FFF2-40B4-BE49-F238E27FC236}">
                <a16:creationId xmlns:a16="http://schemas.microsoft.com/office/drawing/2014/main" id="{FA9924F0-218B-0CA4-37F4-9AF81449F2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420716932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ppt_x"/>
                                          </p:val>
                                        </p:tav>
                                        <p:tav tm="100000">
                                          <p:val>
                                            <p:strVal val="#ppt_x"/>
                                          </p:val>
                                        </p:tav>
                                      </p:tavLst>
                                    </p:anim>
                                    <p:anim calcmode="lin" valueType="num">
                                      <p:cBhvr additive="base">
                                        <p:cTn id="1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ppt_x"/>
                                          </p:val>
                                        </p:tav>
                                        <p:tav tm="100000">
                                          <p:val>
                                            <p:strVal val="#ppt_x"/>
                                          </p:val>
                                        </p:tav>
                                      </p:tavLst>
                                    </p:anim>
                                    <p:anim calcmode="lin" valueType="num">
                                      <p:cBhvr additive="base">
                                        <p:cTn id="20"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53"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第四部分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04</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4699181" y="2921594"/>
            <a:ext cx="2723823" cy="1107996"/>
          </a:xfrm>
          <a:prstGeom prst="rect">
            <a:avLst/>
          </a:prstGeom>
          <a:noFill/>
        </p:spPr>
        <p:txBody>
          <a:bodyPr wrap="none" rtlCol="0">
            <a:spAutoFit/>
          </a:bodyPr>
          <a:lstStyle/>
          <a:p>
            <a:pPr lvl="0">
              <a:defRPr/>
            </a:pPr>
            <a:r>
              <a:rPr lang="zh-CN" altLang="en-US" sz="6600" dirty="0">
                <a:solidFill>
                  <a:srgbClr val="00A0E9"/>
                </a:solidFill>
                <a:latin typeface="Lantinghei SC"/>
              </a:rPr>
              <a:t>云计算</a:t>
            </a:r>
            <a:endParaRPr kumimoji="1" lang="zh-CN" altLang="en-US" sz="6600" b="0" i="0" u="none" strike="noStrike" kern="1200" cap="none" spc="0" normalizeH="0" baseline="0" noProof="0" dirty="0">
              <a:ln>
                <a:noFill/>
              </a:ln>
              <a:solidFill>
                <a:srgbClr val="44546A"/>
              </a:solidFill>
              <a:effectLst/>
              <a:uLnTx/>
              <a:uFillTx/>
              <a:cs typeface="+mn-ea"/>
              <a:sym typeface="+mn-lt"/>
            </a:endParaRPr>
          </a:p>
        </p:txBody>
      </p:sp>
      <p:pic>
        <p:nvPicPr>
          <p:cNvPr id="10" name="图片 9" descr="图表, 旭日形&#10;&#10;描述已自动生成">
            <a:extLst>
              <a:ext uri="{FF2B5EF4-FFF2-40B4-BE49-F238E27FC236}">
                <a16:creationId xmlns:a16="http://schemas.microsoft.com/office/drawing/2014/main" id="{222AF232-1640-8823-4196-838409AFB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157183011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35" name="图片 34">
            <a:extLst>
              <a:ext uri="{FF2B5EF4-FFF2-40B4-BE49-F238E27FC236}">
                <a16:creationId xmlns:a16="http://schemas.microsoft.com/office/drawing/2014/main" id="{17BE9864-035A-641A-206B-18322998F6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42377" y="254292"/>
            <a:ext cx="8390122" cy="6603708"/>
          </a:xfrm>
          <a:prstGeom prst="rect">
            <a:avLst/>
          </a:prstGeom>
        </p:spPr>
      </p:pic>
      <p:sp>
        <p:nvSpPr>
          <p:cNvPr id="37" name="文本框 36">
            <a:extLst>
              <a:ext uri="{FF2B5EF4-FFF2-40B4-BE49-F238E27FC236}">
                <a16:creationId xmlns:a16="http://schemas.microsoft.com/office/drawing/2014/main" id="{AC8C632D-E05B-AB7E-8868-09076838A98B}"/>
              </a:ext>
            </a:extLst>
          </p:cNvPr>
          <p:cNvSpPr txBox="1"/>
          <p:nvPr/>
        </p:nvSpPr>
        <p:spPr>
          <a:xfrm>
            <a:off x="1237378" y="385488"/>
            <a:ext cx="609600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A0E9"/>
                </a:solidFill>
                <a:effectLst/>
                <a:latin typeface="Lantinghei SC"/>
              </a:rPr>
              <a:t>云计算</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173215309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in)">
                                      <p:cBhvr>
                                        <p:cTn id="7"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6FC33303-4C48-4117-9374-12AD19A1A780}"/>
              </a:ext>
            </a:extLst>
          </p:cNvPr>
          <p:cNvGrpSpPr/>
          <p:nvPr/>
        </p:nvGrpSpPr>
        <p:grpSpPr>
          <a:xfrm>
            <a:off x="448160" y="1084209"/>
            <a:ext cx="5189370" cy="4135913"/>
            <a:chOff x="1174752" y="2094775"/>
            <a:chExt cx="4294140" cy="3422418"/>
          </a:xfrm>
        </p:grpSpPr>
        <p:pic>
          <p:nvPicPr>
            <p:cNvPr id="18" name="Picture 5">
              <a:extLst>
                <a:ext uri="{FF2B5EF4-FFF2-40B4-BE49-F238E27FC236}">
                  <a16:creationId xmlns:a16="http://schemas.microsoft.com/office/drawing/2014/main" id="{EBE951E6-58D6-4B27-B731-6C68D49DEA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4752" y="2094775"/>
              <a:ext cx="4294140" cy="3422418"/>
            </a:xfrm>
            <a:prstGeom prst="rect">
              <a:avLst/>
            </a:prstGeom>
          </p:spPr>
        </p:pic>
        <p:sp>
          <p:nvSpPr>
            <p:cNvPr id="19" name="矩形 18">
              <a:extLst>
                <a:ext uri="{FF2B5EF4-FFF2-40B4-BE49-F238E27FC236}">
                  <a16:creationId xmlns:a16="http://schemas.microsoft.com/office/drawing/2014/main" id="{96B5CEE1-A3E5-4EBA-9C89-C56B31651AF6}"/>
                </a:ext>
              </a:extLst>
            </p:cNvPr>
            <p:cNvSpPr/>
            <p:nvPr/>
          </p:nvSpPr>
          <p:spPr>
            <a:xfrm>
              <a:off x="1397399" y="2301989"/>
              <a:ext cx="3842449" cy="2176369"/>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4546A"/>
                </a:solidFill>
                <a:cs typeface="+mn-ea"/>
                <a:sym typeface="+mn-lt"/>
              </a:endParaRPr>
            </a:p>
          </p:txBody>
        </p:sp>
        <p:sp>
          <p:nvSpPr>
            <p:cNvPr id="20" name="透明">
              <a:extLst>
                <a:ext uri="{FF2B5EF4-FFF2-40B4-BE49-F238E27FC236}">
                  <a16:creationId xmlns:a16="http://schemas.microsoft.com/office/drawing/2014/main" id="{58EC946A-7389-4CB3-A241-E2F87F5A07CB}"/>
                </a:ext>
              </a:extLst>
            </p:cNvPr>
            <p:cNvSpPr>
              <a:spLocks/>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44546A"/>
                </a:solidFill>
                <a:cs typeface="+mn-ea"/>
                <a:sym typeface="+mn-lt"/>
              </a:endParaRPr>
            </a:p>
          </p:txBody>
        </p:sp>
      </p:grpSp>
      <p:grpSp>
        <p:nvGrpSpPr>
          <p:cNvPr id="21" name="组合 20">
            <a:extLst>
              <a:ext uri="{FF2B5EF4-FFF2-40B4-BE49-F238E27FC236}">
                <a16:creationId xmlns:a16="http://schemas.microsoft.com/office/drawing/2014/main" id="{96D7927A-9A7D-4515-9343-FE94FF90BC38}"/>
              </a:ext>
            </a:extLst>
          </p:cNvPr>
          <p:cNvGrpSpPr/>
          <p:nvPr/>
        </p:nvGrpSpPr>
        <p:grpSpPr>
          <a:xfrm>
            <a:off x="6199896" y="765714"/>
            <a:ext cx="4229941" cy="2167068"/>
            <a:chOff x="1699008" y="1326299"/>
            <a:chExt cx="4229941" cy="2167068"/>
          </a:xfrm>
        </p:grpSpPr>
        <p:sp>
          <p:nvSpPr>
            <p:cNvPr id="22" name="文本框 21">
              <a:extLst>
                <a:ext uri="{FF2B5EF4-FFF2-40B4-BE49-F238E27FC236}">
                  <a16:creationId xmlns:a16="http://schemas.microsoft.com/office/drawing/2014/main" id="{04560ED9-71A7-44E2-8077-32D9ABAB58CD}"/>
                </a:ext>
              </a:extLst>
            </p:cNvPr>
            <p:cNvSpPr txBox="1"/>
            <p:nvPr/>
          </p:nvSpPr>
          <p:spPr>
            <a:xfrm>
              <a:off x="2137741" y="1326299"/>
              <a:ext cx="3585789" cy="461665"/>
            </a:xfrm>
            <a:prstGeom prst="rect">
              <a:avLst/>
            </a:prstGeom>
            <a:noFill/>
          </p:spPr>
          <p:txBody>
            <a:bodyPr wrap="square" rtlCol="0">
              <a:spAutoFit/>
              <a:scene3d>
                <a:camera prst="orthographicFront"/>
                <a:lightRig rig="threePt" dir="t"/>
              </a:scene3d>
              <a:sp3d contourW="12700"/>
            </a:bodyPr>
            <a:lstStyle/>
            <a:p>
              <a:r>
                <a:rPr lang="zh-CN" altLang="en-US" sz="2400" kern="0" dirty="0">
                  <a:solidFill>
                    <a:srgbClr val="00A0E9"/>
                  </a:solidFill>
                  <a:effectLst/>
                  <a:latin typeface="FZLanTingHei-M-GBK"/>
                </a:rPr>
                <a:t>云计算发展现状</a:t>
              </a:r>
              <a:endParaRPr lang="zh-CN" altLang="en-US" sz="2400" dirty="0">
                <a:solidFill>
                  <a:srgbClr val="44546A"/>
                </a:solidFill>
                <a:cs typeface="+mn-ea"/>
                <a:sym typeface="+mn-lt"/>
              </a:endParaRPr>
            </a:p>
          </p:txBody>
        </p:sp>
        <p:sp>
          <p:nvSpPr>
            <p:cNvPr id="23" name="文本框 22">
              <a:extLst>
                <a:ext uri="{FF2B5EF4-FFF2-40B4-BE49-F238E27FC236}">
                  <a16:creationId xmlns:a16="http://schemas.microsoft.com/office/drawing/2014/main" id="{5600CC83-09EB-4FE4-9965-B07740D22B3F}"/>
                </a:ext>
              </a:extLst>
            </p:cNvPr>
            <p:cNvSpPr txBox="1"/>
            <p:nvPr/>
          </p:nvSpPr>
          <p:spPr>
            <a:xfrm>
              <a:off x="1699008" y="1787964"/>
              <a:ext cx="4229941" cy="1705403"/>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dirty="0">
                  <a:solidFill>
                    <a:srgbClr val="44546A"/>
                  </a:solidFill>
                  <a:cs typeface="+mn-ea"/>
                  <a:sym typeface="+mn-lt"/>
                </a:rPr>
                <a:t>云平台现在已经发展到一定程度，很多地方政府建设平台和部门系统时，不再会去购买服务器，而是选择租用一个云平台的服务器，使整体数据集中在一起</a:t>
              </a:r>
            </a:p>
          </p:txBody>
        </p:sp>
      </p:grpSp>
      <p:sp>
        <p:nvSpPr>
          <p:cNvPr id="24" name="椭圆 38">
            <a:extLst>
              <a:ext uri="{FF2B5EF4-FFF2-40B4-BE49-F238E27FC236}">
                <a16:creationId xmlns:a16="http://schemas.microsoft.com/office/drawing/2014/main" id="{9DCE618A-86C5-4AEF-AB26-98B48DF7C720}"/>
              </a:ext>
            </a:extLst>
          </p:cNvPr>
          <p:cNvSpPr/>
          <p:nvPr/>
        </p:nvSpPr>
        <p:spPr>
          <a:xfrm>
            <a:off x="6084216" y="837587"/>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nvGrpSpPr>
          <p:cNvPr id="25" name="组合 24">
            <a:extLst>
              <a:ext uri="{FF2B5EF4-FFF2-40B4-BE49-F238E27FC236}">
                <a16:creationId xmlns:a16="http://schemas.microsoft.com/office/drawing/2014/main" id="{AB239FE5-70CC-4DCE-85F8-416694C4E51C}"/>
              </a:ext>
            </a:extLst>
          </p:cNvPr>
          <p:cNvGrpSpPr/>
          <p:nvPr/>
        </p:nvGrpSpPr>
        <p:grpSpPr>
          <a:xfrm>
            <a:off x="6611218" y="3429000"/>
            <a:ext cx="4229941" cy="2048878"/>
            <a:chOff x="2486796" y="2343753"/>
            <a:chExt cx="4229941" cy="2048878"/>
          </a:xfrm>
        </p:grpSpPr>
        <p:sp>
          <p:nvSpPr>
            <p:cNvPr id="26" name="文本框 25">
              <a:extLst>
                <a:ext uri="{FF2B5EF4-FFF2-40B4-BE49-F238E27FC236}">
                  <a16:creationId xmlns:a16="http://schemas.microsoft.com/office/drawing/2014/main" id="{5B5E2D4B-1DA6-42A2-99F0-C75C9B2209FC}"/>
                </a:ext>
              </a:extLst>
            </p:cNvPr>
            <p:cNvSpPr txBox="1"/>
            <p:nvPr/>
          </p:nvSpPr>
          <p:spPr>
            <a:xfrm>
              <a:off x="2486796" y="2343753"/>
              <a:ext cx="3585789" cy="461665"/>
            </a:xfrm>
            <a:prstGeom prst="rect">
              <a:avLst/>
            </a:prstGeom>
            <a:noFill/>
          </p:spPr>
          <p:txBody>
            <a:bodyPr wrap="square" rtlCol="0">
              <a:spAutoFit/>
              <a:scene3d>
                <a:camera prst="orthographicFront"/>
                <a:lightRig rig="threePt" dir="t"/>
              </a:scene3d>
              <a:sp3d contourW="12700"/>
            </a:bodyPr>
            <a:lstStyle/>
            <a:p>
              <a:r>
                <a:rPr lang="zh-CN" altLang="en-US" sz="2400" kern="0" dirty="0">
                  <a:solidFill>
                    <a:srgbClr val="00A0E9"/>
                  </a:solidFill>
                  <a:effectLst/>
                  <a:latin typeface="FZLanTingHei-M-GBK"/>
                </a:rPr>
                <a:t>云计算的发展趋势</a:t>
              </a:r>
              <a:endParaRPr lang="zh-CN" altLang="en-US" sz="2400" dirty="0">
                <a:solidFill>
                  <a:srgbClr val="44546A"/>
                </a:solidFill>
                <a:cs typeface="+mn-ea"/>
                <a:sym typeface="+mn-lt"/>
              </a:endParaRPr>
            </a:p>
          </p:txBody>
        </p:sp>
        <p:sp>
          <p:nvSpPr>
            <p:cNvPr id="27" name="文本框 26">
              <a:extLst>
                <a:ext uri="{FF2B5EF4-FFF2-40B4-BE49-F238E27FC236}">
                  <a16:creationId xmlns:a16="http://schemas.microsoft.com/office/drawing/2014/main" id="{461BE80A-9F7B-4546-BB52-8ED18ADE9FD4}"/>
                </a:ext>
              </a:extLst>
            </p:cNvPr>
            <p:cNvSpPr txBox="1"/>
            <p:nvPr/>
          </p:nvSpPr>
          <p:spPr>
            <a:xfrm>
              <a:off x="2486796" y="2687228"/>
              <a:ext cx="4229941" cy="1705403"/>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dirty="0">
                  <a:solidFill>
                    <a:srgbClr val="44546A"/>
                  </a:solidFill>
                  <a:cs typeface="+mn-ea"/>
                  <a:sym typeface="+mn-lt"/>
                </a:rPr>
                <a:t>一、投资价值扩展</a:t>
              </a:r>
              <a:endParaRPr lang="en-US" altLang="zh-CN" dirty="0">
                <a:solidFill>
                  <a:srgbClr val="44546A"/>
                </a:solidFill>
                <a:cs typeface="+mn-ea"/>
                <a:sym typeface="+mn-lt"/>
              </a:endParaRPr>
            </a:p>
            <a:p>
              <a:pPr>
                <a:lnSpc>
                  <a:spcPct val="150000"/>
                </a:lnSpc>
              </a:pPr>
              <a:r>
                <a:rPr lang="zh-CN" altLang="en-US" dirty="0">
                  <a:solidFill>
                    <a:srgbClr val="44546A"/>
                  </a:solidFill>
                  <a:cs typeface="+mn-ea"/>
                  <a:sym typeface="+mn-lt"/>
                </a:rPr>
                <a:t>二、混合云计算出现</a:t>
              </a:r>
              <a:endParaRPr lang="en-US" altLang="zh-CN" dirty="0">
                <a:solidFill>
                  <a:srgbClr val="44546A"/>
                </a:solidFill>
                <a:cs typeface="+mn-ea"/>
                <a:sym typeface="+mn-lt"/>
              </a:endParaRPr>
            </a:p>
            <a:p>
              <a:pPr>
                <a:lnSpc>
                  <a:spcPct val="150000"/>
                </a:lnSpc>
              </a:pPr>
              <a:r>
                <a:rPr lang="zh-CN" altLang="en-US" dirty="0">
                  <a:solidFill>
                    <a:srgbClr val="44546A"/>
                  </a:solidFill>
                  <a:cs typeface="+mn-ea"/>
                  <a:sym typeface="+mn-lt"/>
                </a:rPr>
                <a:t>三、以云为中心的设计理念</a:t>
              </a:r>
              <a:endParaRPr lang="en-US" altLang="zh-CN" dirty="0">
                <a:solidFill>
                  <a:srgbClr val="44546A"/>
                </a:solidFill>
                <a:cs typeface="+mn-ea"/>
                <a:sym typeface="+mn-lt"/>
              </a:endParaRPr>
            </a:p>
            <a:p>
              <a:pPr>
                <a:lnSpc>
                  <a:spcPct val="150000"/>
                </a:lnSpc>
              </a:pPr>
              <a:r>
                <a:rPr lang="zh-CN" altLang="en-US" dirty="0">
                  <a:solidFill>
                    <a:srgbClr val="44546A"/>
                  </a:solidFill>
                  <a:cs typeface="+mn-ea"/>
                  <a:sym typeface="+mn-lt"/>
                </a:rPr>
                <a:t>四、移动云计算和云服务的出现</a:t>
              </a:r>
              <a:endParaRPr lang="en-US" altLang="zh-CN" dirty="0">
                <a:solidFill>
                  <a:srgbClr val="44546A"/>
                </a:solidFill>
                <a:cs typeface="+mn-ea"/>
                <a:sym typeface="+mn-lt"/>
              </a:endParaRPr>
            </a:p>
          </p:txBody>
        </p:sp>
      </p:grpSp>
      <p:sp>
        <p:nvSpPr>
          <p:cNvPr id="34" name="Freeform 15">
            <a:extLst>
              <a:ext uri="{FF2B5EF4-FFF2-40B4-BE49-F238E27FC236}">
                <a16:creationId xmlns:a16="http://schemas.microsoft.com/office/drawing/2014/main" id="{694B17A7-CB01-409B-B9E1-8305678CFA90}"/>
              </a:ext>
            </a:extLst>
          </p:cNvPr>
          <p:cNvSpPr>
            <a:spLocks noEditPoints="1"/>
          </p:cNvSpPr>
          <p:nvPr/>
        </p:nvSpPr>
        <p:spPr bwMode="auto">
          <a:xfrm>
            <a:off x="6096000" y="3496372"/>
            <a:ext cx="370900" cy="31791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44546A"/>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tabLst/>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29107407-8CBE-5154-7B91-78533E4175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5" name="文本框 4">
            <a:extLst>
              <a:ext uri="{FF2B5EF4-FFF2-40B4-BE49-F238E27FC236}">
                <a16:creationId xmlns:a16="http://schemas.microsoft.com/office/drawing/2014/main" id="{7151EEFF-D78C-CB0E-5B6D-D5A68D8A6730}"/>
              </a:ext>
            </a:extLst>
          </p:cNvPr>
          <p:cNvSpPr txBox="1"/>
          <p:nvPr/>
        </p:nvSpPr>
        <p:spPr>
          <a:xfrm>
            <a:off x="1257698" y="466768"/>
            <a:ext cx="609600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A0E9"/>
                </a:solidFill>
                <a:effectLst/>
                <a:latin typeface="Lantinghei SC"/>
              </a:rPr>
              <a:t>云计算</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46476318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ppt_w</p:attrName>
                                        </p:attrNameLst>
                                      </p:cBhvr>
                                      <p:tavLst>
                                        <p:tav tm="0">
                                          <p:val>
                                            <p:fltVal val="0"/>
                                          </p:val>
                                        </p:tav>
                                        <p:tav tm="100000">
                                          <p:val>
                                            <p:strVal val="#ppt_w"/>
                                          </p:val>
                                        </p:tav>
                                      </p:tavLst>
                                    </p:anim>
                                    <p:anim calcmode="lin" valueType="num">
                                      <p:cBhvr>
                                        <p:cTn id="17" dur="500" fill="hold"/>
                                        <p:tgtEl>
                                          <p:spTgt spid="34"/>
                                        </p:tgtEl>
                                        <p:attrNameLst>
                                          <p:attrName>ppt_h</p:attrName>
                                        </p:attrNameLst>
                                      </p:cBhvr>
                                      <p:tavLst>
                                        <p:tav tm="0">
                                          <p:val>
                                            <p:fltVal val="0"/>
                                          </p:val>
                                        </p:tav>
                                        <p:tav tm="100000">
                                          <p:val>
                                            <p:strVal val="#ppt_h"/>
                                          </p:val>
                                        </p:tav>
                                      </p:tavLst>
                                    </p:anim>
                                    <p:animEffect transition="in" filter="fade">
                                      <p:cBhvr>
                                        <p:cTn id="18" dur="500"/>
                                        <p:tgtEl>
                                          <p:spTgt spid="3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1+#ppt_w/2"/>
                                          </p:val>
                                        </p:tav>
                                        <p:tav tm="100000">
                                          <p:val>
                                            <p:strVal val="#ppt_x"/>
                                          </p:val>
                                        </p:tav>
                                      </p:tavLst>
                                    </p:anim>
                                    <p:anim calcmode="lin" valueType="num">
                                      <p:cBhvr additive="base">
                                        <p:cTn id="3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95465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kern="0" dirty="0">
                <a:solidFill>
                  <a:srgbClr val="00A0E9"/>
                </a:solidFill>
                <a:effectLst/>
                <a:latin typeface="FZLanTingHei-M-GBK"/>
              </a:rPr>
              <a:t>基于云计算的金融业</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24" name="Freeform 13">
            <a:extLst>
              <a:ext uri="{FF2B5EF4-FFF2-40B4-BE49-F238E27FC236}">
                <a16:creationId xmlns:a16="http://schemas.microsoft.com/office/drawing/2014/main" id="{DF1DABA0-0E37-4DD3-99CD-DDC3CB6A1271}"/>
              </a:ext>
            </a:extLst>
          </p:cNvPr>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5" name="Freeform 16">
            <a:extLst>
              <a:ext uri="{FF2B5EF4-FFF2-40B4-BE49-F238E27FC236}">
                <a16:creationId xmlns:a16="http://schemas.microsoft.com/office/drawing/2014/main" id="{1C7AD684-37A5-4CD9-832B-5EB86D6D4B40}"/>
              </a:ext>
            </a:extLst>
          </p:cNvPr>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nvGrpSpPr>
          <p:cNvPr id="26" name="Group 12">
            <a:extLst>
              <a:ext uri="{FF2B5EF4-FFF2-40B4-BE49-F238E27FC236}">
                <a16:creationId xmlns:a16="http://schemas.microsoft.com/office/drawing/2014/main" id="{70AE771E-EE2C-4E48-9A36-90FD148A1C1C}"/>
              </a:ext>
            </a:extLst>
          </p:cNvPr>
          <p:cNvGrpSpPr/>
          <p:nvPr/>
        </p:nvGrpSpPr>
        <p:grpSpPr>
          <a:xfrm>
            <a:off x="1551195" y="1762719"/>
            <a:ext cx="2300613" cy="2059155"/>
            <a:chOff x="8169276" y="952501"/>
            <a:chExt cx="3781424" cy="3384550"/>
          </a:xfrm>
          <a:solidFill>
            <a:srgbClr val="44546A"/>
          </a:solidFill>
        </p:grpSpPr>
        <p:sp>
          <p:nvSpPr>
            <p:cNvPr id="27" name="Freeform 10">
              <a:extLst>
                <a:ext uri="{FF2B5EF4-FFF2-40B4-BE49-F238E27FC236}">
                  <a16:creationId xmlns:a16="http://schemas.microsoft.com/office/drawing/2014/main" id="{104711B0-34DD-4628-BDFD-F1F5F779ACC3}"/>
                </a:ext>
              </a:extLst>
            </p:cNvPr>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8" name="Freeform 11">
              <a:extLst>
                <a:ext uri="{FF2B5EF4-FFF2-40B4-BE49-F238E27FC236}">
                  <a16:creationId xmlns:a16="http://schemas.microsoft.com/office/drawing/2014/main" id="{F2709E79-D434-4629-9594-B87A517DFE95}"/>
                </a:ext>
              </a:extLst>
            </p:cNvPr>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grpSp>
        <p:nvGrpSpPr>
          <p:cNvPr id="29" name="组合 28">
            <a:extLst>
              <a:ext uri="{FF2B5EF4-FFF2-40B4-BE49-F238E27FC236}">
                <a16:creationId xmlns:a16="http://schemas.microsoft.com/office/drawing/2014/main" id="{273CC4E3-0332-4950-B6F7-435C0C0A0B36}"/>
              </a:ext>
            </a:extLst>
          </p:cNvPr>
          <p:cNvGrpSpPr/>
          <p:nvPr/>
        </p:nvGrpSpPr>
        <p:grpSpPr>
          <a:xfrm>
            <a:off x="5749504" y="1562664"/>
            <a:ext cx="5037249" cy="928828"/>
            <a:chOff x="5971177" y="1605306"/>
            <a:chExt cx="5037249" cy="928828"/>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31" name="文本框 30">
              <a:extLst>
                <a:ext uri="{FF2B5EF4-FFF2-40B4-BE49-F238E27FC236}">
                  <a16:creationId xmlns:a16="http://schemas.microsoft.com/office/drawing/2014/main" id="{F984737F-3898-4882-B2D5-5FE263EF2093}"/>
                </a:ext>
              </a:extLst>
            </p:cNvPr>
            <p:cNvSpPr txBox="1"/>
            <p:nvPr/>
          </p:nvSpPr>
          <p:spPr>
            <a:xfrm>
              <a:off x="6600832" y="1949359"/>
              <a:ext cx="4407594" cy="584775"/>
            </a:xfrm>
            <a:prstGeom prst="rect">
              <a:avLst/>
            </a:prstGeom>
            <a:noFill/>
          </p:spPr>
          <p:txBody>
            <a:bodyPr wrap="square" rtlCol="0">
              <a:spAutoFit/>
            </a:bodyPr>
            <a:lstStyle/>
            <a:p>
              <a:r>
                <a:rPr lang="zh-CN" altLang="en-US" sz="1600" kern="0" dirty="0">
                  <a:solidFill>
                    <a:srgbClr val="000000"/>
                  </a:solidFill>
                  <a:effectLst/>
                  <a:latin typeface="FZShuSong-Z01S"/>
                </a:rPr>
                <a:t>使用云计算来提供服务的金融机构能够轻易足年轻优质客户特殊的需求</a:t>
              </a:r>
              <a:endParaRPr kumimoji="0" lang="zh-CN" altLang="en-US" sz="1600" b="0" i="0" u="none" strike="noStrike" kern="1200" cap="none" spc="0" normalizeH="0" baseline="0" noProof="0" dirty="0">
                <a:ln>
                  <a:noFill/>
                </a:ln>
                <a:solidFill>
                  <a:srgbClr val="222A35"/>
                </a:solidFill>
                <a:effectLst/>
                <a:uLnTx/>
                <a:uFillTx/>
                <a:cs typeface="+mn-ea"/>
                <a:sym typeface="+mn-lt"/>
              </a:endParaRPr>
            </a:p>
          </p:txBody>
        </p:sp>
        <p:sp>
          <p:nvSpPr>
            <p:cNvPr id="32" name="文本框 31">
              <a:extLst>
                <a:ext uri="{FF2B5EF4-FFF2-40B4-BE49-F238E27FC236}">
                  <a16:creationId xmlns:a16="http://schemas.microsoft.com/office/drawing/2014/main" id="{EC509CF1-0975-4A96-ABC2-009D28D512D8}"/>
                </a:ext>
              </a:extLst>
            </p:cNvPr>
            <p:cNvSpPr txBox="1"/>
            <p:nvPr/>
          </p:nvSpPr>
          <p:spPr>
            <a:xfrm>
              <a:off x="6626554" y="1605306"/>
              <a:ext cx="182879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kern="0" dirty="0">
                  <a:solidFill>
                    <a:srgbClr val="1941B1"/>
                  </a:solidFill>
                  <a:effectLst/>
                  <a:latin typeface="FZShuSong-Z01S"/>
                </a:rPr>
                <a:t>从客户角度来看</a:t>
              </a:r>
              <a:endParaRPr kumimoji="0" lang="zh-CN" altLang="en-US" b="1" i="0" u="none" strike="noStrike" kern="1200" cap="none" spc="400" normalizeH="0" baseline="0" noProof="0" dirty="0">
                <a:ln>
                  <a:noFill/>
                </a:ln>
                <a:solidFill>
                  <a:srgbClr val="1941B1"/>
                </a:solidFill>
                <a:effectLst/>
                <a:uLnTx/>
                <a:uFillTx/>
                <a:cs typeface="+mn-ea"/>
                <a:sym typeface="+mn-lt"/>
              </a:endParaRPr>
            </a:p>
          </p:txBody>
        </p:sp>
      </p:grpSp>
      <p:grpSp>
        <p:nvGrpSpPr>
          <p:cNvPr id="33" name="组合 32">
            <a:extLst>
              <a:ext uri="{FF2B5EF4-FFF2-40B4-BE49-F238E27FC236}">
                <a16:creationId xmlns:a16="http://schemas.microsoft.com/office/drawing/2014/main" id="{B9879154-C967-469F-925D-10EC56F00C1C}"/>
              </a:ext>
            </a:extLst>
          </p:cNvPr>
          <p:cNvGrpSpPr/>
          <p:nvPr/>
        </p:nvGrpSpPr>
        <p:grpSpPr>
          <a:xfrm>
            <a:off x="5689890" y="2903074"/>
            <a:ext cx="5037249" cy="1175050"/>
            <a:chOff x="5971177" y="2728803"/>
            <a:chExt cx="5037249" cy="1175050"/>
          </a:xfrm>
        </p:grpSpPr>
        <p:sp>
          <p:nvSpPr>
            <p:cNvPr id="34" name="Oval 19">
              <a:extLst>
                <a:ext uri="{FF2B5EF4-FFF2-40B4-BE49-F238E27FC236}">
                  <a16:creationId xmlns:a16="http://schemas.microsoft.com/office/drawing/2014/main" id="{B49CBD04-1EF5-4F9F-AEC9-FEC376B76853}"/>
                </a:ext>
              </a:extLst>
            </p:cNvPr>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02</a:t>
              </a:r>
            </a:p>
          </p:txBody>
        </p:sp>
        <p:sp>
          <p:nvSpPr>
            <p:cNvPr id="35" name="文本框 34">
              <a:extLst>
                <a:ext uri="{FF2B5EF4-FFF2-40B4-BE49-F238E27FC236}">
                  <a16:creationId xmlns:a16="http://schemas.microsoft.com/office/drawing/2014/main" id="{3D904637-E5EA-4A7C-B82F-002D078A81B1}"/>
                </a:ext>
              </a:extLst>
            </p:cNvPr>
            <p:cNvSpPr txBox="1"/>
            <p:nvPr/>
          </p:nvSpPr>
          <p:spPr>
            <a:xfrm>
              <a:off x="6600832" y="3072856"/>
              <a:ext cx="4407594" cy="830997"/>
            </a:xfrm>
            <a:prstGeom prst="rect">
              <a:avLst/>
            </a:prstGeom>
            <a:noFill/>
          </p:spPr>
          <p:txBody>
            <a:bodyPr wrap="square" rtlCol="0">
              <a:spAutoFit/>
            </a:bodyPr>
            <a:lstStyle/>
            <a:p>
              <a:r>
                <a:rPr lang="zh-CN" altLang="en-US" sz="1600" kern="0" dirty="0">
                  <a:solidFill>
                    <a:srgbClr val="000000"/>
                  </a:solidFill>
                  <a:effectLst/>
                  <a:latin typeface="FZShuSong-Z01S"/>
                </a:rPr>
                <a:t>纯互联网金融业对传统金融业的</a:t>
              </a:r>
              <a:r>
                <a:rPr lang="en-US" altLang="zh-CN" sz="1600" kern="0" dirty="0">
                  <a:solidFill>
                    <a:srgbClr val="000000"/>
                  </a:solidFill>
                  <a:effectLst/>
                  <a:latin typeface="Times New Roman" panose="02020603050405020304" pitchFamily="18" charset="0"/>
                </a:rPr>
                <a:t>IT</a:t>
              </a:r>
              <a:r>
                <a:rPr lang="zh-CN" altLang="en-US" sz="1600" kern="0" dirty="0">
                  <a:solidFill>
                    <a:srgbClr val="000000"/>
                  </a:solidFill>
                  <a:effectLst/>
                  <a:latin typeface="FZShuSong-Z01S"/>
                </a:rPr>
                <a:t>系统会造成很大冲击，金融业需要借助云计算技术提升自身能力</a:t>
              </a:r>
              <a:endParaRPr kumimoji="0" lang="zh-CN" altLang="en-US" sz="1600" b="0" i="0" u="none" strike="noStrike" kern="1200" cap="none" spc="0" normalizeH="0" baseline="0" noProof="0" dirty="0">
                <a:ln>
                  <a:noFill/>
                </a:ln>
                <a:solidFill>
                  <a:srgbClr val="222A35"/>
                </a:solidFill>
                <a:effectLst/>
                <a:uLnTx/>
                <a:uFillTx/>
                <a:cs typeface="+mn-ea"/>
                <a:sym typeface="+mn-lt"/>
              </a:endParaRPr>
            </a:p>
          </p:txBody>
        </p:sp>
        <p:sp>
          <p:nvSpPr>
            <p:cNvPr id="36" name="文本框 35">
              <a:extLst>
                <a:ext uri="{FF2B5EF4-FFF2-40B4-BE49-F238E27FC236}">
                  <a16:creationId xmlns:a16="http://schemas.microsoft.com/office/drawing/2014/main" id="{045EE030-CF14-4651-B936-2EA142CBC9A0}"/>
                </a:ext>
              </a:extLst>
            </p:cNvPr>
            <p:cNvSpPr txBox="1"/>
            <p:nvPr/>
          </p:nvSpPr>
          <p:spPr>
            <a:xfrm>
              <a:off x="6626554" y="2728803"/>
              <a:ext cx="1828799" cy="369332"/>
            </a:xfrm>
            <a:prstGeom prst="rect">
              <a:avLst/>
            </a:prstGeom>
            <a:noFill/>
          </p:spPr>
          <p:txBody>
            <a:bodyPr wrap="square" rtlCol="0">
              <a:spAutoFit/>
            </a:bodyPr>
            <a:lstStyle/>
            <a:p>
              <a:pPr>
                <a:defRPr/>
              </a:pPr>
              <a:r>
                <a:rPr lang="zh-CN" altLang="en-US" sz="1800" kern="0" dirty="0">
                  <a:solidFill>
                    <a:srgbClr val="1941B1"/>
                  </a:solidFill>
                  <a:effectLst/>
                  <a:latin typeface="FZShuSong-Z01S"/>
                </a:rPr>
                <a:t>从竞争角度上讲</a:t>
              </a:r>
              <a:endParaRPr lang="zh-CN" altLang="en-US" b="1" spc="400" dirty="0">
                <a:solidFill>
                  <a:srgbClr val="1941B1"/>
                </a:solidFill>
                <a:cs typeface="+mn-ea"/>
                <a:sym typeface="+mn-lt"/>
              </a:endParaRPr>
            </a:p>
          </p:txBody>
        </p:sp>
      </p:grpSp>
      <p:grpSp>
        <p:nvGrpSpPr>
          <p:cNvPr id="37" name="组合 36">
            <a:extLst>
              <a:ext uri="{FF2B5EF4-FFF2-40B4-BE49-F238E27FC236}">
                <a16:creationId xmlns:a16="http://schemas.microsoft.com/office/drawing/2014/main" id="{7AE954CD-F818-4DAE-8F43-EADDA56861C8}"/>
              </a:ext>
            </a:extLst>
          </p:cNvPr>
          <p:cNvGrpSpPr/>
          <p:nvPr/>
        </p:nvGrpSpPr>
        <p:grpSpPr>
          <a:xfrm>
            <a:off x="5689890" y="4399933"/>
            <a:ext cx="5037249" cy="1175050"/>
            <a:chOff x="5971177" y="3884741"/>
            <a:chExt cx="5037249" cy="1175050"/>
          </a:xfrm>
        </p:grpSpPr>
        <p:sp>
          <p:nvSpPr>
            <p:cNvPr id="38" name="Oval 25">
              <a:extLst>
                <a:ext uri="{FF2B5EF4-FFF2-40B4-BE49-F238E27FC236}">
                  <a16:creationId xmlns:a16="http://schemas.microsoft.com/office/drawing/2014/main" id="{D8533F14-64BF-4441-B7B9-CFFE575EA367}"/>
                </a:ext>
              </a:extLst>
            </p:cNvPr>
            <p:cNvSpPr/>
            <p:nvPr/>
          </p:nvSpPr>
          <p:spPr>
            <a:xfrm>
              <a:off x="5971177" y="4054466"/>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03</a:t>
              </a:r>
            </a:p>
          </p:txBody>
        </p:sp>
        <p:sp>
          <p:nvSpPr>
            <p:cNvPr id="39" name="文本框 38">
              <a:extLst>
                <a:ext uri="{FF2B5EF4-FFF2-40B4-BE49-F238E27FC236}">
                  <a16:creationId xmlns:a16="http://schemas.microsoft.com/office/drawing/2014/main" id="{8F5DA75F-4B78-4989-A198-05DC5122BD5E}"/>
                </a:ext>
              </a:extLst>
            </p:cNvPr>
            <p:cNvSpPr txBox="1"/>
            <p:nvPr/>
          </p:nvSpPr>
          <p:spPr>
            <a:xfrm>
              <a:off x="6600832" y="4228794"/>
              <a:ext cx="4407594" cy="830997"/>
            </a:xfrm>
            <a:prstGeom prst="rect">
              <a:avLst/>
            </a:prstGeom>
            <a:noFill/>
          </p:spPr>
          <p:txBody>
            <a:bodyPr wrap="square" rtlCol="0">
              <a:spAutoFit/>
            </a:bodyPr>
            <a:lstStyle/>
            <a:p>
              <a:r>
                <a:rPr lang="zh-CN" altLang="en-US" sz="1600" kern="0" dirty="0">
                  <a:solidFill>
                    <a:srgbClr val="000000"/>
                  </a:solidFill>
                  <a:effectLst/>
                  <a:latin typeface="FZShuSong-Z01S"/>
                </a:rPr>
                <a:t>金融行业只有更好地利用云服务平台对实体经济和个体客户的需求进行数据挖掘分析才有可能提高自身的效能，降低相应的成本</a:t>
              </a:r>
              <a:endParaRPr kumimoji="0" lang="zh-CN" altLang="en-US" sz="1600" b="0" i="0" u="none" strike="noStrike" kern="1200" cap="none" spc="0" normalizeH="0" baseline="0" noProof="0" dirty="0">
                <a:ln>
                  <a:noFill/>
                </a:ln>
                <a:solidFill>
                  <a:srgbClr val="222A35"/>
                </a:solidFill>
                <a:effectLst/>
                <a:uLnTx/>
                <a:uFillTx/>
                <a:cs typeface="+mn-ea"/>
                <a:sym typeface="+mn-lt"/>
              </a:endParaRPr>
            </a:p>
          </p:txBody>
        </p:sp>
        <p:sp>
          <p:nvSpPr>
            <p:cNvPr id="40" name="文本框 39">
              <a:extLst>
                <a:ext uri="{FF2B5EF4-FFF2-40B4-BE49-F238E27FC236}">
                  <a16:creationId xmlns:a16="http://schemas.microsoft.com/office/drawing/2014/main" id="{E8DC5608-6789-46AC-B3A9-9AF2B8096FF1}"/>
                </a:ext>
              </a:extLst>
            </p:cNvPr>
            <p:cNvSpPr txBox="1"/>
            <p:nvPr/>
          </p:nvSpPr>
          <p:spPr>
            <a:xfrm>
              <a:off x="6626554" y="3884741"/>
              <a:ext cx="1828799" cy="369332"/>
            </a:xfrm>
            <a:prstGeom prst="rect">
              <a:avLst/>
            </a:prstGeom>
            <a:noFill/>
          </p:spPr>
          <p:txBody>
            <a:bodyPr wrap="square" rtlCol="0">
              <a:spAutoFit/>
            </a:bodyPr>
            <a:lstStyle/>
            <a:p>
              <a:pPr>
                <a:defRPr/>
              </a:pPr>
              <a:r>
                <a:rPr lang="zh-CN" altLang="en-US" sz="1800" kern="0" dirty="0">
                  <a:solidFill>
                    <a:srgbClr val="1941B1"/>
                  </a:solidFill>
                  <a:effectLst/>
                  <a:latin typeface="FZShuSong-Z01S"/>
                </a:rPr>
                <a:t>从监管角度看</a:t>
              </a:r>
              <a:endParaRPr lang="zh-CN" altLang="en-US" b="1" spc="400" dirty="0">
                <a:solidFill>
                  <a:srgbClr val="1941B1"/>
                </a:solidFill>
                <a:cs typeface="+mn-ea"/>
                <a:sym typeface="+mn-lt"/>
              </a:endParaRP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238756708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14:presetBounceEnd="40000">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14:bounceEnd="40000">
                                          <p:cBhvr additive="base">
                                            <p:cTn id="22"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3"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14:presetBounceEnd="40000">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14:bounceEnd="40000">
                                          <p:cBhvr additive="base">
                                            <p:cTn id="28"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29"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14:presetBounceEnd="40000">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14:bounceEnd="40000">
                                          <p:cBhvr additive="base">
                                            <p:cTn id="34" dur="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35"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1+#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1+#ppt_w/2"/>
                                              </p:val>
                                            </p:tav>
                                            <p:tav tm="100000">
                                              <p:val>
                                                <p:strVal val="#ppt_x"/>
                                              </p:val>
                                            </p:tav>
                                          </p:tavLst>
                                        </p:anim>
                                        <p:anim calcmode="lin" valueType="num">
                                          <p:cBhvr additive="base">
                                            <p:cTn id="29"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1+#ppt_w/2"/>
                                              </p:val>
                                            </p:tav>
                                            <p:tav tm="100000">
                                              <p:val>
                                                <p:strVal val="#ppt_x"/>
                                              </p:val>
                                            </p:tav>
                                          </p:tavLst>
                                        </p:anim>
                                        <p:anim calcmode="lin" valueType="num">
                                          <p:cBhvr additive="base">
                                            <p:cTn id="35"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449353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A0E9"/>
                </a:solidFill>
                <a:effectLst/>
                <a:latin typeface="Lantinghei SC"/>
              </a:rPr>
              <a:t>大数据、物联网和云计算的关系</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aphicFrame>
        <p:nvGraphicFramePr>
          <p:cNvPr id="11" name="图示 10">
            <a:extLst>
              <a:ext uri="{FF2B5EF4-FFF2-40B4-BE49-F238E27FC236}">
                <a16:creationId xmlns:a16="http://schemas.microsoft.com/office/drawing/2014/main" id="{37AC5A99-5F0A-8780-0AEE-E4B6335CAA2B}"/>
              </a:ext>
            </a:extLst>
          </p:cNvPr>
          <p:cNvGraphicFramePr/>
          <p:nvPr>
            <p:extLst>
              <p:ext uri="{D42A27DB-BD31-4B8C-83A1-F6EECF244321}">
                <p14:modId xmlns:p14="http://schemas.microsoft.com/office/powerpoint/2010/main" val="480024951"/>
              </p:ext>
            </p:extLst>
          </p:nvPr>
        </p:nvGraphicFramePr>
        <p:xfrm>
          <a:off x="357279" y="1249854"/>
          <a:ext cx="11258072" cy="537063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11322883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graphicEl>
                                              <a:dgm id="{EADF65B4-0231-461B-A975-B293AF0704DF}"/>
                                            </p:graphicEl>
                                          </p:spTgt>
                                        </p:tgtEl>
                                        <p:attrNameLst>
                                          <p:attrName>style.visibility</p:attrName>
                                        </p:attrNameLst>
                                      </p:cBhvr>
                                      <p:to>
                                        <p:strVal val="visible"/>
                                      </p:to>
                                    </p:set>
                                    <p:animEffect transition="in" filter="circle(in)">
                                      <p:cBhvr>
                                        <p:cTn id="7" dur="2000"/>
                                        <p:tgtEl>
                                          <p:spTgt spid="11">
                                            <p:graphicEl>
                                              <a:dgm id="{EADF65B4-0231-461B-A975-B293AF0704DF}"/>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graphicEl>
                                              <a:dgm id="{39EE3D84-0B24-4236-8CAA-2D176D9F630A}"/>
                                            </p:graphicEl>
                                          </p:spTgt>
                                        </p:tgtEl>
                                        <p:attrNameLst>
                                          <p:attrName>style.visibility</p:attrName>
                                        </p:attrNameLst>
                                      </p:cBhvr>
                                      <p:to>
                                        <p:strVal val="visible"/>
                                      </p:to>
                                    </p:set>
                                    <p:animEffect transition="in" filter="circle(in)">
                                      <p:cBhvr>
                                        <p:cTn id="12" dur="2000"/>
                                        <p:tgtEl>
                                          <p:spTgt spid="11">
                                            <p:graphicEl>
                                              <a:dgm id="{39EE3D84-0B24-4236-8CAA-2D176D9F630A}"/>
                                            </p:graphicEl>
                                          </p:spTgt>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11">
                                            <p:graphicEl>
                                              <a:dgm id="{7F80B660-FB85-464C-AAEF-973AFC3011E3}"/>
                                            </p:graphicEl>
                                          </p:spTgt>
                                        </p:tgtEl>
                                        <p:attrNameLst>
                                          <p:attrName>style.visibility</p:attrName>
                                        </p:attrNameLst>
                                      </p:cBhvr>
                                      <p:to>
                                        <p:strVal val="visible"/>
                                      </p:to>
                                    </p:set>
                                    <p:animEffect transition="in" filter="circle(in)">
                                      <p:cBhvr>
                                        <p:cTn id="15" dur="2000"/>
                                        <p:tgtEl>
                                          <p:spTgt spid="11">
                                            <p:graphicEl>
                                              <a:dgm id="{7F80B660-FB85-464C-AAEF-973AFC3011E3}"/>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11">
                                            <p:graphicEl>
                                              <a:dgm id="{7C2FFDC0-0777-4BA4-9080-CCE03B64E2C7}"/>
                                            </p:graphicEl>
                                          </p:spTgt>
                                        </p:tgtEl>
                                        <p:attrNameLst>
                                          <p:attrName>style.visibility</p:attrName>
                                        </p:attrNameLst>
                                      </p:cBhvr>
                                      <p:to>
                                        <p:strVal val="visible"/>
                                      </p:to>
                                    </p:set>
                                    <p:animEffect transition="in" filter="circle(in)">
                                      <p:cBhvr>
                                        <p:cTn id="20" dur="2000"/>
                                        <p:tgtEl>
                                          <p:spTgt spid="11">
                                            <p:graphicEl>
                                              <a:dgm id="{7C2FFDC0-0777-4BA4-9080-CCE03B64E2C7}"/>
                                            </p:graphicEl>
                                          </p:spTgt>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11">
                                            <p:graphicEl>
                                              <a:dgm id="{8D0E9357-0D7A-4729-A458-0ADAE49618CE}"/>
                                            </p:graphicEl>
                                          </p:spTgt>
                                        </p:tgtEl>
                                        <p:attrNameLst>
                                          <p:attrName>style.visibility</p:attrName>
                                        </p:attrNameLst>
                                      </p:cBhvr>
                                      <p:to>
                                        <p:strVal val="visible"/>
                                      </p:to>
                                    </p:set>
                                    <p:animEffect transition="in" filter="circle(in)">
                                      <p:cBhvr>
                                        <p:cTn id="23" dur="2000"/>
                                        <p:tgtEl>
                                          <p:spTgt spid="11">
                                            <p:graphicEl>
                                              <a:dgm id="{8D0E9357-0D7A-4729-A458-0ADAE49618CE}"/>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11">
                                            <p:graphicEl>
                                              <a:dgm id="{7E88FC30-B227-40D7-8524-23F7536301CA}"/>
                                            </p:graphicEl>
                                          </p:spTgt>
                                        </p:tgtEl>
                                        <p:attrNameLst>
                                          <p:attrName>style.visibility</p:attrName>
                                        </p:attrNameLst>
                                      </p:cBhvr>
                                      <p:to>
                                        <p:strVal val="visible"/>
                                      </p:to>
                                    </p:set>
                                    <p:animEffect transition="in" filter="circle(in)">
                                      <p:cBhvr>
                                        <p:cTn id="28" dur="2000"/>
                                        <p:tgtEl>
                                          <p:spTgt spid="11">
                                            <p:graphicEl>
                                              <a:dgm id="{7E88FC30-B227-40D7-8524-23F7536301CA}"/>
                                            </p:graphicEl>
                                          </p:spTgt>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11">
                                            <p:graphicEl>
                                              <a:dgm id="{0B9CCBA6-105D-4441-B4EE-CE2E0E050528}"/>
                                            </p:graphicEl>
                                          </p:spTgt>
                                        </p:tgtEl>
                                        <p:attrNameLst>
                                          <p:attrName>style.visibility</p:attrName>
                                        </p:attrNameLst>
                                      </p:cBhvr>
                                      <p:to>
                                        <p:strVal val="visible"/>
                                      </p:to>
                                    </p:set>
                                    <p:animEffect transition="in" filter="circle(in)">
                                      <p:cBhvr>
                                        <p:cTn id="31" dur="2000"/>
                                        <p:tgtEl>
                                          <p:spTgt spid="11">
                                            <p:graphicEl>
                                              <a:dgm id="{0B9CCBA6-105D-4441-B4EE-CE2E0E050528}"/>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11">
                                            <p:graphicEl>
                                              <a:dgm id="{66EA959D-5BC7-47A9-B2B6-7EFB80BEB769}"/>
                                            </p:graphicEl>
                                          </p:spTgt>
                                        </p:tgtEl>
                                        <p:attrNameLst>
                                          <p:attrName>style.visibility</p:attrName>
                                        </p:attrNameLst>
                                      </p:cBhvr>
                                      <p:to>
                                        <p:strVal val="visible"/>
                                      </p:to>
                                    </p:set>
                                    <p:animEffect transition="in" filter="circle(in)">
                                      <p:cBhvr>
                                        <p:cTn id="36" dur="2000"/>
                                        <p:tgtEl>
                                          <p:spTgt spid="11">
                                            <p:graphicEl>
                                              <a:dgm id="{66EA959D-5BC7-47A9-B2B6-7EFB80BEB769}"/>
                                            </p:graphicEl>
                                          </p:spTgt>
                                        </p:tgtEl>
                                      </p:cBhvr>
                                    </p:animEffect>
                                  </p:childTnLst>
                                </p:cTn>
                              </p:par>
                              <p:par>
                                <p:cTn id="37" presetID="6" presetClass="entr" presetSubtype="16" fill="hold" grpId="0" nodeType="withEffect">
                                  <p:stCondLst>
                                    <p:cond delay="0"/>
                                  </p:stCondLst>
                                  <p:childTnLst>
                                    <p:set>
                                      <p:cBhvr>
                                        <p:cTn id="38" dur="1" fill="hold">
                                          <p:stCondLst>
                                            <p:cond delay="0"/>
                                          </p:stCondLst>
                                        </p:cTn>
                                        <p:tgtEl>
                                          <p:spTgt spid="11">
                                            <p:graphicEl>
                                              <a:dgm id="{C95C7958-BEA2-4139-AECC-6D8D4815D3DF}"/>
                                            </p:graphicEl>
                                          </p:spTgt>
                                        </p:tgtEl>
                                        <p:attrNameLst>
                                          <p:attrName>style.visibility</p:attrName>
                                        </p:attrNameLst>
                                      </p:cBhvr>
                                      <p:to>
                                        <p:strVal val="visible"/>
                                      </p:to>
                                    </p:set>
                                    <p:animEffect transition="in" filter="circle(in)">
                                      <p:cBhvr>
                                        <p:cTn id="39" dur="2000"/>
                                        <p:tgtEl>
                                          <p:spTgt spid="11">
                                            <p:graphicEl>
                                              <a:dgm id="{C95C7958-BEA2-4139-AECC-6D8D4815D3DF}"/>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11">
                                            <p:graphicEl>
                                              <a:dgm id="{A9F1A8E3-6C8F-429C-A660-2981A3FCBBD9}"/>
                                            </p:graphicEl>
                                          </p:spTgt>
                                        </p:tgtEl>
                                        <p:attrNameLst>
                                          <p:attrName>style.visibility</p:attrName>
                                        </p:attrNameLst>
                                      </p:cBhvr>
                                      <p:to>
                                        <p:strVal val="visible"/>
                                      </p:to>
                                    </p:set>
                                    <p:animEffect transition="in" filter="circle(in)">
                                      <p:cBhvr>
                                        <p:cTn id="44" dur="2000"/>
                                        <p:tgtEl>
                                          <p:spTgt spid="11">
                                            <p:graphicEl>
                                              <a:dgm id="{A9F1A8E3-6C8F-429C-A660-2981A3FCBBD9}"/>
                                            </p:graphicEl>
                                          </p:spTgt>
                                        </p:tgtEl>
                                      </p:cBhvr>
                                    </p:animEffect>
                                  </p:childTnLst>
                                </p:cTn>
                              </p:par>
                              <p:par>
                                <p:cTn id="45" presetID="6" presetClass="entr" presetSubtype="16" fill="hold" grpId="0" nodeType="withEffect">
                                  <p:stCondLst>
                                    <p:cond delay="0"/>
                                  </p:stCondLst>
                                  <p:childTnLst>
                                    <p:set>
                                      <p:cBhvr>
                                        <p:cTn id="46" dur="1" fill="hold">
                                          <p:stCondLst>
                                            <p:cond delay="0"/>
                                          </p:stCondLst>
                                        </p:cTn>
                                        <p:tgtEl>
                                          <p:spTgt spid="11">
                                            <p:graphicEl>
                                              <a:dgm id="{BB7B65DE-5D58-49CC-A633-7EABBAA2346C}"/>
                                            </p:graphicEl>
                                          </p:spTgt>
                                        </p:tgtEl>
                                        <p:attrNameLst>
                                          <p:attrName>style.visibility</p:attrName>
                                        </p:attrNameLst>
                                      </p:cBhvr>
                                      <p:to>
                                        <p:strVal val="visible"/>
                                      </p:to>
                                    </p:set>
                                    <p:animEffect transition="in" filter="circle(in)">
                                      <p:cBhvr>
                                        <p:cTn id="47" dur="2000"/>
                                        <p:tgtEl>
                                          <p:spTgt spid="11">
                                            <p:graphicEl>
                                              <a:dgm id="{BB7B65DE-5D58-49CC-A633-7EABBAA234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uiExpand="1">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8DA3CB5F-1503-E746-9628-A1BBBFB0E622}"/>
              </a:ext>
            </a:extLst>
          </p:cNvPr>
          <p:cNvSpPr/>
          <p:nvPr/>
        </p:nvSpPr>
        <p:spPr>
          <a:xfrm>
            <a:off x="1377185" y="1908877"/>
            <a:ext cx="2916000" cy="2916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4C109A9E-E625-D345-B7EF-011E1E7F394F}"/>
              </a:ext>
            </a:extLst>
          </p:cNvPr>
          <p:cNvSpPr/>
          <p:nvPr/>
        </p:nvSpPr>
        <p:spPr>
          <a:xfrm>
            <a:off x="1377185" y="4764589"/>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486E12EB-7092-5646-AEE3-3DE5F1A719B8}"/>
              </a:ext>
            </a:extLst>
          </p:cNvPr>
          <p:cNvSpPr/>
          <p:nvPr/>
        </p:nvSpPr>
        <p:spPr>
          <a:xfrm>
            <a:off x="914622" y="490168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圆角矩形 7">
            <a:extLst>
              <a:ext uri="{FF2B5EF4-FFF2-40B4-BE49-F238E27FC236}">
                <a16:creationId xmlns:a16="http://schemas.microsoft.com/office/drawing/2014/main" id="{6B65396D-DE81-BB4E-A0AF-C8CA0D531262}"/>
              </a:ext>
            </a:extLst>
          </p:cNvPr>
          <p:cNvSpPr/>
          <p:nvPr/>
        </p:nvSpPr>
        <p:spPr>
          <a:xfrm>
            <a:off x="4288951" y="240860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文本框 8">
            <a:extLst>
              <a:ext uri="{FF2B5EF4-FFF2-40B4-BE49-F238E27FC236}">
                <a16:creationId xmlns:a16="http://schemas.microsoft.com/office/drawing/2014/main" id="{D0CEEF81-AB73-7A49-955D-70ED3E67D5F0}"/>
              </a:ext>
            </a:extLst>
          </p:cNvPr>
          <p:cNvSpPr txBox="1"/>
          <p:nvPr/>
        </p:nvSpPr>
        <p:spPr>
          <a:xfrm>
            <a:off x="1852337" y="2721883"/>
            <a:ext cx="1798045" cy="101566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6000" b="0" i="0" u="none" strike="noStrike" kern="1200" cap="none" spc="0" normalizeH="0" baseline="0" noProof="0" dirty="0">
                <a:ln>
                  <a:noFill/>
                </a:ln>
                <a:solidFill>
                  <a:srgbClr val="44546A"/>
                </a:solidFill>
                <a:effectLst/>
                <a:uLnTx/>
                <a:uFillTx/>
                <a:cs typeface="+mn-ea"/>
                <a:sym typeface="+mn-lt"/>
              </a:rPr>
              <a:t>目录</a:t>
            </a:r>
          </a:p>
        </p:txBody>
      </p:sp>
      <p:sp>
        <p:nvSpPr>
          <p:cNvPr id="11" name="文本框 10">
            <a:extLst>
              <a:ext uri="{FF2B5EF4-FFF2-40B4-BE49-F238E27FC236}">
                <a16:creationId xmlns:a16="http://schemas.microsoft.com/office/drawing/2014/main" id="{0039493F-218F-2343-B26A-CB85AC46D7A3}"/>
              </a:ext>
            </a:extLst>
          </p:cNvPr>
          <p:cNvSpPr txBox="1"/>
          <p:nvPr/>
        </p:nvSpPr>
        <p:spPr>
          <a:xfrm>
            <a:off x="3545478" y="3293523"/>
            <a:ext cx="1798045"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000" b="0" i="0" u="none" strike="noStrike" kern="1200" cap="none" spc="0" normalizeH="0" baseline="0" noProof="0">
                <a:ln>
                  <a:noFill/>
                </a:ln>
                <a:solidFill>
                  <a:prstClr val="white"/>
                </a:solidFill>
                <a:effectLst/>
                <a:uLnTx/>
                <a:uFillTx/>
                <a:cs typeface="+mn-ea"/>
                <a:sym typeface="+mn-lt"/>
              </a:rPr>
              <a:t>CON</a:t>
            </a:r>
            <a:r>
              <a:rPr kumimoji="1" lang="en-US" altLang="zh-CN" sz="2000" b="0" i="0" u="none" strike="noStrike" kern="1200" cap="none" spc="0" normalizeH="0" baseline="0" noProof="0">
                <a:ln>
                  <a:noFill/>
                </a:ln>
                <a:solidFill>
                  <a:srgbClr val="44546A"/>
                </a:solidFill>
                <a:effectLst/>
                <a:uLnTx/>
                <a:uFillTx/>
                <a:cs typeface="+mn-ea"/>
                <a:sym typeface="+mn-lt"/>
              </a:rPr>
              <a:t>TENTS</a:t>
            </a:r>
            <a:endParaRPr kumimoji="1" lang="zh-CN" altLang="en-US" sz="2000" b="0" i="0" u="none" strike="noStrike" kern="1200" cap="none" spc="0" normalizeH="0" baseline="0" noProof="0">
              <a:ln>
                <a:noFill/>
              </a:ln>
              <a:solidFill>
                <a:srgbClr val="44546A"/>
              </a:solidFill>
              <a:effectLst/>
              <a:uLnTx/>
              <a:uFillTx/>
              <a:cs typeface="+mn-ea"/>
              <a:sym typeface="+mn-lt"/>
            </a:endParaRPr>
          </a:p>
        </p:txBody>
      </p:sp>
      <p:sp>
        <p:nvSpPr>
          <p:cNvPr id="13" name="文本框 12">
            <a:extLst>
              <a:ext uri="{FF2B5EF4-FFF2-40B4-BE49-F238E27FC236}">
                <a16:creationId xmlns:a16="http://schemas.microsoft.com/office/drawing/2014/main" id="{4AF5541D-A47E-904C-8025-C2087E61F00F}"/>
              </a:ext>
            </a:extLst>
          </p:cNvPr>
          <p:cNvSpPr txBox="1"/>
          <p:nvPr/>
        </p:nvSpPr>
        <p:spPr>
          <a:xfrm>
            <a:off x="6472055" y="1486836"/>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01</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4" name="文本框 13">
            <a:extLst>
              <a:ext uri="{FF2B5EF4-FFF2-40B4-BE49-F238E27FC236}">
                <a16:creationId xmlns:a16="http://schemas.microsoft.com/office/drawing/2014/main" id="{53E9E365-0A36-084E-ABD0-16598F3CCB7B}"/>
              </a:ext>
            </a:extLst>
          </p:cNvPr>
          <p:cNvSpPr txBox="1"/>
          <p:nvPr/>
        </p:nvSpPr>
        <p:spPr>
          <a:xfrm>
            <a:off x="6483928" y="2212574"/>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02</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5" name="文本框 14">
            <a:extLst>
              <a:ext uri="{FF2B5EF4-FFF2-40B4-BE49-F238E27FC236}">
                <a16:creationId xmlns:a16="http://schemas.microsoft.com/office/drawing/2014/main" id="{0888CCF4-9057-3A4B-893F-9B9BCEC63135}"/>
              </a:ext>
            </a:extLst>
          </p:cNvPr>
          <p:cNvSpPr txBox="1"/>
          <p:nvPr/>
        </p:nvSpPr>
        <p:spPr>
          <a:xfrm>
            <a:off x="6495802" y="3024403"/>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03</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6" name="文本框 15">
            <a:extLst>
              <a:ext uri="{FF2B5EF4-FFF2-40B4-BE49-F238E27FC236}">
                <a16:creationId xmlns:a16="http://schemas.microsoft.com/office/drawing/2014/main" id="{6C447074-1A9B-9E47-9DA9-0DB26DE77D65}"/>
              </a:ext>
            </a:extLst>
          </p:cNvPr>
          <p:cNvSpPr txBox="1"/>
          <p:nvPr/>
        </p:nvSpPr>
        <p:spPr>
          <a:xfrm>
            <a:off x="6495802" y="3792261"/>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04</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7" name="文本框 16">
            <a:extLst>
              <a:ext uri="{FF2B5EF4-FFF2-40B4-BE49-F238E27FC236}">
                <a16:creationId xmlns:a16="http://schemas.microsoft.com/office/drawing/2014/main" id="{6E9F6C0D-6AEF-8745-A34F-7A7C3073A4E5}"/>
              </a:ext>
            </a:extLst>
          </p:cNvPr>
          <p:cNvSpPr txBox="1"/>
          <p:nvPr/>
        </p:nvSpPr>
        <p:spPr>
          <a:xfrm>
            <a:off x="7271323" y="1536296"/>
            <a:ext cx="2954655" cy="461665"/>
          </a:xfrm>
          <a:prstGeom prst="rect">
            <a:avLst/>
          </a:prstGeom>
          <a:noFill/>
        </p:spPr>
        <p:txBody>
          <a:bodyPr wrap="none" rtlCol="0">
            <a:spAutoFit/>
          </a:bodyPr>
          <a:lstStyle/>
          <a:p>
            <a:pPr lvl="0">
              <a:defRPr/>
            </a:pPr>
            <a:r>
              <a:rPr lang="zh-CN" altLang="en-US" sz="2400" dirty="0">
                <a:solidFill>
                  <a:srgbClr val="00A0E9"/>
                </a:solidFill>
                <a:latin typeface="Lantinghei SC"/>
              </a:rPr>
              <a:t>大数据的定义与特征</a:t>
            </a:r>
            <a:endParaRPr kumimoji="1" lang="zh-CN" altLang="en-US" sz="2400" dirty="0">
              <a:solidFill>
                <a:srgbClr val="44546A"/>
              </a:solidFill>
              <a:cs typeface="+mn-ea"/>
              <a:sym typeface="+mn-lt"/>
            </a:endParaRPr>
          </a:p>
        </p:txBody>
      </p:sp>
      <p:sp>
        <p:nvSpPr>
          <p:cNvPr id="18" name="文本框 17">
            <a:extLst>
              <a:ext uri="{FF2B5EF4-FFF2-40B4-BE49-F238E27FC236}">
                <a16:creationId xmlns:a16="http://schemas.microsoft.com/office/drawing/2014/main" id="{06745111-3382-E04E-88E1-7B264BE8057D}"/>
              </a:ext>
            </a:extLst>
          </p:cNvPr>
          <p:cNvSpPr txBox="1"/>
          <p:nvPr/>
        </p:nvSpPr>
        <p:spPr>
          <a:xfrm>
            <a:off x="7283197" y="2287400"/>
            <a:ext cx="2031325" cy="461665"/>
          </a:xfrm>
          <a:prstGeom prst="rect">
            <a:avLst/>
          </a:prstGeom>
          <a:noFill/>
        </p:spPr>
        <p:txBody>
          <a:bodyPr wrap="none" rtlCol="0">
            <a:spAutoFit/>
          </a:bodyPr>
          <a:lstStyle/>
          <a:p>
            <a:pPr lvl="0">
              <a:defRPr/>
            </a:pPr>
            <a:r>
              <a:rPr lang="zh-CN" altLang="en-US" sz="2400" dirty="0">
                <a:solidFill>
                  <a:srgbClr val="00A0E9"/>
                </a:solidFill>
                <a:latin typeface="Lantinghei SC"/>
              </a:rPr>
              <a:t>大数据的应用</a:t>
            </a:r>
            <a:endParaRPr kumimoji="1" lang="zh-CN" altLang="en-US" sz="2400" dirty="0">
              <a:solidFill>
                <a:srgbClr val="44546A"/>
              </a:solidFill>
              <a:cs typeface="+mn-ea"/>
              <a:sym typeface="+mn-lt"/>
            </a:endParaRPr>
          </a:p>
        </p:txBody>
      </p:sp>
      <p:sp>
        <p:nvSpPr>
          <p:cNvPr id="19" name="文本框 18">
            <a:extLst>
              <a:ext uri="{FF2B5EF4-FFF2-40B4-BE49-F238E27FC236}">
                <a16:creationId xmlns:a16="http://schemas.microsoft.com/office/drawing/2014/main" id="{7487F79B-6B61-9D4A-B9B1-C4F2FB22CC20}"/>
              </a:ext>
            </a:extLst>
          </p:cNvPr>
          <p:cNvSpPr txBox="1"/>
          <p:nvPr/>
        </p:nvSpPr>
        <p:spPr>
          <a:xfrm>
            <a:off x="7295072" y="3102260"/>
            <a:ext cx="1107996" cy="461665"/>
          </a:xfrm>
          <a:prstGeom prst="rect">
            <a:avLst/>
          </a:prstGeom>
          <a:noFill/>
        </p:spPr>
        <p:txBody>
          <a:bodyPr wrap="none" rtlCol="0">
            <a:spAutoFit/>
          </a:bodyPr>
          <a:lstStyle/>
          <a:p>
            <a:pPr lvl="0">
              <a:defRPr/>
            </a:pPr>
            <a:r>
              <a:rPr lang="zh-CN" altLang="en-US" sz="2400" dirty="0">
                <a:solidFill>
                  <a:srgbClr val="00A0E9"/>
                </a:solidFill>
                <a:latin typeface="Lantinghei SC"/>
              </a:rPr>
              <a:t>物联网</a:t>
            </a:r>
            <a:endParaRPr kumimoji="1" lang="zh-CN" altLang="en-US" sz="2400" dirty="0">
              <a:solidFill>
                <a:srgbClr val="44546A"/>
              </a:solidFill>
              <a:cs typeface="+mn-ea"/>
              <a:sym typeface="+mn-lt"/>
            </a:endParaRPr>
          </a:p>
        </p:txBody>
      </p:sp>
      <p:sp>
        <p:nvSpPr>
          <p:cNvPr id="20" name="文本框 19">
            <a:extLst>
              <a:ext uri="{FF2B5EF4-FFF2-40B4-BE49-F238E27FC236}">
                <a16:creationId xmlns:a16="http://schemas.microsoft.com/office/drawing/2014/main" id="{06DE685D-3324-B443-8A7C-E615EE8CBE12}"/>
              </a:ext>
            </a:extLst>
          </p:cNvPr>
          <p:cNvSpPr txBox="1"/>
          <p:nvPr/>
        </p:nvSpPr>
        <p:spPr>
          <a:xfrm>
            <a:off x="7295072" y="3875267"/>
            <a:ext cx="1107996" cy="461665"/>
          </a:xfrm>
          <a:prstGeom prst="rect">
            <a:avLst/>
          </a:prstGeom>
          <a:noFill/>
        </p:spPr>
        <p:txBody>
          <a:bodyPr wrap="none" rtlCol="0">
            <a:spAutoFit/>
          </a:bodyPr>
          <a:lstStyle/>
          <a:p>
            <a:pPr lvl="0">
              <a:defRPr/>
            </a:pPr>
            <a:r>
              <a:rPr lang="zh-CN" altLang="en-US" sz="2400" dirty="0">
                <a:solidFill>
                  <a:srgbClr val="00A0E9"/>
                </a:solidFill>
                <a:latin typeface="Lantinghei SC"/>
              </a:rPr>
              <a:t>云计算</a:t>
            </a:r>
            <a:endParaRPr kumimoji="1" lang="zh-CN" altLang="en-US" sz="2400" dirty="0">
              <a:solidFill>
                <a:srgbClr val="44546A"/>
              </a:solidFill>
              <a:cs typeface="+mn-ea"/>
              <a:sym typeface="+mn-lt"/>
            </a:endParaRPr>
          </a:p>
        </p:txBody>
      </p:sp>
      <p:pic>
        <p:nvPicPr>
          <p:cNvPr id="5" name="图片 4" descr="图表, 旭日形&#10;&#10;描述已自动生成">
            <a:extLst>
              <a:ext uri="{FF2B5EF4-FFF2-40B4-BE49-F238E27FC236}">
                <a16:creationId xmlns:a16="http://schemas.microsoft.com/office/drawing/2014/main" id="{1BC76203-DC44-E4D8-22D6-B49A799DCF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6" name="文本框 5">
            <a:extLst>
              <a:ext uri="{FF2B5EF4-FFF2-40B4-BE49-F238E27FC236}">
                <a16:creationId xmlns:a16="http://schemas.microsoft.com/office/drawing/2014/main" id="{B7BCD196-CF19-A5DD-CCC3-1B5717929943}"/>
              </a:ext>
            </a:extLst>
          </p:cNvPr>
          <p:cNvSpPr txBox="1"/>
          <p:nvPr/>
        </p:nvSpPr>
        <p:spPr>
          <a:xfrm>
            <a:off x="6545549" y="4450750"/>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05</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7" name="文本框 6">
            <a:extLst>
              <a:ext uri="{FF2B5EF4-FFF2-40B4-BE49-F238E27FC236}">
                <a16:creationId xmlns:a16="http://schemas.microsoft.com/office/drawing/2014/main" id="{BF09D91D-FD15-F576-3861-3A87769B3374}"/>
              </a:ext>
            </a:extLst>
          </p:cNvPr>
          <p:cNvSpPr txBox="1"/>
          <p:nvPr/>
        </p:nvSpPr>
        <p:spPr>
          <a:xfrm>
            <a:off x="7344819" y="4533756"/>
            <a:ext cx="1107996" cy="461665"/>
          </a:xfrm>
          <a:prstGeom prst="rect">
            <a:avLst/>
          </a:prstGeom>
          <a:noFill/>
        </p:spPr>
        <p:txBody>
          <a:bodyPr wrap="none" rtlCol="0">
            <a:spAutoFit/>
          </a:bodyPr>
          <a:lstStyle/>
          <a:p>
            <a:pPr lvl="0">
              <a:defRPr/>
            </a:pPr>
            <a:r>
              <a:rPr lang="zh-CN" altLang="en-US" sz="2400" dirty="0">
                <a:solidFill>
                  <a:srgbClr val="00A0E9"/>
                </a:solidFill>
                <a:latin typeface="Lantinghei SC"/>
              </a:rPr>
              <a:t>云计算</a:t>
            </a:r>
            <a:endParaRPr kumimoji="1" lang="zh-CN" altLang="en-US" sz="2400" dirty="0">
              <a:solidFill>
                <a:srgbClr val="44546A"/>
              </a:solidFill>
              <a:cs typeface="+mn-ea"/>
              <a:sym typeface="+mn-lt"/>
            </a:endParaRPr>
          </a:p>
        </p:txBody>
      </p:sp>
    </p:spTree>
    <p:extLst>
      <p:ext uri="{BB962C8B-B14F-4D97-AF65-F5344CB8AC3E}">
        <p14:creationId xmlns:p14="http://schemas.microsoft.com/office/powerpoint/2010/main" val="384811346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500"/>
                                        <p:tgtEl>
                                          <p:spTgt spid="1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linds(horizontal)">
                                      <p:cBhvr>
                                        <p:cTn id="25" dur="500"/>
                                        <p:tgtEl>
                                          <p:spTgt spid="1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linds(horizontal)">
                                      <p:cBhvr>
                                        <p:cTn id="28" dur="500"/>
                                        <p:tgtEl>
                                          <p:spTgt spid="2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linds(horizontal)">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第一部分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01</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2249325" y="2875002"/>
            <a:ext cx="7802136" cy="1107996"/>
          </a:xfrm>
          <a:prstGeom prst="rect">
            <a:avLst/>
          </a:prstGeom>
          <a:noFill/>
        </p:spPr>
        <p:txBody>
          <a:bodyPr wrap="none" rtlCol="0">
            <a:spAutoFit/>
          </a:bodyPr>
          <a:lstStyle/>
          <a:p>
            <a:pPr lvl="0">
              <a:defRPr/>
            </a:pPr>
            <a:r>
              <a:rPr lang="zh-CN" altLang="en-US" sz="6600" dirty="0">
                <a:solidFill>
                  <a:srgbClr val="00A0E9"/>
                </a:solidFill>
                <a:latin typeface="Lantinghei SC"/>
              </a:rPr>
              <a:t>大数据的定义与特征</a:t>
            </a:r>
            <a:endParaRPr kumimoji="1" lang="zh-CN" altLang="en-US" sz="6600" b="0" i="0" u="none" strike="noStrike" kern="1200" cap="none" spc="0" normalizeH="0" baseline="0" noProof="0" dirty="0">
              <a:ln>
                <a:noFill/>
              </a:ln>
              <a:solidFill>
                <a:srgbClr val="44546A"/>
              </a:solidFill>
              <a:effectLst/>
              <a:uLnTx/>
              <a:uFillTx/>
              <a:cs typeface="+mn-ea"/>
              <a:sym typeface="+mn-lt"/>
            </a:endParaRPr>
          </a:p>
        </p:txBody>
      </p:sp>
      <p:pic>
        <p:nvPicPr>
          <p:cNvPr id="10" name="图片 9" descr="图表, 旭日形&#10;&#10;描述已自动生成">
            <a:extLst>
              <a:ext uri="{FF2B5EF4-FFF2-40B4-BE49-F238E27FC236}">
                <a16:creationId xmlns:a16="http://schemas.microsoft.com/office/drawing/2014/main" id="{222AF232-1640-8823-4196-838409AFB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414646952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95465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A0E9"/>
                </a:solidFill>
                <a:effectLst/>
                <a:latin typeface="Lantinghei SC"/>
              </a:rPr>
              <a:t>大数据的定义与特征</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3" name="文本框 42">
            <a:extLst>
              <a:ext uri="{FF2B5EF4-FFF2-40B4-BE49-F238E27FC236}">
                <a16:creationId xmlns:a16="http://schemas.microsoft.com/office/drawing/2014/main" id="{2A4F271C-2176-476F-CE3B-E2569F30D6C7}"/>
              </a:ext>
            </a:extLst>
          </p:cNvPr>
          <p:cNvSpPr txBox="1"/>
          <p:nvPr/>
        </p:nvSpPr>
        <p:spPr>
          <a:xfrm>
            <a:off x="985836" y="987604"/>
            <a:ext cx="9089040" cy="954107"/>
          </a:xfrm>
          <a:prstGeom prst="rect">
            <a:avLst/>
          </a:prstGeom>
          <a:noFill/>
        </p:spPr>
        <p:txBody>
          <a:bodyPr wrap="square" rtlCol="0">
            <a:spAutoFit/>
          </a:bodyPr>
          <a:lstStyle/>
          <a:p>
            <a:r>
              <a:rPr lang="zh-CN" altLang="en-US" sz="2800" dirty="0">
                <a:solidFill>
                  <a:srgbClr val="000000"/>
                </a:solidFill>
                <a:effectLst/>
                <a:latin typeface="FZShuSong-Z01S"/>
              </a:rPr>
              <a:t>定义：大数据是一种规模量大的数据集合，它的获取、存储、管理、分析方面的能力都远 超传统数据库</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graphicFrame>
        <p:nvGraphicFramePr>
          <p:cNvPr id="52" name="图示 51">
            <a:extLst>
              <a:ext uri="{FF2B5EF4-FFF2-40B4-BE49-F238E27FC236}">
                <a16:creationId xmlns:a16="http://schemas.microsoft.com/office/drawing/2014/main" id="{5AEB4A3F-2652-2974-C6DC-E864636D0026}"/>
              </a:ext>
            </a:extLst>
          </p:cNvPr>
          <p:cNvGraphicFramePr/>
          <p:nvPr>
            <p:extLst>
              <p:ext uri="{D42A27DB-BD31-4B8C-83A1-F6EECF244321}">
                <p14:modId xmlns:p14="http://schemas.microsoft.com/office/powerpoint/2010/main" val="699496428"/>
              </p:ext>
            </p:extLst>
          </p:nvPr>
        </p:nvGraphicFramePr>
        <p:xfrm>
          <a:off x="-940574" y="2062112"/>
          <a:ext cx="7618465" cy="455311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3" name="文本框 52">
            <a:extLst>
              <a:ext uri="{FF2B5EF4-FFF2-40B4-BE49-F238E27FC236}">
                <a16:creationId xmlns:a16="http://schemas.microsoft.com/office/drawing/2014/main" id="{C9ECF2D2-AE49-146F-8F62-8BD390E2C2AD}"/>
              </a:ext>
            </a:extLst>
          </p:cNvPr>
          <p:cNvSpPr txBox="1"/>
          <p:nvPr/>
        </p:nvSpPr>
        <p:spPr>
          <a:xfrm>
            <a:off x="1919244" y="3870585"/>
            <a:ext cx="1809476" cy="830997"/>
          </a:xfrm>
          <a:prstGeom prst="rect">
            <a:avLst/>
          </a:prstGeom>
          <a:noFill/>
        </p:spPr>
        <p:txBody>
          <a:bodyPr wrap="square" rtlCol="0">
            <a:spAutoFit/>
          </a:bodyPr>
          <a:lstStyle/>
          <a:p>
            <a:pPr algn="ctr"/>
            <a:r>
              <a:rPr lang="zh-CN" altLang="en-US" sz="2400" dirty="0">
                <a:solidFill>
                  <a:srgbClr val="00A0E9"/>
                </a:solidFill>
                <a:effectLst/>
                <a:latin typeface="FZLanTingHei-M-GBK"/>
              </a:rPr>
              <a:t>衡量大数据的 </a:t>
            </a:r>
            <a:r>
              <a:rPr lang="en-US" altLang="zh-CN" sz="2400" dirty="0">
                <a:solidFill>
                  <a:srgbClr val="00A0E9"/>
                </a:solidFill>
                <a:effectLst/>
                <a:latin typeface="FZLanTingHei-M-GBK"/>
              </a:rPr>
              <a:t>6 </a:t>
            </a:r>
            <a:r>
              <a:rPr lang="zh-CN" altLang="en-US" sz="2400" dirty="0">
                <a:solidFill>
                  <a:srgbClr val="00A0E9"/>
                </a:solidFill>
                <a:effectLst/>
                <a:latin typeface="FZLanTingHei-M-GBK"/>
              </a:rPr>
              <a:t>个指标</a:t>
            </a:r>
            <a:endParaRPr lang="zh-CN" altLang="en-US" sz="2400" dirty="0"/>
          </a:p>
        </p:txBody>
      </p:sp>
      <p:sp>
        <p:nvSpPr>
          <p:cNvPr id="54" name="文本框 53">
            <a:extLst>
              <a:ext uri="{FF2B5EF4-FFF2-40B4-BE49-F238E27FC236}">
                <a16:creationId xmlns:a16="http://schemas.microsoft.com/office/drawing/2014/main" id="{A056EFFF-5EAD-EB2B-CCF2-A0268F37BBB3}"/>
              </a:ext>
            </a:extLst>
          </p:cNvPr>
          <p:cNvSpPr txBox="1"/>
          <p:nvPr/>
        </p:nvSpPr>
        <p:spPr>
          <a:xfrm>
            <a:off x="7383876" y="2067376"/>
            <a:ext cx="3620500" cy="461665"/>
          </a:xfrm>
          <a:prstGeom prst="rect">
            <a:avLst/>
          </a:prstGeom>
          <a:noFill/>
        </p:spPr>
        <p:txBody>
          <a:bodyPr wrap="square" rtlCol="0">
            <a:spAutoFit/>
          </a:bodyPr>
          <a:lstStyle/>
          <a:p>
            <a:r>
              <a:rPr lang="zh-CN" altLang="en-US" sz="2400" dirty="0">
                <a:solidFill>
                  <a:srgbClr val="00A0E9"/>
                </a:solidFill>
                <a:effectLst/>
                <a:latin typeface="FZLanTingHei-M-GBK"/>
              </a:rPr>
              <a:t>大数据的特征</a:t>
            </a:r>
            <a:endParaRPr lang="zh-CN" altLang="en-US" sz="2400" dirty="0"/>
          </a:p>
        </p:txBody>
      </p:sp>
      <p:pic>
        <p:nvPicPr>
          <p:cNvPr id="63" name="图片 62">
            <a:extLst>
              <a:ext uri="{FF2B5EF4-FFF2-40B4-BE49-F238E27FC236}">
                <a16:creationId xmlns:a16="http://schemas.microsoft.com/office/drawing/2014/main" id="{4DD804B2-DEFD-0F58-4731-6A712537ED4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07063" y="2739470"/>
            <a:ext cx="7005972" cy="3798419"/>
          </a:xfrm>
          <a:prstGeom prst="rect">
            <a:avLst/>
          </a:prstGeom>
        </p:spPr>
      </p:pic>
    </p:spTree>
    <p:extLst>
      <p:ext uri="{BB962C8B-B14F-4D97-AF65-F5344CB8AC3E}">
        <p14:creationId xmlns:p14="http://schemas.microsoft.com/office/powerpoint/2010/main" val="5339900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heel(1)">
                                      <p:cBhvr>
                                        <p:cTn id="12" dur="20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randombar(horizontal)">
                                      <p:cBhvr>
                                        <p:cTn id="17" dur="500"/>
                                        <p:tgtEl>
                                          <p:spTgt spid="5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circle(in)">
                                      <p:cBhvr>
                                        <p:cTn id="22" dur="20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circle(in)">
                                      <p:cBhvr>
                                        <p:cTn id="27" dur="2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Graphic spid="52" grpId="0">
        <p:bldAsOne/>
      </p:bldGraphic>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95465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A0E9"/>
                </a:solidFill>
                <a:effectLst/>
                <a:latin typeface="Lantinghei SC"/>
              </a:rPr>
              <a:t>大数据的定义与特征</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4" name="图片 3">
            <a:extLst>
              <a:ext uri="{FF2B5EF4-FFF2-40B4-BE49-F238E27FC236}">
                <a16:creationId xmlns:a16="http://schemas.microsoft.com/office/drawing/2014/main" id="{3A725642-BA4E-0487-2CD2-6132F240ED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6852" y="1071426"/>
            <a:ext cx="10454078" cy="5227039"/>
          </a:xfrm>
          <a:prstGeom prst="rect">
            <a:avLst/>
          </a:prstGeom>
        </p:spPr>
      </p:pic>
      <p:sp>
        <p:nvSpPr>
          <p:cNvPr id="5" name="文本框 4">
            <a:extLst>
              <a:ext uri="{FF2B5EF4-FFF2-40B4-BE49-F238E27FC236}">
                <a16:creationId xmlns:a16="http://schemas.microsoft.com/office/drawing/2014/main" id="{F62BAB14-86E3-50CE-104A-83547C99D310}"/>
              </a:ext>
            </a:extLst>
          </p:cNvPr>
          <p:cNvSpPr txBox="1"/>
          <p:nvPr/>
        </p:nvSpPr>
        <p:spPr>
          <a:xfrm>
            <a:off x="4309386" y="1177471"/>
            <a:ext cx="3336587" cy="523220"/>
          </a:xfrm>
          <a:prstGeom prst="rect">
            <a:avLst/>
          </a:prstGeom>
          <a:noFill/>
        </p:spPr>
        <p:txBody>
          <a:bodyPr wrap="square" rtlCol="0">
            <a:spAutoFit/>
          </a:bodyPr>
          <a:lstStyle/>
          <a:p>
            <a:r>
              <a:rPr lang="zh-CN" altLang="en-US" sz="2800" dirty="0">
                <a:solidFill>
                  <a:srgbClr val="00A0E9"/>
                </a:solidFill>
                <a:effectLst/>
                <a:latin typeface="FZLanTingHei-M-GBK"/>
              </a:rPr>
              <a:t>大数据的发展趋势</a:t>
            </a:r>
            <a:endParaRPr lang="zh-CN" altLang="en-US" sz="2800" dirty="0"/>
          </a:p>
        </p:txBody>
      </p:sp>
    </p:spTree>
    <p:extLst>
      <p:ext uri="{BB962C8B-B14F-4D97-AF65-F5344CB8AC3E}">
        <p14:creationId xmlns:p14="http://schemas.microsoft.com/office/powerpoint/2010/main" val="11376024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第二部分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02</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3549430" y="2921594"/>
            <a:ext cx="5262979" cy="1107996"/>
          </a:xfrm>
          <a:prstGeom prst="rect">
            <a:avLst/>
          </a:prstGeom>
          <a:noFill/>
        </p:spPr>
        <p:txBody>
          <a:bodyPr wrap="none" rtlCol="0">
            <a:spAutoFit/>
          </a:bodyPr>
          <a:lstStyle/>
          <a:p>
            <a:pPr lvl="0">
              <a:defRPr/>
            </a:pPr>
            <a:r>
              <a:rPr lang="zh-CN" altLang="en-US" sz="6600" dirty="0">
                <a:solidFill>
                  <a:srgbClr val="00A0E9"/>
                </a:solidFill>
                <a:latin typeface="Lantinghei SC"/>
              </a:rPr>
              <a:t>大数据的应用</a:t>
            </a:r>
            <a:endParaRPr kumimoji="1" lang="zh-CN" altLang="en-US" sz="6600" b="0" i="0" u="none" strike="noStrike" kern="1200" cap="none" spc="0" normalizeH="0" baseline="0" noProof="0" dirty="0">
              <a:ln>
                <a:noFill/>
              </a:ln>
              <a:solidFill>
                <a:srgbClr val="44546A"/>
              </a:solidFill>
              <a:effectLst/>
              <a:uLnTx/>
              <a:uFillTx/>
              <a:cs typeface="+mn-ea"/>
              <a:sym typeface="+mn-lt"/>
            </a:endParaRPr>
          </a:p>
        </p:txBody>
      </p:sp>
      <p:pic>
        <p:nvPicPr>
          <p:cNvPr id="10" name="图片 9" descr="图表, 旭日形&#10;&#10;描述已自动生成">
            <a:extLst>
              <a:ext uri="{FF2B5EF4-FFF2-40B4-BE49-F238E27FC236}">
                <a16:creationId xmlns:a16="http://schemas.microsoft.com/office/drawing/2014/main" id="{222AF232-1640-8823-4196-838409AFB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50458655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lang="zh-CN" altLang="en-US" sz="2400" dirty="0">
                <a:solidFill>
                  <a:srgbClr val="00A0E9"/>
                </a:solidFill>
                <a:latin typeface="Lantinghei SC"/>
              </a:rPr>
              <a:t>大数据的应用</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grpSp>
        <p:nvGrpSpPr>
          <p:cNvPr id="29" name="组合 28">
            <a:extLst>
              <a:ext uri="{FF2B5EF4-FFF2-40B4-BE49-F238E27FC236}">
                <a16:creationId xmlns:a16="http://schemas.microsoft.com/office/drawing/2014/main" id="{DF5F9868-E017-421C-87B0-A35C3DE4DC1B}"/>
              </a:ext>
            </a:extLst>
          </p:cNvPr>
          <p:cNvGrpSpPr/>
          <p:nvPr/>
        </p:nvGrpSpPr>
        <p:grpSpPr>
          <a:xfrm>
            <a:off x="899078" y="1724026"/>
            <a:ext cx="5132387" cy="1704974"/>
            <a:chOff x="874713" y="1943101"/>
            <a:chExt cx="5132387" cy="1704974"/>
          </a:xfrm>
        </p:grpSpPr>
        <p:grpSp>
          <p:nvGrpSpPr>
            <p:cNvPr id="30" name="组合 29">
              <a:extLst>
                <a:ext uri="{FF2B5EF4-FFF2-40B4-BE49-F238E27FC236}">
                  <a16:creationId xmlns:a16="http://schemas.microsoft.com/office/drawing/2014/main" id="{E5DA8A51-F5FC-48E3-907B-51CA52AEC7BA}"/>
                </a:ext>
              </a:extLst>
            </p:cNvPr>
            <p:cNvGrpSpPr/>
            <p:nvPr/>
          </p:nvGrpSpPr>
          <p:grpSpPr>
            <a:xfrm>
              <a:off x="874713" y="1943101"/>
              <a:ext cx="5132387" cy="1704974"/>
              <a:chOff x="874713" y="1752601"/>
              <a:chExt cx="5132387" cy="1704974"/>
            </a:xfrm>
          </p:grpSpPr>
          <p:sp>
            <p:nvSpPr>
              <p:cNvPr id="34" name="矩形 33">
                <a:extLst>
                  <a:ext uri="{FF2B5EF4-FFF2-40B4-BE49-F238E27FC236}">
                    <a16:creationId xmlns:a16="http://schemas.microsoft.com/office/drawing/2014/main" id="{0A758BFB-16F3-4A03-977C-9FC650974007}"/>
                  </a:ext>
                </a:extLst>
              </p:cNvPr>
              <p:cNvSpPr/>
              <p:nvPr/>
            </p:nvSpPr>
            <p:spPr>
              <a:xfrm>
                <a:off x="874713" y="1752601"/>
                <a:ext cx="5132387" cy="17049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35" name="椭圆 8">
                <a:extLst>
                  <a:ext uri="{FF2B5EF4-FFF2-40B4-BE49-F238E27FC236}">
                    <a16:creationId xmlns:a16="http://schemas.microsoft.com/office/drawing/2014/main" id="{FEC86CB8-2D52-49E7-B21F-A8591EDFB163}"/>
                  </a:ext>
                </a:extLst>
              </p:cNvPr>
              <p:cNvSpPr/>
              <p:nvPr/>
            </p:nvSpPr>
            <p:spPr>
              <a:xfrm>
                <a:off x="5200650" y="1991396"/>
                <a:ext cx="586015" cy="514075"/>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sp>
          <p:nvSpPr>
            <p:cNvPr id="33" name="矩形 32">
              <a:extLst>
                <a:ext uri="{FF2B5EF4-FFF2-40B4-BE49-F238E27FC236}">
                  <a16:creationId xmlns:a16="http://schemas.microsoft.com/office/drawing/2014/main" id="{C86813B7-7F05-4ED3-B04F-5580D7186DC0}"/>
                </a:ext>
              </a:extLst>
            </p:cNvPr>
            <p:cNvSpPr/>
            <p:nvPr/>
          </p:nvSpPr>
          <p:spPr>
            <a:xfrm>
              <a:off x="1259397" y="2277135"/>
              <a:ext cx="2373837" cy="1005019"/>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800" dirty="0">
                  <a:solidFill>
                    <a:srgbClr val="000000"/>
                  </a:solidFill>
                  <a:effectLst/>
                  <a:latin typeface="FZShuSong-Z01S"/>
                </a:rPr>
                <a:t>客户</a:t>
              </a:r>
              <a:r>
                <a:rPr lang="zh-CN" altLang="en-US" sz="5400" dirty="0">
                  <a:solidFill>
                    <a:srgbClr val="000000"/>
                  </a:solidFill>
                  <a:effectLst/>
                  <a:latin typeface="FZShuSong-Z01S"/>
                </a:rPr>
                <a:t>画像</a:t>
              </a:r>
              <a:endParaRPr lang="zh-CN" altLang="en-US" sz="5400" b="1" dirty="0">
                <a:solidFill>
                  <a:srgbClr val="44546A"/>
                </a:solidFill>
                <a:cs typeface="+mn-ea"/>
                <a:sym typeface="+mn-lt"/>
              </a:endParaRPr>
            </a:p>
          </p:txBody>
        </p:sp>
      </p:grpSp>
      <p:grpSp>
        <p:nvGrpSpPr>
          <p:cNvPr id="36" name="组合 35">
            <a:extLst>
              <a:ext uri="{FF2B5EF4-FFF2-40B4-BE49-F238E27FC236}">
                <a16:creationId xmlns:a16="http://schemas.microsoft.com/office/drawing/2014/main" id="{5D13AA60-6D61-4460-9527-543E229F120C}"/>
              </a:ext>
            </a:extLst>
          </p:cNvPr>
          <p:cNvGrpSpPr/>
          <p:nvPr/>
        </p:nvGrpSpPr>
        <p:grpSpPr>
          <a:xfrm>
            <a:off x="899078" y="3703638"/>
            <a:ext cx="5132387" cy="1704974"/>
            <a:chOff x="874713" y="3922713"/>
            <a:chExt cx="5132387" cy="1704974"/>
          </a:xfrm>
        </p:grpSpPr>
        <p:grpSp>
          <p:nvGrpSpPr>
            <p:cNvPr id="37" name="组合 36">
              <a:extLst>
                <a:ext uri="{FF2B5EF4-FFF2-40B4-BE49-F238E27FC236}">
                  <a16:creationId xmlns:a16="http://schemas.microsoft.com/office/drawing/2014/main" id="{87741F1D-BE3A-44F8-A46B-71A2C6CB3A3C}"/>
                </a:ext>
              </a:extLst>
            </p:cNvPr>
            <p:cNvGrpSpPr/>
            <p:nvPr/>
          </p:nvGrpSpPr>
          <p:grpSpPr>
            <a:xfrm>
              <a:off x="874713" y="3922713"/>
              <a:ext cx="5132387" cy="1704974"/>
              <a:chOff x="874713" y="1752601"/>
              <a:chExt cx="5132387" cy="1704974"/>
            </a:xfrm>
          </p:grpSpPr>
          <p:sp>
            <p:nvSpPr>
              <p:cNvPr id="41" name="矩形 40">
                <a:extLst>
                  <a:ext uri="{FF2B5EF4-FFF2-40B4-BE49-F238E27FC236}">
                    <a16:creationId xmlns:a16="http://schemas.microsoft.com/office/drawing/2014/main" id="{69B07898-829B-40C3-888A-82B75B6C4BE6}"/>
                  </a:ext>
                </a:extLst>
              </p:cNvPr>
              <p:cNvSpPr/>
              <p:nvPr/>
            </p:nvSpPr>
            <p:spPr>
              <a:xfrm>
                <a:off x="874713" y="1752601"/>
                <a:ext cx="5132387" cy="1704974"/>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42" name="椭圆 31">
                <a:extLst>
                  <a:ext uri="{FF2B5EF4-FFF2-40B4-BE49-F238E27FC236}">
                    <a16:creationId xmlns:a16="http://schemas.microsoft.com/office/drawing/2014/main" id="{D6564A51-9B7A-4615-9390-1B4B1FC3971F}"/>
                  </a:ext>
                </a:extLst>
              </p:cNvPr>
              <p:cNvSpPr/>
              <p:nvPr/>
            </p:nvSpPr>
            <p:spPr>
              <a:xfrm>
                <a:off x="5209572" y="1955426"/>
                <a:ext cx="568171" cy="586015"/>
              </a:xfrm>
              <a:custGeom>
                <a:avLst/>
                <a:gdLst>
                  <a:gd name="connsiteX0" fmla="*/ 559267 w 589292"/>
                  <a:gd name="connsiteY0" fmla="*/ 238088 h 607799"/>
                  <a:gd name="connsiteX1" fmla="*/ 575556 w 589292"/>
                  <a:gd name="connsiteY1" fmla="*/ 244486 h 607799"/>
                  <a:gd name="connsiteX2" fmla="*/ 589292 w 589292"/>
                  <a:gd name="connsiteY2" fmla="*/ 264606 h 607799"/>
                  <a:gd name="connsiteX3" fmla="*/ 589292 w 589292"/>
                  <a:gd name="connsiteY3" fmla="*/ 598164 h 607799"/>
                  <a:gd name="connsiteX4" fmla="*/ 576113 w 589292"/>
                  <a:gd name="connsiteY4" fmla="*/ 607112 h 607799"/>
                  <a:gd name="connsiteX5" fmla="*/ 452019 w 589292"/>
                  <a:gd name="connsiteY5" fmla="*/ 558341 h 607799"/>
                  <a:gd name="connsiteX6" fmla="*/ 438282 w 589292"/>
                  <a:gd name="connsiteY6" fmla="*/ 538221 h 607799"/>
                  <a:gd name="connsiteX7" fmla="*/ 438282 w 589292"/>
                  <a:gd name="connsiteY7" fmla="*/ 383843 h 607799"/>
                  <a:gd name="connsiteX8" fmla="*/ 444362 w 589292"/>
                  <a:gd name="connsiteY8" fmla="*/ 381618 h 607799"/>
                  <a:gd name="connsiteX9" fmla="*/ 466080 w 589292"/>
                  <a:gd name="connsiteY9" fmla="*/ 366690 h 607799"/>
                  <a:gd name="connsiteX10" fmla="*/ 537409 w 589292"/>
                  <a:gd name="connsiteY10" fmla="*/ 275269 h 607799"/>
                  <a:gd name="connsiteX11" fmla="*/ 559267 w 589292"/>
                  <a:gd name="connsiteY11" fmla="*/ 238088 h 607799"/>
                  <a:gd name="connsiteX12" fmla="*/ 209859 w 589292"/>
                  <a:gd name="connsiteY12" fmla="*/ 194902 h 607799"/>
                  <a:gd name="connsiteX13" fmla="*/ 260000 w 589292"/>
                  <a:gd name="connsiteY13" fmla="*/ 194902 h 607799"/>
                  <a:gd name="connsiteX14" fmla="*/ 262971 w 589292"/>
                  <a:gd name="connsiteY14" fmla="*/ 202458 h 607799"/>
                  <a:gd name="connsiteX15" fmla="*/ 291525 w 589292"/>
                  <a:gd name="connsiteY15" fmla="*/ 257523 h 607799"/>
                  <a:gd name="connsiteX16" fmla="*/ 371937 w 589292"/>
                  <a:gd name="connsiteY16" fmla="*/ 366032 h 607799"/>
                  <a:gd name="connsiteX17" fmla="*/ 393850 w 589292"/>
                  <a:gd name="connsiteY17" fmla="*/ 381374 h 607799"/>
                  <a:gd name="connsiteX18" fmla="*/ 397425 w 589292"/>
                  <a:gd name="connsiteY18" fmla="*/ 382811 h 607799"/>
                  <a:gd name="connsiteX19" fmla="*/ 397425 w 589292"/>
                  <a:gd name="connsiteY19" fmla="*/ 539294 h 607799"/>
                  <a:gd name="connsiteX20" fmla="*/ 379504 w 589292"/>
                  <a:gd name="connsiteY20" fmla="*/ 557185 h 607799"/>
                  <a:gd name="connsiteX21" fmla="*/ 209859 w 589292"/>
                  <a:gd name="connsiteY21" fmla="*/ 557185 h 607799"/>
                  <a:gd name="connsiteX22" fmla="*/ 191938 w 589292"/>
                  <a:gd name="connsiteY22" fmla="*/ 539294 h 607799"/>
                  <a:gd name="connsiteX23" fmla="*/ 191938 w 589292"/>
                  <a:gd name="connsiteY23" fmla="*/ 212840 h 607799"/>
                  <a:gd name="connsiteX24" fmla="*/ 209859 w 589292"/>
                  <a:gd name="connsiteY24" fmla="*/ 194902 h 607799"/>
                  <a:gd name="connsiteX25" fmla="*/ 13186 w 589292"/>
                  <a:gd name="connsiteY25" fmla="*/ 140695 h 607799"/>
                  <a:gd name="connsiteX26" fmla="*/ 137338 w 589292"/>
                  <a:gd name="connsiteY26" fmla="*/ 189466 h 607799"/>
                  <a:gd name="connsiteX27" fmla="*/ 151081 w 589292"/>
                  <a:gd name="connsiteY27" fmla="*/ 209633 h 607799"/>
                  <a:gd name="connsiteX28" fmla="*/ 151081 w 589292"/>
                  <a:gd name="connsiteY28" fmla="*/ 543612 h 607799"/>
                  <a:gd name="connsiteX29" fmla="*/ 138359 w 589292"/>
                  <a:gd name="connsiteY29" fmla="*/ 552235 h 607799"/>
                  <a:gd name="connsiteX30" fmla="*/ 13743 w 589292"/>
                  <a:gd name="connsiteY30" fmla="*/ 503278 h 607799"/>
                  <a:gd name="connsiteX31" fmla="*/ 0 w 589292"/>
                  <a:gd name="connsiteY31" fmla="*/ 483065 h 607799"/>
                  <a:gd name="connsiteX32" fmla="*/ 0 w 589292"/>
                  <a:gd name="connsiteY32" fmla="*/ 149643 h 607799"/>
                  <a:gd name="connsiteX33" fmla="*/ 13186 w 589292"/>
                  <a:gd name="connsiteY33" fmla="*/ 140695 h 607799"/>
                  <a:gd name="connsiteX34" fmla="*/ 418473 w 589292"/>
                  <a:gd name="connsiteY34" fmla="*/ 52152 h 607799"/>
                  <a:gd name="connsiteX35" fmla="*/ 341047 w 589292"/>
                  <a:gd name="connsiteY35" fmla="*/ 129569 h 607799"/>
                  <a:gd name="connsiteX36" fmla="*/ 376975 w 589292"/>
                  <a:gd name="connsiteY36" fmla="*/ 194887 h 607799"/>
                  <a:gd name="connsiteX37" fmla="*/ 394568 w 589292"/>
                  <a:gd name="connsiteY37" fmla="*/ 203092 h 607799"/>
                  <a:gd name="connsiteX38" fmla="*/ 418473 w 589292"/>
                  <a:gd name="connsiteY38" fmla="*/ 206893 h 607799"/>
                  <a:gd name="connsiteX39" fmla="*/ 438248 w 589292"/>
                  <a:gd name="connsiteY39" fmla="*/ 204344 h 607799"/>
                  <a:gd name="connsiteX40" fmla="*/ 455701 w 589292"/>
                  <a:gd name="connsiteY40" fmla="*/ 197436 h 607799"/>
                  <a:gd name="connsiteX41" fmla="*/ 495946 w 589292"/>
                  <a:gd name="connsiteY41" fmla="*/ 129569 h 607799"/>
                  <a:gd name="connsiteX42" fmla="*/ 418473 w 589292"/>
                  <a:gd name="connsiteY42" fmla="*/ 52152 h 607799"/>
                  <a:gd name="connsiteX43" fmla="*/ 419123 w 589292"/>
                  <a:gd name="connsiteY43" fmla="*/ 0 h 607799"/>
                  <a:gd name="connsiteX44" fmla="*/ 552809 w 589292"/>
                  <a:gd name="connsiteY44" fmla="*/ 133509 h 607799"/>
                  <a:gd name="connsiteX45" fmla="*/ 524540 w 589292"/>
                  <a:gd name="connsiteY45" fmla="*/ 224509 h 607799"/>
                  <a:gd name="connsiteX46" fmla="*/ 505973 w 589292"/>
                  <a:gd name="connsiteY46" fmla="*/ 255708 h 607799"/>
                  <a:gd name="connsiteX47" fmla="*/ 439315 w 589292"/>
                  <a:gd name="connsiteY47" fmla="*/ 341051 h 607799"/>
                  <a:gd name="connsiteX48" fmla="*/ 438248 w 589292"/>
                  <a:gd name="connsiteY48" fmla="*/ 342071 h 607799"/>
                  <a:gd name="connsiteX49" fmla="*/ 419262 w 589292"/>
                  <a:gd name="connsiteY49" fmla="*/ 349581 h 607799"/>
                  <a:gd name="connsiteX50" fmla="*/ 398978 w 589292"/>
                  <a:gd name="connsiteY50" fmla="*/ 340681 h 607799"/>
                  <a:gd name="connsiteX51" fmla="*/ 397492 w 589292"/>
                  <a:gd name="connsiteY51" fmla="*/ 339151 h 607799"/>
                  <a:gd name="connsiteX52" fmla="*/ 323593 w 589292"/>
                  <a:gd name="connsiteY52" fmla="*/ 238880 h 607799"/>
                  <a:gd name="connsiteX53" fmla="*/ 300198 w 589292"/>
                  <a:gd name="connsiteY53" fmla="*/ 195026 h 607799"/>
                  <a:gd name="connsiteX54" fmla="*/ 285437 w 589292"/>
                  <a:gd name="connsiteY54" fmla="*/ 133509 h 607799"/>
                  <a:gd name="connsiteX55" fmla="*/ 419123 w 589292"/>
                  <a:gd name="connsiteY55" fmla="*/ 0 h 60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9292" h="607799">
                    <a:moveTo>
                      <a:pt x="559267" y="238088"/>
                    </a:moveTo>
                    <a:lnTo>
                      <a:pt x="575556" y="244486"/>
                    </a:lnTo>
                    <a:cubicBezTo>
                      <a:pt x="583816" y="247731"/>
                      <a:pt x="589292" y="255705"/>
                      <a:pt x="589292" y="264606"/>
                    </a:cubicBezTo>
                    <a:lnTo>
                      <a:pt x="589292" y="598164"/>
                    </a:lnTo>
                    <a:cubicBezTo>
                      <a:pt x="589292" y="604979"/>
                      <a:pt x="582424" y="609615"/>
                      <a:pt x="576113" y="607112"/>
                    </a:cubicBezTo>
                    <a:lnTo>
                      <a:pt x="452019" y="558341"/>
                    </a:lnTo>
                    <a:cubicBezTo>
                      <a:pt x="443758" y="555096"/>
                      <a:pt x="438282" y="547122"/>
                      <a:pt x="438282" y="538221"/>
                    </a:cubicBezTo>
                    <a:lnTo>
                      <a:pt x="438282" y="383843"/>
                    </a:lnTo>
                    <a:cubicBezTo>
                      <a:pt x="440324" y="383194"/>
                      <a:pt x="442366" y="382499"/>
                      <a:pt x="444362" y="381618"/>
                    </a:cubicBezTo>
                    <a:cubicBezTo>
                      <a:pt x="452529" y="378187"/>
                      <a:pt x="459815" y="373181"/>
                      <a:pt x="466080" y="366690"/>
                    </a:cubicBezTo>
                    <a:cubicBezTo>
                      <a:pt x="492997" y="338735"/>
                      <a:pt x="516989" y="307952"/>
                      <a:pt x="537409" y="275269"/>
                    </a:cubicBezTo>
                    <a:cubicBezTo>
                      <a:pt x="544787" y="263447"/>
                      <a:pt x="552352" y="251069"/>
                      <a:pt x="559267" y="238088"/>
                    </a:cubicBezTo>
                    <a:close/>
                    <a:moveTo>
                      <a:pt x="209859" y="194902"/>
                    </a:moveTo>
                    <a:lnTo>
                      <a:pt x="260000" y="194902"/>
                    </a:lnTo>
                    <a:cubicBezTo>
                      <a:pt x="260929" y="197405"/>
                      <a:pt x="261950" y="199908"/>
                      <a:pt x="262971" y="202458"/>
                    </a:cubicBezTo>
                    <a:cubicBezTo>
                      <a:pt x="271143" y="222296"/>
                      <a:pt x="281542" y="240512"/>
                      <a:pt x="291525" y="257523"/>
                    </a:cubicBezTo>
                    <a:cubicBezTo>
                      <a:pt x="315435" y="298173"/>
                      <a:pt x="342455" y="334652"/>
                      <a:pt x="371937" y="366032"/>
                    </a:cubicBezTo>
                    <a:cubicBezTo>
                      <a:pt x="378112" y="372706"/>
                      <a:pt x="385540" y="377851"/>
                      <a:pt x="393850" y="381374"/>
                    </a:cubicBezTo>
                    <a:cubicBezTo>
                      <a:pt x="395011" y="381884"/>
                      <a:pt x="396265" y="382348"/>
                      <a:pt x="397425" y="382811"/>
                    </a:cubicBezTo>
                    <a:lnTo>
                      <a:pt x="397425" y="539294"/>
                    </a:lnTo>
                    <a:cubicBezTo>
                      <a:pt x="397425" y="549166"/>
                      <a:pt x="389393" y="557185"/>
                      <a:pt x="379504" y="557185"/>
                    </a:cubicBezTo>
                    <a:lnTo>
                      <a:pt x="209859" y="557185"/>
                    </a:lnTo>
                    <a:cubicBezTo>
                      <a:pt x="199970" y="557185"/>
                      <a:pt x="191938" y="549166"/>
                      <a:pt x="191938" y="539294"/>
                    </a:cubicBezTo>
                    <a:lnTo>
                      <a:pt x="191938" y="212840"/>
                    </a:lnTo>
                    <a:cubicBezTo>
                      <a:pt x="191938" y="202967"/>
                      <a:pt x="199970" y="194902"/>
                      <a:pt x="209859" y="194902"/>
                    </a:cubicBezTo>
                    <a:close/>
                    <a:moveTo>
                      <a:pt x="13186" y="140695"/>
                    </a:moveTo>
                    <a:lnTo>
                      <a:pt x="137338" y="189466"/>
                    </a:lnTo>
                    <a:cubicBezTo>
                      <a:pt x="145602" y="192758"/>
                      <a:pt x="151081" y="200732"/>
                      <a:pt x="151081" y="209633"/>
                    </a:cubicBezTo>
                    <a:lnTo>
                      <a:pt x="151081" y="543612"/>
                    </a:lnTo>
                    <a:cubicBezTo>
                      <a:pt x="151081" y="550148"/>
                      <a:pt x="144441" y="554645"/>
                      <a:pt x="138359" y="552235"/>
                    </a:cubicBezTo>
                    <a:lnTo>
                      <a:pt x="13743" y="503278"/>
                    </a:lnTo>
                    <a:cubicBezTo>
                      <a:pt x="5478" y="500033"/>
                      <a:pt x="0" y="492059"/>
                      <a:pt x="0" y="483065"/>
                    </a:cubicBezTo>
                    <a:lnTo>
                      <a:pt x="0" y="149643"/>
                    </a:lnTo>
                    <a:cubicBezTo>
                      <a:pt x="0" y="142874"/>
                      <a:pt x="6871" y="138238"/>
                      <a:pt x="13186" y="140695"/>
                    </a:cubicBezTo>
                    <a:close/>
                    <a:moveTo>
                      <a:pt x="418473" y="52152"/>
                    </a:moveTo>
                    <a:cubicBezTo>
                      <a:pt x="375675" y="52152"/>
                      <a:pt x="340954" y="86828"/>
                      <a:pt x="341047" y="129569"/>
                    </a:cubicBezTo>
                    <a:cubicBezTo>
                      <a:pt x="341047" y="157013"/>
                      <a:pt x="355344" y="181165"/>
                      <a:pt x="376975" y="194887"/>
                    </a:cubicBezTo>
                    <a:cubicBezTo>
                      <a:pt x="382452" y="198363"/>
                      <a:pt x="388301" y="201191"/>
                      <a:pt x="394568" y="203092"/>
                    </a:cubicBezTo>
                    <a:cubicBezTo>
                      <a:pt x="402134" y="205595"/>
                      <a:pt x="410118" y="206893"/>
                      <a:pt x="418473" y="206893"/>
                    </a:cubicBezTo>
                    <a:cubicBezTo>
                      <a:pt x="425343" y="206893"/>
                      <a:pt x="431935" y="206012"/>
                      <a:pt x="438248" y="204344"/>
                    </a:cubicBezTo>
                    <a:cubicBezTo>
                      <a:pt x="444468" y="202721"/>
                      <a:pt x="450270" y="200403"/>
                      <a:pt x="455701" y="197436"/>
                    </a:cubicBezTo>
                    <a:cubicBezTo>
                      <a:pt x="479653" y="184271"/>
                      <a:pt x="495946" y="158774"/>
                      <a:pt x="495946" y="129569"/>
                    </a:cubicBezTo>
                    <a:cubicBezTo>
                      <a:pt x="495946" y="86828"/>
                      <a:pt x="461225" y="52152"/>
                      <a:pt x="418473" y="52152"/>
                    </a:cubicBezTo>
                    <a:close/>
                    <a:moveTo>
                      <a:pt x="419123" y="0"/>
                    </a:moveTo>
                    <a:cubicBezTo>
                      <a:pt x="492975" y="0"/>
                      <a:pt x="552809" y="59755"/>
                      <a:pt x="552809" y="133509"/>
                    </a:cubicBezTo>
                    <a:cubicBezTo>
                      <a:pt x="552809" y="165218"/>
                      <a:pt x="540137" y="196138"/>
                      <a:pt x="524540" y="224509"/>
                    </a:cubicBezTo>
                    <a:cubicBezTo>
                      <a:pt x="518599" y="235310"/>
                      <a:pt x="512239" y="245741"/>
                      <a:pt x="505973" y="255708"/>
                    </a:cubicBezTo>
                    <a:cubicBezTo>
                      <a:pt x="486802" y="286350"/>
                      <a:pt x="464382" y="315045"/>
                      <a:pt x="439315" y="341051"/>
                    </a:cubicBezTo>
                    <a:cubicBezTo>
                      <a:pt x="438944" y="341376"/>
                      <a:pt x="438619" y="341747"/>
                      <a:pt x="438248" y="342071"/>
                    </a:cubicBezTo>
                    <a:cubicBezTo>
                      <a:pt x="432863" y="347078"/>
                      <a:pt x="426086" y="349581"/>
                      <a:pt x="419262" y="349581"/>
                    </a:cubicBezTo>
                    <a:cubicBezTo>
                      <a:pt x="411882" y="349581"/>
                      <a:pt x="404548" y="346614"/>
                      <a:pt x="398978" y="340681"/>
                    </a:cubicBezTo>
                    <a:cubicBezTo>
                      <a:pt x="398467" y="340124"/>
                      <a:pt x="397910" y="339568"/>
                      <a:pt x="397492" y="339151"/>
                    </a:cubicBezTo>
                    <a:cubicBezTo>
                      <a:pt x="369130" y="308740"/>
                      <a:pt x="344575" y="274668"/>
                      <a:pt x="323593" y="238880"/>
                    </a:cubicBezTo>
                    <a:cubicBezTo>
                      <a:pt x="315285" y="224741"/>
                      <a:pt x="306929" y="210138"/>
                      <a:pt x="300198" y="195026"/>
                    </a:cubicBezTo>
                    <a:cubicBezTo>
                      <a:pt x="291518" y="175556"/>
                      <a:pt x="285437" y="155158"/>
                      <a:pt x="285437" y="133509"/>
                    </a:cubicBezTo>
                    <a:cubicBezTo>
                      <a:pt x="285437" y="59755"/>
                      <a:pt x="345317" y="0"/>
                      <a:pt x="419123"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sp>
          <p:nvSpPr>
            <p:cNvPr id="40" name="矩形 39">
              <a:extLst>
                <a:ext uri="{FF2B5EF4-FFF2-40B4-BE49-F238E27FC236}">
                  <a16:creationId xmlns:a16="http://schemas.microsoft.com/office/drawing/2014/main" id="{6ECE850D-226C-430F-A4DB-B6757D21927D}"/>
                </a:ext>
              </a:extLst>
            </p:cNvPr>
            <p:cNvSpPr/>
            <p:nvPr/>
          </p:nvSpPr>
          <p:spPr>
            <a:xfrm>
              <a:off x="1259398" y="4272448"/>
              <a:ext cx="2568390" cy="100501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dirty="0">
                  <a:solidFill>
                    <a:srgbClr val="000000"/>
                  </a:solidFill>
                  <a:effectLst/>
                  <a:latin typeface="FZShuSong-Z01S"/>
                </a:rPr>
                <a:t>风险</a:t>
              </a:r>
              <a:r>
                <a:rPr lang="zh-CN" altLang="en-US" sz="5400" dirty="0">
                  <a:solidFill>
                    <a:srgbClr val="000000"/>
                  </a:solidFill>
                  <a:effectLst/>
                  <a:latin typeface="FZShuSong-Z01S"/>
                </a:rPr>
                <a:t>控制</a:t>
              </a:r>
              <a:endParaRPr lang="zh-CN" altLang="en-US" sz="5400" b="1" dirty="0">
                <a:solidFill>
                  <a:srgbClr val="44546A"/>
                </a:solidFill>
                <a:cs typeface="+mn-ea"/>
                <a:sym typeface="+mn-lt"/>
              </a:endParaRPr>
            </a:p>
          </p:txBody>
        </p:sp>
      </p:grpSp>
      <p:grpSp>
        <p:nvGrpSpPr>
          <p:cNvPr id="43" name="组合 42">
            <a:extLst>
              <a:ext uri="{FF2B5EF4-FFF2-40B4-BE49-F238E27FC236}">
                <a16:creationId xmlns:a16="http://schemas.microsoft.com/office/drawing/2014/main" id="{AD531938-2B28-41A3-80E9-0B62C3CCE397}"/>
              </a:ext>
            </a:extLst>
          </p:cNvPr>
          <p:cNvGrpSpPr/>
          <p:nvPr/>
        </p:nvGrpSpPr>
        <p:grpSpPr>
          <a:xfrm>
            <a:off x="6209266" y="1724026"/>
            <a:ext cx="5132387" cy="1704974"/>
            <a:chOff x="6184901" y="1943101"/>
            <a:chExt cx="5132387" cy="1704974"/>
          </a:xfrm>
        </p:grpSpPr>
        <p:grpSp>
          <p:nvGrpSpPr>
            <p:cNvPr id="44" name="组合 43">
              <a:extLst>
                <a:ext uri="{FF2B5EF4-FFF2-40B4-BE49-F238E27FC236}">
                  <a16:creationId xmlns:a16="http://schemas.microsoft.com/office/drawing/2014/main" id="{27F92DE7-27A0-4D94-B715-0C4DC286CB14}"/>
                </a:ext>
              </a:extLst>
            </p:cNvPr>
            <p:cNvGrpSpPr/>
            <p:nvPr/>
          </p:nvGrpSpPr>
          <p:grpSpPr>
            <a:xfrm>
              <a:off x="6184901" y="1943101"/>
              <a:ext cx="5132387" cy="1704974"/>
              <a:chOff x="874713" y="1752601"/>
              <a:chExt cx="5132387" cy="1704974"/>
            </a:xfrm>
          </p:grpSpPr>
          <p:sp>
            <p:nvSpPr>
              <p:cNvPr id="48" name="矩形 47">
                <a:extLst>
                  <a:ext uri="{FF2B5EF4-FFF2-40B4-BE49-F238E27FC236}">
                    <a16:creationId xmlns:a16="http://schemas.microsoft.com/office/drawing/2014/main" id="{E7E2A206-2D55-466B-BE55-F419385BA39F}"/>
                  </a:ext>
                </a:extLst>
              </p:cNvPr>
              <p:cNvSpPr/>
              <p:nvPr/>
            </p:nvSpPr>
            <p:spPr>
              <a:xfrm>
                <a:off x="874713" y="1752601"/>
                <a:ext cx="5132387" cy="1704974"/>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49" name="椭圆 34">
                <a:extLst>
                  <a:ext uri="{FF2B5EF4-FFF2-40B4-BE49-F238E27FC236}">
                    <a16:creationId xmlns:a16="http://schemas.microsoft.com/office/drawing/2014/main" id="{8D39BF85-4A4D-4266-B5D9-BEAAD3CAC3BD}"/>
                  </a:ext>
                </a:extLst>
              </p:cNvPr>
              <p:cNvSpPr/>
              <p:nvPr/>
            </p:nvSpPr>
            <p:spPr>
              <a:xfrm>
                <a:off x="5200650" y="2065550"/>
                <a:ext cx="586015" cy="365766"/>
              </a:xfrm>
              <a:custGeom>
                <a:avLst/>
                <a:gdLst>
                  <a:gd name="connsiteX0" fmla="*/ 509262 w 608697"/>
                  <a:gd name="connsiteY0" fmla="*/ 287324 h 379924"/>
                  <a:gd name="connsiteX1" fmla="*/ 488226 w 608697"/>
                  <a:gd name="connsiteY1" fmla="*/ 308258 h 379924"/>
                  <a:gd name="connsiteX2" fmla="*/ 509262 w 608697"/>
                  <a:gd name="connsiteY2" fmla="*/ 329266 h 379924"/>
                  <a:gd name="connsiteX3" fmla="*/ 530223 w 608697"/>
                  <a:gd name="connsiteY3" fmla="*/ 308258 h 379924"/>
                  <a:gd name="connsiteX4" fmla="*/ 509262 w 608697"/>
                  <a:gd name="connsiteY4" fmla="*/ 287324 h 379924"/>
                  <a:gd name="connsiteX5" fmla="*/ 442648 w 608697"/>
                  <a:gd name="connsiteY5" fmla="*/ 287324 h 379924"/>
                  <a:gd name="connsiteX6" fmla="*/ 421687 w 608697"/>
                  <a:gd name="connsiteY6" fmla="*/ 308332 h 379924"/>
                  <a:gd name="connsiteX7" fmla="*/ 442648 w 608697"/>
                  <a:gd name="connsiteY7" fmla="*/ 329266 h 379924"/>
                  <a:gd name="connsiteX8" fmla="*/ 463684 w 608697"/>
                  <a:gd name="connsiteY8" fmla="*/ 308332 h 379924"/>
                  <a:gd name="connsiteX9" fmla="*/ 442648 w 608697"/>
                  <a:gd name="connsiteY9" fmla="*/ 287324 h 379924"/>
                  <a:gd name="connsiteX10" fmla="*/ 380436 w 608697"/>
                  <a:gd name="connsiteY10" fmla="*/ 284940 h 379924"/>
                  <a:gd name="connsiteX11" fmla="*/ 380436 w 608697"/>
                  <a:gd name="connsiteY11" fmla="*/ 332469 h 379924"/>
                  <a:gd name="connsiteX12" fmla="*/ 399457 w 608697"/>
                  <a:gd name="connsiteY12" fmla="*/ 332469 h 379924"/>
                  <a:gd name="connsiteX13" fmla="*/ 399457 w 608697"/>
                  <a:gd name="connsiteY13" fmla="*/ 284940 h 379924"/>
                  <a:gd name="connsiteX14" fmla="*/ 114131 w 608697"/>
                  <a:gd name="connsiteY14" fmla="*/ 199418 h 379924"/>
                  <a:gd name="connsiteX15" fmla="*/ 171196 w 608697"/>
                  <a:gd name="connsiteY15" fmla="*/ 199418 h 379924"/>
                  <a:gd name="connsiteX16" fmla="*/ 437501 w 608697"/>
                  <a:gd name="connsiteY16" fmla="*/ 199418 h 379924"/>
                  <a:gd name="connsiteX17" fmla="*/ 494566 w 608697"/>
                  <a:gd name="connsiteY17" fmla="*/ 199418 h 379924"/>
                  <a:gd name="connsiteX18" fmla="*/ 513588 w 608697"/>
                  <a:gd name="connsiteY18" fmla="*/ 218415 h 379924"/>
                  <a:gd name="connsiteX19" fmla="*/ 608697 w 608697"/>
                  <a:gd name="connsiteY19" fmla="*/ 360927 h 379924"/>
                  <a:gd name="connsiteX20" fmla="*/ 589675 w 608697"/>
                  <a:gd name="connsiteY20" fmla="*/ 379924 h 379924"/>
                  <a:gd name="connsiteX21" fmla="*/ 19022 w 608697"/>
                  <a:gd name="connsiteY21" fmla="*/ 379924 h 379924"/>
                  <a:gd name="connsiteX22" fmla="*/ 0 w 608697"/>
                  <a:gd name="connsiteY22" fmla="*/ 360927 h 379924"/>
                  <a:gd name="connsiteX23" fmla="*/ 95109 w 608697"/>
                  <a:gd name="connsiteY23" fmla="*/ 218415 h 379924"/>
                  <a:gd name="connsiteX24" fmla="*/ 114131 w 608697"/>
                  <a:gd name="connsiteY24" fmla="*/ 199418 h 379924"/>
                  <a:gd name="connsiteX25" fmla="*/ 190214 w 608697"/>
                  <a:gd name="connsiteY25" fmla="*/ 0 h 379924"/>
                  <a:gd name="connsiteX26" fmla="*/ 418484 w 608697"/>
                  <a:gd name="connsiteY26" fmla="*/ 0 h 379924"/>
                  <a:gd name="connsiteX27" fmla="*/ 437506 w 608697"/>
                  <a:gd name="connsiteY27" fmla="*/ 18997 h 379924"/>
                  <a:gd name="connsiteX28" fmla="*/ 437506 w 608697"/>
                  <a:gd name="connsiteY28" fmla="*/ 180436 h 379924"/>
                  <a:gd name="connsiteX29" fmla="*/ 171192 w 608697"/>
                  <a:gd name="connsiteY29" fmla="*/ 180436 h 379924"/>
                  <a:gd name="connsiteX30" fmla="*/ 171192 w 608697"/>
                  <a:gd name="connsiteY30" fmla="*/ 18997 h 379924"/>
                  <a:gd name="connsiteX31" fmla="*/ 190214 w 608697"/>
                  <a:gd name="connsiteY31" fmla="*/ 0 h 37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8697" h="379924">
                    <a:moveTo>
                      <a:pt x="509262" y="287324"/>
                    </a:moveTo>
                    <a:cubicBezTo>
                      <a:pt x="497625" y="287324"/>
                      <a:pt x="488226" y="296711"/>
                      <a:pt x="488226" y="308258"/>
                    </a:cubicBezTo>
                    <a:cubicBezTo>
                      <a:pt x="488226" y="319879"/>
                      <a:pt x="497625" y="329266"/>
                      <a:pt x="509262" y="329266"/>
                    </a:cubicBezTo>
                    <a:cubicBezTo>
                      <a:pt x="520824" y="329266"/>
                      <a:pt x="530223" y="319879"/>
                      <a:pt x="530223" y="308258"/>
                    </a:cubicBezTo>
                    <a:cubicBezTo>
                      <a:pt x="530223" y="296711"/>
                      <a:pt x="520824" y="287324"/>
                      <a:pt x="509262" y="287324"/>
                    </a:cubicBezTo>
                    <a:close/>
                    <a:moveTo>
                      <a:pt x="442648" y="287324"/>
                    </a:moveTo>
                    <a:cubicBezTo>
                      <a:pt x="431086" y="287324"/>
                      <a:pt x="421687" y="296711"/>
                      <a:pt x="421687" y="308332"/>
                    </a:cubicBezTo>
                    <a:cubicBezTo>
                      <a:pt x="421687" y="319879"/>
                      <a:pt x="431086" y="329266"/>
                      <a:pt x="442648" y="329266"/>
                    </a:cubicBezTo>
                    <a:cubicBezTo>
                      <a:pt x="454285" y="329266"/>
                      <a:pt x="463684" y="319879"/>
                      <a:pt x="463684" y="308332"/>
                    </a:cubicBezTo>
                    <a:cubicBezTo>
                      <a:pt x="463684" y="296711"/>
                      <a:pt x="454285" y="287324"/>
                      <a:pt x="442648" y="287324"/>
                    </a:cubicBezTo>
                    <a:close/>
                    <a:moveTo>
                      <a:pt x="380436" y="284940"/>
                    </a:moveTo>
                    <a:lnTo>
                      <a:pt x="380436" y="332469"/>
                    </a:lnTo>
                    <a:lnTo>
                      <a:pt x="399457" y="332469"/>
                    </a:lnTo>
                    <a:lnTo>
                      <a:pt x="399457" y="284940"/>
                    </a:lnTo>
                    <a:close/>
                    <a:moveTo>
                      <a:pt x="114131" y="199418"/>
                    </a:moveTo>
                    <a:lnTo>
                      <a:pt x="171196" y="199418"/>
                    </a:lnTo>
                    <a:lnTo>
                      <a:pt x="437501" y="199418"/>
                    </a:lnTo>
                    <a:lnTo>
                      <a:pt x="494566" y="199418"/>
                    </a:lnTo>
                    <a:cubicBezTo>
                      <a:pt x="505084" y="199418"/>
                      <a:pt x="505681" y="206942"/>
                      <a:pt x="513588" y="218415"/>
                    </a:cubicBezTo>
                    <a:lnTo>
                      <a:pt x="608697" y="360927"/>
                    </a:lnTo>
                    <a:cubicBezTo>
                      <a:pt x="608697" y="371431"/>
                      <a:pt x="608697" y="379924"/>
                      <a:pt x="589675" y="379924"/>
                    </a:cubicBezTo>
                    <a:lnTo>
                      <a:pt x="19022" y="379924"/>
                    </a:lnTo>
                    <a:cubicBezTo>
                      <a:pt x="0" y="379924"/>
                      <a:pt x="0" y="371431"/>
                      <a:pt x="0" y="360927"/>
                    </a:cubicBezTo>
                    <a:lnTo>
                      <a:pt x="95109" y="218415"/>
                    </a:lnTo>
                    <a:cubicBezTo>
                      <a:pt x="101450" y="208954"/>
                      <a:pt x="103613" y="199418"/>
                      <a:pt x="114131" y="199418"/>
                    </a:cubicBezTo>
                    <a:close/>
                    <a:moveTo>
                      <a:pt x="190214" y="0"/>
                    </a:moveTo>
                    <a:lnTo>
                      <a:pt x="418484" y="0"/>
                    </a:lnTo>
                    <a:cubicBezTo>
                      <a:pt x="429002" y="0"/>
                      <a:pt x="437506" y="8493"/>
                      <a:pt x="437506" y="18997"/>
                    </a:cubicBezTo>
                    <a:lnTo>
                      <a:pt x="437506" y="180436"/>
                    </a:lnTo>
                    <a:lnTo>
                      <a:pt x="171192" y="180436"/>
                    </a:lnTo>
                    <a:lnTo>
                      <a:pt x="171192" y="18997"/>
                    </a:lnTo>
                    <a:cubicBezTo>
                      <a:pt x="171192" y="8493"/>
                      <a:pt x="179696" y="0"/>
                      <a:pt x="19021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sp>
          <p:nvSpPr>
            <p:cNvPr id="47" name="矩形 46">
              <a:extLst>
                <a:ext uri="{FF2B5EF4-FFF2-40B4-BE49-F238E27FC236}">
                  <a16:creationId xmlns:a16="http://schemas.microsoft.com/office/drawing/2014/main" id="{49075565-C71E-43A0-96B2-7237263EA75C}"/>
                </a:ext>
              </a:extLst>
            </p:cNvPr>
            <p:cNvSpPr/>
            <p:nvPr/>
          </p:nvSpPr>
          <p:spPr>
            <a:xfrm>
              <a:off x="6569586" y="2277135"/>
              <a:ext cx="2050552" cy="100501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800" dirty="0">
                  <a:solidFill>
                    <a:srgbClr val="000000"/>
                  </a:solidFill>
                  <a:effectLst/>
                  <a:latin typeface="FZShuSong-Z01S"/>
                </a:rPr>
                <a:t>精准</a:t>
              </a:r>
              <a:r>
                <a:rPr lang="zh-CN" altLang="en-US" sz="5400" dirty="0">
                  <a:solidFill>
                    <a:srgbClr val="000000"/>
                  </a:solidFill>
                  <a:effectLst/>
                  <a:latin typeface="FZShuSong-Z01S"/>
                </a:rPr>
                <a:t>营销</a:t>
              </a:r>
              <a:endParaRPr lang="zh-CN" altLang="en-US" sz="5400" b="1" dirty="0">
                <a:solidFill>
                  <a:srgbClr val="44546A"/>
                </a:solidFill>
                <a:cs typeface="+mn-ea"/>
                <a:sym typeface="+mn-lt"/>
              </a:endParaRPr>
            </a:p>
          </p:txBody>
        </p:sp>
      </p:grpSp>
      <p:grpSp>
        <p:nvGrpSpPr>
          <p:cNvPr id="50" name="组合 49">
            <a:extLst>
              <a:ext uri="{FF2B5EF4-FFF2-40B4-BE49-F238E27FC236}">
                <a16:creationId xmlns:a16="http://schemas.microsoft.com/office/drawing/2014/main" id="{3454E90F-FF7F-419B-A4DF-62FF7F83B0B8}"/>
              </a:ext>
            </a:extLst>
          </p:cNvPr>
          <p:cNvGrpSpPr/>
          <p:nvPr/>
        </p:nvGrpSpPr>
        <p:grpSpPr>
          <a:xfrm>
            <a:off x="6209266" y="3703638"/>
            <a:ext cx="5132387" cy="1704974"/>
            <a:chOff x="6184901" y="3922713"/>
            <a:chExt cx="5132387" cy="1704974"/>
          </a:xfrm>
        </p:grpSpPr>
        <p:grpSp>
          <p:nvGrpSpPr>
            <p:cNvPr id="51" name="组合 50">
              <a:extLst>
                <a:ext uri="{FF2B5EF4-FFF2-40B4-BE49-F238E27FC236}">
                  <a16:creationId xmlns:a16="http://schemas.microsoft.com/office/drawing/2014/main" id="{37478E19-9B07-42B2-BDC9-B87090C6FFE5}"/>
                </a:ext>
              </a:extLst>
            </p:cNvPr>
            <p:cNvGrpSpPr/>
            <p:nvPr/>
          </p:nvGrpSpPr>
          <p:grpSpPr>
            <a:xfrm>
              <a:off x="6184901" y="3922713"/>
              <a:ext cx="5132387" cy="1704974"/>
              <a:chOff x="874713" y="1752601"/>
              <a:chExt cx="5132387" cy="1704974"/>
            </a:xfrm>
          </p:grpSpPr>
          <p:sp>
            <p:nvSpPr>
              <p:cNvPr id="55" name="矩形 54">
                <a:extLst>
                  <a:ext uri="{FF2B5EF4-FFF2-40B4-BE49-F238E27FC236}">
                    <a16:creationId xmlns:a16="http://schemas.microsoft.com/office/drawing/2014/main" id="{2DBE521C-D9E4-4A5C-A076-A82B9B493E13}"/>
                  </a:ext>
                </a:extLst>
              </p:cNvPr>
              <p:cNvSpPr/>
              <p:nvPr/>
            </p:nvSpPr>
            <p:spPr>
              <a:xfrm>
                <a:off x="874713" y="1752601"/>
                <a:ext cx="5132387" cy="17049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56" name="椭圆 37">
                <a:extLst>
                  <a:ext uri="{FF2B5EF4-FFF2-40B4-BE49-F238E27FC236}">
                    <a16:creationId xmlns:a16="http://schemas.microsoft.com/office/drawing/2014/main" id="{2DC62873-085D-487E-8133-1F7F7E7F0EA1}"/>
                  </a:ext>
                </a:extLst>
              </p:cNvPr>
              <p:cNvSpPr/>
              <p:nvPr/>
            </p:nvSpPr>
            <p:spPr>
              <a:xfrm>
                <a:off x="5231643" y="1955426"/>
                <a:ext cx="524028" cy="586015"/>
              </a:xfrm>
              <a:custGeom>
                <a:avLst/>
                <a:gdLst>
                  <a:gd name="T0" fmla="*/ 3531 w 3631"/>
                  <a:gd name="T1" fmla="*/ 0 h 4067"/>
                  <a:gd name="T2" fmla="*/ 1249 w 3631"/>
                  <a:gd name="T3" fmla="*/ 0 h 4067"/>
                  <a:gd name="T4" fmla="*/ 1178 w 3631"/>
                  <a:gd name="T5" fmla="*/ 29 h 4067"/>
                  <a:gd name="T6" fmla="*/ 29 w 3631"/>
                  <a:gd name="T7" fmla="*/ 1179 h 4067"/>
                  <a:gd name="T8" fmla="*/ 0 w 3631"/>
                  <a:gd name="T9" fmla="*/ 1249 h 4067"/>
                  <a:gd name="T10" fmla="*/ 0 w 3631"/>
                  <a:gd name="T11" fmla="*/ 3967 h 4067"/>
                  <a:gd name="T12" fmla="*/ 100 w 3631"/>
                  <a:gd name="T13" fmla="*/ 4067 h 4067"/>
                  <a:gd name="T14" fmla="*/ 3531 w 3631"/>
                  <a:gd name="T15" fmla="*/ 4067 h 4067"/>
                  <a:gd name="T16" fmla="*/ 3631 w 3631"/>
                  <a:gd name="T17" fmla="*/ 3967 h 4067"/>
                  <a:gd name="T18" fmla="*/ 3631 w 3631"/>
                  <a:gd name="T19" fmla="*/ 100 h 4067"/>
                  <a:gd name="T20" fmla="*/ 3531 w 3631"/>
                  <a:gd name="T21" fmla="*/ 0 h 4067"/>
                  <a:gd name="T22" fmla="*/ 2636 w 3631"/>
                  <a:gd name="T23" fmla="*/ 1442 h 4067"/>
                  <a:gd name="T24" fmla="*/ 2932 w 3631"/>
                  <a:gd name="T25" fmla="*/ 1442 h 4067"/>
                  <a:gd name="T26" fmla="*/ 2932 w 3631"/>
                  <a:gd name="T27" fmla="*/ 449 h 4067"/>
                  <a:gd name="T28" fmla="*/ 2998 w 3631"/>
                  <a:gd name="T29" fmla="*/ 382 h 4067"/>
                  <a:gd name="T30" fmla="*/ 3065 w 3631"/>
                  <a:gd name="T31" fmla="*/ 449 h 4067"/>
                  <a:gd name="T32" fmla="*/ 3065 w 3631"/>
                  <a:gd name="T33" fmla="*/ 1509 h 4067"/>
                  <a:gd name="T34" fmla="*/ 2998 w 3631"/>
                  <a:gd name="T35" fmla="*/ 1575 h 4067"/>
                  <a:gd name="T36" fmla="*/ 2636 w 3631"/>
                  <a:gd name="T37" fmla="*/ 1575 h 4067"/>
                  <a:gd name="T38" fmla="*/ 2569 w 3631"/>
                  <a:gd name="T39" fmla="*/ 1509 h 4067"/>
                  <a:gd name="T40" fmla="*/ 2636 w 3631"/>
                  <a:gd name="T41" fmla="*/ 1442 h 4067"/>
                  <a:gd name="T42" fmla="*/ 1966 w 3631"/>
                  <a:gd name="T43" fmla="*/ 1442 h 4067"/>
                  <a:gd name="T44" fmla="*/ 2262 w 3631"/>
                  <a:gd name="T45" fmla="*/ 1442 h 4067"/>
                  <a:gd name="T46" fmla="*/ 2262 w 3631"/>
                  <a:gd name="T47" fmla="*/ 449 h 4067"/>
                  <a:gd name="T48" fmla="*/ 2329 w 3631"/>
                  <a:gd name="T49" fmla="*/ 382 h 4067"/>
                  <a:gd name="T50" fmla="*/ 2395 w 3631"/>
                  <a:gd name="T51" fmla="*/ 449 h 4067"/>
                  <a:gd name="T52" fmla="*/ 2395 w 3631"/>
                  <a:gd name="T53" fmla="*/ 1509 h 4067"/>
                  <a:gd name="T54" fmla="*/ 2329 w 3631"/>
                  <a:gd name="T55" fmla="*/ 1575 h 4067"/>
                  <a:gd name="T56" fmla="*/ 1966 w 3631"/>
                  <a:gd name="T57" fmla="*/ 1575 h 4067"/>
                  <a:gd name="T58" fmla="*/ 1899 w 3631"/>
                  <a:gd name="T59" fmla="*/ 1509 h 4067"/>
                  <a:gd name="T60" fmla="*/ 1966 w 3631"/>
                  <a:gd name="T61" fmla="*/ 1442 h 4067"/>
                  <a:gd name="T62" fmla="*/ 1296 w 3631"/>
                  <a:gd name="T63" fmla="*/ 1442 h 4067"/>
                  <a:gd name="T64" fmla="*/ 1592 w 3631"/>
                  <a:gd name="T65" fmla="*/ 1442 h 4067"/>
                  <a:gd name="T66" fmla="*/ 1592 w 3631"/>
                  <a:gd name="T67" fmla="*/ 449 h 4067"/>
                  <a:gd name="T68" fmla="*/ 1659 w 3631"/>
                  <a:gd name="T69" fmla="*/ 382 h 4067"/>
                  <a:gd name="T70" fmla="*/ 1726 w 3631"/>
                  <a:gd name="T71" fmla="*/ 449 h 4067"/>
                  <a:gd name="T72" fmla="*/ 1726 w 3631"/>
                  <a:gd name="T73" fmla="*/ 1509 h 4067"/>
                  <a:gd name="T74" fmla="*/ 1659 w 3631"/>
                  <a:gd name="T75" fmla="*/ 1575 h 4067"/>
                  <a:gd name="T76" fmla="*/ 1296 w 3631"/>
                  <a:gd name="T77" fmla="*/ 1575 h 4067"/>
                  <a:gd name="T78" fmla="*/ 1230 w 3631"/>
                  <a:gd name="T79" fmla="*/ 1509 h 4067"/>
                  <a:gd name="T80" fmla="*/ 1296 w 3631"/>
                  <a:gd name="T81" fmla="*/ 1442 h 4067"/>
                  <a:gd name="T82" fmla="*/ 3121 w 3631"/>
                  <a:gd name="T83" fmla="*/ 3413 h 4067"/>
                  <a:gd name="T84" fmla="*/ 510 w 3631"/>
                  <a:gd name="T85" fmla="*/ 3413 h 4067"/>
                  <a:gd name="T86" fmla="*/ 510 w 3631"/>
                  <a:gd name="T87" fmla="*/ 2126 h 4067"/>
                  <a:gd name="T88" fmla="*/ 3121 w 3631"/>
                  <a:gd name="T89" fmla="*/ 2126 h 4067"/>
                  <a:gd name="T90" fmla="*/ 3121 w 3631"/>
                  <a:gd name="T91" fmla="*/ 3413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31" h="4067">
                    <a:moveTo>
                      <a:pt x="3531" y="0"/>
                    </a:moveTo>
                    <a:lnTo>
                      <a:pt x="1249" y="0"/>
                    </a:lnTo>
                    <a:cubicBezTo>
                      <a:pt x="1222" y="0"/>
                      <a:pt x="1197" y="11"/>
                      <a:pt x="1178" y="29"/>
                    </a:cubicBezTo>
                    <a:lnTo>
                      <a:pt x="29" y="1179"/>
                    </a:lnTo>
                    <a:cubicBezTo>
                      <a:pt x="10" y="1197"/>
                      <a:pt x="0" y="1223"/>
                      <a:pt x="0" y="1249"/>
                    </a:cubicBezTo>
                    <a:lnTo>
                      <a:pt x="0" y="3967"/>
                    </a:lnTo>
                    <a:cubicBezTo>
                      <a:pt x="0" y="4022"/>
                      <a:pt x="44" y="4067"/>
                      <a:pt x="100" y="4067"/>
                    </a:cubicBezTo>
                    <a:lnTo>
                      <a:pt x="3531" y="4067"/>
                    </a:lnTo>
                    <a:cubicBezTo>
                      <a:pt x="3586" y="4067"/>
                      <a:pt x="3631" y="4022"/>
                      <a:pt x="3631" y="3967"/>
                    </a:cubicBezTo>
                    <a:lnTo>
                      <a:pt x="3631" y="100"/>
                    </a:lnTo>
                    <a:cubicBezTo>
                      <a:pt x="3631" y="45"/>
                      <a:pt x="3586" y="0"/>
                      <a:pt x="3531" y="0"/>
                    </a:cubicBezTo>
                    <a:close/>
                    <a:moveTo>
                      <a:pt x="2636" y="1442"/>
                    </a:moveTo>
                    <a:lnTo>
                      <a:pt x="2932" y="1442"/>
                    </a:lnTo>
                    <a:lnTo>
                      <a:pt x="2932" y="449"/>
                    </a:lnTo>
                    <a:cubicBezTo>
                      <a:pt x="2932" y="412"/>
                      <a:pt x="2961" y="382"/>
                      <a:pt x="2998" y="382"/>
                    </a:cubicBezTo>
                    <a:cubicBezTo>
                      <a:pt x="3035" y="382"/>
                      <a:pt x="3065" y="412"/>
                      <a:pt x="3065" y="449"/>
                    </a:cubicBezTo>
                    <a:lnTo>
                      <a:pt x="3065" y="1509"/>
                    </a:lnTo>
                    <a:cubicBezTo>
                      <a:pt x="3065" y="1546"/>
                      <a:pt x="3035" y="1575"/>
                      <a:pt x="2998" y="1575"/>
                    </a:cubicBezTo>
                    <a:lnTo>
                      <a:pt x="2636" y="1575"/>
                    </a:lnTo>
                    <a:cubicBezTo>
                      <a:pt x="2599" y="1575"/>
                      <a:pt x="2569" y="1546"/>
                      <a:pt x="2569" y="1509"/>
                    </a:cubicBezTo>
                    <a:cubicBezTo>
                      <a:pt x="2569" y="1472"/>
                      <a:pt x="2599" y="1442"/>
                      <a:pt x="2636" y="1442"/>
                    </a:cubicBezTo>
                    <a:close/>
                    <a:moveTo>
                      <a:pt x="1966" y="1442"/>
                    </a:moveTo>
                    <a:lnTo>
                      <a:pt x="2262" y="1442"/>
                    </a:lnTo>
                    <a:lnTo>
                      <a:pt x="2262" y="449"/>
                    </a:lnTo>
                    <a:cubicBezTo>
                      <a:pt x="2262" y="412"/>
                      <a:pt x="2292" y="382"/>
                      <a:pt x="2329" y="382"/>
                    </a:cubicBezTo>
                    <a:cubicBezTo>
                      <a:pt x="2366" y="382"/>
                      <a:pt x="2395" y="412"/>
                      <a:pt x="2395" y="449"/>
                    </a:cubicBezTo>
                    <a:lnTo>
                      <a:pt x="2395" y="1509"/>
                    </a:lnTo>
                    <a:cubicBezTo>
                      <a:pt x="2395" y="1546"/>
                      <a:pt x="2366" y="1575"/>
                      <a:pt x="2329" y="1575"/>
                    </a:cubicBezTo>
                    <a:lnTo>
                      <a:pt x="1966" y="1575"/>
                    </a:lnTo>
                    <a:cubicBezTo>
                      <a:pt x="1929" y="1575"/>
                      <a:pt x="1899" y="1546"/>
                      <a:pt x="1899" y="1509"/>
                    </a:cubicBezTo>
                    <a:cubicBezTo>
                      <a:pt x="1899" y="1472"/>
                      <a:pt x="1929" y="1442"/>
                      <a:pt x="1966" y="1442"/>
                    </a:cubicBezTo>
                    <a:close/>
                    <a:moveTo>
                      <a:pt x="1296" y="1442"/>
                    </a:moveTo>
                    <a:lnTo>
                      <a:pt x="1592" y="1442"/>
                    </a:lnTo>
                    <a:lnTo>
                      <a:pt x="1592" y="449"/>
                    </a:lnTo>
                    <a:cubicBezTo>
                      <a:pt x="1592" y="412"/>
                      <a:pt x="1622" y="382"/>
                      <a:pt x="1659" y="382"/>
                    </a:cubicBezTo>
                    <a:cubicBezTo>
                      <a:pt x="1696" y="382"/>
                      <a:pt x="1726" y="412"/>
                      <a:pt x="1726" y="449"/>
                    </a:cubicBezTo>
                    <a:lnTo>
                      <a:pt x="1726" y="1509"/>
                    </a:lnTo>
                    <a:cubicBezTo>
                      <a:pt x="1726" y="1546"/>
                      <a:pt x="1696" y="1575"/>
                      <a:pt x="1659" y="1575"/>
                    </a:cubicBezTo>
                    <a:lnTo>
                      <a:pt x="1296" y="1575"/>
                    </a:lnTo>
                    <a:cubicBezTo>
                      <a:pt x="1260" y="1575"/>
                      <a:pt x="1230" y="1546"/>
                      <a:pt x="1230" y="1509"/>
                    </a:cubicBezTo>
                    <a:cubicBezTo>
                      <a:pt x="1230" y="1472"/>
                      <a:pt x="1260" y="1442"/>
                      <a:pt x="1296" y="1442"/>
                    </a:cubicBezTo>
                    <a:close/>
                    <a:moveTo>
                      <a:pt x="3121" y="3413"/>
                    </a:moveTo>
                    <a:lnTo>
                      <a:pt x="510" y="3413"/>
                    </a:lnTo>
                    <a:lnTo>
                      <a:pt x="510" y="2126"/>
                    </a:lnTo>
                    <a:lnTo>
                      <a:pt x="3121" y="2126"/>
                    </a:lnTo>
                    <a:lnTo>
                      <a:pt x="3121" y="3413"/>
                    </a:ln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sp>
          <p:nvSpPr>
            <p:cNvPr id="54" name="矩形 53">
              <a:extLst>
                <a:ext uri="{FF2B5EF4-FFF2-40B4-BE49-F238E27FC236}">
                  <a16:creationId xmlns:a16="http://schemas.microsoft.com/office/drawing/2014/main" id="{FE50B48F-C01C-4CF2-9E30-9689603BCB2A}"/>
                </a:ext>
              </a:extLst>
            </p:cNvPr>
            <p:cNvSpPr/>
            <p:nvPr/>
          </p:nvSpPr>
          <p:spPr>
            <a:xfrm>
              <a:off x="6569586" y="4272447"/>
              <a:ext cx="3376900" cy="1005019"/>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400" dirty="0">
                  <a:solidFill>
                    <a:srgbClr val="000000"/>
                  </a:solidFill>
                  <a:effectLst/>
                  <a:latin typeface="FZShuSong-Z01S"/>
                </a:rPr>
                <a:t>银行的</a:t>
              </a:r>
              <a:r>
                <a:rPr lang="zh-CN" altLang="en-US" sz="5400" dirty="0">
                  <a:solidFill>
                    <a:srgbClr val="000000"/>
                  </a:solidFill>
                  <a:effectLst/>
                  <a:latin typeface="FZShuSong-Z01S"/>
                </a:rPr>
                <a:t>运营</a:t>
              </a:r>
              <a:r>
                <a:rPr lang="zh-CN" altLang="en-US" sz="2400" dirty="0">
                  <a:solidFill>
                    <a:srgbClr val="000000"/>
                  </a:solidFill>
                  <a:effectLst/>
                  <a:latin typeface="FZShuSong-Z01S"/>
                </a:rPr>
                <a:t>方面</a:t>
              </a:r>
              <a:endParaRPr lang="zh-CN" altLang="en-US" sz="2400" b="1" dirty="0">
                <a:solidFill>
                  <a:srgbClr val="44546A"/>
                </a:solidFill>
                <a:cs typeface="+mn-ea"/>
                <a:sym typeface="+mn-lt"/>
              </a:endParaRPr>
            </a:p>
          </p:txBody>
        </p:sp>
      </p:grpSp>
      <p:pic>
        <p:nvPicPr>
          <p:cNvPr id="3" name="图片 2" descr="图表, 旭日形&#10;&#10;描述已自动生成">
            <a:extLst>
              <a:ext uri="{FF2B5EF4-FFF2-40B4-BE49-F238E27FC236}">
                <a16:creationId xmlns:a16="http://schemas.microsoft.com/office/drawing/2014/main" id="{FA9924F0-218B-0CA4-37F4-9AF81449F2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矩形 3">
            <a:extLst>
              <a:ext uri="{FF2B5EF4-FFF2-40B4-BE49-F238E27FC236}">
                <a16:creationId xmlns:a16="http://schemas.microsoft.com/office/drawing/2014/main" id="{E647C4D4-1CCA-7488-724B-5C91093ABB7D}"/>
              </a:ext>
            </a:extLst>
          </p:cNvPr>
          <p:cNvSpPr/>
          <p:nvPr/>
        </p:nvSpPr>
        <p:spPr>
          <a:xfrm>
            <a:off x="2462634" y="2967335"/>
            <a:ext cx="7266733" cy="923330"/>
          </a:xfrm>
          <a:prstGeom prst="rect">
            <a:avLst/>
          </a:prstGeom>
          <a:noFill/>
        </p:spPr>
        <p:txBody>
          <a:bodyPr wrap="none" lIns="91440" tIns="45720" rIns="91440" bIns="45720">
            <a:spAutoFit/>
          </a:bodyPr>
          <a:lstStyle/>
          <a:p>
            <a:pPr algn="ctr"/>
            <a:r>
              <a:rPr lang="zh-CN" altLang="en-US" sz="5400" b="0" cap="none" spc="0" dirty="0">
                <a:ln w="0"/>
                <a:solidFill>
                  <a:schemeClr val="accent1"/>
                </a:solidFill>
                <a:effectLst>
                  <a:outerShdw blurRad="38100" dist="25400" dir="5400000" algn="ctr" rotWithShape="0">
                    <a:srgbClr val="6E747A">
                      <a:alpha val="43000"/>
                    </a:srgbClr>
                  </a:outerShdw>
                </a:effectLst>
                <a:latin typeface="Lantinghei SC"/>
              </a:rPr>
              <a:t> 大数据在银行业的应用</a:t>
            </a:r>
            <a:endParaRPr lang="zh-CN" altLang="en-US" sz="54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85467046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p:tgtEl>
                                          <p:spTgt spid="29"/>
                                        </p:tgtEl>
                                        <p:attrNameLst>
                                          <p:attrName>ppt_x</p:attrName>
                                        </p:attrNameLst>
                                      </p:cBhvr>
                                      <p:tavLst>
                                        <p:tav tm="0">
                                          <p:val>
                                            <p:strVal val="#ppt_x-#ppt_w*1.125000"/>
                                          </p:val>
                                        </p:tav>
                                        <p:tav tm="100000">
                                          <p:val>
                                            <p:strVal val="#ppt_x"/>
                                          </p:val>
                                        </p:tav>
                                      </p:tavLst>
                                    </p:anim>
                                    <p:animEffect transition="in" filter="wipe(right)">
                                      <p:cBhvr>
                                        <p:cTn id="13" dur="500"/>
                                        <p:tgtEl>
                                          <p:spTgt spid="2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nodeType="click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500"/>
                                        <p:tgtEl>
                                          <p:spTgt spid="43"/>
                                        </p:tgtEl>
                                        <p:attrNameLst>
                                          <p:attrName>ppt_y</p:attrName>
                                        </p:attrNameLst>
                                      </p:cBhvr>
                                      <p:tavLst>
                                        <p:tav tm="0">
                                          <p:val>
                                            <p:strVal val="#ppt_y-#ppt_h*1.125000"/>
                                          </p:val>
                                        </p:tav>
                                        <p:tav tm="100000">
                                          <p:val>
                                            <p:strVal val="#ppt_y"/>
                                          </p:val>
                                        </p:tav>
                                      </p:tavLst>
                                    </p:anim>
                                    <p:animEffect transition="in" filter="wipe(down)">
                                      <p:cBhvr>
                                        <p:cTn id="19" dur="500"/>
                                        <p:tgtEl>
                                          <p:spTgt spid="43"/>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p:tgtEl>
                                          <p:spTgt spid="36"/>
                                        </p:tgtEl>
                                        <p:attrNameLst>
                                          <p:attrName>ppt_y</p:attrName>
                                        </p:attrNameLst>
                                      </p:cBhvr>
                                      <p:tavLst>
                                        <p:tav tm="0">
                                          <p:val>
                                            <p:strVal val="#ppt_y+#ppt_h*1.125000"/>
                                          </p:val>
                                        </p:tav>
                                        <p:tav tm="100000">
                                          <p:val>
                                            <p:strVal val="#ppt_y"/>
                                          </p:val>
                                        </p:tav>
                                      </p:tavLst>
                                    </p:anim>
                                    <p:animEffect transition="in" filter="wipe(up)">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2" fill="hold" nodeType="click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500"/>
                                        <p:tgtEl>
                                          <p:spTgt spid="50"/>
                                        </p:tgtEl>
                                        <p:attrNameLst>
                                          <p:attrName>ppt_x</p:attrName>
                                        </p:attrNameLst>
                                      </p:cBhvr>
                                      <p:tavLst>
                                        <p:tav tm="0">
                                          <p:val>
                                            <p:strVal val="#ppt_x+#ppt_w*1.125000"/>
                                          </p:val>
                                        </p:tav>
                                        <p:tav tm="100000">
                                          <p:val>
                                            <p:strVal val="#ppt_x"/>
                                          </p:val>
                                        </p:tav>
                                      </p:tavLst>
                                    </p:anim>
                                    <p:animEffect transition="in" filter="wipe(left)">
                                      <p:cBhvr>
                                        <p:cTn id="3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lang="zh-CN" altLang="en-US" sz="2400" dirty="0">
                <a:solidFill>
                  <a:srgbClr val="00A0E9"/>
                </a:solidFill>
                <a:latin typeface="Lantinghei SC"/>
              </a:rPr>
              <a:t>大数据的应用</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FA9924F0-218B-0CA4-37F4-9AF81449F2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5" name="文本框 4">
            <a:extLst>
              <a:ext uri="{FF2B5EF4-FFF2-40B4-BE49-F238E27FC236}">
                <a16:creationId xmlns:a16="http://schemas.microsoft.com/office/drawing/2014/main" id="{E3702630-CF37-B78B-5AD1-F5DA46505F26}"/>
              </a:ext>
            </a:extLst>
          </p:cNvPr>
          <p:cNvSpPr txBox="1"/>
          <p:nvPr/>
        </p:nvSpPr>
        <p:spPr>
          <a:xfrm>
            <a:off x="1480777" y="1678733"/>
            <a:ext cx="7859217" cy="923330"/>
          </a:xfrm>
          <a:prstGeom prst="rect">
            <a:avLst/>
          </a:prstGeom>
          <a:noFill/>
        </p:spPr>
        <p:txBody>
          <a:bodyPr wrap="square" rtlCol="0">
            <a:spAutoFit/>
          </a:bodyPr>
          <a:lstStyle/>
          <a:p>
            <a:r>
              <a:rPr lang="zh-CN" altLang="en-US" dirty="0">
                <a:latin typeface="华光仿宋二_CNKI" panose="02000500000000000000" pitchFamily="2" charset="-122"/>
                <a:ea typeface="华光仿宋二_CNKI" panose="02000500000000000000" pitchFamily="2" charset="-122"/>
              </a:rPr>
              <a:t>大数据可以对保险产品进行精细化的营销</a:t>
            </a:r>
            <a:endParaRPr lang="en-US" altLang="zh-CN" dirty="0">
              <a:latin typeface="华光仿宋二_CNKI" panose="02000500000000000000" pitchFamily="2" charset="-122"/>
              <a:ea typeface="华光仿宋二_CNKI" panose="02000500000000000000" pitchFamily="2" charset="-122"/>
            </a:endParaRPr>
          </a:p>
          <a:p>
            <a:r>
              <a:rPr lang="zh-CN" altLang="en-US" dirty="0">
                <a:latin typeface="华光仿宋二_CNKI" panose="02000500000000000000" pitchFamily="2" charset="-122"/>
                <a:ea typeface="华光仿宋二_CNKI" panose="02000500000000000000" pitchFamily="2" charset="-122"/>
              </a:rPr>
              <a:t>大数据可以促进保险行业的运营 </a:t>
            </a:r>
          </a:p>
          <a:p>
            <a:r>
              <a:rPr lang="zh-CN" altLang="en-US" dirty="0">
                <a:latin typeface="华光仿宋二_CNKI" panose="02000500000000000000" pitchFamily="2" charset="-122"/>
                <a:ea typeface="华光仿宋二_CNKI" panose="02000500000000000000" pitchFamily="2" charset="-122"/>
              </a:rPr>
              <a:t>大数据可以帮助保险业进行欺诈分析</a:t>
            </a:r>
            <a:endParaRPr kumimoji="1" lang="zh-CN" altLang="en-US" i="0" u="none" strike="noStrike" kern="1200" cap="none" spc="0" normalizeH="0" baseline="0" noProof="0" dirty="0">
              <a:ln>
                <a:noFill/>
              </a:ln>
              <a:solidFill>
                <a:prstClr val="white">
                  <a:lumMod val="50000"/>
                </a:prstClr>
              </a:solidFill>
              <a:effectLst/>
              <a:uLnTx/>
              <a:uFillTx/>
              <a:latin typeface="华光仿宋二_CNKI" panose="02000500000000000000" pitchFamily="2" charset="-122"/>
              <a:ea typeface="华光仿宋二_CNKI" panose="02000500000000000000" pitchFamily="2" charset="-122"/>
              <a:cs typeface="+mn-ea"/>
              <a:sym typeface="+mn-lt"/>
            </a:endParaRPr>
          </a:p>
        </p:txBody>
      </p:sp>
      <p:sp>
        <p:nvSpPr>
          <p:cNvPr id="6" name="文本框 5">
            <a:extLst>
              <a:ext uri="{FF2B5EF4-FFF2-40B4-BE49-F238E27FC236}">
                <a16:creationId xmlns:a16="http://schemas.microsoft.com/office/drawing/2014/main" id="{24C99DD3-EC14-AC71-BEB3-9FF72841361B}"/>
              </a:ext>
            </a:extLst>
          </p:cNvPr>
          <p:cNvSpPr txBox="1"/>
          <p:nvPr/>
        </p:nvSpPr>
        <p:spPr>
          <a:xfrm>
            <a:off x="1355072" y="1065436"/>
            <a:ext cx="3865158" cy="523220"/>
          </a:xfrm>
          <a:prstGeom prst="rect">
            <a:avLst/>
          </a:prstGeom>
          <a:noFill/>
        </p:spPr>
        <p:txBody>
          <a:bodyPr wrap="square" rtlCol="0">
            <a:spAutoFit/>
          </a:bodyPr>
          <a:lstStyle/>
          <a:p>
            <a:pPr lvl="0">
              <a:defRPr/>
            </a:pPr>
            <a:r>
              <a:rPr lang="zh-CN" altLang="en-US" sz="2800" dirty="0">
                <a:solidFill>
                  <a:schemeClr val="accent1"/>
                </a:solidFill>
              </a:rPr>
              <a:t>大数据在保险业的应用</a:t>
            </a:r>
            <a:endParaRPr kumimoji="1" lang="zh-CN" altLang="en-US" sz="2800" b="0" i="0" u="none" strike="noStrike" kern="1200" cap="none" spc="0" normalizeH="0" baseline="0" noProof="0" dirty="0">
              <a:ln>
                <a:noFill/>
              </a:ln>
              <a:solidFill>
                <a:schemeClr val="accent1"/>
              </a:solidFill>
              <a:effectLst/>
              <a:uLnTx/>
              <a:uFillTx/>
              <a:cs typeface="+mn-ea"/>
              <a:sym typeface="+mn-lt"/>
            </a:endParaRPr>
          </a:p>
        </p:txBody>
      </p:sp>
      <p:sp>
        <p:nvSpPr>
          <p:cNvPr id="7" name="矩形 6">
            <a:extLst>
              <a:ext uri="{FF2B5EF4-FFF2-40B4-BE49-F238E27FC236}">
                <a16:creationId xmlns:a16="http://schemas.microsoft.com/office/drawing/2014/main" id="{2DC36BD9-CA57-F095-0A61-B49F97B51839}"/>
              </a:ext>
            </a:extLst>
          </p:cNvPr>
          <p:cNvSpPr/>
          <p:nvPr/>
        </p:nvSpPr>
        <p:spPr>
          <a:xfrm>
            <a:off x="1480791" y="1576290"/>
            <a:ext cx="9482758" cy="9977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2" name="文本框 21">
            <a:extLst>
              <a:ext uri="{FF2B5EF4-FFF2-40B4-BE49-F238E27FC236}">
                <a16:creationId xmlns:a16="http://schemas.microsoft.com/office/drawing/2014/main" id="{76481D85-3B5E-1DDC-2FA1-5B134CEA7C95}"/>
              </a:ext>
            </a:extLst>
          </p:cNvPr>
          <p:cNvSpPr txBox="1"/>
          <p:nvPr/>
        </p:nvSpPr>
        <p:spPr>
          <a:xfrm>
            <a:off x="1480763" y="3262372"/>
            <a:ext cx="8596110" cy="923330"/>
          </a:xfrm>
          <a:prstGeom prst="rect">
            <a:avLst/>
          </a:prstGeom>
          <a:noFill/>
        </p:spPr>
        <p:txBody>
          <a:bodyPr wrap="square" rtlCol="0">
            <a:spAutoFit/>
          </a:bodyPr>
          <a:lstStyle/>
          <a:p>
            <a:r>
              <a:rPr lang="zh-CN" altLang="en-US" dirty="0">
                <a:latin typeface="华光仿宋二_CNKI" panose="02000500000000000000" pitchFamily="2" charset="-122"/>
                <a:ea typeface="华光仿宋二_CNKI" panose="02000500000000000000" pitchFamily="2" charset="-122"/>
              </a:rPr>
              <a:t>第一是对股价进行预测分析</a:t>
            </a:r>
            <a:endParaRPr lang="en-US" altLang="zh-CN" dirty="0">
              <a:latin typeface="华光仿宋二_CNKI" panose="02000500000000000000" pitchFamily="2" charset="-122"/>
              <a:ea typeface="华光仿宋二_CNKI" panose="02000500000000000000" pitchFamily="2" charset="-122"/>
            </a:endParaRPr>
          </a:p>
          <a:p>
            <a:r>
              <a:rPr lang="zh-CN" altLang="en-US" dirty="0">
                <a:latin typeface="华光仿宋二_CNKI" panose="02000500000000000000" pitchFamily="2" charset="-122"/>
                <a:ea typeface="华光仿宋二_CNKI" panose="02000500000000000000" pitchFamily="2" charset="-122"/>
              </a:rPr>
              <a:t>第二是客户关系管理</a:t>
            </a:r>
            <a:endParaRPr lang="en-US" altLang="zh-CN" dirty="0">
              <a:latin typeface="华光仿宋二_CNKI" panose="02000500000000000000" pitchFamily="2" charset="-122"/>
              <a:ea typeface="华光仿宋二_CNKI" panose="02000500000000000000" pitchFamily="2" charset="-122"/>
            </a:endParaRPr>
          </a:p>
          <a:p>
            <a:r>
              <a:rPr lang="zh-CN" altLang="en-US" dirty="0">
                <a:latin typeface="华光仿宋二_CNKI" panose="02000500000000000000" pitchFamily="2" charset="-122"/>
                <a:ea typeface="华光仿宋二_CNKI" panose="02000500000000000000" pitchFamily="2" charset="-122"/>
              </a:rPr>
              <a:t>第三是用户投资方面的引导</a:t>
            </a:r>
            <a:endParaRPr kumimoji="1" lang="zh-CN" altLang="en-US" i="0" u="none" strike="noStrike" kern="1200" cap="none" spc="0" normalizeH="0" baseline="0" noProof="0" dirty="0">
              <a:ln>
                <a:noFill/>
              </a:ln>
              <a:solidFill>
                <a:prstClr val="white">
                  <a:lumMod val="50000"/>
                </a:prstClr>
              </a:solidFill>
              <a:effectLst/>
              <a:uLnTx/>
              <a:uFillTx/>
              <a:latin typeface="华光仿宋二_CNKI" panose="02000500000000000000" pitchFamily="2" charset="-122"/>
              <a:ea typeface="华光仿宋二_CNKI" panose="02000500000000000000" pitchFamily="2" charset="-122"/>
              <a:cs typeface="+mn-ea"/>
              <a:sym typeface="+mn-lt"/>
            </a:endParaRPr>
          </a:p>
        </p:txBody>
      </p:sp>
      <p:sp>
        <p:nvSpPr>
          <p:cNvPr id="23" name="文本框 22">
            <a:extLst>
              <a:ext uri="{FF2B5EF4-FFF2-40B4-BE49-F238E27FC236}">
                <a16:creationId xmlns:a16="http://schemas.microsoft.com/office/drawing/2014/main" id="{58C70B20-9FE6-D9B3-0D0E-0D2766CA92E6}"/>
              </a:ext>
            </a:extLst>
          </p:cNvPr>
          <p:cNvSpPr txBox="1"/>
          <p:nvPr/>
        </p:nvSpPr>
        <p:spPr>
          <a:xfrm>
            <a:off x="1355058" y="2649074"/>
            <a:ext cx="3865158" cy="523220"/>
          </a:xfrm>
          <a:prstGeom prst="rect">
            <a:avLst/>
          </a:prstGeom>
          <a:noFill/>
        </p:spPr>
        <p:txBody>
          <a:bodyPr wrap="square" rtlCol="0">
            <a:spAutoFit/>
          </a:bodyPr>
          <a:lstStyle/>
          <a:p>
            <a:pPr lvl="0">
              <a:defRPr/>
            </a:pPr>
            <a:r>
              <a:rPr lang="zh-CN" altLang="en-US" sz="2800" dirty="0">
                <a:solidFill>
                  <a:schemeClr val="accent1"/>
                </a:solidFill>
              </a:rPr>
              <a:t> 大数据在证券业的应用</a:t>
            </a:r>
            <a:endParaRPr kumimoji="1" lang="zh-CN" altLang="en-US" sz="2800" b="0" i="0" u="none" strike="noStrike" kern="1200" cap="none" spc="0" normalizeH="0" baseline="0" noProof="0" dirty="0">
              <a:ln>
                <a:noFill/>
              </a:ln>
              <a:solidFill>
                <a:schemeClr val="accent1"/>
              </a:solidFill>
              <a:effectLst/>
              <a:uLnTx/>
              <a:uFillTx/>
              <a:cs typeface="+mn-ea"/>
              <a:sym typeface="+mn-lt"/>
            </a:endParaRPr>
          </a:p>
        </p:txBody>
      </p:sp>
      <p:sp>
        <p:nvSpPr>
          <p:cNvPr id="24" name="矩形 23">
            <a:extLst>
              <a:ext uri="{FF2B5EF4-FFF2-40B4-BE49-F238E27FC236}">
                <a16:creationId xmlns:a16="http://schemas.microsoft.com/office/drawing/2014/main" id="{E1255A03-7A65-D1FC-8E35-C665FA5E9201}"/>
              </a:ext>
            </a:extLst>
          </p:cNvPr>
          <p:cNvSpPr/>
          <p:nvPr/>
        </p:nvSpPr>
        <p:spPr>
          <a:xfrm>
            <a:off x="1480777" y="3159928"/>
            <a:ext cx="9482758" cy="9977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6" name="文本框 25">
            <a:extLst>
              <a:ext uri="{FF2B5EF4-FFF2-40B4-BE49-F238E27FC236}">
                <a16:creationId xmlns:a16="http://schemas.microsoft.com/office/drawing/2014/main" id="{17500438-36B2-ACA1-CC71-1C666D484D46}"/>
              </a:ext>
            </a:extLst>
          </p:cNvPr>
          <p:cNvSpPr txBox="1"/>
          <p:nvPr/>
        </p:nvSpPr>
        <p:spPr>
          <a:xfrm>
            <a:off x="1480749" y="4801664"/>
            <a:ext cx="8596110" cy="1477328"/>
          </a:xfrm>
          <a:prstGeom prst="rect">
            <a:avLst/>
          </a:prstGeom>
          <a:noFill/>
        </p:spPr>
        <p:txBody>
          <a:bodyPr wrap="square" rtlCol="0">
            <a:spAutoFit/>
          </a:bodyPr>
          <a:lstStyle/>
          <a:p>
            <a:r>
              <a:rPr lang="zh-CN" altLang="en-US" dirty="0">
                <a:latin typeface="华光仿宋二_CNKI" panose="02000500000000000000" pitchFamily="2" charset="-122"/>
                <a:ea typeface="华光仿宋二_CNKI" panose="02000500000000000000" pitchFamily="2" charset="-122"/>
              </a:rPr>
              <a:t>应用最广泛的行业是 </a:t>
            </a:r>
            <a:r>
              <a:rPr lang="en-US" altLang="zh-CN" dirty="0">
                <a:latin typeface="华光仿宋二_CNKI" panose="02000500000000000000" pitchFamily="2" charset="-122"/>
                <a:ea typeface="华光仿宋二_CNKI" panose="02000500000000000000" pitchFamily="2" charset="-122"/>
              </a:rPr>
              <a:t>IT </a:t>
            </a:r>
            <a:r>
              <a:rPr lang="zh-CN" altLang="en-US" dirty="0">
                <a:latin typeface="华光仿宋二_CNKI" panose="02000500000000000000" pitchFamily="2" charset="-122"/>
                <a:ea typeface="华光仿宋二_CNKI" panose="02000500000000000000" pitchFamily="2" charset="-122"/>
              </a:rPr>
              <a:t>行业</a:t>
            </a:r>
            <a:endParaRPr lang="en-US" altLang="zh-CN" dirty="0">
              <a:latin typeface="华光仿宋二_CNKI" panose="02000500000000000000" pitchFamily="2" charset="-122"/>
              <a:ea typeface="华光仿宋二_CNKI" panose="02000500000000000000" pitchFamily="2" charset="-122"/>
            </a:endParaRPr>
          </a:p>
          <a:p>
            <a:r>
              <a:rPr lang="zh-CN" altLang="en-US" dirty="0">
                <a:latin typeface="华光仿宋二_CNKI" panose="02000500000000000000" pitchFamily="2" charset="-122"/>
                <a:ea typeface="华光仿宋二_CNKI" panose="02000500000000000000" pitchFamily="2" charset="-122"/>
              </a:rPr>
              <a:t>现代金融行业是 </a:t>
            </a:r>
            <a:r>
              <a:rPr lang="en-US" altLang="zh-CN" dirty="0">
                <a:latin typeface="华光仿宋二_CNKI" panose="02000500000000000000" pitchFamily="2" charset="-122"/>
                <a:ea typeface="华光仿宋二_CNKI" panose="02000500000000000000" pitchFamily="2" charset="-122"/>
              </a:rPr>
              <a:t>IT </a:t>
            </a:r>
            <a:r>
              <a:rPr lang="zh-CN" altLang="en-US" dirty="0">
                <a:latin typeface="华光仿宋二_CNKI" panose="02000500000000000000" pitchFamily="2" charset="-122"/>
                <a:ea typeface="华光仿宋二_CNKI" panose="02000500000000000000" pitchFamily="2" charset="-122"/>
              </a:rPr>
              <a:t>行业和金融行业相结合的模式，大数据在金融行业的应用在整个数据运用方面走在前列。综合来看，</a:t>
            </a:r>
            <a:r>
              <a:rPr lang="en-US" altLang="zh-CN" dirty="0">
                <a:latin typeface="华光仿宋二_CNKI" panose="02000500000000000000" pitchFamily="2" charset="-122"/>
                <a:ea typeface="华光仿宋二_CNKI" panose="02000500000000000000" pitchFamily="2" charset="-122"/>
              </a:rPr>
              <a:t>IT </a:t>
            </a:r>
            <a:r>
              <a:rPr lang="zh-CN" altLang="en-US" dirty="0">
                <a:latin typeface="华光仿宋二_CNKI" panose="02000500000000000000" pitchFamily="2" charset="-122"/>
                <a:ea typeface="华光仿宋二_CNKI" panose="02000500000000000000" pitchFamily="2" charset="-122"/>
              </a:rPr>
              <a:t>行业和金融行业是最早利用大数据相关技术对已有的业务改进和技术创新的行业</a:t>
            </a:r>
            <a:endParaRPr lang="en-US" altLang="zh-CN" dirty="0">
              <a:latin typeface="华光仿宋二_CNKI" panose="02000500000000000000" pitchFamily="2" charset="-122"/>
              <a:ea typeface="华光仿宋二_CNKI" panose="02000500000000000000" pitchFamily="2" charset="-122"/>
            </a:endParaRPr>
          </a:p>
          <a:p>
            <a:endParaRPr kumimoji="1" lang="zh-CN" altLang="en-US" i="0" u="none" strike="noStrike" kern="1200" cap="none" spc="0" normalizeH="0" baseline="0" noProof="0" dirty="0">
              <a:ln>
                <a:noFill/>
              </a:ln>
              <a:solidFill>
                <a:prstClr val="white">
                  <a:lumMod val="50000"/>
                </a:prstClr>
              </a:solidFill>
              <a:effectLst/>
              <a:uLnTx/>
              <a:uFillTx/>
              <a:latin typeface="华光仿宋二_CNKI" panose="02000500000000000000" pitchFamily="2" charset="-122"/>
              <a:ea typeface="华光仿宋二_CNKI" panose="02000500000000000000" pitchFamily="2" charset="-122"/>
              <a:cs typeface="+mn-ea"/>
              <a:sym typeface="+mn-lt"/>
            </a:endParaRPr>
          </a:p>
        </p:txBody>
      </p:sp>
      <p:sp>
        <p:nvSpPr>
          <p:cNvPr id="27" name="文本框 26">
            <a:extLst>
              <a:ext uri="{FF2B5EF4-FFF2-40B4-BE49-F238E27FC236}">
                <a16:creationId xmlns:a16="http://schemas.microsoft.com/office/drawing/2014/main" id="{5D34B3E1-1812-10C9-4B1B-EABAA9E9680A}"/>
              </a:ext>
            </a:extLst>
          </p:cNvPr>
          <p:cNvSpPr txBox="1"/>
          <p:nvPr/>
        </p:nvSpPr>
        <p:spPr>
          <a:xfrm>
            <a:off x="1355044" y="4188367"/>
            <a:ext cx="4482338" cy="523220"/>
          </a:xfrm>
          <a:prstGeom prst="rect">
            <a:avLst/>
          </a:prstGeom>
          <a:noFill/>
        </p:spPr>
        <p:txBody>
          <a:bodyPr wrap="square" rtlCol="0">
            <a:spAutoFit/>
          </a:bodyPr>
          <a:lstStyle/>
          <a:p>
            <a:pPr lvl="0">
              <a:defRPr/>
            </a:pPr>
            <a:r>
              <a:rPr lang="zh-CN" altLang="en-US" sz="2800" dirty="0">
                <a:solidFill>
                  <a:schemeClr val="accent1"/>
                </a:solidFill>
              </a:rPr>
              <a:t>大数据在其他行业的应用</a:t>
            </a:r>
            <a:endParaRPr kumimoji="1" lang="zh-CN" altLang="en-US" sz="2800" b="0" i="0" u="none" strike="noStrike" kern="1200" cap="none" spc="0" normalizeH="0" baseline="0" noProof="0" dirty="0">
              <a:ln>
                <a:noFill/>
              </a:ln>
              <a:solidFill>
                <a:schemeClr val="accent1"/>
              </a:solidFill>
              <a:effectLst/>
              <a:uLnTx/>
              <a:uFillTx/>
              <a:cs typeface="+mn-ea"/>
              <a:sym typeface="+mn-lt"/>
            </a:endParaRPr>
          </a:p>
        </p:txBody>
      </p:sp>
      <p:sp>
        <p:nvSpPr>
          <p:cNvPr id="28" name="矩形 27">
            <a:extLst>
              <a:ext uri="{FF2B5EF4-FFF2-40B4-BE49-F238E27FC236}">
                <a16:creationId xmlns:a16="http://schemas.microsoft.com/office/drawing/2014/main" id="{13AD0269-6EDD-5F33-3CA7-AE79F884E06F}"/>
              </a:ext>
            </a:extLst>
          </p:cNvPr>
          <p:cNvSpPr/>
          <p:nvPr/>
        </p:nvSpPr>
        <p:spPr>
          <a:xfrm>
            <a:off x="1480763" y="4699220"/>
            <a:ext cx="9482758" cy="9977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214943965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500"/>
                                        <p:tgtEl>
                                          <p:spTgt spid="7"/>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dissolv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dissolve">
                                      <p:cBhvr>
                                        <p:cTn id="19" dur="500"/>
                                        <p:tgtEl>
                                          <p:spTgt spid="23"/>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dissolve">
                                      <p:cBhvr>
                                        <p:cTn id="22" dur="500"/>
                                        <p:tgtEl>
                                          <p:spTgt spid="24"/>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dissolve">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dissolve">
                                      <p:cBhvr>
                                        <p:cTn id="30" dur="500"/>
                                        <p:tgtEl>
                                          <p:spTgt spid="27"/>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dissolve">
                                      <p:cBhvr>
                                        <p:cTn id="33" dur="500"/>
                                        <p:tgtEl>
                                          <p:spTgt spid="28"/>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dissolve">
                                      <p:cBhvr>
                                        <p:cTn id="3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22" grpId="0"/>
      <p:bldP spid="23" grpId="0"/>
      <p:bldP spid="24" grpId="0" animBg="1"/>
      <p:bldP spid="26" grpId="0"/>
      <p:bldP spid="27" grpId="0"/>
      <p:bldP spid="2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三</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03</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4699181" y="2921594"/>
            <a:ext cx="2723823" cy="1107996"/>
          </a:xfrm>
          <a:prstGeom prst="rect">
            <a:avLst/>
          </a:prstGeom>
          <a:noFill/>
        </p:spPr>
        <p:txBody>
          <a:bodyPr wrap="none" rtlCol="0">
            <a:spAutoFit/>
          </a:bodyPr>
          <a:lstStyle/>
          <a:p>
            <a:pPr lvl="0">
              <a:defRPr/>
            </a:pPr>
            <a:r>
              <a:rPr lang="zh-CN" altLang="en-US" sz="6600" dirty="0">
                <a:solidFill>
                  <a:srgbClr val="00A0E9"/>
                </a:solidFill>
                <a:latin typeface="Lantinghei SC"/>
              </a:rPr>
              <a:t>物联网</a:t>
            </a:r>
            <a:endParaRPr kumimoji="1" lang="zh-CN" altLang="en-US" sz="6600" b="0" i="0" u="none" strike="noStrike" kern="1200" cap="none" spc="0" normalizeH="0" baseline="0" noProof="0" dirty="0">
              <a:ln>
                <a:noFill/>
              </a:ln>
              <a:solidFill>
                <a:srgbClr val="44546A"/>
              </a:solidFill>
              <a:effectLst/>
              <a:uLnTx/>
              <a:uFillTx/>
              <a:cs typeface="+mn-ea"/>
              <a:sym typeface="+mn-lt"/>
            </a:endParaRPr>
          </a:p>
        </p:txBody>
      </p:sp>
      <p:pic>
        <p:nvPicPr>
          <p:cNvPr id="10" name="图片 9" descr="图表, 旭日形&#10;&#10;描述已自动生成">
            <a:extLst>
              <a:ext uri="{FF2B5EF4-FFF2-40B4-BE49-F238E27FC236}">
                <a16:creationId xmlns:a16="http://schemas.microsoft.com/office/drawing/2014/main" id="{222AF232-1640-8823-4196-838409AFB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408342893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bfxqyqh">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TotalTime>
  <Words>840</Words>
  <Application>Microsoft Office PowerPoint</Application>
  <PresentationFormat>宽屏</PresentationFormat>
  <Paragraphs>118</Paragraphs>
  <Slides>16</Slides>
  <Notes>16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16</vt:i4>
      </vt:variant>
    </vt:vector>
  </HeadingPairs>
  <TitlesOfParts>
    <vt:vector size="29" baseType="lpstr">
      <vt:lpstr>FZLanTingHei-M-GBK</vt:lpstr>
      <vt:lpstr>FZShuSong-Z01S</vt:lpstr>
      <vt:lpstr>Lantinghei SC</vt:lpstr>
      <vt:lpstr>等线</vt:lpstr>
      <vt:lpstr>等线</vt:lpstr>
      <vt:lpstr>方正细谭黑简体</vt:lpstr>
      <vt:lpstr>华光仿宋二_CNKI</vt:lpstr>
      <vt:lpstr>微软雅黑</vt:lpstr>
      <vt:lpstr>Arial</vt:lpstr>
      <vt:lpstr>Calibri</vt:lpstr>
      <vt:lpstr>Times New Roman</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极简工作总结计划</dc:title>
  <dc:creator>第一PPT</dc:creator>
  <cp:keywords>www.1ppt.com</cp:keywords>
  <dc:description>www.1ppt.com</dc:description>
  <cp:lastModifiedBy>陈 君奇</cp:lastModifiedBy>
  <cp:revision>30</cp:revision>
  <dcterms:created xsi:type="dcterms:W3CDTF">2021-07-16T05:29:27Z</dcterms:created>
  <dcterms:modified xsi:type="dcterms:W3CDTF">2022-11-27T08:59:10Z</dcterms:modified>
</cp:coreProperties>
</file>