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1"/>
  </p:notesMasterIdLst>
  <p:sldIdLst>
    <p:sldId id="408" r:id="rId3"/>
    <p:sldId id="409" r:id="rId4"/>
    <p:sldId id="410" r:id="rId5"/>
    <p:sldId id="411" r:id="rId6"/>
    <p:sldId id="415" r:id="rId7"/>
    <p:sldId id="416" r:id="rId8"/>
    <p:sldId id="417" r:id="rId9"/>
    <p:sldId id="418" r:id="rId10"/>
    <p:sldId id="419" r:id="rId11"/>
    <p:sldId id="420" r:id="rId12"/>
    <p:sldId id="421" r:id="rId13"/>
    <p:sldId id="422" r:id="rId14"/>
    <p:sldId id="423" r:id="rId15"/>
    <p:sldId id="424" r:id="rId16"/>
    <p:sldId id="426" r:id="rId17"/>
    <p:sldId id="427" r:id="rId18"/>
    <p:sldId id="397" r:id="rId19"/>
    <p:sldId id="40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88433" autoAdjust="0"/>
  </p:normalViewPr>
  <p:slideViewPr>
    <p:cSldViewPr snapToGrid="0" showGuides="1">
      <p:cViewPr varScale="1">
        <p:scale>
          <a:sx n="64" d="100"/>
          <a:sy n="64" d="100"/>
        </p:scale>
        <p:origin x="716" y="4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487081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89046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185736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58067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90605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84576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021086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49917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66092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22928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68770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955433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9959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18554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2022/11/22</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2022/11/22</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387798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a:t>
            </a:r>
            <a:r>
              <a:rPr kumimoji="1" lang="zh-CN" altLang="en-US" sz="9600" i="0" u="none" strike="noStrike" kern="1200" normalizeH="0" baseline="0" noProof="0" dirty="0">
                <a:ln w="0"/>
                <a:effectLst>
                  <a:outerShdw blurRad="38100" dist="19050" dir="2700000" algn="tl" rotWithShape="0">
                    <a:schemeClr val="dk1">
                      <a:alpha val="40000"/>
                    </a:schemeClr>
                  </a:outerShdw>
                </a:effectLst>
                <a:uLnTx/>
                <a:uFillTx/>
                <a:latin typeface="方正细谭黑简体" panose="02000000000000000000" pitchFamily="2" charset="-122"/>
                <a:ea typeface="方正细谭黑简体" panose="02000000000000000000" pitchFamily="2" charset="-122"/>
                <a:cs typeface="+mn-ea"/>
                <a:sym typeface="+mn-lt"/>
              </a:rPr>
              <a:t>五</a:t>
            </a: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章</a:t>
            </a: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a:endCxn id="6" idx="3"/>
          </p:cNvCxnSpPr>
          <p:nvPr/>
        </p:nvCxnSpPr>
        <p:spPr>
          <a:xfrm>
            <a:off x="7016366" y="4227276"/>
            <a:ext cx="3345325"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6" name="矩形 15">
            <a:extLst>
              <a:ext uri="{FF2B5EF4-FFF2-40B4-BE49-F238E27FC236}">
                <a16:creationId xmlns:a16="http://schemas.microsoft.com/office/drawing/2014/main" id="{D07F5E1C-EF71-FC0B-7E5F-1E1E811D489C}"/>
              </a:ext>
            </a:extLst>
          </p:cNvPr>
          <p:cNvSpPr/>
          <p:nvPr/>
        </p:nvSpPr>
        <p:spPr>
          <a:xfrm>
            <a:off x="760552" y="2539634"/>
            <a:ext cx="5570757" cy="1015663"/>
          </a:xfrm>
          <a:prstGeom prst="rect">
            <a:avLst/>
          </a:prstGeom>
          <a:noFill/>
        </p:spPr>
        <p:txBody>
          <a:bodyPr wrap="none" lIns="91440" tIns="45720" rIns="91440" bIns="45720">
            <a:spAutoFit/>
          </a:bodyPr>
          <a:lstStyle/>
          <a:p>
            <a:pPr algn="ctr"/>
            <a:r>
              <a:rPr kumimoji="1" lang="zh-CN" altLang="en-US" sz="6000" b="1" i="0" u="none" strike="noStrike" kern="1200" cap="none" spc="0" normalizeH="0" baseline="0" noProof="0" dirty="0">
                <a:ln w="13462">
                  <a:solidFill>
                    <a:schemeClr val="bg1"/>
                  </a:solidFill>
                  <a:prstDash val="solid"/>
                </a:ln>
                <a:solidFill>
                  <a:schemeClr val="tx1">
                    <a:lumMod val="85000"/>
                    <a:lumOff val="15000"/>
                  </a:schemeClr>
                </a:solidFill>
                <a:effectLst>
                  <a:outerShdw dist="38100" dir="2700000" algn="bl" rotWithShape="0">
                    <a:schemeClr val="accent5"/>
                  </a:outerShdw>
                </a:effectLst>
                <a:uLnTx/>
                <a:uFillTx/>
                <a:cs typeface="+mn-ea"/>
                <a:sym typeface="+mn-lt"/>
              </a:rPr>
              <a:t>保险</a:t>
            </a:r>
            <a:r>
              <a:rPr kumimoji="1" lang="zh-CN" altLang="en-US" sz="6000" i="0" u="none" strike="noStrike" kern="1200" cap="none" spc="0" normalizeH="0" baseline="0" noProof="0" dirty="0">
                <a:ln w="13462">
                  <a:solidFill>
                    <a:schemeClr val="bg1"/>
                  </a:solidFill>
                  <a:prstDash val="solid"/>
                </a:ln>
                <a:solidFill>
                  <a:schemeClr val="tx1">
                    <a:lumMod val="85000"/>
                    <a:lumOff val="15000"/>
                  </a:schemeClr>
                </a:solidFill>
                <a:uLnTx/>
                <a:uFillTx/>
                <a:cs typeface="+mn-ea"/>
                <a:sym typeface="+mn-lt"/>
              </a:rPr>
              <a:t>的</a:t>
            </a:r>
            <a:r>
              <a:rPr kumimoji="1" lang="zh-CN" altLang="en-US" sz="6000" b="1" i="0" u="none" strike="noStrike" kern="1200" cap="none" spc="0" normalizeH="0" baseline="0" noProof="0" dirty="0">
                <a:ln w="13462">
                  <a:solidFill>
                    <a:schemeClr val="bg1"/>
                  </a:solidFill>
                  <a:prstDash val="solid"/>
                </a:ln>
                <a:solidFill>
                  <a:schemeClr val="tx1">
                    <a:lumMod val="85000"/>
                    <a:lumOff val="15000"/>
                  </a:schemeClr>
                </a:solidFill>
                <a:effectLst>
                  <a:outerShdw dist="38100" dir="2700000" algn="bl" rotWithShape="0">
                    <a:schemeClr val="accent5"/>
                  </a:outerShdw>
                </a:effectLst>
                <a:uLnTx/>
                <a:uFillTx/>
                <a:cs typeface="+mn-ea"/>
                <a:sym typeface="+mn-lt"/>
              </a:rPr>
              <a:t>互联网化</a:t>
            </a:r>
            <a:endParaRPr lang="zh-CN" altLang="en-US" sz="6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8744024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10" grpId="0" animBg="1"/>
      <p:bldP spid="11" grpId="0" animBg="1"/>
      <p:bldP spid="22"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171519"/>
            <a:ext cx="2954655" cy="461665"/>
          </a:xfrm>
          <a:prstGeom prst="rect">
            <a:avLst/>
          </a:prstGeom>
          <a:noFill/>
        </p:spPr>
        <p:txBody>
          <a:bodyPr wrap="none" rtlCol="0">
            <a:spAutoFit/>
          </a:bodyPr>
          <a:lstStyle/>
          <a:p>
            <a:pPr lvl="0"/>
            <a:r>
              <a:rPr kumimoji="1" lang="zh-CN" altLang="en-US" sz="2400" dirty="0">
                <a:solidFill>
                  <a:srgbClr val="44546A"/>
                </a:solidFill>
                <a:cs typeface="+mn-ea"/>
                <a:sym typeface="+mn-lt"/>
              </a:rPr>
              <a:t>保险业的电子化创新</a:t>
            </a:r>
          </a:p>
        </p:txBody>
      </p:sp>
      <p:cxnSp>
        <p:nvCxnSpPr>
          <p:cNvPr id="46" name="直接连接符 45">
            <a:extLst>
              <a:ext uri="{FF2B5EF4-FFF2-40B4-BE49-F238E27FC236}">
                <a16:creationId xmlns:a16="http://schemas.microsoft.com/office/drawing/2014/main" id="{693292A9-1A26-406F-ADD8-2ED83F32B6A6}"/>
              </a:ext>
            </a:extLst>
          </p:cNvPr>
          <p:cNvCxnSpPr/>
          <p:nvPr/>
        </p:nvCxnSpPr>
        <p:spPr>
          <a:xfrm>
            <a:off x="6191220"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2648088"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9272438"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4" name="椭圆 63">
            <a:extLst>
              <a:ext uri="{FF2B5EF4-FFF2-40B4-BE49-F238E27FC236}">
                <a16:creationId xmlns:a16="http://schemas.microsoft.com/office/drawing/2014/main" id="{B08BFF2D-A41F-44B7-BC46-DC94F46CD622}"/>
              </a:ext>
            </a:extLst>
          </p:cNvPr>
          <p:cNvSpPr/>
          <p:nvPr/>
        </p:nvSpPr>
        <p:spPr>
          <a:xfrm>
            <a:off x="2452830"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5" name="椭圆 64">
            <a:extLst>
              <a:ext uri="{FF2B5EF4-FFF2-40B4-BE49-F238E27FC236}">
                <a16:creationId xmlns:a16="http://schemas.microsoft.com/office/drawing/2014/main" id="{F5D873B2-CFF5-4715-912C-F8EE3A82920D}"/>
              </a:ext>
            </a:extLst>
          </p:cNvPr>
          <p:cNvSpPr/>
          <p:nvPr/>
        </p:nvSpPr>
        <p:spPr>
          <a:xfrm>
            <a:off x="5995962"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6" name="椭圆 65">
            <a:extLst>
              <a:ext uri="{FF2B5EF4-FFF2-40B4-BE49-F238E27FC236}">
                <a16:creationId xmlns:a16="http://schemas.microsoft.com/office/drawing/2014/main" id="{78E6A7CF-7FC8-4A3E-ACC9-557899C19CFD}"/>
              </a:ext>
            </a:extLst>
          </p:cNvPr>
          <p:cNvSpPr/>
          <p:nvPr/>
        </p:nvSpPr>
        <p:spPr>
          <a:xfrm>
            <a:off x="9077180"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8" name="椭圆 67">
            <a:extLst>
              <a:ext uri="{FF2B5EF4-FFF2-40B4-BE49-F238E27FC236}">
                <a16:creationId xmlns:a16="http://schemas.microsoft.com/office/drawing/2014/main" id="{9C702869-B33D-4D89-A6F8-106D333FCF32}"/>
              </a:ext>
            </a:extLst>
          </p:cNvPr>
          <p:cNvSpPr/>
          <p:nvPr/>
        </p:nvSpPr>
        <p:spPr>
          <a:xfrm>
            <a:off x="2278247"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8902852"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5849764"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2452896"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5993933"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9077477"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1" name="文本框 80">
            <a:extLst>
              <a:ext uri="{FF2B5EF4-FFF2-40B4-BE49-F238E27FC236}">
                <a16:creationId xmlns:a16="http://schemas.microsoft.com/office/drawing/2014/main" id="{6847482B-3B89-4CCA-A864-93316BF4A4B6}"/>
              </a:ext>
            </a:extLst>
          </p:cNvPr>
          <p:cNvSpPr txBox="1"/>
          <p:nvPr/>
        </p:nvSpPr>
        <p:spPr>
          <a:xfrm>
            <a:off x="1145590" y="4736068"/>
            <a:ext cx="3274733" cy="1200329"/>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保险需求的潜在性，以及销售导向的运营体系决定了早期保险业电子化主要解决保险公司内部业务流程的电子化问题。</a:t>
            </a:r>
          </a:p>
        </p:txBody>
      </p:sp>
      <p:sp>
        <p:nvSpPr>
          <p:cNvPr id="82" name="文本框 81">
            <a:extLst>
              <a:ext uri="{FF2B5EF4-FFF2-40B4-BE49-F238E27FC236}">
                <a16:creationId xmlns:a16="http://schemas.microsoft.com/office/drawing/2014/main" id="{4B43C3FE-7204-4B9D-B751-D66DB59CB6DF}"/>
              </a:ext>
            </a:extLst>
          </p:cNvPr>
          <p:cNvSpPr txBox="1"/>
          <p:nvPr/>
        </p:nvSpPr>
        <p:spPr>
          <a:xfrm>
            <a:off x="4580888" y="953466"/>
            <a:ext cx="3275352" cy="1477328"/>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随着互联网、移动互联以及电子签名技术的成熟应用，保险渠道的网络化、服务的线上化、单证的电子化、展业的移动智能化得到迅猛发展。</a:t>
            </a:r>
          </a:p>
        </p:txBody>
      </p:sp>
      <p:sp>
        <p:nvSpPr>
          <p:cNvPr id="83" name="文本框 82">
            <a:extLst>
              <a:ext uri="{FF2B5EF4-FFF2-40B4-BE49-F238E27FC236}">
                <a16:creationId xmlns:a16="http://schemas.microsoft.com/office/drawing/2014/main" id="{DE269BEB-CEE9-4413-AD3B-309EDC315D1D}"/>
              </a:ext>
            </a:extLst>
          </p:cNvPr>
          <p:cNvSpPr txBox="1"/>
          <p:nvPr/>
        </p:nvSpPr>
        <p:spPr>
          <a:xfrm>
            <a:off x="7865677" y="4752421"/>
            <a:ext cx="3381177" cy="1477328"/>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伴随金融综合化、保险集团化、网络资源账户化的深度发展，账户越来越成为虚拟经济中资源汇集和争夺的载体，“得账户者得天下”的时代已经到来。</a:t>
            </a:r>
          </a:p>
        </p:txBody>
      </p:sp>
      <p:sp>
        <p:nvSpPr>
          <p:cNvPr id="85" name="文本框 84">
            <a:extLst>
              <a:ext uri="{FF2B5EF4-FFF2-40B4-BE49-F238E27FC236}">
                <a16:creationId xmlns:a16="http://schemas.microsoft.com/office/drawing/2014/main" id="{046339C0-D9E3-4E7D-835B-CFEB75984662}"/>
              </a:ext>
            </a:extLst>
          </p:cNvPr>
          <p:cNvSpPr txBox="1"/>
          <p:nvPr/>
        </p:nvSpPr>
        <p:spPr>
          <a:xfrm>
            <a:off x="4036724" y="2684919"/>
            <a:ext cx="4308992" cy="72878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第二阶段：</a:t>
            </a:r>
            <a:endParaRPr lang="en-US" altLang="zh-CN" sz="2400" b="1" noProof="0" dirty="0">
              <a:ln>
                <a:noFill/>
              </a:ln>
              <a:solidFill>
                <a:schemeClr val="tx1">
                  <a:lumMod val="75000"/>
                  <a:lumOff val="25000"/>
                </a:schemeClr>
              </a:solidFill>
              <a:effectLst/>
              <a:uLnTx/>
              <a:uFillTx/>
              <a:cs typeface="+mn-ea"/>
              <a:sym typeface="+mn-lt"/>
            </a:endParaRPr>
          </a:p>
          <a:p>
            <a:pPr algn="ctr">
              <a:lnSpc>
                <a:spcPct val="94000"/>
              </a:lnSpc>
              <a:defRPr/>
            </a:pPr>
            <a:r>
              <a:rPr lang="zh-CN" altLang="en-US" sz="2000" dirty="0">
                <a:solidFill>
                  <a:schemeClr val="tx1">
                    <a:lumMod val="75000"/>
                    <a:lumOff val="25000"/>
                  </a:schemeClr>
                </a:solidFill>
                <a:cs typeface="+mn-ea"/>
                <a:sym typeface="+mn-lt"/>
              </a:rPr>
              <a:t>以互联网为特征的服务电子化</a:t>
            </a:r>
            <a:endParaRPr lang="en-US" altLang="zh-CN" sz="20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1027854" y="3954271"/>
            <a:ext cx="3470514" cy="728789"/>
          </a:xfrm>
          <a:prstGeom prst="rect">
            <a:avLst/>
          </a:prstGeom>
          <a:noFill/>
        </p:spPr>
        <p:txBody>
          <a:bodyPr wrap="square" rtlCol="0">
            <a:spAutoFit/>
            <a:scene3d>
              <a:camera prst="orthographicFront"/>
              <a:lightRig rig="threePt" dir="t"/>
            </a:scene3d>
            <a:sp3d contourW="12700"/>
          </a:bodyPr>
          <a:lstStyle/>
          <a:p>
            <a:pPr algn="ctr">
              <a:lnSpc>
                <a:spcPct val="94000"/>
              </a:lnSpc>
              <a:defRPr/>
            </a:pPr>
            <a:r>
              <a:rPr lang="zh-CN" altLang="en-US" sz="2400" b="1" noProof="0" dirty="0">
                <a:ln>
                  <a:noFill/>
                </a:ln>
                <a:solidFill>
                  <a:schemeClr val="tx1">
                    <a:lumMod val="75000"/>
                    <a:lumOff val="25000"/>
                  </a:schemeClr>
                </a:solidFill>
                <a:effectLst/>
                <a:uLnTx/>
                <a:uFillTx/>
                <a:cs typeface="+mn-ea"/>
                <a:sym typeface="+mn-lt"/>
              </a:rPr>
              <a:t>第一阶段：</a:t>
            </a:r>
            <a:endParaRPr lang="en-US" altLang="zh-CN" sz="2400" b="1" noProof="0" dirty="0">
              <a:ln>
                <a:noFill/>
              </a:ln>
              <a:solidFill>
                <a:schemeClr val="tx1">
                  <a:lumMod val="75000"/>
                  <a:lumOff val="25000"/>
                </a:schemeClr>
              </a:solidFill>
              <a:effectLst/>
              <a:uLnTx/>
              <a:uFillTx/>
              <a:cs typeface="+mn-ea"/>
              <a:sym typeface="+mn-lt"/>
            </a:endParaRPr>
          </a:p>
          <a:p>
            <a:pPr algn="ctr">
              <a:lnSpc>
                <a:spcPct val="94000"/>
              </a:lnSpc>
              <a:defRPr/>
            </a:pPr>
            <a:r>
              <a:rPr lang="zh-CN" altLang="en-US" sz="2000" dirty="0">
                <a:solidFill>
                  <a:schemeClr val="tx1">
                    <a:lumMod val="75000"/>
                    <a:lumOff val="25000"/>
                  </a:schemeClr>
                </a:solidFill>
                <a:cs typeface="+mn-ea"/>
                <a:sym typeface="+mn-lt"/>
              </a:rPr>
              <a:t>以产品为导向的运营电子化</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7567857" y="3949722"/>
            <a:ext cx="3976819" cy="728789"/>
          </a:xfrm>
          <a:prstGeom prst="rect">
            <a:avLst/>
          </a:prstGeom>
          <a:noFill/>
        </p:spPr>
        <p:txBody>
          <a:bodyPr wrap="square" rtlCol="0">
            <a:spAutoFit/>
            <a:scene3d>
              <a:camera prst="orthographicFront"/>
              <a:lightRig rig="threePt" dir="t"/>
            </a:scene3d>
            <a:sp3d contourW="12700"/>
          </a:bodyPr>
          <a:lstStyle/>
          <a:p>
            <a:pPr algn="ctr">
              <a:lnSpc>
                <a:spcPct val="94000"/>
              </a:lnSpc>
              <a:defRPr/>
            </a:pPr>
            <a:r>
              <a:rPr lang="zh-CN" altLang="en-US" sz="2400" b="1" noProof="0" dirty="0">
                <a:ln>
                  <a:noFill/>
                </a:ln>
                <a:solidFill>
                  <a:schemeClr val="tx1">
                    <a:lumMod val="75000"/>
                    <a:lumOff val="25000"/>
                  </a:schemeClr>
                </a:solidFill>
                <a:effectLst/>
                <a:uLnTx/>
                <a:uFillTx/>
                <a:cs typeface="+mn-ea"/>
                <a:sym typeface="+mn-lt"/>
              </a:rPr>
              <a:t>第三阶段：</a:t>
            </a:r>
            <a:endParaRPr lang="en-US" altLang="zh-CN" sz="2400" b="1" noProof="0" dirty="0">
              <a:ln>
                <a:noFill/>
              </a:ln>
              <a:solidFill>
                <a:schemeClr val="tx1">
                  <a:lumMod val="75000"/>
                  <a:lumOff val="25000"/>
                </a:schemeClr>
              </a:solidFill>
              <a:effectLst/>
              <a:uLnTx/>
              <a:uFillTx/>
              <a:cs typeface="+mn-ea"/>
              <a:sym typeface="+mn-lt"/>
            </a:endParaRPr>
          </a:p>
          <a:p>
            <a:pPr algn="ctr">
              <a:lnSpc>
                <a:spcPct val="94000"/>
              </a:lnSpc>
              <a:defRPr/>
            </a:pPr>
            <a:r>
              <a:rPr lang="zh-CN" altLang="en-US" sz="2000" dirty="0">
                <a:solidFill>
                  <a:schemeClr val="tx1">
                    <a:lumMod val="75000"/>
                    <a:lumOff val="25000"/>
                  </a:schemeClr>
                </a:solidFill>
                <a:cs typeface="+mn-ea"/>
                <a:sym typeface="+mn-lt"/>
              </a:rPr>
              <a:t>以账户为中心的交易电子化。</a:t>
            </a:r>
            <a:endParaRPr lang="en-US" altLang="zh-CN" sz="20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C8F35430-D6AD-DB2C-797D-E8A05BAF3A3A}"/>
              </a:ext>
            </a:extLst>
          </p:cNvPr>
          <p:cNvSpPr txBox="1"/>
          <p:nvPr/>
        </p:nvSpPr>
        <p:spPr>
          <a:xfrm>
            <a:off x="-28642" y="975751"/>
            <a:ext cx="4430420" cy="707886"/>
          </a:xfrm>
          <a:prstGeom prst="rect">
            <a:avLst/>
          </a:prstGeom>
          <a:noFill/>
        </p:spPr>
        <p:txBody>
          <a:bodyPr vert="horz" wrap="square"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 保险业电子化进程</a:t>
            </a:r>
          </a:p>
        </p:txBody>
      </p:sp>
    </p:spTree>
    <p:extLst>
      <p:ext uri="{BB962C8B-B14F-4D97-AF65-F5344CB8AC3E}">
        <p14:creationId xmlns:p14="http://schemas.microsoft.com/office/powerpoint/2010/main" val="42224101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par>
                                <p:cTn id="15" presetID="53" presetClass="entr" presetSubtype="16"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Effect transition="in" filter="fade">
                                      <p:cBhvr>
                                        <p:cTn id="19" dur="500"/>
                                        <p:tgtEl>
                                          <p:spTgt spid="61"/>
                                        </p:tgtEl>
                                      </p:cBhvr>
                                    </p:animEffect>
                                  </p:childTnLst>
                                </p:cTn>
                              </p:par>
                              <p:par>
                                <p:cTn id="20" presetID="53" presetClass="entr" presetSubtype="16"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500" fill="hold"/>
                                        <p:tgtEl>
                                          <p:spTgt spid="62"/>
                                        </p:tgtEl>
                                        <p:attrNameLst>
                                          <p:attrName>ppt_w</p:attrName>
                                        </p:attrNameLst>
                                      </p:cBhvr>
                                      <p:tavLst>
                                        <p:tav tm="0">
                                          <p:val>
                                            <p:fltVal val="0"/>
                                          </p:val>
                                        </p:tav>
                                        <p:tav tm="100000">
                                          <p:val>
                                            <p:strVal val="#ppt_w"/>
                                          </p:val>
                                        </p:tav>
                                      </p:tavLst>
                                    </p:anim>
                                    <p:anim calcmode="lin" valueType="num">
                                      <p:cBhvr>
                                        <p:cTn id="23" dur="500" fill="hold"/>
                                        <p:tgtEl>
                                          <p:spTgt spid="62"/>
                                        </p:tgtEl>
                                        <p:attrNameLst>
                                          <p:attrName>ppt_h</p:attrName>
                                        </p:attrNameLst>
                                      </p:cBhvr>
                                      <p:tavLst>
                                        <p:tav tm="0">
                                          <p:val>
                                            <p:fltVal val="0"/>
                                          </p:val>
                                        </p:tav>
                                        <p:tav tm="100000">
                                          <p:val>
                                            <p:strVal val="#ppt_h"/>
                                          </p:val>
                                        </p:tav>
                                      </p:tavLst>
                                    </p:anim>
                                    <p:animEffect transition="in" filter="fade">
                                      <p:cBhvr>
                                        <p:cTn id="24" dur="500"/>
                                        <p:tgtEl>
                                          <p:spTgt spid="6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fltVal val="0"/>
                                          </p:val>
                                        </p:tav>
                                        <p:tav tm="100000">
                                          <p:val>
                                            <p:strVal val="#ppt_w"/>
                                          </p:val>
                                        </p:tav>
                                      </p:tavLst>
                                    </p:anim>
                                    <p:anim calcmode="lin" valueType="num">
                                      <p:cBhvr>
                                        <p:cTn id="34" dur="500" fill="hold"/>
                                        <p:tgtEl>
                                          <p:spTgt spid="65"/>
                                        </p:tgtEl>
                                        <p:attrNameLst>
                                          <p:attrName>ppt_h</p:attrName>
                                        </p:attrNameLst>
                                      </p:cBhvr>
                                      <p:tavLst>
                                        <p:tav tm="0">
                                          <p:val>
                                            <p:fltVal val="0"/>
                                          </p:val>
                                        </p:tav>
                                        <p:tav tm="100000">
                                          <p:val>
                                            <p:strVal val="#ppt_h"/>
                                          </p:val>
                                        </p:tav>
                                      </p:tavLst>
                                    </p:anim>
                                    <p:animEffect transition="in" filter="fade">
                                      <p:cBhvr>
                                        <p:cTn id="35" dur="500"/>
                                        <p:tgtEl>
                                          <p:spTgt spid="6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 calcmode="lin" valueType="num">
                                      <p:cBhvr>
                                        <p:cTn id="48" dur="500" fill="hold"/>
                                        <p:tgtEl>
                                          <p:spTgt spid="69"/>
                                        </p:tgtEl>
                                        <p:attrNameLst>
                                          <p:attrName>ppt_w</p:attrName>
                                        </p:attrNameLst>
                                      </p:cBhvr>
                                      <p:tavLst>
                                        <p:tav tm="0">
                                          <p:val>
                                            <p:fltVal val="0"/>
                                          </p:val>
                                        </p:tav>
                                        <p:tav tm="100000">
                                          <p:val>
                                            <p:strVal val="#ppt_w"/>
                                          </p:val>
                                        </p:tav>
                                      </p:tavLst>
                                    </p:anim>
                                    <p:anim calcmode="lin" valueType="num">
                                      <p:cBhvr>
                                        <p:cTn id="49" dur="500" fill="hold"/>
                                        <p:tgtEl>
                                          <p:spTgt spid="69"/>
                                        </p:tgtEl>
                                        <p:attrNameLst>
                                          <p:attrName>ppt_h</p:attrName>
                                        </p:attrNameLst>
                                      </p:cBhvr>
                                      <p:tavLst>
                                        <p:tav tm="0">
                                          <p:val>
                                            <p:fltVal val="0"/>
                                          </p:val>
                                        </p:tav>
                                        <p:tav tm="100000">
                                          <p:val>
                                            <p:strVal val="#ppt_h"/>
                                          </p:val>
                                        </p:tav>
                                      </p:tavLst>
                                    </p:anim>
                                    <p:animEffect transition="in" filter="fade">
                                      <p:cBhvr>
                                        <p:cTn id="50" dur="500"/>
                                        <p:tgtEl>
                                          <p:spTgt spid="69"/>
                                        </p:tgtEl>
                                      </p:cBhvr>
                                    </p:animEffect>
                                  </p:childTnLst>
                                </p:cTn>
                              </p:par>
                            </p:childTnLst>
                          </p:cTn>
                        </p:par>
                        <p:par>
                          <p:cTn id="51" fill="hold">
                            <p:stCondLst>
                              <p:cond delay="1000"/>
                            </p:stCondLst>
                            <p:childTnLst>
                              <p:par>
                                <p:cTn id="52" presetID="53" presetClass="entr" presetSubtype="16"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 calcmode="lin" valueType="num">
                                      <p:cBhvr>
                                        <p:cTn id="54" dur="500" fill="hold"/>
                                        <p:tgtEl>
                                          <p:spTgt spid="70"/>
                                        </p:tgtEl>
                                        <p:attrNameLst>
                                          <p:attrName>ppt_w</p:attrName>
                                        </p:attrNameLst>
                                      </p:cBhvr>
                                      <p:tavLst>
                                        <p:tav tm="0">
                                          <p:val>
                                            <p:fltVal val="0"/>
                                          </p:val>
                                        </p:tav>
                                        <p:tav tm="100000">
                                          <p:val>
                                            <p:strVal val="#ppt_w"/>
                                          </p:val>
                                        </p:tav>
                                      </p:tavLst>
                                    </p:anim>
                                    <p:anim calcmode="lin" valueType="num">
                                      <p:cBhvr>
                                        <p:cTn id="55" dur="500" fill="hold"/>
                                        <p:tgtEl>
                                          <p:spTgt spid="70"/>
                                        </p:tgtEl>
                                        <p:attrNameLst>
                                          <p:attrName>ppt_h</p:attrName>
                                        </p:attrNameLst>
                                      </p:cBhvr>
                                      <p:tavLst>
                                        <p:tav tm="0">
                                          <p:val>
                                            <p:fltVal val="0"/>
                                          </p:val>
                                        </p:tav>
                                        <p:tav tm="100000">
                                          <p:val>
                                            <p:strVal val="#ppt_h"/>
                                          </p:val>
                                        </p:tav>
                                      </p:tavLst>
                                    </p:anim>
                                    <p:animEffect transition="in" filter="fade">
                                      <p:cBhvr>
                                        <p:cTn id="56" dur="500"/>
                                        <p:tgtEl>
                                          <p:spTgt spid="70"/>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500" fill="hold"/>
                                        <p:tgtEl>
                                          <p:spTgt spid="77"/>
                                        </p:tgtEl>
                                        <p:attrNameLst>
                                          <p:attrName>ppt_w</p:attrName>
                                        </p:attrNameLst>
                                      </p:cBhvr>
                                      <p:tavLst>
                                        <p:tav tm="0">
                                          <p:val>
                                            <p:fltVal val="0"/>
                                          </p:val>
                                        </p:tav>
                                        <p:tav tm="100000">
                                          <p:val>
                                            <p:strVal val="#ppt_w"/>
                                          </p:val>
                                        </p:tav>
                                      </p:tavLst>
                                    </p:anim>
                                    <p:anim calcmode="lin" valueType="num">
                                      <p:cBhvr>
                                        <p:cTn id="60" dur="500" fill="hold"/>
                                        <p:tgtEl>
                                          <p:spTgt spid="77"/>
                                        </p:tgtEl>
                                        <p:attrNameLst>
                                          <p:attrName>ppt_h</p:attrName>
                                        </p:attrNameLst>
                                      </p:cBhvr>
                                      <p:tavLst>
                                        <p:tav tm="0">
                                          <p:val>
                                            <p:fltVal val="0"/>
                                          </p:val>
                                        </p:tav>
                                        <p:tav tm="100000">
                                          <p:val>
                                            <p:strVal val="#ppt_h"/>
                                          </p:val>
                                        </p:tav>
                                      </p:tavLst>
                                    </p:anim>
                                    <p:animEffect transition="in" filter="fade">
                                      <p:cBhvr>
                                        <p:cTn id="61" dur="500"/>
                                        <p:tgtEl>
                                          <p:spTgt spid="77"/>
                                        </p:tgtEl>
                                      </p:cBhvr>
                                    </p:animEffect>
                                  </p:childTnLst>
                                </p:cTn>
                              </p:par>
                            </p:childTnLst>
                          </p:cTn>
                        </p:par>
                        <p:par>
                          <p:cTn id="62" fill="hold">
                            <p:stCondLst>
                              <p:cond delay="1500"/>
                            </p:stCondLst>
                            <p:childTnLst>
                              <p:par>
                                <p:cTn id="63" presetID="53" presetClass="entr" presetSubtype="16"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 calcmode="lin" valueType="num">
                                      <p:cBhvr>
                                        <p:cTn id="65" dur="500" fill="hold"/>
                                        <p:tgtEl>
                                          <p:spTgt spid="78"/>
                                        </p:tgtEl>
                                        <p:attrNameLst>
                                          <p:attrName>ppt_w</p:attrName>
                                        </p:attrNameLst>
                                      </p:cBhvr>
                                      <p:tavLst>
                                        <p:tav tm="0">
                                          <p:val>
                                            <p:fltVal val="0"/>
                                          </p:val>
                                        </p:tav>
                                        <p:tav tm="100000">
                                          <p:val>
                                            <p:strVal val="#ppt_w"/>
                                          </p:val>
                                        </p:tav>
                                      </p:tavLst>
                                    </p:anim>
                                    <p:anim calcmode="lin" valueType="num">
                                      <p:cBhvr>
                                        <p:cTn id="66" dur="500" fill="hold"/>
                                        <p:tgtEl>
                                          <p:spTgt spid="78"/>
                                        </p:tgtEl>
                                        <p:attrNameLst>
                                          <p:attrName>ppt_h</p:attrName>
                                        </p:attrNameLst>
                                      </p:cBhvr>
                                      <p:tavLst>
                                        <p:tav tm="0">
                                          <p:val>
                                            <p:fltVal val="0"/>
                                          </p:val>
                                        </p:tav>
                                        <p:tav tm="100000">
                                          <p:val>
                                            <p:strVal val="#ppt_h"/>
                                          </p:val>
                                        </p:tav>
                                      </p:tavLst>
                                    </p:anim>
                                    <p:animEffect transition="in" filter="fade">
                                      <p:cBhvr>
                                        <p:cTn id="67" dur="500"/>
                                        <p:tgtEl>
                                          <p:spTgt spid="7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 calcmode="lin" valueType="num">
                                      <p:cBhvr>
                                        <p:cTn id="70" dur="500" fill="hold"/>
                                        <p:tgtEl>
                                          <p:spTgt spid="79"/>
                                        </p:tgtEl>
                                        <p:attrNameLst>
                                          <p:attrName>ppt_w</p:attrName>
                                        </p:attrNameLst>
                                      </p:cBhvr>
                                      <p:tavLst>
                                        <p:tav tm="0">
                                          <p:val>
                                            <p:fltVal val="0"/>
                                          </p:val>
                                        </p:tav>
                                        <p:tav tm="100000">
                                          <p:val>
                                            <p:strVal val="#ppt_w"/>
                                          </p:val>
                                        </p:tav>
                                      </p:tavLst>
                                    </p:anim>
                                    <p:anim calcmode="lin" valueType="num">
                                      <p:cBhvr>
                                        <p:cTn id="71" dur="500" fill="hold"/>
                                        <p:tgtEl>
                                          <p:spTgt spid="79"/>
                                        </p:tgtEl>
                                        <p:attrNameLst>
                                          <p:attrName>ppt_h</p:attrName>
                                        </p:attrNameLst>
                                      </p:cBhvr>
                                      <p:tavLst>
                                        <p:tav tm="0">
                                          <p:val>
                                            <p:fltVal val="0"/>
                                          </p:val>
                                        </p:tav>
                                        <p:tav tm="100000">
                                          <p:val>
                                            <p:strVal val="#ppt_h"/>
                                          </p:val>
                                        </p:tav>
                                      </p:tavLst>
                                    </p:anim>
                                    <p:animEffect transition="in" filter="fade">
                                      <p:cBhvr>
                                        <p:cTn id="72" dur="500"/>
                                        <p:tgtEl>
                                          <p:spTgt spid="79"/>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p:cTn id="77" dur="500" fill="hold"/>
                                        <p:tgtEl>
                                          <p:spTgt spid="86"/>
                                        </p:tgtEl>
                                        <p:attrNameLst>
                                          <p:attrName>ppt_w</p:attrName>
                                        </p:attrNameLst>
                                      </p:cBhvr>
                                      <p:tavLst>
                                        <p:tav tm="0">
                                          <p:val>
                                            <p:fltVal val="0"/>
                                          </p:val>
                                        </p:tav>
                                        <p:tav tm="100000">
                                          <p:val>
                                            <p:strVal val="#ppt_w"/>
                                          </p:val>
                                        </p:tav>
                                      </p:tavLst>
                                    </p:anim>
                                    <p:anim calcmode="lin" valueType="num">
                                      <p:cBhvr>
                                        <p:cTn id="78" dur="500" fill="hold"/>
                                        <p:tgtEl>
                                          <p:spTgt spid="86"/>
                                        </p:tgtEl>
                                        <p:attrNameLst>
                                          <p:attrName>ppt_h</p:attrName>
                                        </p:attrNameLst>
                                      </p:cBhvr>
                                      <p:tavLst>
                                        <p:tav tm="0">
                                          <p:val>
                                            <p:fltVal val="0"/>
                                          </p:val>
                                        </p:tav>
                                        <p:tav tm="100000">
                                          <p:val>
                                            <p:strVal val="#ppt_h"/>
                                          </p:val>
                                        </p:tav>
                                      </p:tavLst>
                                    </p:anim>
                                    <p:animEffect transition="in" filter="fade">
                                      <p:cBhvr>
                                        <p:cTn id="79" dur="500"/>
                                        <p:tgtEl>
                                          <p:spTgt spid="86"/>
                                        </p:tgtEl>
                                      </p:cBhvr>
                                    </p:animEffect>
                                  </p:childTnLst>
                                </p:cTn>
                              </p:par>
                            </p:childTnLst>
                          </p:cTn>
                        </p:par>
                        <p:par>
                          <p:cTn id="80" fill="hold">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p:cTn id="83" dur="500" fill="hold"/>
                                        <p:tgtEl>
                                          <p:spTgt spid="81"/>
                                        </p:tgtEl>
                                        <p:attrNameLst>
                                          <p:attrName>ppt_w</p:attrName>
                                        </p:attrNameLst>
                                      </p:cBhvr>
                                      <p:tavLst>
                                        <p:tav tm="0">
                                          <p:val>
                                            <p:fltVal val="0"/>
                                          </p:val>
                                        </p:tav>
                                        <p:tav tm="100000">
                                          <p:val>
                                            <p:strVal val="#ppt_w"/>
                                          </p:val>
                                        </p:tav>
                                      </p:tavLst>
                                    </p:anim>
                                    <p:anim calcmode="lin" valueType="num">
                                      <p:cBhvr>
                                        <p:cTn id="84" dur="500" fill="hold"/>
                                        <p:tgtEl>
                                          <p:spTgt spid="81"/>
                                        </p:tgtEl>
                                        <p:attrNameLst>
                                          <p:attrName>ppt_h</p:attrName>
                                        </p:attrNameLst>
                                      </p:cBhvr>
                                      <p:tavLst>
                                        <p:tav tm="0">
                                          <p:val>
                                            <p:fltVal val="0"/>
                                          </p:val>
                                        </p:tav>
                                        <p:tav tm="100000">
                                          <p:val>
                                            <p:strVal val="#ppt_h"/>
                                          </p:val>
                                        </p:tav>
                                      </p:tavLst>
                                    </p:anim>
                                    <p:animEffect transition="in" filter="fade">
                                      <p:cBhvr>
                                        <p:cTn id="85" dur="500"/>
                                        <p:tgtEl>
                                          <p:spTgt spid="81"/>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p:cTn id="90" dur="500" fill="hold"/>
                                        <p:tgtEl>
                                          <p:spTgt spid="85"/>
                                        </p:tgtEl>
                                        <p:attrNameLst>
                                          <p:attrName>ppt_w</p:attrName>
                                        </p:attrNameLst>
                                      </p:cBhvr>
                                      <p:tavLst>
                                        <p:tav tm="0">
                                          <p:val>
                                            <p:fltVal val="0"/>
                                          </p:val>
                                        </p:tav>
                                        <p:tav tm="100000">
                                          <p:val>
                                            <p:strVal val="#ppt_w"/>
                                          </p:val>
                                        </p:tav>
                                      </p:tavLst>
                                    </p:anim>
                                    <p:anim calcmode="lin" valueType="num">
                                      <p:cBhvr>
                                        <p:cTn id="91" dur="500" fill="hold"/>
                                        <p:tgtEl>
                                          <p:spTgt spid="85"/>
                                        </p:tgtEl>
                                        <p:attrNameLst>
                                          <p:attrName>ppt_h</p:attrName>
                                        </p:attrNameLst>
                                      </p:cBhvr>
                                      <p:tavLst>
                                        <p:tav tm="0">
                                          <p:val>
                                            <p:fltVal val="0"/>
                                          </p:val>
                                        </p:tav>
                                        <p:tav tm="100000">
                                          <p:val>
                                            <p:strVal val="#ppt_h"/>
                                          </p:val>
                                        </p:tav>
                                      </p:tavLst>
                                    </p:anim>
                                    <p:animEffect transition="in" filter="fade">
                                      <p:cBhvr>
                                        <p:cTn id="92" dur="500"/>
                                        <p:tgtEl>
                                          <p:spTgt spid="85"/>
                                        </p:tgtEl>
                                      </p:cBhvr>
                                    </p:animEffect>
                                  </p:childTnLst>
                                </p:cTn>
                              </p:par>
                            </p:childTnLst>
                          </p:cTn>
                        </p:par>
                        <p:par>
                          <p:cTn id="93" fill="hold">
                            <p:stCondLst>
                              <p:cond delay="500"/>
                            </p:stCondLst>
                            <p:childTnLst>
                              <p:par>
                                <p:cTn id="94" presetID="53" presetClass="entr" presetSubtype="16" fill="hold" grpId="0" nodeType="afterEffect">
                                  <p:stCondLst>
                                    <p:cond delay="0"/>
                                  </p:stCondLst>
                                  <p:childTnLst>
                                    <p:set>
                                      <p:cBhvr>
                                        <p:cTn id="95" dur="1" fill="hold">
                                          <p:stCondLst>
                                            <p:cond delay="0"/>
                                          </p:stCondLst>
                                        </p:cTn>
                                        <p:tgtEl>
                                          <p:spTgt spid="82"/>
                                        </p:tgtEl>
                                        <p:attrNameLst>
                                          <p:attrName>style.visibility</p:attrName>
                                        </p:attrNameLst>
                                      </p:cBhvr>
                                      <p:to>
                                        <p:strVal val="visible"/>
                                      </p:to>
                                    </p:set>
                                    <p:anim calcmode="lin" valueType="num">
                                      <p:cBhvr>
                                        <p:cTn id="96" dur="500" fill="hold"/>
                                        <p:tgtEl>
                                          <p:spTgt spid="82"/>
                                        </p:tgtEl>
                                        <p:attrNameLst>
                                          <p:attrName>ppt_w</p:attrName>
                                        </p:attrNameLst>
                                      </p:cBhvr>
                                      <p:tavLst>
                                        <p:tav tm="0">
                                          <p:val>
                                            <p:fltVal val="0"/>
                                          </p:val>
                                        </p:tav>
                                        <p:tav tm="100000">
                                          <p:val>
                                            <p:strVal val="#ppt_w"/>
                                          </p:val>
                                        </p:tav>
                                      </p:tavLst>
                                    </p:anim>
                                    <p:anim calcmode="lin" valueType="num">
                                      <p:cBhvr>
                                        <p:cTn id="97" dur="500" fill="hold"/>
                                        <p:tgtEl>
                                          <p:spTgt spid="82"/>
                                        </p:tgtEl>
                                        <p:attrNameLst>
                                          <p:attrName>ppt_h</p:attrName>
                                        </p:attrNameLst>
                                      </p:cBhvr>
                                      <p:tavLst>
                                        <p:tav tm="0">
                                          <p:val>
                                            <p:fltVal val="0"/>
                                          </p:val>
                                        </p:tav>
                                        <p:tav tm="100000">
                                          <p:val>
                                            <p:strVal val="#ppt_h"/>
                                          </p:val>
                                        </p:tav>
                                      </p:tavLst>
                                    </p:anim>
                                    <p:animEffect transition="in" filter="fade">
                                      <p:cBhvr>
                                        <p:cTn id="98" dur="500"/>
                                        <p:tgtEl>
                                          <p:spTgt spid="82"/>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87"/>
                                        </p:tgtEl>
                                        <p:attrNameLst>
                                          <p:attrName>style.visibility</p:attrName>
                                        </p:attrNameLst>
                                      </p:cBhvr>
                                      <p:to>
                                        <p:strVal val="visible"/>
                                      </p:to>
                                    </p:set>
                                    <p:anim calcmode="lin" valueType="num">
                                      <p:cBhvr>
                                        <p:cTn id="103" dur="500" fill="hold"/>
                                        <p:tgtEl>
                                          <p:spTgt spid="87"/>
                                        </p:tgtEl>
                                        <p:attrNameLst>
                                          <p:attrName>ppt_w</p:attrName>
                                        </p:attrNameLst>
                                      </p:cBhvr>
                                      <p:tavLst>
                                        <p:tav tm="0">
                                          <p:val>
                                            <p:fltVal val="0"/>
                                          </p:val>
                                        </p:tav>
                                        <p:tav tm="100000">
                                          <p:val>
                                            <p:strVal val="#ppt_w"/>
                                          </p:val>
                                        </p:tav>
                                      </p:tavLst>
                                    </p:anim>
                                    <p:anim calcmode="lin" valueType="num">
                                      <p:cBhvr>
                                        <p:cTn id="104" dur="500" fill="hold"/>
                                        <p:tgtEl>
                                          <p:spTgt spid="87"/>
                                        </p:tgtEl>
                                        <p:attrNameLst>
                                          <p:attrName>ppt_h</p:attrName>
                                        </p:attrNameLst>
                                      </p:cBhvr>
                                      <p:tavLst>
                                        <p:tav tm="0">
                                          <p:val>
                                            <p:fltVal val="0"/>
                                          </p:val>
                                        </p:tav>
                                        <p:tav tm="100000">
                                          <p:val>
                                            <p:strVal val="#ppt_h"/>
                                          </p:val>
                                        </p:tav>
                                      </p:tavLst>
                                    </p:anim>
                                    <p:animEffect transition="in" filter="fade">
                                      <p:cBhvr>
                                        <p:cTn id="105" dur="500"/>
                                        <p:tgtEl>
                                          <p:spTgt spid="87"/>
                                        </p:tgtEl>
                                      </p:cBhvr>
                                    </p:animEffect>
                                  </p:childTnLst>
                                </p:cTn>
                              </p:par>
                            </p:childTnLst>
                          </p:cTn>
                        </p:par>
                        <p:par>
                          <p:cTn id="106" fill="hold">
                            <p:stCondLst>
                              <p:cond delay="500"/>
                            </p:stCondLst>
                            <p:childTnLst>
                              <p:par>
                                <p:cTn id="107" presetID="5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animEffect transition="in" filter="fade">
                                      <p:cBhvr>
                                        <p:cTn id="11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5" grpId="0" animBg="1"/>
      <p:bldP spid="65" grpId="1" animBg="1"/>
      <p:bldP spid="66" grpId="0" animBg="1"/>
      <p:bldP spid="66"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1" grpId="0"/>
      <p:bldP spid="81" grpId="1"/>
      <p:bldP spid="82" grpId="0"/>
      <p:bldP spid="82" grpId="1"/>
      <p:bldP spid="83" grpId="0"/>
      <p:bldP spid="83" grpId="1"/>
      <p:bldP spid="85" grpId="0"/>
      <p:bldP spid="85" grpId="1"/>
      <p:bldP spid="86" grpId="0"/>
      <p:bldP spid="86" grpId="1"/>
      <p:bldP spid="87" grpId="0"/>
      <p:bldP spid="8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lvl="0"/>
            <a:r>
              <a:rPr kumimoji="1" lang="zh-CN" altLang="en-US" sz="2400" dirty="0">
                <a:solidFill>
                  <a:srgbClr val="44546A"/>
                </a:solidFill>
                <a:cs typeface="+mn-ea"/>
                <a:sym typeface="+mn-lt"/>
              </a:rPr>
              <a:t>保险业的电子化创新</a:t>
            </a:r>
          </a:p>
        </p:txBody>
      </p:sp>
      <p:sp>
        <p:nvSpPr>
          <p:cNvPr id="3" name="矩形 2">
            <a:extLst>
              <a:ext uri="{FF2B5EF4-FFF2-40B4-BE49-F238E27FC236}">
                <a16:creationId xmlns:a16="http://schemas.microsoft.com/office/drawing/2014/main" id="{F2CB9F34-5306-8A40-AA11-03AB4FFD28A1}"/>
              </a:ext>
            </a:extLst>
          </p:cNvPr>
          <p:cNvSpPr/>
          <p:nvPr/>
        </p:nvSpPr>
        <p:spPr>
          <a:xfrm>
            <a:off x="697048" y="1964231"/>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2759955" y="2292544"/>
            <a:ext cx="1107996"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标准化</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697048" y="1908799"/>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697048" y="3359127"/>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6D2CE038-09C4-3449-BAF7-C1B9FC5AEA85}"/>
              </a:ext>
            </a:extLst>
          </p:cNvPr>
          <p:cNvSpPr txBox="1"/>
          <p:nvPr/>
        </p:nvSpPr>
        <p:spPr>
          <a:xfrm>
            <a:off x="2606067" y="3713911"/>
            <a:ext cx="1415772"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条款简单</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85CB19D9-4D72-9442-8ED1-99E3C240061F}"/>
              </a:ext>
            </a:extLst>
          </p:cNvPr>
          <p:cNvSpPr/>
          <p:nvPr/>
        </p:nvSpPr>
        <p:spPr>
          <a:xfrm>
            <a:off x="697048" y="3303695"/>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697048" y="4754023"/>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a:extLst>
              <a:ext uri="{FF2B5EF4-FFF2-40B4-BE49-F238E27FC236}">
                <a16:creationId xmlns:a16="http://schemas.microsoft.com/office/drawing/2014/main" id="{8098BBB9-0E65-0C40-BF0E-33FBAD1ADC28}"/>
              </a:ext>
            </a:extLst>
          </p:cNvPr>
          <p:cNvSpPr txBox="1"/>
          <p:nvPr/>
        </p:nvSpPr>
        <p:spPr>
          <a:xfrm>
            <a:off x="2606067" y="5095163"/>
            <a:ext cx="1415772"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保费低廉</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4" name="矩形 13">
            <a:extLst>
              <a:ext uri="{FF2B5EF4-FFF2-40B4-BE49-F238E27FC236}">
                <a16:creationId xmlns:a16="http://schemas.microsoft.com/office/drawing/2014/main" id="{A9447839-DBE4-6C40-AF3B-46119C9E6AA8}"/>
              </a:ext>
            </a:extLst>
          </p:cNvPr>
          <p:cNvSpPr/>
          <p:nvPr/>
        </p:nvSpPr>
        <p:spPr>
          <a:xfrm>
            <a:off x="697048" y="4698591"/>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C422B577-1EB9-CF4F-882C-92767460B9AB}"/>
              </a:ext>
            </a:extLst>
          </p:cNvPr>
          <p:cNvSpPr txBox="1"/>
          <p:nvPr/>
        </p:nvSpPr>
        <p:spPr>
          <a:xfrm>
            <a:off x="6520120" y="5095163"/>
            <a:ext cx="4801314" cy="707886"/>
          </a:xfrm>
          <a:prstGeom prst="rect">
            <a:avLst/>
          </a:prstGeom>
          <a:noFill/>
        </p:spPr>
        <p:txBody>
          <a:bodyPr wrap="none" rtlCol="0">
            <a:spAutoFit/>
          </a:bodyPr>
          <a:lstStyle/>
          <a:p>
            <a:pPr lvl="0">
              <a:defRPr/>
            </a:pPr>
            <a:r>
              <a:rPr kumimoji="1" lang="zh-CN" altLang="en-US" sz="4000" dirty="0">
                <a:solidFill>
                  <a:srgbClr val="44546A"/>
                </a:solidFill>
                <a:cs typeface="+mn-ea"/>
                <a:sym typeface="+mn-lt"/>
              </a:rPr>
              <a:t>保险业电子化的特点</a:t>
            </a:r>
            <a:endParaRPr kumimoji="1" lang="zh-CN" altLang="en-US" sz="4000" b="0" i="0" u="none" strike="noStrike" kern="1200" cap="none" spc="0" normalizeH="0" baseline="0" noProof="0" dirty="0">
              <a:ln>
                <a:noFill/>
              </a:ln>
              <a:solidFill>
                <a:srgbClr val="44546A"/>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1" name="AutoShape 10">
            <a:extLst>
              <a:ext uri="{FF2B5EF4-FFF2-40B4-BE49-F238E27FC236}">
                <a16:creationId xmlns:a16="http://schemas.microsoft.com/office/drawing/2014/main" id="{B62A323E-8D20-DF0F-1B2A-1C3FF3D76838}"/>
              </a:ext>
            </a:extLst>
          </p:cNvPr>
          <p:cNvSpPr/>
          <p:nvPr/>
        </p:nvSpPr>
        <p:spPr bwMode="auto">
          <a:xfrm>
            <a:off x="704954" y="1082836"/>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22" name="AutoShape 14">
            <a:extLst>
              <a:ext uri="{FF2B5EF4-FFF2-40B4-BE49-F238E27FC236}">
                <a16:creationId xmlns:a16="http://schemas.microsoft.com/office/drawing/2014/main" id="{27B790FB-F0C3-5EE3-D23D-181747F3728D}"/>
              </a:ext>
            </a:extLst>
          </p:cNvPr>
          <p:cNvSpPr/>
          <p:nvPr/>
        </p:nvSpPr>
        <p:spPr bwMode="auto">
          <a:xfrm>
            <a:off x="895729" y="1200658"/>
            <a:ext cx="1864226"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400" b="0" dirty="0">
                <a:latin typeface="+mn-lt"/>
                <a:ea typeface="+mn-ea"/>
                <a:cs typeface="+mn-ea"/>
                <a:sym typeface="+mn-lt"/>
              </a:rPr>
              <a:t>渠道互联网化</a:t>
            </a:r>
          </a:p>
        </p:txBody>
      </p:sp>
      <p:sp>
        <p:nvSpPr>
          <p:cNvPr id="23" name="矩形 22">
            <a:extLst>
              <a:ext uri="{FF2B5EF4-FFF2-40B4-BE49-F238E27FC236}">
                <a16:creationId xmlns:a16="http://schemas.microsoft.com/office/drawing/2014/main" id="{FA21F86F-49C5-6A0C-67D2-A932AE6A367D}"/>
              </a:ext>
            </a:extLst>
          </p:cNvPr>
          <p:cNvSpPr/>
          <p:nvPr/>
        </p:nvSpPr>
        <p:spPr>
          <a:xfrm>
            <a:off x="6355601" y="1984653"/>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文本框 23">
            <a:extLst>
              <a:ext uri="{FF2B5EF4-FFF2-40B4-BE49-F238E27FC236}">
                <a16:creationId xmlns:a16="http://schemas.microsoft.com/office/drawing/2014/main" id="{F53D481B-CCE6-344E-E9BF-A30094A894EB}"/>
              </a:ext>
            </a:extLst>
          </p:cNvPr>
          <p:cNvSpPr txBox="1"/>
          <p:nvPr/>
        </p:nvSpPr>
        <p:spPr>
          <a:xfrm>
            <a:off x="6612864" y="2145252"/>
            <a:ext cx="4493538" cy="707886"/>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在保险产品设计方面，互联网对保险的助力莫过于帮助保险产品风险定价。</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25" name="矩形 24">
            <a:extLst>
              <a:ext uri="{FF2B5EF4-FFF2-40B4-BE49-F238E27FC236}">
                <a16:creationId xmlns:a16="http://schemas.microsoft.com/office/drawing/2014/main" id="{0B863667-E3C5-036C-7BA7-9C653642F943}"/>
              </a:ext>
            </a:extLst>
          </p:cNvPr>
          <p:cNvSpPr/>
          <p:nvPr/>
        </p:nvSpPr>
        <p:spPr>
          <a:xfrm>
            <a:off x="6355601" y="1929221"/>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矩形 25">
            <a:extLst>
              <a:ext uri="{FF2B5EF4-FFF2-40B4-BE49-F238E27FC236}">
                <a16:creationId xmlns:a16="http://schemas.microsoft.com/office/drawing/2014/main" id="{4ACBECD8-6C0F-C521-2AB5-A944B98BB5E0}"/>
              </a:ext>
            </a:extLst>
          </p:cNvPr>
          <p:cNvSpPr/>
          <p:nvPr/>
        </p:nvSpPr>
        <p:spPr>
          <a:xfrm>
            <a:off x="6355601" y="3379549"/>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id="{F02C411C-9FFE-924E-1927-9BC6D779F6F5}"/>
              </a:ext>
            </a:extLst>
          </p:cNvPr>
          <p:cNvSpPr txBox="1"/>
          <p:nvPr/>
        </p:nvSpPr>
        <p:spPr>
          <a:xfrm>
            <a:off x="7373098" y="3610830"/>
            <a:ext cx="2973069" cy="707886"/>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保险产品的设计过程本身就是基于数据的精算。</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28" name="矩形 27">
            <a:extLst>
              <a:ext uri="{FF2B5EF4-FFF2-40B4-BE49-F238E27FC236}">
                <a16:creationId xmlns:a16="http://schemas.microsoft.com/office/drawing/2014/main" id="{5712CBB4-8FAB-C679-EEBA-A9DA6ED989FA}"/>
              </a:ext>
            </a:extLst>
          </p:cNvPr>
          <p:cNvSpPr/>
          <p:nvPr/>
        </p:nvSpPr>
        <p:spPr>
          <a:xfrm>
            <a:off x="6355601" y="3324117"/>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AutoShape 10">
            <a:extLst>
              <a:ext uri="{FF2B5EF4-FFF2-40B4-BE49-F238E27FC236}">
                <a16:creationId xmlns:a16="http://schemas.microsoft.com/office/drawing/2014/main" id="{D915A003-EDD1-FE46-F81E-A82E7D33A015}"/>
              </a:ext>
            </a:extLst>
          </p:cNvPr>
          <p:cNvSpPr/>
          <p:nvPr/>
        </p:nvSpPr>
        <p:spPr bwMode="auto">
          <a:xfrm>
            <a:off x="6363507" y="1103258"/>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30" name="AutoShape 14">
            <a:extLst>
              <a:ext uri="{FF2B5EF4-FFF2-40B4-BE49-F238E27FC236}">
                <a16:creationId xmlns:a16="http://schemas.microsoft.com/office/drawing/2014/main" id="{F84EF8BA-F76C-9F21-C11C-4E3B0C07F367}"/>
              </a:ext>
            </a:extLst>
          </p:cNvPr>
          <p:cNvSpPr/>
          <p:nvPr/>
        </p:nvSpPr>
        <p:spPr bwMode="auto">
          <a:xfrm>
            <a:off x="6698360" y="1227605"/>
            <a:ext cx="1576070"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400" b="0" dirty="0">
                <a:latin typeface="+mn-lt"/>
                <a:ea typeface="+mn-ea"/>
                <a:cs typeface="+mn-ea"/>
                <a:sym typeface="+mn-lt"/>
              </a:rPr>
              <a:t>产品数据化</a:t>
            </a:r>
          </a:p>
        </p:txBody>
      </p:sp>
    </p:spTree>
    <p:extLst>
      <p:ext uri="{BB962C8B-B14F-4D97-AF65-F5344CB8AC3E}">
        <p14:creationId xmlns:p14="http://schemas.microsoft.com/office/powerpoint/2010/main" val="40297828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dissolve">
                                      <p:cBhvr>
                                        <p:cTn id="33" dur="500"/>
                                        <p:tgtEl>
                                          <p:spTgt spid="1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dissolve">
                                      <p:cBhvr>
                                        <p:cTn id="36" dur="500"/>
                                        <p:tgtEl>
                                          <p:spTgt spid="1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dissolve">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dissolve">
                                      <p:cBhvr>
                                        <p:cTn id="54" dur="500"/>
                                        <p:tgtEl>
                                          <p:spTgt spid="24"/>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dissolve">
                                      <p:cBhvr>
                                        <p:cTn id="57" dur="500"/>
                                        <p:tgtEl>
                                          <p:spTgt spid="25"/>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dissolve">
                                      <p:cBhvr>
                                        <p:cTn id="60" dur="500"/>
                                        <p:tgtEl>
                                          <p:spTgt spid="26"/>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dissolv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9" grpId="0"/>
      <p:bldP spid="10" grpId="0" animBg="1"/>
      <p:bldP spid="11" grpId="0" animBg="1"/>
      <p:bldP spid="13" grpId="0"/>
      <p:bldP spid="14" grpId="0" animBg="1"/>
      <p:bldP spid="15" grpId="0"/>
      <p:bldP spid="21" grpId="0" animBg="1"/>
      <p:bldP spid="21" grpId="1" animBg="1"/>
      <p:bldP spid="22" grpId="0" animBg="1"/>
      <p:bldP spid="22" grpId="1" animBg="1"/>
      <p:bldP spid="23" grpId="0" animBg="1"/>
      <p:bldP spid="24" grpId="0"/>
      <p:bldP spid="25" grpId="0" animBg="1"/>
      <p:bldP spid="26" grpId="0" animBg="1"/>
      <p:bldP spid="27" grpId="0"/>
      <p:bldP spid="28" grpId="0" animBg="1"/>
      <p:bldP spid="29" grpId="0" animBg="1"/>
      <p:bldP spid="29" grpId="1" animBg="1"/>
      <p:bldP spid="30" grpId="0" animBg="1"/>
      <p:bldP spid="3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954655" cy="461665"/>
          </a:xfrm>
          <a:prstGeom prst="rect">
            <a:avLst/>
          </a:prstGeom>
          <a:noFill/>
        </p:spPr>
        <p:txBody>
          <a:bodyPr wrap="none" rtlCol="0">
            <a:spAutoFit/>
          </a:bodyPr>
          <a:lstStyle/>
          <a:p>
            <a:pPr lvl="0"/>
            <a:r>
              <a:rPr kumimoji="1" lang="zh-CN" altLang="en-US" sz="2400" dirty="0">
                <a:solidFill>
                  <a:srgbClr val="44546A"/>
                </a:solidFill>
                <a:cs typeface="+mn-ea"/>
                <a:sym typeface="+mn-lt"/>
              </a:rPr>
              <a:t>保险业的电子化创新</a:t>
            </a:r>
          </a:p>
        </p:txBody>
      </p:sp>
      <p:sp>
        <p:nvSpPr>
          <p:cNvPr id="3" name="圆角矩形 2">
            <a:extLst>
              <a:ext uri="{FF2B5EF4-FFF2-40B4-BE49-F238E27FC236}">
                <a16:creationId xmlns:a16="http://schemas.microsoft.com/office/drawing/2014/main" id="{290ABB2B-5655-AB44-8431-D8A3E4A15F8E}"/>
              </a:ext>
            </a:extLst>
          </p:cNvPr>
          <p:cNvSpPr/>
          <p:nvPr/>
        </p:nvSpPr>
        <p:spPr>
          <a:xfrm>
            <a:off x="1552372"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6CDEF492-CAA4-8D4E-8B95-8EA57462B6DB}"/>
              </a:ext>
            </a:extLst>
          </p:cNvPr>
          <p:cNvSpPr/>
          <p:nvPr/>
        </p:nvSpPr>
        <p:spPr>
          <a:xfrm>
            <a:off x="1305056"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BA27805B-EFFF-E84F-9C9B-26153B51D9DB}"/>
              </a:ext>
            </a:extLst>
          </p:cNvPr>
          <p:cNvSpPr txBox="1"/>
          <p:nvPr/>
        </p:nvSpPr>
        <p:spPr>
          <a:xfrm>
            <a:off x="1772157" y="2342730"/>
            <a:ext cx="2287806" cy="584775"/>
          </a:xfrm>
          <a:prstGeom prst="rect">
            <a:avLst/>
          </a:prstGeom>
          <a:noFill/>
        </p:spPr>
        <p:txBody>
          <a:bodyPr wrap="none" rtlCol="0">
            <a:spAutoFit/>
          </a:bodyPr>
          <a:lstStyle/>
          <a:p>
            <a:pPr lvl="0">
              <a:defRPr/>
            </a:pPr>
            <a:r>
              <a:rPr kumimoji="1" lang="en-US" altLang="zh-CN" sz="3200" dirty="0">
                <a:solidFill>
                  <a:prstClr val="white"/>
                </a:solidFill>
                <a:cs typeface="+mn-ea"/>
                <a:sym typeface="+mn-lt"/>
              </a:rPr>
              <a:t>1. </a:t>
            </a:r>
            <a:r>
              <a:rPr kumimoji="1" lang="zh-CN" altLang="en-US" sz="3200" dirty="0">
                <a:solidFill>
                  <a:prstClr val="white"/>
                </a:solidFill>
                <a:cs typeface="+mn-ea"/>
                <a:sym typeface="+mn-lt"/>
              </a:rPr>
              <a:t>产品创新</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 name="文本框 6">
            <a:extLst>
              <a:ext uri="{FF2B5EF4-FFF2-40B4-BE49-F238E27FC236}">
                <a16:creationId xmlns:a16="http://schemas.microsoft.com/office/drawing/2014/main" id="{9B8073AF-8EF4-2544-9B71-41D4E0956188}"/>
              </a:ext>
            </a:extLst>
          </p:cNvPr>
          <p:cNvSpPr txBox="1"/>
          <p:nvPr/>
        </p:nvSpPr>
        <p:spPr>
          <a:xfrm>
            <a:off x="1490728" y="3724719"/>
            <a:ext cx="2247731" cy="1384995"/>
          </a:xfrm>
          <a:prstGeom prst="rect">
            <a:avLst/>
          </a:prstGeom>
          <a:noFill/>
        </p:spPr>
        <p:txBody>
          <a:bodyPr wrap="none" rtlCol="0">
            <a:spAutoFit/>
          </a:bodyPr>
          <a:lstStyle/>
          <a:p>
            <a:pPr marL="171450" lvl="0" indent="-17145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空白创新</a:t>
            </a:r>
            <a:endParaRPr kumimoji="1" lang="en-US" altLang="zh-CN" sz="2800" dirty="0">
              <a:solidFill>
                <a:prstClr val="black">
                  <a:lumMod val="75000"/>
                  <a:lumOff val="25000"/>
                </a:prstClr>
              </a:solidFill>
              <a:cs typeface="+mn-ea"/>
              <a:sym typeface="+mn-lt"/>
            </a:endParaRPr>
          </a:p>
          <a:p>
            <a:pPr marL="171450" lvl="0" indent="-17145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改造式创新</a:t>
            </a:r>
            <a:endParaRPr kumimoji="1" lang="en-US" altLang="zh-CN" sz="2800" dirty="0">
              <a:solidFill>
                <a:prstClr val="black">
                  <a:lumMod val="75000"/>
                  <a:lumOff val="25000"/>
                </a:prstClr>
              </a:solidFill>
              <a:cs typeface="+mn-ea"/>
              <a:sym typeface="+mn-lt"/>
            </a:endParaRPr>
          </a:p>
          <a:p>
            <a:pPr marL="171450" lvl="0" indent="-17145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拼接式创新</a:t>
            </a:r>
            <a:endParaRPr kumimoji="1" lang="zh-CN" altLang="en-US" sz="2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圆角矩形 12">
            <a:extLst>
              <a:ext uri="{FF2B5EF4-FFF2-40B4-BE49-F238E27FC236}">
                <a16:creationId xmlns:a16="http://schemas.microsoft.com/office/drawing/2014/main" id="{9C5E764E-56FC-7C4D-9143-36AC39A9F6A7}"/>
              </a:ext>
            </a:extLst>
          </p:cNvPr>
          <p:cNvSpPr/>
          <p:nvPr/>
        </p:nvSpPr>
        <p:spPr>
          <a:xfrm>
            <a:off x="5029463"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圆角矩形 13">
            <a:extLst>
              <a:ext uri="{FF2B5EF4-FFF2-40B4-BE49-F238E27FC236}">
                <a16:creationId xmlns:a16="http://schemas.microsoft.com/office/drawing/2014/main" id="{F42206AF-DACD-9843-9E1F-0B366C0E5383}"/>
              </a:ext>
            </a:extLst>
          </p:cNvPr>
          <p:cNvSpPr/>
          <p:nvPr/>
        </p:nvSpPr>
        <p:spPr>
          <a:xfrm>
            <a:off x="4782147"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DA283F2F-24D9-3D4E-8BFB-88679DED2919}"/>
              </a:ext>
            </a:extLst>
          </p:cNvPr>
          <p:cNvSpPr txBox="1"/>
          <p:nvPr/>
        </p:nvSpPr>
        <p:spPr>
          <a:xfrm>
            <a:off x="5249248" y="2342730"/>
            <a:ext cx="2287806" cy="584775"/>
          </a:xfrm>
          <a:prstGeom prst="rect">
            <a:avLst/>
          </a:prstGeom>
          <a:noFill/>
        </p:spPr>
        <p:txBody>
          <a:bodyPr wrap="none" rtlCol="0">
            <a:spAutoFit/>
          </a:bodyPr>
          <a:lstStyle/>
          <a:p>
            <a:pPr lvl="0">
              <a:defRPr/>
            </a:pPr>
            <a:r>
              <a:rPr kumimoji="1" lang="en-US" altLang="zh-CN" sz="3200" dirty="0">
                <a:solidFill>
                  <a:prstClr val="white"/>
                </a:solidFill>
                <a:cs typeface="+mn-ea"/>
                <a:sym typeface="+mn-lt"/>
              </a:rPr>
              <a:t>2. </a:t>
            </a:r>
            <a:r>
              <a:rPr kumimoji="1" lang="zh-CN" altLang="en-US" sz="3200" dirty="0">
                <a:solidFill>
                  <a:prstClr val="white"/>
                </a:solidFill>
                <a:cs typeface="+mn-ea"/>
                <a:sym typeface="+mn-lt"/>
              </a:rPr>
              <a:t>服务创新</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349D4184-1502-8549-9B42-6D5A284B490C}"/>
              </a:ext>
            </a:extLst>
          </p:cNvPr>
          <p:cNvSpPr txBox="1"/>
          <p:nvPr/>
        </p:nvSpPr>
        <p:spPr>
          <a:xfrm>
            <a:off x="4764829" y="3690257"/>
            <a:ext cx="3152291" cy="1815882"/>
          </a:xfrm>
          <a:prstGeom prst="rect">
            <a:avLst/>
          </a:prstGeom>
          <a:noFill/>
        </p:spPr>
        <p:txBody>
          <a:bodyPr wrap="square" rtlCol="0">
            <a:spAutoFit/>
          </a:bodyPr>
          <a:lstStyle/>
          <a:p>
            <a:pPr marL="342900" lvl="0" indent="-34290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服务思想的创新</a:t>
            </a:r>
            <a:endParaRPr kumimoji="1" lang="en-US" altLang="zh-CN" sz="2800" dirty="0">
              <a:solidFill>
                <a:prstClr val="black">
                  <a:lumMod val="75000"/>
                  <a:lumOff val="25000"/>
                </a:prstClr>
              </a:solidFill>
              <a:cs typeface="+mn-ea"/>
              <a:sym typeface="+mn-lt"/>
            </a:endParaRPr>
          </a:p>
          <a:p>
            <a:pPr marL="342900" lvl="0" indent="-34290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服务方法的创新</a:t>
            </a:r>
            <a:endParaRPr kumimoji="1" lang="en-US" altLang="zh-CN" sz="2800" dirty="0">
              <a:solidFill>
                <a:prstClr val="black">
                  <a:lumMod val="75000"/>
                  <a:lumOff val="25000"/>
                </a:prstClr>
              </a:solidFill>
              <a:cs typeface="+mn-ea"/>
              <a:sym typeface="+mn-lt"/>
            </a:endParaRPr>
          </a:p>
          <a:p>
            <a:pPr marL="342900" lvl="0" indent="-342900">
              <a:buFont typeface="Wingdings" panose="05000000000000000000" pitchFamily="2" charset="2"/>
              <a:buChar char="l"/>
              <a:defRPr/>
            </a:pPr>
            <a:r>
              <a:rPr kumimoji="1" lang="zh-CN" altLang="en-US" sz="2800" dirty="0">
                <a:solidFill>
                  <a:prstClr val="black">
                    <a:lumMod val="75000"/>
                    <a:lumOff val="25000"/>
                  </a:prstClr>
                </a:solidFill>
                <a:cs typeface="+mn-ea"/>
                <a:sym typeface="+mn-lt"/>
              </a:rPr>
              <a:t>公司服务制度的创新</a:t>
            </a:r>
            <a:endParaRPr kumimoji="1"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3" name="圆角矩形 22">
            <a:extLst>
              <a:ext uri="{FF2B5EF4-FFF2-40B4-BE49-F238E27FC236}">
                <a16:creationId xmlns:a16="http://schemas.microsoft.com/office/drawing/2014/main" id="{676B7C4A-B481-DC47-A8C8-3F2CC8FA5003}"/>
              </a:ext>
            </a:extLst>
          </p:cNvPr>
          <p:cNvSpPr/>
          <p:nvPr/>
        </p:nvSpPr>
        <p:spPr>
          <a:xfrm>
            <a:off x="8483211"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圆角矩形 23">
            <a:extLst>
              <a:ext uri="{FF2B5EF4-FFF2-40B4-BE49-F238E27FC236}">
                <a16:creationId xmlns:a16="http://schemas.microsoft.com/office/drawing/2014/main" id="{D2448EC0-2728-AA4E-8E56-73A2AB0EF132}"/>
              </a:ext>
            </a:extLst>
          </p:cNvPr>
          <p:cNvSpPr/>
          <p:nvPr/>
        </p:nvSpPr>
        <p:spPr>
          <a:xfrm>
            <a:off x="8235895"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D05ECBC2-B9EE-3045-BC8F-F533A6D326E0}"/>
              </a:ext>
            </a:extLst>
          </p:cNvPr>
          <p:cNvSpPr txBox="1"/>
          <p:nvPr/>
        </p:nvSpPr>
        <p:spPr>
          <a:xfrm>
            <a:off x="8589875" y="2248460"/>
            <a:ext cx="2281417" cy="1077218"/>
          </a:xfrm>
          <a:prstGeom prst="rect">
            <a:avLst/>
          </a:prstGeom>
          <a:noFill/>
        </p:spPr>
        <p:txBody>
          <a:bodyPr wrap="square" rtlCol="0">
            <a:spAutoFit/>
          </a:bodyPr>
          <a:lstStyle/>
          <a:p>
            <a:pPr lvl="0">
              <a:defRPr/>
            </a:pPr>
            <a:r>
              <a:rPr kumimoji="1" lang="en-US" altLang="zh-CN" sz="3200" dirty="0">
                <a:solidFill>
                  <a:prstClr val="white"/>
                </a:solidFill>
                <a:cs typeface="+mn-ea"/>
                <a:sym typeface="+mn-lt"/>
              </a:rPr>
              <a:t>3. </a:t>
            </a:r>
            <a:r>
              <a:rPr kumimoji="1" lang="zh-CN" altLang="en-US" sz="3200" dirty="0">
                <a:solidFill>
                  <a:prstClr val="white"/>
                </a:solidFill>
                <a:cs typeface="+mn-ea"/>
                <a:sym typeface="+mn-lt"/>
              </a:rPr>
              <a:t>营销方式的创新</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id="{0F338A8C-8382-E540-A4A9-895C8B317058}"/>
              </a:ext>
            </a:extLst>
          </p:cNvPr>
          <p:cNvSpPr txBox="1"/>
          <p:nvPr/>
        </p:nvSpPr>
        <p:spPr>
          <a:xfrm>
            <a:off x="8410437" y="3690257"/>
            <a:ext cx="2762546" cy="1938992"/>
          </a:xfrm>
          <a:prstGeom prst="rect">
            <a:avLst/>
          </a:prstGeom>
          <a:noFill/>
        </p:spPr>
        <p:txBody>
          <a:bodyPr wrap="square" rtlCol="0">
            <a:spAutoFit/>
          </a:bodyPr>
          <a:lstStyle/>
          <a:p>
            <a:pPr lvl="0">
              <a:defRPr/>
            </a:pPr>
            <a:r>
              <a:rPr kumimoji="1" lang="zh-CN" altLang="en-US" sz="2400" dirty="0">
                <a:solidFill>
                  <a:prstClr val="black">
                    <a:lumMod val="75000"/>
                    <a:lumOff val="25000"/>
                  </a:prstClr>
                </a:solidFill>
                <a:cs typeface="+mn-ea"/>
                <a:sym typeface="+mn-lt"/>
              </a:rPr>
              <a:t>一个保险公司想要在快速发展的时代中站稳脚跟，应当全方位、多角度扩展营销渠道。</a:t>
            </a:r>
            <a:endParaRPr kumimoji="1" lang="zh-CN" altLang="en-US" sz="2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851CFD2F-EA63-62A2-6063-AE219BD05062}"/>
              </a:ext>
            </a:extLst>
          </p:cNvPr>
          <p:cNvSpPr txBox="1"/>
          <p:nvPr/>
        </p:nvSpPr>
        <p:spPr>
          <a:xfrm>
            <a:off x="1269197" y="775503"/>
            <a:ext cx="9653605" cy="707886"/>
          </a:xfrm>
          <a:prstGeom prst="rect">
            <a:avLst/>
          </a:prstGeom>
          <a:noFill/>
        </p:spPr>
        <p:txBody>
          <a:bodyPr wrap="none" rtlCol="0">
            <a:spAutoFit/>
          </a:bodyPr>
          <a:lstStyle/>
          <a:p>
            <a:pPr lvl="0">
              <a:defRPr/>
            </a:pPr>
            <a:r>
              <a:rPr kumimoji="1" lang="zh-CN" altLang="en-US" sz="4000" dirty="0">
                <a:solidFill>
                  <a:srgbClr val="44546A"/>
                </a:solidFill>
                <a:cs typeface="+mn-ea"/>
                <a:sym typeface="+mn-lt"/>
              </a:rPr>
              <a:t> 从产品到系统</a:t>
            </a:r>
            <a:r>
              <a:rPr kumimoji="1" lang="en-US" altLang="zh-CN" sz="4000" dirty="0">
                <a:solidFill>
                  <a:srgbClr val="44546A"/>
                </a:solidFill>
                <a:cs typeface="+mn-ea"/>
                <a:sym typeface="+mn-lt"/>
              </a:rPr>
              <a:t>——</a:t>
            </a:r>
            <a:r>
              <a:rPr kumimoji="1" lang="zh-CN" altLang="en-US" sz="4000" dirty="0">
                <a:solidFill>
                  <a:srgbClr val="44546A"/>
                </a:solidFill>
                <a:cs typeface="+mn-ea"/>
                <a:sym typeface="+mn-lt"/>
              </a:rPr>
              <a:t>保险业的创新模式改变</a:t>
            </a:r>
            <a:endParaRPr kumimoji="1" lang="zh-CN" altLang="en-US" sz="40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75442425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dissolve">
                                      <p:cBhvr>
                                        <p:cTn id="26" dur="500"/>
                                        <p:tgtEl>
                                          <p:spTgt spid="13"/>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ssolve">
                                      <p:cBhvr>
                                        <p:cTn id="29" dur="500"/>
                                        <p:tgtEl>
                                          <p:spTgt spid="14"/>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ssolve">
                                      <p:cBhvr>
                                        <p:cTn id="40" dur="500"/>
                                        <p:tgtEl>
                                          <p:spTgt spid="2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dissolve">
                                      <p:cBhvr>
                                        <p:cTn id="43" dur="500"/>
                                        <p:tgtEl>
                                          <p:spTgt spid="2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p:bldP spid="13" grpId="0" animBg="1"/>
      <p:bldP spid="14" grpId="0" animBg="1"/>
      <p:bldP spid="15" grpId="0"/>
      <p:bldP spid="17" grpId="0"/>
      <p:bldP spid="23" grpId="0" animBg="1"/>
      <p:bldP spid="24" grpId="0" animBg="1"/>
      <p:bldP spid="25" grpId="0"/>
      <p:bldP spid="27"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126238" y="2770523"/>
            <a:ext cx="6737742" cy="1107996"/>
          </a:xfrm>
          <a:prstGeom prst="rect">
            <a:avLst/>
          </a:prstGeom>
          <a:noFill/>
        </p:spPr>
        <p:txBody>
          <a:bodyPr wrap="none" rtlCol="0">
            <a:spAutoFit/>
          </a:bodyPr>
          <a:lstStyle/>
          <a:p>
            <a:pPr lvl="0"/>
            <a:r>
              <a:rPr kumimoji="1" lang="zh-CN" altLang="en-US" sz="6600" dirty="0">
                <a:solidFill>
                  <a:srgbClr val="44546A"/>
                </a:solidFill>
                <a:cs typeface="+mn-ea"/>
                <a:sym typeface="+mn-lt"/>
              </a:rPr>
              <a:t>“互联网</a:t>
            </a:r>
            <a:r>
              <a:rPr kumimoji="1" lang="en-US" altLang="zh-CN" sz="6600" dirty="0">
                <a:solidFill>
                  <a:srgbClr val="44546A"/>
                </a:solidFill>
                <a:cs typeface="+mn-ea"/>
                <a:sym typeface="+mn-lt"/>
              </a:rPr>
              <a:t>+</a:t>
            </a:r>
            <a:r>
              <a:rPr kumimoji="1" lang="zh-CN" altLang="en-US" sz="6600" dirty="0">
                <a:solidFill>
                  <a:srgbClr val="44546A"/>
                </a:solidFill>
                <a:cs typeface="+mn-ea"/>
                <a:sym typeface="+mn-lt"/>
              </a:rPr>
              <a:t>保险”</a:t>
            </a:r>
          </a:p>
        </p:txBody>
      </p:sp>
      <p:pic>
        <p:nvPicPr>
          <p:cNvPr id="10" name="图片 9" descr="图表, 旭日形&#10;&#10;描述已自动生成">
            <a:extLst>
              <a:ext uri="{FF2B5EF4-FFF2-40B4-BE49-F238E27FC236}">
                <a16:creationId xmlns:a16="http://schemas.microsoft.com/office/drawing/2014/main" id="{8312C7B8-ED87-A09B-2737-8EC969610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1" name="文本框 10">
            <a:extLst>
              <a:ext uri="{FF2B5EF4-FFF2-40B4-BE49-F238E27FC236}">
                <a16:creationId xmlns:a16="http://schemas.microsoft.com/office/drawing/2014/main" id="{5BFCA185-6B64-E838-9536-E68ACFA524DA}"/>
              </a:ext>
            </a:extLst>
          </p:cNvPr>
          <p:cNvSpPr txBox="1"/>
          <p:nvPr/>
        </p:nvSpPr>
        <p:spPr>
          <a:xfrm>
            <a:off x="4114375" y="4269761"/>
            <a:ext cx="4133090" cy="1422954"/>
          </a:xfrm>
          <a:prstGeom prst="rect">
            <a:avLst/>
          </a:prstGeom>
          <a:noFill/>
        </p:spPr>
        <p:txBody>
          <a:bodyPr wrap="square" rtlCol="0">
            <a:spAutoFit/>
          </a:bodyPr>
          <a:lstStyle/>
          <a:p>
            <a:pPr marL="342900" lvl="0" indent="-342900" algn="just">
              <a:lnSpc>
                <a:spcPct val="150000"/>
              </a:lnSpc>
              <a:buFont typeface="Wingdings" panose="05000000000000000000" pitchFamily="2" charset="2"/>
              <a:buChar char="Ø"/>
              <a:defRPr/>
            </a:pPr>
            <a:r>
              <a:rPr lang="zh-CN" altLang="en-US" sz="2000" dirty="0">
                <a:solidFill>
                  <a:prstClr val="black">
                    <a:lumMod val="50000"/>
                    <a:lumOff val="50000"/>
                  </a:prstClr>
                </a:solidFill>
                <a:cs typeface="+mn-ea"/>
                <a:sym typeface="+mn-lt"/>
              </a:rPr>
              <a:t>互联网保险企业实例</a:t>
            </a:r>
            <a:endParaRPr kumimoji="0" lang="en-US"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a:p>
            <a:pPr marL="342900" lvl="0" indent="-342900" algn="just">
              <a:lnSpc>
                <a:spcPct val="150000"/>
              </a:lnSpc>
              <a:buFont typeface="Wingdings" panose="05000000000000000000" pitchFamily="2" charset="2"/>
              <a:buChar char="Ø"/>
              <a:defRPr/>
            </a:pPr>
            <a:r>
              <a:rPr lang="zh-CN" altLang="en-US" sz="2000" dirty="0">
                <a:solidFill>
                  <a:prstClr val="black">
                    <a:lumMod val="50000"/>
                    <a:lumOff val="50000"/>
                  </a:prstClr>
                </a:solidFill>
                <a:cs typeface="+mn-ea"/>
                <a:sym typeface="+mn-lt"/>
              </a:rPr>
              <a:t>互联网保险商业经营模式</a:t>
            </a:r>
            <a:endParaRPr lang="en-US" altLang="zh-CN" sz="2000" dirty="0">
              <a:solidFill>
                <a:prstClr val="black">
                  <a:lumMod val="50000"/>
                  <a:lumOff val="50000"/>
                </a:prstClr>
              </a:solidFill>
              <a:cs typeface="+mn-ea"/>
              <a:sym typeface="+mn-lt"/>
            </a:endParaRPr>
          </a:p>
          <a:p>
            <a:pPr marL="342900" lvl="0" indent="-342900" algn="just">
              <a:lnSpc>
                <a:spcPct val="150000"/>
              </a:lnSpc>
              <a:buFont typeface="Wingdings" panose="05000000000000000000" pitchFamily="2" charset="2"/>
              <a:buChar char="Ø"/>
              <a:defRPr/>
            </a:pPr>
            <a:r>
              <a:rPr lang="zh-CN" altLang="en-US" sz="2000" dirty="0">
                <a:solidFill>
                  <a:prstClr val="black">
                    <a:lumMod val="50000"/>
                    <a:lumOff val="50000"/>
                  </a:prstClr>
                </a:solidFill>
                <a:cs typeface="+mn-ea"/>
                <a:sym typeface="+mn-lt"/>
              </a:rPr>
              <a:t>“互联网 </a:t>
            </a:r>
            <a:r>
              <a:rPr lang="en-US" altLang="zh-CN" sz="2000" dirty="0">
                <a:solidFill>
                  <a:prstClr val="black">
                    <a:lumMod val="50000"/>
                    <a:lumOff val="50000"/>
                  </a:prstClr>
                </a:solidFill>
                <a:cs typeface="+mn-ea"/>
                <a:sym typeface="+mn-lt"/>
              </a:rPr>
              <a:t>+ </a:t>
            </a:r>
            <a:r>
              <a:rPr lang="zh-CN" altLang="en-US" sz="2000" dirty="0">
                <a:solidFill>
                  <a:prstClr val="black">
                    <a:lumMod val="50000"/>
                    <a:lumOff val="50000"/>
                  </a:prstClr>
                </a:solidFill>
                <a:cs typeface="+mn-ea"/>
                <a:sym typeface="+mn-lt"/>
              </a:rPr>
              <a:t>保险”的 </a:t>
            </a:r>
            <a:r>
              <a:rPr lang="en-US" altLang="zh-CN" sz="2000" dirty="0">
                <a:solidFill>
                  <a:prstClr val="black">
                    <a:lumMod val="50000"/>
                    <a:lumOff val="50000"/>
                  </a:prstClr>
                </a:solidFill>
                <a:cs typeface="+mn-ea"/>
                <a:sym typeface="+mn-lt"/>
              </a:rPr>
              <a:t>3.0 </a:t>
            </a:r>
            <a:r>
              <a:rPr lang="zh-CN" altLang="en-US" sz="2000" dirty="0">
                <a:solidFill>
                  <a:prstClr val="black">
                    <a:lumMod val="50000"/>
                    <a:lumOff val="50000"/>
                  </a:prstClr>
                </a:solidFill>
                <a:cs typeface="+mn-ea"/>
                <a:sym typeface="+mn-lt"/>
              </a:rPr>
              <a:t>进化</a:t>
            </a:r>
            <a:endParaRPr kumimoji="0" lang="en"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49295219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566728" cy="461665"/>
          </a:xfrm>
          <a:prstGeom prst="rect">
            <a:avLst/>
          </a:prstGeom>
          <a:noFill/>
        </p:spPr>
        <p:txBody>
          <a:bodyPr wrap="none" rtlCol="0">
            <a:spAutoFit/>
          </a:bodyPr>
          <a:lstStyle/>
          <a:p>
            <a:pPr lvl="0"/>
            <a:r>
              <a:rPr kumimoji="1" lang="zh-CN" altLang="en-US" sz="2400" dirty="0">
                <a:solidFill>
                  <a:srgbClr val="44546A"/>
                </a:solidFill>
                <a:cs typeface="+mn-ea"/>
                <a:sym typeface="+mn-lt"/>
              </a:rPr>
              <a:t>“互联网</a:t>
            </a:r>
            <a:r>
              <a:rPr kumimoji="1" lang="en-US" altLang="zh-CN" sz="2400" dirty="0">
                <a:solidFill>
                  <a:srgbClr val="44546A"/>
                </a:solidFill>
                <a:cs typeface="+mn-ea"/>
                <a:sym typeface="+mn-lt"/>
              </a:rPr>
              <a:t>+</a:t>
            </a:r>
            <a:r>
              <a:rPr kumimoji="1" lang="zh-CN" altLang="en-US" sz="2400" dirty="0">
                <a:solidFill>
                  <a:srgbClr val="44546A"/>
                </a:solidFill>
                <a:cs typeface="+mn-ea"/>
                <a:sym typeface="+mn-lt"/>
              </a:rPr>
              <a:t>保险”</a:t>
            </a:r>
          </a:p>
        </p:txBody>
      </p:sp>
      <p:sp>
        <p:nvSpPr>
          <p:cNvPr id="4" name="圆角矩形 3">
            <a:extLst>
              <a:ext uri="{FF2B5EF4-FFF2-40B4-BE49-F238E27FC236}">
                <a16:creationId xmlns:a16="http://schemas.microsoft.com/office/drawing/2014/main" id="{6CDEF492-CAA4-8D4E-8B95-8EA57462B6DB}"/>
              </a:ext>
            </a:extLst>
          </p:cNvPr>
          <p:cNvSpPr/>
          <p:nvPr/>
        </p:nvSpPr>
        <p:spPr>
          <a:xfrm>
            <a:off x="280624" y="1411158"/>
            <a:ext cx="11630752" cy="5325415"/>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100" b="0" i="0" u="none" strike="noStrike" kern="1200" cap="none" spc="0" normalizeH="0" baseline="0" noProof="0">
              <a:ln>
                <a:noFill/>
              </a:ln>
              <a:solidFill>
                <a:prstClr val="white"/>
              </a:solidFill>
              <a:effectLst/>
              <a:uLnTx/>
              <a:uFillTx/>
              <a:cs typeface="+mn-ea"/>
              <a:sym typeface="+mn-lt"/>
            </a:endParaRPr>
          </a:p>
        </p:txBody>
      </p:sp>
      <p:sp>
        <p:nvSpPr>
          <p:cNvPr id="7" name="文本框 6">
            <a:extLst>
              <a:ext uri="{FF2B5EF4-FFF2-40B4-BE49-F238E27FC236}">
                <a16:creationId xmlns:a16="http://schemas.microsoft.com/office/drawing/2014/main" id="{9B8073AF-8EF4-2544-9B71-41D4E0956188}"/>
              </a:ext>
            </a:extLst>
          </p:cNvPr>
          <p:cNvSpPr txBox="1"/>
          <p:nvPr/>
        </p:nvSpPr>
        <p:spPr>
          <a:xfrm>
            <a:off x="480767" y="1782797"/>
            <a:ext cx="11265031" cy="4401205"/>
          </a:xfrm>
          <a:prstGeom prst="rect">
            <a:avLst/>
          </a:prstGeom>
          <a:noFill/>
        </p:spPr>
        <p:txBody>
          <a:bodyPr wrap="square" rtlCol="0">
            <a:spAutoFit/>
          </a:bodyPr>
          <a:lstStyle/>
          <a:p>
            <a:pPr lvl="0">
              <a:defRPr/>
            </a:pPr>
            <a:r>
              <a:rPr kumimoji="1" lang="zh-CN" altLang="en-US" sz="2000" dirty="0">
                <a:solidFill>
                  <a:prstClr val="black">
                    <a:lumMod val="75000"/>
                    <a:lumOff val="25000"/>
                  </a:prstClr>
                </a:solidFill>
                <a:cs typeface="+mn-ea"/>
                <a:sym typeface="+mn-lt"/>
              </a:rPr>
              <a:t>       我国第一家互联网保险企业</a:t>
            </a:r>
            <a:r>
              <a:rPr kumimoji="1" lang="en-US" altLang="zh-CN" sz="2000" dirty="0">
                <a:solidFill>
                  <a:prstClr val="black">
                    <a:lumMod val="75000"/>
                    <a:lumOff val="25000"/>
                  </a:prstClr>
                </a:solidFill>
                <a:cs typeface="+mn-ea"/>
                <a:sym typeface="+mn-lt"/>
              </a:rPr>
              <a:t>——</a:t>
            </a:r>
            <a:r>
              <a:rPr kumimoji="1" lang="zh-CN" altLang="en-US" sz="2000" dirty="0">
                <a:solidFill>
                  <a:prstClr val="black">
                    <a:lumMod val="75000"/>
                    <a:lumOff val="25000"/>
                  </a:prstClr>
                </a:solidFill>
                <a:cs typeface="+mn-ea"/>
                <a:sym typeface="+mn-lt"/>
              </a:rPr>
              <a:t>众安保险成立于 </a:t>
            </a:r>
            <a:r>
              <a:rPr kumimoji="1" lang="en-US" altLang="zh-CN" sz="2000" dirty="0">
                <a:solidFill>
                  <a:prstClr val="black">
                    <a:lumMod val="75000"/>
                    <a:lumOff val="25000"/>
                  </a:prstClr>
                </a:solidFill>
                <a:cs typeface="+mn-ea"/>
                <a:sym typeface="+mn-lt"/>
              </a:rPr>
              <a:t>2013 </a:t>
            </a:r>
            <a:r>
              <a:rPr kumimoji="1" lang="zh-CN" altLang="en-US" sz="2000" dirty="0">
                <a:solidFill>
                  <a:prstClr val="black">
                    <a:lumMod val="75000"/>
                    <a:lumOff val="25000"/>
                  </a:prstClr>
                </a:solidFill>
                <a:cs typeface="+mn-ea"/>
                <a:sym typeface="+mn-lt"/>
              </a:rPr>
              <a:t>年 </a:t>
            </a:r>
            <a:r>
              <a:rPr kumimoji="1" lang="en-US" altLang="zh-CN" sz="2000" dirty="0">
                <a:solidFill>
                  <a:prstClr val="black">
                    <a:lumMod val="75000"/>
                    <a:lumOff val="25000"/>
                  </a:prstClr>
                </a:solidFill>
                <a:cs typeface="+mn-ea"/>
                <a:sym typeface="+mn-lt"/>
              </a:rPr>
              <a:t>11 </a:t>
            </a:r>
            <a:r>
              <a:rPr kumimoji="1" lang="zh-CN" altLang="en-US" sz="2000" dirty="0">
                <a:solidFill>
                  <a:prstClr val="black">
                    <a:lumMod val="75000"/>
                    <a:lumOff val="25000"/>
                  </a:prstClr>
                </a:solidFill>
                <a:cs typeface="+mn-ea"/>
                <a:sym typeface="+mn-lt"/>
              </a:rPr>
              <a:t>月，股东包括蚂蚁集团、腾讯、平安保险，总部位于上海。众安保险的经营范围包括：财产保险、货运保险、责任保险、信用保险、短期健康和意外伤害保险等。众安保险是以互联网思维结合大数据设计服务与互联网经济的保险产品，在线提交理赔申请、提供相关资料。这实现了业务流程全程在线，全国均不设任何分支机构，完全通过互联网进行承保和理赔服务。众安保险不像其他保险公司那样把已经在线下卖的保险直接搬到线上销售，而是综合分析互联网后台的物流、支付和消费者保障等环节，主动创新出适合互联网保险的产品结构、运营模式和服务方法，构建一个全新的互联网平台价值体系。</a:t>
            </a:r>
            <a:endParaRPr kumimoji="1" lang="en-US" altLang="zh-CN" sz="2000" dirty="0">
              <a:solidFill>
                <a:prstClr val="black">
                  <a:lumMod val="75000"/>
                  <a:lumOff val="25000"/>
                </a:prstClr>
              </a:solidFill>
              <a:cs typeface="+mn-ea"/>
              <a:sym typeface="+mn-lt"/>
            </a:endParaRPr>
          </a:p>
          <a:p>
            <a:pPr lvl="0">
              <a:defRPr/>
            </a:pPr>
            <a:r>
              <a:rPr kumimoji="1" lang="en-US" altLang="zh-CN" sz="2000" dirty="0">
                <a:solidFill>
                  <a:prstClr val="black">
                    <a:lumMod val="75000"/>
                    <a:lumOff val="25000"/>
                  </a:prstClr>
                </a:solidFill>
                <a:cs typeface="+mn-ea"/>
                <a:sym typeface="+mn-lt"/>
              </a:rPr>
              <a:t>       2015 </a:t>
            </a:r>
            <a:r>
              <a:rPr kumimoji="1" lang="zh-CN" altLang="en-US" sz="2000" dirty="0">
                <a:solidFill>
                  <a:prstClr val="black">
                    <a:lumMod val="75000"/>
                    <a:lumOff val="25000"/>
                  </a:prstClr>
                </a:solidFill>
                <a:cs typeface="+mn-ea"/>
                <a:sym typeface="+mn-lt"/>
              </a:rPr>
              <a:t>年 </a:t>
            </a:r>
            <a:r>
              <a:rPr kumimoji="1" lang="en-US" altLang="zh-CN" sz="2000" dirty="0">
                <a:solidFill>
                  <a:prstClr val="black">
                    <a:lumMod val="75000"/>
                    <a:lumOff val="25000"/>
                  </a:prstClr>
                </a:solidFill>
                <a:cs typeface="+mn-ea"/>
                <a:sym typeface="+mn-lt"/>
              </a:rPr>
              <a:t>7 </a:t>
            </a:r>
            <a:r>
              <a:rPr kumimoji="1" lang="zh-CN" altLang="en-US" sz="2000" dirty="0">
                <a:solidFill>
                  <a:prstClr val="black">
                    <a:lumMod val="75000"/>
                    <a:lumOff val="25000"/>
                  </a:prstClr>
                </a:solidFill>
                <a:cs typeface="+mn-ea"/>
                <a:sym typeface="+mn-lt"/>
              </a:rPr>
              <a:t>月，银行保险监督管理委员会连续发放 </a:t>
            </a:r>
            <a:r>
              <a:rPr kumimoji="1" lang="en-US" altLang="zh-CN" sz="2000" dirty="0">
                <a:solidFill>
                  <a:prstClr val="black">
                    <a:lumMod val="75000"/>
                    <a:lumOff val="25000"/>
                  </a:prstClr>
                </a:solidFill>
                <a:cs typeface="+mn-ea"/>
                <a:sym typeface="+mn-lt"/>
              </a:rPr>
              <a:t>3 </a:t>
            </a:r>
            <a:r>
              <a:rPr kumimoji="1" lang="zh-CN" altLang="en-US" sz="2000" dirty="0">
                <a:solidFill>
                  <a:prstClr val="black">
                    <a:lumMod val="75000"/>
                    <a:lumOff val="25000"/>
                  </a:prstClr>
                </a:solidFill>
                <a:cs typeface="+mn-ea"/>
                <a:sym typeface="+mn-lt"/>
              </a:rPr>
              <a:t>张互联网保险牌照，包括易安财产保险股份有限公司、安心财产保险有限责任公司和泰康在线财产保险股份有限公司。以上三家互联网保险公司与众安保险的模式相同，将完全依托互联网平台开展业务，不设具有经营性质的分支机构。获批的经营范围主要包括货运险、信用保证保险、意外险、健康险、家财险、企财险等，与众安保险获批成立之初允许经营的范围基本一致，但只有众安保险获得互联网车险的经营资格，众安也因此成为全国首家网络车险公司。</a:t>
            </a:r>
            <a:r>
              <a:rPr kumimoji="1" lang="en-US" altLang="zh-CN" sz="2000" dirty="0">
                <a:solidFill>
                  <a:prstClr val="black">
                    <a:lumMod val="75000"/>
                    <a:lumOff val="25000"/>
                  </a:prstClr>
                </a:solidFill>
                <a:cs typeface="+mn-ea"/>
                <a:sym typeface="+mn-lt"/>
              </a:rPr>
              <a:t>2019 </a:t>
            </a:r>
            <a:r>
              <a:rPr kumimoji="1" lang="zh-CN" altLang="en-US" sz="2000" dirty="0">
                <a:solidFill>
                  <a:prstClr val="black">
                    <a:lumMod val="75000"/>
                    <a:lumOff val="25000"/>
                  </a:prstClr>
                </a:solidFill>
                <a:cs typeface="+mn-ea"/>
                <a:sym typeface="+mn-lt"/>
              </a:rPr>
              <a:t>年 </a:t>
            </a:r>
            <a:r>
              <a:rPr kumimoji="1" lang="en-US" altLang="zh-CN" sz="2000" dirty="0">
                <a:solidFill>
                  <a:prstClr val="black">
                    <a:lumMod val="75000"/>
                    <a:lumOff val="25000"/>
                  </a:prstClr>
                </a:solidFill>
                <a:cs typeface="+mn-ea"/>
                <a:sym typeface="+mn-lt"/>
              </a:rPr>
              <a:t>7 </a:t>
            </a:r>
            <a:r>
              <a:rPr kumimoji="1" lang="zh-CN" altLang="en-US" sz="2000" dirty="0">
                <a:solidFill>
                  <a:prstClr val="black">
                    <a:lumMod val="75000"/>
                    <a:lumOff val="25000"/>
                  </a:prstClr>
                </a:solidFill>
                <a:cs typeface="+mn-ea"/>
                <a:sym typeface="+mn-lt"/>
              </a:rPr>
              <a:t>月 </a:t>
            </a:r>
            <a:r>
              <a:rPr kumimoji="1" lang="en-US" altLang="zh-CN" sz="2000" dirty="0">
                <a:solidFill>
                  <a:prstClr val="black">
                    <a:lumMod val="75000"/>
                    <a:lumOff val="25000"/>
                  </a:prstClr>
                </a:solidFill>
                <a:cs typeface="+mn-ea"/>
                <a:sym typeface="+mn-lt"/>
              </a:rPr>
              <a:t>24 </a:t>
            </a:r>
            <a:r>
              <a:rPr kumimoji="1" lang="zh-CN" altLang="en-US" sz="2000" dirty="0">
                <a:solidFill>
                  <a:prstClr val="black">
                    <a:lumMod val="75000"/>
                    <a:lumOff val="25000"/>
                  </a:prstClr>
                </a:solidFill>
                <a:cs typeface="+mn-ea"/>
                <a:sym typeface="+mn-lt"/>
              </a:rPr>
              <a:t>日众安宣布获得互联网医院牌照；</a:t>
            </a:r>
            <a:r>
              <a:rPr kumimoji="1" lang="en-US" altLang="zh-CN" sz="2000" dirty="0">
                <a:solidFill>
                  <a:prstClr val="black">
                    <a:lumMod val="75000"/>
                    <a:lumOff val="25000"/>
                  </a:prstClr>
                </a:solidFill>
                <a:cs typeface="+mn-ea"/>
                <a:sym typeface="+mn-lt"/>
              </a:rPr>
              <a:t>2020 </a:t>
            </a:r>
            <a:r>
              <a:rPr kumimoji="1" lang="zh-CN" altLang="en-US" sz="2000" dirty="0">
                <a:solidFill>
                  <a:prstClr val="black">
                    <a:lumMod val="75000"/>
                    <a:lumOff val="25000"/>
                  </a:prstClr>
                </a:solidFill>
                <a:cs typeface="+mn-ea"/>
                <a:sym typeface="+mn-lt"/>
              </a:rPr>
              <a:t>年 </a:t>
            </a:r>
            <a:r>
              <a:rPr kumimoji="1" lang="en-US" altLang="zh-CN" sz="2000" dirty="0">
                <a:solidFill>
                  <a:prstClr val="black">
                    <a:lumMod val="75000"/>
                    <a:lumOff val="25000"/>
                  </a:prstClr>
                </a:solidFill>
                <a:cs typeface="+mn-ea"/>
                <a:sym typeface="+mn-lt"/>
              </a:rPr>
              <a:t>5 </a:t>
            </a:r>
            <a:r>
              <a:rPr kumimoji="1" lang="zh-CN" altLang="en-US" sz="2000" dirty="0">
                <a:solidFill>
                  <a:prstClr val="black">
                    <a:lumMod val="75000"/>
                    <a:lumOff val="25000"/>
                  </a:prstClr>
                </a:solidFill>
                <a:cs typeface="+mn-ea"/>
                <a:sym typeface="+mn-lt"/>
              </a:rPr>
              <a:t>月，众安又正式获得香港保险业监管局授予的全数码化保险公司牌照。</a:t>
            </a:r>
            <a:endParaRPr kumimoji="1"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851CFD2F-EA63-62A2-6063-AE219BD05062}"/>
              </a:ext>
            </a:extLst>
          </p:cNvPr>
          <p:cNvSpPr txBox="1"/>
          <p:nvPr/>
        </p:nvSpPr>
        <p:spPr>
          <a:xfrm>
            <a:off x="3603971" y="790246"/>
            <a:ext cx="4984057" cy="707886"/>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  </a:t>
            </a:r>
            <a:r>
              <a:rPr kumimoji="1" lang="zh-CN" altLang="en-US" sz="4000" dirty="0">
                <a:solidFill>
                  <a:srgbClr val="44546A"/>
                </a:solidFill>
                <a:cs typeface="+mn-ea"/>
                <a:sym typeface="+mn-lt"/>
              </a:rPr>
              <a:t>互联网保险企业实例</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7453579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56672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保险”</a:t>
            </a:r>
          </a:p>
        </p:txBody>
      </p:sp>
      <p:sp>
        <p:nvSpPr>
          <p:cNvPr id="3" name="圆角矩形 2">
            <a:extLst>
              <a:ext uri="{FF2B5EF4-FFF2-40B4-BE49-F238E27FC236}">
                <a16:creationId xmlns:a16="http://schemas.microsoft.com/office/drawing/2014/main" id="{1B2BAA42-4C92-6A46-ACCA-D9C1FF8B3505}"/>
              </a:ext>
            </a:extLst>
          </p:cNvPr>
          <p:cNvSpPr/>
          <p:nvPr/>
        </p:nvSpPr>
        <p:spPr>
          <a:xfrm rot="10800000">
            <a:off x="1381137" y="3120651"/>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a:extLst>
              <a:ext uri="{FF2B5EF4-FFF2-40B4-BE49-F238E27FC236}">
                <a16:creationId xmlns:a16="http://schemas.microsoft.com/office/drawing/2014/main" id="{91958978-D8C3-564B-A7C1-91D0CD6F30D5}"/>
              </a:ext>
            </a:extLst>
          </p:cNvPr>
          <p:cNvSpPr/>
          <p:nvPr/>
        </p:nvSpPr>
        <p:spPr>
          <a:xfrm>
            <a:off x="4034114" y="3098800"/>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a:extLst>
              <a:ext uri="{FF2B5EF4-FFF2-40B4-BE49-F238E27FC236}">
                <a16:creationId xmlns:a16="http://schemas.microsoft.com/office/drawing/2014/main" id="{4A2EF700-8F4A-0442-ADBE-FE48B61BE975}"/>
              </a:ext>
            </a:extLst>
          </p:cNvPr>
          <p:cNvGrpSpPr/>
          <p:nvPr/>
        </p:nvGrpSpPr>
        <p:grpSpPr>
          <a:xfrm>
            <a:off x="4216193" y="3283680"/>
            <a:ext cx="392240" cy="386638"/>
            <a:chOff x="5451265" y="5564677"/>
            <a:chExt cx="392240" cy="386638"/>
          </a:xfrm>
          <a:solidFill>
            <a:schemeClr val="bg1"/>
          </a:solidFill>
        </p:grpSpPr>
        <p:sp>
          <p:nvSpPr>
            <p:cNvPr id="6" name="자유형: 도형 260">
              <a:extLst>
                <a:ext uri="{FF2B5EF4-FFF2-40B4-BE49-F238E27FC236}">
                  <a16:creationId xmlns:a16="http://schemas.microsoft.com/office/drawing/2014/main" id="{EABEF3B8-DB79-E143-B798-EE46E6216851}"/>
                </a:ext>
              </a:extLst>
            </p:cNvPr>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a:extLst>
                <a:ext uri="{FF2B5EF4-FFF2-40B4-BE49-F238E27FC236}">
                  <a16:creationId xmlns:a16="http://schemas.microsoft.com/office/drawing/2014/main" id="{421312F4-BE44-A444-8AB2-DC840E246A9F}"/>
                </a:ext>
              </a:extLst>
            </p:cNvPr>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a:extLst>
                <a:ext uri="{FF2B5EF4-FFF2-40B4-BE49-F238E27FC236}">
                  <a16:creationId xmlns:a16="http://schemas.microsoft.com/office/drawing/2014/main" id="{D62BBCBC-1320-E64B-AFE7-C6637C448395}"/>
                </a:ext>
              </a:extLst>
            </p:cNvPr>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a:extLst>
                <a:ext uri="{FF2B5EF4-FFF2-40B4-BE49-F238E27FC236}">
                  <a16:creationId xmlns:a16="http://schemas.microsoft.com/office/drawing/2014/main" id="{7533989B-B7B2-994A-B573-3642C398D638}"/>
                </a:ext>
              </a:extLst>
            </p:cNvPr>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a:extLst>
                <a:ext uri="{FF2B5EF4-FFF2-40B4-BE49-F238E27FC236}">
                  <a16:creationId xmlns:a16="http://schemas.microsoft.com/office/drawing/2014/main" id="{2A0FD92E-99FD-1048-8856-BE5CEBB9F147}"/>
                </a:ext>
              </a:extLst>
            </p:cNvPr>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a:extLst>
                <a:ext uri="{FF2B5EF4-FFF2-40B4-BE49-F238E27FC236}">
                  <a16:creationId xmlns:a16="http://schemas.microsoft.com/office/drawing/2014/main" id="{E73F36CE-609C-8F4B-BC55-D4076CF5CB94}"/>
                </a:ext>
              </a:extLst>
            </p:cNvPr>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a:extLst>
                <a:ext uri="{FF2B5EF4-FFF2-40B4-BE49-F238E27FC236}">
                  <a16:creationId xmlns:a16="http://schemas.microsoft.com/office/drawing/2014/main" id="{D74594E9-977D-6D41-9BEC-2881FA033189}"/>
                </a:ext>
              </a:extLst>
            </p:cNvPr>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a:extLst>
                <a:ext uri="{FF2B5EF4-FFF2-40B4-BE49-F238E27FC236}">
                  <a16:creationId xmlns:a16="http://schemas.microsoft.com/office/drawing/2014/main" id="{E78ABFFF-1962-0C43-A6E4-2AFD012945CA}"/>
                </a:ext>
              </a:extLst>
            </p:cNvPr>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a:extLst>
                <a:ext uri="{FF2B5EF4-FFF2-40B4-BE49-F238E27FC236}">
                  <a16:creationId xmlns:a16="http://schemas.microsoft.com/office/drawing/2014/main" id="{536C07F2-AF94-784B-BD48-44054D06821B}"/>
                </a:ext>
              </a:extLst>
            </p:cNvPr>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a:extLst>
                <a:ext uri="{FF2B5EF4-FFF2-40B4-BE49-F238E27FC236}">
                  <a16:creationId xmlns:a16="http://schemas.microsoft.com/office/drawing/2014/main" id="{20D5D6DE-008D-1147-A654-306985FCF1A6}"/>
                </a:ext>
              </a:extLst>
            </p:cNvPr>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a:extLst>
              <a:ext uri="{FF2B5EF4-FFF2-40B4-BE49-F238E27FC236}">
                <a16:creationId xmlns:a16="http://schemas.microsoft.com/office/drawing/2014/main" id="{BFDBA978-F804-0947-AB31-BCD48718963B}"/>
              </a:ext>
            </a:extLst>
          </p:cNvPr>
          <p:cNvSpPr/>
          <p:nvPr/>
        </p:nvSpPr>
        <p:spPr>
          <a:xfrm>
            <a:off x="1340981" y="3286602"/>
            <a:ext cx="2291012" cy="369332"/>
          </a:xfrm>
          <a:prstGeom prst="rect">
            <a:avLst/>
          </a:prstGeom>
        </p:spPr>
        <p:txBody>
          <a:bodyPr wrap="none">
            <a:spAutoFit/>
          </a:bodyPr>
          <a:lstStyle/>
          <a:p>
            <a:pPr lvl="0">
              <a:defRPr/>
            </a:pPr>
            <a:r>
              <a:rPr kumimoji="1" lang="en-US" altLang="zh-CN" dirty="0">
                <a:solidFill>
                  <a:prstClr val="white"/>
                </a:solidFill>
                <a:cs typeface="+mn-ea"/>
                <a:sym typeface="+mn-lt"/>
              </a:rPr>
              <a:t>1. </a:t>
            </a:r>
            <a:r>
              <a:rPr kumimoji="1" lang="zh-CN" altLang="en-US" dirty="0">
                <a:solidFill>
                  <a:prstClr val="white"/>
                </a:solidFill>
                <a:cs typeface="+mn-ea"/>
                <a:sym typeface="+mn-lt"/>
              </a:rPr>
              <a:t>量大，件均保费低</a:t>
            </a:r>
          </a:p>
        </p:txBody>
      </p:sp>
      <p:sp>
        <p:nvSpPr>
          <p:cNvPr id="17" name="圆角矩形 16">
            <a:extLst>
              <a:ext uri="{FF2B5EF4-FFF2-40B4-BE49-F238E27FC236}">
                <a16:creationId xmlns:a16="http://schemas.microsoft.com/office/drawing/2014/main" id="{D64B95CA-C67C-1247-AF9F-F68576BCBE96}"/>
              </a:ext>
            </a:extLst>
          </p:cNvPr>
          <p:cNvSpPr/>
          <p:nvPr/>
        </p:nvSpPr>
        <p:spPr>
          <a:xfrm rot="10800000">
            <a:off x="1381137" y="429585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a:extLst>
              <a:ext uri="{FF2B5EF4-FFF2-40B4-BE49-F238E27FC236}">
                <a16:creationId xmlns:a16="http://schemas.microsoft.com/office/drawing/2014/main" id="{8EA30569-6023-E34C-8CCF-6D38B063039E}"/>
              </a:ext>
            </a:extLst>
          </p:cNvPr>
          <p:cNvSpPr/>
          <p:nvPr/>
        </p:nvSpPr>
        <p:spPr>
          <a:xfrm>
            <a:off x="4034114" y="427400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01682963-9888-9541-AD2B-087FF2870021}"/>
              </a:ext>
            </a:extLst>
          </p:cNvPr>
          <p:cNvSpPr/>
          <p:nvPr/>
        </p:nvSpPr>
        <p:spPr>
          <a:xfrm>
            <a:off x="1542346" y="4498312"/>
            <a:ext cx="1829347" cy="369332"/>
          </a:xfrm>
          <a:prstGeom prst="rect">
            <a:avLst/>
          </a:prstGeom>
        </p:spPr>
        <p:txBody>
          <a:bodyPr wrap="none">
            <a:spAutoFit/>
          </a:bodyPr>
          <a:lstStyle/>
          <a:p>
            <a:pPr lvl="0">
              <a:defRPr/>
            </a:pPr>
            <a:r>
              <a:rPr kumimoji="1" lang="en-US" altLang="zh-CN" dirty="0">
                <a:solidFill>
                  <a:prstClr val="white"/>
                </a:solidFill>
                <a:cs typeface="+mn-ea"/>
                <a:sym typeface="+mn-lt"/>
              </a:rPr>
              <a:t>2. </a:t>
            </a:r>
            <a:r>
              <a:rPr kumimoji="1" lang="zh-CN" altLang="en-US" dirty="0">
                <a:solidFill>
                  <a:prstClr val="white"/>
                </a:solidFill>
                <a:cs typeface="+mn-ea"/>
                <a:sym typeface="+mn-lt"/>
              </a:rPr>
              <a:t>自动处理率高</a:t>
            </a:r>
          </a:p>
        </p:txBody>
      </p:sp>
      <p:sp>
        <p:nvSpPr>
          <p:cNvPr id="20" name="圆角矩形 19">
            <a:extLst>
              <a:ext uri="{FF2B5EF4-FFF2-40B4-BE49-F238E27FC236}">
                <a16:creationId xmlns:a16="http://schemas.microsoft.com/office/drawing/2014/main" id="{3888A1D8-B777-FC4A-8AFC-5C3EEFF8E06F}"/>
              </a:ext>
            </a:extLst>
          </p:cNvPr>
          <p:cNvSpPr/>
          <p:nvPr/>
        </p:nvSpPr>
        <p:spPr>
          <a:xfrm rot="10800000">
            <a:off x="1381137" y="5452589"/>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椭圆 20">
            <a:extLst>
              <a:ext uri="{FF2B5EF4-FFF2-40B4-BE49-F238E27FC236}">
                <a16:creationId xmlns:a16="http://schemas.microsoft.com/office/drawing/2014/main" id="{56F46F46-F1E1-2A4D-9617-F35F523131A6}"/>
              </a:ext>
            </a:extLst>
          </p:cNvPr>
          <p:cNvSpPr/>
          <p:nvPr/>
        </p:nvSpPr>
        <p:spPr>
          <a:xfrm>
            <a:off x="4034114" y="5430738"/>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a:extLst>
              <a:ext uri="{FF2B5EF4-FFF2-40B4-BE49-F238E27FC236}">
                <a16:creationId xmlns:a16="http://schemas.microsoft.com/office/drawing/2014/main" id="{FC130C97-FAB1-104B-9F1A-0965068A8B37}"/>
              </a:ext>
            </a:extLst>
          </p:cNvPr>
          <p:cNvSpPr/>
          <p:nvPr/>
        </p:nvSpPr>
        <p:spPr>
          <a:xfrm>
            <a:off x="1684374" y="5524577"/>
            <a:ext cx="1694134" cy="646331"/>
          </a:xfrm>
          <a:prstGeom prst="rect">
            <a:avLst/>
          </a:prstGeom>
        </p:spPr>
        <p:txBody>
          <a:bodyPr wrap="square">
            <a:spAutoFit/>
          </a:bodyPr>
          <a:lstStyle/>
          <a:p>
            <a:pPr lvl="0">
              <a:defRPr/>
            </a:pPr>
            <a:r>
              <a:rPr kumimoji="1" lang="en-US" altLang="zh-CN" dirty="0">
                <a:solidFill>
                  <a:prstClr val="white"/>
                </a:solidFill>
                <a:cs typeface="+mn-ea"/>
                <a:sym typeface="+mn-lt"/>
              </a:rPr>
              <a:t>3. </a:t>
            </a:r>
            <a:r>
              <a:rPr kumimoji="1" lang="zh-CN" altLang="en-US" dirty="0">
                <a:solidFill>
                  <a:prstClr val="white"/>
                </a:solidFill>
                <a:cs typeface="+mn-ea"/>
                <a:sym typeface="+mn-lt"/>
              </a:rPr>
              <a:t>线上服务多，电话服务少</a:t>
            </a:r>
          </a:p>
        </p:txBody>
      </p:sp>
      <p:grpSp>
        <p:nvGrpSpPr>
          <p:cNvPr id="23" name="그룹 427">
            <a:extLst>
              <a:ext uri="{FF2B5EF4-FFF2-40B4-BE49-F238E27FC236}">
                <a16:creationId xmlns:a16="http://schemas.microsoft.com/office/drawing/2014/main" id="{2D541558-F143-A144-B607-7B4CADD909B2}"/>
              </a:ext>
            </a:extLst>
          </p:cNvPr>
          <p:cNvGrpSpPr/>
          <p:nvPr/>
        </p:nvGrpSpPr>
        <p:grpSpPr>
          <a:xfrm>
            <a:off x="4201312" y="4468723"/>
            <a:ext cx="390525" cy="343947"/>
            <a:chOff x="6798957" y="5589841"/>
            <a:chExt cx="390525" cy="343947"/>
          </a:xfrm>
          <a:solidFill>
            <a:schemeClr val="bg1"/>
          </a:solidFill>
        </p:grpSpPr>
        <p:sp>
          <p:nvSpPr>
            <p:cNvPr id="24" name="자유형: 도형 428">
              <a:extLst>
                <a:ext uri="{FF2B5EF4-FFF2-40B4-BE49-F238E27FC236}">
                  <a16:creationId xmlns:a16="http://schemas.microsoft.com/office/drawing/2014/main" id="{5F98C3AD-B1EB-664A-8A01-6F5083BA34AB}"/>
                </a:ext>
              </a:extLst>
            </p:cNvPr>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a:extLst>
                <a:ext uri="{FF2B5EF4-FFF2-40B4-BE49-F238E27FC236}">
                  <a16:creationId xmlns:a16="http://schemas.microsoft.com/office/drawing/2014/main" id="{B07C03E8-ADBE-1C46-8113-DD57741A1885}"/>
                </a:ext>
              </a:extLst>
            </p:cNvPr>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a:extLst>
                <a:ext uri="{FF2B5EF4-FFF2-40B4-BE49-F238E27FC236}">
                  <a16:creationId xmlns:a16="http://schemas.microsoft.com/office/drawing/2014/main" id="{1902B51C-9213-7D43-9796-AAB6C2C06E07}"/>
                </a:ext>
              </a:extLst>
            </p:cNvPr>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a:extLst>
              <a:ext uri="{FF2B5EF4-FFF2-40B4-BE49-F238E27FC236}">
                <a16:creationId xmlns:a16="http://schemas.microsoft.com/office/drawing/2014/main" id="{CB830930-090A-C94D-92D9-3C4FFE55EFC3}"/>
              </a:ext>
            </a:extLst>
          </p:cNvPr>
          <p:cNvGrpSpPr/>
          <p:nvPr/>
        </p:nvGrpSpPr>
        <p:grpSpPr>
          <a:xfrm>
            <a:off x="4217179" y="5683426"/>
            <a:ext cx="385886" cy="266700"/>
            <a:chOff x="8144247" y="4296431"/>
            <a:chExt cx="385886" cy="266700"/>
          </a:xfrm>
          <a:solidFill>
            <a:schemeClr val="bg1"/>
          </a:solidFill>
        </p:grpSpPr>
        <p:sp>
          <p:nvSpPr>
            <p:cNvPr id="28" name="자유형: 도형 17">
              <a:extLst>
                <a:ext uri="{FF2B5EF4-FFF2-40B4-BE49-F238E27FC236}">
                  <a16:creationId xmlns:a16="http://schemas.microsoft.com/office/drawing/2014/main" id="{EE0083C3-5C7F-F74E-848B-A0F8ECFF53E0}"/>
                </a:ext>
              </a:extLst>
            </p:cNvPr>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a:extLst>
                <a:ext uri="{FF2B5EF4-FFF2-40B4-BE49-F238E27FC236}">
                  <a16:creationId xmlns:a16="http://schemas.microsoft.com/office/drawing/2014/main" id="{6DCF51F0-BAD0-E544-BB43-940349071FBE}"/>
                </a:ext>
              </a:extLst>
            </p:cNvPr>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a:extLst>
                <a:ext uri="{FF2B5EF4-FFF2-40B4-BE49-F238E27FC236}">
                  <a16:creationId xmlns:a16="http://schemas.microsoft.com/office/drawing/2014/main" id="{DBF4BFA3-4456-6947-9071-1FE5B8B0EB4E}"/>
                </a:ext>
              </a:extLst>
            </p:cNvPr>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a:extLst>
                <a:ext uri="{FF2B5EF4-FFF2-40B4-BE49-F238E27FC236}">
                  <a16:creationId xmlns:a16="http://schemas.microsoft.com/office/drawing/2014/main" id="{D2B5A4F0-4201-7B49-95B1-7FAC84DBD38C}"/>
                </a:ext>
              </a:extLst>
            </p:cNvPr>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41" name="文本框 40">
            <a:extLst>
              <a:ext uri="{FF2B5EF4-FFF2-40B4-BE49-F238E27FC236}">
                <a16:creationId xmlns:a16="http://schemas.microsoft.com/office/drawing/2014/main" id="{C23F4FBF-1702-404A-96E6-24AFFF71EC92}"/>
              </a:ext>
            </a:extLst>
          </p:cNvPr>
          <p:cNvSpPr txBox="1"/>
          <p:nvPr/>
        </p:nvSpPr>
        <p:spPr>
          <a:xfrm>
            <a:off x="5271010" y="3044068"/>
            <a:ext cx="5755274" cy="1015663"/>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件均保费不足 </a:t>
            </a:r>
            <a:r>
              <a:rPr kumimoji="1" lang="en-US" altLang="zh-CN" sz="2000" dirty="0">
                <a:solidFill>
                  <a:srgbClr val="44546A"/>
                </a:solidFill>
                <a:cs typeface="+mn-ea"/>
                <a:sym typeface="+mn-lt"/>
              </a:rPr>
              <a:t>1 </a:t>
            </a:r>
            <a:r>
              <a:rPr kumimoji="1" lang="zh-CN" altLang="en-US" sz="2000" dirty="0">
                <a:solidFill>
                  <a:srgbClr val="44546A"/>
                </a:solidFill>
                <a:cs typeface="+mn-ea"/>
                <a:sym typeface="+mn-lt"/>
              </a:rPr>
              <a:t>元钱，看中“入门级”消费群体，与传统财险企业的主体业务车险的件均保费约 </a:t>
            </a:r>
            <a:r>
              <a:rPr kumimoji="1" lang="en-US" altLang="zh-CN" sz="2000" dirty="0">
                <a:solidFill>
                  <a:srgbClr val="44546A"/>
                </a:solidFill>
                <a:cs typeface="+mn-ea"/>
                <a:sym typeface="+mn-lt"/>
              </a:rPr>
              <a:t>3000 </a:t>
            </a:r>
            <a:r>
              <a:rPr kumimoji="1" lang="zh-CN" altLang="en-US" sz="2000" dirty="0">
                <a:solidFill>
                  <a:srgbClr val="44546A"/>
                </a:solidFill>
                <a:cs typeface="+mn-ea"/>
                <a:sym typeface="+mn-lt"/>
              </a:rPr>
              <a:t>元人民币相比差距巨大。</a:t>
            </a:r>
          </a:p>
        </p:txBody>
      </p:sp>
      <p:sp>
        <p:nvSpPr>
          <p:cNvPr id="42" name="文本框 41">
            <a:extLst>
              <a:ext uri="{FF2B5EF4-FFF2-40B4-BE49-F238E27FC236}">
                <a16:creationId xmlns:a16="http://schemas.microsoft.com/office/drawing/2014/main" id="{A54A1D47-ABAF-E644-8BCE-D2ED74330D4B}"/>
              </a:ext>
            </a:extLst>
          </p:cNvPr>
          <p:cNvSpPr txBox="1"/>
          <p:nvPr/>
        </p:nvSpPr>
        <p:spPr>
          <a:xfrm>
            <a:off x="1684374" y="1953843"/>
            <a:ext cx="8859362" cy="961289"/>
          </a:xfrm>
          <a:prstGeom prst="rect">
            <a:avLst/>
          </a:prstGeom>
          <a:noFill/>
        </p:spPr>
        <p:txBody>
          <a:bodyPr wrap="square" rtlCol="0">
            <a:spAutoFit/>
          </a:bodyPr>
          <a:lstStyle/>
          <a:p>
            <a:pPr lvl="0">
              <a:lnSpc>
                <a:spcPct val="150000"/>
              </a:lnSpc>
              <a:defRPr/>
            </a:pPr>
            <a:r>
              <a:rPr kumimoji="1" lang="zh-CN" altLang="en-US" sz="2000" dirty="0">
                <a:solidFill>
                  <a:prstClr val="black">
                    <a:lumMod val="50000"/>
                    <a:lumOff val="50000"/>
                  </a:prstClr>
                </a:solidFill>
                <a:cs typeface="+mn-ea"/>
                <a:sym typeface="+mn-lt"/>
              </a:rPr>
              <a:t>借助于互联网及移动互联网，互联网保险企业开展保险服务具有以下明显的“互联网 </a:t>
            </a:r>
            <a:r>
              <a:rPr kumimoji="1" lang="en-US" altLang="zh-CN" sz="2000" dirty="0">
                <a:solidFill>
                  <a:prstClr val="black">
                    <a:lumMod val="50000"/>
                    <a:lumOff val="50000"/>
                  </a:prstClr>
                </a:solidFill>
                <a:cs typeface="+mn-ea"/>
                <a:sym typeface="+mn-lt"/>
              </a:rPr>
              <a:t>+”</a:t>
            </a:r>
            <a:r>
              <a:rPr kumimoji="1" lang="zh-CN" altLang="en-US" sz="2000" dirty="0">
                <a:solidFill>
                  <a:prstClr val="black">
                    <a:lumMod val="50000"/>
                    <a:lumOff val="50000"/>
                  </a:prstClr>
                </a:solidFill>
                <a:cs typeface="+mn-ea"/>
                <a:sym typeface="+mn-lt"/>
              </a:rPr>
              <a:t>的特点。</a:t>
            </a:r>
          </a:p>
        </p:txBody>
      </p:sp>
      <p:pic>
        <p:nvPicPr>
          <p:cNvPr id="43" name="图片 42" descr="图表, 旭日形&#10;&#10;描述已自动生成">
            <a:extLst>
              <a:ext uri="{FF2B5EF4-FFF2-40B4-BE49-F238E27FC236}">
                <a16:creationId xmlns:a16="http://schemas.microsoft.com/office/drawing/2014/main" id="{CF002C13-758D-805A-9B21-514517D5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a:extLst>
              <a:ext uri="{FF2B5EF4-FFF2-40B4-BE49-F238E27FC236}">
                <a16:creationId xmlns:a16="http://schemas.microsoft.com/office/drawing/2014/main" id="{82C0E9AB-2809-534D-9B31-EBCE9488D00E}"/>
              </a:ext>
            </a:extLst>
          </p:cNvPr>
          <p:cNvSpPr txBox="1"/>
          <p:nvPr/>
        </p:nvSpPr>
        <p:spPr>
          <a:xfrm>
            <a:off x="5350958" y="4325862"/>
            <a:ext cx="4183411" cy="707886"/>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保单几乎 </a:t>
            </a:r>
            <a:r>
              <a:rPr kumimoji="1" lang="en-US" altLang="zh-CN" sz="2000" dirty="0">
                <a:solidFill>
                  <a:srgbClr val="44546A"/>
                </a:solidFill>
                <a:cs typeface="+mn-ea"/>
                <a:sym typeface="+mn-lt"/>
              </a:rPr>
              <a:t>100% </a:t>
            </a:r>
            <a:r>
              <a:rPr kumimoji="1" lang="zh-CN" altLang="en-US" sz="2000" dirty="0">
                <a:solidFill>
                  <a:srgbClr val="44546A"/>
                </a:solidFill>
                <a:cs typeface="+mn-ea"/>
                <a:sym typeface="+mn-lt"/>
              </a:rPr>
              <a:t>为系统自动受理，理赔自动处理比率超过 </a:t>
            </a:r>
            <a:r>
              <a:rPr kumimoji="1" lang="en-US" altLang="zh-CN" sz="2000" dirty="0">
                <a:solidFill>
                  <a:srgbClr val="44546A"/>
                </a:solidFill>
                <a:cs typeface="+mn-ea"/>
                <a:sym typeface="+mn-lt"/>
              </a:rPr>
              <a:t>99%</a:t>
            </a:r>
            <a:r>
              <a:rPr kumimoji="1" lang="zh-CN" altLang="en-US" sz="2000" dirty="0">
                <a:solidFill>
                  <a:srgbClr val="44546A"/>
                </a:solidFill>
                <a:cs typeface="+mn-ea"/>
                <a:sym typeface="+mn-lt"/>
              </a:rPr>
              <a:t>。</a:t>
            </a:r>
          </a:p>
        </p:txBody>
      </p:sp>
      <p:sp>
        <p:nvSpPr>
          <p:cNvPr id="45" name="文本框 44">
            <a:extLst>
              <a:ext uri="{FF2B5EF4-FFF2-40B4-BE49-F238E27FC236}">
                <a16:creationId xmlns:a16="http://schemas.microsoft.com/office/drawing/2014/main" id="{D589550B-02BA-A172-80C1-71FEBE539A82}"/>
              </a:ext>
            </a:extLst>
          </p:cNvPr>
          <p:cNvSpPr txBox="1"/>
          <p:nvPr/>
        </p:nvSpPr>
        <p:spPr>
          <a:xfrm>
            <a:off x="5350958" y="5299879"/>
            <a:ext cx="5755274" cy="1015663"/>
          </a:xfrm>
          <a:prstGeom prst="rect">
            <a:avLst/>
          </a:prstGeom>
          <a:noFill/>
        </p:spPr>
        <p:txBody>
          <a:bodyPr wrap="square" rtlCol="0">
            <a:spAutoFit/>
          </a:bodyPr>
          <a:lstStyle/>
          <a:p>
            <a:pPr lvl="0">
              <a:defRPr/>
            </a:pPr>
            <a:r>
              <a:rPr kumimoji="1" lang="zh-CN" altLang="en-US" sz="2000" dirty="0">
                <a:solidFill>
                  <a:srgbClr val="44546A"/>
                </a:solidFill>
                <a:cs typeface="+mn-ea"/>
                <a:sym typeface="+mn-lt"/>
              </a:rPr>
              <a:t>众安的人工咨询服务中，</a:t>
            </a:r>
            <a:r>
              <a:rPr kumimoji="1" lang="en-US" altLang="zh-CN" sz="2000" dirty="0">
                <a:solidFill>
                  <a:srgbClr val="44546A"/>
                </a:solidFill>
                <a:cs typeface="+mn-ea"/>
                <a:sym typeface="+mn-lt"/>
              </a:rPr>
              <a:t>90% </a:t>
            </a:r>
            <a:r>
              <a:rPr kumimoji="1" lang="zh-CN" altLang="en-US" sz="2000" dirty="0">
                <a:solidFill>
                  <a:srgbClr val="44546A"/>
                </a:solidFill>
                <a:cs typeface="+mn-ea"/>
                <a:sym typeface="+mn-lt"/>
              </a:rPr>
              <a:t>以上是通过文字咨询服务完成，</a:t>
            </a:r>
            <a:r>
              <a:rPr kumimoji="1" lang="en-US" altLang="zh-CN" sz="2000" dirty="0">
                <a:solidFill>
                  <a:srgbClr val="44546A"/>
                </a:solidFill>
                <a:cs typeface="+mn-ea"/>
                <a:sym typeface="+mn-lt"/>
              </a:rPr>
              <a:t>10% </a:t>
            </a:r>
            <a:r>
              <a:rPr kumimoji="1" lang="zh-CN" altLang="en-US" sz="2000" dirty="0">
                <a:solidFill>
                  <a:srgbClr val="44546A"/>
                </a:solidFill>
                <a:cs typeface="+mn-ea"/>
                <a:sym typeface="+mn-lt"/>
              </a:rPr>
              <a:t>通过电话咨询完成，这也区别于传统保险公司 </a:t>
            </a:r>
            <a:r>
              <a:rPr kumimoji="1" lang="en-US" altLang="zh-CN" sz="2000" dirty="0">
                <a:solidFill>
                  <a:srgbClr val="44546A"/>
                </a:solidFill>
                <a:cs typeface="+mn-ea"/>
                <a:sym typeface="+mn-lt"/>
              </a:rPr>
              <a:t>80% </a:t>
            </a:r>
            <a:r>
              <a:rPr kumimoji="1" lang="zh-CN" altLang="en-US" sz="2000" dirty="0">
                <a:solidFill>
                  <a:srgbClr val="44546A"/>
                </a:solidFill>
                <a:cs typeface="+mn-ea"/>
                <a:sym typeface="+mn-lt"/>
              </a:rPr>
              <a:t>的售后服务通过电话完成。</a:t>
            </a:r>
          </a:p>
        </p:txBody>
      </p:sp>
      <p:sp>
        <p:nvSpPr>
          <p:cNvPr id="47" name="文本框 46">
            <a:extLst>
              <a:ext uri="{FF2B5EF4-FFF2-40B4-BE49-F238E27FC236}">
                <a16:creationId xmlns:a16="http://schemas.microsoft.com/office/drawing/2014/main" id="{61C164A9-3D03-2288-56DE-E1E561B69DB9}"/>
              </a:ext>
            </a:extLst>
          </p:cNvPr>
          <p:cNvSpPr txBox="1"/>
          <p:nvPr/>
        </p:nvSpPr>
        <p:spPr>
          <a:xfrm>
            <a:off x="3603971" y="1165489"/>
            <a:ext cx="4984057" cy="707886"/>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  </a:t>
            </a:r>
            <a:r>
              <a:rPr kumimoji="1" lang="zh-CN" altLang="en-US" sz="4000" dirty="0">
                <a:solidFill>
                  <a:srgbClr val="44546A"/>
                </a:solidFill>
                <a:cs typeface="+mn-ea"/>
                <a:sym typeface="+mn-lt"/>
              </a:rPr>
              <a:t>互联网保险企业实例</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7615630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childTnLst>
                          </p:cTn>
                        </p:par>
                        <p:par>
                          <p:cTn id="22" fill="hold">
                            <p:stCondLst>
                              <p:cond delay="1000"/>
                            </p:stCondLst>
                            <p:childTnLst>
                              <p:par>
                                <p:cTn id="23" presetID="9"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dissolve">
                                      <p:cBhvr>
                                        <p:cTn id="25" dur="500"/>
                                        <p:tgtEl>
                                          <p:spTgt spid="41"/>
                                        </p:tgtEl>
                                      </p:cBhvr>
                                    </p:animEffect>
                                  </p:childTnLst>
                                </p:cTn>
                              </p:par>
                            </p:childTnLst>
                          </p:cTn>
                        </p:par>
                        <p:par>
                          <p:cTn id="26" fill="hold">
                            <p:stCondLst>
                              <p:cond delay="1500"/>
                            </p:stCondLst>
                            <p:childTnLst>
                              <p:par>
                                <p:cTn id="27" presetID="9"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par>
                          <p:cTn id="30" fill="hold">
                            <p:stCondLst>
                              <p:cond delay="2000"/>
                            </p:stCondLst>
                            <p:childTnLst>
                              <p:par>
                                <p:cTn id="31" presetID="9"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dissolv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dissolve">
                                      <p:cBhvr>
                                        <p:cTn id="38" dur="500"/>
                                        <p:tgtEl>
                                          <p:spTgt spid="17"/>
                                        </p:tgtEl>
                                      </p:cBhvr>
                                    </p:animEffect>
                                  </p:childTnLst>
                                </p:cTn>
                              </p:par>
                            </p:childTnLst>
                          </p:cTn>
                        </p:par>
                        <p:par>
                          <p:cTn id="39" fill="hold">
                            <p:stCondLst>
                              <p:cond delay="500"/>
                            </p:stCondLst>
                            <p:childTnLst>
                              <p:par>
                                <p:cTn id="40" presetID="9"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dissolve">
                                      <p:cBhvr>
                                        <p:cTn id="42" dur="500"/>
                                        <p:tgtEl>
                                          <p:spTgt spid="18"/>
                                        </p:tgtEl>
                                      </p:cBhvr>
                                    </p:animEffect>
                                  </p:childTnLst>
                                </p:cTn>
                              </p:par>
                            </p:childTnLst>
                          </p:cTn>
                        </p:par>
                        <p:par>
                          <p:cTn id="43" fill="hold">
                            <p:stCondLst>
                              <p:cond delay="1000"/>
                            </p:stCondLst>
                            <p:childTnLst>
                              <p:par>
                                <p:cTn id="44" presetID="9"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dissolve">
                                      <p:cBhvr>
                                        <p:cTn id="46" dur="500"/>
                                        <p:tgtEl>
                                          <p:spTgt spid="44"/>
                                        </p:tgtEl>
                                      </p:cBhvr>
                                    </p:animEffect>
                                  </p:childTnLst>
                                </p:cTn>
                              </p:par>
                            </p:childTnLst>
                          </p:cTn>
                        </p:par>
                        <p:par>
                          <p:cTn id="47" fill="hold">
                            <p:stCondLst>
                              <p:cond delay="1500"/>
                            </p:stCondLst>
                            <p:childTnLst>
                              <p:par>
                                <p:cTn id="48" presetID="9"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dissolve">
                                      <p:cBhvr>
                                        <p:cTn id="50" dur="500"/>
                                        <p:tgtEl>
                                          <p:spTgt spid="19"/>
                                        </p:tgtEl>
                                      </p:cBhvr>
                                    </p:animEffect>
                                  </p:childTnLst>
                                </p:cTn>
                              </p:par>
                            </p:childTnLst>
                          </p:cTn>
                        </p:par>
                        <p:par>
                          <p:cTn id="51" fill="hold">
                            <p:stCondLst>
                              <p:cond delay="2000"/>
                            </p:stCondLst>
                            <p:childTnLst>
                              <p:par>
                                <p:cTn id="52" presetID="9"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dissolve">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ssolve">
                                      <p:cBhvr>
                                        <p:cTn id="59" dur="500"/>
                                        <p:tgtEl>
                                          <p:spTgt spid="20"/>
                                        </p:tgtEl>
                                      </p:cBhvr>
                                    </p:animEffect>
                                  </p:childTnLst>
                                </p:cTn>
                              </p:par>
                            </p:childTnLst>
                          </p:cTn>
                        </p:par>
                        <p:par>
                          <p:cTn id="60" fill="hold">
                            <p:stCondLst>
                              <p:cond delay="500"/>
                            </p:stCondLst>
                            <p:childTnLst>
                              <p:par>
                                <p:cTn id="61" presetID="9"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dissolve">
                                      <p:cBhvr>
                                        <p:cTn id="63" dur="500"/>
                                        <p:tgtEl>
                                          <p:spTgt spid="21"/>
                                        </p:tgtEl>
                                      </p:cBhvr>
                                    </p:animEffect>
                                  </p:childTnLst>
                                </p:cTn>
                              </p:par>
                            </p:childTnLst>
                          </p:cTn>
                        </p:par>
                        <p:par>
                          <p:cTn id="64" fill="hold">
                            <p:stCondLst>
                              <p:cond delay="1000"/>
                            </p:stCondLst>
                            <p:childTnLst>
                              <p:par>
                                <p:cTn id="65" presetID="9"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dissolve">
                                      <p:cBhvr>
                                        <p:cTn id="67" dur="500"/>
                                        <p:tgtEl>
                                          <p:spTgt spid="22"/>
                                        </p:tgtEl>
                                      </p:cBhvr>
                                    </p:animEffect>
                                  </p:childTnLst>
                                </p:cTn>
                              </p:par>
                            </p:childTnLst>
                          </p:cTn>
                        </p:par>
                        <p:par>
                          <p:cTn id="68" fill="hold">
                            <p:stCondLst>
                              <p:cond delay="1500"/>
                            </p:stCondLst>
                            <p:childTnLst>
                              <p:par>
                                <p:cTn id="69" presetID="9"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dissolve">
                                      <p:cBhvr>
                                        <p:cTn id="71" dur="500"/>
                                        <p:tgtEl>
                                          <p:spTgt spid="27"/>
                                        </p:tgtEl>
                                      </p:cBhvr>
                                    </p:animEffect>
                                  </p:childTnLst>
                                </p:cTn>
                              </p:par>
                            </p:childTnLst>
                          </p:cTn>
                        </p:par>
                        <p:par>
                          <p:cTn id="72" fill="hold">
                            <p:stCondLst>
                              <p:cond delay="2000"/>
                            </p:stCondLst>
                            <p:childTnLst>
                              <p:par>
                                <p:cTn id="73" presetID="9"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dissolve">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17" grpId="0" animBg="1"/>
      <p:bldP spid="18" grpId="0" animBg="1"/>
      <p:bldP spid="19" grpId="0"/>
      <p:bldP spid="20" grpId="0" animBg="1"/>
      <p:bldP spid="21" grpId="0" animBg="1"/>
      <p:bldP spid="22" grpId="0"/>
      <p:bldP spid="41" grpId="0"/>
      <p:bldP spid="42" grpId="0"/>
      <p:bldP spid="44" grpId="0"/>
      <p:bldP spid="45"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7494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 </a:t>
            </a:r>
            <a:r>
              <a:rPr kumimoji="1" lang="en-US" altLang="zh-CN" sz="2400" b="0" i="0" u="none" strike="noStrike" kern="1200" cap="none" spc="0" normalizeH="0" baseline="0" noProof="0" dirty="0">
                <a:ln>
                  <a:noFill/>
                </a:ln>
                <a:solidFill>
                  <a:srgbClr val="44546A"/>
                </a:solidFill>
                <a:effectLst/>
                <a:uLnTx/>
                <a:uFillTx/>
                <a:cs typeface="+mn-ea"/>
                <a:sym typeface="+mn-lt"/>
              </a:rPr>
              <a:t>+ </a:t>
            </a:r>
            <a:r>
              <a:rPr kumimoji="1" lang="zh-CN" altLang="en-US" sz="2400" b="0" i="0" u="none" strike="noStrike" kern="1200" cap="none" spc="0" normalizeH="0" baseline="0" noProof="0" dirty="0">
                <a:ln>
                  <a:noFill/>
                </a:ln>
                <a:solidFill>
                  <a:srgbClr val="44546A"/>
                </a:solidFill>
                <a:effectLst/>
                <a:uLnTx/>
                <a:uFillTx/>
                <a:cs typeface="+mn-ea"/>
                <a:sym typeface="+mn-lt"/>
              </a:rPr>
              <a:t>保险”</a:t>
            </a:r>
          </a:p>
        </p:txBody>
      </p:sp>
      <p:sp>
        <p:nvSpPr>
          <p:cNvPr id="3" name="矩形 2">
            <a:extLst>
              <a:ext uri="{FF2B5EF4-FFF2-40B4-BE49-F238E27FC236}">
                <a16:creationId xmlns:a16="http://schemas.microsoft.com/office/drawing/2014/main" id="{F2CB9F34-5306-8A40-AA11-03AB4FFD28A1}"/>
              </a:ext>
            </a:extLst>
          </p:cNvPr>
          <p:cNvSpPr/>
          <p:nvPr/>
        </p:nvSpPr>
        <p:spPr>
          <a:xfrm>
            <a:off x="451272" y="1964231"/>
            <a:ext cx="5362328" cy="272201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682229" y="2707495"/>
            <a:ext cx="4900414" cy="1857753"/>
          </a:xfrm>
          <a:prstGeom prst="rect">
            <a:avLst/>
          </a:prstGeom>
          <a:noFill/>
        </p:spPr>
        <p:txBody>
          <a:bodyPr wrap="square" rtlCol="0">
            <a:spAutoFit/>
          </a:bodyPr>
          <a:lstStyle/>
          <a:p>
            <a:pPr lvl="0">
              <a:lnSpc>
                <a:spcPct val="130000"/>
              </a:lnSpc>
              <a:defRPr/>
            </a:pPr>
            <a:r>
              <a:rPr kumimoji="1" lang="zh-CN" altLang="en-US" dirty="0">
                <a:solidFill>
                  <a:prstClr val="white">
                    <a:lumMod val="50000"/>
                  </a:prstClr>
                </a:solidFill>
                <a:cs typeface="+mn-ea"/>
                <a:sym typeface="+mn-lt"/>
              </a:rPr>
              <a:t>该模式是指各保险公司、保险中介公司根据公司自身服务特色、产品特点在互联网交易平台上宣传保险品牌，扩大保险产品知名度和影响力，提供完善的保险信息，实现保险产品的在线咨询和销售、自主运营和管理互联网站。</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708535" y="2124830"/>
            <a:ext cx="357020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自有的官网销售平台模式</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451272" y="1908799"/>
            <a:ext cx="5362328"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6569266" y="1511475"/>
            <a:ext cx="5265455" cy="255644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B17C519C-610B-4648-997A-D1EFECE2699A}"/>
              </a:ext>
            </a:extLst>
          </p:cNvPr>
          <p:cNvSpPr txBox="1"/>
          <p:nvPr/>
        </p:nvSpPr>
        <p:spPr>
          <a:xfrm>
            <a:off x="6798920" y="2124830"/>
            <a:ext cx="4806146" cy="1857753"/>
          </a:xfrm>
          <a:prstGeom prst="rect">
            <a:avLst/>
          </a:prstGeom>
          <a:noFill/>
        </p:spPr>
        <p:txBody>
          <a:bodyPr wrap="square" rtlCol="0">
            <a:spAutoFit/>
          </a:bodyPr>
          <a:lstStyle/>
          <a:p>
            <a:pPr lvl="0">
              <a:lnSpc>
                <a:spcPct val="130000"/>
              </a:lnSpc>
              <a:defRPr/>
            </a:pPr>
            <a:r>
              <a:rPr kumimoji="1" lang="zh-CN" altLang="en-US" dirty="0">
                <a:solidFill>
                  <a:prstClr val="white">
                    <a:lumMod val="50000"/>
                  </a:prstClr>
                </a:solidFill>
                <a:cs typeface="+mn-ea"/>
                <a:sym typeface="+mn-lt"/>
              </a:rPr>
              <a:t>保险超市模式指的是上游对接多家保险公司不同类别的多种保险产品，通过 </a:t>
            </a:r>
            <a:r>
              <a:rPr kumimoji="1" lang="en-US" altLang="zh-CN" dirty="0">
                <a:solidFill>
                  <a:prstClr val="white">
                    <a:lumMod val="50000"/>
                  </a:prstClr>
                </a:solidFill>
                <a:cs typeface="+mn-ea"/>
                <a:sym typeface="+mn-lt"/>
              </a:rPr>
              <a:t>SEO</a:t>
            </a:r>
            <a:r>
              <a:rPr kumimoji="1" lang="zh-CN" altLang="en-US" dirty="0">
                <a:solidFill>
                  <a:prstClr val="white">
                    <a:lumMod val="50000"/>
                  </a:prstClr>
                </a:solidFill>
                <a:cs typeface="+mn-ea"/>
                <a:sym typeface="+mn-lt"/>
              </a:rPr>
              <a:t>、品牌广告等直接面向消费终端，消费者通过保险超市能够实现这些保险产品的在线保费计算、对比、投保、核保、支付等环节。</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9" name="文本框 8">
            <a:extLst>
              <a:ext uri="{FF2B5EF4-FFF2-40B4-BE49-F238E27FC236}">
                <a16:creationId xmlns:a16="http://schemas.microsoft.com/office/drawing/2014/main" id="{6D2CE038-09C4-3449-BAF7-C1B9FC5AEA85}"/>
              </a:ext>
            </a:extLst>
          </p:cNvPr>
          <p:cNvSpPr txBox="1"/>
          <p:nvPr/>
        </p:nvSpPr>
        <p:spPr>
          <a:xfrm>
            <a:off x="6826530" y="1672075"/>
            <a:ext cx="2092239" cy="461665"/>
          </a:xfrm>
          <a:prstGeom prst="rect">
            <a:avLst/>
          </a:prstGeom>
          <a:noFill/>
        </p:spPr>
        <p:txBody>
          <a:bodyPr wrap="none" rtlCol="0">
            <a:spAutoFit/>
          </a:bodyPr>
          <a:lstStyle/>
          <a:p>
            <a:pPr lvl="0">
              <a:defRPr/>
            </a:pPr>
            <a:r>
              <a:rPr kumimoji="1" lang="zh-CN" altLang="en-US" sz="1600" dirty="0">
                <a:solidFill>
                  <a:srgbClr val="44546A"/>
                </a:solidFill>
                <a:cs typeface="+mn-ea"/>
                <a:sym typeface="+mn-lt"/>
              </a:rPr>
              <a:t> </a:t>
            </a:r>
            <a:r>
              <a:rPr kumimoji="1" lang="zh-CN" altLang="en-US" sz="2400" dirty="0">
                <a:solidFill>
                  <a:srgbClr val="44546A"/>
                </a:solidFill>
                <a:cs typeface="+mn-ea"/>
                <a:sym typeface="+mn-lt"/>
              </a:rPr>
              <a:t>保险超市模式</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85CB19D9-4D72-9442-8ED1-99E3C240061F}"/>
              </a:ext>
            </a:extLst>
          </p:cNvPr>
          <p:cNvSpPr/>
          <p:nvPr/>
        </p:nvSpPr>
        <p:spPr>
          <a:xfrm>
            <a:off x="6569267" y="1456043"/>
            <a:ext cx="5265454" cy="554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6569267" y="4631478"/>
            <a:ext cx="5265454" cy="195701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9AF24C6D-BACD-A04F-BD53-6A6AAD212764}"/>
              </a:ext>
            </a:extLst>
          </p:cNvPr>
          <p:cNvSpPr txBox="1"/>
          <p:nvPr/>
        </p:nvSpPr>
        <p:spPr>
          <a:xfrm>
            <a:off x="6724484" y="5717054"/>
            <a:ext cx="5110235" cy="777457"/>
          </a:xfrm>
          <a:prstGeom prst="rect">
            <a:avLst/>
          </a:prstGeom>
          <a:noFill/>
        </p:spPr>
        <p:txBody>
          <a:bodyPr wrap="square" rtlCol="0">
            <a:spAutoFit/>
          </a:bodyPr>
          <a:lstStyle/>
          <a:p>
            <a:pPr lvl="0">
              <a:lnSpc>
                <a:spcPct val="130000"/>
              </a:lnSpc>
              <a:defRPr/>
            </a:pPr>
            <a:r>
              <a:rPr kumimoji="1" lang="zh-CN" altLang="en-US" dirty="0">
                <a:solidFill>
                  <a:prstClr val="white">
                    <a:lumMod val="50000"/>
                  </a:prstClr>
                </a:solidFill>
                <a:cs typeface="+mn-ea"/>
                <a:sym typeface="+mn-lt"/>
              </a:rPr>
              <a:t>第三方电子商务平台模式指保险公司依托有成熟技术的第三方提供的网站平台进行保险产品销售。</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13" name="文本框 12">
            <a:extLst>
              <a:ext uri="{FF2B5EF4-FFF2-40B4-BE49-F238E27FC236}">
                <a16:creationId xmlns:a16="http://schemas.microsoft.com/office/drawing/2014/main" id="{8098BBB9-0E65-0C40-BF0E-33FBAD1ADC28}"/>
              </a:ext>
            </a:extLst>
          </p:cNvPr>
          <p:cNvSpPr txBox="1"/>
          <p:nvPr/>
        </p:nvSpPr>
        <p:spPr>
          <a:xfrm>
            <a:off x="6826530" y="4792078"/>
            <a:ext cx="3570208" cy="830997"/>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第三方电子商务平台模式</a:t>
            </a:r>
            <a:endParaRPr kumimoji="1" lang="en-US" altLang="zh-CN" sz="2400" dirty="0">
              <a:solidFill>
                <a:srgbClr val="44546A"/>
              </a:solidFill>
              <a:cs typeface="+mn-ea"/>
              <a:sym typeface="+mn-lt"/>
            </a:endParaRPr>
          </a:p>
          <a:p>
            <a:pPr lvl="0">
              <a:defRPr/>
            </a:pPr>
            <a:r>
              <a:rPr kumimoji="1" lang="zh-CN" altLang="en-US" sz="2400" dirty="0">
                <a:solidFill>
                  <a:srgbClr val="44546A"/>
                </a:solidFill>
                <a:cs typeface="+mn-ea"/>
                <a:sym typeface="+mn-lt"/>
              </a:rPr>
              <a:t>（简称“第三方模式”）</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4" name="矩形 13">
            <a:extLst>
              <a:ext uri="{FF2B5EF4-FFF2-40B4-BE49-F238E27FC236}">
                <a16:creationId xmlns:a16="http://schemas.microsoft.com/office/drawing/2014/main" id="{A9447839-DBE4-6C40-AF3B-46119C9E6AA8}"/>
              </a:ext>
            </a:extLst>
          </p:cNvPr>
          <p:cNvSpPr/>
          <p:nvPr/>
        </p:nvSpPr>
        <p:spPr>
          <a:xfrm>
            <a:off x="6569266" y="4576047"/>
            <a:ext cx="5265453" cy="554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C422B577-1EB9-CF4F-882C-92767460B9AB}"/>
              </a:ext>
            </a:extLst>
          </p:cNvPr>
          <p:cNvSpPr txBox="1"/>
          <p:nvPr/>
        </p:nvSpPr>
        <p:spPr>
          <a:xfrm>
            <a:off x="162966" y="5256041"/>
            <a:ext cx="5933034" cy="707886"/>
          </a:xfrm>
          <a:prstGeom prst="rect">
            <a:avLst/>
          </a:prstGeom>
          <a:noFill/>
        </p:spPr>
        <p:txBody>
          <a:bodyPr wrap="none" rtlCol="0">
            <a:spAutoFit/>
          </a:bodyPr>
          <a:lstStyle/>
          <a:p>
            <a:pPr lvl="0">
              <a:defRPr/>
            </a:pPr>
            <a:r>
              <a:rPr kumimoji="1" lang="zh-CN" altLang="en-US" sz="2800" dirty="0">
                <a:solidFill>
                  <a:srgbClr val="44546A"/>
                </a:solidFill>
                <a:cs typeface="+mn-ea"/>
                <a:sym typeface="+mn-lt"/>
              </a:rPr>
              <a:t> </a:t>
            </a:r>
            <a:r>
              <a:rPr kumimoji="1" lang="zh-CN" altLang="en-US" sz="4000" dirty="0">
                <a:solidFill>
                  <a:srgbClr val="44546A"/>
                </a:solidFill>
                <a:cs typeface="+mn-ea"/>
                <a:sym typeface="+mn-lt"/>
              </a:rPr>
              <a:t>互联网保险商业经营模式</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55589167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ssolve">
                                      <p:cBhvr>
                                        <p:cTn id="29" dur="500"/>
                                        <p:tgtEl>
                                          <p:spTgt spid="8"/>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ssolve">
                                      <p:cBhvr>
                                        <p:cTn id="43" dur="500"/>
                                        <p:tgtEl>
                                          <p:spTgt spid="1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dissolve">
                                      <p:cBhvr>
                                        <p:cTn id="46" dur="500"/>
                                        <p:tgtEl>
                                          <p:spTgt spid="1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ssolve">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p:bldP spid="9" grpId="0"/>
      <p:bldP spid="10" grpId="0" animBg="1"/>
      <p:bldP spid="11" grpId="0" animBg="1"/>
      <p:bldP spid="12" grpId="0"/>
      <p:bldP spid="13" grpId="0"/>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7494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 </a:t>
            </a:r>
            <a:r>
              <a:rPr kumimoji="1" lang="en-US" altLang="zh-CN" sz="2400" b="0" i="0" u="none" strike="noStrike" kern="1200" cap="none" spc="0" normalizeH="0" baseline="0" noProof="0" dirty="0">
                <a:ln>
                  <a:noFill/>
                </a:ln>
                <a:solidFill>
                  <a:srgbClr val="44546A"/>
                </a:solidFill>
                <a:effectLst/>
                <a:uLnTx/>
                <a:uFillTx/>
                <a:cs typeface="+mn-ea"/>
                <a:sym typeface="+mn-lt"/>
              </a:rPr>
              <a:t>+ </a:t>
            </a:r>
            <a:r>
              <a:rPr kumimoji="1" lang="zh-CN" altLang="en-US" sz="2400" b="0" i="0" u="none" strike="noStrike" kern="1200" cap="none" spc="0" normalizeH="0" baseline="0" noProof="0" dirty="0">
                <a:ln>
                  <a:noFill/>
                </a:ln>
                <a:solidFill>
                  <a:srgbClr val="44546A"/>
                </a:solidFill>
                <a:effectLst/>
                <a:uLnTx/>
                <a:uFillTx/>
                <a:cs typeface="+mn-ea"/>
                <a:sym typeface="+mn-lt"/>
              </a:rPr>
              <a:t>保险”</a:t>
            </a:r>
          </a:p>
        </p:txBody>
      </p:sp>
      <p:sp>
        <p:nvSpPr>
          <p:cNvPr id="34" name="AutoShape 5">
            <a:extLst>
              <a:ext uri="{FF2B5EF4-FFF2-40B4-BE49-F238E27FC236}">
                <a16:creationId xmlns:a16="http://schemas.microsoft.com/office/drawing/2014/main" id="{AC1E58BE-F481-4AE2-B629-4395518EA796}"/>
              </a:ext>
            </a:extLst>
          </p:cNvPr>
          <p:cNvSpPr/>
          <p:nvPr/>
        </p:nvSpPr>
        <p:spPr bwMode="auto">
          <a:xfrm>
            <a:off x="1219200" y="3061970"/>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35" name="Group 6">
            <a:extLst>
              <a:ext uri="{FF2B5EF4-FFF2-40B4-BE49-F238E27FC236}">
                <a16:creationId xmlns:a16="http://schemas.microsoft.com/office/drawing/2014/main" id="{5B1D6B75-B176-481F-8495-AA717704F79C}"/>
              </a:ext>
            </a:extLst>
          </p:cNvPr>
          <p:cNvGrpSpPr/>
          <p:nvPr/>
        </p:nvGrpSpPr>
        <p:grpSpPr bwMode="auto">
          <a:xfrm>
            <a:off x="1167767" y="1974166"/>
            <a:ext cx="1903728" cy="910513"/>
            <a:chOff x="0" y="0"/>
            <a:chExt cx="1591420" cy="1591420"/>
          </a:xfrm>
          <a:solidFill>
            <a:srgbClr val="44546A"/>
          </a:solidFill>
        </p:grpSpPr>
        <p:sp>
          <p:nvSpPr>
            <p:cNvPr id="36" name="AutoShape 7">
              <a:extLst>
                <a:ext uri="{FF2B5EF4-FFF2-40B4-BE49-F238E27FC236}">
                  <a16:creationId xmlns:a16="http://schemas.microsoft.com/office/drawing/2014/main" id="{B74173CC-15F5-42DF-ADC5-1BE62187DA7C}"/>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37" name="AutoShape 8">
              <a:extLst>
                <a:ext uri="{FF2B5EF4-FFF2-40B4-BE49-F238E27FC236}">
                  <a16:creationId xmlns:a16="http://schemas.microsoft.com/office/drawing/2014/main" id="{79A6C68E-8A98-4D57-AB79-388EF809C5B1}"/>
                </a:ext>
              </a:extLst>
            </p:cNvPr>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zh-CN" altLang="en-US" sz="2000" b="0" dirty="0">
                  <a:solidFill>
                    <a:schemeClr val="bg1"/>
                  </a:solidFill>
                  <a:latin typeface="+mn-lt"/>
                  <a:ea typeface="+mn-ea"/>
                  <a:cs typeface="+mn-ea"/>
                  <a:sym typeface="+mn-lt"/>
                </a:rPr>
                <a:t>渠道创新</a:t>
              </a:r>
            </a:p>
          </p:txBody>
        </p:sp>
      </p:grpSp>
      <p:sp>
        <p:nvSpPr>
          <p:cNvPr id="38" name="AutoShape 9">
            <a:extLst>
              <a:ext uri="{FF2B5EF4-FFF2-40B4-BE49-F238E27FC236}">
                <a16:creationId xmlns:a16="http://schemas.microsoft.com/office/drawing/2014/main" id="{6A8D18B2-B5BE-4F38-B805-9D30DD4F5458}"/>
              </a:ext>
            </a:extLst>
          </p:cNvPr>
          <p:cNvSpPr/>
          <p:nvPr/>
        </p:nvSpPr>
        <p:spPr bwMode="auto">
          <a:xfrm>
            <a:off x="1345242" y="3457734"/>
            <a:ext cx="2178685"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en-US" altLang="zh-CN" sz="1600" b="0" dirty="0">
                <a:latin typeface="+mn-lt"/>
                <a:ea typeface="+mn-ea"/>
                <a:cs typeface="+mn-ea"/>
                <a:sym typeface="+mn-lt"/>
              </a:rPr>
              <a:t>1. </a:t>
            </a:r>
            <a:r>
              <a:rPr lang="zh-CN" altLang="en-US" sz="1600" b="0" dirty="0">
                <a:latin typeface="+mn-lt"/>
                <a:ea typeface="+mn-ea"/>
                <a:cs typeface="+mn-ea"/>
                <a:sym typeface="+mn-lt"/>
              </a:rPr>
              <a:t>互联网保险 </a:t>
            </a:r>
            <a:r>
              <a:rPr lang="en-US" altLang="zh-CN" sz="1600" b="0" dirty="0">
                <a:latin typeface="+mn-lt"/>
                <a:ea typeface="+mn-ea"/>
                <a:cs typeface="+mn-ea"/>
                <a:sym typeface="+mn-lt"/>
              </a:rPr>
              <a:t>1.0 </a:t>
            </a:r>
            <a:r>
              <a:rPr lang="zh-CN" altLang="en-US" sz="1600" b="0" dirty="0">
                <a:latin typeface="+mn-lt"/>
                <a:ea typeface="+mn-ea"/>
                <a:cs typeface="+mn-ea"/>
                <a:sym typeface="+mn-lt"/>
              </a:rPr>
              <a:t>版本</a:t>
            </a:r>
          </a:p>
        </p:txBody>
      </p:sp>
      <p:sp>
        <p:nvSpPr>
          <p:cNvPr id="39" name="AutoShape 10">
            <a:extLst>
              <a:ext uri="{FF2B5EF4-FFF2-40B4-BE49-F238E27FC236}">
                <a16:creationId xmlns:a16="http://schemas.microsoft.com/office/drawing/2014/main" id="{15AE7569-733A-4E87-9404-137E5613C2B4}"/>
              </a:ext>
            </a:extLst>
          </p:cNvPr>
          <p:cNvSpPr/>
          <p:nvPr/>
        </p:nvSpPr>
        <p:spPr bwMode="auto">
          <a:xfrm>
            <a:off x="5153726" y="3260430"/>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40" name="Group 11">
            <a:extLst>
              <a:ext uri="{FF2B5EF4-FFF2-40B4-BE49-F238E27FC236}">
                <a16:creationId xmlns:a16="http://schemas.microsoft.com/office/drawing/2014/main" id="{C63F7107-4202-4167-B8EC-4E7F49284DD5}"/>
              </a:ext>
            </a:extLst>
          </p:cNvPr>
          <p:cNvGrpSpPr/>
          <p:nvPr/>
        </p:nvGrpSpPr>
        <p:grpSpPr bwMode="auto">
          <a:xfrm>
            <a:off x="5175518" y="4357370"/>
            <a:ext cx="1943735" cy="956945"/>
            <a:chOff x="0" y="0"/>
            <a:chExt cx="1591420" cy="1591420"/>
          </a:xfrm>
          <a:solidFill>
            <a:srgbClr val="44546A"/>
          </a:solidFill>
        </p:grpSpPr>
        <p:sp>
          <p:nvSpPr>
            <p:cNvPr id="41" name="AutoShape 12">
              <a:extLst>
                <a:ext uri="{FF2B5EF4-FFF2-40B4-BE49-F238E27FC236}">
                  <a16:creationId xmlns:a16="http://schemas.microsoft.com/office/drawing/2014/main" id="{B181AF41-33C6-4FCC-9C0F-85A08830D101}"/>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42" name="AutoShape 13">
              <a:extLst>
                <a:ext uri="{FF2B5EF4-FFF2-40B4-BE49-F238E27FC236}">
                  <a16:creationId xmlns:a16="http://schemas.microsoft.com/office/drawing/2014/main" id="{3408E486-3B5C-40B7-A873-C71853017079}"/>
                </a:ext>
              </a:extLst>
            </p:cNvPr>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产品创新</a:t>
              </a:r>
            </a:p>
          </p:txBody>
        </p:sp>
      </p:grpSp>
      <p:sp>
        <p:nvSpPr>
          <p:cNvPr id="43" name="AutoShape 14">
            <a:extLst>
              <a:ext uri="{FF2B5EF4-FFF2-40B4-BE49-F238E27FC236}">
                <a16:creationId xmlns:a16="http://schemas.microsoft.com/office/drawing/2014/main" id="{5B8FAF15-4D98-4286-8352-7FAB4DD2918C}"/>
              </a:ext>
            </a:extLst>
          </p:cNvPr>
          <p:cNvSpPr/>
          <p:nvPr/>
        </p:nvSpPr>
        <p:spPr bwMode="auto">
          <a:xfrm>
            <a:off x="5279561" y="3449455"/>
            <a:ext cx="2119942"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en-US" altLang="zh-CN" sz="1600" b="0" dirty="0">
                <a:latin typeface="+mn-lt"/>
                <a:ea typeface="+mn-ea"/>
                <a:cs typeface="+mn-ea"/>
                <a:sym typeface="+mn-lt"/>
              </a:rPr>
              <a:t>2. </a:t>
            </a:r>
            <a:r>
              <a:rPr lang="zh-CN" altLang="en-US" sz="1600" b="0" dirty="0">
                <a:latin typeface="+mn-lt"/>
                <a:ea typeface="+mn-ea"/>
                <a:cs typeface="+mn-ea"/>
                <a:sym typeface="+mn-lt"/>
              </a:rPr>
              <a:t>互联网保险 </a:t>
            </a:r>
            <a:r>
              <a:rPr lang="en-US" altLang="zh-CN" sz="1600" b="0" dirty="0">
                <a:latin typeface="+mn-lt"/>
                <a:ea typeface="+mn-ea"/>
                <a:cs typeface="+mn-ea"/>
                <a:sym typeface="+mn-lt"/>
              </a:rPr>
              <a:t>2.0 </a:t>
            </a:r>
            <a:r>
              <a:rPr lang="zh-CN" altLang="en-US" sz="1600" b="0" dirty="0">
                <a:latin typeface="+mn-lt"/>
                <a:ea typeface="+mn-ea"/>
                <a:cs typeface="+mn-ea"/>
                <a:sym typeface="+mn-lt"/>
              </a:rPr>
              <a:t>版本</a:t>
            </a:r>
          </a:p>
        </p:txBody>
      </p:sp>
      <p:sp>
        <p:nvSpPr>
          <p:cNvPr id="44" name="AutoShape 15">
            <a:extLst>
              <a:ext uri="{FF2B5EF4-FFF2-40B4-BE49-F238E27FC236}">
                <a16:creationId xmlns:a16="http://schemas.microsoft.com/office/drawing/2014/main" id="{5EA83B89-5052-4AB3-8459-D0D79C45A2E0}"/>
              </a:ext>
            </a:extLst>
          </p:cNvPr>
          <p:cNvSpPr/>
          <p:nvPr/>
        </p:nvSpPr>
        <p:spPr bwMode="auto">
          <a:xfrm>
            <a:off x="8965571" y="3099435"/>
            <a:ext cx="2250440"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45" name="Group 16">
            <a:extLst>
              <a:ext uri="{FF2B5EF4-FFF2-40B4-BE49-F238E27FC236}">
                <a16:creationId xmlns:a16="http://schemas.microsoft.com/office/drawing/2014/main" id="{D749AAA0-8B02-48E8-B9B6-C53FA1DFC020}"/>
              </a:ext>
            </a:extLst>
          </p:cNvPr>
          <p:cNvGrpSpPr/>
          <p:nvPr/>
        </p:nvGrpSpPr>
        <p:grpSpPr bwMode="auto">
          <a:xfrm>
            <a:off x="8869686" y="1974215"/>
            <a:ext cx="2045970" cy="903605"/>
            <a:chOff x="0" y="0"/>
            <a:chExt cx="1591420" cy="1591420"/>
          </a:xfrm>
          <a:solidFill>
            <a:srgbClr val="44546A"/>
          </a:solidFill>
        </p:grpSpPr>
        <p:sp>
          <p:nvSpPr>
            <p:cNvPr id="46" name="AutoShape 17">
              <a:extLst>
                <a:ext uri="{FF2B5EF4-FFF2-40B4-BE49-F238E27FC236}">
                  <a16:creationId xmlns:a16="http://schemas.microsoft.com/office/drawing/2014/main" id="{0301FF06-401D-493A-B5D8-D7F1A19AD63A}"/>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78" name="AutoShape 18">
              <a:extLst>
                <a:ext uri="{FF2B5EF4-FFF2-40B4-BE49-F238E27FC236}">
                  <a16:creationId xmlns:a16="http://schemas.microsoft.com/office/drawing/2014/main" id="{FDD44F6C-1550-4A23-973C-E13D6F03776F}"/>
                </a:ext>
              </a:extLst>
            </p:cNvPr>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商业模式创新</a:t>
              </a:r>
            </a:p>
          </p:txBody>
        </p:sp>
      </p:grpSp>
      <p:sp>
        <p:nvSpPr>
          <p:cNvPr id="79" name="AutoShape 19">
            <a:extLst>
              <a:ext uri="{FF2B5EF4-FFF2-40B4-BE49-F238E27FC236}">
                <a16:creationId xmlns:a16="http://schemas.microsoft.com/office/drawing/2014/main" id="{AC07286E-14F9-47BA-AD1D-A4E76E3C7614}"/>
              </a:ext>
            </a:extLst>
          </p:cNvPr>
          <p:cNvSpPr/>
          <p:nvPr/>
        </p:nvSpPr>
        <p:spPr bwMode="auto">
          <a:xfrm>
            <a:off x="9117443" y="3471841"/>
            <a:ext cx="2124594"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en-US" altLang="zh-CN" sz="1600" b="0" dirty="0">
                <a:latin typeface="+mn-lt"/>
                <a:ea typeface="+mn-ea"/>
                <a:cs typeface="+mn-ea"/>
                <a:sym typeface="+mn-lt"/>
              </a:rPr>
              <a:t>3. </a:t>
            </a:r>
            <a:r>
              <a:rPr lang="zh-CN" altLang="en-US" sz="1600" b="0" dirty="0">
                <a:latin typeface="+mn-lt"/>
                <a:ea typeface="+mn-ea"/>
                <a:cs typeface="+mn-ea"/>
                <a:sym typeface="+mn-lt"/>
              </a:rPr>
              <a:t>互联网保险 </a:t>
            </a:r>
            <a:r>
              <a:rPr lang="en-US" altLang="zh-CN" sz="1600" b="0" dirty="0">
                <a:latin typeface="+mn-lt"/>
                <a:ea typeface="+mn-ea"/>
                <a:cs typeface="+mn-ea"/>
                <a:sym typeface="+mn-lt"/>
              </a:rPr>
              <a:t>3.0 </a:t>
            </a:r>
            <a:r>
              <a:rPr lang="zh-CN" altLang="en-US" sz="1600" b="0" dirty="0">
                <a:latin typeface="+mn-lt"/>
                <a:ea typeface="+mn-ea"/>
                <a:cs typeface="+mn-ea"/>
                <a:sym typeface="+mn-lt"/>
              </a:rPr>
              <a:t>版本</a:t>
            </a:r>
          </a:p>
        </p:txBody>
      </p:sp>
      <p:sp>
        <p:nvSpPr>
          <p:cNvPr id="85" name="AutoShape 25">
            <a:extLst>
              <a:ext uri="{FF2B5EF4-FFF2-40B4-BE49-F238E27FC236}">
                <a16:creationId xmlns:a16="http://schemas.microsoft.com/office/drawing/2014/main" id="{D4014B80-8C8C-4CE4-AB24-A81EEFFAFBBB}"/>
              </a:ext>
            </a:extLst>
          </p:cNvPr>
          <p:cNvSpPr/>
          <p:nvPr/>
        </p:nvSpPr>
        <p:spPr bwMode="auto">
          <a:xfrm>
            <a:off x="1219200" y="4144010"/>
            <a:ext cx="2362835" cy="22159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1800" b="0" dirty="0">
                <a:solidFill>
                  <a:srgbClr val="44546A"/>
                </a:solidFill>
                <a:latin typeface="+mn-lt"/>
                <a:ea typeface="+mn-ea"/>
                <a:cs typeface="+mn-ea"/>
                <a:sym typeface="+mn-lt"/>
              </a:rPr>
              <a:t>互联网渠道创新有助于缓解传统营销增长空间有限、成本高等困境。该阶段将互联网保险作为一个渠道，保险产品本质没有发生变化，还是保险公司自有的官网销售平台模式。</a:t>
            </a:r>
          </a:p>
        </p:txBody>
      </p:sp>
      <p:sp>
        <p:nvSpPr>
          <p:cNvPr id="87" name="AutoShape 27">
            <a:extLst>
              <a:ext uri="{FF2B5EF4-FFF2-40B4-BE49-F238E27FC236}">
                <a16:creationId xmlns:a16="http://schemas.microsoft.com/office/drawing/2014/main" id="{FE424890-8131-45FC-8731-45782961CC40}"/>
              </a:ext>
            </a:extLst>
          </p:cNvPr>
          <p:cNvSpPr/>
          <p:nvPr/>
        </p:nvSpPr>
        <p:spPr bwMode="auto">
          <a:xfrm>
            <a:off x="4381454" y="1708947"/>
            <a:ext cx="3784698" cy="1384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en-US" altLang="zh-CN" sz="1800" b="0" dirty="0">
                <a:solidFill>
                  <a:srgbClr val="44546A"/>
                </a:solidFill>
                <a:latin typeface="+mn-lt"/>
                <a:ea typeface="+mn-ea"/>
                <a:cs typeface="+mn-ea"/>
                <a:sym typeface="+mn-lt"/>
              </a:rPr>
              <a:t>2.0 </a:t>
            </a:r>
            <a:r>
              <a:rPr lang="zh-CN" altLang="en-US" sz="1800" b="0" dirty="0">
                <a:solidFill>
                  <a:srgbClr val="44546A"/>
                </a:solidFill>
                <a:latin typeface="+mn-lt"/>
                <a:ea typeface="+mn-ea"/>
                <a:cs typeface="+mn-ea"/>
                <a:sym typeface="+mn-lt"/>
              </a:rPr>
              <a:t>阶段是基于互联网、大数据、人工智能、区块链等技术的一些创新型产品，围绕互联网的特性和消费者的行为习惯进行创新，吸引用户量，其特征主要是碎片化、分散化和平民化。</a:t>
            </a:r>
          </a:p>
        </p:txBody>
      </p:sp>
      <p:sp>
        <p:nvSpPr>
          <p:cNvPr id="89" name="AutoShape 29">
            <a:extLst>
              <a:ext uri="{FF2B5EF4-FFF2-40B4-BE49-F238E27FC236}">
                <a16:creationId xmlns:a16="http://schemas.microsoft.com/office/drawing/2014/main" id="{E050CBF0-B2A3-435F-8456-C5872B830B97}"/>
              </a:ext>
            </a:extLst>
          </p:cNvPr>
          <p:cNvSpPr/>
          <p:nvPr/>
        </p:nvSpPr>
        <p:spPr bwMode="auto">
          <a:xfrm>
            <a:off x="8748022" y="4138276"/>
            <a:ext cx="2863436" cy="19389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en-US" altLang="zh-CN" sz="1800" b="0" dirty="0">
                <a:solidFill>
                  <a:srgbClr val="44546A"/>
                </a:solidFill>
                <a:latin typeface="+mn-lt"/>
                <a:ea typeface="+mn-ea"/>
                <a:cs typeface="+mn-ea"/>
                <a:sym typeface="+mn-lt"/>
              </a:rPr>
              <a:t>3.0 </a:t>
            </a:r>
            <a:r>
              <a:rPr lang="zh-CN" altLang="en-US" sz="1800" b="0" dirty="0">
                <a:solidFill>
                  <a:srgbClr val="44546A"/>
                </a:solidFill>
                <a:latin typeface="+mn-lt"/>
                <a:ea typeface="+mn-ea"/>
                <a:cs typeface="+mn-ea"/>
                <a:sym typeface="+mn-lt"/>
              </a:rPr>
              <a:t>阶段是针对保险的商业模式进行全新的变革，通过构建生态圈，既可以建立竞争优势，又可以深耕保险领域，通过产品优势压缩渠道成本，使整个保险业的商业模式迈上全新台阶。</a:t>
            </a:r>
          </a:p>
        </p:txBody>
      </p:sp>
      <p:pic>
        <p:nvPicPr>
          <p:cNvPr id="3" name="图片 2" descr="图表, 旭日形&#10;&#10;描述已自动生成">
            <a:extLst>
              <a:ext uri="{FF2B5EF4-FFF2-40B4-BE49-F238E27FC236}">
                <a16:creationId xmlns:a16="http://schemas.microsoft.com/office/drawing/2014/main" id="{449AD27B-0EC4-0A29-8761-E0E4FE844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5B4C6E4-E4C4-A29D-2187-5F426CC953CA}"/>
              </a:ext>
            </a:extLst>
          </p:cNvPr>
          <p:cNvSpPr txBox="1"/>
          <p:nvPr/>
        </p:nvSpPr>
        <p:spPr>
          <a:xfrm>
            <a:off x="2528356" y="799267"/>
            <a:ext cx="7135287" cy="707886"/>
          </a:xfrm>
          <a:prstGeom prst="rect">
            <a:avLst/>
          </a:prstGeom>
          <a:noFill/>
        </p:spPr>
        <p:txBody>
          <a:bodyPr wrap="none" rtlCol="0">
            <a:spAutoFit/>
          </a:bodyPr>
          <a:lstStyle/>
          <a:p>
            <a:pPr lvl="0">
              <a:defRPr/>
            </a:pPr>
            <a:r>
              <a:rPr kumimoji="1" lang="zh-CN" altLang="en-US" sz="4000" dirty="0">
                <a:solidFill>
                  <a:srgbClr val="44546A"/>
                </a:solidFill>
                <a:cs typeface="+mn-ea"/>
                <a:sym typeface="+mn-lt"/>
              </a:rPr>
              <a:t>“互联网 </a:t>
            </a:r>
            <a:r>
              <a:rPr kumimoji="1" lang="en-US" altLang="zh-CN" sz="4000" dirty="0">
                <a:solidFill>
                  <a:srgbClr val="44546A"/>
                </a:solidFill>
                <a:cs typeface="+mn-ea"/>
                <a:sym typeface="+mn-lt"/>
              </a:rPr>
              <a:t>+ </a:t>
            </a:r>
            <a:r>
              <a:rPr kumimoji="1" lang="zh-CN" altLang="en-US" sz="4000" dirty="0">
                <a:solidFill>
                  <a:srgbClr val="44546A"/>
                </a:solidFill>
                <a:cs typeface="+mn-ea"/>
                <a:sym typeface="+mn-lt"/>
              </a:rPr>
              <a:t>保险”的 </a:t>
            </a:r>
            <a:r>
              <a:rPr kumimoji="1" lang="en-US" altLang="zh-CN" sz="4000" dirty="0">
                <a:solidFill>
                  <a:srgbClr val="44546A"/>
                </a:solidFill>
                <a:cs typeface="+mn-ea"/>
                <a:sym typeface="+mn-lt"/>
              </a:rPr>
              <a:t>3.0 </a:t>
            </a:r>
            <a:r>
              <a:rPr kumimoji="1" lang="zh-CN" altLang="en-US" sz="4000" dirty="0">
                <a:solidFill>
                  <a:srgbClr val="44546A"/>
                </a:solidFill>
                <a:cs typeface="+mn-ea"/>
                <a:sym typeface="+mn-lt"/>
              </a:rPr>
              <a:t>进化</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21647107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p:cTn id="23" dur="500" fill="hold"/>
                                        <p:tgtEl>
                                          <p:spTgt spid="85"/>
                                        </p:tgtEl>
                                        <p:attrNameLst>
                                          <p:attrName>ppt_w</p:attrName>
                                        </p:attrNameLst>
                                      </p:cBhvr>
                                      <p:tavLst>
                                        <p:tav tm="0">
                                          <p:val>
                                            <p:fltVal val="0"/>
                                          </p:val>
                                        </p:tav>
                                        <p:tav tm="100000">
                                          <p:val>
                                            <p:strVal val="#ppt_w"/>
                                          </p:val>
                                        </p:tav>
                                      </p:tavLst>
                                    </p:anim>
                                    <p:anim calcmode="lin" valueType="num">
                                      <p:cBhvr>
                                        <p:cTn id="24" dur="500" fill="hold"/>
                                        <p:tgtEl>
                                          <p:spTgt spid="85"/>
                                        </p:tgtEl>
                                        <p:attrNameLst>
                                          <p:attrName>ppt_h</p:attrName>
                                        </p:attrNameLst>
                                      </p:cBhvr>
                                      <p:tavLst>
                                        <p:tav tm="0">
                                          <p:val>
                                            <p:fltVal val="0"/>
                                          </p:val>
                                        </p:tav>
                                        <p:tav tm="100000">
                                          <p:val>
                                            <p:strVal val="#ppt_h"/>
                                          </p:val>
                                        </p:tav>
                                      </p:tavLst>
                                    </p:anim>
                                    <p:animEffect transition="in" filter="fade">
                                      <p:cBhvr>
                                        <p:cTn id="25" dur="500"/>
                                        <p:tgtEl>
                                          <p:spTgt spid="8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500"/>
                            </p:stCondLst>
                            <p:childTnLst>
                              <p:par>
                                <p:cTn id="44" presetID="53" presetClass="entr" presetSubtype="16" fill="hold" grpId="0" nodeType="afterEffect">
                                  <p:stCondLst>
                                    <p:cond delay="0"/>
                                  </p:stCondLst>
                                  <p:childTnLst>
                                    <p:set>
                                      <p:cBhvr>
                                        <p:cTn id="45" dur="1" fill="hold">
                                          <p:stCondLst>
                                            <p:cond delay="0"/>
                                          </p:stCondLst>
                                        </p:cTn>
                                        <p:tgtEl>
                                          <p:spTgt spid="87"/>
                                        </p:tgtEl>
                                        <p:attrNameLst>
                                          <p:attrName>style.visibility</p:attrName>
                                        </p:attrNameLst>
                                      </p:cBhvr>
                                      <p:to>
                                        <p:strVal val="visible"/>
                                      </p:to>
                                    </p:set>
                                    <p:anim calcmode="lin" valueType="num">
                                      <p:cBhvr>
                                        <p:cTn id="46" dur="500" fill="hold"/>
                                        <p:tgtEl>
                                          <p:spTgt spid="87"/>
                                        </p:tgtEl>
                                        <p:attrNameLst>
                                          <p:attrName>ppt_w</p:attrName>
                                        </p:attrNameLst>
                                      </p:cBhvr>
                                      <p:tavLst>
                                        <p:tav tm="0">
                                          <p:val>
                                            <p:fltVal val="0"/>
                                          </p:val>
                                        </p:tav>
                                        <p:tav tm="100000">
                                          <p:val>
                                            <p:strVal val="#ppt_w"/>
                                          </p:val>
                                        </p:tav>
                                      </p:tavLst>
                                    </p:anim>
                                    <p:anim calcmode="lin" valueType="num">
                                      <p:cBhvr>
                                        <p:cTn id="47" dur="500" fill="hold"/>
                                        <p:tgtEl>
                                          <p:spTgt spid="87"/>
                                        </p:tgtEl>
                                        <p:attrNameLst>
                                          <p:attrName>ppt_h</p:attrName>
                                        </p:attrNameLst>
                                      </p:cBhvr>
                                      <p:tavLst>
                                        <p:tav tm="0">
                                          <p:val>
                                            <p:fltVal val="0"/>
                                          </p:val>
                                        </p:tav>
                                        <p:tav tm="100000">
                                          <p:val>
                                            <p:strVal val="#ppt_h"/>
                                          </p:val>
                                        </p:tav>
                                      </p:tavLst>
                                    </p:anim>
                                    <p:animEffect transition="in" filter="fade">
                                      <p:cBhvr>
                                        <p:cTn id="48" dur="500"/>
                                        <p:tgtEl>
                                          <p:spTgt spid="8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p:cTn id="58" dur="500" fill="hold"/>
                                        <p:tgtEl>
                                          <p:spTgt spid="44"/>
                                        </p:tgtEl>
                                        <p:attrNameLst>
                                          <p:attrName>ppt_w</p:attrName>
                                        </p:attrNameLst>
                                      </p:cBhvr>
                                      <p:tavLst>
                                        <p:tav tm="0">
                                          <p:val>
                                            <p:fltVal val="0"/>
                                          </p:val>
                                        </p:tav>
                                        <p:tav tm="100000">
                                          <p:val>
                                            <p:strVal val="#ppt_w"/>
                                          </p:val>
                                        </p:tav>
                                      </p:tavLst>
                                    </p:anim>
                                    <p:anim calcmode="lin" valueType="num">
                                      <p:cBhvr>
                                        <p:cTn id="59" dur="500" fill="hold"/>
                                        <p:tgtEl>
                                          <p:spTgt spid="44"/>
                                        </p:tgtEl>
                                        <p:attrNameLst>
                                          <p:attrName>ppt_h</p:attrName>
                                        </p:attrNameLst>
                                      </p:cBhvr>
                                      <p:tavLst>
                                        <p:tav tm="0">
                                          <p:val>
                                            <p:fltVal val="0"/>
                                          </p:val>
                                        </p:tav>
                                        <p:tav tm="100000">
                                          <p:val>
                                            <p:strVal val="#ppt_h"/>
                                          </p:val>
                                        </p:tav>
                                      </p:tavLst>
                                    </p:anim>
                                    <p:animEffect transition="in" filter="fade">
                                      <p:cBhvr>
                                        <p:cTn id="60" dur="500"/>
                                        <p:tgtEl>
                                          <p:spTgt spid="44"/>
                                        </p:tgtEl>
                                      </p:cBhvr>
                                    </p:animEffect>
                                  </p:childTnLst>
                                </p:cTn>
                              </p:par>
                              <p:par>
                                <p:cTn id="61" presetID="53" presetClass="entr" presetSubtype="16"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9"/>
                                        </p:tgtEl>
                                        <p:attrNameLst>
                                          <p:attrName>style.visibility</p:attrName>
                                        </p:attrNameLst>
                                      </p:cBhvr>
                                      <p:to>
                                        <p:strVal val="visible"/>
                                      </p:to>
                                    </p:set>
                                    <p:anim calcmode="lin" valueType="num">
                                      <p:cBhvr>
                                        <p:cTn id="68" dur="500" fill="hold"/>
                                        <p:tgtEl>
                                          <p:spTgt spid="79"/>
                                        </p:tgtEl>
                                        <p:attrNameLst>
                                          <p:attrName>ppt_w</p:attrName>
                                        </p:attrNameLst>
                                      </p:cBhvr>
                                      <p:tavLst>
                                        <p:tav tm="0">
                                          <p:val>
                                            <p:fltVal val="0"/>
                                          </p:val>
                                        </p:tav>
                                        <p:tav tm="100000">
                                          <p:val>
                                            <p:strVal val="#ppt_w"/>
                                          </p:val>
                                        </p:tav>
                                      </p:tavLst>
                                    </p:anim>
                                    <p:anim calcmode="lin" valueType="num">
                                      <p:cBhvr>
                                        <p:cTn id="69" dur="500" fill="hold"/>
                                        <p:tgtEl>
                                          <p:spTgt spid="79"/>
                                        </p:tgtEl>
                                        <p:attrNameLst>
                                          <p:attrName>ppt_h</p:attrName>
                                        </p:attrNameLst>
                                      </p:cBhvr>
                                      <p:tavLst>
                                        <p:tav tm="0">
                                          <p:val>
                                            <p:fltVal val="0"/>
                                          </p:val>
                                        </p:tav>
                                        <p:tav tm="100000">
                                          <p:val>
                                            <p:strVal val="#ppt_h"/>
                                          </p:val>
                                        </p:tav>
                                      </p:tavLst>
                                    </p:anim>
                                    <p:animEffect transition="in" filter="fade">
                                      <p:cBhvr>
                                        <p:cTn id="70" dur="500"/>
                                        <p:tgtEl>
                                          <p:spTgt spid="79"/>
                                        </p:tgtEl>
                                      </p:cBhvr>
                                    </p:animEffect>
                                  </p:childTnLst>
                                </p:cTn>
                              </p:par>
                            </p:childTnLst>
                          </p:cTn>
                        </p:par>
                        <p:par>
                          <p:cTn id="71" fill="hold">
                            <p:stCondLst>
                              <p:cond delay="500"/>
                            </p:stCondLst>
                            <p:childTnLst>
                              <p:par>
                                <p:cTn id="72" presetID="53" presetClass="entr" presetSubtype="16" fill="hold" grpId="0" nodeType="afterEffect">
                                  <p:stCondLst>
                                    <p:cond delay="0"/>
                                  </p:stCondLst>
                                  <p:childTnLst>
                                    <p:set>
                                      <p:cBhvr>
                                        <p:cTn id="73" dur="1" fill="hold">
                                          <p:stCondLst>
                                            <p:cond delay="0"/>
                                          </p:stCondLst>
                                        </p:cTn>
                                        <p:tgtEl>
                                          <p:spTgt spid="89"/>
                                        </p:tgtEl>
                                        <p:attrNameLst>
                                          <p:attrName>style.visibility</p:attrName>
                                        </p:attrNameLst>
                                      </p:cBhvr>
                                      <p:to>
                                        <p:strVal val="visible"/>
                                      </p:to>
                                    </p:set>
                                    <p:anim calcmode="lin" valueType="num">
                                      <p:cBhvr>
                                        <p:cTn id="74" dur="500" fill="hold"/>
                                        <p:tgtEl>
                                          <p:spTgt spid="89"/>
                                        </p:tgtEl>
                                        <p:attrNameLst>
                                          <p:attrName>ppt_w</p:attrName>
                                        </p:attrNameLst>
                                      </p:cBhvr>
                                      <p:tavLst>
                                        <p:tav tm="0">
                                          <p:val>
                                            <p:fltVal val="0"/>
                                          </p:val>
                                        </p:tav>
                                        <p:tav tm="100000">
                                          <p:val>
                                            <p:strVal val="#ppt_w"/>
                                          </p:val>
                                        </p:tav>
                                      </p:tavLst>
                                    </p:anim>
                                    <p:anim calcmode="lin" valueType="num">
                                      <p:cBhvr>
                                        <p:cTn id="75" dur="500" fill="hold"/>
                                        <p:tgtEl>
                                          <p:spTgt spid="89"/>
                                        </p:tgtEl>
                                        <p:attrNameLst>
                                          <p:attrName>ppt_h</p:attrName>
                                        </p:attrNameLst>
                                      </p:cBhvr>
                                      <p:tavLst>
                                        <p:tav tm="0">
                                          <p:val>
                                            <p:fltVal val="0"/>
                                          </p:val>
                                        </p:tav>
                                        <p:tav tm="100000">
                                          <p:val>
                                            <p:strVal val="#ppt_h"/>
                                          </p:val>
                                        </p:tav>
                                      </p:tavLst>
                                    </p:anim>
                                    <p:animEffect transition="in" filter="fade">
                                      <p:cBhvr>
                                        <p:cTn id="7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8" grpId="0" animBg="1"/>
      <p:bldP spid="38" grpId="1" animBg="1"/>
      <p:bldP spid="39" grpId="0" animBg="1"/>
      <p:bldP spid="39" grpId="1" animBg="1"/>
      <p:bldP spid="43" grpId="0" animBg="1"/>
      <p:bldP spid="43" grpId="1" animBg="1"/>
      <p:bldP spid="44" grpId="0" animBg="1"/>
      <p:bldP spid="44" grpId="1" animBg="1"/>
      <p:bldP spid="79" grpId="0" animBg="1"/>
      <p:bldP spid="79" grpId="1" animBg="1"/>
      <p:bldP spid="85" grpId="0"/>
      <p:bldP spid="85" grpId="1"/>
      <p:bldP spid="87" grpId="0"/>
      <p:bldP spid="87" grpId="1"/>
      <p:bldP spid="89" grpId="0"/>
      <p:bldP spid="89" grpId="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1415772"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p>
        </p:txBody>
      </p:sp>
      <p:sp>
        <p:nvSpPr>
          <p:cNvPr id="4" name="文本框 3">
            <a:extLst>
              <a:ext uri="{FF2B5EF4-FFF2-40B4-BE49-F238E27FC236}">
                <a16:creationId xmlns:a16="http://schemas.microsoft.com/office/drawing/2014/main" id="{0998A19B-61FF-9740-BBF1-181AC509CA3D}"/>
              </a:ext>
            </a:extLst>
          </p:cNvPr>
          <p:cNvSpPr txBox="1"/>
          <p:nvPr/>
        </p:nvSpPr>
        <p:spPr>
          <a:xfrm>
            <a:off x="8167021" y="2644169"/>
            <a:ext cx="1415772"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p>
        </p:txBody>
      </p:sp>
      <p:sp>
        <p:nvSpPr>
          <p:cNvPr id="5" name="文本框 4">
            <a:extLst>
              <a:ext uri="{FF2B5EF4-FFF2-40B4-BE49-F238E27FC236}">
                <a16:creationId xmlns:a16="http://schemas.microsoft.com/office/drawing/2014/main" id="{C872FFCF-66FB-AF45-82B1-8502CA44FF4E}"/>
              </a:ext>
            </a:extLst>
          </p:cNvPr>
          <p:cNvSpPr txBox="1"/>
          <p:nvPr/>
        </p:nvSpPr>
        <p:spPr>
          <a:xfrm>
            <a:off x="7343334" y="4006001"/>
            <a:ext cx="298891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THANK YOU</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1D2F8C82-91F0-5946-84A6-E0C5D277D461}"/>
              </a:ext>
            </a:extLst>
          </p:cNvPr>
          <p:cNvSpPr txBox="1"/>
          <p:nvPr/>
        </p:nvSpPr>
        <p:spPr>
          <a:xfrm>
            <a:off x="2236450" y="3537651"/>
            <a:ext cx="324970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44546A"/>
                </a:solidFill>
                <a:effectLst/>
                <a:uLnTx/>
                <a:uFillTx/>
                <a:cs typeface="+mn-ea"/>
                <a:sym typeface="+mn-lt"/>
              </a:rPr>
              <a:t>第五章</a:t>
            </a: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片 6" descr="图表, 旭日形&#10;&#10;描述已自动生成">
            <a:extLst>
              <a:ext uri="{FF2B5EF4-FFF2-40B4-BE49-F238E27FC236}">
                <a16:creationId xmlns:a16="http://schemas.microsoft.com/office/drawing/2014/main" id="{147CA528-B753-F8DC-5F03-5655BF0D6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2" name="矩形 11">
            <a:extLst>
              <a:ext uri="{FF2B5EF4-FFF2-40B4-BE49-F238E27FC236}">
                <a16:creationId xmlns:a16="http://schemas.microsoft.com/office/drawing/2014/main" id="{1644F762-63CD-E2B6-045A-9F17BE770DCE}"/>
              </a:ext>
            </a:extLst>
          </p:cNvPr>
          <p:cNvSpPr/>
          <p:nvPr/>
        </p:nvSpPr>
        <p:spPr>
          <a:xfrm>
            <a:off x="1129026" y="2576700"/>
            <a:ext cx="5032147" cy="923330"/>
          </a:xfrm>
          <a:prstGeom prst="rect">
            <a:avLst/>
          </a:prstGeom>
          <a:noFill/>
        </p:spPr>
        <p:txBody>
          <a:bodyPr wrap="none" lIns="91440" tIns="45720" rIns="91440" bIns="45720">
            <a:spAutoFit/>
          </a:bodyPr>
          <a:lstStyle/>
          <a:p>
            <a:pPr algn="ctr"/>
            <a:r>
              <a:rPr kumimoji="1" lang="zh-CN" altLang="en-US" sz="5400" b="1" i="0" u="none" strike="noStrike" kern="1200" normalizeH="0" baseline="0" noProof="0"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uLnTx/>
                <a:uFillTx/>
                <a:cs typeface="+mn-ea"/>
                <a:sym typeface="+mn-lt"/>
              </a:rPr>
              <a:t>保险的互联网化</a:t>
            </a:r>
            <a:endParaRPr lang="zh-CN" altLang="en-US" sz="5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extLst>
      <p:ext uri="{BB962C8B-B14F-4D97-AF65-F5344CB8AC3E}">
        <p14:creationId xmlns:p14="http://schemas.microsoft.com/office/powerpoint/2010/main" val="26533960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dissolve">
                                      <p:cBhvr>
                                        <p:cTn id="28" dur="500"/>
                                        <p:tgtEl>
                                          <p:spTgt spid="3"/>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par>
                                <p:cTn id="32" presetID="3" presetClass="entr" presetSubtype="1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0" grpId="0" animBg="1"/>
      <p:bldP spid="11" grpId="0" animBg="1"/>
      <p:bldP spid="20" grpId="0"/>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dirty="0">
                <a:ln>
                  <a:noFill/>
                </a:ln>
                <a:solidFill>
                  <a:prstClr val="white"/>
                </a:solidFill>
                <a:effectLst/>
                <a:uLnTx/>
                <a:uFillTx/>
                <a:cs typeface="+mn-ea"/>
                <a:sym typeface="+mn-lt"/>
              </a:rPr>
              <a:t>CON</a:t>
            </a:r>
            <a:r>
              <a:rPr kumimoji="1" lang="en-US" altLang="zh-CN" sz="2000" b="0" i="0" u="none" strike="noStrike" kern="1200" cap="none" spc="0" normalizeH="0" baseline="0" noProof="0" dirty="0">
                <a:ln>
                  <a:noFill/>
                </a:ln>
                <a:solidFill>
                  <a:srgbClr val="44546A"/>
                </a:solidFill>
                <a:effectLst/>
                <a:uLnTx/>
                <a:uFillTx/>
                <a:cs typeface="+mn-ea"/>
                <a:sym typeface="+mn-lt"/>
              </a:rPr>
              <a:t>TENTS</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5746553" y="205701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5746552" y="314125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5746551" y="422550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6674136" y="1995455"/>
            <a:ext cx="1313180"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400" b="0" i="0" u="none" strike="noStrike" kern="1200" cap="none" spc="0" normalizeH="0" baseline="0" noProof="0" dirty="0">
                <a:ln>
                  <a:noFill/>
                </a:ln>
                <a:solidFill>
                  <a:srgbClr val="44546A"/>
                </a:solidFill>
                <a:effectLst/>
                <a:uLnTx/>
                <a:uFillTx/>
                <a:cs typeface="+mn-ea"/>
                <a:sym typeface="+mn-lt"/>
              </a:rPr>
              <a:t>保险</a:t>
            </a:r>
            <a:endParaRPr kumimoji="1" lang="en-US" altLang="zh-CN" sz="4400" b="0" i="0" u="none" strike="noStrike" kern="1200" cap="none" spc="0" normalizeH="0" baseline="0" noProof="0" dirty="0">
              <a:ln>
                <a:noFill/>
              </a:ln>
              <a:solidFill>
                <a:srgbClr val="44546A"/>
              </a:solidFill>
              <a:effectLst/>
              <a:uLnTx/>
              <a:uFillTx/>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6674136" y="3108857"/>
            <a:ext cx="5262979"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400" b="0" i="0" u="none" strike="noStrike" kern="1200" cap="none" spc="0" normalizeH="0" baseline="0" noProof="0" dirty="0">
                <a:ln>
                  <a:noFill/>
                </a:ln>
                <a:solidFill>
                  <a:srgbClr val="44546A"/>
                </a:solidFill>
                <a:effectLst/>
                <a:uLnTx/>
                <a:uFillTx/>
                <a:cs typeface="+mn-ea"/>
                <a:sym typeface="+mn-lt"/>
              </a:rPr>
              <a:t>保险业的电子化创新</a:t>
            </a:r>
          </a:p>
        </p:txBody>
      </p:sp>
      <p:sp>
        <p:nvSpPr>
          <p:cNvPr id="19" name="文本框 18">
            <a:extLst>
              <a:ext uri="{FF2B5EF4-FFF2-40B4-BE49-F238E27FC236}">
                <a16:creationId xmlns:a16="http://schemas.microsoft.com/office/drawing/2014/main" id="{7487F79B-6B61-9D4A-B9B1-C4F2FB22CC20}"/>
              </a:ext>
            </a:extLst>
          </p:cNvPr>
          <p:cNvSpPr txBox="1"/>
          <p:nvPr/>
        </p:nvSpPr>
        <p:spPr>
          <a:xfrm>
            <a:off x="6674136" y="4222259"/>
            <a:ext cx="3424335"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400" b="0" i="0" u="none" strike="noStrike" kern="1200" cap="none" spc="0" normalizeH="0" baseline="0" noProof="0" dirty="0">
                <a:ln>
                  <a:noFill/>
                </a:ln>
                <a:solidFill>
                  <a:srgbClr val="44546A"/>
                </a:solidFill>
                <a:effectLst/>
                <a:uLnTx/>
                <a:uFillTx/>
                <a:cs typeface="+mn-ea"/>
                <a:sym typeface="+mn-lt"/>
              </a:rPr>
              <a:t>互联网</a:t>
            </a:r>
            <a:r>
              <a:rPr kumimoji="1" lang="en-US" altLang="zh-CN" sz="4400" b="0" i="0" u="none" strike="noStrike" kern="1200" cap="none" spc="0" normalizeH="0" baseline="0" noProof="0" dirty="0">
                <a:ln>
                  <a:noFill/>
                </a:ln>
                <a:solidFill>
                  <a:srgbClr val="44546A"/>
                </a:solidFill>
                <a:effectLst/>
                <a:uLnTx/>
                <a:uFillTx/>
                <a:cs typeface="+mn-ea"/>
                <a:sym typeface="+mn-lt"/>
              </a:rPr>
              <a:t>+</a:t>
            </a:r>
            <a:r>
              <a:rPr kumimoji="1" lang="zh-CN" altLang="en-US" sz="4400" b="0" i="0" u="none" strike="noStrike" kern="1200" cap="none" spc="0" normalizeH="0" baseline="0" noProof="0" dirty="0">
                <a:ln>
                  <a:noFill/>
                </a:ln>
                <a:solidFill>
                  <a:srgbClr val="44546A"/>
                </a:solidFill>
                <a:effectLst/>
                <a:uLnTx/>
                <a:uFillTx/>
                <a:cs typeface="+mn-ea"/>
                <a:sym typeface="+mn-lt"/>
              </a:rPr>
              <a:t>保险</a:t>
            </a: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2073581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5157281" y="2875002"/>
            <a:ext cx="1877437"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6600" b="0" i="0" u="none" strike="noStrike" kern="1200" cap="none" spc="0" normalizeH="0" baseline="0" noProof="0" dirty="0">
                <a:ln>
                  <a:noFill/>
                </a:ln>
                <a:solidFill>
                  <a:srgbClr val="44546A"/>
                </a:solidFill>
                <a:effectLst/>
                <a:uLnTx/>
                <a:uFillTx/>
                <a:cs typeface="+mn-ea"/>
                <a:sym typeface="+mn-lt"/>
              </a:rPr>
              <a:t>保险</a:t>
            </a: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9" name="文本框 8">
            <a:extLst>
              <a:ext uri="{FF2B5EF4-FFF2-40B4-BE49-F238E27FC236}">
                <a16:creationId xmlns:a16="http://schemas.microsoft.com/office/drawing/2014/main" id="{9DA89995-E946-823D-79B4-7CFB5D0364B4}"/>
              </a:ext>
            </a:extLst>
          </p:cNvPr>
          <p:cNvSpPr txBox="1"/>
          <p:nvPr/>
        </p:nvSpPr>
        <p:spPr>
          <a:xfrm>
            <a:off x="4401040" y="4274444"/>
            <a:ext cx="3389918" cy="1422954"/>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保险的概念、职能与本质</a:t>
            </a:r>
            <a:endParaRPr kumimoji="0" lang="en-US"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dirty="0">
                <a:solidFill>
                  <a:prstClr val="black">
                    <a:lumMod val="50000"/>
                    <a:lumOff val="50000"/>
                  </a:prstClr>
                </a:solidFill>
                <a:cs typeface="+mn-ea"/>
                <a:sym typeface="+mn-lt"/>
              </a:rPr>
              <a:t>保险与精算师</a:t>
            </a:r>
            <a:endParaRPr lang="en-US" altLang="zh-CN" sz="2000" dirty="0">
              <a:solidFill>
                <a:prstClr val="black">
                  <a:lumMod val="50000"/>
                  <a:lumOff val="50000"/>
                </a:prstClr>
              </a:solidFill>
              <a:cs typeface="+mn-ea"/>
              <a:sym typeface="+mn-lt"/>
            </a:endParaRPr>
          </a:p>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保险的一般特征</a:t>
            </a:r>
            <a:endParaRPr kumimoji="0" lang="en"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148042455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a:t>
            </a:r>
          </a:p>
        </p:txBody>
      </p:sp>
      <p:sp>
        <p:nvSpPr>
          <p:cNvPr id="3" name="矩形 2">
            <a:extLst>
              <a:ext uri="{FF2B5EF4-FFF2-40B4-BE49-F238E27FC236}">
                <a16:creationId xmlns:a16="http://schemas.microsoft.com/office/drawing/2014/main" id="{14163765-D4FE-604F-A835-BE4388E60534}"/>
              </a:ext>
            </a:extLst>
          </p:cNvPr>
          <p:cNvSpPr/>
          <p:nvPr/>
        </p:nvSpPr>
        <p:spPr>
          <a:xfrm>
            <a:off x="633510" y="1098893"/>
            <a:ext cx="10036592" cy="1255653"/>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266615" y="1360770"/>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2A8DE76A-BC8B-6545-A3BF-8869A137742D}"/>
              </a:ext>
            </a:extLst>
          </p:cNvPr>
          <p:cNvSpPr txBox="1"/>
          <p:nvPr/>
        </p:nvSpPr>
        <p:spPr>
          <a:xfrm>
            <a:off x="843168" y="1892881"/>
            <a:ext cx="944147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从经济角度诠释：保险是一种以经济保障为基础的金融制度安排。</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22B4DA56-1870-E5A2-8273-6C325BC7FD1F}"/>
              </a:ext>
            </a:extLst>
          </p:cNvPr>
          <p:cNvSpPr txBox="1"/>
          <p:nvPr/>
        </p:nvSpPr>
        <p:spPr>
          <a:xfrm>
            <a:off x="1760358" y="1266288"/>
            <a:ext cx="1945098"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经济角度</a:t>
            </a:r>
          </a:p>
        </p:txBody>
      </p:sp>
      <p:sp>
        <p:nvSpPr>
          <p:cNvPr id="45" name="矩形 44">
            <a:extLst>
              <a:ext uri="{FF2B5EF4-FFF2-40B4-BE49-F238E27FC236}">
                <a16:creationId xmlns:a16="http://schemas.microsoft.com/office/drawing/2014/main" id="{FACB4CD5-5EDB-4931-70C1-C0C513EA2C82}"/>
              </a:ext>
            </a:extLst>
          </p:cNvPr>
          <p:cNvSpPr/>
          <p:nvPr/>
        </p:nvSpPr>
        <p:spPr>
          <a:xfrm>
            <a:off x="652363" y="2531765"/>
            <a:ext cx="10036592" cy="1493014"/>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cs typeface="+mn-ea"/>
              <a:sym typeface="+mn-lt"/>
            </a:endParaRPr>
          </a:p>
        </p:txBody>
      </p:sp>
      <p:sp>
        <p:nvSpPr>
          <p:cNvPr id="46" name="文本框 45">
            <a:extLst>
              <a:ext uri="{FF2B5EF4-FFF2-40B4-BE49-F238E27FC236}">
                <a16:creationId xmlns:a16="http://schemas.microsoft.com/office/drawing/2014/main" id="{7374FAD1-BC46-CCEC-73C2-A505C9FB6CB9}"/>
              </a:ext>
            </a:extLst>
          </p:cNvPr>
          <p:cNvSpPr txBox="1"/>
          <p:nvPr/>
        </p:nvSpPr>
        <p:spPr>
          <a:xfrm>
            <a:off x="846106" y="3193781"/>
            <a:ext cx="9417534"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从法律角度诠释：保险是一种合同行为，保险经济关系是通过保险双方订立保险合同来确立的。</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grpSp>
        <p:nvGrpSpPr>
          <p:cNvPr id="47" name="Group 102">
            <a:extLst>
              <a:ext uri="{FF2B5EF4-FFF2-40B4-BE49-F238E27FC236}">
                <a16:creationId xmlns:a16="http://schemas.microsoft.com/office/drawing/2014/main" id="{C6CDE630-5ED6-D152-533F-7CD4B3D50694}"/>
              </a:ext>
            </a:extLst>
          </p:cNvPr>
          <p:cNvGrpSpPr/>
          <p:nvPr/>
        </p:nvGrpSpPr>
        <p:grpSpPr>
          <a:xfrm>
            <a:off x="1212135" y="2663818"/>
            <a:ext cx="523120" cy="378394"/>
            <a:chOff x="4451350" y="1993900"/>
            <a:chExt cx="550863" cy="398462"/>
          </a:xfrm>
          <a:solidFill>
            <a:schemeClr val="tx2"/>
          </a:solidFill>
        </p:grpSpPr>
        <p:sp>
          <p:nvSpPr>
            <p:cNvPr id="48" name="Freeform 62">
              <a:extLst>
                <a:ext uri="{FF2B5EF4-FFF2-40B4-BE49-F238E27FC236}">
                  <a16:creationId xmlns:a16="http://schemas.microsoft.com/office/drawing/2014/main" id="{3576378C-CEFE-9634-6F1F-88093BC8DF8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49" name="Freeform 63">
              <a:extLst>
                <a:ext uri="{FF2B5EF4-FFF2-40B4-BE49-F238E27FC236}">
                  <a16:creationId xmlns:a16="http://schemas.microsoft.com/office/drawing/2014/main" id="{3BD58C82-A1BC-F530-5DDF-92FAD86406EE}"/>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50" name="Freeform 64">
              <a:extLst>
                <a:ext uri="{FF2B5EF4-FFF2-40B4-BE49-F238E27FC236}">
                  <a16:creationId xmlns:a16="http://schemas.microsoft.com/office/drawing/2014/main" id="{63722004-6F4F-7FA6-46AC-4ACFEAC847C8}"/>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51" name="Freeform 65">
              <a:extLst>
                <a:ext uri="{FF2B5EF4-FFF2-40B4-BE49-F238E27FC236}">
                  <a16:creationId xmlns:a16="http://schemas.microsoft.com/office/drawing/2014/main" id="{649196EC-3E47-B61F-4B3F-7AA071877B34}"/>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grpSp>
      <p:sp>
        <p:nvSpPr>
          <p:cNvPr id="52" name="文本框 51">
            <a:extLst>
              <a:ext uri="{FF2B5EF4-FFF2-40B4-BE49-F238E27FC236}">
                <a16:creationId xmlns:a16="http://schemas.microsoft.com/office/drawing/2014/main" id="{1A6EB3E5-D5AC-2144-C0E5-1FB7818F2F65}"/>
              </a:ext>
            </a:extLst>
          </p:cNvPr>
          <p:cNvSpPr txBox="1"/>
          <p:nvPr/>
        </p:nvSpPr>
        <p:spPr>
          <a:xfrm>
            <a:off x="1783497" y="2593040"/>
            <a:ext cx="1940090"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法律角度</a:t>
            </a:r>
          </a:p>
        </p:txBody>
      </p:sp>
      <p:sp>
        <p:nvSpPr>
          <p:cNvPr id="53" name="矩形 52">
            <a:extLst>
              <a:ext uri="{FF2B5EF4-FFF2-40B4-BE49-F238E27FC236}">
                <a16:creationId xmlns:a16="http://schemas.microsoft.com/office/drawing/2014/main" id="{65765D5C-02B4-450C-9BA1-FFAD92781EF7}"/>
              </a:ext>
            </a:extLst>
          </p:cNvPr>
          <p:cNvSpPr/>
          <p:nvPr/>
        </p:nvSpPr>
        <p:spPr>
          <a:xfrm>
            <a:off x="642938" y="4190890"/>
            <a:ext cx="10036592" cy="228061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cs typeface="+mn-ea"/>
              <a:sym typeface="+mn-lt"/>
            </a:endParaRPr>
          </a:p>
        </p:txBody>
      </p:sp>
      <p:sp>
        <p:nvSpPr>
          <p:cNvPr id="54" name="文本框 53">
            <a:extLst>
              <a:ext uri="{FF2B5EF4-FFF2-40B4-BE49-F238E27FC236}">
                <a16:creationId xmlns:a16="http://schemas.microsoft.com/office/drawing/2014/main" id="{FE2C77B4-5ADB-0240-910C-1D1779221928}"/>
              </a:ext>
            </a:extLst>
          </p:cNvPr>
          <p:cNvSpPr txBox="1"/>
          <p:nvPr/>
        </p:nvSpPr>
        <p:spPr>
          <a:xfrm>
            <a:off x="797682" y="5010064"/>
            <a:ext cx="9727104" cy="1253677"/>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所谓网络保险，是指保险公司或保险中介机构以信息技术为基础，以互联网为主要渠道来支持保险经营活动的经济行为。</a:t>
            </a:r>
            <a:endParaRPr kumimoji="1" lang="en-US" altLang="zh-CN" sz="2000"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prstClr val="white">
                    <a:lumMod val="50000"/>
                  </a:prstClr>
                </a:solidFill>
                <a:effectLst/>
                <a:uLnTx/>
                <a:uFillTx/>
                <a:cs typeface="+mn-ea"/>
                <a:sym typeface="+mn-lt"/>
              </a:rPr>
              <a:t>网络保险的概念有广义与狭义之分。</a:t>
            </a:r>
          </a:p>
        </p:txBody>
      </p:sp>
      <p:sp>
        <p:nvSpPr>
          <p:cNvPr id="55" name="文本框 54">
            <a:extLst>
              <a:ext uri="{FF2B5EF4-FFF2-40B4-BE49-F238E27FC236}">
                <a16:creationId xmlns:a16="http://schemas.microsoft.com/office/drawing/2014/main" id="{ACD91417-7234-FA4A-123D-8CA31FD1F91A}"/>
              </a:ext>
            </a:extLst>
          </p:cNvPr>
          <p:cNvSpPr txBox="1"/>
          <p:nvPr/>
        </p:nvSpPr>
        <p:spPr>
          <a:xfrm>
            <a:off x="1839610" y="4355720"/>
            <a:ext cx="1959392"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网络保险</a:t>
            </a:r>
          </a:p>
        </p:txBody>
      </p:sp>
      <p:grpSp>
        <p:nvGrpSpPr>
          <p:cNvPr id="56" name="Group 114">
            <a:extLst>
              <a:ext uri="{FF2B5EF4-FFF2-40B4-BE49-F238E27FC236}">
                <a16:creationId xmlns:a16="http://schemas.microsoft.com/office/drawing/2014/main" id="{773927F9-39F5-403F-2BB3-B94124FCC116}"/>
              </a:ext>
            </a:extLst>
          </p:cNvPr>
          <p:cNvGrpSpPr/>
          <p:nvPr/>
        </p:nvGrpSpPr>
        <p:grpSpPr>
          <a:xfrm>
            <a:off x="1198683" y="4400893"/>
            <a:ext cx="512866" cy="442126"/>
            <a:chOff x="4411663" y="2727325"/>
            <a:chExt cx="552451" cy="476251"/>
          </a:xfrm>
          <a:solidFill>
            <a:schemeClr val="tx2"/>
          </a:solidFill>
        </p:grpSpPr>
        <p:sp>
          <p:nvSpPr>
            <p:cNvPr id="57" name="Freeform 153">
              <a:extLst>
                <a:ext uri="{FF2B5EF4-FFF2-40B4-BE49-F238E27FC236}">
                  <a16:creationId xmlns:a16="http://schemas.microsoft.com/office/drawing/2014/main" id="{3F3DA75F-28A0-5096-1607-CC29F751A829}"/>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58" name="Freeform 154">
              <a:extLst>
                <a:ext uri="{FF2B5EF4-FFF2-40B4-BE49-F238E27FC236}">
                  <a16:creationId xmlns:a16="http://schemas.microsoft.com/office/drawing/2014/main" id="{DEE422E2-EF82-31DA-A263-773167C88F6D}"/>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59" name="Freeform 155">
              <a:extLst>
                <a:ext uri="{FF2B5EF4-FFF2-40B4-BE49-F238E27FC236}">
                  <a16:creationId xmlns:a16="http://schemas.microsoft.com/office/drawing/2014/main" id="{775ED5CF-14F1-C087-FB87-FB0772F24564}"/>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60" name="Freeform 156">
              <a:extLst>
                <a:ext uri="{FF2B5EF4-FFF2-40B4-BE49-F238E27FC236}">
                  <a16:creationId xmlns:a16="http://schemas.microsoft.com/office/drawing/2014/main" id="{E1CBF48A-556C-4981-45D4-125E8D882C78}"/>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B87F867-721A-8B61-3DD3-D914AA6D7634}"/>
              </a:ext>
            </a:extLst>
          </p:cNvPr>
          <p:cNvSpPr txBox="1"/>
          <p:nvPr/>
        </p:nvSpPr>
        <p:spPr>
          <a:xfrm>
            <a:off x="11226755" y="2530183"/>
            <a:ext cx="800219" cy="2657138"/>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保险的概念</a:t>
            </a:r>
          </a:p>
        </p:txBody>
      </p:sp>
      <p:sp>
        <p:nvSpPr>
          <p:cNvPr id="10" name="文本框 9">
            <a:extLst>
              <a:ext uri="{FF2B5EF4-FFF2-40B4-BE49-F238E27FC236}">
                <a16:creationId xmlns:a16="http://schemas.microsoft.com/office/drawing/2014/main" id="{FBCB49F9-D731-0291-A679-87203AE9EA7E}"/>
              </a:ext>
            </a:extLst>
          </p:cNvPr>
          <p:cNvSpPr txBox="1"/>
          <p:nvPr/>
        </p:nvSpPr>
        <p:spPr>
          <a:xfrm>
            <a:off x="10769045" y="2174103"/>
            <a:ext cx="615553" cy="2001510"/>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2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2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2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401742144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ppt_x"/>
                                          </p:val>
                                        </p:tav>
                                        <p:tav tm="100000">
                                          <p:val>
                                            <p:strVal val="#ppt_x"/>
                                          </p:val>
                                        </p:tav>
                                      </p:tavLst>
                                    </p:anim>
                                    <p:anim calcmode="lin" valueType="num">
                                      <p:cBhvr additive="base">
                                        <p:cTn id="7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500" fill="hold"/>
                                        <p:tgtEl>
                                          <p:spTgt spid="53"/>
                                        </p:tgtEl>
                                        <p:attrNameLst>
                                          <p:attrName>ppt_x</p:attrName>
                                        </p:attrNameLst>
                                      </p:cBhvr>
                                      <p:tavLst>
                                        <p:tav tm="0">
                                          <p:val>
                                            <p:strVal val="#ppt_x"/>
                                          </p:val>
                                        </p:tav>
                                        <p:tav tm="100000">
                                          <p:val>
                                            <p:strVal val="#ppt_x"/>
                                          </p:val>
                                        </p:tav>
                                      </p:tavLst>
                                    </p:anim>
                                    <p:anim calcmode="lin" valueType="num">
                                      <p:cBhvr additive="base">
                                        <p:cTn id="78" dur="500" fill="hold"/>
                                        <p:tgtEl>
                                          <p:spTgt spid="53"/>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500" fill="hold"/>
                                        <p:tgtEl>
                                          <p:spTgt spid="54"/>
                                        </p:tgtEl>
                                        <p:attrNameLst>
                                          <p:attrName>ppt_x</p:attrName>
                                        </p:attrNameLst>
                                      </p:cBhvr>
                                      <p:tavLst>
                                        <p:tav tm="0">
                                          <p:val>
                                            <p:strVal val="#ppt_x"/>
                                          </p:val>
                                        </p:tav>
                                        <p:tav tm="100000">
                                          <p:val>
                                            <p:strVal val="#ppt_x"/>
                                          </p:val>
                                        </p:tav>
                                      </p:tavLst>
                                    </p:anim>
                                    <p:anim calcmode="lin" valueType="num">
                                      <p:cBhvr additive="base">
                                        <p:cTn id="82" dur="500" fill="hold"/>
                                        <p:tgtEl>
                                          <p:spTgt spid="5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ppt_x"/>
                                          </p:val>
                                        </p:tav>
                                        <p:tav tm="100000">
                                          <p:val>
                                            <p:strVal val="#ppt_x"/>
                                          </p:val>
                                        </p:tav>
                                      </p:tavLst>
                                    </p:anim>
                                    <p:anim calcmode="lin" valueType="num">
                                      <p:cBhvr additive="base">
                                        <p:cTn id="86" dur="500" fill="hold"/>
                                        <p:tgtEl>
                                          <p:spTgt spid="55"/>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500" fill="hold"/>
                                        <p:tgtEl>
                                          <p:spTgt spid="56"/>
                                        </p:tgtEl>
                                        <p:attrNameLst>
                                          <p:attrName>ppt_x</p:attrName>
                                        </p:attrNameLst>
                                      </p:cBhvr>
                                      <p:tavLst>
                                        <p:tav tm="0">
                                          <p:val>
                                            <p:strVal val="#ppt_x"/>
                                          </p:val>
                                        </p:tav>
                                        <p:tav tm="100000">
                                          <p:val>
                                            <p:strVal val="#ppt_x"/>
                                          </p:val>
                                        </p:tav>
                                      </p:tavLst>
                                    </p:anim>
                                    <p:anim calcmode="lin" valueType="num">
                                      <p:cBhvr additive="base">
                                        <p:cTn id="9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43" grpId="0"/>
      <p:bldP spid="45" grpId="0" animBg="1"/>
      <p:bldP spid="46" grpId="0"/>
      <p:bldP spid="52" grpId="0"/>
      <p:bldP spid="53" grpId="0" animBg="1"/>
      <p:bldP spid="54" grpId="0"/>
      <p:bldP spid="55" grpId="0"/>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26" name="矩形 25">
            <a:extLst>
              <a:ext uri="{FF2B5EF4-FFF2-40B4-BE49-F238E27FC236}">
                <a16:creationId xmlns:a16="http://schemas.microsoft.com/office/drawing/2014/main" id="{4E80F2F3-B0BB-4F46-9B93-A0ECF38F3F69}"/>
              </a:ext>
            </a:extLst>
          </p:cNvPr>
          <p:cNvSpPr/>
          <p:nvPr/>
        </p:nvSpPr>
        <p:spPr>
          <a:xfrm>
            <a:off x="596939" y="2196445"/>
            <a:ext cx="5266534" cy="3704735"/>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ECD27817-EF5E-4344-8F6C-C940E220313A}"/>
              </a:ext>
            </a:extLst>
          </p:cNvPr>
          <p:cNvSpPr txBox="1"/>
          <p:nvPr/>
        </p:nvSpPr>
        <p:spPr>
          <a:xfrm>
            <a:off x="1507713" y="2708080"/>
            <a:ext cx="3290530" cy="230832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保险的职能在于：用分散的物质财富的积累补偿集中的短缺，或者用现在的物质财富的积累补偿未来的短缺，以保障经济社会的正常运行。</a:t>
            </a:r>
          </a:p>
        </p:txBody>
      </p:sp>
      <p:grpSp>
        <p:nvGrpSpPr>
          <p:cNvPr id="29" name="Group 111">
            <a:extLst>
              <a:ext uri="{FF2B5EF4-FFF2-40B4-BE49-F238E27FC236}">
                <a16:creationId xmlns:a16="http://schemas.microsoft.com/office/drawing/2014/main" id="{7F74598B-8A16-6442-AC7E-7099761EF63F}"/>
              </a:ext>
            </a:extLst>
          </p:cNvPr>
          <p:cNvGrpSpPr/>
          <p:nvPr/>
        </p:nvGrpSpPr>
        <p:grpSpPr>
          <a:xfrm>
            <a:off x="918652" y="2512996"/>
            <a:ext cx="444450" cy="443173"/>
            <a:chOff x="8153400" y="2690813"/>
            <a:chExt cx="552450" cy="550862"/>
          </a:xfrm>
          <a:solidFill>
            <a:schemeClr val="tx2"/>
          </a:solidFill>
        </p:grpSpPr>
        <p:sp>
          <p:nvSpPr>
            <p:cNvPr id="30" name="Freeform 123">
              <a:extLst>
                <a:ext uri="{FF2B5EF4-FFF2-40B4-BE49-F238E27FC236}">
                  <a16:creationId xmlns:a16="http://schemas.microsoft.com/office/drawing/2014/main" id="{AE88812B-5F9B-9446-BBAE-87BA0741DB6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1" name="Freeform 124">
              <a:extLst>
                <a:ext uri="{FF2B5EF4-FFF2-40B4-BE49-F238E27FC236}">
                  <a16:creationId xmlns:a16="http://schemas.microsoft.com/office/drawing/2014/main" id="{6FC73E82-8CF8-3042-B13A-F8713B37143F}"/>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9" name="文本框 38">
            <a:extLst>
              <a:ext uri="{FF2B5EF4-FFF2-40B4-BE49-F238E27FC236}">
                <a16:creationId xmlns:a16="http://schemas.microsoft.com/office/drawing/2014/main" id="{A246F51C-7F6A-0E4B-B13E-BB2F344D9381}"/>
              </a:ext>
            </a:extLst>
          </p:cNvPr>
          <p:cNvSpPr txBox="1"/>
          <p:nvPr/>
        </p:nvSpPr>
        <p:spPr>
          <a:xfrm>
            <a:off x="583687" y="1368277"/>
            <a:ext cx="2749471"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保险的职能</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 name="矩形 2">
            <a:extLst>
              <a:ext uri="{FF2B5EF4-FFF2-40B4-BE49-F238E27FC236}">
                <a16:creationId xmlns:a16="http://schemas.microsoft.com/office/drawing/2014/main" id="{D2397B97-CE1B-12B5-A664-382010DD06E8}"/>
              </a:ext>
            </a:extLst>
          </p:cNvPr>
          <p:cNvSpPr/>
          <p:nvPr/>
        </p:nvSpPr>
        <p:spPr>
          <a:xfrm>
            <a:off x="6476212" y="2192524"/>
            <a:ext cx="5085131" cy="359552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DF329E42-DE65-824E-5F87-48F503466D41}"/>
              </a:ext>
            </a:extLst>
          </p:cNvPr>
          <p:cNvSpPr txBox="1"/>
          <p:nvPr/>
        </p:nvSpPr>
        <p:spPr>
          <a:xfrm>
            <a:off x="7342710" y="2553271"/>
            <a:ext cx="3972767" cy="304698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prstClr val="white"/>
                </a:solidFill>
                <a:effectLst/>
                <a:uLnTx/>
                <a:uFillTx/>
                <a:cs typeface="+mn-ea"/>
                <a:sym typeface="+mn-lt"/>
              </a:rPr>
              <a:t>保险的本质是以资金融通的形式，解决了经济社会运行过程中要素的短缺与需求之间的矛盾，实现了风险的分散和财富的调剂，保障了经济社会生活的稳定运行。</a:t>
            </a:r>
          </a:p>
          <a:p>
            <a:pPr marL="0" marR="0" lvl="0" indent="0" algn="dist" defTabSz="914400" rtl="0" eaLnBrk="1" fontAlgn="auto" latinLnBrk="0" hangingPunct="1">
              <a:lnSpc>
                <a:spcPct val="100000"/>
              </a:lnSpc>
              <a:spcBef>
                <a:spcPts val="0"/>
              </a:spcBef>
              <a:spcAft>
                <a:spcPts val="0"/>
              </a:spcAft>
              <a:buClrTx/>
              <a:buSzTx/>
              <a:buFontTx/>
              <a:buNone/>
              <a:tabLst/>
              <a:defRPr/>
            </a:pPr>
            <a:endParaRPr kumimoji="1" lang="zh-CN" altLang="en-US" sz="2400" b="0" i="0" u="none" strike="noStrike" kern="1200" cap="none" spc="0" normalizeH="0" baseline="0" noProof="0" dirty="0">
              <a:ln>
                <a:noFill/>
              </a:ln>
              <a:solidFill>
                <a:prstClr val="white"/>
              </a:solidFill>
              <a:effectLst/>
              <a:uLnTx/>
              <a:uFillTx/>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prstClr val="white"/>
                </a:solidFill>
                <a:effectLst/>
                <a:uLnTx/>
                <a:uFillTx/>
                <a:cs typeface="+mn-ea"/>
                <a:sym typeface="+mn-lt"/>
              </a:rPr>
              <a:t>保险的本质属性就是保障。</a:t>
            </a:r>
          </a:p>
        </p:txBody>
      </p:sp>
      <p:grpSp>
        <p:nvGrpSpPr>
          <p:cNvPr id="5" name="Group 114">
            <a:extLst>
              <a:ext uri="{FF2B5EF4-FFF2-40B4-BE49-F238E27FC236}">
                <a16:creationId xmlns:a16="http://schemas.microsoft.com/office/drawing/2014/main" id="{696E060C-3A31-B5C6-F6A3-2EB87A98804D}"/>
              </a:ext>
            </a:extLst>
          </p:cNvPr>
          <p:cNvGrpSpPr/>
          <p:nvPr/>
        </p:nvGrpSpPr>
        <p:grpSpPr>
          <a:xfrm>
            <a:off x="6704535" y="2479343"/>
            <a:ext cx="555625" cy="555625"/>
            <a:chOff x="654050" y="1917700"/>
            <a:chExt cx="555625" cy="555625"/>
          </a:xfrm>
          <a:solidFill>
            <a:schemeClr val="bg1"/>
          </a:solidFill>
        </p:grpSpPr>
        <p:sp>
          <p:nvSpPr>
            <p:cNvPr id="6" name="Freeform 81">
              <a:extLst>
                <a:ext uri="{FF2B5EF4-FFF2-40B4-BE49-F238E27FC236}">
                  <a16:creationId xmlns:a16="http://schemas.microsoft.com/office/drawing/2014/main" id="{3CD821A8-64FA-6B04-F528-29C45407CC70}"/>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 name="Freeform 82">
              <a:extLst>
                <a:ext uri="{FF2B5EF4-FFF2-40B4-BE49-F238E27FC236}">
                  <a16:creationId xmlns:a16="http://schemas.microsoft.com/office/drawing/2014/main" id="{9C0ECA04-93B1-4EEB-D7AA-BCA500C9216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 name="Freeform 83">
              <a:extLst>
                <a:ext uri="{FF2B5EF4-FFF2-40B4-BE49-F238E27FC236}">
                  <a16:creationId xmlns:a16="http://schemas.microsoft.com/office/drawing/2014/main" id="{03220DE8-DAE3-2A85-CD32-F5B4C4387532}"/>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67988091-F046-29B9-B476-A7A2F9F5F4A0}"/>
              </a:ext>
            </a:extLst>
          </p:cNvPr>
          <p:cNvSpPr txBox="1"/>
          <p:nvPr/>
        </p:nvSpPr>
        <p:spPr>
          <a:xfrm>
            <a:off x="6433304" y="1368277"/>
            <a:ext cx="2749471"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dirty="0">
                <a:solidFill>
                  <a:srgbClr val="44546A"/>
                </a:solidFill>
                <a:cs typeface="+mn-ea"/>
                <a:sym typeface="+mn-lt"/>
              </a:rPr>
              <a:t>保险的本质</a:t>
            </a:r>
          </a:p>
        </p:txBody>
      </p:sp>
    </p:spTree>
    <p:extLst>
      <p:ext uri="{BB962C8B-B14F-4D97-AF65-F5344CB8AC3E}">
        <p14:creationId xmlns:p14="http://schemas.microsoft.com/office/powerpoint/2010/main" val="40790610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par>
                                <p:cTn id="15" presetID="16" presetClass="entr" presetSubtype="21"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inVertical)">
                                      <p:cBhvr>
                                        <p:cTn id="29" dur="500"/>
                                        <p:tgtEl>
                                          <p:spTgt spid="4"/>
                                        </p:tgtEl>
                                      </p:cBhvr>
                                    </p:animEffect>
                                  </p:childTnLst>
                                </p:cTn>
                              </p:par>
                              <p:par>
                                <p:cTn id="30" presetID="16" presetClass="entr" presetSubtype="21"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p:bldP spid="39" grpId="0"/>
      <p:bldP spid="3" grpId="0" animBg="1"/>
      <p:bldP spid="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201244" y="2678511"/>
            <a:ext cx="4488460" cy="3477194"/>
            <a:chOff x="1174752" y="2094774"/>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4"/>
              <a:ext cx="4294140" cy="3422418"/>
            </a:xfrm>
            <a:prstGeom prst="rect">
              <a:avLst/>
            </a:prstGeom>
          </p:spPr>
        </p:pic>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5385125" y="793351"/>
            <a:ext cx="5889333" cy="1796217"/>
            <a:chOff x="2486796" y="2343753"/>
            <a:chExt cx="4229941" cy="1652871"/>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424822"/>
            </a:xfrm>
            <a:prstGeom prst="rect">
              <a:avLst/>
            </a:prstGeom>
            <a:noFill/>
          </p:spPr>
          <p:txBody>
            <a:bodyPr wrap="square" rtlCol="0">
              <a:spAutoFit/>
              <a:scene3d>
                <a:camera prst="orthographicFront"/>
                <a:lightRig rig="threePt" dir="t"/>
              </a:scene3d>
              <a:sp3d contourW="12700"/>
            </a:bodyPr>
            <a:lstStyle/>
            <a:p>
              <a:r>
                <a:rPr lang="zh-CN" altLang="en-US" sz="2400" b="1" dirty="0">
                  <a:solidFill>
                    <a:srgbClr val="44546A"/>
                  </a:solidFill>
                  <a:cs typeface="+mn-ea"/>
                  <a:sym typeface="+mn-lt"/>
                </a:rPr>
                <a:t>精算</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229941" cy="130939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2000" dirty="0">
                  <a:solidFill>
                    <a:srgbClr val="44546A"/>
                  </a:solidFill>
                  <a:cs typeface="+mn-ea"/>
                  <a:sym typeface="+mn-lt"/>
                </a:rPr>
                <a:t>精算是依据经济学的基本原理，利用现代数学教学方法和多种金融工具，对多种经济活动进行分析、估价和管理的一门综合性的应用科学。</a:t>
              </a:r>
              <a:endParaRPr lang="en-US" altLang="zh-CN" sz="2000"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4866028" y="859689"/>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dirty="0">
              <a:solidFill>
                <a:srgbClr val="44546A"/>
              </a:solidFill>
              <a:cs typeface="+mn-ea"/>
              <a:sym typeface="+mn-lt"/>
            </a:endParaRPr>
          </a:p>
        </p:txBody>
      </p:sp>
      <p:grpSp>
        <p:nvGrpSpPr>
          <p:cNvPr id="28" name="组合 27">
            <a:extLst>
              <a:ext uri="{FF2B5EF4-FFF2-40B4-BE49-F238E27FC236}">
                <a16:creationId xmlns:a16="http://schemas.microsoft.com/office/drawing/2014/main" id="{3AD85AFD-D6B2-461C-AE36-EF1228331763}"/>
              </a:ext>
            </a:extLst>
          </p:cNvPr>
          <p:cNvGrpSpPr/>
          <p:nvPr/>
        </p:nvGrpSpPr>
        <p:grpSpPr>
          <a:xfrm>
            <a:off x="5385124" y="2980882"/>
            <a:ext cx="6709465" cy="3139081"/>
            <a:chOff x="2486796" y="2343753"/>
            <a:chExt cx="4229941" cy="3256085"/>
          </a:xfrm>
        </p:grpSpPr>
        <p:sp>
          <p:nvSpPr>
            <p:cNvPr id="29" name="文本框 28">
              <a:extLst>
                <a:ext uri="{FF2B5EF4-FFF2-40B4-BE49-F238E27FC236}">
                  <a16:creationId xmlns:a16="http://schemas.microsoft.com/office/drawing/2014/main" id="{C1F9F2CE-9511-4D6C-A23D-D5A7D74F65F0}"/>
                </a:ext>
              </a:extLst>
            </p:cNvPr>
            <p:cNvSpPr txBox="1"/>
            <p:nvPr/>
          </p:nvSpPr>
          <p:spPr>
            <a:xfrm>
              <a:off x="2486796" y="2343753"/>
              <a:ext cx="3585789" cy="478873"/>
            </a:xfrm>
            <a:prstGeom prst="rect">
              <a:avLst/>
            </a:prstGeom>
            <a:noFill/>
          </p:spPr>
          <p:txBody>
            <a:bodyPr wrap="square" rtlCol="0">
              <a:spAutoFit/>
              <a:scene3d>
                <a:camera prst="orthographicFront"/>
                <a:lightRig rig="threePt" dir="t"/>
              </a:scene3d>
              <a:sp3d contourW="12700"/>
            </a:bodyPr>
            <a:lstStyle/>
            <a:p>
              <a:r>
                <a:rPr lang="zh-CN" altLang="en-US" sz="2400" b="1" dirty="0">
                  <a:solidFill>
                    <a:srgbClr val="44546A"/>
                  </a:solidFill>
                  <a:cs typeface="+mn-ea"/>
                  <a:sym typeface="+mn-lt"/>
                </a:rPr>
                <a:t>精算师</a:t>
              </a:r>
            </a:p>
          </p:txBody>
        </p:sp>
        <p:sp>
          <p:nvSpPr>
            <p:cNvPr id="30" name="文本框 29">
              <a:extLst>
                <a:ext uri="{FF2B5EF4-FFF2-40B4-BE49-F238E27FC236}">
                  <a16:creationId xmlns:a16="http://schemas.microsoft.com/office/drawing/2014/main" id="{40412128-5F8A-4286-A9CB-D0AEA8CAB3A7}"/>
                </a:ext>
              </a:extLst>
            </p:cNvPr>
            <p:cNvSpPr txBox="1"/>
            <p:nvPr/>
          </p:nvSpPr>
          <p:spPr>
            <a:xfrm>
              <a:off x="2486796" y="2687228"/>
              <a:ext cx="4229941" cy="2912610"/>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2000" dirty="0">
                  <a:solidFill>
                    <a:srgbClr val="44546A"/>
                  </a:solidFill>
                  <a:cs typeface="+mn-ea"/>
                  <a:sym typeface="+mn-lt"/>
                </a:rPr>
                <a:t>精算师是指运用精算方法和技术解决经济问题的专业人士，是评估经济活动未来财务风险的专家。</a:t>
              </a:r>
              <a:endParaRPr lang="en-US" altLang="zh-CN" sz="2000" dirty="0">
                <a:solidFill>
                  <a:srgbClr val="44546A"/>
                </a:solidFill>
                <a:cs typeface="+mn-ea"/>
                <a:sym typeface="+mn-lt"/>
              </a:endParaRPr>
            </a:p>
            <a:p>
              <a:pPr>
                <a:lnSpc>
                  <a:spcPct val="150000"/>
                </a:lnSpc>
              </a:pPr>
              <a:r>
                <a:rPr lang="zh-CN" altLang="en-US" sz="2000" dirty="0">
                  <a:solidFill>
                    <a:srgbClr val="44546A"/>
                  </a:solidFill>
                  <a:cs typeface="+mn-ea"/>
                  <a:sym typeface="+mn-lt"/>
                </a:rPr>
                <a:t>精算师是集保险业的精英、数学家、统计学家、投资学家于一身的保险业高级人才，精算师不仅要具备保险业的专业知识，更需有预测未来发展方向的能力，他为金融决策提供依据。</a:t>
              </a:r>
              <a:endParaRPr lang="en-US" altLang="zh-CN" sz="2000"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E0D618FE-FEDC-49F5-9E37-E1B914AC2840}"/>
              </a:ext>
            </a:extLst>
          </p:cNvPr>
          <p:cNvGrpSpPr/>
          <p:nvPr/>
        </p:nvGrpSpPr>
        <p:grpSpPr>
          <a:xfrm>
            <a:off x="5063261" y="2716646"/>
            <a:ext cx="4488460" cy="45719"/>
            <a:chOff x="6153150" y="3105150"/>
            <a:chExt cx="4488460" cy="1333500"/>
          </a:xfrm>
        </p:grpSpPr>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1B5A7C6-5B1A-4181-BA41-8468F6B20B3F}"/>
                </a:ext>
              </a:extLst>
            </p:cNvPr>
            <p:cNvCxnSpPr>
              <a:cxnSpLocks/>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4837056" y="2989985"/>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1026" name="Picture 2">
            <a:extLst>
              <a:ext uri="{FF2B5EF4-FFF2-40B4-BE49-F238E27FC236}">
                <a16:creationId xmlns:a16="http://schemas.microsoft.com/office/drawing/2014/main" id="{51E16568-1AC9-4DAA-6DC3-99A2F636AB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002" y="2879705"/>
            <a:ext cx="3344944" cy="222996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A8644F5E-ACCD-56AB-8281-5F0CAFA792E1}"/>
              </a:ext>
            </a:extLst>
          </p:cNvPr>
          <p:cNvSpPr txBox="1"/>
          <p:nvPr/>
        </p:nvSpPr>
        <p:spPr>
          <a:xfrm>
            <a:off x="923052" y="1801914"/>
            <a:ext cx="326243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保险与精算师</a:t>
            </a:r>
          </a:p>
        </p:txBody>
      </p:sp>
      <p:sp>
        <p:nvSpPr>
          <p:cNvPr id="5" name="文本框 4">
            <a:extLst>
              <a:ext uri="{FF2B5EF4-FFF2-40B4-BE49-F238E27FC236}">
                <a16:creationId xmlns:a16="http://schemas.microsoft.com/office/drawing/2014/main" id="{1E5DCF7F-47A5-11C7-8422-DA42433E1549}"/>
              </a:ext>
            </a:extLst>
          </p:cNvPr>
          <p:cNvSpPr txBox="1"/>
          <p:nvPr/>
        </p:nvSpPr>
        <p:spPr>
          <a:xfrm>
            <a:off x="936304" y="1445834"/>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122951381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randombar(horizontal)">
                                      <p:cBhvr>
                                        <p:cTn id="16" dur="500"/>
                                        <p:tgtEl>
                                          <p:spTgt spid="10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circle(in)">
                                      <p:cBhvr>
                                        <p:cTn id="29" dur="2000"/>
                                        <p:tgtEl>
                                          <p:spTgt spid="28"/>
                                        </p:tgtEl>
                                      </p:cBhvr>
                                    </p:animEffect>
                                  </p:childTnLst>
                                </p:cTn>
                              </p:par>
                              <p:par>
                                <p:cTn id="30" presetID="6" presetClass="entr" presetSubtype="16"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circle(in)">
                                      <p:cBhvr>
                                        <p:cTn id="32" dur="2000"/>
                                        <p:tgtEl>
                                          <p:spTgt spid="31"/>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circle(in)">
                                      <p:cBhvr>
                                        <p:cTn id="35"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5" grpId="0" animBg="1"/>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grpSp>
        <p:nvGrpSpPr>
          <p:cNvPr id="21" name="组合 20">
            <a:extLst>
              <a:ext uri="{FF2B5EF4-FFF2-40B4-BE49-F238E27FC236}">
                <a16:creationId xmlns:a16="http://schemas.microsoft.com/office/drawing/2014/main" id="{96D7927A-9A7D-4515-9343-FE94FF90BC38}"/>
              </a:ext>
            </a:extLst>
          </p:cNvPr>
          <p:cNvGrpSpPr/>
          <p:nvPr/>
        </p:nvGrpSpPr>
        <p:grpSpPr>
          <a:xfrm>
            <a:off x="5385125" y="793351"/>
            <a:ext cx="5889333" cy="1663168"/>
            <a:chOff x="2486796" y="2343753"/>
            <a:chExt cx="4229941" cy="1530440"/>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818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4546A"/>
                  </a:solidFill>
                  <a:cs typeface="+mn-ea"/>
                  <a:sym typeface="+mn-lt"/>
                </a:rPr>
                <a:t>新保险产品开发设计：</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229941" cy="1186965"/>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在保险市场越来越激烈的竞争中，保险公司只有不断推出符合人们需要的新保险产品才能生存和发展，而精算师是新保险产品的主要设计者。</a:t>
              </a:r>
              <a:endParaRPr lang="en-US" altLang="zh-CN"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4866028" y="859689"/>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a:extLst>
              <a:ext uri="{FF2B5EF4-FFF2-40B4-BE49-F238E27FC236}">
                <a16:creationId xmlns:a16="http://schemas.microsoft.com/office/drawing/2014/main" id="{AB239FE5-70CC-4DCE-85F8-416694C4E51C}"/>
              </a:ext>
            </a:extLst>
          </p:cNvPr>
          <p:cNvGrpSpPr/>
          <p:nvPr/>
        </p:nvGrpSpPr>
        <p:grpSpPr>
          <a:xfrm>
            <a:off x="5385125" y="2829793"/>
            <a:ext cx="5342578" cy="881812"/>
            <a:chOff x="2486796" y="2343753"/>
            <a:chExt cx="4229941" cy="716192"/>
          </a:xfrm>
        </p:grpSpPr>
        <p:sp>
          <p:nvSpPr>
            <p:cNvPr id="26" name="文本框 25">
              <a:extLst>
                <a:ext uri="{FF2B5EF4-FFF2-40B4-BE49-F238E27FC236}">
                  <a16:creationId xmlns:a16="http://schemas.microsoft.com/office/drawing/2014/main" id="{5B5E2D4B-1DA6-42A2-99F0-C75C9B2209FC}"/>
                </a:ext>
              </a:extLst>
            </p:cNvPr>
            <p:cNvSpPr txBox="1"/>
            <p:nvPr/>
          </p:nvSpPr>
          <p:spPr>
            <a:xfrm>
              <a:off x="2486796" y="2343753"/>
              <a:ext cx="3585789" cy="324962"/>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4546A"/>
                  </a:solidFill>
                  <a:cs typeface="+mn-ea"/>
                  <a:sym typeface="+mn-lt"/>
                </a:rPr>
                <a:t>保险产品管理：</a:t>
              </a:r>
            </a:p>
          </p:txBody>
        </p:sp>
        <p:sp>
          <p:nvSpPr>
            <p:cNvPr id="27" name="文本框 26">
              <a:extLst>
                <a:ext uri="{FF2B5EF4-FFF2-40B4-BE49-F238E27FC236}">
                  <a16:creationId xmlns:a16="http://schemas.microsoft.com/office/drawing/2014/main" id="{461BE80A-9F7B-4546-BB52-8ED18ADE9FD4}"/>
                </a:ext>
              </a:extLst>
            </p:cNvPr>
            <p:cNvSpPr txBox="1"/>
            <p:nvPr/>
          </p:nvSpPr>
          <p:spPr>
            <a:xfrm>
              <a:off x="2486796" y="2687228"/>
              <a:ext cx="4229941" cy="37271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在产品售出后，精算师经常需要参与产品管理。</a:t>
              </a:r>
              <a:endParaRPr lang="en-US" altLang="zh-CN" dirty="0">
                <a:solidFill>
                  <a:srgbClr val="44546A"/>
                </a:solidFill>
                <a:cs typeface="+mn-ea"/>
                <a:sym typeface="+mn-lt"/>
              </a:endParaRPr>
            </a:p>
          </p:txBody>
        </p:sp>
      </p:grpSp>
      <p:grpSp>
        <p:nvGrpSpPr>
          <p:cNvPr id="28" name="组合 27">
            <a:extLst>
              <a:ext uri="{FF2B5EF4-FFF2-40B4-BE49-F238E27FC236}">
                <a16:creationId xmlns:a16="http://schemas.microsoft.com/office/drawing/2014/main" id="{3AD85AFD-D6B2-461C-AE36-EF1228331763}"/>
              </a:ext>
            </a:extLst>
          </p:cNvPr>
          <p:cNvGrpSpPr/>
          <p:nvPr/>
        </p:nvGrpSpPr>
        <p:grpSpPr>
          <a:xfrm>
            <a:off x="5385124" y="4093245"/>
            <a:ext cx="6709465" cy="2452034"/>
            <a:chOff x="2486796" y="2343753"/>
            <a:chExt cx="4229941" cy="2543429"/>
          </a:xfrm>
        </p:grpSpPr>
        <p:sp>
          <p:nvSpPr>
            <p:cNvPr id="29" name="文本框 28">
              <a:extLst>
                <a:ext uri="{FF2B5EF4-FFF2-40B4-BE49-F238E27FC236}">
                  <a16:creationId xmlns:a16="http://schemas.microsoft.com/office/drawing/2014/main" id="{C1F9F2CE-9511-4D6C-A23D-D5A7D74F65F0}"/>
                </a:ext>
              </a:extLst>
            </p:cNvPr>
            <p:cNvSpPr txBox="1"/>
            <p:nvPr/>
          </p:nvSpPr>
          <p:spPr>
            <a:xfrm>
              <a:off x="2486796" y="2343753"/>
              <a:ext cx="3585789" cy="415023"/>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4546A"/>
                  </a:solidFill>
                  <a:cs typeface="+mn-ea"/>
                  <a:sym typeface="+mn-lt"/>
                </a:rPr>
                <a:t>财务管理：</a:t>
              </a:r>
            </a:p>
          </p:txBody>
        </p:sp>
        <p:sp>
          <p:nvSpPr>
            <p:cNvPr id="30" name="文本框 29">
              <a:extLst>
                <a:ext uri="{FF2B5EF4-FFF2-40B4-BE49-F238E27FC236}">
                  <a16:creationId xmlns:a16="http://schemas.microsoft.com/office/drawing/2014/main" id="{40412128-5F8A-4286-A9CB-D0AEA8CAB3A7}"/>
                </a:ext>
              </a:extLst>
            </p:cNvPr>
            <p:cNvSpPr txBox="1"/>
            <p:nvPr/>
          </p:nvSpPr>
          <p:spPr>
            <a:xfrm>
              <a:off x="2486796" y="2687228"/>
              <a:ext cx="4229941" cy="2199954"/>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对于大多数保障产品来说，其积累的资金一部分被储备起来供以后支付使用，精算师必须估算储备金的数量，并计算出该计划今后的开展，而精算师是新保险产品的主要设计者，一个新保险产品的条款、价格设计，既要保证公司能盈利，又要有管理的可行性，更要符合人们需要、定价合理、有市场竞争力。</a:t>
              </a:r>
              <a:endParaRPr lang="en-US" altLang="zh-CN"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E0D618FE-FEDC-49F5-9E37-E1B914AC2840}"/>
              </a:ext>
            </a:extLst>
          </p:cNvPr>
          <p:cNvGrpSpPr/>
          <p:nvPr/>
        </p:nvGrpSpPr>
        <p:grpSpPr>
          <a:xfrm>
            <a:off x="5055357" y="2579749"/>
            <a:ext cx="4488460" cy="1333500"/>
            <a:chOff x="6153150" y="3105150"/>
            <a:chExt cx="4488460" cy="1333500"/>
          </a:xfrm>
        </p:grpSpPr>
        <p:cxnSp>
          <p:nvCxnSpPr>
            <p:cNvPr id="32" name="直接连接符 31">
              <a:extLst>
                <a:ext uri="{FF2B5EF4-FFF2-40B4-BE49-F238E27FC236}">
                  <a16:creationId xmlns:a16="http://schemas.microsoft.com/office/drawing/2014/main" id="{0B2B5C6C-6FC5-47E3-856A-73B690DCFE2E}"/>
                </a:ext>
              </a:extLst>
            </p:cNvPr>
            <p:cNvCxnSpPr>
              <a:cxnSpLocks/>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1B5A7C6-5B1A-4181-BA41-8468F6B20B3F}"/>
                </a:ext>
              </a:extLst>
            </p:cNvPr>
            <p:cNvCxnSpPr>
              <a:cxnSpLocks/>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4869907" y="2897170"/>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4837056" y="4102348"/>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 name="组合 3">
            <a:extLst>
              <a:ext uri="{FF2B5EF4-FFF2-40B4-BE49-F238E27FC236}">
                <a16:creationId xmlns:a16="http://schemas.microsoft.com/office/drawing/2014/main" id="{6FEB7BC1-84FC-CC51-0A4E-4E0FB9D49A5D}"/>
              </a:ext>
            </a:extLst>
          </p:cNvPr>
          <p:cNvGrpSpPr/>
          <p:nvPr/>
        </p:nvGrpSpPr>
        <p:grpSpPr>
          <a:xfrm>
            <a:off x="201244" y="2678511"/>
            <a:ext cx="4488460" cy="3477194"/>
            <a:chOff x="1174752" y="2094774"/>
            <a:chExt cx="4294140" cy="3422418"/>
          </a:xfrm>
        </p:grpSpPr>
        <p:pic>
          <p:nvPicPr>
            <p:cNvPr id="5" name="Picture 5">
              <a:extLst>
                <a:ext uri="{FF2B5EF4-FFF2-40B4-BE49-F238E27FC236}">
                  <a16:creationId xmlns:a16="http://schemas.microsoft.com/office/drawing/2014/main" id="{98BCD415-A898-86A1-0941-2CE69A7603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4752" y="2094774"/>
              <a:ext cx="4294140" cy="3422418"/>
            </a:xfrm>
            <a:prstGeom prst="rect">
              <a:avLst/>
            </a:prstGeom>
          </p:spPr>
        </p:pic>
        <p:sp>
          <p:nvSpPr>
            <p:cNvPr id="6" name="透明">
              <a:extLst>
                <a:ext uri="{FF2B5EF4-FFF2-40B4-BE49-F238E27FC236}">
                  <a16:creationId xmlns:a16="http://schemas.microsoft.com/office/drawing/2014/main" id="{2B6D4899-554C-A800-AE8E-99BCD7163E8C}"/>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dirty="0">
                <a:solidFill>
                  <a:srgbClr val="44546A"/>
                </a:solidFill>
                <a:cs typeface="+mn-ea"/>
                <a:sym typeface="+mn-lt"/>
              </a:endParaRPr>
            </a:p>
          </p:txBody>
        </p:sp>
      </p:grpSp>
      <p:pic>
        <p:nvPicPr>
          <p:cNvPr id="7" name="Picture 2">
            <a:extLst>
              <a:ext uri="{FF2B5EF4-FFF2-40B4-BE49-F238E27FC236}">
                <a16:creationId xmlns:a16="http://schemas.microsoft.com/office/drawing/2014/main" id="{FFDC4036-AFE4-8005-1507-EAA0D15A8C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002" y="2879705"/>
            <a:ext cx="3344944" cy="2229963"/>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A24DE6E6-C811-9DDF-CF1C-5163E38F1B1E}"/>
              </a:ext>
            </a:extLst>
          </p:cNvPr>
          <p:cNvSpPr txBox="1"/>
          <p:nvPr/>
        </p:nvSpPr>
        <p:spPr>
          <a:xfrm>
            <a:off x="923052" y="1801914"/>
            <a:ext cx="326243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保险与精算师</a:t>
            </a:r>
          </a:p>
        </p:txBody>
      </p:sp>
      <p:sp>
        <p:nvSpPr>
          <p:cNvPr id="9" name="文本框 8">
            <a:extLst>
              <a:ext uri="{FF2B5EF4-FFF2-40B4-BE49-F238E27FC236}">
                <a16:creationId xmlns:a16="http://schemas.microsoft.com/office/drawing/2014/main" id="{02891343-9A02-F2A6-B52F-309F35F52A76}"/>
              </a:ext>
            </a:extLst>
          </p:cNvPr>
          <p:cNvSpPr txBox="1"/>
          <p:nvPr/>
        </p:nvSpPr>
        <p:spPr>
          <a:xfrm>
            <a:off x="936304" y="1445834"/>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150814718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500"/>
                            </p:stCondLst>
                            <p:childTnLst>
                              <p:par>
                                <p:cTn id="25" presetID="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1000"/>
                            </p:stCondLst>
                            <p:childTnLst>
                              <p:par>
                                <p:cTn id="41" presetID="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500"/>
                            </p:stCondLst>
                            <p:childTnLst>
                              <p:par>
                                <p:cTn id="53" presetID="2" presetClass="entr" presetSubtype="4"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P spid="35"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保险</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4561725" y="1562664"/>
            <a:ext cx="7363181" cy="992321"/>
            <a:chOff x="5971177" y="1605306"/>
            <a:chExt cx="7363181" cy="992321"/>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400"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1" y="2043629"/>
              <a:ext cx="6733527" cy="553998"/>
            </a:xfrm>
            <a:prstGeom prst="rect">
              <a:avLst/>
            </a:prstGeom>
            <a:noFill/>
          </p:spPr>
          <p:txBody>
            <a:bodyPr wrap="square" rtlCol="0">
              <a:spAutoFit/>
            </a:bodyPr>
            <a:lstStyle/>
            <a:p>
              <a:pPr>
                <a:lnSpc>
                  <a:spcPts val="1800"/>
                </a:lnSpc>
              </a:pPr>
              <a:r>
                <a:rPr kumimoji="0" lang="zh-CN" altLang="en-US" b="0" i="0" u="none" strike="noStrike" kern="1200" cap="none" spc="0" normalizeH="0" baseline="0" noProof="0" dirty="0">
                  <a:ln>
                    <a:noFill/>
                  </a:ln>
                  <a:solidFill>
                    <a:srgbClr val="222A35"/>
                  </a:solidFill>
                  <a:effectLst/>
                  <a:uLnTx/>
                  <a:uFillTx/>
                  <a:cs typeface="+mn-ea"/>
                  <a:sym typeface="+mn-lt"/>
                </a:rPr>
                <a:t>保险业务按保险对象不同分为财产保险、责任保险、人身保险和财产与责任综合保险。目前，我国已开办的保险险种达 </a:t>
              </a:r>
              <a:r>
                <a:rPr kumimoji="0" lang="en-US" altLang="zh-CN" b="0" i="0" u="none" strike="noStrike" kern="1200" cap="none" spc="0" normalizeH="0" baseline="0" noProof="0" dirty="0">
                  <a:ln>
                    <a:noFill/>
                  </a:ln>
                  <a:solidFill>
                    <a:srgbClr val="222A35"/>
                  </a:solidFill>
                  <a:effectLst/>
                  <a:uLnTx/>
                  <a:uFillTx/>
                  <a:cs typeface="+mn-ea"/>
                  <a:sym typeface="+mn-lt"/>
                </a:rPr>
                <a:t>300 </a:t>
              </a:r>
              <a:r>
                <a:rPr kumimoji="0" lang="zh-CN" altLang="en-US" b="0" i="0" u="none" strike="noStrike" kern="1200" cap="none" spc="0" normalizeH="0" baseline="0" noProof="0" dirty="0">
                  <a:ln>
                    <a:noFill/>
                  </a:ln>
                  <a:solidFill>
                    <a:srgbClr val="222A35"/>
                  </a:solidFill>
                  <a:effectLst/>
                  <a:uLnTx/>
                  <a:uFillTx/>
                  <a:cs typeface="+mn-ea"/>
                  <a:sym typeface="+mn-lt"/>
                </a:rPr>
                <a:t>多种。</a:t>
              </a:r>
              <a:endParaRPr kumimoji="0" lang="zh-CN" altLang="en-US" sz="2000"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375721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400" normalizeH="0" baseline="0" noProof="0" dirty="0">
                  <a:ln>
                    <a:noFill/>
                  </a:ln>
                  <a:solidFill>
                    <a:schemeClr val="tx1">
                      <a:lumMod val="75000"/>
                      <a:lumOff val="25000"/>
                    </a:schemeClr>
                  </a:solidFill>
                  <a:effectLst/>
                  <a:uLnTx/>
                  <a:uFillTx/>
                  <a:cs typeface="+mn-ea"/>
                  <a:sym typeface="+mn-lt"/>
                </a:rPr>
                <a:t>1. </a:t>
              </a:r>
              <a:r>
                <a:rPr kumimoji="0" lang="zh-CN" altLang="en-US" sz="2000" b="1" i="0" u="none" strike="noStrike" kern="1200" cap="none" spc="400" normalizeH="0" baseline="0" noProof="0" dirty="0">
                  <a:ln>
                    <a:noFill/>
                  </a:ln>
                  <a:solidFill>
                    <a:schemeClr val="tx1">
                      <a:lumMod val="75000"/>
                      <a:lumOff val="25000"/>
                    </a:schemeClr>
                  </a:solidFill>
                  <a:effectLst/>
                  <a:uLnTx/>
                  <a:uFillTx/>
                  <a:cs typeface="+mn-ea"/>
                  <a:sym typeface="+mn-lt"/>
                </a:rPr>
                <a:t>保险险种多、数据量大</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4561725" y="2695590"/>
            <a:ext cx="7363181" cy="1463412"/>
            <a:chOff x="5971177" y="2728804"/>
            <a:chExt cx="7363181" cy="1463413"/>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400"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176553"/>
              <a:ext cx="6733526" cy="1015664"/>
            </a:xfrm>
            <a:prstGeom prst="rect">
              <a:avLst/>
            </a:prstGeom>
            <a:noFill/>
          </p:spPr>
          <p:txBody>
            <a:bodyPr wrap="square" rtlCol="0">
              <a:spAutoFit/>
            </a:bodyPr>
            <a:lstStyle/>
            <a:p>
              <a:pPr>
                <a:lnSpc>
                  <a:spcPts val="1800"/>
                </a:lnSpc>
              </a:pPr>
              <a:r>
                <a:rPr kumimoji="0" lang="zh-CN" altLang="en-US" b="0" i="0" u="none" strike="noStrike" kern="1200" cap="none" spc="0" normalizeH="0" baseline="0" noProof="0" dirty="0">
                  <a:ln>
                    <a:noFill/>
                  </a:ln>
                  <a:solidFill>
                    <a:srgbClr val="222A35"/>
                  </a:solidFill>
                  <a:effectLst/>
                  <a:uLnTx/>
                  <a:uFillTx/>
                  <a:cs typeface="+mn-ea"/>
                  <a:sym typeface="+mn-lt"/>
                </a:rPr>
                <a:t>随着我国保险业务的不断发展，保险业相关的一些经济政策和经济环境的变化，保险条款一直处于不断变化和完善过程中，造成了业务可变性大、规范性差的特点，这种复杂多变的业务需求使得传统的手工处理方式无法适应，更无法及时满足客户的要求。</a:t>
              </a:r>
              <a:endParaRPr kumimoji="0" lang="zh-CN" altLang="en-US" sz="2000"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4"/>
              <a:ext cx="3125618" cy="400110"/>
            </a:xfrm>
            <a:prstGeom prst="rect">
              <a:avLst/>
            </a:prstGeom>
            <a:noFill/>
          </p:spPr>
          <p:txBody>
            <a:bodyPr wrap="square" rtlCol="0">
              <a:spAutoFit/>
            </a:bodyPr>
            <a:lstStyle/>
            <a:p>
              <a:pPr>
                <a:defRPr/>
              </a:pPr>
              <a:r>
                <a:rPr lang="en-US" altLang="zh-CN" sz="2000" b="1" spc="400" dirty="0">
                  <a:solidFill>
                    <a:schemeClr val="tx1">
                      <a:lumMod val="75000"/>
                      <a:lumOff val="25000"/>
                    </a:schemeClr>
                  </a:solidFill>
                  <a:cs typeface="+mn-ea"/>
                  <a:sym typeface="+mn-lt"/>
                </a:rPr>
                <a:t>2. </a:t>
              </a:r>
              <a:r>
                <a:rPr lang="zh-CN" altLang="en-US" sz="2000" b="1" spc="400" dirty="0">
                  <a:solidFill>
                    <a:schemeClr val="tx1">
                      <a:lumMod val="75000"/>
                      <a:lumOff val="25000"/>
                    </a:schemeClr>
                  </a:solidFill>
                  <a:cs typeface="+mn-ea"/>
                  <a:sym typeface="+mn-lt"/>
                </a:rPr>
                <a:t>保险条款变化大</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4561725" y="4426568"/>
            <a:ext cx="7448023" cy="2218931"/>
            <a:chOff x="5971177" y="3884742"/>
            <a:chExt cx="7630275" cy="2146484"/>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400"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323065"/>
              <a:ext cx="7000620" cy="1708161"/>
            </a:xfrm>
            <a:prstGeom prst="rect">
              <a:avLst/>
            </a:prstGeom>
            <a:noFill/>
          </p:spPr>
          <p:txBody>
            <a:bodyPr wrap="square" rtlCol="0">
              <a:spAutoFit/>
            </a:bodyPr>
            <a:lstStyle/>
            <a:p>
              <a:pPr>
                <a:lnSpc>
                  <a:spcPts val="1800"/>
                </a:lnSpc>
              </a:pPr>
              <a:r>
                <a:rPr kumimoji="0" lang="zh-CN" altLang="en-US" b="0" i="0" u="none" strike="noStrike" kern="1200" cap="none" spc="0" normalizeH="0" baseline="0" noProof="0" dirty="0">
                  <a:ln>
                    <a:noFill/>
                  </a:ln>
                  <a:solidFill>
                    <a:srgbClr val="222A35"/>
                  </a:solidFill>
                  <a:effectLst/>
                  <a:uLnTx/>
                  <a:uFillTx/>
                  <a:cs typeface="+mn-ea"/>
                  <a:sym typeface="+mn-lt"/>
                </a:rPr>
                <a:t>保险业务的专设机构网点往往比较分散，可位于全市的各个地区，再加上目前大量直销员的推销网点使得业务覆盖面相当大。在这种情况下，保险公司如果仅靠手工集中处理则根本无法实现对所有数据的及时采集和对所有投保户的及时出单处理。同时，保险业务的数据根据业务种类的不同，其保存期限也有所不同，而往往有大量数据的保存期相当长（如 </a:t>
              </a:r>
              <a:r>
                <a:rPr kumimoji="0" lang="en-US" altLang="zh-CN" b="0" i="0" u="none" strike="noStrike" kern="1200" cap="none" spc="0" normalizeH="0" baseline="0" noProof="0" dirty="0">
                  <a:ln>
                    <a:noFill/>
                  </a:ln>
                  <a:solidFill>
                    <a:srgbClr val="222A35"/>
                  </a:solidFill>
                  <a:effectLst/>
                  <a:uLnTx/>
                  <a:uFillTx/>
                  <a:cs typeface="+mn-ea"/>
                  <a:sym typeface="+mn-lt"/>
                </a:rPr>
                <a:t>30 </a:t>
              </a:r>
              <a:r>
                <a:rPr kumimoji="0" lang="zh-CN" altLang="en-US" b="0" i="0" u="none" strike="noStrike" kern="1200" cap="none" spc="0" normalizeH="0" baseline="0" noProof="0" dirty="0">
                  <a:ln>
                    <a:noFill/>
                  </a:ln>
                  <a:solidFill>
                    <a:srgbClr val="222A35"/>
                  </a:solidFill>
                  <a:effectLst/>
                  <a:uLnTx/>
                  <a:uFillTx/>
                  <a:cs typeface="+mn-ea"/>
                  <a:sym typeface="+mn-lt"/>
                </a:rPr>
                <a:t>年），对保险公司的业务处理机构来说，数据保存的压力巨大，传统的方法无法满足其需求。</a:t>
              </a:r>
              <a:endParaRPr kumimoji="0" lang="zh-CN" altLang="en-US" sz="2000"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2"/>
              <a:ext cx="4530212" cy="400110"/>
            </a:xfrm>
            <a:prstGeom prst="rect">
              <a:avLst/>
            </a:prstGeom>
            <a:noFill/>
          </p:spPr>
          <p:txBody>
            <a:bodyPr wrap="square" rtlCol="0">
              <a:spAutoFit/>
            </a:bodyPr>
            <a:lstStyle/>
            <a:p>
              <a:pPr>
                <a:defRPr/>
              </a:pPr>
              <a:r>
                <a:rPr lang="en-US" altLang="zh-CN" sz="2000" b="1" spc="400" dirty="0">
                  <a:solidFill>
                    <a:schemeClr val="tx1">
                      <a:lumMod val="75000"/>
                      <a:lumOff val="25000"/>
                    </a:schemeClr>
                  </a:solidFill>
                  <a:cs typeface="+mn-ea"/>
                  <a:sym typeface="+mn-lt"/>
                </a:rPr>
                <a:t>3. </a:t>
              </a:r>
              <a:r>
                <a:rPr lang="zh-CN" altLang="en-US" sz="2000" b="1" spc="400" dirty="0">
                  <a:solidFill>
                    <a:schemeClr val="tx1">
                      <a:lumMod val="75000"/>
                      <a:lumOff val="25000"/>
                    </a:schemeClr>
                  </a:solidFill>
                  <a:cs typeface="+mn-ea"/>
                  <a:sym typeface="+mn-lt"/>
                </a:rPr>
                <a:t>网点分散、数据保存时间长</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376F9880-8505-BF05-9B5E-DB76BD46A3C4}"/>
              </a:ext>
            </a:extLst>
          </p:cNvPr>
          <p:cNvSpPr txBox="1"/>
          <p:nvPr/>
        </p:nvSpPr>
        <p:spPr>
          <a:xfrm>
            <a:off x="5054542" y="668348"/>
            <a:ext cx="5186090" cy="707886"/>
          </a:xfrm>
          <a:prstGeom prst="rect">
            <a:avLst/>
          </a:prstGeom>
          <a:noFill/>
        </p:spPr>
        <p:txBody>
          <a:bodyPr vert="horz" wrap="square"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0" normalizeH="0" baseline="0" noProof="0" dirty="0">
                <a:ln>
                  <a:noFill/>
                </a:ln>
                <a:solidFill>
                  <a:srgbClr val="44546A"/>
                </a:solidFill>
                <a:effectLst/>
                <a:uLnTx/>
                <a:uFillTx/>
                <a:cs typeface="+mn-ea"/>
                <a:sym typeface="+mn-lt"/>
              </a:rPr>
              <a:t>保险的一般特征</a:t>
            </a:r>
          </a:p>
        </p:txBody>
      </p:sp>
    </p:spTree>
    <p:extLst>
      <p:ext uri="{BB962C8B-B14F-4D97-AF65-F5344CB8AC3E}">
        <p14:creationId xmlns:p14="http://schemas.microsoft.com/office/powerpoint/2010/main" val="19685447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14:presetBounceEnd="40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40000">
                                          <p:cBhvr additive="base">
                                            <p:cTn id="27"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14:presetBounceEnd="40000">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14:bounceEnd="40000">
                                          <p:cBhvr additive="base">
                                            <p:cTn id="33"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1+#ppt_w/2"/>
                                              </p:val>
                                            </p:tav>
                                            <p:tav tm="100000">
                                              <p:val>
                                                <p:strVal val="#ppt_x"/>
                                              </p:val>
                                            </p:tav>
                                          </p:tavLst>
                                        </p:anim>
                                        <p:anim calcmode="lin" valueType="num">
                                          <p:cBhvr additive="base">
                                            <p:cTn id="3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279852" y="2717912"/>
            <a:ext cx="7802136" cy="1107996"/>
          </a:xfrm>
          <a:prstGeom prst="rect">
            <a:avLst/>
          </a:prstGeom>
          <a:noFill/>
        </p:spPr>
        <p:txBody>
          <a:bodyPr wrap="none" rtlCol="0">
            <a:spAutoFit/>
          </a:bodyPr>
          <a:lstStyle/>
          <a:p>
            <a:pPr lvl="0"/>
            <a:r>
              <a:rPr kumimoji="1" lang="zh-CN" altLang="en-US" sz="6600" dirty="0">
                <a:solidFill>
                  <a:srgbClr val="44546A"/>
                </a:solidFill>
                <a:cs typeface="+mn-ea"/>
                <a:sym typeface="+mn-lt"/>
              </a:rPr>
              <a:t>保险业的电子化创新</a:t>
            </a:r>
          </a:p>
        </p:txBody>
      </p:sp>
      <p:pic>
        <p:nvPicPr>
          <p:cNvPr id="10" name="图片 9" descr="图表, 旭日形&#10;&#10;描述已自动生成">
            <a:extLst>
              <a:ext uri="{FF2B5EF4-FFF2-40B4-BE49-F238E27FC236}">
                <a16:creationId xmlns:a16="http://schemas.microsoft.com/office/drawing/2014/main" id="{9A85B618-6854-88B9-36E5-0B1DF47A4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1" name="文本框 10">
            <a:extLst>
              <a:ext uri="{FF2B5EF4-FFF2-40B4-BE49-F238E27FC236}">
                <a16:creationId xmlns:a16="http://schemas.microsoft.com/office/drawing/2014/main" id="{C46E60CA-0456-1E5D-46D5-4F82823D41F2}"/>
              </a:ext>
            </a:extLst>
          </p:cNvPr>
          <p:cNvSpPr txBox="1"/>
          <p:nvPr/>
        </p:nvSpPr>
        <p:spPr>
          <a:xfrm>
            <a:off x="3483768" y="4386816"/>
            <a:ext cx="5333250" cy="961289"/>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a:ln>
                  <a:noFill/>
                </a:ln>
                <a:solidFill>
                  <a:prstClr val="black">
                    <a:lumMod val="50000"/>
                    <a:lumOff val="50000"/>
                  </a:prstClr>
                </a:solidFill>
                <a:effectLst/>
                <a:uLnTx/>
                <a:uFillTx/>
                <a:cs typeface="+mn-ea"/>
                <a:sym typeface="+mn-lt"/>
              </a:rPr>
              <a:t>保险业的电子化</a:t>
            </a:r>
            <a:endParaRPr kumimoji="0" lang="en-US"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a:p>
            <a:pPr marL="342900" lvl="0" indent="-342900" algn="just">
              <a:lnSpc>
                <a:spcPct val="150000"/>
              </a:lnSpc>
              <a:buFont typeface="Wingdings" panose="05000000000000000000" pitchFamily="2" charset="2"/>
              <a:buChar char="Ø"/>
              <a:defRPr/>
            </a:pPr>
            <a:r>
              <a:rPr lang="zh-CN" altLang="en-US" sz="2000" dirty="0">
                <a:solidFill>
                  <a:prstClr val="black">
                    <a:lumMod val="50000"/>
                    <a:lumOff val="50000"/>
                  </a:prstClr>
                </a:solidFill>
                <a:cs typeface="+mn-ea"/>
                <a:sym typeface="+mn-lt"/>
              </a:rPr>
              <a:t> 从产品到系统</a:t>
            </a:r>
            <a:r>
              <a:rPr lang="en-US" altLang="zh-CN" sz="2000" dirty="0">
                <a:solidFill>
                  <a:prstClr val="black">
                    <a:lumMod val="50000"/>
                    <a:lumOff val="50000"/>
                  </a:prstClr>
                </a:solidFill>
                <a:cs typeface="+mn-ea"/>
                <a:sym typeface="+mn-lt"/>
              </a:rPr>
              <a:t>——</a:t>
            </a:r>
            <a:r>
              <a:rPr lang="zh-CN" altLang="en-US" sz="2000" dirty="0">
                <a:solidFill>
                  <a:prstClr val="black">
                    <a:lumMod val="50000"/>
                    <a:lumOff val="50000"/>
                  </a:prstClr>
                </a:solidFill>
                <a:cs typeface="+mn-ea"/>
                <a:sym typeface="+mn-lt"/>
              </a:rPr>
              <a:t>保险业的创新模式改变</a:t>
            </a:r>
            <a:endParaRPr kumimoji="0" lang="en"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30424638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TotalTime>
  <Words>1977</Words>
  <Application>Microsoft Office PowerPoint</Application>
  <PresentationFormat>宽屏</PresentationFormat>
  <Paragraphs>165</Paragraphs>
  <Slides>18</Slides>
  <Notes>18</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18</vt:i4>
      </vt:variant>
    </vt:vector>
  </HeadingPairs>
  <TitlesOfParts>
    <vt:vector size="27" baseType="lpstr">
      <vt:lpstr>DengXian</vt:lpstr>
      <vt:lpstr>DengXian</vt:lpstr>
      <vt:lpstr>方正细谭黑简体</vt:lpstr>
      <vt:lpstr>微软雅黑</vt:lpstr>
      <vt:lpstr>Arial</vt:lpstr>
      <vt:lpstr>Calibri</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盘 兰珍</cp:lastModifiedBy>
  <cp:revision>12</cp:revision>
  <dcterms:created xsi:type="dcterms:W3CDTF">2021-07-16T05:29:27Z</dcterms:created>
  <dcterms:modified xsi:type="dcterms:W3CDTF">2022-11-22T13:18:52Z</dcterms:modified>
</cp:coreProperties>
</file>