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handoutMasterIdLst>
    <p:handoutMasterId r:id="rId30"/>
  </p:handoutMasterIdLst>
  <p:sldIdLst>
    <p:sldId id="362" r:id="rId4"/>
    <p:sldId id="363" r:id="rId6"/>
    <p:sldId id="369" r:id="rId7"/>
    <p:sldId id="396" r:id="rId8"/>
    <p:sldId id="366" r:id="rId9"/>
    <p:sldId id="420" r:id="rId10"/>
    <p:sldId id="404" r:id="rId11"/>
    <p:sldId id="392" r:id="rId12"/>
    <p:sldId id="394" r:id="rId13"/>
    <p:sldId id="401" r:id="rId14"/>
    <p:sldId id="393" r:id="rId15"/>
    <p:sldId id="405" r:id="rId16"/>
    <p:sldId id="395" r:id="rId17"/>
    <p:sldId id="406" r:id="rId18"/>
    <p:sldId id="398" r:id="rId19"/>
    <p:sldId id="397" r:id="rId20"/>
    <p:sldId id="417" r:id="rId21"/>
    <p:sldId id="399" r:id="rId22"/>
    <p:sldId id="400" r:id="rId23"/>
    <p:sldId id="422" r:id="rId24"/>
    <p:sldId id="418" r:id="rId25"/>
    <p:sldId id="402" r:id="rId26"/>
    <p:sldId id="419" r:id="rId27"/>
    <p:sldId id="403" r:id="rId28"/>
    <p:sldId id="407" r:id="rId29"/>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4546A"/>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1" autoAdjust="0"/>
    <p:restoredTop sz="96314" autoAdjust="0"/>
  </p:normalViewPr>
  <p:slideViewPr>
    <p:cSldViewPr snapToGrid="0" showGuides="1">
      <p:cViewPr varScale="1">
        <p:scale>
          <a:sx n="74" d="100"/>
          <a:sy n="74" d="100"/>
        </p:scale>
        <p:origin x="336" y="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2.xml"/><Relationship Id="rId35" Type="http://schemas.openxmlformats.org/officeDocument/2006/relationships/customXml" Target="../customXml/item1.xml"/><Relationship Id="rId34" Type="http://schemas.openxmlformats.org/officeDocument/2006/relationships/customXmlProps" Target="../customXml/itemProps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C303D-B686-4E9A-9B4B-6FD30633AA4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DD0AC-7F07-4128-B9A6-9AC6CBCF667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1"/>
          <p:cNvSpPr/>
          <p:nvPr userDrawn="1"/>
        </p:nvSpPr>
        <p:spPr>
          <a:xfrm>
            <a:off x="200441" y="193607"/>
            <a:ext cx="578289" cy="57828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userDrawn="1"/>
        </p:nvSpPr>
        <p:spPr>
          <a:xfrm>
            <a:off x="798672" y="736271"/>
            <a:ext cx="215597" cy="21559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p:cNvSpPr/>
          <p:nvPr userDrawn="1"/>
        </p:nvSpPr>
        <p:spPr>
          <a:xfrm>
            <a:off x="995732" y="542126"/>
            <a:ext cx="132077" cy="132077"/>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TextBox 3"/>
          <p:cNvSpPr txBox="1"/>
          <p:nvPr userDrawn="1"/>
        </p:nvSpPr>
        <p:spPr>
          <a:xfrm>
            <a:off x="1691574" y="662503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p:cNvSpPr txBox="1"/>
          <p:nvPr/>
        </p:nvSpPr>
        <p:spPr>
          <a:xfrm>
            <a:off x="6797210" y="2644169"/>
            <a:ext cx="3840480" cy="15684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第一章</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5" name="文本框 4"/>
          <p:cNvSpPr txBox="1"/>
          <p:nvPr/>
        </p:nvSpPr>
        <p:spPr>
          <a:xfrm>
            <a:off x="7343334" y="4006001"/>
            <a:ext cx="2988910" cy="39878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sz="2000" b="0" i="0" kern="500" baseline="0" noProof="0" dirty="0">
                <a:ln>
                  <a:noFill/>
                </a:ln>
                <a:solidFill>
                  <a:schemeClr val="tx1"/>
                </a:solidFill>
                <a:effectLst/>
                <a:uLnTx/>
                <a:uFillTx/>
                <a:cs typeface="+mn-ea"/>
                <a:sym typeface="+mn-lt"/>
              </a:rPr>
              <a:t>CHAPTER1</a:t>
            </a:r>
            <a:endParaRPr kumimoji="1" lang="en-US" sz="2400" b="0" i="0" baseline="0" noProof="0" dirty="0">
              <a:ln>
                <a:noFill/>
              </a:ln>
              <a:solidFill>
                <a:schemeClr val="tx1"/>
              </a:solidFill>
              <a:effectLst/>
              <a:uLnTx/>
              <a:uFillTx/>
              <a:cs typeface="+mn-ea"/>
              <a:sym typeface="+mn-lt"/>
            </a:endParaRPr>
          </a:p>
        </p:txBody>
      </p:sp>
      <p:sp>
        <p:nvSpPr>
          <p:cNvPr id="6" name="燕尾形 5"/>
          <p:cNvSpPr/>
          <p:nvPr/>
        </p:nvSpPr>
        <p:spPr>
          <a:xfrm flipH="1">
            <a:off x="10361691" y="4123250"/>
            <a:ext cx="208052" cy="20805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9" name="直线连接符 8"/>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3" name="直线连接符 12"/>
          <p:cNvCxnSpPr/>
          <p:nvPr/>
        </p:nvCxnSpPr>
        <p:spPr>
          <a:xfrm>
            <a:off x="7016366" y="4227276"/>
            <a:ext cx="339777" cy="0"/>
          </a:xfrm>
          <a:prstGeom prst="line">
            <a:avLst/>
          </a:prstGeom>
          <a:ln w="444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703076" y="3052734"/>
            <a:ext cx="1783080" cy="36830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1" lang="zh-CN" altLang="en-US" sz="1800" b="0" i="0" u="none" strike="noStrike" kern="1200" cap="none" spc="0" normalizeH="0" baseline="0" noProof="0" dirty="0">
                <a:ln>
                  <a:noFill/>
                </a:ln>
                <a:solidFill>
                  <a:srgbClr val="44546A"/>
                </a:solidFill>
                <a:effectLst/>
                <a:uLnTx/>
                <a:uFillTx/>
                <a:cs typeface="+mn-ea"/>
                <a:sym typeface="+mn-lt"/>
              </a:rPr>
              <a:t>互联网金融概述</a:t>
            </a:r>
            <a:endParaRPr kumimoji="1" lang="zh-CN" altLang="en-US" sz="1800" b="0" i="0" u="none" strike="noStrike" kern="1200" cap="none" spc="0" normalizeH="0" baseline="0" noProof="0" dirty="0">
              <a:ln>
                <a:noFill/>
              </a:ln>
              <a:solidFill>
                <a:srgbClr val="44546A"/>
              </a:solidFill>
              <a:effectLst/>
              <a:uLnTx/>
              <a:uFillTx/>
              <a:cs typeface="+mn-ea"/>
              <a:sym typeface="+mn-lt"/>
            </a:endParaRPr>
          </a:p>
        </p:txBody>
      </p:sp>
      <p:sp>
        <p:nvSpPr>
          <p:cNvPr id="22" name="圆角矩形 21"/>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8" name="图片 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ssolv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10" grpId="0" animBg="1"/>
      <p:bldP spid="11" grpId="0" animBg="1"/>
      <p:bldP spid="15"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230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noProof="0">
                <a:ln>
                  <a:noFill/>
                </a:ln>
                <a:solidFill>
                  <a:srgbClr val="44546A"/>
                </a:solidFill>
                <a:effectLst/>
                <a:uLnTx/>
                <a:uFillTx/>
                <a:cs typeface="+mn-ea"/>
                <a:sym typeface="+mn-lt"/>
              </a:rPr>
              <a:t>互联网的九大产品精神</a:t>
            </a:r>
            <a:endParaRPr kumimoji="1" lang="zh-CN" altLang="en-US" sz="2400" b="0" i="0" u="none" strike="noStrike" kern="1200" cap="none" spc="0" normalizeH="0" baseline="0" noProof="0" dirty="0">
              <a:ln>
                <a:noFill/>
              </a:ln>
              <a:solidFill>
                <a:srgbClr val="44546A"/>
              </a:solidFill>
              <a:effectLst/>
              <a:uLnTx/>
              <a:uFillTx/>
              <a:cs typeface="+mn-ea"/>
              <a:sym typeface="+mn-lt"/>
            </a:endParaRPr>
          </a:p>
        </p:txBody>
      </p:sp>
      <p:grpSp>
        <p:nvGrpSpPr>
          <p:cNvPr id="16" name="组合 15"/>
          <p:cNvGrpSpPr/>
          <p:nvPr/>
        </p:nvGrpSpPr>
        <p:grpSpPr>
          <a:xfrm>
            <a:off x="853102" y="2307176"/>
            <a:ext cx="10471345" cy="182881"/>
            <a:chOff x="639826" y="1875854"/>
            <a:chExt cx="7853509" cy="137161"/>
          </a:xfrm>
        </p:grpSpPr>
        <p:cxnSp>
          <p:nvCxnSpPr>
            <p:cNvPr id="17" name="Straight Connector 3"/>
            <p:cNvCxnSpPr/>
            <p:nvPr/>
          </p:nvCxnSpPr>
          <p:spPr>
            <a:xfrm>
              <a:off x="1594780" y="1944434"/>
              <a:ext cx="1067640" cy="0"/>
            </a:xfrm>
            <a:prstGeom prst="line">
              <a:avLst/>
            </a:prstGeom>
            <a:noFill/>
            <a:ln w="19050" cap="flat" cmpd="sng" algn="ctr">
              <a:solidFill>
                <a:schemeClr val="bg1">
                  <a:lumMod val="65000"/>
                </a:schemeClr>
              </a:solidFill>
              <a:prstDash val="solid"/>
              <a:miter lim="800000"/>
            </a:ln>
            <a:effectLst/>
          </p:spPr>
        </p:cxnSp>
        <p:cxnSp>
          <p:nvCxnSpPr>
            <p:cNvPr id="18" name="Straight Connector 4"/>
            <p:cNvCxnSpPr/>
            <p:nvPr/>
          </p:nvCxnSpPr>
          <p:spPr>
            <a:xfrm>
              <a:off x="639826" y="1944434"/>
              <a:ext cx="815246" cy="0"/>
            </a:xfrm>
            <a:prstGeom prst="line">
              <a:avLst/>
            </a:prstGeom>
            <a:noFill/>
            <a:ln w="19050" cap="flat" cmpd="sng" algn="ctr">
              <a:solidFill>
                <a:schemeClr val="bg1">
                  <a:lumMod val="65000"/>
                </a:schemeClr>
              </a:solidFill>
              <a:prstDash val="solid"/>
              <a:miter lim="800000"/>
              <a:headEnd type="oval"/>
            </a:ln>
            <a:effectLst/>
          </p:spPr>
        </p:cxnSp>
        <p:cxnSp>
          <p:nvCxnSpPr>
            <p:cNvPr id="19" name="Straight Connector 5"/>
            <p:cNvCxnSpPr/>
            <p:nvPr/>
          </p:nvCxnSpPr>
          <p:spPr>
            <a:xfrm>
              <a:off x="7678089" y="1944434"/>
              <a:ext cx="815246" cy="0"/>
            </a:xfrm>
            <a:prstGeom prst="line">
              <a:avLst/>
            </a:prstGeom>
            <a:noFill/>
            <a:ln w="19050" cap="flat" cmpd="sng" algn="ctr">
              <a:solidFill>
                <a:schemeClr val="bg1">
                  <a:lumMod val="65000"/>
                </a:schemeClr>
              </a:solidFill>
              <a:prstDash val="solid"/>
              <a:miter lim="800000"/>
              <a:tailEnd type="oval"/>
            </a:ln>
            <a:effectLst/>
          </p:spPr>
        </p:cxnSp>
        <p:sp>
          <p:nvSpPr>
            <p:cNvPr id="20" name="Oval 6"/>
            <p:cNvSpPr>
              <a:spLocks noChangeAspect="1"/>
            </p:cNvSpPr>
            <p:nvPr/>
          </p:nvSpPr>
          <p:spPr bwMode="auto">
            <a:xfrm rot="16200000" flipH="1" flipV="1">
              <a:off x="1463205" y="1874583"/>
              <a:ext cx="123444" cy="139707"/>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1" name="Straight Connector 7"/>
            <p:cNvCxnSpPr/>
            <p:nvPr/>
          </p:nvCxnSpPr>
          <p:spPr>
            <a:xfrm>
              <a:off x="2806893" y="1944434"/>
              <a:ext cx="1067640" cy="0"/>
            </a:xfrm>
            <a:prstGeom prst="line">
              <a:avLst/>
            </a:prstGeom>
            <a:noFill/>
            <a:ln w="19050" cap="flat" cmpd="sng" algn="ctr">
              <a:solidFill>
                <a:schemeClr val="bg1">
                  <a:lumMod val="65000"/>
                </a:schemeClr>
              </a:solidFill>
              <a:prstDash val="solid"/>
              <a:miter lim="800000"/>
            </a:ln>
            <a:effectLst/>
          </p:spPr>
        </p:cxnSp>
        <p:cxnSp>
          <p:nvCxnSpPr>
            <p:cNvPr id="22" name="Straight Connector 8"/>
            <p:cNvCxnSpPr/>
            <p:nvPr/>
          </p:nvCxnSpPr>
          <p:spPr>
            <a:xfrm>
              <a:off x="4024999" y="1944434"/>
              <a:ext cx="1067640" cy="0"/>
            </a:xfrm>
            <a:prstGeom prst="line">
              <a:avLst/>
            </a:prstGeom>
            <a:noFill/>
            <a:ln w="19050" cap="flat" cmpd="sng" algn="ctr">
              <a:solidFill>
                <a:schemeClr val="bg1">
                  <a:lumMod val="65000"/>
                </a:schemeClr>
              </a:solidFill>
              <a:prstDash val="solid"/>
              <a:miter lim="800000"/>
            </a:ln>
            <a:effectLst/>
          </p:spPr>
        </p:cxnSp>
        <p:sp>
          <p:nvSpPr>
            <p:cNvPr id="23" name="Oval 9"/>
            <p:cNvSpPr>
              <a:spLocks noChangeAspect="1"/>
            </p:cNvSpPr>
            <p:nvPr/>
          </p:nvSpPr>
          <p:spPr bwMode="auto">
            <a:xfrm rot="16200000" flipH="1" flipV="1">
              <a:off x="2671455" y="1866820"/>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4" name="Straight Connector 10"/>
            <p:cNvCxnSpPr/>
            <p:nvPr/>
          </p:nvCxnSpPr>
          <p:spPr>
            <a:xfrm>
              <a:off x="5232348" y="1944434"/>
              <a:ext cx="1067640" cy="0"/>
            </a:xfrm>
            <a:prstGeom prst="line">
              <a:avLst/>
            </a:prstGeom>
            <a:noFill/>
            <a:ln w="19050" cap="flat" cmpd="sng" algn="ctr">
              <a:solidFill>
                <a:schemeClr val="bg1">
                  <a:lumMod val="65000"/>
                </a:schemeClr>
              </a:solidFill>
              <a:prstDash val="solid"/>
              <a:miter lim="800000"/>
            </a:ln>
            <a:effectLst/>
          </p:spPr>
        </p:cxnSp>
        <p:sp>
          <p:nvSpPr>
            <p:cNvPr id="25" name="Oval 11"/>
            <p:cNvSpPr>
              <a:spLocks noChangeAspect="1"/>
            </p:cNvSpPr>
            <p:nvPr/>
          </p:nvSpPr>
          <p:spPr bwMode="auto">
            <a:xfrm rot="16200000" flipH="1" flipV="1">
              <a:off x="3878805" y="1866820"/>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6" name="Straight Connector 12"/>
            <p:cNvCxnSpPr/>
            <p:nvPr/>
          </p:nvCxnSpPr>
          <p:spPr>
            <a:xfrm>
              <a:off x="6455218" y="1944434"/>
              <a:ext cx="1067640" cy="0"/>
            </a:xfrm>
            <a:prstGeom prst="line">
              <a:avLst/>
            </a:prstGeom>
            <a:noFill/>
            <a:ln w="19050" cap="flat" cmpd="sng" algn="ctr">
              <a:solidFill>
                <a:schemeClr val="bg1">
                  <a:lumMod val="65000"/>
                </a:schemeClr>
              </a:solidFill>
              <a:prstDash val="solid"/>
              <a:miter lim="800000"/>
            </a:ln>
            <a:effectLst/>
          </p:spPr>
        </p:cxnSp>
        <p:sp>
          <p:nvSpPr>
            <p:cNvPr id="27" name="Oval 13"/>
            <p:cNvSpPr>
              <a:spLocks noChangeAspect="1"/>
            </p:cNvSpPr>
            <p:nvPr/>
          </p:nvSpPr>
          <p:spPr bwMode="auto">
            <a:xfrm rot="16200000" flipH="1" flipV="1">
              <a:off x="5101674" y="1866819"/>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28" name="Oval 14"/>
            <p:cNvSpPr>
              <a:spLocks noChangeAspect="1"/>
            </p:cNvSpPr>
            <p:nvPr/>
          </p:nvSpPr>
          <p:spPr bwMode="auto">
            <a:xfrm rot="16200000" flipH="1" flipV="1">
              <a:off x="6309024" y="1866820"/>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29" name="Oval 15"/>
            <p:cNvSpPr>
              <a:spLocks noChangeAspect="1"/>
            </p:cNvSpPr>
            <p:nvPr/>
          </p:nvSpPr>
          <p:spPr bwMode="auto">
            <a:xfrm rot="16200000" flipH="1" flipV="1">
              <a:off x="7531893" y="1866820"/>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grpSp>
      <p:grpSp>
        <p:nvGrpSpPr>
          <p:cNvPr id="37" name="组合 36"/>
          <p:cNvGrpSpPr/>
          <p:nvPr/>
        </p:nvGrpSpPr>
        <p:grpSpPr>
          <a:xfrm>
            <a:off x="1618658" y="2502079"/>
            <a:ext cx="8929885" cy="1751643"/>
            <a:chOff x="1213993" y="2022032"/>
            <a:chExt cx="6697414" cy="1313732"/>
          </a:xfrm>
        </p:grpSpPr>
        <p:cxnSp>
          <p:nvCxnSpPr>
            <p:cNvPr id="38" name="Straight Connector 22"/>
            <p:cNvCxnSpPr/>
            <p:nvPr/>
          </p:nvCxnSpPr>
          <p:spPr>
            <a:xfrm>
              <a:off x="1524927" y="2022032"/>
              <a:ext cx="0" cy="717230"/>
            </a:xfrm>
            <a:prstGeom prst="line">
              <a:avLst/>
            </a:prstGeom>
            <a:noFill/>
            <a:ln w="19050" cap="flat" cmpd="sng" algn="ctr">
              <a:solidFill>
                <a:srgbClr val="44546A"/>
              </a:solidFill>
              <a:prstDash val="solid"/>
              <a:miter lim="800000"/>
            </a:ln>
            <a:effectLst/>
          </p:spPr>
        </p:cxnSp>
        <p:sp>
          <p:nvSpPr>
            <p:cNvPr id="39" name="Isosceles Triangle 23"/>
            <p:cNvSpPr/>
            <p:nvPr/>
          </p:nvSpPr>
          <p:spPr bwMode="auto">
            <a:xfrm>
              <a:off x="1213993" y="2713898"/>
              <a:ext cx="621866" cy="621866"/>
            </a:xfrm>
            <a:prstGeom prst="triangle">
              <a:avLst/>
            </a:prstGeom>
            <a:solidFill>
              <a:srgbClr val="44546A"/>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0" name="Straight Connector 24"/>
            <p:cNvCxnSpPr/>
            <p:nvPr/>
          </p:nvCxnSpPr>
          <p:spPr>
            <a:xfrm>
              <a:off x="2740035" y="2022032"/>
              <a:ext cx="0" cy="717230"/>
            </a:xfrm>
            <a:prstGeom prst="line">
              <a:avLst/>
            </a:prstGeom>
            <a:noFill/>
            <a:ln w="19050" cap="flat" cmpd="sng" algn="ctr">
              <a:solidFill>
                <a:srgbClr val="44546A"/>
              </a:solidFill>
              <a:prstDash val="solid"/>
              <a:miter lim="800000"/>
            </a:ln>
            <a:effectLst/>
          </p:spPr>
        </p:cxnSp>
        <p:sp>
          <p:nvSpPr>
            <p:cNvPr id="41" name="Isosceles Triangle 25"/>
            <p:cNvSpPr/>
            <p:nvPr/>
          </p:nvSpPr>
          <p:spPr bwMode="auto">
            <a:xfrm>
              <a:off x="2429103" y="2713898"/>
              <a:ext cx="621866" cy="621866"/>
            </a:xfrm>
            <a:prstGeom prst="triangle">
              <a:avLst/>
            </a:prstGeom>
            <a:solidFill>
              <a:srgbClr val="44546A"/>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2" name="Straight Connector 26"/>
            <p:cNvCxnSpPr/>
            <p:nvPr/>
          </p:nvCxnSpPr>
          <p:spPr>
            <a:xfrm>
              <a:off x="3947385" y="2022032"/>
              <a:ext cx="0" cy="717230"/>
            </a:xfrm>
            <a:prstGeom prst="line">
              <a:avLst/>
            </a:prstGeom>
            <a:noFill/>
            <a:ln w="19050" cap="flat" cmpd="sng" algn="ctr">
              <a:solidFill>
                <a:srgbClr val="44546A"/>
              </a:solidFill>
              <a:prstDash val="solid"/>
              <a:miter lim="800000"/>
            </a:ln>
            <a:effectLst/>
          </p:spPr>
        </p:cxnSp>
        <p:sp>
          <p:nvSpPr>
            <p:cNvPr id="43" name="Isosceles Triangle 27"/>
            <p:cNvSpPr/>
            <p:nvPr/>
          </p:nvSpPr>
          <p:spPr bwMode="auto">
            <a:xfrm>
              <a:off x="3636451" y="2713898"/>
              <a:ext cx="621866" cy="621866"/>
            </a:xfrm>
            <a:prstGeom prst="triangle">
              <a:avLst/>
            </a:prstGeom>
            <a:solidFill>
              <a:srgbClr val="44546A"/>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4" name="Straight Connector 28"/>
            <p:cNvCxnSpPr/>
            <p:nvPr/>
          </p:nvCxnSpPr>
          <p:spPr>
            <a:xfrm>
              <a:off x="5170254" y="2022032"/>
              <a:ext cx="0" cy="717230"/>
            </a:xfrm>
            <a:prstGeom prst="line">
              <a:avLst/>
            </a:prstGeom>
            <a:noFill/>
            <a:ln w="19050" cap="flat" cmpd="sng" algn="ctr">
              <a:solidFill>
                <a:srgbClr val="44546A"/>
              </a:solidFill>
              <a:prstDash val="solid"/>
              <a:miter lim="800000"/>
            </a:ln>
            <a:effectLst/>
          </p:spPr>
        </p:cxnSp>
        <p:sp>
          <p:nvSpPr>
            <p:cNvPr id="45" name="Isosceles Triangle 29"/>
            <p:cNvSpPr/>
            <p:nvPr/>
          </p:nvSpPr>
          <p:spPr bwMode="auto">
            <a:xfrm>
              <a:off x="4859322" y="2713898"/>
              <a:ext cx="621866" cy="621866"/>
            </a:xfrm>
            <a:prstGeom prst="triangle">
              <a:avLst/>
            </a:prstGeom>
            <a:solidFill>
              <a:srgbClr val="44546A"/>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6" name="Straight Connector 30"/>
            <p:cNvCxnSpPr/>
            <p:nvPr/>
          </p:nvCxnSpPr>
          <p:spPr>
            <a:xfrm>
              <a:off x="6377604" y="2022032"/>
              <a:ext cx="0" cy="717230"/>
            </a:xfrm>
            <a:prstGeom prst="line">
              <a:avLst/>
            </a:prstGeom>
            <a:noFill/>
            <a:ln w="19050" cap="flat" cmpd="sng" algn="ctr">
              <a:solidFill>
                <a:srgbClr val="44546A"/>
              </a:solidFill>
              <a:prstDash val="solid"/>
              <a:miter lim="800000"/>
            </a:ln>
            <a:effectLst/>
          </p:spPr>
        </p:cxnSp>
        <p:sp>
          <p:nvSpPr>
            <p:cNvPr id="47" name="Isosceles Triangle 31"/>
            <p:cNvSpPr/>
            <p:nvPr/>
          </p:nvSpPr>
          <p:spPr bwMode="auto">
            <a:xfrm>
              <a:off x="6066670" y="2713898"/>
              <a:ext cx="621866" cy="621866"/>
            </a:xfrm>
            <a:prstGeom prst="triangle">
              <a:avLst/>
            </a:prstGeom>
            <a:solidFill>
              <a:srgbClr val="44546A"/>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8" name="Straight Connector 32"/>
            <p:cNvCxnSpPr/>
            <p:nvPr/>
          </p:nvCxnSpPr>
          <p:spPr>
            <a:xfrm>
              <a:off x="7600473" y="2022032"/>
              <a:ext cx="0" cy="717230"/>
            </a:xfrm>
            <a:prstGeom prst="line">
              <a:avLst/>
            </a:prstGeom>
            <a:noFill/>
            <a:ln w="19050" cap="flat" cmpd="sng" algn="ctr">
              <a:solidFill>
                <a:srgbClr val="44546A"/>
              </a:solidFill>
              <a:prstDash val="solid"/>
              <a:miter lim="800000"/>
            </a:ln>
            <a:effectLst/>
          </p:spPr>
        </p:cxnSp>
        <p:sp>
          <p:nvSpPr>
            <p:cNvPr id="49" name="Isosceles Triangle 33"/>
            <p:cNvSpPr/>
            <p:nvPr/>
          </p:nvSpPr>
          <p:spPr bwMode="auto">
            <a:xfrm>
              <a:off x="7289541" y="2713898"/>
              <a:ext cx="621866" cy="621866"/>
            </a:xfrm>
            <a:prstGeom prst="triangle">
              <a:avLst/>
            </a:prstGeom>
            <a:solidFill>
              <a:srgbClr val="44546A"/>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grpSp>
      <p:sp>
        <p:nvSpPr>
          <p:cNvPr id="58" name="文本框 57"/>
          <p:cNvSpPr txBox="1"/>
          <p:nvPr/>
        </p:nvSpPr>
        <p:spPr>
          <a:xfrm>
            <a:off x="1319530" y="4550410"/>
            <a:ext cx="1550035" cy="1014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400" normalizeH="0" baseline="0" noProof="0" dirty="0">
                <a:ln>
                  <a:noFill/>
                </a:ln>
                <a:solidFill>
                  <a:srgbClr val="44546A"/>
                </a:solidFill>
                <a:effectLst/>
                <a:uLnTx/>
                <a:uFillTx/>
                <a:cs typeface="+mn-ea"/>
                <a:sym typeface="+mn-lt"/>
              </a:rPr>
              <a:t>关注用户的使用感受</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sp>
        <p:nvSpPr>
          <p:cNvPr id="61" name="文本框 60"/>
          <p:cNvSpPr txBox="1"/>
          <p:nvPr/>
        </p:nvSpPr>
        <p:spPr>
          <a:xfrm>
            <a:off x="2953385" y="4550410"/>
            <a:ext cx="1633855"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400" normalizeH="0" baseline="0" noProof="0" dirty="0">
                <a:ln>
                  <a:noFill/>
                </a:ln>
                <a:solidFill>
                  <a:srgbClr val="44546A"/>
                </a:solidFill>
                <a:effectLst/>
                <a:uLnTx/>
                <a:uFillTx/>
                <a:cs typeface="+mn-ea"/>
                <a:sym typeface="+mn-lt"/>
              </a:rPr>
              <a:t>让用户决定产品</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sp>
        <p:nvSpPr>
          <p:cNvPr id="64" name="文本框 63"/>
          <p:cNvSpPr txBox="1"/>
          <p:nvPr/>
        </p:nvSpPr>
        <p:spPr>
          <a:xfrm>
            <a:off x="4587240" y="4550410"/>
            <a:ext cx="1828800"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400" normalizeH="0" baseline="0" noProof="0" dirty="0">
                <a:ln>
                  <a:noFill/>
                </a:ln>
                <a:solidFill>
                  <a:srgbClr val="44546A"/>
                </a:solidFill>
                <a:effectLst/>
                <a:uLnTx/>
                <a:uFillTx/>
                <a:cs typeface="+mn-ea"/>
                <a:sym typeface="+mn-lt"/>
              </a:rPr>
              <a:t>快速迭代</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sp>
        <p:nvSpPr>
          <p:cNvPr id="67" name="文本框 66"/>
          <p:cNvSpPr txBox="1"/>
          <p:nvPr/>
        </p:nvSpPr>
        <p:spPr>
          <a:xfrm>
            <a:off x="6195060" y="4550410"/>
            <a:ext cx="1828800"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400" normalizeH="0" baseline="0" noProof="0" dirty="0">
                <a:ln>
                  <a:noFill/>
                </a:ln>
                <a:solidFill>
                  <a:srgbClr val="44546A"/>
                </a:solidFill>
                <a:effectLst/>
                <a:uLnTx/>
                <a:uFillTx/>
                <a:cs typeface="+mn-ea"/>
                <a:sym typeface="+mn-lt"/>
              </a:rPr>
              <a:t>清晰的定位</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sp>
        <p:nvSpPr>
          <p:cNvPr id="70" name="文本框 69"/>
          <p:cNvSpPr txBox="1"/>
          <p:nvPr/>
        </p:nvSpPr>
        <p:spPr>
          <a:xfrm>
            <a:off x="7894320" y="4550410"/>
            <a:ext cx="1564005"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400" normalizeH="0" baseline="0" noProof="0" dirty="0">
                <a:ln>
                  <a:noFill/>
                </a:ln>
                <a:solidFill>
                  <a:srgbClr val="44546A"/>
                </a:solidFill>
                <a:effectLst/>
                <a:uLnTx/>
                <a:uFillTx/>
                <a:cs typeface="+mn-ea"/>
                <a:sym typeface="+mn-lt"/>
              </a:rPr>
              <a:t>重视细节</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sp>
        <p:nvSpPr>
          <p:cNvPr id="73" name="文本框 72"/>
          <p:cNvSpPr txBox="1"/>
          <p:nvPr/>
        </p:nvSpPr>
        <p:spPr>
          <a:xfrm>
            <a:off x="9458325" y="4550410"/>
            <a:ext cx="1828800"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400" normalizeH="0" baseline="0" noProof="0" dirty="0">
                <a:ln>
                  <a:noFill/>
                </a:ln>
                <a:solidFill>
                  <a:srgbClr val="44546A"/>
                </a:solidFill>
                <a:effectLst/>
                <a:uLnTx/>
                <a:uFillTx/>
                <a:cs typeface="+mn-ea"/>
                <a:sym typeface="+mn-lt"/>
              </a:rPr>
              <a:t>追求简约</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500" fill="hold">
                                          <p:stCondLst>
                                            <p:cond delay="0"/>
                                          </p:stCondLst>
                                        </p:cTn>
                                        <p:tgtEl>
                                          <p:spTgt spid="16"/>
                                        </p:tgtEl>
                                      </p:cBhvr>
                                      <p:from x="0" y="0"/>
                                      <p:to x="100000" y="100000"/>
                                    </p:animScale>
                                    <p:anim to="" calcmode="lin" valueType="num">
                                      <p:cBhvr>
                                        <p:cTn id="8" dur="500" fill="hold">
                                          <p:stCondLst>
                                            <p:cond delay="0"/>
                                          </p:stCondLst>
                                        </p:cTn>
                                        <p:tgtEl>
                                          <p:spTgt spid="16"/>
                                        </p:tgtEl>
                                        <p:attrNameLst>
                                          <p:attrName>ppt_y</p:attrName>
                                        </p:attrNameLst>
                                      </p:cBhvr>
                                      <p:tavLst>
                                        <p:tav tm="0">
                                          <p:val>
                                            <p:strVal val="#ppt_y-0.5"/>
                                          </p:val>
                                        </p:tav>
                                        <p:tav tm="100000">
                                          <p:val>
                                            <p:fltVal val="0.57291"/>
                                          </p:val>
                                        </p:tav>
                                      </p:tavLst>
                                    </p:anim>
                                    <p:animEffect filter="fade">
                                      <p:cBhvr>
                                        <p:cTn id="9" dur="500">
                                          <p:stCondLst>
                                            <p:cond delay="0"/>
                                          </p:stCondLst>
                                        </p:cTn>
                                        <p:tgtEl>
                                          <p:spTgt spid="16"/>
                                        </p:tgtEl>
                                      </p:cBhvr>
                                    </p:animEffect>
                                    <p:anim to="" calcmode="lin" valueType="num">
                                      <p:cBhvr>
                                        <p:cTn id="10" dur="500" fill="hold">
                                          <p:stCondLst>
                                            <p:cond delay="0"/>
                                          </p:stCondLst>
                                        </p:cTn>
                                        <p:tgtEl>
                                          <p:spTgt spid="16"/>
                                        </p:tgtEl>
                                        <p:attrNameLst>
                                          <p:attrName>ppt_x</p:attrName>
                                        </p:attrNameLst>
                                      </p:cBhvr>
                                      <p:tavLst>
                                        <p:tav tm="0">
                                          <p:val>
                                            <p:fltVal val="0.578"/>
                                          </p:val>
                                        </p:tav>
                                        <p:tav tm="100000">
                                          <p:val>
                                            <p:fltVal val="0.499407"/>
                                          </p:val>
                                        </p:tav>
                                      </p:tavLst>
                                    </p:anim>
                                  </p:childTnLst>
                                </p:cTn>
                              </p:par>
                            </p:childTnLst>
                          </p:cTn>
                        </p:par>
                      </p:childTnLst>
                    </p:cTn>
                  </p:par>
                  <p:par>
                    <p:cTn id="11" fill="hold">
                      <p:stCondLst>
                        <p:cond delay="indefinite"/>
                      </p:stCondLst>
                      <p:childTnLst>
                        <p:par>
                          <p:cTn id="12" fill="hold">
                            <p:stCondLst>
                              <p:cond delay="0"/>
                            </p:stCondLst>
                            <p:childTnLst>
                              <p:par>
                                <p:cTn id="13" presetID="0" presetClass="entr" presetSubtype="0" accel="5000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animScale>
                                      <p:cBhvr>
                                        <p:cTn id="15" dur="500" fill="hold">
                                          <p:stCondLst>
                                            <p:cond delay="0"/>
                                          </p:stCondLst>
                                        </p:cTn>
                                        <p:tgtEl>
                                          <p:spTgt spid="37"/>
                                        </p:tgtEl>
                                      </p:cBhvr>
                                      <p:from x="0" y="0"/>
                                      <p:to x="100000" y="100000"/>
                                    </p:animScale>
                                    <p:anim to="" calcmode="lin" valueType="num">
                                      <p:cBhvr>
                                        <p:cTn id="16" dur="500" fill="hold">
                                          <p:stCondLst>
                                            <p:cond delay="0"/>
                                          </p:stCondLst>
                                        </p:cTn>
                                        <p:tgtEl>
                                          <p:spTgt spid="37"/>
                                        </p:tgtEl>
                                        <p:attrNameLst>
                                          <p:attrName>ppt_y</p:attrName>
                                        </p:attrNameLst>
                                      </p:cBhvr>
                                      <p:tavLst>
                                        <p:tav tm="0">
                                          <p:val>
                                            <p:strVal val="#ppt_y-0.5"/>
                                          </p:val>
                                        </p:tav>
                                        <p:tav tm="100000">
                                          <p:val>
                                            <p:fltVal val="0.588161"/>
                                          </p:val>
                                        </p:tav>
                                      </p:tavLst>
                                    </p:anim>
                                    <p:animEffect filter="fade">
                                      <p:cBhvr>
                                        <p:cTn id="17" dur="500">
                                          <p:stCondLst>
                                            <p:cond delay="0"/>
                                          </p:stCondLst>
                                        </p:cTn>
                                        <p:tgtEl>
                                          <p:spTgt spid="37"/>
                                        </p:tgtEl>
                                      </p:cBhvr>
                                    </p:animEffect>
                                    <p:anim to="" calcmode="lin" valueType="num">
                                      <p:cBhvr>
                                        <p:cTn id="18" dur="500" fill="hold">
                                          <p:stCondLst>
                                            <p:cond delay="0"/>
                                          </p:stCondLst>
                                        </p:cTn>
                                        <p:tgtEl>
                                          <p:spTgt spid="37"/>
                                        </p:tgtEl>
                                        <p:attrNameLst>
                                          <p:attrName>ppt_x</p:attrName>
                                        </p:attrNameLst>
                                      </p:cBhvr>
                                      <p:tavLst>
                                        <p:tav tm="0">
                                          <p:val>
                                            <p:fltVal val="0.578"/>
                                          </p:val>
                                        </p:tav>
                                        <p:tav tm="100000">
                                          <p:val>
                                            <p:fltVal val="0.498983"/>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16"/>
                                        </p:tgtEl>
                                        <p:attrNameLst>
                                          <p:attrName>ppt_x</p:attrName>
                                        </p:attrNameLst>
                                      </p:cBhvr>
                                      <p:tavLst>
                                        <p:tav tm="0">
                                          <p:val>
                                            <p:strVal val="ppt_x"/>
                                          </p:val>
                                        </p:tav>
                                        <p:tav tm="100000">
                                          <p:val>
                                            <p:fltVal val="0.499407"/>
                                          </p:val>
                                        </p:tav>
                                      </p:tavLst>
                                    </p:anim>
                                    <p:anim calcmode="lin" valueType="num">
                                      <p:cBhvr additive="base">
                                        <p:cTn id="21" dur="500" fill="hold">
                                          <p:stCondLst>
                                            <p:cond delay="0"/>
                                          </p:stCondLst>
                                        </p:cTn>
                                        <p:tgtEl>
                                          <p:spTgt spid="16"/>
                                        </p:tgtEl>
                                        <p:attrNameLst>
                                          <p:attrName>ppt_y</p:attrName>
                                        </p:attrNameLst>
                                      </p:cBhvr>
                                      <p:tavLst>
                                        <p:tav tm="0">
                                          <p:val>
                                            <p:strVal val="ppt_y"/>
                                          </p:val>
                                        </p:tav>
                                        <p:tav tm="100000">
                                          <p:val>
                                            <p:fltVal val="0.445367"/>
                                          </p:val>
                                        </p:tav>
                                      </p:tavLst>
                                    </p:anim>
                                    <p:anim calcmode="lin" valueType="num">
                                      <p:cBhvr additive="base">
                                        <p:cTn id="22"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16"/>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0" presetClass="entr" presetSubtype="0" accel="50000" fill="hold" grpId="0" nodeType="clickEffect">
                                  <p:stCondLst>
                                    <p:cond delay="0"/>
                                  </p:stCondLst>
                                  <p:childTnLst>
                                    <p:set>
                                      <p:cBhvr>
                                        <p:cTn id="27" dur="1" fill="hold">
                                          <p:stCondLst>
                                            <p:cond delay="0"/>
                                          </p:stCondLst>
                                        </p:cTn>
                                        <p:tgtEl>
                                          <p:spTgt spid="58"/>
                                        </p:tgtEl>
                                        <p:attrNameLst>
                                          <p:attrName>style.visibility</p:attrName>
                                        </p:attrNameLst>
                                      </p:cBhvr>
                                      <p:to>
                                        <p:strVal val="visible"/>
                                      </p:to>
                                    </p:set>
                                    <p:animScale>
                                      <p:cBhvr>
                                        <p:cTn id="28" dur="500" fill="hold">
                                          <p:stCondLst>
                                            <p:cond delay="0"/>
                                          </p:stCondLst>
                                        </p:cTn>
                                        <p:tgtEl>
                                          <p:spTgt spid="58"/>
                                        </p:tgtEl>
                                      </p:cBhvr>
                                      <p:from x="0" y="0"/>
                                      <p:to x="100000" y="100000"/>
                                    </p:animScale>
                                    <p:anim to="" calcmode="lin" valueType="num">
                                      <p:cBhvr>
                                        <p:cTn id="29" dur="500" fill="hold">
                                          <p:stCondLst>
                                            <p:cond delay="0"/>
                                          </p:stCondLst>
                                        </p:cTn>
                                        <p:tgtEl>
                                          <p:spTgt spid="58"/>
                                        </p:tgtEl>
                                        <p:attrNameLst>
                                          <p:attrName>ppt_y</p:attrName>
                                        </p:attrNameLst>
                                      </p:cBhvr>
                                      <p:tavLst>
                                        <p:tav tm="0">
                                          <p:val>
                                            <p:strVal val="#ppt_y-0.5"/>
                                          </p:val>
                                        </p:tav>
                                        <p:tav tm="100000">
                                          <p:val>
                                            <p:fltVal val="0.7375"/>
                                          </p:val>
                                        </p:tav>
                                      </p:tavLst>
                                    </p:anim>
                                    <p:animEffect filter="fade">
                                      <p:cBhvr>
                                        <p:cTn id="30" dur="500">
                                          <p:stCondLst>
                                            <p:cond delay="0"/>
                                          </p:stCondLst>
                                        </p:cTn>
                                        <p:tgtEl>
                                          <p:spTgt spid="58"/>
                                        </p:tgtEl>
                                      </p:cBhvr>
                                    </p:animEffect>
                                    <p:anim to="" calcmode="lin" valueType="num">
                                      <p:cBhvr>
                                        <p:cTn id="31" dur="500" fill="hold">
                                          <p:stCondLst>
                                            <p:cond delay="0"/>
                                          </p:stCondLst>
                                        </p:cTn>
                                        <p:tgtEl>
                                          <p:spTgt spid="58"/>
                                        </p:tgtEl>
                                        <p:attrNameLst>
                                          <p:attrName>ppt_x</p:attrName>
                                        </p:attrNameLst>
                                      </p:cBhvr>
                                      <p:tavLst>
                                        <p:tav tm="0">
                                          <p:val>
                                            <p:fltVal val="0.578"/>
                                          </p:val>
                                        </p:tav>
                                        <p:tav tm="100000">
                                          <p:val>
                                            <p:fltVal val="0.171797"/>
                                          </p:val>
                                        </p:tav>
                                      </p:tavLst>
                                    </p:anim>
                                  </p:childTnLst>
                                </p:cTn>
                              </p:par>
                              <p:par>
                                <p:cTn id="32" presetID="35" presetClass="path" presetSubtype="0" accel="50000" decel="50000" fill="hold" nodeType="withEffect">
                                  <p:stCondLst>
                                    <p:cond delay="0"/>
                                  </p:stCondLst>
                                  <p:childTnLst>
                                    <p:anim calcmode="lin" valueType="num">
                                      <p:cBhvr additive="base">
                                        <p:cTn id="33" dur="500" fill="hold">
                                          <p:stCondLst>
                                            <p:cond delay="0"/>
                                          </p:stCondLst>
                                        </p:cTn>
                                        <p:tgtEl>
                                          <p:spTgt spid="16"/>
                                        </p:tgtEl>
                                        <p:attrNameLst>
                                          <p:attrName>ppt_x</p:attrName>
                                        </p:attrNameLst>
                                      </p:cBhvr>
                                      <p:tavLst>
                                        <p:tav tm="0">
                                          <p:val>
                                            <p:strVal val="ppt_x"/>
                                          </p:val>
                                        </p:tav>
                                        <p:tav tm="100000">
                                          <p:val>
                                            <p:fltVal val="0.499407"/>
                                          </p:val>
                                        </p:tav>
                                      </p:tavLst>
                                    </p:anim>
                                    <p:anim calcmode="lin" valueType="num">
                                      <p:cBhvr additive="base">
                                        <p:cTn id="34" dur="500" fill="hold">
                                          <p:stCondLst>
                                            <p:cond delay="0"/>
                                          </p:stCondLst>
                                        </p:cTn>
                                        <p:tgtEl>
                                          <p:spTgt spid="16"/>
                                        </p:tgtEl>
                                        <p:attrNameLst>
                                          <p:attrName>ppt_y</p:attrName>
                                        </p:attrNameLst>
                                      </p:cBhvr>
                                      <p:tavLst>
                                        <p:tav tm="0">
                                          <p:val>
                                            <p:strVal val="ppt_y"/>
                                          </p:val>
                                        </p:tav>
                                        <p:tav tm="100000">
                                          <p:val>
                                            <p:fltVal val="0.349755"/>
                                          </p:val>
                                        </p:tav>
                                      </p:tavLst>
                                    </p:anim>
                                    <p:anim calcmode="lin" valueType="num">
                                      <p:cBhvr additive="base">
                                        <p:cTn id="35"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36"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37"/>
                                        </p:tgtEl>
                                        <p:attrNameLst>
                                          <p:attrName>ppt_x</p:attrName>
                                        </p:attrNameLst>
                                      </p:cBhvr>
                                      <p:tavLst>
                                        <p:tav tm="0">
                                          <p:val>
                                            <p:strVal val="ppt_x"/>
                                          </p:val>
                                        </p:tav>
                                        <p:tav tm="100000">
                                          <p:val>
                                            <p:fltVal val="0.498983"/>
                                          </p:val>
                                        </p:tav>
                                      </p:tavLst>
                                    </p:anim>
                                    <p:anim calcmode="lin" valueType="num">
                                      <p:cBhvr additive="base">
                                        <p:cTn id="39" dur="500" fill="hold">
                                          <p:stCondLst>
                                            <p:cond delay="0"/>
                                          </p:stCondLst>
                                        </p:cTn>
                                        <p:tgtEl>
                                          <p:spTgt spid="37"/>
                                        </p:tgtEl>
                                        <p:attrNameLst>
                                          <p:attrName>ppt_y</p:attrName>
                                        </p:attrNameLst>
                                      </p:cBhvr>
                                      <p:tavLst>
                                        <p:tav tm="0">
                                          <p:val>
                                            <p:strVal val="ppt_y"/>
                                          </p:val>
                                        </p:tav>
                                        <p:tav tm="100000">
                                          <p:val>
                                            <p:fltVal val="0.492549"/>
                                          </p:val>
                                        </p:tav>
                                      </p:tavLst>
                                    </p:anim>
                                    <p:anim calcmode="lin" valueType="num">
                                      <p:cBhvr additive="base">
                                        <p:cTn id="40" dur="500" fill="hold">
                                          <p:stCondLst>
                                            <p:cond delay="0"/>
                                          </p:stCondLst>
                                        </p:cTn>
                                        <p:tgtEl>
                                          <p:spTgt spid="37"/>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37"/>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0" presetClass="entr" presetSubtype="0" accel="50000" fill="hold" grpId="0" nodeType="clickEffect">
                                  <p:stCondLst>
                                    <p:cond delay="0"/>
                                  </p:stCondLst>
                                  <p:childTnLst>
                                    <p:set>
                                      <p:cBhvr>
                                        <p:cTn id="45" dur="1" fill="hold">
                                          <p:stCondLst>
                                            <p:cond delay="0"/>
                                          </p:stCondLst>
                                        </p:cTn>
                                        <p:tgtEl>
                                          <p:spTgt spid="61"/>
                                        </p:tgtEl>
                                        <p:attrNameLst>
                                          <p:attrName>style.visibility</p:attrName>
                                        </p:attrNameLst>
                                      </p:cBhvr>
                                      <p:to>
                                        <p:strVal val="visible"/>
                                      </p:to>
                                    </p:set>
                                    <p:animScale>
                                      <p:cBhvr>
                                        <p:cTn id="46" dur="500" fill="hold">
                                          <p:stCondLst>
                                            <p:cond delay="0"/>
                                          </p:stCondLst>
                                        </p:cTn>
                                        <p:tgtEl>
                                          <p:spTgt spid="61"/>
                                        </p:tgtEl>
                                      </p:cBhvr>
                                      <p:from x="0" y="0"/>
                                      <p:to x="100000" y="100000"/>
                                    </p:animScale>
                                    <p:anim to="" calcmode="lin" valueType="num">
                                      <p:cBhvr>
                                        <p:cTn id="47" dur="500" fill="hold">
                                          <p:stCondLst>
                                            <p:cond delay="0"/>
                                          </p:stCondLst>
                                        </p:cTn>
                                        <p:tgtEl>
                                          <p:spTgt spid="61"/>
                                        </p:tgtEl>
                                        <p:attrNameLst>
                                          <p:attrName>ppt_y</p:attrName>
                                        </p:attrNameLst>
                                      </p:cBhvr>
                                      <p:tavLst>
                                        <p:tav tm="0">
                                          <p:val>
                                            <p:strVal val="#ppt_y-0.5"/>
                                          </p:val>
                                        </p:tav>
                                        <p:tav tm="100000">
                                          <p:val>
                                            <p:fltVal val="0.715046"/>
                                          </p:val>
                                        </p:tav>
                                      </p:tavLst>
                                    </p:anim>
                                    <p:animEffect filter="fade">
                                      <p:cBhvr>
                                        <p:cTn id="48" dur="500">
                                          <p:stCondLst>
                                            <p:cond delay="0"/>
                                          </p:stCondLst>
                                        </p:cTn>
                                        <p:tgtEl>
                                          <p:spTgt spid="61"/>
                                        </p:tgtEl>
                                      </p:cBhvr>
                                    </p:animEffect>
                                    <p:anim to="" calcmode="lin" valueType="num">
                                      <p:cBhvr>
                                        <p:cTn id="49" dur="500" fill="hold">
                                          <p:stCondLst>
                                            <p:cond delay="0"/>
                                          </p:stCondLst>
                                        </p:cTn>
                                        <p:tgtEl>
                                          <p:spTgt spid="61"/>
                                        </p:tgtEl>
                                        <p:attrNameLst>
                                          <p:attrName>ppt_x</p:attrName>
                                        </p:attrNameLst>
                                      </p:cBhvr>
                                      <p:tavLst>
                                        <p:tav tm="0">
                                          <p:val>
                                            <p:fltVal val="0.578"/>
                                          </p:val>
                                        </p:tav>
                                        <p:tav tm="100000">
                                          <p:val>
                                            <p:fltVal val="0.309245"/>
                                          </p:val>
                                        </p:tav>
                                      </p:tavLst>
                                    </p:anim>
                                  </p:childTnLst>
                                </p:cTn>
                              </p:par>
                              <p:par>
                                <p:cTn id="50" presetID="35" presetClass="path" presetSubtype="0" accel="50000" decel="50000" fill="hold" nodeType="withEffect">
                                  <p:stCondLst>
                                    <p:cond delay="0"/>
                                  </p:stCondLst>
                                  <p:childTnLst>
                                    <p:anim calcmode="lin" valueType="num">
                                      <p:cBhvr additive="base">
                                        <p:cTn id="51" dur="500" fill="hold">
                                          <p:stCondLst>
                                            <p:cond delay="0"/>
                                          </p:stCondLst>
                                        </p:cTn>
                                        <p:tgtEl>
                                          <p:spTgt spid="16"/>
                                        </p:tgtEl>
                                        <p:attrNameLst>
                                          <p:attrName>ppt_x</p:attrName>
                                        </p:attrNameLst>
                                      </p:cBhvr>
                                      <p:tavLst>
                                        <p:tav tm="0">
                                          <p:val>
                                            <p:strVal val="ppt_x"/>
                                          </p:val>
                                        </p:tav>
                                        <p:tav tm="100000">
                                          <p:val>
                                            <p:fltVal val="0.499407"/>
                                          </p:val>
                                        </p:tav>
                                      </p:tavLst>
                                    </p:anim>
                                    <p:anim calcmode="lin" valueType="num">
                                      <p:cBhvr additive="base">
                                        <p:cTn id="52" dur="500" fill="hold">
                                          <p:stCondLst>
                                            <p:cond delay="0"/>
                                          </p:stCondLst>
                                        </p:cTn>
                                        <p:tgtEl>
                                          <p:spTgt spid="16"/>
                                        </p:tgtEl>
                                        <p:attrNameLst>
                                          <p:attrName>ppt_y</p:attrName>
                                        </p:attrNameLst>
                                      </p:cBhvr>
                                      <p:tavLst>
                                        <p:tav tm="0">
                                          <p:val>
                                            <p:strVal val="ppt_y"/>
                                          </p:val>
                                        </p:tav>
                                        <p:tav tm="100000">
                                          <p:val>
                                            <p:fltVal val="0.349755"/>
                                          </p:val>
                                        </p:tav>
                                      </p:tavLst>
                                    </p:anim>
                                    <p:anim calcmode="lin" valueType="num">
                                      <p:cBhvr additive="base">
                                        <p:cTn id="53"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55" presetID="35" presetClass="path" presetSubtype="0" accel="50000" decel="50000" fill="hold" nodeType="withEffect">
                                  <p:stCondLst>
                                    <p:cond delay="0"/>
                                  </p:stCondLst>
                                  <p:childTnLst>
                                    <p:anim calcmode="lin" valueType="num">
                                      <p:cBhvr additive="base">
                                        <p:cTn id="56" dur="500" fill="hold">
                                          <p:stCondLst>
                                            <p:cond delay="0"/>
                                          </p:stCondLst>
                                        </p:cTn>
                                        <p:tgtEl>
                                          <p:spTgt spid="37"/>
                                        </p:tgtEl>
                                        <p:attrNameLst>
                                          <p:attrName>ppt_x</p:attrName>
                                        </p:attrNameLst>
                                      </p:cBhvr>
                                      <p:tavLst>
                                        <p:tav tm="0">
                                          <p:val>
                                            <p:strVal val="ppt_x"/>
                                          </p:val>
                                        </p:tav>
                                        <p:tav tm="100000">
                                          <p:val>
                                            <p:fltVal val="0.498983"/>
                                          </p:val>
                                        </p:tav>
                                      </p:tavLst>
                                    </p:anim>
                                    <p:anim calcmode="lin" valueType="num">
                                      <p:cBhvr additive="base">
                                        <p:cTn id="57" dur="500" fill="hold">
                                          <p:stCondLst>
                                            <p:cond delay="0"/>
                                          </p:stCondLst>
                                        </p:cTn>
                                        <p:tgtEl>
                                          <p:spTgt spid="37"/>
                                        </p:tgtEl>
                                        <p:attrNameLst>
                                          <p:attrName>ppt_y</p:attrName>
                                        </p:attrNameLst>
                                      </p:cBhvr>
                                      <p:tavLst>
                                        <p:tav tm="0">
                                          <p:val>
                                            <p:strVal val="ppt_y"/>
                                          </p:val>
                                        </p:tav>
                                        <p:tav tm="100000">
                                          <p:val>
                                            <p:fltVal val="0.492549"/>
                                          </p:val>
                                        </p:tav>
                                      </p:tavLst>
                                    </p:anim>
                                    <p:anim calcmode="lin" valueType="num">
                                      <p:cBhvr additive="base">
                                        <p:cTn id="58" dur="500" fill="hold">
                                          <p:stCondLst>
                                            <p:cond delay="0"/>
                                          </p:stCondLst>
                                        </p:cTn>
                                        <p:tgtEl>
                                          <p:spTgt spid="37"/>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37"/>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grpId="1" nodeType="withEffect">
                                  <p:stCondLst>
                                    <p:cond delay="0"/>
                                  </p:stCondLst>
                                  <p:childTnLst>
                                    <p:anim calcmode="lin" valueType="num">
                                      <p:cBhvr additive="base">
                                        <p:cTn id="61" dur="500" fill="hold">
                                          <p:stCondLst>
                                            <p:cond delay="0"/>
                                          </p:stCondLst>
                                        </p:cTn>
                                        <p:tgtEl>
                                          <p:spTgt spid="58"/>
                                        </p:tgtEl>
                                        <p:attrNameLst>
                                          <p:attrName>ppt_x</p:attrName>
                                        </p:attrNameLst>
                                      </p:cBhvr>
                                      <p:tavLst>
                                        <p:tav tm="0">
                                          <p:val>
                                            <p:strVal val="ppt_x"/>
                                          </p:val>
                                        </p:tav>
                                        <p:tav tm="100000">
                                          <p:val>
                                            <p:fltVal val="0.171797"/>
                                          </p:val>
                                        </p:tav>
                                      </p:tavLst>
                                    </p:anim>
                                    <p:anim calcmode="lin" valueType="num">
                                      <p:cBhvr additive="base">
                                        <p:cTn id="62" dur="500" fill="hold">
                                          <p:stCondLst>
                                            <p:cond delay="0"/>
                                          </p:stCondLst>
                                        </p:cTn>
                                        <p:tgtEl>
                                          <p:spTgt spid="58"/>
                                        </p:tgtEl>
                                        <p:attrNameLst>
                                          <p:attrName>ppt_y</p:attrName>
                                        </p:attrNameLst>
                                      </p:cBhvr>
                                      <p:tavLst>
                                        <p:tav tm="0">
                                          <p:val>
                                            <p:strVal val="ppt_y"/>
                                          </p:val>
                                        </p:tav>
                                        <p:tav tm="100000">
                                          <p:val>
                                            <p:fltVal val="0.7375"/>
                                          </p:val>
                                        </p:tav>
                                      </p:tavLst>
                                    </p:anim>
                                    <p:anim calcmode="lin" valueType="num">
                                      <p:cBhvr additive="base">
                                        <p:cTn id="63" dur="500" fill="hold">
                                          <p:stCondLst>
                                            <p:cond delay="0"/>
                                          </p:stCondLst>
                                        </p:cTn>
                                        <p:tgtEl>
                                          <p:spTgt spid="58"/>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58"/>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0" presetClass="entr" presetSubtype="0" accel="50000" fill="hold" grpId="0" nodeType="clickEffect">
                                  <p:stCondLst>
                                    <p:cond delay="0"/>
                                  </p:stCondLst>
                                  <p:childTnLst>
                                    <p:set>
                                      <p:cBhvr>
                                        <p:cTn id="68" dur="1" fill="hold">
                                          <p:stCondLst>
                                            <p:cond delay="0"/>
                                          </p:stCondLst>
                                        </p:cTn>
                                        <p:tgtEl>
                                          <p:spTgt spid="64"/>
                                        </p:tgtEl>
                                        <p:attrNameLst>
                                          <p:attrName>style.visibility</p:attrName>
                                        </p:attrNameLst>
                                      </p:cBhvr>
                                      <p:to>
                                        <p:strVal val="visible"/>
                                      </p:to>
                                    </p:set>
                                    <p:animScale>
                                      <p:cBhvr>
                                        <p:cTn id="69" dur="500" fill="hold">
                                          <p:stCondLst>
                                            <p:cond delay="0"/>
                                          </p:stCondLst>
                                        </p:cTn>
                                        <p:tgtEl>
                                          <p:spTgt spid="64"/>
                                        </p:tgtEl>
                                      </p:cBhvr>
                                      <p:from x="0" y="0"/>
                                      <p:to x="100000" y="100000"/>
                                    </p:animScale>
                                    <p:anim to="" calcmode="lin" valueType="num">
                                      <p:cBhvr>
                                        <p:cTn id="70" dur="500" fill="hold">
                                          <p:stCondLst>
                                            <p:cond delay="0"/>
                                          </p:stCondLst>
                                        </p:cTn>
                                        <p:tgtEl>
                                          <p:spTgt spid="64"/>
                                        </p:tgtEl>
                                        <p:attrNameLst>
                                          <p:attrName>ppt_y</p:attrName>
                                        </p:attrNameLst>
                                      </p:cBhvr>
                                      <p:tavLst>
                                        <p:tav tm="0">
                                          <p:val>
                                            <p:strVal val="#ppt_y-0.5"/>
                                          </p:val>
                                        </p:tav>
                                        <p:tav tm="100000">
                                          <p:val>
                                            <p:fltVal val="0.692593"/>
                                          </p:val>
                                        </p:tav>
                                      </p:tavLst>
                                    </p:anim>
                                    <p:animEffect filter="fade">
                                      <p:cBhvr>
                                        <p:cTn id="71" dur="500">
                                          <p:stCondLst>
                                            <p:cond delay="0"/>
                                          </p:stCondLst>
                                        </p:cTn>
                                        <p:tgtEl>
                                          <p:spTgt spid="64"/>
                                        </p:tgtEl>
                                      </p:cBhvr>
                                    </p:animEffect>
                                    <p:anim to="" calcmode="lin" valueType="num">
                                      <p:cBhvr>
                                        <p:cTn id="72" dur="500" fill="hold">
                                          <p:stCondLst>
                                            <p:cond delay="0"/>
                                          </p:stCondLst>
                                        </p:cTn>
                                        <p:tgtEl>
                                          <p:spTgt spid="64"/>
                                        </p:tgtEl>
                                        <p:attrNameLst>
                                          <p:attrName>ppt_x</p:attrName>
                                        </p:attrNameLst>
                                      </p:cBhvr>
                                      <p:tavLst>
                                        <p:tav tm="0">
                                          <p:val>
                                            <p:fltVal val="0.578"/>
                                          </p:val>
                                        </p:tav>
                                        <p:tav tm="100000">
                                          <p:val>
                                            <p:fltVal val="0.45125"/>
                                          </p:val>
                                        </p:tav>
                                      </p:tavLst>
                                    </p:anim>
                                  </p:childTnLst>
                                </p:cTn>
                              </p:par>
                              <p:par>
                                <p:cTn id="73" presetID="35" presetClass="path" presetSubtype="0" accel="50000" decel="50000" fill="hold" nodeType="withEffect">
                                  <p:stCondLst>
                                    <p:cond delay="0"/>
                                  </p:stCondLst>
                                  <p:childTnLst>
                                    <p:anim calcmode="lin" valueType="num">
                                      <p:cBhvr additive="base">
                                        <p:cTn id="74" dur="500" fill="hold">
                                          <p:stCondLst>
                                            <p:cond delay="0"/>
                                          </p:stCondLst>
                                        </p:cTn>
                                        <p:tgtEl>
                                          <p:spTgt spid="16"/>
                                        </p:tgtEl>
                                        <p:attrNameLst>
                                          <p:attrName>ppt_x</p:attrName>
                                        </p:attrNameLst>
                                      </p:cBhvr>
                                      <p:tavLst>
                                        <p:tav tm="0">
                                          <p:val>
                                            <p:strVal val="ppt_x"/>
                                          </p:val>
                                        </p:tav>
                                        <p:tav tm="100000">
                                          <p:val>
                                            <p:fltVal val="0.499407"/>
                                          </p:val>
                                        </p:tav>
                                      </p:tavLst>
                                    </p:anim>
                                    <p:anim calcmode="lin" valueType="num">
                                      <p:cBhvr additive="base">
                                        <p:cTn id="75" dur="500" fill="hold">
                                          <p:stCondLst>
                                            <p:cond delay="0"/>
                                          </p:stCondLst>
                                        </p:cTn>
                                        <p:tgtEl>
                                          <p:spTgt spid="16"/>
                                        </p:tgtEl>
                                        <p:attrNameLst>
                                          <p:attrName>ppt_y</p:attrName>
                                        </p:attrNameLst>
                                      </p:cBhvr>
                                      <p:tavLst>
                                        <p:tav tm="0">
                                          <p:val>
                                            <p:strVal val="ppt_y"/>
                                          </p:val>
                                        </p:tav>
                                        <p:tav tm="100000">
                                          <p:val>
                                            <p:fltVal val="0.349755"/>
                                          </p:val>
                                        </p:tav>
                                      </p:tavLst>
                                    </p:anim>
                                    <p:anim calcmode="lin" valueType="num">
                                      <p:cBhvr additive="base">
                                        <p:cTn id="76"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77"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78" presetID="35" presetClass="path" presetSubtype="0" accel="50000" decel="50000" fill="hold" nodeType="withEffect">
                                  <p:stCondLst>
                                    <p:cond delay="0"/>
                                  </p:stCondLst>
                                  <p:childTnLst>
                                    <p:anim calcmode="lin" valueType="num">
                                      <p:cBhvr additive="base">
                                        <p:cTn id="79" dur="500" fill="hold">
                                          <p:stCondLst>
                                            <p:cond delay="0"/>
                                          </p:stCondLst>
                                        </p:cTn>
                                        <p:tgtEl>
                                          <p:spTgt spid="37"/>
                                        </p:tgtEl>
                                        <p:attrNameLst>
                                          <p:attrName>ppt_x</p:attrName>
                                        </p:attrNameLst>
                                      </p:cBhvr>
                                      <p:tavLst>
                                        <p:tav tm="0">
                                          <p:val>
                                            <p:strVal val="ppt_x"/>
                                          </p:val>
                                        </p:tav>
                                        <p:tav tm="100000">
                                          <p:val>
                                            <p:fltVal val="0.498983"/>
                                          </p:val>
                                        </p:tav>
                                      </p:tavLst>
                                    </p:anim>
                                    <p:anim calcmode="lin" valueType="num">
                                      <p:cBhvr additive="base">
                                        <p:cTn id="80" dur="500" fill="hold">
                                          <p:stCondLst>
                                            <p:cond delay="0"/>
                                          </p:stCondLst>
                                        </p:cTn>
                                        <p:tgtEl>
                                          <p:spTgt spid="37"/>
                                        </p:tgtEl>
                                        <p:attrNameLst>
                                          <p:attrName>ppt_y</p:attrName>
                                        </p:attrNameLst>
                                      </p:cBhvr>
                                      <p:tavLst>
                                        <p:tav tm="0">
                                          <p:val>
                                            <p:strVal val="ppt_y"/>
                                          </p:val>
                                        </p:tav>
                                        <p:tav tm="100000">
                                          <p:val>
                                            <p:fltVal val="0.492549"/>
                                          </p:val>
                                        </p:tav>
                                      </p:tavLst>
                                    </p:anim>
                                    <p:anim calcmode="lin" valueType="num">
                                      <p:cBhvr additive="base">
                                        <p:cTn id="81" dur="500" fill="hold">
                                          <p:stCondLst>
                                            <p:cond delay="0"/>
                                          </p:stCondLst>
                                        </p:cTn>
                                        <p:tgtEl>
                                          <p:spTgt spid="37"/>
                                        </p:tgtEl>
                                        <p:attrNameLst>
                                          <p:attrName>ppt_w</p:attrName>
                                        </p:attrNameLst>
                                      </p:cBhvr>
                                      <p:tavLst>
                                        <p:tav tm="0">
                                          <p:val>
                                            <p:strVal val="ppt_w"/>
                                          </p:val>
                                        </p:tav>
                                        <p:tav tm="100000">
                                          <p:val>
                                            <p:strVal val="#ppt_w"/>
                                          </p:val>
                                        </p:tav>
                                      </p:tavLst>
                                    </p:anim>
                                    <p:anim calcmode="lin" valueType="num">
                                      <p:cBhvr additive="base">
                                        <p:cTn id="82" dur="500" fill="hold">
                                          <p:stCondLst>
                                            <p:cond delay="0"/>
                                          </p:stCondLst>
                                        </p:cTn>
                                        <p:tgtEl>
                                          <p:spTgt spid="37"/>
                                        </p:tgtEl>
                                        <p:attrNameLst>
                                          <p:attrName>ppt_h</p:attrName>
                                        </p:attrNameLst>
                                      </p:cBhvr>
                                      <p:tavLst>
                                        <p:tav tm="0">
                                          <p:val>
                                            <p:strVal val="ppt_h"/>
                                          </p:val>
                                        </p:tav>
                                        <p:tav tm="100000">
                                          <p:val>
                                            <p:strVal val="#ppt_h"/>
                                          </p:val>
                                        </p:tav>
                                      </p:tavLst>
                                    </p:anim>
                                  </p:childTnLst>
                                </p:cTn>
                              </p:par>
                              <p:par>
                                <p:cTn id="83" presetID="35" presetClass="path" presetSubtype="0" accel="50000" decel="50000" fill="hold" grpId="2" nodeType="withEffect">
                                  <p:stCondLst>
                                    <p:cond delay="0"/>
                                  </p:stCondLst>
                                  <p:childTnLst>
                                    <p:anim calcmode="lin" valueType="num">
                                      <p:cBhvr additive="base">
                                        <p:cTn id="84" dur="500" fill="hold">
                                          <p:stCondLst>
                                            <p:cond delay="0"/>
                                          </p:stCondLst>
                                        </p:cTn>
                                        <p:tgtEl>
                                          <p:spTgt spid="58"/>
                                        </p:tgtEl>
                                        <p:attrNameLst>
                                          <p:attrName>ppt_x</p:attrName>
                                        </p:attrNameLst>
                                      </p:cBhvr>
                                      <p:tavLst>
                                        <p:tav tm="0">
                                          <p:val>
                                            <p:strVal val="ppt_x"/>
                                          </p:val>
                                        </p:tav>
                                        <p:tav tm="100000">
                                          <p:val>
                                            <p:fltVal val="0.171797"/>
                                          </p:val>
                                        </p:tav>
                                      </p:tavLst>
                                    </p:anim>
                                    <p:anim calcmode="lin" valueType="num">
                                      <p:cBhvr additive="base">
                                        <p:cTn id="85" dur="500" fill="hold">
                                          <p:stCondLst>
                                            <p:cond delay="0"/>
                                          </p:stCondLst>
                                        </p:cTn>
                                        <p:tgtEl>
                                          <p:spTgt spid="58"/>
                                        </p:tgtEl>
                                        <p:attrNameLst>
                                          <p:attrName>ppt_y</p:attrName>
                                        </p:attrNameLst>
                                      </p:cBhvr>
                                      <p:tavLst>
                                        <p:tav tm="0">
                                          <p:val>
                                            <p:strVal val="ppt_y"/>
                                          </p:val>
                                        </p:tav>
                                        <p:tav tm="100000">
                                          <p:val>
                                            <p:fltVal val="0.7375"/>
                                          </p:val>
                                        </p:tav>
                                      </p:tavLst>
                                    </p:anim>
                                    <p:anim calcmode="lin" valueType="num">
                                      <p:cBhvr additive="base">
                                        <p:cTn id="86" dur="500" fill="hold">
                                          <p:stCondLst>
                                            <p:cond delay="0"/>
                                          </p:stCondLst>
                                        </p:cTn>
                                        <p:tgtEl>
                                          <p:spTgt spid="58"/>
                                        </p:tgtEl>
                                        <p:attrNameLst>
                                          <p:attrName>ppt_w</p:attrName>
                                        </p:attrNameLst>
                                      </p:cBhvr>
                                      <p:tavLst>
                                        <p:tav tm="0">
                                          <p:val>
                                            <p:strVal val="ppt_w"/>
                                          </p:val>
                                        </p:tav>
                                        <p:tav tm="100000">
                                          <p:val>
                                            <p:strVal val="#ppt_w"/>
                                          </p:val>
                                        </p:tav>
                                      </p:tavLst>
                                    </p:anim>
                                    <p:anim calcmode="lin" valueType="num">
                                      <p:cBhvr additive="base">
                                        <p:cTn id="87" dur="500" fill="hold">
                                          <p:stCondLst>
                                            <p:cond delay="0"/>
                                          </p:stCondLst>
                                        </p:cTn>
                                        <p:tgtEl>
                                          <p:spTgt spid="58"/>
                                        </p:tgtEl>
                                        <p:attrNameLst>
                                          <p:attrName>ppt_h</p:attrName>
                                        </p:attrNameLst>
                                      </p:cBhvr>
                                      <p:tavLst>
                                        <p:tav tm="0">
                                          <p:val>
                                            <p:strVal val="ppt_h"/>
                                          </p:val>
                                        </p:tav>
                                        <p:tav tm="100000">
                                          <p:val>
                                            <p:strVal val="#ppt_h"/>
                                          </p:val>
                                        </p:tav>
                                      </p:tavLst>
                                    </p:anim>
                                  </p:childTnLst>
                                </p:cTn>
                              </p:par>
                              <p:par>
                                <p:cTn id="88" presetID="35" presetClass="path" presetSubtype="0" accel="50000" decel="50000" fill="hold" grpId="1" nodeType="withEffect">
                                  <p:stCondLst>
                                    <p:cond delay="0"/>
                                  </p:stCondLst>
                                  <p:childTnLst>
                                    <p:anim calcmode="lin" valueType="num">
                                      <p:cBhvr additive="base">
                                        <p:cTn id="89" dur="500" fill="hold">
                                          <p:stCondLst>
                                            <p:cond delay="0"/>
                                          </p:stCondLst>
                                        </p:cTn>
                                        <p:tgtEl>
                                          <p:spTgt spid="61"/>
                                        </p:tgtEl>
                                        <p:attrNameLst>
                                          <p:attrName>ppt_x</p:attrName>
                                        </p:attrNameLst>
                                      </p:cBhvr>
                                      <p:tavLst>
                                        <p:tav tm="0">
                                          <p:val>
                                            <p:strVal val="ppt_x"/>
                                          </p:val>
                                        </p:tav>
                                        <p:tav tm="100000">
                                          <p:val>
                                            <p:fltVal val="0.309245"/>
                                          </p:val>
                                        </p:tav>
                                      </p:tavLst>
                                    </p:anim>
                                    <p:anim calcmode="lin" valueType="num">
                                      <p:cBhvr additive="base">
                                        <p:cTn id="90" dur="500" fill="hold">
                                          <p:stCondLst>
                                            <p:cond delay="0"/>
                                          </p:stCondLst>
                                        </p:cTn>
                                        <p:tgtEl>
                                          <p:spTgt spid="61"/>
                                        </p:tgtEl>
                                        <p:attrNameLst>
                                          <p:attrName>ppt_y</p:attrName>
                                        </p:attrNameLst>
                                      </p:cBhvr>
                                      <p:tavLst>
                                        <p:tav tm="0">
                                          <p:val>
                                            <p:strVal val="ppt_y"/>
                                          </p:val>
                                        </p:tav>
                                        <p:tav tm="100000">
                                          <p:val>
                                            <p:fltVal val="0.715046"/>
                                          </p:val>
                                        </p:tav>
                                      </p:tavLst>
                                    </p:anim>
                                    <p:anim calcmode="lin" valueType="num">
                                      <p:cBhvr additive="base">
                                        <p:cTn id="91" dur="500" fill="hold">
                                          <p:stCondLst>
                                            <p:cond delay="0"/>
                                          </p:stCondLst>
                                        </p:cTn>
                                        <p:tgtEl>
                                          <p:spTgt spid="61"/>
                                        </p:tgtEl>
                                        <p:attrNameLst>
                                          <p:attrName>ppt_w</p:attrName>
                                        </p:attrNameLst>
                                      </p:cBhvr>
                                      <p:tavLst>
                                        <p:tav tm="0">
                                          <p:val>
                                            <p:strVal val="ppt_w"/>
                                          </p:val>
                                        </p:tav>
                                        <p:tav tm="100000">
                                          <p:val>
                                            <p:strVal val="#ppt_w"/>
                                          </p:val>
                                        </p:tav>
                                      </p:tavLst>
                                    </p:anim>
                                    <p:anim calcmode="lin" valueType="num">
                                      <p:cBhvr additive="base">
                                        <p:cTn id="92" dur="500" fill="hold">
                                          <p:stCondLst>
                                            <p:cond delay="0"/>
                                          </p:stCondLst>
                                        </p:cTn>
                                        <p:tgtEl>
                                          <p:spTgt spid="61"/>
                                        </p:tgtEl>
                                        <p:attrNameLst>
                                          <p:attrName>ppt_h</p:attrName>
                                        </p:attrNameLst>
                                      </p:cBhvr>
                                      <p:tavLst>
                                        <p:tav tm="0">
                                          <p:val>
                                            <p:strVal val="ppt_h"/>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0" presetClass="entr" presetSubtype="0" accel="50000" fill="hold" grpId="0" nodeType="clickEffect">
                                  <p:stCondLst>
                                    <p:cond delay="0"/>
                                  </p:stCondLst>
                                  <p:childTnLst>
                                    <p:set>
                                      <p:cBhvr>
                                        <p:cTn id="96" dur="1" fill="hold">
                                          <p:stCondLst>
                                            <p:cond delay="0"/>
                                          </p:stCondLst>
                                        </p:cTn>
                                        <p:tgtEl>
                                          <p:spTgt spid="67"/>
                                        </p:tgtEl>
                                        <p:attrNameLst>
                                          <p:attrName>style.visibility</p:attrName>
                                        </p:attrNameLst>
                                      </p:cBhvr>
                                      <p:to>
                                        <p:strVal val="visible"/>
                                      </p:to>
                                    </p:set>
                                    <p:animScale>
                                      <p:cBhvr>
                                        <p:cTn id="97" dur="500" fill="hold">
                                          <p:stCondLst>
                                            <p:cond delay="0"/>
                                          </p:stCondLst>
                                        </p:cTn>
                                        <p:tgtEl>
                                          <p:spTgt spid="67"/>
                                        </p:tgtEl>
                                      </p:cBhvr>
                                      <p:from x="0" y="0"/>
                                      <p:to x="100000" y="100000"/>
                                    </p:animScale>
                                    <p:anim to="" calcmode="lin" valueType="num">
                                      <p:cBhvr>
                                        <p:cTn id="98" dur="500" fill="hold">
                                          <p:stCondLst>
                                            <p:cond delay="0"/>
                                          </p:stCondLst>
                                        </p:cTn>
                                        <p:tgtEl>
                                          <p:spTgt spid="67"/>
                                        </p:tgtEl>
                                        <p:attrNameLst>
                                          <p:attrName>ppt_y</p:attrName>
                                        </p:attrNameLst>
                                      </p:cBhvr>
                                      <p:tavLst>
                                        <p:tav tm="0">
                                          <p:val>
                                            <p:strVal val="#ppt_y-0.5"/>
                                          </p:val>
                                        </p:tav>
                                        <p:tav tm="100000">
                                          <p:val>
                                            <p:fltVal val="0.692593"/>
                                          </p:val>
                                        </p:tav>
                                      </p:tavLst>
                                    </p:anim>
                                    <p:animEffect filter="fade">
                                      <p:cBhvr>
                                        <p:cTn id="99" dur="500">
                                          <p:stCondLst>
                                            <p:cond delay="0"/>
                                          </p:stCondLst>
                                        </p:cTn>
                                        <p:tgtEl>
                                          <p:spTgt spid="67"/>
                                        </p:tgtEl>
                                      </p:cBhvr>
                                    </p:animEffect>
                                    <p:anim to="" calcmode="lin" valueType="num">
                                      <p:cBhvr>
                                        <p:cTn id="100" dur="500" fill="hold">
                                          <p:stCondLst>
                                            <p:cond delay="0"/>
                                          </p:stCondLst>
                                        </p:cTn>
                                        <p:tgtEl>
                                          <p:spTgt spid="67"/>
                                        </p:tgtEl>
                                        <p:attrNameLst>
                                          <p:attrName>ppt_x</p:attrName>
                                        </p:attrNameLst>
                                      </p:cBhvr>
                                      <p:tavLst>
                                        <p:tav tm="0">
                                          <p:val>
                                            <p:fltVal val="0.578"/>
                                          </p:val>
                                        </p:tav>
                                        <p:tav tm="100000">
                                          <p:val>
                                            <p:fltVal val="0.583125"/>
                                          </p:val>
                                        </p:tav>
                                      </p:tavLst>
                                    </p:anim>
                                  </p:childTnLst>
                                </p:cTn>
                              </p:par>
                              <p:par>
                                <p:cTn id="101" presetID="35" presetClass="path" presetSubtype="0" accel="50000" decel="50000" fill="hold" nodeType="withEffect">
                                  <p:stCondLst>
                                    <p:cond delay="0"/>
                                  </p:stCondLst>
                                  <p:childTnLst>
                                    <p:anim calcmode="lin" valueType="num">
                                      <p:cBhvr additive="base">
                                        <p:cTn id="102" dur="500" fill="hold">
                                          <p:stCondLst>
                                            <p:cond delay="0"/>
                                          </p:stCondLst>
                                        </p:cTn>
                                        <p:tgtEl>
                                          <p:spTgt spid="16"/>
                                        </p:tgtEl>
                                        <p:attrNameLst>
                                          <p:attrName>ppt_x</p:attrName>
                                        </p:attrNameLst>
                                      </p:cBhvr>
                                      <p:tavLst>
                                        <p:tav tm="0">
                                          <p:val>
                                            <p:strVal val="ppt_x"/>
                                          </p:val>
                                        </p:tav>
                                        <p:tav tm="100000">
                                          <p:val>
                                            <p:fltVal val="0.499407"/>
                                          </p:val>
                                        </p:tav>
                                      </p:tavLst>
                                    </p:anim>
                                    <p:anim calcmode="lin" valueType="num">
                                      <p:cBhvr additive="base">
                                        <p:cTn id="103" dur="500" fill="hold">
                                          <p:stCondLst>
                                            <p:cond delay="0"/>
                                          </p:stCondLst>
                                        </p:cTn>
                                        <p:tgtEl>
                                          <p:spTgt spid="16"/>
                                        </p:tgtEl>
                                        <p:attrNameLst>
                                          <p:attrName>ppt_y</p:attrName>
                                        </p:attrNameLst>
                                      </p:cBhvr>
                                      <p:tavLst>
                                        <p:tav tm="0">
                                          <p:val>
                                            <p:strVal val="ppt_y"/>
                                          </p:val>
                                        </p:tav>
                                        <p:tav tm="100000">
                                          <p:val>
                                            <p:fltVal val="0.349755"/>
                                          </p:val>
                                        </p:tav>
                                      </p:tavLst>
                                    </p:anim>
                                    <p:anim calcmode="lin" valueType="num">
                                      <p:cBhvr additive="base">
                                        <p:cTn id="104"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105"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106" presetID="35" presetClass="path" presetSubtype="0" accel="50000" decel="50000" fill="hold" nodeType="withEffect">
                                  <p:stCondLst>
                                    <p:cond delay="0"/>
                                  </p:stCondLst>
                                  <p:childTnLst>
                                    <p:anim calcmode="lin" valueType="num">
                                      <p:cBhvr additive="base">
                                        <p:cTn id="107" dur="500" fill="hold">
                                          <p:stCondLst>
                                            <p:cond delay="0"/>
                                          </p:stCondLst>
                                        </p:cTn>
                                        <p:tgtEl>
                                          <p:spTgt spid="37"/>
                                        </p:tgtEl>
                                        <p:attrNameLst>
                                          <p:attrName>ppt_x</p:attrName>
                                        </p:attrNameLst>
                                      </p:cBhvr>
                                      <p:tavLst>
                                        <p:tav tm="0">
                                          <p:val>
                                            <p:strVal val="ppt_x"/>
                                          </p:val>
                                        </p:tav>
                                        <p:tav tm="100000">
                                          <p:val>
                                            <p:fltVal val="0.498983"/>
                                          </p:val>
                                        </p:tav>
                                      </p:tavLst>
                                    </p:anim>
                                    <p:anim calcmode="lin" valueType="num">
                                      <p:cBhvr additive="base">
                                        <p:cTn id="108" dur="500" fill="hold">
                                          <p:stCondLst>
                                            <p:cond delay="0"/>
                                          </p:stCondLst>
                                        </p:cTn>
                                        <p:tgtEl>
                                          <p:spTgt spid="37"/>
                                        </p:tgtEl>
                                        <p:attrNameLst>
                                          <p:attrName>ppt_y</p:attrName>
                                        </p:attrNameLst>
                                      </p:cBhvr>
                                      <p:tavLst>
                                        <p:tav tm="0">
                                          <p:val>
                                            <p:strVal val="ppt_y"/>
                                          </p:val>
                                        </p:tav>
                                        <p:tav tm="100000">
                                          <p:val>
                                            <p:fltVal val="0.492549"/>
                                          </p:val>
                                        </p:tav>
                                      </p:tavLst>
                                    </p:anim>
                                    <p:anim calcmode="lin" valueType="num">
                                      <p:cBhvr additive="base">
                                        <p:cTn id="109" dur="500" fill="hold">
                                          <p:stCondLst>
                                            <p:cond delay="0"/>
                                          </p:stCondLst>
                                        </p:cTn>
                                        <p:tgtEl>
                                          <p:spTgt spid="37"/>
                                        </p:tgtEl>
                                        <p:attrNameLst>
                                          <p:attrName>ppt_w</p:attrName>
                                        </p:attrNameLst>
                                      </p:cBhvr>
                                      <p:tavLst>
                                        <p:tav tm="0">
                                          <p:val>
                                            <p:strVal val="ppt_w"/>
                                          </p:val>
                                        </p:tav>
                                        <p:tav tm="100000">
                                          <p:val>
                                            <p:strVal val="#ppt_w"/>
                                          </p:val>
                                        </p:tav>
                                      </p:tavLst>
                                    </p:anim>
                                    <p:anim calcmode="lin" valueType="num">
                                      <p:cBhvr additive="base">
                                        <p:cTn id="110" dur="500" fill="hold">
                                          <p:stCondLst>
                                            <p:cond delay="0"/>
                                          </p:stCondLst>
                                        </p:cTn>
                                        <p:tgtEl>
                                          <p:spTgt spid="37"/>
                                        </p:tgtEl>
                                        <p:attrNameLst>
                                          <p:attrName>ppt_h</p:attrName>
                                        </p:attrNameLst>
                                      </p:cBhvr>
                                      <p:tavLst>
                                        <p:tav tm="0">
                                          <p:val>
                                            <p:strVal val="ppt_h"/>
                                          </p:val>
                                        </p:tav>
                                        <p:tav tm="100000">
                                          <p:val>
                                            <p:strVal val="#ppt_h"/>
                                          </p:val>
                                        </p:tav>
                                      </p:tavLst>
                                    </p:anim>
                                  </p:childTnLst>
                                </p:cTn>
                              </p:par>
                              <p:par>
                                <p:cTn id="111" presetID="35" presetClass="path" presetSubtype="0" accel="50000" decel="50000" fill="hold" grpId="3" nodeType="withEffect">
                                  <p:stCondLst>
                                    <p:cond delay="0"/>
                                  </p:stCondLst>
                                  <p:childTnLst>
                                    <p:anim calcmode="lin" valueType="num">
                                      <p:cBhvr additive="base">
                                        <p:cTn id="112" dur="500" fill="hold">
                                          <p:stCondLst>
                                            <p:cond delay="0"/>
                                          </p:stCondLst>
                                        </p:cTn>
                                        <p:tgtEl>
                                          <p:spTgt spid="58"/>
                                        </p:tgtEl>
                                        <p:attrNameLst>
                                          <p:attrName>ppt_x</p:attrName>
                                        </p:attrNameLst>
                                      </p:cBhvr>
                                      <p:tavLst>
                                        <p:tav tm="0">
                                          <p:val>
                                            <p:strVal val="ppt_x"/>
                                          </p:val>
                                        </p:tav>
                                        <p:tav tm="100000">
                                          <p:val>
                                            <p:fltVal val="0.171797"/>
                                          </p:val>
                                        </p:tav>
                                      </p:tavLst>
                                    </p:anim>
                                    <p:anim calcmode="lin" valueType="num">
                                      <p:cBhvr additive="base">
                                        <p:cTn id="113" dur="500" fill="hold">
                                          <p:stCondLst>
                                            <p:cond delay="0"/>
                                          </p:stCondLst>
                                        </p:cTn>
                                        <p:tgtEl>
                                          <p:spTgt spid="58"/>
                                        </p:tgtEl>
                                        <p:attrNameLst>
                                          <p:attrName>ppt_y</p:attrName>
                                        </p:attrNameLst>
                                      </p:cBhvr>
                                      <p:tavLst>
                                        <p:tav tm="0">
                                          <p:val>
                                            <p:strVal val="ppt_y"/>
                                          </p:val>
                                        </p:tav>
                                        <p:tav tm="100000">
                                          <p:val>
                                            <p:fltVal val="0.7375"/>
                                          </p:val>
                                        </p:tav>
                                      </p:tavLst>
                                    </p:anim>
                                    <p:anim calcmode="lin" valueType="num">
                                      <p:cBhvr additive="base">
                                        <p:cTn id="114" dur="500" fill="hold">
                                          <p:stCondLst>
                                            <p:cond delay="0"/>
                                          </p:stCondLst>
                                        </p:cTn>
                                        <p:tgtEl>
                                          <p:spTgt spid="58"/>
                                        </p:tgtEl>
                                        <p:attrNameLst>
                                          <p:attrName>ppt_w</p:attrName>
                                        </p:attrNameLst>
                                      </p:cBhvr>
                                      <p:tavLst>
                                        <p:tav tm="0">
                                          <p:val>
                                            <p:strVal val="ppt_w"/>
                                          </p:val>
                                        </p:tav>
                                        <p:tav tm="100000">
                                          <p:val>
                                            <p:strVal val="#ppt_w"/>
                                          </p:val>
                                        </p:tav>
                                      </p:tavLst>
                                    </p:anim>
                                    <p:anim calcmode="lin" valueType="num">
                                      <p:cBhvr additive="base">
                                        <p:cTn id="115" dur="500" fill="hold">
                                          <p:stCondLst>
                                            <p:cond delay="0"/>
                                          </p:stCondLst>
                                        </p:cTn>
                                        <p:tgtEl>
                                          <p:spTgt spid="58"/>
                                        </p:tgtEl>
                                        <p:attrNameLst>
                                          <p:attrName>ppt_h</p:attrName>
                                        </p:attrNameLst>
                                      </p:cBhvr>
                                      <p:tavLst>
                                        <p:tav tm="0">
                                          <p:val>
                                            <p:strVal val="ppt_h"/>
                                          </p:val>
                                        </p:tav>
                                        <p:tav tm="100000">
                                          <p:val>
                                            <p:strVal val="#ppt_h"/>
                                          </p:val>
                                        </p:tav>
                                      </p:tavLst>
                                    </p:anim>
                                  </p:childTnLst>
                                </p:cTn>
                              </p:par>
                              <p:par>
                                <p:cTn id="116" presetID="35" presetClass="path" presetSubtype="0" accel="50000" decel="50000" fill="hold" grpId="2" nodeType="withEffect">
                                  <p:stCondLst>
                                    <p:cond delay="0"/>
                                  </p:stCondLst>
                                  <p:childTnLst>
                                    <p:anim calcmode="lin" valueType="num">
                                      <p:cBhvr additive="base">
                                        <p:cTn id="117" dur="500" fill="hold">
                                          <p:stCondLst>
                                            <p:cond delay="0"/>
                                          </p:stCondLst>
                                        </p:cTn>
                                        <p:tgtEl>
                                          <p:spTgt spid="61"/>
                                        </p:tgtEl>
                                        <p:attrNameLst>
                                          <p:attrName>ppt_x</p:attrName>
                                        </p:attrNameLst>
                                      </p:cBhvr>
                                      <p:tavLst>
                                        <p:tav tm="0">
                                          <p:val>
                                            <p:strVal val="ppt_x"/>
                                          </p:val>
                                        </p:tav>
                                        <p:tav tm="100000">
                                          <p:val>
                                            <p:fltVal val="0.309245"/>
                                          </p:val>
                                        </p:tav>
                                      </p:tavLst>
                                    </p:anim>
                                    <p:anim calcmode="lin" valueType="num">
                                      <p:cBhvr additive="base">
                                        <p:cTn id="118" dur="500" fill="hold">
                                          <p:stCondLst>
                                            <p:cond delay="0"/>
                                          </p:stCondLst>
                                        </p:cTn>
                                        <p:tgtEl>
                                          <p:spTgt spid="61"/>
                                        </p:tgtEl>
                                        <p:attrNameLst>
                                          <p:attrName>ppt_y</p:attrName>
                                        </p:attrNameLst>
                                      </p:cBhvr>
                                      <p:tavLst>
                                        <p:tav tm="0">
                                          <p:val>
                                            <p:strVal val="ppt_y"/>
                                          </p:val>
                                        </p:tav>
                                        <p:tav tm="100000">
                                          <p:val>
                                            <p:fltVal val="0.715046"/>
                                          </p:val>
                                        </p:tav>
                                      </p:tavLst>
                                    </p:anim>
                                    <p:anim calcmode="lin" valueType="num">
                                      <p:cBhvr additive="base">
                                        <p:cTn id="119" dur="500" fill="hold">
                                          <p:stCondLst>
                                            <p:cond delay="0"/>
                                          </p:stCondLst>
                                        </p:cTn>
                                        <p:tgtEl>
                                          <p:spTgt spid="61"/>
                                        </p:tgtEl>
                                        <p:attrNameLst>
                                          <p:attrName>ppt_w</p:attrName>
                                        </p:attrNameLst>
                                      </p:cBhvr>
                                      <p:tavLst>
                                        <p:tav tm="0">
                                          <p:val>
                                            <p:strVal val="ppt_w"/>
                                          </p:val>
                                        </p:tav>
                                        <p:tav tm="100000">
                                          <p:val>
                                            <p:strVal val="#ppt_w"/>
                                          </p:val>
                                        </p:tav>
                                      </p:tavLst>
                                    </p:anim>
                                    <p:anim calcmode="lin" valueType="num">
                                      <p:cBhvr additive="base">
                                        <p:cTn id="120" dur="500" fill="hold">
                                          <p:stCondLst>
                                            <p:cond delay="0"/>
                                          </p:stCondLst>
                                        </p:cTn>
                                        <p:tgtEl>
                                          <p:spTgt spid="61"/>
                                        </p:tgtEl>
                                        <p:attrNameLst>
                                          <p:attrName>ppt_h</p:attrName>
                                        </p:attrNameLst>
                                      </p:cBhvr>
                                      <p:tavLst>
                                        <p:tav tm="0">
                                          <p:val>
                                            <p:strVal val="ppt_h"/>
                                          </p:val>
                                        </p:tav>
                                        <p:tav tm="100000">
                                          <p:val>
                                            <p:strVal val="#ppt_h"/>
                                          </p:val>
                                        </p:tav>
                                      </p:tavLst>
                                    </p:anim>
                                  </p:childTnLst>
                                </p:cTn>
                              </p:par>
                              <p:par>
                                <p:cTn id="121" presetID="35" presetClass="path" presetSubtype="0" accel="50000" decel="50000" fill="hold" grpId="1" nodeType="withEffect">
                                  <p:stCondLst>
                                    <p:cond delay="0"/>
                                  </p:stCondLst>
                                  <p:childTnLst>
                                    <p:anim calcmode="lin" valueType="num">
                                      <p:cBhvr additive="base">
                                        <p:cTn id="122" dur="500" fill="hold">
                                          <p:stCondLst>
                                            <p:cond delay="0"/>
                                          </p:stCondLst>
                                        </p:cTn>
                                        <p:tgtEl>
                                          <p:spTgt spid="64"/>
                                        </p:tgtEl>
                                        <p:attrNameLst>
                                          <p:attrName>ppt_x</p:attrName>
                                        </p:attrNameLst>
                                      </p:cBhvr>
                                      <p:tavLst>
                                        <p:tav tm="0">
                                          <p:val>
                                            <p:strVal val="ppt_x"/>
                                          </p:val>
                                        </p:tav>
                                        <p:tav tm="100000">
                                          <p:val>
                                            <p:fltVal val="0.45125"/>
                                          </p:val>
                                        </p:tav>
                                      </p:tavLst>
                                    </p:anim>
                                    <p:anim calcmode="lin" valueType="num">
                                      <p:cBhvr additive="base">
                                        <p:cTn id="123" dur="500" fill="hold">
                                          <p:stCondLst>
                                            <p:cond delay="0"/>
                                          </p:stCondLst>
                                        </p:cTn>
                                        <p:tgtEl>
                                          <p:spTgt spid="64"/>
                                        </p:tgtEl>
                                        <p:attrNameLst>
                                          <p:attrName>ppt_y</p:attrName>
                                        </p:attrNameLst>
                                      </p:cBhvr>
                                      <p:tavLst>
                                        <p:tav tm="0">
                                          <p:val>
                                            <p:strVal val="ppt_y"/>
                                          </p:val>
                                        </p:tav>
                                        <p:tav tm="100000">
                                          <p:val>
                                            <p:fltVal val="0.692593"/>
                                          </p:val>
                                        </p:tav>
                                      </p:tavLst>
                                    </p:anim>
                                    <p:anim calcmode="lin" valueType="num">
                                      <p:cBhvr additive="base">
                                        <p:cTn id="124" dur="500" fill="hold">
                                          <p:stCondLst>
                                            <p:cond delay="0"/>
                                          </p:stCondLst>
                                        </p:cTn>
                                        <p:tgtEl>
                                          <p:spTgt spid="64"/>
                                        </p:tgtEl>
                                        <p:attrNameLst>
                                          <p:attrName>ppt_w</p:attrName>
                                        </p:attrNameLst>
                                      </p:cBhvr>
                                      <p:tavLst>
                                        <p:tav tm="0">
                                          <p:val>
                                            <p:strVal val="ppt_w"/>
                                          </p:val>
                                        </p:tav>
                                        <p:tav tm="100000">
                                          <p:val>
                                            <p:strVal val="#ppt_w"/>
                                          </p:val>
                                        </p:tav>
                                      </p:tavLst>
                                    </p:anim>
                                    <p:anim calcmode="lin" valueType="num">
                                      <p:cBhvr additive="base">
                                        <p:cTn id="125" dur="500" fill="hold">
                                          <p:stCondLst>
                                            <p:cond delay="0"/>
                                          </p:stCondLst>
                                        </p:cTn>
                                        <p:tgtEl>
                                          <p:spTgt spid="64"/>
                                        </p:tgtEl>
                                        <p:attrNameLst>
                                          <p:attrName>ppt_h</p:attrName>
                                        </p:attrNameLst>
                                      </p:cBhvr>
                                      <p:tavLst>
                                        <p:tav tm="0">
                                          <p:val>
                                            <p:strVal val="ppt_h"/>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0" presetClass="entr" presetSubtype="0" accel="50000" fill="hold" grpId="0" nodeType="clickEffect">
                                  <p:stCondLst>
                                    <p:cond delay="0"/>
                                  </p:stCondLst>
                                  <p:childTnLst>
                                    <p:set>
                                      <p:cBhvr>
                                        <p:cTn id="129" dur="1" fill="hold">
                                          <p:stCondLst>
                                            <p:cond delay="0"/>
                                          </p:stCondLst>
                                        </p:cTn>
                                        <p:tgtEl>
                                          <p:spTgt spid="70"/>
                                        </p:tgtEl>
                                        <p:attrNameLst>
                                          <p:attrName>style.visibility</p:attrName>
                                        </p:attrNameLst>
                                      </p:cBhvr>
                                      <p:to>
                                        <p:strVal val="visible"/>
                                      </p:to>
                                    </p:set>
                                    <p:animScale>
                                      <p:cBhvr>
                                        <p:cTn id="130" dur="500" fill="hold">
                                          <p:stCondLst>
                                            <p:cond delay="0"/>
                                          </p:stCondLst>
                                        </p:cTn>
                                        <p:tgtEl>
                                          <p:spTgt spid="70"/>
                                        </p:tgtEl>
                                      </p:cBhvr>
                                      <p:from x="0" y="0"/>
                                      <p:to x="100000" y="100000"/>
                                    </p:animScale>
                                    <p:anim to="" calcmode="lin" valueType="num">
                                      <p:cBhvr>
                                        <p:cTn id="131" dur="500" fill="hold">
                                          <p:stCondLst>
                                            <p:cond delay="0"/>
                                          </p:stCondLst>
                                        </p:cTn>
                                        <p:tgtEl>
                                          <p:spTgt spid="70"/>
                                        </p:tgtEl>
                                        <p:attrNameLst>
                                          <p:attrName>ppt_y</p:attrName>
                                        </p:attrNameLst>
                                      </p:cBhvr>
                                      <p:tavLst>
                                        <p:tav tm="0">
                                          <p:val>
                                            <p:strVal val="#ppt_y-0.5"/>
                                          </p:val>
                                        </p:tav>
                                        <p:tav tm="100000">
                                          <p:val>
                                            <p:fltVal val="0.692593"/>
                                          </p:val>
                                        </p:tav>
                                      </p:tavLst>
                                    </p:anim>
                                    <p:animEffect filter="fade">
                                      <p:cBhvr>
                                        <p:cTn id="132" dur="500">
                                          <p:stCondLst>
                                            <p:cond delay="0"/>
                                          </p:stCondLst>
                                        </p:cTn>
                                        <p:tgtEl>
                                          <p:spTgt spid="70"/>
                                        </p:tgtEl>
                                      </p:cBhvr>
                                    </p:animEffect>
                                    <p:anim to="" calcmode="lin" valueType="num">
                                      <p:cBhvr>
                                        <p:cTn id="133" dur="500" fill="hold">
                                          <p:stCondLst>
                                            <p:cond delay="0"/>
                                          </p:stCondLst>
                                        </p:cTn>
                                        <p:tgtEl>
                                          <p:spTgt spid="70"/>
                                        </p:tgtEl>
                                        <p:attrNameLst>
                                          <p:attrName>ppt_x</p:attrName>
                                        </p:attrNameLst>
                                      </p:cBhvr>
                                      <p:tavLst>
                                        <p:tav tm="0">
                                          <p:val>
                                            <p:fltVal val="0.578"/>
                                          </p:val>
                                        </p:tav>
                                        <p:tav tm="100000">
                                          <p:val>
                                            <p:fltVal val="0.711641"/>
                                          </p:val>
                                        </p:tav>
                                      </p:tavLst>
                                    </p:anim>
                                  </p:childTnLst>
                                </p:cTn>
                              </p:par>
                              <p:par>
                                <p:cTn id="134" presetID="35" presetClass="path" presetSubtype="0" accel="50000" decel="50000" fill="hold" nodeType="withEffect">
                                  <p:stCondLst>
                                    <p:cond delay="0"/>
                                  </p:stCondLst>
                                  <p:childTnLst>
                                    <p:anim calcmode="lin" valueType="num">
                                      <p:cBhvr additive="base">
                                        <p:cTn id="135" dur="500" fill="hold">
                                          <p:stCondLst>
                                            <p:cond delay="0"/>
                                          </p:stCondLst>
                                        </p:cTn>
                                        <p:tgtEl>
                                          <p:spTgt spid="16"/>
                                        </p:tgtEl>
                                        <p:attrNameLst>
                                          <p:attrName>ppt_x</p:attrName>
                                        </p:attrNameLst>
                                      </p:cBhvr>
                                      <p:tavLst>
                                        <p:tav tm="0">
                                          <p:val>
                                            <p:strVal val="ppt_x"/>
                                          </p:val>
                                        </p:tav>
                                        <p:tav tm="100000">
                                          <p:val>
                                            <p:fltVal val="0.499407"/>
                                          </p:val>
                                        </p:tav>
                                      </p:tavLst>
                                    </p:anim>
                                    <p:anim calcmode="lin" valueType="num">
                                      <p:cBhvr additive="base">
                                        <p:cTn id="136" dur="500" fill="hold">
                                          <p:stCondLst>
                                            <p:cond delay="0"/>
                                          </p:stCondLst>
                                        </p:cTn>
                                        <p:tgtEl>
                                          <p:spTgt spid="16"/>
                                        </p:tgtEl>
                                        <p:attrNameLst>
                                          <p:attrName>ppt_y</p:attrName>
                                        </p:attrNameLst>
                                      </p:cBhvr>
                                      <p:tavLst>
                                        <p:tav tm="0">
                                          <p:val>
                                            <p:strVal val="ppt_y"/>
                                          </p:val>
                                        </p:tav>
                                        <p:tav tm="100000">
                                          <p:val>
                                            <p:fltVal val="0.349755"/>
                                          </p:val>
                                        </p:tav>
                                      </p:tavLst>
                                    </p:anim>
                                    <p:anim calcmode="lin" valueType="num">
                                      <p:cBhvr additive="base">
                                        <p:cTn id="137"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138"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139" presetID="35" presetClass="path" presetSubtype="0" accel="50000" decel="50000" fill="hold" nodeType="withEffect">
                                  <p:stCondLst>
                                    <p:cond delay="0"/>
                                  </p:stCondLst>
                                  <p:childTnLst>
                                    <p:anim calcmode="lin" valueType="num">
                                      <p:cBhvr additive="base">
                                        <p:cTn id="140" dur="500" fill="hold">
                                          <p:stCondLst>
                                            <p:cond delay="0"/>
                                          </p:stCondLst>
                                        </p:cTn>
                                        <p:tgtEl>
                                          <p:spTgt spid="37"/>
                                        </p:tgtEl>
                                        <p:attrNameLst>
                                          <p:attrName>ppt_x</p:attrName>
                                        </p:attrNameLst>
                                      </p:cBhvr>
                                      <p:tavLst>
                                        <p:tav tm="0">
                                          <p:val>
                                            <p:strVal val="ppt_x"/>
                                          </p:val>
                                        </p:tav>
                                        <p:tav tm="100000">
                                          <p:val>
                                            <p:fltVal val="0.498983"/>
                                          </p:val>
                                        </p:tav>
                                      </p:tavLst>
                                    </p:anim>
                                    <p:anim calcmode="lin" valueType="num">
                                      <p:cBhvr additive="base">
                                        <p:cTn id="141" dur="500" fill="hold">
                                          <p:stCondLst>
                                            <p:cond delay="0"/>
                                          </p:stCondLst>
                                        </p:cTn>
                                        <p:tgtEl>
                                          <p:spTgt spid="37"/>
                                        </p:tgtEl>
                                        <p:attrNameLst>
                                          <p:attrName>ppt_y</p:attrName>
                                        </p:attrNameLst>
                                      </p:cBhvr>
                                      <p:tavLst>
                                        <p:tav tm="0">
                                          <p:val>
                                            <p:strVal val="ppt_y"/>
                                          </p:val>
                                        </p:tav>
                                        <p:tav tm="100000">
                                          <p:val>
                                            <p:fltVal val="0.492549"/>
                                          </p:val>
                                        </p:tav>
                                      </p:tavLst>
                                    </p:anim>
                                    <p:anim calcmode="lin" valueType="num">
                                      <p:cBhvr additive="base">
                                        <p:cTn id="142" dur="500" fill="hold">
                                          <p:stCondLst>
                                            <p:cond delay="0"/>
                                          </p:stCondLst>
                                        </p:cTn>
                                        <p:tgtEl>
                                          <p:spTgt spid="37"/>
                                        </p:tgtEl>
                                        <p:attrNameLst>
                                          <p:attrName>ppt_w</p:attrName>
                                        </p:attrNameLst>
                                      </p:cBhvr>
                                      <p:tavLst>
                                        <p:tav tm="0">
                                          <p:val>
                                            <p:strVal val="ppt_w"/>
                                          </p:val>
                                        </p:tav>
                                        <p:tav tm="100000">
                                          <p:val>
                                            <p:strVal val="#ppt_w"/>
                                          </p:val>
                                        </p:tav>
                                      </p:tavLst>
                                    </p:anim>
                                    <p:anim calcmode="lin" valueType="num">
                                      <p:cBhvr additive="base">
                                        <p:cTn id="143" dur="500" fill="hold">
                                          <p:stCondLst>
                                            <p:cond delay="0"/>
                                          </p:stCondLst>
                                        </p:cTn>
                                        <p:tgtEl>
                                          <p:spTgt spid="37"/>
                                        </p:tgtEl>
                                        <p:attrNameLst>
                                          <p:attrName>ppt_h</p:attrName>
                                        </p:attrNameLst>
                                      </p:cBhvr>
                                      <p:tavLst>
                                        <p:tav tm="0">
                                          <p:val>
                                            <p:strVal val="ppt_h"/>
                                          </p:val>
                                        </p:tav>
                                        <p:tav tm="100000">
                                          <p:val>
                                            <p:strVal val="#ppt_h"/>
                                          </p:val>
                                        </p:tav>
                                      </p:tavLst>
                                    </p:anim>
                                  </p:childTnLst>
                                </p:cTn>
                              </p:par>
                              <p:par>
                                <p:cTn id="144" presetID="35" presetClass="path" presetSubtype="0" accel="50000" decel="50000" fill="hold" grpId="4" nodeType="withEffect">
                                  <p:stCondLst>
                                    <p:cond delay="0"/>
                                  </p:stCondLst>
                                  <p:childTnLst>
                                    <p:anim calcmode="lin" valueType="num">
                                      <p:cBhvr additive="base">
                                        <p:cTn id="145" dur="500" fill="hold">
                                          <p:stCondLst>
                                            <p:cond delay="0"/>
                                          </p:stCondLst>
                                        </p:cTn>
                                        <p:tgtEl>
                                          <p:spTgt spid="58"/>
                                        </p:tgtEl>
                                        <p:attrNameLst>
                                          <p:attrName>ppt_x</p:attrName>
                                        </p:attrNameLst>
                                      </p:cBhvr>
                                      <p:tavLst>
                                        <p:tav tm="0">
                                          <p:val>
                                            <p:strVal val="ppt_x"/>
                                          </p:val>
                                        </p:tav>
                                        <p:tav tm="100000">
                                          <p:val>
                                            <p:fltVal val="0.171797"/>
                                          </p:val>
                                        </p:tav>
                                      </p:tavLst>
                                    </p:anim>
                                    <p:anim calcmode="lin" valueType="num">
                                      <p:cBhvr additive="base">
                                        <p:cTn id="146" dur="500" fill="hold">
                                          <p:stCondLst>
                                            <p:cond delay="0"/>
                                          </p:stCondLst>
                                        </p:cTn>
                                        <p:tgtEl>
                                          <p:spTgt spid="58"/>
                                        </p:tgtEl>
                                        <p:attrNameLst>
                                          <p:attrName>ppt_y</p:attrName>
                                        </p:attrNameLst>
                                      </p:cBhvr>
                                      <p:tavLst>
                                        <p:tav tm="0">
                                          <p:val>
                                            <p:strVal val="ppt_y"/>
                                          </p:val>
                                        </p:tav>
                                        <p:tav tm="100000">
                                          <p:val>
                                            <p:fltVal val="0.7375"/>
                                          </p:val>
                                        </p:tav>
                                      </p:tavLst>
                                    </p:anim>
                                    <p:anim calcmode="lin" valueType="num">
                                      <p:cBhvr additive="base">
                                        <p:cTn id="147" dur="500" fill="hold">
                                          <p:stCondLst>
                                            <p:cond delay="0"/>
                                          </p:stCondLst>
                                        </p:cTn>
                                        <p:tgtEl>
                                          <p:spTgt spid="58"/>
                                        </p:tgtEl>
                                        <p:attrNameLst>
                                          <p:attrName>ppt_w</p:attrName>
                                        </p:attrNameLst>
                                      </p:cBhvr>
                                      <p:tavLst>
                                        <p:tav tm="0">
                                          <p:val>
                                            <p:strVal val="ppt_w"/>
                                          </p:val>
                                        </p:tav>
                                        <p:tav tm="100000">
                                          <p:val>
                                            <p:strVal val="#ppt_w"/>
                                          </p:val>
                                        </p:tav>
                                      </p:tavLst>
                                    </p:anim>
                                    <p:anim calcmode="lin" valueType="num">
                                      <p:cBhvr additive="base">
                                        <p:cTn id="148" dur="500" fill="hold">
                                          <p:stCondLst>
                                            <p:cond delay="0"/>
                                          </p:stCondLst>
                                        </p:cTn>
                                        <p:tgtEl>
                                          <p:spTgt spid="58"/>
                                        </p:tgtEl>
                                        <p:attrNameLst>
                                          <p:attrName>ppt_h</p:attrName>
                                        </p:attrNameLst>
                                      </p:cBhvr>
                                      <p:tavLst>
                                        <p:tav tm="0">
                                          <p:val>
                                            <p:strVal val="ppt_h"/>
                                          </p:val>
                                        </p:tav>
                                        <p:tav tm="100000">
                                          <p:val>
                                            <p:strVal val="#ppt_h"/>
                                          </p:val>
                                        </p:tav>
                                      </p:tavLst>
                                    </p:anim>
                                  </p:childTnLst>
                                </p:cTn>
                              </p:par>
                              <p:par>
                                <p:cTn id="149" presetID="35" presetClass="path" presetSubtype="0" accel="50000" decel="50000" fill="hold" grpId="3" nodeType="withEffect">
                                  <p:stCondLst>
                                    <p:cond delay="0"/>
                                  </p:stCondLst>
                                  <p:childTnLst>
                                    <p:anim calcmode="lin" valueType="num">
                                      <p:cBhvr additive="base">
                                        <p:cTn id="150" dur="500" fill="hold">
                                          <p:stCondLst>
                                            <p:cond delay="0"/>
                                          </p:stCondLst>
                                        </p:cTn>
                                        <p:tgtEl>
                                          <p:spTgt spid="61"/>
                                        </p:tgtEl>
                                        <p:attrNameLst>
                                          <p:attrName>ppt_x</p:attrName>
                                        </p:attrNameLst>
                                      </p:cBhvr>
                                      <p:tavLst>
                                        <p:tav tm="0">
                                          <p:val>
                                            <p:strVal val="ppt_x"/>
                                          </p:val>
                                        </p:tav>
                                        <p:tav tm="100000">
                                          <p:val>
                                            <p:fltVal val="0.309245"/>
                                          </p:val>
                                        </p:tav>
                                      </p:tavLst>
                                    </p:anim>
                                    <p:anim calcmode="lin" valueType="num">
                                      <p:cBhvr additive="base">
                                        <p:cTn id="151" dur="500" fill="hold">
                                          <p:stCondLst>
                                            <p:cond delay="0"/>
                                          </p:stCondLst>
                                        </p:cTn>
                                        <p:tgtEl>
                                          <p:spTgt spid="61"/>
                                        </p:tgtEl>
                                        <p:attrNameLst>
                                          <p:attrName>ppt_y</p:attrName>
                                        </p:attrNameLst>
                                      </p:cBhvr>
                                      <p:tavLst>
                                        <p:tav tm="0">
                                          <p:val>
                                            <p:strVal val="ppt_y"/>
                                          </p:val>
                                        </p:tav>
                                        <p:tav tm="100000">
                                          <p:val>
                                            <p:fltVal val="0.715046"/>
                                          </p:val>
                                        </p:tav>
                                      </p:tavLst>
                                    </p:anim>
                                    <p:anim calcmode="lin" valueType="num">
                                      <p:cBhvr additive="base">
                                        <p:cTn id="152" dur="500" fill="hold">
                                          <p:stCondLst>
                                            <p:cond delay="0"/>
                                          </p:stCondLst>
                                        </p:cTn>
                                        <p:tgtEl>
                                          <p:spTgt spid="61"/>
                                        </p:tgtEl>
                                        <p:attrNameLst>
                                          <p:attrName>ppt_w</p:attrName>
                                        </p:attrNameLst>
                                      </p:cBhvr>
                                      <p:tavLst>
                                        <p:tav tm="0">
                                          <p:val>
                                            <p:strVal val="ppt_w"/>
                                          </p:val>
                                        </p:tav>
                                        <p:tav tm="100000">
                                          <p:val>
                                            <p:strVal val="#ppt_w"/>
                                          </p:val>
                                        </p:tav>
                                      </p:tavLst>
                                    </p:anim>
                                    <p:anim calcmode="lin" valueType="num">
                                      <p:cBhvr additive="base">
                                        <p:cTn id="153" dur="500" fill="hold">
                                          <p:stCondLst>
                                            <p:cond delay="0"/>
                                          </p:stCondLst>
                                        </p:cTn>
                                        <p:tgtEl>
                                          <p:spTgt spid="61"/>
                                        </p:tgtEl>
                                        <p:attrNameLst>
                                          <p:attrName>ppt_h</p:attrName>
                                        </p:attrNameLst>
                                      </p:cBhvr>
                                      <p:tavLst>
                                        <p:tav tm="0">
                                          <p:val>
                                            <p:strVal val="ppt_h"/>
                                          </p:val>
                                        </p:tav>
                                        <p:tav tm="100000">
                                          <p:val>
                                            <p:strVal val="#ppt_h"/>
                                          </p:val>
                                        </p:tav>
                                      </p:tavLst>
                                    </p:anim>
                                  </p:childTnLst>
                                </p:cTn>
                              </p:par>
                              <p:par>
                                <p:cTn id="154" presetID="35" presetClass="path" presetSubtype="0" accel="50000" decel="50000" fill="hold" grpId="2" nodeType="withEffect">
                                  <p:stCondLst>
                                    <p:cond delay="0"/>
                                  </p:stCondLst>
                                  <p:childTnLst>
                                    <p:anim calcmode="lin" valueType="num">
                                      <p:cBhvr additive="base">
                                        <p:cTn id="155" dur="500" fill="hold">
                                          <p:stCondLst>
                                            <p:cond delay="0"/>
                                          </p:stCondLst>
                                        </p:cTn>
                                        <p:tgtEl>
                                          <p:spTgt spid="64"/>
                                        </p:tgtEl>
                                        <p:attrNameLst>
                                          <p:attrName>ppt_x</p:attrName>
                                        </p:attrNameLst>
                                      </p:cBhvr>
                                      <p:tavLst>
                                        <p:tav tm="0">
                                          <p:val>
                                            <p:strVal val="ppt_x"/>
                                          </p:val>
                                        </p:tav>
                                        <p:tav tm="100000">
                                          <p:val>
                                            <p:fltVal val="0.45125"/>
                                          </p:val>
                                        </p:tav>
                                      </p:tavLst>
                                    </p:anim>
                                    <p:anim calcmode="lin" valueType="num">
                                      <p:cBhvr additive="base">
                                        <p:cTn id="156" dur="500" fill="hold">
                                          <p:stCondLst>
                                            <p:cond delay="0"/>
                                          </p:stCondLst>
                                        </p:cTn>
                                        <p:tgtEl>
                                          <p:spTgt spid="64"/>
                                        </p:tgtEl>
                                        <p:attrNameLst>
                                          <p:attrName>ppt_y</p:attrName>
                                        </p:attrNameLst>
                                      </p:cBhvr>
                                      <p:tavLst>
                                        <p:tav tm="0">
                                          <p:val>
                                            <p:strVal val="ppt_y"/>
                                          </p:val>
                                        </p:tav>
                                        <p:tav tm="100000">
                                          <p:val>
                                            <p:fltVal val="0.692593"/>
                                          </p:val>
                                        </p:tav>
                                      </p:tavLst>
                                    </p:anim>
                                    <p:anim calcmode="lin" valueType="num">
                                      <p:cBhvr additive="base">
                                        <p:cTn id="157" dur="500" fill="hold">
                                          <p:stCondLst>
                                            <p:cond delay="0"/>
                                          </p:stCondLst>
                                        </p:cTn>
                                        <p:tgtEl>
                                          <p:spTgt spid="64"/>
                                        </p:tgtEl>
                                        <p:attrNameLst>
                                          <p:attrName>ppt_w</p:attrName>
                                        </p:attrNameLst>
                                      </p:cBhvr>
                                      <p:tavLst>
                                        <p:tav tm="0">
                                          <p:val>
                                            <p:strVal val="ppt_w"/>
                                          </p:val>
                                        </p:tav>
                                        <p:tav tm="100000">
                                          <p:val>
                                            <p:strVal val="#ppt_w"/>
                                          </p:val>
                                        </p:tav>
                                      </p:tavLst>
                                    </p:anim>
                                    <p:anim calcmode="lin" valueType="num">
                                      <p:cBhvr additive="base">
                                        <p:cTn id="158" dur="500" fill="hold">
                                          <p:stCondLst>
                                            <p:cond delay="0"/>
                                          </p:stCondLst>
                                        </p:cTn>
                                        <p:tgtEl>
                                          <p:spTgt spid="64"/>
                                        </p:tgtEl>
                                        <p:attrNameLst>
                                          <p:attrName>ppt_h</p:attrName>
                                        </p:attrNameLst>
                                      </p:cBhvr>
                                      <p:tavLst>
                                        <p:tav tm="0">
                                          <p:val>
                                            <p:strVal val="ppt_h"/>
                                          </p:val>
                                        </p:tav>
                                        <p:tav tm="100000">
                                          <p:val>
                                            <p:strVal val="#ppt_h"/>
                                          </p:val>
                                        </p:tav>
                                      </p:tavLst>
                                    </p:anim>
                                  </p:childTnLst>
                                </p:cTn>
                              </p:par>
                              <p:par>
                                <p:cTn id="159" presetID="35" presetClass="path" presetSubtype="0" accel="50000" decel="50000" fill="hold" grpId="1" nodeType="withEffect">
                                  <p:stCondLst>
                                    <p:cond delay="0"/>
                                  </p:stCondLst>
                                  <p:childTnLst>
                                    <p:anim calcmode="lin" valueType="num">
                                      <p:cBhvr additive="base">
                                        <p:cTn id="160" dur="500" fill="hold">
                                          <p:stCondLst>
                                            <p:cond delay="0"/>
                                          </p:stCondLst>
                                        </p:cTn>
                                        <p:tgtEl>
                                          <p:spTgt spid="67"/>
                                        </p:tgtEl>
                                        <p:attrNameLst>
                                          <p:attrName>ppt_x</p:attrName>
                                        </p:attrNameLst>
                                      </p:cBhvr>
                                      <p:tavLst>
                                        <p:tav tm="0">
                                          <p:val>
                                            <p:strVal val="ppt_x"/>
                                          </p:val>
                                        </p:tav>
                                        <p:tav tm="100000">
                                          <p:val>
                                            <p:fltVal val="0.583125"/>
                                          </p:val>
                                        </p:tav>
                                      </p:tavLst>
                                    </p:anim>
                                    <p:anim calcmode="lin" valueType="num">
                                      <p:cBhvr additive="base">
                                        <p:cTn id="161" dur="500" fill="hold">
                                          <p:stCondLst>
                                            <p:cond delay="0"/>
                                          </p:stCondLst>
                                        </p:cTn>
                                        <p:tgtEl>
                                          <p:spTgt spid="67"/>
                                        </p:tgtEl>
                                        <p:attrNameLst>
                                          <p:attrName>ppt_y</p:attrName>
                                        </p:attrNameLst>
                                      </p:cBhvr>
                                      <p:tavLst>
                                        <p:tav tm="0">
                                          <p:val>
                                            <p:strVal val="ppt_y"/>
                                          </p:val>
                                        </p:tav>
                                        <p:tav tm="100000">
                                          <p:val>
                                            <p:fltVal val="0.692593"/>
                                          </p:val>
                                        </p:tav>
                                      </p:tavLst>
                                    </p:anim>
                                    <p:anim calcmode="lin" valueType="num">
                                      <p:cBhvr additive="base">
                                        <p:cTn id="162" dur="500" fill="hold">
                                          <p:stCondLst>
                                            <p:cond delay="0"/>
                                          </p:stCondLst>
                                        </p:cTn>
                                        <p:tgtEl>
                                          <p:spTgt spid="67"/>
                                        </p:tgtEl>
                                        <p:attrNameLst>
                                          <p:attrName>ppt_w</p:attrName>
                                        </p:attrNameLst>
                                      </p:cBhvr>
                                      <p:tavLst>
                                        <p:tav tm="0">
                                          <p:val>
                                            <p:strVal val="ppt_w"/>
                                          </p:val>
                                        </p:tav>
                                        <p:tav tm="100000">
                                          <p:val>
                                            <p:strVal val="#ppt_w"/>
                                          </p:val>
                                        </p:tav>
                                      </p:tavLst>
                                    </p:anim>
                                    <p:anim calcmode="lin" valueType="num">
                                      <p:cBhvr additive="base">
                                        <p:cTn id="163" dur="500" fill="hold">
                                          <p:stCondLst>
                                            <p:cond delay="0"/>
                                          </p:stCondLst>
                                        </p:cTn>
                                        <p:tgtEl>
                                          <p:spTgt spid="67"/>
                                        </p:tgtEl>
                                        <p:attrNameLst>
                                          <p:attrName>ppt_h</p:attrName>
                                        </p:attrNameLst>
                                      </p:cBhvr>
                                      <p:tavLst>
                                        <p:tav tm="0">
                                          <p:val>
                                            <p:strVal val="ppt_h"/>
                                          </p:val>
                                        </p:tav>
                                        <p:tav tm="100000">
                                          <p:val>
                                            <p:strVal val="#ppt_h"/>
                                          </p:val>
                                        </p:tav>
                                      </p:tavLst>
                                    </p:anim>
                                  </p:childTnLst>
                                </p:cTn>
                              </p:par>
                            </p:childTnLst>
                          </p:cTn>
                        </p:par>
                      </p:childTnLst>
                    </p:cTn>
                  </p:par>
                  <p:par>
                    <p:cTn id="164" fill="hold">
                      <p:stCondLst>
                        <p:cond delay="indefinite"/>
                      </p:stCondLst>
                      <p:childTnLst>
                        <p:par>
                          <p:cTn id="165" fill="hold">
                            <p:stCondLst>
                              <p:cond delay="0"/>
                            </p:stCondLst>
                            <p:childTnLst>
                              <p:par>
                                <p:cTn id="166" presetID="0" presetClass="entr" presetSubtype="0" accel="50000" fill="hold" grpId="0" nodeType="clickEffect">
                                  <p:stCondLst>
                                    <p:cond delay="0"/>
                                  </p:stCondLst>
                                  <p:childTnLst>
                                    <p:set>
                                      <p:cBhvr>
                                        <p:cTn id="167" dur="1" fill="hold">
                                          <p:stCondLst>
                                            <p:cond delay="0"/>
                                          </p:stCondLst>
                                        </p:cTn>
                                        <p:tgtEl>
                                          <p:spTgt spid="73"/>
                                        </p:tgtEl>
                                        <p:attrNameLst>
                                          <p:attrName>style.visibility</p:attrName>
                                        </p:attrNameLst>
                                      </p:cBhvr>
                                      <p:to>
                                        <p:strVal val="visible"/>
                                      </p:to>
                                    </p:set>
                                    <p:animScale>
                                      <p:cBhvr>
                                        <p:cTn id="168" dur="500" fill="hold">
                                          <p:stCondLst>
                                            <p:cond delay="0"/>
                                          </p:stCondLst>
                                        </p:cTn>
                                        <p:tgtEl>
                                          <p:spTgt spid="73"/>
                                        </p:tgtEl>
                                      </p:cBhvr>
                                      <p:from x="0" y="0"/>
                                      <p:to x="100000" y="100000"/>
                                    </p:animScale>
                                    <p:anim to="" calcmode="lin" valueType="num">
                                      <p:cBhvr>
                                        <p:cTn id="169" dur="500" fill="hold">
                                          <p:stCondLst>
                                            <p:cond delay="0"/>
                                          </p:stCondLst>
                                        </p:cTn>
                                        <p:tgtEl>
                                          <p:spTgt spid="73"/>
                                        </p:tgtEl>
                                        <p:attrNameLst>
                                          <p:attrName>ppt_y</p:attrName>
                                        </p:attrNameLst>
                                      </p:cBhvr>
                                      <p:tavLst>
                                        <p:tav tm="0">
                                          <p:val>
                                            <p:strVal val="#ppt_y-0.5"/>
                                          </p:val>
                                        </p:tav>
                                        <p:tav tm="100000">
                                          <p:val>
                                            <p:fltVal val="0.692593"/>
                                          </p:val>
                                        </p:tav>
                                      </p:tavLst>
                                    </p:anim>
                                    <p:animEffect filter="fade">
                                      <p:cBhvr>
                                        <p:cTn id="170" dur="500">
                                          <p:stCondLst>
                                            <p:cond delay="0"/>
                                          </p:stCondLst>
                                        </p:cTn>
                                        <p:tgtEl>
                                          <p:spTgt spid="73"/>
                                        </p:tgtEl>
                                      </p:cBhvr>
                                    </p:animEffect>
                                    <p:anim to="" calcmode="lin" valueType="num">
                                      <p:cBhvr>
                                        <p:cTn id="171" dur="500" fill="hold">
                                          <p:stCondLst>
                                            <p:cond delay="0"/>
                                          </p:stCondLst>
                                        </p:cTn>
                                        <p:tgtEl>
                                          <p:spTgt spid="73"/>
                                        </p:tgtEl>
                                        <p:attrNameLst>
                                          <p:attrName>ppt_x</p:attrName>
                                        </p:attrNameLst>
                                      </p:cBhvr>
                                      <p:tavLst>
                                        <p:tav tm="0">
                                          <p:val>
                                            <p:fltVal val="0.578"/>
                                          </p:val>
                                        </p:tav>
                                        <p:tav tm="100000">
                                          <p:val>
                                            <p:fltVal val="0.850781"/>
                                          </p:val>
                                        </p:tav>
                                      </p:tavLst>
                                    </p:anim>
                                  </p:childTnLst>
                                </p:cTn>
                              </p:par>
                              <p:par>
                                <p:cTn id="172" presetID="35" presetClass="path" presetSubtype="0" accel="50000" decel="50000" fill="hold" nodeType="withEffect">
                                  <p:stCondLst>
                                    <p:cond delay="0"/>
                                  </p:stCondLst>
                                  <p:childTnLst>
                                    <p:anim calcmode="lin" valueType="num">
                                      <p:cBhvr additive="base">
                                        <p:cTn id="173" dur="500" fill="hold">
                                          <p:stCondLst>
                                            <p:cond delay="0"/>
                                          </p:stCondLst>
                                        </p:cTn>
                                        <p:tgtEl>
                                          <p:spTgt spid="16"/>
                                        </p:tgtEl>
                                        <p:attrNameLst>
                                          <p:attrName>ppt_x</p:attrName>
                                        </p:attrNameLst>
                                      </p:cBhvr>
                                      <p:tavLst>
                                        <p:tav tm="0">
                                          <p:val>
                                            <p:strVal val="ppt_x"/>
                                          </p:val>
                                        </p:tav>
                                        <p:tav tm="100000">
                                          <p:val>
                                            <p:fltVal val="0.499407"/>
                                          </p:val>
                                        </p:tav>
                                      </p:tavLst>
                                    </p:anim>
                                    <p:anim calcmode="lin" valueType="num">
                                      <p:cBhvr additive="base">
                                        <p:cTn id="174" dur="500" fill="hold">
                                          <p:stCondLst>
                                            <p:cond delay="0"/>
                                          </p:stCondLst>
                                        </p:cTn>
                                        <p:tgtEl>
                                          <p:spTgt spid="16"/>
                                        </p:tgtEl>
                                        <p:attrNameLst>
                                          <p:attrName>ppt_y</p:attrName>
                                        </p:attrNameLst>
                                      </p:cBhvr>
                                      <p:tavLst>
                                        <p:tav tm="0">
                                          <p:val>
                                            <p:strVal val="ppt_y"/>
                                          </p:val>
                                        </p:tav>
                                        <p:tav tm="100000">
                                          <p:val>
                                            <p:fltVal val="0.349755"/>
                                          </p:val>
                                        </p:tav>
                                      </p:tavLst>
                                    </p:anim>
                                    <p:anim calcmode="lin" valueType="num">
                                      <p:cBhvr additive="base">
                                        <p:cTn id="175"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176" dur="500" fill="hold">
                                          <p:stCondLst>
                                            <p:cond delay="0"/>
                                          </p:stCondLst>
                                        </p:cTn>
                                        <p:tgtEl>
                                          <p:spTgt spid="16"/>
                                        </p:tgtEl>
                                        <p:attrNameLst>
                                          <p:attrName>ppt_h</p:attrName>
                                        </p:attrNameLst>
                                      </p:cBhvr>
                                      <p:tavLst>
                                        <p:tav tm="0">
                                          <p:val>
                                            <p:strVal val="ppt_h"/>
                                          </p:val>
                                        </p:tav>
                                        <p:tav tm="100000">
                                          <p:val>
                                            <p:strVal val="#ppt_h"/>
                                          </p:val>
                                        </p:tav>
                                      </p:tavLst>
                                    </p:anim>
                                  </p:childTnLst>
                                </p:cTn>
                              </p:par>
                              <p:par>
                                <p:cTn id="177" presetID="35" presetClass="path" presetSubtype="0" accel="50000" decel="50000" fill="hold" nodeType="withEffect">
                                  <p:stCondLst>
                                    <p:cond delay="0"/>
                                  </p:stCondLst>
                                  <p:childTnLst>
                                    <p:anim calcmode="lin" valueType="num">
                                      <p:cBhvr additive="base">
                                        <p:cTn id="178" dur="500" fill="hold">
                                          <p:stCondLst>
                                            <p:cond delay="0"/>
                                          </p:stCondLst>
                                        </p:cTn>
                                        <p:tgtEl>
                                          <p:spTgt spid="37"/>
                                        </p:tgtEl>
                                        <p:attrNameLst>
                                          <p:attrName>ppt_x</p:attrName>
                                        </p:attrNameLst>
                                      </p:cBhvr>
                                      <p:tavLst>
                                        <p:tav tm="0">
                                          <p:val>
                                            <p:strVal val="ppt_x"/>
                                          </p:val>
                                        </p:tav>
                                        <p:tav tm="100000">
                                          <p:val>
                                            <p:fltVal val="0.498983"/>
                                          </p:val>
                                        </p:tav>
                                      </p:tavLst>
                                    </p:anim>
                                    <p:anim calcmode="lin" valueType="num">
                                      <p:cBhvr additive="base">
                                        <p:cTn id="179" dur="500" fill="hold">
                                          <p:stCondLst>
                                            <p:cond delay="0"/>
                                          </p:stCondLst>
                                        </p:cTn>
                                        <p:tgtEl>
                                          <p:spTgt spid="37"/>
                                        </p:tgtEl>
                                        <p:attrNameLst>
                                          <p:attrName>ppt_y</p:attrName>
                                        </p:attrNameLst>
                                      </p:cBhvr>
                                      <p:tavLst>
                                        <p:tav tm="0">
                                          <p:val>
                                            <p:strVal val="ppt_y"/>
                                          </p:val>
                                        </p:tav>
                                        <p:tav tm="100000">
                                          <p:val>
                                            <p:fltVal val="0.492549"/>
                                          </p:val>
                                        </p:tav>
                                      </p:tavLst>
                                    </p:anim>
                                    <p:anim calcmode="lin" valueType="num">
                                      <p:cBhvr additive="base">
                                        <p:cTn id="180" dur="500" fill="hold">
                                          <p:stCondLst>
                                            <p:cond delay="0"/>
                                          </p:stCondLst>
                                        </p:cTn>
                                        <p:tgtEl>
                                          <p:spTgt spid="37"/>
                                        </p:tgtEl>
                                        <p:attrNameLst>
                                          <p:attrName>ppt_w</p:attrName>
                                        </p:attrNameLst>
                                      </p:cBhvr>
                                      <p:tavLst>
                                        <p:tav tm="0">
                                          <p:val>
                                            <p:strVal val="ppt_w"/>
                                          </p:val>
                                        </p:tav>
                                        <p:tav tm="100000">
                                          <p:val>
                                            <p:strVal val="#ppt_w"/>
                                          </p:val>
                                        </p:tav>
                                      </p:tavLst>
                                    </p:anim>
                                    <p:anim calcmode="lin" valueType="num">
                                      <p:cBhvr additive="base">
                                        <p:cTn id="181" dur="500" fill="hold">
                                          <p:stCondLst>
                                            <p:cond delay="0"/>
                                          </p:stCondLst>
                                        </p:cTn>
                                        <p:tgtEl>
                                          <p:spTgt spid="37"/>
                                        </p:tgtEl>
                                        <p:attrNameLst>
                                          <p:attrName>ppt_h</p:attrName>
                                        </p:attrNameLst>
                                      </p:cBhvr>
                                      <p:tavLst>
                                        <p:tav tm="0">
                                          <p:val>
                                            <p:strVal val="ppt_h"/>
                                          </p:val>
                                        </p:tav>
                                        <p:tav tm="100000">
                                          <p:val>
                                            <p:strVal val="#ppt_h"/>
                                          </p:val>
                                        </p:tav>
                                      </p:tavLst>
                                    </p:anim>
                                  </p:childTnLst>
                                </p:cTn>
                              </p:par>
                              <p:par>
                                <p:cTn id="182" presetID="35" presetClass="path" presetSubtype="0" accel="50000" decel="50000" fill="hold" grpId="5" nodeType="withEffect">
                                  <p:stCondLst>
                                    <p:cond delay="0"/>
                                  </p:stCondLst>
                                  <p:childTnLst>
                                    <p:anim calcmode="lin" valueType="num">
                                      <p:cBhvr additive="base">
                                        <p:cTn id="183" dur="500" fill="hold">
                                          <p:stCondLst>
                                            <p:cond delay="0"/>
                                          </p:stCondLst>
                                        </p:cTn>
                                        <p:tgtEl>
                                          <p:spTgt spid="58"/>
                                        </p:tgtEl>
                                        <p:attrNameLst>
                                          <p:attrName>ppt_x</p:attrName>
                                        </p:attrNameLst>
                                      </p:cBhvr>
                                      <p:tavLst>
                                        <p:tav tm="0">
                                          <p:val>
                                            <p:strVal val="ppt_x"/>
                                          </p:val>
                                        </p:tav>
                                        <p:tav tm="100000">
                                          <p:val>
                                            <p:fltVal val="0.171797"/>
                                          </p:val>
                                        </p:tav>
                                      </p:tavLst>
                                    </p:anim>
                                    <p:anim calcmode="lin" valueType="num">
                                      <p:cBhvr additive="base">
                                        <p:cTn id="184" dur="500" fill="hold">
                                          <p:stCondLst>
                                            <p:cond delay="0"/>
                                          </p:stCondLst>
                                        </p:cTn>
                                        <p:tgtEl>
                                          <p:spTgt spid="58"/>
                                        </p:tgtEl>
                                        <p:attrNameLst>
                                          <p:attrName>ppt_y</p:attrName>
                                        </p:attrNameLst>
                                      </p:cBhvr>
                                      <p:tavLst>
                                        <p:tav tm="0">
                                          <p:val>
                                            <p:strVal val="ppt_y"/>
                                          </p:val>
                                        </p:tav>
                                        <p:tav tm="100000">
                                          <p:val>
                                            <p:fltVal val="0.7375"/>
                                          </p:val>
                                        </p:tav>
                                      </p:tavLst>
                                    </p:anim>
                                    <p:anim calcmode="lin" valueType="num">
                                      <p:cBhvr additive="base">
                                        <p:cTn id="185" dur="500" fill="hold">
                                          <p:stCondLst>
                                            <p:cond delay="0"/>
                                          </p:stCondLst>
                                        </p:cTn>
                                        <p:tgtEl>
                                          <p:spTgt spid="58"/>
                                        </p:tgtEl>
                                        <p:attrNameLst>
                                          <p:attrName>ppt_w</p:attrName>
                                        </p:attrNameLst>
                                      </p:cBhvr>
                                      <p:tavLst>
                                        <p:tav tm="0">
                                          <p:val>
                                            <p:strVal val="ppt_w"/>
                                          </p:val>
                                        </p:tav>
                                        <p:tav tm="100000">
                                          <p:val>
                                            <p:strVal val="#ppt_w"/>
                                          </p:val>
                                        </p:tav>
                                      </p:tavLst>
                                    </p:anim>
                                    <p:anim calcmode="lin" valueType="num">
                                      <p:cBhvr additive="base">
                                        <p:cTn id="186" dur="500" fill="hold">
                                          <p:stCondLst>
                                            <p:cond delay="0"/>
                                          </p:stCondLst>
                                        </p:cTn>
                                        <p:tgtEl>
                                          <p:spTgt spid="58"/>
                                        </p:tgtEl>
                                        <p:attrNameLst>
                                          <p:attrName>ppt_h</p:attrName>
                                        </p:attrNameLst>
                                      </p:cBhvr>
                                      <p:tavLst>
                                        <p:tav tm="0">
                                          <p:val>
                                            <p:strVal val="ppt_h"/>
                                          </p:val>
                                        </p:tav>
                                        <p:tav tm="100000">
                                          <p:val>
                                            <p:strVal val="#ppt_h"/>
                                          </p:val>
                                        </p:tav>
                                      </p:tavLst>
                                    </p:anim>
                                  </p:childTnLst>
                                </p:cTn>
                              </p:par>
                              <p:par>
                                <p:cTn id="187" presetID="35" presetClass="path" presetSubtype="0" accel="50000" decel="50000" fill="hold" grpId="4" nodeType="withEffect">
                                  <p:stCondLst>
                                    <p:cond delay="0"/>
                                  </p:stCondLst>
                                  <p:childTnLst>
                                    <p:anim calcmode="lin" valueType="num">
                                      <p:cBhvr additive="base">
                                        <p:cTn id="188" dur="500" fill="hold">
                                          <p:stCondLst>
                                            <p:cond delay="0"/>
                                          </p:stCondLst>
                                        </p:cTn>
                                        <p:tgtEl>
                                          <p:spTgt spid="61"/>
                                        </p:tgtEl>
                                        <p:attrNameLst>
                                          <p:attrName>ppt_x</p:attrName>
                                        </p:attrNameLst>
                                      </p:cBhvr>
                                      <p:tavLst>
                                        <p:tav tm="0">
                                          <p:val>
                                            <p:strVal val="ppt_x"/>
                                          </p:val>
                                        </p:tav>
                                        <p:tav tm="100000">
                                          <p:val>
                                            <p:fltVal val="0.309245"/>
                                          </p:val>
                                        </p:tav>
                                      </p:tavLst>
                                    </p:anim>
                                    <p:anim calcmode="lin" valueType="num">
                                      <p:cBhvr additive="base">
                                        <p:cTn id="189" dur="500" fill="hold">
                                          <p:stCondLst>
                                            <p:cond delay="0"/>
                                          </p:stCondLst>
                                        </p:cTn>
                                        <p:tgtEl>
                                          <p:spTgt spid="61"/>
                                        </p:tgtEl>
                                        <p:attrNameLst>
                                          <p:attrName>ppt_y</p:attrName>
                                        </p:attrNameLst>
                                      </p:cBhvr>
                                      <p:tavLst>
                                        <p:tav tm="0">
                                          <p:val>
                                            <p:strVal val="ppt_y"/>
                                          </p:val>
                                        </p:tav>
                                        <p:tav tm="100000">
                                          <p:val>
                                            <p:fltVal val="0.715046"/>
                                          </p:val>
                                        </p:tav>
                                      </p:tavLst>
                                    </p:anim>
                                    <p:anim calcmode="lin" valueType="num">
                                      <p:cBhvr additive="base">
                                        <p:cTn id="190" dur="500" fill="hold">
                                          <p:stCondLst>
                                            <p:cond delay="0"/>
                                          </p:stCondLst>
                                        </p:cTn>
                                        <p:tgtEl>
                                          <p:spTgt spid="61"/>
                                        </p:tgtEl>
                                        <p:attrNameLst>
                                          <p:attrName>ppt_w</p:attrName>
                                        </p:attrNameLst>
                                      </p:cBhvr>
                                      <p:tavLst>
                                        <p:tav tm="0">
                                          <p:val>
                                            <p:strVal val="ppt_w"/>
                                          </p:val>
                                        </p:tav>
                                        <p:tav tm="100000">
                                          <p:val>
                                            <p:strVal val="#ppt_w"/>
                                          </p:val>
                                        </p:tav>
                                      </p:tavLst>
                                    </p:anim>
                                    <p:anim calcmode="lin" valueType="num">
                                      <p:cBhvr additive="base">
                                        <p:cTn id="191" dur="500" fill="hold">
                                          <p:stCondLst>
                                            <p:cond delay="0"/>
                                          </p:stCondLst>
                                        </p:cTn>
                                        <p:tgtEl>
                                          <p:spTgt spid="61"/>
                                        </p:tgtEl>
                                        <p:attrNameLst>
                                          <p:attrName>ppt_h</p:attrName>
                                        </p:attrNameLst>
                                      </p:cBhvr>
                                      <p:tavLst>
                                        <p:tav tm="0">
                                          <p:val>
                                            <p:strVal val="ppt_h"/>
                                          </p:val>
                                        </p:tav>
                                        <p:tav tm="100000">
                                          <p:val>
                                            <p:strVal val="#ppt_h"/>
                                          </p:val>
                                        </p:tav>
                                      </p:tavLst>
                                    </p:anim>
                                  </p:childTnLst>
                                </p:cTn>
                              </p:par>
                              <p:par>
                                <p:cTn id="192" presetID="35" presetClass="path" presetSubtype="0" accel="50000" decel="50000" fill="hold" grpId="3" nodeType="withEffect">
                                  <p:stCondLst>
                                    <p:cond delay="0"/>
                                  </p:stCondLst>
                                  <p:childTnLst>
                                    <p:anim calcmode="lin" valueType="num">
                                      <p:cBhvr additive="base">
                                        <p:cTn id="193" dur="500" fill="hold">
                                          <p:stCondLst>
                                            <p:cond delay="0"/>
                                          </p:stCondLst>
                                        </p:cTn>
                                        <p:tgtEl>
                                          <p:spTgt spid="64"/>
                                        </p:tgtEl>
                                        <p:attrNameLst>
                                          <p:attrName>ppt_x</p:attrName>
                                        </p:attrNameLst>
                                      </p:cBhvr>
                                      <p:tavLst>
                                        <p:tav tm="0">
                                          <p:val>
                                            <p:strVal val="ppt_x"/>
                                          </p:val>
                                        </p:tav>
                                        <p:tav tm="100000">
                                          <p:val>
                                            <p:fltVal val="0.45125"/>
                                          </p:val>
                                        </p:tav>
                                      </p:tavLst>
                                    </p:anim>
                                    <p:anim calcmode="lin" valueType="num">
                                      <p:cBhvr additive="base">
                                        <p:cTn id="194" dur="500" fill="hold">
                                          <p:stCondLst>
                                            <p:cond delay="0"/>
                                          </p:stCondLst>
                                        </p:cTn>
                                        <p:tgtEl>
                                          <p:spTgt spid="64"/>
                                        </p:tgtEl>
                                        <p:attrNameLst>
                                          <p:attrName>ppt_y</p:attrName>
                                        </p:attrNameLst>
                                      </p:cBhvr>
                                      <p:tavLst>
                                        <p:tav tm="0">
                                          <p:val>
                                            <p:strVal val="ppt_y"/>
                                          </p:val>
                                        </p:tav>
                                        <p:tav tm="100000">
                                          <p:val>
                                            <p:fltVal val="0.692593"/>
                                          </p:val>
                                        </p:tav>
                                      </p:tavLst>
                                    </p:anim>
                                    <p:anim calcmode="lin" valueType="num">
                                      <p:cBhvr additive="base">
                                        <p:cTn id="195" dur="500" fill="hold">
                                          <p:stCondLst>
                                            <p:cond delay="0"/>
                                          </p:stCondLst>
                                        </p:cTn>
                                        <p:tgtEl>
                                          <p:spTgt spid="64"/>
                                        </p:tgtEl>
                                        <p:attrNameLst>
                                          <p:attrName>ppt_w</p:attrName>
                                        </p:attrNameLst>
                                      </p:cBhvr>
                                      <p:tavLst>
                                        <p:tav tm="0">
                                          <p:val>
                                            <p:strVal val="ppt_w"/>
                                          </p:val>
                                        </p:tav>
                                        <p:tav tm="100000">
                                          <p:val>
                                            <p:strVal val="#ppt_w"/>
                                          </p:val>
                                        </p:tav>
                                      </p:tavLst>
                                    </p:anim>
                                    <p:anim calcmode="lin" valueType="num">
                                      <p:cBhvr additive="base">
                                        <p:cTn id="196" dur="500" fill="hold">
                                          <p:stCondLst>
                                            <p:cond delay="0"/>
                                          </p:stCondLst>
                                        </p:cTn>
                                        <p:tgtEl>
                                          <p:spTgt spid="64"/>
                                        </p:tgtEl>
                                        <p:attrNameLst>
                                          <p:attrName>ppt_h</p:attrName>
                                        </p:attrNameLst>
                                      </p:cBhvr>
                                      <p:tavLst>
                                        <p:tav tm="0">
                                          <p:val>
                                            <p:strVal val="ppt_h"/>
                                          </p:val>
                                        </p:tav>
                                        <p:tav tm="100000">
                                          <p:val>
                                            <p:strVal val="#ppt_h"/>
                                          </p:val>
                                        </p:tav>
                                      </p:tavLst>
                                    </p:anim>
                                  </p:childTnLst>
                                </p:cTn>
                              </p:par>
                              <p:par>
                                <p:cTn id="197" presetID="35" presetClass="path" presetSubtype="0" accel="50000" decel="50000" fill="hold" grpId="2" nodeType="withEffect">
                                  <p:stCondLst>
                                    <p:cond delay="0"/>
                                  </p:stCondLst>
                                  <p:childTnLst>
                                    <p:anim calcmode="lin" valueType="num">
                                      <p:cBhvr additive="base">
                                        <p:cTn id="198" dur="500" fill="hold">
                                          <p:stCondLst>
                                            <p:cond delay="0"/>
                                          </p:stCondLst>
                                        </p:cTn>
                                        <p:tgtEl>
                                          <p:spTgt spid="67"/>
                                        </p:tgtEl>
                                        <p:attrNameLst>
                                          <p:attrName>ppt_x</p:attrName>
                                        </p:attrNameLst>
                                      </p:cBhvr>
                                      <p:tavLst>
                                        <p:tav tm="0">
                                          <p:val>
                                            <p:strVal val="ppt_x"/>
                                          </p:val>
                                        </p:tav>
                                        <p:tav tm="100000">
                                          <p:val>
                                            <p:fltVal val="0.583125"/>
                                          </p:val>
                                        </p:tav>
                                      </p:tavLst>
                                    </p:anim>
                                    <p:anim calcmode="lin" valueType="num">
                                      <p:cBhvr additive="base">
                                        <p:cTn id="199" dur="500" fill="hold">
                                          <p:stCondLst>
                                            <p:cond delay="0"/>
                                          </p:stCondLst>
                                        </p:cTn>
                                        <p:tgtEl>
                                          <p:spTgt spid="67"/>
                                        </p:tgtEl>
                                        <p:attrNameLst>
                                          <p:attrName>ppt_y</p:attrName>
                                        </p:attrNameLst>
                                      </p:cBhvr>
                                      <p:tavLst>
                                        <p:tav tm="0">
                                          <p:val>
                                            <p:strVal val="ppt_y"/>
                                          </p:val>
                                        </p:tav>
                                        <p:tav tm="100000">
                                          <p:val>
                                            <p:fltVal val="0.692593"/>
                                          </p:val>
                                        </p:tav>
                                      </p:tavLst>
                                    </p:anim>
                                    <p:anim calcmode="lin" valueType="num">
                                      <p:cBhvr additive="base">
                                        <p:cTn id="200" dur="500" fill="hold">
                                          <p:stCondLst>
                                            <p:cond delay="0"/>
                                          </p:stCondLst>
                                        </p:cTn>
                                        <p:tgtEl>
                                          <p:spTgt spid="67"/>
                                        </p:tgtEl>
                                        <p:attrNameLst>
                                          <p:attrName>ppt_w</p:attrName>
                                        </p:attrNameLst>
                                      </p:cBhvr>
                                      <p:tavLst>
                                        <p:tav tm="0">
                                          <p:val>
                                            <p:strVal val="ppt_w"/>
                                          </p:val>
                                        </p:tav>
                                        <p:tav tm="100000">
                                          <p:val>
                                            <p:strVal val="#ppt_w"/>
                                          </p:val>
                                        </p:tav>
                                      </p:tavLst>
                                    </p:anim>
                                    <p:anim calcmode="lin" valueType="num">
                                      <p:cBhvr additive="base">
                                        <p:cTn id="201" dur="500" fill="hold">
                                          <p:stCondLst>
                                            <p:cond delay="0"/>
                                          </p:stCondLst>
                                        </p:cTn>
                                        <p:tgtEl>
                                          <p:spTgt spid="67"/>
                                        </p:tgtEl>
                                        <p:attrNameLst>
                                          <p:attrName>ppt_h</p:attrName>
                                        </p:attrNameLst>
                                      </p:cBhvr>
                                      <p:tavLst>
                                        <p:tav tm="0">
                                          <p:val>
                                            <p:strVal val="ppt_h"/>
                                          </p:val>
                                        </p:tav>
                                        <p:tav tm="100000">
                                          <p:val>
                                            <p:strVal val="#ppt_h"/>
                                          </p:val>
                                        </p:tav>
                                      </p:tavLst>
                                    </p:anim>
                                  </p:childTnLst>
                                </p:cTn>
                              </p:par>
                              <p:par>
                                <p:cTn id="202" presetID="35" presetClass="path" presetSubtype="0" accel="50000" decel="50000" fill="hold" grpId="1" nodeType="withEffect">
                                  <p:stCondLst>
                                    <p:cond delay="0"/>
                                  </p:stCondLst>
                                  <p:childTnLst>
                                    <p:anim calcmode="lin" valueType="num">
                                      <p:cBhvr additive="base">
                                        <p:cTn id="203" dur="500" fill="hold">
                                          <p:stCondLst>
                                            <p:cond delay="0"/>
                                          </p:stCondLst>
                                        </p:cTn>
                                        <p:tgtEl>
                                          <p:spTgt spid="70"/>
                                        </p:tgtEl>
                                        <p:attrNameLst>
                                          <p:attrName>ppt_x</p:attrName>
                                        </p:attrNameLst>
                                      </p:cBhvr>
                                      <p:tavLst>
                                        <p:tav tm="0">
                                          <p:val>
                                            <p:strVal val="ppt_x"/>
                                          </p:val>
                                        </p:tav>
                                        <p:tav tm="100000">
                                          <p:val>
                                            <p:fltVal val="0.711641"/>
                                          </p:val>
                                        </p:tav>
                                      </p:tavLst>
                                    </p:anim>
                                    <p:anim calcmode="lin" valueType="num">
                                      <p:cBhvr additive="base">
                                        <p:cTn id="204" dur="500" fill="hold">
                                          <p:stCondLst>
                                            <p:cond delay="0"/>
                                          </p:stCondLst>
                                        </p:cTn>
                                        <p:tgtEl>
                                          <p:spTgt spid="70"/>
                                        </p:tgtEl>
                                        <p:attrNameLst>
                                          <p:attrName>ppt_y</p:attrName>
                                        </p:attrNameLst>
                                      </p:cBhvr>
                                      <p:tavLst>
                                        <p:tav tm="0">
                                          <p:val>
                                            <p:strVal val="ppt_y"/>
                                          </p:val>
                                        </p:tav>
                                        <p:tav tm="100000">
                                          <p:val>
                                            <p:fltVal val="0.692593"/>
                                          </p:val>
                                        </p:tav>
                                      </p:tavLst>
                                    </p:anim>
                                    <p:anim calcmode="lin" valueType="num">
                                      <p:cBhvr additive="base">
                                        <p:cTn id="205" dur="500" fill="hold">
                                          <p:stCondLst>
                                            <p:cond delay="0"/>
                                          </p:stCondLst>
                                        </p:cTn>
                                        <p:tgtEl>
                                          <p:spTgt spid="70"/>
                                        </p:tgtEl>
                                        <p:attrNameLst>
                                          <p:attrName>ppt_w</p:attrName>
                                        </p:attrNameLst>
                                      </p:cBhvr>
                                      <p:tavLst>
                                        <p:tav tm="0">
                                          <p:val>
                                            <p:strVal val="ppt_w"/>
                                          </p:val>
                                        </p:tav>
                                        <p:tav tm="100000">
                                          <p:val>
                                            <p:strVal val="#ppt_w"/>
                                          </p:val>
                                        </p:tav>
                                      </p:tavLst>
                                    </p:anim>
                                    <p:anim calcmode="lin" valueType="num">
                                      <p:cBhvr additive="base">
                                        <p:cTn id="206" dur="500" fill="hold">
                                          <p:stCondLst>
                                            <p:cond delay="0"/>
                                          </p:stCondLst>
                                        </p:cTn>
                                        <p:tgtEl>
                                          <p:spTgt spid="70"/>
                                        </p:tgtEl>
                                        <p:attrNameLst>
                                          <p:attrName>ppt_h</p:attrName>
                                        </p:attrNameLst>
                                      </p:cBhvr>
                                      <p:tavLst>
                                        <p:tav tm="0">
                                          <p:val>
                                            <p:strVal val="ppt_h"/>
                                          </p:val>
                                        </p:tav>
                                        <p:tav tm="100000">
                                          <p:val>
                                            <p:strVal val="#ppt_h"/>
                                          </p:val>
                                        </p:tav>
                                      </p:tavLst>
                                    </p:anim>
                                  </p:childTnLst>
                                </p:cTn>
                              </p:par>
                            </p:childTnLst>
                          </p:cTn>
                        </p:par>
                      </p:childTnLst>
                    </p:cTn>
                  </p:par>
                  <p:par>
                    <p:cTn id="207" fill="hold">
                      <p:stCondLst>
                        <p:cond delay="indefinite"/>
                      </p:stCondLst>
                      <p:childTnLst>
                        <p:par>
                          <p:cTn id="208" fill="hold">
                            <p:stCondLst>
                              <p:cond delay="0"/>
                            </p:stCondLst>
                            <p:childTnLst>
                              <p:par>
                                <p:cTn id="209" presetID="35" presetClass="path" presetSubtype="0" accel="50000" decel="50000" fill="hold" grpId="1" nodeType="clickEffect">
                                  <p:stCondLst>
                                    <p:cond delay="0"/>
                                  </p:stCondLst>
                                  <p:childTnLst>
                                    <p:anim calcmode="lin" valueType="num">
                                      <p:cBhvr additive="base">
                                        <p:cTn id="210" dur="250" fill="hold">
                                          <p:stCondLst>
                                            <p:cond delay="0"/>
                                          </p:stCondLst>
                                        </p:cTn>
                                        <p:tgtEl>
                                          <p:spTgt spid="73"/>
                                        </p:tgtEl>
                                        <p:attrNameLst>
                                          <p:attrName>ppt_x</p:attrName>
                                        </p:attrNameLst>
                                      </p:cBhvr>
                                      <p:tavLst>
                                        <p:tav tm="0">
                                          <p:val>
                                            <p:strVal val="ppt_x"/>
                                          </p:val>
                                        </p:tav>
                                        <p:tav tm="100000">
                                          <p:val>
                                            <p:fltVal val="0.850781"/>
                                          </p:val>
                                        </p:tav>
                                      </p:tavLst>
                                    </p:anim>
                                    <p:anim calcmode="lin" valueType="num">
                                      <p:cBhvr additive="base">
                                        <p:cTn id="211" dur="250" fill="hold">
                                          <p:stCondLst>
                                            <p:cond delay="0"/>
                                          </p:stCondLst>
                                        </p:cTn>
                                        <p:tgtEl>
                                          <p:spTgt spid="73"/>
                                        </p:tgtEl>
                                        <p:attrNameLst>
                                          <p:attrName>ppt_y</p:attrName>
                                        </p:attrNameLst>
                                      </p:cBhvr>
                                      <p:tavLst>
                                        <p:tav tm="0">
                                          <p:val>
                                            <p:strVal val="ppt_y"/>
                                          </p:val>
                                        </p:tav>
                                        <p:tav tm="100000">
                                          <p:val>
                                            <p:fltVal val="0.692593"/>
                                          </p:val>
                                        </p:tav>
                                      </p:tavLst>
                                    </p:anim>
                                    <p:anim calcmode="lin" valueType="num">
                                      <p:cBhvr additive="base">
                                        <p:cTn id="212" dur="250" fill="hold">
                                          <p:stCondLst>
                                            <p:cond delay="0"/>
                                          </p:stCondLst>
                                        </p:cTn>
                                        <p:tgtEl>
                                          <p:spTgt spid="73"/>
                                        </p:tgtEl>
                                        <p:attrNameLst>
                                          <p:attrName>ppt_w</p:attrName>
                                        </p:attrNameLst>
                                      </p:cBhvr>
                                      <p:tavLst>
                                        <p:tav tm="0">
                                          <p:val>
                                            <p:strVal val="ppt_w"/>
                                          </p:val>
                                        </p:tav>
                                        <p:tav tm="100000">
                                          <p:val>
                                            <p:strVal val="#ppt_w"/>
                                          </p:val>
                                        </p:tav>
                                      </p:tavLst>
                                    </p:anim>
                                    <p:anim calcmode="lin" valueType="num">
                                      <p:cBhvr additive="base">
                                        <p:cTn id="213" dur="250" fill="hold">
                                          <p:stCondLst>
                                            <p:cond delay="0"/>
                                          </p:stCondLst>
                                        </p:cTn>
                                        <p:tgtEl>
                                          <p:spTgt spid="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1" grpId="0"/>
      <p:bldP spid="58" grpId="1"/>
      <p:bldP spid="64" grpId="0"/>
      <p:bldP spid="58" grpId="2"/>
      <p:bldP spid="61" grpId="1"/>
      <p:bldP spid="67" grpId="0"/>
      <p:bldP spid="58" grpId="3"/>
      <p:bldP spid="61" grpId="2"/>
      <p:bldP spid="64" grpId="1"/>
      <p:bldP spid="70" grpId="0"/>
      <p:bldP spid="58" grpId="4"/>
      <p:bldP spid="61" grpId="3"/>
      <p:bldP spid="64" grpId="2"/>
      <p:bldP spid="67" grpId="1"/>
      <p:bldP spid="73" grpId="0"/>
      <p:bldP spid="58" grpId="5"/>
      <p:bldP spid="61" grpId="4"/>
      <p:bldP spid="64" grpId="3"/>
      <p:bldP spid="67" grpId="2"/>
      <p:bldP spid="70" grpId="1"/>
      <p:bldP spid="7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230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互联网的九大产品精神</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16" name="组合 15"/>
          <p:cNvGrpSpPr/>
          <p:nvPr/>
        </p:nvGrpSpPr>
        <p:grpSpPr>
          <a:xfrm>
            <a:off x="1751627" y="2318864"/>
            <a:ext cx="9161974" cy="192784"/>
            <a:chOff x="1308481" y="1875571"/>
            <a:chExt cx="6871481" cy="144588"/>
          </a:xfrm>
        </p:grpSpPr>
        <p:cxnSp>
          <p:nvCxnSpPr>
            <p:cNvPr id="17" name="Straight Connector 3"/>
            <p:cNvCxnSpPr/>
            <p:nvPr/>
          </p:nvCxnSpPr>
          <p:spPr>
            <a:xfrm>
              <a:off x="2062934" y="1944434"/>
              <a:ext cx="1067640" cy="0"/>
            </a:xfrm>
            <a:prstGeom prst="line">
              <a:avLst/>
            </a:prstGeom>
            <a:noFill/>
            <a:ln w="19050" cap="flat" cmpd="sng" algn="ctr">
              <a:solidFill>
                <a:schemeClr val="bg1">
                  <a:lumMod val="65000"/>
                </a:schemeClr>
              </a:solidFill>
              <a:prstDash val="solid"/>
              <a:miter lim="800000"/>
            </a:ln>
            <a:effectLst/>
          </p:spPr>
        </p:cxnSp>
        <p:cxnSp>
          <p:nvCxnSpPr>
            <p:cNvPr id="18" name="Straight Connector 4"/>
            <p:cNvCxnSpPr/>
            <p:nvPr/>
          </p:nvCxnSpPr>
          <p:spPr>
            <a:xfrm>
              <a:off x="1308481" y="1944434"/>
              <a:ext cx="815246" cy="0"/>
            </a:xfrm>
            <a:prstGeom prst="line">
              <a:avLst/>
            </a:prstGeom>
            <a:noFill/>
            <a:ln w="19050" cap="flat" cmpd="sng" algn="ctr">
              <a:solidFill>
                <a:schemeClr val="bg1">
                  <a:lumMod val="65000"/>
                </a:schemeClr>
              </a:solidFill>
              <a:prstDash val="solid"/>
              <a:miter lim="800000"/>
              <a:headEnd type="oval"/>
            </a:ln>
            <a:effectLst/>
          </p:spPr>
        </p:cxnSp>
        <p:cxnSp>
          <p:nvCxnSpPr>
            <p:cNvPr id="19" name="Straight Connector 5"/>
            <p:cNvCxnSpPr/>
            <p:nvPr/>
          </p:nvCxnSpPr>
          <p:spPr>
            <a:xfrm>
              <a:off x="7364716" y="1944434"/>
              <a:ext cx="815246" cy="0"/>
            </a:xfrm>
            <a:prstGeom prst="line">
              <a:avLst/>
            </a:prstGeom>
            <a:noFill/>
            <a:ln w="19050" cap="flat" cmpd="sng" algn="ctr">
              <a:solidFill>
                <a:schemeClr val="bg1">
                  <a:lumMod val="65000"/>
                </a:schemeClr>
              </a:solidFill>
              <a:prstDash val="solid"/>
              <a:miter lim="800000"/>
              <a:tailEnd type="oval"/>
            </a:ln>
            <a:effectLst/>
          </p:spPr>
        </p:cxnSp>
        <p:sp>
          <p:nvSpPr>
            <p:cNvPr id="20" name="Oval 6"/>
            <p:cNvSpPr>
              <a:spLocks noChangeAspect="1"/>
            </p:cNvSpPr>
            <p:nvPr/>
          </p:nvSpPr>
          <p:spPr bwMode="auto">
            <a:xfrm rot="16200000" flipH="1" flipV="1">
              <a:off x="2299976" y="1867439"/>
              <a:ext cx="123444" cy="139707"/>
            </a:xfrm>
            <a:prstGeom prst="ellipse">
              <a:avLst/>
            </a:prstGeom>
            <a:noFill/>
            <a:ln w="28575">
              <a:solidFill>
                <a:schemeClr val="bg1">
                  <a:lumMod val="65000"/>
                </a:schemeClr>
              </a:solid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21" name="Straight Connector 7"/>
            <p:cNvCxnSpPr/>
            <p:nvPr/>
          </p:nvCxnSpPr>
          <p:spPr>
            <a:xfrm>
              <a:off x="3130743" y="1944434"/>
              <a:ext cx="1067640" cy="0"/>
            </a:xfrm>
            <a:prstGeom prst="line">
              <a:avLst/>
            </a:prstGeom>
            <a:noFill/>
            <a:ln w="19050" cap="flat" cmpd="sng" algn="ctr">
              <a:solidFill>
                <a:schemeClr val="bg1">
                  <a:lumMod val="65000"/>
                </a:schemeClr>
              </a:solidFill>
              <a:prstDash val="solid"/>
              <a:miter lim="800000"/>
            </a:ln>
            <a:effectLst/>
          </p:spPr>
        </p:cxnSp>
        <p:cxnSp>
          <p:nvCxnSpPr>
            <p:cNvPr id="22" name="Straight Connector 8"/>
            <p:cNvCxnSpPr/>
            <p:nvPr/>
          </p:nvCxnSpPr>
          <p:spPr>
            <a:xfrm>
              <a:off x="4204545" y="1944434"/>
              <a:ext cx="1067640" cy="0"/>
            </a:xfrm>
            <a:prstGeom prst="line">
              <a:avLst/>
            </a:prstGeom>
            <a:noFill/>
            <a:ln w="19050" cap="flat" cmpd="sng" algn="ctr">
              <a:solidFill>
                <a:schemeClr val="bg1">
                  <a:lumMod val="65000"/>
                </a:schemeClr>
              </a:solidFill>
              <a:prstDash val="solid"/>
              <a:miter lim="800000"/>
            </a:ln>
            <a:effectLst/>
          </p:spPr>
        </p:cxnSp>
        <p:sp>
          <p:nvSpPr>
            <p:cNvPr id="23" name="Oval 9"/>
            <p:cNvSpPr>
              <a:spLocks noChangeAspect="1"/>
            </p:cNvSpPr>
            <p:nvPr/>
          </p:nvSpPr>
          <p:spPr bwMode="auto">
            <a:xfrm rot="16200000" flipH="1" flipV="1">
              <a:off x="4420721" y="1873964"/>
              <a:ext cx="137160" cy="155230"/>
            </a:xfrm>
            <a:prstGeom prst="ellipse">
              <a:avLst/>
            </a:prstGeom>
            <a:noFill/>
            <a:ln w="28575">
              <a:solidFill>
                <a:schemeClr val="bg1">
                  <a:lumMod val="65000"/>
                </a:schemeClr>
              </a:solid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4" name="Straight Connector 10"/>
            <p:cNvCxnSpPr/>
            <p:nvPr/>
          </p:nvCxnSpPr>
          <p:spPr>
            <a:xfrm>
              <a:off x="5232348" y="1944434"/>
              <a:ext cx="1067640" cy="0"/>
            </a:xfrm>
            <a:prstGeom prst="line">
              <a:avLst/>
            </a:prstGeom>
            <a:noFill/>
            <a:ln w="19050" cap="flat" cmpd="sng" algn="ctr">
              <a:solidFill>
                <a:schemeClr val="bg1">
                  <a:lumMod val="65000"/>
                </a:schemeClr>
              </a:solidFill>
              <a:prstDash val="solid"/>
              <a:miter lim="800000"/>
            </a:ln>
            <a:effectLst/>
          </p:spPr>
        </p:cxnSp>
        <p:cxnSp>
          <p:nvCxnSpPr>
            <p:cNvPr id="6" name="Straight Connector 12"/>
            <p:cNvCxnSpPr/>
            <p:nvPr/>
          </p:nvCxnSpPr>
          <p:spPr>
            <a:xfrm>
              <a:off x="6297103" y="1944434"/>
              <a:ext cx="1067640" cy="0"/>
            </a:xfrm>
            <a:prstGeom prst="line">
              <a:avLst/>
            </a:prstGeom>
            <a:noFill/>
            <a:ln w="19050" cap="flat" cmpd="sng" algn="ctr">
              <a:solidFill>
                <a:schemeClr val="bg1">
                  <a:lumMod val="65000"/>
                </a:schemeClr>
              </a:solidFill>
              <a:prstDash val="solid"/>
              <a:miter lim="800000"/>
            </a:ln>
            <a:effectLst/>
          </p:spPr>
        </p:cxnSp>
        <p:sp>
          <p:nvSpPr>
            <p:cNvPr id="9" name="Oval 15"/>
            <p:cNvSpPr>
              <a:spLocks noChangeAspect="1"/>
            </p:cNvSpPr>
            <p:nvPr/>
          </p:nvSpPr>
          <p:spPr bwMode="auto">
            <a:xfrm rot="16200000" flipH="1" flipV="1">
              <a:off x="6555580" y="1873964"/>
              <a:ext cx="137160" cy="155230"/>
            </a:xfrm>
            <a:prstGeom prst="ellipse">
              <a:avLst/>
            </a:prstGeom>
            <a:noFill/>
            <a:ln w="28575">
              <a:solidFill>
                <a:schemeClr val="bg1">
                  <a:lumMod val="65000"/>
                </a:schemeClr>
              </a:solid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grpSp>
      <p:grpSp>
        <p:nvGrpSpPr>
          <p:cNvPr id="10" name="组合 9"/>
          <p:cNvGrpSpPr/>
          <p:nvPr/>
        </p:nvGrpSpPr>
        <p:grpSpPr>
          <a:xfrm>
            <a:off x="1909059" y="2512239"/>
            <a:ext cx="8356352" cy="1751964"/>
            <a:chOff x="1428936" y="2022032"/>
            <a:chExt cx="6267264" cy="1313973"/>
          </a:xfrm>
        </p:grpSpPr>
        <p:cxnSp>
          <p:nvCxnSpPr>
            <p:cNvPr id="11" name="Straight Connector 22"/>
            <p:cNvCxnSpPr/>
            <p:nvPr/>
          </p:nvCxnSpPr>
          <p:spPr>
            <a:xfrm>
              <a:off x="2366937" y="2022032"/>
              <a:ext cx="0" cy="717230"/>
            </a:xfrm>
            <a:prstGeom prst="line">
              <a:avLst/>
            </a:prstGeom>
            <a:noFill/>
            <a:ln w="19050" cap="flat" cmpd="sng" algn="ctr">
              <a:solidFill>
                <a:srgbClr val="44546A"/>
              </a:solidFill>
              <a:prstDash val="solid"/>
              <a:miter lim="800000"/>
            </a:ln>
            <a:effectLst/>
          </p:spPr>
        </p:cxnSp>
        <p:sp>
          <p:nvSpPr>
            <p:cNvPr id="12" name="Isosceles Triangle 23"/>
            <p:cNvSpPr/>
            <p:nvPr/>
          </p:nvSpPr>
          <p:spPr bwMode="auto">
            <a:xfrm>
              <a:off x="2056003" y="2709136"/>
              <a:ext cx="621866" cy="621866"/>
            </a:xfrm>
            <a:prstGeom prst="triangle">
              <a:avLst/>
            </a:prstGeom>
            <a:solidFill>
              <a:srgbClr val="44546A"/>
            </a:solidFill>
            <a:ln w="9525">
              <a:no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15" name="Straight Connector 26"/>
            <p:cNvCxnSpPr/>
            <p:nvPr/>
          </p:nvCxnSpPr>
          <p:spPr>
            <a:xfrm>
              <a:off x="4510313" y="2022032"/>
              <a:ext cx="0" cy="717230"/>
            </a:xfrm>
            <a:prstGeom prst="line">
              <a:avLst/>
            </a:prstGeom>
            <a:noFill/>
            <a:ln w="19050" cap="flat" cmpd="sng" algn="ctr">
              <a:solidFill>
                <a:srgbClr val="44546A"/>
              </a:solidFill>
              <a:prstDash val="solid"/>
              <a:miter lim="800000"/>
            </a:ln>
            <a:effectLst/>
          </p:spPr>
        </p:cxnSp>
        <p:sp>
          <p:nvSpPr>
            <p:cNvPr id="45" name="Isosceles Triangle 27"/>
            <p:cNvSpPr/>
            <p:nvPr/>
          </p:nvSpPr>
          <p:spPr bwMode="auto">
            <a:xfrm>
              <a:off x="4203891" y="2714023"/>
              <a:ext cx="621983" cy="621982"/>
            </a:xfrm>
            <a:prstGeom prst="triangle">
              <a:avLst/>
            </a:prstGeom>
            <a:solidFill>
              <a:srgbClr val="44546A"/>
            </a:solidFill>
            <a:ln w="9525">
              <a:no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cxnSp>
          <p:nvCxnSpPr>
            <p:cNvPr id="50" name="Straight Connector 32"/>
            <p:cNvCxnSpPr/>
            <p:nvPr/>
          </p:nvCxnSpPr>
          <p:spPr>
            <a:xfrm>
              <a:off x="6621779" y="2029176"/>
              <a:ext cx="0" cy="717230"/>
            </a:xfrm>
            <a:prstGeom prst="line">
              <a:avLst/>
            </a:prstGeom>
            <a:noFill/>
            <a:ln w="19050" cap="flat" cmpd="sng" algn="ctr">
              <a:solidFill>
                <a:srgbClr val="44546A"/>
              </a:solidFill>
              <a:prstDash val="solid"/>
              <a:miter lim="800000"/>
            </a:ln>
            <a:effectLst/>
          </p:spPr>
        </p:cxnSp>
        <p:sp>
          <p:nvSpPr>
            <p:cNvPr id="51" name="Isosceles Triangle 33"/>
            <p:cNvSpPr/>
            <p:nvPr/>
          </p:nvSpPr>
          <p:spPr bwMode="auto">
            <a:xfrm>
              <a:off x="6300845" y="2709136"/>
              <a:ext cx="621866" cy="621866"/>
            </a:xfrm>
            <a:prstGeom prst="triangle">
              <a:avLst/>
            </a:prstGeom>
            <a:solidFill>
              <a:srgbClr val="44546A"/>
            </a:solidFill>
            <a:ln w="9525">
              <a:no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2" name="Freeform: Shape 40"/>
            <p:cNvSpPr/>
            <p:nvPr/>
          </p:nvSpPr>
          <p:spPr bwMode="auto">
            <a:xfrm>
              <a:off x="1428936" y="3072148"/>
              <a:ext cx="191982" cy="15482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w="9525">
              <a:no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3" name="Freeform: Shape 41"/>
            <p:cNvSpPr/>
            <p:nvPr/>
          </p:nvSpPr>
          <p:spPr bwMode="auto">
            <a:xfrm>
              <a:off x="2633934" y="3051399"/>
              <a:ext cx="212202" cy="196322"/>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4" name="Freeform: Shape 42"/>
            <p:cNvSpPr/>
            <p:nvPr/>
          </p:nvSpPr>
          <p:spPr bwMode="auto">
            <a:xfrm>
              <a:off x="3864369" y="3057626"/>
              <a:ext cx="166030" cy="183868"/>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rgbClr val="FFFFFF"/>
            </a:solidFill>
            <a:ln w="9525">
              <a:no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5" name="Freeform: Shape 43"/>
            <p:cNvSpPr>
              <a:spLocks noChangeAspect="1"/>
            </p:cNvSpPr>
            <p:nvPr/>
          </p:nvSpPr>
          <p:spPr bwMode="auto">
            <a:xfrm>
              <a:off x="5063292" y="3057815"/>
              <a:ext cx="213934" cy="18448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w="9525">
              <a:no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7" name="Freeform: Shape 45"/>
            <p:cNvSpPr>
              <a:spLocks noChangeAspect="1"/>
            </p:cNvSpPr>
            <p:nvPr/>
          </p:nvSpPr>
          <p:spPr bwMode="auto">
            <a:xfrm>
              <a:off x="7504746" y="3068161"/>
              <a:ext cx="191454" cy="162802"/>
            </a:xfrm>
            <a:custGeom>
              <a:avLst/>
              <a:gdLst/>
              <a:ahLst/>
              <a:cxnLst>
                <a:cxn ang="0">
                  <a:pos x="10" y="57"/>
                </a:cxn>
                <a:cxn ang="0">
                  <a:pos x="9" y="58"/>
                </a:cxn>
                <a:cxn ang="0">
                  <a:pos x="2" y="58"/>
                </a:cxn>
                <a:cxn ang="0">
                  <a:pos x="0" y="57"/>
                </a:cxn>
                <a:cxn ang="0">
                  <a:pos x="0" y="49"/>
                </a:cxn>
                <a:cxn ang="0">
                  <a:pos x="2" y="48"/>
                </a:cxn>
                <a:cxn ang="0">
                  <a:pos x="9" y="48"/>
                </a:cxn>
                <a:cxn ang="0">
                  <a:pos x="10" y="49"/>
                </a:cxn>
                <a:cxn ang="0">
                  <a:pos x="10" y="57"/>
                </a:cxn>
                <a:cxn ang="0">
                  <a:pos x="25" y="57"/>
                </a:cxn>
                <a:cxn ang="0">
                  <a:pos x="24" y="58"/>
                </a:cxn>
                <a:cxn ang="0">
                  <a:pos x="16" y="58"/>
                </a:cxn>
                <a:cxn ang="0">
                  <a:pos x="15" y="57"/>
                </a:cxn>
                <a:cxn ang="0">
                  <a:pos x="15" y="44"/>
                </a:cxn>
                <a:cxn ang="0">
                  <a:pos x="16" y="43"/>
                </a:cxn>
                <a:cxn ang="0">
                  <a:pos x="24" y="43"/>
                </a:cxn>
                <a:cxn ang="0">
                  <a:pos x="25" y="44"/>
                </a:cxn>
                <a:cxn ang="0">
                  <a:pos x="25" y="57"/>
                </a:cxn>
                <a:cxn ang="0">
                  <a:pos x="39" y="57"/>
                </a:cxn>
                <a:cxn ang="0">
                  <a:pos x="38" y="58"/>
                </a:cxn>
                <a:cxn ang="0">
                  <a:pos x="31" y="58"/>
                </a:cxn>
                <a:cxn ang="0">
                  <a:pos x="30" y="57"/>
                </a:cxn>
                <a:cxn ang="0">
                  <a:pos x="30" y="35"/>
                </a:cxn>
                <a:cxn ang="0">
                  <a:pos x="31" y="34"/>
                </a:cxn>
                <a:cxn ang="0">
                  <a:pos x="38" y="34"/>
                </a:cxn>
                <a:cxn ang="0">
                  <a:pos x="39" y="35"/>
                </a:cxn>
                <a:cxn ang="0">
                  <a:pos x="39" y="57"/>
                </a:cxn>
                <a:cxn ang="0">
                  <a:pos x="54" y="57"/>
                </a:cxn>
                <a:cxn ang="0">
                  <a:pos x="53" y="58"/>
                </a:cxn>
                <a:cxn ang="0">
                  <a:pos x="45" y="58"/>
                </a:cxn>
                <a:cxn ang="0">
                  <a:pos x="44" y="57"/>
                </a:cxn>
                <a:cxn ang="0">
                  <a:pos x="44" y="20"/>
                </a:cxn>
                <a:cxn ang="0">
                  <a:pos x="45" y="19"/>
                </a:cxn>
                <a:cxn ang="0">
                  <a:pos x="53" y="19"/>
                </a:cxn>
                <a:cxn ang="0">
                  <a:pos x="54" y="20"/>
                </a:cxn>
                <a:cxn ang="0">
                  <a:pos x="54" y="57"/>
                </a:cxn>
                <a:cxn ang="0">
                  <a:pos x="68" y="57"/>
                </a:cxn>
                <a:cxn ang="0">
                  <a:pos x="67" y="58"/>
                </a:cxn>
                <a:cxn ang="0">
                  <a:pos x="60" y="58"/>
                </a:cxn>
                <a:cxn ang="0">
                  <a:pos x="59" y="57"/>
                </a:cxn>
                <a:cxn ang="0">
                  <a:pos x="59" y="1"/>
                </a:cxn>
                <a:cxn ang="0">
                  <a:pos x="60" y="0"/>
                </a:cxn>
                <a:cxn ang="0">
                  <a:pos x="67" y="0"/>
                </a:cxn>
                <a:cxn ang="0">
                  <a:pos x="68" y="1"/>
                </a:cxn>
                <a:cxn ang="0">
                  <a:pos x="68" y="57"/>
                </a:cxn>
              </a:cxnLst>
              <a:rect l="0" t="0" r="r" b="b"/>
              <a:pathLst>
                <a:path w="68" h="58">
                  <a:moveTo>
                    <a:pt x="10" y="57"/>
                  </a:moveTo>
                  <a:cubicBezTo>
                    <a:pt x="10" y="57"/>
                    <a:pt x="10" y="58"/>
                    <a:pt x="9" y="58"/>
                  </a:cubicBezTo>
                  <a:cubicBezTo>
                    <a:pt x="2" y="58"/>
                    <a:pt x="2" y="58"/>
                    <a:pt x="2" y="58"/>
                  </a:cubicBezTo>
                  <a:cubicBezTo>
                    <a:pt x="1" y="58"/>
                    <a:pt x="0" y="57"/>
                    <a:pt x="0" y="57"/>
                  </a:cubicBezTo>
                  <a:cubicBezTo>
                    <a:pt x="0" y="49"/>
                    <a:pt x="0" y="49"/>
                    <a:pt x="0" y="49"/>
                  </a:cubicBezTo>
                  <a:cubicBezTo>
                    <a:pt x="0" y="49"/>
                    <a:pt x="1" y="48"/>
                    <a:pt x="2" y="48"/>
                  </a:cubicBezTo>
                  <a:cubicBezTo>
                    <a:pt x="9" y="48"/>
                    <a:pt x="9" y="48"/>
                    <a:pt x="9" y="48"/>
                  </a:cubicBezTo>
                  <a:cubicBezTo>
                    <a:pt x="10" y="48"/>
                    <a:pt x="10" y="49"/>
                    <a:pt x="10" y="49"/>
                  </a:cubicBezTo>
                  <a:lnTo>
                    <a:pt x="10" y="57"/>
                  </a:lnTo>
                  <a:close/>
                  <a:moveTo>
                    <a:pt x="25" y="57"/>
                  </a:moveTo>
                  <a:cubicBezTo>
                    <a:pt x="25" y="57"/>
                    <a:pt x="24" y="58"/>
                    <a:pt x="24" y="58"/>
                  </a:cubicBezTo>
                  <a:cubicBezTo>
                    <a:pt x="16" y="58"/>
                    <a:pt x="16" y="58"/>
                    <a:pt x="16" y="58"/>
                  </a:cubicBezTo>
                  <a:cubicBezTo>
                    <a:pt x="16" y="58"/>
                    <a:pt x="15" y="57"/>
                    <a:pt x="15" y="57"/>
                  </a:cubicBezTo>
                  <a:cubicBezTo>
                    <a:pt x="15" y="44"/>
                    <a:pt x="15" y="44"/>
                    <a:pt x="15" y="44"/>
                  </a:cubicBezTo>
                  <a:cubicBezTo>
                    <a:pt x="15" y="44"/>
                    <a:pt x="16" y="43"/>
                    <a:pt x="16" y="43"/>
                  </a:cubicBezTo>
                  <a:cubicBezTo>
                    <a:pt x="24" y="43"/>
                    <a:pt x="24" y="43"/>
                    <a:pt x="24" y="43"/>
                  </a:cubicBezTo>
                  <a:cubicBezTo>
                    <a:pt x="24" y="43"/>
                    <a:pt x="25" y="44"/>
                    <a:pt x="25" y="44"/>
                  </a:cubicBezTo>
                  <a:lnTo>
                    <a:pt x="25" y="57"/>
                  </a:lnTo>
                  <a:close/>
                  <a:moveTo>
                    <a:pt x="39" y="57"/>
                  </a:moveTo>
                  <a:cubicBezTo>
                    <a:pt x="39" y="57"/>
                    <a:pt x="39" y="58"/>
                    <a:pt x="38" y="58"/>
                  </a:cubicBezTo>
                  <a:cubicBezTo>
                    <a:pt x="31" y="58"/>
                    <a:pt x="31" y="58"/>
                    <a:pt x="31" y="58"/>
                  </a:cubicBezTo>
                  <a:cubicBezTo>
                    <a:pt x="30" y="58"/>
                    <a:pt x="30" y="57"/>
                    <a:pt x="30" y="57"/>
                  </a:cubicBezTo>
                  <a:cubicBezTo>
                    <a:pt x="30" y="35"/>
                    <a:pt x="30" y="35"/>
                    <a:pt x="30" y="35"/>
                  </a:cubicBezTo>
                  <a:cubicBezTo>
                    <a:pt x="30" y="34"/>
                    <a:pt x="30" y="34"/>
                    <a:pt x="31" y="34"/>
                  </a:cubicBezTo>
                  <a:cubicBezTo>
                    <a:pt x="38" y="34"/>
                    <a:pt x="38" y="34"/>
                    <a:pt x="38" y="34"/>
                  </a:cubicBezTo>
                  <a:cubicBezTo>
                    <a:pt x="39" y="34"/>
                    <a:pt x="39" y="34"/>
                    <a:pt x="39" y="35"/>
                  </a:cubicBezTo>
                  <a:lnTo>
                    <a:pt x="39" y="57"/>
                  </a:lnTo>
                  <a:close/>
                  <a:moveTo>
                    <a:pt x="54" y="57"/>
                  </a:moveTo>
                  <a:cubicBezTo>
                    <a:pt x="54" y="57"/>
                    <a:pt x="53" y="58"/>
                    <a:pt x="53" y="58"/>
                  </a:cubicBezTo>
                  <a:cubicBezTo>
                    <a:pt x="45" y="58"/>
                    <a:pt x="45" y="58"/>
                    <a:pt x="45" y="58"/>
                  </a:cubicBezTo>
                  <a:cubicBezTo>
                    <a:pt x="45" y="58"/>
                    <a:pt x="44" y="57"/>
                    <a:pt x="44" y="57"/>
                  </a:cubicBezTo>
                  <a:cubicBezTo>
                    <a:pt x="44" y="20"/>
                    <a:pt x="44" y="20"/>
                    <a:pt x="44" y="20"/>
                  </a:cubicBezTo>
                  <a:cubicBezTo>
                    <a:pt x="44" y="20"/>
                    <a:pt x="45" y="19"/>
                    <a:pt x="45" y="19"/>
                  </a:cubicBezTo>
                  <a:cubicBezTo>
                    <a:pt x="53" y="19"/>
                    <a:pt x="53" y="19"/>
                    <a:pt x="53" y="19"/>
                  </a:cubicBezTo>
                  <a:cubicBezTo>
                    <a:pt x="53" y="19"/>
                    <a:pt x="54" y="20"/>
                    <a:pt x="54" y="20"/>
                  </a:cubicBezTo>
                  <a:lnTo>
                    <a:pt x="54" y="57"/>
                  </a:lnTo>
                  <a:close/>
                  <a:moveTo>
                    <a:pt x="68" y="57"/>
                  </a:moveTo>
                  <a:cubicBezTo>
                    <a:pt x="68" y="57"/>
                    <a:pt x="68" y="58"/>
                    <a:pt x="67" y="58"/>
                  </a:cubicBezTo>
                  <a:cubicBezTo>
                    <a:pt x="60" y="58"/>
                    <a:pt x="60" y="58"/>
                    <a:pt x="60" y="58"/>
                  </a:cubicBezTo>
                  <a:cubicBezTo>
                    <a:pt x="59" y="58"/>
                    <a:pt x="59" y="57"/>
                    <a:pt x="59" y="57"/>
                  </a:cubicBezTo>
                  <a:cubicBezTo>
                    <a:pt x="59" y="1"/>
                    <a:pt x="59" y="1"/>
                    <a:pt x="59" y="1"/>
                  </a:cubicBezTo>
                  <a:cubicBezTo>
                    <a:pt x="59" y="0"/>
                    <a:pt x="59" y="0"/>
                    <a:pt x="60" y="0"/>
                  </a:cubicBezTo>
                  <a:cubicBezTo>
                    <a:pt x="67" y="0"/>
                    <a:pt x="67" y="0"/>
                    <a:pt x="67" y="0"/>
                  </a:cubicBezTo>
                  <a:cubicBezTo>
                    <a:pt x="68" y="0"/>
                    <a:pt x="68" y="0"/>
                    <a:pt x="68" y="1"/>
                  </a:cubicBezTo>
                  <a:lnTo>
                    <a:pt x="68" y="57"/>
                  </a:lnTo>
                  <a:close/>
                </a:path>
              </a:pathLst>
            </a:custGeom>
            <a:solidFill>
              <a:srgbClr val="FFFFFF"/>
            </a:solidFill>
            <a:ln w="9525">
              <a:noFill/>
              <a:round/>
            </a:ln>
          </p:spPr>
          <p:txBody>
            <a:bodyPr anchor="ctr"/>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grpSp>
      <p:sp>
        <p:nvSpPr>
          <p:cNvPr id="68" name="文本框 67"/>
          <p:cNvSpPr txBox="1"/>
          <p:nvPr/>
        </p:nvSpPr>
        <p:spPr>
          <a:xfrm>
            <a:off x="2380615" y="4479290"/>
            <a:ext cx="1550035" cy="398780"/>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400" normalizeH="0" baseline="0" noProof="0" dirty="0">
                <a:ln>
                  <a:noFill/>
                </a:ln>
                <a:solidFill>
                  <a:srgbClr val="44546A"/>
                </a:solidFill>
                <a:effectLst/>
                <a:uLnTx/>
                <a:uFillTx/>
                <a:cs typeface="+mn-ea"/>
                <a:sym typeface="+mn-lt"/>
              </a:rPr>
              <a:t> 打破陈规</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sp>
        <p:nvSpPr>
          <p:cNvPr id="69" name="文本框 68"/>
          <p:cNvSpPr txBox="1"/>
          <p:nvPr/>
        </p:nvSpPr>
        <p:spPr>
          <a:xfrm>
            <a:off x="8044180" y="4550410"/>
            <a:ext cx="1550035"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400" normalizeH="0" baseline="0" noProof="0" dirty="0">
                <a:ln>
                  <a:noFill/>
                </a:ln>
                <a:solidFill>
                  <a:srgbClr val="44546A"/>
                </a:solidFill>
                <a:effectLst/>
                <a:uLnTx/>
                <a:uFillTx/>
                <a:cs typeface="+mn-ea"/>
                <a:sym typeface="+mn-lt"/>
              </a:rPr>
              <a:t> 洞察未来</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sp>
        <p:nvSpPr>
          <p:cNvPr id="70" name="文本框 69"/>
          <p:cNvSpPr txBox="1"/>
          <p:nvPr/>
        </p:nvSpPr>
        <p:spPr>
          <a:xfrm>
            <a:off x="5248910" y="4550410"/>
            <a:ext cx="1550035"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400" normalizeH="0" baseline="0" noProof="0" dirty="0">
                <a:ln>
                  <a:noFill/>
                </a:ln>
                <a:solidFill>
                  <a:srgbClr val="44546A"/>
                </a:solidFill>
                <a:effectLst/>
                <a:uLnTx/>
                <a:uFillTx/>
                <a:cs typeface="+mn-ea"/>
                <a:sym typeface="+mn-lt"/>
              </a:rPr>
              <a:t>整合领域</a:t>
            </a:r>
            <a:endParaRPr kumimoji="0" lang="zh-CN" altLang="en-US" sz="2000" i="0" u="none" strike="noStrike" kern="1200" cap="none" spc="400" normalizeH="0" baseline="0" noProof="0" dirty="0">
              <a:ln>
                <a:noFill/>
              </a:ln>
              <a:solidFill>
                <a:srgbClr val="44546A"/>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advTm="3000">
        <p:wipe/>
      </p:transition>
    </mc:Choice>
    <mc:Fallback>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三</a:t>
            </a:r>
            <a:r>
              <a:rPr kumimoji="1" lang="zh-CN" altLang="en-US" sz="2800" b="0" i="0" u="none" strike="noStrike" kern="1200" cap="none" spc="0" normalizeH="0" baseline="0" noProof="0" dirty="0">
                <a:ln>
                  <a:noFill/>
                </a:ln>
                <a:solidFill>
                  <a:srgbClr val="44546A"/>
                </a:solidFill>
                <a:effectLst/>
                <a:uLnTx/>
                <a:uFillTx/>
                <a:cs typeface="+mn-ea"/>
                <a:sym typeface="+mn-lt"/>
              </a:rPr>
              <a:t>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03</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124968" y="3287413"/>
            <a:ext cx="6050280" cy="1106805"/>
          </a:xfrm>
          <a:prstGeom prst="rect">
            <a:avLst/>
          </a:prstGeom>
          <a:noFill/>
        </p:spPr>
        <p:txBody>
          <a:bodyPr wrap="none" rtlCol="0">
            <a:spAutoFit/>
          </a:bodyPr>
          <a:lstStyle/>
          <a:p>
            <a:pPr lvl="0" algn="ctr"/>
            <a:r>
              <a:rPr kumimoji="1" lang="zh-CN" altLang="en-US" sz="6600" dirty="0">
                <a:solidFill>
                  <a:srgbClr val="44546A"/>
                </a:solidFill>
                <a:cs typeface="+mn-ea"/>
                <a:sym typeface="+mn-lt"/>
              </a:rPr>
              <a:t>移动互联网思维</a:t>
            </a:r>
            <a:endParaRPr kumimoji="1" lang="zh-CN" altLang="en-US" sz="6600" dirty="0">
              <a:solidFill>
                <a:srgbClr val="44546A"/>
              </a:solidFill>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174244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a:ln>
                  <a:noFill/>
                </a:ln>
                <a:solidFill>
                  <a:srgbClr val="44546A"/>
                </a:solidFill>
                <a:effectLst/>
                <a:uLnTx/>
                <a:uFillTx/>
                <a:cs typeface="+mn-ea"/>
                <a:sym typeface="+mn-lt"/>
              </a:rPr>
              <a:t>“5F”</a:t>
            </a:r>
            <a:r>
              <a:rPr kumimoji="1" lang="zh-CN" altLang="en-US" sz="2400" b="0" i="0" u="none" strike="noStrike" kern="1200" cap="none" spc="0" normalizeH="0" baseline="0" noProof="0">
                <a:ln>
                  <a:noFill/>
                </a:ln>
                <a:solidFill>
                  <a:srgbClr val="44546A"/>
                </a:solidFill>
                <a:effectLst/>
                <a:uLnTx/>
                <a:uFillTx/>
                <a:cs typeface="+mn-ea"/>
                <a:sym typeface="+mn-lt"/>
              </a:rPr>
              <a:t>思维</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18" name="图片 1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20" name="C9F754DE-2CAD-44b6-B708-469DEB6407EB-1" descr="wpp"/>
          <p:cNvPicPr>
            <a:picLocks noChangeAspect="1"/>
          </p:cNvPicPr>
          <p:nvPr/>
        </p:nvPicPr>
        <p:blipFill>
          <a:blip r:embed="rId2"/>
          <a:stretch>
            <a:fillRect/>
          </a:stretch>
        </p:blipFill>
        <p:spPr>
          <a:xfrm>
            <a:off x="0" y="1467485"/>
            <a:ext cx="12192000" cy="4328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advTm="3000">
        <p:wedge/>
      </p:transition>
    </mc:Choice>
    <mc:Fallback>
      <p:transition spd="slow" advTm="3000">
        <p:wedg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四</a:t>
            </a:r>
            <a:r>
              <a:rPr kumimoji="1" lang="zh-CN" altLang="en-US" sz="2800" b="0" i="0" u="none" strike="noStrike" kern="1200" cap="none" spc="0" normalizeH="0" baseline="0" noProof="0" dirty="0">
                <a:ln>
                  <a:noFill/>
                </a:ln>
                <a:solidFill>
                  <a:srgbClr val="44546A"/>
                </a:solidFill>
                <a:effectLst/>
                <a:uLnTx/>
                <a:uFillTx/>
                <a:cs typeface="+mn-ea"/>
                <a:sym typeface="+mn-lt"/>
              </a:rPr>
              <a:t>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04</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156083" y="3582053"/>
            <a:ext cx="60502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互联网金融概况</a:t>
            </a:r>
            <a:endParaRPr kumimoji="1" lang="zh-CN" altLang="en-US" sz="6600" dirty="0">
              <a:solidFill>
                <a:srgbClr val="44546A"/>
              </a:solidFill>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5356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从网络金融到互联网金融</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3" name="矩形 2"/>
          <p:cNvSpPr/>
          <p:nvPr/>
        </p:nvSpPr>
        <p:spPr>
          <a:xfrm>
            <a:off x="5692775" y="1964055"/>
            <a:ext cx="4983480" cy="179451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p:cNvSpPr txBox="1"/>
          <p:nvPr/>
        </p:nvSpPr>
        <p:spPr>
          <a:xfrm>
            <a:off x="5949950" y="2124710"/>
            <a:ext cx="4576445" cy="132016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1600" b="0" i="0" u="none" strike="noStrike" kern="1200" cap="none" spc="0" normalizeH="0" baseline="0" noProof="0" dirty="0">
                <a:ln>
                  <a:noFill/>
                </a:ln>
                <a:solidFill>
                  <a:srgbClr val="44546A"/>
                </a:solidFill>
                <a:effectLst/>
                <a:uLnTx/>
                <a:uFillTx/>
                <a:cs typeface="+mn-ea"/>
                <a:sym typeface="+mn-lt"/>
              </a:rPr>
              <a:t>“网络金融”这个概念已经出现很久了，而新出现的概念——“互联网金融”并不是从根本上颠覆网络金融，而是在某一层次上将金融和互联网的结合进行提升，即基于互联网的思路和互联网的思维，再加上金融的核心功能。</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6" name="矩形 5"/>
          <p:cNvSpPr/>
          <p:nvPr/>
        </p:nvSpPr>
        <p:spPr>
          <a:xfrm>
            <a:off x="5692573" y="1908799"/>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矩形 10"/>
          <p:cNvSpPr/>
          <p:nvPr/>
        </p:nvSpPr>
        <p:spPr>
          <a:xfrm>
            <a:off x="5692775" y="4411980"/>
            <a:ext cx="4983480" cy="107696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文本框 12"/>
          <p:cNvSpPr txBox="1"/>
          <p:nvPr/>
        </p:nvSpPr>
        <p:spPr>
          <a:xfrm>
            <a:off x="6045200" y="4480560"/>
            <a:ext cx="4341495"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1600" b="0" i="0" u="none" strike="noStrike" kern="1200" cap="none" spc="0" normalizeH="0" baseline="0" noProof="0" dirty="0">
                <a:ln>
                  <a:noFill/>
                </a:ln>
                <a:solidFill>
                  <a:srgbClr val="44546A"/>
                </a:solidFill>
                <a:effectLst/>
                <a:uLnTx/>
                <a:uFillTx/>
                <a:cs typeface="+mn-ea"/>
                <a:sym typeface="+mn-lt"/>
              </a:rPr>
              <a:t>随着互联网的普及，一些金融企业把金融的一些功能、产品、服务通过互联网提供给用户使用，即所谓的网络金融。</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14" name="矩形 13"/>
          <p:cNvSpPr/>
          <p:nvPr/>
        </p:nvSpPr>
        <p:spPr>
          <a:xfrm>
            <a:off x="5692573" y="4356326"/>
            <a:ext cx="4983642" cy="554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文本框 16"/>
          <p:cNvSpPr txBox="1"/>
          <p:nvPr/>
        </p:nvSpPr>
        <p:spPr>
          <a:xfrm>
            <a:off x="1331595" y="1390015"/>
            <a:ext cx="3623310" cy="466153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1"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cs typeface="宋体" panose="02010600030101010101" pitchFamily="2" charset="-122"/>
                <a:sym typeface="+mn-lt"/>
              </a:rPr>
              <a:t>根据“互联网 +”的概念，互联网和金融相结合即“互联网金融”。“互联网金融”这个概念真正意义上是在 2013 年随着余额宝的出现而产生的，但是将金融的服务、金融的产品搬上互联网，发生在更早的时候，如 1995 年诞生的美国“安全第一网络银行”，以及 1997 年我国招商银行推出的“一网通”，就是传统意义上的“网络金融”。</a:t>
            </a:r>
            <a:endParaRPr kumimoji="1"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19" name="TextBox 18"/>
          <p:cNvSpPr txBox="1"/>
          <p:nvPr/>
        </p:nvSpPr>
        <p:spPr>
          <a:xfrm>
            <a:off x="6384194" y="6588492"/>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http://www.1ppt.com/moban/</a:t>
            </a:r>
            <a:r>
              <a:rPr kumimoji="0" lang="zh-CN" altLang="en-US" sz="100" b="0" i="0" u="none" strike="noStrike" kern="0" cap="none" spc="0" normalizeH="0" baseline="0" noProof="0" dirty="0">
                <a:ln>
                  <a:noFill/>
                </a:ln>
                <a:solidFill>
                  <a:schemeClr val="bg1"/>
                </a:solidFill>
                <a:effectLst/>
                <a:uLnTx/>
                <a:uFillTx/>
              </a:rPr>
              <a:t> </a:t>
            </a:r>
            <a:endParaRPr kumimoji="0" lang="en-US" altLang="zh-CN" sz="100" b="0" i="0" u="none" strike="noStrike" kern="0" cap="none" spc="0" normalizeH="0" baseline="0" noProof="0" dirty="0">
              <a:ln>
                <a:noFill/>
              </a:ln>
              <a:solidFill>
                <a:schemeClr val="bg1"/>
              </a:solidFill>
              <a:effectLst/>
              <a:uLnTx/>
              <a:uFillTx/>
            </a:endParaRPr>
          </a:p>
        </p:txBody>
      </p:sp>
      <p:pic>
        <p:nvPicPr>
          <p:cNvPr id="18" name="图片 17"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dissolve">
                                      <p:cBhvr>
                                        <p:cTn id="19" dur="500"/>
                                        <p:tgtEl>
                                          <p:spTgt spid="1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P spid="6" grpId="0" animBg="1"/>
      <p:bldP spid="11" grpId="0" bldLvl="0" animBg="1"/>
      <p:bldP spid="13" grpId="0"/>
      <p:bldP spid="14" grpId="0" bldLvl="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230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互联网金融的研究范围</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4" name="图片 3"/>
          <p:cNvPicPr>
            <a:picLocks noChangeAspect="1"/>
          </p:cNvPicPr>
          <p:nvPr/>
        </p:nvPicPr>
        <p:blipFill>
          <a:blip r:embed="rId2"/>
          <a:srcRect r="57787" b="1342"/>
          <a:stretch>
            <a:fillRect/>
          </a:stretch>
        </p:blipFill>
        <p:spPr>
          <a:xfrm>
            <a:off x="1623060" y="1200785"/>
            <a:ext cx="3776345" cy="4855210"/>
          </a:xfrm>
          <a:prstGeom prst="rect">
            <a:avLst/>
          </a:prstGeom>
        </p:spPr>
      </p:pic>
      <p:sp>
        <p:nvSpPr>
          <p:cNvPr id="5" name="上箭头 4"/>
          <p:cNvSpPr/>
          <p:nvPr/>
        </p:nvSpPr>
        <p:spPr>
          <a:xfrm rot="10800000">
            <a:off x="2568575" y="2895600"/>
            <a:ext cx="610235" cy="555625"/>
          </a:xfrm>
          <a:prstGeom prst="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6" name="文本框 5"/>
          <p:cNvSpPr txBox="1"/>
          <p:nvPr/>
        </p:nvSpPr>
        <p:spPr>
          <a:xfrm>
            <a:off x="1364615" y="1638935"/>
            <a:ext cx="3018155" cy="954405"/>
          </a:xfrm>
          <a:prstGeom prst="rect">
            <a:avLst/>
          </a:prstGeom>
          <a:noFill/>
          <a:ln>
            <a:solidFill>
              <a:schemeClr val="tx1"/>
            </a:solidFill>
          </a:ln>
        </p:spPr>
        <p:txBody>
          <a:bodyPr wrap="square" rtlCol="0">
            <a:noAutofit/>
          </a:bodyPr>
          <a:p>
            <a:r>
              <a:rPr lang="zh-CN" altLang="en-US" sz="2400"/>
              <a:t>互联网金融的研究范围主要分为三大部分</a:t>
            </a:r>
            <a:endParaRPr lang="zh-CN" altLang="en-US" sz="2400"/>
          </a:p>
        </p:txBody>
      </p:sp>
      <p:pic>
        <p:nvPicPr>
          <p:cNvPr id="7" name="图片 6"/>
          <p:cNvPicPr>
            <a:picLocks noChangeAspect="1"/>
          </p:cNvPicPr>
          <p:nvPr/>
        </p:nvPicPr>
        <p:blipFill>
          <a:blip r:embed="rId2"/>
          <a:srcRect l="44200" t="971"/>
          <a:stretch>
            <a:fillRect/>
          </a:stretch>
        </p:blipFill>
        <p:spPr>
          <a:xfrm>
            <a:off x="6228080" y="1457325"/>
            <a:ext cx="4709795" cy="4598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第五部分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718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05</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909193" y="3653173"/>
            <a:ext cx="43738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金融电子化</a:t>
            </a:r>
            <a:endParaRPr kumimoji="1" lang="zh-CN" altLang="en-US" sz="6600" dirty="0">
              <a:solidFill>
                <a:srgbClr val="44546A"/>
              </a:solidFill>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金融电子化概述</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grpSp>
        <p:nvGrpSpPr>
          <p:cNvPr id="50" name="组合 49"/>
          <p:cNvGrpSpPr/>
          <p:nvPr/>
        </p:nvGrpSpPr>
        <p:grpSpPr>
          <a:xfrm>
            <a:off x="631190" y="1513841"/>
            <a:ext cx="11203939" cy="4888230"/>
            <a:chOff x="5618240" y="3773377"/>
            <a:chExt cx="5961935" cy="2327108"/>
          </a:xfrm>
        </p:grpSpPr>
        <p:grpSp>
          <p:nvGrpSpPr>
            <p:cNvPr id="51" name="组合 50"/>
            <p:cNvGrpSpPr/>
            <p:nvPr/>
          </p:nvGrpSpPr>
          <p:grpSpPr>
            <a:xfrm>
              <a:off x="5618240" y="3773377"/>
              <a:ext cx="5961935" cy="2327108"/>
              <a:chOff x="308052" y="1603265"/>
              <a:chExt cx="5961935" cy="2327108"/>
            </a:xfrm>
          </p:grpSpPr>
          <p:sp>
            <p:nvSpPr>
              <p:cNvPr id="55" name="矩形 54"/>
              <p:cNvSpPr/>
              <p:nvPr/>
            </p:nvSpPr>
            <p:spPr>
              <a:xfrm>
                <a:off x="308052" y="1603265"/>
                <a:ext cx="5961935" cy="232710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56" name="椭圆 37"/>
              <p:cNvSpPr/>
              <p:nvPr/>
            </p:nvSpPr>
            <p:spPr>
              <a:xfrm>
                <a:off x="5507033" y="1796114"/>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grpSp>
        <p:sp>
          <p:nvSpPr>
            <p:cNvPr id="54" name="矩形 53"/>
            <p:cNvSpPr/>
            <p:nvPr/>
          </p:nvSpPr>
          <p:spPr>
            <a:xfrm>
              <a:off x="6416025" y="4400952"/>
              <a:ext cx="4220391" cy="13089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44546A"/>
                  </a:solidFill>
                  <a:cs typeface="+mn-ea"/>
                  <a:sym typeface="+mn-lt"/>
                </a:rPr>
                <a:t>金融电子化是指采用现代通信技术、计算机技术、网络技术等现代化技术手段，提高金融服务业的工作效率，降低经营成本，实现金融业务自动化、业务管理信息化和金融决策科学化，从而为客户提供更加快捷方便的服务，达到提升市场竞争力的目的，是迅速发展的电子科学和金融行业融合的产物。</a:t>
              </a:r>
              <a:endParaRPr lang="zh-CN" altLang="en-US" sz="2400" b="1" dirty="0">
                <a:solidFill>
                  <a:srgbClr val="44546A"/>
                </a:solidFill>
                <a:cs typeface="+mn-ea"/>
                <a:sym typeface="+mn-lt"/>
              </a:endParaRPr>
            </a:p>
          </p:txBody>
        </p:sp>
      </p:gr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3000">
        <p:dissolve/>
      </p:transition>
    </mc:Choice>
    <mc:Fallback>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p:tgtEl>
                                          <p:spTgt spid="50"/>
                                        </p:tgtEl>
                                        <p:attrNameLst>
                                          <p:attrName>ppt_x</p:attrName>
                                        </p:attrNameLst>
                                      </p:cBhvr>
                                      <p:tavLst>
                                        <p:tav tm="0">
                                          <p:val>
                                            <p:strVal val="#ppt_x+#ppt_w*1.125000"/>
                                          </p:val>
                                        </p:tav>
                                        <p:tav tm="100000">
                                          <p:val>
                                            <p:strVal val="#ppt_x"/>
                                          </p:val>
                                        </p:tav>
                                      </p:tavLst>
                                    </p:anim>
                                    <p:animEffect transition="in" filter="wipe(left)">
                                      <p:cBhvr>
                                        <p:cTn id="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金融电子化中的问题</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43" name="图片 4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44" name="组合 43" descr="7b0a202020202274657874626f78223a20227b5c2263617465676f72795f69645c223a31303530352c5c2269645c223a32303334313937327d220a7d0a"/>
          <p:cNvGrpSpPr/>
          <p:nvPr/>
        </p:nvGrpSpPr>
        <p:grpSpPr>
          <a:xfrm>
            <a:off x="1151890" y="1143000"/>
            <a:ext cx="9575165" cy="4966335"/>
            <a:chOff x="5370" y="3510"/>
            <a:chExt cx="8461" cy="3780"/>
          </a:xfrm>
        </p:grpSpPr>
        <p:grpSp>
          <p:nvGrpSpPr>
            <p:cNvPr id="45" name="组合 44"/>
            <p:cNvGrpSpPr/>
            <p:nvPr/>
          </p:nvGrpSpPr>
          <p:grpSpPr>
            <a:xfrm>
              <a:off x="5370" y="3510"/>
              <a:ext cx="8461" cy="3780"/>
              <a:chOff x="3409633" y="2228850"/>
              <a:chExt cx="5372731" cy="2400300"/>
            </a:xfrm>
          </p:grpSpPr>
          <p:sp>
            <p:nvSpPr>
              <p:cNvPr id="46" name="任意多边形: 形状 15"/>
              <p:cNvSpPr/>
              <p:nvPr/>
            </p:nvSpPr>
            <p:spPr>
              <a:xfrm rot="10800000">
                <a:off x="4056844" y="2228851"/>
                <a:ext cx="4725520" cy="1845944"/>
              </a:xfrm>
              <a:custGeom>
                <a:avLst/>
                <a:gdLst>
                  <a:gd name="connsiteX0" fmla="*/ 0 w 5040351"/>
                  <a:gd name="connsiteY0" fmla="*/ 0 h 2174488"/>
                  <a:gd name="connsiteX1" fmla="*/ 0 w 5040351"/>
                  <a:gd name="connsiteY1" fmla="*/ 2174488 h 2174488"/>
                  <a:gd name="connsiteX2" fmla="*/ 5040351 w 5040351"/>
                  <a:gd name="connsiteY2" fmla="*/ 2174488 h 2174488"/>
                </a:gdLst>
                <a:ahLst/>
                <a:cxnLst>
                  <a:cxn ang="0">
                    <a:pos x="connsiteX0" y="connsiteY0"/>
                  </a:cxn>
                  <a:cxn ang="0">
                    <a:pos x="connsiteX1" y="connsiteY1"/>
                  </a:cxn>
                  <a:cxn ang="0">
                    <a:pos x="connsiteX2" y="connsiteY2"/>
                  </a:cxn>
                </a:cxnLst>
                <a:rect l="l" t="t" r="r" b="b"/>
                <a:pathLst>
                  <a:path w="5040351" h="2174488">
                    <a:moveTo>
                      <a:pt x="0" y="0"/>
                    </a:moveTo>
                    <a:lnTo>
                      <a:pt x="0" y="2174488"/>
                    </a:lnTo>
                    <a:lnTo>
                      <a:pt x="5040351" y="2174488"/>
                    </a:lnTo>
                  </a:path>
                </a:pathLst>
              </a:custGeom>
              <a:noFill/>
              <a:ln w="25400">
                <a:solidFill>
                  <a:srgbClr val="4060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形状 16"/>
              <p:cNvSpPr/>
              <p:nvPr/>
            </p:nvSpPr>
            <p:spPr>
              <a:xfrm rot="10800000">
                <a:off x="4051752" y="2306405"/>
                <a:ext cx="4649103" cy="1775562"/>
              </a:xfrm>
              <a:custGeom>
                <a:avLst/>
                <a:gdLst>
                  <a:gd name="connsiteX0" fmla="*/ 0 w 5040351"/>
                  <a:gd name="connsiteY0" fmla="*/ 0 h 2174488"/>
                  <a:gd name="connsiteX1" fmla="*/ 0 w 5040351"/>
                  <a:gd name="connsiteY1" fmla="*/ 2174488 h 2174488"/>
                  <a:gd name="connsiteX2" fmla="*/ 5040351 w 5040351"/>
                  <a:gd name="connsiteY2" fmla="*/ 2174488 h 2174488"/>
                </a:gdLst>
                <a:ahLst/>
                <a:cxnLst>
                  <a:cxn ang="0">
                    <a:pos x="connsiteX0" y="connsiteY0"/>
                  </a:cxn>
                  <a:cxn ang="0">
                    <a:pos x="connsiteX1" y="connsiteY1"/>
                  </a:cxn>
                  <a:cxn ang="0">
                    <a:pos x="connsiteX2" y="connsiteY2"/>
                  </a:cxn>
                </a:cxnLst>
                <a:rect l="l" t="t" r="r" b="b"/>
                <a:pathLst>
                  <a:path w="5040351" h="2174488">
                    <a:moveTo>
                      <a:pt x="0" y="0"/>
                    </a:moveTo>
                    <a:lnTo>
                      <a:pt x="0" y="2174488"/>
                    </a:lnTo>
                    <a:lnTo>
                      <a:pt x="5040351" y="2174488"/>
                    </a:lnTo>
                  </a:path>
                </a:pathLst>
              </a:custGeom>
              <a:noFill/>
              <a:ln w="12700">
                <a:solidFill>
                  <a:srgbClr val="4060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形状 18"/>
              <p:cNvSpPr/>
              <p:nvPr/>
            </p:nvSpPr>
            <p:spPr>
              <a:xfrm>
                <a:off x="3409634" y="2790661"/>
                <a:ext cx="4725520" cy="1838489"/>
              </a:xfrm>
              <a:custGeom>
                <a:avLst/>
                <a:gdLst>
                  <a:gd name="connsiteX0" fmla="*/ 0 w 5040351"/>
                  <a:gd name="connsiteY0" fmla="*/ 0 h 2174488"/>
                  <a:gd name="connsiteX1" fmla="*/ 0 w 5040351"/>
                  <a:gd name="connsiteY1" fmla="*/ 2174488 h 2174488"/>
                  <a:gd name="connsiteX2" fmla="*/ 5040351 w 5040351"/>
                  <a:gd name="connsiteY2" fmla="*/ 2174488 h 2174488"/>
                </a:gdLst>
                <a:ahLst/>
                <a:cxnLst>
                  <a:cxn ang="0">
                    <a:pos x="connsiteX0" y="connsiteY0"/>
                  </a:cxn>
                  <a:cxn ang="0">
                    <a:pos x="connsiteX1" y="connsiteY1"/>
                  </a:cxn>
                  <a:cxn ang="0">
                    <a:pos x="connsiteX2" y="connsiteY2"/>
                  </a:cxn>
                </a:cxnLst>
                <a:rect l="l" t="t" r="r" b="b"/>
                <a:pathLst>
                  <a:path w="5040351" h="2174488">
                    <a:moveTo>
                      <a:pt x="0" y="0"/>
                    </a:moveTo>
                    <a:lnTo>
                      <a:pt x="0" y="2174488"/>
                    </a:lnTo>
                    <a:lnTo>
                      <a:pt x="5040351" y="2174488"/>
                    </a:lnTo>
                  </a:path>
                </a:pathLst>
              </a:custGeom>
              <a:noFill/>
              <a:ln w="25400">
                <a:solidFill>
                  <a:srgbClr val="4060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任意多边形: 形状 19"/>
              <p:cNvSpPr/>
              <p:nvPr/>
            </p:nvSpPr>
            <p:spPr>
              <a:xfrm>
                <a:off x="3491141" y="2790661"/>
                <a:ext cx="4644013" cy="1760936"/>
              </a:xfrm>
              <a:custGeom>
                <a:avLst/>
                <a:gdLst>
                  <a:gd name="connsiteX0" fmla="*/ 0 w 5040351"/>
                  <a:gd name="connsiteY0" fmla="*/ 0 h 2174488"/>
                  <a:gd name="connsiteX1" fmla="*/ 0 w 5040351"/>
                  <a:gd name="connsiteY1" fmla="*/ 2174488 h 2174488"/>
                  <a:gd name="connsiteX2" fmla="*/ 5040351 w 5040351"/>
                  <a:gd name="connsiteY2" fmla="*/ 2174488 h 2174488"/>
                </a:gdLst>
                <a:ahLst/>
                <a:cxnLst>
                  <a:cxn ang="0">
                    <a:pos x="connsiteX0" y="connsiteY0"/>
                  </a:cxn>
                  <a:cxn ang="0">
                    <a:pos x="connsiteX1" y="connsiteY1"/>
                  </a:cxn>
                  <a:cxn ang="0">
                    <a:pos x="connsiteX2" y="connsiteY2"/>
                  </a:cxn>
                </a:cxnLst>
                <a:rect l="l" t="t" r="r" b="b"/>
                <a:pathLst>
                  <a:path w="5040351" h="2174488">
                    <a:moveTo>
                      <a:pt x="0" y="0"/>
                    </a:moveTo>
                    <a:lnTo>
                      <a:pt x="0" y="2174488"/>
                    </a:lnTo>
                    <a:lnTo>
                      <a:pt x="5040351" y="2174488"/>
                    </a:lnTo>
                  </a:path>
                </a:pathLst>
              </a:custGeom>
              <a:noFill/>
              <a:ln w="12700">
                <a:solidFill>
                  <a:srgbClr val="4060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PA-3ee89bbeadfa4af0abb1890bbf32adbd-0"/>
              <p:cNvSpPr txBox="1"/>
              <p:nvPr/>
            </p:nvSpPr>
            <p:spPr>
              <a:xfrm>
                <a:off x="3409633" y="2228850"/>
                <a:ext cx="483417" cy="369835"/>
              </a:xfrm>
              <a:custGeom>
                <a:avLst/>
                <a:gdLst/>
                <a:ahLst/>
                <a:cxnLst/>
                <a:rect l="l" t="t" r="r" b="b"/>
                <a:pathLst>
                  <a:path w="1532788" h="1172509">
                    <a:moveTo>
                      <a:pt x="1532788" y="0"/>
                    </a:moveTo>
                    <a:lnTo>
                      <a:pt x="1532788" y="253916"/>
                    </a:lnTo>
                    <a:cubicBezTo>
                      <a:pt x="1438654" y="289620"/>
                      <a:pt x="1366835" y="338737"/>
                      <a:pt x="1317331" y="401265"/>
                    </a:cubicBezTo>
                    <a:cubicBezTo>
                      <a:pt x="1272245" y="458875"/>
                      <a:pt x="1249702" y="510997"/>
                      <a:pt x="1249702" y="557631"/>
                    </a:cubicBezTo>
                    <a:lnTo>
                      <a:pt x="1524181" y="557631"/>
                    </a:lnTo>
                    <a:lnTo>
                      <a:pt x="1524181" y="1172509"/>
                    </a:lnTo>
                    <a:lnTo>
                      <a:pt x="904931" y="1172509"/>
                    </a:lnTo>
                    <a:lnTo>
                      <a:pt x="904931" y="614125"/>
                    </a:lnTo>
                    <a:cubicBezTo>
                      <a:pt x="907982" y="463793"/>
                      <a:pt x="973471" y="329127"/>
                      <a:pt x="1101397" y="210128"/>
                    </a:cubicBezTo>
                    <a:cubicBezTo>
                      <a:pt x="1198127" y="113125"/>
                      <a:pt x="1341924" y="43082"/>
                      <a:pt x="1532788" y="0"/>
                    </a:cubicBezTo>
                    <a:close/>
                    <a:moveTo>
                      <a:pt x="623554" y="0"/>
                    </a:moveTo>
                    <a:lnTo>
                      <a:pt x="623554" y="253916"/>
                    </a:lnTo>
                    <a:cubicBezTo>
                      <a:pt x="529966" y="289392"/>
                      <a:pt x="460857" y="336869"/>
                      <a:pt x="416226" y="396347"/>
                    </a:cubicBezTo>
                    <a:cubicBezTo>
                      <a:pt x="368590" y="457235"/>
                      <a:pt x="344772" y="510997"/>
                      <a:pt x="344772" y="557631"/>
                    </a:cubicBezTo>
                    <a:lnTo>
                      <a:pt x="614946" y="557631"/>
                    </a:lnTo>
                    <a:lnTo>
                      <a:pt x="614946" y="1172509"/>
                    </a:lnTo>
                    <a:lnTo>
                      <a:pt x="0" y="1172509"/>
                    </a:lnTo>
                    <a:lnTo>
                      <a:pt x="0" y="614125"/>
                    </a:lnTo>
                    <a:cubicBezTo>
                      <a:pt x="3052" y="463793"/>
                      <a:pt x="60275" y="334478"/>
                      <a:pt x="171669" y="226181"/>
                    </a:cubicBezTo>
                    <a:cubicBezTo>
                      <a:pt x="282471" y="118385"/>
                      <a:pt x="433099" y="42991"/>
                      <a:pt x="623554" y="0"/>
                    </a:cubicBezTo>
                    <a:close/>
                  </a:path>
                </a:pathLst>
              </a:custGeom>
              <a:solidFill>
                <a:srgbClr val="406090"/>
              </a:solidFill>
              <a:ln>
                <a:noFill/>
              </a:ln>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4400" b="1" dirty="0">
                  <a:solidFill>
                    <a:srgbClr val="FF5A33"/>
                  </a:solidFill>
                  <a:latin typeface="汉仪旗黑Y2-35简" panose="00020600040101010101" charset="-122"/>
                  <a:ea typeface="汉仪旗黑Y2-35简" panose="00020600040101010101" charset="-122"/>
                </a:endParaRPr>
              </a:p>
            </p:txBody>
          </p:sp>
          <p:sp>
            <p:nvSpPr>
              <p:cNvPr id="51" name="PA-3ee89bbeadfa4af0abb1890bbf32adbd-0"/>
              <p:cNvSpPr txBox="1"/>
              <p:nvPr/>
            </p:nvSpPr>
            <p:spPr>
              <a:xfrm rot="10800000">
                <a:off x="8298947" y="4259314"/>
                <a:ext cx="483417" cy="369835"/>
              </a:xfrm>
              <a:custGeom>
                <a:avLst/>
                <a:gdLst/>
                <a:ahLst/>
                <a:cxnLst/>
                <a:rect l="l" t="t" r="r" b="b"/>
                <a:pathLst>
                  <a:path w="1532788" h="1172509">
                    <a:moveTo>
                      <a:pt x="1532788" y="0"/>
                    </a:moveTo>
                    <a:lnTo>
                      <a:pt x="1532788" y="253916"/>
                    </a:lnTo>
                    <a:cubicBezTo>
                      <a:pt x="1438654" y="289620"/>
                      <a:pt x="1366835" y="338737"/>
                      <a:pt x="1317331" y="401265"/>
                    </a:cubicBezTo>
                    <a:cubicBezTo>
                      <a:pt x="1272245" y="458875"/>
                      <a:pt x="1249702" y="510997"/>
                      <a:pt x="1249702" y="557631"/>
                    </a:cubicBezTo>
                    <a:lnTo>
                      <a:pt x="1524181" y="557631"/>
                    </a:lnTo>
                    <a:lnTo>
                      <a:pt x="1524181" y="1172509"/>
                    </a:lnTo>
                    <a:lnTo>
                      <a:pt x="904931" y="1172509"/>
                    </a:lnTo>
                    <a:lnTo>
                      <a:pt x="904931" y="614125"/>
                    </a:lnTo>
                    <a:cubicBezTo>
                      <a:pt x="907982" y="463793"/>
                      <a:pt x="973471" y="329127"/>
                      <a:pt x="1101397" y="210128"/>
                    </a:cubicBezTo>
                    <a:cubicBezTo>
                      <a:pt x="1198127" y="113125"/>
                      <a:pt x="1341924" y="43082"/>
                      <a:pt x="1532788" y="0"/>
                    </a:cubicBezTo>
                    <a:close/>
                    <a:moveTo>
                      <a:pt x="623554" y="0"/>
                    </a:moveTo>
                    <a:lnTo>
                      <a:pt x="623554" y="253916"/>
                    </a:lnTo>
                    <a:cubicBezTo>
                      <a:pt x="529966" y="289392"/>
                      <a:pt x="460857" y="336869"/>
                      <a:pt x="416226" y="396347"/>
                    </a:cubicBezTo>
                    <a:cubicBezTo>
                      <a:pt x="368590" y="457235"/>
                      <a:pt x="344772" y="510997"/>
                      <a:pt x="344772" y="557631"/>
                    </a:cubicBezTo>
                    <a:lnTo>
                      <a:pt x="614946" y="557631"/>
                    </a:lnTo>
                    <a:lnTo>
                      <a:pt x="614946" y="1172509"/>
                    </a:lnTo>
                    <a:lnTo>
                      <a:pt x="0" y="1172509"/>
                    </a:lnTo>
                    <a:lnTo>
                      <a:pt x="0" y="614125"/>
                    </a:lnTo>
                    <a:cubicBezTo>
                      <a:pt x="3052" y="463793"/>
                      <a:pt x="60275" y="334478"/>
                      <a:pt x="171669" y="226181"/>
                    </a:cubicBezTo>
                    <a:cubicBezTo>
                      <a:pt x="282471" y="118385"/>
                      <a:pt x="433099" y="42991"/>
                      <a:pt x="623554" y="0"/>
                    </a:cubicBezTo>
                    <a:close/>
                  </a:path>
                </a:pathLst>
              </a:custGeom>
              <a:solidFill>
                <a:srgbClr val="406090"/>
              </a:solidFill>
              <a:ln>
                <a:noFill/>
              </a:ln>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4400" b="1" dirty="0">
                  <a:solidFill>
                    <a:srgbClr val="FF5A33"/>
                  </a:solidFill>
                  <a:latin typeface="汉仪旗黑Y2-35简" panose="00020600040101010101" charset="-122"/>
                  <a:ea typeface="汉仪旗黑Y2-35简" panose="00020600040101010101" charset="-122"/>
                </a:endParaRPr>
              </a:p>
            </p:txBody>
          </p:sp>
        </p:grpSp>
        <p:sp>
          <p:nvSpPr>
            <p:cNvPr id="52" name="文本框 51"/>
            <p:cNvSpPr txBox="1"/>
            <p:nvPr/>
          </p:nvSpPr>
          <p:spPr>
            <a:xfrm>
              <a:off x="6238" y="4547"/>
              <a:ext cx="6723" cy="175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latin typeface="汉仪雅酷黑 65W" panose="020B0604020202020204" charset="-122"/>
                  <a:ea typeface="汉仪雅酷黑 65W" panose="020B0604020202020204" charset="-122"/>
                  <a:cs typeface="汉仪雅酷黑 65W" panose="020B0604020202020204" charset="-122"/>
                  <a:sym typeface="+mn-ea"/>
                </a:rPr>
                <a:t>金融业是非常适合电子化的行业，但金融的电子化过程并不是一帆风顺的。如果每天仅仅只有几十笔、几百笔的交易，那构建一个相应的金融系统非常简单易行，但实际的金融生活中每天会发生几十万甚至上亿笔交易，构建合适可行的金融系统是非常困难的，需要非常强大的技术力量和数据分析能力的支持。</a:t>
              </a:r>
              <a:endParaRPr lang="zh-CN" altLang="en-US" sz="2400" dirty="0">
                <a:latin typeface="汉仪雅酷黑 65W" panose="020B0604020202020204" charset="-122"/>
                <a:ea typeface="汉仪雅酷黑 65W" panose="020B0604020202020204" charset="-122"/>
                <a:cs typeface="汉仪雅酷黑 65W" panose="020B0604020202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advTm="3000">
        <p:comb/>
      </p:transition>
    </mc:Choice>
    <mc:Fallback>
      <p:transition spd="slow" advTm="3000">
        <p:comb/>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77185" y="1908877"/>
            <a:ext cx="2916000" cy="2916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1377185" y="4764589"/>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914622" y="490168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7"/>
          <p:cNvSpPr/>
          <p:nvPr/>
        </p:nvSpPr>
        <p:spPr>
          <a:xfrm>
            <a:off x="4288951" y="240860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文本框 8"/>
          <p:cNvSpPr txBox="1"/>
          <p:nvPr/>
        </p:nvSpPr>
        <p:spPr>
          <a:xfrm>
            <a:off x="1852337" y="2721883"/>
            <a:ext cx="1798045"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6000" b="0" i="0" u="none" strike="noStrike" kern="1200" cap="none" spc="0" normalizeH="0" baseline="0" noProof="0" dirty="0">
                <a:ln>
                  <a:noFill/>
                </a:ln>
                <a:solidFill>
                  <a:srgbClr val="44546A"/>
                </a:solidFill>
                <a:effectLst/>
                <a:uLnTx/>
                <a:uFillTx/>
                <a:cs typeface="+mn-ea"/>
                <a:sym typeface="+mn-lt"/>
              </a:rPr>
              <a:t>目录</a:t>
            </a:r>
            <a:endParaRPr kumimoji="1" lang="zh-CN" altLang="en-US" sz="6000" b="0" i="0" u="none" strike="noStrike" kern="1200" cap="none" spc="0" normalizeH="0" baseline="0" noProof="0" dirty="0">
              <a:ln>
                <a:noFill/>
              </a:ln>
              <a:solidFill>
                <a:srgbClr val="44546A"/>
              </a:solidFill>
              <a:effectLst/>
              <a:uLnTx/>
              <a:uFillTx/>
              <a:cs typeface="+mn-ea"/>
              <a:sym typeface="+mn-lt"/>
            </a:endParaRPr>
          </a:p>
        </p:txBody>
      </p:sp>
      <p:sp>
        <p:nvSpPr>
          <p:cNvPr id="11" name="文本框 10"/>
          <p:cNvSpPr txBox="1"/>
          <p:nvPr/>
        </p:nvSpPr>
        <p:spPr>
          <a:xfrm>
            <a:off x="3545478" y="3293523"/>
            <a:ext cx="179804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a:ln>
                  <a:noFill/>
                </a:ln>
                <a:solidFill>
                  <a:prstClr val="white"/>
                </a:solidFill>
                <a:effectLst/>
                <a:uLnTx/>
                <a:uFillTx/>
                <a:cs typeface="+mn-ea"/>
                <a:sym typeface="+mn-lt"/>
              </a:rPr>
              <a:t>CON</a:t>
            </a:r>
            <a:r>
              <a:rPr kumimoji="1" lang="en-US" altLang="zh-CN" sz="2000" b="0" i="0" u="none" strike="noStrike" kern="1200" cap="none" spc="0" normalizeH="0" baseline="0" noProof="0">
                <a:ln>
                  <a:noFill/>
                </a:ln>
                <a:solidFill>
                  <a:srgbClr val="44546A"/>
                </a:solidFill>
                <a:effectLst/>
                <a:uLnTx/>
                <a:uFillTx/>
                <a:cs typeface="+mn-ea"/>
                <a:sym typeface="+mn-lt"/>
              </a:rPr>
              <a:t>TENTS</a:t>
            </a:r>
            <a:endParaRPr kumimoji="1" lang="zh-CN" altLang="en-US" sz="2000" b="0" i="0" u="none" strike="noStrike" kern="1200" cap="none" spc="0" normalizeH="0" baseline="0" noProof="0">
              <a:ln>
                <a:noFill/>
              </a:ln>
              <a:solidFill>
                <a:srgbClr val="44546A"/>
              </a:solidFill>
              <a:effectLst/>
              <a:uLnTx/>
              <a:uFillTx/>
              <a:cs typeface="+mn-ea"/>
              <a:sym typeface="+mn-lt"/>
            </a:endParaRPr>
          </a:p>
        </p:txBody>
      </p:sp>
      <p:sp>
        <p:nvSpPr>
          <p:cNvPr id="13" name="文本框 12"/>
          <p:cNvSpPr txBox="1"/>
          <p:nvPr/>
        </p:nvSpPr>
        <p:spPr>
          <a:xfrm>
            <a:off x="5414018" y="612115"/>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01</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4" name="文本框 13"/>
          <p:cNvSpPr txBox="1"/>
          <p:nvPr/>
        </p:nvSpPr>
        <p:spPr>
          <a:xfrm>
            <a:off x="5414017" y="1320441"/>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02</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5" name="文本框 14"/>
          <p:cNvSpPr txBox="1"/>
          <p:nvPr/>
        </p:nvSpPr>
        <p:spPr>
          <a:xfrm>
            <a:off x="5415286" y="2147512"/>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03</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6" name="文本框 15"/>
          <p:cNvSpPr txBox="1"/>
          <p:nvPr/>
        </p:nvSpPr>
        <p:spPr>
          <a:xfrm>
            <a:off x="5415286" y="2975028"/>
            <a:ext cx="78739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a:ln>
                  <a:noFill/>
                </a:ln>
                <a:solidFill>
                  <a:prstClr val="white">
                    <a:lumMod val="85000"/>
                  </a:prstClr>
                </a:solidFill>
                <a:effectLst/>
                <a:uLnTx/>
                <a:uFillTx/>
                <a:cs typeface="+mn-ea"/>
                <a:sym typeface="+mn-lt"/>
              </a:rPr>
              <a:t>04</a:t>
            </a:r>
            <a:endParaRPr kumimoji="1" lang="zh-CN" altLang="en-US" sz="4000" b="0" i="0" u="none" strike="noStrike" kern="1200" cap="none" spc="0" normalizeH="0" baseline="0" noProof="0">
              <a:ln>
                <a:noFill/>
              </a:ln>
              <a:solidFill>
                <a:prstClr val="white">
                  <a:lumMod val="85000"/>
                </a:prstClr>
              </a:solidFill>
              <a:effectLst/>
              <a:uLnTx/>
              <a:uFillTx/>
              <a:cs typeface="+mn-ea"/>
              <a:sym typeface="+mn-lt"/>
            </a:endParaRPr>
          </a:p>
        </p:txBody>
      </p:sp>
      <p:sp>
        <p:nvSpPr>
          <p:cNvPr id="17" name="文本框 16"/>
          <p:cNvSpPr txBox="1"/>
          <p:nvPr/>
        </p:nvSpPr>
        <p:spPr>
          <a:xfrm>
            <a:off x="6324411" y="735870"/>
            <a:ext cx="254254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a:ln>
                  <a:noFill/>
                </a:ln>
                <a:solidFill>
                  <a:srgbClr val="44546A"/>
                </a:solidFill>
                <a:effectLst/>
                <a:uLnTx/>
                <a:uFillTx/>
                <a:cs typeface="+mn-ea"/>
                <a:sym typeface="+mn-lt"/>
              </a:rPr>
              <a:t>”</a:t>
            </a:r>
            <a:r>
              <a:rPr kumimoji="1" lang="zh-CN" altLang="en-US" sz="2400" b="0" i="0" u="none" strike="noStrike" kern="1200" cap="none" spc="0" normalizeH="0" baseline="0" noProof="0">
                <a:ln>
                  <a:noFill/>
                </a:ln>
                <a:solidFill>
                  <a:srgbClr val="44546A"/>
                </a:solidFill>
                <a:effectLst/>
                <a:uLnTx/>
                <a:uFillTx/>
                <a:cs typeface="+mn-ea"/>
                <a:sym typeface="+mn-lt"/>
              </a:rPr>
              <a:t>互联网</a:t>
            </a:r>
            <a:r>
              <a:rPr kumimoji="1" lang="en-US" altLang="zh-CN" sz="2400" b="0" i="0" u="none" strike="noStrike" kern="1200" cap="none" spc="0" normalizeH="0" baseline="0" noProof="0">
                <a:ln>
                  <a:noFill/>
                </a:ln>
                <a:solidFill>
                  <a:srgbClr val="44546A"/>
                </a:solidFill>
                <a:effectLst/>
                <a:uLnTx/>
                <a:uFillTx/>
                <a:cs typeface="+mn-ea"/>
                <a:sym typeface="+mn-lt"/>
              </a:rPr>
              <a:t>+“</a:t>
            </a:r>
            <a:r>
              <a:rPr kumimoji="1" lang="zh-CN" altLang="en-US" sz="2400" b="0" i="0" u="none" strike="noStrike" kern="1200" cap="none" spc="0" normalizeH="0" baseline="0" noProof="0">
                <a:ln>
                  <a:noFill/>
                </a:ln>
                <a:solidFill>
                  <a:srgbClr val="44546A"/>
                </a:solidFill>
                <a:effectLst/>
                <a:uLnTx/>
                <a:uFillTx/>
                <a:cs typeface="+mn-ea"/>
                <a:sym typeface="+mn-lt"/>
              </a:rPr>
              <a:t>概述</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18" name="文本框 17"/>
          <p:cNvSpPr txBox="1"/>
          <p:nvPr/>
        </p:nvSpPr>
        <p:spPr>
          <a:xfrm>
            <a:off x="6324411" y="1444162"/>
            <a:ext cx="1706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互联网思维</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19" name="文本框 18"/>
          <p:cNvSpPr txBox="1"/>
          <p:nvPr/>
        </p:nvSpPr>
        <p:spPr>
          <a:xfrm>
            <a:off x="6323776" y="2260929"/>
            <a:ext cx="420497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移动互联网思维</a:t>
            </a:r>
            <a:r>
              <a:rPr kumimoji="1" lang="en-US" altLang="zh-CN" sz="2400" b="0" i="0" u="none" strike="noStrike" kern="1200" cap="none" spc="0" normalizeH="0" baseline="0" noProof="0">
                <a:ln>
                  <a:noFill/>
                </a:ln>
                <a:solidFill>
                  <a:srgbClr val="44546A"/>
                </a:solidFill>
                <a:effectLst/>
                <a:uLnTx/>
                <a:uFillTx/>
                <a:cs typeface="+mn-ea"/>
                <a:sym typeface="+mn-lt"/>
              </a:rPr>
              <a:t>—”5F“</a:t>
            </a:r>
            <a:r>
              <a:rPr kumimoji="1" lang="zh-CN" altLang="en-US" sz="2400" b="0" i="0" u="none" strike="noStrike" kern="1200" cap="none" spc="0" normalizeH="0" baseline="0" noProof="0">
                <a:ln>
                  <a:noFill/>
                </a:ln>
                <a:solidFill>
                  <a:srgbClr val="44546A"/>
                </a:solidFill>
                <a:effectLst/>
                <a:uLnTx/>
                <a:uFillTx/>
                <a:cs typeface="+mn-ea"/>
                <a:sym typeface="+mn-lt"/>
              </a:rPr>
              <a:t>思维</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20" name="文本框 19"/>
          <p:cNvSpPr txBox="1"/>
          <p:nvPr/>
        </p:nvSpPr>
        <p:spPr>
          <a:xfrm>
            <a:off x="6324411" y="3078354"/>
            <a:ext cx="23164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ea typeface="+mn-lt"/>
                <a:cs typeface="+mn-ea"/>
                <a:sym typeface="+mn-lt"/>
              </a:rPr>
              <a:t>互联网金融概况</a:t>
            </a:r>
            <a:endParaRPr kumimoji="1" lang="zh-CN" altLang="en-US" sz="2400" b="0" i="0" u="none" strike="noStrike" kern="1200" cap="none" spc="0" normalizeH="0" baseline="0" noProof="0">
              <a:ln>
                <a:noFill/>
              </a:ln>
              <a:solidFill>
                <a:srgbClr val="44546A"/>
              </a:solidFill>
              <a:effectLst/>
              <a:uLnTx/>
              <a:uFillTx/>
              <a:ea typeface="+mn-lt"/>
              <a:cs typeface="+mn-ea"/>
              <a:sym typeface="+mn-lt"/>
            </a:endParaRPr>
          </a:p>
        </p:txBody>
      </p:sp>
      <p:pic>
        <p:nvPicPr>
          <p:cNvPr id="5" name="图片 4"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6" name="文本框 5"/>
          <p:cNvSpPr txBox="1"/>
          <p:nvPr/>
        </p:nvSpPr>
        <p:spPr>
          <a:xfrm>
            <a:off x="5415915" y="3802380"/>
            <a:ext cx="786765" cy="804545"/>
          </a:xfrm>
          <a:prstGeom prst="rect">
            <a:avLst/>
          </a:prstGeom>
          <a:noFill/>
        </p:spPr>
        <p:txBody>
          <a:bodyPr wrap="square" rtlCol="0">
            <a:noAutofit/>
          </a:bodyPr>
          <a:p>
            <a:r>
              <a:rPr kumimoji="1" lang="en-US" altLang="zh-CN" sz="4000" noProof="0">
                <a:ln>
                  <a:noFill/>
                </a:ln>
                <a:solidFill>
                  <a:prstClr val="white">
                    <a:lumMod val="85000"/>
                  </a:prstClr>
                </a:solidFill>
                <a:effectLst/>
                <a:uLnTx/>
                <a:uFillTx/>
                <a:cs typeface="+mn-ea"/>
                <a:sym typeface="+mn-lt"/>
              </a:rPr>
              <a:t>0</a:t>
            </a:r>
            <a:r>
              <a:rPr kumimoji="1" lang="en-US" sz="4000" noProof="0">
                <a:ln>
                  <a:noFill/>
                </a:ln>
                <a:solidFill>
                  <a:prstClr val="white">
                    <a:lumMod val="85000"/>
                  </a:prstClr>
                </a:solidFill>
                <a:effectLst/>
                <a:uLnTx/>
                <a:uFillTx/>
                <a:cs typeface="+mn-ea"/>
                <a:sym typeface="+mn-lt"/>
              </a:rPr>
              <a:t>5</a:t>
            </a:r>
            <a:endParaRPr lang="en-US" sz="4000"/>
          </a:p>
        </p:txBody>
      </p:sp>
      <p:sp>
        <p:nvSpPr>
          <p:cNvPr id="7" name="文本框 6"/>
          <p:cNvSpPr txBox="1"/>
          <p:nvPr/>
        </p:nvSpPr>
        <p:spPr>
          <a:xfrm>
            <a:off x="5420995" y="4629785"/>
            <a:ext cx="903605" cy="774065"/>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noProof="0">
                <a:ln>
                  <a:noFill/>
                </a:ln>
                <a:solidFill>
                  <a:prstClr val="white">
                    <a:lumMod val="85000"/>
                  </a:prstClr>
                </a:solidFill>
                <a:effectLst/>
                <a:uLnTx/>
                <a:uFillTx/>
                <a:cs typeface="+mn-ea"/>
                <a:sym typeface="+mn-lt"/>
              </a:rPr>
              <a:t>06</a:t>
            </a:r>
            <a:endParaRPr lang="zh-CN" altLang="en-US" sz="4000"/>
          </a:p>
        </p:txBody>
      </p:sp>
      <p:sp>
        <p:nvSpPr>
          <p:cNvPr id="10" name="文本框 9"/>
          <p:cNvSpPr txBox="1"/>
          <p:nvPr/>
        </p:nvSpPr>
        <p:spPr>
          <a:xfrm>
            <a:off x="5388610" y="5500370"/>
            <a:ext cx="842010" cy="706755"/>
          </a:xfrm>
          <a:prstGeom prst="rect">
            <a:avLst/>
          </a:prstGeom>
          <a:noFill/>
        </p:spPr>
        <p:txBody>
          <a:bodyPr wrap="square" rtlCol="0">
            <a:spAutoFit/>
          </a:bodyPr>
          <a:p>
            <a:r>
              <a:rPr kumimoji="1" lang="en-US" altLang="zh-CN" sz="4000" noProof="0">
                <a:ln>
                  <a:noFill/>
                </a:ln>
                <a:solidFill>
                  <a:prstClr val="white">
                    <a:lumMod val="85000"/>
                  </a:prstClr>
                </a:solidFill>
                <a:effectLst/>
                <a:uLnTx/>
                <a:uFillTx/>
                <a:cs typeface="+mn-ea"/>
                <a:sym typeface="+mn-lt"/>
              </a:rPr>
              <a:t>07</a:t>
            </a:r>
            <a:endParaRPr lang="en-US" altLang="zh-CN" sz="4000"/>
          </a:p>
        </p:txBody>
      </p:sp>
      <p:sp>
        <p:nvSpPr>
          <p:cNvPr id="12" name="文本框 11"/>
          <p:cNvSpPr txBox="1"/>
          <p:nvPr/>
        </p:nvSpPr>
        <p:spPr>
          <a:xfrm>
            <a:off x="6324600" y="3895725"/>
            <a:ext cx="3012440" cy="460375"/>
          </a:xfrm>
          <a:prstGeom prst="rect">
            <a:avLst/>
          </a:prstGeom>
          <a:noFill/>
        </p:spPr>
        <p:txBody>
          <a:bodyPr wrap="square" rtlCol="0">
            <a:spAutoFit/>
          </a:bodyPr>
          <a:p>
            <a:r>
              <a:rPr kumimoji="1" lang="zh-CN" altLang="en-US" sz="2400" noProof="0">
                <a:ln>
                  <a:noFill/>
                </a:ln>
                <a:solidFill>
                  <a:srgbClr val="44546A"/>
                </a:solidFill>
                <a:effectLst/>
                <a:uLnTx/>
                <a:uFillTx/>
                <a:cs typeface="+mn-ea"/>
                <a:sym typeface="+mn-lt"/>
              </a:rPr>
              <a:t>金融电子化</a:t>
            </a:r>
            <a:endParaRPr lang="zh-CN" altLang="en-US" sz="2400"/>
          </a:p>
        </p:txBody>
      </p:sp>
      <p:sp>
        <p:nvSpPr>
          <p:cNvPr id="25" name="文本框 24"/>
          <p:cNvSpPr txBox="1"/>
          <p:nvPr/>
        </p:nvSpPr>
        <p:spPr>
          <a:xfrm>
            <a:off x="6324600" y="4767580"/>
            <a:ext cx="3236595" cy="460375"/>
          </a:xfrm>
          <a:prstGeom prst="rect">
            <a:avLst/>
          </a:prstGeom>
          <a:noFill/>
        </p:spPr>
        <p:txBody>
          <a:bodyPr wrap="square" rtlCol="0">
            <a:spAutoFit/>
          </a:bodyPr>
          <a:p>
            <a:r>
              <a:rPr kumimoji="1" lang="zh-CN" altLang="en-US" sz="2400" noProof="0">
                <a:ln>
                  <a:noFill/>
                </a:ln>
                <a:solidFill>
                  <a:srgbClr val="44546A"/>
                </a:solidFill>
                <a:effectLst/>
                <a:uLnTx/>
                <a:uFillTx/>
                <a:cs typeface="+mn-ea"/>
                <a:sym typeface="+mn-lt"/>
              </a:rPr>
              <a:t>互联网金融面临的挑战</a:t>
            </a:r>
            <a:endParaRPr lang="zh-CN" altLang="en-US" sz="2400"/>
          </a:p>
        </p:txBody>
      </p:sp>
      <p:sp>
        <p:nvSpPr>
          <p:cNvPr id="26" name="文本框 25"/>
          <p:cNvSpPr txBox="1"/>
          <p:nvPr/>
        </p:nvSpPr>
        <p:spPr>
          <a:xfrm>
            <a:off x="6323965" y="5639435"/>
            <a:ext cx="3682365" cy="460375"/>
          </a:xfrm>
          <a:prstGeom prst="rect">
            <a:avLst/>
          </a:prstGeom>
          <a:noFill/>
        </p:spPr>
        <p:txBody>
          <a:bodyPr wrap="square" rtlCol="0">
            <a:spAutoFit/>
          </a:bodyPr>
          <a:p>
            <a:r>
              <a:rPr kumimoji="1" lang="zh-CN" altLang="en-US" sz="2400" noProof="0">
                <a:ln>
                  <a:noFill/>
                </a:ln>
                <a:solidFill>
                  <a:srgbClr val="44546A"/>
                </a:solidFill>
                <a:effectLst/>
                <a:uLnTx/>
                <a:uFillTx/>
                <a:cs typeface="+mn-ea"/>
                <a:sym typeface="+mn-lt"/>
              </a:rPr>
              <a:t>互联网金融的未来趋势</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6" grpId="0"/>
      <p:bldP spid="7" grpId="0"/>
      <p:bldP spid="10" grpId="0"/>
      <p:bldP spid="12" grpId="0"/>
      <p:bldP spid="25" grpId="0"/>
      <p:bldP spid="26" grpId="0"/>
      <p:bldP spid="13" grpId="1"/>
      <p:bldP spid="14" grpId="1"/>
      <p:bldP spid="15" grpId="1"/>
      <p:bldP spid="16" grpId="1"/>
      <p:bldP spid="17" grpId="1"/>
      <p:bldP spid="18" grpId="1"/>
      <p:bldP spid="19" grpId="1"/>
      <p:bldP spid="20" grpId="1"/>
      <p:bldP spid="6" grpId="1"/>
      <p:bldP spid="7" grpId="1"/>
      <p:bldP spid="10" grpId="1"/>
      <p:bldP spid="12" grpId="1"/>
      <p:bldP spid="25" grpId="1"/>
      <p:bldP spid="26"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9260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金融电子化中的问题</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43" name="图片 4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44" name="组合 43" descr="7b0a202020202274657874626f78223a20227b5c2263617465676f72795f69645c223a31303530352c5c2269645c223a32303334313937327d220a7d0a"/>
          <p:cNvGrpSpPr/>
          <p:nvPr/>
        </p:nvGrpSpPr>
        <p:grpSpPr>
          <a:xfrm>
            <a:off x="1151890" y="1143000"/>
            <a:ext cx="9575165" cy="4966335"/>
            <a:chOff x="5370" y="3510"/>
            <a:chExt cx="8461" cy="3780"/>
          </a:xfrm>
        </p:grpSpPr>
        <p:grpSp>
          <p:nvGrpSpPr>
            <p:cNvPr id="45" name="组合 44"/>
            <p:cNvGrpSpPr/>
            <p:nvPr/>
          </p:nvGrpSpPr>
          <p:grpSpPr>
            <a:xfrm>
              <a:off x="5370" y="3510"/>
              <a:ext cx="8461" cy="3780"/>
              <a:chOff x="3409633" y="2228850"/>
              <a:chExt cx="5372731" cy="2400300"/>
            </a:xfrm>
          </p:grpSpPr>
          <p:sp>
            <p:nvSpPr>
              <p:cNvPr id="46" name="任意多边形: 形状 15"/>
              <p:cNvSpPr/>
              <p:nvPr/>
            </p:nvSpPr>
            <p:spPr>
              <a:xfrm rot="10800000">
                <a:off x="4056844" y="2228851"/>
                <a:ext cx="4725520" cy="1845944"/>
              </a:xfrm>
              <a:custGeom>
                <a:avLst/>
                <a:gdLst>
                  <a:gd name="connsiteX0" fmla="*/ 0 w 5040351"/>
                  <a:gd name="connsiteY0" fmla="*/ 0 h 2174488"/>
                  <a:gd name="connsiteX1" fmla="*/ 0 w 5040351"/>
                  <a:gd name="connsiteY1" fmla="*/ 2174488 h 2174488"/>
                  <a:gd name="connsiteX2" fmla="*/ 5040351 w 5040351"/>
                  <a:gd name="connsiteY2" fmla="*/ 2174488 h 2174488"/>
                </a:gdLst>
                <a:ahLst/>
                <a:cxnLst>
                  <a:cxn ang="0">
                    <a:pos x="connsiteX0" y="connsiteY0"/>
                  </a:cxn>
                  <a:cxn ang="0">
                    <a:pos x="connsiteX1" y="connsiteY1"/>
                  </a:cxn>
                  <a:cxn ang="0">
                    <a:pos x="connsiteX2" y="connsiteY2"/>
                  </a:cxn>
                </a:cxnLst>
                <a:rect l="l" t="t" r="r" b="b"/>
                <a:pathLst>
                  <a:path w="5040351" h="2174488">
                    <a:moveTo>
                      <a:pt x="0" y="0"/>
                    </a:moveTo>
                    <a:lnTo>
                      <a:pt x="0" y="2174488"/>
                    </a:lnTo>
                    <a:lnTo>
                      <a:pt x="5040351" y="2174488"/>
                    </a:lnTo>
                  </a:path>
                </a:pathLst>
              </a:custGeom>
              <a:noFill/>
              <a:ln w="25400">
                <a:solidFill>
                  <a:srgbClr val="4060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形状 16"/>
              <p:cNvSpPr/>
              <p:nvPr/>
            </p:nvSpPr>
            <p:spPr>
              <a:xfrm rot="10800000">
                <a:off x="4051752" y="2306405"/>
                <a:ext cx="4649103" cy="1775562"/>
              </a:xfrm>
              <a:custGeom>
                <a:avLst/>
                <a:gdLst>
                  <a:gd name="connsiteX0" fmla="*/ 0 w 5040351"/>
                  <a:gd name="connsiteY0" fmla="*/ 0 h 2174488"/>
                  <a:gd name="connsiteX1" fmla="*/ 0 w 5040351"/>
                  <a:gd name="connsiteY1" fmla="*/ 2174488 h 2174488"/>
                  <a:gd name="connsiteX2" fmla="*/ 5040351 w 5040351"/>
                  <a:gd name="connsiteY2" fmla="*/ 2174488 h 2174488"/>
                </a:gdLst>
                <a:ahLst/>
                <a:cxnLst>
                  <a:cxn ang="0">
                    <a:pos x="connsiteX0" y="connsiteY0"/>
                  </a:cxn>
                  <a:cxn ang="0">
                    <a:pos x="connsiteX1" y="connsiteY1"/>
                  </a:cxn>
                  <a:cxn ang="0">
                    <a:pos x="connsiteX2" y="connsiteY2"/>
                  </a:cxn>
                </a:cxnLst>
                <a:rect l="l" t="t" r="r" b="b"/>
                <a:pathLst>
                  <a:path w="5040351" h="2174488">
                    <a:moveTo>
                      <a:pt x="0" y="0"/>
                    </a:moveTo>
                    <a:lnTo>
                      <a:pt x="0" y="2174488"/>
                    </a:lnTo>
                    <a:lnTo>
                      <a:pt x="5040351" y="2174488"/>
                    </a:lnTo>
                  </a:path>
                </a:pathLst>
              </a:custGeom>
              <a:noFill/>
              <a:ln w="12700">
                <a:solidFill>
                  <a:srgbClr val="4060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形状 18"/>
              <p:cNvSpPr/>
              <p:nvPr/>
            </p:nvSpPr>
            <p:spPr>
              <a:xfrm>
                <a:off x="3409634" y="2790661"/>
                <a:ext cx="4725520" cy="1838489"/>
              </a:xfrm>
              <a:custGeom>
                <a:avLst/>
                <a:gdLst>
                  <a:gd name="connsiteX0" fmla="*/ 0 w 5040351"/>
                  <a:gd name="connsiteY0" fmla="*/ 0 h 2174488"/>
                  <a:gd name="connsiteX1" fmla="*/ 0 w 5040351"/>
                  <a:gd name="connsiteY1" fmla="*/ 2174488 h 2174488"/>
                  <a:gd name="connsiteX2" fmla="*/ 5040351 w 5040351"/>
                  <a:gd name="connsiteY2" fmla="*/ 2174488 h 2174488"/>
                </a:gdLst>
                <a:ahLst/>
                <a:cxnLst>
                  <a:cxn ang="0">
                    <a:pos x="connsiteX0" y="connsiteY0"/>
                  </a:cxn>
                  <a:cxn ang="0">
                    <a:pos x="connsiteX1" y="connsiteY1"/>
                  </a:cxn>
                  <a:cxn ang="0">
                    <a:pos x="connsiteX2" y="connsiteY2"/>
                  </a:cxn>
                </a:cxnLst>
                <a:rect l="l" t="t" r="r" b="b"/>
                <a:pathLst>
                  <a:path w="5040351" h="2174488">
                    <a:moveTo>
                      <a:pt x="0" y="0"/>
                    </a:moveTo>
                    <a:lnTo>
                      <a:pt x="0" y="2174488"/>
                    </a:lnTo>
                    <a:lnTo>
                      <a:pt x="5040351" y="2174488"/>
                    </a:lnTo>
                  </a:path>
                </a:pathLst>
              </a:custGeom>
              <a:noFill/>
              <a:ln w="25400">
                <a:solidFill>
                  <a:srgbClr val="4060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任意多边形: 形状 19"/>
              <p:cNvSpPr/>
              <p:nvPr/>
            </p:nvSpPr>
            <p:spPr>
              <a:xfrm>
                <a:off x="3491141" y="2790661"/>
                <a:ext cx="4644013" cy="1760936"/>
              </a:xfrm>
              <a:custGeom>
                <a:avLst/>
                <a:gdLst>
                  <a:gd name="connsiteX0" fmla="*/ 0 w 5040351"/>
                  <a:gd name="connsiteY0" fmla="*/ 0 h 2174488"/>
                  <a:gd name="connsiteX1" fmla="*/ 0 w 5040351"/>
                  <a:gd name="connsiteY1" fmla="*/ 2174488 h 2174488"/>
                  <a:gd name="connsiteX2" fmla="*/ 5040351 w 5040351"/>
                  <a:gd name="connsiteY2" fmla="*/ 2174488 h 2174488"/>
                </a:gdLst>
                <a:ahLst/>
                <a:cxnLst>
                  <a:cxn ang="0">
                    <a:pos x="connsiteX0" y="connsiteY0"/>
                  </a:cxn>
                  <a:cxn ang="0">
                    <a:pos x="connsiteX1" y="connsiteY1"/>
                  </a:cxn>
                  <a:cxn ang="0">
                    <a:pos x="connsiteX2" y="connsiteY2"/>
                  </a:cxn>
                </a:cxnLst>
                <a:rect l="l" t="t" r="r" b="b"/>
                <a:pathLst>
                  <a:path w="5040351" h="2174488">
                    <a:moveTo>
                      <a:pt x="0" y="0"/>
                    </a:moveTo>
                    <a:lnTo>
                      <a:pt x="0" y="2174488"/>
                    </a:lnTo>
                    <a:lnTo>
                      <a:pt x="5040351" y="2174488"/>
                    </a:lnTo>
                  </a:path>
                </a:pathLst>
              </a:custGeom>
              <a:noFill/>
              <a:ln w="12700">
                <a:solidFill>
                  <a:srgbClr val="4060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PA-3ee89bbeadfa4af0abb1890bbf32adbd-0"/>
              <p:cNvSpPr txBox="1"/>
              <p:nvPr/>
            </p:nvSpPr>
            <p:spPr>
              <a:xfrm>
                <a:off x="3409633" y="2228850"/>
                <a:ext cx="483417" cy="369835"/>
              </a:xfrm>
              <a:custGeom>
                <a:avLst/>
                <a:gdLst/>
                <a:ahLst/>
                <a:cxnLst/>
                <a:rect l="l" t="t" r="r" b="b"/>
                <a:pathLst>
                  <a:path w="1532788" h="1172509">
                    <a:moveTo>
                      <a:pt x="1532788" y="0"/>
                    </a:moveTo>
                    <a:lnTo>
                      <a:pt x="1532788" y="253916"/>
                    </a:lnTo>
                    <a:cubicBezTo>
                      <a:pt x="1438654" y="289620"/>
                      <a:pt x="1366835" y="338737"/>
                      <a:pt x="1317331" y="401265"/>
                    </a:cubicBezTo>
                    <a:cubicBezTo>
                      <a:pt x="1272245" y="458875"/>
                      <a:pt x="1249702" y="510997"/>
                      <a:pt x="1249702" y="557631"/>
                    </a:cubicBezTo>
                    <a:lnTo>
                      <a:pt x="1524181" y="557631"/>
                    </a:lnTo>
                    <a:lnTo>
                      <a:pt x="1524181" y="1172509"/>
                    </a:lnTo>
                    <a:lnTo>
                      <a:pt x="904931" y="1172509"/>
                    </a:lnTo>
                    <a:lnTo>
                      <a:pt x="904931" y="614125"/>
                    </a:lnTo>
                    <a:cubicBezTo>
                      <a:pt x="907982" y="463793"/>
                      <a:pt x="973471" y="329127"/>
                      <a:pt x="1101397" y="210128"/>
                    </a:cubicBezTo>
                    <a:cubicBezTo>
                      <a:pt x="1198127" y="113125"/>
                      <a:pt x="1341924" y="43082"/>
                      <a:pt x="1532788" y="0"/>
                    </a:cubicBezTo>
                    <a:close/>
                    <a:moveTo>
                      <a:pt x="623554" y="0"/>
                    </a:moveTo>
                    <a:lnTo>
                      <a:pt x="623554" y="253916"/>
                    </a:lnTo>
                    <a:cubicBezTo>
                      <a:pt x="529966" y="289392"/>
                      <a:pt x="460857" y="336869"/>
                      <a:pt x="416226" y="396347"/>
                    </a:cubicBezTo>
                    <a:cubicBezTo>
                      <a:pt x="368590" y="457235"/>
                      <a:pt x="344772" y="510997"/>
                      <a:pt x="344772" y="557631"/>
                    </a:cubicBezTo>
                    <a:lnTo>
                      <a:pt x="614946" y="557631"/>
                    </a:lnTo>
                    <a:lnTo>
                      <a:pt x="614946" y="1172509"/>
                    </a:lnTo>
                    <a:lnTo>
                      <a:pt x="0" y="1172509"/>
                    </a:lnTo>
                    <a:lnTo>
                      <a:pt x="0" y="614125"/>
                    </a:lnTo>
                    <a:cubicBezTo>
                      <a:pt x="3052" y="463793"/>
                      <a:pt x="60275" y="334478"/>
                      <a:pt x="171669" y="226181"/>
                    </a:cubicBezTo>
                    <a:cubicBezTo>
                      <a:pt x="282471" y="118385"/>
                      <a:pt x="433099" y="42991"/>
                      <a:pt x="623554" y="0"/>
                    </a:cubicBezTo>
                    <a:close/>
                  </a:path>
                </a:pathLst>
              </a:custGeom>
              <a:solidFill>
                <a:srgbClr val="406090"/>
              </a:solidFill>
              <a:ln>
                <a:noFill/>
              </a:ln>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4400" b="1" dirty="0">
                  <a:solidFill>
                    <a:srgbClr val="FF5A33"/>
                  </a:solidFill>
                  <a:latin typeface="汉仪旗黑Y2-35简" panose="00020600040101010101" charset="-122"/>
                  <a:ea typeface="汉仪旗黑Y2-35简" panose="00020600040101010101" charset="-122"/>
                </a:endParaRPr>
              </a:p>
            </p:txBody>
          </p:sp>
          <p:sp>
            <p:nvSpPr>
              <p:cNvPr id="51" name="PA-3ee89bbeadfa4af0abb1890bbf32adbd-0"/>
              <p:cNvSpPr txBox="1"/>
              <p:nvPr/>
            </p:nvSpPr>
            <p:spPr>
              <a:xfrm rot="10800000">
                <a:off x="8298947" y="4259314"/>
                <a:ext cx="483417" cy="369835"/>
              </a:xfrm>
              <a:custGeom>
                <a:avLst/>
                <a:gdLst/>
                <a:ahLst/>
                <a:cxnLst/>
                <a:rect l="l" t="t" r="r" b="b"/>
                <a:pathLst>
                  <a:path w="1532788" h="1172509">
                    <a:moveTo>
                      <a:pt x="1532788" y="0"/>
                    </a:moveTo>
                    <a:lnTo>
                      <a:pt x="1532788" y="253916"/>
                    </a:lnTo>
                    <a:cubicBezTo>
                      <a:pt x="1438654" y="289620"/>
                      <a:pt x="1366835" y="338737"/>
                      <a:pt x="1317331" y="401265"/>
                    </a:cubicBezTo>
                    <a:cubicBezTo>
                      <a:pt x="1272245" y="458875"/>
                      <a:pt x="1249702" y="510997"/>
                      <a:pt x="1249702" y="557631"/>
                    </a:cubicBezTo>
                    <a:lnTo>
                      <a:pt x="1524181" y="557631"/>
                    </a:lnTo>
                    <a:lnTo>
                      <a:pt x="1524181" y="1172509"/>
                    </a:lnTo>
                    <a:lnTo>
                      <a:pt x="904931" y="1172509"/>
                    </a:lnTo>
                    <a:lnTo>
                      <a:pt x="904931" y="614125"/>
                    </a:lnTo>
                    <a:cubicBezTo>
                      <a:pt x="907982" y="463793"/>
                      <a:pt x="973471" y="329127"/>
                      <a:pt x="1101397" y="210128"/>
                    </a:cubicBezTo>
                    <a:cubicBezTo>
                      <a:pt x="1198127" y="113125"/>
                      <a:pt x="1341924" y="43082"/>
                      <a:pt x="1532788" y="0"/>
                    </a:cubicBezTo>
                    <a:close/>
                    <a:moveTo>
                      <a:pt x="623554" y="0"/>
                    </a:moveTo>
                    <a:lnTo>
                      <a:pt x="623554" y="253916"/>
                    </a:lnTo>
                    <a:cubicBezTo>
                      <a:pt x="529966" y="289392"/>
                      <a:pt x="460857" y="336869"/>
                      <a:pt x="416226" y="396347"/>
                    </a:cubicBezTo>
                    <a:cubicBezTo>
                      <a:pt x="368590" y="457235"/>
                      <a:pt x="344772" y="510997"/>
                      <a:pt x="344772" y="557631"/>
                    </a:cubicBezTo>
                    <a:lnTo>
                      <a:pt x="614946" y="557631"/>
                    </a:lnTo>
                    <a:lnTo>
                      <a:pt x="614946" y="1172509"/>
                    </a:lnTo>
                    <a:lnTo>
                      <a:pt x="0" y="1172509"/>
                    </a:lnTo>
                    <a:lnTo>
                      <a:pt x="0" y="614125"/>
                    </a:lnTo>
                    <a:cubicBezTo>
                      <a:pt x="3052" y="463793"/>
                      <a:pt x="60275" y="334478"/>
                      <a:pt x="171669" y="226181"/>
                    </a:cubicBezTo>
                    <a:cubicBezTo>
                      <a:pt x="282471" y="118385"/>
                      <a:pt x="433099" y="42991"/>
                      <a:pt x="623554" y="0"/>
                    </a:cubicBezTo>
                    <a:close/>
                  </a:path>
                </a:pathLst>
              </a:custGeom>
              <a:solidFill>
                <a:srgbClr val="406090"/>
              </a:solidFill>
              <a:ln>
                <a:noFill/>
              </a:ln>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4400" b="1" dirty="0">
                  <a:solidFill>
                    <a:srgbClr val="FF5A33"/>
                  </a:solidFill>
                  <a:latin typeface="汉仪旗黑Y2-35简" panose="00020600040101010101" charset="-122"/>
                  <a:ea typeface="汉仪旗黑Y2-35简" panose="00020600040101010101" charset="-122"/>
                </a:endParaRPr>
              </a:p>
            </p:txBody>
          </p:sp>
        </p:grpSp>
        <p:sp>
          <p:nvSpPr>
            <p:cNvPr id="52" name="文本框 51"/>
            <p:cNvSpPr txBox="1"/>
            <p:nvPr/>
          </p:nvSpPr>
          <p:spPr>
            <a:xfrm>
              <a:off x="6238" y="4406"/>
              <a:ext cx="6723" cy="2037"/>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latin typeface="汉仪雅酷黑 65W" panose="020B0604020202020204" charset="-122"/>
                  <a:ea typeface="汉仪雅酷黑 65W" panose="020B0604020202020204" charset="-122"/>
                  <a:cs typeface="汉仪雅酷黑 65W" panose="020B0604020202020204" charset="-122"/>
                  <a:sym typeface="+mn-ea"/>
                </a:rPr>
                <a:t>举例来说，每天数以亿计的交易在银行之间发生，若想要在其中找到在洗黑钱的交易是十分困难的；在证券市场，每天可能有上万亿的交易，要抓出其中的内幕交易，背后的系统需要相当庞大；或者一些欺诈短信，以及钓鱼软件、钓鱼网站等，金融系统应该帮助用户分辨出来进而警示他们。这一系列的问题，事实上有大量的技术难题需要攻克。</a:t>
              </a:r>
              <a:endParaRPr lang="zh-CN" altLang="en-US" sz="2400" dirty="0">
                <a:latin typeface="汉仪雅酷黑 65W" panose="020B0604020202020204" charset="-122"/>
                <a:ea typeface="汉仪雅酷黑 65W" panose="020B0604020202020204" charset="-122"/>
                <a:cs typeface="汉仪雅酷黑 65W" panose="020B0604020202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advTm="3000">
        <p:comb/>
      </p:transition>
    </mc:Choice>
    <mc:Fallback>
      <p:transition spd="slow" advTm="3000">
        <p:comb/>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六</a:t>
            </a:r>
            <a:r>
              <a:rPr kumimoji="1" lang="zh-CN" altLang="en-US" sz="2800" b="0" i="0" u="none" strike="noStrike" kern="1200" cap="none" spc="0" normalizeH="0" baseline="0" noProof="0" dirty="0">
                <a:ln>
                  <a:noFill/>
                </a:ln>
                <a:solidFill>
                  <a:srgbClr val="44546A"/>
                </a:solidFill>
                <a:effectLst/>
                <a:uLnTx/>
                <a:uFillTx/>
                <a:cs typeface="+mn-ea"/>
                <a:sym typeface="+mn-lt"/>
              </a:rPr>
              <a:t>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718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06</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1813693" y="3673493"/>
            <a:ext cx="85648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互联网金融面临的挑战</a:t>
            </a:r>
            <a:endParaRPr kumimoji="1" lang="zh-CN" altLang="en-US" sz="6600" dirty="0">
              <a:solidFill>
                <a:srgbClr val="44546A"/>
              </a:solidFill>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230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互联网金融面临的挑战</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sp>
        <p:nvSpPr>
          <p:cNvPr id="3" name="圆角矩形 2"/>
          <p:cNvSpPr/>
          <p:nvPr/>
        </p:nvSpPr>
        <p:spPr>
          <a:xfrm>
            <a:off x="1552372"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1304925" y="1674495"/>
            <a:ext cx="2950210" cy="4792345"/>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p:cNvSpPr txBox="1"/>
          <p:nvPr/>
        </p:nvSpPr>
        <p:spPr>
          <a:xfrm>
            <a:off x="1772157" y="2342730"/>
            <a:ext cx="180848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200" b="0" i="0" u="none" strike="noStrike" kern="1200" cap="none" spc="0" normalizeH="0" baseline="0" noProof="0" dirty="0">
                <a:ln>
                  <a:noFill/>
                </a:ln>
                <a:solidFill>
                  <a:prstClr val="white"/>
                </a:solidFill>
                <a:effectLst/>
                <a:uLnTx/>
                <a:uFillTx/>
                <a:cs typeface="+mn-ea"/>
                <a:sym typeface="+mn-lt"/>
              </a:rPr>
              <a:t>安全问题</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13" name="圆角矩形 12"/>
          <p:cNvSpPr/>
          <p:nvPr/>
        </p:nvSpPr>
        <p:spPr>
          <a:xfrm>
            <a:off x="5029463"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圆角矩形 13"/>
          <p:cNvSpPr/>
          <p:nvPr/>
        </p:nvSpPr>
        <p:spPr>
          <a:xfrm>
            <a:off x="4782185" y="1674495"/>
            <a:ext cx="2928620" cy="4792345"/>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p:cNvSpPr txBox="1"/>
          <p:nvPr/>
        </p:nvSpPr>
        <p:spPr>
          <a:xfrm>
            <a:off x="5249248" y="2342730"/>
            <a:ext cx="180848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200" b="0" i="0" u="none" strike="noStrike" kern="1200" cap="none" spc="0" normalizeH="0" baseline="0" noProof="0" dirty="0">
                <a:ln>
                  <a:noFill/>
                </a:ln>
                <a:solidFill>
                  <a:prstClr val="white"/>
                </a:solidFill>
                <a:effectLst/>
                <a:uLnTx/>
                <a:uFillTx/>
                <a:cs typeface="+mn-ea"/>
                <a:sym typeface="+mn-lt"/>
              </a:rPr>
              <a:t>监管挑战</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23" name="圆角矩形 22"/>
          <p:cNvSpPr/>
          <p:nvPr/>
        </p:nvSpPr>
        <p:spPr>
          <a:xfrm>
            <a:off x="8483211" y="2153241"/>
            <a:ext cx="2465797" cy="1148779"/>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圆角矩形 23"/>
          <p:cNvSpPr/>
          <p:nvPr/>
        </p:nvSpPr>
        <p:spPr>
          <a:xfrm>
            <a:off x="8235950" y="1674495"/>
            <a:ext cx="2960370" cy="4792980"/>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文本框 24"/>
          <p:cNvSpPr txBox="1"/>
          <p:nvPr/>
        </p:nvSpPr>
        <p:spPr>
          <a:xfrm>
            <a:off x="8702996" y="2342730"/>
            <a:ext cx="180848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200" b="0" i="0" u="none" strike="noStrike" kern="1200" cap="none" spc="0" normalizeH="0" baseline="0" noProof="0" dirty="0">
                <a:ln>
                  <a:noFill/>
                </a:ln>
                <a:solidFill>
                  <a:prstClr val="white"/>
                </a:solidFill>
                <a:effectLst/>
                <a:uLnTx/>
                <a:uFillTx/>
                <a:cs typeface="+mn-ea"/>
                <a:sym typeface="+mn-lt"/>
              </a:rPr>
              <a:t>信用风险</a:t>
            </a:r>
            <a:endParaRPr kumimoji="1" lang="zh-CN" altLang="en-US" sz="3200" b="0" i="0" u="none" strike="noStrike" kern="1200" cap="none" spc="0" normalizeH="0" baseline="0" noProof="0" dirty="0">
              <a:ln>
                <a:noFill/>
              </a:ln>
              <a:solidFill>
                <a:prstClr val="white"/>
              </a:solidFill>
              <a:effectLst/>
              <a:uLnTx/>
              <a:uFillTx/>
              <a:cs typeface="+mn-ea"/>
              <a:sym typeface="+mn-lt"/>
            </a:endParaRPr>
          </a:p>
        </p:txBody>
      </p:sp>
      <p:pic>
        <p:nvPicPr>
          <p:cNvPr id="33" name="图片 3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4" name="文本框 33"/>
          <p:cNvSpPr txBox="1"/>
          <p:nvPr/>
        </p:nvSpPr>
        <p:spPr>
          <a:xfrm>
            <a:off x="1350010" y="3661410"/>
            <a:ext cx="2855595" cy="1557020"/>
          </a:xfrm>
          <a:prstGeom prst="rect">
            <a:avLst/>
          </a:prstGeom>
          <a:noFill/>
        </p:spPr>
        <p:txBody>
          <a:bodyPr wrap="square" rtlCol="0">
            <a:noAutofit/>
          </a:bodyPr>
          <a:p>
            <a:r>
              <a:rPr lang="en-US" altLang="zh-CN"/>
              <a:t>    </a:t>
            </a:r>
            <a:r>
              <a:rPr lang="zh-CN" altLang="en-US"/>
              <a:t>在网络银行中，钱变成了屏幕上的几个数字，每笔资金的流动都只以信息流的形式传递，这在一定程度上让很多不法分子有了可乘之机。</a:t>
            </a:r>
            <a:endParaRPr lang="zh-CN" altLang="en-US"/>
          </a:p>
        </p:txBody>
      </p:sp>
      <p:sp>
        <p:nvSpPr>
          <p:cNvPr id="35" name="文本框 34"/>
          <p:cNvSpPr txBox="1"/>
          <p:nvPr/>
        </p:nvSpPr>
        <p:spPr>
          <a:xfrm>
            <a:off x="5011420" y="3509645"/>
            <a:ext cx="2479040" cy="2584450"/>
          </a:xfrm>
          <a:prstGeom prst="rect">
            <a:avLst/>
          </a:prstGeom>
          <a:noFill/>
        </p:spPr>
        <p:txBody>
          <a:bodyPr wrap="square" rtlCol="0">
            <a:spAutoFit/>
          </a:bodyPr>
          <a:p>
            <a:r>
              <a:rPr lang="en-US" altLang="zh-CN"/>
              <a:t>   </a:t>
            </a:r>
            <a:r>
              <a:rPr lang="zh-CN" altLang="en-US"/>
              <a:t>无论是在传统金融还是在互联网金融之中，都存在洗黑钱、非法交易、内幕交易等违法行为，如何准确识别这些风险是一个棘手的问题，尤其是在信息的产生和流通更加快速便捷的互联网金融领域。</a:t>
            </a:r>
            <a:endParaRPr lang="zh-CN" altLang="en-US"/>
          </a:p>
        </p:txBody>
      </p:sp>
      <p:sp>
        <p:nvSpPr>
          <p:cNvPr id="36" name="文本框 35"/>
          <p:cNvSpPr txBox="1"/>
          <p:nvPr/>
        </p:nvSpPr>
        <p:spPr>
          <a:xfrm>
            <a:off x="8564880" y="3509645"/>
            <a:ext cx="2302510" cy="2861310"/>
          </a:xfrm>
          <a:prstGeom prst="rect">
            <a:avLst/>
          </a:prstGeom>
          <a:noFill/>
        </p:spPr>
        <p:txBody>
          <a:bodyPr wrap="square" rtlCol="0">
            <a:spAutoFit/>
          </a:bodyPr>
          <a:p>
            <a:r>
              <a:rPr lang="en-US" altLang="zh-CN"/>
              <a:t>   </a:t>
            </a:r>
            <a:r>
              <a:rPr lang="zh-CN" altLang="en-US"/>
              <a:t>信用问题与我们的生活息息相关，申请信用卡、贷款买房、贷款买车都牵涉信用的问题。随着互联网金融的发展，大量用户的行为产生在支付宝等非银行机构，此时征信系统的监控效果被大大减弱。</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accel="5000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500" fill="hold">
                                          <p:stCondLst>
                                            <p:cond delay="0"/>
                                          </p:stCondLst>
                                        </p:cTn>
                                        <p:tgtEl>
                                          <p:spTgt spid="3"/>
                                        </p:tgtEl>
                                      </p:cBhvr>
                                      <p:from x="0" y="0"/>
                                      <p:to x="100000" y="100000"/>
                                    </p:animScale>
                                    <p:anim to="" calcmode="lin" valueType="num">
                                      <p:cBhvr>
                                        <p:cTn id="8" dur="500" fill="hold">
                                          <p:stCondLst>
                                            <p:cond delay="0"/>
                                          </p:stCondLst>
                                        </p:cTn>
                                        <p:tgtEl>
                                          <p:spTgt spid="3"/>
                                        </p:tgtEl>
                                        <p:attrNameLst>
                                          <p:attrName>ppt_y</p:attrName>
                                        </p:attrNameLst>
                                      </p:cBhvr>
                                      <p:tavLst>
                                        <p:tav tm="0">
                                          <p:val>
                                            <p:strVal val="#ppt_y-0.5"/>
                                          </p:val>
                                        </p:tav>
                                        <p:tav tm="100000">
                                          <p:val>
                                            <p:fltVal val="0.593611"/>
                                          </p:val>
                                        </p:tav>
                                      </p:tavLst>
                                    </p:anim>
                                    <p:animEffect filter="fade">
                                      <p:cBhvr>
                                        <p:cTn id="9" dur="500">
                                          <p:stCondLst>
                                            <p:cond delay="0"/>
                                          </p:stCondLst>
                                        </p:cTn>
                                        <p:tgtEl>
                                          <p:spTgt spid="3"/>
                                        </p:tgtEl>
                                      </p:cBhvr>
                                    </p:animEffect>
                                    <p:anim to="" calcmode="lin" valueType="num">
                                      <p:cBhvr>
                                        <p:cTn id="10" dur="500" fill="hold">
                                          <p:stCondLst>
                                            <p:cond delay="0"/>
                                          </p:stCondLst>
                                        </p:cTn>
                                        <p:tgtEl>
                                          <p:spTgt spid="3"/>
                                        </p:tgtEl>
                                        <p:attrNameLst>
                                          <p:attrName>ppt_x</p:attrName>
                                        </p:attrNameLst>
                                      </p:cBhvr>
                                      <p:tavLst>
                                        <p:tav tm="0">
                                          <p:val>
                                            <p:fltVal val="0.578"/>
                                          </p:val>
                                        </p:tav>
                                        <p:tav tm="100000">
                                          <p:val>
                                            <p:fltVal val="0.512682"/>
                                          </p:val>
                                        </p:tav>
                                      </p:tavLst>
                                    </p:anim>
                                  </p:childTnLst>
                                </p:cTn>
                              </p:par>
                            </p:childTnLst>
                          </p:cTn>
                        </p:par>
                      </p:childTnLst>
                    </p:cTn>
                  </p:par>
                  <p:par>
                    <p:cTn id="11" fill="hold">
                      <p:stCondLst>
                        <p:cond delay="indefinite"/>
                      </p:stCondLst>
                      <p:childTnLst>
                        <p:par>
                          <p:cTn id="12" fill="hold">
                            <p:stCondLst>
                              <p:cond delay="0"/>
                            </p:stCondLst>
                            <p:childTnLst>
                              <p:par>
                                <p:cTn id="13" presetID="0" presetClass="entr" presetSubtype="0" accel="50000" fill="hold" grpId="1" nodeType="clickEffect">
                                  <p:stCondLst>
                                    <p:cond delay="0"/>
                                  </p:stCondLst>
                                  <p:childTnLst>
                                    <p:set>
                                      <p:cBhvr>
                                        <p:cTn id="14" dur="1" fill="hold">
                                          <p:stCondLst>
                                            <p:cond delay="0"/>
                                          </p:stCondLst>
                                        </p:cTn>
                                        <p:tgtEl>
                                          <p:spTgt spid="4"/>
                                        </p:tgtEl>
                                        <p:attrNameLst>
                                          <p:attrName>style.visibility</p:attrName>
                                        </p:attrNameLst>
                                      </p:cBhvr>
                                      <p:to>
                                        <p:strVal val="visible"/>
                                      </p:to>
                                    </p:set>
                                    <p:animScale>
                                      <p:cBhvr>
                                        <p:cTn id="15" dur="500" fill="hold">
                                          <p:stCondLst>
                                            <p:cond delay="0"/>
                                          </p:stCondLst>
                                        </p:cTn>
                                        <p:tgtEl>
                                          <p:spTgt spid="4"/>
                                        </p:tgtEl>
                                      </p:cBhvr>
                                      <p:from x="0" y="0"/>
                                      <p:to x="100000" y="100000"/>
                                    </p:animScale>
                                    <p:anim to="" calcmode="lin" valueType="num">
                                      <p:cBhvr>
                                        <p:cTn id="16" dur="500" fill="hold">
                                          <p:stCondLst>
                                            <p:cond delay="0"/>
                                          </p:stCondLst>
                                        </p:cTn>
                                        <p:tgtEl>
                                          <p:spTgt spid="4"/>
                                        </p:tgtEl>
                                        <p:attrNameLst>
                                          <p:attrName>ppt_y</p:attrName>
                                        </p:attrNameLst>
                                      </p:cBhvr>
                                      <p:tavLst>
                                        <p:tav tm="0">
                                          <p:val>
                                            <p:strVal val="#ppt_y-0.5"/>
                                          </p:val>
                                        </p:tav>
                                        <p:tav tm="100000">
                                          <p:val>
                                            <p:fltVal val="0.593611"/>
                                          </p:val>
                                        </p:tav>
                                      </p:tavLst>
                                    </p:anim>
                                    <p:animEffect filter="fade">
                                      <p:cBhvr>
                                        <p:cTn id="17" dur="500">
                                          <p:stCondLst>
                                            <p:cond delay="0"/>
                                          </p:stCondLst>
                                        </p:cTn>
                                        <p:tgtEl>
                                          <p:spTgt spid="4"/>
                                        </p:tgtEl>
                                      </p:cBhvr>
                                    </p:animEffect>
                                    <p:anim to="" calcmode="lin" valueType="num">
                                      <p:cBhvr>
                                        <p:cTn id="18" dur="500" fill="hold">
                                          <p:stCondLst>
                                            <p:cond delay="0"/>
                                          </p:stCondLst>
                                        </p:cTn>
                                        <p:tgtEl>
                                          <p:spTgt spid="4"/>
                                        </p:tgtEl>
                                        <p:attrNameLst>
                                          <p:attrName>ppt_x</p:attrName>
                                        </p:attrNameLst>
                                      </p:cBhvr>
                                      <p:tavLst>
                                        <p:tav tm="0">
                                          <p:val>
                                            <p:fltVal val="0.578"/>
                                          </p:val>
                                        </p:tav>
                                        <p:tav tm="100000">
                                          <p:val>
                                            <p:fltVal val="0.512682"/>
                                          </p:val>
                                        </p:tav>
                                      </p:tavLst>
                                    </p:anim>
                                  </p:childTnLst>
                                </p:cTn>
                              </p:par>
                              <p:par>
                                <p:cTn id="19" presetID="35" presetClass="path" presetSubtype="0" accel="50000" decel="50000" fill="hold" grpId="2" nodeType="withEffect">
                                  <p:stCondLst>
                                    <p:cond delay="0"/>
                                  </p:stCondLst>
                                  <p:childTnLst>
                                    <p:anim calcmode="lin" valueType="num">
                                      <p:cBhvr additive="base">
                                        <p:cTn id="20" dur="500" fill="hold">
                                          <p:stCondLst>
                                            <p:cond delay="0"/>
                                          </p:stCondLst>
                                        </p:cTn>
                                        <p:tgtEl>
                                          <p:spTgt spid="3"/>
                                        </p:tgtEl>
                                        <p:attrNameLst>
                                          <p:attrName>ppt_x</p:attrName>
                                        </p:attrNameLst>
                                      </p:cBhvr>
                                      <p:tavLst>
                                        <p:tav tm="0">
                                          <p:val>
                                            <p:strVal val="ppt_x"/>
                                          </p:val>
                                        </p:tav>
                                        <p:tav tm="100000">
                                          <p:val>
                                            <p:fltVal val="0.513112"/>
                                          </p:val>
                                        </p:tav>
                                      </p:tavLst>
                                    </p:anim>
                                    <p:anim calcmode="lin" valueType="num">
                                      <p:cBhvr additive="base">
                                        <p:cTn id="21" dur="500" fill="hold">
                                          <p:stCondLst>
                                            <p:cond delay="0"/>
                                          </p:stCondLst>
                                        </p:cTn>
                                        <p:tgtEl>
                                          <p:spTgt spid="3"/>
                                        </p:tgtEl>
                                        <p:attrNameLst>
                                          <p:attrName>ppt_y</p:attrName>
                                        </p:attrNameLst>
                                      </p:cBhvr>
                                      <p:tavLst>
                                        <p:tav tm="0">
                                          <p:val>
                                            <p:strVal val="ppt_y"/>
                                          </p:val>
                                        </p:tav>
                                        <p:tav tm="100000">
                                          <p:val>
                                            <p:fltVal val="0.397776"/>
                                          </p:val>
                                        </p:tav>
                                      </p:tavLst>
                                    </p:anim>
                                    <p:anim calcmode="lin" valueType="num">
                                      <p:cBhvr additive="base">
                                        <p:cTn id="22"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3"/>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0" presetClass="entr" presetSubtype="0" accel="50000" fill="hold" grpId="1" nodeType="clickEffect">
                                  <p:stCondLst>
                                    <p:cond delay="0"/>
                                  </p:stCondLst>
                                  <p:childTnLst>
                                    <p:set>
                                      <p:cBhvr>
                                        <p:cTn id="27" dur="1" fill="hold">
                                          <p:stCondLst>
                                            <p:cond delay="0"/>
                                          </p:stCondLst>
                                        </p:cTn>
                                        <p:tgtEl>
                                          <p:spTgt spid="5"/>
                                        </p:tgtEl>
                                        <p:attrNameLst>
                                          <p:attrName>style.visibility</p:attrName>
                                        </p:attrNameLst>
                                      </p:cBhvr>
                                      <p:to>
                                        <p:strVal val="visible"/>
                                      </p:to>
                                    </p:set>
                                    <p:animScale>
                                      <p:cBhvr>
                                        <p:cTn id="28" dur="500" fill="hold">
                                          <p:stCondLst>
                                            <p:cond delay="0"/>
                                          </p:stCondLst>
                                        </p:cTn>
                                        <p:tgtEl>
                                          <p:spTgt spid="5"/>
                                        </p:tgtEl>
                                      </p:cBhvr>
                                      <p:from x="0" y="0"/>
                                      <p:to x="100000" y="100000"/>
                                    </p:animScale>
                                    <p:anim to="" calcmode="lin" valueType="num">
                                      <p:cBhvr>
                                        <p:cTn id="29" dur="500" fill="hold">
                                          <p:stCondLst>
                                            <p:cond delay="0"/>
                                          </p:stCondLst>
                                        </p:cTn>
                                        <p:tgtEl>
                                          <p:spTgt spid="5"/>
                                        </p:tgtEl>
                                        <p:attrNameLst>
                                          <p:attrName>ppt_y</p:attrName>
                                        </p:attrNameLst>
                                      </p:cBhvr>
                                      <p:tavLst>
                                        <p:tav tm="0">
                                          <p:val>
                                            <p:strVal val="#ppt_y-0.5"/>
                                          </p:val>
                                        </p:tav>
                                        <p:tav tm="100000">
                                          <p:val>
                                            <p:fltVal val="0.384198"/>
                                          </p:val>
                                        </p:tav>
                                      </p:tavLst>
                                    </p:anim>
                                    <p:animEffect filter="fade">
                                      <p:cBhvr>
                                        <p:cTn id="30" dur="500">
                                          <p:stCondLst>
                                            <p:cond delay="0"/>
                                          </p:stCondLst>
                                        </p:cTn>
                                        <p:tgtEl>
                                          <p:spTgt spid="5"/>
                                        </p:tgtEl>
                                      </p:cBhvr>
                                    </p:animEffect>
                                    <p:anim to="" calcmode="lin" valueType="num">
                                      <p:cBhvr>
                                        <p:cTn id="31" dur="500" fill="hold">
                                          <p:stCondLst>
                                            <p:cond delay="0"/>
                                          </p:stCondLst>
                                        </p:cTn>
                                        <p:tgtEl>
                                          <p:spTgt spid="5"/>
                                        </p:tgtEl>
                                        <p:attrNameLst>
                                          <p:attrName>ppt_x</p:attrName>
                                        </p:attrNameLst>
                                      </p:cBhvr>
                                      <p:tavLst>
                                        <p:tav tm="0">
                                          <p:val>
                                            <p:fltVal val="0.578"/>
                                          </p:val>
                                        </p:tav>
                                        <p:tav tm="100000">
                                          <p:val>
                                            <p:fltVal val="0.504182"/>
                                          </p:val>
                                        </p:tav>
                                      </p:tavLst>
                                    </p:anim>
                                  </p:childTnLst>
                                </p:cTn>
                              </p:par>
                              <p:par>
                                <p:cTn id="32" presetID="35" presetClass="path" presetSubtype="0" accel="50000" decel="50000" fill="hold" grpId="3" nodeType="withEffect">
                                  <p:stCondLst>
                                    <p:cond delay="0"/>
                                  </p:stCondLst>
                                  <p:childTnLst>
                                    <p:anim calcmode="lin" valueType="num">
                                      <p:cBhvr additive="base">
                                        <p:cTn id="33" dur="500" fill="hold">
                                          <p:stCondLst>
                                            <p:cond delay="0"/>
                                          </p:stCondLst>
                                        </p:cTn>
                                        <p:tgtEl>
                                          <p:spTgt spid="3"/>
                                        </p:tgtEl>
                                        <p:attrNameLst>
                                          <p:attrName>ppt_x</p:attrName>
                                        </p:attrNameLst>
                                      </p:cBhvr>
                                      <p:tavLst>
                                        <p:tav tm="0">
                                          <p:val>
                                            <p:strVal val="ppt_x"/>
                                          </p:val>
                                        </p:tav>
                                        <p:tav tm="100000">
                                          <p:val>
                                            <p:fltVal val="0.513112"/>
                                          </p:val>
                                        </p:tav>
                                      </p:tavLst>
                                    </p:anim>
                                    <p:anim calcmode="lin" valueType="num">
                                      <p:cBhvr additive="base">
                                        <p:cTn id="34" dur="500" fill="hold">
                                          <p:stCondLst>
                                            <p:cond delay="0"/>
                                          </p:stCondLst>
                                        </p:cTn>
                                        <p:tgtEl>
                                          <p:spTgt spid="3"/>
                                        </p:tgtEl>
                                        <p:attrNameLst>
                                          <p:attrName>ppt_y</p:attrName>
                                        </p:attrNameLst>
                                      </p:cBhvr>
                                      <p:tavLst>
                                        <p:tav tm="0">
                                          <p:val>
                                            <p:strVal val="ppt_y"/>
                                          </p:val>
                                        </p:tav>
                                        <p:tav tm="100000">
                                          <p:val>
                                            <p:fltVal val="0.397776"/>
                                          </p:val>
                                        </p:tav>
                                      </p:tavLst>
                                    </p:anim>
                                    <p:anim calcmode="lin" valueType="num">
                                      <p:cBhvr additive="base">
                                        <p:cTn id="35"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36"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37" presetID="35" presetClass="path" presetSubtype="0" accel="50000" decel="50000" fill="hold" grpId="2" nodeType="withEffect">
                                  <p:stCondLst>
                                    <p:cond delay="0"/>
                                  </p:stCondLst>
                                  <p:childTnLst>
                                    <p:anim calcmode="lin" valueType="num">
                                      <p:cBhvr additive="base">
                                        <p:cTn id="38" dur="500" fill="hold">
                                          <p:stCondLst>
                                            <p:cond delay="0"/>
                                          </p:stCondLst>
                                        </p:cTn>
                                        <p:tgtEl>
                                          <p:spTgt spid="4"/>
                                        </p:tgtEl>
                                        <p:attrNameLst>
                                          <p:attrName>ppt_x</p:attrName>
                                        </p:attrNameLst>
                                      </p:cBhvr>
                                      <p:tavLst>
                                        <p:tav tm="0">
                                          <p:val>
                                            <p:strVal val="ppt_x"/>
                                          </p:val>
                                        </p:tav>
                                        <p:tav tm="100000">
                                          <p:val>
                                            <p:fltVal val="0.512682"/>
                                          </p:val>
                                        </p:tav>
                                      </p:tavLst>
                                    </p:anim>
                                    <p:anim calcmode="lin" valueType="num">
                                      <p:cBhvr additive="base">
                                        <p:cTn id="39" dur="500" fill="hold">
                                          <p:stCondLst>
                                            <p:cond delay="0"/>
                                          </p:stCondLst>
                                        </p:cTn>
                                        <p:tgtEl>
                                          <p:spTgt spid="4"/>
                                        </p:tgtEl>
                                        <p:attrNameLst>
                                          <p:attrName>ppt_y</p:attrName>
                                        </p:attrNameLst>
                                      </p:cBhvr>
                                      <p:tavLst>
                                        <p:tav tm="0">
                                          <p:val>
                                            <p:strVal val="ppt_y"/>
                                          </p:val>
                                        </p:tav>
                                        <p:tav tm="100000">
                                          <p:val>
                                            <p:fltVal val="0.593611"/>
                                          </p:val>
                                        </p:tav>
                                      </p:tavLst>
                                    </p:anim>
                                    <p:anim calcmode="lin" valueType="num">
                                      <p:cBhvr additive="base">
                                        <p:cTn id="40"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4"/>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0" presetClass="entr" presetSubtype="0" accel="50000" fill="hold" grpId="1" nodeType="clickEffect">
                                  <p:stCondLst>
                                    <p:cond delay="0"/>
                                  </p:stCondLst>
                                  <p:childTnLst>
                                    <p:set>
                                      <p:cBhvr>
                                        <p:cTn id="45" dur="1" fill="hold">
                                          <p:stCondLst>
                                            <p:cond delay="0"/>
                                          </p:stCondLst>
                                        </p:cTn>
                                        <p:tgtEl>
                                          <p:spTgt spid="13"/>
                                        </p:tgtEl>
                                        <p:attrNameLst>
                                          <p:attrName>style.visibility</p:attrName>
                                        </p:attrNameLst>
                                      </p:cBhvr>
                                      <p:to>
                                        <p:strVal val="visible"/>
                                      </p:to>
                                    </p:set>
                                    <p:animScale>
                                      <p:cBhvr>
                                        <p:cTn id="46" dur="500" fill="hold">
                                          <p:stCondLst>
                                            <p:cond delay="0"/>
                                          </p:stCondLst>
                                        </p:cTn>
                                        <p:tgtEl>
                                          <p:spTgt spid="13"/>
                                        </p:tgtEl>
                                      </p:cBhvr>
                                      <p:from x="0" y="0"/>
                                      <p:to x="100000" y="100000"/>
                                    </p:animScale>
                                    <p:anim to="" calcmode="lin" valueType="num">
                                      <p:cBhvr>
                                        <p:cTn id="47" dur="500" fill="hold">
                                          <p:stCondLst>
                                            <p:cond delay="0"/>
                                          </p:stCondLst>
                                        </p:cTn>
                                        <p:tgtEl>
                                          <p:spTgt spid="13"/>
                                        </p:tgtEl>
                                        <p:attrNameLst>
                                          <p:attrName>ppt_y</p:attrName>
                                        </p:attrNameLst>
                                      </p:cBhvr>
                                      <p:tavLst>
                                        <p:tav tm="0">
                                          <p:val>
                                            <p:strVal val="#ppt_y-0.5"/>
                                          </p:val>
                                        </p:tav>
                                        <p:tav tm="100000">
                                          <p:val>
                                            <p:fltVal val="0.397776"/>
                                          </p:val>
                                        </p:tav>
                                      </p:tavLst>
                                    </p:anim>
                                    <p:animEffect filter="fade">
                                      <p:cBhvr>
                                        <p:cTn id="48" dur="500">
                                          <p:stCondLst>
                                            <p:cond delay="0"/>
                                          </p:stCondLst>
                                        </p:cTn>
                                        <p:tgtEl>
                                          <p:spTgt spid="13"/>
                                        </p:tgtEl>
                                      </p:cBhvr>
                                    </p:animEffect>
                                    <p:anim to="" calcmode="lin" valueType="num">
                                      <p:cBhvr>
                                        <p:cTn id="49" dur="500" fill="hold">
                                          <p:stCondLst>
                                            <p:cond delay="0"/>
                                          </p:stCondLst>
                                        </p:cTn>
                                        <p:tgtEl>
                                          <p:spTgt spid="13"/>
                                        </p:tgtEl>
                                        <p:attrNameLst>
                                          <p:attrName>ppt_x</p:attrName>
                                        </p:attrNameLst>
                                      </p:cBhvr>
                                      <p:tavLst>
                                        <p:tav tm="0">
                                          <p:val>
                                            <p:fltVal val="0.578"/>
                                          </p:val>
                                        </p:tav>
                                        <p:tav tm="100000">
                                          <p:val>
                                            <p:fltVal val="0.665688"/>
                                          </p:val>
                                        </p:tav>
                                      </p:tavLst>
                                    </p:anim>
                                  </p:childTnLst>
                                </p:cTn>
                              </p:par>
                              <p:par>
                                <p:cTn id="50" presetID="35" presetClass="path" presetSubtype="0" accel="50000" decel="50000" fill="hold" grpId="4" nodeType="withEffect">
                                  <p:stCondLst>
                                    <p:cond delay="0"/>
                                  </p:stCondLst>
                                  <p:childTnLst>
                                    <p:anim calcmode="lin" valueType="num">
                                      <p:cBhvr additive="base">
                                        <p:cTn id="51" dur="500" fill="hold">
                                          <p:stCondLst>
                                            <p:cond delay="0"/>
                                          </p:stCondLst>
                                        </p:cTn>
                                        <p:tgtEl>
                                          <p:spTgt spid="3"/>
                                        </p:tgtEl>
                                        <p:attrNameLst>
                                          <p:attrName>ppt_x</p:attrName>
                                        </p:attrNameLst>
                                      </p:cBhvr>
                                      <p:tavLst>
                                        <p:tav tm="0">
                                          <p:val>
                                            <p:strVal val="ppt_x"/>
                                          </p:val>
                                        </p:tav>
                                        <p:tav tm="100000">
                                          <p:val>
                                            <p:fltVal val="0.380493"/>
                                          </p:val>
                                        </p:tav>
                                      </p:tavLst>
                                    </p:anim>
                                    <p:anim calcmode="lin" valueType="num">
                                      <p:cBhvr additive="base">
                                        <p:cTn id="52" dur="500" fill="hold">
                                          <p:stCondLst>
                                            <p:cond delay="0"/>
                                          </p:stCondLst>
                                        </p:cTn>
                                        <p:tgtEl>
                                          <p:spTgt spid="3"/>
                                        </p:tgtEl>
                                        <p:attrNameLst>
                                          <p:attrName>ppt_y</p:attrName>
                                        </p:attrNameLst>
                                      </p:cBhvr>
                                      <p:tavLst>
                                        <p:tav tm="0">
                                          <p:val>
                                            <p:strVal val="ppt_y"/>
                                          </p:val>
                                        </p:tav>
                                        <p:tav tm="100000">
                                          <p:val>
                                            <p:fltVal val="0.397776"/>
                                          </p:val>
                                        </p:tav>
                                      </p:tavLst>
                                    </p:anim>
                                    <p:anim calcmode="lin" valueType="num">
                                      <p:cBhvr additive="base">
                                        <p:cTn id="53"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54"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55" presetID="35" presetClass="path" presetSubtype="0" accel="50000" decel="50000" fill="hold" grpId="3" nodeType="withEffect">
                                  <p:stCondLst>
                                    <p:cond delay="0"/>
                                  </p:stCondLst>
                                  <p:childTnLst>
                                    <p:anim calcmode="lin" valueType="num">
                                      <p:cBhvr additive="base">
                                        <p:cTn id="56" dur="500" fill="hold">
                                          <p:stCondLst>
                                            <p:cond delay="0"/>
                                          </p:stCondLst>
                                        </p:cTn>
                                        <p:tgtEl>
                                          <p:spTgt spid="4"/>
                                        </p:tgtEl>
                                        <p:attrNameLst>
                                          <p:attrName>ppt_x</p:attrName>
                                        </p:attrNameLst>
                                      </p:cBhvr>
                                      <p:tavLst>
                                        <p:tav tm="0">
                                          <p:val>
                                            <p:strVal val="ppt_x"/>
                                          </p:val>
                                        </p:tav>
                                        <p:tav tm="100000">
                                          <p:val>
                                            <p:fltVal val="0.380064"/>
                                          </p:val>
                                        </p:tav>
                                      </p:tavLst>
                                    </p:anim>
                                    <p:anim calcmode="lin" valueType="num">
                                      <p:cBhvr additive="base">
                                        <p:cTn id="57" dur="500" fill="hold">
                                          <p:stCondLst>
                                            <p:cond delay="0"/>
                                          </p:stCondLst>
                                        </p:cTn>
                                        <p:tgtEl>
                                          <p:spTgt spid="4"/>
                                        </p:tgtEl>
                                        <p:attrNameLst>
                                          <p:attrName>ppt_y</p:attrName>
                                        </p:attrNameLst>
                                      </p:cBhvr>
                                      <p:tavLst>
                                        <p:tav tm="0">
                                          <p:val>
                                            <p:strVal val="ppt_y"/>
                                          </p:val>
                                        </p:tav>
                                        <p:tav tm="100000">
                                          <p:val>
                                            <p:fltVal val="0.593611"/>
                                          </p:val>
                                        </p:tav>
                                      </p:tavLst>
                                    </p:anim>
                                    <p:anim calcmode="lin" valueType="num">
                                      <p:cBhvr additive="base">
                                        <p:cTn id="58"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grpId="2" nodeType="withEffect">
                                  <p:stCondLst>
                                    <p:cond delay="0"/>
                                  </p:stCondLst>
                                  <p:childTnLst>
                                    <p:anim calcmode="lin" valueType="num">
                                      <p:cBhvr additive="base">
                                        <p:cTn id="61" dur="500" fill="hold">
                                          <p:stCondLst>
                                            <p:cond delay="0"/>
                                          </p:stCondLst>
                                        </p:cTn>
                                        <p:tgtEl>
                                          <p:spTgt spid="5"/>
                                        </p:tgtEl>
                                        <p:attrNameLst>
                                          <p:attrName>ppt_x</p:attrName>
                                        </p:attrNameLst>
                                      </p:cBhvr>
                                      <p:tavLst>
                                        <p:tav tm="0">
                                          <p:val>
                                            <p:strVal val="ppt_x"/>
                                          </p:val>
                                        </p:tav>
                                        <p:tav tm="100000">
                                          <p:val>
                                            <p:fltVal val="0.371563"/>
                                          </p:val>
                                        </p:tav>
                                      </p:tavLst>
                                    </p:anim>
                                    <p:anim calcmode="lin" valueType="num">
                                      <p:cBhvr additive="base">
                                        <p:cTn id="62" dur="500" fill="hold">
                                          <p:stCondLst>
                                            <p:cond delay="0"/>
                                          </p:stCondLst>
                                        </p:cTn>
                                        <p:tgtEl>
                                          <p:spTgt spid="5"/>
                                        </p:tgtEl>
                                        <p:attrNameLst>
                                          <p:attrName>ppt_y</p:attrName>
                                        </p:attrNameLst>
                                      </p:cBhvr>
                                      <p:tavLst>
                                        <p:tav tm="0">
                                          <p:val>
                                            <p:strVal val="ppt_y"/>
                                          </p:val>
                                        </p:tav>
                                        <p:tav tm="100000">
                                          <p:val>
                                            <p:fltVal val="0.384198"/>
                                          </p:val>
                                        </p:tav>
                                      </p:tavLst>
                                    </p:anim>
                                    <p:anim calcmode="lin" valueType="num">
                                      <p:cBhvr additive="base">
                                        <p:cTn id="63"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5"/>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0" presetClass="entr" presetSubtype="0" accel="50000" fill="hold" grpId="1" nodeType="clickEffect">
                                  <p:stCondLst>
                                    <p:cond delay="0"/>
                                  </p:stCondLst>
                                  <p:childTnLst>
                                    <p:set>
                                      <p:cBhvr>
                                        <p:cTn id="68" dur="1" fill="hold">
                                          <p:stCondLst>
                                            <p:cond delay="0"/>
                                          </p:stCondLst>
                                        </p:cTn>
                                        <p:tgtEl>
                                          <p:spTgt spid="14"/>
                                        </p:tgtEl>
                                        <p:attrNameLst>
                                          <p:attrName>style.visibility</p:attrName>
                                        </p:attrNameLst>
                                      </p:cBhvr>
                                      <p:to>
                                        <p:strVal val="visible"/>
                                      </p:to>
                                    </p:set>
                                    <p:animScale>
                                      <p:cBhvr>
                                        <p:cTn id="69" dur="500" fill="hold">
                                          <p:stCondLst>
                                            <p:cond delay="0"/>
                                          </p:stCondLst>
                                        </p:cTn>
                                        <p:tgtEl>
                                          <p:spTgt spid="14"/>
                                        </p:tgtEl>
                                      </p:cBhvr>
                                      <p:from x="0" y="0"/>
                                      <p:to x="100000" y="100000"/>
                                    </p:animScale>
                                    <p:anim to="" calcmode="lin" valueType="num">
                                      <p:cBhvr>
                                        <p:cTn id="70" dur="500" fill="hold">
                                          <p:stCondLst>
                                            <p:cond delay="0"/>
                                          </p:stCondLst>
                                        </p:cTn>
                                        <p:tgtEl>
                                          <p:spTgt spid="14"/>
                                        </p:tgtEl>
                                        <p:attrNameLst>
                                          <p:attrName>ppt_y</p:attrName>
                                        </p:attrNameLst>
                                      </p:cBhvr>
                                      <p:tavLst>
                                        <p:tav tm="0">
                                          <p:val>
                                            <p:strVal val="#ppt_y-0.5"/>
                                          </p:val>
                                        </p:tav>
                                        <p:tav tm="100000">
                                          <p:val>
                                            <p:fltVal val="0.593611"/>
                                          </p:val>
                                        </p:tav>
                                      </p:tavLst>
                                    </p:anim>
                                    <p:animEffect filter="fade">
                                      <p:cBhvr>
                                        <p:cTn id="71" dur="500">
                                          <p:stCondLst>
                                            <p:cond delay="0"/>
                                          </p:stCondLst>
                                        </p:cTn>
                                        <p:tgtEl>
                                          <p:spTgt spid="14"/>
                                        </p:tgtEl>
                                      </p:cBhvr>
                                    </p:animEffect>
                                    <p:anim to="" calcmode="lin" valueType="num">
                                      <p:cBhvr>
                                        <p:cTn id="72" dur="500" fill="hold">
                                          <p:stCondLst>
                                            <p:cond delay="0"/>
                                          </p:stCondLst>
                                        </p:cTn>
                                        <p:tgtEl>
                                          <p:spTgt spid="14"/>
                                        </p:tgtEl>
                                        <p:attrNameLst>
                                          <p:attrName>ppt_x</p:attrName>
                                        </p:attrNameLst>
                                      </p:cBhvr>
                                      <p:tavLst>
                                        <p:tav tm="0">
                                          <p:val>
                                            <p:fltVal val="0.578"/>
                                          </p:val>
                                        </p:tav>
                                        <p:tav tm="100000">
                                          <p:val>
                                            <p:fltVal val="0.655286"/>
                                          </p:val>
                                        </p:tav>
                                      </p:tavLst>
                                    </p:anim>
                                  </p:childTnLst>
                                </p:cTn>
                              </p:par>
                              <p:par>
                                <p:cTn id="73" presetID="35" presetClass="path" presetSubtype="0" accel="50000" decel="50000" fill="hold" grpId="5" nodeType="withEffect">
                                  <p:stCondLst>
                                    <p:cond delay="0"/>
                                  </p:stCondLst>
                                  <p:childTnLst>
                                    <p:anim calcmode="lin" valueType="num">
                                      <p:cBhvr additive="base">
                                        <p:cTn id="74" dur="500" fill="hold">
                                          <p:stCondLst>
                                            <p:cond delay="0"/>
                                          </p:stCondLst>
                                        </p:cTn>
                                        <p:tgtEl>
                                          <p:spTgt spid="3"/>
                                        </p:tgtEl>
                                        <p:attrNameLst>
                                          <p:attrName>ppt_x</p:attrName>
                                        </p:attrNameLst>
                                      </p:cBhvr>
                                      <p:tavLst>
                                        <p:tav tm="0">
                                          <p:val>
                                            <p:strVal val="ppt_x"/>
                                          </p:val>
                                        </p:tav>
                                        <p:tav tm="100000">
                                          <p:val>
                                            <p:fltVal val="0.371393"/>
                                          </p:val>
                                        </p:tav>
                                      </p:tavLst>
                                    </p:anim>
                                    <p:anim calcmode="lin" valueType="num">
                                      <p:cBhvr additive="base">
                                        <p:cTn id="75" dur="500" fill="hold">
                                          <p:stCondLst>
                                            <p:cond delay="0"/>
                                          </p:stCondLst>
                                        </p:cTn>
                                        <p:tgtEl>
                                          <p:spTgt spid="3"/>
                                        </p:tgtEl>
                                        <p:attrNameLst>
                                          <p:attrName>ppt_y</p:attrName>
                                        </p:attrNameLst>
                                      </p:cBhvr>
                                      <p:tavLst>
                                        <p:tav tm="0">
                                          <p:val>
                                            <p:strVal val="ppt_y"/>
                                          </p:val>
                                        </p:tav>
                                        <p:tav tm="100000">
                                          <p:val>
                                            <p:fltVal val="0.397776"/>
                                          </p:val>
                                        </p:tav>
                                      </p:tavLst>
                                    </p:anim>
                                    <p:anim calcmode="lin" valueType="num">
                                      <p:cBhvr additive="base">
                                        <p:cTn id="76"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77"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78" presetID="35" presetClass="path" presetSubtype="0" accel="50000" decel="50000" fill="hold" grpId="4" nodeType="withEffect">
                                  <p:stCondLst>
                                    <p:cond delay="0"/>
                                  </p:stCondLst>
                                  <p:childTnLst>
                                    <p:anim calcmode="lin" valueType="num">
                                      <p:cBhvr additive="base">
                                        <p:cTn id="79" dur="500" fill="hold">
                                          <p:stCondLst>
                                            <p:cond delay="0"/>
                                          </p:stCondLst>
                                        </p:cTn>
                                        <p:tgtEl>
                                          <p:spTgt spid="4"/>
                                        </p:tgtEl>
                                        <p:attrNameLst>
                                          <p:attrName>ppt_x</p:attrName>
                                        </p:attrNameLst>
                                      </p:cBhvr>
                                      <p:tavLst>
                                        <p:tav tm="0">
                                          <p:val>
                                            <p:strVal val="ppt_x"/>
                                          </p:val>
                                        </p:tav>
                                        <p:tav tm="100000">
                                          <p:val>
                                            <p:fltVal val="0.370964"/>
                                          </p:val>
                                        </p:tav>
                                      </p:tavLst>
                                    </p:anim>
                                    <p:anim calcmode="lin" valueType="num">
                                      <p:cBhvr additive="base">
                                        <p:cTn id="80" dur="500" fill="hold">
                                          <p:stCondLst>
                                            <p:cond delay="0"/>
                                          </p:stCondLst>
                                        </p:cTn>
                                        <p:tgtEl>
                                          <p:spTgt spid="4"/>
                                        </p:tgtEl>
                                        <p:attrNameLst>
                                          <p:attrName>ppt_y</p:attrName>
                                        </p:attrNameLst>
                                      </p:cBhvr>
                                      <p:tavLst>
                                        <p:tav tm="0">
                                          <p:val>
                                            <p:strVal val="ppt_y"/>
                                          </p:val>
                                        </p:tav>
                                        <p:tav tm="100000">
                                          <p:val>
                                            <p:fltVal val="0.593611"/>
                                          </p:val>
                                        </p:tav>
                                      </p:tavLst>
                                    </p:anim>
                                    <p:anim calcmode="lin" valueType="num">
                                      <p:cBhvr additive="base">
                                        <p:cTn id="81"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82"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83" presetID="35" presetClass="path" presetSubtype="0" accel="50000" decel="50000" fill="hold" grpId="3" nodeType="withEffect">
                                  <p:stCondLst>
                                    <p:cond delay="0"/>
                                  </p:stCondLst>
                                  <p:childTnLst>
                                    <p:anim calcmode="lin" valueType="num">
                                      <p:cBhvr additive="base">
                                        <p:cTn id="84" dur="500" fill="hold">
                                          <p:stCondLst>
                                            <p:cond delay="0"/>
                                          </p:stCondLst>
                                        </p:cTn>
                                        <p:tgtEl>
                                          <p:spTgt spid="5"/>
                                        </p:tgtEl>
                                        <p:attrNameLst>
                                          <p:attrName>ppt_x</p:attrName>
                                        </p:attrNameLst>
                                      </p:cBhvr>
                                      <p:tavLst>
                                        <p:tav tm="0">
                                          <p:val>
                                            <p:strVal val="ppt_x"/>
                                          </p:val>
                                        </p:tav>
                                        <p:tav tm="100000">
                                          <p:val>
                                            <p:fltVal val="0.362463"/>
                                          </p:val>
                                        </p:tav>
                                      </p:tavLst>
                                    </p:anim>
                                    <p:anim calcmode="lin" valueType="num">
                                      <p:cBhvr additive="base">
                                        <p:cTn id="85" dur="500" fill="hold">
                                          <p:stCondLst>
                                            <p:cond delay="0"/>
                                          </p:stCondLst>
                                        </p:cTn>
                                        <p:tgtEl>
                                          <p:spTgt spid="5"/>
                                        </p:tgtEl>
                                        <p:attrNameLst>
                                          <p:attrName>ppt_y</p:attrName>
                                        </p:attrNameLst>
                                      </p:cBhvr>
                                      <p:tavLst>
                                        <p:tav tm="0">
                                          <p:val>
                                            <p:strVal val="ppt_y"/>
                                          </p:val>
                                        </p:tav>
                                        <p:tav tm="100000">
                                          <p:val>
                                            <p:fltVal val="0.384198"/>
                                          </p:val>
                                        </p:tav>
                                      </p:tavLst>
                                    </p:anim>
                                    <p:anim calcmode="lin" valueType="num">
                                      <p:cBhvr additive="base">
                                        <p:cTn id="86"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87"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88" presetID="35" presetClass="path" presetSubtype="0" accel="50000" decel="50000" fill="hold" grpId="2" nodeType="withEffect">
                                  <p:stCondLst>
                                    <p:cond delay="0"/>
                                  </p:stCondLst>
                                  <p:childTnLst>
                                    <p:anim calcmode="lin" valueType="num">
                                      <p:cBhvr additive="base">
                                        <p:cTn id="89" dur="500" fill="hold">
                                          <p:stCondLst>
                                            <p:cond delay="0"/>
                                          </p:stCondLst>
                                        </p:cTn>
                                        <p:tgtEl>
                                          <p:spTgt spid="13"/>
                                        </p:tgtEl>
                                        <p:attrNameLst>
                                          <p:attrName>ppt_x</p:attrName>
                                        </p:attrNameLst>
                                      </p:cBhvr>
                                      <p:tavLst>
                                        <p:tav tm="0">
                                          <p:val>
                                            <p:strVal val="ppt_x"/>
                                          </p:val>
                                        </p:tav>
                                        <p:tav tm="100000">
                                          <p:val>
                                            <p:fltVal val="0.656588"/>
                                          </p:val>
                                        </p:tav>
                                      </p:tavLst>
                                    </p:anim>
                                    <p:anim calcmode="lin" valueType="num">
                                      <p:cBhvr additive="base">
                                        <p:cTn id="90" dur="500" fill="hold">
                                          <p:stCondLst>
                                            <p:cond delay="0"/>
                                          </p:stCondLst>
                                        </p:cTn>
                                        <p:tgtEl>
                                          <p:spTgt spid="13"/>
                                        </p:tgtEl>
                                        <p:attrNameLst>
                                          <p:attrName>ppt_y</p:attrName>
                                        </p:attrNameLst>
                                      </p:cBhvr>
                                      <p:tavLst>
                                        <p:tav tm="0">
                                          <p:val>
                                            <p:strVal val="ppt_y"/>
                                          </p:val>
                                        </p:tav>
                                        <p:tav tm="100000">
                                          <p:val>
                                            <p:fltVal val="0.397776"/>
                                          </p:val>
                                        </p:tav>
                                      </p:tavLst>
                                    </p:anim>
                                    <p:anim calcmode="lin" valueType="num">
                                      <p:cBhvr additive="base">
                                        <p:cTn id="91"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92" dur="500" fill="hold">
                                          <p:stCondLst>
                                            <p:cond delay="0"/>
                                          </p:stCondLst>
                                        </p:cTn>
                                        <p:tgtEl>
                                          <p:spTgt spid="13"/>
                                        </p:tgtEl>
                                        <p:attrNameLst>
                                          <p:attrName>ppt_h</p:attrName>
                                        </p:attrNameLst>
                                      </p:cBhvr>
                                      <p:tavLst>
                                        <p:tav tm="0">
                                          <p:val>
                                            <p:strVal val="ppt_h"/>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0" presetClass="entr" presetSubtype="0" accel="50000" fill="hold" grpId="1" nodeType="clickEffect">
                                  <p:stCondLst>
                                    <p:cond delay="0"/>
                                  </p:stCondLst>
                                  <p:childTnLst>
                                    <p:set>
                                      <p:cBhvr>
                                        <p:cTn id="96" dur="1" fill="hold">
                                          <p:stCondLst>
                                            <p:cond delay="0"/>
                                          </p:stCondLst>
                                        </p:cTn>
                                        <p:tgtEl>
                                          <p:spTgt spid="15"/>
                                        </p:tgtEl>
                                        <p:attrNameLst>
                                          <p:attrName>style.visibility</p:attrName>
                                        </p:attrNameLst>
                                      </p:cBhvr>
                                      <p:to>
                                        <p:strVal val="visible"/>
                                      </p:to>
                                    </p:set>
                                    <p:animScale>
                                      <p:cBhvr>
                                        <p:cTn id="97" dur="500" fill="hold">
                                          <p:stCondLst>
                                            <p:cond delay="0"/>
                                          </p:stCondLst>
                                        </p:cTn>
                                        <p:tgtEl>
                                          <p:spTgt spid="15"/>
                                        </p:tgtEl>
                                      </p:cBhvr>
                                      <p:from x="0" y="0"/>
                                      <p:to x="100000" y="100000"/>
                                    </p:animScale>
                                    <p:anim to="" calcmode="lin" valueType="num">
                                      <p:cBhvr>
                                        <p:cTn id="98" dur="500" fill="hold">
                                          <p:stCondLst>
                                            <p:cond delay="0"/>
                                          </p:stCondLst>
                                        </p:cTn>
                                        <p:tgtEl>
                                          <p:spTgt spid="15"/>
                                        </p:tgtEl>
                                        <p:attrNameLst>
                                          <p:attrName>ppt_y</p:attrName>
                                        </p:attrNameLst>
                                      </p:cBhvr>
                                      <p:tavLst>
                                        <p:tav tm="0">
                                          <p:val>
                                            <p:strVal val="#ppt_y-0.5"/>
                                          </p:val>
                                        </p:tav>
                                        <p:tav tm="100000">
                                          <p:val>
                                            <p:fltVal val="0.384198"/>
                                          </p:val>
                                        </p:tav>
                                      </p:tavLst>
                                    </p:anim>
                                    <p:animEffect filter="fade">
                                      <p:cBhvr>
                                        <p:cTn id="99" dur="500">
                                          <p:stCondLst>
                                            <p:cond delay="0"/>
                                          </p:stCondLst>
                                        </p:cTn>
                                        <p:tgtEl>
                                          <p:spTgt spid="15"/>
                                        </p:tgtEl>
                                      </p:cBhvr>
                                    </p:animEffect>
                                    <p:anim to="" calcmode="lin" valueType="num">
                                      <p:cBhvr>
                                        <p:cTn id="100" dur="500" fill="hold">
                                          <p:stCondLst>
                                            <p:cond delay="0"/>
                                          </p:stCondLst>
                                        </p:cTn>
                                        <p:tgtEl>
                                          <p:spTgt spid="15"/>
                                        </p:tgtEl>
                                        <p:attrNameLst>
                                          <p:attrName>ppt_x</p:attrName>
                                        </p:attrNameLst>
                                      </p:cBhvr>
                                      <p:tavLst>
                                        <p:tav tm="0">
                                          <p:val>
                                            <p:fltVal val="0.578"/>
                                          </p:val>
                                        </p:tav>
                                        <p:tav tm="100000">
                                          <p:val>
                                            <p:fltVal val="0.647658"/>
                                          </p:val>
                                        </p:tav>
                                      </p:tavLst>
                                    </p:anim>
                                  </p:childTnLst>
                                </p:cTn>
                              </p:par>
                              <p:par>
                                <p:cTn id="101" presetID="35" presetClass="path" presetSubtype="0" accel="50000" decel="50000" fill="hold" grpId="6" nodeType="withEffect">
                                  <p:stCondLst>
                                    <p:cond delay="0"/>
                                  </p:stCondLst>
                                  <p:childTnLst>
                                    <p:anim calcmode="lin" valueType="num">
                                      <p:cBhvr additive="base">
                                        <p:cTn id="102" dur="500" fill="hold">
                                          <p:stCondLst>
                                            <p:cond delay="0"/>
                                          </p:stCondLst>
                                        </p:cTn>
                                        <p:tgtEl>
                                          <p:spTgt spid="3"/>
                                        </p:tgtEl>
                                        <p:attrNameLst>
                                          <p:attrName>ppt_x</p:attrName>
                                        </p:attrNameLst>
                                      </p:cBhvr>
                                      <p:tavLst>
                                        <p:tav tm="0">
                                          <p:val>
                                            <p:strVal val="ppt_x"/>
                                          </p:val>
                                        </p:tav>
                                        <p:tav tm="100000">
                                          <p:val>
                                            <p:fltVal val="0.371393"/>
                                          </p:val>
                                        </p:tav>
                                      </p:tavLst>
                                    </p:anim>
                                    <p:anim calcmode="lin" valueType="num">
                                      <p:cBhvr additive="base">
                                        <p:cTn id="103" dur="500" fill="hold">
                                          <p:stCondLst>
                                            <p:cond delay="0"/>
                                          </p:stCondLst>
                                        </p:cTn>
                                        <p:tgtEl>
                                          <p:spTgt spid="3"/>
                                        </p:tgtEl>
                                        <p:attrNameLst>
                                          <p:attrName>ppt_y</p:attrName>
                                        </p:attrNameLst>
                                      </p:cBhvr>
                                      <p:tavLst>
                                        <p:tav tm="0">
                                          <p:val>
                                            <p:strVal val="ppt_y"/>
                                          </p:val>
                                        </p:tav>
                                        <p:tav tm="100000">
                                          <p:val>
                                            <p:fltVal val="0.397776"/>
                                          </p:val>
                                        </p:tav>
                                      </p:tavLst>
                                    </p:anim>
                                    <p:anim calcmode="lin" valueType="num">
                                      <p:cBhvr additive="base">
                                        <p:cTn id="104"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105"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106" presetID="35" presetClass="path" presetSubtype="0" accel="50000" decel="50000" fill="hold" grpId="5" nodeType="withEffect">
                                  <p:stCondLst>
                                    <p:cond delay="0"/>
                                  </p:stCondLst>
                                  <p:childTnLst>
                                    <p:anim calcmode="lin" valueType="num">
                                      <p:cBhvr additive="base">
                                        <p:cTn id="107" dur="500" fill="hold">
                                          <p:stCondLst>
                                            <p:cond delay="0"/>
                                          </p:stCondLst>
                                        </p:cTn>
                                        <p:tgtEl>
                                          <p:spTgt spid="4"/>
                                        </p:tgtEl>
                                        <p:attrNameLst>
                                          <p:attrName>ppt_x</p:attrName>
                                        </p:attrNameLst>
                                      </p:cBhvr>
                                      <p:tavLst>
                                        <p:tav tm="0">
                                          <p:val>
                                            <p:strVal val="ppt_x"/>
                                          </p:val>
                                        </p:tav>
                                        <p:tav tm="100000">
                                          <p:val>
                                            <p:fltVal val="0.370964"/>
                                          </p:val>
                                        </p:tav>
                                      </p:tavLst>
                                    </p:anim>
                                    <p:anim calcmode="lin" valueType="num">
                                      <p:cBhvr additive="base">
                                        <p:cTn id="108" dur="500" fill="hold">
                                          <p:stCondLst>
                                            <p:cond delay="0"/>
                                          </p:stCondLst>
                                        </p:cTn>
                                        <p:tgtEl>
                                          <p:spTgt spid="4"/>
                                        </p:tgtEl>
                                        <p:attrNameLst>
                                          <p:attrName>ppt_y</p:attrName>
                                        </p:attrNameLst>
                                      </p:cBhvr>
                                      <p:tavLst>
                                        <p:tav tm="0">
                                          <p:val>
                                            <p:strVal val="ppt_y"/>
                                          </p:val>
                                        </p:tav>
                                        <p:tav tm="100000">
                                          <p:val>
                                            <p:fltVal val="0.593611"/>
                                          </p:val>
                                        </p:tav>
                                      </p:tavLst>
                                    </p:anim>
                                    <p:anim calcmode="lin" valueType="num">
                                      <p:cBhvr additive="base">
                                        <p:cTn id="109"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110"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111" presetID="35" presetClass="path" presetSubtype="0" accel="50000" decel="50000" fill="hold" grpId="4" nodeType="withEffect">
                                  <p:stCondLst>
                                    <p:cond delay="0"/>
                                  </p:stCondLst>
                                  <p:childTnLst>
                                    <p:anim calcmode="lin" valueType="num">
                                      <p:cBhvr additive="base">
                                        <p:cTn id="112" dur="500" fill="hold">
                                          <p:stCondLst>
                                            <p:cond delay="0"/>
                                          </p:stCondLst>
                                        </p:cTn>
                                        <p:tgtEl>
                                          <p:spTgt spid="5"/>
                                        </p:tgtEl>
                                        <p:attrNameLst>
                                          <p:attrName>ppt_x</p:attrName>
                                        </p:attrNameLst>
                                      </p:cBhvr>
                                      <p:tavLst>
                                        <p:tav tm="0">
                                          <p:val>
                                            <p:strVal val="ppt_x"/>
                                          </p:val>
                                        </p:tav>
                                        <p:tav tm="100000">
                                          <p:val>
                                            <p:fltVal val="0.362463"/>
                                          </p:val>
                                        </p:tav>
                                      </p:tavLst>
                                    </p:anim>
                                    <p:anim calcmode="lin" valueType="num">
                                      <p:cBhvr additive="base">
                                        <p:cTn id="113" dur="500" fill="hold">
                                          <p:stCondLst>
                                            <p:cond delay="0"/>
                                          </p:stCondLst>
                                        </p:cTn>
                                        <p:tgtEl>
                                          <p:spTgt spid="5"/>
                                        </p:tgtEl>
                                        <p:attrNameLst>
                                          <p:attrName>ppt_y</p:attrName>
                                        </p:attrNameLst>
                                      </p:cBhvr>
                                      <p:tavLst>
                                        <p:tav tm="0">
                                          <p:val>
                                            <p:strVal val="ppt_y"/>
                                          </p:val>
                                        </p:tav>
                                        <p:tav tm="100000">
                                          <p:val>
                                            <p:fltVal val="0.384198"/>
                                          </p:val>
                                        </p:tav>
                                      </p:tavLst>
                                    </p:anim>
                                    <p:anim calcmode="lin" valueType="num">
                                      <p:cBhvr additive="base">
                                        <p:cTn id="114"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115"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116" presetID="35" presetClass="path" presetSubtype="0" accel="50000" decel="50000" fill="hold" grpId="3" nodeType="withEffect">
                                  <p:stCondLst>
                                    <p:cond delay="0"/>
                                  </p:stCondLst>
                                  <p:childTnLst>
                                    <p:anim calcmode="lin" valueType="num">
                                      <p:cBhvr additive="base">
                                        <p:cTn id="117" dur="500" fill="hold">
                                          <p:stCondLst>
                                            <p:cond delay="0"/>
                                          </p:stCondLst>
                                        </p:cTn>
                                        <p:tgtEl>
                                          <p:spTgt spid="13"/>
                                        </p:tgtEl>
                                        <p:attrNameLst>
                                          <p:attrName>ppt_x</p:attrName>
                                        </p:attrNameLst>
                                      </p:cBhvr>
                                      <p:tavLst>
                                        <p:tav tm="0">
                                          <p:val>
                                            <p:strVal val="ppt_x"/>
                                          </p:val>
                                        </p:tav>
                                        <p:tav tm="100000">
                                          <p:val>
                                            <p:fltVal val="0.656588"/>
                                          </p:val>
                                        </p:tav>
                                      </p:tavLst>
                                    </p:anim>
                                    <p:anim calcmode="lin" valueType="num">
                                      <p:cBhvr additive="base">
                                        <p:cTn id="118" dur="500" fill="hold">
                                          <p:stCondLst>
                                            <p:cond delay="0"/>
                                          </p:stCondLst>
                                        </p:cTn>
                                        <p:tgtEl>
                                          <p:spTgt spid="13"/>
                                        </p:tgtEl>
                                        <p:attrNameLst>
                                          <p:attrName>ppt_y</p:attrName>
                                        </p:attrNameLst>
                                      </p:cBhvr>
                                      <p:tavLst>
                                        <p:tav tm="0">
                                          <p:val>
                                            <p:strVal val="ppt_y"/>
                                          </p:val>
                                        </p:tav>
                                        <p:tav tm="100000">
                                          <p:val>
                                            <p:fltVal val="0.397776"/>
                                          </p:val>
                                        </p:tav>
                                      </p:tavLst>
                                    </p:anim>
                                    <p:anim calcmode="lin" valueType="num">
                                      <p:cBhvr additive="base">
                                        <p:cTn id="119"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120" dur="500" fill="hold">
                                          <p:stCondLst>
                                            <p:cond delay="0"/>
                                          </p:stCondLst>
                                        </p:cTn>
                                        <p:tgtEl>
                                          <p:spTgt spid="13"/>
                                        </p:tgtEl>
                                        <p:attrNameLst>
                                          <p:attrName>ppt_h</p:attrName>
                                        </p:attrNameLst>
                                      </p:cBhvr>
                                      <p:tavLst>
                                        <p:tav tm="0">
                                          <p:val>
                                            <p:strVal val="ppt_h"/>
                                          </p:val>
                                        </p:tav>
                                        <p:tav tm="100000">
                                          <p:val>
                                            <p:strVal val="#ppt_h"/>
                                          </p:val>
                                        </p:tav>
                                      </p:tavLst>
                                    </p:anim>
                                  </p:childTnLst>
                                </p:cTn>
                              </p:par>
                              <p:par>
                                <p:cTn id="121" presetID="35" presetClass="path" presetSubtype="0" accel="50000" decel="50000" fill="hold" grpId="2" nodeType="withEffect">
                                  <p:stCondLst>
                                    <p:cond delay="0"/>
                                  </p:stCondLst>
                                  <p:childTnLst>
                                    <p:anim calcmode="lin" valueType="num">
                                      <p:cBhvr additive="base">
                                        <p:cTn id="122" dur="500" fill="hold">
                                          <p:stCondLst>
                                            <p:cond delay="0"/>
                                          </p:stCondLst>
                                        </p:cTn>
                                        <p:tgtEl>
                                          <p:spTgt spid="14"/>
                                        </p:tgtEl>
                                        <p:attrNameLst>
                                          <p:attrName>ppt_x</p:attrName>
                                        </p:attrNameLst>
                                      </p:cBhvr>
                                      <p:tavLst>
                                        <p:tav tm="0">
                                          <p:val>
                                            <p:strVal val="ppt_x"/>
                                          </p:val>
                                        </p:tav>
                                        <p:tav tm="100000">
                                          <p:val>
                                            <p:fltVal val="0.655286"/>
                                          </p:val>
                                        </p:tav>
                                      </p:tavLst>
                                    </p:anim>
                                    <p:anim calcmode="lin" valueType="num">
                                      <p:cBhvr additive="base">
                                        <p:cTn id="123" dur="500" fill="hold">
                                          <p:stCondLst>
                                            <p:cond delay="0"/>
                                          </p:stCondLst>
                                        </p:cTn>
                                        <p:tgtEl>
                                          <p:spTgt spid="14"/>
                                        </p:tgtEl>
                                        <p:attrNameLst>
                                          <p:attrName>ppt_y</p:attrName>
                                        </p:attrNameLst>
                                      </p:cBhvr>
                                      <p:tavLst>
                                        <p:tav tm="0">
                                          <p:val>
                                            <p:strVal val="ppt_y"/>
                                          </p:val>
                                        </p:tav>
                                        <p:tav tm="100000">
                                          <p:val>
                                            <p:fltVal val="0.593611"/>
                                          </p:val>
                                        </p:tav>
                                      </p:tavLst>
                                    </p:anim>
                                    <p:anim calcmode="lin" valueType="num">
                                      <p:cBhvr additive="base">
                                        <p:cTn id="124" dur="500" fill="hold">
                                          <p:stCondLst>
                                            <p:cond delay="0"/>
                                          </p:stCondLst>
                                        </p:cTn>
                                        <p:tgtEl>
                                          <p:spTgt spid="14"/>
                                        </p:tgtEl>
                                        <p:attrNameLst>
                                          <p:attrName>ppt_w</p:attrName>
                                        </p:attrNameLst>
                                      </p:cBhvr>
                                      <p:tavLst>
                                        <p:tav tm="0">
                                          <p:val>
                                            <p:strVal val="ppt_w"/>
                                          </p:val>
                                        </p:tav>
                                        <p:tav tm="100000">
                                          <p:val>
                                            <p:strVal val="#ppt_w"/>
                                          </p:val>
                                        </p:tav>
                                      </p:tavLst>
                                    </p:anim>
                                    <p:anim calcmode="lin" valueType="num">
                                      <p:cBhvr additive="base">
                                        <p:cTn id="125" dur="500" fill="hold">
                                          <p:stCondLst>
                                            <p:cond delay="0"/>
                                          </p:stCondLst>
                                        </p:cTn>
                                        <p:tgtEl>
                                          <p:spTgt spid="14"/>
                                        </p:tgtEl>
                                        <p:attrNameLst>
                                          <p:attrName>ppt_h</p:attrName>
                                        </p:attrNameLst>
                                      </p:cBhvr>
                                      <p:tavLst>
                                        <p:tav tm="0">
                                          <p:val>
                                            <p:strVal val="ppt_h"/>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0" presetClass="entr" presetSubtype="0" accel="50000" fill="hold" grpId="1" nodeType="clickEffect">
                                  <p:stCondLst>
                                    <p:cond delay="0"/>
                                  </p:stCondLst>
                                  <p:childTnLst>
                                    <p:set>
                                      <p:cBhvr>
                                        <p:cTn id="129" dur="1" fill="hold">
                                          <p:stCondLst>
                                            <p:cond delay="0"/>
                                          </p:stCondLst>
                                        </p:cTn>
                                        <p:tgtEl>
                                          <p:spTgt spid="23"/>
                                        </p:tgtEl>
                                        <p:attrNameLst>
                                          <p:attrName>style.visibility</p:attrName>
                                        </p:attrNameLst>
                                      </p:cBhvr>
                                      <p:to>
                                        <p:strVal val="visible"/>
                                      </p:to>
                                    </p:set>
                                    <p:animScale>
                                      <p:cBhvr>
                                        <p:cTn id="130" dur="500" fill="hold">
                                          <p:stCondLst>
                                            <p:cond delay="0"/>
                                          </p:stCondLst>
                                        </p:cTn>
                                        <p:tgtEl>
                                          <p:spTgt spid="23"/>
                                        </p:tgtEl>
                                      </p:cBhvr>
                                      <p:from x="0" y="0"/>
                                      <p:to x="100000" y="100000"/>
                                    </p:animScale>
                                    <p:anim to="" calcmode="lin" valueType="num">
                                      <p:cBhvr>
                                        <p:cTn id="131" dur="500" fill="hold">
                                          <p:stCondLst>
                                            <p:cond delay="0"/>
                                          </p:stCondLst>
                                        </p:cTn>
                                        <p:tgtEl>
                                          <p:spTgt spid="23"/>
                                        </p:tgtEl>
                                        <p:attrNameLst>
                                          <p:attrName>ppt_y</p:attrName>
                                        </p:attrNameLst>
                                      </p:cBhvr>
                                      <p:tavLst>
                                        <p:tav tm="0">
                                          <p:val>
                                            <p:strVal val="#ppt_y-0.5"/>
                                          </p:val>
                                        </p:tav>
                                        <p:tav tm="100000">
                                          <p:val>
                                            <p:fltVal val="0.397776"/>
                                          </p:val>
                                        </p:tav>
                                      </p:tavLst>
                                    </p:anim>
                                    <p:animEffect filter="fade">
                                      <p:cBhvr>
                                        <p:cTn id="132" dur="500">
                                          <p:stCondLst>
                                            <p:cond delay="0"/>
                                          </p:stCondLst>
                                        </p:cTn>
                                        <p:tgtEl>
                                          <p:spTgt spid="23"/>
                                        </p:tgtEl>
                                      </p:cBhvr>
                                    </p:animEffect>
                                    <p:anim to="" calcmode="lin" valueType="num">
                                      <p:cBhvr>
                                        <p:cTn id="133" dur="500" fill="hold">
                                          <p:stCondLst>
                                            <p:cond delay="0"/>
                                          </p:stCondLst>
                                        </p:cTn>
                                        <p:tgtEl>
                                          <p:spTgt spid="23"/>
                                        </p:tgtEl>
                                        <p:attrNameLst>
                                          <p:attrName>ppt_x</p:attrName>
                                        </p:attrNameLst>
                                      </p:cBhvr>
                                      <p:tavLst>
                                        <p:tav tm="0">
                                          <p:val>
                                            <p:fltVal val="0.578"/>
                                          </p:val>
                                        </p:tav>
                                        <p:tav tm="100000">
                                          <p:val>
                                            <p:fltVal val="0.807328"/>
                                          </p:val>
                                        </p:tav>
                                      </p:tavLst>
                                    </p:anim>
                                  </p:childTnLst>
                                </p:cTn>
                              </p:par>
                              <p:par>
                                <p:cTn id="134" presetID="35" presetClass="path" presetSubtype="0" accel="50000" decel="50000" fill="hold" grpId="7" nodeType="withEffect">
                                  <p:stCondLst>
                                    <p:cond delay="0"/>
                                  </p:stCondLst>
                                  <p:childTnLst>
                                    <p:anim calcmode="lin" valueType="num">
                                      <p:cBhvr additive="base">
                                        <p:cTn id="135" dur="500" fill="hold">
                                          <p:stCondLst>
                                            <p:cond delay="0"/>
                                          </p:stCondLst>
                                        </p:cTn>
                                        <p:tgtEl>
                                          <p:spTgt spid="3"/>
                                        </p:tgtEl>
                                        <p:attrNameLst>
                                          <p:attrName>ppt_x</p:attrName>
                                        </p:attrNameLst>
                                      </p:cBhvr>
                                      <p:tavLst>
                                        <p:tav tm="0">
                                          <p:val>
                                            <p:strVal val="ppt_x"/>
                                          </p:val>
                                        </p:tav>
                                        <p:tav tm="100000">
                                          <p:val>
                                            <p:fltVal val="0.238853"/>
                                          </p:val>
                                        </p:tav>
                                      </p:tavLst>
                                    </p:anim>
                                    <p:anim calcmode="lin" valueType="num">
                                      <p:cBhvr additive="base">
                                        <p:cTn id="136" dur="500" fill="hold">
                                          <p:stCondLst>
                                            <p:cond delay="0"/>
                                          </p:stCondLst>
                                        </p:cTn>
                                        <p:tgtEl>
                                          <p:spTgt spid="3"/>
                                        </p:tgtEl>
                                        <p:attrNameLst>
                                          <p:attrName>ppt_y</p:attrName>
                                        </p:attrNameLst>
                                      </p:cBhvr>
                                      <p:tavLst>
                                        <p:tav tm="0">
                                          <p:val>
                                            <p:strVal val="ppt_y"/>
                                          </p:val>
                                        </p:tav>
                                        <p:tav tm="100000">
                                          <p:val>
                                            <p:fltVal val="0.397776"/>
                                          </p:val>
                                        </p:tav>
                                      </p:tavLst>
                                    </p:anim>
                                    <p:anim calcmode="lin" valueType="num">
                                      <p:cBhvr additive="base">
                                        <p:cTn id="137"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138"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139" presetID="35" presetClass="path" presetSubtype="0" accel="50000" decel="50000" fill="hold" grpId="6" nodeType="withEffect">
                                  <p:stCondLst>
                                    <p:cond delay="0"/>
                                  </p:stCondLst>
                                  <p:childTnLst>
                                    <p:anim calcmode="lin" valueType="num">
                                      <p:cBhvr additive="base">
                                        <p:cTn id="140" dur="500" fill="hold">
                                          <p:stCondLst>
                                            <p:cond delay="0"/>
                                          </p:stCondLst>
                                        </p:cTn>
                                        <p:tgtEl>
                                          <p:spTgt spid="4"/>
                                        </p:tgtEl>
                                        <p:attrNameLst>
                                          <p:attrName>ppt_x</p:attrName>
                                        </p:attrNameLst>
                                      </p:cBhvr>
                                      <p:tavLst>
                                        <p:tav tm="0">
                                          <p:val>
                                            <p:strVal val="ppt_x"/>
                                          </p:val>
                                        </p:tav>
                                        <p:tav tm="100000">
                                          <p:val>
                                            <p:fltVal val="0.238424"/>
                                          </p:val>
                                        </p:tav>
                                      </p:tavLst>
                                    </p:anim>
                                    <p:anim calcmode="lin" valueType="num">
                                      <p:cBhvr additive="base">
                                        <p:cTn id="141" dur="500" fill="hold">
                                          <p:stCondLst>
                                            <p:cond delay="0"/>
                                          </p:stCondLst>
                                        </p:cTn>
                                        <p:tgtEl>
                                          <p:spTgt spid="4"/>
                                        </p:tgtEl>
                                        <p:attrNameLst>
                                          <p:attrName>ppt_y</p:attrName>
                                        </p:attrNameLst>
                                      </p:cBhvr>
                                      <p:tavLst>
                                        <p:tav tm="0">
                                          <p:val>
                                            <p:strVal val="ppt_y"/>
                                          </p:val>
                                        </p:tav>
                                        <p:tav tm="100000">
                                          <p:val>
                                            <p:fltVal val="0.593611"/>
                                          </p:val>
                                        </p:tav>
                                      </p:tavLst>
                                    </p:anim>
                                    <p:anim calcmode="lin" valueType="num">
                                      <p:cBhvr additive="base">
                                        <p:cTn id="142"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143"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144" presetID="35" presetClass="path" presetSubtype="0" accel="50000" decel="50000" fill="hold" grpId="5" nodeType="withEffect">
                                  <p:stCondLst>
                                    <p:cond delay="0"/>
                                  </p:stCondLst>
                                  <p:childTnLst>
                                    <p:anim calcmode="lin" valueType="num">
                                      <p:cBhvr additive="base">
                                        <p:cTn id="145" dur="500" fill="hold">
                                          <p:stCondLst>
                                            <p:cond delay="0"/>
                                          </p:stCondLst>
                                        </p:cTn>
                                        <p:tgtEl>
                                          <p:spTgt spid="5"/>
                                        </p:tgtEl>
                                        <p:attrNameLst>
                                          <p:attrName>ppt_x</p:attrName>
                                        </p:attrNameLst>
                                      </p:cBhvr>
                                      <p:tavLst>
                                        <p:tav tm="0">
                                          <p:val>
                                            <p:strVal val="ppt_x"/>
                                          </p:val>
                                        </p:tav>
                                        <p:tav tm="100000">
                                          <p:val>
                                            <p:fltVal val="0.229924"/>
                                          </p:val>
                                        </p:tav>
                                      </p:tavLst>
                                    </p:anim>
                                    <p:anim calcmode="lin" valueType="num">
                                      <p:cBhvr additive="base">
                                        <p:cTn id="146" dur="500" fill="hold">
                                          <p:stCondLst>
                                            <p:cond delay="0"/>
                                          </p:stCondLst>
                                        </p:cTn>
                                        <p:tgtEl>
                                          <p:spTgt spid="5"/>
                                        </p:tgtEl>
                                        <p:attrNameLst>
                                          <p:attrName>ppt_y</p:attrName>
                                        </p:attrNameLst>
                                      </p:cBhvr>
                                      <p:tavLst>
                                        <p:tav tm="0">
                                          <p:val>
                                            <p:strVal val="ppt_y"/>
                                          </p:val>
                                        </p:tav>
                                        <p:tav tm="100000">
                                          <p:val>
                                            <p:fltVal val="0.384198"/>
                                          </p:val>
                                        </p:tav>
                                      </p:tavLst>
                                    </p:anim>
                                    <p:anim calcmode="lin" valueType="num">
                                      <p:cBhvr additive="base">
                                        <p:cTn id="147"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148"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149" presetID="35" presetClass="path" presetSubtype="0" accel="50000" decel="50000" fill="hold" grpId="4" nodeType="withEffect">
                                  <p:stCondLst>
                                    <p:cond delay="0"/>
                                  </p:stCondLst>
                                  <p:childTnLst>
                                    <p:anim calcmode="lin" valueType="num">
                                      <p:cBhvr additive="base">
                                        <p:cTn id="150" dur="500" fill="hold">
                                          <p:stCondLst>
                                            <p:cond delay="0"/>
                                          </p:stCondLst>
                                        </p:cTn>
                                        <p:tgtEl>
                                          <p:spTgt spid="13"/>
                                        </p:tgtEl>
                                        <p:attrNameLst>
                                          <p:attrName>ppt_x</p:attrName>
                                        </p:attrNameLst>
                                      </p:cBhvr>
                                      <p:tavLst>
                                        <p:tav tm="0">
                                          <p:val>
                                            <p:strVal val="ppt_x"/>
                                          </p:val>
                                        </p:tav>
                                        <p:tav tm="100000">
                                          <p:val>
                                            <p:fltVal val="0.524048"/>
                                          </p:val>
                                        </p:tav>
                                      </p:tavLst>
                                    </p:anim>
                                    <p:anim calcmode="lin" valueType="num">
                                      <p:cBhvr additive="base">
                                        <p:cTn id="151" dur="500" fill="hold">
                                          <p:stCondLst>
                                            <p:cond delay="0"/>
                                          </p:stCondLst>
                                        </p:cTn>
                                        <p:tgtEl>
                                          <p:spTgt spid="13"/>
                                        </p:tgtEl>
                                        <p:attrNameLst>
                                          <p:attrName>ppt_y</p:attrName>
                                        </p:attrNameLst>
                                      </p:cBhvr>
                                      <p:tavLst>
                                        <p:tav tm="0">
                                          <p:val>
                                            <p:strVal val="ppt_y"/>
                                          </p:val>
                                        </p:tav>
                                        <p:tav tm="100000">
                                          <p:val>
                                            <p:fltVal val="0.397776"/>
                                          </p:val>
                                        </p:tav>
                                      </p:tavLst>
                                    </p:anim>
                                    <p:anim calcmode="lin" valueType="num">
                                      <p:cBhvr additive="base">
                                        <p:cTn id="152"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153" dur="500" fill="hold">
                                          <p:stCondLst>
                                            <p:cond delay="0"/>
                                          </p:stCondLst>
                                        </p:cTn>
                                        <p:tgtEl>
                                          <p:spTgt spid="13"/>
                                        </p:tgtEl>
                                        <p:attrNameLst>
                                          <p:attrName>ppt_h</p:attrName>
                                        </p:attrNameLst>
                                      </p:cBhvr>
                                      <p:tavLst>
                                        <p:tav tm="0">
                                          <p:val>
                                            <p:strVal val="ppt_h"/>
                                          </p:val>
                                        </p:tav>
                                        <p:tav tm="100000">
                                          <p:val>
                                            <p:strVal val="#ppt_h"/>
                                          </p:val>
                                        </p:tav>
                                      </p:tavLst>
                                    </p:anim>
                                  </p:childTnLst>
                                </p:cTn>
                              </p:par>
                              <p:par>
                                <p:cTn id="154" presetID="35" presetClass="path" presetSubtype="0" accel="50000" decel="50000" fill="hold" grpId="3" nodeType="withEffect">
                                  <p:stCondLst>
                                    <p:cond delay="0"/>
                                  </p:stCondLst>
                                  <p:childTnLst>
                                    <p:anim calcmode="lin" valueType="num">
                                      <p:cBhvr additive="base">
                                        <p:cTn id="155" dur="500" fill="hold">
                                          <p:stCondLst>
                                            <p:cond delay="0"/>
                                          </p:stCondLst>
                                        </p:cTn>
                                        <p:tgtEl>
                                          <p:spTgt spid="14"/>
                                        </p:tgtEl>
                                        <p:attrNameLst>
                                          <p:attrName>ppt_x</p:attrName>
                                        </p:attrNameLst>
                                      </p:cBhvr>
                                      <p:tavLst>
                                        <p:tav tm="0">
                                          <p:val>
                                            <p:strVal val="ppt_x"/>
                                          </p:val>
                                        </p:tav>
                                        <p:tav tm="100000">
                                          <p:val>
                                            <p:fltVal val="0.522747"/>
                                          </p:val>
                                        </p:tav>
                                      </p:tavLst>
                                    </p:anim>
                                    <p:anim calcmode="lin" valueType="num">
                                      <p:cBhvr additive="base">
                                        <p:cTn id="156" dur="500" fill="hold">
                                          <p:stCondLst>
                                            <p:cond delay="0"/>
                                          </p:stCondLst>
                                        </p:cTn>
                                        <p:tgtEl>
                                          <p:spTgt spid="14"/>
                                        </p:tgtEl>
                                        <p:attrNameLst>
                                          <p:attrName>ppt_y</p:attrName>
                                        </p:attrNameLst>
                                      </p:cBhvr>
                                      <p:tavLst>
                                        <p:tav tm="0">
                                          <p:val>
                                            <p:strVal val="ppt_y"/>
                                          </p:val>
                                        </p:tav>
                                        <p:tav tm="100000">
                                          <p:val>
                                            <p:fltVal val="0.593611"/>
                                          </p:val>
                                        </p:tav>
                                      </p:tavLst>
                                    </p:anim>
                                    <p:anim calcmode="lin" valueType="num">
                                      <p:cBhvr additive="base">
                                        <p:cTn id="157" dur="500" fill="hold">
                                          <p:stCondLst>
                                            <p:cond delay="0"/>
                                          </p:stCondLst>
                                        </p:cTn>
                                        <p:tgtEl>
                                          <p:spTgt spid="14"/>
                                        </p:tgtEl>
                                        <p:attrNameLst>
                                          <p:attrName>ppt_w</p:attrName>
                                        </p:attrNameLst>
                                      </p:cBhvr>
                                      <p:tavLst>
                                        <p:tav tm="0">
                                          <p:val>
                                            <p:strVal val="ppt_w"/>
                                          </p:val>
                                        </p:tav>
                                        <p:tav tm="100000">
                                          <p:val>
                                            <p:strVal val="#ppt_w"/>
                                          </p:val>
                                        </p:tav>
                                      </p:tavLst>
                                    </p:anim>
                                    <p:anim calcmode="lin" valueType="num">
                                      <p:cBhvr additive="base">
                                        <p:cTn id="158" dur="500" fill="hold">
                                          <p:stCondLst>
                                            <p:cond delay="0"/>
                                          </p:stCondLst>
                                        </p:cTn>
                                        <p:tgtEl>
                                          <p:spTgt spid="14"/>
                                        </p:tgtEl>
                                        <p:attrNameLst>
                                          <p:attrName>ppt_h</p:attrName>
                                        </p:attrNameLst>
                                      </p:cBhvr>
                                      <p:tavLst>
                                        <p:tav tm="0">
                                          <p:val>
                                            <p:strVal val="ppt_h"/>
                                          </p:val>
                                        </p:tav>
                                        <p:tav tm="100000">
                                          <p:val>
                                            <p:strVal val="#ppt_h"/>
                                          </p:val>
                                        </p:tav>
                                      </p:tavLst>
                                    </p:anim>
                                  </p:childTnLst>
                                </p:cTn>
                              </p:par>
                              <p:par>
                                <p:cTn id="159" presetID="35" presetClass="path" presetSubtype="0" accel="50000" decel="50000" fill="hold" grpId="2" nodeType="withEffect">
                                  <p:stCondLst>
                                    <p:cond delay="0"/>
                                  </p:stCondLst>
                                  <p:childTnLst>
                                    <p:anim calcmode="lin" valueType="num">
                                      <p:cBhvr additive="base">
                                        <p:cTn id="160" dur="500" fill="hold">
                                          <p:stCondLst>
                                            <p:cond delay="0"/>
                                          </p:stCondLst>
                                        </p:cTn>
                                        <p:tgtEl>
                                          <p:spTgt spid="15"/>
                                        </p:tgtEl>
                                        <p:attrNameLst>
                                          <p:attrName>ppt_x</p:attrName>
                                        </p:attrNameLst>
                                      </p:cBhvr>
                                      <p:tavLst>
                                        <p:tav tm="0">
                                          <p:val>
                                            <p:strVal val="ppt_x"/>
                                          </p:val>
                                        </p:tav>
                                        <p:tav tm="100000">
                                          <p:val>
                                            <p:fltVal val="0.515118"/>
                                          </p:val>
                                        </p:tav>
                                      </p:tavLst>
                                    </p:anim>
                                    <p:anim calcmode="lin" valueType="num">
                                      <p:cBhvr additive="base">
                                        <p:cTn id="161" dur="500" fill="hold">
                                          <p:stCondLst>
                                            <p:cond delay="0"/>
                                          </p:stCondLst>
                                        </p:cTn>
                                        <p:tgtEl>
                                          <p:spTgt spid="15"/>
                                        </p:tgtEl>
                                        <p:attrNameLst>
                                          <p:attrName>ppt_y</p:attrName>
                                        </p:attrNameLst>
                                      </p:cBhvr>
                                      <p:tavLst>
                                        <p:tav tm="0">
                                          <p:val>
                                            <p:strVal val="ppt_y"/>
                                          </p:val>
                                        </p:tav>
                                        <p:tav tm="100000">
                                          <p:val>
                                            <p:fltVal val="0.384198"/>
                                          </p:val>
                                        </p:tav>
                                      </p:tavLst>
                                    </p:anim>
                                    <p:anim calcmode="lin" valueType="num">
                                      <p:cBhvr additive="base">
                                        <p:cTn id="162" dur="500" fill="hold">
                                          <p:stCondLst>
                                            <p:cond delay="0"/>
                                          </p:stCondLst>
                                        </p:cTn>
                                        <p:tgtEl>
                                          <p:spTgt spid="15"/>
                                        </p:tgtEl>
                                        <p:attrNameLst>
                                          <p:attrName>ppt_w</p:attrName>
                                        </p:attrNameLst>
                                      </p:cBhvr>
                                      <p:tavLst>
                                        <p:tav tm="0">
                                          <p:val>
                                            <p:strVal val="ppt_w"/>
                                          </p:val>
                                        </p:tav>
                                        <p:tav tm="100000">
                                          <p:val>
                                            <p:strVal val="#ppt_w"/>
                                          </p:val>
                                        </p:tav>
                                      </p:tavLst>
                                    </p:anim>
                                    <p:anim calcmode="lin" valueType="num">
                                      <p:cBhvr additive="base">
                                        <p:cTn id="163" dur="500" fill="hold">
                                          <p:stCondLst>
                                            <p:cond delay="0"/>
                                          </p:stCondLst>
                                        </p:cTn>
                                        <p:tgtEl>
                                          <p:spTgt spid="15"/>
                                        </p:tgtEl>
                                        <p:attrNameLst>
                                          <p:attrName>ppt_h</p:attrName>
                                        </p:attrNameLst>
                                      </p:cBhvr>
                                      <p:tavLst>
                                        <p:tav tm="0">
                                          <p:val>
                                            <p:strVal val="ppt_h"/>
                                          </p:val>
                                        </p:tav>
                                        <p:tav tm="100000">
                                          <p:val>
                                            <p:strVal val="#ppt_h"/>
                                          </p:val>
                                        </p:tav>
                                      </p:tavLst>
                                    </p:anim>
                                  </p:childTnLst>
                                </p:cTn>
                              </p:par>
                            </p:childTnLst>
                          </p:cTn>
                        </p:par>
                      </p:childTnLst>
                    </p:cTn>
                  </p:par>
                  <p:par>
                    <p:cTn id="164" fill="hold">
                      <p:stCondLst>
                        <p:cond delay="indefinite"/>
                      </p:stCondLst>
                      <p:childTnLst>
                        <p:par>
                          <p:cTn id="165" fill="hold">
                            <p:stCondLst>
                              <p:cond delay="0"/>
                            </p:stCondLst>
                            <p:childTnLst>
                              <p:par>
                                <p:cTn id="166" presetID="0" presetClass="entr" presetSubtype="0" accel="50000" fill="hold" grpId="1" nodeType="clickEffect">
                                  <p:stCondLst>
                                    <p:cond delay="0"/>
                                  </p:stCondLst>
                                  <p:childTnLst>
                                    <p:set>
                                      <p:cBhvr>
                                        <p:cTn id="167" dur="1" fill="hold">
                                          <p:stCondLst>
                                            <p:cond delay="0"/>
                                          </p:stCondLst>
                                        </p:cTn>
                                        <p:tgtEl>
                                          <p:spTgt spid="24"/>
                                        </p:tgtEl>
                                        <p:attrNameLst>
                                          <p:attrName>style.visibility</p:attrName>
                                        </p:attrNameLst>
                                      </p:cBhvr>
                                      <p:to>
                                        <p:strVal val="visible"/>
                                      </p:to>
                                    </p:set>
                                    <p:animScale>
                                      <p:cBhvr>
                                        <p:cTn id="168" dur="500" fill="hold">
                                          <p:stCondLst>
                                            <p:cond delay="0"/>
                                          </p:stCondLst>
                                        </p:cTn>
                                        <p:tgtEl>
                                          <p:spTgt spid="24"/>
                                        </p:tgtEl>
                                      </p:cBhvr>
                                      <p:from x="0" y="0"/>
                                      <p:to x="100000" y="100000"/>
                                    </p:animScale>
                                    <p:anim to="" calcmode="lin" valueType="num">
                                      <p:cBhvr>
                                        <p:cTn id="169" dur="500" fill="hold">
                                          <p:stCondLst>
                                            <p:cond delay="0"/>
                                          </p:stCondLst>
                                        </p:cTn>
                                        <p:tgtEl>
                                          <p:spTgt spid="24"/>
                                        </p:tgtEl>
                                        <p:attrNameLst>
                                          <p:attrName>ppt_y</p:attrName>
                                        </p:attrNameLst>
                                      </p:cBhvr>
                                      <p:tavLst>
                                        <p:tav tm="0">
                                          <p:val>
                                            <p:strVal val="#ppt_y-0.5"/>
                                          </p:val>
                                        </p:tav>
                                        <p:tav tm="100000">
                                          <p:val>
                                            <p:fltVal val="0.593611"/>
                                          </p:val>
                                        </p:tav>
                                      </p:tavLst>
                                    </p:anim>
                                    <p:animEffect filter="fade">
                                      <p:cBhvr>
                                        <p:cTn id="170" dur="500">
                                          <p:stCondLst>
                                            <p:cond delay="0"/>
                                          </p:stCondLst>
                                        </p:cTn>
                                        <p:tgtEl>
                                          <p:spTgt spid="24"/>
                                        </p:tgtEl>
                                      </p:cBhvr>
                                    </p:animEffect>
                                    <p:anim to="" calcmode="lin" valueType="num">
                                      <p:cBhvr>
                                        <p:cTn id="171" dur="500" fill="hold">
                                          <p:stCondLst>
                                            <p:cond delay="0"/>
                                          </p:stCondLst>
                                        </p:cTn>
                                        <p:tgtEl>
                                          <p:spTgt spid="24"/>
                                        </p:tgtEl>
                                        <p:attrNameLst>
                                          <p:attrName>ppt_x</p:attrName>
                                        </p:attrNameLst>
                                      </p:cBhvr>
                                      <p:tavLst>
                                        <p:tav tm="0">
                                          <p:val>
                                            <p:fltVal val="0.578"/>
                                          </p:val>
                                        </p:tav>
                                        <p:tav tm="100000">
                                          <p:val>
                                            <p:fltVal val="0.796927"/>
                                          </p:val>
                                        </p:tav>
                                      </p:tavLst>
                                    </p:anim>
                                  </p:childTnLst>
                                </p:cTn>
                              </p:par>
                              <p:par>
                                <p:cTn id="172" presetID="35" presetClass="path" presetSubtype="0" accel="50000" decel="50000" fill="hold" grpId="8" nodeType="withEffect">
                                  <p:stCondLst>
                                    <p:cond delay="0"/>
                                  </p:stCondLst>
                                  <p:childTnLst>
                                    <p:anim calcmode="lin" valueType="num">
                                      <p:cBhvr additive="base">
                                        <p:cTn id="173" dur="500" fill="hold">
                                          <p:stCondLst>
                                            <p:cond delay="0"/>
                                          </p:stCondLst>
                                        </p:cTn>
                                        <p:tgtEl>
                                          <p:spTgt spid="3"/>
                                        </p:tgtEl>
                                        <p:attrNameLst>
                                          <p:attrName>ppt_x</p:attrName>
                                        </p:attrNameLst>
                                      </p:cBhvr>
                                      <p:tavLst>
                                        <p:tav tm="0">
                                          <p:val>
                                            <p:strVal val="ppt_x"/>
                                          </p:val>
                                        </p:tav>
                                        <p:tav tm="100000">
                                          <p:val>
                                            <p:fltVal val="0.228451"/>
                                          </p:val>
                                        </p:tav>
                                      </p:tavLst>
                                    </p:anim>
                                    <p:anim calcmode="lin" valueType="num">
                                      <p:cBhvr additive="base">
                                        <p:cTn id="174" dur="500" fill="hold">
                                          <p:stCondLst>
                                            <p:cond delay="0"/>
                                          </p:stCondLst>
                                        </p:cTn>
                                        <p:tgtEl>
                                          <p:spTgt spid="3"/>
                                        </p:tgtEl>
                                        <p:attrNameLst>
                                          <p:attrName>ppt_y</p:attrName>
                                        </p:attrNameLst>
                                      </p:cBhvr>
                                      <p:tavLst>
                                        <p:tav tm="0">
                                          <p:val>
                                            <p:strVal val="ppt_y"/>
                                          </p:val>
                                        </p:tav>
                                        <p:tav tm="100000">
                                          <p:val>
                                            <p:fltVal val="0.39773"/>
                                          </p:val>
                                        </p:tav>
                                      </p:tavLst>
                                    </p:anim>
                                    <p:anim calcmode="lin" valueType="num">
                                      <p:cBhvr additive="base">
                                        <p:cTn id="175"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176"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177" presetID="35" presetClass="path" presetSubtype="0" accel="50000" decel="50000" fill="hold" grpId="7" nodeType="withEffect">
                                  <p:stCondLst>
                                    <p:cond delay="0"/>
                                  </p:stCondLst>
                                  <p:childTnLst>
                                    <p:anim calcmode="lin" valueType="num">
                                      <p:cBhvr additive="base">
                                        <p:cTn id="178" dur="500" fill="hold">
                                          <p:stCondLst>
                                            <p:cond delay="0"/>
                                          </p:stCondLst>
                                        </p:cTn>
                                        <p:tgtEl>
                                          <p:spTgt spid="4"/>
                                        </p:tgtEl>
                                        <p:attrNameLst>
                                          <p:attrName>ppt_x</p:attrName>
                                        </p:attrNameLst>
                                      </p:cBhvr>
                                      <p:tavLst>
                                        <p:tav tm="0">
                                          <p:val>
                                            <p:strVal val="ppt_x"/>
                                          </p:val>
                                        </p:tav>
                                        <p:tav tm="100000">
                                          <p:val>
                                            <p:fltVal val="0.228021"/>
                                          </p:val>
                                        </p:tav>
                                      </p:tavLst>
                                    </p:anim>
                                    <p:anim calcmode="lin" valueType="num">
                                      <p:cBhvr additive="base">
                                        <p:cTn id="179" dur="500" fill="hold">
                                          <p:stCondLst>
                                            <p:cond delay="0"/>
                                          </p:stCondLst>
                                        </p:cTn>
                                        <p:tgtEl>
                                          <p:spTgt spid="4"/>
                                        </p:tgtEl>
                                        <p:attrNameLst>
                                          <p:attrName>ppt_y</p:attrName>
                                        </p:attrNameLst>
                                      </p:cBhvr>
                                      <p:tavLst>
                                        <p:tav tm="0">
                                          <p:val>
                                            <p:strVal val="ppt_y"/>
                                          </p:val>
                                        </p:tav>
                                        <p:tav tm="100000">
                                          <p:val>
                                            <p:fltVal val="0.593565"/>
                                          </p:val>
                                        </p:tav>
                                      </p:tavLst>
                                    </p:anim>
                                    <p:anim calcmode="lin" valueType="num">
                                      <p:cBhvr additive="base">
                                        <p:cTn id="180"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181"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182" presetID="35" presetClass="path" presetSubtype="0" accel="50000" decel="50000" fill="hold" grpId="6" nodeType="withEffect">
                                  <p:stCondLst>
                                    <p:cond delay="0"/>
                                  </p:stCondLst>
                                  <p:childTnLst>
                                    <p:anim calcmode="lin" valueType="num">
                                      <p:cBhvr additive="base">
                                        <p:cTn id="183" dur="500" fill="hold">
                                          <p:stCondLst>
                                            <p:cond delay="0"/>
                                          </p:stCondLst>
                                        </p:cTn>
                                        <p:tgtEl>
                                          <p:spTgt spid="5"/>
                                        </p:tgtEl>
                                        <p:attrNameLst>
                                          <p:attrName>ppt_x</p:attrName>
                                        </p:attrNameLst>
                                      </p:cBhvr>
                                      <p:tavLst>
                                        <p:tav tm="0">
                                          <p:val>
                                            <p:strVal val="ppt_x"/>
                                          </p:val>
                                        </p:tav>
                                        <p:tav tm="100000">
                                          <p:val>
                                            <p:fltVal val="0.219521"/>
                                          </p:val>
                                        </p:tav>
                                      </p:tavLst>
                                    </p:anim>
                                    <p:anim calcmode="lin" valueType="num">
                                      <p:cBhvr additive="base">
                                        <p:cTn id="184" dur="500" fill="hold">
                                          <p:stCondLst>
                                            <p:cond delay="0"/>
                                          </p:stCondLst>
                                        </p:cTn>
                                        <p:tgtEl>
                                          <p:spTgt spid="5"/>
                                        </p:tgtEl>
                                        <p:attrNameLst>
                                          <p:attrName>ppt_y</p:attrName>
                                        </p:attrNameLst>
                                      </p:cBhvr>
                                      <p:tavLst>
                                        <p:tav tm="0">
                                          <p:val>
                                            <p:strVal val="ppt_y"/>
                                          </p:val>
                                        </p:tav>
                                        <p:tav tm="100000">
                                          <p:val>
                                            <p:fltVal val="0.384152"/>
                                          </p:val>
                                        </p:tav>
                                      </p:tavLst>
                                    </p:anim>
                                    <p:anim calcmode="lin" valueType="num">
                                      <p:cBhvr additive="base">
                                        <p:cTn id="185"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186"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187" presetID="35" presetClass="path" presetSubtype="0" accel="50000" decel="50000" fill="hold" grpId="5" nodeType="withEffect">
                                  <p:stCondLst>
                                    <p:cond delay="0"/>
                                  </p:stCondLst>
                                  <p:childTnLst>
                                    <p:anim calcmode="lin" valueType="num">
                                      <p:cBhvr additive="base">
                                        <p:cTn id="188" dur="500" fill="hold">
                                          <p:stCondLst>
                                            <p:cond delay="0"/>
                                          </p:stCondLst>
                                        </p:cTn>
                                        <p:tgtEl>
                                          <p:spTgt spid="13"/>
                                        </p:tgtEl>
                                        <p:attrNameLst>
                                          <p:attrName>ppt_x</p:attrName>
                                        </p:attrNameLst>
                                      </p:cBhvr>
                                      <p:tavLst>
                                        <p:tav tm="0">
                                          <p:val>
                                            <p:strVal val="ppt_x"/>
                                          </p:val>
                                        </p:tav>
                                        <p:tav tm="100000">
                                          <p:val>
                                            <p:fltVal val="0.513645"/>
                                          </p:val>
                                        </p:tav>
                                      </p:tavLst>
                                    </p:anim>
                                    <p:anim calcmode="lin" valueType="num">
                                      <p:cBhvr additive="base">
                                        <p:cTn id="189" dur="500" fill="hold">
                                          <p:stCondLst>
                                            <p:cond delay="0"/>
                                          </p:stCondLst>
                                        </p:cTn>
                                        <p:tgtEl>
                                          <p:spTgt spid="13"/>
                                        </p:tgtEl>
                                        <p:attrNameLst>
                                          <p:attrName>ppt_y</p:attrName>
                                        </p:attrNameLst>
                                      </p:cBhvr>
                                      <p:tavLst>
                                        <p:tav tm="0">
                                          <p:val>
                                            <p:strVal val="ppt_y"/>
                                          </p:val>
                                        </p:tav>
                                        <p:tav tm="100000">
                                          <p:val>
                                            <p:fltVal val="0.39773"/>
                                          </p:val>
                                        </p:tav>
                                      </p:tavLst>
                                    </p:anim>
                                    <p:anim calcmode="lin" valueType="num">
                                      <p:cBhvr additive="base">
                                        <p:cTn id="190"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191" dur="500" fill="hold">
                                          <p:stCondLst>
                                            <p:cond delay="0"/>
                                          </p:stCondLst>
                                        </p:cTn>
                                        <p:tgtEl>
                                          <p:spTgt spid="13"/>
                                        </p:tgtEl>
                                        <p:attrNameLst>
                                          <p:attrName>ppt_h</p:attrName>
                                        </p:attrNameLst>
                                      </p:cBhvr>
                                      <p:tavLst>
                                        <p:tav tm="0">
                                          <p:val>
                                            <p:strVal val="ppt_h"/>
                                          </p:val>
                                        </p:tav>
                                        <p:tav tm="100000">
                                          <p:val>
                                            <p:strVal val="#ppt_h"/>
                                          </p:val>
                                        </p:tav>
                                      </p:tavLst>
                                    </p:anim>
                                  </p:childTnLst>
                                </p:cTn>
                              </p:par>
                              <p:par>
                                <p:cTn id="192" presetID="35" presetClass="path" presetSubtype="0" accel="50000" decel="50000" fill="hold" grpId="4" nodeType="withEffect">
                                  <p:stCondLst>
                                    <p:cond delay="0"/>
                                  </p:stCondLst>
                                  <p:childTnLst>
                                    <p:anim calcmode="lin" valueType="num">
                                      <p:cBhvr additive="base">
                                        <p:cTn id="193" dur="500" fill="hold">
                                          <p:stCondLst>
                                            <p:cond delay="0"/>
                                          </p:stCondLst>
                                        </p:cTn>
                                        <p:tgtEl>
                                          <p:spTgt spid="14"/>
                                        </p:tgtEl>
                                        <p:attrNameLst>
                                          <p:attrName>ppt_x</p:attrName>
                                        </p:attrNameLst>
                                      </p:cBhvr>
                                      <p:tavLst>
                                        <p:tav tm="0">
                                          <p:val>
                                            <p:strVal val="ppt_x"/>
                                          </p:val>
                                        </p:tav>
                                        <p:tav tm="100000">
                                          <p:val>
                                            <p:fltVal val="0.512344"/>
                                          </p:val>
                                        </p:tav>
                                      </p:tavLst>
                                    </p:anim>
                                    <p:anim calcmode="lin" valueType="num">
                                      <p:cBhvr additive="base">
                                        <p:cTn id="194" dur="500" fill="hold">
                                          <p:stCondLst>
                                            <p:cond delay="0"/>
                                          </p:stCondLst>
                                        </p:cTn>
                                        <p:tgtEl>
                                          <p:spTgt spid="14"/>
                                        </p:tgtEl>
                                        <p:attrNameLst>
                                          <p:attrName>ppt_y</p:attrName>
                                        </p:attrNameLst>
                                      </p:cBhvr>
                                      <p:tavLst>
                                        <p:tav tm="0">
                                          <p:val>
                                            <p:strVal val="ppt_y"/>
                                          </p:val>
                                        </p:tav>
                                        <p:tav tm="100000">
                                          <p:val>
                                            <p:fltVal val="0.593565"/>
                                          </p:val>
                                        </p:tav>
                                      </p:tavLst>
                                    </p:anim>
                                    <p:anim calcmode="lin" valueType="num">
                                      <p:cBhvr additive="base">
                                        <p:cTn id="195" dur="500" fill="hold">
                                          <p:stCondLst>
                                            <p:cond delay="0"/>
                                          </p:stCondLst>
                                        </p:cTn>
                                        <p:tgtEl>
                                          <p:spTgt spid="14"/>
                                        </p:tgtEl>
                                        <p:attrNameLst>
                                          <p:attrName>ppt_w</p:attrName>
                                        </p:attrNameLst>
                                      </p:cBhvr>
                                      <p:tavLst>
                                        <p:tav tm="0">
                                          <p:val>
                                            <p:strVal val="ppt_w"/>
                                          </p:val>
                                        </p:tav>
                                        <p:tav tm="100000">
                                          <p:val>
                                            <p:strVal val="#ppt_w"/>
                                          </p:val>
                                        </p:tav>
                                      </p:tavLst>
                                    </p:anim>
                                    <p:anim calcmode="lin" valueType="num">
                                      <p:cBhvr additive="base">
                                        <p:cTn id="196" dur="500" fill="hold">
                                          <p:stCondLst>
                                            <p:cond delay="0"/>
                                          </p:stCondLst>
                                        </p:cTn>
                                        <p:tgtEl>
                                          <p:spTgt spid="14"/>
                                        </p:tgtEl>
                                        <p:attrNameLst>
                                          <p:attrName>ppt_h</p:attrName>
                                        </p:attrNameLst>
                                      </p:cBhvr>
                                      <p:tavLst>
                                        <p:tav tm="0">
                                          <p:val>
                                            <p:strVal val="ppt_h"/>
                                          </p:val>
                                        </p:tav>
                                        <p:tav tm="100000">
                                          <p:val>
                                            <p:strVal val="#ppt_h"/>
                                          </p:val>
                                        </p:tav>
                                      </p:tavLst>
                                    </p:anim>
                                  </p:childTnLst>
                                </p:cTn>
                              </p:par>
                              <p:par>
                                <p:cTn id="197" presetID="35" presetClass="path" presetSubtype="0" accel="50000" decel="50000" fill="hold" grpId="3" nodeType="withEffect">
                                  <p:stCondLst>
                                    <p:cond delay="0"/>
                                  </p:stCondLst>
                                  <p:childTnLst>
                                    <p:anim calcmode="lin" valueType="num">
                                      <p:cBhvr additive="base">
                                        <p:cTn id="198" dur="500" fill="hold">
                                          <p:stCondLst>
                                            <p:cond delay="0"/>
                                          </p:stCondLst>
                                        </p:cTn>
                                        <p:tgtEl>
                                          <p:spTgt spid="15"/>
                                        </p:tgtEl>
                                        <p:attrNameLst>
                                          <p:attrName>ppt_x</p:attrName>
                                        </p:attrNameLst>
                                      </p:cBhvr>
                                      <p:tavLst>
                                        <p:tav tm="0">
                                          <p:val>
                                            <p:strVal val="ppt_x"/>
                                          </p:val>
                                        </p:tav>
                                        <p:tav tm="100000">
                                          <p:val>
                                            <p:fltVal val="0.504715"/>
                                          </p:val>
                                        </p:tav>
                                      </p:tavLst>
                                    </p:anim>
                                    <p:anim calcmode="lin" valueType="num">
                                      <p:cBhvr additive="base">
                                        <p:cTn id="199" dur="500" fill="hold">
                                          <p:stCondLst>
                                            <p:cond delay="0"/>
                                          </p:stCondLst>
                                        </p:cTn>
                                        <p:tgtEl>
                                          <p:spTgt spid="15"/>
                                        </p:tgtEl>
                                        <p:attrNameLst>
                                          <p:attrName>ppt_y</p:attrName>
                                        </p:attrNameLst>
                                      </p:cBhvr>
                                      <p:tavLst>
                                        <p:tav tm="0">
                                          <p:val>
                                            <p:strVal val="ppt_y"/>
                                          </p:val>
                                        </p:tav>
                                        <p:tav tm="100000">
                                          <p:val>
                                            <p:fltVal val="0.384152"/>
                                          </p:val>
                                        </p:tav>
                                      </p:tavLst>
                                    </p:anim>
                                    <p:anim calcmode="lin" valueType="num">
                                      <p:cBhvr additive="base">
                                        <p:cTn id="200" dur="500" fill="hold">
                                          <p:stCondLst>
                                            <p:cond delay="0"/>
                                          </p:stCondLst>
                                        </p:cTn>
                                        <p:tgtEl>
                                          <p:spTgt spid="15"/>
                                        </p:tgtEl>
                                        <p:attrNameLst>
                                          <p:attrName>ppt_w</p:attrName>
                                        </p:attrNameLst>
                                      </p:cBhvr>
                                      <p:tavLst>
                                        <p:tav tm="0">
                                          <p:val>
                                            <p:strVal val="ppt_w"/>
                                          </p:val>
                                        </p:tav>
                                        <p:tav tm="100000">
                                          <p:val>
                                            <p:strVal val="#ppt_w"/>
                                          </p:val>
                                        </p:tav>
                                      </p:tavLst>
                                    </p:anim>
                                    <p:anim calcmode="lin" valueType="num">
                                      <p:cBhvr additive="base">
                                        <p:cTn id="201" dur="500" fill="hold">
                                          <p:stCondLst>
                                            <p:cond delay="0"/>
                                          </p:stCondLst>
                                        </p:cTn>
                                        <p:tgtEl>
                                          <p:spTgt spid="15"/>
                                        </p:tgtEl>
                                        <p:attrNameLst>
                                          <p:attrName>ppt_h</p:attrName>
                                        </p:attrNameLst>
                                      </p:cBhvr>
                                      <p:tavLst>
                                        <p:tav tm="0">
                                          <p:val>
                                            <p:strVal val="ppt_h"/>
                                          </p:val>
                                        </p:tav>
                                        <p:tav tm="100000">
                                          <p:val>
                                            <p:strVal val="#ppt_h"/>
                                          </p:val>
                                        </p:tav>
                                      </p:tavLst>
                                    </p:anim>
                                  </p:childTnLst>
                                </p:cTn>
                              </p:par>
                              <p:par>
                                <p:cTn id="202" presetID="35" presetClass="path" presetSubtype="0" accel="50000" decel="50000" fill="hold" grpId="2" nodeType="withEffect">
                                  <p:stCondLst>
                                    <p:cond delay="0"/>
                                  </p:stCondLst>
                                  <p:childTnLst>
                                    <p:anim calcmode="lin" valueType="num">
                                      <p:cBhvr additive="base">
                                        <p:cTn id="203" dur="500" fill="hold">
                                          <p:stCondLst>
                                            <p:cond delay="0"/>
                                          </p:stCondLst>
                                        </p:cTn>
                                        <p:tgtEl>
                                          <p:spTgt spid="23"/>
                                        </p:tgtEl>
                                        <p:attrNameLst>
                                          <p:attrName>ppt_x</p:attrName>
                                        </p:attrNameLst>
                                      </p:cBhvr>
                                      <p:tavLst>
                                        <p:tav tm="0">
                                          <p:val>
                                            <p:strVal val="ppt_x"/>
                                          </p:val>
                                        </p:tav>
                                        <p:tav tm="100000">
                                          <p:val>
                                            <p:fltVal val="0.796925"/>
                                          </p:val>
                                        </p:tav>
                                      </p:tavLst>
                                    </p:anim>
                                    <p:anim calcmode="lin" valueType="num">
                                      <p:cBhvr additive="base">
                                        <p:cTn id="204" dur="500" fill="hold">
                                          <p:stCondLst>
                                            <p:cond delay="0"/>
                                          </p:stCondLst>
                                        </p:cTn>
                                        <p:tgtEl>
                                          <p:spTgt spid="23"/>
                                        </p:tgtEl>
                                        <p:attrNameLst>
                                          <p:attrName>ppt_y</p:attrName>
                                        </p:attrNameLst>
                                      </p:cBhvr>
                                      <p:tavLst>
                                        <p:tav tm="0">
                                          <p:val>
                                            <p:strVal val="ppt_y"/>
                                          </p:val>
                                        </p:tav>
                                        <p:tav tm="100000">
                                          <p:val>
                                            <p:fltVal val="0.39773"/>
                                          </p:val>
                                        </p:tav>
                                      </p:tavLst>
                                    </p:anim>
                                    <p:anim calcmode="lin" valueType="num">
                                      <p:cBhvr additive="base">
                                        <p:cTn id="205"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206" dur="500" fill="hold">
                                          <p:stCondLst>
                                            <p:cond delay="0"/>
                                          </p:stCondLst>
                                        </p:cTn>
                                        <p:tgtEl>
                                          <p:spTgt spid="23"/>
                                        </p:tgtEl>
                                        <p:attrNameLst>
                                          <p:attrName>ppt_h</p:attrName>
                                        </p:attrNameLst>
                                      </p:cBhvr>
                                      <p:tavLst>
                                        <p:tav tm="0">
                                          <p:val>
                                            <p:strVal val="ppt_h"/>
                                          </p:val>
                                        </p:tav>
                                        <p:tav tm="100000">
                                          <p:val>
                                            <p:strVal val="#ppt_h"/>
                                          </p:val>
                                        </p:tav>
                                      </p:tavLst>
                                    </p:anim>
                                  </p:childTnLst>
                                </p:cTn>
                              </p:par>
                            </p:childTnLst>
                          </p:cTn>
                        </p:par>
                      </p:childTnLst>
                    </p:cTn>
                  </p:par>
                  <p:par>
                    <p:cTn id="207" fill="hold">
                      <p:stCondLst>
                        <p:cond delay="indefinite"/>
                      </p:stCondLst>
                      <p:childTnLst>
                        <p:par>
                          <p:cTn id="208" fill="hold">
                            <p:stCondLst>
                              <p:cond delay="0"/>
                            </p:stCondLst>
                            <p:childTnLst>
                              <p:par>
                                <p:cTn id="209" presetID="0" presetClass="entr" presetSubtype="0" accel="50000" fill="hold" grpId="1" nodeType="clickEffect">
                                  <p:stCondLst>
                                    <p:cond delay="0"/>
                                  </p:stCondLst>
                                  <p:childTnLst>
                                    <p:set>
                                      <p:cBhvr>
                                        <p:cTn id="210" dur="1" fill="hold">
                                          <p:stCondLst>
                                            <p:cond delay="0"/>
                                          </p:stCondLst>
                                        </p:cTn>
                                        <p:tgtEl>
                                          <p:spTgt spid="25"/>
                                        </p:tgtEl>
                                        <p:attrNameLst>
                                          <p:attrName>style.visibility</p:attrName>
                                        </p:attrNameLst>
                                      </p:cBhvr>
                                      <p:to>
                                        <p:strVal val="visible"/>
                                      </p:to>
                                    </p:set>
                                    <p:animScale>
                                      <p:cBhvr>
                                        <p:cTn id="211" dur="500" fill="hold">
                                          <p:stCondLst>
                                            <p:cond delay="0"/>
                                          </p:stCondLst>
                                        </p:cTn>
                                        <p:tgtEl>
                                          <p:spTgt spid="25"/>
                                        </p:tgtEl>
                                      </p:cBhvr>
                                      <p:from x="0" y="0"/>
                                      <p:to x="100000" y="100000"/>
                                    </p:animScale>
                                    <p:anim to="" calcmode="lin" valueType="num">
                                      <p:cBhvr>
                                        <p:cTn id="212" dur="500" fill="hold">
                                          <p:stCondLst>
                                            <p:cond delay="0"/>
                                          </p:stCondLst>
                                        </p:cTn>
                                        <p:tgtEl>
                                          <p:spTgt spid="25"/>
                                        </p:tgtEl>
                                        <p:attrNameLst>
                                          <p:attrName>ppt_y</p:attrName>
                                        </p:attrNameLst>
                                      </p:cBhvr>
                                      <p:tavLst>
                                        <p:tav tm="0">
                                          <p:val>
                                            <p:strVal val="#ppt_y-0.5"/>
                                          </p:val>
                                        </p:tav>
                                        <p:tav tm="100000">
                                          <p:val>
                                            <p:fltVal val="0.384152"/>
                                          </p:val>
                                        </p:tav>
                                      </p:tavLst>
                                    </p:anim>
                                    <p:animEffect filter="fade">
                                      <p:cBhvr>
                                        <p:cTn id="213" dur="500">
                                          <p:stCondLst>
                                            <p:cond delay="0"/>
                                          </p:stCondLst>
                                        </p:cTn>
                                        <p:tgtEl>
                                          <p:spTgt spid="25"/>
                                        </p:tgtEl>
                                      </p:cBhvr>
                                    </p:animEffect>
                                    <p:anim to="" calcmode="lin" valueType="num">
                                      <p:cBhvr>
                                        <p:cTn id="214" dur="500" fill="hold">
                                          <p:stCondLst>
                                            <p:cond delay="0"/>
                                          </p:stCondLst>
                                        </p:cTn>
                                        <p:tgtEl>
                                          <p:spTgt spid="25"/>
                                        </p:tgtEl>
                                        <p:attrNameLst>
                                          <p:attrName>ppt_x</p:attrName>
                                        </p:attrNameLst>
                                      </p:cBhvr>
                                      <p:tavLst>
                                        <p:tav tm="0">
                                          <p:val>
                                            <p:fltVal val="0.578"/>
                                          </p:val>
                                        </p:tav>
                                        <p:tav tm="100000">
                                          <p:val>
                                            <p:fltVal val="0.787995"/>
                                          </p:val>
                                        </p:tav>
                                      </p:tavLst>
                                    </p:anim>
                                  </p:childTnLst>
                                </p:cTn>
                              </p:par>
                              <p:par>
                                <p:cTn id="215" presetID="35" presetClass="path" presetSubtype="0" accel="50000" decel="50000" fill="hold" grpId="9" nodeType="withEffect">
                                  <p:stCondLst>
                                    <p:cond delay="0"/>
                                  </p:stCondLst>
                                  <p:childTnLst>
                                    <p:anim calcmode="lin" valueType="num">
                                      <p:cBhvr additive="base">
                                        <p:cTn id="216" dur="500" fill="hold">
                                          <p:stCondLst>
                                            <p:cond delay="0"/>
                                          </p:stCondLst>
                                        </p:cTn>
                                        <p:tgtEl>
                                          <p:spTgt spid="3"/>
                                        </p:tgtEl>
                                        <p:attrNameLst>
                                          <p:attrName>ppt_x</p:attrName>
                                        </p:attrNameLst>
                                      </p:cBhvr>
                                      <p:tavLst>
                                        <p:tav tm="0">
                                          <p:val>
                                            <p:strVal val="ppt_x"/>
                                          </p:val>
                                        </p:tav>
                                        <p:tav tm="100000">
                                          <p:val>
                                            <p:fltVal val="0.228451"/>
                                          </p:val>
                                        </p:tav>
                                      </p:tavLst>
                                    </p:anim>
                                    <p:anim calcmode="lin" valueType="num">
                                      <p:cBhvr additive="base">
                                        <p:cTn id="217" dur="500" fill="hold">
                                          <p:stCondLst>
                                            <p:cond delay="0"/>
                                          </p:stCondLst>
                                        </p:cTn>
                                        <p:tgtEl>
                                          <p:spTgt spid="3"/>
                                        </p:tgtEl>
                                        <p:attrNameLst>
                                          <p:attrName>ppt_y</p:attrName>
                                        </p:attrNameLst>
                                      </p:cBhvr>
                                      <p:tavLst>
                                        <p:tav tm="0">
                                          <p:val>
                                            <p:strVal val="ppt_y"/>
                                          </p:val>
                                        </p:tav>
                                        <p:tav tm="100000">
                                          <p:val>
                                            <p:fltVal val="0.39773"/>
                                          </p:val>
                                        </p:tav>
                                      </p:tavLst>
                                    </p:anim>
                                    <p:anim calcmode="lin" valueType="num">
                                      <p:cBhvr additive="base">
                                        <p:cTn id="218"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219"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220" presetID="35" presetClass="path" presetSubtype="0" accel="50000" decel="50000" fill="hold" grpId="8" nodeType="withEffect">
                                  <p:stCondLst>
                                    <p:cond delay="0"/>
                                  </p:stCondLst>
                                  <p:childTnLst>
                                    <p:anim calcmode="lin" valueType="num">
                                      <p:cBhvr additive="base">
                                        <p:cTn id="221" dur="500" fill="hold">
                                          <p:stCondLst>
                                            <p:cond delay="0"/>
                                          </p:stCondLst>
                                        </p:cTn>
                                        <p:tgtEl>
                                          <p:spTgt spid="4"/>
                                        </p:tgtEl>
                                        <p:attrNameLst>
                                          <p:attrName>ppt_x</p:attrName>
                                        </p:attrNameLst>
                                      </p:cBhvr>
                                      <p:tavLst>
                                        <p:tav tm="0">
                                          <p:val>
                                            <p:strVal val="ppt_x"/>
                                          </p:val>
                                        </p:tav>
                                        <p:tav tm="100000">
                                          <p:val>
                                            <p:fltVal val="0.228021"/>
                                          </p:val>
                                        </p:tav>
                                      </p:tavLst>
                                    </p:anim>
                                    <p:anim calcmode="lin" valueType="num">
                                      <p:cBhvr additive="base">
                                        <p:cTn id="222" dur="500" fill="hold">
                                          <p:stCondLst>
                                            <p:cond delay="0"/>
                                          </p:stCondLst>
                                        </p:cTn>
                                        <p:tgtEl>
                                          <p:spTgt spid="4"/>
                                        </p:tgtEl>
                                        <p:attrNameLst>
                                          <p:attrName>ppt_y</p:attrName>
                                        </p:attrNameLst>
                                      </p:cBhvr>
                                      <p:tavLst>
                                        <p:tav tm="0">
                                          <p:val>
                                            <p:strVal val="ppt_y"/>
                                          </p:val>
                                        </p:tav>
                                        <p:tav tm="100000">
                                          <p:val>
                                            <p:fltVal val="0.593565"/>
                                          </p:val>
                                        </p:tav>
                                      </p:tavLst>
                                    </p:anim>
                                    <p:anim calcmode="lin" valueType="num">
                                      <p:cBhvr additive="base">
                                        <p:cTn id="223"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224"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225" presetID="35" presetClass="path" presetSubtype="0" accel="50000" decel="50000" fill="hold" grpId="7" nodeType="withEffect">
                                  <p:stCondLst>
                                    <p:cond delay="0"/>
                                  </p:stCondLst>
                                  <p:childTnLst>
                                    <p:anim calcmode="lin" valueType="num">
                                      <p:cBhvr additive="base">
                                        <p:cTn id="226" dur="500" fill="hold">
                                          <p:stCondLst>
                                            <p:cond delay="0"/>
                                          </p:stCondLst>
                                        </p:cTn>
                                        <p:tgtEl>
                                          <p:spTgt spid="5"/>
                                        </p:tgtEl>
                                        <p:attrNameLst>
                                          <p:attrName>ppt_x</p:attrName>
                                        </p:attrNameLst>
                                      </p:cBhvr>
                                      <p:tavLst>
                                        <p:tav tm="0">
                                          <p:val>
                                            <p:strVal val="ppt_x"/>
                                          </p:val>
                                        </p:tav>
                                        <p:tav tm="100000">
                                          <p:val>
                                            <p:fltVal val="0.219521"/>
                                          </p:val>
                                        </p:tav>
                                      </p:tavLst>
                                    </p:anim>
                                    <p:anim calcmode="lin" valueType="num">
                                      <p:cBhvr additive="base">
                                        <p:cTn id="227" dur="500" fill="hold">
                                          <p:stCondLst>
                                            <p:cond delay="0"/>
                                          </p:stCondLst>
                                        </p:cTn>
                                        <p:tgtEl>
                                          <p:spTgt spid="5"/>
                                        </p:tgtEl>
                                        <p:attrNameLst>
                                          <p:attrName>ppt_y</p:attrName>
                                        </p:attrNameLst>
                                      </p:cBhvr>
                                      <p:tavLst>
                                        <p:tav tm="0">
                                          <p:val>
                                            <p:strVal val="ppt_y"/>
                                          </p:val>
                                        </p:tav>
                                        <p:tav tm="100000">
                                          <p:val>
                                            <p:fltVal val="0.384152"/>
                                          </p:val>
                                        </p:tav>
                                      </p:tavLst>
                                    </p:anim>
                                    <p:anim calcmode="lin" valueType="num">
                                      <p:cBhvr additive="base">
                                        <p:cTn id="228"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229"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230" presetID="35" presetClass="path" presetSubtype="0" accel="50000" decel="50000" fill="hold" grpId="6" nodeType="withEffect">
                                  <p:stCondLst>
                                    <p:cond delay="0"/>
                                  </p:stCondLst>
                                  <p:childTnLst>
                                    <p:anim calcmode="lin" valueType="num">
                                      <p:cBhvr additive="base">
                                        <p:cTn id="231" dur="500" fill="hold">
                                          <p:stCondLst>
                                            <p:cond delay="0"/>
                                          </p:stCondLst>
                                        </p:cTn>
                                        <p:tgtEl>
                                          <p:spTgt spid="13"/>
                                        </p:tgtEl>
                                        <p:attrNameLst>
                                          <p:attrName>ppt_x</p:attrName>
                                        </p:attrNameLst>
                                      </p:cBhvr>
                                      <p:tavLst>
                                        <p:tav tm="0">
                                          <p:val>
                                            <p:strVal val="ppt_x"/>
                                          </p:val>
                                        </p:tav>
                                        <p:tav tm="100000">
                                          <p:val>
                                            <p:fltVal val="0.513645"/>
                                          </p:val>
                                        </p:tav>
                                      </p:tavLst>
                                    </p:anim>
                                    <p:anim calcmode="lin" valueType="num">
                                      <p:cBhvr additive="base">
                                        <p:cTn id="232" dur="500" fill="hold">
                                          <p:stCondLst>
                                            <p:cond delay="0"/>
                                          </p:stCondLst>
                                        </p:cTn>
                                        <p:tgtEl>
                                          <p:spTgt spid="13"/>
                                        </p:tgtEl>
                                        <p:attrNameLst>
                                          <p:attrName>ppt_y</p:attrName>
                                        </p:attrNameLst>
                                      </p:cBhvr>
                                      <p:tavLst>
                                        <p:tav tm="0">
                                          <p:val>
                                            <p:strVal val="ppt_y"/>
                                          </p:val>
                                        </p:tav>
                                        <p:tav tm="100000">
                                          <p:val>
                                            <p:fltVal val="0.39773"/>
                                          </p:val>
                                        </p:tav>
                                      </p:tavLst>
                                    </p:anim>
                                    <p:anim calcmode="lin" valueType="num">
                                      <p:cBhvr additive="base">
                                        <p:cTn id="233"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234" dur="500" fill="hold">
                                          <p:stCondLst>
                                            <p:cond delay="0"/>
                                          </p:stCondLst>
                                        </p:cTn>
                                        <p:tgtEl>
                                          <p:spTgt spid="13"/>
                                        </p:tgtEl>
                                        <p:attrNameLst>
                                          <p:attrName>ppt_h</p:attrName>
                                        </p:attrNameLst>
                                      </p:cBhvr>
                                      <p:tavLst>
                                        <p:tav tm="0">
                                          <p:val>
                                            <p:strVal val="ppt_h"/>
                                          </p:val>
                                        </p:tav>
                                        <p:tav tm="100000">
                                          <p:val>
                                            <p:strVal val="#ppt_h"/>
                                          </p:val>
                                        </p:tav>
                                      </p:tavLst>
                                    </p:anim>
                                  </p:childTnLst>
                                </p:cTn>
                              </p:par>
                              <p:par>
                                <p:cTn id="235" presetID="35" presetClass="path" presetSubtype="0" accel="50000" decel="50000" fill="hold" grpId="5" nodeType="withEffect">
                                  <p:stCondLst>
                                    <p:cond delay="0"/>
                                  </p:stCondLst>
                                  <p:childTnLst>
                                    <p:anim calcmode="lin" valueType="num">
                                      <p:cBhvr additive="base">
                                        <p:cTn id="236" dur="500" fill="hold">
                                          <p:stCondLst>
                                            <p:cond delay="0"/>
                                          </p:stCondLst>
                                        </p:cTn>
                                        <p:tgtEl>
                                          <p:spTgt spid="14"/>
                                        </p:tgtEl>
                                        <p:attrNameLst>
                                          <p:attrName>ppt_x</p:attrName>
                                        </p:attrNameLst>
                                      </p:cBhvr>
                                      <p:tavLst>
                                        <p:tav tm="0">
                                          <p:val>
                                            <p:strVal val="ppt_x"/>
                                          </p:val>
                                        </p:tav>
                                        <p:tav tm="100000">
                                          <p:val>
                                            <p:fltVal val="0.512344"/>
                                          </p:val>
                                        </p:tav>
                                      </p:tavLst>
                                    </p:anim>
                                    <p:anim calcmode="lin" valueType="num">
                                      <p:cBhvr additive="base">
                                        <p:cTn id="237" dur="500" fill="hold">
                                          <p:stCondLst>
                                            <p:cond delay="0"/>
                                          </p:stCondLst>
                                        </p:cTn>
                                        <p:tgtEl>
                                          <p:spTgt spid="14"/>
                                        </p:tgtEl>
                                        <p:attrNameLst>
                                          <p:attrName>ppt_y</p:attrName>
                                        </p:attrNameLst>
                                      </p:cBhvr>
                                      <p:tavLst>
                                        <p:tav tm="0">
                                          <p:val>
                                            <p:strVal val="ppt_y"/>
                                          </p:val>
                                        </p:tav>
                                        <p:tav tm="100000">
                                          <p:val>
                                            <p:fltVal val="0.593565"/>
                                          </p:val>
                                        </p:tav>
                                      </p:tavLst>
                                    </p:anim>
                                    <p:anim calcmode="lin" valueType="num">
                                      <p:cBhvr additive="base">
                                        <p:cTn id="238" dur="500" fill="hold">
                                          <p:stCondLst>
                                            <p:cond delay="0"/>
                                          </p:stCondLst>
                                        </p:cTn>
                                        <p:tgtEl>
                                          <p:spTgt spid="14"/>
                                        </p:tgtEl>
                                        <p:attrNameLst>
                                          <p:attrName>ppt_w</p:attrName>
                                        </p:attrNameLst>
                                      </p:cBhvr>
                                      <p:tavLst>
                                        <p:tav tm="0">
                                          <p:val>
                                            <p:strVal val="ppt_w"/>
                                          </p:val>
                                        </p:tav>
                                        <p:tav tm="100000">
                                          <p:val>
                                            <p:strVal val="#ppt_w"/>
                                          </p:val>
                                        </p:tav>
                                      </p:tavLst>
                                    </p:anim>
                                    <p:anim calcmode="lin" valueType="num">
                                      <p:cBhvr additive="base">
                                        <p:cTn id="239" dur="500" fill="hold">
                                          <p:stCondLst>
                                            <p:cond delay="0"/>
                                          </p:stCondLst>
                                        </p:cTn>
                                        <p:tgtEl>
                                          <p:spTgt spid="14"/>
                                        </p:tgtEl>
                                        <p:attrNameLst>
                                          <p:attrName>ppt_h</p:attrName>
                                        </p:attrNameLst>
                                      </p:cBhvr>
                                      <p:tavLst>
                                        <p:tav tm="0">
                                          <p:val>
                                            <p:strVal val="ppt_h"/>
                                          </p:val>
                                        </p:tav>
                                        <p:tav tm="100000">
                                          <p:val>
                                            <p:strVal val="#ppt_h"/>
                                          </p:val>
                                        </p:tav>
                                      </p:tavLst>
                                    </p:anim>
                                  </p:childTnLst>
                                </p:cTn>
                              </p:par>
                              <p:par>
                                <p:cTn id="240" presetID="35" presetClass="path" presetSubtype="0" accel="50000" decel="50000" fill="hold" grpId="4" nodeType="withEffect">
                                  <p:stCondLst>
                                    <p:cond delay="0"/>
                                  </p:stCondLst>
                                  <p:childTnLst>
                                    <p:anim calcmode="lin" valueType="num">
                                      <p:cBhvr additive="base">
                                        <p:cTn id="241" dur="500" fill="hold">
                                          <p:stCondLst>
                                            <p:cond delay="0"/>
                                          </p:stCondLst>
                                        </p:cTn>
                                        <p:tgtEl>
                                          <p:spTgt spid="15"/>
                                        </p:tgtEl>
                                        <p:attrNameLst>
                                          <p:attrName>ppt_x</p:attrName>
                                        </p:attrNameLst>
                                      </p:cBhvr>
                                      <p:tavLst>
                                        <p:tav tm="0">
                                          <p:val>
                                            <p:strVal val="ppt_x"/>
                                          </p:val>
                                        </p:tav>
                                        <p:tav tm="100000">
                                          <p:val>
                                            <p:fltVal val="0.504715"/>
                                          </p:val>
                                        </p:tav>
                                      </p:tavLst>
                                    </p:anim>
                                    <p:anim calcmode="lin" valueType="num">
                                      <p:cBhvr additive="base">
                                        <p:cTn id="242" dur="500" fill="hold">
                                          <p:stCondLst>
                                            <p:cond delay="0"/>
                                          </p:stCondLst>
                                        </p:cTn>
                                        <p:tgtEl>
                                          <p:spTgt spid="15"/>
                                        </p:tgtEl>
                                        <p:attrNameLst>
                                          <p:attrName>ppt_y</p:attrName>
                                        </p:attrNameLst>
                                      </p:cBhvr>
                                      <p:tavLst>
                                        <p:tav tm="0">
                                          <p:val>
                                            <p:strVal val="ppt_y"/>
                                          </p:val>
                                        </p:tav>
                                        <p:tav tm="100000">
                                          <p:val>
                                            <p:fltVal val="0.384152"/>
                                          </p:val>
                                        </p:tav>
                                      </p:tavLst>
                                    </p:anim>
                                    <p:anim calcmode="lin" valueType="num">
                                      <p:cBhvr additive="base">
                                        <p:cTn id="243" dur="500" fill="hold">
                                          <p:stCondLst>
                                            <p:cond delay="0"/>
                                          </p:stCondLst>
                                        </p:cTn>
                                        <p:tgtEl>
                                          <p:spTgt spid="15"/>
                                        </p:tgtEl>
                                        <p:attrNameLst>
                                          <p:attrName>ppt_w</p:attrName>
                                        </p:attrNameLst>
                                      </p:cBhvr>
                                      <p:tavLst>
                                        <p:tav tm="0">
                                          <p:val>
                                            <p:strVal val="ppt_w"/>
                                          </p:val>
                                        </p:tav>
                                        <p:tav tm="100000">
                                          <p:val>
                                            <p:strVal val="#ppt_w"/>
                                          </p:val>
                                        </p:tav>
                                      </p:tavLst>
                                    </p:anim>
                                    <p:anim calcmode="lin" valueType="num">
                                      <p:cBhvr additive="base">
                                        <p:cTn id="244" dur="500" fill="hold">
                                          <p:stCondLst>
                                            <p:cond delay="0"/>
                                          </p:stCondLst>
                                        </p:cTn>
                                        <p:tgtEl>
                                          <p:spTgt spid="15"/>
                                        </p:tgtEl>
                                        <p:attrNameLst>
                                          <p:attrName>ppt_h</p:attrName>
                                        </p:attrNameLst>
                                      </p:cBhvr>
                                      <p:tavLst>
                                        <p:tav tm="0">
                                          <p:val>
                                            <p:strVal val="ppt_h"/>
                                          </p:val>
                                        </p:tav>
                                        <p:tav tm="100000">
                                          <p:val>
                                            <p:strVal val="#ppt_h"/>
                                          </p:val>
                                        </p:tav>
                                      </p:tavLst>
                                    </p:anim>
                                  </p:childTnLst>
                                </p:cTn>
                              </p:par>
                              <p:par>
                                <p:cTn id="245" presetID="35" presetClass="path" presetSubtype="0" accel="50000" decel="50000" fill="hold" grpId="3" nodeType="withEffect">
                                  <p:stCondLst>
                                    <p:cond delay="0"/>
                                  </p:stCondLst>
                                  <p:childTnLst>
                                    <p:anim calcmode="lin" valueType="num">
                                      <p:cBhvr additive="base">
                                        <p:cTn id="246" dur="500" fill="hold">
                                          <p:stCondLst>
                                            <p:cond delay="0"/>
                                          </p:stCondLst>
                                        </p:cTn>
                                        <p:tgtEl>
                                          <p:spTgt spid="23"/>
                                        </p:tgtEl>
                                        <p:attrNameLst>
                                          <p:attrName>ppt_x</p:attrName>
                                        </p:attrNameLst>
                                      </p:cBhvr>
                                      <p:tavLst>
                                        <p:tav tm="0">
                                          <p:val>
                                            <p:strVal val="ppt_x"/>
                                          </p:val>
                                        </p:tav>
                                        <p:tav tm="100000">
                                          <p:val>
                                            <p:fltVal val="0.796925"/>
                                          </p:val>
                                        </p:tav>
                                      </p:tavLst>
                                    </p:anim>
                                    <p:anim calcmode="lin" valueType="num">
                                      <p:cBhvr additive="base">
                                        <p:cTn id="247" dur="500" fill="hold">
                                          <p:stCondLst>
                                            <p:cond delay="0"/>
                                          </p:stCondLst>
                                        </p:cTn>
                                        <p:tgtEl>
                                          <p:spTgt spid="23"/>
                                        </p:tgtEl>
                                        <p:attrNameLst>
                                          <p:attrName>ppt_y</p:attrName>
                                        </p:attrNameLst>
                                      </p:cBhvr>
                                      <p:tavLst>
                                        <p:tav tm="0">
                                          <p:val>
                                            <p:strVal val="ppt_y"/>
                                          </p:val>
                                        </p:tav>
                                        <p:tav tm="100000">
                                          <p:val>
                                            <p:fltVal val="0.39773"/>
                                          </p:val>
                                        </p:tav>
                                      </p:tavLst>
                                    </p:anim>
                                    <p:anim calcmode="lin" valueType="num">
                                      <p:cBhvr additive="base">
                                        <p:cTn id="248"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249" dur="500" fill="hold">
                                          <p:stCondLst>
                                            <p:cond delay="0"/>
                                          </p:stCondLst>
                                        </p:cTn>
                                        <p:tgtEl>
                                          <p:spTgt spid="23"/>
                                        </p:tgtEl>
                                        <p:attrNameLst>
                                          <p:attrName>ppt_h</p:attrName>
                                        </p:attrNameLst>
                                      </p:cBhvr>
                                      <p:tavLst>
                                        <p:tav tm="0">
                                          <p:val>
                                            <p:strVal val="ppt_h"/>
                                          </p:val>
                                        </p:tav>
                                        <p:tav tm="100000">
                                          <p:val>
                                            <p:strVal val="#ppt_h"/>
                                          </p:val>
                                        </p:tav>
                                      </p:tavLst>
                                    </p:anim>
                                  </p:childTnLst>
                                </p:cTn>
                              </p:par>
                              <p:par>
                                <p:cTn id="250" presetID="35" presetClass="path" presetSubtype="0" accel="50000" decel="50000" fill="hold" grpId="2" nodeType="withEffect">
                                  <p:stCondLst>
                                    <p:cond delay="0"/>
                                  </p:stCondLst>
                                  <p:childTnLst>
                                    <p:anim calcmode="lin" valueType="num">
                                      <p:cBhvr additive="base">
                                        <p:cTn id="251" dur="500" fill="hold">
                                          <p:stCondLst>
                                            <p:cond delay="0"/>
                                          </p:stCondLst>
                                        </p:cTn>
                                        <p:tgtEl>
                                          <p:spTgt spid="24"/>
                                        </p:tgtEl>
                                        <p:attrNameLst>
                                          <p:attrName>ppt_x</p:attrName>
                                        </p:attrNameLst>
                                      </p:cBhvr>
                                      <p:tavLst>
                                        <p:tav tm="0">
                                          <p:val>
                                            <p:strVal val="ppt_x"/>
                                          </p:val>
                                        </p:tav>
                                        <p:tav tm="100000">
                                          <p:val>
                                            <p:fltVal val="0.796927"/>
                                          </p:val>
                                        </p:tav>
                                      </p:tavLst>
                                    </p:anim>
                                    <p:anim calcmode="lin" valueType="num">
                                      <p:cBhvr additive="base">
                                        <p:cTn id="252" dur="500" fill="hold">
                                          <p:stCondLst>
                                            <p:cond delay="0"/>
                                          </p:stCondLst>
                                        </p:cTn>
                                        <p:tgtEl>
                                          <p:spTgt spid="24"/>
                                        </p:tgtEl>
                                        <p:attrNameLst>
                                          <p:attrName>ppt_y</p:attrName>
                                        </p:attrNameLst>
                                      </p:cBhvr>
                                      <p:tavLst>
                                        <p:tav tm="0">
                                          <p:val>
                                            <p:strVal val="ppt_y"/>
                                          </p:val>
                                        </p:tav>
                                        <p:tav tm="100000">
                                          <p:val>
                                            <p:fltVal val="0.593611"/>
                                          </p:val>
                                        </p:tav>
                                      </p:tavLst>
                                    </p:anim>
                                    <p:anim calcmode="lin" valueType="num">
                                      <p:cBhvr additive="base">
                                        <p:cTn id="253"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254" dur="500" fill="hold">
                                          <p:stCondLst>
                                            <p:cond delay="0"/>
                                          </p:stCondLst>
                                        </p:cTn>
                                        <p:tgtEl>
                                          <p:spTgt spid="24"/>
                                        </p:tgtEl>
                                        <p:attrNameLst>
                                          <p:attrName>ppt_h</p:attrName>
                                        </p:attrNameLst>
                                      </p:cBhvr>
                                      <p:tavLst>
                                        <p:tav tm="0">
                                          <p:val>
                                            <p:strVal val="ppt_h"/>
                                          </p:val>
                                        </p:tav>
                                        <p:tav tm="100000">
                                          <p:val>
                                            <p:strVal val="#ppt_h"/>
                                          </p:val>
                                        </p:tav>
                                      </p:tavLst>
                                    </p:anim>
                                  </p:childTnLst>
                                </p:cTn>
                              </p:par>
                            </p:childTnLst>
                          </p:cTn>
                        </p:par>
                      </p:childTnLst>
                    </p:cTn>
                  </p:par>
                  <p:par>
                    <p:cTn id="255" fill="hold">
                      <p:stCondLst>
                        <p:cond delay="indefinite"/>
                      </p:stCondLst>
                      <p:childTnLst>
                        <p:par>
                          <p:cTn id="256" fill="hold">
                            <p:stCondLst>
                              <p:cond delay="0"/>
                            </p:stCondLst>
                            <p:childTnLst>
                              <p:par>
                                <p:cTn id="257" presetID="0" presetClass="entr" presetSubtype="0" accel="50000" fill="hold" grpId="0" nodeType="clickEffect">
                                  <p:stCondLst>
                                    <p:cond delay="0"/>
                                  </p:stCondLst>
                                  <p:childTnLst>
                                    <p:set>
                                      <p:cBhvr>
                                        <p:cTn id="258" dur="1" fill="hold">
                                          <p:stCondLst>
                                            <p:cond delay="0"/>
                                          </p:stCondLst>
                                        </p:cTn>
                                        <p:tgtEl>
                                          <p:spTgt spid="34"/>
                                        </p:tgtEl>
                                        <p:attrNameLst>
                                          <p:attrName>style.visibility</p:attrName>
                                        </p:attrNameLst>
                                      </p:cBhvr>
                                      <p:to>
                                        <p:strVal val="visible"/>
                                      </p:to>
                                    </p:set>
                                    <p:animScale>
                                      <p:cBhvr>
                                        <p:cTn id="259" dur="500" fill="hold">
                                          <p:stCondLst>
                                            <p:cond delay="0"/>
                                          </p:stCondLst>
                                        </p:cTn>
                                        <p:tgtEl>
                                          <p:spTgt spid="34"/>
                                        </p:tgtEl>
                                      </p:cBhvr>
                                      <p:from x="0" y="0"/>
                                      <p:to x="100000" y="100000"/>
                                    </p:animScale>
                                    <p:anim to="" calcmode="lin" valueType="num">
                                      <p:cBhvr>
                                        <p:cTn id="260" dur="500" fill="hold">
                                          <p:stCondLst>
                                            <p:cond delay="0"/>
                                          </p:stCondLst>
                                        </p:cTn>
                                        <p:tgtEl>
                                          <p:spTgt spid="34"/>
                                        </p:tgtEl>
                                        <p:attrNameLst>
                                          <p:attrName>ppt_y</p:attrName>
                                        </p:attrNameLst>
                                      </p:cBhvr>
                                      <p:tavLst>
                                        <p:tav tm="0">
                                          <p:val>
                                            <p:strVal val="#ppt_y-0.5"/>
                                          </p:val>
                                        </p:tav>
                                        <p:tav tm="100000">
                                          <p:val>
                                            <p:fltVal val="0.647407"/>
                                          </p:val>
                                        </p:tav>
                                      </p:tavLst>
                                    </p:anim>
                                    <p:animEffect filter="fade">
                                      <p:cBhvr>
                                        <p:cTn id="261" dur="500">
                                          <p:stCondLst>
                                            <p:cond delay="0"/>
                                          </p:stCondLst>
                                        </p:cTn>
                                        <p:tgtEl>
                                          <p:spTgt spid="34"/>
                                        </p:tgtEl>
                                      </p:cBhvr>
                                    </p:animEffect>
                                    <p:anim to="" calcmode="lin" valueType="num">
                                      <p:cBhvr>
                                        <p:cTn id="262" dur="500" fill="hold">
                                          <p:stCondLst>
                                            <p:cond delay="0"/>
                                          </p:stCondLst>
                                        </p:cTn>
                                        <p:tgtEl>
                                          <p:spTgt spid="34"/>
                                        </p:tgtEl>
                                        <p:attrNameLst>
                                          <p:attrName>ppt_x</p:attrName>
                                        </p:attrNameLst>
                                      </p:cBhvr>
                                      <p:tavLst>
                                        <p:tav tm="0">
                                          <p:val>
                                            <p:fltVal val="0.578"/>
                                          </p:val>
                                        </p:tav>
                                        <p:tav tm="100000">
                                          <p:val>
                                            <p:fltVal val="0.227839"/>
                                          </p:val>
                                        </p:tav>
                                      </p:tavLst>
                                    </p:anim>
                                  </p:childTnLst>
                                </p:cTn>
                              </p:par>
                              <p:par>
                                <p:cTn id="263" presetID="35" presetClass="path" presetSubtype="0" accel="50000" decel="50000" fill="hold" grpId="10" nodeType="withEffect">
                                  <p:stCondLst>
                                    <p:cond delay="0"/>
                                  </p:stCondLst>
                                  <p:childTnLst>
                                    <p:anim calcmode="lin" valueType="num">
                                      <p:cBhvr additive="base">
                                        <p:cTn id="264" dur="500" fill="hold">
                                          <p:stCondLst>
                                            <p:cond delay="0"/>
                                          </p:stCondLst>
                                        </p:cTn>
                                        <p:tgtEl>
                                          <p:spTgt spid="3"/>
                                        </p:tgtEl>
                                        <p:attrNameLst>
                                          <p:attrName>ppt_x</p:attrName>
                                        </p:attrNameLst>
                                      </p:cBhvr>
                                      <p:tavLst>
                                        <p:tav tm="0">
                                          <p:val>
                                            <p:strVal val="ppt_x"/>
                                          </p:val>
                                        </p:tav>
                                        <p:tav tm="100000">
                                          <p:val>
                                            <p:fltVal val="0.228451"/>
                                          </p:val>
                                        </p:tav>
                                      </p:tavLst>
                                    </p:anim>
                                    <p:anim calcmode="lin" valueType="num">
                                      <p:cBhvr additive="base">
                                        <p:cTn id="265" dur="500" fill="hold">
                                          <p:stCondLst>
                                            <p:cond delay="0"/>
                                          </p:stCondLst>
                                        </p:cTn>
                                        <p:tgtEl>
                                          <p:spTgt spid="3"/>
                                        </p:tgtEl>
                                        <p:attrNameLst>
                                          <p:attrName>ppt_y</p:attrName>
                                        </p:attrNameLst>
                                      </p:cBhvr>
                                      <p:tavLst>
                                        <p:tav tm="0">
                                          <p:val>
                                            <p:strVal val="ppt_y"/>
                                          </p:val>
                                        </p:tav>
                                        <p:tav tm="100000">
                                          <p:val>
                                            <p:fltVal val="0.39773"/>
                                          </p:val>
                                        </p:tav>
                                      </p:tavLst>
                                    </p:anim>
                                    <p:anim calcmode="lin" valueType="num">
                                      <p:cBhvr additive="base">
                                        <p:cTn id="266"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267"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268" presetID="35" presetClass="path" presetSubtype="0" accel="50000" decel="50000" fill="hold" grpId="9" nodeType="withEffect">
                                  <p:stCondLst>
                                    <p:cond delay="0"/>
                                  </p:stCondLst>
                                  <p:childTnLst>
                                    <p:anim calcmode="lin" valueType="num">
                                      <p:cBhvr additive="base">
                                        <p:cTn id="269" dur="500" fill="hold">
                                          <p:stCondLst>
                                            <p:cond delay="0"/>
                                          </p:stCondLst>
                                        </p:cTn>
                                        <p:tgtEl>
                                          <p:spTgt spid="4"/>
                                        </p:tgtEl>
                                        <p:attrNameLst>
                                          <p:attrName>ppt_x</p:attrName>
                                        </p:attrNameLst>
                                      </p:cBhvr>
                                      <p:tavLst>
                                        <p:tav tm="0">
                                          <p:val>
                                            <p:strVal val="ppt_x"/>
                                          </p:val>
                                        </p:tav>
                                        <p:tav tm="100000">
                                          <p:val>
                                            <p:fltVal val="0.228021"/>
                                          </p:val>
                                        </p:tav>
                                      </p:tavLst>
                                    </p:anim>
                                    <p:anim calcmode="lin" valueType="num">
                                      <p:cBhvr additive="base">
                                        <p:cTn id="270" dur="500" fill="hold">
                                          <p:stCondLst>
                                            <p:cond delay="0"/>
                                          </p:stCondLst>
                                        </p:cTn>
                                        <p:tgtEl>
                                          <p:spTgt spid="4"/>
                                        </p:tgtEl>
                                        <p:attrNameLst>
                                          <p:attrName>ppt_y</p:attrName>
                                        </p:attrNameLst>
                                      </p:cBhvr>
                                      <p:tavLst>
                                        <p:tav tm="0">
                                          <p:val>
                                            <p:strVal val="ppt_y"/>
                                          </p:val>
                                        </p:tav>
                                        <p:tav tm="100000">
                                          <p:val>
                                            <p:fltVal val="0.593565"/>
                                          </p:val>
                                        </p:tav>
                                      </p:tavLst>
                                    </p:anim>
                                    <p:anim calcmode="lin" valueType="num">
                                      <p:cBhvr additive="base">
                                        <p:cTn id="271"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272"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273" presetID="35" presetClass="path" presetSubtype="0" accel="50000" decel="50000" fill="hold" grpId="8" nodeType="withEffect">
                                  <p:stCondLst>
                                    <p:cond delay="0"/>
                                  </p:stCondLst>
                                  <p:childTnLst>
                                    <p:anim calcmode="lin" valueType="num">
                                      <p:cBhvr additive="base">
                                        <p:cTn id="274" dur="500" fill="hold">
                                          <p:stCondLst>
                                            <p:cond delay="0"/>
                                          </p:stCondLst>
                                        </p:cTn>
                                        <p:tgtEl>
                                          <p:spTgt spid="5"/>
                                        </p:tgtEl>
                                        <p:attrNameLst>
                                          <p:attrName>ppt_x</p:attrName>
                                        </p:attrNameLst>
                                      </p:cBhvr>
                                      <p:tavLst>
                                        <p:tav tm="0">
                                          <p:val>
                                            <p:strVal val="ppt_x"/>
                                          </p:val>
                                        </p:tav>
                                        <p:tav tm="100000">
                                          <p:val>
                                            <p:fltVal val="0.219521"/>
                                          </p:val>
                                        </p:tav>
                                      </p:tavLst>
                                    </p:anim>
                                    <p:anim calcmode="lin" valueType="num">
                                      <p:cBhvr additive="base">
                                        <p:cTn id="275" dur="500" fill="hold">
                                          <p:stCondLst>
                                            <p:cond delay="0"/>
                                          </p:stCondLst>
                                        </p:cTn>
                                        <p:tgtEl>
                                          <p:spTgt spid="5"/>
                                        </p:tgtEl>
                                        <p:attrNameLst>
                                          <p:attrName>ppt_y</p:attrName>
                                        </p:attrNameLst>
                                      </p:cBhvr>
                                      <p:tavLst>
                                        <p:tav tm="0">
                                          <p:val>
                                            <p:strVal val="ppt_y"/>
                                          </p:val>
                                        </p:tav>
                                        <p:tav tm="100000">
                                          <p:val>
                                            <p:fltVal val="0.384152"/>
                                          </p:val>
                                        </p:tav>
                                      </p:tavLst>
                                    </p:anim>
                                    <p:anim calcmode="lin" valueType="num">
                                      <p:cBhvr additive="base">
                                        <p:cTn id="276"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277"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278" presetID="35" presetClass="path" presetSubtype="0" accel="50000" decel="50000" fill="hold" grpId="7" nodeType="withEffect">
                                  <p:stCondLst>
                                    <p:cond delay="0"/>
                                  </p:stCondLst>
                                  <p:childTnLst>
                                    <p:anim calcmode="lin" valueType="num">
                                      <p:cBhvr additive="base">
                                        <p:cTn id="279" dur="500" fill="hold">
                                          <p:stCondLst>
                                            <p:cond delay="0"/>
                                          </p:stCondLst>
                                        </p:cTn>
                                        <p:tgtEl>
                                          <p:spTgt spid="13"/>
                                        </p:tgtEl>
                                        <p:attrNameLst>
                                          <p:attrName>ppt_x</p:attrName>
                                        </p:attrNameLst>
                                      </p:cBhvr>
                                      <p:tavLst>
                                        <p:tav tm="0">
                                          <p:val>
                                            <p:strVal val="ppt_x"/>
                                          </p:val>
                                        </p:tav>
                                        <p:tav tm="100000">
                                          <p:val>
                                            <p:fltVal val="0.513645"/>
                                          </p:val>
                                        </p:tav>
                                      </p:tavLst>
                                    </p:anim>
                                    <p:anim calcmode="lin" valueType="num">
                                      <p:cBhvr additive="base">
                                        <p:cTn id="280" dur="500" fill="hold">
                                          <p:stCondLst>
                                            <p:cond delay="0"/>
                                          </p:stCondLst>
                                        </p:cTn>
                                        <p:tgtEl>
                                          <p:spTgt spid="13"/>
                                        </p:tgtEl>
                                        <p:attrNameLst>
                                          <p:attrName>ppt_y</p:attrName>
                                        </p:attrNameLst>
                                      </p:cBhvr>
                                      <p:tavLst>
                                        <p:tav tm="0">
                                          <p:val>
                                            <p:strVal val="ppt_y"/>
                                          </p:val>
                                        </p:tav>
                                        <p:tav tm="100000">
                                          <p:val>
                                            <p:fltVal val="0.39773"/>
                                          </p:val>
                                        </p:tav>
                                      </p:tavLst>
                                    </p:anim>
                                    <p:anim calcmode="lin" valueType="num">
                                      <p:cBhvr additive="base">
                                        <p:cTn id="281"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282" dur="500" fill="hold">
                                          <p:stCondLst>
                                            <p:cond delay="0"/>
                                          </p:stCondLst>
                                        </p:cTn>
                                        <p:tgtEl>
                                          <p:spTgt spid="13"/>
                                        </p:tgtEl>
                                        <p:attrNameLst>
                                          <p:attrName>ppt_h</p:attrName>
                                        </p:attrNameLst>
                                      </p:cBhvr>
                                      <p:tavLst>
                                        <p:tav tm="0">
                                          <p:val>
                                            <p:strVal val="ppt_h"/>
                                          </p:val>
                                        </p:tav>
                                        <p:tav tm="100000">
                                          <p:val>
                                            <p:strVal val="#ppt_h"/>
                                          </p:val>
                                        </p:tav>
                                      </p:tavLst>
                                    </p:anim>
                                  </p:childTnLst>
                                </p:cTn>
                              </p:par>
                              <p:par>
                                <p:cTn id="283" presetID="35" presetClass="path" presetSubtype="0" accel="50000" decel="50000" fill="hold" grpId="6" nodeType="withEffect">
                                  <p:stCondLst>
                                    <p:cond delay="0"/>
                                  </p:stCondLst>
                                  <p:childTnLst>
                                    <p:anim calcmode="lin" valueType="num">
                                      <p:cBhvr additive="base">
                                        <p:cTn id="284" dur="500" fill="hold">
                                          <p:stCondLst>
                                            <p:cond delay="0"/>
                                          </p:stCondLst>
                                        </p:cTn>
                                        <p:tgtEl>
                                          <p:spTgt spid="14"/>
                                        </p:tgtEl>
                                        <p:attrNameLst>
                                          <p:attrName>ppt_x</p:attrName>
                                        </p:attrNameLst>
                                      </p:cBhvr>
                                      <p:tavLst>
                                        <p:tav tm="0">
                                          <p:val>
                                            <p:strVal val="ppt_x"/>
                                          </p:val>
                                        </p:tav>
                                        <p:tav tm="100000">
                                          <p:val>
                                            <p:fltVal val="0.512344"/>
                                          </p:val>
                                        </p:tav>
                                      </p:tavLst>
                                    </p:anim>
                                    <p:anim calcmode="lin" valueType="num">
                                      <p:cBhvr additive="base">
                                        <p:cTn id="285" dur="500" fill="hold">
                                          <p:stCondLst>
                                            <p:cond delay="0"/>
                                          </p:stCondLst>
                                        </p:cTn>
                                        <p:tgtEl>
                                          <p:spTgt spid="14"/>
                                        </p:tgtEl>
                                        <p:attrNameLst>
                                          <p:attrName>ppt_y</p:attrName>
                                        </p:attrNameLst>
                                      </p:cBhvr>
                                      <p:tavLst>
                                        <p:tav tm="0">
                                          <p:val>
                                            <p:strVal val="ppt_y"/>
                                          </p:val>
                                        </p:tav>
                                        <p:tav tm="100000">
                                          <p:val>
                                            <p:fltVal val="0.593565"/>
                                          </p:val>
                                        </p:tav>
                                      </p:tavLst>
                                    </p:anim>
                                    <p:anim calcmode="lin" valueType="num">
                                      <p:cBhvr additive="base">
                                        <p:cTn id="286" dur="500" fill="hold">
                                          <p:stCondLst>
                                            <p:cond delay="0"/>
                                          </p:stCondLst>
                                        </p:cTn>
                                        <p:tgtEl>
                                          <p:spTgt spid="14"/>
                                        </p:tgtEl>
                                        <p:attrNameLst>
                                          <p:attrName>ppt_w</p:attrName>
                                        </p:attrNameLst>
                                      </p:cBhvr>
                                      <p:tavLst>
                                        <p:tav tm="0">
                                          <p:val>
                                            <p:strVal val="ppt_w"/>
                                          </p:val>
                                        </p:tav>
                                        <p:tav tm="100000">
                                          <p:val>
                                            <p:strVal val="#ppt_w"/>
                                          </p:val>
                                        </p:tav>
                                      </p:tavLst>
                                    </p:anim>
                                    <p:anim calcmode="lin" valueType="num">
                                      <p:cBhvr additive="base">
                                        <p:cTn id="287" dur="500" fill="hold">
                                          <p:stCondLst>
                                            <p:cond delay="0"/>
                                          </p:stCondLst>
                                        </p:cTn>
                                        <p:tgtEl>
                                          <p:spTgt spid="14"/>
                                        </p:tgtEl>
                                        <p:attrNameLst>
                                          <p:attrName>ppt_h</p:attrName>
                                        </p:attrNameLst>
                                      </p:cBhvr>
                                      <p:tavLst>
                                        <p:tav tm="0">
                                          <p:val>
                                            <p:strVal val="ppt_h"/>
                                          </p:val>
                                        </p:tav>
                                        <p:tav tm="100000">
                                          <p:val>
                                            <p:strVal val="#ppt_h"/>
                                          </p:val>
                                        </p:tav>
                                      </p:tavLst>
                                    </p:anim>
                                  </p:childTnLst>
                                </p:cTn>
                              </p:par>
                              <p:par>
                                <p:cTn id="288" presetID="35" presetClass="path" presetSubtype="0" accel="50000" decel="50000" fill="hold" grpId="5" nodeType="withEffect">
                                  <p:stCondLst>
                                    <p:cond delay="0"/>
                                  </p:stCondLst>
                                  <p:childTnLst>
                                    <p:anim calcmode="lin" valueType="num">
                                      <p:cBhvr additive="base">
                                        <p:cTn id="289" dur="500" fill="hold">
                                          <p:stCondLst>
                                            <p:cond delay="0"/>
                                          </p:stCondLst>
                                        </p:cTn>
                                        <p:tgtEl>
                                          <p:spTgt spid="15"/>
                                        </p:tgtEl>
                                        <p:attrNameLst>
                                          <p:attrName>ppt_x</p:attrName>
                                        </p:attrNameLst>
                                      </p:cBhvr>
                                      <p:tavLst>
                                        <p:tav tm="0">
                                          <p:val>
                                            <p:strVal val="ppt_x"/>
                                          </p:val>
                                        </p:tav>
                                        <p:tav tm="100000">
                                          <p:val>
                                            <p:fltVal val="0.504715"/>
                                          </p:val>
                                        </p:tav>
                                      </p:tavLst>
                                    </p:anim>
                                    <p:anim calcmode="lin" valueType="num">
                                      <p:cBhvr additive="base">
                                        <p:cTn id="290" dur="500" fill="hold">
                                          <p:stCondLst>
                                            <p:cond delay="0"/>
                                          </p:stCondLst>
                                        </p:cTn>
                                        <p:tgtEl>
                                          <p:spTgt spid="15"/>
                                        </p:tgtEl>
                                        <p:attrNameLst>
                                          <p:attrName>ppt_y</p:attrName>
                                        </p:attrNameLst>
                                      </p:cBhvr>
                                      <p:tavLst>
                                        <p:tav tm="0">
                                          <p:val>
                                            <p:strVal val="ppt_y"/>
                                          </p:val>
                                        </p:tav>
                                        <p:tav tm="100000">
                                          <p:val>
                                            <p:fltVal val="0.384152"/>
                                          </p:val>
                                        </p:tav>
                                      </p:tavLst>
                                    </p:anim>
                                    <p:anim calcmode="lin" valueType="num">
                                      <p:cBhvr additive="base">
                                        <p:cTn id="291" dur="500" fill="hold">
                                          <p:stCondLst>
                                            <p:cond delay="0"/>
                                          </p:stCondLst>
                                        </p:cTn>
                                        <p:tgtEl>
                                          <p:spTgt spid="15"/>
                                        </p:tgtEl>
                                        <p:attrNameLst>
                                          <p:attrName>ppt_w</p:attrName>
                                        </p:attrNameLst>
                                      </p:cBhvr>
                                      <p:tavLst>
                                        <p:tav tm="0">
                                          <p:val>
                                            <p:strVal val="ppt_w"/>
                                          </p:val>
                                        </p:tav>
                                        <p:tav tm="100000">
                                          <p:val>
                                            <p:strVal val="#ppt_w"/>
                                          </p:val>
                                        </p:tav>
                                      </p:tavLst>
                                    </p:anim>
                                    <p:anim calcmode="lin" valueType="num">
                                      <p:cBhvr additive="base">
                                        <p:cTn id="292" dur="500" fill="hold">
                                          <p:stCondLst>
                                            <p:cond delay="0"/>
                                          </p:stCondLst>
                                        </p:cTn>
                                        <p:tgtEl>
                                          <p:spTgt spid="15"/>
                                        </p:tgtEl>
                                        <p:attrNameLst>
                                          <p:attrName>ppt_h</p:attrName>
                                        </p:attrNameLst>
                                      </p:cBhvr>
                                      <p:tavLst>
                                        <p:tav tm="0">
                                          <p:val>
                                            <p:strVal val="ppt_h"/>
                                          </p:val>
                                        </p:tav>
                                        <p:tav tm="100000">
                                          <p:val>
                                            <p:strVal val="#ppt_h"/>
                                          </p:val>
                                        </p:tav>
                                      </p:tavLst>
                                    </p:anim>
                                  </p:childTnLst>
                                </p:cTn>
                              </p:par>
                              <p:par>
                                <p:cTn id="293" presetID="35" presetClass="path" presetSubtype="0" accel="50000" decel="50000" fill="hold" grpId="4" nodeType="withEffect">
                                  <p:stCondLst>
                                    <p:cond delay="0"/>
                                  </p:stCondLst>
                                  <p:childTnLst>
                                    <p:anim calcmode="lin" valueType="num">
                                      <p:cBhvr additive="base">
                                        <p:cTn id="294" dur="500" fill="hold">
                                          <p:stCondLst>
                                            <p:cond delay="0"/>
                                          </p:stCondLst>
                                        </p:cTn>
                                        <p:tgtEl>
                                          <p:spTgt spid="23"/>
                                        </p:tgtEl>
                                        <p:attrNameLst>
                                          <p:attrName>ppt_x</p:attrName>
                                        </p:attrNameLst>
                                      </p:cBhvr>
                                      <p:tavLst>
                                        <p:tav tm="0">
                                          <p:val>
                                            <p:strVal val="ppt_x"/>
                                          </p:val>
                                        </p:tav>
                                        <p:tav tm="100000">
                                          <p:val>
                                            <p:fltVal val="0.796925"/>
                                          </p:val>
                                        </p:tav>
                                      </p:tavLst>
                                    </p:anim>
                                    <p:anim calcmode="lin" valueType="num">
                                      <p:cBhvr additive="base">
                                        <p:cTn id="295" dur="500" fill="hold">
                                          <p:stCondLst>
                                            <p:cond delay="0"/>
                                          </p:stCondLst>
                                        </p:cTn>
                                        <p:tgtEl>
                                          <p:spTgt spid="23"/>
                                        </p:tgtEl>
                                        <p:attrNameLst>
                                          <p:attrName>ppt_y</p:attrName>
                                        </p:attrNameLst>
                                      </p:cBhvr>
                                      <p:tavLst>
                                        <p:tav tm="0">
                                          <p:val>
                                            <p:strVal val="ppt_y"/>
                                          </p:val>
                                        </p:tav>
                                        <p:tav tm="100000">
                                          <p:val>
                                            <p:fltVal val="0.39773"/>
                                          </p:val>
                                        </p:tav>
                                      </p:tavLst>
                                    </p:anim>
                                    <p:anim calcmode="lin" valueType="num">
                                      <p:cBhvr additive="base">
                                        <p:cTn id="296"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297" dur="500" fill="hold">
                                          <p:stCondLst>
                                            <p:cond delay="0"/>
                                          </p:stCondLst>
                                        </p:cTn>
                                        <p:tgtEl>
                                          <p:spTgt spid="23"/>
                                        </p:tgtEl>
                                        <p:attrNameLst>
                                          <p:attrName>ppt_h</p:attrName>
                                        </p:attrNameLst>
                                      </p:cBhvr>
                                      <p:tavLst>
                                        <p:tav tm="0">
                                          <p:val>
                                            <p:strVal val="ppt_h"/>
                                          </p:val>
                                        </p:tav>
                                        <p:tav tm="100000">
                                          <p:val>
                                            <p:strVal val="#ppt_h"/>
                                          </p:val>
                                        </p:tav>
                                      </p:tavLst>
                                    </p:anim>
                                  </p:childTnLst>
                                </p:cTn>
                              </p:par>
                              <p:par>
                                <p:cTn id="298" presetID="35" presetClass="path" presetSubtype="0" accel="50000" decel="50000" fill="hold" grpId="3" nodeType="withEffect">
                                  <p:stCondLst>
                                    <p:cond delay="0"/>
                                  </p:stCondLst>
                                  <p:childTnLst>
                                    <p:anim calcmode="lin" valueType="num">
                                      <p:cBhvr additive="base">
                                        <p:cTn id="299" dur="500" fill="hold">
                                          <p:stCondLst>
                                            <p:cond delay="0"/>
                                          </p:stCondLst>
                                        </p:cTn>
                                        <p:tgtEl>
                                          <p:spTgt spid="24"/>
                                        </p:tgtEl>
                                        <p:attrNameLst>
                                          <p:attrName>ppt_x</p:attrName>
                                        </p:attrNameLst>
                                      </p:cBhvr>
                                      <p:tavLst>
                                        <p:tav tm="0">
                                          <p:val>
                                            <p:strVal val="ppt_x"/>
                                          </p:val>
                                        </p:tav>
                                        <p:tav tm="100000">
                                          <p:val>
                                            <p:fltVal val="0.796927"/>
                                          </p:val>
                                        </p:tav>
                                      </p:tavLst>
                                    </p:anim>
                                    <p:anim calcmode="lin" valueType="num">
                                      <p:cBhvr additive="base">
                                        <p:cTn id="300" dur="500" fill="hold">
                                          <p:stCondLst>
                                            <p:cond delay="0"/>
                                          </p:stCondLst>
                                        </p:cTn>
                                        <p:tgtEl>
                                          <p:spTgt spid="24"/>
                                        </p:tgtEl>
                                        <p:attrNameLst>
                                          <p:attrName>ppt_y</p:attrName>
                                        </p:attrNameLst>
                                      </p:cBhvr>
                                      <p:tavLst>
                                        <p:tav tm="0">
                                          <p:val>
                                            <p:strVal val="ppt_y"/>
                                          </p:val>
                                        </p:tav>
                                        <p:tav tm="100000">
                                          <p:val>
                                            <p:fltVal val="0.593611"/>
                                          </p:val>
                                        </p:tav>
                                      </p:tavLst>
                                    </p:anim>
                                    <p:anim calcmode="lin" valueType="num">
                                      <p:cBhvr additive="base">
                                        <p:cTn id="301"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302" dur="500" fill="hold">
                                          <p:stCondLst>
                                            <p:cond delay="0"/>
                                          </p:stCondLst>
                                        </p:cTn>
                                        <p:tgtEl>
                                          <p:spTgt spid="24"/>
                                        </p:tgtEl>
                                        <p:attrNameLst>
                                          <p:attrName>ppt_h</p:attrName>
                                        </p:attrNameLst>
                                      </p:cBhvr>
                                      <p:tavLst>
                                        <p:tav tm="0">
                                          <p:val>
                                            <p:strVal val="ppt_h"/>
                                          </p:val>
                                        </p:tav>
                                        <p:tav tm="100000">
                                          <p:val>
                                            <p:strVal val="#ppt_h"/>
                                          </p:val>
                                        </p:tav>
                                      </p:tavLst>
                                    </p:anim>
                                  </p:childTnLst>
                                </p:cTn>
                              </p:par>
                              <p:par>
                                <p:cTn id="303" presetID="35" presetClass="path" presetSubtype="0" accel="50000" decel="50000" fill="hold" grpId="2" nodeType="withEffect">
                                  <p:stCondLst>
                                    <p:cond delay="0"/>
                                  </p:stCondLst>
                                  <p:childTnLst>
                                    <p:anim calcmode="lin" valueType="num">
                                      <p:cBhvr additive="base">
                                        <p:cTn id="304" dur="500" fill="hold">
                                          <p:stCondLst>
                                            <p:cond delay="0"/>
                                          </p:stCondLst>
                                        </p:cTn>
                                        <p:tgtEl>
                                          <p:spTgt spid="25"/>
                                        </p:tgtEl>
                                        <p:attrNameLst>
                                          <p:attrName>ppt_x</p:attrName>
                                        </p:attrNameLst>
                                      </p:cBhvr>
                                      <p:tavLst>
                                        <p:tav tm="0">
                                          <p:val>
                                            <p:strVal val="ppt_x"/>
                                          </p:val>
                                        </p:tav>
                                        <p:tav tm="100000">
                                          <p:val>
                                            <p:fltVal val="0.787995"/>
                                          </p:val>
                                        </p:tav>
                                      </p:tavLst>
                                    </p:anim>
                                    <p:anim calcmode="lin" valueType="num">
                                      <p:cBhvr additive="base">
                                        <p:cTn id="305" dur="500" fill="hold">
                                          <p:stCondLst>
                                            <p:cond delay="0"/>
                                          </p:stCondLst>
                                        </p:cTn>
                                        <p:tgtEl>
                                          <p:spTgt spid="25"/>
                                        </p:tgtEl>
                                        <p:attrNameLst>
                                          <p:attrName>ppt_y</p:attrName>
                                        </p:attrNameLst>
                                      </p:cBhvr>
                                      <p:tavLst>
                                        <p:tav tm="0">
                                          <p:val>
                                            <p:strVal val="ppt_y"/>
                                          </p:val>
                                        </p:tav>
                                        <p:tav tm="100000">
                                          <p:val>
                                            <p:fltVal val="0.384152"/>
                                          </p:val>
                                        </p:tav>
                                      </p:tavLst>
                                    </p:anim>
                                    <p:anim calcmode="lin" valueType="num">
                                      <p:cBhvr additive="base">
                                        <p:cTn id="306" dur="500" fill="hold">
                                          <p:stCondLst>
                                            <p:cond delay="0"/>
                                          </p:stCondLst>
                                        </p:cTn>
                                        <p:tgtEl>
                                          <p:spTgt spid="25"/>
                                        </p:tgtEl>
                                        <p:attrNameLst>
                                          <p:attrName>ppt_w</p:attrName>
                                        </p:attrNameLst>
                                      </p:cBhvr>
                                      <p:tavLst>
                                        <p:tav tm="0">
                                          <p:val>
                                            <p:strVal val="ppt_w"/>
                                          </p:val>
                                        </p:tav>
                                        <p:tav tm="100000">
                                          <p:val>
                                            <p:strVal val="#ppt_w"/>
                                          </p:val>
                                        </p:tav>
                                      </p:tavLst>
                                    </p:anim>
                                    <p:anim calcmode="lin" valueType="num">
                                      <p:cBhvr additive="base">
                                        <p:cTn id="307" dur="500" fill="hold">
                                          <p:stCondLst>
                                            <p:cond delay="0"/>
                                          </p:stCondLst>
                                        </p:cTn>
                                        <p:tgtEl>
                                          <p:spTgt spid="25"/>
                                        </p:tgtEl>
                                        <p:attrNameLst>
                                          <p:attrName>ppt_h</p:attrName>
                                        </p:attrNameLst>
                                      </p:cBhvr>
                                      <p:tavLst>
                                        <p:tav tm="0">
                                          <p:val>
                                            <p:strVal val="ppt_h"/>
                                          </p:val>
                                        </p:tav>
                                        <p:tav tm="100000">
                                          <p:val>
                                            <p:strVal val="#ppt_h"/>
                                          </p:val>
                                        </p:tav>
                                      </p:tavLst>
                                    </p:anim>
                                  </p:childTnLst>
                                </p:cTn>
                              </p:par>
                            </p:childTnLst>
                          </p:cTn>
                        </p:par>
                      </p:childTnLst>
                    </p:cTn>
                  </p:par>
                  <p:par>
                    <p:cTn id="308" fill="hold">
                      <p:stCondLst>
                        <p:cond delay="indefinite"/>
                      </p:stCondLst>
                      <p:childTnLst>
                        <p:par>
                          <p:cTn id="309" fill="hold">
                            <p:stCondLst>
                              <p:cond delay="0"/>
                            </p:stCondLst>
                            <p:childTnLst>
                              <p:par>
                                <p:cTn id="310" presetID="0" presetClass="entr" presetSubtype="0" accel="50000" fill="hold" grpId="0" nodeType="clickEffect">
                                  <p:stCondLst>
                                    <p:cond delay="0"/>
                                  </p:stCondLst>
                                  <p:childTnLst>
                                    <p:set>
                                      <p:cBhvr>
                                        <p:cTn id="311" dur="1" fill="hold">
                                          <p:stCondLst>
                                            <p:cond delay="0"/>
                                          </p:stCondLst>
                                        </p:cTn>
                                        <p:tgtEl>
                                          <p:spTgt spid="35"/>
                                        </p:tgtEl>
                                        <p:attrNameLst>
                                          <p:attrName>style.visibility</p:attrName>
                                        </p:attrNameLst>
                                      </p:cBhvr>
                                      <p:to>
                                        <p:strVal val="visible"/>
                                      </p:to>
                                    </p:set>
                                    <p:animScale>
                                      <p:cBhvr>
                                        <p:cTn id="312" dur="500" fill="hold">
                                          <p:stCondLst>
                                            <p:cond delay="0"/>
                                          </p:stCondLst>
                                        </p:cTn>
                                        <p:tgtEl>
                                          <p:spTgt spid="35"/>
                                        </p:tgtEl>
                                      </p:cBhvr>
                                      <p:from x="0" y="0"/>
                                      <p:to x="100000" y="100000"/>
                                    </p:animScale>
                                    <p:anim to="" calcmode="lin" valueType="num">
                                      <p:cBhvr>
                                        <p:cTn id="313" dur="500" fill="hold">
                                          <p:stCondLst>
                                            <p:cond delay="0"/>
                                          </p:stCondLst>
                                        </p:cTn>
                                        <p:tgtEl>
                                          <p:spTgt spid="35"/>
                                        </p:tgtEl>
                                        <p:attrNameLst>
                                          <p:attrName>ppt_y</p:attrName>
                                        </p:attrNameLst>
                                      </p:cBhvr>
                                      <p:tavLst>
                                        <p:tav tm="0">
                                          <p:val>
                                            <p:strVal val="#ppt_y-0.5"/>
                                          </p:val>
                                        </p:tav>
                                        <p:tav tm="100000">
                                          <p:val>
                                            <p:fltVal val="0.700185"/>
                                          </p:val>
                                        </p:tav>
                                      </p:tavLst>
                                    </p:anim>
                                    <p:animEffect filter="fade">
                                      <p:cBhvr>
                                        <p:cTn id="314" dur="500">
                                          <p:stCondLst>
                                            <p:cond delay="0"/>
                                          </p:stCondLst>
                                        </p:cTn>
                                        <p:tgtEl>
                                          <p:spTgt spid="35"/>
                                        </p:tgtEl>
                                      </p:cBhvr>
                                    </p:animEffect>
                                    <p:anim to="" calcmode="lin" valueType="num">
                                      <p:cBhvr>
                                        <p:cTn id="315" dur="500" fill="hold">
                                          <p:stCondLst>
                                            <p:cond delay="0"/>
                                          </p:stCondLst>
                                        </p:cTn>
                                        <p:tgtEl>
                                          <p:spTgt spid="35"/>
                                        </p:tgtEl>
                                        <p:attrNameLst>
                                          <p:attrName>ppt_x</p:attrName>
                                        </p:attrNameLst>
                                      </p:cBhvr>
                                      <p:tavLst>
                                        <p:tav tm="0">
                                          <p:val>
                                            <p:fltVal val="0.578"/>
                                          </p:val>
                                        </p:tav>
                                        <p:tav tm="100000">
                                          <p:val>
                                            <p:fltVal val="0.512708"/>
                                          </p:val>
                                        </p:tav>
                                      </p:tavLst>
                                    </p:anim>
                                  </p:childTnLst>
                                </p:cTn>
                              </p:par>
                              <p:par>
                                <p:cTn id="316" presetID="35" presetClass="path" presetSubtype="0" accel="50000" decel="50000" fill="hold" grpId="11" nodeType="withEffect">
                                  <p:stCondLst>
                                    <p:cond delay="0"/>
                                  </p:stCondLst>
                                  <p:childTnLst>
                                    <p:anim calcmode="lin" valueType="num">
                                      <p:cBhvr additive="base">
                                        <p:cTn id="317" dur="500" fill="hold">
                                          <p:stCondLst>
                                            <p:cond delay="0"/>
                                          </p:stCondLst>
                                        </p:cTn>
                                        <p:tgtEl>
                                          <p:spTgt spid="3"/>
                                        </p:tgtEl>
                                        <p:attrNameLst>
                                          <p:attrName>ppt_x</p:attrName>
                                        </p:attrNameLst>
                                      </p:cBhvr>
                                      <p:tavLst>
                                        <p:tav tm="0">
                                          <p:val>
                                            <p:strVal val="ppt_x"/>
                                          </p:val>
                                        </p:tav>
                                        <p:tav tm="100000">
                                          <p:val>
                                            <p:fltVal val="0.228451"/>
                                          </p:val>
                                        </p:tav>
                                      </p:tavLst>
                                    </p:anim>
                                    <p:anim calcmode="lin" valueType="num">
                                      <p:cBhvr additive="base">
                                        <p:cTn id="318" dur="500" fill="hold">
                                          <p:stCondLst>
                                            <p:cond delay="0"/>
                                          </p:stCondLst>
                                        </p:cTn>
                                        <p:tgtEl>
                                          <p:spTgt spid="3"/>
                                        </p:tgtEl>
                                        <p:attrNameLst>
                                          <p:attrName>ppt_y</p:attrName>
                                        </p:attrNameLst>
                                      </p:cBhvr>
                                      <p:tavLst>
                                        <p:tav tm="0">
                                          <p:val>
                                            <p:strVal val="ppt_y"/>
                                          </p:val>
                                        </p:tav>
                                        <p:tav tm="100000">
                                          <p:val>
                                            <p:fltVal val="0.39773"/>
                                          </p:val>
                                        </p:tav>
                                      </p:tavLst>
                                    </p:anim>
                                    <p:anim calcmode="lin" valueType="num">
                                      <p:cBhvr additive="base">
                                        <p:cTn id="319"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320"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321" presetID="35" presetClass="path" presetSubtype="0" accel="50000" decel="50000" fill="hold" grpId="10" nodeType="withEffect">
                                  <p:stCondLst>
                                    <p:cond delay="0"/>
                                  </p:stCondLst>
                                  <p:childTnLst>
                                    <p:anim calcmode="lin" valueType="num">
                                      <p:cBhvr additive="base">
                                        <p:cTn id="322" dur="500" fill="hold">
                                          <p:stCondLst>
                                            <p:cond delay="0"/>
                                          </p:stCondLst>
                                        </p:cTn>
                                        <p:tgtEl>
                                          <p:spTgt spid="4"/>
                                        </p:tgtEl>
                                        <p:attrNameLst>
                                          <p:attrName>ppt_x</p:attrName>
                                        </p:attrNameLst>
                                      </p:cBhvr>
                                      <p:tavLst>
                                        <p:tav tm="0">
                                          <p:val>
                                            <p:strVal val="ppt_x"/>
                                          </p:val>
                                        </p:tav>
                                        <p:tav tm="100000">
                                          <p:val>
                                            <p:fltVal val="0.228021"/>
                                          </p:val>
                                        </p:tav>
                                      </p:tavLst>
                                    </p:anim>
                                    <p:anim calcmode="lin" valueType="num">
                                      <p:cBhvr additive="base">
                                        <p:cTn id="323" dur="500" fill="hold">
                                          <p:stCondLst>
                                            <p:cond delay="0"/>
                                          </p:stCondLst>
                                        </p:cTn>
                                        <p:tgtEl>
                                          <p:spTgt spid="4"/>
                                        </p:tgtEl>
                                        <p:attrNameLst>
                                          <p:attrName>ppt_y</p:attrName>
                                        </p:attrNameLst>
                                      </p:cBhvr>
                                      <p:tavLst>
                                        <p:tav tm="0">
                                          <p:val>
                                            <p:strVal val="ppt_y"/>
                                          </p:val>
                                        </p:tav>
                                        <p:tav tm="100000">
                                          <p:val>
                                            <p:fltVal val="0.593565"/>
                                          </p:val>
                                        </p:tav>
                                      </p:tavLst>
                                    </p:anim>
                                    <p:anim calcmode="lin" valueType="num">
                                      <p:cBhvr additive="base">
                                        <p:cTn id="324"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325"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326" presetID="35" presetClass="path" presetSubtype="0" accel="50000" decel="50000" fill="hold" grpId="9" nodeType="withEffect">
                                  <p:stCondLst>
                                    <p:cond delay="0"/>
                                  </p:stCondLst>
                                  <p:childTnLst>
                                    <p:anim calcmode="lin" valueType="num">
                                      <p:cBhvr additive="base">
                                        <p:cTn id="327" dur="500" fill="hold">
                                          <p:stCondLst>
                                            <p:cond delay="0"/>
                                          </p:stCondLst>
                                        </p:cTn>
                                        <p:tgtEl>
                                          <p:spTgt spid="5"/>
                                        </p:tgtEl>
                                        <p:attrNameLst>
                                          <p:attrName>ppt_x</p:attrName>
                                        </p:attrNameLst>
                                      </p:cBhvr>
                                      <p:tavLst>
                                        <p:tav tm="0">
                                          <p:val>
                                            <p:strVal val="ppt_x"/>
                                          </p:val>
                                        </p:tav>
                                        <p:tav tm="100000">
                                          <p:val>
                                            <p:fltVal val="0.219521"/>
                                          </p:val>
                                        </p:tav>
                                      </p:tavLst>
                                    </p:anim>
                                    <p:anim calcmode="lin" valueType="num">
                                      <p:cBhvr additive="base">
                                        <p:cTn id="328" dur="500" fill="hold">
                                          <p:stCondLst>
                                            <p:cond delay="0"/>
                                          </p:stCondLst>
                                        </p:cTn>
                                        <p:tgtEl>
                                          <p:spTgt spid="5"/>
                                        </p:tgtEl>
                                        <p:attrNameLst>
                                          <p:attrName>ppt_y</p:attrName>
                                        </p:attrNameLst>
                                      </p:cBhvr>
                                      <p:tavLst>
                                        <p:tav tm="0">
                                          <p:val>
                                            <p:strVal val="ppt_y"/>
                                          </p:val>
                                        </p:tav>
                                        <p:tav tm="100000">
                                          <p:val>
                                            <p:fltVal val="0.384152"/>
                                          </p:val>
                                        </p:tav>
                                      </p:tavLst>
                                    </p:anim>
                                    <p:anim calcmode="lin" valueType="num">
                                      <p:cBhvr additive="base">
                                        <p:cTn id="329"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330"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331" presetID="35" presetClass="path" presetSubtype="0" accel="50000" decel="50000" fill="hold" grpId="8" nodeType="withEffect">
                                  <p:stCondLst>
                                    <p:cond delay="0"/>
                                  </p:stCondLst>
                                  <p:childTnLst>
                                    <p:anim calcmode="lin" valueType="num">
                                      <p:cBhvr additive="base">
                                        <p:cTn id="332" dur="500" fill="hold">
                                          <p:stCondLst>
                                            <p:cond delay="0"/>
                                          </p:stCondLst>
                                        </p:cTn>
                                        <p:tgtEl>
                                          <p:spTgt spid="13"/>
                                        </p:tgtEl>
                                        <p:attrNameLst>
                                          <p:attrName>ppt_x</p:attrName>
                                        </p:attrNameLst>
                                      </p:cBhvr>
                                      <p:tavLst>
                                        <p:tav tm="0">
                                          <p:val>
                                            <p:strVal val="ppt_x"/>
                                          </p:val>
                                        </p:tav>
                                        <p:tav tm="100000">
                                          <p:val>
                                            <p:fltVal val="0.513645"/>
                                          </p:val>
                                        </p:tav>
                                      </p:tavLst>
                                    </p:anim>
                                    <p:anim calcmode="lin" valueType="num">
                                      <p:cBhvr additive="base">
                                        <p:cTn id="333" dur="500" fill="hold">
                                          <p:stCondLst>
                                            <p:cond delay="0"/>
                                          </p:stCondLst>
                                        </p:cTn>
                                        <p:tgtEl>
                                          <p:spTgt spid="13"/>
                                        </p:tgtEl>
                                        <p:attrNameLst>
                                          <p:attrName>ppt_y</p:attrName>
                                        </p:attrNameLst>
                                      </p:cBhvr>
                                      <p:tavLst>
                                        <p:tav tm="0">
                                          <p:val>
                                            <p:strVal val="ppt_y"/>
                                          </p:val>
                                        </p:tav>
                                        <p:tav tm="100000">
                                          <p:val>
                                            <p:fltVal val="0.39773"/>
                                          </p:val>
                                        </p:tav>
                                      </p:tavLst>
                                    </p:anim>
                                    <p:anim calcmode="lin" valueType="num">
                                      <p:cBhvr additive="base">
                                        <p:cTn id="334"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335" dur="500" fill="hold">
                                          <p:stCondLst>
                                            <p:cond delay="0"/>
                                          </p:stCondLst>
                                        </p:cTn>
                                        <p:tgtEl>
                                          <p:spTgt spid="13"/>
                                        </p:tgtEl>
                                        <p:attrNameLst>
                                          <p:attrName>ppt_h</p:attrName>
                                        </p:attrNameLst>
                                      </p:cBhvr>
                                      <p:tavLst>
                                        <p:tav tm="0">
                                          <p:val>
                                            <p:strVal val="ppt_h"/>
                                          </p:val>
                                        </p:tav>
                                        <p:tav tm="100000">
                                          <p:val>
                                            <p:strVal val="#ppt_h"/>
                                          </p:val>
                                        </p:tav>
                                      </p:tavLst>
                                    </p:anim>
                                  </p:childTnLst>
                                </p:cTn>
                              </p:par>
                              <p:par>
                                <p:cTn id="336" presetID="35" presetClass="path" presetSubtype="0" accel="50000" decel="50000" fill="hold" grpId="7" nodeType="withEffect">
                                  <p:stCondLst>
                                    <p:cond delay="0"/>
                                  </p:stCondLst>
                                  <p:childTnLst>
                                    <p:anim calcmode="lin" valueType="num">
                                      <p:cBhvr additive="base">
                                        <p:cTn id="337" dur="500" fill="hold">
                                          <p:stCondLst>
                                            <p:cond delay="0"/>
                                          </p:stCondLst>
                                        </p:cTn>
                                        <p:tgtEl>
                                          <p:spTgt spid="14"/>
                                        </p:tgtEl>
                                        <p:attrNameLst>
                                          <p:attrName>ppt_x</p:attrName>
                                        </p:attrNameLst>
                                      </p:cBhvr>
                                      <p:tavLst>
                                        <p:tav tm="0">
                                          <p:val>
                                            <p:strVal val="ppt_x"/>
                                          </p:val>
                                        </p:tav>
                                        <p:tav tm="100000">
                                          <p:val>
                                            <p:fltVal val="0.512344"/>
                                          </p:val>
                                        </p:tav>
                                      </p:tavLst>
                                    </p:anim>
                                    <p:anim calcmode="lin" valueType="num">
                                      <p:cBhvr additive="base">
                                        <p:cTn id="338" dur="500" fill="hold">
                                          <p:stCondLst>
                                            <p:cond delay="0"/>
                                          </p:stCondLst>
                                        </p:cTn>
                                        <p:tgtEl>
                                          <p:spTgt spid="14"/>
                                        </p:tgtEl>
                                        <p:attrNameLst>
                                          <p:attrName>ppt_y</p:attrName>
                                        </p:attrNameLst>
                                      </p:cBhvr>
                                      <p:tavLst>
                                        <p:tav tm="0">
                                          <p:val>
                                            <p:strVal val="ppt_y"/>
                                          </p:val>
                                        </p:tav>
                                        <p:tav tm="100000">
                                          <p:val>
                                            <p:fltVal val="0.593565"/>
                                          </p:val>
                                        </p:tav>
                                      </p:tavLst>
                                    </p:anim>
                                    <p:anim calcmode="lin" valueType="num">
                                      <p:cBhvr additive="base">
                                        <p:cTn id="339" dur="500" fill="hold">
                                          <p:stCondLst>
                                            <p:cond delay="0"/>
                                          </p:stCondLst>
                                        </p:cTn>
                                        <p:tgtEl>
                                          <p:spTgt spid="14"/>
                                        </p:tgtEl>
                                        <p:attrNameLst>
                                          <p:attrName>ppt_w</p:attrName>
                                        </p:attrNameLst>
                                      </p:cBhvr>
                                      <p:tavLst>
                                        <p:tav tm="0">
                                          <p:val>
                                            <p:strVal val="ppt_w"/>
                                          </p:val>
                                        </p:tav>
                                        <p:tav tm="100000">
                                          <p:val>
                                            <p:strVal val="#ppt_w"/>
                                          </p:val>
                                        </p:tav>
                                      </p:tavLst>
                                    </p:anim>
                                    <p:anim calcmode="lin" valueType="num">
                                      <p:cBhvr additive="base">
                                        <p:cTn id="340" dur="500" fill="hold">
                                          <p:stCondLst>
                                            <p:cond delay="0"/>
                                          </p:stCondLst>
                                        </p:cTn>
                                        <p:tgtEl>
                                          <p:spTgt spid="14"/>
                                        </p:tgtEl>
                                        <p:attrNameLst>
                                          <p:attrName>ppt_h</p:attrName>
                                        </p:attrNameLst>
                                      </p:cBhvr>
                                      <p:tavLst>
                                        <p:tav tm="0">
                                          <p:val>
                                            <p:strVal val="ppt_h"/>
                                          </p:val>
                                        </p:tav>
                                        <p:tav tm="100000">
                                          <p:val>
                                            <p:strVal val="#ppt_h"/>
                                          </p:val>
                                        </p:tav>
                                      </p:tavLst>
                                    </p:anim>
                                  </p:childTnLst>
                                </p:cTn>
                              </p:par>
                              <p:par>
                                <p:cTn id="341" presetID="35" presetClass="path" presetSubtype="0" accel="50000" decel="50000" fill="hold" grpId="6" nodeType="withEffect">
                                  <p:stCondLst>
                                    <p:cond delay="0"/>
                                  </p:stCondLst>
                                  <p:childTnLst>
                                    <p:anim calcmode="lin" valueType="num">
                                      <p:cBhvr additive="base">
                                        <p:cTn id="342" dur="500" fill="hold">
                                          <p:stCondLst>
                                            <p:cond delay="0"/>
                                          </p:stCondLst>
                                        </p:cTn>
                                        <p:tgtEl>
                                          <p:spTgt spid="15"/>
                                        </p:tgtEl>
                                        <p:attrNameLst>
                                          <p:attrName>ppt_x</p:attrName>
                                        </p:attrNameLst>
                                      </p:cBhvr>
                                      <p:tavLst>
                                        <p:tav tm="0">
                                          <p:val>
                                            <p:strVal val="ppt_x"/>
                                          </p:val>
                                        </p:tav>
                                        <p:tav tm="100000">
                                          <p:val>
                                            <p:fltVal val="0.504715"/>
                                          </p:val>
                                        </p:tav>
                                      </p:tavLst>
                                    </p:anim>
                                    <p:anim calcmode="lin" valueType="num">
                                      <p:cBhvr additive="base">
                                        <p:cTn id="343" dur="500" fill="hold">
                                          <p:stCondLst>
                                            <p:cond delay="0"/>
                                          </p:stCondLst>
                                        </p:cTn>
                                        <p:tgtEl>
                                          <p:spTgt spid="15"/>
                                        </p:tgtEl>
                                        <p:attrNameLst>
                                          <p:attrName>ppt_y</p:attrName>
                                        </p:attrNameLst>
                                      </p:cBhvr>
                                      <p:tavLst>
                                        <p:tav tm="0">
                                          <p:val>
                                            <p:strVal val="ppt_y"/>
                                          </p:val>
                                        </p:tav>
                                        <p:tav tm="100000">
                                          <p:val>
                                            <p:fltVal val="0.384152"/>
                                          </p:val>
                                        </p:tav>
                                      </p:tavLst>
                                    </p:anim>
                                    <p:anim calcmode="lin" valueType="num">
                                      <p:cBhvr additive="base">
                                        <p:cTn id="344" dur="500" fill="hold">
                                          <p:stCondLst>
                                            <p:cond delay="0"/>
                                          </p:stCondLst>
                                        </p:cTn>
                                        <p:tgtEl>
                                          <p:spTgt spid="15"/>
                                        </p:tgtEl>
                                        <p:attrNameLst>
                                          <p:attrName>ppt_w</p:attrName>
                                        </p:attrNameLst>
                                      </p:cBhvr>
                                      <p:tavLst>
                                        <p:tav tm="0">
                                          <p:val>
                                            <p:strVal val="ppt_w"/>
                                          </p:val>
                                        </p:tav>
                                        <p:tav tm="100000">
                                          <p:val>
                                            <p:strVal val="#ppt_w"/>
                                          </p:val>
                                        </p:tav>
                                      </p:tavLst>
                                    </p:anim>
                                    <p:anim calcmode="lin" valueType="num">
                                      <p:cBhvr additive="base">
                                        <p:cTn id="345" dur="500" fill="hold">
                                          <p:stCondLst>
                                            <p:cond delay="0"/>
                                          </p:stCondLst>
                                        </p:cTn>
                                        <p:tgtEl>
                                          <p:spTgt spid="15"/>
                                        </p:tgtEl>
                                        <p:attrNameLst>
                                          <p:attrName>ppt_h</p:attrName>
                                        </p:attrNameLst>
                                      </p:cBhvr>
                                      <p:tavLst>
                                        <p:tav tm="0">
                                          <p:val>
                                            <p:strVal val="ppt_h"/>
                                          </p:val>
                                        </p:tav>
                                        <p:tav tm="100000">
                                          <p:val>
                                            <p:strVal val="#ppt_h"/>
                                          </p:val>
                                        </p:tav>
                                      </p:tavLst>
                                    </p:anim>
                                  </p:childTnLst>
                                </p:cTn>
                              </p:par>
                              <p:par>
                                <p:cTn id="346" presetID="35" presetClass="path" presetSubtype="0" accel="50000" decel="50000" fill="hold" grpId="5" nodeType="withEffect">
                                  <p:stCondLst>
                                    <p:cond delay="0"/>
                                  </p:stCondLst>
                                  <p:childTnLst>
                                    <p:anim calcmode="lin" valueType="num">
                                      <p:cBhvr additive="base">
                                        <p:cTn id="347" dur="500" fill="hold">
                                          <p:stCondLst>
                                            <p:cond delay="0"/>
                                          </p:stCondLst>
                                        </p:cTn>
                                        <p:tgtEl>
                                          <p:spTgt spid="23"/>
                                        </p:tgtEl>
                                        <p:attrNameLst>
                                          <p:attrName>ppt_x</p:attrName>
                                        </p:attrNameLst>
                                      </p:cBhvr>
                                      <p:tavLst>
                                        <p:tav tm="0">
                                          <p:val>
                                            <p:strVal val="ppt_x"/>
                                          </p:val>
                                        </p:tav>
                                        <p:tav tm="100000">
                                          <p:val>
                                            <p:fltVal val="0.796925"/>
                                          </p:val>
                                        </p:tav>
                                      </p:tavLst>
                                    </p:anim>
                                    <p:anim calcmode="lin" valueType="num">
                                      <p:cBhvr additive="base">
                                        <p:cTn id="348" dur="500" fill="hold">
                                          <p:stCondLst>
                                            <p:cond delay="0"/>
                                          </p:stCondLst>
                                        </p:cTn>
                                        <p:tgtEl>
                                          <p:spTgt spid="23"/>
                                        </p:tgtEl>
                                        <p:attrNameLst>
                                          <p:attrName>ppt_y</p:attrName>
                                        </p:attrNameLst>
                                      </p:cBhvr>
                                      <p:tavLst>
                                        <p:tav tm="0">
                                          <p:val>
                                            <p:strVal val="ppt_y"/>
                                          </p:val>
                                        </p:tav>
                                        <p:tav tm="100000">
                                          <p:val>
                                            <p:fltVal val="0.39773"/>
                                          </p:val>
                                        </p:tav>
                                      </p:tavLst>
                                    </p:anim>
                                    <p:anim calcmode="lin" valueType="num">
                                      <p:cBhvr additive="base">
                                        <p:cTn id="349"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350" dur="500" fill="hold">
                                          <p:stCondLst>
                                            <p:cond delay="0"/>
                                          </p:stCondLst>
                                        </p:cTn>
                                        <p:tgtEl>
                                          <p:spTgt spid="23"/>
                                        </p:tgtEl>
                                        <p:attrNameLst>
                                          <p:attrName>ppt_h</p:attrName>
                                        </p:attrNameLst>
                                      </p:cBhvr>
                                      <p:tavLst>
                                        <p:tav tm="0">
                                          <p:val>
                                            <p:strVal val="ppt_h"/>
                                          </p:val>
                                        </p:tav>
                                        <p:tav tm="100000">
                                          <p:val>
                                            <p:strVal val="#ppt_h"/>
                                          </p:val>
                                        </p:tav>
                                      </p:tavLst>
                                    </p:anim>
                                  </p:childTnLst>
                                </p:cTn>
                              </p:par>
                              <p:par>
                                <p:cTn id="351" presetID="35" presetClass="path" presetSubtype="0" accel="50000" decel="50000" fill="hold" grpId="4" nodeType="withEffect">
                                  <p:stCondLst>
                                    <p:cond delay="0"/>
                                  </p:stCondLst>
                                  <p:childTnLst>
                                    <p:anim calcmode="lin" valueType="num">
                                      <p:cBhvr additive="base">
                                        <p:cTn id="352" dur="500" fill="hold">
                                          <p:stCondLst>
                                            <p:cond delay="0"/>
                                          </p:stCondLst>
                                        </p:cTn>
                                        <p:tgtEl>
                                          <p:spTgt spid="24"/>
                                        </p:tgtEl>
                                        <p:attrNameLst>
                                          <p:attrName>ppt_x</p:attrName>
                                        </p:attrNameLst>
                                      </p:cBhvr>
                                      <p:tavLst>
                                        <p:tav tm="0">
                                          <p:val>
                                            <p:strVal val="ppt_x"/>
                                          </p:val>
                                        </p:tav>
                                        <p:tav tm="100000">
                                          <p:val>
                                            <p:fltVal val="0.796927"/>
                                          </p:val>
                                        </p:tav>
                                      </p:tavLst>
                                    </p:anim>
                                    <p:anim calcmode="lin" valueType="num">
                                      <p:cBhvr additive="base">
                                        <p:cTn id="353" dur="500" fill="hold">
                                          <p:stCondLst>
                                            <p:cond delay="0"/>
                                          </p:stCondLst>
                                        </p:cTn>
                                        <p:tgtEl>
                                          <p:spTgt spid="24"/>
                                        </p:tgtEl>
                                        <p:attrNameLst>
                                          <p:attrName>ppt_y</p:attrName>
                                        </p:attrNameLst>
                                      </p:cBhvr>
                                      <p:tavLst>
                                        <p:tav tm="0">
                                          <p:val>
                                            <p:strVal val="ppt_y"/>
                                          </p:val>
                                        </p:tav>
                                        <p:tav tm="100000">
                                          <p:val>
                                            <p:fltVal val="0.593611"/>
                                          </p:val>
                                        </p:tav>
                                      </p:tavLst>
                                    </p:anim>
                                    <p:anim calcmode="lin" valueType="num">
                                      <p:cBhvr additive="base">
                                        <p:cTn id="354"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355" dur="500" fill="hold">
                                          <p:stCondLst>
                                            <p:cond delay="0"/>
                                          </p:stCondLst>
                                        </p:cTn>
                                        <p:tgtEl>
                                          <p:spTgt spid="24"/>
                                        </p:tgtEl>
                                        <p:attrNameLst>
                                          <p:attrName>ppt_h</p:attrName>
                                        </p:attrNameLst>
                                      </p:cBhvr>
                                      <p:tavLst>
                                        <p:tav tm="0">
                                          <p:val>
                                            <p:strVal val="ppt_h"/>
                                          </p:val>
                                        </p:tav>
                                        <p:tav tm="100000">
                                          <p:val>
                                            <p:strVal val="#ppt_h"/>
                                          </p:val>
                                        </p:tav>
                                      </p:tavLst>
                                    </p:anim>
                                  </p:childTnLst>
                                </p:cTn>
                              </p:par>
                              <p:par>
                                <p:cTn id="356" presetID="35" presetClass="path" presetSubtype="0" accel="50000" decel="50000" fill="hold" grpId="3" nodeType="withEffect">
                                  <p:stCondLst>
                                    <p:cond delay="0"/>
                                  </p:stCondLst>
                                  <p:childTnLst>
                                    <p:anim calcmode="lin" valueType="num">
                                      <p:cBhvr additive="base">
                                        <p:cTn id="357" dur="500" fill="hold">
                                          <p:stCondLst>
                                            <p:cond delay="0"/>
                                          </p:stCondLst>
                                        </p:cTn>
                                        <p:tgtEl>
                                          <p:spTgt spid="25"/>
                                        </p:tgtEl>
                                        <p:attrNameLst>
                                          <p:attrName>ppt_x</p:attrName>
                                        </p:attrNameLst>
                                      </p:cBhvr>
                                      <p:tavLst>
                                        <p:tav tm="0">
                                          <p:val>
                                            <p:strVal val="ppt_x"/>
                                          </p:val>
                                        </p:tav>
                                        <p:tav tm="100000">
                                          <p:val>
                                            <p:fltVal val="0.787995"/>
                                          </p:val>
                                        </p:tav>
                                      </p:tavLst>
                                    </p:anim>
                                    <p:anim calcmode="lin" valueType="num">
                                      <p:cBhvr additive="base">
                                        <p:cTn id="358" dur="500" fill="hold">
                                          <p:stCondLst>
                                            <p:cond delay="0"/>
                                          </p:stCondLst>
                                        </p:cTn>
                                        <p:tgtEl>
                                          <p:spTgt spid="25"/>
                                        </p:tgtEl>
                                        <p:attrNameLst>
                                          <p:attrName>ppt_y</p:attrName>
                                        </p:attrNameLst>
                                      </p:cBhvr>
                                      <p:tavLst>
                                        <p:tav tm="0">
                                          <p:val>
                                            <p:strVal val="ppt_y"/>
                                          </p:val>
                                        </p:tav>
                                        <p:tav tm="100000">
                                          <p:val>
                                            <p:fltVal val="0.384152"/>
                                          </p:val>
                                        </p:tav>
                                      </p:tavLst>
                                    </p:anim>
                                    <p:anim calcmode="lin" valueType="num">
                                      <p:cBhvr additive="base">
                                        <p:cTn id="359" dur="500" fill="hold">
                                          <p:stCondLst>
                                            <p:cond delay="0"/>
                                          </p:stCondLst>
                                        </p:cTn>
                                        <p:tgtEl>
                                          <p:spTgt spid="25"/>
                                        </p:tgtEl>
                                        <p:attrNameLst>
                                          <p:attrName>ppt_w</p:attrName>
                                        </p:attrNameLst>
                                      </p:cBhvr>
                                      <p:tavLst>
                                        <p:tav tm="0">
                                          <p:val>
                                            <p:strVal val="ppt_w"/>
                                          </p:val>
                                        </p:tav>
                                        <p:tav tm="100000">
                                          <p:val>
                                            <p:strVal val="#ppt_w"/>
                                          </p:val>
                                        </p:tav>
                                      </p:tavLst>
                                    </p:anim>
                                    <p:anim calcmode="lin" valueType="num">
                                      <p:cBhvr additive="base">
                                        <p:cTn id="360" dur="500" fill="hold">
                                          <p:stCondLst>
                                            <p:cond delay="0"/>
                                          </p:stCondLst>
                                        </p:cTn>
                                        <p:tgtEl>
                                          <p:spTgt spid="25"/>
                                        </p:tgtEl>
                                        <p:attrNameLst>
                                          <p:attrName>ppt_h</p:attrName>
                                        </p:attrNameLst>
                                      </p:cBhvr>
                                      <p:tavLst>
                                        <p:tav tm="0">
                                          <p:val>
                                            <p:strVal val="ppt_h"/>
                                          </p:val>
                                        </p:tav>
                                        <p:tav tm="100000">
                                          <p:val>
                                            <p:strVal val="#ppt_h"/>
                                          </p:val>
                                        </p:tav>
                                      </p:tavLst>
                                    </p:anim>
                                  </p:childTnLst>
                                </p:cTn>
                              </p:par>
                              <p:par>
                                <p:cTn id="361" presetID="35" presetClass="path" presetSubtype="0" accel="50000" decel="50000" fill="hold" grpId="1" nodeType="withEffect">
                                  <p:stCondLst>
                                    <p:cond delay="0"/>
                                  </p:stCondLst>
                                  <p:childTnLst>
                                    <p:anim calcmode="lin" valueType="num">
                                      <p:cBhvr additive="base">
                                        <p:cTn id="362" dur="500" fill="hold">
                                          <p:stCondLst>
                                            <p:cond delay="0"/>
                                          </p:stCondLst>
                                        </p:cTn>
                                        <p:tgtEl>
                                          <p:spTgt spid="34"/>
                                        </p:tgtEl>
                                        <p:attrNameLst>
                                          <p:attrName>ppt_x</p:attrName>
                                        </p:attrNameLst>
                                      </p:cBhvr>
                                      <p:tavLst>
                                        <p:tav tm="0">
                                          <p:val>
                                            <p:strVal val="ppt_x"/>
                                          </p:val>
                                        </p:tav>
                                        <p:tav tm="100000">
                                          <p:val>
                                            <p:fltVal val="0.227839"/>
                                          </p:val>
                                        </p:tav>
                                      </p:tavLst>
                                    </p:anim>
                                    <p:anim calcmode="lin" valueType="num">
                                      <p:cBhvr additive="base">
                                        <p:cTn id="363" dur="500" fill="hold">
                                          <p:stCondLst>
                                            <p:cond delay="0"/>
                                          </p:stCondLst>
                                        </p:cTn>
                                        <p:tgtEl>
                                          <p:spTgt spid="34"/>
                                        </p:tgtEl>
                                        <p:attrNameLst>
                                          <p:attrName>ppt_y</p:attrName>
                                        </p:attrNameLst>
                                      </p:cBhvr>
                                      <p:tavLst>
                                        <p:tav tm="0">
                                          <p:val>
                                            <p:strVal val="ppt_y"/>
                                          </p:val>
                                        </p:tav>
                                        <p:tav tm="100000">
                                          <p:val>
                                            <p:fltVal val="0.647407"/>
                                          </p:val>
                                        </p:tav>
                                      </p:tavLst>
                                    </p:anim>
                                    <p:anim calcmode="lin" valueType="num">
                                      <p:cBhvr additive="base">
                                        <p:cTn id="364" dur="500" fill="hold">
                                          <p:stCondLst>
                                            <p:cond delay="0"/>
                                          </p:stCondLst>
                                        </p:cTn>
                                        <p:tgtEl>
                                          <p:spTgt spid="34"/>
                                        </p:tgtEl>
                                        <p:attrNameLst>
                                          <p:attrName>ppt_w</p:attrName>
                                        </p:attrNameLst>
                                      </p:cBhvr>
                                      <p:tavLst>
                                        <p:tav tm="0">
                                          <p:val>
                                            <p:strVal val="ppt_w"/>
                                          </p:val>
                                        </p:tav>
                                        <p:tav tm="100000">
                                          <p:val>
                                            <p:strVal val="#ppt_w"/>
                                          </p:val>
                                        </p:tav>
                                      </p:tavLst>
                                    </p:anim>
                                    <p:anim calcmode="lin" valueType="num">
                                      <p:cBhvr additive="base">
                                        <p:cTn id="365" dur="500" fill="hold">
                                          <p:stCondLst>
                                            <p:cond delay="0"/>
                                          </p:stCondLst>
                                        </p:cTn>
                                        <p:tgtEl>
                                          <p:spTgt spid="34"/>
                                        </p:tgtEl>
                                        <p:attrNameLst>
                                          <p:attrName>ppt_h</p:attrName>
                                        </p:attrNameLst>
                                      </p:cBhvr>
                                      <p:tavLst>
                                        <p:tav tm="0">
                                          <p:val>
                                            <p:strVal val="ppt_h"/>
                                          </p:val>
                                        </p:tav>
                                        <p:tav tm="100000">
                                          <p:val>
                                            <p:strVal val="#ppt_h"/>
                                          </p:val>
                                        </p:tav>
                                      </p:tavLst>
                                    </p:anim>
                                  </p:childTnLst>
                                </p:cTn>
                              </p:par>
                            </p:childTnLst>
                          </p:cTn>
                        </p:par>
                      </p:childTnLst>
                    </p:cTn>
                  </p:par>
                  <p:par>
                    <p:cTn id="366" fill="hold">
                      <p:stCondLst>
                        <p:cond delay="indefinite"/>
                      </p:stCondLst>
                      <p:childTnLst>
                        <p:par>
                          <p:cTn id="367" fill="hold">
                            <p:stCondLst>
                              <p:cond delay="0"/>
                            </p:stCondLst>
                            <p:childTnLst>
                              <p:par>
                                <p:cTn id="368" presetID="0" presetClass="entr" presetSubtype="0" accel="50000" fill="hold" grpId="0" nodeType="clickEffect">
                                  <p:stCondLst>
                                    <p:cond delay="0"/>
                                  </p:stCondLst>
                                  <p:childTnLst>
                                    <p:set>
                                      <p:cBhvr>
                                        <p:cTn id="369" dur="1" fill="hold">
                                          <p:stCondLst>
                                            <p:cond delay="0"/>
                                          </p:stCondLst>
                                        </p:cTn>
                                        <p:tgtEl>
                                          <p:spTgt spid="36"/>
                                        </p:tgtEl>
                                        <p:attrNameLst>
                                          <p:attrName>style.visibility</p:attrName>
                                        </p:attrNameLst>
                                      </p:cBhvr>
                                      <p:to>
                                        <p:strVal val="visible"/>
                                      </p:to>
                                    </p:set>
                                    <p:animScale>
                                      <p:cBhvr>
                                        <p:cTn id="370" dur="500" fill="hold">
                                          <p:stCondLst>
                                            <p:cond delay="0"/>
                                          </p:stCondLst>
                                        </p:cTn>
                                        <p:tgtEl>
                                          <p:spTgt spid="36"/>
                                        </p:tgtEl>
                                      </p:cBhvr>
                                      <p:from x="0" y="0"/>
                                      <p:to x="100000" y="100000"/>
                                    </p:animScale>
                                    <p:anim to="" calcmode="lin" valueType="num">
                                      <p:cBhvr>
                                        <p:cTn id="371" dur="500" fill="hold">
                                          <p:stCondLst>
                                            <p:cond delay="0"/>
                                          </p:stCondLst>
                                        </p:cTn>
                                        <p:tgtEl>
                                          <p:spTgt spid="36"/>
                                        </p:tgtEl>
                                        <p:attrNameLst>
                                          <p:attrName>ppt_y</p:attrName>
                                        </p:attrNameLst>
                                      </p:cBhvr>
                                      <p:tavLst>
                                        <p:tav tm="0">
                                          <p:val>
                                            <p:strVal val="#ppt_y-0.5"/>
                                          </p:val>
                                        </p:tav>
                                        <p:tav tm="100000">
                                          <p:val>
                                            <p:fltVal val="0.72037"/>
                                          </p:val>
                                        </p:tav>
                                      </p:tavLst>
                                    </p:anim>
                                    <p:animEffect filter="fade">
                                      <p:cBhvr>
                                        <p:cTn id="372" dur="500">
                                          <p:stCondLst>
                                            <p:cond delay="0"/>
                                          </p:stCondLst>
                                        </p:cTn>
                                        <p:tgtEl>
                                          <p:spTgt spid="36"/>
                                        </p:tgtEl>
                                      </p:cBhvr>
                                    </p:animEffect>
                                    <p:anim to="" calcmode="lin" valueType="num">
                                      <p:cBhvr>
                                        <p:cTn id="373" dur="500" fill="hold">
                                          <p:stCondLst>
                                            <p:cond delay="0"/>
                                          </p:stCondLst>
                                        </p:cTn>
                                        <p:tgtEl>
                                          <p:spTgt spid="36"/>
                                        </p:tgtEl>
                                        <p:attrNameLst>
                                          <p:attrName>ppt_x</p:attrName>
                                        </p:attrNameLst>
                                      </p:cBhvr>
                                      <p:tavLst>
                                        <p:tav tm="0">
                                          <p:val>
                                            <p:fltVal val="0.578"/>
                                          </p:val>
                                        </p:tav>
                                        <p:tav tm="100000">
                                          <p:val>
                                            <p:fltVal val="0.796927"/>
                                          </p:val>
                                        </p:tav>
                                      </p:tavLst>
                                    </p:anim>
                                  </p:childTnLst>
                                </p:cTn>
                              </p:par>
                              <p:par>
                                <p:cTn id="374" presetID="35" presetClass="path" presetSubtype="0" accel="50000" decel="50000" fill="hold" grpId="12" nodeType="withEffect">
                                  <p:stCondLst>
                                    <p:cond delay="0"/>
                                  </p:stCondLst>
                                  <p:childTnLst>
                                    <p:anim calcmode="lin" valueType="num">
                                      <p:cBhvr additive="base">
                                        <p:cTn id="375" dur="500" fill="hold">
                                          <p:stCondLst>
                                            <p:cond delay="0"/>
                                          </p:stCondLst>
                                        </p:cTn>
                                        <p:tgtEl>
                                          <p:spTgt spid="3"/>
                                        </p:tgtEl>
                                        <p:attrNameLst>
                                          <p:attrName>ppt_x</p:attrName>
                                        </p:attrNameLst>
                                      </p:cBhvr>
                                      <p:tavLst>
                                        <p:tav tm="0">
                                          <p:val>
                                            <p:strVal val="ppt_x"/>
                                          </p:val>
                                        </p:tav>
                                        <p:tav tm="100000">
                                          <p:val>
                                            <p:fltVal val="0.228451"/>
                                          </p:val>
                                        </p:tav>
                                      </p:tavLst>
                                    </p:anim>
                                    <p:anim calcmode="lin" valueType="num">
                                      <p:cBhvr additive="base">
                                        <p:cTn id="376" dur="500" fill="hold">
                                          <p:stCondLst>
                                            <p:cond delay="0"/>
                                          </p:stCondLst>
                                        </p:cTn>
                                        <p:tgtEl>
                                          <p:spTgt spid="3"/>
                                        </p:tgtEl>
                                        <p:attrNameLst>
                                          <p:attrName>ppt_y</p:attrName>
                                        </p:attrNameLst>
                                      </p:cBhvr>
                                      <p:tavLst>
                                        <p:tav tm="0">
                                          <p:val>
                                            <p:strVal val="ppt_y"/>
                                          </p:val>
                                        </p:tav>
                                        <p:tav tm="100000">
                                          <p:val>
                                            <p:fltVal val="0.39773"/>
                                          </p:val>
                                        </p:tav>
                                      </p:tavLst>
                                    </p:anim>
                                    <p:anim calcmode="lin" valueType="num">
                                      <p:cBhvr additive="base">
                                        <p:cTn id="377"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378"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379" presetID="35" presetClass="path" presetSubtype="0" accel="50000" decel="50000" fill="hold" grpId="11" nodeType="withEffect">
                                  <p:stCondLst>
                                    <p:cond delay="0"/>
                                  </p:stCondLst>
                                  <p:childTnLst>
                                    <p:anim calcmode="lin" valueType="num">
                                      <p:cBhvr additive="base">
                                        <p:cTn id="380" dur="500" fill="hold">
                                          <p:stCondLst>
                                            <p:cond delay="0"/>
                                          </p:stCondLst>
                                        </p:cTn>
                                        <p:tgtEl>
                                          <p:spTgt spid="4"/>
                                        </p:tgtEl>
                                        <p:attrNameLst>
                                          <p:attrName>ppt_x</p:attrName>
                                        </p:attrNameLst>
                                      </p:cBhvr>
                                      <p:tavLst>
                                        <p:tav tm="0">
                                          <p:val>
                                            <p:strVal val="ppt_x"/>
                                          </p:val>
                                        </p:tav>
                                        <p:tav tm="100000">
                                          <p:val>
                                            <p:fltVal val="0.228021"/>
                                          </p:val>
                                        </p:tav>
                                      </p:tavLst>
                                    </p:anim>
                                    <p:anim calcmode="lin" valueType="num">
                                      <p:cBhvr additive="base">
                                        <p:cTn id="381" dur="500" fill="hold">
                                          <p:stCondLst>
                                            <p:cond delay="0"/>
                                          </p:stCondLst>
                                        </p:cTn>
                                        <p:tgtEl>
                                          <p:spTgt spid="4"/>
                                        </p:tgtEl>
                                        <p:attrNameLst>
                                          <p:attrName>ppt_y</p:attrName>
                                        </p:attrNameLst>
                                      </p:cBhvr>
                                      <p:tavLst>
                                        <p:tav tm="0">
                                          <p:val>
                                            <p:strVal val="ppt_y"/>
                                          </p:val>
                                        </p:tav>
                                        <p:tav tm="100000">
                                          <p:val>
                                            <p:fltVal val="0.593565"/>
                                          </p:val>
                                        </p:tav>
                                      </p:tavLst>
                                    </p:anim>
                                    <p:anim calcmode="lin" valueType="num">
                                      <p:cBhvr additive="base">
                                        <p:cTn id="382"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383" dur="500" fill="hold">
                                          <p:stCondLst>
                                            <p:cond delay="0"/>
                                          </p:stCondLst>
                                        </p:cTn>
                                        <p:tgtEl>
                                          <p:spTgt spid="4"/>
                                        </p:tgtEl>
                                        <p:attrNameLst>
                                          <p:attrName>ppt_h</p:attrName>
                                        </p:attrNameLst>
                                      </p:cBhvr>
                                      <p:tavLst>
                                        <p:tav tm="0">
                                          <p:val>
                                            <p:strVal val="ppt_h"/>
                                          </p:val>
                                        </p:tav>
                                        <p:tav tm="100000">
                                          <p:val>
                                            <p:strVal val="#ppt_h"/>
                                          </p:val>
                                        </p:tav>
                                      </p:tavLst>
                                    </p:anim>
                                  </p:childTnLst>
                                </p:cTn>
                              </p:par>
                              <p:par>
                                <p:cTn id="384" presetID="35" presetClass="path" presetSubtype="0" accel="50000" decel="50000" fill="hold" grpId="10" nodeType="withEffect">
                                  <p:stCondLst>
                                    <p:cond delay="0"/>
                                  </p:stCondLst>
                                  <p:childTnLst>
                                    <p:anim calcmode="lin" valueType="num">
                                      <p:cBhvr additive="base">
                                        <p:cTn id="385" dur="500" fill="hold">
                                          <p:stCondLst>
                                            <p:cond delay="0"/>
                                          </p:stCondLst>
                                        </p:cTn>
                                        <p:tgtEl>
                                          <p:spTgt spid="5"/>
                                        </p:tgtEl>
                                        <p:attrNameLst>
                                          <p:attrName>ppt_x</p:attrName>
                                        </p:attrNameLst>
                                      </p:cBhvr>
                                      <p:tavLst>
                                        <p:tav tm="0">
                                          <p:val>
                                            <p:strVal val="ppt_x"/>
                                          </p:val>
                                        </p:tav>
                                        <p:tav tm="100000">
                                          <p:val>
                                            <p:fltVal val="0.219521"/>
                                          </p:val>
                                        </p:tav>
                                      </p:tavLst>
                                    </p:anim>
                                    <p:anim calcmode="lin" valueType="num">
                                      <p:cBhvr additive="base">
                                        <p:cTn id="386" dur="500" fill="hold">
                                          <p:stCondLst>
                                            <p:cond delay="0"/>
                                          </p:stCondLst>
                                        </p:cTn>
                                        <p:tgtEl>
                                          <p:spTgt spid="5"/>
                                        </p:tgtEl>
                                        <p:attrNameLst>
                                          <p:attrName>ppt_y</p:attrName>
                                        </p:attrNameLst>
                                      </p:cBhvr>
                                      <p:tavLst>
                                        <p:tav tm="0">
                                          <p:val>
                                            <p:strVal val="ppt_y"/>
                                          </p:val>
                                        </p:tav>
                                        <p:tav tm="100000">
                                          <p:val>
                                            <p:fltVal val="0.384152"/>
                                          </p:val>
                                        </p:tav>
                                      </p:tavLst>
                                    </p:anim>
                                    <p:anim calcmode="lin" valueType="num">
                                      <p:cBhvr additive="base">
                                        <p:cTn id="387"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388"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389" presetID="35" presetClass="path" presetSubtype="0" accel="50000" decel="50000" fill="hold" grpId="9" nodeType="withEffect">
                                  <p:stCondLst>
                                    <p:cond delay="0"/>
                                  </p:stCondLst>
                                  <p:childTnLst>
                                    <p:anim calcmode="lin" valueType="num">
                                      <p:cBhvr additive="base">
                                        <p:cTn id="390" dur="500" fill="hold">
                                          <p:stCondLst>
                                            <p:cond delay="0"/>
                                          </p:stCondLst>
                                        </p:cTn>
                                        <p:tgtEl>
                                          <p:spTgt spid="13"/>
                                        </p:tgtEl>
                                        <p:attrNameLst>
                                          <p:attrName>ppt_x</p:attrName>
                                        </p:attrNameLst>
                                      </p:cBhvr>
                                      <p:tavLst>
                                        <p:tav tm="0">
                                          <p:val>
                                            <p:strVal val="ppt_x"/>
                                          </p:val>
                                        </p:tav>
                                        <p:tav tm="100000">
                                          <p:val>
                                            <p:fltVal val="0.513645"/>
                                          </p:val>
                                        </p:tav>
                                      </p:tavLst>
                                    </p:anim>
                                    <p:anim calcmode="lin" valueType="num">
                                      <p:cBhvr additive="base">
                                        <p:cTn id="391" dur="500" fill="hold">
                                          <p:stCondLst>
                                            <p:cond delay="0"/>
                                          </p:stCondLst>
                                        </p:cTn>
                                        <p:tgtEl>
                                          <p:spTgt spid="13"/>
                                        </p:tgtEl>
                                        <p:attrNameLst>
                                          <p:attrName>ppt_y</p:attrName>
                                        </p:attrNameLst>
                                      </p:cBhvr>
                                      <p:tavLst>
                                        <p:tav tm="0">
                                          <p:val>
                                            <p:strVal val="ppt_y"/>
                                          </p:val>
                                        </p:tav>
                                        <p:tav tm="100000">
                                          <p:val>
                                            <p:fltVal val="0.39773"/>
                                          </p:val>
                                        </p:tav>
                                      </p:tavLst>
                                    </p:anim>
                                    <p:anim calcmode="lin" valueType="num">
                                      <p:cBhvr additive="base">
                                        <p:cTn id="392"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393" dur="500" fill="hold">
                                          <p:stCondLst>
                                            <p:cond delay="0"/>
                                          </p:stCondLst>
                                        </p:cTn>
                                        <p:tgtEl>
                                          <p:spTgt spid="13"/>
                                        </p:tgtEl>
                                        <p:attrNameLst>
                                          <p:attrName>ppt_h</p:attrName>
                                        </p:attrNameLst>
                                      </p:cBhvr>
                                      <p:tavLst>
                                        <p:tav tm="0">
                                          <p:val>
                                            <p:strVal val="ppt_h"/>
                                          </p:val>
                                        </p:tav>
                                        <p:tav tm="100000">
                                          <p:val>
                                            <p:strVal val="#ppt_h"/>
                                          </p:val>
                                        </p:tav>
                                      </p:tavLst>
                                    </p:anim>
                                  </p:childTnLst>
                                </p:cTn>
                              </p:par>
                              <p:par>
                                <p:cTn id="394" presetID="35" presetClass="path" presetSubtype="0" accel="50000" decel="50000" fill="hold" grpId="8" nodeType="withEffect">
                                  <p:stCondLst>
                                    <p:cond delay="0"/>
                                  </p:stCondLst>
                                  <p:childTnLst>
                                    <p:anim calcmode="lin" valueType="num">
                                      <p:cBhvr additive="base">
                                        <p:cTn id="395" dur="500" fill="hold">
                                          <p:stCondLst>
                                            <p:cond delay="0"/>
                                          </p:stCondLst>
                                        </p:cTn>
                                        <p:tgtEl>
                                          <p:spTgt spid="14"/>
                                        </p:tgtEl>
                                        <p:attrNameLst>
                                          <p:attrName>ppt_x</p:attrName>
                                        </p:attrNameLst>
                                      </p:cBhvr>
                                      <p:tavLst>
                                        <p:tav tm="0">
                                          <p:val>
                                            <p:strVal val="ppt_x"/>
                                          </p:val>
                                        </p:tav>
                                        <p:tav tm="100000">
                                          <p:val>
                                            <p:fltVal val="0.512344"/>
                                          </p:val>
                                        </p:tav>
                                      </p:tavLst>
                                    </p:anim>
                                    <p:anim calcmode="lin" valueType="num">
                                      <p:cBhvr additive="base">
                                        <p:cTn id="396" dur="500" fill="hold">
                                          <p:stCondLst>
                                            <p:cond delay="0"/>
                                          </p:stCondLst>
                                        </p:cTn>
                                        <p:tgtEl>
                                          <p:spTgt spid="14"/>
                                        </p:tgtEl>
                                        <p:attrNameLst>
                                          <p:attrName>ppt_y</p:attrName>
                                        </p:attrNameLst>
                                      </p:cBhvr>
                                      <p:tavLst>
                                        <p:tav tm="0">
                                          <p:val>
                                            <p:strVal val="ppt_y"/>
                                          </p:val>
                                        </p:tav>
                                        <p:tav tm="100000">
                                          <p:val>
                                            <p:fltVal val="0.593565"/>
                                          </p:val>
                                        </p:tav>
                                      </p:tavLst>
                                    </p:anim>
                                    <p:anim calcmode="lin" valueType="num">
                                      <p:cBhvr additive="base">
                                        <p:cTn id="397" dur="500" fill="hold">
                                          <p:stCondLst>
                                            <p:cond delay="0"/>
                                          </p:stCondLst>
                                        </p:cTn>
                                        <p:tgtEl>
                                          <p:spTgt spid="14"/>
                                        </p:tgtEl>
                                        <p:attrNameLst>
                                          <p:attrName>ppt_w</p:attrName>
                                        </p:attrNameLst>
                                      </p:cBhvr>
                                      <p:tavLst>
                                        <p:tav tm="0">
                                          <p:val>
                                            <p:strVal val="ppt_w"/>
                                          </p:val>
                                        </p:tav>
                                        <p:tav tm="100000">
                                          <p:val>
                                            <p:strVal val="#ppt_w"/>
                                          </p:val>
                                        </p:tav>
                                      </p:tavLst>
                                    </p:anim>
                                    <p:anim calcmode="lin" valueType="num">
                                      <p:cBhvr additive="base">
                                        <p:cTn id="398" dur="500" fill="hold">
                                          <p:stCondLst>
                                            <p:cond delay="0"/>
                                          </p:stCondLst>
                                        </p:cTn>
                                        <p:tgtEl>
                                          <p:spTgt spid="14"/>
                                        </p:tgtEl>
                                        <p:attrNameLst>
                                          <p:attrName>ppt_h</p:attrName>
                                        </p:attrNameLst>
                                      </p:cBhvr>
                                      <p:tavLst>
                                        <p:tav tm="0">
                                          <p:val>
                                            <p:strVal val="ppt_h"/>
                                          </p:val>
                                        </p:tav>
                                        <p:tav tm="100000">
                                          <p:val>
                                            <p:strVal val="#ppt_h"/>
                                          </p:val>
                                        </p:tav>
                                      </p:tavLst>
                                    </p:anim>
                                  </p:childTnLst>
                                </p:cTn>
                              </p:par>
                              <p:par>
                                <p:cTn id="399" presetID="35" presetClass="path" presetSubtype="0" accel="50000" decel="50000" fill="hold" grpId="7" nodeType="withEffect">
                                  <p:stCondLst>
                                    <p:cond delay="0"/>
                                  </p:stCondLst>
                                  <p:childTnLst>
                                    <p:anim calcmode="lin" valueType="num">
                                      <p:cBhvr additive="base">
                                        <p:cTn id="400" dur="500" fill="hold">
                                          <p:stCondLst>
                                            <p:cond delay="0"/>
                                          </p:stCondLst>
                                        </p:cTn>
                                        <p:tgtEl>
                                          <p:spTgt spid="15"/>
                                        </p:tgtEl>
                                        <p:attrNameLst>
                                          <p:attrName>ppt_x</p:attrName>
                                        </p:attrNameLst>
                                      </p:cBhvr>
                                      <p:tavLst>
                                        <p:tav tm="0">
                                          <p:val>
                                            <p:strVal val="ppt_x"/>
                                          </p:val>
                                        </p:tav>
                                        <p:tav tm="100000">
                                          <p:val>
                                            <p:fltVal val="0.504715"/>
                                          </p:val>
                                        </p:tav>
                                      </p:tavLst>
                                    </p:anim>
                                    <p:anim calcmode="lin" valueType="num">
                                      <p:cBhvr additive="base">
                                        <p:cTn id="401" dur="500" fill="hold">
                                          <p:stCondLst>
                                            <p:cond delay="0"/>
                                          </p:stCondLst>
                                        </p:cTn>
                                        <p:tgtEl>
                                          <p:spTgt spid="15"/>
                                        </p:tgtEl>
                                        <p:attrNameLst>
                                          <p:attrName>ppt_y</p:attrName>
                                        </p:attrNameLst>
                                      </p:cBhvr>
                                      <p:tavLst>
                                        <p:tav tm="0">
                                          <p:val>
                                            <p:strVal val="ppt_y"/>
                                          </p:val>
                                        </p:tav>
                                        <p:tav tm="100000">
                                          <p:val>
                                            <p:fltVal val="0.384152"/>
                                          </p:val>
                                        </p:tav>
                                      </p:tavLst>
                                    </p:anim>
                                    <p:anim calcmode="lin" valueType="num">
                                      <p:cBhvr additive="base">
                                        <p:cTn id="402" dur="500" fill="hold">
                                          <p:stCondLst>
                                            <p:cond delay="0"/>
                                          </p:stCondLst>
                                        </p:cTn>
                                        <p:tgtEl>
                                          <p:spTgt spid="15"/>
                                        </p:tgtEl>
                                        <p:attrNameLst>
                                          <p:attrName>ppt_w</p:attrName>
                                        </p:attrNameLst>
                                      </p:cBhvr>
                                      <p:tavLst>
                                        <p:tav tm="0">
                                          <p:val>
                                            <p:strVal val="ppt_w"/>
                                          </p:val>
                                        </p:tav>
                                        <p:tav tm="100000">
                                          <p:val>
                                            <p:strVal val="#ppt_w"/>
                                          </p:val>
                                        </p:tav>
                                      </p:tavLst>
                                    </p:anim>
                                    <p:anim calcmode="lin" valueType="num">
                                      <p:cBhvr additive="base">
                                        <p:cTn id="403" dur="500" fill="hold">
                                          <p:stCondLst>
                                            <p:cond delay="0"/>
                                          </p:stCondLst>
                                        </p:cTn>
                                        <p:tgtEl>
                                          <p:spTgt spid="15"/>
                                        </p:tgtEl>
                                        <p:attrNameLst>
                                          <p:attrName>ppt_h</p:attrName>
                                        </p:attrNameLst>
                                      </p:cBhvr>
                                      <p:tavLst>
                                        <p:tav tm="0">
                                          <p:val>
                                            <p:strVal val="ppt_h"/>
                                          </p:val>
                                        </p:tav>
                                        <p:tav tm="100000">
                                          <p:val>
                                            <p:strVal val="#ppt_h"/>
                                          </p:val>
                                        </p:tav>
                                      </p:tavLst>
                                    </p:anim>
                                  </p:childTnLst>
                                </p:cTn>
                              </p:par>
                              <p:par>
                                <p:cTn id="404" presetID="35" presetClass="path" presetSubtype="0" accel="50000" decel="50000" fill="hold" grpId="6" nodeType="withEffect">
                                  <p:stCondLst>
                                    <p:cond delay="0"/>
                                  </p:stCondLst>
                                  <p:childTnLst>
                                    <p:anim calcmode="lin" valueType="num">
                                      <p:cBhvr additive="base">
                                        <p:cTn id="405" dur="500" fill="hold">
                                          <p:stCondLst>
                                            <p:cond delay="0"/>
                                          </p:stCondLst>
                                        </p:cTn>
                                        <p:tgtEl>
                                          <p:spTgt spid="23"/>
                                        </p:tgtEl>
                                        <p:attrNameLst>
                                          <p:attrName>ppt_x</p:attrName>
                                        </p:attrNameLst>
                                      </p:cBhvr>
                                      <p:tavLst>
                                        <p:tav tm="0">
                                          <p:val>
                                            <p:strVal val="ppt_x"/>
                                          </p:val>
                                        </p:tav>
                                        <p:tav tm="100000">
                                          <p:val>
                                            <p:fltVal val="0.796925"/>
                                          </p:val>
                                        </p:tav>
                                      </p:tavLst>
                                    </p:anim>
                                    <p:anim calcmode="lin" valueType="num">
                                      <p:cBhvr additive="base">
                                        <p:cTn id="406" dur="500" fill="hold">
                                          <p:stCondLst>
                                            <p:cond delay="0"/>
                                          </p:stCondLst>
                                        </p:cTn>
                                        <p:tgtEl>
                                          <p:spTgt spid="23"/>
                                        </p:tgtEl>
                                        <p:attrNameLst>
                                          <p:attrName>ppt_y</p:attrName>
                                        </p:attrNameLst>
                                      </p:cBhvr>
                                      <p:tavLst>
                                        <p:tav tm="0">
                                          <p:val>
                                            <p:strVal val="ppt_y"/>
                                          </p:val>
                                        </p:tav>
                                        <p:tav tm="100000">
                                          <p:val>
                                            <p:fltVal val="0.39773"/>
                                          </p:val>
                                        </p:tav>
                                      </p:tavLst>
                                    </p:anim>
                                    <p:anim calcmode="lin" valueType="num">
                                      <p:cBhvr additive="base">
                                        <p:cTn id="407" dur="500" fill="hold">
                                          <p:stCondLst>
                                            <p:cond delay="0"/>
                                          </p:stCondLst>
                                        </p:cTn>
                                        <p:tgtEl>
                                          <p:spTgt spid="23"/>
                                        </p:tgtEl>
                                        <p:attrNameLst>
                                          <p:attrName>ppt_w</p:attrName>
                                        </p:attrNameLst>
                                      </p:cBhvr>
                                      <p:tavLst>
                                        <p:tav tm="0">
                                          <p:val>
                                            <p:strVal val="ppt_w"/>
                                          </p:val>
                                        </p:tav>
                                        <p:tav tm="100000">
                                          <p:val>
                                            <p:strVal val="#ppt_w"/>
                                          </p:val>
                                        </p:tav>
                                      </p:tavLst>
                                    </p:anim>
                                    <p:anim calcmode="lin" valueType="num">
                                      <p:cBhvr additive="base">
                                        <p:cTn id="408" dur="500" fill="hold">
                                          <p:stCondLst>
                                            <p:cond delay="0"/>
                                          </p:stCondLst>
                                        </p:cTn>
                                        <p:tgtEl>
                                          <p:spTgt spid="23"/>
                                        </p:tgtEl>
                                        <p:attrNameLst>
                                          <p:attrName>ppt_h</p:attrName>
                                        </p:attrNameLst>
                                      </p:cBhvr>
                                      <p:tavLst>
                                        <p:tav tm="0">
                                          <p:val>
                                            <p:strVal val="ppt_h"/>
                                          </p:val>
                                        </p:tav>
                                        <p:tav tm="100000">
                                          <p:val>
                                            <p:strVal val="#ppt_h"/>
                                          </p:val>
                                        </p:tav>
                                      </p:tavLst>
                                    </p:anim>
                                  </p:childTnLst>
                                </p:cTn>
                              </p:par>
                              <p:par>
                                <p:cTn id="409" presetID="35" presetClass="path" presetSubtype="0" accel="50000" decel="50000" fill="hold" grpId="5" nodeType="withEffect">
                                  <p:stCondLst>
                                    <p:cond delay="0"/>
                                  </p:stCondLst>
                                  <p:childTnLst>
                                    <p:anim calcmode="lin" valueType="num">
                                      <p:cBhvr additive="base">
                                        <p:cTn id="410" dur="500" fill="hold">
                                          <p:stCondLst>
                                            <p:cond delay="0"/>
                                          </p:stCondLst>
                                        </p:cTn>
                                        <p:tgtEl>
                                          <p:spTgt spid="24"/>
                                        </p:tgtEl>
                                        <p:attrNameLst>
                                          <p:attrName>ppt_x</p:attrName>
                                        </p:attrNameLst>
                                      </p:cBhvr>
                                      <p:tavLst>
                                        <p:tav tm="0">
                                          <p:val>
                                            <p:strVal val="ppt_x"/>
                                          </p:val>
                                        </p:tav>
                                        <p:tav tm="100000">
                                          <p:val>
                                            <p:fltVal val="0.796927"/>
                                          </p:val>
                                        </p:tav>
                                      </p:tavLst>
                                    </p:anim>
                                    <p:anim calcmode="lin" valueType="num">
                                      <p:cBhvr additive="base">
                                        <p:cTn id="411" dur="500" fill="hold">
                                          <p:stCondLst>
                                            <p:cond delay="0"/>
                                          </p:stCondLst>
                                        </p:cTn>
                                        <p:tgtEl>
                                          <p:spTgt spid="24"/>
                                        </p:tgtEl>
                                        <p:attrNameLst>
                                          <p:attrName>ppt_y</p:attrName>
                                        </p:attrNameLst>
                                      </p:cBhvr>
                                      <p:tavLst>
                                        <p:tav tm="0">
                                          <p:val>
                                            <p:strVal val="ppt_y"/>
                                          </p:val>
                                        </p:tav>
                                        <p:tav tm="100000">
                                          <p:val>
                                            <p:fltVal val="0.593611"/>
                                          </p:val>
                                        </p:tav>
                                      </p:tavLst>
                                    </p:anim>
                                    <p:anim calcmode="lin" valueType="num">
                                      <p:cBhvr additive="base">
                                        <p:cTn id="412" dur="500" fill="hold">
                                          <p:stCondLst>
                                            <p:cond delay="0"/>
                                          </p:stCondLst>
                                        </p:cTn>
                                        <p:tgtEl>
                                          <p:spTgt spid="24"/>
                                        </p:tgtEl>
                                        <p:attrNameLst>
                                          <p:attrName>ppt_w</p:attrName>
                                        </p:attrNameLst>
                                      </p:cBhvr>
                                      <p:tavLst>
                                        <p:tav tm="0">
                                          <p:val>
                                            <p:strVal val="ppt_w"/>
                                          </p:val>
                                        </p:tav>
                                        <p:tav tm="100000">
                                          <p:val>
                                            <p:strVal val="#ppt_w"/>
                                          </p:val>
                                        </p:tav>
                                      </p:tavLst>
                                    </p:anim>
                                    <p:anim calcmode="lin" valueType="num">
                                      <p:cBhvr additive="base">
                                        <p:cTn id="413" dur="500" fill="hold">
                                          <p:stCondLst>
                                            <p:cond delay="0"/>
                                          </p:stCondLst>
                                        </p:cTn>
                                        <p:tgtEl>
                                          <p:spTgt spid="24"/>
                                        </p:tgtEl>
                                        <p:attrNameLst>
                                          <p:attrName>ppt_h</p:attrName>
                                        </p:attrNameLst>
                                      </p:cBhvr>
                                      <p:tavLst>
                                        <p:tav tm="0">
                                          <p:val>
                                            <p:strVal val="ppt_h"/>
                                          </p:val>
                                        </p:tav>
                                        <p:tav tm="100000">
                                          <p:val>
                                            <p:strVal val="#ppt_h"/>
                                          </p:val>
                                        </p:tav>
                                      </p:tavLst>
                                    </p:anim>
                                  </p:childTnLst>
                                </p:cTn>
                              </p:par>
                              <p:par>
                                <p:cTn id="414" presetID="35" presetClass="path" presetSubtype="0" accel="50000" decel="50000" fill="hold" grpId="4" nodeType="withEffect">
                                  <p:stCondLst>
                                    <p:cond delay="0"/>
                                  </p:stCondLst>
                                  <p:childTnLst>
                                    <p:anim calcmode="lin" valueType="num">
                                      <p:cBhvr additive="base">
                                        <p:cTn id="415" dur="500" fill="hold">
                                          <p:stCondLst>
                                            <p:cond delay="0"/>
                                          </p:stCondLst>
                                        </p:cTn>
                                        <p:tgtEl>
                                          <p:spTgt spid="25"/>
                                        </p:tgtEl>
                                        <p:attrNameLst>
                                          <p:attrName>ppt_x</p:attrName>
                                        </p:attrNameLst>
                                      </p:cBhvr>
                                      <p:tavLst>
                                        <p:tav tm="0">
                                          <p:val>
                                            <p:strVal val="ppt_x"/>
                                          </p:val>
                                        </p:tav>
                                        <p:tav tm="100000">
                                          <p:val>
                                            <p:fltVal val="0.787995"/>
                                          </p:val>
                                        </p:tav>
                                      </p:tavLst>
                                    </p:anim>
                                    <p:anim calcmode="lin" valueType="num">
                                      <p:cBhvr additive="base">
                                        <p:cTn id="416" dur="500" fill="hold">
                                          <p:stCondLst>
                                            <p:cond delay="0"/>
                                          </p:stCondLst>
                                        </p:cTn>
                                        <p:tgtEl>
                                          <p:spTgt spid="25"/>
                                        </p:tgtEl>
                                        <p:attrNameLst>
                                          <p:attrName>ppt_y</p:attrName>
                                        </p:attrNameLst>
                                      </p:cBhvr>
                                      <p:tavLst>
                                        <p:tav tm="0">
                                          <p:val>
                                            <p:strVal val="ppt_y"/>
                                          </p:val>
                                        </p:tav>
                                        <p:tav tm="100000">
                                          <p:val>
                                            <p:fltVal val="0.384152"/>
                                          </p:val>
                                        </p:tav>
                                      </p:tavLst>
                                    </p:anim>
                                    <p:anim calcmode="lin" valueType="num">
                                      <p:cBhvr additive="base">
                                        <p:cTn id="417" dur="500" fill="hold">
                                          <p:stCondLst>
                                            <p:cond delay="0"/>
                                          </p:stCondLst>
                                        </p:cTn>
                                        <p:tgtEl>
                                          <p:spTgt spid="25"/>
                                        </p:tgtEl>
                                        <p:attrNameLst>
                                          <p:attrName>ppt_w</p:attrName>
                                        </p:attrNameLst>
                                      </p:cBhvr>
                                      <p:tavLst>
                                        <p:tav tm="0">
                                          <p:val>
                                            <p:strVal val="ppt_w"/>
                                          </p:val>
                                        </p:tav>
                                        <p:tav tm="100000">
                                          <p:val>
                                            <p:strVal val="#ppt_w"/>
                                          </p:val>
                                        </p:tav>
                                      </p:tavLst>
                                    </p:anim>
                                    <p:anim calcmode="lin" valueType="num">
                                      <p:cBhvr additive="base">
                                        <p:cTn id="418" dur="500" fill="hold">
                                          <p:stCondLst>
                                            <p:cond delay="0"/>
                                          </p:stCondLst>
                                        </p:cTn>
                                        <p:tgtEl>
                                          <p:spTgt spid="25"/>
                                        </p:tgtEl>
                                        <p:attrNameLst>
                                          <p:attrName>ppt_h</p:attrName>
                                        </p:attrNameLst>
                                      </p:cBhvr>
                                      <p:tavLst>
                                        <p:tav tm="0">
                                          <p:val>
                                            <p:strVal val="ppt_h"/>
                                          </p:val>
                                        </p:tav>
                                        <p:tav tm="100000">
                                          <p:val>
                                            <p:strVal val="#ppt_h"/>
                                          </p:val>
                                        </p:tav>
                                      </p:tavLst>
                                    </p:anim>
                                  </p:childTnLst>
                                </p:cTn>
                              </p:par>
                              <p:par>
                                <p:cTn id="419" presetID="35" presetClass="path" presetSubtype="0" accel="50000" decel="50000" fill="hold" grpId="2" nodeType="withEffect">
                                  <p:stCondLst>
                                    <p:cond delay="0"/>
                                  </p:stCondLst>
                                  <p:childTnLst>
                                    <p:anim calcmode="lin" valueType="num">
                                      <p:cBhvr additive="base">
                                        <p:cTn id="420" dur="500" fill="hold">
                                          <p:stCondLst>
                                            <p:cond delay="0"/>
                                          </p:stCondLst>
                                        </p:cTn>
                                        <p:tgtEl>
                                          <p:spTgt spid="34"/>
                                        </p:tgtEl>
                                        <p:attrNameLst>
                                          <p:attrName>ppt_x</p:attrName>
                                        </p:attrNameLst>
                                      </p:cBhvr>
                                      <p:tavLst>
                                        <p:tav tm="0">
                                          <p:val>
                                            <p:strVal val="ppt_x"/>
                                          </p:val>
                                        </p:tav>
                                        <p:tav tm="100000">
                                          <p:val>
                                            <p:fltVal val="0.227839"/>
                                          </p:val>
                                        </p:tav>
                                      </p:tavLst>
                                    </p:anim>
                                    <p:anim calcmode="lin" valueType="num">
                                      <p:cBhvr additive="base">
                                        <p:cTn id="421" dur="500" fill="hold">
                                          <p:stCondLst>
                                            <p:cond delay="0"/>
                                          </p:stCondLst>
                                        </p:cTn>
                                        <p:tgtEl>
                                          <p:spTgt spid="34"/>
                                        </p:tgtEl>
                                        <p:attrNameLst>
                                          <p:attrName>ppt_y</p:attrName>
                                        </p:attrNameLst>
                                      </p:cBhvr>
                                      <p:tavLst>
                                        <p:tav tm="0">
                                          <p:val>
                                            <p:strVal val="ppt_y"/>
                                          </p:val>
                                        </p:tav>
                                        <p:tav tm="100000">
                                          <p:val>
                                            <p:fltVal val="0.647407"/>
                                          </p:val>
                                        </p:tav>
                                      </p:tavLst>
                                    </p:anim>
                                    <p:anim calcmode="lin" valueType="num">
                                      <p:cBhvr additive="base">
                                        <p:cTn id="422" dur="500" fill="hold">
                                          <p:stCondLst>
                                            <p:cond delay="0"/>
                                          </p:stCondLst>
                                        </p:cTn>
                                        <p:tgtEl>
                                          <p:spTgt spid="34"/>
                                        </p:tgtEl>
                                        <p:attrNameLst>
                                          <p:attrName>ppt_w</p:attrName>
                                        </p:attrNameLst>
                                      </p:cBhvr>
                                      <p:tavLst>
                                        <p:tav tm="0">
                                          <p:val>
                                            <p:strVal val="ppt_w"/>
                                          </p:val>
                                        </p:tav>
                                        <p:tav tm="100000">
                                          <p:val>
                                            <p:strVal val="#ppt_w"/>
                                          </p:val>
                                        </p:tav>
                                      </p:tavLst>
                                    </p:anim>
                                    <p:anim calcmode="lin" valueType="num">
                                      <p:cBhvr additive="base">
                                        <p:cTn id="423" dur="500" fill="hold">
                                          <p:stCondLst>
                                            <p:cond delay="0"/>
                                          </p:stCondLst>
                                        </p:cTn>
                                        <p:tgtEl>
                                          <p:spTgt spid="34"/>
                                        </p:tgtEl>
                                        <p:attrNameLst>
                                          <p:attrName>ppt_h</p:attrName>
                                        </p:attrNameLst>
                                      </p:cBhvr>
                                      <p:tavLst>
                                        <p:tav tm="0">
                                          <p:val>
                                            <p:strVal val="ppt_h"/>
                                          </p:val>
                                        </p:tav>
                                        <p:tav tm="100000">
                                          <p:val>
                                            <p:strVal val="#ppt_h"/>
                                          </p:val>
                                        </p:tav>
                                      </p:tavLst>
                                    </p:anim>
                                  </p:childTnLst>
                                </p:cTn>
                              </p:par>
                              <p:par>
                                <p:cTn id="424" presetID="35" presetClass="path" presetSubtype="0" accel="50000" decel="50000" fill="hold" grpId="1" nodeType="withEffect">
                                  <p:stCondLst>
                                    <p:cond delay="0"/>
                                  </p:stCondLst>
                                  <p:childTnLst>
                                    <p:anim calcmode="lin" valueType="num">
                                      <p:cBhvr additive="base">
                                        <p:cTn id="425" dur="500" fill="hold">
                                          <p:stCondLst>
                                            <p:cond delay="0"/>
                                          </p:stCondLst>
                                        </p:cTn>
                                        <p:tgtEl>
                                          <p:spTgt spid="35"/>
                                        </p:tgtEl>
                                        <p:attrNameLst>
                                          <p:attrName>ppt_x</p:attrName>
                                        </p:attrNameLst>
                                      </p:cBhvr>
                                      <p:tavLst>
                                        <p:tav tm="0">
                                          <p:val>
                                            <p:strVal val="ppt_x"/>
                                          </p:val>
                                        </p:tav>
                                        <p:tav tm="100000">
                                          <p:val>
                                            <p:fltVal val="0.512708"/>
                                          </p:val>
                                        </p:tav>
                                      </p:tavLst>
                                    </p:anim>
                                    <p:anim calcmode="lin" valueType="num">
                                      <p:cBhvr additive="base">
                                        <p:cTn id="426" dur="500" fill="hold">
                                          <p:stCondLst>
                                            <p:cond delay="0"/>
                                          </p:stCondLst>
                                        </p:cTn>
                                        <p:tgtEl>
                                          <p:spTgt spid="35"/>
                                        </p:tgtEl>
                                        <p:attrNameLst>
                                          <p:attrName>ppt_y</p:attrName>
                                        </p:attrNameLst>
                                      </p:cBhvr>
                                      <p:tavLst>
                                        <p:tav tm="0">
                                          <p:val>
                                            <p:strVal val="ppt_y"/>
                                          </p:val>
                                        </p:tav>
                                        <p:tav tm="100000">
                                          <p:val>
                                            <p:fltVal val="0.700185"/>
                                          </p:val>
                                        </p:tav>
                                      </p:tavLst>
                                    </p:anim>
                                    <p:anim calcmode="lin" valueType="num">
                                      <p:cBhvr additive="base">
                                        <p:cTn id="427" dur="500" fill="hold">
                                          <p:stCondLst>
                                            <p:cond delay="0"/>
                                          </p:stCondLst>
                                        </p:cTn>
                                        <p:tgtEl>
                                          <p:spTgt spid="35"/>
                                        </p:tgtEl>
                                        <p:attrNameLst>
                                          <p:attrName>ppt_w</p:attrName>
                                        </p:attrNameLst>
                                      </p:cBhvr>
                                      <p:tavLst>
                                        <p:tav tm="0">
                                          <p:val>
                                            <p:strVal val="ppt_w"/>
                                          </p:val>
                                        </p:tav>
                                        <p:tav tm="100000">
                                          <p:val>
                                            <p:strVal val="#ppt_w"/>
                                          </p:val>
                                        </p:tav>
                                      </p:tavLst>
                                    </p:anim>
                                    <p:anim calcmode="lin" valueType="num">
                                      <p:cBhvr additive="base">
                                        <p:cTn id="428" dur="500" fill="hold">
                                          <p:stCondLst>
                                            <p:cond delay="0"/>
                                          </p:stCondLst>
                                        </p:cTn>
                                        <p:tgtEl>
                                          <p:spTgt spid="35"/>
                                        </p:tgtEl>
                                        <p:attrNameLst>
                                          <p:attrName>ppt_h</p:attrName>
                                        </p:attrNameLst>
                                      </p:cBhvr>
                                      <p:tavLst>
                                        <p:tav tm="0">
                                          <p:val>
                                            <p:strVal val="ppt_h"/>
                                          </p:val>
                                        </p:tav>
                                        <p:tav tm="100000">
                                          <p:val>
                                            <p:strVal val="#ppt_h"/>
                                          </p:val>
                                        </p:tav>
                                      </p:tavLst>
                                    </p:anim>
                                  </p:childTnLst>
                                </p:cTn>
                              </p:par>
                            </p:childTnLst>
                          </p:cTn>
                        </p:par>
                      </p:childTnLst>
                    </p:cTn>
                  </p:par>
                  <p:par>
                    <p:cTn id="429" fill="hold">
                      <p:stCondLst>
                        <p:cond delay="indefinite"/>
                      </p:stCondLst>
                      <p:childTnLst>
                        <p:par>
                          <p:cTn id="430" fill="hold">
                            <p:stCondLst>
                              <p:cond delay="0"/>
                            </p:stCondLst>
                            <p:childTnLst>
                              <p:par>
                                <p:cTn id="431" presetID="35" presetClass="path" presetSubtype="0" accel="50000" decel="50000" fill="hold" grpId="1" nodeType="clickEffect">
                                  <p:stCondLst>
                                    <p:cond delay="0"/>
                                  </p:stCondLst>
                                  <p:childTnLst>
                                    <p:anim calcmode="lin" valueType="num">
                                      <p:cBhvr additive="base">
                                        <p:cTn id="432" dur="250" fill="hold">
                                          <p:stCondLst>
                                            <p:cond delay="0"/>
                                          </p:stCondLst>
                                        </p:cTn>
                                        <p:tgtEl>
                                          <p:spTgt spid="36"/>
                                        </p:tgtEl>
                                        <p:attrNameLst>
                                          <p:attrName>ppt_x</p:attrName>
                                        </p:attrNameLst>
                                      </p:cBhvr>
                                      <p:tavLst>
                                        <p:tav tm="0">
                                          <p:val>
                                            <p:strVal val="ppt_x"/>
                                          </p:val>
                                        </p:tav>
                                        <p:tav tm="100000">
                                          <p:val>
                                            <p:fltVal val="0.796927"/>
                                          </p:val>
                                        </p:tav>
                                      </p:tavLst>
                                    </p:anim>
                                    <p:anim calcmode="lin" valueType="num">
                                      <p:cBhvr additive="base">
                                        <p:cTn id="433" dur="250" fill="hold">
                                          <p:stCondLst>
                                            <p:cond delay="0"/>
                                          </p:stCondLst>
                                        </p:cTn>
                                        <p:tgtEl>
                                          <p:spTgt spid="36"/>
                                        </p:tgtEl>
                                        <p:attrNameLst>
                                          <p:attrName>ppt_y</p:attrName>
                                        </p:attrNameLst>
                                      </p:cBhvr>
                                      <p:tavLst>
                                        <p:tav tm="0">
                                          <p:val>
                                            <p:strVal val="ppt_y"/>
                                          </p:val>
                                        </p:tav>
                                        <p:tav tm="100000">
                                          <p:val>
                                            <p:fltVal val="0.72037"/>
                                          </p:val>
                                        </p:tav>
                                      </p:tavLst>
                                    </p:anim>
                                    <p:anim calcmode="lin" valueType="num">
                                      <p:cBhvr additive="base">
                                        <p:cTn id="434" dur="250" fill="hold">
                                          <p:stCondLst>
                                            <p:cond delay="0"/>
                                          </p:stCondLst>
                                        </p:cTn>
                                        <p:tgtEl>
                                          <p:spTgt spid="36"/>
                                        </p:tgtEl>
                                        <p:attrNameLst>
                                          <p:attrName>ppt_w</p:attrName>
                                        </p:attrNameLst>
                                      </p:cBhvr>
                                      <p:tavLst>
                                        <p:tav tm="0">
                                          <p:val>
                                            <p:strVal val="ppt_w"/>
                                          </p:val>
                                        </p:tav>
                                        <p:tav tm="100000">
                                          <p:val>
                                            <p:strVal val="#ppt_w"/>
                                          </p:val>
                                        </p:tav>
                                      </p:tavLst>
                                    </p:anim>
                                    <p:anim calcmode="lin" valueType="num">
                                      <p:cBhvr additive="base">
                                        <p:cTn id="435" dur="250" fill="hold">
                                          <p:stCondLst>
                                            <p:cond delay="0"/>
                                          </p:stCondLst>
                                        </p:cTn>
                                        <p:tgtEl>
                                          <p:spTgt spid="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p:bldP spid="5" grpId="0"/>
      <p:bldP spid="13" grpId="0" animBg="1"/>
      <p:bldP spid="14" grpId="0" bldLvl="0" animBg="1"/>
      <p:bldP spid="15" grpId="0"/>
      <p:bldP spid="23" grpId="0" animBg="1"/>
      <p:bldP spid="24" grpId="0" bldLvl="0" animBg="1"/>
      <p:bldP spid="25" grpId="0"/>
      <p:bldP spid="3" grpId="1" animBg="1"/>
      <p:bldP spid="4" grpId="1" animBg="1"/>
      <p:bldP spid="3" grpId="2" animBg="1"/>
      <p:bldP spid="5" grpId="1"/>
      <p:bldP spid="3" grpId="3" animBg="1"/>
      <p:bldP spid="4" grpId="2" animBg="1"/>
      <p:bldP spid="13" grpId="1" animBg="1"/>
      <p:bldP spid="3" grpId="4" animBg="1"/>
      <p:bldP spid="4" grpId="3" animBg="1"/>
      <p:bldP spid="5" grpId="2"/>
      <p:bldP spid="14" grpId="1" animBg="1"/>
      <p:bldP spid="3" grpId="5" animBg="1"/>
      <p:bldP spid="4" grpId="4" animBg="1"/>
      <p:bldP spid="5" grpId="3"/>
      <p:bldP spid="13" grpId="2" animBg="1"/>
      <p:bldP spid="15" grpId="1"/>
      <p:bldP spid="3" grpId="6" animBg="1"/>
      <p:bldP spid="4" grpId="5" animBg="1"/>
      <p:bldP spid="5" grpId="4"/>
      <p:bldP spid="13" grpId="3" animBg="1"/>
      <p:bldP spid="14" grpId="2" animBg="1"/>
      <p:bldP spid="23" grpId="1" animBg="1"/>
      <p:bldP spid="3" grpId="7" animBg="1"/>
      <p:bldP spid="4" grpId="6" animBg="1"/>
      <p:bldP spid="5" grpId="5"/>
      <p:bldP spid="13" grpId="4" animBg="1"/>
      <p:bldP spid="14" grpId="3" animBg="1"/>
      <p:bldP spid="15" grpId="2"/>
      <p:bldP spid="24" grpId="1" animBg="1"/>
      <p:bldP spid="3" grpId="8" animBg="1"/>
      <p:bldP spid="4" grpId="7" animBg="1"/>
      <p:bldP spid="5" grpId="6"/>
      <p:bldP spid="13" grpId="5" animBg="1"/>
      <p:bldP spid="14" grpId="4" animBg="1"/>
      <p:bldP spid="15" grpId="3"/>
      <p:bldP spid="23" grpId="2" animBg="1"/>
      <p:bldP spid="25" grpId="1"/>
      <p:bldP spid="3" grpId="9" animBg="1"/>
      <p:bldP spid="4" grpId="8" animBg="1"/>
      <p:bldP spid="5" grpId="7"/>
      <p:bldP spid="13" grpId="6" animBg="1"/>
      <p:bldP spid="14" grpId="5" animBg="1"/>
      <p:bldP spid="15" grpId="4"/>
      <p:bldP spid="23" grpId="3" animBg="1"/>
      <p:bldP spid="24" grpId="2" animBg="1"/>
      <p:bldP spid="34" grpId="0"/>
      <p:bldP spid="3" grpId="10" animBg="1"/>
      <p:bldP spid="4" grpId="9" animBg="1"/>
      <p:bldP spid="5" grpId="8"/>
      <p:bldP spid="13" grpId="7" animBg="1"/>
      <p:bldP spid="14" grpId="6" animBg="1"/>
      <p:bldP spid="15" grpId="5"/>
      <p:bldP spid="23" grpId="4" animBg="1"/>
      <p:bldP spid="24" grpId="3" animBg="1"/>
      <p:bldP spid="25" grpId="2"/>
      <p:bldP spid="35" grpId="0"/>
      <p:bldP spid="3" grpId="11" animBg="1"/>
      <p:bldP spid="4" grpId="10" animBg="1"/>
      <p:bldP spid="5" grpId="9"/>
      <p:bldP spid="13" grpId="8" animBg="1"/>
      <p:bldP spid="14" grpId="7" animBg="1"/>
      <p:bldP spid="15" grpId="6"/>
      <p:bldP spid="23" grpId="5" animBg="1"/>
      <p:bldP spid="24" grpId="4" animBg="1"/>
      <p:bldP spid="25" grpId="3"/>
      <p:bldP spid="34" grpId="1"/>
      <p:bldP spid="36" grpId="0"/>
      <p:bldP spid="3" grpId="12" animBg="1"/>
      <p:bldP spid="4" grpId="11" animBg="1"/>
      <p:bldP spid="5" grpId="10"/>
      <p:bldP spid="13" grpId="9" animBg="1"/>
      <p:bldP spid="14" grpId="8" animBg="1"/>
      <p:bldP spid="15" grpId="7"/>
      <p:bldP spid="23" grpId="6" animBg="1"/>
      <p:bldP spid="24" grpId="5" animBg="1"/>
      <p:bldP spid="25" grpId="4"/>
      <p:bldP spid="34" grpId="2"/>
      <p:bldP spid="35" grpId="1"/>
      <p:bldP spid="3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第七部分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718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07</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1813693" y="3703973"/>
            <a:ext cx="85648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互联网金融的未来趋势</a:t>
            </a:r>
            <a:endParaRPr kumimoji="1" lang="zh-CN" altLang="en-US" sz="6600" dirty="0">
              <a:solidFill>
                <a:srgbClr val="44546A"/>
              </a:solidFill>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1264" y="212742"/>
            <a:ext cx="3230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互联网金融的未来趋势</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084644" y="91216"/>
            <a:ext cx="1107583" cy="1107583"/>
          </a:xfrm>
          <a:prstGeom prst="rect">
            <a:avLst/>
          </a:prstGeom>
        </p:spPr>
      </p:pic>
      <p:pic>
        <p:nvPicPr>
          <p:cNvPr id="6" name="ECB019B1-382A-4266-B25C-5B523AA43C14-2" descr="wpp"/>
          <p:cNvPicPr>
            <a:picLocks noChangeAspect="1"/>
          </p:cNvPicPr>
          <p:nvPr/>
        </p:nvPicPr>
        <p:blipFill>
          <a:blip r:embed="rId2"/>
          <a:stretch>
            <a:fillRect/>
          </a:stretch>
        </p:blipFill>
        <p:spPr>
          <a:xfrm>
            <a:off x="-91440" y="505460"/>
            <a:ext cx="12192000" cy="63525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96000" y="2149867"/>
            <a:ext cx="2558265" cy="2558265"/>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p:cNvSpPr txBox="1"/>
          <p:nvPr/>
        </p:nvSpPr>
        <p:spPr>
          <a:xfrm>
            <a:off x="6797210" y="2644169"/>
            <a:ext cx="1402080" cy="15684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谢</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4" name="文本框 3"/>
          <p:cNvSpPr txBox="1"/>
          <p:nvPr/>
        </p:nvSpPr>
        <p:spPr>
          <a:xfrm>
            <a:off x="8167021" y="2644169"/>
            <a:ext cx="1402080" cy="15684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rPr>
              <a:t>谢</a:t>
            </a:r>
            <a:endParaRPr kumimoji="1" lang="zh-CN" altLang="en-US" sz="9600" b="0" i="0" u="none" strike="noStrike" kern="1200" cap="none" spc="0" normalizeH="0" baseline="0" noProof="0" dirty="0">
              <a:ln>
                <a:noFill/>
              </a:ln>
              <a:solidFill>
                <a:srgbClr val="44546A"/>
              </a:solidFill>
              <a:effectLst/>
              <a:uLnTx/>
              <a:uFillTx/>
              <a:latin typeface="方正细谭黑简体" panose="02000000000000000000" pitchFamily="2" charset="-122"/>
              <a:ea typeface="方正细谭黑简体" panose="02000000000000000000" pitchFamily="2" charset="-122"/>
              <a:cs typeface="+mn-ea"/>
              <a:sym typeface="+mn-lt"/>
            </a:endParaRPr>
          </a:p>
        </p:txBody>
      </p:sp>
      <p:cxnSp>
        <p:nvCxnSpPr>
          <p:cNvPr id="9" name="直线连接符 8"/>
          <p:cNvCxnSpPr/>
          <p:nvPr/>
        </p:nvCxnSpPr>
        <p:spPr>
          <a:xfrm>
            <a:off x="1714891" y="3462407"/>
            <a:ext cx="366208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9060621" y="1752538"/>
            <a:ext cx="397329" cy="397329"/>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圆角矩形 10"/>
          <p:cNvSpPr/>
          <p:nvPr/>
        </p:nvSpPr>
        <p:spPr>
          <a:xfrm>
            <a:off x="9527960" y="2435099"/>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文本框 14"/>
          <p:cNvSpPr txBox="1"/>
          <p:nvPr/>
        </p:nvSpPr>
        <p:spPr>
          <a:xfrm>
            <a:off x="4371731" y="3052734"/>
            <a:ext cx="1114425" cy="36830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1" lang="en-US" altLang="zh-CN" sz="1800" b="0" i="0" u="none" strike="noStrike" kern="1200" cap="none" spc="0" normalizeH="0" baseline="0" noProof="0" dirty="0">
                <a:ln>
                  <a:noFill/>
                </a:ln>
                <a:solidFill>
                  <a:srgbClr val="44546A"/>
                </a:solidFill>
                <a:effectLst/>
                <a:uLnTx/>
                <a:uFillTx/>
                <a:cs typeface="+mn-ea"/>
                <a:sym typeface="+mn-lt"/>
              </a:rPr>
              <a:t>THANKS</a:t>
            </a:r>
            <a:endParaRPr kumimoji="1" lang="en-US" altLang="zh-CN" sz="1800" b="0" i="0" u="none" strike="noStrike" kern="1200" cap="none" spc="0" normalizeH="0" baseline="0" noProof="0" dirty="0">
              <a:ln>
                <a:noFill/>
              </a:ln>
              <a:solidFill>
                <a:srgbClr val="44546A"/>
              </a:solidFill>
              <a:effectLst/>
              <a:uLnTx/>
              <a:uFillTx/>
              <a:cs typeface="+mn-ea"/>
              <a:sym typeface="+mn-lt"/>
            </a:endParaRPr>
          </a:p>
        </p:txBody>
      </p:sp>
      <p:sp>
        <p:nvSpPr>
          <p:cNvPr id="22" name="圆角矩形 21"/>
          <p:cNvSpPr/>
          <p:nvPr/>
        </p:nvSpPr>
        <p:spPr>
          <a:xfrm>
            <a:off x="6255843" y="4972111"/>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pic>
        <p:nvPicPr>
          <p:cNvPr id="7" name="图片 6"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heckerboard(across)">
                                      <p:cBhvr>
                                        <p:cTn id="10" dur="500"/>
                                        <p:tgtEl>
                                          <p:spTgt spid="10"/>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heckerboard(across)">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500"/>
                                        <p:tgtEl>
                                          <p:spTgt spid="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animBg="1"/>
      <p:bldP spid="11" grpId="0" animBg="1"/>
      <p:bldP spid="15" grpId="0"/>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第一部分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01</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2759843" y="3358533"/>
            <a:ext cx="6671945" cy="11068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6600" b="0" i="0" u="none" strike="noStrike" kern="1200" cap="none" spc="0" normalizeH="0" baseline="0" noProof="0">
                <a:ln>
                  <a:noFill/>
                </a:ln>
                <a:solidFill>
                  <a:srgbClr val="44546A"/>
                </a:solidFill>
                <a:effectLst/>
                <a:uLnTx/>
                <a:uFillTx/>
                <a:cs typeface="+mn-ea"/>
                <a:sym typeface="+mn-lt"/>
              </a:rPr>
              <a:t>“</a:t>
            </a:r>
            <a:r>
              <a:rPr kumimoji="1" lang="zh-CN" altLang="en-US" sz="6600" b="0" i="0" u="none" strike="noStrike" kern="1200" cap="none" spc="0" normalizeH="0" baseline="0" noProof="0">
                <a:ln>
                  <a:noFill/>
                </a:ln>
                <a:solidFill>
                  <a:srgbClr val="44546A"/>
                </a:solidFill>
                <a:effectLst/>
                <a:uLnTx/>
                <a:uFillTx/>
                <a:cs typeface="+mn-ea"/>
                <a:sym typeface="+mn-lt"/>
              </a:rPr>
              <a:t>互联网</a:t>
            </a:r>
            <a:r>
              <a:rPr kumimoji="1" lang="en-US" altLang="zh-CN" sz="6600" b="0" i="0" u="none" strike="noStrike" kern="1200" cap="none" spc="0" normalizeH="0" baseline="0" noProof="0">
                <a:ln>
                  <a:noFill/>
                </a:ln>
                <a:solidFill>
                  <a:srgbClr val="44546A"/>
                </a:solidFill>
                <a:effectLst/>
                <a:uLnTx/>
                <a:uFillTx/>
                <a:cs typeface="+mn-ea"/>
                <a:sym typeface="+mn-lt"/>
              </a:rPr>
              <a:t>+“</a:t>
            </a:r>
            <a:r>
              <a:rPr kumimoji="1" lang="zh-CN" altLang="en-US" sz="6600" b="0" i="0" u="none" strike="noStrike" kern="1200" cap="none" spc="0" normalizeH="0" baseline="0" noProof="0">
                <a:ln>
                  <a:noFill/>
                </a:ln>
                <a:solidFill>
                  <a:srgbClr val="44546A"/>
                </a:solidFill>
                <a:effectLst/>
                <a:uLnTx/>
                <a:uFillTx/>
                <a:cs typeface="+mn-ea"/>
                <a:sym typeface="+mn-lt"/>
              </a:rPr>
              <a:t>概述</a:t>
            </a:r>
            <a:endParaRPr kumimoji="1" lang="zh-CN" altLang="en-US" sz="6600" b="0" i="0" u="none" strike="noStrike" kern="1200" cap="none" spc="0" normalizeH="0" baseline="0" noProof="0">
              <a:ln>
                <a:noFill/>
              </a:ln>
              <a:solidFill>
                <a:srgbClr val="44546A"/>
              </a:solidFill>
              <a:effectLst/>
              <a:uLnTx/>
              <a:uFillTx/>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847340" cy="460375"/>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1" lang="en-US" altLang="zh-CN" sz="2400" b="0" i="0" kern="1200" cap="none" spc="0" normalizeH="0" baseline="0" noProof="0">
                <a:solidFill>
                  <a:srgbClr val="44546A"/>
                </a:solidFill>
                <a:cs typeface="+mn-ea"/>
                <a:sym typeface="+mn-lt"/>
              </a:rPr>
              <a:t>“</a:t>
            </a:r>
            <a:r>
              <a:rPr kumimoji="1" lang="zh-CN" altLang="en-US" sz="2400" b="0" i="0" kern="1200" cap="none" spc="0" normalizeH="0" baseline="0" noProof="0">
                <a:solidFill>
                  <a:srgbClr val="44546A"/>
                </a:solidFill>
                <a:cs typeface="+mn-ea"/>
                <a:sym typeface="+mn-lt"/>
              </a:rPr>
              <a:t>互联网</a:t>
            </a:r>
            <a:r>
              <a:rPr kumimoji="1" lang="en-US" altLang="zh-CN" sz="2400" b="0" i="0" kern="1200" cap="none" spc="0" normalizeH="0" baseline="0" noProof="0">
                <a:solidFill>
                  <a:srgbClr val="44546A"/>
                </a:solidFill>
                <a:cs typeface="+mn-ea"/>
                <a:sym typeface="+mn-lt"/>
              </a:rPr>
              <a:t>+”</a:t>
            </a:r>
            <a:r>
              <a:rPr kumimoji="1" lang="zh-CN" altLang="en-US" sz="2400" b="0" i="0" kern="1200" cap="none" spc="0" normalizeH="0" baseline="0" noProof="0">
                <a:solidFill>
                  <a:srgbClr val="44546A"/>
                </a:solidFill>
                <a:cs typeface="+mn-ea"/>
                <a:sym typeface="+mn-lt"/>
              </a:rPr>
              <a:t>的提出</a:t>
            </a:r>
            <a:endParaRPr kumimoji="1" lang="zh-CN" altLang="en-US" sz="2400" b="0" i="0" kern="1200" cap="none" spc="0" normalizeH="0" baseline="0" noProof="0">
              <a:solidFill>
                <a:srgbClr val="44546A"/>
              </a:solidFill>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100" name="图片 99"/>
          <p:cNvPicPr/>
          <p:nvPr/>
        </p:nvPicPr>
        <p:blipFill>
          <a:blip r:embed="rId2"/>
          <a:stretch>
            <a:fillRect/>
          </a:stretch>
        </p:blipFill>
        <p:spPr>
          <a:xfrm>
            <a:off x="718185" y="1595755"/>
            <a:ext cx="4938395" cy="4036060"/>
          </a:xfrm>
          <a:prstGeom prst="rect">
            <a:avLst/>
          </a:prstGeom>
          <a:noFill/>
          <a:ln w="9525">
            <a:noFill/>
          </a:ln>
        </p:spPr>
      </p:pic>
      <p:sp>
        <p:nvSpPr>
          <p:cNvPr id="4" name="文本框 3"/>
          <p:cNvSpPr txBox="1"/>
          <p:nvPr/>
        </p:nvSpPr>
        <p:spPr>
          <a:xfrm>
            <a:off x="6456680" y="1721485"/>
            <a:ext cx="4270375" cy="3784600"/>
          </a:xfrm>
          <a:prstGeom prst="rect">
            <a:avLst/>
          </a:prstGeom>
          <a:noFill/>
        </p:spPr>
        <p:txBody>
          <a:bodyPr wrap="square" rtlCol="0">
            <a:spAutoFit/>
          </a:bodyPr>
          <a:p>
            <a:r>
              <a:rPr lang="zh-CN" altLang="en-US" sz="2400"/>
              <a:t>在我国，“互联网 +”概念的提出最早可以追溯到 2012 年 11 月易观国际集团董事长兼首席执行官于扬在易观第五届移动互联网博览会上的发言。2013 年，“余额宝”的横空出世使得这一年成为人们普遍认可的互联网金融爆发元年，从此之后，“互联网 +”成了大家经常挂在嘴边名词。</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med" p14:dur="750" advTm="3000">
        <p:pull/>
      </p:transition>
    </mc:Choice>
    <mc:Fallback>
      <p:transition spd="med" advTm="3000">
        <p:pull/>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76174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2400" b="0" i="0" u="none" strike="noStrike" kern="1200" cap="none" spc="0" normalizeH="0" baseline="0" noProof="0">
                <a:ln>
                  <a:noFill/>
                </a:ln>
                <a:solidFill>
                  <a:srgbClr val="44546A"/>
                </a:solidFill>
                <a:effectLst/>
                <a:uLnTx/>
                <a:uFillTx/>
                <a:cs typeface="+mn-ea"/>
                <a:sym typeface="+mn-lt"/>
              </a:rPr>
              <a:t>”</a:t>
            </a:r>
            <a:r>
              <a:rPr kumimoji="1" lang="zh-CN" altLang="en-US" sz="2400" b="0" i="0" u="none" strike="noStrike" kern="1200" cap="none" spc="0" normalizeH="0" baseline="0" noProof="0">
                <a:ln>
                  <a:noFill/>
                </a:ln>
                <a:solidFill>
                  <a:srgbClr val="44546A"/>
                </a:solidFill>
                <a:effectLst/>
                <a:uLnTx/>
                <a:uFillTx/>
                <a:cs typeface="+mn-ea"/>
                <a:sym typeface="+mn-lt"/>
              </a:rPr>
              <a:t>互联网</a:t>
            </a:r>
            <a:r>
              <a:rPr kumimoji="1" lang="en-US" altLang="zh-CN" sz="2400" b="0" i="0" u="none" strike="noStrike" kern="1200" cap="none" spc="0" normalizeH="0" baseline="0" noProof="0">
                <a:ln>
                  <a:noFill/>
                </a:ln>
                <a:solidFill>
                  <a:srgbClr val="44546A"/>
                </a:solidFill>
                <a:effectLst/>
                <a:uLnTx/>
                <a:uFillTx/>
                <a:cs typeface="+mn-ea"/>
                <a:sym typeface="+mn-lt"/>
              </a:rPr>
              <a:t>+“</a:t>
            </a:r>
            <a:r>
              <a:rPr kumimoji="1" lang="zh-CN" altLang="en-US" sz="2400" b="0" i="0" u="none" strike="noStrike" kern="1200" cap="none" spc="0" normalizeH="0" baseline="0" noProof="0">
                <a:ln>
                  <a:noFill/>
                </a:ln>
                <a:solidFill>
                  <a:srgbClr val="44546A"/>
                </a:solidFill>
                <a:effectLst/>
                <a:uLnTx/>
                <a:uFillTx/>
                <a:cs typeface="+mn-ea"/>
                <a:sym typeface="+mn-lt"/>
              </a:rPr>
              <a:t>的概念与发展</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42" name="图片 41"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44" name="图片 43"/>
          <p:cNvPicPr>
            <a:picLocks noChangeAspect="1"/>
          </p:cNvPicPr>
          <p:nvPr/>
        </p:nvPicPr>
        <p:blipFill>
          <a:blip r:embed="rId2"/>
          <a:srcRect l="341" r="-137" b="-743"/>
          <a:stretch>
            <a:fillRect/>
          </a:stretch>
        </p:blipFill>
        <p:spPr>
          <a:xfrm>
            <a:off x="6775450" y="2644775"/>
            <a:ext cx="4641850" cy="2670810"/>
          </a:xfrm>
          <a:prstGeom prst="rect">
            <a:avLst/>
          </a:prstGeom>
        </p:spPr>
      </p:pic>
      <p:sp>
        <p:nvSpPr>
          <p:cNvPr id="45" name="文本框 44"/>
          <p:cNvSpPr txBox="1"/>
          <p:nvPr/>
        </p:nvSpPr>
        <p:spPr>
          <a:xfrm>
            <a:off x="816610" y="1969770"/>
            <a:ext cx="5537200" cy="3345815"/>
          </a:xfrm>
          <a:prstGeom prst="rect">
            <a:avLst/>
          </a:prstGeom>
          <a:noFill/>
        </p:spPr>
        <p:txBody>
          <a:bodyPr wrap="square" rtlCol="0">
            <a:noAutofit/>
          </a:bodyPr>
          <a:p>
            <a:r>
              <a:rPr lang="zh-CN" altLang="en-US" sz="2400"/>
              <a:t>“互联网 +”从字面上可以理解为互联网与其他行业的结合，但实际上，“互联网 +”是一种新的经济形态，指依托互联网信息技术实现互联网和传统行业的黏合，以优化生产要素、更新业务体系、重构商业模式等途径来实现经济转型和升级。“互联网 +”的目的是充分发挥互联网的优势，将互联网和传统产业进行深入融合，进而促成产业升级，以提升经济生产力，最后实现社会财富的总体增加。</a:t>
            </a:r>
            <a:endParaRPr lang="zh-CN" altLang="en-US" sz="2400"/>
          </a:p>
        </p:txBody>
      </p:sp>
      <p:pic>
        <p:nvPicPr>
          <p:cNvPr id="46" name="图片 45"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854139" y="339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advTm="3000">
        <p:pull/>
      </p:transition>
    </mc:Choice>
    <mc:Fallback>
      <p:transition spd="med" advTm="3000">
        <p:pull/>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 name="图片 101"/>
          <p:cNvPicPr/>
          <p:nvPr/>
        </p:nvPicPr>
        <p:blipFill>
          <a:blip r:embed="rId1"/>
          <a:srcRect l="-43" t="19517" r="-618" b="25435"/>
          <a:stretch>
            <a:fillRect/>
          </a:stretch>
        </p:blipFill>
        <p:spPr>
          <a:xfrm>
            <a:off x="2372995" y="1019810"/>
            <a:ext cx="7445375" cy="3012440"/>
          </a:xfrm>
          <a:prstGeom prst="rect">
            <a:avLst/>
          </a:prstGeom>
          <a:noFill/>
          <a:ln w="9525">
            <a:noFill/>
          </a:ln>
        </p:spPr>
      </p:pic>
      <p:pic>
        <p:nvPicPr>
          <p:cNvPr id="42" name="图片 41" descr="图表, 旭日形&#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
        <p:nvSpPr>
          <p:cNvPr id="3" name="文本框 2"/>
          <p:cNvSpPr txBox="1"/>
          <p:nvPr/>
        </p:nvSpPr>
        <p:spPr>
          <a:xfrm>
            <a:off x="1151904" y="237507"/>
            <a:ext cx="3761740" cy="460375"/>
          </a:xfrm>
          <a:prstGeom prst="rect">
            <a:avLst/>
          </a:prstGeom>
          <a:noFill/>
        </p:spPr>
        <p:txBody>
          <a:bodyPr wrap="none" rtlCol="0">
            <a:spAutoFit/>
          </a:bodyPr>
          <a:p>
            <a:pPr marR="0" indent="0" defTabSz="914400" fontAlgn="auto">
              <a:lnSpc>
                <a:spcPct val="100000"/>
              </a:lnSpc>
              <a:spcBef>
                <a:spcPts val="0"/>
              </a:spcBef>
              <a:spcAft>
                <a:spcPts val="0"/>
              </a:spcAft>
              <a:buClrTx/>
              <a:buSzTx/>
              <a:buFontTx/>
              <a:buNone/>
              <a:defRPr/>
            </a:pPr>
            <a:r>
              <a:rPr kumimoji="1" lang="en-US" altLang="zh-CN" sz="2400" b="0" i="0" kern="1200" cap="none" spc="0" normalizeH="0" baseline="0" noProof="0">
                <a:solidFill>
                  <a:srgbClr val="44546A"/>
                </a:solidFill>
                <a:cs typeface="+mn-ea"/>
                <a:sym typeface="+mn-lt"/>
              </a:rPr>
              <a:t>”</a:t>
            </a:r>
            <a:r>
              <a:rPr kumimoji="1" lang="zh-CN" altLang="en-US" sz="2400" b="0" i="0" kern="1200" cap="none" spc="0" normalizeH="0" baseline="0" noProof="0">
                <a:solidFill>
                  <a:srgbClr val="44546A"/>
                </a:solidFill>
                <a:cs typeface="+mn-ea"/>
                <a:sym typeface="+mn-lt"/>
              </a:rPr>
              <a:t>互联网</a:t>
            </a:r>
            <a:r>
              <a:rPr kumimoji="1" lang="en-US" altLang="zh-CN" sz="2400" b="0" i="0" kern="1200" cap="none" spc="0" normalizeH="0" baseline="0" noProof="0">
                <a:solidFill>
                  <a:srgbClr val="44546A"/>
                </a:solidFill>
                <a:cs typeface="+mn-ea"/>
                <a:sym typeface="+mn-lt"/>
              </a:rPr>
              <a:t>+“</a:t>
            </a:r>
            <a:r>
              <a:rPr kumimoji="1" lang="zh-CN" altLang="en-US" sz="2400" b="0" i="0" kern="1200" cap="none" spc="0" normalizeH="0" baseline="0" noProof="0">
                <a:solidFill>
                  <a:srgbClr val="44546A"/>
                </a:solidFill>
                <a:cs typeface="+mn-ea"/>
                <a:sym typeface="+mn-lt"/>
              </a:rPr>
              <a:t>的概念与发展</a:t>
            </a:r>
            <a:endParaRPr kumimoji="1" lang="zh-CN" altLang="en-US" sz="2400" b="0" i="0" kern="1200" cap="none" spc="0" normalizeH="0" baseline="0" noProof="0">
              <a:solidFill>
                <a:srgbClr val="44546A"/>
              </a:solidFill>
              <a:cs typeface="+mn-ea"/>
              <a:sym typeface="+mn-lt"/>
            </a:endParaRPr>
          </a:p>
        </p:txBody>
      </p:sp>
      <p:sp>
        <p:nvSpPr>
          <p:cNvPr id="5" name="文本框 4"/>
          <p:cNvSpPr txBox="1"/>
          <p:nvPr/>
        </p:nvSpPr>
        <p:spPr>
          <a:xfrm>
            <a:off x="969010" y="4032250"/>
            <a:ext cx="10253980" cy="2621280"/>
          </a:xfrm>
          <a:prstGeom prst="rect">
            <a:avLst/>
          </a:prstGeom>
          <a:noFill/>
        </p:spPr>
        <p:txBody>
          <a:bodyPr wrap="square" rtlCol="0">
            <a:noAutofit/>
          </a:bodyPr>
          <a:p>
            <a:r>
              <a:rPr lang="en-US" altLang="zh-CN" sz="2400"/>
              <a:t>   </a:t>
            </a:r>
            <a:r>
              <a:rPr lang="zh-CN" altLang="en-US" sz="2400"/>
              <a:t>“互联网 +”中的“ +”代表的是一种深入的融合，表明“互联网 +”行动计划的应用范围是互联网和其他传统行业的融合，而不是针对不同产业间开展一项新的计划。而“互联网 +”作为一个整体的概念，其深刻的意义是通过互联网对传统产业进行改造，从而实现产业升级，“互联网 +”不仅仅是互联网与传统产业的简单叠加，而且是根据互联网的发展水平与传统产业的实际情况，取长补短，从而实现真正意义上的融合，最终使得互联网和传统</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med" p14:dur="750" advTm="3000">
        <p:pull/>
      </p:transition>
    </mc:Choice>
    <mc:Fallback>
      <p:transition spd="med" advTm="3000">
        <p:pull/>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70393" y="668411"/>
            <a:ext cx="2160000" cy="216000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圆角矩形 2"/>
          <p:cNvSpPr/>
          <p:nvPr/>
        </p:nvSpPr>
        <p:spPr>
          <a:xfrm>
            <a:off x="4507730" y="1424652"/>
            <a:ext cx="243152" cy="243152"/>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圆角矩形 3"/>
          <p:cNvSpPr/>
          <p:nvPr/>
        </p:nvSpPr>
        <p:spPr>
          <a:xfrm>
            <a:off x="4750882" y="1887516"/>
            <a:ext cx="127491" cy="127491"/>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圆角矩形 4"/>
          <p:cNvSpPr/>
          <p:nvPr/>
        </p:nvSpPr>
        <p:spPr>
          <a:xfrm>
            <a:off x="7318469" y="1320858"/>
            <a:ext cx="209070" cy="209070"/>
          </a:xfrm>
          <a:prstGeom prst="flowChartConnector">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5281898" y="1565553"/>
            <a:ext cx="1798045"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2800" b="0" i="0" u="none" strike="noStrike" kern="1200" cap="none" spc="0" normalizeH="0" baseline="0" noProof="0" dirty="0">
                <a:ln>
                  <a:noFill/>
                </a:ln>
                <a:solidFill>
                  <a:srgbClr val="44546A"/>
                </a:solidFill>
                <a:effectLst/>
                <a:uLnTx/>
                <a:uFillTx/>
                <a:cs typeface="+mn-ea"/>
                <a:sym typeface="+mn-lt"/>
              </a:rPr>
              <a:t>第</a:t>
            </a:r>
            <a:r>
              <a:rPr kumimoji="1" lang="zh-CN" altLang="en-US" sz="2800" dirty="0">
                <a:solidFill>
                  <a:srgbClr val="44546A"/>
                </a:solidFill>
                <a:cs typeface="+mn-ea"/>
                <a:sym typeface="+mn-lt"/>
              </a:rPr>
              <a:t>二</a:t>
            </a:r>
            <a:r>
              <a:rPr kumimoji="1" lang="zh-CN" altLang="en-US" sz="2800" b="0" i="0" u="none" strike="noStrike" kern="1200" cap="none" spc="0" normalizeH="0" baseline="0" noProof="0" dirty="0">
                <a:ln>
                  <a:noFill/>
                </a:ln>
                <a:solidFill>
                  <a:srgbClr val="44546A"/>
                </a:solidFill>
                <a:effectLst/>
                <a:uLnTx/>
                <a:uFillTx/>
                <a:cs typeface="+mn-ea"/>
                <a:sym typeface="+mn-lt"/>
              </a:rPr>
              <a:t>部分</a:t>
            </a:r>
            <a:endParaRPr kumimoji="1" lang="zh-CN" altLang="en-US" sz="2800" b="0" i="0" u="none" strike="noStrike" kern="1200" cap="none" spc="0" normalizeH="0" baseline="0" noProof="0" dirty="0">
              <a:ln>
                <a:noFill/>
              </a:ln>
              <a:solidFill>
                <a:srgbClr val="44546A"/>
              </a:solidFill>
              <a:effectLst/>
              <a:uLnTx/>
              <a:uFillTx/>
              <a:cs typeface="+mn-ea"/>
              <a:sym typeface="+mn-lt"/>
            </a:endParaRPr>
          </a:p>
        </p:txBody>
      </p:sp>
      <p:sp>
        <p:nvSpPr>
          <p:cNvPr id="7" name="文本框 6"/>
          <p:cNvSpPr txBox="1"/>
          <p:nvPr/>
        </p:nvSpPr>
        <p:spPr>
          <a:xfrm>
            <a:off x="5293773" y="1998761"/>
            <a:ext cx="177429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rgbClr val="44546A"/>
                </a:solidFill>
                <a:effectLst/>
                <a:uLnTx/>
                <a:uFillTx/>
                <a:cs typeface="+mn-ea"/>
                <a:sym typeface="+mn-lt"/>
              </a:rPr>
              <a:t>PART</a:t>
            </a:r>
            <a:r>
              <a:rPr kumimoji="1" lang="zh-CN" altLang="en-US" sz="1600" b="0" i="0" u="none" strike="noStrike" kern="1200" cap="none" spc="0" normalizeH="0" baseline="0" noProof="0" dirty="0">
                <a:ln>
                  <a:noFill/>
                </a:ln>
                <a:solidFill>
                  <a:srgbClr val="44546A"/>
                </a:solidFill>
                <a:effectLst/>
                <a:uLnTx/>
                <a:uFillTx/>
                <a:cs typeface="+mn-ea"/>
                <a:sym typeface="+mn-lt"/>
              </a:rPr>
              <a:t> </a:t>
            </a:r>
            <a:r>
              <a:rPr kumimoji="1" lang="en-US" altLang="zh-CN" sz="1600" b="0" i="0" u="none" strike="noStrike" kern="1200" cap="none" spc="0" normalizeH="0" baseline="0" noProof="0" dirty="0">
                <a:ln>
                  <a:noFill/>
                </a:ln>
                <a:solidFill>
                  <a:srgbClr val="44546A"/>
                </a:solidFill>
                <a:effectLst/>
                <a:uLnTx/>
                <a:uFillTx/>
                <a:cs typeface="+mn-ea"/>
                <a:sym typeface="+mn-lt"/>
              </a:rPr>
              <a:t>02</a:t>
            </a:r>
            <a:endParaRPr kumimoji="1" lang="zh-CN" altLang="en-US" sz="1600" b="0" i="0" u="none" strike="noStrike" kern="1200" cap="none" spc="0" normalizeH="0" baseline="0" noProof="0" dirty="0">
              <a:ln>
                <a:noFill/>
              </a:ln>
              <a:solidFill>
                <a:srgbClr val="44546A"/>
              </a:solidFill>
              <a:effectLst/>
              <a:uLnTx/>
              <a:uFillTx/>
              <a:cs typeface="+mn-ea"/>
              <a:sym typeface="+mn-lt"/>
            </a:endParaRPr>
          </a:p>
        </p:txBody>
      </p:sp>
      <p:sp>
        <p:nvSpPr>
          <p:cNvPr id="8" name="文本框 7"/>
          <p:cNvSpPr txBox="1"/>
          <p:nvPr/>
        </p:nvSpPr>
        <p:spPr>
          <a:xfrm>
            <a:off x="3909193" y="3227088"/>
            <a:ext cx="4373880" cy="1106805"/>
          </a:xfrm>
          <a:prstGeom prst="rect">
            <a:avLst/>
          </a:prstGeom>
          <a:noFill/>
        </p:spPr>
        <p:txBody>
          <a:bodyPr wrap="none" rtlCol="0">
            <a:spAutoFit/>
          </a:bodyPr>
          <a:lstStyle/>
          <a:p>
            <a:pPr lvl="0"/>
            <a:r>
              <a:rPr kumimoji="1" lang="zh-CN" altLang="en-US" sz="6600" dirty="0">
                <a:solidFill>
                  <a:srgbClr val="44546A"/>
                </a:solidFill>
                <a:cs typeface="+mn-ea"/>
                <a:sym typeface="+mn-lt"/>
              </a:rPr>
              <a:t>互联网思维</a:t>
            </a:r>
            <a:endParaRPr kumimoji="1" lang="zh-CN" altLang="en-US" sz="6600" dirty="0">
              <a:solidFill>
                <a:srgbClr val="44546A"/>
              </a:solidFill>
              <a:cs typeface="+mn-ea"/>
              <a:sym typeface="+mn-lt"/>
            </a:endParaRPr>
          </a:p>
        </p:txBody>
      </p:sp>
      <p:pic>
        <p:nvPicPr>
          <p:cNvPr id="10" name="图片 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26212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srgbClr val="44546A"/>
                </a:solidFill>
                <a:effectLst/>
                <a:uLnTx/>
                <a:uFillTx/>
                <a:cs typeface="+mn-ea"/>
                <a:sym typeface="+mn-lt"/>
              </a:rPr>
              <a:t>互联网的核心规律</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3" name="图片 2"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grpSp>
        <p:nvGrpSpPr>
          <p:cNvPr id="4" name="组合 3" descr="7b0a202020202274657874626f78223a20227b5c2263617465676f72795f69645c223a31303530352c5c2269645c223a32303334323132317d220a7d0a"/>
          <p:cNvGrpSpPr/>
          <p:nvPr/>
        </p:nvGrpSpPr>
        <p:grpSpPr>
          <a:xfrm>
            <a:off x="3588385" y="2004695"/>
            <a:ext cx="5015230" cy="2190750"/>
            <a:chOff x="5651" y="3675"/>
            <a:chExt cx="7898" cy="3450"/>
          </a:xfrm>
        </p:grpSpPr>
        <p:grpSp>
          <p:nvGrpSpPr>
            <p:cNvPr id="5" name="图形 68"/>
            <p:cNvGrpSpPr/>
            <p:nvPr/>
          </p:nvGrpSpPr>
          <p:grpSpPr>
            <a:xfrm>
              <a:off x="5651" y="3675"/>
              <a:ext cx="7898" cy="3450"/>
              <a:chOff x="3588515" y="2333625"/>
              <a:chExt cx="5014970" cy="2190750"/>
            </a:xfrm>
          </p:grpSpPr>
          <p:grpSp>
            <p:nvGrpSpPr>
              <p:cNvPr id="6" name="图形 68"/>
              <p:cNvGrpSpPr/>
              <p:nvPr/>
            </p:nvGrpSpPr>
            <p:grpSpPr>
              <a:xfrm>
                <a:off x="8224722" y="3818320"/>
                <a:ext cx="380082" cy="398558"/>
                <a:chOff x="8224722" y="3818320"/>
                <a:chExt cx="380082" cy="398558"/>
              </a:xfrm>
              <a:solidFill>
                <a:srgbClr val="C48776"/>
              </a:solidFill>
            </p:grpSpPr>
            <p:sp>
              <p:nvSpPr>
                <p:cNvPr id="7" name="任意多边形: 形状 71"/>
                <p:cNvSpPr/>
                <p:nvPr/>
              </p:nvSpPr>
              <p:spPr>
                <a:xfrm>
                  <a:off x="8437199" y="3818320"/>
                  <a:ext cx="167605" cy="398558"/>
                </a:xfrm>
                <a:custGeom>
                  <a:avLst/>
                  <a:gdLst>
                    <a:gd name="connsiteX0" fmla="*/ 15837 w 167605"/>
                    <a:gd name="connsiteY0" fmla="*/ 398558 h 398558"/>
                    <a:gd name="connsiteX1" fmla="*/ 15837 w 167605"/>
                    <a:gd name="connsiteY1" fmla="*/ 324653 h 398558"/>
                    <a:gd name="connsiteX2" fmla="*/ 84463 w 167605"/>
                    <a:gd name="connsiteY2" fmla="*/ 172884 h 398558"/>
                    <a:gd name="connsiteX3" fmla="*/ 0 w 167605"/>
                    <a:gd name="connsiteY3" fmla="*/ 172884 h 398558"/>
                    <a:gd name="connsiteX4" fmla="*/ 0 w 167605"/>
                    <a:gd name="connsiteY4" fmla="*/ 0 h 398558"/>
                    <a:gd name="connsiteX5" fmla="*/ 167606 w 167605"/>
                    <a:gd name="connsiteY5" fmla="*/ 0 h 398558"/>
                    <a:gd name="connsiteX6" fmla="*/ 167606 w 167605"/>
                    <a:gd name="connsiteY6" fmla="*/ 220395 h 398558"/>
                    <a:gd name="connsiteX7" fmla="*/ 21116 w 167605"/>
                    <a:gd name="connsiteY7" fmla="*/ 393279 h 398558"/>
                    <a:gd name="connsiteX8" fmla="*/ 15837 w 167605"/>
                    <a:gd name="connsiteY8" fmla="*/ 398558 h 39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605" h="398558">
                      <a:moveTo>
                        <a:pt x="15837" y="398558"/>
                      </a:moveTo>
                      <a:lnTo>
                        <a:pt x="15837" y="324653"/>
                      </a:lnTo>
                      <a:cubicBezTo>
                        <a:pt x="68626" y="307497"/>
                        <a:pt x="91061" y="256027"/>
                        <a:pt x="84463" y="172884"/>
                      </a:cubicBezTo>
                      <a:lnTo>
                        <a:pt x="0" y="172884"/>
                      </a:lnTo>
                      <a:lnTo>
                        <a:pt x="0" y="0"/>
                      </a:lnTo>
                      <a:lnTo>
                        <a:pt x="167606" y="0"/>
                      </a:lnTo>
                      <a:lnTo>
                        <a:pt x="167606" y="220395"/>
                      </a:lnTo>
                      <a:cubicBezTo>
                        <a:pt x="150449" y="322014"/>
                        <a:pt x="101619" y="378762"/>
                        <a:pt x="21116" y="393279"/>
                      </a:cubicBezTo>
                      <a:lnTo>
                        <a:pt x="15837" y="398558"/>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任意多边形: 形状 72"/>
                <p:cNvSpPr/>
                <p:nvPr/>
              </p:nvSpPr>
              <p:spPr>
                <a:xfrm>
                  <a:off x="8224722" y="3818320"/>
                  <a:ext cx="172884" cy="398558"/>
                </a:xfrm>
                <a:custGeom>
                  <a:avLst/>
                  <a:gdLst>
                    <a:gd name="connsiteX0" fmla="*/ 21116 w 172884"/>
                    <a:gd name="connsiteY0" fmla="*/ 398558 h 398558"/>
                    <a:gd name="connsiteX1" fmla="*/ 21116 w 172884"/>
                    <a:gd name="connsiteY1" fmla="*/ 324653 h 398558"/>
                    <a:gd name="connsiteX2" fmla="*/ 89742 w 172884"/>
                    <a:gd name="connsiteY2" fmla="*/ 172884 h 398558"/>
                    <a:gd name="connsiteX3" fmla="*/ 0 w 172884"/>
                    <a:gd name="connsiteY3" fmla="*/ 172884 h 398558"/>
                    <a:gd name="connsiteX4" fmla="*/ 0 w 172884"/>
                    <a:gd name="connsiteY4" fmla="*/ 0 h 398558"/>
                    <a:gd name="connsiteX5" fmla="*/ 172885 w 172884"/>
                    <a:gd name="connsiteY5" fmla="*/ 0 h 398558"/>
                    <a:gd name="connsiteX6" fmla="*/ 172885 w 172884"/>
                    <a:gd name="connsiteY6" fmla="*/ 220395 h 398558"/>
                    <a:gd name="connsiteX7" fmla="*/ 26395 w 172884"/>
                    <a:gd name="connsiteY7" fmla="*/ 393279 h 398558"/>
                    <a:gd name="connsiteX8" fmla="*/ 21116 w 172884"/>
                    <a:gd name="connsiteY8" fmla="*/ 398558 h 39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84" h="398558">
                      <a:moveTo>
                        <a:pt x="21116" y="398558"/>
                      </a:moveTo>
                      <a:lnTo>
                        <a:pt x="21116" y="324653"/>
                      </a:lnTo>
                      <a:cubicBezTo>
                        <a:pt x="73905" y="307497"/>
                        <a:pt x="96340" y="256027"/>
                        <a:pt x="89742" y="172884"/>
                      </a:cubicBezTo>
                      <a:lnTo>
                        <a:pt x="0" y="172884"/>
                      </a:lnTo>
                      <a:lnTo>
                        <a:pt x="0" y="0"/>
                      </a:lnTo>
                      <a:lnTo>
                        <a:pt x="172885" y="0"/>
                      </a:lnTo>
                      <a:lnTo>
                        <a:pt x="172885" y="220395"/>
                      </a:lnTo>
                      <a:cubicBezTo>
                        <a:pt x="151769" y="322014"/>
                        <a:pt x="102939" y="378762"/>
                        <a:pt x="26395" y="393279"/>
                      </a:cubicBezTo>
                      <a:lnTo>
                        <a:pt x="21116" y="398558"/>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 name="图形 68"/>
              <p:cNvGrpSpPr/>
              <p:nvPr/>
            </p:nvGrpSpPr>
            <p:grpSpPr>
              <a:xfrm>
                <a:off x="3599072" y="2333625"/>
                <a:ext cx="4985936" cy="2193389"/>
                <a:chOff x="3599072" y="2333625"/>
                <a:chExt cx="4985936" cy="2193389"/>
              </a:xfrm>
              <a:solidFill>
                <a:srgbClr val="C48776"/>
              </a:solidFill>
            </p:grpSpPr>
            <p:sp>
              <p:nvSpPr>
                <p:cNvPr id="10" name="任意多边形: 形状 74"/>
                <p:cNvSpPr/>
                <p:nvPr/>
              </p:nvSpPr>
              <p:spPr>
                <a:xfrm>
                  <a:off x="4100569" y="2333625"/>
                  <a:ext cx="4484439" cy="1347443"/>
                </a:xfrm>
                <a:custGeom>
                  <a:avLst/>
                  <a:gdLst>
                    <a:gd name="connsiteX0" fmla="*/ 4430330 w 4484439"/>
                    <a:gd name="connsiteY0" fmla="*/ 54109 h 1347443"/>
                    <a:gd name="connsiteX1" fmla="*/ 4430330 w 4484439"/>
                    <a:gd name="connsiteY1" fmla="*/ 1347443 h 1347443"/>
                    <a:gd name="connsiteX2" fmla="*/ 4484439 w 4484439"/>
                    <a:gd name="connsiteY2" fmla="*/ 1347443 h 1347443"/>
                    <a:gd name="connsiteX3" fmla="*/ 4484439 w 4484439"/>
                    <a:gd name="connsiteY3" fmla="*/ 0 h 1347443"/>
                    <a:gd name="connsiteX4" fmla="*/ 0 w 4484439"/>
                    <a:gd name="connsiteY4" fmla="*/ 0 h 1347443"/>
                    <a:gd name="connsiteX5" fmla="*/ 0 w 4484439"/>
                    <a:gd name="connsiteY5" fmla="*/ 54109 h 13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439" h="1347443">
                      <a:moveTo>
                        <a:pt x="4430330" y="54109"/>
                      </a:moveTo>
                      <a:lnTo>
                        <a:pt x="4430330" y="1347443"/>
                      </a:lnTo>
                      <a:lnTo>
                        <a:pt x="4484439" y="1347443"/>
                      </a:lnTo>
                      <a:lnTo>
                        <a:pt x="4484439" y="0"/>
                      </a:lnTo>
                      <a:lnTo>
                        <a:pt x="0" y="0"/>
                      </a:lnTo>
                      <a:lnTo>
                        <a:pt x="0" y="54109"/>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75"/>
                <p:cNvSpPr/>
                <p:nvPr/>
              </p:nvSpPr>
              <p:spPr>
                <a:xfrm>
                  <a:off x="3599072" y="2876033"/>
                  <a:ext cx="4494996" cy="1650980"/>
                </a:xfrm>
                <a:custGeom>
                  <a:avLst/>
                  <a:gdLst>
                    <a:gd name="connsiteX0" fmla="*/ 2818941 w 4494996"/>
                    <a:gd name="connsiteY0" fmla="*/ 1289375 h 1650980"/>
                    <a:gd name="connsiteX1" fmla="*/ 2487689 w 4494996"/>
                    <a:gd name="connsiteY1" fmla="*/ 1574437 h 1650980"/>
                    <a:gd name="connsiteX2" fmla="*/ 2157757 w 4494996"/>
                    <a:gd name="connsiteY2" fmla="*/ 1289375 h 1650980"/>
                    <a:gd name="connsiteX3" fmla="*/ 54109 w 4494996"/>
                    <a:gd name="connsiteY3" fmla="*/ 1289375 h 1650980"/>
                    <a:gd name="connsiteX4" fmla="*/ 54109 w 4494996"/>
                    <a:gd name="connsiteY4" fmla="*/ 0 h 1650980"/>
                    <a:gd name="connsiteX5" fmla="*/ 0 w 4494996"/>
                    <a:gd name="connsiteY5" fmla="*/ 0 h 1650980"/>
                    <a:gd name="connsiteX6" fmla="*/ 0 w 4494996"/>
                    <a:gd name="connsiteY6" fmla="*/ 1342164 h 1650980"/>
                    <a:gd name="connsiteX7" fmla="*/ 2135322 w 4494996"/>
                    <a:gd name="connsiteY7" fmla="*/ 1342164 h 1650980"/>
                    <a:gd name="connsiteX8" fmla="*/ 2487689 w 4494996"/>
                    <a:gd name="connsiteY8" fmla="*/ 1650981 h 1650980"/>
                    <a:gd name="connsiteX9" fmla="*/ 2841377 w 4494996"/>
                    <a:gd name="connsiteY9" fmla="*/ 1342164 h 1650980"/>
                    <a:gd name="connsiteX10" fmla="*/ 4494997 w 4494996"/>
                    <a:gd name="connsiteY10" fmla="*/ 1342164 h 1650980"/>
                    <a:gd name="connsiteX11" fmla="*/ 4494997 w 4494996"/>
                    <a:gd name="connsiteY11" fmla="*/ 1289375 h 165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94996" h="1650980">
                      <a:moveTo>
                        <a:pt x="2818941" y="1289375"/>
                      </a:moveTo>
                      <a:lnTo>
                        <a:pt x="2487689" y="1574437"/>
                      </a:lnTo>
                      <a:lnTo>
                        <a:pt x="2157757" y="1289375"/>
                      </a:lnTo>
                      <a:lnTo>
                        <a:pt x="54109" y="1289375"/>
                      </a:lnTo>
                      <a:lnTo>
                        <a:pt x="54109" y="0"/>
                      </a:lnTo>
                      <a:lnTo>
                        <a:pt x="0" y="0"/>
                      </a:lnTo>
                      <a:lnTo>
                        <a:pt x="0" y="1342164"/>
                      </a:lnTo>
                      <a:lnTo>
                        <a:pt x="2135322" y="1342164"/>
                      </a:lnTo>
                      <a:lnTo>
                        <a:pt x="2487689" y="1650981"/>
                      </a:lnTo>
                      <a:lnTo>
                        <a:pt x="2841377" y="1342164"/>
                      </a:lnTo>
                      <a:lnTo>
                        <a:pt x="4494997" y="1342164"/>
                      </a:lnTo>
                      <a:lnTo>
                        <a:pt x="4494997" y="1289375"/>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2" name="图形 68"/>
              <p:cNvGrpSpPr/>
              <p:nvPr/>
            </p:nvGrpSpPr>
            <p:grpSpPr>
              <a:xfrm>
                <a:off x="3588515" y="2340223"/>
                <a:ext cx="380081" cy="398558"/>
                <a:chOff x="3588515" y="2340223"/>
                <a:chExt cx="380081" cy="398558"/>
              </a:xfrm>
              <a:solidFill>
                <a:srgbClr val="C48776"/>
              </a:solidFill>
            </p:grpSpPr>
            <p:sp>
              <p:nvSpPr>
                <p:cNvPr id="13" name="任意多边形: 形状 77"/>
                <p:cNvSpPr/>
                <p:nvPr/>
              </p:nvSpPr>
              <p:spPr>
                <a:xfrm>
                  <a:off x="3588515" y="2340223"/>
                  <a:ext cx="167605" cy="398558"/>
                </a:xfrm>
                <a:custGeom>
                  <a:avLst/>
                  <a:gdLst>
                    <a:gd name="connsiteX0" fmla="*/ 151769 w 167605"/>
                    <a:gd name="connsiteY0" fmla="*/ 0 h 398558"/>
                    <a:gd name="connsiteX1" fmla="*/ 151769 w 167605"/>
                    <a:gd name="connsiteY1" fmla="*/ 73905 h 398558"/>
                    <a:gd name="connsiteX2" fmla="*/ 83143 w 167605"/>
                    <a:gd name="connsiteY2" fmla="*/ 225674 h 398558"/>
                    <a:gd name="connsiteX3" fmla="*/ 167606 w 167605"/>
                    <a:gd name="connsiteY3" fmla="*/ 225674 h 398558"/>
                    <a:gd name="connsiteX4" fmla="*/ 167606 w 167605"/>
                    <a:gd name="connsiteY4" fmla="*/ 398558 h 398558"/>
                    <a:gd name="connsiteX5" fmla="*/ 0 w 167605"/>
                    <a:gd name="connsiteY5" fmla="*/ 398558 h 398558"/>
                    <a:gd name="connsiteX6" fmla="*/ 0 w 167605"/>
                    <a:gd name="connsiteY6" fmla="*/ 179483 h 398558"/>
                    <a:gd name="connsiteX7" fmla="*/ 146490 w 167605"/>
                    <a:gd name="connsiteY7" fmla="*/ 5279 h 398558"/>
                    <a:gd name="connsiteX8" fmla="*/ 151769 w 167605"/>
                    <a:gd name="connsiteY8" fmla="*/ 0 h 39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605" h="398558">
                      <a:moveTo>
                        <a:pt x="151769" y="0"/>
                      </a:moveTo>
                      <a:lnTo>
                        <a:pt x="151769" y="73905"/>
                      </a:lnTo>
                      <a:cubicBezTo>
                        <a:pt x="98980" y="91061"/>
                        <a:pt x="76544" y="142531"/>
                        <a:pt x="83143" y="225674"/>
                      </a:cubicBezTo>
                      <a:lnTo>
                        <a:pt x="167606" y="225674"/>
                      </a:lnTo>
                      <a:lnTo>
                        <a:pt x="167606" y="398558"/>
                      </a:lnTo>
                      <a:lnTo>
                        <a:pt x="0" y="398558"/>
                      </a:lnTo>
                      <a:lnTo>
                        <a:pt x="0" y="179483"/>
                      </a:lnTo>
                      <a:cubicBezTo>
                        <a:pt x="17156" y="77864"/>
                        <a:pt x="65986" y="19796"/>
                        <a:pt x="146490" y="5279"/>
                      </a:cubicBezTo>
                      <a:lnTo>
                        <a:pt x="151769" y="0"/>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78"/>
                <p:cNvSpPr/>
                <p:nvPr/>
              </p:nvSpPr>
              <p:spPr>
                <a:xfrm>
                  <a:off x="3795712" y="2340223"/>
                  <a:ext cx="172884" cy="398558"/>
                </a:xfrm>
                <a:custGeom>
                  <a:avLst/>
                  <a:gdLst>
                    <a:gd name="connsiteX0" fmla="*/ 151769 w 172884"/>
                    <a:gd name="connsiteY0" fmla="*/ 0 h 398558"/>
                    <a:gd name="connsiteX1" fmla="*/ 151769 w 172884"/>
                    <a:gd name="connsiteY1" fmla="*/ 73905 h 398558"/>
                    <a:gd name="connsiteX2" fmla="*/ 83143 w 172884"/>
                    <a:gd name="connsiteY2" fmla="*/ 225674 h 398558"/>
                    <a:gd name="connsiteX3" fmla="*/ 172884 w 172884"/>
                    <a:gd name="connsiteY3" fmla="*/ 225674 h 398558"/>
                    <a:gd name="connsiteX4" fmla="*/ 172884 w 172884"/>
                    <a:gd name="connsiteY4" fmla="*/ 398558 h 398558"/>
                    <a:gd name="connsiteX5" fmla="*/ 0 w 172884"/>
                    <a:gd name="connsiteY5" fmla="*/ 398558 h 398558"/>
                    <a:gd name="connsiteX6" fmla="*/ 0 w 172884"/>
                    <a:gd name="connsiteY6" fmla="*/ 179483 h 398558"/>
                    <a:gd name="connsiteX7" fmla="*/ 146490 w 172884"/>
                    <a:gd name="connsiteY7" fmla="*/ 5279 h 398558"/>
                    <a:gd name="connsiteX8" fmla="*/ 151769 w 172884"/>
                    <a:gd name="connsiteY8" fmla="*/ 0 h 39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84" h="398558">
                      <a:moveTo>
                        <a:pt x="151769" y="0"/>
                      </a:moveTo>
                      <a:lnTo>
                        <a:pt x="151769" y="73905"/>
                      </a:lnTo>
                      <a:cubicBezTo>
                        <a:pt x="98980" y="91061"/>
                        <a:pt x="76544" y="142531"/>
                        <a:pt x="83143" y="225674"/>
                      </a:cubicBezTo>
                      <a:lnTo>
                        <a:pt x="172884" y="225674"/>
                      </a:lnTo>
                      <a:lnTo>
                        <a:pt x="172884" y="398558"/>
                      </a:lnTo>
                      <a:lnTo>
                        <a:pt x="0" y="398558"/>
                      </a:lnTo>
                      <a:lnTo>
                        <a:pt x="0" y="179483"/>
                      </a:lnTo>
                      <a:cubicBezTo>
                        <a:pt x="21116" y="77864"/>
                        <a:pt x="69946" y="19796"/>
                        <a:pt x="146490" y="5279"/>
                      </a:cubicBezTo>
                      <a:lnTo>
                        <a:pt x="151769" y="0"/>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15" name="文本框 14"/>
            <p:cNvSpPr txBox="1"/>
            <p:nvPr/>
          </p:nvSpPr>
          <p:spPr>
            <a:xfrm>
              <a:off x="6155" y="4157"/>
              <a:ext cx="6892" cy="20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0"/>
                </a:spcBef>
                <a:spcAft>
                  <a:spcPts val="0"/>
                </a:spcAft>
              </a:pPr>
              <a:r>
                <a:rPr lang="zh-CN" altLang="en-US" sz="2400" spc="300">
                  <a:solidFill>
                    <a:schemeClr val="tx1"/>
                  </a:solidFill>
                  <a:uFillTx/>
                  <a:latin typeface="微软雅黑" panose="020B0503020204020204" charset="-122"/>
                  <a:ea typeface="微软雅黑" panose="020B0503020204020204" charset="-122"/>
                  <a:cs typeface="微软雅黑" panose="020B0503020204020204" charset="-122"/>
                </a:rPr>
                <a:t>互联网的核心是两个规律：</a:t>
              </a:r>
              <a:r>
                <a:rPr lang="zh-CN" altLang="en-US" sz="2800" spc="300">
                  <a:solidFill>
                    <a:schemeClr val="tx1"/>
                  </a:solidFill>
                  <a:effectLst>
                    <a:outerShdw blurRad="38100" dist="19050" dir="2700000" algn="tl" rotWithShape="0">
                      <a:schemeClr val="dk1">
                        <a:alpha val="40000"/>
                      </a:schemeClr>
                    </a:outerShdw>
                  </a:effectLst>
                  <a:uFillTx/>
                  <a:latin typeface="微软雅黑" panose="020B0503020204020204" charset="-122"/>
                  <a:ea typeface="微软雅黑" panose="020B0503020204020204" charset="-122"/>
                  <a:cs typeface="微软雅黑" panose="020B0503020204020204" charset="-122"/>
                </a:rPr>
                <a:t>经济规律</a:t>
              </a:r>
              <a:r>
                <a:rPr lang="zh-CN" altLang="en-US" sz="2400" spc="300">
                  <a:solidFill>
                    <a:schemeClr val="tx1"/>
                  </a:solidFill>
                  <a:uFillTx/>
                  <a:latin typeface="微软雅黑" panose="020B0503020204020204" charset="-122"/>
                  <a:ea typeface="微软雅黑" panose="020B0503020204020204" charset="-122"/>
                  <a:cs typeface="微软雅黑" panose="020B0503020204020204" charset="-122"/>
                </a:rPr>
                <a:t>和</a:t>
              </a:r>
              <a:r>
                <a:rPr lang="zh-CN" altLang="en-US" sz="2800" spc="300">
                  <a:solidFill>
                    <a:schemeClr val="tx1"/>
                  </a:solidFill>
                  <a:effectLst>
                    <a:outerShdw blurRad="38100" dist="19050" dir="2700000" algn="tl" rotWithShape="0">
                      <a:schemeClr val="dk1">
                        <a:alpha val="40000"/>
                      </a:schemeClr>
                    </a:outerShdw>
                  </a:effectLst>
                  <a:uFillTx/>
                  <a:latin typeface="微软雅黑" panose="020B0503020204020204" charset="-122"/>
                  <a:ea typeface="微软雅黑" panose="020B0503020204020204" charset="-122"/>
                  <a:cs typeface="微软雅黑" panose="020B0503020204020204" charset="-122"/>
                </a:rPr>
                <a:t>技术规律</a:t>
              </a:r>
              <a:endParaRPr lang="zh-CN" altLang="en-US" sz="2800" spc="300">
                <a:solidFill>
                  <a:schemeClr val="tx1"/>
                </a:solidFill>
                <a:effectLst>
                  <a:outerShdw blurRad="38100" dist="19050" dir="2700000" algn="tl" rotWithShape="0">
                    <a:schemeClr val="dk1">
                      <a:alpha val="40000"/>
                    </a:schemeClr>
                  </a:outerShdw>
                </a:effectLst>
                <a:uFillTx/>
                <a:latin typeface="微软雅黑" panose="020B0503020204020204" charset="-122"/>
                <a:ea typeface="微软雅黑" panose="020B0503020204020204" charset="-122"/>
                <a:cs typeface="微软雅黑" panose="020B0503020204020204" charset="-122"/>
              </a:endParaRPr>
            </a:p>
          </p:txBody>
        </p:sp>
      </p:grpSp>
      <p:sp>
        <p:nvSpPr>
          <p:cNvPr id="20" name="文本框 19"/>
          <p:cNvSpPr txBox="1"/>
          <p:nvPr/>
        </p:nvSpPr>
        <p:spPr>
          <a:xfrm>
            <a:off x="1378585" y="4727575"/>
            <a:ext cx="3648075" cy="1101725"/>
          </a:xfrm>
          <a:prstGeom prst="rect">
            <a:avLst/>
          </a:prstGeom>
          <a:noFill/>
          <a:ln>
            <a:solidFill>
              <a:schemeClr val="tx1"/>
            </a:solidFill>
          </a:ln>
        </p:spPr>
        <p:txBody>
          <a:bodyPr wrap="square" rtlCol="0">
            <a:noAutofit/>
          </a:bodyPr>
          <a:p>
            <a:r>
              <a:rPr lang="zh-CN" altLang="en-US" sz="2000"/>
              <a:t>经济规律就是在互联网环境下，相应产品的复制和传递，其边际成本是无限减小的。</a:t>
            </a:r>
            <a:endParaRPr lang="zh-CN" altLang="en-US" sz="2000"/>
          </a:p>
        </p:txBody>
      </p:sp>
      <p:cxnSp>
        <p:nvCxnSpPr>
          <p:cNvPr id="21" name="直接箭头连接符 20"/>
          <p:cNvCxnSpPr/>
          <p:nvPr/>
        </p:nvCxnSpPr>
        <p:spPr>
          <a:xfrm flipH="1">
            <a:off x="3640455" y="3560445"/>
            <a:ext cx="709930" cy="10953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562090" y="4676140"/>
            <a:ext cx="3397250" cy="960120"/>
          </a:xfrm>
          <a:prstGeom prst="rect">
            <a:avLst/>
          </a:prstGeom>
          <a:noFill/>
          <a:ln>
            <a:solidFill>
              <a:schemeClr val="tx1"/>
            </a:solidFill>
          </a:ln>
        </p:spPr>
        <p:txBody>
          <a:bodyPr wrap="square" rtlCol="0">
            <a:noAutofit/>
          </a:bodyPr>
          <a:p>
            <a:r>
              <a:rPr lang="zh-CN" altLang="en-US" sz="2000"/>
              <a:t>互联网的技术规律是一种网络倍增的规律。</a:t>
            </a:r>
            <a:endParaRPr lang="zh-CN" altLang="en-US" sz="2000"/>
          </a:p>
        </p:txBody>
      </p:sp>
      <p:cxnSp>
        <p:nvCxnSpPr>
          <p:cNvPr id="33" name="直接箭头连接符 32"/>
          <p:cNvCxnSpPr/>
          <p:nvPr/>
        </p:nvCxnSpPr>
        <p:spPr>
          <a:xfrm>
            <a:off x="7160260" y="3560445"/>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0" presetClass="entr" presetSubtype="0" accel="50000" fill="hold" nodeType="clickEffect">
                                  <p:stCondLst>
                                    <p:cond delay="0"/>
                                  </p:stCondLst>
                                  <p:childTnLst>
                                    <p:animScale>
                                      <p:cBhvr>
                                        <p:cTn id="22" dur="187" fill="hold">
                                          <p:stCondLst>
                                            <p:cond delay="0"/>
                                          </p:stCondLst>
                                        </p:cTn>
                                        <p:tgtEl>
                                          <p:spTgt spid="4"/>
                                        </p:tgtEl>
                                      </p:cBhvr>
                                      <p:from x="100000" y="100000"/>
                                      <p:to x="140000" y="60000"/>
                                    </p:animScale>
                                    <p:animScale>
                                      <p:cBhvr>
                                        <p:cTn id="23" dur="62" fill="hold">
                                          <p:stCondLst>
                                            <p:cond delay="187"/>
                                          </p:stCondLst>
                                        </p:cTn>
                                        <p:tgtEl>
                                          <p:spTgt spid="4"/>
                                        </p:tgtEl>
                                      </p:cBhvr>
                                      <p:from x="140000" y="60000"/>
                                      <p:to x="80000" y="120000"/>
                                    </p:animScale>
                                    <p:animScale>
                                      <p:cBhvr>
                                        <p:cTn id="24" dur="187" fill="hold">
                                          <p:stCondLst>
                                            <p:cond delay="250"/>
                                          </p:stCondLst>
                                        </p:cTn>
                                        <p:tgtEl>
                                          <p:spTgt spid="4"/>
                                        </p:tgtEl>
                                      </p:cBhvr>
                                      <p:from x="80000" y="120000"/>
                                      <p:to x="120000" y="80000"/>
                                    </p:animScale>
                                    <p:animScale>
                                      <p:cBhvr>
                                        <p:cTn id="25" dur="187" fill="hold">
                                          <p:stCondLst>
                                            <p:cond delay="438"/>
                                          </p:stCondLst>
                                        </p:cTn>
                                        <p:tgtEl>
                                          <p:spTgt spid="4"/>
                                        </p:tgtEl>
                                      </p:cBhvr>
                                      <p:from x="120000" y="80000"/>
                                      <p:to x="90000" y="110000"/>
                                    </p:animScale>
                                    <p:animScale>
                                      <p:cBhvr>
                                        <p:cTn id="26" dur="187" fill="hold">
                                          <p:stCondLst>
                                            <p:cond delay="625"/>
                                          </p:stCondLst>
                                        </p:cTn>
                                        <p:tgtEl>
                                          <p:spTgt spid="4"/>
                                        </p:tgtEl>
                                      </p:cBhvr>
                                      <p:from x="90000" y="110000"/>
                                      <p:to x="105000" y="95000"/>
                                    </p:animScale>
                                    <p:animScale>
                                      <p:cBhvr>
                                        <p:cTn id="27" dur="187" fill="hold">
                                          <p:stCondLst>
                                            <p:cond delay="813"/>
                                          </p:stCondLst>
                                        </p:cTn>
                                        <p:tgtEl>
                                          <p:spTgt spid="4"/>
                                        </p:tgtEl>
                                      </p:cBhvr>
                                      <p:from x="105000" y="95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22" grpId="0" bldLvl="0" animBg="1"/>
      <p:bldP spid="2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904" y="237507"/>
            <a:ext cx="323088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noProof="0">
                <a:ln>
                  <a:noFill/>
                </a:ln>
                <a:solidFill>
                  <a:srgbClr val="44546A"/>
                </a:solidFill>
                <a:effectLst/>
                <a:uLnTx/>
                <a:uFillTx/>
                <a:cs typeface="+mn-ea"/>
                <a:sym typeface="+mn-lt"/>
              </a:rPr>
              <a:t>互联网的九大思维模式</a:t>
            </a:r>
            <a:endParaRPr kumimoji="1" lang="zh-CN" altLang="en-US" sz="2400" b="0" i="0" u="none" strike="noStrike" kern="1200" cap="none" spc="0" normalizeH="0" baseline="0" noProof="0">
              <a:ln>
                <a:noFill/>
              </a:ln>
              <a:solidFill>
                <a:srgbClr val="44546A"/>
              </a:solidFill>
              <a:effectLst/>
              <a:uLnTx/>
              <a:uFillTx/>
              <a:cs typeface="+mn-ea"/>
              <a:sym typeface="+mn-lt"/>
            </a:endParaRPr>
          </a:p>
        </p:txBody>
      </p:sp>
      <p:pic>
        <p:nvPicPr>
          <p:cNvPr id="20" name="图片 19" descr="图表, 旭日形&#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7139" y="212501"/>
            <a:ext cx="1107583" cy="1107583"/>
          </a:xfrm>
          <a:prstGeom prst="rect">
            <a:avLst/>
          </a:prstGeom>
        </p:spPr>
      </p:pic>
      <p:pic>
        <p:nvPicPr>
          <p:cNvPr id="21" name="图片 20"/>
          <p:cNvPicPr>
            <a:picLocks noChangeAspect="1"/>
          </p:cNvPicPr>
          <p:nvPr/>
        </p:nvPicPr>
        <p:blipFill>
          <a:blip r:embed="rId2"/>
          <a:stretch>
            <a:fillRect/>
          </a:stretch>
        </p:blipFill>
        <p:spPr>
          <a:xfrm>
            <a:off x="769620" y="1405890"/>
            <a:ext cx="10996930" cy="47726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par>
    </p:tnLst>
  </p:timing>
</p:sld>
</file>

<file path=ppt/tags/tag2.xml><?xml version="1.0" encoding="utf-8"?>
<p:tagLst xmlns:p="http://schemas.openxmlformats.org/presentationml/2006/main">
  <p:tag name="KSO_WPP_MARK_KEY" val="7c25bfc8-aecf-4e43-abb9-4da8ce0aa536"/>
  <p:tag name="COMMONDATA" val="eyJoZGlkIjoiMzliNDg1YTU0MWRkYjQ1OWI5YTlkZDhhMjhjNGMyMjI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bfxqyq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1NTAzOTg5MzIwIiwKCSJHcm91cElkIiA6ICIzMjQ2OTIzODkiLAoJIkltYWdlIiA6ICJpVkJPUncwS0dnb0FBQUFOU1VoRVVnQUFDSklBQUFNTENBWUFBQUFmT1MvZEFBQUFDWEJJV1hNQUFBc1RBQUFMRXdFQW1wd1lBQUFnQUVsRVFWUjRuT3pkZVZ6VTFmN0g4ZmNNT3lJb3BKaUdsdVdTcExrV0xwblpwYXMzOWJyUVpyU3BON3ZxMWF5MDBsdFozZHl1V2w0MWx3eXp0SExKWE5NMGMwbk5uNmhwNmJWVjdhSWtrZ0lDQXdPei9QNFltVVJtMkFRRzhQVjhQT2JoY0w1bitRejVxUGp5L3A1anNOdnRkZ0VBQUFBQUFBQUFBQUFBQUtEYU1CZ01odEtNTTVaMUlRQUFBQUFBQUFBQUFBQUFBS2lhQ0pJQUFBQUFBQUFBQUFBQUFBQkFFa0VTQUFBQUFBQUFBQUFBQUFBQVhFU1FCQUFBQUFBQUFBQUFBQUFBQUpJSWtnQUFBQUFBQUFBQUFBQUFBT0FpZ2lRQUFBQUFBQUFBQUFBQUFBQ1FSSkFFQUFBQUFBQUFBQUFBQUFBQUZ4RWtBUUFBQUFBQUFBQUFBQUFBZ0NTQ0pBQUFBQUFBQUFBQUFBQUFBTGlJSUFrQUFBQUFBQUFBQUFBQUFBQWtFU1FCQUFBQUFBQUFBQUFBQUFEQVJRUkpBQUFBQUFBQUFBQUFBQUFBSUlrZ0NRQUFBQUFBQUFBQUFBQUFBQzRpU0FJQUFBQUFBQUFBQUFBQUFBQkpCRWtBQUFBQUFBQUFBQUFBQUFCd0VVRVNBQUFBQUFBQUFBQUFBQUFBU0NKSUFnQUFBQUFBQUFBQUFBQUFnSXNJa2dBQUFBQUFBQUFBQUFBQUFFQVNRUklBQUFBQUFBQUFBQUFBQUFCY1JKQUVBQUFBQUFBQUFBQUFBQUFBa2dpU0FBQUFBQUFBQUFBQUFBQUE0Q0tDSkFBQUFBQUFBQUFBQUFBQUFKQkVrQVFBQUFBQUFBQUFBQUFBQUFBWEVTUUJBQUFBQUFBQUFBQUFBQUNBSklJa0FBQUFBQUFBQUFBQUFBQUF1SWdnQ1FBQUFBQUFBQUFBQUFBQUFDUVJKQUVBQUFBQUFBQUFBQUFBQU1CRkJFa0FBQUFBQUFBQUFBQUFBQUFnaVNBSkFBQUFBQUFBQUFBQUFBQUFMaUpJQWdBQUFBQUFBQUFBQUFBQUFFa0VTUUFBQUFBQUFBQUFBQUFBQUhBUlFSSUFBQUFBQUFBQUFBQUFBQUJJSWtnQ0FBQUFBQUFBQUFBQUFBQ0Fpd2lTQUFBQUFBQUFBQUFBQUFBQVFCSkJFZ0FBQUFBQUFBQUFBQUFBQUZ4RWtBUUFBQUFBQUFBQUFBQUFBQUNTQ0pJQUFBQUFBQUFBQUFBQUFBRGdJb0lrQUFBQUFBQUFBQUFBQUFBQWtFU1FCQUFBQUFBQUFBQUFBQUFBQUJjUkpBRUFBQUFBQUFBQUFBQUFBSUFrZ2lRQUFBQUFBQUFBQUFBQUFBQzRpQ0FKQUFBQUFBQUFBQUFBQUFBQUpCRWtBUUFBQUFBQUFBQUFBQUFBd0VVRVNRQUFBQUFBQUFBQUFBQUFBQ0JKOHZaMEFRQUFBQUFBQUFDS0o4Y3FmWnNrblV5VkxwZ2xpODNURmVGcTRHMlVndjJrNjJ0SnJjSWxYeTlQVndRQUFBQ2dQQm5zZHJ2ZDAwVUFBQUFBQUFBQUtOenBDOUtPWDZXTUhFOVhncXRaa0s5MFp5T3BRYkNuS3dFQUFBQlFGSVBCWUNqVk9JSWtBQUFBQUFBQVFPVjIrb0swNFNkUFZ3SDg0ZDZtVW9PYW5xNENBQUFBUUdGS0d5UXhsblVoQUFBQUFBQUFBTXBPanRXeEV3bFFtZXc0NmZpN0NRQUFBS0Q2OGZaMEFRQUFBQUFBQUFEYyt6WXAvM0UyUm9QVW9iN1VKRXdLOVBGY1hiaDZtSEtsbjg1SjhZbVM3ZUwrMWhrNWpyK2I3ZXQ3dGpZQUFBQUFaWThkU1FBQUFBQUFBSUJLN0dScS9xODcxSmR1clVlSUJCVW4wTWZ4ZDY3RFphR1JYMU5kOXdjQUFBQlF0UkVrQVFBQUFBQUFBQ3F4QytiOFh6Y0o4MHdkd09WLzl5Ny91d2tBQUFDZ2VpQklBZ0FBQUFBQUFGUmlGbHYrcjltSkJKNXkrZCs5WEp2cmZnQUFBQUNxTm9Ja0FBQUFBQUFBQUFBQUFBQUFrRVNRQkFBQUFBQUFBQUFBQUFBQUFCY1JKQUVBQUFBQUFBQUFBQUFBQUlBa2dpUUFBQUFBQUFBQUFBQUFBQUM0aUNBSkFBQUFBQUFBQUFBQUFBQUFKQkVrQVFBQUFBQUFBQUFBQUFBQXdFVUVTUUFBQUFBQUFBQUFBQUFBQUNDSklBa0FBQUFBQUFBQUFBQUFBQUF1SWtnQ0FBQUFBQUFBQUFBQUFBQUFTUVJKQUFBQUFBQUFBQUFBQUFBQWNCRkJFZ0FBQUFBQUFBQUFBQUFBQUVnaVNBSUFBQUFBQUFBQUFBQUFBSUNMQ0pJQUFBQUFBQUFBQUFBQUFBQkFFa0VTQUFBQUFBQUFBQUFBQUFBQVhPVHQ2UUlBQUFBQUFBQUFWRDQybTAyN2QrL1dvVU9IbEpLU0lwdk41dW1TeW96UmFGVHQyclhWdW5WcmRlN2NXVVlqejlzQkFBQUFRQjZDSkFBQUFBQUFBQUR5K2QvLy9xZFhYbmxGMzMzM25hZExLVmVMRnk5V3ExYXROR0hDQkRWczJORFQ1UUFBQUFCQXBVRFVIZ0FBQUFBQUFJRFRxVk9uRkJzYlcrMURKSG0rL2ZaYnhjYkc2dlRwMDU0dUJRQUFBQUFxQllJa0FBQUFBQUFBQUNRNWpyTjU5ZFZYWlRLWlBGMUtoVEtaVEhyMTFWZXIxZkU5QUFBQUFGQmFCRWtBQUFBQUFBQUFTSklPSGp5b2I3NzV4dE5sZU1UVi9Oa0JBQUFBNEZMZW5pNEFBQUFBQUFBQVFPWHc3YmZmRm1pclc3ZXVIbnp3UVhsNzU3K1YrTVVYWHhUby8rQ0RENnArL2ZyRld1dklrU1BhdkhsenZyYU9IVHVxWThlT0pheTY1Q3dXaXo3KytHT2RQWHMyWC92aHc0ZlZybDI3Y2w4ZkFBQUFBQ296Z2lRQUFBQUFBQUFBSkVtcHFha0YybnIxNnFWSEgzMjBRUHZKa3ljTEJFbis5S2MvcVhYcjFzVmFhL1hxMVFXQ0pDMWJ0dFRBZ1FOTFVISHBaV1JrS0M0dUxsK2JxODhQQUFBQUFGY2JqcllCQUFBQUFBQUFJRW15MiswRjJpN2ZpYVM2Y1BXNVhIMStBQUFBQUxqYUVDUUJBQUFBQUFBQUFBQUFBQUNBSklJa0FBQUFBQUFBQUFBQUFBQUF1S2g2N2tzSkFMZ3F6WjQ5VzFsWldSbzhlTEJDUTBOTE5ZZlZhdFdLRlN0a3RWclZxbFVydFd6WnN0RCtkcnRkbjN6eWlYSnljalJnd0FENStmbVZhbDBBQUFBQUFBQUFBQUNnTWlCSUFnQ290Q3dXUzRuTzR0NjZkYXN5TWpMMDBFTVBsVHBJc25IalJyMzc3cnZ5OWZYVm4vNzBweUw3YjkrK1hmUG56MWZMbGkwMWNPREFRdnRtWkdSbzVNaVJwYXFydUVhTkdxVmJiNzIxUVB0Zi92SVg1ZWJtYXN1V0xVWE8wYmR2WDJWbVppb3VMazRSRVJIbFVTWUFBQUFBQUFBQUFBQXFLWUlrQUlCS2FkMjZkVnExYXBXbVRadW1zTEN3RW8wMUdrdDNjdHVGQ3hmMC92dnZTNUllZmZSUmhZZUhGOXJmWXJIb3ZmZmVreVRGeE1RVU9iL1ZhbFZDUWtLcGFpdXVyS3lzTXB2TFlEQ1UyVndBQUFBQUFBQUFBQUNvR2dpU0FBQXFIWlBKcEk4Kytrakp5Y2thTTJhTXBrK2ZydHExYXhjNXptYXpTU3A5a09TdHQ5NVNTa3FLSkduaHdvVmF1SENoMjc2UFAvNjQvUHo4bEppWUtFbDY1WlZYQ3AzNzlkZGZWMVJVVkpFN2drUkhSOHZmMzEvcjFxM0wxNTYzUzBoeGRoUXBLNlg5UGdJQUFBQUFBQUFBQUtEcUlrZ0NBS2gwQWdNRE5YSGlSSTBlUFZvSkNRa2FPM2FzWnN5WW9abzFheFk2em1xMVNpcGRBT0tqano3U1YxOTlwZHExYTZ0dDI3WkY5cy9LeXRLU0pVc2tTWGZjY1lkOGZYMWx0VnJsNWVYbHNuK2RPblZLWEpPbkVTUUJBQUFBQUFBQUFBQzQraEFrQVFCVVN0ZGZmNzMrOWE5L2FlellzVHA1OHFUR2p4K3ZxVk9ueXQvZlh4TW1UTkIvLy92ZkFtUE1ack1rYWRpd1lXNURFRXVYTHBXUGowKyt0ZzBiTm1qUm9rWHk4ZkhSYTYrOXB1Yk5tMnZSb2tYYXVuV3JSbzhlclhidDJ1WHJuNXFhcXIvLy9lK3lXQ3pxM2J1M1JvNGNxZlhyMTJ2cDBxVjY1WlZYMUx4NTh6TDZMcFM5MU5SVWVYdDdLeWdvU0JhTFJZTUhEeTdReDJReVNaS2VlKzQ1dDhHWXhZc1hsMnVkQUFBQUFBQUFBQUFBOEF5Q0pBQ0FTaXN5TWxMUFB2dXNKazJhcEdQSGptbjY5T2thUDM2ODB0UFRuVWZRdUpLV2x1YjJtdDF1ei9mMWxpMWI5TlpiYjhsZ01PalpaNTkxaGtEcTFhdW5wS1FrdmZqaWl4b3laSWp1di85KzV4aVR5YVMyYmR2cTNMbHpHalpzbUNUcHBwdHVVbXBxcXNhT0hhc3BVNmJvNXB0dmRsdkRzR0hEbEoyZDdmYTYyV3pXb0VHRDhyWGxoVHN1Yjc5VVhGeGN2cSsvLy81N21Vd21SVVpHT3RzR0R4NnNoZzBiYXNxVUtaTGtQSnJIbGFTa0pMZlhBQUFBQUFBQUFBQUFVRDBSSkFFQVZHcmR1M2ZYaVJNbjlNVVhYK2poaHgrV0pFMmZQdDFsMzN2dXVVZDJ1MTByVjY1VVNFaEl2bXZSMGRFdXg3UnIxMDVoWVdFYU5HaVE3cjc3Ym1kN3o1NDlkZTdjT1MxZXZGaXBxYW15MisweUdBeVNwTWNlZTB6Ky92NWF0MjZkczMvejVzMDFlUEJnTFZxMHFOQ1FpQ1FsSkNRVTJzZHV0eXNoSWNIdDJPTDY1Sk5QdEgzNzlueTdoelJwMGtRSERoelFwRW1UOVBMTEwydkxsaTBGeHQxNzc3M0t5Y2twOEgzTXlNaFF2Mzc5aXIwK0FBQUFBQUFBQUFBQXFoNkNKQUNBU20vUW9FSHExNitmUWtORDNmYXgyKzNPM1VhOHZZdi9uN2ZRMEZBdFhMaFFRVUZCQmE3RnhzWXFNakpTYmRxMEtkWmNBd1lNVU11V0xkV3NXYk5pOVhjVjRvaU9qaTRRVXBHa3ZuMzdLak16MCtXWTNyMTd1d3ltSkNZbXltZzBxbTdkdXM2MkYxNTRRVU9IRHRXdVhidTBkT2xTeGNiR0ZoaG5zVmdreWUyeE5nQUFBQUFBQUFBQUFLaStDSklBQUNvOWc4RlFhSWhFa25KemM1M3ZmWHg4U2pULzhPSERDejNpeFpYczdHeTN1NXk0NGlvQVV0NU9uVHFsdW5YcjVndlcxS3BWUzZOSGo5WkxMNzJrVmF0V3FVK2ZQZ29PRG5aZXQ5dnRzdGxza2dpU0FBQUFBQUJ3cGRMUzBtUXdHUEw5N0YwWW04Mm1IMzc0UVpJS1BUYTNOT0xqNHlWSkxWdTJsTCsvZjVuT1haVDA5SFN0V3JWS1BYdjJ6UGZBUzNsSVNVblIrKysvTDBrYU5XcFV1YTRGQUFCUVhSRWtBUUJVQ3prNU9aSWNvWk9TQmttdXZmYmFFb1VtRWhJU1pEQVlkTjExMTVWb25ZcDA3dHc1bVV3bXRXalJvc0MxcUtnb0RSMDZWSGZlZVdlQkcxbG1zOW41dnFUZlJ3QUFBQUFBa0Y5TVRJekxuVWZkTVpsTUdqbHlwS1N5ZnlobDNMaHhrcVM0dURoRlJFU1U2ZHhGV2J4NHNkYXNXYU1mZnZoQkV5ZE9MUEg0cDU5K1dwTGpNeFFWUk1uSXlORDY5ZXNsWFZtUVpQNzgrZkx5OGxMSGpoMFZHUmxaWUkzTm16ZExrdnIzNzEvcU5RQUFBQ29yZ2lRQWdFb3ZNek5UTldyVUtMU1B5V1NTSkFVRUJNaGdNSlJvL3NtVEo1ZW9mM1IwdFB6OC9CUVhGMWVpY1pjYk5HaVF5M2F6MlZ6Z1d0N25jelhtMHZCSG5oTW5Ua2lTYnJqaEJwZHJ4TVRFdUYxYmNnUnlTbkpFRUFBQUFBQUFnRHNEQnc3VXhvMGJGUjhmcjcxNzl5b3FLcXBFNDQ4ZVBTcko5VDJROHBDZW5xN1ZxMWZMWXJISWJyY1hDSktrcEtSbzd0eTVrZ2lTQUFDQTZvbmZFQUVBS3JXMHREUU5HalJJc2JHeDZ0Mjd0OXR3UTFwYW1pUVZHVGlwVEJJU0VseTIyKzEydDlmY3RWL3VsMTkra1NUZGVPT05KYXJwMGtBT0FBQUFBSlFGcTlYSzBabEFOZEM3ZCs4aSt6ejExRk82OTk1N0M3U0hob2FxUjQ4ZSt2cnJyNTI3eWxabTI3ZHZsOFZpa2RGb1ZKOCtmVHhkRGdBQVFJVWpTQUlBcU5UMjdkdW5DeGN1NkoxMzNsRjBkTFQrOXJlL3VleVhtNXNyU1RwLy9yd2VldWdodC9NOTl0aGp6dmNQUC95d2V2WHE1Znk2YjkrK3lzek1MRlpkMmRuWmlvNk9MckpmWWR2UXVybzJhOVlzaFlhR3FtL2Z2c1VPeGZUdTNWdloyZG41MnJ5OHZCUVNFdUoyUnhKM01qSXlKRld0UUE0QUFBQ0F5c3RrTXVtNTU1N1R0ZGRlcS9Iang4dG9OSHE2SktCU01Kdk4rdnZmL3k1SlY3emphVW01MnlIVmxSbzFhbWoxNnRXU1ZPRGVneXNXaTBWUFB2bWtVbE5UQzF6THpjMlZ3V0RRN05tek5YdjJiSmZqbHk5Zlh1emF5bFBlc1RVZE8zWlVlSGg0cWViSXlzclM0Y09IUzd6N0NnQUFRR1ZBa0FRQVVLbnQyN2RQa25UYmJiY3BLQ2hJdi8vK2U2SDlyVlpyb1gwdXZaYVZsZVd5ejkxMzMxM29HbHUzYnBXWGw1ZTZkZXZtdHMvT25UdWQ0WmJMelprelJ6YWJyVUQ3aVJNbnRHN2RPdG50ZGpWdjNsenQyclVydEk3QzVvdUppZEdBQVFOYzlrOUtTbEpzYkd5aGN5WW5KeGNhbE1tN05uSGlSSFhvMEtGWWRRSUFBQUM0dXB3L2YxNGpSNDdVOTk5L0w4bHhGTVNrU1pQazUrZm40Y29BejdQWmJNWGVkZlJTMmRuWnN0dnRWN1NUYU8zYXRZdTlTOUNsRDVwYytrRE1XMis5cFEwYk5pZzJOamJmUXp1U3RIVHBVcVdrcEpTNlBrODdjdVNJODk5YkR6endRS25tc052dG1qaHhvdmJ1M2F1ZVBYdnE2YWVmSmtnSEFBQ3FGSUlrQUlCS3kyS3hPSU1rM2J0M2wrUitoNCtKRXlkcTI3WnRraHcvNUE4Wk1xVFU2Nzd3d2d1Rlh0KzZkYXQ4Zkh3SzdSY2ZIKzgyU05Ld1lVT1g3UXNXTEpEZGJsZnIxcTJMSFNJcGJENkR3ZUN5M1dnMHVuMmFKak16MDdrcmlaK2ZuMnJWcWxYbzJ0d0FCZ0FBQU9ESzZkT25OV0xFaUh5L0tOKzVjNmVHRHgrdUdUTm1LRGc0MklQVkFWWEx5Wk1udFcvZlBzWEh4K3ZJa1NPYU5tMmFJaU1qU3ozZjlPblRGUkVSY1VVMWZmUE5ONUxrOHY1RjNxNGlkcnRkTnB0TlJxUFI1VDBLbTgwbXU5M3U5cnFuTEZ1MlRKTGpzOTE4ODgybG11T2RkOTdSM3IxN0pVbisvdjZFU0FBQVFKVkRrQVFBVUdrZE9IQkFKcE5KZ1lHQmhXNERhckZZZFBEZ1FVbVN0N2UzMXExYnA1aVltQ0pERUtWeDZOQWhTWTd0V0gvNDRRYzFhOWFzMkdPTGN4Uk8zaHJGN2V2S3ZIbnpkT09OTjdxOVhxZE9IUzFac3NUbHRVc0RPY0hCd1hyLy9mZTUyUUVBQUFDZ1JINzg4VWVOR0RGQzU4K2ZMM0R0MEtGREdqSmtpTnRqTFFEOFljYU1HZHEvZjcrU2s1UHp0ZnY2K25xb0lvZXpaODhxTVRGUkFRRUJoUVl0WnMyYXBYWHIxcm5jemRSc05tdkFnQUV5bTgzNjhNTVBWYWRPbmZJdXUxaE9uanlwLy91Ly81T2tJbmR6ZFdmVHBrMWFzV0tGSktsTm16WjY2cW1ueXF3K0FBQ0Fpa0tRQkFCUWFYMzExVmVTcEU2ZE9oVjZrMlRIamgxS1MwdFRreVpOMUt4Wk02MWZ2MTV2di8yMnhvMGJWNmIxYk5pd3dYbXowMnExYXN5WU1YcnR0ZGZVdW5WcjU1RTZZV0ZoT25ueXBOTFQwK1hqNDVOdnZMdW5mVXdtazg2ZE95ZEpxbGV2WG9GeGx6cHo1b3h5YzNQbDVlV2wrdlhydSt4VDJodEtack5aKy9idGs0K1BqMXEzYnEzNCtIaHQyN2F0eUtOK0FBQUFBQ0RQL3YzNzljRUhIeWd6TTlOdG4rUEhqMnZRb0VINjA1LytWSUdWQVJWajI3WnRldSs5OS9LMW1jM21mTWUvTEY2OHVNQzQwNmRQNit1dnY5YnUzYnVkYlJzM2JsU05HalYwOTkxM3EydlhybnJ6elRlVm1wcnE4ZDFCZCs3Y0tVbUtpb3B5ZTBTTzNXN1huajE3RkJnWXFOYXRXeGU0dm4vL2Zwbk5aalZ2M3J4RUlaS1M3a0Q3NXovLzJlMjFqUnMzRm5oNFp1SENoYkxiN1pLa1cyNjVwVVJyU1k0ZGFtZk9uQ25Kc1lQc1N5Kzl4QU02QUFDZ1NpSklBZ0NvbEhKeWNyUnIxeTVKMGwxMzNWVm92MFdMRmtseTNCem8zTG16dG03ZHFtM2J0cWwxNjliNnkxLytjc1cxV0N3V0xWaXdRSjkrK3FtOHZSMy82VFFhamJKWUxCbzNicHhlZU9FRmRlN2NXWTgvL3Jnc0ZvdHozQTAzM0pCdm5yaTR1QUp6VzYxV1BmZmNjenAzN3B6YXQyK3ZpUk1udXQzTzlkaXhZM3I2NmFjbE9XNmN4TVRFWFBGbnU5VG5uMyt1ek14TWRlclVTZjM2OVZOOGZMd1dMVnFrTGwyNmVQd21GUUFBQUlDcVlkNjhlY1hxZCtiTUdiYzdKUUpWV1dabXBoSVRFL08xMmUxMmwyMTVCZzBhbE84WXFEeHZ2UEdHMnJadDY3d1hNV1BHREVtdWo1bE5TRWpRb0VHRGlsVmpjZnU1TzE3NGl5KytrS1JDNzdrY1BIaFE1ODZkMDgwMzMreXMzOVhjaFFVOVhMSFpiR1hXLzlKL0JwSmpaOXk4M1VoS1k5dTJiWm82ZGFvc0ZvdnExYXVucVZPbnFtYk5tcVdlRHdBQXdKTUlrZ0FBS3FXdnYvNWFtWm1acWxtenB0cTJiZXUyMzV3NWM1U1VsS1RRMEZEMTZORkRmbjUrZXVLSkovVDIyMjlyMXF4WkNna0pVZWZPbll1MTVuWFhYU2VUeVpTdjdlVEprNW95WllwKy92bG4xYWxUUnkrLy9MTCs4WTkveU5mWFY2Kzk5cHBlZWVVVnZmNzY2K3JkdTdkcTFhcWwzMy8vWFFhRFFZMGFOZExJa1NPTFhQT2RkOTdSa1NOSEZCZ1lxT2VlZTg1dGlDUXBLVWtUSmt5UXpXWlRWRlJVbVlkSU1qTXo5Y0VISDBpU2V2ZnVyZGF0VzZ0bHk1YjY3cnZ2dEdEQkF2M2pILzhvMC9VQUFBQUFWSDN1Zm42NVhGaFltSEp6YzNYaHdvVnlyZ2p3dkY2OWVxbFhyMTdPcjZPam8rWHY3NjkxNjlaSmtvNGVQYXJKa3lkci8vNzl6ajRKQ1FtcVhidTI3cmpqRG5YbzBFRXZ2ZlNTSk9tMjIyN0xON2ZWYXBWVTlFNmsxMXh6VGFucnQxcXRTa2xKY1h2OWwxOSswUysvL0tJR0RScTQzR2trejhxVkt5VTVIb3Bac0dDQmhnNGQ2cnlXbUppb1BYdjJTSksyYnQycTd0MjdLekF3c0ZqMUxWcTBTTmRkZDEyeCtwYUUxV3JWM0xselN6MSt6Wm8xbWpObmp1eDJ1K3JVcWFPcFU2Y3FMQ3lzRENzRUFBQ29XQVJKQUFDVjB1Yk5teVZKWGJwMGNmbmtpaVF0VzdaTW4zMzJtU1JwNk5DaHppZHkrdmJ0cTBPSERtblBuajM2MTcvK3BlSERoK2U3aWVQT3BXZDBXNjFXclZ5NVVvc1hMMVp1YnE3YXRXdW5GMTk4VVNFaEljNCtiZHEwMGRTcFV6Vmh3Z1N0VzdkT0VSRVJtakZqaGxxMGFPRjJhOWRMSFQ5K1hKOS8vcmtreC9FMmd3WU4wbTIzM2FhT0hUdnE5dHR2VjQwYU5aejkvdm5QZityOCtmTnEyclNweG80ZFcrVGNKVFZ6NWt5bHBxYXFSWXNXYXQrK3ZTUnAyTEJoR2pGaWhOYXVYYXVtVFp1VytDa2hBQUFBQU5YYnBUOGZ1ZE9vVVNQTm1qVkxack5aSTBhTVVGSlNVcUg5ZzRPRHk2bzhvRkk2ZHV5WXRtN2RtcS90My8vK3QyNjk5VllaREFabFpHUzRIWnVibXl2SjlZNGtsL3JvbzQ5S1hWOVJPNXQ4L1BISGtxU1VsSlFDL2ZKMllqMTY5S2oyNzkrdkcyKzhVVjVlWGxxNWNxVnExNjZ0KysrL1g1TGphQis3M2E1cnI3MVdSNDRjMFpneFl6UjU4dVJpN2Q1UlhzZkVMRisrWEwvKyttdXB4aTVldk5pNXcxS2pSbzAwYWRLa0VoM1hBd0FBVUJseE9COEFvTkpKU2twU2ZIeThKT25PTys4c2NOMXV0MnZSb2tWYXVIQ2hKTWZUUGQyN2QzZGVOeGdNZXZIRkYzWHp6VGZMWXJGbzVzeVptamh4b3RMUzBvcTEvbGRmZmFVaFE0Wm80Y0tGOHZYMTFlalJvelY1OG1TWE4wbWJOMit1QlFzV3FGT25Ua3BJU05Benp6eWpWMTk5VlNkT25DaHluY2FORzJ2RmloV2FQSG15ZXZYcUpYOS9mMjNmdmwyVEprMVNURXlNbm4vK2VjMmZQMS8vK01jL2xKeWNyTnR2djEzVHAwOHY4MjFSUC9yb0kyM2J0azFlWGw0YVBueTRzLzJtbTI1U2JHeXNKT25OTjk4c2NLTUxBQUFBd05YdDh0MFNMdGVxVlN2RnhjV3BmdjM2dXVHR0d4UVhGNmZHalJzWE9pWXYyQTVVVjVHUmtZcUppZEViYjd6aGJHdmR1bldSTy96WWJEYVp6V1pKUlFkSnlzdXBVNmUwWThjT1NZNEhZaElTRXZLOTh1cWNOV3VXSkduZ3dJRjYrZVdYRlJRVXBJVUxGMnIzN3QwNmZQaXd2dnp5UzRXRmhXbmV2SG5xM3IyN2Z2enhSNDBaTThadGlPYlNJMmlLOCtCT1NSMC9mbHp2di8rK0pPbnV1Kzh1OGZpOEVFbGtaS1RlZlBOTlFpUUFBS0JhSUVnQ0FLaDBQdi84YzludGR0V3NXYlBBTnFubnpwM1QrUEhqOWVHSEgwcVMyclp0cTZlZmZyckFIUDcrL3BvOGViSnV2ZlZXU1k1emFoOS8vSEY5L1BISHlzN09MdERmYnJjclBqNWVJMGVPMUd1dnZhWlRwMDdwemp2djFMdnZ2bHZvbWIrUzQ0bTVWMTk5VlMrODhJTHExS21qcjcvK1drT0hEdFdFQ1JPMFo4OGVXU3dXdDJPOXZiM1ZybDA3alJvMVNoOS8vTEhlZlBOTjllL2ZYMTVlWGpwNDhLQldybHlwbkp3Y2VYdDdxMlhMbGpwNzlteVIzNytTV0xGaWhmT0pvVWNmZlZSTm16Yk5kLzNoaHg5VzU4NmRaYlZhTldYS0ZMMzMzbnNsUG84WUFBQUFRUFhVdm4zN2ZLSCtTM1h0MmxWejU4N05GOGdQRHcvWHdvVUwxYXBWSzVkamV2ZnVyWnR1dXFsY2FnVXFpNXR2dmxsRGh3NVZ5NVl0U3pRdTd5aGViMi92Y2dsVEZNZjgrZk9kb1k0dFc3WTRYK0hoNGM0K2l4Y3YxaSsvL0tKR2pScnBqanZ1VUhoNHVFYU5HcVdBZ0FBWmpVWk5uVHBWa2pSNDhHQUZCZ1pxN05peDZ0aXhvMzc1NVJlTkd6ZE9XVmxaQmRhOTlMNUtXWDkyaThXaXlaTW55Mkt4NkthYmJ0S0REejVZckhIbno1L1A5M1d2WHIwMGJkcTBNbi80QndBQXdGTTQyZ1lBVU9uY2Q5OTlrcVQwOUhUbkRRS0x4YUsxYTlmcWd3OCtjRDZoMHFsVEo0MGJOODd0MmNDQmdZR2FQSG15NXMyYnB6VnIxaWdqSTBQdnZ2dXVQdjc0WS9YcjEwK1BQZmFZTWpJeTlQbm5uMnZ0MnJWS1RFeVU1SGdTYU1pUUlXcldyRm1KNnI3NzdydlZwVXNYTFYrK1hDdFhydFR1M2J1MWUvZHVCUWNINi9ubm55LzBhYjJjbkJ3ZE8zWk04Zkh4MnIxN3QvTXBvL3IxNnlzbEpVVlpXVmxhdUhDaEZpNWNxUER3Y04xKysrMjYvZmJiMWJwMTZ5TFBSbllsTnpkWGI3Lzl0dGF2WHk5SjZ0Njl1d1lPSEZpZ244RmcwUGp4NC9YeXl5OXIvLzc5V3JwMHFRNGNPS0NSSTBlcVNaTW1KVjRYQUFBQVFQWHl4aHR2Nk8yMzM5YUtGU3VVbloydGdJQUEzWGZmZlJveFlvVExJeWlDZzRQMTl0dHY2ei8vK1kvV3JGa2pzOW1zd01CQVBmamdneG82ZEtnSFBnRlFOYVNrcEVpU2dvS0NQTEwrN3QyN3RYZnYza0w3SkNRazZPT1BQNWJCWU5Db1VhT2N1NngwNjlaTlRaczIxWmRmZnFtelo4OHFLaXBLMGRIUmtoekJrUEhqeCt2NTU1OVhkbmEyckZacmdYbnpqdlNSNVBiNDQ5SktTMHRUUWtLQ2ZIMTlOV2JNbUNLREttYXpXVXVYTHRXS0ZTdWNiV1BHak5FOTk5eFRwblVCQUFCNEdrRVNBRUNsRXhBUW9FY2ZmVFJmMnhkZmZLRzVjK2RLY3B5SCsvREREK3VSUng0cGN1dFhiMjl2alJneFFyZmZmcnRtenB5cHBLUWsyZTEyM1g3NzdaS2t4TVJFTFZxMFNEazVPWXFLaWxKTVRJeHpGNVBTOFBQejB5T1BQS0wrL2Z0ci9mcjFXcjE2dFJvMWFxUjI3ZHBKa3JLenM1V2NuS3l6WjgvcTlPblRPbkhpaEk0ZlA2NmZmdnJKZVdQRVlEQ29kZXZXaW9tSjBXMjMzYWFjbkJ6Rng4ZHI1ODZkMnJ0M3I1S1NrclIyN1ZxdFhidFdmbjUrYXRPbWphS2lvdFMxYTlkaVBmbnkwMDgvYWRxMGFUcCsvTGdreDVPQ1k4ZU9kZHZmeDhkSHI3Lyt1bWJPbktsTm16YnArKysvMS9EaHc5VzFhMWU5OE1JTFpYNFRCd0FBQUVEVjRlUGpvMUdqUm1uNDhPRTZmLzY4d3NMQ2l2eEZyTCsvdjhhT0hhdG5ubm1tMkdPQXExRktTb29NQm9OOGZYMjFidDA2U1ZLREJnMDhVc3VoUTRka05Ccmw2K3ZyY3FkWFNZcUlpTkMvLy8xdkhUaHdvTUNPSy9YcjExZHNiS3lhTkdsU1lEZFVQejgvdmZycXE3TGI3UzZETXVucDZjNzNlUThmbGNTbm4zN3FOb0FURmhhbXJsMjdxbVhMbG1yY3VMSHppSjdMMmUxMmZmWFZWMXF3WUlHU2twTHlYU05FQWdBQXFpTis4d01BcUJKNjlPaWgrUGg0L2ZiYmJ4bzVjcVNhTjI5ZW92RWRPblJRWEZ5Y1ZxOWVyYVpObXpySE4yM2FWRys4OFlaQ1EwTVZFUkZSWnZYV3FGRkREenp3Z0FZTUdLRGMzRng1ZVhuSmJEWnI0TUNCK1c2QTVQSDE5VlhyMXEzVnVYTm4zWEhISFFvTEMzTmU4L1B6VTVjdVhkU2xTeGRucUdUSGpoM2F1M2V2c3JLeXRIZnZYbjM3N2JmcTBxVkxzV3BidTNhdE0wUnkvLzMzYThpUUljVUs1RHo3N0xOcTFhcVY1c3labzh6TVREVnUzSmdRQ1FBQUFBQkpqcDhaNnRhdFcrNWpnS3ZKenAwN05YdjI3SHh0WGJ0MkxYSmMzbTRmWlNrMk5sWmVYbDdhdFd1WDJ5Q0pKTFZxMWNydDhWVjVkVzNac3FYQXRVdVB3YnJjaFFzWFNsaHR5UXdkT2xTaG9hRXVyOW50ZHUzYXRVdExsaXh4M2t2eDgvTlQ5KzdkdFhIanhuS3RDd0FBd0pQNDdROEFvTW9ZTzNhc2ZIMTlpMlpucEpvQUFDQUFTVVJCVkF3OXVPUHI2NnY3NzcrL1FIdEpkeUI1NTUxM1hHN1I3SXEzdDdjemJPSG41NmUvL3ZXdldyVnFsU0lpSWhRUkVhSEdqUnVyUllzV2F0YXNXYkZDR2I2K3Z1cmN1Yk02ZCs0c3M5bXNmZnYyYWNlT0hZcU1qQ3owcGt2VHBrMlZrNU1qU1hybW1XZGtNQmpVc1dOSGRlellzVmlmSTA5MGRMVGF0Mit2VFpzMkZmdmNZQUFBQUFBQVVISTMzSENEODMzTm1qWFZyVnMzOWVuVHA4aHh0V3ZYTHZXYU5wdE5hV2xwQmRwRFFrSTBkT2hRN2RxMXE5UnpsOWJwMDZjbFNRMGJOdFM3Nzc1YnJESG56NS9YQXc4OFVLeSs3a0lra3ZTZi8vekhlU3l3d1dCUTkrN2ROWGp3WUdWblp4TWtBUUFBMVJwQkVnQkFsZUhuNStmcEVpUkoxMTkvZmFuSFB2TElJM3Jzc2NmS3BBNC9Qei9kY2NjZHV1T09PNHJzKzlaYmJ6bmZHd3dHUGZQTU02VmV0M2J0Mm5yb29ZZEtQUjRBQUFBQUFCU3RWYXRXMnJ4NXN5UTVINnJadDIrZnZ2enlTM1hyMWsxUlVWRXV4eTFmdnJ6VWF5WWtKR2pRb0VFdXJ4WG53WjdpN0laU1dKK1hYbnFwd0s0ckowNmNrSFJsOTJOS2ErREFnZHErZmJ2YXRtMnJSeDU1eEZtRHV5TndMbmY4K0hGOSt1bW42dHExcXpwMDZGQ09sUUlBQUpRdGdpUUFBRlNnNHU1a0FnQUFBQUFBcW8vazVHVHQyclZMWDMzMWxYcjE2bFhzSFVJdkQyK2NPblZLVzdkdTFmLys5Nzk4UVpKcnI3MVd5NWN2TDNEZndXUXl5V2cweXQvZlAxOTdXbHFhenB3NW8yYk5tdVZyYjlDZ2dUNzg4RU5sWm1hVzVPTTVGYlliU2twS1NwRjlmSDE5QzdRZE9IQkFVdjRkV2lwS25UcDF0SFRwVWdVR0JwWnEvTm16WjdWcDB5WnQyclRKNVpFK0FBQUFsUlZCRWdBQUFBQUFBQUFBeXRqSmt5Y2xTZG5aMlJvNGNLQ3p2YVRIekY0cUtTbEpraFFSRVpHdi9iUFBQdE9HRFJzMGJOZ3c1eEcrSzFldTFIdnZ2YWNubm5oQ0F3WU1jUGJkc1dPSEprMmFwT0RnWUgzd3dRZjVkb0E5ZlBpd3BreVpvaVpObXVqMTExOHZjWDJGN1lhU3R4TkpTWFpNK2ZYWFgvWEREejlJa3RzZFdNcGJhVU1rMGgvaG1TdVpBd0FBd0JNSWtnQUFBQUFBQUFBQVVBWVNFeFAxNVpkZmFzZU9IYzRnaVNSNWVYbXBRNGNPaW82T1ZzZU9IV1d4V0Z5T0R3b0tLblRuaXJ3alZSbzFhdVJzUzB0TDA2SkZpNVNSa2FHalI0ODZneVMxYTllVzJXeldoZzBiOGdWSjJyWnRLMjl2YjZXa3BPaXp6ejVUdjM3OW5OZXV2ZlphcGFXbGFlL2V2VHA2OUtnaUl5Tkw5WDBvSzB1WExwWGtDTTdjZE5OTkhxMmxORTZmUGkzSjhYMEZBQUNvU2dpU0FBQUFBQUFBQUFCUUJqNzg4RU45L3ZubnpxOGJOMjZzUC8vNXorcmV2YnRxMWFybGJEY2FqVElhamJMWmJEcC8vcnhDUTBPTG5OdHF0ZXI3Nzc5M3pwdG40Y0tGeXNqSVVIaDR1R0ppWXB6dG5UcDFrcCtmbnhJU0V2VGRkOStwWmN1V2txU2FOV3Zxbm52dTBicDE2N1JpeFFyOTlhOS9kUjZKVTY5ZVBmWHAwMGVyVnEzU3UrKytxeGt6WnJpc0pXOTNrZkowNk5BaGJkKytYWkxVcTFldmNsK3ZKTHk5Ly9qVlNsWldsZ0lDQWx6MisvSEhIeVZKRFJzMnJKQzZBQUFBeW9xeDZDNEFBQUFBQUFBQUFLQW9YYnQyVmMyYU5kV25UeCs5L2ZiYm1qOS92dnIzNzU4dlJDSTVkaWlwVjYrZUpHbk9uRGxLU2txUzFXcDErYkpZTERwOStyU21UcDJxOVBSMCtmbjVxVldyVnBLaytQaDRiZHEwU1pMMDk3Ly9YYjYrdnM0MUFnSUMxTDU5ZTBseUJqTHk1TzFDa3B5Y3JEMTc5dVM3OXZEREQ2dEdqUnI2N3J2dmRPVElFWmVmTXlJaXd2bnk4dklxNVhmTHZaU1VGRTJaTWtWMnUxMzE2OWRYbno1OXlueU5LMUduVGgxbitHYnAwcVV5bVV6NXJwdk5abTNldkZtSERoMlNKT2MvTHdBQWdLcUNIVWtBQUFBQUFBQUFBQ2dEN2R1MzE3Smx5K1RqNDFOazN6NTkrbWpldkhuYXVYT25kdTdjV2V3MTdydnZQZ1VHQnVyQ2hRdWFObTJhSkNrcUtrcWRPM2N1MExkang0N2F2WHUzZHUzYXBSRWpSc2hnTUVoeUJFRmF0R2loLy83M3YxcXpabzI2ZE9uaUhCTWNIS3grL2ZwcHlaSWxXclpzbVc2NTVaWUM4OGJGeFRuZng4YkdLaWtwcWRqMUY4VnV0K3VWVjE3Ujc3Ly9Mc2tSa0xsMEI1REt3TnZiVzNmZGRaZTJidDJxWmN1V2FkbXlaVzc3aG9XRnFXdlhyaFZZSFFBQXdKV3JYUC8zQlFBQUFBQUFBQUJBRlpWM1pFMXg5Ty9mWDE1ZVh0cXdZWU1TRXhPVms1UGp0cSsvdjcvcTE2K3ZlKys5VjcxNzk1WWtKU1FreUdLeEtDZ29TS05HalhJNUxpb3FTa0ZCUVdyZnZyMU1KcE5xMUtqaHZOYTNiMTgxYTliTTVURTFBd1lNMEtlZmZxcms1R1JaTEJabmtLTk5telpLU1VrcDhEa3lNaktLOVptTHcyQXdxSGZ2M2pwMjdKZ0dEaHlvcUtpb01wdTdMSTBjT1ZMQndjSGFzMmVQenA0OUs3dmRudTk2U0VpSWJybmxGZzBlUEZqQndjRWVxaElBQUtCMENKSUFBQUFBQUFBQUFGREJEQWFEK3ZidHE3NTkrNVpxZkdSa3BCWXNXS0JUcDA3cG1tdXVjZGtuSkNSRUsxZXVkSG44ekYxMzNhVzc3cnJMNWJpZ29DQzk4Y1liYXRhc1diN2RRSjU5OXRrQ2ZmdjM3MStzZWdjT0hGaXNmcElVSFIydHdNQkFkZXJVcWRoakxoVVFFS0JISG5sRWt2SWQ5MU1VSHg4ZlJVUkVGS3R2WUdDZ2hnMGJwbUhEaHBXcVJnQUFnTXFNSUFrQW9IejgrS09VbnU3cEtuQzE4ZmFXQWdLazBGQXBMRXk2dUdVdkFBQUFBQURWVVZoWW1NTEN3Z3J0NHlwRVVoeVJrWkdsR3VmT0UwODhVYUwrcm83cUthNkFnQUE5K3VpakpSNVhyMTY5Zk1mMkFBQUFYSzBJa2dBQWdPckRZbkVFbU5MVHBhUWtxWEZqUjdBRUFBQUFBQUFBQUFBQXhWSzh3eG9CQUFDcW11eHM2WWNmSkpQSjA1VUFBQUFBQUFBQUFBQlVHZXhJQWdBb0gwMmJlcm9DWEkzTVppa3pVMHBNZEx5M1dxV2ZmNVlpSTZWU2J1VUxBQUFBQUFBQUFBQndOV0ZIRWdBQVVIMzQrVW1ob1ZLTEZsSmdvS010TjFjNmM4YXpkUUVBQUFBQUFBQUFBRlFSQkVrQUFFRDFZelJLRFJ2KzhmVzVjNUxkN3JsNkFBQUFBQUFBQUFBQXFnaUNKQUFBb0hxcVVlT1A0Mnh5YzZXY0hNL1dBd0FBQUFBQUFBQUFVQVVRSkFFQUFOV1h2LzhmNzNOelBWY0hBQUFBQUFBQUFBQkFGVUdRQkFBQVZGL0dTLzVYaDZOdEFBQUFBQUFBQUFBQWl1VHQ2UUlBQUFBQUFBQUFBQ2lKMUd6cGFMS1VrQ1psNUVnMm5oMUFOZlJrTzA5WEFBQUFybFlFU1FBQUFBQUFBQUFBVllMZEx1MUxsTDQ5STVFZEFRQUFBTW9IUVJJQUFBQUFBQUFBUUtWbmw3VHRwUFR6ZVU5WEFnQUFBRlJ2QkVrQUFBQUFBQUFBQUpYZXQyZnloMGhhMUpHYWhFbWgvcEtQbCtmcUFnQUFBS29iZ2lRQUFBQUFBQUFBM05xelo0L1MwOU05WFVhWisrNjc3enhkQWtvZzJ5SWQvTzJQcisrK1Fib3gxSFAxQUFBQUFOVVpRUklBQUFBQUFBQUFiaDA1Y2tSSGpoenhkQm00eWgxUGtYSnRqdmNOUXdpUkFBQUFBT1hKNk9rQ0FBQUFBQUFBQUFBb3pKbU1QOTVmRit5NU9nQUFBSUNyQVVFU0FBQUFBQUFBQUVDbFpzcjk0MzB0ZjgvVkFRQUFBRndOT05vR0FBQUFBQUFBS0FXN1hUSmJwU3lMbEpVcjVWb2RSMjhVNTArclhiSmRmTm56M3V1UzkzbnRudjZRUUNWaHYrUzkwZUN4TWdBQUFJQ3JBa0VTQUFBQUFBQUE0QkptaTVTUjQzaVpjaThHUlN4UzltWHZzeTM1ZjdsZFhiVnQyMWJ0MjdmM2RCbGxidi8rL1RwNDhLQ255d0FBQUFDQVNvY2dDUUFBQUFBQUFLNGFkcnVVa2Z0SFVDVEQvTWY3OUl0L1d0Z0dKSi8yN2R2cnlTZWY5SFFaNVlJZ3laVjc3M0RGckpOaitlUDloV3lwZnMyS1dSY0FBQUM0R2hFa0FRQUFBQUFBUUxXVFk1WFNzcVhVYkNuVjdQZ3o3ZUxMZWpWc0l3SlVrRXNESGhVbGw3QVhBQUFBVUs0SWtnQUFBQUFBQUtES3N0aWtjMW5TN3lZcEpldGljQ1RiY1NRTkFBQUFBQUFvT1lJa0FBQUFBQUFBcUJMTUZ1bjNMT21jeVJFYytkM2tDSTJnN0JnTWhnSnRGb3NIdHB5b0FLNCtsNnZQajhKMXZLNWkxdm42MUIvdlEvd3JaazBBQUFEZ2FrV1FCQUFBQUFBQUFKV094ZVlJaXB6SmtNNW1PdDVuNUhpNnF1cXZWcTFhQmRyV3IxK3ZvS0FnZVh0WG4xdUpGb3RGNjlldkw5RHU2dk9qY0MzREsyYWRrMm5TYittTzk5N0dpbGtUQUFBQXVGcFZuNS8rQUFBQUFBQUFVR1daY3FXa1RDa3B3eEVlK2QwazJleWVydXJLZVJra0h5L0p4NWovVDIralpEUTRYZ2FEWk5RbDd3MzVyMzN6VzhYVjI2cFZxd0p0WjgrZTFYLys4NStLSzhLRGJyMzFWaytYQUFBQUFBQWVSNUFFQUFBQUFBQUFGZTZDV1VwTWwzN0xjSVJITHBnOVhWSGh2SXhTZ0xmazd5MEYrTGgrNys5ZE1EUmlMSU9UVWlveVNOSzJiVnUxYWRORzMzenpUY1V0V2tua2ZYWUFBQUFBdU5vUkpBRUFBQUFBQUVDNU0xc2N3WkZUNmRMcEM1VXJPR0kwU0VHK1VrMWZ4NTlCZmhmL3ZQZ0s5SEdFUXE0R1JxTlJFeVpNMEVNUFBTU1R5ZVRwY2lwTVlHQ2dYbm5sRlJtTlY4ay9hQUFBQUFBb0JFRVNBQUFBQUFBQWxEbXIzYkhUeU9rTGp2REk3NW1TSjArcThmR1NhdmxKdGZ5bEVIL0huM25oRVg4ZnFRdzJEcWsyR2pSb29DVkxsbWpDaEFuNjl0dHZQVjFPdVd2VnFwVW1USmlnQmcwYWVMb1VBQUFBQUtnVUNKSUFBQUFBQUFDZ1RHUmJwUCtsU1NkVHBWTVhKSXV0NG1zSThwVnFYeElXeVhzRitsUjhMVlZadzRZTnRYRGhRdTNaczBmZmZQT05VbEpTWkxONTRCOW9PVEVhamFwZHU3YmF0R21qVHAwNnNSTUpBQUFBQUZ5Q0lBa0FBQUFBQUFCS0xkMHNuVXlUZmsyVmZzdVE3QlcwN1loQmpvQklXS0IwemNWWFdJRGt4OTJ1TW1NMEd0V2xTeGQxNmRMRjA2VUFBQUFBQUNvUVAxb0RBQUFBQUFDZ1JNNlpITHVPbkV5VnptV1YvM29HT1FJamRXcEkxd1E0M29jR1NONXNJZ0VBQUFBQVFKa2pTQUlBQUFBQUFJQWlwWm1sbjg4N1htblo1YnVXajFFS0QzSzg2dFdRNnRhUWZMektkMDBBQUFBQUFPQkFrQVFBcmpMWjJkbnk5L2YzZEJrbDh1OS8vMXRHbzFIUFB2dXN5K3ZwNmVsYXNtU0pPbmJzcUZhdFdqblB0djdxcTYvVXRHbFRoWWVIbDFrdFpyTlpQLzMwa3lUcGxsdHVLYk41QVFBQWdNcklsQ3Y5a3VJSWp5Um5sdDg2Tlh5a2VqVWRvWkh3SU1kdUkwWkQrYTBIQUFBQUFBRGNJMGdDQUZlSjVPUmt6WnMzVDhlT0hkTzc3NzZyZ0lBQVQ1ZFViSnMzYnk0MFNMSm16UnF0V3JWSzI3ZHYxL3Z2dnk4L1B6OTk5TkZIaW91TFU2dFdyVFJ0MmpRWkRHVnpGL3JzMmJNYVBYcTBKR25MbGkwbEdwdVJrYUdSSTBlV1NSM3VqQm8xU3JmZWVtdUI5ci84NVMvS3pjMHRWczE5Ky9aVlptYW00dUxpRkJFUlVSNWxBZ0FBb0JMTHNVb25VcVdmejBtSjZaSzlITmJ3TVVyWDFwU3VDM2E4YWxXdHJEc0FBQUFBQU5VYVFSSUF1RW9FQkFUbzhPSERTa3RMMC9MbHkvWFlZNDlkMFh6Snlja2FPSEJnbWRSVzBrREdwWEp5Y3JSNjlXcEpVbXhzclB6OC9DUkpQWHIwME1xVksvWHR0OTlxOWVyVjZ0ZXZYNW5VZWlXc1Zxc1NFaExLZFkyc3JMSTdvTDZzd2pjQUFBQ29HczVrU01kK2w0Nm5TRlpiMmM1dGtGU254aC9Ca2JvMTJIRUVBQUFBQUlES2lpQUpBRndsZ29LQzlQampqMnZtekpuNjVKTlAxTGR2WDRXRWhKVEozS1hadGNKcXRTb3hNZkdLMTk2d1lZUFMwdEowM1hYWHFXZlBuczcyMnJWcmEvanc0Wm8wYVpJV0xWcWs2T2hvQlFVRkZUcFhlbnE2Tm0zYUpFbTY3Nzc3U2wyVHlXVFNoZzBiSkVrREJneHdIclVURWhKU1pHZ21PanBhL3Y3K1dyZHVYYjcydkYxQ3JpUjBVMUo1ZFFNQUFLRDZ5clpJUDU2VHZ2OWRTczB1MjduOXZLVkdJWTVYZzJESjE2dHM1d2NBQUFBQUFPV0RJQWtBVkdFNU9UbTY5OTU3U3p3dUt5dExNVEV4eGU3L3pEUFA1QXRwWEM0dUxxN0VOWlRGamlaWldWbGF1blNwSk9tcHA1NlN0M2YrLzZ4MTc5NWRCdzRjVUxkdTNZb01rVWhTYW1xcUZpeFlJT25LZ2lUcDZlbk9lZjc2MTcvSzE5ZTMxSE41RWtFU0FBQ0E2c2t1NmZRRlIzamtaS3BrSzhPemEycjZTZGVIU0kxcVNmV0MySFVFQUFBQUFJQ3FpQ0FKQUZSaEJvTkI0ZUhoNWI1T1FFQkF1YTlSR2l0WHJsUmFXcG9NQm9QbXo1K3YrZlBudSt4MzdOZ3h6WjA3dDBENzQ0OC9ycTVkdTVaM21aVkthbXFxdkwyOUZSUVVKSXZGb3NHREJ4Zm9ZektaSkVuUFBmZWN2THhjUHphNmVQSGljcTBUQUFBQVpTL0g2Z2lQSEUyVzBzMWxOKzgxZ2RMMXRSeXYwTXI1b3dNQUFBQUFBQ2dCZ2lRQVVJWDUrUGhveVpJbEJkcHROcHMrL2ZSVGhZYUc2cTY3N2lweW5xMWJ0NnBCZ3dacTNyeDVlWlJaWWdjUEh0VHp6eitmcjgxbXN5azZPdHI1OVpJbFM3UnMyVEpKa3QxdVYwSkNRb25YeWN6TXZMSkNTMm5Zc0dIS3puYS9iN2paYk5hZ1FZUHl0ZVdGT3k1dnY5VGxPOE44Ly8zM01wbE1pb3lNZExZTkhqeFlEUnMyMUpRcFV5U3AwT09Ga3BLUzNIOElBQUFBVkJrWHpOS1JzOUlQdjB1NXRyS1pzM2FBMUNSVXVyRzJZeGNTQUFBQUFBQlFmUkFrQVlCcTZJc3Z2dEM4ZWZQazYrdXIrdlhycTFtelptNzduamx6Um0rKythWnljbkkwZXZUb1FvK3dxU2grZm42cVg3Kys4K3U4c01PbGJiTm56NWJaN0hpTWNzdVdMUVhtc0ZxdDZ0R2poOXZybnBTUWtGQm9rS1N3WUV4SkFqT2ZmUEtKdG0vZm5tLzNrQ1pObXVqQWdRT2FOR21TWG43NVpaZmZtM3Z2dlZjNU9UbGF1WEtsUWtKQ25PMFpHUm5xMTY5ZnNkY0hBQUNBWnlXbU93SWtKMVBMWnI0Z1grbkdVRWVBaEoxSEFBQUFBQUNvdmdpU0FFQTFkTTg5OStqcnI3L1dybDI3TkdIQ0JNMmJOeTlmSU9CU3MyYk5rdGxzVmtSRWhPNjg4ODRLcnRTMXlNaklmT0dINk9ob0dZMUdaOXUyYmRzMGNlSkVUNVZYWmx5Rk9LS2pvK1h2NzY5MTY5YmxhKy9idDY4eU16TmRqdW5kdTdmTFlFcGlZcUtNUnFQcTFxM3JiSHZoaFJjMGRPaFE3ZHExUzB1WExsVnNiR3lCY1JhTFJaTGNIbXNEQUFDQXlzdG1sMzQrTDMxM1ZqcG51dkw1L0x5a3hyV2xtOEtrZWtHUzRjcW5CQUFBQUFBQWxSeEJFZ0NvcHNhTUdhT2ZmLzVaWjg2YzBiUnAwL1Q2NjY4WDZMTng0MGJ0MjdkUGdZR0JtakJoZ2dJREEwdTExbU9QUFZiaU1WYXJ0VlJySlNVbGFlYk1tVElZRExMYjdhV2E0MnB4NnRRcDFhMWJWOTdlZi96bnZsYXRXaG85ZXJSZWV1a2xyVnExU24zNjlGRndjTER6dXQxdWw4M20yTytjSUFrQUFFRFZZYlZKUDV5VERwMlJNbkt1Zkw3Nk5hV2I2MGpYMTVLOFNJOEFnTWVzV0xGQ2t0U3JWeThGQkJTK0hkVFdyVnZWc21YTGZBK1VWQmJwNmVsYXRXcVZldmJzV2U3MXBhU2s2UDMzMzVja2pSbzFxbHpYQWdBQXFLNElrZ0JBTlJVWUdLaXhZOGRxMGFKRmV2TEpKd3RjLysyMzN6UjM3bHdaREFhOStPS0xhdGl3WWFuWHlqdDZwaUljUFhwVUpwTkp2WHYzMXRxMWF5dHMzYXJtM0xsek1wbE1hdEdpUllGclVWRlJHanAwcU82ODg4NThJUkpKenVPQ0pNbkh4NmZjNndRQUFNQ1ZzZGlrWThuUzRTVEpsSHRsY3dWNFM4MnVrWnBmSXdYN2xVMTlBSUFyczJEQkFrbFN0MjdkQ2cyU2JOeTRVVE5tekZCNGVMaW1UNSt1OFBEd2lpcXhXQll2WHF3MWE5Ym9oeDkrS05VdXMwOC8vYlFrYWR5NGNVVUdVVEl5TXJSKy9YcEpWeFlrbVQ5L3ZyeTh2TlN4WTBkRlJrWVdXR1B6NXMyU3BQNzkrNWQ2RFFBQWdNcUtJQWtBVkJPRjdRcnl6My8rczBCYmVucTZzckt5NU8zdHJibHo1MnJ1M0xrdXgvNzV6My9Xd0lFREMxM2IxWEVyUlVsT1RpNXlYbGU2ZCs4dW85R28yMjY3elJra2lZNk9MblNNcSt2ZHVuWFQrUEhqU3pTbU5IMEtNMmpRSUpmdFpyTzV3RFdUeWVSMnpLWGhqenduVHB5UUpOMXd3dzB1MTRpSmlYRzd0aVFaRElaOE81a0FBQUNnY3NtMVNrZVRwVytUcEd6TGxjMTFYYkIwOHpWU28xcVNrZDFIQUtCS3V1MjIyM1ROTmRjb0tTbEp6enp6akROVUlra0hEaHpRdUhIalNqMzM1NTkvZnNYMURSdzRVQnMzYmxSOGZMejI3dDJycUtpb0VvMC9ldlNvSk5mM1FNcERlbnE2VnE5ZUxZdkZJcnZkWGlCSWtwS1M0cnlYUnBBRUFBQlVSL3lHQ0FDcWlkTHVDbUt4V0FvZG01cWE2ckk5S0NqSTVVNG54VlhhOGFkUG45YTVjK2Z5UFlVVEVSSGhzbTlDUW9MYjY5ZGNjMDJKMXk1cmVmVmR6bTYzdTczbXJ2MXl2L3p5aXlUcHhodHZMRkZOZVlHVm9yYkxCUUFBZ0dma1dLVWpaNlh2a2lSejZVNkxsQ1Q1ZWpsMkhvbXNJOVZrOXhFQUtGTzllL2N1c3MvU3BVc0w3Qko2SmNMQ3d2VGFhNjlwOU9qUk9udjJyTWFNR2FQcDA2ZXJUcDA2c3Rsc3ptTnNyMFJ4UHRkVFR6MmxlKys5dDBCN2FHaW9ldlRvb2ErLy9sbzVPV1Z3QmxzNTI3NTl1eXdXaTR4R28vcjA2ZVBwY2dBQUFDb2NRUklBcUdZV0wxNnMrdlhybC9zNkFRRUJ1dSsrKzhwOWZGNnd3VzYzNi9ISEg5ZnAwNmNsU1QxNzluVDJpWXVMS3pET2FyV3FSNDhlYnErN0VoRVJVZVR1S2drSkNjNWRRZHoxVFVwS1VteHNiSkhydVJvL2E5WXNoWWFHcW0vZnZxcFJvMFl4cW5iY3lNbk96czdYNXVYbHBaQ1FFTGM3a3JpVGtaRWhTY1ZlR3dBQUFCWERhcGYrbXl4OTg5dVY3VUFTN0NmZFVsZHFGaWI1ZUpWZGZRQ0FQMXorTTdvcmRydTl6TmR0MHFTSlJvOGVyY21USnlzOVBkMVpSNGNPSFVxOG0yeFdWbGFCQUVWeFBwZkZZdEdUVHo3cDhzR2szTnhjR1F3R3paNDlXN05uejNZNWZ2bnk1U1dxczd6a0hWdlRzV1BIVWg4VGxKV1ZwY09IRDVkNDl4VUFBSURLZ0NBSkFLRFliRGFiaGd3WlVxeStsNFkzM0IzaDRtNU1Ra0tDUHZ2c014MDVja1EvL3ZpakpNY05sdE9uVDh2ZjMxOXQyclFwbHhzdVpTVThQTHpRR3pSejVzeHgrU1RRaVJNbnRHN2RPdG50ZGpWdjNsenQyclVyMW5xdTVvdUppZEdBQVFOYzlpOU8wQ1U1T2JuUW8zdnlyazJjT0ZFZE9uUW9WcDBBQUFBb09idGQrdW04dEQ5UnlyaUNCN2l2clNtMXJDczFDcEVNSEY4REFCVmk1Y3FWQ2drSnlkZDJwY2ZrRnVYdXUrL1c4ZVBIRlJVVjVYWUgxOUs2OUY3SFcyKzlwUTBiTmlnMk5yYkFjY3RMbHk1VlNrcEttYTVka1k0Y09hTHZ2Lzlla3ZUQUF3K1VhZzY3M2E2SkV5ZHE3OTY5NnRtenA1NSsrbWtaamNheUxCTUFBS0JjRVNRQmdHckFhdjFqVDJzdnIvSjdyTEN3STFjS1U5SXhQLy84czFhdVhKbXZ6V0F3NkYvLytwZmF0R2tqSHgrZkV0ZFFsS3lzTEIwOGVGQ1MxTGx6NTNLZHIySERoaTdITEZpd1FIYTdYYTFidHk1MmlLU3crUXh1ZmtOZ05CcmRQazJUbVpucDNKWEV6ODlQdFdyVktuUnRQei8yUVFjQUFDZ3Z2NlpKOGFlbDgxbWxHMjh3U0RmVmxscUdTOWNFbG0xdEFJQXJrNXViVzZ5all2STg4Y1FUK1g3T256Tm5qaG8yYktpTWpBejE2OWRQMGg5Qmo3Lzk3VzlsVzZ3TDMzenpqU1M1dkgrUnQ2dUkzVzZYeldhVDBXaDBlWS9DWnJQSmJyZTd2ZTRweTVZdGsrVDRiRGZmZkhPcDVuam5uWGUwZCs5ZVNaSy92ejhoRWdBQVVPVVFKQUdBYXNCaStXTnZhMi92aXZsWHU3c2ROd3A3c3FhNFkvNmZ2VHNQaTdwZS96LytuR0VaUUVRRkVVVnh3VFczTU5kU0tmV1FwOHpTTWswek82a25TOHZTYkRsV1pwdW5QSjVmZWN3eTlXaVdIbE5iTlVzejl5VlR5UzFUQTNGQlVWREVoVzFZWm41LzhHVVNtWUVaSEJieDliZ3Vyb2IzOG5uZmc0VHltWHZ1dTFhdFdyUnUzWm91WGJyUXBVc1hSbzRjaWNGZ29GT25UaVVQdUJqbnpwMWo4dVRKUmNaNXJkZHo5bDFIZS9ic3VhWjNLTTJhTll2R2pSczduQThPRG1iaHdvVjI1NlpNbWNMNjllc0JDQWdJNE5OUFA5WE5EaEVSRVpFeWxwZ0d2NXlFTTZrbDIyODBRTE1naUtpZDE4cEdSRVFxSHF2VjZsU3JtSHhtczduQTUvWXFuWmFWcEtRa0VoSVM4UFgxTFRMUllzYU1HYXhZc2NKdU5WT3oyY3dERHp5QTJXem1mLy83SDhIQndhVWR0bE9PSFR2R0w3LzhBdUJVMjJKN1ZxMWF4YkpseXdCbzE2NGRUenp4aE52aUV4RVJFU2tyU2lRUkVha0UwdExTYkk5OWZIektNUkwzYU5XcUZlKzk5NTdUNjR0THVyQTNmOGNkZC9EeXl5KzdITnUxY0ZSU05qMDluZVRrWkFCcTE2NWRaTVdWTTJmT2tKMmRqWWVIQjZHaG9YYlhlSHQ3bHlnK3M5bk1qaDA3OFBMeUlpSWlncDA3ZDdKKy9YcDY5ZXBWb3V2ZDhISnpJVEVSTGx3QXN4bks4U2FmVkFCR0k1aE1VTDA2aElSQUtWYVBFaEdSNjFkYWRsNENTZXo1a3UzM01FQ0xtbkJ6YmZBdjJUOEpSVVNrakhoN2V6djFScGI4ZXhvbFNiWnc1VTBxcnJ5cFp0T21UUUIwNmRMRllXVmNxOVhLdG0zYjhQUHpJeUlpb3REOHJsMjdNSnZOdEdqUndxWG41V3pMNVh5OWUvZDJPUGZERHo4VWV2UE0zTGx6YmUyVVc3ZHU3ZEpaQUR0MzdtVDY5T2xBWGdYWlYxOTlWVy9RRVJFUmtldVNFa2xFUkNxQlM1Y3VBWGt0Uy96OGJyeWExWTRTTlBKYjZ0aWJyMW16WnFuR1pNKzhlZk1LamVYbTVqSmh3Z1NTazVQcDBLRURVNlpNY1ZqTzllREJneno3N0xOQTNvMlRBUU1HdURXKzFhdFhrNWFXeG0yMzNVYi8vdjNadVhNbjgrZlBwMXUzYm1waDQ2cExsK0Q0Y2NqS0t1OUlwS0t3V0NBakkrOGpPUmthTklDQWdQS09Ta1JFS29oY0MreExndDJuSWFjRXVhZWVSbWdaREcxRHdNLzlYU0JGUk9RNlpqUWFpMHpVT0h2MnJNdlZUWDc2NlNjQTdyNzdib2RyZnYzMVY1S1RrN25wcHB2c1ZzL05UMXdwS3RIREhsZGpMV3A5ZnNKSXZ1am9hRnMxa3BKWXYzNDlVNmRPSlNjbmg5cTFhek4xNmxTcVZxMWE0dXVKaUlpSWxDY2xrb2lJVkFLblQ1OEc4cElqS2xKUDJiTGlLRUhqcjMvOXE4UDVpbUxPbkRuODl0dHYrUG41TVdIQ0JJZC9mb21KaVV5ZVBCbUx4VUtYTGwzY25rU1NscGJHWjU5OUJrRGZ2bjJKaUlpZ1RaczI3TisvbjltelovUDAwMCs3OWJ4SzdkSWxpSWtwN3lpa0lzdkt5dnNlYWRZTWRGTlJST1NHZCt3Q2JEOEpsOHpGcjcyYWh3RmExY3ByWWVPak96d2lJbUpIWUdDZ3cvYTJBSU1IRCtiY3VYTk9YKy9Ja1NNY09YS0V1blhyMnEwMGt1K0xMNzRBOHQ0VU0zdjJiRWFOR21XYlMwaElZTnUyYlFDc1hidVduajE3T3YzR3FQbno1MU92WGoybjQzVldibTR1SDMzMFVZbjNmL3Z0dDh5Y09ST3IxVXB3Y0RCVHAwNGxLQ2pJalJHS2lJaUlsQzNWVkJNUnFRU09IRGtDVUNxL1NFdnBpWXVMWS9YcTFVQmVlNXZodzRmejl0dHZzMjdkdWdMdGl1TGk0aGczYmh6bno1K25XYk5tdlBEQ0MyNlBaZnIwNlZ5NGNJR1dMVnZTb1VNSEFFYVBIbzJIaHdmTGx5KzN4U25GeU0zTnEwUWk0b3hqeC9LK1owUkU1SVowSVJPK2o0RWZqN2llUkdJZ3I0WE5RNjJoU3owbGtZaUlYTS9pNHVKNDhjVVhiUzF2SzdyUFAvOGNnSlNVRklZUEgxN2dJOStCQXdmWXRXc1hqUnMzcGxtelpuenh4UmNzWGJyVU5yOWd3UUtzVml0MTZ0VGh0OTkrNC9ubm4rZnk1Y3RPblY5YWJXS1dMbDNLOFJMK1ByOWd3UUkrK09BRHJGWXJEUm8wWVByMDZkU3BVOGZORVlxSWlJaVVMZDFxRUJHcEJMWnMyUUpBeTVZdHl6a1NjVVY0ZURqTGxpMWo3OTY5Yk5teWhXM2J0ckZod3dZMmJOaUFwNmNuYmR1MkpUdzhuT1hMbDVPVmxVWG56cDE1NVpWWDhQSHhjV3NjaXhjdlp2MzY5WGg0ZURCbXpCamJlSk1tVFJnNmRDZ0xGaXpndmZmZXc5UFRrMTY5ZXJuMTdFb25NYkZnT3h1REFVSkRJU2dJdkZSbis0T1U3UUFBSUFCSlJFRlUvb2FXblozWDBpWWhBZkxMSjJkbDVYM1BoSWFXYjJ3aUlsS21jaTJ3K3d6c09RTVdhL0hycjlhd09uU3FDOVhkKzA5Q0VSRXBCYzVVRTUwK2ZUcS8vLzQ3bjM3NktlUEdqU3VEcUVydTVNbVRiTnk0RWNoN1EweDZlbnFoTlJhTGhSa3paZ0F3Wk1nUW1qZHZ6aE5QUE1IY3VYT3BXN2N1L3Y3K3JGdTNqcUNnSUdiTm1zWDA2ZE5adDI0ZHp6Ly9QTk9tVGNQZjM3L1FOYTlzUWVQaDRlSDI1eFVYRjhlbm4zNEtRSzlldlZpN2RxMUwrL01ydnJScTFZbzMzM3hUN1d4RVJFU2tVbEFpaVlqSWRTNG1Kc1pXa2FSYnQyNWxkbTVHUmthWm5WV1plWHA2MHI1OWU5cTNiOC9Zc1dNNWNPQUFtemR2WnVYS2xmejY2Ni84K3V1dnRuVnQyclFoS1NtSit2WHJ1KzM4WmN1VzJWci9EQnMyakdiTm1oV1lmL2poaDRtTmpXWHIxcTI4Kys2N3hNZkhNMnpZc0ZKN0I5QjE3OEtGZ3ArSGhrTHQydVVUaTFRc1hsNS9maStjT3ZYbitJVUxTaVFSRWJtQm5MNE1tMDdBeFV6WDk5YXBDcDNyUXEwcTdvOUxSRVJLUi9YcTFRdTFzRTFKU1NudythT1BQc3FMTDc3STZ0V3JHVGh3SUhYcjFuVnJET2ZQbjJmbzBLRkZ6anZyNDQ4L3RpVjFyRm16eGpZK2RPaFFFaE1UZ2J6cUhFZU9IS0ZCZ3daMDc5NGRnOEhBTTg4OHczdnZ2WWZSYUdUcTFLa0FqQmd4QWo4L1AxNTQ0UVV5TWpMNCtlZWZtVGh4SXUrKyt5Nit2cjRGenMzSnliRTlkbmNpU1U1T0R1Kzg4dzQ1T1RrMGFkS0VoeDU2eUtsRWtxdS9idmZjY3c5anhvekIwMU12dVlpSWlFamxvSC9WaUloY3g2eFdLM1BtekFIZ3BwdHVvbkhqeG1WMjlyMzMzdXZ5bnFpb0tLZldXYTFXekdZekpwUEpsaVJqTXBsS2ZGMUg4NDgvL2pnUFB2aGdpZU4wZHAwenNyS3lPSGp3SUR0MzdtVHIxcTJZelhuMXpVTkRRMGxKU1NFakk0TzVjK2N5ZCs1Y1FrSkM2Tnk1TTUwN2R5WWlJZ0p2YjIrWHo4dk96dWJERHova3UrKytBNkJuejU0TUdUS2swRHFEd2NETEw3L01wRW1UMkxWckY0c1dMU0k2T3BxeFk4ZlN0R25UYTN2U2xaSDVxcnIwNm9jc1Z3c0tLcGhJY3ZYM2pJaUlWRXBadWJEOUpCdzY1L3JlYWo1d2F6Mm9YODM5Y1ltSVNPbWFPM2N1MWFvVi9BRis5YjJFVzI2NWhUWnQyckIvLzM0V0xGakF4SWtUM1JxRHhXS3hKWGxjaTYxYnQ3SjkrL1lpMThUSHgvUDU1NS9ia2tmeWsyanV1T01PbWpWcnhycDE2MGhLU3FKTGx5NjJyNE9IaHdjdnYvd3lMNzc0SXBtWm1lVGFhZitabloxdGUrenVSSTJMRnk4U0h4K1B0N2MzenovL2ZMR0pLbWF6bVVXTEZyRnMyVExiMlBQUFA4K2RkOTdwMXJoRVJFUkV5cHNTU1VSRXJtTXJWcXhnOSs3ZFFONDdPY3BTU0VpSTNmR2liazZFaFlYWkhZK1BqeS93ZVhwNk92MzY5U3N3MXFCQkE1ZXZXNXlBZ0lBUzdic1dtWm1abkQxN2xxU2tKRTZkT3NYUm8wZUppNHNqSmliR2RtUEVZREFRRVJIQmdBRUQ2TlNwRTFsWldlemN1Wk5ObXpheGZmdDJFaE1UV2I1OE9jdVhMOGRrTXRHdVhUdTZkT2xDWkdTa1UrVlRZMkppbURadEduRnhjUUJFUmtieXdnc3ZPRnp2NWVYRm0yKyt5ZlRwMDFtMWFoV0hEaDFpekpneFJFWkc4dEpMTCtuZE5sZXlXQXArcm5ZMmNyV3J2eWV1L3A0UkVaRktKeTRGdHNWRGVuYnhhNi9rNVFIdDYwRHJXbUEwRkw5ZVJFU3VYNDg4OGdndnZQQUNHelpzWU1pUUlUUnMyTkJ0MTY1WnN5YUxGeTkyT0Q5NDhHRE9uU3MrMDNIUG5qMFlqVWE4dmIzSnpMUmZXaXNzTEl4Ly9ldGZSRWRIMDZaTm13SnpvYUdoREIwNmxLWk5teGFxaG1veW1Yajk5ZGV4V3ExMlc5dGN2bnpaOXRqZUc0S0s4L1hYWDl1OUxrQlFVQkNSa1pHMGFkT0c4UER3UXZlbzhsbXRWalp2M3N6czJiTUwzZnRTRW9tSWlJaFVSbnJsUjBUa090YTJiVnRNSmhPOWUvZm01cHR2THRPejgvdS9YcTJvS2gzNUxWU0syMU9sU2hXcVY2L09oZjlyRXhJU0VzSVRUenpoOG5WZEVSWVdWcUFzNjdXS2o0OW4rUERoQmNiTVpqTkRoZ3dwY0FNa243ZTNOeEVSRVhUdDJwWHUzYnNUZEVVbEM1UEpSTGR1M2VqV3Jac3RxV1RqeG8xczM3NmRqSXdNdG0vZnpyNTkrNXh1YmJSOCtYSmJFc25BZ1FNWk9YSmtvVks3Vi9QMDlPUzU1NTZqYmR1MnpKdzVrN1MwTk1MRHc1VkVJaUlpSXVKQWVqWnNPUUhITGhTLzltck5hMEtuVVBCVlRxcUl5QTJoWGJ0Mk5HL2VuTU9IRC9PLy8vM1A3VlZKM0dIbzBLRjRlSGl3WmNzV2g0a2trSGV2cW0zYnRuYm44dS8vMkx2L2NuWGxsaXRkdW5USnhXaGRNMnJVS0FJREErM09XYTFXdG16WndzS0ZDMjMzVWt3bUV6MTc5dVNISDM0bzFiaEVSRVJFeXBOZS9SRVJ1WTQxYk5pUXQ5NTZpOWF0VzVmSmVVYWpzZGliR2ZibVM3Sm4vdno1NU9ibVlqS1o4UEh4c2J2dnFhZWVLdks2NWFsT25UcUZFbHhNSmhQMzNYY2ZYMzMxRldGaFlZU0ZoUkVlSGs3TGxpMXAzcnk1VTBrWjN0N2VkTzNhbGE1ZHUySTJtOW14WXdjYk4yNmtWYXRXUmQ1MGFkYXNHVmxaV1FDTUh6OGVnOEhBcmJmZXlxMjMzdXJTODRxS2lxSkRodzZzV3JXS2h4NTZ5S1c5SWlJaUlqZUtveW13K1FSazVyaTJyMVlWNkJvR3dWVktKeTRSZDBoTFMyUGx5cFhjZGRkZFRsVkV2Tkt4WThjQXFGZXZYckcvLzZ4ZnZ4NkF6cDA3NCtmbjUzS2NIMy84TVpjdVhhSnYzNzYwYU5HaXdOemN1WE9Cdk1vR1JmMGVWUkdrcEtRd2UvWnNldlRvUWFkT25leXVXYjkrUFdmT25LRm56NTZFaElTUWtaSEJWMTk5eFlBQkE0cHNFeXNWeTZCQmcvajU1NThaTkdoUWVZZGlWN1ZxMVJnMWFoUmJ0bXdwODdOUC9WOTcwUHIxNi9QZi8vN1hxVDNuejU5MyttdnBLSWtFNEQvLytZK3RMYkRCWUtCbno1Nk1HREdDek14TUpaS0lpSWhJcGFaRUVoR1I2MXhFUkVTWm5XVXdHT2pSbzBlUmErek5sMlNQbzVLalY3cnZ2dnVLWFZOZVBEMDk3YmJjZWVTUlIzajAwVWZkY29iSlpLSjc5KzUwNzk2OTJMWHZ2LysrN2JIQllHRDgrUEVsUHJkR2pSb01Iank0eFB0RlJFUkVLcXVzWE5oNkFtTE91N2JQeHhPNjFJT21RYUF1TmxMUnpabzFpMVdyVm5IeTVFbVhmNi80KzkvL0R1UlZsU3l1UmVtVUtWTnNhMTFOSkRHYnpYei8vZmVrcDZmYnJkeTRaTWtTQUhyMzdsMmlSSktubm5xSzlQUjBsL2ZaNCtmbnh3Y2ZmT0J3ZnVYS2xmejAwMCtjUG4zYWJpS0oxV3BsL3Z6NW5ENTltckN3TUVKQ1FwZzVjeWFyVjY4bUlTR0I1NTkvM2kxeFN1bHo5dmY3OGxSY05WTW91bEt0TTJ0ZWZmVlZJaU1qQzR3ZFBYb1V3SzB0ZjV3MVpNZ1FObXpZd0MyMzNNSWpqenhpaThGUkM1eXJ4Y1hGOGZYWFh4TVpHVW5IamgxTE1WSVJFUkVSOTFJaWlZaUlTQmt5R28zbEhZS0lpSWlJbElLVGwyRGpNVWpMZG0xZnM2QzhKQklmM2FHUjY4U3dZY05ZdDI0ZHExYXRvbCsvZm9TSGg1ZDNTSVZzMjdhTjlQUjBBZ01ESFZieHVCWW5UNTRrTFMzTkxkZXFVc1Z4Q2FMYzNGeGJKUVJIRlNHM2I5OXVTeUxwMnJVckFJODk5aGpidG0zanh4OS9wSFBuem9WZWxKY2J5N2x6NTV4SzduQ1hHalZxT0p4TFNVa3BkbzIzdDNlaHNlam9hQUFhTldwMGpkRzVMamc0bUVXTEZwV29NaEpBVWxJU3ExYXRZdFdxVlc1dHFTd2lJaUpTMm5TYlFrUkVSRVJFUkVTa2hISXM4TXRKT0hEV3RYMEJKdWhlSCtvR2xFNWNJa1Z4NWtYbHI3LysybTZseU9EZ1lQcjA2Y1BCZ3dmSnlYR3hmMU1aeVc4M0VSVVZoWWVIaDh2N1kySmkyTGR2SC9mZmYzK1JGUmlLZWxFNEtpcUtLbFdxOE0wMzN4UzVwaWhidG13aE9UbVo4UEJ3T25mdWJIZk40c1dMZ2J4RWsveFlnNEtDR0RObURPKzg4dzZ6WnMzaXR0dHVjNnFWcXJqZjBLRkR5enNFakVZandjSEJaWGJlMHFWTEhjN2xmODhYdGVacXg0OGY1L0Rod3dCMDZkTGwyb0lyb1pJbWtjQ2Z5VFBYY2cwUkVSR1I4cURmSUVSRVJFUkVSRVJFU3VCOEJ2d1VCeGN5bmQ5ak1NRE5JWEJMSGZCVXNUb3BKeUVoSWJiSGFXbHBwS2FtNHVQalU2RE55Lzc5KzVrMGFWS1IxeGt6Wm96ZDhTVkxsaEFZR09pZVlGMFVFeFBEN3QyNzhmRHc0TjU3NzNWNS83bHo1M2oxMVZkSlRrN202TkdqVEpnd29SU2lkTTYzMzM0THdNTVBQMnczb2VXWFgzN2g0TUdEaElhRzhwZS8vS1hBWEs5ZXZUaDgrREIzM1hXWGtraktVV2FtQzM5QmxKTEF3RUFXTGx4WTNtR1UyS0pGaXdBSUN3dWpTWk1tNVJ5TjYwNmRPZ1ZBblRwMXlqa1NFUkVSRWRmb3R3Z1JFUkVSRVJFUkVSY2RPZ2RiNHlIWDR2eWVZRCtJYkFoQnZxVVdsb2hUcm54UmVlclVxYXhaczRhSEgzNjRRUHVVUTRjT0VSWVdWcUxybDZRS2lMc3NXYklFZ083ZHUxT3JWaTJYOXByTlppWk5ta1J5Y2pMZTN0NGxTa1J4bDcxNzk3Si8vMzdDdzhQcDNyMDdBQjk4OEFFbWs0bUJBd2NTRUJEQUo1OThBa0JDUWdLOWUvZTJlNTJ2di82NjBOaWdRWU1ZT1hKa3FjVXVmL3JpaXk4S0pHaUJjeFdCOHFXbXB0b2VlM2w1dVh6K2JiZmRWdWg4WjEyK2ZMbkkrYkpvbDdObnp4NDJiTmdBd0QzMzNGUHE1N25peWdTdGpJd01mSDN0LytYK3h4OS9BRkMvZnYweWlVdEVSRVRFWFpSSUlpSWlJaUlpSWlMaXBPeGMySHdDWXM4N3Y4ZGdnUFoxSUtJMkdCMTN5UkFwYzFhcmxlam9hQUM2ZGV0V1lLNUZpeGJNbXpjUGdDKy8vSks0dURnR0R4NU12WHIxQ3F3N2R1d1l5NVl0SXlJaW9reGVXQzdLeVpNbjJieDVNd0QzM1hlZlMzdXRWaXRUcDA0bEppWUdnUEhqeDlPc1dUTzN4K2lzdVhQbkF2RFlZNDloTUJoSVNrcGk1Y3FWZUhoNDBLOWZQMWF1WEVsc2JDd0dnNkhRbndsQWZIeTh3N25xMWF1WGV2eml1Z01IRHVEdjcwL1ZxbFh4OWZVbE96dmJsdlJsTXBsS2xCRHkrdXV2RjdzbU5UVVZvOUdJdDdjM1JxTVJnOEZBY25LeTdYdlEwZmZMbFlsbUNRa0o1T2JtdWh4ZlVWSlNVbmozM1hleFdxMkVob2FXYTJLWFBjSEJ3UmlOUml3V0M0c1dMV0xJa0NFRjJ0ZVl6V1kyYnR6SW5qMTdBR2pidG0xNWhTb2lJaUpTSWtva0VSRVJFUkVSRVJGeHdybjB2RlkybDh6Tzc2bnVBejBhNVZVakVhbG9ZbUppT0gvK1BPSGg0WFlURGdCeWNuTDQ3TFBQTUJnTWpCczNydEQ4dW5YcitQSEhIK25VcVZOcGgxdXNqei8rR0lzbHIweVFLNjExTEJZTDc3Ly9QcHMyYlFKZ3hJZ1I5T3JWcTloOXhTWE9wS1dsbFNpNVp0T21UUnc2ZEloV3JWclJwVXNYQUpZdVhVcE9UZzRQUC93d0pwUEpsdVRqNStkbmUzeDFiSTdtcFBTRmhvWUM5cXZ6REJnd0FBQWZINThDNHpObnpyUWxNbDJ0VzdkdWR0c2J1Y05iYjcxbFN5aXp4OUgzOEpYZlcwT0hEaVV4TWRGdE1WbXRWbDU3N1RYT25Uc0h3Sk5QUGxuaFdqUjVlbnJTbzBjUDFxNWR5NUlsUzJ6VmtPd0pDZ29pTWpLeURLTVRFUkVSdVhZVjYxOWZJaUlpSWlJaUlpSVYwTzluWVZzOFdLek83MmxUQ3pyV0JVOWo2Y1VsY2kxV3JWb0Z3QU1QUE9Cd3pjNmRPMGxMUzZObno1NkZYc2kxV3ExczNyd1pQejgvVzhLRE00WVBIKzZXdFpNblQ2WnIxNjRBUkVkSHMzMzdkcWV2bXk4N081c3BVNmF3WmNzV0FBWVBIbHlneFU5UmltcjlVMVJGa0N2WFhDMDNONWQ1OCtaaE1CaDQ0b2tuQUVoT1R1YUhIMzRnT0RpWUJ4OThrSC85NjEvRnRoMlI4clZnd1FLSGM2TkdqYkk3M3FSSkUySmpZN0ZhLy95THhzL1BqODZkT3pONjlHaTN4NWl2ZWZQbWhSSkpEQVlEZGVyVTRjNDc3eXowLzBPN2R1MUlTVWtwTUhiLy9mY1hhTU56clF3R0EzMzc5dVhnd1lNTUdUTEVwWjh2WlduczJMRUVCQVN3YmRzMmtwS1NDdnpaQVZTclZvM1dyVnN6WXNRSUFnSUN5aWxLRVJFUmtaSlJJb21JaUlpSWlJaUlpQU01bHJ4V05qSEp6dS94OTRZN0drSm8xVklMUytTYW1jMW0xcTFiUjYxYXRlalpzNmZEZFY5KytTVUFHelpzb0ZPblRnVXFkVVJIUjNQeTVFbTh2YjNadjM4L0hUcDBjT3JzYXRXcVlUUmVlNGFWdDdjM2tGYzE1YU9QUG5KNWYzcDZPaE1uVHJTMW5oZzhlTEJMU1M1RlZmdHdwaUtJdlVvUGx5NWRJakV4RWF2VnlqUFBQR09yc0FMd3hCTlBzSG56WmpadTNPaDBqSEw5R0Q5K1BPUEhqeWMzTjVlY25CeXNWbXVocWlYMmVIbDUwYjE3OXhLZis5aGpqL0hZWTQrUm01dHIrMzd6OVBSMFdBSGx1ZWVlS3pSMi8vMzNPM1hXa0NGRG5JNHIvLytoMjI2N3plazlWL0wxOWVXUlJ4NEIvdnhaNFF3dkw2OGlrOFN1NU9mbngralJvMHMxMFVkRVJFU2t2Q2lSUkVTa3ZQM3hCK2lkUkNMdTRla0p2cjRRR0FoQlFlVWRqWWlJaUZ6blVyUGd4eU41TFcyY0ZWNERJaHVBZCtGdUJpSVZ5amZmZkVOYVdocFdxNVhISDMrOHdGeCs4c052di8zRzNyMTc2ZHExSzRjT0hlTGRkOS9GYURUU28wY1BBQll2WG96UmFDUWdJSUJKa3lZeGFkSWtweW9IdlAvKyswVlc2bkRWSjU5OHd2SGp4NmxSbzBhaFNnbEZlZU9OTjBoS1NzSmdNUERrazAvU3YzOS90OFZVVWpWcTFPQzk5OTdqMEtGRHBLYW1jdnIwYVg3ODhVZHV1ZVVXSWlNaitlQ0REd0RvMWFzWGE5ZXVKVDA5M1dIeWk2TzVNV1BHMEw1OSsxSjlIbEp5SGg0ZWRsdmlPR0l5bVpnMGFWS1puMXNTanozMm1FdnI4eXNPbFlTdnJ5L0RoZzF6ZVYvdDJyWFZFa3BFUkVRRUpaS0lpSWhJWlpLVGs1ZVlkZmt5SkNaQ0tkOEVFeEVSa2NvcjRUTDhGQWVaT2M2dDl6RENiV0Z3VTgzU2pVdkVIZExUMDFteVpJbnRjWHA2NFd3cGk4WENqQmt6OFBUMDVNa25ueVFsSllYeDQ4Y3pkZXBVcWxhdFNucDZPdnYyN2VNdmYva0xEejc0SU04Kyt5eXZ2LzQ2a3lkUHBuUG56b1d1ZDJYTEIzZFVJOGwzNE1BQmxpNWRDc0RUVHovTkcyKzg0ZlRlcEtRa2ZIMTltVEJoQXBHUmtXNkw2VnExYU5HQ0ZpMWFBUERTU3kvaDZlbkpVMDg5QmNEamp6OU9XbG9hNDhhTlkrM2F0Vml0VnJzdGNnQ0hjMmxwYWFVWHZJaUlpSWlJVkFwS0pCRVJFWkhLS1RNVEhKVGlGUkVSRVNuS2Iwbnc4MG00NG5YdklsWDNnYitFUTZCdjZjWWw0aTZmZlBJSmwvK3ZNdWFhTld0czQ4T0hEN2NsSG56MjJXZkV4Y1hSdDI5ZlFrSkNDQWtKWWRTb1VjeWZQNStjbkJ4bXpweUpoNGNIUTRjT3BXN2R1a3ljT0pGSmt5Ynh4aHR2OFBiYmJ4TVJFVkhnekp5Y1A3T3kzRm4xWU9iTW1WaXRWaUlqSTR0dDcyRTJtNWsvZjc3dDg3Q3dNRjU3N1RVYU5HaFFvck9MYTROVFZMVVFaNnhmdjU3bzZHaUdEaDFxYTdYaDdlM05peSsrYUZ0VHBVb1Z2dm5tbTBKN282S2lITTZKaUlpSWlJZ1VSNGtrSWlMbHJWbXo4bzVBcFBJd215RXREUklTOGg0NysrcVBpSWlJQ0pCamdjMG5JQ2JaK1QzTmdxQnJmZkJ5WDRFRmtWSzFiOSsrWXBNTGpoMDd4cUpGaXdnS0NpcVFDSEhmZmZmUnNXTkgxcXhady9uejV4azBhQkIxNjlZRm9FdVhMano4OE1OOCtlV1hkcStabloxdGUrek9SSklPSFRwdzhlSkZ4bzBiVitTNkF3Y09NRzNhTkU2ZVBHa2JtelJwVW9tVFNBQ0hsVUR5RlZVdHBEZ3BLU25NbkRtVHNMQXdoZ3daVXFKcmlJaUlpSWlJbEpRU1NVUkVSS1R5TUpueVBxcFhoOE9Id1U2SmJoRVJFUkY3TW5KZ2RTd2tPZG54d2RNSTNlcm5KWktJWEU5KytlVVhBUHo4L095MnRBRm8yTEFoenozM0hEVnExTURmMzcvQVhHaG9LSTgrK2loTm1qU2hRNGNPQmVhR0RSdkdIWGZjWVRjNTQ4cDJLbzgvL2pnR0Y2c0hPa3BRNmR1M0w1MDdkeTRVWjc2elo4L3l5U2Vmc0diTkdxeFdLelZxMUNBbEpRVzQ5b1NXSzZ1NVhDa2xKWVVqUjQ0VSt2cGNMU29xeXU2NHhXSmh5cFFwWExwMGlUZmZmQk12THkreXM3TkpTa3JpM0xsejNIenp6ZGNVdDRpSWlJaUlTSEdVU0NJaUlpS1ZqOUVJOWV2RG9VTi9qcWs2aVlpSWlEaHdJUk4raUlYTFp1ZldCNWpnenNacVpTUFhwOEdEQjVPVmxVVjBkTFREUkJLQTNyMTdPNXlMaW9vaUlDQ2dVSEtId1dCd1dPSGo0c1dMdHNmNWJYWGNJVGc0bU9EZ1lMdHpTNWN1WmNHQ0JXUmxaUUh3MTcvK2xWR2pSdEcvZi85ck9uUFpzbVZZSGZ4K2tabVp5YlBQUGt0eWNqTC8rYzkvQ0E4UGQzaWRsU3RYMmsyb21URmpCbnYyN01IZjM1OVpzMmFSbUpqSStmUG5zVnF0QkFjSDg3Ly8vZSthNGhjUkVSRVJFU21PRWtsRVJFU2tjcXBTcGVEblYvUmtGeEVSRWNtWGNCbCtQQUpadWM2dHJ4Y0F2Y0xCNUw3T0hDSmx5dC9mbjlHalJ6Tml4SWd5UFRjaElRR0FCZzBhTUhmdVhLZjJ4TWZIRjJpdDQ2clEwRkN5c3JLNDZhYWJHRFZxRksxYXRYSjY3OUdqUnpsLy9qd1JFUkVGS3BjY1BYcVVtalZyVXJWcVZkdlkzcjE3TVJnTXRHM2JGaDhmSDlxM2I4K0tGU3VZTkdrU3MyYk5jbGd0SlRvNm1vNGRPeFlhejArNlNVMU41ZmZmZndmeS90eHExNjVOUkVSRWdiWHA2ZWtPdjBhTzVzYU1HVVA3OXUyTCtRcUlpSWlJaU1pTlRJa2tJaUlpVW5sNWVFRHUvNzBxcEVRU0VSRVJ1Y29meWJEcE9GaWNMRndXVVJzNmhvS0xIVGxFS2h4bjJzbzRhcnVTNzlLbFN3N1hkT2pRZ1gvKzg1OEZ4bzRjT1FKQW8wYU5uSXp5Mm5YcjFvMS8vL3ZmdEczYjF1Vzl2LzMybTYyaXlNY2ZmMndiZitlZGR6aHg0Z1N2di80Nm5UcDFBbURDaEFrWWpVWldyMTROd0pOUFBzbWhRNGVJaVlsaDJyUnBUSjQ4dWREMXYvamlDejcrK0dONjlPakJQLzd4andKL0pyZmZmanQxNnRTaFFZTUdoSVdGRVJvYVNyVnExZXpHYWJWYWlZK1BkMm51eWpaRElpSWlJaUlpOWlpUlJFUkVSQ3F2SzIrUXE3Vk5rZmI5ZHBDNFl5Zkl6YldVZHlodTUrTmpvbTJyRm9UVkN5M3ZVRVJFcEFMWmxRQy9ublp1cmFjUjdtZ0k0VFZLTlNTUkNpVXNMTXpoWEh4OFBFYWprYnAxNjlxZHQ5ZHFadGV1WFFBMGJ0ellQUUU2cVNSSkpQQm5WWkFycTRtY09IR0N1TGc0VENaVGtkVk52THk4ZU9tbGwzamlpU2ZZdW5VcksxZXVwRStmUGdEczM3K2ZaczJhMGJWclZ4WXRXc1Q2OWV1cFhidDJnY29odDk5K083ZmZmcnRUY1ZhcFVvVnZ2dm1tMEhoVVZKVERPUkVSRVJFUmtlSW9rVVJFUkVUa0JtYXhXbm41OWFsczNyYWp2RU1wVlVhamthZWYrQnNQOXV0VDNxR0lpRWc1czFwaDh3azRkTTY1OVZWTjBMc3hCUHFXYmx3aUZjMjhlZk1jemtWRlJlSHY3MS9rbWlzZE8zYU1QLzc0QTRDdVhidTZKYjdTZHZMa1NRQnExNjV0RzF1N2RpMlE5eHlxWE4xSzh5cjE2OWRuMkxCaFJFZEhjK3V0dDlyR1o4eVl3Wmt6WjVnK2ZUb3Z2L3d5RXlkT1pQSGl4VFJxMUlnZVBYcVV3ak9wbkw3N283d2pFQ2tiajZzTGxZaUlpSlFUSlpLSWlJaUkzTUJXLzdTeDBpZVJBRmdzRm1iT1hzRHQzYnBRcTJaUWVZY2pJaUxseEdLRkRjY2c5cnh6NjBQODg1SklmSFQzUk9TYUxGaXdBSUNtVFpzV1dlbWtyQmdNQnF4V0s5bloyUTdYeE1YRkFYa0pJUUE1T1RuODhNTVBBTngxMTExT25UTnc0RUFHRFJwa2ExdGp0Vm81YytZTUdSa1pCQVVGMGFoUkl4NTk5RkUrK2VRVC92M3ZmMU92WGoyYU5tMWE2RG9aR1JuRXhNUnc4T0JCRGg4K2pMKy9QK1BIajNmcE9ZdUlpSWlJaUxoQ3QwSkVSRVJFYm1EN2ZqdFkzaUdVbVp5Y1hBNGVpcUZXTnlXU2lJamNpSEl0c1BZb0hMdmczUHJHTmZMYTJYZ1lTelVza1hJWEZSVlZxdGYvK2VlZjJiSmxDd0FEQmd3bzFiT2NWYXRXTFJJVEUvbisrKzk1OHNrbjhmRHdLREMvZHUxYWpoNDlDa0RMbGkwQldMZHVIU2twS1lTSGh4TVJFVkZnL1pXSktWNWVYclp4bzdIZ0Q1RGp4NCtUa1pGQmFHZ29BUUVCQUF3Wk1vUzllL2V5ZS9kdXRtL2ZUcE1tVGRpelp3K3hzYkcyai9qNGVLeFh0T3FNakl4MDN4ZERSRVJFUkVURURpV1NpSWlJaU56QXpPYXM4ZzZoVEdYZVlNOVhSRVR5NUZqZ3h5Tnc4cEp6Njl2VmhnNTF3VkM2WVlsVUNGZFdDRGw5K2pRNU9UbHV1M1pDUWdMVHBrMERvRVdMRmhXbWRjc2RkOXpCa2lWTCtQYmJiMW01Y2lWK2ZuNjJPYlBaak5sc0JxQkpreWEwYnQwYWdQMzc5d1B3d0FNUEZMcGVjSEF3U1VsSkxGKytuUHZ1dXc5UHo4SzNYRk5TVXBnelp3NEFYYnAwc1kwYkRBWmVldWtsZHUvZVRhOWV2YkJhcmJ6OTl0dGN2SGpSdHNiYjI1dW1UWnZTcWxVcldyWnNhWXNKSUMwdHpXRXlrS081aGcwYjJtSzVudlJ0VnQ0UmlJaUlpSWpjT0pSSUlpSWlJaUlpSWlLVlZsWXVySXFGTTZuRnJ6VWFvSHQ5YUY2ejlPTVNxU2ptelp0bmV6eDgrSERpNCtQZGR1MjVjK2R5NmRJbFRDWVR6ejc3ckszRlMza2JObXdZUnFPUjlldlhrNVNVeEtWTGYyYVpHUXdHQWdNRGFkKytQU05IanJURi9OeHp6OUduVHgrYU5HbFM2SG85ZXZSZ3laSWx6Sm8xaTFtelpoVjV0cisvUC8zNjlTc3dGaGdZU0s5ZXZXem4zM0hISFZ5K2ZKbWJicnFKbTI2NmljYU5HOXROVHNsZlg2OWVQWmVlZiszYXRWMWFMeUlpSWlJaU54NGxrb2lJaUloSUlSMXZ1Wm1HRFZ5N0lWMlI3TmkxaCtQeHA4bzdEQkVSS1dlWk9mQjlESnhMTDM2dHR3ZEVOWWE2VlVzL0xwR0tvSDc5K2dYYXNBRE1uajBiaThYaXRqT2VlZVlaWW1OakdURmlCSTBiTjNiYmRZc1NIaDRPVU9pNVhjbmIyNXZodzRjemZQaHdsNjdkb2tVTHUrTi8rOXZmOFBIeElUbzZ1a0Fsa1N1WlRDWWFOR2pBUXc4OVJKMDZkWW84NTZtbm5uSTZKajgvdndMSlFDSWlJaUlpSXU2Z1JCSVJFUkVSS1NTcVozZnV2ck5pbEI0dmlUZmVtYTVFRWhHUkcxeDZOcXlNZ1pTTTR0ZjZlTUxkVGFHbVgvRnJSU3FMeVpNbkZ4cHpWUFhpYWdzV0xNQm9OQmE3cmxxMWFuejQ0WWY0Ky91N0doNEFkZXJVWWNHQ0JTN3QrZmpqajB0MDFyWHc5UFJrNk5DaERCMDZ0RXpQN2QrL1B5YVRxVXpQRkJFUkVSR1JHNE1TU1VSRVJFUkVSRVNrVWtuTmd1LytnRXZtNHRmNmVVR2ZwbEREdC9UakVxa3NRa05EblY1YjBpUVN5RXZRY09Xc0c4M28wYVBMT3dRUkVSRVJFYW1rbEVnaUlpSWlJaUlpSXBYR1JUT3MvQ012bWFRNC90NXdUek1JMEJ2NlJVUkVSRVJFUkVSc2xFZ2lJaUlpSWlJaUlwWEMrWXk4ZGpZWjJjV3ZyV2FDUHMzeWtrbEVSRVJFUkVSRVJPUlBTaVFSRVJFUkVSRVJrZXZldWZTOEpCSnpUdkZyQTMzaDdxWjViVzFFUkVSRVJFUkVSS1FnSlpLSWlJaUlWRUptY3haeHgwNlFtV2t1Y3QzNUN4ZnNqaCtQUDhYdXZRZEtJN1FTTXhpZ2RrZ3Rhb2NFbDNjb0lpSlN3VnpNaE8rZFRDSUo5b083bW9LUDdvaUlpSWlJaUlpSWlOaWwyeVlpSWlJaWxjeTJYM2J4MXRRWlhMcWNXdUpyTEZyeU5ZdVdmTzNHcU55bmE1Y092UDd5ZUh4TXB2SU9SVVJFS29DMHJMeEtKSmxPSkpIVTlvZS9OZ0Z2ajlLUFMwUkVSRVJFUkVUa2VtVXM3d0JFUkVSRXhIMHVYcnJNNi85OC81cVNTQ3E2cmR0MzhjbWlaZVVkaG9pSVZBQ1pPWGxKSktsWnhhK3RGNURYemtaSkpDSWlJaUlpSWlJaVJWTWlpWWlJaUVnbDh0dnZoMGxMenlqdk1FcmRqbDE3eXpzRUVSRXBaOW01c0NvV0xtUVd2N1poZGVqZEJEeDFGMFJFUkVSRVJFUkVwRmhxYlNNaUlpSlNpYVNtcFpkM0NHVWlMZjNHZUo0aUltSmZyaFYraklPa3RPTFhOZ21FT3hxQzBWRHFZWW1JaUlpSWlJaUlWQXBLSkJFUkVSRVJFUkdSNjRiVkN1dVB3cWxMeGE5dEVnZzlHb0pCU1NRaUlpSWlJaUlpSWs1VElvbUlpSWpJRFNBd3NEcU5Hb1NWZHhndXl6Sm5zZi8zdytVZGhvaUlWQ0NiVDBCY1N2SHJ3cXJsVlNKUkVvbUlpSWdWVVZGWkFBQWdBRWxFUVZTSWlJaUlpR3VVU0NJaUlpSnlBK2dRMFpaSkx6MVQzbUc0N0dUQ0dSNzYyNWp5RGtORVJDcUlIYWZnMExuaTE0WDRRMVM0MnRtSWlJaUlpSWlJaUpTRXNid0RFQkVSRVJFUkVSRXB6cjVFMkhPbStIV0J2dkRYSnVDcE94NGlJaUlpSWlJaUlpV2kyeW9pSWlJaUlpSWlVcUVkUGdmYlR4YS9ycW9KN200S0pvL1NqMGxFUkVSRVJFUkVwTEpTSW9tSWlJaUlpSWlJVkZqSExzQ200OFd2OC9XQ1BrM0J6NnYwWXhJUkVSRVJFUkVScWN5VVNDSWlJaUlpSWlJaUZWSnlPcXc3Q3RaaTFubDc1RlVpQ1RDVlNWZ2lJaUlpSWlJaUlwV2FFa2xFUkc0d21abVo1UjNDZGVIUW9VTWtKaWJhblV0TFMyUDc5dTFzMzc0ZHE3VzRselZFUkVSRXBDUXljMkQxRWNpeEZMM093d2gvYlFKQnZtVVRsNGlJaUlpSWlJaElaZWRaM2dHSWlFalpPSHYyTExObXplTGd3WVA4OTcvL3hkZTM0dDlwdDFxdHJGeTVrZzRkT2xDN2RtMjdhOUxUMC9Iejh5c3c5dGhqajVHWm1jbWNPWFB3OS9jdjBkbFRwMDRsUGo2ZW9VT0g4dWlqanhhWVMweE01TlZYWHdYZ3UrKyt3MlRLZSt0cmRIUTBkZXJVSVRRMDFPNDFVMU5UR1R0MmJJbmljZFl6enp6RHpUZmZYR2o4N3J2dkpqczdtelZyMWhSN2pYNzkrcEdXbHNhOGVmTUlDd3NyalRCRlJFUkVpbVN4d3BvNFNNMHFlcDNCQUZIaFVMdGsvK1FUdVc1NEdnc21WYVZucTQyVGxJLzA3SUtmZStsdGlpSWlJaUlpbFpJU1NVUkViaEMrdnI3czNidVhpeGN2c25UcDBrTEpFYTQ2ZS9Zc1E0WU1jVXRzanBJYlB2MzBVeFl1WEVqRGhnMzV6My8rWXpmNTVaVlhYdUg0OGVOTW5qeVpObTNhMkdJem04MGxyaGJ5KysrL0V4OGZEMERuenAwTHpYdDUvWG5ITmpjM0Y0RDkrL2Z6eWl1djRPUGp3OFNKRStuWXNXT2hmYm01dWJicmxwYU1qQXkzWGN0Z01ManRXaUlpQW1uWnVTdytuTVRtaEl1Y1REV1RXVnlaQlJGeHlpZXg1UjFCMmZIeE5GTFAzMFQzMEdvTWJsNkxLbDRlNVIyU2xKRUFFNXkvNHAvNk1jbHdzLzFjZTVGU0ZaTmM4SE8xRkJNUkVSRVJxWnlVU0NJaWNvUHc5L2ZuYjMvN0c5T25UK2ZMTDcra1g3OStWS3RXelMzWExrblZpdHpjWEJJU0VvcGM4OEFERDdCbXpScU9IVHZHdEduVGJGVkE4cVdtcG5MZ3dBR01SaU9OR2pXeWplY25rSlEwRVdMMTZ0VUFORy9lbkJZdFdoU2E5L2IydGoyMldQSmVCR3pXckJtZE9uVmkyN1p0dlB6eXk0d2NPWktCQXdjVzJGZXRXclZpSzRKRVJVWGg0K1BEaWhVckNvem5Wd2x4cHFLSXV4aU5lbXVaaUlpNzdFeTh6RDkzbmlBeHZaanlDaUlpUmNqTXNSQjdJWVBZQ3hsOGYrdzgvK2hZbjQ0aFZjczdMQ2tERGFzWFRDVForWCsvU2pVTlVtVVNLUnZwMlhsSkpEdXYralcrUWZYeWlVZEVSRVJFUkVxWEVrbEVSSzVqV1ZsWjlPblR4K1Y5R1JrWkRCZ3d3T24xNDhlUDU2Njc3bkk0UDIvZVBKZGpjS2FpaWIrL1B5Kzk5QkxqeDQ5bjA2Wk5mUFhWVjl4Ly8vMjIrUjA3ZG1DeFdHalhybDJCRmpiNXlSMGxTWVM0ZlBreTY5YXRBL0lTV2V6eDhmR3hQYzZ2U0dJeW1aZzhlVEl6Wjg3azIyKy9aYzZjT1NRa0pQRDAwMC9qNFhGOXZsTlVpU1FpSXU2eE0vRXl6MjY4Z1VvbWlFaVpTRXpQNHRtTnNVeS92UWtkbEV4UzZiVU5nVCtTLzJ6M1pMSENMNmZ5UGtUS2k3ODMzQnhTM2xHSWlJaUlpRWhwVUNLSmlNaDF6R0F3RUJKUytuZHQ3TFdVS1N1dFc3ZG00TUNCTEZteWhEbHo1dEN5WlV0YmxaQmZmdmtGZ01PSER4ZG8xWk9Ua3dQQUUwODg0YkFxeWIvKzlTOXExYXBWYVB6YmI3OGxNek9UME5CUWJyLzlkcnQ3ci94NnBLZW4yeXE3R0F3R25ucnFLWHg5ZmZuODg4LzUvdnZ2NmRhdEd4MDZkQ2pCTXk4ZEZ5NWN3TlBURTM5L2YzSnljaGd4WWtTaE5lbnA2UUJNbUREQllSTE1nZ1VMU2pWT3VVNWtKTUdlNlhEK0VJUjBnSnZIZ2xlVjhvNUtwRUpKeTg3bG56dFBsSGNZSWxLSlRkbDVnczk2dDFDYm0wck8yd051YndBclk4bzdFcEUvM2Q0UTlLTkhSRVJFUktSeVVpS0ppTWgxek12TGk0VUxGeFlhdDFnc2ZQMzExd1FHQnRLalI0OWlyN04yN1ZycTFxMXJ0NDFMUmZEb280K3lmZnQyUER3ODhQUHpBL0lxaDJ6YnRnM0lhM0dUbXBwYWFOL3AwNmNkWGpNLzJlUktack9aYjc3NUJvQkJnd1k1ck1qaDdlMk5wNmNuT1RrNWRzOGRNV0lFbnA2ZTFLeFowMjRTeWVqUm84bk16SFFZbTlsc1p2anc0UVhHOHBNN3JoNi8wdFdWWVE0ZE9rUjZlanF0V3JVcUVGdjkrdlY1OTkxM0FZcHNMNVNZbU9od1RvU2NEUGc2Q2k0ZXlmdjh4R3BJMkF6M3JnUksxbFpLcERKYWZEaEo3V3hFcEZRbHBtZXgrSEFTSTF2WEtlOVFwSlRWRFlBK1RXSGo4VDhyazRpVUIzL3Z2Q1NTdWlxR0pDSWlJaUpTYVNtUlJFU2tFdnJwcDUrWU5Xc1czdDdlaElhRzByeDVjNGRyejV3NXczdnZ2VWRXVmhianhvMHJzb1ZOZWZIeTh1S3R0OTRpS0NnSUw2KzhCdURMbHk4bk16T1RIajE2TUhIaVJOdGFxOVhLblhmZUNjRDMzMzl2VysrTTVjdVhjL0hpUlFEYXRHbFQ1TnFxVmF1U2twTEM1Y3VYN2M3blYwaEpUVTNsN05tek5HelkwRllkSlQ0K3ZzaEVFcXZWU254OHZOMDVSK1AyZlBubGwyellzS0ZBOVpDbVRac1NIUjNOUC8vNVR5Wk5tc1NhTldzSzdldlRwdzlaV1ZsODhjVVh0bW9yK2MrbGYvLytUcDh2bFZ6c3NqK1RTUEtkMmdTbmY0WTZ0NVZQVENJVjBPYUVpK1VkZ29qY0FEWW5YRlFpeVEyaWJnQU1hQW43RXVINEJiaGtobXhMZVVjbE53SXZJd1NZb0VIMXZGWkwzcXBFSWlJaUlpSlNxU21SUkVTa0Vycnp6anY1K2VlZjJiSmxDNU1uVDJiV3JGa0ZFZ0t1TkdQR0RNeG1NMkZoWVE1YnVWUUV0V3ZYdGozT3lzcXlWUTY1Kys2N0M2ekx6YzIxUFhaVVVjU2VpeGN2c21qUklxZlhWNnRXalpTVUZHSmlZc2pLeXVMY3VYT2NQWHUyMEgvekUwWSsvL3h6Z29LQ0NsekRYaEpIVkZRVVBqNCtyRml4b3NCNHYzNzlTRXRMczd1bmI5KytkaE5URWhJU01CcU5CVnI0dlBUU1M0d2FOWW90Vzdhd2FORWloZzRkV21oZmZyVVdSMjF0UkFBNDhyV0Q4YStVU0NKeWhaT3A1dklPUVVSdUFLZjBzK2FHNHUwQkhVTHpQa1JFUkVSRVJFUktneEpKUkVRcXFlZWZmNTdZMkZqT25EbkR0R25UZVBQTk53dXQrZUdISDlpeFl3ZCtmbjVNbmp6WjFqYkdWZm5WTjF4eFpjS0hxMzc1NVJjdVhMaEFnd1lOdVBubW0rMWUxMkF3dUpRSXNXREJBdExTMGdxTVhiNThtZDI3ZDNQdTNMa0NIOG5KeWJhMkwzUG56aTN5dXRXcVZTTTRPSmlNakF5blkzR1hreWRQVXF0V0xUdzkvL3pydm5yMTZvd2JONDVYWDMyVnI3NzZpbnZ2dlplQWdBRGJ2TlZxeFdMSmUwdWpFa25FSWZNRk9MbkIvbHpjY3VnNkZRek9KM0tKVkdhWk9YcWJ1SWlVdmd6OXJCRVJFUkVSRVJFUk4xSWlpWWhJSmVYbjU4Y0xMN3pBL1BuemVmenh4d3ZObno1OW1vOCsrZ2lEd2NBLy92RVA2dGV2WCtLekVoSVNyaVhVUXRMVDAzbmtrVWNLalgvNTVaY0FkTy9lbmJmZWVvdWNuQnhidTVoOCtaVTV2TDI5blQ0dk5qYVdsU3RYRmhwUFRrNjJtNEJ6cGNEQVFKbzFhMGF0V3JXb1diT203Yi9Cd2NFRUJ3ZTcxRnJIblpLVGswbFBUNmRseTVhRjVycDA2Y0tvVWFPNC9mYmJDeVNSQUpqTmY3NmJ0YnhpbCt2QXNlL0JrbTEvTGkwQmtuWkNTT2V5alVsRVJFUkVSRVJFUkVSRVJOeENpU1FpSXBWRVVWVkJYbm5sbFVKamx5OWZKaU1qQTA5UFR6NzY2Q00rK3VnanUzdDc5KzdOa0NGRGlqemJYcnVWNHB3OWU5YmhkUzBXQzVjdVhTcHlmK2ZPOWwra1RrOVBCOERmMzkrcE9MS3pzM24zM1hleFdDeDA2dFNKSFR0MjJPYnExYXRIang0OUNBb0tJaWdvaUpvMWExS3paazJDZ29KWXMyWU5uMzMyR2ExYXRXTFNwRWxPblhXMTRjT0gyeDAzbTgyRjV2S2ZsNzA5VnlaLzVEdDY5Q2dBalJvMXNudkdnQUVESEo0TmVSVmRycXhrSWxKQTNEZEZ6eC81Um9ra0lpN1lPckJkZVljZ0loVmMxNlc3eXpzRUVSRVJFUkVSRWJtQjZCVWlFWkZLb3FSVlFYSnljb3JjZStIQ0JidmovdjcrZGl1ZE9LdW8vZjcrL3Jia2xOVFVWUHIzNzIrYnUzanhvc01raUNzbEp5Y1RGUlZWNUpybm4zK2VFeWRPY096WU1mejgvSGoyMldjTEpMZDRlbm95Y2VKRXUzc2JObXdJd0lrVEo0cU54Wkg0K0hpNzQxYXIxZUdjby9HckhUbHlCSURHalJ1N0ZGTit3b3F2cjY5TCsrUUdrblVaVHZ4VTlKcTRiK0cyS1lDaDZIVWlJaUlpSWlJaUlpSWlJbExoS0pGRVJLU1NXYkJnQWFHaG9hVitqcSt2THc4KytHQ1o3L2Z3OENBc0xNemgvS1ZMbDdoNDhTSlZxbFFoTURDd3lHdFZxVktGRFJzMkFQRDN2LytkNE9CZ3ArTm8wS0FCQUtkT25TSW5KNmRFMVR2c1ZYS1pNV01HZ1lHQjlPdlhqeXBWcWpoMW5iNTkrOXBhK3VUejhQQ2dXclZxRGl1U09KS2FtZ3JnOU5seUF6cStDaXhaUmErNWZBTE83b2JnVzhvbUpoRVJFUkVSRVJFUkVSRVJjUnNsa29pSWlOTXNGZ3NqUjQ1MGF1MjhlZk5zangyMWNDbHFqeVArL3Y1RnJwczZkU3ByMXF4aDBLQkJEQjQ4dU5qcnhjYkdjdlRvVWU2NTV4Nm5Zc3dYRmhhR3lXVENiRFlUR3h0TGl4WXRuTjQ3YytaTUxCWkxvZkdqUjQreVlzVUtyRllyTFZxMG9IMzc5aVcrM29BQkEzamdnUWZzcms5TVRHVG8wS0ZGWHZQczJiTkZWblRKbjVzeVpRb2RPM1owS2s2cEpPSytkbTdka1crVVNDSWlJaUlpSWlJaUlpSWljaDFTSW9tSVNDV1FtNXRyZSt6aDRWRnE1eFRWY3FVb0pkbFRFaGN2WG1UVHBrMEFyRml4Z2thTkd0R2xTNWNpOTl4MTExMzQrZm01ZkpiUmFLUkpreVljT0hDQWd3Y1B1cFJJVXI5K2ZidmpzMmZQeG1xMUVoRVI0WFFTU1ZIWE14anN0eFV4R28yRWhJVFluVXRMUzdOVkpUR1pURlN2WHIzSXMwMG1rOU54U2lXUW5RYkhmM1J1N1pHdm9jdnJxTDJOaUlpSWlJaUlpSWlJaU1qMVJZa2tJaUtWUUU1T2p1MXhTVnFzbElTOXRpeEFrVlVzU3JMSEZSOSsrQ0Ztc3hrL1B6L09uajNMcTYrK1NvOGVQUmd6Wmd6VnFsV3p1NmRXclZvbFBxOTE2OVljT0hDQVhidDIwYjkvLzJMWE8vczg5K3paYzAxZmsxbXpadEc0Y1dPSDg4SEJ3U3hjdU5EdTNKUXBVMWkvZmowQUFRRUJmUHJwcHhpTnhoTEhJcFhNaVI4aE43UHdlR0JMT1A5N3diRkxSK0hjZnFqWnRteGlFeEVSRVJFUkVSRVJFUkVSdDFBaWlZaElKWkNXbG1aNzdPUGpVNDZSbEovUFAvK2NkZXZXVWFWS0ZlYk1tY1BXclZ1Wk8zY3U2OWV2Wi9mdTNZd2RPNWJ1M2J1NzljeGJicm1GSlV1V3NIZnZYc3htYzdIVk9jTEN3dXlPcDZlbms1eWNERUR0MnJYeDh2SnllSTB6Wjg2UW5aMk5oNGNIb2FHaGR0ZDRlM3M3K1F3S01wdk43Tml4QXk4dkx5SWlJdGk1Y3lmcjE2K25WNjllSmJxZVZIQldDOFIrQWFjMlFVNkdjM3ZPN2k0OFp2U0dPejZBcjNvV250djRORlJyNHR5MXZhdEN3ejVRM3oySlpTSWlJaUlpSWlJaUlpSWlVakpLSkJFUnFRUXVYYm9FNUxVc0tVbWJsdXVaMVdwbC92ejVMRjY4R0lQQndMaHg0d2dPRHFaZnYzNjBiOStlS1ZPbUVCc2J5eHR2dkVHdlhyMFlPM2FzMjc1R2JkdTJwVXFWS3FTbHBiRjE2MVo2OWl6OFFucE9UbzZ0U3N5OGVmTUt6ZWZtNWpKaHdnU1NrNVBwMEtFRFU2Wk1jZGlTNXVEQmd6ejc3TE1BakJ3NWtnRURCcmpsZWVSYnZYbzFhV2xwM0hiYmJmVHYzNStkTzNjeWYvNTh1blhycGhZMmxkRzJmOEMrbWRkK25iQmVFTklKYWpTSGxNTUY1NUtpOHo2Y2RXQXVkUDkvMFByeGE0OUxSRVJFUkVSRVJFUkVSRVJLUkxYcVJVUXFnZE9uVHdOUXMyWk5oMGtJbFZGaVlpSXZ2dmdpaXhjdkJtRHMyTEhjZnZ2dHR2bXdzREJtekpoaFM3aFl1M1l0anovK09BY09ISERMK1o2ZW5yWXFKOTkvLzczZE5WOSsrU1ZQUC8yMHJWM00xZWJNbWNOdnYvMkduNThmRXlaTWNQam5sNWlZeU9USms3RllMSFRwMHNYdFNTUnBhV2w4OXRsbkFQVHQyNWVJaUFqYXRHbERZbUlpczJmUGR1dFpVZ0dZVTJEL1IrNjVWdU4rZWY4Tkw3NjlrMU4ydmcxWTNYTXRFUkVSRVJFUkVSRVJFUkZ4bVJKSlJFUXFnU05IamdCUXIxNjljbzZrYkpqTlpoWXVYTWpJa1NQWnZYczNmbjUrdlBiYWE5eHp6ejJGMW5wNmVqSnExQ2dtVDU1TWxTcFZTRXhNNUxubm5tUEhqaDF1aWFWUG56NEE3TjI3bDk5Kys2M1EvTkdqUnpsMDZCRDc5dTByTkJjWEY4ZnExYXVCdlBZMnc0Y1A1KzIzMzJiZHVuVUYyaFhGeGNVeGJ0dzR6cDgvVDdObXpYamhoUmZjRXZ1VnBrK2Z6b1VMRjJqWnNpVWRPblFBWVBUbzBYaDRlTEI4K1hKYm5GSkpaS2JrdGJhNVZrYnZ2SFkwOEdkQ3liVXlwNEFsMnozWEVoRVJFUkVSRVJFUkVSRVJsNm0xalloSUpiQmx5eFlBV3Jac1djNlJ1Tis2ZGV0c2p5OWZ2a3pWcWxVeEdvM3MyYk9Iek14TTJyUnB3L2p4NDR0Tm91bmF0U3VOR2pYaTFWZGZwV3JWcXJScjE4NHQ4YlZvMFlLSWlBajI3Tm5Eekprem1URmpocTJWRGZ5WjVOT29VYU5DZThQRHcxbTJiQmw3OSs1bHk1WXRiTnUyalEwYk5yQmh3d1k4UFQxcDI3WXQ0ZUhoTEYrK25LeXNMRHAzN3N3cnI3eUNqNCtQVzJMUHQzanhZdGF2WDQrSGh3ZGp4b3l4alRkcDBvU2hRNGV5WU1FQzNudnZQVHc5UGVuVnE1ZGJ6NVp5RXRBQXFqZURDMzljMjNYYVBnbW02bm1QZzFwRG83NXdkTVcxWFRPc1YxNkNpb2lJaUlpSWlJaUlpSWlJbEFzbGtvaUlYT2RpWW1Kc3lRcmR1blVyczNNek1qSks5ZnBXcTVYWnMyZnp4UmRmWURBWXNGcXRQUGZjYzB5ZVBKblEwRkJlZWVVVm9xT2pYVXBzQ0EwTlpjYU1HV1JuWitQbDVlVzJXSjk4OGtsR2p4NU5iR3dzTTJmTzVKbG5uZ0VnTlRXVjQ4ZVBBOUNzV1RPN2V6MDlQV25mdmozdDI3ZG43Tml4SERod2dNMmJON055NVVwKy9mVlhmdjMxVjl1Nk5tM2FrSlNVUlAzNjlkMFcrN0pseTVnM2J4NEF3NFlOS3hUbnd3OC9UR3hzTEZ1M2J1WGRkOThsUGo2ZVljT0dZVFNxcU5sMXplQUJkeTJCN3grQWkzRkZyL1VOaHFCV0JjYzhxMEQ5S0dnNXZPRDRYK2JsdGN3NXZRMXlNd3ZPSmU2QzdOU2l6d3JwQ0QzVlNrbEVSRVJFUkVSRVJFUkVwRHdwa1VSRTVEcG10VnFaTTJjT0FEZmRkQk9OR3pjdXM3UHZ2ZmRlbC9kRVJVVTV0UzRySzR0MzNubUh6WnMzNCtucHlhdXZ2a3AwZERUTGx5OW54SWdSUkVWRjBhMWJOOXEyYll2RlluRXBxY0ZrTXVIaDRVRmFXaHE1dWJrRUJBUzQvRHl1Rmg0ZXp2RGh3NWt6Wnc3ZmZmY2RhV2xwakI0OW1rMmJObUcxV3ZIeDhhRnAwNlpGWGlNcks0dURCdyt5YytkT3RtN2RpdGxzQnZLU1gxSlNVc2pJeUdEdTNMbk1uVHVYa0pBUU9uZnVUT2ZPblltSWlNRGIyL1hxRGRuWjJYejQ0WWQ4OTkxM0FQVHMyWk1oUTRZVVdtY3dHSGo1NVplWk5Ha1N1M2J0WXRHaVJVUkhSek4yN05oaW41TlVjTldid29QYllQTnpjSGlSNDNVWjU2QldSK2c0RVl6RkpHQjUra0s3OFhrZitiSlQ4ODdJM2xERVJnUGM4aHgwZkxuNE0wUkVSRVJFUkVSRVJFUkVwRlFwa1VSRTVEcTJZc1VLZHUvZURjQ0lFU1BLOU95UWtCQzc0NG1KaVE3M2hJV0YyUjJQajQ4djhQbUZDeGY0K2VlZk1SZ01USmd3Z2R0dXU0MWJiNzJWb0tBZ0ZpMWF4QTgvL01BUFAvd0E1Q1U2ZUhoNDRPSGhnY0Znd0dBd0FIbEpOdm4vemMzTnhXS3hZTEZZQ3B6VHJWczNYbnZ0TmVlZWNERUdEaHpJNmRPbitlNjc3MWkvZmozcjE2KzN6WFh1M0JrUER3OEFNak16T1h2MkxFbEpTWnc2ZFlxalI0OFNGeGRIVEV3TTJkblp0dWNVRVJIQmdBRUQ2TlNwRTFsWldlemN1Wk5ObXpheGZmdDJFaE1UV2I1OE9jdVhMOGRrTXRHdVhUdTZkT2xDWkdRa1ZhdFdMVGJXbUpnWXBrMmJSbHhjWGlXS3lNaElYbmpoQllmcnZieThlUFBOTjVrK2ZUcXJWcTNpMEtGRGpCa3poc2pJU0Y1NjZhVUNyWHprT3VQbER6MC96bXNuczNHc2c0b2hWdmoxWDNCcVExN0ZrWURDYlpvY09yc2IxanhhZE5XVEtuV2cxMXlvZTd1cjBZdUlpSWlJaUlpSWlJaUlTQ25RS3o4aUl0ZXh0bTNiWWpLWjZOMjdOemZmZkhPWm5yMXc0VUs3NDBWVkhjbHZvVkxjbmxxMWFuSFhYWGNSSEJ4c2ExMWpNQmdZTW1RSVVWRlJiTnEwaVY5Ly9aVno1ODV4NGNJRmNuSnlDaVdMV0sxV1d6S0p3V0RBMDlQVGxtaVMvOUcvZjMrWG4zZFJ4bzRkUyszYXRmbnNzODlzRlVVQ0FnTDQyOS8rQm9EWmJHYklrQ0Zjdm55NTBGNXZiMjhpSWlMbzJyVXIzYnQzSnlnb3lEWm5NcG5vMXEwYjNicDFzeVdWYk55NGtlM2J0NU9Sa2NIMjdkdlp0MitmMDYyTmxpOWZia3NpR1Rod0lDTkhqclFsNERqaTZlbkpjODg5Ujl1MmJaazVjeVpwYVdtRWg0Y3JpYVN5YURvd3I2M01UOE1oY2FmOU5ZazdZZW10ZVVrZmplNHAvcG9INXNLVzU4R1M3WGhOd3o3UTQwUHdDWEs4UmtSRVJFUkVSRVJFUkVSRXlwUmUvUkVSdVk0MWJOaVF0OTU2aTlhdFc1ZkplVWFqa1lrVEp4YTV4dDU4U2ZhTUhEa1NQeisvUXVQQndjRTg4TUFEUFBEQUE4VkVXeklEQmd3QUtGSExHNFBCd0tCQmc3anJycnZZczJjUDJkblpkT3JVeVZZbHhHUXljZDk5OS9IVlYxOFJGaFpHV0ZnWTRlSGh0R3paa3ViTm16dVZsT0h0N1UzWHJsM3AyclVyWnJPWkhUdDJzSEhqUmxxMWFrVzFhdFVjN212V3JCbFpXVmtBakI4L0hvUEJ3SzIzM3NxdHQ5N3Ewbk9NaW9xaVE0Y09yRnExaW9jZWVzaWx2VkxCQlRTQ2ZqL0NybjlDOUw4QWErRTEyYW13K21GNGFGZGVheHhIVHE2RFRjODZudmZ3Z2R2K0NhMUhBa1VuTVltSWlJaUlpSWlJaUlpSVNObFNJb21JeUhVdUlpS2l6TTR5R0F6MDZOR2p5RFgyNWt1eXgxNFNTVmtZTldyVU5WOGpJQ0NBeU1oSXUzT1BQUElJano3NjZEV2ZBWG1KS2QyN2Q2ZDc5KzdGcm4zLy9mZHRqdzBHQStQSGp5L3h1VFZxMUdEdzRNRWwzaThWbU5FTE9rMkN1bmZBMnBHUWxsQjRqVFVYanE4dU9wRWticm5qdWNDYklHb0JCTGE4NW5CRlJFUkVSRVJFUkVSRVJNVDlqT1VkZ0lpSXlJM0VhTlJmdlhJZHFCc0pBN2REMkYvc3ozdjdGNzNmMjBGRm54YVB3QU9ibEVRaUlpSWlJaUlpSWlJaUlsS0I2ZFVzRVJFUkVTbk1KeENxTmJZL0Z4YjE1Mk9yQmN3cEZHaUZVLzlPKy90cXRnVlBYN2VGS0NJaUlpSWlJaUlpSWlJaTdxZEVFaEVSRVJFcHpHcUJ1RzhMajRkMEF2KzZnQlVPTG9BRlRXQmVHQ3hxQzhkWDVhMnBjeXY0QmhmZWUrVHJVZzFaUkVSRVJFUkVSRVJFUkVTdW5SSkpSRVJFUktTd3hCMlFmcWJ3ZU9OK2VSVklWajhNRzhaQVJsTGUrS1dqOFAwQTJESUJMTm5RNk43Q2UwLy9ET21KcFJ1M2lJaUlpSWlJaUlpSWlJaGNFeVdTaUlpSWlFaGhjZC9ZSC9jTmhxVzNRdHh5Ky9QN1o4R1hkMEJnQ3p1VFZqaTZ3bDBSaW9pSWlJaUlpSWlJaUloSUtWQWlpWWlJaUloY3hRcEg3Q1NTR0l5d2JoU2tuaXg2ZS9KdnNHMmkvVG0xdHhFUkVSRVJFUkVSRVJFUnFkQ1VTQ0lpSWlJaUJTVkYyMDhXc1ZyeVBweGh5YlkvbnJBWk1zNlZQRFlSRVJFUkVSRVJFUkVSRVNsVlNpUVJFUkVSa1lMaXZuVnR2ZEhMK2JWV0N4ejd6clhyaTRpSWlJaUlpSWlJaUloSW1mRXM3d0JFUkc1NGYvd0JseStYZHhRaWxZT25KL2o2UW1BZ0JBV1ZkelRYS1FkdGJSeHBOdzdhallldEw4TGgvem0zNThnM2NOUGZTaFNkaUlpSWlJaUlpSWlJaUlpVUxpV1NpSWlJU09XUms1T1htUFgvMmJ2djhLYktObzdqMzVPa2c3YTB0SXl5TjhnZWdneEJBWlVoaWd3QnQ2SWdpQXVRSVNoREZGQ21JaHVVcld4VWhzaXl0UzhpRkJDd1ZFQ2dqRUtoRkZwS2Q1dmt2SC9FeEtaTjBxU0RGcmcvRjdtYW5wenhKQzFOem5OK3ovMGtKRUIwTktocVliZm83bk1qREc2ZnozazlyMEI0L0J1bzJNSDAvV09Mb2RJVDhOdjdrSkhvZU5zcndaQjJDenhLNUxtNVFnZ2hoQkJDQ0NHRUVFSUlJWVRJWHpLMWpSQkNDQ0h1VGFtcFlEUVdkaXZ1UGhGT1ZDT3AwZ1g2SHZ3dlJHSldxeS8wL1FQS05IZTh2VkVQNTJWNkd5R0VFRUlJSVlRUVFnZ2hoQkNpS0pLS0pFSUlVZGhxMXk3c0ZnaHg3MGhMZzZRa2lJb3kzWmVLSks2N2RzRCtZMW9QYUQwWkdnNENGTnZyK0ZhRG5ydmgwR1Q0Y3laZzUyY1FmUkRxdkp6WDFnb2hoQkJDQ0NHRUVFSUlJWVFRSXA5SlJSSWhoQkJDM0RzOFBDQWdBT3JWQXkrdndtN04zY25lZERQK0Q4Q3p2MEhEdDdBYklqSFR1RUhMVCtDWmJlQlYxclhqQ0NHRUVFSUlJWVFRUWdnaGhCQ2lVRW1RUkFnaGhCRDNIbzBHS2xlMlhpYlZTWnpUWkJob1BhMlgxZXNQdmY4SEpSdTR0cThLN2VDNWcxQzFxL1Z5endDb1B5QnY3UlJDQ0NHRUVFSUlJWVFRUWdnaFJJR1FxVzJFRUVJSWNXL3k5cmIrM21Bb25IYmNiUUlmZ21lRDRlOWxZRWlEV24xTWdaRGM4aXdKVDY2RGN6L0F4WjJtN3hzT2d1SlY4cTNKUWdnaGhCQkNDQ0dFRUVJSUlZVElQeElrRVVJSUljVDlRWUlreml2WkFCNlptWTg3VktCR0w5Tk4ySGIxNm4vM0ZjWDZxNjFsaW1LcXZLTW8yZTluL1Y2ck5YMnZrV0tFUWdnaGhCQkNDQ0dFRUVJSUlYSW1RUkloaEJCQzNMc1VSYWEwdVVkZHZSck5VNzM3MlgwOE9TWDF6alVtUDBSRkZmd3h6QUVUcmZhL2NFblcrNjQ4TG9RUVFnZ2hoQkJDQ0NHRUVPS2VKRUVTSVlRUVF0eTdNb2RJYnQ2RXhNVENhNHZJVjBaVkpmNTJRbUUzNCs2aXFxYktQUGxSblVkUlFLY0ROemZudm1hdXJpS0VFRUlJSVlRUVFnZ2hoQkNpU0pNZ2lSQkNDQ0h1WFprcmtoaU5rSkpTdU8wUjRsNmhxcENSWWJvNVE2ZHpIRFJ4ZHpmZGRISjZJb1FRUWdnaGhCQkNDQ0dFRUlWTmVtcUZFRUlJSWNSOW8xU0FmMkUzNGY2azE1dHVxVGxNT2FUUmdJZUhLVlJpNjZ0TXFTT0VFRUlJSVlRUVFnZ2hoQkFGVG9Ja1FnZ2hoTGgvRlBUMEdwbW4waEZGVHRuQTB0U3ZWN3V3bXlFY01WY09zbGM5U0t1MUh6SnhkNWVnaVJCQ0NDR0VFRUlJSVlRUVF1UURDWklJSVlRUTR2NVF1alJVcmx5d3h6aHlwR0QzTDNKRm85RlFyMDR0UmcxOUMwOFBqOEp1anNnTGd5SG5vSW1uSnhRclpycVo3N3U1M2RsMkNpR0VFRUlJSVlRUVFnZ2h4RjFNZ2lSQ0NDR0VFT0t1VTY1c0daYk5uK0hVdXU3dTdyaTdTNURndm1Bd1FGS1M2WmFaVnBzOVhPTHBLUUVUSVlRUVFnZ2hoQkJDQ0NHRXNFR0NKRUlJSVlRUTRxNmowV2p3OGZFdTdHYmtuMmJOVEZNalpiNUI5bVc1V1c0MG1nSVdCc04vOSsxOU5SanV6U21hREFaSVREVGRNdFBwYkZjdzBjbHBraEJDQ0NHRUVFSUlJWVFRNHY0bFBhUkNDQ0dFRUVJVUJZcGl1aFcybk1JbkJnUG85WkNSWWZxYStiN0JVTml0ZDQxZWJ6dGc0dVlHM3Q3ZzVXWDY2dTF0cW1vaWhCQkNDQ0dFRUVJSUlZUVE5d0VKa2dnaGhCQkNDQ0grb3lpbTBFUnVnaE5HWS9ad1NkYXZtZThYMWVvbkdSbHc2NWJwWnVicGFSMHNLVllNTkpyQ2E2TVFRZ2doaEJCQ0NDR0VFRUlVRUFtU0NDR0VFRUxjQjA2Zk9jZnNCVXNMdXhrdVMwcEtMdXdtQ0Zkb05PRHVicm81d3h3cVNVK0h0RFRycitucHBzZUxpdFJVMHkwMjF2UzlvcGpDSk9aZ2liZTNLV3dpaEJCQ0NDR0VFRUlJSVlRUWR6a0prZ2doaEJCQzNBY3VSbDdoWXVTVndtNkdFTlowT3RPdFdESGJqeHNNLzRWS01wb094N01BQUNBQVNVUkJWQWRNelBjTE0yaWlxcENjYkxyRnhKaVdhYlgvVlMzeDhUSGRoQkJDQ0NHRUVFSUlJWVFRNGk0alFSSWhoQkJDQ0NGRTBhVFZta0ltOW9JbVJxTjFKWlBVVkVoSk1YMHRqSkNKd1FBSkNhWWJtS3FXb056NWRnZ2hoQkJDQ0NHRUVFSUlJVVFlU0pCRUNDR0VFT0llNHVIc2xDSjN1ZnZsZVlvY2FEVDJneVo2L1graGtzeGY3MlRBUkZXUklJa1FRZ2doaEJCQ0NDR0VFT0p1STBFU0lZUVFRb2g3U0wyNnRkQnF0UmdNaHNKdVNvRnFVTytCd202Q0tPcDBPaWhlM0hUTHJDZ0VUSVFRUWdnaGhCQkNDQ0dFRUtJSWt5Q0pFRUlJSWNROXBFeXBrcnc3NkRYbUxGeU8wV2dzN09ZVWlLcVZLekxndGVjTHV4bmlicFZUd0NRNUdaS1NURi9UMGdxbmpVSUlJWVFRUWdnaGhCQkNDRkdJSkVnaWhCQkNDSEdQNmRQaktWbzFiOHBmNGFkSVRiMTNMb1FyQ3BRckcwaXpKZzF4ZDNjcjdPYUllNDJ0Z0lsZS8xK29KQ25KZEpQS0pVSUlJWVFRUWdnaGhCQkNpSHVjQkVtRUVFSUlJZTVCbFNxV3AxTEY4b1hkRENIdWJqb2QrUG1aYm1icDZkbkRKZmRvOVI4aGhCQkNDQ0dFRUVJSUljVDlTWUlrUWdnaGhCQkNDT0VzZDNmVHpkL2Y5TDJxbXFiQU1ZZEtFaE5OVStRSUlZUVFRZ2doaEJCQ0NDSEVYVXFDSkVJSUlZUVFRZ2lSVzRvQ25wNm1XOG1TcG1VWkdhWkFTVUlDbkx0WnVPMFQrVTVGQmRWMHowejU5enZGL0EybWpGRjJpdVdMWXI0dmhCQkNDQ0dFRUVJSUlVUVJJMEVTSVlRUVFnZ2hoTWhQYm02bWlpWCsvbkJBZ2lSM0ovWGZJSWdwRFdJd0dvbUtTK1hTelJTaTRsS0pqay9sUmtJNmNZbnAzRTdKSUNuTlFMcmVTSWJlaUtxQ29paTQ2elM0NlRUNGVHb3BYa3hIZ0xjN3BZcTdFK2puU1hsL1R5cVg4cUs4dnljYXhSd29NWDFWRkFtWUNDR0VFRUlJSVlRUVFvakNKVUVTSVlRUVFnZ2hoQkQzUFZWVkFaVU1nNUhUVnhNNEVYbWI4TXNKbkk1SzRHSk1NaGtHRlkzR1ZFY2tjK1dSLys3YURvQ29xRmtYWUZUQnFLcTQ2elJVTGUzRkErVjlxRmV4T0EwcitWRzduQTg2amViZlFJbUVTb1FRUWdnaGhCQkNDQ0hFblNkQkVpR0VFRUlJSVlRUTl5RlR4TU5vTkJKeFBZay8vb25sanpNM09YNHhudFFNSXhwRnNRcU11R2sxdVRwS3RpbHNGTkFxb0VWQlZTRWlPb21JNjBuOGZEUWFvMUdsbUllV0psWDlhRjJySksxckJWQ3RqRGNLaWxRcUVVSUlJZTRCMGRIUmxDNWRHbzBtZDU4cjhrdE1UQXlsUzVjdTBHTmN2MzZkaUlnSVdyVnFWYURIeVN3MU5SVlBUODg3ZHJ4N3pibHo1emh4NGdSYXJaWW5uM3dTclZaYjJFMXltbDZ2SnlrcENUOC9QNGZyR1F3R0RoOCtqS3FxVktsU2hYTGx5cmw4ck5XclYxT3VYRGxhdEdoQjhlTEY3YTczeGh0dkFMQjA2VktYaitHTVk4ZU9zV0hEQmthTkdwWGo4ODZyUC8vOEU0Q21UWnZlbGVjbGtaR1JBRlNvVU1IaDMxL3plaFVyVnJ3cm4rZjlMQ01qZzZpb0tCUkZvWExseWk1dHUyUEhEanc4UEhqa2tVZHdjM056dUs1ZXIrZmd3WU8wYXRYcXJ2b2JLVVJ1U1pCRUNDR0VFRUlJSWNSOVJNV29xcHlJakdmdmlldjhHbjZESzdFcEtHQ1paa1ozQnkvdW1Ec29GUVUwV29WMHZaSFFNM0VjK0NlT1dhaFVLbG1NeCtxWDVvbUdaYWhYd1Jja1ZDS0VFRUxrU1VKQ0FpZFBuc1JnTUZodWVyMGVnOEZBUmtZR2VyMmVqSXdNTWpJeVNFOVBKeU1qZzdTME5OTFMwa2hQVHljbEpZWFUxRlJTVWxKSVNVa2hLU21KcEtRayt2ZnZ6elBQUEdQM3VGdTJiR0hldkhtODhjWWJQUGZjYzNsK0hxcXF1dnlaSURJeWt0bXpaM1BxMUNsbXpacEY3ZHExODl3T1c4TER3eGt4WWdSYXJaYmx5NWRUcWxTcEFqbU9XVXhNREFzWEx1VGt5Wk44KysyM0ZDdFdyRUNQZHk4NmYvNDhJMGFNSURFeGtUSmx5dEMyYlZ0S2xDaVJiL3RYVlpVclY2NXc5dXhaMnJWcmwrK2ZaNDhjT2NLNGNlTm8zYm8xRXlkT3RMdmVsaTFibUQ5L1BnRGp4bzF6T1VpU25Kek02dFdyTVJnTVRKNDhtUll0V3RoZDF4eEtLQWpwNmVsTW16YU5tSmdZRml4WXdPalJvd3ZzV0FBZmZ2Z2hBTnUzYjhmZDNiMUFqMVVRK3Zmdmo2cXFiTml3d2U3dnRhcXFsdkRQVHovOWhKZVgxNTFzNGowdE1qTFM4dHJ1M3IzYjRib2RPM1lrTURDUTFhdFh1M1NNdFd2WHNuTGxTanAwNk1CSEgzM2s5SGJKeWNrc1hyeVl4TVJFWW1KaWNueC8zcnQzTHpObXpDQXdNSkJ2dnZsR3dvdmluaWRCRWlHRXVFZVpPemVBQWsybEY1WFJOSmtkT0hBQWc4RkFtelp0Q21UL3YvNzZLMnZXckdIaXhJbVVMMSsrUUk0aGhCQkNpUHlscWthdTNrcGgyNS9YMkg3MEdwZHZwcUFvQ29weVo0TWpPVkZRTEZWTFZDQXFMcFZWSVpHc0NMbEVsZEplUE4yMExFODFMVXVnbjZkTWZ5T0VFRUxrUW1wcUtoOS8vSEdlOTZQVmF2SDA5TVRUMDVPQWdBQVNFeE1kcnQrK2ZYdldybDNMcWxXcmFOZXVIV1hMbHJXNW5xcXFsb0JLY25JeVNVbEp4TWZIRXhrWnlhVkxseXkzZ1FNSDByVnJWNWZhN09mbng5V3JWMGxMUzJQQ2hBbk1temVQZ0lBQWwvYVJXVkpTRXNIQndiUnMyZElxTEZLM2JsM0tsU3RIWkdRa1M1Y3VaZFNvVVRhM1AzandJSkdSa2RTdlg1KzZkZXZtdWgzRmloWGorUEhqeE1mSHMzNzllbDU3N2JWYzd3dE13WlFYWDN3eFQvc3d5K21pcVNQZHVuVWpOVFcxd0k4WkZSWEY2TkdqU1V4TXhNdkxpK3ZYcnpOMDZGQ21UcDFLWUdDZ3k4ZS9kZXNXVVZGUlJFVkZjZTdjT2Y3NTV4L09uajFMY25JeUFDVkxscVJodzRZdTc5ZVJQLzc0QTFWVjhmWDF0YnRPZkh3OEsxZXV0SHkvWk1rU0hucm9JWmVDUjhlT0hjTmdNT0R2NzAvejVzM3oxT2E4Y0hkMzU4MDMzMlRLbENuczNidVhMbDI2MEtSSkU2ZTMzN3g1TXdzV0xIQzRUbTUrZDFOU1V0aXhZd2M5ZS9Zc1V1RjMwelNtT0d5VDBXaTAzSGVtN1dmUG5tWFlzR0Y1YjF3T0ZpeFlRTVdLRloxYWQvRGd3U1FrSkxpMC8vSGp4MmNMRmFha3BEZ01SdHF6WmNzV2w0Tjg1dmM4ZThHZGlJZ0lxbGV2YnJVc0xTMk5NV1BHVUsxYU5RWU9ISWlIaHdmMTZ0VUQ0T0xGaXk0ZGY5dTJiWllBWFk4ZVBYSnM2N3AxNndCbzJiS2xoRWpFZlVHQ0pFSUljUTlTVlpYUm8wY1RGaFpHbVRKbFdMVnFsVXRCajlqWVdONTU1eDBBMXF4WlkzZTlnaDVORXhZV3hycDE2eGc1Y3FSTFlaakpreWVUbXBxYXA1TjFSdzRlUE1pRkN4ZjQ5dHR2R1RkdW5OUGJKU1ltOHY3Nzd4ZEltOHlHREJsQzQ4YU5zeTN2MnJVckdSa1pUcjBtUFhyMElDa3BpYVZMbDFLcFVxV0NhS1lRUWdoeHh4aFZJd2ZQM0dUOWdTdnNPMzBEVlZVczFVZUtVdWVtTGVacGNSU05LUzV5K1VZS0MzYWZaOUhlOHp4YXB4UjlXMWVnZWZVQW1mcEdDQ0dFY0VIcDBxWHAzNzgvQURxZHpuSnpjM096M056ZDNYRnpjK1BERHovRTE5ZVg2ZE9uNCtucGlZZUhCeDRlSG5oNmVxTFQyZTlhTnhxTkRCZ3dJTnZ5MU5SVTB0UFQrZUNERDdKZGdIcnZ2ZmRvMnJRcG5UdDN0bHowdE1YVDA1TTZkZXJrNnIzZjE5ZVhNV1BHTUh6NGNKS1Rrd2tMQzZOZHUzWXU3eWR6bXlNakl4a3hZZ1NkTzNlMkxOZG9OUFRyMTQvUFB2dU1QWHYyMExOblQyclZxcFZ0KzZDZ0lQYnUzY3Vqano3cVV2OUtWajQrUHZUcjE0L1pzMmV6YWRNbWV2VG9rVytEcW5MVEwySXdHSWlLaXJMNVdIeDhQTDE3OTg1eEg1bjdiN0syNGZMbHk2aXFhbmU1Szg2Y09jT0VDUk9JalkybFdiTm1qQjA3bHNtVEozUDQ4R0hlZi85OVB2Lzg4MndYY1czWnNtVUxPM2JzSUNvcXloSVl5VXluMDFHOWVuVnExcXlaNzRQUlZGWGx3SUVEQUR6eXlDTjIxMXUwYUJHSmlZbVdBTWpodzRkWnNtU0pTMzExaHc4ZkJxQkRodzVvTkJwTGxRVkhjbHJIemMyTlJZc1dPZDBHcy9idDI3TnAweVpPbno3TnQ5OSt5NXc1YzV6ZXRuang0blovdDNQemV3Unc0OFlOUHY3NFl5SWlJamgxNnBSTFZTRUtVdWJuNG15UXhKbmZVYVBSbUt1Z2w2c3l0OS9SNzlMU3BVdTVmdjA2dDIvZmRtbi82ZW5wMlpZcGl1SlNTQ0szcjhQRml4Y1pOV29VOWV2WFovejQ4ZGtldjNEaEFvTUdEYUp5NWNwODg4MDNscC9ma1NOSENBc0w0OGFORzd6MzNudUFLY0NvS0Fybno1L245dTNiRGtObFpzbkp5YXhmdng3QUVraHhKQ2dvaU1qSVNMeTh2SGoxMVZkZGZicEMzSlVrU0NLRUVQZWczYnQzRXhZV0Jwam1wSjA4ZVRKanhveHgyTW1SbWNGZzRNYU5Hem11VjlDamFiNy8vbnNPSHo3TXRHblRtRFJwVXBHNVFOS3ZYejkrKyswMy92ZS8vOWxNUmR0ak1CZ0t0S3dsWUtsQ2t4K0t5dXN0aEJCQ3VFN0ZZRFR5eS9GcnJQcGZKR2V2SmY0YnlqQlZJRkh1d2lvZTVrb2xDcWJQVnIvOWZZUGd2Mk9vVTZFNHI3U3R4Qk1OeTZJdFFwVlZoQkJDaUtMcytlZWZkM3BkclZicjlIbS9tYXFxRHMvL1kySmlzaTB6WDN3M0Q3THg5L2NuSUNDQXdNQkFLbGFzU0xWcTFhaFJvd2FWSzFmT2RwSFQyWEJDMXVOTm1qU0pTWk1tNWJqdXhvMGJiUVl6NnRldlQyUmtKRWVQSHJVS2tvRHBnbjZOR2pVNGQrNGN5NWN2Wi9Ma3lkbTJQMy8rUEFBUFBQQkF0c2ZTMDlONTZxbW5uSDA2RmlrcEtTNjlGaDk4OEFGUFB2bWszY2VYTGwzcWNoc2NWVFRSYXJWV0YvRHRoVUljdGNGY3FTVHJjdlBBSUdjRkJRVXhjK1pNMHRMU2FObXlKZVBIajhmZDNaM1BQdnVNNmRPbjgrdXZ2L0xlZSs4eFlNQUFldlRvNGJDZnFFU0pFcHc5ZXhZUER3K3FWcTFLaFFvVitQMzMzd0ZZdkhneGxTcFZ5dFl2MmJGalI2ZmJDdllyWkp3NmRZcWJOMi9pNit2TGd3OCthSE9kYmR1MnNYdjNicnk5dmZuZ2d3OEFlUFBOTjltMmJSdDE2dFNoVTZkT09SNWZWVlVPSGp3SVFKY3VYUURucHEvSmFSMDNON2NjOTJHTG9pZ01HRENBblR0Mzh2cnJyN3UwYmNlT0hlMisvcm1waEJNV0ZzYWtTWk9JalkzRng4ZUhKNTU0d3FYdEM1SmVyN2ZjenlrQWFPWk1rS1IyN2RwT0QySlVWWlZldlhxUm1KakltMisrU2QrK2ZaM2FMcXVjZnBjMmJkb0VtRUpUR3pkdVpOQ2dRVGIvSGg0N2RveVJJMGZpNGVGaHM5cUpwNmNuVzdkdWRicGRydjVmTnF0WXNTSUdnNEg5Ky9jVEd4dWJyVUxXMGFOSEFXalVxSkhWM3gvejM1WldyVnBabG5sNWVWR3ZYajNDdzhQNTMvLys1OVQ3eCtiTm00bVBqNmRKa3lZNWhpcjFlajNMbHk4SDRNVVhYeXpRQ3ZCQ0ZDVVNKQkZDaUh0TWZIdzhpeGN2QnFCSmt5YWNQSG1Ta0pBUTB0UFRHVDkrZkxhVGsrUEhqd1BaUDVCbFZSaWphWVlQSDg2YmI3NUphR2dvUC83NEl6MTc5Z1J5VHZLbnBhVTV0ZDZYWDM1cDlhRnYwS0JCWkdSa09OekdUS1BSWURBWUdEVnFsRk1KNTJuVHBsR3FWQ21uNW9HMDlXSGQzQmxRVUZWV2JDbEsweFVKSVlRUU9WRXhmZFl3R2xWK1BuYVZiNE11Y09XbXFRUDBYcXZZb1ZnU0pYRDZTaUpqMTUxazhhOFhlUE94cW5Sc1dQYXVxTFlpaEJCQ0ZJYnAwNmU3dkUxU1VwSkwyMVdwVW9XK2ZmdGF6dC8zNzkvUHd3OC9iSFBka0pBUW1qWnRTdkhpeGEyV2x5bFRodFdyVjd2Y1ZzamZjL25NRjFadGFkYXNHYi84OGd1SERoM0NhRFJhSFZ0UkZGNTQ0UVVtVFpwRWFHZ29wMDZkb2s2ZE9wYkhrNU9UTFVFUzg1UUVtU21La3F0cFZWemw2alFNZWVYajQyTVZBTEVYQ2lsSWFXbHBMRisrbkkwYk4xcmE4UGJiYjNQNThtV3FWcTJLVHFkajlPalJWS3BVaVpVclZ6Si8vbnhDUTBNWk1XSUVKVXVXdExuUDFxMWJzMmJOR2txV0xHbjVIR3ErdUZ5dFdqV0g3Zkh3OExENzJWVlZWVXMvbnoyLy9QSUxBSTgvL3JqTm9FQjRlRGp6NXMwRFRIMlZwVXVYdHR6LzRvc3ZtRFZyRnI2K3ZsWVhwVzA1Y2VJRTE2OWZwMUdqUnBibjVLaWZ6dno4WGUzTHk4MUYrVDE3OWppMTNvc3Z2dWh5Nk1RUlZWWFp1SEVqMzM3N0xRYURnU3BWcWpCeDRrUXFWS2lRYjhmSXE4eEJFcTFXYTNlOXpKVTVuQjJNNmF3elo4NVlwajk3OU5GSDg3UXZYMTlmUzJBRTRObG5uODFXaGNUY0QyL3YvY0E4eFZQUG5qMHBVYUpFbnRxVEYxcXRsclp0MjdKOSszWjI3OTZkcmVLNXVRSlE1cURYclZ1M0NBNE9Cc2dXL25qcXFhY0lEdy9ueHg5L3BHdlhyZzdQaVcvZXZNbjY5ZXZSNlhTV3FpWmd1dFl4ZCs1Y2V2WHFaUlVpM2JwMUsxZXZYcVY4K2ZJOCsreXpsdVczYjk5bTY5YXRkTy9lSFI4Zkg5ZGZCQ0dLT0FtU0NDSEVQVVJWVmFaT25VcDhmRHpseXBWajRzU0puRDE3bHJGangzTGd3QUhHalJ2SHhJa1RyY3EwalJneEFvRHQyN2ZqN3U3dWNOOTNjalFOUUtsU3BYanJyYmVZTVdNRzMzenpEUTgrK0NCVnFsUnh1cXBIVHVzWkRJWnM2enNiSkRHTGo0OG5QajQreC9XeUh1dHVJRUVTSVlRUWR3dHpSOW4rZjI3dzlTOW5pWWhPUnJrUHdoU1puOStsbUJUR3JqdkpxdjlGTXVUSm1qeFVQUURUdy9mMmF5Q0VFRUs0WXRldVhTNXZrNTZlN3RKMlRaczJ0WXcyWDdac0dkOS8vejNqeG8zTGR2RXdNaktTS1ZPbTRPUGp3OHlaTTZsU3BZckxiYk5sNTg2ZCtiSWZ5UG1DOWtNUFBZUk9wK1AyN2R1RWhZVmxtMnIzMFVjZnBVS0ZDbHk1Y29XdFc3ZGFCVWxPbkRpQnFxcDRlWGxSdDI3ZGJQdDJjM096R2FZeEdvMzg4TU1QQkFRRTBLRkRoeHlmdzk2OWU2bFFvWUxWc2U5blI0OGU1YXV2dmlJcUtncDNkM2ZlZmZkZE9uWHF4UGp4NHpsMjdCalRwazJqZnYzNktJckN5eSsvVElNR0Rmajg4ODg1ZlBnd3I3MzJHcjE2OWVLNTU1N0QyOXZiYXI5dWJtNlVLbFVxVjIxYXRteVpKZHlSbGFQcUxtQUt4Wmd2S21ldGlnTncrdlJweG84ZmoxNnY1L25ubitmeHh4KzNQUGI0NDQ5eitmSmxWcTllemFSSmt4Z3paZ3h0MnJTeGU2eGZmLzBWTUEzMkVxWXEyTk9uVCtmWXNXTUF0RzNibGxHalJ0M3hjRlpPTWdkRUhQVjltOWNyaVBQSUkwZU9BS2JxUy9ZcWV1Y25jd2pRVmlEbTZOR2poSVdGNGUzdG5ldktLUG5wa1VjZVlmdjI3ZXpjdWRNcVNKS1ltTWlmZi81SnhZb1ZyZDRqZnZqaEI5TFQwNmxWcXhiMTY5ZTMybGU3ZHUxWXNHQUJGeTVjWU0rZVBRN2Z3NVlzV1VKS1NncXZ2UElLbFN0WHRpeGZ0MjRkTzNmdUpEZzRtRldyVnVIdjcwOXNiS3lsR3NrNzc3eGo5YnF1WDcrZWRldldzVzNiTnBZdlg1N2o5RGhDM0cwa1NDS0VFUGVRdFd2WGN1alFJWFE2SFdQR2pNSEx5NHRHalJveGRlcFVQdnJvSTQ0Y09jS0VDUlA0OU5OUEhYNXd0a1dyMVJiS2FKck9uVHV6Wjg4ZWpoMDd4dFNwVTVrM2IxNk9TWDd6YUk3Y1Z1OVl0MjVkdGxKNjVpQ0lNOGwxVjEvYk8rbldyVnZvZERwOGZIelE2L1dXZWFFek13ZUFSb3dZWWZmNXJsaXhva0RiS1lRUVFqaExWVlVpWTVPWXNmVU0rLytKdlcrcmNTaUthY0tlZjY0bU12amJvN1N2VjVyaFQ5V2lYSWxpLzA2SmMvKzlKa0lJSVVSV3Vha000Ty92ei9yMTYzTjF2SGJ0MnJGdTNUcm16cDNMZ3c4K2FEVmFlZUhDaFJnTUJxcFZxMloxRWV0dTR1M3R6WU1QUGtob2FDaEJRVUhaZ2lTS290Q3ZYei9pNHVMbzFxMmIxV1A3OSs4SG9ISGp4Zzc3V3JMYXMyY1BDeGN1eE4zZG5mTGx5OXVjRnNmczJyVnJmUG5sbDZTbnB6TnMyRENIVTlnVVpWa3I3dHFyeEd2dXo3SGwrdlhyTEYrKzNQSi9vR2JObW56NDRZZFVyVm9WTUZVTkNRME5aZHk0Y2N5ZE81Znk1Y3NEcG1ySGl4Y3ZadTdjdVFRSEI3Tm16UnEyYmR0Rzc5Njk2ZHk1czkwS0pYZEtTRWdJeWNuSmFEUWFhdFNvWWZYWXNXUEhHRDkrUENrcEtUejY2S00yS3hlLzl0cHIzTHg1a3gwN2RqQng0a1JlZXVrbFhuMzExV3puRTNxOW50OSsrdzBnVzlqazNYZmZkZmphMjZ1WTdPWGx4ZHk1YzdNdGQvYnZWR1JrcEdYZmQ3S0NzZEZvWk92V3JTeGR1cFRrNUdROFBEem8xNjhmeno3N2JKRThEelAzMStwME9vZnRNLysvY3VYdmtiUE1VeUpsRGpJVnBNeFZXTEl5OStuMjd0MDdXLzk5WVdqY3VERStQajVFUmtieTk5OS9XNWJ2MjdjUHZWNXZGUWFKaW9xeVZHUEpYQlhFek4zZG5lZWVlNDV2dnZtR1JZc1cwYXhaczJ4OS9HQUs5dXpkdTVjcVZhcFlCZFd1WDcvT2hnMGJBSGpsbFZmdzkvY0hZTjY4ZVNRbko5TzJiVnRhdEdoaFdUOHVMbzRmZi93Uk1FMlpKeUVTY1MrU0lJa1FRdHdqUWtKQ1dMWnNHV0Nhb2lWelVyZHUzYnJNbURHRGtTTkhjdVRJRVNaT25NakVpUk56VmFhdk1FYlREQjA2bElFREI5S2hRNGRDT1NFeEdBeVd1VThkblppWjUxN002ZVR0N2JmZmRqalhhRnBhbXQzT0FFZlQ5V1F0ZzNycTFDbVNrNU90MHRuOSsvZW5jdVhLVEowNkZUQjlBTGNuT2pyYS9wTVFRZ2doQ3BtcXF1aU5ScFlGWDJENWJ4ZlJHMVEwUmJEajhrNVRVTkFxQ2lGLzMrREFtVmdHUEZhVlY5cFdScWZSZ0x3K1FnZ2h4QjFWdlhwMXVuZnZ6dWJObTFtMWFoV0RCdzhHVENHSzBOQlEvUHo4K1BEREQvUGMxNkVvU3FGVkZYM3NzY2NJRFEwbE9EaVl3WU1IWjd1UTFyNTkrMnpiR0kxR2Z2LzlkeUQ3MUFRNTZkU3BFMy84OFFmNzl1M2prMDgrWWVIQ2hWYlRGbWMyWjg0YzB0TFNxRlNwa3N2SEtVcnNWZHgxcG1MdnRXdlhXTE5tRGJ0MjdVS3YxK1B1N3M1TEw3MUUzNzU5cmZvRjMzampEYzZjT2NPZmYvN0poQWtUK1BycnJ5MlZKZno4L1BqNDQ0OTU4c2tubVR0M0xwR1JrU3hidG93VksxYlF2SGx6ZXZUb3dlTEZpKzFXNDdYVmw1VmZVL2xrbnVJanM1OS8vcG01YytlU2taRkJ1M2J0R0QxNnROMy9aOE9HRGNQYjI1dU5HemV5ZXZWcS92cnJMOTUrKzIycllNcXZ2LzVLUWtJQ2tMMkM3K1hMbDBsS1NyTGJSbnMvcDZ4VlhlNjBMNzc0Z24vKytTZmJja2RUQ1NVa0pEQjI3RmpPbmowTFFJTUdEUmcrZkRnVksxWXNzSGJtbGJrUE51dVU3Rm1aZjRaNnZaNlltQmk3VlhLeXlocVNzOFg4bW43NzdiY3UvZTVubmZyY1dlWWd5ZEdqUjNubW1XY3N5NDhjT1VKNGVEaSt2cjcwNnRVcngvMHNXclNJYmR1MjVhb056dExwZEF3Y09KQ0FnQUJxMTY1dFdkNjhlWE5lZSswMVMvaEdWVlZtelpwRldsb2F0V3JWNHJISEhyTzV2OTY5ZS9QcnI3OFNFUkhCcDU5K3lyUnAwNndHZlNZbEpmSGxsMStpMFdnWU5XcVUxZC9CUllzV1dmYmZwMDhmd05UUEh4SVNncGVYRisrODg0N1ZzVmFzV0VGYVdob05HalN3ZXAyRnVKZElrRVFJSWU0QlI0NGM0ZlBQUDBkVlZaNTg4a21iSlJacjFLakIxS2xUR1RseUpLR2hvWHo2NmFkOCt1bW5MaCtyTUViVFZLaFFnWVVMRjFLcFVxVjgyMmRoaW95TWRCZ2tjVFNOa0xQVCtvRHBaRG80T05pcWVraXRXclVzdnkvang0KzNHWHA1NnFtblNFOVBaK1BHalZhZE1ZbUppZlRzMmRQcDR3c2hoQkFGUlZWVlRsKzl6WVFOSnprWG5maHZOUTRKU1dTbUtBb1plaVB6ZGthd0ordzZFL3ZVbzBZWmIrRCtyTmdpaEJCQ1pKWFR0QzFtY1hGeE9hNWJ2bng1dTVVN1gzNzVaYzZkTzBmdjNyMEIwd1hGK2ZQbm95Z0tvMGFOeXZWMElKbjUrdnJtNjVRMlpyLzg4Z3ZnZUlSKzI3WnQ4ZmIySmlrcGlWOS8vZFdwcWgvNzkrL24xcTFiZUhoNDBMcDFhNWZiTlhMa1NNNmVQY3UxYTllWU1XTUduMzMyV2JaMWR1ellRV2hvS0Y1ZVhuenl5U2Q0ZVhtNWZCd3dWYXh3Vlg1UGI1eTE3OFplSmQ0ZVBYcFlCUnJPbnovUDRNR0RMZTFwM2JvMWI3MzFscVhhU0dZYWpZWXhZOFl3YU5BZzR1TGl1SFRwVXJacUx3OCsrQ0NMRnk5bTY5YXRyRisvbmhzM2JoQWFHa3JYcmwyNWRPbVNaVHFOckZ6cHkzSkZhR2dvNTg2ZHMxcDIrL1p0WnMyYVpRa3FkZTNhbGFGRGh6cjgvS3NvQ29NR0RhSkNoUXJNbXplUHYvNzZpOEdEQjF1MkJmdUJsY3hjcVFyaTdOK2ZnblR5NUVtSEE4eHNLVjY4T0pVclYrYnk1Y3U4OGNZYjlPalJvOGlmVzVqN1lIUDZHNUQxLzQ2elFSSkhmYnhaT1FycDVDZHptdzRkT2tSS1Nvb2xGQllhR21wcHg4Q0JBNjIyc1ZWSi9PVEpreTQ5djl5eTliNVJxbFFwWG43NVpjdjNDeGN1NVBqeDR5aUt3dnZ2djIvMzkwNnIxVEppeEFpR0RCbENlSGc0RXlkT1pQejQ4WGg0ZUJBZEhjM2t5Wk9Kam82MlZBUktTMHNqTlRXVjVPUmtTeVh2RVNOR29ORm9PSGp3SUxObnp3Wk1BM2RMbFNxRnFxcWtwNmR6NGNJRmR1ellnWWVIQjhPSER5L3kvdytFeUMwSmtnZ2h4RjF1Ly83OVRKa3lCYjFlVDRzV0xSZ3laSWpkZFd2VnFzWG5uMy9PNk5HanFWZXZYcTZPZDZkRzAyUmxLMFNTMDBtWHZjZExsU3JGbWpWcjdHNzN6ei8vTUc3Y09KZjJtZE02dGs0bWJTM3IyTEVqbnA2ZTJSTG41czRBVzl1WU94Q3lpb3FLUXFQUlVLWk1HY3V5MGFOSE0yalFJUGJ0MjhkMzMzMW45WUhjekp4YUw0aFNqa0lJSVVSZXFLcUtVVFd5SXVRU2kvWkVZRFNDUmltYzBiZDNCd1dOQXY5RUpmTHkzRU84MjdrNkw3YXBEQ3JTMFNXRUVFSmd1aWphdFd0WHU0K3ZXN2NPVDA5UHVuZnY3bkNkckY1NzdiVnNGMmd6bDg4MysvampqNjIrejgzMEZDa3BLWGRrSkxTOXRubDRlTkNwVXlkKytPRUhObXpZUUpjdVhYTDhuUEhUVHo4QjBLRkRoMXdGUEx5OHZCZzFhaFRMbGkzTGRqRVU0T3JWcXl4WXNBQkZVUmd6Wmt5ZUJqdTVlcUc5S0tsV3JScXRXclhpeG8wYkRCZ3dnQ1pObWpoY3YwU0pFa3ljT0pIU3BVdmJuYkpHcDlQUnMyZFB1blhyeGkrLy9NTDU4K2RwMDZaTnRpRFQ5T25UMmJWckYxQncwNjdZNnR0YnZYbzF2Ly8rT3pxZGpnRURCdGljL3NLZXA1OSttbnIxNmpGanhnek9uRGxEclZxMUFQanp6eitKaUlqSXQzWVhGYkd4c1FDc1hMbVNjdVhLV1phLyt1cXJEc01EUTRZTTRmWFhYNmRzMmJJRjNzYjhZSzRrRXg4Znovbno1NmxXclpyTjljeXZCMEJFUklUVkZDYk8yTDU5ZTdicHpqdDM3b3pSYUxUYkIrem01c2JQUC85c3RUdzlQZDFTOVRxM1VsSlNBRk5nWlAvKy9WWlZQY3pMYzZwRXJhcXFwZkxNbkRsenFGT25qdDExY3h1TU9uVG9FQjk5OUZHMjVkSFIwVmI3ZlAzMTE5bThlVE5nQ21jNmFndVlyb0ZNbURDQlR6NzVoRU9IRGhFY0hFem56cDNadEdrVEowK2VCRXpWdjgzM2RUcWRwVC84dWVlZW8zcjE2dnoxMTErTUhUdldzcytGQ3hjeVo4NmNiTk1HdmZubW0wVzZJbzhRZVNWQkVpR0V1SXY5OE1NUExGaXdBRlZWYWRxMEtlUEhqOC94NG4vZHVuVlpzR0NCemRFSHpyb1RvMm1jcGRGb3FGQ2hndFd5eTVjdm82cXF6ZkNKTTZNZ1BEdzhzbTFyM3M1UlZSUm4xcm1UTGwrK1RKa3laYXhLOUpVb1VZSmh3NFl4YnR3NE5tL2V6RFBQUElPdnI2L2xjVlZWTFNOSUpFZ2loQkNpS0ZGVmxadUpxWXhkOXplSHpzV2hVYVN5aHJNVVJjRm9oSzkrUHNlQnM3RjgxcWMrL3Q0eWY3TVFRZ2hSb2tRSkJnd1lZUGZ4ZGV2V1VheFlzUnpYeWFwY3VYSjVPcWZPZWhITm5sZGVlWVcrZmZ2aTV1Ym0wdjR6TWpJQTA4V3ovUGc4OWV5enovTFRUejhSR1JuSmI3Lzlabk02RzdNVEowNXc3Tmd4QUpzVmRXMXhWQlVrODRVK3M0U0VCRkpTVXREcGRDeFlzSUFGQ3hiWTNMWno1ODQyQXo2WjVTWUVFUk1UNDNDL21hZDZNVmNveUx5c2ZmdjJ2UHJxcXk0ZjE1WVBQL3pRVW8wQVRCZUV0Mnpaa3V2OW1WOFBuVTdIMDA4L2JYT2Q1T1JrZnZ2dHQxd2Z3eGtIRGh6Z3hJa1QrUG41RVI4ZmIxaytjT0JBcmwrL1R0KytmUzJENk16L2w3WnMyV0wxV29CMTlkM2R1M2RUdlhwMTVzNmR5NEVEdFJuUzh3QUFJQUJKUkVGVUIzajQ0WWNCMjVVYTduWkpTVW1rcHFhaUtFcTJmdHlWSzFjNjNOYkx5eXZYRlg0S2cvbjNJeTB0alk4Ly9waTVjK2NTRUJDUWJiMmJOMjlhN29lRmhmSDg4OC9mc1RibXQ4elZWYlp1M1dvSmtyejk5dHU4L2ZiYmxzZkN3OE1aT25Tb3plc0VseTVkSWkwdERZMUdZemQ4WS9iSko1OEFaSnZhTENmRmloV3o2a2RQU2tvaU5qWVdyVlpyMWFhT0hUdmk2K3RMV0ZnWXI3enlpbFA3YnRteUpXUEhqc1hUMDVObXpab0IwS2RQSDM3Ly9YZmF0R2xEL2ZyMXFWeTVNbVhLbEdIMTZ0VnMzTGlSS2xXcVdBWmQxcTlmbjhEQVFFdmd4bUF3NE8vdmo0K1BEekV4TVNRbUp0S3NXVE9aMGtiYzh5UklJb1FRZDdIMDlIUkxpT1RvMGFOMlQrQ3ltak5uanN0QmtqczVtdWJDaFF1OCtlYWIyWmJiMnBlZm4xKzJ1U1hORlRwc3pUbnBURWRNbFNwVnJMWTFHQXgwNmRJRmNEeUhxM25mK1RYUGExN2N2SG1UNU9Sa201Vm5XclZxeGFCQmcyalhycDFWaUFTc1N5eTYyaEVsaEJCQ0ZCUlZWVGwyTVk0UHZ6OUJiR0lHV28wQ01wV055elNLd3NGLzRuaHhUaWpUWDJwSS9ZcCtFc1lSUWdoeFh6TWFqU1FtSmpwY1IxWFZITmZKNm9zdnZyQzUvUDMzM3ljK1B0N3VORGhtV1MraWdXbndpcUlvVmlPZi9mejg4UFQwekRhaVBTZm0vb3ZGaXhmbnkyQ1l3TUJBSG4vOGNYYnYzczJ5WmN0bzI3YXQxYUNXek14OUppMWJ0cVJHalJwTzdUKzNWVUgwZXIzRGJXL2R1bVZ6dVkrUGo4MUtKODdLYVh0Ymc1d3lMNHVMaTh2MXNiUEtHcHdJQ0FodytXZCsrL1p0NHVQam5RNUg3ZHExeTZwLzZmTGx5K2gwdW55cllLSFg2MW00Y0NGZ0d1dzJiOTQ4eTJNNm5jNXlVVHUzTkJxTkpVU3liOTgrd3NMQ3FGV3JGbGV1WENFNU9kbnVka1ZodWhwbm1VTVR2cjYrZHZ2L2hnNGRTbmg0dU5VeVZ5dGxGRlExR2xlWW42dWlLTVRFeERCMjdGaG16WnFGcDZlbjFYb1hMbHl3M0E4TEM4TmdNTnkxZyt6TTRabHExYW9SSGg3TzZkT25zMDFWQmFaQUZtRDVmYy9NWEkya1lzV0tPUVpFMnJScGs2dDJObWpRd0tvZmZkR2lSV3pjdUpGU3BVcGw2MTkvK3Vtbk9YZnVIUDM3OTNkNi81TW1UYko2THkxZHVqU3JWNisyT2djK2NlSUVtelp0UXFmVE1XYk1HTXQ3bDFhclpkeTRjUmlOUmlwVnFvU1BqdzhBWjg2Y1llalFvZmo1K1RGaXhBZzVueGIzUEFtU0NDSEVYYXgzNzk1a1pHVHcvUFBQVytZU3JGaXhvdDBQTUZldlhrV3YxMmM3aVhUR25SeE4wNzU5ZTZzUDgzZGlMc2JDa0htMFNXWnBhV25aSGpPZnFOcmF4dGI4bXVmUG53ZXdteGczVjVPeHR5OUZVZXgyK2dnaGhCQjNqb3FxcW13K2RJVnBXLzc1ZHlvYjZhakpDMFZSdUhFN25RR0wvMlJzendkNHFtazVGSmtlU0FnaHhIM3F5cFVybG1vRTl0eTZkU3ZIZFp4MTdkbzFwMElDdGk2aWRlellFUThQRDZjR3I1dzZkUXFEd1VDVktsVXNGNzhLMm11dnZVWlFVQkJSVVZHc1g3L2U1dUNqWGJ0MkVSWVdocUlvdlA3NjZ5NGZZOFdLRlhtcXNPdXNZc1dLMGFkUG53TGJQdlBGZGZOZ0tFY1gzTzMxcCtVbXVQRFNTeS94MGtzdk9iMitxcW9NSGp5WStQaDRwd2F3NmZWNk5tellnRmFyeFdBd0FEQjgrSEFBcGt5WjRuUjR5Skd0VzdkeTVjb1Z5cGN2ejlOUFAyMFZKTWxQZXIyZUpVdVdBUERPTys5a0d6eVhsU3NCblp3cUpydjZzM1ZtL1o0OWUxcXFVWmpERmFWTGw3YTd2cSt2TC83Ky9zQi80U2J6OThuSnlhU2xwZUhsNWVWeUZZbzc3ZHExYTRDcEF0TFJvMGM1YytZTVU2Wk1ZZUxFaVZaOTZQLzg4dzlnK2psR1JrWnk0c1FKR2pkdVhDaHR6aXZ6TkQyOWUvZG0rdlRwckYrL1B0czA3a2Fqa2IxNzl3SzJneURtMTZObXpab0YzRm9UVlZVSkNRbXhmUC9MTDcvdzZLT1BXbFcvaVltSmNhcmF1Sm10YXlTWmw2V2twREI5K25SVVZXWEFnQUhaL2o1bERkOGtKQ1F3Y2VKRU1qSXltREJod2gydHlpNUVZWkVyUkVJSWNSZlRhcldXY210bTgrZlB0eHNVZWVHRkY3aHg0MGF1Z2lSM2NqUk41Y3FWMmJwMUs1QS84MExtSjN2aGo5eXc5OEZYVlZXN2p6bjdZZm5jdVhNQUxwK2dtd01ydWZrZEVVSUlJZktUcXFvWVZTTmY3VGpEOTc5ZlJvTk1aWk5mRkVYQllGRDVaT01wTHQ1SVpuREhHbWdrVENLRUVPSStWTEprU1FZTkdtVDM4U2xUcHVEdDdjMlFJVU1jcnBQVmpSczNHRFZxVkxibDVsSGl0dm9XM252dlBVdFYwYnhXQ0YyK2ZEbEhqaHpoaFJkZXlOZCtERWNDQXdQcDA2Y1BhOWFzWWZYcTFiUnQyNWJLbFN0YkhvK0ppV0hSb2tXQXFhcEJmZ1FLOHBQUmFIUTRoVkZtbWNNOHpyNitlYWxlbXpXZ1lHOUtaL1B5L0xSdDJ6Yk9uVHRIOGVMRkhVNHhaTFo3OTI2dVg3OU9odzRkQ0FvS0FreVZjWC8rK1djKytPQURQdnZzTXhvMWFwU25OcG1uSlhuMzNYZGRHZ1RsNnJtRW9paWtwNmZ6NUpOUFVyOSsvUnpYZCtWblhOalZTOHhCa3NqSVNMdS93NTkvL2ptQmdZSEFmKzFkdlhvMTd1N3U3TnExaStuVHA5T3FWU3ZHakJselp4cWRTeEVSRVlBcEVORzllM2ZlZWVjZC92ampENzc5OWx2TC8vblkyRmd1WHJ5SWg0Y0h2WHIxWXZiczJRUUhCOStWUVpLVWxCUVNFeE54ZDNmbnNjY2VZOFdLRllTRWhIRHExQ25xMUtsaldXLy8vdjNFeE1SUXVYSmxHalJva0cwL1o4NmNBU0E0T0pqLy9lOS9UaDE3L1BqeHRHclZLbGZ0UG43OE9OZXZYd2RNNzZFelo4N2tyNy8rc25vdm5UUnBrdVcrT1lUMzQ0OC80dTN0YmJXdkhqMTZrSlNVbEdQSTZjc3Z2eVFxS29ybXpadlRxMWN2aCt2cTlYbysrZVFUb3FPajZkMjdOeTFhdEhEMUtRcHhWNUlnaVJCQzNFZk1JWUg4bk1meVRvMm1zU2N1TGk3ZlJtYVlSMG80cXJ6aVN1bzVKN1pHbTh5Wk00ZUFnQUI2OU9pUjdVT3dQZVlQenBscHRWcjgvUHh5bk1NeUszTzVYbWVQTFlRUVFoUUVWVlZKTnhnWXV6NmNYMC9Fb0ZFVUZKbktKbDhwaWdLcXl0S2dpMXk3bGNiNFordmlkcGVXYmhaQ0NDRnl5OHZMaXc0ZE90aDlmTXFVS2JpN3UrZTRUbFlHZzhGaC80R3R4NUtUazBsSVNBREljeFdSaXhjdkFsQzFhdFU4N2NkVkw3LzhNaUVoSVZ5NWNvWFBQdnVNdVhQbjR1SGhnY0ZnWU1xVUtkeStmWnVTSlVzNkhkaUEvL3Bxd0hGL1RWNDVHdFRqU0g3MkUyWDE2S09Qa3A2ZW5xMFNocjBwbldmT25KbnJxcjYvL1BJTEpVcVVzTG9JZlBQbVRjc3gzbmpqRFlvWEwrNXdINm1wcVphQlpqMTc5clFFU1lZT0hZcXFxdXpZc1lPUFB2cUlpUk1uMHF4WnMxeTFFMHpWRTNyMDZNRkREejJVNDdwNnZkNXkzOVdBbGxhcjVkVlhYK1hSUng5MXVZMTU1Y3lVTUpsRElLNU9JV01Pa3FTbHBkbjlIWFozZDdlN2ZldldyZEhwZElTRWhEQm8wQ0JMdUtlb1NVOVA1OVNwVTRBcFNGS2hRZ1UrK3VnanhvNGR5N3AxNjZoV3JScVBQLzQ0Qnc0Y1FGVlZHalJvUU11V0xWRVVoWkNRRU41KysrMjdidXJ2eTVjdkE2YXE1VHFkanQ2OWV6Ti8vbndXTGx6SWwxOStpYUlvR0kxR3kvL1ZidDI2WmR1SHFxcVdRWXBHb3hHajBlalVzZlB5M3JWcDB5YmMzTnpJeU1pZ1ZLbFMxS2hSZzkyN2Q5T21UWnRzRlZPU2s1TkpUVTFGbzlIWXZNNlJrWkVCNERCSXNtWExGb0tDZ2loUm9nU2pSbzNLTVdobURyWTBhdFRJcGZjd0llNTJFaVFSUW9qN2hLcXFwS1Nrb0NoS3JrSUNoVDJheGg2TlJrT0ZDaFVzMzhmR3hwS1VsQVRZTGlscDcrUW84NGRpUjIzTlRhblJyT2JObTJmekEvajU4K2ZadW5VcnFxcFNwMDRkcDArcWJlMnZkKy9lUFB2c3N6YlhqNDZPemxiSkpxdVltQmlIejhmODJKUXBVNXc2Y1JkQ0NDR2NwYW9xeWVsNlJxeitpOFBuNGt5VlNDUkVVaUFVUlVFRDdEZ1d6ZTJVREthKzJCQlBOK2ttRUVJSWNmKzRkZXNXMzN6empjTjFVbEpTY2x3bnE4REFRSnY5QjMzNzlpVXVMczV1MzhLRkN4ZUF2RjJNUzA1TzVzYU5Hd0RVcWxYTDRicURCdy9POGVMWjZOR2piVTU3WUl1N3V6c2ZmZlFSUTRZTTRjS0ZDM3p4eFJlTUd6ZU8yYk5uYytMRUNUUWFEUjk5OUpGTC9WS1pnd0IzYWdwZWV6OGZSLzBrdWRrbUp5TkhqblJwZmZNVU1xNDZjdVFJTTJmT1JLdlZNbkxrU0I1Ly9ISEFkT0UwTVRHUmhnMGJPbFV0ZU8zYXRkeThlWk5telpwUnQyNWR5M0pGVVJnMmJCaXBxYWtFQlFXeGJOa3lIbnp3d1Z5MUZVeS9CK1lwV25KaUhsU24wK2x5RlVReVR5WHVqTUt1TXVLSzU1NTdqdWVlZTg3bVk5MjdkeWM1T2RuaDM2SGl4WXZ6eUNPUEVCUVV4TmF0VzUycVZsTVkvdjc3YnpJeU12RHk4cklFNjFxMGFNSHp6ei9QbWpWcm1EVnJGbFdxVkdIbnpwMEFQUHp3dzVRdVhacDY5ZW9SSGg3T25qMTdYUG9kS0FyT25qMEwvRGZkZWRldVhWbTdkaTNoNGVIOCtPT1A5T3paayszYnQzUGh3Z1VDQWdKc1BqOUZVZmpwcDUrY1BtYWZQbjI0ZGVzV3ZyNit1V3J6aFFzWE9IandJTzNidDdjRTBONTY2eTFDUTBQNThzc3ZhZENnQVg1K2ZwYjFMMTI2QkppcWl0bDZEOHNwU0xKMzcxNFdMRmlBb2lpTUdqWEtNbVZUUmtZR2NYRnh4TVhGVWE1Y09YeDlmVWxNVEdUdTNMbnMzYnVYMHFWTE0yN2NPTFJhTGFxcWtwU1V4TzNidDBsSVNDQWhJUUUvUDc4YzMzZUZ1TnRJRDVFUVF0d25ybDY5aXFxcUJBUUU1S29zZkdHUHByR2xaY3VXK1BqNE1IcjBhQUFPSHo3TUo1OThZbm44cTYrK29uang0bGJQZCt6WXNWWWZQRE8zMVN4cjRsNnIxYko5Ky9ZYzIrTnMrajl6YWRmTUZpOWVqS3FxTkduU3hLV1JHZmIyWisvbnJORm9MS1VwczBwS1NySlVKZkh3OEtCRWlSSU9qMTNVNTBFVlFnaHhkMUZWbGFTMERONWZjWnl3aTdmL2ZTOHJLaUVTRmRYMHhUbUsrVXRSYWI5dDVzb2srMC9ITW1URmNXYS8yaGhQTnkzSU5FSkNGRmxwK21UMlgxclA2WmpmaVUySklzT1F1OUhuNHQ3Z3B2VWtvRmg1SGlqZGhvY3I5OFZEbDM4VlNPOEhDUWtKckZ1M3p1RTZxYW1wT2E1alQxaFlHT2ZPbmVPcHA1N0tObWdsTGk2T3NMQXdxMm9INWlvQk9WVitjT1RFaVJPQWFmb1BXd05zTWt0TFM4dHhmNWtyZ2ppamR1M2F2UFBPTzh5ZVBadDkrL1l4ZVBCZ3k5UVMvZnYzZDNsYUUvTmdJUUJQVDArWHRoWC9PWGJzR0EwYk5yU0VLY3pUREwzKyt1czBhOWFNNTU5L25yVnIxekoxNmxTU2s1UHAwcVVMelpvMTQ5cTFhd3dmUHR6U3g3UjU4MmFPSERuQ3A1OSthaFhNaUlpSVlOMjZkU2lLUXI5Ky9iSWQzM3pCMXNmSGgxZGZmVFhQVTFZNnU3MTVxb3lTSlV2bTZYak95T24vVzJZRldja21MOHdERWQzYzNISWNGTmk3ZDIrQ2dvTFl1SEVqblRwMW9seTVjbmVvbGM0N2NPQUFBRTJiTmtXaitXOHF6Mzc5K25IaXhBa1NFeE5KU0VqZzc3Ly94czNOalhidDJnSHd4Qk5QRUI0ZXpvWU5HK2pTcFV1Um1tSTFNVEhSYWtDbnVSL1g3T2pSb3dDVzZXbzhQRHg0L2ZYWG1UbHpKdDk4OHcyQmdZRXNXYklFTUZXUnlvKytYWE1iYlBXNU8yUFJva1dvcXNwVFR6MWxDWktVSzFlT0hqMTZzSEhqUm43ODhVZXJzSks1eWt5VktsV3k3U3NqSXdOVlZkRnF0VGJEaDB1V0xHSDkrdldBYVdyM1ZhdFdNWGZ1WE9MajQ2M2ViNzc0NGd1YU5XdkdXMis5UlhSME5HQjZQeHd5WkFnSkNRa2tKaVptbTBxc1c3ZHVFaVFSOXh3SmtnZ2h4RDBvS1NrSm5VNW4rU0JvTkJyNTdydnZnTnlYTlMzTTBUVDJaSjRYY2UvZXZjeVlNWU15WmNwdy9mcDE5SG85bzBlUFJxL1hNM0RnUUpvM2I1NXRtOHh1Mzc0Tm1NcmE2blE2Tm03Y3lNOC8vNXluOXRtYXlzY1p4NDRkeTlNb2hvVUxGenFjYTdoMDZkS3NYcjNhNW1OVHBreXhmR0QzOWZWbDVjcVZWaWRhUWdnaFJFRXhWeUo1ZjhWeFRseEtLQktkZFprN2hsVEFYYWRRcFpRWDVRTThLZW5qanFlN0ZwMUd3V0JVU2RjYlNValJFNWVjUWZTdFZLSnVwWktlb1dLVlBGR0tackRFL0ZyL0dYR0xJU3VQOC9WcmpYSFhhWXZFejBBSVlTMGk5aysybkp4T2ZPcjF3bTZLS0NJeURLbEVKMFlRblJqQjhhczdlYWJ1U0tvSDVINmsvLzNFMzkrZkNoVXE4T1dYWDlwZHAyUEhqdmo3KzFzdU90bnl3Z3N2MkozV1llM2F0WVNHaHVMcDZVbVhMbDBzeTlQUzBoZzhlREMzYnQyaWRPblNsdW9OSjArZUJMQ3F2T3FxMzM3N0RUQ2QrK2RrNmRLbExsMzhkdGJUVHo5TlRFd00zMy8vdlNWRThzd3p6OUMzYjErWDkyWHVyN0UzaGNHOWF0dTJiY3llUGR2aE9zNVdTTGx5NVFvalI0NGtJQ0NBVmF0VzRlN3V6c2FOR3dGNDZhV1hjSGQzcDMvLy9taTFXcjc3N2p1Ky92cHIwdFBUZWZiWlo2MnEzU1ltSnJKaHd3WnUzTGpCdkhuemVQLzk5d0ZUMVpocDA2YWgxK3ZwMUtrVGRlclVzZGttblU1bjJlWk9NZmRMbGk5ZnZzQ1A1Y3JVM1VXMWVrbEtTZ3FxcWpyVmoxdTdkbTNhdEduRDc3Ly96dlRwMDVrNWMyYVJPbi9RNi9YczJiTUhnTFp0MjFvOXB0Rm8rUGpqajFFVWhWbXpaZ0dtcWFUTVFZZ25ubmlDYjc3NWhzaklTTFp1M2Nvenp6eHpaeHZ2Z05Gb3RCdEUwdXYxaElhR0FsaFYvZW5jdVRPN2R1MGlMQ3lNQ1JNbUFQREFBdzg0Vldrb0o4bkp5ZWoxZWhSRnlWVkZrb01IRDNMNDhHSHExS2xENDhhTnJSNTc4Y1VYS1Zhc1dMYksydnYzN3dld3FueGtaZzVJMmd2SU5HalF3UEtlbnBLU3dzbVRKOUZvTlBqNysxTytmSG44L2YzeDkvZTNETUpzM0xneHUzYnRBa3lWME1FMENMVk1tVEw0Ky92ajUrZUhuNThmSlVxVXlGT2xKU0dLS2dtU0NDSEVQV2ovL3YxTW16WU5YMTlmdkx5OFNFaElzQ1JxZS9ic21hZDlGOFpvR2tmMGVqMExGaXhneTVZdEJBWUdNbjM2ZFByMzc0OWVyOGZMeTR2ang0OHpac3dZbWpWcnhzQ0JBNmxldmJyTi9aaEhLSmc3ZjI3ZHVwWHZvd1BzZGM0a0p5ZGJYcWV5WmNzNlRQeGZ1M2FOakl3TXRGcXQzWk5nUjNPWU9wS1dsa1pvYUNodWJtNDBhZEtFUTRjT0VSUVVaQ2xwS29RUVFoUVVWVlZKTnhnWXNmcXZUSlZJQ3FjZGdLWHlpSiszanViVlM5Q2thZ2thVmZhalpsa2ZQQnlVVkRkdnJ5Z0tHUVlEbDI0a0VYNzVOc2N2M2liMFhDeFJjYWxrcnJGU2xEcGF3ZFNlUHlOdU1mTDdNR2ErM0FpZFJsUGsyaWpFL1N3aTlrOVdIWFZ0bWdOeGY0bFB2YzZxb3lONXRlbDBxa21ZSkVlT3dpR3VXTE5tamMzbDU4K2Y1OUNoUXdRRUJHUTdyL2J3OE9EcHA1OW14WW9WZlBIRkZ5eGF0QWhQVDAvQ3c4TUIyeGZIbktIWDZ5MFgyRTZmUHMyaFE0Y0taVHJheE1SRXl3VjhzNk5IajNMcTFDbTdJUU43cmw2OUNrQ3BVcVh1aTg4bENRa0pYTHQyRFI4Zkg3djlTSmN2WDBaVlZhZERRQ0VoSVlDcG9xMmpQcU4rL2ZxUmtwTEM1czJiV2Jod0lWV3FWS0Y1OCtiRXg4ZXpiOTgrMnJkdno3aHg0eGcrZkRoYnQyNmxTcFVxZE8vZUhVVlJ1SDM3TnNXTEYyZkFnQUd1UCtrQzlOZGZmd0dtMElQSW1ibXloTE1EQWdjUEhzeVJJMGNJQ3d0ajdkcTF2UERDQzNsdWc2cXFHSTFHMHpTY2VSamN0bi8vZnVMajR5bFdyRmkySUFtWXF0UWNQbnlZZ3djUG90Rm9lUEhGRnkyUGVYcDYwcU5IRDc3NzdqdVdMVnZHSTQ4OFlwbitwTEQ1K3ZxeWFkTW1tNC90MzcrZnBLUWthdGFzYWRWdnJDZ0tJMGVPcEgvLy9tUmtaS0FvQ2g5ODhFRytEQjQwVDN0Zm9rUUpsLzlHSnlRa1dNS2NMNzMwVXJiSGl4Y3Z6cXV2dm1xMTdPclZxeHcvZmh5QVZxMWFaZHNtSlNVRk1GVWJzZVdoaHg3aWhSZGVvRnExYWdRR0JsSzZkR2xLbGl4cDk3WG8wYU1ITld2V3BITGx5cFFxVllxU0pVc1d5SUJaSVlvcUNaSUlJY1E5cUhyMTZ1aDBPbTdmdnMzdDI3ZlJhclZVcWxTSjU1OS8zdVlITEZjVXhtZ2FlMDZlUE1tc1diTzRjT0VDVmF0V1pjcVVLVllqYm1iTW1NSCsvZnRac21RSlI0NGNZZkRnd1hUdDJwVisvZnBsSzdWMzVjb1ZBRXNaeGdFREJqQmd3QUJVVldYOCtQRWNPSENBRmkxYU1HSENCTHNuM2R1M2IrZnJyNzlHVlZVR0R4NmM3WEZiSXhNTUJnTWpSb3pnNXMyYk5HL2VuQ2xUcHRqOTBIM3k1RW1HRGgxcWFWL3YzcjJkZUpXY3QzUG5UcEtTa25qNDRZZnAyYk1uaHc0ZFl0bXlaYlJ0MjFhbXNCRkNDRkdnaktxUmNldkRPWHp1VnFGY0lGQlYwN1ExcXFwU3p0K1RqbzNLMEs1dUtScFU5RU9yMGZ3N3kwdk83Y3JjZGpldGxocUJ2bFF2VTV4dUQxWkFSZVhNdFFTQ3dtUDQrVmcwVjI2bW1FSWxSYXhLaWFJby9IRTZsazgzbmVUVFB2VlFLVnJ0RStKK2xhWlBac3ZKNllYZERIR1grT25rZEFhMy9GYW11WEZnL3Z6NVRxK2JuSnpzMVBvNm5ZNkJBd2RhdmwrelpnMnFxdEt6WjArYkEwWmVlT0VGOXUzYng3bHo1MWl5WkFuOSsvY25QRHdjUlZHb1Y2K2UwKzNMYk8vZXZTUW1KcUlvQ3FxcXNuRGhRaG8wYUdEM2dscEJDQTRPWnNHQ0JjVEd4cUxSYUdqZHVqVi8vUEVIa1pHUkRCa3loQjQ5ZXZEQ0N5L2tPSld1MmJsejV3Q29XTEZpUVRhNzBIMzMzWGNjT25TSWt5ZFAwckJoUTJiTW1FSDc5dTF0cnR1dFd6ZFNVMU9kcm9CaHJsSmpiMytadmZYV1d5UW1KdUxqNDJPWmR2blNwVXQ4OWRWWHJGeTVrblhyMXZIV1cyOHhkKzVjRml4WVFQWHExV25Zc0NIZHUzY25NREN3eUZ4c0IxT2ZtemxZMWJScDB3SS9YbEd0TXVLS1c3ZHVBYzROQ0x4MDZSTGx5cFZqMEtCQnpKNDltNlZMbCtMaDRVR3ZYcjN5MUlaSmt5WVJFaEpDczJiTitPS0xMM0sxRDFWVkxkVzV1M1RwWW5OYXJPVGtaTDc2Nml2TE9sbW5EdS9UcHcvYnRtMGpQajZleVpNbk0yM2F0Q0pmdFhudDJyVUFkT3JVS2R0aklTRWhaR1JrQUtiWFordldyYnovL3Z0NVB2ODJWK213VjVuTGtjMmJOM1B6NWsyYU5Xdm05RFdMMWF0WFl6UWFxVnExcXMyQVdHcXFhY3BIZTFPaDZYUTZxNm1CY2xLclZpMlpya2JjMXlSSUlvUVE5NkFhTldxd1k4Y09WRlhGWURDZzBXZ3NIM1FURXhPNWN1VUtEenp3Z012N0xZelJOTGJFeHNheWF0VXF0bS9manFxcU5HdldqSEhqeHVIdDdaMXQzWWNmZnBnV0xWcXdkZXRXbGk5ZnpyWnQyd2dPRHVibGwxKzJLczk1OXV4WmdHd25EWXFpTUhyMGFJWVBIMDVvYUNoang0N2wwMDgvdGZvd3Fxb3FTNWN1WmUzYXRXZzBHa2FNR0dIekE3c3RTNVlzNGNTSkUzaDVlVEZpeEFpN0g5NmpvNlA1NUpOUE1CcU50R3JWS3Q5REpFbEpTYXhhdFFvd2RVZzBhZEtFaGcwYkVoWVd4dUxGaTNudnZmZnk5WGhDQ0NHRW1hcXFmTFhqTEh2RFl0RGMwUkNKaXFxYXFvL290QW9kRzVhaHgwUGxhRnExQkFyWnd5UFc4eCtyMmFJVnFrS21XV3dVOHovTGU3dUN3Z1BsL0toZDFwZUJqMWZuY0VRczYvKzR3bTkvMzhENDcvNkt5aWhiUlZIWWNTeWF3Qktldk5PeHVpbE1Va1RhSnNUOWF2K2w5VmJUMldnMU9qcFVmNFBHWlovQXg2TmtJYlpNRkxiRXRKc2N2N2FIb0lpbEdJeDZ3RlNaWlArbDlYU28zcTl3RzFlRS9mREREMDZ2bTVhVzV0VDZibTV1bGlESitmUG5DUTRPcG5qeDRuYW5STkJxdGJ6NzdydDg4TUVIWkdSazhQUFBQNU9Ta2tLdFdyVnlOZG81SlNYRkVpem8xYXNYNGVIaG5EcDFpZ2tUSmpCbHloUjBEcXFxNVljalI0NndZc1VLeTRDaU1tWEtNSHIwYUJvMmJFaDRlRGlmZi80NTBkSFJiTjY4bWUzYnQ5T3RXemQ2OWVxVjR4UTgrL2J0QThoMXVLWW95c2pJNE9qUm8venh4eCtXYVJpV0wxOXVlZHc4d2o4L25EOS9ublBuenVIbTVrYTdkdTF5WEY5UmxHejlVNWN1WFFMK215NjdlL2Z1aEllSEV4UVV4S2VmZnNyOCtmUHAxYXVYd3dxN2pyejc3cnQyTDlBYmpjWmM3Uk1nS0NpSStQaDRmSHg4c2syWlVSQmNtU1lxdjZzZzU1Y2JOMjRBam9Na0NRa0pyRnExaWkxYnRqQm56aHllZnZwcHdzUEQyYk5uRHdzV0xNQmdNTkNuVDU5Y3QrSEVpUk5BOXVsb1hMRnIxeTRpSWlMUTZYUlcvYjltcXFyeXhSZGZFQjBkVFVCQUFHKysrV2EyZGJ5OXZYbnJyYmVZT25VcXg0OGZaODZjT2ZrU3ZNaUxHVE5tMlAxYkhoSVN3cGt6Wi9EeThxSno1ODVXajYxWnM4YnkvdURsNVVWeWNqTGJ0bTBqUFQyZFljT0c1ZW45d1R3NDA1bnAxTEpxMTY0ZG16WnRjcnJmT1RRMDFETE56SFBQUFdkekhYTlY5anNab0JUaVhpWkJFaUdFdUljcGlwTHRnK0RGaXhjWk9uUW9uVHAxWXVUSWtWWnpwdWFrTUViVFpCVVNFc0swYWROSVMwdERVUlJlZWVVVlhubmxGWWNmNG5VNkhUMTc5dVRSUng5bC92ejVoSVNFY09qUUlhc1RDWFBneFZiQXh0dmJtNmxUcHpKbXpCaU9IajNLNE1HREdUVnFGSFhyMXVYaXhZdk1taldMdi8vK0d6OC9QMGFNR09GMGdqb2lJb0tkTzNjQ3BoVDhHMis4UVlzV0xXamR1alV0VzdhMEJHTWlJaUlZTzNZc3NiR3gxSzVkbTFHalJqbjllamxyOXV6WjNMcDFpM3IxNnRHOGVYTUEzbjc3YmQ1OTkxMjJiTmxDN2RxMXM1MkVDQ0dFRUhtbHFpcWJEMTNtKzMyUmFCVGxqbmJLR1ZVbzVxN2grWWNyMHJkMVJVcjVlQURXYlRDRlIxU01xc3I1NjhtY3ZwckFoWmhrcnQxS0pUWXhuWlIwQTNxamlsYWpVTXhOU3dsdmQ4cjR1Vk81cEJjMXkzcFRxNndQbm03YWYvZUxaZjhLQ2kxcWxPS2g2aVc1Y0NPUmIzNjl3TTdqMTBGVi93MmdGSDVvUTZNb0xBKytTTlZTeFhpcWFYbFVWWlV3aVJDRjZIVE03MWJmZDZqK0JtMnEyTzVBRi9jWEg0K1NsdCtGUFdjWFc1YWZqdGt2UVJJSG5PMEw2ZGl4SS83Ky9pNVBnN051M1RwVVZhVlBuejU0ZWYxWEdjWTZtQW9OR2pSZy92ejVWSzFhbFg3OStnR213UjI1OGQxMzN4RWJHNHU3dXp0OSt2U2hXN2R1dlB2dXV4dzllcFJodzRieHdRY2ZVSzFhdFZ6dDI1NjB0RFNDZzRQNTRZY2ZMSlZEM056YzZOV3JGeSsrK0tMbHVkZXZYNS9GaXhlemR1MWFObS9lVEZwYUdoczNibVRUcGswMGJ0eVlUcDA2MGFaTkc2dlhDdURNbVRPVy9lYmxvcktyekZNakZJVERodzh6Y2VKRXk2aDVzNG9WSzlLcVZTdGF0MjVOZ3dZTjh1MTQ1aERVd3c4L2JCVlE4dkR3SUMwdGphU2twR3pCcGF5Zitjd1g5alAzN1EwZE9wU1RKMDl5N2RvMVZxOWV6YkJodzNMZFJuTkZnL3lVbnA3T3lwVXJBWGp5eVNjTFBFZ0Z0aXNSMjFOVXE1ZEVSRVFBRUJnWWFGbW0xK3N0OTlldFc4Zm16WnN0VStCRVJVVlJxMVl0aGc4ZlRseGNIRWVPSEdIeDRzV0VoWVV4Yk5nd2x5dlVYTHQyamRqWVdCUkY0ZUdISDg3VmM0aVBqN2Y4TE15VmNySmF1SEFoZi96eEJ4cU5obEdqUnRrTjd6M3h4QlA4L3Z2djdOdTNqMjNidG1FMEdoa3laRWlCVmlZeEdBeDJIN01YaUVwTVRHVGV2SGtBVnU4N2VyMmVlZlBtc1czYk5nQWFOV3JFeElrVCtmcnJyd2tLQ21MWHJsMWN1WEtGTVdQRzJIeWRuR0d1K21OdkNuWkhxbGF0eXJScDA1eXFaSDdtekJrbVQ1NE1RTU9HRGUxT3hSNGRIUTJRclJxNUVDSjNKRWdpaEJEM21haW9LTUR4aDFKYkNtTTBqZEZvdEpRWUJGTUlwbVhMbHRTdFc1ZTR1RGcrK09BRGx3SXFKVXVXWk55NGNSdzZkTWdxV1I4ZEhjMzU4K2RSRklWR2pSclozTmJQejQ5WnMyWXhjK1pNZ29PREdUcDBLSzFidCtiZ3dZUG85WHBhdEdqQjhPSERYU3JqVjcxNmRUWnMyTUR4NDhmWnQyOGYrL2Z2SnpnNG1PRGdZSFE2SFkwYU5hSjY5ZXBzMmJLRjlQUjBXclpzeWRpeFkrMlc1c3V0Tld2V0VCUVVoRmFyNVoxMzNyRXNyMW16SmkrLy9ESXJWcXpneXkrL1JLZlQyZjJRTG9RUVFyaEtWVldPWFl4ajJwWk9zWmxBQUFBZ0FFbEVRVlIvN21pSVJFVkZveWk4K0hCRjNtaGZGVDh2ZDV2aGtadUo2UVNGeC9DL1V6YzRldUVXeVdrR1U4VVV4VnlueExxOWxndEQvMVltVWYrOVc3T3NOdy9WREtEdEF5VjVzR3FKZjZmSytYY1Bpa0sxMHNXWjFMYytyenhTbWVsYi8rSFl4WGkwUlNTd29WRVVKdjk0bXFxbHZhaGYwYm55ODBLSWdoR2JFbVgxZmVPeVR4UlNTMFJSMWFqc0UxWkJrcmdzdnpQaXpobzJiQmlWS2xXaWUvZnVsbVhYcjEvbjl1M2IyY0lTTld2V1pQNzgrVVJIUjFPOGVIRWVlK3l4LzdOMzMvRlJWZWtmeHo5blp0SkRBZ21CRUFnSkpYUVFCQ21pVkJFVldjUkNWMytBSzBWRXNTMUZZZTJLRFFFRkJRdUtLR0pCZWhHUTVrWWtGSkVhQ0lSQUlBa2trSjVNT2I4L2hnd0p5YVNSQXZpODl6VnI1czY1OTU0WndqQno3L2MrVDRuM3QyblRKa2ZZWmRDZ1FmajcyeXNWdmZubW0weWVQSmxEaHc0eFpzd1licm5sbGp3WHZ5UW5KM1B4NGtVTWx6NmY1UHpYYXJWaU5wdXhXQ3lPLzNwNWVlSHY3NC9WYW1YdjNyMXMyclNKTFZ1MmtKNmVEb0RCWUtCYnQyNE1IejZjd01EQWZIUDA5UFJreElnUjlPM2JsNFVMRi9McnI3K1NuWjNObmoxNzJMTm5EMGFqa2FaTm05SzJiVnR1dSswMlFrSkNtRGR2SG1DdmN0dWdRWU1Tdnk2bDVleTRWMkdLR3d5b1hyMjZJMFFTRmhiRzdiZmZ6bTIzM1ZhaWFoYkZsWktTd3NhTkd3RzQ5OTU3OHp3V0ZCVEU4ZVBIV2Jod0lhTkdqU3J3dUozRllpRThQSnpmZnZzTnlCdm04ZlQwWk1xVUtXellzSUZSbzBaZDFUd1hMVnJrdEpwQlFrSUNRNFlNS2ZFMjU4K2Z6NWt6Wi9EdzhDanpxcjdscWJRQms1S3MxNlpORzZaTm0wWk1UQXcrUGo1NGVucWlsT0x3NGNQODlOTlBBRFJwMHNReFBxZktFT0FJNXpScDBvVEhIbnZNRVd3d21VeTgvUExMdlBMS0srellzWVAvL2U5L0hEaHdnRGx6NXBTb1VrVk9hS2xwMDZhbGFwV2l0ZWJ0dDk4bU1URVJQejgvaGcwYmx1L3hUei85MVBFOEgzdnNNVWNMSjJkZWVPRUZUcDgremZIangxbTFhaFVuVDU1azBxUkoxS2hSbzhUeks4aTVjK2N3bVV4NGVYbWhsSEw4blMzdXNYU3ROZSsvL3o2SmlZa0VCQVE0ZnQvajR1SjQ3YlhYT0hUb0VBQ2RPblZpeXBRcHVMbTVNV25TSktwVXFjS3laY3ZZdjM4L2p6LytPQ05IanFSUG56NFlqY1k4MjkrNWN5Y1hMMTdFMTljWEx5OHZYRnhjY0hGeElUazVtWTBiTjdKOXV6M3NYTnIyVWJsLzE1elp1SEVqSDN6d0FabVptZmo1K2ZHZi8vd0hwUlRwNmVsY3VIQ0JHalZxWURLWlNFdExZK25TcFFBRkJpY0hEQmhRcWptV3hDMjMzTUx6eno5Zjd2c1JvcUpJa0VRSUlXNFFPZjF2aXdxSTVIeDRMS3kxVFhaMmRyNWxGWDAxamNWaTRZMDMzbURyMXExNGVYbVJscGJHMUtsVGVlT05OM2o1NVpkeGRYVXQ5ZFVFdDl4eVM1NzdPVmNpTldyVXlIR3dwU0R1N3U0TUhqeVk2T2hvamg4Lzd2aWdIQndjelBEaHcwdjFCY2RrTXRHMmJWdmF0bTNMK1BIajJiOS9QMXUzYm1YbHlwWHMycldMWGJ0Mk9jYTFiTm1TK1BqNGZPMTNyc2FTSlVzY0tmMUhIbmtrWDIvSm9VT0hjdlRvVWJadjM4N2JiNzlOVEV3TWp6enl5RFhmRTFRSUljUzFUV3ZOK2RRcy9yUG9iMnkyaW1tYm9yVkdBMjNyVjJYeWZZMnA2KytKVXBmL1BkTm9yRFliMnc2ZDU0Yy9UaE1lZVo2YzJpQktnYkdJZi92eVBBZEgyRVJ6OUd3YVI4K204YzNXazFUeE1OR3JWVTM2M3hKRTA2QXFPQ0lweWtEaldqN01mN3d0eTNhZDRmMlZrYVJuV3ErSkNpQVdpK2FGUlgvenpiajJWUE55cSt6cENQR1BaYmJtdlhKZDJ0bUlLMVc1NG5jaTIxcCtGUld1VndjUEhtVDgrUEVsWGk4cEthbkVKMm1uVDUvTzBLRkQyYkJoQTdObXpjTGIyNXNMRnk1Z3M5bnlmZS9ldVhPbm8yckV3SUVEY1hNcjJiKzN1M2J0WXZyMDZXaXRDUTBOelZQdXYwbVRKbnp5eVNmTW5EbVQ4UEJ3eHkzSDAwOC9YZXo5dlBUU1MxU3BVb1ZYWDMyVmxKUVV4M0kzTnpkNjkrN05Rdzg5VkdDQTVFb0JBUUZNbURDQkVTTkdzR3paTWxhc1dFRmlZaUpXcTVXLy8vNmJZOGVPMGJselo1WXZYODd1M2JzQkdEbHlaTEhuV1JhY1habWZjNlY3UVp3RlFhNXNZUklTRXNJVFR6eEJwMDZkQ3R4UGFtb3EvZnYzTDlZOGkvcTluRHQzTHZYcTFTTXJLNHZXclZ2bmVleUJCeDdnM1hmZlpjMmFOYXhaczZiSWZYWHQyalZmbUtkSmt5YkZPZ2xjMFZhdVhPbjRPL1hJSTQrVTZuaGRVWjU4OGtuSE1kWWNKUTJCcEtXbE9kYkpPVFpaMWhlUEZjVE56UTJiemNiNDhlUHpIZGNGcUZXckZsMjZkSEhjendtUGdQMGl2WC8vKzkvMDZORWozM2NWTnpjM1I2dWpaY3VXTVdEQWdCSzNPOG1wR04yNWMrY1NyWmZqNzcvLzVzOC8vd1JnL1BqeCtjSVliNy85TmhzMmJBRHM3N2ZGYWNIajRlSEIyMisvelhQUFBjZkpreWVKaVluSlU2V2xNRU9HREhIYW5tbklrQ0dZVENhV0xGbmlDTGJrVnR3MjhRc1dMR0RyMXEwQVBQdnNzN2k1dWJGczJUSSsrK3d6MHRQVFVVb3hZTUFBUm80Y21lZUNoaWVmZkpJNmRlb3dmLzU4MHRQVG1UVnJGbHUzYm1YNjlPbDUvbXdqSXlPTHJMYlR2SGx6T25Ub1VLejVsdFFiYjd6QnBrMmJBS2hXclJxdnYvNjY0NzB6TFMyTlJ4OTlGTEQvL21Wblp6c3FhUmIwOXpFcEthbGM1cGhiVHJVZUlXNFVFaVFSUW9nYlJQWHExVWxJU0dEdDJyWDA2OWN2WDhnaU16T1RQWHYyOE91dnZ3TDJBeHRhYTdLenN6RWFqUmlOUnBSU3BLV2w4ZU9QUHdKNVM4QlY1TlUwV1ZsWmpnUjdsU3BWZVAvOTkxbTFhaFUvLy93em8wYU40dDU3NytYMjIyK25kdTNhK1ByNjV2dmlzbVRKa254ZmhISkNOaGFMeFhIejhQREFaclB4eXkrL0FIRG5uWGZtbTR2Rll1SGd3WVBzMkxHRDhQQndUcHc0QWRpL1JMUnExWXJkdTNjVEV4UERtREZqcUYyN05tM2J0cVZObXphRWhZV1ZxQ1JnZG5ZMkJ3OGU1TTgvLzJUNzl1Mk9IcmxCUVVFa0pTV1JrWkhCL1Buem1UOS9QalZyMXFSRGh3NTA2TkNCMXExYjQrcnFXcEtYRjdEMzQvMzQ0NDhkcFExNzlPaFI0QlVlU2ltbVRKbkMxS2xUMmJseko5OTg4dzBSRVJHTUh6K2VzTEN3RXU5WENDR0VzTGVLc2ZIaTR2MGtwcHJ0VlQ3S2ZZOGFGeGNEejl6VGtQdmIxMFpkYWpHVDgzbkJZck94YXM5WlB0OTBnbFBuTXk1VlNER1VRWU9abkpZMllGU0t0RXdyUCsrSTVjYy9Ubk5UaUM4anVvWFF1WEYxMERsQkZNVy9iZzZpUTROcVRGbThuNzNSeVJYeStoVDZESlFpSVRtYmFUOGNZTVlqTjJGUUVpWVZRZ2h4ZmZMMTlTM3dlMzlaQ3drSmNmeGN1M1p0MHRQVFNVdEx3MlF5MGJScFU1NTg4c2s4NHhzMGFJQ2ZueCsxYTljdTFkWFNPUlZFUEQwOWVlbWxsL0lkSXdnSUNPRFZWMThsS2lxS3paczNPOXFScEtlbll6YWJ5YzdPeG1xMUZuaENPWWVucHllZE9uWENaRExSb0VFRDl1elpRNE1HRGJqcnJydm8yYk5ubnFxdnhlWHI2OHZERHovTTBLRkQyYmx6SnhzMmJPRDMzMy9udWVlZW8xNjllaWlsSENFVlorMGN5c3ZDaFFzTFhGNVlVTURaaWRZcjExRktjZDk5OXpuZGpzRmdLTFBxSkNFaEljeWFOU3RQOENkSDc5Njk4ZmIyWnQyNmRadzlleGF6MlZ6Z1hQejgvT2pVcVZPcFd5NVZOSzIxNDZLczl1M2I1MmxyWFpZQ0F3TkpTMHNyOCswdVg3Njh6TGZwVEVoSUNOSFIwWTYvKzU2ZW5yUnMyWkt4WThmbUNiUTk5TkJEN04yN2w3dnZ2cHN4WThZVUduWXhHbzA4K2VTVDNIbm5uWVZleE9oTVRrV1MwcmF5YXRteUpVT0hEaVVsSmFYQU1FcWJObTNZc0dFRFE0Y09kVndBV1J6VnFsVmp4b3dadlBYV1d3d2FOS2pZYlZ4eVFnNEZHVDU4T0VDK0lKZFNpckN3TU1hT0hWdXNmZVFjUTM3b29ZZG8yN1l0cWFtcExGdTJqUFQwZFB6OS9YbnV1ZWNjYmN5djFMOS9mMjYrK1diZWV1c3Q0dUxpZU9xcHAvSWRaMi9ldkhtZWtFWnVQajQrZE92V0xVOUlwYXpkZGRkZGJOcTBpV2JObWpGbHlwUThsV0FDQWdMdzl2WW1OVFhWOFRyVXJGbVRrU05IVXI5Ky9YemJLbTViT3lIRVpVb1g5Z2xSQ0NIRWRlT1RUejdoaHg5K0tOYll6cDA3ODkvLy9oZXoyVXkvZnYwSy9MSUk5cXNOWG56eHhUekxycnlhSnVlcWhuZmVlY2N4WnVmT25VeWFOQW13bHdqTWZUVk1icjE2OWNMZDNUM2ZsNlJEaHc3eDVKTlA0dXJxeXZUcDAybmV2RGxXcTVXdnZ2cUs3Nzc3TGwrUzIyQXdPRzQ1dE5ab3JiSFpiRTZUM3g5KytLR2psNitQanc5ZmYvMDE4Zkh4SEQxNmxLaW9LQTRkT3NUaHc0ZnpWR2dKRFEybGQrL2UzSDMzM1hoNWVYSGh3Z1ZXckZqQnhvMGI4MTFsNHUzdFRaMDZkYWhac3liLy92ZS9xVm16SnBtWm1TUWtKQkFmSCs4b2l4Z1ZGVVZrWktUanowRXB4VTAzM2NTRER6NUkrL2J0eWM3TzVzOC8vMlRMbGkyRWg0Zm42ZFhyNXVaR216WnQ2Tml4STEyNmRIRjY4T2FlZSs3QmJEYXpmdjE2SWlNamVmZmRkeDE5VDd0MDZjTGt5WlB6bFM3TXpXS3g4T0dISHpxKzNDaWw2TktsQ3hNblRxeVFQck9sdG1zWDVIelVDUWlBTXF6bVVxQ0lpTHozaXlpUEtmNmg1UGZrSDZYejk3dUxITE45UU9sS3dGNnZ0Tlo4c2ZrRUg2MDlWaUV0YmJUV0JGZjM0TjFoTGFrWDRBVjVRaVNhclljU21MSDZHTkVKNlk3UVJrVlZTTEZxVGF1NlBreTRKNHhXZFgzSkNaNW9EVFp0WSthYVkzeXo3ZVNsZVZWdW9NU21OUlA2TkdESXJYWHpWSElSRlVQZVM4VExHL0sybUp6V2MwTWx6VVJjeStUMzVOcVZjd2plMldlTVBYdjJVS3RXclVJdlNIbjk5ZGR4ZFhVdHNHVCtaNTk5UnR1MmJmTlZuU2pwSEcwMm0yT3VPVmQxWDNtOEpTRWhnUXNYTHBUTHhTVm1zeGtYRnhmSC9UMTc5dENpUllzS09lNmd0WGEwY09uZXZYdUJZM0t1aXMvOWVFSExpbHJubnlLbnJZaXpZRTVPVmVYQ2prY1ZaOXo4K2ZNeEdBeU1HREVDc1A5Wi92TExML1R1M1JzUEQ0OUN0MjAybXgzSEplKy8vLzVDeDg2Yk40L016TXg4WWJEclhjNEZkNFVGUkk0Y09aS3ZtbEpaUzAxTjVmNzc3OC9UMXFxMExCYUwwL2VOUTRjT2xXa2xuWnp3Uy9QbXpVdjlQZEpzTm1NMm03RmFyYmk2dXBhNE10WDI3ZHZwMUttVDQ3MDZMaTZPcFV1WE1tellNTHk4dklwYzMyS3hjT2JNbVNKRGJEbS9LemFiRGFQUldPeDV4c1hGTVhYcVZNQitEcU13YjczMUZyNit2b3daTThheGJOZXVYYlJwMDhicDYydXoyVENielJnTWhqei9oZ2doTGxPbGZJT1NJSWtRUXR3Z3NyT3orZmJiYndrUER5Y3hNVEZmUXRob05PTHY3MCtuVHAwWU1HQ0E0MFBWMkxGamlZeU16TGU5Tm0zYThKLy8vQ2RmcTVkRGh3NDVTaCthVENiQ3dzSjQ3cm5uOHJSYlNVcEtZdlRvMGRTdVhadjMzbnZQNlljOFowRVNnSWtUSjlLN2QrOThYN1JqWTJQWnRHa1RCdzRjSUNFaGdkVFVWTWVIV0t2VjZnaU9YSG53SStjQVNNNnRhdFdxTEZxMGlHKysrWVlGQ3hZd2R1eFkrdmZ2ejRJRkMvSjh3VlZLMGJoeFk5cTFhMGZYcmwwSkRRMTErbWNRRlJYRkgzLzh3ZDY5ZTltL2Y3K2o1MjN0MnJYNTRvc3Z5TTdPWnZEZ3dRVmVDZUxxNmtxelpzM28zTGt6dDk5K3U5TVdPem1oa3MyYk4rY0psWGg2ZXZMVlYxL2xxU0tUVys0Z3lYdnZ2ZWNJaEF3WU1JREhIbnVzMkY5MDFxOWZ6MGNmZlVSYVdockRodzh2VlovYUNpVkJFbkV0a3QrVGZ4UTUrWnVYMXByRFo1SjU5T09kMkhSTzQ1anlZOU9hVG8zOGVITlFjN3pkWEM1bE1lejdQSHN4blhlV0grRzMvZWNxSk5EaWpMM2xqcVpmdTFvOGRYY1lQaDR1OWpsZVdyNTgxeGxlLy9sUWhieGVSYzNUWkZJc2ZPSVdHdFFzK1ZYSDR1ckllNG1RZ0lBb0R2azlFVUlJSVlRUVFseXB0RUdTYS9nU1lpR0VFQ1hoNnVyS280OCtXbWpKdklLOCt1cXJwS2VuTzY0OE1SZ01WSzllUFYrN21oeE5talJoM2JwMWhWNU5VNjFhTlNaTm1rU3RXclVLUFNuVHJWczNwMjFaWG56eHhYeDlMTUhlNm1YbzBLSEZlV3JGTW16WU1GeGRYUjFsUlFjTkdrUjBkRFIxNjlhbGNlUEd0R2pSb3RnbFd1dlhyMC85K3ZVWlBIZ3dOcHZOVVhHa1dyVnFqcEtzL2ZyMTQ2ZWZmaUk0T0pqZzRHRHExNjlQczJiTmFOeTRjYkd1c0hGMWRhVno1ODUwN3R5WnJLd3NkdXpZd2ViTm0ybmV2TG5URUFsQW8wYU5ISlZWbm5ubUdaUlNkT3JVaVU2ZE9oWHJ1ZVhvMWFzWDdkcTFZODJhTlF3YU5LaEU2NG9iZzgxbTQvdnZ2d2U0TG40SGtwS1MrUFRUVCtuZXZUdnQyN2N2Y015bVRaczRlL1lzUFhyMG9HYk5tbVJrWlBEVFR6L3g0SU1QbHZncUVDRkU0U3cyRzlPV0hNUm1LLytxSHphdHVmZm1RRjdzM3dTandVQk9qeG10YmF6OUs0NjNseDBtTmNPS3dWQVdMV3hLVHlrRkduN1plWlkvamlieDZvQm10QW4xczg5WFE5K2JhMUhWeTRYL2ZQTTNGcXV1dE1BTGdNV2llZm5IZzN3K3FpMm1JcTRjRlVJSUlZUVFRZ2doaEJEWEw2bElJb1FRUWxTZ25MQ09xQ0EzVUVXU1hyMTZVYTFhTlVlSW82aXhBR3ZYcmkzejM3ZnM3R3o2OU9rRGxMNjM2TGh4NDBoUFR5K1QrWGg2ZWpKNzlteW5qeTljdUpBRkN4YlF2SGx6WnN5WWtlOXhyVFdQUHZvb1o4NmNZZHEwYWR4MjIyMjgrKzY3ckYyN2xqdnZ2TFBBc3RGWFRTcVMvS05JRllITHROYk0yeGpGcHh1T1l5am4xaWcycmVuZnZoYVQralhKMHhZbTAyemhuZVdIV2Zybm1VcXRRdUtNMWhxREFaNitweUdET2dXamxNSFJndWYzeVBNOCsvVmZXSzBWMDNySDJmdzA4TlRkRFhqNDl0QkttY00vbGJ5WENLazBJWXBEZmsrRUVFSUlJWVFRVjVLS0pFSUlJY1IxUUVJa29pS1Y5a1JqVEV3TUFIWHExQ21YazVXblRwMGlMUzJ0VExaVldLOVhxOVhLaWhVckFPZlZVOExEd3gxOVlEdDM3Z3pBOE9IRCtmMzMzMW0zYmgwZE9uU2dTNWN1WlRKWElmN0p0TmJFSktieDVlYm9jZzFCYURSYXcxMnRhekR4WDVkREpGcHJ6cVZrOHR6Q2ZSdzRsWEpwK2JWSEtZWE5wbmx2K1ZGT0pXYnd6RDFobDBJM2lsdkQvSGw5WUhNbUx0cnZhTmxYR2ZORGF6NzU5VGgzdEt4Qm9LL0hOUmZHRVVJSUlZUVFRZ2doaEJCWFQ0SWtRZ2doaEJBM3FOS2UzQnN4WWdRQUsxZXVkTnArcWl3VVZ0R2tWNjllZUhsNXNYVHAwa0xIRkdiYnRtMmNQMytlK3ZYcjA2RkRod0xIZlB2dHQ0QTlhSkx6ZXZuNysvUEVFMC93MWx0dk1YZnVYRzY5OWRaaXRaNFNRamhqcnd6MTd2SWptQzNsRjRESUNaRzByZS9MMVB1YjJ0dlpZQSt4Uko5TFk5d1hlNGk3a0ZYcS9XdXQ3WVZOZE00ektwaTY5SC9xOHIwU1VVcWhGQ3orL1RUcFdWWmU3Ti9rVXZzZEF6MmExMkQ4M1puTVdIVU1BNVVYSnNrMDIvaHc5VkhlSE5TQzBqeEhJWVFRUWdnaGhCQkNDSEZ0a3lQaVFnZ2hoQkEzb0lvNHVWaFVrS05WcTFhODk5NTc1VDRQWjM3NTVSY0FoZzRkV3VEcjhjY2ZmM0R3NEVHQ2dvSzQ0NDQ3OGp6V3MyZFBEaDgrek4xMzN5MGhFaUd1bG9iZmo1emo5eU5KNVZZSkpLZGphMkJWTjk0YTNBSlhrd2t1QlV1aTRsTVpQWDgzRjlMTUpYNXYxSmRTSTFyYmY2N201VUxEUUcvcStIbmc3KzJLdTRzQmcxSmtXMjBrWjFpSXY1akZpWVEwVGlSa1lMVnFVQnBWeWxDSlFTbVdSNXpGeGFpWTFLOEpHbERLd05EYjZuSW9Ob1cxZStNQmphcUVJSWRCS2RiL0ZjK0FUaGRvRTFKTnFwSUlJWVFRUWdnaGhCQkMzR0RrcUxnUVFnZ2gvaGx1a0pOY1VWRlJlSHA2RWhnWXlQejU4MW04ZUhHQjQ3VFdCUVk5REFZRGE5ZXVMWk81QkFjSEYvcDRqUm8xeW1RL3BiRjM3MTcyN2R0SC9mcjF1ZjMyMndHWVBYczJibTV1REJnd0FCOGZINzc4OGtzQVltTmo2ZDI3ZDRIYitmbm5uL010R3pod0lJODk5bGk1elYySUc0MVZhMmF1T1ZydTdXUU1Cbmh6VUhPcWVyb0I5dkRIcWNRMFJuKzJtd3ZwSlF1UmFLM1IyTU1qYmV0VnBVZnpBRG8wOUtOdWRjOUxsVTRLM3BZOTBLTEp5TGJ5MThrTGhCOU40dGQ5OFp4SnlzUndhWldTek1PZ0ZELytFVXRnVlhlR2R3MEZGQVpsWVBKOVRmZzdKcG5ZeE14S0t3aGlVSW9acTQ3eTVlaTJnRUhDSkVJSUlZUVFRZ2doaEJBM0VBbVNDQ0dFRU9LZndXaXM3Qm1VV0VSRUJERXhNZlRvMFFPQWl4Y3ZNbnIwYUVKRFEvbnd3dytwV3JWcWdXR09tSmdZbEZMVXFWTW4zL0t5OVBubm41ZnA5c3JTL1BuekFSZytmRGhLS2VMajQxbTVjaVZHbzVINzdydVBsU3RYY3ZUbzBRSmZKM0QrR2dKVXJWcTEzT2N2eEkxazFaNHpSTVdsbDJ2UVFBT1A5UWlsUlhCVmxGSm9yYm1Za2MyNEwvWnlJYlg0SVpLYzlqaHVMZ2J1YngvRWdJNjFxZVBuQ2FoaWJjTStSdUhwWnFCaldBQWR3cXJ6Wk84Ry9Ia3NpZTkrajJIcm9mTVlLR0dZeEtENGVGMFVZWUZWdUsxeGRaUlNlTG01OFBKRFRmbjNwN3ZSdW5KYTNLRGc3NWhrTmg4OFI3ZG1sUmNjRkVJSUlZUVFRZ2doaEJCbFQ0SWtRZ2doaExneHBhWFpMMGZQY1IwR1NYNzc3VGZXckZsRHAwNmRBUEQxOWFWMTY5WnMyclNKOTk1N2p4ZGZmSkVISDN3d3p6cFpXVm5jZSsrOWVIaDQ1QXQ2Rk5XS3BxSVZOWiswdExSU3pYbkxsaTBjT25TSTVzMmIwN0ZqUndDKy8vNTdMQllMUTRjT3hjM056ZkhhZUhwNkZoaUk2ZFdybDlQSGhCREZaN1haK0d6VGlmSU5rV2hOV0Mwdi9xOXJxQ05FWXRNMkpuNjduOWpFek9LSFNDNzltM0hmTFVHTXZxTWUvdDZ1S0dWd05ocHRYeW5Yc3Z4aEU0WENhRERTb2FFL0hScjZjVEEybVJtcmpoRVJaVy96VTZ4d3lxV1NJMU9YN09lNzhSMm80ZU9PVW9xYjZsYmx3UTVCTEFtUHBUSmEzTmlmRzh6NTlUaGRtd1ZVU29zZElZUVFRZ2doaEJCQ0NGRStKRWdpaEJCQ2lCdVB6UVluVDFiMkxLN2FxVk9uY0hWMXpkTWk1dGxubitYVXFWTnMzcnlaZHUzYWNkZGRkK1ZaeDJLeEFHQXlYZnNmOHdwcmpWTllSWkRjWTY1a3RWcjUvUFBQVVVveGV2Um9BTTZmUDgvcTFhc0pDQWpnb1ljZTRwMTMzaUVsSmVYcW40QVFva2hyOXA3aDlQbmloemxLYStLL0d1R1NLekQ0MmFZVDdEeVdWS3gyT3ZZcUpKcGdmMDllZnFncExTOVZOU2wwSFEwSFk1T1pzejZLMktSTTJqZW94dGc3NitQdDdsSmdvQ0tuVWtuVElGL21QdGFHMVh2T01uM1pFZEt6ck1XdWRKS2FZZVdWSHc4eWUzaHJ0QWFsREl6cFZaOTFmOFdUbkc2cGxCWTNDc1d4czZsc09YaU9yazBEcEwyTkVFSUlJWVFRUWdnaHhBM2kyai9ESUlRUVFnaFJYRmxaOWtva3AwOURkblpseithcVJVZEhFeFFVbE9mRW5KdWJHeSsrK0NKUFBmVVVibTV1K2RiSnlzb0NybzhnU1dIVlBvcFRFYVNnYWlYSnljbkV4Y1dodGVhcHA1N0Nack01SGhzOWVqUmJ0MjVsOCtiTlZ6ZHhJVVN4MkxTTnI3ZVdiVXV0SzJtdDZkV3FCcTNxVnN0WndNSFlaT1p2UEZHOEVJblcyTkQwYWxtRHFmYzN4Y1BWNUhqUDFWcWowWnhJU0tkZURhL0xBUkd0K2ZYdk9GNWN2SitjdDVqb2hIVENqeVl5ZDJRYmF2aTZPOFphckRZUzA3SUlxT0tHVWdhVVVpZ1U5N1N1eGMyaFZYbittMzBjaWsxQkZhTjFqbEtLOE1oRVZ1ODV5OTJ0YXdIZzQrSEt5TzRoZkxEeVdDbGV2YkpoVUlyUGZ6dEIxNmJWcVpRMGl4QkNpR3VPVFZ2WWUyWTlmNTM5bGJqVUtETE15WlU5SlNHRUVFS0lhOTZqTjc5UGFMV2JLbnNhUWpoYysyY1loQkRpUm5ma0NNaVY4VUtVRDZXdWFEdHcvVGgzN2h3cEtTbTBhOWN1MzJOQlFVRjgvZlhYdUx1NzUzc3MrMUtBeHNYRnBkajdjdFkrcGsrZlBxVmE3MG9EQnc3a3NjY2VLL1o4cmthMWF0WDQ0SU1QT0hUb0VLbXBxWnc1YzRaMTY5Wng4ODAzMDZWTEYyYlBuZzFBejU0OTJiQmhBK25wNll3WU1hTEFiVGw3N0lrbm5xQnQyN2JsK2p5RXVCR0VSNTduNk5uVWNtMTVZakRBRTNjMnNML2RvN0ZxRzYvOWRBaE4wWkdHbktESWlHNGhqT25WQU1PbE5qYjJGamVhLzBXZVovYmFLSHJmVkpONkFWNmdORnJEM3BNWEhDR1NuUENIQWs2ZHkyRDhsM3RaTUxZdGJpWjdJTVZvVUx6d3pUNkMvVDBaZlVjOWdxcDUyc01rU2hGWTFZUDVvMjVtOG5mNzJYendIQVpOa1dFU2cxSjh1T1lZM1pvSDRPRmkzOGVESGVydzFkWVlFbFBNVi8xNmxvWlNpdjB4eWZ4MThpS3Q2aFpkelVVSUljU05MUzQxaWlYN1h1WjgrcW5Lbm9vUVFnZ2hoQkRpS2tpUVJBZ2hoQkEzSm5kM01KdkJhcTNzbVpUSzBhTkhBV2pZc0dHQmp4Y1VJZ0ZJUzBzRHdNUERvOWo3cWxtelpnbG5WekpWcWxRcDErMWZxVW1USmpScDBnU0FpUk1uWWpLWkdEZHVIQUNQUC80NGFXbHBUSmd3Z1EwYk5xQzFMckJGRHVEMHNaelhXQWpobk5ZMmxvU2ZMbGFsalZMdkE4MjliUUtwWGMwRHNBY0hmOWtaeTVFenFjVnVhVE9tVjMxR2RBdk5VNFhrUW5vV2IvNXloQTM3NHFucTVjTEFUblV1alFlejFjcC9memlBcllEUWgxS0tZM0ZwZlBMcmNjYmZGV1pmQmd6dkZzSXpYKy9qMTcvakdkdXJQa003MTNXRVNkeE1KcVlQYWNtTDMrL24xMzBKb0hXaHI1ZFNpdk1wV1N6YUhzUElidlVBY0RVWkdYeHJIV2F2T1lhNkZJYXBhQWFsV0xROWhsWjFmWkdxSkVLSTRraE9UdWJ3NGNNY1BueVkyTmhZTGw2OFNFcEtDdW5wNlhoNGVPRGo0ME9WS2xVSUNncWljZVBHTkc3Y21LcFZxMWIydEVVUllwTVBzMkRYYzJSYjB5dDdLa0lJSVlRUVFvaXJKRUVTSVlRUVF0dzRUQ2J3OEFBL1AvRDNoNy8rcXV3WmxkcXBVL1lyK01MQ3drcTBYc3FsQ2tlZW5wN0ZYbWZod29YRkhoc2ZIOC9LbFN1cFhyMDZmZnYyTGRIY3J1U3NFa2lPd3FxRkZNZW1UWnVJaUloZzJMQmhCQWNIQStEcTZzcC8vdk1meHhndkx5K1dMbDJhYjkxZXZYbzVmVXdJVWJUWUN4bHNPM3lPOGd3VktPRFJyaUZvQUszSnRsaVp0L0ZFc2ZabzA1cWh0d1V6b2xzOTdMa05oZGFhdjA5ZDRJVnYvaVloT1J1RFVneTlMUmcza3hHbEZGcmIrUEdQVTV3K24razA3R0ZRaXU5K1A4V2dXNE9wNGVPT1V0Q2xTUUQxQWp5SlRzaGd4cXFqL0JtVnhCc0RtK1B0N25xcGFvbUJWd2MwSnlWekx6c2lrNHJ4dkJXTHRwMWthT2RnM0M5VkplbC9TeER6TjU0Z3kxdzVWYmlVVXZ4MklJR2t0R3o4dk4yUU1Ja1E0a3FuVHAxaXc0WU5iTml3Z2Q5Kys4MXBrTGN3UVVGQmRPdldqWjQ5ZTNMSEhYZFF0MjdkY3BpcEtLMU1TeXJmN24zUkVTS3A2aEZJai9vanFPUGJqS3J1Z1ZLeFNnZ2hoQkJDaU91TUJFbUVFS0t5TldwVTJUTVFRbHlESG56d1FlNjQ0dzZuZ1JCbkFZdU1qQXdBamgwN1Z1QVltODNtV042aVJRdWVlZVlacDl2WnRXc1huVHQzenJNOFBqNmVSWXNXRVJZV2R0VkJrcUpPSUJSV0xhUW9TVWxKZlBUUlJ3UUhCek5reUpCU2JVTUlVVnFhbGJ2T29yV2l2TTRaYVRTM052S2pycjhuS0ZBYWxrWEVjajQ1dTFnbnFqbzM5dU9wdXhybXFVU3k1VkFDazcvZFQ3YkZoa0VwTkpwK2JZTWM2OWkwWnRIdnA0cmN2c1dxV2JUOUpFL2ZIWVk5OXFIbzF5NkltV3VPWVVEeCsrRkUvajF2Rng4TmI0T2Z0eHRLS1V3R0EyOE9hc0VqSC85WmFGQUY3S0dONUF3THYwVEVNckNqL1NScUZYZFh1amV2enVyZDhaVjJvczVtMHl5TE9NT2pYVUxMN2M5ZENIRjl1WERoQW9zWEwrYnJyNzltKy9idFY3MjkyTmhZRmkxYXhLSkZpd0RvMkxFakR6LzhNSU1HRGNMUHorK3F0eSt1enZib3hhUm1Kd0lRV0tVaEk5cCtpSXV4NENxS1FnZ2hoQkJDaUd1ZkJFbUVFRUlJSWE1UmhaWHZMaXBna1pXVjVYUk16bkpuTFJkZGNEZ0FBQ0FBU1VSQlZHMXNOaHV2dmZZYU8zYnM0SUVISG1EMDZOSEZuTEdkMXBxalI0OFdXVTFsL2ZyMUJTNVBTa3JpMkxGanRHdlhydEQxZS9YcVZlQnltODNHRzIrOFFYSnlNcSsrK2lvdUxpNll6V2JpNCtNNWQrNGNOOTEwVS9HZWlCQ2lWR3hhczNMM1dSVDJHRVY1MEZyelVNZmFvT3hCRFkyTnhlR25pcld1ZnhVWFhuNm9tYU1Oak5hYTZITnBmTDMxSkdHMXZBQ3cycUJablNyNGViczZnaGtIVHlkVHpjdUZhbDR1UmU0aktqNm5CWlk5a05MN3Bwb3MzM1VHZmFsZ2lNVnE0KzFsaDNsdFFITmNMbFU4cWVMaHd1c0RtelB5azEzWWJJVnZYNkg0OFkvTFFSS2xvRStiV3F6YUhWK0p0VUFVSzNhZDVkRXVJVWhGRWlIKzJhS2pvM25ycmJmNDhzc3Z5Y3pNelBkNGFHZ283ZHUzcDFHalJqUnExSWpRMEZCOGZIenc4ZkhCMDlPVDlQUjBVbEpTU0U1T0pqbzZtaU5Iam5Ea3lCRjI3TmhCVkZTVVl6dmg0ZUdFaDRjelljSUVIbjc0WVNaUG5rejkrdlVyOHFtS1M3UzJzU2QyamVOKzN5YlBTSWhFQ0NHRUVFS0k2NXdFU1lRUVFnZ2hya1BPUWhnVEowNGtJaUlDZ0c3ZHVqRmx5cFFTYlZkcnpmdnZ2OCtPSFRzd0dvMDBiOTY4eE92UG5EbVQxYXRYTTJuU0pMcDI3WnB2ekpJbFM5QzY0UFlMbVptWlBQMzAwNXcvZjU2Wk0yY1dlakpnNWNxVkJWNTVQMnZXTFBiczJZTzN0emR6NTg0bExpNk94TVJFdE5ZRUJBUTRybUlWUXBRSHpkOHhGemwxUGdPandWQk9lOUQ0VjNHalUxaDF4N0pkSjVJNEVaK09RUlcrVDV1Mk1hbGZZM3c5WEM4dlZCQlMzWXQ1LzI1N3VaS0dCcTN5eGlHYTE2bktWMlBiRjNlU2pwV1ZVZ1JVY1dmeCtJNTVLblZvblhmN0NrV3oycjRNdXkyWUJadFBGbG1WNUhoOEdnZGprMmthNUFOQTIvclZxT3JsUW5LNnBYaHpMR05LS1k0bnBCRVpsMHBZelNyU3drQ0lmNkF6Wjg3dzBrc3Y4ZFZYWDJFMm14M0xUU1lUdlh2M3BuLy8vdlRvMFlONjllb1ZlNXUzM1haYm52dlIwZEZzM0xpUnBVdVhzbXJWS2l3V0M5bloyWHoyMldjc1dMQ0FvVU9IOHRwcnIxR25UcDB5ZTE2aWFFa1paeHpWU0R4Y3FoRGtJNVZYaFJCQ0NDR0V1TjVKa0VRSUlZUVE0Z2FSbkp6TTNyMTc4Zkh4d2QvZm55MWJ0akI4K0hDQ2dvS0tYdm1TMmJObnMzYnRXa3dtRTFPbVRNbDM4TDR3WnJPWkR6NzR3QkZ5aVlxS3loY2tPWDc4T05XclY2ZEtsU3FPWlh2MzdrVXBSYXRXclhCM2Q2ZHQyN1lzWDc2Y3FWT25NbmZ1WEx5OXZRdmNYMFJFQkxmY2NrdSs1UmN2WGdRZ05UV1ZBd2NPQU9EdDdVMWdZQ0N0VzdmT016WTlQZDFwbXlCbmp6M3h4Qk8wYmR2VzJjc2d4RCthMXJEaDczSnVyNkkxZDdRSXdLQXVWenhadmVkc2tTRVNyVFczTmFuTzdVMEM4c3hQb2ZJWDBDaG9VVW1lMHhWREMxcTNvTTBwcFJqUlBaUlZ1ODl5THNXY2YwQXVCbVZnM1Y5bjdVRVNwVEFwQTUzQ3FyRm1UK1cxdHpHZ1dMczNqckE3cXhROVdBaHh3N0JhcmN5ZVBadXBVNmVTbkp6c1dCNGFHc3E0Y2VNWU5teVkwMHA0SlJVU0VzTHc0Y01aUG53NENRa0pMRnEwaU5telozUDA2RkVzRmdzTEZpemd4eDkvWk9yVXFVeVlNQUdUU1E1OVZvU2NFQW1BdjJjd1VwbEtDQ0dFRUVLSTYxLzVYQ0ltaEJCQ0NDRXEzTXFWSzdGWUxOeDY2NjMwNjljUG04M0c0c1dMaTdXdTFwb1pNMmF3Yk5reVRDWVRMNzc0WW9sQ0pBa0pDVXlZTU1FUklubjAwVWNaUG54NHZuRnZ2ZlVXQXdZTVlNZU9IWTVsenozM0hNOC8vN3pqL3BneFl3Z0xDeU11TG81MzMzMjN3UDM5OE1NUFRKMDZsZW5UcCtlcmJ0SzFhMWNHREJqQTg4OC96OHlaTS9uaGh4LzQrZWVmbVRObkRxTkdqY3IzdkdOaVl2TGRDbnNzTFMwTklVVEJiTnJHeHYzbkNneEpsQlVOOUdoUmc1eVRWRGFiamEySEVndGRCK3pEeDkvVndIRnVTMnR0VDc3azNMaDgwMXJuZVcrNWZMOWt0K0p1NC9KeThIQXg4WC9kUXB4V2JzcnQ5OE9KT1J0SGErZ1E1byttNlBYS2kxS0t6UWNTb0ZKbklZU29TRWVPSEtGRGh3NDgvZlRUamhCSmt5Wk5XTEJnQVpHUmtUejc3TE5sRmlLNVVrQkFBRTg5OVJTSERoM2kyMisvcFdYTGxvQTlUUHpDQ3k5dzg4MDNzMy8vL25MWnQ4akxwaS8zWkRNYWltNEJKNFFRUWdnaGhMajJTU3hmQ0NHRUVPSUdjUEhpUmI3Ly9uc0ErdmJ0UzBoSUNQUG56MmYxNnRYY2R0dHRCVmJ1eUpHZG5jM2JiNy9ObGkxYjhQRHc0S1dYWGlwMGZHNWFhMWF0V3NYOCtmTkpUVTNGemMyTkNSTW0wTE5uejN4alQ1NDhTVlJVRkc1dWJvVzJ6SEZ4Y1dIaXhJbU1IajJhN2R1M3MzTGxTdnIwNlFQQXZuMzdhTlNvRVowN2QrYWJiNzVoMDZaTkJBWUc1cWtjMHJWcjF3SmI2aFRFeTh1THBVdVg1bHZlcTFjdnA0OEpJWnpSUk1XbmNUb3hBMU01dGJVQmNITXhjbE5kWDBmVmpZT3h5WnhQeVNxMElvbldtaTdOL0trWDRPV29Zbkx5ZkJyYkR5ZGlNdG9ERUxtekwzV3JlM0pMZmIrY3RmbnI1QVVpejZhV2VLNWRtbFNuaHErSDQvNFBmNXpDYk0wZnNYQXhLdnJmRW9UUmFBQUYvZG9GOGNtdngwbkpzQmE2L2VNSmFaeFB6Y0xmMncyQXR2V3FsbmlPWmUxRVFqb3hpZWtFKzNrVlhIWkZDSEhEV0xSb0VhTkdqU0kxMWY3KzZPUGp3eXV2dk1LNGNlTXdHbzBWTmcrajBjaWdRWU1ZTUdBQW4zenlDWk1uVCtiQ2hRdnMyN2VQOXUzYk0ydldMS2NWNklRUVFnZ2hoQkJDRkV5Q0pFSUlJWVFRTjRBWk0yYVFtcHBLKy9idGFkVEkzcE44OE9EQnpKczNqN2ZmZnBzNWMrWVFFQkJRNExwcjE2NWx5NVl0K1BuNThkcHJyeEVXRmxhc2ZlN2Z2NTk1OCtZNXJ2UU1EUTFseXBRcGhJYUdGamgrdzRZTkFIVHUzQmt2TDY5Q3QxMjNibDBlZWVRUklpSWk2TlNwazJQNXJGbXpPSHYyTEI5KytDRlRwa3hoOHVUSmZQdnR0OVNyVjQvdTNic1hhOTVDaVBLaE5menZTR0s1RnJQWFd0T2lqaTlHdytXOVJFUWxvWXJZcXczTm9FNlhTKzFyclhuemw4TkVSQ1habDJtZHExSUpqTzVWM3hFazBScm0vaHJGbjhlU1NwR0wwRHpZb1M0QUNzMlM4Rk9jU0VndjRIbUJpMG5ScjExdEZBcFhvNUY3MmdUeTNmWlRSYlNwVWV5SnZzQWR6V3VpZ1VCZmQ2cDZ1WktjYmlucFJNdU1Vb3B0aDg0enBIUGg3L05DaU91WHpXWmp3b1FKekp3NTA3R3NYNzkrekpremgxcTFhbFhhdkF3R0EyUEdqT0dCQng3Z2lTZWU0SWNmZmlBOVBaMlJJMGZ5di8vOWo3bHo1MVpvd0VVSUlZUVFRZ2docm1mUzJrWUlJWVFRNGpyMzdiZmZzbTNiTmx4ZFhSazllclJqK1lNUFBramp4bzI1ZVBFaWt5ZFBKaUVob2NEMTc3MzNYZ1lPSE1qTW1UT0xESkUwYjk2YzZkT240KzN0emROUFA4MysvZnR4YzNOajVNaVJ6Smt6eDJtSXhHS3hzSHIxYWdEdXZ2dnVZajJ2QVFNR01IMzZkUHo4Y2s3bWFzNmVQVXRHUmdiKy92NjBhOWVPUng5OUZJRDMzbnVQeU1qSUFyZVRrWkhCWDMvOXhlTEZpM25sbFZkNC8vMzNpN1YvSVVSSmFmNFhlUjVEZVZhaFVOQzBUaFhJRlJ3NWVEcWx5TlZxK3JyVHRuNDFSeWdqOG13eU80OWRRR0ZBb1ZES2NPbG5BNkFJQy9SMnJLdTE1dURwRlBzNERDVzZIWTY5UERjTmhOYnd1alQzdkRlbEZJdTJ4OWhiMUZ4cUNuTlA2OEFpRzhRb0ZJZE8yMXRKMkt1cUtCcldyTndBaHdKMkhFdEVldHNJY1dQS3pzNW04T0RCamhDSnE2c3JNMmJNWU9uU3BaVWFJc210Um8wYUxGbXloRGx6NXVEdTdnN0EvUG56dWYvKys4bkl5S2prMlFraGhCQkNDQ0hFOVVFcWtnZ2hoQkJDWE1kKy9QRkhQdi84Y3dCR2pScEZjSEN3NHpHRHdjQnp6ejNIdUhIak9ISGlCRTgrK1NTdnYvNDZEUm8weUxNTnBSU1BQZlpZb2Z1Smk0dGo0OGFOckZtemh0allXTURlZ3FaMzc5NE1HVExFYWJXVEhCczNiaVFwS1luNjlldlR1blhyZlB2WFdtTTJtM0Z4dWR4VDNYQkZhNHpvNkdneU1qSUlDZ3JDeDhjSGdDRkRockIzNzE1Mjc5NU5lSGc0RFJzMlpNK2VQUnc5ZXRSeGk0bUpRZXZMWnpTN2RPbFM2RnlGRUtWanR0cllHNTFjdmp2UjBMQm0zcEJIWkZ4YUVhdG91amF0bnFkbXlZcGRaNTNXTUxGcFRkM3Fubzc3Q1NtWnBHUllNSmFpWFUvMHVRejdwQy90clc1MVR6UzZ3QW9xVVhGcDdEK1ZUSXM2dnFBVVRZSjhDUEJ4NDN5S3VkQjk1SzF3WXA5N3hQRUxSVlpwS1QrS1BTY3VZdFhhSHN1UjlqWkMzREN5c3JMbzI3Y3Y2OWV2QnlBZ0lJRGx5NWZUb1VPSFNwNVp3VWFQSGszSGpoM3AwNmNQc2JHeExGdTJqTjY5ZTdONjllb2lxK01KSVlRUVFnZ2h4RCtkQkVtRUVFSUlJYTVEVnF1VlR6LzlsSjkrK2dtd1Z4WDUxNy8rbFc5Y2FHZ29yNzMyR2xPbVRPSDgrZk04L2ZUVERCNDhtQWNmZkJCWFYxZW4yOC9JeU9EdzRjTkVSRVR3eHg5L2NQejRjY2RqVmF0VzVjNDc3NlIvLy81VXIxNjlXUFBkdDI4ZkFBODg4RUMreHdJQ0FvaVBqMmZac21YMDY5Y1BreW4vUjlTa3BDVG16WnNIUU1lT0hSM0xsVkpNbkRpUjNidDMwN05uVDdUV3ZQNzY2MXk4ZU5FeHh0WFZsYkN3TUpvM2IwNnpaczFvMGFLRjQ3RzB0RFI2OWVwVjRKeWRQUllhR3VxWWl4QWloK2JJbVZReXpWWk1wUWhjRkg4dm1qcCtIbzRXTXpadDQ5VDVEQXJMVEdpdDZkVEluOHR0Yld4c09YU3UwUDNVOUhWekJDQml6bWVVT2d4eEtqSDNsZStLMnRYY2MrZEs4bEFvTnU2UHR3ZEpMZzI1dVY1VjF2OVZjRFdwSExGSm1iazJxUWdxWkI4VkpUWFR3dEc0RkJyVjhxbThTUWdoeXBUVmFtWHc0TUdPRUVsb2FDanIxcTByZGt2RXl0SzZkV3UyYjk5Tzc5NjlPWExrQ0Z1M2J1WEJCeDlrK2ZMbEJYN21GRUlJSVlRUVFnaGhKOStZaEJCQ0NDR3VNekV4TWJ6Nzdyc2NPSEFBZ042OWV6TisvSGluNDF1M2JzMjBhZFA0NzMvL1MyWm1KbDk4OFFXclZxMWl5cFFwTkczYWxOT25UM1BxMUNsaVltSTRlZklraHc4ZjVzU0pFOWhzTnNjMlBEMDlhZGV1SFQxNjlLQkRodzRsUHZEKzdMUFAwcWRQSHhvMmJKanZzZTdkdTdONDhXTG16cDNMM0xsekM5Mk90N2MzOTkxM1g1NWxmbjUrOU96WkU3QUhTN3AxNjBaS1NncE5temFsYWRPbU5HalF3T2w4bFZMVXFWT25STThsTURDd1JPT0YrQ2ZRR3ZiRlhDemZ0amFBMVFZQlBwZERjQmZTc3NtMjJEQWFuTy9YcHFGVlhSOUhHT1RNaFF4aXptVTRuYXVYbXdrUEY2UGpma0p5VnFubmV6NGxHNnROTytaWDA5ZmQ2VmlsRkx0UFhIQUVRRFRRdkk0UDYvNktMN1M2eUxuVWJNZlBXa0dBajF1bGhrakEvbHoraXI1STQwQ2ZTcCtMRUtKc2pCa3pocDkvL2htQWhnMGJzbm56Wm9LQ2dpcDVWc1VUR2hyS3RtM2I2TmF0R3djT0hHRE5taldNR0RHQ0JRc1dTTlVrSVlRUVFnZ2hoSEJDZ2lSQ0NDR0VFTmVaYjcvOWxnTUhEcUNVWXRpd1lUejg4TU5GSGdSdjM3NDlzMmZQNW8wMzNpQTZPcHJBd0VEcTE2OFB3S3V2dnNxeFk4ZnlqSGQzZHljc0xJeG16WnJScmwwN1dyUm9jZFZYYlRacDBxVEE1Zi8zZi8rSHU3czdFUkVSZVNxSjVPYm01a1pJU0FpREJnMmlWcTFhaGU1bjNMaHh4WjZUcDZlbm96V1FFT0pxYVBhZlNxNlF6SUNQcHdzNTZZU2tORE1HcFFvTldnUlVjY1BYNDNMYnJQMm5rdTNyT0ZuRnYwcmVhazBYMGd0dkxWTVlxMDF6TVQwYlAyOTNVQXAvYjFlbnJXMEFqcDVOdzJMVG1DNEZUeHJVOUxhbmRBcDVqMDlPdDF3dVFLTEIxOVBGNmRpS29sQWNqRTJwN0drSUljckl6Smt6SGRYWUFnTURXYmR1M1hVVElza1JFQkRBMnJWcnVmWFdXNG1KaWVIcnI3K21SWXNXdlBEQ0M1VTlOU0dFRUVJSUlZUzRKa21RUkFnaGhCRGlPaEFhR29xUGo3MUZ3RFBQUEVOR1JnWjkrdlNoWGJ0MnhkNUcvZnIxK2ZqamovbisrKy9wMzc4L2JtNXVBQXdaTW9SdDI3WlJwMDRkZ29PRENRa0pJVFEwRkVNNXRxZkl6V1F5TVd6WU1JWU5HMVloKzh1Uit6VVFRbHk5dzdHcDVWNTlRaWt3NWdwVnBHZGJpOXhsYmIrOFZVQk9uYzlBTzZJWCtvclJHbi92dkVHTWJJc05yVFc2bE04dE5jdUNuN2Q5Yno2ZUx0ZzBLSFhsZnUzU3Myd2twbVpSdzhjREZOU3U1b0ZOZzdHUWZadXQ5dm5saEUwOFhJMUZoazhxd3RHemFWS05SSWdid002ZE8zbisrZWNCZTJXNE5XdldVSzlldlVxZVZlblVxVk9IZGV2VzBhbFRKeTVjdU1DVUtWUG8zTGt6blR0M3J1eXBDU0dFRUVJSUljUTFSNElrUWdnaGhCRFhnWnlyUU1FZXZKZzJiVnFwdHVQcTZwb3ZzTkdsU3hlNmRPbHlWZk83SG8wZE83YXlweURFRGNOcXN4R2RrRjR4TzhzVlRyRFpDZzVrNU9ibm5UY3cxcXRWVFZyVzlYVWF0UEQxTU9YWnlWMDNCZEtxcmkrbFRVVUVWTG04LytwVlhQbHMxTTJGYnF1S3UvMXJ1a0xoVjhVMVg5VGxTbHFEVFd0eW12RjR1Qmd2VnlpcFJDY1MwckJwS0tUcmtCRGlHcGVhbXNyQWdRUEp6cmEzMEpvN2R5NDMzWFJUSmMvcTZqUnAwb1F2dnZpQy92MzdZN0ZZR0RSb0VILzk5UmZWcWxXcjdLa0pJWVFRUWdnaHhEVkZnaVJDQ0NHRUVFSUlJYTVLYkZJbVpxdkd4VmorbFl4MHJtU0ZpNm53L1dtdDhYWTM1bGxXeDgrVE9uNmV6dGU1NG41TlgzZHErcm9YT0xZNGNtL1B4V2lnVFdqaEp5dHpQeitUUVJVWnhGQkFhcWFGYWw1R2xJS0dnZDc0ZTd1U21Hb3VzdTFaZVVyTHRCS2ZuRUdnci9QWFdnaHhiWnMyYlJwUlVWRUFqQnc1a3FGRGgxYnlqTXJHZmZmZHgxTlBQY1dISDM3SXFWT25tRFJwRW5QbnpxM3NhUWtoaEJCQ0NDSEVOYVZpNnBVTElZUVFRZ2doaExnaGFhMDVlVDZEaXVpR3BUVmtaRnN2dGFZQmIzZFRrUlU3OG9jcFZLRzNuUDhWZDN4eHRsZVNiVjA1Mzd6cjUyY3dLSDQ3RU85bzErTmlOUERrWFEwY3IxRmxNUm9NRlZlbFJnaFI1djc2Nnk5bXpwd0pRRWhJaU9Qbkc4WDA2ZE1KQ3dzRDROTlBQK1dQUC82bzVCa0pJWVFRUWdnaHhMVkZnaVJDQ0NHRUVFSUlJYTVLYkZJbWhncG9wbUpRa0ppYTVianY3KzJLVld1bm9RbWxGT2xabGp6THJEWWJGcXZ6bTlWbVErY3FDMkt6NlVMSEYzWEx2UzJ0aTk1V25uMXJqVlVYSGdoUktEN2JGRTFtOXVYbmVVK2JRSnJXOXNtenJjb1FtNVJScWZzWFFwVGV1SEhqc0Zqczd5c3pac3pBMC9QR3FpN2s2dXJLckZtekFQdDdzN1E4RkVJSUlZUVFRb2k4cExXTkVFSUlJWVFRUW9pckVuY3hzMEwyb3hURVhjd21MQkJRNE9sbW9vcTdrWXhzbTlOMUxxU2I4OXhmc09VRTh6YWN3Rm5YbDV0Q3EvTHg4TmIySFFCZmJUM0IzRitQRjlsaXBpQmF3NkluYjZGZWpTcUFKaUU1aTc3dmJNZm9aR00ycmZueG1ZN1VydVpsbjN1YXVWanhuTE1YTXZsNjYwbiszYk8rdmFLSk52QmMzekJHekkzQW9BdXF5bEl4NGk5bUZUMUlDSEhOMmJScEUxdTNiZ1hnN3J2djVyNzc3cXZrR1pXUDNyMTcwNzkvZjM3KytXZDI3ZHJGaWhVcnVQZmVleXQ3V2tJSUlZUVFRZ2h4VFpDS0pFSUlJWVFRUWdnaHJvTG1YRW8yRlZDUUJJWGlWR0pHbnZ1MS9Ud29ySXRMYkZMZWtFdE5YemZNVm8zWm9yRll5WGM3bDV3My9HQTBLQ3hPeGhaMU0xdHRlTGxmdm40ak9TTWJxODM1dHJTR2dDcnVBR2cwWnk1a09nMjhYUG02ZkxYMUpIRVg3SytOVW9wV3diNzBhbG1qVWh2Y25FL05yc1M5Q3lGSzY3WFhYblA4L09xcnI1YkpOdFBTMG5qc3NjZVlQWHQybVd5dnJMenl5aXVPc04zcnI3OWV5Yk1SUWdnaGhCQkNpR3VIQkVtRUVFSUlJWVFRUWx5VnBJb0tEQ2lJaWtzamQzS2tYb0JYb2F1Y3ZaQkpsdmx5eFpJbVFUNzJWamhPQWhwSnFYa3JtUGg0bWtvZGtsRUtxbnE2QXZhUXlKWFZVYTVVdDdvbkxrYjcxM1FGSEk5UFF4Vmo1MG9wTXJOdGZMUXV5dEhPUmluRlUzYzF4TVdvbkxiK0tXOFgwZ3AvdmtLSWE4L09uVHZadUhFallLL1kwYlp0MjZ2ZVpscGFHbjM2OU9Henp6NGpNVEh4cXJkWGxscTBhRUcvZnYwQUNBOFBaL1BtelpVOEl5R0VFRUlJSVlTNE5raHJHeUdFRUVJSUlZUVFWeVU1dzFJUkJVbFFLSTZjU1hIc1N5bEZ3MEF2MXYvbGZCMnROUWRpazJrVFVnMmxGUFVDdktoZXhaWEVGSE9CQVpHa2RIdlZFSlBSZnIrNnQydXA1MXZWMHdYWG5BMEI4Y2xaVG9NaEdzMU5JVDZYSzVCb09IZzZ1ZGh0YVJTd2VrOGNBenJWcGtXZHFpaWxDS3pxenREYmcvbnl0NVBGcW14UzF0S3lMQlcvVXlIRVZmbjg4ODhkUDcvd3dnc2xXbmZ4NHNVQURCdzQwTEVzSjBTeWVmTm1ubjc2YWFaT25lcDRUR3ZOc1dQSHNGaks3cjNDYURUU3NHSERFclgwbWpoeElrdVhMZ1hzejc5cjE2NWxOaDhoaEJCQ0NDR0V1RjVKa0VRSUlZUVFRZ2doeEZXcHlNREFrVE9wV0hJRlBWb0UrNkJ4WGpSRW9mZ2pNcEUySWRVQU1CZ00zTnJJbnhVUlp3c2NyN1U5OEJGVXpST0EybjRlYUszUmltSlZCOG10VmpWM3ROYU9FNXF4U1ptZ25NeFdRNWNtQWVROEdRM3NQbkd4MlB0U1NvSFd2TGN5a3M4ZmI0ZFNDcVVVdzd1R3NIem5HUkpUelNVNnNWb1dVck9zRmJvL0ljVFZ5Y3JLNHJ2dnZnTWdORFNVN3QyN2wyajlsMTU2aWNqSVNLS2lvcGcwYVZLK0VNa0hIM3lRWi95UUlVTWMreXRML2Z2MzU2ZWZmaXIyK0E0ZE90QzBhVk1PSGp6SWp6Lyt5RWNmZllTM3QzZVp6MHNJSVlRUVFnZ2hyaWZTMmtZSUlZUVFRZ2doUktrcElOdGlvOVQ5WDBySWJMVnhLRGJGMGNLbFpiQXZMcWJDOTczNTREbHl0OFBwMFR6QTZWaWxJT1o4aG1OOGJUOFAzRnhMOTlXNWJuWFBYUGMwTWVmU2NmWTZWZlYyNGRaRy9taGx2MHIveklVTVRpU2tsWGlmKzZLVFdiY3Y3dExyby9CMGRXSDgzUTJ3YVYzaExXNHljN1VVRWtKYysxYXVYRWxTVWhJQUR6LzhjSW5EWjNQbnpzWFQwNVBKa3ljemJkcTBRa01rQU5uWjVkTVd6Y2ZIcDhUclBQend3NEM5Z3NyUFAvOWMxbE1TUWdnaGhCQkNpT3VPVkNRUlFnZ2hoQkJDQ0ZGcUdqQmJLaTR3b0ZCRUhMOUE4enErQUxpN21HZ1o3TU9lRThrRmoxZUtvMmRUT1o2UVJyMEFiNVJTZEFyenAyWlZOK0l1WnVlTGRSaFFSTVduMGI2QkgwcUJ5V0NrWVUxdkRwNUtLWEZXSnF5bWwrTkVyQUtPSjZRWFdOVkVhODBEN1lNd0dReUFRcU5adS9kc2lTdWdLS1V3QURQWEhLVmJzK3E0dTdpZ0ZOeDFVeURmaDhkeUlDYTVvdkkrQUdoYnhRWlhoQkJYWi9YcTFZNmZCdzhlWE9MMWUvVG93ZkxseStuYnR5K3Z2UElLZ05NUUNjRDMzMy9Qdm4zN3lyUzFqWWVIQjgyYU5Tdnhlb01HRFdMeTVNa0FyRm16eGhFc0VVSUlJWVFRUW9oL0tnbVNDQ0dFRUVJSUlZUW90VXNkVlNyVWpxT0pQSEo3WFhKU0VlMGJWSE1hSkFGNytPVDc4TlA4cDI5akFFeEdBOU9IdG1ETyt1TlliVFo4UFYyeFdtMk8wSWViNlhJRkVxVVVmZG9FRXVEalZ1SjVkZ3p6ZC95c1VkVHg4OERQeXpYZk9LTVJCdDhhbktkRnovSmRaMHZYaWtaQjNNVXN2dGtXdzRodTllemhFbVhnbVhzYU12S1RpRXRES2laTklqRVNJYTR2R3pkdUJDQW9LSWltVFp1V2FoczVZWklSSTBZd2VQQmczbnp6VGFkampVWWpyVnUzTHRWK3lscTlldldvVjY4ZXg0OGZaOU9tVFpVOUhTR0VFRUlJSVlTb2RCSWtFVUlJSVlRUVFnaFJlcHJTQlI1S1NTbkZudWlMbUswMlhFMEdsRkowYVJyQTNGK1BZMUFGdDZCUlNyRWk0Z3lqZXRhanFxY3JTaW1hQnZreTY5R0NUMkJxeUZPNVkyREhZQVoyQ2k3eFhLOE0yTHcrc0FVRnZsVGF2azkxS1pXejlWQUNKOCtsTzMwK2hWSFlxNUo4OFZzMC9kclZvbm9WZDVSU3RLcGJsWjR0YXJEeDc0UUtxMHBTZ2NWUGhCQlg2Y1NKRTBSRlJRSFF2WHYzcTlwV2p4NDlPSEhpUkJuTXFtSjE3OTZkNDhlUGMrYk1HUTRkT2tTVEprMHFlMHBDQ0NHRUVFSUlVV2xLMStoWkNDR0VFRUlJSVlUQUhvQndOVlZzWkNETGJPWFBxQ1QwcGFSR3cwQnY2dmg3RkxuT3ZJM0hIZmVWVXZaeUtnWGNsRko1cTNZb2hUMFdVYkpiN29DTlVqbjNDN2lweTJPdFd2UHB4dU5YRmM1UlNwRnB0dkhSdWlqSGE2U1VZa3l2ZWlnRGptWGxUUmtrU2lMRTlTSWlJc0x4OCsyMzMxNkpNNms4WGJwMGNmeWMrL1VRUWdnaGhCQkNpSDhpQ1pJSUlZUVFRZ2doaExncUxpWmpoZTVQS2NWdit4TXUzMGZSclZuMUlnSVNpcDkyeEhJc0xnV2RwK21LdnJSZXJwdStkTXMxTHQrWVl0MHU3NE1yMXRmNnlqR2cwYXpZSGN1aDB5bFgzWDVHQVNzaXpuTGtiS3JqZFFrSjhLWjNxeHBYdGQyU2NIZVJRdzVDWEMrT0hEbmkrUG1mV29ramR6dWZ3NGNQVitKTXhMWEdiRFpmbDFWMnpHWXpNVEV4bkQxN3R0Qng4Zkh4N05peGc4ek16Rkx2NisrLy84WnNOaGM1TGpFeGtjakl5QW9MdFpaV1JFUUVzMmJOS3ZTOVlOdTJiWHo5OWRmRXhzWUNrSldWeGNLRkMwbFBUeS8xZmlNakk5bTVjMmVwMXkrcFR6NzVoRTgrK2FUUU1WcnJZbzByeUo5Ly9zbWZmLzVack4rTmlxUzFKaTR1anJpNHVITGJ4OFdMRjFteVpBbExsaXh4TEl1TmplWHZ2Lzh1dDMzbVpqYWJpWTZPNXVUSmt5VmVkL1hxMVd6Y3VMRllmMjRXaTRYdDI3ZGp0VnBMTTgwYjByWDhmcGlkblYzaXY0L1oyZG5sTkp1U08zRGdBRnUzYnEzc2FRanhqeUt0YllRUVFnZ2hoQkJDWEJWdmR5TWFmZFhoaCtKU0tEWWZQTWZFZmhyanBVSWlkN2NPWk9IV0dLZHpVRXBoczhFclB4N2s4OUczWURJQVNxRTFuTG1Rd2ZmaGw5ZlZXdE80ZGhYdWFsWExYakFFaUlwUFljM2V3ay9FNURBWkRUemVvOEdsTmphYTlHd3JzOVpFWXN0MWtORFR6Y1RZT3hvNFFqaGFhODZsWkRKenpiRlN0YlFwNlBscXJmbGdaU1J6UnJiQi9xb3BlcldxeVpvOThWZTkvZUx3ZHBORERrSmNMM0tmTEczY3VIRWx6cVR5NUE3UUhEcDBxQkpuSWlwU3IxNjlBUGo1NTUveDl2WXVjTXo3NzcvUGhnMGJ1T2VlZTNqNjZhY3Jjbm9sc21USkVyS3pzeGs2ZENnQUowK2VaUFRvMFFRSEIvUDU1NTg3WFcvcDBxVXNXYktFME5CUTVzMmJWK0w5bmpwMWlna1RKdUR1N3M2SEgzNUkvZnIxblk3OTVaZGZXTFJvRWJWcTFXTEJnZ1VWMmg2eEpKWXVYVXA0ZURoWldWbE8zeE1YTFZwRVpHUWtnWUdCQkFVRjhkRkhIN0Y2OVdxT0hUdkd0R25UU3J6UDZPaG94bzRkaTUrZkgxOTk5UlZ1Ym01WCt6U0s5TU1QUHdBd2F0UW9wMk5zTmx1eHhoVms4dVRKZ1AyMUNnZ0lLT1VzblRPYnpmejAwMDkwN2RxVndNREFBc2RZTEJiV3IxOVA0OGFOSGIrYmFXbHBEQnMyRElEMTY5ZVgrYndBa3BPVCtmVFRUd0Y0NktHSHNGZ3NUSnMyalJNblR0Q3paMDhlZi94eC9QejhpdHhPcjE2OXFGbXpKZ3NYTGl6Ui9yLzc3anUrK3VvcnVuZnY3dmh6S0k3MDlIUSsvZlJUVWxOVFNVaElZT0RBZ1lXTzM3QmhBKysrK3k0MWE5Wmsvdno1dUx1N094MjdhdFVxZHUvZXpUUFBQSU9IUitIVkpDdUMxcHJzN0d5eXM3UEp5c3B5L0p5ZW5rNUtTa3FCdDZGRGh4SWM3THpsYVVXK0gvYnQyNWZnNEdBKy92ampZcS9UcDA4ZnFsZXZ6cmZmZmx1czhaOTg4Z21yVnEzaTdiZmZMbEhRdUZldlhyaTd1N044K2ZKaXIxT1VMVnUyOE5wcnIrSGk0a0t0V3JWbzJMQmhtVzFiQ09HY0hOVVJRZ2h4M1l1TGl5TStQcDZXTFZ0VzlsU0VFRUtJZjZRcUhoWC8xVEl4MWN6T3FFVGFOL0JIS1doY3F3b05BNzA0ZGphOTBJTndCMCtuOHRINm80enZIV1p2TEtNVXRhcDZZRFFZK0hKek5JWkxMV2xjVElydXpXcmc1bUlFRklGVlBWajh2OU5rWmhkK3haaldtanRhNWpwUXJtSFRvZU1qUkFBQUlBQkpSRUZVL25oK0NEOE5sNElxSG00R1p2MWZhMHpHeTRFUm03WXg3WWNESktkWnl1eWtpbEtLSGNlU2lFM0tvTGFmSjZCb0V1U05UV3VNRlhEaXh0dTlZaXZWQ0NGSzcvaHhlK3N2THk4dnB5ZmpydFkzMzN4RGNuSXlZOGFNS1pmdFh5MGZIeDlxMUtoQmZIdzhVVkZSbFQwZGNZMVl1SEFodi83Nkt5YVRpYTVkdTVaNk93a0pDUXdaTXFSTTV1VHN4UGMzMzN4RFdscWFJMGhTSE5uWjJheGJ0dzZBZnYzNmxXbyt2LzMyR3dEVnExZW5YcjE2aFk3ZHNtVUxBTzNhdFN2UjU1MmN3RTlaV2JObURVWmp3WjlUenA4L3o0NGRPMUJLTVdEQWdBTEhIRGx5aE1qSVNQejgvT2pldlRzQWp6NzZLTnUyYldQYnRtMnNXTEdDZSsrOXQwUnpDZ2tKb1dQSGpvU0hoN04wNlZLbkovQnRObHV4L3F5R0RSdFdaQWpnZXJkZ3dRSVdMMTdNaGcwYm1EbHpab0VoaG9pSUNONS8vLzFTQjZWS3k5WFYxZkd6MWhxVHljVGpqei9PQng5OHdJWU5HOWl4WXdkang0N2xqanZ1eUxPZTFwcU1qQXc4UFQwTDNHNVVWRlMrY0VKV1ZoYVRKazJpWHIxNlBQNzQ0N2k1dWRHc1dUUEFIbEFxaVJVclZwQ2Fta3FOR2pXNDc3NzdDaDJydFdieDRzVUFkT2pRb2RBUVNVNndKaTB0aldQSGpqRjE2bFJDUTBQempDbnQzL09TaG9IZWVlY2RObTdjaU1WaUtmRytXcmR1WFdpUXBEemZEODFtTTRtSmlkU3NXUk9Bek16TVBKV2s0dVBqcVZHamJLdFBHbzFHMHRQVGVmZmRkNWs3ZHk0bVUrV2RVdTdRb1FPaG9hRWNQMzZjMTE5L25UbHo1aFQ2TytkTVdmOTdrbHQ1QmRPRXFFd1NKQkZDQ0hGZFc3Um9FVjkrK1NXdXJxNTgvUEhIMUsxYnQweTNYOXdFZGQrK2Zjbk16Q3owQTJOcWFpcmp4NDh2MC9sZDZhbW5udUttbTI3S3QveWVlKzdCYkRZWDZ3UHRmZmZkUjFwYUdwOS8vbm1oWDQ2RUVFS0lISDVlcmtVUEttTUdwVmk1Nnd6dEcvaWp0YjNlUnQrMnRaaXg4aWdVVWhsRktjWENyVEUwcnVWTjcxYTFVRXFoRkl5N3N3SFZ2RnlZdWZvWVdtdXl6RFkyN2svZzd0YjJFNnBlcmliKzFiWVdpMzgvWGVpQlBvM200ZHREVU9Bb1U3eGkxeGxBb2RIVThISGovVWRhMGJpV2o2TnFDTURzdGNmWWNUU3BUSy9NdFZlSmdVeXp6YkhNWkRRVTl2S1VLVjlQbDRyWmtSRGlxbDI4ZUJHQWF0V3FsY3YyMzNyckxTWk5ta1NYTGwydTJTQUpRTldxVlltUGp5YzVPYm15cHlLdUFZc1hMM1pjSmY3Q0N5L1FwazJiTXRsdWFiNW5XLytmdmZNT2o2SjYyL0E5dTBrMnZSZEk2QkFJaEtiMEl2aVRMb0kwUmJvSzBoRkVDTDBwZ1FnS1VoUVUvQVNOVXFRWEJhUUpCRUpRQWdZRVFRZ1FraERTQ0VtV2JOcDhmNnc3WnJNbG13SUJuZnU2dU1qT25EbHpwcDNkT2VkNW56Y3ZUMHFoVWhwbXpacEZmSHk4OURrN08xdDYvcmR1M2NxT0hUc010cWxZc1NMQndjRkc2eE5GVVUrSVl1NTN6UFhyMTdsNzl5NEFuVHQzTGxIN3paMjdtSmdZaTh1WVkvZnUzZVRuNTlPbVRSdVRZMHk3ZHUwQ29IZnYzdExFcW9lSEI2TkhqMmJwMHFXc1c3ZU8xcTFiVytRNFVaQkJnd1lSSGg2dWwyNnNNS0lvV3BTR1NEZEovdmJiYnhkWjFwSXk1c3FadTBlTWNlM2FOY2FORzJkeCtjTG94cllHRFJyRXlaTW5pWTZPWnZueTVjeVlNY09nN0pFalJ3QU1CQnVQbTRLT01ybTV1VmhiVzlPc1dUUFdyMS9QaWhVck9IcjBLRnUzYnVXRkYxNlF5dDYrZlp1Z29DQUNBd09aTzNldVFaMjNidDFpMUtoUlZLbFNoZlhyMTB2UDIyKy8vVVpVVkJSSlNVbE1tREFCMEtackV3U0I2T2hvSGo1OGlMT3pjNUZ0VnF2VmJOMjZGVUFTcEpqajJMRmp4TVRFWUc5dno5Q2hRODJXZFhaMjVwTlBQbUhXckZuRXhNUXdjZUpFcGsrZlRxdFdyZlRLQ1lKQXBVcVZpbXdyYU4wL2pLV0ZlZSs5OTZSK3JURC85My8vUjhPR0RibHk1UW8yTmphb1ZDcFVLaFcydHJiWTJkbGhhMnVMdmIwOWRuWjIyTnZiNCtEZ0lQMXpkSFNrWXNXS0p0dnpPUHZEM054Y0Jnd1lnSyt2THl0WHJqUllIeDhmejlDaFEyblRwZzFoWVdGbTYwcEtTaklwcGxpK2ZEbjE2OWVYUGc4Wk1vU2pSNDl5Ky9adE5tL2VMRG41bEFjcWxZb1pNMll3YnR3NGZIeDh5TWpJS0pHUUJJcDNuMW1DcVh0UlJ1YmZnQ3dra1pHUmtaRjVwdW5Rb1FOYnRteEJyVllUSEJ6TVo1OTlWcTdxYUhQazVlVlpOR2hSR2g0OWVsUm1kVDJ0RnJOUE5Rb0Y1UDh6V1VkT0RsakxrMmd5QlNpY2kxWlIrdlFWTWpMbGo0Q25rdzJJUERHQmdvNmpsNU9ZOW1vTzlqYldpRUNQNTMxWmN5aWE3Rnp6Z3pnQ0FndTJYY1hKenByVy9wNS9wNkFSR05TbUt2WDhuSm16OVEvdXBXV3g4WmRiZEcza28wMXZJOENiN2F1eCs3ZDRzalQ1UnI4blJWSGtmNEZlMVBWejBtNGdpdnlWa002NUc2bUlJclNyNjhuY3ZnRzQycXNLYkM4U2V1b08zNXk4ZzBJUVNwUWV5TlNnbFloSXZVck8xUEIyUUhkeGJ0M1BSUEdFTHBTSDA1TVhHTW5JeUpRTW5YRENrb2ttVTF5OWVwWG82R2k2ZGV1bXQxd25Jbm51dWVmWXVYT24zcnE4dkx3eUgzZ3Z6ZnVnTHJWSmVucDZXVFZINWhubG0yKys0ZHR2dndXMDM3T0xGaTFpMGFKRlJXNDNmLzU4MnJScFk3YU11VFF6cGlnclI1UDQrSGlUNHhJRkJTYVdjdkhpUmVMajQzRndjS0JMbHk1bXkrN2J0dytBU3BVcVViRmlSWk1UdmFCMVJ6TDJMSnM3ZDdxSlVVdkttRUtqMFVqdE5EVmhtcENRd05HalIzRndjS0JuejU0RzlaODVjNFpXclZxWkZaR1lFMjVZVzFzVEhSMXR0TXlhTld2MHprdmhZQ0ZSRkhucnJiZUlqWTJWM0tVc0dZZXlkS3pxY1k5cEZSYzdPenVtVDUvT3BFbVRPSHIwS0EwYk5xUjc5KzdTK3FTa0pFNmVQQW5BbmoxN09IandJS0IxZGRGaDZscVlDdFN5bElLT0pEb2hDWUM5dlQwelpzeWdhZE9tTkd6WVVFK3NVYWxTSmZMeThqaDkralFwS1NrRzkxQmtaQ1FBRFJzMjFIc1gwUWtIV3Jac0tTMnp0N2VuWHIxNlhMNThtWk1uVCtxZEYxUHMyTEdEdExRMEdqZHVYS1FEVTI1dUxoczJiQUJnNE1DQnVMaTRGRmwvelpvMVdiRmlCVE5tekNBbUpvWjU4K1l4YXRRbyt2YnRLNVZScVZRVzk1RzZvTDdDeE1iR2twcWFhbks3TGwyNjBMbHpaMDZmUGszVHBrMmxheEFiRzh1cVZhdm8zNysvbm5Bd0tpcUtWYXRXOGZiYmI1dE4vL2U0KzhPNmRlc1NIaDdPM2J0M0RVUVE0ZUhoQU5TcVZZczdkKzZZckNzbUpnYWxVb212cjYvUjlZWEZReXFWaWlGRGhyQmp4NDR5RDk3VVVSS0hrTjkrKzQwQkF3WllWTlpZYWkwcks2c1NmUmViUWhmQUtTUHpiK1RwbkdtVGtaR1JrWkd4RUI4ZkgwYU5Hc1h5NWN0SlQwL254bzBieGM3cFhWVGtoVWFqc2FpTXVicWVlKzQ1Smt5WVVLUWppQ2tIRkoxTHlKTzB5RlBJRTl6RlI2V0NnbUtlNUdSNFROYmdNczhveWNuNm41OUEzbXNabVNlQmowdjUzTXVhbkh6Mm5ZK25mOHNxSUFnNDIxclJyYkVQdTg3RkZ5bUl6TTBUbVJwNmlaQUJnYndRNEFsL3A3UjVycG9iV3lZMlovMnhXMndLaStINEg0bjhyNTQzQ0FJZVRpckdkNjdKa2ozWERGTERpS0tJazcwVlUxK3BEUVhXclRzYWpZK3JMWk82MWFKamZXOEVRU0dWQjVHdmY3bk41NGR1YUZQcWxGRGdrUytLK0xuYjR1WDh6M1ZRS2dUcVZYTG1yZlpWMFlsSVJGSGsyQjlKSmRwSFNmQnhsdnM0R1psbkJaMXd3c25KcWNSMVRKMDZsWDM3OWpGdjNqem16NThQNkl0SURoOCtyRGNwdG1IREJzYU1HV05SWkgxeGVQbmxsOW0zYjErSmhQRzY0OC9JeUNqVE5zazhIU1FrSlBEbGwxL1NzV05IZ3loNEhkbloyU3hkdXBUang0OWpaV1ZsTnZwY1IzNStQckd4c2NDejh4NWRlR3loVTZkT09EZzRTRTRiQlpjWHhwaW9KVE16MDBCVUFkckplenM3TzlScU5VZVBIZ1cwa2R2OSt2VXoyejVMQkRtUGcvMzc5NU9lbms3TGxpMnBWYXNXb0JXbTFLaFJnM2J0MnFGUUtOaXlaUXQ1ZVhuazVlVXhmdng0by9Yb292Y0xzM0xsU2h3ZEhZc1VaSmhhWDFBQVlZenc4SEJpWTJOeGNYR2hYYnQyZ1BsVUM3cnJxeXVUbTV1TFVxblU2ei96OHZMbzJyVnJrWFVWaDlxMWE1dXRLeVVsUlVyTHMzUG5Ua25rWjR5NmRldnkrdXV2czNuelp0YXNXVU5nWUtDVU1tWHIxcTJTTTh2OSsvZU5ibS9xWEJzTDFPclJvNGZKZHBqRFZJcWtnbno1NVpkVXJGaVJ0bTNic24vL2ZuNysrV2VEMUVTLy92b3JvTzlnOGVEQkF5bWRTbUh4Ui9mdTNibDgrVEs3ZHUzaTVaZGZOdnU5bUp5Y3pOYXRXN0d5c3BKY1RVQ2JQbVgxNnRYMDZkTkhMNlhPM3IxN2lZK1B4OWZYVjA4STh2RGhRL2J1M2N1cnI3NXE5THI1K1BoSTdqRVBIejZrU1pNbVJaNmJrbEx3SGhzd1lBQkpTZis4QnkxWXNJQ3dzREI2OSs3TjJMRmpBVzBhbDhqSVNMS3pzL1dFSkx0Mzd5WTZPcHFVbEJTRGZUekovdkRGRjE4a1BEeWNJMGVPTUd6WU1MMHlZV0ZoQ0lKQTU4NmR6YnFHZE9yVUNUYzN0MktKS0xwMjdVclhybDBON3ArK2ZmdWFkWERMeXNveUtSSXg5dnlyVktveURXb3M2OStYTWpML1ZXUWhpWXlNakl6TVUwZDJkclpGU3ZuQ0pDWW1tbnlKTjRZdWRVdFJML0NpS0pZNk91TlpUQkh6ckF5QVBWVzR1dW9MU1hUV3d4NGVzalBKZjUyY0hLMklwTEFkdGF0citiUkhScVlzRWNEWDNZNThVVFFRVnp3SnRrZkU4VnJMeWlnUUVBV0J3UzlVWWRldlJVZlVDb0pBVG00K1U3Nkw0cjJYYS9GR3E4clNjZ2VWTlJPNytqTzRiUlgrdWxkZ01sR0UxMXBXNHViOVRMYUZ4Mm9kUlA1T1QyTmxKYkIwWUFPOFhHd2xRVWlxT3BzMmRUeForSG9nMWdVRzVVVlJKQ2N2anlWN3JySHpYQndLUmNsRkpDSWlJenRXNTUyWHF1blZvVFdJRWFSakVoR0pTMVd6TTZMMHR2Z1d0VXNVOFhXM2V5TDdrcEdSS1QyNkNIZmRoRnRKQ0FvSzR0aXhZeXhZc0FBQVcxdGJreUlTMEVhVFBvNUIvc3VYTDVPWGwxY2laeEpkTk9uVDZuSXBVenJPblR2SGlSTW51SGJ0R2syYU5ORnpEQUM0ZWZNbWl4Y3Y1dGF0VzNoNWVURjc5bXpxMWF0bnRzNk1qQXdXTFZwRWJHd3NEUm8wb0ZtelpvL3pFSjQ2VEkwYkZCWTg3Tm16aDZ5c0xLeXNyTXdLMWg0OGVJQW9pcEo3dzVORW85R3daY3NXQkVIZ3JiZmVBclJqUEpzM2IwYXBWQklRRUFEQWdRTUhBTzBrWlhFZE92THk4Z0Q5U2RUdzhIRDgvUHlNamh1ZE9IR0NSNDhlMGJGalI1UktwVjRkeHRpK2ZUc0FQWHYyMUR1SCtmbjVyRnExaWg0OWV1aUpBUXF6WnMwYWZ2NzVaM3IyN01tSUVTTUE3ZTlJUzl5cUxsMjZ4SHZ2dldkMFhlR0o5dERRVUh4OGZJcXMwMUtHRGgxS1dGZ1lmbjUrZUh0N0F4QVhGeWNGYWMyZE81Y1hYbmhCS3ArUmtVSHYzcjJCNG9salN2cWRaY2wyT25ldUYxNTRnZjM3OTNQdzRFRTlJVWxHUmdibno1K25VcVZLMUsxYlYxcStjK2RPc3JPejhmZjNKekF3VUsvTzl1M2JzMmJOR203ZHVzWGh3NGZOT2orc1c3ZU9SNDhlTVdUSUVEM25pUzFidG5EdzRFR09Iei9PdDk5K2k1dWJHeWtwS1pJYnliaHg0L1MrTTdkdTNjcVdMVnZZdDI4Zkd6WnNNSm9leDhYRmhZOC8vaGlOUm1PUVVzK1NZTDZDWlV2S0cyKzh3Wmt6WjlpMWF4ZnQyN2NuTURDUUNoVXEwTDU5ZTQ0ZE84YjE2OWZ4OS9jbktTbUpVNmRPNGVQalUyUUttc2ZkSDdabzBRS2xVc214WThmMGhDVDM3dDNqOTk5L3AxbXpadEw5Yis0Y3BxYW1HbDFmcDA0ZHBrMmJ4dWVmZjI3Z0lGZVlncytOc2I0ckppYkdhUHFZMk5oWWs0SzRyNy8rMnNBNXBEU1V4T2xFUmtiR0VQbXRTRVpHUmtibXFVTVFoQ0pmS0JNU0VnRHc5dmJXVXl1TG9paEZHUlJWaCs0bHZLam9ER01PSVlYUjJTaytTY2VRa3ZEZ3dRT3NyS3h3ZEhRa056ZVg0Y09IRzVSUnE5VUFUSmt5UlRwSGhkbTRjZU5qYmVjemk0K1BWaXlRbmEzOUxJb1FHNnY5SnlOVEdCc2I3VDBqSS9PTUl5QlF4Y09lZkJHTWYyczh4bjBMQWpjVDFKejlLNWxXL2w1U1cxNnM1OG54eTBsRlJqUUpnb0NZTC9MeDN1dGN1SlhHekY1MWNMYXprVkxkZURyWjR1R28waXVQQ05ONzFxR0d0d09mLzN5VE5IVU8xYjBkV05DdkxnMHF1K3FKT2R6c2JlajV2SytlZ0FRZ09qR0QyVnYrNEZwOGVxbEVKQUFLQWQ1c1Z4V0ZvSC8yQzlZb2lpSnBhZzFUdm90Q2syTThMVTlaa3krS1ZQTnllT3o3a1pHUktSdWNuWjI1ZCsrZTJjalNvdEJOZm5YdjNsMFNrelJ1M05pb2lBUmd5WklsZE83Y21jek16Qkx2MHhqdDJyVXJzUkJFNTBSU0dtY1dtYWVYbDE5K21aMDdkM0xuemgyMmI5K3VaNHQvLy81OTNuMzNYVFFhRGExYnQyYnk1TWtvRkFxV0xWdEczNzU5cVZxMXFrRjlFUkVSTEYrK25LU2tKT3JYcjg4SEgzendueE1oNlZLRkZLVGdKRDFvSjlHM2Jkc0d3SnR2dm1uZ3NsQ1FuajE3OHVqUkk1TkNFa3NtbUMyZGhDN003dDI3U1VsSjRYLy8rNThrdHRpNmRTdWlLTktyVnk4cVZLakF3b1VMSmNHWnNmRWYzY1RsZ1FNSFRJNm5GQ1FzTEl6NTgrZFRyMTQ5UHYzMFU3M2ZhUG41K2F4ZnY1NzQrSGcwR28xUmg0T0MzTGh4ZzRzWEw2SlNxWGoxMVZmMTF2Mzg4OC9zMjdlUEF3Y084T2FiYi9MNjY2OGpDQUw3OSsrWHl0eStmWnY5Ky9jakNBSWRPM2FVbGlzVUNrbWc4clJpYlcxTlNFZ0lYbDVla3NoNytmTGw1T2JtNHVIaFFldldyY3QwZjhaU1pSUW1LU21KQVFNR29GS3BwRFFtbHRDb1VTUEp0ZWFQUC82UWxwODZkWXJjM0Z5OXlmRzR1RGpwMmhSMEJkRmhZMk5ELy83OVdiOStQVjk4OFFWTm1qUXgrbjM4MjIrL2NlVElFYXBXcmFvbitybC8vejQvL1BBREFFT0dESkZFSDU5OTlobHF0WnEyYmR2U3ZIbHpxWHhxYXFya2F2VEdHMi9vaVVoRVVTUXJLd3M3TzYzUTNON2VIbnQ3ZTRPMkZDZVlyelFFQkFUUXAwOGZ0bTNieHRxMWExbTFhaFdnL1o0NGR1d1lwMCtmeHQvZm4rM2J0NU9YbDhmZ3dZT0w3TjhmZDMvbzZPaEl3NFlOaVl5TTVNYU5HM3I3RlVXUlBuMzZTTXZNblVOVHFkZDExOWZCd2NGQTRBTmFzYTB4eHpaajdpYWRPblV5bXFhb0tCZVQ4aUFtSnFiRTN4dFArenlBakV4WjhOLzZaU3NqSXlNajgweGdiVzFOYUdpbzJUSzZGNmV2di81YUw0cW9vSnRKVVhXVUYyUEhqalVialdCTWZhOFRkNWo3WVZ2NHgvblZxMWRScTlWNkVRbkRodytuU3BVcWZQVFJSNEQycGRNVU9yR09UREZRS3FGcVZiaCt2YnhiSXZNc1VLMmE5cDZSa2ZrWDRPdG1pNDJWOExkUTRzbTZraWdFZ2RDVE1iU3M1YUZOR3lNSWpPeFFuV09YRXkwU2FBaUNnQUk0Y3VrKzUyODk0TDJYYTlHMW9RK0NvRUQ0MjNHa2NIbFJoTmRiVnFKUGN6L1NIK1hpNm1DdFRVeGpwQ3o4SXlESjFPU3c4Y1FkdmoxNWg3dzhFWVZRZXZjdmJ4Y1ZObFlGK3hKUnQzZEVVVVFVOHdtN2xzeEhlNjV4NzBIV0V4R1JBRGphV3VIcEpLZTJrWkY1VnRBSkozUXBia3BLKy9idDJiOS9QejE2OU1EZjM1OURodzRabmJRQ3NMT3pLM0dhZ01lRmJvTEVYQm9GbVdjWGhVTEJzR0hEK1BEREQ5bThlVE12di95eXRNN2IyNXVSSTBkaWEyc3JSWjF2MjdhTkF3Y09jT1RJRVVhTkdpVk41RWRIUjdOKy9Yb2lJaUlBNk5hdEcrUEhqemR3T0htYU1UYTJvRmFyU3p5WlpvNXQyN2FSbHBhR3U3czd2WHIxTWx0VzU3Wmhhc0xXa2dubWtreENwNldsOGQxMzMyRnRiUzJkZzhURVJBNGZQb3lUa3hPREJnM2k4dVhML1BMTEw4V3UyeHl0VzdlbVRwMDYvUEhISCt6YXRVdHZ3dm5Zc1dQRXg4ZFRwVW9Wdlh2VkZGdTJiQUcwZ1U0dUxpNTY2enAzN2t4U1VoSWJOMjVrL2ZyMVhMcDBpV25UcGtsOVhXNXVMaUVoSWRMNWYrZWRkeXhxLzhjZmYweWpSbzBBcUYrL3Z0R1VTV0NaOEtLMDZKd1lRQ3Rvc0xLeVFoQUUrdmJ0YTVHb3A2eXh0YlVGdEdOOGVYbDVGcmZCeXNxS2tTTkg0dTd1VHUzYXRhWGxUWnMyWmRpd1lYVG8wQUhRdmw4c1c3WU1qVWFEdjc4L0w3MzBrdEg2K3ZYcng5R2pSN2w1OHlZZmZQQUJTNVlzMGV1ck1qTXpXYjU4T1FxRmdxQ2dJTDFuNzRzdnZwRHFmKzIxMXdEdHhQbUpFeWV3dDdkbjNMaHhldnZhdUhFakdvMkcrdlhyNndtZlJGSGs0NDgvNXVMRmkweWVQSm5ubjMvZTdIa3JLcGhQaHk2b3I2UU1HVElFdFZxdGwxcW1VYU5HTEY2OG1LWk5tNUtlbnM3Ky9mdng4L01yMG8zRVVrcmJIL2JyMTQ5Ky9mcnBPUXU5OHNvcktCUUt2Zk5xU3VEUXFWTW5QRDA5MmJScGs4bjlEaHMyekNCMURzQW5uM3pDZ1FNSHBMUlpaWVZPdk9UZzRHQlJHaWhMcUZ5NXNsNjk1ckMydG40bW5jUmxaSjRVc3BCRVJrWkdSdWFaNE5xMWF3QjZMMUdXRWhzYlMwcEtDZzBhTkNqUnZpMnhWU3lPbldKTVRJelpGeDF6NnZ2aURJaHMzNzZkNDhlUDY3bUgrUHY3ODl0dnY3RjQ4V0xtenAxcjlNV2llL2Z1WkdkbnMyM2JOcjNCaDhJcWVoa1RPRHVEdnovY3Z2MlBNNG1NVEVGc2JMUWlFam5TVmVaZmhFSVFxT1psejgzNzZpY3NJOUZ5OXE4VUx0OTlTUDIvSFVGcStUalNvYjQzUnk4bFdpU2MwSlY1a0pIRG5DMS9FSG95aGhIL3EwYTdlcDRvQllYa1VLSmZYc0JhQ2U2T3BnZUZkUUtTdEVmWjdJaUk1YnRUTWFTcGN4RUV5a3pRNGV0bUM4TGZBaDVSNVB5dFZFNWZTd1lFa2pNMC9IWXpsYnNwV1NnRnJmTkphZHhQaWtOMWIzc1U1WkRxU0VaR3BtUjRlbm9DMmdqcTNOemNVcmtxdEcvZm52djM3Mk5qWS9OTXBjc1VSVkVTMDN0NGVKUnphMlFlRnkrODhBTFZxMWNuUGo2ZUsxZXU2SzByN1BqUXIxOC9hdFdxeGVMRmkxbTFhaFdSa1pGa1oyZHo3dHc1UkZIRXg4ZUhjZVBHMGFwVnEySzF3ZGdFWFZHWVMyZFNtSkNRRU9BZllWaHljakloSVNHMGJkdFdLbU5zYk9GeE9BRWtKQ1N3ZWZObVFDdGVNWmJtb2lDNmxBZW1IRW1LY3BTMXRFeGhkdTNhaFZxdHhzdkxpKysrKzQ2OHZEeHUzNzVOYm00dVE0WU13ZGJXbGs4Ly9kUnMyMHVDSUFoTW5EaVJjZVBHc1hIalJ0cTNiNCs3dXp1NXVibHMyTEFCUVJDWU5HbFNrWDN5M2J0M09YNzhPQ3FWU3Byd0w3eWZRWU1HVWJ0MmJSWXVYTWl2di81S2ZIdzgvdjcrZ0RhbHpWOS8vUVdBcjYrdldkR0RLSXJjdlhzWGVIcFRJcnU3dTdONDhXSnUzTGlCbjU5ZnViVEIzdDVlY2tkUnE5VUdUbGNQSHo0MG1US29XN2R1QnNzOFBUMFpQSGl3OUhudDJyVmN2SGdSUVJCNDk5MTNUYjViS0pWS3BreVp3c1NKRTdsOCtUSUxGaXhnN3R5NXFGUXFFaElTQ0E0T0ppRWhBWHQ3ZTFhdlhvMUdveUVyS3d1MVdpMjVHaytaTWdXRlFzSFpzMmRac1dJRkFLTkdqY0xUMHhOUkZNbk96dWJXclZ2ODlOTlBxRlFxM24vL2ZiMzJQSHIwaUlTRUJCSVNFcGcyYlJxdnZQSUtvMGVQTHJJL2VGeU1HaldLbXpkdlNwOS8vUEZIcytWalkyUHAwcVdMOUxta0xoUmwwUjhXZElEUjRlSGh3WkFoUTByVUprdTVmUGt5Qnc4ZXhON2VuckZqeDVacDNicFVZcUFWZ1pVRkxpNHVldldhbzBLRkNrWmRWV1JrWkxUSVFoSVpHUmtabWFlZTJOaFlaczZjU1Y1ZUhtdlhyaTFXSHRXRWhBVEdqeDlQVGs0T0gzNzRJYzg5OTF5eDkvKzRiQlZOMmFBYVU5LzM2dFdMek14TW85dVlVdURIeGNXaFVDajBvakttVDUvT3FGR2pPSFhxRk45OTk1M2VTNmdPWFY3MDhvalkrTmZnN0F6MTZrRkNBang0QUJvTm1NZ0JLdk1mUWFFQWxRcGNYYlhwYk9UblMrWmZTQjFmSjI0bXFKKzBJUW1nVGErejdtZzBudzV0SkRtSmpPdGNrK04vSkNHS1JXK3Zxd01CbElMQTlmZ01wbjRYUlVVM1cxNTV2Z0l2QlhwUjA4Y1JwY0t5WjFjVVJkVFpPVVRjU09ISXBTU09YcnBQZG82SUlGRG00Z28vTjF2K09la2lQNFRmNWVmZkU2VkZ3dC9IOUtTY1NIVFVxdUNnTlVlUnRTUXlNczhFL3Y3K0hEeDRrTnpjWEc3ZXZGa2lBWDlCZEpIWXp4S3hzYkZTbXAzU0hyL00wNHNnQ0FRRkJlSGg0V0hVdXI4Z29paGliVzNOYzg4OXg1RWpSemgxNmhRQXJxNnU5T3ZYano1OStwZ1VQSmpEbkROb1dYRGt5Qkc5ejJxMW1pTkhqdURyNnlzdEt6aTJrSmlZeU1DQkEvSHg4VEZ3ZGpVbHZMQ1VqSXdNNnRhdFMxNWVIcDA3ZHlZbko4ZnNPZE9OUjVUa3ZKYUc2dFdyQTlwemNmRGdRV3hzYk5Cb05GU3BVb1dlUFhzU0docktyVnUzY0hkM0p5VWxwVXozN2UvdlQ0OGVQZkQyOXBhRUJYdjM3dVhldlh2MDZOSERvcUNvVFpzMklZb2lQWHIwTU9rQ0JkQ3NXVE5XckZqQmxTdFhKQkhKRHovOHdKNDllNlF5MWF0WForYk1tVVlkZG5KemMvbm9vNCs0ZS9jdVRabzBvWDc5K3NVOTNETGgxcTFiUmwxVGRQZDFjZTViYzJXSER4L09HMis4VWZ3R29oWFoyTm5ab1ZhclNVOVBOeENTeko0OW00eU1ESVlQSDA2Yk5tMEFPSGZ1SERObnpqU29LeUVoUWErZGI3MzFGanQyN0FCZzhPREJCQVFFbUcyTHY3OC84K2JOWS83OCtadzdkNDdqeDQvVHBVc1h0bS9mTGducTFHcTE5TGVWbFpYMExQYnYzNThhTldydysrKy9NM3YyYktsT1hUb1lYVGtkNzd6ekRwVXFWZEpiWm05dlQwaElDTXVXTFpQU0xGMjhlSkVaTTJaSTk2RU9TNEw1Q3BZdENSVXJWcFJTVklGV1dLZFVLdlg2eU1kQmFmckQyTmhZNXN5WlkxQW1QajVlNzN5dFhidFdjdW8yUlZKU2t0bjd2dkRZYzFaV0ZzdVdMVU1VUlVhUEh2MVl4YmJHeHIydlg3L09va1dMdUh2M0xrMmJObVgrL1BubEprS1NrZmt2SWd0SlpHUmtaR1NlYWxKU1VwZytmVHBwYVdsMDd0eTVXQ0lTQUI4ZkgzcjA2TUdtVFp1WU0yY09peFl0b21IRGhoWnZiMjF0aloyZG5WNCtXR05STG4zNzl1WFJvMGZGYXR2ajV1N2R1M2g3ZSt0RnJyaTZ1dkxlZSs4eFo4NGNkdXpZUWMrZVBmVWlJRVJSbEJUdnNwQ2tsQ2lWNE91ci9TY2pJeVB6cjBlZ1hpVm5mb3hNS0RmZHdLbXJ5Vnk0L1lEbnFya0RBcFU5N0hpdHBSOWJUdDh0dG9oQ0VBU1VBaVE4MExEKzZHM1dIN21OdDRzTmphcTZVcXVDQTVYYzdmQjBzc0hKemdxRklLRE96dU5CWmpiMzBqVGNTVkp6SlRhZHk3SHA1T2FJSUdqRkhBckY0emt6bFR6c0pVTVNFSWhKZVdTNHJ5ZCtVVVRxK2htUHNKU1JrWGs2cVZPbmp2VDN0V3ZYL3BOQ2lqLy8vRlA2dTZoSk9abG5tMXExYXBsY0Z4Y1h4NlZMbDRpS2lpSWlJa0pQTkZDalJnMTY5T2hCNTg2ZHNiR3hRYTFXUzhJTFN5T2ZvV1RSN0RxeFIybnJQMzc4dU1HeWUvZnVBWTlIdkZHelprMldMbDJLV3ExbTgrYk43TjY5bTJYTGxobWRzTTB2RUh6eHBJVWtyVnUzNXZ2dnY4ZkJ3UUU3T3pzV0xGaEFXRmdZWThhTVFhbFVFaDBkRFdoVEZTOWN1QkF3bjNyWW1NakJ3OE9EcFV1WG1yMlc2OWV2MS91OGQrOWVnMENqQXdjTzZIM095OHZqd29VTGdIYkNOVE16VXkrVnc4NmRPM0Z5Y3FKang0NEFWS3RXaldyVnFnR3daODhlMXExYmgwS2hZTXFVS2V6WXNZT3dzRENtVDUvT3ZIbno5RnhxSHo1OHlNS0ZDNG1Nak1UZjM1L1pzMmVYV0tnc2ltS3BSTTRLaFVKUHNGZzR1S3FzMGxTWWNneDU2NjIzekxiLysrKy94OG5KQ1ZkWFY5UnFOYW1wcVhyM2ZGUlVsQ1RhS0NqWXNiT3owMnQ3Wm1ZbUtTa3BCaUtIVHAwNjRlenNURlJVbE1WT0ZDMWF0R0QyN05uWTJ0clNwRWtUQUY1NzdUWEN3c0pvMDZZTmdZR0JWS2xTQlc5dmIwSkRROW0yYlJ0VnExYVZBdEFDQXdQeDhmR1JuTHZ5OHZKd2MzUEQwZEdSeE1SRU1qSXlhTktraVlHemt3NHJLeXRKeExkNTgyWmlZbUtJaW9veUVKS1VaVEJmd1dlMG9OUEYvUG56cGIrNWN4TTFBQUFnQUVsRVFWVFZhald2dnZvcWxTdFhadDI2ZFdXeVgxT1Vwai9NeWNreGVsNXljM1AxbGlzVWlqSlAwN0ppeFFydTNMbkQvLzczUDZOdU9hWkVLVmxaV2FVU0kyWm5aN045KzNhKytlWWJjbk56c2JHeFllTEVpV1pGSkJxTmhzMmJONU9jbk16a3laTkx2RzhaR1psL2tJVWtNakl5TWpKUExUb1J5YjE3OTJqZXZIbUpmd0RxWGh3MmJkckU3Tm16V2JKa2ljVURnMFhaRytvb0tEUjVHa2hPVGthdFZsT3ZYajJEZFMxYnRtVFVxRkcwYjkvZTRLVzRvSnIvU1EvY3lNakl5TWc4dXdnQ05LanNUSDYraUVMNTVLVWtnaUNnQUZZZHZNSDZrYTRvL25ZbEdkMnhPZ2N1M3RPbWt5bTJta0xRcHFEUi9rbml3MngranJyUHoxSDZ1b3lDcGh1aXRLV1d4eVVlS1VoVlQzdTl0dHhOTG45aGE3NG8wckNLUzlFRlpXUmtuaG9LdmgvOS92dnZ2UExLSytYWW12TGg0c1dMMHQ5MTY5WXR4NWJJbEJlTEZpM2kyTEZqZXN1OHZiMXAwNllOblRwMU1wand6TXpNNVB2dnZ3ZUtGcEk0T2pveWN1VElFcmV0dE51YjQvTGx5NCtsM29MWTJkbHgvdng1a3BPVG1UbHpKcXRXclRKd2FDam9FUENreHlPc3JLenc4dklDNFB6NTg5TGtldE9tVFFHWU1tVUszdDdldEcvZlhoS1NtSnZzTnJZdSsrL1V0MVpXVm1VNjBhdFVLbG01Y2lYejVzM2o0c1dMVEo0OG1lWExsMk52YjA5TVRBeHIxNjRsUHorZlE0Y084Zjc3NzBzQldqLzg4QU5mZnZtbGxENm5VNmRPdEdyVmlsbXpaaEVWRmNWYmI3M0ZpQkVqNk5hdEc4ZVBIK2V6eno0akxTMk41NTU3anJsejUrTG82RmlzZG1abVpuTHk1RW1PSERsQ3UzYnQ2TkdqUjRtUHVVcVZLcExBSmpzNzI4Q0I0WEdrcVJBTDJCd1c1WVNoRTRkNGVIZ1FGeGRIY25LeTNucGRlcE9hTld2U3JGa3phWG45K3ZYMTJ2N0ZGMSt3YmRzMlBEMDlEWTdwbFZkZTRjYU5Hd3dmUHR6aVkxaTRjS0dlYU1ITHk0dlEwRkE5VWN5bFM1Zll2bjA3VmxaV3pKZ3hRd3BPVXlxVnpKa3poL3o4ZkNwWHJpeGQvK3ZYcnpOcDBpUmNYRnlZTW1WS2tRS2g0Y09INCtibXhzMmJOK25UcDQvQmVtTXV6YVl3NWRDc3c5UXpXbEJnb3V0M0NqdDdtRU1uQ2lzcEpla1BLMWFzcUNjUzNMbHpKNTkvL2ptVksxYzJ1RGZLOHY3ZnRtMGJodzhmQm1EU3BFa2tKQ1FZQkhrYTY4OWlZbUlRQk1IQW5TWTJObFpQSkdPTW5Kd2NEaDA2Ukdob0tFbEpTVGc1T1ZHdlhqM09uajNMMUtsVCtmampqNDBHbW9hSGgvUFpaNTl4Nzk0OWJHMXRHVGx5WkpIOVZHbGR0MXEzYnMyQ0JRdEtWWWVNek5PT0xDU1JrWkdSa1hrcWlZK1BaOXEwYWNUSHh4TVlHTWpjdVhOTDVaRHg5dHR2azVPVHc3WnQyNWc1Y3liTGx5K25hdFdxUnNzVnAwNXoyTnJhOHZubm54ZDdlMk0yam1xMTJ1UTJ4bDVnZGRFeU9udld3dlRyMTgva3ZrRTdJVmVhdk9neU1qSXlNdjgxQkdwWGNNUk9wU0E3Vnl5QmFLTk1tc0RGV3c4NUhKVkFwd1lWRUFRQkI1VTE3Ny9peit6TmY2QVFLRlhrb3lBWVB5ckJ4TjlQZ253eG4rcmVEb2dDSUlxa1ptYVRucFdMVWlqZmZQWE85dGJVOUhHUzA5ckl5RHhETkcvZUhLVlNTVjVlSHNlUEh6ZHFyVjlhNHVMaXlNakllR3JkVG5RQ0FrRVFhTldxVlRtM1J1Wko4T0RCQTczUEw3LzhNaWRPbkNBZ0lJRG5uMytlbGkxYmx0bjlhbWRueDJ1dnZWWnUyeGVtNE5pQ3puWGwzcjE3eFJvVEFSZ3dZSURCTXRGSVhrRkJFSmc1Y3lhalI0OG1OamFXRHo3NGdKQ1FFTDF4bnJ5OFBPbHZVMElTUzlwWDNHTW9TSFoyTml0WHJrU2xVakZtekJocHVhT2pJMlBIanRVcmF5cGRNV2hkUTB5TllibTV1WlZxb3JmZ2VkTGg0ZUhCa2lWTGVPKzk5N2g1OHlhZmZQSUpjK2JNb1hMbHlzeWNPWk1WSzFZUUdSbkp5SkVqR1RObURGMjdkcVZWcTFiczNyMmJ3WU1IMDdWclYrazRseTFiUm1ob0tOOS8vejNMbHk5bjQ4YU5raXZHNE1HREdUeDRjTEhINXo3KytHT2lvcUtreVhGalFVOVBPd1VuOW5mdTNHa3dRWjJSa1VIdjNyMFJCRUZ5VFBEeDhTRXFLb3I3OSs5TDVhS2pvNG1JaUFBdzZ5WWlpaUluVHB5UVBoODRjSUIyN2RwaGIvK1BpRHd4TWJGWTdoM0czb1VLTG52MDZCRkxseTVGRkVWR2pCaEJ6Wm8xOWNvV2RDOERTRTlQWjhHQ0JlVGs1REJ2M2p3OFBUMHRhb2N4QVFsQXo1NDlqYVpVTWtYdjNyMzFya3RoQ2o2akF3WU1JQ2twQ1RBdU1ORm9OQmFmUzUwb3JEQlBxajhVUlpIZHUzZWJiV05KQkJLRis3UkRodzd4NVpkZlNwLzM3ZHZIaGcwYitQREREeVZYR3pBdVhPblVxUk1xbGNwZ1hkKytmWG40OEtGQmVWRVV1WGJ0R29jT0hlTG8wYU5rWkdTZ1VDam8xcTBidzRjUGwrN0plL2Z1RVJRVXhOcTFhN0d6c3dPMGpuSmZmLzAxdi8zMkd3Qk5talJoNHNTSkZvbmRDb3RnN3Q2OWl5aUtWS3BVU2UvWk1DV01zZlNlbDVGNWxwRm5pR1JrWkdSa25qcmk0K09aTkdrU0tTa3BCQVFFc0dqUm9qTEpmVGh5NUVnZVBueklvVU9IbURWckZsOTk5WlZCdmNWNUFTdXFiRkY1d1UxdGI4N0cwZEwyM2JoeEE4RGdwYThvZElJVjNZOXhHUmtaR1JrWlM3RlNLbWhjelpXSTY2bmxJaUFRRUZBSUlpdCt1a0hiQUUvc2JLd1FCSUV1RFN2d1kyUUNaNjZsQU9Va2NubE1XQ2tGS3J2YlMxWW8wWW1aUEFFVGxDSnBYTlhsNzNZOEJZMlJrWkd4Q0dkblo1bzFhMFo0ZURoaFlXRmtaMmNYYXpLbktNNmVQVXVYTGwyd3M3TWpQajYrek9vdEsvTHk4cVFKdTRZTkcrTGg0VkhPTFpKNTNLalZhZ1BCVk9QR2pkbTVjMmVadlEvbjUrY3pZc1FJaThvV25HeXpWQWhSR2pHQ0pTa1NMRUUzTVdzSmJtNXV6Sm8xaTZsVHAzTGh3Z1hXckZuRCtQSGpwZldXT0pKWTByN1NwTVg0K3V1dmlZMk5aZmp3NGNWT3JWemUyTnZiRXh3Y3pOdHZ2ODJKRXljNGYvNDh6ei8vUE8zYnQ2ZCsvZm9FQndjVEZSVWxwVEtxVkttU3lYRXhVUlJ4Y25JaUxTMU5FaG81T2pxU2s1UEQ5ZXZYOGZmM055a215Y25KSVNJaVFpK04wdm56NXdHdCs5VkxMNzNFaXkrK1dQWW53QWpHM0Vvc3daaElxS0I0d0ZnZm9Rdk1LamdXcUp0MHZuUG5qclJNRjNEV29FRUQyclJwWTdJTkZ5OWVsQVFvU1VsSmZQTEpKL3orKys4RUJRVkpaWFR1T1BDUE84ZXVYYnYwVWhzQjlPclZpOHpNekNMSFZwY3ZYMDVjWEJ4Tm16WTFLZmJRa1p1YnkvejU4MGxJU0tCZnYzNDBiOTdjYkhsTG1EQmhRckhLbDFRMFZ2RDZMbDI2bEVPSERqRng0c1JTdTdFOXFmN3czTGx6eE1iR1NwOVBuanhKa3laTjlFUkdvRTF6NCtmblYyUmI0dUxpREFScWUvYnM0YlBQUGdPMHdoZFJGS2xSb3dhaUtESnYzanlXTFZ0bThiR2E0L3o1OC96MDAwOUVSa2FTbHBZR2FGMmJPblhxeEtCQmcvRHo4eU11TG80Wk0yYVFscGFHalkwTmNYRnhmUGJaWi9UcjE0OE5HellRRmhZR2FJVmJvMGVQcG0zYnRoYnYzNWpUajBhajRmLys3Ly8waENTbWhERXlNdjhGWkNHSmpJeU1qTXhUUjRVS0ZYajk5ZGM1ZWZJa3djSEJCaitFUVJ2TkFJWS9wcTJ0cmFVZnVvVVJCSUhKa3llajBXaG8yN2F0eVJjb0J3Y0hkdTNhWmJKOU9sVzN1YnpEbGlpL2pXMi9hdFVxM04zZDZkV3JsOEdMbnltTVdUa3FsVXBjWEZ4TU9wS1lJaU1qQThEaWZjdkl5TWpJeU9nUUJJRlcvdTZFWDB1bEhMTGJTRzFJU05PdzdtZzA3M2FwQllLQVFsQXdxMWNkK3ErTVFKMlY5Ni9TTmxSMHM4WHE3NU10QUxjU015bnZBeFJGa1JhMTNQUnovc2pJeUR3VGRPalFnZkR3Y05ScU5iLzg4a3V4bzFsRlVVU2owUmdJNm5VaWtyUzBOQ1pPbkZpV1RTNHpUcDgrTFVYSXZ2VFNTK1hjR3BuSFRXNXVMdlBtemVQNjlldDZ5MHRqY1Y5dzJ6bHo1dEN1WFR1elFTTG1LSTBRb25CYmRPemZ2eDhiR3h1OVNiQ01qQXpHang5UGJHd3NnWUdCTEYrKzNNQ3hvRy9mdm1hanVvMk5hK2ljR1l6UnNHRkRCZzRjU0dob0tMdDM3Nlp1M2JwMDZOQUJzRXhJWW1vYzV0R2pSOXk5ZTljZy9WQmh6RjNqaUlnSXRtL2ZUczJhTlhudHRkZkl5c3JpL3YzN0pDWW1rcG1aU2J0MjdjeldYUktLTXhGdXlRU21wNmNuZmZ2MkpUUTBsTDE3OS9MODg4OEQvNlRpK1BISEgvV0VGVXFsa3Vqb2FLNWV2Y29mZi96QmI3LzlSbUppSXFBVlMzVHIxbzFXclZweDh1UkpqaDgvenBZdFc5aXlaUXQyZG5iVXFsV0xxbFdyVXJGaVJWeGRYZkh5OHVMQWdRUFM5MGhCK3ZmdlQ3ZHUzU3lhMUg1Y0ZKVk9TQlJGN3Q2OWEzSzk3anZDenM3T3FJam0wYU5IMG5vZDFhcFZBLzRSa3Z6MDAwOWN1SEFCUVJBWU5XcVUyZlpzMzc0ZGEydHJjbkp5OFBUMHBHYk5tdno4ODgrMGFkUEdRSUNpVnF2SnlzcENvVkFZSFVQVlBWdm1oQ1I3OXV6aDJMRmp1THE2RWhRVVZLU1RvMDdZMHJCaFE0c0ZjNkE5ejZkT25hSmx5NVo2ejNscFU0eVljd0V5aDA3a1ZCWXA3WjVVZjdocjF5NWNYRndrb1Zkd2NEQjE2dFJoOGVMRmV0ZmZ4Y1hGb242am9Gc0xhTlBaZlBIRkZ3Q01HemVPcjc3NmlxeXNMSm8yYmNxVUtWTUlDUW1SMXBjV2QzZDNUcDA2Ulc1dUxwVXJWNlpUcDA1MDY5WU5WMWRYQUU2Y09NSEtsU3RKUzB1amRldldqQm8xaWpGanhuRHc0RUVPSFRxazUvZ3lZOFlNQWdNRFM5eVdyS3dzTkJvTkRnNE9Gam1aSmljbnk4SmptZjhFc3BCRVJrWkdSdWFwUXhBRSt2YnRTOSsrZllIUzJaTHFzTGUzWi9YcTFTaVZTbWJQbmwzcStrckRaNTk5WmpRZlpIUjBOSHYzN2tVVVJRSUNBdlJzQW90Ylg3OSsvYVR6VjVpRWhBUUdEeDVzdHM3RXhFU3pMM0c2ZFlzV0xkTEw1eW9qSXlNajgxOUdLeVJaeGwrSVl1blN5SlNxRlFKOGR6S0dMZzE5cUZQUkdVRVE4SEd4WS9xcnRiVXBiaWkvdHBVMWxUM3NLYWpXaUVsU2w3dmppb2hJbXpxZWlJS3NJNUdSZWRibzNiczN3Y0hCQUh6NzdiZkZudFFaT25RbysvZnZaOSsrZmJSdTNSclFGNUZNbXpaTkw0OThaR1FrSVNFaFpHWm1sdDFCQU4yN2Q5ZExTV0VKb2FHaDB0KzlldlVxMC9iSVBGM2s1ZVVSSEJ6TWhRc1hjSFIwbElJcG9PaUpabU4xeGNYRkdXeHJMREREbEFEQzNITlczRzEwRWVXNmlVaUFJMGVPR0MzNzRNRURaczZjU1d4c0xQYjI5a3lhTkFsQkVPalVxUlBPenM1czM3NGRRUHEvTEJrMGFCQmhZV0ZFUjBlellzVUtHalpzaUplWGw1N2pRMkZISkhQcHRyS3lzbmovL2ZlSmk0dmowMDgvbFNidmphR3JSNkhRVHdPWWtwTEN3b1VMRVVXUmxKUVVYbnZ0TmRMVDA2WDF0V3ZYZml4Q2t0S0tob3pSb2tVTFFrTkREWVJTU3FXU2J0MjZvVkFvMEdnMFRKdzRrZHUzYjVPYm15dVZzYmUzcDEyN2Ryend3Z3UwYU5GQ0VrVzBhdFdLc1dQSGN2cjBhY0xDd3ZqOTk5K0ppb29pS2lvS2dLcFZxOUsxYTFlT0hqMEthRjJ1WG56eFJmYnMyUVBBcTYrK2lwZVhWNWtmYTNFb2FrSzlLUGVTMU5SVVFEdnhiUXlka0tUZzg2OUxCWFA5K25YdTNic25wUW5wMWF1WFFacVlndHk2ZFl1elo4L3k0b3N2U21uWFJvOGVUVVJFQk11WEw2ZCsvZnE0dUxoSTVYVkNGUThQRDZQdk9VVUpTWTRjT2NLYU5Xc1FCSUdnb0NEYzNOeWs3VkpUVTBsTlRhVml4WW80T3p1VGtaSEI2dFdyT1hMa0NGNWVYc3laTXdlbFVva29pbVJtWnZMdzRVUFMwOU5KVDAvSHhjWEZRTngxNjlZdFB2amdBeHdjSEZpelpnMFZLMWJVVysvcjZ3dG8zYXBGVVpRK20xcW02NE5Md3AwN2R5UUJ4Y0tGQzR0OFI1dzllelkxYXRRbzhmNk1VZHorOE5hdFcvejY2NjhNR1RLRWI3NzVCbmQzZC9yMDZjT0tGU3VZTldzV0lTRWgwblhPek13a0pDU2t5RFlVN09zQVNaQXpiTmd3ZXZYcXhWZGZmU1d0NjlDaEErbnA2YlJwMDRiUm8wZVg2dGhCSzdhYU0yY09GU3RXMUF1R1RFeE1aUFhxMVp3K2ZScEJFT2pYcng4alI0NGtJeU1ERHc4UDFHbzF0cmEyREIwNmxLeXNMRFp1M01pR0RSdFl1blJwaWR1aTY0OHRkYVA2NnF1dnVIcjFLaDkrK0dHSjl5a2o4eXdnQzBsa1pHUmtaSjU2eXVMRittbHkyS2hTcFlyUjVWOSsrU1dpS05LNGNXT0xSU1RtNmpQMUFxUlFLRXorS003TXpKUUcwbFFxbGFRQU4wVlpwQnlTa1pHUmtmbjNVTjNMZ2NxZWRzUWxaeFZkK0RFaG9MWGVYYkQ5Q3QrTWFZcTFsUkpCRU9qYXNBSm5ycVh3WTJRQ2lPSy9Ra3hTeWQxV0s5WVFCQkJGWXBJZmxYZVRxT0h0Z0orYmZia0xXbVJrWklwUGt5Wk5DQXdNNVBMbHkrellzWVBQUC8vY292enlPcDU3N2psQ1EwUHAyclVyUC8zMEUxWldWcEtJSkNnb3lHQXlZK1hLbFd6ZHVyV3NENE5mZnZtRmQ5NTVCeXNyeTRZOU5ScU4xSTdxMWF2endnc3ZsSG1iWko0Tzh2THlXTFJvRWFkT25VS2xVaEVjSEt6bmtsTndvamtuSjRkZHUzYlJvMGNQazJsckV4TVRHVGh3b01HMjVZVkdvMEdsVWpGOStuUnBtVEVoU1hoNE9NdVhMeWNsSlFXVlNzVzhlZlBNaWkvS0dpc3JLNlpPblVwUVVCQWpSNDZVQkFhNmlWT0ZRcUgzL0I0L2ZoeFBUMC9xMTY4UGFLK043cGtkTkdnUXRyYTJWSzllbmV2WHJ6TnIxaXhXcjE0dFRZUVhSQlJGa3BLUzZOeTVzOEh2UUFjSEJ5azFTV3BxS29JZzRPN3VUc1dLRmZIeDhhRng0OFlHOVprVEFYWHQydFZnbVkrUGo1NW9UWWV0clMxNzkrNDFXWmN4RjFwejZDTGtrNU9URGRhdFhyMmExTlJVUm93WVFiMTY5VWhMUzZOMjdkclVyVnVYeG8wYlU3dDJiUU9SalE1SFIwYzZkKzVNNTg2ZEVVV1I2T2hvcmwyN3hxMWJ0NmhidHk3VnExY25NaktTcmwyNzBxcFZLNnlzckNRaHliOEJYVW9nYjI5dm8rdU5PZng2ZW5yaTUrZEhiR3dzTTJiTUlDTWpnd29WS2hRWk1QZkZGMThnaWlMZHUzZVhoQ1FWSzFha1Y2OWViTnUyalYyN2RqRnMyRENwL05XclZ3R3RvS2N3T1RrNWlLS0lVcWswK3IyNGJ0MDY2WG15czdQajIyKy9aZlhxMWFTbHBla0pQVU5DUW1qU3BBbWpSNDhtSVNFQjBQYXBFeWRPSkQwOW5ZeU1ERDEzQ05EZXU0V0ZKSmN1WFFLMHo2T3hzY21OR3pkSzIrb0VBZ1hySzd5c05FNG11bk1MbUhXajBWRlEzRkZXRkxjL1hMMTZOVFkyTnJ6NjZxdDg4ODAzZ0RZZHk5MjdkOW0rZlR1TEZ5OW0vdno1VWgybXhJVG1hTkdpQlhsNWVmVHIxOC9vK3NLQ1cxUDNzMGFqTVZoWFVMeXBReWMrQnUwY3dOYXRXemw4K0RDNXVibjQrdm95ZWZKa0dqVnFSR0ppSXRPblQ1Zm1DWlJLSlgzNzlpVTdPNXU5ZS9keTRjSUZUcHc0VVdMUjM2Ky8vZ3BBclZxMUxDci80TUVEWW1KaVRQYVpNakwvRm1RaGlZeU1qSXpNVTQ4dUNpY2hJWUVSSTBhZ1VxbFlzMlpOa2RFTUZ5NWNZUGJzMldnMEdwTTJnc2JJek15MDZFV2t1QzhybHBhL2NPRkNxVjZFMXE1ZFM4MmFOVTJ1OS9MeU1qcDRBVnFIRWQyTGxMT3pNOTk4ODQzOGcxaEdSa1pHeG1JRVFjRkw5Yno0OW1STXVjb0lCRUhnZW53R1h4Njl4ZGhPTlJBRUFVRlFNTDFuSGE3RXBuUHJ2cnJvU3A0QktybnJXMWZIUFNnL0FROW8zVWhlck9jbFMwaGtaSjVoaGcwYlJsQlFFSm1abVlTR2hoWXIyblR5NU1ra0p5ZXphTkVpdW5idGlsS3BsRVFrSDMzMGtkSHkrZm41WmU1SThzWWJiMWdzSWdIWXVuVXJEeDQ4QUxTdUt2OEdvYUdNY1pZdFc4YUpFeWRRS0JUTW1UT0hldlhxbVN6N3lTZWZjT1RJRVU2ZlBtMHk1ZTdUaEVhalFSUkZrNklYSFljT0haSWl0dDNkM2ZuZ2d3L01PaU04THZ6OS9mbnV1Ky8wenF0T0xGRXdZQ1VuSjRjVksxYVFrWkhCd29VTGFkR2lCUnFOaGcwYk5nQmFJUW5BcEVtVHVIUG5qaFFkdm5UcFVvTTBGNkdob1h6enpUY2NPM2FNWmN1VzZaMHJsVXJGdUhIamNIVjFwWExseXZqNitoWVpPR1BNd1VZM3dXbHMzWk5LZ1pDU2tnSmdjTS9tNXVaeTRzUUowdFBUNmRtekp4TW1UT0RkZDk4RnRCUDBCVjBITE1HWUFFYm5hdlZ2NVBidDI0RHBZSzYwdERRQUF3Rm02OWF0K2VHSEg3aDc5eTVXVmxiTW1qVkw3OTVMVGs3R3djRkJXbmIyN0ZsKy9mVlhBZ0lDYU5Tb2tWNWRBd2NPeE03T3pzQmwrUFRwMDREeDlDdzZnWlNwKzdsKy9mcVNrT1RSbzBkY3VYSUZoVUtCbTVzYnZyNit1TG01NGVibUpvaytHalZxeEtGRGg0Qi83alViR3h1OHZiMXhjM1BEeGNVRkZ4Y1hYRjFkcGRSS0JkRUpTUm8yYkZpdTQ0MDY4UUhBbURGaldMZHVIZFdxVmVPenp6N1RhMWRjWEJ6dnZQTU9ucDZlRmdzTWlvdWwvZUd4WThlNGVQRWlyNzc2S3M3T3pucDFqQnc1a2hzM2J0Q3laVXRwbVp1Ym0wV0MzY0twYlh4OWZVMktTSXhoS2dEVTB2UnVLU2twbkQ1OW1wTW5UeElaR1lrb2lqZzZPdEtuVHg5ZWYvMTFWQ29WTjIvZVpQYnMyU1FtSmxLelprMGVQSGhBY25JeWNYRngrUG41TVdUSUVGYXNXTUhISDM5TTVjcVZpNTNxL2VIRGg1SURWOXUyYlUwZVQwSGk0K094c2JHeDJNRkVSdVpaUlJhU3lNakl5TWc4TS9qNCtQRDIyMi96K2VlZk0yL2VQSll1WFdyU2FTUThQSnlGQ3hlaTBXam8wS0VEUTRjT3RYZy9naUJRcVZJbGsrdk5EUXdVTGxNUVUrWFZhclVVS1ZLaFFnV1R1WUJCR3dHUms1T0RVcW5VczNJc1NHRUxXRXZSYURSRVJFUmdiVzFONDhhTk9YZnVITWVPSGRPenhaV1JrWkdSa1RHSElBaDBiT0ROeGhOM0VDamZGRElDQWwvL2NwdFd0ZDE1cnFvYmdpQmdyN0ptNmFENkRQMzhOeDVwOHA3cHlVSVJFVDkzT3hDMGcxb2lJZ2tQTk9YYXB2eDhrYTZOSzhocGJXUmtubUdHRFJ2R3ZIbnplUFRvRVV1V0xPR2RkOTR4bUl3MVIzQndNUG41K1pMN3lOU3BVNDJLU0FBYU5HaWdGMVZjSHVUbjU3TjQ4V0lBcksydEdUNThlTG0yUitieDh2enp6M1BvMENFbVRKaEFpeFl0ekpaOTU1MTN1SFRwRXBjdVhXTG16Sm1FaElRVUtkSW9UM1NUZ0xwVUpLYm8wS0VEdTNmdnh0dmJtMG1USnVtbHgzalNGQlk2R0pzNGpZaUlJQ01qQTNkM2Q1bzJiV3F5TG10cmEyYlBuczNJa1NPSmlvcGk2OWF0REJnd0FJRERodzhURUJCQW56NTlPSHIwS05ldlgyZmh3b1Y4OE1FSGVoUEdQWHYyTEZiN2piblE2SUtDMXExYlY2eStzNlJrWkdSZ1pXVWwzWnZaMmRsOC8vMzNBQVpPRUwvKytpdnA2ZWw0ZVhueC9QUFBHLzBkYkdsNnA4ZVJrdWR4VTVRTFNPRko0c0pjdTNZTndHVGdsdTZjRkU1OUV4Z1l5QTgvL0FCb0ovc0RBZ0wwMWg4OGVKQk5tell4Yk5nd3VuVHB3dkxseTRGL1JGSUZjWEp5TWhqZmpJK1A1K0xGaXdCNklnSWR1cFE3cHZxR1pzMmFNV0RBQUtwWHI0NlBqdzllWGw1NGVIaVlGSG4wNnRXTFdyVnFVYVZLRlR3OVBmSHc4Q2lXZTVsT1NHTE01ZWRKY3VUSUVkTFMwdkR4OGFGMzc5N0V4c2F5Wjg4ZTl1N2R5NnV2dmlxVlc3RmlCZG5aMll3WU1hSllJdFhpVWxSLytPalJJNzc0NGd0VUtoWDkrL2MzMkY2aFVMQjQ4ZUxIMmtaVEdFdkQxcWxUSjZOaXM3NTkrL0x3NFVQcGMzaDRPSFBuenBXZVAzZDNkM3IzN2szUG5qMnh0N2NuTHkrUDc3NzdqdERRVUhKemMyblRwZzNUcDA4bk9EaVk1T1JrYnQyNmhaK2ZIOTI3ZCtmTW1UTkVSRVF3ZS9ac1FrSkNMTzdQTWpNem1UdDNydVRRWk93NTBxWEMrL1BQUDZsVHB3NlJrWkhFeHNZU0VCQWdCMkRLL091UmhTUXlNakl5TXM4VXZYcjFJakl5a2pObnpqQmp4Z3lDZzROeGNuS1Mxb3VpeU9iTm0vbjY2NjhSUlpFT0hUb1FGQlJrOFVSUjY5YXRzYlcxWmNhTUdTYkw2QVlHekZuWHpwczN6MER0YjZ4OFhsNGVVNlpNSVRrNW1hWk5tN0pvMFNLVGJiMXk1UXFUSmswQ1lNU0lFY1ZTaDF2Q3dZTUh5Y3pNcEhYcjF2VHUzWnR6NTg3eDlkZGYwN1p0V3ptRmpZeU1qSXlNeGRUMWM2YXFsejEzazhvM3pZcndkN3FYV1pzdnMybENjMXpzYlJBRWdhcWVqZ3hyVjRXMVAwZVhhL3RLaXlpSytMcjlNeUNjbFpOSDJxTWNsRUo1RFdTSitGZHdwTHFYbk5aR1J1Wlp4dHZibXhFalJyQnExU3FpbzZQWnRHbVRRZVJ6VVN4ZXZKZ2FOV29BMnNuNHA1a2RPM1p3NWNvVkFJWU1HV0x4cElQTXMwbUhEaDF3ZG5hbVdiTm1SWmIxOFBCZ3laSWx2UHZ1dTF5K2ZKazVjK1lRSEJ4YzRzQ054MDFjWEJ5Z0RVNHhSVUhuMDJ2WHJuSHExQ21qNVI0K2ZHalVKZFZVYXBheVF1ZE9WRkN3bzV1ZzdOaXhZNUhDREI4Zkg5NTk5MTNDd3NMMFVpOXMzYnFWNk9ob1B2LzhjK2JQbjgrRUNSTTRlL1lzYTlldVplellzWS9oU0o0Y1o4NmNZY21TSlRnNk91TGc0RUJLU2dvNU9UbUExbVdrSUFjUEhnUXdtdHBIaDZVcG1rcmpvbHZXNkp4QWlxSTA0cGVjbkJ4SkFGRy9mbjBTRXhQSnljbkIzZDBkbFVyRjdkdTMyYjkvUDRDZVVDUXVMbzRWSzFhWXJmdmV2WHRrWldXUm1abkpqaDA3U0U1T3BrbVRKa1luczQwUkdocEtmbjQrMWFwVm8zYnQyZ2JyZFlJRVUwSTRLeXVySWtVMkJmSDM5emNRS1ZsS1ltSWk5Ky9mQjU2TWtLVGdjYVdtcGtwL1oyUmtTSzVHcjcvK09vSWdNR2pRSUE0ZlBzejY5ZXVsZEUraG9hR2NQMytleG8wYlAvRzBkNFg3dytQSGo1T2NuTXl3WWNOTU9uUVhGcEdrcHFZKzFtZjEwMDgvSlM4dnIxVGJORy9lbkJvMWFsQ3RXalU2ZHV6STg4OC9Md2t6cmwyN3hxZWZmc3IxNjlkUktwVU1IVHFVd1lNSEl3aUNOQmVnTzArQ0lEQnQyalJHang3Ti9mdjNHVDkrUE5PbVRkTkxtMk9NUC8vOGs0OCsrb2lZbUJnY0hSMlpNV09HMGY2eFVhTkdoSVdGTVg3OGVMM2xIVHQyTE5ieHk4ZzhpOGhDRWhrWkdSbVpad3BCRUpnK2ZUcVRKMC9teXBVcmpCOC9ubm56NWxHalJnM2k0dUpZdG15WnBNUi83YlhYZU9lZGQ0b1ZiYnhnd1lJeWFhZWw5YXhidDQ1TGx5NWhiMi9QbENsVFRMWTFJU0dCK2ZQbms1K2ZUOHVXTGN0Y1JKS1ptY20zMzM0TGFBY2JHamR1VElNR0RZaUtpdUxMTDc5a3dvUUpaYm8vR1JrWkdabC9Md0lDM1orcndOcWZvOHRkVGlBSUFra1BzNW43d3grc0dOWkkyenBCb0gxZFQ5YjhmUE9aRmp6WTJpaXA2dmxQNU5xTmhNeHlQUnBSaEZlYVZFVDJJcEdSZWZhWk9uVXFhOWV1SlNjbmg3bHo1OUszYjk4aVhRNEs4N1FMU0VBYnVUOXIxaXdBbEVvbDA2ZFBMK2NXeVR3SkxCR1I2UEQxOVdYaHdvVk1tVElGVVJSNTlPalJVeXNrdVhuekpvQlpkMVZMaEZJeE1URW9GQXI4L1B3TTFqM3UxQ3k2RkZPNi9pWWhJWUV6Wjg0Z0NBSmR1M2ExcUk0T0hUcm91YXFLb2toY1hCeUNJT0RuNTRlOXZUMlRKMDhtT0RpWW5UdDNVcU5HRFpOMUp5UWtjUFhxVmVsZnBVcVZlUC85OTB0NWxHV0w3cHBtWkdTUWtaRUJhQjBNM256elRkcTBhU09WUzB0TEl6dzhITkFLU2Y0dHBLV2w2UVdDblR4NTB1U0V2ekhYaElKa1oyZlR2WHQzbyt2T25UdUhScVBCeDhlSHlwVXJjL2p3WWFOdVcyNXVicno0NG91QTluNmVNV01HcWFtcGVIbDVrWmlZU0dob3FDUm8wNkVUdUZTclZvMnFWYXV5ZmZ0Mmk4ZmdJaUlpcERRenhsd3E0SitKOXVKK2p6OE9JaUlpQUcwcWJaM2c5SEZpU2p5MGV2VnFVbEpTcUZhdEdxKzg4Z3FnZGNLWU5Xc1djK2JNWWViTW1ienl5aXRzM3J3Wkh4OGZacytlL2RqYldwakMvV0dMRmkzdzgvUGo5ZGRmdDdnT0d4c2Jpd1F3cDA2ZGtsSWdGWWVTaUc4TGI2TlFLRmk3ZHEzZXNzdVhML1A5OTk5TDkwdEFRQUR2dmZlZTNqMlRucDRPYUo5YkhjN096aXhkdXBTZ29DRHUzNy9QL1BuemFkT21EY09HRGFOYXRXcEcyM1BuemgwU0V4TnhjWEZoMGFKRkpyOURKMDZjaUlPREEzLzk5UmM1T1RrNE9EalF0aGFlNmRjQUFDQUFTVVJCVkcxYkE4R2VqTXkvRVZsSUlpTWpJeVB6ekdGdmI4L2l4WXVaUG4wNk4yL2VaTnk0Y2JScTFZcnc4SEJ5Y25Ld3Q3Zm4zWGZmdFNnbFMySmlJZ01IRGl4Uk80cWo2ZzRJQ0dEVnFsVjZ5MjdldkNsRmhLalZhdDUrKzIyYU4yOU9xMWF0YU5HaWhaUzJSNWNITWlVbGhkcTFheE1VRkZTaTlwcGp4WW9WUEhqd2dIcjE2a2wyc1dQSGptWDgrUEhzMmJPSDJyVnIwNlZMbHpMZnI0eU1qSXpNdnc5QkVIamx1UXA4ZVNRYVVSVExYYXdoQ0FLbi9rd21UWjJMcTROMjhzZlozblFhdVNlRmlFaCt2b2dnQ0lpaWlLS0FtTFFvRWF3b2l2UnE2b3UxVWh1dEpRRG5icVNVVzZvZVVSUlJLclVDSWhrWm1XZWZ5cFVyTTJiTUdGYXVYRWwwZERUQndjRXNYTGl3dkp0VjVpeGR1bFJLVmZEbW0yK1dPTUphNXQ5TlFFQUFLMWV1cEZxMWFnYjI5UVVuc0lwQ2wxN2ljUkVaR1FtWVRyc0JscmxOZE9yVUNVZEh4M0p4cG9pS2lnS1EwdTNzMnJXTC9QeDhtamR2cmpmNVdOQ1pKQ3NyeTJ6S29UdDM3cURSYUtoV3JacVVPdUxGRjE4a01qS1NIMy84a2NqSVNMcDI3VXBxYWlvWEwxN2tyNy8ra3Y0VmRyb3dKcTRwQ3pRYWpWbEhDSE1UdkxWcTFXTE5taldrcGFXUm41K1B2YjA5TldyVU1CQU5IRHg0a056Y1hBSURBMDJtU1M1cmlrb1ZZNDZDejR1cHRCR1ptWmxNbno2ZDI3ZHZvMUFveU0vUDU1TlBQc0hKeVVseXUxQXFsUmFQK1prcisrT1BQd0xRcmwwN0FPclVxWU9OalkzVUI2aFVLdXJXcmN1WU1XTndjbklpSVNHQjJiTm5FeGNYUjRNR0RWaTRjQ0dUSjAvbXhvMGJMRnUyakhuejVrbnZBTGR1M1FLMFRoKyt2cjRzV2JMRW9udnQrdlhyQkFjSEE5cFVjYWJHUUJNU0VnREtOWTJWanJObnp3TFFzR0hESi9MZVlrdzhkT1RJRVk0Y09ZSWdDRXlZTUVIdi9tcmV2RGxEaGd4aDQ4YU5iTjY4R1lDZ29DQ0x6OTNqN0EvZDNkMEpDUWtwbHBqUndjSEJJcEhzRzIrOFVTSWhTVm1TbVpuSjZkT25PWGp3b0JRZzZ1SGh3Y0NCQStuUm80ZmUvWktibTh2MTY5Y0JRL0drbjU4Zm4zNzZLVE5tek9EMjdkdWNPbldLUC8vOGs2Kysrc3FvbUtwVHAwNzQrL3ZqNk9pSXA2ZW55ZmE1dWJreGRlclVzamhVR1psbkRsbElJaU1qSXlQelRPTG01c2JvMGFPWk9YTW11Ym01bkR4NUV0RG14ZjN3d3c5cDJMQ2hSZlZZV1ZrVlcwR3RVN1FYWnp0ajlySTFhdFRnaHg5KzRPTEZpNXc2ZFlyVHAwOXovUGh4amg4L2pwV1ZGUTBiTnFSR2pScnMyYk9IN094c1dyUm93ZXpaczhzOEwvT21UWnM0ZHV3WVNxV1NjZVBHU2N0cjFhckY0TUdEMmJoeEk4dVhMOGZLeXNvaWNZNk1qSXlNakl5UGl5M3RBano1NVkra3A4YWdJaWN2WC9xN05BUGJaWUdJaUkrTGlqWERHMVBKM1o3RTlHenVKS201azZ3bUprbE5UTEthbU9SSHhLVm1vZGJrb1JBRWFiQlpST1NGdXA1TTZGTHI3OW9FOHNubndNV0VjajJtbHdLOWNMVzNMamN4aTR5TVRObnk0WWNmc25YclZ1N2R1OGZTcFVzWk9IQWc5ZXJWSys5bWxSazNiOTZVSnVBOFBEeU1ScGJMeU9pb1VhTUdxYW1wWkdkbjQrVGtoSTJORFRrNU9lemN1UlBRVHZBVlJjK2VQWXU5WDBzbkpkUFMwcVJKeCtiTm14ZDdQNlhCMUNSL2ZuNit3Yks4dkR3aUl5TnhkM2ZIMWRVVk96czdWQ29WR1JrWkhEMTZsS05IandML3BBYlJwWjBxN01ocVoyZUhvNk1qR1JrWjdOcTFpMzc5K2hta2RBQnRXb2N2di93UzBFYnpGMlRzMkxFRUJBVFFyVnMzYVYrNlBrR0hvNk1qZGVyVW9XN2R1Z1FFQkJBWUdLaTMzdHoxTWVWeU1uSGlSTWtCUVljb2lpVk91MkpsWlVXdFdyWE1saEZGVVVxN1V0U1lUbkZTbkJoRHJWYWpVcWxRS0JUU1pEQ1lkc05RcTlYRXhzYmk0T0FnM1E4YWpZWXRXN1lBMm9sd25RQ29JRmxaV2N5YU5ZdS8vdm9MbFVwRmNIQXdQLzc0STBlUEhpVW9LSWdPSFRyUXNXTkhxbGF0eXJCaHcwemVwd1ZSS3BXOCtlYWI1T2Jtb2xhcnljbkpRYWxVRWg4Zno5bXpaN1ZpK2IrdlhlWEtsZG0vZnovNStmbms1T1JnWTJNai9RYStldlVxYytmT0pUVTFsZXJWcS9QQkJ4OWdiMjlQVUZBUTc3MzNIbUZoWVN4ZXZKalJvMGR6OGVKRk1qSXljSFYxbFFRK0JWUGptT0xvMGFNc1g3NmNyS3dzM04zZG1UWnRHb0lnb0ZhcmVmRGdBZDdlM2xoWldaR1ptY211WGJzQXFGNjl1a0U5eFhHM0tDbk5talZqNnRTcDVPVGtTSUszeG8wYms1K2Z6NkJCZ3d6S0R4Z3dBUGhIUUtYN2JHcVpEbDBhdmsyYk51SGg0V0UwRlZaNGVEaExseTRGdE9uc0NvNGRYNzE2bFQxNzluRDgrSEc5YldiTm1rWGJ0bTFwMmJJbGdZR0Jac1VHajdNL0JQT3B5eXdsTXpNVGUzdDc2WDY5ZWZNbXFhbXBScCt6SjhIVnExZjUvdnZ2K2ZYWFg2VzBYRjVlWHJ6eHhodDA2ZEtGK1BoNDB0TFNzTE96dzlyYW1wU1VGRFpzMkVCeWNqSXFsY3BvLytmbDVjWG5uMy9PTjk5OHc2NWR1NWczYjU1Qkg1U2JtMXZxL3E1d2ZUSXkvMVprSVltTWpJeU16RE5GVWxJU1lXRmhIRHAwU0lvZUEyMHUzSVNFQkhKeWNwZ3laUW90V3JUZ3BaZGVvbG16WmpnNk9wcXN6ODNOemVKSUd4MjZ3WUxpYm1jTUt5c3JtalJwUXBNbVRhVGN5eWRQbm1ULy92MmNQMytlOCtmUFMrVWFOR2pBL2Z2M3FWS2xTcW4zcStPSEgzNlFqbVBvMEtFRytWUUhEUnJFWDMvOVJWaFltSlF6Y3VqUW9SYTloTXZJeU1qSS9KY1JlTDJWSDhmL1NQejdreXd1S015clRYMnA1TzZBSUlDM3N5MWVUaXFhVkhmNzUwd0prSmVmVDNKNkR0R0pHZHhKVXBPYkx4Sll5WmtHbFYzMTZqcHc4UjQzRXpKUkNPWHovWnd2aWd4c1U0bW5SalVrSXlOVGFweWRuZm5razA4WU5HZ1EyZG5aOU8vZm40aUlpS2ZDR3IrMDZJNUhGL0crZVBIaXg1NnlRK2JaSnlJaWdvOC8vdGpvT3AycnB6bDhmSHlNTHRlNUJSakRWUEJLWWRIQnZuMzd5TTdPeHQvZkgyOXY3eUxiVXBib1hGWUxrcEdSUWUvZXZRMldLNVZLUHZyb0l5bGxnekVjSEJ3azBjMm5uMzdLcFV1WHFGKy92a0c1bDE1NmlUMTc5dkRWVjEveDFWZGZtVzJqazVPVGdaQkhwVkpKSWhMUU9qclVyVnVYMnJWclU2ZE9IUUlDQXFoVXFaSlpnV3hKMGpvWUc1K3l0YlZsNzk2OUpyZnAwYU1IV1ZsWnhkNlhqak5uemhBWEY0ZVZsUlh0MjdjM1c3YWtnaFlkT3RlTmdsU29VTUhrdUZ4V1ZoWmp4NDQxV1YvYnRtMk5McjkxNnhhWEwxOUdxVlF5ZCs1Y0dqVnFSTjI2ZFhGeWNtTFBuajBjUG55WXc0Y1BTK1dWU2lWS3BSSXJLeXNVQ29YMHR5aUs1T1Rra0pPVFEyNXVyc0ZrOFBEaHd6bHo1Z3lnZGJJcDdPYWlVQ2hRcVZUUzUrenNiRDc4OEVOU1UxTUpEQXprd3c4L2xJNjlSbzBhaElTRU1HUEdESTRkTzhheFk4ZWs3UXFtSVNxS1JZc1dTZHU2dWJrUkhCd3M5UytabVprTUd6WU0wTjdqMmRuWldvZElRVEFxZkVwTlRiVjR2eVZGbDNMcHdvVUwwbjNjcUZFalJGRWtLU25Kb0h6aFpaYVVLYnhzelpvMUJ1dlZhalVoSVNIazVlWFJwazBidW5mdnpyNTkrN2gwNlJLWExsMlMrbUtWU3NXUUlVUG8wcVVMbXpkdjV1REJnM3IzazR1TEN3RUJBY3lkTzlmQUhlUng5b2RseGFoUm83aC8vejYydHJZb2xVcnAraFFXeWowcG5KMmRwUlEyTFZ1MnBFdVhMclJzMlZJU0IwNmJObzJVbEJTajIvYnAwOGRrMzJKalk4T0lFU1BvMzc4L1RrNU9CdXRMSStDVGtmbXZJUXRKWkdSa1pHU2VhalFhRFgvODhRY1hMbHpnL1Buei9Qbm5uMUlVc2U0bHVILy8vbFN2WHAySWlBaENRME81Y3VVSzRlSGhoSWVIbzFBb0NBZ0lvSGJ0MnRTcVZZdnExYXZqNWVXRnE2dnJVeFV4bTUyZHpaVXJWemgzN2h4aFlXR1N5dDdYMTVmVTFGUWVQWHJFK3ZYcldiOStQVDQrUHJSbzBZSVdMVnJRdVBIL3MzZm5BVkdVL3gvQTM3TXM5eVVvaHlnZWtLTGlXWnFhVjZpWWRwam1mYVZtcVhsZjVabXBhZHJQcS9KT3Y1YW1lWnQ1NW4yVVp0NUtwb0lYUWlBZ0lMQXM3TEs3OC90ajI0bUYzV1c1VWQrdjM4OXZPUFBzek93eU84NDh6K2Y1ZkJvV3FFWnpWbFlXVnE1Y2lmMzc5d1BRZDhLWVN1RXBDQUttVDUrT21UTm40dEtsUzlpOGVUTXVYNzZNTVdQR01QVXpFUkdaSlFnQ0dnZDRvbFlsVjl6NVI4SDRncHhFd00zUjl0L1BSZi9obUxvdnNaSFp3TnRkQm04M2V6UU4vRytRVXhUK0M4NTVtS0RBb3YwUnBSYXNJNG9pNmxkMVIzRGwwaytYVFVSRnEyL2Z2dGk5ZXpkMjdkcUZ2Lzc2QzJQR2pNSGF0V3RMKzdBSzdkTlBQOFdsUzVjQUFKMDZkY0tISDM1WXlrZEV6d0pUejc4T0RnNW8xcXdaaGcwYmx1ZnJOMjNhWkhLNXBhd1c1aWF2NUh4Tmh3NGRjTzdjT2ZUdTNUdFhXME93UTFtWkRCSVFFQ0JObU1sT0VBVFVyVnNYSTBhTWdKZVhsN1RjVkJBSm9COE1kWE56dzlXclY1R2FtbXF5amIyOVBhcFhyNDdldlh2bkdXRGo2dXFLYjcvOU5oL3ZwR2dtRnhtQ0dpd3BiQURmK2ZQbkFlZ0RudHpjM0N5Mk5WVUt4QlJ6NTIybFNwV2tRQkpCRUZDNWNtV01Iei9lN0hZOFBUM2g2ZW1KNU9Sa3FhOVBFQVJVcUZBQnpabzFNM3Q5cmxXckZobzFhb1MyYmR0S1dYanM3T3d3YXRRb2RPN2NHYWRPbmNLdFc3ZVFtSmdJaFVKaEZDeVNrWkdSWjNaQzRkOXNnSzFhdFlLN3V6c2VQbnlJSVVPRzVQbTUyTm5aWWQ2OGVkaTFheGRHang2ZHE3K3VkdTNhV0xseUpWYXZYbzBMRnk1QXE5VWlLQ2dJZ3djUHpuUGJCaDA3ZHNUSmt5ZFJwMDRkVEo4KzNlamM5dkx5a3JMMUdQb1ZmWHg4TUdUSUVBUUVCT1RhbHJXLzc2SlFvVUlGdlAzMjJ3Z1BEMGUxYXRWS2ZQOU9UazZZTUdFQ0RoOCtqQmt6WmtDbFV1R25uMzVDUW9KKzRvT3ZyeS9lZU9NTmRPN2NXZnFlakIwN0ZvTUdEY0tKRXlkdy92eDUzTHAxQ3hrWkdSZ3dZRUNCK21Kenl1LzFzQ2dFQndkTHdTT2lLTUxUMHhNMWE5YkVxRkdqaW5RLzF2THo4OE9jT1hNUUZCUmtzb1JRelpvMThlZWZmMHJmV1JzYkcxU3FWQW50MnJWRHIxNjk4dHkrcVNBU1FKL1IzRkN5cWlpOCtlYWJVa1lWb3VlTklKWjJUbDhpSXFJYzd0Ky9qNTkvL2huaDRlR0lqSXlFVnF1VjFnbUNnS0NnSUlTR2hpSWtKTVRrRGVIZHUzZHgvUGh4bkR4NUVvbUppU2IzSVpmTE1XUEdqSHhGL1JzWUhwZ0w4c0NUbVptSmhJUUV4TWZINDU5Ly9zR0RCdzl3Ly81OVJFUkVTRGVjZ2lDZ1FZTUc2TjY5TzE1OTlWV28xV3BjdkhnUlo4NmN3Zm56NTQxcXhkcmIyNk5SbzBabzFxd1pXcmR1YmZZRzJYQkRlL1RvVVVSRVJHRFJva1c0Zi84K0FIMk4xMm5UcGxuc3ZOQm9OUGptbTIvdzY2Ky9Tc2ZZdW5WclRKa3l4V1FLMlRMaituWEFNS09rY21YQXpDd3dJcUxpMG1MNzFUemJuTzNacUFTT3BPU0pvb2dqTjJJeFk5dXRVZy9lMU9oME9EeTFKYnpjOU9YaDRsS1VlT3VyYzZXV3dVTVVSVXg2cHlaNk5mZVgvbTZZTFNoOVZJWW45V3pCSm9hMmhnYlhJcDlpNnRhYlNFeFZsOHBuTEVLRVRpZmk2NEgxMFRMSXE5Ui96OCt6Ri9sYVFucXpqeHVYSS9pODNmRVMyVzlLU2dvYU5XcUVCdzhlQUFDKy9mWmJqQjQ5dWtUMlhSeldyMTh2RFFaV3Jsd1oxNjVkZTY2eWtaVFdlZkl3K1RvMlhKa0FBS2pxMFFDRFhsNVNJdnN0Q29ZU0NmLzczLy95VE8ydlVxbWcwK21rZjR2emFpK0tvbFFtSVNRa3hHUWJRMmFCN090TkxjdnJOU3FWeXFpOFJrR3AxZnA3Q2x0Ylc3TnROQm9OSWlNakFRQ0JnWUg1M29kS3BVSm1aaWJVYWpXMFdpMEVRWUM3dTN1UmwvRXRMZ3NXTEFBQVRKa3lwZFNPd1pBOXdWeW1tK3hFVWNUNTgrZmg2T2lJaGcwYm1teXpaTWtTcU5WcXE5L1RnZ1VMWUdkbmh3a1RKaGd0MTJnMDBHcTFFRVVSY3JrOFgvMUZ4dmZEZVovSGFXbHBadnZBck5tWElmdUlZWCtHWUN0VCszNzQ4S0VVL0ZCVUROOERVNFBuMlMxWXNBRHU3dTc0K09PUHBXVlhybHhCbzBhTnpINU9ocEk3TXBuTTRuZjVSV1E0eHdEZzh1WExpSWlJd01zdnY1d3JRN081MTZhbXBocjl6a3J6ZWhnYUdncC9mMytUUVcxUlVWR3dzYkhKbFVXbklQcjM3NCtNakF6czJyWEw2dGQwNjlZTmpvNk9ab01vOHl2N2RhV3dGaTVjQ0JzYm0xelhyOEpZdm53NXRGb3R4bzRkVzJUYkpDcHFRZ0Z2RWhsSVFrUkVaWTVhcmNhNGNlTVFFUkVCUUovNnMzNzkrbWphdENtYU5XdG1WZjFoUUgrRC8rREJBMXk1Y2dYWHIxOUhlSGk0bEE2dlljT0dVbDNNL0Nwb0lJbEtwVUtmUG4yUWxwYVdhNTJkblIzcTFLbURGaTFhb0ZXclZtWTdNdzFCSmFkUG56WUtLbkZ5Y3NMR2pSdk5Qb0JtRHlSWnZIaXhGQkRTczJkUGZQamhoMVozTmgwOWVoUXJWcXhBZW5vNkJnOGViREtMU1puQ1FCSWlLbVV2K3VDdlZxZER6Mi9PNDFGQ1Jxa0dHZVFNSklsSlZxTHp3cklVU0tKRGo2LzFNNjBxbDNkRVpVOEhWS25naktvVm5GRGQyeGtWWE8wZ0UyUVEvbjB2WVZFcDJQbm5Qemg2SXg2aWFMckR1NlRleDBzVm5mSFRxRmNobE5KbithSjQwYThsVkhvQkFnQnc4ZUpGdEc3ZEdwbVptWkRKWlBqcHA1K3NtZ1ZhMXV6ZHV4ZnZ2ZmNldEZvdDdPenNjT0xFaVFKTkxDakxHRWhDUkVSRVJFUTVGVFNRcEF4UElTWWlvaGVWblowZFpzeVlnVXVYTHFGZXZYcW9WcTFhZ1FaSUJFRkFRRUFBQWdJQzBMMTdkd0Q2MnBRUEhqeUFyNjl2Z1kvdjdiZmZMdERyN08zdDhlNjc3MkwzN3QzdzkvZUh2NzgvQWdJQ1VLZE9IUVFGQlZrVlZXMW5aNGNXTFZxZ1JZc1dVS2xVdUhEaEFrNmZQbzNnNEdDTHN4aHExcXdKdFZvTlFGK3pWaEFFTkcvZUhNMmJOOC9YZXdnTkRVWGp4bzN4NjYrL21reWJTMFJFbEoyTlRJYVAybGJUWnlVcDdZUEpSb1FJc1V3ZEVhRFNhQkgzVklXb1JIM3RjUDJjRHhFNkVYQ3dzMEU1SjF2SVpFQ3lJZ3VaV1ZvSUVJd3ptSlF3RVNKMG9vaVBRd1BBMmtWRXo3Y21UWnJncDU5K1FvOGVQYURWYXZIKysrL0R6czRPWGJ0MkxlMURzNXJoK2NVdzIzZkRoZzNQWFJBSkVSRVJFUkZSVVdJZ0NSRVJsVWwrZm43bzNMbHprVy9YeGNVRjllclZLOVEyQ3BPbWJzQ0FBUmc0Y0dDaDltOWdiMitQVnExYW9WV3JWbm0yL2ZycnI2V2ZCVUVvVlBvK0R3OFBLZjB2RVJGUlhrTHIrZUxIMzZJUUhxTmc2Uk56VEh3cytzOUtnSTBBWkdsRUpLU3FwWFdsbFVuRmlBZzBxT3FPbGtFVitIc2xlZ0YwN2RvVnExYXR3dENoUTZGV3E5R2pSdytzV3JVS0gzMzBVV2tmV3A0MmJkcUVEejc0UUNvbHVuVHBVZ2JGRXhFUkVSRVI1YUVNOUQ0UkVSRzlPQXcxVjRtSWlGNFVNa0hBMkU0dlFRZFdWWDFlaUtJK0c4bTROMStDd0d3a1JDK01qejc2Q011V0xZTk1Kb05XcThYUW9VTXhiZG8wYUxYYTBqNDBrM1E2SGI3NDRndTgvLzc3VWhESlYxOTl4ZnIxUkVSRVJFUkVWbUJHRWlJaUlpSWlJaW8yZ2lDZ1NZQW5YcS9qaFROL1AySDJpdWVBQ0tCVEkxL1U4M2ZuNy9PNUkvNGJLS1NEQ0szK3Y2SU9JblRTejlKL29UWCt1NmcxYW1mOHN3aUlZclp3TXRHS1phSzBOUHN5NlJYWmwvMWJDc3JvVldLMjExdTk3TitmeFp6N05qN0t2SmFaUE1aOEhYZU9yWXRsSnhCdjFLaFI4UGIyeG9BQkE2QldxekYvL255Y08zY09XN1pzUWNXS0ZVdjc4Q1R4OGZIbzE2OGZqaDA3QmdDUXkrVll0MjVka1dXSEpDSWlJaUlpZXQ0eGtJU0lpSWlJaUlpS2xRQmc0bHMxY0Q0aUNWa2FIVXpXY3FGbmdpaUtjTEszd1ppT2dSREtRb2tka3F5NU1PeS93QTc4RzloaEZQaWhneWhxVFFhS0dQNWVsZ0lXcU96cTJiTW52TDI5MGF0WEw4VEh4K1AwNmRPb1g3OCsvdS8vL2crREJnMHE5UUN6elpzM1krTEVpWWlMaXdNQWVIcDZZdlBtemVqWXNXT3BIdGZ6TEY1eFgvcjVjVnBFS1I0SkVSRVJFUkVWRmZiNkVCRVJFUkVSVWZFU2dJcmxIUEJoMjJyUWNaejZtU1ZDWDlKbVpJY0FlTGs2bFBiaFVBNlAwKzRpVG5FZkNla1A4U1Q5RVpLVS95QTVJeFlwbVhGSVZTVkFvVXBFdXZvcGxGa3B5TlNrUWFWUklrdWJDWTFPRFoyb1lSQUo1Y3ZycjcrT2E5ZXVvVTJiTmdDQUowK2U0SU1QUGtETGxpMXgrZkxsVWptbXNMQXdoSVNFb0gvLy9sSVFTZlBtelhIdDJqVUdrUlN6bE14NDZXZVZSZ21BMXhNaUlpSWlvbWNkTTVJUUVSRVJFUkZSTWRQUFRoL1FzZ3FPaGNValBGWUJvWlN6a2dnUXdjd28rU1FDRGFxNW8wZlR5cVdlY1lDSVNsL0ZpaFZ4L1BoeExGaXdBSFBuemtWbVppYk9uVHVIeG8wYjQ4MDMzOFNNR1RQUXZIbnpZaitPUzVjdVllN2N1ZGk3ZDY4VUVHVm5aNGZKa3lmanM4OCtnNjJ0YmJFZlExazE1MlNIRXRtUHFOTWEvVDBtTlJ4K2JrRWxzbThpSWlJaUlpb2V6RWhDUkVSRVJFUkV4VThRWUNPVFlYYVBPckNSbFc0UWdveEJFUGttaWlMc2JXWDQvTDNha0pYeTc0K0l5ZzRiR3h0TW56NGRmLzMxbDFIV2o0TUhEK0sxMTE1RHMyYk5zSExsU2lRbEpSWHBmcDgrZllvMWE5YWdaY3VXYU5La0NYNzU1UmNwaUtSOSsvWUlDd3ZEbkRselh1Z2dFa0FmNEZFU2YzTGFkM3NKc3JTWnBmQ09pWWlJaUlpb3FEQ1FoSWlJaUlpSWlJcWRBRUFRQkFSNk8yUFVHd0hRbFdJWmpiSVFCMUVXamlFL1JJZ1kweWtRVmJ5Y3dVd3VSSlJUWUdBZ0RoMDZoRU9IRHFGbHk1YlM4ai8vL0JNalI0NUV4WW9WRVJvYWlpKy8vQkxuejU5SFZsWld2cmF2MFdodzRjSUZMRml3QUcrODhRWjhmWDB4ZlBod25EMTdWbXJUckZrejdOdTNEMGVQSGtYTm1qV0w3TDFSL2oxT3U0dVZmdzVCMk9QalNNNklZZWtzSWlJaUlxSm5FRXZiRUJFUkVSRVJVUWtTMExkRkZmeDVOd25udzVOZjBCSXA0ak9YRmFWTm5Rcm8wZFMvMUVzU0VWSFoxckZqUjNUczJCRm56cHpCMHFWTGNlREFBV1JsWlVHdFZ1UFlzV000ZHV3WUFFQXVseU1nSUFCQlFVR29WcTBhWEYxZDRlTGlBaWNuSjJSa1pDQXRMUTBLaFFJUEh6N0VuVHQzY1AvK2ZaUEJKM0s1SEIwN2RzVFlzV1BSdm4zN2tuNjdaVjZUeWwxTFpEOUp5bWpjUzdwb3RPeHB4bVBzdnZsbGlleWZpSWlJNkhrdzhPVWxxT2JSb0xRUGcwakNRQklpSWlvZTRlRkFXbHBwSHdVUkVSR1ZNWUlnQUNJd3AwY2Q5RjEyRVU5UzFTOW9NTW16UVJSRitIazZZR2EzMnZ3OUVaSFZXcmR1amRhdFd5TXhNUkZidDI3RnRtM2JqREtSYURRYWhJZUhJenc4UE4vYmxzdmxlUFhWVjlHclZ5LzA3dDBiM3Q3ZVJYMzR6NDAzZzBhVnlINGVKbCtYQWtrcXV0V0VXcU5Fb2pLNlJQWk5SRVJFUkVURmc0RWtSRVJFUkVSRVZLSUVRWUNIc3dNVzlxdUhENys3QXExV0xQRWdCUkdReXV1VTVKNE55ZjExb2doUkxQbjNuUitpS01MZVZvYXYrdGFGdTZOZGFSOE81U0dvd21zUUJCbGtndXpmLzlwQXdIOS9Gd1FaWk1pMlR2cTdBRUd3MGJlVDJ0djg5N3BzMjhqNWVnSENmOXZLOFhwQkVQNXRiNlAvamdsQ3RvdzJRbzVsd3I5TGpkdjk5LzNJdVV6SXZoVnBXZmFNT1hrdUU3SWZ5WC9Makk4eCt6SlR4NWh0NjltWENZRHhNVnBlWnJSUG8yV0c5d2ZNUHY1c1p0c29YNzQ4Um80Y2laRWpSMEtoVU9DMzMzN0R5Wk1uRVJZV2h0dTNiK1BSbzBmUTZYUm1YeThJQXZ6OS9WR3JWaTNVclZzWElTRWhhTk9tRFZ4ZFhVdndYVkIrMk5rNDRzUEd5M0E5OWlqQ0hoOUhuT0krbEZrcHBYMVlSRVJFUkVTVVR3d2tJU0lpSWlJaW9sSVJYTmtkTTdvR1lkYk8yMEFKQmxVNDJNblIrWldLME9sRTZFUkFxeE9sZFJxZDdyOW9qMy9wQU9oeUxETkpCT1N5M0l0bE1rRXFaV1B6NzgvVnZKd0svZ1pLZ0FnUmdJaVozV29oeU04TkpSdHVRd1hSdThFWHBYMElSQmE1dUxpZ1U2ZE82TlNwazdRc0l5TURqeDgvbGtyWktKVktPRG82U3FWdWZIMTk0ZVJVdHErWGxKdE1rS09SWHljMDh1dVVkMk1pSWlJaUlpcVRHRWhDUkVURm8yYk4wajRDSXVNU1MreUFKaUlxY3dSQndGdU5LaUx5aVJMclQwWkNCcFJJTUltN294MCs3eFpjN1B1eG1qVkJLaVZJaEFpZEtPTGo5Z0VJcmVkcmxOR0JpS2dvT1RvNm9ucjE2cVY5R0VSRVJFUkVSSlNEaWJsU1JFUkVSRVJFUkNWREVHVDRPRFFRYjc3c0N4SDZjaTlGdmc4QUdXcHRzV3k3cUdTcWRTZ0xXVDlFVVI5RTByV0pINGFFVkN2VHBYZUlpSWlJaUlpSWlLaDRNSkNFaUlpSWlJaUlTcFZNa0dIbWU3WFJJcWg4c1NUbmtBa0N6dDU1QWtDRUtPckszSis3Y1dsSVRsZVhpVUFYRVVDN3VsNlk4bTRReWtKZ0N4RVJFUkVSRVJFUmxUeVd0aUVpSWlJaUlxSlNaMnRqZzYvNjFzUFlEZGR4NWNIVElpMm5JZ2dDbGg2OGl3djNrbEhSdzZISXRsdFlBb0MwVEExK3Y1MElBVUtwWi8vUWlTSmFCcFhIM0o3QnNCRmtwWDQ4UkVSRVJFUkVSRVJVT2hoSVFrUkVSRVJFUkdXQ2c2MGMzN3pmQUdNM1hzZVYrMCtMT0pCQndPKzNFOHRla2cxUkgraFNta0Vib2loQ0JOQWlxRHkrNmxjWHRqWTJEQ0loSWlJaUlpSWlJbnFCc2JRTkVSRVJFUkVSbFJrT2RqYjRkbUFEdkJia1dlU2xYZ1JCUUpuN3YxSU8yQkFoUWllS2FGdTNBaGIycXdzN0JwRVFFUkVSRVJFUkViM3dHRWhDUkVSRVJFUkVaWWdBTzdrTkZ2V3ZqNDROZmFBcjRtQVMrbzhoaUtUcnEzNzRzamN6a1JBUkVSRVJFUkVSa1I1TDJ4QVJFUkVSRVZHWklnZ0M1RElaNXZTb0E5OXlEdmorVkNSa0RIQW9VdnBzTHlJK2JoK0FJU0hWZ0RLUUhZV0lpSWlJaUlpSWlNb0dCcElRRVJFUkVSRlJtV01JYWhnUkdvQ3FYbzZZOS9NZGFMUWlCRERZb2JCRVVZUzlyUXd6dTlWQ2FEMWZCcEFRRVJFUkVSRVJFWkVSbHJZaElpSWlJaUtpTWtvQUlPQ3RobjVZTzdRUnZOenNJSUtsYmdyTHo5TUI2NGE5ekNBU0lpSWlJaUlpSWlJeWlZRWtSRVJFUkVSRVZHWUpnZ0FJUUhDbGN0Zzg2bFUwcitrSm5TaENGRVVHbGVTREtJclFpVHEwcXUySmpTTWFvNWFmRzROSWlJaUlpSWlJaUlqSUpBYVNFQkVSRVJFUlVaa21RSUFnQ1BCd3RzZlg3emZBK0xjQ0laY0xnS2dQa0NEelJJaFNLWnZKbld0aVViOEdjSGV5QjFnaWlJaUlpSWlJaUlpSXpHQWdDUkVSRVJFUkVUMHpaSUlNZlYrcmlrMGpHNk4yWlZlSVlEQ0pPZm9zSkNMcVZYWEQ1bEZOMEwycGYya2ZFaEVSRVJFUkVSRVJQUVBrcFgwQVJFUkVSRVJFUlBraENBSUNmZHl3ZnRncjJISXVDbXVPUFVCbWxnNHlsbW9CZ0gvTC9nQk85allZMFNFQVBacFdnbzFNQm1ZaElTSWlJaUlpSWlJaWF6Q1FoSWlJaUlpSWlKNUpjaHNiOUc5WkZhSDF2UEgxb2JzNGVpTmVIMHdpNk12aHZHaEVpSUFJNkNDaVUwTmZqT2tZQ0M5WEJ3Z01zQ0VpSWlJaUlpSWlvbnhnSUFrUkVSRVJFUkU5c3dSQmdJKzdJK2Izcm91ZXpaL2k2NE4zOFZkVUttd0V2REFCRkliU1BqcFJSSU9xN2hqMzVrdW81KzhPUVdBMVd5SWlJaUlpSWlJaXlqOEdraEFSRVJFUkVkRXpUUjh3SXFCUk5RLzhNUHdWbkw3MUJLdU8zY2U5eCttUUNjSnpIVkFpUW9ST0ZGSFR6d1VmaHdhZ1ZWQUZBTS8zZXlZaUlpSWlJaUlpb3VMRlFCSWlJaUlpSWlKNkxnZ1FBRUdHMSt0NG8wMGRMNXk1OVFUclR6M0V6YWpVNXlxZ0pIc0drdnBWM2ZGQlNGVzByTWtBRWlJaUlpSWlJaUlpS2hvTUpDRWlJaUlpSXFMbmhpR1FRb0NBTnJXOTBLWjJCZHg0bElLZnprYmgxTjhKME9wRUNJS2dEenA1NW9nUVJjREdSa0RiWUMvMGJlR1A0TXB1WUFBSkVSRVJFUkVSRVJFVkpRYVNFQkVSRVJFUjBYUEpVUEttZnBWeUVXSE9IQUFBSUFCSlJFRlVxRi9GSFVucGF1eTdISXY5VjJQeElGNEoyVE1TZ0NHSyt2STFOU3E2NE8yWEsrS3RScjRvNTJRTC9Cc004eXk4QnlJaUlpSWlJaUlpZW5Zd2tJU0lpSWlJaUlpZWE0YUFrdkl1OWhqWXVob0d0cTZLaURnRkRsK1B3K20vRS9Bd1FRbWhqQVdWaUtJSUVTSUN2SjN4ZXJBWE9qYndSWFV2SndEQ3YvOWZkbzZWaUlpSWlJaUlpSWllTHd3a0lTSWlJaUlpb2hlRUFIMnNpSUFhUHE2bzBjRVZvenE4aEtna0pjN2VlWUkvSTVKd0xUSUZpa3hOS1pTLzBXY2RjWE95UmNPcTdtajZraWRhQkpWSEpROG5DQUJFTVBNSUVSRVJFUkVSRVJHVkRBYVNFQkVSRVJFUjBRdkhFSlFoUW9TL3B4UDZ2RllGZlpwWGdWWVVjVGN1RFRjZXBlRFdQNm00KzFpSmh3bnBTTS9Vd2tZbUs1SjlHMHJWdURqSVVkM2JDUy81T3FOMkpUZlVyK0tPUUI5WEdQYVNQWGlFSVNSRVJFUkVSRVJFUkZSU0dFaENSRVJFUkVSRUx5emgzMUl4Ly80Rk1nQTFLN29oeU5mdDMwQU9RQ2VLaUUvTlJHU0NFakhKR1loUFVTRlJvY1pUWlJiU003VlFxRFRJek5KQjFJblNkZ1JCZ0lPdERDNzJjcmc0Mk1EZHlSYmxYZTNnNCs0QVB3OEhWUE55UmdWWGU4Z0VRUjh4OHQ4QkdmNkh3U05FUkVSRVJFUkVSRlFxR0VoQ1JFUkVSRVJFOUMrcGZFeTIrQktaSU1EWDNRbSs3azdGdE5QaTJTd1JFUkVSRVJFUkVWRkJGRTFlWGlJaUlpSWlJaUlpSWlJaUlpSWlJaUo2NWpHUWhJaUlpSWlJaUlpSWlJaUlpSWlJaUlnQU1KQ0VpSWlJaUlpSWlJaUlpQWdBRUI4Zmp3c1hMaUE5UGQxc20rVGtaTVRIeHhkNlg5SFIwZWpYcng4bVRKZ0FoVUpodEU0VVJSdzZkQWhxdGJyUSs3RldWbFlXSWlNajhlalJvM3kvOXRDaFF6aHg0Z1N5c3JMeWJLdlJhSEQyN0Zsb3RkcDg3K2V2di82eWFoOUpTVW1JaUlpQUtJcjUzZ2NBakI0OUdxTkhqN2JZNXVPUFAwYWZQbjN3NU1tVEF1MERBQ1pPbkloNTgrWlozVDQwTkJTaG9hRUYzaDhaZXhiTytaeWlvcUlRR1JsWjRITTdQMkppWWdyMDJlUkZvOUVnUER3YzRlSGhSZktaRkVabVptYXA3cjh3U3VwNlNFUXZMZ2FTRUJFUkVSRVJFUkVSRWRGekx5VWxCVC8rK0NNMEdvM1pOZ2NQSHNUMDZkT3hhOWN1czIzMjc5K1BmdjM2NGRDaFEzbnU4ODZkT3hnd1lBQ1dMVnVXYThBME1qSVM4Zkh4aUlpSWdMT3pzOUc2clZ1M1lzbVNKUmcrZkRodTNyeVo1MzZ5Q3cwTlJmLysvZlAxR3NNK1AvendRMnphdENsZnIxTXFsZmp1dSs4d2YvNTg3TjY5TzgvMng0OGZ4Nnhac3pCdzRNQjhEZUpHUjBkai9QanhlTys5OTNELy9uMkxiWC81NVJlTUdERUNBd2NPTE5EZzZlM2J0M0g3OW0yTGJSSVRFL0hreVpOQ0RjN2V1SEVEdDI3ZEt2RHJ5NktzckN3Y1AzN2M2dlpSVVZHRkRwQjVYczk1VTlhdVhZc1BQL3dRSzFldUxOUjI4aElkSFkwSkV5YmdvNDgrd25mZmZWZWsyMzcwNkJGR2poeUprU05IbGxwd1EwSkNBcjc0NGd0ODhNRUh5TWpJS0pWaktJeVN1QjVtWkdUZ3pwMDdoVDNVUEYyNGNBRVBIanpJOStzTTE0Mm9xS2hDSDRNb2lvaU9qc2FwVTZjWWNFT1VqYnkwRDRDSTZFVncvZnAxeUdReTFLdFhyN1FQeFdxaUtFS2owY0RXMXJaQXIxY29GTmk2ZFNzcVY2Nk1qaDA3RnZwNDB0UFRFUmtaaVRwMTZsaHNwOVBwSUlvaWJHeHNDcjNQblBzWFJSRk9UazZReVJpSFNVUkVSRVJFejQrcFU2ZkN5OHNMRXlaTXNQbzF4NDhmeDhhTkcxRzllblhNbWpVclgvczdlZklrWG43NVpiaTd1K2ZaTmpvNkdwVXFWWUlnQ1BuYVIzRkxUazdHZDk5OWg1Q1FFTHo2NnFzbTI1dzhlUktQSHo5RzI3WnQ0ZVBqZzR5TURPemV2UnZkdTNlSHZiMTlDUjh4QWNDQ0JRdHc2ZElsbkQ5L0hqTm56b1NQajQvUmVsRVVjZkxrU2RqYTJ1S2RkOTR4dXgzRG9GMWVmUlFBY09USUVUeCsvQmpSMGRHNStpb01nMTlWcTFiTmRZNkhoSVRnM0xsenVIMzdOc2FQSDQrZVBYdGkwS0JCa010emQrbUxvb2lNakF3NE9UbVpQZDZBZ0FDalpTcVZDbE9uVGtYMTZ0VXhkT2hRMk52YlMrOG5Nakl5ei9lVjNmNzkrNkZRS09EdDdZMHVYYnBZYkN1S0lyWnQyd1lBYU5xMEtSd2NIS3plejZsVHB3QUFGU3BVUVBYcTFTMjJQWFBtREFDZ2NlUEd4WGI5TUF3MnNwL29QMXF0RnJObXpjS0ZDeGNRRVJHQjRjT0hGOHQrWHBSelBxZlUxRlJjdW5RSkFQRDY2NjhYZUR0NXVYLy9QcVpNbVlMazVHUlVyVm8xMS9Vd1BEd2NjWEZ4YU5XcVZZRzJiOGppNCtibVp2S2FWaEljSFIxeC9mcDFwS1NrWVB2MjdSZzRjR0NodHBlUWtJQytmZnNXeWJFZFBYbzB6emJGZlQxOCt2UXBwa3laZ3Vqb2FNeWNPZFBrdlU1R1JnWTZkKzVzMWZZQTArL3IxS2xUbUQ5L1BseGRYYkZ3NGNJODMwdFJlUHIwS1dKaVloQVRFNE43OSs0aFBEd2NkKy9laFZLcEJBQ1VMMS8rbVJySElTcE9EQ1FoSWlvQmt5Wk5nb09EQS9idDIxZHF4NkJXcTVHUmtZR01qQXdvbFVxa3BLUWdOVFZWK3UvVHAwK2xtUlNKaVlsSVRFeEUyN1p0TVhueTVBTHRiL3YyN2RpMmJSdnM3ZTBSSEJ3TWYzLy9RaDMvMnJWcmNlREFBYnowMGt0WXRteVoyWWVNZDk5OUY1bVptZmpwcDUvZzVlVlZxSDFtMTdkdlh5aVZTcXhZc1FJMWE5WXMwRFlVQ2dYR2pCbFRaTWRreXRpeFk5R2dRWU5jeTk5ODgwMWtaV1ZaOVNEU3BVc1hwS2VuWS8zNjlZWCt2UkVSRVJFUlVkbDM2ZEtsUE8vOXQyM2Job29WSzZKWnMyYXdzN05EdVhMbEVCTVRrKzhnL3BzM2IrTExMNytFWEM3SDJyVnJVYmx5WmJOdEZRb0ZSbzBhQlJjWEY4eVpNeWZYb0dCT28wYU5rZ1lCQ3N2SnlRbkxseTgzdS83QWdRTTRkdXdZWW1OalRRNnVpS0tJNzcvL0hyR3hzZkQzOTRlUGp3OVdyRmlCdzRjUEl5WW1CcDk4OGttUkhDZmx6eWVmZklJRkN4Ymc2dFdyR0RseUpHYk5tb1c2ZGV0aTNicDFBSUMwdERURXhNVEF4OGNuVjBhU0R6LzhVUHI1d1lNSGNIZDNSNVVxVlN6dUx5c3JDeWRQbmdRQXZQMzIyN25XRzJaZ216cTNmWDE5c1hUcFVxeGZ2eDQ3ZHV6QXRtM2JjUFhxVlh6eHhSZnc5UFNVMmtWR1J1TFRUejlGY0hBd1pzNmNtV3M3RHg4K3hMQmh3MUNsU2hXc1c3ZE9Ha1M4ZlBreXdzTEM4T1RKRTZtRVMrM2F0U0VJQWg0OGVJRFUxRlM0dWJsWmZIK0FQalBEOXUzYkFVQWFuTGZrNU1tVGlJcUtncE9URTk1Ly8vMDh0MjhnaWlLT0hEa0NRTi8zWTJrd05DSWlBdEhSMFFDQURoMDZXTDJQL0RKa3Rpbkt5VXpXRGtibmxiMWo5ZXJWQ0F3TUxLckRzcHFOalEycVZxMktDeGN1WU5ldVhjakt5c0tvVWFPS05Kam5SVG5uVFRsOCtEQ3lzcklRRUJDQTRPRGdRbTNMbkt0WHIyTDI3TmxJVDA5SDA2Wk5NVzNhTktPQW5iUzBORXliTmcwcEtTbm8xS2tUUm93WWtlL2dtTVRFUkFENkFmdlM0dUxpZ2tHREJ1R2JiNzdCcmwyNzBLVkxGNnNDWEsxUmtQNVVyVmFMbUpnWXE5cVd4UFhReWNrSjVjcVZ3NzE3OS9ENTU1OWordlRwYU5teXBkbjJsczRCUzFsNDZ0ZXZEMjl2Ynp4Ky9CaWZmUEpKc1FXVDdOMjdGNGNPSFVKTVRJekplMFc1WEk2QWdBQzg5TkpMREE0a3lvYUJKRVJFcGFSbno1NEZldDNtelp0TlpnbFJLcFVZTjI0Y05CcU4wUjlEQUlsT3A4djN2czZlUFF1VlNsV2dtVklEQmd6QUgzLzhnWWNQSDJMUm9rWDQrdXV2Qy96UWVPUEdEUnc4ZUJDQ0lHRGd3SUVGamxSUFRVM0ZsaTFib05WcU1XTEVpSHk5MXBCK3RqQlI4bHF0dGtoUzdWbFNsS2tZeTlxTVB5SWlJaUlpS2p5TlJvTVZLMVpBbzlGZzRzU0p1ZGJmdlhzWHMyYk5RcytlUGFWWnBrbEpTVmkzYmgzczdlMnhaODhlQVA4TnZrVkhSMXM5K0FZQS8vdmYvd0FBelpzM3R4aEVBZ0M3ZCs5R2VubzZ2TDI5VWJWcTFUeTNIUjBkamZUMGRLdU9JeTg1eTR4a3A5VnFzWC8vZmdCQTc5NjlUYlk1Zi82OEZFVFNva1VMQU1EZ3dZTng3dHc1SERseUJFMmJOa1hyMXEyTDVGakplcDZlbmxpd1lBSFdybDJMblR0M1l0R2lSVmkrZkxtVUxjQWdMaTR1MXpKRElJbENvVUJNVEF4ZWYvMzFQSitiVDUwNmhiUzBOSGg1ZWVHMTExN0x0ZDVRTXFCV3JWb21YeStYeXpGMDZGRFVxRkVEaXhjdmhvdUxTNjZCenNxVkswT3IxZUxjdVhOSVNrb3lDaklCOUlQQ2dINndMdnZ4bmoxN0ZnRFFyRmt6YVptVGt4UHExS21EbXpkdjRyZmZmc05iYjcxbDhmMEIrdTlwU2tvS0dqWnNpRFp0Mmxoc3E5Rm84TU1QUHdEUVQ5akp6NkR0OWV2WEVSc2JDMmRuWjd6eHhoc1cyeHErbjVVclYwYkZpaFdSa3BKaXRxMnpzelBrY3JuWnNpaUc1VDQrUHVqZHV6Y1dMbHdvclROY2J6NzY2Q09UNThKMzMzMkhjdVhLV1g1ak9jamxjb3VEMElaK3Bid0dxdTNzN1BLMTM2STBkT2hRWkdabVl0KytmZGk3ZHk5ME9oM0dqQmxUWlAxTXovTTViMjE1bi92Mzd4ZTRGTkNvVWFQdzdydnZtbHkzZCs5ZXJGcTFDbHF0RmdNR0RNQ0FBUU55L2Q1Y1hWMHhkZXBVeko4L0g0Y09IY0xObXpjeFk4YU1mQTMrR3pLU0ZIVWdpVnF0dHVwM21GTkdSZ2E2ZCs5dWRmc0pFeWFnVTZkT1p0ZXZYNzgrMzhlUW40d214WDA5QlBUWGtObXpaMlBHakJtNGR1MGE1czJiaHhrelprajNOQUNNeGh2TVRhQlZLQlRvMnJXcjJYMTZlbnJpcTYrK3d2ang0NUdVbElSUFB2a0VpeGN2dHVxK0x6L0tsU3VIdTNmdnd0N2VIdFdxVlVPbFNwV2thOEozMzMwSGYzLy9YUDMrK2YyT1dUT0JrK2hadzBBU0lxSlNrcHljWEtEWG1hdlJwOVBwek5ZU3RMZTNoNE9EQXh3Y0hPRG82Q2o5N09MaUFqYzNONHQvQ3ZyZ2FXdHJpM0hqeG1IOCtQRndkblpHV2xxYTFSMkwyU2tVQ256MTFWY1FSUkc5ZXZXU0h2WVNFeE94YmRzMkRCa3lKTTlBRjZWU2lkMjdkMlBIamgxUUtwVVFCQUZ0MnJUSlYrUytJWkNrTUJISjd1N3VlZDVRaG9hR21zeGVZOGdTVXBJM3BJeStKaUlpSWlKNi9zamxjdHk2ZFFzUEhqekFvRUdEY2czaVhMdDJEWEZ4Y1ViUEE0WkJ1UVlOR2tpZDdFNU9UbmpwcFpjUUVSR0I4K2ZQV3pYTDljS0ZDd2dMQzRPZG5SMkdEaDFxc1cxS1NvcVVFV0xVcUZINW12RnY2YmtwTkRRVXpzN09Va0NNdVRhVy9QNzc3MGhNVEVSQVFBQ2FObTFxc3MyV0xWc0E2QU5ORElOdzVjdVh4OGlSSTdGZ3dRS3NYcjBhcjczMldxbWw5SCtSeVdReURCczJERTJiTmtYdDJyV2xQZ1YvZjMrVGczOGZmUENCMGFTUTY5ZXZReFJGWExseUJSOTg4RUd1OXFOSGowYWpSbzBBNkFkbEFYMDJrcHpuc0NFZ0JkQUhabGtTRWhLQ0tsV3F3TWZISjlkMmJHeHMwTEpsU3h3NGNBQkhqeDVGcjE2OWpOWWJ5bUJrLzQ0K2ZmcFVLb3VRY3lEOHJiZmV3czJiTjdGbnp4NjgrZWFiRmdmL0V4TVRzWDM3ZHNqbGNpbkRBNkNmZmI1OCtYSzg5OTU3UnRsVzl1M2JoOWpZV1BqNSthRmJ0MjdTOHRUVVZPemJ0dy92dnZzdVhGeGNwT1dtQmxiVDA5Tk5sbExZdTNjdkhCMGRvVlFxY2VMRUNRRDY0TEs4Qm9kbnpacUZGaTFhUUtGUW1GeHZXTzdxNmdxMVdtMnlQKy9wMDZjbVg1dWZmcFhmZi84ZGpSczNob2VIaDhWQmFNUDFxU0FEMVNWcDlPalJTRWxKd1prelo3Qi8vMzdJWkRLamM2UXdudWR6M2xKV2g2eXNMR2kxV3Noa3NrSUZDcG42ZHljdUxnNnJWcTNDMmJObjRlSGhnV25UcHFGaHc0WkdiVVJSaEZxdGhrcWxRcFVxVlRCMTZsUjg5ZFZYZVBUb0VVYVBIbzB4WThaWW5mSENFRWh5NmRLbEFnZkU1TFJvMFNMVXFWTW5WOG15NHVEbzZGanMrOGlwSksrSEJ2YjI5cGc5ZXpZbVRacUVpSWdJckYrL0hvMGJONWIrM1h6OCtERUFtQzB4WlMwL1B6L01uVHNYNDhlUFIwcEtDcVpNbVlMMTY5Y1g2ZWZjdkhsemJObXlCZVhMbDVlKzQ0WnpMNjhnS0h0N2U3UFhCVkVVb1ZLcGl1dzRpY29hUHFrUUVaVVNhd0lDWW1KaXNIRGhRdnoxMTErd3Q3Zkg4T0hEclhwUTJMaHhveFFzNHVEZ1VPU1pKZko3ZzMveDRrV2poeVZ6bWpadGlybHo1eG90VzdwMEtlTGo0OUd3WVVNTUhqeFlXcjVnd1FKY3UzWU5BTXhtRjRtTGk4T2VQWHR3Nk5BaGFaWklZR0FnK3ZidGExVWQ0K3dNZ1NTbXNzRThyeGhJUWtSRVJFVDBmR3Jac2lYdTNidUhZOGVPNVJxQXUzTGxDbVF5R1ZxMWFpVXRNNVRtYU55NHNWSGJqaDA3SWlJaUFnY09ITWh6OEVpbjAwa0RuNzE3OTRhdnI2L0Y5aHMzYm9SU3FVU0hEaDFRdjM1OXE5OWJTZmpsbDE4QUFQMzY5VFA1dlAzbm4zL2kxcTFiOFBQelEvdjI3WTNXdFd2WERuZnUzRUduVHAwWVJGTEtjZzZTV3N2UUY1R1NrbUp5Wm5mMmxQbTNiOThHb004dWF3Z3VNaEJGVVpvc1ZOQXl1Q0VoSVpnd1lRSmF0V3FGQXdjTzRQRGh3MGJmYVlWQ2dTdFhycUJ5NWNwR3dTby8vL3d6MUdvMWF0U29rV3VTVFpzMmJiQnExU284ZlBnUXg0NGRzOWdIdEhidFdtUmtaR0RBZ0FGR1pYNjJiZHVHdzRjUDQ5U3BVL2p4eHgvaDRlR0JwS1FrS1RQRHlKRWpqYzUvUTNuay9mdjM0NGNmZmpBNVljaGNIMFhPREx4NzkrNUZabVltNUhJNVhGMWR6Ujc3MDZkUElZcWkxTStUTTdqTThMNXpMamYwNTJtMVduVHMyQkdDSU9EdzRjTkcxNEozMzMwWFNxWFM3SGY4L3YzNzBPbDBVc0JCY25JeTVzeVpnNFlORzJMZXZIbXd0YlUxR2FTVW5hWDFWYXBVd2F4WnN5eSt2cmdKZ29BcFU2WWdPVGtadDI3ZEt2RDN6WnpuOVp5M2xOVmh5SkFoU0VwS3d2ang0OUd4WTBmclA2dzhIRHg0RUY5Ly9iVjBQWkxMNWZqbW0yK1FsWlVsQlk2bzFXcXBsSk1wS3BVS0N4Y3V4SjA3ZHpCaXhJZzhnejhOcFcyS21xMnRMVFp0MnBScnVVNm53ODgvL3d4UFQwK0VoSVRrdVozang0K2pVcVZLWnJORmxiYml2aDVtNStUa2hIbno1bUhuenAwWU1HQ0EwZlhaRUxSVkZLWFJhOVNvZ1lrVEoyTDU4dVdZTkdsU2tRZnIyTnJhb2tLRkNnVjY3ZmZmZnc4dkx5K1Q2L0tUU1lib1djU25GU0tpTW1yLy92MVlzMllOTWpNelVhTkdEVXlkT3RYcW03S0tGU3NXODlHVmpCOS8vQkZuenB4QjVjcVY4Zm5ubnhzOWhFeVlNQUhEaHcvSG5qMTcwTHAxYTlTdFc5Zm90WXNYTDhiVnExZWxHK2pnNEdEMDZkUEg3R3d4U3pRYWpkSEQxTFBzNmRPbmtNdmxjSEZ4Z1VhandaQWhRM0sxTVhSNlRabzB5ZXlEMzRZTkc0cjFPSW1JaUlpSXFQaTBhTkVDR3pac3lEV1RXNkZRNE9yVnE2aGZ2NzZVZmo4aElRRVhMMTZFWEM3UE5malN2bjE3ckYyN0ZuLy8vVGN1WGJxVUs5QWt1eDA3ZHVEZXZYdnc4L016MnVjZmYveUIrL2Z2bzJ2WHJ0S00xbnYzN3VIQWdRTndkM2ZIc0dIRHBMWWFqUVliTjI3RVcyKzlWU0l6amsyNWZ2MDZ3c0xDRUJBUUlBWGJMRisrSFBiMjl1alpzeWZjM055a2djT1ltQml6S2VkLy92bm5YTXQ2OWVvbGxVK2hvcWZUNmZEdzRVT2piQUhaUlVWRldUVng1c0tGQy9EMDlEUXFmZE90V3pla3BxWmk1ODZkSmt0WHFOVnFpOXZNek16TWM3K21HTGJib0VFRHVMaTRJQ29xQ24vLy9iZTAvdmZmZjRkR296RjZYekV4TVZLMkgxT1RmdXpzN05DclZ5K3NXN2NPYTlhc3dTdXZ2SktyZEFnQVhMNThHY2VQSDBmVnFsV05CdEhpNCtPeFk4Y09BUHF5eHg0ZUhnQ0FGU3RXUUtsVW9tWExsbmoxMVZlbDlzbkp5Vkt3UnUvZXZjMW1uVDE4K0hDdVpUbExKbVJtWm1MbnpwMEFnRUdEQnVVS2xNdXVjK2ZPeU1qSUtQQ0VJVU9tRW1kbjUxd0JaWVkrSkhPRHZaczNiNVl5ZFFDQWg0Y0htalJwZ3YzNzkrUExMNy9Fekprejh5eU5iR2w5V1prRVpXdHJpemx6NXVEZXZYdG8wS0JCa1c3N1JUam5zMXUzYmgyU2twSVFFQkNRWnltVC9Bb01ERFRLZ0oyUWtBQzVYQTRuSnlmWTJkbkIxdFlXQVFFQmNISnlnb09EZy9SZlE5WnJSMGRIUEg3OEdMdDM3OGJldlh2UnBFa1RvL0pCcGhneWtnd2JOaXhmSldVSzZ0aXhZMWk5ZWpYczdPemc1K2VIb0tBZ3MyMGZQMzZNcFV1WFFxMVdZL3o0OFJaTDJKU1drcjRlZW5oNDRLT1BQakphWnNqT0E4RGk3enQ3WC9yOSsvZk4vaHNNNklNam16WnRXdWdNSjBSVWRKN3QwVEFpb3VmUWt5ZFBzSGp4WWx5NmRBbUNJS0JQbno1NC8vMzN5MlFBdy9yMTY0c2s0amdublU2SEgzNzRBVnUyYklHcnF5dm16cDFybE9aUkZFVzR1cnFpUjQ4ZTJMQmhBNVlzV1lMdnZ2dk82RE82ZlBreTVISTVYbi85ZFhUdDJ0VW9nbno5K3ZWbzE2NmRWR3RScVZSYWpJVFAzdUVUSHgrZlp3ZFFkaDRlSGtiSER1Z3pxRmpxSkZLcFZMbG1saGlDT3l6Tk9NbVoxdlQyN2R0UUtwVkdNeTJHREJtQ0tsV3E0S3V2dmdJQUtZMnVLWEZ4Y1diWEVSRVJFUkhSczZ0NjllcW9XTEVpSWlNakVSRVJJUzAvZCs0Y05CcU5VZHIvblR0M1FxZlRvWG56NWloWHJwelJkcHljblBEMjIyOWo1ODZkV0xGaUJWYXZYbTF5UUN3cUtnb2JOMjRFQUl3Yk4wN0t0Sm1WbFlWVnExWWhOallXS1NrcEdERmlCSFE2SFJZdlhneXRWb3RSbzBZWmxVamRzV01IdG16WmdqMTc5dURISDM4ME9XQmYzTmF0V3djQUdEeDRNQVJCUUh4OFBBNGNPQUFiR3h0MDZkSUZCdzRjd04yN2R5RUlBaXBYcnB6cjlWRlJVV2JYNWZ4OHFXaDkvLzMzMkwxN055WlBub3pXclZ2bld1L3U3bTV5UUhQbnpwMVM1cEZidDI0aEppWW0xM04rZW5vNkJFSElWZExYVWpiYW9VT0g0c0dEQi9qNDQ0L3gzbnZ2RmVRdFNlUnlPWVlPSFFwUFQwL1VyRmxUV3Q2NGNXTU1IRGdRN2RxMUE2RHZUMW15WkFsVUtoVnExS2lCdG0zYm10eGU5KzdkY2VMRUNkeS9meDl6NXN6Qi8vM2YveGxseUUxUFQ4ZlNwVXNoazhudzZhZWZHdlhIckZtelJ0cCtqeDQ5cE0vaHpKa3pjSEp5d3NpUkk0MzJ0V0hEQnFoVUt0U3RXOWRraVliOE1QeXVQRDA5MGFWTEY0dHREWmxucmVsdnk4aklRRXhNRFB6OS9YSG56aDNVcTFkUDZrY3lOY3ZmWEZscWc0U0VCTGk1dVJsZEw0Y01HWUxmZnZzTk4yN2N3TDE3OTh5ZU80WUFpWklzZlZ3WUxpNHVSUjVFQXJ4WTUveU5HemR3OE9CQkNJS0FNV1BHRkhubTZhQ2dJTXliTncvZTN0NG9WNjZjRkVBQ0FLdFhyOGJ1M2J0UnQyNWRrNVBSc3F0V3JScFNVbEx5RENJQi9nc2tLV2lHaVB6cTBLRUQvdmpqRC96KysrK1lOV3NXVnE5ZWJmWWVZdG15WlZDcFZQRDM5ODlWQnVsWlVselhRMERmUHo1NThtU2twcWJDeGNVRjc3enpqdG0yRGc0TzhQTHlRa0pDQW9ZTkd5YVZiNnBXclJxV0xWdVdxMzF4QlpGODlORkgwdnZNeVZSL2Uxa3ZIMFpVVXNyZXFDUVIwWE9nVDU4K3VaYXBWQ3BwZVpNbVRUQmh3b1JjYlU2Y09JRmx5NVpCb1ZEQXg4Y0hreWRQUnIxNjlZcjllTXVhWThlT1NTbGZ5NVVyaDJYTGxpRXRMUTBLaFFJS2hRSnBhV2xHRCtWUlVWSFl1WE1uZXZmdUxTM3IxYXNYM252dnZWd3pDREl6TTdGbHl4WnMyYklGKy9mdmg3MjlQUzVkdW9RdnZ2akNxbU16OVh1elpOeTRjWGpycmJlTWxrVkZSVmtNSkJGRjBlek1rcnhtcEdTM2E5Y3VuRHAxeWloN1NJMGFOWEQ1OG1YTW56OGZNMmZPTk5ueDhOWmJiMEd0VnVlYVNaVXpzcDJJaUlpSWlKNWRuVHQzUm1abUpzcVhMeTh0cTFTcEVsNTk5VlcwYU5FQ0FQRFBQLzlnNzk2OUFFelA0Z2FBOTk5L0g2ZFBuMFowZERTV0xsMktLVk9tR0swWFJSR0xGeStHV3ExR3g0NGQwYWhSSTJuZHJsMjdFQnNiQ3k4dkx3d2FOQWlBUGpObFJFUUVXclpzaWRkZmYxMXErL2p4WTJ6ZXZCbUF2cVNNcFNDU3ZMSktwS2VuNTd0a0t3Q2NPWE1HdDIvZlJuQndzRFJRdG4zN2RtZzBHdlRyMXcvMjl2YlN3SU9UazVQSlFZalEwRkN6NjZoNEpTUWtRSzFXWSs3Y3VSZzJiRml1YzlyTnpjMm9YOEhneUpFalVpREo4ZVBIQWVqUElaMU9CNWxNaHN6TVRHaTFXbmg0ZUZnOXdCc1hGNGNIRHg0QVFKSDErNWlhTlYraFFnWDA3OTlmK3Z2cTFhdHgvZnIxUEFla2JXeHNNR25TSkl3ZE94WTNiOTdFN05tek1YUG1UTmpiMnlNdUxnN3o1czFEWEZ3Y25KeWNzSHo1Y3FoVUttUm1aa0twVkVxWlVDZE5tZ1NaVElZLy8vd1QzM3p6RFFCOTlvRUtGU3BBRkVXbzFXbzhmUGdRaHc0ZGdyMjlQU1pPbkZpb0FmSzR1RGhzM2JvVmdINVFNSzhzRDRZTXRubGw3NWcvZno3T25UdUgxcTFidzlmWEZ4czNia1NIRGgyazRBVlRFNndNbVVqTUJaVEV4Y1hsS3BQZzR1S0NHVE5tb0hyMTZxVVNKRmRXV0xvMmYvYlpaMFpCWUMvQ09aK1VsSVI1OCtaSjU5SzRjZU1zdGpmbnA1OStNbHVhQTRCUnhoU0RpeGN2WXZmdTNiQzF0YldxSEl5MW1UczBHZzFTVTFNQmxGd2dDUUI4OHNrbnVIdjNMaDQvZm94Rml4YVo3QXMrZE9nUUxseTRBQ2NuSjh5YU5hdkFRUTBEQnc3TTkydk1CVGtVUkdHdWg3Lzk5cHZKQUE5RDlwRzllL2RpM2JwMXlNaklnRXdtdzZSSmsvSzhaazJZTUFITGxpMURiR3lzMUNmdTR1S0MrUGg0cUZTcVhPMzkvUHp5TEkrVVg0OGVQY3BWK3NjZ1AvM3RSQzhhQnBJUUVSVURRMVIxZHFJb1NzdHoxdEJOU1VuQnQ5OStpek5uemdBQTJyWnRpekZqeHNEWjJibjREN2FZcEthbVl2MzY5Zmo3NzcreFpzMGFrdzlHWVdGaHlNcktRcjE2OVl3ZTNGOTc3VFhZMnRvaUt5c0xVVkZSMHMyY1hDNkhtNXNicWxhdENqYzNON2k1dWNIZDNSMG5UcHpBNXMyYnBka0dnTDRlcmFrMGxFbEpTUUQwTjZ2V3BJNHNMRXY3TUJYRUVSb2FDZ2NIaDF3MVVidDA2WUwwOUhTVHIzbm5uWGRNQnFiRXhNUkFKcFBCMjl0YldqWmx5aFFNR3pZTXYvLytPelp2M216MGNHMWdxSGxhMURmc1JFUkVSRVJVZHBqS3ZCQWNISXg1OCtZQjBBOW9MRjY4R0JxTkJzMmFOVE03Mk8zbzZJaHg0OFpoK3ZUcE9INzhPTXFYTHkrbFA5ZG9ORml4WWdWdTNyd0pMeTh2REI4K1hGb2VGeGNuQllaTW1EQUJUazVPT0gvK1BEWnYzZ3hQVDArTUh6L2VhRCtHR2VXMWF0V1NabnliWXlsenBxV01JTm5iNUtUVmFyRisvWG9JZ2lDOWo4VEVSQnc2ZEFoZVhsN28wYU1IRmk1Y2lMUzBOSXZIUnFWbjh1VEpLRmV1SEhidDJvWFZxMWNqSlNYRll0YlBuTkxTMHFSbmNsRVU4ZlRwVTNoNmVrcDlQUGtaRVAzamp6OEE2SU5YWG5ycHBYeThpOXd1WHJ5SWFkT201Vm9lRnhkbk5DZy9lUEJnN042OUd3RFF2Mzkvbzh5dHB0U29VUU9mZi80NVpzMmFoWXNYTCtMVXFWTjQ0NDAzc0d2WEx0eTZkUXVBUG51cTRXZTVYQzcxSi9UcTFRc0JBUUc0Y2VNR1pzeVlJVzF6OWVyVldMWnNtZFRPNEtPUFByTDRuYlNHUXFGQTdkcTFvZFZxMGFGREIyUmxaVmtNRWpFY2c2R05LSXE0ZS9jdXJseTVna3VYTGtudFRwdzRJZld0MUtoUkErN3U3amh5NUFpT0hEa0NBQ2JMTkJobTlac2FHTTdNekVSU1VoSnExNjZkYTEzRGhnMnREbkxMcTExSmw4b2FNV0tFVVlZcmd3MGJOc0RQejgvcTdWajZuUm42cVY2VWMxNnIxV0x1M0xsU1gyWkJza0piR2lDMzlseFRxOVZHWmVhczVlL3ZiekpvTWpFeFVRcU1LY2xBRWljbkozejY2YWY0L3Z2dk1YVG8wRnpyWTJOanNXclZLZ2lDZ0tsVHA2SktsU29GM3BlbEROQWxvVERYUTdWYWplVGtaTE50dmIyOWtabVpLWDJlaHVCalN4bzNibXl5VFByRWlSTng0OGFOWE11ekJ6NVpjNTdtOVc5NXExYXRjcFVEV3Jod29YUWRmMVl5UEJHVkJnYVNFQkVWZzV3M0grYUNBd0RnL1BueldMSmtDWktUaytIczdJelJvMGNiQlVRVVJFRm1WcGxpelUxVWNuSXlUcDA2QldkblozVG8wRUhsUGY3bkFBQWdBRWxFUVZSYWJtOXZqMTkvL1JWYXJSYmg0ZUVtYTA5dTNib1ZGeTVjd0N1dnZJSUZDeFpJeTExY1hEQno1a3hvdFZxVUsxZE8rbU11c01iWDF4YzdkKzVFYW1xcU5PdkRYUG1aNk9ob0FFREZpaFdsWmExYnQ4N3p2WGJ2M2gwcEtTbFlzbVNKVmJPRkRBL1EyZE5nbHJUbzZHaDRlM3NicFNVc1Y2NGN4bzhmajg4Kyt3eTdkKzlHNTg2ZGpWTHZpcUlvUldjemtJU0lpSWlJNlBtalZDb3hhdFNvWE10alkyT05PdUpidEdpQnNMQXcyTnJhNWprWStlcXJyMkxFaUJGWXVYSWx0bS9manNEQVFMUnQyeGJMbGkzRHdZTUhBZWduRy9UcjF3OHFsY3BvUUsxVHAwNW8zTGd4dG16WmdnMGJOa2lEUzVNblQwWldWaGJVYWpWVUtoV1NrcEpnYjIrUFR6LzlWSHJ1TThkU3RnOXJNb0tZZXFaT1RVMUZYRndjUkZIRTJMRmpqV2ExRGg4K0hMLzk5aHRPbno1dDhiaW9kQm1DZ0J3Y0hMQjU4MmI4OWRkZjBHZzAwak56VkZTVXhmNlUzYnQzUTZsVW9ucjE2bmp3NEFGaVkyUGg2ZWtwbFlYTjNzK1FGME5tazFkZWVhWFFaU29jSFIyTkJwalQwOU9SbEpRRUd4c2Jvd0g4ME5CUXVMbTVJU3dzREFNR0RMQnEyMDJiTnNXTUdUUGc0T0NBVjE1NUJRRFFvMGNQbkQxN0ZpMWF0RUJ3Y0RDcVZLa0NiMjl2Yk5xMENUdDM3a1RWcWxXbFNTdkJ3Y0h3OGZHUlBpTkQ1aFlYRnhja0pDUkFvVkRnbFZkZUtYUkpHd0FJREF6RXdvVUxvVlFxc1hYclZ2enl5eTlZc21TSnlTQ0c3TjlmVzF0YmhJZUhZL0xreVZBb0ZMbmFEaDgrSEczYnRvV0hod2NBZlJtVGVmUG1JU3dzREFBUUVSR0JsSlFVb3huNWhyNGdsVXFWcXd5U1lXRGYzQ0IxVVpXUWZsWkxaUm4remJEa1JUam5EZG04RE9jWlVMQlNHNWF1YWViT05ZVkNJUVVTK1BqNG1PemJqSTJOaFVhamdhZW5wOW4rV25QWHhJeU1ET2xuYTM4dmxuejU1WmRvMHFSSnJ1V1dzb0prRC9ZeFNFdExRMFpHQnVSeU9WYXRXb1ZWcTFhWmZPMGJiN3lCdm4zN1dqeW1nZ1FtSkNRazVMbGRheFhtZXRpdVhUdHBiRUtyMWFKang0NUc3WnMxYTRZWk0yYWdkdTNhRnJQY1dLTm16WnBHL2M5WHIxN04xY1pTc0pGaDBxNkhoNGZGZnV5Y1plZVVTaVh2Mllpc3hFQVNJcUpTb2xLcHNIejVjdno2NjY4QTlLbE1KMCtlREI4Zm4wSnYyM0FEcjFRcUlZb2lIQjBkOCt4b016QjAxRm5ydDk5K3c4cVZLMUd0V3JWY2dTU0JnWUVJRHcvSDFhdFhjd1dTYUxWYTZXSG81WmRmenJWZGErcHBHblRyMWcwaElTSHc4ZkZCaFFvVjhPalJJK3pmdngvOSt2VXp1b2xNVEV6RXRtM2JBT2hyZ2x0TEZFVnBWbG5PRzA5enNyS3lBS0RVQWtrU0V4T2hWQ3BScDA2ZFhPdWFOV3VHWWNPR29VMmJOcm5lVC9aMGdubWxkeVVpSWlJaW9tZVBUcWN6T1VOWm85RVlMVy9kdWpVT0hqeUkvdjM3bzJyVnFubHV0MnZYcmxDcjFYQjFkVVhidG0wQjZNdG1HZ1lGZFRvZDdPM3Q0ZW5wS1EzNlpjOVNvdFZxcGRuN1NVbEpTRXBLZ2lBSXNMT3prNTVUaGc4ZlhtU0RyUG5sNGVHQnBVdVg0dmJ0MjFBb0ZJaU5qY1dSSTBmdzhzc3ZvM1hyMWxpK2ZEa0FvRjI3ZGpoKy9EaVVTcVhaR2JMbTFvMGNPVklhdUtUaU0yalFJSGg2ZWlJa0pNUm80b1dycXl2ZWZQTk5KQ1ltUWlhVFNZRURCdzhlUkZwYUdyS3lzdURtNW9aQmd3Ymg4ODgvUjJ4c0xJS0RnNlVCNDBxVktsbTEvNWlZR055K2ZSc0FjUExrU1p3OGVUSmZ4OStwVXllanNydDE2OVkxR21CZXMyWU5kdTdjaVFvVkt1UWFlSDc3N2JkeDc5NDlEQmt5eE9yOXpaMDcxMmp3MGN2TEM1czJiVElLZ1BucnI3K3dhOWN1eU9WeVRKMDZWZnBjYld4czhObG5uMEduMDhIZjMxOEtxb2lJaU1DNGNlUGc3dTZPU1pNbUZUcVlKanRIUjBkY3VYSUZpWW1KbURadEdwWXRXd1pYVjFlak5vWStHMERmOStIczdBeUZRZ0c1WEk2R0RSdWllZlBtVW1tSG5DV1F5cGN2anlGRGhrZ2xSaTVmdm95aFE0ZGk0c1NKVW5rUVIwZEhBUHJ2ZXZueTVmSHp6ejhqSWlJQ1hidDJ4ZjM3OXdIQTdIWDFXUzE3dFhMbFNxTy9GOVVrTjFOZWhITisxYXBWeFo0bHdkUzVGaGtaaWFsVHB3TFFYMnZHang5djhsaFBuanlKK2ZQbnc5N2VQdGZuVmRKeUJtc1pGRFFyaUVhanNmamFwMCtmbWowT1U1bE9yRlhZMTV0U2tPdWhOV3hzYkRCNTh1UUNIVlAyOHk1bnBodFQxNDB0VzdhWTNaYWgvZUxGaS9OMWYzamt5QkdqUHZEbzZHakk1WEw0K3ZwYXZRMmlGd1VEU1lpSVNrbHNiS3dVUkFMb3k3eVlLak5penNhTkc4MUdkdS9ac3dlQXZ2Ymp0V3ZYTUhqd1lIVHQydFdxN1U2Wk1nV1hMMSsydWthdjRTSDU0Y09IaUlxS01ycHBxMU9uRHNMRHd4RVdGcGFyenZEdDI3ZWxDSFJUZFRnek1qTHlOU1BGOEhBVkVoS0NEUnMyWU9mT25kaTVjNmZKdGpZMk5sYlg3UVQwa2ZpRzZHeHJBMGtNd1RnT0RnNW0yNWpyVkZTcFZMbldLWlZLczY4eFZVdlNVR3ZaWE1DTXFUVFcyYmNsQ0lKUmh4b1JFUkVSRVQwZlhGeGNqQWFudG03ZGl2Lzk3MzhtVTlCLy9mWFgrU28zMGF0WEw2Ty8xNnhaRTk5Ly96M0tseTh2RGF3cUZBb01IVG9VZ2lCZzRzU0pjSEp5QXFBUFJCRUVBWUdCZ2ZEMTlZV25weWRjWEZ3d1k4WU1YTHg0RWMyYk44ZmJiNzlkMExkZEpHclZxaVdWUnBneVpRcmtjcm1VM1dYbzBLRklUMC9IK1BIamNmejRjWWlpYUxha2dMbDE2ZW5weFhmd1pDUm5mOE9LRlN0Z1oyY0hGeGNYREJvMENJMGFOY0lubjN3Q0FHamZ2ajNVYWpXcVZxMkt3TUJBcVJTTjRibjc0Y09IQUt5ZnNMSi8vMzRBK3VkdVVSUmhaMmRuMWFTaStQaDRxRlFxaXdQUW9paEtaWk1CNE5kZmYwWHIxcTJsN3htZ24vVnVxZHhGVHFiMmwzMVpSa1lHRmk1Y0NGRVU4ZUdISHlJd01OQ29iYzZKUldscGFaZzllemF5c3JMdytlZWZXMTNhb2srZlBybVdHVElZNVR5MmFkT21ZZmp3NGZqbm4zOHdaODRjTEZpd3dHaWlVZmFTTTdhMnRpaGZ2anhtejU2TmhnMGJTcCtWSVpERUZFTy9XM0J3TUdKalk1R1VsSVRwMDZlalc3ZHVHRDU4dU5SMzlQVHBVL2o3K3lNNk9ocEhqeDVGclZxMUVCUVVoTTZkTzZObXpacG10MjhxQzBCK3ZFaGxHcDYzYzE0VVJYejMzWGY0K2VlZkFlaXZWWHYzN3JYNjJBdmp3b1VMbUQ5L1BoUUtCVHAyN0pncmlDUXlNaExyMXExRDI3WnRFUklTZ3FTa0pLeGV2UnBqeG96QnRHblRURTRVTktWYXRXcEZjbzcyNnRVTFNVbEpaZ05KRFBKYlhxbWdIQjBkOHl5OVYxU3ZMODdyb1RYUzA5UHo5WjBxU3pRYURYYnMyQUViR3h2cHZVK2NPQkdBUHJ0Tnp1OHowWXVPSTBSRVJLWEV4c1pHbXQxaXFLMHJDSUpSNmttRlFvR3NyQ3k0dUxoSU4zSlBuejZWc294a1o3aFp6SDZEMzY1ZE8xeTdkZzM3OXUyektwQWtNaklTbHk5ZkJnQzg5OTU3VnIwUFgxOWYrUHY3SXlvcUN1Zk9uVFBxT0t4VHB3NzI3Tm1Edi83NkM2SW9HaDNidFd2WEFPaWorcXRWcTJaeEg4SEJ3U2FYNjNRNnFTNnBRWjgrZmVEazVJUS8vdmdEaVltSlJ1c2NIQnpnNStlSHpwMDdvMjdkdWxhOVB3RDQ1NTkvQU9odnByT25LclhFbW93aytlMVV0UFNhbk83ZHV3Y0ErYjc1TlFTczVEeS9pSWlJaUlqbytYVDI3Rm16NjVLU2t2S3NPNS9kbWpWckVCQVFZTFFzWnlESzBxVkxrWkNRZ042OWV4dGwzM0IyZGthL2Z2Mk0ybTdidGcwWEwxNkVqNCtQTktodmpieU8yVksyRUd1Y1BIa1NseTlmUnYvKy9hWEpGSFoyZGthemM1MmRuYVhCNXV4Q1EwUE5ycVBTazMxUXYyWExsamgrL0RqT256K1BaczJhR2ZWWmhJU0VBTkJuTHdrUER3ZWd6elFBUUFvd3NVU2xVdUhRb1VNQTlKa3VUcDgramRUVVZIejc3YmNXQjBOVFVsS2s3OGRycjcxbXR0MzE2OWNSSHg4UFFKL3lmL0hpeGJoeDR3WSsvZlJUcWMzY3VYT2xuOTk1NXgxa1ptWml6NTQ5dWNwVGRPblNCZW5wNmJDM3Q3ZjRucFl1WFlxWW1CZzBidHc0ejc0a2pVYURXYk5tSVM0dUR0MjdkemM1c2NnY1F3a0RhM2g0ZUdENjlPblNCS3RWcTFZWmxmUXlOUVBmMHVlYTNjMmJONldTQ0NOSGprVDU4dVV4ZCs1Y2hJV0ZTWDFBM3Q3ZXVIbnpKdUxpNGxDdlhqMGtKQ1FBMFBlaEJRVUZtU3ovYkU1K1p0ay9xd083aGZFOG5mTWFqUWFMRmkyU1NsOTE3ZG9WL2ZyMWt3SkppaXZMaTBhandROC8vSUR0MjdkREZFWDA3OThmNzcvL3Z0U1BHeHNiaXkxYnR1RHc0Y1BRNlhSNDh1UUpYbnZ0TlhUcjFnMzI5dlpZdG13WnBreVpnbmZlZVFjZmZQQ0IyVkkzUmMwUWZGbFMrek5GcDlQbFdmN1BJSHV3cnJYM0lPWXlGQlgzOVRBdkhUcDBRUHYyN2RHdlh6OGtKU1ZoL2ZyMUZyTnlIVGx5QkFzWExrVDkrdld0UHU3aWN2VG9VY1RIeHlNa0pFVEtDTmFzV1RNY1BIZ1FFeVpNd0JkZmZGRW1qcE9vckdBZ0NSRlJLZkgzOThmMjdkc0JBRGR1M01ERWlSTVJIQnlNcFV1WFNtMkdEeCtPZS9mdVllblNwVkxIaGVHaEp1ZEF2K0dtTC9zTm55RzlibFJVRkM1ZXZHaXlYbVIyaHVQeDhmRXgrd0NkdlphMTRRRzVhZE9taUlxS3doOS8vR0VVU0dJSUFGRXFsWGp3NElGUmgrS2xTNWVrMStabDhlTEZKdXNjS2hTS1hBRXlTNVlzQWFDUElDNnEwaXlHV1ViKy92NVdsd2pLek13RUFJc1BuNmFpNzVjdFd3WlBUMDkwNmRMRjZnY2h3ME53ZGpZMk5uQjNkODlYQ1I4QVVqM2cwbndJSXlJaUlpS2lraEVmSDQ4N2QrNEEwRDlUcmxtekJuMzY5SkZtMDl2YjIwdURtSThmUDBaV1ZoYjgvUHh5UFovRnhzWkNvOUhrT2ZpMmI5OCtuRGx6QnNIQndSZzBhSkRGdHRldlg4ZjMzMzhQdVZ5T0dUTm01RXJGYmtsZWc2bVdndmZ6a3B5Y2pCVXJWc0RmM3g5OSsvWXQwRGFvN0xBME1QdlpaNS9sV3JaNjlXb0VCZ1lpS0NnSWYvLzlOOVJxTlNJaUl1RG01bVpWOXA2REJ3OUtKVlM2ZGVzR1IwZEgvUGpqanpoNDhDQjY5dXhwOW5WYnQyNkZTcVZDUUVDQXhYNlVYYnQyd2RiV0ZsbFpXYWhRb1FJQ0F3Tng5T2hSdEdqUkFpMWF0REJxcTFRcWtabVpDWmxNWnBTOXdjRFF6MlRwZTcxMzcxNmNQSGtTNWNxVnc2ZWZmcHBudVE3RElILzkrdld0SG53MU1OV0hZcXBmeUtCKy9mcm8yN2N2Tm0zYWhGOSsrUVcxYTlkR3UzYnRBT1E5Y0dwWW4vUDlLQlFLTEZxMENLSW9vbFdyVnFoUm93WUFZT0hDaGRpeFk0ZVUvZldsbDE3Q3laTW5jZXZXTGJSdjMxNmFvSlNmREU4RytTbDFVNXpsWk1xcTUrbWMzN1Jwa3hSRTBybHpaM3o4OGNkSVRVMlYxaGVrdEZ0ZS85YUZoWVhoNjYrL3hxTkhqMkJ2YjQveDQ4ZEwzNVBidDI5ajkrN2RPSDM2TkhRNkhWeGRYVEZ3NEVDODg4NDdVdi9vMjIrL0RWOWZYOHliTnc5NzkrN0ZpUk1uMEtOSEQzVHAwc1hrWjF4VXRGcXRsRlhaVkJCZTlpd2JwdnFVaTBwQjd5Y0tHL1JWa3RkRGMyUXlHVHAxNm9RZmYvd1JtemR2TmdyZXlpNHJLd3NiTjI0RUFBd1lNTURxN1JlSHpNeE1iTml3QVlBK1VNc1FTREp1M0RpSW9vaERodzVoMnJScG1EMTdOa3NORXYyTGdTUkVSR1hBc1dQSEFPaWpYdzNVYWpVaUl5TmhhMnRyOUtDUWtaRUJRUkJ5UGRRWUFnbXlaOEJ3Y25KQzU4NmRzV1BIRHF4ZHV4YXZ2UEtLMlVDSTI3ZHZTemVoUTRZTU1kdk8xTTFsa3laTnNIUG5Udno5OTk5SVNVbVJzblo0ZTN2RDNkMGRLU2twdUgzN3RoUklvbEFvOFBmZmZ3TUFtamR2bnRmSGt5OUhqaHdCQUl3YU5jcmt6Vzk4ZkR5MmJObUNQbjM2d052YjI2cHRHcktlV0ZNWDNNQlEyc2JVdytlS0ZTdWtVam5aUFhqd0FQdjI3WU1vaXFoVnE1YlZONnltdHRlOWUvZGNkWHdONHVMaThpeWpsSkNRWUxFRHdyRHV5eSsvekROQWlZaUlpSWlJeXFZREJ3NUkyUzFUVWxLd2E5Y3V4TWJHWXRhc1dRRDBwVndNZzVqOSsvZEhYRndjVnF4WWtXdlFadkRnd1lpT2pyWTQrQllXRm9hVksxZkN4Y1VGMDZaTnN6aXdFeGNYaHkrKytBSmFyUlpqeDQ2VnlzbFl5MXpLL09Ua1pOeTdkdytOR3plMitIcHp6MEk2blE1ZmZ2a2xVbE5UOGNVWFgwaURsL0h4OFhqeTVBa2FOR2lRcitPazBwR1NrZ0tOUm9QeTVjc2I5YmRFUjBmRHhzYkdiQmxoNEw4K2w0WU5HK0xTcFV2WXRXc1hGQW9GWG4vOTlUd0hsRlVxRmJadTNRb0FhTnUyTFNwVXFJQjMzMzBYdS8rZnZUc1BpNnA4K3dEK25RV0dIUUVSeFJSRlFWRUVEQk1WMFRSRms5ekpOWGNySlMyek5KZlN0RExOMGt4VFU5UDA1NzRHYXU1b0pvZ0xpbHVvRUM0Z2dTaUk3TXh5M2o5NDU4VElEQXlJdUgwLzE5WFZuSE9lYzg0end6Z3o1enozYzk4N2QyTERoZzE0NDQwMzRPRGdVR0svYTlldVllZk9uUUNBc1dQSEdqeit6WnMzY2VyVUtieisrdXZpNE5pWU1XTncrdlJwTEZ5NEVKNmVuanBaVm0vZnZnMEFjSEJ3ME52M3NnYlZqeHc1Z21YTGxrRWlrV0R5NU1saTFsMmxVb21NakF4a1pHU2dWcTFhc0xHeFFYWjJOcFlzV1lJalI0N0EwZEVSWDN6eEJXUXlHUVJCUUU1T0RoNCtmSWlzckN4a1pXWEIxdFpXRE5CNFhJTUhEMFpFUkFSdTNMaUJSWXNXd2N2TEM0Nk9qdUk5RytDL3YybE1UQXdjSEJ4Z1ltS0M4UEJ3QU5DNWI1U2JtNHVwVTZjaUtTa0p0cmEyK1BEREQ4VnRNcGxNcDZTem41OGZWcTVjaWNPSEQ4UE96ZzYzYjkrR3BhVmxxZTh0UStiT25WdnVmVjRXTDlwN3ZrZVBIZ2dORFVYUG5qMzFCbHVXSjZoSXk5RDMyZTNidDdGbXpScWNPSEVDQU9EbTVvYXBVNmRDb1ZCZzU4NmQyTDkvdnppeHpzYkdCbjM3OXRVSkRrbE9Uc2EyYmRzd2FOQWd0R2pSQXF0V3JjS1BQLzZJcUtnb3JGbXpCaHMzYmtTYk5tM3c5dHR2VjlxLzUrSzBFK0ZNVFUzMVpvTXVQaEd5cWtwM0cvcnRVZHI5MVlyc1UxSGwrVHcwbHZZNzdQRGh3K2phdGF2ZVRCNnJWNjlHYW1vcVdyUm9BUjhmbjhkK0hvOWo4K2JOdUgvL1BueDlmZUhoNFNHdWwwZ2srUGpqajVHZm40K2pSNDlpelpvMVJwZHFJbnJSTVpDRWlPZ3B5ODNOeGZIanh5R1R5WFIrSk1iRXhFQ2xVcUZaczJiaURiYUNnZ0pvTkJxOTJTSXlNek1Cb01Rc3JmNzkrMlB2M3IyNGNlTUc5dXpaVTZJT01GRDA0L3FubjM2Q0lBanc5UFFVVTdYcWs1V1ZKVDdXM2p6MDh2S0NtWmtaOHZQekVSMGRqWTRkTzRwdDZ0V3Jod3NYTHVEcTFhdm8xcTBiQU9EY3VYUFFhRFF3TXpORDgrYk55M3lOSHFjdXJGWjZlam8yYmRxRVBYdjJRS1ZTNGNHREI1ZzVjMmFaK3dtQ2dKTW5Ud0tBMFQ5MkJVRVFmNFNibVptVjJGNjNibDI5KzYxWXNRS0NJTURIeDZkY1VjK0dqbWZvSnBaVUtqVllmemtuSjBlOEdGTW9GRHFsbHZRcGE4WWhFUkVSRVJFOW01UktKZmJ0MndjN096dGtaR1NnZXZYcWFOR2lCWGJ0Mm9WRGh3N3BYSjhLZ29EMDlIUklwVks5MTZPbFhmOEFSWU45czJmUGhrcWx3cVJKazBvTjZyOTc5eTZtVFp1R3pNeE1kTy9lSFcrOTlWYUpOb0lnb0tDZ29NVDV0bTNiSmdiR1BDby9QeDhUSmt6QS9mdjM4ZE5QUDVVb3dWUGMzcjE3OVY1UExWNjhHREV4TWJDeXNzTHk1Y3VSbXBxSzlQUjBDSUlBUjBkSGJOeTQwZUF4NmRrUkVSR0JSWXNXNGUyMzN4WUhaZ1ZCUUpjdVhWQ3paazJqQm10ZmUrMDFyRnExU2d3TUtUNHh5SkNkTzNjaVBUMWRKK2pBMXRZV2d3Y1B4b29WS3pCLy9ueDg4ODAzT2tGV0R4OCt4Snc1YzZEUmFOQzFhOWRTNzB2ODhzc3ZFQVFCUVVGQjRxQjZyVnExMEt0WEwyemZ2aDIvLy80N2hnMGJKcmEvZXZVcUFQMlRacFJLSlFSQmdFd20wenNJdTNMbFNqR3JyVGFyeXBJbFM1Q1ptU21XbXdDS2dpQjhmWDB4WnN3WXBLYW1Bb0FZSUphVmxZWHM3T3dTLzJhN2QrOWVhUVBQY3JrY2t5Wk53dVRKay9IZWUrL0IwZEVSd0grZldWS3BWSHgrMm5JbHhRVUVCQUFvQ3VhWk0yY09rcE9Ub1ZBb01HdldyRkx2bDdpNHVNRFB6dytuVHAwU1o3KzNiOSsrekdBamZiUVpLcWlrRiswOWIyOXZqMlhMbHFGbXpacVArY3FVN2V6WnN6aHg0Z1FVQ2dVR0RCaUFIajE2WU1xVUtXS3BMcURvbm03Mzd0M1J1WE5uTVROMldsb2FObXpZZ1AzNzkwT3RWdVBmZi8vRjNMbHo0ZURnZ0srKytnckhqeC9IYjcvOWhzVEVSSnc2ZFFxalJvM0NxbFdyc0dYTGxrcnIrNkZEaDhUNzA5b01hbzhxL2pjeDlOdmtaVk9lejBOajJkcmFZdURBZ1ZpMWFoVysrKzQ3L1B6enp6ckJXNmRQbjhhT0hUdGdhbXFLOGVQSFY5NlRxWUNFaEFSczJiSUZFb2xFYjZDV05rRE15c3BLcDdRVDBjdU9nU1JFUkZVc0l5TURxYW1wNG95cTMzNzdEVGs1T1FnTURJUzl2YjNZTGpJeUVnQjBzajNrNXVZQ2dON1VnUGZ2M3djQU1ScGV5OWJXRnUrODh3NVdyRmlCRlN0V3dNdkxTNmUrTDFDVW1qVXVMczZvSDNYYWdCVnpjM014U2xrdWw2TnAwNmFJam83R21UTm45QWFTRkw4UU9YMzZOQURBMTlmWHFKUjVRVUZCQm1jS0hEaHdvTlI5azVLU0VCb2FpbjM3OW9rcEQ1MmRuZUhyNnd0QkVNcjhVWGo2OUdrOGVQQUFBSXpPdkpHWGx5ZGVGQll2UVdSc05IbE1UTXhqUlo1clUrMGE0dWpvaVBYcjErdmRObWZPSFBIaTI4YkdCdXZXclRPNm5BOFJFUkVSRVQwLzl1elpnNHlNREF3WU1FQWNEQjgrZkRpT0hUdUdwVXVYb25uejVxaGV2VHFBb3VzcXBWS0oyclZybDNzVzk2NWR1N0JtelJyazVlV2haczJhdUh6NU1pSWlJdkRnd1FOa1pHVGd3WU1Ic0xTMHhNcVZLeEVWRllVNWMrWWdMeThQSmlZbWtFZ2ttRGR2bmpqNDl2RGhRMlJtWmlJckt3c0JBUUU2cFVkdTNMaUI2dFdyNjB5dXVIRGhBaVFTaVRqNXdkZlhGN3QzNzhhTUdUT3dmUGx5dmVud0FTQTZPbHJ2OVovMmVyaDRsazByS3l2VXJGbXp4QUIvYm00dVJvNGNxZmY0aHJaOThNRUhUS1ZlQldKalk4VXlEVnJhNi9qTXpFek1ueisveEQ2V2xwWUlDUWtSbDExZFhWRzNibDNjdm4wYjV1Ym1Cc3NEYTZXbHBZbUJScjE2OWRMSmhOS25UeDlFUmtZaU9qb2FQLzc0SXlaT25BaUpSSUtDZ2dMTW1ERUR5Y25KY0hWMXhRY2ZmR0R3K0tkT25jTFpzMmZSdUhIakVwbHhCZzBhQkhOejh4S1pTYlgzbllyUHl0YlMzajh4TkhuRTA5TlRIRlRQeTh0RGJHd3NwRklwN096czRPenNERHM3TzlqWjJZbVRXTHk5dmNVTXN1bnA2UUNLWnI3WHFGRURkbloyc0xXMWhhMnRMYXBWcTFicHM4RGQzTnl3WWNNR25YdHArc29SKy9qNFFLUFJRSzFXbzFxMWFuanR0ZGN3ZVBCZ0FFV2ZjV2xwYWJDeXNzS01HVFBFVXM2bG1UUnBFcjc3N2p0Y3VuUUpUWm8wd2FoUm95clVmME1aQy9SNTFrdmJKQ1FrWVBmdTNmam9vNDhlKzFndjZudStLb0pJZ0tMUG5jTENRblRvMEVIc3M2ZW5KOUxUMHhFUUVJRFhYMzlkNTMxKzZkSWxoSWFHNHNTSkUxQ3IxYkN5c2tKd2NERDY5T21qYzl4Mjdkb2hJQ0FBNGVIaE1EVTFOVGlSN1hGcHY0OE5CWkpvU3dJWkttUDBzakwyODdBc0tTa3A0bnMxT0RnWUVSRVJpSTJOeGF4WnMvRHR0OTlDb1ZBZ05qWVdYMzMxRlFSQndKZ3hZK0RzN0Z5NVQ2WWNWQ29WdnZ2dU82aFVLZ1FHQmhyTWRDZVh5M1d5VFJFUkEwbUlpS3FNSUFoWXUzWXR0bS9manFDZ0lEUnUzQmdKQ1FrSURRMkZRcUhBMEtGRHhiYTV1YmtJRHcrSFJDSkJ1M2J0eFBWNWVYa0FkSU1UdEpLU2tnQkFiNXJNNE9CZ25ENTlHakV4TVpnOWV6WisrdWtuOFliWmdRTUhFQm9hQ2dBSUNRa3BkVllXVUZUN0drQ0pDd0V2THk5RVIwZmozTGx6T3V1MVFTczNiOTZFU3FXQ1RDWkRWRlFVQUtCdDI3YWxua3RyL1BqeGV0TWVaMmRuR3d3a09YUG1EUGJ2MzQrelo4K0tRUjBOR3paRS8vNzkwYTVkTzZPQ0k3Ui9NNkRvaG9JMlVyc3MycjhUb1B1M01sVExORGMzVnd3RXFsbXpacW5CTmRxNjVES1p6T0FQOFBLbUlkUXFLQ2pBNmRPbllXSmlBaDhmSDV3NWN3WkhqeDRWYTJZU0VSRVJFZEdMSVQ4L0g1czJiWUpjTGtmMzd0M0ZRQklMQ3d1TUdqVUtHemR1MUxtdXVYejVNZ0FZREZndktDaUFWQ3JWZXkyalZxdkZZNldrcEdEYnRtM2lObTBXUkcyV1JYdDdlN0d0VXFsRVdGaVkyRllpa2NES3lncTJ0cmFvVTZjT0dqVnFwSE9ldVhQbjR2YnQyNWcxYXhaYXRtd0pBUGowMDA4aGxVckY2OGF4WThmaTZ0V3JpSXVMdy9mZmZ5K1c4Q2x1Ky9idCtPV1hYOUNoUXdkTW5UcFZKM0NtZmZ2MnFGV3JGbHhjWEZDblRoMDRPenZyekx3dFRoQUVKQ1ltbG10YjhSblU5T1JvZzRDS0IvL2N2WHNYUUZFV1Z1M2diM0hPenM0NmdTUkEwWURjN2R1M0VSQVFvUGMrVFhFLy92Z2o4dlB6VWExYU5Rd1pNa1JubTB3bXcrZWZmNDZRa0JEczM3OGZ1Ym01R0R0MkxHYlBubzNZMkZqWTI5dmpxNisrTWppclBpc3JDd3NYTGdRQU1mQ2hPR3RyYTUxN1RrRFJ2WjBMRnk0QTBKOU5wYlQ3VDBEUlJKdUJBd2VpZnYzNmNISnlncU9qSXh3Y0hBemVhK25WcXhjYU5teUl1blhyb25yMTZuQndjREFZeVBVa1BEcVFyRy9nOU9PUFB6YTR2NmVuSjZaTm13WTNOemVqQjhaTlRVM1J1WE5uZlBQTk54WG84ZE1oQ0FJMEdnMGtFa21sVHlvS0RRM0ZMNy84QXFsVWlnOCsrT0N4eW8yOHJPLzV5ZzRVS2w2T0NRRGVmZmRkakIwN1Z2emVTMGxKd2ZIangzSG8wQ0hjdkhrVFFGSGdSdmZ1M1JFY0hDdytuOVRVVkt4ZXZSb0JBUUZvMjdZdEpCS0p6cjNFVWFOR1ljU0lFWlhhZDIyZ2lLRkFFdTM5NityVnF6T3p4Q09NK1R3MEpETXpFd3NYTG9TTmpRMG1UcHdJb09nN2JOcTBhUmczYmh3dVhicUV6ei8vSEcrKytTWVdMRmlBZ29JQ0JBWUdvbnYzN28vVjU5VFVWRmhiVzFjNEtFZ2lrZURodzRld3RyYkc2TkdqSDZzdlJDOGJCcElRRVQxaC8venpENENpRzJ2cjE2OUg5ZXJWNGU3dWpzek1UTXllUFJzYWpRWkRodzdWdVJBTkN3dERYbDRlZkh4OFVMdDJiWEc5dHVTSXZsVENDUWtKQVBRSEswZ2tFbnoyMldjSUNRbEJZbUlpUHZ2c004eWJOdzhuVDU3RUR6LzhBQURvMUtrVGdvS0N5bncrMm5xaXI3enlpczU2YmZSL2VubzZidDY4S1FhUTFLOWZIMEJSR3NGNzkrN2g3dDI3eU16TWhGd3VSK3ZXcmNzOFgwVjk5ZFZYQUlvaWlmMzkvUkVVRkdSVUdaM2l0bXpaSW1aUzZkKy92OUg3YVRQSEtCUUtuUXRLZmVseDFXbzFQdjMwVTl5L2Z4OHRXclRBbkRsekRGN2d4TWJHWXNLRUNRQ0EwYU5ISXpnNDJPZytHZVBBZ1FQSXljbEJtelp0MEx0M2I1dzVjd1pyMXF4QjI3WnRXY0tHaUlpSWlPZ0Y4dHR2dnlFakl3TnZ2dmxtaVRJemdZR0JDQWdJMExsWmYrTEVDUUJBaXhZdDlCNVBYNWtaclRmZWVBTVhMbHlBcTZzcmF0YXNDVWRIUi9HL1J3Y0UzTjNkMGJWclY5amIyNk5telpxd3Q3ZUh2YjA5SEJ3Y1VLMWFOWU1EZHJkdjMwWkNRZ0lVQ2tXcG1RSk1URXd3WmNvVWpCa3pCaEVSRWRpN2Q2OTRIWHpwMGlXNHU3dkQzOThmR3pac3dOR2pSMUd6WmsyZHpDSHQyN2RIKy9idERSNi9PRXRMUy96KysrOGwxbmZ1M05uZ05ucnlNak16Y2Z2MmJWaFlXT2lVVDRtUGp3Y0E5T3paRStQR2pSUFhhMHZLUERvQUhCY1hKMmJ6UEgzNk5ISnpjdzBPY0lXRmhZbVpXY2VNR2FQM25vNkRnd08rLy81N1RKbzBDY2VQSDBka1pDUlVLaFZxMUtpQitmUG5sMW9PYXVmT25iaC8vejU4ZlgyTktyRURBT3ZYcjRkR28wRzlldlhnN3U1ZVlydDJZTkhRdjJ1NVhHNHc0NDQrYm01dWxWYXVwakpvZzdiMFBiK0lpQWo4L3Z2dkNBNE9ocCtmSDRDaUxNQzNidDJDdjcrL1R0OWg5WmNBQUNBQVNVUkJWTnYwOUhUczNyMGI5ZXZYMTVrSXBsYXJNWGJzV055NWN3ZlcxdGFQbFdtb0tyT01mUDMxMXpoKy9EaDhmWDB4ZCs3Y1NqbG1lbm82ZnY3NVovSGZnSStQRHdvTEN4OHJrT1JsZmM4Ym1xQldHa01CamZwSUpCTEV4c1lpSmlZR0owNmMwTWt1M2FCQkEvVHExUXNkTzNZVUo3RGw1ZVZoMDZaTjJMRmpCd29MQzNIaHdnVjRlbnFXS1Bza2tVajBUaEI4SEJrWkdRQU1CNUpvNzhjL2V2K2FTaXJ0ODFDdFZvdVBUNXc0Z1I5Ly9CR1ptWmtsc25EVnJGa1RjK2JNd2FSSmt4QVRFNE9ZbUJnQVJiK2J0QUVuRlNFSUFuNy8vWGVzWHIwYWl4Y3ZMcEZsM1ZneW1RdzllL2FFazVOVGlXenVSRlE2QnBJUUVUMEI2ZW5wT0hyMEtBNGVQQ2dHZU5TclZ3OXZ2LzAyT25ic0tBWVAzTGx6QnkxYnRzVGJiNzh0N3B1Wm1ZbE5tellCS0JrWlhsb2d5WlVyVndEQVlHcTI2dFdyWTk2OGVmamtrMDl3L2ZwMWhJU0VJQ1VsQllJZ29FMmJOdmowMDArTmVtN1hybDBEZ0JJWFE0MGFOWUpDb1VCQlFRSE9uejh2L3JCcjJMQWhsaXhaQW5kM2QwZ2tFdXpjdVJNQThPcXJyK3A5SHZwMDdkclZxSGJGdWJpNG9HdlhydWpjdVhPSkdXSkxsaXhCbXpadDBMeDVjNE5CRzlIUjBXSTJrb0NBQUlNM1RQWFIvcDJNaVpKZXVYSWxMbCsrREFzTEMzejY2YWNHKzVPYW1vb3Z2L3dTR28wR3JWcTFxdlFna3B5Y0hQenZmLzhEVUZTYjFjZkhCODJhTmNPbFM1ZXdZc1dLcDE3SGtvaUlpSWlJS2tkOGZEeDI3ZG9GYzNOekRCczJyTVIyaVVTaWN5MXo1ODRkbkRsekJxYW1wbnJMZHhRVUZFQ3RWaHNjZkxPenN4TUQvWTN4eVNlZkdOMVc2OGlSSXdBQWYzLy9NcTh6NjlhdGk2RkRoeUk2T2xwbmNzUGl4WXVSa3BLQ1JZc1dZZnIwNlpnMmJSbzJiZHFFK3ZYcm8wT0hEdVh1RXoyYkxsMjZCQUJvMnJTcFRtQ1NObGpxMFVDa3JLd3NDSUtnTTFpWms1T0RiNzc1QmhxTkJxNnVya2hJU01EeTVjdjFEcFpkdVhJRnk1WXRBMUFVcEZWYXhrOWJXMXQ0ZTNzalBEd2NLcFVLUU5HZ3U2R0JVcTMyN2R0ang0NGRSbCszbno1OVdzeTZZbWpTakhaZ3NheE1LODhyYlFsamZjOXYvZnIxaUkrUGg1ZVhseGhJc25yMWFodzhlQkF1TGk0NjJYVnYzNzZOOWV2WHc4bkpDYTFidHhhek1zbGtNcno1NXB0WXRXb1ZGaTVjaUpVclYxYjR0U3hQbGxqdFoyRkZhYk5QR1p0QjJCRHRCQ3NBbURKbENnb0tDbUJxYW9xUkkwZWlUNTgrajUwaDRtVjl6K3Vib0ZZV1l3S1Jjbk56TVd2V0xGeTVja1VzOFFNQU5XclVRTHQyN2RDK2ZYdWQrODNwNmVuNDQ0OC9FQllXaG95TURNamxjZ1FIQjJQSWtDRlZWa1pHTzlIUndjRkI3M2J0WjNxVEprMnFwRC9QczlJK0Q1T1RrOFhIczJiTkFsQTBtWFRNbURFNjdRUkJ3STBiTjJCcWFxcno3NzlHalJwaVp1M3lTa2hJd01LRkMzSDE2bFVBUmQvSGo2TlBuejZsWmdFdnpiaHg0d3dHTTJzMG1zZnBGdEV6ajRFa1JFU1ZMRGs1R1NOR2pCQi9SRFJwMGdTREJnMFNMejR6TWpJd2UvWnNYTDE2Rlc1dWJwZzJiWnJPQmRTQ0JRdVFtNXNMSHgrZkVqTVd0QUVLeGV2NEFrVmxZKzdldlF1WlRLYTN6cWRXL2ZyMThjVVhYMkR5NU1saWlyOEdEUnJnaXkrK01Pb0huVXFsd3NXTEY4WG5WWnhjTGtldlhyMWdiMit2YzhHcFVDakVsTU9DSUlnLzVJMmR4UVVBUVVGQkJ1dHdHeXB0czNqeFlyMC9nQVZCUUZoWUdFSkRRN0ZseXhiWTI5dVhhQk1aR1ltdnYvNGFLcFVLam82T1loWVFZMm5MMUpTVnNqSWhJVUhzdjdaR2RzdVdMZEc2ZFd2NCtmbUpOMEFURWhMdytlZWZJejA5SGU3dTdwZzhlWEs1K21PTVJZc1c0Y0dEQjJqU3BJa1lOQk1TRW9KeDQ4WWhMQ3dNN3U3dTZOS2xTNldmbDRpSWlJaUlxcGFOalEya1VpbEdqQmhoY0FDbXVPWExsME1RQkFRR0J1b3Q0MUtlUVBvblFhVlNZZCsrZlFDQU45OTgwNmg5K3ZYcmgvNzkrNHZYbVlJZ0lDVWxCWGw1ZVhCd2NFRDkrdlV4Yk5ndy9QYmJiL2poaHgvd3lpdXY2SjFabnBlWGg3aTRPTVRHeHVMYXRXdXdzcko2ckptMzlPUnB5L0Y2ZW5xSzYrTGo0eEVaR1FrTEN3dngzbzFXYW1vcUFJZ3o3TlZxTmViTW1ZTTdkKzdBejg4UFgzenhCY2FNR1lOOSsvYWhjZVBHNk5hdG03aHZjbkl5dnZ6eVM2aFVLcmk0dU9ERER6L1UyNmZFeEVUczJiTkhMR3NqazhuZzQrT0RjK2ZPNGVEQmc0aU1qRVN2WHIwUUZCU0U2dFdybDlpL1hyMTYrTzY3NzNReTJob1NGeGNubGxwcDFxeVp3U0FGN2ZNMlZMcnBhYWpNekJ6YWdLSkhuMTlVVkJUaTQrTmhaV1dGUG4zNmlPdTdkKytPZ3djUFl1dldyVHIzdkh4OGZPRGo0NE9ZbUJpRWhZV2hiOSsrNHJhK2Zmdmk4T0hEdUhuekp0YXNXVk9pTkpLeHBreVpZblRieHdra1NVbEpRWHA2T2lRU2lkNmd3ZkxRbHBBQmlvSU42OVdyaCtuVHA2Tk9uVHA2QjEyTFp6MG8vbGdmcVZUNjByem5INWMySUExQXFjRTdGaFlXWWpDb2o0OFB2THk4NE92ckN3OFBENTM5TGwrK2pORFFVSnc0Y1VJOGRvc1dMVEIyN0ZpeFJGMVZ5TXZMUTBSRUJJQ2lDWXlQaW91TEV6T1NQRzVRVkhuN1ZWV3E0dk1RZ0RnaEZDaTZ4ejk2OUdqMDdObFRmRitvVkNxRWg0ZGoyN1p0WXZtak9uWHFvRzdkdW9pSWlNQzJiZHNRSGg2T3ZuMzdvbHUzYnFVRyt4Wi8vZGF1WFl2RGh3OURyVmFqV3JWcUNBa0pRYk5telI3cmVWWTBpQVFvQ3A0aWVsa3hrSVNJcUpJNU96dWpXYk5ta0VxbEdEUm9rRTdOM2F0WHIyTFdyRm00ZCs4ZUdqVnFoRysrK1VibkI5VDI3ZHNSR1JrSmhVS2hOM2hCVy8veDBRQ0ZZOGVPQVNpS0NDN3Q1dDJKRXlld1pNa1NuWFgvL1BNUHZ2cnFLNHdaTXdhMWF0VXE5Ym1kUFhzV3VibTVzTFMwMUxucG9sVldqY0VMRnk0Z0xTME5Db1dpWEQva3g0OGZyemZRSlRzNzIyQWdpU0dabVprUUJBRXltYXhFS2p1TlJvUC8vZTkvMkxCaEF3UkJnTDI5UGI3Nzdyc3laLzg4NnVUSmt3QlFhdXBaQUhCMWRjVzJiZHR3NGNJRm5EaHhBcEdSa1RoMjdCaU9IVHNHdVZ3T0x5OHZ1THE2SWl3c0RJV0ZoZkR6ODhQbm4zOXVjS1pmUlczYXRBbEhqeDZGVENiREJ4OThJSzV2MkxBaDNubm5IYXhkdXhZTEZ5NkVYQzR2MTB3WUlpSWlJaUo2OXRTb1VRTWZmL3l4VVlNUU8zYnNRRlJVRkd4c2JEQjgrSEM5Yll3TnBIOVN3c1BEa1pHUkFWZFhWNTNyYjZCbzRFd1FCQ2lWU3AwQmhFZG5sZDY2ZFF0NWVYbHdkbllXci84R0RScUVDeGN1NFB6NTg0aUtpa0xEaGcwUkV4T0QrUGg0OGIvRXhFUUlnaUFlcDNocEMzbzJSVWRIQS9ndmtDUTdPeHR6NXN5QklBZ0lDZ3FDcWFrcDB0UFRZV05qQTVWS2hiMTc5d0lvR2hnVEJBSHo1OC9INmRPbjRlam9pTW1USjBPaFVHRGl4SW40NUpOUDhPT1BQMEl1bHlNd01CQ3BxYW1ZTkdrU0hqeDRBRnRiVzh5Y09WT25aR3g2ZWpyKyt1c3ZIRHQyVE13Q0FSUU55cjcvL3Z1b1Y2OGU0dVBqOGZQUFArUHk1Y3RZdjM0OU5tM2FoQll0V3NEZjN4K3RXclhTdWFkaEtEdHRjZUhoNFZpNGNDSHk4L05oYjIrUHp6NzdEQktKQkxtNXVYanc0QUZxMUtnQnVWeU9uSndjc2ZTU3RseHhjZjM2OWF2QUsxOCtyNzMyR2laTm1xU3pyanl6d2RWcU5jNmZQdzk3ZTN0VXExWU41dWJtVUNnVXlNN09Sbmg0T01MRHd3SG92bTZGaFlWaTlwamc0R0NkKzNXTkd6ZUdtNXViR0RTbW5UQUZBTU9HRFVOTVRBeTJidDJLdDk1NlMvdzd5K1Z5akJzM0RwOSsraWxDUTBQUnVYUG5TaWwxSWdnQ0Nnb0tvRkFvZEFiNXRSTy9LdnBackgwZmVuaDQ2SjEwVlI3cjE2OFhIM2ZyMWcwaElTRlFLQlJHZmUrVWxaWDRyYmZld2tjZmZmUlN2T2ZMSXljbkI0SWd3TUxDQWxLcEZHcTFXdno4a2txbEpjck5QR3JTcEVrd016UFRLVG1rVkNweDRjSUZuRHg1RWxGUlViaDc5eTZBb2dINXdNQkE5TzNiRjY2dXJoWHVzejZabVprNGZmbzBySzJ0WVdWbEJVdExTNWlibThQRXhBU0ZoWVZJVEV6RXhvMGJrWktTQWhNVGt4TEJmNElnWU9YS2xRQ0szc3NOR2pTbzFQNlZwa2VQSHVYZXA2SUJJVS82ODFCTCs3NXAwS0NCR0F3R0ZFMTZQSFRvRUk0Y09TS1dHYkt5c2tMLy92MFJIQndNdVZ5TzQ4ZVBZK25TcGJoLy96NVdyRmlCZGV2V3djL1BEKzNhdFlPM3QzZUp3QlZ0aVRrQTR2MytUcDA2SVNRa3BNU2sycXEyY2VOR09EbzY2dDJXbHBhR1FZTUdWWEdQaUtvT0EwbUlpSjZBcjcvK1d1OWcvOVdyVjNIdjNqMjBhOWRPdk9HZ0ZSNGVqaFVyVmdBQXhvNGRxemVxL3NhTkd3Q0s2ZzVxS1pWS2NmYVZvWFM3TVRFeFdMZHVuUmhoYkdscGlmZmZmeCt4c2JIWXQyOGZJaU1qY2VyVUtRUUVCS0JQbno0R3M1cG9MNnI4L2YwclZNdjA4T0hEQUlCV3JWbzlzZGxxMmh1RmhZV0ZwYWJrcTFHamhzNEY5KzNidDdGZ3dRS3hSSkMydHFPK1dwcng4ZkV3TlRXRnRiVTFMQ3dzeEw5alJrWUc5dTNiaDBPSERnRXdYRCs4T0xsY0RsOWZYL2o2K3VMRER6L0VsU3RYOE5kZmYySHYzcjA0ZCs2Y09GdEtMcGVqV2JObXVIdjNicVZHK1cvYnRrMU1qVGwwNk5BU2RXSUhEeDZNK1BoNFJFUkVZTjY4ZVVoTVRNVFFvVU1OWHJBUUVSRVJFZEd6THpBd3NNdzJXN1pzd2ErLy9ncVpUSVpwMDZiQjF0WVdLcFVLS3BWS3ZONFZCRUVjcU5JMytEWnk1TWpLN2ZnalBEMDl4VUNPNHBrQXRCd2RIWEgzN2wyRWhZV2haOCtlZXE5ak16SXl4RUduVnExYWllc2xFZ21tVEptQzgrZlA0NDAzM29BZ0NQam1tMitRbVprcHRqRTFOWVdibXh1YU5tMktKazJhNkV5NHlNbkpNVGhBWkdoYnZYcjF4TDVRNWJ0OSt6YVNrNU1oazhuUXFGRWpaR2RuWS9yMDZVaE1USVN6c3pPR0RoMkt3c0pDREJnd1FDZEFTQzZYdzgvUEQxOS8vVFdPSHo4T0N3c0x6Snc1VXd3NmF0YXNHUVlOR29RTkd6Wmcvdno1RUFRQnJWdTNobFFxaFpXVkZlYk5tNGM2ZGVyZzJyVnJpSXFLd3RtelozSHQyalh4SEZLcEZHM2F0TUhBZ1FOMXJza2JObXlJaFFzWElpb3FDci85OWh2KytlY2ZuRHAxQ3FkT25RSUExSzVkRy8zNzl6Y3FFOCtjT1hOdzlPaFJBRVhscHI3NTVoczRPVGtCS0hvL2FzdGNLUlFLRkJZV1FoQUVTQ1FTdmU5VDdhRGhrNlROZEZTY3ZvbEUyZG5aNk4yN2Q0bjFNcGtNOCtiTkUwczI2R05wYWFrejhMdCsvWG9rSnllalJvMGFlc3NKZCszYUZYRnhjZGkxYTVkT2xoQlBUMDgwYXRRSTE2NWR3OTY5ZTNVeW1YaDdlOFBmM3g4UkVSRllzV0lGNXMrZmIvaEpsOFBiYjc4dGxvc3hNVEdCSUFoaWFaWlhYMzIxUXNmVTNnL3o5L2QvN1A1Tm1EQUJreWRQUnI5Ky9UQnc0TURIUGw1RnZBanYrZklJQ3dzVDcrOUpwVklJZ2lCK3h2ajYrcFo1SDlmS3lncTV1Ym00Y3VVS3JsKy9qaXRYcnVEY3VYTTZXU0tjblozUnVYTm5kTy9lL1lsbGJwSEpaUGp1dSsrTWFqdDQ4T0FTL2RpOWV6Zk9uejhQQUJnMWFsU2w5NjgwMnZmWG83VFpidlRSQm1ZOEtqRXhzZFJ6UGVuUFE2MWh3NGJCeXNvS3ZYdjNSa1pHQnBZdVhZcW9xQ2d4MHpsUUZHelNzMmRQOU83ZFd5Y0FyMTI3ZHZEejg4UE9uVHV4ZmZ0MlBIejRFSC8rK1NmKy9QTlBBRVZCWmg5Ly9MSFlYbHR5SFFDcVY2K09qei8rR0MxYnRpejFkU0NpSjQrQkpFUkVUNENoakJHOWV2V0NzN056aVI5QllXRmhXTEprQ1FSQlFLOWV2ZENwVXlkY3VYSUYxYXRYaDZXbEphUlNLUzVldkNqK1NDd2U2QkVhR29yMDlIVFkydHJxQkpMazUrZmoyTEZqMkx0M3IxaExFQUQ4L1B6dzBVY2Z3ZEhSRVcrKytTYmF0MitQWmN1VzRkYXRXMkkyREdkblovajcrNk5seTVabzFLZ1J6TTNORVIwZExjN2MwZjZ3N05LbFM0WHFBQmIvMGZnb2JSQ0dQaXFWQ2prNU9iQ3dzSUJNSmhNemZ4VC9rV3B2YjQvNzkrOWo2OWF0Q0F3TTFBbDR5TS9QRjMrVWFpUG1jM056OGIvLy9RKy8vLzY3bUpheFpjdVdtRHAxcXNGWkhHdlhya1ZVVkpTNExKRklJSkZJZEY0TFoyZG5CQVVGbGZvNkZGZFlXSWpZMkZpY09YTUdFUkVSWWsxU1oyZG5aR1JrSUM4dkQ2dFdyY0txVmF2ZzVPUUVQejgvK1BuNXdjZkhCNmFtcGthZlIwdXBWR0xwMHFYWXMyY1BBS0JqeDQ1Nm82Y2xFZ21tVDUrT0dUTm00T3paczlpd1lRT2lvNlB4NFljZlZzcE1HaUlpSWlJaWVyWUlnb0F2dnZnQ3AwNmRna0tod05TcFU4V3lxMWxaV2VqWHJ4OHNMUzFoWVdHQi9QeDhzV1o5eDQ0ZFN4eXJySUdReCtYazVJUnZ2LzBXUVVGQmV0UGJkK2pRQVZ1MmJNSHk1Y3V4ZlBueVVvOWxaV1dGWHIxNjZheXp0N2NYc3pKS0pCSzgvdnJyeU1yS2dvZUhoempUMmREZ25FUWkwVHN4b1RURko0MVE1YnR4NHdia2NqbnExYXNIaFVLQkN4Y3U0UHIxNjdDd3NNRDA2ZFBGZXptK3ZyNzQ5OTkvSVpGSTRPVGtoTGZmZmhzMk5qYUlqbzZHcGFVbDVzNmRxNU9SQWdDR0R4K09odzhmWXQrK2ZmRDI5b2FOalExbXpKZ0JwVklwem9pL2VmT21UcVlHSnljbmRPblNCVysrK2FiZWtqVmFyVnExUXF0V3JYRDI3Rm5zMkxFRDBkSFJFQVFCVXFrVUFRRUJSajMzcmwyNzR1alJvMmpTcEFtbVQ1K3VrMEhWMGRFUlZsWld5TTdPRnU5Rk9EazVZZFNvVVhxekRaUjIzK1paNHVycUtrN09LVTRpa2NEVDB4TWhJU0hpRFBQaXBaemZmLzk5bllsZldoMDdkc1NPSFR0S2xIb0dpaklZWGIxNlZXOFo1L2ZlZXcrV2xwYVZOcWd0a1VqUXVIRmp4TWJHQWlpNnZ3TVVEYng2ZTN0anpKZ3hGVHF1TmlOSlpaUUNjWE56dzRvVkswck00Sy9LOTg3TDlwNHZubmxEbzlGQUlwSEF6czRPWGw1ZVpaWlYycjE3TjNidDJvV2twQ1NkSURxSlJBSVBEdyswYnQwYWJkcTBnWXVMeXhQcnY1YVZsUlU4UER5UW1wb0twVklKdFZvdC9pZVZTbUZ0YlExWFYxZDA2ZEpGNzc4M0x5OHZLQlFLZE9uU0JkN2Uzays4djhVVi8zd3ZyclNzSTlyZ24vTHNVeEhsK1R3c1RpYVRpUmw1N08zdGNlWEtGZkg3MGR2Ykc5MjZkVU5BUUlEQjMwSUtoUUlEQnc1RTM3NTljZVRJRWV6ZnZ4K3hzYkdvVnEyYUdNeWwxYU5IRHpGNGQ5eTRjVTh0MHgwUjZaSUl4YjhaaUlpb1NoVVVGT0RubjMvV3FlZjg4Y2NmUTYxV28yZlBuaWdzTEN5eFQ5T21UYkZ3NFVKSUpCS2twS1RnL2ZmZlIyNXVMa2FQSG8xZXZYb2hJaUlDa1pHUk9IUG1ESEp6YzhYOTNOemM4TjU3NzVWSTlRc1UzU2c4ZE9nUU5tM2FoS1NrSkoxdEVva0VQWHIwUUdSa0pOTFMwdEN5WlV1eHRtaEZBMGxLbzcwNHk4dkxFd05XOXUvZkQ1bE1oc3pNVEwyelF2ejkvZkhsbDE4Q0FINysrV2N4YzBwcHZ2enlTL2o3K3lNNU9Sbmp4bzFEVmxZV0ZBb0ZoZzhmanI1OSs1WmFPM1QxNnRYWXRHbVQzbTF5dVJ6Ky92NFlPM2FzM25yaitmbjVTRXRMdzkyN2QzSG56aDNjdUhFRENRa0ppSXVMRXkvK3RUL0dnNE9EMGJKbFN4UVdGdUxNbVRNNGZ2dzRvcUtpZEdZREtCUUtORy9lSEsxYXRVSzdkdTBNcHZycjFxMGJsRW9sRGgwNmhMaTRPSHovL2ZkSVNFZ0FVQlFoUG0zYU5MM2xnN1JVS2hVV0xWcUUvZnYzaTMxczE2NGRwa3laVXFIc05GWG0rblhnLzI5c3c5MGRlTXFwRUlubzVlTy85WHlaYlNMNk5hK0NuaERSODR5ZkpUVHJpRzZKeVpsdkhLblU0M2Z1M0JsMTZ0UVJCelF1WHJ5STFhdFg0Nk9QUGlxUmFhUi8vLzQ2dGVJZEhCd3dlUEJnZE8vZXZWTDdWQmxVS2hVMmI5Nk02T2hvblV3aXhTa1VDcmk0dUdEQWdBR29WNjllcFp5M2MrZk9zTFMwTk9yYXRESTk2ZmVKSVRjekxtRHR1WWtBQUJjN2J3eC9kVUdWbkxjaWNuSnljT2ZPSFRIelIyUmtKR3hzYlBTVzczMVVlSGc0YXRldVhTS0lSRXNRQkp3K2ZicEVxWVhpZnYzMVZ4UVVGT0QxMTErSGg0ZEhxZmNlRExsNzl5Nk9IRG1DdG0zYkdwek5QbmZ1WE5qYTJtTHMyTEhpdW5QbnpxRjU4K1lHejZuUmFLQlVLaUdWU25WS1FUMU5LcFVLdDI3ZEFvQUtsYWdvS0NoQWZuNCtDZ3NMb1ZhcklaRklZR3RyYTNBQzJKVXJWOUMwYVZPRHg5Tm1yYWdLMmtBOFEzL2p5cFNkblkwK2ZmckF4Y1hsdWMySzlLSzg1eCtWbTV1TDc3Ly9IZ0F3WThhTVV0dHEzK1BhLzR5Vm1KaUlkOTk5RjdhMnRuQnpjNE9ibXh2YzNkM2g0ZUZSWmttY1oxRk1UQXc4UFQycjVINmxJQWhpeVhsRG1jSzFtWEdLYjllM3JxeDlxdnJ6VUorVWxCUkVSVVdoWGJ0MkZTNkJsWmFXaHB5Y0hMMi91YTVldldwVTJTb3RiZWE3T1hQbVZDZ1k5NTEzM2dGZ09BaElyVllEUUtuM3pNdlRqdWhwa2xUd0J3d0RTWWlJbnFMNzkrOWo0c1NKU0U1T1J2LysvVEZxMUNqeGgvNEhIM3lBNjlldmkyMnRyS3pRb2tVTGhJU0VpSFZ3cjErL2pva1RKOExSMFJFclZxeUFJQWdZUDM2OEdDQWdrVWp3Mm11dm9XL2Z2a2FsdGhRRUFkSFIwZGk5ZXpkT256NE5sVW9GVzF0YnJGaXhBdnYzNzhmR2pSdXhiTm15S3JtSTFSZElBaFNseDd4Ly96NmtVaWtzTEN6UXFGRWpEQjgrWEx5d0tTZ293T2JObTNIKy9IazhmUGhRNTVneW1RdzFhdFRBbTIrK3FUUEQ0dno1ODlpNWN5ZkdqUnRuTUExaGNkcGFxa3FsRWlxVkNtcTFHaHFOQm1abVpxaFZxNWJlbVN2YXZnMGNPRkNjc1ZlY3Fha3BtalJwQW45L2Z3UUVCT2dOUWdFZ0JwWDgrZWVmT2tFbEZoWVdXTGR1bmNIVWtzVURTWDc0NFFjeElLUmZ2MzRZUFhxMDBSZVlodzRkd3M4Ly80eWNuQnlNR0RIaTJhOEJ5VUFTSW5yS09QaExSSldCbnlYMHRBSUVETkVPdmtra2tncGxTSHpSTFYyNkZBcUZvc3JUNmpPUWhJaUlLaUk3TzVzWklJaUlYbUFNSkNFaWVrN2R1WE1ILy96ekQ5cTFhMWRpbXlBSVVLbFUwR2cwQm9NVElpSWlVS05HRGJITXlNMmJOL0hERHorZ2JkdTI2TkNoZzA3cXh2TEl5Y2xCVkZRVXFsV3JKcVl4L3Z2dnYvV204SHhTdERQR25sVGR6YWRoN2RxMTJMbHpKK3JVcVlNNmRlckExZFVWVFpvMFFhTkdqY29kS1Y5UVVJRFRwMC9qenovL1JOT21UZlhXd2RTYU1HRUNDZ3NMc1hUcFVnaUNnSVVMRjZKMTY5Wm8zYnAxdVo5RFJrWUc5dS9mandFREJsVFpUSndLWXlBSkVUMWxIUHdsb3NyQXp4SjYxZ0pKNk5uRVFCSWlJaUlpSW5vVUEwbUlpSWllQXhxTkJsS3A5R2wzNCtYQlFCSWllc280K0V0RWxZR2ZKY1JBRWpJR0EwbUlpSWlJaU9oUkZRMGs0VWdXRVJGUkZXSVFDUkVSRVJFUkVSRVJFUkVSRVQzTE9KcEZSRVJFUkVSRVJFUkVSRVJFUkVSRVJBQVlTRUpFUkVSRVJFUkVSRVJFUkVSRVJFUkUvNCtCSkVSRVJQVGkwbWorZTF5eE1vQkVSRVJFUkVSRVJFUkVSRVF2RlFhU0VCRVIwWXNyUC8rL3h5WW1UNjhmUkVSRVJFUkVSRVJFUkVSRXp3a0draEFSRWRHTEtTY0hVS3VMSHB1WUFLYW1UN2MvUkVSRVJFUkVSRVJFUkVSRXp3RUdraEFSRWRHTFI2TUJidC8rYjluQmdhVnRpSWlJaUlpSWlJaUlpSWlJakNCLzJoMGdJaUlpcWpRRkJVV1pTTzdjQVFvTGk5YVptQUExYXo3ZGZoRVJFUkVSRVJFUkVSRVJFVDBuR0VoQ1JHUklkUFRUN2dFUlBTNlpER2pZc09qL1JFUkVSRVJFUkVSRVJFUkVWQ1lHa2hBUkVkR0x5Y3dNY0hVRnpNMmZkaytJaUlpSWlJaUlpSWlJaUlpZUd3d2tJU0lpb2hlSFhGNFVPR0p2RHpnNEFCTEowKzRSRVJFUkVSRVJFUkVSRVJIUmM0V0JKRVJFaHZqNlB1MGVFQkVSRVJFUkVSRVJFUkVSRVJGVktlblQ3Z0FSRVJFUkVSRVJFUkVSRVJFUkVSRVJQUnNZU0VKRVJFUkVSRVJFUkVSRVZFRnF0UnBxdGJyU2ppY0lBbEpUVTVHYW1scmhZMXkrZkJsS3BiTE1kdW5wNllpTGk0TWdDQlUrbDdIdTNidUhlL2Z1NmF5N2RldldZeDgzTXpNVE4yL2VMTE5kZG5iMlk1K0xpSWlJNkdYQlFCSWlJaUlpSWlJaUlpSWllbW1rcHFhV0NMTG8zTGt6T25mdWpMeTh2SElmcjJ2WHJ1amF0U3ZTMHRKMDFpdVZTbXpac2dVcEtTa0c5MVdwVk5pM2J4OFNFaExFZFRrNU9Yam5uWGZ3emp2dmxMc3ZBSkNVbElTUFAvNFlmZnIwMFRtdVBxR2hvUWdKQ2NHd1ljT2VlRERKa0NGRE1HVElFSEY1eDQ0ZGVQZmRkN0Y1OCtaUzkzdjQ4Q0VXTFZxRW4zNzZxY1MydExRMGpCdzVFak5uemtSQlFZSEJZOXk4ZVJORGhnekIwYU5ISy80RWlJaUlpRjRpRENRaElpSWlJaUlpSWlKNmhwbkl6SFNXc3d2dVA2V2UwTE1xNjVIM2hLbk0vQ24xNVBrd2FkSWtkTy9lSFpjdVhYcWk1MW03ZGkxV3JWcUZHVE5tSUQ4L1gyK2I2T2hvTEZpd0FOOSsrMjJsbmZmWXNXTUFnT3JWcTZOKy9mcWx0ajErL0RnQW9FV0xGcEJJSkpYV0IzMU1URXlnMFdqRVpYOS9mN3p5eWl2NDlkZGZzV3JWS29QN1hibHlCWHYzN3NYdTNidXhiZHMyblcyT2pvNm9WNjhla3BPVERSNGpOemNYczJiTlFuWjJOdTdldlZzNVQ0YUlpSWpvQmNkQUVpSWlJaUlpSWlJaW9tZVl2Ym16enZLRmxNTlBxU2YwckxyNHlIdkM3cEgzRFAzbjNyMTcrUGZmZnlHVlN1SG01bGJ1L2JXWlN3b0xDOHRzTzNqd1lEZzdPK1BHalJ0WXVIQ2gzalpIamh3QkFIVHExS25jZmRGSEVBUWNQSGdRQU5Delo4OVNnMFBpNHVLUWxKUUVBQWdNREt5VTg1ZEdvVkJBbzlHSVpZQnExcXlKaFFzWG9sV3JWdWpXclp2Qi9WcTNibzMzM25zUEFMQnk1VXFjTzNkT1ozdElTQWdrRWdsQ1EwTngvZnAxblcwcWxRcXpaODlHVWxJUzNOemM4UGJiYjFmeXN5SWlJaUo2TWNtZmRnZUlpSWlJaUlpSWlJaklzRWFPL2tqTi9xODh4ZEdFMVFBQXI1cWRZSzF3ZUZyZG9tZEFWc0Y5WEV3NUxMNG50Qm81dG5sS1BYcjJSVVpHQWdCOGZYMWhabVpXUnV2SFkyNXVqaWxUcG1EQ2hBa0lEdytIbDVjWGdvS0N4TzMzN3QzRFgzLzlCUUFJQ3d2RGdRTUhBRUFuYThmSWtTUDFIdnVqano2Q3Q3ZDNpZlVYTGx6QXYvLytDMHRMUzNUcDBxWFUvdTNac3djQThNb3JyNkJXclZySXpNdzAyTmJTMGhKeStYL0RDUU1IRHNTOWUvZEtQYjRoWGJ0MkxiRXVLaXBLZkJ3V0ZnWnpjOTJzT3NIQndmam5uMzl3K1BCaGZQLzk5MWkzYnAzWW53WU5Hc0RmM3g5UlVWR0lqNCtIdTd1N3VOL3k1Y3NSSFIwTmhVS0JLVk9tUUNybDNGb2lJaUlpWXpDUWhJaUlpSWlJaUlpSTZCbldwbTQvWFBqM0FETHppMG95cURVcUhJNWZnY1B4SzU1eXoraFpaR3ZtQkgrWGZrKzdHOCtzOFBCd0FFV0JDNTA3ZHk2eHZVZVBIaVhXMmRuWllldldyUlU2bjRlSEIvcjE2NGZObXpkajJiSmxhTnEwS2VyVnF3Y0EyTHAxSzFRcUZRQVlMTG1TbUppb2QzMWVYcDc0T0MwdERZTUdEZExabnBPVG8vZTVhSU0wY25OenhkY2lLU2tKd2NIQnBUNlBMNy84RXY3Ky9pWFcxNmxUcDlUOWlsTXFsVWhKU1lGQ29VQ05HalVNdGpNVTdERmh3Z1NvMVdvTUdqUklKNmdGQUVhUEhvMlJJMGVXNk0vQWdRT1JsSlNFTm0zYW9HN2R1a2IzbFlpSWlPaGx4MEFTSWlJaUlpSWlJaUtpWjVoQ2JvRWVIcFB3di9PVG5uWlg2RG5RMCtOVG1Nb3NublkzbmtrSkNRbTRjdVVLRkFvRkhCeDBzL2trSnljREFHclZxbFdpSEl5dHJlMWpuWGZvMEtHSWlJaEE3ZHExeFFDSzVPUms3TjY5R3dBd1k4WU1CQVFFaU8yenM3UFJ1M2R2QU1DaFE0ZktkUzVEUVJqRnM1d0FSUUVsK2ZuNWtNdmxzTGEyTm5pOEJ3OGVRQkFFbUppWTZOMitldlZxdmV2MXVYLy9QZ1lNR0lCYXRXcGg1Y3FWWmJiWEYrZ0RBRWVQSGpYNm5GclIwZEZZdkhpeHpqcDltVStJVm93SGpBQUFJQUJKUkVGVWlJaUlxQWdEU1lpSWlJaUlpSWlJaUo1eHJ2YXZZa2p6K1FpTG5TOW1KaUVxenRhc0JucDZURUo5KzFlZmRsZWVXUnMzYmdRQWpCMDdWcWZFRFBCZjBNSXZ2L3hTNmNFRkppWW1tRHQzTGh3ZEhTR1JTQ0FJQWhZdVhBaVZTZ1VIQndlMGFWTjVwWWkwNVhHS0t4NllBZ0Q1K2ZuWXZuMDdBR0Q0OE9IbzM3Ky93ZVAxNk5FRGVYbDVCZ05KQUpRSTBOQ25XYk5tQ0FnSWdFUWlLVkVTSnlJaUFqZHUzRUR2M3IxaGFXbFpZdDlxMWFxVkNPNTVIQmtaR1pWMkxDSWlJcUlYRlFOSmlJaUlpSWlJaUlpSW5nT3U5cTlpck4rdmlMeTlGZGZTSXBHUmw0eENkVjdaTzlJTHkxUm1EanR6WnpSeWJJTTJkZnRCSVdjbUVrTXlNek54NnRRcHVMaTRvR3ZYcmxWKy91S2xYREl5TWlDWHl5R1JTTkMzYjEvSVpMSXE3Y3YyN2R1Um1aa0plM3Q3OU9yVnE5UzJhclVhQUVxVWtpa3VMQ3lzekhOcU5CcTgvdnJyc0xXMXhZTUhENUNWbFNWbVF0bTZkU3YrL3Z0dmVIcDZ3c2ZIcDhTK2E5YXNnWldWVlpubk1KYWhUQ2RFUkVSRTlCOEdraEFSRVJFUkVSRVJFVDBuRkhJTGRIQWRqZzZ1dzU5MlY0aWVLN2EydGxpNWNpVnljbktxUEhEalVmYjI5dmoyMjIveHp6Ly9vSGJ0MmxWNjd0VFVWR3pldkJrQU1ITGtTQ2dVaWxMYmEwdmlQSnFSUktsVWlzRWw1U20vNCt6c2pBY1BIdURHalJ2dzh2SkNRa0lDL3Y3N2J6UnQybFJ2RUFrUkVSRVJQUjBNSkNFaUlpSWlJaUlpSWlLaUY5cXVYYnV3ZS9mdU10dUZoSVFZTEtPeWV2VnFvODUxOCtaTnZQdnV1eVhXYXdNdXlwTVJvN1MybzBhTndvQUJBNHcrRmxCVTVzYkR3d05xdFJxQmdZRlFLcFdsbHExUnFWUUFTZ2FTWkdkbml4bEZ5dU9WVjE3QjMzLy9qU3RYcnNETHl3dHIxcXdCQUF3ZVBMamN4eUlpSWlLaUo0ZUJKRVJFUkVSRVJFUkVSRVQwUW52dzRBRVNFeFBMYkplVWxQVFk1NUpLcFRBek14T1g4L1B6ZGJiWHFWUG5zYzhCQURZMk51WGVwMEdEQnBnL2Z6NXljM094ZWZObWhJYUdZc0dDQlhCMmRpN1JWcHVOQk5BTkpNbk56WVZhcmRZSkpDa3JPRVliUk9QdTdvNkRCdy9pekprenFGKy9QcUtpb3RDc1dUTzg5dHBySmZieDgvTURVRlJXSnowOUhmMzc5eS9ma3pYUUQrMXhuM1ptR2lJaUlxSm5HUU5KaUlpSWlJaUlpSWlJaU9pRk5tTEVDSXdZTWNMZ2RtMGdSRmhZR016TnpSL3JYSFhyMWhXem54UVdGaUlvS0VobnU3R1pUWjRrYzNOem5EdDNEdmZ2MzhlMGFkT3dlUEhpRWhsR2xFcWwrTGg0SUVsQ1FnSUFvRWFOR2pydHJheXMwTEZqUjUxMTRlSGh5TTdPRnBlYk5Ha0NBTGg4K1RKU1VsSmdhbXFLaVJNbkFnQVNFeE5oYlcyTmF0V3FBUUMrL3ZwcmNiL2MzRnp4c2I2Z2w5Sm9OQnFrcEtTSXk4V1BTMFJFUkVUNk1aQ0VpSWlJaUlpSWlJaUlpT2dGTUhEZ3dCTHJCRUVvc1U0aWtXRGF0R2tZTTJZTTd0eTVnOW16WjJQdTNMazZXVHJVYXJYNHVIZ2d5ZFdyVndFQUhoNGVPc2UwczdQRCtQSGpkZGFkUDM5ZUo1Q2tZY09HcUZhdEdoNDhlSUMwdERTTUdqVUtyN3p5Q2dEZzk5OS94eDkvL0lGSmt5YVZDRWdwYnUzYXRTWFd4Y2JHUXExV3c4M05EUXFGUW1kYlptWW1nb09ERFI2UGlJaUlpRXBpSUFrUkVSRVJFUkVSRVJFUlVSWFRsNjNFR05veU1mcmN1M2ZQNk9QWTJkbGgrdlRwbURScEVtSmlZckJzMlRLTUd6ZE8zRzRvSThtZmYvNEo0TC9zSXVXUmtKQUFsVW9sTHZ2NCtJaVB6NTQ5QzVWS0JTY25wM0lkVTYxVzQ2T1BQb0lnQ05peFkwZUpRQklpSWlJaUtqOEdraEFSRVJFUkVSRVJFUkhSUzZGNzkrN0l6ODgzdUwxSGp4NGwxcG1abVltbGFwNlVPblhxbExwZEVBUWtKU1dWZVJ4OVFTYloyZG5vM2J1MzN2WmVYbDRZTkdnUTFxOWZqOURRVUhoNGVPQ05OOTRBb0QrUUpEWTJGbGV2WG9XZG5SMmFOMit1YzZ6RXhFU3hSSkErY1hGeCtPeXp6NUNkblEwbkp5ZWtwcVppNXN5Wm1ERmpCckt5c3BDY25BeGJXOXNTbVU3Szh1REJBd2lDQUFzTEM5alkySlJyWHlJaUlpTFNqNEVrUkVSRVJFUkVSRVJFUlBSU2VUUndJekV4RVFEd3lpdXZRQ0tSbEZqL3BLMWV2YnJVN1JYTlhtS013WU1ISXlJaUFqZHUzTUNpUll2ZzVlVUZSMGRIRkJZV2ltMU1UVTJoVXFtd2VQRmlBRUMzYnQwZ2wrc09MMWhaV1Jrc1NSTWVIbzRGQ3hhZ29LQUF3Y0hCR0RWcUZMNzk5bHNjUDM0Y0V5Wk1FTnQxNk5BQlVxbTBYUDJQaTRzREFEUnIxcXhjK3hFUkVSR1JZUXdrSVNJaUlpSWlJcUxuV25wNk9zek16R0JoWVZIdWZiT3lzbUJsWmFVemFQZ290Vm9ObVV6Mk9GMGtJcUpuektPQkc5cE1Ha3VYTG9XNXVYbUo5Uzh5dVZ5T1NaTW1ZZkxreVhqdnZmZmc2T2dJQUdJZ2lWUXFoVnd1eC9Ianh4RVhGd2RyYTJ2MDdObFQ1eGpqeG8yRGxaV1ZtTTBFQU02Y09ZTlhYMzBWQURCanhnelkyTmhnd29RSmFObXlKUUJnNnRTcHNMR3h3WjQ5ZXdBQWpvNk9HRGh3WUxuN2YrN2NPUUJGUVVDeHNiRm8zTGh4cWQvclJFUkVSRlEyQnBJUUVSRVJFUkVSMFhOdHlaSWxPSERnQU5xM2I0K2dvQ0MwYnQzYTZObk0wNmRQUjF4Y0hEcDI3SWpBd0VCNGUzdUwyOUxUMC9IOTk5OGpQejhmQ3hZc2VGTGRKeUlpZXVyYzNOeXdZY01HbmFCTWJRa2doVUlCQUdqWHJoM2F0bTJMZ0lBQXBLYW1RcUZRaU8yMUdWNEVRWUJFSXNHdVhidXdkT2xTdlBIR0cvanNzOC93NVpkZlFxbFU2aHhmTHBmam80OCtRcDgrZlhEbnpoMDBhOVlNbHBhVzVlcDNibTR1RGg4K0RGTlRVK3pZc1FNN2R1eEFXRmlZVGpBUUVSRVJFWlVmQTBtSWlJaUlpSWlJQ0VxbEVqazVPVSs3RzdDMHRJU0ppWW5SN1I4K2ZJZ0RCdzZnb0tBQUJ3OGV4TldyVjdGOSszYWo5cjE5K3paT25qd0pRUkN3WmNzVzVPYm1pb0Vrc2JHeCtPQ0REL0R3NFVNQXdJWU5HekI0OE9EeVB5RWlJbnFoTEZ5NEVBREs5VjFsakpFalI1YTZYUkNFU2oyZlBvOW05bm8wa0FRQUprK2VETGxjam9FREIwS3BWR0xac21Wd2RuYkdaNTk5QmdEWXYzOC9aRElaZXZUb2dhaW9LQnc1Y2dTMnRyWVlPM2FzK0pvbEpDVEExZFZWUEdac2JDeHNiR3pLSFVRQ0FKczNiMFpXVmhhNmRldUdQLzc0dzZoOWtwT1RVVmhZaUhyMTZwWDdmRVJFUkVRdkN3YVNFQkVSRVJFUnZZQUVRVUNuVHAyUW1aa0pBTEMzdDhmKy9mdkZMQTE3OSs3RnpKa3p4ZlloSVNGbERtRFFzeWN5TWhJZmZ2Z2hBS0I1OCtaWXVYS2x6dlpSbzBiaHdvVUxBSXF5ZHJScTFjcmdzWTRlUFlwcDA2WTl1YzRhYWM2Y09RZ01ERFM2ZlZoWUdBb0tDc1RsMGFOSEc1Mk5aTXVXTGVMQW5FUWl3WkFoUThSdERSczJoSk9Ua3hoSXNuanhZbmg3ZThQVDA5UG92aEVSMFl1bnZOOEQydDlpWlVsTVRLeElkNTRvYllDcG1abVp1TTdjM0J5SERoMUNabVltR2pSb0FHZG5aNzM3eW1ReWZQNzU1M2ovL2ZleGMrZE8xSzVkR3oxNjlFQmhZU0hHakJtRDZ0V3JZOGlRSWZEMjlzYUNCUXRnWm1hR3BVdVhsbm84Snljbm5YVW5UNTdFNXMyYklaUEpFQndjYkRDUTVORjlZMk5qTVhmdVhQajUrZUhycjc4dTEydENSRVJFOUxKZ0lBa1JFUkVSRWRFTDZNYU5Hem9ERiszYnQ5Y1pYSStKaWRGcDM2RkRoeXJyVzJsYXRHanhXUHU3dUxoZ3g0NGRUL3c4QVBEZWUrL2h2ZmZlZSt6alBJNWp4NDZKajMxOGZIUzJwYWVuNDlLbFN3QUFxVlFLTHkrdnF1eGFsZEJvTkRyWlIrclVxWU91WGJzYXRXOU9UZzUyNzk0dExyZHQyMVpuZHJTSmlRbSsrdW9yREIwNkZJV0ZoVkNwVkpneFl3WTJiOTRNVTFQVHluc1NSRVQwekVwT1RnWlFNbE9Ic1RJek16RjE2bFJ4K2ErLy9rSkFRSURldG9jT0hTcjFXSVdGaFFnS0NxcFFQeXJxd1lNSEFLQlRKa1lRQk96Y3VSTUEwTGR2MzFMM3Q3YTJ4dFNwVS9IVFR6K0p2NzJTa3BJZ0NBTFMwdEpRVUZBQVoyZG5EQnc0RU92WHI4ZXNXYk93Wk1rU3ZkbGViRzF0c1g3OWVuRTVMQ3dNeTVZdGd5QUlHRDE2dEZoYVJ4OHJLeXVkZmJXL2tRc0xDOHQ2Q1lpSWlJaGVXZ3drSVNJaUlpSWllZ0dWRlNoU2ZMdUxpd3ZxMTY5ZkpmMml5cVBSYUVvTkpEbDI3QmcwR2cwQXdNM05yY0tEWU0reW8wZVBJaWtwU1Z3ZU9YS2swZGxJUWtORGtadWJLeTRQR3phc1JKdUdEUnRpekpneCtPbW5ud0FVbGNMNTVaZGZNSDc4K01mc09SRVJQYXZpNCtPeFlNRUNtSmlZSURVMUZRRGc3dTV1c0gzeDd4S1pUQ1krenNuSndaUXBVM0RyMWkxSXBWSm9OQnI4OE1NUHNMYTJGcit6WlRJWkJnMGFaRlMvakczYnVYTm5vNDVuREcxQXFxMnRyYmp1NE1HRGlJK1BoNk9qbzg3dlM0bEVBa0VRb0ZLcGRGNkhaczJhNFpkZmZoRy9uLy8rKzI5eG16Ykk5WjEzM3NHcFU2Y1FGeGVIVmF0V1llellzUWI3ZE83Y09heGR1MVk4emx0dnZZWGc0R0NkTnRyZlA0YmN1WE1IQUZDN2R1MVMyeEVSRVJHOXpCaElRa1JFUkVSRTlBSXFIaWhpWVdHQjExNTdUVnpPek16RXpaczN4ZVZuSlJzSmxjK2xTNWVRbnA0T1FIL0drZEtDVEl4eDl1eFpvOXNtSmlhaWQrL2U0dks2ZGV2UXBFa1RvL2V2YUlhWU5XdldpSTlkWEZ5TW5xbGRVRkNBdFd2WGlzdXZ2dnFxd2Rmb25YZmV3Zjc5KzNIOStuVUF3UHIxNnhFVUZLU1R2WVNJaUY0Y0xpNHUrUGZmZjZGV3EyRnFhZ3B2YjIrRWhJU0kyMk5qWTJGbFpRVnJhMnRvTkJwczI3WU5BQ0NYeTJGblp3Y0F5TS9QeC9UcDB4RWZIdytGUW9GdnZ2a0dmL3p4QjhMRHd6RjU4bVM4OGNZYjZOU3BFMXhjWERCczJEQ2pnaUJsTWhtR0R4OE9sVXFGM054Y0tKVkt5R1F5V0ZsWjZiUXpkQ3g5d1JWcXRScm56NStIdmIwOXFsV3JCbk56Y3lnVUNtUm5aeU04UEJ6aDRlRUFnTWFOR3dNb0NvNVp0V29WZ0tKU2NuTDVmOE1MTldyVVFHcHFLa0pEUTlHclZ5K2Q3RjFTcVJRcWxRcng4ZkhZc21VTEFNREp5VWtNWkpiSlpQamtrMDhRRWhLQzMzLy9IVDE3OXRRcGNaT1VsSVNJaUFnY09uUUl0MjdkQWdBb0ZBcU1HVE1HYjczMWx0ak94c1lHRHg4K3hKa3paL0Q2NjYvcmZSM3UzYnVIa3lkUEFnQWFOR2lndHcwUkVSRVJNWkNFaUlpSWlJam9oVlE4a0tSdDI3WTZLY0l2WExnQVFSREU1V2M1a0tSRml4YmxHckIzY0hDb2t2TUFRTk9tVFN0MHJzcFNQRkRFMWRVVjF0Ylc0bkpPVGc3T25Ea2pMbGNra09SWkZ4VVZoYXRYcjRyTFk4YU1NVG9ieWJadDIzRC8vbjF4ZWZUbzBRYmJTcVZTVEpreUJhTkdqWUtabVJuR2poMkxldlhxVmJqZlJFVDBkSFhvMEtIVWtpWW1KaWJZdDI4ZkJFSFErNzN5eXkrLzRNcVZLeVhXKy9uNVFTS1JBQUJ1M3J5SksxZXVRQ2FUWWNhTUdmRDI5b2FIaHdlc3JhMFJGaGFHdzRjUDQvRGh3K0srTXBrTU1wa01jcmtjVXFsVWZDd0lBcFJLSlpSS0pWUXFGVlFxbGM0NVI0MGFoUUVEQnVpc08zRGdRSW0rWldkbjZ3UjhGai92dkhuenhCSTIrbGhhV3FKSGp4NEFpZ0l4UFQwOWtaNmVqbzRkTytxMDY5S2xDOWF0VzRlVksxZGk1Y3FWQm84SEZHVXZHVEZpaFBoNkFVVkJIY09IRDRlN3V6dWNuWjF4L1BoeFJFVkY0ZUxGaTJKbUdLQW9ZS2RMbHk0WU9uUW83TzN0ZFk3cjYrdUxvMGVQWXM2Y09WaTFhbFdKVW5ScXRScDM3OTZGU3FXQ21aa1oyclJwVTJvL2lZaUlpRjVtRENRaElpSWlJaUo2d2FTbHBTRTVPVmxjZm5SR1p2RWdreG8xYXBRcmMwUlY2OXExSzNyMTZ2WENuS2N5SFQxNlZIejhhS0JJUkVRRWxFcWx3ZTB2Z3RXclY0dVAzZDNkMGFsVEo2UDJ5OHZMdzdwMTY4UmxMeTh2dEd6WnN0Ujl2THk4TUhueVpMUnQyeGExYXRXcVdJZUppT2laTUhIaXhETGJTQ1FTblNDSDRseGRYWFVDU1JRS0JabzNiNDRQUC94UVhOZTRjV00wYjk0Y0hUdDJGTDlqVEUxTk1XN2NPUFRvMFFQSGpoMURiR3dzN3QrL2orenNiSjFna2J5OFBKMkEzOUw2RnhBUVlNeFRMcFdycXl2T25UdW45eHllbnA0SUNRbUJvNk1qQU1EZTNoNHpaODVFUVVGQmlmYURCdytHcmEwdElpTWpjZS9lUGIwWlVNek16T0RzN0l5Z29DQTBiOTY4eFBhQkF3ZUtqM055Y25EbzBDRnh1VjY5ZWdnTURFVG56cDFSclZvMXZjOWwvUGp4VUNnVU9IMzZOTzdldmF2M2RiUzJ0b2E3dXp1R0R4OWVJaENGaUlpSWlQN0RRQklpSWlJaUlxSVhUUEZBRVZOVFU3UnQyOWJnOXRkZmY5M2dRQWs5dStMajQ1R1VsQ1F1UHhvb1Vqekl4Tm5aV1J3QWVsRkVSa2JxREhxTkh6OWU1MzE4Ky9adHpKNDlHd01HREVESGpoMTFacFJ2M2JwVkxBa0VBQmN2WGpTNnRNNjhlZlBLYkdOcWFvckl5RWlqamtkRVJNOE9OemMzQUlaTHcyaU5IejhlWThlT2hVYWpnU0FJVUNnVWVuOUxmZkhGRnpyWndyVHExcTJMb1VPSGxub09RUkRFN0NQYW9CRnR2L1NkeTg3T0RzdVhMemQ0UENzcks1MmdqT0xtelp1SGdvSUM1T2ZubzdDd0VHcTFHaEtKQkxhMnRqQXpNOU83ajBLaEtMRk9LcFdpUjQ4ZVl2YVN4eFVZR0locjE2N0IzZDBkdnI2K2NISnlLbk1mYTJ0cmZQTEpKNVZ5ZmlJaUlxS1hIUU5KaUlpSWlJaUlYakRGQTBWYXRHZ0JDd3NMY2Jtd3NCQ3hzYkhpc3FINjhmUnNLeDRvQXVnR2toUVdGaUlpSWtMdnRoZUJJQWhZc21TSnVPem41NGZXclZ2cnRGbTJiQmxpWW1JUUV4T0RXclZxWWQyNmRiQ3pzME42ZWpwKysrMjNLdTR4RVJFOUQ1WXVYV3BVTzRsRW9sTXkwQkI5UVNUR012WWNXbks1SEEwYU5LancrUlFLaGQ3Z2tLZEpKcE5od29RSlQ3c2JSRVJFUkM4dDQ0b0hFeEVSRVJFUjBYT2plQ0JKaHc0ZGRMWmR2bnhaTEhsaVkyTURYMS9mS3UwYlZZNWp4NDZKajUyY25GQ3paazF4K2N5Wk04ak56UldYWDdSQWt2Mzc5K1A2OWVzQWltWS9QenJJZE8zYU5SdytmRmhjOXZEd2dKMmRIUUJnOGVMRnlNcktxcnJPRWhFUkVSRVJFUkU5aDVpUmhJaUlpSWlJNkFXU201dUx1TGc0QUVXRDdPM2J0OWZaWGp6SUpDQWdBREtackVyN1I0L3YzMy8veGJWcjE4VGwwc3JhNk50dXJKWXRXMVpvUHdBWVBueDRoZmN0VFg1K1BuNysrV2R4K2EyMzNoSkxFV2d0V2JJRWdpQUFLQ296b3cwMHVYanhJdmJzMmFQVGRzNmNPUWdNREN6MW5NWEwzaGpUbm9pSWlJaUlpSWpvZWNkQUVpSWlJaUlpb2hmSXhZc1hvZEZvQUFETm1qV0R2YjI5enZiU3NwWFE4NkcwUUJHTlJvUGp4NCtMeTdhMnRxaGZ2MzZGenFOOUgxWDF2cVg1OWRkZmtaS1NBZ0N3c3JMQ3VISGpkTGFmT25VS0owK2VGSmVIREJrQ1oyZG5hRFFhekpzM1R3d3dJU0lpSWlJaUlpSWl3eGhJUWtSRVJFUkU5QUpwMWFvVnpwNDlhM0Q3VHovOVZJVzlvU2RoMEtCQkdEUm9rTjV0VXFrVUJ3OGVyT0llVlkxYnQyNWgvZnIxNHZMNzc3K3ZFeWlsMFdpd2FORWljZG5KeVFralJvd0FBR3pjdUZFbml3c1JFUkVSRVJFUkVSbkdRQklpSWlJaUlpSWlLcUcwZ0tSSEpTWW1vbmZ2M3VMeXVuWHIwS1JKRTZQM0wxNCt4cENOR3pkQ3FWU0t5N3QyN1VKb2FDalVhaldVU2lVS0NncVFscFltYnA4d1lRTE16TXdRSHgrUHBVdVhHdDBYSWlJaUlpSWlJcUtYSFFOSmlJaUlpSWlJaU9pWjUrM3RqUjA3ZG9qTENRa0pCdHUrOXRwcjZOeTVNNVJLSmI3NDRnc1VGaFpXUlJlSmlJaUlpSWorajczN2ptdnEzUDhBL2dralRBVlJWRVFjSUlwS0hSVlI2NmdYSzJvZHFQV25WbnZiS3RSNTNhT1d1bXZkV21mZFZldW9XcFM2VjNFZ1dsZEZpeE1RVWFZZ1F3Z2pqSnpmSDl5Y2EwZ0NDYUtJZk42djEzMWRjODV6bnZNa2hMVDErZVQ3SlNKNkx6QklRa1JFUkVSRVJPK3NCUXNXWU1HQ0JRQUFJeU1qVks1Y0dkYlcxbkJ4Y1VHTEZpM2c0ZUVCYTJ2ck1sNGx2UTBkTzNhRXNiR3hTbFVTQXdNRFdGcGFJamMzRjFsWldRQUszaWZUcDA4SEFQejg4ODhJQ3dzVHgzZnExQW1CZ1lGdmQrRkVSRVJFUkVSRVJPVU1neVJFUkVSRVJFUlVMdVRsNVNFNU9Sbkp5Y21JaUlqQWlSTW5zR0xGQ25oNWVXSE1tREd3dExRczZ5WFNHMVNwVWlWY3Zud1pjcmtjRW9rRWhvYUdNRFkyaGx3dVIvLysvY1VneVpBaFExQy9mbjBBZ0NBSTR2VldWbGFZT1hNbVBEMDl4V08rdnI3dzlmWFZlUTI2alBmeThzS3NXYlAwZVdwRVJFUkVSRVJFUk84VUJrbUlpSWlJaUlpbzNKTEw1VGh3NEFDQ2dvS3dkT2xTdUxpNGxHaWVVNmRPSVRRMFZPZng3ZHUzUi92MjdVdDBMeW81QXdNRG1KbVpxUnpidVhNbm5qOS9EZ0NvV2JNbXZ2bm1HL0hjK1BIakVSb2FpdXZYcitQNzc3K0hqWTNOVzEwdkVSRVJFUkVSRVZGNXhDQUpFUkVSRVJFUnZUUHExS21ES2xXcXdNcktDcGFXbGpBMU5ZVkVJa0ZHUmdaU1VsTHc2TkVqcEthbXFsMFhHeHVMc1dQSFlzZU9IWEJ3Y05EN3ZqZHYzc1RObXpkMUhtOXRiYzBneVRzZ05qWVdPM2JzRUI5UG56NWRKV2hpWUdDQWVmUG00YmZmZm9PSGgwY1pySkNJcUdKNW1uSUg4d0s2bFBVeWlJaUlpTjRyYzdvRWxQVVNxQUppa0lTSWlJaUlpSWplR1ljT0hTcDJ6TU9IRDNIZ3dBRWNQWHBVcFhYSnk1Y3ZNVzNhTk96ZHV4Y0dCZ1p2Y3BrVmdxYkFqamJwNmVrcWoyVXltVjdYbDlUU3BVdVJrNU1EQVBEdzhFQ25UcDNVeHRqYTJtTDgrUEVhcjErNGNLRktxeHROM056YzlCcFBSRVJFUkVSRVJGVGVNVWhDUkVSRVJFUkU1WXFMaXd0bXo1Nk5YcjE2WWZMa3laREpaT0s1OFBCd25EeDVFajE3OWl6REZiNGZQdm5ra3hKZk8yYk1tRkpjaVdabno1NUZVRkFRQU1EUzBoTFRwMDkvNC9ja0lpSWlJaUlpSXFvSUdDUWhJaUlpSWlLaWN1bkREei9FeXBVck1YTGtTSlhLSkg1K2Zub0hTV2JPbkltK2ZmdVc5aExwRFVsSlNjSFNwVXZGeHhNbVRFQzFhdFhLY0VWRVJCVlh2U3JOV1c2ZGlJaUlpT2c5dzFxL1JFUkVSRVJFVkc1OStPR0g2TmF0bThxeGUvZnVxVlFwb2ZmUC9QbnprWktTQWdCd2QzZEh2Mzc5eW5oRlJFUkVSRVJFUkVUdkQxWWtJU0lpSWlJaW9uS3RlL2Z1T0hYcWxQaFlvVkFnUER3Y0xWcTBLTU5WbFg4M2I5N1VlYXhjTGtkY1hCenExYXRYb251NXVibnBQUGJYWDMvRnBVdVhBQUFXRmhhWVBYdTJ5dm5jM0Z3a0pDUWdMaTRPY1hGeGNIUjBSTk9tVFV1MExpSWlJaUlpSWlLaWlvaEJFaUlpSXFJaVpPVG1ZbGZJSTF4OEdvUG9OQm15OHZMS2VrbFVEcGtaR2FGMlpVdDhYTmNlLy82Z0VTeU1qY3Q2U1VUdkZSY1hGN1ZqeW1vVnBMdmF0V3VqZi8vK2VsOTMvLzU5ekpvMUN5a3BLZGk2ZFNzY0hSMzFudVBWKzlhdVhWdnJ1SFBuem1IZHVuWGlZMWRYVi96KysrK0lpNHREZkh3ODR1TGlrSlNVQklWQ0lZNlpQWHMyZ3lSRVJFUkVSRVJFUkhwZ2tJU0lpSWhJaSt1eHp6SC8wblhFeXpMTGVpbFV6bVhsNVNFc09SVmh5YWs0RnZZRXN6dTZ3NzFXamJKZUZ0Rjd3OHJLU3UxWVZsWldHYXlrZkd2U3BBbWFOR21pMXpVdlhyekFpQkVqa0oyZERRQVlNMllNdG0zYkJudDdlNzNtOGZYMTFXbmNva1dMVkVJaTE2NWR3N1ZyMTRxOHh0YldWcSsxRUJFUkVSRVJFUkZWZEF5U0VCRVJFV2x3UGZZNXhweThVTmJMb1BkUXZDd1RZMDVld004OU9qTk1RbFJLWkRLWjJqRk40UkxTTGp3OEhES1pETTJhTllPQmdZSEt1Ynk4UEFRRkJZbVBYVnhjVUxObVRRQkF0V3JWOE8yMzMyTGV2SGtBQ29JbG8wZVB4aSsvL0lKcTFhcnBkZjlIang2aFo4K2VSWTV6ZEhURTMzLy9yZE9jWm1abXNMT3pnNE9EZzlZeHZyNitPb2RZZEIzdjVlV0ZXYk5tNlR3bkVSRVJFUkVSRWRHN2hrRVNJaUlpb2tJeWNuTXgvOUwxc2w0R3ZlZm1YN3FPL2YyN3M4ME5VU2w0K3ZTcDJyR3FWYXVXd1VyS3I4MmJOK1BjdVhPd3RyWkd4NDRkOGYzMzM4UElxT0N2RExLeXNqQjE2bFJ4N0p3NWM5QzdkMi94Y2UvZXZSRWRIWTF0MjdZQkFHSmpZekZ4NGtSczNib1ZwcWFteGQ3NzRNR0RXTEZpQlhKemM1R2ZuNDgrZmZwb0hkdTRjV09WSUltdHJTM3ExcTBMQndjSDJOdmJvM2J0MnJDM3Q0ZWRuUjJzcmEzMWZoMklpSWlJaUlpSWlJaEJFaUlpSWlJMXUwSWVxYlN6TVRZd3dPaFdIK0RUQm5WUnpkeXNERmRHNWRXTHpDeWNDSCtLRFgrSElQZS9MUm5pWlpuWUZmSUlvejUwTGVQVkVaVi9nWUdCS284dExDelFvRUdETWxwTitaT1dsb1pMbHk0QkFGSlRVeEVURXlPR1NIUTFhdFFvUkVkSDQvVHAwd0NBaHc4ZjR2dnZ2OGV5WmN2VUtwd1V2dmUyYmR1UWs1TURBRml3WUFFc0xTM2g0ZUdoY1h5UEhqM2c1T1FFSnljbjFLOWZIMlptL09jeUVSRVJFUkVSRVZGcFk1Q0VpSWlJcUpDTFQyTlVIbzl1OVFHK2JPWlNScXVoOTBFMWN6UHhQYlRteGgzeGVPRFRHQVpKaUY1VFVsSVMvUHo4Vkk2NXU3dnJIWVNveUU2ZlBvM2MzRnp4Y2I5Ky9mU2VReUtSWU5hc1dRZ0xDME5FUkFRQTRPTEZpMWk5ZWpVbVRacWtNdmJaczJlb1diTW1wRklwS2xldWpKOSsrZ25lM3Q3SXpzNkdRcUhBekprenNXYk5Hcmk1dWFuZHAxR2pSbWpVcUpIZTY5Tm00Y0tGOFBUMExITE1xK3ZRWlR3UkVSRVJFUkVSVVhtbi9XdEJSRVJFUkJWVWRKcE01ZkduRGVxVzBVcm9mZE9qMEhzcE9sMm1aU1JSeFpTUWtLRFgrSnljSEV5Yk5nMlptWmtxeDRjTUdWS2F5M3J2SFR0MlRQeHo1Y3FWMGFWTGx4TE5ZMnBxaWlWTGxxaFVDVWxKU1lIaXY1V1lsTFp1M1lydTNidGowYUpGQ0FrSlFhTkdqVEIvL254SUpCSUFCVC9YcVZPbjR2SGp4eVZhQnhFUkVSRVJFUkVSdlI0R1NZaUlpSWdLeWNyTFUzbk1kalpVV213THZaY3ljL08wakNTcW1QcjM3NC9ObXpmajVjdVh4WTU5K3ZRcGhnOGZqbi8rK1VmbGVLZE9uZEN5WmNzM3RjVDNUa1JFQk83ZHV5Yys3dG16SjZSU2FZbm5xMSsvUHI3NzdqdVltcHBpOXV6Wm1EOS92bHBybTVpWUdLU2xwZUhnd1lQWXVuVXJBTUREd3dPalJvMFN4OGhrTW93Yk4wN3ZjQkVSRVJFUkVSRVJFYjArMXZvbElpSWlJaUtpZDBKMmRqWTJiOTZNSFR0Mm9HUEhqbkIzZDBmanhvMWhiVzBOWTJOanBLYW1JalEwRklHQmdUaC8vcnhhcFl2YXRXdGp6cHc1WmJUNjhtbjM3dDBxajB2UzFxYXdUei85RksxYnQ0YXRyYTNHODgrZVBSUC83T0x5djlaeDN0N2VDQThQeDltelp3RVVWS2laT0hFaXRtN2RDbk56OHhLdkp6RXhFVEV4TVdqUm9rV0o1eUFpSWlJaUlpSWlxa2dZSkNFaUlpSWlJcUozU2s1T0RnSUNBaEFRRUtEek5iVnIxOGFhTld0Z1pXWDFCbGYyZm5ueDRnVk9uandwUG03WHJoMGNIUjFMWlc1dElaTGs1R1NrcEtTSWo1czJiYXB5ZnRhc1dRZ1BEOGVUSjA4QUFLR2hvZmorKysreFlzVUt0Y29tbW1SblorUFJvMGU0ZCs4ZVFrSkNFQklTZ3ZqNGVMUnExUXFiTm0xNmpXZEVSRVJFUkVSRVJGUnhNRWhDUkVSRVJFUkU1WnFucHlkOGZYMWhhV2xaMWtzcFYzNzc3VGZrNXVhS2o3LzY2aXVONHlRU2ljcGptVXhXNG52ZXZIbFRaZDdtelp1cm5EYzNOOGV5WmN2dzVaZGZJak16RTBCQks1eWtwQ1MxY0VwT1RnN0N3OFB4NE1FRFBIandBUGZ2Mzhmang0K1JuNSt2ZGw4ek03YXBJeUlpSWlJaUlpTFNGWU1rUkVSRVJFUkU5RTVZdW5RcC9QejhFQndjckJKdzBNVGEyaHJ0MjdmSEYxOThBV2RuNTdlMHd2ZEhabVltRGg0OEtENXUyclFwM056Y05JNHRITUs0ZS9kdWllNHBDSUxLUFJzMmJLaXhna3k5ZXZVd2UvWnN6Smd4QTcxNjljS01HVE5nYW1xSzJOajNlVkpGQUFBZ0FFbEVRVlJZWExod0FZOGVQVUpvYUNpZVBIbUN2THc4bmU1dGJHeGNvalVURVJFUkVSRVJFVlZFREpJUUVSRVJFUkhSTzhIRHd3TWVIaDdJenM1R2VIZzRvcU9qa1p5Y2pPenNiQUJBNWNxVllXVmxCU2NuSjlTdlgxK3RVb1krWHEyTVVSRzllUEVDRFJzMnhLMWJ0d0JvcjBZQ0FJYUdockMzdDBkTVRBd0E0T3paczNCMWRVWDM3dDFScFVxVll1K1ZuNStQcUtnb2JOMjZGWC8vL2JkNC9GLy8rcGZXYXo3NTVCUHMyTEVEcnE2dTRyR1ltQmlzWExteTJQc0JCZUVYRnhjWE5HM2FGRTJhTkVHTEZpMDBqdlAxOVlXdnI2OU9jK296ZnNTSUVSZ3hZb1RPOHhJUkVSRVJFUkVSdlVzWUpDRWlJaUlpSXFKM2lxbXBLVnhkWFZWQ0JGUzY2dFNwZzgyYk4rUHg0OGM0ZmZvME9uZnVYT1Q0TGwyNjROZGZmd1VBS0JRS3JGaXhBaXRXckNqeC9TMHRMZkhaWjU4Vk9hYnd6Nzk1OCthUVNxWEl5Y2xST1M2VlN0R2dRUU14Tk5La1NSUFVyMThmQmdZR0pWNGZFUkVSRVJFUkVWRkZ4aUFKRVJFUkVSRVJVUVhsNU9TRU1XUEdGRHR1MkxCaHVIRGhBcDQ5ZS9iYTk1UktwVmk0Y0tGTzFVd0tYOWV5WlV1a3BLU0lnWkhHalJ2RDJka1pSa1lsKyt1Tk54VTJlWjFxT1VSRVJFUkVSRVJFWlkxQkVpSWlJaUlpSWlJcVVxVktsYkI5KzNaczJiSUY1ODZkUTBKQ2d0NXoyTmpZNEtPUFBzS3dZY05RdDI3ZEVxMWovZnIxSmJwT213VUxGc0RUMDdOVTV5UWlJaUlpSWlJaUt1OFlKQ0VpSWlJaUlpS2lZbGxaV1dIcTFLbVlPblVxNUhJNXNyT3pJUWhDc2RkSkpCS1ltSmpBMU5UMExheVNpSWlJaUlpSWlJaGVGNE1rUkVSRVJFUkVSS1FYRXhNVG1KaVlsUFV5U2tRcWxZcC9mbE90YllpSWlJaUlpSWlJeWpNR1NZaUlpSWlJaUlpb3dyaHk1VXBaTDRHSWlJaUlpSWlJNkozR3I5NFFFUkVSRVJFUkVSRVJFUkVSRVJFUkVRQUdTWWlJaUlpSWlJaUlpSWlJaUlpSWlJam92eGdrSVNJaUlpSWlJaUlpSWlJaUlpSWlJaUlBREpJUUVSRVJFUkVSRVJFUkVSRVJFUkVSMFg4eFNFSkVSRVJFUkVSRVJFUkVSRVJFUkVSRUFCZ2tJU0lpSWlJaUlpSWlJaUlpSWlJaUlxTC9ZcENFaUlpSWlJaUlpSWlJaUlpSWlJaUlpQUF3U0VKRVJFUkVSRVJFUkVSRVJFUkVSRVJFLzhVZ0NSRVJFUkVSRVJFUkVSRVJFUkVSRVJFQllKQ0VpSWlJaUlpSWlJaUlpSWlJaUlpSWlQNkxRUklpSWlJaUlpSWlJaUlpSWlJaUlpSWlBc0FnQ2IybXpNeE1SRVZGcVIyUGpvN1dlRndwTVRFUjkrL2ZSMXBhbXM3M1NreE14SjQ5ZTdCMzcxNWtaMmNYTy83U3BVdllzMmNQL3Zubkg1M3Y4UzdLenM2R1RDWkRabWJtVzd2bnVYUG44T2pSbzllZVo4NmNPZkQzOTlkcGJHUmtKQ1pObWdRL1B6Kzk3aUVJQWxhdVhJbERodzVCRUlTU0xMTkU3dDY5aTl6YzNHTEhKU2NuSXl3czdJMnNUUkFFNU9Ua0lDY25wOVRuZnROdTNMaUJHemR1NlBRYWxvV1RKMC9pMkxGalpiME1JaUlpSWlJaUlpSWlJaUlpb3JmT3FLd1g4RGJKWkRLTUh6LytqZDVqd29RSmFONjgrUnU5eDd2azJyVnJXTGh3SWJ5OXZURjQ4R0R4K09qUm81R2RuWTJ6Wjg5cXZPN2l4WXZZdEdrVFhGeGNzSGJ0V3AzdTlkdHZ2K0hvMGFOd2QzZkhrQ0ZEaWh5Ym5wNk9aY3VXSVNzckM1czJiZEw5Q2IxakVoSVM0T1BqZzZ5c0xIVG8wQUZ6NXN4NTQvZE1UMC9IeXBVcklaZkxNVy9lUEh6MDBVY2xudXZLbFN1d3RMVFVhYXhVS2tWRVJBUWVQbnlJNXMyYnc5blpXYWZyTGw2OGlKTW5UNkoxNjlibzM3OS9rV1BEdzhPUmtaR2gwN3pObWpXRFJDTFJlQzQ2T2hxVEprMkNxYWtwVnE5ZURVZEhSNjN6SEQ1OEdIdjM3b1dkblIxMjd0eXBkYzZTdUhuekpueDlmUUVBeDQ0ZGc0bUpTYW5OL2FZcDE3MTM3MTdZMnRxVzhXclUvZnp6ejhqT3prYXZYcjNLZWlsRVJFUkVSRVJFUkVSRVJFUkViMVdGQ3BMazUrY1hXU1dqTkdSbFpha2Q2OXExYTZuZXc5UFRFOU9tVGRONExpMHREWGw1ZWFWNlB3Q3dzYkhSZVB6dnYvOEdnQ0kzMGpWUi9oeGNYVjExR2g4Zkg0OVRwMDdCeU1nSUkwZU9MSGI4NzcvL2pxeXNMTFJ0MjFidnRiMHJCRUhBcWxXcnhQZlUxYXRYRVJrWmlYcjE2cjNSK3g0L2ZoeHl1UnkxYXRWQzI3WnQzK2k5WGxXclZpMTg4ODAzV0wxNk5TNWR1cVJUa0VRbWsySERoZzBBQ2lwY2FQcGRXNzkrUFJvMmJBZ0FXTGR1SGU3ZHUxZnN2QktKQktkUG45WjYvc0tGQ3dDQWF0V3FvWDc5K2tYT0ZSZ1lDQUJ3YzNNcjFSQUpBTHg4K1JJQVlHSmlVcTVDSk8rajZPaG9qQjQ5dXRUbjNiRmpCNnBXclZycTh4SVJFUkVSRVJFUkVSRVJFUkZwVTZHQ0pGWldWbG9yWkNoMTdkb1ZwcWFtT0hyMHFNcnh2bjM3SWlNam85anJOWEZ3Y0ZBN2xwK2ZEME5EUTUydVQwOVBSMnBxcWs1anAweVpnc2pJU0gyV3B4TnR6L3ZXclZzd01ERFFPUkNpcEcrUVpQWHExV0lMREc5dmI2M2pPbmZ1REc5dmJ4dzhlQkJBUWZpaXVDRFA4dVhMMzhrcU1nY09ITUNOR3pjZ2tVamc0T0NBWjgrZVljbVNKVmk5ZWpXa1Vxbk84M3oyMldkRm5sZStWZ0FnbDh2RlZqUkRodzZGZ2NHYjZYN2w1K2VIRXlkT3FCMFhCQUZTcVJSQlFVRUlDZ3JTZU8wdnYvd2lqbDJ5WkFtU2s1TXhaTWdRT0RrNWlXTVNFaEt3ZWZObVdGcGFxbXpDKy9yNlFpNlhBd0NXTFZ1R1o4K2VZZVhLbFRBMk5oYkhmUHZ0dDhqSXlOQWEraEFFQVdmT25BRUFlSGw1RlJrT0NRc0xRM1IwTklDQ0FGaHBVMzR1Vks1Y3VkVG5MaXVob2FFWU8zWnNpYTgvZWZJa1Jvd1lVZXk0Tld2VzZGd3RSeGVDSU9qVWNrdGZDb1dpMU9ja0lpSWlJaUlpSWlJaUlpSWlLa3FGQ3BLVUZlWEd0OUxseTVleGZQbHlkTzdjR1FNR0RJQzl2YjNhTlhsNWViaDI3UnJPbmoyTGE5ZXVRU0tSb0huejV2amtrMC9Rc1dQSHQ3WDBJb1dGaFNFeE1SRXVMaTR3TnpmWCtUcEJFUEQ0OFdNWUdocWlSWXNXeFk0L2ZQZ3didDY4Q1FjSEJ6UnMyQkNob2FHd3RMUkVyVnExMU1ZMmF0UUlTNWN1UlU1T0RseGNYR0J2YjQvUTBGRFVxRkVEVmxaV0d1ZXZVcVdLem10L1cvNysrMjlzMzc0ZFFFR0k2Zi8rNy84d2N1UkloSWVIWSszYXRaZ3laWXJPYzZXbHBlazg5dWpSbzBoT1RnWlFVTW5qNTU5L0x2WWFRME5EbFRDS0xsSlRVNHVzRGxSYzVTQkJFTEIyN1ZwY3ZYb1ZIVHAwd0xCaHc4UnptWm1abURoeElzek16TEJ3NFVLVklFbjE2dFVobDh1eFljTUdQSGp3QUNOSGpvU2pveU1FUVlCRUlrRjhmRHhTVWxKZ1oyZW45ZDUzN3R4QlhGd2NMQ3dzMEsxYnR5TFhlZXpZTVFCQTdkcTFZV2RuSjFZUTBjVEN3Z0pHUnZwOUpDdm5xMTY5dWw3WHZjOFVDb1ZPbGFmeTgvTXhac3dZcmVFUFplQm8rUERoR3MvMzd0MGIvZnIxVXp1dUtZajRLbVd3cmJpV1BxVmR5WXFJaUlpSWlJaUlpSWlJaUloSVZ3eVNsQUZMUzBzMGE5WU14NDhmeC9Iang5R3hZMGNNSGp3WXpzN09DQXNMdzltelozSHUzRG04ZlBrU2Rldld4VmRmZllVdVhib1V1ZW1vdEdYTEZwM1dvTnlrL09XWFh6UldUTkdGc2txSm01dWJYdGRGUmtZaU16TVRycTZ1c0xDd0tITHM3ZHUzc1hIalJsaGFXbUxSb2tYSXpjMkZqNDhQckt5c01HM2FOTFcxYjlteUJTRWhJYkMxdGNYaXhZdVJrcElDSHg4ZkdCb2FZc2FNR1ZyREpPK1N4NDhmWS83OCtjalB6MGZEaGczaDQrTURxVlNLcVZPbllzNmNPVGgxNmhUczdPd3daTWdRdmViMTkvY1hLekJrWldXaFQ1OCtLdWN6TWpLd2I5OCs4WEZtWnFaTzg3NWF0V1RQbmowSUNBaFFPUjhVRklRSER4NEFBTHAwNllLaFE0ZkN4OGNIUGo0K3lNdkx3K2JObTlHNmRXdTBidDFhYmU1ang0N0IzTndjSGg0ZUtzYzNiOTZNbzBlUFFpS1JJQ2dvU091bSs3aHg0d0FBZmZyMHdXZWZmWVpUcDA3aDVNbVRTRTFOeFlBQkF6Qmd3QUFBd0x4NTgzRDc5bTFrWm1aQ0VBUzR1N3VyekpPWW1LajJlbWRrWktpOWhnQnc1TWdSbUptWklUTXpFK2ZPblFOUTBQWkVlUzl0NXM2ZGkvYnQyeGM1cHJEWTJGZ0FRTTJhTmZXNjdsM1dzR0hESWlzL0pTY25ZOUNnUVFCVTM5T3Zldlg2RFJzMjROQ2hReW90anBTaW9xS0tyU0tpTFpUQ1NpRkVSRVJFUkVSRVJFUkVSRVQwdnFxUVFaS2l2b1VPRkh3VHZmQzMwSldiNnRxK25RNm9WeDdScG5uejVtamV2RG5pNCtQaDcrK1BVNmRPSVRBd0VMYTJ0a2hNVElTMXRUVThQRHpRdFd0WE9Eczc2elRuMjZaUUtIRGh3Z1VBUUpzMmJiUnU1QmMrUG12V0xLU25wd01BN3Q2OXEvRzZwazJiWXRXcVZmam5uMzh3YTlZczVPZm5ZL0xreWFoUm93WUE0SnR2dnNIR2pSc3hiZG8wckZtelJxekdrSk9UZzlEUVVCZ1pHY0hYMXhjV0ZoYXdzTERBd0lFRDhkdHZ2OEhYMXhjclY2NkVpWWxKYWIwTXBlN3g0OGVZUG4wNk1qTXpVYlZxVmN5ZE8xZHNZL1BSUngvaHM4OCt3OEdEQjdGOSszWklwZEppd3duNjJMRmpCMTYrZkFrWEZ4ZXNXYk9teUpZdDJpUW5KNnR0dkdkbVpvcS9QOHBxSjByaDRlSDQ0NDgvY083Y09XemV2QmsyTmpiaU9abE1obTNidGtFbWs4SEN3Z0p0MnJRUnozWHIxZzBoSVNHb1c3Y3V6cHc1ZzhtVEowTXFsZUxDaFF1NGV2VXFac3lZSVk1ZHZIZ3hnSUxLS1gvODhRZnM3T3d3WWNJRWRPalFRUnpUdTNkdjFLNWRHMEJCS0tONzkrNWFuNk8yZGorRmd3VkhqaHhCZG5ZMmpJeU1VS2xTSmEzenBhYW1RaEFFbGZZNnVvcUlpQUJRVUFYalhYYjM3bDFNbWpSSjQ3bkNBWjNkdTNlTHYrdWw0ZWJObTVCS3BYQjBkTlE2UmxOd3BYZnYzc2pPemxZN3QzUG5UdXpldmJ0Y2hOS0lpSWlJaUlpSWlJaUlpSWlJU3FKQ0JrbUsreGE2SUFoYXY0V3VTOHVFd2dZT0hJaVVsSlJpeHlVbUpnSW8yRmoyOS9lSHY3Ky8xckZGZldQL2JiaDI3WnI0bkJvMWFxUldHU1E2T2hxQ0lLZ2R0N0N3d01XTEYyRmdZS0RXMGljMk5oYjUrZmtxbFZjRVFjQ0lFU05VMnZsODl0bG5pSW1KZ2JtNXVVcmJFcWxVaWlWTGx1RGV2WHR3ZFhVVmp3OGJOZ3lQSHo5R3UzYnQzdWtRU1VoSUNHYlBuZzJaVENaV1lDbGNoV2JreUpISXlNakFxVk9uc0duVEpxU21wc0xiMjd0RW9ZOVhoWWVINDhpUkk1QklKQmc3ZHV4cno2ZDhmM2J0MmhXZW5wNllObTJheHRDUWk0c0xQdjMwVXh3L2Zod3JWNjdFZ2dVTHhIUDc5dTJEVENhRHU3dTdTb2dFQU9yVnE0ZTFhOWRpOCtiTkFJRE9uVHZEek13TVQ1NDh3ZFdyVjlHbFN4ZHhyREpJVXFOR0RXemJ0ZzAyTmpZWVBudzRnb09ETVc3Y09DeGV2QmdCQVFFNi8wNmRQbjFhN1poTUpsTnBjNUtkblEwL1B6OEF3TmRmZnkxVzBOQ2tUNTgreU1ySzBqdElJcGZMRVJNVEF3QUlEZzdXNjlxS0lqRXhFYytlUFVQVHBrMzFiaHVrVFZKU0VnQ2djdVhLcFRJZkVSRVJFUkVSRVJFUkVSRVIwYnVtUWdaSmxEUnRISGZ0MmhXbXBxWTRldlNveXZHK2Zmc2lJeU9qeUcrdUY2ZTRGakpSVVZFd01qS0NuWjJkMWpFeE1USHZSRXVGL2Z2M2kzK1dTQ1JxMVZpVXIwbmg0M2w1ZVpnL2Z6N3ExcTByaGdDVSt2WHJoNHlNREh6NzdiY0FnR2JObW1IVHBrMElDQWpRV3ZIazFYVVU1L3IxNjFpOWVqVUE0UGp4NDJLbGozZkJtVE5uOE5OUFB5RXZMdytWS2xYQ2tpVkxVTDkrZmJWeEVva0VreWRQUmw1ZUh2Nzg4MC9zMzc4ZkVSRVIrUGJiYjB0Y0lTRW5Kd2RMbGl5QlFxR0FwNmNuWEZ4Y1h2ZnA2TVhiMnh0WHJseEJvMGFOSUFnQ0pCSUpuajkvamtPSERzSEt5Z3BUcDA3VmVOMnJZWmZDTFdhMHZWOXNiVzBSRUJDQTJOaFlTQ1FTQkFZR0lpRWhBUUFRR0Jpb010YkN3Z0t0V3JVcTBYUHk4L1BEeTVjdllXTmpnNzU5K3hZNU5qOC9Id0QwRGpvOGVmSUVnaUFBS0FoaFJVZEhpMVZWM2pXdXJxNXFuNTNLbjlIZXZYdDFhdHRWRWtGQlFlTDlTMHRHUmdZTURRMFpKS0Z5TFRZMkZsdTJiTUdGQ3hmdy9QbHpWSzVjR2U3dTd2RDI5a2F6WnMxZU8weFlFb0lnSUQ0K0hsdTJiTUg1OCtmRmRiVnUzUnJlM3Q1bzNyeDVtYXlMaUlpSWlJaUlpSWlJaUtnaXF0QkJrcmV0dU5ZM1hidDJoWjJkWFpIamRLMXU4aWJkdjM4ZjkrN2RLOUcxd2NIQnlNek1WR3R4b2xBb2tKR1JBVXRMUzVVTmRYdDdlMWhaV1JVYndnSCtWeTJtVnExYU1EUTBMSExNdXlJbkp3ZnIxNi9IaVJNbkFCUUVIWDc4OFVlTklSSWxpVVNDYWRPbXdjek1ERWVQSHNXTkd6Zmc0K09Ec1dQSG9uUG56bnF2WWV2V3JZaU1qSVNOalExR2pScFYwcWVpRjAxQmoxOS8vUlcvL3ZxcnlyR1hMMTlpNE1DQktzY2NIQnpFM3hGbGdHdkxsaTB3TkRTRW41OGZUcHc0b2ZJNzlHbzdxcVNrSkRIQWRQandZUncrZkZnODk4TVBQMmk5ano2ZVAzK09mZnYyaWZjdXJncU9NaGltYjBXU216ZHZxankrZXZWcXFiWTZlaDhvd3lzbERRUnBNbXZXTEFBUVF6eUZaV2RuYXcweXZhcHdTeCtpdDBFUUJHemJ0ZzBUSjA1RVJrYUd5cmxyMTY1aDNicDFHRGR1SEpZdlgxNmlkbHV2czY0ZE8zWmcvUGp4a01sa2F1dGF2MzQ5eG93Wmc1OSsrdW10cm91SWlJaUlpSWlJaUlpSXFLSmlrT1F0VXJiWUtFcFNVbEtSNHdwdi9KU0ZQWHYybFBqYU0yZk9BQURTMHRLUWw1Y25oa2JTMHRJZ0NBSnNiR3pVcnZIeThvS1hsMWV4Y3lzM2I1Y3ZYNjYxd29FdUc3eHZ5NE1IRDdCczJUSXgzT0xzN0l6NTgrZWpXclZxS3VPVWE1NHdZUUo2OWVvRkFEQXdNTUQ0OGVQaDR1S0NOV3ZXSURVMUZULysrQ1ArK09NUCtQajQ2RldCd2N2TEMzRnhjZWphdGF0ZW05dUZxL2JvcTdqcU81b1VEZ0tscGFVQktHaDFBd0NWS2xVQ29MbjZqeUFJbURkdkh0TFQwN0YyN1ZwVXIxNGRBTEJ1M1RwY3VuUkpyYnFOdGpCU2NXUXlHUm8zYm96OC9IeDRlbm9pTnplM3lJM1B2THc4QVBvSFNhNWV2UW9BcUYyN05xS2pvM0gyN0ZrR1NWN3g3Tmt6aElXRndjVEVwRlFya2locHE0d2drVWhnYlcydDlUcGxFTkRLeWdvR0JnYkZqaU1xTFlJZ1lNT0dEUmc3ZG15Ulk5YXNXWU9VbEJUczNMbnpyVlFBRVFRQlc3ZHV4WWdSSTRvY3MzNzllaVFsSldIdjNyMnNURUpFUkVSRVJFUkVSRVJFOUlaVjZDREpxNVVLWGlXWHk5WE9aV1ptYXIxR0xwZnJkTCtBZ0lCaXgyUm1adW8wcnJDU0JpUzB2UWFhV0ZoWVlPYk1tYmgrL1RxcVZhc0dRME5EUEgvK1hPZnJYNzU4aWFDZ0lOalkyQ0E1T1JsUlVWRmk1WTNvNkdnQVVBdFJ2QzA1T1RsNlBaZlhVYVZLRld6ZnZoM0hqaDBUcTFIMDZORUQ0OGFOMHp0TTRPbnBDU2NuSjh5ZlB4K3hzYkc0ZCs4ZUprMmFoTWFORzhQWDF4YzFhOVlzZGc1N2Uzdjg4TU1QeU0vUFY2dks4U1pwcXI1eitmSmxWS2xTQlUyYU5ORjRUZUgzK2RPblR3SDhMMkNTbnA2dTh2aFZFb2tFWGw1ZWtNbGtLdTE3bEMyT05JV1lTc0xKeVFuTGxpMURabVltOXUzYmg4T0hEMlBseXBXb1ZhdVcydGhYMjFUcDg3TlBUazVHYUdnb0FPQ3JyNzdDeG8wYkVSRVJnZkR3Y0RSbzBPRDFuMFFaVXJZM2VsMysvdjRBQ2o2ZlAvMzBVNVZ6MnRyc2FLTHAzUHIxNjlHd1lVT040NlZTS1E0Y09GRHNmQnMyYkNpeXBjKzdGSHFqOThQang0OHhlZkprbmNidTJyVUxQWHYyeE1DQkE5OTRhQ015TWhMang0L1hhZXkrZmZ2UXUzZHZWdlFoSWlJaUlpSWlJaUlpSW5yREtuU1FSRnViRTBFUXRKNTduZFlvaFRjdkMrdmF0V3V4N1RUS3VyWE54bzBiQVFCZmZ2a2xmdi85ZDcydWZmYnNHYVJTS1lZTUdZSjE2OVloUER4Y0RKSW9Bd0dhV3JySTVYS01IajFhNS90TW5UcFY3Mm9Ta1pHUlJYNUx1elMxYmR0V3JDWlJxVklsVEp3NEVaMDZkU3J4ZkU1T1R0aXlaUXYyN2R1SC9mdjNJeWNuQjNLNVhLeTRvU3REUThNaTM2Ty8vdm9yZHUzYUJZbEVndi84NXo4bFhxODIvL3p6RCtiT25RdG5aMmVzWDcrKzJNMUxtVXlHWjgrZUFWQVBSR2tMU0Ntci9heGJ0MDd0bkthTmUxTlQweEpYWGpFek04T3RXN2VRbEpRRVgxOWZyRjI3VnF5WW9wU2JteXYrV1o4Z3libHo1eUFJQW95TWpPRHU3bzc3OSsvRDM5OGZ4NDhmeDRRSkUwcTAzcktVa1pHQlM1Y3VJU0FnQUowNmRVTHYzcjFmYTc3VTFGU3grdEdybFcvaTR1TEVDakN2Y25Cd3dJc1hMNUNWbFlVYU5XcUk0YUxDbE5kcmVtOHE1OVhXOG9hb0xBbUNnTldyVitzY2ZBV0FwVXVYcXJVV2V4UFdyRmtqdGluVHhaSWxTL0Q1NTUrektna1JFUkZWYU9ueUhLd0x1b09URHlQeEpQa2xNblBVL3p1SEtnNXpxUkhxMjFpaGgwczkvS2REYzFReTBmemZ0RVJFUkVSRVJQcW8wRUVTVFp2bWE5ZXVoWTJORGZyMjdRc0xDd3VkNXVuZHU3ZGVteUJ2Z3ArZm4xN2psUzB3MXF4Wm83RlNnaWJwNmVudzl2Wkd2WHIxMEsxYk43VWd5ZWVmZjQ0WEwxNm9ISHQxYzk3YTJob2pSb3lBbzZNakFPRCsvZnZpK2JDd01BQ2FneVJ4Y1hGNkJYaGlZMk4xSGxzV3Z2bm1HOXk4ZVJQdDJyWERmLzd6bjFLcGhDR1ZTdkhsbDEvQzA5TVQ2OWV2eDJlZmZWWmsyd3g5YmQyNkZmdjM3NGVob1NHbVRadUdMbDI2dk5aOHAwNmRVdHNFYk5hc0dWcTJiSW5nNEdDY08zZE80ejFldlU0WnB1aldyUnVtVHAycXNrN2w3N1pDb1VDM2J0M0UxMEpUQU9iczJiTjQ5T2lSeG5QSzFrdXYrdnp6ejlXT2FRb1BTQ1FTK1ByNll0U29VWWlKaWNIOCtmT3hlUEZpbFpCVGZuNisrR2RkZ3lRS2hRSi8vUEVIQUtCOSsvWXdOemVIcDZjbi9QMzljZnIwYWZ6NzMvOHV0ZW9xYjhQeTVjc1JFaElpaG1xMFZhUFJoNStmSDNKeWNnQ29WcjRaUG55NHltZUpzdnJKTDcvOGdnMGJOdURRb1VNWU5Xb1VPblRvb0RhblRDYkRnQUVEWUd4c3JMRjEwcXZWWllqZVJhZE9uZEpyZkhCd01CSVRFL1VPSmVwREVBU2NQbjFhcjJ2KytlY2Z4TVhGNmZ6dkxrUkVSRVR2bTR1UG96SGUvd0tpWDhyS2VpbjBqc2pNeWNPOStDVGNpMC9DdnVCSFdOT3ZNejUycWwzV3l5SWlJaUlpb25LdVFnWkoxcTlmcjNIVDc4bVRKemg2OUNnRVFZQ0xpd3RhdFdyMVd2TVZwa3VyZ3Fpb3FCSzFOTEN5c3RMN0dnQ3d0TFRVK1Zvckt5dTR1N3ZqODg4L0x6S2tvR21UTlNvcUNoS0pCRDE3OW9SY0xvZVJrUkZ1M0xnaG5yOTU4eVlBYUd3WEVSOGZEd0R3OHZJcXNoS0c4blhidTNldjFwWVIybDdiaGcwYkZsc3hwalJ0MjdidGpXeUMxYXhaczlUYjAyemF0QWwrZm40d05qYkc3Tm16MGJadDIyS3ZlZlYxUG5QbWpGZ2RBZ0FTRXhPTGJVdXdlUEZpc1hxSUppZFBuaFJibDNoNWVhbWRqNHFLd3Brelo1Q1ltQWdBNHZ0QjA5Z0hEeDdnMGFOSEdzOXBVamdzVlpRcVZhcmcrKysveDdScDAzRDc5bTFzMkxCQjVUMWNrb29rbHk5ZkZ0c3c5ZXJWQ3dEUW9FRUROR25TQlBmdjM4ZUJBd2N3YXRRb25kZjROdVhtNXVMNjlldTRjT0dDZU96V3JWc0FBQmNYRjNoNGVLQno1ODZ2ZFkvNCtIZ2NPblFJQmdZR3hYNHU1K2JtaXE5N2t5Wk5jT2pRSWR5K2ZWdGprT1RxMWF2SXo4OUhpeFl0WUdwcXFuWmVXZW5Cek16c3RkWlA5Q1lJZ2lDMmtOUG5tc2pJeURjYUpBSCtWNUZNSDFGUlVReVNFQkVSVVlWMDhYRTArdTg0VnRiTG9IZFk5RXNaK3U4NEJ2OWh2ZEhKMGI2c2wwTkVSRVJFUk9WWWhReVMxS2xUUitQeHpaczNReEFFdEdqUlF1Y1FTVkh6RlZaY0ZZZUFnQUNZbTV1alhidDJXc2RjdW5SSi9LWjlXWmcwYVZLeDFRNDB0ZVo1TlZoZ1ltS0NCZzBhNE9IRGh3Z1BENGVSa1JHZVAzOE9XMXRiMUt0WFQrMWFaWVdSbGkxYnZ0N2k4Yi9LTGRwYVY3d3Q1V1VEYk51MmJXS0laTzdjdVhCM2Q5ZnBPbVdZS0NvcUN1Ym01cWhhdFNvQXdNYkdCa1pHUmlwaG8ram9hQWlDZ05xMWErdmNxdURFaVJPSWpvNUdseTVkNE96c0xCNDNOemRIbFNwVllHVmxoZjM3OXdNb0NBbDVlbnBpL3Z6NXFGYXRHc2FNR2FNeWw2T2pJMTYrZktuVGZRSE5sWXhrTWhuNjlldW5jWHl6WnMwd1pNZ1E3TjY5RzRjUEgwYmp4bzNGendKOWd5UUtoUUs3ZCs4R0FOU3RXeGZObXpjWHovWHQyeGYzNzkvSGtTTkgwS3RYTDlTdS9lNTgrK2p1M2JzNGV2UW9ybDY5aXN6TVRKVnpnd1lOUW84ZVBXQnZYenAvd2ZYTEw3OGdOemNYUFh2MnhQSGp4N1dPeThuSmdVS2hFRDhMbWpkdkRnTURBMXk2ZEFtalI0OVdhNDkxK1BCaEFOQWFkTW5LeWdMQUlBbTlteVFTQ2FSU3FkN1YwelNGcGtxYmlZbUoydWRDY2Q3R3VvaUlpSWplTmVueUhJejN2MURXeTZCeVl0eWg4d2dhTjVCdGJvaUlpSWlJcU1RcVZKQkUxMG9mdDIvZkxsRlZFS1dOR3pmQ3ljbEo3ZmlNR1RQVWp1M1lzUU4vL2ZVWGhnNGRpb0NBQUZTdFdsWGpPS1ZidDI2VmFaQ2t0RnBtdUxtNTRlSERoemgyN0pqWVBrUmJTQ0UyTmhZU2lRVE5talY3N2Z1V3RISkxSYlI3OTI3czI3Y1BVcWtVYytmT1JldldyWXU5cGs2ZE9talpzaVdXTGwwS29PQjNya09IRHBnMmJackt1RmZEUnQyNmRRTUFiTisrWGVlMVpXZG5Jekl5RXQ5ODh3MkFncUFDVUJEYWFOYXNHWjQ5ZTRhVksxZUtyVXVpbzZOeDZkSWxWSzllSFowNmRWS1pxMG1USm1qU3BJazRoNnVycTg3cjBOWFFvVU54K2ZKbFBIbnlCS3RYcjBhelpzMWdhMnVyOHJ1c1M3akozOThmRVJFUkFJQXZ2L3hTSlhqVHVYTm43Tm16QjArZlBzWHExYXV4Yk5teVVuOGVKZlh3NFVPY08zY09BRkM1Y21WMDd0d1pSNDRjQVZCUUpVWmJCYUdTOFBEd3dKMDdkekJzMkxBaWd5UXBLU2tBQ2xwdUtmLy93dzgveE0yYk4zSGx5aFYwN05oUkhCc2NISXlIRHgvQ3lzcEtheUF3UFQwZFFFRkZGRjMrK1ZGY1ZSNmkwdWJxNm9vclY2N29QTjdNekV4amxiRFNKSkZJMEx4NWM1VXFSY1ZSaGxHSmlJaUlLcHAxUVhkVTJ0bElEUTN3WFJkM0RHclJFRFVxbVpmaHlxaXNQVS9QeFA3Ym9WZ1VjQjA1K1FXVk9hTmZ5ckF1NkE2KzYxTDgzK1VRRVJFUkVSRnBVcUdDSkpwYXJnQkFabVlta3BLU0FCUzBCaW1xTWtCOGZEeHljM05oYUdpb3RhcEU0UTNoamgwN0lpTWpRK1BZc0xBd1JFUkVRQ3FWd3RmWEZ4WVdGa1UraDZMbUtrODZkdXlJM2J0M0l5QWdRR3lUOC9ISEgyc2NLNVBKSUFnQyt2ZnZyOVBjdW03UVNpUVNuRGh4UWd5eTBQOGNPM1lNTzNmdWhLR2hJV2JObXFVMVJLSU1haWg1ZVhucDNDSUdLQWlFS0JRS3ZRTStwcWFtR0Q5K3ZQaDQwcVJKT2wyWGtKQlE3TmczMGVMSXlNZ0kwNlpOdy9UcDB6Rml4QWd4T0tFTWtoZ1lHQlQ3UG56eDRnVisvZlZYQUFXdGJGNE5PZ0FGNytkaHc0Wmg3dHk1dUgzN05vNGNPWUkrZmZxVStuTXBDWGQzZHdRSEI2Tjc5KzVvMTY0ZGpJeU14Q0JKYVd2YnRpMDJiOTVjN0hzcUlTRUJRRUg3SWFVZVBYcmc1czJiMkxseko5cTNidzhEQXdQazV1Wmk3ZHExQUlBQkF3Wm8vZWREY25JeWdJTEtNcGFXbGxydnF3eXdXRmxaRmRraVREbU9xRFJJSkJJTUdUSkVyeUJKdjM3OTNrcmxqOEdEQitzVkpQSHk4aXIyMzVXSWlJaUkza2NuSDBhcVBQNnVpenZHZDJ4Uk5vdWhkMHFOU3ViaWUySGVtYXZpOFZNUEl4a2tJU0lpSWlLaUVxdFFPK2lhV3E3azUrZGo2dFNwU0VwS2dwdWJHeFl1WEtpMXZjYURCdzh3Y2VKRUFJQ1BqdzhHREJoUTdEMzkvUHdRSEJ3TUFCZytmTGphK2ZqNGVBREF1blhyeEFES3hvMGJpNXp6MVkzUDhzclIwUkhPenM0SUN3c0RBTlNyVjBVTDcwVUFBQ0FBU1VSQlZFOXI2NXFxVmF0cURRSGw1K2VMclcrVWF0V3FwZGFXUXRNMUZoWVdGU3BFb3EzMVNtRi8vZlVYMXE1ZEM0bEVnbW5UcHFGdDI3WmF4ODZjT1JQR3hzYjQrdXV2TmJZbFVwTEw1Vmk1Y2lVKytPQUQ5T3JWU3p5ZW1KZ0lBSGo1OG1XeFZSeFdyRmhSWkZXYTZ0V3I0N3Z2dnRONmZ0S2tTVVdPV2JSb2tSZ3VlQk9jbloyeFo4OGVtSnYvNzV0aXlqWVRKaVltUlY2Ym01dUxCUXNXSURNekV3WUdCcGc0Y2FMR3o2bjI3ZHVqZGV2V3VISGpCalpzMkFBbkp5YzBiZHEwZEo5SUNkU3BVd2MvL3Zqalc3dWZMc0dreU1oSUFLb0J3NDRkTzhMUjBSRVJFUkU0Y09BQUJnOGVqRTJiTmlFcUtnb09EZzVGZnVZclA4dTdkT21DS1ZPbWFCMm5mSjl2MkxDaHlFb3NyMU1WaTBnVGIyOXZyRnUzRGc4ZlBpeDJySVdGQmViT25hc1dGbndUdnY3NmE2eGR1eGIzN3QwcmRxeVptUm5telp2M1J0ZERSRVJFOUs1NmtxemFrblZRaXpkYlBZN0tuNEV0bkZXQ0pFK1MwOHB3TlVSRVJFUkVWTjVWbkYxMExiWnMyWUs3ZCsvQzNOd2NVNmRPMWJwaDh2ejVjOHlkT3hjS2hRSnQyN2JWS1VRQ0FLbXBxWWlLaWlwMjNQUG56M1ZlYzFFaGlmTGtrMDgrRVlNa24zNzZxZFp4MzN6empkakM1RlU1T1RuNDRZY2ZFQnNiaXhvMWFvaXY0ZkxseTR2Y29JMk9qc2F3WWNOUXJWcTExM3dHNVV1bFNwVlUzdDlwYWVwL29mRGt5Uk1zV3JRSUNvVUNJMGFNME5yR1F5aytQaDdQbmoxRG56NTlpZ3lTU0tWUy9QWFhYMGhLU2xJSmtqeDkraFFBWUdscHFUVWdsWkNRQUxsY2prcVZLaFc1RmhNVGsyTGIwaFExcHJnd1IybDROVVFDNkI0a1diVnFsYmpKMnI5L2Z6UnExRWpyMklrVEo4TEh4d2RaV1ZtWU4yOGVWcXhZb1RXSXBROUJFS0JRS0NDUlNJcXNwRkZlS0YvUFY5KzNFb2tFSTBhTXdJd1pNN0I5KzNZOGYvNWNiTDgxWmNxVUlvTm55bUNLdmIzOW0xdzJVWW1abUpqQTM5OGZIaDRlaUl1TDB6cE9LcFZpejU0OWNIWjIxbmx1UVJBMEh0Y2xoR0ppWW9KRGh3N0J3OE1ETVRFeFJhNXIxNjVkUlg3K0VSRVJFYjNQTW5QeVZCNnpuUTBWVnJPU2F1VytqSnpjTWxvSkVSRVJFUkc5RHlwMGtDUWlJZ0tuVDU4R1VORGVadmp3NFhCM2QwZTdkdTNRcGswYnNYUjZSRVFFWnM2Y2llVGtaRFJzMkJEVHAwL1grUjQrUGo3dzhmSFJlRzd1M0xtNGZQa3krdmJ0aTdGanh4WTcxOE9IRHpGdTNMaGlOOVRMQTBFUWNPN2NPZkh4dFd2WGRLNllBUURwNmVtWU4yOGU3dHk1QTF0Yld5eGZ2aHovL3ZlL2RicFdKaXZvS1Z5L2ZuMzlGbDNPL2ZycnIyTExqYXlzTExXMko5bloyWmd6Wnc2eXNyTFFyVnMzL04vLy9WK3hjNzU0OFFKQVFVdW9va2drRWpnNE9PRGV2WHZJek13VUF4VzNiOThHQUh6NTVaZGFmLzVqeDQ1RmFHaG9zZS83cUtpb1lxczQ2RExtYlZLMnFTcXFmY1QyN2R0eDVzd1pBRURUcGszaDdlMWQ1SnpWcTFmSGxDbFRzR0RCQXFTa3BHRHk1TWxZdW5UcGE3L2ZGeXhZZ01EQVFMUnExUXFMRnk5K3JibmVwcmk0T0xFYWxITHpYQkFFc1ZKVTRXQlJxMWF0MEs5ZlAvajcrK1BZc1dNQUN0NkRSVlYyeWMvUHg0TUhEd0FBZGV2V0xmWG5RS1F2aFVLQndNQkFCQVVGNGNXTEY3QzF0VVhIamgzUm9VTUgzTGh4QXhNbVRNQ2hRNGZVQWlEdTd1NVl0MjRkM056Y2RMN1h5NWN2TVdmT0hKdy9meDVWcWxSQmNuSXlHalJvZ0huejV1R0REejdRYVE1bloyZHhYUWNQSG9SQ29WQTU3K2JtaHJWcjE2Sk5telo0K1BBaFRwOCtqYWRQbjhMYzNCd2ZmdmdoUHYzMFU1aVptZW04WmlJaUlpSWlJaUlpSWlJaUtscUZEcEk0T2pyaTk5OS94NTA3ZHhBVUZJUXJWNjdnd29VTHVIRGhBb3lNak5Dc1dUTTRPanJpeUpFanlNbkpRWnMyYlRCejVzd2lOMzExZGVUSUVWeStmQmxTcVZUbkFFVnFhaW9BM2RvMmxDVmROdXFQSGoyS1I0OGV3ZHpjSFBuNStmajc3Nzl4L3Z4NS9PdGYveXIyMnIvLy9odkxsaTFEVWxJUzdPM3RzWERod21LRERLOVN0aStwS0VHU0dqVnFBSUJLRlFsalkyTzE5OTIrZmZzUUZ4Y0haMmRuc1lWVFVWSlRVOFZXSzlXclY5YzZMaTB0RFZldVhJRkNvVUJlWGg3dTNidUgxcTFiUXlhVGlXR2lEei84VU92MTZlbnBBQ0NHWUxTeHNySXFzbExRdG0zYnRJNlJ5V1E0ZHV3WVB2dnNzeUx2VWRxVXY5T2FOa0FWQ2dWV3IxNk5FeWRPQUFCc2JXMHhlL1pzbmRveGZmenh4d2dMQzhQKy9mdVJtcHFLU1pNbVljcVVLZWpZc1dPSjEzcjM3bDBBUUljT0hVbzhSMW5JeTh0VHF3cDE2OVl0SkNjbnc4cktDazVPVGlybkJFRlFxUnhqWkdSVWJJZ3BPRGdZMmRuWk1EUTBSUFBtelV0djhVUWxjT3ZXTFF3ZlBoeDM3dHhSTy9maGh4OWkyN1p0K1AzMzMvSHMyVE1FQmdZaUxpNE8xdGJXYU5PbURabzFhNlpYS3h0QkVOQ3ZYeitjUDM5ZTVYaElTQWpPbnorUGYvNzVSNmVLU0JLSkJIWjJkdGkvZnoraW9xSVFHQmlJMk5oWVdGdGJ3OTNkSGMyYk44ZUxGeTh3Y09CQUhEeDRVQzBBVTZOR0RheGF0UXFEQncvV2VlMUVSRVJFUkVSRVJFUkVSS1JkaFE2U0FBV2JoSzFhdFVLclZxMHdmdng0M0x0M0Q1Y3VYY0x4NDhkeDY5WXQzTHAxU3h6M3dRY2ZJQ0VoQVhYcTFDbngvZVJ5T1hiczJBRS9QejhBd0toUm8xQ3JWaTJkcmxXMmJubmRsaXpLS2dnQTNraUxDbTJiUnNvQXpOT25UN0Y1ODJZQXdQVHAweUdUeWJCOCtYS3NXYk1HRFJzMjFOb2E0dm56NTlpMWF4Zk9uRGtEUVJEUXRXdFhqQnMzVHV1M2tMT3pzNUdYbHdkVFUxTng4LzNseTVjNGV2UW9BS2h0SUwrdmR1L2VyWGJNeU1nSVk4YU1VVGwyOXV4WkFNQVhYM3loVTFnaE5EUVVBRkNyVmkwWUdSa2hMQ3dNWjgrZVJWSlNFaElTRXBDWW1BZ0F1SHIxS3E1ZS9WK1AzbnYzN3NITnpRMC8vZlFUMHRQVDBiWnRXNjFWSEFSQlFISnlNZ3dORFlzTWNIbDZlc0xHeHFiSVRjUnQyN2FoY3VYS0dzZHMyN1lOR1JrWkNBNE9SdCsrZllzTURwUm1SWk9Ra0JBQTZ1R3dseTlmWXZueTVlTHJWclZxVlN4ZnZodzJOalk2eiszdDdZMzA5SFNjT0hFQ0dSa1ptRDkvUG5yMjdJbmh3NGVqY3VYS2VxMHpQajRleWNuSmtFZ2srT2lqai9TNlZoTnRiVEIwa1pXVkpmNVpsODh2QndjSC9QTExMeXJIdnZ2dU93QkFwMDZkVk9aNDhlSUZmdnJwSjF5L2ZoMEFZRzF0amRUVVZDeFlzQUIvL2ZVWFJvd1lvZkZub0F6N05HblNSSzE5VVVrVXJzWkFwS3NMRnk2Z1o4K2V5TXpNMUhqKzFxMWJhTisrUFdiTW1JRXBVNmFJbGJ3RVFkQXJRS0trREl4b2twcWFpbDI3ZHNIWDExZm4rU1FTQ2VyVXFZTXZ2dmhDUENZSUFpNWR1b1RodzRmajhlUEhHcTk3L3Z3NVB2LzhjK3pldlJ2Ly92ZS8wYXRYTDVpYm01Zm9PUkdWbGZZSGdzdDZDVVJFUkVSRVJFUkVSRVNpQ2g4a1Vjckp5Y0dEQnc5dzQ4WU5YTDU4R1hLNUhFREJKbmxLU2dxeXNyS3dkZXRXYk4yNkZUVnExRUNiTm0zUXBrMGJ0R2pSQWxLcHROajVFeElTOE9lZmYrTHc0Y1BpeHZqSWtTUFJ1M2R2bFhHWm1aa3dOamFHc2JHeHl2SGs1R1N4elVManhvMTFmbDZQSHorR1ZDcUZoWVVGVEV4TWtKT1RneU5Iam9qbjMwUjFrOEtidHErU3lXU1lQWHMyNUhJNUJnMGFoUGJ0MndNb2FISHk1NTkvWXNhTUdWaStmTGxZUlFNQW9xT2o0ZS92anhNblRpQXZMdysxYXRXQ2o0OVBzZFVWYnR5NGdmbno1d01vMkp3eU5EUkVYbDVCVCtFYU5XcXdja0FoeXBZL3QyL2ZocXVycTlhd1FYNStQaUlqSThXZmMrdldyUUVVVkE3eDkvY0hBSmlZbUtCKy9mcG8xYW9WNnRhdGk3cDE2eUloSVFGcjFxekI0OGVQc1dMRkNnUUdCc0xFeEVTbDlWTnljaklzTFMzRjN5bmw3Mkp4WWF0cDA2YXBQQllFQVFxRlF2eGZmbjYrdVBha3BDVGs1ZVVoUHo4ZmVYbDV5TXZMZzZ1cks0eU1qQkFTRW9LSkV5ZGkwYUpGV3F1c2FBc3ZhTnI4ejgvUFIzQndNR3hzYkdCdGJRMHpNek9ZbUppSTFWaVVGVmxjWEZ6RWF5NWZ2b3hWcTFhSjFVcnM3T3l3Y09GQ25RTm5TaEtKQkJNblRvU0ppWW40Y3psKy9EZ3VYTGlBMGFOSG8xdTNianJQcGF4RzByaHhZNzNDTEsvS3pNeUVpWWtKREF3TVZDb2xhQXVDWldabUlpWW1CaFlXRnVMckpwZkxzWC8vZmdDQWhZVkZpVUliTjI3Y3dNMmJOeUdSU01UMlRybTV1VGg4K0RCMjc5Nk5qSXdNR0JrWllmVG8wZkQwOU1TU0pVc1FGQlNFZ0lBQUJBVUZvWHYzN3VqVHA0OFlLSXlNakVSUVVCQUFvR2ZQbm5xdkp6YzNGeEtKUkNXOGRmSGlSZkhQeFZYaUlWSUtEdzlILy83OXRZWklsREl6TXpGNzlteHMyYklGaXhZdHd1ZWZmNjUzcUZRWjhwc3hZMGFSNDQ0ZE80WXhZOGJBMnRwYXIvbVY5MGhQVDhlMzMzNkxUWnMyNlJSQU8zNzhPSTRmUDQ1S2xTcWhmLy8rR0RwMEtEdzhQR0JvYUtqMy9ZbUlpSWlJaUlpSWlJaUlLcklLRnlUSnpzNUdZbUlpRWhJU0VCTVRneWRQbmlBaUlnSmhZV0hJemMwRlVMQUIyNkpGQ3d3WU1BRHU3dTdJeWNuQmpSczNFQmdZaUt0WHIrTDU4K2M0Y3VRSWpodzVBaE1URTdSczJSSnQyN1pGcDA2ZFZDb1ovUG5ubjdoLy96NUNRa0lRR1JrcEhuZHhjY0hZc1dOVk5vK1Y5dTdkaS8zNzkwTXFsY0xVMUJRbUppYVFTQ1JJU2twQ2ZuNCthdFNvZ2JadDIrcjhmRGR0Mm9UZ1lNM2ZjSFJ4Y1NuVlRjbzJiZG9nTFMxTjYvbnM3R3g4Ly8zM2lJMk5SYnQyN1RCOCtIRHgzSVFKRTVDWW1JZzdkKzVnK3ZUcDJMbHpKd0lEQStIbjU0Y0hEeDRBS0dqdE1YVG9VSFR2M2wyblRhR0dEUnVLMzBZV0JBRjVlWG13dExSRTQ4YU5NWExrU0ppWW1Mem1NMzYvZE9uU0JVZVBIb1cvdjc4WVBDaU90YlcxMkE3R3hjVUZ2cjYrY0hKeWdvT0RnOW8zd2VWeU9WeGNYTEIrL1hwY3ZYb1ZFb2tFTTJiTVVLbEdNbjM2ZER4OStsUU1VeWszUk4zYzNOVHVQWHo0Y0x4NDhRSUtoVUlsT0NJSWd0WU54OWpZMkdKYkh6eDc5Z3dUSjA3RTRzV0xOVllmT24zNnROb3htVXltc1VXVm9hRWhsaXhaSW9aQ05MR3dzQkFERGJHeHNWaTRjQ0Z5Y25JQUFDMWF0TURzMmJPTGJhMmlqVVFpd1pneFkxQy9mbjJzVzdkT25MZFJvMFo2elhQdjNqMEFFSU5mSlRGNThtUzFhZ0kxYTliVStobVVuWjJ0VmpYblZicTAyUEh6ODFQNXJFaE5UY1ZQUC8wRUFPallzU09xVjYrT2d3Y1A0dURCZzJJRm5YcjE2dUhiYjc5Rmd3WU5BQUJ6NXN6Qm1UTm5zR25USnFTbHBlSHc0Y000ZlBndyt2WHJoekZqeG1ETm1qVVFCQUcydHJiNCtPT1BpMTFUWVVGQlFWaTRjQ0dNalkwaGxVcWhVQ2pFcWl0MTY5YlZHclFoZWxWZVhoNkdEaDJLbEpRVW5hK0ppb3JDRjE5OGdiVnIxMkxseXBWbzE2NmRUaFU4QkVIQXRXdlhNR2pRSUR4NzlxeklzWC85OVJmYXRXdUhJMGVPb0VHREJqcFhDQkVFUVF5aFJFZEg2M1ROcTlMVDA3Rno1MDdzM0xrVE5Xdld4SkFoUXpCa3lCQ3hqUm9ybGREYlptcGtnT3c4VnBzaW9qZkx6S2owcTQwU0VSRVJFUkVSVWNWVm9ZSWtjcmtjUTRZTVFYcDZ1dG81cVZTS0ZpMWFvSDM3OXVqWXNTT3FWcTBxbmpNeE1VR0hEaDNRb1VNSE1WUnk4ZUpGWEwxNkZWbFpXYmg2OVNyKytlY2Z0WTNOK1BoNHNZMktxYWtwM04zZDBhdFhMN1JzMlZMckdwczJiUXBqWTJQazV1YUttNzVBd2JmU1hWMWRNWExrU0wyK2hWK3ZYajIxSUlsVUtrV3paczB3YnR3NG5lZlJ4Y1NKRTRzOGYvNzhlZHkvZngvdDI3Zkh6Smt6VmI0QmJXcHFpb1VMRjJMZXZIbGlOWktxVmFzaU1qSVNuVHAxUXJkdTNlRG01cWJYdDZacjFLaUJNMmZPbE96SlZFRC8rYzkvVUs5ZVBWeTZkQWt2WHJ3UWcxV2FXRmxab1dIRGhoZzBhSkQ0OHpJM044ZS8vdlV2cmRlWW1KakF5c29LTDE2OGdMR3hNYVpNbWFMMk8xT3ZYajBrSlNXSjczOGJHeHUwYWRNRzN0N2Vhdk45OE1FSFNFeE1oTEd4TVl5TWpNU05lR1VJNWRYL0dSa1p3Y2pJQ0lhR2hqQTBOTlQ0WnlNakl5Z1VDdnowMDA5SVRFekUxS2xUc1hYclZyM2J3QlRtNk9nb3RzaDZsVVFpZ2F1cks4YU1HUU5iVzFzQUJSV1FwazZkaXVYTGwrT3JyNzdDZ0FFRFNxWDlWSThlUGZEQkJ4OWcxYXBWR0Rod0lPclZxNmZYOWNxS0pMcUVON1N4dDdjWGd5UVNpUVMxYTlmR3BFbVR0STYzc2JHQmpZME5VbEpTeEdDUVJDSkJ0V3JWMExadFc1VktOdG9VcnJpVW5wNk8vUHg4bUp1Ylk5U29VWGo2OUNtMmJkdUczTnhjV0ZwYTRvc3Z2b0NYbDVkYWF5ZFBUMCswYjk4ZSsvZnZ4OUdqUnlHVlNqRmt5QkFBZ0xPek0wSkNRakJxMUNpZFdrSVZwZ3lzNU9ibXF2ek8yZHJhWXZMa3lYclBSeFdQSUFqWXVIR2oySkpKWDlldVhVT0hEaDB3YU5BZ0xGcTBxTWpQQjRWQ2dUVnIxbUQ2OU9sRi9qUGlWUThmUGtUYnRtMXg0TUFCZUhoNEZCdmllUDc4T1NaTW1DQldIM3BkOGZIeFdMbHlKVmF1WEluR2pSdGo2TkNoOFBiMlJvMGFOUmdvb2JlbXRxVUp3bE96aWg5SVJQUWE3QzM1UlFraUlpSWlJaUlpS2owU1FaZGE0ZStSblR0MzR0Q2hRM0J3Y0lDRGd3TWNIUjNScEVrVE5HclVTTzlOUUxsY2p1dlhyK1BpeFl0bzJyU3BXa1dDek14TStQbjVvV25UcG5CMWRkVzdBc2FybFJWZVp6TlpXYWxCT1dmaHRqa2x0WHIxYWlRbUptTEJnZ1U2alpmTDVkaTRjU1BHamgycjliWE95OHREV2xxYTJENGpMeTlQNTUvTDRzV0xBUlFFSXQ2bmRoQ0JnWUVBQ2phczdlenN5bmcxcnk4aUlnSnl1Vnl2RmsxdlUwUkVCTFp1M1FvZkh4ODRPam9DS0hnZlBuMzZGQURnNU9Tazk1eHl1UnpaMmRuSXljbEJmbjQrSkJJSnJLeXNZR3BxcW5GOFNrb0txbFNwVXZJblVZcGtNaG42OSsrUHVuWHJZc3VXTFNXZVI5bE9TQkFFTWRpaksrVm5vVVFpZWUyTjN5ZFBuaUFoSVFGdDJyUUJVTkI2SXowOUhYMzY5SUdGaFVXeDE4dmxjaVFsSlltdGhnUkJ3SkVqUitEbDVhWFQvWlhWUmt4TlRTR1JTQ0FJQWhJU0VzVDNoa0toZ0lXRkJhcFhyODVON2pMbXRrMDF5SERUZTFBWnJhUm9hV2xwY0hKeXdvc1hMMTU3TGpNek0weWFOQWt6WnN4UXE0U1VtcG9LYjI5dkhEcDBxRVJ6R3hzYlkvWHExUmcxYXBURzk3WWdDTmkxYXhjbVQ1Nk1wS1NrRXQxRFY3YTJ0cmgwNlpMZTFabEtVM2w1ZjFIcDJIbzNEdHZ2eDVmMU1vam9QVGVzU1UzNHVKYi8vMTRrN2FyTzJxanlPT21IVVdXMEVucVg4WDFDUkVSRVJFU0ZTVXE0NFZUaGdpUUtoYUpVdnVGUFJFUkU3Ni95c05FdkNBS1dMMStPNmRPbmwrcThkbloyK09HSEgvRDExMS9Ed01BQXdjSEJHRGh3b0ZwN3FzSWNIQndRRlJWVjVKZ3hZOFpnMWFwVllxaFZFQVJFUmtaaTlPalJHbHVIdlNtREJnM0NiNy85Vm1hQnJmTHcvcUxTazVHYmozK2Zmb2pubVRuRkR5WWlLb0dhNWxMczZ0NFk1bXh2ODE1alFJQjB3ZmNKRVJFUkVSRVZWdElnU1lYN1d3YUdTSWlJaU9oOW9GQW9zSDc5K2xLZk55NHVEajQrUG5CemM4UGN1WFB4MFVjZkZSa2lNVFEweEk4Ly9vZ25UNTVnMXF4WlJZWXpmdjc1Wi9UbzBRUEp5Y25JejgvSDZ0V3I4Y0VISDd6VkVBa0EzTGh4ZzFWLzZLMnhNRGJFZDYzcmxQVXlpT2c5OWwzck9neVJFQkVSRVJFUkVWR3AwcStYQ3hFUkVSRzlFODZmUHkrMjNYb1RidCsramR1M2J4YzV4czdPRG52MzdzWEhIMzhNaVVTQ2VmUG1vVW1USmhnK2ZMall5cW13Z0lBQXRHM2JGalkyTnJoMjdkcWJXSHF4b3FLaWtKT1RBNmxVV2liM3A0cW5kWTFLV1BWeEF5eTY4WXlWU1lpbzFOUXdsOEszZFIyNDFhaFUvR0FpSWlJaUlpSWlJajN3S3l0RVJFUkU1WkNmbjErWjNyOUxseTY0ZGVzV1B2NzRZOFRGeGNIRnhRVTdkKzdFNE1HRGNmSGlSZGpiMjJ1OU5pd3NyTmdRaVltSkNlYlBuNDlKa3lhVmFIMzI5dlpZdDI0ZHFsV3Jwbll1TnpjWGtaR1JKWnFYcUtSYTE2aUVYZDFjTUt4SlRUU3dOb01acXdjUVVRbVlHUm1nZ2JVWmhqV3BpVjNkWEJnaUlTSWlJaUlpSXFJM2doVkppSWlJaU1vWlFSQnc3Tml4TXJtM2dZRUJ2di8rZTh5ZVBSdEdSZ1gvS3BtWGw0ZEhqeDRoSlNVRkFOQzZkV3RjdTNZTi9mcjF3NDBiTi9TK1IvdjI3YkY1ODJZMGFkSUVPVGs1Q0FrSndaOS8vcW5YSERFeE1laldyUnNDQWdMZzcrK3ZkajQwTkJRTkd6YlVlMjFFcjhQQzJCQStybmJ3Y2JVcnN6WGtLUlRZSEh3UE8rNDhnRUlRZExyRzBib3lmdnhYT3pqYldML2gxUkZwSjgvTHgrQmRKeEFZRVZQczJEWDlPbVBvaHk1dllWVkVSRVJFUkVSRVJPOG5mZzJPaUlpSXFKd0pEUTFGVEV6eEcybUZLWU1mSldWcmE0c1RKMDVnM3J4NU1EUTBSRlJVRkpZdlg0NSsvZm9CQUdiTm1vVTVjK1pBb1ZDZ1ZxMWF1SGp4SWdZUEhxenovSlVxVmNMYXRXdHg4ZUpGTkc3Y0dBQWdsVXF4WWNPR0VxMzkvUG56Y0hKeTBuZ3VJaUpDNy9tSXlyc0hMMUx3NVpHeitPWDJmWjFESlAvWHVBRjI5ZlZraUlUS25JbVJJZllNN1FIM09qV0xIVHZ4ajRzNGZQZnhXMWdWRVJFUkVSRVJFZEg3aVVFU0lpSWlvbkxteXBVcmVsOVRxMVl0QkFZR29tclZxaVc2Wi92MjdmSDMzMytqWmN1VzJMQmhBejcrK0dQVXExY1AwNlpOdzYxYnR3QUFHUmtabUQ5L1BuYnMyQUVBTURNenc1NDllN0Jnd1FKSUpKSWk1Ly8wMDA4UkVoS0NzV1BId3REUVVHVzhrNU1Udkx5ODlGN3psU3RYMEtCQkE0M253c1BEOVo2UHFMekt5c3ZEcXV1MzhkV1Jzd2hOU3RYcEdtdFRFNnpzMmhIZmZ0UUtKb2FHYjNpRjlQL3MzWGw4VE5mN3dQSFBaTjlrUlFSSkpMYjRXa3B0dFh3cGF1bEMwU3BTTFZWRlViWFV2c1FTMUY1clVWUTBsaEN0blNxS1NtdW54QjRpRW9sSVpGOW1zc3o4L3NodjVwdEpaczBtT08vWHE2L0t2ZWVlT1pQY3VUTnp6bk9mUnpDTWpZVVpPejk3bDBadWhjdVc1U2RYS0JnV2ZJSS83ajB1bzVFSmdpQUlnaUFJZ2lBSWdpQzhXa1FnaVNBSWdpQUl3a3ZtNnRXclJoL1R1M2R2V3JWcXhjbVRKNmxTUmZmZDNJNk9qamc2NW1VZk1ETXpZOWl3WVF3Y09KQWhRNFpRclZvMVJvNGN5VjkvL1lWY0x0ZDQvTzdkdTFYL05qRXhZZXJVcVFRSEIyTnJhMXVvYmFWS2xRZ01ET1Rnd1lONGVucHFERGlSU0NSR1pUWlJ1bmJ0bXRieU5mZnYzMGRoWUVZR1FYaVpuWC95bEw2L0hpWHd4bDJEczVDMHJGYUZuYjI2MHM2amFpbVBUaENNNTJCbHllNkI3MU9ua3BQT2R0bTVjZ2J1K0oyUVI5RmxOREpCRUFSQkVBUkJFQVJCRUlSWGh3Z2tFUVJCRUFSQmVNbmN1WFBINkdPNmRlc0dRS05HalRoMTZoVHU3dTVhMnlZbEpmSFJSeDh4YWRJa1dyWnNTVUJBQUVPSER1WFlzV1BrNU9Ub2ZTeHJhMnUxbnlVU0NiMTc5K2JzMmJQNCtQZ0FlUUVtbjMzMkdUZHYzdVRUVHovVm03SGtuWGZld2NURXVJK3VkKy9leGR2YlcrTytlL2Z1R2RXWElMeHNrbVZaK0owK3o4aWpwNGxPVFRmb0dETVRFOGEyYk15cXJ1Mm9hR090L3dCQmVFRXEybHJ6NjZBUDhIU3FvTE9kTENlWC9yOGM0ZnpqcDJVME1rRVFCRUVRQkVFUUJFRVFoRmVEOGNYbUJVRVFCRUVRaEJkR29WRHc0TUVEbzQ5cjNyeTU2dDkxNjlibHpKa3p2UFBPTzFyNzJyUnBVNUhHSjVGSUdEcDBxTVo5VGs1T2RPM2FsVnExYXVIbzZFakZpaFZac0dDQmF2OTMzMzFIMWFxYU15QTRPRGhRcDA0ZG80Sm9Nak16VVNnVVdGdGJrNW1acWJidjhlUEg1T1RrWUc1dWJuQi9ndkF5a0NzVTdMMzdrRFdYcnBNc3l6TDR1QnFPOXN4Nyt5M3F1dWpPOGlBSTVZV2J2UzIvZmRHRDl6ZnVKU1pGZTdCVWVsWTJ2YmNjWkd2L3JuU3FyVDJJVWhBRVFSQUVRUkFFUVJBRVFmZ2ZFVWdpQ0lJZ0NJTHdFcEhMNVVSSEc1ZW12MUtsU2xTcVZFbHRtNmVuSjZkUG42WkxseTdjdW5XclJNWld1M1p0Rml4WVFOZXVYVFZtR0ltSmlXSEZpaFZhai8vaWl5KzBCcElBMUs5ZjMraHNMREV4TVhoN2UzUHo1azIxN1RrNU9VUkVSRkNyVmkyaitoT0U4dXpHcytjcyt1Y3l0K01UalRxdXQwOU54clZzZ3BXWmFTbU5UQkJLaDZkVEJYNGIxSjMzTis3bGVZWlVhenRwZGc2K2dVZjQ4ZU9POUc0b3J2dUNVTjdGeDhkejdkbzFuajE3UmxKU2tsbzVSUk1URXh3ZEhhbGN1VEpObWpUQnhjWGxCWTVVRUFSQkVBUkJFQVRoMVNVQ1NRUkJFQVJCRUY0aXFhbXBTS1hhRjhzMHFWR2pCbGV1WEdINjlPbUY5dG5hMmhaN1RCS0poSVlORzFLbFNoVTJidHpJeG8wYk5iWXpNVEZSeTR4UzBKUXBVOGpOemRXNDc0TVBQc0RMeTh2b3NjWEh4MU9uVHAxQ2dTUUE5Ky9mRjRFa3dpc2hJVlBLNmt2WDJYOHYzS2pqcWxXd1kxcmJaclNvNmxwS0l4T0UwbGU3a2lQQmd6N2d3ODM3U1pGcXo4S1RJNWN6ZFBkeGtqSmxERzVSdnd4SEtBaUNJYUtpb3RpOGVUUGJ0Mi9uN3QyN0JoOVh0MjVkZkgxOUdUeDRNTldyVnkvRkVRcUNJQWlDSUFpQ0lMeGVSQ0NKSUFpQ0lBakNTeVFsSmNYb1l5cFhyc3p6NTg4NWV2Um9LWXdvcjl6Tzlldlh1WDc5ZXFuMEQrRGw1WVducDZmUng2V2twRkN6WmsyTisrN2R1OGU3Nzc1YjNLRUp3Z3VUSTVjVGZEdU1kVmRDU2N2S052ZzRFNG1FQVEzcU12VE5CaUlMaWZCS2FPUldrVjJmdjAvdkxRZkl5TXJSMms2aGdBa0gvaUlwVThiWWRtK2lJWG1XSUFobDdQbno1OHlkTzVjMWE5YVFrNlA5OWF2TjNidDM4ZlB6dzkvZm54RWpSakJqeGd5UnBVUVFCRUVRQkVFUUJLRUVpRUFTUVJBRVFSQ0VsMGhHUm9iUng5aloyZEdzV1ROT256NnRzNTJmbngrblRwM1N1Szl5NWNwODlORkg5T2pSQXhzYkd3QldybHpKbmoxN05MYmR2WHUzMGVQVXhjM05qV1BIamhsOVhIcDZ1dFpBa2djUEhoUjNXSUx3UWlpQVV4RlJyTHA0bmNmSnFVWWRXOGZGa1JsdFcxQ3ZvbFBwREU0UVhwRG03cTdzR1BBdS9RT1A2QXdtQVpoMy9BSUpHVkxtZEd1RmlZZ21FWVFYNXRTcFUvVHIxNC9ZMk5oaTk1V2RuYzJLRlNzSUNncGk1ODZkdEcvZnZnUkdLQWlDSUFpQ0lBaUM4UG9TZ1NTQ0lBaUNJQWd2RVcybFgzU3hzTERBMmRtWmR1M2FhVzJqVUNnNGRPZ1FBd2NPSkRnNEdBQUhCd2Q2OWVwRnYzNzk2Tml4SStibTVtckhLTnNWWkdscHFmT3hpa3BmSUl3bXVibTUxS2xUUitNK0VVZ2l2SXoralkxbnhjVi91UjRiYjlSeEZxYW1ESHV6UHA4MnFJdVppVWtwalU0UVhxeTJYdFhZOTBVUFB0bDZpTVJNbWM2MlAvNTluYVJNR1QvMGJDOWVFNEx3QW16WnNvVXZ2L3dTdVZ4ZW92MCtmZnFVamgwN3NubnpaZ1lPSEZpaWZRdUNJQWlDSUFpQ0lMeE9SQ0NKSUFpQ0lBakNTMFJTaER1bkRRaytrVWdrMk5qWXNIdjNic0xDd29pUGo2ZHg0OFpZV2xvVzZURkxRMUdDYUNRU2lkWkFrbnYzN3FGUUtNck44eE1FWFI0bHBiRDYwblZPUlR3eCt0aDJIdFVZLzFaanFsV3dLNFdSQ1VMNThtYjF5aHdhMHBPUEFnNFNrNUt1cysyT3EzZEprc3JZOUVsbkxFV1pKMEVvTXp0MzdtVHc0TUVvRklwUzZWOHVsek40OEdDc3JLem8yN2R2cVR5R0lBaUNJQWlDSUFqQ3EwN2NkcVBEdzRjUEdUOStQRmV2WGkyeFBrTkRROG5PMWwrL1BDRWhnZnYzNzVmYWwrcVNjdm55WlZhdFdzWGR1M2UxdGpsNzlpeS8vUElMMGRIUkFNaGtNZ0lEQTR1VW1sK2Z1TGk0RXU5VEY1bE14cU5IajRpSWlDalR4eTFwVXFtVVI0OGVsVXJmVjY5ZUpTUWtwRlQ2ZmhGeWMzT0xpS3g1a3dBQUlBQkpSRUZVdEpCWkhPWGh1aEViRzh1Tkd6ZEt2Ti95SURrNW1lVGs1QmM5RERYUjBkRkVSa2ErNkdFSTVaU1ZsWlhSeDJSbFpSbDFiYWhWcXhadnZmVVdWbFpXNVNySVFpcVZHbjJNbFpVVlZhdFcxZmg3ZS96NGNabGYwd1hCV00vU001Z2Zjb2xQZmoxcWRCQ0p1NzBkSzdxMFkxbm50aUtJUkhpdDFLM3N4T0d2ZXVMdDRxQzM3Wkhiai9oazYyRlNaVmxsTURKQkVFSkRRL25paXk5S2ZiNUxMcGN6YU5BZ2J0NjhXYXFQSXdpQ0lBaUNJQWlDOEtvU0dVbDBXTHQyTGRldlgyZnUzTG1zWGJ1V0tsV3FGS3UvcUtnb3hvNGRpNVdWRlN0V3JNRGIyMXRyMjMzNzlyRjkrM2JjM053SUNBZ29WNHM0K2UzZHU1ZHo1ODRoazhtb1c3ZXV4amJidDIvbi92MzdWS2xTaGFwVnE3Sm16UnFPSERuQ2d3Y1A4UFB6SzVGeFJFWkdzbUxGQ3U3Y3VjT3laY3UwM25sYzBzTEN3aGd6Wmd6bTV1WWNQbndZZ0NOSGpuRDc5bTFHamh5SnBhVmxtWXhEbjlUVVZJNGVQUXBBbno1OTFQYmR1WE1IUHo4L0pCSUptemR2eHNiR1Jtcy9zYkd4ekp3NUU0RDE2OWNiOU5pclZxMGlNaktTUC83NG80aWoxeXc4UEx6VWdsK1VPblRvVUdoYnQyN2RBRGgwNkJBV0ZoWjYrMGhPVHViamp6OEdLTkx2b0R4Y043WnYzODZXTFZ1d3NMQmc3ZHExZUhoNGxFaS9TcDA3ZDhiS3lvb0RCdzdvYk5lOWUzZWtVbW1KbjB2RitmdVVsbSsrK1lhVWxKUnlOU2FoL05CMW5kYW12QVZMRlZWS1NvclJ4OWpZMkdCaVlvS1Bqdy9YcmwxVDIyZHZiNCtKS0djZ2xGUFBNakxaOHU5dGZydnpnR3dqMC81Ym1abnlaZU84TWpZV3B1SWNGMTVQSG80Vk9EeWtKMzIySHVKR2pPNVNVR2ZEbi9EaDVnUHMrdnc5S3RwYWw5RUlCZUgxazVPVFEvLysvWXNVSEZ3VVVxbVVmdjM2Y2ZYcVZjek14QlNvSUFpQ0lBaUNJQWlDTWNTM0tCMm1UcDNLMTE5L1RVSkNBdlBteldQNTh1WEYrdUo1NnRRcEFDcFdySWlYbDVmT3RtZk9uQUdnV2JObVJpMEdkKzdjdWNqajArVG8wYU9ZbW1wTzhmdjgrWE11WExpQVJDTGhrMDgrMGRqbTNyMTczTDkvSDJkblo5V2kvTUNCQXpsNzlpeG56NTdsNE1HRGZQREJCOFVlcDRPREF6RXhNY2hrTXZ6OC9GaXpaZzNPenM3RjdsY2ZjM056QU5XZE5Ca1pHV3pkdXBYNCtIanUzcjJMbjU4ZlZhdFdMZlZ4NkpPVWxNU0dEUnVBd29Fa25wNmVTQ1FTbmo5L3pzOC8vOHpJa1NPMTlwT1ZsY1hEaHc5TGRHeURCdzgycXYzeTVjdHhjSERnMUtsVGJOKyt2VVRIVXBDbVFCSjlEaHc0UU8zYXRhbGR1N2JXMTQ0eHl1SzZvVStuVHAwSUNnb2lJeU9EZWZQbXNXYk5HakVKVjBCUnJyMFZLMVpreDQ0ZHBUQWE0VlZuYjIrUFJDSXg2aTdPdUxpNGNodVVhb3o0ZU4wTGdabzRPam9pa1VnWU4yNGNuMy8rdWRxK3NXUEhpa0FTb2R5SlV3YVEzSDFBVnE1eEFTUUFuYjNjR2RPeU1hNjJ4Z2VkQ2NLcnBwS2ROZnNIOThBMzhBai9STVRvYlB0dmRCd2ZiTnBIMEdmdjQrbFVvWXhHS0Fpdmw0Q0FBRUpEUTh2ME1VTkRROW02ZGF2UmN3K0NJQWlDSUFpQ0lBaXZPN0VTcUlPenN6UGp4NDluMnJScFNLVlM0dVBqaTV5VlJLRlFjT3pZTVFBKy9QQkRuWXM1OSsvZkp5b3FDb0F1WGJvVTZmSGMzZDIxN2xPV1N6Q2tqUzc3OXUxRExwZlRwazBiclJrSzl1N2RDMEN2WHIxVUM4OHVMaTRNSHo2Y3hZc1g4OU5QUDlHNmRldGlCMzNZMjlzelpjb1V4bzhmVDBaR0JqZHUzS0I5Ky9iRjZ0TVF5b3dVeXNVOEd4c2JWcXhZd2JScDAzajQ4Q0hmZlBNTk0yZk81STAzM2lqMXNSU1Z0YlUxZ3djUFp2SGl4ZXpmdjUrdVhidFNxMWF0SXZXMWNlUEdRdHVTa3BLMDd1dmR1N2ZSNVR1VUpRaDhmWDNwM2J1MzFuWnIxcXpoenovL0pEZzR1TkMrbFN0WGN1Yk1HWTM3aWlNeU1wS1ZLMWNDZVZrOEtsV3FWS3oreXZxNm9ZMnJxeXZEaGcxaitmTGxwS2FtOHVEQkE2MFppTFRSTjJrbms4a01hcU9ycnlaTm12RE5OOThZTmE2U1pHSmlRclZxMVF4cVcvQzh2My8vUGpLWmpBWU5HcFRHMElSWGpMVzFOWFoyZHFTbXBocDh6Sk1uVDFBb0ZDOTFNSWxDb1ZDVnlUT0c4bG84WU1BQUxDMHQyYkJoQTFsWldYejY2YWNNSFRxMHBJY3BDRVVXbjVGSndQVTc3TG56Z0t3aWxGeHFVTW1GYjF1OFFaTXF4ZnY4SVFpdkduc3JDM1lQZkovQlFYOXc3Szd1a3FUMzQ1TG92RzRQdjN6YWpaWWV4Y3RJS2dpQ3VvU0VoQkxMU211c21UTm4wck5uenpLNTRVZ1FCRUVRQkVFUUJPRlY4Vm9Ia3ZUdjM5K2dkaEtKaE9Ua1pNYU9IYXUzcmJhN3kvLzk5MTlpWW1Ld3RiV2xhOWV1T3ZzNGVQQWdBTldyVjhmTnpVMW5PbnBiVzF1Tm1RRTJiOTZzOVJqbG5mT0d0TkZHSnBPcHhqbGd3QUNOYldKall6bDU4aVMydHJiMDZOR2pVUC8vL1BNUHJWcTEwdmxGUG45WkVFTmxaR1RnNysrUHY3Ky8zcmJCd2NFNE9PaXZtNjJOTXBBa056ZFh0VUJYdVhKbGxpOWZ6clJwMDdoMTZ4Wi8vdmxudVE0a2dieS94MisvL1VaWVdCaXJWNi9taHg5K0tGSS9RVUZCUnUzcjBLRkRvZElkKy9mdlo5V3FWUXdZTUlDQkF3ZHE3Yy9TMGhKTFMwdXRnU2haV1hrMXpqV1ZRZEMxRC9JeXpSZ1NORlp3VWZicTFhc0ErUGo0RkR1SUJFcjN1aUdYeTNuLy9mZU5IbE5jWEJ5alJvMHl1UDNtelp0eGQzZlhHekNrVUNnTURpclMxaTUvY055T0hUdU1MZ3RqNkIxcTJxNmREZzRPT3ErcitSVzh4aTVZc0tCVVNrQUpyeTQzTnplakFrbmk0K05KVDAvSHpzNnVGRWRWK29wUzBreDVQWmRJSlBUcDAwY3RNOWZMSEZnanZEb2lVOUxZRm5xWC9mZkNpeFJBVXEyQ0hhT2FOK0lkTDNmRUdTMEltbG1ibTdHMWYxZSsrZTFQZHY5N1gyZmI1eGxTZW03ZXp3ODkzNlp2NDdJcG1Tb0lyenE1WE03QWdRTjU4dVRKQzNuOEowK2VNR2pRSVBidTNTdXkwUW1DSUFpQ0lBaUNJQmpvdFE0a01TWTllbUppb3RIOXg4WEY0ZXZycTdZdFBUMjlVRkFGNUMyZVcxdGJrNUdSd2NtVEp3R0lpb3JTRzBReGE5WXMyclJwWS9UWWl1dlFvVU9rcHFieTFsdHZxYkpYYk42OEdXOXZiOXExYTRlSmlRbEJRVUhrNXVhU201dXJkZUU1SWlLQ25UdDNGdHErY3VYS1FvdGRKZmxsWDI1a25YbHRyS3lzVlAvT3pzNVdCWmJZMmRteGNPRkNEaHc0WUhRZ3pJc2drVWdZTW1RSWt5ZFA1dWJObTV3NGNZSk9uVG9aM1krbVJmREJnd2NidFVDdW5GaXFYYnUyUWUzMUxmN3IycTl0bjd1N3U5NkFnSEhqeHRHcVZTcysvZlJUMWJhelo4OEM4TTQ3NytnOFZwZXl1bTYwYU5FQ1YxZFhuZTFpWTJNQnFGeTVzdHBpcTBLaDRObXpad0I2KzFDVzk5SDE5Ky9jdVROV1ZsWWNPSEJBWjEvZHUzZEhLcFVhZEM0bEppWWFuZTNHMlBhQzhLSklKQkxjM2QyNWQrK2V3Y2NvRkFyQ3c4TnAyTEJoS1k2czlEMTQ4TUNvOWxaV1ZtclhLUkU0SXBRbnQrSVNDTGh4aHo4ZlJTRTNvbFNWa3IybEJWODFxYy9IOVdwaExoYkZCRUV2YzFNVDFuN1VFVWRyUzM0NnA3dTBSbGF1bkJGN1RuSXZMcEZwNzdUQVJMeC9DRUt4TEZteVJIWHp3NHR5NE1BQmxpNWR5b1FKRTE3b09BUkJFQVJCRUFSQkVGNFdyM1VnaVZKeFMxQm9Xdmd0U0ZzUVJNR0FodjM3OXlPVlNqRXpNNk5DQmUxMW1aT1NrbEFvRkppYm14cy80R0tTeVdRRUJRVWhrVWo0NG9zdmdMd0YySjA3ZDJKcWFvcVBqdzhBUjQ4ZUJVQXFsUmE1ZkVsK3YvLytlekZIL2o4RnN3SDA3OS9mcU1BaVRiUmxkOWl3WVlQcTMrVTUyMERUcGsxcDNMZ3gxNjVkWTlPbVRiUnQyeFpMUzB1MU50bloyUUFhcytBb1hiMTZsWXlNRE5YUG1abVpBSVNFaEtpMXM3R3hvVW1USm9XT056YVFCRFFIZml4ZXZKaGp4NDVwL0oxLy8vMzNuRGh4UXVNK1RkbDRUcDQ4U1dSa3BGb3dSM3g4UE51MmJhTjkrL1pVcjE2ZDU4K2ZjKzNhTlNBdis4cXZ2LzRLcUwvR3RXVllhZDY4dWNaZ3E5SzhicGlibXhNWUdLaTFMZnp2ZC9Ienp6K3JncVFnTDZPTDhuelgxOGVMTW1MRUNFYU1HS0g2T1NjblIrdDVxM3llMmw2ZjZlbnAyTnJhbHZ3Z0JhRVlhdFNvWWZReFQ1OCtmYWtEU1RJek0xWGwwZ3psNGVFaDdqb1Z5aFVGOEhka0RGdHYzT0Z5ekxNaTlXRmhha3EvK3JYNTRvMy9VTUdpN0w4TENNTEx6RVFpWWNGN2JYRzJzV0xoeVV0NjIvOXc1aXIzNHBKWTkzRkhiTVhyVFJDS0pESXlrbW5UcHIzb1lRQXdkZXBVK3ZYcnA3UFVzeUFJZ2lBSWdpQUlncEJIQkpLVUVVMUJFR2xwYWZUcTFVdjFzMVFxSlRnNEdJQkJnd2JSdDI5ZnJmMzE2TkdEek14TXJZRWtocFJvTUxTTVEwSDc5dTBqSVNHQkRoMDY0TzN0RGNDdVhidFFLQlQwN05tVEtsV3E0Ty92cndvNjBMVllmL1RvVVZYR2doZkoxTlMwU0F0TkNvVUN4Zi9mUWZvcUxGUU5IanlZMGFOSHEwcWpWSzVjV1cyL3NpUk0vcUNDZ2xhdFdxVXhjR2pXckZscVArY1Avc2gvTGlxellFeWFOS2xRSDI1dWJzeWJONi9ROXV6czdFS1BtWjZlRG1qT01xRnJueVloSVNHY09YTkdMVXVMcjY4dnExYXRZdTNhdGN5ZlA1L2p4NCtyem9XNHVEaU4vVVJIUjJ2Y25wQ1FvSEY3V1Y4M2xOa042dFF4UG9YM2t5ZFBTRWhJS1BJaXRVd20wM3ROa3Nsa1J2ZXJVQ2pZdG0wYkowK2VaUEhpeGJpNHVCaDEvT0hEaDltK2ZUdXpaczFTWlYvU0pqazV1Y2pYVlVFd2xyN3pVUk5kZ1dZdkEwdExTeXdzTEl5NkZ0U3NXYk1VUnlRSWhwUG01UEw3d3dpMmg5N2pRYUwyOG5PNldKaWEwTnVuRm9NYStWRFJ4cnFFUnlnSXJ3K0pCQ1oyYUlhVHRSVlREcDlGWDBLZ3c3ZkRlZStudld6MTdZYW4wOHY5WGlvSUpXWEdqQmxrWldVeFlzUUlQRDA5ZGJaZHMyWU5PVGs1WlRReTNYSnljbGk3ZGkwTEZpelEyUzRpSW9LMWE5ZGlZV0hCM0xsenkyaDBnaUFJZ2lBSWdpQUk1WXNJSkNsSGdvT0RTVTVPeHRuWm1aNDllK3BzcTh6WW9lME9lME1XeUl0U3hpRTVPWmx0MjdaaGJtNnVXakNOaTR2aitQSGpWS2hRZ1U4Ly9aU2JOMjl5K3ZScG8vdldSQ0tSbEVtQVJsR3pLb1NHaGpKMjdGaWNuWjBKQ2dvcTRWR1Z2WHIxNnJGeTVVcnExYXVuY2I5VUtnVjBCNUlvYmQrK1hldStnaGw4TkoyTHhweWZUNTgrMWJxQVg1VFNOZ1U5ZXZRSU16TXpxbGF0cXRyV3VYTm5nb0tDdUhqeElwY3VYV0xmdm4wQXpKOC9uK2JObTZ2YUpTY25xMHJObEVaR21wSzZiang1OG9TcFU2ZVNtNXZMdW5YcjlKYXN5UzgyTnBaUm8wYVJuWjNOM0xsek5XYWEwVWVoVUpSS2FabjA5SFQrK09NUG9xT2ptVEJoQWt1V0xNSFoyZG1nWXg4OGVNRGF0V3VSeVdUOC92dnZlaGZ1NVhLNUtJOGpsSmxXclZvWjFkN1MwcEw2OWV1WDBtaktob21KQ1UyYk51WHZ2LzgyK0ppMzNub0xoVUloU3RvSUwweGtTaHJCdDhNNGNEK2NGRmxXa2Zvd056R2hsMDlOQnIxUmo4b2lnRVFRU3N4WGJ6V2dtb010dzRKUGtKR2xlNUU3OU9sek92NFl6UHFQTy9GT0hZOHlHcUVnbEY5eXVaeEZpeGF4Wk1rU09uWHFSSzlldmVqWnN5ZHVibTVxN2RMVDA5V3l0SllINjlldlo4YU1HZGpZMktodGo0Nk9adCsrZmZ6NjY2K2NQSGtTdVZ6TzFLbFRYOUFvQlVFUUJFRVFCRUVRWGp3UlNGSk94TWJHc25QblRpQnZjYnRnU1pHQ2xLVXR0R1VXMExWZ3JhK01RLzQyQmUzZHU1ZU1qQXdxVmFyRXRtM2J5TTNOSlNJaWdweWNIRDc3N0RPc3JLejQ0WWNmZEk3ZEdQYjI5aVZhMGtaSldYYW51TmxRbE9VdWxCa3VYZ1hhZ2tqZ2Y0RWsxdGI2RnpHTUxSZFZ0V3BWQWdJQ3RPN1hkazRPR2pRSUJ3Y0hPblhxeE9QSGo2bGJ0NjVxMzgyYk41azRjU0tPam81czJyUUpLeXNydmVQWXRtMGJEZzRPcXA5emNuSjQ4dVFKN3U3dWFrRk5wcWFtOU9uVGg2U2tKQklTRW9pTGk4UFYxWlZtelpvWjhuUkxSRWxkTnhJU0VwZzhlVExKeWNsMDZkTEZxQ0FTQUZkWFY3cDM3ODZPSFR1WU1XTUc4K2ZQcDFHalJnWWZiMjV1anJXMU5YdjI3RkZ0MDNTZCt1aWpqMVNsa2d4bFoyZkgvUG56R1QxNk5KR1JrVXlmUHAxbHk1YnBQUmVTa3BMdzgvTkRKcFBScEVrVGhnOGZydmV4bkp5YzJMVnJsMEhqR2pCZ2dNRUJMWUtnU2R1MmJhbGR1emIzNzk4M3FIM0RoZzJ4czdNcjVWR1ZMb2xFd3BkZmZtbHdJSW01dVRtZmZmWlpLWTlLRUFxVEt4U0VSTWF3KzNZWWYwZkZGTGtmTXhNVGV0YjE1b3MzNnVGcWE2UC9BRUVRalBaZVBTK09mTlVMMzhBalBFbE8wOWsyS1ZOR3Y4RERUT3pRak8vZWJvcUpDRklVWG1PVEprM2k5T25UaElTRThNY2ZmL0RISDM4d1lzUUlHalZxaEplWEY1VXFWU0k1T1pudzhIQVNFeE5mOUhEVkpDWW0wcjU5ZTd5OHZIQndjQ0F1TG83dzhIQ3VYNyt1MXE1dDI3Wk1uano1QlkxU0VBUkJFQVJCRUFUaHhST0JKT1ZFV2xvYTllclZJemMzbHk1ZHVwQ2RuYTAxU0FSUXBRWFYxYVkwZUhsNUFYbFpTSDcvL1hkVmlua1BEdzk2OU9oQllHQWdqeDQ5d3RuWldXdTVEa05sWm1iU28wZVBraGkyVHNYSkVxRU1KSkhKWk9UazVHak5FUE9xVUphZHFWaXhvdDYyMmdJL0RCRVNFb0pNSnFOang0NTYyMzc2NmFjQStQdjdjL2JzV2RhdVhZdTN0emNLaFlMVnExZVRsWlhGczJmUDZONjl1MUZqeU1yS29uZnYzb1NIaDVPYm02c3hYVy9QbmozSnpjMWx5SkFoQUx6MzNudGxldGQ3U1Z3M2xFRWtUNTgrcFVXTEZvd2JONjVJWTFGbWQ5bXhZd2ZUcDA5bjBhSkYrUGo0R0hUczRjT0hEV3FYUDlERUdOV3FWV1BXckZsTW5EaVIrL2Z2NCsvdno1dzVjN1JtTzVMSlpNeWNPWlBZMkZnOFBUMlpPWE5tc1lMT0JnOGVUR1JrcE5xMXBxaFprQVJCeWRUVWxOV3JWL1B1dSsrcWdzUjB1WHo1TW1GaFlkU3VYYnNNUmxkNmpDbFZNM255Wk5YbkZrRW9Dd21aVWc3ZWYwVHc3VENpMDRvZVpHeGhha3FQT2w0TWFsU1BLbllpZ0VRUVNsdURLaTRjSDk2Yno3Yi96cVhJV0oxdEZRcFllUElTbDZPZXNlN2pUamhaNnc3a0ZvUlhsYjI5UGNlT0hlT1RUejdoMEtGRHF1M1hyMTh2RkpCUkhsMjZkSWxMbHk1cDNmLysrKyt6YTlldVFsbExCRUVRQkVFUUJFRVFYaWV2OXFyM1M2Um16Wm9zWHJ5WWpJd01kdTdjeWI1OSsxaTJiSmxhS1EybC9BdEdaUjFJMHJwMWE3WnYzNDZ0clMzVzF0Yk1uajJia0pBUXZ2NzZhMHhOVFFrUER3ZGd4SWdSK1B2N0E3ckxoM3oxMVZlRnRybTR1TEI0OFdJa0VvblJ6eTg3T3h2SUs5MVJGZ3Y2K1ROWHBLU2t2UElaQnFLam93R29YTG15M3JhYk4yL1d1azlmU1prZmYveVJ1TGc0Z3dKSkFBSUNBamg5K2pTalJvM0MyOXNiZ045Kys0MndzRERlZnZ0dFB2LzhjNFA2eWMvSnlRbkl5Mm9DYUYxOFBYTGtDRkZSVVZoYVd2TEJCeDhZL1RqRlVkenJSa3hNREpNbVRTSW1Kb2I2OWV1WFNNQkVkblkyd2NIQlRKMDZsZVhMbDJzTXdERzBwSkFoYmEyc3JGaTdkcTNlZmhvMmJNanc0Y05adlhvMU5XclUwSGw5aUlpSTROR2pSMVN1WEprRkN4YTg5RmtjaEZkWDU4NmRhZHk0TVZldVhOSGJWcUZRc0dIREJoWXZYbHdHSXlzOXg0OGZON2h0bno1OVNuRWtncEFuV3k3bmJHUTBCKzZGY3pZeUJybENVZVMrS2xpWTArYy90ZW4zbjlvNFcrdlBvaVlJUXNtcGJHZkQvc0U5K0hidktYYi9xei9iMS9GN2orbTROcGdBMzY0MGN0TWZaQzhJcnlJYkd4c09IRGpBdG0zYitPNjc3MVEzbnJ6TVhGMWRXYnAwS2I2K3ZxSTBvaUFJZ2lBSWdpQUlyejBSU0ZMT1dGdGJjK1hLRlo0L2Y4N1VxVk5adFdvVkZTcFVVR3VqREphQXNnOGtNVE16VTVVc3VYTGxDaUVoSWJScDAwWlZ6dU83Nzc2amN1WEt0Ry9mWGhWSUVoa1pxYlUvVGZ1eXN2THF4MXRaV1JtY3FVQkptUVZqdzRZTnVMdTdHM1ZzMTY1ZGpXby9kdXhZdW5YcmhxMnRMZW5wNmNUSHg3ODJnU1JWcWxUUjI5YlkzMzkrRW9uRTRFbWI0T0JnQWdNRDZkcTFLeDkrK0NHUWQrZjloZzBic0xXMXBWZXZYa1kvZnY2eDM3cDFDNEE2ZGVwb2JPdm01a2FsU3BWbzA2WU45dmIyUmo5V1NTaktkU01tSm9ZeFk4YVFrSkNBajQ4UDgrZlAxMXNheHhCRGh3NGxKU1dGWThlT01XM2FORFp0MmxTb1gxM1hoSUwwdFRXa1hKSFNoeDkrU0owNmRYU1diNEs4di9XU0pVdXd0clkydWtRVHdMUnAwNGlKK1Y4cEErVy9OUVhGYk5pdzRaWFBaQ1NVTG1QZWR3SUNBcGc3ZDY1UnI1dnlSS0ZRY096WU1ZUGJpeUF3b1RUZFQwaml3TDF3RGorSUlFa3FLMVpmbFcxdEdOQ2dEajNyMXNUR1hMd25DTUtMWW1sbXlvOGZkYUpPSlNmbUhiK2d0LzNqcEZTNmJmaU51ZDFhTWJoRkE4U2FzL0E2a2tna0RCZ3dnQTgrK0lDRkN4ZXlidDA2a3BLU1h2U3dqT2JvNk1qdzRjT1pOR2tTam82T0wzbzRnaUFJZ2lBSWdpQUk1Y0pyTzFPcExQRUE0T3ZyVytxUDE3OS8vMExiRkJydVdKUklKRXlkT3BYaHc0Zno1TWtUNXN5WncvZmZmNitXSlNBM04xZjFiMjJCSkliYzhXOU1Wb0NDc3JLeVdMbHlKWmFXbG56OTlkZXE3WFoyZG93WU1VS3RyYWJTTWNxQWo2TkhqeHFWQWVIT25UdXFNaU1sdlVCa1NHbUEvSlIvdjRvVks1S2VuazVjWEp6V1lJTlhnVUtoVUdYbk1PUjVGcWUwalVLaDBIdGVLQlFLZnY3NVozYnMyRUdUSmszNDl0dHZnYnlTU1BQbnowY2lrWkNUazZQYWJvejg1MnlkT25XSWlJalFtcEdrYWRPbXJGMjdWdTExV1ZKSzg3cmg0dUxDSjU5OHdsOS8vY1c4ZWZNMHB1eGRzbVNKcW4xKzV1Ym1yRm16UnVPWUpSSUo0OGFOUXlhVDBiWnRXNjNCS2JhMnR1emR1MWZqUHZqZithT3I5SlMyYzZ5bzU1NHh4MzMyMldlcVREZks5eFBsN3pzbUprWmpBSXltYmNaZWR3U2hJQmNYRjRQYnhzWEY4ZXV2djViSjU1N1NrSmlZeU9YTGx3MXViMjF0WFlxakVWNUhDWmxTam9kSHN2OWVPSGVlSnhhN1AyOG5Cd1kyOHFHTHR3Zm1Xc3F0Q1lKUXRpUVNHTmYrVFJwVWNXRjQ4RW1TOVFTS3lYSnltWGp3TENmRG9salo2MjFjYkY3T1lFMUJLQzVIUjBjV0xGakF0R25UQ0FnSTRJY2ZmaUFzTE94RkQwdXZXclZxTVdiTUdBWU9IQ2lDa0FWQkVBUkJFQVJCRUFwNGJRTkpsRmt2SU84TGIzRlNWc3JsY3BLVGszVzJpWStQTjdnL0p5Y25wazJieG9RSkU3aDI3Um8vL3Znam8wYU5VdTAzSkNPSklYZjhHNU1Wb0tDZmYvNlpKMCtlOE9XWFgrTHE2bHJrZm95MVpjc1dMbCsrVFAvKy9Zc1ZDS09Kcm9DWHpaczNhODJ3NGVycVNrUkVCRStlUENuUjhaUTNkKzdjSVRVMUZRQWZIeCs5N1l0VDJpWTdPMXRubGdhNVhJNmZueC9uenAyamFkT216SjQ5RzNOemMwNmRPa1Z1Ymk0alI0NmtVcVZLTEYrK25NaklTSjNCQ0FYSFZmQjE4ZkhISC9QeHh4L3JQSzYwN2xncXpldUdSQ0xobzQ4KzRxT1BQZ0tLRjFpbVpHTmp3K3JWcXpFMU5XWDY5T25GN3Erb2pNbUc4K3paTTJTeXZBVUNPenM3VlVramZmS1h0Y3JNekFRb2RNNHF6enZsZVpYL1BCd3pab3dxTUVzUWlrb2lrUmdWU0FLd2Z2MTYrdmZ2LzFLbTZqNXg0b1JSUVh1aXByMVFFcEtrTWs0K2l1S1A4RWd1eHp3clZ1a2FBQk9KaFA5NlZPV1RlclZvWHRVVms1Znd0U2dJcjRNdWRUMDVPZUlqQnUwNHhvMFkvWi9Kajk1NVJMdlZ1MW4zY1VmKzYxMnRERVlvQ09XVG5aMGRJMGVPNU91dnYrYjgrZlBzMmJPSDRPQmdJaUlpWHZUUVZHclVxS0g2THR5eVpVdE1SRENuSUFpQ0lBaUNJQWlDUnE5dElJbHlRVndpa2JCang0NWlsUmFJaTR2VGUzZXZwb1hzdExRMHJXVTNHalZxaEsrdkw0R0JnZXpidDQ5NjllclJxVk1ud0xCQUVtMEw1NW1abVVSRlJXbk5ycUNrNjg3OEN4Y3VzR2ZQSG1yV3JFbWZQbjJRU3FVOGUvYU11TGc0MHRQVGFkZXVuYzYraTBNNStWQ2pSbzFTZXd4anVidTdjK0hDaFhJMU1WSlVNcGxNYXdhSmYvNzVCd0FQRHcrRFNpa1VwN1JOZG5hMnpySk5KaVltZlBEQkI1aVptVEZseWhRc0xDeDQ5T2dSUzVZc3dkWFZsZlhyMTZ1OXBvdVRIY1VRa1pHUkJnVmlhQnRIUUVBQVZhdFdMYlM5TEs4YnhRa3NVN0sxdFMxMkh5VkJWeEJUZmdjUEhtVGx5cFdxbitWeU9aTW5Uelk2czVCVUtnWEVvclh3WWhoYlV1MnZ2LzdpOXUzYi9PYy8veW1sRVpXZTQ4ZVBHOXpXeE1SRVpDUVJpaXhGbHNXcGlDY2NlL2lZQzlHeHhRNGVBWEN3dEtCbjNacDhWSzhtVmUzS3gvdWxJQWk2MVhDeTUraFhQUmwvNEM5MlhyMnJ0LzNUMUhSNmJUbkF0Lzl0d3VTT3pURTNGWXZUd3V2THhNU0VWcTFhMGFwVkt4WXZYc3lWSzFjNGZQZ3dJU0VoL1BQUFA2U2twSlRaV096dDdXblZxaFZ0MnJUaHZmZmU0ODAzMzN3cGc2cUYwcEdSa2NIejU4OEx6V0ZGUlVXaFVDaTB6bTNGeGNVUkZ4ZEg5ZXJWUzczTWNVNU9EcytlUGNQTXpJektsU3NEdXVmdmlpSWtKQVNBNXMyYlkyRmhVV0w5dnV3aUlpTFlzMmNQNzd6ekRvMGFOVkxiSjVWS0NRZ0lvRmF0V3FxNXQrSklUMDhuSWlKQzczZDF1Vnh1VUNabmJWN0VPUjhhR2tyZHVuVjF6dlVDSkNRazhQejVjMnJWcWxXczYvU2VQWHRJU2tyaXl5Ky9OS2o5eG8wYnNiYTJwbS9mdnVXeS9QU3JlRzVjdm55WkV5ZE8wTFJwMHhKNS9SaWlyTS9EMThuRml4Y0JhTml3NFV0YlRyc3NsT1Y3aWk0bC9mZmF1blVyQVAzNjlkUDVHU0l1TG83ZHUzZGpZMlBEb0VHRGl2MjQrcHc2ZFlvbVRacW8zUkFzRkUzNWUyY3NJOHFhclk2T2pzWCtnT0RvNk1qQ2hRdExZbGhxUHYzMFUwSkNRZ2dQRDJmRmloVTBhdFNJU3BVcXFXVlRLZmpDbkRwMXF0YitwRklwNDhlUEp6bzZtaDkrK0VGbk1JYXluNEozWmlRa0pPRHY3NDlDb1NBaElZRStmZnFvZ25JZ3J3eElhUVdTWkdSa3FESTA2QXVFK2ZycnIvVyswVStlUEprMmJkb1VlMXdlSGg0QVBIejRzTmg5dlNpcHFhbjg5Tk5QdUxpNE1IRGd3RUw3TXpNek9YandJQUFkT25Rd3FNOTkrL1lWZVR5Wm1abFVxbFJKWjV1V0xWdlNzbVZMSUMrNFlzNmNPY2hrTWthTkdsWG9OUjBVRkdUUTQ0NGRPNWJvNkdpangydHVicTcxdzNSdWJxNnFUMjF0U3ZKTFNsR3VHL0Mvb0pYWTJGaUdEQm1DcGFVbFAvNzRvOTYvdzdWcjE1ZytmVG95bVV4cmdJc202ZW5wQmdYNGxGWVFVR0JnSUFFQkFmajQrSERuemgwZ0x4Qm0wcVJKTEYyNkZHOXZiNFA3U2t0TEF5ajF5U05CME1UWVFCS0ZRc0dHRFJ0WXZuejVTL1dGV0M2WGMrellNWVBiVzFoWWxNc0pJS0g4ZXA0cDVhL0gwWnlLZU1LNUowL0pLYUhTWS9VcU92SEpmMnJUeGRzRHl5Sk82QW1DOE9KWW1adXh1bGNIbXJ1N011WFFXYkp5ZFY4YkZBcjQ0Y3hWL25yNGhQVjlPdUhsTENhdEJFRWlrZEMwYVZPYU5tMEs1SDFIdm5YckZpRWhJVnk1Y29VSER4N3c4T0ZESGo5K1hLelNueVltSm5oNGVGQ3paazI4dmIxNTg4MDNhZE9tRGYvNXozK0t2S2dtdlByT256L1AvUG56K2ZMTEwrblhyNTlxKzlkZmY0MVVLdFY2bzk3cDA2ZFp2MzQ5UGo0K3JGcTFxbFRIK096Wk13WU9ISWk3dXpzYk4yNWswYUpGeE1YRnNXREJna0x6TzBlT0hPSHZ2Lzltd29RSlJzMVJ6Sm8xQzREdDI3ZnJuUWNxYThiK2Z1M3Q3VFhPYlJaRmNIQXdSNDhlSlRrNXVkQ2kzL256NXdrT0RzYlMwaElQRHcrOWM5WDYvUFRUVHh3NmRJaGF0V3F4YXRVcXJkOW5QL3p3UTZSU2FaSC9WbVY5emtkRlJURjI3Rmlzckt4WXNXS0Z6dm0yZmZ2MnNYMzdkdHpjM0FnSUNDalNuRVZNVEF4YnRteEJLcFZpYVdrTlNpL2JBQUFnQUVsRVFWVEpnQUVEZExhL2MrY091M2J0UXFGUWtKbVp5WkFoUTR4K3pOTDJLcDRidDI3ZDRvOC8vc0RLeXFwTUFrbksrang4M1NqWEVuVmw5UmZLOWoxRmw1TCtlLzN5eXk4QTlPN2RXMmNnU1hwNk9yLzk5aHYyOXZZTUdqU0lyS3dzRmk1Y3lJQUJBL0R5OGlyMk9QSzdmUGt5OCtiTm8yTEZpdnp5eXk5aWpyaVlYdHZmbm5KaHQyTEZpc1h1eTl6Y25EZmZmTFBZL1JSa1ptYkdoQWtUbURoeElrT0hEbFY5QUZBdUNKdVltS2k5QUU2ZE9rWEZpaFZwMEtBQmtKZUJZTmV1WFVEZTRyS1ZsUlZlWGw3Y3YzK2ZhZE9tc1hyMWFvMWxIQlFLQmZIeDhYVHAwcVhRRzZXdHJhMnFERVJpWWlJU2lRUm5aMmZjM054d2RYV2xjZVBHaGZyVHRSRGNyVnUzUXR0Y1hWMEpEQXdzdEQwME5CVElXelRUZDRGVGpsRVhZOUxqNjFLM2JsMGdMNUFrSXlQanBjdEtjT0xFQ2RhdFcwZFNVaEk5ZXZUUTJHYmZ2bjJxZ0tGYXRXb1oxTy9xMWF1TE5KNzA5SFJ5Y25JTWpoVE15Y2xoMXF4WlJFWkcwclZyVjVvMGFhS3hUME1VZGRLcVNwVXFXck5nSkNjbnEwcmpHSm9wb3ppTXZXNFU1T3JxeXVEQmcxbTdkaTErZm40c1hyeFlhNmFSYytmTzRlL3ZqMHdtbzFPblRueisrZWNHajFNaWtWQzllbld0KzVVWlVuUzkxb3VTUlNVcks0dlZxMWR6NU1nUmF0U293Zno1OCtuZHV6Y0FjK2ZPWmN5WU1VeWNPSkhwMDZkcnZKNXBvaXhyVlJMdko0SmdMRVBMTWVXM2RldFc1cytmLzFLOVg0V0ZoZkhvMFNPRDI0c2E5NEkrQ3VCK1FoSi9QWTdtOU9NbjNJcExLTEcrYmN6TjZPTHRRYys2M3RTdjVJS1lkaEtFbDV0RUFvT2EvNGMzcWxaazBJNWpSQ1duNlQzbWN0UXoycTdlalYvbmxneDVxNEVvWXlXOHRsSlRVNmxRb1lMYU5sTlRVeG8yYkVqRGhnM1Z0bWRsWlJFUkVjSERodzlKVGs0bU5UV1Z0TFEwMVgvSytSWTdPenZWZnhVcVZNREJ3UUZ2YjI4OFBUME56cVNnYVZ6QzYrbnk1Y3NBUnQxTUF2K2JqMURPd2VxU2s1TlRyQVdNL0hPekppWW0yTnJhY3VMRUNlYlBuNCtmbjU5cXYxUXFKU2dvaUNkUG5qQjgrSEJtenB4cFVHbnE4bTcvL3YxR3RYZDFkYVY5Ky9iTW1UUEhvUFpUcGt6UnVHQ1htSmpJaVJNbmtFZ2tHZ05UMnJkdno4V0xGL245OTkveDkvZm54eDkvTFBKMzdPdlhyM1A0OEdIVll4WDFmRWxKU1dISGpoM2s1dVl5WXNRSWpXM0s0cHpQNzlTcFUwRGVuSm0raGNJelo4NEEwS3hac3lJdjNydTV1VEY5K25SbXpweEpRRUFBTGk0dXZQdnV1eHJiNXVUa3NIVHBVaFFLQlRWcTFOQWJkQUx3L1BuekVydVRmc3VXTFhyTEZiK3E1MFpNVEF5Z2ZkNVhXWXJkV0h2MjdORzR2VFRQdzQwYk42cjZOOVM2ZGV0VTgxYUczRVM1Y3VWSzZ0V3JaOVJqQ05vWmtsbGVxYVRXYzhyeVBhVzhVbjVPVjY3TEhqMTZsRE5uem5EKy9IbkdqUnRIeDQ0ZFMreXh0bTNiQmtELy92MUZFRWtKZUcxL2c0OGZQd2J5UGx5V1o3VnIxMmJidG0xcUZ3MWxHWVg4S1F5enM3TlpzV0lGYVdscCtQdjcwN0psUzJReUdWdTJiQUh5QWtrQXhvd1p3K1BIajdsejV3NXo1ODVsOGVMRmhlN01DQXdNWk92V3JmejU1NThzVzdaTUxiMlJwYVVsSTBlT3hOSFJFWGQzZDZwV3JhbzNsYUttRHdTNkZvbTFmWUE2ZmZvMGdFRVJ0V1VaL2VqbDVZVzF0VFdabVpsY3YzNmR0OTU2cTB3ZXQ3aWlvcUpZdVhJbFY2OWVCZktDaEFwR1FrSmVob3J0MjdlcmZsNnlaQWxMbHk3RjA5TlRaLy9hb3BSQjl3ZWtwMCtmQW9ZdHltZG5aek5yMWl6Ky9mZGZJQzlDV2hOalBoeThDZ3k5Ym1qVHMyZFBybDY5eWovLy9NT1VLVk9ZTjIrZTJpU2JRcUZnNTg2ZC9Qenp6eWdVQ2pwMTZzVEVpUk1OL3BMWHVuVnJyS3lzbURKbGl0WTJ5bk5FMTRjMVB6OC9vMUs1eHNURU1HZk9ITUxDd25CM2QyZmh3b1ZxejZ0bXpacE1tVEtGV2JObU1XblNKTDc2Nml0VkVKQXVVVkZSQUJyTEV3bENhU3RLSUVsaVlpSzdkdTBxa3pTQ0pjV1liQ1FnU2swSm1tWGx5cmtjODR5L0lxTTU4L2dKVDlNeVNyVC9wbTZWNlZISGk0NDFxbU10dnFnS3dpdW5TYlhLbkI3Wmg3SDdUclAvcHY1c2xOTHNIS1ljRHVIQXJZZXM2dDJCR2s0aWU1M3crbG00Y0NGNzkrN2x2ZmZlNC8zMzM2ZDE2OVphVThwYldGaFF1M2J0VXJrRE16czdtNUNRRUE0ZlBzeWhRNGZvM2JzM2MrZk9MZkhIRVY0K1Y2NWN3Y1RFeE9qRmNVTVhUaDgrZk1qMzMzOVArL2J0VlhPenhpcVlMWHJFaUJHRWg0Zno5OTkvYy8zNmRkNTQ0dzBBckt5c1dMbHlKYk5temVMR2pSdU1IVHVXMGFOSGExMUVmMWtvNXhjN2QrNk11N3U3eG5taXdZTUhFeGtacVdwNzc5NDlnMjgrMG5aVFdXQmdJTm5aMlhUcDBrWHJ3dnFJRVNPNGN1VUt0cmEySkNZbUZ1bDdhRnBhR2dzWExrU2hVTkMzYjEvVnZQTHo1ODhKQ2dyaXl5Ky8xRHYzbFpHUndhKy8vc3J1M2J2SnlNaEFJcEhRdm4xNzZ0ZXZYNmh0YVoveitTa1VDdFYzK1E4Ly9GRG52T0g5Ky9kVjgydGR1blF4YW13RnRXelprcSsrK29yMTY5ZXpjdVZLdkx5OE5BWlZiZHEwaVVlUEhtRm5aOGVzV2JNTUt2RWdsOHRWYzZ6RnBlK0d4bGY1M0ZBR2tpZ3p2UmRVa2lYd1N2czhURWxKSVRZMnR0amoxTFFXa3B5Y3JGYXVYaWdaUmJrNUZRd0wrdEcySmxaVzd5bmxtZko2bFpPVEEwRDM3dDFKVEV3a01EQ1FCUXNXRUJrWnllZWZmMTdvTldySTJsNyt6d2JuenAzanhvMGJRRjV3MmQ2OWV6VWU0K0xpd3VMRmk0djBYRjQzciswTTUrM2J0d0gwMXBZckR3cGVNRFF0Q0YrNGNJRzB0RFNjbloxcDFxeVoxcjdNemMyWlBuMDZRNGNPNWNhTkcremF0WXYrL2ZzRGNQejRjWHg4Zk9qZHV6Y25UNTdrL3YzNytQdjdNMmZPSExVdkxkcXlWbWlqNlFPKzhxTDcwMDgvR1pSaU5DY25oNy8vL2h1QXUzZnZjdkhpUlpvM2IyN1VPRXFMaVlrSmI3enhCdWZPbmVQTW1UTWFBMGxtenB4SjQ4YU5lZWVkZDR3dWY2RlFLSkRMNVVna2trSmZIb3NpS3l1TEhUdDJFQlFVcFBvZzBxNWRPMGFPSEZtb1JFSm1aaVl6Wjg0a016TVRSMGRIbkp5Y0NBOFBaK0xFaVN4ZnZseHQ0VHd0TFkyZE8zZXF5a1p0M0xoUjV6aVNrcExZdUhGam9aU0J5c0FXYlI4azh6L2U3Tm16dVhidEdoS0pCSVZDVVNoenh1Yk5temw3OWl6TGxpMmpaczJhZlBmZGR6cC8vN2R1M1hwbFBwd1pjdDNRUmlLUk1IbnlaTWFORzhmdDI3Y1pOV29VZm41K2VIdDdFeDBkemJKbHkxVEJPMzM2OU9HcnI3NHk2azZCMmJObkcvRk1TcWFma3lkUHNtclZLdExTMG1qUW9BRno1c3pSZUFkYTY5YXRtVDU5T3Q5Ly96M3IxNi9ueG8wYmpCbzFTbWNBVzNoNE9HQjh4TDRnbEFSOWQ2OW9zMzc5ZWdZT0hQaFNwT2hVS0JRNmd4TTEwWlpKU1hpOXlCVUt3aEtTT1IvOWxBdlJzVnlKaVVOV1FobnBsRnh0YmVoZXg0dnV0V3RRcllMSWhDTUlyenBIYTBzMjkrMUM0SlhiVEQ0VWdqUTdSKzh4ZnorS29lMnFYY3p1K2haZnRLZ3ZzcE1JcjVXT0hUc3liOTQ4YnQ2OHFjcDIyYlJwVTFxMGFFR0xGaTFvM3J3NW5wNmVKZnFaVktGUUVCRVJ3Y1dMRjdsdzRRSVhMbHpnOHVYTGFwbEtpNXBCVlhpMTNMOS9uN2k0T0h4OGZJeGFyRkVvRkR4NDhBQlRVMU85bVV3VEV4T0ppSWdnSUNBQWQzZjNJcFVETHpnWGFHcHF5dlRwMHdrTEMxTUZrU2paMjl1emFORWlGaTVjeUtsVHAxaTJiQmxtWm1hbFZqYTRyR1ZsWmZIZ3dRT04yL09yVTZjT3YvLyt1OVo1MUxTME5ENy8vSFBNemMwMUJxOUZSa1p5Nk5BaElHOXhYZGNpbGxRcUpTTWpneGt6WnVnY3U1V1ZGV3ZYcmkyMGZmbnk1VHg3OW96R2pSdnp4UmRmcUxaLy8vMzNYTHQyRFVCckJvblkyRmoyN3QzTGtTTkhWTmU0bWpWcjR1dnJxM0hOb3l6TytmeisvZmRmWW1KaXNMVzFwV3ZYcmpyYktrdXFWNjllSFRjM041S1RrN1cydGJXMTFYdUgrY2NmZjh5OWUvZXd0cmFtWnMyYWhmWmZ2WHFWUFh2MllHcHF5c3laTTZsV3Jab0J6MGlkc2ZNVVNvYStIbC9sYzBPWjNWbmIvTDhodjl2czdHeVdMbDNLaVJNbmdMeEZhVTFLK3p3Y04yNGM0OGFOVTIzLzRvc3ZpSXFLWXR1MmJWU3VYRm50bUM1ZHVxQlFLRFIrN3RteFk0ZmF6MUtwbFA3OSt5T1h5OHY5emZCS3h0ek1hMnRycTNXQnY2d2NQWHBVNjlxa3J0ZXBwcUJvWFd0S1pmbWVZb3l5L25zVkRDUlJabWR4YzNOajZkS2xCQVlHNHVucHlkdHZ2NjEybkRHQlA3bTV1V3pZc0VIMXM3SXlpU1lGUHpzSTJyMldnU1F5bVl5Yk4yOENGRXFsK1RKUXZ2bm5qNUpWdnJtKzg4NDdlZ016WEYxZEdUMTZOQ0VoSWZUczJWTzFmZGV1WFlTSGg3TjI3VnBtelpyRk45OTh3L256NTFtM2JwM1dEeVZsNWNTSkU2U2xwYWtDQnRhdFcwZURCZzJ3dHJZdTg3RWtKQ1R3K1BGaklpTWo4ZmIycG43OStyUnUzWnB6NTg0UkVoSkNXbHFhV2twOW1Vekd1WFBuK09lZmY2aGZ2NzdSZ1NUKy92NmNPWE9HcGsyYjh2MzMzeGRwelBtamVJY01HYUtLK3ExVXFSS2pSNC9XR1B5U25wN085T25UZWZqd29lcER0WnViRzk5ODh3M3g4ZkdxWUJMbEFudDZlanBCUVVHcTQvUC9XNVBVMUZTQ2dvSVlNbVFJN3U3dVZLNWNHWVZDd1lFREI0QzgxSldOR2pWUzFWRjJkM2ZIemMwTnlIdERHRDkrUEE4ZlBxUlhyMTVjdW5TcDBCdEthbW9xR3paczRPalJvd0JjdTNiTm9CU0Z0V3ZYZm1teXloaEQwM1ZERnhzYkd4WXNXTURreVpONStQQWhJMGVPcEZXclZwdzdkNDdzN0d4c2JHd1lQWHEwUVhVczQrTGk4UFgxTGRLNGpabnMwRlNMTXo0K25oVXJWbkR1M0RrQU9uVG93SVFKRTdUZUJRZDVnVlgyOXZiNCtmbng5OTkvYytYS0ZRWU1HTUJISDMxVTZJdXFRcUZRcFg0c1RvckJzaWg3Skx5YUNnWUE1cWZNbHFYSnVYUG4xTzVlSzgreXM3T05UaE5xWjJmM1VnVEpDQ1V2SmkyZEM5R3huSDhTeThYb1dCS2wrc3NkR3N2VzNKd09OYXJ4YmsxUG1sZDFGWXZDZ3ZDYWtVamdzNmIxYU9sUmhTRzdqblB6NlhPOXgyUm01ekR4NEZuMjNYeklxbDRkOEhRU0pUV0UxME9yVnEyd3RiVlZmUjlOVDAvbnpKa3pxclR4a1BlNXpkUFRreG8xYXFqK2MzVjF4ZGJXRmpzN08yeHRiYkcxdFZWOXRrMVBUeWM5UFoyMHREVFMwOU9KalkzbDBhTkhxdjhpSWlKSVM5TmVnc3JPem81V3JWcVYrbk1YeWovbFhLcXVHL0kwZWZUb0VSa1pHVFJvMEVCdkFIdlRwazBaTkdnUW16ZHZadEdpUlZTdlhsMTFFNHF4d1IyUmtaRWFqNmxhdFNvQkFRR3FuODNNekpnNmRTcE9UazQ4ZS9aTWxTcGVlU09oTHFOR2pkSWFmREYwNkZBNmRPaGcxSmhMV214c0xNT0hEOWZiTGpvNm1zbVRKek4wNkZEYXRtMWJhUC8yN2R0SlRVM0YxOWRYNC9OZHUzYXRLdlYrZkh5ODNzZFRsZ1BYUmROODNDKy8vTUtaTTJlb1hyMDZmbjUrYW5QNjQ4YU5ZL2p3NGV6ZHU1ZDI3ZG9WeXZhd2RPbFNybDY5cXNwcVViOStmZnIzNzAvTGxpMjFqcUVzem5sTmM0RHA2ZWthYjB6ZHYzOC8xdGJXWkdSa2NQTGtTU0F2NjYrKzdNQ3paczJpVFpzMmdHR3ZvOE9IRDJ2ZGw1dWJ5OFNKRXpYdWE5MjZkWW5kREdlc1YvSGNVTXJJeUNBeE1SRnJhK3NpbHdsUFRrNW0xcXhaaElhR1ltcHF5c2lSSTlVQ1NjcjZQTXhQK1h2WE5DZWxVQ2kwN2l2bytQSGpwS1dsMGFaTkc1MXpmK1dKazVPVFFUZU53OHQ5QTVpbWE0cXVhMUZadmFjWXE2ei9Yc3BBa3R6Y1hMV0FxaTVkdW1CcmE4c2ZmL3hCKy9idE5SNmJQeU5aL2d4bHlveGtTanQzN2xUOUhCZ1lxREVJS3pVMWxVR0RCaG1kZmVsMTlsb0drbHk2ZEFtcFZJcTF0WFdwcE13c2JjcU1EOG9naXRqWVdQNzU1eDhrRWduZHVuVXpxSTlPblRxcExRQXJGQXFpbzZPUlNDUlVxMVlOR3hzYnhvMGJ4N3g1OC9qdHQ5L3c5dmJXMm5kc2JDeDM3dHhSL1ZlOWVuWEdqeDlmekdmNVA1bVptYXFMUk8vZXZibDU4eVozN3R6Qno4K1ArZlBubDBxTnE3UzBORlZrTE9UVnJVdEtTaUlxS29xTWpQK2xRZi9tbTIrb1g3OCs3ZHExWTgyYU5hcDBjWjkvL3JtcXplUEhqMVVYUm4zbFlEUUpEUTBGMFBqRngxREtza0NRbHpwT0lwSFFzMmRQdnZqaUM0M0JPSkdSa2N5YU5VdFZBbXJVcUZHcW9LdDU4K1l4ZHV4WVltTmptVEpsQ3N1WEw2ZENoUXE0dXJxcVJRdUhob2JpNXVhbWRyZjhwVXVYZVBQTk53dDlTVlArZllPQ2dvaU9qcVppeFlva0pDUXdkZXBVVlhtUi9BdnRwcWFtakJneGdtdlhyakZ3NEVDMTZFbVpUTVp2di8xR1VGQVFkbloyZE9uU2hXUEhqdUhxNnNySWtTT3BWYXVXMm1PbnA2ZXpZOGNPL3Z6elQ1eWNuTlQrZHErU2d0Y05Remc1T1RGOCtIQ21UcDFLVGs0T2YvMzFGNUFYZFR0MzdseU5wWkEwTVRNek03clVsSzd5VjlwVXFWSkY5ZStjbkJ3T0hEaEFRRUFBNmVucFdGaFlNR3pZTUlNektqVnUzSmhWcTFheFlNRUN3c0xDMkxoeEk0Y1BINlpQbno1MDd0eFo5Y0huOXUzYkpDY240KzN0cmZkRHZVd213OVRVbFBUMGRHSmlZakExTmRVWjBDSUlodENWa2NUYjI1dXNyQ3p1MzcrdmNmLzY5ZXRaczJaTnVRKzR1SERoZ3RGcFRWKzE5SStDWmdvZ01qbVZhN0h4L0JzYno5V25jVHhPMGYrRnV5Z3NUVTFwNTFHVkxqVTlhRlBkRFFzRHYyd0xndkRxcWxQSmlUK0c5V2JXc1hOcytPZUdRY2VFaEVmVFpsVVFFenMwNCt2V2pUQTNMWDdHU1VFb3o2eXRyZkgxOWVXbm4zN1MyaVl0TFkyYk4yK3FidmdxYmI2K3ZpVXkrUzY4M09SeXVTcFl2V1hMbGxvWGdBcHVuekZqaG1xQkp6UTBWT054OWV2WDU0Y2ZmbEQ5M0s5ZlAyN2N1TUhGaXhlWlBYczJhOWFzVWQyQVptWm1wcnBwU3RkWW56eDVvclZ0d1R2ZUlXK1Jjc1NJRWNqbGN0VWNuQ0dMVndrSkNWcjNsVlE1aitKUTNoQlgwTXFWSzRtTGkxUDluSktTUW5aMk5yTm56NlpEaHc2TUhqMWE5VHNQQ3d0ajc5NjkyTnJhYWx3b1BuVG9FSmN1WFZMOXJGeGsxaVF0TFkxZXZYb0J4bVdua012bGJObXloUjA3ZGxDaFFnWDgvZjNWYmtwVUtCUlVxRkNCUG4zNkVCQVF3TEpseTlpd1lZUGFIUGpseTVjeE16UGo3YmZmcGxldlhtcWxXelp2M2t5blRwM1U1cUhMOHB4WDBoYVVWTENreS83OSs1RktwWmlabVduTUhxeVVsSlNFUXFGNHBlZlNYdFZ6SXpJeXNsQlc4c3pNVEkzclRiLy8vcnUyWHcrUU4yYzhmZnAwb3FPanFWQ2hnaW9UdkRabGZSNHFBd1owTGRBYmtuVisvLzc5QUx6Ly92dDYyNVlYUzVjdU5Yb040RlZYRnU4cFJWWFNmeS9sMlBQTG44bkUzTnhjbFNnZ0t5dExMWE4rbXpadE5BWm1HZVBSbzBjRUJnYXFmdjdsbDEvNDdydnZDclhidEdrVHFhbXA5TzNidDFpUDl6cDVMUU5KbEJrUE9uWHFaSERFVlhHVlpBcEJaWDBuQndjSEFQYnUzWXRjTHFkRml4WnFML3o4ejAwcWxlcjhvdno0OFdOa01oazFhdFJRTGI2OC9mYmJYTDE2bGNPSEQzUDE2bFc2ZGV0R1ltSWkvLzc3TDJGaFlhci9DcWI0S2tvcU9GMjJiZHRHUWtJQ0ZoWVc5T25UaCs3ZHV6TnExQ2l1WHIzSzJMRmpHVGR1SEY1ZVhzVjZqTU9IRDNQOStuV2lvNk9Kam80dTlKd3VYTGlnOXJPbHBTWFZxbFZUTFZ6YjJ0clN1WE5uRGg0OHlNNmRPL252Zi8rckd0T2RPM2VBdkpSb3hrNVdQSDM2bElTRUJDUVNDYTFidHk3U2MzdjA2SkZhMmlrdkx5L0dqUnVuc1Rha01pUElUei85aEZRcXhkVFVsSEhqeHFuVkJQVDI5bWJHakJsTW16YU5pSWdJcGsrZnpxSkZpOVF1L0dmUG5tWCsvUGxVcTFhTkgzLzhFVE16TS9idTNjdWFOV3R3ZDNkbnlKQWhoWjVQU0VnSW16ZHZSaUtSTUh2MmJHUXlHZjcrL3F4ZnY1NEhEeDR3ZnZ4NHRRL0ZiN3p4aHNZNzZjK2ZQOC9QUC85TTE2NWRHVDU4T0RZMk5yUnUzVnBWSjdaang0NzA2dFVMQndjSERoNDh5S0ZEaDBoUFQ2ZExseTRNR3paTTV3ZkZzbGFhMXcxZDR1UGpDUWtKNGRpeFk5eTdkMCsxM2RYVmxkallXTEt6cy9udXUrOW8yYklsSFR0MnBIbno1bXBmYWdweWNuSXlPdU9HOHJrWEpWUEhYMy85eGNhTkcxV3B5enc5UFprMmJaclIxd2tQRHc5V3JWckZ6ei8vek83ZHU0bU9qbWJGaWhWczJiSUZYMTlmZXZmdXJVcExaMGg2MmdNSERyQisvWHJWei9YcTFkTzZnQytUbGZ3ZDlNS3J5ZEhSRVJNVEU0MjFkWk9Ta2hnOWVqU1RKazNTZU95MmJkdFl1SEJodWJydWFhS3NaV3VNbC9uT0JrRzdyRnc1dCtNVCtQZFpYdURJOWRqNFVzazRvbVJtWWtMcjZtNTA5ZmJndng1VnNURi9MYjg2Q1lLZ2c2V1pLUXZlYThQYk5hc3padTlwbnFWbDZEMG1NenVIMmNmT3NldmZleXpwM282M1BLdm9QVVlRWG1iRGhnM1RHVWhTMW9ZTkcvYWloeUNVQStmUG55Y3hNUkdBdW5YckZscElpWXFLUXFGUUZOcHVhMnZMNmRPbk1URXhLVFQvR1IwZFRXNXVicUhTdUJLSmhFbVRKakYwNkZDZVBYdkdsU3RYVkhNSWxTdFgxanZ2a1pHUndZY2Zmb2lMaTR2T3RzcWI0dXJXcmF2YWxuK3hVdGVpbEhJT1p2djI3VHBMKzc1b0ZoWVdHdThndHJDd1VQdlp4OGVIZGV2V3NYanhZdjc4ODA5dTNMakJoQWtUcUZHakJqTm56aVE3TzV2Um8wY1graTRjSFIydGxoSy90QncvZmx4VnhzTFIwWkZWcTFhUm1wcEtXbG9hYVdscHBLYW1xaklYUU43Q2VYQndNUDM2OVZOdDY5dTNMNzE3OXk1MFU1TlVLbVhIamgzczJMR0Rnd2NQcXVacnkvS2NWOUlVRUpCL29WUTUzdURnWUFBR0RScWtjMkd2UjQ4ZVpHWm1xaTNnS3hmYjg4dk56VlU5eG9ZTkc5UnVQTlBVSitSbERLaGV2YnJhdnJKYU44cnZWVDQzTk0xYkZkeW03MGFuNjlldjQrZm5SMXBhR2g0ZUhzeWRPNWVxVmF2cVBLWXN6c1A4bEdVN0NnYUw1SCt1K3A3bnRXdlhDQThQcDBxVktrWm5pUkhLajdKNlR5a3ZYRnhjQ3AzYkJlZG5MUzB0a1VxbHlHUXl0ZlhFNU9Sa25qMTdSbHhjSEpVcVZUSTZBWVJVS3NYZjM1K2NuQnlhTkdsQ1Nrb0t4NDRkbzJ2WHJtcFZTUzVmdnN5aFE0Zm8yTEZqc2RlVVh5ZXYzV3pvclZ1M1ZHVUl0TlZOS3cyR1JqNUMzb2VkcTFldjR1enNqS09qSTliVzFsaGFXcEtXbHNiSmt5ZFZLYmFVZ1FDM2I5OEdLQlJGYlcxdGpaMmRIV2xwYWV6ZHU1ZVBQLzVZWS9hT3hNUkUxUVd0WUlxekVTTkc0T1Bqdzd2dnZxdDZySG56NXFtMXNiT3pvMjdkdXRTclZ3OGZIeC9xMTYrdnRsL1hZcmkyTENmZmZ2c3RIM3p3QVgvKytTZTdkdTBDOGlMNGxYZGVMMWl3Z0tsVHAzTG56aDIrL3Zwcm1qZHZybGFPSkNVbGhlVGtaRXhNVEpCSUpLci81K2Jta3AyZFRVNU9qdXIvdHJhMjNMeDVVMVZQTHo5bloyYzhQRHh3ZDNmSDNkMWQ5ZTlLbFNvVnVpaCs5dGxubkRoeGdzek1UQ1pQbnN5OGVmT29WYXVXS3FLM0tHVXZsTmxJNnRXclYrUVVaalZxMUtCdDI3YWNQWHVXZnYzNjhmbm5uMnM4RDBKRFExbS9mcjBxOE1YZTNwNUpreWJSb2tXTFFtMmJOV3ZHOE9IRFdidDJMYmR1M1dMT25Ebk1tVE1IRXhNVGR1N2N5YzgvLzR5NXVUa0RCZ3hRUFZhN2R1MklpSWpnNk5HaitQbjUwYmh4WTZaUG4wNkZDaFhZdm4wN1c3ZHVSYUZRTUd6WU1PclVxUVBrWllLWlAzOCt4NDhmSno0K25sbXpadWxkSEd6WHJoMzE2OWRYdTB1L1RaczJ2UEhHR3l4WnNvVGp4NDl6L1BoeFZmU2pxNnNyczJmUExwZGxya3J6dXBHZlRDYmoxcTFiWEx0MmpTdFhybkQzN2wzVmx4SXpNelBhdDI5UDM3NTk4Zkx5NHNLRkN3UUdCbkw3OW0zT25Udkh1WFBuTURFeHdjZkhoenAxNmxDclZpMjh2THlvVktrU2pvNk9aWjdwSUN3c0RIOS9mK1J5T1dabVp2VHQyeGRmWDk5Q2t3cUdNak16NDZ1dnZxSjkrL2FzWDcrZTY5ZXZrNUtTUXZYcTFZbUppZUhFaVJPWW1abXBCVnM1T0Rob1RLWGNyRmt6L3YzM1grUnlPUzR1THFxMHNnVnJZNTQ4ZVJLWlRJYVRrMU9SeGl5OFhpd3RMYkd6czlPWXNTTXhNWkZCZ3dZeGMrWk1qY0ZKS1NrcDdOeTVrNisrK3Fvc2hscGtSWW5DMXhYY0pyd2M1QW9GRWNtcDNIbWV5TzM0UkVMam5uTTdMb0ZzRGUrQkpjbmF6SXhXMWF2UXpxTWE3VHlxWW05WnRQY1BRUkJlTDEzcmVoTHl6U2RNT1JSQzhIWE5tY0FLdWgyYndQc2I5ektncVE5K1hkN0MyVVprU0JCZVRVMmJOcVZidDI2cXNyTXYwcnZ2dnN1YmI3NzVvb2NobEFQNXl6RkxKSkpDQVJyZHUzZEhLcFVXMnA2VGs4T2NPWFB3OVBRc3REalVxMWN2MHRQVE5RYnlPemc0TUdQR0RHeHNiRlNsYlF5bG5NOVFMazVxb2xBb1dMQmdBVmV1WE9HYmI3N2h2ZmZlTStveFhoWlBuanpSZU1lekpnNE9Ec3lkTzVlZE8zZXlaY3NXSmsrZWpJdUxDL0h4OFhUcTFLblFuTFN5eEhkR1JvWnFIclcwdEc3ZEduTnpjN0t6czRtTWpGUmw1VFV6TThQZTNoNVBUMC9zN2UyeHQ3Zkh3Y0dCa3lkUHNtM2JOclhzNGg5KytLSEd1V0psVmhrN096dTFSYnF5UHVjTkZSd2NUSEp5TXM3T3p2VHMyVk5uVzJXbWgvenoycHJ1N00vL1dyRzB0RFFvTzdPVmxaVlJXWnhMeTZ0NmJyaTd1NnZtZGpadTNFaFFVQkFqUm94UXZaN1BuVHZIakJrejlNNkZUcG8waVp5Y0hGcTBhTUhVcVZOTDdDYWk0cHlIdi83Nks3LysrcXRxdi9MM1BHTEVDSzF6Ky9veWt1emV2UnVBRHo3NG9OeG5FWDZaR1ZyZG9Taks4ajJsdk5pNGNXT2grVmk1WEU1OGZEeng4ZkhFeGNXcHp1Zmx5NWVUbXBwS1hGd2NjWEZ4WkdkbnE0NTU5OTEzR1RkdW5GR1B2WG56WmlJaUlyQ3hzV0g4K1BFa0ppWXlldlJvRmk1Y3lMcDE2N0N6cytQWnMyY3NXTEFBS3lzcnZ2enl5K0kvNGRmSWF4VklrcE9UdytyVnE0RzhzZ1hHZm5BdkRrTWlINVZNVFUxWnVIQ2hxaFNGSnJhMnRxcUkyUjkrK0lIUTBGQ05FZGtkTzNaay8vNzliTnEwaVUyYk51a2NZNFVLRlFxVmZiQzB0RlFGa1FBMGJOaVFldlhxVWFkT0hlcldyWXVQancvVnExZlgrWVpXbFBSSWRuWjJYTGx5aFVXTEZxRlFLS2hSbzRaYUpLaVBqdy9yMTY5bjVjcVZxc1hzYytmT3FmYVBHVFBHNE1lYU1XTUdiN3p4QnNuSnlYaDZldUxwNlltSGh3Y2VIaDVHcGNaM2RuYm0yMisvNWZ2dnZ5Y2hJWUZSbzBiaDV1WkdWRlFVZ01ic0dmb29VN3NXTjYyVE1xdEkvbUFicGJ0Mzd4SVFFTURGaXhkVjIvNzczLzh5ZXZSb0hCMGR0ZmJacTFjdndzUERPWExrQ0hGeGNZU0hoN05telJwQ1EwTnhjSEJnOXV6WmFrRkZ5dC9QeHg5L3pFOC8vVVJZV0JnM2I5NWs0OGFOUkVaR0lwRklHRHg0c0ZwQWxKT1RFNHNXTFdMZHVuWDgrdXV2akJremhzV0xGK3NjVjA1T0RwbVptVnk4ZUpHWW1CaWlvcUs0ZCs4ZVlXRmhxb1ZVZDNkM25KMmR1WG56SnJHeHNZd2JONDRLRlNwUXBVb1ZYRnhjY0hSMHhNYkdodHExYS9QT08rL28vTjBha3pWRVY5c0pFeWFvQlNOQTZWNDNIajU4eUcrLy9jYTllL2VJaUloUWZRaUd2QzhOUGo0K2RPN2NtUTRkT3FqZG9kR2lSUXRhdEdoQldGZ1lKMDZjNE04Ly8rVDU4K2ZjdW5XTFc3ZHVxVDJlbVprWjA2ZFBML2I1YTR4YXRXcmg2K3RMYUdnb28wZVBMckgwYkhYcTFHSHAwcVdjTzNlT0owK2UwS0pGQ3g0OWVvU0ppUWxkdW5SUmk3QmZ2bnk1eGo1cTFLakIzTGx6QzIzZnRtMGJ2L3p5QytibTVzamxjdFVISjExcEdRVWhQMmRuWjQyQkpKbVptZGpaMmRHN2QyL1ZIUzBGclYrL25pRkRocFRiTDZZSkNRbHE3MCtHS2c4VFFJTGhjdVVLSGlXbmNEcys4ZjhEUnhLNDl6eUpUT1FJNnc0QUFDQUFTVVJCVkIyVDVTV3BvbzAxN1R5cTB0NmpHczJyVmhabGF3UkJLQkpuR3l2VzkrbEVqL3Jlak50L2h2ajBUSU9PQzd4OGg4UC94OTU5aDBWMWJRMGMvZzB6VkpFbWlJZ2RGT3hkc1VlTkpWRVRXNjR4R28wbXNVWk52TkVrYWl3eEdsczBsbXVKeHFoUlk0c2xkazFpTDFkRlJTellGU3dnSUE1OVlNcjNCOStjeThBTUREQTAyZS96K01pY3VvZXptWEwyMm12ZGVzU01MZ0gwYitoUEVYMUxGb1E4K2Vtbm42aFRwMDZXQStINXpkcmEydVIzTmFGa3VYbnpacTVMS1YyNWNvWEV4TVJNSldDMFdpMEpDUWs0T2pxYUxNRnQ3TDZ0bnFuN1JSOTg4QUZEaGd4QkpwTmwrdnZadlhzM0ZTdFdwRkdqUnFTa3BLRFJhRkNyMVN4YXRJajc5Kzh6ZXZSb3M4b25GQ2VtU2xKdjJMQkJ5cWlRbmt3bW8zLy8vbGhiVzdOcTFTcWlvcUt3c3JJeWVsOXQvZnIxaElXRjRlN3V6dmp4NDZWQlAzTkxKR2QxejgvT3prN0trQTVwOTcyblRwMktScVBCeGNWRittZHFVTHhjdVhMczJMR0QyTmhZNlpxbXBLUVkzVlovSHpwOUdhVEM2dlBaaVlpSVlNdVdMUUFNSFRyVUlMakJHUDNFdXFKUzJpWjlxWFZMS1FsOTQvNzkrd0FHR1FlaW82T0J0R3pZV2RHL0R2NzczLysyV0JCSlh2dGhmSHc4RVJFUm1iWkxYMjRybzZ4ZW14ODllc1NGQ3hld3NiRXhHSmNyTEdGaFlXYjNkWE8zSzRpeUxlYklhdHhBSDhTVld3WDVucEplVWJwZWFyV2E3dDI3RzR3NzZaMCtmUnE1WEk2Ym14dSt2cjU0ZUhqZzd1Nk9oNGVITk1rOEp3WU1HTUN0VzdmbzA2Y1BucDZlZUhwNjByTm5UM2J0MnNXTUdUT1lPSEVpa3lkUFJxbFVNbWJNR0tObEFRWFRTbFFneWZQbnp3a05EVVdoVURCbXpKakNiazZXcWxXcnh1WExsek10bDhsazFLbFRoMUdqUmhrTVhKcjZNako4K0hDY25KeTRjdVdLMFVFbVNBc1dxVnExS3UrLy8zNjJmMENsUzVkbXlaSWxPWGdtdVN0TkFXa2ZSalFhRFE0T0Ruejc3YmVaTWdwNGVIZ3djK1pNSGp4NHdJa1RKN2gxNnhiaDRlRWtKaWFTbXBvcWZZbEtuKzR0SXdjSEIxcTBhSUcxdFhXbVFmemM2Tml4SS9IeDhTeGZ2aHlOUmlOOVFITjBkTXpWWUxvK0kwbnIxcTN6MUM1SFIwZWpRU1NROXVIbnlwVXJRTm9IdUVHREJwbmNOcU94WThkU3FsUXBCZ3dZUUV4TURIZnUzS0YyN2RwTW1USUZkM2Qzby90NGUzc3pmZnAwbEVvbDE2NWQ0OG1USjdpN3UvUDU1NTlueW9nRGFYMSs1TWlSVkt4WWtUVnIxbVQ3NWVUZXZYdU1IVHZXNExwYlcxdFR1M1p0QWdJQ2FOR2loWlR5TGlrcGlaczNiM0w3OW0wZVBIakFreWRQdUhidEdvbUphU21wcDA2ZG11M3Z3RktCQ3BiNDhKdVQxNDBLRlNwdy8vNTlIang0QUtUMWtYcjE2dEc4ZVhNQ0FnS3l6WURqNit1THI2OHZ3NFlONCtIRGgxeStmSm1nb0NEdTNMa2pmWUdvVTZkT2dRYVI2SDM0NFlmNWRyTWsvZDlHbFNwVkdETm1USzdMVHVuNStQaWcxV3FsUUNjYkd4dnExNjh2VWk0TFpuTjFkZVhSbzBlWmx1dDBPbDYrZk1udzRjTk5CcElFQmdaeTZkSWxtalp0bXMrdHpKMXo1ODRaL2NLUm5hSnlZMGt3cE5YcENJOVA1TUVySlE5ZXhmSXdKcFlIcjVUY2U2bEVsWXZybkJlK3JzNjBxK3hOdThyZStKZHh4VXFNM0FxQ1lDSGRhbFVsb0lvWFgrMDd4YTdnKzJidDh6SXhtVEc3anZOYllBaXozMjVKUTI5eFkwdDR2Zmo1K2ZITk45OFlEYXd2S045ODg0MUJ5UStoNU5xMGFWT3U5OVdYM1l5TmpVV3RWa3YzcUdKalk5SHBkTG5PSm16cTNwSitJcFc5dlQzSnljblNjclZhemErLy9vcEtwV0xidG0wNE9UbngvZmZmczNEaFFvNGVQY3FmZi81SmVIZzRreWRQenRFa3VhTE8wZEdSN3QyN1M0OWZ2WHBGZUhpNGRCMldMMS9PcTFldm1EUnBFcEIyMysvWFgzK1ZTbjU3ZTN2ejlPbFR2dmppQzRZT0hVcWZQbjJrU1JYOSsvZm43Tm16VEpvMHlXQkNWVllUS0xWYUxVK2ZQZ1d5dmo5b3JOUzV1ZmRlQWZyMDZVUDc5dTN4OVBURTNkMmQwTkJROXUzYng0QUJBd3pLcjBSSFIwdlpKZEtuN0MrS2ZSN1NCdUJyMXF5SlJxT2hjK2ZPcEthbVp2bGRYaDlFVUZTKzcrZDFvTm1VMTcxdjNMdDNENWxNaG8rUGo3Uk1meTg1cXpKRStTV3YvWERRb0VFR0FXNjlldlVpUGo3ZW9IeVFmajk5WUVoVzk2MzEyVWc2ZHV5SWs1TlQ3cDlZUGpBMTNtTU9qVVpqTk9Ddk1LMWV2ZHBrQ2F1Y1RCNDJwcURmVTR3cDdPdWxVQ2hvM0xneGRuWjJlSHA2VXJwMGFkYXVYWXVUa3hPclZxMHlXZ29udDV5ZG5WbTBhSkhCMk9Hd1ljTzRkKzhlVjY5ZTVhT1BQaUlsSllXV0xWc1dhS1dTMTBXSkNpU3BXTEVpVTZaTTRmNzkrMVNxVkNuZnorZnE2c3JLbFN0TnJuZDBkRFFaelRWMzdseFVLaFhKeWNsU1FJUk1Kc1BaMmRuc0Z3cElHNUFjUEhnd2d3Y1B6bkg3OHlwOVNyWGNhTml3SWYzNjlhTng0OFpaWHE5cTFhcGxtVjFHcDlPaDFXcWx3QUo5R1Frcks2dDhHV3grOTkxM3FWMjdObHUyYk9IT25UdTR1cm95Yk5pd0hBY0t4TWZIOC9qeFk2cFVxWkp0cmIrOHFGbXpKaE1uVHFSVXFWSkd5OWhrUmFGUVNJUGRqbzZPekpremgxcTFhcGxWUTlMWjJaazJiZHJ3M1hmZlViOSsvV3huajNmdjNwM216WnNiTFZmUW9rVUxLVkxSMzkrZm5qMTdvdFBwcUY2OU9yNit2bFN1WE5sb20renQ3V25jdURHTkd6YzJXSzVTcVlpSmlURWFCYTMva0toL2s4dHRvSlFwQmZXNllXTmp3NVFwVTdoMDZSSjE2OWFsU3BVcXVYcmpsc2xrMHQrZ1BwdE1mSHk4Vk1jeHQ5TGZHTWlwZ3B4eFkwNWtlUHIrYVdyOTBhTkgwV2cwVWttZW9wb2RRaWlhc2tyOUdSMGRUZHUyYmFsWnM2WlVDaStqRFJzMkZObEFrdlNwRFhQaTJMRmptY3BHQ1FWSHBkSHdOQzZCVUdVY0QxL0Y4dkNWa2djeHNUeDhGVnZnQVNONmJ2WjJOQy92U1hQdmNqVHo5cVNzZzhoYUl3aEMvaW5qWU1lYWYzV2lSNjFxVE5oN2l1akU1T3gzQWk2RWh2UG15cDMwYTFDRGJ6czF4OHZKTWpNdEJhRW9tRFp0R3VmT25lT3Z2LzRxOEhOMzZ0VEpySWtpd3V2djBxVkxYTGh3QVhkM2QrUnl1ZEZaNUtZb2xVcE9uejZObTVzYkwxKytKQ3dzVEJxUTFVOGt5KzJnVFhiM2xod2NISWlLaWtLajBTQ1h5NlZNQUkwYk41WUdHaFVLQlJNbVRLQjA2ZExzM0xtVEN4Y3VzSHYzYmo3NDRJTmN0YWtvU0VwSzR2TGx5OUpnVm5SME5KTW1UU0lpSW9LSWlJaE1KVnozNzk5UGhRb1ZpSTJOWmUvZXZlelpzNGVZbUJoS2xTckZpQkVqNk5xMUszLzg4UWRyMXF4aDFhcFZYTHAwaVlrVEorTG01b2FycXl1clZxM0tkUDkyK2ZMbEp1OVpwczhhbk5QN2cwbEpTV2JQVElmL3pRaHYzNzQ5Njlldlo4ZU9IZXpZc2NQb3RuSzVYTHBmVlZUN1BLUk5ySm8vZno2SmlZbHMyYktGUFh2MnNIRGhRcVAzd2RPWCtjNUpJRWwrM2hQSTdTejk3QWFvWCtlK0VSRVJ3YXRYcjZoU3BZckIzNVUrS01kU0V6Wnp3dEw5VUg4ZksrTmtXUDBrS1psTVpySmY2blE2S1VQTTFhdFhpWTZPcGt5Wk1rQmFwcG1jWEtPOE1IVWRURTFTTTBkT01tVzhEZ3I2UGNXWW9uQzlaczJhSmYyczBXajQ5ZGRmU1V4TU5QcjZzR1BIRHBvM2I1N3IxNEdNZjNNS2hZTDI3ZHNUSEJ3c1pXcnExYXVYdUZlY0N5VXFrQVRTSWpwekV0V1pGd3FGd2lDeU1xZHNiVzJ6VGFWVmxIMzk5ZGQ1UG9ZbGFsWEpaREt6QWhzc3lkZlhseWxUcHVUcEdJNk9qbEprYjM1cjM3NjlSWTVUdDI3ZEhPK1RrNy9IOUZsNDB2djAwMDhOSG84YU5Tckg3VWpQMXRiV1pCREVnUU1IOG5UczdCVGs2MGI1OHVWejlNWEVYSTZPanJucUMrbU5HemZPUXEzSlhuNm4wOHZZUDAyUnkrVUYvbG9sdkI2eStnQ3NuOVhSb2tVTGs0RWsrclNpUlZIR1FEOXozYjkvbitEZ1lPclZxMmZoRmdrQU9pQTZNWW1uY1FrOGpZdm5TVndDVDJQanBaK2pFczByNTVDZmJPVnlHbmw1MEx4OE9acDdlK0xyNW9MNHFpZ0lRa0Y3dDQ0UHJhdDVNK1B3ZVRaZERqRjd2NjFYNy9EbmpRZDgzcllobzF2Vng5NjZ4TjI2RVY1RGNybWN6WnMzMDZwVksrN2V2VnRnNTYxUm93YWJOMjhXMzdVRUFHbml6cUJCZzZSWjMrWUtEUTNGeHNhR0R6NzRnR1hMbG5IdjNqMXA0UFR4NDhlQTRVei85TFJhTFo5OTlobHQyN2FsVDU4K09jNm80T2pvU0ZSVUZBa0pDVGc1T1VrcDh0dTJiV3V3blQ2cnI2T2pJOEhCd1FabHdvc2pqVWJEOU9uVHBjY3BLU21FaDRmajVlVkZnd1lOOFBMeW9seTVjcXhZc1lJWEwxNndmLzkrNHVMaUdEeDRNSEZ4Y1ZJNTRvOC8vbGpLanRDblR4OXExNjdOOTk5L1QyQmdJUFBueitlSEgzNEFMSk10T0RmU2x3WlBUNnZWWnZvZTM3OS9meHdjSERoMzdweFVEa1RQenM1T3V0ZFhwMDRkTkJwTm9mWDVuTEMzdCtmeTVjdFNvTkRTcFVzTlp2Q0Q0U1NUb2hKSVVoQmV0NzZoYjNPdFdyVU1sdXN6WmxldFdwV2VQWHRtZTM1OXlTOWo5Qm1JY3NwUy9UQTFOZFhvZUpRK0NDV3JDWkF5bVl6NTgrY3pjZUpFbmp4NXdzU0pFMW02ZENrT0RnNDhldlNJMGFOSDUrcTU1VlJSS1QxVDNCWFdlMHBSSlpmTGNYSnlRcWxVRWhjWFovRDM5ZC8vL3BkVnExYXhkdTFhTm03Y21DbWpVVmhZbUVFUVhzYkhHVDE4K0pEbHk1ZHo5ZXBWSUszU1JseGNITjk4OHcxOSt2U2hmLy8rNHZya2dMZ2JJUWlDSUFpQ1VFdzlmZnFVa3lkUG1sd3ZsOHQ1K2ZJbDI3WnRNN2xOclZxMWltejJqZ29WS2xDbFNoV2pwWHNnTGJ1VlVxazB1bTduenAwaWtDUVhFbFBWUkNVbUVaV1VUR1JDRXBHSlNVUWxwZjBmbVpDMlBDSStzZEF5aTVoaXA1QlR0Nnc3RFR6ZGFWVE9nL3FlN3RpSUFTTkJFSXFBTWc1MkxPbjFCdTgzOU9QZmY1N2tUcVI1S1lLVFV0WDg4UGRGTmx5NnhiVE9BZlN1NjBzUmZLc1doQnp4OFBEZ3hJa1RkT2pRZ1pBUTg0T3Jjc3ZmMzU5Ly92a25UelBtaGRkTFdGZ1lWYXBVb1V1WExwa0dUdnYzNzA5VVZKVEJzdlNERkM0dUxnd2JOa3pLaW56ejVrMXB2VDQ0eXRTZytxMWJ0N2g3OXk0UkVSSDA2OWRQR2xEVWZ3ZGJzMmFOVkhZaXZaRWpSOUs3ZDI4cDY4aXJWNit3dDdmbnpKa3oyTnJhMHE1ZE82UG4rL0RERDFHcjFkSkFwcmtwK3JQTFhsS3FWS2xjRDlMbWhxT2pJMTkrK1NYdTd1NTRlM3ZqNmVscDlIdnJIMy84SVEzd2xpNWRtZzgvL0pCSGp4N1J0MjlmYVdheldxMG1NaktTaUlnSXFsZXZ6b29WSy9qbGwxK3l6ZUk5YXRTb0xNc1E2R1UxYzl2T3pvN2x5NWViWFAvamp6OGFEWFpMUHp0ZGIrSENoUURNbmowNzI0Q0t1TGk0UXV2eit1Tm5aS3dFdlV3bVk5S2tTWXdZTVlLblQ1L3kzWGZmTVdmT0hJUGZTZnFTdC9ybm5aUmtmQUpEK3NGK2xVcGxjcnYwa3BPVGpXNG5rOGx5bEIzZTBsNjN2aEVjSEF3WVRrWk5URXlVc3BqVXFGR0RoSVNFTE51dTM4ZGMrZDBQMDlOcXRWSzI2WXowKzJZWDJPcmg0Y0c4ZWZNWU9YSWtvYUdoL1B6enozeisrZWRaN2lQa2pybVRQeTJwSU41VDhwdXB0bjMyMldlWkFxVXlabGJ4OHZKQ3FWVHk0c1VMS1pBa09UbVpwVXVYQXRDelowK2paYkVVQ2dWZVhsNUEybWM1L2VQbno1OUw1YVlnclhUVzd0MjdPWHIwS0ZxdGxqSmx5akJpeEFoYXRXckZ6ei8veko0OWU5aTZkU3Y3OSsrbmE5ZXVkT25TaFNwVnF1VDZkMUZTaUVBU1FSQUVRUkNFWXVxWFgzNHhXZjdGemMyTnBrMmJzbURCQXVMajQ0MXVJNWZMR1Q1OGVKRU1Jb0cwTC9JdFc3WTBHVWppN3U1dU1wQms5KzdkVEpzMnJjZyt0L3lrMWVsUWFUUWtxelVrcHFhaVRFNUJxVXBCcVZJUnEwcmhsU3FGV0ZVS3ltUVZTdjNQS2hYUlNja2twcXF6UDBFUjRHWnZSd05QZHhxVTg2Q0JwenMxM0Z4UUZHQnBNMEVRaEp4cVdjV0xFNlBmWS9tWklPWWR1NFJLYlY1QTNsTmxQTU8yLzhYS2M5ZjR0bE56Mmxienp1ZVdDa0wrOHZMeTR2ang0N3ozM251Y09uVXEzODdUcGswYnRtL2ZiclJrclZCeU5XdldqUDc5KzJjNUk5eFlTdld3c0RCa01obmR1blZEcFZLaFVDaTRlUEdpdFA3U3BVc0FKc3ZhQmdZR0Fta1pGMlV5bWZUOXpNSEJ3V0M3SmsyYTRPenNURlJVRkVGQlFkSnkvYUJLVEV3TXQyN2RRcWxVMHJGanh5eG4wNllmeURSVkRsV2xVa2tEc282T2p0a09QaGZHN04wdVhicElQK3QwT3RScU5hbXBxYWpWYXBLVGswbE1UR1RZc0dFa0ppWnk4dVJKWW1OalNVaElRS0ZRc0c3ZE9sNitmTW1MRnkrSWlvcVNCdWxtejU1TjA2Wk56UnFjMVE5d1owZGZtc01ZU3dZaTZMTlhmL2JaWjBhdjE0c1hML2o5OTkvcDM3OC9aY3VXTGJRK0QyUUtSTWlLcTZzcmt5ZFBac0tFQ1Z5OWVwVVZLMWJ3MldlZlNldU5aWUl3Sjh2eUo1OThZdGI1VFdXM0x1amdxYndvRG4xRC83cldzR0ZEYWRtVksxZlFhRFJVcVZLRnNtWExacGtOUXgrc3NuWHJWcU9EemNia2R6OU1UMTgrdzlnNi9XQzNPUm5TUER3OG1EaHhJcE1uVDJiLy92MzA2TkdER2pWcWlFd2hGcGJWNjNaK0tXcnZLYmxocW0xUG56N05kdCtLRlNzU0VoTEM4K2ZQcGF6OGE5ZXVKU0lpZ25MbHl2SGhoeDhhM2MvTHkwc0tTdW5VcVpQMGVPalFvWVNGaFhIcTFDbDI3TmpCelpzM2diUy93ZDY5ZS9QaGh4OUtuN1ZHang1Tng0NGRXYlZxRmRldlg1ZktnSDMwMFVjTUdEQWd4NytIa2tRRWtnaUNJQWlDSUJSRGFyV2ExYXRYbTF3L2FOQWdkRHFkRk5WdFRPL2V2YWxldlhwK05NOGlkRG9kYmRxMFlmUG16VWJYdTd1NzgrREJBNk96U1lLQ2dyaC8vejYrdnI3NTNVeUxXSG41T2hxdEZvMVdoMGFYOWsrcjA2SFdhdEhxZE9tV2ExRnJkU1NscWtsV3EwbFdhMGhLOTM5U3FycklaUXZKSzRXVkZkWGRuS25wN2thOXN1N1U5M1NuZ3BPaktGVWpDRUt4WXlPMzR2TzJEZWxaMTRldjlwM21yenVoWnU5Nytja0xldjI2bDlaVnZabjhabE9hVlRKZWlsTVFpZ05QVDAvKytlY2Zac3lZd2F4WnM0eCtsc3N0bVV6R2xDbFRtRHAxcXRFWndVTEo5c1VYWDJRNytKaHg5aXdZenNTM3RiWEYxOWVYa0pBUTd0MjdoMEtoSUNJaUFnOFBENU96V3ZXRHJNMmFOUVBTc2dGQTVzQ01RWU1HVWJObVRjNmZQMjhRU0tMUHFoTVJFY0hPblRzQjZONjl1OG5ub00vNDQrL3ZEMkF5UStXMzMzN0wrZlBuOGZUMFpNMmFOWVUrT0dWS1ltSWk3NzMzbmpSSW14c3ltUXczTnpjOFBEd01abjFuNTg4Ly84VGUzdDdvdXZSWklmSXl3TnUxYTlkYzc2djM4dVZMZnYvOWQvYnQyNGRhcmViVnExZE1temF0MFBvOEdQK2RHTXVrb1ZldlhqMCsrT0FETm03Y3lKNDllNmhac3lZZE8zWUVjbC9hcHJoN25mcUdTcVVpSWlJQ2dJTUhEekp3NEVBZ3JhUUZRS3RXcmZMeU5FM0s3MzQ0YmRvMHpwNDlhM0NNcEtRa2s1bWd6QzIxMTZ4Wk0rcldyVXR3Y0RBSER4NDBDR2dSTE9QUW9VT1pyb2RhclVhaFVPUmJGcGlDZUU4cEtPWUVmV1drejJJVUdwcjJQZmpnd1lQczJyVUxLeXNydnZubUc1Ty9tK3pZMnRvU0VoS0NnNE1EUFhyMG9IZnYza1pmMy96OS9WbTBhQkhYcmwxajkrN2RYTGx5SmN2UFUwSWE4WTFLRUFSQkVBU2hHTnE3ZDYvSlNIYVpUTWJ3NGNQNTlkZGZpWXlNTkhtTWlSTW41bGZ6TEVJbWsyVjVNK0h4NDhjMGJ0eFltdkdTMFo0OWUvajN2LytkWDgyenFEVlhiaFIyRTRxRTlFRWovbVZjcWVYaGhvK3JNOVlpMjRnZ0NLK1JLcTVPYkJuNE52dHVQbURxb1hPRXZvb3plOS9URDUveTF1cW5kS3BSaVVsdk5xT2VseWpaSVJSUENvV0NtVE5uOHQ1Nzd6Rng0a1FPSHo2YzUyTjI2ZEtGZWZQbWlmS0dna25tem1EUFRwTW1UUWdKQ1dIZnZuMVN3SkkrU0NTalY2OWVjZnYyYldReUdVMmJOZ1dRU2pjNE9qcWFkYjd5NWNzRGNPREFBUjQ4ZUlDL3Z6OTE2dFF4dWYzMjdkczVlZklrUFh2MlpQVG8wVWEzdVhyMUt1ZlBud2RnN05peFJUYUlCTkl5dHdRRUJCQWRIWTIxdFRYVzF0WW9GQXBzYlcyeHRyYkcwZEVST3pzNzdPM3RXYnQyTFZaV1Zvd2VQUnB2YjI5Y1hGeHdjWEhCMWRWVnlyeVFtcHBLUWtKQ29XUllNYVpidDI1R00ybW1wcVptKzlyNDVNa1Q5dXpadzhHREIxR3BWRUJhZjJuY3VERTZuYTVRK254ZURCZ3dnRE5uenZEdzRVTVdMMTVNdlhyMThQRHdNQWdpc3JHeEFVd1BZcVlmak4yMGFSTmx5NVkxZVQ3OVlPZmF0V3VOWnQvSVNsYWxKeXpsZGVvYnRyYTJ6SjgvbnlsVHByQisvWHBDUTBNWlBYbzB4NDhmQjZCdDI3WVdhWThsNUtRZnVyaTRTTm5QVWxKU2lJbUp3ZHJhT3RQdlY2UFJFQlVWWlhZZ0NhUUZFZ1VIQjNQMTZsVUxQS3U4TTdkTVduR2sxV3I1N2JmZk9IYnNHRXVXTE9Hbm4zNHE3Q2JsV1ZHOFhqVnIxZ1RTU3RCY3ZueVp4WXNYQTJtdnA3VnExY3IxY1pzMWE4YjgrZlB4OGZGaHpKZ3htWUs3akxHenMyUGJ0bTBsS2pneHQwUWdpU0FJZ2lBSVJWcGNTaXAzb21NS3V4bEZpazZuWStYS2xTYlh0Mi9mSGg4Zkg3cDE2Mlp5bTQ0ZE85SzRjZVA4YUo1RjFhcFZDeGNYRjE2OWVwVnBYWGg0T04yNmRUTVpTTEp6NTg1aUUwaFNFcm5aMjFITnhZbHFyczc0dXFZRmovaTRPbU1qRjBFamdpQzgvbVF5NkZHN0dwMzlLclBpN0RVV25yaE1Rb3J4Y25YR0hMMFR5dEU3b2J4VHV4cmZkR3hLRFEvalpRc0VvYWlyVjY4ZWh3NGQ0dVRKazZ4ZXZaby8vdmlEcEtRa3MvZTN0N2VuVDU4K2ZQcnBwMFZxRUVwNHZiVnAwNGFOR3pmeTk5OS9TOEVKN2RxMU03cnRoUXNYME9sMCtQdjc0K3pzREtRRnhFUGFBS1E1S2xXcUJNQ05HMm5CNSsrOTk1N0piVk5TVXJodzRRSUFmbjUrUnJmUmFyV3NXTEVDZ0E0ZE9tUWE5TDErL1hxV2dTcUY0ZHR2dnpWNGZPSENCVFpzMkVDelpzMFlOR2lRdEh6dDJyVm90VnFDZ29LTWxqNjVjK2NPOCtmUHAweVpNc3llUFR2THNoNEZaY3lZTVVZSGwrUGo0MDBHQzF5OGVKRkRodzV4NmRJbEthdVRyNjh2L2ZyMW8yM2J0aFovWGpucDgzbWhVQ2lZTUdFQ0V5ZE9aTml3WVhoNGVBRC9LeGxpWldXVmJiWXAvWVFidVZ4T21USmxMTjVHdllJb2kvRzY5UTEvZjM5Kyt1a252dnJxSzQ0ZE84Ymx5NWRKU2txaVljT0dVcWFDb2lBbi9mQ0xMNzZROWp0eTVBano1OCtuYmR1MmZQMzExd2JIZlBic0dZTUhEODdSb0xVK3E0cytrMHRoTTFVbXpSeGFyZFprYWVxaVFLdlZjdW5TSlo0K2ZjcDMzMzNIM0xsemN4VDBVeFFWeGV2bDUrZUhnNE1EUVVGQlhMNThHWTFHdzV0dnZrbS9mdjN5Zkd4OUlMbTVyODEyZG5ZaWlNUk1JcEJFRUFSQkVJUWk3VTUwRE1NUEhDdnNaaFFwOSsvZnp6S0Y0TWlSSTlteFl3Y1BIand3dWMxWFgzMWxkR1pMVVNPWHkyblpzaVVIRGh3d3VsNmY1dG1ZOCtmUDgvejVjN3k4dlBLcmVZSVpYTzFzcWVicUxBV04rUHovenk1MnRvWGRORUVRaEVKbnE1RHplZHVHZk5ESWoxbC9YV0RUNVJCeVV1WGp6eHNQMkh2ekFlL1U5dUh6TmcycFYxNWtLQkdLcDdadDI5SzJiVnVXTDErT0pnZGwrdVJ5T2FWTGw4N0hsZ2xDWnRXcVZhTjY5ZXJjdlhzWFNCdnNhOWl3b2RGdDliTmltemR2TGkzVGw1NHh0d3luajQ4UE1wa01uVTZIajQ4UGJkcTBNYm50cFV1WFNFNU9ScUZRMEtKRkM2UGI2TDhydXJtNVpTcVhNRy9lUEk0ZVBjcUlFU1BvMDZlUFdlMHJLUEh4OFJ3N2RvdzllL2J3K1BGamJHeHNUR1lnT25ueUpOdTJiZU5mLy9vWGtGWldZK1BHald6ZnZoMk5Sa05TVWhKUG5qeVJnblJNTVJhTVlvdzVNNzhuVEpoQTU4NmR6VHBlZG1iT25BbWtEWGkzYXRXS2J0MjZtZXlEbHBDVFBwOVgxYXRYWjlPbVRUZzRPRWpMa3BPVGdiU3NGdGtKREF5VWpwT2ZBOEc1TFQyUjMxa0NpbnJmcUZDaGdoUk1vaC93MVplT0tVcHkwdy92M0xrajdadVJQZ2dsSjJYMzlHVzRMRmtDTUM5TWxVa3pSMWhZV0lGazhja3RoVUxCMUtsVEdUbHlKRUZCUWF4Y3VkSmtScStNRWhNVEFjeTZ4MXFRN3lsRjhYb3BGQXFhTkduQ3laTW5BV2phdEtuQkJNQ1VsQlFwMjA5ZTJOblpzWGZ2WHBQcmkySzJscUpNQkpJSWdpQUlnaUFVTXl0WHJqVDVSYko4K2ZMMDZOSEQ1RTFEZ0VhTkdoWEpMK3FtWkJWSUVoMGRUYzJhTmJsMTYxYW1kVnF0bGovLy9KUGh3NGZuZHhOTFBBOEhlN3hMbDZLQ2t5UGVwUjJsL3lzNk9lSXFBa1lFUVJDeVZkYlJnY1U5MytEajVuV1lmT0FNWng4OU4zdGZuUTcyWEwvUG51djNhZTlia1MvYU5xUmxsZklVZzNoUlFRRFNQclBkdTNlUDRPQmdnb09EMGVsMHpKZ3hJOXY5cGs2ZGlwV1ZGWFhyMXFWdTNicjQrdm9XaWV3Q1Fzbnc1cHR2U2dPbmI3Lzl0dEZ0a3BPVHBleUo2UU5KYnQrK0RVQ05HalVNdHQrNGNTTXVMaTZaeXBOYVdWbmg0T0JBUWtJQ0F3Y09sQWFyNXMrZlQ1MDZkZWphdGF1MDdQVHAwd0EwYnR6WWFPbVdaOCtlc1dIREJpQnRKbjNHUUN4L2YzK09IajNLbWpWcnFGdTNicVkyNXBST3AwT3IxU0tUeVhMMTl4a1ZGVVZnWUNCbnpwemg0c1dMcU5WcUhCMGQ2ZCsvUDcxNzl6YWExYVZNbVRMVXIxK2YxYXRYWTI5dmo1T1RFNnRXclNJeU1oSUhCd2ZlZi85OSt2VHBZOVpnVllVS0ZTdzJBY05VS1oydVhidm0rRmlWSzFlbWE5ZXVkT3JVU2NwMG83ZHMyVEphdG14Snc0WU5MVHA1eEp3K2J5bnBCKy9CL0VBU3RWb3QzVHRJL3pkWFhMMnVmY1BEdzROV3JWcXhaY3NXcVYzVzF0WjA2TkRCWW0yeWhKejJ3NXMzYndLWlg5c2hyVzhDT2NxQWNQMzZkUURLbFN0bjlqNlc1dVhseGJadDJ6SzlmaWNtSm1KbFpaV3BMSnBTcVNROFBEeFRSaXh2YjI4MmI5NHNsWGJMcmJ5K3AyVEZ3OE9EY2VQRzhkMTMzN0Y3OTI2cVY2OXVORkFqSWlLQ21KZ1luSjJka2NsazdOeTVFOGg2b3B0ZWZyK25GTFhybFZGSVNJajBkK0x2NzgvMDZkTU5ncXVXTDEvTzA2ZFArZWlqajZoZHU3WkZ6eTNrbmdna0VRUkJFQVNoV0dsVXppUGZ6M0U1UERMN2pRcEpVbElTNjlldk43bCs2TkNoSEQ5K25DdFhycGpjWnVMRWljVWlHNGxlVmpQdXpwdzVRNjlldll3R2trQmFlWnRodzRZVnErZGIxTmdwNUpSMWNNRGR3UTZQVXZaNE9OampXY3FCQ3FVZDhYWnl4THQwS1d5TGVjcFBRUkNFb3FLZWx6dC9EbjJYL2JjZU12UG9mN2tYbGJtMFcxYU8zUXZqMkwwd0dsY295eGR0RzlIRnZ6Slc0ajFRS0lMQ3c4TTVmUGd3UjQ0YzRlalJvNWtHenJ0MDZVTExsaTFON24vbXpCbHAxcldlaDRjSG5UcDFvblBuem5UcDBxVlFCMTZFMTV0T3ArT2ZmLzZSSHYvM3YvK2xWNjllbWJhN2NPRUNLcFVLTnpjM0tmdklpeGN2dUgzN050YlcxbFN0V2pYVDlobHB0VnBtelpvbERlYkV4Y1ZKNjA2Y09NSHAwNmQ1NjYyM0FOQm9OSncvZng0dy9oMUtxOVd5WU1FQ1ZDb1YzYnQzSnlBZ0lOTTJQWHIwNE5TcFUxeTllcFZaczJheGN1Vks3TzN0cy8yZG1QTDk5OTl6OHVSSkdqZHV6Snc1YzNLMGIwSkNBcDk4OG9uMDNQMzgvT2pVcVJPZE9uV1NCbmdEQXdNNWN1UUlFeVpNa0FhalpESVpFeVpNNE9YTGx5eFpzZ1JJbXdYZHMyZFBCZzRjbUdsdzNaaGh3NFlCMEt0WHJ4eGxFTWlOYnQyNkdmMittcHFhYXJKOHlkS2xTNDFlRjUxT3g1OS8vc21lUFh2WXVuVXJibTV1Rm1tanVYMCt2K2o3UU1aQjBJeTJiZHZHaXhjdlVDZ1VkT25TcFNDYWxxOWUxNzV4NjlZdHRtL2Zqa0tob0dyVnF0eTllNWNmZnZpQmtKQVFoZzhmWG1STGltVFZENTgrZmNyZHUzZHhjWEdoVnExYW1kYXJWQ3JBZENESkdGK0RBQUFBSUFCSlJFRlVwVXVYU0VsSm9YejU4dGpiMjNQdDJqVisrKzAzSUMxclEyRTVjT0FBKy9mdlo5U29VZFN2WHg5SXkycTFidDA2aGd3WllwQzU2c1NKRS96d3d3ODRPVG54MjIrL0dRVGNCQVVGTVhmdVhLcFhyNTdwODF0TzVPVTlKU3NSRVJIczJiT0hnd2NQU3N1V0xGbUNyNjl2cHJKTDkrN2RZL3IwNlptT2tiRk1YSG9GOVo1UzFLNVhlZ2NQSG1UcDBxV2twcWFWYzQyTmpjMzA5L0Q4K1hPdVhyMUtlSGk0Q0NRcFFrUWdpU0FJZ2lBSXhVYWpjaDc4M0MzL1p5ZzArV1ZydnA4anQzYnMyRUZVVkpUUmRYSzVuR0hEaGpGNDhHQ1QrMWVyVm8wK2Zmb1VxOENLSmsyYVlHTmpJNlVDVFM4a0pJVFdyVnViM1BmNDhlTW9sVXF6NjQrWEZLVnRySEcyczhYSjFnWVhXMXVjYlcxd3RyUEZ3OEVPRHdkNzNCM1NBa1k4SE93cFpXTk44ZWt0Z2lBSXhaOU1CdDFyVmFXcmYyVzJCOTFsN2orWENIc1ZsLzJPNlFRK2VjSEF6WWZ3Syt2S21OWU42RjNYRjF0RjBid3BMNVFjU1VsSjdObXpoL1hyMTNQa3lCRXBaYnN4a3laTjR0aXhZMFkvcytwME9pWk5tcFJwZVdSa0pKczNiMmJ6NXMxWVdWblJ1WE5uUHZyb0k5NTk5OTFzQng4RlFjK2NkT2Q3OSs3bDl1M2JPRGc0b05Gb0NBd001Tml4WTdSdjM5NWdPLzNnYXZQbXphVytmUERnUVhRNkhRRUJBWmtHazVZc1dVTE5talVObHExWXNZSUxGeTVRcWxRcEVoSVNPSDc4T0crOTlSYXhzYkdvVkNxREVncUJnWUhFeGNWSjVVRXpXcjE2TmNIQndWU3VYSmtSSTBZWWZXNHltWXd2dnZpQ1ljT0c4ZXpaTTVZdFc4YUVDUk95L1oyWW9wOVJuOVYzTmxOS2xTckY0TUdEVVNxVnZQbm1tMVNvVUVGYTkvRGhROWF2WDgrWk0yZVF5V1FFQkFRWS9QNFZDZ1V6WnN4ZzVzeVpYTHAwaWJKbHk5S3FWU3V6Z2tnT0hqeklyVnUzR0Rod29IU053c0xDK09lZmY2aFpzNmJCWUtGU3FXVFRwazNjdjMrZkJRc1dHTHhtWGJ0MmpWV3JWdkg1NTU4YkxYV2hOMmJNR0tNRDUvSHg4U2FEQlV4UktwWG9kRHJrY2ptdXJxNW03V1BKUHA5ZlhyMUtDNnpOS3FqcDh1WExVcmFkSGoxNjRPR1IvNU9ROHR2cjJEZWlvcUtZUG4wNkdvMkdvVU9IMHJ0M2I3Ny8vbnZPbnovUHJsMjdpSTJONWV1dnY4N1JjeXNvV2ZWRGZhbWo5dTNiRzcxbSt2dFpwcktaUEg3OG1KVXJWMlphN3VycUtwWG9LbWhLcFpKZmYvMlYrUGg0YnR5NElRVW11THE2b2xLcDJMOS92MEZnUXFOR2pWQW9GTVRFeEhEZ3dBR0RnQ0l2THkrVVNpWG56NS9ueG8wYnVRNFN5TXQ3U2tZNm5ZNkxGeSt5ZCs5ZXpwOC9qMDZudzhyS2l2YnQyeE1iRzB0Z1lDQXpac3hneFlvVkJ0bHBLbGFzS0pXYkEzQnljcUo1OCtaODhza25SczlUVU84cFJmRjZRZHJuOC8vODV6L1MrM1cvZnYwNGQrNGNvYUdoL1BYWFh3YXZNMCtlUEFISUZMd1RGaFptc0YzR3gwTCtFb0VrZ2lBSWdpQUl4WVJPcDJQRmloVW0xM2Z2M3Azbno1OXo3Tmd4azl0OCtlV1hSWFoyaHluMjl2WTBidHlZYytmT1pWcW4wK2xJU1VtaFVxVktoSWFHWmxxZmtwTEN2bjM3R0Rod1lFRTBOZGRrZ0pXVkRMbk1DcmxNaHR4S2hwVk1oc0xLQ2l1WkxHM1oveStYVzFsaEo1ZGpiNjNBWHFIQVRpSEhYcUdRSHRzcjVOaFpLM0Q0LzJXbGJXeHdzYlhCNmYrRFJaeHNiSkJiaWRBUVFSQ0VvazVoWlVYL2huNzBydXZMYjRHM1dIQThrTWo0cEJ3ZDQvYUxHRDdiZVl4cGg4NHhxR2t0aGphclRYa240Nm4xQlNHL1JFZEhzM2p4WXBZdVhTb053bVRueElrVEhEbHl4T2lNOHNPSEQwdTExVTNSYXJVY09uU0lRNGNPNGVMaXdwZ3hZeGczYmh4bHlwVEoxWE1RU282S0ZTc2FYYTRQUUhqOCtERS8vL3d6a0picE1UNCtuZ1VMRnJCa3lSSnExS2lCdDdjM2tCWTRkZkhpUlFDcDdLaGFyZWJRb1VPQVljbUtObTNhNE8zdFRmbnk1UTNPdVh2M2JuYnUzSW0xdFRVLy9QQURTNVlzNGNxVks0U0doa296NHl0VnFpUnQvOWRmZndGUXIxNDlnNUkxYXJXYW4zLyttVjI3ZG1GdmI4L1VxVk1OQmpOVktoV3hzYkc4ZXZVS3BWS0pVcW5FMTllWEd6ZHVjT1RJRVFJQ0FyTE1FbWxLZUhnNEwxKytSQ2FUWlpsaEtDc1pNeHNFQndlelk4Y096cDA3aDA2bm8wNmRPb3dhTmNyb29KcURnd096Wjg5bTNicDEvUDc3NzB5WU1JSDY5ZXZUdDI5Zm1qVnJaclFzUWtwS0NoczJiQ0FxS29xbVRadEtnMWtuVHB4ZzQ4YU4xSzVkMjJEUXo5cmFtcU5IanhJZkg4L0preWRwMTY2ZHRPN1NwVXZjdVhPSCtmUG5zM3o1Y292TVF0Y1BYcWFrcEJnZHpINzI3QmtBWmN1V05YdnlpS1g2ZkVhV0hPUUxEZzQyYUZOR2dZR0JUSnMyRFkxR1E0VUtGUmd5WklqRnpsMWNGSWUrOGZMbFN5Wk9uTWpMbHk5cDFxd1o3Ny8vUGpLWmpPblRwN053NFVJQ0F3TVpOR2lRMFhQcVM4TUFPU3BwVWhEOThOV3JWK3phdFFzckt5dVRwWDJlUG4wS1lQSnppSStQRC9iMjlpUWxwWDNXdDdlM3AyblRwbnp5eVNkbUIvNVkycG8xYTRpUGo4ZlQwNU8rZmZ0S3kxdTJiSW10clMxaFlXRUVCd2RUdDI1ZEFFcVhMazNuenAzWnUzY3YyN2R2NTkxMzM1V3VWYmx5NVhqbm5YZll1WE1udi96eUN3c1hMc3h4ZXl6eG5oSWRIUzM5UEdUSUVNTER3NEcwMS9JdVhiclFyMTgveXBVcmgxS3A1Tk5QUCtYWnMyY3NXYkxFSUxpcFVxVktIRGx5QkoxT0p3V2ZtRktRN3lrRmZiM00rZHM2Y3VRSXk1WXRJeWtwaWRLbFN6Tng0a1FDQWdLb1dyVXFjK2JNWWRXcVZkU3ZYNSt5WmNzU0h4L1BpeGN2c0xXMU5maHNBMm5Cb1Y1ZVhwbU8vL3o1YzRQWEJpRi9pRUFTUVJBRVFSQ0VZaUlvS01ob01JWGVpQkVqbURkdm5zbjFaY3VXWmZEZ3djVXFHd21rM1JCcDFhcVZ5ZWQrK3ZScGV2YnNLYVV0em1qMzd0ME1HRENnU0Qvdml4LzNLK3dtQ0lJZ0NFV1VyVUxPSjgzcjhFRkRmMzQrSDh5U1UxZFJKcXR5ZEl6b3hHUVduYmpNa2xOWDZGNnJHc01DNnRLOFVqbUs4RnVqOEJxSWlZbGg5dXpackZpeElsYzExci82Nml0cFFDVTlZK25Fcy9McTFTdG16cHpKd29VTEdUbHlKSk1tVFNxMFFSbWg2RnU3ZHEzSmRmSHg4VXlkT2hXVlNrVy9mdjFvMWFvVkFGZXZYdVd2di83aTY2Ky9ac0dDQlhoNmVtSnZiOC9hdFdzNWR1d1lqUm8xQW1EVHBrMUVSVVZScGt3Wm1qUnBJaDNYejg4UFB6Ky9UTzM0L2ZmZkFmajN2LzlOelpvMTZkR2pCNHNXTGVLbm4zNmlTcFVxUU5yZ0k2UUZycHc5ZXhiSVhOWm00OGFON05xMUMwZ3J5VEJ2M2p6aTQrTkpTRWdnUGo0KzIwR1lSWXNXVWJ0MjdSeVh3dERQSEs5WnMyYWV5bWlFaDRkejh1UkpEaDA2UkZoWUdBQzFhOWRtd0lBQjJaWjhrTWxrREJreWhFYU5HckZxMVNxQ2dvSUlDZ3JDeGNXRjFxMWIwN2h4WStyV3JTc05ET3N6Z0hwN2U5TzVjMmZwT0owN2QyYkRoZzNjdUhHRDBOQlFhWkRMd2NHQmQ5OTlsMDJiTnJGeDQwYURRYjhCQXdadzdOZ3hIajU4eU5hdFd4a3dZRUNXYlZXcjFTUWtKT0RnNElCY0xwZSsvNVlxOWI4QVVEYzNONktqbzltMmJSdWRPM2MyR01CTVRrNldTbUZrbk0yZEZVdjErWXhNRGE0YXkwYWwwV2k0Y3VVS2JtNXV1TGk0WUc5dmo2MnRMZkh4OGZ6enp6OVNkaDkvZi85TXg5cTZkU3ZyMXExRHE5WGk0dUxDZDk5OWw2ZHlUQm4xN05sVCtsbWZnU0RqOHR6NDVKTlBETzVSckZ5NTBtUkp0dGVoYnp4OStwUXBVNmJ3NU1rVGZIeDhtRHg1c3ZUODVYSTVYMzc1SlRFeE1kSnJSV1JrSkk2T2p0SzFQSFhxRkpBMjBHNU9aaUc5Z3VpSHExZXZKakV4a1hmZWVZZktsU3R6NDhZTjNOM2RjWFoyeHRiV2xpZFBuckJqeHc2QVRDWE45Qm8wYU1DZmYvNUphbW9xYXJYYW9uMDROeTVldkNnRlBvNGNPUkliR3h0cG5iMjlQVTJhTk9ITW1UTWNQMzVjQ2t5QXRPQy92WHYzRWhrWnlkbXpadzB5aHd3WU1JRERodzhUSEJ6TTlldlhxVk9uVG83YVpJbjNsUFNsYThMRHc3RzF0YVZidDI3MDY5ZlA0SmpPenM2TUh6K2VIMy84MFdTWkxKbE1sdTE5eG9KNlR5bU02MlVxMEF5UTNxdExseTVOVWxJU0hUcDBZTVNJRWRMbjd3NGRPbkRnd0FHdVhidkcrUEhqK2ZMTEw3bDU4eWFROXZlVmNRS2tsNWVYMGRlam9VT0hTdWRLVDZWU01YVG9VSlB0RTNKR0JKSUlnaUFJZ2lBVUF6cWR6bWlhUzcxcTFhcFJwVW9WZHUvZWJYS2JNV1BHR0tSakxFNWF0V3JGZ2dVTGpLNDdlL1lzczJiTk1obEljdWpRSVpLU2tvcnRjeGNFUVJBRUFBY2JCWiszYmNpUVpyVlllVGFZbjg4SDh5b3Bad0VsR3EyT1BkZnZzK2Y2ZmVwNnVmTnBRQjM2MVBYRnpscmNIaElzUjZ2VnNtN2RPcjc2Nml1VEpSbk5FUlFVbENrYlFWNGtKQ1N3WU1FQzFxMWJ4N3g1OHhnOGVIQ09aalVMcjdmbXpac1RHeHRyY24xeWNqS1RKMC9tMmJObnRHalJ3bUNBWXR5NGNVUkdSaElVRk1URWlSTlp2MzQ5QUo2ZW5yei8vdnNBUEhyMGlDMWJ0Z0JrMmZmVWFqVUxGeTZVeWlSOCt1bW5kT3pZRVVnYmVOcXlaUXZCd2NIU3pIaDlLWnl6WjgraVVxbU16dFFPQ0FoZzA2Wk5RRnFBVjB4TURKQTJDT2JvNklpTGl3c3VMaTY0dXJwS1B6czdPeU9UeVZpNmRDbHhjWEg4K09PUHpKbzFLd2UvVWJoeDR3YUFOTUNjVTJGaFljeWNPWk9IRHg4Q2FZUE5iZHEwb1dmUG50U3JWeTlIeDZwZnZ6Ny8rYzkvT0hIaUJMLy8vanNQSGp4ZzM3NTk3TisvbjFtelp0RzBhVk1lUDM3TXhvMGJnYlJCL3ZRRFdXWExscVZHalJyY3ZuMmJvMGVQOHZISEgwdnIzbm5uSGJaczJjS2pSNDhJREF5a2NlUEdRRm9KaTVFalJ6SnQyalMyYk5uQ1cyKzlsZVhnWjBKQ2dzRXNjcjBHRFJwSVA3ZHAwNGJkdTNlemJkczJ0bTNiWnZKWTVzd1V6NDgrbjU2eDBpdng4ZkZHWDlmbGNqbHo1ODdOTW10VnFWS2xlT2VkZHd5V3paZ3hRd3FnOHZMeVl1Yk1tVmtPYnVhR3FVREkzQVJJcHBlWW1HandPS3R5YjhXOWIyaTFXcjc2NmlzaUlpS29VcVVLYytmT3pYUi9SaWFUR2Z4OXpKNDltK3ZYcjZOUUtMQ3hzWkYrWCtsTGhaa2p2L3ZocmwyN09ITGtDRzV1Ym56MDBVZklaRExtelpzblpZQkp6OTdlbnU3ZHUyZlpYbXRyYTZ5dHJiUGNKci9GeHNaSzk5OENBZ0tNdm9hM2FOR0NNMmZPY1ByMGFUNzc3RFBwbWxTc1dKRmF0V3B4OCtaTjl1elpZeENZNE9Ua1JLOWV2ZGk0Y1NOYnQyN05jU0JKWHQ5VEFLbnN0Vnd1NTkxMzMrWDk5OTgzR1Z3Y0VCREErdlhyYzMwdnNhRGVVd3JyZW1VVmFLWi9uV25Sb2dWTGx5N05GSHdsazhuNDVwdHZHRGR1SEJFUkVRWWw5RElHdzNidjN0M2tOVnEyYkpuUjEwNmRUbWMwd0VUSUhYR25RQkFFUVJBRW9SaUlqWTFsOCtiTkp0ZVBHREdDUllzV29kRm9qSzR2WGJvMG8wYU55cS9tNWJ0V3JWb1oxQ0JOTHpBd2tFYU5HdUhoNFVGa1pHU205UWtKQ1J3NWNpVFBNNFlFUVJBRW9TaHd0clBscXc1TkdOMnFQdXN1M21UNTJTQWk0aEt6M3pHRDRPZFJqTjExbkc4UG5xTnZQVjhHTnE1SnZmTHUrZEJpb1NTNWUvY3Vnd2NQempLTFhtR0xpb3BpNk5DaHJGbXpoblhyMWhrdGlTR1VQSjkvL25tVzY0OGRPOGJObXpkcDFhb1ZVNlpNTVFnRXNiT3pZL2JzMmN5WU1jTm9aZ2I5TnVYS2xjUFoyZG1nckUxR0NRa0pSRVpHSXBQSkdEdDJyTUdnbzBLaDRJc3Z2bURTcEVtbzFXcXFWS2xDN2RxMWdiUy9QVWpMYnBLeGRJSy92ejhqUm95Z2RPblN1TG01R1FTTVpGZjJWQjl3Y2YvK2ZaNDllNWFwL0U1VzlMUEgwdzlNNVVTRkNoWFFhRFJVcVZLRkRoMDYwS2xUSjl6ZGMvOCtKWlBKZU9PTk4zampqVGNJRFEyVlNzTHFzNW9zVzdhTTFOUlVBZ0lDakxZNUlDQ0EyN2R2RXhnWWFERG81K2JtUnZQbXpibHc0UUlQSHo2VUJ2MGdyYVNBbjU4ZjkrL2ZKemc0MkdCMmVVYk96czdVcmwyYjZPaG9yS3lzY0hCd3dNL1BqNDgrK2tqYTVwTlBQc0hSMFpFclY2NWtHdWlYeStXVUxWdVd0OTU2eTZ5QjF2enU4emxWclZvMUxsKytuR201VENhVFNoaDVlSGdZckJzNmRDaEJRVUUwYmRxVXNXUEhHcFIwc2hSOVVGZGhLdTU5dzhyS2lrR0RCbkhvMENHKysrNDdIQjBkczIyRFByT0hXcTFHclZiajZPaEkwNlpOOC8yK1ZrNzc0YTFidDZReVd2citWNzkrZlpSS0pTcVZDbzFHZzRPREE5V3JWMmZFaUJGNXlzNVVVTUxDd3FUZitiaHg0NHh1RXhBUWdLT2pJMDJhTkNFeE1kRWdPMDdQbmozeDgvTXpHclRVcDA4ZmR1M2FSV1JrSkdxMU9rY2x2L0w2bmdKcFFRa3ZYcnlnVFpzMlpuMyt5OHVFdElKNlR5bm82MlVzcUMyajlCUDlNZ2FSNkxtN3U3Tm8wU0xtenAzTHRXdlhBS2hUcHc1dnZmV1d3WGFtbmhPWXZqNTJkbmJzM2J2WDVINldMSGxWRXNoMHh1N0dDNElnQ0lJZ0ZCR0J6MTh3L0VEYURaNUc1VHo0dVZ1SGZEOW5rMSsyR2p5K1ZBVEtqbXpZc0lIQmd3Y2JYV2RuWjhmZHUzZng4L1BMTkt0RlQ1K1MwWkxHamgzTDBxVkxNeTJ2V0xFaW9hR2hGajJYVHFlalpzMmEzTDU5MitqNmt5ZFBzbTdkT3BNUjhSOS8vREZyMXF5eGFKdHlxeWoyTDBFUUJLSDRVcWsxL0g3bE5rdFBYZVZSak9uWm8rYW82K1hPd01iKzlLMVhIUmQ3V3d1MVVMQ0VNdDhhWnFhTG5qbWlrRnBpMm9ZTkd4ZzFhbFNlWjJuck9Uczc4OWxubjJWYXZuVHAwaXhuU3VlRW82TWp5NWN2NThNUFA3VEk4UXBiY2VnblJjWGl4WXVKakl6aysrKy9OMnQ3bFVyRnlwVXJHVDE2dE1tQkw3VmFUV3hzck1tQndzaklTQklURTZsY3VYS1c1OUpvTk55OGVkTWcvWHg2RHg4KzVNcVZLN1J0MjlZZ3NDSWlJb0tZbUJpVGd6YTVFUmNYeDRFREIralpzeWUydHVhL0w4VEh4OU83ZDI4cVY2N002dFdyYzMzK3hNVEVIQTNrclZtemhsS2xTdEcvZi84Y255c2lJb0tWSzFjeWN1Ukl5cFl0bTJuOTgrZlBlZjc4T2ZYcjE4OFVnQk1XRm9hRGcwT21JQjZBa0pBUTdPM3RNMTEzcFZJSmtLTXlIWGxSRUgxZXJWYnorUEZqNEg5bGwzSkNwVktSbkp4TVNrb0tHbzBHbVV5R3M3TXpkbloySnZkUktwVzUvaDJtcEtRQWFWa2dpbElwM05leGIraVg1U1J3QU5KZUQzVTZYWTcySzhoK3FOUHBlUHo0c1ZSdUxLZDI3dHdKUU8vZXZYTzFmMzZKam83bXlaTW4xSzlmMytRMkdvMG0yMkJFWTI3Y3VJR2ZuMStPcnFtbDNsUHlRaDk4WUc1d1dVRytweFMxNjVWVHo1NDlJeUVoQVI4Zm56eG5DOXl6Wnc4S2hZSnUzYnJsYVp2WGtTeVhiM1Fpa0VRUUJFRVFoQ0pOQkpLa21UTm5EdDk4ODQzUmRRTUdET0RISDM4MFdVL1gydHFhKy9mdld6ekZhMEVIa2d3Yk5zeGtNTWoyN2R1eHM3T2pSNDhlUnRlLzlkWmJIRGh3d0tKdHlxMmkyTDhFUVJDRTRrK3QxYkw3K24xK09ubUZXeEV2ODNRc1c0V2NialdyTXJDeFAyMnFlV05WaEFaWFNxcWlIQ0NRbkp6TThPSEQyYkJoZzBXUDI3WnRXMDZjT0dGMCthbFRweXg2cmtHREJ2SHp6ei9uYUtDOEtDcksvVVFRQkVFUUJLRzQwbWVBemswd2hpQVVCYmtOSkJHRlFFbUxETXVxQnAwbHBhU2s4TVVYWHhqOUlpeVVUUFBuejJmKy9QbW8xV3F6dGxjcWxjeVpNNGRGaXhZWlRlOWYxSlMwUHEvVDZZaVBqeWMrUHI2d215SUl3bXZHMUd3MGdKRWpSK0xoNFlHM3Q3ZlI5UU1HREtCQ2hRb1dhY2U1Yytla0d0WFpTVWxKNFk4Ly9yREllV1V5R1IwNkdBOGlrc2xrMUt0WGo0NGRPNXFjc1pQVEd0cUNJQWlDVU53b3JLem9XNjg2SjBlL3g5WVAzNlpqOWR3SGtLclVHbllHMzZQM3VuMDArSEVUVXcrZDQ4clRGeFNEcjZCQ0FZdU9qcVpUcDA0V0R5S0J0QklkT1ZtZUZ4czJiS0JUcDA1RVIwZGIvTmlDSUFpQ0lBaEM4U2FYeTBVUWlWQWlsZmhBa2ovLy9KTkJnd2F4ZmZ0Mml4d3Z1NEg5OWV2WGMvMzZkUll2WGt4Y1hKeEZ6bW1PaUlnSXhvd1p3NWd4WXpLdDB5K1BpSWl3NkRuLy92dHYrdmZ2bjZ0VWd1a3BsVXFUL3l5VnlyUXdIVGx5aENOSGpwZ2R6UFRMTDcvdzk5OS9jL3o0Y1Y2K3pOc3NzL1NTazVQcDA2Y1BmZnIwc2VoeFg4YytyOVZxT1hMa2lOSDlueng1UXE5ZXZlalZxMWV1amkwSWdtQksxNjVkalFaU3ZQZmVlN1JxMVFvckt5dm16WnVYS1Iycmg0Y0gwNmRQejNPYTFvc1hMeko2OUdobXpackZsQ2xUR0QxNnRNa2d3WmlZR0VhUEhzMzQ4ZU9aUDM4KzQ4YU5ZL1hxMVhrT2dPemJ0eTh0V3JUSXRIekVpQkhVcUZFRGUzdDdvNmxZeTVjdm4yMk5YMEVRQkVGNFhWakpaTHhab3hMYkJuWGp2K1BlNTVQbWRYQ3d5WDBxNHFmS2VQNXpKb2czVis2a3lhTE56RHo2WDY2SFI0dWdFb0dIRHgvU3NtVkxUcDgrblMvSEw4aEFFb0JUcDA3UnNtVkxzNE9tQlVFUUJFRVFCRUVRWG1mNVY5U29tSGpqalRmWXNtVUx2LzMyRyszYXRUT1pFbDZuMDVHVWxFUkNRZ0tKaVlra0pDU2dWQ29KQ3dzak5EUlUramRzMkREZWZ2dHRvOGU0ZlBreU8zYnNBT0R6enorbmRPblMwcm91WGJya3VPMHRXN1prMnJScFptMmJrcEpDU0VpSTBYWDY1ZnFhZ0phU2xKUkVWRlJVbm8vVHQyOWZrK3Vzckt3NGZQZ3c4TDhhWmVZeXQ1WlpVWEw3OW0wT0hUb0VwTlVJL2M5Ly9zUFVxVk10Y215ZFRpY0Y1dWpUZE9YVjY5cm5yMTY5eXZ6NTgvSHc4R0RUcGsxRnFvYW1JQWl2THlzcksvYnUzY3VjT1hQWXUzY3Zjcm1jdm4zN01uNzhlR21iL3YzNzQrYm14dUxGaTNuNjlDbE5talJoeXBRcDJkYmdOb2RXcXlVbEpRVXZMeThnN1RXMFdiTm1OR3ZXek9qMit0Zll1blhya3BpWWFIYm1yYXdvRkFvT0h6N00zTGx6T1hUb0VIWjJkdlR2MzU4UkkvNlhzbnYwNk5GNGVucXlmUGx5WHJ4NFFVQkFBTk9tVFRQNUdVOFFCRUVRWG1lKzdpN003ZDZheVc4MlkvUGxFRmFmdjg2am1OeFB5SGdVRTh0UEo2L3cwOGtyK0xxNzBLdXVENzNxK09KWDF0V0NyUmFLZzdDd01OcTNiOC9qeDQvejdSd0ZIVWdDY09mT0hkcTNiOCtwVTZjc1hoWlNFQVJCRUFSQkVBU2hPQ2xSZ1NSYXJaWlBQdmtrMC9MazVHUlNVbElZUDM0OGRuWjJCdXZHakJsRHc0WU42ZEtsUzVhemFPM3M3UEQzOXpjNW9Cd2VIczczMzMrUFZxdWxjK2ZPdEczYk5sUGJjdk44U3BMMFgrQlRVMU1KRHcvSHlzb3dxWTVNSnFOczJiSlpIdWZGaXhmRm9pUk1Sb21KaWN5Yk53K2RUa2VkT25XNGQrOGVwMDZkNHN5Wk03UnExYXF3bTVmSjY5em5qeDgvRGtEbnpwMUZFSWtnQ0FWR0pwUGg0T0RBakJrem1ERmpoc0h5OUQ5MzZkTEZJRmpQVXE5VHpaczNwM256NWhZNVZtN0paREpLbHk3TnpKa3ptVGx6cHNIeTlELzM3ZHZYSUJCVnZGWUxnaUFJSloyVG5RMGpXdGJqMDRDNi9IVTNsRFhucjNQc2ZsaWVzb3JjaTNyRi9HT0J6RDhXU0xVeXpuVDFyMHhYdnlvMHIxd09oVldKVDREN1dnc1BENmRqeDQ3NUdrUUNoUk5JQXZENDhXTTZkdXpJeVpNblJUQ3lJQWlDSUFpQ0lBZ2xWb2tLSk5IcGRJU0ZoWmxjSHhrWm1XbFpZbUtpdEs5TUpzUFYxUlUzTnpjOFBUMnBVS0VDVmF0V3hjZkhoMHFWS21VS2F0QjcrZklsa3laTklpNHVEajgvUDhhTkc1ZHBtK0tZSGFNZ1dWbFpzWGJ0V3VueHNXUEhtRDE3TnJWcjF6Yll6dGJXbG8wYk4yWjVyQjQ5ZXBDY25Kd3Y3Y3d2T3AyT2VmUG1FUm9haXBPVEU5OSsreTFuejU1bDhlTEZ6SjgvbjBxVktoV3BtVEt2YzU5UFRFemt4SWtUeU9WeXVuWHJWdGpORVFTaEJNb3VLS0lrQkUySTM0RWdDSUlnNUk3Y1NrWVh2OHAwOGF2TUUyVTh2MSsremFiTElZUzl5bHNaMGdmUlNwYWZ1Y2J5TTlkd3RyUGx6Um9WNmVKWGhZN1ZLK0ppYjJ1aDFndEZRVUpDQWwyN2R1WHUzYnY1ZWg1cmEydXFWcTFxZEYzVnFsV3h0clltTlRVMTM4NS85KzVkdW5idHlwa3paeWhWcWxTK25VY1FCRUVRQkVFUUJLR29LbEdCSkhLNVhCcThQbnYyTEMxYnRqUzYzY21USjJuWXNLRkJHUTZBc21YTFpodWtrSkZTcWVTcnI3NGlMQ3dNZDNkM3BrK2ZqbzJOVGU2ZWdDRFJaNFRvMkxGajRUYWtnUHo2NjYrY09YTUdtVXpHbDE5K2ladWJHOTI3ZCtmOCtmUDg5Ny8vWmNxVUtTeGJ0aXhUbjgydElVT0c1R2dRYnNtU0pkSU5udGU5eng4K2ZKakV4RVJrTWhsRGh3N050RDU5dHBzZVBYcGtlN3phdFdzelo4NGNpN1pSRUFSQkVBUkJFQVFoT3hXY0hablF2akgvZnFNUnB4NDg1YmZBVyt5LytaQVVUZDR5UVNxVFZmeHg3UjUvWEx1SDNFcEdRR1V2dXZoVnBwMVBCV3A1dW1FbEFqNkxMWjFPeDVBaFF3Z0tDc3IzYy9uNitxSlFHTDl0YVcxdGpZK1BqOGx5dHBZU0ZCVEUwS0ZEMmJKbGl3aFVGZ1JCRUFSQkVBU2h4Q2xSZ1NSNnYvNzZLNXMzYitiYmI3L05WRzRqTEN5TTJiTm40K2pveUk4Ly9ramx5cFZ6Zlo0blQ1NHdlZkprbmoxN2hvdUxDL1BtemNQZDNSMmxVa2wwZERUVnFsWEw2MU14b05Gb09IUG1EQlVyVmpRNWF5T25Ycng0Z2JXMU5hNnVSYWZlY1dKaUlwY3VYY0xHeGliVDlTc3VPblhxbEdsWit1d1diZHEwWWVyVXFRQ3NYcjJhYmR1MkFUQnExQ2hhdEdnaGJUZHAwaVMrK09JTEhqeDR3SmRmZnNrUFAveUFtNXRibnR1blVxbHl0TDIrNU16cjN1ZlZhalc3ZHUwQzBtNmdaWmZaeHB6TU44VXRPNDRnQ0lJZ0NJSWdDSzhYSzVtTWRqNFZhT2RUZ1plSnlld0l1c3ZHeXlIY0NJL084N0UxV2gxbkhqN2p6TU5uQUxpWHNxZDExZkswOWZHbWJiVUtWSEYxUW96UEZ4OXo1ODVsKy9idEJYS3U3TXJYK1BuNTVYc2dDY0MyYmR0bzJMQWhYMy85ZGI2ZlN4QUVRUkFFUVJBRW9TZ3BrWUVrN2RxMVkrdldyU3hidG94R2pScmg2T2dvclZ1NWNpVWFqWWFxVmF0U3FWS2xYSjlEcVZReWR1eFk0dUxpY0hKeVl1N2N1Vkxwa2JWcjEzTDQ4R0ZHang1dFZzWUNjODJhTll0VHAwN1JzV05IaTMzQlhiOStQWC8vL1RlZE8zZG0vUGp4RmpsbVhwMDdkNDZVbEJUYXRHbVRLYjJvU3FVeW1pVWk0emFGTFgwWkduMjVwUW9WS2tnelhOemQzZEZvTkN4YnRveDkrL1lCTUdEQUFIcjI3R2x3SEFjSEIyYk5taVVGazR3ZE81WWZmdmdoejJWdU5tL2VqSWVIUjQ3MktRbDlmdS9ldlR4Ly9wejY5ZXV6WU1FQ28vdUhoWVZKZmJDNGx1OFJCRUVRQkVFUUJLRmtjbk93WTFpTHVneHJVWmVRRnkvNTQ5bzlkbDY3eDZPWVdJc2NQeW9oaWQzWDc3UDcrbjBBS3JxVXBtMDE3LzhQTFBHbXJLT0RSYzRqV043NTgrZVpQSGx5Z1ozUG5FQ1Nnako1OG1UYXQyOVA4K2JOQyt5Y2dpQUlnaUFJZ2lBSWhhMUVCcEpVcTFhTmQ5OTlsNTA3ZC9MYmI3OHhjdVJJSUszY3pZVUxGM0IyZHVhcnI3N0tVOXBLWjJkbnFsV3J4dlBuejVrelo0NDBvSDczN2wwT0hqeUlUcWZMVTdZVFk5cTBhY09wVTZjNGNlSUV3NGNQejNNV2tjVEVSRTZjT0lGR284bHpsb3VrcENTenRyT3lzc0xXTnV2NnljZU9IUU9nUTRjT21kYnBkRG9wTUtNb1c3dDJyZlN6UGp2SnFsV3JwQkl3RVJFUmpCOC9ucHMzYnlLVHlSZytmRGg5K3ZReGVpeDNkM2NXTDE3TTExOS96Y09IRHhrNWNpUWZmL3d4UFh2MkxORFVxNjk3bjQrUGoyZlRwazBBREJvMEtFL25FUVJCRUFSQkVBUkJLT3I4eTdveCtjMW1UT3JZakt2UFh2REh0WHZzQ3I1UGVGeUN4YzRSOWlxT1RaZEQySFE1TGJORVpkZlNOSzFZanFhVlBHbGEwWk5hbm1Xd2xsdFo3SHhDN2lRbEpURmt5QkFwRzJsQktFcUJKRnF0bG84KytvZ3JWNjVnWjJkWFlPY3R6bEkxV3JaZXZjUDJvTHU0NXo2Q0FBQWdBRWxFUVZUY2pJam1aYUxJeGlvSWdpQUlnaUM4SHFKbmppanNKaFNZRWhsSUFqQnc0RUR1Mzc5UDM3NTlnYlFzRmN1WEwwY21rekZ4NGtUYzNkM3pmSTZSSTBmaTdPd3NIVXVyMWJKMDZWSjBPaDN0MnJXalhyMTZlVDVIZXExYnQ4YloyUm1sVXNuKy9mc1pPSEJnbm83M3p6Ly9vRktwc0xLeU1paTdraHZ2dlBPT1dkdFZyRmpSSU1naW8vajRlQUlEQXlsVnFwVFJtU0IyZG5iczNiczN5M1AwNk5HalNKY1R1WHYzTGhNblRpUStQaDQ3T3p2R2p4OVArL2J0czl6SHpjMk5oUXNYOHNNUFAzRGh3Z1dXTDErT2c0TURYYnAwS2FCV3AzbWQrL3lTSlV0UUtwVTBiTmpRNHM5REVBUkJFQVJCRUFTaHFKTEpvS0YzV1JwNmwyVkdseGFjRDMzT3ptdjMrUFBHQTRzUERqK09pZU54VEJ3N3J0MEZ3TTVhUVNOdmo3VGdrb3FlTksza2lYc3BlNHVlVThqZTFLbFRDNlNNVEhwRktaQUVJQ1FraEtsVHB6SnYzcndDUFc5eGRDdmlKVU8ySHVGdTVLdkNib29nQ0lJZ0NJSWdDSGxRb2dKSkJnOGV6TE5uend5V2ZmREJCNW0yeTVpcU03ZmxLWHg4ZkF3ZWI5MjZsVnUzYnVIbzZNaW9VYU1BZVB2dHQzTjFiTDBXTFZydzdiZmZBbUJ0YlUzbnpwM1p2bjA3Ky9idG8zLy8vc2psOGx3ZisrREJnOUk1Y2xybUpMK2NPblVLdFZwTnUzYnRzTGEyTHV6bTVBdGZYMS9hdG0zTHpaczNHVDE2TkhQbnp1WG5uMzgyYTkvdnZ2dU9KazJhOE9USmt3SVBJb0hYdDg4L2UvYU1VNmRPb1ZBb0dETm1USjdhTHdpQ0lBaUNJQWlDVUZ6SnJXUzBxbEtlVmxYS002OTdHeTZHUlhBbzVCRUhReDV4TDhyeWc4YkpxV3JPUG5yTzJVZlBwV1hsblVwUng4dWRPdVhLL1A4L2Q2cVdjY0txQUROeWxpUWhJU0VzV3JTb3dNK2JYYUNJdjc5L0FiWGtmeFl1WE1qSEgzOWM0RUVzeFVuUXMwamVXZnNuOGFyVXdtNktJQWlDSUFpQ0lBaDVWS0lDU2J5OHZQSTB5QndSRVNHVkljbktoeDkrbUtuMHhkMjdkOW13WVFNQW4zMzJtVlEySXpVMWIxK3MxR3Exd2VOdTNicXhZOGNPb3FPak9YMzZOTzNhdGN2VmNSODhlTUNkTzNjQTZObXpaNTdhQ0xCcjF5Nnp0ck95eWpwbHJhT2pJd0JYcmx3aFBqNWVldnc2a2Nsa2ZQNzU1NlNtcHFKVUtvbUtpako3WHhzYkczcjE2cFdQclRQZjY5VG55NWN2ejZKRmk3aDE2NVpVc2tjUUJFRVFCRUVRQktFa2sxdkpDS2hjam9ESzVaamVKWUQ3VVVvTzNYN0VvWkJIbkg4Y2psYW55NWZ6UG90TjRGbHNBa2R1UDVhV09kZ29xT1g1LzRFbFh1N1U5blNqdW9jcnJ2WlpsODRWc3ZmTk45K2cwV2dLOUp6dTd1NlVLVk1teTIzS2xDbERtVEpsaUk2T0xxQldnVWFqNFp0dnZtSG56cDBGZHM3aUpEWTVoUTgySHBLQ1NDcTdsbWJTbTgxb1V0R1RTaTZsUmJDWElBaUNJQWlDSUJRekpTcVFaTTZjT1VhWGp4MDdGcVZTeWZyMTY3UGNYeTZYVTc1OGVZTmxZV0ZoeUdReUtsU29JQzF6ZG5ZMjJFYXBWUExkZDk5SkErQWRPM2FVMXBtVDdTUXNMSXloUTRlYXRiMjN0emNOR2pUZ3lwVXI3TisvUDllRDZydDM3d2FnYXRXcU5HalFJRmZIU005U0FSOXQyclNoZGV2V25ENTltdlhyMXpONjlHaUQ5U3FWU3ZwZG1hSlNxU3pTRmt0VHE5VThlUENBbXpkdkF0QzdkMitEOVZsZCs3ZmZmcHZVMUZSS2x5NmRyMjAwMSt2WTUvMzkvUXRseHBNZ0NJSWdDSUlnQ0VKeDRPUHV6R2ozK294dVZaK1hpY244ZFNlVUkzY2VjL0wrVTZJdFhBSW5vOFFVTlpmQ0lyZ1VGbUd3M00zQkRsOTNGM3pkWGZBcDQweDFkeGQ4M0oycDZ1YU1yU0wzRTQxS2l0T25UMHZmbFF1U3VSay8vUHo4T0h2MmJENjN4dEN1WGJzNGZmbzByVnUzTHREekZnZExUbDhsUEM0QmdIcGU3dXovcENjT05pWHExck1nQ0lJZ0NJSWd2RmJFcDNrZ1BEeWNtSmlZYkxkemQzZG43ZHExQnNzNmRlcUVyYTF0cHVWNnFhbXBUSnMyamZEd2NJdTAxUnh2dnZrbVY2NWM0ZXJWcTRTSGgxT3VYTGtjN2YveTVVdisrdXN2SUhNd1ExSHc2YWVmY3U3Y09mYnQyOGUvL3ZVdmd4SWtPcDJPc0xDd1FteWQrWFE2SGJkdjM1WWU5K25UUndxOGFOT21qZG0vKzVTVUZDbkxSMVlCTzVHUmtVWkxPUmxqN25iR2dqeGV0ejZmbEpURU8rKzhrNnQybVpQQlNHL1Jva1hVcVZNblYrY1JCRUVRQkVFUUJFRW9TdHdjN1BoWGd4cjhxMEVOdERvZE44S2pPZm5nS1NmdVArSHNvK2NrcGFxelA0Z0Z2RXhNNWtKb09CZENEYitmV3Nsa1ZIUnh4S2VNQ3hWY0hQRjIvdCsvQ3M2T2xIY3FoWjIxdUdVMmE5YXNRamx2VVE0a0FaZzllellIRGh3bzhQTVdaUnF0amsyQklkTGpoZSsyRlVFa2dpQUlnaUFJZ2xETWxhaFA5RkZSVVV5Y09ESFRjcVZTQ1dBMGs4V1lNV09vVmFzV0FOYlcxams2WDJwcUt0OS8vejAzYnR4QUpwT2h5NmUwcmhtMWJ0MmFKVXVXb0ZLcE9IejRNSU1IRDg3Ui9ydDM3eVkxTlJVM056ZmVmUFBOZkdwbDdwVXZYNTZXTFZ0eTZ0UXAvdnJyTC9yMzd5K3RzN096WSsvZXZRRE1temVQbzBlUE1uZnVYQm8xYWlSdDA2TkhENUtUODNjMlZGYWVQWHZHaGcwYkNBd001TldyLzlXUTFnZVJWS3hZa2JwMTY1cDl2TGk0T0NEdHVkdlkySmkxajd1N2V3NWFiRWlyMWZMeTVVdWo2MTdIUGkrVHliQ3pzek81cjBxbFFxZlRZV3RyaTh4SW1sWjlYOHZxR0pCOVdTZEJFQVJCRUFSQkVJVGl5RW9tbzY2WE8zVzkzQm5kcWo0cXRZWkxUeUk0ZVQ4dHNPVHkweGRvdEFYejNWRlBxOVB4T0NhT3h6RnhKcmNwNDJDWEZsemk0b2kza3lNZWp2YVVLV1ZQR1FlN3RIK2w3Q2pqWUkrcmd5MksxL0Q3WEVoSUNJY09IU3FVYytja2tLUXdIRHg0a051M2J4ZmErWXVpeHpHeHZJaFBCTURWM3BZRzVjc1djb3NFUVJBRVFSQUVRY2lyRWhWSW90Rm9zc3hXWVd4ZFltS2lORkNmay9Jc0twV0thZE9tRVJnWWlGd3U1OVAvWSsrK3c2T3F0Z1lPL3lhWkZOSVRTdWczUkVBUVVYcTlvcFNBaUNCTkVVRkY1WUpVRVFHcGlrSUFCZVVUTUJwQWlpSmRxa2d6RndnRUJTU0VIbm93UUVnaGpmUk1acjQvNHB5YnlaUk1DZ21ROVQ0UEQ1bHo5amxuVDB0bTlsNTdyZi84aCsrLy83N3duUzRDSnljbjJyWnR5OEdEQjltN2R5OXZ2ZldXMWNkbVpHUW9nUmg5K3ZSQnJYNDRYeUwvL3ZlL09YejRNQ2RPbkRBSUpNbXJiZHUyN04rL240TUhEeG9Fa2l4WXNJRDc5Kzh6WmNvVSt2VHBRNnRXclVxcjIwQnVRRk5RVUpEUjltblRwdEdrU1JNOFBEd0tkVDU5VUVkaGpsdTNibDJocnBHWHVjd21qK3RyUG05d2tpbTlldlVpUFQyZEpVdVc0T1BqWTdBdktTbUovdjM3QTFnOGh4QkNDQ0dFRUVLVUZ3NXFXOXI3VktlOVQzV21kRzdKL2N3c1FtL0ZjUHp2YUk3L2ZaY1RrZEhjejh3cTYyNXlMeTJEZTJrWm5JbUtLN0N0UndVSHZKd2NxZVJjQWM4S0RyZzQyT0ZzYi9lLy8rM3RjWGF3dzhYK24zLy9iSzlncDBadFk0UGFWb1d0alUzdXp6YjZuMVgvM0xiQjFzWjQwY0tEdG5qeDRsSy9wcDYxWldYTHN2enM0c1dMV2JKa1NabGQvMkVUL1U4UUNVRGRTaDZZV0djamhCQkNDQ0dFZU1ROG5GRUNENGkzdDdmSlVoeXZ2ZllhQ1FrSkp2Y0JSRVJFQUlVTEpMbDkrelluVDU1RXBWSXhmdng0R2pac1dHcVQ2Z0NkTzNmbTRNR0R4TWJHY3VMRUNhcFZxMmJWY2J0Mzd5WWxKUVVYRjVjaWwvTW9EYjYrdmdEY3VISERiSnZXclZ2ajV1Ykc0Y09IR1RWcUZBNE9Ea0J1d01XQ0JRdUlpSWpnMHFWTC9QVFRUemc3TzVkS3YvWFhmL2JaWjJuVHBnMXQyclRoblhmZUFhQmR1M1pXWnhUSjY5YXRXMER4c295VWhQTDRtazlMU3lNOVBSMEFUMC9QUXZkWkNDR0VFRUlJSWNvN1Z3ZDdubitpSnM4L1VSUEl6Ulp5S1NhQkU1RzVnU1hISSs5eUxTNnBqSHRwV1dKNkpvbnBtVnkvOTNEMzAxcnA2ZW44K09PUFpYYjloejBqQ2NEcTFhdVpQMzgrRlNwVUtMTStQRXkwZWJJSzJkdmFsbUZQaEJCQ0NDR0VFQ1dsWEFXUzZKMDllNVpyMTY3Um8wY1BvM0kxQ1FrSm5EMTdsZzRkT2lqYjd0MjdCNENycTZ2VjEvRDE5ZVhwcDUvbXhSZGZwR3ZYcmhZem9Ud0lMVnEwd012TGkyZWVlWVlxVmF4UEo1bVNrb0tEZ3dPOWUvZkd5Y25wQWZhd2VOemQzWUhjL21vMEdwT1pVK3p0N2VuZXZUc2JObXhnKy9idHZQYmFhNXc4ZVpLNWMrZVNsSlJFNWNxVitmampqMHMxaUFTZ2R1M2FMRml3b0VqSDNyMTdsNHlNREZ4ZFhiRzN0eWNtSm9hMWE5Y0MwTEJodzVMc1pxR1Z4OWU4UHBESjJka1pOemUzUWgwcmhCQkNDQ0dFRU1LWWpVcEZRMjh2R25wNzhWYUwzTys1Y2FucG5Mb2R5N21vT003ZXZjZlpxTGpISm1qalliUm56eDVTVWxMSzVOcHF0VnBaUEZRUVgxOWZiRzF0eWNuSmVjQzlNcGFTa3NMZXZYdnAzYnQzcVY5YkNDR0VFRUlJSVVwRHVRd2tXYjkrUGNlUEg4ZlIwWkVYWDN4UjJaNlptY21JRVNOSVRFeWtjdVhLeXNUOHhZc1hBYWhSbzBhaHJqTnIxcXhDWlRFcFNXcTFtaDkvL0ZISndtSHRwUDZiYjc1SnIxNjlqQUpzSGpaSlNia0RScW9DY21XKyt1cXI3Tnk1azQwYk4zTC8vbjAyYk5pQVRxZWpVNmRPakJrenBzeWVuNkw2NDQ4L0NBZ0lNTnB1WjJkSDkrN2RsVGJObXpjdlVuYVQ0aXB2ci9uVHAwOERVSzlldlFKZmkrYm9kTG9pSHl1RUVFSUlJWVFRNVVFbDV3cjQxYStOWC8zYXlyYVV6R3d1Uk4vajdOMTd1UUVtVWZlNEVIMlBURTNwQnhVOGJqWnQybFJtMTlab05LeGV2WnFoUTRjVzJIYjE2dFZsRWtTaXQyblRwb2Mra01UWGYyV3BYQ2NwSTFQNStVYThCSGtKSVlRUVFnanhPQ2gzZ1NRM2J0emd4SWtUZUhsNTBibHpaNE45RGc0T3ZQenl5NnhldlpwNTgrWVJHQmlJbzZNajU4K2ZCd3FmOGFHc2d4VDBFK3FGcGMvMjhiQkpTa3JDM2QyZDdPeHNaVkNqU3BVcUpyT1I2TG03dXpObzBDQ1dMVnZHK3ZYcjhmRHdZTnk0Y2JSdjM3NVlmZEhwZEdpMVdsUXFGVFkyTnNVNlYyRTg4Y1FUMk5qWW9OVnFnZHdBRWg4Zkg0WU9IVXF0V3JWSVQwL25rMDgrd2NuSmliVnIxNVo2dHBYeTlKclg2WFQ4L3Z2dlFHNDJsS0tLaW9waXlwUXBkT3JVaVRmZmZMTlVYMDlDQ0NHRUVFSUk4YWh5Y2JDalZlMnF0S3BkVmRtbTBXcUppRS9tYWx3aVYrSVN1UktieU5XNDNILzMwakxLc0xlUGpxeXNMSGJ1M0ZtbWZSZzJiQmpPenM0TUhEalFiSnUxYTljeWZQandVdXlWc1IwN2RwQ1ZsVlVtQzNtc2xUZkFvN1NrWm1sSy9acENDQ0dFRUVLSWtsZnVBa25XclZ1SFRxZWpUNTgrSmpNUURCdzRrQ05Iam5EdDJqV1dMVnZHZSsrOXgvbno1MUdwVkR6MTFGTmwwR09odDNUcFVnNGVQSWhXcTBXanlmMVMycTFidHdLUDY5Ky9QeUVoSVZ5NGNJRk9uVG9WTzRnRVlQYnMyUVFIQjlPOGVYUG16WnRYN1BOWjY1bG5ubUh2M3Izb2REb2xrMFhlYkJiUjBkRkFibmFPMGc0aUtXOTI3ZHBGWkdRa2FyV2FqaDA3RnZrOHFhbXAzTGx6aC9YcjEvUDIyMitYWUErRkVFSUlJWVFRb254UjI5aFF0NUlIZFN0NThHSytmUW5wbVVwUXlkVzRSSzdkUytKV1lncTNrdTRUbTVKZUp2MTlHSjA4ZWJMTXl0cm82WFE2M256elRTcFVxR0F5NDhmV3JWdDU2NjIzME9sMFpkQzcvMGxKU1NFME5KUTJiZHFVYVQrRUVFSUlJWVFRNGtFb1Y0RWtOMjdjNE9EQmc3aTZ1dEtyVnkrVGJXeHRiUms5ZWpUang0OG5PenViMzM3N2pmVDBkT3JWcTFmbTJSYkt1NlpObTdKdjN6NGdOL1BGaXkrK3lLQkJneXdlYyt6WU1XSmlZcGd4WXdhalJvMWl5NVl0cEtTa01IYnMyQ0pucndBNGQrNGNBUC8rOTcrTGZJN0MwbXExU3JhSy9BRWtlcmR2M3dhZ1RwMDZwZGF2OHVqTW1UTktpYUdYWG5xSktsV3FGUGxjeWNuSkFGU3NXTEZFK2lhRUVFSUlJWVFRd3BobkJRZGExdkttWlMxdm8zMlptaHp1SktkeUp5bUZXMGtwM0U1S1VZSk1iaVdsRUhNL2pZVDAwcy9zVUJhT0hEbFMxbDBBSUNjbmh3RURCckJqeHc2RFJVUjc5dXhod0lBQlpWclNKcThqUjQ0ODFJRWtjN29YZnpHVk5jN2VqV1BkcVVzQTFQRnlLNVZyQ2lHRUVFSUlJUjZzY2hWSXNtSERCblE2SGErKytpcE9UazdLOXZ3ckdKNSsrbWtDQWdMdzhmRmh5SkFoQVBUczJiTTB1Mm9nTVRFUndHVGdRRm1JalkyMXFsM2VGU3pXSHFQbjZPaUlxNnVyd2JaT25UclJva1VMVkNwVmdhVklRa05EK2ZISEh6bC8vanhkdW5TaFo4K2UrUHY3OC9ISEg3TnYzejR1WHJ6STJMRmphZEtrU2FINkJYRDM3bDNpNCtOUnFWUzBhOWV1ME1mblZkRHFtYnpCTHJkdjM2WldyVm9XMjErNmxQdWx2VjY5ZXNYcVYxbDcyRjd6ZWUzZXZac2xTNWFRbloyTnI2OHZ3NFlOTTl2VzF0WlcrVm1qMFpnc3d4UVRFd05BdFdyVlNyNnpRZ2doaEJCQ0NDRUs1S0MycFk2WG04VUpjSTFXUzBKYUpuR3A2ZHhMU3ljdU5ZTjdxZi84bi9hL241TXpNMG5OeWlZbE01dlVyTngvWlp3NG8xQU9IejVjMWwxUVpHVmwwYWRQSC9iczJVT0hEaDA0ZE9nUWZmcjBJVHM3dTZ5N3BqaDgrREFUSmt3bzYyNllOYnhkNDFLNVRzaU5PMG9naWJPOWNRWm9JWVFRUWdnaHhLT25YQVdTZlBqaGg5U3FWWXRYWG5sRjJSWVRFME55Y3JKQllBbEEzYnAxQ1FnSUlEbzZHbGRYVnpwMTZ2VEErNWVabWNtSkV5ZHdkM2VuUW9VS3FOVnFVbE5UV2JGaUJZRFpyQWZwNmVsbU02eVk0dWZuWjNMN3UrKytXK0N4Ky9mdjU0MDMzckQ2V25xRlBlYUZGMTVnMnJScEJ0dHNiR3p3OFBBdzJWNGZxS0xSYUJnelpnemg0ZUVBMUs1ZFd5azdVcmR1WFJZc1dNQzBhZE9Jakl4azRzU0p0R3JWaW9FREIvTDAwMDliM1RkOU5wS0dEUnZpNWVWVnFQdVZsMWFyNWZUcDB3RFkyOXViTExYazV1YUdoNGNIaVltSkxGNjhtSEhqeGxHdFdqV2pBSXVzckN6Q3dzTFl2bjA3QUMxYXRMQjRiWE92Z2RMMnFMem1BY0xEdzFtK2ZMbnluTldwVTRmWnMyZGJ6R3pqN095TVdxMUdvOUd3ZS9kdS9QejhsS3d5T3AyTzI3ZHZzMjNiTmlEM3RTcUVFRUlJSVlRUTR1R2t0ckdoc2tzRktydFVLTlJ4V3AyT2pPd2NVckt5U00zSzV2NC9BU1lwbWRsa2FuTFFhTFZvdEZweXREbzBXaTNaT1ZweXRGbzAvOXpXNy9QLy9mZ0R1bWVHUWtORFMrVTYxa3BQVDZkSGp4N01ueitmaVJNbmtwR1JVZFpkTXZDd1BWNUNDQ0dFRUVJSVVWTEtWU0NKZzRNRGd3WU5JaWdvaU1XTEYrUGk0a0ppWWlKYXJaYjY5ZXNidFAzcnI3L1l1blVyQUFNR0RDaFdHUlJycWRWcS9QMzkwV2cwSnZlYnkzNmhVcWx3ZEhSOGtGMTc2QzFkdWhUSURTUUpEdytuU3BVcXZQdnV1M1RxMU1rZzZLSk9uVG9FQkFUZzcrOVBXRmdZSjArZUxIUzJtZlBuendQUXZuM1IwNE1PSGp5WTZPaG81WGI5K3ZYTlp0L28zYnMzcTFhdDR0U3BVN3o5OXRzRm5ydGV2WG8wYmRyVVlwdnExYXNYcnNONTVPVGtHUFM5T0I2RjEveWZmLzdKMnJWcnVYanhvckt0VTZkT2ZQREJCMFlCYVBucHM5WUVCd2V6YU5FaUZpMWFaTFpkYVFTckNTR0VFRUlJSVlRb1hUWXFGVTcyYXB6c2l6Y0VWeHFCSk9ucDZVckozSWRKU2tvS0kwYU1LT3R1bUhUNzltMHlNakxLL2JpY0VFSUlJWVFRNHZGVHJnSko5R3JVcUVGYVdocXBxYW1vMVdvYU5tekltREZqRE5vODhjUVRlSGw1VWFOR0RWNTc3YlZTNlpldHJTMjFhOWZtK3ZYckJ0dTl2THhvMzc0OTc3enpqc25qSEIwZDJibHpaMmwwRWZoZmhvYUhTYk5telRoNDhDQU9EZzRNSERpUS92MzdtdzMrOGZEdzRNc3Z2K1RYWDMvRjF0YTIwTFZzOVJsSi92M3ZmeGU1dnpWcjFpUTZPaG9iR3h2cTFxM0xCeDk4WUxidEcyKzhnWjJkSGIvOTlodDM3OTQxV1FkWXBWTGg2ZWxKeTVZdGVlKzk5NVNzRithc1hyMjZ5SDJQalkwdFVsWWFVeDZGMS96WnMyZVZERGNOR2pSZzZOQ2hQUHZzczFZZlAyN2NPRHc4UEFnTEN5TTVPUm10Vmd2a1BtZjI5dlpVcTFhTlBuMzYwS2hSb3dmU2Z5R0VFRUlJSVlRUXdobzNidHdvNnk0OGNuUTZIVGR1M0tCaHc0WmwzUlVoaEJCQ0NDR0VLRkhsTXBDa1FZTUc3TnUzRDkwL1JXcE5aWUx3OVBSa3lwUXBKc3VJNVBYQ0N5OWdiMjlmNERVOVBUMnRXajBSR0JnSTVINFIxZmV2b0tDQXgxMzE2dFd4dGJXMTJLWjc5KzZrcHFiU29rVUxmSHg4Q2p5blNxVXFkQ1lTeUYwRmMvUG1UWHg4ZklxVjFXUFdyRmxvdFZyczdPd0tmSDVWS2hXdnZmWmFzUU9hYkcxdGk5Vm5QVHM3TzN4OWZRdHM5N2k4NWhzM2JzejQ4ZU9wVmF0V2tZSTlYRjFkalFMVmhCQkNDQ0dFRUVLSWg4MjFhOWZLdWd1UHBHdlhya2tnaVJCQ0NDR0VFT0t4VXk0RFNmUXNCWWdBTkduU3BNQnpUSnMyemFwcnViaTQwTGR2WDZ2YVFtN2ZDdXBmZVdGdDlveisvZnMvNEo3a1BvLzc5dTByOW5uczdPeEtvRGVGNCtYbFZheE1KSG9lSGg1SzhJY2xqOU5yL3NVWFh5enJMZ2doaEJCQ0NDR0VFQTlVUWtKQ1dYZmhrU1NQbXhCQ0NDR0VFT0p4OVBBcyt4ZENDQ0dFRUVJSUlZUVFRcFNKbEpTVXN1N0NJMGtlTnlHRUVFSUlJY1RqU0FKSmhCQkNDQ0dFRUVJSUlZUW81eVFnb21qa2NSTkNDQ0dFRUVJOGpzcDFhUnNoaEJCQ0NDR0VFRUlJSVFTODhNSUxMRjY4dUt5NzhjaHAzYnAxV1hkQkNDR0VFRUlJSVVxY0JKSUlJWVFRUWdnaGhCQkNDRkhPdFdyVmlsYXRXcFYxTjRRUVFnZ2hoQkJDUEFTa3RJMFFRZ2doaEJCQ0NDR0VFRUlJSVlRUVFnZ2hoQUFra0VRSUlZUVFRZ2doaEJCQ0NDR0VFRUlJSVlRUVF2eERBa21FRUVJSUlZUVFRZ2doaEJCQ0NDR0VFRUlJSVFRZ2dTUkNDQ0dFRUVJSUlZUVFRZ2doaEJCQ0NDR0VFT0lmRWtnaWhCQkNDQ0dFRUVJSUlZUVFRZ2doaEJCQ0NDRUFDU1FSUWdnaGhCQkNDQ0dFRUVJSUlZUVFRZ2doaEJEL2tFQVNJWVFRUWdnaGhCQkNDQ0dFRUVJSUlZUVFRZ2dCU0NDSkVFSUlJWVFRUWdnaGhCQkNDQ0dFRUVJSUlZVDRod1NTQ0NHRUVFSUlJWVFRUWdnaGhCQ1BzWkNRRUVKQ1F0Qm9OS1YyelFNSERuRG8wS0VTUGVlT0hUdVlNbVVLcTFldkx0SHpGcllQa1pHUnBYck43T3hzSWlJaWluMmVtemR2OHZYWFgzUG16Qm1qZlJrWkdRUUdCaElVRkZUczZ4VGt4SWtUbkRoeGdveU1qQkk1MzQ4Ly9zaVBQLzVJVmxhV3hYYXhzYkVFQkFTd2F0V3FFcmx1UVE0ZVBFaFNVbEtSamsxTFN6UDVPcnQxNjViRjExOXNiQ3dYTGx3Z09UbTVTTmN0cmsyYk5yRnAweWJ1Mzc5Zkp0Y3Zqcmk0T0RaczJFQlVWRlJaZDBVSUlSNEs2ckx1Z0JCQ0NDR0VFRUlJSVlRUVFnanh1RWhKU1dIczJMRVA5Qm9mZlBBQnp6NzdyTlh0Wjg2Y0NjRFdyVnR4Y1hGNVFMMHlOR2ZPSEd4c2JIaisrZWRMNUh4cGFXbXNYTG1TbEpRVWV2VG9VU0xuTEt6ang0K3plUEZpVkNvVkgzLzhNWjA3ZHk3Mk9mMzgvQURMejgzWFgzOU5VRkFRTDczMEV1UEdqU3Z5dFRadjNzeWVQWHRJU2tyaW1XZWVNZGgzN05neE5tL2VqSU9EQTdWcjE2WmV2WHBGdms1QnBrNmRDc0NLRlN1b1ZhdFdzYy8zMDA4L0FkQzNiMS9zN2UzTnRrdE5UV1hyMXEyNHVia3haTWdRc3JLeStPS0xMeGc4ZURCMTZ0UXBkai95T25ueUpQNysvbFNxVkltZmZ2b0p0YnB3MDNISGpoMWp6cHc1dlBmZWU3eisrdXZLOWhFalJwQ1JrY0grL2Z0TkhuZm8wQ0VDQXdOcDBLQUJpeGN2THRaOUtJcWxTNWNDMEtaTkcxeGRYVTIyOGZQem8xYXRXcXhZc2FJMHUxYWcvZnYzczJMRkNvNGVQY28zMzN4VDF0MFJRb2d5SjRFa1FnZ2hoQkJDQ0NHRUVFSUlJY29OL2NSOVNabzFheFp0MnJRQklDY241NEZuckVoUFQzK2c1ejk3OWl5Tkd6Y3U5bm0wV2kzdnZ2dXVWVzNuekpsRDFhcFZ6ZTdmdVhNbktTa3ArUHI2MHI1OSsyTDNyYkRTMHRLVXllVktsU3JSdG0zYlVybnVtalZyK1AzMzMxR3IxY1VLeWtsSVNDQW9LQWlWU3NYYmI3OXR0UC81NTUvbnhJa1Q3TjI3bDltelovUGRkOS9oNU9SVW5LNC9kUFJCSmprNU9RRHMyYk9INE9CZ2poMDd4dmp4NCtuVXFWT0pYZXZubjM4R1lPREFnWVVPSW9IY1FCUUFYMS9mUWgybi85M3o5Tk5QVzJ6WHMyZlBRdmRKYituU3BWU3JWcTNJeDVzeWR1eFk0dVBqQzNYTWxDbFRhTlNva1hMNzh1WExqQm8xcWxEbldMaHdvZkpZNllOenVuZnZYcWh6Q0NIRTQ2cGNCNUxNbVRPSCsvZnZNM2Z1M0xMdVNxbTZmdjA2Rnk1Y29GNjllano1NUpObDNaMUgwdlhyMS9uMjIyOFpQSGd3VFpzMkxldnVDQ0dFRUVJSUlZUVFRZ2dock5TMWExZXIydTNidHc5SFIwYzZkT2hRWU5zcVZhb29QN3U3dTV2TkZxRG41K2VIbzZNak8zZnVOTmpldTNkdlVsTlRDenorUWRGcXRYejk5ZGZzM2J1WFFZTUdNV1RJa0dLZjA5cWdtdXpzYkxQN0VoTVRXYjkrUFpCYmZ1Szk5OTRyZHI4V0xWcFVxT3dzeTVjdkp5WW1Cb0J4NDhhVlNwREZoZzBiV0wxNk5TcVZpa21USmhWckxIck5talZrWjJmVHRXdFhzOEVKSTBlT0pEUTBGR2RuWnhJU0VoNjdRQklIQndjQXBjUlR6NTQ5U1VoSVlNMmFOY3lkTzVmSXlFamVldXN0VkNxVndYSFdCRVBsemE3eDU1OS9jdmJzV1FCKytlVVh0bTNiWnZLWWloVXJNbi8rZkpQN1FrTkRzYkd4S1RBZ0pEOXJBMG1LVTFaSXA5TVJHeHZMcDU5K0NrQkFRRUNSejZVWEd4dExYRnhjb1k3SnpNdzB1RzFuWjRlM3Q3ZkJ0cGlZR0hRNkhaNmVuaWF6MWVpM1hiaHdnY2pJU0Z4Y1hPallzV01oZXkrRUVJK25jaDFJRWhZV1JrSkNRbGwzbzlTZE9IR0M1Y3VYNCtmbng2UkprOHE2TzQra2dJQUF6cHc1dzZ4WnN3Z0lDTEFZS1MrRUVFSUlJWVFRUWdnaGhIaDRUSnc0MGFwMisvYnR3OTNkM2VyMlpjMmFUQ3Q5K3ZReDJ2YkNDeTh3YmRvMHNyS3ltRDE3Tm4vODhRY3FsUW8zTjdkaTk4bkd4b2E5ZS9jVyt6ekxsaTBqSlNVRmdPVGtaSktUazR0OVRuMVdDbXVjUEhtU1gzLzlGY2g5bkZ1MWFsWHM2eGZreHg5L1ZFcTI2SFE2NXN5Wnc1dzVjd284YnViTW1VWVpXeUlqSTltMWF4ZVFHNkJnS1RBaUl5T0R0TFEwWnN5WVlmRTZqbzZPeFE0Z3NEWmJEWUN6czdQWmdBeHI1UThrMFdkbnFWYXRHbDk5OVJWcjFxemhYLy82RnkrODhJTEJjWVhKTUpTVGs2T1Vkd0c0YytlTzJiWlpXVmttdDErNWNvWFkyRmdhTkdoUXFHQWVuVTdIdFd2WHNMVzFwVW1USmhiYjVnOVdtemx6SmlFaElUUnQycFF2di95eXdHdmR1WE9ISzFldVdOMjNncXhidHc2QXdNQkFObS9lelBEaHcrbmZ2NzlSdTZDZ0lPYk5tNGVqb3lNK1BqNEcrK3JVcWNPYU5XdVUyMWV2WG1YRWlCRzR1cnF5YXRVcWk0K2wvdkhvMGFPSDhqb1JRb2p5cmx3SGtsZ1NHeHZMRzIrOFlWWGJzb29PTDZvYk4yNEEwTEJod3lJZFg5alVqMjV1YnZ6eXl5OUZ1cGJlclZ1M0dERmlSTEhPWWNxcVZhdW9XTEZpb1krYk9uVXFJMGFNSUQ0K0huOS9meFl1WEZpazlIUkNDQ0dFRUVJSUlZUVFRb2pTa1pXVlJZOGVQUXAxVEhSMGRLSEdRM2Z0Mm1WeTFYdHBxRldybHRsOStvbndHalZxWUdOalk3Q3ZVcVZLcEthbU1tUEdETTZlUFl1RGd3UFRwazBydGRJdEJUbHg0Z1Q3OSsvSHljbUpwVXVYS2hrSDlNL0wyclZycVZ5NThnTzcvdDI3ZC9IMzkwZW4wK0hsNVdWeW5Eb3lNcExUcDAvejRvc3ZXaHduam82T1p1blNwWFRwMHNYczQ1dVZsY1g4K2ZNNWVQQWdhclhhcWhJaVdxMlcyN2R2QXhnOXY1QzdNRklmT0dOTjFvZjc5KzhYMk1iUjBhZi8wNmNBQUNBQVNVUkJWTEhBTmdYeDlQVEUxdGJXcXJiT3pzN0Z2cDQrUUNBbkp3ZWRUcWRrSHVuYXRTdk96czdzMzcvZmJQbWdXclZxS1ZsSC9QejhsTnZ2dnZ1dVFhREordlhybGR0cjFxd3h5cEFCdVkvdmtDRkR6R1lOMGM4NXRXalJvbEQzTHlJaWdyUzBOSjUrK3VsQ1BWNVhybHdoSkNRRVcxdGJSbzRjYWJEdi9QbnpCdVZqU2t2K3JEQ1FHd0MwZXZWcUFQcjE2NGVYbDVmRmMyellzQUdBVjE5OVZRa2l1WEhqQm5YcTFERm9sNTZlenNHREJ3SFl1M2V2OHJNNVBYcjBZT0RBZ2RiY0RTR0VlS1RKekhjNW85UHBPSFhxRkVDUjArRHB2NUJFUmthaVVxbW9XYk9tVVJ2OUJ5VjkyOEo4MlRJVjhhclQ2WXFWYXMwY3JWWmJwT084dkx6NDZLT1BtRFp0R2hrWkdjVEZ4VWxXRWlHRUVFSUlJWVFRUWdnaEhoR2RPM2N1c0UxUVVCQ09qbzVHMlIzTXRjMXY1TWlSRnNjME16TXpqVEl5cEtXbEFaWXpOZVF0b1dITmR2amYrT3lTSlV1TXlybEVSRVF3ZXZSb2J0MjZSYVZLbGZqODg4K3BWNitlMlhNQmRPdld6YXF4VmExV1c2aXg0WW9WS3lvbGJBRHUzYnZIRjE5OGdVNm5ZK1RJa1NZbjVSK2t6TXhNWnM2Y3lmMzc5MUdyMWN5WU1RTlhWMWVETmpxZGp2bno1M1B4NGtYV3IxOVBRRUNBMld3dUowNmNJRGc0bU11WEw5TzhlWE9qb0tQcjE2OHpkKzVjSWlJaXFGeTVNdE9uVCtlcHA1NnkyTWVVbEJUbXpKbkQ3ZHUzYWR5NE1TMWJ0alRZdjJ2WEx2NzY2eS9sOW80ZE82aFFvWUxaYyttejFwVEdBdHF2dnZyS1lnQlVZWm5LdUpNM2s0bWRuUjBxbFFxZFRrZFdWcFpCNW9uMjdkdGI5VjYzSkNJaXdpQWp4azgvL2NTRUNST00ydjN3d3cvY3YzK2ZBUU1HR08zVGFyVktJRVByMXEzTnZuL3liNTh4WTRZU0FIVHUzRG1UeHpWcTFJai8rNy8vTTlvZUdCZ0lRSzlldlpRc0h6cWRqb2tUSjNMNjlHa21UNTVzMWU5TWMwejlQb3VLaWxLMjI5blpLWDNRTXhVUXRYdjNicUtpb25CM2QrZTExMTZ6ZU0zSXlFZ09IVHFFdTdzN3ZYdjNCbUQxNnRXc1diTUdmMzkvZzZ4QzI3WnRVekllSlNZbUZuaC9TaUlqa2hCQ1BBb2trTVFLZS9ic01kb1dGeGZINE1HRHk2QTNwdW5UZlJYR08rKzhVNmoyK2crT2VhTnUxV3ExeVM4bytpOFMrbjBEQnc0a0xpNE9KeWNuc3hsQTB0UFRpWXVMTS9rQlFjOVUzZEM4ckkxQ0wrakxpN1hScENxVmlxU2tKRDc4OE1NQzIrcFRzd2toaEJEbWFEUWFSbzBheFowN2Q1Z3hZNGJGVkxrNm5ZNFJJMFp3Ky9adEprNmNhRlhON3NkVlFrSUNTNWN1cFdQSGptWWZzd01IRG5EMzdsMDZkZXFFdDdjMzZlbnBiTm15aGY3OSswdktVaUdFRUVJSUljcWh5Wk1uRjlnbUtDZ0lkM2QzcTl2bUZ4a1phVEdRUktmVG1TMlpVWmhTR3NWeDRNQUJ2djc2YXpJeU1uam1tV2VZTVdNR0hoNGVWaDl2S1FnZ1BqNmVuSndjS2xhc2FISE1GM0lmaTF1M2JobVVuc2pPem1iMjdOa2tKU1hScGswYnVuWHJablcvU3NyQ2hRdTVkdTBhQU1PSER6ZVpRZUtYWDM3aDRzV0xBTFJyMTg1aVNhQ1hYbnFKclZ1Mzh2ZmZmL1BMTDc4WWpFUEh4TVF3ZHV4WU1qTXphZGV1SGVQSGo4Zkd4b2F2di82YWZ2MzY4YTkvL2N2b2ZNZVBIMmZod29YRXhjWHg5Tk5QOC9ubm54dGtSTGx6NTQ1Qm1aWEhYY1dLRlkweVdlVFB6T0hnNEVCR1JnYVptWmtHNHdGSlNVbkV4TVFRR3h0TDVjcVZDd3lteWk4akk0UFpzMmVqMFdobzJyUXB5Y25KN051M2oyN2R1dEc0Y1dPbDNjbVRKOW0xYXhlZE9uVXl5b3dCY096WU1SSVNFZ0I0OHNrbmpkNWp0MjdkUXFmVEdXMTNkbmJtMEtGRDJOallVS05HRFlOOWQrN2NJU2NueCtTY3lZRURCemg5K2pSZVhsNjg5ZFpieW5hVlNrWExsaTA1ZmZvMDMzNzdMYzJhTmNQVDA3TlFqNG1lcWQ5bkdvMUcyVzVuWjZkc054ZWdscG1aeWM4Ly93ekFvRUdEQ2l6NXMzTGxTblE2SFlNR0RWSUNwL1NaVlg3KytXZGwvQ2d0TFkxTm16WUJ1WmxMaGcwYlpuU3VuajE3a3BHUndhWk5td3IxKzFFSUlSNTFFa2hpQlZPcDFRcjY0RnZhN096c3JFb2xwLy9pWW05dnI5VGZjM0J3TUprbXJDUk5uVHFWOGVQSDA3QmhRK2JObTJleXpZNGRPMWk4ZURIVnExZC9vSDJ4aGpYcC9mVDBIK3FFRUVLSTR0cStmVHZYcjErbmZ2MzZSaXVJOGp0NDhDRFhybDJqZXZYcXhWNHg4eUNNSGoxYVdVbFhYRTVPVGl4WnNzVHMvbDI3ZHZINzc3OFRGUlZsTXBCRXA5T3hjdVZLb3FLaXFGV3JGdDdlM256NzdiZnMzYnVYTzNmdVBETDF6b1VRUWdnaGhCQWw2L0xseTR3YU5jcmt2dnpaR013dFRQdisrKzk1NG9rbkxGN0hWR1lIUHo4L2s0dm1ldmZ1VFdwcXFzbGo5Sk9aSlVHajBiQjA2VksyYnQwS1FOKytmUmsyYkpqVlpVYjBMR1ZCMFM4dS9PYWJiM0IzZDdkNG5zVEVSRjU5OVZWbDBsK24wekZuemh6T25UdEgxYXBWVFdaMTBMTzJSSDNlUGx1VEJlT0hIMzVRQW9TNmRPbWlaRFhJNjg2ZE82eGF0UW9BSHg4ZmhnNGRhdkdjTmpZMnZQMzIyOHlhTll2MTY5Znowa3N2S2Z1cVZLbkNzR0hEY0hSMHBHdlhyZ0JzM3J5WlBYdjJFQlFVeFBEaHcrblZxeGVRVzU1aitmTGxIRDkrSElEdTNic3pldlJvZ3d3bnFhbXBUSjgrbmJTME5QNzk3Mzl6NU1pUkF1L3pvMjc1OHVWR0dYZTBXaTF4Y1hIRXhjVVJHeHVyeklVc1hMaVErL2Z2RXhzYlMyeHNMTm5aMmNveDNidDNaL3o0OFlXNjlvb1ZLN2g1OHlaT1RrNTg5TkZISkNRa01IYnNXTDc0NGd1Ky8vNTdYRnhjaUltSlllN2N1VGc2T3ZMZWUrK1pQSSsrSEF2a0JuUGtmNC9wZncvazM2N1JhUGo4ODgvNTE3LytaUlE4MUtkUEgxSlRVL240NDQ4TnRzZkV4TEJvMFNJQVB2amdBNlBIcm4vLy91emZ2NStiTjIveXpUZmZNSFBtekVJOUpucDVmNTlkdjM2ZDRjT0hHNVFLeWt0Zmd1blNwVXNHMjdkdDI4YTllL2VvV3JVcVBYdjJ0SGk5OCtmUGMvandZYXBYcjI3UXRrV0xGdmo0K0hEaHdnVk9uanhKOCtiTjJicDFxNUxKSlQ0KzN1aGNHbzJHakl3TVZDcVZ4U0F4SVlSNEhKV3JRSkxwMDZkejdOZ3hvKzM1dndTVVJzcTJrdmJ1dSs5YVRIY0l1V25VZnZ6eFI2cFVxY0tLRlN1WVBuMDZZV0ZoZE8zYWxiRmp4ejdRL2xXcFVnWElyUUZwamo2eTI5Zlg5NEgycFRDS1cxOHpOamEyMEY5a2hCQkNsRThSRVJHc1hMa1NBQmNYRjc3NzdqdVQ3WjU5OWxsYXRHakJzbVhMQUhCemN6TksvNWxYNzk2OXl5Ukk4OWF0VzZTbXBwYkl1U3pWOWMzSnllSFhYMzhGNFBYWFh6Zlo1czgvLzFTQ1NQUkJOKys4OHc1SGp4NWwzNzU5dEc3ZHVseG5kQkZDQ0NHRUVLSzhVS2xVQml2cXZiMjlHVDE2dEZYSG1tdFhxVklsQU9XOEQzckJYbjdwNmVsS2NJRTFUSlgrQU5peVpRdGJ0bXd4ZTV5MXdSZlcwR2cwcEtXbGtaNmVqbGFycFZxMWFpUWxKUUVvV1FiMjd0M0xrU05IY0hGeHdkL2YzMklnU3ZYcTFRc1ZBSk0zKzRFNWE5YXNVVXJzUFBua2s0d2JOODZvalZhclpmNzgrV1JtWnFKV3E1a3laWXBScVJwVG5udnVPZXJVcVVOVVZKU1N5VVF2LzNQWnYzOS82dGF0eTl5NWMxbThlREduVHAwaUt5dUxFeWRPb05QcDhQYjJadFNvVWJSdDI5Ym9PcXRYcnlZeU1wSktsU294ZnZ4NEpaREUydGVMcGF6ZWxqS0hSMFpHRmpoWG9XZHR1NkxPMldnMEdsNSsrV1VsT0NHdkkwZU9ZR3RyaTVlWEYzWHIxcVZ5NWNwVXFsU0p5cFVyVTc5Ky9VSmZhOUNnUVZ5OGVKRisvZnJoN2UyTnQ3YzN2WHYzWnV2V3JYejIyV2RNbWpTSmFkT21rWlNVeEpneFk1UTVrN3d1WExqQStmUG5pM1JmVDUwNlJWcGFtbEV3aEZhckpUVTFGUmNYRjROc05WRlJVWHp5eVNla3BLVFFzV05IMnJWcnA3UlBURXprM3IxNzNMdDNqeWVmZkpLYk4yOFNFaExDSDMvOFlmSzFWaGgvL3ZtbnhmMzZCZEIvL1BFSDJkblp5dnMxSkNRRXlDMHJrejhJWi9YcTFjclBLU2twZlBYVlZ3QU1HemFNek14TUVoSVNTRXRMSXpVMWxVYU5HaEVSRWNHNmRldG8yTENoUWFaL1UyVnQ5Q1Z2bkoyZEg3b0Y1a0lJOGFDVnEwQ1N5cFVyS3g5MmMzSnl1SFBuRG1BNS9kN2pRTDhLZDkyNmRkalkyUERSUngvaDRPREFwRW1UR0QxNk5EdDM3dVQrL2Z1TUh6L2ViRzNFNHFwY3VUSnF0WnFZbUJoME9wM0pMMVNYTDE4R0tOS0hOQ0dFRU9KUmxwS1N3dXpaczhuTXpBUWdORFNVME5CUXMrMURRME9KalkwRklEdzhuUER3Y0xOdDI3ZHZYNmJadml3Tjl2ajUrUm5VS2piWHhwSWpSNDV3Nzk0OWZIMTlhZDI2dGNrMit2SnlyNy8rdXZJWnBHTEZpb3dhTllwNTgrYngvZmZmMDY1ZE80TUJGU0dFRUVJSUljVGp4ODdPam8wYk55cTMzZDNkZWVXVlY2dzZ0cUIyZWM5Ym1teHNiS3dlMzlacXRkeStmVnU1N2VucGFaU0J3QnhMd1JlZmZQSUppWW1KcEtlbms1R1JZZkFQNE1NUFB5UXpNNVAwOUhUUzA5UFJhRFRLc2Zxc0JIWjJka3llUEZuNS90cXRXemN1WExoQXg0NGRxVjI3dHNXK0xWaXdvRmlMQWZQYnRHbVRNakh0Nit2TDNMbHpUWlpFL2Vtbm56aDM3aHlRR3hCaDdRSkpsVXJGcEVtVHFGaXhZb0dsUW5RNkhYWjJkalJ0MnBTZ29DQWxHTVREdzRQKy9mdlR0MjlmczgvTndJRURPWHIwS0ZPblRzWFYxVlhaWHJObVRiTUJUM2xmSTVaZVY5WmtSNGYvQlZvVlJVNU9Uckd6Z2F2VmFwbzNiNDZqb3lQZTN0NjR1cnF5WXNVS1pWR09xVkk0UmVYdTdzN0NoUXNOeGhhR0RSdkcxYXRYQ1FzTFk4aVFJV1JsWmRHdVhUdXpHVFgwcFZ1S1l0KytmVUJ1b0lWR28xSDZrWnljakU2bnc4dkx5NkQ5MTE5L1RVUkVCQUEzYjk1azZOQ2hKQ1ltS3UxTitlNjc3MmpldkxsVkFWUG02QU5DSUhkT0tQOThrSDVzTEMwdGpaTW5UOUttVFJzQXBVOXBhV2xtTStDbXBLVHc0WWNmS2lWekxHVlFPWDM2TktkT25jTGUzcDdXclZ0ejdOZ3g3dDI3WjlRdU9Ua1pRTEtSQ0NIS3BYSTFXdjdCQng4b1A1OCtmVnBKaDJjcC9kNmpMaUlpZ2tXTEZuSDI3RmxVS2hWang0NmxXYk5tUUc1d3g5eTVjNWs4ZVRJSER4N2s0c1dMREJzMmpPZWVlODdxRDAvWjJka0ZUdkFBU2wyK216ZHZFaGNYWi9UQlBqTXpreHMzYm1CdmIvOVFaU1FSUWdnaEhyU01qQXltVFp2R3paczNhZFdxRlo5Ly9qbUJnWUdFaElTd1lNRUNxbFdyWnREK3dJRUR6Smt6Qnljbko3Nzc3anR5Y25LWVBuMDZIVHAwTUpzVzlYRzJmZnQySUhmbGo2blBMOGVPSGVQaXhZdFVyMTZkTGwyNkdPenIzTGt6bHk1ZG9udjM3aEpFSW9RUVFnZ2hSRGxVV3FWdHpHVmR5TXpNTk5xbm55QTFkWXgrZ2pVdkJ3Y0hxOGEzejU4L3o3ZmZmcXZjN3RtekorKy8vMzZ4Sm9UMUxsMjZwR1JCVUt2VlZLaFFBWGQzZDdLenM4bkp5U0V5TWhJSEJ3Y3FWS2hBbFNwVnFGQ2hBaFVxVk1ESnlZbXFWYXNDdWRuRW16ZHZyaXdRVUtsVWhTNHRVaExXclZ1blBKNjFhOWZteXkrL05BakMwQXNMQzFNbS9kdTBhVVAvL3YwTGRaMjZkZXVhM1hmbnpoM09uVHZIMmJObk9YNzh1RUdHQ1Y5ZlgzcjI3RW5YcmwyeHQ3Y25MUzJOTld2V0FMbVpOL1B5OVBRa01ERFFLTXRuUUVDQTJRV2xLU2twU3RhYWtwZzMwUy9zS0lyQ1pEYXh4Ti9mWC9rNUp5ZUhsU3RYa3BhV1pqTElaZlBtemJSdTNicklpNC96ankybzFXbzZkdXpJMmJObmxVd2JmZnIwTVRsKzhkZGZmM0g4K0hFcVZhcUVyYTJ0eGV6dStTVWxKWEhreUJHOHZMeUlqNDhuTWpLU09uWHFBTGtaWThFNHFLZFRwMDZFaFlVQnVlVm05RnhjWEtoWXNTS1ZLbFdpWXNXS1ZLeFlFVWRIUjZWazhNYU5HeGs4ZUxEVmZjdnIyclZyeW9MaTJOaFl4bzRkeThzdnYyeVE4U2x2a01qZXZYdVZRSkxGaXhjYm5Dc2hJWUhYWDM5ZCtSMmk3M3ZlSUNjWEZ4YzhQVDN4OFBEQTA5TVRkM2QzUER3OHVINzlPaUVoSVFRSEJ6TnYzanc4UFQwWk1tUUlrWkdSWkdWbEdmeGUxQWVsNUIrZkUwS0k4cURjanBpZk9IR2lyTHZ3UUVWRVJMQnAweWFDZ29MSXljbWhRb1VLakI4L25oZGVlTUdnbmErdkw0c1dMZUx6enovbnlwVXJ6Sm8xaTFxMWF2SFNTeS94M0hQUDRlM3RiZkU2S3BXS21qVnJHbTNYLzNITnEwNmRPdHk4ZVpQdzhIQ2pRSktMRnkrU2s1UERVMDg5WlhFaUp5TWp3NnJBRlNrbkk0UVE0bEVRSHgvUDlPblR1WExsQ28wYU5lS1RUejdCMXRhVzVzMmJzMzM3ZGlaTW1NRENoUXVWZEtkcGFXbEt5WnR4NDhaUnZYcDFzck96cVZTcEV1dlhyMGVsVXBYSUlNdWo0dlRwMDV3OWV4WmZYMStlZSs0NUFKWXNXWUtEZ3dPdnZmWWFibTV1U3EzcU8zZnUwSzFiTjVQbjBkY0V6MnZBZ0FFRjFyWVdRZ2doaEJCQ1BOcEtzclNOSmFiR1NpRjNoYjI1ZmVhMkY5YTllL2RZdG13WlFVRkJBSGg1ZWZIUlJ4L1JxbFdyRWprLzVBWW0yTm5aNGVUa1pEQzIrOVpiYnhFVkZWVmcrZkRvNkdnaUl5T0pqSXhrd0lBQlZtZEowWnN3WVVLaFN0dE1talNKQmcwYUdHelRhRFI4ODgwMzdObXpCOGd0bC9QbGwxK2FMS21UbUpqSTNMbHowZWwwVkt0V2pZOC8vcmpFc2xyTW1UT0hBd2NPR0d5clVxVUs3ZHUzeDgvUGozcjE2aG5zUzAxTlplM2F0WUJ4SUFsWUxoVmJIdG5hMnVMbTVrWlNVaEwzNzk4M0NCSTZkdXdZZ1lHQnJGaXhnalZyMWhobDhJaU1qRFNZbThoL083OGJOMjRRRUJDZ0JHdTR1cnB5Ly81OXBreVpRcjkrL1JnNGNLRHkvT1RrNVBEOTk5OER1ZStiVFpzMkZlcCsvZjMzMzlqYjIvUEdHMit3Wk1rU3JsNjlxZ1NTM0x4NUUwQzVyZGV4WTBlU2s1T1ZnQkY5YVo5RGh3NEI4UHp6enh0azRybDA2UktuVDU4dVZubVhYMy85Rlh0N2U3S3lzbkJ6YzhQZDNaM3QyN2RqWTJQRHlKRWpnZitWa25ucXFhYzRldlFvc2JHeEpuOS9CQWNIbzlWcWxmRWd2WTgrK29pRWhBUWFOR2hBaFFvVjBHcTFIRDkrSEVBSlNvbU9qdWJvMGFPY1BYdVdqejc2Q0h0N2UyclZxa1Y0ZURqWHIxODMrUDN3OTk5L0F4UVlNQ2lFRUkramNodEljdlRvMGJMdVFvbExTa3JpOE9IRC9QNzc3d1oxOUJvM2JzeUhIMzVvTm9xMmF0V3FMRnEwaUEwYk5yQmh3d1lpSXlNSkRBd2tNRENRbWpWcjh0UlRUMUduVGgyZWV1b3BubnJxS1lOajFXcTF5Y2prYnQyNm9kVnFEYmJWcjE5ZnlYeVMvNCs3L3NOVWt5Wk5MTjVIbFVxRmg0ZUgyZjM2VkhmdTd1NFdQOUFVTnlXZUVFSUlVUkpDUWtLNGN1VUtyVnUzWnZyMDZjb1g5TmF0Vy9QKysrK3pjK2RPMHRQVGxmWk9UazRzV2JLRWt5ZFAwckZqUnlBM3ZmRE1tVE1aTTJZTVdWbFpaa3ZJUFk2V0wxOE81QTZXcVZRcVltSmkyTFZyRjdhMnR2VHUzWnRkdTNaeDllcFZpNEd2NXZaWityd2hoQkJDQ0NHRWVEd1VWTnBtOCtiTlNvQ0N0U1Z3VERGVjhuUHg0c1Y0ZVhuUnUzZHZxeWY3ZS9ic3FaU0xLVWgyZGphLy9QSUxhOWV1TmZoZUdSOGZ6N1JwMDZ6ck9MbWxJZHEzYjI5eVg5N1NvYVpVcTFhTnFLZ290bXpad3FCQmc0d0NSSFE2SGJkdTNXTFJva1VBTkd6WXNFaWxVUFFsN0syVlA3TkxTa29LbjMzMm1USkczYUJCQXo3NzdET2pRQUxJTGYweWQrNWM0dVBqc2JlMzU5TlBQeTEwNEV0ZWlZbUpCcmRmZXVrbGdvT0RhZENnQWMyYU5hTk5tellsWGdwKzVNaVJGa3ZiNkZsYXFPTG82RWhBUUVDSjlxc3d6UFZ0OU9qUlJ2TUMrZWN2cWxXclJsSlNFakV4TVVvZ1NVWkdocEx4b25mdjNpYWZlN1ZhcldTbGlJeU1WRzVIUlVVWmxHdTZldlVxMjdadFkvLysvV2kxV2lwV3JNajc3NzlQKy9idFdicDBLZHUzYjJmRGhnM3MycldMRjE5OGtXN2R1dUhoNFVGa1pDUStQajUwNjliTktKQms0TUNCeE1YRkdXekxHOFRpNGVIQnNHSERsR3p2Rnk1Y1VQWmZ1WElGTUE0a2NYUjBaTUNBQVViM2MvNzgrUUEwYmRyVUlJQmo1TWlST0RzN0YvbjFIaHNieTk2OWUybmJ0aTNCd2NFNE9Eamc3Ky9QbURGajJMcDFLNTZlbmd3Y09KQ2twQ1FBZXZYcXhZVUxGOWk1YzZmSjUzdlhybDBBUm91bmZYeDg4UEh4VVc1blptWXlZOFlNNEgrL2k3Mjl2Zm44ODg5cDJyU3BrbjJrZnYzNmhJZUhjL255WllOQWtoczNiZ0FTU0NLRUtKL0taU0RKaFFzWERDSzZkK3pZUVZoWUdCTW5UalNiMHUxaGR1Yk1HWll0VzhhbFM1Y01hdGZWcWxXTHdZTUgwN0ZqeHdJbmxQNzczLzlTdVhKbEFnSUMyTDkvUDd0MjdTSXBLWWxidDI0cHFjOHMxWk96UnFOR2pZRGN4ejgvZlVSbzgrYk5MWjdEM3Q3ZVlyMVIvWWVqNzc3N3ptS1V1elZaVFlRUVFvZ0hyV2ZQbmxTc1dKRTJiZHJ3NmFlZkd0U3FCc2pLeXVLenp6NHplV3orUVFXTlJzUHg0OGM1ZnZ4NG1RL281RlhRMzl6VTFOUWkvVjBPRGc0bVBEeWNSbzBhS1N0S05tN2NpRWFqWWRDZ1FRYnBuWjJjbkV3R3Z2cjUrWm5kSjRRUVFnZ2hoSGo4bE1hWW9MT3pNOXUyYlFQZzIyKy9OVnBzQjdrVGt6dDM3a1NuMDlHZ1FZTUN4MFQxekowdnI4ek1UUGJ1M2N2R2pSdVYwaGhPVGs2a3BhVVpUSVJieThuSnlXaWJScU5CcTlVV1dDSzBWNjllaElhR3Nubnpaalp2M215eHJaMmRYWkhMdFJhVThhUWdodzhmVm9KSW5uLytlU1pPbkdpUWlTR3ZnSUFBUWtOREFSZzdkcXpCNUxKT3ArUFlzV1BLZDlTQ3BLV2xNWFhxVklOdFRabzBZZXZXclE5MG5rSS8zbDhRUzFseDhwWVBLUXZtK3BaL1hNVVVmZWFKcUtnbzVmbGJzV0lGMGRIUlZLMWFsVGZmZk5Qa2NkV3FWVlBHRC96OC9KVGI3Nzc3THBHUmtSdytmSmpObXpjcjh4OTJkbmIwN2R1WE45OThVM2tmalJvMWlzNmRPeE1ZR01pNWMrZVU5OGFRSVVObzFhb1ZBd2NPdExoQTF0UmlZZjBpbVI0OWVwQ1ptWWxhclRiSXlQL1hYMzhCRkRzZ3FhRHM5UVZaczJZTjJkblorUG41RVJ3Y0RPU1dYL3I4ODgrWk1HR0NNbjhVRnhlSFdxM20rZWVmWi9ueTVXemZ2cDErL2ZvWlpBYzZjZUlFTjI3Y29FR0RCaGJMUkZtUy8zM2FyRmt6ZHV6WVFVaElDTDE2OVFKeTM5UDY5M3RKQjNRSkljU2pvRndHa3V6WnN3Y0hCd2ZVYWpXcHFhbnMzTG1UaUlnSUlpTWptVDE3ZHJIL0lKYTJldlhxRVI4ZnJ3U1JOR25TaEY2OWV0RytmWHVyMDR6cG8weFhyRmpCTysrOHc1dHZ2a2xvYUNnaElTR2NPblZLU1o5WEhFOCsrU1JPVGs1Y3VIQ0IrUGg0SmFvM05qYVdxMWV2NHU3dWJwVHhSRThmMFpzM1VFWUlJWVI0SExScjF3NkF1M2Z2bGxqcTRySWUwTW5MVWwxaFN4bEI4cmJKTHljbmh4VXJWcUJTcVhqLy9mZUIzSFROdTNmdnBuTGx5cno2NnF2TW56K2YrL2Z2Ri84T0NDR0VFRUlJSVI0Ym5UdDN0cnJ0dFd2WGlJaUl3TmZYMTJnbHZ5VjV2NC9WcmwzYlpKdWxTNWVpMCtsbzBxU0oxVUVrbHM0SHVkbXF0Mi9mem80ZE81UVYvYTZ1cmd3YU5JaWtwQ1RXclZ0SDc5NjlHVDU4dU5YWE0wZWY0VVMva3QrYzl1M2JNM3YyYkg3NzdUZnUzcjFMZG5hMlVSdG5aMmQ4Zkh4NDVaVlhDajBockgrc2JXeHNDQXNMS3pEYnRUbmR1M2RYZ203ZWZ2dHRzNHN5Zi8zMVY3WnYzdzVBbno1OURNcW5abVJrTUhIaVJNTER3NWswYVZLQlFVc2FqWVpQUC8xVXlSYWhWNXhncDd6SHpwZ3hndzRkT3Boc3QyUEhEck9CS2lrcEtmVHAwd2N3blVubllXT3BqK1llUzMzV0RuM0prdDI3ZDdOMTYxWnNiR3lZTW1WS2tZTjRIQndjQ0E4UHg4bkppWjQ5ZTlLM2IxK1RtVTBhTkdqQXdvVUxPWFBtRE51MmJlUFVxVk84L1BMTGRPL2UzV1Q3dk13dGtzbmJoN3AxNnhJZUhzN1ZxMWRScTlWRVIwZFR1WEpsZ3l3ZHBlM3k1Y3ZzMmJPSHFsV3IwcnAxYTROOXZyNityRnExQ2pjM054SVNFa2hQVDZkMjdkcW8xV3A2OU9qQjZ0V3IrZm5ubjVYU056cWRqaDkrK0FFb1hxYW8vSm8wYVlLdHJTMWhZV0VrSmliaTRlSEJ4WXNYU1VwS29sYXRXaGJIcm9RUTRuRlY3Z0pKNHVMaTJMOS9QKzNidCtmTW1UT2twcWF5Y09GQ1pzeVl3Ymx6NXhnelpneisvdjY0dWJrQnVWR2pEN3NLRlNvd2R1eFlybCsvVHNlT0hhbGF0V3F4ejZsV3EyblZxcFZTS3pOdmFyYThOQnFOeWJSaXBpTGpiVzF0YWRHaUJjSEJ3UncrZkZqNUkzL2d3QUYwT2gzUFBmZWNWU24xSHJTODkvV05OOTRvdGVzS0lZUW8zNVl0VzJaeGYxWldGajE2OUFDS05sQlNWaXhsKzdBbUk0aXArNU9jbkV4MGREUTZuWTRQUHZqQTRIUEMrKysveitIRGg1V2F2a0lJSVlRUVFnaWhOM255Wkt2YmZ2bmxsMFJFUlBER0cyL3cvUFBQRitvNjFuNHZDd3NMSzlaM3VPKy8veDRuSnljMmI5N00zcjE3bFpJdDl2YjI5TzdkbTRFREI2TFJhSGpycmJkd2NuTGk5ZGRmTC9LMThrcExTd05ReW9KWTBycDFhMXhjWERodzRBQkRodzYxdVBEQlhLbFdjOXQzN3R3SlFHQmdJSnMzYjJiQ2hBa0d3UjJtK20xdmIyOHlrOHFRSVVNczNvK3dzRENXTEZrQ1FOdTJiUmt4WW9UQmZrZEhSMnJVcUVGNGVEamZmdnN0VFpvME1ac2xKU2NuQjM5L2Y4TEN3bkJ4Y1NFbEpVWFpaMmt4aHJsejZVdjc1RDNXMm5KSkQ5ckROa1lCdVNXVUlMY0VUV2hvS045ODh3MlFXeTdIM0VKWGE3UnExWXI1OCtmenhCTlBNR2JNR0k0ZVBWcmdNWTZPam16Y3VMRkU1NkZhdEdoQmVIZzR2Lzc2cS9KYTE4L3o1RlhRYzJOdWJtVHExS2xLdVdWcmFEUWF2dnJxSzdSYUxmMzY5VFA1WHRiUHgxMi9maDFBQ1hycDBhTUg2OWV2WitmT25iejQ0b3Y0K3ZyeTY2Ky9jdTNhTmFwWHIyNnlINWJ1Vi81OWxTcFZZdDI2ZFVEdWU2WjkrL1lFQndlemUvZHVCZzRjeUgvLysxK0FRdjhORUVLSXgwVzVDeVRScHp6djBxVUxaODZjQWNERnhZVjU4K2J4NmFlZmtwQ1FRTVdLRlpVUGIrWlMyRDFzV3JkdWJSVEpXWkxNcFNuVTZYU0ZXajNkb1VNSGdvT0QrZjMzMzNubGxWZlE2WFRzM3IwYmdDNWR1cGc5VHY4bHFEUktEMlZsWlNrL2UzaDRGRmdXeUJLdFZxdXNBQkJDQ0NGRXlmRDA5R1Rod29XRWg0ZVRrcEpDVkZRVSsvYnRvMW16Wm5UbzBFRVozT3ZjdVROQlFVR2twYVdaclo5c2J0K29VYU1LdFRKUUNDR0VFRUlJOFhpNWVmTW1RSkVtbHMwRkE2U2xwWEh2M2owQXFsYXRhbkh5V0ovQnc5YldsdXJWcTV0c1kyOXZUM2g0T0R0MjdBQnl5OUQwNk5HRGZ2MzZVYkZpUlFCQ1FrS1VEQ0w5Ky9lM3F2L2p4NCtuZS9mdVp2Y25KQ1FBdVdPbmtKdkZZc0dDQlhUcTFJa09IVHJ3ODg4L0E3a1QwU3FWaWhVclZuRG16Qms4UER3WVBIaXcwZmxPblRyRnFsV3JhTk9tRFFNSERqVFlsNTZlem4vKzh4LzgvUHg0ODgwM3NiR3hZZVhLbGNyNUhSd2NsSDU4ODgwMy9PdGYvNkpCZ3daRzE0aUtpbUxHakJrOCsreXpqQmt6eHFySFFlL0dqUnQ4OXRsbjVPVGtVSzllUGFaT25XcHl6SGpreUpHRWhvYVNrSkRBZ2dVTG1EZHZubEc3bkp3YzVzeVp3NUVqUjNCd2NNRGYzNThQUHZoQTJaOTNvVVYyZGpiYnRtMmpaOCtlWmdOd1ltTmpsUW4vaDdGc3E2ZW5aNUdQZlZCajYvck02YWRQbnlZME5KU2NuQnk2ZE9uQ2dBRURpbjN1WjU1NUJyQmNGaWd2UjBmSEVsL00vTnh6ejdGbXpScUNnb0tValBXbUFpSE12YVl5TWpLQTNMa3hVNi96Z2twYTVaZVZsVVZVVkJUZTN0NjgvUExMRnR1ZVBYc1crTi92WFU5UFQzcjE2c1dtVFp1WU8zY3VVNmRPWmVuU3BRQzg5ZFpiMk5yYUdwMGpmOFVCblU1SFRFeU15WDM1TThEMDdObVQ0T0JnTm16WVFOdTJiZG05ZXpjcWxhcFFnVE5DQ1BFNEtWZUJKTGR1M1dMbnpwMTRlM3NiWjArejNBQUFJQUJKUkVGVUJWMDRPRGd3ZS9ac01qTXpjWFoyVm1ycFdSTlZYZFl1WDc3TXFGR2pTdVJjNWlaWndQVHFaenM3TzM3NzdUZWo3ZDI2ZFRPWlJhUmR1M2E0dWJrUkhoNU9XRmdZYVdscDNMcDFDMTlmWDZVR25pbjZMenVsRVVpaVQ0T3ZVcWxZdDI1ZG9UOFk1WlgzZzd3UVFnaFJWczZkTzhlSEgzNzR3SzlUbW1sdkd6Um9vQXdPVHA0OEdiVmF6ZWpSb3dFWU5td1lxYW1wZlBqaGh3UUZCVmtNZkRXM0x6VTE5Y0YxWGdnaGhCQkNDRkdtQ3BNbG9UQmplL3J2UktZbTlITnljcGd3WVFMMzd0MmpSWXNXekprengrd0N0b3NYTHpKdTNEZ0FoZzRkYWpFQXBGYXRXaHcvZnB6YXRXdlRxMWN2bzB3VVRrNU9WbWU1dUhQbkRqazVPUVdXZm8rSWlBQlFNbU1mTzNhTWtKQVFYRjFkNmRDaEE2dFdyUUxnOWRkZng5YldscmZmZnB1UFB2cUlqUnMzMHF0WEx5WDdnRjUyZGpZWExsemc3Ny8vTnJvUHg0OGZKem82bWlOSGp2RDIyMjhEc0hidFdnRDY5dTJMZzRNREF3WU1JRHc4bkNOSGpqQjc5bXdDQXdPTkhvY2JOMjV3OCtaTmJ0Njh5Vk5QUFdWMW1hTTdkKzR3ZWZKa1VsSlNxRnk1TXJObXpUSTdBZS9tNXNibzBhT1pOV3NXb2FHaDdOaXh3NmoweHRkZmYwMXdjREEyTmpiTW1ESERZcURTVjE5OVJWQlFFRWVQSHNYZjN4OG5KeWVyK2x5UVhyMTZXZFhPbXZmSnhJa1Q2ZHExcTluOUd6ZHV0THBmK1VWR1JscWNyeWdxdFZxdFpFNEhhTm15SlI5OTlKR3lQeXNycThDeVRkWndkSFJVc3VhWThxQ3l0Zmo2K2xLdlhqMmxiSktQanc5Tm16WTFhbWV1Yi9wK3JWeTUwbXhXbmNKd2NuS2lRNGNPdEczYnRzQzVsdVBIandNWWxLa2FPSEFnKy9idEl5SWlnakZqeHBDWm1VbWpSbzNvMUttVHlYT3NXYlBHNEhaNmVycnltcysvTDc4bVRaclF1SEZqenA0OXk0UUpFOGpLeXFKang0NFd5NG9KSWNUanJGd0ZrZ1FFQktEUmFIajExVmZOUmxMcS81RHBJeFFyVmFwVXFuMHNDbHRiMjJLbnF0TlBsamc1T1JVckEwZEI3T3pzZVBubGwxbTdkaTAvL2ZRVHljbkpBTHoyMm1zV2o5TUhkOXk5ZTllcUQxakZDZDVJVEV3RWNpUHFpeE5Fb2ovSEYxOThVYXh6Q0NHRUtCOVdyRmlocE5Nc3lNT1lHdGFjZ2daOUxHVUxzY2FCQXdjNGVmSWtnd2NQVmdaSDdlM3QrZmpqajVVMnpzN09iTnUyemVoWVB6OC9zL3VFRUVJSUlZUVFqNzlPblRvWmpZVUdCUVhoNk9oSSsvYnREYmFIaElTUWtaRmhNZ0FoS0Npb3dHc3RXN2FNYytmTzRlVGt4SVFKRTh5T3dVWkhSek56NWt5MFdpMXQyclN4S290STN1OC8rVFZ0MnRUcVRCVXZ2L3l5VllFayttd3ROV3ZXQk9ESWtTTUFaak5tUC9QTU16UnExSWp6NTgvenl5Ky84TTQ3N3dDNVFRWTFhdFNnVmF0V3lzVDM1czJibFlBUlFDa3RZVzdTV0cvQ2hBbGN1WEtGNk9ob2Z2amhCOGFPSFF2a0JyblVyRm1UZHUzYTBhZFBIN1p1M2NyLy9kLy9VYTlldlFJbmgrL2R1OGZISDM5TWZIdzg3dTd1ZlBIRkYwcW1GM002ZE9oQW16WnQrUFBQUDFtMmJCa3RXclNnUm8wYXl2NW16WnF4Yjk4K3hvd1pVMkNHOGYvODV6K2NPM2VPYytmT01YWHFWT2JObTJleE5KQzFhdGFzV1dKekFLYm1KYXBWcThiR2pSdVZiQmg2YVdscDJOallHTjJIcEtRazd0Njl5NU5QUG1td3ZVYU5HcXhkdTdiRUYzcUVoNGR6NGNJRklIZVJ5c3laTXczbUFRSUNBcmg5K3paRGhneXh1UGoxWWRhbFN4Y2xrT1NsbDE0cTQ5N2tqZzNsei82UjM1MDdkN2g2OVNwVnFsVGhpU2VlVUxhN3Vyb3lhdFFvNXN5WlEyWm1KaXFWaW5IanhqMndlYXl4WThmeS92dnZrNVNVaEZxdExyRHNsUkJDUE03S1ZTQkpabVltVmF0V3BVZVBIZ1cydlhyMUtvRFp0SUdtYURRYS92dmYvL0xDQ3krVVNNU3F0WjU0NGdtakNaRHM3R3dTRWhLb1VxV0tWZWZRVDBndFdiS2swSFVZQzZ0ZnYzNXMzNzVkS1MzazQrTlRZR3F3K1BoNElEY1F4Y1hGeFd3N2ZWcEZkM2Qzb3crcXB0cVpvcThwV1JKQlJIWjJkalJyMXF6WTV4RkNDUEY0MCtsMHl1Q1l0N2UzeWM4Uk9wMk9XN2R1QVpackpwdktybEd2WHIweVMzRmJVRHJYd3BiSnl5c2hJWUZ2di8yV1dyVnFTUVl3SVlRUVFnZ2hSS0ZObWpUSnFEUkNVRkFRN3U3dVRKNDgyV0Q3NE1HRHljaklNTnF1UDhhUzY5ZXZzM2Z2WHVCL3dmU3RXcldpYmR1MnRHN2RXcG1NdjM3OU90T25UeWMrUHA3Njllc3phZEtrNHR5OVFvbU5qVlVtYVFzS0pOR1huNmhYcng2cHFhbWNPSEVDdFZwdGNSeTBiOSsrWExod3dlRDczOEdEQjdseTVRcXpaODltMEtCQnpKdzVrMjNidHZIcXE2L2k1T1JFVWxJU3g0OGZSNlZTRlpoQnhOblptWTgvL3BqMTY5Y2JUUHl1VzdlTzgrZlBNM1hxVklZTkc4YkZpeGNKRHcvSDM5K2ZKVXVXbUMwcmtwaVl5T1RKazdsNzl5NHVMaTU4OGNVWFZvK2JqeDA3bHRPblQ1T2VuczdDaFF1WlAzKytNdW5kdVhObjNOemNhTm15WllIbnFWaXhJbDkrK1NWang0N2wvUG56ekpneEEzOS8veUxQUFF3Yk5neUFQbjM2RkhzQnBTVy8vZllidTNidFl1VElrVHo3N0xNQWJONjhtVldyVnZIT08rL1FyMTgvcGUyaFE0ZVlPM2N1Ym01dS9QVFRUemc0T0NqN1RwOCt6UmRmZkVHOWV2V1lOV3RXaWZSdDkrN2RMRjY4bU96c2JBQ1NrNU9OWGdOUlVWR0VoWVZ4OSs3ZFJ6S1FKTzhZRStRR1UvWHAwNmZFcjFPOWVuV3JNOU1XRkVRQ3NHM2JOblE2bmNtZ3NmRHdjT1ZublU3SDd0MjdlZi85OXg5SU1JbEdvOEhCd1lHMHREUzBXaTFYcjE0dDFEeWhFRUk4VHNwVklFbTNidDN3OHZLeTZrTlMzZy9EMWtwT1RtYisvUG1zV0xHQzlldlhGN21meFpXVWxNVDA2ZE9KaVluaGl5Kyt3TWZIcDFTdnI5UHBsSiszYk5sQ1pHUWtOMi9lWlBiczJUZzVPZUhtNXNhcnI3NnFwRGdjT25Tb3hhQVB5TTFFQXJrZnRQT21tY3RQSHhEejNYZmZXVXk3Wm1rbDk5OS8vdzBZMThzVFFnZ2hIcFFMRnk0UUhSMU5oUW9WV0xGaWhjbEJvYXlzTENVWTFsSlF5UHo1ODQyT2QzQndlT0NCb3VhWUcxUklTRWpnMnJWcnRHalJ3dUx4NXY1bWE3VmE1c3laUTNKeU1yTm16Y0xPem83czdHeGlZbUtJaTR0VEJxdUVFRUlJSVlRUW9xejUrdnF5YWRNbVRwOCt6WkVqUnpoNjlDZ0hEeDdrNE1HRHFOVnFubm5tR1h4OWZkbXhZd2RaV1ZtMGJ0MmE2ZE9ubDBqMkNXdmR1SEVEeUMxWFkybjhQQ1ltaGt1WExxRlNxWGo2NmFmNTdiZmZ5TXpNcEdYTGxoWkxyN1J2MzU0VksxWW9XVXp5TGlxb1c3Y3VYbDVlZUh0N0V4MGR6YSsvL3NwcnI3M0c3dDI3MFdnME5HL2UzS29GazQwYk42Wng0OFlHMi9UWlU3eTl2VkdyMVV5Wk1vWGh3NGR6L2ZwMWxpOWZ6b2dSSTR6T2MrWEtGVDc5OUZOaVkyT3BVS0VDYytiTU1jaVFrRjltWmlacGFXbWtwNmVUbXBwS2VubzZMVnUySkRnNG1OT25UN043OTI2RHJCRFdCSkhvVmE5ZW5kbXpaek5od2dSME9oM3A2ZWxGQ2lUWnZYczNGeTllWlBEZ3djcnpHeGtaeVgvLysxOGFObXhJcTFhdGxMWkpTVW44L1BQUFhMdDJqUVVMRmhoTTFwODVjNGJBd0VER2pSdG5jdTRrS1NtSmxTdFhrcEtTd3ZuejU1WHY1cDZlbm1SbVpySnIxeTZEUUpKbXpacWhWcXRKU0VqZ3Q5OStNd2g0cUZhdEdrbEpTZno1NTUrY1AzKytXRUVkc2JHeGZQdnR0NFNFaEtCU3FSZ3dZQUIvL1BFSGYvLzlONy8vL3J2QjJJTitFWSt2cjYvQk9TSWpJdzNhNWI5ZEdxeTUzczZkTzdsMDZSSk9UazdrNU9Sdzh1UkpEaHc0VU9CaVhsTzBXaTF4Y1hGRVJVVXAvKzdmdjY5ay9Da3A4Zkh4N05tekI1VktaYlFRZlBueTVXelpzZ1hJWFZnVkdSbkpsaTFiU0V4TVpQejQ4UWJCUjlaSVNrb2lPanFhdTNmdktobndQVDA5Z2R6UzBKOTg4Z2xwYVdrNE96dVRtcHJLbkRsenlNcktva3VYTGlWelo0VVE0aEZTcmdKSi9QejhySXBRakltSjRmTGx5d0JHSHp3dDBaZGZLY29IZkoxT2gxYXJSYVZTRlJoVVVSQm5aMmM4UFQwSkR3OW4vUGp4ekpzM2ovcjE2eGZybk9ib2REcUNnb0s0ZGVzV2taR1JSRVpHY3Z2MmJiUmFMWkFiMEtHbmoreE5UazVXSXZBaDk0Tk5xMWF0TEQ0MytycWJlZE1BUGlnWEwxNEVzRmlmc3FTY09IR0NOV3ZXRUJrWlNjMmFOUms2ZENqUFBQUE1BNyt1RUVLSWg0dCs5VnFyVnEyS25kVnM0c1NKSmRHbFl0dTBhWk5CY0dsZUdSa1pqQnMzam52MzdyRm8wU0tqd1ptOGR1M2FaZkl6d3VMRml3a0xDOFBGeFlYdnYvK2U2T2hvNHVQajBlbDBWSzVjV2FtWkxZUVFRZ2doQ25ieDRrVisrKzAzT25ic2FKUlJJQzB0amRXclYxT2pSZzE2OWVyMVFLNmZrSkNnWkY3NDdydnZIdWhLK1pLU2tKREEwcVZMNmRpeG84RUViRjRIRGh6Zzd0MjdkT3JVQ1c5dmI5TFQwOW15WlF2OSsvY3Y5TVNYZVBTcDFXcWFOMjlPOCtiTmxRd1RodzhmWnRldVhZU0doaElhR3FxMGE5eTRNVEV4TVFXV1hpbEp4NDRkQTNLRE9pdzVkT2dRQUEwYk5zVFYxVlhKbEowM1k0ZyswRDgxTlJVM056Y2d0enk3UG9nRTROS2xTMlJrWkZDNWNtV2xYTXpMTDcvTUR6LzhRRkJRRUgzNzltWEhqaDBBUmhQTEtwVUtuVTZIUnFPeDJOZS8vLzZibEpRVTFHcTFjcitxVjYvTzhPSEQrZWFiYndnSkNlR2RkOTVSeHZNek1qSUlEQXhrOSs3ZDVPVGtBTG5CREZ1MmJDRWpJNFAwOUhTVC8vUmo0ZVlzVzdhTU5tM2FXSldWd1pRR0RScXdhTkVpZkh4OGpPWU9zckt5Q2p3K0t5dUxIMy84a2JpNE9GcTJiS2w4Qno5MDZCQnIxcXloVWFOR0JyL0g3T3pzMkw5L1B5a3BLUVFIQi9QODg4OHIrLzc2Nnk4dVg3N00vUG56Q1FnSU1QcDl2WHo1Y2xKU1V2RDI5allveTlTdVhUc2NIQnlJakl6azdObXp5cnlMcTZzclhidDJaZWZPbld6YXRJbFhYbmxGdVk5VnExYWxWNjllYk5teWhSOSsrSUd2di83YTZMNVpFMWl4Yjk4K2xpeFpRbnA2T3E2dXJreWFOSWsyYmRwUXAwNGQ1czJiUjJCZ0lNOCsreXhWcWxRaEpTV0ZtSmdZSEJ3Y2pONS9hcldhYXRXcUdaMC9LaXFxd05kaVNURzNTTWpkM1IzSURaeGF1blFwa0p0eEtTWGwvOXU3ODdBbzYvMy80NjlCR0JBR05WUTJJUlJ6TjZYMHF5am1qbVY1VXZPb2xaYnJLVXkvYVdxRkozOG1sZGxDZVhJN1pKYWVOUGMyRlROTkxaT2lqT05DdVJ6TmZjTUZqc29pNi96K1VPNnZBek1ENG9MTDgzRmRYWmZjOTJmdSt6TVR5OHg5dno3dmQ3cGlZMk0xZGVwVTFhMWJ0OWo5RmF2VnFyUzBOQjAvZnR3SVZ4UWFPWEtrMHRMU2lqMDNUMDlQaDBHUzdPenNNajJ2V2JObUtTc3JTeDA3ZHBTL3Y3K2tpNVZCL3ZHUGZ4ajNrbnIxNm1YODdNYkh4MnY5K3ZVNmZQaXd4bzBiWjd3dVo4K2UxZEdqUjVXV2xxYlUxRlNscHFicTVNbVR4bmtlZmZSUlpXVmwyWnk3VWFOR3FsS2xpcjc2Nml2Tm1qWExDSytOSHo5ZU1URXgycnAxcTk1KysyM3QyYk5IUTRjT2RWakZDQUJ1UnpmL3A3SnJxTFJscnBZdlgyN2NoSEIyWTZPbzA2ZFBTeXBiUzVRMzNuaERHemR1VkxObXpmVFdXMjlkOGVNdjUrcnFxZ2tUSmlnbUprYUppWWw2K2VXWEZSc2I2elExWFZyYnQyL1hqQmt6akRjVWVYbDVOdk4xY1hGUlFFQ0FqaDQ5S2tsNjRZVVhGQndjckx2dnZsdHVibTdLeWNuUmE2KzlwdVBIajZ0MjdkcEtTVW5STDcvOG9qbHo1bWp3NE1GMno1bWZuMitFTzBKQ1FxNzZPVGlUbloydFAvNzRROUtWaFlqS0lpRWhRVEV4TWNaTnRwMDdkK3JsbDEvV2xDbFRWTDkrL2V0NmJnREF6V1hmdm4yU0xsN0VLYndvNTB4cFY3eDgvdm5ueGtXN0cybi8vdjJxVnEyYXZMMjlqVzNidG0yVHlXUlNreVpONU9IaG9XYk5tbW5GaWhXYU1HR0M0dUxpSExhdVMwcEtzcnRhNit6WnM1S2s5UFIwbzdleHhXS1J2Nysvd3NMQ2JNWVdsbzYyeDlHKzRjT0hxMW16WnFWN3dnQUFBTGU0QlFzV0tERXhVUVVGQmNXQ0pMdDM3OWFYWDM2cENoVXFxSGJ0MnRlbHpIOWVYcDZ4aUtpa0c3TE9qQmd4UXBtWm1kZGtUcDZlbnBvK2ZickQvZkh4OGZydXUrOTAvUGh4dTBFU3E5V3FPWFBtNlBqeDR3b09EcGFmbjU5bXpKaWhiNy85VnNlT0hidHBBdUM0Y3JtNXVVcFBUNWVYbDVmYzNOeU02NWFsRFVEbDVPUm81ODZkMnJ4NXN4SVNFb3dicjRHQmdVcExTMU5XVnBabXo1NnQyYk5ueTgvUFR5MWJ0bFRMbGkwVkZoWjJWUXNQTm0vZXJBb1ZLc2piMjFzZUhoNXljM09UcTZ1cnNyT3p0V25USnExY3VWS1NGQjRlN3ZBWUZ5NWMwTEpseXlSSm5UdDMxcGt6WitUbjU2ZHo1ODZwZGV2V3hyakF3RUFkUEhoUWMrZk8xY0NCQTIwK2wrYmw1V252M3IxR0tPRHk4M1h0MmxYZTN0NktqSXpVNXMyYmRlclVLVld2WHQzbTJKTGs2K3VybEpRVXJWcTFTbzgvL3JqZEc3dW5UcDNTUng5OUpFbHEzTGl4eld2WHJWczNuVDkvWHQyNmRiTlpGR28ybS9YdmYvL2JDSkZJRnordkYzNW1kNlppeFlyeTh2S1N4V0tSbDVlWHZMeTg1T25wcVkwYk55bzlQVjNUcGszVHE2KytXdUp4SEFrTkRWVmFXcHB5Y25MazdlMHRzOW1zM054Y2ZmbmxsNUtjdHc1WnRteVpUcDgrclJvMWFxaExseTdHOWk1ZHV1alRUei9WSDMvOG9VT0hEaG5CQ1U5UFQzWHYzbDJmZmZhWjVzK2ZieE1rNmRldm56WnMyS0Q5Ky9kcjhlTEY2dGV2bjdGdjgrYk5XcjE2dFNScDJMQmhOcTk1eFlvVjFieDVjeVVrSk9qNzc3KzN1ZmJlczJkUHJWaXhRcWRPbmRKUFAvMmtObTNhMkp6djIyKy9WWEp5c243Ly9YYzFidHpZNXJtVnB2V3Z0N2UzRVZLSWlvb3lxazkwN05oUnExYXQwdmJ0MnpWNjlHaU5IVHZXdUw1UXYzNzlZbTJ2QWdJQzdGYUlIVHg0c04yV3ZkbloyUTZ2UlpTVnN3cTE2ZW5wbWpCaGdyS3pzOVczYjE5RlJFUklrclp1M2FydnZ2dE8wZEhSaW8yTmxaK2ZuMWF0V3FWRml4YnAxS2xURGtNd3AwNmRrblR4bmsvMTZ0VVZFQkNnZ0lBQW16WXZSNDRja2RWcVZlWEtsZVhxNnFwVnExWVorNnBVcVZLcTU1U1ltS2gxNjliSjFkVlZBd1lNTU03OTJtdXZHUzF0ZXZYcXBhaW9LRW5TcUZHajVPbnBxYVZMbDJyUG5qMGFObXlZQmd3WW9KNDlleW9oSVVGVHBreHhlSzZDZ2dLRmhJUW9JQ0JBL3Y3K0NnZ0lVRjVlbnNhTUdXTjBLZWpjdWJOZWVPRUZtYzFtdmZIR0c1bzBhWkorL3ZsbmZmSEZGOXE4ZWJPZWYvNzVZdGVkQU9CMmRVY0ZTVW9qTlRWVksxYXNrSFN4RlU1cFdLMVdtVXdtcGFTa1NDcGJTNVRmZi85ZGttemVKRjJOd2pCSmRIUzB0bS9mcnVqb2FNMlpNOGZoVFpvck9lNitmZnRrTXBrVUdCaW9XclZxS1NRa1JDRWhJYXBaczZhQ2c0UGw1dWFtQng5OFVBVUZCVFlsKzNKeWN2VHFxNjlxMjdadDh2UHowNXR2dnFtOWUvZHEvUGp4V3Jod29TcFdyS2dubm5paTJEbTNiTm1pQ3hjdXFFS0ZDdGU5VFAxdnYvMm1DeGN1cUdMRmlsZlUxcWdzNXN5Wkk2dlZxdEdqUjZ0OSsvWmF1blNwNXMyYnB3VUxGdWkxMTE2N3J1Y0dBTnhjQ2krOE9WTDBna1JKYldvS3g1ZlhLc2UzM25wTGh3NGRVa3hNakhGUmZlellzWEp4Y1RGV2tnd2JOa3k3ZHUzU25qMTdGQnNicTRrVEp4WTd6ckpseS9UaGh4K3FRNGNPR2pkdW5FMG91RjI3ZGdvSUNGQklTSWlDZzRNVkdCaG9yTUFwNnZLU3lhWGRsNUdSY2FWUEd3QUE0SmIwNTU5LzZwZGZmcEhaYk5iVFR6OWRiUDk5OTkybmZ2MzZhZjc4K1pvOGViSSsvUEJEZVhsNWxjTk1TM2JreUpGcjlqN08yWFBNejg4M2Jyby8vdmpqZHNja0ppWWFJWkxDbTNtREJnM1NUei85cERWcjFxaGx5NVpxMjdidE5aa3JicXkwdERTYm0rZUZpbDVMdkhEaGdrNmRPcVdUSjAvcTZOR2oycjkvdi9idDI2YzllL1lvTnpkWDBzV0ZqMkZoWWZyclgvK3FGaTFhS0NjblI1czNiOWJHalJ1Vm1KaW9sSlFVTFYrK1hNdVhMNWU3dTd2dXUrOCtoWWVIcTIzYnRqYkIvZEtJajQ5WFFrS0Mwekdob2FFMm9RRjd4MGhOVFpXM3Q3YzZkZW9rVDA5UHZmLysrMHBOVFZYRmloV05jWTg5OXBpbVRKbWlGU3RXR05mYTdhbFNwWXA2OSs1dGZGMjVjbVdqK2tpclZxMDBlL1pzblRsenB0Z04vWGJ0Mm1uSmtpWDY5Tk5QOWVtbm56cDlUaWFUeWVZY2hleGRoM1p4Y1ZIdjNyMDFZOFlNQlFVRnlkZlhWOVdxVlZPbFNwWGs3ZTB0YjI5dldTd1dlWHQ3MjRSR0xCYUx3eXJqaFpVT0VoSVN0SGZ2M2hJcnZqano2NisvS2pZMjF1NCtSMjFqRHg0OHFQbno1MHU2MkdMKzh0ZlMxOWRYZGV2VzFlN2R1N1YyN1ZvTkdUTEUyUGZvbzQ5cTBhSkZPbkRnZ0pLU2tveUZGdTd1N2hvMmJKaGVmZlZWTFZxMFNGMjdkcFdQajQvT25UdG56QzA4UE56NHZYZTVWcTFhS1NFaFFaczJiZEtJRVNPTXovakJ3Y0ZxMkxDaGR1ellvYSsvL3RybUhrbWxTcFhVczJkUHpaOC9YNHNYTHk0V0pIRVdyQ2hjaE5PcVZTdE5temF0Mk9KTms4bWtjZVBHYWVUSWtVcEpTYkVKK0Qzd3dBTTJZN3QxNjJZRVVJcWFQbjI2M1JDa3Myc1JWNnBseTVaT3J4dGR1SEJCcjd6eWlvNGRPNlpXclZyWkJGaEdqaHlwVTZkT2FkdTJiWHJwcFpmMHIzLzlTMzUrZmpwKy9MZ3h4dFhWVmY3Ky9nb0tDbEtOR2pWVW8wWU5JemhTMkJiS250V3JWMnZ4NHNYRnRnY0hCNWZxZDlTSkV5ZjA5dHR2UzVLZWZQSkpCUVlHYXZYcTFZcUxpMU5HUm9aTUpwT2VldW9wUGZYVVV6YVBlK2FaWitUdjc2KzR1RGhsWjJkcjFxeFpTazFOVmJkdTNZendwcisvdi96OC9JeC8rL3Y3Mi93Ly9POS8vNnQ1OCtacDFxeFp5cy9QbDd1N3U1NTU1aG1iNm12dTd1NktpWW5SbkRsenRHalJJaDArZkZndnZ2aWlXclJvb1RmZWVLUFVpOWNCNEZaRmtPUXlWcXRWVTZaTVVXWm1wc3htczdwMTYrWnc3T1VmSm5mdDJxVTZkZW9ZSzRpdnRPVGdpUk1ubEpxYUtwUEpWQ3hkZlRYYzNOejAybXV2S1RvNldyMTc5M1lZSWlsYXlzdVoyclZyYStiTW1Rb0pDYm1pQlB5NWMrZjArdXV2YSt2V3JmTHk4dEliYjd3aEh4OGZ0V2pSUWtPR0ROSHMyYlAxeVNlZktEVTFWVkZSVVRadmFBdFRyQTBiTm5UYVo3TzBuSzFzS2Z4ZzA2bFRwMklmVUs2MW8wZVB5dFBUVTEyN2RwVWs5ZTdkVy9QbXpUT3F1UUFBN2h6anhvMnp1ejAvUDEvdnYvKytEaDgrTEg5L2Y2TWltTE1MSlhsNWVjYmZscXR0azFNV2h3NGQwcjU5KytUdTd1NTB0YXFibTV1aW82TVZGUldsaElRRXhjZkhHeGNNazVPVFZiZHVYVVZFUk9penp6N1RoZzBiNU8vdmIzTWhwRjI3ZGs0dmNGN095OHZMS0xkOHVjaklTSWY3QUFBQTdoUXpaODZVMVdwVm56NTlIQzZPNnQrL3YzNzc3VGY1K2ZsZDkvTDl6ejc3YktsdnpBd1pNc1R1emNxMWE5YzZmRXhwM2dPV1ZBRncwNlpOT25QbWpFSkRROVd5WlV1N1l4WXVYQ2pwWXRDazhQbFVyVnBWdzRjUDExdHZ2YVc0dURpMWJ0MzZsbWpqYzZjcERBMFVWVmpWd05mWFZ6VnExRkJtWnFZS0Nncms0ZUdoZSs2NVIzLzcyOStNc2RuWjJYcnl5U2VOVnVpWE01dk5DZ3NMVTBSRWhCNTQ0QUdqcll0MDhhWmxtelp0MUtaTkd5TlU4c01QUHlneE1WRlpXVmxLVEV6VTl1M2J5N1FZc1duVHB2cnR0OStVazVOVHJBMXBsU3BWMUtwVkt3MGNPTkRwZ29RT0hUcm9peSsrVUk4ZVBXeXUweGF0aHZId3d3L0xZckZvN2RxMVNrbEpLZlo3bzBxVktxcFhyNTU2OXV3cFgxOWZoK2NyWE1CWTFJQUJBK1RxNnFxZmYvN1phSEZhbE5sc1ZvMGFOZFNyVnkrSDdhZnNlZmpoaC9YUVF3OWRzNS9OZ1FNSDZzQ0JBeG93WU1CVmhVaWs0bUVsU2ZMdzhGQjRlTGllZmZaWnU0K1pQbjI2Y25OekZSNGVidmY3Smp3OFhMdDM3MVpTVXBKTmtNVEh4MGN0VzdiVXI3LytxdjM3OTl0VTdHemR1clhxMWF1blAvLzhVOG5KeVdyWHJwME9IejZzdkx3OFdTd1dqUnc1MHU1Y3dzUERaYkZZMUx4NWMyVm1adHJjWStuUm80ZnExYXRuOS9kdnIxNjk5T1dYWHhyVk0xeGRYVzNhNWpneWRlcFU0OStPS29CWHExWk5VNlpNMGR0dnY2M3QyN2RMdWxqQnB2QzZTaUZIejBtU3czc1dIaDRlVG9OVXBhMDJLMTJzd3VITWhnMGJ0R1BIRGtWRVJHajgrUEUyd1NZUER3KzkrZWFiaW9tSk1mN08zM3Z2dlJvK2ZMZ1JHdkgzOTNjWWhuTEczcytucjYrdnhvNGRXNnJIVzYxV1ZheFlVVUZCUVhyaWlTZGt0VnIxNzMvL1d4a1pHZkwxOVZWMGRMVER5dkdQUHZxb0dqVnFwTmRmZjEwK1BqNGFNbVNJWEYxZG5WNHp1OXlaTTJlMGV2VnE1ZWZuNjc3Nzd0T29VYU5zcXEwVU1wbE1Hang0c0pvMWE2YjMzMzlmeDQ4ZlY1Y3VYUWlSQUxnajhFbmxNaDkvL0xFU0V4TWxTWC85NjE5dDNzUVg1ZW5wcWNEQVFCMDdkc3ltSDV6SlpISmEvcytld21va0RSbzBLSE9mUkVlOHZMdzBkZXBVNDQvYXdZTUg1ZUxpSWk4dkwzbDRlQ2cvUDE5TGxpd3h4anRLMVJaeWQzZS80a29kZS9mdU5kclpGRlpLcVZtenByRy9iOSsrU2sxTjFSZGZmS0d2dnZwS2UvZnUxZWpSb3hVY0hLd0RCdzVvMDZaTmtvcjN3aXlOM054Y21Vd21temYrbDdjTXVEeGNzMlBIRGlVbEpVbVMvdktYdjF6eHVhNlVuNStmamg0OXFrMmJOcWxObXpaYXYzNjlzUjBBZ016TVRFMmVQRm1KaVlrS0NRblJwRW1UMUw5Ly94SWZWN2dDczBLRkN1WHlvWGJkdW5XU3BJaUlpQkpYcXQ1OTk5MTYrdW1ubFpTVXBGYXRXaG5icDAyYnBoTW5UdWlERHo3UUs2Kzhvci8vL2U5YXVIQ2hhdFdxcFE0ZE9selgrUU1BQU54SnZ2LytlK1BHMmZ6NTg0MVY2NDdzMnJXcnhGYU1VNmRPVllNR0RjbzhweU5IanBSNmJIbFZrZnY2NjY4bFhXeTVZTzg5OXkrLy9LS2RPM2NxTURCUW5UdDN0dG5YcVZNbjdkNjlXMTI3ZGlWRVVvNEsyNEhZVzBqMitlZWYyMzNNUC8vNVQrUGZjK2ZPZFhwOGQzZDNkZS9lWFY5ODhZV0NnNE1WSEJ5czBOQlFOV3pZVVBYcTFTdlYvM3V6MmF5SWlBaEZSRVFvT3p0YnYvNzZxMzc0NFFjMWF0VElZVFZHWjNyMjdLbWVQWHRLdXJqUUxqOC9Yd1VGQlhKeGNiSGJHc1llSHg4ZlRaNDhXVFZxMUNoeGJOdTJiYTliMVIyejJheEJnd1pwMEtCQjEvellMaTR1WmJxaDdvaVhsNWZlZmZkZHAyT3FWYXRtbk51WjBOQlFyVnk1VWdVRkJVWjRwcVNGbDJQSGpsVmNYSnlHRFJ0bWQzK25UcDNVc0dGRHU1WEFodzRkcXVlZmY5N3VmWklSSTBhb1lzV0tScENnVWFOR21qVnJsbzRjT1dJOG42SXFWNjZzWmN1VzJmMjU2OUNoZzhQUCt4YUxSWk1tVGJMNTJYRVVuTGxjYWY4VytmcjY2cjMzM3RPeFk4ZVVrWkdoMnJWclgvWDN3SWdSSTByOE9YYzJwbW5UcG5aRERZNTA3TmhSLy9uUGZ6UjgrSEM3eHpTYnpZcUppVEdxbXBqTlp2WG8wYVBVeDNla2ZmdjJhdHEwcVFvS0NveGdYV251Y1JWV2VBa0lDTkRiYjc4dER3OFBZOTR2dnZpaS9QMzkxYWRQbnhJcjdCY3VmQzRNR0YySjJyVnJhOVNvVWZMeThpclZBdSttVFp0cTl1eloyclp0bThNS1FBQnd1K0hUeWlXSmlZbEdDYTdhdFd2YkxVOVkxSmd4WS9UdXUrOGFxNE85dmIwMWVQQmd1eWxNWi83NDR3OUpzcnVDNGxxNC9BTnQ0YXBlZTJyWHJuM1ZyVytLbWp0M3JoWXRXcVQ4L0h4VnFsUkpFeWRPdEpzZ0hUWnNtS3hXcTc3ODhrdjkvdnZ2ZXVtbGx6UjM3bHhOblRwVlZxdFYxYXRYTC9XcTQ4dHQyclJKYjc3NXB0emMzR1EybTFWUVVHQlVZQWtKQ1RGS0x1Ymw1Umw5YjhQQ3doUWFHbm9WejdwMG5uamlDY1hHeGlvbUprWm1zMWs1T1RreW1Vem82Tm90QUFBWGVrbEVRVlRxMWF2WGRUODNBT0RtdG5YclZzWEd4aW9sSlVWaFlXRWFQMzY4VFpsZ1o4NmNPU09wZk5yYTVPWGw2WnR2dnBHa1lxdDNIT25UcDQvNjl1MXJ2Rit4V3EwNmNlS0Vzckt5VkxWcVZkV3FWVXNEQmd6UTNMbHo5ZDU3N3lrb0tNaHVxRFVySzB0Nzl1elJ6cDA3dFh2M2Jsa3NGbzBlUGZyYVBUa0FBSURiVEdwcXFuRXRSQ3BkKzBTVHlhU2dvQ0NuNDY3MmZXaDhmSHk1Vk5ZcnJXM2J0aWs1T1ZtaG9hRkc2NFBwMDZmTDNkMWRmZnIwVWFWS2xZeVF3YkZqeHh5MnppNE1NbHl1YjkrK0dqcDA2SFdiTy83UHRiNEdhczlUVHoybEFRTUdYSk5qdWJ1NzY0RUhIaWpXYnFPc3JpWXNjYVhWdUZHeXdncEdwWEdsdjJQOS9QejA2cXV2T3R4ZjJMN0VIbWQvRit4VitLaGF0YXJUeGJtUy9mQldhVGlyZUhxdFhFbHdveVRkdTNlL3FqSE9LcURZNCs3dVh1SmpYRjFkci9sQ1pqYzNONmRWaFJ5NWZLNUZ2OC9jM054c0t0S1c1R3FxMkY5SlZSanA0dHdJa1FDNGt4QWt1U1E4UEZ4ZHVuVFJsaTFiTkhIaXhGSjlZRzNTcElubXpadW5uSndjSTIxWkZvVVZTY3BTa3ZCSzJRdTVtRXdtMWE5ZlgyUEdqTG5tNS9QeThsSitmcjZDZ29JMGFkSWtwMi9Hbm52dU9WV3JWazF6NTg3VnVISGpqT29ueWNuSmlvcUtLdE1xamNKeWdibTV1VWJ2VVVtcVhyMjZ6YzJsNDhlUDY5Q2hRM0oxZGRYLy91Ly9YdkY1eXFMd1FzS0NCUXQwOHVSSjFheFpVNE1HRGJJcEV3Z0F1TE9rcEtSby92ejUrdmJiYitYbTVxYW9xQ2c5OXRoak1wbE15c25KS1RZK0x5L1A1Z0tnMVdvMWdoeWxXU0YycmExZnYxNXBhV2tLRFExVldGaVl6VDZUeVNTcjFhcmMzRnliMVc1RkwxNGVQSGhRV1ZsWkNnd01WS1ZLbFNSZDdKTzdiZHMyYmRteVJZbUppYnJubm51MGRldFc3ZDI3MS9qdjhPSEROdVdNNlRjUEFBRGdtTlZxMVR2dnZLT3paODhhMjBvcUJSOFpHWGxGSmVOdlY3Tm56NVlrRFJvMFNDYVRTU2RQbmxSOGZMd3FWS2lnSGoxNktENCtYbnYzN25VWXVuRVd5S2xTcGNwMW56OXVuR3RaMVFJQUFBQzQwZTdvSU1ubExWMGs2WVVYWGxCcWF1b1ZKeWl2WnBWRWVucTZEaDQ4cUpvMWExN1R4S3Nqdlh2MzFpT1BQR0tVR2lzb0tGQ1ZLbFd1K1VxUExsMjZxS0NnUUwxNzkxYWxTcFhVdW5WcnU3MUZpK3JUcDQ4NmR1eG9sTCtMaW9wU1lHQmdxVzhHTFYrK1hKS01VRTlRVUpEbXo1K3ZuSndjbzF5amw1ZVhmSDE5YlNxMUJBY0hhL3o0OGZyenp6OXZhS3Ird1FjZmRMZ3lCUUJ3NTlpM2I1KysvdnByclZtelJnVUZCZXJjdWJQNjkrOWY0bnVEMWF0WDY0TVBQcENycTZ2TVpyTk5jTEpqeDQ0M1l1bzJrcE9USmNsdWRhM3ExYXZyNU1tVFdyNTh1YnAzNzI0M0lKcVdscWFQUHZwSWtteGFCWnBNSmtWSFIydkxsaTNxMUttVHJGYXJKazJhWkhQancydzJxMDZkT21yVXFKRWFObXlveG8wYkcvc3lNakljcmpKeHRLOW16WnJHWEFBQUFHNDNzMmJOVWxKU2tueDhmSFQyN0ZubDUrZVg5NVN1cVpKV0dEdDdmK2pNeG8wYnRXdlhMalZxMU1oNHY3cGt5UkxsNWVXcFg3OStjbmQzTjRJMm5wNmVka00za1pHUkR2Y0JBQUFBd00zaWpnNlNGT1hxNmxxbU1seFh3Mkt4YU0yYU5UZnNmR2F6K1lhVUI3Mjh1c21WQmlVdTc2Rm9NcGxLVlFhdVVOR3kveWFUU1g1K2ZxVjZiSGg0dU0xTkt3QUFycmZ2dnZ0T1M1Y3UxYjU5KytUcDZha3VYYnFvYjkrK3BRNlhObXpZVUo2ZW5zclB6emVxazlTb1VVT2RPM2MyZWwvZlNHUEdqTkVqanp4aVZBUzdYSWNPSGJSNDhXTEZ4Y1VwTGk3TzZYRXNGa3V4WHIwK1BqN3ExS21UcEl0LzM5dTNiNi96NTgrclFZTUdhdENnZ1dyWHJ1MndlbGxwU3JBWDVlL3ZmMFhqQVFBQWJoWHIxNi9Yc21YTFpES1o5T0tMTDJyQ2hBbkt6ODh2VlJuNXZMdzhwK05lZXVrbHUrME8wdFBUOWZ6enp6dDgzT1ZCbG1lZmZkWm04WTg5czJmUGRscnR3Vms3aHRLMDZEbDgrTERkT1g3eXlTY3ltVXlLaW9xU2RMR3Q1RGZmZktQcTFhdXJkKy9lZXZmZGQzWCsvSG1uY3djQUFBQ0FXd0ZCRWdBQWdISlNwMDRkQlFjSHExKy9mZ29QRDcvaXNHZG9hS2krL3ZycjZ6UzdzckYzNDBDU0JnNGNLQThQRHlVbEpkbFVFcm1jdTd1N1FrSkM5UGpqanp2czBWeG94SWdScFo0VEt6NEJBQUQrVDFoWW1PNjY2eTUxN3R4WnpaczNON2JiQzA4VVpiVmFuWTdMenM2MnV6MC9QNzlVeDVla0kwZU9sR29lempoNzcxZWFpaUQycXBXY08zZE9LU2twc2xxdEdqbHlwQW9LQ294OVVWRlIrdkhISC9YRER6K1VPUGZia1l2TC93Vi9jbTZ6NmpZQUFBREFuWW9nQ1FBQVFEa0pDUW5SK1BIalN6WFd6YzN0bG02MTR1cnFxdjc5KzZ0Ly8vNDM5THc5ZS9hVXU3djdEVDBuQUFEQXpjekh4MGN4TVRHcVc3ZXV6ZmExYTljNmZWeGtaS1RjM055MGF0V3FxenAvU2VkeEpEMDl2VnlxN2hXNjY2NjdOR1hLRk8zYXRVdnA2ZWs2ZnZ5NDFxeFpvL3Z2djE5dDI3YlY5T25USlVtZE9uWFN1blhybEptWjZiQjZpNk45dzRjUFY3Tm16YTdyODdnZS9DeWV4ci8zbnY2dnJGYXBoS0l5QUFBQUFHNXlCRWtBQUFCdUFTYVRTVFZyMWl6dmFkeHlubnZ1dWZLZUFnQUF3RTJuUVlNRzVUMkZXMUw5K3ZXTkNuelIwZEZ5ZFhVMUt1VTk4OHd6eXNqSTBBc3Z2S0IxNjlZNXJkN2lhRjlHUnNiMW0veDFGSEpYSmZsYVBIVXlQVk5wV2RuYWV1eWs3cXR4WTl1SEF3QUFBTGkyQ0pJQUFBQUFBQUFBdUcwNHFnUlN5Rm0xa05MWXNHR0RrcEtTMUw5L2Z3VUhCMHVTekdhelhuNzVaV09NbDVlWHZ2cnFxMktQall5TWRManZWbFhCeGFRbjc2K25mMnpjSWtrYS9mVkd4US90SVU4emw1NEJBQUNBV3hYdjVnRUFBQUFBQUlBN1hHUmtaSWxqY25Oem5ZNkxqWTFWMDZaTnIrVzB5c1JSSlpCQ3pxcUZsQ1F0TFUwelpzeFFjSEN3bm56eXlUSWQ0M2IwL0FOaFd2RHYzVHFabnFudHgwK3J6ZlRGK252bkZtb1c1S2VRdTd6bFFxOGJBQUFBNEpaQ2tBUUFBQUFBQUFDNHd4VlcxbkRrOE9IRE1wbE1DZ29LY2pqRzNkMzlXaytyVE5hdVhXdDNlMXBhbXY3ODgwODFiOTdjNmVNZGhXVUtDZ3IwNXB0djZ0eTVjM3I5OWRmbDV1YW0zTnhjblR4NVVxZFBuNzRwUWpUbHBiS0h1eGIyNzZydWM1WXJQVHRYQjlQTzY5bWw2OHA3V2dBQUFFQ1pSTlFNMVBJaGo1YjNOTW9WUVJJQUFBQUFBQURnRHZmSko1ODQzUjhaR1NsWFY5Y1N4NVdrckMxbENnb0tTaHl6ZE9sU1dhMVd1L3N1WExpZ1VhTkc2Y3laTTVvNmRhcENRME1kSGljK1BsNG1PeFUwcGsyYnBxMWJ0OHBpc1NndUxrNHBLU2xLVFUyVjFXcFY5ZXJWdFdEQmd0SS9vZHRRV0kzcVdqVzBod1l0WHFNL1Q1OHQ3K2tBQUFBQXVBb0VTUUFBQUFBQUFBRGNFR1Z0S1ZPUy9mdjNxMXExYXZMMjlqYTJiZHUyVFNhVFNVMmFOSkdIaDRlYU5XdW1GU3RXYU1LRUNZcUxpNVBGWXJGN3JLU2tKUDNQLy94UHNlMW56MTRNUjZTbnAydkhqaDJTSkl2RkluOS9mNFdGaGRtTXpjek1kQmlhY2JSditQRGhhdGFzV2VtZThFMnFrWDlWSll6b3F5WGIvcU9sMi9ab3g0a3pPcE41b2J5bkJRQUFBT0FLM1pKQmt1WWZMeTd2S1FBQUFBQUFBQUMzRFVmdFhDNlhtNXRiNHJndVhicm94UmRmdE5sV29VSUZCUVlHU3BMKzlhOS9sV2wrbVptWkdqWnNtQ1RaclJieTFsdHY2ZENoUTRxSmlWR0xGaTBrU1dQSGpwV0xpNHUrL2ZaYlNkS3dZY08wYTljdTdkbXpSN0d4c1pvNGNXS3g0eXhidGt3ZmZ2aWhPblRvb0hIanh0bWNxMTI3ZGdvSUNGQklTSWlDZzRNVkdCaW95cFVyMjUydjFXcDFHSnB4dEM4akk4UDVpM0NMY0t2Z29uNzMxMWUvKyt1WDkxUUFBQUFBbE5FdEdTUUJBQUFBQUFBQWNPMEVCd2RmaytQNCtQZ1UyK2JoNGFISmt5Y2JZUkxwWXBoaXk1WXRxbE9uamswVmtZeU1ERzNZc0VFTkd6YTBhVC9qNmVtcHlaTW5LelUxVlM0dUxqYkhQM1Rva1BidDJ5ZDNkM2MxYXRUSTRkemMzTndVSFIydHFLZ29KU1FrS0Q0K1hvODg4b2drS1RrNVdYWHIxbFZFUklRKysrd3piZGl3UWY3Ky9qYVZROXExYTZkMjdkcVY2blh3OHZMU1YxOTlWV3g3WkdTa3czMEFBQUFBY0xNZ1NBSUFBQUFBQUFEY29aNTc3am5sNStlcmUvZnVwUnB2dFZydFZnUnh0RjJTbGl4Wm9ubno1bW53NE1IcTNidTNKT2tmLy9pSFZxMWFwYUZEaDZwdjM3N0cySVVMRjJyeDRzVnExNjZkeG84ZmIyemZ0V3VYUm8wYXBjcVZLK3ZqanorMmFVdXpidDA2U1ZKRVJJUzh2THljenYvdXUrL1cwMDgvcmFTa0pMVnExY3JZUG0zYU5KMDRjVUlmZlBDQlhubmxGZjM5NzMvWHdvVUxWYXRXTFhYbzBLRVVyd3dBQUFBQTNENXV5U0RKYjBQNmxqd0lBQUFBQUFBQWdFT3JWNi9XK3ZYck5YVG9VR1BienAwNzlkMTMzNmxKa3lZMjFUZlMwdEkwYytaTW5UMTdWdSs4ODQ2eFBUMDlYVE5uenBUWmJOYW9VYU9LblNNbEpVVUxGaXhRWGw2ZWZIMTlqZTB0VzdiVXFsV3J0SExsU3ZYcDA4Y0lvWFRyMWsxTGxpelJqei8rcUpTVUZQbjUrVW1TNnRXcnAzdnV1VWU3ZCsvV3h4OS9ySkVqUjBxUzh2THk5TTAzMzBpU3VuYnRXcXJuM2FkUEgvWHQyOWM0cDlWcTFZa1RKNVNWbGFXcVZhdXFWcTFhR2pCZ2dPYk9uYXYzM250UFFVRkJxbE9uVHJIalpHVmxhYytlUGRxNWM2ZDI3OTR0aThXaTBhTkhsMm9PQUFBQUFIQXpjeWw1Q0FBQUFBQUFBSURiU1c1dXJqNzk5Rk1sSnljckxTM04ySjZjbkt6bHk1ZHIvdno1TnVPOXZiMjFmZnQyYmRteVJkdTJiVE8ydTdpNDZMZmZmdE9xVmF0c3RoZWFNV09Hc3JPemRlKzk5OW9FVTFxMGFDR0x4YUlUSjA1b3k1WXR4blovZjMrMWFORkNCUVVGaW8rUE43YWJUQ1pGUlVWSmt1TGo0N1ZyMXk1SjB2cjE2NVdXbHFiUTBGQ0ZoWVhabk50a01zbHF0U28zTjlkbXU0dUxpMDMxbElNSER5b3JLMHVCZ1lHcVZLbVNKT25KSjUvVWZmZmRwK3pzYkNVbUpocXRlSll1WGFySmt5ZHJ5SkFoNnQ2OXU4YU1HYVBaczJmcnh4OS9WRVpHUmdtdk9nQUFBQURjR2dpU0FBQUFBQUFBQUhlWUpVdVc2TlNwVTZwWHI1NGlJaUtNN1pHUmtYSnhjZEdCQXdlVW5KeHNiSGQxZGRWamp6MW1QTGFRcDZlbmhnNGRLcXZWcWc4KytFRDUrZm5HdnRXclYrdm5uMzlXaFFvVjlQenp6OXVjMzlYVjFXZ3Q4LzMzMzl2c2UvREJCeVZKYTlhc1VVRkJnYkc5Y2VQR2lvaUlrTlZxMWF4WnN5VEptR092WHIyS1BjZnExYXZMYXJWcStmTGx5c3ZMcy9zNnBLV2w2YU9QUHBJa2hZZUhHOXROSnBPaW82TVZIUjJ0cDU1NlNwSTBhZElrelpvMVMrdlhyOWVoUTRmazV1YW1SbzBhcVUrZlBwbzRjYUxOYzh6SXlGQmtaR1N4LzV6dCs5dmYvbVozamdBQUFBQndvOTJTclcwQUFBQUFBQUFBbE0yQkF3YzBmLzU4bXlvZmhlNjY2eTQxYWRKRVc3ZHUxZXJWcTNYdnZmY2EreDU2NkNITm5UdFhtemR2MXZIanh4VVFFQ0RwWXZqazg4OC8xNzU5KzdSeTVVcDE3OTVkcDArZjFqLy8rVTlKRjF2SjFLeFpzOWc4V3JkdXJiVnIxeW9oSVVHalJvMlNpOHZGTlc4dFc3YVVwNmVuOHZMeWRPVElFZDE5OTkzR1l3WU9IS2lmZnZwSnljbkpTa3hNMUpneFkvVElJNC9vbm52dUtYYjhEaDA2YVBIaXhZcUxpMU5jWEp6VDE4UmlzYWhIang0MjIzeDhmTlNwVXlkSkY0TWw3ZHUzMS9uejU5V2dRUU0xYU5CQXRXdlhscXVyL2N1ckpwTkpRVUZCVHM5WmxMKy8veFdOQndBQUFJRHJoU0FKQUFBQUFBQUFjQWRadVhLbDh2THk5UERERDZ0eDQ4YkY5cmR1M1ZvN2R1eFFUazZPemZiS2xTdXJWYXRXU2sxTlZWWldsckhkWkRLcFg3OStldWVkZDR5V01WV3JWbFgvL3YzMS9mZmZHeFU5aW1yZXZMa0dEeDZzZHUzYUdTRVNTVEtiellxTmpWV3RXcldLQlRWcTFxeXB5TWhJV1N3V05XellVSkpVdjM1OXU4Y2ZPSENnUER3OGxKU1VwTE5uejlvZDQrN3VycENRRUQzKytPTkdNTWFSRVNOR09OMS9PVTlQVDMzeXlTZWxIZzhBQUFBQU54T1QxV3ExbHZja0FBQUFiaWJOUDE1czgvVnZRL3FXMDB4d08rTDdDd0FBWEttcS84KzJtc2FaMTZNY2pDeTlOV3ZXcUhYcjFySllMTVgyWldabXlzWEZSUjRlSHNYMlhiaHd3ZTUycTlXcTA2ZFBxM3IxNmpiYkN3b0tiRUlpZDRLWk0yZkszZDFkUTRZTXVhSG52UjdmSndBQUFBQnViYWJDdFA4Vm9pSUpBQUFBQUFBQWNJZnAwcVdMdzMyZW5wNE85OWtMa1VnWHE1SVVEWkZJdXVOQ0pKTDAzSFBQbGZjVUFBQUFBT0NxM0htZjVBQUFBQUFBQUFBQUFBQUFBR0FYUVJJQUFBQUFBQUFBQUFBQUFBQklJa2dDQUFCUVRFVlgyKzUvcHpPenlta211TjJjS3ZLOTVPbEdwMGtBQUFBQUFBQUF3TTJGSUFrQUFFQVJRWlVzTmwrdjJudXduR2FDMjgwM1JiNlhncnd0RGtZQ0FBQUFBQUFBQUZBK1dBSUpBQUJRUkx1UUd0cVQrbC9qNjM4bUpVdVN1dDRUb3VxZUZjdHJXcmlGbmNyTTBqZDdEeHJmUzRYYWh0UW9weGtCQUFBQUFBQUFBR0FmUVJJQUFJQWlucnEzbmxidTJhOFQ2Wm1TcE55Q0FrM2R2RTFUTjI4cjU1bmhkaEpnOGRMVDk5WXY3MmtBQUFBQUFBQUFBR0NEMWpZQUFBQkZlTG01YWNJRExjcDdHcmpOL2I4SC9rZWVidVM2QVFBQUFBQUFBQUEzRjRJa0FBQUFkclFJOU5QTXJ1M2xiL0VzNzZuZ051TnY4ZFRNcnUzVkl0Q3Z2S2NDQUFBQUFBQUFBRUF4TElFRUFBQndvRVdnbnhZLzlwRG1KZS9XeG9OSGRlUjh1akp6ODhwN1dyZ0ZlYnE1S3NqYm9yWWhOZlRVdmZYazVlWlczbE1DQUFBQUFBQUFBTUF1Z2lRQUFBQk9lTG01S2VyK3hvcTZ2M0Y1VHdVQUFBQUFBQUFBQU9DNm83VU5BQUFBQUFBQUFBQUFBQUFBSkJFa0FRQUFBQUFBQUFBQUFBQUF3Q1VFU1FBQUFBQUFBQUFBQUFBQUFDQ0pJQWtBQUFBQUFBQUFBQUFBQUFBdUlVZ0NBQUFBQUFBQUFBQUFBQUFBU1FSSkFBQUFBQUFBQUFBQUFBQUFjQWxCRWdBQUFBQUFBQUFBQUFBQUFFZ2lTQUlBQUFBQUFBRGMxRHpOcmpaZnA1elBMS2VaNEdaMTRueUd6ZGRlWnJkeW1na0FBQUNBMndGQkVnQUFBQUFBQU9BbVZzdW5zczNYaTdmK3A1eG1ncHZWa3ExN2JMNnU1Vk9wbkdZQ0FBQUE0SGJnV3ZJUUFBQUFBQUFBQU9XbGEvMmErdVBFR2VQcnlldCtsU1QxQ2FzamYyK3Y4cG9XYmdJbnptZG95ZFk5eHZkRW9ZZnExeXlmQ1FFQUFBQzRMWmlzVnF1MXZDY0JBQUFBQUFBQXdMN3oyVGxxTTIySmpweE5MKytwNEJZUVhNVmJtMGIwa2NXZDlqWUFBQURBbmM1a01wbks4amhhMndBQUFBQUFBQUEzTVc5M3M2YjJiRi9lMDhBdFltclA5b1JJQUFBQUFGd1ZnaVFBQUFBQUFBREFUYTVkN1NCOU1iQ2JnaXBieW5zcXVFa0ZWYmJveTBGL1VkdlFHdVU5RlFBQUFBQzNPRnJiQUFBQUFBQUFBTGVJODlrNW1yNXBtMWJ2T3FEOXFlZVVrWk5iM2xOQ09mSXl1Nm1XVHlVOVZMK21SclJwS205M2MzbFBDUUFBQU1CTnBLeXRiUWlTQUFBQUFBQUFBQUFBQUFBQTNHYktHaVNodFEwQUFBQUFBQUFBQUFBQUFBQWtFU1FCQUFBQUFBQUFBQUFBQUFEQUpRUkpBQUFBQUFBQUFBQUFBQUFBSUlrZ0NRQUFBQUFBQUFBQUFBQUFBQzRoU0FJQUFBQUFBQUFBQUFBQUFBQkpCRWtBQUFBQUFBQUFBQUFBQUFCd0NVRVNBQUFBQUFBQUFBQUFBQUFBU0NKSUFnQUFBQUFBQUFBQUFBQUFnRXNJa2dBQUFBQUFBQUFBQUFBQUFFQVNRUklBQUFBQUFBQUFBQUFBQUFCY1FwQUVBQUFBQUFBQUFBQUFBQUFBa2dpU0FBQUFBQUFBQUFBQUFBQUE0QktDSkFBQUFBQUFBQUFBQUFBQUFKQkVrQVFBQUFBQUFBQUFBQUFBQUFDWEVDUUJBQUFBQUFBQUFBQUFBQUNBSklJa0FBQUFBQUFBQUFBQUFBQUF1SVFnQ1FBQUFBQUFBQUFBQUFBQUFDUVJKQUVBQUFBQUFBQUFBQUFBQU1BbEJFa0FBQUFBQUFBQUFBQUFBQUFnaVNBSkFBQUFBQUFBQUFBQUFBQUFMaUZJQWdBQUFBQUFBQUFBQUFBQUFFa0VTUUFBQUFBQUFBQUFBQUFBQUhBSlFSSUFBQUFBQUFBQUFBQUFBQUJJSWtnQ0FBQUFBQUFBQUFBQUFBQ0FTd2lTQUFBQUFBQUFBQUFBQUFBQVFCSkJFZ0FBQUFBQUFBQUFBQUFBQUZ4Q2tBUUFBQUFBQUFBQUFBQUFBQUNTQ0pJQUFBQUFBQUFBQUFBQUFBRGdFb0lrQUFBQUFBQUFBQUFBQUFBQWtFU1FCQUFBQUFBQUFBQUFBQUFBQUpjUUpBRUFBQUFBQUFBQUFBQUFBSUFrZ2lRQUFBQUFBQUFBQUFBQUFBQzRoQ0FKQUFBQUFBQUFBQUFBQUFBQUpCRWtBUUFBQUFBQUFBQUFBQUFBd0NVRVNRQUFBQUFBQUFBQUFBQUFBQ0NKSUFrQUFBQUFBQUFBQUFBQUFBQXVJVWdDQUFBQUFBQUFBQUFBQUFBQVNRUkpBQUFBQUFBQUFBQUFBQUFBY0FsQkVnQUFBQUFBQUFBQUFBQUFBRWdpU0FJQUFBQUFBQUFBQUFBQUFJQkxDSklBQUFBQUFBQUFBQUFBQUFCQUVrRVNBQUFBQUFBQUFBQUFBQUFBWEVLUUJBQUFBQUFBQUFBQUFBQUFBQUFBQUFBQUFBQUFBQUFBQUFBQUFBQUFBQUFBQUFBQUFBQUFBQUFBQUFBQUFBQUFBQUFBQUFBQUFBQUFBQUFBQUFBQUFBQUFBQUFBQUFBQUFBQUFBSUJ6L3grT1Qzbmd6eWtLSGdBQUFBQkpSVTVFcmtKZ2dnPT0iLAoJIlRoZW1lIiA6ICIiLAoJIlR5cGUiIDogIm1pbmQiLAoJIlZlcnNpb24iIDogIjMzIgp9Cg=="/>
    </extobj>
    <extobj name="ECB019B1-382A-4266-B25C-5B523AA43C14-2">
      <extobjdata type="ECB019B1-382A-4266-B25C-5B523AA43C14" data="ewoJIkZpbGVJZCIgOiAiMjA1NTEyODI3NDY2IiwKCSJHcm91cElkIiA6ICIzMjQ2OTIzODkiLAoJIkltYWdlIiA6ICJpVkJPUncwS0dnb0FBQUFOU1VoRVVnQUFCQlFBQUFJZ0NBWUFBQUExSkRvZEFBQUFDWEJJV1hNQUFBc1RBQUFMRXdFQW1wd1lBQUFnQUVsRVFWUjRuT3pkZVh3VTlma0g4TS9NN0gxbHI5eWJiRUlPY2lDblhJcUl5cWxDdlZBVTZjOVdSVnZGYXNYVzFxcG9XeEh2ZXRTS1o3MFZyYlJxRlZEeFFJUmF3dzBoa1B2Y1hKdGtOM3Z2enUrUFpOTEpzcHNiTnVEemZyMTh1VFB6blpudmhFMTI1NW52OTNrQ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EU0Z5YldIU0NFRUVKT2xOTlBueitPNDVqeldKWTVrMkdZNlFCU0FYQ2lKbDZBNXdHQTV4ay93SWU2MXdjQUJJWFhETU1FdXRyd0lZRHhkNjNtZzBEWGVvQVBNUXpqNjI3REExMnZHWWJuZVI2Kzd1UHdBTzlqR0tiN2ZMd1A2SHJkdFc5UFAzd013M1QzZy9kM25WUG9SMWVmUXFIL3ZlWjVQc1F3WFcxNG5na3hEQnZxYWhQaVdiYm5Hc0R6ZlBkcmhoZGRHOC96LzJ2RHNnaUlmamFCVVBlWkdRYkJVS2lycnl6TGg0VCtoVUs5WHZNTTA3VUh5N0toVUtpclR3d2pQZ2ZELzY4ZkFNZUp6eWY4TEJtKysrZmZMUmo0Mzg4TUFZWmhoWjlmTUJnTWRaOWJFbVNZQUE4QUVna2ZEQVM0a1BBNkdBeUdBQ0FRa0lRa2txNXpzeXpMODd3bklMd09CRUxkNnptZTU3dk96WEVTUGhScTYrbEhiUzNyRjE3WDFQZ0NnSmJ2V3ZwUy9ETWI5WjU3YnFXMHN6TlBJcEYwU0wxZVovQ09PeDdwakhXZkNDR0VuRHdvb0VBSUllU1VkOFlaQzZjQytBUEFMSWwxWDhpUEI4L3pmaUhRQXlBZ0N0WUUwUjBrWVJnbUNNRGYzYjRuUU5VZGVPa0pQakVNdlA4N0xyd0F6N0FzeTNFc0UySllobU5aUnNLeUhEaU80VmlHa1hBY3gzSXN3ekVzcEp5RTVWaUdrN0ljcEJLT2szQXNJMlVZVnNheWpKUmh1NzRLTWd6QXNpekE4MzZ2ejErVmxLQXZ5aHViV3NTRDJSZEVjTnNOTjl6WmZ2eC9Zb1FRUWs0MkZGQWdoQkJ5eXBveVpZcFVLbzIvaDJXWjM2SDNTQVJDU0FRTXcyRENhZWs0ZlhLV2FDM3Y0a1A4R3p6NDE2Kzc4YzZ2WTlZNVFnZ2hvdzRGRkFnaGhKeVNwa3lab3BMSnpPOHhETHVvdjdaTW41K0dBL3VvN1BzWTRuWURhZGgvbTVFOTM4Z2VhMkROQm5xTkkvbXpHRkNyZ1Ixc3dPY2JtZU9OOU04Q1lDQ1ZjTkRyMVlpTFU0UGpXSGk5ZnFSYmpFaEoxb1BuK1VnNzhUeVBUeG53Zi9qNURiOHBHbkRuQ1NHRW5MSW9vRUFJSWVSVXhNNmN1WEFqd3pDTHd6Zkk1VElvbFhLb1ZITEk1VEp3SEExY0lLYytpWVJEdkRrTzhXWWRUQ1lkTENsbUpDVWFJSkVjKy80UGhVSm83M0RBYnU5QWU1c0RIcTgzdkltUDUvbDdQLzNzKzRjM2JOZ1FQT1lBaEJCQ2ZqUW9vRUFJSWVTVU0yUEd3ait3TFBOSDhUcWxVZzZqTVE1S3BUeFczU0xraE9FNEZzbUpCaVFuRzVHUm5vZ01hMkxFNEVGL2VKNUhTMHNiR2hxYTRIQWVrNi94bjM2Kzg2b2JibGpqR3BGT0UwSUlPZWxRUUlFUVFzZ3BaZHEwODNJbEV1a1BBS01CdW9icG04MTZ4TVZwWXQwMVFvNHJoVndLcXpVUkdla0pLTWhMaDBJaEc3Rmo4enlQcHFaV1ZGWFh3Ky8zaXpkOTRmUlVuWC9MTFU4ZE00eUJFRUxJcVk4Q0NvUVFRazRsekl3WkN6OWlXZVo4b1BzcGJiSVpDZ1dOU2lDbkpxbVVRMlpHRW5LelU1RS9ObTFJb3hBR3crZnpvN1MwRW0zdGpwNTFQQjk2dTdyZXZYek5taldoUG5ZbGhCQnlDcExFdWdPRUVFTElTSms1YzhFQ0FJdUFycEVKRkV3Z3A2cmtSQVBHNWxvd2FVTFdpSTVFNkk5TUprVmVYaGJLSzJwZ3N6VURBQmlHdmNLU290b0M0S1VUMWhGQ0NDR2pBbzFRSUlRUWNrcVlNbVdLVkNhTDM4VXdUQ0VBeE1jYmFKb0RPYVZ3SEl1Y3JCUk1ucFFOYTFwQ1RQdkM4endxcTJwUlg5OGtyR2dKdXYyRjE5OTZseTJtSFNPRUVISkMwUWdGUWdnaHB3U3BOSDZWRUV4UUtHVFE2ZFN4N2hJaEkwSXVsNklnTHgxblRNK0hUcWVLZFhjQWRJMEFzcWFud3Vmem82V2xEV0FZRTZ1U1BRSGd5bGozalJCQ3lJbERJeFFJSVlTYzlLWk1tV09XeXhVSEFDWUJBQ3lXQkpycVFFNTZjcmtVNHdzemNNYU1BcWhVby9QOUhBZ0VzSDkvQ2R3ZUx3RDRlRDU0M3JVMzNMa3QxdjBpaEJCeVlyQ3g3Z0FoaEJBeVhGS3AvQUVobUtEVHFTbVlRRTVxRWdtTGllUEg0SWFmTDhMY2N5ZU4ybUFDQUVna0VtUm5aNERwZWtRbEE3aW5uM3p5eWRIYllVSUlJU09LcGp3UVFnZzVxWjErK3R4SkxNditGQUJZbG9IUkdCZnJMaEV5Wk5samtuSHVuQWt3R1hXeDdzcUFhVFFxSkNhWTBXQnJCc05nZ2xydXZobkFvN0h1RnlHRWtPT1BSaWdRUWdnNW1YRlNxZlFKQUhJQU1CcmpqbnZaUEVLT0I0TkJnMHN2T2hOTEx6bnJwQW9tQ0N5V1pFZ2tYYytwR0liOXc0c3Zya3VKY1pjSUlZU2NBQlJRSUlRUWN0S2FObTMrWW9iQmJBQ1FTRGhLeEVoT09pekxZTUw0VEZ6NzAvbkl6VTZOZFhlR1RDcVZJTVBhRTBQUUk4ZzhFc3YrRUVJSU9URW9LU01oaEpDVDBzeVpNNVZBM0Y2R1liSUJJRG5aRExWYUdldHVFVEpnUm9NV2krWlBRWHFNUzBDT2xGQW9oQU1IanNEWjZRTFB3dzhFejZVRWpZUVFjbXFqRVFxRUVFSk9Tanl2djAwSUppaVZjZ29ta0pQS3VBSXJmdjdUZWFkTU1BRUFXSlpGWm1ZYUdJWUJ3MEFLaG52bTNYZlh5R0xkTDBJSUljY1BCUlFJSVlTY2RDWk5tcGZDc2xndExKdk4rbGgyaDVBQlU4aWx1R0RoVkN3K2Z6cWswbE12TjNaWGdrWVRBSUFCeGp2YVZEZkV1RXVFRUVLT0l3b29FRUlJT2Rrd0NnWDNDQUFEQU1URmFTQ1gwME5RTXZxWmpEcXNXSDRleG8vTGpIVlhqaXRMV2pLa1FvSkc0TDYvUC91bmt6YzVCQ0dFa0Q1UlFJRVFRc2hKWmNhTStkTVlCa3NCZ09OWUdFL0NqUGpreDJkTVpoS3V1WG91ekQrQzk2dFVJb0UxUTRnaE1JWWdKMzhNbExlTEVFSk9TUlJRSUlRUWNoS1pJbVVZOWltQWtRQmRaU0k1anNwRWt0R0xZWURKRTdPdzlPSlprTWxPdlNrTzBaaU1lbWcxWFZWWGVCNlh2UFRzdytmRXVFdUVFRUtPQXdvb0VFSUlPV2xNbTJhK2ttR1lxUUFnazBtcFRDUVoxVmlXd1ZsbmpzUDg4eWFEWlg5Y1g3bTZFalJhaEFTTkVwN0ZVeSsvdkVZUjYzNFJRZ2daV1QrdVR6ZENDQ0VuclNsVDVzWkpKTXhhWWRsczFvTmhhQlExR1owNGxzWGNjeWJoekJrRlA5cjNxVm90U3RESW9DRGtVOTRVNHk0UlFnZ1pZUlJRSUlRUWNsS1FTcm5mQVV3S0FLalZTcWhVOUxDVGpFNGN5MkwrZVpNeFpWSjJyTHNTYzVhMFpFaWxVZ0FBd3pEM1B2L2tPa3VNdTBRSUlXUUVVVUNCRUVMSXFIZkdHWXV5R0lhNUdRQVlocUV5a1dUVTRqZ1c4K2RPeHNRSlkyTGRsVkZCS3BFZ3c5cVRvRkhMeVBFWFVJSkdRZ2c1WlZCQWdSQkN5R2pIOFR5ZVlCaEdEUUFHZ3haUzZZOG51UjA1ZWJBTWczUFBub0NKNHltWUlHWXk2YUhWYWdBQUxNUCs1S1ZuSDV3ZjR5NFJRZ2daSVJSUUlJUVFNcXJObkxsd0RvRHpBVUFpNGFEWGEyUGJJVUtpbURrakg2ZFB6b2wxTjBZZGhtRXdwanRCSXdDTzU3Z25uM3R1alNyVy9TS0VFREo4RkZBZ2hCQXlhbVZrekZFQWVKcGh1ajZ2VENiOWp5NWJQams1bkZhWWdiUE9LSXgxTjBZdGxVcUpwRVF6QUlBQmNtV01lbFdNdTBRSUlXUUUwTGN5UWdnaG8xWnlzdnhhaG1IeUFFQ2hrRUdqVWNhNlM0UWNJOTBTajBYelQvL1JWbk1ZS0l2bGZ3a2FlZUNlWjU5ZG14SGJIaEZDQ0JrdUNpZ1FRZ2dabGNhUG41L0FNT3dmaFdVcUUwbEdJNTFPaGNzdW5nV09vNjlVL1pGSU9HUmtDQWthb1pLemtrZEJDUm9KSWVTa1JwOStoQkJDUmlXVmlyMFhnQUVBdEZvVkZBcDVqSHRFU0c5U0tZZUxMcGdCdVZ3YTY2NmNORXhHUGVMaXV2T2dNS0FFaldTMG9Ic2lRb2FJb3NLRUVFSkduZE5Qbnp0SkpwTjhCekJ5bG1XUW5wNE1pWVNMZGJjSTZlV2MyZU14WTFwZXJMdHgwbkc3UGRpN3J4aWhFQThBcFc1LzU4U2JibHJqakhXL1RsRnhhclhhMnRuWnVUZDhnOEZndU5ycjlYN2hjcm5xWXRHeDBVS2hVSXpKenM3K3JLV2w1YzM2K3ZwMUFCd2pjRml6U3FYS0VCWmNMbGMxQU5zSUhIZWdqRGs1T2U5d0hHY1FWb1JDSVZkbFplVjFYcSszNUVSMUlqMDkvVy9DNjZxcXFsOEI4UGEzajlsc3ZzSHI5ZGI2L2Y2REhvK25Ba0FvVWp1RlFwR2gwV2ptT1ozT3p6MGVUOW1JZGJvUFE3bWVhT1J5ZVM3THNrYnhPcmZiWFFUQU4vUWV4Z2JWM1NLRUVETEtUSkhLWk5JbkFNZ0J3R0RRVVRDQmpEb1oxa1JNbnpvMjF0MDRLU21WQ2lRbHhxT3V2aEVBc2hRUzVXMEEvdGpQYnFNWkIrQjRKbmh4SWNwTlZSOVVTVWxKcXhNVEUyL2xlVDY0ZCsvZThRRHFoWTFxdFhwaVptYm1xenpQQit4Mis0Ym01dWExVHFkelB3Q1l6ZWJyMHRQVG54L0IvdmVvcXFyNlJYTnpjODlObWNGZ1dIWTh6dU55dVhaNXZkN0RBMmlhbUpXVnRWa21rMlVtSnlmZkZSOGZ2N0ttcHVhbTF0YldEY001ZjN4OC9GVnBhV2wvRVphcnE2dFhOVFUxUFQyY1l3NkNLamMzZDZOR296bEx2TEt0cmUzdHdRUVRDZ3NMaXdkelVxZlR1YjJ5c3ZMbjRuVm1zL2tHNFhWVlZkVnE5SDhEYmtwUFQzOFczUSs5MjlyYTNpOHJLN3NzVWtPajBmaXpwS1NrZXdEQTYvVldIRGx5NUFLZnozY3cyb0ZqZEQwUnFkWHFDZG5aMlRzNGpsTUk2NXFibS85ZVZWVjF6VkNPRjJzVVVDQ0VFREtxVEp0bXVvRG4rYk1ZaG9GVUtrRmNuQ2JXWFNLa0Y3VktqcDljT0lOeWVneUR4WktFNXBZMitIdytNQXo3aHhlZVdmdldkVGY5N21pcyt6VVVHbzNtck56YzNLM0g2L2dsSlNXbk9aM08vWk1uVCtZSDB0N244MVh1Mzc4L1Y2L1hMeEdlVUdkblo3OTg5T2pSaFVLYnhNVEUrd0V3RE1OSURRYkQwcWFtcG9lUFUvZjdsSm1aK2RieE9HNU5UYzBkalkyTi9RVVU5SGw1ZVovSTVmSXNZVVVnRUdoMHU5M2JoM3QranVQaXhNdWhVS2g5dU1jY29MaWNuSnhqZ2drQW9OZnJsMW10Vm5kbFplVktBSUgrRGlTWHl3Y1ZNZlg1ZkRXRGFSK0pYcStmRGRFSSt2YjI5bjlGYTJzd0dLNFNYa3Nra2ppZnozZWtyMlBING5xaVNNN016UHluT0pnQUFDcVZhaHdBTFVabWhNd0pSUUVGUWdnaG84YllzV2RxT1k1OWl1bStVek9icVV3a0dWMFlCamgzemdTb2xKVFRZemc0amtPR05RVWxSeW9BUU1aS3VVZDVucitJWVpnQjNUU1Rmdm5LeTh1WDVlWGw3ZU00VHFIVDZSYVlUS1lWTFMwdHI2blY2cmw2dlg2eDBMQ3VydTdlenM3TzNiSHNiQXlZOC9MeU5xdFVxa25DaXM3T3p1OE9IejU4QVFDN3VLRmNMaDlyTXBtdXFxdXJ1dzhESENrU0hsQlFLcFdueGNYRlJYelNQbER0N2UxYkFiUkUyeTZYeTdPenNySTJLaFNLbnZxMVhxKzNqR1ZabFZRcVRRSUFrOG4wTTZsVWFxbXJxN3RtTkU1MTBlbDBpNFRYUE0vN1cxcGFQb3pVVHF2Vm5pbVh5N09GWmJ2ZHZnR0Evd1IwY2JpU0N3b0tQcGZKWk5id0RTcVZha3B1YnU0L1MwcEtGbUVZVXlsaWdRSUtoQkJDUmcyalVYc3p3ekFXQUZBcTVWQ3BGUDN0UXNnSmxaT1ZnbkVGR2JIdXhpbkIySjJnc2IzZEFZQzU4TVhuMWwwSUlPSU5CQUY0bmc4eURNT0psNFhYWWVzREFPRDFlby9hYkxZSGtwS1NmdGZSMGJFcEdBeTJBNUJZcmRZbmhiWk9wL05ibTgyMnJxL3pscFNVbkRhRXZySU13NFFBSURjM2Q5OWc5ei9Pa2dvS0NqNFQzM2kzdDdmL3U3UzBkQ202cHBmME1Kdk5OMWdzbHNkWWxsVkpKSktVcXFxcWxRRDZEWHFGQnhRU0VoTHVTRWhJR0Zhbmp4dzVjcGJENGRnV2FadkJZTGdxUFQzOVdZN2pkTUk2ajhkenNLS2lZbDR3R0ZUbTVPUnNrY2xrbVFDZzArbm1xZFhxL1ZWVlZUZmI3ZlkzbzUydnFLaG8wRU93bEVxbFJTS1JUSXkwTFM0dWJtRW9GUElJeXc2SDR5TUFNQnFOVjhURnhTMEdBSzFXMnpPS0poQUlOQ1VtSnQ0Z1BvYk5abnV3ZTU5ZTYwT2hVRnVrNlRPQlFLRFc0WEI4Y3lLdkp4cVpURmFRbTV2N2tmRHZBQUJlcjdlVVlSaUpFR0RRYURUbjVPYm1iaTRwS2JrTVFOTmcreHNyTkZhUEVFTElxREJseXR4MG1VeHlrR0VZTmNNd1NFdExoRXhHMmZQSjZLRlN5WEhqZGVkRFR1L0xFZVB4ZUxCbjcyR0VRaUdBNTh1Y1h0ZWtXMjVaMHhIcmZnMlNWcVZTOVF5blRrNU92anN1TG02SnNGeGFXcnJVNy9kWERQWGdMcGRyUHdBUEFJaW5QUlFWRldrQk9BRm9KaytlN0JDdFp6SXpNOS9SNi9XWEFsM3pHbmllNzlsUEhId0FFQksyN2RxMVN3SWNtME9ocUtoSVlqUWFyK0U0VGluT0E1Q1JrZkdteStVcUNnYUROb2xFWXJiWmJJOTNiNUlWRmhZZXNOdnQ3OW50OXFmejgvTjdobzZINTFBUUtKWEs2UURxM1c1M1ZmaTJ3c0xDbytKcENkRnVESFU2M2FLT2pvN1AwVWRTTzdWYWZWcEdSc2EvNUhKNWhyQ3V1Ym41dWFxcXFwdHg3RFFBVlg1Ky9yZEtwYkxuaHJLcHFlblo2dXJxWDBZN3ZpQXpNL01kZzhGd2VYL3RCaU5TUUVHaFVHU2twcWIrUmZ4K0F3Q1h5MVZVWEZ5OEFFQXpBS2hVcWhTcjFmcXBVcW5zRlJ4eU9wM2YxTlhWM2UxME9yK0tkTTV4NDhaVlJIcWFIcTU3bWsyR3lXUzZ4bXExdmp5UTZ4SCtIVk5TVWg1TVNrcjY3U0QyTVUrWU1LRTZmTXBBSkcxdGJSdkx5c291RnBaUHhQVkVFaGNYZDJsR1JzWkw0b0NQMysrdkt5a3BtUTBBdWJtNVgwdWwwaFR4K2N2THl5ODZXVVlPMFFnRlFnZ2hvd0VqazBuK3hEQ01HZ0IwT2pVRkU4aW9jL2FzY1JSTUdHRUtoUUxKU2ZHb3JiTUJERE5HSTFQZER1RGVXUGRya0J3dWwrdS93Z0xIY1ZyUk5yNjl2ZjFqQU80VDJTR0dZVGh4NEtDUGZCOXNmN2xBQ2dvSzlpb1Vpb0pBSU5EYTFOVDBDZ0NuUXFHd0dvM0daVWFqOFVvQUNJVkNUcHZOOWhLQWRyMWV2MGd1bDJjbkpTWGRxZFBwNXZYVFZhWEZZcmsvSVNIaDEyNjMrOENoUTRmT3hCRG1rQnNNaG1XWm1abHZlVHllQStYbDVkZTYzZTZkNFczMGV2MVBNakl5WG1kWlZrak1FK3JPdGZCWWxNTzZEaDA2dEdqY3VISGJoYWZLOGZIeHYrQjUzbDlUVS9PcnZ2b1RQa0xoT0RDa3BxYmVZVGFiYnd1L3NXNXJhM3U3ckt6c1dvaEdXN2hjcnJwRGh3N050RnF0VDVwTXBwNUVnOTM1UDc1ME9CeWZOelUxL2JXdHJlMGpqUElxQXlrcEthc0dFa3dBQUo3blkzMHQydlQwOUVmTVp2Tks4VXF2MTF0V1dsbzZ6K3YxbGdIQTRjT0g1NDRkTzNhclZDcE5CQUNaVEdiTnpjM2RVVjlmdjdhaG9XRXRSdm0vQ1FVVUNDR0V4TnlNR2ZPbk1ReXVCQUNPWTJFMEh1L3ZZb1FNampVOUFSUEhaL1hma0F5YXhaS0VwdVpXK0h4K2dHWHVldUdadGErZHJBa2FBVUFtazRtVC9MV29WS3JDdnRwSEVncUZXdnNyaFZkWVdQZ0R1b2JmSDljUngzNi92MUdoVUJSSUpCSmpRa0xDeXNiR3hzY01Cc01LOFhsWmx0VWtKQ1JjMTlqWStLalJhTHhhV04vVzFyWkJwVkpOaVhac2c4RndhVUpDd21xZ0s4OUFWbGJXMjZXbHBVc0FCS1B0RTA2bFVrMjJXcTB2QVlCQ29Tak16OC9mZnVUSWtka09oK1BiN2lhS3RMUzB0Zkh4OGI4Uytod0toWnlWbFpWWDJlMzIvcWJZTkpTVWxGeVFuNS8vclpEZ01pRWg0WlpRS09TcXE2djdYYlNkV0pidDlTRldWRlNrQnpBU2lSa1RrcE9UVnlVa0pOek1jWnhldklIbitXQnRiZTJkalkyTmowVFp0N095c3ZKYWg4T3hLUzB0N1RueC9scXQ5anl0Vm50ZUlCQm9xYSt2djcrcHFlbko4SjFyYTJ0dkMxK1htcHI2ZVBnNmdjMW1lelF4TWZGMllibXhzZkZKaFVLUnA5UHA1dmQxZ2VMcUhCekh4VXNrRW5GcFJhM1piTDY1ci8zRFJNMnJjTHl2UjYvWEw3RllMRS9KWkxKMDhYcW4wL2x0U1VuSnhSQk5hZkQ1ZkllT0hEa3lJek16ODBPbFVqa09BQmlHa2Fla3BLd3htVXhYMXRUVXJHcHZiOS9TNTVYR0VBVVVDQ0dFeEZSaFlhR01ZYmluMGYyWlpEVHF3SEdVaUpHTUhuSzVGQmN1bWhicmJweXlXSlpGaGpWVlNORElNUkx1WVo3bkx6bEpFelRLWkRLWlJWaVFTQ1Rtdkx5ODd3ZDdrSmFXbHBmRFM5YUZrOHZsdWRHMmhaZmEwMnExczNKeWNyNFJsb3VLaWlRWTRFMjd6V1picDlWcTV3QkFZbUxpcnhzYkc1ODFtVXpYaGJkTFNFaFkxZGpZK0labytEM2YxdGIyZGtwS3lvUFJqbTIzMjErUGk0dWJaelFhZndvQWNYRng1NmVscFQxU1hWMTl6TTFlSkNxVkttWE1tREViV1pidEtkdloyTmo0dEJCTVVDZ1VZOGFNR2ZPUlFxSElGKy9uOFhnTzYvWDZGU2FUYVNYRE1FcVdaWlhDLzRYL1JPdVB1VjlLU2txNk14QUlORVViM1NDUlNNUUJoUkNBRVpuR2s1U1U5SXZrNU9RL1JOckdNQXhuc1ZnZXRsZ3NRNjdZSVpGSVRHNjNlMitrYloyZG5aOE41bGkxdGJXcnhUZmdOVFUxZDVuTjVtWDlCUlFPSERpUUo3d09udzZSa3BKeWh6akFVRnRiZTVmTlpudEF2UCs0Y2VNcWhadjRZREFZTmFCd3ZLNUhvOUdNUzBwS2VsaW4weTBNUDRiTDVmcmVaclBkcDlGb0lnWVo2K3ZyN3dvUFFzamw4ckZaV1ZtYk96czd2NnV2ci85VFIwZkh2d2ZUN3hPQkFncUVFRUppU3FOSnU0UmhjRG9BeUdSUzZIUlVKcEtNTHRPbmpvVk9xNHAxTjA1cDRnU05ETU5jOU5MekR5MEdFTFZrM0dnbGw4c3pBUXc3SWhvSUJGcEhvRHRpUXg3RjBOSFI4YW5MNWRxalVxa21TS1hTMURGanhyd3V6RU1QQkFJdFBwK3ZTcVZTVGVvZXB2ME93ekF5QUhBNm5kczlIazlsZjhldnFLajRoVXFsT2wyaFVCUUFRSHg4L0sxT3AvTUh1OTMrZWorN21qTXlNcmJJWkxJMFlVVmJXOXZiTlRVMXR3ckxIby9ISVpmTHg0VHZxRktwcHZRMWNtSWdMQmJMSThGZ3NMV2xwZVdWOEczaXVmS2hVTWlqMCtrV0RPZGNIUjBkbndKQVEwUERXcVBSdUZTVVVKSnZibTUrVVNLUkdJU2NHWU54Nk5DaE02eFc2K01xbFdvNkFOanQ5bmVkVHVlWGtkcU9odVNhWnJQNVJ1RjFJQkJvdE5sc2Z3bHZ3ekNNK1BjdmFrRGhlRnlQMFdpOFBDTWo0eTFFK1J1Z1VxbW1abVZsYlI3S3NkVnE5Y3pzN095UEt5b3FybWh0YlgxM1dCMGRZUlJRSUlRUUVqTVRKODdSc3l4NmtuekZ4K3Y3bXV0THlBbVhtS0RIbVRNS1l0Mk5VeDdETU1qTXNHRHZ2dTRFaldDZmVPYVpOVi9jZE5NYVo2ejdOaGppNUlIREVRZ0VvcFlIRkVSTHloZ0p6L1BoZjFnSE5mckRack05a3BtWitSb0E2UFg2UzRUMWRydjlWWmZMdGNkcXRiNENBQnFOWnJhd3JiVzE5WlVCSHQ1VldWbTVMRGMzOTN1R1llUUFZTFZhMTN1OTNvTXVsNnNveWo2NnZMeThUNFVnQkFCMGRIUnNMaXNyKzcrd2EydHFiVzNkWURLWnJqNzJFQVBIODN5QTUza2Z6L01CVWJDQVNVOVBmOEh2OTlzNk9qbytFYmNYNTFCZ1dWYVZuWjNkYS90Z3o3MXIxeTRoZVl1dnVycDZaVTVPemphWHkxVlVXMXQ3aThQaDJHNjFXbDhZeXJIZGJ2ZDN4Y1hGTS9SNi9VV0ppWWwzTkRRMDNESFVmcDRJZS9mdXpVOUtTcm81TVRIeDl2cjYrdnNCZElhM0VRSmFRRmZweVJQWnY5YlcxZy9NWnZPM0dvM21MR0dkeStYNnIwcWxPbjBveC9ONnZXWGlnSmpkYm45anRBVVRBQW9vRUVJSWlTR0ZRbkVyd3pBbUFGQ3BGRkFxcVV3a0dUMDRqc1g4OHliMTM1Q01DS1ZTZ2VUa2VOVFcyc0FBbVFwV2VSdUFQOGE2WDRNUkhsQW9LeXU3dUsydGJXTi8rNWxNcGhWV3EvVlZZVGtZREk3MENBVXViRGswbUozdGR2czdGb3RsblRnVFBRRGVack90OS9sOEZhbXBxWTlLSkJLVHNDRVlESFkwTnplL05kRGpkM1oyN3F1cnEvdHRhbXJxRXdEQXNxd3lKU1hsZ2FOSGp4NHpiQndBMHRQVC95UWVZZUIwT3JjZVBYcjBJa1JJWHRmWTJQaU1UcWViNS9mN0d3S0JRRU1nRUxBRkFvRkd2OTl2NTNuZTd2Zjc3Y0ZnME03enZETVVDblVHQWdHbjErdnRSTmZOcWcrQUYvOExVckRaMmRsYmREcmR1UURnOC9uSy9INS8rSk51VHBUNGNkaENvVkN2VXBZT2gwT2NJNElIZ01yS3lsOVhWbGIybWdveGVmTGtldUYxZDlXSEM2S2RvNjJ0YldPazkybGxaZVh5VUNpa2pMU1BHTXV5SnlycGFFdERROE45bloyZG42ZW1wajdHTUF6ZjJOajRWM0VEaG1IRW1YTjd2UjlPd1BYNGEycHFsbVZuWis4TkJvTXQxZFhWdHdZQ2dhYWhUSHNDZ0xLeXN1VXltU3cxTlRYMVBnQW9MeTlmMmQ4K3NVQUJCVUlJSVRGeHhobUxzZ0QrVHFEcjZXUjh2Q0hXWFNLa2w4TDhkRmhTNDJQZGpSK1ZORXN5bXB2dDhIcDlZRGoyM3ZYckgzMW41Y3JiUzJMZHI0RUtEeWk0WEs3RDBkcUtpVy9HQWNEdjkvYzdRaUVhaFVLUlVWQlFVTjVYRzNINVNiRStTdC81R3hzYm4wbE5UZjJ6c0tLam8yT3p6K2NyQm9EVzF0WVhFeElTZmlOc3M5dnRieUxDMCtPKzJHeTJKN1ZhN1JLdFZudFdRMFBEUS9YMTlWR0RTVlZWVmFzQnlNMW04OHJ1SkhlTEVhV1NodHZ0M3JGdjM3Nmt3ZlNsRDZHalI0OWVQWDc4K0QyQlFLRDU0TUdENXdHb0QydWppN1Rqa0U4WUZsQUFnUER5a2VqSzBkQlhuZ1kvZ0liQm5EY2xKV1d0UkNKSkhtaDdxVlJxNmI5Vi82SzlOd1h4OGZFM3BhYW1Qc1N5ckVxcFZFNXdPQncvaUt0NlJCdWhjS0t1eCtWeTFSMCtmUGpNN2dvT2ZxRHZrcEw5Y2J2ZGFHOXYvd2NBUFVTVk8wWVRDaWlNSEdaU1FzTDRYWTJOZS9wb280Z1gvY3lidXY3UURtckkyWXJzN0JXWk90MllGdzhkZXJIVzdhNkoxRVlIR09kYXJXZFBURWlZUE5sa21ueDNVZEh2KytuWGdPa0E0L3NYWFBDT1FhSG8rZWJ2OXZ0ZDEyL2RlbDJ4dzNIQ1B2Q2ZteldycDRieERkdTIvUXBkMGVPb1VyUmFzMFZVYzdqQzdhNXU3T3kwSGI4ZWpnNEdJQzdWWUxEdXQ5dVBTYkN6UER2NzZxL3I2cjZvZHJucVl0RzNjRGNXRk54UTYzVFdIbTV2UDFqUzNsNkJLRTlQTXZUNmpIbEpTZk8rcXEvL3ZLUzl2YzhNMkNObHNPKzN2dVJwdGJseEtwVTRZekYyMm14RkdPVWxnWTREbHVmNXRjTHcxcmc0RGFSUytrZ2lvNGRHcmNDQ3VjT2FZazJHZ0dFWVdOTlRlaEkwc2dnOXhQUDh4U2RMZ2thRlF0RVRVT0I1UHVqeitVb0hzaC9Mc3IwQ0NnTVpvZERmTkllUjVuUTYvdzJnSjZEUTB0THl1dWoxQitLQVFtdHI2NFlobklLdnJhMjlobVZaUTJkblo4VEVnQ0srcXFxcUd6bzZPamExdGJWdHdRQ0NGektaTEsrL05nTlZWVlYxZlZ0YjIzY0FHaU5zdGcvbkJoSUFKa3lZNEJaS0k0WkNvV2pYbHFCVUttVlJ0ZzlYMmZFQUFDQUFTVVJCVklXVEtaWEtQbStRM1dIM0ZRYUQ0V0s1WEQ1MmdNZEhNQmhzOW5nOCs0WGx3c0xDWXZIMndzTENIMWlXSFhhd1JTNlhXMW1XVlFGZHdZT3NyS3dOKy9mdm53REEzcjJ1WjRTQ09LQndJcS9INi9VZVZxbFVLUnpISFpPL1l5Z0NnVUM1MisydUhZbGpIUS8wN1cyRXpFaE1uUGJkVDM2eW85cnBySDYvdlB6OTI3Nzc3cGpzdEhzdnUrdy9weG1OcHdHQXcrOTM2RjUrMllCQmxNVUJ3Tnh6K3VuM1pPdDAyZmRPbVhMUE82V2w3MXoxeFJkWGhUY3l4TVhGdlR0Ly9nYXV1LzV3WnlEZ3ZPS3p6NjRZNnJXSnFENWVzbVRqcktTa3M4UXIzeW90Zlhzd3dZVGl5eTh2N3IvVi8yeTMyYmIvL0t1dmVtVTZYbGxRY0lQdytnL2J0cTF1NnVjRzcxS3I5YW9uenppakozSExMZDkrdStxcEF3ZWU3bXVmUWVEaWdYNkhUdzFWVTFjMGNsQkRFd0dvN3A0eVpmVnQ0OGJkR3VUNVlQNTc3NDF2ZHJsNkl1Z1Q0K01udm5idXVhOEdRcUhBaHJLeURldDI3VnE3MTI3ZkR3RFg1dWRmOThKWlp6MC9rdGNndUhIYnRsODhkL0RnMzhMWGE3VmEwMTluelhxVzZVNGE5WDVGeGZ1WGJkNTgyYkZIQUs3Snl2clp2Vk9tM0FNQUZRNUh4WVdiTmwxd29MWDFZTFJ6eHVMOUZzMmtoSVFKMnhjdjNxRVExVTkrcGFUazd6dHR0bXVHY3J5VDJZd1pDMmNEektVQUlKRndNQnBIOUlFT0ljTjI5bG1uUVNJSkh5Vk9UZ1NUeVFCOVV3dmEyaHhnZ1orODhOeERGd1A0UjZ6N05SRGlrcEUrbjY4Y0F3d1doNDlRNEhsK3lDTVVqaGV6MmJ4S3ZHd3dHQzRRRWllYVRLWXJ4ZHZpNHVMT2R6cWRYL1IxdlA2ZVJBOTN2N2EydHZmRjFTN0dqUnQzYUNqbmk2U21wdVlPQVA4Y3FlT0Y0eml1SjFBUWFZUUNBT1RsNVcxV3FWUVRCbkk4bFVvMUtUOC92N3F2TnNNTmdvUUx2M252cXlySllOVFUxUHhCcTlYT1V5cVZFd0ZBSnBPbFpXWm1QbHRlWHI0TWlCNVFHSzdCWG85V3E3MjhyektVZzFGVFUzT0gyKzJPVmc0MDVpaWdNRUxPVDArL0VBRFNOSnEwY1VianVQRHRjWUJCdkg1YlE4TTJEQzZZZ01YcDZSZGs2M1RaQU1BeURMdW50WFYzcEhhVjdlM2xIMVJVZkhCWlp1WmxBSEJwWnVhbDFyaTR6TXIyOWo2SHYvWEZBTVQ5NDhJTGp3a21BTUNWV1ZuTFBJR0ErK2RmZmJVU1FLQy9ZNDNWNndjY0hRU0EyczdPaUNNeEJpTk9MdTlWRDdqTjZ4MkpXc0FBZ0RrV3kxbGJ6ejkvNjBnZEw5eUVEUnRPMjJ1MzcrZFhyaHpRQjJpbDAxbVo4ZWFidVQvSnlGaGlrTXNOQVBENjJXZS92UENUVDNybUlkNC9aY3I5RE1CSVdWYTZkTXlZcFEvdjJ6ZmtFa01qWVo3Uk9Kc1JaYUQrc0tJaWFtYnY1VGs1UFVHME9Ka3M3a0JyNjVHK2poMkw5MXNrWnBVcStZTzVjLzhwRGlZQXdHa20wemd6b0cwR1R1aVRwbGpLeUppallCZzh5ekJkV1pDTlJoMVlsc3BFa3RGalRHWVN4by9MakhVM2Z0UXlNaXpZdTdjWW9SQVBqbVVlZlhIZHVpM1gvdmEzby8zdkpDT1ZTbnZlT0hLNVBIdW9OODJoVUtqZkVRcGVyN2NFWFNOZEdmSE5qY2ZqcVFpL09jelB6OThsM0lCMXR6bHc4T0RCWTc2dlJpT1h5M09FMG82Q3VMaTR5NVJLNVcvY2JyZkxiRFpmSzk1bU5wdXZyYTJ0dlJlRG5QWndFa3VJaTR1YjNYK3p2clczdDMrTXJtSHlQUitLUE0vSGZKaDdlWG41Y3JWYVBjM2o4UnhvYm01KzNtdzJyMVFvRkFYTnpjMlA1K2ZuSHhaR0c0NkUwdExTcGNKcms4bTBYSy9YWHhUV3hGZGFXcnE4c0xCd2x6Qzl3V0F3WE5IUjBmRnhTMHZMV3hCOW53d0dneEVEZWlmeWVuNE1LS0F3UXBha3B5OFdYbjlhVS9OcCtQYXowdE5uaVcrWXZxNnIrMnF3NTdocjh1U2VaQ3ZsSFIxbDYzYnZmaUplclU1cVhMNDhmTzVXTHh6RGNCVlhYQkYxYUxoaC9YcERHOUFXYlh1V1RwZjl6d1VMTmhZYUREMDFVOHM3T3NxVUVva3FTYVZLQW9DZmpSMzdNNHRhYmJuMnl5K3ZHUzFENk1YMFVtbXZnTUo0ayttMHBjRmd4Q2ZnQS9WcGMvTldoOE14NnA0Z2RQTmRzV1hMc3YxTGwrNVRjSnhpUVZyYWdoWFoyU3RlTzNyMHRia3BLWE1YaTk2djkvejN2L2Z1Ym1xS0dKdzZVUmFtcHk4U1h2dERJZi9Ha3BJUEk3VTdLeVhsVENHb0JnQWJ5c3Mzb0krU1FLT0ZXYVZLL3ZyQ0N6KzNhalRXOEcxVFRLWXBHeFl2L3VjNUgzNjRDTU9ZU25FeVNVNldYY1V3VEI0QXlPVlNhTFhxV0hlSmtCNHlxUVFMenBzYzYyNzg2Q2tWQ2lRbEphQ3V6Z2FBeVlDZXZ3UEFQYkh0VmQrVVNtVXFGeFkwSGlxMzI5M3Y5NHNEQnc1TXdRQ3FQQ2lWeWpSeE1BRUFGQXBGb1ZLcG5DNmVlOTZYbEpTVVB6TU0wK3UrZ1dFWWljbGt1aVVVQ2dWWWx1MzFoNXpqT0gxQ1FzSlBHeHNibngzSThVOTJhclY2ZkZaVzFsQ21lZlJ5Nk5DaE5MZmIzZXVoVnlBUWlIbFFKaEFJVkNRa0pMd1JDb1U2bTV1YjMwOU5UWDBJQUdwcWFuNFRiWitpb2lKR0hGQVRWU1hwVTN0NyszdkNhN1ZhSGJFNmdzL25PMml6MmRZbEpTWGREUUE4ejNzNWp0TUNFQ2RrQk1Nd0ViOGpuc2pyK1RHZ2dNSUl5Tkxwc2llWVREMURqamJWMVB5NytQTExpL3Q2TXJwMit2UUgxMDZmL21DMDdjejY5YjBpeXdzc2xvWFRFeEttQzh1My8rYy9kK0FFekxsZW5wTnoxVi9QUFBOWm5VeldNeDc1b04xK2NPSEhIOCtUUzZYS3pZc1diY25VNlRJQllKN0ZNbS9QMHFYN1YyM2Zmdk1iUjQ2OEdlMlk0ZGMyRUtsS3BXVnlmUHpFU052bVpHWXU5QVNESG1INXc2cXFqOExiaEk5UVdEMWh3ckRMNHB6MTBVZG5iVHMyS2M1eEUrVDVvRENOUlZnV1hvdlhCMEtoQUFDVWRuUWMvZlB1M1EvOGZzS0UzMjJxcWRuVTNqVXFRL0xrckZsUENtMi9iV2o0OXNIZHU5ZjFkZDRKR3phY050aStoZ0NXN1o2bXNXZnAwb2gxZnBkbFpWMXhRWGRnWTFGYVdzL29pU2FQcCtuR1NaTnVFTGRkdDJ2WGd3QncvZGl4dmRhMyszeHRWMlJsTFFzL2RvUExWZnRWZmYwM1FHemViMktGUm1QQmgvUG5meVQ4bmdCQWFVZEhxWVJsSlVLQVlVNXk4amxmTFY2OCtZcXRXeTlyY0RxYkJ0dmZrOG1rU1l2aUFUd2xMTWZIRzZoTUpCbFZwa3pPZ1Y0L1lnbmF5VENrcHlXanBhVXJRU1BBM0xWKy9RT3ZyMXo1KzFHYm9KSGp1QkVwR1Jucytvd1o4bE5wbFVvMXhlVnkxUUN3QVlCT3A3dFUyTmJaMmZtVldxMCtHd0FTRXhOL1ZWRlJjY3pVMlhBYWpXYU93V0RvZVdyYzF0YTJVWGhxYkRLWnJtZEUzMEhFSmZMTVp2TXRqWTJOeDB4ekZKU1hsMThaYlp1WXhXSjVRaXFWSmc1MnYwQWdFSFdJZjAxTnpSMk5qWTJER2tJKzFORW1ReEFlWlkvNFhpZ3VMaGErcHlTbXA2ZXY4M2c4TzhVQkhIRi9YUzdYenVMaTRobkNzc0ZnV0p5Y25MeTJycTd1bnJhMnRnL1FUMDQzaDhPeDNlRndmS2JWYXVkYXJkYUhPSTZMczl2dGJ5RHNYc1R2OXpkMGRuWkdmV2lxVUNpc2FyVjZUaUFRcUc5dmI5L2Mxem43VTFkWDkyZUR3YkFzR0F5NnFxdXJWM1IyZHU0RDBPdjdmclFwRDdHNG5xS2lJak1HTVRwOTh1VEo5b0cyalRVS0tJeUEveHM3OXYrRTE4WHQ3Y1g3VzFwR2JJNVdOKzZSbVRON2hxUi9XRlgxNFFkbFpmOEFBSTVoZ3JXZG5iMlNkQ1FxbFlrU2xwVUFnQ3NRY05tOTNqN2ZrR3lFK2ZrWmVuM0dYNlpQLzhzU3EzV0plSDFSYzNQUjRpMWJGdFM1WE0wQWNQYS8valhyNC9QUC8xVElEV0dReXcydm4zUE9HemZtNTk5NHozLytjL2ZXaG9hSXY0UVZWMTFWRWVscGJianU0ZnNaOHl5V3VTK2ZjODdMa2RxOE8yOWVyNGh3cEJ0SW5WUjYzQ1pvNzYrcCtXSDZQLzR4VlZpK2E4cVV1OFUvdDh1M2JGbGE2WEJVRFBYNGUrMzJvd0FnZWY1NWlYamFRL0x6eit1YkFHYzhvR2xjdWJMbnlVVDIyMjludnpOMzdqdVhabVplQ2dBTXdDeTJXaGN2dGxvWEE3MkREek1URTJjR3JyL2VKeHcveXZrUC9Udy8veG8xeXlyRmVTZmVQUGZjTjNjMU54YzF1RncyczFKcGZuemZQbUdlbU96SXNtVUhOcFNYdi9mWHZYdWo1cW1ZWkRKTnVqb25aM240K2hTVkt1WEJxVlBYaXRldDI3WHJ3UlN0MXJ4MHpKaWw0dlYzakI4Zk1aSzhzYUppb3hCUUFFNzgrMDF3NlpneGw3NDBlL1pMNG9CY25jdFZ0L0NUVHhZQXdGZUxGMytkb2xLbEFNRHM1T1RaTzVZcytmNmlMVnN1aXZXSWtlTkpMc2RxaG9FS0FEUWFGUlFLR2xWSVJnK2pRWU96WncxNEZEZzV6aGlHZ2RXYWlwS1NjakFNdzBvZ2ZYek5taldMMTZ4Wk05aThRaWVFMCtuY1cxeGNQTFgvbHNmS3pzNytWTWlqTUpEcERnQ2cwV2ltU2FYU1pJVkNrUzllbjVlWDk5L2k0dUpwTHBmTEJrQ1prSkRROHhDbHFhbnBHWVpoTkNxVmFvclJhTHl5dWJuNWhmNXlIYVNscGZVOGlIQzczYnZMeXNxdUhEOStmS1ZFSWtuZ09LN25CczdqOFJ5c3JLeThOQzh2cjR4aEdFNmhVT1RwZExyNTBZNXJ0OXZmSHNoMXBxU2svQWxBVDBCaG9QdWRyT1JoRDhHQ3dXRFU0SkxaYkw0eE5UVjFIY2R4T3A3bnIzSzczZnNpVklEb1JhVlNwYVNscGIwa2tVak1ZOGFNZWQvbGN2MVFYRnk4QUVEVVVUSFoyZG1mYXJYYXVRQmdNcG11QlFDRHdiQzh2THo4YW5HN2pvNk9UenM2T280WnFkMU5tcGVYdDU5bFdVMWJXOXNId3cwb0FQQWVQWHIwQXEvWFc0bi9CUUo2NVRRTGhVSVJBd294dXA1MkRHQnErTW1JQWdyRHgxeVRrOU16cDJ4RFdkbDdBRkRtY1BSTU1aQnpuRHhEcTgwUWx1MWVyNzNSN1k2VUZUYWltd29MYnh4bk1Jd0RnSGFmci8yWFgzMzFDd0I0OVp4elh0M1YzTHpMOHNZYlk5RDlpelRPWUJpLys3TExpb1I5TDkyeTVaSlBxNnMzZFM5eVp5UWtUTnZlMlBoZHRIUEZBWWJmVEoxNng2L0hqNzh0Zks3M1c2V2xiMS8xK2VmWFFoUXByWGE1NnNhLzk5N01sODQrKzhtZmpSM2JrOGh1VmxMU1dWOHNXZkxsRjdXMW56OTk2TkJmUHlncit3Z3h6R0lmRnpibFlTUTFBNDdtNXViL0NzczZtVXdydk9ZQmZrTjUrY2VJVXNyb2VPRllsaE1IRHFKaEdhYmZpZXNIbGk3ZFcyQXdGTFI2dmExdkh6andTaFBnekZRb3JNdXlzNWRkbVoxOUpRQTQvWDduSy92MnZXUUgyaGRuWkN6SzF1bXlmemRod3AzekxaWjVJM0U5QUxBeU4zZFYrSHN5R2w4b0ZOT0tDV1pBKytmWnN4OVptWmZYcTE1d2VVZEgyY0pQUHBsM3RMczZ4WUpQUHBuNzJmbm5iMDFVS2hNQndLclJXSGNzV2JMamdWMjcxdDVmVkxRV3AxamxoOU5QbnorT1pYRTdBTEFzbFlra293dkRNSmd6ZXp5Tm1CbGxURVk5aklZNHROcmJBZUI4UzRKNkdZQ29veUJqek81eXVmN2JmN05qQ1ZuckFTQVFDQndUVUZBb0ZOYVVsSlFueE90eWMzTS9qM2E4VUNqVURBQ0ppWW0zU3FYU0ZLRHJhVzFyYSt0blVxazBWYVZTVFFFQXE5WDYvSUVEQjg1QTkyaUdTSlJLWmM5SXhicTZ1dDhDOERRM043K2NsSlQwVzNHN2hvYUcrOXh1ZDFWSFI4ZkhjWEZ4U3dCQXI5ZGYwUGVWbnhvNk96cy9HNm1raGhxTjVtenhjaDlWSHVEMys1dTZoL3FEWVJocFJrYkdPL3YyN1p1RXlOVW5BRUNhbHBhMlFTS1JtRVY5L3cvNkNDYU1JTC9ENGZnaUxpNXVpVWFqbVJXdGtVYWo2WW5xU3FWU2M3UjJBT0QxZW52bDBaTEw1YjBlSUFaRkkwcVBnd0ZkejQ4QkJSU0dhYUhWdWloTm8wa1hsaitycWRrQ0FPZC84c241d3JybDJkbFh2Mzd1dWE4Snk3L2J1ZlBPNTRxTDF3L2srSmtLaFhYdHRHazlUMnR2MzdsemRZM2JYYnM0UGYzQ0ZUazVLMWJrNUt6NFpXSGhMM1BlZm5zQ0FQZHpzMmMvSzl4SXZuYjQ4S3RDTUdGdVNzcmNKODQ4ODRsOHZUNS8wYVpOQ3pkWFZXMFJueWRSbzBtNEtUOS8xYXJDd3B2MU1wbGV2QzNJODhIZjdkeDU1OE43OTBZYkd0YjU4NisrdXZiVHFxcE56NTE5OW5QaS9jOU5UVDN2M05UVTgxbzhucGI3aW9ydWYyci8vaWZEZDc1dHg0NWpLbUk4UG1ORzFLeW9qKzdkKytqdDQ4ZmZMaXovWmYvK0ovUDErcno1Rmt2VUtIaWNUTllyb0dCY3YxNXY3NG9VanJnc3JiWm55R09MeDlNeXpXd3U3S3Q5SkcxK2YydC9KUkczWFhIRkR6elA4OHh4L3ZiYjZIWTNGaGdNQlVhNTNMaGl3b1NWaiszWjg5aFYrZmtyeERsQk5GS3A1dWNUSmx6MzZKNDlqLzQwSjZjbnV2dmUwYU1icHBoTUE2cTdkcml0cmFkV2Q3eFNHVytVeTN0S0s1b0I3YXB4NDI0ZWFKOTl3V0RVdkFySCsvMjJKQzF0eWRObm5mV1UrTzhDMERXOTVMSXZ2cmhZUEtWaGYwdkxvUmtmZmpqanczbnpQaFNDaG5LT2s5OTMrdWxycnNyT3Z2S1dIVHRXaGYrdW5yem1TR1F5OWhFQUhBRG85VnB3SENWaUpLTkgzbGdMeHVhTVNCbDFNc0tzMWxTMHRUc1FDb1hBU3ZpMVR6NjU1cU5iYmxuVEVldCtqU0E1eTdJOVQxWWpsWXowZUR5T0NNbnBJZ29HZ3g2UHgyUFhhRFRucEtTazNDK3NiMjF0ZlEyQTNXYXp2WmlZbUhpWFJDSXh5K1h5TWZuNStac1BIVG8wQjkxbDk2SnBiMi8vcC9BVXRyVzFkWDFTVXRKdjBQMWR3T1Z5L1NDVWlteHFhbG92azhreTYrdnI3MmxyYTlzVVZoMWlWSlQvbEVna0pybGNudDEveXhQUGFEVDJla3J1OS91alBvUnNiMjkvdjY2dTdsN2gzMWtpa1ppTVJ1UFowY3AyR2d5R1M5VnE5VXhoMmVsMGJxdXVycjYxdno2MXRMUzg3bks1ZHNUSHg5L0NjWnlCNS9tZ3pXYjdVeis3cWNRTENRa0pLNWp1QjFrU2lTUmVMcGZuZGljVzdTVTNOemZpVk5tQmlJdUxXeHkyS3VMZmlSTjVQVDhHRkZBWXB0K0ZEYm4yUm5neXVpUWpvOWViKytQS3lvOEhldnhiSmsyNlZTdVY5anp4Zm1UNjlJZWZtam56U1lWRTB2T2tkbU41K1FjQVhIZE9tUERiTXhJVHp3Q0FlcGVyL3VhdnZ1cTVjYnBwM0xpYmhhU0tiODZaODlhMERSc21sN25kVmNMMkczSnpmM0gzcEVrOVNSL0ZPSWJoSHBveDQrR0hac3dZY2lVQWswSmgydGZXRnJHbThCZlYxWjhkczNMR2pBZ3R1Nnplc1dPMStBYnZ6OXUzMzdVa1AzOVpud0VGMGZDeEVNK0g3Rkgrd0l3QVdhcGEzZk9OMUt4UW1IZGVjc24zZ3ozSXk0Y1B2eHhldWpCY2JseGMxSEkxNFNVWFo2V2t6UHJtd2d0N3BnQXc2OWRMTU1CNVhBL3UzcjF1VGtyS0hBRDQ5Ymh4djM1c3o1NW5yOC9Qdnk2ODNhckN3bFd2SGozNmhqRGRnd2Y0ZHc0ZmZydXZYQ0ZpZWUrKzIxTWZldDIwYVEvK1p1TEVuaWNmcTZaT3ZVTWNZUGo5Zi81ejE5cmR1eDhRNzE5MTFWV1Z3azE4b0k4eVFjZnIvVGJlWUJpM2J2cjBoeGVtcHk4TVA4YjNUVTNmMzc5NzkzMTVlbjFobmw0ZnZobDM3ZGh4VjNnUVlxeGVQM2JUd29XYnY3UFp2cnQvOSs0L2ZWcForZStvblR3SnpKd3BXd2d3Q3dCQUtwWEFZS0F5a1dUMFVNaWxtSGZPcEZoM2cwU2hVTWlSa3B5QW10b0dBRXk2U3E2NkM4QnYrOXZ2UkJucHVmVWFqV2EyK0poK3Y3OTIzNzU5RnIvZmJ4UG5FdWplMXVCMnV3L3FkTHB6aFhWNzl1elJxVlNxaVdQR2pOa2dTcVFZYW1ob0VENlBIUTBORFE5YUxKWkhBRUNwVkk0Zk4yN2NENVdWbGYvbmNEaStRWmlHaG9iN0VoSVNWdGZWMWQwaXJQTjRQR1V0TFMydmU3M2UvWHE5L3JLYW1wcmZBbENvVktwOG44OTM0TkNoUS9NQThFbEpTYXZEK2pzcWtsa25KU1hkbVpTVWRHY3N6bTAwR2kvWDZYUS80WG5lRXdxRnZBQ0NQTStIT0k3VHF0WHE2UXFGb2tEYzN1MTJoMzkvVG9Db0NrUkRROE1MT3AxdXJsUXFUYXlzckx6UjZYUVdBMGdLMjBjS0lNbHV0MzhaQ29VV0ppVWwvVkV1bDJmVzF0YitFb0F4ckcxRGVKL3RkdnZyZHJzZEJvUGhhbzdqREFBQ2RYVjFhNVJLcFVVbzA4aHhYRnhCUWNGQmp1UDBMTXNhd2hPVVdpeVd2NHFYMVdyMW1VTzlBWmZKWkFWanhveDVLUkFJZFBBODd3TVFsRXFsS1VMK0RvSGI3WTZZUnlNVzF6TjU4dVJSbjBSOHFDaWdNQXluSnlWTm01MmNmSGI0ZXMrMTEzcmtIQmQxWW5EMWloVURLa3ZIckYvUGZGTlg5L1d0cDUzV0V6a01IejF3cEwzOXlCMDdkOTU3WG1ycU9mZFBuZnBIb091R2VjWFdyY3M3Z0o0STk0M2J0NitjbFpSMHBsbWhNSnNVQ3RQYkN4ZStOKzJERDg1Q2QxYjUrNHVLMWw2ZWxiVlVDRHJ3QVAvaTRjTXZHdVJ5dzZVWkdaZGlrTTdjdVBHTXg4NDQ0M0Voa2VTN1pXWHZmbGxUODJXa3R0R1M5bzBrY1E0RlR6RG9XV0N4TEJqTzhUWkZxT1FCQUdPMTJzeUJUQ1BvVDZ2WE82RDVrd1BGOGZ5UVJ6RnNxcW41ZEU5THk1NEpKdE9FVkxVNjliMTU4MTRYOGhHMGVEd3RsVTVuMVdTemVaSlZvN0crZCs2NTc4aFlWZ1lBMnhzYXRwZDdQSlVqMGY5ZjVPZmZLTHh1ZExzYjErN2UvWmZ3Tm96bzUrN3ZZNFRDOFhpL1haNlplZmxiYytlK0ZlM2ZmbXA4L05STkN4Y09hYTdnek1URW1aOHNXUER4RlZ1MlhQRnVlZm03dyt0cGJCUVd6dEV3RE5zektzdGtpcU5oNVdSVW1UazlIMnIxaUNUbko4ZUp4WktFNXBaV2VEdytNTURxNTU5Zjk4cjExLzkycEhOV2pXcHRiVzN2c3l5cjlIZzhlenM3Ty9jNm5jNjlBSm9SVnVYQllEQmNucEdSOGFLNDlGMURROFBENHVIaGpZMk5UeHVOeHVVcWxXb1NBTWhrc3N6TXpNeC83TjI3TnlQOHZIVjFkV3RhV2xyZTlIcTlWZUwxbFpXVlArMCs5bVBvbWh1dUdEdDI3UGErU3U3NS9mNCtSMS8rR0FRQ2dRNmowZGh2TWt3QUNBYURiWGE3dmRjRGhmSGp4eDhVOG0yRXk4M05qVmpHWEtWU1RaNDhlZkl4VmVIR2poMTd6TU8rQVU3ZFlBb0tDZzdKNWZJeDZBNXUrUDMrU3FsVXVsU2NWNk12R28xbWVtdHJhOFI4VmYzeCtYekZNcGtzUzZWU1JaMFNFUXdHN1c2M2U2QTVxV0o2UFNjN0NpZ013NThtVGJxLy8xYkQ4NC9LeWs4N0E0Rk90VVNpNWdIZUh3cjVoUnMySHVDdisvcnI2MmFscEV6NXg3eDVHNlVzS3dXQVArN2E5Y2ZQYTJ1L1M5RnF6VEtPMHhoa3NqZ2R4K2sybEplL0o5eVlUWTJQbi9yRUdXYzhkT3YyN2IvcVBwWHYrcSsrV3ZudFJSZHRLMnBwS1ZyMXpUZTNmTmZZdVAzNTJiTmZHRXEvdHpjMmZqZGo0OFlaRjJWa1hIVEhoQWwzL083YmI0ZGRWV0U0eEZNZVZCS0o2dFB6ei85a3FNY0toRUlCNlFzdlNDTnR5elFhUnlURGM3UEgwMjhFUDJIOWVtMmtwSXlSOEtMcENmOWJOWEFQNzluemlEQnQ1OUxNekV1RTlhOGVPZkxxN3BhV1BYK2ZNK2NWb0N1eG9MRHQ1U05IWGhuTU9mcVM5Y0VIK2JmbDVOeThlc0tFMis4dktyb2ZFZXBhQzc4WEFPRHZZNFRDOGZCdWVma0hxMnkyYjJjbEpaMGxyUHR2WStOL1QwOUlpRmp1cUQvbEhSMWxtVHJkR0dINTlTTkgzamhaZ3drQW9OVXFmZzR3eVFDZ1ZNcWhWaXY3MjRXUUV5WXhRWThaMC9MNmIwaGlxaXRCb3dXSEQ1ZUJZUmlXNDVsSDE2eFpjK0ZvVGRCNFBGUlhWOTgwa0hiQllMQk5lTW9LQUU2bmMwZGRYVjM0S0ZSdmVYbjVGWGw1ZVQ4SWMvQ3JxNnR2UVlUUFZ3RG81MG15a0dqTzA5blorVitOUm5ObXBFWnV0M3V2eStVcWlyVHR4NlNqbytNYm51ZURURCs1cm5pZTkxZFVWRnlIUGtxN3h4RHY4WGdPS1JTS25qK2VEb2ZqRzUxT3QxaXRWazhUMW9WQ0laZlA1NnNVL3ZQNy9kVmFyZlpDalVZelE2MVdUNDkwNFAzNzkvY2tHVTFLU3ZxMTJXeStQa0t6a05QcDNOYlhOS0RhMnRvN0FRdzBoOEp4dTU0ZkF3b29ETkZDcS9YOEJXbHBFWjl5TjdqZERVTHlPSU5jYmhEZjZEUzYzWTM4NEc3bTNOTTNicHpXNGZHMHVWMHV4N2JMTC85ZUtFZjU3TUdEejM1ZFgvOWZ6N1hYdG9wSFJOdzlhZExkOTA2ZWZHOS9CNzVsM0xoVm4xWlgvMXZJcy9CZFkrUDIyUjk5Tkh0YlhkMjM2TzdqYjcvKyt0ZS8vK0dIWGg5Q2pjdVg5MFE0aTVxYml4WnUyaFExNGM3R2lvcU5HeXNxTm9hdlgvSGxsOHZsWVpsWUkvR09UREpEVGlPVmpsZ05NRmNnRURYYmJxNG9md0lBWEx4NTg4V1Jyai9jaXV6c0ZhK2VlKzZyd25LYnp6ZWlJeFNrTEJ2K29UV29MMkJ2SEQzNnprTXpacXdUS2hJQVhRR3R2NVdVckM5cGFhbDRiTWFNUjAwS1JVKzB2TVBuNjNqeDBLRzNodG50SGc2SG8rWCtvcUw3dm1obytQeXg2ZE1mNDBNaC9xK0hEdlVhYWlZRTFBREFGd3oybW5wMEF0NXYvcXMrKzJ6WnJzc3UyOXZpOWJiYyt1MjN0N1o0UEUxRG1lNENBRmR1M2JyY29sYW4zamRseW4wQXNHTHIxcFg5N1ROYVRaKyt5TUt5L0JNQXdEQlVKcEtNTGl6TDRKelo0MlBkRFRKQVJrTWNUQ1k5V2xyYUFHQlJXcUxtU2dCdnhMaGJLQ2twT2VkNEhqOFlESG9IMDc2am8rUGpob2FHUHlZbEpkM3I4WGdPbEpTVVhJSUkyZVc5WHUrUjB0TFNKZG5aMlI4Nm5jN3Y3SGI3c0QrMzNXNzM3a2dCaGU3cUVKZEYyaWNXWWx3MnN0UHRkdTlYcVZRVHdqY0VnMEZQSUJDb2NqZ2NXeHNhR3Y3aTgvbEcxU2djaDhPeHhlUHg3QStGUXI2T2pvNlBaREtaTlJBSU5IZDBkUHpUNlhSK1piUFpIdVE0VHVQeitVb2RYUW5xajVrK0VRcUZuR3ExZXBMZjc0ODRZdHZuOHhXTFhwZjZmTDZJbzEwN096dS8xK3YxRi9FOEgrUjUzaGNLaFZ6QllMRFo1WEx0Ym14c2ZLR3pzL1BZS2E0eHVCNUJXVm5aVDRMQjRJQy9mK2ZrNUh3NDBMYXhSZ0dGSVhwbzZ0U284OEl6M253em8vc2xWMy8xMVRWSktsVVNBSlIzZEpTUGVmdnRNZEgyaStaQWErdEJBSGhtMXF4bmhHQkNhVWRINlUzYnR2MEdnR3QzUzh0dVlXb0JNTERNL1VCWE9jR1h6ejc3bFVrYk40NFhFc1Z0cTZ2clZXcW1GZWhBWjJmVWZBUCtVTWpmMU5sNXpDOVhYeDZZUG4xdHNsS1pQTkQycVVybHNMSmt4UUVqT2xtN3I0QkNwazdYSzZCdzFPRTRISzJ0bUVtbDZqVjByY1h0SHZJY3d3eTlQcVA4OHN2TCsyb2pMajhwMWtjSlJQL1QrL2MvODhDMGFYOFdWbXl1cnQ1YzB0SlNEQUF2bFpTOEtDN2grRVpwNlp1SThwUmpzSDBTM0ZSWWVOTkQwNmMvcEpKSVZCTk1wZ2xGcmEwLzdMRFpkZ3JiWlJ6WEU3Z0xpTW9FbmFqM1c3WExWWGZtQngrY2VianJBOGNQOUYxU3NqODdBYnhmVnZhUE9FQ1BZZFFqanpHR1lVSy9CMWdHQUxSYU5XU3lpSU43Q0ltSi9MeDBaR2FFVHpVbW8xbDZlZ3JzOWc2RVFpR0FDejM0K09OclByN3R0alV4ZllMcmREcS9qT1g1QVFUYTI5dDc1ZWVxcTZ2N28wUWlNVlpWVmEyQmFBcHNPS2ZUK2VYaHc0ZlBDd2FEUFNNZE96czdQejE2OU9paW9YU2tzYkh4Q1lmRHNTVVlEQVpabHZXRlFxRk92OTlmNi9GNEtvWnlQQUFvTHkrL2d1TzRZUTl0Nit6czdDbGxIZ2dFSXM2dFA1NzdpeFVYRjA4YzZyNTc5Kzd0cy9MQlNEbHc0TUF4UTdlcXFxcCtJVjV1YVdsNVZiemMxdGIyUVgvSHRkbHNyOWhzdHVmUi9kMm1ycTd1enJxNnVvajVMQm9hR3RZMU5EU3NpM0tjQjJ3MjJ3T1J0a1Z5b3E1SDRISzVmckRaYkkrS2p2VVJCdkZBVDd5dnkrVWEwZ09xRTRVQ0NrTWtqRExnQVo0NWRqZzVBR0NCeFRKUENDWUF3T3VscFVPT29pL056THpzbHdVRnZ3UzZjaVJjOC9YWDE2RDdodTFmVlZVZmlnTUtnbThiR3I0dGFXOC9MQzduZU04UFA5enJEd1M4UXFLOHZhMnRlM1VjcDIwQWVqTFBKMm8wQ1pKZ1VCWit2RWlrTEN2cjd3YXMxdTN1RmJHN3hHcTlXQWlNREVTTHg5Tzh2NlZsdjdCY2ZQbmx4ZUx0MjY2NDRnZHhqb1J3N1lCOU9EZDJBT0MrOWxxM01PcWtNeENJZXFPY0hSZlhFMUFJOG54d2YwdEw2VUNPYjVUTGV3Y1VCakJDb2I5cERpUHRrOXJhZno4QTlBUVVYanR5NUhYaDlmdmw1UitJQXdydmxaVkZ6QzQ4SEJrYWpWVWxrYWlBcnVrTjc1NTMzb2JUM254elFudDNWbXJ4Q0FXdmFNckRpWHkvSFhZNG9uNkVKd0FBSUFCSlJFRlVEcWVwVkNsV3ZYN1FnY05JS3V6MjhocTN1M1lramhVTE0yYk1PNE5sMlY4QUFNZXhWQ2FTakNwS2hRem56Um55ZDNvU0l3cTVIS21waWFpdXJnY0R4aEtuVnEwQjBHK1crbE9jcDdTMDlNS3dkY0dxcXFwYklyWU80M2E3L3hPMlhPTU8rKzQyVUY2djk2alg2ejA2bEgyamNibGNQNHpFY1E0ZlBqd25sdnVUSHNlbHlsb01SYndlaDhQeFRhUWtwd05WVzF1N3V2OVdvd01GRklab1QxUFQ3dkZHNC9nWGk0dGZ1aTR2NzlwSWJjSnY4dStlTk9rUDBTb3BoQlBmQUk4ekdNYS9OR2RPVDVLUHgvYnZmMnhiWGQzT0RMMCt3eVNSR05jWEY3KzB2Ykh4MjVLV2x0S3FxNjh1RjhwR3J0NjU4L1lkTnRzUDRvREMxdnI2TDdiVjFXMUwxV2dzbTZ1ck4zMVlWZlZSK0xrM0xWaXdlWUxKZE13d3JFZ21tODJUYWxhczZETktPOXliK1hEaE40ZDlWVHNZS2VKcEszMk5VQkNYakN4M09Nb0JIRlAxSXhKeldFREJQa3F5SUl2ZFVsQWdMdnVFQzZ6V0M5NDRldlIxQUxneUsrdEs4YmJ6MDlMTy82SzI5b3VSUFA4ZE8zZitZYTdGTW0raXlUUVJBTkkwbXJUbnpqdnYyV1dmZjc0TTZCMVFFSTlRR0s3QnZ0OHV6YzYrdks4eWxJUHhteDA3N3VpalhPdW9WbGhZS0dOWlNVL2Y5WG90VFhVZ284cVpNd3VnVmtYTkhVZEdzZFNVUkRRMXRjTGo4UUpnVnIzODNJTXYvdXlHTzQ5N2dtZENDQ0hIb29EQ0VPMXVhOXR6b2RkcnY3dW82SGZSQWdvc3k0N0l0K2QvTDFyMG9UZ0h3TTl5Y241MisybW4zYzRBek03R3hwMHpObTZjOGFYTFZaK2swY1J6b2dRdmRwY3I2aERBVmQ5K3V5cmF0aFBwNnExYmw1OGVIei90WUd2cmdlZUxpNSsvSVM5dlpaN1JXUEJrVWRIamg1WXZQOXhYdFl5K0pHbzBDYlBqNDJmMzM3SnZHOHJMUHdiZ0YwOGo2U09nd0dScXRabkNRclpPbDkzZk1QNW9iQTVIdnlNVVN0cmJTM2llNXhtR1ljUTN1UlZ0YlJYaFFaeGRsMTY2UzdnUkI0QURkdnVCY1JzMmpCdG9mOGJvZERrcmNuSitLbDYzTkRQenN0Vks1VzhjRW9rci9IZmcycnk4YTFmdjJIRXZCakh0NGZJdFc1WUtyNi9LeVZsK1VVWkdlS0lkMzlWYnR5NHZ1dVNTWFVLQTU0cXNyQ3MrcnF6OCtMV2pSOThTanhUeUJnSVJBem5INi8xR2pxWFRXUzRETUFNQTVISXBsWWtrbzBwU29nRlRweHozV0RRNVRoaUdRWVkxRmNXSHl3Q0FEWUY5Zk0yYU5mTi9UQWthQ1NGa3RLQ0F3aEFkYkcwOXNQby8vN2xEeUQwUVNZdmIzWHk0cmEzZk9mUzVlbjJ1K0diSTRmZjNHc3BlNlhSV2lldlRpNVBmaWNzTG1xWFNYdlBFNjdwS0NZMXFaZTN0RmErZmM4NGJuWUZBNXp2RnhlK3ZtekhqSVFDNGJmdjIzMFRiaDFtL25oSGZxQXZWRHNSdFR0UHB4cjg3Yjk2d2g5MWJYbnN0emV0Mjl4cktGRzNLUTZwU21hb0lxMUU3VkhVRHlLRXc2NTEzcGd5a3lrT0tVcGttRGlZQVFLSEJVRGdqTVhHNk9BZEJYeDZjTnUzUEVwYnQ5ZmRDd3JLUzJ5Wk92TVVmQ2dYVUVvbGF2RTB2aytsdnpNLy82ZDhPSFhwMklNY0hnQTNsNWU4SnIwK1BqNDlZSGVGQWErdkJCL2ZzV1hmUHBFbDNBNEEzR1BScXBWSXR1dW9yOXdoMjV6QUlkN3plYjZTMzAwNmJaV0FZOWhsaDJXVFM5OVdja0JPS1pSbWNlellsWWp6WkdReHhNSnNNYUc2eGcyR1k4OUtUMVA4SDRFZFpzbzBRUW1LSkFncEQ5R2wxOVRmb0oxSGFVd2NPUFAzVWdRTlA5OVhtNGVuVEgxcXQxL2VVVkhUNi9jNExObTNxbFFoblUyM3Q1bGxKU2JPQXJxZmo5UzVYdmMzdHR0bTlYdnZXK3ZxZWVyT3p1OXNBWFlFR2g4UFJnaWoveHVNTmhuRjc3ZmFqaUZCT1plTDc3MDhFZ0FTMU9uSGQxS25yZHRwc084VTNodUtiSzJHRWhMQjhZWHI2NGdlblQxOTc5dzgvM1BOQldka0g2S2VpeFhlTmpkcy9xNjM5Ykc1cTZ0eEhaODkrS0U0bWkzdjl5SkUzRURaVm9ON3Ridmk2dnY2cktJZEJwa0poUFNzOWZVNjkyMTIvcGJwNmMxL25IQ3hHcmU1MXMrd0tCaVArdStlSzhpY01oeWNZOUdBWVNmZ21tODFUYXR6dW1zYk9UaHNBWEo2VGM2bXc3ZXY2K3E5bUp5ZWZEUUMzRkJiK2FvZk4xbThkNURrV3k1eWxZOGIwakI3WVdGR3hVUmc5Y1AzWXNkZUxSOFdJU3lYK2F2ejRXLzUyNk5EZmhub2QwZHo3L2ZkL3ZuTE1tR1d1UU1DMTRvc3ZWdXl6Mi9jWmdGNDFnbjFScGp6RTR2Mm1lK3N0TStkd0JBZDZmZmFWSyswRGJUdGFhVFRhVmVoS0pnbVZTZ0dWYWtUaWJJU01pTUlDSzZ6cGliSHVCaGtCNmVrcHNMZTFJeGdNQVF6KytNSmphLzU1M2EvWGpHaVZKRUlJSVgyamdNTFFEZWlHNzZXenozNUpKNWZyWGoxMDZOVi9WVmYvRzZLeVBZL05uUG5ZYmFlZGRsdlBBUU1CMTVKUFBybndtNGFHYjhYSCtQdWhReTkrVTFmM1piSERjZGptZERaR085ZTh0TFQ1d3V0RGRudWZaV1pXang5L3gwS3JkZEhmanh6NSs5OUxTbDdhMzlMU3EvME5CUVUzUGpSdDJqcWQ3UC9aTys4NEtlcjcvejluOTNybGpxUGMwWnVBVWdVcEtnb0s5dDY3TVVhTkpmdzBzYVJZc01Tb3NjUXVFVFFCdTE5TE5IWVRZaVQyQW9qU3BFcHZSK2U0dHI4L1hqUHM3TnhzdWVOZzc1YlA4L0dZeDkzTVR2bnN6T3pNNS8zNnZFdEd3Ym5kdTU4emMrUEc3N3dWSUx4MHlNa3BlM3JreUtkS3NySktYaDA5K3BXdjE2MzdldFQ3N3g5cEN4dSt2SHYwMGUrT2J0ZHVOSURqTm45ZWp4N25uajlseW5udTlkNWJ1dlRkOTVZdWZkZHZINVdRUHVQc3MyZm1wYWZudmJabzBXdU5MU2dVQndJUnh1cTJxaXJmYS8vTnlwVXpocjc2NmdFTk9jYmJ4eHp6cnVONTR2WTZpVVhmZHUyR3RNM09MdTNkb2tWdjkvS3ZUem5scXlHdnZETEVGaFN5cit2WGI2ZGc5ZkRNbVkvbVptVGtEV3JaY3REWjNidWZQV0hPbkFueGNoMDhOR3pZUTg3LzA5YXRtM2J5KysrZnZlcjg4eGUzenM1dVhaaVJzZlBjL0ZCZS9zT1o3NzEzNnR6enpsc1F0S3hncjhMQ1hrZTU3c2xHWk1kUjc3eHo3SUpObXhaakN3RnB1YmtSMlorcmFtcDhCWVZrM0crYk4yL2VpRSs1cmxSbDhPQlJQUzJMVzBGdXlhMWJGeWU3U1FiRFRySXlNMHlaeUJRaU16T0Q5dTFLV2J4a0dWaTBDK1RtM0FuOE10bnRNaGdNaHIwSkl5anNSbzd2MlBHNGkzcjJ2QWpnMU02ZFQxMjFmZnVxdjgrWjg3ZnhzMmRQSE51bnoxWC9yMCtmbmRsM3QxZFhiei8rdmZlT243SnlaWjFSMForMmJWdiswN1p0eSszWnJHNEZCZTA3NWVkMzdKaVQwN0Z6WVdIbjUrYk5tNVFWQ09TYzBLblQ4YzQyLzFxeElxYVIyQ283dTNXcnJLeFcxL2J0ZTIxQk1KaC8yZFNwRVMvZ3RSVVZhL0l6TXZKQnllNWVQT3l3Ri9kLy9mV0JNUVNOOUJmR2pIbTVKQ3RyWnltYkwxYXQraUtXbU5CWVpFRFZ2NWN2Ly9jSm5UcWQ0SGh5ZkxoOCtZZU5sUXh5Vk51Mmg3cm50MVpWK1lZOGJJVHlMOWF1L2FvaHgzQ3FGNEMvb05BbEs2dlQvWWNjOGhmM3NuOGRlK3kvb3UxdmRYWDFXb0RmRGhod2RWbE9UaG1veE9jSEN4ZCsyRDQvdjkyZ2xpMEhBVXdZTWVMSllXKytlYURqemVCSDMrTGl2czcvMTMveHhRMUF4ZC9tekhuNitnRURibkN2ZCt0WFg5MjZZUHYySlc4dFdmTFdDWjA2blFCd2JJY094OGI1Nmp2cFYxUzBNNmREc2VzKzhtUEJwazN6M1BNdEE0R0lBUDN0dGJWMVBHOGFDNy83emJBVEt6MDk2MlpucHFBZ2w3UzBZS3oxRFlZOXlvSERlcE5yUEdaU2l0TFNWcXhhdlZZSkdpM3JrZ21QLy9tUlgxeCszY3o0V3hvTUJvT2hNUWpFWDhYUVFJSk9mTFpEbSt6c050Y1BHSEREL0xQT211c1dFM2JVMU93NDhZTVBUdkliS1I1ZFZqYjYvV09PZVgvR2FhZk5XSHZCQld0RGwxNjYvY2V6enByM3IyT1AvZGZUbzBZOWZjdisrOS9TT2plMzdMRVJJNTV3Snc3OHg4S0YvNGpWdU02RmhaMmQveGRzM2JySSsva3JDeGE4Y3ZQWFg5L2l6TGZNekd3NW9sV3JRNzNyT1p6WnJkdXB3OXUwR2U3TVQxMjVjdW9WVTZmR0xlTTBlZDY4WjI3OTVwdGJ5M2ZzS0FlVldyejFtMjl1amJOWmpudm0xTjY5enc4RUFnR0FWbGxaclhybDV6ZHFwcTF6ZXZhTUdMMWVzMzE3VkMrUkJwS1puWmEyYzRSOWZVVkZIVUZoWFVYRlpwOGtoYjVVMU5SVWJOeTRzZnp3ZHUxRzNUNTQ4RzNPOG1mbXpadThFY3FmbVRGajR0cUtpclVBWFFvS3VuNXc5Tkh2RjBMY2VuNnZMMXIwRDJjMGZ1S2NPWDhOdWNKWnZsNjM3dXVYRmk1OEdlQ3ZzMmYvOWJ2MTY3ODcrZjMzVC83Vko1OUVpQTVXakJDWTZhZWYvcDB6UlV0MEdvMWp1M1k5M2oyL3FhSmlrOTk2emVGK2E4NE1IWHJFYU12aUhJQzB0S0FwRTJsb1VyUXFLV1RvQVFsWGtEVTBFNVNnY1dmMTZvQVZERDA0YnR3NDA3ODFHQXlHUFlUeFVOaDkxT3o3MGtzSFhOeTc5OW1YOWVwMTZRR3RXa1YxaForeWJObVUyYTY2OTI2S01qTmJqR25mZmt5c0EwMCs5TkRKbmZQek96dnovMTJ4NHFOdjFxNTFhdlpHR0hBbmR1cDBZby84L0I0OUN3dDM5cXBtcmwvL0hhZ3lRbTBvdFBNbC9NU3NXUlBHbEpXTmJwT2QzZWFYbjN6eXkrL0x5MmUzeXMxdDY5NWZlaUNRM2lvM3QrMi9WNjc4ejVIdnZIUFU3WU1HM2Q2MW9LRExGUjkvZkVXcjNOd0lYK2MxVzdldTlMYmRLVHQ0WHZmdTV4VmxaaFpWMTlaV2ovdnFxM0h0c3JQYk8yVUFDek16QzM4NDQ0d2ZXbVJrdENqS3pDenlKajU4Zk1TSXg5enp3OHZLRHBvOVo4N2NXT2ZNelJsZHVweHhZcGN1Sis2b3FhbW9xS25aVVJNSzFkU0VRclVGNmVuNVExdTNIcnB2VWRHKzd2Vm5sSmZQY004M3RKSkROQTRwTFQzRXZjOWxXN2N1YS8vc3MrMVhiZCsrcWsxMmRrVGc3OHB0MjFiK3NHSERENGVWbFIzbUxNdWVPTEhnZ0pZdEI3eDQrT0V2TzRrVWEwT2gyanUrL2ZZdWdMV3crYTdwMCsrNmQralFld0g2RlJmMysvYXNzNzYrNktPUEx2eG94WW82OVhKdi9lYWJXNi90MSsvYTMzejg4VTRSYk83R2pRdWVtVGZ2bWUvTHkyZWUycVhMYWIrVDUwTFdvSktTM3Q5djNQajk2SGZlR1dOWlZ1akdRWU1pYXVpdVN5RFpaQ3oyS3k3ZWQrSWhoenkxcWJKeVUyVnRiV1ZOS0ZSVGxwMWQ1dVJ0Y1BocDJ6YmZVcWJKdU45Q2wxN2FhQ1VzbXpMZHV4K2RHUWlFZHBhSkxDcktUMlp6RElZSUxBdEdtVVNNS1V0UlVRRWxKVVdzWFZ1T2hYVll4OUtjbndNVGt0MHVnOEZnMkJzd2dzTHVaZXZFV2JNbVRKdzFhOExBMXEzN1g5Nno1NVhuOU9oeGpqY2ovbEVkT3g2MTRKeHpGcit5Y09FcnQzenh4UzF6Tm0vZVdSbGlWVVZGMU5IdzJsQ29ObUJaQWJlWXNLT21ac2RWVTZlNlMwTFd1QTNSYS92MmpURHdxbXBycTZZdVh2d0p3UGVublBLRHU0S0VteW5ISERQRmIvbitKU1g3cno3MzNCWGU1VE5PUDMyR2Qxa2lJUWlXWlZtenpqeHpWdGY4L0s2T3g4V2lUWnNXbjk2bHkrbnVlUDFZREd2VmF1alRjK1lrbk9sNVkxWFZwbk82ZDQrYm5CQmdRMlhsaHJmbXpYczcwWDAzSnE4c1hQaEtkakNZUGFPOGZNYU1kZXRtek42MGFjYnl6WnZYZXFzOG5OTzkreGxQSFhyb1JIY0p4SHVuVC8rek8wemd2dW5USHptblc3ZHo5eThwR1FqUXBhQ2d5LytOR2ZOcXEwbVRPbnVQTys2cnI4YTlNR2ZPY3d1MmIxL2lYbjdCbENrWEFOdzliZHI5S0VkQTF2OU9QUEdUV0tVWEYyemV2R0FYVGdIZnIxOC91MXRCUWJlU0dDRVI1VHQybEgrK2F0VzBSUGFYalBzdFZXbmR1dllDQ1BRRHhUVVhGaHBCd2RCMDJMZFhSN3AxS1kyL29xSFowckZES2V2WGI2UzJ0aGF3eGozenpMaVh6anR2bksrM21zRmdNQmdhRHlNbzdDRytYYjE2K3FXclYxOTZ3OGNmWDNkZW56NFgvbXEvL2E3cVVWall3L2s4TFJCSU83Wmp4Mk92L2VTVDM3aTNXN0o5KzVLWEZ5eDRlZDdHalQvTzM3SmwvcEtOR3hmL3RIbnpUM00yYi81cFZOdTJCL3p6bUdQZWRzZmZYemwxNmhYZmxaZC81OTdIMjB1V3ZIVlJ6NTQvOTJ2WGkvUG52N1FSbWt4VytWQW9GSnBWWGo2clYyRmhMMmZaSnl0V2ZEeTdVNmZqaDdadVBjUlp0cTI2ZXR2aUxWc1dMOTYwYWZHU0xWc1dMOTYyN2Fmak8zUTRibGliTnNPR3RHa3p0RDdIZkcvcDBvOXJRcUVhZDdVQ1A2cHFhNnQrOGQvLy9tSURiS2ovTjl0MXJwdzY5Y3BFMXR0WVZiWEJHVzBIK0d6VnFzOXUrT0tMR3oycjdUajl3dy9QbkhicXFWL2JaUmNaKyttbll3SGYvQkN6TjIrTzVmSGhKQnlzK0dyTm1xOE9hdHYySUwrVlpxeGZQK1BydFd1L2liYVRucSs4c2pPNTVMWDc3dnZyUzNyM3ZzUm50ZHFwSzFkT2pSWCs4YnZQUC84dFB0VkwvRWpHL1phS0RCbHllTXRRS1BBWHk1WU1TMHBNbVVoRDB5RWpQWTFEUnhqdmhGUW5Nek9UamgxTFdiUklDUnFydHViY0NWeVY3SFlaREFaRHFtTUVoVDFNT1d4OGVPYk1oeDZlT2ZQaDR6dDJQUGJxdm4ydlBxeGR1OE1CYnZ2NjYxdVhidCsrekwzK29nMGJGcDN4NFlkbitPMXJ5c3FWSDUzODRZY252WG5FRWY4TVFPQ0txVk92bURobnpsUGU5YTcrNktQcjBvUEJqS1BhdHorcUpDdXJKQVNoTmR1M3IzbDk0Y0xYYnB3NjlWcS9mZTlwM2wrMjdJUFM5ZXRuVnRYV1ZyNjFaTWsvTytYbGRWcGJVYkgySHdzWC9tUEt5cFVmM2ZQdHQzZmxwcWZuL2JocDAvd2Z0MjVkNEJjK3NhV3ljc3ZBa3BLQlM3ZHRXMXJQdzIrZHVYNzl6UDR0Vy9iM2ZsQlJVMU94Wk11V0pmOVp0bXpLdzdObVBlaXRoZ0V3NnUyM1I5WHplUFdpc3JKeVIzM1dmMnZ4NHJkdS8vYmIyMi9aZi85YnZpOHYvLzc0RHo0NEJaOHFBd3MyYlpwM3dnY2ZuUERtbURGdmZycHExYWZQejV2My9LNjJkZHE2ZGRQOEJJVnA2OVpOTy8zREQwK0x0ZTNjZGV0bXU5bzJmL0dXTFl2OTF2dGk5ZW92VCtyYythU2FVS2ltc3FhbWNsdDE5YmExRlJWcnA2MWJOMjNDckZrVFBseSsvTU40N2R5VDk5dUo3N3h6WXNpeWF1TzF5ZUdObzQ1Nk05RjFtd3FCUU5wMWxxVmNFM2w1MldSblIzVlNNUmoyT01PSDlhYXdJQ2YraW9abVQ5czJyVmkxYWgzYnQxY1FzcXpMSno1eDE1TVgvL0szMDVQZExvUEJZRWhsR2lVTC90N09Jd2NkOUlqei83M2ZmMy92b2cwYkZ0Vm4rLzFMU2dhZHY4OCs1MS96eVNmWEFmV090ejZxVTZkamxtN2F0SFNtSjdaL2I2TUlDc3QxL2hJcTZabENaUDN6cUtQK3o1azU3dDEzandPQ0R4OTQ0QU4vK09TVGNac2daaG5Ld1czYkRxbW9xdHJzaUNYdHNyUGI5Mm5aY21mRmhXamxFLzNvVmxEUWZkL2k0djJvcmEycENJVXFLMnBxdHY2MGJkdXkrdjRtbWdQUjdyZERTMHRISE4rcDA0bk8vTFdmZlhZOWtMQ2djTyt3WVR2ekVMeTFhTkdiZnBWZm1oSkRoeDdlTHhqTW1BNFFDRmgwNmxSR01HanlvUm1hQmtVdGNybnM0bU93TE5QZDJWdllzSEVUczJiTkI2Q1cwTWRMbDI4Yk9XN2N1SVNmd1FhRHdXQ29IK1lOYXpBWURJYUdFaHcyN0tnM0FnSHJHSURpNGdLS2l4TktQV0V3N0JGT1AvbGd1bmNyUzNZekRIdVlIK2N2WnMwYWFlbWhVT2lxaXkrNy90RWtOOGxnTUJoU0ZqT01aREFZRElZR01YVG9rU2M1WWtKNmVwb1JFd3hOaXQ0OTJ4c3hZUytsUS90UzdPcStZRmwvZVBxQkIweGlGNFBCWU5oTkdFSEJZREFZRFBWbTBLRGpjNExCd0QzT2ZIRnhRVEtiWXpCRWtKWVc1TkNEK3lhN0dZWWtrWm1aUWNlT3F1cGhRV2x0YnVXOWNUWXhHQXdHUXdNeGdvTEJZREFZNmsxR1J2VVZRRmVBN094TTh2Tno0MnhoTU93NWhnL3BSVkdSS1YyNk45TzJUU3R5Y3JJQXNBaGNOT0h4K3dZbXVVa0dnOEdRa2hoQndXQXdHQXoxNHFDRHhwUkI2RTRBeTRLU2txSmtOOGxnMkVsK1hqYkRodmFLdjZJaHBiRXNpODZkT3ppemdVQ3c1ckZ4NDhhWmZxL0JZREEwTXViQmFqQVlESVo2VVZ1YmRwTmxXZWtBK2ZtNVpHYW1KN3RKQnNOT0RodlpuN1JnTU5uTk1EUUJDZ3Z5YU5PNnhKNnpoblVvemJzbXFRMHlHQXlHRk1RSUNnYUR3V0JJbUFNUFBPSVF5K0tYQUlGQWdKSVNrK3ZNMEhUbzFxVXQrL2JxbU94bUdKb1E3ZHEzMlZuSzFpSjAvV09QL2NtNFZCa01Ca01qWWdRRmc4RmdNQ1RFeUpFajB5RHdSMmUrdUxnZ25FbmRZRWd5d1VDQWtZZjBTM1l6REUyTXpJd01PblZzcHhtTDFsbkJ0SWVTMnlLRHdXQklMVXhQMEdBd0dBd0pzV05IeGdWZ0hReVFrWkZPaXhZbTZaMmg2VERrZ0gxbzNjcDR6QmpxMHJwMXk1MEpHckU0ZCtJVGR3OU9ib3NNQm9NaGRUQ0Nnc0ZnTUJqaU1uVG8wQUlJM3VuTXQyeFptTXptR0F3UlpHZG5NSHhJNzJRM3c5QkVzU3lMTGwwNnVtWURqNXgrK3VrbTBZYkJZREEwQWtaUU1CZ01Ca05jTEt2b09zdWlEVUJ1YmphNXVkbkpicExCc0pQRER1MXZrb01hWWxLUW4wdmJ0cTAwWXpIMHFORUgzSkRjRmhrTUJrTnFZQVFGZzhGZ01NUmswS0NqdTFtVzlYdlFTSjlKeEdob1NwUzFMYVpmbnk3SmJvYWhHZEN1TEp5Z0VjdTZac0tFKzR1VDJ5S0R3V0JvL2hoQndXQXdHQXl4c0RJeVFyZGJsdDRYTFZya2s1NmVsdXcyR1F5QUJLN0RSdlpQZGpNTXpZU01qSFE2ZCs0QWdBVWxnZHFxOFVsdWtzRmdNRFI3aktCZ01CZ01ocWdNSDM3RXNaWmxuUTJRbGhha3VMZ2cyVTB5R0hheS80QnVkR2pmS3RuTk1EUWpXcFVVa1p2amhHd0ZUbjFxL0orSEpyVkJCb1BCME13eGdvTEJZREFZZk9uZXZYdW10MHlrWlZuSmJKTEJzSk9NakRRT0hHb1NNUnJxaHhJMGR0ZzVHNExIWHpJSkdnMEdnNkhCR0VIQllEQVlETDZVbEhTL3dyS3NmZ0JaV1JrVUZPUWx1MGtHdzA1R0hkS1B2RHlUSE5SUWYvTHpjeWtyYlEyQVpURnd5K2dodjAxeWt3d0dnNkhaWWdRRmc4RmdNTlJoeUpERFcxb1d0emp6TFZ1YVJJeUdwa05SaXp3RzlPdWE3R1lZbWpGbFphMEpCbTNIQkl1cng0Ky90eVM1TFRJWURJYm1pUkVVREFhRHdWQ0hRQ0Q5RDVabEZRTGs1K2VRbloyWjdDWVpERHNaZmRoQUFnSFRoVEUwblBUMGRMcDBidS9NbHFSWnRVOG1zejBHZzhIUVhERnZZNFBCWURCRU1IandxSjZCZ0hVTktON1llQ2NZbWhMZHVyU2xlOWZTWkRmRGtBS1VsQlNSblowRmdJVjE0b1RIL3pRd3lVMHlHQXlHWm9jUkZBd0dnOEhneGtwUHo3elBtU2txS2lBdHplUXJNelFOZ3NFQW8wY1ptOC9RT0ZpV1JiZXU0UVNOVmlCdDRyaHg0MHpmMkdBd0dPcUJlV2dhREFhRFlTZERoeDV4cW1WWng0SXBFMmxvZWd3N29DZkZ4Zm5KYm9ZaGhjalB6Nk8wclVxUFdoWURPNWJtL2k3SlRUSVlESVptaFJFVURBYUR3UUNvVEdRZ0VMamRtVy9ac2pDWnpURVlJc2pPeW1EWWtGN0pib1loQlNrcmE3TXpKMGZJNHVxSEhocG5sRlNEd1dCSUVDTW9HQXdHZ3dHQWtwSnV2N0VzcXhkQVRrNG0rZm01eVc2U3diQ1RNWWNQSkNNalBkbk5NS1FnR1JucGRPL1dFUUFMU3ZLeWNpY2x1VWxObFJiQTdvNkJDd0x0ZkpaM0Fvb1MyRFlyeW1jNVFOc0d0S2NBT0Fsb3JMSXlCY0NFT092MGJJVGpXRVNlQys5OE5JNEF6bStFNHpjbU9aNzVMQ0NaTDROaEpIWXUzUVNCbEswa1l3UUZnOEZnTURCOCtKSEZsaFg0Z3pOZlhHd1NNUnFhRG0xYXQyQy8zcDJTM1F4RENsTmMzSUtjbkowMndnbFBqYjl6YURMYmt3VGFlcVpzeitlWEFlVkF0SXlvTFJvdytYbUNqQVNXQW4xY3l6S0EyY0JSY2I3REdjQWNlMzB2OXdCdlVqOUROQWc4Qzd3Ry9DTE91cUVZazF0QXlBRXVqckdmRWNBc1lBeVFCdlNLTTBXako3QTl4bncwZmdhY21zQjZqVWt4ZGU4L1p6b0ErSTVJTWVrbVlEcVIxN0p6QXliMzlsbEFSMkF3Y0Fyd0crRG1LTzM5MU43ZVN6WFJ4YUFld0pvb256VjcwcExkQUlQQllEQWtuMURJdWpzUTBDaEFZV0VlV1ZsKy9UR0RZYzlqV1JaSGpSbVU3R1lZVWh6THN1aldyUlBmZlRjSHdJTDBDZVBHalJzNGJ0eTQ2bVMzYlEreHdqTi9PZkNFL1g4UFpKQ0hrS0YxamMvMjVRMDQ1aktndldmWnFjRDN3RXpYc2tISTRQdHZqSDFad08rQWlVQ2x6MzRuQUdjRHh3RmZ1cGF2QVhiNDdDOGQrRHN3QURnZUNRdXJnYi9FT1A2dVVnUk1BajZ3cC9aSVhJaEZZeHpYVFJrU2Irckx1OENSRGRqT0FsNEZEbzN4K1V6Z01YVDl1Z0MvQmk0QnFsenJMV3pBc1h1ajcxcUc3c1ZOU09UNkh6RGZYcFlOL0J4NE80RmpCR244NjlFc01JS0N3V0F3N09VTUhYckVvRURBK2dXb1UxMWNiSEluR0pvTy9mcDBwcXkwWmJLYllkZ0x5TXZOb2F5c05jdVhyd2FMUGgyVW9QSDJ1QnVtRHIyUkViVUdqUUNEM0xUZnNwZGZoZ3lybGNEZG5tMFRyZVhhQmhuOWc0Qi9lajdMQnM1Q0k5QWdBY1BOVXAvOS9RT0ZKSnlGdkI3dXRaZi9GT1g0cjNybVJ3SC84U3dyQTE1QUJ2MUlaRndlaDg1RFIrQjZOQnJ0eFN0aXhHcTNsd3pnSldTYk9TRUhTOW56Qm1vWk11NHZTM0Q5UjRHcmdBdlI5VHNUQ1RzRDZuSE1rZWhhOXdCK0JMb0Q4d2gvOTh2dC9WdkFJOERMd0RNKyszRUVna1J3MzF2TGdUeGdxNzM4RjU3OVpDSVI2aHpnZlo5OXVVTVpXdGp6dDludGpuVmNTQkVCd2dnS0JvUEJzSGNUc0t6QXpoR1hrcEpDZ2tFVERXZG9HbVJrcEhISXdYMlQzUXpEWGtSWmFSdFdybHhMYlcwdGxzWFZqenh5NTJOWFhmWDdkY2x1MXg3a09HU01mNG9NNVBlUm9YZ0lHcUU5RVhnREdXOWowYWd1U0dTSXgyaGdNckkvVHFXdWNYOG1HcVgvdXozdmlCU3ZvVkhxbTZoTEJRb2p1QXQ1VDFRQmYwQjVHSmFqOE80M1hOOE5lMW10ejc0c1pMamVCMHdEaGhKMlUvOFlPTXplMXlISTRQN2F0VzBXT20vZmUvYTNyLzNYYTBnNjgwWElRK0pGWUFneTVsc0FHL0gzbklqRzVjRCthT1ErRWJLQnA0QWJrV0RpVUlyT24vZmFSTVB4VEZsbC95MEVGZ09MRXR3K0ZtMko5Snk1MC9XL0k3cTREZkljSklnc3QrZlBCajV5ellPdTNWeWZZMjJOMFk3N2dTVkl5UEFMTTNHSE1ueHEveDFvYitmUUZYZ1BpU1lwaCtrMUdnd0d3MTdNOE9GSFhSUUlXQWNEcEtlblVWaG9TdklabWc2SEhOU0h2Tno2NXI0eUdCcE9lbm9hUGJydnpOZFJuSjJlOWxReTI1TUVUa1ZHL3lqZ0MyU2dEeVBzN3Yxdk5LSjhLRExNL0VaaHZlU2lrZVgzN1gzMnBhN0JHZ0J1c1AvZll2OWRpUVNEUWNELzJmUGVhUVB3SitBSDRCWGdPbnMvam1Ed0VCb3RkOXBaaE1JSXZJa2ZEd2MrUTJFZWQ2TWNCdDZZOTY5UWpIMDVHckYrQVJueGJ2cTRKbStzMW42RVkrL2RPU291UU9mME9DU2N2RzYzdXo2VW8vd0hIUkpjLzJSMHJUZTdsdVdqa2ZvWmFJUStrV2tWa2ZRQTFoRS9mNEZmWE9VOEpMVE1zK2ZYSU9IS21TcnRkcnVYdWJrSUNUTVdFalltQXYxUVRnUlFTTUp6eU5oM000eHd2Z3ZRL2VITU93a2gvdy9sUi9DR0JtRWZ6eEUyZXR2L1QwUGVGczYweFA3OFI4K1VFaGdQQllQQllOaExhZDkrZUxabGNZc3pYMUppRWpFYW1nNkZCVG5zUDZCN3NwdGgyQXNwS2lva056ZUhyVnUzWVZuVzhVOCtlZmV3U3k2NTRiTmt0MnNQa0FFY2pRejA4Y2hvUGdGL2wvM1pLUHdobmdIYkVZVVVGS0JSNVdlanJIY2VrYU8vM2hIOWQyTWNZeGthbWE2eDU2OUQrUTd1UTRrYUR5VWNBbEZodC9zeDVHMEJHc2wrRGlWdHZBY0pDdDZRRGk4WEFuY0Fqd1BEWGNzM3hOaW1rckRYUVlWcitYUEkyK0VybEIrZ0F4cU5UNlJPYmhYeU1IZ1ZpUkJYb0pDRGVGeUl2QzFXdTVZNUhpRVpLT3dnSG11UUo0V2JIa0IvNHVjYjZFT2tOd2RJbkZtSThpUjhnNjZuTy9RZ2dMNXJ0TENHOFVoUXVCQUpJMStpZTNjcVlURm9PM1h2cFcvUU9SK0E3b0dSaEwwMm5rRG4rREo2MkVyaUFBQWdBRWxFUVZRUzg4SnhTQ1BTem5ZRUZMZEM3cjRIbWpWR1VEQVlESWE5bFBidEM4YUIxUUVnTHkrYjNGeHZVbStESVhrY05XYXdDYjh4SkFYTHN1ald0U016dnBzTllBVnFBMzhmUDM1OG44c3V1NndxM3JiTm5FcGtVRjJEUnVqTENaZGE3STdjL2t0ZDY2NVBZSjhka1lFNEZIa24rRkdJRFBublVKdzZydU9NUnlQTHNhb3NwTnZ0ZVJCNUFmd0ZlUStjamx6WlAwWWVBZG1FUjVKcmtFZkFQNUVST2hjWjlYa29NYUpETkZmMUg0SG5rY2REcmIyL0YxRXVCM2U3SnNkb3Q4Tm1aUEQyQXY2SVJJSEYxQlZWL0hBU1cxWUNmMFBuNlpaWUc2QnJNaHFWaUhUampNYS9rc0J4QVM0Rm52UXM2d1pjaVFRYlA0WWlUeEMvTUtMTlNKRFo3UE5aQU5tdGxUSGFVdzFjalVTclRVaFltb211d2YzSUsrVUI2cDdYU2lROE9QZllJZmJ4cGdDL0JmNkZ3bTVPSjc0SWtJbEV1VlB3djJmZGxUWlNJbjhDbUpBSGc4RmcyQ3NaTkdoRXFXVlpPek4xbTBTTWhxWkUxODV0Nk5xbElTWGpEWWJHSVRjM20zWmxiUUN3TFBaSlk0TmYvSDRxY2kweW5Kd2ZvQk5hc05Zem40aVk0R1piak0vNklmSGl6NjVsempGR0VqM2N3WmwrUW9ic3FjaUlxd1krUjdIelB3SXRrUUh0VkNGd0JJb0gwTWh4TGVGOENGdEkzRlc5aXZBSWZ5VktEbG5obWpiYnl4d0RObWhQVUhkUXR3QVo4bG5BMC9ZeXkyZnE3Zm5NblFqeTd5Z2g0RW5FNWlwVVh2UGZudVhUa0FpU3lGUkJYZStFVWlUSWVEMFAzTFN5Ly9vSkN2a29mNFFUZStrdXZlbDRuOHoyTFBlNlZuNkF4SmswbExBVFlCektmOUVKNVkzd3d3TE90Zi92aUVTa1M5RTlOQXJkUXlYK205SUNlYm1BUkxQSktML0lFZWhlYkVQa05id00zWjhwZ3hFVURBYURZUzhrSXlQM1FjdXkwZ0dLaWdySXlLaFBhVzZEWWZlUmxoWmt6R0hlc0dTRFljOVRXdGFhWUZEMm4yVUZ4ajc5NkQxN2c4cTFGTG1LWDB1azRlYVVMd3g1cGtUYzh1UHhNV0ZqM0UwWk1yU2Y5am11TTNWR25nY1RrR2ZDNThpb2ZRU05TSitMakxyUENJYzkxS0tLQ284VE5sVDl2bHVzN3gwQ2Z1bHBieWt5UXJOUWdzbWJpRFI0WnhNT0gzRjd1K1Nna0lWb1ZTSVM1WHNrQ3NUeTVzaXhQMzhJZncrSTZnUW1DMzFIYjNpSEV5YnhRNHpqdDBKQ2k1KzN6emRJV1ByR25uZm5TbkR5SU56aldiN0pzNDkwSkM2MUkzeHZsaU5QanZWUmpndnlLbkNTTjk2SGNtNzhIbDIvbGNCQjFBMzl5VVQ1R05ZUUxpZDZQaElRdGlQUGhtWFVUWlI1R2NydmtES1lrQWVEd1dEWXl4ZzY5Smd4bGhVNkhTQVFDRkJVVkpEc0poa01PeGs4c0FmRnhTWTVxQ0g1cEtlbDBiMWJSK2JNWFFoUVdKdG1UUUNPSnpGWDlPYk1HdVNSVUlwc2hXcnFoank0MTIwTTVsQlhuUGpKNTNnQXhTaitmeUV5QW05SHh1Vm1lNzRVaFZrc0lsd3B3SHZOdGhHWmhSOFUxbkFKOGhSd1BERDhRaDdPUUdVMVAvWnN2eDNsblBqQzN2ZVpycytXb1Z3T0ZjZ3dkVlQ4YWhTaTBBY1pvLzlnMTVpRVhQYURVVDd2ajc3YjMxekwycURRalVSeHZGWEtQY3VkK3I2cmljMmlLTXU5WlNQZHVSSU90LytPSkp5ODA0L0wwWFdZaUR4UWprUWlUeVk2SjVjaUljbkxUU2k4NWhCN2ZpTEtvM0FFdXArY3FjeisvSE1rZHIyT1FtYytSTmR5Qm1HUnFoYUZzTnlEUENOV29IdWlOZUZLSmltQjhWQXdHQXlHdllxUmFjRmc3VTYzMGxhdFdoQUlwRXdZbjZHWms1dWJ4WUhEdkltN0RZYms0U1JvQkxBc2pwbnd4RjBqa3R5azNjbHB3SytRaS9kc05CTDlQL3V2TytUaFR1UkN2cExJRWY3R1pqOGtGbGlFd3h1cVVLNkZ4Y2g0cjBTajhnOGdJL0JzWlBRdHN2ZlJqK2hKL0x5c1JDUFZqeU9oeEMva29RaTRHWWthM3RIeGQxRHVpVytSdDhHSHJzL2FJd1BWT1YvOVVVbEQ3TzhUclp4aGZYa0FWVUtJZGwwK0JmWWgwaHZrSnVTSmtlamtDQWZlc0lYM2taQVRhM3JDWjd0bzlMTzNBVlhDbUlEdWlkRlIxaThEYmtNNVFHNUJYZ1huSTZQK0dsUU84MVlrQkxnNUJubTZ2T0JaZnJ1OXZ4TlIwc2JWS0tFbktNOUZUM3YvN3hIOWZFOUVIaHZQb1BQK0NBcUhpSlVMb3RsaEJBV0R3V0RZaXhnNk5QdHFzUG9EWkdWbGtKK2ZtK3dtR1F3T29WR0g5QXRsWnByd0cwUFR3YklzZW5UdjVHUlBzeXdyK09SRER6MlVtZHhXN1RiMlFTUDB6OXJUUGNqOTNGc3E3eHNVaGpCcU43ZG5IUXBmbUl1TXdRNG83bjg5OGhSeEV0dzlqNm9qL0JVbDRkc2ZmUmRRa3NRcFVmYi9DSkg1QnJZQVI2RVJlMjlaUzFBTS9wdjJkbjdKRm85R0NTWXROQ0llcTNUU1RGUldzaFVhalc4TU1TRlJhajN6VitHZnJ5SGFGQzBQd2pZazVNU2FMSi90aHRoL2IwYm4xekhhM3daR0lJRmtFSEFYU3J6NUlPRUVrbTd1Umg0ZVUxQTV5MUVvSDhnVTRDMlVOUE1uSkU2NG1ZSHlMSGhEYmtZZ3I1bkRVT2pNZFVpd0FlWGNtRXU0eEdrMGFwRkh5ejcyY1o1SENSNVRpbFFMZVFnaTE2WmxudVdka0lyb2RjM3hidXNrR2ZHU2c5U3MrcFFMd2Q3bU1IUURMYWpudHRIMmR6K3hZNlBjNUNGRmRBbXhrK0Y0Y1I2RUZWSG1FOTNIc1NneFNuM1BXMU1oRzdtZ2ZabkVObVRSc0xJeWw2QUhuYU4rZDBhL2k5MlpvZnBzOUpKNDM3TjhHTEF2MFJQaE9EeUJGR1YzVGVPRGtBSzh0OVVCM3kzc3Q5L0l2R0F3N0NyWXNxVkp4R2hvT2xnVzAvdjA3clFCdWJRYTlpQ2hVSWlOR3plelllTm10bTdiVGxWVk5iVzF0YVFGMDBoUFR5TXZMNGVDZ2p3S0MvS1MzZFNra0oyZFJidDJiVm02YkNXV3hUNTUyVHR1QW01TWRydDJBM2NTSHMwL0hobmJmWDNXZXdTOW0vOFB2ZVBueGRpbkU3L1VrUDdITXRTM0dJV3FCdHlLdkFTT0k5eXZ0ZERvOHdHb0xHQTNGRDV4UGhvSjdrRTRYdDBiOXJDZnZhNmI1Y2p6d1M4V2NBMHlXaDlzd0hmeFl6NXl5WCttSHR2NHVSUVdJSThKTiszc3Y1Mmp6THRaVkkvamc0emp6VVFtWlV3MC8wTVo2dGM2NjFlam5BV3prQjMyQ1FwbithdTlUZzk3MmFQb2ZOMkc3SXRua0ZqZzlnejREZkNkYS81TGU3dHA5bndJaVQ2cmdZZGQ2eTFGNFE2N2cweDBEeGVoa3FFRFVCaE5ZOWlGVFlaVUV4UkdJdmVpdmtqNUEyVnZuUTM4SEtsQzBUZ0RLVjg5cU91R2NnOHFjM0lnaVQ4UWcwamRQUTdWOC8xOWpIVmp4ZUpOSkN3ZzVBQVhrNWlna0VWWTJUdWEyUFY3dmZSRVAyd3J5cnlYRW1SRS9nNjUvWUNNOFRlUnF2aDZuT1BGVW5DalVVdlkxZXh4Rkl2azFJak9SR0pLbnIzdkZ1aUgzQktwcW0yUmUxbTA4a1VPRjZNWHgwRGlLOGRkVWR6YXFjZ2c3aHhqM1kyRXhhMFM5Tkw3QzNYdmcwTDd1RGRTdHl5UG13TGtYbmNlY21VRHFid1BFUllVeGlQRi9VSVU5K2VsSWZHZzd2c2hFM1V3SmxKWFVCaUw0czdpaVFLWG9mUGdGaFIraFY1YWlRZ0tuZERMeHZ0Y3EwRDM4T0k0MjJlZ1o4Y2c5TEtKZDk4Mk93b0tzdTdGemxKY1VKQkxkblpXbkMzMlBscFowREZCMzcwWk5idFhvZHViQ0lXb0RvV3FMN0ZDMVdzdE1uNElFVEkxVEhjak8zWlVNbVBtWEw2Yk9aY0ZDNWV5YlBrcUtpdmozODBaR2VtMGJWTkNsODd0Nk5HOU0vMzc5dHhyS3NTVWxyWm0xZXExVkZWVlE0aXhUejE2eC9pZlgzbmpUL0czYkpaa29YN0RiOUM3dmk4YUlIT1B4bDZEM3EzN0V5a285RUlHMzNyVXR4aUwzc05MYURoVGtDRjJDeG9sZmhhVkpseHVIK01BWk94ZmovSWFiTGZYSFl1UytUa3gvVTYvOFdBMEFOSUg5ZkVoZmovSS9iazc5OExkcUxTZ2x3Sms3RHFKQ2w5RFJyK1QyTk1aTERxYytJTENjQ1NnVkNIajFKc004ZWVFUjg2OUxJd3pEN0hMRjU2QittR2JVWnM3b0hQN29XZTkrdjRXVHJEL0xrWmhEZTd6NjV5em9laTh6U1djTjJFSENsR1lpaW82bkVMNGZLeW03dUN4WTVma291dTlCZGx6b0pLaWpjSCt5T2FBOEhWdEJmeU1jSGpET2FpUFBobUZRRHlGQnRKbU5GSWJra3FxQ1Fxbm9neW5NMTNMQnFFSDQzOWpiR2NoWTNnaXV1aGVsVzBDK2dFZlIrUm85UnAwWTN0SlJ3YnVBS1R3UG90dThyLzRyT3NjdnpISlJnbGx1aUFYc1JlUUM5ZG5zVGJhQmRiYXgvc25Tb1l5QVJtWTRIOSt2TVR5SEltR1UzY1g5SkNiZ0F6L1dtU1FGdHJIM29BTTZXK1J5MTQ1ZXNsNXozbDM2dkkrOFArUXNPQm4wQzhqN0c1M3E5ME94eGoyZTJBN3VGOCtwU2lUOGlIb1lWTkk1Ty95VFpSQTVoMmYvVGpaWnM5QW9zbTM5bndoT2pmdWg5VEpTTjMvSExuLytSbkxRMG5zd2JZUGRVV0owOUREMUt2YTU2TGZ3QTJFSDdZTzI5RDFjZ3RLK2E3NUhQU2lTQ2RTUkxzVnVhWjVzWWhNUXVUc0p4T2RFMmQrRTJGM3Y2dlI2RUEzSkFKdFJlcjJxL2ErdkhXbjNTUWFrOWtrT1BqZzBWMXJhcXhMUUM2OHhjVW1FYU9YbmdINGYrbVFtK0FUK1pwYVdKL3FxZG4yR0xVdlRaNzgxRmVUSnovRnJPa2YzSU5sM1V3SzFlaHVLcXhhdFk0MzNwckNaMTlNbzZLaS9pRzhsWlZWTFBscEJVdCtXc0ZISDM4RlFQZHVIUmw1eUJCR0hEU0l0TFJvZWVDYVAybHBRYnAxN2Nqc09Rc0E4a05wbVg4TndURldhaVpvckVBRFV2T1JPL3pEcUgvc0x1dFlqZnFXWHZmNWRPQmUxL3hLZXgvYmljOTJ3dVVidmV4QWczT3ZJaEhBZmR5elhmL25vVUd3YW1Tcy84LzEyUXJVSi84SVBWOCtCLzVqZjliUTVDMSsrUUNPUmlFWU55SUQ5bkZrUks2eHAzWDJkQkJLMEJlUCs1RW5DS2dQNC9XT2VSZ1pwN3VENjVBdDVUeVBxNURId0s4OTYrMk81L1VscUY5NkJwSGV1c3VSS1BBRWllY2lTRVBpUkJyNkRvOVNmeEVrR3ErZ1VwUHZJT0hzTUNSa0xFQjVHUDdtYXVkUktIemlkalFRUHB5NjVUZWJIYW4wc3M1R0J0NU42Q1pKNUFIL0QrVE9kVFl5OG5vaEl5ZlJsOE1vd2c4aWh6Smt3TGRIaVZubW80ZnlXOGpvdlI0OTVMeEVjeFZ5bHloeE10WEd1bTd0MEkzZER0M1E4NUF4ZHpNeXltSjVhVGowSXRJandUc2ZqV3VRb0RBWWpZTE9SeXJ3LzJKdFJGaXRqVWNiSlBvTVFzcTVVNjRuQThYelRVSXZtU0wwVW5JZVBpSDBvb2hsQURha1F6QUdLYlREa1VyYWw5aEN3bkhvb2VLRXdUZzRNWUZ2SUZHc1U0TEhkNjdIMTZnMHpmWDIvR0gyZkFsMVgzUVhJekhCdXp4RS9RVUZDeG5wMFFRaHl6N2VoQ2lmRDBUaVg3UmhzVWZzZGpwQ1hIOTBuZzhoVWh4ekVrVUYwTFZmaDhTVGFEWER1eEsrVHNjaUllRkg1TVhqdms5S2lKMjl1ams5UDYzaHc0OTYxN0tzSXdCS1NsclFvb1hKb3U5Z0FVZW53V2xwMGROaSszSE5EaU1vTkFhaFVHaERkZldXSHM4Ly8veGFnSVZUcG1SVnRLeitGcXpHS0VkbkFLcXFxbm5wbFhkNTc0T3AxTlI0N2IvR29iaTRrRE5QTzVxREQwemRrcCtoVUlqdmY1akg1czFiUWUvTkkzNSs2WFhla2RybXlzR29QK0ZuK0FjSWwwcE1CSXZ3NEVneUhMa0dJQU8rdVNXK3kwR0dzdDg5RmJBblB4dGlUeEJFMTdTUzNTK2lwYU8rc0JNV3NIc2VXdjUwSm42SWNDTHJERWEvcDJqbktnME5valZrVUxYSjBadzZ4UEg0R1VvUWs0L1VRTWRJZlEwWkxYN0dSUVg2WWN4Q284U3ZJNlBzYWFSK0JaQ1JCeklHc1pmNTNkZ1djaWUvRDhYcW5FV2tNVExZM3RkeTVOcnRWbUN6MEFQOGU4Lys5clgvUnJzWmk0aDBlem9icVpSTGtDdVJXNHo0T1RMQ1g3YS82M0xYWjVjamR4Mm5UbW84UVNFYnVlcmNpSDRJYm5YVmlmbnZpMnI4SG8xL2JOWnk2bWJIamNWbzVDYVVoczZmTjFuT0VDVG1mRXZkKzNxaHZmMTh6M0ozdTBMSUZjb2JTeGVMR2lSbWZJMWl2UjZ5Lzc1RTNaZkJSV2owL2d6OHcwL2FJZytIcmVoYVhZbGVLbzZIaHhQVzhCeDE3K1dHUHRqZG9reERReDRjUVdFa1laR2lDN3JYQStpMzl4NDZOdzRka01mUWZ1aUY3M2dPbEtQck9BOTVETnlCZm5jMTZFWDJHVHF2di9PMHcvRXVhWWNFdmg3SUMyVURDbk5aalY3UzIrM3Z1US8rOFo1ZTRja1JGRm9SRmkwZ2NZR3R5VEIwNkJHbkJZUEJsd0dDd1NDZE81ZGlXYzJtK2J1VlRnRTRQdzE2TkNCRnNSRVVkcDFRS0JRQy9qQjU4cE4vY2kvL2Z2cDdoMWtFMzdPc2xQT2szT09VYjlqRW4rOS9pc1ZMbHNkZnVSRVlPS0EzVjF4NkZqazVxUm0xc24xN0JkTm56Q1lVQ2hFS3NYRHJqc3plWThlT1RjUWIwMkF3R0ZLU1ZLbnlFQ0FjVytQRWQ2MUVodTBnbERSbXBjKzBBZVUzK0FHTjZsOW43OGNSREI1Q0t1Zmw5bndSTWlTY3hDWU9oeU5qNXduazZUQ0d1aU9iWHlGUm9SeUZUYnlBakhnM2ZWelRJTTluK3hHT3kvZStwWWVoK0xMblVBYlRBNUdZMEpHd0I4VlR5RlBDTWRqdUoxeUtwUndKTWgxSWpKUFJTUHBtNUk3dkxpWHpyZjMzSlh2ZGQvQXZPWE1DaVpHTFJxcmZSemtQK3VLZmVmY0xKQWpOUndLQ2V3SVpvbjdMM2RRZzVkZjUyeFdGcmpqejFlamFuMHBZcmI4WHFaU1BvdnZrRENKRmlUYm9tanlGUnY5L2NIMldocTZaVTNySmllVjZHb2t0enlLVk5nOFo2S3VSaTVTWDNwN3BPK1RKNFYzdW5XN3g3R2NnNFF5K1BaQlk0c3huMk1zc3UwM2VlMlVPRWc5bUVqYld6MFgzNEorSXpQRHJKT2wwUmc0MkVCYkdOdHYvLzBpNDluWEkvanNZaFlxRWlLeFZ2UmhkajY3Mi9OMm9uTTkzNlBvdEpEemlzZ09KQzFuMjN4Q1JveTZ6WFBPSmVzNDBhVHAzSHBrVkNBUjJHbXV0V3hjWk1RRm9aOEdsNlhCclJzUEVCRU5qWVMyc3FOaHduM2ZwZnYyUC9EZDZMeHQyZ1EwYk4zUGJIeC9iWTJJQ3dMZlRabkhMN1k5U3ZxRStZd2JOQnlWb2JBT0FaZEVsTjdQaTVpUTN5V0F3R0pKS3FuU2p6aVBTd0hBTWduSmsvTHhMcE9IZ25rNUZNZFExcUU3cGJjaHd1dzhaaDJNSXg5aFVvRVNIajdtT2RUWXlWbGNoZC91NzdYMzVIV3NaR2luL0dUTDZIeWZ5R214d1RkN0tDSldFUjZ2ZGNVUlBvQ1FmWlVqWXVOTDFlUTV3cUd2ZHo1RGIrTVBJK0QzTFh2NnFmYTZ1SURFdUpHemczb1YvU1ptSGtjZUYzMmMxSk9hRzFoRVpoV2VoeElVblV2ZTgvRWo0L1BaQ1JxajNlQ0FEMm0rNW16UmtEQjl1ejFlanZBWURYT3Vjakl4MVp4L25vSHVrR3QwWFY2TDdwUU82SDV3a2dkMlJ1UE1kRW5OYTJPZGhBUkpML3VCcVV3ZzRFMTJyLzZEclZveHlFZmlkdDltdWFTTVNuNTd5TFBlYlZ2bnNLOHVlNXRubnpKbnZiUy9Mc3IvUFdwOXR2WlNqaEU1ZUFjNnBDVmVKaERZL2czNER1dDVGUHBPYlhDUkMvQTk1cm9ERXJDZFJiR0lmKy9oL1FyOEh4Nk5tZnhTMjRlelR5V2t4eExYTTcvdzBPOXEyemJyQnNxenVBRGs1bWVUbXB1YW9ZU0lFZ1VGQitIVUcvREVURGdvMkl6ZVRGQ1FVQ3RXQWRmWExMNy9zK3o3SXJnMytrbENvMmNlV0pvdWFtaHJ1Kzh2VHJGNnpmbzhmZS9tSzFmenBuaWVwcUVqTmdmdXkwdFprWkRpdk1tdnMrUEgzZEV0cWd3d0dneUdKcElLZ1VJZ010K2RjeTBydDZRMlV1NkEweGpUYy92c2lHbDM5Qy9JZStEVXlRRDVHSThlMUtML0MxU2p1MmdtQmVCR05uSjVndDZPSGF6clNYcWVIWjVxRVhMcVB0L2RiWSsrbmhXdHFaUytMeHhNb2QwRmZOQUllTHdSNEt6S2VlaEpPbWxPSll2dC9nVWFpWTlFUmlTS1B4MW5QRytmdUVMU25SSG9aSFpFWHhURm90TjZQSTZpYlNDZEE1TG1FY0xJL1ovS3pJNnBRam9wVDdma0Z5S2djNlZwbk5NcDNzQU1admdPUXdmby9kQTVmSSt3TnNhL2R2bE9Sc0hBanVsY0dJK084cDczczUwakVjQmRmYjI4Zi8wQWtFQ3hFQWtPOEF1M24yZC8vZjBRWDBiNktzbTBtR3NsM1J2T251K2FkSkl6YlBldkU0aTMwKy9tU3lEclBqZ3Z6RHZRYjZJYXU4Mmg3ZVJkNzJrYWt5T2IyWkhEWWlzU2JWb1FGc2hlUjJIVVRFaHNPUXIvRjRjaEQ1R2o3L3dXdWZaNWhiOXNXZVlkc0lBVVNiUTBhTkxvd0VMQis0OHdYRnpla29FcnpKc2VTaUhCSk9qeVVDV1BUb1gvQUNBbE5oTThuVHg3L1pyUVB1d3djdGNFS0JzYVJBci9GWlBDUE4vL05nb1ZMNDYrNG0xaTJmQlZQVDBxNWN1dUFRc2U2ZHBHam5tV1JsMlpaajVJNmo1V3pVZC9GeXpEVVg5bFZDb2llVzhtUFhQdllEUkZ0dkFNYWlWQkd1TlNsbHo3RTd5YzNSWEk4ODFuRTcwODJGZ1dvRDlnMTNvcjEyRjk5N3A5ZElRZlpnMGZHVzNGdkp4VUVoWDVvMU5HZGVYWWxpcUVlU2ZSd0IyZjZDVDJrVGtVR2RUWEsrcm9jalg2M1JJYU9jek1GN2ZVZVFBK1ZXc0w1RUxiWTJ6aVRVeUxuUjg4RU1sNmRNamFWNk1kVzRabzIyOHVjanBSamlFTmtGWUJwU0FTcFJHRVdmbG5wc3p4VGh0MDJkektSdjZPWThaUHFiQjNKVmNpOS9kOHgxdW1Dak4rMzBUVzR4UFdaVTZldVBzTVcyMko4dG9DNnlSWTdvbnZDbVVBaEVlNWxiVnpyTytlejJtN3o4WVE3QnA4aWd4UjAzZzVGMVN3Y2ZrSWlVejd5OE5pR3ZGUzZJZEhwRTAvYjV0bjd1TWpWN2tsSVVPaUh2R1NtbzN2S1FvYnZFWVE5YlRhZysvTUZKRFM0Q2RwdG1JeU1Zc2ZRZGs4emlLeFVBdUhud0ZhaWUzVTRvazAwRDQ4VmhBV0xXYTdsczFBdWhFbUV2WWljbDlnT2U3c2YwRFZZWmk5ZlpFKzNFUG1iY0NZdmhTaDV6NzdvL0xkRDEzRU1PbmRmSWMrRGY2SG54QlhJczhieE5CcUY3aG1ROTRtVHE2UFprNUdSL2hCMng2aEZpenl5c3BwalA2aCtkQW5Bb1VFNFB4MXV6NERIYkJIaDRDRGtwVXAzUHdVSWhVS1ZvVkJOWE9PazUzN3JIZzZGUW42bGJnMHgyTFp0TzIrOSsxSDhGWGN6VXovNWhoL243MHExd0taTGl4WUY1T2ZuQW1EQkVSUEgzek1teVUxcURKd1MwS045UGh1THZFV2pFVzBRSTBTa0FlaVVRRThFQy9VZlBpVjZvbVdIVGtUbXFPcUlCbU1POWF3WFJIMnBhRldjYnFOdStXdUg3Mmc4dzdneGNjcFIrazBIb0hhN1BUeHZRbjFOdDZqUXVRRlRQRkVpaUFZRVh5Tit5ZnZkY2YrQStwNE5GYVdmQXU1RStkRVNGYWN5VU5qNnBjUzNxVktHVkJBVVBpWnNqTHNwUXlyVzAwUy9RVHVqZkFRVGtGSCtPWXBYZndUZE9PY2lJL016d21FUHRjaWwrbkhrV2VEZ3QvOVpNVDc3SlpHVW9wc3ZDN203MzBSa09iM1poSk1zMWpkajduYlA1Q2NHZkkvRWlWZy8rQno3ODRlSS9lTzhHQm0wNzZJZjFpTW9WQURDNVNUOURNUEdKcHU2WVE1ZWwza0lselBjZ25JK3RFT0NDTWdBSDJyL1B3SXA1VzVCNFhMazF2OGNVakVubytzK25lajNYYTFuSDIzc05yUkIzaGh2SUpmOTA5Rzk5NEc5L0VsVXh2SjlKRGg1RTBpZVozKy9Ld2tuQmwzcm1rYWowSXU3UE5zNUlvOUZXSFFDWFR1M0NBV1J3cFRiNkI1QzJMUEEyeEc1SFhuL3ZFeWtLcjdEM204bWthSlJaM3U2SC84WG1KZkxrQUR4Q3ZvZEI1QVF1QTloa2NMSml2d3VPcytscU1vTHFBeWxVeGIwUWlTQ1RhSitDZitiSElNSEg5SEhzcmdBVkNheXFHanZLQk01TGdOK25nNmpnOURSZUNJMFZVTEE1R2VlZVNwdUVsekxPcU9tdHRhNmxPUmtpbSsyZlAzdER3MHFDK213LzhCOU9lUFVvemo2eUJIazVYb0hOK3ZIdSs5UDNhWHRteXFXWmRHdFcwZjM3Sk1QUGZSUVpxeHRtZ0h4U2tDL2JIL3VuaHhid2kvRTFabmlHWk4rV0VqNEg0TUdzODVFWlNPamtVL2tTUElTTlBqeUlKSDJqb1VHSXFLOTQ0OUdBeEI3bWxqaDJiRW1VT2p5aWlqVGw2Z1A1Z3lpZEVIOTFUdUpmSzU2ODR3bE1zWHlHa2xIZmVJQjZONjVFZzNBUmFNeDdoOTM3cmhkNVRiVTl4Nk9CZ1BmUlFOemZseU43SWU1eUpiNEVQWEpPNlA3ckZlTUtTVklpVkU0WkZoNUw4cFB5R2p3VW93TXRvWElDK0YyTlBxNjJaNHZSVCsyUllUTE5IcU41MjNJMkhIVEE0M0V2NEs4STBBcTVudEVxcUJuSUdQelk4LzIyMUhZeEJmMnZzOTBmYllNS2F3VlNGUndETEpFUzhkNEUraEY4dzZZaEVJVm9qMWsrNlB2OXJjWXgycUJqT3luMFhsNkgxWE9lQWFWSkhJOEJtSjVIZXhwU3BFNHRBNTVqYXhEZFdLbklWVzNQWXE3UHc2TmRydXpXNTJGSHNobklkRm5ycjE5UDhJdnNHN280ZElGZnk1RytRS0dvakNCYkhSK2JpZXlOdTNsNkY3MWMvWEtzOWUvRDkzTDE2QkVuUjhqb1d4ZkpJTDlEaVV4ZE9PSUxONlNrWDZqZ3U1UWgvdVE5d0hvOStia3Q4Z2lrbHJra1hHci9kM2NYaXJPYjNRZEVnQWhuREF6bjdvNU0veHdqSklzMU5sd2R6aWlDVi9PYitoTXBDU2ZoczdOUWhUUzVLMnYzTndJcEtjSG5uSm1Ta3BhRUF3MmEzM0VrRktFMW03Y1dITk5vbXYzR1RqNnl4K21mekRSc2l5dkVHK0l3dHg1aXhxODdZSERCbkRsTDgvWk9UK2dYeS8rOU9jblkyd1JtMituLzBCTlRTM0JZQ3FNWVVXU25hVUVqY3VXclFLc2pubFpGVGNTZnlTOUtlSXRBZTJPbGJGUUh5Y1BKYUIrMUxQdFFOUmZnc1JLb0NkQ0pob2RQczZlL290Q1IxOUYzclRYa2xncHdSdFJ2K3dDNnZaZC9mb0hJOUNBcE5ldVdFMjRiNys3dUJEMWtjNUUvWkVCc1ZlUFlDVDZQajJRSjNSM1pBUTdtdnJsOXY0dE5NajNNdXFYZTRsWFl0MU5ySUhGTWlUbXRMZmJOaDlkeDdlUTBYODkvamJNcnQ0LzN0eHhYb29KaHg0UFJsNnJuL3FzZDRmZHhoTlJzdm5Ua0ZEeEpiTFZ2UDNsZWNnV2NFcVFEeWV5WXRnc29wTVM0eDZwOTNRUHN4OHlzQ3pDNFExVmFDUjVNYm9oS3RGRDhBSGs2bncyK2hFc3N2ZlJqOFIvV0N1UnF2azRDajN3QzNrb0FtNUdON1EzL2ZFN1NJWDlGdjJnM0dVSDI2TWZvK01SMFIrb2p5L2pVcy9rclVEaDhBRHlKS2lKOHZtbmFOUTNsbmZCSFdqVTJUMEsvaUR5NnNnakhKZTJsZDFQSVpGNUUxcll5N3pzaXd4SnA2TEFmOUcxQU4wZmJ5RjEvaVRxWmgwL3lmNXNJTHAvYmtGRzl4TENydnRlVi81Rm5uME1RMGEvZzZPQTF1ZmxkUSs2Yms3b3p6ZklzSDRYdlVqK2pWNGdEL2xzMndsOTd5elhzVnVoaDNJSU9JV3dTaHhBRDlZRDBBczlVZWFnRGtrNWVtRldvczVBQjd2ZDdvb0t6ckhTcUh2OS9KSUFUS0p1NHNZWnlIUEV1L3dBSk5aVTIvdC9DSjI3MWE3OVRVT2RqMmkvZ3liUDBLRkhuV05aMWdFQTZlbHBGQmJteGR2RVlOZ2poRUtoVUcwdGQ3M3h4bE9iNjdOZDc2cWlzWVJDcStPdmFRQll2aUxhYXo0K3ZYcEdlblQzNk41cGw5cFNVVkhKeWxVTmIwOVRwNnkwalR0QjR6V1BQSEx2cnAydzVESVM1ZVRxUzdnYWw0VkU5Z2NJZXlKMlFRTlFFRTRXbllVR0Y5NTFUZThSOXZCMVJ0UlhlT2E5Ny9XZXFMOTVNT3FIL05kZS9pN3lnRHdYOVpFVHlhbXdCT1VhKzVWcm1XUDcrSGs5L2N6K080bkl5bVNYK0t6YjJLeEMvY05DWktjc1NuQ0tSVnZDU2VIdlJQMnVZMURvaXR2RHdTRUgyVUVPWjN2bVFkYzlXaFVzQzUzRDc5RDVIVXE0WlB2SHFLclpXY2o3MWx2TnJySHVINGMyeUdQbEludCtBUnE4K2lmcXh4NUwzWkNOWEJTaWNaMjl6anYyOGcwb05IazV1amQvNjluMkxTUzB2UmVsTGFCK3RkdnJ3cHYvclZtVHlvTENPbVRBemtVWjlEc2dvMm85Y3IxeFJscWZSdy9LdnlLWG9QMlIwUXk2NmFkRTJmOGpSTWJHYkVHajJtM3dMMnZZQ1hqVDNtNnl6K2RIbzRlSWhaVFpXTm5UWnFJZllqVFhtOTFKTEVYNEJCU2Zmak4xUjVZdlFnOFRSMUNvVjJjeUR0SFV2WlZFNWswb3gvL2hleWlSZVFYK2huSnZnSVNnNDVBTGZXZkM1VEFkeXRFNTZZd2V2SStoKzZzK0RDWFNZMlV3ZXZnbktycWNnOEpsZmthazJETVJlUms4WmkvL1haVHQrNk56NWZWYytTOFNoaWFqQis5cFNQQjZHb2tnRFNXUHNJZktmc2dqNWcwaVgxcDUxTDEyN3B3WWJpcUpUTm80Q0lsRUwxSTNvYVBsMmtjMXVzNTM3OEozYVhMMDYzZEViaUJnN1JUMFdyWHlpL0l4R0pLRFpUSG5tV2MyZU4ycDR4SjRKOVFBQUNBQVNVUkJWRzgzZUhCVlRXM3Q5WmFWMEtqa1hzLzY5ZDc4dFltVG41Y2JNYis5RVNvMXJDOVB6UktTQUdscFFicDIzUm42a0p1VFVmdGtLQlJxcnFPT3UxSUMycUdoSmRBelVYOTlHaElDQmhIMmZIRDR4RjRlUWtickhjVHZDOTlHWkNpbUU4UGpIUndyUnQ0QjF4SnArSzBsY3RBaGw5MUxEMlREZEk0eitTVkZtb2ZPalhQdDFoQlpMcndTRFJ5Nmw3bTVDUFdkbkxDUWlXaHc5UlQ3OHlBYW1CM29jK3pEa1ZEd0JPcFhqYUh1QU9aWHFJOWJqdnJkTHlDN3kwMUQ3cCtXeUFaeHZOaWNnZVEzWFcyL0d3MHE1ZG5IM0Vha3QvUnd1MDNIb243OEc1NWpyME01dHlhajM4SU1kTDR5MlF0S2tNY2psUVdGWmNqQU93SEZzU3hFRi8wNHdqZVFvN28rajM1OGExRGxnd0tVZktZSCtqRkJYUlZ2UCtxR0VpeTNqM2U3VDN2V29KdjUrb1orSVEvemFaeXNvd1hVZlVnNWlVZWl6YnNuaDBQUWVmd25pbU9QUmc5MExoTXBPK2lJRDdGaVp5M0M3bmVIMlg4M0lQZjZkT3JHWVdYYm4yMngxM1Z5VnJ6bDJ1Y2IxSzFpY1I1U0pSZTZsbG1FazM3T1F6RlVGZFROYlJDTGZpaWN3Z2t5RGFBOENXOUYzU0tTWTVHQmZ6TmhyNVY5a1JLOUNGMjdYNkx6UFIrTk1IZ2YzbVB3ZC9rQ3Zkei9ocTdyOC9iL3BVZ1ljeE10S2FNZlpZUTlkQTVHdVF3QzZNRVBFaXZTN1dWK3NYVG4yTi9IejRmL1lQUXl2Sit3WjRpYnRrVGVlKzR5cTlGWWczOXVsQ1pKYm03Z1JzdlNielkzTjV1Y0hHOEVpc0dRSEVLaFVFMU5UZUFxZUxsQjNqOTlCaDc1ZDBLTkZoK2IwbXpabWtnaEhuOENudENFSDJiOUdHWE54S210VFcwZHFFVmhQb1VGamllWU5mcnBKLzU4YkZJYjFMZ2tVZ0xhVFVOS29BOUJBNEEzSTIvS0U2bjc3bldtbjFCLzd6NjdYUXVKN2lvUEdraDBEMGEwZEMxM014WU5OTGpEU3R0UTEyWDlWV1JVN3k3WHZ4N0ljSTJYdjhBdnFlVCt5QnZUNmVmVkVGa3VQSUQ2Z3U1bGJzWWpZZVZDNU1Yd0pmSnNmZ3FKU2llaUFkbDNQZHVkamJ4R1ZpR3Z6N3Z0WS90ZHYyVkk0UGtacW1UMk9KSDJhRVB1bjJQUk5SbGx6Ly9XUGdkNWhBZjV4aU5CdzdsZnN3a1AzUDBSVlVjTDJPZmt2U2h0cjBCNXU0NUc5LzlUcUErZThpWEk0NUVxT1JSaU1RWEZJZDJDWEZpZVJVYkVjblJ6SElBZVd0ZWpVZUx0OXJwamthcmxxSkp1QTJnZFVzN3VzWmZGaWlQeWZ1N092WEEzNFp2UFRRSDZJWGEzNTE4am5NRVZ3aitpdzlHUDJxMEEraGs3MGRyWEFZMDZQeERsODRWeDVrRUczZ1hvaC9vMTh1cHdIKzhnZTM0VE1rUnZSQXF6WHc2Rlh1aWhzTjdlWml6NnJyRlNSRCtNUktMRDBYbmFCM2tSL0EyOUNLcnRxUmI5K0ROUjNGZ25WRjNnOThnd2ZaWDQxeEhQT3RlZ0IrZ0VKQWhzOFZrbjJyYWdCODJSNkx5dVFBTEtFK2plT2krQnRvQWVtT05ScU1QZDZNSFpHM2tTM0lEdTkycVVkUEFzZFA2dlJ2Zi9yNUNRY0F4aGx6Qm5WR1VnOHR3NEZlWDkrQis2VDM2UFh0eHZvckFLaHhHRURmVXVxTXFDZ3hNK3NoSGQyMWVoa1FXUW9QSTRlaEZjalY1S245anRDQ0V4eVRsdkFYU3RuQmRQZjhKeGJFUHM3K040aWZ6T3RUd1QzWDhoNU1reGsvb3hoTWpPaUpNYnBja3hhTkNJVXN1eWRpWTlLaW54aS9BeEdKTEd2NTk5ZHZ3dUpUdXIzTUVsYVJtaFdaWmxwWDdKa2wxZ3g0NkdKMlQwOHArUHZJV0I2by9YNnlIVlVJTEdUbnc3N1FkQ29aQkZ3SHJ5L3Z1djZmcnJYei9RY0dXbjZmQVc2bGZNUU1taVg3ZVh1MHRBUTdnRStsbXViWjNFZlBHWWFlLzNMNmpQRnl2NW9zTlMxSDhZWWYrZmFGM2tMcWdmN3paSVM5Qmd6djFFNW9vYWlmcXI3djdPcjFHZjYwdGtKelQySUVNM1pLYzhGdVh6b2NnVFlKM1BaNXVSSWU3bkJSeEExeXpXdzZFYTljV2VSZjJtNjlDMW1Zek9UVHZVRi9UMloxOUVndERYeUlpZjVQck1MNThjeUFQNGVkUVhybVhYN3AvblVkOStIM1E5L2habmZjY2VjQVNGVDlIZzVQVkVENDkyTXhzTkxGOUt1QUliUkpZZy94cDlyNUlFMnQvc1NTVkJZVHZoOG8xZWRxQ0gwNnRJQkhCTDVXZTcvczlETjJJMU1sRC81L3BzQmZxQmZZU01uYzhKWnhKdGFCeU0zOFBnYVBTd3VoRVpxSThqdzNlTlBhMnpwNFBReUhiNUxoeC9KVExJbjJqZzlxRGtRN2VoM0FMbkUva2dCcm5LWGU2YS81TG9kWXpUa1llSXUzMVgrZXpUVFMvMFFQOEtLWjIzSVdHaGhOZ2VPQXZSUTI0OVVzUzNVLy96dUFwL0YveG95UmU5YkVJUFdLZTA1SjNvdmp1YWNNeFlQSnlraUNIMEVuNGJpUkhmZU5hclJVYjc4OGpBSDRrOEEzNkZ6ck9URzhKNTRMK05Rb1FlUm1yMmQ4aHo0MmYyL3E5QlhncTMyT3YvU1BRRWltY1JlYzNuRWhiU2ZvSEVqVzNvKzkrSnZFWmFJL1U0SFlrSVR2NEdSMmlvUloyYk12UTc3WXpFdzlGRVp2ZzlGd2xUempuNmx0aFpodDNVb21zOG43b2pHVTFTY2M3SXlIMFVPK2xsY1hFQjZlbDdxc3kwd1JDYlVJanR0YldoWGE1aDMrK0EwUXQrbVBIaEEwZ3dOVVNoc1R3QzVzeGR4UGVONEtGUVVwTDZvVmVabVJtMGE5ZUdwVXRYZ2tYYnd0eDJOeUl2ditiRWlpakwzU1dnaHlDRHlsMnhDY0tqeDM1ZWY0NEJHcTBFK2paazBEc2ttb1J2T1RKQzY4TWc2ZzRzM0dHMzRXSFVUL2duNm9lZmppbyt1STN3NzlFNWVCMGxVcjhBOVRzYmcxSmtpM3dmWXgwbnhNUFBoc2hIQnJIajRlczN3T1gxU2lnaWJCQ0RLb3Q5aGJ4ZG5XcFk0NUFuYmdVYWxmZFNTOWdHMjRMNmhBN09kZlo3a0ZRUkhyamRsZnVudmxXQUhNSEFHU3orSitIcWE5dUovanR3c3dQZEx3NmppQ3hCL2dIeTlOZ3JhSzR4WHJ1VEFjaUFieng1UDdVcFJxUGlmNCt4VGdBWk9kWEVQNjlPTWo1STdBR1JRL1NLRWM2KzBnZ2JvdzdWN0puU2xZbVFoZHFTaDJMaWRuY21ZVGNaeUJ2aGM5ZjhsVWpwalpWRnF4QmR5d3FrV0M4bmRuNE5wN3BETFpHVkt4cURZMUJueDgrREJuVGRnL2F4WTdYeEt2UzlHeDU4bkVTR0RSdHpVQ0NRTmhVZ0VBalF1WE1wZ1VBcVI3WDUwOTcxS3c4QUFVdTkzaXlnMklJZUFUZ3cyRGcxUWEvWkFlc1Q4V3ZheXdtRlFpSEw0dEZKazU3OFZmeTFFK09IR1IvTXM3QzZ4MTl6NytUY256VTh1dkthc1JjeWVQLzlDSVZDM0hMN0k4eGZrS2krN1U5cDIxYmNlOWQxdTdTUDVrSk5UUTNUcHMraXNySUtDRlhVVnRYMC9jV1Z2OXQxUldiMzQxUjVHRUw0M2U5VXFIS2VxZ0hralptUHZIc0hvSkhkSEdTRWhRajNDU2NoOS9oOWtORVZhMkRJYmREMm9uNGovdTUrWFI4MCtPRzFiVm9RK1Y3L0NBM2t1UE5LUFlMeVJyMUVPRTUrQmZxT2JxK01FT0ZLQ0Zsb0pQeHBHczlyY1lUZGp0WkU3NE5kaEpLZGUydEIrNzJOZW52K2R3WlduM1l0bjR2NlJzNTNtNDhFbDY3SUUvUUhkTzJubzNQYm4zQTRnN2NxUkgzZmlKY1RIdFJzelB2SGZRODR5M0xzL1cxRzRlbS9SK2NaMVBlTnpFYWJPQXRRZi9pLzZQZnhPOVF2bllEdXRXdlFnRnNySWtOdS9kcmFiRWtsRDRYR3dwc0F4aENiOWNRV0UwQVBxa1RMUkRwdTdva1NhNy9PdnBwNi9YSkgyTmdTYzYzZFF5V1JGU1lxaVI0QzQ4WXRDaVF5a3JDZDJDK0VYZUh0T0orSFNLekVxamN2UkxOaDBLQkI2WllWZFBLOTBLcFZpNzFTVEFCWTZ1M09lT1kvcW9IdmErR1h4bmxqajJGWnJGaXlaRjZqV3BSV0tQQnJxSDBOeXpMMVVIY1QvLzdQNTdzc0pnRDA2N05QL0pWU2hHQXdTTGV1SFprMWV6NWdaUVhTZzQrRlFxRWpMY3RxTHRKalEwdEFPelJXQ1hTLy9BQnVFZ2s5N0lUZTYvOGpYSG1zSDhyNWRhdG4zUnNJdTc5UFFlR2swOUdvL0p2NFUwR2tlMzVqNE9SM2lGZlJabEdVNWQ2eWtXNWovM0Q3NzBoaWUzaGRqcTdqUk5RZlBCSzU5bWNpTGY1UzZ1WVpjeC8vRXVUMTZneU8rWVU4bklITzc4ZEUwbGozVHpTK3RyL0RacFIvbzhEK2Z4L0NvYmoxcFM4S2YwakZFdVFKWXdRRmc4RmdhT2FrcDVkY2JGbFdUNERNekhUeTgxTTdYbmxYbVozYStlR2FGTFozd2gvLzg1Ly9OS3BIV08vK2g3ODVhOGFIcjZMUlE0T0gwMDlwZU03bWRtV3RXYnV1bk9kZmlxZlZKc2JJUTRjMHluNmFDNFdGK2JSb2tjK0dEWnNCYS9URWlmY2VSM1NqdExuaGxJQ0d5QkxRRHU4Z1kveFlOS3I5SWVIOFgwN2lSR2UrUHlyZGZKRFBjZUo1ZGNTeVg5TFFxUEF0eUFoMXhJTWdFaGhxVWM2cHd3am5HdkJXMVJwdHQvUG43TmtTMHU4VFAyejJCdVFoa2dqOTBIZGNpRUl6SnFCUTc5RkVscWQzS0VPaHd5Y2p6NFQ1S0p6NWovYjIrZWlhUFJ2bGVDdFIyTzVvZEg0M1VqZms0UUFVYW53SjRaQURoOGE2Zi96WWpyd1UwdEZnWkFpZFM2Y1V1dHRUd0VJVktMb2pqNVZOOXZmSW91N2dYeG9LaTRsV2d0emtVREFZREFaRDA2WnYzNE9MTE10eWNtblFxbFZ4TXB2VExOamVYTVlLVXdETFl2cWtTVTlHRzgzYUpUSXFRNWRVWmxqSHNQdkx1RFU3VGpyaDhQZ3JSYUcydHBiYi8vUUUyN2Z2dWdhMFQvZE9kT3hRdXN2N2FVNVlsa1czcmgzNTVsc2xhTFJxK051a1AvKzU0d1hYWFpkb0tlam1ncnNFdE1QUmFBUzVBbzFvUTExUEJ3ZDNDZlJZSVphSjR1UU5tQWIwUklrVGI3UGJFa0N1OVFOUldNSGZVUmpETWRRdG1YMElNcndmUlFidXJ2SXZORnFmaVBpNWplamVCdzRXZGZNbk9LcmR6U2dFb0tjOS96Wnk3UitBenZVNXlPaDlFQm5SM3V0M044cWJNTVdlSDRWeXBVMUJ5VGt0bEtqeGdpaHQyd0ljaFR3TVhpWHNGZUhRQ1lscmorQ2ZiTEd4N2g4bjN4WklFSEs4YWl1SkRMM3VnWDhZN2gyRXZWa2MwZU5hOUwxUFFtRWlEaWxaZ3J5KzdKMCtzWWxqSVVYTU9VK3A3bHJaaWVnaTB3RENQKzVFeVVVbEFMdnRTcU4ya1J6UGZCWmhONm5HNW16Z0NKL2x3NGllaURJUmdqUk00Y3hIeXF2RG5velRhZ3l4c2ovaGw2UWhDbmw1K2JkWmx0VVNJRDgvaDZ3c2svdytIdlh4anpRMG5GQ0k2dHBhcnFUK2NiVUowVzN3bUkwVzF1MjdhLzk3S3krLytoNXo1eTFxbEgyZGVmclJqYktmNWtaR1JnYnQyMmtnMWJJb3JpNE0zWnprSmlWS1EwdEFONVRHS29FT3lvTUVDbk05QUJuU0ZTaU00SFUwMHU1VWtqb2VHYU5QRTlrM09oa1o0UitTZUFMbldBUlJWWVpFa2phMlQzQXFROS9MbVcrTFNtak9RdjNiVDVDWTR1enpVK0N2U0NDWmowU1dLcFF6eW12WC9JYkk3LzJsdmQyVjlud0lHZjJ4UWtTWG83Q0YyMzArVzRNTTc0WW5lWW5FZS84NHVSU09KM3hkNTFHM0FvaUZjbTRjUzdqa3VyUDhOcFMvWVNSaG9jTEpsekVYaFFsN2haS1VLMEZlWDFKQlVMZ2EvMXFoaVV6eEtFVHhaSzJSUVQwZktXK056Wk9FRmJsRUo0ZkcrdjZPYTFHMGVKOXZTYng2QWVoSE9Razl5RzZxeDNiMXhTbW42VGNkZ0dLaTNPbWxiMEp4VzI1Um9YTURKcThva1lrZXNLTjkyamdXdmNoaVVVMVlVZmJTZzRhcDkrMVFQV2RRdHQ1cDZEN2UzV1NnVHNuUGRuRS9ONkxzemRIVWFUZHJDWmRaelNIKzlVc0o5dC8veU82V3hTOUJvMkxGeGFaTVpDS1lpSWM5UmUwN3p6eno1Q2Z4MTJzNHZmb2RmbmNveEs3WE5UUUFNRzNHYk41ODZ6K05zcS85Qis1THI1NE56WFBXL0NrcmEwMW1waVB3V2xjLzhjU2QreWExUVlreEFpWGE2NDFHNzkyTXNhY2hxSy9qTGdIdFJ3RWFXSEw2TnE4aDQ4MHg0Q3BRMzhUUG5TWmUvOVhQR0hzZHhkMFBRZjJkSUhBeGN0MC93UDQrVGliLzJXaTArU3hVWFNJUEpmOTdCWTAybjA3amFNLzlVWi9vclFUVy9TbkI2WGhrc0R2em42R1I5SDJSWVBJbndoNEdROUg1bmtzNGI4SU9kQzRHb0VvRWJtTjdOWFdybDcySEtsdmwydnRyaFVicElUSlV4SDE5dnJiYjRMNVdJWHY5K3drbmRRd1J6bS9ocFNIM3owb2tudnlEY0tKSnY2a1czYnNMaVN6UCtRNnlFd3FSY0xBT2VUUTRsUitPdHJkOUIxVVJxdzlEVUgvZW1ScExTR3NTcEVMSXcrUFVyVGZxWktxZEYyVytJY3hBSmZmZVFnOG83ekYzaFV2c3lVc0k2RURzcEhlTjlmMVBRei9lYUhWdjY0Tmw3MmNNZXVIY2l4NW1kMFpaLzEwYTlzT3lrRXZWb1RFK24ybTM1V3draVB3YW5XdDNvc1pvMVFGaTRjMXNleHA2SVQzb1dTOFhQZnh2c0Q5M3M0MndiZU9VUnR4ZExMYW4vNkVYYUdQRmN3WlFNaHMzbzVCSHhUS1V4VFlXM3ZKRmJxNUJnbFIvSWhOSCt0R1M4UFBzQ09LUEJxUkNWdDFBWm1aZ1BQYjNWcG5JVkhpazczN01jUGJ1SnhSaWkyVlZYclFuam1WWlhJMDZtU2JWNWk2d1ptMDVqNDkvZ1ZCbzEzOGhPZGxaWEhUK3lZM1FxdVpMSUJDZ2E1Y09kb0pHTWpJQzZZK09HemZ1OEhIanhqVmxUYk9oSmFDOTFMY0V1a01JR1p1ZDQ3U3pDM1hERVY0bVBJZ0NNa1R2UjVVYmZrL2RnWmszVUZtL045Q2cwQ0dvZi84MGpjZEJ5TEJPcExyVjd1aVhYSUxzbHpPSUhJeGNqa3F0UDBIaVZlM1NVTjhxRGZXaEh5V3l4SGxEUzlqN2xiOXM2UDBEY0JrU0JZcUlmazVEeUp2Qld3TDhINmkvdVJpRnFheTNqN01CMlZKT2lNaGp5Q3ZoWmVLZnYyWlhncndocEVLbjJnOXZLUk8vMGladU9rZFpYb0JHczkxbGRNNUdIWmZsOXZ5aVhXc3ErNkFmdXgrWjFJM3RjaE50NUxhKzN6K0FETytIVWR4WW9wVVd0bExYU001RU5XcVBRNGIwZjVGWHg2dm93WFV0ZFFjSTI2RGtQbWVpN0tpSmpxSXZzditHcUp2WjFybTN5OUFMNHk2a1RLK2pidXhYdlBQanhiMitVMnJKRHd1OW5DWkUrWHdnWWJGb0RURGMvZzYzb1N5NzhZajMrL1dXcEFrZ2I1aHV5SldyTVlqMS9ST2hDdzBUZEJ5Yzd4YnZHblpGTDZSK3lHUGs1U2pyTlJ1R0R6L2lPTXNLdmdtUWxoYWtVNmRTTEN0VkgrbU56OThUOFh1Smd5a2I2WStkaVBHQlNaT2UvTTJlT3Viczd6NThOQlRpaWoxMXZGU2pxcXFhY1hjOHlxTEZ5eHBsZjcrNi9GeUdEZTNmS1B0cXpvUkNJV2JQV2NDR0RaczBTK2owaXkrOS9wVmt0OHNIaStTWGdONGQ1SkY0QlMxMzNIMDBlaEV1RTVnSWJlMTk3bW5ETVIyRk1TK3c1NXV5aU5VY3NkQTU5cnNQbW5VSjhvYVNLcjNQaG5UcHZBWjNROW5WY3hpckRtazBEd1h2TnJ2Ni9TOEhya0NHL0JYSTFjdHJkQzlFTG03elhjdHFnU1d1K1o3SWk2TWxpajl5bCtBOEVDbWIzeVBGMUwwZmh6dFJQRk45ZXlGK2drSXBjaytLaGZ2OERVS3F2Q01VZVlVamtIbzkxOTZ2VjFBWVNWaGw3WUlVYjBlb2VROWxvblhvZ0lTVy9kRDU4REtReUJlZ1g4a2RDR2ZNamVZRjBBWEZBcnBWWXd1OVlEY2owY2p2T3V3S0k0RC9JUGZDYjF6SHpNWC9wWjVPOUJ3YmZ1MzM0aWp1N3Z0ekdXRkJMQjNGQk42RUh2QTNrQUlQK2VIRGgyZEQ0VHpMc3RvQmxKYVdrSnVibmV4bU5TdU1vTEJiV1RScFVubDNlSG1QWlVmLzZxdXYwbk16TjZ3Z3RMUHNtcUVlUERIaFJUNmUrbldqN092d1VjUDQrWVduTk1xK1VvR3FxbXErL21ZbW9WQ0lVSWoxK2RWYk81MXg1YmhrbElrMkdBeUczVUlxK2NmR0dwSDNtM2RqdWY2NlAzT014VktpdTRBMUZnOFM2ZmJ2TmhMZG82N3Y0Vi8vdGFIZnZ6MHFCM015TXZwK2g3TEVMdkk1eHJJb3l6T1I1OEdOZHZ1T1FESHRiajVCUnZ2ZlVkelMvZWc3dTEzUWVpQ2p2TFBQTWR3c3A2NHE2QTNuV0VPa0lUb2RlVUJFRzhHK0NBa3FoeURQbEluQUtTaWg0cXNvSk9FNS9FTlRRS1dVbkh2RWliczdGK2lJNHRuYzM5Tnh5NjBrc1JGMmI4a2RML0VTdTBUN2ZER05tMC9BUW9tQUpoTVdFMEJDVXpUUnJJcjRuaUd4UG5mZnkwNEpKT2M4RGtleGRFSDAyNW9hNXpqTmlNS3JIREVoT3p2VGlBbUdwa1J0S0ZSN3g1NFVFd0FHRHg1YzljUDA5MzlyV1lHL2tqcURKWHVFRC83MWFhT0pDZDI3ZGVTQ2MwOXNsSDJsQ3VucGFYUm8zNVlsUDYzQXNpamVrcDV6QzhxVWJ6QVlEQ2xCS2lSbGJDeE9STmxNL1VZM3ZQSDlWd0k3WTVkM2tUbkloZXdHWUxCcmN1TmVmb05ybThiZ2NCUm41TVI0clVRaEMrMnBtOFN1bmMreUlXalUvbWJrUm40aWRUT1pPdE5QcUM3dGZXalVlQ0hodXJJZ1FXR1V2VHpXNUIycEI5V3RMYkwvZ21Md1pydW1BQnE5ZGk5ek14NGxlTHdRSlZEOEVubUdQSVZFZ1JOUlVwWjNmWTRkalhMN2U3YnpMSGNMQ240NHRXNmR5Y25xNUY3bXh2S1p1aERPdnZ5OWZVenZPcDNyOFYwUzRVcDduOWMyWU50WVNaZGlKUlYxdmd0SVNMQ1E2UFVZRWhDK1JzbURsbEkzTVdPemZQNE5HblJrcVdXeE0yTjRxMVpGc1ZZM0dQWXdvUzhtVDU0d01SbEgzcmYvRVJOQ29kQy9rM0hzNXNxY3VZdVkvTndiamJLdm9xSkNydjdWQmFTbHBYcEJyUHBUV3RxYTdDeW5VSloxemNRbjdqTHhJQWFESVdWb2xoM3FLTXdpMHRDSU4rL2xJelRTL2dIaFdyWU9OeE11bVhnQnlqVlFUdU5rZ0EwaHQrMWJrYXU0TTdseEw3L1Z0WTJiaG43L2w1RkwvVUJrTUk5Rm9ReWZFV25FZzBhQXZjdG1vc3k2dmRBb2Y0Y0VwcHVRbS92RlJJWnpkRU5HcVorQmJDRnZBZkJQNExJWnViSnY5dmtzZ0l6MFdERnYxYWhpeGozMjM3L1kzMjB5OHFhNERuaUErb1dYdkFWOGpNU0prMXpMSFNIS214OGpFeVdpZVJ4ZEMyZWFibi91WGhhUDhZVHpCSHhENDVRL2lrVXY1SWx4SmJvR0phN0p5U0JjNHBtOHo1OWpDR2VYZG1lWTdoMWxlVFRhb3pDZUFCS0k1dUF2VEJYVSsxczJBVEl5dUFPc1BJQ0NnbHd5TWt3ZU9rUFRJQlNpdXJLeU5zbDVER3F2RG9VU3lnRzAxMU5ldnBFSEg1bEVUYzJ1TzVOa1pLVHo2N0VYVXRTaVdUNVdkenVCUUlET1hYYU9ud1N0UU9BdjQ4YU5TNlUrZUR4U29ZUjNReGhCT0hkVk1naWlnYnhFeVNUYzE5NWRGQkE5dDVnZlRhRUVmVU5KOXZYZlk2Ukt5TU9MS0J2b2N2VGorUkM0QS9oWGxQVmZvRzd0M0EzSVVQa1NqVzY2eS96bEFlUFE2UDM5S0t2dFBZM1Q5SjNjNExNc0hSbTZYbzhGTDd2eS9iY2g0K3B0NEZuQ2J1SHRmYmJ6WXhzcXVlTVFxeUtGbStWMnV4MUswWG4yeXluZzBNcis2eWNvNUNQRDFSR0QvQXgvcjFkQ0VaSHg5QjhBWDZFeU5QK3dsNDFENFJRVnlGc2hHdEh5TmN4QzEySVM4dWFZVGZnbHVzTnVzMU9vK3d0a2pIZEFXWW5mUnQ0TnExMzd1NVQ0TDhTeHlFUGhPaVRhM0loRWhYZVJTTkxZNUtQOEdNNzFPeDBKTVY2OEdaYTkrVUVXNGgvZWtHaXlUSWNma1FCMUtVcU8wdzlsQVY1bEg3TVdoZTgwdXhqVzRjTkg5NFhBendDQ3dRQXRXNW95a1lZbXhSc3Z2RER4MjJRMllOLytSODc4WWZvSDk0RDFoMlMybzZsVFZWWE5BdzlQWXVPbVhYOE1XcGJGNVplZVJkY3VpWFliOWs0S0MvSXBhbEZBK1laTmdIVm91N1k1cHhQWkQyck9GQlAycHZUU0FmVTdCeE5PNG53VENyWHRUempuVWVjR0hOZWRNd25DSmJ3bkF1OTcxaDJMK3BxeCtuSWdzZU1kZXordkUxbDYzRXM1LzUrOU00K3pZOHplK0xkdWQ2ZVQ3dXhrazUwZ2hFUWlzakJNYkxHTVdaaXhpekMyWVREMmZZbkJHUHNhSXNRZ3dnK0RHWVpCQklNeEJvTkVpQ0RFa3RpWFNNalczZlg3NDZsWDFhMWIyNzE5dTIvM1RUMmZUMzI2YjYxdmJXKzk1em5uUEVjUnNVSDRKVXFWUFpWa2VsVURTRlltMjQrb01kSmx5TUV5blBqMFdOQzkrZy9aWXQ1eExLRVpSMGM1M0tZQmh6ci8xNkN4NmFIaHEvOElVNEorRDVReWZWQ0NiUnFMVXQzL1ZvMXlJQlE2Zytxd08vL3ZnUmloejhtdXJlcUZXYjh0Mlo3K2o1Qnh0eGhkbS8yYytjY2hRYmZWS0VKaFJwSGFEcm1SQmdZVlRodWlxandjaHNyL05mYjhEMFA2QnZ1alZJcDFVUWZWTFhCckY1L2hkaUJHS0RJcC9EbXVnNXkvYjBaczB3MVhUTkNQVjN5L04vTDlmejhpZ2J6bGdQeWtraEVJN0kzTzUwM1VXU3h5Mmh2bDlmSldBbGtQTjU4ZjRIeVVObk12RWlzMGhNSTZLUHJBbEpHWmdHb2cxeU15YUJHNk54ZDY5blVFcXBZUmh1MlFqc0VPdUJFWkh5SlM0ejZrSytBdlc5TVlWS01PMTNzLy84K1paN0FCU2ozd1IvNThUOVBCUXMrNWVWZC9nZ2pCajUzMnJLUTRFVWJOaVFxb3ZNV3lGTm5SdFdzbktpclMwT0lVTFFaTFAvcm83YjFMM1FpQWpZZnRlTlpiYzU2WWFDY254dGM0VEx2MVBoYTg5MUg4aWdtd3oxNjdNbXJrcGtYWlZ6bkRzaXpXVzY4L3I3d3lsd2JidGlvc2ErcU5OMDU2Nklnakp2MFF2M1d6SUMzaExWeUZEUEJYVVlwdDFOZzJTUHVxQWpnWE9YTXNGTlY4YmNqMjIrSkdKZitOL0VYSklWd3o1bGpnR0ZReTBuc09YVWhlbldzRDRzZjJsdTl2c1pCdkNmcGlvVlQzdjFXakhBaUZzSmNpckJTakZ4ZWlHKzdGYk5UaG5ZdVlPcEMrd0RXSVVYdTdnRFpHSVl5TnZCUVorWEdoU21HTVlOTHp2OGFabHFDcURIM1JOZGlUWEtGRFB6cVE2K1VOMGpmd3dsUXM4TU5vVjN3ZXNNeUxoU0h6L1ZVZXZDLzQ5czdmY1FSSGdoZ2NpZElKcHFIMGhwMlFsN3NhZFJDSEV5eUlDU0tqakNpai81NDJvSFNRODNCTExvRkVFWGRENUVNZHVtZjFubTB1UkNUSUxTZ0NZbS9rYWI4dHBBMmpFV2x3QVVxMThBcDdYbzA2NVllZDgvS1RLWVZpZTlUeGpzVzk1blZrUHhkbXNOVFVFUUdEMEVmbkZQUUI3WTlMdnV5RklqNUFiSHRRYWt5THh0aXhPKzloV2RaSWtNaFh4NDYxcFc1U2loU0F5a1JtTXRiVXA1OSt1c1dRZFBVMngyY3MrMjZ3MXFTdzhrVDQ1MlBQOHV5L2l5UEN1T1AyWTlsdGx6QTdNb1VmVlZXVjlPN1RrNDgrK2dRc09sWTF0RHNIUmIyMkJFeWtzQkxlb1BGVlZBbnZJNTM5VzhqemV5OXkxUG1SYndsdkEzOEphMi8wb3dYc2c0aUV5YzdreFhEY3FtUW5vZkhhcnFqazRtRFBQcUtPYjdBeGNsejFRNDZkSUNmWno1RFJlaitLVERVSXU5NWgxZUFxQ1BlT0g0ejB5aVk2eHpHb1JCRUlqeUJTeDZBR1JTT1kxQlEvNlJKMC9rR094REFTTjJuMHNvRzNCUDF1cURMYUFuUXVheE5jZ3I0WUtPWDliOVVvaHcrdE44ZitidlRRVmZqbWI0Z001bk44ODcxa1FnWHkwTCtCOHM4ZkFMeVUrNG1JUlpwSllReHVGQWJqNmlLc2NQNC9CcFZhWE9GYnRwTHNoN2l4NS84VjZselBSUjFQYjlTNUdnU0orZlVsSE8vR1RCK0diUGM0WXEyanBpa0VwenNFWWFpekRTaXE1R1pVcG5HSGtQWFhBZjRJSEkrdXhWWW9ZdUJDWjk2WmlCQW9ORUYwUHZxZ2ZZTSsyS3VRaC80eHdqOEkwMUJuZEFkaWlhOURqSE9RRnNUVzZObDhCQkVLZnRnbzRxWTkwZ3ZwVitCNStQRUlJaFBtRjJsL2hXQ3M4L2RCOURIYkhKRmt4NlBuZmlDSzNERkNjUjBwSHFIU0xCZzBhSFJIUEdSVzkrNWRzS3hVeUQ1Rmk4R0MyMjZiV29nWWE1Tmh5TEFkL2dyV2ZhVnVSMHZEM0RmZTRjNjdIeTdLdmpZZk1ZU0pCL3dxZnNVVVdlaTlUZy9hdFhQOENwbk1TYmZjZU1tSTZDMmFEWjhocDAwbjVQQlltSENLUWs4MC9saUVQTXNOeUZpYlFMQ3VWdzBhanhuczYvc05xc2JWTStSNDQ5RFlmVlBnRjg0OEN4blBWNUk5cHR6R1dXN0dWR2VnTWQ5KzVLWU1kdzZZdkxCUVN2UnM1QURhQW8walZ5Rm4wNmRvYkg0NWNoZ2Fnc1VmblRJRmpWWGlQdkM3bzZnUGYrUW55TEV5QlRpQTNJanFPcFEyZXhqWlh2TlhrS1BGYUhZdEpYL0hTMXZrWEh2VU16M216QVAzZm4vaSsrMi9saHNpMHVNbktPcmxHV2YrbzJnTXZ6OXl4QlZibDZBbDNQOVdpM0lnRkF5MlJ1Rk1YZEJETVJ6ZDRNM1JnL0VNd1dFeWJWQVkrWHowRWorR0h0SlR5UzU5MklDOG5JOGpJK3JQeE9jNnpjSVZ4a3NDcjRML29KRGZZZUZRaFo1L1BXTGtia1NFeVRJVUZkSGN6OFlQeEgrMExISUpoVkhPMzNOUStvZnhRaitDcnNudTZCcjhHWG5wZis3ZmN3QUFJQUJKUkVGVXJ5WlhIQWpnWXFTYjhCVDZxRzZMb2pTZVFsNzl1MUduZUdCQlo1ZU45aVRyUk13enR3R0tYcmdMRVYxK0hJVTYxeWRRZmxsWTFNb1NGS1ZRaGRqNENTSHJHU1I5ZnB1RFRLakUvY0NPUU5ldkEvcm9QSWV1emFaSUdQSis0RmFVZHdjaUYvNkZTcGVDUGdSTFBQdmVtUll1bU5POWU5ZmZXWmExRnFoTTVJK0QwUlFwU2d6YnRtMndMeTExTzRLd3lsNTFBcTB2dGFuSjhObm5YM0h0OVROb2FHaThZMitEUWYwNStuZjdwY1JtQWJBc2l3SDlmeXorVklGbFhVN0xLblhxTGVFZE5RVnBKcnlEeGlBbXd0V1U4RGJUS2pRdTg4N3o0bUEwM3JJUXNURU5PWWoyY0phYkV0N0RDY1o4WkdqUDliVEJXOEo3b1djeVVhV3JuT09laGdTMDcwTmU1bXM4Ky8wbVlQTENSaVhSOTNiMjhTa2FyODlFWTdpTFVZUnpBL0ppQjBWbmdCd0hleUx5SXd4OWtaUHNYcktOL2piT2RuOUNaSXBYbjZNS1hjOTFVQ1R3V1loNHVNcFpQaGhkYzVQcTdhMmdCZGxWeHZ3VnlQell4RE50N2xzMkJGY3J3MSt0cmhvNTcxNUR6c2ZOY1NOSERFd0plbk85THlBK1BUc0pXc3I5YjdVb2g1UUhnMmZSUTdVTHlxRTZEYjFvYTZId3FZa0VlNElyMElzMUN4bWxYZys2djROZmdSNldjOUZELzJ2VXFRV0ZjbGVnRVBUREN6cWIvRkhvK1E5Q0J0VUlKSml6TVFyeitYblROL2xISk0xelhRZmRBN04rSFdMNzVxSE84bm5rcFo3cXJMTytNMjh5Q3BYNkl3bzF1Z04xMk43cmNTTHFEQXhlY3JZem5abU5ydTNuQk9kQ2hZa3locDFIRWc5NU5XTG51NkRJbE0xUXlzaDdublhHT2UyOENUR2VjWExkbnlMVzl5NGtpdlFRMmNLVUJvVSt2MVhrM3M4ZXp0K2crNXcwRE80UTlLR3RjNDV4TFhxK1p5RVNaVDRhcE55RmN1NU9kTFk3RlJGazNsRENIbVRyU0V4QTc4RHV1RXg0aThIbzBlUDZnSDJlNlk2NmQrOWE0aGFsU0pHRi8weWZmdlBVVWpjaUNNT0c3ZnJ4dk5sUG5JUFY1RG0zTFI0clZxems4cXR1WmRuM2pYZUk5VjZuQnljZC85dTB3a3dqMEtsVEI3cDA2Y1EzM3l3QkdIZnpqWmZ1ZStnUko5OVo2blk1V0I4WlEzR2FCcHVRSzZROXd0bHVJUEo2bXhMZUJ0NFMza0c0RVJuQ0U1SHp4WlR3Zmc2SlpvK2tjU1c4dmVMUTNoTGVmMGZoNTIvZ2VzRjM5S3liSk9UZHE5RlZoenpSTTlINDVFbWtBZkJQWENJakNDYnQra0VVSmVJbkZqb0IvMERYNDF6ZnNvZWR0bitIaUJoaitMY2oyMGxZaHlKa0Z5TlI5U1dlZlIwUTBxNGsxY1VNZ3NhVUJxdHd0ZUc4R25LakVFSFNFOTMvQ1VqVU1Bb1hJSWZvY1lnUXlUZXR3b3VXY3Y5YkxjcUpVS2hBck5mYXlITlpqVHF6V2NnNFhveTh6UStpbDlFOGVNc1JRMnBJZ1E3STAybTh1VGJaaElHTmxQLy9qbGluc0x6d1lZaTlLMDVzb2NpQ0dtZS9RU0h2aFo3L1pzZ2dleHFSSk04alp0cUlKT1piZml1ZnNvb0crU3BEbVRDMkQ5Qkh5M3RNMCs3UnlKdi9OcTV1d2tvVWF2Y2Nlc24zd08zNFBpZVhjVFJhRDdYb3c3a01wYUZBcnFEZzFyZ1JMUU54SXlYQTdaU1dvSEQ3bzNISml4RzR1V3FtYysyRzdvbEpiOWdQZWVLbm94U0lXMUE0Mnh4MDMvSVZkVEVWVGJvUjN2RVgrdndPUVVaOUVJTHVzK21rZTVGYkJjS0w2U2pLb0FJUkNZYjQ4Nll0UFluU1Nvd2c1TWtvZkcwdnBEMVJpMXRLOGpuUGRoTVFFLzI0czI1eGlySVhDUlVWMVplQjFSYWdVNmYyVkZXVlU3ZWRvcFdqQWV3a1N0MGx3MGJEZHJqb2pUa3pEOHhnRFk1ZnV6eGgyemFUcDl6Rm9zV2ZOWHBmYTNYdHpHa25IVXB0cmQrNW1DSWZXSmJGb1BYNjgvTC9Yc2UyYlRLV1BlMHZmNWwwLzhFSFR3b1Q2bTVPbUJMZTE0Y3NINDFLaXpkbENlOFp5REErbWV3UzNyMHBySVQzUm1qTXRDZnVHTUZid3Z0clorcU9vaHNQUjJNTzAyK0VpWno3c1FFYVcrN3JIUE1CRkUxd2pEUC9wb1R0UFE4NXdmN1B0K3g4cDczN2tYc05KcU94N1dMY2xJV2xhT3o2dmVldlYrejlES1E3ZFJNYWk1cXFZMWM3YlRCSW9xRlFqOGlBZlR6enFnaXUrdVdIS1VGL0ZScmZuWkZnbTQrUm8ybHJHa2NtUU11Ni82MFM1VEF5M1JXeFBnTnhRN2tmUlErakVTYXNScm9IZXlHUnUrdVJ3V1NNT2k4cGtFSGUvZ3d5OEM0aW1EUjQxWm5Dc0JVeTRKZEVyQk9HaDhsbUF4OUdEL1VOS0Z6R0t5alQyUFAvcXpPRm9RKzVYdTllNUZaVnNKMzFCc1NjMjBERTBIblJGS0YraDZIejM0dHNGblF4SWdXbUVQMVI4NklTZFFxVmlHQ1pUSzV4L0M3aHJPTStaSmQ2ZkJ0WGhPaytGSXIzVDlTSmJvZUlqUGZRaCtOV1R6dDNScXpwK1NneVlTeDZ2cDVPZUI1ZTJFUUxZQmI2L0w1R1lmY3pqckg5Z1hpaHBpVzRBNFhmb3V0MEFFcUJlQmk5SzZCbjkzTFBkZzJJNUxHSkxnL1U3Qmc1Y3FkUmtOa0wwaktSS1ZvZWJOdStaL3IwbS9PcDdsTVNXUFVOeDFKUjhTamxsZWFaR1BmYzl5aXZ2QlpWUUNrWk9uU281YlNURDZWcjE3UWZLZ1lxS3l2bzNic0hIMy84S1dDMXRWZldua015UTZvcHNhYVc4QVo1OHYrT3JzR3R2dTNqcWlLTVFpVElJR1FiVEhlbUljaWdOSnBlUVk2VklJRnowOVpQVUZTQ3dTbkl1UmhVSmV0dnhKZDViRWQycXNHZmtORDNJaFFoOEY5Z2pIT01tU2lsTmlsTTlFRVFLV2FlZ3dwbmdtd2J0RmdsNkJ1RGxuVC9XeDFhVXM1V29laUp3dGpuSVFNeTdxYTBSU0ZUejhXc0Y2V2VtclJkTnNySGo0T0ZqUDVDbU9tbU92OTJ5S2ljUmU0SG9Sb3hnay9SdUd2VUZLaEM2djRtTGFBcFZHQzlzQkJqdmpqbVdLYTZRd1B4UnZwSVZHWXhqSUd2UkIxUVhBZFhpWjZQUXBqYmZKNWZnekdJVUNpV2g2VXg3MFVGRXZieGpxS05Ea08rVVRjbHdwNFZZOGN1WFdCWlZuK1FFR1BIam43aDVSU0Y0cllpeUZBY3Z4SytMaVFtcXl4Z0w3Mzk5cHM2MC9SOWJGRXdiODZUVTZEaGlGSzNvN254L0F1dk1YbEs0eVBwMjdadHc1bW5Ic0c2QTZNMG1WUGtDOXUybVQzbkxaWXYxMmV1d21MWXhNTk9UbEtscTZtd05Vcjk2MDU0MU9EQnlJUHROMXlEZXNNa0pieE5icm50ckxNQWVhelhSYzZ2TjVHaFBCdDl3NGVoc2FkWi95M2NLZzlCSmJ5TnJaTkJZOThPU0RSdk14VDlXZU9zOHdBYWYzWDFiT090c0hBK0dtTWFoOUFVRkVXdzJObjNRU2hTY2lFeVNpOUFrUVJuSXQwSEw0WWdoOUxqS0pWNmM1VGVVU2o4N2MxM3UvRW9zdmJYaUppb0J1NUJwTVo5NU9vZGdMenhzejM3c05HMSs3bXozUytkZGE0bE9tWENTeWcxdGdSOW9haWh0UGUvMVk4a3lpRkM0Vk5jOWZZa1dFRzhNUTJOTjVUenlaRXhWUndLUFU1VG5QOXkxQkVIWVdYRXNsSmpOWW9XYUM3WUpEUFlsNU04QiszbG1PVjFKS3NoWEVmaFlXQ0Y1SGk5VU9DeHd0Q1k5NktlM0hJOXJVcWNiZlRvcGZzYU1xRk5teW82ZEVqTFJLWm9HYkJ0MjdZc3JxZVZrQWtBbFQrc09LV3VwczFCYUtDOFJ1Qzk5ejlpNnJSN2lyS3ZuLzVrQzc3KzVqdSsvaWJLY1IyTVFldjJwWFBuUWdza2xUY3N5MkxnZ0Q2OE9VL0Rscm9HSnR1d2pWVTZBMk5OTE9HOUVobDlHeUlETUV5ZllRWXlBTTlHOWxNR1JVNGM3dXo3RnFUUmRDSHl0citLaUlMUHlSWjVOMXBlZjBmNlVEWWlVUHdDbFFZbWpUWnNlUkI2eFN3ZmhLS3hEYVk0azNuQlZ5RnhRUlB5bjNUOHVoeWxKYitJVWxUMjlpeGJoS28yckVCalV4TWhFalEySzdRRWZhRTRrZExlLzFhUGNvaFFTSkVpUllxeXd0aXhPM1VGNjBQTHNtb0IrdmJ0UVhWMW1LQnlpa0tRUmlnVUR0dG0vdlRwVTF1ZEpzR2JjNTg4eW1wb3VJNDFZT3p6emJmZmNmYWthL2ptMjlKWHlEMysySW1NSERHazFNMW8wWGpubllWOCtaWDhCQTMxZFljY2V1VHBVV0g5VFlrYUZKMFFoVk9SaDMra2I3NU5McUV3RE9YeHY0L0M2ZWVnL1BKZmtldVlzaEhwY0Q4U1NYNFRSU3NjaVhMckQwVFJCZGM0KzE5Q2JvUkNMMXhDd2V0ZERzSXV1Tjc0L3NnUjBkNjNqWDhmZjBQcHFlT2Q0eHlKNjFIZkRobitIeUNqOHg0azhIYzNFc1ArQktWUi85Wlpma2xJdS95SU80OUMxdld2ZHh3S3plK0o3bHZZK1VmdHcwWXB1Q09RQmxjR0VRdzluYjltdlo3b1dveEU5M0tySXJUZm9Bc2luYjdNMlNJYUxmbit0d3Fza2ZtRUtWS2tTTkhDY1p3aEUycHIyNlZrUW9vV0E5dTI3ZnA2KzhKU3Q2TVFiTHpKZHRmYnR2MWlxZHZSSExqeW10dGFCSm1RSWhuV1hiZmZqeVU0TXhVVms2KzQ0b3BTcVY2dXFTVzhQeUJaUk9mSndLSEl3enlPN1BEOHA1SHcza2JJbUFTUkp2Y2d6L1lDcEgwMWxwWm5URjVGY2ZMNGQwR2FEeVpsTlVyTWNDNTZKb3BSOWhHa25mWVpNdlIvbCtlMmEvcjlielRLa1ZCb2d4VDVvMUJOZGhtNU1HeUU4bDZhMjV0aGtSMnE1ZjhkaFluRW4zOUxSRlJOMjZUb1QzZ2F6MlpFaDdyMkpQYyt0MFgxZnBOaWM4STdzWDBSYTVzUGppWmJ6SEZOZ29VK1JONTcwcG40UG12RElyYWhJL0tpckZ2RWZjWmkxS2hkTndEcmRGQTRiUGZ1TFVvbk1rV0twKys4ODZZa3F0MHRFcG1NZmJUVjhyUi9pbzRGNytWYlBDbEZLVkZSa2FGUG41N09MNnR0cDVyVkY1U2dHWDBTVHQ0UzNuM1ErTWxmd3Z0U3p6Ny9nOHA1ZTB0NHIwWkdtUkhvTXpnUmVjc05UQW52M3p1L1RRbnY2MExPNFJObkhadjRYUHlrSmJ4Qlk1RmZvL1NMWTVCbjJqK21hMEFFU2dNYWIrNktCQThub2hTQ1U1eHQvS0xtVFlGQk1WTy9QUGUzZHNDVXRQSkJGQmFnYTFvTVhJTElwNStqU0lCaW9yWGQvMlpIT1dnb2dNbzhib1U2ckhWUjlZSW9FbUFneW0ySkl3b1dvWWZuTjBqOXRMbXdJZGtoTnY3ZllSaUNTcExzaHBpLzVzUndwR2k2SGNvWHFrUWZrakFzSWxzYzd6aFVrY0c4b0QxenRzakdGMlFQQ2pPSUNieUpZT2J2VmR6UXVDQjhnbGhTYjVqVW5raE1wZy94ekcwTkt1L3p0NEJsZzVBQTBjWXgrL0JqS0tycThCVGg5YUFiRTNZOG44Ym5iclZEQTRjVGNLdFIyR1NISFhyUkJyMnYyNkx5akF0Ump1UmxaSjlqSnhTKzZMMG4zeEI5RDdkR1pYNTJRdGRzVU1oNkJsRlZJeXBRdnR4dTZNUFVYTXJiVm1WbC9YV1FxUVNWaWF5bzhJKzNVcVFvR2VwdHUvN0lVamVpTVJpODZmaVg1NzMreE1YWUpWZlRUNUVpQzMxNjkrVExMNzloK2ZJVldKbk1DVk9tWEh6WDczNTNhcHltVWpHeEpwZndEb014bWw5RjQ5TGowRml2TC9CdmxFTi9KUnJQN29YR2JXT1JTSFVGeXNjL0FFVmROQ2VSK1U2Ujl4ZFYxanNNSGRFNW0yZmhBU1I0YU1iM1JpTnJlMFF1ZVZISTJIUTV1dWNyU0s3NUVJZldlditiSGVWQ0tPeUxXd293REwyUVlYQlF3TElCaEJ0czRJYXUrQkZsM0RRM3FwRUJWRVc4VU1saEtGZXFtUGdEeWlzeVFqNTlpTDZtM212WHp0bitOTS95c05JL1FkdURTSitPaE5kTkxnUkhPdnVMSXhNczRFYlVhUjZMMkV1RDJlaWF0Q0ZYSkhBK3lpOE13K21Jb0JsSitMVnNUTW0yZHFqakxaUlVXSVErN3I5SDdidVQ3UHUyTFJva25JbytJdjFRWjc4YWtRMEwwQ0JqRUJLejJhNFJiZW1DVklWbk9sTWY0cTlOR0VGWGhWamx6UkRUUFFQZHc2c0tiRnRpYkxubCtHMGhzeU9vcEZoYW5pMUZTNEp0MjdmZGNjY3Q4MHZkanNhaUlmUDFlWm42cnNmZ2xyWkxrYUpGWU4yQmZYbmpUZG1DVlZibXltWVdhRnlUUzNpSFlVL25XSThpc2IybHp2eEp5TWkrRkFrUVBvVWNtOE9RQi9wcVoxNnA4bzZTYWhBMFpuOVIrOWdGT1pyT1FtUG9HOUFZK0F0bitzcVp0aUpiczZNeEplZ1BSN2FONWZ4ZkRMVFcrOS9zS0FkaElnc3hjZXRGckRNUWhhOGJMNzlmWkdNQU1vajZvQWU1RFNwMTR2ZnliK1pzWjJyVytyM2t4WUsvZlhFaUpSWXllclpBeE1tT2lFM3pvaGFWS0ZrZjVib3RLbUo3KzZLT2VSVHF6QTlFNnJGdjRCcXRYbmhML1lEQ2dQWjIybCtGcnE5L25hanRNK2hlWFlzNkU1dGtwUUcvUnpsMFpwOWViL2c0MUJsRVlWTjBYNjVGa1FSYklxYTFIbjNvUUFUV3hZaTF2QnlWbmZFT3lJMlFVS0VJZXlaT1J2ZGp6d1Q3Q0l0eXlLQm5waFo1RS94S3ZLdlJCK0VicE1iY0hYa3NiUFJNUEE0Y2dVcFE3WTVLU241QnJrZWhMN3FPeDZCSWpnR0lISnFOSWxiTTlYa2ZDZHdzSUx1Q1JSdVVXemtZVjFHM1VLeUQyT2MrNkQxYWdEd2VENk5uNnhTYXFGckVrQ0ZEMm5UcTFPOHpIRWE4WjgrMWFOOCtLTVUwUlRHUWlqTG1DM3ZwOHVYZmRybjMzbnZMd3NzeWI4NlQrMEhESFpUSE9DZ0greDkwU3FtYjhDTlNVY2I4OE82Q0QvamlpNjhCYUtpck8relFvMDR2dGdPb09kQmFTM2gzUVNIcXhvSFFBWTAzdzdSWDFpSlhUNkxZV0J0RlUweEtzSzZGeG14SkhHRkI2L25MZFdmUWVPeGJjaEcxckxXaUpkNy9Wb0Z5aUZEWUhSbUJQM0YrbTFJbzNwSXBYeEJmZ2dRazVsR0hESk9aNUE0MC9va2VyQThhMGQ0Z21GeWN3eEt1M3c1NWRNOUNSdFlVZFA2akVDdjNEM1Jkbm5IVzN3UVpTUjJSRjdpWVpBS29rN3NkaFk0ZGo0elpYUkp1MndONTRuZEZodFE4OGhmYk9RSVo4Vk9CbzVBUlBkQzNqdGNZTlRCMWp3MU1TTmNlS01UOWFvTHo5REtJRkZpQnJ2TkVaRWkvZ1ZJZm5rZU0vSWNvSDNCYjlHeDlqTlNMTi9FYzl6dHlTd0c5aWtLa2t0VG5NcDIvSDc5QVJFZVkyV1JJR3dpUHNqa1p2UXMvSnp5RnhvU0RuWWNJZ1BITzc4T1E1OENVSlpwTGVKbXBqeERSWXQ1WmJ6U0dQOWZNcUVKL2dJaUhka2lrYVJRcVI5UVpEUkpXa2g4c2RCOHZSOFRIYU56bjRWbjAzandJYklPZXQvL2x1ZjlZZE9yVVp5TE85V3pidGsxS0pxUm9NYkNGcThxRlRBRFlhT2gyZDc0NWUrYitsbVh0V3VxMnBFamh4Y0FCZmZucXEyOW9hTEN4S2l1dnUvVFNrKzQ2K2VUTC9FUjhTMGRyTGVIOURkblJpRXNKTnlhaGVZekpMMGxHSm9DdVF4Snh4YkQxL09XNkd3Z25ES0tXdFZhMHhQdmZLbEFPaE1MSFNBalBoRGdaQXljczVDa0tLOGdXaUFueVBYbkRlNHJsMmZnR2ViTC9TTEljdHQyUk9NZ2ZVT21SM1pEQjg2bXpENURoZFMwNmgyT1F0MzBDaGVWQlJlRW51TFZxT3lOeTRHaUNtZDhnWEEvOEZaVVR1aDc0R3BpVngvSDdvRENrM1JIYmVqcFNHVjRZc082aWdQa2RrR0g2dXZQM0s2VGcyaDhSRU5WSUgySW1MdXZ0clYzOGdMUFAxOUQ3OUNxNkgvOUIyaGVib09pTlN1QlB5Q2cxejFpZHMwKy9RWjlCb1dGSjBtbWlRczUrRWpJZlJMZ3NqRmcrSEJuNXR5S0NLZzdmSU5MT2RLNDM0MFpwSk1IRm52K05JT00zaUprMyt3eUtXamtRUlpQOERKRVdjeEFCY0VRZXg5NGUzWnRoNk5tNWpGd1B4OHNvOWVRMkpCSjFEOUxxS0lxNHp2RGhPNjVqMjlaa1IrU2JIajNXaXQ0Z1JZcG1oR1h4MXZUcE41OVQ2bllVRzVVWlRxcHZzSGZDc2xLaGtoUXRCaEpvN01XSEh5N0dndXExTzNhL0dJMnJVcVJJa2FKRm9oeXFQRnlEakRpL3FxdnRtNUtnRS9KNG1yejJkcjRKWjVuM2R6RndQektlamtxNC9rUmttSDZPeEVDMndUV3lMR1Q4dm9ieWwwNUVYdm56YUJvbTdXY29QLzRUWi84dms2MDU4UVppcWIyVGdWRkJQUVJGR0J5QnlJOThRc3EzUnlGS1R5RVM0MU1VdmRFSEVRUm1Bb1hEK2VjdFE2a1dvQWlPWlNpVjRRUm5mOGVqeUFjditXWWlBbFk2N1RiNWZHWjYxUGxydlBwbS9oSWs0bUoraDJFVnVXa0JjYkNjYWFEdnR5RzlCanIvSjNsdSs2RVEvOVVvamFPZE15K0tRRnVLV0hUenJuMklvaktNR0U4WGNoV0NhOUR6WU41UmIrcUZ0NjV4Rk81RVpOcXpTTCtpTHlJSEJpZVkxa1A2SzA4NGJiMEVFUnYxNVBZZk5pS2tka0RrMzVZb0o3QW9mV2gxZGNXcGxtVlZBWFRvVUVOVlZUbHd2U25LQWJadDI1YVZPYi9VN1dnS2JMRHBqdlBJV0tmR3I1a2lSZk9pOXpvOXFLM1Y1OXEyck4vZk12WFBXOFpza2lKRmloUWxRem1NV25jbHU5eGdVTW9ESkN0dnNnSVpFNnM4di8xWUZUSy9NVmlGUE1HSEF1ZkdyTnNQR1RVbXRId1pTaHM0RUlWODc0eU10VWRSNUVBTlNvTjQxbG4zdjhqSS93QXA3RFkyZFB0OEpIWTVBSWxCK29WUURpWlhjT2MvenQrVjZINzlnTHpnSCtLR3RDZkZ2U2kxbzZPejMyT1JkL2tGUkNCNDRkKzNNVnIzY1A0K2cwS2REbkYrcjRVRUI0LzFiZWNsRkhDT0ZTVllrMjhreTlmRXA5VjBvV2xDemRaQ3FzaXJFYWt5RlJFS3o2TDdjd1M1NHBLZzkyMFpjQmVLMEZnUEVWNkdHQWtLR2JzUVBjZHRjSWxBbzJsaHhOSnF5SDUrYWp6ci9JQ0lqSmZSdGI0UWtYSWZrSXhFWElUZXA3ZlJlOUFlcGU0WXJJdWVhWCs2MUx2b1BMdFFoTHpRc1dOM0dZN2pmY3BrTW5UcmxwYUpUTkZ5WUZuTXZPMjJHKzhxZFR1YUNvTTMyZjZLdDE2ZmRSTHhsWVZTcEdoV0RPamY1MGVCUnB1S0syemJIbXRaVm10VmJhbEIzMnlEdG1pOG5VVHZLbC9zaXh4Y2ovdm1qMEhWdG01cGdtT0dvUUtOelo5c3htTzJOSFJDanJvWFNTN0EyWkt3SGZBMFRhOEQwcXBSRG9UQzE3N2ZZU2tQVVlTQ3VRNysvTkRtN0xodlF6bnJ2MEpoMjJFNEd1WHZQNGtNMnplUk1UOGZHY1RIb1pmMlB1UWhYNENNbjI2SWlQZ0o2bFQzSWJ1Y1RxSDRBUmxpLzRlaUMvdzViQzhTVGNBc1FtVElZSlMyNEVVU0Jkb2ZVTTc5STBpWThqbG5mbFRKU2kvV1FZWWp3Qy9SdGVxQkROUFRrTEg1SkVwRkdlRzAxeEFLSzFDNnpRMHh4NGg2am9MSWhqYm9veGUwM2M0b0tpVk9PYmFRWjNjQU1xQTdJdDBIRTEyd0NrV2kzSUlpWHk1R1JKTDN3N0FNdldPRzZGb0hWNHdKWkpTLzYrenpIY0pKbHFXKzMvNFVJQzhCTmhhUk9SM1I4OTRXaVRvU3N2OHdnc2ZzY3huWkVUU21Yd2pLQTExTjQ4UWZEU3pMNGlhY1NJZk9uVHVReVpSRDRGakx4OFJpMDhKbENidCs5ZXJWZnloMUs1b1NsbVhaYjg1NS9CQ0x6RDhvSTRIR0diY0dWVTlPMFpyUXNXTjd1blhyeWhkZmZJMEZvMis1K2RLanlDK1ZzRG5SbFd6bm5oZDkwUmh4Sks3STh0bG96RGNNbDFRWVVNQngvU1hJcTVIMjFUUnlDWVZqa2ZNampGQVlRTGp1VkJTaTBsTXZRenBwdzRrZjAzWkFEc0dleUNGbWtWL0ora0c0WStDaytBbnVHQ2VKNDlXUEJ1TEhveVBRT05xSVprYmhNWEtkZ1VINEFXbG4rVkZJS2ZXbys5Y2ZlQWpkeHppSDd4cU5jaUFVSU5oNDhzN3ppOTc1MFI3WDZHMkx3dmZISXVQSmkwM1F5OUNHNHJOc2J6akhPNVJjajdoQmpiUDhESFIrS3hGelZrbTJDSjFSdTI5SHRtSDlyRE45U2ZHaUxOcWo5SXZ2VVVkK0J1cGNrdVRkZ3pxT0t4RVowUUVacERPY1pWc1RiTXo1UzBvZWhzNTNmM1RPNjZJT29sdk1zVDlEMS9vQlpNQy9pUXpwbnFoai9qM0t6LzhRa1RXWEF2dmhFZ3Fya0ZhQXYzNXVFQ29Sb2ZNazBjL09PdWo2aFgxNHRrUkdkeHhUNmgwWUp5RVhUSzNvT3NTbW0zS09CblBSTzNFNjZsUjNSOUVuM2xySFo2Q085OWRJRitOd2xEcEJndllhbUh2MmN5UkN0TGxuMlJkT0c4d3o4UzE2Sis0bk9ZRVVocWhyRkxUc1NLTEwxQ2JDbURFNzc0NXpqbTNhVk5HbFMxckZMa1ZMZ2ozMXJydHViU21sa1pzTUd3OGQvOGlic3grLzNiSXlFMHZkbGhRcHZQQUtOR0pibDArZVBPbTIzLzkrVWhMUnZVTHdLTEJUQWR0WjZEdjgwNGpsYzVGTzFyNG9CZk1FTkhiemtnRlJwY2JERUZSQ3ZEMFMxZmFpRm8wclRzV05jalQ0QVkxUi9rWjBLZTh3aEJHUnBvejRYbVNQNmJxUVc5M3JXYkoxcnhZaVo4ZnJKQytCWFlrY1l2NzJoRlZOczhtMkF3dXBPTGFJK1BGWDBoUldrUGJZcjhpMXY3em9RemdKVUVncGRlLzE4ajhiWHdGbm9ncGZONUFyWlBrOXpldDhickVvRjBJQnhGUzlnenloTDZJWEZwSzlJRDF3eXdWR3FiOGF2SXliZDE5TTNJNzBFTUlFb29haGlJeGJQZk0rUUY3YTBRSHJ2eDZ5bjUzSVpXNExSUWZFT3IrSERNbUZ2dVBHWGMrckVTdDZEUXEzZnc4WjZQc2lrdVZiM0pmVmN2N2ZGN2RTUlhkbjJ5V29BK3FMcWczc1NiYXhHNFMxVVNUQ1pxakRBQm5TN3lNZGltbm9XYkpRWHY3TFNPaHlLVzZWaEtSNkQ3V0lhVGFwQUJCTTZ1eUswbExDVU94VWh3cDA3bWNqc2NIZEVkRVNoSHJnQXNRZzM0VlNTSVk2eTBhZ3FKZGg2RG5ZQnozUHB0TlBTbUNaOTNCN2xNTHlwVy81dDc1NVp5S2lid0x3OTRUSENNTDZhSEJ6SDI3VVUxREt3MTdvK1hxV1JtTG8wUEcxbVl6MW85NUl0MjZkc2F5eWNaQ21hUDM0YnZueUpjZVV1aEhOaGRYVW5WVmx0OW5mc3NwcVhKU2lsYU9pSWtPL3ZyMVorTUhIV0ZEZHRxTGRWY2l4MUJTWWlKd3lleVBud1daNWJEc09qWW5Db2hHUGRQWnZvUWlDZXdsMnhvU1ZDdytDMTVEemwrRDJSc3RhYUV6U0hrVjQrS004aHFQeFk5ajVoa1UzVmhCZU92NWdWRFZxSWlKYkRDclIyT1lSUktvWTdPWHN2d2NTZXpaNldNYmpIcFFMYWV3ZFA0S3UzeVBFTzBMOXFlSmg2SUhHeDV1VHpIbG93aTZUT3BabUVHMDdWTVZzN3hjZEQ3dC9RYUxtL2loWkwvek9UTWp2ZVMxcmxOT0hjeWt5TnN6RGtJL1J0UUV1TTJvaGcvVnk1SzJlNzh4Zkc3ZlcvUm1OYld3SXJuU21zSkNkL3podDliK1VZM3kvWjZCSWkxLzc1bWVRQVZ4TWcvUVRGSEx1eHdEbmJ4OXlTL2g1SzAwOGlBaVJPWWpCTnVGUS80Yzg0VnVocUlVcTRGL0lvUGZtODM2RlBnN3ZvSHMxMzJtVDhhNVhrV3YwOTBHaDlDc1JXLzJlYi9uaGlHbmZ3dm0vRFdMUmw2UG40aml5Tzd1b0RzZ1BiOW5LZlozek5MQVF3WEZoeFBaZHlVM3pDVUpTeG5RWWJvbk1NMGdXZWZNU0loQTJ4NjNtY1RNYTVKZ1VoYmZRKzFPRm50ZDhxb3Rzamo3K3YwaXc3cDNvZVdoc25zQ25xTlRwRGlqcVp3bTVLUTlib0NvUWh4RWY0aGVMMmxyclVCenlzS2FtbW5idENvbTBUSkdpK0xCdDJ3YnJrbklxRXhtSFljTjIvZmpOT1k4ZkI1bWdVc0VwVXBRTXZYcDE0OHV2dm1iWnNoK3dNcGxEYnJyaG9qc09PL0wwcDV2Z1VNYVowQWs1cXhZV1laODl5VGJFL3VUNWY0THoxMnZvMWFCSVRUTVczQmVOL2J5aDh0c2c1MDhReHVFS2tBOUVZMHdMR2U5WElnZVVRVjhVZmVvZDkweEI0NVpEaVI1SDdlNmN5eWh5eDRCSG83SGlBYWlzdFJkMXdHK1JzNklLUlRDQWU0MkN4dE1RUEc0UEczdjZiUWdiT2F1Q0loUzhTRklkYndkZ09ob2YvWnBzc2lRTXhrbWFsRkNvRG1pYkYwMXR1LzRLQ2FqSG9kaFY4MW8xeW9sUWlNTmJoSWNsK2RNYjdrSmliYytnRjM4bGNCTjZlRWFTNi9uZTJabTNnS1pIM0FzNUJySExRV0ZyWGRBMThGZDdhR3o3YTVDbmVnUzZQdDF4U3h4OVJiUjMyaXVDbDBFRzdydTR4TTJSenJMVmlHR2Q1clQxWldkK1BYQ1NaeDhka0VHWXBCNHhCT3NmM0lrTXlyZlFQZjhTaFRXdGp3aUdUbVFUQ3Q3bjZrRGsyWjdrMjZkaHozc1IzbW4vRm9YOFB4alIzaDRrcTlhUk5PWGhGUlExc1NoaW5TQjhoeXBybUp5N004bjlzQ3hBclBzQ29vV1h2R3p6U0JScDhBend6d1R0TU85aUlYbHpYaXhENzhHTDZEeTI5eTAzZVhUWG9ZOXBvN0RsbHJ1c2g2ZldjWThlYXpkMmx5bFNGQTJXeFp1MzN6NDFpdGdzUzJ3OGRQemt0K2JNT3RyR2JteC9raUpGVVRHZ2YyL212cUhQWFVWRjVXV1RKazBhTlduU3BLWVNpVE1sb0FmRXJMZVlYQ2VFZjN6OEJkbHB4N1BSR0RYTXEzc3dpaFRZQmhuWDA1Qnc5aGowYmE1QVk3VERRcmFmanp2R01zNmsvZEdZL2lLeWpVQXo5dkNld3cwb0FuRXBjaDRGb1M5dWFXeXZVZDhHYVV3ZGdod2lqL21PVllPaVZUOEh6a0pqZ0hybk9DWlZ3UXdHV3BwSWJDMDZ0NlBRV09nSXNzZXlwdHBaRktKMHA4eVkxZWdWUkFtVGR3VUVmR0lsQUFBZ0FFbEVRVlN1aUZqdVQ4RXdtZ3dEUXViN3NZVGM2TmdVTVNoblFtRnQxSUZBYnM2TDE5aHFpenlUQi92V3VSZ1p4aWFjNXpiRVdBYUZ1RTlBeHNqdXlCREtCeDNSeStHRi8rRVBleGtnbTBIZUVobGpmd0ZtQmF4cnJvZmZvRzFNK3llZ0ZJeXZrREgyRXNrMEJVQWQ3QTRvWFdNcyttQll6djkzby9CenIzak9oWWdOZmdCNXNUOUhrUWc3NDVJWkc2T0lnNS9uZVI1ZWZCTnlEdThnNGN6ZkVKNUs4emJxNkFhaWowclNsSWdSNk9OeUZOR2Q4a1lVeDJ2Z1JiNWtRaENleHlVWGJrUjlTelVTYy94WHhIWVdMcW0wSjFMU1hZQzBLb3FkbHhhWFQ3QVlEUUtDUEFSZm9EN0JuNWRaRUd6YlB0ZWtOM1RzV0V0RlJTckVtS0psd0lsT09LL1U3U2daNnVzUHBUTHpESFpabE5WT1VTYm8wS0U5UFhxc3pXZWZmUW13ZWQ5ZTdZNUhYdkNtd1BySXVST25hYkFKU2szMVlvU3ozVURrc0tnbm16eklvRzk4R0tGd0l4ci9UVVFwQ2k4aEI5Rnp5SkUwRWpsMEhrMTJLb0RHYXllaXNYUWNvVEFiUlVVOGlJemFLMzM3Nm9Uc2d1ZklGZWw3R0kxcHYwTkVTRnRuYWtkMkZHVWRjbEl0QnY2QUROZ3p5VTUzTmhFTGNScHdRVEJqL0Jya1pGdU54bGFGb3AremZVYzA1cDhSc0U0ZDRXM2RCMTJyM1FoM1hNN0N0WFYyVE5ndTh3eWRqdXdDZzdDVTFFSTBPbElrUkxrUUNnK1RTeHFjaVY3VWgxQm5WSVZDbHBjZ3R0T0VqUitGdlA3L1JJemdLQlNxL1hOazZGK0tXTWZmT3ZObm9VN3RIWlNDc0F5OVlOY2dYWUs5aVBZdysvRmJjanNzQS8vREgvUXlXTWpyZlNvU0Vid04xNnUvTWVyOHZuUFdPd1BsQzMzdjIwZGoydjhRRWxIeGlpZDZEY0d3UEtoNTZHUFRFNlU3UElFWTIzbm9mdjVBYmdsS0czMWtYa01mbkIwUmszMFE2dXpPUklidFY3Z3BENDB0U1ZTTEloNCtSZGV4STNxdVhncFovd1VVY25jK0N0dnJoUmpzTFozMkx3bllaaXo2UVAyRGJPLzNMMUIwekJmb2c3ZWpzNTliQS9iaE43Nzl2NXU2SS9WSGhCeUIwbFAyUU5VenduQU5TaS9aRG4wUStxQ1BRelY2TmxhamM4OGdCcjhOaXFpb1JrUkkwUFgwWWl4NmxsYWpRVUpRMkdBY2NlRmQ3bVhGTDBhVlFQTENxRkU3YlcxWjFnU0F5c29LMWw0N0xST1pvdVhBc25qNDl0dW41cU1zWGxZWVBIejh2OSthKzhSbHRzMHBwVzVMaWhSZURPamZteSsrK0pxR2hnWXN5L3JUNU1tVGJtd2lnY2IxMEhqeStwRGxvOUZZSnloYTBwOSs3RVVHMlIxUnFaVjF5R00vQTQyNVRrYnBzTlBSOTljSWVlZmpjSGdZR2J0emtPUGliODU4WXdQNTAzSWZCczREL2toMldpcG9iTGVTWUtmSFpLUy90UmlkdjVtV29YRzMrZXM5M2hsSThHOEFHa2RkaXFKdWpRTWtuMmlwK2JnUnd3YzUrM3dRalplL1J0ZnVPQlQ5c1MyeWZmem5Ib1IraUNBYVRiQm1nMEVZU1dTY3BqMXhoYnI5OEVlRk5nYnJrajNtelVkREFVUmtGVkx4WW8xR3VSQUt1d1hNTzk2WkRPcVJ3VnlMWGlDamc5QWZ2Y0RqMFl1M0dCbTNwNkFIMzd4c3A2TWNwUEdvVk9BNnVLSXBEU2pFM3laWU9DVUsxOUk0dGZoakVFdjlEc3BuOHBJQk81UE5ZTCtGQ0F3L0d0UCtiOGsxMGdZR3JSaUFsU2huenh1MmR5YlNpUmhMTGtrRVlwcjNRK0ZtdlZFMWdiOUdIS01QdWFJNXZSQ1prUVFyVUhpZFVYNnRRMFJTVlBtWXVTamFveGY2NkpyOVhFUXV3YkkrSWtObW9RK0FGM3VpY3pYTXRrbTlDU3A1MUM3eUxGeFVVMXdOalc4SjkveWZpUVE2bytvdnI0L084OS9vWTNVK2lrenBScnd1d21iSW14Q0ZLM0ExUnI1RHBKVWZoWGdBSUZucWlSK1p5c3JNajZSUmx5NGR5V1JTSWNZVUxRVjJ2V1ZaWVdHK2F3eXFWMWRjdEtLaS9qakN5K0NsU05Ic3lHUXlET2pmbS9mZS93aXcyalNSUUdNdk5ON3hSeDU0WWFveEJYMERPeUJqekpRc0NqTDgvWWFuWDJ4NkpuTGNiWXdydGp3SmpYTlhFRjcyRVlLRjgwQ0c0d1VvSW5LVTB3WVRvUkJrVkp0MVAwR09PWU5Ua05IdWQ4eUJpSW9NNFRvSW9MR2FkN3oySitRSVhPUnNaNktsbjBVT0dZTWtCSXFOeHFhbklrZlV4OGhlK2FOelRCdEZNTytISEMzNW9wQnRRRkhnN3lPbnpyU1lkVzEwcjd4MndSQkVsdFQ1NXZtZm04YmF0R2I3aHhxNW56VVM1VGlTclVLRzVzS0FaUlo2MlJ0d1g4NUtaMzY5czUyLzduMFlUTVdCVXFNclVxaDlrdUQyV0doUTFFRGp2ZlhOZ1F6S1Q0dktuNEpvZFYxUTU3a1ZNdFQ5MTZVYWxhUjh5ck9Qbm9qY0NMdW5iZEN6c29Ma3dqS2c4N0hJZnViODJNSFhGaThzRkRKWGhUcHpmd3BGRzBUQXpFM1lIZ3RGbE1UcEdoUURBOUI5OERMQW5WQkVqQkUrcXlYNHd3eTZ4MjNRdVdmUTlUTVRaSHRBYWxEMHhoTUIrOG5nQ3BLV0ZHUEc3TEovSnFOMG11cnFOdlR0MjZQVVRVcVI0a2ZZTnBPblQ1OTZkUHlhNVk4M1o4ODgwTEtzMjByZGpoUXAvSGg5N255V0xaTnRaOXNOMngxeXhLbFBGWEgzVzZQVTErNkVpODRkak5MLy9JWnowQmhuSTkvLzl3T1hJTVBXNEczY01kSkdhSHd5RjNtYWg2R1MzaG5rUUxDY2VmV2U5ZC9DMWFrYTVXbjNlbWhNWUd5ZERFcFY2SUFpbGpkRERxSWFaS0NHUlo0bWdUZWlJSi9TaFY0NzdJOU91M1lHL294U2UvK0F6aitxeW9OM0g3Vm96TFFjYVhxZGpjWlNONklJaXJWUVJQYWVKSGVzL1FRUkhKdVNmS3hwc0F1S3ZoMkh4dU5qWW81cm95aGs3M2g0YzNUdjYzenovSVJDUnhTMTZuMEd3SDBPL001Ty8vUFJCVVZ5YkUyeTgzd05SVlkwaDM1ZWkwYzVFZ29wVXFSSTBlSXdldlRvamhVVlhYOU0wZWpidHdmVjFha0RORVhMZ0cyei9LT1AzdTc0OU5OUGw1eDRheW1ZTitlSmw5SEFOVVdLRm9PbFM3OW43aHNxY21EYnZIcklFU2VQS09MdWYwVjJQbm9ZRnBKcm9FV1ZqUVNsVVZ5SGpPQ2dVdWVHSUJpUG9tbGZjSTZ4RS9LMG40Q000OHVRZUdJUW9lQVZ2ZzRLZGQ4UXBUTWNpWWlKcDNDZEZ3TkN6blVnRWdXUGltWTBVUmZtbUhFbEdBY2hJOTIwYlgxa2FPL2xIS3N0U3VHZGlCeFo3d2Jzb3dwRldYdVg5VURWSmY2QXJ2OE5LSEtpQVVXZWRITG1iWTJpdTVPVXdDNlVVS2dHL29laVhmWkdhU3VEbkdPSGZXZE1wUFMzdm5sK1FmT2c5ZnBUbU1hWXVRZWJvS2phYnFTaWpIbWpYRkllVXFSSWthSkZ3N0k2LytqNXJhMXRsNUlKS1ZvWTdQTlRNaUViRGZVTmgyWXFNcStXdWgwcFVualJvVU10UFh1c3phZWZmWWxsTWZ6bXFaZWVmdWpoSjE5VXBOMC9UbnphNnFuSWs1NEVRMUUwNGZ2SVkzNHpDbjNmZ2VDSXduV1FwMzUzNUpsZmdLSWFMM1MyNzRDMGw0S0VBWk5nUGhJSkJFVlFya0xHOWdyQ05RQU00cFo3RVZlQzBadWpiK0dXd0RhNS95c1I2VktIQ0krcEtFWDZkVnhOdEZtNGFiVWdqN3NoRjVZZzdZTnIwVFh2NkxScEtZb0tmUnRGS3NRSlp4Y0tDNlZ6OTBWUkNxRFU4VGVSTnNjUmhFZnRQazl1SlBEVHhFZVo5a09ra2wvb1BxbUd3aVlvalNjbEV3cEFxbUtjSWtXS0ZFMk1MYmJZYVVnbWs3a1F3TEtnVjYrMFRHU0tsZ1I3M3ZUcE54WExJQ2tiREJrKy9qV3dUaTkxTzFLazhLTi8vOTZZU2tFWjdFbFhYSEZGVWgybE9QeUF2THhSVTFENThWSE8zM05RRHZvanp1OUhrRWQ2ZHhUdDgyZVVMbkUxU2pYdzQyS2ttL0FVU2tQZEZvWG5QNFYwemU1R3Fja0hGblIyMldoUDRib0F4WVNOMG56UDlNMDNCdlFGNlBwOTcxbS9ONG84Nk85WmZ3RVNYQnlLSWdLMlJHa2pwb0xhT2loQ1kzZEVDRjJQcXpGVlRMUkJKTVlFRkMxaFVzay9SbHBoaDZKS2F1MER0cDJOaUpSTlBCTW9aY0k3YnphNWFjTER5UzFibWcrMlJ5a3h4Y1lzb095Rmp0YzBRcUVqZXNpak1CcXA2MGVoQnJHcmZuU2djSUczWWlPc3ZtcFRZU0NsRTdDS090Y2h1QUpDK2FJV2RiYnJGYmg5TWVELzRCbzloZVpBUnhUK3VHNFI5eGYzL2hXS2ZRaitPSUZZNkcyYjZMaUpVRlZsWFdqKzc5Z3hySmtwVXBRR0RRMU1LblViV2lyYWRzaGNaZHVsMTE5SmtjSUxJOUFvV0cwNjFxNitvUWk3N1pOd1dnZDU5TTN2bmtnQWZCNGFuenlQeE03TlB2K0RQT3lUa2RIN1I2VGhkQWZacFJKQjVSMjl3ckF2T2R2OTN2bHRJNC8zZFFUakUxeXRwVGd0ZzNXUVdITlRZRkRNMU0rMy9qNEVhMVpNUU9rTHYwUWwwUTFNU3NNRFpJczhka0NpbGJjaUFtSTUyYmJlWmlnSzRobVV2aEJXWmM0TEk3Q1pSSGRyS0JMWjNoK0pQL29GRHU5SEdoeDdvbWlML1hHZmdia29jdjQvenY5bUFrVW9lT2VaOWJ4RStLK2M4eW9FTlVqWS91OXhLK2FKQ21SWEpra2phdFVvRncyRktISEVhYmdxdUQxUlp4TjIzbDFRR0ZBN29zT0F3c0puZGtVaFBwdVEzVWxWSXVOMGJSVCtzd0hLMVRxTC9BVCt3dEFmQ2E3czdQenVoOEtlZGlUN0hDb1FxN3dGTG90WDZiU3JFSHlKeTZCK2hqcSt4NTNmTmFpempvSTM3K3RMWkx3SDVZbUZYVzhRMi9vYUluais3Y3c3QWRVcS9nbTYzamVSVzRJeURoYXFIckVIVXVBOUtNL3RrNklyNFVSTVgxU3lhQ1FLNHdLRi9lMk9jdjlNNXo2Z2dPTXVJdnJqVUlIWTc5MVFoMzFHeExyRmV2Kzg2RWw4MlI1ditLRTNkOU9QM3lJbDVZR0VsekZ0TW93ZHU5UE9scFg1SjBCVlZTWDkrOGVsVnFaSTBYeXdiUjZhUG4xcUhJbStSdU90MlUvK3dyWWFpajNRVEpHaTBYampqYmY1YnFuanVLNW4rOThlZVhKVVZhVTRGQ28wL2dINnZucTNOeG9LWTVBeDlUN3lBSzl3bHErRHZNRUwwVGpyVzdJMUVZSlFpOGJYeTlEMy9nRTAzdjBJVjBOaGE5eVFkYU45WU1ZY096cC9seUFIeHcwb0JTS29VcHdYVVdQUXNIV1RJaXdNMzBMRXlmM0k2TDQvWU5zK3lGUC9JQ0lSYm5EbVhZZk8yNVRNUGdBNENyZGF4Ym9vd3VOUU5OYmJGeG5zM2piOERBa1Uyc0N4Nkw1MEpYd00xUVdSU2hQUTg3QS84TitJOHg2RHhvY2JJNUpwTk9HVnM0STBGUHpZQW1sempFUzZEVjU0cjJsM2RCMVdJQUxpSXVTTU9oZFZ6ZXRMY2NlSkkxQmFTamZpeTV5M2FwU0xoa0t4aUpFclVYN1JkUFF5L2d6M0pic1Y1Zi80UzlJRUNkaDRINXErdU9FKzM2TDhvVmVROGRzR3QzTnRERG9nMFJxREQ1RWhlalY2bUExcFlhRVh5Y3NJRDBZc1lTRXdBaTN0MFV2cS9RaHNSM3pwRmU5OVc0dnM1L0U1eEc1K0dMT1ArYWdUdlJzeG8xK2pUdTFhMURuOEYzMW93aXBnaExYcmV2VHhPUm9KQUwyTmpOSWdQRXIyOVU4S0MzMGtmaHF4Zks3VGxuM1J4L0VFNERDeXlZRDNjemVOUmRSSHV3cVJLSnNCUDBlNWlwOERWMFcwczFCY1FHNllIK2hEYzBqTXRtSEgvUm5aK1pVV0dqeDhUbmFJWE5oemtSVERFWmtWQmN1eXJCL2IwclZyVkRXcEZDbWFIL1gxcTA0c2RSdGFPZ1lQMis3QnQrYk1lc1RHM3JYVWJVbVJ3b3YrL2Z2dyt0ejUrcEd4cjBMam9FTFJGRTdHdzRBNVNHelFPOTVkakVMeXB5QWRneVNvUk9QdFNqUUdta3h1WmJaM0NUYzg5eUc3ZFByYndHa0pqNTB2NHE1bEV1S2hIU0lDZ3NnRVVBckJCSFJkRjZNSTBHbklqcmtjalJkQkJJelhLZlFlS3NONUFTSnovTzJvUXVOZWcwL1JXRGpLMEY2Q2JJRkxrT01yTHBYa0JlUVlPd0E1SlA4ZHNlNThzZ2tQUC82RWlLV1o1SklKSUJ2SXBJdHNoN1FxUU0rZGlYQVlnMnk4WWp1ZHRrTHBPbVZOSmtENVJDaUFXTGtnZk96NVA4cERlZ0FpRGJaRmFxWVhJWU4wUEFyZjhqS25mclp5QTVUZk05V3p2M1BReTUxQkhWNEg5RkkzQll3eXFmZTgrcUhPOG5mb3ZNRHRoQWVqRjlTTElITEprQTFCSWZiZUVORGhLTXlvSTlFR1dnMzZBT3lIakVodmgrVm5wc091ZHp2VUFiNkdXeWZaS01uK0V6ZzVZRjltZXlNMDVDOFY0MFUxWW5wM1E4YjBNeWp5NDM3MDRUdUozS2lTSGs2NzlrWWQwbVlSMThDTGhaNXpEVk5HWGdlcC9QNFpsZDc1aXR6Y3dUaFczNCtvOWRkQlpGUWZSS2dzUUl6L3craDVQb1ZnWVp4QzM3L096dVF2NjdQUXM4NFkxQ0YzSS93ZENvcFFPQkI1TkV3b2FBZjBYbnZMNGcwTzJaK3BXUjBsL1BRK3dmV3IzWWFQR1g5a0psTnhQVUM3ZHRYMDd0MDlhdlVVS1pvVnRzMlYwNmRQUFNGK3pSUnpYbjVzY0ZXYmludzhqeWxTTkFzKytIQVJpeGQvRGtBRDloOFBQZnlVYzB2Y0pIQXJFSmd3L1dKRTQwYkJRdW12aTJPTzFRNmxqamFRM01oYkc0MGJKaVZzUnkzeDQvMnc5U3JSV09uam5DM3loeWxiSGxWaVBRd1dybDNRV2tyT2R5ZGVEQk4wYmxWb0xHdWVsZmFJZEdpTWt5a0lQWjE5Zmxiay9iWTRsRXVFUWx0a3RML2htV2VoVUJxTDNBZkUvRFlsUjdaRnJONXB1Q1ZVVGtjUDJDUEVsNDJxUnQ3Yi96blRqczcyOXlLbUVKcU9UQWpEaDhnQVBnYVhVREI1VkVHZFExU0hFYlRNR0lYZWErdnR4TTNMYXJBaFNpRm9BNHdsZWYxYkwyNUNMSGRIRkRwbjd2ZEtaUHd2anRsK29mTzNiY2p5RFJGenVSYUtHakRlNTBkUlNzVURpQ3c0ak95NnM2YWo2SVJDdlJiU2VCamoyOEFiSFRIQitlczF6RTJLaWJrRys2SjBGKzgxMlFhUlRFR3dFSEZ4T1RydjBiajVmTThpVnZkQlp4OUhrTTBDTi9iOSt4YjNuaXdNYU51K2lIa09lb2U2b2ZjUGRNMldlTnI5SG5wLy8rbnM5MFJ5ZFJhaVNKalBZcFpIWXZUbzdYc1lNZ0dnUncrLzhIQ0tGS1dFdmFKZE8rdlVVcmVpdFdEb3lKM2VtdmZhekdQSldOZVV1aTBwVW5qUnQwOHZQdm5rQzJ6YnhySTUvWjRycnZqelhpZWMwT3pwZlQ2c0pqZ0ZzYWxnazh3SVgwNytYdWd2U1VZbW1IWWtHZStIclZkSGNjZ0VhQnlKWTlNNmlBU0RCcEtSQ2FCejgwZkZOSldObHJSTnJSN2xKc3JvVlFEMWt3QkRjSFBOdlFJbXY4RDF2bDdtMitaWTVQR09DeWwvSFJFS0c2QjBnc3NSb1ZCcWI4WWZ5UmFQTkFKL1lXa1dteU12cnBuR29NN05PODkvWFRkQ2tSbDNlLzcvZ1Z3djlrdklDQjFCTnBsUWgydGd6aVBiK053ZmtUSW1GR29GSW4rV0JaeERyTGM0QXRVb1l1STFSTVJzVG00bysvUE9mQnZkN3d2SUZYdGNIMFVRRElpWmdqUVQzbkgyYmJRdHZrRFgwMHlya0hhQ2Q1NFhCNk43WU5KYXBxSFF4ejJjNVJXb0xOSHdnR052ajhMUHBpQ0Y1UjNKRlFkNkdWZkw0U1VVeGVDdmZWM0kreGVIU2tRaTNSbXkvQ0hja01kbjBmTmlTSXAvT01kNnpmbDlGaElDTXN0SEpqajJxSmgxUW1GWmxTZWIvOXUzcjZHeXNsejQyeFRsZ0lZR3pwNDZkV3ByR2pDV0hJT0g3WEE5YnVoc2loUXRBcGxNaG5VSEtralFzcXlxcGJYMXQ1UzRTU2xTcEZqRFVHNkV3cmVleWM4S3JjSTFPTDNHYUZka2hCeUZxd3hycGdhVWd4L0Y4cGwxVDBkR1R4M1NGcmpTbVc5S3NuUU9tR3J6UEw5ODhUV3VtQi9JODI3bUowRWw4UXpuV3lqTTZIbm4vd3pCWHVZT0tHemZQeGpyamNSV1FLSDFPeURsVnBBbi9oTjBiVUhSRnE4NDdUTDM4RjNjZXhBV3ZoNkZVY2hyZnc1NkRuNkpqR24vczJBanczVTdSQmlkaUVnTWI2ai8rb2p3ZUQ5bVdqK2dIU09ReDk0WTZmWG9lcG9wZzZJaXZQTzh1QkU5eXhQUmRYc0pzZHkzb1BTWFh5SlcvbEhmZHZ1aVZJUFBVTzdieGM2eGc4NS9FYm8vQjZIY3h4dkk3a01LZWY5K1I3WWFzMDAyR2JVUENqYzhDRVVnOVBYdDE1UkRBbDNYY1dTL1kxV2UvNDA0cXZuOU10RTRDTDMvTTRnWEdNMXUxSmp4b3pPWnpJa0FtWXhGejU1cnhXMlNJa1d6d2JhWmY4Y2ROL2tKOUJReHNDeXJ2c0d1VHdVc1U3UTRkTysrOW84VmhDeUxmVzZlY3RIT01adWtTSkVpUmRGUUxvUkNQZkxPZWcySmJzNjhPTnlLVzQ1bUJESnV6YlNVZUcrRTVabmFvbkIrNzd3WG5QVytDWmlTdEsrWUdJZzg2R0VSQ3Y5RDUyeW01NUEzM1RzdlNQQmtPUENxOC85NktQVGRYeUlIWk5oNjUzVkZocXd4UHI5RUJJSVJpZHdaUllsNHk4QllLS0xBQ0w2TXAzR2xPdWVpYWdhRGtaZS9iNExwYk9jOER5RTdORzA5OUN4WklaTWhsNEtVYkpjaVEzeHB3TElNTW9hamhJdnFVS21sUzV5L1Z6bm5OaDI0QWtYYUdKTExpN3VScC80WHpyYnJleVlqTkxtK2I3cmRPZGVmSThLcE1lL2ZEUFJjbWtpYWdXU1g2VHdaRVhVN29Vb2Q5eENmcXRVVlBWTlJVNUw4ZzVzUnFUQWVFVGpIa1Z2aUtoQ1pUTVdQeGxybnpxa1FZNHFXaFlhR2hyTkszWWJXaWlIRGRuclNzdXpwcFc1SGloUitET2p2K2pjeVZzVWxSZHB0ZXdyVFcrdU94dGYrYjIwZjVBREpoMlh2aEtwMk5WZHA4ckNQZGx6bHFTRDhHclc5T2JBV3dSR2doNkRJMFVKUmpCTGlHWUtkYVNuS0JPVkNLS3hDRC9zS3o3VFVtV2NNcUFwY1l5RE1JUG1DYktPakhmbUZOL2JDOWE3N1lZeEtrQUZzRVYrcXB0allITGVtYXhCTXU4ejBVM1JOdlBQOHhuczNGR1h3aXJOOFUwU2l2T09iQUI3enpUczJvQTF2RWwzaTBYemN6SDE1ajBia3VTTmk0ZzhvY3FBZUVRUnhFMGlid0dzdzkzTGE1dFVSOE1Pa1NBUVJDaDNReDhyVSsvVkdCaGhCbmJkODgvMGZ0NW5JNjE2SlcwdDNFb3FxNkkraUZmeG93Q1dKbHFHSUR6T1pDaHZ2K2laUWJ0M256ditOZWYrV29vaVdSYzd2aFVpSEFwVHEwQTlWdVFCRnVIUWt1Q3FFRnhra2xOa3paT3BCOHI3dk52VE1QNFFJbWY4aVplSlFqQmt6Zm0rY0FVUjFkVlZhMlNGRmk0SnRjOStNR1RmL3RkVHRhTTJvWDBsS3lLUm9jYWl0YlVlZjNqMzF3N0kydldYS0plY1hZYmMzRWwreEt3aGZvbS90Qlo1NWxiZ1JmOThGYlJTQ0VTaWxNVW1KODhmUU9EZHVlakZrZXdzNXRmeEVTRmMwUGhtU1I3dEJVWjhEWTlmS1JoczBYajhjamFPUzRoeFVSbklyejd5MWtCaDZvV0dTRmVpZVBZQmJBandJM1ZEYWJCanBzaCtLbkkwaUZiWWp6MmpRSXFNZjhTbkwvaWtJUVJHK1lWUFpvSnlTZW5zaGorbnRLTHg3QTFRNjBJaXZlSTNPSkhtakhkSDFpVk9CUFFqNGkyK2V2eFp2cWZKVU95T3Z0OEd1S0RVaERNYW9OZWlMT3YzT3ZuVzgyQW9aZzZzUUE3bzJFc0c3d3JkZXZwVUlnckFSRWd1c3d6Vm1vekRZV2Q5ZkN6ZUliVzlzN1dBVGhmRm14RGJka0FFZDlEejRSU28zOHYxL1A0b2c4RDVyL2c5eUZmTHU5MGJuOHlhS2hGbmt0RGZxT1l6cTJJS1dIWWsrSGdiRmZ2OXFVV3JKQmJqdjRDckV0UDhMNlo3RXBTd3NUSENjSlBnU3R3NzBqZWdkR2tqZ016aXUwcklxZnJ4SGE2MVZpRU1qUllxbXc2cFZEV2VYdWcydEhVTkc3dmpodkxsUEhFVERqNExIS1ZLMENQVHUzWU5GaXovRHRtMXN5enIxeGhzblhYVEVFWlBpU3ZpQlNQWU5mUE5xa0E3VCtjU25sTDZGTklxODBUc1pOSDR3cFJvdFpDeXZJamNhTTB3czIyd0h5UXl3RFpFUkhsWFN1US9oWTlHUmFHelZCamtndkhnUWlWTDdTNGg3VXp5RDJuaTdNL25oSFJNZmh5SXgxME9HNnZlSTJMZ2ZHZlZSaHJqWng0bklNZlEwSW1GZWQrWlZFMTEyOFdZa051NUhQaVhFNjNFZGlyc2kyNlBHcy94ZnlBRTRnZXlLZU9BNjZrNUR0dGMyemwrL2xsY1Fka2RSeHNYQUhCUU5rdy9Db25kRzRUcFRnN0ErNGFSV3EwUTVFUXJMVWRqMmk4aVkzZHV6YkJIeXRxOUFENjRwZytnWERxeEVZZW1MVVc3NXg4U3J3ZDZLY3UvclVlZnpQbTVZL2twazBDYlZMQ2dXK2dQWElUSERQenZ6aHFLWDlMeUk3Y0llN205QzVnTThpYzc1VVdUQXZrelRpVkdlalhMcXJ5VmNnTkdFZTEyTE5CbTg1N3NSdXNlN0VjNk94NFZrcllzWWNEOE0reHRIZEN5TU9LNjNiS1QzWTdlOTgzY2NFS1hLZmlSNlhxY2hiN3BKRTZoR0g2VERjVXNvQmgzL01PQSszT2ZWbkt2M211eUZHUEJueVVaajN6L1RGMTJGaUttNWFNQnhMZGxoZGkrZ0FjdGZFSVB2VHdOcGk5dkJEd2crMVlKWjRmdWM0NDhsNUQ2UEdWTjlvbVhwR2F5cGFVdE5UZFFZS1VXSzVrVkRnMzNGM1hmZlhHcXg0TExBNENIYjN6N3Y5VmtYV2lKd1U2Um9FY2hrTXF5M2JqL2VYZkFCbGtWVnBWMHpBeGxkY2VoSStOanRRbWVLZ29YR3d2ZjY1citNeHNuWEpXaERHRXhFWWRLcUJUT0lIcnNIbFVJM09BaFZoL29rWXAxamZMLzlSbVdjTVFtNTQrcDNjQ3RqUElyR0dXWWN1RGJSNDJwei9Eb1V3WG1Icy80d1JDajhDbzNsYXBCOTh4dWtuZFhWT2NZVEFmdjBsaEFmaHpTOGRrUE9uSDdrbGhEL0dyY2EyZ1dJa1BsMXdINkhvN0Y4VVBzbklLUCtNaFRCYktIeDc1YklnZlVsSWpaTUZiNXJDUjZQRjRvZUJCTUV5OUcxREt1U0ZvU1ZoS2VYbStWbGhYSkplUUI1eFhkRXVmeDl5SDVCK3FDWHdZU09EME5zbVI5MTZHWDVBRGdEdlRCSmNEclpJV0cvY1BaZmdSamZ1Q29SeFVJbHlqbC93em11dVFZVnFETnZRT0ZYL2lnRFVJZnpxTFBNcERmOEYxMEhiOHBEZS9SQ0czd0g3SUpTQjQ1R1RHZGowSmZva0trTUlnbG1JZUxFankyY3Y2Wkt3a1dlWlJOUlozVXV1ZzVCOElmMys2Y1BRN1o3SEhtdG82WXBCS2M3QkdFb2JwamNnZWk2RGlHN2FvY1g2NkNxSHNlajg5c0tkYzRYT3ZQT1JOY3RMUDcrVTNRZmIwRFhMaWpsb1FzS3FldEtMaUZUNlBzM0VUSG5MNk1QWFFYeUxQd2VlVFdDZENQT1FNL0prZWg1TU5VYVpxQ1B0Q2tOR2FhZjBCZ3NRdVZQYzdENTV1UFd6bVF5UHc2NjBqS1JLVm9ZVmx2V2luTkszWWh5Z1dWWk5uYkZieWl6c05VVXJSOXJyOTNGSTlCby9mS21teTdaTmNGbTM1STkxdXVMdk9RVGZQUERKb01Wdm1sejVHVHd6emZUMEFSdE0rbVNTUW1GYXVSY0NKdXFRN2FyQlE1QWtRaEp6dGwvN2daR0V5dHE4dU5obEpvUVpTQjM4eDAzVEQvTVJnNlFYeU5TNE8vb1dwdG9oVzJjM3lQUW1QZ2V6N1lXSWxWZVJ3VEhhTnd5NmFhRStEN0l1ZUt2NXJVY1JhaitGcEVXcHAzSG8vRmtkOCs4V25LdjMyY29DclVLOTU2L2pPeUw1eERwY2c0YXoyNktJaDJLV1I3VmtBRCtDVFFXRFZzV2hObTRKVXFEcHRsRmJIZUxRRGxGS095Q2U0Tk5aeEhtSHB5TFhvUnU1SWJVcklXTWxBYms3ZjRBTVdSaFlTMDlVUTYrTis5L0p2SzBIb2ZDeE9KQ3M4TXdDN0YrZThhc1p3aUMxMUM0MTZYSXVGeUJ6bVVLWWdXM1J1RkxmME1oU1Y2RzdPK29Rc0hMaUJnWWhBdy9QOFA0UFNySDU4VUtaSEIrano0Y0djSTk0VUV3U2tKM28rdStyMis1VjBjQWRJN2I0WWJPbS9PM2tJRGpsZ1JyV1p5R09xTDZnR1dOeFEvRWg5aGI1QklLcGl6aE9jaGczOUQ1L1FneW5EZER6K3AreUN0K05TSk4vQ0dNRjZONytKVHplMXZFQWorRlBsUVdJcHNPREduYk1pU0MrU0lLc2R2ZXQ3dy9JczJ1SXp1azBhRFE5MjhkOUVFN0MwWFUySWhzT0J0WDBOU1B6MUdreEg5UXA3d0p1dmIvUXMvdXA4aURNQm05djBlamxKS1AwSFU0R2wzMzF4Q0pVUlJVVmJVOUVPY2oyTEZqTFJVVmlmUWJVNlJvSmxpblRaOCtQUzE1V0VSc1BHemJGOTZhUFd1S2JkbEhscm90S1ZJWVdKWkYvMzY5ZVgzdWZBQXIwOEJaYUV5UkQ2NUJSdUNUNUliK2UvRVoyYVNhOTd0L0czTFVIWkxnZUpYRXAwTkdSWUNhTWZwRHlNUDlRY1M2WGNsTnl3VlZlK3VJTzA1TFFoYU9KWGVzVWtnVW1QOVkzbjFzbXNkK0RrRGo3MGVSTGJBVVJTWmNnSnd3KzZDVWphN0FTV1FMUm03dkxCdUd4cVNYa1V2aW1CTGl0eUZOaEh0UU91N3VhR3puRitNK0ZrVks3NGxyYi9WQWhNVjRjbE5UL29Gclk0UmQvMW1lLy91U0xZN2VVaENYNHAxdm1uV0xSemtSQ3ZsaUFRb0p2eU5nbVhtQkJxS0hOYW9UdXhSMXVuZWpNQ0FRKzNTaTgzdDNsSCtkTHlvUU14Z2xVR2h3dFBOM05USTJ6UXU2RmdvTkg0L1l3dWRSZE1FTHp2ejl5WDVoajBPZHlVem45ejBrUzlmWUM0WExqMEpzOXZXb1E3NG5haVBrU1g0V0dZQkhvVTdrSTRxYy9kY0FBQ0FBU1VSQlZHZlpNdVNOZndlWWovdXMxaUwyOUNOY2ovWTlLRHp0V05SaCtzbUU3M0U3b0tZZ0UvckVyd0xJZUY3aFdiOE82UVRNUTR6czg0Z1puK3Fzczc0emJ6SjZYdjhJL0F3OXMzdVNmUzRuNGxiSEFIWDBrM0dmQlJzWi9aK2pNTEVnTEViUk5VRlJERjhnMHVMcUpDZWFBT2I5dXloZzJhN2tFaVorUE83OG5ZSUlpZWZJZnBhdlErOU9lM1R2dS9pV1RRRTJSaC9Nb2lDVDRUaUFpb29NM2JwMWlWczlSWXBtZzIzYjcwK2ZQdlhLVXJlakhMRTZZNTlYQ1lkZ041c0NmWW9Vc1dqZnZvWSt2WHZ3OGFMUHNDeHJ6TTFUL3J6Tm9iODc3Wm40TFFIcEJKZzBpVVZSSzZKdnEvRzQrejIyMVdoY0dqY0cvaGFSRm1FZTkzMVE1T1Z1dU41eVAyYmhwaC90R0hNOEEyUHduWTZpS2sveUxVL3lJUStxekpWRUw4eHZMSnRqSFlFTWNHL2FSRlNLaGtGWE5LNzVCUnJMVDBVMnhPNm9ndGtpNUZSOEdUbWFia1hSMDdjakoxSmY1Q3g2Q0xlRWVGZ2tyOEZFUkZUY2dNYWxkNkJyZnpRaWVDNTFqbTBpR3ZvaFIyMDdSRlRkaWFJa2pGUFNWUGp5WGo4dllXQUgvRzZwS0N1eUlBbktsVkRvaUl3dEk1VDNBSHJaRE10cU9yM3QwUXV3SElXejdJanI0YTFFTDhWY1pOd2FRUm9MZWRCTnlQZmRLR2VzTC9LNm1uMC9nTHpoWCtNYTZQbGdHTXBCZWpqQnVuOURSdmxwcVBPdVFFYjNueEE1c2l0NmVVRXY2WUhPTmkvaWlxdHNpcnpnaDZPWDlTV1VCdkVWTW1wZlFaM2J4ODQ1Zlk4NjBsR0lxVHdRYVNpY2pxN0pheWhFdndMWGdQYUhlUzF6dGc5aXBTOURESG1ROGZzRDZuUkJSbk1QRklIeFBMcnVVOUJIWnpreTJuOUFCbmgzZEUzTnRBcUp4SGhSU0FmMVVmd3FXVEIxekQ5QXBKVmZ4QlAwSVhnQTVXd1ozWVNWNkY0K2g1NnBQWEN2NmVmazV1U1owTGxhNU1WZmhxSTNJTHQ2U2R3NWU1ZDdXZjJMMFRQblI3N3ZueC81ZUZFbkI4d2JqcUtHOWtJZnN1OXh2U1pEMGYwYWljaWJvbURNbVBHandlb0wwS1ZMUnl5cmtDcGJLVkkwRlJwT3BXVVB2bG90TnQxMGg4L2VtRFB6NEF6V2pGSzNKVVVLTDNyMzdzbWl4WjlqMjdhVnNUSVR5QzdCSFlhZjRqb09vajVrUGNuVkdURGYyUXBrUUQ2Q2lJQ2tDRFBDVGY1Z1Q4TEh4UDZveW54eEJScnZiOWZJL1VCaHhxUVp5KzNsL08ySktuQTFrS3k2UlMyeVE4YWkxRk1MT2RocWtWSC9NTzQzNEhNMGx0d0JSWE5lNFB3L3p6bG1lN0pGSklQMHRFQWt3RjJJRFBrYzNiK3BpTmpaSDZXdWdzYUFPT2Z5UFJxTGZvL1NteTlBUk01NE5DNzNYenYvK0RyZjhYWlN4SDBmbys3cHdaQWwwSHNocXFvVzVaRHRpaXRXV2hZb1IwSmhGK0FFRkVLOURERm5ieUlQNnhmSVFQNEs1WmgzZDdhcFJ3L0E5V1NIYXkxRW9Wb05aSmVzK1E2Rm80Tzg2cU9jZGV2SU5vQi9oVHpIU2ZPK3ZOZ0trUnR4VlNZZ1Z3aG5ROVE1M3VPMDA1L1c4U0JpRmg5RVpXRE9SMGI1QzhoQU5DUkxaOVJKajBHRXd5K1FsOTJrR0p5S0RMUGYrWTV2dk9LSG9OeXAxY0JOQk9ldmg0VzRuWWRiNnNiN1VhdERUS3ZKbStxSG9pSStROGJ5K1VpVXNBZnh6L2VWNkZrQk42MWlRTXcyQTVGZWdCZE5ZVDBlaGp6dmU1SE4raS9HRmFnSjBoY0lRaVhxMEUxSTRXU3lPK1V3cjBBY2d2UWdDbm4vaW9VZUtEcWxOOG9mSEk2aVcweGIvNHFJc1F4Nm41OE0ySWZCSXFmOWlXQlpGVnNBdEdsVFJlZk9RUklsS1ZLVUJyYk5ROU9uVC9NTHBhVW9JamJlZE1lNzVzMTU0bytXOWFPSExVV0traU9UeVRCb3ZmNjg4KzVDd0lvc2QreGdKRXFkZkJsOW82UEtGRVhWUXo3YjJkZFFvb1drY2RhSkU3dmJCWG5UOTBYanV5all5UGp6anJ1SG9MRkFuVytlTjdwaUY1VC9QOSt6VHBRZ3VVRlF5a01oRVFxZ1ZGVVQ2VHdOT1k0bUptZ0RhRXczRmprLy9mdmVJMkk3Ny9qVlgwTGN3SXlsdmZNTXZDWEVaeUw5dHRYSUlmZ0NjdG90eFNVUnpERnIwYjAzemtHL2M4K2d1U0lVb3NiQjh4QUJFNmFIWjRnMTR6UXpBcVJScXR3L09PdVpiUnFyNzFWeXBHNjAvSkJCMXl3b2JONlV4L0UrNE8zSk5VcEdJaFkwU3N3RDlKRFp5RkF1QkVISERrSjN4RXcrU2ZJSHVncVJDdCtoYXhIMVV1ZFQ3cWNRMUJBZUhtK2h0bFlTTEVDNmd0eEtINlZHRmRJck1KMXJJV1RVbW94dDBQdlZySlZWUm8vZStjYUtDdXZ3dGRicVJKY3VVZU9zRkNtYUYvWDFESjB4WStycjhXdW1hQXptekhsczh5b3lMNEpWVG1MWEtWbzViTnZtZjYrOHdlcFZxNzc2N1JHblJIbTZSeUFuMXZYSU94MVZBdHNMcjFFT1NxdjlQelEyaXpPc2s1UVQzd1U1N3NhaHRJWXg1SmJaOXUvek5iTEg2WnNqdmFVNjN6eHYyN3NqdzdpeEpjN3pHZXY2ai9NTWlrQTlIUm13TnlOdHFPUFIrTHdicW5SZ1lQTHdyWUI1dlR6ek9pS3k0dStlZVlPUVk4VnZCK1k3VnZlWEVPK0hLK2c5QkVWTHRFR096amZRZUR5bzNkN2ptK3NTUkNCRS9XNHFKSGttMnRJNGdjaFdiNCtuSDc3ODBFQjREbjREdVM5aWtFSC9NdkZrQXFqektKUk1DRHQyRUQ1SGVVejVzR09ya2NGV1I3SncrYVlNdFkzS3RiZVJGLzhIZEQzOFUwc2pFOEF0RzlSQVNpWVVnbWRvL2pLdFpETDJLTXV5MHVpRUZDME05aFVwbWRBOEdEcDBwLy9aRFhiUk5GbFNwQ2dHTE11aTl6cmR3YkxpOUFEbW9palUwM0hIYkZHVkRYb0Y3T09uS09YMU9PZTMwY2dxdE9KU05jckQvNnV6cjd0UmhHVmM5T20yeUhsbkpwRG90SCtlRjBGYWFjYmJIelVOOW0xek1kSUM2T0pNZlZHVVJoZmZkREhaVVo1N0k1TERwQ0cvanpTekNoMm5lcTl6TFlvWThNNzdNbVM3OVpHR3dtam4vL1dSM2hXZTMrdWpsTzdka1AxZzBBMUZhNXZVMnZhNGtiUVdidVdHZlBBUjJYYUUvM2RMd1FyY2QrT242UHI0SzRGc1JQajcxT3FSRWdvcFVxUkkwV2hrMW12WHJqclZUa2pSa2xCZlgvL0RlYVZ1eEpxRTZnN1duOGdqVlNwRml1WkErL1kxRUQvZVgwVnVPZlVvUTlxdm45QUxDZnJkZ2xKY1FTS0FQU09tS0ZqSTg5MFhWeXp4ZE9UMXZwNW9JK3g1UkpDWUNWU2Uyajh2S2Z4a2dKbjhPQmFsUFgrRmhOQy9SU2tBRjZIMFlXL1p5QWVBRzlGOXFVUUcveVZrRXh1dklYMnl4b3FKOXlGNXlmTEdsQkRmRWhFZ0p1MjVOK0hFUlZMMEpkdm85djl1aWZnRHdib1g4OGg5ang1dHhuWTFLVkpDSVVXS0ZDa2FEYnQ5ZFhVcThwNmk1Y0MyRzA2YU1XUEdkL0ZycGlnVzFsdHZ4eVYxRFExaHBYbFRwQ2dKYW1yYVllZUtZaWRCbUNIdExYRnQ4QWxLT1R6V002L1FDSVUyS054L0FpcURhRFNmUGthQzQ0Y2lyYS8yQWR2T1J0NzFUVHdUS0dYQ08yODJ5UTMxYjBNbUwvb2lYYTYxRUxsaVNKVW5nVW1JYU9tRDdLNXpFWW13STlJTHEwTlJHSEZWRlFyRmIxQmxoVFBJRlZiMHc1UVE3NEdxUC9nUlZVSjhIUEJmM01qaHNjU25qdndHM2VPazZJYTB6clp4ZmljUjhaNUZ0czViVTJJVWlpejVGYm1hYktQSWZZOSszVXp0YW5La2hFSTB0aU8vYTdRdlVpcjFZd3lsVWZPMGNEc3dLQ3pjS0VXS0ZQR29xNm1KMHQ5SmthTDVZTnQ4UEgzNnpjVXE4Wm9pRDJ5NjJmZ0hVSldrRkNsYUJDb3FLbWpidGpwTTlDNEtZWWIwdDdpcHU5N1E4OWZJVHRVc0pFSmhLUEJ2VkNWZ1AyUzhlbkUvVXRYZkU1WEszaDkzYkRzWEdlci9JVDVDd2F3WFZMcTZFQnlPVXBybkJDeTdBSG10RjZGMGlFbEkvUEVnWk9Sdmh5b2l4S1ZEZjBHMmR6dW84c0E3dU9rb0c2RXFiSHVqNklkeHpqYXZJY0h2TVNISE1TWEV6dzlwdzhYQUtRSEx4cVByRElwZU9JajRTblVib2hRQlVOUUR3R1loNjg1SDZTcnZvMmlhdnhJdm5GbUJXeld0RUJqN0tVbUtSUStrSDNJOGlqeDREWlY3SCtFc1gwcnVlN1FTNlkyMCtpSUpyZjRFUFBEbk1TVkJGSE5tV0xqTFNGYjJwaG94ZHRPQXgzM0xqa1V2K0MwaDI5NkVtTmg4a01SNjZZU1kzVjZvOC80YnFzaFFOaUUyS1ZLMEJGZ1dYMVpYVndYbGxLWkkwZXl3N2ZwamFIazVwbXNNS2lzeUI5ZlYxYy9Hc2xJU1AwV0xRTHQyMWNYUVVobUJEUDRmVUZqOGNtUWtoV0UyeWZ1aExzRGxhQ3o4QVRJeS94dXk3bTNJdUp5R0loWE93NDFLQ0lLTmpPbENsZlRqenFFTnFzeDFvdlBiR0xtNzRoSU1UNkFxWVNjaTIrTkxWSTNxQ053VWdUaU1JdHVBTnVVY1FZYnpBY2gyR1l5dXgwRGtuZDhLVlhDNENOa0QreU5qZnhJeXpDOUh3cGVOS1NGK0E3QXhzbmY2TytmMkdTb2o2WWVKWUJpTWRDTmVSb1RINzV6dGIwWlZ1bjZDYkozK1NGL01SQ1U4aWE2NURReERKRXFZbnRvd1o5MDRZc09MTFZBa3h6TDB2RU44aE05Z1pGczlqNjRGU0dEek9LU25BQkk2TlZFeFhrMkpPaFRoMHFvclBaUVRvVkJJM1ZkdkRvNC9kT29yOUJDY2doNE9mMTdrOTJTL1hMOXg5dUgzQ3RVaTFkdFRBNDd4QTJKekQzTW1QNHFwWURvSDFZdDlHSlZ6dkxVSSsweVJJZ1dReVZUTXoyUXlLYUdRb3VTd2JYdm1IWGRNKzN2OG1pbWFDdXNQMmU2Tk4yZlAvTFBsRGlSVHBDZ3BxaXVySG90Zkt4YmRVV254QnBRN2Z6amg0dEVQSXdNeGF2ejZWOXdjL0NWb2pId0pLdU1lSmJnTktrazREQm5SbjZHb2hqRE14L1djQitGUHFMSUZ5QUEzWWZUZk83OS9FN0xkWDUxMVZqbHRNWUxRbitHV2JxLzFyRytqQ2w1SGV1YmRITkV1Z3dabm53dklGWjAyNHUzMUtDSmtJeFNCY1NGeWJ2cXYveWZJVVhvWkloME93eFYrYkV3SjhaMVFoTVY4UkNUTlI3YlB5b0QxUDBURzk1dE8rMDlIMSt2WHFQVGtpNmp2UEJDbGtGUkZISHNwaWd3SXcxYW9lc21TeEdjRG0rS1dKMTJOU0pFNGtmeEZTS0RTNjRDKzA1bmFvbFNOYW1SM1Y1Q3RBN0dTVms0bVFNc1d0Y2dYTm1MakZucm1oWlVtQ1pxZnJ6ZkhsQkRwVEhqSWpZV005N0FPWXpqcU5JTkNwRUFQWDlETGFHQ2lGQWFFTE8rSVh1eFJLRXdKbEpieEx4VFNCTm5YSzBXS0ZBVmczTGlmWDlTdlg2L1RTdDJPRkNtZ2ZzVHR0MDk3dGRTdFdOUHh4aHYzdE0vVWQxMklCc1FwVXBRTXRrM2RSa08zYjJOWlZ0Snhyb1hHbjBrcWtxVW9QbzVHa1JlRjZGNlVFcDFSbXpkRkpTTHpxVlRXanZDeWkrWjViT1A4YitOV1Fxc24yazdxNmF5ZmI5VThDNlU3QkZYd1N4R0Fjb3BRS0FaK1JUVExhZkJGd0x4eHVDcXFBNEVIMFFONUFoSnF1Y2F6Ymw5VTNtNFZlbUNyQ2EvSE9vaGNodEVRSWdidng3VDN4WWhsNVVRcXBVaFJJbFM4VWVvV3BFaGgyL2ExMDZlblpFSkx3SkFoZXkxNy9kV1pFeXNyckgrVXVpMHAxbXhZRnZQeUlCTkFZOCtVVENnZHJpdDFBd3FFSVVBS1NhOEpJeFBBZlI0TGVTWWJrK2JTMk9vYWF4VEtqVkRvNC92ZDIvazdJR1MrSDBzb3ZNVEpmTndIMTRRUDdRLzBRM2xMWGhMQ2hPK3N3cjBIVitQV2VvVnNUUWl2MXNOanVQazVCcGJuci9lallhSW5lbEVHNFRRcFVyUmNOTHhRNmhha1NMRmlSVjJRaUZhS0VtR1Q0VHMrTW0vT3pGa1cxdmFsYmt1S05SZVdIZWxVU3BFaVJZcEdvOXdJaFdkRDVzZDU4SnNLM3lBQmx0NkVFd29MVUtnUGhPZGJqdlQ4WDRmQ2U5cjUxdmtsY0RZaUpmejFabmRDSWpZR3YwZENJNy9ISlQ5U3BFaFJJSjUrK3NGM0R6amdzRzh5R1N1b05uV0tGRTJPaGdiN3hIdnYvVXRROUZ5S0VzRUMreTI3NFREYnlyd0ZWbHBYTmtWSjBJQjFmYW5ia0NKRml2Skd1WldOWEJkWDZNTENGUml4UXViNzBSNTU5ZU9tcEhnWWtSd3ZvWFFLQTBQa3JNUU41VGtQaWNhWXlRdnYvUE1JRGtmN0YwcWRtQWwwOEMwN3gxa0dFam01RnBFZEtabVFJa1h4TUt2VURVaXhwc0wrNHVPUDM3a21mcjBVelkzQnczWjZQNU9zVWxTS0ZNV0haVDIrOGJEdFh5bDFNMUJwUEMvYUVpMjIxMUpRZ2NvNnRoWnNSbTYwdHNGSTNKS1NyUWtka1EyMWJoSDNsMFFNTTBVZUtKY0loY2FlaDluZVgrODJIM3dTTW44ZXFrRjdPeEpIZkF1M0UvVUtpWndhc0cwVk12cEhCaXp6NDF0VW91WWw0SHF5eTFDMlIrVmhQa1ZLcXFjaEpkMFVLVklVQ1piVjhEeFVoS2xCcDBqUkpMQnQyN1p0RG4zNjZhZFRncmlGNHF0bDMxemRwWDNYNDRoV0kwK1JvdWl3R3pJbnhxOVZGSFJGb25sQjZBdjhIeHJMR2hIenM0SGRVWFdFMWM2OEFRVWNkNUZ2K3lRbDFmMklLaUYvR2FyS01KekNxc2xCdUVDOEh3TUszUDlDei8rVGtYUGpITjg2R2VCZVZIa2l5TjRBMkJ2NEoyN2xEVC9XUlpVakJrVzBKUit0RGlOdUg0VUtZQWF3RzBvZlA2UEFZMDhERG5YK3IwR0MrWWY2MXZHZmw0bHVqNG84L1piVU9RdVVENkZnbU0rMXlYNmdrbW9vR0kvKzFxamNTaHhldyszQURMeVZGTlpETldjTnprZHBCL2VpK3FaZVFpRk1aS1FDM1o4bzlkTERnT21lM3graDJzQ0xuVzMzYytZZmh4UmpWNk1JaFJrUisweVJJa1ZCcUhpKzFDMUlzVWJpWDNmY2NWTmp5UEFVVFl3dHQ5eHIrYnhYWis1RGhmVlVxZHVTWXMxQmcyM2ZPV1RZdGtuR3RBYVBrcTNsbFJRV2NEL3cwNGpsYzVHemExOGtYSDRDR3NONng5S0ZwQ2Q3amRLL0lZSWlYNFFaK3NjQ3h3QjdrVTBtZENHOHVscy81RUFjbDJjYktpazhQZHZiL25VSkZuWGNBNVV1dk16NTNZZHN3ZmV1Nkh5dkE4NENia0twMWRzQ1JsaTJEYkp2NHJBVEtvOFpoWGNTN0tjS3BXdHZoa3BRemdBK0I2NEtXYit4SXZQdm9HdFNEL1JIUkZoN29vbWtvUlFtUWxsMktCZEN3YkJIWWNJemNTK3BJUmplSWxtWmxnRUI4ejdDRlQ3ME02UU53TUVvWGFHZFovbktnSFVOTGdVMkovOVFxOW1vd3o0WHZReWdHcXpYSUVidTdUejNseUpGaWdTWVBuM3FpeE1tSEQ3ZnN0aXcxRzFKc2NhZzNyYnJUaVF0YTlYaXNkSHdIWitlOS9vVEQyQ3plNm5ia21JTmdNWEtOaitzUGpMUHJTYWlNZXJld09uSWtFdUtjYWdmV2g5NEYzbDczOEUxOG81MDltOGhvL1ZlNU9qeUk0blgyc0RmNzRXMU55eENvSUp3SmYrRGdjdFJtKy8zeks4RS9nTThna2dSUDJyNGYvYnVQTTZ0cXY3LytPc2ttYjB6blU0NzNTaGxMWFFCeXFhZ3VGQXBnaWdxcUVoRjVjdFhBUlhGRlVYVzRnSVVGRUhrQzdMSjF3cUk5U3Z1Ry95a0xpQ0l1Q0JyQWRuc050MDdhN1o3Zm4rY0d5YVRTVEpMbHB0azNzL0hJOHprSnJuNTVDWk1jejczY3o0bmQySUYzTUQ5MExUTGxmNytFZ3p0amRZUEhNYndaZVg3Y1VtVGJOL2xXM0hMSkdhdU9tVndaL2F2d1ozNDNCT1g0Rm5JWUhYRFZ1QUkzRW5IcndJUDRKSTlQMlA0Y2NzODdyc3lORG54RXU0elVJalp1S3FXT2JqUDFuTzRLb1ZmNEpJMm55ZDdaVUN1NlI2WnErWGw4aHIvdnBtdk1mTVlOQUY5NUU0c1RUaTFrbENZaTN0VE96SzI1L29qa3JuczRuNjRSb2JqWGVGaE5KNEdUdlovYjhJMVpFeXQwWnFLSjFXTjBKRDIrMERHZGNQZ1dxenB3djcrTDhEOXozMGRMc09ZeWdKK0ZwZFp2QWYzajhWdk1oNC94ZDlIS1krQlNDMnoxbnJYR0JOU0F5d3BDMnU1NVh2ZiswNGx6SStXVWJEaHhGa21IamtXTTZ5cHNraHhlWHhyM3VISDVTcGR6MldqLzNNeThDSkRTK25IYXlaRHB3UmZtdlo3YW1wdSt2ZlpadHhnY3AxL2ZSbXVSOWk2dFB1OGdkd254MjdBbmRuK01Qa1RyU2Y0c2J3YTZNNjQ3ZU80Wk1MN2dic3lia3NBLzQzN0RsMkhxMkRJWlFZdXlaRTZNZmh2WEhWR0hEZWdYOFRRcysyWkZjdXhMTnR5YmQrT2U5L0FuVmhNTWJnS2k5MFluT3I4Yjl6VWhSVzQ4VURxZmhaWFhYRTdMdEdTdnRwY3VzdytERjA1N2pjZUJwZkUrVHF1R3Z3d0JxdS8vNGc3bGovRmZRYk9CQjVKZTJ3ajd1UnVla0xGNEJJbm1hdmdrWFo5Q3FNN21keUplMDk3Y0JVZjNXZ0Z2VmZVU2xQR2d4aGQrVXd1UndGL0tsSXNvekVKbDluSzFNaGd4Y0xlT2E1bmxuUFY0LzZuZWhvM1IrZzN1TVRCRnhpYUhQQndmMVIraTh1c1hwNjI3OU54LzVCc0FENHl6dGNrTXVIOTV6K0o3NER0RFRvT21RaHNmR0FncG1aL1ZXVGh3bVBYaDR6TnRacVRTSkhZOWZNUENKOWJ3QTdtNFU2eTdUN0NKVnZQaEdkd0E3WFVkL0pOdUtxRDFDV0dHOHluYjB0M0dtNFFiM0FENUZ0d1plVW4rcmVIZ1R0dzMvdXp1UjU0RC9DTlBLOXZWMXhUdmxVTVRTYlUrNCs3RkhnN1E1TUpkWDQ4czNFRDZBdHdpWWRVUW1DcS81alVkK2dOL3VWbmFiR3Z3RTE3bmdRY2pCc0haQnNMak1lcmNMM1Nuc1FkMHc4QXZiZ0doRmY0dCszQWpmc200NDdoU2JnQk83aHFrVlJGUzY2cWpaUU5HUmN2NC9hNXVERkx2a3MyUndFUDRwSkNLNENqR2JwQ0hzQmZHZXpGOFRDdWl1SGdqUHZzbDNZNUpPTzJSUXhXbVk4MXNic0krQnV1NnYxODNCUVI5VS93MVVxRndqdUJQNHp6c2MzQXUzQm44QXVScXlsak5yUEozZlJrck1LNFAyeXBKaXd2cGQyV1djVXdnTXRHWG96N24rRmR1RC9LVitEK0FNZHdmMlJ1S0ZKc0loUEs2dFczRFp4eXlobG5oY1BjRm5Rc1V0czhqd3RYcmJwTlowZXFUQ0s4N2JwUW91TnN6TGdic0lua1o3bkttQ1dGREhUbTRVNWVqVFJkZUQrR2w5Y2Y3RDl1RDl6Z0s4blFLUXdoWFBsNnJta04zOFlONUUvRkRid2Z4cFdnLzRuQndXUS9ydDlETnFscHZ6L0ZWVmxrSmhZbTQzb0MvSW5ocTYvOEFsaUsrMzUrQzRNbjlab1llZ0kyZ1J1c3J3TStpUnVvUDRmckVmR2NmNTl6L1ZnZXgwMHhlTkovYmVtYS9QMFV3ek80UG5JUDRvN3Rmcml6OWQvQkRmQy9pR3NRMzRvYkcwUnh4M0U1cnZmYTczSEhhanB1ZXZaTWYzLzR2NVBsZXNvMmh2Wjd5NnlBSG8xbHVQSEh6M0Jqa2hYK0paOVRjYS9wZXR4VWhaUjgxUVl4aGxhQVo4bzNWV00xZ3hYaW1tYVlvUllTQ3EvQ05RMDVaNFQ3VGNmOUlSbkFaYjFTL3hPZmc4dXVmYi9BT0Y3UFlFWEFIcmdxZ0pTai9aODdjTm5DanpQMkpoNmR1T1RIWXR6L0VDbjl1R3hrajMrOUZkamZmNjZqY1IvNm5yVDdXOXdma0o4QSsvaTM5ZnN4RC9pL2k4ZzQzWDc3alNzLzhJSFRQMmFNZVhYUXNVak4yaENOYnM5M0JrNHExS0pGSjhXZSt2dHYzMi9Eb1hKV1Jjb0VZUTMvV0xELzBxOFh1SnU5Z0xOd0ErUnNEc01OWExka3VhMGJONkRMbkVZQWJsQWVZZWgzMkV3SlhDUHgyM0VEKzNOdzB3Tlc0bFlwMndVMzhNMDNvUHNGYmxEOEpZWi90Lzh5YmtENXZpejd1QTQzTFhpZEgzL3Ewb01iTTZSK3BnK2V6OFBONXo4UTkvMStIMXp5NExZODhZR3JlR2hnY0N5U2JYckI3bVFmOU82UmNYMDk3anYvSWJnbWh2aHhyTUdkSVB3MUxybXd5YjlzOFo5M3FYL2Izc0NOdUw0SmQrR2FXLzRqWS8rWno1ZnVCUDh4NE1ZZER6QzA4c0l5dkRmR1VvYWVBTDNMai9jUlhDTHB1Mm0zN1lsTFVzekxlTjVuZ1R0eFV4WThYUExxTGdhbmw0TTd6aXNadmIzSjNrTWgxK2Z0V01hWFFLazV0WkJRT0FiM0IrQ1JMTGQ1RFA3UCtpYmNCdy9jSDdQTC9OOFB4Mlh1Q2gxSVAwdnV1VFFuNCtaY3BhekJaUzl6K1VWR1BML0EvYkc1SHZlYXJzdTRmM3JDSUlTYlp4VEMvU0c2TE9QMmxMLzdGNEF6Y09WZnh2OWRSTWJQYTIxdCsyeHZiODhmclZVU1c0clA4L2pvcWxXcjhuMHBsd28yLzZBMzMvL2tQKys1RTJPV0JSMkwxQlliVDM3VkdGUElQenl6Y0FPNnpNcURkSjMrejJ3SmhWYWduY0hWMDdMRmtsbWRrRG1IL1I1Y05jSkMzTWt2Y0NmQ25zRjlyNzAxVDJ3cHFlWGExelBZV3dEYzRMK1o3SlVCUDhaOWQyN0xzOThtaHBiS1g0b2J4SzhkUlV6cFVqR2xxcFd6clNSd2Q0N0gvakxqK21tNHMvc0g0Nll3NC8vK2Q5eXh6T1ZlM0dBOU5iQlA5WFdBd1FyblNiaGpaWUhYNFk3Uk5ITHJ3VTJmT0RIUGZWTFBuYzVqY0J6WHc5QktnZFJZTlZ2MVFKekJIZzZwNm9Oc1NaalU1ekRzWDlMM094cEg0QkpzaC9yWHArSStXMnAwN3l0MGlZMUtFTUpWSDR5bTlOUGdzbFVKQnVmOHBQL1BNaDRHbHpGZHgvQjVST2xTcXp0NHVFeGk1ajRheUwyRTVIams2MTRySWlYMnFVOTk5dXF0VzdzL0dYUWNVbXZzZzkvOTdrMnZSU1dYVmUzSkorK2RTdHorRzB5K3dZdkk2Rm43bXdXTGp6NjJ3TDI4SGplRmVEckQ1NitubklaYk1TRHpzNXZ0YjlLQ2pOOS9oQ3RwLzA3YTlqVzQ3OGFwTTluUDRRYTNlK0txY3AvQWZkZi9KKzc3OG1MYzk5djBNOStINHFaSGpGZHFQSlRadEgyMGowdkoxZ3crdGEwWlZ6blFqZXUzY0I3dU9HZEtqUWNXWm9rbDI5bCtjQVBlKzNCVkRWMys1UVRjc1h3NVQveVorM29yYnRXSnJmNzFIK1BHU0tjd1BLSHdhVnkxeE5scGovK292MzJmakppUFpIQTZTTHJNMVJmRyt1L2FSeG1jcG0xeHpmbVB4eVdUM3VISGNTMzVUeHFuRWxxV3dSVXJVcitubG8xc3h2My9NQmQzYkU3R1ZidGtWazFNV0xWUW9lQXgraTZibHVHbFZ0bk8zbytGWlhUTGtmU1Qrd050S1c0eUFaUk1FQW5Vd0VEdnBkT25kNXpkMWJXMUZoSzNVZ0dzdGNsazBuNGNKUk9xM29JRlM3Yzg4ZWk5NTVuc2E4YUxqSm5GKzF3UmRqUFYvemxTNS80WGNtelBYRFl5ZmJCNmxQL3pTRnpqOEZ3K2l2dStmQXR1ZXNNeHVPclpCdHpKc2pOd0ZidnBIbU40ZzhlVTFEVGtYTGRuazdtU1FhYTljZFhBWS9VSTdqVjA0M3EzdGZtL3AvOU5UeVVac2xXQTVQSlhYRVhEdzdnS2poaHdQNFA5RHZaaWVBUEl6S2tMRVZ3bDkrZHhnL1IzNHhJTXI4M3lmSWZncWtCT3l0aitPZ2FybjlPdHpoRjM2aVJ2eWp4Y2xjWC9NWmpVeURibDRTUmNnaW56UGVqSEpXditncHNpODk2MDI5YmlsdlFjd0kzYjZ2enQ2YytmcTRkQ3YvOGEzb1ZiUWU4RGpHMHFSYzJyaFlTQ2lFakZ1ZUdHRzdvdXVPQ2lzem83Ty81bjA2YXRJejlBWkFUVzJqdnZ1T1BtYk5QN3BBcHQzQkwrOW95cHlZOFpkeVpTWk55czRaYUZCeHp6V0JGMjlWdUd6OUhQOUFWYy83TFJPQUEzWUg0ZStDQnVldTB5M0J6NnpMSjNjRTNMdjRRN3UvNEU3cXoyQjRDditvOXZCYjZKNjdHUWJvRGNqUjVUUnJvOTNVZ25LdHZIc0srVWZ0eVo3anJjNE43aWp1VzdHWG84RDhKVk1vOWxPY1lvN3JoZWgydlUvbTJHRHBTN0dQa0U2cXR3eC9kWHVMUHozOGIxb3Npcy9EZ1FOeFg3V3Y5blNqUHdObHdWU3FiRlpKOGVrTms4ZEFPdVNlUlMzRlQxSFF5Zjh2QXFYQlA2MHhuZTRQNVh1T2tlYjhWVnRkekxZRkpsanY4emRYMHg3ck4waEI4N3VOZTlpZXhKKzV0eG44TkhjSlU4cDJhNXo0UlZLOHRHaW9oVW5LZWZmdkxHNXVhbUZ6czZKbzk4WjVIOEJxTFJTQ0ZMd1VtRldiSmtTU0lSVDM0dzZEaWt1bG1JUnhQZHhhaE9BRGZRZldHRWkySDQyZk5VRStLTGNKMzZVL1A4ZjRrYmZKMkFPNnQ5T1c2NnhEVU1EdUxTcmNEMVRiZ1B0NXo1RXR3cVpQZmhCcTkzNFVyNEsvMy9tL1RLeENTRFU1MWpESjFtUFkvaDA2QS9Cdnh1SE0vcDRRYkRmY0NIY1ZOVHh1SXR1S1RMaTdqMzZuNWNqNGlVQi8zcmZ3UitnT3MvbCs0VHVISGw4UXl2WElqaGtqNlpsMHc5dUVhSE04aWVtTmdOOS9uNkZ0a3JCTjZDNjArUm1rcWVML0h6R081MWR1SXFVaXpabTRtbS9CU1hGUG90YnJyRDVqejNuWEJVb1NBaVVpS3JWcTFLbnZ1NXZmNXIyclFwOTNsSmorMDc4djFiSlpLYnRmYXlWYXR1R0d2akw2bHdCeHh5ekNOUC91dmU3MklyZm9Ba0ZjcGd2MzdRUVNma1d5cHZ0T2FNZkJmQVZSRU1wTjAvQVh3ZE45ZThEdGZsLzZlNGxRUG00QWJORCtET25qK0hxMEI0SzY1NTMzc1lPa1gzc3d4ZEJlMWgvM0dwVlFjc2J0RFloVHREWGlwN2ozRDczQnpiVSsvRDhiaUJyOFZOL2NnYzJCcGNBOFMzTXJpYWhzRU4yTitNTzJzK1ZoL0E4WC9rTFFBQUlBQkpSRUZVcllyeEp2LzViOGFkNlFjM2xhVnhoTWUvazhIbE9IL000TW9OSVQvT0MzRFZWSi9DVFVkSnR4OHVtWFFscmdmRC8rRldmRWoxeXNpYytobkNmVllhR1o1UVdZZWJ0cEN0djh3bVhOTHBtaEZleTJnOWg1dFNFOE0xcDh3My9Yd3FyZ2xrQnk1cEVXRjRoY1dFcGJtOUlpSWxkdUdGRjEvZjBORHdrUTBiTnJGelo3R1duWmFKd2xxN01SeU83MzdiYmJjVnU5ZU9WSURISC9oMVIyaFNaQTJEODlkRlJzWEN4Z1g3aCtjWXM2UVlBNXZ4OW1aNUVUZE5JdjN4cVI0S2grUG05aitQNjZHUStoczJHL2dUcnVMaFJBYWI0bVZyT0pqU2dodTQ5dUNTRkhmakJ2YjVtZzVDOWthSkk5MTN0TEx0ODl1TWZzVzBQK01HLysyNHhNbWJnVStTTzFtUzZ4aDlDbGY5OFQ0R3ord2ZnWHR2UnRPVWNWLy9aMm9aeE5tNDNnbHZ3ZzN1cCtJYUhTNW5lTytGQnR4N3ZSbDREVzc2eFVMY2RJbmpHS3hFc2Y3Rk1IamNIc2U5cDZuYngyTUZidVU4aTJ1QW42cCttSTVMVnUyTlMwajlHSmNNbU1uUXBwRzMrZHZYNDNwMlRNRzlMOU53MVF0UDRvN3IxM0JKb3B1QVZiaHFoY3VBSDFMOFBuaFZSeFVLSWlJbHRtVkw5Nld6WjlWL1pPYk1Ub3d4N05oUmFDOVltVmk4VHlpWlVMc1d2ZmJZclk4OSt1c3Zob25jR0hRc1VsMUMxbHhlcEdRQ2xPWWs0K25BbzdnUytQUy9ZZXR3QTlZYkdONHNQWmNJTG9rUXdaMHB2bzZSa3duak5kS3h5SmQ0T0JPNEVEY3d6YlVmaTB1aWJQU3ZINC9yblhBaWc1VUIyZlNTZlVXNTZiaHBKYjlLMjNZL2cxVWtyUXp2b1pBK2dOOFYxN1BpOS83MWQrS2FHdjRaTjJEL1BybFgvWWppQnRZLzlYL0gzOWQ3Y0Ewb2Q4R3RsbENIcTB4SUpSUXNRNmNOaktWcFpycHN6U3ZmQW53R1YxWFJnMnZpK1lUL0dqYjVqOW1DUzdwTXh6V1QvQWJ1Yy9wTy8vY3REQzZST2grWDZQbWhmMzB4Y0RGdWhZdWZvb1NDS2hSRVJNcmhnZ3N1T2F1cHFmNWIxbHE2dXJhd2ZidW1QOGpJck9WdksxZmVlQ2hhMmFHbTJlWExRMCtkZU1SRFlBNGQrZDRpQVB4MS92NUh2ZG9ZVTRsL0crcHc4OTMvN1YvUHQ2eDZxVTBEUG80N3V6NFNnNnVFR0NuclA5cjdqVVVEZ3dQeVlqRzQ4dnhzVTJJbU1iU2ZRN282WERKZ3dnK1VaWFRVbEZGRXBBeTZ1dGJlR0kzR3RocGptRDU5S2xPbnFsR2pqQ2daQ25sbm9HUkN6VFBMbDN0ZTJKeUszbXNaTFM5NVNZVW1FOEJWRUR5TFN5UUVtVXdBZHhaOCtTanZheGxka21DMDl4dUxZaWNUWUxBU0lwc2Vjdis5aWFOa2dveUJFZ29pSW1WdzQ0MDN4cVBSNlBzQWpERk1uVHFGR1RNMFpWcnlzWGYvNy85cW1jaUpZdEdpcFU4WWc2WTl5SWdzL0dUQmdjZjhQT2c0UkVSQUNRVVJrYkpac2VMU2V3YjZCMzRBTHFrd2VYSXJzMmQzanZRd21ZQ3NwZDlhKy9tZzQ1RHk2aytFejhWb09UTEpMMjRUWHdvNkJoR1JGQ1VVUkVUS3grdnQ2NzR3ZGNVWXc2UkpMY3lkT3l2SW1LUUNXZXQ5YStYS201OFBPZzRwcjRNT1dyTGRlbDdtK3U0aXJ6Q0dXeFl2UHZadkpYNmFVeG5zdmk4aWtwY1NDaUlpWlhUVlZWZXQ2ZS92LzF6cXVqR0dwcVpHOXRwclZ5S1JjSkNoU2VYb01pWjZTZEJCU0RBVzNQM0FyVmg3ZjlCeFNFVktSTDNrZVNWK2prVzRwZkZtbC9oNVJLUkdLS0VnSWxKbVhWMGJyby9INGtNYUhrVWlFZmJZWXc3dDdXMUJoU1VWd2xyN2haVXJWL1lHSFljRXd5eGY3bUhOZjZNR2paTEplbGN1WG54TVZ3bWZvUUc0SGRmbC96ZTR6MkN1eTRkTEdJZUlWQkVsRkVSRXl1ekdHMi9zaXljU0oyVnVENFZDVEovZXdTNjd6QWdpTEtrTWp3ME1iRjhaZEJBU3JBVUhMbDFqTGRjSEhZZFVEZ05kalcxMXBleWRZSUR2NEpaRDdBVmVDelJsWEtZQnZ3ZldBYjhxWVN3aVVrV1VVQkFSQ1VCZFhlZ1gvZjBEdjh2Y2JveWhwYVdKdmZiYWxmcjZ1aUJDaytCNG5tZlBYTFZxVlRMb1FDUjQ3WjN0NStBR2JpSWs0YUk5OWxoU3FxWDhRc0MzZ2RjQnJ3ZXVBSDRPdkJxM2ZPQUFzRGN1bWJBbjhDWmdiWWxpRVpFcW80U0NpRWdBbGk5Zjd2WDFEWHpHV2p0czhHaU1JUktKc050dXM3VzA1SVJpZi9POTc5MzA1NkNqa01vd2UvYWhmU0ZqemcwNkRnbWV0ZllmQzUvYWVuTUpuK0pDNEczQW00RU53SmVBYTRCN2dhOERYd01lQWY0REhBSThYY0pZUktUS3FBT1lpRWhBL3Z6bit6ZSs1ald2OStycUltL0tkcnN4aG9hR2V0b25UNkt2cjU5azBpdDNpRkkydHM5YSs3WkhILzNidHFBamtjb3hiY2FlankxYU1IZUpnZDJDamtXQ1kvRE82RHpxSFUrVjhDbitEdndBV1BQS1UwSU1PQWg0TjI3Nnd4cmdNOEF6cUwrSGlLUXhRUWNnSWpLUm5YTEtKOXIyMldmNmhrZ2swcFR2ZnA1bjZldnJaKzNhamVVS1Rjckk4K3kzdnZlOW16NFJkQnhTZVI1Ly9KNjVvU1RQZzFGVjZRUmtMVDlmY01EU3R4dFQwa0Y4Q05nTGVBM3dSdUJZWEwrRVh3TzNBczNBR2JqcEVEM0FROERqd0l2QW4zRFZDeUl5UWVrZkp4R1JBTjErKzdVN1kvM3hEMWliLzd0aUtHU1kxTkxFM252dlJrZkg1REpGSitWZ0xSdDM3dHhZNnFYZ3BFb3RXblQwUzRiUU40T09RNEpSRjZtN3FNVEpCSEJWQjA4QjV3Sng0RlBBUHNBdXdHUEFuY0FTWUJid1VlQlo0SERnQzhET0VzY21JaFZPRlFvaUlnRTc4c2dqSTY5Ly9aRi9hV3hzT0dnMDk3ZldFbzhuNk9yYVFtOXZmNm5Ea3hLejF2dmt5cFUzYThBb09kMTMzMzJOTTZjbW53SG1CQjJMbEpPNWFjRUJSNTFSaGlmYURZZ0EwYlJ0ODRGN2dQMkI3Vmtlc3huWHJGRkVKamhWS0lpSUJHejE2dFdKZU4vQTZkYmFVVFZKTU1aUVgxL0hMcnZNWUk4OTV0RFkyRkRxRUtWRXJMVnJYbjc1MmY4Sk9nNnBiRXVXTEJrSWhlejVRY2NoNVdTOUJtTXZMTk9UdlFqY0RyeWNkcm5IdisxZkdkdFRsemVVS1RZUnFYQktLSWlJVklETHYzNzVJOUgrNk5WamVVd3FzVEIzN2l6MjNITU9reVkxbHlvOEtRMmJUSExXNnRXckUwRUhJcFZ2My8yT1hvbGwyRkt6VXBzc1p2bWUreTh0WjlPY3czR1Z5Nm5MSGNDUE1yWVpYRU4zUy9hcWhTbTQzZ3NpTW9Fb29TQWlVaUcyYm85ZG1reDZ2V045bkRHR3VybzZacytlemw1NzdVcG41NVJTaENkRlpxMzkvUjEzM1BUL2dvNURxb1lORzA2SDBWVXlTVlhiMmpxbCtXc0JQdi9od0h1QmJOVlRVM0NKaFMwWjIwOEhOdUtXbmZ4SVNhTVRrWXFpaElLSVNJVzQ3cnJMdGd6MERueU1FUm8wNW1LTUlSS0pNR1hLWk9iTjI0M2RkcHROUTBOOWthT1VJb2ttay9FejBQSnJNZ2I3SExEMDMxaXVDam9PS1RWNzdxNjd2amFvQmptdkJYNEdmQWZJbHZDYzYvL2NrTEg5Q3VBOXdQSEFaU1dMVGtRcWpoSUtJaUlWcEw0cGZFYzBGaTlvdlhGakRLRlFpTWJHQm5iYmJUWjc3eldYT1hObUVJbEVpaFdtRk1oYWU5Y2RkOXoyVE5CeFNQV0pOTWN2QVBOQzBIRklhVmhySDl1d0pmS2RBSjU2Rm5BMThIdmdKN2pWSEFBVzRwYVRYQVRzQjV3SFBBbGtWdFAxQTN2Z0dqeXFXN0RJQktLRWdvaElCVm0rZkhsaVlDQjI2bWdiTkk3RUdFTTRFcWFscFprOTk1ekQzbnZQWmU3Y1dlcTNFQ0JyN2VhQkFYTjIwSEZJZFpvMzc3Z29OcWxsUm11VUNaa3ZMbG15cE54OVZUNkJhOHg0TlBBdTRNTkFLb1pqZ1Fkd3kwZitDNWRVK0ZDV2ZaeUJXM2J5RWdhVEVTSXlBV2paU0JHUnltTXV2SEQ1RFkyTkRTVmRMc3p6UEpMSkpQRjRrcDA3ZTlpNXMzdThzeTFrREt6bGdwVXJiL3hxMEhGVWkrWExsMDhDaU1WaUxmWDE5U1ljVGpRbGs1RXcwSmhNSnV2QzRYQmRNcGxzQ0lmRFlXTzhwbEFvWkR6UHRQZ1BuMlN0TlpGSXFOSHppSVJDMUFQMTF0bzZvQUdJV0d1YWpESEdHTnNDWUMyVEJoK0x2ejBFRUFKckdEd1pFd0pqd1BOL0dtTU1JV3VIM3NjWURCQ3lsb3p0SWVONVhpZ1VNc2JkWmtQR0dHT3REZUcrbjRXTU1RREdXbXZTZncrRmpIbnRZUXZhWms1djEvZTRHbUxnVi92dWY5UmJqVEhsL2t2Y0FSd0UvSTdzMDdBTVVBOTRRTHlNY1lsSUZkQS9SQ0lpRmVqakgvLzg3Smt6MjU4MXhqU1Y2em10dFZoclNTYVRKSk1laVVTU3ZyNSsrdm9HaUVaajVRcWpwdFhWUmJ6ZGRwdTVIa2ltYi9mSGlxT3FHalNHY01hbVZ4NlhNWmoxNzI4eS82MDNPWDdISDdnTzIrYnY1NVg3dTRIMks3ZUhVcnZ5Qjgra0RZRFRIak5zM3lialorWTJmVWZKbzZtcGdiY3NQWWpoYjY5VUt5OFpQbWpSUVV2K0VYUWNJaUpqb1grRlJFUXExTG5uWHZpUjF0Ym02NE9PQTF5eUlmWFQvV3BmK1QyVmlIRGJlT1ZuNm5jdjZaSDBQS3pua2ZSY3dzSjZGczlhUE05emovYzhQSXYvMCtKNUZtczlQSysyU2labXplcWd0YlZsNUR0V29OUVhobEI0TUo4UkRyMlNTM2hsWUd0U1dRVWdGQXEvOHNDUW55OHhKdlVmQ0lmOEc0M0IrTGVIaHV6TDN4YjJyeE55K3crbG5zZGtHVkNuSGpzOCtNRVVoeGw2UGNzZFRaYnRHVG1Td1Z0Tmx1Zk1zZS9SalA5SGt5UXd4akJqV2d2VHBtcjZVaTJ3MWw2L2NQSFJId3M2RGhHUnNWS0hMaEdSQ3JWMTY4WmJHaHQzL1Z4ZFhXU3ZvR05KSHl3R3dZNW1Mb1pOLzdYeUVoSDE5WFhzdnR2c0VoNURNNnJCNnBqMnFMUGZGYTFyY3k5dHJRM1UxMmNXclVpVnNUWVMrMUxRUVlpSWpJZStLWWlJVkxBdmZ2SEMxMHlhMUh3LytudGQ5WGFiTzR2R3hvYWd3NUFhMHphcG5sMTNtUngwR0ZJSXcva0w5bDk2YWRCaGlJaU1oMVo1RUJHcFlKZGQ5dVVIQndhaWR3VWRoeFNtdWJtUmhvYjZvTU9RR3JTeko4Yk83bWpRWWNqNGRmZEcrNjhPT2dnUmtmRlNRa0ZFcExMWm5UdTNmY0ZhcTNXOXE5aXNtZE0wZlVCS1prTlhqMVpvcVZLZXNaODY5TkRqKzRLT1EwUmt2SlJRRUJHcGNOZGNjODFMQTMwRFh3NDZEaG1mdHRZV3dtSE5jWmZTaVNjOE5tL1ZtTFRhV0hpYzBMYnZCUjJIaUVnaGxGQVFFYWtDTDc3OC9EY1RpY1NMUWNjaFl4TU9oNWcrZmFxcUU2VGtObTNwSlJaUGpueEhxUlRXMnNUbkZpMDZTV3Z5aWtoVlUwSkJSS1FLckZ5NXNyZTN0Ly8wVWExMklCV2pmWElyNGJEK3FaWFNzeFkyYnVvSk9nd1p2ZCtzdXZ2QjN3WWRoSWhJb1ZTREtTSlNKWTYrLzZnWDRrY2tENHRFSW5zSEhZdU1ySzR1d3V6WjAxV2RJR1VUalNWcGJBelRVSzlWd1N1YUplbFplL0pKSjM5b2ZkQ2hpSWdVU3FkTlJFU3F4SEtXZXdNRHZSLzNQRTh0M2F2QURFMTFrQUJzN09vTk9nUVpnUW1aN3l3NjhPaS9CeDJIaUVneEtLRWdJbEpGcnJ6eXl1Y0dCbUpYQmgySDVOZlUxRUJMUzFQUVljZ0VGSXQ3Yk5xc3BFSUZpNXNreTRNT1FrU2tXSlJRRUJHcE11dlh2M3hGSXBIWUVIUWNrdHVzbVoxQmh5QVQyS2F0ZldyUVdLbXMvZXErQng2MU51Z3dSRVNLUlFrRkVaRXFjK3V0dDNZUDlFYlBVb1BHeXRUYTJrSmRuZWF3UzNCY2cwWlZLVlFjeTJiVDNYZFYwR0dJaUJTVEVnb2lJbFhvMmVlZi9razBtbGdkZEJ3eVZDZ1VZc2IwanFEREVHRm5kNVNkM1FOQmh5RnBRbUg3MmZtdmUwZDMwSEdJaUJTVEVnb2lJbFZvMWFwVnlZR0I3ak04ejRzSEhZc01tdHcyaVhCWUN5aEpaVkNWUXVXd2xzZTdCLzU5WjlCeGlJZ1VtNzcxaUloVXFRY2VlR0RyRVVlOFlYSmRYZVMxUWNjaVVGOWZ4eTVhSmxJcVNOS3pHS0NsdVQ3b1VDWTQ2MkhNK3hjZmROS3pRVWNpSWxKc3FsQVFFYWxpWFYzOVgwNG1rbXJRV0FHbWRreFdNa0VxenFhdGZjUVRYdEJoVEdnVzd2M0JqLzcwdTZEakVCRXBCVlVvaUloVXNVY2V1VC82cWxlL3BxdXhzZjZFb0dPWnlCb2JHNWd4ZldyUVlZaGtsVWg0dExVMkJCM0dSQlgzRXNtVFRscjJZU1YrUmFRbXFVSkJSS1RLUGYvOG1qdmk4ZmpEUWNjeGtjMmFxV1NDVks0ZDNWRzZlNkpCaHpFaFdleksvUTQrOXA5Qnh5RWlVaXBLS0lpSVZMbFZxMVlsdTd2N1AraDVWZ3ZQQjJEU3BHYnE2elZIWFNyYnhzMXEwRmgyeG5RM0duTmUwR0dJaUpTU0Vnb2lJalhnNjErLzdLbG9OSFpqMEhGTU5NYkFqQm1xVHBES0Y0MG0yYlJGU1lWeU10YTdZcy85bDI0TU9nNFJrVkpTUWtGRXBFWnMyYkx4L0dReTJSVjBIQlBKNUxaV0lsb21VcXJFNWkxOUpOU2dzU3dzZG1QYnRJR3JnbzVEUktUVWxGQVFFYWtSMTE5Ly9iYSt2dWpGUWNjeFVkUkZ3blIyZGdRZGhzaW9lUlkyYk9vSk9veUp3ZGh6WnM4K3ZpL29NRVJFU2swSkJSR1JHdkxjYzAvZEZJOG4vaFowSEJQQmxDbHRoRUphSmxLcXk0NmRVWHA2WTBHSFVkdXNmV3pCZm5WM0JoMkdpRWc1S0tFZ0lsSkRWcTFhbGV6dDdUL2RXbXVEanFXV05UYlcwOTdlRm5RWUl1T3lVVlVLSldROVk4M1p4aXhKQkIySmlFZzVLS0VnSWxKanJyenkwcjlGbzdIYmc0NmpabG5MOU00T2pGRjFnbFNuZ1dpU3pWdFZqVjhhNXY5OS84ZC8rbjNRVVlpSWxJc1NDaUlpTldqejVvR3prOG5rMXFEanFFVXRrNXBwYW1vTU9neVJnbXphMG9mbnFaQ3B5QWFvNCtQTGx5OVg1MHNSbVRDVVVCQVJxVUhYWDMvNXR2NysvcThHSFVjdG1xbGxJcVVHZUo1bDNjYnVvTU9vS1JidVdMQmc2WnFnNHhBUktTY2xGRVJFYXRTZi8zei9OeE9KeEQrRGpxT1d0RStlUkNRU0NUb01rYUxZc1ROS1g3OGFOQmJKanJoTmZqSG9JRVJFeWswSkJSR1JHclY2OWVwRVQwL2ZXZXJQV0J6aGNJaHAwN1JNcE5TV0RWMjlRWWRRSzY1YXZQaVlycUNERUJFcE55VVVSRVJxMkpWWFhuWi9QQnI3Y2RCeDFJTDI5amJDWWYyektiV2xmeURCMXUzOVFZZFIzUXpydlhENHFxRERFQkVKZ3I0WmlZalV1SjA5T3o2ZVRDWjFHcklBRFEzMVRPMllISFFZSWlXeGFYTXZxbVFhUDRPOVlOR2lKVnFMVTBRbUpDVVVSRVJxM0RlKzhZMjFBd09KcndVZFJ6V2IyakZaeTBSS3pVb2tMUnU2TkI0ZUY4TS9lNkpUVmdZZGhvaElVSlJRRUJHWkFKNTU1dkZMRTRua0UwSEhVWTJhbXhwb2JXMEpPZ3lSa3RxMlk0Qm9MQkYwR0ZYR2V0WW16ejcwMEVQalFVY2lJaElVSlJSRVJDYUFWYXRXeFhwMjlINUJaYzFqWkdINmRDMFRLYlhQV2xpL1VWVUtZMk4rdDJEL04vOHg2Q2hFUklLa2hJS0l5QVJ4NVZXWC9UeVJTUHdxNkRpcVNWdGJDdzBOOVVHSElWSVd2WDF4ZHV3Y0NEcU1LbUdqWGlMMlNXT01zclFpTXFFcG9TQWlNb0ZzMzk3M3NXUXlxWVhuUjhFWVEyZW5sb21VaWFWcnMvcTNqb2ExL0dqUndjZHBHcG1JVEhoS0tJaUlUQ0JYWDMzNUM0bFk0cnFnNDZnR1U2YTBFb21FZ3c1RHBLeGljWStObXpUMUlTL0xEdXFTbncwNkRCR1JTcUNFZ29qSUJMT2hhOTBGaVVUaXVhRGpxR1Ixa1RCVE85cUREa01rRUZ1Mzk1Tklla0dIVWJHczRZYUZDNDlkSDNRY0lpS1ZRQWtGRVpFSjVzWWJiK3pyNlJtNE1PZzRLbGxIeDJSQ0lmMFRLUk9UNThHNjlkMUJoMUdwWHJMaDhGZUNEa0pFcEZMbzI1S0l5QVIwNVpWZnZUTWVqOThUZEJ5VnFMR3hnY21UVzRNT1F5UlEzYjB4ZW5yVmJpV1Q1OWxMRmkxYW9qa2hJaUkrSlJSRVJDYW9iZHQ2UHVGNU5obDBISlhFV2t0bjV4U01NVUdISWhLNERlcWxrTUUrK3ZpYWJmOGJkQlFpSXBWRTNhWkVSQ2FvaHg2NmY4c2JYdmY2cWVGSTVMQ2dZNmtVYmEwdGRIUk1Eam9Na1lxUVRGcEN4dERjWEJkMEtJRXpCZy9Ec2lQZjlQYm5nNDVGUktTU3FFSkJSR1FDMjdwOXk0V0pSR0pkMEhGVUNpMFRLVExVNW0xOVdHdUREaU53MXJKNi9uNUxmeDkwSENJaWxVWUpCUkdSQ2V6YWE2L2QyZDhmVTROR1lNcVVOdXJxSWtHSElWSlJra25MdWcwVGZlcURqWVpJbm1XTVVXWkZSQ1NERWdvaUloUGM1WmQvK2JaWUxQNjdvT01JVWpnY1lxcW1Pb2hrdGFON2dJRm9JdWd3QW1PdHVYdmZBNDU1S3VnNFJFUXFrUklLSWlMaWRYZjNmc1pPNExybWppbVRDWWZWVmtna0cydGgvY2FlaVRyMVlZdU5KTTRLT2dnUmtVcWxOdFlpSWdMQXhSY3V2NjYrc2VGalFjZFJiZzBOZGV3MmQ3WldkaWl4U0NSQ1UzTUxUVTFOMU5jM1VGOVhUemdTSVJ3T0V6SUdqQUZyOGF6RmVoNkpSSUpFTWtFc0dpVWFqZExmMzhmQVFQOUVIZFJXaEYxbXRkTGUxaGgwR0dWbFBWWXNQSERwdVVISElTSlNxVFJaVkVSRUFQalB1aDBYenAzYmNWSWtFcGtXZEN6bE5MVkR5MFNXU2x2YlpEcW1UcU85ZlFwTlRjMEY3OC96UEhwNnV0bStmUnRiTm05aVlLQy9DRkhLYUczYTNNdmsxb2FKOC8rTDVZVzZsdGpGUVljaElsTEpWTjhwSWlJQS9QM3ZEL1lmZnZqcitoc2E2bzRMT3BaeW1kVFN6TFJwN1VHSFVYT21UZXRrbjMwWE1udVhYV2x0YmFPdXJqakxEaHBqYUdob1pQTGtkbWJOMm9YSms5dUpScU5Fb3dORjJiL2tsL1FzMWxvbXRkUUhIVXBaV0x4ejVpODg5dUdnNHhBUnFXVHFvU0FpSXE5NDhNRS8zcENJeC84Y2RCemxZZW5zbkJKMEVEVWxGQW96Zi80aTV1MnpvQ2dWQ1NOcGE1dk1va1VIc05kZSt4QUs2U3ROT1d6ZFBrQXk2UVVkUnNsWnd6OFdISEQwTFVISElTSlM2ZlN2cjRpSXZHTDE2dFdKSFR0N1BqTVI1cW0zdDdkUlgxK2NNK2ZpcWdmbUwxakVsSTZwWlgvdTZUTm1zbURoL2tvcWxJSG5XZFp0NkE0NmpGS3p4bnFmMGpLUklpSWowNys4SWlJeXhGVlhYZkZnTEJhN0tlZzRTc2tZdzlRT1RYVW9wbG16NXpCNWNuREh0SzF0TXZQMm1SL1k4MDhrTzN0aTlQZkhndzZqZEN6M0xUamd6YjhQT2d3UmtXcWdoSUtJaUF5emJWdjAvR1F5V2JPbklhZE5iU2NTVVJ1aFlnbUZRdXl5eTY1QmgwRkh4elNtVDU4WmRCZ1R3dnF1bWwxR2NnQXYvcUdnZ3hBUnFSWktLSWlJeUREWFhudlpwbWcwK3FXZzR5aUYrcm9JN2UydFFZZFJVem82cGhHSlZNYkNVYnZPM1YxVEg4cWdmeURCenU1bzBHRVVuVEg4Wk1GQmIza2g2RGhFUktxRi9zVVZFWkdzMXE1OStWdnhlT0lmUWNkUmJGT250V3ZBV1dTVDJ5dG4ra2g5ZlgwZ2ZSd21vbzJiZS9HODJxbFNzTml0TnNKWlFjY2hJbEpOOUkxS1JFU3l1dTIyMndiNnUvdlBvNGJLbXB1YkcybWQxQkowR0RXbnBXVlN3ZnQ0OGNYbmVlakJQL0hjYzJzSzNsZUhFZ3BsRVk5N2JON2FHM1FZUldOQzVyWUZDNVp1Q1RvT0VaRnFvb1NDaUlqa3RPTHJsLzVxSUJyN1h0QnhGSVcxZEU2YmdqRW02RWhxVGtORFE4SDcyTDV0QzU3bnNXWHo1b0wzMVRxcHJlQjl5T2hzMlZZYnkwaGF5NHVSbDJMbkJSMkhpRWkxVVVKQlJFVHkycm16Ly94azBxdjZ5ZEp0azF0cGJDeDg0Q3ZEaGNPRjkwOUlKcFArejBUQisycG9iRlRpcUV3OHo3SytxeWZvTUFvWDVvcDV4eDFYOVgvblJFVEtUUWtGRVJISjY1cHJWcndVaXlVdURqcU9RazJiV2puei9HdE5NUWJ2eFo1WkU2NlFKcEVUd2M2ZFVRYWloU2VDQW1ONGVPRitTNjhQT2d3UmtXcWtoSUtJaUl5b3EydnR0ZkY0L0ttZzR4aXZxVlBicWF2VEFITWlVWDFDK1ZoZy9jYXFYVWJTR3NNWGNDOURSRVRHU0FrRkVSRVowWTAzM3RqWDN4ODlOK2c0eGlNY0RqTkZ5MFJPT0trcEZGSWVmZjF4ZW5walFZY3hkdGIrZHY1K1MrOExPZ3dSa1dxbGhJS0lpSXpLaWhWZi9XazBHcnM3NkRqR3FyTnpDdUZ3T09nd1pKUkNvY0xmcTBRaWdlZFZmNlBBYXJOeFV5OWVkVlVwUkxIbTdLQ0RFQkdwWmtvb2lJaklhTm50MjN1KzRIbGUxWno2Yld4c29LMVZ5MFJXazZhbXhvTDMwZHRiQTAwQ3ExQTBsbVQ3am9HZ3d4aUxIeTQ0Y0duaDY1U0tpRXhnbW1Jb0lpSmpjc0VGbDV6ZjFGVC9sYURqR0kxZDU4eWd1YmtwNkRCcVhsMWRmY0g3aU1kalJDSVI5cDQzbnlsVE9ncmExL1AvZnBZTkc5WVZISk9NWFYwa3hGNjdUeUVjcnZoelZsdENzZkQ4ZlE5ZFV2ZzZwU0lpRTVnNlZJbUl5SmlzVzlmN3pibHp6ZWwxZFhXN0JSMUxQcE5hbXBSTUtKTjRmUFJ6NTNmZll5OWFXaVlCYm5VSVl3eWhVSWhRS0V4RFEwUEJLMGJFWWxFMmJkcFkwRDVrL09JSmp5M2IrcGsrcmJJcmc0emhWaVVUUkVRS1YvSHBZeEVScVN5MzNucEZkMTlmN0hOQnh6R1N6czdDem5KTGFiUzBUS0t0YlRKdGJaTnBiVzFqMHFSV21wdGJhR3hzTERpWllLM2wyV2VlVmtQR2dHM2QxazhpV2NFOUxJeDladjNtOEVWQmh5RWlVZ3VVVUJBUmtURzc0b3F2L0NnV2kvODg2RGh5bVRLbGxmcjZ1cUREa0RKNzl0bW4yYkZqZTlCaFRIaEp6OUsxdVRmb01ISXltQlZMbGl5cHFtWVBJaUtWU2drRkVSRVpEMjlnb1BkY1c0RUx6NGVNb1dOS2U5QmhTSmx0MnRURjVrMWRRWWNodnUwN0JvakhLNjlTeEZyejBMNzdIWFZyMEhHSWlOUUtKUlJFUkdSY1ZxeFk4WGcwR3IwczZEZ3lkWFoyRUlsb21jaUpwck56T3RPbVRRODZEUEZaUzBWV0tZUkluR2VNcWJoRXFJaEl0VkpDUVVSRXhxMjdlOGVWOFhpOFlrNEwxOWRGYUd1cjdHWndVanA3N2IwUExaTW1CUjJHK0haMFI0bkZLcWhLd2ZDTCtZdVArVjNRWVlpSTFCSWxGRVJFWk55dXZ2cnE3ZkdCeE5sQnh3R0F0WFIyZGhBSzZaKzJpU29VQ3JIWFh2c0VIWWI0cklXdUxaVlNwV0JqeG90L051Z29SRVJxamI1MWlZaElRZTUvOEEvL0Y0dkZmeHQwSE0wdFRiUzBhSm5JaWE2bFpSS3RyVzFCaHlHK25kMVJZckZFMEdGZ1RPaTc4eGUvNWVtZzR4QVJxVFZLS0lpSVNFRldyMTZkNk9zYitLSzF3UzRUMXpsdFNzSExEa3B0YUcrZkVuUUk0ck1XTm0vckR6Z0lOdmRFKzc0WWJCQWlJclZKMzd4RVJLUW9Mcnp3NHE4M05qWitKb2puYm10cllkYk16aUNlV21CYzAweU1NUmdUSWhRT0VRbEhhR2hvb0hQNlRLWk9uVlp3UE51MmJlV3BKeDhyZUQ5U0hLR1FZZDZlSFVUQ3daekg4cXk5Wk5IaW81Y0g4dVFpSWpVdUVuUUFJaUpTRzdadjMzcjV0S25UejRqVVJjcmFGYzhZbURaVlo2U0RkTmpocnl0NEg0Lzg5U0cyUGYwRWUrNDFqeGt6WmhXMHI4WkdUWDJwSko1bjJiRXp5dFFwQWJ3djFqN1R2RFZ5ZWZtZldFUmtZdENVQnhFUktZcHJyNzEyVXl3YS8xaDVuOVV5YmVvVTZ1cVVINjhWR3plc0wzZ2Y5ZlgxUlloRWltbnJ0ajZzTGY5cWpSWnZ4UjVMbGd5VS9ZbEZSQ1lJSlJSRVJLUm8xano3NUYzeGFPeVA1WHErY0RoQ2UzdHJ1WjVPeW1CZ29QRDU5dUZ3V1AwMEtrd3M3akVRTFh0enhqOHZPT0ROdDViN1NVVkVKaElsRkVSRXBHaFdyVm9WNnh1SWZhNWNaeUtuVDljeWtiVW1tVXdXWlQvaGNMZ28rNUhpMmJhOXZJVUN4aVl2TU1hVXZ5eENSR1FDMGJjd0VSRXBxaXV1K09wZllySFlMYVYrbm9iNk9sb25OWmY2YWFSS0dhT3ZPSldtdXllRzU1VnBmRy90VCtjdlB1WjM1WGt5RVpHSlMvL2Fpb2hJMGZYMDdMekVTM3J4VWo1SDUvUU9sYlZYaUNEbXhrdjFTU1E5QmdaSyttY2hKVjVINVB4eVBKR0l5RVNuaElLSWlCVGRWVmRkOWZKQU5GNnlKU1JiV3Bwb2Jtb3MxZTVsakR6UEN6cUVZVHl2T0ZNbnBMaDJkRWZMOEN6MnRyMFhMOUc2b1NJaVphQ0Vnb2lJbE1STEwvVjhKeGFMUDFIcy9Sb0QwenRWblZCSktqT2hVSGt4Q2V6c2laVzBvc1ZhdHZjbjdQS1NQWUdJaUF5aGhJS0lpSlRFeXBWZjY0M0ZpcitNNU9USnJkVFgxeFY3dDFLQWVEeFd0SDBWSTFFVWo4YzFEYU5DSlJJZXNWanBxa2RDaG1zUFB2ak42MHIyQkNJaU1vUVNDaUlpVWpLWFhmYmxQOFFHNG5jVWEzK2hVSWhwVTl1THRUc3BrbGlzOElSQ0twRlFqTlVaaXJIMHBKUk9iMzlwK2lnWWVENXFreXRLc25NUkVjbEtDUVVSRVNrbEc0MzNuZThWby83Y3dyU3A3Vm9Pc0FJVll3QWZEcnV2SkhYOUY2NCtBQUFnQUVsRVFWVDE5UVh2cTYrdnQrQjlTT24wOWhhdm9pV2RoUldMRngrak4xOUVwSXlVVUJBUmtaSzYvUExMWHhnWWlKOVQ2SDdxNmlOTW5qeXBHQ0ZKa2ZYMGRCZThqK2t6WmpGbFNnZTc3cnA3d2Z2YXNYMWJ3ZnVRMHVudEw4bVVsQWYvOWRUV200dTlVeEVSeVU4SkJSRVJLYm1kTzdmY0hJOG4vbFBJUGpvN093aUY5TTlXSmRxNVkwZkIrNWcxYXhmbUw5aVBxVk9uRmJRZkw1bGt1eElLRlMyWnRNUVR4VzJhYVEwWG5YVFNTVnJhUTBTa3pQVE5URVJFU3U3YWE2L2RHWXZGL3hzWTEybkpwcVlHSnJVMEZUa3FLWlpvZElDZE93dFBLaFJEVjlkR2trbU5LeXRkTkpvbzJyNHM5aWNMOTE5NlQ5RjJLQ0lpbzZhRWdvaUlsTVdsbDM3cC84V2pzUitQOVhGdW1jaXBXaWF5d3IzMDR2TkJoMEFpa1dEdDJwZUNEa05HWWFCSUNRVUxDYXgzUVZGMkppSWlZNmFFZ29pSWxJdlgyOS96QmMvenhqU1NtRFNwbWNiR3dodjFTV2wxZCsva3BaZUNUU284OSt5YW9xdzRJYVZYcklRQzF0NjhjUEV4anhWblp5SWlNbFpLS0lpSVNObGNlZVdWend3TXhMODgyb1pzSVdPWTN0bFI0cWlrV05iKzUyVmVlT0c1VWpUY3k4dGF5ek5ybm1McjFzMWxmVjRadjRGb0VhYWxXSFlNSlB1K1hQaU9SRVJrdkpSUUVCR1JzdXJ0M2Y3TlpESTVxcEhmbENsdFJDS1JVb2NrUmJSKzNWcis5YSsvMDl2YlU1Ym42K3ZyNVYrUC9wM05tN3ZLOG54U0hJbUVoK2NWbkhpNjR1Q0QzN0d1R1BHSWlNajRLS0VnSWlKbGRmWFZWMitQeGVJZlpvUUdqZUZ3aUNrZGs4c1VsUlJUYjA4UGovN3pieno5MU9NbGE5YlkyOVBETTJ1ZTR0Ri8vcTFzeVFzcEhtc3R5ZVQ0VjNvdzhGeU01RFZGREVsRVJNWWhISFFBSWlJeThZVEQ1cmxkZDkzdHRlRndlTTljOTVrNVl5cE5qUTNsREV1S3JMKy9uMDFkRytucTJrQXNHaVhwZVVRaVljTGhzVmVkeE9NeGR1N2NRVmZYZXA3Lzk3T3NYZnN5ZlgyOUpZaGF5cVY5Y2lPUnlQak9iVmxyUDczLzRqZi90Y2doaVlqSUdLbU9WRVJFeW03MTZ0V0p3dzU3L2FmcTZpSi9NOFlNNjdqWTBGQlBhMnRMRUtGSkNjU2lVZGF2WDh2NjlXc0JpRVFpTkRRMFVOL1FTRjFkSGFGUWlGQW9UTWdZTE9CNVNUelBJeDZQRTR0R2lVYWp4T05xdGxocnhsdWhZTEVQUHZiMHR0dUxISTZJaUl5RDF1QVNFWkhBWEhUUkpWYzBOTlNmazdsOTExMW4wdHpVR0VSSUlsSW1jMmExTXJsdDdQK2ZXemg2NFFGTDd5MUJTQ0lpTWticW9TQWlJb0hwN3Q1K2VTS1IzSjYrcmFXbFNWTWRSQ2FBNVBpYU10NnRaSUtJU09WUVFrRkVSQUx6alc5OFkyczBtamdUdjBHajhaZUpORVlGZENLMXprdU9NYUZnU1hyaDBJV2xpVVpFUk1aRENRVVJFUW5VTTgvdzQzZzgvaUJBVzJzTDlmVjFRWWNrSW1XUTlNYmNRK0c2Ull2ZTlIZ3BZaEVSa2ZGUlFrRkVSQUsxYXRYeTJNQkEvSk9oa0lsM2RrNEpPaHdSS1JNN2xnSUZ5NDVFcVBmU2tnVWpJaUxqb29TQ2lJZ0U3dkxMdi94d1I4ZmtTOE5ocldZc0lsbUUrUEwrKzc5alk5QmhpSWpJVUVvb2lJaElSWmc5ZTg0VndMTkJ4eUVpRmVmZk1TOTVROUJCaUlqSWNFb29pSWhJUlRqKytPUDdMT1lzYSszNEZxY1hrUnBsTDF5OCtKamVvS01RRVpIaGxGQVFFWkdLOGZqalQvME9ZN1Frbk1nRVlFS2pXYzNGL25YRGxzZ1BTaDZNaUlpTWk5YmxFaEdSaXZMRE8rNVlSSjE1QkdnSU9oWVJLWjNwMDFyb25OcWMvMDZlZDh5Q0E5LzgyL0pFSkNJaVk2VUtCUkVScVNqdmZ0LzdIcmQ0L3hOMEhDSlNXdUdSS2hTTS9aR1NDU0lpbFUwSkJSRVJxVGpoY09LcjFySWg2RGhFcEhUQzRYd0pCZXQ1Y1hOaDJZSVJFWkZ4VVVKQlJFUXF6b2tubnJvRnovc2NNSmFWNmtXa2lvVER1YitHV211dVhYVHcwaWZLR0k2SWlJeURFZ29pSWxLUnR1N28rWUdGdndRZGg0aVVScDRLaFI3aWlSWGxqRVZFUk1aSENRVVJFYWxJWjU1NVpqeVVUSDdDV2hzUE9oWVJLYjZjRlFyR1hyTHcwR1BYbHpjYUVSRVpEeVVVUkVTa1lyM3I1UGYvRmNNZFFjY2hJc1ZsREVTeVZTZ1lYakoxZmQ4dWYwUWlJakllU2lpSWlFZ2xzNG1FT1EvWUVYUWdJbEk4a1hDSVVHalkxMURyV2M2YlAvOGQzVUhFSkNJaVk2ZUVnb2lJVkxSbHk1YXR3M29YQngySGlCUlBRME40MkRhTC9jdkNMZUc3QWdoSFJFVEdTUWtGRVJHcGVNMlR0dHdBUEI1MEhDSlNISTBOa1l3dDFvUFE1ODJTSllsQUFoSVJrWEZSUWtGRVJDcmVjY2VkSGZXc1BSdElCaDJMaUJTdUlUT2hZTXhQRmg1dzFCK0NpVVpFUk1aTENRVVJFYWtLVHp5eFpqWFcvQ3pvT0VTa2NJMzFRNlk4eEJNeGUzNVFzWWlJeVBncG9TQWlJbFZoK2ZMbFhzTGpjMEJQMExHSXlQZ1pBM1YxYVFrRjYxMi8veUZIUHhsY1JDSWlNbDVLS0lpSVNOVTQrZVNUbjdQd3phRGpFSkh4cTY4UEV3Ni84aFYwcHhlSlh4WmtQQ0lpTW41S0tJaUlTRldwMzlsM09kYStISFFjSWpJK0xVMTFxVit0dGViaVJZdmV1aUhJZUVSRVpQeVVVQkFSa2FyeWpnOTlxSnNRbndaczBMR0l5TmkxTk5lbmZuMCtUdUttSUdNUkVaSENLS0VnSWlKVjU3SEgxdHh0NEw2ZzR4Q1JzV3RzakdBTW5vZDM3dUxGeC9RR0hZK0lpSXlmRWdvaUlsSjFsaTlmN2lWdDhsUFdNaEIwTENJeWV2VjFZZW9pSVR4ckgrN2FVbmQzMFBHSWlFaGhsRkFRRVpHcWROSko3LytYZ2U4RUhZZUlqRjdycEhxTU1RbHJ6VGxMbGl4SkJCMlBpSWdVUmdrRkVSR3BXckdFdmNoYU5nVWRoNGlNVHV1a2VqRDhhdEhpcFg4TU9oWVJFU21jRWdvaUlsSzEzdmUrOTIwMm1DOEZIWWVJakN4a3JOZlVHSW1Hc1Y4SU9wWXhDQU83Wk5tK0d6QmxGSTl0ekhGYk16QnpIUEcwQWU4RTloekhZM1B0NytZaTdhdGNtak91TndKMTJlNVlBa0VjZnpQRzdaV2lBVGc4NkNDazlKUlFFQkdScXJabDI0NXZHK3dqUWNjaElybFphMmxyclhzeUZESTM3YlAvMFU4R0hjOFlIQW44QjlndmJWczk4QlJ3N0FpUFBRbDQycjkvcGl1QW56RzJnWEFZdUIyNEcvandDUGUxZVM3cEE5aG00RU41OWxNUEhBS2NnUnRJbDBNSEx0bVM3ZklxNEY4TVRlWmNDUHlUb2NkeTkzRmNSbm92Z2pqK253ZHVJM3Z5NE9QQS9jRFVFV0lwUkw3WGtYbkp0Q3Z3NTdUcklhQjloSXRVb1VqUUFZaUlpQlRpekRQUGpLOWFkZWVuL1ZVZndrSEhJeUxEV1p0Y1AyUGExTFdoaHNnbFFjY3lSdThDSGdjZVM5dDJDTzZzK0IveVBNNEFYd1J1QVdMQW5JemJid2FXQVc4REhrN2J2Z21JWnRsZkhmQy93SUhBOGJpQmJSZHdkWjduSDY5UEFjY0FlK0VHMnIyNFFmeVBjSDlqNStWNTdGUCt6MS83K3hncjR6L1BHL1BjL2hqd1A3amp0d2Z3R2VCMElKNTJ2K2ZIOGR3TEdJdy9Vem1QZjdydkE0OEFWd0tmUzlzK0IvZ0tzQXJZa3VWeDQxMVdlUzNEUDZ1dkJwN0o4NWg1d0Y5R3NlOTlnSkdTaVpWZWRTRlpLS0VnSWlKVjd6M3ZXZmJIVlQrNDh5ZkdjR0xRc1lqSVVOYmFaRU9kOTdWSWZTaSs3NzVMTmdjZHp4ZzBBU2Zqem9ERDhFSGFmN0k4NWllNE0va240ODY0ZnMzZi9uS081L2hSeHZVbHdPcU1iYk54QThzNXVJcUo1M0NKaUY4QWMzRm5zYk0xdU13Y0dPYUxPOTB6dU1INXM3akV3R3NZSEdoUEkvK2dNRFVnUEJWMy9ONkxTNndjT01KenBqc1NkNnpuK1RIczdjZVUydmRIL2YwYjRGdTRRZlgzc3V3blg0SWdVNzRCZUxtUHZ3SDJUYnQrS2E0YVppSGcrZHUrQ2J3SVhBUE1UN3R2NnZVdXlMSHZFUEIvUUF0d1hKYTQ0OE1lNFJKYytWWlV5a3lBTmZ2UGs1cWFNaW5qOW14SmcvbU1uR3lRQ3FXRWdvaUkxSVJFa3M5R3dpdzFocmFnWXhHUlFkWjZ2OWhucnpuUGVLSFFmVUhITWtidnhaWFcvNjkvZlpiLzgyN2NXZklMc3p4bUFEZVF1aHo0TEc2QWRqNnVEOE02M0VEcnAvNTkzK2IvRERFNFVFeG5jQVBucndQL0FBNkRWNXJRL2hGNGs3K3ZOd0JuNHM1a3B6VGlraGlQWit4dm9mOHpjd0NkdWo0Rk4xQWVTU2VRbmh6S0hCQnU5SDlPeGcxOFh4akZQa2N5RTFpZmR2M1N0TjgvNFA5TUg2dzI0NUlCNi96cnk0RGZwMTBIZCt6VzVIaStvSTcvQU5rSDE0OW4yZlpvbHBnaGR5TGxITng3ZFR4RHEyN3krZWNvNzVmeU40WW1STHI5bjdtU0hGTGwxRU5CUkVScXdySmx5MTZ3Mkd1RGprTkVCbGxMVDRPeG4wMG00eTh0V3JTa0oraDR4aUFFcEpwSHB1TGVnQnZzSFFMODBMK2VlZGtPWEFZOGdUc1RmSTYvbi9Renl3Zml6cktERzBBK3lmREdqMGNCRHdJM0FDdUFvMkhZaWpaL0JRNEZ0dUdtVFh3Zk9EampQdnVsWFE3SnVHMFJia29EdUdxQ2xNeDU4VSttWFI5ckk4bDV1Skw4M1VlNFpPc3o4WXovbktseSswMjRRV25xRWdOT3lOaVc3alRnTHR3Z2V6SnUrc2tCOEVvbFd4aTRBemdveTNNSGVmd0gvSmhURjRDM1pHeExiVitRWlZzdUJ3RmZ4dlZrK1BrSTkwMlgrUnlabDh6alB0L2YvajcvZW1ac2pWa3UyZDUvcVJLcVVCQVJrWnJSMlJ2OXlwWkpqZS9EemFzVmtZQlpML210QXc2Yjg1OFhYc2hhRWw3SjNzL1FVdkxNTThxL3p2UFl0Ymd6NDBuLytqbTQrZlpmeHpWcWZDT0RVeUFHZ0YvaWVnSzh3OSsyRERmUS9SbXVlZU1LLzVMUHFiZzU5ZGZqcGlpa2JNL3ptQmlENWVycEplMnBob2RuNGlvdDB1ZlFqM1UxaFhuQVlrYnVhYkFmdzgvQUgrdy9iZy9jV2U4a1E4KzhoM0RURDNLZGpmODJMcUZ3S3E3cy9tSGNkSU0vTVpnTTZHZjRleG4wOFMrRnViaktremp3V2x3Q294UDNPUnlwMzhKNHB5SzhQOGYyL25IdVR5cVVFZ29pSWxJemxweDIyc0FQZjNqSHVWanpmZFRjU1NSZzlqOE52ZEZMOTloalNha0hTOFUyR1RlUXZJUEJzNnlwNlE3ZnhwM1p6dGZsdnc0M1dMd0dkeGI2YXR6WjYvZmdHaHorRVRlZ2EyTHc3MVFTTndYaTU3aEI4QnBjQ2YwazRMdHArOTRUK0EzREd5TStDOXlKU3daNC92N3V3dlZ5U0k5clpaNjRVMUtENEpQOG56UDlXRHhjRDRXeDJBczRDNWN3eWVZd1hDVkF0c2FDM1g0czNWbHVDK0hHTWJFOHo1M0FOWmk4SGRpSlMrdzhoanNHVitHcVFyN0I4QUYxME1lLzJLYmlrbFp4WEFQTEczR2Z2VDhDTCtFU1IwL2tlT3hYZ1Z1QnJYbjIzd0g4ZDhhMitiaXFDbkQvSDZRM1kxVVBoUnFqaElLSWlOU1VkNzFyMmFvZnJycnp3OGFZbzRPT1JXU2lzdFo2eHZMNWQzem9ROWtHZzVYdUFGd1orNVVNSmhRMjRNcXlqd1ErNlYvUDU3VzRGU0plaHh2WVBnUWNnU3ViWCt6ZlBnbjRMUzVCOFVIYzRQYTN1RUZ5YWo1K0QyNndtcEw2N3A2K0xTV09xNFNBd2JQZjJaSTVxUUYwbU1HVmNUTEhCRXR3WjdYQlRSVzRCM2NXZml4bTRWNWp0cm4vS1ozK3oyd0poVlpjWTh0Vy8zcTJNK21aMVFsVEdGb1ZjQSt1R21FaHJtRW13SEpjeGNVQWJyQ2N5U1BZNHorZjRlYmsySjVaamJjZTJKRjJmWGRjQXFRTjk1N3VuUmJmVzNHdi94KzRDb3d2TTVpZ1NVMXQrWmIvc3pITGM2ZjArZmRMUFdhRHY2K0hnTU54dlN6dUFUNldaeDlTeGRSRFFVUkVhb294eG9hOTBHZFFXYVZJWUF6ODlGMG5MZnQrMEhHTTB4OXhLelZrRGdabjR3Wm0zMkZvbjRIMHkrNjRzNzgzNHlvVEhzSU5xcitGT3lOK0NpN0I4Q0NEMHg0ODRBZTRjdm5VTkFseTdQL0pQTGQ5SkNQZVdjQVp1TUhnZTNGTkpOdlRibitLd1JVSE1ydjdYd0xjNVA5K0tpNlI4bDNHdGpSdmF2Q2E2K3czdUlSQ2Q1Ym5CemZOWVp2L0U0YjJTa2oxUWJnaVkvdk9qSDNVNGFva2RtRndRTDROTnkxbGE0N25UUW5xK0QrWmNRSDNYbVRiL3N1TWJTZWs3ZWN3NEFIYzUvR05ERSsrUElhYm52RWw0RnpjY1g2VkgrLzZBaTV2OXVPNDNIK2VzM0NmOVZTZkVQVlFxREZLS0lpSVNNMDU4ZVNUSHlQN21TY1JLVEZyN2RQZHZkSFRqREVqemMydVpFOW4yZll5YnBDWWVWbUVtOHQvTDI0RmdlVzR3ZTBiL092ZERFNlpTSzFVa0hscytuQmwrT2tKaFhtNEFmTmgvdS96Z0dQU2JrdGR6c2RObDdnalk1Lzl3TnR4QSttcmdQUlZOdGJpQnZ5cHBRM3IvTXQyM09EM0VGeENCRndmZzdlU2ZXbkVmS2I2UDd2SW5ZQzVsZXpWQ2ZpdnpUQTR2ZUNwdE10c2Y5dVJHZHN6Vjh2NEtPNDQzSUtyQUFFM3lHL0FEYlRQeUJOL1VNYy92ZUZocWdKaFAwYlhsUEUyWE5MbklseXZpQmR3U1lKY0sxa2tjYjBmWG9zYjJOL3IvMHp0NzQzKzZ4dnBlZE12Ti9pWFZHVktESmVnU3lXVytyTmN4cnFTaEZRUUpSUkVSS1FtZVhibitkWU9XUjVNUkVyTXdrdEpML1RXMDA0N0xWOHp1bXExQ0ZmS2JSaGMxU0dPRzBpK2lCczh4bkFsNU4vQURXS1g0UWEvTC9qN09JRGNUUVF6YmNETlE3OGVOMVhpV2R5Y2QvemZuOFdWK0YrRW04ZWVlWGIrVjdqVkNmNk9HN2plbTNiYkhGd1NKSlhBV0l4YlVqR0NXNG5pQ2diTDkvRmYwd2NabXZBWXlXOXhBK0o4bHh2SW5WRElkQUNEQSt3UDRxcEFGZ0ZMYzl4L051N3MrNmVCaTNGVFRqNkE2d3Z3YWR4QStSTEl1ZFJ3RU1jLzAySmNJdWU1SERGbXN4ZzREOWU3NEVnR2wvRE01MkZjRTh4M01uVEt5Q2ZKM2pjamZlV1AxQ1hWM1BLYnVJcUhYRWF6VW9SVUVTVVVSRVNrSnAxMDBwazdNTjduR2JtRHRZZ1VnMlZOSkduZWRQTEpKNDlsOEZOTnR1Q21MNnpCRFVaM0JYNkhLNTAvbnNGcFZuY3kyUHp1TWR4QWJSLy90cE1aZXFZNjNiZHdBN3FVSHVCWVlBYndveXozM3cyM0VzRzN5TjdzN3kyNEJwTUdkMGErUGN0OVVoN0RWU1ZNd1MySk9kS3FCcVBSaDB1azVMc1loaWNVWHUzL3ZBajMrbjdwWC84bDhIcGNPZjBodUpMNmEveExjNWJuWDRIcm0zQWZibEM5Qk5jWTh6N2NpZ2QzNGFwT1BwZ2ovaUNPZjJmRzl2Y0JmMkJzcTBEOERUZk40M1BrYjFxWmFTZERQNXV2eGxXbXZKUEI1UzNUYjV1U2NYbVhmOXZWREM2MUtoT0FtaktLaUVqTmVzOTdUcm45aDZ2dWZBMXVEcWVJbElZRmZ1RVJQdlhkSjUrVXJ4dDh0VnVMcXpoWWdsdTE0QkxjV2VxMzRRYlA0QWFQbjhhVm1SK0tHOWc5alRzemZqYXVSUDRXLzc2WnljNUZESjlxc1E1WCtaRHRMUG9tM0tENW12RytvQXpQNFVyNlIvUDNjdE1JdDg4WjRmYVUyYmpCY3VyK0Nkenltay9pcGdBOEFQd1VsNXlaZ3p0K0R3RFgrZkYrQ1Rmby9SNHVXWkJlUWZGWjRGOXAxeC8ySC9jUC83ckZEZnE3Z0d0enhCZkU4ZitlZi8xSTNHczZNZGNEOGxoYllDd3pjQ3VUZkJyWUgzZk12Z244Mkw4OXRRSkh1Z2d1c1JNai8vU1liQlVQK1pJdFV1R1VVQkFSa1pyMjd2Y3MrOFNxVmQ5dk50alRnbzVGcEFadE10amxKNzU3MmZWVjNqTmhMTzRERHNTVjBaK0RXNWJ3TE56ZzArS1NDWnVBeitNYVBQYjc5ejBiTnpoTVRTVklsY2kvRG5lV2ZqL2NWQU1ZdWJJcS9mYXIwbjVmUWZaeTh6YmNZRHZWS1BGdVhKbCtxak4vNmd6NFVRd09hUE41TmE2NVlVcHFPY1dVbHhtYnQvcy9YOFJOYTBoL2ZhbVlEOFBGdlFiNGdyOHRDaHlINnhkd0QrNzRwZ2E2WFJreGtoWmpDKzU0OStENkI0QmIwak1sNk9OL0FMQUtWd0h4WThwclBtNzZ3Z080NlI3Z2p1K25jSlU1NFBvaHBKSTNoc0ZtblFsYzVVNitWVkJHU2taSmxWRkNRVVJFYXAxOXozdE8vdTlWZDkzNXRBbHhNYTRSbDRnVXdGcTdHY05Oc1ppOThwUlRUdGsydUxwaVRlbG5jUG5BVEZIY1BQVWY0WklBNmMwQWw2WDlQZ2wzdGoyQkd5emVuM2JiZWx3eTR2ZTRRZGxEd0dyL3R2SE9LYy9XaitBdHVDa1lGK0FHME5makJvU2IvTXNXLzNJRU1IMkUvWHU0NlFQUDRhWjZwRXVmcTI4b3Z0T0JSNEdUR0RvRllCMHVLWEFEb3kveGorQUc5UkZjSDR6ckdKb0VDZnI0MzRycnRmSCtjY1pSaUxXNHZpQVhwMjI3dzc4MDRxWmxOT0NPWFppaHpScWpqTHlrYXJiUHhud0dWNjZRS2xPSy85bEZSRVFxMGc5K2NQdUJodEJGeHZCMnhyYjhtY2lFWjJHZHNheTJ4dDdiMHRKK3gzSEhIUmNOT3FZcWNTQnVBRG1XK2V5VjR1TzRNK1pCTnRtc3cvVXIrTGQvUFhNbGgxcTBKMjVKeVh5Zm1hVzRLb0srUFBjSlVxcDNSQ3I1RThKVmFtVDdMT1c3VFNxY0Vnb2lJakxoL09BSEsvYzFKcklNZUxXeDdJZGhGcm1yOWl3NTFpcTNGbzhjWGMrTklXR3lmUEgxck1XWVhHdWZHNCtjYzA5dDByODl5OE9JWTIyV0VsMWpzVG5uc2laTktIdnNubWNUV2N2WExaWWNzVnR5SHd2Y2F4b2V1N1dZWE92QUcrTmhUUGJZclUxYWJQWmo0WkUwb1N5eEd5eGU5dmlzd1NQWC9pQnBHTDQvaTRleG9henhXV3N0T1k0dGtDVEwvZ0NNdFlsc1FiajN3c3YrT2JQR3N5Ykg1d0tTTnN2bnduOXY4K3pQOHdDc3hZWkNwczk0aVhXaHVzaWpKNXl3N0lVY3p5TWlJaUlpSWlJaUlpSWlJaUlpSWlJaUlpSWlJaUlpSWlJVDJ0d3gzbjhaOE9ZczJ3OEgvcnZ3Y0dyZXBCemI5d1BxUi9INFdqeit6Um5YRzNGOUxtU0NVZzhGRVJFUkVaSGc3SUpiNldFaCtadnd2UlczcXNTcmdYK09ZcjhOdUJVUWJzRXRZWm51RG1BV3NHU3N3WTdDL0FJZSt6UkRsMlFjeTFLa3hSN1hMQVZ1QS9abDZKS1M0T0phZ0Z1SklaZWdqbitoT3NpZExOa1YrRDV3S0lOTGNuNFZPQUZZekdCUG5OM0g4YnhyeWRWVFIwUkVSRVJFcElyOEdqZG9IT3NGM0VCeWZvNUxOcnY3ajIwY0lhWVE4QmZncjR4dWxacFRjTXY0N1pLeHZRWG9CajZHT3dPZmZnbU5ZcjhqR2M5eFMxMHlqNEVGWGdXMDU3bThpdUdKaDBMZXY1UTY0RVhjY28vWlh1TklpWk9namo4VTl2cFhqM0Q3VDRBNy9kLzN3QzJ2bXJtODVYaWV1NUJFbEFSSUZRb2lJaUlpSWtQTkFKcUE5d0pmeEMzOU9Cb3YrUGY5ZTQ3YnMzMzMzaDE0M24rKzFCSjd1UVpYaHdPdkE2NG0rNG93YTNISmhtMVpia3M5LzRlQW0zUGNmaER3anh5M0Zlb3p3RG00czl5NVZwL0paSEZudnRma3VjOCt1SXFOOUdOYnlQczNoOEdwRGtjQnorSVNDK25WQ1BrcUZOb0ovdmdYOHZyQnZiNTV1TmUrTi9BTWc4ZDNObkFxY0Rud2MyQUw4TUdNL1l5bWdxT1ErNHVJaUlpSWlGUzhTeG5kOUlKTWV6RzBiUHg5d0FiZ3Z4amRXZUx4bnVFL0dUZWd0Y0FiY1hQOTl3T085N2NaNEhIZ0tsd2lJM1Y1dlgvN3duRzgxdEg2QTY0OGZpekdXMTJRTXA3M0w5ZlovY3k0Y2lWOUt1bjRqL2Z6YTNHSkJQeWZGcGpKNk44REN4eU1TejZrTE11NER2Q0d0UDJxUXFGSzVWcHpXMFJFUkVSa29wdUhPd083K3dqM1c4ZlEvZ2QzNGdhbUYvblhGd0NQQVhjREQyWThkaGZnWHR5WitOUStVbWVER3dDUC9IUExEd2IrbG5hOTNmLzVOQzZKQVlNVkFhZmdHanRlQm14S2UweXFxVjYrSGc2ak5SOTRNc2R0cndmT3kzSGJIZ3llSVU4MzBwbnJmTTgzbnZmdjJMVHRUY0JET2ZaL0dPNTllUzdIUG9NNi91bkcrL2tGVjVXUWJoUHV2VWo1SjY0Q0l0ZDdjeHF1TXVJTlFCdXVsOFNKdUNxYkgrRXFhZTRBVGg4aE5oRVJFUkVSa2FyMEQwWjNkbnhSeHVPT3dNMmZUNVdhL3ovZ0V2LzNoUXp0RmJBNzJmc0hOQUQvSWY5cUFQdjVqLzJ2dEcycE0rUXowN2JOOTdlOUZUaUQ0U1h3Qy8zYng3cUtSRGFwNTByMWpUakt2MzZBZi8yTkRKN0JudTl2dDJRZjlCWmFvVERlOXc5Y1V1ZDd1SUYxTys2WU5hVEY5UTlnUFM0UmxDN280NTl1dksvZjRxWmZ0UHMvc3gzZk9MQi9qdWUxdU0vbTQ3alA1c2R4alVmM0E3YmpYdWVKREU2bFVJV0NpSWlJaUlqVW5GVHp2RndPWS9qZ01lWGJ1RjRLbmJpenY2L0JOZDE3SHZoUzJ2MTJKM3RDQWR5QU5sYy9Cb0N2NEpyaXRhZHR5emVnQlhlV09RNjhNKzMyMUtCK1JwN25HcTMwNTRMaHIyK09mejNWcDZDUjNBbUZyd0I3a3I4cDQ1NysvYklwNVAyN3lyL3RRTnhLRDF0eFpmc3dtQ0Q1S1c2QWZFVGE0NEkrL3VuRysvcXpUWGxJRi9LMzdadGp2NmtFd2RGQUY2NFh3d24rYmRjQ1B3VCtuQmFiRWdvaUlpSWlJbEpUWmpFNEZ6Nlh0L24zcWN0eTJ4UmdJNjQwL0VVR3B6SDhGNjU2WVIvLyt1N2tUaWlrNXRhL1BzdHRCamRGWUdYRzl0U0FOdDlaL0l1Qm5Rd080Zzd4YjA5UFRJeFhNUklLTXd1NHBJejMvUXNETitDbW1xU3FQMTRFUHBkMm45UUF1Qjc0Slc3Zy9qci90cUNQZjBvaG45OXNGUXFqdWJTblBUNzEybjZKKzV5bVZyQ1lpa3ZPckdQd002R0Vnb2lJaUlpSTFKVFVZTDR6ejMxT3d3ME1jem5GMzhkRmFkdEN3S1BBai8zcnU1TTdvUUJ1L3Y2ZFdiWWY3VC91aUl6dHFRSHRxeGhzK3BlYWRwQWV3d1BBdi96blBkeS92U25QYXhtdFFoTUtxZXZqdmFTTTkvMjdHK2pGVFRXeHVKVTNIbUpvazgzMEFYQXo3bGh1QVNZVC9QRlBLZVR6bSsyNHBpOS9lb0svYlVYRzlsRGE0K2ZqRWhWUDR5b3lVZzBuUTdqWC9SaUR5NThxb1NBaUlpSWlJalhsbll4dUFQdDhubjJrRWdwL1l1aXloaWNBZjhVTlJuY25mMExoWEZ4RlErYkE4SWRrWDJKd3BKTDdsSDJCNytNcUtZNzBidzlSdUdKT2VYZ0R3NXM0am5id09kNzM3MUxjTklmVTZnTkg0SmF0ZkJpWW5pT0dhY0NiL04rRFB2NHBoWHgrTGZtblBKemxiM3NveDNPbmpzL1p1TS9vRGNCdi9OcytnanVlendFZnpiaS9pSWlJaUloSVRVZ045dk5kcnNjbEJySnB4WlhLMzQ0N3kvM1JqTnRUZzhmZHlaOVEyQVZJQXVla2JadUxXem5ndjdMY2Y3UUQyblJ2d1NVdGlxR1lDWVgvdy9VeVNKZHJZUHpyalBzVit2NmxFZ3J0dUVIL3RReFdLZVFiQUJmcitFL0JKU3JHcTVEWG55MmhjQUJ1SlE1d2lZU2JnQjVnYVk3SHZ3blhYMklKcmpkRUQvQUJYQ1hIVzNGTG5IYmhWb0JRUWtGRVJFUkUvajk3Wng1WFJmWCs4ZmNGRnhDUVJWRGN4VDAzM0pjc3Q5UmNXaXhOVFRPMXpLeTBNcld5c3JReXRkUkt6ZnFWbFZaYXRLamxrdmsxMDF4VHREUnozeGRBQVJFQk43YmZIODhNZCs0d2R3RnhLYzc3OVpvWGQ4NmNPWE5tN3FBOG4vTXNDa1dodzdqeWF1WXpaUFhYRDZud2tBeVVzK2hYQmRlQ0FvaGhiUlFVM2tWaTBJdGI5TTJQUWZzQWtPVGl1TTZ2d0hkdStoU1VvTkFjRVdJT200N3A0UVRtNUl4K0hzemZqS3Z2enlnb21DbG9RY0g4L0I5REVubG1JQ3Y2MXdxcisyK096UFVMWUFuaVRaQ05WQng1R1BHdXlRQ3FBUk9SU2c0bFRHTmtJeDRkOHd4dHpaQWtsdDlyK3paZ0cxSUJRZ2tLLzJLSzNPZ0pLQlFLaFVLaFVDZ1VOeGtWUE94WERqRjY5ZjRaUUJ6aUVqNEFXWjFOQXlZanh0aFlZSVJwREQyT1BFdjdhVU5pOFkwOHF2ME1Ba0tBeDRHM2taaDdaM0gzc1I3ZWczNGZybkpCNlBOc2daUTl2TmFVUWNJQlJpS2xDZjhDWm1EUE81R0NySDRiS1lJWXRsZXdydHBnaGJQdnJ5QzRtdWYvTmlJeVhBRVdJSVovWHJpYTkzY2FrcmVqS0pMbjRTZmdZNjFQRGEzdEF5Ums0WFhFMitBcmJiNlpockZISWJrU2RMWnE1K2xoT3RtSVo4WVp4UHREb1ZBb0ZBcUZRcUZRS1A0VDVEY2g0RkVrZGoyVDNJWjNBK3dydVhXUXpQNTFrWmo5ZUVNL2ZRVS92NXUrUW40YjltUjVYWEZjSWUra2JjMFJsL1VEd0ZJM3o2UXhZdUNheFE0ejV0WDRzc0JtN09FQ1lkcCtVNkFlMEV2ckgybzQveWhpU092MEE3WWd6elViRVYvU3RTMEQrNzJuWS9jc3lPLzNwM08xSGdwWDgveGpnR2NSNzRRWUo5ZHh4ZFhjdjgwMGxoN3kwRUtieXdZY3ZXbktJVjRrcTdHdThtQ0ZuelplWGV5NUhpcm05U1lWQ29WQ29WQW9GQXFGNHI5R0ZjU04yeFdUc0J0eGljQkRobU5lWEYzWlJFOWM3ai9GMFpEY2h4ajNyaGlCOC9BQUkrN2MrM1htYVAweWNheGlFVFRzbWhFQUFDQUFTVVJCVklDSUxGYWxPSDBRdzdPNmRwMjZ5THpyYTF0TmkzUHl5N1VNZVhEMy9POUNQQ1ZPQS9mbVkrNEZpUzRvekVIeVZKUzA2Qk9PZUkvb2dwazdRU0VRRVNmT0FLZUFXUVUxV1lWQ29WQW9GQXFGUXFFb0RIaGhEM2NvU0d5SWw0TzdpZ0crU09JL2R4NEhPdUZJS0lJN2ltS2RZTkdLSXR5OElkaGV5SE0wcjlpanRUdWI5N1Y2L2plS29vaW80RVhCVnFGUUtCUUtoVUtoVUNnVUNvVkNvVkFvRkFxRlFxRlFLQlFLaFVLaFVDZzh4TXFGUjZGUUtCUUt4UTBnT0RnNDBNL1ByL0xKa3lkM21vL2RldXV0RCszZnYzOTFRa0pDZmhKMFhSZEtsaXdaOHNRVFQwU1ZLRkVpV0crN2ZQbnloWG56NWcwNWRlclUvdXMxajBHREJ1VmtSSjg3ZCs0ejVLN3Y3a0JBUUVCb1dGaFlGWDMvOU9uVEo5TFMwazVmZzZuWklpSWlHaHc1Y21TSGl6NCtPTHBTcCtGWlBIb090OTEyMjREUTBOQ3F2Ly8rKzZkbno1NDlhZFduWk1tU0lkV3JWMjlidFdyVnhwVXFWV3E4YU5HaWw5ek15Mk51bHZkQW9WQW9GTmVlbXpWbVNhRlFLQlNLYTRVM3pzdXNGUVFYc0pkLzg1UVM5OTEzMytoT25UbzltNVdWbFRsKy9QZ0dDUWtKT1NYSHFsU3AwbkRvMEtGZlpHVmxaV3pac3VXN1pjdVdUVHB4NHNRdWdIYnQyZzBaUEhqd0p3VjVBenJ6NXMxN1l2WHExWjZXS3lzeGZQand4YlZxMWJyZDJMaDU4K1p2OG1KRVRwNDhlVzllNW5qdzRNR05jK2JNZWNUWTFyNTkrOGYxejNQbnpoMk5HMEdoVmF0Vy9mcjM3LysrdnYvbGwxK09XTFZxVllFbkNhdFJvMGJ6VjE1NVpmUFpzMmRQYk5teTVZZXZ2LzU2cExuUFcyKzl0YVY4K2ZMMUFTNWR1cFR5K09PUEIrTllpczBkdG52dnZmZlYwcVZMVisvUm84ZXJtemR2anZyb280LzZtVHY1K3ZvR2poZ3g0anN2THk5dmdNdVhMNmQrOE1FSGZmSjdid1lLNUQyNGlTa0pkQUIySXBudEMySzg2Y0NRQWhqTEU0WWdsUVdlUktvalhHdThrZHdMcDB6dGxaRXlpVWx1emkyS2xEVTBVd0o1ZG5rdDhmaHYvdjV1UjBxUFRrWktOdWFIU0tBNFVqRkRvU2dRbEtDZ1VDZ1Vpa0pGN2RxMWJ4ODdkdXh2MTJyOFYxNTVwZjZKRXlkMnpaczN6Nk5WNVlTRWhHT2pSbzJxMmJCaHczdjgvUHlDQVFZTkd2VDUxS2xUdStoOWV2VG84YnJOWnJONWUzc1hiZDY4K1FNclZxeDQ1MXJOUHo4RUJ3Y0hEaHMyTEpjUkNkQ3laY3UrNmVucEYrZk1tVE1VRHd5WXNtWEwxc3JMdFpPU2tpeFg0UE5DaVJJbEhKS2lYYnAwS2ZscXg3UWlNakx5TG9DUWtKQ0tsU3BWeXBWUlB6QXdNTGhjdVhJNTdmdjM3MTlQM3NRRUlpTWp1NWN1WGJvNmdNMW04enA1OHVSZlZ2MU9uejU5SkRvNmVsSHo1czE3QVRSdDJyUm5tVEpsSWs2ZlBuMGtMOWN6VXBEdndVMktOekFmeWNBL0NYakpSVjlYdi8rZllqZEFTd0NQa3RzZzlkZTJ2T0RPdUg0SmVCbkpyUDgxVWxuQ21kaG1WZG5BSFZtSVNHQ2tIYkFLcWNDd1Myc3JCdXdGSHNHeHVvT1ozb2p4WEFNcFYybmtiYVRzNEsxSXFVaFB1SjdmbjQ0UDhETlN4V0F4a29UUkdVazQvMzIvRnltaitRTDVGeE1BWGtIS2RkNkN0VkJqSkFGb0NSeEU3ck8wbS81SHIySmVpbjh4U2xCUUtCUUtoZUxHYzJYV3JGbDlKMDJhOUhmUm9rVjk2dGV2ZitkdHQ5MDJZUDM2OVYvZWNzc3RIUnMxYW5TMzNuSGh3b1d2SFQxNjFOSkl2QkdFaFlWVkh6bHk1T0x5NWN2WDFkdmk0K01QRnl0V3JFUmdZR0E0d08yMzN6NDRPRGk0d3VlZmZ6N29aZ3paS0Y2OHVJT2dVTDU4K2ZwTm16YnRkVFZqN3R1Mzc3ZVVsSlJFWTF0a1pHVE85N2h6NTg0VjVuT3FWYXQybTgxbXl3bEgzYnQzNzlxOFh2ZmVlKzk5UmY4Y0h4OS9lT25TcGUvNStmbUZ6NTQ5TzliVmVWNWVYdDV2di8yMjB4WGJaNTU1SnZqY3VYUG5uQjMvTDd3SGJpZ0t6QU1hQW5jamh1a1o0RDBuL2E4MnJQZ1Z4SGpNQzg2dTZRLzhIOUFKdUFjcFViZ1ErQTNvRDFpSlNLNDhCNXh4Q3FsdVlLUW44QTkyTVFHZ0NXSm8vKzVpTEJzd0ZqSGVyMWlNT3dkNEVCRUh0aHJhNDdFV1NhNzM5NmZ6SHRBSStCTVJSdmE0NkhzTElyUVk4UVplUTk0SEd6QlQyNnhvRDZ4eE01K1J3Q2JFVStFUE4zMUxZYmNWT3dPTDNQUlhvZlNGRkNVb0tCUUtoVUp4RGNqS3lzclUzY24xZmYyenFUMERJRDQrL3VEU3BVdmY2dDY5KzlpZE8zZitrcGFXbGd3VWVmamhoMmZvZlE4Y09MQmg2ZEtsVTF4ZDk1VlhYcW1mMTdsbVoyZDcyV3kyTElBMzMzenpiMC9QYTlXcVZiK0JBd2QrNk92cm0xT1gvTlNwVTd1blQ1L2V5Y3ZMeS9mNTU1Ly9YMWhZV0FSQXZYcjFPcjMrK3V1N3Z2enl5K0diTm0xYTRHek1nUU1INXZtUDBwQ1FrQW9WSzFac2FIV3NhZE9tWGRMVDAzTlc0bmJzMkxIVTNNZmYzOTlCVU9qV3JkdVl2TTdCek1TSkUyOVBTVWxacisrSGhZVlZyMVNwVXFTKy85ZGZmeTJmUEhueVhsY2VHYjE3OTU3Y3UzZnZ5YzZPbTU5Vmd3WU51bFNyVnEyRnZoOFZGVFdHM0N1N0JjNjFlQTl1TXNvQjN5QkdiVHRraGZndVlCbFFDWGdlYTY4THN4R3M0NGxYell2YXBsTVBXSTZzcW4vbHlhUTFPaU9yNDNHSUlmOHRzbUorTy9BK3NBTXhXR2ZqYUlpWDlYRDhNb2pSM3dRdy8yNzVBbjJCY2RxK2VkWGY2am44Q1BUUXpnc0NwbXJ0SjV4Y2Y2RnAzOHFvdmhIZkg4Qm9ZRERRRFFtdnFLMjFXLzBiWitVUlVRZjRYSnRqUjJDM1JaL3VpR2l4RUhzWVF4V3NSU0lqbTEwY3M1cmZZb3YycXNDSFFBUGdhVGZYVS95SFVZS0NRcUZRS0FvVmUvZnUzVFpod29SbSt2NDk5OXd6cmxHalJ2Zm8rek5uem56ZzdObXpSL003L29rVEp3NENEQjQ4dUlneDdHSHc0TUZCUUNyZ1AyL2V2QlM5ZmN5WU1kV2ZldXFwcUtaTm0vWUVzTmxzdHNhTkc5L2R1SEhqdThGUmZLaGV2WHFyenovLy9Jbyt2cFByNzJuVHBzMmdZc1dLK1JyekFBd2JObXpCc1dQSHRxZWtwSnd1VWFKRTZNcVZLOS9WRGhWNzU1MTMvdG15WmN2M3ExZXY5aWh2UUhoNGVKVytmZnUrYjN4dUFFZVBIdDArZGVyVU8xTlNVaElBSmsrZWZOdHp6ejIzUXM4SjRPZm5GenhzMkxENTdkdTNIN1p3NGNKeHpsYmdwMDJiZGpRME5MU3l1M2xvNFNKVjZ0YXQyM0hJa0NHZlcvVVpNV0xFZDhaOUs4SEN4OGVucExtdG9HbmJ0dTFBL1hOc2JPemUyTmhZVnl1VitjRzdUNTgrT2FFd2YvNzU1NUt0VzdjdUJMRFpiSmxKU1VrT01ld2xTNVlzNCszdFhRVGd5cFVyRjlMUzBseXVTSjg3ZHk1WFhwQnIvUjdjQk5pQWdjQTA0Qy9FeFQ1ZU83WU9pY1gvQ1dnRFBBNXNNNXpyZ3hqQi81akdxNlA5TkJ1UStuNHdzQjZvaXpWZmFwdXJPWU1ZK0s4aUJ2YXJ3QXdrSk9GTllCQWlOQTFERFBoWnlNcjFMRVNzaU1HejNBUWR0YmtVUVR3UnpNWjlIKzErNW1uN3VraXhDUEZZR0VkdUxpSHU5Wk9CVVVnNHc4dEFlVzFlWHNnekJ4RUYwTnFzOHRiY3FPL3ZIQ0w4dkFiMEEzNDE5WFVYVG1MVDVqd0NFVDE2SXNMRVg4QlpyVTk1Sk95aksvQUVqaUxUS2NUYndZb0lSSmh5ZGh4RWtOQXBqM3ducDdDSGxoUkZ2cHR4Mm5YN0lQZXNLS1FvUVVHaFVDZ1VoWTJVdzRjUFIrczd4WXNYRDlBL1oyZG5aMGRIUnk4RExsN1BDWGw3ZTNzYmhRT0QxN3NETnB2Tnk5a3huYmZlZW10bitmTGw2NlNscFoxZHRXclZYQ0ExS0Npb2NzdVdMZnUyYXRYcVFZQkxseTZsYnQyNjliT2twS1RraGcwYmRpMWR1blQxdSs2NjY4VjY5ZXAxY2pWMllHQmc4SjEzM2ptbWMrZk9JNHNXTGVwalBMWjU4K1p2UHZ6d3cwZVJwSlFBSkNRa3hMejAwa3V0SG4zMDBSbHQyclRKU1p4WXExYXQyOGVPSGJ0bTkrN2R2NjVldlhyMjFxMWJsM0lkVnRLZDRldnJHK2krMTFWaHUvWFdXeC9XZDZLam83OEhDUW5RMjRvV0xWbzhORFMwaXI2ZmxwYVdkUDc4K1RPZVhxQlRwMDdES2xTb1VBL2c0c1dMeVY5KytlVVRBRU9IRHYzaTZOR2pmejc3N0xOVjBaNXhoUW9WR3J6eHhodmI5WE5uelpwMS80NGRPMzdSZHIyclY2L2UvT0RCZzV1Y1hldS8raDZZdUFONEMzRU5meFZaS1RjYnJkRklQUG84eE8zK1c4VEkyMjdvWTh5VjRZUGp2eTExa1NvZVI1SFZmUDFZVzhSb0E2aUlHSURiRUNFQUpLbmViMGpJZ05HTFFlZERSQ3o0QVFnQTN0VTJJK1o3R1llNDFYZlNObGY0QVZPUXhJNUxFR1BjTEVCNFlRL1pTTlYreGlIR2RCTmd2TVU1T3U4anEvRS9JUGYzQXVJRkFTS01OQVJhYWZ2QnlHcDdCeHdUUDk3STcyK3dOdThlaURmSTUwQUs0Z1VDN3NOSnNvRy9FVU45SVdLdlJRTC9ROEk4SGdXR2E4ZnFrUHM1cHBNN2RNS01xK05Hc1dTVjlsTVB4MmdGZkl5RVl0eUppRitLUW80U0ZCUUtoVUpScUNsVHBrdzEvWE5xYW1waTFhcFZuYTBNT2lVdExlM3M2ZE9uWFdZTW56Smx5cmJzN094c216dEY0Q3BKU1VrNUE5VHg4L01MNmRLbHk5QVZLMVpNYjlPbXpRRGpkWDE4ZlB4YnRtdzU1T2VmZjU3V3VuWHJoL1QyTFZ1MmZGZWxTcFVtNWpIOS9mMUxkK25TWlVUSGpoMkgrL3I2T3F5dVpXVmxaWDc3N2Jjdi92enp6MVBONTJta2ZmcnBwNC91M0xuemwwY2ZmZlQvak9mWHFWUG5qanAxNnR5Um1wcWErT09QUDc2K2N1WEtHZWFURnl4WWtLc1NRcjkrL2N6R1VRN0xseStmMXExYnQxSDYvc3FWSzJlVUsxZXVkcjE2OVRvN084ZWNsUEhaWjU4TlNrcEtLckRFakEwYk51eGFxbFNwU3ZyK2poMDcvZ2N3YmRxMGJucmJyYmZlK3REamp6K2VzL0w4M1hmZnZmamJiNzk5N01uNFFVRkJsWHYxNmpWSjMvL21tMjlHSnlZbW5vcU1qTHlyZGV2V0ExcTNiajJnVTZkT1Q0NFpNeVlTdURobzBLQVBkUUZyL2ZyMVgraGl3aTIzM05KeHdJQUI3NVVyVis2V3FWT25kdG0xYTlmL2pOZTVrZS9CZGVaQkpBSGVFc1RBbktKdHJoaUlyUDUvaU4zWUJkY3J0MWV3aHhrWUUrVHB1VGNhQWQ4amNmZTlFTVA4TDhSUTdZRUlDamJFdUV3eG5CK0Z1S2ovZ2hpSGtZQ3pDaHMxa2JBSGZlNStMdVlMNG42L0JxbHVNQURKUldERlE5aGQvQ0gzaW42dUhDSUdUaUZoQ25xWTJCZ2szOEUwSkZGalcrd2hFSmNRd1dVMmtyZ1FidnozOXlNU2Z2QVA0c1hSSDBlUnhwT1FCNlBIVlFid0RpSW83QU5XSXdMSno3ajJKSEdWV05MWk1adGhmdG5ZaFFRZjVCay9qbmlsdklYY2Z4WFQrY2ZKZTVVanhiOGNKU2dvRkFxRm9qQlRMQ1FrSkNkT05pQWdJUFMxMTE3YjZ1b0VLOWF0Vy9lNXVYU2htZkR3OEpyT2pzMllNY01oQVdETm1qVnZlL25sbDlmcCt3TUhEaXlDaDluK2x5MWJOcVYyN2RydEFMcDA2ZkxjaWhVclBtemJ0bTJ1RE9RZE8zWWM4ZnZ2djg5djNManhQU0RlR1JzMmJQakdLbWEvWThlT1Q5eDk5OTJ2bU50QlFqTDY5dTM3VHQrK2ZmTmRlY0xmMzcvVThlUEhkMW9kMjcxNzl5cXJkbWRFUlVXTk5nb0s4K2ZQZjdsZHUzWjlYUWtLUmcrRjdPenNyS1NrSkhPbStxdWlhOWV1enh2M3M3T3pjNjNDR3hOdkF1emN1WE5aSHNaLzFzZkhKOGZUcG0vZnZ1LzA3OTkvaHRGN0lEbzZlaEZ3b1h2MzdpL1VxRkhqVm9CejU4N0ZSa1ZGNVFnMmQ5NTU1M0E5cWVJVFR6eng5U3V2dk5JNEtTbnB1SDc4UnI0SDE1a294QURmaGlRMC9NSndyQ3BpcU5jd25YTVFxVmdRakJoVW1kbzRmUTE5aXVJNlhFRW5BSW5yZng0eDJKL0FicmhHSXNiZFRpUWZ3Q0x0MmpPMDZ4MGtkdzZCS3pqUDZHOThGeE94aXhuT3FJUzR6YmZBZWVuQlFNU1FYNEM0L0lNOTNPSC9rTlZ0VjJVV2kycnplaC94QW5nUHlZSHdBT0lSc0E3eENQREZidnhtSWlFUVM3bngzOTlaYlN1dFhYc29zQmE3d09KcEJZMmF3UDJJUUhJTDhsM1BRVUloN2djOEtSZmNEY2Q4Q3M1Q0h2UjJaMVJBM2tNUThXV2drMzU2eUllaUVLRUVCWVZDb1ZBVVdzcVZLeGRoczltOHJuYWNsSlNVcys1NzVZbDhlekhzM0xsenhmSGp4M2RVcWxRcE1qZzR1UHlJRVNPKzB2TVJwS2FtSmlZbUpoNnZYTGx5bzlEUTBNclBQUE5NVkpFaVJZb0JIRHg0Y09PNWMrZU9XWTI1ZVBIaVNjMmJOMzlBTnphenM3T3oxNjFiOTZtZm4xOXdreVpOZXVaMWptKzg4Y2F0L2ZyMWUxZFBJTGhseTVadjkrN2R1OGFxYjE2U1JPWVhZekxCOVBUMFN3MGFOTGp6YXNZelZuQ0lpSWhvWHJ0MjdiYm1QcDkrK3VtbElrV0tGSGMyeHZUcDB6MUsvRFp3NEVEYnZuMzdmdS9TcGN1emVwdlplK0QwNmRNSG9xS2lYcXRWcTFiN25qMTd2Z0Vpbk15ZVBidi8rZlBuYzk3ZE9YUG1ESjA4ZVhMcmdJQ0FVSDkvLzFMUFBQUE05K1BIajc4ZHpaaTlrZS9CZFNZTGV6eDlLbUpzNnVoL094OGtOK25JU2pyWVY2K3RESGw5ZGRoYjI0emorZ0lia1pDQllvajcvR0RUK1ZiNU41NUNYUHZyazlzYm9hRHpkWUFocE1XQ0JvaGIvenZZQllVNDVIN2FBYy9nUGtmRHJVanVnTnVRRmZvL2dOWklEb1JJN2JnL3NCSjVoZzhqWVIwcmtXZC9vNzQvSFYvRVU2RXNNTmQwekYzSVEzTkVTS3FPVklmUTgyYlVSUVNGQ0syZlZhTEtBT3doSmlCaWdsVjRnN3VRQ0RNSGtmK1hoaUllTVEwUXdlUTBFcGFUaFhpV3BEb2JRUEhmUlFrS0NvVkNvU2kwbEM1ZHVwcjdYdTVKUzB0enQ2ckh3SUVEOVQvMEhKSXlXcEdkblcwV0ZGeTVydWJpNTU5L25xcTd6emR0MnZSK3ZYM0RoZzFmSER0MmJNZlFvVVBuQXRTcVZhdU5mbXo5K3ZWelhReDU1ZE5QUHgwNmJ0eTQ5Y2VPSGR2K3hSZGZQSDNvMEtHTmp6enl5Snk4ekV2bjRNR0RtMTUvL2ZXV1RabzA2ZEcxYTljeEN4WXN1T3FxQ2xlRDBVT2hXTEZpSlVhTkd2Vnpmc2ZLek16TWVPU1JSL1Q0ZDNyMjdQbjYxYzdQSGR1M2IxOXgrZkxsdE9MRmkvdGxaMmRuWjJabXB1dENVWFoyZHZZbm4zd3lwR2JObWsxR2poeTUyTnZidXlqQVR6Lzk5TWErZmZzMkJRUUVoUHI1K2ZuNyt2b0dGaTFhdE9UV3JWdS83OUNod3pDQWlJaUladjM3OTM5Ny92ejV6MmlYK2srL0J4YmsxV1g4Q2VBanczNVpwRVRoRjRnN2ZrMms1SjhlYTI4MDZ2U0VkeGNSUTNvZjh1OUZKT0pHcnBPRUdKd0h0UDFLU01oQ1JjUUF0UXB0c0NwSHFGT2JnaGNjMWlFaEdlWi94OG9ob1JLZjQralNieVFDTVZMbklKNEpmeURDd1N3azVLRXVFdmF4R2RBcnBHUWgrUTlDY1BUa3VoSGZIMGhTeVVWYWZ5dHN3QnVJeDRPZUErTWpRUGVNaWdZbUlhRU5SN1Y1dklXSU15OGpuaDlHNmlMNUpsWWlIaHpYQ2h1U20wTVBjN2tORVlaT0l2ZDZHZXRxR1lyL09FcFFVQ2dVQ2tXaEpUUTAxRUZRbURGanhuM2J0bTFiN082ODIyNjdiY0JqanoyVzQwYWJtcHBhb0I0S3hnU05Hbm1LU2QyNGNXTlVuejU5cGdRRkJaWFQyN0t6czdQWHJGbnpjVXhNek5GKy9mcE44L2YzTDZVZnUzang0dmsxYTlaODdXck1RNGNPYlh6cnJiZmE3TisvZndQYUgrT2ZmZmJaYzFGUlVRNHU4TE5uejQ3VlB4ODllblQ3MjIrLzNkM1ptTnUyYlZ0czlidy8vdmpqL2w1ZVhyN3U3ak1ySzZzZ2ttZDYrL2o0K0JmQU9JQlVUTkEvTjJ6WXNGdjkrdlV0dlIzT25Uc1hwNGNrK1BuNUJlc0NBTUQ1OCtmUFpHZG41MFZFdXZqcXE2ODJ6OGpJT0plUWtKQXllZkxrclhvNXl0V3JWMzk0NE1DQjZFOC8vZlNzMFNQaW5udnVHWGZ2dmZlKzVtN2dUcDA2amRpMWE5ZHlQYy9DOVh3UGJnSnFBSThoeHByK08yN2xNdDhiTWVyWDRjaEY0QjRrTkdBNmttUlA1eFNTQytBU1lwRHBJbFFHamtrQno1UGJoVHpGMEtaN28yUWlJb1FWMThKRHdSMzdjTXloQUxLaWJsV09NZ1NwdG5BRXFlVHdCaUtDcEdqN1pSR2g0U2dRRHNTU1d4QzRnRHhqSXpmcSt4dUhpQjM5Y0o0cllqNGlBSXhEN0RFdkpGSGxVT1RmKzgrUWtwd1RFWStPUDVGa2xtZUFCTU00M1pGS0N6OGl5UnJ6SkQ1N1FIWEVJK0Y1NURsVnhpNjY5TVllSmxFU3h6d2Vpa0tFRWhRVUNvVkNVV2d4ZXlqRXhNUTQrNFBjQVQ4L3YxTEcvZFRVVkxjZUNzNElEdyt2TW1YS0ZKYzF3NDNsSjQxWWxVRFVTRisxYXRVSHZYcjFtcWczN05xMWEyVk1UTXhlZ0xWcjEzN2F2WHYzbkxqK1RaczJMY0NEbGEzOSsvZWJNM3FmVDB0TGM1cHZJRE16TXowdExjMlQ4bk01UFBEQUE1TUNBd090akE1TGdvT0RuZFdLOTRqQXdNQUNMUmxwRkJTczhsSG9qQm8xcW9yMjBYdkdqQmtuQXdNRHd3SGk0K09QakI0OXVtcGVyeHNYRjdjYjRPR0hILzVBRnhQT25EbHo2SXN2dm5nZXVIRHMyTEcvOU5BQ2tJb2hub3hyczlsc2p6NzY2TnlYWG5xcFFXcHFhanhjbi9mZ0ppRU9LY3ZYRWFraWtFeHVsL2xtU0tqQlk5aFhtSFYrQmhvalJwOFhrakUvWER1bXY3ZjZmaVNTQjZHMWFReXJmeHZ5S2hCRUFvZVFWZjROU01KRzNUVzlNZUpPdnd2eGZIQVZ5bkMxMUVYaS8xOUZSQUdBVXNpSyt6SEVlTCtDZUNDOGkzZ0E3RU84THZUK0RmRGNYZjlHZlg5ZklCNFlyb1RLdllod05BM29yTTMxQ2NQeERvaXhmZ3g0QlBIQTZJaUlIcmNoejJPU2Rtd2Nrck9pSU5FVFUvNmtiVTJRK3h1T1BNY0lKSTlETzYxZlNYSS9QMFVoUVFrS0NvVkNvU2kwR0NzOFpHVmxaY2JHeGg3eTVMeUFnQUFIUWVIaXhZdHVQUlRjaFRrVU5ILy8vZmR5bzZDd2NlUEduRHJsMjdkdlgyUVVGS0tqbzcvemRGeC9mLy9TeFlvVksrYStKeFFwVXNRaDZhVVZaOCtlZGNnVjBLUkprL3QwZzlnVFVsSlNFbUppWW5icCs1TW5UM1l3TnFaTW1iTE5tQ1BCVEhKeWNwSUxZY1lqNXN5WmMxSDNOcmg4K1hLT01KT1ZsWlVONGgzaXJMcEhnd1lOT3VsaUFzRG16WnVkWmMxM1M5T21UWHZkY2NjZFQyclh6UHJrazA4R29RbEZPM2JzV0dJVUZIUU9IRGl3SVRZMmRwK3huT1BpeFl0ZnUzTGx5bVZkRURseDRzUk9QeisvQUYxUWdHdi9IdHdrcEFKZGtCWHFoVWdwUWlPVmtVb0NzN0JPMXRjVldjRytoSlI2QkVtb2FNVXV4R2dMUS9JRWdKUXpmQjM3Nmpya0Rua1lpYU5IZ3hWWEVIZjF2VnIvOXhFak1Rd3hITDlHRE50cktTYUFKSHowUndTQ3lZamh2VlJydnh0N0tNSFgyZ1lpT0xSRTduYy9raVRSbVRmTExNVG8xNC9mcU85UHowVmo5dEF3TXdieGpIZ0xxVEJoWkExaXNLL0E3cUcyQ2hFV1ZpSmhGU2VRNzgvZDkrOE1QZGx2TmlLY1hFQnlNS3hFM3JHdkVROEpmK1I3bW9zOXdlVU1KTkhrUm0wL0NCRWEzUEVyOGo0L2tNODVLMjVDbEtDZ1VDZ1Vpa0tMMFVNaElTSGhDSTRaejUxaTlsQzRjT0ZDdmowVXJoVjMzSEhIQ09OK1pHUmtkMTFVYU5HaXhZUEdZL1hxMWV2Mnp6Ly9yUFprM0JkZWVHRmxwVXFWSWozcFc3bHk1VWJ2dnZ1dVZlS3dISzdXbURkakZpTmNWZGNvS0l6aEN1bnA2VGxHMmJGangvNnFXTEZpZzk5Ly8vMnp0bTNiUG1wMWJ0V3FWUjJNL0x2dnZ2c1ZaNVVVekJpZlhZVUtGUm84OXRoak9YSHBLMWFzbUw1Ly8vNC93c1BEcXhRdlhqeGt3NFlObiszYnQyL0RtVE5uRGsyYk51MklIbFlURlJVMTZzQ0JBOXVNZ3NJLy8veXpldi8rL2V0TGxTcFZZY2VPSGIvczJMRmpxZm5hTi90N1VJREVJQ3ZuVnFKVVBGS084UDBDdXRZaDRFN0VoUjFna1BiVGhoaXlKYlQ5TU1RSTlFZHlKNHpTenR0Z0dzL29oWktCbEpsTVIxYjlleUJHL0huRU1QVjBkVm12SnBMdXNwYzFwNUNLQmUyUkVvUVRFRStCdTdDTEdUWkU5R2dHTkFXcWFmTWRBRHlOaENwOHF2VTFlMjdWSlhmWXg0MzgvcHhoUThTQ3Nvakh4dXVJTjRKUkdNakNIazVRSEJGRCtpQ0dlQ3dTSHZFNVYxZWk4VkdrVEdZR0VySXhFd2xiK0JWNTkvWUI5eUhDd216a1BRTjRBZkdnYUdnWXF3eU93cGNWM2toMWtLRlhNV2ZGVFlnU0ZCUUtoVUpSV0xHRmhZWHAyYklwWGJwMGRXZWhCZTVJVGs1MjY2RVFGeGUzWDErcE5ocTVjWEZ4UjgzRzFCdHZ2UEZucFVxVmN2NVlPM1hxMUQ4dnZmUlNQVS9uRXhZV1ZxTjE2OVlQRzl1YU5XdldLeW9xNnZuMDlQUUxadU8yZmZ2MmowWkZSYjNHdFUzb2xXYysrdWlqL2hFUkVjMVBuVHIxejlxMWF6OXAzNzc5MExKbHk5Wlp2bno1dTlPbVRkdm5xa3FDSy96OS9VdlhybDI3amZ1ZXJvbU9qbDRHcEJ2REJ5NWR1cFFqS0p3NGNXSkhXbHBhMHJmZmZqdldtYURnNWVWVklJYjBjODg5dDhTWUMrTDIyMjhmM0tWTGwxRTJtODEyNk5DaFAxNS8vZldXQ1FrSnNmNysvbUhHSEIxcGFXbE9TN3g5OGNVWEk1d2RLd1M0KzdmQWVOd1l1ejhGZTZJOUl5V1IxZURxMnY0aUpIZUE3cDJpVnhPNEF6aU1yS2dYUjRRRTg2cjRNbVExUDBYYjlpTXg5RzJBM1laK25iU2ZQeUl1NnBlUUZmR3UyaGlqa2VvSVR3S3ZJSWIxYU5PMWFpTXUvMmUxZTM1YUcrYzQrZWMzeEJoOURWbWxuNDlVcVlqUnJ0RU1NZmFmUjF6OEwycDluMFlNY2IwU2d5NkMzSVo0T2RURDd2cC9JNzgvWjRLQ251L2lUKzI4WjVGeW1CVVJNV2c4RXVxUmp1UW5hSUI0SUxSRWpQRVZ3RVBJOStsSkdlR3kyTDFkclBnUzhUTHdSdDRqL1RzMUNwcXJjZlFLR1lONExmUkdxano0SWNMVlFNQWNDbVVtRXFuMDRYRkpYTVcvQXlVb0tCUUtoYUpRRWhJU1VsNTNVNzlhenA0OTY5WkQ0WVVYWG1pQ0IxVWVRa0pDS2hyRkJJRHk1Y3ZYclZHalJvc0RCdzc4NGNsOGV2ZnVQZEhiMjl2aC8zaHZiKzhpblR0M2Zqb3pNek9qZVBIaWZzWmp2cjYrUVIwNmRIaDQ5ZXJWSDNveS92WGl6Smt6UjRjTkd6Yi84dVhMYVgvKytlY1BmZnIwZVJ0Z3dZSUZ6enM3WitEQWdUYWpNR1NvcnBGRHhZb1ZHNHdZTWNMak1BOW5qQnc1c3VMWnMyY2QzSHlOSVEreHNiSC9mUFBOTjJPTW9RSm16cDgvbnhBYkcrczJkMGQ0ZUhoTlk5akVwVXVYSE42aHhNVEU0NlZLbGFxazd4dVRicWFscGVVSVhrRkJRUTc1S1ZKU1Vvd0ozaFIyYnNubmVWYi9GblFGbmtNTXRWUmtWWGczWXV6RmErY2tJdkgzcFJIMythR0lJWDFCMjFJUndTOU4rMncyS01jaHhxeFJVTmlQR0c4TGdVMUl5SVBSa0U1R1ZxVm5JWEg4Vmg1YVJZR3BodjA0Skk3ZWs0U29GN0dYYnpSekdYaEptOXZiT0s2MEd6Mm8vSkdjRVJuSS9SbTlNR0lSTVdJdHN1ci9CeElxQURmMiszUEdBNGhZc0FJeHl2WGY0ZkhhT084ZzRSbS9hV05GSWw0TDcydHRlYzFSNEM1dnlRWGM1Nk5JeGk0bVBJSWt6SHdJK2Q2V0FkMjBZM28rQ0ZlMFJ1N0RrOUFJeGI4SUpTZ29GQXFGb2xCU1VDVWowOVBUTDNFVnNjZVZLbFZxa3BpWWVESXRMZTAwUUxObXpYcnF4L2J1M2J1MmR1M2FiUUh1dU9PT1p3NGNPTkRQMlRnNnRXdlhidGU4ZWZPYytOVG82T2pGVFpzMjdRSFFybDI3eDJ3Mlc4N3E5SkVqUjZJaklpS2FBblR1M1BucDFhdFhmNVI3UkVmR2pSdlhFTURQejYvTWd3OCtPT1h3NGNOL0dJVUlvekd2cjR6cis0MGJONzY3VjY5ZWt4WXRXdlRxMXExYkYrRm1GZkhRb1VNYmQrL2V2YXBPblRvZGUvWHE5YmF2cjIvZ3BrMmI1bU15ZkpLVGsrUDI3dDI3MXRrNFFVRkJsZXZXcmRzdU9UazVkdGV1WFN2ZDNXTmU4UFB6Y3hCbmpFa1pkK3pZc1E0Mzc4YXFWYXRtclZxMWFwYXJQbjM2OUhtN1c3ZHVPU1VWTDEyNmxEcDkrdlN1eGo3Ly9QUFB5cG8xYTk2bXorSGN1WE94eWNuSnA5UFMwcEwyN3QzN205NnZWcTFhdCttZjA5TFN6cWFrcENUaTVPL0JpaFVyMWp0eDRzUkI3S3V2T1Z6UDkrQUc0V25pUDJjWVBVOSswN2J4YnM2Sk1ueitLWS9YZThPaTdRZ1NUdUNPYktUeWdSVi9JeXZRK2p1U2wxQ0hZMGpZZ2l1aUVmZDVaNlFpSVF1N3NSWThIdEkyTXpmNk1NOXlRZ0FBSUFCSlJFRlUrd01wZnpuU3NEOWU2N1BGNHR3UEVHOEZYZEI0MnNONTVwVjlnTnNLT2s2WWg1VHIxRVdyN3NoN1ljT3o5K0k3SkFlRTRqK0dFaFFVQ29WQ1VTaUpqWTNkT1dIQ2hHYjVPWGZVcUZFcjlCVmc0K3F2SytyV3JkczhJQ0NnYlBueTVSMVd6dDU0NDQzb0NSTW1ORDk4K1BCcHdOZG9PUDc2NjY4ZitQajQrRmVwVXFWSnExYXRIbHkzYnQwY2Q3a09Ibjc0NFJuNjUrUEhqLzgxYytiTUIyZk9uSG1zWk1tU3BYMTlmUVAxWTZkT25kcjkvdnZ2OTV3K2ZmcGhMeTh2NzdKbHk5YU9qSXpzN01tOWRPalFZVmp2M3IybitQcjZscnoxMWx2N25UeDU4bStMelA4T2hJYUdsbnZra1VjK0N3Z0lDQjArZlBnUFI0OGUzVFoxNnRRN05ZUFdrdEdqUjYrb1U2ZE9Sd0E5WktCVnExYjlQL3JvSXdjRFl1Zk9uU3QyN3R4cFdaNHRNREN3NkpRcFUzYjUrUGo0Yjl1MmJWRkJDd3FCZ1lHQnhuMmpvSUNIUXRPUUlVTStLMUdpUk1sMTY5Wjk4ZWVmZnk3SFVNdTlYNzkrMCsrODg4NGNvK1RLbFNzWDNuMzMzYnYyN2R2bkVDKy9mdjM2VDNmdjNyMG1KaVptWDJwcTZobWNVTDkrL1p6dk9DWW14bVcxZ0M1ZHVveUpqSXpzdW43OStubHIxNjc5TERZMjFxSC85WG9QRkRlY2JQS1hNNkdnK09zR1h2dHFTQUxlTSt5bllDMG02RnlQMzRGc0xBUkNEOG5FMFFNR0RQOVdlY0Mvc2RLTHdnT1VvS0JRS0JTS1FrbHljbkpTY25KeWRIN09MVmFzbUo0Y2pkVFUxRnlDUWxCUVVPVUJBd1lZLzVEaytlZWYvOVhaZUdscGFRa0FkOTExMTdOQlFVSGxRRXJ0N2R1M2IxVndjSEQ1S2xXcU5BRVlQSGp3SjYrOTl0cXR1amVERmVYTGw2K3ZmNDZLaW5vQnVMUnUzYnJQdTNmdi9vS3gzNkpGaXlZa0pTVWQzN0ZqeDdKR2pScmRBOUNnUVlQdWJtNGRnUFBuejhmNytQZ0VBSGg3ZXhkOTZxbW5vbDUrK2VWR0xnelpvc09HRGZzdUlDQWdWRzg0ZlBqd2x1dGhSQ1luSjZmdjJiTm5kYU5HamU3UlYvRDM3Tm16cXFDU0FPb2VKRHJHa0FkUGlJeU12T3YyMjI4ZkROQ2tTWk9leWNuSnA5ZXZYei8zdDk5Kys3Uno1ODdETzNmdW5MTlNlZVhLbFl2dnZmZmUzVmJlR0FrSkNURUpDUWt4MnE1UFdGaFloZEtsUzFjS0NRbXBGQllXVm1YRGhnMWZGQ3RXckVURGhnM3Yxcy9adlh1M1MzRXFNREN3ZEVCQVFGalhybDFIKy9qNEJNeWRPM2VZOGZpLzZUMVFLQlFLeGJWQkNRb0toVUtoVU9TTjRzV0tGY3R4R2JYeVVNakt5a3JSd3d6Y2taNmVmdW55NWN0SnRXclZhbi8vL2ZlL3JyZHYyTERoeStUazVLUmZmdm5sMDd2dnZ2dmxnSUNBMExDd3NLcGp4NDVkK2M0Nzc3UkxUazVPY2pYdW4zLysrYU8rR3I5MjdkcVB1M1hyOXJ3ZWczLzA2TkZ0VzdkdS9RNWd6Wm8xSDVjdVhUcmloeDkrZUhYYnRtMi9kT3pZTVNjUm4xNzIwRXgwZFBRUGl4Y3ZmdTIrKys1N0hTUmV2MDZkT20yM2JObGltWmVnUllzV1BhdFhyNjdYTldmLy92M3I1ODJiOTZ5N1o3Tng0OGF2RGg4K3ZMbGp4NDVQKy9uNUJXZGxaV1V1V2JMRVhGN05UQW5qVG9jT0hRYm9TUk1EQWdMQ3lwY3ZYL1BVcVZQNzNWM2JVMXEzYnUzZ0xYSCsvSG1uM2dFV2VQZnQyOWVoZm54Z1lHQ1o3dDI3djJBV2dESXlNaTYvLy83N1BhdzhWRzY1NVphT2Q5MTExL1BCd2NIaGdZR0I1WXo1RTNSMjdkcTFxbmZ2M3BPTkNTU2pvNk4vZERXNTBORFFLdnJueE1URW8rYmoxK3M5VUNnVUNzWE5peElVRkFxRlFsR295RzhsQjJmVXFsV3JqWEhNcEtTa1U4OCsrMnlGNU9UazA0R0JnV1dNZlpPVGsrTk9uVHExdTA2ZE9qa3h3ME9HRENsWnRXclZoazgvL2ZSM2VpTEY3T3pzcko5KyttbXkxaVZsMmJKbGsvdjI3VHNWSktIZ3VISGp0bjM4OGNjRDkrL2Z2ODQ4bng5Ly9IRkNseTVkUnMrYk55OW5aZnYwNmRPSE4yN2MrRlZNVE15dXBrMmI5dnI2NjY5ZkFId3FWNjU4UzF4YzNEOFRKMDdzWkxQWnNudjA2T0dRNFQwMU5UVm41ZGpmMzc5MGRuWjJqakc2ZnYzNk9YWHExT2xZc21USk1uUG56aDEyNHNTSnZYNStmdUhHODcyOXZZdjYrZm1GNzlxMWE4M1VxVk83OU96Wjg0MndzTENJZWZQbVBlbm41eGRpN0p1V2xwYkxIVll2YzltcVZhdUhORUVoWStIQ2hlTkRRa0lxZUh0N0Y5WG1GVGhwMHFUZEpVcVVDUEx6OHdzMko5b2NPSERnYk9OK1JFUkU2N3dJQ3MyYU5ldmRwRW1UZTlQVDB5OWxaR1JjenM3T3pzek16TXp5OWZVTnFGcTFhb3Z5NWN2WE1mWS9jZUxFVGsvSEJqTEhqaDNickYyN2RnKzJhOWR1YUVSRWhOTVFuRDE3OXZ3V0Z4ZTN5K3FZbjU5ZlVMMTY5VHBaSGRONS9QSEh2elFLQkh2MzdsMTcvUGh4UFdHZXcrOUU0OGFON3kxZHVuU044UER3bkJLY0owNmMrQnR1ekh0d2cvSEN1alJmRVR4ejkvWkd5Z0xPSkg4dTM5NUlSWUJUcHZiS1NKSStWOEtpTjVKVTBjckZ2UVJTdVNDdmN5cUo1RHpZaVZTanVGcEtJbFVXaGhUQVdGWVVBMm9paVM1MWFnQUp1SDUyUmtvamlTT2Z3N0UwWWdVa0dlWkxYSjl3aGR1UnFoeVRrUktWK2FVY2trZkIwekg4a0ZLZjV2S3hSWkJFbWM3eWJ5Z0tDVXBRVUNnVUNvWGlHaEFkSGYxRHNXTEZmRStjT0xIejVNbVRPNDhmUDc1VHk2anZVT1doWmN1V3ZSOTc3TEZQalNVUWx5OWYvazU4ZlB3QmZmL25uMytlMWFwVnEvNlZLMWR1QkJBV0ZoYng5Tk5QTHh3K2ZIZ1Y4M1VYTGx3NC9vOC8vbGlRbEpUa1VOYnQ0NDgvZmhoZzZkS2wweEZEeU9mVlYxL2Q2S3IwWW54OGZJN0JNR1hLbE4xV0s5OEFZOGVPL2MycXZVcVZLbzFuejU0ZGEyNmZPSEZpTHFQYnd4QUUyK1RKay9lRWhZVlYxVmZhNCtQamp6VnIxdXdCWTM0SVYxU3ZYcjNGK3ZYclAvZWtMOERseTVmUHQyclZ5bTB5VElDTEZ5K2UyN05uejNMM1BSMUlXN05telp3MWE5Yk1pWWlJaUd6ZnZ2MVRMVnUyN0dldXhGRy9mdjB1YjcvOTlqSGRLeUFtSmlhbk1rUnljckpUcjRqczdPd3NtODNtWlJRVE1qSXlMbi81NVpmR2twQ1pSZ0dzYTlldURzSlNabVptK3BFalJ6YkNUZk1lWEU5MklZa056Y1p6T2xKSndGM3l2NkZJU2NRUEVSSEFuUkZuL3R1OEhiQUtxSS9kS0M2bVhmY1I0R3NYWS9WR2pNOGE1RTVvK0RiUUFyZ1Z6L01qZUNOVkZlNENKaUdHdEROY0NiZWZZaGNRU2dDUDRpZ28xUFp3UGxic00xMjdLcEpZMHZoZXpVVktKcnBOUXF1UkFKUUIza1JLYklKOFQvTVJVY2RWOVFVZjRHZWtrc1ppSU5oRjN5U2NsNE84RjFnQXZJRDdkOGdMZVVmTTZNTFNDRVNjdU0yaWp4VVZnU1U0UGtPUUNoeFIyTXRoS2dvcFNsQlFLQlFLaGVJYThNVVhYenpsU2I5TGx5NmQwMWZiQVE0ZE9yVDUyMisvZmNYVTdmTE1tVFA3dlBubW05djBtUFg1OCtjL2paU1F5NFdiRlhoOVZmWFNrU05Ib212VXFOSGFxdE9KRXlkMkhqdDJiTHNuOTNBZHlZNkppZGxUdG16WkhJTmovLzc5NnhvMWFuUjMxYXBWbSt0dFY2NWN1WkNRa0hBc01USHhXRUpDd3JHa3BLUVRrWkdSZDFXclZxMWx0V3JWV3VUbGdqdDM3bHlYbFpXVjZlWGw1ZTJxWDJabVp2cWNPWE9HbkR0MzdsemViMHM0Y3VUSWppTkhqZ3hkdEdqUm1HYk5tZzNzMkxIajhESmx5dFRRajN0N2V4ZUpqSXpzSGhVVk5jcDRYa3BLeXZFdFc3WjhGeDhmZnpBdUx1NVFmSHo4c2VUazVCTXhNVEVuYXRldTNXelVxRkhMalhrLzVzMmI5K1RKa3lmL05vNnhZOGVPWlczYXRIbkVhbDVidG16NTFsMkl6WCtVdXNqcTlEbXNqYVlBaS9aVTdMOWpGUkdEZmpod0VxaUNHT1ZXb2trVnBDcURtWjdBUHppdXNEZEJETlhmWGN6ZEJveEZqUGNyeUdxNmtUbEllY2E3Z0syRzluaWtwS09ab2tpVy80YkEzWWd4ZlFiSHBJUG02K2NYbDhsQzNlQ0xHTTdaV0plT2JBVTBRMFNNY0l2akY1R3loZzhnb29PT2x6YW0vanRpUTR6Mks5akxQK29ZdmFUZUF4b0JmeUxDanF0N3N4S292SUhYa0pLVk5zVFRaYWFUODlzalpUTzdJUUtBbVdEa1hlNkZDQlBPYUltVUdUWGpUQ1F5dHUvajZnUWh4YjhRSlNnb0ZBcUZvbEF4YWRLazl0ZHkvSXlNREtzL3hwM3kxMTkvTGZ2cHA1L2V1UGZlZTE4N2RlclVQN05uejc0ZkMxZnErUGo0QSsrKysrNDlJMGVPWEhMdzRNRk5telp0Y3JVeTZSSEhqaDM3eTBwUTBLcEQ5THJhOFF1S1hidDIvUzg0T0hoWGVucjZsUjA3ZGl3dFZhcFU1ZFRVMUlUdDI3Zi91SGZ2M3JWTGxpeVpYS0pFQ2YvWTJOaERjWEZ4aDYzYzVpOWN1SkJhdVhMbFJtZlBuajJaeDh1bm5UeDVjbGVsU3BVaXpRZlMwOU12SlNZbUh0K3paODl2di96eXkvdm1LZ2o1SlNrcEtYbmx5cFV6VnE1Y09UTXlNcko3bHk1ZG5xMVRwODRkQUlzWEw1NlFtSmpvNFA0ZUZ4ZDM5SU1QUHVodE5kYmV2WHZYdnYvKyt6MUdqaHk1MUdhemVjMmJOKy9KMzMvLy9UTnp2KysrKzI1TWtTSkZpdFd2WDc5TFFFQkFhSFoyZG5aS1Nrcjh0bTNiRnMyZE8zZTAxZGlGZ0Y2SWQ0QXpkM2FyalAyNlVWY2NLWk1YaGFOaG1oZDhnYjZJV3oza051aXMzdVVmZ1I3YWVVSEFWSzM5aEpOckxEVHQ2L00zVWc0cGFWZ0I4Wmc0aEFnUnk0Qkt3UE5ZaDMrWVJReFg4emJpVEl3WUF6UkhqUDM4OGlZaWpqajdYWTFDbnQxMzJtWWtHdkZ1Y0ZubTFjQm9ZREJpNEIvR2JtaGIzWitWc1Y0SCtCeDV4aDNKWFdFQnBIVGplOGozcUwrUEszRDBoQ2lOR1BvQXJZSHF3QTlPNXZ3RUlrS1ZOYlJWQjlhWjJrRENWYllDdFF4dGVhbjZvRkFvRkFxRlFxSElCejRqUjQ1Y3FtOWFtL2VBQVFObWxDeFpNc1RsbVVCRVJFVHpzbVhMNXF5OGhZU0VWR2pRb0VFWGZjdkxSTUxDd3FvM2JOanczc2pJeUx2cTFhdlh1VmF0V3EzRHc4T3I1TzEyL2gwRUJ3Y0hZa3JZZUQwWk1HREFMSDNMenpPdVZLbFNrMzc5K3IySEdFTjVwbUhEaHQwcVZLalFJRC9uRmxKc2lPSDhvSlBqMlRoZmlTMENmSStJRWNidnE0cDJYcXJGbGtadW8zS1ExdWF2N1lkcjJ5YmdFOE8rY1F0QzN2TmppT0ZkRkhnWkVRVkFWdHFYNGhnUDc0VTFObTBPaWNDdlFKanBlRk1nQmpHMG01aU8rV2h6MzJYWS9qSGNZN2FUTFVpN3JvL0Z0ZzRKNDdBNjVvT2pvYTUvUDdVTjEreUplQlEwQUxvZzRraVFhVFArRzNISnRHVnI1NXZiOWMzNCsvVVM0dW5SMDlDbXo4Vjh6U0FjM3ljYmtsY2lIUW1UMEhNMUdQOS9LSTk0aVp3RkhCTERXaEJ1dU83bndQOFpuazF0NUQzOVJQdHM1WW1qejl2OHZNc2dIZzhLaFVLaFVDZ1VDb1ZDb1REUUJUR2lLbW43L3FZdEcyaHMwUTVpZ1AxUDJ3OUhWcFpyWUJjVXJEQWY4MEpXMGMzOWd4Q2o5azRYYzM4ZmlkdjNRZ3piODlqZCsyY2hIZ0lWdGYxZ1pQVzZ2R21NTzRBL0VFUDVlWnlMRHVXUWU4MUN2QmdhYSsyNm9HREUySmFOck1CWHhtNnM2a2F2YnNEbWRhdGl1SlpaVUNnRnhHclBCbVFsUGcwUktEeGhIckp5N3dtRGtXZmVWZHYvSEpqaHdYM1ZObzF4di9aWkY2aTJJUWttcDJoei94THJzQTB6dXFCUUUvayt6VGxrdGdMUHVEamYxYnlWb0tCUUtCUUtoVUtoVUNnVUp0WWdCcFB1dHUrcFVXdG1JZmFZOXlwYW53d25tL0g4aDAxajVzV3dQb2tZK1ByK2FFUVFtSWJrUFREbUZ2QUYza1ZDSlhRZTFNNzdDYWxRNGNrMUh3YU9JeUtFRjNhQjRKeHBNOTVQZGV6R3J0NW1GQlIwcXBqMjliNVZ0TTgrcG4zOXVGRlFhQVBzUjl6MGRaN1JubE03Y3BOWDd3UjlpME04Q2VwcTQzVFV6bXRyY1YvbSszR1ZlNkFGSWxKa0k5NGlFNUJjQjg0d2VoTG9vczBueUhjUWJlaG5RM0pHZEhjeEZ0akQ1TTMzNERLM2pFS2hVQ2dVQ29WQ29WQVVOcnBoRDBFd0NncEdsM1I5eFZmSHlsZ2NxclhweGxoeG5HZldOeDRMUkF6VCtZWXg5WkNHSDVGd0JhdHdCMzJyaUxpamY0TlVPQ2dDZklzOTNDSkJ1eitqNkpDQjVFVUFFUVQwRUFaL3hQRFh0ODdZeFFEakJoSmVVZHJ3K1J2VFBScmJycmVnQUNJbVZERnRRMDM3WnJ5UkZmd0pGc2ZjVVJvSkNSbWs3WHNhOHFCVEUzZ1IySUdJRWxGQUowVG8rUnZuT1NyQVd2UlpBZ3hBdm10ZFdLbXBIVE43cUJqbm0xOHhUYUZRS0JRS2hVS2hVQ2dLSGV1UVZYMnpvS0NIT0lSZ2Q5blhReDBhNDJoVXRRRXVtTm84TWNyT0lTWDk5aUFWRll6bkYwTldrd2Q1Y0E5Nk9VaTlxc2tvNEJUd2x6Wm1LOFE0elVZRWhFSEFBYXpMRFJweHRjcHVKQnZucS9qNnZkWkNERmxkZEhFbktKaTNLdHB4VHdVRlR3eGtNK08xOXNzdTdrZmZqQUtUTDVMcndqaW1weUVQelpIdklodllqcnlMWllBT1NISkhWMlBvWVRmWlNEV0xJRVM0aWNPZUErTVU5c1NXVDJCZFhjUTRYNlB3MGN4Rm0wS2hVQ2dVQ29WQ29WQVVldTdDWGlZd1B5RVBqUkRELzEwY0RTMW55UVFiYVAxOEVFOEZFR1BiVThQYWJHVDdJbmtiM3RITzh6ZU1XeGNSR215bThVc0F6K0hvd3A2WDFlbHNZSmpwM0dBa0ZBTGdYcVJLZzQrYk1hNmxoNEo1WEtNUmJ5V1UzSTNkVThWZEtVUmpueExBTDBneVN5dEJBZUFOcEtTb3prYzRKczU4eEhBL1paSDhEUmVSNzhqc2tYSUhJa1I5aXoweHBhczV6OGFlbEhNdGt0L0JDaVVvS0JRS2hVS2hVQ2dVQ2tVK01Rb0tZQytiMXhBSkhUQlNIUWtsQUtsK3NCckpWYUFiV3NYeFRGRHdNWXhwRmE5dUZlSlFCemlJSkVjc2hpVHR5MGJ5R2NUZ2FHemZnZVE2c0JyZlRIVnRyT2E0RG5sNENZbkJOK1luME8vbmUrMDZoN1Rub2h2L0o0RnFPSG9vT0l2VHIySXh6MnN0S0xSRlBFd2UwOXJqa1ZWK1o1dHhySEhBVVNSeHBqTkJvVGJ5UFJSRkJLQ1B0YzFJR1dBaThxNnRRNzduVUZPZjdrQVNralN5aUtIZGxhQVFpWVM3UEtYOWRGYjlSWVU4S0JRS2hVS2hVQ2l1RFlNR0RmcEkzN0N2ZnJxa1hidDJqMGRHUnQ1VnBreVpxampQR2s5NGVIaVZ0bTNiUHFiMXV5N2s1MzZjVWI1OCtaclZxMWR2YWR4dzcwcXV1UGt3Q2dyM0kxVUNRcEJWOTAxdXpnM0gwWUEwdXZwN2FwaVpqZHdHU0dLOXNvYTJVa2dZdzYrSVlRcVNWSEU2a2grZ3Jhbi9TR0Nsay9ITitBTTdrZW9DZ1U3T2FhYmQyd0RUdWRuQWI0aW54a1VrWk9BY3Vhcy82RGtVbWdBYm5GeWpDczY5TWFEZ0JZV3lTQUxFV1JiOW5HSHNVeGw1Yjh6WE0rOHZScndEOWlKSlFJM0pNanNnejNVZjlrb1VIUkd2aDFzUXo0QVBrZWY2dkp2NStDRWlSem5EY1QwL1I1U0xld29HbmpXMVdiMHpWdjBVaFlnaTdyc29GQXFGUXFINEx6RjU4dVM5ZWVsLzhPREJqWFBtekhuRTJOYStmZnZIOWM5ejU4NGRqZnhoNjVTQWdJQlNnd1lOK3RCbXM5a0F0bTNiOXNPTUdUTjZXZlZ0MWFyVjRCNDllcndLa0pDUWNQU2RkOTdwSGhjWHQ5dloyRGZpZnB3UkVSRVIrZkxMTDI4dVdyUm96a3J6dW5YcjVoMDhlSEJRZnNaVDNEUXNCa1lnU1JIVGdCVnUrc2NoUnArT0QvSjM5MkprMWRrb1NOUkdjaWJZY0UwaVl1VHZSOXpsdjBCYzF4TVI5L3lMV3IrdnRRMUVjR2lKeE9UdkIvcHFjN0JpRnJES2NEd1ZLWis1QmFsV2NZZXBmMlVrMGQ4c3BJU2htYTdZOHd2b0lwMlBSVCtBWFlpb0VPYmtPRGcrbjJ1NUloNkw1TURZYVdoYkIyUjZlUDR4N2FjN0VXSU1rbkR4TGVCTjA3RTFpSWkxQXZFaUFQbHV2a1VFb1JMQUNTUVh4blluNC9zZ2xTeGVSTjROUFNGbWFleUpORU9CQUNERmNGNFhwT3lvenJzV1kxczkvM2VCMDdndVpma3JjQlo3RGdmRmZ3QWxLQ2dVQ29WQ1VjZ29XN1pzcmJ6MFQwcEtPbm0xMTZ4Um8wWWJYVXdBMkw1OSswL08rdDU2NjYzOTlNKyt2cjZCY1hGeEIxeU5mU1B1eDRyUTBOQ3l3NGNQLzlFb0pnQlVyRml4SHJuL2FGZjh1OGhDOGdEc1JBeHBjd1VEVDhoQURMVmxpQ0c0TDQvbm4wSzhEOW9qY2ZBVGtGQ0h1eEQzZkJDamV5VGlPZEFVQ1N2WWgzZ1FQQTNVUU9MeEliZFJXTmRpVGpIQVBUaUdNK2pFSXlFUjcrZnhQcHh4Q0FrVGlIYlg4U294aHJHVVFZU1RNcVkrZjVuMmIwYzhDWnlSRjRIRGhvZ0ZaUkdSNm5WZ09ZN0NRSmJXQmlMRzNBSDBRUXp4V0NSWjVPZll4UVlqK3Iyc1JjU2NDWWhuU3pyUUUvZ0FNZXJiSWUvQ0RtMGV5N1R6VnVQbzFXS2tPaUt1T0R2dVNuVHhScEtFRG5YUlIvRXZ4S203b1VLaFVDZ1VDa1ZCMGJCaHc2NzY1OHpNelBTLy8vNTdpVlcvV3JWcXRTNWR1clMrZXNiV3JWdS9RLzRRdnFrSkRRMHRPMnJVcUY5RFEwTXJtNDlWcVZLbHlRc3Z2UEFqVnhsS29iaWgxQURtSUN2Kzh4QjM4eitSRFB5TjhIeVI3Z01rcy80bFpFVytEdUpkWU03SjRJcmZrRHdPYnlPQ3dYenM3dXpaaUpnUWo3akNsMGFFaGQ1YS80ZUFNMXJmODlyUDJ4QTMrbnFJUUtHUG8yL2J0R3RtSTU0VSt2RTBKTFFpMDlEWG1HalFTRW5FOVY0WC94WWhCdTlhYmY4UzhpeU1YaEQ2bUVjczVvVFdubzNkTThQSTNjZ0t2aFVuRE1mV2FKL1hPT21yc3dQWEZSNDhRZmRZK1JONUR4SVFnLzRUSk56akJTUTB5b2FJQnhNUjR6NEplVjVCeVBkWFV6dlBTa3dBQ1hQSjBLNVJIUkdmN2tDRWdPK1FzcFBOa1dmZkZQRkFXWW9JT1cyUkVwWE9ja1hvZVVLY0hZOTNjZitSMnYwdGM5Rkg4UzlFZVNnb0ZBcUZRbEhJR0Rod29Edlg2bHlFaElSVXFGaXhZa09yWTAyYk51MlNucDZlODBmMWpoMDdsZ0swYk5teVQ4T0dEZThHcUYrL2ZoZjllRXBLU255Yk5tMGVONDZ4Wk1tU3lRQnQyN1oxYUU5TFN6dlhva1dMdnVackppVWxuZHEvZi8rNjYzay96Z2dQRDY4emV2VG9wV0ZoWVJGNjI1a3padzU1ZVhrVjBRV0dPblhxdEgvcHBaZFd6cGd4bzFkcWFxcXJQN29WTnhjUmlQSFdFVEc2R2lJcjZTOGlwUmI3SVlaNk9yS2EzeGRKaHVpS0tNU2xYamVtTHlCdTcyWXVJc2E4RlplUlpJZ0x0ZXNiamNzSERaLzlFUkVnQXpFcU54aU94U0ppeEZyRWlQMER1MkZ0ak9mUEM0a1diVjJSNmdTdklNTEpoMGdWaW5odFM5UzIxb2dBb3VPTFp4Ukg4ak1ZY2ZVN2EvWHZoUjUyWXNVeXBJS0ZLOCttNzdFTE5NNTRBSGxQVmlCaWdlNnhOQjU1RHU4Z3h2MXZ5TE9JUkx3VzN0ZmEzSTJ2OHkxeUwzOXIrOTZJMTBvNjRobGpmRC9QSWUvc3A4Q1RpSEJ5cldpTlBhK0c0ajlFbnY4RFZpZ1VDb1ZDOGU5bjJyUnBSNjFXMDgwa0pDUWNHelZxVkpYYmI3OTkwSkFoUXo3M1pHemR3Ty9kdS9mazd0Mjd2K0RwT1FFQkFhSHZ2dnZ1Q1hQSWdCWFIwZEdMWjg2Y2VaKytmejN1eDRxbVRadjJIREpreUdlK3ZyNDVMdUhuenAyTG1UaHhZaHVBbDE5KytmZWdvS0NjWkdnSkNRbkhaczZjMmVQbzBhTm1sMnJGemNkSGlORStGREVxLzNiU0x3VHhDcWlOR0dhNnQwRUpaQ1Y0alpQemJJaTNzS2V4K2ZtbElXTEFYN25HMXlrb2lpR3I4THM4N0c5RFBCOE9rZHVieVJ0SkdwaGdQdWs2RUF3TUJON1Q5Z01Rb1dhTGsvNmxzQlprQ29LaUZJeW5sL21lOG9LZWdQTjBBY3hEY1JPaFFoNFVDb1ZDb1ZEY0ZIVHMySEdFSjJJQ1FGWlcxbzAyamdJR0R4NzhmeU5HalBqZUtDYkV4OGNmZnV1dHQyNC9jK2JNb1RObnpoeWFQSGx5eCtUazVKdy9vRU5EUXl1UEd6ZHVjNDhlUFY1RFZYNjQyUm1HeEpwUHhybVlnTmJuRjJRbDJSaTZjQUhYcnZUWlhIc3hBU1Fmd0kzK2Zja0xWL0JjVEFCNWpudXhOcGd6dVRGaUFraW9ndEh3VHNHNW1BRFhUa3lBZ2dzYk05OVRYb2hEaVFuL1NWVElnMEtoVUNnVWhad0ZDeGFNTkxmMTY5ZlBLck0zQU11WEw1L1dyVnUzVWZyK3lwVXJaNVFyVjY1MnZYcjFPcnU2VG14c2JFN0N0NUlsUzRiNStmbUZHQTRIZE9yVWFiaW5jODdNekhUNkIvSzF2cDlHalJyZE0yREFnSm1sU3BXcVpHdy9jT0RBaHZmZWUrOCtZMGhEYkd6c25yZmVlcXZsaUJFamxsU29VS0VlUUpFaVJZcmZkOTk5NDF1MmJQbmdWMTk5TldMWHJsMy9jMzIzQ29WQ29WRGNuQ2hCUWFGUUtCU0tRczd1M2J0WDVhVi9WRlRVYUtNQlBuLysvSmZidFd2WDE1Mmc4T0tMTCthVVVUT0hROXgvLy8xampBTEQ5OTkvLy9LU0pVc2M0c3FuVDU5K1REZmkwOVBUblFvSzErcCtLbGFzV0s5UG56N3ZHUE5CNkJ3NWNtVHI0c1dMSjFTb1VLR3UxVFcrLy83N2w4MGlSTm15Wld1TkdUTm01Y0dEQnpjdFdiTGt6Yi8rK211NTFia0toVUtoVU55c0tFRkJvVkFvRklwQ3pwdHZ2dW5LbmZ1NjBLRkRoMkg2NS9Qbno1OVpzbVJKcmxKME5wc3RKMVF6T3p2YnFhQndMZTZuV2JObXZaOTY2cW12alhNd0VoRVIwV3pNbURFcjh6TjI5ZXJWVzQwY09YTFpyRm16K216ZHV2WGJxNXVwNGhxako3VnpsbUhmVEVYc0ZRWEtJWWticjRZUzJFdEV1cU00a3J6eFJuSVA0aWEvenVKWUVEQUVtQWI0WUYydHdZZy9VbGtpTHlVYXpUUkhxbHBNejhNNVJaRnlpNHU0L3MvVG0rc1RGbk05dUIxNEdBa2hPblNENTZJb1FGUU9CWVZDb1ZBb0ZEZWNzV1BIM3JKbzBhTHhseTVkU3ZucHA1OWVSd3dIQjRvVUtaS1RjeUFqSStPNmxwTGN1blhyb3YzNzl4c3o1SFBreUpIby9JNFhIeDkvMkxpL2FkT20rVXBNdU9tcGlKVHhlOVhEL3Q1SWljQnAydWZOUUxlcnVQNmRpRGpoTnZrbzl1b09MeHJhYW51d1llcWY3ZUZtUGhja1dlSjB4SWkzb2pSUzJhQ0tObGQzbFNYK0Q3QXNONXNIaW1qWGJKdUhjOFlDRS9CY1JDcElmZ2JHSU85UHVKdk4yK0o4VDc4L28waFR4SU5yT2R1Y0xWYmZpMVMzMklFU0UvNXpLQThGaFVLaFVDZ0tJUjkvL0hGL0x5OHZ0Mlhac3JLeTNLMGFGZ2dwS1NtSml4Y3ZuckI3OSs1ZisvWHJOejByS3l2NzExOS9uVzNzNCszdFhWVC9uSjZlN3BCazdqcmNUL3JISDMvY2Q4S0VDVHRUVTFNVHYvcnFxMmZUMHRMaVgzdnR0YTM1R2V5amp6N3FIeFFVVlA3KysrK2ZvTzBQemVlOEZBV1BGMURWeWJHUGdWN0ExMWl2SEI4eHRMZEdNdmYvb0xXOUJzd0JHaU1sRzgzY2dpUVhkTVp2U0huQldjRGRMdTlBa2tPT0JMNEJLZ0hEY1Y0VzBZaFZSWk95YnM2eHVoZUE3a0ExWUtxMmdhenc2NGxYOVlYTkkwanB4RitSYWcxcFNKVUhJeVdBKzRFM3NCWXZqT3pGdlJmREdpZnRaWkhrZ1RvZGdIR0l6ZVFzc1dVakpQRmxRVk1XS2ZVNUdhaUIrKy9QMmZ2VEhEamc0cndhT0NhTHJJM3JKS1N1cUk5alFrMXY1TDEvQlhtM1ptcWJGZTF4bmNSVWNaT2lCQVdGUXFGUUtBb1pEenp3d0tUQXdFQjNSa0lPd2NIQkZRcml1dlBtelhQNVIzNm5UcDJlNnQyNzk5dkZpaFVyVWJGaXhjamp4NDl2TzNEZ1FFN05kS09IUWxaV1ZvNkh3dlc2bjRTRWhKaUpFeWUyam9tSk9ZeVdOZDFWU1VsUGlJNk9YaGdZR0JpRTUyN3NpbXRQU1Z3YllPRGM4SzhJbk5RK0R3S2lnWTNhL2x5Z0JlTGFiMTZOTnh1TFZiQWIza1ptSWg0S3Q1RGJhRGJPcVNWU2VhSTdVdExTaHV0eThiVXQ1cUFUNTZUZEZUWkVKSmdLZktDMTlRSkdHUG9VQlRLMHozT0JEVWdsaENBWGM1bW9iZTZ1YmJ6WDBZZ1lNTU9pNzN6Z2V5U2N3VXg5NER1a2ZPZzQwN0ZxMkZmYzkzRnRlQnp4U0ZtRFhXQng5aDI2K3JmMU1uREp6WEVqdTdUcldObUp1dGhRMU9KWWhtbS9EdkE1SW1oMVJFcVhtdW1PVkkxWWlPc0tHSXFiR0NVb0tCUUtoVUpSeUdqU3BNbDlaY3VXcmVWcC81U1VsSVNZbUppY1ZhZkpreWM3R0ZOVHBrelpaaXlkbUY5Q1FrSXFGeXRXckFTSWVQRGtrMDkrTjM3OCtNams1T1FrY1BSUU1GWjV1SjczRXhNVHN5ODBOTFJjU0VpSXN4WHNQSkdZbUhna01USHhWRUdNcFNod0t1QjVtVHMvNEp4aFB4RG9qWWdLQUtHSWw0Q2VLeVJmUkErMEFBQVMxVWxFUVZUWnpYaUxnVWdYeDhkWXRCbU56VTJJNkxBYVdJdHpMNE5ZM01mb2g3czVic1hqMmpXM0E0OEJid0ZORU9QWWJQd2E5LzhQZVViR2U2bUFpQ1hEZ0sveU1aZDlpS2ZHWXVDNG9UMFN5WTN3bXNVNWpSSEI0QVRpRldFa0hER0E5d0VQSWJrcWl1UDQvVjh0dnNBVFNMak0xWVphN01qbmVhN0N5cXlPMlF3L3B5SGkwVExrR1E5R3ZEak9hbjNLQTI4RFhaSDd6TS8zcXJoSlVJS0NRcUZRS0JTS1BHRTIzc1BEdzgzdXlma2lLaXJxbFhyMTZuV3FWS2xTUTRDUWtKQ0svZnYzLzNEMjdObDl3VkZRTUhvb1hDMTV2WjhtVFpyMGRsV0dNaTk4ODgwM1kzNysrZWVwN25zcXJpUHB5T3IrQldBcGtqandwTXN6WkpYM0Yrd3J3U01Ra1VFWHJrSVJ3M1c4aDNObzZHRy9vY0JzckkxaW5ZcElXSUVWRWNCUk45ZHdGdExnak9yQUZPUzViVUJDRmY1QkRQSDdzYysxdDlhdkh5S0FnSGdvbUptQkNBR3JjUzF1bkViRWliNUlTSXFaWTA3T00zdWpSQ0pKSlBjajM0TXpVYWtTanMvbXFyeVZURHlINUpoWVdnQmp1UXVsY2VXZDBnUjVEanAxZ2ZWQXNLR3RKckROc0orTmVESDBRWVNYSXNnei9SL3dJUEFvSXE0dFJMd1k4dU1CbzdpSlVJS0NRcUZRS0JTRm1JOCsrcWgvUkVSRTgxT25UdjJ6ZHUzYVQ5cTNieiswYk5teWRaWXZYLzd1dEduVDloVXBVcVI0UVYxcjVzeVpEK2lmVzdWcTFiOXAwNlk5VEYydWZQREJCLzBuVHB6NHB4N2UwS0pGaXo0N2QrNWN0bjc5K3E5dE5sdk9IK3ptSEFvMzRuNFUvMW5TQUwwMDZKMUlna05uVkVVU0gxNHluRk1TZVBhYXpVNndBYThETHdGUFl3OHJjSGVPRVhkNUJ2YmlHSllBZHVQVE9GWVJVNS94d0UvQXJVaWVoQWVRWklvWGtWVi9mY1c5RFdLc3Q4UmFBQUR4ZExoUCsrek9reWNZOFJMNFJ0dXVocUZJR0lRNUZDbWIzQWE2SzRNOFA1UUg5Sks2WnUrRS9GUzRLTWk1RmNFemo0blBEWjh6a0VTWS8wTzhPbFlqb1RBL284U0Uvd1JLVUZBb0ZBcUZvaEJ6NXN5Wm84T0dEWnQvK2ZMbHRELy8vUE9IUG4zNnZBMndZTUdDNTUyZE0zRGdRSnN4SDhMQWdRTURrQ1J3TG9tT2p2NWUvMXkxYXRXbVZuM2k0dUoyTDF1MmJNcTk5OTQ3RGlBakkrTnk4ZUxGQXpERjdCcERIbTdVL1NnS05XMlFWZGI3a0VvT1JpK1Q4Y0I1SkNIanRTQVErQUpKR1BnQXN0SmIwSGdEWVJidG9kcFBLMCtCZUNSODRobkV5Nk1Pa3FOZ0lOQVp5ZlN2RzZQdHRMYk93STlJU0lUWkU2QXRvSmVQZGJYNkg0NjFGMFVabkhzbFdLSG5yQ2lLdU9vWDB6WXpBVWllQitNK2hyYXJEWDM0QkpsM1BZdGp3Ulp0SUtVNXJaZ0lmSVk5MU1DS0VPQVJKOGUyT1dtMzhpUXhVeFB4U0hrUUVXRVdJVWxKUjJqdG4zZ3dodUpmZ0JJVUZBcUZRcUVveEJ3NmRHamo3dDI3VjlXcFU2ZGpyMTY5M3ZiMTlRM2N0R25UZkV3WnpaT1RrK1AyN3QyNzF0azRRVUZCbGV2V3Jkc3VPVGs1ZHRldVhTdXZaazRMRnk2YzJMSmx5NzZYTDErKzhILy85MzhEVHA0OCtYZHdjSENnc1k4elFlRkczTS93NGNORHZiMjlQYTRWLy83Nzd6djc0MTl4YzFNTk1ZNzZJNkVDUHlCRy9UcERuMkpJVEhnZnhGQXVhQm9EVWNqS2Z5c2NNK3E3SXkrcjIrNnFDcmlxVXBHbzdXOUdudFZHSkRmQ01zUFlYeU9yMW1zUXQvNVBnWHV3Q3c1TmtlY1hqVlRMTUJyd1pwemxiN0VodVEzY2hTS1lCWW1lT1BlWUFPZkpBL1hmNjZzSmZmQkNrbTcyd2JyU2dxZGloUzc0ek5KK1dpWDQxTG1nOWRQUE1Yb05tTDB4MmlCSkxFc2Iyc3dlR3MwUklhazZJclo5cVcxMUVVRWhRdXQzd21JdVNzejlGNklFQllWQ29WQW9DakdqUjQ5ZVVhZE9uWTRBYmR1MmZSUWtIT0dqano1NnlOaHY1ODZkSzNidTNMbkNhb3pBd01DaVU2Wk0yZVhqNCtPL2JkdTJSVmNyS0FDWDMzbm5uZTd4OGZISDBJU0FLMWV1T0pTRWRKWkQ0VWJjVDBwS1NqSzVNNXdyL2p1TVJRemNXNUNjQUxNUWwvcEVpNzVYa0hDSG53cDREdDdhUEY1RmhJd255UHRLZUVYVHZwVkJaOFpzSEZ1RlBJQzFXSEU3TXRjbFNGZ0dTRmpJVjBnSnpGZTF0akZJOHNZRnlFcDViYVNFNUd6RUUyTTN6bGZncndXdVFpWmNoVHdVUkE2RkxPUzV1ZklvY0ljUGVjOTdZY1I0SDJadmpJcUk5NDJWaDRaT05EQUpDVzA0aWlUbmZBdkpsZkV5OGowYnFZdThKeXVSY0NQRnZ3d2xLQ2dVQ29WQ29iZ3FrcE9UMC9mczJiTzZVYU5HOTlTc1dmTTJaLzBxVnF5WTQ4THI3KzhmNnF3ZlFIeDh2RU9pdEtDZ0lJZFZ5TXVYTDdzcWczWlZlSG8vaWtKREdGTGFiam5PNC9pTElXNysyY2hxZkVIU1NCdXpKcExvOEl0OGp1TXVzYVFWNXBYdFlrN2FqUVFnWlJhZlEwb3VQb3NJYnRPUmNJaHBpRGlpZS9YRUlPVURmd2JtSVY0Tjl5RFZLV3ByZmZJVDhuQzFGRWVxTFpoeEZ2SlFVTGdTRXp6eE1ybUUvWG0xQVc1RERIcmpHTzRTTmVxNDg4YXdJZ3NKc3lpRGhGdzhnM2dxTkFIT0FBbUd2dDBSZ2VsSEpGbGpmbkpFS0c0d1NsQlFLQlFLaGFJUXMzSGp4cThPSHo2OHVXUEhqay83K2ZrRloyVmxaUzVac3VSTk42ZVZNTzUwNk5CaGdNMW04d0lJQ0FnSUsxKytmTTFUcDA3dE41LzA1cHR2V3Jud2VrU0RCZzN1TnU1ZnVuVHB2RlcvNjNrL2lrTERjN2czdnRvaG5nc0ZVdkZFb3hid0pQQVU0bVorRDFlWHhLNUNQczY1bU1kMmtOK25Sa2p1aFBtRzltK1FsZWdOMnI0WDloQ0hVa0F6cEZyR0ZVUk1NSklmUXpNVHljdHdDZkh3OE1ZZSttUkR4SkhMMmh4T2E4ZU5vVXRqeUYweUVwd2IyZGNEVitVL3JYZ0c2endTVnVFc3YyQlBMQXJRQXluVitRRDJNSVROaVBFL3lkRFBEMmh2R3FzRElzQWRRN3hPdmdVNkl1RkJ0Mm56bmFRZEc0ZVVrRlQ4UzFHQ2drS2hVQ2dVaFppTkd6ZCtCZENxVmF1SE5BTThZK0hDaGVORFFrSXE2R1VhL2YzOUF5ZE5tclM3UklrU1FYNStmc0ZGaXhaMVdKMGNPSERnYk9OK1JFUkU2L3dhNE9IaDRYV0dEaDM2MmNXTEY4OW5aR1JjeWM3T3pnd0tDaW9YRVJIaGtNVHg3Tm16bHU3YU4rSis1czJiVjJBbExCWC9XcW9nSGdvRlFSRWtHV0YvSkFIanU0aW9jYlY0RXVLZ2s0VzRuNXRGaUJxSVFXMU1EbmdMVW5wUlgxay9qYXc4SDBWV3NwY2oxUjBtWXM4Mzhhdlc5ZzV5dng4aFhpQXpuTXpIV1RKQ2tIaitmUmJ0OGRqekFyeU81R0s0UTl2WHd4U012L3Zka1VTQlZSRGg0VTF0TTJLMXVsOEtDVUh4aEYrUjUvU0F1NDRtRW9BSk9CZVVKdUM0OGcrU3k2QTc0Z0V5QThmeW9NM0pYUzdUL1A3K2lBZ0YwVWdDMHVwSStjZWVwbjVwNUM1dnVRWkp2R2lzNnJFS0VSWldJcUxUQ1NRUHlIWW45NlQ0bDZBRUJZVkNvVkFvRkVac2t5ZFAzaE1XRmxaVlg2V1BqNDgvMXF4WnN3ZDhmWDBEM1owTVVMMTY5UmJyMTYvLzNIM1AzTVRGeGUwdFhicDB0WUNBQUtjaEVXbHBhVWtIRHg3OHk4TWhiK2o5S1A3MVhFSml2RjE1S1BoaHIvYVFIN3kwbjdyaDlST1M0Yjh4MEJVUkZLb0JjNUVWNHROWWwrNHJncXl5WHphMXB5QWhFOE5jek1FY1VyQWZlN2xNUGJtaHIvWVRvQkxpNmgrSWlBSW5FU05aOXh4NkJGbnRYNlh0NzBZRWhUYmEvbGVJZ1BBWmtvdmlSZUJqSkJsaXZNWDhYT1dMME1PaG5Ia3hORUlxQzR4d01RYklQWUVwZ2FzQi9Yc3lYeWVSM01LREZkNUFDNlFrWlY3US95MmNaZmhzUmsrK3FIdFpsRUU4UWtZQzlZRy9FRkZoc2RZdmhkelB0QWhpNkYvQm5oUG1XU1JjNG4vYS9yZDRsdDhoQ3hHU1FONlpPNUJFa3c4ZzNnbmprZEtTbnBTZ1ZOemtLRUZCb1ZBb0ZBcUZrZXlZbUpnOVpjdVcxV09YMmI5Ly83cEdqUnJkWGJWcTFlWjYyNVVyVnk0a0pDUWNTMHhNUEphUWtIQXNLU25wUkdSazVGM1ZxbFZyV2ExYXRSWldBNDhkTy9ZVy9YT1hMbDJlYTl1MjdXTVczYkwyN2R1M3ZtblRwajJjVGZDNzc3NTdFVEgwYnVqOUtBb0ZueURoQnU1SUFPN013N2hWa1RqOFMwQkx4TEE2b3gzYmhYZ2tIQVkrQUg1SGNnN01RNHo0VE95dStqYkUwQzJHR0pPUEk0YTVrVVNzeFlUR1NPaENGdkFROWxLQVF4QWpzcmhoTTVLQmhDU2MxODVKUmp3WlZpTXU4eGNSTi9ZM3NSdm4wNEVqU0NuSXRkcTlqRWFNNjBtSW9UcGF1N2JSbmQ0WmpZRUdTSVdDcnRvMWphVU1peUhQdFI4d0NKaUppQmc2dWpGOUIrTGRVQXd4ZHMzaEREYmdWdTBlRzJ0dGx1RldIaENwWFdlWnU0NG1yQVFXWjlSSHZwOFZTSFdORDdYMjlZZzQ4TEsydnh0N2VJY05lWGZRenEySWVFTFVSNTdmVUVRdzJvcUVRU1JxWTI5SHZCeE9JaUpER3ZJZEhBZDZJOTlQSytSNzhOYm05QkRpK2VCeFZSekZ6WThTRkJRS2hVS2hVTEJyMTY3L0JRY0g3MHBQVDcreVk4ZU9wYVZLbGFxY21wcWFzSDM3OWgvMzd0Mjdkc21TSlpOTGxDamhIeHNiZXlndUx1NXdXbHBhTHRmYkN4Y3VwRmF1WExuUjJiTm5MWk8veGNURTVLenluajU5K2xCQ1FvSmxqZmlqUjQ5dWJkcTBhWStzckt6TWpJeU1LMWV1WExtUWtwS1NjUHo0OGI5KysrMjNPWHYyN0ZsbGRkNzF2aCtkOTk1Nzc5NnNyQ3lQVjlxZWUrNjVKWjcyVmR4d25nWW00N3cwSVlpcitBbWNyMnhiY1NkU3hRQWtQbjBTZGlQM2VWUGZ2eEhEemhzeDlvS3dleU40R1g3YUVLUFBVK1lobmhCbzEzNVIrN3dLV1VWT1F3ejJWTzF6cXJhWlBTQkFWcmFuSXdaekZySmlQc2R3L0NRU1Y3OVoyODhDT3VIb3d0OER6M05FbE5ibW00VVkrRU94cjNaM1FsYkgwNUZFangwUUE5aElIQkptc1JSNzJNTXhvSmVwWHphd1VMdGVKaUxXNURjQlpHdWt1a1Z5SHM4cm1vZStHWWpvdEFCNHpkQytRTnQ4a0NTanhiRy9RemJzSGlxWGdidVEzQkZsa08vclJVU011WWk4ZTNjZ0lrRjlKSzlIT2V5SktWOUE4aUcwUmdTVTdVajR6bS9rWDRoUjNPUVVSSGtUaFVLaFVDZ1VDb0tEZ3dPVGtwTFNFU1BrWDQreis2bFpzK2J0alJvMXVsZmZqNHFLZXA0OHVPNzI2ZE5ucXY1NXg0NGRTL2J1M2Z2LzdkMVBxS1ZsSGNEeDcvVlBNMmFZRTZWRFdqazI0U1Foa1kxSW9RV1NKQkcxaVlxa1JkSFFQeWlLSURRSXlsV0xvRTF1V2tUVTBDS3BWYm5KTnRVcWFsRkdSQVdCUVZKaFZ0Qk1GdFBpZVE5ejVyM24zSHZ1bmRSMFBoOTRPTzk1bnVmOWMyWlc3Kzgreis4M1QwREhzOE94eGlxRGRZR0dlYUxBLzZYbk5ZSUFPeVV6M0dxOHJHNjFPa2p3LzJDeDNXSXZWVjJlMDZnbzhMTTlucmZUTXl3U1NKNVBGWUxEMC9tUGJqai9ZT1AvNWFtdWZIQlZJNEhpUTIwZTRMbTBFVlQ0VzByb0FnQUFBQUFBQUFBQUFBQUFBQUFBOE16MDd1ck9GZjIzTmtwSFB0MnU2Tnpra0x1NXZQSHNMMzl5SGdjQUFBQTQwQ2doK0lVVll5Y2JtZjEzYzJZUGJkUHpsZ01JaDFlY3U4NVc5Y0EwLzZzYm5nTUFBQURzMFhzYVZRaXVtZlZmWHYyOStuQ2oyc1J5dTJnMjkweDF2RkdPY0YwNzN2NHJIV3dhVU5pcTdtOVVLZmhJbzBUaVBmdThKd0FBQUxEQ2xlMjhpdUQ5TzR5L2VuYXRNOVZOalJLSjY5cE5yUTRLWEx1bUxkc2tvSENnK2tiMWVIWDcxUGZtUnJuWUw3WTlDQUlBQUFEc3d5S2c4SWJxVlZONzY5UzNWVDNjZUJHL2JxbmRObzNmT0x2V2ZyYzhISno2ZnJIVUhsNmF0KzRhVjg2dWMwUDEwK3IzYlE5MnZLNTZ0SG9vT1JVQUFBRGd2QzBDQ29lWCtvNU5mWGMzdGp1OGFIYk9LNmJ4bzdQK005TzVPMWxjZTluQlhmb1d3WXVYVGNlTHNVVkE0VUIxYjJOcnczZXFGNjY1OTdYVjl4dXJGZTVyKys4Q0FBQUFOclJUUU9FdDFZbTIvN1gveG1uOHBiUCs4MTJoOE5kWld3NG9ITzNjTFErTGdNSXRqUlVKcDZ1dmJYanZ6emVDRC85bys3WUtBQUFBWUFNN0JSU3FYbGs5VWIxOWFYeVJCK0hxMmJYdXE2NXY1NlNNMTAvemxsMWFmWE9IdnAwQ0NzK3R2bFFkcVM1dWZTNkdlVjZHRjFmdm5QOWp3SVZ1NitsK0FBQUE0Qm5qeXVxeE5XT0xkNHZQVnA5c3JBYjRWWFZ6OVpQcVVHTWx3ZUdWWjIvbWo0M2d3T2sxNHdlbXoyT05GUVdQTklJTlR5emRId0FBQUhpS0xWWW9ITzlzMHNVN09uZGJ3a1hWajZ1Zk43WW4zRHFOWDliWjdRcjdiVTJmaDZyM1R0L2ZWbjFxZzJzdkoyVTh0c3ZjbmJaY0FBQUFBSHUwMjVhSGhSc2FXeEFPVlcrY3h1Y2xHRyt2N3BuMWJaS29jWkZvOFZ2VDNOOVdyKzFzUU9HUlJtV0dhNmJ2bDB4dDJlS1pqKzdTN2x6eDJ3QUFBSUE5MmpTZ3NPeXVWbTlSZUtCUlluTFp1aFVDRDg3bS9LQjZ2SkVzOFhSaks4Tzgrc01paDhMTjFZOW05OW50bVhlYmQ2ajExU0VBQUFDQW1mMEVGTjdSOXJ3THQxU25xdDgxdGswc0xMWlR6Sk16WGo2YmMzQTZQclhVdnk2Z2NHQ2F0MXoyOFh3Q0NoK28vbFg5dS9yZ0J0Y0FBQUNBQzk0aW9MQ1hQQU1mYTVScVhMaTZFVWo0VVBYbHh1cUN6MVd2YWYyV2gwc2FGUm91YVg4QmhZZXJ1NWZHemllZzhGZ2piOE5kclU5UUNSZUUrVjRpQUFDQTNkeFcvWGs2UGxKOWQybnNUZFBuNDlVVjFVY2JDUnBydktBLzJFamFlUC9VOThQcTQ5VzkwL2RmVnYrWmpyY2E1UjFyckFoNHlZcG51V0thZjNUNi91M3FCWjFkUmJFSU90eFJmWDEyN243eUkveXo4WnRQVGNkd3dSSlFBQUFBOXVvM2pSS09xN3lyZXQvUzkxOVhuNTZPLzFDZGJKU1dYRGc1dFlPTmJRa0hHdThwRnpjQ0NvdHlsS2RYM1BPdTZoUFZaeHBsSXU5dkJDVCtOTFcvVE8zMTFWVkw1NTFwQkNHdTIrVjNIcW0rTitzN1VYMWxlcTRUdTV3UEFBQUFORjZpcjIxN3hZYTV5eHFKQzUvL3BEOFJBQUFBQUFBQUFBQUFBQUFBQUFBQUFBQUFBQUFBQUFBQUFBQUFBQUFBQUFBQUFBQUFBQUFBQUFBQUFBQUFBQUFBQUFBQUFBQUFBQUFBQUFBQUFBQUFBQUFBQUFBQUFBQUFBQUFBQUFBQUFBQUFBQUFBQUFBQUFBQUFBQUFBOEd6MVg0MmNuQzRPMDlBY0FBQUFBRWxGVGtTdVFtQ0MiLAoJIlRoZW1lIiA6ICIiLAoJIlR5cGUiIDogImZsb3ciLAoJIlZlcnNpb24iIDogIjE0Igp9Cg=="/>
    </extobj>
  </extobjs>
</s:customData>
</file>

<file path=customXml/itemProps1.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2065</Words>
  <Application>WPS 演示</Application>
  <PresentationFormat>宽屏</PresentationFormat>
  <Paragraphs>174</Paragraphs>
  <Slides>25</Slides>
  <Notes>20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Arial</vt:lpstr>
      <vt:lpstr>宋体</vt:lpstr>
      <vt:lpstr>Wingdings</vt:lpstr>
      <vt:lpstr>Arial</vt:lpstr>
      <vt:lpstr>方正细谭黑简体</vt:lpstr>
      <vt:lpstr>黑体</vt:lpstr>
      <vt:lpstr>等线</vt:lpstr>
      <vt:lpstr>微软雅黑</vt:lpstr>
      <vt:lpstr>Arial Unicode MS</vt:lpstr>
      <vt:lpstr>汉仪旗黑Y2-35简</vt:lpstr>
      <vt:lpstr>汉仪雅酷黑 65W</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极简工作总结计划</dc:title>
  <dc:creator>第一PPT</dc:creator>
  <cp:keywords>www.1ppt.com</cp:keywords>
  <dc:description>www.1ppt.com</dc:description>
  <cp:lastModifiedBy>！</cp:lastModifiedBy>
  <cp:revision>16</cp:revision>
  <dcterms:created xsi:type="dcterms:W3CDTF">2021-07-16T05:29:00Z</dcterms:created>
  <dcterms:modified xsi:type="dcterms:W3CDTF">2022-11-28T08:36:43Z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B6B6A723A1A14CD685556C8C27B5BD86</vt:lpwstr>
  </property>
  <property fmtid="{D5CDD505-2E9C-101B-9397-08002B2CF9AE}" pid="3" name="KSOProductBuildVer">
    <vt:lpwstr>2052-11.1.0.12763</vt:lpwstr>
  </property>
</Properties>
</file>