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Lst>
  <p:notesMasterIdLst>
    <p:notesMasterId r:id="rId20"/>
  </p:notesMasterIdLst>
  <p:sldIdLst>
    <p:sldId id="408" r:id="rId3"/>
    <p:sldId id="363" r:id="rId4"/>
    <p:sldId id="369" r:id="rId5"/>
    <p:sldId id="396" r:id="rId6"/>
    <p:sldId id="416" r:id="rId7"/>
    <p:sldId id="415" r:id="rId8"/>
    <p:sldId id="409" r:id="rId9"/>
    <p:sldId id="418" r:id="rId10"/>
    <p:sldId id="419" r:id="rId11"/>
    <p:sldId id="411" r:id="rId12"/>
    <p:sldId id="398" r:id="rId13"/>
    <p:sldId id="393" r:id="rId14"/>
    <p:sldId id="412" r:id="rId15"/>
    <p:sldId id="399" r:id="rId16"/>
    <p:sldId id="414" r:id="rId17"/>
    <p:sldId id="366" r:id="rId18"/>
    <p:sldId id="400"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4546A"/>
    <a:srgbClr val="1941B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31" autoAdjust="0"/>
    <p:restoredTop sz="96314" autoAdjust="0"/>
  </p:normalViewPr>
  <p:slideViewPr>
    <p:cSldViewPr snapToGrid="0" showGuides="1">
      <p:cViewPr varScale="1">
        <p:scale>
          <a:sx n="83" d="100"/>
          <a:sy n="83" d="100"/>
        </p:scale>
        <p:origin x="96" y="302"/>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4694CF-3AA2-4C3E-9969-5A4840721F52}"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9A6EA19C-6932-4534-9EF4-3529B0C41F12}">
      <dgm:prSet custT="1"/>
      <dgm:spPr/>
      <dgm:t>
        <a:bodyPr/>
        <a:lstStyle/>
        <a:p>
          <a:r>
            <a:rPr lang="zh-CN" altLang="en-US" sz="1400"/>
            <a:t>银行业原本的存贷业 务、信用卡业务、信用评价体系都受到强烈的冲击</a:t>
          </a:r>
        </a:p>
      </dgm:t>
    </dgm:pt>
    <dgm:pt modelId="{FF3E9D1F-AEF5-4069-94E8-157B66622933}" type="parTrans" cxnId="{8073449E-2C12-4CBC-B1F2-2F8CFC8F3F2D}">
      <dgm:prSet/>
      <dgm:spPr/>
      <dgm:t>
        <a:bodyPr/>
        <a:lstStyle/>
        <a:p>
          <a:endParaRPr lang="zh-CN" altLang="en-US"/>
        </a:p>
      </dgm:t>
    </dgm:pt>
    <dgm:pt modelId="{F399EA38-B813-4E32-B032-DBBAD74FC10F}" type="sibTrans" cxnId="{8073449E-2C12-4CBC-B1F2-2F8CFC8F3F2D}">
      <dgm:prSet/>
      <dgm:spPr/>
      <dgm:t>
        <a:bodyPr/>
        <a:lstStyle/>
        <a:p>
          <a:endParaRPr lang="zh-CN" altLang="en-US"/>
        </a:p>
      </dgm:t>
    </dgm:pt>
    <dgm:pt modelId="{4DC3C523-E3FD-44A1-AFC4-20A9ABE44EB6}">
      <dgm:prSet custT="1"/>
      <dgm:spPr/>
      <dgm:t>
        <a:bodyPr/>
        <a:lstStyle/>
        <a:p>
          <a:r>
            <a:rPr lang="zh-CN" altLang="en-US" sz="1400"/>
            <a:t>银行业也在进行各种创新</a:t>
          </a:r>
        </a:p>
      </dgm:t>
    </dgm:pt>
    <dgm:pt modelId="{7FB2B335-3F4A-4164-8284-63E19E949EA0}" type="parTrans" cxnId="{67F831CA-DCD6-491A-9E1E-2EA903F20C5E}">
      <dgm:prSet/>
      <dgm:spPr/>
      <dgm:t>
        <a:bodyPr/>
        <a:lstStyle/>
        <a:p>
          <a:endParaRPr lang="zh-CN" altLang="en-US"/>
        </a:p>
      </dgm:t>
    </dgm:pt>
    <dgm:pt modelId="{40EA705B-EB33-4078-AE72-55F8C3EC5E53}" type="sibTrans" cxnId="{67F831CA-DCD6-491A-9E1E-2EA903F20C5E}">
      <dgm:prSet/>
      <dgm:spPr/>
      <dgm:t>
        <a:bodyPr/>
        <a:lstStyle/>
        <a:p>
          <a:endParaRPr lang="zh-CN" altLang="en-US"/>
        </a:p>
      </dgm:t>
    </dgm:pt>
    <dgm:pt modelId="{E4BFF3C4-2611-4C29-B03E-A6F4628FC640}">
      <dgm:prSet custT="1"/>
      <dgm:spPr/>
      <dgm:t>
        <a:bodyPr/>
        <a:lstStyle/>
        <a:p>
          <a:r>
            <a:rPr lang="zh-CN" altLang="en-US" sz="1400"/>
            <a:t>银行有大量客户且客户有大笔资金，客户又缺乏对互联网金融的了解，这给银行 发展各类新业务提供了便利</a:t>
          </a:r>
        </a:p>
      </dgm:t>
    </dgm:pt>
    <dgm:pt modelId="{D102FB51-9C32-4FC4-9E3A-64699BCDA115}" type="parTrans" cxnId="{BD36D18E-3C8A-4265-AD52-1A00960EF7D8}">
      <dgm:prSet/>
      <dgm:spPr/>
      <dgm:t>
        <a:bodyPr/>
        <a:lstStyle/>
        <a:p>
          <a:endParaRPr lang="zh-CN" altLang="en-US"/>
        </a:p>
      </dgm:t>
    </dgm:pt>
    <dgm:pt modelId="{C8DA86AB-8A01-495A-8455-93B09791E03D}" type="sibTrans" cxnId="{BD36D18E-3C8A-4265-AD52-1A00960EF7D8}">
      <dgm:prSet/>
      <dgm:spPr/>
      <dgm:t>
        <a:bodyPr/>
        <a:lstStyle/>
        <a:p>
          <a:endParaRPr lang="zh-CN" altLang="en-US"/>
        </a:p>
      </dgm:t>
    </dgm:pt>
    <dgm:pt modelId="{7A4C403E-DC2A-49E0-A46E-92E74AE691B2}">
      <dgm:prSet custT="1"/>
      <dgm:spPr/>
      <dgm:t>
        <a:bodyPr/>
        <a:lstStyle/>
        <a:p>
          <a:r>
            <a:rPr lang="zh-CN" altLang="en-US" sz="1400"/>
            <a:t>中国传统银行在面临国际金融巨头的冲击之前就加强了自身实力</a:t>
          </a:r>
        </a:p>
      </dgm:t>
    </dgm:pt>
    <dgm:pt modelId="{3A72E4E6-CE6A-4C83-B391-1536177476E6}" type="parTrans" cxnId="{D261F683-9454-4717-937C-30BFA02D62E1}">
      <dgm:prSet/>
      <dgm:spPr/>
      <dgm:t>
        <a:bodyPr/>
        <a:lstStyle/>
        <a:p>
          <a:endParaRPr lang="zh-CN" altLang="en-US"/>
        </a:p>
      </dgm:t>
    </dgm:pt>
    <dgm:pt modelId="{1EC67A76-2070-4C92-90D2-C279CB36CD1E}" type="sibTrans" cxnId="{D261F683-9454-4717-937C-30BFA02D62E1}">
      <dgm:prSet/>
      <dgm:spPr/>
      <dgm:t>
        <a:bodyPr/>
        <a:lstStyle/>
        <a:p>
          <a:endParaRPr lang="zh-CN" altLang="en-US"/>
        </a:p>
      </dgm:t>
    </dgm:pt>
    <dgm:pt modelId="{46F2FF4B-3B1A-4B1A-8E6A-C26626791857}">
      <dgm:prSet custT="1"/>
      <dgm:spPr/>
      <dgm:t>
        <a:bodyPr/>
        <a:lstStyle/>
        <a:p>
          <a:r>
            <a:rPr lang="zh-CN" altLang="en-US" sz="1400"/>
            <a:t>如果互联网金融造成的压力过大，传统银行业、证券业或保险业可能会无法承受如此巨大的冲击</a:t>
          </a:r>
        </a:p>
      </dgm:t>
    </dgm:pt>
    <dgm:pt modelId="{CF61F5B2-A87E-483D-8A50-DF2020B7D794}" type="parTrans" cxnId="{AF0ECD29-BE00-42B8-858D-50B5CAA5BD9D}">
      <dgm:prSet/>
      <dgm:spPr/>
      <dgm:t>
        <a:bodyPr/>
        <a:lstStyle/>
        <a:p>
          <a:endParaRPr lang="zh-CN" altLang="en-US"/>
        </a:p>
      </dgm:t>
    </dgm:pt>
    <dgm:pt modelId="{5A84E3D0-3BD1-48E8-A7BB-7F5FF7977ABF}" type="sibTrans" cxnId="{AF0ECD29-BE00-42B8-858D-50B5CAA5BD9D}">
      <dgm:prSet/>
      <dgm:spPr/>
      <dgm:t>
        <a:bodyPr/>
        <a:lstStyle/>
        <a:p>
          <a:endParaRPr lang="zh-CN" altLang="en-US"/>
        </a:p>
      </dgm:t>
    </dgm:pt>
    <dgm:pt modelId="{4A402E32-5A93-47B8-849E-0DA36C89A95B}">
      <dgm:prSet custT="1"/>
      <dgm:spPr/>
      <dgm:t>
        <a:bodyPr/>
        <a:lstStyle/>
        <a:p>
          <a:r>
            <a:rPr lang="zh-CN" altLang="en-US" sz="1400"/>
            <a:t>不管如何，传统银行业、证券业和保险 业需要不断提升自己的服务水平和技术水平，推出各种新的产品和服务，这对消费者和 它们自身都有好处</a:t>
          </a:r>
        </a:p>
      </dgm:t>
    </dgm:pt>
    <dgm:pt modelId="{A5B804F2-8145-47A7-B97D-5EC28607024B}" type="parTrans" cxnId="{4012C778-2F9A-4A28-96DE-2719DEFFF25D}">
      <dgm:prSet/>
      <dgm:spPr/>
      <dgm:t>
        <a:bodyPr/>
        <a:lstStyle/>
        <a:p>
          <a:endParaRPr lang="zh-CN" altLang="en-US"/>
        </a:p>
      </dgm:t>
    </dgm:pt>
    <dgm:pt modelId="{E48D6ABC-5025-45E1-8765-2FA9DEFBC4F8}" type="sibTrans" cxnId="{4012C778-2F9A-4A28-96DE-2719DEFFF25D}">
      <dgm:prSet/>
      <dgm:spPr/>
      <dgm:t>
        <a:bodyPr/>
        <a:lstStyle/>
        <a:p>
          <a:endParaRPr lang="zh-CN" altLang="en-US"/>
        </a:p>
      </dgm:t>
    </dgm:pt>
    <dgm:pt modelId="{E1CA2501-AE01-498F-AEF3-7E0E63CA7957}" type="pres">
      <dgm:prSet presAssocID="{854694CF-3AA2-4C3E-9969-5A4840721F52}" presName="CompostProcess" presStyleCnt="0">
        <dgm:presLayoutVars>
          <dgm:dir/>
          <dgm:resizeHandles val="exact"/>
        </dgm:presLayoutVars>
      </dgm:prSet>
      <dgm:spPr/>
    </dgm:pt>
    <dgm:pt modelId="{944691C6-A95D-4F2D-AFE8-3AC3939B9E2A}" type="pres">
      <dgm:prSet presAssocID="{854694CF-3AA2-4C3E-9969-5A4840721F52}" presName="arrow" presStyleLbl="bgShp" presStyleIdx="0" presStyleCnt="1"/>
      <dgm:spPr/>
    </dgm:pt>
    <dgm:pt modelId="{F5A72B3D-2492-44AD-A127-793826339DB2}" type="pres">
      <dgm:prSet presAssocID="{854694CF-3AA2-4C3E-9969-5A4840721F52}" presName="linearProcess" presStyleCnt="0"/>
      <dgm:spPr/>
    </dgm:pt>
    <dgm:pt modelId="{F6F6CDFC-F4FF-4FED-BFB9-81908BBF7A1C}" type="pres">
      <dgm:prSet presAssocID="{9A6EA19C-6932-4534-9EF4-3529B0C41F12}" presName="textNode" presStyleLbl="node1" presStyleIdx="0" presStyleCnt="6">
        <dgm:presLayoutVars>
          <dgm:bulletEnabled val="1"/>
        </dgm:presLayoutVars>
      </dgm:prSet>
      <dgm:spPr/>
    </dgm:pt>
    <dgm:pt modelId="{5D2F9E7F-9F46-4BB0-94A7-6FA60E439F3E}" type="pres">
      <dgm:prSet presAssocID="{F399EA38-B813-4E32-B032-DBBAD74FC10F}" presName="sibTrans" presStyleCnt="0"/>
      <dgm:spPr/>
    </dgm:pt>
    <dgm:pt modelId="{8312A3D1-6397-4A23-8A1E-AD0F07A57F73}" type="pres">
      <dgm:prSet presAssocID="{4DC3C523-E3FD-44A1-AFC4-20A9ABE44EB6}" presName="textNode" presStyleLbl="node1" presStyleIdx="1" presStyleCnt="6">
        <dgm:presLayoutVars>
          <dgm:bulletEnabled val="1"/>
        </dgm:presLayoutVars>
      </dgm:prSet>
      <dgm:spPr/>
    </dgm:pt>
    <dgm:pt modelId="{0DB45B88-4660-4EDA-82CF-0E7E6A4A6D17}" type="pres">
      <dgm:prSet presAssocID="{40EA705B-EB33-4078-AE72-55F8C3EC5E53}" presName="sibTrans" presStyleCnt="0"/>
      <dgm:spPr/>
    </dgm:pt>
    <dgm:pt modelId="{A89F4EBE-3A8E-4048-8BAE-D45791315435}" type="pres">
      <dgm:prSet presAssocID="{E4BFF3C4-2611-4C29-B03E-A6F4628FC640}" presName="textNode" presStyleLbl="node1" presStyleIdx="2" presStyleCnt="6">
        <dgm:presLayoutVars>
          <dgm:bulletEnabled val="1"/>
        </dgm:presLayoutVars>
      </dgm:prSet>
      <dgm:spPr/>
    </dgm:pt>
    <dgm:pt modelId="{05F1D9A8-EF3C-4A7A-8B41-256297032F08}" type="pres">
      <dgm:prSet presAssocID="{C8DA86AB-8A01-495A-8455-93B09791E03D}" presName="sibTrans" presStyleCnt="0"/>
      <dgm:spPr/>
    </dgm:pt>
    <dgm:pt modelId="{10869D19-716C-4D2E-94C3-FE180D8E33B2}" type="pres">
      <dgm:prSet presAssocID="{7A4C403E-DC2A-49E0-A46E-92E74AE691B2}" presName="textNode" presStyleLbl="node1" presStyleIdx="3" presStyleCnt="6">
        <dgm:presLayoutVars>
          <dgm:bulletEnabled val="1"/>
        </dgm:presLayoutVars>
      </dgm:prSet>
      <dgm:spPr/>
    </dgm:pt>
    <dgm:pt modelId="{275BD8D3-6BE5-4F9D-A5A7-F67BF1CE2FD2}" type="pres">
      <dgm:prSet presAssocID="{1EC67A76-2070-4C92-90D2-C279CB36CD1E}" presName="sibTrans" presStyleCnt="0"/>
      <dgm:spPr/>
    </dgm:pt>
    <dgm:pt modelId="{1059822E-79AA-4B54-BCDD-4767E6CDEBCF}" type="pres">
      <dgm:prSet presAssocID="{46F2FF4B-3B1A-4B1A-8E6A-C26626791857}" presName="textNode" presStyleLbl="node1" presStyleIdx="4" presStyleCnt="6">
        <dgm:presLayoutVars>
          <dgm:bulletEnabled val="1"/>
        </dgm:presLayoutVars>
      </dgm:prSet>
      <dgm:spPr/>
    </dgm:pt>
    <dgm:pt modelId="{98480421-DAD5-4EDE-9E21-B97CEBBF1FC6}" type="pres">
      <dgm:prSet presAssocID="{5A84E3D0-3BD1-48E8-A7BB-7F5FF7977ABF}" presName="sibTrans" presStyleCnt="0"/>
      <dgm:spPr/>
    </dgm:pt>
    <dgm:pt modelId="{EE0FE98E-9CCE-4479-B7E7-92EBE1DBB273}" type="pres">
      <dgm:prSet presAssocID="{4A402E32-5A93-47B8-849E-0DA36C89A95B}" presName="textNode" presStyleLbl="node1" presStyleIdx="5" presStyleCnt="6" custScaleX="94196" custScaleY="146752">
        <dgm:presLayoutVars>
          <dgm:bulletEnabled val="1"/>
        </dgm:presLayoutVars>
      </dgm:prSet>
      <dgm:spPr/>
    </dgm:pt>
  </dgm:ptLst>
  <dgm:cxnLst>
    <dgm:cxn modelId="{5EA5EB18-8B27-4E56-826A-4F07966F1EA5}" type="presOf" srcId="{4DC3C523-E3FD-44A1-AFC4-20A9ABE44EB6}" destId="{8312A3D1-6397-4A23-8A1E-AD0F07A57F73}" srcOrd="0" destOrd="0" presId="urn:microsoft.com/office/officeart/2005/8/layout/hProcess9"/>
    <dgm:cxn modelId="{AF0ECD29-BE00-42B8-858D-50B5CAA5BD9D}" srcId="{854694CF-3AA2-4C3E-9969-5A4840721F52}" destId="{46F2FF4B-3B1A-4B1A-8E6A-C26626791857}" srcOrd="4" destOrd="0" parTransId="{CF61F5B2-A87E-483D-8A50-DF2020B7D794}" sibTransId="{5A84E3D0-3BD1-48E8-A7BB-7F5FF7977ABF}"/>
    <dgm:cxn modelId="{68B4D766-A238-41E0-9D0E-039DDEC4CC53}" type="presOf" srcId="{9A6EA19C-6932-4534-9EF4-3529B0C41F12}" destId="{F6F6CDFC-F4FF-4FED-BFB9-81908BBF7A1C}" srcOrd="0" destOrd="0" presId="urn:microsoft.com/office/officeart/2005/8/layout/hProcess9"/>
    <dgm:cxn modelId="{F2860548-C921-49BA-B4B8-913C8B07C25D}" type="presOf" srcId="{E4BFF3C4-2611-4C29-B03E-A6F4628FC640}" destId="{A89F4EBE-3A8E-4048-8BAE-D45791315435}" srcOrd="0" destOrd="0" presId="urn:microsoft.com/office/officeart/2005/8/layout/hProcess9"/>
    <dgm:cxn modelId="{4012C778-2F9A-4A28-96DE-2719DEFFF25D}" srcId="{854694CF-3AA2-4C3E-9969-5A4840721F52}" destId="{4A402E32-5A93-47B8-849E-0DA36C89A95B}" srcOrd="5" destOrd="0" parTransId="{A5B804F2-8145-47A7-B97D-5EC28607024B}" sibTransId="{E48D6ABC-5025-45E1-8765-2FA9DEFBC4F8}"/>
    <dgm:cxn modelId="{D261F683-9454-4717-937C-30BFA02D62E1}" srcId="{854694CF-3AA2-4C3E-9969-5A4840721F52}" destId="{7A4C403E-DC2A-49E0-A46E-92E74AE691B2}" srcOrd="3" destOrd="0" parTransId="{3A72E4E6-CE6A-4C83-B391-1536177476E6}" sibTransId="{1EC67A76-2070-4C92-90D2-C279CB36CD1E}"/>
    <dgm:cxn modelId="{BD36D18E-3C8A-4265-AD52-1A00960EF7D8}" srcId="{854694CF-3AA2-4C3E-9969-5A4840721F52}" destId="{E4BFF3C4-2611-4C29-B03E-A6F4628FC640}" srcOrd="2" destOrd="0" parTransId="{D102FB51-9C32-4FC4-9E3A-64699BCDA115}" sibTransId="{C8DA86AB-8A01-495A-8455-93B09791E03D}"/>
    <dgm:cxn modelId="{FAB68092-6483-42F3-8751-93ADD1088876}" type="presOf" srcId="{4A402E32-5A93-47B8-849E-0DA36C89A95B}" destId="{EE0FE98E-9CCE-4479-B7E7-92EBE1DBB273}" srcOrd="0" destOrd="0" presId="urn:microsoft.com/office/officeart/2005/8/layout/hProcess9"/>
    <dgm:cxn modelId="{84784E98-C316-4D9B-95A2-DA30F88701CD}" type="presOf" srcId="{7A4C403E-DC2A-49E0-A46E-92E74AE691B2}" destId="{10869D19-716C-4D2E-94C3-FE180D8E33B2}" srcOrd="0" destOrd="0" presId="urn:microsoft.com/office/officeart/2005/8/layout/hProcess9"/>
    <dgm:cxn modelId="{8073449E-2C12-4CBC-B1F2-2F8CFC8F3F2D}" srcId="{854694CF-3AA2-4C3E-9969-5A4840721F52}" destId="{9A6EA19C-6932-4534-9EF4-3529B0C41F12}" srcOrd="0" destOrd="0" parTransId="{FF3E9D1F-AEF5-4069-94E8-157B66622933}" sibTransId="{F399EA38-B813-4E32-B032-DBBAD74FC10F}"/>
    <dgm:cxn modelId="{5E122BA7-431A-4E6D-B1A0-1F9664518CD6}" type="presOf" srcId="{854694CF-3AA2-4C3E-9969-5A4840721F52}" destId="{E1CA2501-AE01-498F-AEF3-7E0E63CA7957}" srcOrd="0" destOrd="0" presId="urn:microsoft.com/office/officeart/2005/8/layout/hProcess9"/>
    <dgm:cxn modelId="{67F831CA-DCD6-491A-9E1E-2EA903F20C5E}" srcId="{854694CF-3AA2-4C3E-9969-5A4840721F52}" destId="{4DC3C523-E3FD-44A1-AFC4-20A9ABE44EB6}" srcOrd="1" destOrd="0" parTransId="{7FB2B335-3F4A-4164-8284-63E19E949EA0}" sibTransId="{40EA705B-EB33-4078-AE72-55F8C3EC5E53}"/>
    <dgm:cxn modelId="{C6CF61DA-7D5A-419E-B1F4-67706DD6ADA0}" type="presOf" srcId="{46F2FF4B-3B1A-4B1A-8E6A-C26626791857}" destId="{1059822E-79AA-4B54-BCDD-4767E6CDEBCF}" srcOrd="0" destOrd="0" presId="urn:microsoft.com/office/officeart/2005/8/layout/hProcess9"/>
    <dgm:cxn modelId="{91DDACA9-F968-4614-9E69-4D276CDB58DA}" type="presParOf" srcId="{E1CA2501-AE01-498F-AEF3-7E0E63CA7957}" destId="{944691C6-A95D-4F2D-AFE8-3AC3939B9E2A}" srcOrd="0" destOrd="0" presId="urn:microsoft.com/office/officeart/2005/8/layout/hProcess9"/>
    <dgm:cxn modelId="{6BE3442D-DD55-499F-9847-FDD632C0D934}" type="presParOf" srcId="{E1CA2501-AE01-498F-AEF3-7E0E63CA7957}" destId="{F5A72B3D-2492-44AD-A127-793826339DB2}" srcOrd="1" destOrd="0" presId="urn:microsoft.com/office/officeart/2005/8/layout/hProcess9"/>
    <dgm:cxn modelId="{8ADAD110-F553-4527-A523-7A0C0E371EDA}" type="presParOf" srcId="{F5A72B3D-2492-44AD-A127-793826339DB2}" destId="{F6F6CDFC-F4FF-4FED-BFB9-81908BBF7A1C}" srcOrd="0" destOrd="0" presId="urn:microsoft.com/office/officeart/2005/8/layout/hProcess9"/>
    <dgm:cxn modelId="{FFD0C4AC-CB9F-4A8C-A807-2A6D031800B6}" type="presParOf" srcId="{F5A72B3D-2492-44AD-A127-793826339DB2}" destId="{5D2F9E7F-9F46-4BB0-94A7-6FA60E439F3E}" srcOrd="1" destOrd="0" presId="urn:microsoft.com/office/officeart/2005/8/layout/hProcess9"/>
    <dgm:cxn modelId="{8447F5E2-6C8E-45EF-B9A4-86C6C999D8CF}" type="presParOf" srcId="{F5A72B3D-2492-44AD-A127-793826339DB2}" destId="{8312A3D1-6397-4A23-8A1E-AD0F07A57F73}" srcOrd="2" destOrd="0" presId="urn:microsoft.com/office/officeart/2005/8/layout/hProcess9"/>
    <dgm:cxn modelId="{DA30A485-5CE8-4602-8F77-144BC420CE63}" type="presParOf" srcId="{F5A72B3D-2492-44AD-A127-793826339DB2}" destId="{0DB45B88-4660-4EDA-82CF-0E7E6A4A6D17}" srcOrd="3" destOrd="0" presId="urn:microsoft.com/office/officeart/2005/8/layout/hProcess9"/>
    <dgm:cxn modelId="{EEE723B7-7864-42B3-BAF9-BCE7A553E159}" type="presParOf" srcId="{F5A72B3D-2492-44AD-A127-793826339DB2}" destId="{A89F4EBE-3A8E-4048-8BAE-D45791315435}" srcOrd="4" destOrd="0" presId="urn:microsoft.com/office/officeart/2005/8/layout/hProcess9"/>
    <dgm:cxn modelId="{BF454BF7-E294-4C17-B586-7B3AFB8FD21E}" type="presParOf" srcId="{F5A72B3D-2492-44AD-A127-793826339DB2}" destId="{05F1D9A8-EF3C-4A7A-8B41-256297032F08}" srcOrd="5" destOrd="0" presId="urn:microsoft.com/office/officeart/2005/8/layout/hProcess9"/>
    <dgm:cxn modelId="{EDD18F98-7B7A-4AAB-AB42-3A4FBBCF9B9D}" type="presParOf" srcId="{F5A72B3D-2492-44AD-A127-793826339DB2}" destId="{10869D19-716C-4D2E-94C3-FE180D8E33B2}" srcOrd="6" destOrd="0" presId="urn:microsoft.com/office/officeart/2005/8/layout/hProcess9"/>
    <dgm:cxn modelId="{83663C5D-4EFA-4A02-A9EB-9E90A5F9A6C2}" type="presParOf" srcId="{F5A72B3D-2492-44AD-A127-793826339DB2}" destId="{275BD8D3-6BE5-4F9D-A5A7-F67BF1CE2FD2}" srcOrd="7" destOrd="0" presId="urn:microsoft.com/office/officeart/2005/8/layout/hProcess9"/>
    <dgm:cxn modelId="{8F183B15-0E24-4312-BFB7-EC798385A164}" type="presParOf" srcId="{F5A72B3D-2492-44AD-A127-793826339DB2}" destId="{1059822E-79AA-4B54-BCDD-4767E6CDEBCF}" srcOrd="8" destOrd="0" presId="urn:microsoft.com/office/officeart/2005/8/layout/hProcess9"/>
    <dgm:cxn modelId="{73FC9431-32A3-4643-8400-B23530D03031}" type="presParOf" srcId="{F5A72B3D-2492-44AD-A127-793826339DB2}" destId="{98480421-DAD5-4EDE-9E21-B97CEBBF1FC6}" srcOrd="9" destOrd="0" presId="urn:microsoft.com/office/officeart/2005/8/layout/hProcess9"/>
    <dgm:cxn modelId="{3DBF5C17-A4C4-4DAA-AF63-B9A82E5B8A3A}" type="presParOf" srcId="{F5A72B3D-2492-44AD-A127-793826339DB2}" destId="{EE0FE98E-9CCE-4479-B7E7-92EBE1DBB273}" srcOrd="10"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4691C6-A95D-4F2D-AFE8-3AC3939B9E2A}">
      <dsp:nvSpPr>
        <dsp:cNvPr id="0" name=""/>
        <dsp:cNvSpPr/>
      </dsp:nvSpPr>
      <dsp:spPr>
        <a:xfrm>
          <a:off x="793388" y="0"/>
          <a:ext cx="8991739" cy="5504596"/>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F6CDFC-F4FF-4FED-BFB9-81908BBF7A1C}">
      <dsp:nvSpPr>
        <dsp:cNvPr id="0" name=""/>
        <dsp:cNvSpPr/>
      </dsp:nvSpPr>
      <dsp:spPr>
        <a:xfrm>
          <a:off x="349" y="1651378"/>
          <a:ext cx="1572459" cy="220183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zh-CN" altLang="en-US" sz="1400" kern="1200"/>
            <a:t>银行业原本的存贷业 务、信用卡业务、信用评价体系都受到强烈的冲击</a:t>
          </a:r>
        </a:p>
      </dsp:txBody>
      <dsp:txXfrm>
        <a:off x="77110" y="1728139"/>
        <a:ext cx="1418937" cy="2048316"/>
      </dsp:txXfrm>
    </dsp:sp>
    <dsp:sp modelId="{8312A3D1-6397-4A23-8A1E-AD0F07A57F73}">
      <dsp:nvSpPr>
        <dsp:cNvPr id="0" name=""/>
        <dsp:cNvSpPr/>
      </dsp:nvSpPr>
      <dsp:spPr>
        <a:xfrm>
          <a:off x="1819674" y="1651378"/>
          <a:ext cx="1572459" cy="220183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zh-CN" altLang="en-US" sz="1400" kern="1200"/>
            <a:t>银行业也在进行各种创新</a:t>
          </a:r>
        </a:p>
      </dsp:txBody>
      <dsp:txXfrm>
        <a:off x="1896435" y="1728139"/>
        <a:ext cx="1418937" cy="2048316"/>
      </dsp:txXfrm>
    </dsp:sp>
    <dsp:sp modelId="{A89F4EBE-3A8E-4048-8BAE-D45791315435}">
      <dsp:nvSpPr>
        <dsp:cNvPr id="0" name=""/>
        <dsp:cNvSpPr/>
      </dsp:nvSpPr>
      <dsp:spPr>
        <a:xfrm>
          <a:off x="3638999" y="1651378"/>
          <a:ext cx="1572459" cy="220183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zh-CN" altLang="en-US" sz="1400" kern="1200"/>
            <a:t>银行有大量客户且客户有大笔资金，客户又缺乏对互联网金融的了解，这给银行 发展各类新业务提供了便利</a:t>
          </a:r>
        </a:p>
      </dsp:txBody>
      <dsp:txXfrm>
        <a:off x="3715760" y="1728139"/>
        <a:ext cx="1418937" cy="2048316"/>
      </dsp:txXfrm>
    </dsp:sp>
    <dsp:sp modelId="{10869D19-716C-4D2E-94C3-FE180D8E33B2}">
      <dsp:nvSpPr>
        <dsp:cNvPr id="0" name=""/>
        <dsp:cNvSpPr/>
      </dsp:nvSpPr>
      <dsp:spPr>
        <a:xfrm>
          <a:off x="5458324" y="1651378"/>
          <a:ext cx="1572459" cy="220183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zh-CN" altLang="en-US" sz="1400" kern="1200"/>
            <a:t>中国传统银行在面临国际金融巨头的冲击之前就加强了自身实力</a:t>
          </a:r>
        </a:p>
      </dsp:txBody>
      <dsp:txXfrm>
        <a:off x="5535085" y="1728139"/>
        <a:ext cx="1418937" cy="2048316"/>
      </dsp:txXfrm>
    </dsp:sp>
    <dsp:sp modelId="{1059822E-79AA-4B54-BCDD-4767E6CDEBCF}">
      <dsp:nvSpPr>
        <dsp:cNvPr id="0" name=""/>
        <dsp:cNvSpPr/>
      </dsp:nvSpPr>
      <dsp:spPr>
        <a:xfrm>
          <a:off x="7277648" y="1651378"/>
          <a:ext cx="1572459" cy="220183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zh-CN" altLang="en-US" sz="1400" kern="1200"/>
            <a:t>如果互联网金融造成的压力过大，传统银行业、证券业或保险业可能会无法承受如此巨大的冲击</a:t>
          </a:r>
        </a:p>
      </dsp:txBody>
      <dsp:txXfrm>
        <a:off x="7354409" y="1728139"/>
        <a:ext cx="1418937" cy="2048316"/>
      </dsp:txXfrm>
    </dsp:sp>
    <dsp:sp modelId="{EE0FE98E-9CCE-4479-B7E7-92EBE1DBB273}">
      <dsp:nvSpPr>
        <dsp:cNvPr id="0" name=""/>
        <dsp:cNvSpPr/>
      </dsp:nvSpPr>
      <dsp:spPr>
        <a:xfrm>
          <a:off x="9096973" y="1136677"/>
          <a:ext cx="1481193" cy="323124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zh-CN" altLang="en-US" sz="1400" kern="1200"/>
            <a:t>不管如何，传统银行业、证券业和保险 业需要不断提升自己的服务水平和技术水平，推出各种新的产品和服务，这对消费者和 它们自身都有好处</a:t>
          </a:r>
        </a:p>
      </dsp:txBody>
      <dsp:txXfrm>
        <a:off x="9169279" y="1208983"/>
        <a:ext cx="1336581" cy="3086629"/>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9C303D-B686-4E9A-9B4B-6FD30633AA4A}" type="datetimeFigureOut">
              <a:rPr lang="zh-CN" altLang="en-US" smtClean="0"/>
              <a:t>2022/11/27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4DD0AC-7F07-4128-B9A6-9AC6CBCF667D}" type="slidenum">
              <a:rPr lang="zh-CN" altLang="en-US" smtClean="0"/>
              <a:t>‹#›</a:t>
            </a:fld>
            <a:endParaRPr lang="zh-CN" altLang="en-US"/>
          </a:p>
        </p:txBody>
      </p:sp>
    </p:spTree>
    <p:extLst>
      <p:ext uri="{BB962C8B-B14F-4D97-AF65-F5344CB8AC3E}">
        <p14:creationId xmlns:p14="http://schemas.microsoft.com/office/powerpoint/2010/main" val="1753834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918143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3133575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5401257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9404316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2928630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1308986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2832673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0411399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30029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457985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701964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192775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7624508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4788615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1055795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253839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261376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3B2F64C6-7D5C-BC48-A962-E23F0BFEC084}"/>
              </a:ext>
            </a:extLst>
          </p:cNvPr>
          <p:cNvSpPr/>
          <p:nvPr userDrawn="1"/>
        </p:nvSpPr>
        <p:spPr>
          <a:xfrm>
            <a:off x="200441" y="193607"/>
            <a:ext cx="578289" cy="57828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a:extLst>
              <a:ext uri="{FF2B5EF4-FFF2-40B4-BE49-F238E27FC236}">
                <a16:creationId xmlns:a16="http://schemas.microsoft.com/office/drawing/2014/main" id="{40D463A3-7033-D449-AC8B-08C0EFBF331C}"/>
              </a:ext>
            </a:extLst>
          </p:cNvPr>
          <p:cNvSpPr/>
          <p:nvPr userDrawn="1"/>
        </p:nvSpPr>
        <p:spPr>
          <a:xfrm>
            <a:off x="798672" y="736271"/>
            <a:ext cx="215597" cy="21559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圆角矩形 3">
            <a:extLst>
              <a:ext uri="{FF2B5EF4-FFF2-40B4-BE49-F238E27FC236}">
                <a16:creationId xmlns:a16="http://schemas.microsoft.com/office/drawing/2014/main" id="{CEAD8200-B031-6E4A-87C5-FC095E3A9684}"/>
              </a:ext>
            </a:extLst>
          </p:cNvPr>
          <p:cNvSpPr/>
          <p:nvPr userDrawn="1"/>
        </p:nvSpPr>
        <p:spPr>
          <a:xfrm>
            <a:off x="995732" y="542126"/>
            <a:ext cx="132077" cy="13207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04560685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2022/11/27</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049121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279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568590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594058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958188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10839775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4" name="TextBox 3"/>
          <p:cNvSpPr txBox="1"/>
          <p:nvPr userDrawn="1"/>
        </p:nvSpPr>
        <p:spPr>
          <a:xfrm>
            <a:off x="1691574" y="6625037"/>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模板</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http://www.1ppt.com/moban/</a:t>
            </a:r>
            <a:r>
              <a:rPr kumimoji="0" lang="zh-CN" altLang="en-US" sz="100" b="0" i="0" u="none" strike="noStrike" kern="0" cap="none" spc="0" normalizeH="0" baseline="0" noProof="0" dirty="0">
                <a:ln>
                  <a:noFill/>
                </a:ln>
                <a:solidFill>
                  <a:prstClr val="black"/>
                </a:solidFill>
                <a:effectLst/>
                <a:uLnTx/>
                <a:uFillTx/>
              </a:rPr>
              <a:t> </a:t>
            </a:r>
            <a:endParaRPr kumimoji="0" lang="en-US" altLang="zh-CN" sz="1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56675031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077223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62121798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2022/11/27</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1969495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87166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5" r:id="rId4"/>
    <p:sldLayoutId id="2147483666" r:id="rId5"/>
    <p:sldLayoutId id="2147483667" r:id="rId6"/>
    <p:sldLayoutId id="2147483668" r:id="rId7"/>
    <p:sldLayoutId id="2147483669" r:id="rId8"/>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3489907"/>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45B1AD47-FBE2-5841-A20B-C19DCB479721}"/>
              </a:ext>
            </a:extLst>
          </p:cNvPr>
          <p:cNvSpPr/>
          <p:nvPr/>
        </p:nvSpPr>
        <p:spPr>
          <a:xfrm>
            <a:off x="6566762" y="2364482"/>
            <a:ext cx="2558265" cy="2558265"/>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 name="文本框 2">
            <a:extLst>
              <a:ext uri="{FF2B5EF4-FFF2-40B4-BE49-F238E27FC236}">
                <a16:creationId xmlns:a16="http://schemas.microsoft.com/office/drawing/2014/main" id="{3C274ABD-D916-2542-98F0-C9BF7EB13301}"/>
              </a:ext>
            </a:extLst>
          </p:cNvPr>
          <p:cNvSpPr txBox="1"/>
          <p:nvPr/>
        </p:nvSpPr>
        <p:spPr>
          <a:xfrm>
            <a:off x="1675684" y="1580249"/>
            <a:ext cx="2954655"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54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rPr>
              <a:t>第十二章</a:t>
            </a:r>
          </a:p>
        </p:txBody>
      </p:sp>
      <p:sp>
        <p:nvSpPr>
          <p:cNvPr id="6" name="燕尾形 5">
            <a:extLst>
              <a:ext uri="{FF2B5EF4-FFF2-40B4-BE49-F238E27FC236}">
                <a16:creationId xmlns:a16="http://schemas.microsoft.com/office/drawing/2014/main" id="{36A206C6-F515-B647-BB2D-724BEA5516C3}"/>
              </a:ext>
            </a:extLst>
          </p:cNvPr>
          <p:cNvSpPr/>
          <p:nvPr/>
        </p:nvSpPr>
        <p:spPr>
          <a:xfrm flipH="1">
            <a:off x="8900411" y="4155070"/>
            <a:ext cx="208052" cy="20805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cxnSp>
        <p:nvCxnSpPr>
          <p:cNvPr id="9" name="直线连接符 8">
            <a:extLst>
              <a:ext uri="{FF2B5EF4-FFF2-40B4-BE49-F238E27FC236}">
                <a16:creationId xmlns:a16="http://schemas.microsoft.com/office/drawing/2014/main" id="{03F90DB6-EF95-A94E-B950-15C2FFD695E1}"/>
              </a:ext>
            </a:extLst>
          </p:cNvPr>
          <p:cNvCxnSpPr>
            <a:cxnSpLocks/>
          </p:cNvCxnSpPr>
          <p:nvPr/>
        </p:nvCxnSpPr>
        <p:spPr>
          <a:xfrm>
            <a:off x="2904681" y="4155070"/>
            <a:ext cx="366208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圆角矩形 9">
            <a:extLst>
              <a:ext uri="{FF2B5EF4-FFF2-40B4-BE49-F238E27FC236}">
                <a16:creationId xmlns:a16="http://schemas.microsoft.com/office/drawing/2014/main" id="{7E43EA85-2B8B-3346-AF16-D0F2109F032B}"/>
              </a:ext>
            </a:extLst>
          </p:cNvPr>
          <p:cNvSpPr/>
          <p:nvPr/>
        </p:nvSpPr>
        <p:spPr>
          <a:xfrm>
            <a:off x="9162470" y="1843250"/>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圆角矩形 10">
            <a:extLst>
              <a:ext uri="{FF2B5EF4-FFF2-40B4-BE49-F238E27FC236}">
                <a16:creationId xmlns:a16="http://schemas.microsoft.com/office/drawing/2014/main" id="{AD1D2417-1B73-F541-AFC3-687CB0DD43F9}"/>
              </a:ext>
            </a:extLst>
          </p:cNvPr>
          <p:cNvSpPr/>
          <p:nvPr/>
        </p:nvSpPr>
        <p:spPr>
          <a:xfrm>
            <a:off x="9629809" y="252581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3" name="直线连接符 12">
            <a:extLst>
              <a:ext uri="{FF2B5EF4-FFF2-40B4-BE49-F238E27FC236}">
                <a16:creationId xmlns:a16="http://schemas.microsoft.com/office/drawing/2014/main" id="{EFD419CE-37D8-2447-A0B1-C66323F3A2E3}"/>
              </a:ext>
            </a:extLst>
          </p:cNvPr>
          <p:cNvCxnSpPr>
            <a:cxnSpLocks/>
          </p:cNvCxnSpPr>
          <p:nvPr/>
        </p:nvCxnSpPr>
        <p:spPr>
          <a:xfrm>
            <a:off x="6462227" y="4259096"/>
            <a:ext cx="339777" cy="0"/>
          </a:xfrm>
          <a:prstGeom prst="line">
            <a:avLst/>
          </a:prstGeom>
          <a:ln w="4445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8C2E2C5B-FFC3-454B-BC44-DC86A645DCC5}"/>
              </a:ext>
            </a:extLst>
          </p:cNvPr>
          <p:cNvSpPr txBox="1"/>
          <p:nvPr/>
        </p:nvSpPr>
        <p:spPr>
          <a:xfrm>
            <a:off x="2693916" y="2831243"/>
            <a:ext cx="4732141" cy="1084768"/>
          </a:xfrm>
          <a:prstGeom prst="rect">
            <a:avLst/>
          </a:prstGeom>
          <a:noFill/>
        </p:spPr>
        <p:txBody>
          <a:bodyPr wrap="square" rtlCol="0">
            <a:spAutoFit/>
          </a:bodyPr>
          <a:lstStyle/>
          <a:p>
            <a:pPr lvl="0">
              <a:defRPr/>
            </a:pPr>
            <a:r>
              <a:rPr kumimoji="1" lang="zh-CN" altLang="en-US" sz="3200" dirty="0">
                <a:solidFill>
                  <a:srgbClr val="44546A"/>
                </a:solidFill>
                <a:cs typeface="+mn-ea"/>
                <a:sym typeface="+mn-lt"/>
              </a:rPr>
              <a:t>互联网金融企业运营与</a:t>
            </a:r>
          </a:p>
          <a:p>
            <a:pPr lvl="0">
              <a:defRPr/>
            </a:pPr>
            <a:r>
              <a:rPr kumimoji="1" lang="zh-CN" altLang="en-US" sz="3200" dirty="0">
                <a:solidFill>
                  <a:srgbClr val="44546A"/>
                </a:solidFill>
                <a:cs typeface="+mn-ea"/>
                <a:sym typeface="+mn-lt"/>
              </a:rPr>
              <a:t>营销：入口和中心节点</a:t>
            </a:r>
            <a:endParaRPr kumimoji="1" lang="en-US" altLang="zh-CN" sz="3200" dirty="0">
              <a:solidFill>
                <a:srgbClr val="44546A"/>
              </a:solidFill>
              <a:cs typeface="+mn-ea"/>
              <a:sym typeface="+mn-lt"/>
            </a:endParaRPr>
          </a:p>
        </p:txBody>
      </p:sp>
      <p:sp>
        <p:nvSpPr>
          <p:cNvPr id="22" name="圆角矩形 21">
            <a:extLst>
              <a:ext uri="{FF2B5EF4-FFF2-40B4-BE49-F238E27FC236}">
                <a16:creationId xmlns:a16="http://schemas.microsoft.com/office/drawing/2014/main" id="{168A35F6-CA46-EB4C-8E2D-BC25192CCD76}"/>
              </a:ext>
            </a:extLst>
          </p:cNvPr>
          <p:cNvSpPr/>
          <p:nvPr/>
        </p:nvSpPr>
        <p:spPr>
          <a:xfrm>
            <a:off x="6357692" y="5062823"/>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8" name="图片 7" descr="图表, 旭日形&#10;&#10;描述已自动生成">
            <a:extLst>
              <a:ext uri="{FF2B5EF4-FFF2-40B4-BE49-F238E27FC236}">
                <a16:creationId xmlns:a16="http://schemas.microsoft.com/office/drawing/2014/main" id="{8BD69C39-E2DF-AFC9-1AC9-E49A832DE2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822760250"/>
      </p:ext>
    </p:extLst>
  </p:cSld>
  <p:clrMapOvr>
    <a:masterClrMapping/>
  </p:clrMapOvr>
  <mc:AlternateContent xmlns:mc="http://schemas.openxmlformats.org/markup-compatibility/2006" xmlns:p14="http://schemas.microsoft.com/office/powerpoint/2010/main">
    <mc:Choice Requires="p14">
      <p:transition p14:dur="1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heckerboard(across)">
                                      <p:cBhvr>
                                        <p:cTn id="13" dur="500"/>
                                        <p:tgtEl>
                                          <p:spTgt spid="10"/>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checkerboard(across)">
                                      <p:cBhvr>
                                        <p:cTn id="16" dur="500"/>
                                        <p:tgtEl>
                                          <p:spTgt spid="11"/>
                                        </p:tgtEl>
                                      </p:cBhvr>
                                    </p:animEffect>
                                  </p:childTnLst>
                                </p:cTn>
                              </p:par>
                              <p:par>
                                <p:cTn id="17" presetID="5" presetClass="entr" presetSubtype="1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checkerboard(across)">
                                      <p:cBhvr>
                                        <p:cTn id="19" dur="500"/>
                                        <p:tgtEl>
                                          <p:spTgt spid="13"/>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checkerboard(across)">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dissolv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linds(horizontal)">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animBg="1"/>
      <p:bldP spid="10" grpId="0" animBg="1"/>
      <p:bldP spid="11" grpId="0" animBg="1"/>
      <p:bldP spid="15" grpId="0"/>
      <p:bldP spid="2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第二部分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02</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2158675" y="2875002"/>
            <a:ext cx="8839279" cy="1107996"/>
          </a:xfrm>
          <a:prstGeom prst="rect">
            <a:avLst/>
          </a:prstGeom>
          <a:noFill/>
        </p:spPr>
        <p:txBody>
          <a:bodyPr wrap="none" rtlCol="0">
            <a:spAutoFit/>
          </a:bodyPr>
          <a:lstStyle/>
          <a:p>
            <a:pPr lvl="0">
              <a:defRPr/>
            </a:pPr>
            <a:r>
              <a:rPr lang="zh-CN" altLang="en-US" sz="6600" dirty="0">
                <a:solidFill>
                  <a:srgbClr val="00A0E9"/>
                </a:solidFill>
                <a:latin typeface="Lantinghei SC"/>
              </a:rPr>
              <a:t> 互联网金融的宏观政策</a:t>
            </a:r>
            <a:endParaRPr kumimoji="1" lang="zh-CN" altLang="en-US" sz="6600" b="0" i="0" u="none" strike="noStrike" kern="1200" cap="none" spc="0" normalizeH="0" baseline="0" noProof="0" dirty="0">
              <a:ln>
                <a:noFill/>
              </a:ln>
              <a:solidFill>
                <a:srgbClr val="44546A"/>
              </a:solidFill>
              <a:effectLst/>
              <a:uLnTx/>
              <a:uFillTx/>
              <a:cs typeface="+mn-ea"/>
              <a:sym typeface="+mn-lt"/>
            </a:endParaRPr>
          </a:p>
        </p:txBody>
      </p:sp>
      <p:pic>
        <p:nvPicPr>
          <p:cNvPr id="10" name="图片 9" descr="图表, 旭日形&#10;&#10;描述已自动生成">
            <a:extLst>
              <a:ext uri="{FF2B5EF4-FFF2-40B4-BE49-F238E27FC236}">
                <a16:creationId xmlns:a16="http://schemas.microsoft.com/office/drawing/2014/main" id="{222AF232-1640-8823-4196-838409AFB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2850471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418576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00A0E9"/>
                </a:solidFill>
                <a:effectLst/>
                <a:latin typeface="FZLanTingHei-M-GBK"/>
              </a:rPr>
              <a:t>互联网金融的现状：功能融合</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3" name="矩形 2">
            <a:extLst>
              <a:ext uri="{FF2B5EF4-FFF2-40B4-BE49-F238E27FC236}">
                <a16:creationId xmlns:a16="http://schemas.microsoft.com/office/drawing/2014/main" id="{F2CB9F34-5306-8A40-AA11-03AB4FFD28A1}"/>
              </a:ext>
            </a:extLst>
          </p:cNvPr>
          <p:cNvSpPr/>
          <p:nvPr/>
        </p:nvSpPr>
        <p:spPr>
          <a:xfrm>
            <a:off x="780332" y="1623989"/>
            <a:ext cx="4983650" cy="11303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文本框 4">
            <a:extLst>
              <a:ext uri="{FF2B5EF4-FFF2-40B4-BE49-F238E27FC236}">
                <a16:creationId xmlns:a16="http://schemas.microsoft.com/office/drawing/2014/main" id="{76419D01-0CB6-8345-A784-D4C34B1C012E}"/>
              </a:ext>
            </a:extLst>
          </p:cNvPr>
          <p:cNvSpPr txBox="1"/>
          <p:nvPr/>
        </p:nvSpPr>
        <p:spPr>
          <a:xfrm>
            <a:off x="959461" y="1770082"/>
            <a:ext cx="4491335" cy="1169551"/>
          </a:xfrm>
          <a:prstGeom prst="rect">
            <a:avLst/>
          </a:prstGeom>
          <a:noFill/>
        </p:spPr>
        <p:txBody>
          <a:bodyPr wrap="square" rtlCol="0">
            <a:spAutoFit/>
          </a:bodyPr>
          <a:lstStyle/>
          <a:p>
            <a:r>
              <a:rPr lang="zh-CN" altLang="en-US" dirty="0"/>
              <a:t>互联网金融包含多种业务；互联网金融已经渗透到千家万户，各种硬件设施也逐渐齐备，可以适应互联网金融的新业务</a:t>
            </a:r>
            <a:endParaRPr lang="zh-CN" altLang="en-US" dirty="0">
              <a:sym typeface="+mn-lt"/>
            </a:endParaRPr>
          </a:p>
          <a:p>
            <a:endParaRPr lang="en-US" altLang="zh-CN" sz="1600" dirty="0"/>
          </a:p>
        </p:txBody>
      </p:sp>
      <p:sp>
        <p:nvSpPr>
          <p:cNvPr id="6" name="矩形 5">
            <a:extLst>
              <a:ext uri="{FF2B5EF4-FFF2-40B4-BE49-F238E27FC236}">
                <a16:creationId xmlns:a16="http://schemas.microsoft.com/office/drawing/2014/main" id="{BEFBA3B3-B5DD-6C4C-A007-A04F86C5FE21}"/>
              </a:ext>
            </a:extLst>
          </p:cNvPr>
          <p:cNvSpPr/>
          <p:nvPr/>
        </p:nvSpPr>
        <p:spPr>
          <a:xfrm>
            <a:off x="780332" y="1568557"/>
            <a:ext cx="4983642"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矩形 6">
            <a:extLst>
              <a:ext uri="{FF2B5EF4-FFF2-40B4-BE49-F238E27FC236}">
                <a16:creationId xmlns:a16="http://schemas.microsoft.com/office/drawing/2014/main" id="{CDC7B1E1-D2A3-4C4C-ADAD-F2382F3089D1}"/>
              </a:ext>
            </a:extLst>
          </p:cNvPr>
          <p:cNvSpPr/>
          <p:nvPr/>
        </p:nvSpPr>
        <p:spPr>
          <a:xfrm>
            <a:off x="780332" y="3018885"/>
            <a:ext cx="4983650" cy="11303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9">
            <a:extLst>
              <a:ext uri="{FF2B5EF4-FFF2-40B4-BE49-F238E27FC236}">
                <a16:creationId xmlns:a16="http://schemas.microsoft.com/office/drawing/2014/main" id="{85CB19D9-4D72-9442-8ED1-99E3C240061F}"/>
              </a:ext>
            </a:extLst>
          </p:cNvPr>
          <p:cNvSpPr/>
          <p:nvPr/>
        </p:nvSpPr>
        <p:spPr>
          <a:xfrm>
            <a:off x="780332" y="2963453"/>
            <a:ext cx="4983642"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矩形 10">
            <a:extLst>
              <a:ext uri="{FF2B5EF4-FFF2-40B4-BE49-F238E27FC236}">
                <a16:creationId xmlns:a16="http://schemas.microsoft.com/office/drawing/2014/main" id="{976FD1EB-EB8E-2545-B73C-6F5FADDFF56A}"/>
              </a:ext>
            </a:extLst>
          </p:cNvPr>
          <p:cNvSpPr/>
          <p:nvPr/>
        </p:nvSpPr>
        <p:spPr>
          <a:xfrm>
            <a:off x="780332" y="4413781"/>
            <a:ext cx="4983650" cy="11303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3" name="文本框 12">
            <a:extLst>
              <a:ext uri="{FF2B5EF4-FFF2-40B4-BE49-F238E27FC236}">
                <a16:creationId xmlns:a16="http://schemas.microsoft.com/office/drawing/2014/main" id="{8098BBB9-0E65-0C40-BF0E-33FBAD1ADC28}"/>
              </a:ext>
            </a:extLst>
          </p:cNvPr>
          <p:cNvSpPr txBox="1"/>
          <p:nvPr/>
        </p:nvSpPr>
        <p:spPr>
          <a:xfrm>
            <a:off x="935258" y="3182020"/>
            <a:ext cx="4335067" cy="646331"/>
          </a:xfrm>
          <a:prstGeom prst="rect">
            <a:avLst/>
          </a:prstGeom>
          <a:noFill/>
        </p:spPr>
        <p:txBody>
          <a:bodyPr wrap="square" rtlCol="0">
            <a:spAutoFit/>
          </a:bodyPr>
          <a:lstStyle/>
          <a:p>
            <a:r>
              <a:rPr lang="zh-CN" altLang="en-US" dirty="0"/>
              <a:t>互联网操作的便捷性、线上线下的融合使得金融网络化走进民众的日常生活</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14" name="矩形 13">
            <a:extLst>
              <a:ext uri="{FF2B5EF4-FFF2-40B4-BE49-F238E27FC236}">
                <a16:creationId xmlns:a16="http://schemas.microsoft.com/office/drawing/2014/main" id="{A9447839-DBE4-6C40-AF3B-46119C9E6AA8}"/>
              </a:ext>
            </a:extLst>
          </p:cNvPr>
          <p:cNvSpPr/>
          <p:nvPr/>
        </p:nvSpPr>
        <p:spPr>
          <a:xfrm>
            <a:off x="780332" y="4358349"/>
            <a:ext cx="4983642"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TextBox 18"/>
          <p:cNvSpPr txBox="1"/>
          <p:nvPr/>
        </p:nvSpPr>
        <p:spPr>
          <a:xfrm>
            <a:off x="6384194" y="6588492"/>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bg1"/>
                </a:solidFill>
                <a:effectLst/>
                <a:uLnTx/>
                <a:uFillTx/>
              </a:rPr>
              <a:t>PPT</a:t>
            </a:r>
            <a:r>
              <a:rPr kumimoji="0" lang="zh-CN" altLang="en-US" sz="100" b="0" i="0" u="none" strike="noStrike" kern="0" cap="none" spc="0" normalizeH="0" baseline="0" noProof="0" dirty="0">
                <a:ln>
                  <a:noFill/>
                </a:ln>
                <a:solidFill>
                  <a:schemeClr val="bg1"/>
                </a:solidFill>
                <a:effectLst/>
                <a:uLnTx/>
                <a:uFillTx/>
              </a:rPr>
              <a:t>模板 </a:t>
            </a:r>
            <a:r>
              <a:rPr kumimoji="0" lang="en-US" altLang="zh-CN" sz="100" b="0" i="0" u="none" strike="noStrike" kern="0" cap="none" spc="0" normalizeH="0" baseline="0" noProof="0" dirty="0">
                <a:ln>
                  <a:noFill/>
                </a:ln>
                <a:solidFill>
                  <a:schemeClr val="bg1"/>
                </a:solidFill>
                <a:effectLst/>
                <a:uLnTx/>
                <a:uFillTx/>
              </a:rPr>
              <a:t>http://www.1ppt.com/moban/</a:t>
            </a:r>
            <a:r>
              <a:rPr kumimoji="0" lang="zh-CN" altLang="en-US" sz="100" b="0" i="0" u="none" strike="noStrike" kern="0" cap="none" spc="0" normalizeH="0" baseline="0" noProof="0" dirty="0">
                <a:ln>
                  <a:noFill/>
                </a:ln>
                <a:solidFill>
                  <a:schemeClr val="bg1"/>
                </a:solidFill>
                <a:effectLst/>
                <a:uLnTx/>
                <a:uFillTx/>
              </a:rPr>
              <a:t> </a:t>
            </a:r>
            <a:endParaRPr kumimoji="0" lang="en-US" altLang="zh-CN" sz="100" b="0" i="0" u="none" strike="noStrike" kern="0" cap="none" spc="0" normalizeH="0" baseline="0" noProof="0" dirty="0">
              <a:ln>
                <a:noFill/>
              </a:ln>
              <a:solidFill>
                <a:schemeClr val="bg1"/>
              </a:solidFill>
              <a:effectLst/>
              <a:uLnTx/>
              <a:uFillTx/>
            </a:endParaRPr>
          </a:p>
        </p:txBody>
      </p:sp>
      <p:pic>
        <p:nvPicPr>
          <p:cNvPr id="18" name="图片 17" descr="图表, 旭日形&#10;&#10;描述已自动生成">
            <a:extLst>
              <a:ext uri="{FF2B5EF4-FFF2-40B4-BE49-F238E27FC236}">
                <a16:creationId xmlns:a16="http://schemas.microsoft.com/office/drawing/2014/main" id="{C6DE35A7-5B52-118B-CAD8-252A4104DB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0" name="文本框 19">
            <a:extLst>
              <a:ext uri="{FF2B5EF4-FFF2-40B4-BE49-F238E27FC236}">
                <a16:creationId xmlns:a16="http://schemas.microsoft.com/office/drawing/2014/main" id="{D623D7D3-D8D3-2E17-82AF-7EA435D5AD12}"/>
              </a:ext>
            </a:extLst>
          </p:cNvPr>
          <p:cNvSpPr txBox="1"/>
          <p:nvPr/>
        </p:nvSpPr>
        <p:spPr>
          <a:xfrm>
            <a:off x="1037596" y="4587680"/>
            <a:ext cx="4335067" cy="646331"/>
          </a:xfrm>
          <a:prstGeom prst="rect">
            <a:avLst/>
          </a:prstGeom>
          <a:noFill/>
        </p:spPr>
        <p:txBody>
          <a:bodyPr wrap="square" rtlCol="0">
            <a:spAutoFit/>
          </a:bodyPr>
          <a:lstStyle/>
          <a:p>
            <a:r>
              <a:rPr lang="zh-CN" altLang="en-US" dirty="0"/>
              <a:t>互联网金融同样也面临着一系列安全问题和信用问题</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22" name="文本框 21">
            <a:extLst>
              <a:ext uri="{FF2B5EF4-FFF2-40B4-BE49-F238E27FC236}">
                <a16:creationId xmlns:a16="http://schemas.microsoft.com/office/drawing/2014/main" id="{63CB3115-580E-9A97-1213-05AE027493F3}"/>
              </a:ext>
            </a:extLst>
          </p:cNvPr>
          <p:cNvSpPr txBox="1"/>
          <p:nvPr/>
        </p:nvSpPr>
        <p:spPr>
          <a:xfrm>
            <a:off x="6608893" y="2905021"/>
            <a:ext cx="4491335" cy="1200329"/>
          </a:xfrm>
          <a:prstGeom prst="rect">
            <a:avLst/>
          </a:prstGeom>
          <a:noFill/>
        </p:spPr>
        <p:txBody>
          <a:bodyPr wrap="square" rtlCol="0">
            <a:spAutoFit/>
          </a:bodyPr>
          <a:lstStyle/>
          <a:p>
            <a:r>
              <a:rPr lang="zh-CN" altLang="en-US" dirty="0"/>
              <a:t>互联网金融是传统金融行业与互联网融合的模式，具有多种传统金融行业混合的特征，同时也意味着互联网金融产品需要与时俱进的监管模式</a:t>
            </a:r>
            <a:endParaRPr lang="en-US" altLang="zh-CN" sz="1600" dirty="0"/>
          </a:p>
        </p:txBody>
      </p:sp>
      <p:sp>
        <p:nvSpPr>
          <p:cNvPr id="24" name="右大括号 23">
            <a:extLst>
              <a:ext uri="{FF2B5EF4-FFF2-40B4-BE49-F238E27FC236}">
                <a16:creationId xmlns:a16="http://schemas.microsoft.com/office/drawing/2014/main" id="{848EC50B-FA5F-B8AB-8D4D-F5C6C99EDCFE}"/>
              </a:ext>
            </a:extLst>
          </p:cNvPr>
          <p:cNvSpPr/>
          <p:nvPr/>
        </p:nvSpPr>
        <p:spPr>
          <a:xfrm>
            <a:off x="5943103" y="1568557"/>
            <a:ext cx="798103" cy="3975614"/>
          </a:xfrm>
          <a:prstGeom prst="rightBrace">
            <a:avLst/>
          </a:prstGeom>
        </p:spPr>
        <p:style>
          <a:lnRef idx="1">
            <a:schemeClr val="accent1"/>
          </a:lnRef>
          <a:fillRef idx="1002">
            <a:schemeClr val="dk1"/>
          </a:fillRef>
          <a:effectRef idx="0">
            <a:schemeClr val="accent1"/>
          </a:effectRef>
          <a:fontRef idx="minor">
            <a:schemeClr val="tx1"/>
          </a:fontRef>
        </p:style>
        <p:txBody>
          <a:bodyPr rtlCol="0" anchor="ctr"/>
          <a:lstStyle/>
          <a:p>
            <a:pPr algn="ctr"/>
            <a:endParaRPr lang="zh-CN" altLang="en-US" dirty="0"/>
          </a:p>
        </p:txBody>
      </p:sp>
    </p:spTree>
    <p:extLst>
      <p:ext uri="{BB962C8B-B14F-4D97-AF65-F5344CB8AC3E}">
        <p14:creationId xmlns:p14="http://schemas.microsoft.com/office/powerpoint/2010/main" val="200673982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dissolve">
                                      <p:cBhvr>
                                        <p:cTn id="18" dur="500"/>
                                        <p:tgtEl>
                                          <p:spTgt spid="13"/>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dissolve">
                                      <p:cBhvr>
                                        <p:cTn id="21" dur="500"/>
                                        <p:tgtEl>
                                          <p:spTgt spid="10"/>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dissolv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dissolve">
                                      <p:cBhvr>
                                        <p:cTn id="29" dur="500"/>
                                        <p:tgtEl>
                                          <p:spTgt spid="20"/>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dissolve">
                                      <p:cBhvr>
                                        <p:cTn id="32" dur="500"/>
                                        <p:tgtEl>
                                          <p:spTgt spid="14"/>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dissolv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dissolve">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animBg="1"/>
      <p:bldP spid="7" grpId="0" animBg="1"/>
      <p:bldP spid="10" grpId="0" animBg="1"/>
      <p:bldP spid="11" grpId="0" animBg="1"/>
      <p:bldP spid="13" grpId="0"/>
      <p:bldP spid="14" grpId="0" animBg="1"/>
      <p:bldP spid="20" grpId="0"/>
      <p:bldP spid="22" grpId="0"/>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326243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00A0E9"/>
                </a:solidFill>
                <a:effectLst/>
                <a:latin typeface="FZLanTingHei-M-GBK"/>
              </a:rPr>
              <a:t>互联网金融的相关政策</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24" name="Freeform 13">
            <a:extLst>
              <a:ext uri="{FF2B5EF4-FFF2-40B4-BE49-F238E27FC236}">
                <a16:creationId xmlns:a16="http://schemas.microsoft.com/office/drawing/2014/main" id="{DF1DABA0-0E37-4DD3-99CD-DDC3CB6A1271}"/>
              </a:ext>
            </a:extLst>
          </p:cNvPr>
          <p:cNvSpPr>
            <a:spLocks noEditPoints="1"/>
          </p:cNvSpPr>
          <p:nvPr/>
        </p:nvSpPr>
        <p:spPr bwMode="auto">
          <a:xfrm>
            <a:off x="1242102"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5" name="Freeform 16">
            <a:extLst>
              <a:ext uri="{FF2B5EF4-FFF2-40B4-BE49-F238E27FC236}">
                <a16:creationId xmlns:a16="http://schemas.microsoft.com/office/drawing/2014/main" id="{1C7AD684-37A5-4CD9-832B-5EB86D6D4B40}"/>
              </a:ext>
            </a:extLst>
          </p:cNvPr>
          <p:cNvSpPr>
            <a:spLocks noEditPoints="1"/>
          </p:cNvSpPr>
          <p:nvPr/>
        </p:nvSpPr>
        <p:spPr bwMode="auto">
          <a:xfrm>
            <a:off x="1955837"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nvGrpSpPr>
          <p:cNvPr id="26" name="Group 12">
            <a:extLst>
              <a:ext uri="{FF2B5EF4-FFF2-40B4-BE49-F238E27FC236}">
                <a16:creationId xmlns:a16="http://schemas.microsoft.com/office/drawing/2014/main" id="{70AE771E-EE2C-4E48-9A36-90FD148A1C1C}"/>
              </a:ext>
            </a:extLst>
          </p:cNvPr>
          <p:cNvGrpSpPr/>
          <p:nvPr/>
        </p:nvGrpSpPr>
        <p:grpSpPr>
          <a:xfrm>
            <a:off x="1551195" y="1762719"/>
            <a:ext cx="2300613" cy="2059155"/>
            <a:chOff x="8169276" y="952501"/>
            <a:chExt cx="3781424" cy="3384550"/>
          </a:xfrm>
          <a:solidFill>
            <a:srgbClr val="44546A"/>
          </a:solidFill>
        </p:grpSpPr>
        <p:sp>
          <p:nvSpPr>
            <p:cNvPr id="27" name="Freeform 10">
              <a:extLst>
                <a:ext uri="{FF2B5EF4-FFF2-40B4-BE49-F238E27FC236}">
                  <a16:creationId xmlns:a16="http://schemas.microsoft.com/office/drawing/2014/main" id="{104711B0-34DD-4628-BDFD-F1F5F779ACC3}"/>
                </a:ext>
              </a:extLst>
            </p:cNvPr>
            <p:cNvSpPr>
              <a:spLocks/>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8" name="Freeform 11">
              <a:extLst>
                <a:ext uri="{FF2B5EF4-FFF2-40B4-BE49-F238E27FC236}">
                  <a16:creationId xmlns:a16="http://schemas.microsoft.com/office/drawing/2014/main" id="{F2709E79-D434-4629-9594-B87A517DFE95}"/>
                </a:ext>
              </a:extLst>
            </p:cNvPr>
            <p:cNvSpPr>
              <a:spLocks/>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grpSp>
        <p:nvGrpSpPr>
          <p:cNvPr id="29" name="组合 28">
            <a:extLst>
              <a:ext uri="{FF2B5EF4-FFF2-40B4-BE49-F238E27FC236}">
                <a16:creationId xmlns:a16="http://schemas.microsoft.com/office/drawing/2014/main" id="{273CC4E3-0332-4950-B6F7-435C0C0A0B36}"/>
              </a:ext>
            </a:extLst>
          </p:cNvPr>
          <p:cNvGrpSpPr/>
          <p:nvPr/>
        </p:nvGrpSpPr>
        <p:grpSpPr>
          <a:xfrm>
            <a:off x="5749504" y="1562664"/>
            <a:ext cx="5478669" cy="923330"/>
            <a:chOff x="5971177" y="1605306"/>
            <a:chExt cx="5478669" cy="923330"/>
          </a:xfrm>
        </p:grpSpPr>
        <p:sp>
          <p:nvSpPr>
            <p:cNvPr id="30" name="Oval 4">
              <a:extLst>
                <a:ext uri="{FF2B5EF4-FFF2-40B4-BE49-F238E27FC236}">
                  <a16:creationId xmlns:a16="http://schemas.microsoft.com/office/drawing/2014/main" id="{DCB91C34-4CF1-4F6C-8C82-9169626665D0}"/>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01</a:t>
              </a:r>
            </a:p>
          </p:txBody>
        </p:sp>
        <p:sp>
          <p:nvSpPr>
            <p:cNvPr id="32" name="文本框 31">
              <a:extLst>
                <a:ext uri="{FF2B5EF4-FFF2-40B4-BE49-F238E27FC236}">
                  <a16:creationId xmlns:a16="http://schemas.microsoft.com/office/drawing/2014/main" id="{EC509CF1-0975-4A96-ABC2-009D28D512D8}"/>
                </a:ext>
              </a:extLst>
            </p:cNvPr>
            <p:cNvSpPr txBox="1"/>
            <p:nvPr/>
          </p:nvSpPr>
          <p:spPr>
            <a:xfrm>
              <a:off x="6626554" y="1605306"/>
              <a:ext cx="4823292" cy="923330"/>
            </a:xfrm>
            <a:prstGeom prst="rect">
              <a:avLst/>
            </a:prstGeom>
            <a:noFill/>
          </p:spPr>
          <p:txBody>
            <a:bodyPr wrap="square" rtlCol="0">
              <a:spAutoFit/>
            </a:bodyPr>
            <a:lstStyle/>
            <a:p>
              <a:r>
                <a:rPr lang="zh-CN" altLang="en-US" sz="1800" dirty="0">
                  <a:solidFill>
                    <a:srgbClr val="000000"/>
                  </a:solidFill>
                  <a:effectLst/>
                  <a:latin typeface="FZShuSong-Z01S"/>
                </a:rPr>
                <a:t>面对互联网金融的发展，国家有各种政策和文件出台，但是国家不能过分干涉，以至影响这个蓬勃向上的创新产业</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grpSp>
      <p:grpSp>
        <p:nvGrpSpPr>
          <p:cNvPr id="33" name="组合 32">
            <a:extLst>
              <a:ext uri="{FF2B5EF4-FFF2-40B4-BE49-F238E27FC236}">
                <a16:creationId xmlns:a16="http://schemas.microsoft.com/office/drawing/2014/main" id="{B9879154-C967-469F-925D-10EC56F00C1C}"/>
              </a:ext>
            </a:extLst>
          </p:cNvPr>
          <p:cNvGrpSpPr/>
          <p:nvPr/>
        </p:nvGrpSpPr>
        <p:grpSpPr>
          <a:xfrm>
            <a:off x="5749504" y="2686161"/>
            <a:ext cx="5618712" cy="923330"/>
            <a:chOff x="5971177" y="2728803"/>
            <a:chExt cx="5618712" cy="923330"/>
          </a:xfrm>
        </p:grpSpPr>
        <p:sp>
          <p:nvSpPr>
            <p:cNvPr id="34" name="Oval 19">
              <a:extLst>
                <a:ext uri="{FF2B5EF4-FFF2-40B4-BE49-F238E27FC236}">
                  <a16:creationId xmlns:a16="http://schemas.microsoft.com/office/drawing/2014/main" id="{B49CBD04-1EF5-4F9F-AEC9-FEC376B76853}"/>
                </a:ext>
              </a:extLst>
            </p:cNvPr>
            <p:cNvSpPr/>
            <p:nvPr/>
          </p:nvSpPr>
          <p:spPr>
            <a:xfrm>
              <a:off x="5971177" y="288080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02</a:t>
              </a:r>
            </a:p>
          </p:txBody>
        </p:sp>
        <p:sp>
          <p:nvSpPr>
            <p:cNvPr id="36" name="文本框 35">
              <a:extLst>
                <a:ext uri="{FF2B5EF4-FFF2-40B4-BE49-F238E27FC236}">
                  <a16:creationId xmlns:a16="http://schemas.microsoft.com/office/drawing/2014/main" id="{045EE030-CF14-4651-B936-2EA142CBC9A0}"/>
                </a:ext>
              </a:extLst>
            </p:cNvPr>
            <p:cNvSpPr txBox="1"/>
            <p:nvPr/>
          </p:nvSpPr>
          <p:spPr>
            <a:xfrm>
              <a:off x="6626554" y="2728803"/>
              <a:ext cx="4963335" cy="923330"/>
            </a:xfrm>
            <a:prstGeom prst="rect">
              <a:avLst/>
            </a:prstGeom>
            <a:noFill/>
          </p:spPr>
          <p:txBody>
            <a:bodyPr wrap="square" rtlCol="0">
              <a:spAutoFit/>
            </a:bodyPr>
            <a:lstStyle/>
            <a:p>
              <a:r>
                <a:rPr lang="zh-CN" altLang="en-US" sz="1800" dirty="0">
                  <a:solidFill>
                    <a:srgbClr val="000000"/>
                  </a:solidFill>
                  <a:effectLst/>
                  <a:latin typeface="FZShuSong-Z01S"/>
                </a:rPr>
                <a:t>在金融业向电子化发 展的过程中，我国的政策、管理、监管和风险控制需要与时俱进地管理阶段的互联网 金融产品</a:t>
              </a:r>
              <a:endParaRPr lang="zh-CN" altLang="en-US" b="1" spc="400" dirty="0">
                <a:solidFill>
                  <a:schemeClr val="tx1">
                    <a:lumMod val="75000"/>
                    <a:lumOff val="25000"/>
                  </a:schemeClr>
                </a:solidFill>
                <a:cs typeface="+mn-ea"/>
                <a:sym typeface="+mn-lt"/>
              </a:endParaRPr>
            </a:p>
          </p:txBody>
        </p:sp>
      </p:grpSp>
      <p:grpSp>
        <p:nvGrpSpPr>
          <p:cNvPr id="37" name="组合 36">
            <a:extLst>
              <a:ext uri="{FF2B5EF4-FFF2-40B4-BE49-F238E27FC236}">
                <a16:creationId xmlns:a16="http://schemas.microsoft.com/office/drawing/2014/main" id="{7AE954CD-F818-4DAE-8F43-EADDA56861C8}"/>
              </a:ext>
            </a:extLst>
          </p:cNvPr>
          <p:cNvGrpSpPr/>
          <p:nvPr/>
        </p:nvGrpSpPr>
        <p:grpSpPr>
          <a:xfrm>
            <a:off x="5749504" y="3842099"/>
            <a:ext cx="5379815" cy="799380"/>
            <a:chOff x="5971177" y="3884741"/>
            <a:chExt cx="5379815" cy="799380"/>
          </a:xfrm>
        </p:grpSpPr>
        <p:sp>
          <p:nvSpPr>
            <p:cNvPr id="38" name="Oval 25">
              <a:extLst>
                <a:ext uri="{FF2B5EF4-FFF2-40B4-BE49-F238E27FC236}">
                  <a16:creationId xmlns:a16="http://schemas.microsoft.com/office/drawing/2014/main" id="{D8533F14-64BF-4441-B7B9-CFFE575EA367}"/>
                </a:ext>
              </a:extLst>
            </p:cNvPr>
            <p:cNvSpPr/>
            <p:nvPr/>
          </p:nvSpPr>
          <p:spPr>
            <a:xfrm>
              <a:off x="5971177" y="4054466"/>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03</a:t>
              </a:r>
            </a:p>
          </p:txBody>
        </p:sp>
        <p:sp>
          <p:nvSpPr>
            <p:cNvPr id="40" name="文本框 39">
              <a:extLst>
                <a:ext uri="{FF2B5EF4-FFF2-40B4-BE49-F238E27FC236}">
                  <a16:creationId xmlns:a16="http://schemas.microsoft.com/office/drawing/2014/main" id="{E8DC5608-6789-46AC-B3A9-9AF2B8096FF1}"/>
                </a:ext>
              </a:extLst>
            </p:cNvPr>
            <p:cNvSpPr txBox="1"/>
            <p:nvPr/>
          </p:nvSpPr>
          <p:spPr>
            <a:xfrm>
              <a:off x="6626554" y="3884741"/>
              <a:ext cx="4724438" cy="646331"/>
            </a:xfrm>
            <a:prstGeom prst="rect">
              <a:avLst/>
            </a:prstGeom>
            <a:noFill/>
          </p:spPr>
          <p:txBody>
            <a:bodyPr wrap="square" rtlCol="0">
              <a:spAutoFit/>
            </a:bodyPr>
            <a:lstStyle/>
            <a:p>
              <a:r>
                <a:rPr lang="zh-CN" altLang="en-US" sz="1800" dirty="0">
                  <a:solidFill>
                    <a:srgbClr val="000000"/>
                  </a:solidFill>
                  <a:effectLst/>
                  <a:latin typeface="FZShuSong-Z01S"/>
                </a:rPr>
                <a:t>国家同样不能无限制地放纵互联网金融发展，放任不理容易导致大量问题出现</a:t>
              </a:r>
              <a:endParaRPr lang="zh-CN" altLang="en-US" b="1" spc="400" dirty="0">
                <a:solidFill>
                  <a:schemeClr val="tx1">
                    <a:lumMod val="75000"/>
                    <a:lumOff val="25000"/>
                  </a:schemeClr>
                </a:solidFill>
                <a:cs typeface="+mn-ea"/>
                <a:sym typeface="+mn-lt"/>
              </a:endParaRPr>
            </a:p>
          </p:txBody>
        </p:sp>
      </p:grpSp>
      <p:grpSp>
        <p:nvGrpSpPr>
          <p:cNvPr id="41" name="组合 40">
            <a:extLst>
              <a:ext uri="{FF2B5EF4-FFF2-40B4-BE49-F238E27FC236}">
                <a16:creationId xmlns:a16="http://schemas.microsoft.com/office/drawing/2014/main" id="{7856F164-3CD1-4C5E-A64E-697F824AC398}"/>
              </a:ext>
            </a:extLst>
          </p:cNvPr>
          <p:cNvGrpSpPr/>
          <p:nvPr/>
        </p:nvGrpSpPr>
        <p:grpSpPr>
          <a:xfrm>
            <a:off x="5749504" y="4963358"/>
            <a:ext cx="5997653" cy="1200329"/>
            <a:chOff x="5971177" y="5006000"/>
            <a:chExt cx="5997653" cy="1200329"/>
          </a:xfrm>
        </p:grpSpPr>
        <p:sp>
          <p:nvSpPr>
            <p:cNvPr id="42" name="Oval 27">
              <a:extLst>
                <a:ext uri="{FF2B5EF4-FFF2-40B4-BE49-F238E27FC236}">
                  <a16:creationId xmlns:a16="http://schemas.microsoft.com/office/drawing/2014/main" id="{41A6148A-C1B5-4142-9BBD-4AC7AC2A8A65}"/>
                </a:ext>
              </a:extLst>
            </p:cNvPr>
            <p:cNvSpPr/>
            <p:nvPr/>
          </p:nvSpPr>
          <p:spPr>
            <a:xfrm>
              <a:off x="5971177" y="512061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04</a:t>
              </a:r>
            </a:p>
          </p:txBody>
        </p:sp>
        <p:sp>
          <p:nvSpPr>
            <p:cNvPr id="44" name="文本框 43">
              <a:extLst>
                <a:ext uri="{FF2B5EF4-FFF2-40B4-BE49-F238E27FC236}">
                  <a16:creationId xmlns:a16="http://schemas.microsoft.com/office/drawing/2014/main" id="{CAA1FDC1-70E0-425D-A123-043445DFB013}"/>
                </a:ext>
              </a:extLst>
            </p:cNvPr>
            <p:cNvSpPr txBox="1"/>
            <p:nvPr/>
          </p:nvSpPr>
          <p:spPr>
            <a:xfrm>
              <a:off x="6626554" y="5006000"/>
              <a:ext cx="5342276" cy="1200329"/>
            </a:xfrm>
            <a:prstGeom prst="rect">
              <a:avLst/>
            </a:prstGeom>
            <a:noFill/>
          </p:spPr>
          <p:txBody>
            <a:bodyPr wrap="square" rtlCol="0">
              <a:spAutoFit/>
            </a:bodyPr>
            <a:lstStyle/>
            <a:p>
              <a:r>
                <a:rPr lang="zh-CN" altLang="en-US" sz="1800" dirty="0">
                  <a:solidFill>
                    <a:srgbClr val="000000"/>
                  </a:solidFill>
                  <a:effectLst/>
                  <a:latin typeface="FZShuSong-Z01S"/>
                </a:rPr>
                <a:t>目前监管方面已经明确了金融领域“一致性”“持牌经营”的监 管原则，并且继续加强对传统金融机构的互联网业务规范整理，以及对涉及金融业务领 </a:t>
              </a:r>
              <a:endParaRPr lang="zh-CN" altLang="en-US" dirty="0"/>
            </a:p>
            <a:p>
              <a:r>
                <a:rPr lang="zh-CN" altLang="en-US" sz="1800" dirty="0">
                  <a:solidFill>
                    <a:srgbClr val="000000"/>
                  </a:solidFill>
                  <a:effectLst/>
                  <a:latin typeface="FZShuSong-Z01S"/>
                </a:rPr>
                <a:t>域的互联网平台进行整改</a:t>
              </a:r>
              <a:endParaRPr lang="zh-CN" altLang="en-US" b="1" spc="400" dirty="0">
                <a:solidFill>
                  <a:schemeClr val="tx1">
                    <a:lumMod val="75000"/>
                    <a:lumOff val="25000"/>
                  </a:schemeClr>
                </a:solidFill>
                <a:cs typeface="+mn-ea"/>
                <a:sym typeface="+mn-lt"/>
              </a:endParaRPr>
            </a:p>
          </p:txBody>
        </p:sp>
      </p:gr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238756708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14:presetBounceEnd="40000">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14:bounceEnd="40000">
                                          <p:cBhvr additive="base">
                                            <p:cTn id="22"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3"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14:presetBounceEnd="40000">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14:bounceEnd="40000">
                                          <p:cBhvr additive="base">
                                            <p:cTn id="28"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29"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14:presetBounceEnd="40000">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14:bounceEnd="40000">
                                          <p:cBhvr additive="base">
                                            <p:cTn id="34" dur="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35"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nodeType="clickEffect" p14:presetBounceEnd="40000">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14:bounceEnd="40000">
                                          <p:cBhvr additive="base">
                                            <p:cTn id="40" dur="500" fill="hold"/>
                                            <p:tgtEl>
                                              <p:spTgt spid="41"/>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1+#ppt_w/2"/>
                                              </p:val>
                                            </p:tav>
                                            <p:tav tm="100000">
                                              <p:val>
                                                <p:strVal val="#ppt_x"/>
                                              </p:val>
                                            </p:tav>
                                          </p:tavLst>
                                        </p:anim>
                                        <p:anim calcmode="lin" valueType="num">
                                          <p:cBhvr additive="base">
                                            <p:cTn id="23"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fill="hold"/>
                                            <p:tgtEl>
                                              <p:spTgt spid="33"/>
                                            </p:tgtEl>
                                            <p:attrNameLst>
                                              <p:attrName>ppt_x</p:attrName>
                                            </p:attrNameLst>
                                          </p:cBhvr>
                                          <p:tavLst>
                                            <p:tav tm="0">
                                              <p:val>
                                                <p:strVal val="1+#ppt_w/2"/>
                                              </p:val>
                                            </p:tav>
                                            <p:tav tm="100000">
                                              <p:val>
                                                <p:strVal val="#ppt_x"/>
                                              </p:val>
                                            </p:tav>
                                          </p:tavLst>
                                        </p:anim>
                                        <p:anim calcmode="lin" valueType="num">
                                          <p:cBhvr additive="base">
                                            <p:cTn id="29"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500" fill="hold"/>
                                            <p:tgtEl>
                                              <p:spTgt spid="37"/>
                                            </p:tgtEl>
                                            <p:attrNameLst>
                                              <p:attrName>ppt_x</p:attrName>
                                            </p:attrNameLst>
                                          </p:cBhvr>
                                          <p:tavLst>
                                            <p:tav tm="0">
                                              <p:val>
                                                <p:strVal val="1+#ppt_w/2"/>
                                              </p:val>
                                            </p:tav>
                                            <p:tav tm="100000">
                                              <p:val>
                                                <p:strVal val="#ppt_x"/>
                                              </p:val>
                                            </p:tav>
                                          </p:tavLst>
                                        </p:anim>
                                        <p:anim calcmode="lin" valueType="num">
                                          <p:cBhvr additive="base">
                                            <p:cTn id="35"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nodeType="click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additive="base">
                                            <p:cTn id="40" dur="500" fill="hold"/>
                                            <p:tgtEl>
                                              <p:spTgt spid="41"/>
                                            </p:tgtEl>
                                            <p:attrNameLst>
                                              <p:attrName>ppt_x</p:attrName>
                                            </p:attrNameLst>
                                          </p:cBhvr>
                                          <p:tavLst>
                                            <p:tav tm="0">
                                              <p:val>
                                                <p:strVal val="1+#ppt_w/2"/>
                                              </p:val>
                                            </p:tav>
                                            <p:tav tm="100000">
                                              <p:val>
                                                <p:strVal val="#ppt_x"/>
                                              </p:val>
                                            </p:tav>
                                          </p:tavLst>
                                        </p:anim>
                                        <p:anim calcmode="lin" valueType="num">
                                          <p:cBhvr additive="base">
                                            <p:cTn id="41"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第三部分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03</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2158675" y="2875002"/>
            <a:ext cx="8839279" cy="1107996"/>
          </a:xfrm>
          <a:prstGeom prst="rect">
            <a:avLst/>
          </a:prstGeom>
          <a:noFill/>
        </p:spPr>
        <p:txBody>
          <a:bodyPr wrap="none" rtlCol="0">
            <a:spAutoFit/>
          </a:bodyPr>
          <a:lstStyle/>
          <a:p>
            <a:pPr lvl="0">
              <a:defRPr/>
            </a:pPr>
            <a:r>
              <a:rPr lang="zh-CN" altLang="en-US" sz="6600" dirty="0">
                <a:solidFill>
                  <a:srgbClr val="00A0E9"/>
                </a:solidFill>
                <a:latin typeface="Lantinghei SC"/>
              </a:rPr>
              <a:t> 支付行业的运营与竞争</a:t>
            </a:r>
            <a:endParaRPr kumimoji="1" lang="zh-CN" altLang="en-US" sz="6600" b="0" i="0" u="none" strike="noStrike" kern="1200" cap="none" spc="0" normalizeH="0" baseline="0" noProof="0" dirty="0">
              <a:ln>
                <a:noFill/>
              </a:ln>
              <a:solidFill>
                <a:srgbClr val="44546A"/>
              </a:solidFill>
              <a:effectLst/>
              <a:uLnTx/>
              <a:uFillTx/>
              <a:cs typeface="+mn-ea"/>
              <a:sym typeface="+mn-lt"/>
            </a:endParaRPr>
          </a:p>
        </p:txBody>
      </p:sp>
      <p:pic>
        <p:nvPicPr>
          <p:cNvPr id="10" name="图片 9" descr="图表, 旭日形&#10;&#10;描述已自动生成">
            <a:extLst>
              <a:ext uri="{FF2B5EF4-FFF2-40B4-BE49-F238E27FC236}">
                <a16:creationId xmlns:a16="http://schemas.microsoft.com/office/drawing/2014/main" id="{222AF232-1640-8823-4196-838409AFB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366834539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51090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00A0E9"/>
                </a:solidFill>
                <a:effectLst/>
                <a:latin typeface="FZLanTingHei-M-GBK"/>
                <a:ea typeface="宋体" panose="02010600030101010101" pitchFamily="2" charset="-122"/>
              </a:rPr>
              <a:t>非金融机构从事支付服务的管理方法</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grpSp>
        <p:nvGrpSpPr>
          <p:cNvPr id="29" name="组合 28">
            <a:extLst>
              <a:ext uri="{FF2B5EF4-FFF2-40B4-BE49-F238E27FC236}">
                <a16:creationId xmlns:a16="http://schemas.microsoft.com/office/drawing/2014/main" id="{DF5F9868-E017-421C-87B0-A35C3DE4DC1B}"/>
              </a:ext>
            </a:extLst>
          </p:cNvPr>
          <p:cNvGrpSpPr/>
          <p:nvPr/>
        </p:nvGrpSpPr>
        <p:grpSpPr>
          <a:xfrm>
            <a:off x="899078" y="1724026"/>
            <a:ext cx="5132387" cy="1704974"/>
            <a:chOff x="874713" y="1943101"/>
            <a:chExt cx="5132387" cy="1704974"/>
          </a:xfrm>
        </p:grpSpPr>
        <p:grpSp>
          <p:nvGrpSpPr>
            <p:cNvPr id="30" name="组合 29">
              <a:extLst>
                <a:ext uri="{FF2B5EF4-FFF2-40B4-BE49-F238E27FC236}">
                  <a16:creationId xmlns:a16="http://schemas.microsoft.com/office/drawing/2014/main" id="{E5DA8A51-F5FC-48E3-907B-51CA52AEC7BA}"/>
                </a:ext>
              </a:extLst>
            </p:cNvPr>
            <p:cNvGrpSpPr/>
            <p:nvPr/>
          </p:nvGrpSpPr>
          <p:grpSpPr>
            <a:xfrm>
              <a:off x="874713" y="1943101"/>
              <a:ext cx="5132387" cy="1704974"/>
              <a:chOff x="874713" y="1752601"/>
              <a:chExt cx="5132387" cy="1704974"/>
            </a:xfrm>
          </p:grpSpPr>
          <p:sp>
            <p:nvSpPr>
              <p:cNvPr id="34" name="矩形 33">
                <a:extLst>
                  <a:ext uri="{FF2B5EF4-FFF2-40B4-BE49-F238E27FC236}">
                    <a16:creationId xmlns:a16="http://schemas.microsoft.com/office/drawing/2014/main" id="{0A758BFB-16F3-4A03-977C-9FC650974007}"/>
                  </a:ext>
                </a:extLst>
              </p:cNvPr>
              <p:cNvSpPr/>
              <p:nvPr/>
            </p:nvSpPr>
            <p:spPr>
              <a:xfrm>
                <a:off x="874713" y="1752601"/>
                <a:ext cx="5132387" cy="170497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35" name="椭圆 8">
                <a:extLst>
                  <a:ext uri="{FF2B5EF4-FFF2-40B4-BE49-F238E27FC236}">
                    <a16:creationId xmlns:a16="http://schemas.microsoft.com/office/drawing/2014/main" id="{FEC86CB8-2D52-49E7-B21F-A8591EDFB163}"/>
                  </a:ext>
                </a:extLst>
              </p:cNvPr>
              <p:cNvSpPr/>
              <p:nvPr/>
            </p:nvSpPr>
            <p:spPr>
              <a:xfrm>
                <a:off x="5200650" y="1991396"/>
                <a:ext cx="586015" cy="514075"/>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31" name="组合 30">
              <a:extLst>
                <a:ext uri="{FF2B5EF4-FFF2-40B4-BE49-F238E27FC236}">
                  <a16:creationId xmlns:a16="http://schemas.microsoft.com/office/drawing/2014/main" id="{8117E859-9900-40CC-A19F-981814A8E211}"/>
                </a:ext>
              </a:extLst>
            </p:cNvPr>
            <p:cNvGrpSpPr/>
            <p:nvPr/>
          </p:nvGrpSpPr>
          <p:grpSpPr>
            <a:xfrm>
              <a:off x="874713" y="2042350"/>
              <a:ext cx="4207776" cy="1596912"/>
              <a:chOff x="7099304" y="3079697"/>
              <a:chExt cx="4207776" cy="1596912"/>
            </a:xfrm>
          </p:grpSpPr>
          <p:sp>
            <p:nvSpPr>
              <p:cNvPr id="32" name="矩形 31">
                <a:extLst>
                  <a:ext uri="{FF2B5EF4-FFF2-40B4-BE49-F238E27FC236}">
                    <a16:creationId xmlns:a16="http://schemas.microsoft.com/office/drawing/2014/main" id="{3432412B-8E70-4E04-9AEB-F0521BCA5501}"/>
                  </a:ext>
                </a:extLst>
              </p:cNvPr>
              <p:cNvSpPr/>
              <p:nvPr/>
            </p:nvSpPr>
            <p:spPr>
              <a:xfrm>
                <a:off x="7201578" y="3476280"/>
                <a:ext cx="4105502" cy="1200329"/>
              </a:xfrm>
              <a:prstGeom prst="rect">
                <a:avLst/>
              </a:prstGeom>
              <a:ln>
                <a:noFill/>
              </a:ln>
            </p:spPr>
            <p:txBody>
              <a:bodyPr wrap="square">
                <a:spAutoFit/>
                <a:scene3d>
                  <a:camera prst="orthographicFront"/>
                  <a:lightRig rig="threePt" dir="t"/>
                </a:scene3d>
                <a:sp3d contourW="12700"/>
              </a:bodyPr>
              <a:lstStyle/>
              <a:p>
                <a:r>
                  <a:rPr lang="zh-CN" altLang="en-US" sz="1800" dirty="0">
                    <a:solidFill>
                      <a:srgbClr val="000000"/>
                    </a:solidFill>
                    <a:effectLst/>
                    <a:latin typeface="FZShuSong-Z01S"/>
                  </a:rPr>
                  <a:t>为促进支付服务市 场健康发展，规范非金融机构支付服务行为，防范支付风险，保护当事人的合法权益。自 </a:t>
                </a:r>
                <a:r>
                  <a:rPr lang="en-US" altLang="zh-CN" sz="1800" dirty="0">
                    <a:solidFill>
                      <a:srgbClr val="000000"/>
                    </a:solidFill>
                    <a:effectLst/>
                    <a:latin typeface="Times New Roman" panose="02020603050405020304" pitchFamily="18" charset="0"/>
                  </a:rPr>
                  <a:t>2010 </a:t>
                </a:r>
                <a:r>
                  <a:rPr lang="zh-CN" altLang="en-US" sz="1800" dirty="0">
                    <a:solidFill>
                      <a:srgbClr val="000000"/>
                    </a:solidFill>
                    <a:effectLst/>
                    <a:latin typeface="FZShuSong-Z01S"/>
                  </a:rPr>
                  <a:t>年 </a:t>
                </a:r>
                <a:r>
                  <a:rPr lang="en-US" altLang="zh-CN" sz="1800" dirty="0">
                    <a:solidFill>
                      <a:srgbClr val="000000"/>
                    </a:solidFill>
                    <a:effectLst/>
                    <a:latin typeface="Times New Roman" panose="02020603050405020304" pitchFamily="18" charset="0"/>
                  </a:rPr>
                  <a:t>9 </a:t>
                </a:r>
                <a:r>
                  <a:rPr lang="zh-CN" altLang="en-US" sz="1800" dirty="0">
                    <a:solidFill>
                      <a:srgbClr val="000000"/>
                    </a:solidFill>
                    <a:effectLst/>
                    <a:latin typeface="FZShuSong-Z01S"/>
                  </a:rPr>
                  <a:t>月 </a:t>
                </a:r>
                <a:r>
                  <a:rPr lang="en-US" altLang="zh-CN" sz="1800" dirty="0">
                    <a:solidFill>
                      <a:srgbClr val="000000"/>
                    </a:solidFill>
                    <a:effectLst/>
                    <a:latin typeface="Times New Roman" panose="02020603050405020304" pitchFamily="18" charset="0"/>
                  </a:rPr>
                  <a:t>1 </a:t>
                </a:r>
                <a:r>
                  <a:rPr lang="zh-CN" altLang="en-US" sz="1800" dirty="0">
                    <a:solidFill>
                      <a:srgbClr val="000000"/>
                    </a:solidFill>
                    <a:effectLst/>
                    <a:latin typeface="FZShuSong-Z01S"/>
                  </a:rPr>
                  <a:t>日起施行</a:t>
                </a:r>
                <a:endParaRPr lang="zh-CN" altLang="en-US" sz="1400" dirty="0">
                  <a:solidFill>
                    <a:srgbClr val="44546A"/>
                  </a:solidFill>
                  <a:cs typeface="+mn-ea"/>
                  <a:sym typeface="+mn-lt"/>
                </a:endParaRPr>
              </a:p>
            </p:txBody>
          </p:sp>
          <p:sp>
            <p:nvSpPr>
              <p:cNvPr id="33" name="矩形 32">
                <a:extLst>
                  <a:ext uri="{FF2B5EF4-FFF2-40B4-BE49-F238E27FC236}">
                    <a16:creationId xmlns:a16="http://schemas.microsoft.com/office/drawing/2014/main" id="{C86813B7-7F05-4ED3-B04F-5580D7186DC0}"/>
                  </a:ext>
                </a:extLst>
              </p:cNvPr>
              <p:cNvSpPr/>
              <p:nvPr/>
            </p:nvSpPr>
            <p:spPr>
              <a:xfrm>
                <a:off x="7099304" y="3079697"/>
                <a:ext cx="4105502"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en-US" altLang="zh-CN" sz="1800" dirty="0">
                    <a:solidFill>
                      <a:srgbClr val="000000"/>
                    </a:solidFill>
                    <a:effectLst/>
                    <a:latin typeface="FZShuSong-Z01S"/>
                  </a:rPr>
                  <a:t>《</a:t>
                </a:r>
                <a:r>
                  <a:rPr lang="zh-CN" altLang="en-US" sz="1800" dirty="0">
                    <a:solidFill>
                      <a:srgbClr val="000000"/>
                    </a:solidFill>
                    <a:effectLst/>
                    <a:latin typeface="FZShuSong-Z01S"/>
                  </a:rPr>
                  <a:t>非金融机构从事支付服务管理办法</a:t>
                </a:r>
                <a:r>
                  <a:rPr lang="en-US" altLang="zh-CN" sz="1800" dirty="0">
                    <a:solidFill>
                      <a:srgbClr val="000000"/>
                    </a:solidFill>
                    <a:effectLst/>
                    <a:latin typeface="FZShuSong-Z01S"/>
                  </a:rPr>
                  <a:t>》</a:t>
                </a:r>
                <a:endParaRPr lang="zh-CN" altLang="en-US" b="1" dirty="0">
                  <a:solidFill>
                    <a:srgbClr val="44546A"/>
                  </a:solidFill>
                  <a:cs typeface="+mn-ea"/>
                  <a:sym typeface="+mn-lt"/>
                </a:endParaRPr>
              </a:p>
            </p:txBody>
          </p:sp>
        </p:grpSp>
      </p:grpSp>
      <p:grpSp>
        <p:nvGrpSpPr>
          <p:cNvPr id="36" name="组合 35">
            <a:extLst>
              <a:ext uri="{FF2B5EF4-FFF2-40B4-BE49-F238E27FC236}">
                <a16:creationId xmlns:a16="http://schemas.microsoft.com/office/drawing/2014/main" id="{5D13AA60-6D61-4460-9527-543E229F120C}"/>
              </a:ext>
            </a:extLst>
          </p:cNvPr>
          <p:cNvGrpSpPr/>
          <p:nvPr/>
        </p:nvGrpSpPr>
        <p:grpSpPr>
          <a:xfrm>
            <a:off x="899078" y="3703638"/>
            <a:ext cx="5132387" cy="1704974"/>
            <a:chOff x="874713" y="3922713"/>
            <a:chExt cx="5132387" cy="1704974"/>
          </a:xfrm>
        </p:grpSpPr>
        <p:grpSp>
          <p:nvGrpSpPr>
            <p:cNvPr id="37" name="组合 36">
              <a:extLst>
                <a:ext uri="{FF2B5EF4-FFF2-40B4-BE49-F238E27FC236}">
                  <a16:creationId xmlns:a16="http://schemas.microsoft.com/office/drawing/2014/main" id="{87741F1D-BE3A-44F8-A46B-71A2C6CB3A3C}"/>
                </a:ext>
              </a:extLst>
            </p:cNvPr>
            <p:cNvGrpSpPr/>
            <p:nvPr/>
          </p:nvGrpSpPr>
          <p:grpSpPr>
            <a:xfrm>
              <a:off x="874713" y="3922713"/>
              <a:ext cx="5132387" cy="1704974"/>
              <a:chOff x="874713" y="1752601"/>
              <a:chExt cx="5132387" cy="1704974"/>
            </a:xfrm>
          </p:grpSpPr>
          <p:sp>
            <p:nvSpPr>
              <p:cNvPr id="41" name="矩形 40">
                <a:extLst>
                  <a:ext uri="{FF2B5EF4-FFF2-40B4-BE49-F238E27FC236}">
                    <a16:creationId xmlns:a16="http://schemas.microsoft.com/office/drawing/2014/main" id="{69B07898-829B-40C3-888A-82B75B6C4BE6}"/>
                  </a:ext>
                </a:extLst>
              </p:cNvPr>
              <p:cNvSpPr/>
              <p:nvPr/>
            </p:nvSpPr>
            <p:spPr>
              <a:xfrm>
                <a:off x="874713" y="1752601"/>
                <a:ext cx="5132387" cy="1704974"/>
              </a:xfrm>
              <a:prstGeom prst="rect">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42" name="椭圆 31">
                <a:extLst>
                  <a:ext uri="{FF2B5EF4-FFF2-40B4-BE49-F238E27FC236}">
                    <a16:creationId xmlns:a16="http://schemas.microsoft.com/office/drawing/2014/main" id="{D6564A51-9B7A-4615-9390-1B4B1FC3971F}"/>
                  </a:ext>
                </a:extLst>
              </p:cNvPr>
              <p:cNvSpPr/>
              <p:nvPr/>
            </p:nvSpPr>
            <p:spPr>
              <a:xfrm>
                <a:off x="5209572" y="1955426"/>
                <a:ext cx="568171" cy="586015"/>
              </a:xfrm>
              <a:custGeom>
                <a:avLst/>
                <a:gdLst>
                  <a:gd name="connsiteX0" fmla="*/ 559267 w 589292"/>
                  <a:gd name="connsiteY0" fmla="*/ 238088 h 607799"/>
                  <a:gd name="connsiteX1" fmla="*/ 575556 w 589292"/>
                  <a:gd name="connsiteY1" fmla="*/ 244486 h 607799"/>
                  <a:gd name="connsiteX2" fmla="*/ 589292 w 589292"/>
                  <a:gd name="connsiteY2" fmla="*/ 264606 h 607799"/>
                  <a:gd name="connsiteX3" fmla="*/ 589292 w 589292"/>
                  <a:gd name="connsiteY3" fmla="*/ 598164 h 607799"/>
                  <a:gd name="connsiteX4" fmla="*/ 576113 w 589292"/>
                  <a:gd name="connsiteY4" fmla="*/ 607112 h 607799"/>
                  <a:gd name="connsiteX5" fmla="*/ 452019 w 589292"/>
                  <a:gd name="connsiteY5" fmla="*/ 558341 h 607799"/>
                  <a:gd name="connsiteX6" fmla="*/ 438282 w 589292"/>
                  <a:gd name="connsiteY6" fmla="*/ 538221 h 607799"/>
                  <a:gd name="connsiteX7" fmla="*/ 438282 w 589292"/>
                  <a:gd name="connsiteY7" fmla="*/ 383843 h 607799"/>
                  <a:gd name="connsiteX8" fmla="*/ 444362 w 589292"/>
                  <a:gd name="connsiteY8" fmla="*/ 381618 h 607799"/>
                  <a:gd name="connsiteX9" fmla="*/ 466080 w 589292"/>
                  <a:gd name="connsiteY9" fmla="*/ 366690 h 607799"/>
                  <a:gd name="connsiteX10" fmla="*/ 537409 w 589292"/>
                  <a:gd name="connsiteY10" fmla="*/ 275269 h 607799"/>
                  <a:gd name="connsiteX11" fmla="*/ 559267 w 589292"/>
                  <a:gd name="connsiteY11" fmla="*/ 238088 h 607799"/>
                  <a:gd name="connsiteX12" fmla="*/ 209859 w 589292"/>
                  <a:gd name="connsiteY12" fmla="*/ 194902 h 607799"/>
                  <a:gd name="connsiteX13" fmla="*/ 260000 w 589292"/>
                  <a:gd name="connsiteY13" fmla="*/ 194902 h 607799"/>
                  <a:gd name="connsiteX14" fmla="*/ 262971 w 589292"/>
                  <a:gd name="connsiteY14" fmla="*/ 202458 h 607799"/>
                  <a:gd name="connsiteX15" fmla="*/ 291525 w 589292"/>
                  <a:gd name="connsiteY15" fmla="*/ 257523 h 607799"/>
                  <a:gd name="connsiteX16" fmla="*/ 371937 w 589292"/>
                  <a:gd name="connsiteY16" fmla="*/ 366032 h 607799"/>
                  <a:gd name="connsiteX17" fmla="*/ 393850 w 589292"/>
                  <a:gd name="connsiteY17" fmla="*/ 381374 h 607799"/>
                  <a:gd name="connsiteX18" fmla="*/ 397425 w 589292"/>
                  <a:gd name="connsiteY18" fmla="*/ 382811 h 607799"/>
                  <a:gd name="connsiteX19" fmla="*/ 397425 w 589292"/>
                  <a:gd name="connsiteY19" fmla="*/ 539294 h 607799"/>
                  <a:gd name="connsiteX20" fmla="*/ 379504 w 589292"/>
                  <a:gd name="connsiteY20" fmla="*/ 557185 h 607799"/>
                  <a:gd name="connsiteX21" fmla="*/ 209859 w 589292"/>
                  <a:gd name="connsiteY21" fmla="*/ 557185 h 607799"/>
                  <a:gd name="connsiteX22" fmla="*/ 191938 w 589292"/>
                  <a:gd name="connsiteY22" fmla="*/ 539294 h 607799"/>
                  <a:gd name="connsiteX23" fmla="*/ 191938 w 589292"/>
                  <a:gd name="connsiteY23" fmla="*/ 212840 h 607799"/>
                  <a:gd name="connsiteX24" fmla="*/ 209859 w 589292"/>
                  <a:gd name="connsiteY24" fmla="*/ 194902 h 607799"/>
                  <a:gd name="connsiteX25" fmla="*/ 13186 w 589292"/>
                  <a:gd name="connsiteY25" fmla="*/ 140695 h 607799"/>
                  <a:gd name="connsiteX26" fmla="*/ 137338 w 589292"/>
                  <a:gd name="connsiteY26" fmla="*/ 189466 h 607799"/>
                  <a:gd name="connsiteX27" fmla="*/ 151081 w 589292"/>
                  <a:gd name="connsiteY27" fmla="*/ 209633 h 607799"/>
                  <a:gd name="connsiteX28" fmla="*/ 151081 w 589292"/>
                  <a:gd name="connsiteY28" fmla="*/ 543612 h 607799"/>
                  <a:gd name="connsiteX29" fmla="*/ 138359 w 589292"/>
                  <a:gd name="connsiteY29" fmla="*/ 552235 h 607799"/>
                  <a:gd name="connsiteX30" fmla="*/ 13743 w 589292"/>
                  <a:gd name="connsiteY30" fmla="*/ 503278 h 607799"/>
                  <a:gd name="connsiteX31" fmla="*/ 0 w 589292"/>
                  <a:gd name="connsiteY31" fmla="*/ 483065 h 607799"/>
                  <a:gd name="connsiteX32" fmla="*/ 0 w 589292"/>
                  <a:gd name="connsiteY32" fmla="*/ 149643 h 607799"/>
                  <a:gd name="connsiteX33" fmla="*/ 13186 w 589292"/>
                  <a:gd name="connsiteY33" fmla="*/ 140695 h 607799"/>
                  <a:gd name="connsiteX34" fmla="*/ 418473 w 589292"/>
                  <a:gd name="connsiteY34" fmla="*/ 52152 h 607799"/>
                  <a:gd name="connsiteX35" fmla="*/ 341047 w 589292"/>
                  <a:gd name="connsiteY35" fmla="*/ 129569 h 607799"/>
                  <a:gd name="connsiteX36" fmla="*/ 376975 w 589292"/>
                  <a:gd name="connsiteY36" fmla="*/ 194887 h 607799"/>
                  <a:gd name="connsiteX37" fmla="*/ 394568 w 589292"/>
                  <a:gd name="connsiteY37" fmla="*/ 203092 h 607799"/>
                  <a:gd name="connsiteX38" fmla="*/ 418473 w 589292"/>
                  <a:gd name="connsiteY38" fmla="*/ 206893 h 607799"/>
                  <a:gd name="connsiteX39" fmla="*/ 438248 w 589292"/>
                  <a:gd name="connsiteY39" fmla="*/ 204344 h 607799"/>
                  <a:gd name="connsiteX40" fmla="*/ 455701 w 589292"/>
                  <a:gd name="connsiteY40" fmla="*/ 197436 h 607799"/>
                  <a:gd name="connsiteX41" fmla="*/ 495946 w 589292"/>
                  <a:gd name="connsiteY41" fmla="*/ 129569 h 607799"/>
                  <a:gd name="connsiteX42" fmla="*/ 418473 w 589292"/>
                  <a:gd name="connsiteY42" fmla="*/ 52152 h 607799"/>
                  <a:gd name="connsiteX43" fmla="*/ 419123 w 589292"/>
                  <a:gd name="connsiteY43" fmla="*/ 0 h 607799"/>
                  <a:gd name="connsiteX44" fmla="*/ 552809 w 589292"/>
                  <a:gd name="connsiteY44" fmla="*/ 133509 h 607799"/>
                  <a:gd name="connsiteX45" fmla="*/ 524540 w 589292"/>
                  <a:gd name="connsiteY45" fmla="*/ 224509 h 607799"/>
                  <a:gd name="connsiteX46" fmla="*/ 505973 w 589292"/>
                  <a:gd name="connsiteY46" fmla="*/ 255708 h 607799"/>
                  <a:gd name="connsiteX47" fmla="*/ 439315 w 589292"/>
                  <a:gd name="connsiteY47" fmla="*/ 341051 h 607799"/>
                  <a:gd name="connsiteX48" fmla="*/ 438248 w 589292"/>
                  <a:gd name="connsiteY48" fmla="*/ 342071 h 607799"/>
                  <a:gd name="connsiteX49" fmla="*/ 419262 w 589292"/>
                  <a:gd name="connsiteY49" fmla="*/ 349581 h 607799"/>
                  <a:gd name="connsiteX50" fmla="*/ 398978 w 589292"/>
                  <a:gd name="connsiteY50" fmla="*/ 340681 h 607799"/>
                  <a:gd name="connsiteX51" fmla="*/ 397492 w 589292"/>
                  <a:gd name="connsiteY51" fmla="*/ 339151 h 607799"/>
                  <a:gd name="connsiteX52" fmla="*/ 323593 w 589292"/>
                  <a:gd name="connsiteY52" fmla="*/ 238880 h 607799"/>
                  <a:gd name="connsiteX53" fmla="*/ 300198 w 589292"/>
                  <a:gd name="connsiteY53" fmla="*/ 195026 h 607799"/>
                  <a:gd name="connsiteX54" fmla="*/ 285437 w 589292"/>
                  <a:gd name="connsiteY54" fmla="*/ 133509 h 607799"/>
                  <a:gd name="connsiteX55" fmla="*/ 419123 w 589292"/>
                  <a:gd name="connsiteY55" fmla="*/ 0 h 60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9292" h="607799">
                    <a:moveTo>
                      <a:pt x="559267" y="238088"/>
                    </a:moveTo>
                    <a:lnTo>
                      <a:pt x="575556" y="244486"/>
                    </a:lnTo>
                    <a:cubicBezTo>
                      <a:pt x="583816" y="247731"/>
                      <a:pt x="589292" y="255705"/>
                      <a:pt x="589292" y="264606"/>
                    </a:cubicBezTo>
                    <a:lnTo>
                      <a:pt x="589292" y="598164"/>
                    </a:lnTo>
                    <a:cubicBezTo>
                      <a:pt x="589292" y="604979"/>
                      <a:pt x="582424" y="609615"/>
                      <a:pt x="576113" y="607112"/>
                    </a:cubicBezTo>
                    <a:lnTo>
                      <a:pt x="452019" y="558341"/>
                    </a:lnTo>
                    <a:cubicBezTo>
                      <a:pt x="443758" y="555096"/>
                      <a:pt x="438282" y="547122"/>
                      <a:pt x="438282" y="538221"/>
                    </a:cubicBezTo>
                    <a:lnTo>
                      <a:pt x="438282" y="383843"/>
                    </a:lnTo>
                    <a:cubicBezTo>
                      <a:pt x="440324" y="383194"/>
                      <a:pt x="442366" y="382499"/>
                      <a:pt x="444362" y="381618"/>
                    </a:cubicBezTo>
                    <a:cubicBezTo>
                      <a:pt x="452529" y="378187"/>
                      <a:pt x="459815" y="373181"/>
                      <a:pt x="466080" y="366690"/>
                    </a:cubicBezTo>
                    <a:cubicBezTo>
                      <a:pt x="492997" y="338735"/>
                      <a:pt x="516989" y="307952"/>
                      <a:pt x="537409" y="275269"/>
                    </a:cubicBezTo>
                    <a:cubicBezTo>
                      <a:pt x="544787" y="263447"/>
                      <a:pt x="552352" y="251069"/>
                      <a:pt x="559267" y="238088"/>
                    </a:cubicBezTo>
                    <a:close/>
                    <a:moveTo>
                      <a:pt x="209859" y="194902"/>
                    </a:moveTo>
                    <a:lnTo>
                      <a:pt x="260000" y="194902"/>
                    </a:lnTo>
                    <a:cubicBezTo>
                      <a:pt x="260929" y="197405"/>
                      <a:pt x="261950" y="199908"/>
                      <a:pt x="262971" y="202458"/>
                    </a:cubicBezTo>
                    <a:cubicBezTo>
                      <a:pt x="271143" y="222296"/>
                      <a:pt x="281542" y="240512"/>
                      <a:pt x="291525" y="257523"/>
                    </a:cubicBezTo>
                    <a:cubicBezTo>
                      <a:pt x="315435" y="298173"/>
                      <a:pt x="342455" y="334652"/>
                      <a:pt x="371937" y="366032"/>
                    </a:cubicBezTo>
                    <a:cubicBezTo>
                      <a:pt x="378112" y="372706"/>
                      <a:pt x="385540" y="377851"/>
                      <a:pt x="393850" y="381374"/>
                    </a:cubicBezTo>
                    <a:cubicBezTo>
                      <a:pt x="395011" y="381884"/>
                      <a:pt x="396265" y="382348"/>
                      <a:pt x="397425" y="382811"/>
                    </a:cubicBezTo>
                    <a:lnTo>
                      <a:pt x="397425" y="539294"/>
                    </a:lnTo>
                    <a:cubicBezTo>
                      <a:pt x="397425" y="549166"/>
                      <a:pt x="389393" y="557185"/>
                      <a:pt x="379504" y="557185"/>
                    </a:cubicBezTo>
                    <a:lnTo>
                      <a:pt x="209859" y="557185"/>
                    </a:lnTo>
                    <a:cubicBezTo>
                      <a:pt x="199970" y="557185"/>
                      <a:pt x="191938" y="549166"/>
                      <a:pt x="191938" y="539294"/>
                    </a:cubicBezTo>
                    <a:lnTo>
                      <a:pt x="191938" y="212840"/>
                    </a:lnTo>
                    <a:cubicBezTo>
                      <a:pt x="191938" y="202967"/>
                      <a:pt x="199970" y="194902"/>
                      <a:pt x="209859" y="194902"/>
                    </a:cubicBezTo>
                    <a:close/>
                    <a:moveTo>
                      <a:pt x="13186" y="140695"/>
                    </a:moveTo>
                    <a:lnTo>
                      <a:pt x="137338" y="189466"/>
                    </a:lnTo>
                    <a:cubicBezTo>
                      <a:pt x="145602" y="192758"/>
                      <a:pt x="151081" y="200732"/>
                      <a:pt x="151081" y="209633"/>
                    </a:cubicBezTo>
                    <a:lnTo>
                      <a:pt x="151081" y="543612"/>
                    </a:lnTo>
                    <a:cubicBezTo>
                      <a:pt x="151081" y="550148"/>
                      <a:pt x="144441" y="554645"/>
                      <a:pt x="138359" y="552235"/>
                    </a:cubicBezTo>
                    <a:lnTo>
                      <a:pt x="13743" y="503278"/>
                    </a:lnTo>
                    <a:cubicBezTo>
                      <a:pt x="5478" y="500033"/>
                      <a:pt x="0" y="492059"/>
                      <a:pt x="0" y="483065"/>
                    </a:cubicBezTo>
                    <a:lnTo>
                      <a:pt x="0" y="149643"/>
                    </a:lnTo>
                    <a:cubicBezTo>
                      <a:pt x="0" y="142874"/>
                      <a:pt x="6871" y="138238"/>
                      <a:pt x="13186" y="140695"/>
                    </a:cubicBezTo>
                    <a:close/>
                    <a:moveTo>
                      <a:pt x="418473" y="52152"/>
                    </a:moveTo>
                    <a:cubicBezTo>
                      <a:pt x="375675" y="52152"/>
                      <a:pt x="340954" y="86828"/>
                      <a:pt x="341047" y="129569"/>
                    </a:cubicBezTo>
                    <a:cubicBezTo>
                      <a:pt x="341047" y="157013"/>
                      <a:pt x="355344" y="181165"/>
                      <a:pt x="376975" y="194887"/>
                    </a:cubicBezTo>
                    <a:cubicBezTo>
                      <a:pt x="382452" y="198363"/>
                      <a:pt x="388301" y="201191"/>
                      <a:pt x="394568" y="203092"/>
                    </a:cubicBezTo>
                    <a:cubicBezTo>
                      <a:pt x="402134" y="205595"/>
                      <a:pt x="410118" y="206893"/>
                      <a:pt x="418473" y="206893"/>
                    </a:cubicBezTo>
                    <a:cubicBezTo>
                      <a:pt x="425343" y="206893"/>
                      <a:pt x="431935" y="206012"/>
                      <a:pt x="438248" y="204344"/>
                    </a:cubicBezTo>
                    <a:cubicBezTo>
                      <a:pt x="444468" y="202721"/>
                      <a:pt x="450270" y="200403"/>
                      <a:pt x="455701" y="197436"/>
                    </a:cubicBezTo>
                    <a:cubicBezTo>
                      <a:pt x="479653" y="184271"/>
                      <a:pt x="495946" y="158774"/>
                      <a:pt x="495946" y="129569"/>
                    </a:cubicBezTo>
                    <a:cubicBezTo>
                      <a:pt x="495946" y="86828"/>
                      <a:pt x="461225" y="52152"/>
                      <a:pt x="418473" y="52152"/>
                    </a:cubicBezTo>
                    <a:close/>
                    <a:moveTo>
                      <a:pt x="419123" y="0"/>
                    </a:moveTo>
                    <a:cubicBezTo>
                      <a:pt x="492975" y="0"/>
                      <a:pt x="552809" y="59755"/>
                      <a:pt x="552809" y="133509"/>
                    </a:cubicBezTo>
                    <a:cubicBezTo>
                      <a:pt x="552809" y="165218"/>
                      <a:pt x="540137" y="196138"/>
                      <a:pt x="524540" y="224509"/>
                    </a:cubicBezTo>
                    <a:cubicBezTo>
                      <a:pt x="518599" y="235310"/>
                      <a:pt x="512239" y="245741"/>
                      <a:pt x="505973" y="255708"/>
                    </a:cubicBezTo>
                    <a:cubicBezTo>
                      <a:pt x="486802" y="286350"/>
                      <a:pt x="464382" y="315045"/>
                      <a:pt x="439315" y="341051"/>
                    </a:cubicBezTo>
                    <a:cubicBezTo>
                      <a:pt x="438944" y="341376"/>
                      <a:pt x="438619" y="341747"/>
                      <a:pt x="438248" y="342071"/>
                    </a:cubicBezTo>
                    <a:cubicBezTo>
                      <a:pt x="432863" y="347078"/>
                      <a:pt x="426086" y="349581"/>
                      <a:pt x="419262" y="349581"/>
                    </a:cubicBezTo>
                    <a:cubicBezTo>
                      <a:pt x="411882" y="349581"/>
                      <a:pt x="404548" y="346614"/>
                      <a:pt x="398978" y="340681"/>
                    </a:cubicBezTo>
                    <a:cubicBezTo>
                      <a:pt x="398467" y="340124"/>
                      <a:pt x="397910" y="339568"/>
                      <a:pt x="397492" y="339151"/>
                    </a:cubicBezTo>
                    <a:cubicBezTo>
                      <a:pt x="369130" y="308740"/>
                      <a:pt x="344575" y="274668"/>
                      <a:pt x="323593" y="238880"/>
                    </a:cubicBezTo>
                    <a:cubicBezTo>
                      <a:pt x="315285" y="224741"/>
                      <a:pt x="306929" y="210138"/>
                      <a:pt x="300198" y="195026"/>
                    </a:cubicBezTo>
                    <a:cubicBezTo>
                      <a:pt x="291518" y="175556"/>
                      <a:pt x="285437" y="155158"/>
                      <a:pt x="285437" y="133509"/>
                    </a:cubicBezTo>
                    <a:cubicBezTo>
                      <a:pt x="285437" y="59755"/>
                      <a:pt x="345317" y="0"/>
                      <a:pt x="419123"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sp>
          <p:nvSpPr>
            <p:cNvPr id="40" name="矩形 39">
              <a:extLst>
                <a:ext uri="{FF2B5EF4-FFF2-40B4-BE49-F238E27FC236}">
                  <a16:creationId xmlns:a16="http://schemas.microsoft.com/office/drawing/2014/main" id="{6ECE850D-226C-430F-A4DB-B6757D21927D}"/>
                </a:ext>
              </a:extLst>
            </p:cNvPr>
            <p:cNvSpPr/>
            <p:nvPr/>
          </p:nvSpPr>
          <p:spPr>
            <a:xfrm>
              <a:off x="1012402" y="4009073"/>
              <a:ext cx="4019369" cy="1200329"/>
            </a:xfrm>
            <a:prstGeom prst="rect">
              <a:avLst/>
            </a:prstGeom>
          </p:spPr>
          <p:txBody>
            <a:bodyPr wrap="square">
              <a:spAutoFit/>
              <a:scene3d>
                <a:camera prst="orthographicFront"/>
                <a:lightRig rig="threePt" dir="t"/>
              </a:scene3d>
              <a:sp3d contourW="12700"/>
            </a:bodyPr>
            <a:lstStyle/>
            <a:p>
              <a:r>
                <a:rPr lang="zh-CN" altLang="en-US" sz="1800" dirty="0">
                  <a:solidFill>
                    <a:srgbClr val="000000"/>
                  </a:solidFill>
                  <a:effectLst/>
                  <a:latin typeface="FZShuSong-Z01S"/>
                </a:rPr>
                <a:t>很多行业开始走向支付领域，最初有城市公交系统；后来，电信运营商也开始进入支付领域；再后来，互联网企业也开始进入支付行业</a:t>
              </a:r>
              <a:endParaRPr lang="zh-CN" altLang="en-US" b="1" dirty="0">
                <a:solidFill>
                  <a:srgbClr val="44546A"/>
                </a:solidFill>
                <a:cs typeface="+mn-ea"/>
                <a:sym typeface="+mn-lt"/>
              </a:endParaRPr>
            </a:p>
          </p:txBody>
        </p:sp>
      </p:grpSp>
      <p:grpSp>
        <p:nvGrpSpPr>
          <p:cNvPr id="43" name="组合 42">
            <a:extLst>
              <a:ext uri="{FF2B5EF4-FFF2-40B4-BE49-F238E27FC236}">
                <a16:creationId xmlns:a16="http://schemas.microsoft.com/office/drawing/2014/main" id="{AD531938-2B28-41A3-80E9-0B62C3CCE397}"/>
              </a:ext>
            </a:extLst>
          </p:cNvPr>
          <p:cNvGrpSpPr/>
          <p:nvPr/>
        </p:nvGrpSpPr>
        <p:grpSpPr>
          <a:xfrm>
            <a:off x="6209266" y="1724026"/>
            <a:ext cx="5132387" cy="1704974"/>
            <a:chOff x="6184901" y="1943101"/>
            <a:chExt cx="5132387" cy="1704974"/>
          </a:xfrm>
        </p:grpSpPr>
        <p:grpSp>
          <p:nvGrpSpPr>
            <p:cNvPr id="44" name="组合 43">
              <a:extLst>
                <a:ext uri="{FF2B5EF4-FFF2-40B4-BE49-F238E27FC236}">
                  <a16:creationId xmlns:a16="http://schemas.microsoft.com/office/drawing/2014/main" id="{27F92DE7-27A0-4D94-B715-0C4DC286CB14}"/>
                </a:ext>
              </a:extLst>
            </p:cNvPr>
            <p:cNvGrpSpPr/>
            <p:nvPr/>
          </p:nvGrpSpPr>
          <p:grpSpPr>
            <a:xfrm>
              <a:off x="6184901" y="1943101"/>
              <a:ext cx="5132387" cy="1704974"/>
              <a:chOff x="874713" y="1752601"/>
              <a:chExt cx="5132387" cy="1704974"/>
            </a:xfrm>
          </p:grpSpPr>
          <p:sp>
            <p:nvSpPr>
              <p:cNvPr id="48" name="矩形 47">
                <a:extLst>
                  <a:ext uri="{FF2B5EF4-FFF2-40B4-BE49-F238E27FC236}">
                    <a16:creationId xmlns:a16="http://schemas.microsoft.com/office/drawing/2014/main" id="{E7E2A206-2D55-466B-BE55-F419385BA39F}"/>
                  </a:ext>
                </a:extLst>
              </p:cNvPr>
              <p:cNvSpPr/>
              <p:nvPr/>
            </p:nvSpPr>
            <p:spPr>
              <a:xfrm>
                <a:off x="874713" y="1752601"/>
                <a:ext cx="5132387" cy="1704974"/>
              </a:xfrm>
              <a:prstGeom prst="rect">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49" name="椭圆 34">
                <a:extLst>
                  <a:ext uri="{FF2B5EF4-FFF2-40B4-BE49-F238E27FC236}">
                    <a16:creationId xmlns:a16="http://schemas.microsoft.com/office/drawing/2014/main" id="{8D39BF85-4A4D-4266-B5D9-BEAAD3CAC3BD}"/>
                  </a:ext>
                </a:extLst>
              </p:cNvPr>
              <p:cNvSpPr/>
              <p:nvPr/>
            </p:nvSpPr>
            <p:spPr>
              <a:xfrm>
                <a:off x="5200650" y="2065550"/>
                <a:ext cx="586015" cy="365766"/>
              </a:xfrm>
              <a:custGeom>
                <a:avLst/>
                <a:gdLst>
                  <a:gd name="connsiteX0" fmla="*/ 509262 w 608697"/>
                  <a:gd name="connsiteY0" fmla="*/ 287324 h 379924"/>
                  <a:gd name="connsiteX1" fmla="*/ 488226 w 608697"/>
                  <a:gd name="connsiteY1" fmla="*/ 308258 h 379924"/>
                  <a:gd name="connsiteX2" fmla="*/ 509262 w 608697"/>
                  <a:gd name="connsiteY2" fmla="*/ 329266 h 379924"/>
                  <a:gd name="connsiteX3" fmla="*/ 530223 w 608697"/>
                  <a:gd name="connsiteY3" fmla="*/ 308258 h 379924"/>
                  <a:gd name="connsiteX4" fmla="*/ 509262 w 608697"/>
                  <a:gd name="connsiteY4" fmla="*/ 287324 h 379924"/>
                  <a:gd name="connsiteX5" fmla="*/ 442648 w 608697"/>
                  <a:gd name="connsiteY5" fmla="*/ 287324 h 379924"/>
                  <a:gd name="connsiteX6" fmla="*/ 421687 w 608697"/>
                  <a:gd name="connsiteY6" fmla="*/ 308332 h 379924"/>
                  <a:gd name="connsiteX7" fmla="*/ 442648 w 608697"/>
                  <a:gd name="connsiteY7" fmla="*/ 329266 h 379924"/>
                  <a:gd name="connsiteX8" fmla="*/ 463684 w 608697"/>
                  <a:gd name="connsiteY8" fmla="*/ 308332 h 379924"/>
                  <a:gd name="connsiteX9" fmla="*/ 442648 w 608697"/>
                  <a:gd name="connsiteY9" fmla="*/ 287324 h 379924"/>
                  <a:gd name="connsiteX10" fmla="*/ 380436 w 608697"/>
                  <a:gd name="connsiteY10" fmla="*/ 284940 h 379924"/>
                  <a:gd name="connsiteX11" fmla="*/ 380436 w 608697"/>
                  <a:gd name="connsiteY11" fmla="*/ 332469 h 379924"/>
                  <a:gd name="connsiteX12" fmla="*/ 399457 w 608697"/>
                  <a:gd name="connsiteY12" fmla="*/ 332469 h 379924"/>
                  <a:gd name="connsiteX13" fmla="*/ 399457 w 608697"/>
                  <a:gd name="connsiteY13" fmla="*/ 284940 h 379924"/>
                  <a:gd name="connsiteX14" fmla="*/ 114131 w 608697"/>
                  <a:gd name="connsiteY14" fmla="*/ 199418 h 379924"/>
                  <a:gd name="connsiteX15" fmla="*/ 171196 w 608697"/>
                  <a:gd name="connsiteY15" fmla="*/ 199418 h 379924"/>
                  <a:gd name="connsiteX16" fmla="*/ 437501 w 608697"/>
                  <a:gd name="connsiteY16" fmla="*/ 199418 h 379924"/>
                  <a:gd name="connsiteX17" fmla="*/ 494566 w 608697"/>
                  <a:gd name="connsiteY17" fmla="*/ 199418 h 379924"/>
                  <a:gd name="connsiteX18" fmla="*/ 513588 w 608697"/>
                  <a:gd name="connsiteY18" fmla="*/ 218415 h 379924"/>
                  <a:gd name="connsiteX19" fmla="*/ 608697 w 608697"/>
                  <a:gd name="connsiteY19" fmla="*/ 360927 h 379924"/>
                  <a:gd name="connsiteX20" fmla="*/ 589675 w 608697"/>
                  <a:gd name="connsiteY20" fmla="*/ 379924 h 379924"/>
                  <a:gd name="connsiteX21" fmla="*/ 19022 w 608697"/>
                  <a:gd name="connsiteY21" fmla="*/ 379924 h 379924"/>
                  <a:gd name="connsiteX22" fmla="*/ 0 w 608697"/>
                  <a:gd name="connsiteY22" fmla="*/ 360927 h 379924"/>
                  <a:gd name="connsiteX23" fmla="*/ 95109 w 608697"/>
                  <a:gd name="connsiteY23" fmla="*/ 218415 h 379924"/>
                  <a:gd name="connsiteX24" fmla="*/ 114131 w 608697"/>
                  <a:gd name="connsiteY24" fmla="*/ 199418 h 379924"/>
                  <a:gd name="connsiteX25" fmla="*/ 190214 w 608697"/>
                  <a:gd name="connsiteY25" fmla="*/ 0 h 379924"/>
                  <a:gd name="connsiteX26" fmla="*/ 418484 w 608697"/>
                  <a:gd name="connsiteY26" fmla="*/ 0 h 379924"/>
                  <a:gd name="connsiteX27" fmla="*/ 437506 w 608697"/>
                  <a:gd name="connsiteY27" fmla="*/ 18997 h 379924"/>
                  <a:gd name="connsiteX28" fmla="*/ 437506 w 608697"/>
                  <a:gd name="connsiteY28" fmla="*/ 180436 h 379924"/>
                  <a:gd name="connsiteX29" fmla="*/ 171192 w 608697"/>
                  <a:gd name="connsiteY29" fmla="*/ 180436 h 379924"/>
                  <a:gd name="connsiteX30" fmla="*/ 171192 w 608697"/>
                  <a:gd name="connsiteY30" fmla="*/ 18997 h 379924"/>
                  <a:gd name="connsiteX31" fmla="*/ 190214 w 608697"/>
                  <a:gd name="connsiteY31" fmla="*/ 0 h 37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8697" h="379924">
                    <a:moveTo>
                      <a:pt x="509262" y="287324"/>
                    </a:moveTo>
                    <a:cubicBezTo>
                      <a:pt x="497625" y="287324"/>
                      <a:pt x="488226" y="296711"/>
                      <a:pt x="488226" y="308258"/>
                    </a:cubicBezTo>
                    <a:cubicBezTo>
                      <a:pt x="488226" y="319879"/>
                      <a:pt x="497625" y="329266"/>
                      <a:pt x="509262" y="329266"/>
                    </a:cubicBezTo>
                    <a:cubicBezTo>
                      <a:pt x="520824" y="329266"/>
                      <a:pt x="530223" y="319879"/>
                      <a:pt x="530223" y="308258"/>
                    </a:cubicBezTo>
                    <a:cubicBezTo>
                      <a:pt x="530223" y="296711"/>
                      <a:pt x="520824" y="287324"/>
                      <a:pt x="509262" y="287324"/>
                    </a:cubicBezTo>
                    <a:close/>
                    <a:moveTo>
                      <a:pt x="442648" y="287324"/>
                    </a:moveTo>
                    <a:cubicBezTo>
                      <a:pt x="431086" y="287324"/>
                      <a:pt x="421687" y="296711"/>
                      <a:pt x="421687" y="308332"/>
                    </a:cubicBezTo>
                    <a:cubicBezTo>
                      <a:pt x="421687" y="319879"/>
                      <a:pt x="431086" y="329266"/>
                      <a:pt x="442648" y="329266"/>
                    </a:cubicBezTo>
                    <a:cubicBezTo>
                      <a:pt x="454285" y="329266"/>
                      <a:pt x="463684" y="319879"/>
                      <a:pt x="463684" y="308332"/>
                    </a:cubicBezTo>
                    <a:cubicBezTo>
                      <a:pt x="463684" y="296711"/>
                      <a:pt x="454285" y="287324"/>
                      <a:pt x="442648" y="287324"/>
                    </a:cubicBezTo>
                    <a:close/>
                    <a:moveTo>
                      <a:pt x="380436" y="284940"/>
                    </a:moveTo>
                    <a:lnTo>
                      <a:pt x="380436" y="332469"/>
                    </a:lnTo>
                    <a:lnTo>
                      <a:pt x="399457" y="332469"/>
                    </a:lnTo>
                    <a:lnTo>
                      <a:pt x="399457" y="284940"/>
                    </a:lnTo>
                    <a:close/>
                    <a:moveTo>
                      <a:pt x="114131" y="199418"/>
                    </a:moveTo>
                    <a:lnTo>
                      <a:pt x="171196" y="199418"/>
                    </a:lnTo>
                    <a:lnTo>
                      <a:pt x="437501" y="199418"/>
                    </a:lnTo>
                    <a:lnTo>
                      <a:pt x="494566" y="199418"/>
                    </a:lnTo>
                    <a:cubicBezTo>
                      <a:pt x="505084" y="199418"/>
                      <a:pt x="505681" y="206942"/>
                      <a:pt x="513588" y="218415"/>
                    </a:cubicBezTo>
                    <a:lnTo>
                      <a:pt x="608697" y="360927"/>
                    </a:lnTo>
                    <a:cubicBezTo>
                      <a:pt x="608697" y="371431"/>
                      <a:pt x="608697" y="379924"/>
                      <a:pt x="589675" y="379924"/>
                    </a:cubicBezTo>
                    <a:lnTo>
                      <a:pt x="19022" y="379924"/>
                    </a:lnTo>
                    <a:cubicBezTo>
                      <a:pt x="0" y="379924"/>
                      <a:pt x="0" y="371431"/>
                      <a:pt x="0" y="360927"/>
                    </a:cubicBezTo>
                    <a:lnTo>
                      <a:pt x="95109" y="218415"/>
                    </a:lnTo>
                    <a:cubicBezTo>
                      <a:pt x="101450" y="208954"/>
                      <a:pt x="103613" y="199418"/>
                      <a:pt x="114131" y="199418"/>
                    </a:cubicBezTo>
                    <a:close/>
                    <a:moveTo>
                      <a:pt x="190214" y="0"/>
                    </a:moveTo>
                    <a:lnTo>
                      <a:pt x="418484" y="0"/>
                    </a:lnTo>
                    <a:cubicBezTo>
                      <a:pt x="429002" y="0"/>
                      <a:pt x="437506" y="8493"/>
                      <a:pt x="437506" y="18997"/>
                    </a:cubicBezTo>
                    <a:lnTo>
                      <a:pt x="437506" y="180436"/>
                    </a:lnTo>
                    <a:lnTo>
                      <a:pt x="171192" y="180436"/>
                    </a:lnTo>
                    <a:lnTo>
                      <a:pt x="171192" y="18997"/>
                    </a:lnTo>
                    <a:cubicBezTo>
                      <a:pt x="171192" y="8493"/>
                      <a:pt x="179696" y="0"/>
                      <a:pt x="19021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sp>
          <p:nvSpPr>
            <p:cNvPr id="47" name="矩形 46">
              <a:extLst>
                <a:ext uri="{FF2B5EF4-FFF2-40B4-BE49-F238E27FC236}">
                  <a16:creationId xmlns:a16="http://schemas.microsoft.com/office/drawing/2014/main" id="{49075565-C71E-43A0-96B2-7237263EA75C}"/>
                </a:ext>
              </a:extLst>
            </p:cNvPr>
            <p:cNvSpPr/>
            <p:nvPr/>
          </p:nvSpPr>
          <p:spPr>
            <a:xfrm>
              <a:off x="6184901" y="2115767"/>
              <a:ext cx="4093484" cy="923330"/>
            </a:xfrm>
            <a:prstGeom prst="rect">
              <a:avLst/>
            </a:prstGeom>
          </p:spPr>
          <p:txBody>
            <a:bodyPr wrap="square">
              <a:spAutoFit/>
              <a:scene3d>
                <a:camera prst="orthographicFront"/>
                <a:lightRig rig="threePt" dir="t"/>
              </a:scene3d>
              <a:sp3d contourW="12700"/>
            </a:bodyPr>
            <a:lstStyle/>
            <a:p>
              <a:r>
                <a:rPr lang="zh-CN" altLang="en-US" sz="1800" dirty="0">
                  <a:solidFill>
                    <a:srgbClr val="000000"/>
                  </a:solidFill>
                  <a:effectLst/>
                  <a:latin typeface="FZShuSong-Z01S"/>
                </a:rPr>
                <a:t>支付业务许可证一方面规范 了行业运行，另一方面这些企业有了支付许可证之后运营更加有可信度</a:t>
              </a:r>
              <a:endParaRPr lang="zh-CN" altLang="en-US" b="1" dirty="0">
                <a:solidFill>
                  <a:srgbClr val="44546A"/>
                </a:solidFill>
                <a:cs typeface="+mn-ea"/>
                <a:sym typeface="+mn-lt"/>
              </a:endParaRPr>
            </a:p>
          </p:txBody>
        </p:sp>
      </p:grpSp>
      <p:grpSp>
        <p:nvGrpSpPr>
          <p:cNvPr id="50" name="组合 49">
            <a:extLst>
              <a:ext uri="{FF2B5EF4-FFF2-40B4-BE49-F238E27FC236}">
                <a16:creationId xmlns:a16="http://schemas.microsoft.com/office/drawing/2014/main" id="{3454E90F-FF7F-419B-A4DF-62FF7F83B0B8}"/>
              </a:ext>
            </a:extLst>
          </p:cNvPr>
          <p:cNvGrpSpPr/>
          <p:nvPr/>
        </p:nvGrpSpPr>
        <p:grpSpPr>
          <a:xfrm>
            <a:off x="6209265" y="3703638"/>
            <a:ext cx="5132388" cy="1704974"/>
            <a:chOff x="6184900" y="3922713"/>
            <a:chExt cx="5132388" cy="1704974"/>
          </a:xfrm>
        </p:grpSpPr>
        <p:grpSp>
          <p:nvGrpSpPr>
            <p:cNvPr id="51" name="组合 50">
              <a:extLst>
                <a:ext uri="{FF2B5EF4-FFF2-40B4-BE49-F238E27FC236}">
                  <a16:creationId xmlns:a16="http://schemas.microsoft.com/office/drawing/2014/main" id="{37478E19-9B07-42B2-BDC9-B87090C6FFE5}"/>
                </a:ext>
              </a:extLst>
            </p:cNvPr>
            <p:cNvGrpSpPr/>
            <p:nvPr/>
          </p:nvGrpSpPr>
          <p:grpSpPr>
            <a:xfrm>
              <a:off x="6184901" y="3922713"/>
              <a:ext cx="5132387" cy="1704974"/>
              <a:chOff x="874713" y="1752601"/>
              <a:chExt cx="5132387" cy="1704974"/>
            </a:xfrm>
          </p:grpSpPr>
          <p:sp>
            <p:nvSpPr>
              <p:cNvPr id="55" name="矩形 54">
                <a:extLst>
                  <a:ext uri="{FF2B5EF4-FFF2-40B4-BE49-F238E27FC236}">
                    <a16:creationId xmlns:a16="http://schemas.microsoft.com/office/drawing/2014/main" id="{2DBE521C-D9E4-4A5C-A076-A82B9B493E13}"/>
                  </a:ext>
                </a:extLst>
              </p:cNvPr>
              <p:cNvSpPr/>
              <p:nvPr/>
            </p:nvSpPr>
            <p:spPr>
              <a:xfrm>
                <a:off x="874713" y="1752601"/>
                <a:ext cx="5132387" cy="170497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56" name="椭圆 37">
                <a:extLst>
                  <a:ext uri="{FF2B5EF4-FFF2-40B4-BE49-F238E27FC236}">
                    <a16:creationId xmlns:a16="http://schemas.microsoft.com/office/drawing/2014/main" id="{2DC62873-085D-487E-8133-1F7F7E7F0EA1}"/>
                  </a:ext>
                </a:extLst>
              </p:cNvPr>
              <p:cNvSpPr/>
              <p:nvPr/>
            </p:nvSpPr>
            <p:spPr>
              <a:xfrm>
                <a:off x="5231643" y="1955426"/>
                <a:ext cx="524028" cy="586015"/>
              </a:xfrm>
              <a:custGeom>
                <a:avLst/>
                <a:gdLst>
                  <a:gd name="T0" fmla="*/ 3531 w 3631"/>
                  <a:gd name="T1" fmla="*/ 0 h 4067"/>
                  <a:gd name="T2" fmla="*/ 1249 w 3631"/>
                  <a:gd name="T3" fmla="*/ 0 h 4067"/>
                  <a:gd name="T4" fmla="*/ 1178 w 3631"/>
                  <a:gd name="T5" fmla="*/ 29 h 4067"/>
                  <a:gd name="T6" fmla="*/ 29 w 3631"/>
                  <a:gd name="T7" fmla="*/ 1179 h 4067"/>
                  <a:gd name="T8" fmla="*/ 0 w 3631"/>
                  <a:gd name="T9" fmla="*/ 1249 h 4067"/>
                  <a:gd name="T10" fmla="*/ 0 w 3631"/>
                  <a:gd name="T11" fmla="*/ 3967 h 4067"/>
                  <a:gd name="T12" fmla="*/ 100 w 3631"/>
                  <a:gd name="T13" fmla="*/ 4067 h 4067"/>
                  <a:gd name="T14" fmla="*/ 3531 w 3631"/>
                  <a:gd name="T15" fmla="*/ 4067 h 4067"/>
                  <a:gd name="T16" fmla="*/ 3631 w 3631"/>
                  <a:gd name="T17" fmla="*/ 3967 h 4067"/>
                  <a:gd name="T18" fmla="*/ 3631 w 3631"/>
                  <a:gd name="T19" fmla="*/ 100 h 4067"/>
                  <a:gd name="T20" fmla="*/ 3531 w 3631"/>
                  <a:gd name="T21" fmla="*/ 0 h 4067"/>
                  <a:gd name="T22" fmla="*/ 2636 w 3631"/>
                  <a:gd name="T23" fmla="*/ 1442 h 4067"/>
                  <a:gd name="T24" fmla="*/ 2932 w 3631"/>
                  <a:gd name="T25" fmla="*/ 1442 h 4067"/>
                  <a:gd name="T26" fmla="*/ 2932 w 3631"/>
                  <a:gd name="T27" fmla="*/ 449 h 4067"/>
                  <a:gd name="T28" fmla="*/ 2998 w 3631"/>
                  <a:gd name="T29" fmla="*/ 382 h 4067"/>
                  <a:gd name="T30" fmla="*/ 3065 w 3631"/>
                  <a:gd name="T31" fmla="*/ 449 h 4067"/>
                  <a:gd name="T32" fmla="*/ 3065 w 3631"/>
                  <a:gd name="T33" fmla="*/ 1509 h 4067"/>
                  <a:gd name="T34" fmla="*/ 2998 w 3631"/>
                  <a:gd name="T35" fmla="*/ 1575 h 4067"/>
                  <a:gd name="T36" fmla="*/ 2636 w 3631"/>
                  <a:gd name="T37" fmla="*/ 1575 h 4067"/>
                  <a:gd name="T38" fmla="*/ 2569 w 3631"/>
                  <a:gd name="T39" fmla="*/ 1509 h 4067"/>
                  <a:gd name="T40" fmla="*/ 2636 w 3631"/>
                  <a:gd name="T41" fmla="*/ 1442 h 4067"/>
                  <a:gd name="T42" fmla="*/ 1966 w 3631"/>
                  <a:gd name="T43" fmla="*/ 1442 h 4067"/>
                  <a:gd name="T44" fmla="*/ 2262 w 3631"/>
                  <a:gd name="T45" fmla="*/ 1442 h 4067"/>
                  <a:gd name="T46" fmla="*/ 2262 w 3631"/>
                  <a:gd name="T47" fmla="*/ 449 h 4067"/>
                  <a:gd name="T48" fmla="*/ 2329 w 3631"/>
                  <a:gd name="T49" fmla="*/ 382 h 4067"/>
                  <a:gd name="T50" fmla="*/ 2395 w 3631"/>
                  <a:gd name="T51" fmla="*/ 449 h 4067"/>
                  <a:gd name="T52" fmla="*/ 2395 w 3631"/>
                  <a:gd name="T53" fmla="*/ 1509 h 4067"/>
                  <a:gd name="T54" fmla="*/ 2329 w 3631"/>
                  <a:gd name="T55" fmla="*/ 1575 h 4067"/>
                  <a:gd name="T56" fmla="*/ 1966 w 3631"/>
                  <a:gd name="T57" fmla="*/ 1575 h 4067"/>
                  <a:gd name="T58" fmla="*/ 1899 w 3631"/>
                  <a:gd name="T59" fmla="*/ 1509 h 4067"/>
                  <a:gd name="T60" fmla="*/ 1966 w 3631"/>
                  <a:gd name="T61" fmla="*/ 1442 h 4067"/>
                  <a:gd name="T62" fmla="*/ 1296 w 3631"/>
                  <a:gd name="T63" fmla="*/ 1442 h 4067"/>
                  <a:gd name="T64" fmla="*/ 1592 w 3631"/>
                  <a:gd name="T65" fmla="*/ 1442 h 4067"/>
                  <a:gd name="T66" fmla="*/ 1592 w 3631"/>
                  <a:gd name="T67" fmla="*/ 449 h 4067"/>
                  <a:gd name="T68" fmla="*/ 1659 w 3631"/>
                  <a:gd name="T69" fmla="*/ 382 h 4067"/>
                  <a:gd name="T70" fmla="*/ 1726 w 3631"/>
                  <a:gd name="T71" fmla="*/ 449 h 4067"/>
                  <a:gd name="T72" fmla="*/ 1726 w 3631"/>
                  <a:gd name="T73" fmla="*/ 1509 h 4067"/>
                  <a:gd name="T74" fmla="*/ 1659 w 3631"/>
                  <a:gd name="T75" fmla="*/ 1575 h 4067"/>
                  <a:gd name="T76" fmla="*/ 1296 w 3631"/>
                  <a:gd name="T77" fmla="*/ 1575 h 4067"/>
                  <a:gd name="T78" fmla="*/ 1230 w 3631"/>
                  <a:gd name="T79" fmla="*/ 1509 h 4067"/>
                  <a:gd name="T80" fmla="*/ 1296 w 3631"/>
                  <a:gd name="T81" fmla="*/ 1442 h 4067"/>
                  <a:gd name="T82" fmla="*/ 3121 w 3631"/>
                  <a:gd name="T83" fmla="*/ 3413 h 4067"/>
                  <a:gd name="T84" fmla="*/ 510 w 3631"/>
                  <a:gd name="T85" fmla="*/ 3413 h 4067"/>
                  <a:gd name="T86" fmla="*/ 510 w 3631"/>
                  <a:gd name="T87" fmla="*/ 2126 h 4067"/>
                  <a:gd name="T88" fmla="*/ 3121 w 3631"/>
                  <a:gd name="T89" fmla="*/ 2126 h 4067"/>
                  <a:gd name="T90" fmla="*/ 3121 w 3631"/>
                  <a:gd name="T91" fmla="*/ 3413 h 4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31" h="4067">
                    <a:moveTo>
                      <a:pt x="3531" y="0"/>
                    </a:moveTo>
                    <a:lnTo>
                      <a:pt x="1249" y="0"/>
                    </a:lnTo>
                    <a:cubicBezTo>
                      <a:pt x="1222" y="0"/>
                      <a:pt x="1197" y="11"/>
                      <a:pt x="1178" y="29"/>
                    </a:cubicBezTo>
                    <a:lnTo>
                      <a:pt x="29" y="1179"/>
                    </a:lnTo>
                    <a:cubicBezTo>
                      <a:pt x="10" y="1197"/>
                      <a:pt x="0" y="1223"/>
                      <a:pt x="0" y="1249"/>
                    </a:cubicBezTo>
                    <a:lnTo>
                      <a:pt x="0" y="3967"/>
                    </a:lnTo>
                    <a:cubicBezTo>
                      <a:pt x="0" y="4022"/>
                      <a:pt x="44" y="4067"/>
                      <a:pt x="100" y="4067"/>
                    </a:cubicBezTo>
                    <a:lnTo>
                      <a:pt x="3531" y="4067"/>
                    </a:lnTo>
                    <a:cubicBezTo>
                      <a:pt x="3586" y="4067"/>
                      <a:pt x="3631" y="4022"/>
                      <a:pt x="3631" y="3967"/>
                    </a:cubicBezTo>
                    <a:lnTo>
                      <a:pt x="3631" y="100"/>
                    </a:lnTo>
                    <a:cubicBezTo>
                      <a:pt x="3631" y="45"/>
                      <a:pt x="3586" y="0"/>
                      <a:pt x="3531" y="0"/>
                    </a:cubicBezTo>
                    <a:close/>
                    <a:moveTo>
                      <a:pt x="2636" y="1442"/>
                    </a:moveTo>
                    <a:lnTo>
                      <a:pt x="2932" y="1442"/>
                    </a:lnTo>
                    <a:lnTo>
                      <a:pt x="2932" y="449"/>
                    </a:lnTo>
                    <a:cubicBezTo>
                      <a:pt x="2932" y="412"/>
                      <a:pt x="2961" y="382"/>
                      <a:pt x="2998" y="382"/>
                    </a:cubicBezTo>
                    <a:cubicBezTo>
                      <a:pt x="3035" y="382"/>
                      <a:pt x="3065" y="412"/>
                      <a:pt x="3065" y="449"/>
                    </a:cubicBezTo>
                    <a:lnTo>
                      <a:pt x="3065" y="1509"/>
                    </a:lnTo>
                    <a:cubicBezTo>
                      <a:pt x="3065" y="1546"/>
                      <a:pt x="3035" y="1575"/>
                      <a:pt x="2998" y="1575"/>
                    </a:cubicBezTo>
                    <a:lnTo>
                      <a:pt x="2636" y="1575"/>
                    </a:lnTo>
                    <a:cubicBezTo>
                      <a:pt x="2599" y="1575"/>
                      <a:pt x="2569" y="1546"/>
                      <a:pt x="2569" y="1509"/>
                    </a:cubicBezTo>
                    <a:cubicBezTo>
                      <a:pt x="2569" y="1472"/>
                      <a:pt x="2599" y="1442"/>
                      <a:pt x="2636" y="1442"/>
                    </a:cubicBezTo>
                    <a:close/>
                    <a:moveTo>
                      <a:pt x="1966" y="1442"/>
                    </a:moveTo>
                    <a:lnTo>
                      <a:pt x="2262" y="1442"/>
                    </a:lnTo>
                    <a:lnTo>
                      <a:pt x="2262" y="449"/>
                    </a:lnTo>
                    <a:cubicBezTo>
                      <a:pt x="2262" y="412"/>
                      <a:pt x="2292" y="382"/>
                      <a:pt x="2329" y="382"/>
                    </a:cubicBezTo>
                    <a:cubicBezTo>
                      <a:pt x="2366" y="382"/>
                      <a:pt x="2395" y="412"/>
                      <a:pt x="2395" y="449"/>
                    </a:cubicBezTo>
                    <a:lnTo>
                      <a:pt x="2395" y="1509"/>
                    </a:lnTo>
                    <a:cubicBezTo>
                      <a:pt x="2395" y="1546"/>
                      <a:pt x="2366" y="1575"/>
                      <a:pt x="2329" y="1575"/>
                    </a:cubicBezTo>
                    <a:lnTo>
                      <a:pt x="1966" y="1575"/>
                    </a:lnTo>
                    <a:cubicBezTo>
                      <a:pt x="1929" y="1575"/>
                      <a:pt x="1899" y="1546"/>
                      <a:pt x="1899" y="1509"/>
                    </a:cubicBezTo>
                    <a:cubicBezTo>
                      <a:pt x="1899" y="1472"/>
                      <a:pt x="1929" y="1442"/>
                      <a:pt x="1966" y="1442"/>
                    </a:cubicBezTo>
                    <a:close/>
                    <a:moveTo>
                      <a:pt x="1296" y="1442"/>
                    </a:moveTo>
                    <a:lnTo>
                      <a:pt x="1592" y="1442"/>
                    </a:lnTo>
                    <a:lnTo>
                      <a:pt x="1592" y="449"/>
                    </a:lnTo>
                    <a:cubicBezTo>
                      <a:pt x="1592" y="412"/>
                      <a:pt x="1622" y="382"/>
                      <a:pt x="1659" y="382"/>
                    </a:cubicBezTo>
                    <a:cubicBezTo>
                      <a:pt x="1696" y="382"/>
                      <a:pt x="1726" y="412"/>
                      <a:pt x="1726" y="449"/>
                    </a:cubicBezTo>
                    <a:lnTo>
                      <a:pt x="1726" y="1509"/>
                    </a:lnTo>
                    <a:cubicBezTo>
                      <a:pt x="1726" y="1546"/>
                      <a:pt x="1696" y="1575"/>
                      <a:pt x="1659" y="1575"/>
                    </a:cubicBezTo>
                    <a:lnTo>
                      <a:pt x="1296" y="1575"/>
                    </a:lnTo>
                    <a:cubicBezTo>
                      <a:pt x="1260" y="1575"/>
                      <a:pt x="1230" y="1546"/>
                      <a:pt x="1230" y="1509"/>
                    </a:cubicBezTo>
                    <a:cubicBezTo>
                      <a:pt x="1230" y="1472"/>
                      <a:pt x="1260" y="1442"/>
                      <a:pt x="1296" y="1442"/>
                    </a:cubicBezTo>
                    <a:close/>
                    <a:moveTo>
                      <a:pt x="3121" y="3413"/>
                    </a:moveTo>
                    <a:lnTo>
                      <a:pt x="510" y="3413"/>
                    </a:lnTo>
                    <a:lnTo>
                      <a:pt x="510" y="2126"/>
                    </a:lnTo>
                    <a:lnTo>
                      <a:pt x="3121" y="2126"/>
                    </a:lnTo>
                    <a:lnTo>
                      <a:pt x="3121" y="3413"/>
                    </a:ln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sp>
          <p:nvSpPr>
            <p:cNvPr id="54" name="矩形 53">
              <a:extLst>
                <a:ext uri="{FF2B5EF4-FFF2-40B4-BE49-F238E27FC236}">
                  <a16:creationId xmlns:a16="http://schemas.microsoft.com/office/drawing/2014/main" id="{FE50B48F-C01C-4CF2-9E30-9689603BCB2A}"/>
                </a:ext>
              </a:extLst>
            </p:cNvPr>
            <p:cNvSpPr/>
            <p:nvPr/>
          </p:nvSpPr>
          <p:spPr>
            <a:xfrm>
              <a:off x="6184900" y="4125538"/>
              <a:ext cx="4325937" cy="646331"/>
            </a:xfrm>
            <a:prstGeom prst="rect">
              <a:avLst/>
            </a:prstGeom>
            <a:ln>
              <a:noFill/>
            </a:ln>
          </p:spPr>
          <p:txBody>
            <a:bodyPr wrap="square">
              <a:spAutoFit/>
              <a:scene3d>
                <a:camera prst="orthographicFront"/>
                <a:lightRig rig="threePt" dir="t"/>
              </a:scene3d>
              <a:sp3d contourW="12700"/>
            </a:bodyPr>
            <a:lstStyle/>
            <a:p>
              <a:r>
                <a:rPr lang="zh-CN" altLang="en-US" sz="1800" dirty="0">
                  <a:solidFill>
                    <a:srgbClr val="000000"/>
                  </a:solidFill>
                  <a:effectLst/>
                  <a:latin typeface="FZShuSong-Z01S"/>
                </a:rPr>
                <a:t>互联网金融企业也在不断进行各种业务的创新；电信行业也有各种竞争</a:t>
              </a:r>
              <a:endParaRPr lang="zh-CN" altLang="en-US" b="1" dirty="0">
                <a:solidFill>
                  <a:srgbClr val="44546A"/>
                </a:solidFill>
                <a:cs typeface="+mn-ea"/>
                <a:sym typeface="+mn-lt"/>
              </a:endParaRPr>
            </a:p>
          </p:txBody>
        </p:sp>
      </p:grpSp>
      <p:pic>
        <p:nvPicPr>
          <p:cNvPr id="3" name="图片 2" descr="图表, 旭日形&#10;&#10;描述已自动生成">
            <a:extLst>
              <a:ext uri="{FF2B5EF4-FFF2-40B4-BE49-F238E27FC236}">
                <a16:creationId xmlns:a16="http://schemas.microsoft.com/office/drawing/2014/main" id="{FA9924F0-218B-0CA4-37F4-9AF81449F2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356731030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ppt_x</p:attrName>
                                        </p:attrNameLst>
                                      </p:cBhvr>
                                      <p:tavLst>
                                        <p:tav tm="0">
                                          <p:val>
                                            <p:strVal val="#ppt_x-#ppt_w*1.125000"/>
                                          </p:val>
                                        </p:tav>
                                        <p:tav tm="100000">
                                          <p:val>
                                            <p:strVal val="#ppt_x"/>
                                          </p:val>
                                        </p:tav>
                                      </p:tavLst>
                                    </p:anim>
                                    <p:animEffect transition="in" filter="wipe(right)">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p:tgtEl>
                                          <p:spTgt spid="43"/>
                                        </p:tgtEl>
                                        <p:attrNameLst>
                                          <p:attrName>ppt_y</p:attrName>
                                        </p:attrNameLst>
                                      </p:cBhvr>
                                      <p:tavLst>
                                        <p:tav tm="0">
                                          <p:val>
                                            <p:strVal val="#ppt_y-#ppt_h*1.125000"/>
                                          </p:val>
                                        </p:tav>
                                        <p:tav tm="100000">
                                          <p:val>
                                            <p:strVal val="#ppt_y"/>
                                          </p:val>
                                        </p:tav>
                                      </p:tavLst>
                                    </p:anim>
                                    <p:animEffect transition="in" filter="wipe(down)">
                                      <p:cBhvr>
                                        <p:cTn id="14" dur="500"/>
                                        <p:tgtEl>
                                          <p:spTgt spid="4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p:tgtEl>
                                          <p:spTgt spid="36"/>
                                        </p:tgtEl>
                                        <p:attrNameLst>
                                          <p:attrName>ppt_y</p:attrName>
                                        </p:attrNameLst>
                                      </p:cBhvr>
                                      <p:tavLst>
                                        <p:tav tm="0">
                                          <p:val>
                                            <p:strVal val="#ppt_y+#ppt_h*1.125000"/>
                                          </p:val>
                                        </p:tav>
                                        <p:tav tm="100000">
                                          <p:val>
                                            <p:strVal val="#ppt_y"/>
                                          </p:val>
                                        </p:tav>
                                      </p:tavLst>
                                    </p:anim>
                                    <p:animEffect transition="in" filter="wipe(up)">
                                      <p:cBhvr>
                                        <p:cTn id="20" dur="500"/>
                                        <p:tgtEl>
                                          <p:spTgt spid="3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2" fill="hold" nodeType="click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additive="base">
                                        <p:cTn id="25" dur="500"/>
                                        <p:tgtEl>
                                          <p:spTgt spid="50"/>
                                        </p:tgtEl>
                                        <p:attrNameLst>
                                          <p:attrName>ppt_x</p:attrName>
                                        </p:attrNameLst>
                                      </p:cBhvr>
                                      <p:tavLst>
                                        <p:tav tm="0">
                                          <p:val>
                                            <p:strVal val="#ppt_x+#ppt_w*1.125000"/>
                                          </p:val>
                                        </p:tav>
                                        <p:tav tm="100000">
                                          <p:val>
                                            <p:strVal val="#ppt_x"/>
                                          </p:val>
                                        </p:tav>
                                      </p:tavLst>
                                    </p:anim>
                                    <p:animEffect transition="in" filter="wipe(left)">
                                      <p:cBhvr>
                                        <p:cTn id="2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95465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00A0E9"/>
                </a:solidFill>
                <a:effectLst/>
                <a:latin typeface="FZLanTingHei-M-GBK"/>
              </a:rPr>
              <a:t>银行支付面临的问题</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aphicFrame>
        <p:nvGraphicFramePr>
          <p:cNvPr id="69" name="图示 68">
            <a:extLst>
              <a:ext uri="{FF2B5EF4-FFF2-40B4-BE49-F238E27FC236}">
                <a16:creationId xmlns:a16="http://schemas.microsoft.com/office/drawing/2014/main" id="{21BC6073-D9EB-257B-149B-C2541841F0E9}"/>
              </a:ext>
            </a:extLst>
          </p:cNvPr>
          <p:cNvGraphicFramePr/>
          <p:nvPr>
            <p:extLst>
              <p:ext uri="{D42A27DB-BD31-4B8C-83A1-F6EECF244321}">
                <p14:modId xmlns:p14="http://schemas.microsoft.com/office/powerpoint/2010/main" val="4019327975"/>
              </p:ext>
            </p:extLst>
          </p:nvPr>
        </p:nvGraphicFramePr>
        <p:xfrm>
          <a:off x="662730" y="1140903"/>
          <a:ext cx="10578517" cy="55045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矩形 2">
            <a:extLst>
              <a:ext uri="{FF2B5EF4-FFF2-40B4-BE49-F238E27FC236}">
                <a16:creationId xmlns:a16="http://schemas.microsoft.com/office/drawing/2014/main" id="{6650E1A0-99BA-B77A-F995-E0B1A01B0611}"/>
              </a:ext>
            </a:extLst>
          </p:cNvPr>
          <p:cNvSpPr/>
          <p:nvPr/>
        </p:nvSpPr>
        <p:spPr>
          <a:xfrm>
            <a:off x="-1276755" y="1259919"/>
            <a:ext cx="13994465" cy="461665"/>
          </a:xfrm>
          <a:prstGeom prst="rect">
            <a:avLst/>
          </a:prstGeom>
          <a:noFill/>
        </p:spPr>
        <p:txBody>
          <a:bodyPr wrap="square" lIns="91440" tIns="45720" rIns="91440" bIns="45720">
            <a:spAutoFit/>
          </a:bodyPr>
          <a:lstStyle/>
          <a:p>
            <a:pPr algn="ctr"/>
            <a:r>
              <a:rPr lang="zh-CN" altLang="en-US" sz="24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FZShuSong-Z01S"/>
              </a:rPr>
              <a:t>银行业面临的问题是核心业务受到动摇，银行开始空心化</a:t>
            </a:r>
            <a:endParaRPr lang="zh-CN" altLang="en-US" sz="24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Tree>
    <p:extLst>
      <p:ext uri="{BB962C8B-B14F-4D97-AF65-F5344CB8AC3E}">
        <p14:creationId xmlns:p14="http://schemas.microsoft.com/office/powerpoint/2010/main" val="334661463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9">
                                            <p:graphicEl>
                                              <a:dgm id="{944691C6-A95D-4F2D-AFE8-3AC3939B9E2A}"/>
                                            </p:graphicEl>
                                          </p:spTgt>
                                        </p:tgtEl>
                                        <p:attrNameLst>
                                          <p:attrName>style.visibility</p:attrName>
                                        </p:attrNameLst>
                                      </p:cBhvr>
                                      <p:to>
                                        <p:strVal val="visible"/>
                                      </p:to>
                                    </p:set>
                                    <p:anim calcmode="lin" valueType="num">
                                      <p:cBhvr additive="base">
                                        <p:cTn id="13" dur="500" fill="hold"/>
                                        <p:tgtEl>
                                          <p:spTgt spid="69">
                                            <p:graphicEl>
                                              <a:dgm id="{944691C6-A95D-4F2D-AFE8-3AC3939B9E2A}"/>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69">
                                            <p:graphicEl>
                                              <a:dgm id="{944691C6-A95D-4F2D-AFE8-3AC3939B9E2A}"/>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9">
                                            <p:graphicEl>
                                              <a:dgm id="{F6F6CDFC-F4FF-4FED-BFB9-81908BBF7A1C}"/>
                                            </p:graphicEl>
                                          </p:spTgt>
                                        </p:tgtEl>
                                        <p:attrNameLst>
                                          <p:attrName>style.visibility</p:attrName>
                                        </p:attrNameLst>
                                      </p:cBhvr>
                                      <p:to>
                                        <p:strVal val="visible"/>
                                      </p:to>
                                    </p:set>
                                    <p:anim calcmode="lin" valueType="num">
                                      <p:cBhvr additive="base">
                                        <p:cTn id="19" dur="500" fill="hold"/>
                                        <p:tgtEl>
                                          <p:spTgt spid="69">
                                            <p:graphicEl>
                                              <a:dgm id="{F6F6CDFC-F4FF-4FED-BFB9-81908BBF7A1C}"/>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69">
                                            <p:graphicEl>
                                              <a:dgm id="{F6F6CDFC-F4FF-4FED-BFB9-81908BBF7A1C}"/>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9">
                                            <p:graphicEl>
                                              <a:dgm id="{8312A3D1-6397-4A23-8A1E-AD0F07A57F73}"/>
                                            </p:graphicEl>
                                          </p:spTgt>
                                        </p:tgtEl>
                                        <p:attrNameLst>
                                          <p:attrName>style.visibility</p:attrName>
                                        </p:attrNameLst>
                                      </p:cBhvr>
                                      <p:to>
                                        <p:strVal val="visible"/>
                                      </p:to>
                                    </p:set>
                                    <p:anim calcmode="lin" valueType="num">
                                      <p:cBhvr additive="base">
                                        <p:cTn id="25" dur="500" fill="hold"/>
                                        <p:tgtEl>
                                          <p:spTgt spid="69">
                                            <p:graphicEl>
                                              <a:dgm id="{8312A3D1-6397-4A23-8A1E-AD0F07A57F73}"/>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69">
                                            <p:graphicEl>
                                              <a:dgm id="{8312A3D1-6397-4A23-8A1E-AD0F07A57F73}"/>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9">
                                            <p:graphicEl>
                                              <a:dgm id="{A89F4EBE-3A8E-4048-8BAE-D45791315435}"/>
                                            </p:graphicEl>
                                          </p:spTgt>
                                        </p:tgtEl>
                                        <p:attrNameLst>
                                          <p:attrName>style.visibility</p:attrName>
                                        </p:attrNameLst>
                                      </p:cBhvr>
                                      <p:to>
                                        <p:strVal val="visible"/>
                                      </p:to>
                                    </p:set>
                                    <p:anim calcmode="lin" valueType="num">
                                      <p:cBhvr additive="base">
                                        <p:cTn id="31" dur="500" fill="hold"/>
                                        <p:tgtEl>
                                          <p:spTgt spid="69">
                                            <p:graphicEl>
                                              <a:dgm id="{A89F4EBE-3A8E-4048-8BAE-D45791315435}"/>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69">
                                            <p:graphicEl>
                                              <a:dgm id="{A89F4EBE-3A8E-4048-8BAE-D45791315435}"/>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9">
                                            <p:graphicEl>
                                              <a:dgm id="{10869D19-716C-4D2E-94C3-FE180D8E33B2}"/>
                                            </p:graphicEl>
                                          </p:spTgt>
                                        </p:tgtEl>
                                        <p:attrNameLst>
                                          <p:attrName>style.visibility</p:attrName>
                                        </p:attrNameLst>
                                      </p:cBhvr>
                                      <p:to>
                                        <p:strVal val="visible"/>
                                      </p:to>
                                    </p:set>
                                    <p:anim calcmode="lin" valueType="num">
                                      <p:cBhvr additive="base">
                                        <p:cTn id="37" dur="500" fill="hold"/>
                                        <p:tgtEl>
                                          <p:spTgt spid="69">
                                            <p:graphicEl>
                                              <a:dgm id="{10869D19-716C-4D2E-94C3-FE180D8E33B2}"/>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69">
                                            <p:graphicEl>
                                              <a:dgm id="{10869D19-716C-4D2E-94C3-FE180D8E33B2}"/>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9">
                                            <p:graphicEl>
                                              <a:dgm id="{1059822E-79AA-4B54-BCDD-4767E6CDEBCF}"/>
                                            </p:graphicEl>
                                          </p:spTgt>
                                        </p:tgtEl>
                                        <p:attrNameLst>
                                          <p:attrName>style.visibility</p:attrName>
                                        </p:attrNameLst>
                                      </p:cBhvr>
                                      <p:to>
                                        <p:strVal val="visible"/>
                                      </p:to>
                                    </p:set>
                                    <p:anim calcmode="lin" valueType="num">
                                      <p:cBhvr additive="base">
                                        <p:cTn id="43" dur="500" fill="hold"/>
                                        <p:tgtEl>
                                          <p:spTgt spid="69">
                                            <p:graphicEl>
                                              <a:dgm id="{1059822E-79AA-4B54-BCDD-4767E6CDEBCF}"/>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69">
                                            <p:graphicEl>
                                              <a:dgm id="{1059822E-79AA-4B54-BCDD-4767E6CDEBCF}"/>
                                            </p:graphic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9">
                                            <p:graphicEl>
                                              <a:dgm id="{EE0FE98E-9CCE-4479-B7E7-92EBE1DBB273}"/>
                                            </p:graphicEl>
                                          </p:spTgt>
                                        </p:tgtEl>
                                        <p:attrNameLst>
                                          <p:attrName>style.visibility</p:attrName>
                                        </p:attrNameLst>
                                      </p:cBhvr>
                                      <p:to>
                                        <p:strVal val="visible"/>
                                      </p:to>
                                    </p:set>
                                    <p:anim calcmode="lin" valueType="num">
                                      <p:cBhvr additive="base">
                                        <p:cTn id="49" dur="500" fill="hold"/>
                                        <p:tgtEl>
                                          <p:spTgt spid="69">
                                            <p:graphicEl>
                                              <a:dgm id="{EE0FE98E-9CCE-4479-B7E7-92EBE1DBB273}"/>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69">
                                            <p:graphicEl>
                                              <a:dgm id="{EE0FE98E-9CCE-4479-B7E7-92EBE1DBB273}"/>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9" grpId="0" uiExpand="1">
        <p:bldSub>
          <a:bldDgm bld="one"/>
        </p:bldSub>
      </p:bldGraphic>
      <p:bldP spid="3" grpId="0" build="allAtOnce" bldLvl="5"/>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172354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00A0E9"/>
                </a:solidFill>
                <a:effectLst/>
                <a:latin typeface="FZLanTingHei-M-GBK"/>
              </a:rPr>
              <a:t>共存与竞争</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3" name="矩形 2">
            <a:extLst>
              <a:ext uri="{FF2B5EF4-FFF2-40B4-BE49-F238E27FC236}">
                <a16:creationId xmlns:a16="http://schemas.microsoft.com/office/drawing/2014/main" id="{14163765-D4FE-604F-A835-BE4388E60534}"/>
              </a:ext>
            </a:extLst>
          </p:cNvPr>
          <p:cNvSpPr/>
          <p:nvPr/>
        </p:nvSpPr>
        <p:spPr>
          <a:xfrm>
            <a:off x="3613194" y="3429000"/>
            <a:ext cx="1670706" cy="2506300"/>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4" name="Group 107">
            <a:extLst>
              <a:ext uri="{FF2B5EF4-FFF2-40B4-BE49-F238E27FC236}">
                <a16:creationId xmlns:a16="http://schemas.microsoft.com/office/drawing/2014/main" id="{EBAE34E9-3E24-634F-8BE2-981A43C87A28}"/>
              </a:ext>
            </a:extLst>
          </p:cNvPr>
          <p:cNvGrpSpPr/>
          <p:nvPr/>
        </p:nvGrpSpPr>
        <p:grpSpPr>
          <a:xfrm>
            <a:off x="4294955" y="3690876"/>
            <a:ext cx="355838" cy="446535"/>
            <a:chOff x="3471863" y="1916113"/>
            <a:chExt cx="492125" cy="550863"/>
          </a:xfrm>
          <a:solidFill>
            <a:schemeClr val="tx2"/>
          </a:solidFill>
        </p:grpSpPr>
        <p:sp>
          <p:nvSpPr>
            <p:cNvPr id="5" name="Freeform 70">
              <a:extLst>
                <a:ext uri="{FF2B5EF4-FFF2-40B4-BE49-F238E27FC236}">
                  <a16:creationId xmlns:a16="http://schemas.microsoft.com/office/drawing/2014/main" id="{F0165423-DBF8-5548-A501-8F268A279737}"/>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6" name="Freeform 71">
              <a:extLst>
                <a:ext uri="{FF2B5EF4-FFF2-40B4-BE49-F238E27FC236}">
                  <a16:creationId xmlns:a16="http://schemas.microsoft.com/office/drawing/2014/main" id="{08B369AA-B151-6B4C-96B6-50830F281B6B}"/>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7" name="Freeform 72">
              <a:extLst>
                <a:ext uri="{FF2B5EF4-FFF2-40B4-BE49-F238E27FC236}">
                  <a16:creationId xmlns:a16="http://schemas.microsoft.com/office/drawing/2014/main" id="{15E1D69E-656E-7341-B711-F7DF1B08AB5A}"/>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9" name="文本框 8">
            <a:extLst>
              <a:ext uri="{FF2B5EF4-FFF2-40B4-BE49-F238E27FC236}">
                <a16:creationId xmlns:a16="http://schemas.microsoft.com/office/drawing/2014/main" id="{2A8DE76A-BC8B-6545-A3BF-8869A137742D}"/>
              </a:ext>
            </a:extLst>
          </p:cNvPr>
          <p:cNvSpPr txBox="1"/>
          <p:nvPr/>
        </p:nvSpPr>
        <p:spPr>
          <a:xfrm>
            <a:off x="3838965" y="4222988"/>
            <a:ext cx="1235274" cy="1169551"/>
          </a:xfrm>
          <a:prstGeom prst="rect">
            <a:avLst/>
          </a:prstGeom>
          <a:noFill/>
        </p:spPr>
        <p:txBody>
          <a:bodyPr wrap="square" rtlCol="0">
            <a:spAutoFit/>
          </a:bodyPr>
          <a:lstStyle/>
          <a:p>
            <a:r>
              <a:rPr lang="zh-CN" altLang="en-US" sz="1400" dirty="0">
                <a:solidFill>
                  <a:srgbClr val="000000"/>
                </a:solidFill>
                <a:effectLst/>
                <a:latin typeface="FZShuSong-Z01S"/>
              </a:rPr>
              <a:t>传统商业银 </a:t>
            </a:r>
            <a:endParaRPr lang="zh-CN" altLang="en-US" sz="1400" dirty="0"/>
          </a:p>
          <a:p>
            <a:r>
              <a:rPr lang="zh-CN" altLang="en-US" sz="1400" dirty="0">
                <a:solidFill>
                  <a:srgbClr val="000000"/>
                </a:solidFill>
                <a:effectLst/>
                <a:latin typeface="FZShuSong-Z01S"/>
              </a:rPr>
              <a:t>行可以学习和运用互联网金融组织的新模式</a:t>
            </a:r>
            <a:endParaRPr kumimoji="1" lang="zh-CN" altLang="en-US" sz="1400" b="0" i="0" u="none" strike="noStrike" kern="1200" cap="none" spc="0" normalizeH="0" baseline="0" noProof="0" dirty="0">
              <a:ln>
                <a:noFill/>
              </a:ln>
              <a:solidFill>
                <a:srgbClr val="44546A"/>
              </a:solidFill>
              <a:effectLst/>
              <a:uLnTx/>
              <a:uFillTx/>
              <a:cs typeface="+mn-ea"/>
              <a:sym typeface="+mn-lt"/>
            </a:endParaRPr>
          </a:p>
        </p:txBody>
      </p:sp>
      <p:sp>
        <p:nvSpPr>
          <p:cNvPr id="10" name="矩形 9">
            <a:extLst>
              <a:ext uri="{FF2B5EF4-FFF2-40B4-BE49-F238E27FC236}">
                <a16:creationId xmlns:a16="http://schemas.microsoft.com/office/drawing/2014/main" id="{C5479DF7-A64B-5D43-976E-48D0686BFC09}"/>
              </a:ext>
            </a:extLst>
          </p:cNvPr>
          <p:cNvSpPr/>
          <p:nvPr/>
        </p:nvSpPr>
        <p:spPr>
          <a:xfrm>
            <a:off x="5529770" y="3429000"/>
            <a:ext cx="1670706" cy="2506300"/>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2" name="文本框 11">
            <a:extLst>
              <a:ext uri="{FF2B5EF4-FFF2-40B4-BE49-F238E27FC236}">
                <a16:creationId xmlns:a16="http://schemas.microsoft.com/office/drawing/2014/main" id="{67EC5264-C5EC-5F4C-8C6E-EFB3F8AB6A71}"/>
              </a:ext>
            </a:extLst>
          </p:cNvPr>
          <p:cNvSpPr txBox="1"/>
          <p:nvPr/>
        </p:nvSpPr>
        <p:spPr>
          <a:xfrm>
            <a:off x="5750350" y="4222987"/>
            <a:ext cx="1375511" cy="1600438"/>
          </a:xfrm>
          <a:prstGeom prst="rect">
            <a:avLst/>
          </a:prstGeom>
          <a:noFill/>
        </p:spPr>
        <p:txBody>
          <a:bodyPr wrap="square" rtlCol="0">
            <a:spAutoFit/>
          </a:bodyPr>
          <a:lstStyle/>
          <a:p>
            <a:r>
              <a:rPr lang="zh-CN" altLang="en-US" sz="1400" dirty="0">
                <a:solidFill>
                  <a:srgbClr val="000000"/>
                </a:solidFill>
                <a:effectLst/>
                <a:latin typeface="FZShuSong-Z01S"/>
              </a:rPr>
              <a:t>传统金融行业有大量金融数据，这是互联 </a:t>
            </a:r>
            <a:endParaRPr lang="zh-CN" altLang="en-US" sz="1400" dirty="0"/>
          </a:p>
          <a:p>
            <a:r>
              <a:rPr lang="zh-CN" altLang="en-US" sz="1400" dirty="0">
                <a:solidFill>
                  <a:srgbClr val="000000"/>
                </a:solidFill>
                <a:effectLst/>
                <a:latin typeface="FZShuSong-Z01S"/>
              </a:rPr>
              <a:t>网金融企业无法从第三方获得的，质量也相对较好</a:t>
            </a:r>
            <a:endParaRPr kumimoji="1" lang="zh-CN" altLang="en-US" sz="1400" b="0" i="0" u="none" strike="noStrike" kern="1200" cap="none" spc="0" normalizeH="0" baseline="0" noProof="0" dirty="0">
              <a:ln>
                <a:noFill/>
              </a:ln>
              <a:solidFill>
                <a:srgbClr val="44546A"/>
              </a:solidFill>
              <a:effectLst/>
              <a:uLnTx/>
              <a:uFillTx/>
              <a:cs typeface="+mn-ea"/>
              <a:sym typeface="+mn-lt"/>
            </a:endParaRPr>
          </a:p>
        </p:txBody>
      </p:sp>
      <p:grpSp>
        <p:nvGrpSpPr>
          <p:cNvPr id="13" name="Group 102">
            <a:extLst>
              <a:ext uri="{FF2B5EF4-FFF2-40B4-BE49-F238E27FC236}">
                <a16:creationId xmlns:a16="http://schemas.microsoft.com/office/drawing/2014/main" id="{3BD84E17-9A7B-7F4A-9261-01C5739EAB88}"/>
              </a:ext>
            </a:extLst>
          </p:cNvPr>
          <p:cNvGrpSpPr/>
          <p:nvPr/>
        </p:nvGrpSpPr>
        <p:grpSpPr>
          <a:xfrm>
            <a:off x="6203742" y="3702451"/>
            <a:ext cx="543222" cy="440509"/>
            <a:chOff x="4451350" y="1993900"/>
            <a:chExt cx="550863" cy="398462"/>
          </a:xfrm>
          <a:solidFill>
            <a:schemeClr val="tx2"/>
          </a:solidFill>
        </p:grpSpPr>
        <p:sp>
          <p:nvSpPr>
            <p:cNvPr id="14" name="Freeform 62">
              <a:extLst>
                <a:ext uri="{FF2B5EF4-FFF2-40B4-BE49-F238E27FC236}">
                  <a16:creationId xmlns:a16="http://schemas.microsoft.com/office/drawing/2014/main" id="{405C5CFB-7C7D-244E-9E0D-1D6D15012ED4}"/>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6CDAF5C6-9557-964D-B622-A482BE34B6E1}"/>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43008F68-3AC6-1A48-B998-DEAD7CFA322A}"/>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F6D80103-04A7-E644-8BEC-B69A685C491F}"/>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18" name="矩形 17">
            <a:extLst>
              <a:ext uri="{FF2B5EF4-FFF2-40B4-BE49-F238E27FC236}">
                <a16:creationId xmlns:a16="http://schemas.microsoft.com/office/drawing/2014/main" id="{F8A62173-788A-1B4F-861D-5E0E8DA2E83D}"/>
              </a:ext>
            </a:extLst>
          </p:cNvPr>
          <p:cNvSpPr/>
          <p:nvPr/>
        </p:nvSpPr>
        <p:spPr>
          <a:xfrm>
            <a:off x="7445491" y="3429000"/>
            <a:ext cx="1670706" cy="2506300"/>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文本框 18">
            <a:extLst>
              <a:ext uri="{FF2B5EF4-FFF2-40B4-BE49-F238E27FC236}">
                <a16:creationId xmlns:a16="http://schemas.microsoft.com/office/drawing/2014/main" id="{D88F2DF5-8835-624B-BF20-60225B24813B}"/>
              </a:ext>
            </a:extLst>
          </p:cNvPr>
          <p:cNvSpPr txBox="1"/>
          <p:nvPr/>
        </p:nvSpPr>
        <p:spPr>
          <a:xfrm>
            <a:off x="7570044" y="4286576"/>
            <a:ext cx="1514586" cy="1169551"/>
          </a:xfrm>
          <a:prstGeom prst="rect">
            <a:avLst/>
          </a:prstGeom>
          <a:noFill/>
        </p:spPr>
        <p:txBody>
          <a:bodyPr wrap="square" rtlCol="0">
            <a:spAutoFit/>
          </a:bodyPr>
          <a:lstStyle/>
          <a:p>
            <a:r>
              <a:rPr lang="zh-CN" altLang="en-US" sz="1400" dirty="0">
                <a:solidFill>
                  <a:srgbClr val="000000"/>
                </a:solidFill>
                <a:effectLst/>
                <a:latin typeface="FZShuSong-Z01S"/>
              </a:rPr>
              <a:t>传统金融行业具有的金融内部网的 数据，是所有金融行业里最好的数据</a:t>
            </a:r>
            <a:endParaRPr kumimoji="1" lang="zh-CN" altLang="en-US" sz="1400" b="0" i="0" u="none" strike="noStrike" kern="1200" cap="none" spc="0" normalizeH="0" baseline="0" noProof="0" dirty="0">
              <a:ln>
                <a:noFill/>
              </a:ln>
              <a:solidFill>
                <a:prstClr val="white">
                  <a:lumMod val="50000"/>
                </a:prstClr>
              </a:solidFill>
              <a:effectLst/>
              <a:uLnTx/>
              <a:uFillTx/>
              <a:cs typeface="+mn-ea"/>
              <a:sym typeface="+mn-lt"/>
            </a:endParaRPr>
          </a:p>
        </p:txBody>
      </p:sp>
      <p:grpSp>
        <p:nvGrpSpPr>
          <p:cNvPr id="21" name="Group 114">
            <a:extLst>
              <a:ext uri="{FF2B5EF4-FFF2-40B4-BE49-F238E27FC236}">
                <a16:creationId xmlns:a16="http://schemas.microsoft.com/office/drawing/2014/main" id="{57553E37-0FE9-1F41-AEF2-7ACED8C70D84}"/>
              </a:ext>
            </a:extLst>
          </p:cNvPr>
          <p:cNvGrpSpPr/>
          <p:nvPr/>
        </p:nvGrpSpPr>
        <p:grpSpPr>
          <a:xfrm>
            <a:off x="8035614" y="3694098"/>
            <a:ext cx="532574" cy="514703"/>
            <a:chOff x="4411663" y="2727325"/>
            <a:chExt cx="552451" cy="476251"/>
          </a:xfrm>
          <a:solidFill>
            <a:schemeClr val="tx2"/>
          </a:solidFill>
        </p:grpSpPr>
        <p:sp>
          <p:nvSpPr>
            <p:cNvPr id="22" name="Freeform 153">
              <a:extLst>
                <a:ext uri="{FF2B5EF4-FFF2-40B4-BE49-F238E27FC236}">
                  <a16:creationId xmlns:a16="http://schemas.microsoft.com/office/drawing/2014/main" id="{EB822FE6-88E2-D545-9576-1B8FF759BC00}"/>
                </a:ext>
              </a:extLst>
            </p:cNvPr>
            <p:cNvSpPr>
              <a:spLocks/>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3" name="Freeform 154">
              <a:extLst>
                <a:ext uri="{FF2B5EF4-FFF2-40B4-BE49-F238E27FC236}">
                  <a16:creationId xmlns:a16="http://schemas.microsoft.com/office/drawing/2014/main" id="{F3DCAA29-2F36-EF43-A351-7FF83DC54F64}"/>
                </a:ext>
              </a:extLst>
            </p:cNvPr>
            <p:cNvSpPr>
              <a:spLocks/>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4" name="Freeform 155">
              <a:extLst>
                <a:ext uri="{FF2B5EF4-FFF2-40B4-BE49-F238E27FC236}">
                  <a16:creationId xmlns:a16="http://schemas.microsoft.com/office/drawing/2014/main" id="{26721479-2A87-8E41-B311-771F68227130}"/>
                </a:ext>
              </a:extLst>
            </p:cNvPr>
            <p:cNvSpPr>
              <a:spLocks/>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5" name="Freeform 156">
              <a:extLst>
                <a:ext uri="{FF2B5EF4-FFF2-40B4-BE49-F238E27FC236}">
                  <a16:creationId xmlns:a16="http://schemas.microsoft.com/office/drawing/2014/main" id="{DCC3FA8E-8027-0A45-8ED2-758B5864F037}"/>
                </a:ext>
              </a:extLst>
            </p:cNvPr>
            <p:cNvSpPr>
              <a:spLocks/>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26" name="矩形 25">
            <a:extLst>
              <a:ext uri="{FF2B5EF4-FFF2-40B4-BE49-F238E27FC236}">
                <a16:creationId xmlns:a16="http://schemas.microsoft.com/office/drawing/2014/main" id="{4E80F2F3-B0BB-4F46-9B93-A0ECF38F3F69}"/>
              </a:ext>
            </a:extLst>
          </p:cNvPr>
          <p:cNvSpPr/>
          <p:nvPr/>
        </p:nvSpPr>
        <p:spPr>
          <a:xfrm>
            <a:off x="9356552" y="3429000"/>
            <a:ext cx="1670706" cy="2506300"/>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文本框 27">
            <a:extLst>
              <a:ext uri="{FF2B5EF4-FFF2-40B4-BE49-F238E27FC236}">
                <a16:creationId xmlns:a16="http://schemas.microsoft.com/office/drawing/2014/main" id="{ECD27817-EF5E-4344-8F6C-C940E220313A}"/>
              </a:ext>
            </a:extLst>
          </p:cNvPr>
          <p:cNvSpPr txBox="1"/>
          <p:nvPr/>
        </p:nvSpPr>
        <p:spPr>
          <a:xfrm>
            <a:off x="9450852" y="4222988"/>
            <a:ext cx="1670705" cy="1600438"/>
          </a:xfrm>
          <a:prstGeom prst="rect">
            <a:avLst/>
          </a:prstGeom>
          <a:noFill/>
        </p:spPr>
        <p:txBody>
          <a:bodyPr wrap="square" rtlCol="0">
            <a:spAutoFit/>
          </a:bodyPr>
          <a:lstStyle/>
          <a:p>
            <a:r>
              <a:rPr lang="zh-CN" altLang="en-US" sz="1400" dirty="0">
                <a:solidFill>
                  <a:srgbClr val="000000"/>
                </a:solidFill>
                <a:effectLst/>
                <a:latin typeface="FZShuSong-Z01S"/>
              </a:rPr>
              <a:t>双方合作是一种非常好的选择，互联网金融机构对数据的积累和挖掘很有敏感性，又可以帮传统银行降低交易成本，拓展客户群</a:t>
            </a:r>
            <a:endParaRPr kumimoji="1" lang="zh-CN" altLang="en-US" sz="1400" b="0" i="0" u="none" strike="noStrike" kern="1200" cap="none" spc="0" normalizeH="0" baseline="0" noProof="0" dirty="0">
              <a:ln>
                <a:noFill/>
              </a:ln>
              <a:solidFill>
                <a:srgbClr val="44546A"/>
              </a:solidFill>
              <a:effectLst/>
              <a:uLnTx/>
              <a:uFillTx/>
              <a:cs typeface="+mn-ea"/>
              <a:sym typeface="+mn-lt"/>
            </a:endParaRPr>
          </a:p>
        </p:txBody>
      </p:sp>
      <p:grpSp>
        <p:nvGrpSpPr>
          <p:cNvPr id="29" name="Group 111">
            <a:extLst>
              <a:ext uri="{FF2B5EF4-FFF2-40B4-BE49-F238E27FC236}">
                <a16:creationId xmlns:a16="http://schemas.microsoft.com/office/drawing/2014/main" id="{7F74598B-8A16-6442-AC7E-7099761EF63F}"/>
              </a:ext>
            </a:extLst>
          </p:cNvPr>
          <p:cNvGrpSpPr/>
          <p:nvPr/>
        </p:nvGrpSpPr>
        <p:grpSpPr>
          <a:xfrm>
            <a:off x="9995087" y="3702452"/>
            <a:ext cx="461529" cy="515922"/>
            <a:chOff x="8153400" y="2690813"/>
            <a:chExt cx="552450" cy="550862"/>
          </a:xfrm>
          <a:solidFill>
            <a:schemeClr val="tx2"/>
          </a:solidFill>
        </p:grpSpPr>
        <p:sp>
          <p:nvSpPr>
            <p:cNvPr id="30" name="Freeform 123">
              <a:extLst>
                <a:ext uri="{FF2B5EF4-FFF2-40B4-BE49-F238E27FC236}">
                  <a16:creationId xmlns:a16="http://schemas.microsoft.com/office/drawing/2014/main" id="{AE88812B-5F9B-9446-BBAE-87BA0741DB64}"/>
                </a:ext>
              </a:extLst>
            </p:cNvPr>
            <p:cNvSpPr>
              <a:spLocks/>
            </p:cNvSpPr>
            <p:nvPr/>
          </p:nvSpPr>
          <p:spPr bwMode="auto">
            <a:xfrm>
              <a:off x="8315325" y="2835275"/>
              <a:ext cx="228600" cy="239712"/>
            </a:xfrm>
            <a:custGeom>
              <a:avLst/>
              <a:gdLst>
                <a:gd name="T0" fmla="*/ 803 w 1447"/>
                <a:gd name="T1" fmla="*/ 4 h 1516"/>
                <a:gd name="T2" fmla="*/ 937 w 1447"/>
                <a:gd name="T3" fmla="*/ 47 h 1516"/>
                <a:gd name="T4" fmla="*/ 1045 w 1447"/>
                <a:gd name="T5" fmla="*/ 131 h 1516"/>
                <a:gd name="T6" fmla="*/ 1117 w 1447"/>
                <a:gd name="T7" fmla="*/ 249 h 1516"/>
                <a:gd name="T8" fmla="*/ 1143 w 1447"/>
                <a:gd name="T9" fmla="*/ 388 h 1516"/>
                <a:gd name="T10" fmla="*/ 1134 w 1447"/>
                <a:gd name="T11" fmla="*/ 803 h 1516"/>
                <a:gd name="T12" fmla="*/ 1093 w 1447"/>
                <a:gd name="T13" fmla="*/ 884 h 1516"/>
                <a:gd name="T14" fmla="*/ 1095 w 1447"/>
                <a:gd name="T15" fmla="*/ 1191 h 1516"/>
                <a:gd name="T16" fmla="*/ 1188 w 1447"/>
                <a:gd name="T17" fmla="*/ 1242 h 1516"/>
                <a:gd name="T18" fmla="*/ 1308 w 1447"/>
                <a:gd name="T19" fmla="*/ 1315 h 1516"/>
                <a:gd name="T20" fmla="*/ 1418 w 1447"/>
                <a:gd name="T21" fmla="*/ 1388 h 1516"/>
                <a:gd name="T22" fmla="*/ 1447 w 1447"/>
                <a:gd name="T23" fmla="*/ 1434 h 1516"/>
                <a:gd name="T24" fmla="*/ 1435 w 1447"/>
                <a:gd name="T25" fmla="*/ 1486 h 1516"/>
                <a:gd name="T26" fmla="*/ 1394 w 1447"/>
                <a:gd name="T27" fmla="*/ 1513 h 1516"/>
                <a:gd name="T28" fmla="*/ 1349 w 1447"/>
                <a:gd name="T29" fmla="*/ 1510 h 1516"/>
                <a:gd name="T30" fmla="*/ 1233 w 1447"/>
                <a:gd name="T31" fmla="*/ 1433 h 1516"/>
                <a:gd name="T32" fmla="*/ 1119 w 1447"/>
                <a:gd name="T33" fmla="*/ 1364 h 1516"/>
                <a:gd name="T34" fmla="*/ 1032 w 1447"/>
                <a:gd name="T35" fmla="*/ 1316 h 1516"/>
                <a:gd name="T36" fmla="*/ 980 w 1447"/>
                <a:gd name="T37" fmla="*/ 1290 h 1516"/>
                <a:gd name="T38" fmla="*/ 941 w 1447"/>
                <a:gd name="T39" fmla="*/ 1250 h 1516"/>
                <a:gd name="T40" fmla="*/ 932 w 1447"/>
                <a:gd name="T41" fmla="*/ 872 h 1516"/>
                <a:gd name="T42" fmla="*/ 950 w 1447"/>
                <a:gd name="T43" fmla="*/ 826 h 1516"/>
                <a:gd name="T44" fmla="*/ 993 w 1447"/>
                <a:gd name="T45" fmla="*/ 783 h 1516"/>
                <a:gd name="T46" fmla="*/ 1003 w 1447"/>
                <a:gd name="T47" fmla="*/ 388 h 1516"/>
                <a:gd name="T48" fmla="*/ 975 w 1447"/>
                <a:gd name="T49" fmla="*/ 275 h 1516"/>
                <a:gd name="T50" fmla="*/ 902 w 1447"/>
                <a:gd name="T51" fmla="*/ 189 h 1516"/>
                <a:gd name="T52" fmla="*/ 796 w 1447"/>
                <a:gd name="T53" fmla="*/ 144 h 1516"/>
                <a:gd name="T54" fmla="*/ 640 w 1447"/>
                <a:gd name="T55" fmla="*/ 144 h 1516"/>
                <a:gd name="T56" fmla="*/ 533 w 1447"/>
                <a:gd name="T57" fmla="*/ 189 h 1516"/>
                <a:gd name="T58" fmla="*/ 459 w 1447"/>
                <a:gd name="T59" fmla="*/ 275 h 1516"/>
                <a:gd name="T60" fmla="*/ 432 w 1447"/>
                <a:gd name="T61" fmla="*/ 388 h 1516"/>
                <a:gd name="T62" fmla="*/ 442 w 1447"/>
                <a:gd name="T63" fmla="*/ 783 h 1516"/>
                <a:gd name="T64" fmla="*/ 485 w 1447"/>
                <a:gd name="T65" fmla="*/ 826 h 1516"/>
                <a:gd name="T66" fmla="*/ 503 w 1447"/>
                <a:gd name="T67" fmla="*/ 872 h 1516"/>
                <a:gd name="T68" fmla="*/ 494 w 1447"/>
                <a:gd name="T69" fmla="*/ 1250 h 1516"/>
                <a:gd name="T70" fmla="*/ 454 w 1447"/>
                <a:gd name="T71" fmla="*/ 1290 h 1516"/>
                <a:gd name="T72" fmla="*/ 400 w 1447"/>
                <a:gd name="T73" fmla="*/ 1317 h 1516"/>
                <a:gd name="T74" fmla="*/ 311 w 1447"/>
                <a:gd name="T75" fmla="*/ 1366 h 1516"/>
                <a:gd name="T76" fmla="*/ 196 w 1447"/>
                <a:gd name="T77" fmla="*/ 1436 h 1516"/>
                <a:gd name="T78" fmla="*/ 93 w 1447"/>
                <a:gd name="T79" fmla="*/ 1502 h 1516"/>
                <a:gd name="T80" fmla="*/ 41 w 1447"/>
                <a:gd name="T81" fmla="*/ 1500 h 1516"/>
                <a:gd name="T82" fmla="*/ 3 w 1447"/>
                <a:gd name="T83" fmla="*/ 1459 h 1516"/>
                <a:gd name="T84" fmla="*/ 6 w 1447"/>
                <a:gd name="T85" fmla="*/ 1406 h 1516"/>
                <a:gd name="T86" fmla="*/ 75 w 1447"/>
                <a:gd name="T87" fmla="*/ 1346 h 1516"/>
                <a:gd name="T88" fmla="*/ 205 w 1447"/>
                <a:gd name="T89" fmla="*/ 1265 h 1516"/>
                <a:gd name="T90" fmla="*/ 310 w 1447"/>
                <a:gd name="T91" fmla="*/ 1206 h 1516"/>
                <a:gd name="T92" fmla="*/ 361 w 1447"/>
                <a:gd name="T93" fmla="*/ 907 h 1516"/>
                <a:gd name="T94" fmla="*/ 302 w 1447"/>
                <a:gd name="T95" fmla="*/ 814 h 1516"/>
                <a:gd name="T96" fmla="*/ 291 w 1447"/>
                <a:gd name="T97" fmla="*/ 388 h 1516"/>
                <a:gd name="T98" fmla="*/ 316 w 1447"/>
                <a:gd name="T99" fmla="*/ 249 h 1516"/>
                <a:gd name="T100" fmla="*/ 389 w 1447"/>
                <a:gd name="T101" fmla="*/ 131 h 1516"/>
                <a:gd name="T102" fmla="*/ 496 w 1447"/>
                <a:gd name="T103" fmla="*/ 47 h 1516"/>
                <a:gd name="T104" fmla="*/ 630 w 1447"/>
                <a:gd name="T105" fmla="*/ 4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7" h="1516">
                  <a:moveTo>
                    <a:pt x="679" y="0"/>
                  </a:moveTo>
                  <a:lnTo>
                    <a:pt x="755" y="0"/>
                  </a:lnTo>
                  <a:lnTo>
                    <a:pt x="803" y="4"/>
                  </a:lnTo>
                  <a:lnTo>
                    <a:pt x="851" y="13"/>
                  </a:lnTo>
                  <a:lnTo>
                    <a:pt x="895" y="27"/>
                  </a:lnTo>
                  <a:lnTo>
                    <a:pt x="937" y="47"/>
                  </a:lnTo>
                  <a:lnTo>
                    <a:pt x="976" y="70"/>
                  </a:lnTo>
                  <a:lnTo>
                    <a:pt x="1013" y="98"/>
                  </a:lnTo>
                  <a:lnTo>
                    <a:pt x="1045" y="131"/>
                  </a:lnTo>
                  <a:lnTo>
                    <a:pt x="1073" y="166"/>
                  </a:lnTo>
                  <a:lnTo>
                    <a:pt x="1097" y="206"/>
                  </a:lnTo>
                  <a:lnTo>
                    <a:pt x="1117" y="249"/>
                  </a:lnTo>
                  <a:lnTo>
                    <a:pt x="1131" y="293"/>
                  </a:lnTo>
                  <a:lnTo>
                    <a:pt x="1139" y="340"/>
                  </a:lnTo>
                  <a:lnTo>
                    <a:pt x="1143" y="388"/>
                  </a:lnTo>
                  <a:lnTo>
                    <a:pt x="1143" y="741"/>
                  </a:lnTo>
                  <a:lnTo>
                    <a:pt x="1141" y="772"/>
                  </a:lnTo>
                  <a:lnTo>
                    <a:pt x="1134" y="803"/>
                  </a:lnTo>
                  <a:lnTo>
                    <a:pt x="1125" y="831"/>
                  </a:lnTo>
                  <a:lnTo>
                    <a:pt x="1110" y="858"/>
                  </a:lnTo>
                  <a:lnTo>
                    <a:pt x="1093" y="884"/>
                  </a:lnTo>
                  <a:lnTo>
                    <a:pt x="1072" y="907"/>
                  </a:lnTo>
                  <a:lnTo>
                    <a:pt x="1072" y="1179"/>
                  </a:lnTo>
                  <a:lnTo>
                    <a:pt x="1095" y="1191"/>
                  </a:lnTo>
                  <a:lnTo>
                    <a:pt x="1123" y="1205"/>
                  </a:lnTo>
                  <a:lnTo>
                    <a:pt x="1153" y="1222"/>
                  </a:lnTo>
                  <a:lnTo>
                    <a:pt x="1188" y="1242"/>
                  </a:lnTo>
                  <a:lnTo>
                    <a:pt x="1226" y="1264"/>
                  </a:lnTo>
                  <a:lnTo>
                    <a:pt x="1266" y="1288"/>
                  </a:lnTo>
                  <a:lnTo>
                    <a:pt x="1308" y="1315"/>
                  </a:lnTo>
                  <a:lnTo>
                    <a:pt x="1353" y="1343"/>
                  </a:lnTo>
                  <a:lnTo>
                    <a:pt x="1385" y="1365"/>
                  </a:lnTo>
                  <a:lnTo>
                    <a:pt x="1418" y="1388"/>
                  </a:lnTo>
                  <a:lnTo>
                    <a:pt x="1432" y="1401"/>
                  </a:lnTo>
                  <a:lnTo>
                    <a:pt x="1441" y="1417"/>
                  </a:lnTo>
                  <a:lnTo>
                    <a:pt x="1447" y="1434"/>
                  </a:lnTo>
                  <a:lnTo>
                    <a:pt x="1447" y="1451"/>
                  </a:lnTo>
                  <a:lnTo>
                    <a:pt x="1444" y="1469"/>
                  </a:lnTo>
                  <a:lnTo>
                    <a:pt x="1435" y="1486"/>
                  </a:lnTo>
                  <a:lnTo>
                    <a:pt x="1423" y="1499"/>
                  </a:lnTo>
                  <a:lnTo>
                    <a:pt x="1409" y="1508"/>
                  </a:lnTo>
                  <a:lnTo>
                    <a:pt x="1394" y="1513"/>
                  </a:lnTo>
                  <a:lnTo>
                    <a:pt x="1378" y="1516"/>
                  </a:lnTo>
                  <a:lnTo>
                    <a:pt x="1363" y="1515"/>
                  </a:lnTo>
                  <a:lnTo>
                    <a:pt x="1349" y="1510"/>
                  </a:lnTo>
                  <a:lnTo>
                    <a:pt x="1337" y="1503"/>
                  </a:lnTo>
                  <a:lnTo>
                    <a:pt x="1276" y="1460"/>
                  </a:lnTo>
                  <a:lnTo>
                    <a:pt x="1233" y="1433"/>
                  </a:lnTo>
                  <a:lnTo>
                    <a:pt x="1193" y="1408"/>
                  </a:lnTo>
                  <a:lnTo>
                    <a:pt x="1155" y="1385"/>
                  </a:lnTo>
                  <a:lnTo>
                    <a:pt x="1119" y="1364"/>
                  </a:lnTo>
                  <a:lnTo>
                    <a:pt x="1087" y="1345"/>
                  </a:lnTo>
                  <a:lnTo>
                    <a:pt x="1058" y="1329"/>
                  </a:lnTo>
                  <a:lnTo>
                    <a:pt x="1032" y="1316"/>
                  </a:lnTo>
                  <a:lnTo>
                    <a:pt x="1010" y="1304"/>
                  </a:lnTo>
                  <a:lnTo>
                    <a:pt x="993" y="1296"/>
                  </a:lnTo>
                  <a:lnTo>
                    <a:pt x="980" y="1290"/>
                  </a:lnTo>
                  <a:lnTo>
                    <a:pt x="964" y="1279"/>
                  </a:lnTo>
                  <a:lnTo>
                    <a:pt x="951" y="1265"/>
                  </a:lnTo>
                  <a:lnTo>
                    <a:pt x="941" y="1250"/>
                  </a:lnTo>
                  <a:lnTo>
                    <a:pt x="934" y="1232"/>
                  </a:lnTo>
                  <a:lnTo>
                    <a:pt x="932" y="1213"/>
                  </a:lnTo>
                  <a:lnTo>
                    <a:pt x="932" y="872"/>
                  </a:lnTo>
                  <a:lnTo>
                    <a:pt x="934" y="855"/>
                  </a:lnTo>
                  <a:lnTo>
                    <a:pt x="940" y="839"/>
                  </a:lnTo>
                  <a:lnTo>
                    <a:pt x="950" y="826"/>
                  </a:lnTo>
                  <a:lnTo>
                    <a:pt x="963" y="814"/>
                  </a:lnTo>
                  <a:lnTo>
                    <a:pt x="980" y="801"/>
                  </a:lnTo>
                  <a:lnTo>
                    <a:pt x="993" y="783"/>
                  </a:lnTo>
                  <a:lnTo>
                    <a:pt x="1000" y="763"/>
                  </a:lnTo>
                  <a:lnTo>
                    <a:pt x="1003" y="741"/>
                  </a:lnTo>
                  <a:lnTo>
                    <a:pt x="1003" y="388"/>
                  </a:lnTo>
                  <a:lnTo>
                    <a:pt x="1000" y="348"/>
                  </a:lnTo>
                  <a:lnTo>
                    <a:pt x="991" y="311"/>
                  </a:lnTo>
                  <a:lnTo>
                    <a:pt x="975" y="275"/>
                  </a:lnTo>
                  <a:lnTo>
                    <a:pt x="955" y="242"/>
                  </a:lnTo>
                  <a:lnTo>
                    <a:pt x="931" y="214"/>
                  </a:lnTo>
                  <a:lnTo>
                    <a:pt x="902" y="189"/>
                  </a:lnTo>
                  <a:lnTo>
                    <a:pt x="870" y="169"/>
                  </a:lnTo>
                  <a:lnTo>
                    <a:pt x="834" y="154"/>
                  </a:lnTo>
                  <a:lnTo>
                    <a:pt x="796" y="144"/>
                  </a:lnTo>
                  <a:lnTo>
                    <a:pt x="756" y="141"/>
                  </a:lnTo>
                  <a:lnTo>
                    <a:pt x="680" y="141"/>
                  </a:lnTo>
                  <a:lnTo>
                    <a:pt x="640" y="144"/>
                  </a:lnTo>
                  <a:lnTo>
                    <a:pt x="601" y="154"/>
                  </a:lnTo>
                  <a:lnTo>
                    <a:pt x="566" y="169"/>
                  </a:lnTo>
                  <a:lnTo>
                    <a:pt x="533" y="189"/>
                  </a:lnTo>
                  <a:lnTo>
                    <a:pt x="505" y="213"/>
                  </a:lnTo>
                  <a:lnTo>
                    <a:pt x="479" y="242"/>
                  </a:lnTo>
                  <a:lnTo>
                    <a:pt x="459" y="275"/>
                  </a:lnTo>
                  <a:lnTo>
                    <a:pt x="445" y="310"/>
                  </a:lnTo>
                  <a:lnTo>
                    <a:pt x="435" y="348"/>
                  </a:lnTo>
                  <a:lnTo>
                    <a:pt x="432" y="388"/>
                  </a:lnTo>
                  <a:lnTo>
                    <a:pt x="432" y="741"/>
                  </a:lnTo>
                  <a:lnTo>
                    <a:pt x="434" y="763"/>
                  </a:lnTo>
                  <a:lnTo>
                    <a:pt x="442" y="783"/>
                  </a:lnTo>
                  <a:lnTo>
                    <a:pt x="454" y="801"/>
                  </a:lnTo>
                  <a:lnTo>
                    <a:pt x="471" y="814"/>
                  </a:lnTo>
                  <a:lnTo>
                    <a:pt x="485" y="826"/>
                  </a:lnTo>
                  <a:lnTo>
                    <a:pt x="494" y="839"/>
                  </a:lnTo>
                  <a:lnTo>
                    <a:pt x="500" y="855"/>
                  </a:lnTo>
                  <a:lnTo>
                    <a:pt x="503" y="872"/>
                  </a:lnTo>
                  <a:lnTo>
                    <a:pt x="503" y="1213"/>
                  </a:lnTo>
                  <a:lnTo>
                    <a:pt x="500" y="1232"/>
                  </a:lnTo>
                  <a:lnTo>
                    <a:pt x="494" y="1250"/>
                  </a:lnTo>
                  <a:lnTo>
                    <a:pt x="484" y="1265"/>
                  </a:lnTo>
                  <a:lnTo>
                    <a:pt x="470" y="1279"/>
                  </a:lnTo>
                  <a:lnTo>
                    <a:pt x="454" y="1290"/>
                  </a:lnTo>
                  <a:lnTo>
                    <a:pt x="440" y="1296"/>
                  </a:lnTo>
                  <a:lnTo>
                    <a:pt x="422" y="1305"/>
                  </a:lnTo>
                  <a:lnTo>
                    <a:pt x="400" y="1317"/>
                  </a:lnTo>
                  <a:lnTo>
                    <a:pt x="374" y="1331"/>
                  </a:lnTo>
                  <a:lnTo>
                    <a:pt x="344" y="1347"/>
                  </a:lnTo>
                  <a:lnTo>
                    <a:pt x="311" y="1366"/>
                  </a:lnTo>
                  <a:lnTo>
                    <a:pt x="275" y="1387"/>
                  </a:lnTo>
                  <a:lnTo>
                    <a:pt x="237" y="1410"/>
                  </a:lnTo>
                  <a:lnTo>
                    <a:pt x="196" y="1436"/>
                  </a:lnTo>
                  <a:lnTo>
                    <a:pt x="153" y="1463"/>
                  </a:lnTo>
                  <a:lnTo>
                    <a:pt x="110" y="1492"/>
                  </a:lnTo>
                  <a:lnTo>
                    <a:pt x="93" y="1502"/>
                  </a:lnTo>
                  <a:lnTo>
                    <a:pt x="75" y="1505"/>
                  </a:lnTo>
                  <a:lnTo>
                    <a:pt x="58" y="1505"/>
                  </a:lnTo>
                  <a:lnTo>
                    <a:pt x="41" y="1500"/>
                  </a:lnTo>
                  <a:lnTo>
                    <a:pt x="25" y="1489"/>
                  </a:lnTo>
                  <a:lnTo>
                    <a:pt x="12" y="1476"/>
                  </a:lnTo>
                  <a:lnTo>
                    <a:pt x="3" y="1459"/>
                  </a:lnTo>
                  <a:lnTo>
                    <a:pt x="0" y="1441"/>
                  </a:lnTo>
                  <a:lnTo>
                    <a:pt x="1" y="1423"/>
                  </a:lnTo>
                  <a:lnTo>
                    <a:pt x="6" y="1406"/>
                  </a:lnTo>
                  <a:lnTo>
                    <a:pt x="15" y="1390"/>
                  </a:lnTo>
                  <a:lnTo>
                    <a:pt x="29" y="1378"/>
                  </a:lnTo>
                  <a:lnTo>
                    <a:pt x="75" y="1346"/>
                  </a:lnTo>
                  <a:lnTo>
                    <a:pt x="121" y="1317"/>
                  </a:lnTo>
                  <a:lnTo>
                    <a:pt x="164" y="1291"/>
                  </a:lnTo>
                  <a:lnTo>
                    <a:pt x="205" y="1265"/>
                  </a:lnTo>
                  <a:lnTo>
                    <a:pt x="243" y="1243"/>
                  </a:lnTo>
                  <a:lnTo>
                    <a:pt x="278" y="1223"/>
                  </a:lnTo>
                  <a:lnTo>
                    <a:pt x="310" y="1206"/>
                  </a:lnTo>
                  <a:lnTo>
                    <a:pt x="338" y="1192"/>
                  </a:lnTo>
                  <a:lnTo>
                    <a:pt x="361" y="1179"/>
                  </a:lnTo>
                  <a:lnTo>
                    <a:pt x="361" y="907"/>
                  </a:lnTo>
                  <a:lnTo>
                    <a:pt x="337" y="878"/>
                  </a:lnTo>
                  <a:lnTo>
                    <a:pt x="317" y="848"/>
                  </a:lnTo>
                  <a:lnTo>
                    <a:pt x="302" y="814"/>
                  </a:lnTo>
                  <a:lnTo>
                    <a:pt x="293" y="778"/>
                  </a:lnTo>
                  <a:lnTo>
                    <a:pt x="291" y="741"/>
                  </a:lnTo>
                  <a:lnTo>
                    <a:pt x="291" y="388"/>
                  </a:lnTo>
                  <a:lnTo>
                    <a:pt x="293" y="340"/>
                  </a:lnTo>
                  <a:lnTo>
                    <a:pt x="302" y="293"/>
                  </a:lnTo>
                  <a:lnTo>
                    <a:pt x="316" y="249"/>
                  </a:lnTo>
                  <a:lnTo>
                    <a:pt x="336" y="206"/>
                  </a:lnTo>
                  <a:lnTo>
                    <a:pt x="360" y="166"/>
                  </a:lnTo>
                  <a:lnTo>
                    <a:pt x="389" y="131"/>
                  </a:lnTo>
                  <a:lnTo>
                    <a:pt x="420" y="98"/>
                  </a:lnTo>
                  <a:lnTo>
                    <a:pt x="456" y="70"/>
                  </a:lnTo>
                  <a:lnTo>
                    <a:pt x="496" y="47"/>
                  </a:lnTo>
                  <a:lnTo>
                    <a:pt x="538" y="27"/>
                  </a:lnTo>
                  <a:lnTo>
                    <a:pt x="583" y="13"/>
                  </a:lnTo>
                  <a:lnTo>
                    <a:pt x="630" y="4"/>
                  </a:lnTo>
                  <a:lnTo>
                    <a:pt x="6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31" name="Freeform 124">
              <a:extLst>
                <a:ext uri="{FF2B5EF4-FFF2-40B4-BE49-F238E27FC236}">
                  <a16:creationId xmlns:a16="http://schemas.microsoft.com/office/drawing/2014/main" id="{6FC73E82-8CF8-3042-B13A-F8713B37143F}"/>
                </a:ext>
              </a:extLst>
            </p:cNvPr>
            <p:cNvSpPr>
              <a:spLocks noEditPoints="1"/>
            </p:cNvSpPr>
            <p:nvPr/>
          </p:nvSpPr>
          <p:spPr bwMode="auto">
            <a:xfrm>
              <a:off x="8153400" y="2690813"/>
              <a:ext cx="552450" cy="550862"/>
            </a:xfrm>
            <a:custGeom>
              <a:avLst/>
              <a:gdLst>
                <a:gd name="T0" fmla="*/ 1469 w 3480"/>
                <a:gd name="T1" fmla="*/ 545 h 3470"/>
                <a:gd name="T2" fmla="*/ 1148 w 3480"/>
                <a:gd name="T3" fmla="*/ 664 h 3470"/>
                <a:gd name="T4" fmla="*/ 878 w 3480"/>
                <a:gd name="T5" fmla="*/ 864 h 3470"/>
                <a:gd name="T6" fmla="*/ 673 w 3480"/>
                <a:gd name="T7" fmla="*/ 1129 h 3470"/>
                <a:gd name="T8" fmla="*/ 545 w 3480"/>
                <a:gd name="T9" fmla="*/ 1445 h 3470"/>
                <a:gd name="T10" fmla="*/ 516 w 3480"/>
                <a:gd name="T11" fmla="*/ 1720 h 3470"/>
                <a:gd name="T12" fmla="*/ 516 w 3480"/>
                <a:gd name="T13" fmla="*/ 1853 h 3470"/>
                <a:gd name="T14" fmla="*/ 598 w 3480"/>
                <a:gd name="T15" fmla="*/ 2188 h 3470"/>
                <a:gd name="T16" fmla="*/ 766 w 3480"/>
                <a:gd name="T17" fmla="*/ 2481 h 3470"/>
                <a:gd name="T18" fmla="*/ 1006 w 3480"/>
                <a:gd name="T19" fmla="*/ 2715 h 3470"/>
                <a:gd name="T20" fmla="*/ 1303 w 3480"/>
                <a:gd name="T21" fmla="*/ 2877 h 3470"/>
                <a:gd name="T22" fmla="*/ 1643 w 3480"/>
                <a:gd name="T23" fmla="*/ 2952 h 3470"/>
                <a:gd name="T24" fmla="*/ 2000 w 3480"/>
                <a:gd name="T25" fmla="*/ 2925 h 3470"/>
                <a:gd name="T26" fmla="*/ 2324 w 3480"/>
                <a:gd name="T27" fmla="*/ 2802 h 3470"/>
                <a:gd name="T28" fmla="*/ 2597 w 3480"/>
                <a:gd name="T29" fmla="*/ 2597 h 3470"/>
                <a:gd name="T30" fmla="*/ 2803 w 3480"/>
                <a:gd name="T31" fmla="*/ 2325 h 3470"/>
                <a:gd name="T32" fmla="*/ 2926 w 3480"/>
                <a:gd name="T33" fmla="*/ 2002 h 3470"/>
                <a:gd name="T34" fmla="*/ 2953 w 3480"/>
                <a:gd name="T35" fmla="*/ 1645 h 3470"/>
                <a:gd name="T36" fmla="*/ 2876 w 3480"/>
                <a:gd name="T37" fmla="*/ 1301 h 3470"/>
                <a:gd name="T38" fmla="*/ 2709 w 3480"/>
                <a:gd name="T39" fmla="*/ 1002 h 3470"/>
                <a:gd name="T40" fmla="*/ 2469 w 3480"/>
                <a:gd name="T41" fmla="*/ 761 h 3470"/>
                <a:gd name="T42" fmla="*/ 2168 w 3480"/>
                <a:gd name="T43" fmla="*/ 595 h 3470"/>
                <a:gd name="T44" fmla="*/ 1824 w 3480"/>
                <a:gd name="T45" fmla="*/ 518 h 3470"/>
                <a:gd name="T46" fmla="*/ 1776 w 3480"/>
                <a:gd name="T47" fmla="*/ 9 h 3470"/>
                <a:gd name="T48" fmla="*/ 1811 w 3480"/>
                <a:gd name="T49" fmla="*/ 70 h 3470"/>
                <a:gd name="T50" fmla="*/ 2085 w 3480"/>
                <a:gd name="T51" fmla="*/ 422 h 3470"/>
                <a:gd name="T52" fmla="*/ 2418 w 3480"/>
                <a:gd name="T53" fmla="*/ 559 h 3470"/>
                <a:gd name="T54" fmla="*/ 2700 w 3480"/>
                <a:gd name="T55" fmla="*/ 776 h 3470"/>
                <a:gd name="T56" fmla="*/ 2916 w 3480"/>
                <a:gd name="T57" fmla="*/ 1058 h 3470"/>
                <a:gd name="T58" fmla="*/ 3053 w 3480"/>
                <a:gd name="T59" fmla="*/ 1390 h 3470"/>
                <a:gd name="T60" fmla="*/ 3409 w 3480"/>
                <a:gd name="T61" fmla="*/ 1665 h 3470"/>
                <a:gd name="T62" fmla="*/ 3471 w 3480"/>
                <a:gd name="T63" fmla="*/ 1699 h 3470"/>
                <a:gd name="T64" fmla="*/ 3471 w 3480"/>
                <a:gd name="T65" fmla="*/ 1771 h 3470"/>
                <a:gd name="T66" fmla="*/ 3409 w 3480"/>
                <a:gd name="T67" fmla="*/ 1805 h 3470"/>
                <a:gd name="T68" fmla="*/ 3053 w 3480"/>
                <a:gd name="T69" fmla="*/ 2080 h 3470"/>
                <a:gd name="T70" fmla="*/ 2916 w 3480"/>
                <a:gd name="T71" fmla="*/ 2412 h 3470"/>
                <a:gd name="T72" fmla="*/ 2700 w 3480"/>
                <a:gd name="T73" fmla="*/ 2694 h 3470"/>
                <a:gd name="T74" fmla="*/ 2418 w 3480"/>
                <a:gd name="T75" fmla="*/ 2911 h 3470"/>
                <a:gd name="T76" fmla="*/ 2085 w 3480"/>
                <a:gd name="T77" fmla="*/ 3048 h 3470"/>
                <a:gd name="T78" fmla="*/ 1811 w 3480"/>
                <a:gd name="T79" fmla="*/ 3400 h 3470"/>
                <a:gd name="T80" fmla="*/ 1776 w 3480"/>
                <a:gd name="T81" fmla="*/ 3461 h 3470"/>
                <a:gd name="T82" fmla="*/ 1704 w 3480"/>
                <a:gd name="T83" fmla="*/ 3461 h 3470"/>
                <a:gd name="T84" fmla="*/ 1669 w 3480"/>
                <a:gd name="T85" fmla="*/ 3400 h 3470"/>
                <a:gd name="T86" fmla="*/ 1392 w 3480"/>
                <a:gd name="T87" fmla="*/ 3051 h 3470"/>
                <a:gd name="T88" fmla="*/ 1057 w 3480"/>
                <a:gd name="T89" fmla="*/ 2915 h 3470"/>
                <a:gd name="T90" fmla="*/ 772 w 3480"/>
                <a:gd name="T91" fmla="*/ 2698 h 3470"/>
                <a:gd name="T92" fmla="*/ 554 w 3480"/>
                <a:gd name="T93" fmla="*/ 2415 h 3470"/>
                <a:gd name="T94" fmla="*/ 414 w 3480"/>
                <a:gd name="T95" fmla="*/ 2081 h 3470"/>
                <a:gd name="T96" fmla="*/ 71 w 3480"/>
                <a:gd name="T97" fmla="*/ 1805 h 3470"/>
                <a:gd name="T98" fmla="*/ 9 w 3480"/>
                <a:gd name="T99" fmla="*/ 1771 h 3470"/>
                <a:gd name="T100" fmla="*/ 9 w 3480"/>
                <a:gd name="T101" fmla="*/ 1699 h 3470"/>
                <a:gd name="T102" fmla="*/ 71 w 3480"/>
                <a:gd name="T103" fmla="*/ 1665 h 3470"/>
                <a:gd name="T104" fmla="*/ 414 w 3480"/>
                <a:gd name="T105" fmla="*/ 1389 h 3470"/>
                <a:gd name="T106" fmla="*/ 553 w 3480"/>
                <a:gd name="T107" fmla="*/ 1055 h 3470"/>
                <a:gd name="T108" fmla="*/ 772 w 3480"/>
                <a:gd name="T109" fmla="*/ 772 h 3470"/>
                <a:gd name="T110" fmla="*/ 1056 w 3480"/>
                <a:gd name="T111" fmla="*/ 555 h 3470"/>
                <a:gd name="T112" fmla="*/ 1392 w 3480"/>
                <a:gd name="T113" fmla="*/ 419 h 3470"/>
                <a:gd name="T114" fmla="*/ 1669 w 3480"/>
                <a:gd name="T115" fmla="*/ 70 h 3470"/>
                <a:gd name="T116" fmla="*/ 1704 w 3480"/>
                <a:gd name="T117" fmla="*/ 9 h 3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80" h="3470">
                  <a:moveTo>
                    <a:pt x="1733" y="515"/>
                  </a:moveTo>
                  <a:lnTo>
                    <a:pt x="1643" y="518"/>
                  </a:lnTo>
                  <a:lnTo>
                    <a:pt x="1555" y="529"/>
                  </a:lnTo>
                  <a:lnTo>
                    <a:pt x="1469" y="545"/>
                  </a:lnTo>
                  <a:lnTo>
                    <a:pt x="1385" y="566"/>
                  </a:lnTo>
                  <a:lnTo>
                    <a:pt x="1303" y="593"/>
                  </a:lnTo>
                  <a:lnTo>
                    <a:pt x="1224" y="626"/>
                  </a:lnTo>
                  <a:lnTo>
                    <a:pt x="1148" y="664"/>
                  </a:lnTo>
                  <a:lnTo>
                    <a:pt x="1076" y="707"/>
                  </a:lnTo>
                  <a:lnTo>
                    <a:pt x="1006" y="755"/>
                  </a:lnTo>
                  <a:lnTo>
                    <a:pt x="941" y="808"/>
                  </a:lnTo>
                  <a:lnTo>
                    <a:pt x="878" y="864"/>
                  </a:lnTo>
                  <a:lnTo>
                    <a:pt x="820" y="924"/>
                  </a:lnTo>
                  <a:lnTo>
                    <a:pt x="767" y="989"/>
                  </a:lnTo>
                  <a:lnTo>
                    <a:pt x="717" y="1058"/>
                  </a:lnTo>
                  <a:lnTo>
                    <a:pt x="673" y="1129"/>
                  </a:lnTo>
                  <a:lnTo>
                    <a:pt x="633" y="1204"/>
                  </a:lnTo>
                  <a:lnTo>
                    <a:pt x="598" y="1282"/>
                  </a:lnTo>
                  <a:lnTo>
                    <a:pt x="569" y="1362"/>
                  </a:lnTo>
                  <a:lnTo>
                    <a:pt x="545" y="1445"/>
                  </a:lnTo>
                  <a:lnTo>
                    <a:pt x="527" y="1530"/>
                  </a:lnTo>
                  <a:lnTo>
                    <a:pt x="516" y="1617"/>
                  </a:lnTo>
                  <a:lnTo>
                    <a:pt x="510" y="1707"/>
                  </a:lnTo>
                  <a:lnTo>
                    <a:pt x="516" y="1720"/>
                  </a:lnTo>
                  <a:lnTo>
                    <a:pt x="517" y="1735"/>
                  </a:lnTo>
                  <a:lnTo>
                    <a:pt x="516" y="1750"/>
                  </a:lnTo>
                  <a:lnTo>
                    <a:pt x="510" y="1763"/>
                  </a:lnTo>
                  <a:lnTo>
                    <a:pt x="516" y="1853"/>
                  </a:lnTo>
                  <a:lnTo>
                    <a:pt x="527" y="1940"/>
                  </a:lnTo>
                  <a:lnTo>
                    <a:pt x="545" y="2025"/>
                  </a:lnTo>
                  <a:lnTo>
                    <a:pt x="568" y="2108"/>
                  </a:lnTo>
                  <a:lnTo>
                    <a:pt x="598" y="2188"/>
                  </a:lnTo>
                  <a:lnTo>
                    <a:pt x="633" y="2266"/>
                  </a:lnTo>
                  <a:lnTo>
                    <a:pt x="672" y="2341"/>
                  </a:lnTo>
                  <a:lnTo>
                    <a:pt x="717" y="2412"/>
                  </a:lnTo>
                  <a:lnTo>
                    <a:pt x="766" y="2481"/>
                  </a:lnTo>
                  <a:lnTo>
                    <a:pt x="820" y="2546"/>
                  </a:lnTo>
                  <a:lnTo>
                    <a:pt x="878" y="2606"/>
                  </a:lnTo>
                  <a:lnTo>
                    <a:pt x="941" y="2662"/>
                  </a:lnTo>
                  <a:lnTo>
                    <a:pt x="1006" y="2715"/>
                  </a:lnTo>
                  <a:lnTo>
                    <a:pt x="1076" y="2763"/>
                  </a:lnTo>
                  <a:lnTo>
                    <a:pt x="1148" y="2806"/>
                  </a:lnTo>
                  <a:lnTo>
                    <a:pt x="1224" y="2844"/>
                  </a:lnTo>
                  <a:lnTo>
                    <a:pt x="1303" y="2877"/>
                  </a:lnTo>
                  <a:lnTo>
                    <a:pt x="1385" y="2904"/>
                  </a:lnTo>
                  <a:lnTo>
                    <a:pt x="1469" y="2925"/>
                  </a:lnTo>
                  <a:lnTo>
                    <a:pt x="1555" y="2941"/>
                  </a:lnTo>
                  <a:lnTo>
                    <a:pt x="1643" y="2952"/>
                  </a:lnTo>
                  <a:lnTo>
                    <a:pt x="1733" y="2955"/>
                  </a:lnTo>
                  <a:lnTo>
                    <a:pt x="1824" y="2952"/>
                  </a:lnTo>
                  <a:lnTo>
                    <a:pt x="1913" y="2941"/>
                  </a:lnTo>
                  <a:lnTo>
                    <a:pt x="2000" y="2925"/>
                  </a:lnTo>
                  <a:lnTo>
                    <a:pt x="2086" y="2903"/>
                  </a:lnTo>
                  <a:lnTo>
                    <a:pt x="2168" y="2875"/>
                  </a:lnTo>
                  <a:lnTo>
                    <a:pt x="2248" y="2841"/>
                  </a:lnTo>
                  <a:lnTo>
                    <a:pt x="2324" y="2802"/>
                  </a:lnTo>
                  <a:lnTo>
                    <a:pt x="2398" y="2758"/>
                  </a:lnTo>
                  <a:lnTo>
                    <a:pt x="2469" y="2709"/>
                  </a:lnTo>
                  <a:lnTo>
                    <a:pt x="2535" y="2655"/>
                  </a:lnTo>
                  <a:lnTo>
                    <a:pt x="2597" y="2597"/>
                  </a:lnTo>
                  <a:lnTo>
                    <a:pt x="2655" y="2535"/>
                  </a:lnTo>
                  <a:lnTo>
                    <a:pt x="2709" y="2469"/>
                  </a:lnTo>
                  <a:lnTo>
                    <a:pt x="2759" y="2399"/>
                  </a:lnTo>
                  <a:lnTo>
                    <a:pt x="2803" y="2325"/>
                  </a:lnTo>
                  <a:lnTo>
                    <a:pt x="2842" y="2249"/>
                  </a:lnTo>
                  <a:lnTo>
                    <a:pt x="2876" y="2169"/>
                  </a:lnTo>
                  <a:lnTo>
                    <a:pt x="2904" y="2087"/>
                  </a:lnTo>
                  <a:lnTo>
                    <a:pt x="2926" y="2002"/>
                  </a:lnTo>
                  <a:lnTo>
                    <a:pt x="2942" y="1915"/>
                  </a:lnTo>
                  <a:lnTo>
                    <a:pt x="2953" y="1825"/>
                  </a:lnTo>
                  <a:lnTo>
                    <a:pt x="2956" y="1735"/>
                  </a:lnTo>
                  <a:lnTo>
                    <a:pt x="2953" y="1645"/>
                  </a:lnTo>
                  <a:lnTo>
                    <a:pt x="2942" y="1555"/>
                  </a:lnTo>
                  <a:lnTo>
                    <a:pt x="2926" y="1468"/>
                  </a:lnTo>
                  <a:lnTo>
                    <a:pt x="2904" y="1384"/>
                  </a:lnTo>
                  <a:lnTo>
                    <a:pt x="2876" y="1301"/>
                  </a:lnTo>
                  <a:lnTo>
                    <a:pt x="2842" y="1222"/>
                  </a:lnTo>
                  <a:lnTo>
                    <a:pt x="2803" y="1145"/>
                  </a:lnTo>
                  <a:lnTo>
                    <a:pt x="2759" y="1071"/>
                  </a:lnTo>
                  <a:lnTo>
                    <a:pt x="2709" y="1002"/>
                  </a:lnTo>
                  <a:lnTo>
                    <a:pt x="2655" y="936"/>
                  </a:lnTo>
                  <a:lnTo>
                    <a:pt x="2597" y="873"/>
                  </a:lnTo>
                  <a:lnTo>
                    <a:pt x="2535" y="815"/>
                  </a:lnTo>
                  <a:lnTo>
                    <a:pt x="2469" y="761"/>
                  </a:lnTo>
                  <a:lnTo>
                    <a:pt x="2398" y="712"/>
                  </a:lnTo>
                  <a:lnTo>
                    <a:pt x="2325" y="668"/>
                  </a:lnTo>
                  <a:lnTo>
                    <a:pt x="2248" y="629"/>
                  </a:lnTo>
                  <a:lnTo>
                    <a:pt x="2168" y="595"/>
                  </a:lnTo>
                  <a:lnTo>
                    <a:pt x="2086" y="567"/>
                  </a:lnTo>
                  <a:lnTo>
                    <a:pt x="2000" y="545"/>
                  </a:lnTo>
                  <a:lnTo>
                    <a:pt x="1913" y="529"/>
                  </a:lnTo>
                  <a:lnTo>
                    <a:pt x="1824" y="518"/>
                  </a:lnTo>
                  <a:lnTo>
                    <a:pt x="1733" y="515"/>
                  </a:lnTo>
                  <a:close/>
                  <a:moveTo>
                    <a:pt x="1740" y="0"/>
                  </a:moveTo>
                  <a:lnTo>
                    <a:pt x="1759" y="2"/>
                  </a:lnTo>
                  <a:lnTo>
                    <a:pt x="1776" y="9"/>
                  </a:lnTo>
                  <a:lnTo>
                    <a:pt x="1790" y="20"/>
                  </a:lnTo>
                  <a:lnTo>
                    <a:pt x="1801" y="35"/>
                  </a:lnTo>
                  <a:lnTo>
                    <a:pt x="1807" y="52"/>
                  </a:lnTo>
                  <a:lnTo>
                    <a:pt x="1811" y="70"/>
                  </a:lnTo>
                  <a:lnTo>
                    <a:pt x="1811" y="377"/>
                  </a:lnTo>
                  <a:lnTo>
                    <a:pt x="1903" y="386"/>
                  </a:lnTo>
                  <a:lnTo>
                    <a:pt x="1995" y="401"/>
                  </a:lnTo>
                  <a:lnTo>
                    <a:pt x="2085" y="422"/>
                  </a:lnTo>
                  <a:lnTo>
                    <a:pt x="2172" y="448"/>
                  </a:lnTo>
                  <a:lnTo>
                    <a:pt x="2257" y="479"/>
                  </a:lnTo>
                  <a:lnTo>
                    <a:pt x="2339" y="517"/>
                  </a:lnTo>
                  <a:lnTo>
                    <a:pt x="2418" y="559"/>
                  </a:lnTo>
                  <a:lnTo>
                    <a:pt x="2494" y="607"/>
                  </a:lnTo>
                  <a:lnTo>
                    <a:pt x="2566" y="659"/>
                  </a:lnTo>
                  <a:lnTo>
                    <a:pt x="2634" y="715"/>
                  </a:lnTo>
                  <a:lnTo>
                    <a:pt x="2700" y="776"/>
                  </a:lnTo>
                  <a:lnTo>
                    <a:pt x="2760" y="841"/>
                  </a:lnTo>
                  <a:lnTo>
                    <a:pt x="2817" y="910"/>
                  </a:lnTo>
                  <a:lnTo>
                    <a:pt x="2868" y="982"/>
                  </a:lnTo>
                  <a:lnTo>
                    <a:pt x="2916" y="1058"/>
                  </a:lnTo>
                  <a:lnTo>
                    <a:pt x="2958" y="1137"/>
                  </a:lnTo>
                  <a:lnTo>
                    <a:pt x="2995" y="1219"/>
                  </a:lnTo>
                  <a:lnTo>
                    <a:pt x="3027" y="1303"/>
                  </a:lnTo>
                  <a:lnTo>
                    <a:pt x="3053" y="1390"/>
                  </a:lnTo>
                  <a:lnTo>
                    <a:pt x="3073" y="1479"/>
                  </a:lnTo>
                  <a:lnTo>
                    <a:pt x="3087" y="1571"/>
                  </a:lnTo>
                  <a:lnTo>
                    <a:pt x="3095" y="1665"/>
                  </a:lnTo>
                  <a:lnTo>
                    <a:pt x="3409" y="1665"/>
                  </a:lnTo>
                  <a:lnTo>
                    <a:pt x="3428" y="1668"/>
                  </a:lnTo>
                  <a:lnTo>
                    <a:pt x="3445" y="1674"/>
                  </a:lnTo>
                  <a:lnTo>
                    <a:pt x="3460" y="1686"/>
                  </a:lnTo>
                  <a:lnTo>
                    <a:pt x="3471" y="1699"/>
                  </a:lnTo>
                  <a:lnTo>
                    <a:pt x="3478" y="1716"/>
                  </a:lnTo>
                  <a:lnTo>
                    <a:pt x="3480" y="1735"/>
                  </a:lnTo>
                  <a:lnTo>
                    <a:pt x="3478" y="1754"/>
                  </a:lnTo>
                  <a:lnTo>
                    <a:pt x="3471" y="1771"/>
                  </a:lnTo>
                  <a:lnTo>
                    <a:pt x="3460" y="1784"/>
                  </a:lnTo>
                  <a:lnTo>
                    <a:pt x="3445" y="1796"/>
                  </a:lnTo>
                  <a:lnTo>
                    <a:pt x="3428" y="1802"/>
                  </a:lnTo>
                  <a:lnTo>
                    <a:pt x="3409" y="1805"/>
                  </a:lnTo>
                  <a:lnTo>
                    <a:pt x="3095" y="1805"/>
                  </a:lnTo>
                  <a:lnTo>
                    <a:pt x="3087" y="1899"/>
                  </a:lnTo>
                  <a:lnTo>
                    <a:pt x="3073" y="1991"/>
                  </a:lnTo>
                  <a:lnTo>
                    <a:pt x="3053" y="2080"/>
                  </a:lnTo>
                  <a:lnTo>
                    <a:pt x="3027" y="2167"/>
                  </a:lnTo>
                  <a:lnTo>
                    <a:pt x="2995" y="2251"/>
                  </a:lnTo>
                  <a:lnTo>
                    <a:pt x="2958" y="2333"/>
                  </a:lnTo>
                  <a:lnTo>
                    <a:pt x="2916" y="2412"/>
                  </a:lnTo>
                  <a:lnTo>
                    <a:pt x="2868" y="2488"/>
                  </a:lnTo>
                  <a:lnTo>
                    <a:pt x="2817" y="2560"/>
                  </a:lnTo>
                  <a:lnTo>
                    <a:pt x="2760" y="2629"/>
                  </a:lnTo>
                  <a:lnTo>
                    <a:pt x="2700" y="2694"/>
                  </a:lnTo>
                  <a:lnTo>
                    <a:pt x="2634" y="2755"/>
                  </a:lnTo>
                  <a:lnTo>
                    <a:pt x="2566" y="2811"/>
                  </a:lnTo>
                  <a:lnTo>
                    <a:pt x="2494" y="2863"/>
                  </a:lnTo>
                  <a:lnTo>
                    <a:pt x="2418" y="2911"/>
                  </a:lnTo>
                  <a:lnTo>
                    <a:pt x="2339" y="2953"/>
                  </a:lnTo>
                  <a:lnTo>
                    <a:pt x="2257" y="2991"/>
                  </a:lnTo>
                  <a:lnTo>
                    <a:pt x="2172" y="3022"/>
                  </a:lnTo>
                  <a:lnTo>
                    <a:pt x="2085" y="3048"/>
                  </a:lnTo>
                  <a:lnTo>
                    <a:pt x="1995" y="3069"/>
                  </a:lnTo>
                  <a:lnTo>
                    <a:pt x="1903" y="3084"/>
                  </a:lnTo>
                  <a:lnTo>
                    <a:pt x="1811" y="3093"/>
                  </a:lnTo>
                  <a:lnTo>
                    <a:pt x="1811" y="3400"/>
                  </a:lnTo>
                  <a:lnTo>
                    <a:pt x="1807" y="3418"/>
                  </a:lnTo>
                  <a:lnTo>
                    <a:pt x="1801" y="3435"/>
                  </a:lnTo>
                  <a:lnTo>
                    <a:pt x="1790" y="3450"/>
                  </a:lnTo>
                  <a:lnTo>
                    <a:pt x="1776" y="3461"/>
                  </a:lnTo>
                  <a:lnTo>
                    <a:pt x="1759" y="3468"/>
                  </a:lnTo>
                  <a:lnTo>
                    <a:pt x="1740" y="3470"/>
                  </a:lnTo>
                  <a:lnTo>
                    <a:pt x="1721" y="3468"/>
                  </a:lnTo>
                  <a:lnTo>
                    <a:pt x="1704" y="3461"/>
                  </a:lnTo>
                  <a:lnTo>
                    <a:pt x="1690" y="3450"/>
                  </a:lnTo>
                  <a:lnTo>
                    <a:pt x="1679" y="3435"/>
                  </a:lnTo>
                  <a:lnTo>
                    <a:pt x="1673" y="3418"/>
                  </a:lnTo>
                  <a:lnTo>
                    <a:pt x="1669" y="3400"/>
                  </a:lnTo>
                  <a:lnTo>
                    <a:pt x="1669" y="3094"/>
                  </a:lnTo>
                  <a:lnTo>
                    <a:pt x="1575" y="3086"/>
                  </a:lnTo>
                  <a:lnTo>
                    <a:pt x="1483" y="3071"/>
                  </a:lnTo>
                  <a:lnTo>
                    <a:pt x="1392" y="3051"/>
                  </a:lnTo>
                  <a:lnTo>
                    <a:pt x="1304" y="3026"/>
                  </a:lnTo>
                  <a:lnTo>
                    <a:pt x="1219" y="2995"/>
                  </a:lnTo>
                  <a:lnTo>
                    <a:pt x="1136" y="2957"/>
                  </a:lnTo>
                  <a:lnTo>
                    <a:pt x="1057" y="2915"/>
                  </a:lnTo>
                  <a:lnTo>
                    <a:pt x="980" y="2867"/>
                  </a:lnTo>
                  <a:lnTo>
                    <a:pt x="907" y="2816"/>
                  </a:lnTo>
                  <a:lnTo>
                    <a:pt x="837" y="2759"/>
                  </a:lnTo>
                  <a:lnTo>
                    <a:pt x="772" y="2698"/>
                  </a:lnTo>
                  <a:lnTo>
                    <a:pt x="711" y="2633"/>
                  </a:lnTo>
                  <a:lnTo>
                    <a:pt x="654" y="2565"/>
                  </a:lnTo>
                  <a:lnTo>
                    <a:pt x="601" y="2492"/>
                  </a:lnTo>
                  <a:lnTo>
                    <a:pt x="554" y="2415"/>
                  </a:lnTo>
                  <a:lnTo>
                    <a:pt x="510" y="2336"/>
                  </a:lnTo>
                  <a:lnTo>
                    <a:pt x="472" y="2254"/>
                  </a:lnTo>
                  <a:lnTo>
                    <a:pt x="441" y="2169"/>
                  </a:lnTo>
                  <a:lnTo>
                    <a:pt x="414" y="2081"/>
                  </a:lnTo>
                  <a:lnTo>
                    <a:pt x="394" y="1992"/>
                  </a:lnTo>
                  <a:lnTo>
                    <a:pt x="380" y="1899"/>
                  </a:lnTo>
                  <a:lnTo>
                    <a:pt x="371" y="1805"/>
                  </a:lnTo>
                  <a:lnTo>
                    <a:pt x="71" y="1805"/>
                  </a:lnTo>
                  <a:lnTo>
                    <a:pt x="52" y="1802"/>
                  </a:lnTo>
                  <a:lnTo>
                    <a:pt x="35" y="1796"/>
                  </a:lnTo>
                  <a:lnTo>
                    <a:pt x="20" y="1784"/>
                  </a:lnTo>
                  <a:lnTo>
                    <a:pt x="9" y="1771"/>
                  </a:lnTo>
                  <a:lnTo>
                    <a:pt x="2" y="1754"/>
                  </a:lnTo>
                  <a:lnTo>
                    <a:pt x="0" y="1735"/>
                  </a:lnTo>
                  <a:lnTo>
                    <a:pt x="2" y="1716"/>
                  </a:lnTo>
                  <a:lnTo>
                    <a:pt x="9" y="1699"/>
                  </a:lnTo>
                  <a:lnTo>
                    <a:pt x="20" y="1686"/>
                  </a:lnTo>
                  <a:lnTo>
                    <a:pt x="35" y="1674"/>
                  </a:lnTo>
                  <a:lnTo>
                    <a:pt x="52" y="1668"/>
                  </a:lnTo>
                  <a:lnTo>
                    <a:pt x="71" y="1665"/>
                  </a:lnTo>
                  <a:lnTo>
                    <a:pt x="371" y="1665"/>
                  </a:lnTo>
                  <a:lnTo>
                    <a:pt x="380" y="1571"/>
                  </a:lnTo>
                  <a:lnTo>
                    <a:pt x="394" y="1478"/>
                  </a:lnTo>
                  <a:lnTo>
                    <a:pt x="414" y="1389"/>
                  </a:lnTo>
                  <a:lnTo>
                    <a:pt x="441" y="1301"/>
                  </a:lnTo>
                  <a:lnTo>
                    <a:pt x="472" y="1216"/>
                  </a:lnTo>
                  <a:lnTo>
                    <a:pt x="510" y="1134"/>
                  </a:lnTo>
                  <a:lnTo>
                    <a:pt x="553" y="1055"/>
                  </a:lnTo>
                  <a:lnTo>
                    <a:pt x="601" y="978"/>
                  </a:lnTo>
                  <a:lnTo>
                    <a:pt x="653" y="905"/>
                  </a:lnTo>
                  <a:lnTo>
                    <a:pt x="710" y="837"/>
                  </a:lnTo>
                  <a:lnTo>
                    <a:pt x="772" y="772"/>
                  </a:lnTo>
                  <a:lnTo>
                    <a:pt x="837" y="711"/>
                  </a:lnTo>
                  <a:lnTo>
                    <a:pt x="907" y="654"/>
                  </a:lnTo>
                  <a:lnTo>
                    <a:pt x="980" y="603"/>
                  </a:lnTo>
                  <a:lnTo>
                    <a:pt x="1056" y="555"/>
                  </a:lnTo>
                  <a:lnTo>
                    <a:pt x="1136" y="513"/>
                  </a:lnTo>
                  <a:lnTo>
                    <a:pt x="1218" y="475"/>
                  </a:lnTo>
                  <a:lnTo>
                    <a:pt x="1304" y="444"/>
                  </a:lnTo>
                  <a:lnTo>
                    <a:pt x="1392" y="419"/>
                  </a:lnTo>
                  <a:lnTo>
                    <a:pt x="1483" y="399"/>
                  </a:lnTo>
                  <a:lnTo>
                    <a:pt x="1575" y="384"/>
                  </a:lnTo>
                  <a:lnTo>
                    <a:pt x="1669" y="376"/>
                  </a:lnTo>
                  <a:lnTo>
                    <a:pt x="1669" y="70"/>
                  </a:lnTo>
                  <a:lnTo>
                    <a:pt x="1673" y="52"/>
                  </a:lnTo>
                  <a:lnTo>
                    <a:pt x="1679" y="35"/>
                  </a:lnTo>
                  <a:lnTo>
                    <a:pt x="1690" y="20"/>
                  </a:lnTo>
                  <a:lnTo>
                    <a:pt x="1704" y="9"/>
                  </a:lnTo>
                  <a:lnTo>
                    <a:pt x="1721" y="2"/>
                  </a:lnTo>
                  <a:lnTo>
                    <a:pt x="17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32" name="矩形 31">
            <a:extLst>
              <a:ext uri="{FF2B5EF4-FFF2-40B4-BE49-F238E27FC236}">
                <a16:creationId xmlns:a16="http://schemas.microsoft.com/office/drawing/2014/main" id="{93F1454C-C6D5-0543-BE7B-EFDAB04F05D8}"/>
              </a:ext>
            </a:extLst>
          </p:cNvPr>
          <p:cNvSpPr/>
          <p:nvPr/>
        </p:nvSpPr>
        <p:spPr>
          <a:xfrm>
            <a:off x="584675" y="1183632"/>
            <a:ext cx="2290778" cy="2799045"/>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4" name="文本框 33">
            <a:extLst>
              <a:ext uri="{FF2B5EF4-FFF2-40B4-BE49-F238E27FC236}">
                <a16:creationId xmlns:a16="http://schemas.microsoft.com/office/drawing/2014/main" id="{5E953326-FE2D-B74D-9262-C1A6A0B1EB36}"/>
              </a:ext>
            </a:extLst>
          </p:cNvPr>
          <p:cNvSpPr txBox="1"/>
          <p:nvPr/>
        </p:nvSpPr>
        <p:spPr>
          <a:xfrm>
            <a:off x="732742" y="2421926"/>
            <a:ext cx="2142711" cy="646331"/>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1800" dirty="0">
                <a:solidFill>
                  <a:schemeClr val="accent4">
                    <a:lumMod val="60000"/>
                    <a:lumOff val="40000"/>
                  </a:schemeClr>
                </a:solidFill>
                <a:effectLst/>
                <a:latin typeface="FZShuSong-Z01S"/>
              </a:rPr>
              <a:t>传统商业银行和互联网金融相互合作</a:t>
            </a:r>
            <a:endParaRPr kumimoji="1" lang="zh-CN" altLang="en-US" sz="1400" b="0" i="0" u="none" strike="noStrike" kern="1200" cap="none" spc="0" normalizeH="0" baseline="0" noProof="0" dirty="0">
              <a:ln>
                <a:noFill/>
              </a:ln>
              <a:solidFill>
                <a:schemeClr val="accent4">
                  <a:lumMod val="60000"/>
                  <a:lumOff val="40000"/>
                </a:schemeClr>
              </a:solidFill>
              <a:effectLst/>
              <a:uLnTx/>
              <a:uFillTx/>
              <a:cs typeface="+mn-ea"/>
              <a:sym typeface="+mn-lt"/>
            </a:endParaRPr>
          </a:p>
        </p:txBody>
      </p:sp>
      <p:grpSp>
        <p:nvGrpSpPr>
          <p:cNvPr id="35" name="Group 114">
            <a:extLst>
              <a:ext uri="{FF2B5EF4-FFF2-40B4-BE49-F238E27FC236}">
                <a16:creationId xmlns:a16="http://schemas.microsoft.com/office/drawing/2014/main" id="{23E23500-EF21-174B-940C-565153B13D28}"/>
              </a:ext>
            </a:extLst>
          </p:cNvPr>
          <p:cNvGrpSpPr/>
          <p:nvPr/>
        </p:nvGrpSpPr>
        <p:grpSpPr>
          <a:xfrm>
            <a:off x="1452252" y="1611856"/>
            <a:ext cx="555625" cy="555625"/>
            <a:chOff x="654050" y="1917700"/>
            <a:chExt cx="555625" cy="555625"/>
          </a:xfrm>
          <a:solidFill>
            <a:schemeClr val="bg1"/>
          </a:solidFill>
        </p:grpSpPr>
        <p:sp>
          <p:nvSpPr>
            <p:cNvPr id="36" name="Freeform 81">
              <a:extLst>
                <a:ext uri="{FF2B5EF4-FFF2-40B4-BE49-F238E27FC236}">
                  <a16:creationId xmlns:a16="http://schemas.microsoft.com/office/drawing/2014/main" id="{7D870148-F412-0C4B-89F8-9989042C5EDE}"/>
                </a:ext>
              </a:extLst>
            </p:cNvPr>
            <p:cNvSpPr>
              <a:spLocks noEditPoints="1"/>
            </p:cNvSpPr>
            <p:nvPr/>
          </p:nvSpPr>
          <p:spPr bwMode="auto">
            <a:xfrm>
              <a:off x="654050" y="1917700"/>
              <a:ext cx="555625" cy="555625"/>
            </a:xfrm>
            <a:custGeom>
              <a:avLst/>
              <a:gdLst>
                <a:gd name="T0" fmla="*/ 181 w 3504"/>
                <a:gd name="T1" fmla="*/ 3034 h 3504"/>
                <a:gd name="T2" fmla="*/ 181 w 3504"/>
                <a:gd name="T3" fmla="*/ 3188 h 3504"/>
                <a:gd name="T4" fmla="*/ 286 w 3504"/>
                <a:gd name="T5" fmla="*/ 3310 h 3504"/>
                <a:gd name="T6" fmla="*/ 440 w 3504"/>
                <a:gd name="T7" fmla="*/ 3332 h 3504"/>
                <a:gd name="T8" fmla="*/ 963 w 3504"/>
                <a:gd name="T9" fmla="*/ 2862 h 3504"/>
                <a:gd name="T10" fmla="*/ 1219 w 3504"/>
                <a:gd name="T11" fmla="*/ 2604 h 3504"/>
                <a:gd name="T12" fmla="*/ 1999 w 3504"/>
                <a:gd name="T13" fmla="*/ 193 h 3504"/>
                <a:gd name="T14" fmla="*/ 1640 w 3504"/>
                <a:gd name="T15" fmla="*/ 342 h 3504"/>
                <a:gd name="T16" fmla="*/ 1351 w 3504"/>
                <a:gd name="T17" fmla="*/ 611 h 3504"/>
                <a:gd name="T18" fmla="*/ 1177 w 3504"/>
                <a:gd name="T19" fmla="*/ 959 h 3504"/>
                <a:gd name="T20" fmla="*/ 1135 w 3504"/>
                <a:gd name="T21" fmla="*/ 1349 h 3504"/>
                <a:gd name="T22" fmla="*/ 1232 w 3504"/>
                <a:gd name="T23" fmla="*/ 1728 h 3504"/>
                <a:gd name="T24" fmla="*/ 1455 w 3504"/>
                <a:gd name="T25" fmla="*/ 2049 h 3504"/>
                <a:gd name="T26" fmla="*/ 1776 w 3504"/>
                <a:gd name="T27" fmla="*/ 2272 h 3504"/>
                <a:gd name="T28" fmla="*/ 2155 w 3504"/>
                <a:gd name="T29" fmla="*/ 2369 h 3504"/>
                <a:gd name="T30" fmla="*/ 2545 w 3504"/>
                <a:gd name="T31" fmla="*/ 2327 h 3504"/>
                <a:gd name="T32" fmla="*/ 2893 w 3504"/>
                <a:gd name="T33" fmla="*/ 2153 h 3504"/>
                <a:gd name="T34" fmla="*/ 3159 w 3504"/>
                <a:gd name="T35" fmla="*/ 1868 h 3504"/>
                <a:gd name="T36" fmla="*/ 3306 w 3504"/>
                <a:gd name="T37" fmla="*/ 1526 h 3504"/>
                <a:gd name="T38" fmla="*/ 3330 w 3504"/>
                <a:gd name="T39" fmla="*/ 1160 h 3504"/>
                <a:gd name="T40" fmla="*/ 3232 w 3504"/>
                <a:gd name="T41" fmla="*/ 803 h 3504"/>
                <a:gd name="T42" fmla="*/ 3013 w 3504"/>
                <a:gd name="T43" fmla="*/ 491 h 3504"/>
                <a:gd name="T44" fmla="*/ 2692 w 3504"/>
                <a:gd name="T45" fmla="*/ 267 h 3504"/>
                <a:gd name="T46" fmla="*/ 2314 w 3504"/>
                <a:gd name="T47" fmla="*/ 171 h 3504"/>
                <a:gd name="T48" fmla="*/ 2484 w 3504"/>
                <a:gd name="T49" fmla="*/ 25 h 3504"/>
                <a:gd name="T50" fmla="*/ 2868 w 3504"/>
                <a:gd name="T51" fmla="*/ 170 h 3504"/>
                <a:gd name="T52" fmla="*/ 3189 w 3504"/>
                <a:gd name="T53" fmla="*/ 434 h 3504"/>
                <a:gd name="T54" fmla="*/ 3407 w 3504"/>
                <a:gd name="T55" fmla="*/ 784 h 3504"/>
                <a:gd name="T56" fmla="*/ 3500 w 3504"/>
                <a:gd name="T57" fmla="*/ 1185 h 3504"/>
                <a:gd name="T58" fmla="*/ 3460 w 3504"/>
                <a:gd name="T59" fmla="*/ 1600 h 3504"/>
                <a:gd name="T60" fmla="*/ 3291 w 3504"/>
                <a:gd name="T61" fmla="*/ 1973 h 3504"/>
                <a:gd name="T62" fmla="*/ 3006 w 3504"/>
                <a:gd name="T63" fmla="*/ 2278 h 3504"/>
                <a:gd name="T64" fmla="*/ 2643 w 3504"/>
                <a:gd name="T65" fmla="*/ 2472 h 3504"/>
                <a:gd name="T66" fmla="*/ 2235 w 3504"/>
                <a:gd name="T67" fmla="*/ 2539 h 3504"/>
                <a:gd name="T68" fmla="*/ 1825 w 3504"/>
                <a:gd name="T69" fmla="*/ 2471 h 3504"/>
                <a:gd name="T70" fmla="*/ 1463 w 3504"/>
                <a:gd name="T71" fmla="*/ 2278 h 3504"/>
                <a:gd name="T72" fmla="*/ 1417 w 3504"/>
                <a:gd name="T73" fmla="*/ 2578 h 3504"/>
                <a:gd name="T74" fmla="*/ 1397 w 3504"/>
                <a:gd name="T75" fmla="*/ 2664 h 3504"/>
                <a:gd name="T76" fmla="*/ 520 w 3504"/>
                <a:gd name="T77" fmla="*/ 3483 h 3504"/>
                <a:gd name="T78" fmla="*/ 307 w 3504"/>
                <a:gd name="T79" fmla="*/ 3494 h 3504"/>
                <a:gd name="T80" fmla="*/ 115 w 3504"/>
                <a:gd name="T81" fmla="*/ 3389 h 3504"/>
                <a:gd name="T82" fmla="*/ 10 w 3504"/>
                <a:gd name="T83" fmla="*/ 3197 h 3504"/>
                <a:gd name="T84" fmla="*/ 21 w 3504"/>
                <a:gd name="T85" fmla="*/ 2984 h 3504"/>
                <a:gd name="T86" fmla="*/ 840 w 3504"/>
                <a:gd name="T87" fmla="*/ 2107 h 3504"/>
                <a:gd name="T88" fmla="*/ 941 w 3504"/>
                <a:gd name="T89" fmla="*/ 2095 h 3504"/>
                <a:gd name="T90" fmla="*/ 1179 w 3504"/>
                <a:gd name="T91" fmla="*/ 1973 h 3504"/>
                <a:gd name="T92" fmla="*/ 1008 w 3504"/>
                <a:gd name="T93" fmla="*/ 1600 h 3504"/>
                <a:gd name="T94" fmla="*/ 968 w 3504"/>
                <a:gd name="T95" fmla="*/ 1185 h 3504"/>
                <a:gd name="T96" fmla="*/ 1062 w 3504"/>
                <a:gd name="T97" fmla="*/ 784 h 3504"/>
                <a:gd name="T98" fmla="*/ 1280 w 3504"/>
                <a:gd name="T99" fmla="*/ 434 h 3504"/>
                <a:gd name="T100" fmla="*/ 1601 w 3504"/>
                <a:gd name="T101" fmla="*/ 170 h 3504"/>
                <a:gd name="T102" fmla="*/ 1985 w 3504"/>
                <a:gd name="T103" fmla="*/ 25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04" h="3504">
                  <a:moveTo>
                    <a:pt x="642" y="2541"/>
                  </a:moveTo>
                  <a:lnTo>
                    <a:pt x="233" y="2951"/>
                  </a:lnTo>
                  <a:lnTo>
                    <a:pt x="212" y="2976"/>
                  </a:lnTo>
                  <a:lnTo>
                    <a:pt x="194" y="3004"/>
                  </a:lnTo>
                  <a:lnTo>
                    <a:pt x="181" y="3034"/>
                  </a:lnTo>
                  <a:lnTo>
                    <a:pt x="172" y="3064"/>
                  </a:lnTo>
                  <a:lnTo>
                    <a:pt x="168" y="3096"/>
                  </a:lnTo>
                  <a:lnTo>
                    <a:pt x="168" y="3126"/>
                  </a:lnTo>
                  <a:lnTo>
                    <a:pt x="172" y="3158"/>
                  </a:lnTo>
                  <a:lnTo>
                    <a:pt x="181" y="3188"/>
                  </a:lnTo>
                  <a:lnTo>
                    <a:pt x="194" y="3218"/>
                  </a:lnTo>
                  <a:lnTo>
                    <a:pt x="212" y="3246"/>
                  </a:lnTo>
                  <a:lnTo>
                    <a:pt x="233" y="3271"/>
                  </a:lnTo>
                  <a:lnTo>
                    <a:pt x="258" y="3292"/>
                  </a:lnTo>
                  <a:lnTo>
                    <a:pt x="286" y="3310"/>
                  </a:lnTo>
                  <a:lnTo>
                    <a:pt x="316" y="3323"/>
                  </a:lnTo>
                  <a:lnTo>
                    <a:pt x="346" y="3332"/>
                  </a:lnTo>
                  <a:lnTo>
                    <a:pt x="378" y="3336"/>
                  </a:lnTo>
                  <a:lnTo>
                    <a:pt x="408" y="3336"/>
                  </a:lnTo>
                  <a:lnTo>
                    <a:pt x="440" y="3332"/>
                  </a:lnTo>
                  <a:lnTo>
                    <a:pt x="470" y="3323"/>
                  </a:lnTo>
                  <a:lnTo>
                    <a:pt x="500" y="3310"/>
                  </a:lnTo>
                  <a:lnTo>
                    <a:pt x="528" y="3292"/>
                  </a:lnTo>
                  <a:lnTo>
                    <a:pt x="553" y="3271"/>
                  </a:lnTo>
                  <a:lnTo>
                    <a:pt x="963" y="2862"/>
                  </a:lnTo>
                  <a:lnTo>
                    <a:pt x="642" y="2541"/>
                  </a:lnTo>
                  <a:close/>
                  <a:moveTo>
                    <a:pt x="900" y="2285"/>
                  </a:moveTo>
                  <a:lnTo>
                    <a:pt x="762" y="2423"/>
                  </a:lnTo>
                  <a:lnTo>
                    <a:pt x="1081" y="2742"/>
                  </a:lnTo>
                  <a:lnTo>
                    <a:pt x="1219" y="2604"/>
                  </a:lnTo>
                  <a:lnTo>
                    <a:pt x="900" y="2285"/>
                  </a:lnTo>
                  <a:close/>
                  <a:moveTo>
                    <a:pt x="2235" y="168"/>
                  </a:moveTo>
                  <a:lnTo>
                    <a:pt x="2155" y="171"/>
                  </a:lnTo>
                  <a:lnTo>
                    <a:pt x="2076" y="179"/>
                  </a:lnTo>
                  <a:lnTo>
                    <a:pt x="1999" y="193"/>
                  </a:lnTo>
                  <a:lnTo>
                    <a:pt x="1923" y="213"/>
                  </a:lnTo>
                  <a:lnTo>
                    <a:pt x="1849" y="238"/>
                  </a:lnTo>
                  <a:lnTo>
                    <a:pt x="1776" y="267"/>
                  </a:lnTo>
                  <a:lnTo>
                    <a:pt x="1707" y="301"/>
                  </a:lnTo>
                  <a:lnTo>
                    <a:pt x="1640" y="342"/>
                  </a:lnTo>
                  <a:lnTo>
                    <a:pt x="1575" y="386"/>
                  </a:lnTo>
                  <a:lnTo>
                    <a:pt x="1514" y="436"/>
                  </a:lnTo>
                  <a:lnTo>
                    <a:pt x="1455" y="491"/>
                  </a:lnTo>
                  <a:lnTo>
                    <a:pt x="1401" y="549"/>
                  </a:lnTo>
                  <a:lnTo>
                    <a:pt x="1351" y="611"/>
                  </a:lnTo>
                  <a:lnTo>
                    <a:pt x="1306" y="676"/>
                  </a:lnTo>
                  <a:lnTo>
                    <a:pt x="1267" y="743"/>
                  </a:lnTo>
                  <a:lnTo>
                    <a:pt x="1232" y="812"/>
                  </a:lnTo>
                  <a:lnTo>
                    <a:pt x="1202" y="884"/>
                  </a:lnTo>
                  <a:lnTo>
                    <a:pt x="1177" y="959"/>
                  </a:lnTo>
                  <a:lnTo>
                    <a:pt x="1157" y="1034"/>
                  </a:lnTo>
                  <a:lnTo>
                    <a:pt x="1143" y="1112"/>
                  </a:lnTo>
                  <a:lnTo>
                    <a:pt x="1135" y="1190"/>
                  </a:lnTo>
                  <a:lnTo>
                    <a:pt x="1133" y="1269"/>
                  </a:lnTo>
                  <a:lnTo>
                    <a:pt x="1135" y="1349"/>
                  </a:lnTo>
                  <a:lnTo>
                    <a:pt x="1143" y="1428"/>
                  </a:lnTo>
                  <a:lnTo>
                    <a:pt x="1157" y="1505"/>
                  </a:lnTo>
                  <a:lnTo>
                    <a:pt x="1177" y="1581"/>
                  </a:lnTo>
                  <a:lnTo>
                    <a:pt x="1202" y="1655"/>
                  </a:lnTo>
                  <a:lnTo>
                    <a:pt x="1232" y="1728"/>
                  </a:lnTo>
                  <a:lnTo>
                    <a:pt x="1267" y="1797"/>
                  </a:lnTo>
                  <a:lnTo>
                    <a:pt x="1306" y="1864"/>
                  </a:lnTo>
                  <a:lnTo>
                    <a:pt x="1351" y="1929"/>
                  </a:lnTo>
                  <a:lnTo>
                    <a:pt x="1401" y="1990"/>
                  </a:lnTo>
                  <a:lnTo>
                    <a:pt x="1455" y="2049"/>
                  </a:lnTo>
                  <a:lnTo>
                    <a:pt x="1514" y="2103"/>
                  </a:lnTo>
                  <a:lnTo>
                    <a:pt x="1575" y="2153"/>
                  </a:lnTo>
                  <a:lnTo>
                    <a:pt x="1640" y="2198"/>
                  </a:lnTo>
                  <a:lnTo>
                    <a:pt x="1707" y="2237"/>
                  </a:lnTo>
                  <a:lnTo>
                    <a:pt x="1776" y="2272"/>
                  </a:lnTo>
                  <a:lnTo>
                    <a:pt x="1849" y="2302"/>
                  </a:lnTo>
                  <a:lnTo>
                    <a:pt x="1923" y="2327"/>
                  </a:lnTo>
                  <a:lnTo>
                    <a:pt x="1999" y="2347"/>
                  </a:lnTo>
                  <a:lnTo>
                    <a:pt x="2076" y="2361"/>
                  </a:lnTo>
                  <a:lnTo>
                    <a:pt x="2155" y="2369"/>
                  </a:lnTo>
                  <a:lnTo>
                    <a:pt x="2235" y="2371"/>
                  </a:lnTo>
                  <a:lnTo>
                    <a:pt x="2314" y="2369"/>
                  </a:lnTo>
                  <a:lnTo>
                    <a:pt x="2392" y="2361"/>
                  </a:lnTo>
                  <a:lnTo>
                    <a:pt x="2470" y="2347"/>
                  </a:lnTo>
                  <a:lnTo>
                    <a:pt x="2545" y="2327"/>
                  </a:lnTo>
                  <a:lnTo>
                    <a:pt x="2620" y="2302"/>
                  </a:lnTo>
                  <a:lnTo>
                    <a:pt x="2692" y="2272"/>
                  </a:lnTo>
                  <a:lnTo>
                    <a:pt x="2761" y="2237"/>
                  </a:lnTo>
                  <a:lnTo>
                    <a:pt x="2828" y="2198"/>
                  </a:lnTo>
                  <a:lnTo>
                    <a:pt x="2893" y="2153"/>
                  </a:lnTo>
                  <a:lnTo>
                    <a:pt x="2955" y="2103"/>
                  </a:lnTo>
                  <a:lnTo>
                    <a:pt x="3013" y="2049"/>
                  </a:lnTo>
                  <a:lnTo>
                    <a:pt x="3066" y="1992"/>
                  </a:lnTo>
                  <a:lnTo>
                    <a:pt x="3115" y="1931"/>
                  </a:lnTo>
                  <a:lnTo>
                    <a:pt x="3159" y="1868"/>
                  </a:lnTo>
                  <a:lnTo>
                    <a:pt x="3198" y="1803"/>
                  </a:lnTo>
                  <a:lnTo>
                    <a:pt x="3232" y="1736"/>
                  </a:lnTo>
                  <a:lnTo>
                    <a:pt x="3262" y="1667"/>
                  </a:lnTo>
                  <a:lnTo>
                    <a:pt x="3286" y="1597"/>
                  </a:lnTo>
                  <a:lnTo>
                    <a:pt x="3306" y="1526"/>
                  </a:lnTo>
                  <a:lnTo>
                    <a:pt x="3320" y="1453"/>
                  </a:lnTo>
                  <a:lnTo>
                    <a:pt x="3330" y="1380"/>
                  </a:lnTo>
                  <a:lnTo>
                    <a:pt x="3335" y="1307"/>
                  </a:lnTo>
                  <a:lnTo>
                    <a:pt x="3335" y="1233"/>
                  </a:lnTo>
                  <a:lnTo>
                    <a:pt x="3330" y="1160"/>
                  </a:lnTo>
                  <a:lnTo>
                    <a:pt x="3320" y="1086"/>
                  </a:lnTo>
                  <a:lnTo>
                    <a:pt x="3306" y="1014"/>
                  </a:lnTo>
                  <a:lnTo>
                    <a:pt x="3286" y="943"/>
                  </a:lnTo>
                  <a:lnTo>
                    <a:pt x="3262" y="873"/>
                  </a:lnTo>
                  <a:lnTo>
                    <a:pt x="3232" y="803"/>
                  </a:lnTo>
                  <a:lnTo>
                    <a:pt x="3198" y="736"/>
                  </a:lnTo>
                  <a:lnTo>
                    <a:pt x="3159" y="672"/>
                  </a:lnTo>
                  <a:lnTo>
                    <a:pt x="3115" y="609"/>
                  </a:lnTo>
                  <a:lnTo>
                    <a:pt x="3066" y="548"/>
                  </a:lnTo>
                  <a:lnTo>
                    <a:pt x="3013" y="491"/>
                  </a:lnTo>
                  <a:lnTo>
                    <a:pt x="2955" y="436"/>
                  </a:lnTo>
                  <a:lnTo>
                    <a:pt x="2893" y="386"/>
                  </a:lnTo>
                  <a:lnTo>
                    <a:pt x="2828" y="342"/>
                  </a:lnTo>
                  <a:lnTo>
                    <a:pt x="2761" y="301"/>
                  </a:lnTo>
                  <a:lnTo>
                    <a:pt x="2692" y="267"/>
                  </a:lnTo>
                  <a:lnTo>
                    <a:pt x="2620" y="238"/>
                  </a:lnTo>
                  <a:lnTo>
                    <a:pt x="2545" y="213"/>
                  </a:lnTo>
                  <a:lnTo>
                    <a:pt x="2470" y="193"/>
                  </a:lnTo>
                  <a:lnTo>
                    <a:pt x="2392" y="179"/>
                  </a:lnTo>
                  <a:lnTo>
                    <a:pt x="2314" y="171"/>
                  </a:lnTo>
                  <a:lnTo>
                    <a:pt x="2235" y="168"/>
                  </a:lnTo>
                  <a:close/>
                  <a:moveTo>
                    <a:pt x="2235" y="0"/>
                  </a:moveTo>
                  <a:lnTo>
                    <a:pt x="2319" y="4"/>
                  </a:lnTo>
                  <a:lnTo>
                    <a:pt x="2402" y="12"/>
                  </a:lnTo>
                  <a:lnTo>
                    <a:pt x="2484" y="25"/>
                  </a:lnTo>
                  <a:lnTo>
                    <a:pt x="2564" y="44"/>
                  </a:lnTo>
                  <a:lnTo>
                    <a:pt x="2643" y="67"/>
                  </a:lnTo>
                  <a:lnTo>
                    <a:pt x="2720" y="97"/>
                  </a:lnTo>
                  <a:lnTo>
                    <a:pt x="2795" y="131"/>
                  </a:lnTo>
                  <a:lnTo>
                    <a:pt x="2868" y="170"/>
                  </a:lnTo>
                  <a:lnTo>
                    <a:pt x="2938" y="213"/>
                  </a:lnTo>
                  <a:lnTo>
                    <a:pt x="3006" y="262"/>
                  </a:lnTo>
                  <a:lnTo>
                    <a:pt x="3070" y="315"/>
                  </a:lnTo>
                  <a:lnTo>
                    <a:pt x="3131" y="373"/>
                  </a:lnTo>
                  <a:lnTo>
                    <a:pt x="3189" y="434"/>
                  </a:lnTo>
                  <a:lnTo>
                    <a:pt x="3242" y="498"/>
                  </a:lnTo>
                  <a:lnTo>
                    <a:pt x="3291" y="566"/>
                  </a:lnTo>
                  <a:lnTo>
                    <a:pt x="3335" y="636"/>
                  </a:lnTo>
                  <a:lnTo>
                    <a:pt x="3373" y="709"/>
                  </a:lnTo>
                  <a:lnTo>
                    <a:pt x="3407" y="784"/>
                  </a:lnTo>
                  <a:lnTo>
                    <a:pt x="3437" y="861"/>
                  </a:lnTo>
                  <a:lnTo>
                    <a:pt x="3460" y="940"/>
                  </a:lnTo>
                  <a:lnTo>
                    <a:pt x="3479" y="1020"/>
                  </a:lnTo>
                  <a:lnTo>
                    <a:pt x="3492" y="1102"/>
                  </a:lnTo>
                  <a:lnTo>
                    <a:pt x="3500" y="1185"/>
                  </a:lnTo>
                  <a:lnTo>
                    <a:pt x="3504" y="1269"/>
                  </a:lnTo>
                  <a:lnTo>
                    <a:pt x="3500" y="1354"/>
                  </a:lnTo>
                  <a:lnTo>
                    <a:pt x="3492" y="1437"/>
                  </a:lnTo>
                  <a:lnTo>
                    <a:pt x="3479" y="1519"/>
                  </a:lnTo>
                  <a:lnTo>
                    <a:pt x="3460" y="1600"/>
                  </a:lnTo>
                  <a:lnTo>
                    <a:pt x="3437" y="1679"/>
                  </a:lnTo>
                  <a:lnTo>
                    <a:pt x="3407" y="1755"/>
                  </a:lnTo>
                  <a:lnTo>
                    <a:pt x="3373" y="1831"/>
                  </a:lnTo>
                  <a:lnTo>
                    <a:pt x="3335" y="1903"/>
                  </a:lnTo>
                  <a:lnTo>
                    <a:pt x="3291" y="1973"/>
                  </a:lnTo>
                  <a:lnTo>
                    <a:pt x="3242" y="2040"/>
                  </a:lnTo>
                  <a:lnTo>
                    <a:pt x="3189" y="2105"/>
                  </a:lnTo>
                  <a:lnTo>
                    <a:pt x="3131" y="2167"/>
                  </a:lnTo>
                  <a:lnTo>
                    <a:pt x="3070" y="2224"/>
                  </a:lnTo>
                  <a:lnTo>
                    <a:pt x="3006" y="2278"/>
                  </a:lnTo>
                  <a:lnTo>
                    <a:pt x="2938" y="2327"/>
                  </a:lnTo>
                  <a:lnTo>
                    <a:pt x="2868" y="2370"/>
                  </a:lnTo>
                  <a:lnTo>
                    <a:pt x="2795" y="2408"/>
                  </a:lnTo>
                  <a:lnTo>
                    <a:pt x="2720" y="2442"/>
                  </a:lnTo>
                  <a:lnTo>
                    <a:pt x="2643" y="2472"/>
                  </a:lnTo>
                  <a:lnTo>
                    <a:pt x="2564" y="2496"/>
                  </a:lnTo>
                  <a:lnTo>
                    <a:pt x="2484" y="2515"/>
                  </a:lnTo>
                  <a:lnTo>
                    <a:pt x="2402" y="2528"/>
                  </a:lnTo>
                  <a:lnTo>
                    <a:pt x="2319" y="2536"/>
                  </a:lnTo>
                  <a:lnTo>
                    <a:pt x="2235" y="2539"/>
                  </a:lnTo>
                  <a:lnTo>
                    <a:pt x="2150" y="2536"/>
                  </a:lnTo>
                  <a:lnTo>
                    <a:pt x="2067" y="2528"/>
                  </a:lnTo>
                  <a:lnTo>
                    <a:pt x="1985" y="2515"/>
                  </a:lnTo>
                  <a:lnTo>
                    <a:pt x="1904" y="2496"/>
                  </a:lnTo>
                  <a:lnTo>
                    <a:pt x="1825" y="2471"/>
                  </a:lnTo>
                  <a:lnTo>
                    <a:pt x="1748" y="2442"/>
                  </a:lnTo>
                  <a:lnTo>
                    <a:pt x="1673" y="2408"/>
                  </a:lnTo>
                  <a:lnTo>
                    <a:pt x="1601" y="2370"/>
                  </a:lnTo>
                  <a:lnTo>
                    <a:pt x="1531" y="2325"/>
                  </a:lnTo>
                  <a:lnTo>
                    <a:pt x="1463" y="2278"/>
                  </a:lnTo>
                  <a:lnTo>
                    <a:pt x="1398" y="2224"/>
                  </a:lnTo>
                  <a:lnTo>
                    <a:pt x="1237" y="2386"/>
                  </a:lnTo>
                  <a:lnTo>
                    <a:pt x="1397" y="2546"/>
                  </a:lnTo>
                  <a:lnTo>
                    <a:pt x="1408" y="2561"/>
                  </a:lnTo>
                  <a:lnTo>
                    <a:pt x="1417" y="2578"/>
                  </a:lnTo>
                  <a:lnTo>
                    <a:pt x="1420" y="2596"/>
                  </a:lnTo>
                  <a:lnTo>
                    <a:pt x="1420" y="2614"/>
                  </a:lnTo>
                  <a:lnTo>
                    <a:pt x="1417" y="2632"/>
                  </a:lnTo>
                  <a:lnTo>
                    <a:pt x="1408" y="2649"/>
                  </a:lnTo>
                  <a:lnTo>
                    <a:pt x="1397" y="2664"/>
                  </a:lnTo>
                  <a:lnTo>
                    <a:pt x="671" y="3389"/>
                  </a:lnTo>
                  <a:lnTo>
                    <a:pt x="637" y="3420"/>
                  </a:lnTo>
                  <a:lnTo>
                    <a:pt x="600" y="3446"/>
                  </a:lnTo>
                  <a:lnTo>
                    <a:pt x="561" y="3467"/>
                  </a:lnTo>
                  <a:lnTo>
                    <a:pt x="520" y="3483"/>
                  </a:lnTo>
                  <a:lnTo>
                    <a:pt x="479" y="3494"/>
                  </a:lnTo>
                  <a:lnTo>
                    <a:pt x="436" y="3502"/>
                  </a:lnTo>
                  <a:lnTo>
                    <a:pt x="392" y="3504"/>
                  </a:lnTo>
                  <a:lnTo>
                    <a:pt x="350" y="3502"/>
                  </a:lnTo>
                  <a:lnTo>
                    <a:pt x="307" y="3494"/>
                  </a:lnTo>
                  <a:lnTo>
                    <a:pt x="266" y="3483"/>
                  </a:lnTo>
                  <a:lnTo>
                    <a:pt x="224" y="3467"/>
                  </a:lnTo>
                  <a:lnTo>
                    <a:pt x="186" y="3446"/>
                  </a:lnTo>
                  <a:lnTo>
                    <a:pt x="149" y="3420"/>
                  </a:lnTo>
                  <a:lnTo>
                    <a:pt x="115" y="3389"/>
                  </a:lnTo>
                  <a:lnTo>
                    <a:pt x="84" y="3355"/>
                  </a:lnTo>
                  <a:lnTo>
                    <a:pt x="59" y="3318"/>
                  </a:lnTo>
                  <a:lnTo>
                    <a:pt x="37" y="3280"/>
                  </a:lnTo>
                  <a:lnTo>
                    <a:pt x="21" y="3238"/>
                  </a:lnTo>
                  <a:lnTo>
                    <a:pt x="10" y="3197"/>
                  </a:lnTo>
                  <a:lnTo>
                    <a:pt x="2" y="3154"/>
                  </a:lnTo>
                  <a:lnTo>
                    <a:pt x="0" y="3112"/>
                  </a:lnTo>
                  <a:lnTo>
                    <a:pt x="2" y="3068"/>
                  </a:lnTo>
                  <a:lnTo>
                    <a:pt x="10" y="3025"/>
                  </a:lnTo>
                  <a:lnTo>
                    <a:pt x="21" y="2984"/>
                  </a:lnTo>
                  <a:lnTo>
                    <a:pt x="37" y="2943"/>
                  </a:lnTo>
                  <a:lnTo>
                    <a:pt x="59" y="2904"/>
                  </a:lnTo>
                  <a:lnTo>
                    <a:pt x="84" y="2867"/>
                  </a:lnTo>
                  <a:lnTo>
                    <a:pt x="115" y="2833"/>
                  </a:lnTo>
                  <a:lnTo>
                    <a:pt x="840" y="2107"/>
                  </a:lnTo>
                  <a:lnTo>
                    <a:pt x="857" y="2095"/>
                  </a:lnTo>
                  <a:lnTo>
                    <a:pt x="878" y="2086"/>
                  </a:lnTo>
                  <a:lnTo>
                    <a:pt x="900" y="2083"/>
                  </a:lnTo>
                  <a:lnTo>
                    <a:pt x="921" y="2086"/>
                  </a:lnTo>
                  <a:lnTo>
                    <a:pt x="941" y="2095"/>
                  </a:lnTo>
                  <a:lnTo>
                    <a:pt x="958" y="2107"/>
                  </a:lnTo>
                  <a:lnTo>
                    <a:pt x="1118" y="2267"/>
                  </a:lnTo>
                  <a:lnTo>
                    <a:pt x="1280" y="2106"/>
                  </a:lnTo>
                  <a:lnTo>
                    <a:pt x="1226" y="2042"/>
                  </a:lnTo>
                  <a:lnTo>
                    <a:pt x="1179" y="1973"/>
                  </a:lnTo>
                  <a:lnTo>
                    <a:pt x="1134" y="1903"/>
                  </a:lnTo>
                  <a:lnTo>
                    <a:pt x="1096" y="1831"/>
                  </a:lnTo>
                  <a:lnTo>
                    <a:pt x="1062" y="1756"/>
                  </a:lnTo>
                  <a:lnTo>
                    <a:pt x="1033" y="1679"/>
                  </a:lnTo>
                  <a:lnTo>
                    <a:pt x="1008" y="1600"/>
                  </a:lnTo>
                  <a:lnTo>
                    <a:pt x="989" y="1519"/>
                  </a:lnTo>
                  <a:lnTo>
                    <a:pt x="976" y="1437"/>
                  </a:lnTo>
                  <a:lnTo>
                    <a:pt x="968" y="1354"/>
                  </a:lnTo>
                  <a:lnTo>
                    <a:pt x="965" y="1269"/>
                  </a:lnTo>
                  <a:lnTo>
                    <a:pt x="968" y="1185"/>
                  </a:lnTo>
                  <a:lnTo>
                    <a:pt x="976" y="1102"/>
                  </a:lnTo>
                  <a:lnTo>
                    <a:pt x="989" y="1020"/>
                  </a:lnTo>
                  <a:lnTo>
                    <a:pt x="1008" y="940"/>
                  </a:lnTo>
                  <a:lnTo>
                    <a:pt x="1032" y="861"/>
                  </a:lnTo>
                  <a:lnTo>
                    <a:pt x="1062" y="784"/>
                  </a:lnTo>
                  <a:lnTo>
                    <a:pt x="1096" y="709"/>
                  </a:lnTo>
                  <a:lnTo>
                    <a:pt x="1134" y="636"/>
                  </a:lnTo>
                  <a:lnTo>
                    <a:pt x="1177" y="566"/>
                  </a:lnTo>
                  <a:lnTo>
                    <a:pt x="1226" y="498"/>
                  </a:lnTo>
                  <a:lnTo>
                    <a:pt x="1280" y="434"/>
                  </a:lnTo>
                  <a:lnTo>
                    <a:pt x="1337" y="373"/>
                  </a:lnTo>
                  <a:lnTo>
                    <a:pt x="1399" y="315"/>
                  </a:lnTo>
                  <a:lnTo>
                    <a:pt x="1464" y="262"/>
                  </a:lnTo>
                  <a:lnTo>
                    <a:pt x="1531" y="213"/>
                  </a:lnTo>
                  <a:lnTo>
                    <a:pt x="1601" y="170"/>
                  </a:lnTo>
                  <a:lnTo>
                    <a:pt x="1673" y="131"/>
                  </a:lnTo>
                  <a:lnTo>
                    <a:pt x="1749" y="97"/>
                  </a:lnTo>
                  <a:lnTo>
                    <a:pt x="1825" y="67"/>
                  </a:lnTo>
                  <a:lnTo>
                    <a:pt x="1904" y="44"/>
                  </a:lnTo>
                  <a:lnTo>
                    <a:pt x="1985" y="25"/>
                  </a:lnTo>
                  <a:lnTo>
                    <a:pt x="2067" y="12"/>
                  </a:lnTo>
                  <a:lnTo>
                    <a:pt x="2150" y="4"/>
                  </a:lnTo>
                  <a:lnTo>
                    <a:pt x="223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7" name="Freeform 82">
              <a:extLst>
                <a:ext uri="{FF2B5EF4-FFF2-40B4-BE49-F238E27FC236}">
                  <a16:creationId xmlns:a16="http://schemas.microsoft.com/office/drawing/2014/main" id="{BA0E393E-BBEB-894A-8534-D9B06F28F670}"/>
                </a:ext>
              </a:extLst>
            </p:cNvPr>
            <p:cNvSpPr>
              <a:spLocks noEditPoints="1"/>
            </p:cNvSpPr>
            <p:nvPr/>
          </p:nvSpPr>
          <p:spPr bwMode="auto">
            <a:xfrm>
              <a:off x="869950" y="1979613"/>
              <a:ext cx="277813" cy="277812"/>
            </a:xfrm>
            <a:custGeom>
              <a:avLst/>
              <a:gdLst>
                <a:gd name="T0" fmla="*/ 756 w 1754"/>
                <a:gd name="T1" fmla="*/ 177 h 1753"/>
                <a:gd name="T2" fmla="*/ 582 w 1754"/>
                <a:gd name="T3" fmla="*/ 232 h 1753"/>
                <a:gd name="T4" fmla="*/ 424 w 1754"/>
                <a:gd name="T5" fmla="*/ 332 h 1753"/>
                <a:gd name="T6" fmla="*/ 295 w 1754"/>
                <a:gd name="T7" fmla="*/ 471 h 1753"/>
                <a:gd name="T8" fmla="*/ 210 w 1754"/>
                <a:gd name="T9" fmla="*/ 634 h 1753"/>
                <a:gd name="T10" fmla="*/ 170 w 1754"/>
                <a:gd name="T11" fmla="*/ 815 h 1753"/>
                <a:gd name="T12" fmla="*/ 179 w 1754"/>
                <a:gd name="T13" fmla="*/ 1001 h 1753"/>
                <a:gd name="T14" fmla="*/ 233 w 1754"/>
                <a:gd name="T15" fmla="*/ 1176 h 1753"/>
                <a:gd name="T16" fmla="*/ 333 w 1754"/>
                <a:gd name="T17" fmla="*/ 1333 h 1753"/>
                <a:gd name="T18" fmla="*/ 474 w 1754"/>
                <a:gd name="T19" fmla="*/ 1460 h 1753"/>
                <a:gd name="T20" fmla="*/ 638 w 1754"/>
                <a:gd name="T21" fmla="*/ 1545 h 1753"/>
                <a:gd name="T22" fmla="*/ 817 w 1754"/>
                <a:gd name="T23" fmla="*/ 1584 h 1753"/>
                <a:gd name="T24" fmla="*/ 998 w 1754"/>
                <a:gd name="T25" fmla="*/ 1576 h 1753"/>
                <a:gd name="T26" fmla="*/ 1172 w 1754"/>
                <a:gd name="T27" fmla="*/ 1522 h 1753"/>
                <a:gd name="T28" fmla="*/ 1331 w 1754"/>
                <a:gd name="T29" fmla="*/ 1422 h 1753"/>
                <a:gd name="T30" fmla="*/ 1460 w 1754"/>
                <a:gd name="T31" fmla="*/ 1283 h 1753"/>
                <a:gd name="T32" fmla="*/ 1545 w 1754"/>
                <a:gd name="T33" fmla="*/ 1120 h 1753"/>
                <a:gd name="T34" fmla="*/ 1584 w 1754"/>
                <a:gd name="T35" fmla="*/ 939 h 1753"/>
                <a:gd name="T36" fmla="*/ 1575 w 1754"/>
                <a:gd name="T37" fmla="*/ 753 h 1753"/>
                <a:gd name="T38" fmla="*/ 1521 w 1754"/>
                <a:gd name="T39" fmla="*/ 577 h 1753"/>
                <a:gd name="T40" fmla="*/ 1421 w 1754"/>
                <a:gd name="T41" fmla="*/ 421 h 1753"/>
                <a:gd name="T42" fmla="*/ 1281 w 1754"/>
                <a:gd name="T43" fmla="*/ 293 h 1753"/>
                <a:gd name="T44" fmla="*/ 1116 w 1754"/>
                <a:gd name="T45" fmla="*/ 208 h 1753"/>
                <a:gd name="T46" fmla="*/ 937 w 1754"/>
                <a:gd name="T47" fmla="*/ 170 h 1753"/>
                <a:gd name="T48" fmla="*/ 945 w 1754"/>
                <a:gd name="T49" fmla="*/ 3 h 1753"/>
                <a:gd name="T50" fmla="*/ 1144 w 1754"/>
                <a:gd name="T51" fmla="*/ 41 h 1753"/>
                <a:gd name="T52" fmla="*/ 1331 w 1754"/>
                <a:gd name="T53" fmla="*/ 126 h 1753"/>
                <a:gd name="T54" fmla="*/ 1497 w 1754"/>
                <a:gd name="T55" fmla="*/ 257 h 1753"/>
                <a:gd name="T56" fmla="*/ 1625 w 1754"/>
                <a:gd name="T57" fmla="*/ 420 h 1753"/>
                <a:gd name="T58" fmla="*/ 1712 w 1754"/>
                <a:gd name="T59" fmla="*/ 605 h 1753"/>
                <a:gd name="T60" fmla="*/ 1751 w 1754"/>
                <a:gd name="T61" fmla="*/ 807 h 1753"/>
                <a:gd name="T62" fmla="*/ 1744 w 1754"/>
                <a:gd name="T63" fmla="*/ 1016 h 1753"/>
                <a:gd name="T64" fmla="*/ 1688 w 1754"/>
                <a:gd name="T65" fmla="*/ 1212 h 1753"/>
                <a:gd name="T66" fmla="*/ 1587 w 1754"/>
                <a:gd name="T67" fmla="*/ 1391 h 1753"/>
                <a:gd name="T68" fmla="*/ 1445 w 1754"/>
                <a:gd name="T69" fmla="*/ 1545 h 1753"/>
                <a:gd name="T70" fmla="*/ 1270 w 1754"/>
                <a:gd name="T71" fmla="*/ 1661 h 1753"/>
                <a:gd name="T72" fmla="*/ 1078 w 1754"/>
                <a:gd name="T73" fmla="*/ 1730 h 1753"/>
                <a:gd name="T74" fmla="*/ 878 w 1754"/>
                <a:gd name="T75" fmla="*/ 1753 h 1753"/>
                <a:gd name="T76" fmla="*/ 677 w 1754"/>
                <a:gd name="T77" fmla="*/ 1730 h 1753"/>
                <a:gd name="T78" fmla="*/ 484 w 1754"/>
                <a:gd name="T79" fmla="*/ 1661 h 1753"/>
                <a:gd name="T80" fmla="*/ 310 w 1754"/>
                <a:gd name="T81" fmla="*/ 1545 h 1753"/>
                <a:gd name="T82" fmla="*/ 167 w 1754"/>
                <a:gd name="T83" fmla="*/ 1391 h 1753"/>
                <a:gd name="T84" fmla="*/ 66 w 1754"/>
                <a:gd name="T85" fmla="*/ 1212 h 1753"/>
                <a:gd name="T86" fmla="*/ 11 w 1754"/>
                <a:gd name="T87" fmla="*/ 1016 h 1753"/>
                <a:gd name="T88" fmla="*/ 3 w 1754"/>
                <a:gd name="T89" fmla="*/ 807 h 1753"/>
                <a:gd name="T90" fmla="*/ 43 w 1754"/>
                <a:gd name="T91" fmla="*/ 605 h 1753"/>
                <a:gd name="T92" fmla="*/ 129 w 1754"/>
                <a:gd name="T93" fmla="*/ 420 h 1753"/>
                <a:gd name="T94" fmla="*/ 258 w 1754"/>
                <a:gd name="T95" fmla="*/ 257 h 1753"/>
                <a:gd name="T96" fmla="*/ 424 w 1754"/>
                <a:gd name="T97" fmla="*/ 126 h 1753"/>
                <a:gd name="T98" fmla="*/ 611 w 1754"/>
                <a:gd name="T99" fmla="*/ 41 h 1753"/>
                <a:gd name="T100" fmla="*/ 810 w 1754"/>
                <a:gd name="T101" fmla="*/ 3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54" h="1753">
                  <a:moveTo>
                    <a:pt x="878" y="168"/>
                  </a:moveTo>
                  <a:lnTo>
                    <a:pt x="817" y="170"/>
                  </a:lnTo>
                  <a:lnTo>
                    <a:pt x="756" y="177"/>
                  </a:lnTo>
                  <a:lnTo>
                    <a:pt x="697" y="190"/>
                  </a:lnTo>
                  <a:lnTo>
                    <a:pt x="638" y="208"/>
                  </a:lnTo>
                  <a:lnTo>
                    <a:pt x="582" y="232"/>
                  </a:lnTo>
                  <a:lnTo>
                    <a:pt x="527" y="259"/>
                  </a:lnTo>
                  <a:lnTo>
                    <a:pt x="474" y="293"/>
                  </a:lnTo>
                  <a:lnTo>
                    <a:pt x="424" y="332"/>
                  </a:lnTo>
                  <a:lnTo>
                    <a:pt x="376" y="375"/>
                  </a:lnTo>
                  <a:lnTo>
                    <a:pt x="333" y="421"/>
                  </a:lnTo>
                  <a:lnTo>
                    <a:pt x="295" y="471"/>
                  </a:lnTo>
                  <a:lnTo>
                    <a:pt x="262" y="522"/>
                  </a:lnTo>
                  <a:lnTo>
                    <a:pt x="233" y="577"/>
                  </a:lnTo>
                  <a:lnTo>
                    <a:pt x="210" y="634"/>
                  </a:lnTo>
                  <a:lnTo>
                    <a:pt x="192" y="692"/>
                  </a:lnTo>
                  <a:lnTo>
                    <a:pt x="179" y="753"/>
                  </a:lnTo>
                  <a:lnTo>
                    <a:pt x="170" y="815"/>
                  </a:lnTo>
                  <a:lnTo>
                    <a:pt x="167" y="876"/>
                  </a:lnTo>
                  <a:lnTo>
                    <a:pt x="170" y="939"/>
                  </a:lnTo>
                  <a:lnTo>
                    <a:pt x="179" y="1001"/>
                  </a:lnTo>
                  <a:lnTo>
                    <a:pt x="192" y="1061"/>
                  </a:lnTo>
                  <a:lnTo>
                    <a:pt x="210" y="1120"/>
                  </a:lnTo>
                  <a:lnTo>
                    <a:pt x="233" y="1176"/>
                  </a:lnTo>
                  <a:lnTo>
                    <a:pt x="262" y="1230"/>
                  </a:lnTo>
                  <a:lnTo>
                    <a:pt x="295" y="1283"/>
                  </a:lnTo>
                  <a:lnTo>
                    <a:pt x="333" y="1333"/>
                  </a:lnTo>
                  <a:lnTo>
                    <a:pt x="376" y="1378"/>
                  </a:lnTo>
                  <a:lnTo>
                    <a:pt x="424" y="1422"/>
                  </a:lnTo>
                  <a:lnTo>
                    <a:pt x="474" y="1460"/>
                  </a:lnTo>
                  <a:lnTo>
                    <a:pt x="527" y="1494"/>
                  </a:lnTo>
                  <a:lnTo>
                    <a:pt x="582" y="1522"/>
                  </a:lnTo>
                  <a:lnTo>
                    <a:pt x="638" y="1545"/>
                  </a:lnTo>
                  <a:lnTo>
                    <a:pt x="697" y="1563"/>
                  </a:lnTo>
                  <a:lnTo>
                    <a:pt x="756" y="1576"/>
                  </a:lnTo>
                  <a:lnTo>
                    <a:pt x="817" y="1584"/>
                  </a:lnTo>
                  <a:lnTo>
                    <a:pt x="878" y="1586"/>
                  </a:lnTo>
                  <a:lnTo>
                    <a:pt x="937" y="1584"/>
                  </a:lnTo>
                  <a:lnTo>
                    <a:pt x="998" y="1576"/>
                  </a:lnTo>
                  <a:lnTo>
                    <a:pt x="1057" y="1563"/>
                  </a:lnTo>
                  <a:lnTo>
                    <a:pt x="1116" y="1545"/>
                  </a:lnTo>
                  <a:lnTo>
                    <a:pt x="1172" y="1522"/>
                  </a:lnTo>
                  <a:lnTo>
                    <a:pt x="1228" y="1494"/>
                  </a:lnTo>
                  <a:lnTo>
                    <a:pt x="1281" y="1460"/>
                  </a:lnTo>
                  <a:lnTo>
                    <a:pt x="1331" y="1422"/>
                  </a:lnTo>
                  <a:lnTo>
                    <a:pt x="1379" y="1378"/>
                  </a:lnTo>
                  <a:lnTo>
                    <a:pt x="1421" y="1333"/>
                  </a:lnTo>
                  <a:lnTo>
                    <a:pt x="1460" y="1283"/>
                  </a:lnTo>
                  <a:lnTo>
                    <a:pt x="1492" y="1230"/>
                  </a:lnTo>
                  <a:lnTo>
                    <a:pt x="1521" y="1176"/>
                  </a:lnTo>
                  <a:lnTo>
                    <a:pt x="1545" y="1120"/>
                  </a:lnTo>
                  <a:lnTo>
                    <a:pt x="1563" y="1061"/>
                  </a:lnTo>
                  <a:lnTo>
                    <a:pt x="1575" y="1001"/>
                  </a:lnTo>
                  <a:lnTo>
                    <a:pt x="1584" y="939"/>
                  </a:lnTo>
                  <a:lnTo>
                    <a:pt x="1587" y="876"/>
                  </a:lnTo>
                  <a:lnTo>
                    <a:pt x="1584" y="815"/>
                  </a:lnTo>
                  <a:lnTo>
                    <a:pt x="1575" y="753"/>
                  </a:lnTo>
                  <a:lnTo>
                    <a:pt x="1563" y="692"/>
                  </a:lnTo>
                  <a:lnTo>
                    <a:pt x="1545" y="634"/>
                  </a:lnTo>
                  <a:lnTo>
                    <a:pt x="1521" y="577"/>
                  </a:lnTo>
                  <a:lnTo>
                    <a:pt x="1492" y="522"/>
                  </a:lnTo>
                  <a:lnTo>
                    <a:pt x="1460" y="471"/>
                  </a:lnTo>
                  <a:lnTo>
                    <a:pt x="1421" y="421"/>
                  </a:lnTo>
                  <a:lnTo>
                    <a:pt x="1379" y="375"/>
                  </a:lnTo>
                  <a:lnTo>
                    <a:pt x="1331" y="332"/>
                  </a:lnTo>
                  <a:lnTo>
                    <a:pt x="1281" y="293"/>
                  </a:lnTo>
                  <a:lnTo>
                    <a:pt x="1228" y="259"/>
                  </a:lnTo>
                  <a:lnTo>
                    <a:pt x="1172" y="232"/>
                  </a:lnTo>
                  <a:lnTo>
                    <a:pt x="1116" y="208"/>
                  </a:lnTo>
                  <a:lnTo>
                    <a:pt x="1057" y="190"/>
                  </a:lnTo>
                  <a:lnTo>
                    <a:pt x="998" y="177"/>
                  </a:lnTo>
                  <a:lnTo>
                    <a:pt x="937" y="170"/>
                  </a:lnTo>
                  <a:lnTo>
                    <a:pt x="878" y="168"/>
                  </a:lnTo>
                  <a:close/>
                  <a:moveTo>
                    <a:pt x="878" y="0"/>
                  </a:moveTo>
                  <a:lnTo>
                    <a:pt x="945" y="3"/>
                  </a:lnTo>
                  <a:lnTo>
                    <a:pt x="1012" y="11"/>
                  </a:lnTo>
                  <a:lnTo>
                    <a:pt x="1078" y="23"/>
                  </a:lnTo>
                  <a:lnTo>
                    <a:pt x="1144" y="41"/>
                  </a:lnTo>
                  <a:lnTo>
                    <a:pt x="1207" y="65"/>
                  </a:lnTo>
                  <a:lnTo>
                    <a:pt x="1270" y="92"/>
                  </a:lnTo>
                  <a:lnTo>
                    <a:pt x="1331" y="126"/>
                  </a:lnTo>
                  <a:lnTo>
                    <a:pt x="1388" y="165"/>
                  </a:lnTo>
                  <a:lnTo>
                    <a:pt x="1445" y="208"/>
                  </a:lnTo>
                  <a:lnTo>
                    <a:pt x="1497" y="257"/>
                  </a:lnTo>
                  <a:lnTo>
                    <a:pt x="1545" y="308"/>
                  </a:lnTo>
                  <a:lnTo>
                    <a:pt x="1587" y="363"/>
                  </a:lnTo>
                  <a:lnTo>
                    <a:pt x="1625" y="420"/>
                  </a:lnTo>
                  <a:lnTo>
                    <a:pt x="1659" y="480"/>
                  </a:lnTo>
                  <a:lnTo>
                    <a:pt x="1688" y="541"/>
                  </a:lnTo>
                  <a:lnTo>
                    <a:pt x="1712" y="605"/>
                  </a:lnTo>
                  <a:lnTo>
                    <a:pt x="1730" y="671"/>
                  </a:lnTo>
                  <a:lnTo>
                    <a:pt x="1744" y="738"/>
                  </a:lnTo>
                  <a:lnTo>
                    <a:pt x="1751" y="807"/>
                  </a:lnTo>
                  <a:lnTo>
                    <a:pt x="1754" y="876"/>
                  </a:lnTo>
                  <a:lnTo>
                    <a:pt x="1751" y="947"/>
                  </a:lnTo>
                  <a:lnTo>
                    <a:pt x="1744" y="1016"/>
                  </a:lnTo>
                  <a:lnTo>
                    <a:pt x="1730" y="1083"/>
                  </a:lnTo>
                  <a:lnTo>
                    <a:pt x="1712" y="1149"/>
                  </a:lnTo>
                  <a:lnTo>
                    <a:pt x="1688" y="1212"/>
                  </a:lnTo>
                  <a:lnTo>
                    <a:pt x="1659" y="1274"/>
                  </a:lnTo>
                  <a:lnTo>
                    <a:pt x="1625" y="1334"/>
                  </a:lnTo>
                  <a:lnTo>
                    <a:pt x="1587" y="1391"/>
                  </a:lnTo>
                  <a:lnTo>
                    <a:pt x="1545" y="1445"/>
                  </a:lnTo>
                  <a:lnTo>
                    <a:pt x="1497" y="1496"/>
                  </a:lnTo>
                  <a:lnTo>
                    <a:pt x="1445" y="1545"/>
                  </a:lnTo>
                  <a:lnTo>
                    <a:pt x="1388" y="1589"/>
                  </a:lnTo>
                  <a:lnTo>
                    <a:pt x="1331" y="1627"/>
                  </a:lnTo>
                  <a:lnTo>
                    <a:pt x="1270" y="1661"/>
                  </a:lnTo>
                  <a:lnTo>
                    <a:pt x="1207" y="1689"/>
                  </a:lnTo>
                  <a:lnTo>
                    <a:pt x="1144" y="1712"/>
                  </a:lnTo>
                  <a:lnTo>
                    <a:pt x="1078" y="1730"/>
                  </a:lnTo>
                  <a:lnTo>
                    <a:pt x="1012" y="1743"/>
                  </a:lnTo>
                  <a:lnTo>
                    <a:pt x="945" y="1751"/>
                  </a:lnTo>
                  <a:lnTo>
                    <a:pt x="878" y="1753"/>
                  </a:lnTo>
                  <a:lnTo>
                    <a:pt x="810" y="1751"/>
                  </a:lnTo>
                  <a:lnTo>
                    <a:pt x="743" y="1743"/>
                  </a:lnTo>
                  <a:lnTo>
                    <a:pt x="677" y="1730"/>
                  </a:lnTo>
                  <a:lnTo>
                    <a:pt x="611" y="1712"/>
                  </a:lnTo>
                  <a:lnTo>
                    <a:pt x="547" y="1689"/>
                  </a:lnTo>
                  <a:lnTo>
                    <a:pt x="484" y="1661"/>
                  </a:lnTo>
                  <a:lnTo>
                    <a:pt x="424" y="1627"/>
                  </a:lnTo>
                  <a:lnTo>
                    <a:pt x="366" y="1589"/>
                  </a:lnTo>
                  <a:lnTo>
                    <a:pt x="310" y="1545"/>
                  </a:lnTo>
                  <a:lnTo>
                    <a:pt x="258" y="1496"/>
                  </a:lnTo>
                  <a:lnTo>
                    <a:pt x="210" y="1445"/>
                  </a:lnTo>
                  <a:lnTo>
                    <a:pt x="167" y="1391"/>
                  </a:lnTo>
                  <a:lnTo>
                    <a:pt x="129" y="1334"/>
                  </a:lnTo>
                  <a:lnTo>
                    <a:pt x="95" y="1274"/>
                  </a:lnTo>
                  <a:lnTo>
                    <a:pt x="66" y="1212"/>
                  </a:lnTo>
                  <a:lnTo>
                    <a:pt x="43" y="1149"/>
                  </a:lnTo>
                  <a:lnTo>
                    <a:pt x="25" y="1083"/>
                  </a:lnTo>
                  <a:lnTo>
                    <a:pt x="11" y="1016"/>
                  </a:lnTo>
                  <a:lnTo>
                    <a:pt x="3" y="947"/>
                  </a:lnTo>
                  <a:lnTo>
                    <a:pt x="0" y="876"/>
                  </a:lnTo>
                  <a:lnTo>
                    <a:pt x="3" y="807"/>
                  </a:lnTo>
                  <a:lnTo>
                    <a:pt x="11" y="738"/>
                  </a:lnTo>
                  <a:lnTo>
                    <a:pt x="25" y="671"/>
                  </a:lnTo>
                  <a:lnTo>
                    <a:pt x="43" y="605"/>
                  </a:lnTo>
                  <a:lnTo>
                    <a:pt x="66" y="541"/>
                  </a:lnTo>
                  <a:lnTo>
                    <a:pt x="95" y="480"/>
                  </a:lnTo>
                  <a:lnTo>
                    <a:pt x="129" y="420"/>
                  </a:lnTo>
                  <a:lnTo>
                    <a:pt x="167" y="363"/>
                  </a:lnTo>
                  <a:lnTo>
                    <a:pt x="210" y="308"/>
                  </a:lnTo>
                  <a:lnTo>
                    <a:pt x="258" y="257"/>
                  </a:lnTo>
                  <a:lnTo>
                    <a:pt x="310" y="208"/>
                  </a:lnTo>
                  <a:lnTo>
                    <a:pt x="366" y="165"/>
                  </a:lnTo>
                  <a:lnTo>
                    <a:pt x="424" y="126"/>
                  </a:lnTo>
                  <a:lnTo>
                    <a:pt x="484" y="92"/>
                  </a:lnTo>
                  <a:lnTo>
                    <a:pt x="547" y="65"/>
                  </a:lnTo>
                  <a:lnTo>
                    <a:pt x="611" y="41"/>
                  </a:lnTo>
                  <a:lnTo>
                    <a:pt x="677" y="23"/>
                  </a:lnTo>
                  <a:lnTo>
                    <a:pt x="743" y="11"/>
                  </a:lnTo>
                  <a:lnTo>
                    <a:pt x="810" y="3"/>
                  </a:lnTo>
                  <a:lnTo>
                    <a:pt x="8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8" name="Freeform 83">
              <a:extLst>
                <a:ext uri="{FF2B5EF4-FFF2-40B4-BE49-F238E27FC236}">
                  <a16:creationId xmlns:a16="http://schemas.microsoft.com/office/drawing/2014/main" id="{09B0778D-21E2-C74D-882D-64DB41D8C018}"/>
                </a:ext>
              </a:extLst>
            </p:cNvPr>
            <p:cNvSpPr>
              <a:spLocks/>
            </p:cNvSpPr>
            <p:nvPr/>
          </p:nvSpPr>
          <p:spPr bwMode="auto">
            <a:xfrm>
              <a:off x="952500" y="2105025"/>
              <a:ext cx="112713" cy="26987"/>
            </a:xfrm>
            <a:custGeom>
              <a:avLst/>
              <a:gdLst>
                <a:gd name="T0" fmla="*/ 84 w 714"/>
                <a:gd name="T1" fmla="*/ 0 h 167"/>
                <a:gd name="T2" fmla="*/ 630 w 714"/>
                <a:gd name="T3" fmla="*/ 0 h 167"/>
                <a:gd name="T4" fmla="*/ 652 w 714"/>
                <a:gd name="T5" fmla="*/ 4 h 167"/>
                <a:gd name="T6" fmla="*/ 673 w 714"/>
                <a:gd name="T7" fmla="*/ 12 h 167"/>
                <a:gd name="T8" fmla="*/ 690 w 714"/>
                <a:gd name="T9" fmla="*/ 25 h 167"/>
                <a:gd name="T10" fmla="*/ 702 w 714"/>
                <a:gd name="T11" fmla="*/ 42 h 167"/>
                <a:gd name="T12" fmla="*/ 711 w 714"/>
                <a:gd name="T13" fmla="*/ 62 h 167"/>
                <a:gd name="T14" fmla="*/ 714 w 714"/>
                <a:gd name="T15" fmla="*/ 83 h 167"/>
                <a:gd name="T16" fmla="*/ 711 w 714"/>
                <a:gd name="T17" fmla="*/ 106 h 167"/>
                <a:gd name="T18" fmla="*/ 702 w 714"/>
                <a:gd name="T19" fmla="*/ 126 h 167"/>
                <a:gd name="T20" fmla="*/ 690 w 714"/>
                <a:gd name="T21" fmla="*/ 143 h 167"/>
                <a:gd name="T22" fmla="*/ 673 w 714"/>
                <a:gd name="T23" fmla="*/ 156 h 167"/>
                <a:gd name="T24" fmla="*/ 652 w 714"/>
                <a:gd name="T25" fmla="*/ 164 h 167"/>
                <a:gd name="T26" fmla="*/ 630 w 714"/>
                <a:gd name="T27" fmla="*/ 167 h 167"/>
                <a:gd name="T28" fmla="*/ 84 w 714"/>
                <a:gd name="T29" fmla="*/ 167 h 167"/>
                <a:gd name="T30" fmla="*/ 62 w 714"/>
                <a:gd name="T31" fmla="*/ 164 h 167"/>
                <a:gd name="T32" fmla="*/ 42 w 714"/>
                <a:gd name="T33" fmla="*/ 156 h 167"/>
                <a:gd name="T34" fmla="*/ 25 w 714"/>
                <a:gd name="T35" fmla="*/ 143 h 167"/>
                <a:gd name="T36" fmla="*/ 12 w 714"/>
                <a:gd name="T37" fmla="*/ 126 h 167"/>
                <a:gd name="T38" fmla="*/ 4 w 714"/>
                <a:gd name="T39" fmla="*/ 106 h 167"/>
                <a:gd name="T40" fmla="*/ 0 w 714"/>
                <a:gd name="T41" fmla="*/ 83 h 167"/>
                <a:gd name="T42" fmla="*/ 4 w 714"/>
                <a:gd name="T43" fmla="*/ 62 h 167"/>
                <a:gd name="T44" fmla="*/ 12 w 714"/>
                <a:gd name="T45" fmla="*/ 42 h 167"/>
                <a:gd name="T46" fmla="*/ 25 w 714"/>
                <a:gd name="T47" fmla="*/ 25 h 167"/>
                <a:gd name="T48" fmla="*/ 42 w 714"/>
                <a:gd name="T49" fmla="*/ 12 h 167"/>
                <a:gd name="T50" fmla="*/ 62 w 714"/>
                <a:gd name="T51" fmla="*/ 4 h 167"/>
                <a:gd name="T52" fmla="*/ 84 w 714"/>
                <a:gd name="T5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4" h="167">
                  <a:moveTo>
                    <a:pt x="84" y="0"/>
                  </a:moveTo>
                  <a:lnTo>
                    <a:pt x="630" y="0"/>
                  </a:lnTo>
                  <a:lnTo>
                    <a:pt x="652" y="4"/>
                  </a:lnTo>
                  <a:lnTo>
                    <a:pt x="673" y="12"/>
                  </a:lnTo>
                  <a:lnTo>
                    <a:pt x="690" y="25"/>
                  </a:lnTo>
                  <a:lnTo>
                    <a:pt x="702" y="42"/>
                  </a:lnTo>
                  <a:lnTo>
                    <a:pt x="711" y="62"/>
                  </a:lnTo>
                  <a:lnTo>
                    <a:pt x="714" y="83"/>
                  </a:lnTo>
                  <a:lnTo>
                    <a:pt x="711" y="106"/>
                  </a:lnTo>
                  <a:lnTo>
                    <a:pt x="702" y="126"/>
                  </a:lnTo>
                  <a:lnTo>
                    <a:pt x="690" y="143"/>
                  </a:lnTo>
                  <a:lnTo>
                    <a:pt x="673" y="156"/>
                  </a:lnTo>
                  <a:lnTo>
                    <a:pt x="652" y="164"/>
                  </a:lnTo>
                  <a:lnTo>
                    <a:pt x="630" y="167"/>
                  </a:lnTo>
                  <a:lnTo>
                    <a:pt x="84" y="167"/>
                  </a:lnTo>
                  <a:lnTo>
                    <a:pt x="62" y="164"/>
                  </a:lnTo>
                  <a:lnTo>
                    <a:pt x="42" y="156"/>
                  </a:lnTo>
                  <a:lnTo>
                    <a:pt x="25" y="143"/>
                  </a:lnTo>
                  <a:lnTo>
                    <a:pt x="12" y="126"/>
                  </a:lnTo>
                  <a:lnTo>
                    <a:pt x="4" y="106"/>
                  </a:lnTo>
                  <a:lnTo>
                    <a:pt x="0" y="83"/>
                  </a:lnTo>
                  <a:lnTo>
                    <a:pt x="4" y="62"/>
                  </a:lnTo>
                  <a:lnTo>
                    <a:pt x="12" y="42"/>
                  </a:lnTo>
                  <a:lnTo>
                    <a:pt x="25" y="25"/>
                  </a:lnTo>
                  <a:lnTo>
                    <a:pt x="42" y="12"/>
                  </a:lnTo>
                  <a:lnTo>
                    <a:pt x="62" y="4"/>
                  </a:lnTo>
                  <a:lnTo>
                    <a:pt x="8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33" name="矩形 32">
            <a:extLst>
              <a:ext uri="{FF2B5EF4-FFF2-40B4-BE49-F238E27FC236}">
                <a16:creationId xmlns:a16="http://schemas.microsoft.com/office/drawing/2014/main" id="{43FEC0DC-E6DC-960E-4379-16EA0B6DDDE6}"/>
              </a:ext>
            </a:extLst>
          </p:cNvPr>
          <p:cNvSpPr/>
          <p:nvPr/>
        </p:nvSpPr>
        <p:spPr>
          <a:xfrm>
            <a:off x="3062861" y="1505936"/>
            <a:ext cx="7664278" cy="1077218"/>
          </a:xfrm>
          <a:prstGeom prst="rect">
            <a:avLst/>
          </a:prstGeom>
          <a:noFill/>
        </p:spPr>
        <p:txBody>
          <a:bodyPr wrap="none" lIns="91440" tIns="45720" rIns="91440" bIns="45720">
            <a:spAutoFit/>
          </a:bodyPr>
          <a:lstStyle/>
          <a:p>
            <a:pPr algn="ctr"/>
            <a:r>
              <a:rPr lang="zh-CN" altLang="en-US" sz="32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FZShuSong-Z01S"/>
              </a:rPr>
              <a:t>传统金融机构有风险控制和原始数据的优 </a:t>
            </a:r>
            <a:endParaRPr lang="zh-CN" altLang="en-US" sz="32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p>
            <a:pPr algn="ctr"/>
            <a:r>
              <a:rPr lang="zh-CN" altLang="en-US" sz="32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FZShuSong-Z01S"/>
              </a:rPr>
              <a:t>势，还有各方面的政策优势等</a:t>
            </a:r>
            <a:endParaRPr lang="zh-CN" altLang="en-US" sz="32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extLst>
      <p:ext uri="{BB962C8B-B14F-4D97-AF65-F5344CB8AC3E}">
        <p14:creationId xmlns:p14="http://schemas.microsoft.com/office/powerpoint/2010/main" val="5339900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randombar(horizontal)">
                                      <p:cBhvr>
                                        <p:cTn id="18" dur="500"/>
                                        <p:tgtEl>
                                          <p:spTgt spid="34"/>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ppt_x"/>
                                          </p:val>
                                        </p:tav>
                                        <p:tav tm="100000">
                                          <p:val>
                                            <p:strVal val="#ppt_x"/>
                                          </p:val>
                                        </p:tav>
                                      </p:tavLst>
                                    </p:anim>
                                    <p:anim calcmode="lin" valueType="num">
                                      <p:cBhvr additive="base">
                                        <p:cTn id="5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ppt_x"/>
                                          </p:val>
                                        </p:tav>
                                        <p:tav tm="100000">
                                          <p:val>
                                            <p:strVal val="#ppt_x"/>
                                          </p:val>
                                        </p:tav>
                                      </p:tavLst>
                                    </p:anim>
                                    <p:anim calcmode="lin" valueType="num">
                                      <p:cBhvr additive="base">
                                        <p:cTn id="62" dur="500" fill="hold"/>
                                        <p:tgtEl>
                                          <p:spTgt spid="19"/>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ppt_x"/>
                                          </p:val>
                                        </p:tav>
                                        <p:tav tm="100000">
                                          <p:val>
                                            <p:strVal val="#ppt_x"/>
                                          </p:val>
                                        </p:tav>
                                      </p:tavLst>
                                    </p:anim>
                                    <p:anim calcmode="lin" valueType="num">
                                      <p:cBhvr additive="base">
                                        <p:cTn id="6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26"/>
                                        </p:tgtEl>
                                        <p:attrNameLst>
                                          <p:attrName>style.visibility</p:attrName>
                                        </p:attrNameLst>
                                      </p:cBhvr>
                                      <p:to>
                                        <p:strVal val="visible"/>
                                      </p:to>
                                    </p:set>
                                    <p:anim calcmode="lin" valueType="num">
                                      <p:cBhvr additive="base">
                                        <p:cTn id="71" dur="500" fill="hold"/>
                                        <p:tgtEl>
                                          <p:spTgt spid="26"/>
                                        </p:tgtEl>
                                        <p:attrNameLst>
                                          <p:attrName>ppt_x</p:attrName>
                                        </p:attrNameLst>
                                      </p:cBhvr>
                                      <p:tavLst>
                                        <p:tav tm="0">
                                          <p:val>
                                            <p:strVal val="#ppt_x"/>
                                          </p:val>
                                        </p:tav>
                                        <p:tav tm="100000">
                                          <p:val>
                                            <p:strVal val="#ppt_x"/>
                                          </p:val>
                                        </p:tav>
                                      </p:tavLst>
                                    </p:anim>
                                    <p:anim calcmode="lin" valueType="num">
                                      <p:cBhvr additive="base">
                                        <p:cTn id="72" dur="500" fill="hold"/>
                                        <p:tgtEl>
                                          <p:spTgt spid="26"/>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cBhvr additive="base">
                                        <p:cTn id="75" dur="500" fill="hold"/>
                                        <p:tgtEl>
                                          <p:spTgt spid="28"/>
                                        </p:tgtEl>
                                        <p:attrNameLst>
                                          <p:attrName>ppt_x</p:attrName>
                                        </p:attrNameLst>
                                      </p:cBhvr>
                                      <p:tavLst>
                                        <p:tav tm="0">
                                          <p:val>
                                            <p:strVal val="#ppt_x"/>
                                          </p:val>
                                        </p:tav>
                                        <p:tav tm="100000">
                                          <p:val>
                                            <p:strVal val="#ppt_x"/>
                                          </p:val>
                                        </p:tav>
                                      </p:tavLst>
                                    </p:anim>
                                    <p:anim calcmode="lin" valueType="num">
                                      <p:cBhvr additive="base">
                                        <p:cTn id="76" dur="500" fill="hold"/>
                                        <p:tgtEl>
                                          <p:spTgt spid="28"/>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anim calcmode="lin" valueType="num">
                                      <p:cBhvr additive="base">
                                        <p:cTn id="79" dur="500" fill="hold"/>
                                        <p:tgtEl>
                                          <p:spTgt spid="29"/>
                                        </p:tgtEl>
                                        <p:attrNameLst>
                                          <p:attrName>ppt_x</p:attrName>
                                        </p:attrNameLst>
                                      </p:cBhvr>
                                      <p:tavLst>
                                        <p:tav tm="0">
                                          <p:val>
                                            <p:strVal val="#ppt_x"/>
                                          </p:val>
                                        </p:tav>
                                        <p:tav tm="100000">
                                          <p:val>
                                            <p:strVal val="#ppt_x"/>
                                          </p:val>
                                        </p:tav>
                                      </p:tavLst>
                                    </p:anim>
                                    <p:anim calcmode="lin" valueType="num">
                                      <p:cBhvr additive="base">
                                        <p:cTn id="8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10" grpId="0" animBg="1"/>
      <p:bldP spid="12" grpId="0"/>
      <p:bldP spid="18" grpId="0" animBg="1"/>
      <p:bldP spid="19" grpId="0"/>
      <p:bldP spid="26" grpId="0" animBg="1"/>
      <p:bldP spid="28" grpId="0"/>
      <p:bldP spid="32" grpId="0" animBg="1"/>
      <p:bldP spid="34"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172354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00A0E9"/>
                </a:solidFill>
                <a:effectLst/>
                <a:latin typeface="FZLanTingHei-M-GBK"/>
              </a:rPr>
              <a:t>共存与竞争</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pic>
        <p:nvPicPr>
          <p:cNvPr id="43" name="图片 42" descr="图表, 旭日形&#10;&#10;描述已自动生成">
            <a:extLst>
              <a:ext uri="{FF2B5EF4-FFF2-40B4-BE49-F238E27FC236}">
                <a16:creationId xmlns:a16="http://schemas.microsoft.com/office/drawing/2014/main" id="{CF002C13-758D-805A-9B21-514517D5D4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9" name="AutoShape 5">
            <a:extLst>
              <a:ext uri="{FF2B5EF4-FFF2-40B4-BE49-F238E27FC236}">
                <a16:creationId xmlns:a16="http://schemas.microsoft.com/office/drawing/2014/main" id="{BE3304EB-9D8D-349C-9782-456DAE9E0F68}"/>
              </a:ext>
            </a:extLst>
          </p:cNvPr>
          <p:cNvSpPr/>
          <p:nvPr/>
        </p:nvSpPr>
        <p:spPr bwMode="auto">
          <a:xfrm>
            <a:off x="1988152" y="3294804"/>
            <a:ext cx="2362835" cy="84518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rgbClr val="44546A"/>
          </a:solidFill>
          <a:ln>
            <a:noFill/>
          </a:ln>
        </p:spPr>
        <p:txBody>
          <a:bodyPr lIns="0" tIns="0" rIns="0" bIns="0" anchor="ctr"/>
          <a:lstStyle/>
          <a:p>
            <a:endParaRPr lang="zh-CN" altLang="en-US" sz="2000" dirty="0">
              <a:cs typeface="+mn-ea"/>
              <a:sym typeface="+mn-lt"/>
            </a:endParaRPr>
          </a:p>
        </p:txBody>
      </p:sp>
      <p:sp>
        <p:nvSpPr>
          <p:cNvPr id="53" name="AutoShape 9">
            <a:extLst>
              <a:ext uri="{FF2B5EF4-FFF2-40B4-BE49-F238E27FC236}">
                <a16:creationId xmlns:a16="http://schemas.microsoft.com/office/drawing/2014/main" id="{7E6EF71C-6320-44CC-0328-5FC5E177D8A6}"/>
              </a:ext>
            </a:extLst>
          </p:cNvPr>
          <p:cNvSpPr/>
          <p:nvPr/>
        </p:nvSpPr>
        <p:spPr bwMode="auto">
          <a:xfrm>
            <a:off x="2486627" y="3723429"/>
            <a:ext cx="1483360" cy="2462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1600" b="0" dirty="0">
                <a:latin typeface="+mn-lt"/>
                <a:ea typeface="+mn-ea"/>
                <a:cs typeface="+mn-ea"/>
                <a:sym typeface="+mn-lt"/>
              </a:rPr>
              <a:t>中心节点</a:t>
            </a:r>
          </a:p>
        </p:txBody>
      </p:sp>
      <p:sp>
        <p:nvSpPr>
          <p:cNvPr id="54" name="AutoShape 10">
            <a:extLst>
              <a:ext uri="{FF2B5EF4-FFF2-40B4-BE49-F238E27FC236}">
                <a16:creationId xmlns:a16="http://schemas.microsoft.com/office/drawing/2014/main" id="{D9677540-39D1-7BE1-AE3D-D3CC8622A0B8}"/>
              </a:ext>
            </a:extLst>
          </p:cNvPr>
          <p:cNvSpPr/>
          <p:nvPr/>
        </p:nvSpPr>
        <p:spPr bwMode="auto">
          <a:xfrm>
            <a:off x="4546365" y="3493264"/>
            <a:ext cx="2245777" cy="826044"/>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5" y="0"/>
                </a:moveTo>
                <a:cubicBezTo>
                  <a:pt x="136" y="0"/>
                  <a:pt x="0" y="371"/>
                  <a:pt x="0" y="830"/>
                </a:cubicBezTo>
                <a:lnTo>
                  <a:pt x="0" y="15784"/>
                </a:lnTo>
                <a:cubicBezTo>
                  <a:pt x="0" y="16243"/>
                  <a:pt x="136" y="16615"/>
                  <a:pt x="305" y="16615"/>
                </a:cubicBezTo>
                <a:lnTo>
                  <a:pt x="2627" y="16615"/>
                </a:lnTo>
                <a:lnTo>
                  <a:pt x="3849" y="21599"/>
                </a:lnTo>
                <a:lnTo>
                  <a:pt x="5072" y="16615"/>
                </a:lnTo>
                <a:lnTo>
                  <a:pt x="21294" y="16615"/>
                </a:lnTo>
                <a:cubicBezTo>
                  <a:pt x="21463" y="16615"/>
                  <a:pt x="21599" y="16243"/>
                  <a:pt x="21599" y="15784"/>
                </a:cubicBezTo>
                <a:lnTo>
                  <a:pt x="21599" y="830"/>
                </a:lnTo>
                <a:cubicBezTo>
                  <a:pt x="21600" y="371"/>
                  <a:pt x="21463" y="0"/>
                  <a:pt x="21294" y="0"/>
                </a:cubicBezTo>
                <a:lnTo>
                  <a:pt x="305" y="0"/>
                </a:lnTo>
                <a:close/>
              </a:path>
            </a:pathLst>
          </a:custGeom>
          <a:solidFill>
            <a:srgbClr val="44546A"/>
          </a:solidFill>
          <a:ln>
            <a:noFill/>
          </a:ln>
        </p:spPr>
        <p:txBody>
          <a:bodyPr lIns="0" tIns="0" rIns="0" bIns="0" anchor="ctr"/>
          <a:lstStyle/>
          <a:p>
            <a:endParaRPr lang="zh-CN" altLang="en-US" sz="2000" dirty="0">
              <a:cs typeface="+mn-ea"/>
              <a:sym typeface="+mn-lt"/>
            </a:endParaRPr>
          </a:p>
        </p:txBody>
      </p:sp>
      <p:sp>
        <p:nvSpPr>
          <p:cNvPr id="58" name="AutoShape 14">
            <a:extLst>
              <a:ext uri="{FF2B5EF4-FFF2-40B4-BE49-F238E27FC236}">
                <a16:creationId xmlns:a16="http://schemas.microsoft.com/office/drawing/2014/main" id="{8851F437-5D4D-0EA5-BD34-1B180ACD66E5}"/>
              </a:ext>
            </a:extLst>
          </p:cNvPr>
          <p:cNvSpPr/>
          <p:nvPr/>
        </p:nvSpPr>
        <p:spPr bwMode="auto">
          <a:xfrm>
            <a:off x="4935822" y="3678979"/>
            <a:ext cx="1576070" cy="2462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1600" b="0" dirty="0">
                <a:latin typeface="+mn-lt"/>
                <a:ea typeface="+mn-ea"/>
                <a:cs typeface="+mn-ea"/>
                <a:sym typeface="+mn-lt"/>
              </a:rPr>
              <a:t>竞争中心节点</a:t>
            </a:r>
          </a:p>
        </p:txBody>
      </p:sp>
      <p:sp>
        <p:nvSpPr>
          <p:cNvPr id="60" name="AutoShape 26">
            <a:extLst>
              <a:ext uri="{FF2B5EF4-FFF2-40B4-BE49-F238E27FC236}">
                <a16:creationId xmlns:a16="http://schemas.microsoft.com/office/drawing/2014/main" id="{605614F1-44E1-267F-7F56-885FFFE276CE}"/>
              </a:ext>
            </a:extLst>
          </p:cNvPr>
          <p:cNvSpPr/>
          <p:nvPr/>
        </p:nvSpPr>
        <p:spPr bwMode="auto">
          <a:xfrm>
            <a:off x="1988152" y="1820780"/>
            <a:ext cx="2245777" cy="13849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r>
              <a:rPr lang="zh-CN" altLang="en-US" sz="1800" b="0" dirty="0">
                <a:solidFill>
                  <a:srgbClr val="000000"/>
                </a:solidFill>
                <a:latin typeface="FZShuSong-Z01S"/>
              </a:rPr>
              <a:t>中心节点就是指大家竞争的中心，作为中 心可以辐射出各种应用，其他的企业会围绕在中心节点周围</a:t>
            </a:r>
            <a:endParaRPr lang="zh-CN" altLang="en-US" sz="1800" b="0" dirty="0">
              <a:solidFill>
                <a:srgbClr val="44546A"/>
              </a:solidFill>
              <a:latin typeface="+mn-lt"/>
              <a:ea typeface="+mn-ea"/>
              <a:cs typeface="+mn-ea"/>
              <a:sym typeface="+mn-lt"/>
            </a:endParaRPr>
          </a:p>
        </p:txBody>
      </p:sp>
      <p:sp>
        <p:nvSpPr>
          <p:cNvPr id="62" name="AutoShape 28">
            <a:extLst>
              <a:ext uri="{FF2B5EF4-FFF2-40B4-BE49-F238E27FC236}">
                <a16:creationId xmlns:a16="http://schemas.microsoft.com/office/drawing/2014/main" id="{2FACC7AE-9C34-7912-31CD-C4DB58BD93E1}"/>
              </a:ext>
            </a:extLst>
          </p:cNvPr>
          <p:cNvSpPr/>
          <p:nvPr/>
        </p:nvSpPr>
        <p:spPr bwMode="auto">
          <a:xfrm>
            <a:off x="4525192" y="4505023"/>
            <a:ext cx="2266950" cy="16619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r>
              <a:rPr lang="zh-CN" altLang="en-US" sz="1800" b="0" dirty="0">
                <a:solidFill>
                  <a:srgbClr val="000000"/>
                </a:solidFill>
                <a:latin typeface="FZShuSong-Z01S"/>
              </a:rPr>
              <a:t>所有企业一开始都应该先 提升自身吸引力，成为一个中心节点，有了流量连接其他应用，就可以搭建起自己的盈 利模式</a:t>
            </a:r>
            <a:endParaRPr lang="zh-CN" altLang="en-US" sz="1800" b="0" dirty="0">
              <a:solidFill>
                <a:srgbClr val="44546A"/>
              </a:solidFill>
              <a:latin typeface="+mn-lt"/>
              <a:ea typeface="+mn-ea"/>
              <a:cs typeface="+mn-ea"/>
              <a:sym typeface="+mn-lt"/>
            </a:endParaRPr>
          </a:p>
        </p:txBody>
      </p:sp>
      <p:sp>
        <p:nvSpPr>
          <p:cNvPr id="63" name="AutoShape 5">
            <a:extLst>
              <a:ext uri="{FF2B5EF4-FFF2-40B4-BE49-F238E27FC236}">
                <a16:creationId xmlns:a16="http://schemas.microsoft.com/office/drawing/2014/main" id="{2CF945FE-EC5B-6CAB-4CC1-6F871BBA9F67}"/>
              </a:ext>
            </a:extLst>
          </p:cNvPr>
          <p:cNvSpPr/>
          <p:nvPr/>
        </p:nvSpPr>
        <p:spPr bwMode="auto">
          <a:xfrm>
            <a:off x="7181599" y="3294803"/>
            <a:ext cx="2362835" cy="84518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rgbClr val="44546A"/>
          </a:solidFill>
          <a:ln>
            <a:noFill/>
          </a:ln>
        </p:spPr>
        <p:txBody>
          <a:bodyPr lIns="0" tIns="0" rIns="0" bIns="0" anchor="ctr"/>
          <a:lstStyle/>
          <a:p>
            <a:endParaRPr lang="zh-CN" altLang="en-US" sz="2000" dirty="0">
              <a:cs typeface="+mn-ea"/>
              <a:sym typeface="+mn-lt"/>
            </a:endParaRPr>
          </a:p>
        </p:txBody>
      </p:sp>
      <p:sp>
        <p:nvSpPr>
          <p:cNvPr id="64" name="AutoShape 9">
            <a:extLst>
              <a:ext uri="{FF2B5EF4-FFF2-40B4-BE49-F238E27FC236}">
                <a16:creationId xmlns:a16="http://schemas.microsoft.com/office/drawing/2014/main" id="{36B742C3-D978-5C94-5A72-7A61C3439345}"/>
              </a:ext>
            </a:extLst>
          </p:cNvPr>
          <p:cNvSpPr/>
          <p:nvPr/>
        </p:nvSpPr>
        <p:spPr bwMode="auto">
          <a:xfrm>
            <a:off x="7621336" y="3606196"/>
            <a:ext cx="1483360" cy="4924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1600" b="0" dirty="0">
                <a:latin typeface="+mn-lt"/>
                <a:ea typeface="+mn-ea"/>
                <a:cs typeface="+mn-ea"/>
                <a:sym typeface="+mn-lt"/>
              </a:rPr>
              <a:t>组成互联网金融生态圈</a:t>
            </a:r>
          </a:p>
        </p:txBody>
      </p:sp>
      <p:sp>
        <p:nvSpPr>
          <p:cNvPr id="65" name="AutoShape 26">
            <a:extLst>
              <a:ext uri="{FF2B5EF4-FFF2-40B4-BE49-F238E27FC236}">
                <a16:creationId xmlns:a16="http://schemas.microsoft.com/office/drawing/2014/main" id="{2A67E65A-E12E-B927-5EB8-E56123760E46}"/>
              </a:ext>
            </a:extLst>
          </p:cNvPr>
          <p:cNvSpPr/>
          <p:nvPr/>
        </p:nvSpPr>
        <p:spPr bwMode="auto">
          <a:xfrm>
            <a:off x="7240127" y="2097779"/>
            <a:ext cx="2245777" cy="11079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r>
              <a:rPr lang="zh-CN" altLang="en-US" sz="1800" b="0" dirty="0">
                <a:solidFill>
                  <a:srgbClr val="000000"/>
                </a:solidFill>
                <a:latin typeface="FZShuSong-Z01S"/>
              </a:rPr>
              <a:t>在这个生态圈里</a:t>
            </a:r>
          </a:p>
          <a:p>
            <a:r>
              <a:rPr lang="zh-CN" altLang="en-US" sz="1800" b="0" dirty="0">
                <a:solidFill>
                  <a:srgbClr val="000000"/>
                </a:solidFill>
                <a:latin typeface="FZShuSong-Z01S"/>
              </a:rPr>
              <a:t>面，各个企业都能得到自己的位置，贡献不可替代的力量</a:t>
            </a:r>
            <a:endParaRPr lang="zh-CN" altLang="en-US" sz="1800" b="0" dirty="0">
              <a:solidFill>
                <a:srgbClr val="44546A"/>
              </a:solidFill>
              <a:latin typeface="+mn-lt"/>
              <a:ea typeface="+mn-ea"/>
              <a:cs typeface="+mn-ea"/>
              <a:sym typeface="+mn-lt"/>
            </a:endParaRPr>
          </a:p>
        </p:txBody>
      </p:sp>
      <p:sp>
        <p:nvSpPr>
          <p:cNvPr id="4" name="矩形 3">
            <a:extLst>
              <a:ext uri="{FF2B5EF4-FFF2-40B4-BE49-F238E27FC236}">
                <a16:creationId xmlns:a16="http://schemas.microsoft.com/office/drawing/2014/main" id="{D0B19ED7-C068-23CF-716E-68BCC783F838}"/>
              </a:ext>
            </a:extLst>
          </p:cNvPr>
          <p:cNvSpPr/>
          <p:nvPr/>
        </p:nvSpPr>
        <p:spPr>
          <a:xfrm>
            <a:off x="1822137" y="898582"/>
            <a:ext cx="8905002" cy="707886"/>
          </a:xfrm>
          <a:prstGeom prst="rect">
            <a:avLst/>
          </a:prstGeom>
          <a:noFill/>
        </p:spPr>
        <p:txBody>
          <a:bodyPr wrap="none" lIns="91440" tIns="45720" rIns="91440" bIns="45720">
            <a:spAutoFit/>
          </a:bodyPr>
          <a:lstStyle/>
          <a:p>
            <a:pPr algn="ctr"/>
            <a:r>
              <a:rPr lang="zh-CN" altLang="en-US" sz="40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FZShuSong-Z01S"/>
              </a:rPr>
              <a:t>整个行业的争夺都来自中心节点的争夺</a:t>
            </a:r>
            <a:endParaRPr lang="zh-CN" altLang="en-US" sz="40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Tree>
    <p:extLst>
      <p:ext uri="{BB962C8B-B14F-4D97-AF65-F5344CB8AC3E}">
        <p14:creationId xmlns:p14="http://schemas.microsoft.com/office/powerpoint/2010/main" val="177251030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500" fill="hold"/>
                                        <p:tgtEl>
                                          <p:spTgt spid="49"/>
                                        </p:tgtEl>
                                        <p:attrNameLst>
                                          <p:attrName>ppt_w</p:attrName>
                                        </p:attrNameLst>
                                      </p:cBhvr>
                                      <p:tavLst>
                                        <p:tav tm="0">
                                          <p:val>
                                            <p:fltVal val="0"/>
                                          </p:val>
                                        </p:tav>
                                        <p:tav tm="100000">
                                          <p:val>
                                            <p:strVal val="#ppt_w"/>
                                          </p:val>
                                        </p:tav>
                                      </p:tavLst>
                                    </p:anim>
                                    <p:anim calcmode="lin" valueType="num">
                                      <p:cBhvr>
                                        <p:cTn id="13" dur="500" fill="hold"/>
                                        <p:tgtEl>
                                          <p:spTgt spid="49"/>
                                        </p:tgtEl>
                                        <p:attrNameLst>
                                          <p:attrName>ppt_h</p:attrName>
                                        </p:attrNameLst>
                                      </p:cBhvr>
                                      <p:tavLst>
                                        <p:tav tm="0">
                                          <p:val>
                                            <p:fltVal val="0"/>
                                          </p:val>
                                        </p:tav>
                                        <p:tav tm="100000">
                                          <p:val>
                                            <p:strVal val="#ppt_h"/>
                                          </p:val>
                                        </p:tav>
                                      </p:tavLst>
                                    </p:anim>
                                    <p:animEffect transition="in" filter="fade">
                                      <p:cBhvr>
                                        <p:cTn id="14" dur="500"/>
                                        <p:tgtEl>
                                          <p:spTgt spid="4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p:cTn id="17" dur="500" fill="hold"/>
                                        <p:tgtEl>
                                          <p:spTgt spid="60"/>
                                        </p:tgtEl>
                                        <p:attrNameLst>
                                          <p:attrName>ppt_w</p:attrName>
                                        </p:attrNameLst>
                                      </p:cBhvr>
                                      <p:tavLst>
                                        <p:tav tm="0">
                                          <p:val>
                                            <p:fltVal val="0"/>
                                          </p:val>
                                        </p:tav>
                                        <p:tav tm="100000">
                                          <p:val>
                                            <p:strVal val="#ppt_w"/>
                                          </p:val>
                                        </p:tav>
                                      </p:tavLst>
                                    </p:anim>
                                    <p:anim calcmode="lin" valueType="num">
                                      <p:cBhvr>
                                        <p:cTn id="18" dur="500" fill="hold"/>
                                        <p:tgtEl>
                                          <p:spTgt spid="60"/>
                                        </p:tgtEl>
                                        <p:attrNameLst>
                                          <p:attrName>ppt_h</p:attrName>
                                        </p:attrNameLst>
                                      </p:cBhvr>
                                      <p:tavLst>
                                        <p:tav tm="0">
                                          <p:val>
                                            <p:fltVal val="0"/>
                                          </p:val>
                                        </p:tav>
                                        <p:tav tm="100000">
                                          <p:val>
                                            <p:strVal val="#ppt_h"/>
                                          </p:val>
                                        </p:tav>
                                      </p:tavLst>
                                    </p:anim>
                                    <p:animEffect transition="in" filter="fade">
                                      <p:cBhvr>
                                        <p:cTn id="19" dur="500"/>
                                        <p:tgtEl>
                                          <p:spTgt spid="6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p:cTn id="22" dur="500" fill="hold"/>
                                        <p:tgtEl>
                                          <p:spTgt spid="53"/>
                                        </p:tgtEl>
                                        <p:attrNameLst>
                                          <p:attrName>ppt_w</p:attrName>
                                        </p:attrNameLst>
                                      </p:cBhvr>
                                      <p:tavLst>
                                        <p:tav tm="0">
                                          <p:val>
                                            <p:fltVal val="0"/>
                                          </p:val>
                                        </p:tav>
                                        <p:tav tm="100000">
                                          <p:val>
                                            <p:strVal val="#ppt_w"/>
                                          </p:val>
                                        </p:tav>
                                      </p:tavLst>
                                    </p:anim>
                                    <p:anim calcmode="lin" valueType="num">
                                      <p:cBhvr>
                                        <p:cTn id="23" dur="500" fill="hold"/>
                                        <p:tgtEl>
                                          <p:spTgt spid="53"/>
                                        </p:tgtEl>
                                        <p:attrNameLst>
                                          <p:attrName>ppt_h</p:attrName>
                                        </p:attrNameLst>
                                      </p:cBhvr>
                                      <p:tavLst>
                                        <p:tav tm="0">
                                          <p:val>
                                            <p:fltVal val="0"/>
                                          </p:val>
                                        </p:tav>
                                        <p:tav tm="100000">
                                          <p:val>
                                            <p:strVal val="#ppt_h"/>
                                          </p:val>
                                        </p:tav>
                                      </p:tavLst>
                                    </p:anim>
                                    <p:animEffect transition="in" filter="fade">
                                      <p:cBhvr>
                                        <p:cTn id="24" dur="500"/>
                                        <p:tgtEl>
                                          <p:spTgt spid="53"/>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58"/>
                                        </p:tgtEl>
                                        <p:attrNameLst>
                                          <p:attrName>style.visibility</p:attrName>
                                        </p:attrNameLst>
                                      </p:cBhvr>
                                      <p:to>
                                        <p:strVal val="visible"/>
                                      </p:to>
                                    </p:set>
                                    <p:anim calcmode="lin" valueType="num">
                                      <p:cBhvr>
                                        <p:cTn id="29" dur="500" fill="hold"/>
                                        <p:tgtEl>
                                          <p:spTgt spid="58"/>
                                        </p:tgtEl>
                                        <p:attrNameLst>
                                          <p:attrName>ppt_w</p:attrName>
                                        </p:attrNameLst>
                                      </p:cBhvr>
                                      <p:tavLst>
                                        <p:tav tm="0">
                                          <p:val>
                                            <p:fltVal val="0"/>
                                          </p:val>
                                        </p:tav>
                                        <p:tav tm="100000">
                                          <p:val>
                                            <p:strVal val="#ppt_w"/>
                                          </p:val>
                                        </p:tav>
                                      </p:tavLst>
                                    </p:anim>
                                    <p:anim calcmode="lin" valueType="num">
                                      <p:cBhvr>
                                        <p:cTn id="30" dur="500" fill="hold"/>
                                        <p:tgtEl>
                                          <p:spTgt spid="58"/>
                                        </p:tgtEl>
                                        <p:attrNameLst>
                                          <p:attrName>ppt_h</p:attrName>
                                        </p:attrNameLst>
                                      </p:cBhvr>
                                      <p:tavLst>
                                        <p:tav tm="0">
                                          <p:val>
                                            <p:fltVal val="0"/>
                                          </p:val>
                                        </p:tav>
                                        <p:tav tm="100000">
                                          <p:val>
                                            <p:strVal val="#ppt_h"/>
                                          </p:val>
                                        </p:tav>
                                      </p:tavLst>
                                    </p:anim>
                                    <p:animEffect transition="in" filter="fade">
                                      <p:cBhvr>
                                        <p:cTn id="31" dur="500"/>
                                        <p:tgtEl>
                                          <p:spTgt spid="58"/>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anim calcmode="lin" valueType="num">
                                      <p:cBhvr>
                                        <p:cTn id="34" dur="500" fill="hold"/>
                                        <p:tgtEl>
                                          <p:spTgt spid="54"/>
                                        </p:tgtEl>
                                        <p:attrNameLst>
                                          <p:attrName>ppt_w</p:attrName>
                                        </p:attrNameLst>
                                      </p:cBhvr>
                                      <p:tavLst>
                                        <p:tav tm="0">
                                          <p:val>
                                            <p:fltVal val="0"/>
                                          </p:val>
                                        </p:tav>
                                        <p:tav tm="100000">
                                          <p:val>
                                            <p:strVal val="#ppt_w"/>
                                          </p:val>
                                        </p:tav>
                                      </p:tavLst>
                                    </p:anim>
                                    <p:anim calcmode="lin" valueType="num">
                                      <p:cBhvr>
                                        <p:cTn id="35" dur="500" fill="hold"/>
                                        <p:tgtEl>
                                          <p:spTgt spid="54"/>
                                        </p:tgtEl>
                                        <p:attrNameLst>
                                          <p:attrName>ppt_h</p:attrName>
                                        </p:attrNameLst>
                                      </p:cBhvr>
                                      <p:tavLst>
                                        <p:tav tm="0">
                                          <p:val>
                                            <p:fltVal val="0"/>
                                          </p:val>
                                        </p:tav>
                                        <p:tav tm="100000">
                                          <p:val>
                                            <p:strVal val="#ppt_h"/>
                                          </p:val>
                                        </p:tav>
                                      </p:tavLst>
                                    </p:anim>
                                    <p:animEffect transition="in" filter="fade">
                                      <p:cBhvr>
                                        <p:cTn id="36" dur="500"/>
                                        <p:tgtEl>
                                          <p:spTgt spid="54"/>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62"/>
                                        </p:tgtEl>
                                        <p:attrNameLst>
                                          <p:attrName>style.visibility</p:attrName>
                                        </p:attrNameLst>
                                      </p:cBhvr>
                                      <p:to>
                                        <p:strVal val="visible"/>
                                      </p:to>
                                    </p:set>
                                    <p:anim calcmode="lin" valueType="num">
                                      <p:cBhvr>
                                        <p:cTn id="39" dur="500" fill="hold"/>
                                        <p:tgtEl>
                                          <p:spTgt spid="62"/>
                                        </p:tgtEl>
                                        <p:attrNameLst>
                                          <p:attrName>ppt_w</p:attrName>
                                        </p:attrNameLst>
                                      </p:cBhvr>
                                      <p:tavLst>
                                        <p:tav tm="0">
                                          <p:val>
                                            <p:fltVal val="0"/>
                                          </p:val>
                                        </p:tav>
                                        <p:tav tm="100000">
                                          <p:val>
                                            <p:strVal val="#ppt_w"/>
                                          </p:val>
                                        </p:tav>
                                      </p:tavLst>
                                    </p:anim>
                                    <p:anim calcmode="lin" valueType="num">
                                      <p:cBhvr>
                                        <p:cTn id="40" dur="500" fill="hold"/>
                                        <p:tgtEl>
                                          <p:spTgt spid="62"/>
                                        </p:tgtEl>
                                        <p:attrNameLst>
                                          <p:attrName>ppt_h</p:attrName>
                                        </p:attrNameLst>
                                      </p:cBhvr>
                                      <p:tavLst>
                                        <p:tav tm="0">
                                          <p:val>
                                            <p:fltVal val="0"/>
                                          </p:val>
                                        </p:tav>
                                        <p:tav tm="100000">
                                          <p:val>
                                            <p:strVal val="#ppt_h"/>
                                          </p:val>
                                        </p:tav>
                                      </p:tavLst>
                                    </p:anim>
                                    <p:animEffect transition="in" filter="fade">
                                      <p:cBhvr>
                                        <p:cTn id="41" dur="500"/>
                                        <p:tgtEl>
                                          <p:spTgt spid="62"/>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63"/>
                                        </p:tgtEl>
                                        <p:attrNameLst>
                                          <p:attrName>style.visibility</p:attrName>
                                        </p:attrNameLst>
                                      </p:cBhvr>
                                      <p:to>
                                        <p:strVal val="visible"/>
                                      </p:to>
                                    </p:set>
                                    <p:anim calcmode="lin" valueType="num">
                                      <p:cBhvr>
                                        <p:cTn id="46" dur="500" fill="hold"/>
                                        <p:tgtEl>
                                          <p:spTgt spid="63"/>
                                        </p:tgtEl>
                                        <p:attrNameLst>
                                          <p:attrName>ppt_w</p:attrName>
                                        </p:attrNameLst>
                                      </p:cBhvr>
                                      <p:tavLst>
                                        <p:tav tm="0">
                                          <p:val>
                                            <p:fltVal val="0"/>
                                          </p:val>
                                        </p:tav>
                                        <p:tav tm="100000">
                                          <p:val>
                                            <p:strVal val="#ppt_w"/>
                                          </p:val>
                                        </p:tav>
                                      </p:tavLst>
                                    </p:anim>
                                    <p:anim calcmode="lin" valueType="num">
                                      <p:cBhvr>
                                        <p:cTn id="47" dur="500" fill="hold"/>
                                        <p:tgtEl>
                                          <p:spTgt spid="63"/>
                                        </p:tgtEl>
                                        <p:attrNameLst>
                                          <p:attrName>ppt_h</p:attrName>
                                        </p:attrNameLst>
                                      </p:cBhvr>
                                      <p:tavLst>
                                        <p:tav tm="0">
                                          <p:val>
                                            <p:fltVal val="0"/>
                                          </p:val>
                                        </p:tav>
                                        <p:tav tm="100000">
                                          <p:val>
                                            <p:strVal val="#ppt_h"/>
                                          </p:val>
                                        </p:tav>
                                      </p:tavLst>
                                    </p:anim>
                                    <p:animEffect transition="in" filter="fade">
                                      <p:cBhvr>
                                        <p:cTn id="48" dur="500"/>
                                        <p:tgtEl>
                                          <p:spTgt spid="6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64"/>
                                        </p:tgtEl>
                                        <p:attrNameLst>
                                          <p:attrName>style.visibility</p:attrName>
                                        </p:attrNameLst>
                                      </p:cBhvr>
                                      <p:to>
                                        <p:strVal val="visible"/>
                                      </p:to>
                                    </p:set>
                                    <p:anim calcmode="lin" valueType="num">
                                      <p:cBhvr>
                                        <p:cTn id="51" dur="500" fill="hold"/>
                                        <p:tgtEl>
                                          <p:spTgt spid="64"/>
                                        </p:tgtEl>
                                        <p:attrNameLst>
                                          <p:attrName>ppt_w</p:attrName>
                                        </p:attrNameLst>
                                      </p:cBhvr>
                                      <p:tavLst>
                                        <p:tav tm="0">
                                          <p:val>
                                            <p:fltVal val="0"/>
                                          </p:val>
                                        </p:tav>
                                        <p:tav tm="100000">
                                          <p:val>
                                            <p:strVal val="#ppt_w"/>
                                          </p:val>
                                        </p:tav>
                                      </p:tavLst>
                                    </p:anim>
                                    <p:anim calcmode="lin" valueType="num">
                                      <p:cBhvr>
                                        <p:cTn id="52" dur="500" fill="hold"/>
                                        <p:tgtEl>
                                          <p:spTgt spid="64"/>
                                        </p:tgtEl>
                                        <p:attrNameLst>
                                          <p:attrName>ppt_h</p:attrName>
                                        </p:attrNameLst>
                                      </p:cBhvr>
                                      <p:tavLst>
                                        <p:tav tm="0">
                                          <p:val>
                                            <p:fltVal val="0"/>
                                          </p:val>
                                        </p:tav>
                                        <p:tav tm="100000">
                                          <p:val>
                                            <p:strVal val="#ppt_h"/>
                                          </p:val>
                                        </p:tav>
                                      </p:tavLst>
                                    </p:anim>
                                    <p:animEffect transition="in" filter="fade">
                                      <p:cBhvr>
                                        <p:cTn id="53" dur="500"/>
                                        <p:tgtEl>
                                          <p:spTgt spid="6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65"/>
                                        </p:tgtEl>
                                        <p:attrNameLst>
                                          <p:attrName>style.visibility</p:attrName>
                                        </p:attrNameLst>
                                      </p:cBhvr>
                                      <p:to>
                                        <p:strVal val="visible"/>
                                      </p:to>
                                    </p:set>
                                    <p:anim calcmode="lin" valueType="num">
                                      <p:cBhvr>
                                        <p:cTn id="56" dur="500" fill="hold"/>
                                        <p:tgtEl>
                                          <p:spTgt spid="65"/>
                                        </p:tgtEl>
                                        <p:attrNameLst>
                                          <p:attrName>ppt_w</p:attrName>
                                        </p:attrNameLst>
                                      </p:cBhvr>
                                      <p:tavLst>
                                        <p:tav tm="0">
                                          <p:val>
                                            <p:fltVal val="0"/>
                                          </p:val>
                                        </p:tav>
                                        <p:tav tm="100000">
                                          <p:val>
                                            <p:strVal val="#ppt_w"/>
                                          </p:val>
                                        </p:tav>
                                      </p:tavLst>
                                    </p:anim>
                                    <p:anim calcmode="lin" valueType="num">
                                      <p:cBhvr>
                                        <p:cTn id="57" dur="500" fill="hold"/>
                                        <p:tgtEl>
                                          <p:spTgt spid="65"/>
                                        </p:tgtEl>
                                        <p:attrNameLst>
                                          <p:attrName>ppt_h</p:attrName>
                                        </p:attrNameLst>
                                      </p:cBhvr>
                                      <p:tavLst>
                                        <p:tav tm="0">
                                          <p:val>
                                            <p:fltVal val="0"/>
                                          </p:val>
                                        </p:tav>
                                        <p:tav tm="100000">
                                          <p:val>
                                            <p:strVal val="#ppt_h"/>
                                          </p:val>
                                        </p:tav>
                                      </p:tavLst>
                                    </p:anim>
                                    <p:animEffect transition="in" filter="fade">
                                      <p:cBhvr>
                                        <p:cTn id="5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53" grpId="0" animBg="1"/>
      <p:bldP spid="53" grpId="1" animBg="1"/>
      <p:bldP spid="54" grpId="0" animBg="1"/>
      <p:bldP spid="54" grpId="1" animBg="1"/>
      <p:bldP spid="58" grpId="0" animBg="1"/>
      <p:bldP spid="58" grpId="1" animBg="1"/>
      <p:bldP spid="60" grpId="0"/>
      <p:bldP spid="60" grpId="1"/>
      <p:bldP spid="62" grpId="0"/>
      <p:bldP spid="62" grpId="1"/>
      <p:bldP spid="63" grpId="0" animBg="1"/>
      <p:bldP spid="63" grpId="1" animBg="1"/>
      <p:bldP spid="64" grpId="0" animBg="1"/>
      <p:bldP spid="64" grpId="1" animBg="1"/>
      <p:bldP spid="65" grpId="0"/>
      <p:bldP spid="65" grpId="1"/>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8DA3CB5F-1503-E746-9628-A1BBBFB0E622}"/>
              </a:ext>
            </a:extLst>
          </p:cNvPr>
          <p:cNvSpPr/>
          <p:nvPr/>
        </p:nvSpPr>
        <p:spPr>
          <a:xfrm>
            <a:off x="1377185" y="1908877"/>
            <a:ext cx="2916000" cy="2916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4C109A9E-E625-D345-B7EF-011E1E7F394F}"/>
              </a:ext>
            </a:extLst>
          </p:cNvPr>
          <p:cNvSpPr/>
          <p:nvPr/>
        </p:nvSpPr>
        <p:spPr>
          <a:xfrm>
            <a:off x="1377185" y="4764589"/>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486E12EB-7092-5646-AEE3-3DE5F1A719B8}"/>
              </a:ext>
            </a:extLst>
          </p:cNvPr>
          <p:cNvSpPr/>
          <p:nvPr/>
        </p:nvSpPr>
        <p:spPr>
          <a:xfrm>
            <a:off x="914622" y="490168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圆角矩形 7">
            <a:extLst>
              <a:ext uri="{FF2B5EF4-FFF2-40B4-BE49-F238E27FC236}">
                <a16:creationId xmlns:a16="http://schemas.microsoft.com/office/drawing/2014/main" id="{6B65396D-DE81-BB4E-A0AF-C8CA0D531262}"/>
              </a:ext>
            </a:extLst>
          </p:cNvPr>
          <p:cNvSpPr/>
          <p:nvPr/>
        </p:nvSpPr>
        <p:spPr>
          <a:xfrm>
            <a:off x="4288951" y="240860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文本框 8">
            <a:extLst>
              <a:ext uri="{FF2B5EF4-FFF2-40B4-BE49-F238E27FC236}">
                <a16:creationId xmlns:a16="http://schemas.microsoft.com/office/drawing/2014/main" id="{D0CEEF81-AB73-7A49-955D-70ED3E67D5F0}"/>
              </a:ext>
            </a:extLst>
          </p:cNvPr>
          <p:cNvSpPr txBox="1"/>
          <p:nvPr/>
        </p:nvSpPr>
        <p:spPr>
          <a:xfrm>
            <a:off x="1852337" y="2721883"/>
            <a:ext cx="1798045" cy="101566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6000" b="0" i="0" u="none" strike="noStrike" kern="1200" cap="none" spc="0" normalizeH="0" baseline="0" noProof="0" dirty="0">
                <a:ln>
                  <a:noFill/>
                </a:ln>
                <a:solidFill>
                  <a:srgbClr val="44546A"/>
                </a:solidFill>
                <a:effectLst/>
                <a:uLnTx/>
                <a:uFillTx/>
                <a:cs typeface="+mn-ea"/>
                <a:sym typeface="+mn-lt"/>
              </a:rPr>
              <a:t>目录</a:t>
            </a:r>
          </a:p>
        </p:txBody>
      </p:sp>
      <p:sp>
        <p:nvSpPr>
          <p:cNvPr id="11" name="文本框 10">
            <a:extLst>
              <a:ext uri="{FF2B5EF4-FFF2-40B4-BE49-F238E27FC236}">
                <a16:creationId xmlns:a16="http://schemas.microsoft.com/office/drawing/2014/main" id="{0039493F-218F-2343-B26A-CB85AC46D7A3}"/>
              </a:ext>
            </a:extLst>
          </p:cNvPr>
          <p:cNvSpPr txBox="1"/>
          <p:nvPr/>
        </p:nvSpPr>
        <p:spPr>
          <a:xfrm>
            <a:off x="3545478" y="3293523"/>
            <a:ext cx="1798045"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000" b="0" i="0" u="none" strike="noStrike" kern="1200" cap="none" spc="0" normalizeH="0" baseline="0" noProof="0">
                <a:ln>
                  <a:noFill/>
                </a:ln>
                <a:solidFill>
                  <a:prstClr val="white"/>
                </a:solidFill>
                <a:effectLst/>
                <a:uLnTx/>
                <a:uFillTx/>
                <a:cs typeface="+mn-ea"/>
                <a:sym typeface="+mn-lt"/>
              </a:rPr>
              <a:t>CON</a:t>
            </a:r>
            <a:r>
              <a:rPr kumimoji="1" lang="en-US" altLang="zh-CN" sz="2000" b="0" i="0" u="none" strike="noStrike" kern="1200" cap="none" spc="0" normalizeH="0" baseline="0" noProof="0">
                <a:ln>
                  <a:noFill/>
                </a:ln>
                <a:solidFill>
                  <a:srgbClr val="44546A"/>
                </a:solidFill>
                <a:effectLst/>
                <a:uLnTx/>
                <a:uFillTx/>
                <a:cs typeface="+mn-ea"/>
                <a:sym typeface="+mn-lt"/>
              </a:rPr>
              <a:t>TENTS</a:t>
            </a:r>
            <a:endParaRPr kumimoji="1" lang="zh-CN" altLang="en-US" sz="2000" b="0" i="0" u="none" strike="noStrike" kern="1200" cap="none" spc="0" normalizeH="0" baseline="0" noProof="0">
              <a:ln>
                <a:noFill/>
              </a:ln>
              <a:solidFill>
                <a:srgbClr val="44546A"/>
              </a:solidFill>
              <a:effectLst/>
              <a:uLnTx/>
              <a:uFillTx/>
              <a:cs typeface="+mn-ea"/>
              <a:sym typeface="+mn-lt"/>
            </a:endParaRPr>
          </a:p>
        </p:txBody>
      </p:sp>
      <p:sp>
        <p:nvSpPr>
          <p:cNvPr id="13" name="文本框 12">
            <a:extLst>
              <a:ext uri="{FF2B5EF4-FFF2-40B4-BE49-F238E27FC236}">
                <a16:creationId xmlns:a16="http://schemas.microsoft.com/office/drawing/2014/main" id="{4AF5541D-A47E-904C-8025-C2087E61F00F}"/>
              </a:ext>
            </a:extLst>
          </p:cNvPr>
          <p:cNvSpPr txBox="1"/>
          <p:nvPr/>
        </p:nvSpPr>
        <p:spPr>
          <a:xfrm>
            <a:off x="6405683" y="1897484"/>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01</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4" name="文本框 13">
            <a:extLst>
              <a:ext uri="{FF2B5EF4-FFF2-40B4-BE49-F238E27FC236}">
                <a16:creationId xmlns:a16="http://schemas.microsoft.com/office/drawing/2014/main" id="{53E9E365-0A36-084E-ABD0-16598F3CCB7B}"/>
              </a:ext>
            </a:extLst>
          </p:cNvPr>
          <p:cNvSpPr txBox="1"/>
          <p:nvPr/>
        </p:nvSpPr>
        <p:spPr>
          <a:xfrm>
            <a:off x="6405682" y="2981730"/>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02</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5" name="文本框 14">
            <a:extLst>
              <a:ext uri="{FF2B5EF4-FFF2-40B4-BE49-F238E27FC236}">
                <a16:creationId xmlns:a16="http://schemas.microsoft.com/office/drawing/2014/main" id="{0888CCF4-9057-3A4B-893F-9B9BCEC63135}"/>
              </a:ext>
            </a:extLst>
          </p:cNvPr>
          <p:cNvSpPr txBox="1"/>
          <p:nvPr/>
        </p:nvSpPr>
        <p:spPr>
          <a:xfrm>
            <a:off x="6405681" y="4065976"/>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03</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7" name="文本框 16">
            <a:extLst>
              <a:ext uri="{FF2B5EF4-FFF2-40B4-BE49-F238E27FC236}">
                <a16:creationId xmlns:a16="http://schemas.microsoft.com/office/drawing/2014/main" id="{6E9F6C0D-6AEF-8745-A34F-7A7C3073A4E5}"/>
              </a:ext>
            </a:extLst>
          </p:cNvPr>
          <p:cNvSpPr txBox="1"/>
          <p:nvPr/>
        </p:nvSpPr>
        <p:spPr>
          <a:xfrm>
            <a:off x="7204951" y="1946944"/>
            <a:ext cx="2646878" cy="830997"/>
          </a:xfrm>
          <a:prstGeom prst="rect">
            <a:avLst/>
          </a:prstGeom>
          <a:noFill/>
        </p:spPr>
        <p:txBody>
          <a:bodyPr wrap="none" rtlCol="0">
            <a:spAutoFit/>
          </a:bodyPr>
          <a:lstStyle/>
          <a:p>
            <a:pPr lvl="0">
              <a:defRPr/>
            </a:pPr>
            <a:r>
              <a:rPr lang="zh-CN" altLang="en-US" sz="2400" dirty="0">
                <a:solidFill>
                  <a:srgbClr val="00A0E9"/>
                </a:solidFill>
                <a:latin typeface="Lantinghei SC"/>
              </a:rPr>
              <a:t>互联网金融和传统</a:t>
            </a:r>
            <a:endParaRPr lang="en-US" altLang="zh-CN" sz="2400" dirty="0">
              <a:solidFill>
                <a:srgbClr val="00A0E9"/>
              </a:solidFill>
              <a:latin typeface="Lantinghei SC"/>
            </a:endParaRPr>
          </a:p>
          <a:p>
            <a:pPr lvl="0">
              <a:defRPr/>
            </a:pPr>
            <a:r>
              <a:rPr lang="zh-CN" altLang="en-US" sz="2400" dirty="0">
                <a:solidFill>
                  <a:srgbClr val="00A0E9"/>
                </a:solidFill>
                <a:latin typeface="Lantinghei SC"/>
              </a:rPr>
              <a:t>金融业的对比</a:t>
            </a:r>
            <a:endParaRPr kumimoji="1" lang="zh-CN" altLang="en-US" sz="2400" dirty="0">
              <a:solidFill>
                <a:srgbClr val="44546A"/>
              </a:solidFill>
              <a:cs typeface="+mn-ea"/>
              <a:sym typeface="+mn-lt"/>
            </a:endParaRPr>
          </a:p>
        </p:txBody>
      </p:sp>
      <p:sp>
        <p:nvSpPr>
          <p:cNvPr id="18" name="文本框 17">
            <a:extLst>
              <a:ext uri="{FF2B5EF4-FFF2-40B4-BE49-F238E27FC236}">
                <a16:creationId xmlns:a16="http://schemas.microsoft.com/office/drawing/2014/main" id="{06745111-3382-E04E-88E1-7B264BE8057D}"/>
              </a:ext>
            </a:extLst>
          </p:cNvPr>
          <p:cNvSpPr txBox="1"/>
          <p:nvPr/>
        </p:nvSpPr>
        <p:spPr>
          <a:xfrm>
            <a:off x="7204951" y="3056556"/>
            <a:ext cx="3331361" cy="461665"/>
          </a:xfrm>
          <a:prstGeom prst="rect">
            <a:avLst/>
          </a:prstGeom>
          <a:noFill/>
        </p:spPr>
        <p:txBody>
          <a:bodyPr wrap="none" rtlCol="0">
            <a:spAutoFit/>
          </a:bodyPr>
          <a:lstStyle/>
          <a:p>
            <a:pPr lvl="0">
              <a:defRPr/>
            </a:pPr>
            <a:r>
              <a:rPr lang="zh-CN" altLang="en-US" sz="2400" dirty="0">
                <a:solidFill>
                  <a:srgbClr val="00A0E9"/>
                </a:solidFill>
                <a:latin typeface="Lantinghei SC"/>
              </a:rPr>
              <a:t> 互联网金融的宏观政策</a:t>
            </a:r>
            <a:endParaRPr kumimoji="1" lang="zh-CN" altLang="en-US" sz="2400" dirty="0">
              <a:solidFill>
                <a:srgbClr val="44546A"/>
              </a:solidFill>
              <a:cs typeface="+mn-ea"/>
              <a:sym typeface="+mn-lt"/>
            </a:endParaRPr>
          </a:p>
        </p:txBody>
      </p:sp>
      <p:sp>
        <p:nvSpPr>
          <p:cNvPr id="19" name="文本框 18">
            <a:extLst>
              <a:ext uri="{FF2B5EF4-FFF2-40B4-BE49-F238E27FC236}">
                <a16:creationId xmlns:a16="http://schemas.microsoft.com/office/drawing/2014/main" id="{7487F79B-6B61-9D4A-B9B1-C4F2FB22CC20}"/>
              </a:ext>
            </a:extLst>
          </p:cNvPr>
          <p:cNvSpPr txBox="1"/>
          <p:nvPr/>
        </p:nvSpPr>
        <p:spPr>
          <a:xfrm>
            <a:off x="7204951" y="4143833"/>
            <a:ext cx="3331361" cy="461665"/>
          </a:xfrm>
          <a:prstGeom prst="rect">
            <a:avLst/>
          </a:prstGeom>
          <a:noFill/>
        </p:spPr>
        <p:txBody>
          <a:bodyPr wrap="none" rtlCol="0">
            <a:spAutoFit/>
          </a:bodyPr>
          <a:lstStyle/>
          <a:p>
            <a:pPr lvl="0">
              <a:defRPr/>
            </a:pPr>
            <a:r>
              <a:rPr lang="zh-CN" altLang="en-US" sz="2400" dirty="0">
                <a:solidFill>
                  <a:srgbClr val="00A0E9"/>
                </a:solidFill>
                <a:latin typeface="Lantinghei SC"/>
              </a:rPr>
              <a:t> 支付行业的运营与竞争</a:t>
            </a:r>
            <a:endParaRPr kumimoji="1" lang="zh-CN" altLang="en-US" sz="2400" dirty="0">
              <a:solidFill>
                <a:srgbClr val="44546A"/>
              </a:solidFill>
              <a:cs typeface="+mn-ea"/>
              <a:sym typeface="+mn-lt"/>
            </a:endParaRPr>
          </a:p>
        </p:txBody>
      </p:sp>
      <p:pic>
        <p:nvPicPr>
          <p:cNvPr id="5" name="图片 4" descr="图表, 旭日形&#10;&#10;描述已自动生成">
            <a:extLst>
              <a:ext uri="{FF2B5EF4-FFF2-40B4-BE49-F238E27FC236}">
                <a16:creationId xmlns:a16="http://schemas.microsoft.com/office/drawing/2014/main" id="{1BC76203-DC44-E4D8-22D6-B49A799DCF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384811346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linds(horizontal)">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linds(horizontal)">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linds(horizontal)">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7" grpId="0"/>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第一部分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01</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3126238" y="2770523"/>
            <a:ext cx="6955750" cy="2123658"/>
          </a:xfrm>
          <a:prstGeom prst="rect">
            <a:avLst/>
          </a:prstGeom>
          <a:noFill/>
        </p:spPr>
        <p:txBody>
          <a:bodyPr wrap="none" rtlCol="0">
            <a:spAutoFit/>
          </a:bodyPr>
          <a:lstStyle/>
          <a:p>
            <a:pPr lvl="0">
              <a:defRPr/>
            </a:pPr>
            <a:r>
              <a:rPr lang="zh-CN" altLang="en-US" sz="6600" dirty="0">
                <a:solidFill>
                  <a:srgbClr val="00A0E9"/>
                </a:solidFill>
                <a:latin typeface="Lantinghei SC"/>
              </a:rPr>
              <a:t>互联网金融和传统</a:t>
            </a:r>
            <a:endParaRPr lang="en-US" altLang="zh-CN" sz="6600" dirty="0">
              <a:solidFill>
                <a:srgbClr val="00A0E9"/>
              </a:solidFill>
              <a:latin typeface="Lantinghei SC"/>
            </a:endParaRPr>
          </a:p>
          <a:p>
            <a:pPr lvl="0">
              <a:defRPr/>
            </a:pPr>
            <a:r>
              <a:rPr lang="zh-CN" altLang="en-US" sz="6600" dirty="0">
                <a:solidFill>
                  <a:srgbClr val="00A0E9"/>
                </a:solidFill>
                <a:latin typeface="Lantinghei SC"/>
              </a:rPr>
              <a:t>金融业的对比</a:t>
            </a:r>
            <a:endParaRPr kumimoji="1" lang="zh-CN" altLang="en-US" sz="6600" b="0" i="0" u="none" strike="noStrike" kern="1200" cap="none" spc="0" normalizeH="0" baseline="0" noProof="0" dirty="0">
              <a:ln>
                <a:noFill/>
              </a:ln>
              <a:solidFill>
                <a:srgbClr val="44546A"/>
              </a:solidFill>
              <a:effectLst/>
              <a:uLnTx/>
              <a:uFillTx/>
              <a:cs typeface="+mn-ea"/>
              <a:sym typeface="+mn-lt"/>
            </a:endParaRPr>
          </a:p>
        </p:txBody>
      </p:sp>
      <p:pic>
        <p:nvPicPr>
          <p:cNvPr id="10" name="图片 9" descr="图表, 旭日形&#10;&#10;描述已自动生成">
            <a:extLst>
              <a:ext uri="{FF2B5EF4-FFF2-40B4-BE49-F238E27FC236}">
                <a16:creationId xmlns:a16="http://schemas.microsoft.com/office/drawing/2014/main" id="{222AF232-1640-8823-4196-838409AFB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414646952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00A0E9"/>
                </a:solidFill>
                <a:effectLst/>
                <a:latin typeface="FZLanTingHei-M-GBK"/>
                <a:ea typeface="宋体" panose="02010600030101010101" pitchFamily="2" charset="-122"/>
              </a:rPr>
              <a:t>互联网金融的优势</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grpSp>
        <p:nvGrpSpPr>
          <p:cNvPr id="17" name="组合 16">
            <a:extLst>
              <a:ext uri="{FF2B5EF4-FFF2-40B4-BE49-F238E27FC236}">
                <a16:creationId xmlns:a16="http://schemas.microsoft.com/office/drawing/2014/main" id="{6FC33303-4C48-4117-9374-12AD19A1A780}"/>
              </a:ext>
            </a:extLst>
          </p:cNvPr>
          <p:cNvGrpSpPr/>
          <p:nvPr/>
        </p:nvGrpSpPr>
        <p:grpSpPr>
          <a:xfrm>
            <a:off x="634877" y="1537866"/>
            <a:ext cx="5189370" cy="4135913"/>
            <a:chOff x="1174752" y="2094775"/>
            <a:chExt cx="4294140" cy="3422418"/>
          </a:xfrm>
        </p:grpSpPr>
        <p:pic>
          <p:nvPicPr>
            <p:cNvPr id="18" name="Picture 5">
              <a:extLst>
                <a:ext uri="{FF2B5EF4-FFF2-40B4-BE49-F238E27FC236}">
                  <a16:creationId xmlns:a16="http://schemas.microsoft.com/office/drawing/2014/main" id="{EBE951E6-58D6-4B27-B731-6C68D49DEA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4752" y="2094775"/>
              <a:ext cx="4294140" cy="3422418"/>
            </a:xfrm>
            <a:prstGeom prst="rect">
              <a:avLst/>
            </a:prstGeom>
          </p:spPr>
        </p:pic>
        <p:sp>
          <p:nvSpPr>
            <p:cNvPr id="19" name="矩形 18">
              <a:extLst>
                <a:ext uri="{FF2B5EF4-FFF2-40B4-BE49-F238E27FC236}">
                  <a16:creationId xmlns:a16="http://schemas.microsoft.com/office/drawing/2014/main" id="{96B5CEE1-A3E5-4EBA-9C89-C56B31651AF6}"/>
                </a:ext>
              </a:extLst>
            </p:cNvPr>
            <p:cNvSpPr/>
            <p:nvPr/>
          </p:nvSpPr>
          <p:spPr>
            <a:xfrm>
              <a:off x="1397399" y="2301989"/>
              <a:ext cx="3842449" cy="2176369"/>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4546A"/>
                </a:solidFill>
                <a:cs typeface="+mn-ea"/>
                <a:sym typeface="+mn-lt"/>
              </a:endParaRPr>
            </a:p>
          </p:txBody>
        </p:sp>
        <p:sp>
          <p:nvSpPr>
            <p:cNvPr id="20" name="透明">
              <a:extLst>
                <a:ext uri="{FF2B5EF4-FFF2-40B4-BE49-F238E27FC236}">
                  <a16:creationId xmlns:a16="http://schemas.microsoft.com/office/drawing/2014/main" id="{58EC946A-7389-4CB3-A241-E2F87F5A07CB}"/>
                </a:ext>
              </a:extLst>
            </p:cNvPr>
            <p:cNvSpPr>
              <a:spLocks/>
            </p:cNvSpPr>
            <p:nvPr/>
          </p:nvSpPr>
          <p:spPr bwMode="auto">
            <a:xfrm>
              <a:off x="3259976" y="2301989"/>
              <a:ext cx="1979872"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44546A"/>
                </a:solidFill>
                <a:cs typeface="+mn-ea"/>
                <a:sym typeface="+mn-lt"/>
              </a:endParaRPr>
            </a:p>
          </p:txBody>
        </p:sp>
      </p:grpSp>
      <p:sp>
        <p:nvSpPr>
          <p:cNvPr id="22" name="文本框 21">
            <a:extLst>
              <a:ext uri="{FF2B5EF4-FFF2-40B4-BE49-F238E27FC236}">
                <a16:creationId xmlns:a16="http://schemas.microsoft.com/office/drawing/2014/main" id="{04560ED9-71A7-44E2-8077-32D9ABAB58CD}"/>
              </a:ext>
            </a:extLst>
          </p:cNvPr>
          <p:cNvSpPr txBox="1"/>
          <p:nvPr/>
        </p:nvSpPr>
        <p:spPr>
          <a:xfrm>
            <a:off x="6987684" y="1783168"/>
            <a:ext cx="3585789" cy="646331"/>
          </a:xfrm>
          <a:prstGeom prst="rect">
            <a:avLst/>
          </a:prstGeom>
          <a:noFill/>
        </p:spPr>
        <p:txBody>
          <a:bodyPr wrap="square" rtlCol="0">
            <a:spAutoFit/>
            <a:scene3d>
              <a:camera prst="orthographicFront"/>
              <a:lightRig rig="threePt" dir="t"/>
            </a:scene3d>
            <a:sp3d contourW="12700"/>
          </a:bodyPr>
          <a:lstStyle/>
          <a:p>
            <a:r>
              <a:rPr lang="zh-CN" altLang="en-US" dirty="0">
                <a:solidFill>
                  <a:srgbClr val="44546A"/>
                </a:solidFill>
                <a:cs typeface="+mn-ea"/>
                <a:sym typeface="+mn-lt"/>
              </a:rPr>
              <a:t>第一个明显优势是互联网金融具有快捷、高效、方便的参与方式</a:t>
            </a:r>
          </a:p>
        </p:txBody>
      </p:sp>
      <p:sp>
        <p:nvSpPr>
          <p:cNvPr id="24" name="椭圆 38">
            <a:extLst>
              <a:ext uri="{FF2B5EF4-FFF2-40B4-BE49-F238E27FC236}">
                <a16:creationId xmlns:a16="http://schemas.microsoft.com/office/drawing/2014/main" id="{9DCE618A-86C5-4AEF-AB26-98B48DF7C720}"/>
              </a:ext>
            </a:extLst>
          </p:cNvPr>
          <p:cNvSpPr/>
          <p:nvPr/>
        </p:nvSpPr>
        <p:spPr>
          <a:xfrm>
            <a:off x="6468587" y="1849507"/>
            <a:ext cx="394467" cy="317917"/>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cxnSp>
        <p:nvCxnSpPr>
          <p:cNvPr id="32" name="直接连接符 31">
            <a:extLst>
              <a:ext uri="{FF2B5EF4-FFF2-40B4-BE49-F238E27FC236}">
                <a16:creationId xmlns:a16="http://schemas.microsoft.com/office/drawing/2014/main" id="{0B2B5C6C-6FC5-47E3-856A-73B690DCFE2E}"/>
              </a:ext>
            </a:extLst>
          </p:cNvPr>
          <p:cNvCxnSpPr>
            <a:cxnSpLocks/>
          </p:cNvCxnSpPr>
          <p:nvPr/>
        </p:nvCxnSpPr>
        <p:spPr>
          <a:xfrm>
            <a:off x="6468587" y="5484018"/>
            <a:ext cx="448846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pic>
        <p:nvPicPr>
          <p:cNvPr id="3" name="图片 2" descr="图表, 旭日形&#10;&#10;描述已自动生成">
            <a:extLst>
              <a:ext uri="{FF2B5EF4-FFF2-40B4-BE49-F238E27FC236}">
                <a16:creationId xmlns:a16="http://schemas.microsoft.com/office/drawing/2014/main" id="{29107407-8CBE-5154-7B91-78533E4175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4A487AB4-9267-BBE0-93D6-C21EC3CA9794}"/>
              </a:ext>
            </a:extLst>
          </p:cNvPr>
          <p:cNvSpPr txBox="1"/>
          <p:nvPr/>
        </p:nvSpPr>
        <p:spPr>
          <a:xfrm>
            <a:off x="7269892" y="3103325"/>
            <a:ext cx="914400" cy="914400"/>
          </a:xfrm>
          <a:prstGeom prst="rect">
            <a:avLst/>
          </a:prstGeom>
          <a:noFill/>
        </p:spPr>
        <p:txBody>
          <a:bodyPr wrap="square" rtlCol="0">
            <a:spAutoFit/>
          </a:bodyPr>
          <a:lstStyle/>
          <a:p>
            <a:endParaRPr lang="zh-CN" altLang="en-US" dirty="0"/>
          </a:p>
        </p:txBody>
      </p:sp>
      <p:sp>
        <p:nvSpPr>
          <p:cNvPr id="5" name="文本框 4">
            <a:extLst>
              <a:ext uri="{FF2B5EF4-FFF2-40B4-BE49-F238E27FC236}">
                <a16:creationId xmlns:a16="http://schemas.microsoft.com/office/drawing/2014/main" id="{7FCADD95-52CC-0F1A-F3AD-B1BC87FCA9AA}"/>
              </a:ext>
            </a:extLst>
          </p:cNvPr>
          <p:cNvSpPr txBox="1"/>
          <p:nvPr/>
        </p:nvSpPr>
        <p:spPr>
          <a:xfrm>
            <a:off x="6746789" y="2603158"/>
            <a:ext cx="3896497" cy="2585323"/>
          </a:xfrm>
          <a:prstGeom prst="rect">
            <a:avLst/>
          </a:prstGeom>
          <a:noFill/>
        </p:spPr>
        <p:txBody>
          <a:bodyPr wrap="square" rtlCol="0">
            <a:spAutoFit/>
          </a:bodyPr>
          <a:lstStyle/>
          <a:p>
            <a:r>
              <a:rPr lang="zh-CN" altLang="en-US" dirty="0">
                <a:solidFill>
                  <a:schemeClr val="accent1"/>
                </a:solidFill>
                <a:latin typeface="华光大黑二_CNKI" panose="02000500000000000000" pitchFamily="2" charset="-122"/>
                <a:ea typeface="华光大黑二_CNKI" panose="02000500000000000000" pitchFamily="2" charset="-122"/>
              </a:rPr>
              <a:t>开展互联网金融业务的企业具有互联网技术、互联网思维以及互联网的各种平台，这些是互联网金融的优势所在。例如移动支付、云计算、社交网络、搜索引擎都是能够促使资金、信息互相快速匹配的工具和媒介，这些媒介往往绕开了银行、券商和交易所等传统金融机构，它们的存在能让参与者感觉到便捷、高效</a:t>
            </a:r>
          </a:p>
        </p:txBody>
      </p:sp>
    </p:spTree>
    <p:extLst>
      <p:ext uri="{BB962C8B-B14F-4D97-AF65-F5344CB8AC3E}">
        <p14:creationId xmlns:p14="http://schemas.microsoft.com/office/powerpoint/2010/main" val="295878449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00A0E9"/>
                </a:solidFill>
                <a:effectLst/>
                <a:latin typeface="FZLanTingHei-M-GBK"/>
                <a:ea typeface="宋体" panose="02010600030101010101" pitchFamily="2" charset="-122"/>
              </a:rPr>
              <a:t>互联网金融的优势</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grpSp>
        <p:nvGrpSpPr>
          <p:cNvPr id="17" name="组合 16">
            <a:extLst>
              <a:ext uri="{FF2B5EF4-FFF2-40B4-BE49-F238E27FC236}">
                <a16:creationId xmlns:a16="http://schemas.microsoft.com/office/drawing/2014/main" id="{6FC33303-4C48-4117-9374-12AD19A1A780}"/>
              </a:ext>
            </a:extLst>
          </p:cNvPr>
          <p:cNvGrpSpPr/>
          <p:nvPr/>
        </p:nvGrpSpPr>
        <p:grpSpPr>
          <a:xfrm>
            <a:off x="634877" y="1537866"/>
            <a:ext cx="5189370" cy="4135913"/>
            <a:chOff x="1174752" y="2094775"/>
            <a:chExt cx="4294140" cy="3422418"/>
          </a:xfrm>
        </p:grpSpPr>
        <p:pic>
          <p:nvPicPr>
            <p:cNvPr id="18" name="Picture 5">
              <a:extLst>
                <a:ext uri="{FF2B5EF4-FFF2-40B4-BE49-F238E27FC236}">
                  <a16:creationId xmlns:a16="http://schemas.microsoft.com/office/drawing/2014/main" id="{EBE951E6-58D6-4B27-B731-6C68D49DEA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4752" y="2094775"/>
              <a:ext cx="4294140" cy="3422418"/>
            </a:xfrm>
            <a:prstGeom prst="rect">
              <a:avLst/>
            </a:prstGeom>
          </p:spPr>
        </p:pic>
        <p:sp>
          <p:nvSpPr>
            <p:cNvPr id="19" name="矩形 18">
              <a:extLst>
                <a:ext uri="{FF2B5EF4-FFF2-40B4-BE49-F238E27FC236}">
                  <a16:creationId xmlns:a16="http://schemas.microsoft.com/office/drawing/2014/main" id="{96B5CEE1-A3E5-4EBA-9C89-C56B31651AF6}"/>
                </a:ext>
              </a:extLst>
            </p:cNvPr>
            <p:cNvSpPr/>
            <p:nvPr/>
          </p:nvSpPr>
          <p:spPr>
            <a:xfrm>
              <a:off x="1397399" y="2301989"/>
              <a:ext cx="3842449" cy="2176369"/>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4546A"/>
                </a:solidFill>
                <a:cs typeface="+mn-ea"/>
                <a:sym typeface="+mn-lt"/>
              </a:endParaRPr>
            </a:p>
          </p:txBody>
        </p:sp>
        <p:sp>
          <p:nvSpPr>
            <p:cNvPr id="20" name="透明">
              <a:extLst>
                <a:ext uri="{FF2B5EF4-FFF2-40B4-BE49-F238E27FC236}">
                  <a16:creationId xmlns:a16="http://schemas.microsoft.com/office/drawing/2014/main" id="{58EC946A-7389-4CB3-A241-E2F87F5A07CB}"/>
                </a:ext>
              </a:extLst>
            </p:cNvPr>
            <p:cNvSpPr>
              <a:spLocks/>
            </p:cNvSpPr>
            <p:nvPr/>
          </p:nvSpPr>
          <p:spPr bwMode="auto">
            <a:xfrm>
              <a:off x="3259976" y="2301989"/>
              <a:ext cx="1979872"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44546A"/>
                </a:solidFill>
                <a:cs typeface="+mn-ea"/>
                <a:sym typeface="+mn-lt"/>
              </a:endParaRPr>
            </a:p>
          </p:txBody>
        </p:sp>
      </p:grpSp>
      <p:cxnSp>
        <p:nvCxnSpPr>
          <p:cNvPr id="32" name="直接连接符 31">
            <a:extLst>
              <a:ext uri="{FF2B5EF4-FFF2-40B4-BE49-F238E27FC236}">
                <a16:creationId xmlns:a16="http://schemas.microsoft.com/office/drawing/2014/main" id="{0B2B5C6C-6FC5-47E3-856A-73B690DCFE2E}"/>
              </a:ext>
            </a:extLst>
          </p:cNvPr>
          <p:cNvCxnSpPr>
            <a:cxnSpLocks/>
          </p:cNvCxnSpPr>
          <p:nvPr/>
        </p:nvCxnSpPr>
        <p:spPr>
          <a:xfrm>
            <a:off x="6394306" y="6215354"/>
            <a:ext cx="448846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pic>
        <p:nvPicPr>
          <p:cNvPr id="3" name="图片 2" descr="图表, 旭日形&#10;&#10;描述已自动生成">
            <a:extLst>
              <a:ext uri="{FF2B5EF4-FFF2-40B4-BE49-F238E27FC236}">
                <a16:creationId xmlns:a16="http://schemas.microsoft.com/office/drawing/2014/main" id="{29107407-8CBE-5154-7B91-78533E4175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E18330E5-D6E7-6010-C314-9B30D94BDFFF}"/>
              </a:ext>
            </a:extLst>
          </p:cNvPr>
          <p:cNvSpPr txBox="1"/>
          <p:nvPr/>
        </p:nvSpPr>
        <p:spPr>
          <a:xfrm>
            <a:off x="7141350" y="1788279"/>
            <a:ext cx="3585789" cy="369332"/>
          </a:xfrm>
          <a:prstGeom prst="rect">
            <a:avLst/>
          </a:prstGeom>
          <a:noFill/>
        </p:spPr>
        <p:txBody>
          <a:bodyPr wrap="square" rtlCol="0">
            <a:spAutoFit/>
            <a:scene3d>
              <a:camera prst="orthographicFront"/>
              <a:lightRig rig="threePt" dir="t"/>
            </a:scene3d>
            <a:sp3d contourW="12700"/>
          </a:bodyPr>
          <a:lstStyle/>
          <a:p>
            <a:r>
              <a:rPr lang="zh-CN" altLang="en-US" dirty="0">
                <a:solidFill>
                  <a:srgbClr val="44546A"/>
                </a:solidFill>
                <a:cs typeface="+mn-ea"/>
                <a:sym typeface="+mn-lt"/>
              </a:rPr>
              <a:t>第二个优势在于成本低</a:t>
            </a:r>
          </a:p>
        </p:txBody>
      </p:sp>
      <p:sp>
        <p:nvSpPr>
          <p:cNvPr id="5" name="Freeform 15">
            <a:extLst>
              <a:ext uri="{FF2B5EF4-FFF2-40B4-BE49-F238E27FC236}">
                <a16:creationId xmlns:a16="http://schemas.microsoft.com/office/drawing/2014/main" id="{B8B95ABA-1189-DDCF-1701-3BE4EEAB644C}"/>
              </a:ext>
            </a:extLst>
          </p:cNvPr>
          <p:cNvSpPr>
            <a:spLocks noEditPoints="1"/>
          </p:cNvSpPr>
          <p:nvPr/>
        </p:nvSpPr>
        <p:spPr bwMode="auto">
          <a:xfrm>
            <a:off x="6626132" y="1855651"/>
            <a:ext cx="370900" cy="31791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44546A"/>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tabLst/>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sp>
        <p:nvSpPr>
          <p:cNvPr id="7" name="文本框 6">
            <a:extLst>
              <a:ext uri="{FF2B5EF4-FFF2-40B4-BE49-F238E27FC236}">
                <a16:creationId xmlns:a16="http://schemas.microsoft.com/office/drawing/2014/main" id="{8E271373-4B98-E49E-6846-D8DFEDEA82AA}"/>
              </a:ext>
            </a:extLst>
          </p:cNvPr>
          <p:cNvSpPr txBox="1"/>
          <p:nvPr/>
        </p:nvSpPr>
        <p:spPr>
          <a:xfrm>
            <a:off x="6146009" y="2248227"/>
            <a:ext cx="4985054" cy="3416320"/>
          </a:xfrm>
          <a:prstGeom prst="rect">
            <a:avLst/>
          </a:prstGeom>
          <a:noFill/>
        </p:spPr>
        <p:txBody>
          <a:bodyPr wrap="square" rtlCol="0">
            <a:spAutoFit/>
          </a:bodyPr>
          <a:lstStyle/>
          <a:p>
            <a:r>
              <a:rPr lang="zh-CN" altLang="en-US" dirty="0">
                <a:solidFill>
                  <a:schemeClr val="accent1"/>
                </a:solidFill>
                <a:latin typeface="华光大黑二_CNKI" panose="02000500000000000000" pitchFamily="2" charset="-122"/>
                <a:ea typeface="华光大黑二_CNKI" panose="02000500000000000000" pitchFamily="2" charset="-122"/>
              </a:rPr>
              <a:t>通常大数据可以解决借贷双方信息不对称的 </a:t>
            </a:r>
          </a:p>
          <a:p>
            <a:r>
              <a:rPr lang="zh-CN" altLang="en-US" dirty="0">
                <a:solidFill>
                  <a:schemeClr val="accent1"/>
                </a:solidFill>
                <a:latin typeface="华光大黑二_CNKI" panose="02000500000000000000" pitchFamily="2" charset="-122"/>
                <a:ea typeface="华光大黑二_CNKI" panose="02000500000000000000" pitchFamily="2" charset="-122"/>
              </a:rPr>
              <a:t>问题，在信息对称的情况下互联网金融企业的成本非常低廉。以银行业为例，传统的柜台、人力物力、线下渠道需要定期管理维护，因此，传统金融业的成本压力非常大。互联网金融平台的每一笔业务成本相较于传统金融业就显得非常低廉。由于互联网金融低 廉的成本，它能做到一些传统银行很难做到的业务，例如小额贷款业务能够为中小型企业甚至微型企业提供无须担保抵押的纯信用贷款，这对于刚刚起步的有短期资金需求的 中小微企业而言，信贷门槛大大降低。这是传统银行很难做到的一个市场领域</a:t>
            </a:r>
          </a:p>
        </p:txBody>
      </p:sp>
    </p:spTree>
    <p:extLst>
      <p:ext uri="{BB962C8B-B14F-4D97-AF65-F5344CB8AC3E}">
        <p14:creationId xmlns:p14="http://schemas.microsoft.com/office/powerpoint/2010/main" val="375216373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00A0E9"/>
                </a:solidFill>
                <a:effectLst/>
                <a:latin typeface="FZLanTingHei-M-GBK"/>
                <a:ea typeface="宋体" panose="02010600030101010101" pitchFamily="2" charset="-122"/>
              </a:rPr>
              <a:t>互联网金融的优势</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grpSp>
        <p:nvGrpSpPr>
          <p:cNvPr id="17" name="组合 16">
            <a:extLst>
              <a:ext uri="{FF2B5EF4-FFF2-40B4-BE49-F238E27FC236}">
                <a16:creationId xmlns:a16="http://schemas.microsoft.com/office/drawing/2014/main" id="{6FC33303-4C48-4117-9374-12AD19A1A780}"/>
              </a:ext>
            </a:extLst>
          </p:cNvPr>
          <p:cNvGrpSpPr/>
          <p:nvPr/>
        </p:nvGrpSpPr>
        <p:grpSpPr>
          <a:xfrm>
            <a:off x="634877" y="1537866"/>
            <a:ext cx="5189370" cy="4135913"/>
            <a:chOff x="1174752" y="2094775"/>
            <a:chExt cx="4294140" cy="3422418"/>
          </a:xfrm>
        </p:grpSpPr>
        <p:pic>
          <p:nvPicPr>
            <p:cNvPr id="18" name="Picture 5">
              <a:extLst>
                <a:ext uri="{FF2B5EF4-FFF2-40B4-BE49-F238E27FC236}">
                  <a16:creationId xmlns:a16="http://schemas.microsoft.com/office/drawing/2014/main" id="{EBE951E6-58D6-4B27-B731-6C68D49DEA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4752" y="2094775"/>
              <a:ext cx="4294140" cy="3422418"/>
            </a:xfrm>
            <a:prstGeom prst="rect">
              <a:avLst/>
            </a:prstGeom>
          </p:spPr>
        </p:pic>
        <p:sp>
          <p:nvSpPr>
            <p:cNvPr id="19" name="矩形 18">
              <a:extLst>
                <a:ext uri="{FF2B5EF4-FFF2-40B4-BE49-F238E27FC236}">
                  <a16:creationId xmlns:a16="http://schemas.microsoft.com/office/drawing/2014/main" id="{96B5CEE1-A3E5-4EBA-9C89-C56B31651AF6}"/>
                </a:ext>
              </a:extLst>
            </p:cNvPr>
            <p:cNvSpPr/>
            <p:nvPr/>
          </p:nvSpPr>
          <p:spPr>
            <a:xfrm>
              <a:off x="1397399" y="2301989"/>
              <a:ext cx="3842449" cy="2176369"/>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4546A"/>
                </a:solidFill>
                <a:cs typeface="+mn-ea"/>
                <a:sym typeface="+mn-lt"/>
              </a:endParaRPr>
            </a:p>
          </p:txBody>
        </p:sp>
        <p:sp>
          <p:nvSpPr>
            <p:cNvPr id="20" name="透明">
              <a:extLst>
                <a:ext uri="{FF2B5EF4-FFF2-40B4-BE49-F238E27FC236}">
                  <a16:creationId xmlns:a16="http://schemas.microsoft.com/office/drawing/2014/main" id="{58EC946A-7389-4CB3-A241-E2F87F5A07CB}"/>
                </a:ext>
              </a:extLst>
            </p:cNvPr>
            <p:cNvSpPr>
              <a:spLocks/>
            </p:cNvSpPr>
            <p:nvPr/>
          </p:nvSpPr>
          <p:spPr bwMode="auto">
            <a:xfrm>
              <a:off x="3259976" y="2301989"/>
              <a:ext cx="1979872"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44546A"/>
                </a:solidFill>
                <a:cs typeface="+mn-ea"/>
                <a:sym typeface="+mn-lt"/>
              </a:endParaRPr>
            </a:p>
          </p:txBody>
        </p:sp>
      </p:grpSp>
      <p:sp>
        <p:nvSpPr>
          <p:cNvPr id="29" name="文本框 28">
            <a:extLst>
              <a:ext uri="{FF2B5EF4-FFF2-40B4-BE49-F238E27FC236}">
                <a16:creationId xmlns:a16="http://schemas.microsoft.com/office/drawing/2014/main" id="{C1F9F2CE-9511-4D6C-A23D-D5A7D74F65F0}"/>
              </a:ext>
            </a:extLst>
          </p:cNvPr>
          <p:cNvSpPr txBox="1"/>
          <p:nvPr/>
        </p:nvSpPr>
        <p:spPr>
          <a:xfrm>
            <a:off x="6781738" y="1465113"/>
            <a:ext cx="3585789" cy="646331"/>
          </a:xfrm>
          <a:prstGeom prst="rect">
            <a:avLst/>
          </a:prstGeom>
          <a:noFill/>
        </p:spPr>
        <p:txBody>
          <a:bodyPr wrap="square" rtlCol="0">
            <a:spAutoFit/>
            <a:scene3d>
              <a:camera prst="orthographicFront"/>
              <a:lightRig rig="threePt" dir="t"/>
            </a:scene3d>
            <a:sp3d contourW="12700"/>
          </a:bodyPr>
          <a:lstStyle/>
          <a:p>
            <a:r>
              <a:rPr lang="zh-CN" altLang="en-US" dirty="0">
                <a:solidFill>
                  <a:srgbClr val="44546A"/>
                </a:solidFill>
                <a:cs typeface="+mn-ea"/>
                <a:sym typeface="+mn-lt"/>
              </a:rPr>
              <a:t>第三个优势是互联网金融企业在战略层面上做到了更广的覆盖</a:t>
            </a:r>
          </a:p>
        </p:txBody>
      </p:sp>
      <p:cxnSp>
        <p:nvCxnSpPr>
          <p:cNvPr id="33" name="直接连接符 32">
            <a:extLst>
              <a:ext uri="{FF2B5EF4-FFF2-40B4-BE49-F238E27FC236}">
                <a16:creationId xmlns:a16="http://schemas.microsoft.com/office/drawing/2014/main" id="{C1B5A7C6-5B1A-4181-BA41-8468F6B20B3F}"/>
              </a:ext>
            </a:extLst>
          </p:cNvPr>
          <p:cNvCxnSpPr>
            <a:cxnSpLocks/>
          </p:cNvCxnSpPr>
          <p:nvPr/>
        </p:nvCxnSpPr>
        <p:spPr>
          <a:xfrm>
            <a:off x="6460208" y="6115471"/>
            <a:ext cx="448846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35" name="Freeform 17">
            <a:extLst>
              <a:ext uri="{FF2B5EF4-FFF2-40B4-BE49-F238E27FC236}">
                <a16:creationId xmlns:a16="http://schemas.microsoft.com/office/drawing/2014/main" id="{8C3A4099-E314-4249-B933-A2352A98CECC}"/>
              </a:ext>
            </a:extLst>
          </p:cNvPr>
          <p:cNvSpPr>
            <a:spLocks noEditPoints="1"/>
          </p:cNvSpPr>
          <p:nvPr/>
        </p:nvSpPr>
        <p:spPr bwMode="auto">
          <a:xfrm>
            <a:off x="6233669" y="1474217"/>
            <a:ext cx="365897" cy="369333"/>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rgbClr val="44546A"/>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tabLst/>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pic>
        <p:nvPicPr>
          <p:cNvPr id="3" name="图片 2" descr="图表, 旭日形&#10;&#10;描述已自动生成">
            <a:extLst>
              <a:ext uri="{FF2B5EF4-FFF2-40B4-BE49-F238E27FC236}">
                <a16:creationId xmlns:a16="http://schemas.microsoft.com/office/drawing/2014/main" id="{29107407-8CBE-5154-7B91-78533E4175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80D9C4A0-9B49-38A3-9ABF-067F2A5A5AE4}"/>
              </a:ext>
            </a:extLst>
          </p:cNvPr>
          <p:cNvSpPr txBox="1"/>
          <p:nvPr/>
        </p:nvSpPr>
        <p:spPr>
          <a:xfrm>
            <a:off x="6416617" y="2393376"/>
            <a:ext cx="4488460" cy="3139321"/>
          </a:xfrm>
          <a:prstGeom prst="rect">
            <a:avLst/>
          </a:prstGeom>
          <a:noFill/>
        </p:spPr>
        <p:txBody>
          <a:bodyPr wrap="square" rtlCol="0">
            <a:spAutoFit/>
          </a:bodyPr>
          <a:lstStyle/>
          <a:p>
            <a:r>
              <a:rPr lang="zh-CN" altLang="en-US" dirty="0">
                <a:solidFill>
                  <a:schemeClr val="accent1"/>
                </a:solidFill>
                <a:latin typeface="华光大黑二_CNKI" panose="02000500000000000000" pitchFamily="2" charset="-122"/>
                <a:ea typeface="华光大黑二_CNKI" panose="02000500000000000000" pitchFamily="2" charset="-122"/>
              </a:rPr>
              <a:t>原来的银行、股份 制银行等金融企业和大型国有银行相比，客群基数和资本规模都很小，只能集中优质资 源面对城市市场和高端客户市场。互联网金融的覆盖范围比传统金融广阔得多，其业务可覆盖许多小城市的小企业、乡村企业、初创期的企业等。对于这些需求“短小频急” 的企业来说，互联网企业有着无可比拟的先天优势。这些小额贷款，传统银行卡虽然也能做到，但是审核成本过高。互联网金融使这些操作的便捷性大幅度放大了</a:t>
            </a:r>
          </a:p>
        </p:txBody>
      </p:sp>
    </p:spTree>
    <p:extLst>
      <p:ext uri="{BB962C8B-B14F-4D97-AF65-F5344CB8AC3E}">
        <p14:creationId xmlns:p14="http://schemas.microsoft.com/office/powerpoint/2010/main" val="315245078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animEffect transition="in" filter="fade">
                                      <p:cBhvr>
                                        <p:cTn id="13" dur="500"/>
                                        <p:tgtEl>
                                          <p:spTgt spid="3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00A0E9"/>
                </a:solidFill>
                <a:effectLst/>
                <a:latin typeface="FZLanTingHei-M-GBK"/>
              </a:rPr>
              <a:t>传统金融业的优势</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22" name="文本框 21">
            <a:extLst>
              <a:ext uri="{FF2B5EF4-FFF2-40B4-BE49-F238E27FC236}">
                <a16:creationId xmlns:a16="http://schemas.microsoft.com/office/drawing/2014/main" id="{04560ED9-71A7-44E2-8077-32D9ABAB58CD}"/>
              </a:ext>
            </a:extLst>
          </p:cNvPr>
          <p:cNvSpPr txBox="1"/>
          <p:nvPr/>
        </p:nvSpPr>
        <p:spPr>
          <a:xfrm>
            <a:off x="6987684" y="1783168"/>
            <a:ext cx="3585789" cy="646331"/>
          </a:xfrm>
          <a:prstGeom prst="rect">
            <a:avLst/>
          </a:prstGeom>
          <a:noFill/>
        </p:spPr>
        <p:txBody>
          <a:bodyPr wrap="square" rtlCol="0">
            <a:spAutoFit/>
            <a:scene3d>
              <a:camera prst="orthographicFront"/>
              <a:lightRig rig="threePt" dir="t"/>
            </a:scene3d>
            <a:sp3d contourW="12700"/>
          </a:bodyPr>
          <a:lstStyle/>
          <a:p>
            <a:r>
              <a:rPr lang="zh-CN" altLang="en-US" dirty="0">
                <a:solidFill>
                  <a:srgbClr val="44546A"/>
                </a:solidFill>
                <a:cs typeface="+mn-ea"/>
                <a:sym typeface="+mn-lt"/>
              </a:rPr>
              <a:t>第一个优势，传统金融业的风控能力很强</a:t>
            </a:r>
          </a:p>
        </p:txBody>
      </p:sp>
      <p:sp>
        <p:nvSpPr>
          <p:cNvPr id="24" name="椭圆 38">
            <a:extLst>
              <a:ext uri="{FF2B5EF4-FFF2-40B4-BE49-F238E27FC236}">
                <a16:creationId xmlns:a16="http://schemas.microsoft.com/office/drawing/2014/main" id="{9DCE618A-86C5-4AEF-AB26-98B48DF7C720}"/>
              </a:ext>
            </a:extLst>
          </p:cNvPr>
          <p:cNvSpPr/>
          <p:nvPr/>
        </p:nvSpPr>
        <p:spPr>
          <a:xfrm>
            <a:off x="6468587" y="1849507"/>
            <a:ext cx="394467" cy="317917"/>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cxnSp>
        <p:nvCxnSpPr>
          <p:cNvPr id="32" name="直接连接符 31">
            <a:extLst>
              <a:ext uri="{FF2B5EF4-FFF2-40B4-BE49-F238E27FC236}">
                <a16:creationId xmlns:a16="http://schemas.microsoft.com/office/drawing/2014/main" id="{0B2B5C6C-6FC5-47E3-856A-73B690DCFE2E}"/>
              </a:ext>
            </a:extLst>
          </p:cNvPr>
          <p:cNvCxnSpPr>
            <a:cxnSpLocks/>
          </p:cNvCxnSpPr>
          <p:nvPr/>
        </p:nvCxnSpPr>
        <p:spPr>
          <a:xfrm>
            <a:off x="6336641" y="5581040"/>
            <a:ext cx="448846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pic>
        <p:nvPicPr>
          <p:cNvPr id="3" name="图片 2" descr="图表, 旭日形&#10;&#10;描述已自动生成">
            <a:extLst>
              <a:ext uri="{FF2B5EF4-FFF2-40B4-BE49-F238E27FC236}">
                <a16:creationId xmlns:a16="http://schemas.microsoft.com/office/drawing/2014/main" id="{29107407-8CBE-5154-7B91-78533E4175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5" name="矩形 4">
            <a:extLst>
              <a:ext uri="{FF2B5EF4-FFF2-40B4-BE49-F238E27FC236}">
                <a16:creationId xmlns:a16="http://schemas.microsoft.com/office/drawing/2014/main" id="{B97C13E2-B2CA-DD7F-F228-0C9600506663}"/>
              </a:ext>
            </a:extLst>
          </p:cNvPr>
          <p:cNvSpPr/>
          <p:nvPr/>
        </p:nvSpPr>
        <p:spPr>
          <a:xfrm>
            <a:off x="677898" y="1416271"/>
            <a:ext cx="4182426" cy="3971276"/>
          </a:xfrm>
          <a:prstGeom prst="rect">
            <a:avLst/>
          </a:prstGeom>
          <a:blipFill>
            <a:blip r:embed="rId4"/>
            <a:stretch>
              <a:fillRect b="-22979"/>
            </a:stretch>
          </a:blip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4546A"/>
              </a:solidFill>
              <a:cs typeface="+mn-ea"/>
              <a:sym typeface="+mn-lt"/>
            </a:endParaRPr>
          </a:p>
        </p:txBody>
      </p:sp>
      <p:sp>
        <p:nvSpPr>
          <p:cNvPr id="9" name="文本框 8">
            <a:extLst>
              <a:ext uri="{FF2B5EF4-FFF2-40B4-BE49-F238E27FC236}">
                <a16:creationId xmlns:a16="http://schemas.microsoft.com/office/drawing/2014/main" id="{0DC2D885-868F-BCA9-0783-48B189938C64}"/>
              </a:ext>
            </a:extLst>
          </p:cNvPr>
          <p:cNvSpPr txBox="1"/>
          <p:nvPr/>
        </p:nvSpPr>
        <p:spPr>
          <a:xfrm>
            <a:off x="6322748" y="2662357"/>
            <a:ext cx="4250725" cy="2862322"/>
          </a:xfrm>
          <a:prstGeom prst="rect">
            <a:avLst/>
          </a:prstGeom>
          <a:noFill/>
        </p:spPr>
        <p:txBody>
          <a:bodyPr wrap="square" rtlCol="0">
            <a:spAutoFit/>
          </a:bodyPr>
          <a:lstStyle/>
          <a:p>
            <a:r>
              <a:rPr lang="zh-CN" altLang="en-US" dirty="0">
                <a:solidFill>
                  <a:schemeClr val="accent1"/>
                </a:solidFill>
                <a:latin typeface="华光大黑二_CNKI" panose="02000500000000000000" pitchFamily="2" charset="-122"/>
                <a:ea typeface="华光大黑二_CNKI" panose="02000500000000000000" pitchFamily="2" charset="-122"/>
              </a:rPr>
              <a:t>风险控制需要经验积累和技术沉淀，如 </a:t>
            </a:r>
          </a:p>
          <a:p>
            <a:r>
              <a:rPr lang="zh-CN" altLang="en-US" dirty="0">
                <a:solidFill>
                  <a:schemeClr val="accent1"/>
                </a:solidFill>
                <a:latin typeface="华光大黑二_CNKI" panose="02000500000000000000" pitchFamily="2" charset="-122"/>
                <a:ea typeface="华光大黑二_CNKI" panose="02000500000000000000" pitchFamily="2" charset="-122"/>
              </a:rPr>
              <a:t>雨后春笋般冒出来的 </a:t>
            </a:r>
            <a:r>
              <a:rPr lang="en-US" altLang="zh-CN" dirty="0">
                <a:solidFill>
                  <a:schemeClr val="accent1"/>
                </a:solidFill>
                <a:latin typeface="华光大黑二_CNKI" panose="02000500000000000000" pitchFamily="2" charset="-122"/>
                <a:ea typeface="华光大黑二_CNKI" panose="02000500000000000000" pitchFamily="2" charset="-122"/>
              </a:rPr>
              <a:t>P2P </a:t>
            </a:r>
            <a:r>
              <a:rPr lang="zh-CN" altLang="en-US" dirty="0">
                <a:solidFill>
                  <a:schemeClr val="accent1"/>
                </a:solidFill>
                <a:latin typeface="华光大黑二_CNKI" panose="02000500000000000000" pitchFamily="2" charset="-122"/>
                <a:ea typeface="华光大黑二_CNKI" panose="02000500000000000000" pitchFamily="2" charset="-122"/>
              </a:rPr>
              <a:t>平台的工作人员往往缺少训练，经验不足，风险很大。传统银 </a:t>
            </a:r>
          </a:p>
          <a:p>
            <a:r>
              <a:rPr lang="zh-CN" altLang="en-US" dirty="0">
                <a:solidFill>
                  <a:schemeClr val="accent1"/>
                </a:solidFill>
                <a:latin typeface="华光大黑二_CNKI" panose="02000500000000000000" pitchFamily="2" charset="-122"/>
                <a:ea typeface="华光大黑二_CNKI" panose="02000500000000000000" pitchFamily="2" charset="-122"/>
              </a:rPr>
              <a:t>行业有中国人民银行的征信系统作为依托，有信息共享的机制。银行内部几十年的风控 </a:t>
            </a:r>
          </a:p>
          <a:p>
            <a:r>
              <a:rPr lang="zh-CN" altLang="en-US" dirty="0">
                <a:solidFill>
                  <a:schemeClr val="accent1"/>
                </a:solidFill>
                <a:latin typeface="华光大黑二_CNKI" panose="02000500000000000000" pitchFamily="2" charset="-122"/>
                <a:ea typeface="华光大黑二_CNKI" panose="02000500000000000000" pitchFamily="2" charset="-122"/>
              </a:rPr>
              <a:t>系统是传统金融业不可动摇的根基，因此传统金融业在风险控制范围的优势明显</a:t>
            </a:r>
          </a:p>
        </p:txBody>
      </p:sp>
    </p:spTree>
    <p:extLst>
      <p:ext uri="{BB962C8B-B14F-4D97-AF65-F5344CB8AC3E}">
        <p14:creationId xmlns:p14="http://schemas.microsoft.com/office/powerpoint/2010/main" val="312018322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00A0E9"/>
                </a:solidFill>
                <a:effectLst/>
                <a:latin typeface="FZLanTingHei-M-GBK"/>
              </a:rPr>
              <a:t>传统金融业的优势</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cxnSp>
        <p:nvCxnSpPr>
          <p:cNvPr id="32" name="直接连接符 31">
            <a:extLst>
              <a:ext uri="{FF2B5EF4-FFF2-40B4-BE49-F238E27FC236}">
                <a16:creationId xmlns:a16="http://schemas.microsoft.com/office/drawing/2014/main" id="{0B2B5C6C-6FC5-47E3-856A-73B690DCFE2E}"/>
              </a:ext>
            </a:extLst>
          </p:cNvPr>
          <p:cNvCxnSpPr>
            <a:cxnSpLocks/>
          </p:cNvCxnSpPr>
          <p:nvPr/>
        </p:nvCxnSpPr>
        <p:spPr>
          <a:xfrm>
            <a:off x="6238679" y="6025884"/>
            <a:ext cx="448846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pic>
        <p:nvPicPr>
          <p:cNvPr id="3" name="图片 2" descr="图表, 旭日形&#10;&#10;描述已自动生成">
            <a:extLst>
              <a:ext uri="{FF2B5EF4-FFF2-40B4-BE49-F238E27FC236}">
                <a16:creationId xmlns:a16="http://schemas.microsoft.com/office/drawing/2014/main" id="{29107407-8CBE-5154-7B91-78533E4175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5" name="矩形 4">
            <a:extLst>
              <a:ext uri="{FF2B5EF4-FFF2-40B4-BE49-F238E27FC236}">
                <a16:creationId xmlns:a16="http://schemas.microsoft.com/office/drawing/2014/main" id="{B97C13E2-B2CA-DD7F-F228-0C9600506663}"/>
              </a:ext>
            </a:extLst>
          </p:cNvPr>
          <p:cNvSpPr/>
          <p:nvPr/>
        </p:nvSpPr>
        <p:spPr>
          <a:xfrm>
            <a:off x="677898" y="1416271"/>
            <a:ext cx="4182426" cy="3971276"/>
          </a:xfrm>
          <a:prstGeom prst="rect">
            <a:avLst/>
          </a:prstGeom>
          <a:blipFill>
            <a:blip r:embed="rId4"/>
            <a:stretch>
              <a:fillRect b="-22979"/>
            </a:stretch>
          </a:blip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4546A"/>
              </a:solidFill>
              <a:cs typeface="+mn-ea"/>
              <a:sym typeface="+mn-lt"/>
            </a:endParaRPr>
          </a:p>
        </p:txBody>
      </p:sp>
      <p:sp>
        <p:nvSpPr>
          <p:cNvPr id="9" name="文本框 8">
            <a:extLst>
              <a:ext uri="{FF2B5EF4-FFF2-40B4-BE49-F238E27FC236}">
                <a16:creationId xmlns:a16="http://schemas.microsoft.com/office/drawing/2014/main" id="{0DC2D885-868F-BCA9-0783-48B189938C64}"/>
              </a:ext>
            </a:extLst>
          </p:cNvPr>
          <p:cNvSpPr txBox="1"/>
          <p:nvPr/>
        </p:nvSpPr>
        <p:spPr>
          <a:xfrm>
            <a:off x="6238679" y="2474671"/>
            <a:ext cx="4502353" cy="3139321"/>
          </a:xfrm>
          <a:prstGeom prst="rect">
            <a:avLst/>
          </a:prstGeom>
          <a:noFill/>
        </p:spPr>
        <p:txBody>
          <a:bodyPr wrap="square" rtlCol="0">
            <a:spAutoFit/>
          </a:bodyPr>
          <a:lstStyle/>
          <a:p>
            <a:r>
              <a:rPr lang="zh-CN" altLang="en-US" dirty="0">
                <a:solidFill>
                  <a:schemeClr val="accent1"/>
                </a:solidFill>
                <a:latin typeface="华光大黑二_CNKI" panose="02000500000000000000" pitchFamily="2" charset="-122"/>
                <a:ea typeface="华光大黑二_CNKI" panose="02000500000000000000" pitchFamily="2" charset="-122"/>
              </a:rPr>
              <a:t>互联网金融虽然拥有很好的技术，但技术是一把双刃剑。光大“乌龙指”事件在程序化的量化交易里面出现崩盘式的错误操作就是技术带来的缺陷。虽然人为操作会带来一些问题，但技术也有技术自身的问题。在很多国家和地区都发生过这种由于计算机系统出错而导致股市出现问题的情况。黑客攻击、木马病毒也会对企业的信息系统造成非常大的损害，造成投资人利益受损。技术在不断地向前发展，完善技术的过程任重道远</a:t>
            </a:r>
          </a:p>
        </p:txBody>
      </p:sp>
      <p:sp>
        <p:nvSpPr>
          <p:cNvPr id="4" name="文本框 3">
            <a:extLst>
              <a:ext uri="{FF2B5EF4-FFF2-40B4-BE49-F238E27FC236}">
                <a16:creationId xmlns:a16="http://schemas.microsoft.com/office/drawing/2014/main" id="{9110D8A3-BCAB-0E04-198B-4238CEDFEB2C}"/>
              </a:ext>
            </a:extLst>
          </p:cNvPr>
          <p:cNvSpPr txBox="1"/>
          <p:nvPr/>
        </p:nvSpPr>
        <p:spPr>
          <a:xfrm>
            <a:off x="6851859" y="1852214"/>
            <a:ext cx="3585789" cy="369332"/>
          </a:xfrm>
          <a:prstGeom prst="rect">
            <a:avLst/>
          </a:prstGeom>
          <a:noFill/>
        </p:spPr>
        <p:txBody>
          <a:bodyPr wrap="square" rtlCol="0">
            <a:spAutoFit/>
            <a:scene3d>
              <a:camera prst="orthographicFront"/>
              <a:lightRig rig="threePt" dir="t"/>
            </a:scene3d>
            <a:sp3d contourW="12700"/>
          </a:bodyPr>
          <a:lstStyle/>
          <a:p>
            <a:r>
              <a:rPr lang="zh-CN" altLang="en-US" dirty="0">
                <a:solidFill>
                  <a:srgbClr val="44546A"/>
                </a:solidFill>
                <a:cs typeface="+mn-ea"/>
                <a:sym typeface="+mn-lt"/>
              </a:rPr>
              <a:t>第二个优势是技术成熟</a:t>
            </a:r>
          </a:p>
        </p:txBody>
      </p:sp>
      <p:sp>
        <p:nvSpPr>
          <p:cNvPr id="6" name="Freeform 15">
            <a:extLst>
              <a:ext uri="{FF2B5EF4-FFF2-40B4-BE49-F238E27FC236}">
                <a16:creationId xmlns:a16="http://schemas.microsoft.com/office/drawing/2014/main" id="{2821E6ED-9BC1-AD98-7779-54EB6A55A29F}"/>
              </a:ext>
            </a:extLst>
          </p:cNvPr>
          <p:cNvSpPr>
            <a:spLocks noEditPoints="1"/>
          </p:cNvSpPr>
          <p:nvPr/>
        </p:nvSpPr>
        <p:spPr bwMode="auto">
          <a:xfrm>
            <a:off x="6336641" y="1919586"/>
            <a:ext cx="370900" cy="31791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44546A"/>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tabLst/>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408387898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00A0E9"/>
                </a:solidFill>
                <a:effectLst/>
                <a:latin typeface="FZLanTingHei-M-GBK"/>
              </a:rPr>
              <a:t>传统金融业的优势</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cxnSp>
        <p:nvCxnSpPr>
          <p:cNvPr id="32" name="直接连接符 31">
            <a:extLst>
              <a:ext uri="{FF2B5EF4-FFF2-40B4-BE49-F238E27FC236}">
                <a16:creationId xmlns:a16="http://schemas.microsoft.com/office/drawing/2014/main" id="{0B2B5C6C-6FC5-47E3-856A-73B690DCFE2E}"/>
              </a:ext>
            </a:extLst>
          </p:cNvPr>
          <p:cNvCxnSpPr>
            <a:cxnSpLocks/>
          </p:cNvCxnSpPr>
          <p:nvPr/>
        </p:nvCxnSpPr>
        <p:spPr>
          <a:xfrm>
            <a:off x="6322748" y="6116500"/>
            <a:ext cx="448846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pic>
        <p:nvPicPr>
          <p:cNvPr id="3" name="图片 2" descr="图表, 旭日形&#10;&#10;描述已自动生成">
            <a:extLst>
              <a:ext uri="{FF2B5EF4-FFF2-40B4-BE49-F238E27FC236}">
                <a16:creationId xmlns:a16="http://schemas.microsoft.com/office/drawing/2014/main" id="{29107407-8CBE-5154-7B91-78533E4175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5" name="矩形 4">
            <a:extLst>
              <a:ext uri="{FF2B5EF4-FFF2-40B4-BE49-F238E27FC236}">
                <a16:creationId xmlns:a16="http://schemas.microsoft.com/office/drawing/2014/main" id="{B97C13E2-B2CA-DD7F-F228-0C9600506663}"/>
              </a:ext>
            </a:extLst>
          </p:cNvPr>
          <p:cNvSpPr/>
          <p:nvPr/>
        </p:nvSpPr>
        <p:spPr>
          <a:xfrm>
            <a:off x="1007412" y="1443362"/>
            <a:ext cx="4182426" cy="3971276"/>
          </a:xfrm>
          <a:prstGeom prst="rect">
            <a:avLst/>
          </a:prstGeom>
          <a:blipFill>
            <a:blip r:embed="rId4"/>
            <a:stretch>
              <a:fillRect b="-22979"/>
            </a:stretch>
          </a:blip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4546A"/>
              </a:solidFill>
              <a:cs typeface="+mn-ea"/>
              <a:sym typeface="+mn-lt"/>
            </a:endParaRPr>
          </a:p>
        </p:txBody>
      </p:sp>
      <p:sp>
        <p:nvSpPr>
          <p:cNvPr id="9" name="文本框 8">
            <a:extLst>
              <a:ext uri="{FF2B5EF4-FFF2-40B4-BE49-F238E27FC236}">
                <a16:creationId xmlns:a16="http://schemas.microsoft.com/office/drawing/2014/main" id="{0DC2D885-868F-BCA9-0783-48B189938C64}"/>
              </a:ext>
            </a:extLst>
          </p:cNvPr>
          <p:cNvSpPr txBox="1"/>
          <p:nvPr/>
        </p:nvSpPr>
        <p:spPr>
          <a:xfrm>
            <a:off x="6029351" y="2311038"/>
            <a:ext cx="4781857" cy="3416320"/>
          </a:xfrm>
          <a:prstGeom prst="rect">
            <a:avLst/>
          </a:prstGeom>
          <a:noFill/>
        </p:spPr>
        <p:txBody>
          <a:bodyPr wrap="square" rtlCol="0">
            <a:spAutoFit/>
          </a:bodyPr>
          <a:lstStyle/>
          <a:p>
            <a:r>
              <a:rPr lang="zh-CN" altLang="en-US" dirty="0">
                <a:solidFill>
                  <a:schemeClr val="accent1"/>
                </a:solidFill>
                <a:latin typeface="华光大黑二_CNKI" panose="02000500000000000000" pitchFamily="2" charset="-122"/>
                <a:ea typeface="华光大黑二_CNKI" panose="02000500000000000000" pitchFamily="2" charset="-122"/>
              </a:rPr>
              <a:t>互联网金融处在起步阶段，监管政策、法律法规和行业准入门槛、行业的规范都存在各种问题。如何保护消费者的权益，杜绝违规违法的事件发生成了难题。互联网金融给很多违法犯罪提供了有利的条件，通过互联网洗钱和操纵股价的问题，在互联网和信息化技术的环境下被放大了，专家学者正在考虑利用大数据识别这些违法操作。</a:t>
            </a:r>
            <a:endParaRPr lang="en-US" altLang="zh-CN" dirty="0">
              <a:solidFill>
                <a:schemeClr val="accent1"/>
              </a:solidFill>
              <a:latin typeface="华光大黑二_CNKI" panose="02000500000000000000" pitchFamily="2" charset="-122"/>
              <a:ea typeface="华光大黑二_CNKI" panose="02000500000000000000" pitchFamily="2" charset="-122"/>
            </a:endParaRPr>
          </a:p>
          <a:p>
            <a:r>
              <a:rPr lang="zh-CN" altLang="en-US" dirty="0">
                <a:solidFill>
                  <a:schemeClr val="accent1"/>
                </a:solidFill>
                <a:latin typeface="华光大黑二_CNKI" panose="02000500000000000000" pitchFamily="2" charset="-122"/>
                <a:ea typeface="华光大黑二_CNKI" panose="02000500000000000000" pitchFamily="2" charset="-122"/>
              </a:rPr>
              <a:t>互联网数据传输速度非常快，数据量也非常大，传统金融监管方法难以适应互联网金融的需求。未来会考虑用数据化的方式完善互联网金融的法律</a:t>
            </a:r>
          </a:p>
        </p:txBody>
      </p:sp>
      <p:sp>
        <p:nvSpPr>
          <p:cNvPr id="4" name="文本框 3">
            <a:extLst>
              <a:ext uri="{FF2B5EF4-FFF2-40B4-BE49-F238E27FC236}">
                <a16:creationId xmlns:a16="http://schemas.microsoft.com/office/drawing/2014/main" id="{410897C6-0553-E526-3E05-741C35F2BB02}"/>
              </a:ext>
            </a:extLst>
          </p:cNvPr>
          <p:cNvSpPr txBox="1"/>
          <p:nvPr/>
        </p:nvSpPr>
        <p:spPr>
          <a:xfrm>
            <a:off x="6819742" y="1838970"/>
            <a:ext cx="3585789" cy="369332"/>
          </a:xfrm>
          <a:prstGeom prst="rect">
            <a:avLst/>
          </a:prstGeom>
          <a:noFill/>
        </p:spPr>
        <p:txBody>
          <a:bodyPr wrap="square" rtlCol="0">
            <a:spAutoFit/>
            <a:scene3d>
              <a:camera prst="orthographicFront"/>
              <a:lightRig rig="threePt" dir="t"/>
            </a:scene3d>
            <a:sp3d contourW="12700"/>
          </a:bodyPr>
          <a:lstStyle/>
          <a:p>
            <a:r>
              <a:rPr lang="zh-CN" altLang="en-US" dirty="0">
                <a:solidFill>
                  <a:srgbClr val="44546A"/>
                </a:solidFill>
                <a:cs typeface="+mn-ea"/>
                <a:sym typeface="+mn-lt"/>
              </a:rPr>
              <a:t>第三个优势是监管和法律</a:t>
            </a:r>
          </a:p>
        </p:txBody>
      </p:sp>
      <p:sp>
        <p:nvSpPr>
          <p:cNvPr id="6" name="Freeform 17">
            <a:extLst>
              <a:ext uri="{FF2B5EF4-FFF2-40B4-BE49-F238E27FC236}">
                <a16:creationId xmlns:a16="http://schemas.microsoft.com/office/drawing/2014/main" id="{2B4036E4-03DB-8AC1-B9E8-B4F0AA841B83}"/>
              </a:ext>
            </a:extLst>
          </p:cNvPr>
          <p:cNvSpPr>
            <a:spLocks noEditPoints="1"/>
          </p:cNvSpPr>
          <p:nvPr/>
        </p:nvSpPr>
        <p:spPr bwMode="auto">
          <a:xfrm>
            <a:off x="6271673" y="1848074"/>
            <a:ext cx="365897" cy="369333"/>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rgbClr val="44546A"/>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tabLst/>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342719846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6" grpId="0" animBg="1"/>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bfxqyqh">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TotalTime>
  <Words>1541</Words>
  <Application>Microsoft Office PowerPoint</Application>
  <PresentationFormat>宽屏</PresentationFormat>
  <Paragraphs>111</Paragraphs>
  <Slides>17</Slides>
  <Notes>17</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17</vt:i4>
      </vt:variant>
    </vt:vector>
  </HeadingPairs>
  <TitlesOfParts>
    <vt:vector size="30" baseType="lpstr">
      <vt:lpstr>FZLanTingHei-M-GBK</vt:lpstr>
      <vt:lpstr>FZShuSong-Z01S</vt:lpstr>
      <vt:lpstr>Lantinghei SC</vt:lpstr>
      <vt:lpstr>等线</vt:lpstr>
      <vt:lpstr>等线</vt:lpstr>
      <vt:lpstr>方正细谭黑简体</vt:lpstr>
      <vt:lpstr>华光大黑二_CNKI</vt:lpstr>
      <vt:lpstr>微软雅黑</vt:lpstr>
      <vt:lpstr>Arial</vt:lpstr>
      <vt:lpstr>Calibri</vt:lpstr>
      <vt:lpstr>Times New Roman</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极简工作总结计划</dc:title>
  <dc:creator>第一PPT</dc:creator>
  <cp:keywords>www.1ppt.com</cp:keywords>
  <dc:description>www.1ppt.com</dc:description>
  <cp:lastModifiedBy>陈 君奇</cp:lastModifiedBy>
  <cp:revision>17</cp:revision>
  <dcterms:created xsi:type="dcterms:W3CDTF">2021-07-16T05:29:27Z</dcterms:created>
  <dcterms:modified xsi:type="dcterms:W3CDTF">2022-11-27T09:10:21Z</dcterms:modified>
</cp:coreProperties>
</file>