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0"/>
  </p:notesMasterIdLst>
  <p:sldIdLst>
    <p:sldId id="407" r:id="rId2"/>
    <p:sldId id="406" r:id="rId3"/>
    <p:sldId id="382" r:id="rId4"/>
    <p:sldId id="286" r:id="rId5"/>
    <p:sldId id="385"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78" r:id="rId19"/>
  </p:sldIdLst>
  <p:sldSz cx="18288000" cy="10288588"/>
  <p:notesSz cx="6858000" cy="9144000"/>
  <p:custDataLst>
    <p:tags r:id="rId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1" userDrawn="1">
          <p15:clr>
            <a:srgbClr val="A4A3A4"/>
          </p15:clr>
        </p15:guide>
        <p15:guide id="2" pos="10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CC94"/>
    <a:srgbClr val="F4980E"/>
    <a:srgbClr val="FFE68A"/>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02" autoAdjust="0"/>
    <p:restoredTop sz="94660"/>
  </p:normalViewPr>
  <p:slideViewPr>
    <p:cSldViewPr snapToGrid="0">
      <p:cViewPr varScale="1">
        <p:scale>
          <a:sx n="72" d="100"/>
          <a:sy n="72" d="100"/>
        </p:scale>
        <p:origin x="198" y="84"/>
      </p:cViewPr>
      <p:guideLst>
        <p:guide orient="horz" pos="3241"/>
        <p:guide pos="10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2FC01-303A-4CCF-B2E2-70326DD83554}" type="datetimeFigureOut">
              <a:rPr lang="ru-RU" smtClean="0"/>
              <a:t>19.07.2022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8AE1D-7471-4465-8690-2563671710D2}" type="slidenum">
              <a:rPr lang="ru-RU" smtClean="0"/>
              <a:t>‹#›</a:t>
            </a:fld>
            <a:endParaRPr lang="ru-RU"/>
          </a:p>
        </p:txBody>
      </p:sp>
    </p:spTree>
    <p:extLst>
      <p:ext uri="{BB962C8B-B14F-4D97-AF65-F5344CB8AC3E}">
        <p14:creationId xmlns:p14="http://schemas.microsoft.com/office/powerpoint/2010/main" val="33118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2</a:t>
            </a:fld>
            <a:endParaRPr lang="zh-CN" altLang="en-US"/>
          </a:p>
        </p:txBody>
      </p:sp>
    </p:spTree>
    <p:extLst>
      <p:ext uri="{BB962C8B-B14F-4D97-AF65-F5344CB8AC3E}">
        <p14:creationId xmlns:p14="http://schemas.microsoft.com/office/powerpoint/2010/main" val="301859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3</a:t>
            </a:fld>
            <a:endParaRPr lang="zh-CN" altLang="en-US"/>
          </a:p>
        </p:txBody>
      </p:sp>
    </p:spTree>
    <p:extLst>
      <p:ext uri="{BB962C8B-B14F-4D97-AF65-F5344CB8AC3E}">
        <p14:creationId xmlns:p14="http://schemas.microsoft.com/office/powerpoint/2010/main" val="2836234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9144000" cy="5143500"/>
          </a:xfrm>
          <a:prstGeom prst="rect">
            <a:avLst/>
          </a:prstGeom>
        </p:spPr>
        <p:txBody>
          <a:bodyPr/>
          <a:lstStyle/>
          <a:p>
            <a:endParaRPr lang="ru-RU" dirty="0"/>
          </a:p>
        </p:txBody>
      </p:sp>
      <p:sp>
        <p:nvSpPr>
          <p:cNvPr id="9" name="Рисунок 7"/>
          <p:cNvSpPr>
            <a:spLocks noGrp="1"/>
          </p:cNvSpPr>
          <p:nvPr>
            <p:ph type="pic" sz="quarter" idx="11"/>
          </p:nvPr>
        </p:nvSpPr>
        <p:spPr>
          <a:xfrm>
            <a:off x="9144000" y="5145088"/>
            <a:ext cx="9144000" cy="5143500"/>
          </a:xfrm>
          <a:prstGeom prst="rect">
            <a:avLst/>
          </a:prstGeom>
        </p:spPr>
        <p:txBody>
          <a:bodyPr/>
          <a:lstStyle/>
          <a:p>
            <a:endParaRPr lang="ru-RU" dirty="0"/>
          </a:p>
        </p:txBody>
      </p:sp>
    </p:spTree>
    <p:extLst>
      <p:ext uri="{BB962C8B-B14F-4D97-AF65-F5344CB8AC3E}">
        <p14:creationId xmlns:p14="http://schemas.microsoft.com/office/powerpoint/2010/main" val="3540433244"/>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Вертикальный текст 2"/>
          <p:cNvSpPr>
            <a:spLocks noGrp="1"/>
          </p:cNvSpPr>
          <p:nvPr>
            <p:ph type="body" orient="vert" idx="1"/>
          </p:nvPr>
        </p:nvSpPr>
        <p:spPr>
          <a:xfrm>
            <a:off x="1257300" y="2738438"/>
            <a:ext cx="15773400" cy="652780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091012961"/>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3087350" y="547688"/>
            <a:ext cx="3943350" cy="8718550"/>
          </a:xfrm>
          <a:prstGeom prst="rect">
            <a:avLst/>
          </a:prstGeo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257300" y="547688"/>
            <a:ext cx="11677650" cy="871855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903653299"/>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71600" y="3196133"/>
            <a:ext cx="15544800" cy="2205378"/>
          </a:xfrm>
        </p:spPr>
        <p:txBody>
          <a:bodyPr/>
          <a:lstStyle/>
          <a:p>
            <a:r>
              <a:rPr lang="zh-CN" altLang="en-US"/>
              <a:t>单击此处编辑母版标题样式</a:t>
            </a:r>
          </a:p>
        </p:txBody>
      </p:sp>
      <p:sp>
        <p:nvSpPr>
          <p:cNvPr id="3" name="副标题 2"/>
          <p:cNvSpPr>
            <a:spLocks noGrp="1"/>
          </p:cNvSpPr>
          <p:nvPr>
            <p:ph type="subTitle" idx="1"/>
          </p:nvPr>
        </p:nvSpPr>
        <p:spPr>
          <a:xfrm>
            <a:off x="2743200" y="5830200"/>
            <a:ext cx="12801600" cy="2629306"/>
          </a:xfrm>
        </p:spPr>
        <p:txBody>
          <a:bodyPr/>
          <a:lstStyle>
            <a:lvl1pPr marL="0" indent="0" algn="ctr">
              <a:buNone/>
              <a:defRPr>
                <a:solidFill>
                  <a:schemeClr val="tx1">
                    <a:tint val="75000"/>
                  </a:schemeClr>
                </a:solidFill>
              </a:defRPr>
            </a:lvl1pPr>
            <a:lvl2pPr marL="914263" indent="0" algn="ctr">
              <a:buNone/>
              <a:defRPr>
                <a:solidFill>
                  <a:schemeClr val="tx1">
                    <a:tint val="75000"/>
                  </a:schemeClr>
                </a:solidFill>
              </a:defRPr>
            </a:lvl2pPr>
            <a:lvl3pPr marL="1828526" indent="0" algn="ctr">
              <a:buNone/>
              <a:defRPr>
                <a:solidFill>
                  <a:schemeClr val="tx1">
                    <a:tint val="75000"/>
                  </a:schemeClr>
                </a:solidFill>
              </a:defRPr>
            </a:lvl3pPr>
            <a:lvl4pPr marL="2742789" indent="0" algn="ctr">
              <a:buNone/>
              <a:defRPr>
                <a:solidFill>
                  <a:schemeClr val="tx1">
                    <a:tint val="75000"/>
                  </a:schemeClr>
                </a:solidFill>
              </a:defRPr>
            </a:lvl4pPr>
            <a:lvl5pPr marL="3657051" indent="0" algn="ctr">
              <a:buNone/>
              <a:defRPr>
                <a:solidFill>
                  <a:schemeClr val="tx1">
                    <a:tint val="75000"/>
                  </a:schemeClr>
                </a:solidFill>
              </a:defRPr>
            </a:lvl5pPr>
            <a:lvl6pPr marL="4571314" indent="0" algn="ctr">
              <a:buNone/>
              <a:defRPr>
                <a:solidFill>
                  <a:schemeClr val="tx1">
                    <a:tint val="75000"/>
                  </a:schemeClr>
                </a:solidFill>
              </a:defRPr>
            </a:lvl6pPr>
            <a:lvl7pPr marL="5485577" indent="0" algn="ctr">
              <a:buNone/>
              <a:defRPr>
                <a:solidFill>
                  <a:schemeClr val="tx1">
                    <a:tint val="75000"/>
                  </a:schemeClr>
                </a:solidFill>
              </a:defRPr>
            </a:lvl7pPr>
            <a:lvl8pPr marL="6399840" indent="0" algn="ctr">
              <a:buNone/>
              <a:defRPr>
                <a:solidFill>
                  <a:schemeClr val="tx1">
                    <a:tint val="75000"/>
                  </a:schemeClr>
                </a:solidFill>
              </a:defRPr>
            </a:lvl8pPr>
            <a:lvl9pPr marL="731410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908853270"/>
      </p:ext>
    </p:extLst>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1389308836"/>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Рисунок 3"/>
          <p:cNvSpPr>
            <a:spLocks noGrp="1"/>
          </p:cNvSpPr>
          <p:nvPr>
            <p:ph type="pic" sz="quarter" idx="10"/>
          </p:nvPr>
        </p:nvSpPr>
        <p:spPr>
          <a:xfrm>
            <a:off x="-2" y="0"/>
            <a:ext cx="3416969" cy="3320716"/>
          </a:xfrm>
          <a:prstGeom prst="rect">
            <a:avLst/>
          </a:prstGeom>
        </p:spPr>
        <p:txBody>
          <a:bodyPr/>
          <a:lstStyle/>
          <a:p>
            <a:endParaRPr lang="ru-RU"/>
          </a:p>
        </p:txBody>
      </p:sp>
      <p:sp>
        <p:nvSpPr>
          <p:cNvPr id="8" name="Рисунок 3"/>
          <p:cNvSpPr>
            <a:spLocks noGrp="1"/>
          </p:cNvSpPr>
          <p:nvPr>
            <p:ph type="pic" sz="quarter" idx="11"/>
          </p:nvPr>
        </p:nvSpPr>
        <p:spPr>
          <a:xfrm>
            <a:off x="3416967" y="0"/>
            <a:ext cx="3416969" cy="3320716"/>
          </a:xfrm>
          <a:prstGeom prst="rect">
            <a:avLst/>
          </a:prstGeom>
        </p:spPr>
        <p:txBody>
          <a:bodyPr/>
          <a:lstStyle/>
          <a:p>
            <a:endParaRPr lang="ru-RU"/>
          </a:p>
        </p:txBody>
      </p:sp>
      <p:sp>
        <p:nvSpPr>
          <p:cNvPr id="9" name="Рисунок 3"/>
          <p:cNvSpPr>
            <a:spLocks noGrp="1"/>
          </p:cNvSpPr>
          <p:nvPr>
            <p:ph type="pic" sz="quarter" idx="12"/>
          </p:nvPr>
        </p:nvSpPr>
        <p:spPr>
          <a:xfrm>
            <a:off x="6833936" y="0"/>
            <a:ext cx="3441031" cy="3320716"/>
          </a:xfrm>
          <a:prstGeom prst="rect">
            <a:avLst/>
          </a:prstGeom>
        </p:spPr>
        <p:txBody>
          <a:bodyPr/>
          <a:lstStyle/>
          <a:p>
            <a:endParaRPr lang="ru-RU"/>
          </a:p>
        </p:txBody>
      </p:sp>
      <p:sp>
        <p:nvSpPr>
          <p:cNvPr id="10" name="Рисунок 3"/>
          <p:cNvSpPr>
            <a:spLocks noGrp="1"/>
          </p:cNvSpPr>
          <p:nvPr>
            <p:ph type="pic" sz="quarter" idx="13"/>
          </p:nvPr>
        </p:nvSpPr>
        <p:spPr>
          <a:xfrm>
            <a:off x="-2" y="3320716"/>
            <a:ext cx="3416969" cy="3320716"/>
          </a:xfrm>
          <a:prstGeom prst="rect">
            <a:avLst/>
          </a:prstGeom>
        </p:spPr>
        <p:txBody>
          <a:bodyPr/>
          <a:lstStyle/>
          <a:p>
            <a:endParaRPr lang="ru-RU"/>
          </a:p>
        </p:txBody>
      </p:sp>
      <p:sp>
        <p:nvSpPr>
          <p:cNvPr id="11" name="Рисунок 3"/>
          <p:cNvSpPr>
            <a:spLocks noGrp="1"/>
          </p:cNvSpPr>
          <p:nvPr>
            <p:ph type="pic" sz="quarter" idx="14"/>
          </p:nvPr>
        </p:nvSpPr>
        <p:spPr>
          <a:xfrm>
            <a:off x="3416967" y="3320716"/>
            <a:ext cx="3416969" cy="3320716"/>
          </a:xfrm>
          <a:prstGeom prst="rect">
            <a:avLst/>
          </a:prstGeom>
        </p:spPr>
        <p:txBody>
          <a:bodyPr/>
          <a:lstStyle/>
          <a:p>
            <a:endParaRPr lang="ru-RU"/>
          </a:p>
        </p:txBody>
      </p:sp>
      <p:sp>
        <p:nvSpPr>
          <p:cNvPr id="12" name="Рисунок 3"/>
          <p:cNvSpPr>
            <a:spLocks noGrp="1"/>
          </p:cNvSpPr>
          <p:nvPr>
            <p:ph type="pic" sz="quarter" idx="15"/>
          </p:nvPr>
        </p:nvSpPr>
        <p:spPr>
          <a:xfrm>
            <a:off x="6833936" y="3320716"/>
            <a:ext cx="3441031" cy="3320716"/>
          </a:xfrm>
          <a:prstGeom prst="rect">
            <a:avLst/>
          </a:prstGeom>
        </p:spPr>
        <p:txBody>
          <a:bodyPr/>
          <a:lstStyle/>
          <a:p>
            <a:endParaRPr lang="ru-RU"/>
          </a:p>
        </p:txBody>
      </p:sp>
      <p:sp>
        <p:nvSpPr>
          <p:cNvPr id="13" name="Рисунок 3"/>
          <p:cNvSpPr>
            <a:spLocks noGrp="1"/>
          </p:cNvSpPr>
          <p:nvPr>
            <p:ph type="pic" sz="quarter" idx="16"/>
          </p:nvPr>
        </p:nvSpPr>
        <p:spPr>
          <a:xfrm>
            <a:off x="-2" y="6641432"/>
            <a:ext cx="3416969" cy="3647156"/>
          </a:xfrm>
          <a:prstGeom prst="rect">
            <a:avLst/>
          </a:prstGeom>
        </p:spPr>
        <p:txBody>
          <a:bodyPr/>
          <a:lstStyle/>
          <a:p>
            <a:endParaRPr lang="ru-RU"/>
          </a:p>
        </p:txBody>
      </p:sp>
      <p:sp>
        <p:nvSpPr>
          <p:cNvPr id="14" name="Рисунок 3"/>
          <p:cNvSpPr>
            <a:spLocks noGrp="1"/>
          </p:cNvSpPr>
          <p:nvPr>
            <p:ph type="pic" sz="quarter" idx="17"/>
          </p:nvPr>
        </p:nvSpPr>
        <p:spPr>
          <a:xfrm>
            <a:off x="3416967" y="6641432"/>
            <a:ext cx="3416969" cy="3647156"/>
          </a:xfrm>
          <a:prstGeom prst="rect">
            <a:avLst/>
          </a:prstGeom>
        </p:spPr>
        <p:txBody>
          <a:bodyPr/>
          <a:lstStyle/>
          <a:p>
            <a:endParaRPr lang="ru-RU"/>
          </a:p>
        </p:txBody>
      </p:sp>
      <p:sp>
        <p:nvSpPr>
          <p:cNvPr id="15" name="Рисунок 3"/>
          <p:cNvSpPr>
            <a:spLocks noGrp="1"/>
          </p:cNvSpPr>
          <p:nvPr>
            <p:ph type="pic" sz="quarter" idx="18"/>
          </p:nvPr>
        </p:nvSpPr>
        <p:spPr>
          <a:xfrm>
            <a:off x="6833936" y="6641432"/>
            <a:ext cx="3441031" cy="3647156"/>
          </a:xfrm>
          <a:prstGeom prst="rect">
            <a:avLst/>
          </a:prstGeom>
        </p:spPr>
        <p:txBody>
          <a:bodyPr/>
          <a:lstStyle/>
          <a:p>
            <a:endParaRPr lang="ru-RU"/>
          </a:p>
        </p:txBody>
      </p:sp>
      <p:sp>
        <p:nvSpPr>
          <p:cNvPr id="16" name="Прямоугольник 15"/>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7"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8" name="Прямая соединительная линия 17"/>
          <p:cNvCxnSpPr/>
          <p:nvPr userDrawn="1"/>
        </p:nvCxnSpPr>
        <p:spPr>
          <a:xfrm>
            <a:off x="10635916" y="723740"/>
            <a:ext cx="6771774"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1965274396"/>
      </p:ext>
    </p:extLst>
  </p:cSld>
  <p:clrMapOvr>
    <a:masterClrMapping/>
  </p:clrMapOvr>
  <p:transition spd="slow"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9144000" cy="10288588"/>
          </a:xfrm>
          <a:prstGeom prst="rect">
            <a:avLst/>
          </a:prstGeom>
        </p:spPr>
        <p:txBody>
          <a:bodyPr/>
          <a:lstStyle/>
          <a:p>
            <a:endParaRPr lang="ru-RU" dirty="0"/>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0" name="Прямая соединительная линия 9"/>
          <p:cNvCxnSpPr/>
          <p:nvPr userDrawn="1"/>
        </p:nvCxnSpPr>
        <p:spPr>
          <a:xfrm>
            <a:off x="9505950" y="723740"/>
            <a:ext cx="7901740"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1"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85313007"/>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Объект 2"/>
          <p:cNvSpPr>
            <a:spLocks noGrp="1"/>
          </p:cNvSpPr>
          <p:nvPr>
            <p:ph sz="half" idx="1"/>
          </p:nvPr>
        </p:nvSpPr>
        <p:spPr>
          <a:xfrm>
            <a:off x="12573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92202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618181292"/>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547688"/>
            <a:ext cx="15773400" cy="1989137"/>
          </a:xfrm>
          <a:prstGeom prst="rect">
            <a:avLst/>
          </a:prstGeom>
        </p:spPr>
        <p:txBody>
          <a:bodyPr/>
          <a:lstStyle/>
          <a:p>
            <a:r>
              <a:rPr lang="ru-RU"/>
              <a:t>Образец заголовка</a:t>
            </a:r>
          </a:p>
        </p:txBody>
      </p:sp>
      <p:sp>
        <p:nvSpPr>
          <p:cNvPr id="3" name="Текст 2"/>
          <p:cNvSpPr>
            <a:spLocks noGrp="1"/>
          </p:cNvSpPr>
          <p:nvPr>
            <p:ph type="body" idx="1"/>
          </p:nvPr>
        </p:nvSpPr>
        <p:spPr>
          <a:xfrm>
            <a:off x="1260475" y="2522538"/>
            <a:ext cx="7735888"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260475" y="3757613"/>
            <a:ext cx="7735888"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9258300" y="2522538"/>
            <a:ext cx="7775575"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9258300" y="3757613"/>
            <a:ext cx="7775575"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8" name="Нижний колонтитул 7"/>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9" name="Номер слайда 8"/>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772203099"/>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Дата 2"/>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4" name="Нижний колонтитул 3"/>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5" name="Номер слайда 4"/>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222902959"/>
      </p:ext>
    </p:extLst>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3" name="Нижний колонтитул 2"/>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4" name="Номер слайда 3"/>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975061684"/>
      </p:ext>
    </p:extLst>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7775575" y="1481138"/>
            <a:ext cx="9258300" cy="7312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310553981"/>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7775575" y="1481138"/>
            <a:ext cx="9258300" cy="7312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53767217"/>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1299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spd="slow" advTm="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screen">
            <a:extLst>
              <a:ext uri="{28A0092B-C50C-407E-A947-70E740481C1C}">
                <a14:useLocalDpi xmlns:a14="http://schemas.microsoft.com/office/drawing/2010/main" val="0"/>
              </a:ext>
            </a:extLst>
          </a:blip>
          <a:srcRect l="17632" r="49845" b="47264"/>
          <a:stretch>
            <a:fillRect/>
          </a:stretch>
        </p:blipFill>
        <p:spPr>
          <a:xfrm>
            <a:off x="3147646" y="0"/>
            <a:ext cx="2615829" cy="4453634"/>
          </a:xfrm>
          <a:prstGeom prst="rect">
            <a:avLst/>
          </a:prstGeom>
        </p:spPr>
      </p:pic>
      <p:sp>
        <p:nvSpPr>
          <p:cNvPr id="6" name="PA_文本框 6"/>
          <p:cNvSpPr txBox="1"/>
          <p:nvPr>
            <p:custDataLst>
              <p:tags r:id="rId1"/>
            </p:custDataLst>
          </p:nvPr>
        </p:nvSpPr>
        <p:spPr>
          <a:xfrm>
            <a:off x="2368000" y="5077099"/>
            <a:ext cx="4319813" cy="1491242"/>
          </a:xfrm>
          <a:prstGeom prst="rect">
            <a:avLst/>
          </a:prstGeom>
          <a:noFill/>
        </p:spPr>
        <p:txBody>
          <a:bodyPr wrap="square" rtlCol="0" anchor="ctr">
            <a:spAutoFit/>
          </a:bodyPr>
          <a:lstStyle/>
          <a:p>
            <a:pPr>
              <a:lnSpc>
                <a:spcPct val="120000"/>
              </a:lnSpc>
            </a:pPr>
            <a:r>
              <a:rPr lang="zh-CN" altLang="en-US" sz="8000" dirty="0">
                <a:solidFill>
                  <a:srgbClr val="C00000"/>
                </a:solidFill>
                <a:latin typeface="方正宋黑_GBK" panose="03000509000000000000" pitchFamily="65" charset="-122"/>
                <a:ea typeface="方正宋黑_GBK" panose="03000509000000000000" pitchFamily="65" charset="-122"/>
              </a:rPr>
              <a:t>陶瓷工艺</a:t>
            </a:r>
            <a:endParaRPr lang="zh-CN" altLang="en-US" sz="8000" spc="1200" dirty="0">
              <a:solidFill>
                <a:srgbClr val="C00000"/>
              </a:solidFill>
              <a:latin typeface="方正宋黑_GBK" panose="03000509000000000000" pitchFamily="65" charset="-122"/>
              <a:ea typeface="方正宋黑_GBK" panose="03000509000000000000" pitchFamily="65" charset="-122"/>
            </a:endParaRPr>
          </a:p>
        </p:txBody>
      </p:sp>
      <p:sp>
        <p:nvSpPr>
          <p:cNvPr id="9" name="文本框 9"/>
          <p:cNvSpPr txBox="1"/>
          <p:nvPr/>
        </p:nvSpPr>
        <p:spPr>
          <a:xfrm>
            <a:off x="2368000" y="6697705"/>
            <a:ext cx="5752758" cy="991169"/>
          </a:xfrm>
          <a:prstGeom prst="rect">
            <a:avLst/>
          </a:prstGeom>
          <a:noFill/>
        </p:spPr>
        <p:txBody>
          <a:bodyPr wrap="square" rtlCol="0" anchor="ctr">
            <a:spAutoFit/>
          </a:bodyPr>
          <a:lstStyle/>
          <a:p>
            <a:pPr>
              <a:lnSpc>
                <a:spcPct val="120000"/>
              </a:lnSpc>
            </a:pP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主编：</a:t>
            </a:r>
            <a:r>
              <a:rPr lang="zh-CN" altLang="en-US" sz="2500" dirty="0">
                <a:solidFill>
                  <a:schemeClr val="tx1">
                    <a:lumMod val="95000"/>
                    <a:lumOff val="5000"/>
                  </a:schemeClr>
                </a:solidFill>
                <a:latin typeface="方正宋黑_GBK" panose="03000509000000000000" pitchFamily="65" charset="-122"/>
                <a:ea typeface="方正宋黑_GBK" panose="03000509000000000000" pitchFamily="65" charset="-122"/>
              </a:rPr>
              <a:t>吕波        </a:t>
            </a: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人民美术出版社</a:t>
            </a:r>
          </a:p>
          <a:p>
            <a:pPr>
              <a:lnSpc>
                <a:spcPct val="120000"/>
              </a:lnSpc>
            </a:pPr>
            <a:endPar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endParaRPr>
          </a:p>
        </p:txBody>
      </p:sp>
      <p:grpSp>
        <p:nvGrpSpPr>
          <p:cNvPr id="18" name="组合 17">
            <a:extLst>
              <a:ext uri="{FF2B5EF4-FFF2-40B4-BE49-F238E27FC236}">
                <a16:creationId xmlns:a16="http://schemas.microsoft.com/office/drawing/2014/main" id="{9CD35CEB-5126-D244-8AC4-8D86839F8516}"/>
              </a:ext>
            </a:extLst>
          </p:cNvPr>
          <p:cNvGrpSpPr/>
          <p:nvPr/>
        </p:nvGrpSpPr>
        <p:grpSpPr>
          <a:xfrm>
            <a:off x="7127780" y="2591106"/>
            <a:ext cx="4002979" cy="2177016"/>
            <a:chOff x="2581303" y="1324297"/>
            <a:chExt cx="3008509" cy="1497479"/>
          </a:xfrm>
        </p:grpSpPr>
        <p:pic>
          <p:nvPicPr>
            <p:cNvPr id="5" name="图片 4"/>
            <p:cNvPicPr>
              <a:picLocks noChangeAspect="1"/>
            </p:cNvPicPr>
            <p:nvPr/>
          </p:nvPicPr>
          <p:blipFill>
            <a:blip r:embed="rId5" cstate="screen">
              <a:extLst>
                <a:ext uri="{28A0092B-C50C-407E-A947-70E740481C1C}">
                  <a14:useLocalDpi xmlns:a14="http://schemas.microsoft.com/office/drawing/2010/main" val="0"/>
                </a:ext>
              </a:extLst>
            </a:blip>
            <a:srcRect l="3307" t="29111" r="82360" b="55664"/>
            <a:stretch>
              <a:fillRect/>
            </a:stretch>
          </p:blipFill>
          <p:spPr>
            <a:xfrm>
              <a:off x="3296458" y="1823999"/>
              <a:ext cx="671347" cy="670436"/>
            </a:xfrm>
            <a:prstGeom prst="rect">
              <a:avLst/>
            </a:prstGeom>
          </p:spPr>
        </p:pic>
        <p:sp>
          <p:nvSpPr>
            <p:cNvPr id="10" name="PA_文本框 6"/>
            <p:cNvSpPr txBox="1"/>
            <p:nvPr>
              <p:custDataLst>
                <p:tags r:id="rId2"/>
              </p:custDataLst>
            </p:nvPr>
          </p:nvSpPr>
          <p:spPr>
            <a:xfrm>
              <a:off x="2581303" y="1324297"/>
              <a:ext cx="586541"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sp>
          <p:nvSpPr>
            <p:cNvPr id="11" name="PA_文本框 6"/>
            <p:cNvSpPr txBox="1"/>
            <p:nvPr>
              <p:custDataLst>
                <p:tags r:id="rId3"/>
              </p:custDataLst>
            </p:nvPr>
          </p:nvSpPr>
          <p:spPr>
            <a:xfrm>
              <a:off x="3887924" y="1347415"/>
              <a:ext cx="1701888"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grpSp>
      <p:sp>
        <p:nvSpPr>
          <p:cNvPr id="15" name="矩形: 单圆角 14">
            <a:extLst>
              <a:ext uri="{FF2B5EF4-FFF2-40B4-BE49-F238E27FC236}">
                <a16:creationId xmlns:a16="http://schemas.microsoft.com/office/drawing/2014/main" id="{130B2F90-DF17-BAD3-A320-BE603AF56422}"/>
              </a:ext>
            </a:extLst>
          </p:cNvPr>
          <p:cNvSpPr/>
          <p:nvPr/>
        </p:nvSpPr>
        <p:spPr>
          <a:xfrm>
            <a:off x="1624467" y="4933275"/>
            <a:ext cx="15028160" cy="3208402"/>
          </a:xfrm>
          <a:prstGeom prst="round1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F66C1B3-D8B9-AF29-7308-FB118FE0979A}"/>
              </a:ext>
            </a:extLst>
          </p:cNvPr>
          <p:cNvSpPr/>
          <p:nvPr/>
        </p:nvSpPr>
        <p:spPr>
          <a:xfrm>
            <a:off x="11323575" y="1249681"/>
            <a:ext cx="4670194" cy="5649326"/>
          </a:xfrm>
          <a:prstGeom prst="rect">
            <a:avLst/>
          </a:prstGeom>
          <a:solidFill>
            <a:schemeClr val="bg1"/>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4" name="矩形 13">
            <a:extLst>
              <a:ext uri="{FF2B5EF4-FFF2-40B4-BE49-F238E27FC236}">
                <a16:creationId xmlns:a16="http://schemas.microsoft.com/office/drawing/2014/main" id="{C61AC748-1CBD-FB0C-1FAD-0B09C0807E28}"/>
              </a:ext>
            </a:extLst>
          </p:cNvPr>
          <p:cNvSpPr/>
          <p:nvPr/>
        </p:nvSpPr>
        <p:spPr>
          <a:xfrm>
            <a:off x="11664745" y="1103929"/>
            <a:ext cx="3971753" cy="5649326"/>
          </a:xfrm>
          <a:prstGeom prst="rect">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6" name="文本框 15">
            <a:extLst>
              <a:ext uri="{FF2B5EF4-FFF2-40B4-BE49-F238E27FC236}">
                <a16:creationId xmlns:a16="http://schemas.microsoft.com/office/drawing/2014/main" id="{4C960ACA-FCBC-8450-91CB-4C0D640CCB44}"/>
              </a:ext>
            </a:extLst>
          </p:cNvPr>
          <p:cNvSpPr txBox="1"/>
          <p:nvPr/>
        </p:nvSpPr>
        <p:spPr>
          <a:xfrm>
            <a:off x="6765755" y="5776590"/>
            <a:ext cx="4728405" cy="553998"/>
          </a:xfrm>
          <a:prstGeom prst="rect">
            <a:avLst/>
          </a:prstGeom>
          <a:noFill/>
        </p:spPr>
        <p:txBody>
          <a:bodyPr wrap="square">
            <a:spAutoFit/>
          </a:bodyPr>
          <a:lstStyle/>
          <a:p>
            <a:r>
              <a:rPr lang="en-US" altLang="zh-CN" sz="3000" b="1" dirty="0">
                <a:solidFill>
                  <a:schemeClr val="bg2">
                    <a:lumMod val="75000"/>
                  </a:schemeClr>
                </a:solidFill>
                <a:latin typeface="方正兰亭超细黑简体" panose="02000000000000000000" pitchFamily="2" charset="-122"/>
                <a:ea typeface="方正兰亭超细黑简体" panose="02000000000000000000" pitchFamily="2" charset="-122"/>
              </a:rPr>
              <a:t>TAOCI GONGYI</a:t>
            </a:r>
            <a:endParaRPr lang="zh-CN" altLang="en-US" sz="3000" dirty="0">
              <a:solidFill>
                <a:schemeClr val="bg2">
                  <a:lumMod val="75000"/>
                </a:schemeClr>
              </a:solidFill>
            </a:endParaRPr>
          </a:p>
        </p:txBody>
      </p:sp>
      <p:pic>
        <p:nvPicPr>
          <p:cNvPr id="7" name="图片 6">
            <a:extLst>
              <a:ext uri="{FF2B5EF4-FFF2-40B4-BE49-F238E27FC236}">
                <a16:creationId xmlns:a16="http://schemas.microsoft.com/office/drawing/2014/main" id="{168B7423-24DD-230A-9609-379BD445CF83}"/>
              </a:ext>
            </a:extLst>
          </p:cNvPr>
          <p:cNvPicPr>
            <a:picLocks noChangeAspect="1"/>
          </p:cNvPicPr>
          <p:nvPr/>
        </p:nvPicPr>
        <p:blipFill>
          <a:blip r:embed="rId6"/>
          <a:stretch>
            <a:fillRect/>
          </a:stretch>
        </p:blipFill>
        <p:spPr>
          <a:xfrm>
            <a:off x="11818251" y="1279479"/>
            <a:ext cx="3680882" cy="5311449"/>
          </a:xfrm>
          <a:prstGeom prst="rect">
            <a:avLst/>
          </a:prstGeom>
          <a:solidFill>
            <a:srgbClr val="8FCC94"/>
          </a:solidFill>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childTnLst>
                          </p:cTn>
                        </p:par>
                        <p:par>
                          <p:cTn id="14" fill="hold">
                            <p:stCondLst>
                              <p:cond delay="30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3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gtEl>
                                      </p:cBhvr>
                                    </p:animEffect>
                                  </p:childTnLst>
                                </p:cTn>
                              </p:par>
                            </p:childTnLst>
                          </p:cTn>
                        </p:par>
                        <p:par>
                          <p:cTn id="28" fill="hold">
                            <p:stCondLst>
                              <p:cond delay="41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6"/>
                                        </p:tgtEl>
                                        <p:attrNameLst>
                                          <p:attrName>ppt_y</p:attrName>
                                        </p:attrNameLst>
                                      </p:cBhvr>
                                      <p:tavLst>
                                        <p:tav tm="0">
                                          <p:val>
                                            <p:strVal val="#ppt_y"/>
                                          </p:val>
                                        </p:tav>
                                        <p:tav tm="100000">
                                          <p:val>
                                            <p:strVal val="#ppt_y"/>
                                          </p:val>
                                        </p:tav>
                                      </p:tavLst>
                                    </p:anim>
                                    <p:anim calcmode="lin" valueType="num">
                                      <p:cBhvr>
                                        <p:cTn id="3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6"/>
                                        </p:tgtEl>
                                      </p:cBhvr>
                                    </p:animEffect>
                                  </p:childTnLst>
                                </p:cTn>
                              </p:par>
                            </p:childTnLst>
                          </p:cTn>
                        </p:par>
                        <p:par>
                          <p:cTn id="36" fill="hold">
                            <p:stCondLst>
                              <p:cond delay="56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par>
                          <p:cTn id="40" fill="hold">
                            <p:stCondLst>
                              <p:cond delay="615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665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7150"/>
                            </p:stCondLst>
                            <p:childTnLst>
                              <p:par>
                                <p:cTn id="52" presetID="26" presetClass="emph" presetSubtype="0" fill="hold" grpId="1" nodeType="after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9" grpId="1"/>
      <p:bldP spid="15" grpId="0" animBg="1"/>
      <p:bldP spid="14"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装窑</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047B7021-EC38-179B-0B7C-9E22772408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6962" y="1737201"/>
            <a:ext cx="10729278" cy="7843374"/>
          </a:xfrm>
          <a:prstGeom prst="rect">
            <a:avLst/>
          </a:prstGeom>
        </p:spPr>
      </p:pic>
    </p:spTree>
    <p:extLst>
      <p:ext uri="{BB962C8B-B14F-4D97-AF65-F5344CB8AC3E}">
        <p14:creationId xmlns:p14="http://schemas.microsoft.com/office/powerpoint/2010/main" val="992911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360"/>
                                          </p:val>
                                        </p:tav>
                                        <p:tav tm="100000">
                                          <p:val>
                                            <p:fltVal val="0"/>
                                          </p:val>
                                        </p:tav>
                                      </p:tavLst>
                                    </p:anim>
                                    <p:animEffect transition="in" filter="fade">
                                      <p:cBhvr>
                                        <p:cTn id="23" dur="500"/>
                                        <p:tgtEl>
                                          <p:spTgt spid="3"/>
                                        </p:tgtEl>
                                      </p:cBhvr>
                                    </p:animEffect>
                                  </p:childTnLst>
                                </p:cTn>
                              </p:par>
                            </p:childTnLst>
                          </p:cTn>
                        </p:par>
                        <p:par>
                          <p:cTn id="24" fill="hold">
                            <p:stCondLst>
                              <p:cond delay="500"/>
                            </p:stCondLst>
                            <p:childTnLst>
                              <p:par>
                                <p:cTn id="25" presetID="14"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装窑</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7CA41E9A-076E-6F81-9C1B-C702F23710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51935" y="1949291"/>
            <a:ext cx="6207744" cy="6381909"/>
          </a:xfrm>
          <a:prstGeom prst="rect">
            <a:avLst/>
          </a:prstGeom>
        </p:spPr>
      </p:pic>
      <p:pic>
        <p:nvPicPr>
          <p:cNvPr id="7" name="图片 6">
            <a:extLst>
              <a:ext uri="{FF2B5EF4-FFF2-40B4-BE49-F238E27FC236}">
                <a16:creationId xmlns:a16="http://schemas.microsoft.com/office/drawing/2014/main" id="{2A14A18C-609C-EB44-D0A5-69040DB81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7547" y="1967449"/>
            <a:ext cx="3636743" cy="3172796"/>
          </a:xfrm>
          <a:prstGeom prst="rect">
            <a:avLst/>
          </a:prstGeom>
        </p:spPr>
      </p:pic>
      <p:pic>
        <p:nvPicPr>
          <p:cNvPr id="9" name="图片 8">
            <a:extLst>
              <a:ext uri="{FF2B5EF4-FFF2-40B4-BE49-F238E27FC236}">
                <a16:creationId xmlns:a16="http://schemas.microsoft.com/office/drawing/2014/main" id="{1C377879-8350-C9D7-9160-A2CED3685B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321" y="1967449"/>
            <a:ext cx="6407747" cy="6381909"/>
          </a:xfrm>
          <a:prstGeom prst="rect">
            <a:avLst/>
          </a:prstGeom>
        </p:spPr>
      </p:pic>
    </p:spTree>
    <p:extLst>
      <p:ext uri="{BB962C8B-B14F-4D97-AF65-F5344CB8AC3E}">
        <p14:creationId xmlns:p14="http://schemas.microsoft.com/office/powerpoint/2010/main" val="1131840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fltVal val="0"/>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anim calcmode="lin" valueType="num">
                                      <p:cBhvr>
                                        <p:cTn id="38"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第三节  烧成</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文本框 5">
            <a:extLst>
              <a:ext uri="{FF2B5EF4-FFF2-40B4-BE49-F238E27FC236}">
                <a16:creationId xmlns:a16="http://schemas.microsoft.com/office/drawing/2014/main" id="{CB02A857-CE3F-3EBB-2462-9B10528770FE}"/>
              </a:ext>
            </a:extLst>
          </p:cNvPr>
          <p:cNvSpPr txBox="1"/>
          <p:nvPr/>
        </p:nvSpPr>
        <p:spPr>
          <a:xfrm>
            <a:off x="1685005" y="1595741"/>
            <a:ext cx="14917988" cy="2611997"/>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不同窑炉、不同燃料，会产生很多种不同的烧制方法，烧成效果也大相径庭。按烧成温度可分为高温窑、中温窑、低温窑</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按烧成气氛可以分为还原焰气氛和氧化焰气氛，按烧成特殊效果可分为坑烧、乐烧、盐烧、柴烧、熏烧等。下面介绍陶艺制作中常用的两种烧成方法。</a:t>
            </a:r>
          </a:p>
        </p:txBody>
      </p:sp>
      <p:pic>
        <p:nvPicPr>
          <p:cNvPr id="3" name="图片 2">
            <a:extLst>
              <a:ext uri="{FF2B5EF4-FFF2-40B4-BE49-F238E27FC236}">
                <a16:creationId xmlns:a16="http://schemas.microsoft.com/office/drawing/2014/main" id="{B46E671B-F7C7-35CC-A846-ACDD3EF9B0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8991" y="5566980"/>
            <a:ext cx="4572000" cy="3952875"/>
          </a:xfrm>
          <a:prstGeom prst="rect">
            <a:avLst/>
          </a:prstGeom>
        </p:spPr>
      </p:pic>
      <p:pic>
        <p:nvPicPr>
          <p:cNvPr id="8" name="图片 7">
            <a:extLst>
              <a:ext uri="{FF2B5EF4-FFF2-40B4-BE49-F238E27FC236}">
                <a16:creationId xmlns:a16="http://schemas.microsoft.com/office/drawing/2014/main" id="{84B6EE04-0488-0EB5-C051-4665915AB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240" y="5566980"/>
            <a:ext cx="4503562" cy="3952875"/>
          </a:xfrm>
          <a:prstGeom prst="rect">
            <a:avLst/>
          </a:prstGeom>
        </p:spPr>
      </p:pic>
      <p:sp>
        <p:nvSpPr>
          <p:cNvPr id="9" name="矩形 8">
            <a:extLst>
              <a:ext uri="{FF2B5EF4-FFF2-40B4-BE49-F238E27FC236}">
                <a16:creationId xmlns:a16="http://schemas.microsoft.com/office/drawing/2014/main" id="{006B143B-FA7D-960F-D4A9-B54A21B094D9}"/>
              </a:ext>
            </a:extLst>
          </p:cNvPr>
          <p:cNvSpPr/>
          <p:nvPr/>
        </p:nvSpPr>
        <p:spPr>
          <a:xfrm>
            <a:off x="3694800" y="4781552"/>
            <a:ext cx="2926080" cy="56896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400" dirty="0"/>
              <a:t>一、气窑烧成</a:t>
            </a:r>
          </a:p>
        </p:txBody>
      </p:sp>
      <p:sp>
        <p:nvSpPr>
          <p:cNvPr id="10" name="矩形 9">
            <a:extLst>
              <a:ext uri="{FF2B5EF4-FFF2-40B4-BE49-F238E27FC236}">
                <a16:creationId xmlns:a16="http://schemas.microsoft.com/office/drawing/2014/main" id="{D43E07F4-29C6-D42D-498F-873AC9F55749}"/>
              </a:ext>
            </a:extLst>
          </p:cNvPr>
          <p:cNvSpPr/>
          <p:nvPr/>
        </p:nvSpPr>
        <p:spPr>
          <a:xfrm>
            <a:off x="11211951" y="4781552"/>
            <a:ext cx="2926080" cy="56896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400" dirty="0"/>
              <a:t>二、电窑烧成</a:t>
            </a:r>
          </a:p>
        </p:txBody>
      </p:sp>
    </p:spTree>
    <p:extLst>
      <p:ext uri="{BB962C8B-B14F-4D97-AF65-F5344CB8AC3E}">
        <p14:creationId xmlns:p14="http://schemas.microsoft.com/office/powerpoint/2010/main" val="2620857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6"/>
                                        </p:tgtEl>
                                        <p:attrNameLst>
                                          <p:attrName>ppt_y</p:attrName>
                                        </p:attrNameLst>
                                      </p:cBhvr>
                                      <p:tavLst>
                                        <p:tav tm="0">
                                          <p:val>
                                            <p:strVal val="#ppt_y"/>
                                          </p:val>
                                        </p:tav>
                                        <p:tav tm="100000">
                                          <p:val>
                                            <p:strVal val="#ppt_y"/>
                                          </p:val>
                                        </p:tav>
                                      </p:tavLst>
                                    </p:anim>
                                    <p:anim calcmode="lin" valueType="num">
                                      <p:cBhvr>
                                        <p:cTn id="2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500"/>
                            </p:stCondLst>
                            <p:childTnLst>
                              <p:par>
                                <p:cTn id="33" presetID="14" presetClass="entr" presetSubtype="1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par>
                          <p:cTn id="43" fill="hold">
                            <p:stCondLst>
                              <p:cond delay="500"/>
                            </p:stCondLst>
                            <p:childTnLst>
                              <p:par>
                                <p:cTn id="44" presetID="14" presetClass="entr" presetSubtype="1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randombar(horizontal)">
                                      <p:cBhvr>
                                        <p:cTn id="4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78B9CB4-31BA-C87E-9A58-91ACEEB891D4}"/>
              </a:ext>
            </a:extLst>
          </p:cNvPr>
          <p:cNvGrpSpPr/>
          <p:nvPr/>
        </p:nvGrpSpPr>
        <p:grpSpPr>
          <a:xfrm>
            <a:off x="1361440" y="3556000"/>
            <a:ext cx="4226560" cy="4076590"/>
            <a:chOff x="1361440" y="3556000"/>
            <a:chExt cx="4226560" cy="4076590"/>
          </a:xfrm>
        </p:grpSpPr>
        <p:sp>
          <p:nvSpPr>
            <p:cNvPr id="12" name="椭圆 11">
              <a:extLst>
                <a:ext uri="{FF2B5EF4-FFF2-40B4-BE49-F238E27FC236}">
                  <a16:creationId xmlns:a16="http://schemas.microsoft.com/office/drawing/2014/main" id="{7BC9A295-0E70-5B55-F506-C5F6237685B7}"/>
                </a:ext>
              </a:extLst>
            </p:cNvPr>
            <p:cNvSpPr/>
            <p:nvPr/>
          </p:nvSpPr>
          <p:spPr>
            <a:xfrm>
              <a:off x="1361440" y="3556000"/>
              <a:ext cx="4226560" cy="407659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515A27B-4BC3-6F07-831C-437AE4122D0A}"/>
                </a:ext>
              </a:extLst>
            </p:cNvPr>
            <p:cNvSpPr txBox="1"/>
            <p:nvPr/>
          </p:nvSpPr>
          <p:spPr>
            <a:xfrm>
              <a:off x="2395247" y="4244542"/>
              <a:ext cx="615553" cy="2470666"/>
            </a:xfrm>
            <a:prstGeom prst="rect">
              <a:avLst/>
            </a:prstGeom>
            <a:noFill/>
          </p:spPr>
          <p:txBody>
            <a:bodyPr vert="eaVert" wrap="square">
              <a:spAutoFit/>
            </a:bodyPr>
            <a:lstStyle/>
            <a:p>
              <a:pPr algn="ctr"/>
              <a:r>
                <a:rPr lang="zh-CN" altLang="en-US" sz="2800" dirty="0"/>
                <a:t>一、气窑烧成</a:t>
              </a:r>
            </a:p>
          </p:txBody>
        </p:sp>
      </p:grpSp>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第三节  烧成</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7" name="任意多边形: 形状 16">
            <a:extLst>
              <a:ext uri="{FF2B5EF4-FFF2-40B4-BE49-F238E27FC236}">
                <a16:creationId xmlns:a16="http://schemas.microsoft.com/office/drawing/2014/main" id="{0DB980C9-30F7-D7BC-3A39-419ECE931A6E}"/>
              </a:ext>
            </a:extLst>
          </p:cNvPr>
          <p:cNvSpPr/>
          <p:nvPr/>
        </p:nvSpPr>
        <p:spPr>
          <a:xfrm>
            <a:off x="3604079" y="1856621"/>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77368" tIns="277368" rIns="277368" bIns="277368" numCol="1" spcCol="1270" anchor="ctr" anchorCtr="0">
            <a:noAutofit/>
          </a:bodyPr>
          <a:lstStyle/>
          <a:p>
            <a:pPr marL="0" lvl="0" indent="0" algn="ctr" defTabSz="1733550">
              <a:lnSpc>
                <a:spcPct val="90000"/>
              </a:lnSpc>
              <a:spcBef>
                <a:spcPct val="0"/>
              </a:spcBef>
              <a:spcAft>
                <a:spcPct val="35000"/>
              </a:spcAft>
              <a:buNone/>
            </a:pPr>
            <a:r>
              <a:rPr lang="en-US" altLang="zh-CN" sz="2000" kern="1200" dirty="0"/>
              <a:t>1.</a:t>
            </a:r>
            <a:r>
              <a:rPr lang="zh-CN" altLang="en-US" sz="2000" kern="1200" dirty="0"/>
              <a:t>检查阀门是否全部关闭，管道是否连接良好。先后打开窑门、烟囱闸板、液化气阀。</a:t>
            </a:r>
          </a:p>
        </p:txBody>
      </p:sp>
      <p:grpSp>
        <p:nvGrpSpPr>
          <p:cNvPr id="3" name="组合 2">
            <a:extLst>
              <a:ext uri="{FF2B5EF4-FFF2-40B4-BE49-F238E27FC236}">
                <a16:creationId xmlns:a16="http://schemas.microsoft.com/office/drawing/2014/main" id="{6055F6BC-100A-42A2-4D75-25B8B21B6A50}"/>
              </a:ext>
            </a:extLst>
          </p:cNvPr>
          <p:cNvGrpSpPr/>
          <p:nvPr/>
        </p:nvGrpSpPr>
        <p:grpSpPr>
          <a:xfrm>
            <a:off x="10275000" y="1856621"/>
            <a:ext cx="7111480" cy="1139892"/>
            <a:chOff x="10275000" y="1856621"/>
            <a:chExt cx="7111480" cy="1139892"/>
          </a:xfrm>
        </p:grpSpPr>
        <p:sp>
          <p:nvSpPr>
            <p:cNvPr id="16" name="任意多边形: 形状 15">
              <a:extLst>
                <a:ext uri="{FF2B5EF4-FFF2-40B4-BE49-F238E27FC236}">
                  <a16:creationId xmlns:a16="http://schemas.microsoft.com/office/drawing/2014/main" id="{DEDCFA34-DDD7-C2AD-97E4-80F59221E8AD}"/>
                </a:ext>
              </a:extLst>
            </p:cNvPr>
            <p:cNvSpPr/>
            <p:nvPr/>
          </p:nvSpPr>
          <p:spPr>
            <a:xfrm>
              <a:off x="10275000" y="2380847"/>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19" name="任意多边形: 形状 18">
              <a:extLst>
                <a:ext uri="{FF2B5EF4-FFF2-40B4-BE49-F238E27FC236}">
                  <a16:creationId xmlns:a16="http://schemas.microsoft.com/office/drawing/2014/main" id="{DC0D48C5-4E68-CEF1-8D88-53818F245700}"/>
                </a:ext>
              </a:extLst>
            </p:cNvPr>
            <p:cNvSpPr/>
            <p:nvPr/>
          </p:nvSpPr>
          <p:spPr>
            <a:xfrm>
              <a:off x="10713759" y="1856621"/>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77368" tIns="277368" rIns="277368" bIns="277368" numCol="1" spcCol="1270" anchor="ctr" anchorCtr="0">
              <a:noAutofit/>
            </a:bodyPr>
            <a:lstStyle/>
            <a:p>
              <a:pPr marL="0" lvl="0" indent="0" algn="ctr" defTabSz="1733550">
                <a:lnSpc>
                  <a:spcPct val="90000"/>
                </a:lnSpc>
                <a:spcBef>
                  <a:spcPct val="0"/>
                </a:spcBef>
                <a:spcAft>
                  <a:spcPct val="35000"/>
                </a:spcAft>
                <a:buNone/>
              </a:pPr>
              <a:r>
                <a:rPr lang="en-US" altLang="zh-CN" sz="2000" kern="1200" dirty="0"/>
                <a:t>2.</a:t>
              </a:r>
              <a:r>
                <a:rPr lang="zh-CN" altLang="en-US" sz="2000" kern="1200" dirty="0"/>
                <a:t>点火。点火应隔一个火孔点一个，交叉点燃半数火孔。火的颜色应是橙黄色，注意不要出现蓝色火焰或烟熏的效果。</a:t>
              </a:r>
            </a:p>
          </p:txBody>
        </p:sp>
      </p:grpSp>
      <p:grpSp>
        <p:nvGrpSpPr>
          <p:cNvPr id="6" name="组合 5">
            <a:extLst>
              <a:ext uri="{FF2B5EF4-FFF2-40B4-BE49-F238E27FC236}">
                <a16:creationId xmlns:a16="http://schemas.microsoft.com/office/drawing/2014/main" id="{FEE8D8C7-7AD0-D790-D422-A5AFCCDBF39E}"/>
              </a:ext>
            </a:extLst>
          </p:cNvPr>
          <p:cNvGrpSpPr/>
          <p:nvPr/>
        </p:nvGrpSpPr>
        <p:grpSpPr>
          <a:xfrm>
            <a:off x="3604079" y="2994713"/>
            <a:ext cx="10446040" cy="1578651"/>
            <a:chOff x="3604079" y="2994713"/>
            <a:chExt cx="10446040" cy="1578651"/>
          </a:xfrm>
        </p:grpSpPr>
        <p:sp>
          <p:nvSpPr>
            <p:cNvPr id="18" name="任意多边形: 形状 17">
              <a:extLst>
                <a:ext uri="{FF2B5EF4-FFF2-40B4-BE49-F238E27FC236}">
                  <a16:creationId xmlns:a16="http://schemas.microsoft.com/office/drawing/2014/main" id="{956A3111-302E-4319-9B25-9C63B9CA294A}"/>
                </a:ext>
              </a:extLst>
            </p:cNvPr>
            <p:cNvSpPr/>
            <p:nvPr/>
          </p:nvSpPr>
          <p:spPr>
            <a:xfrm>
              <a:off x="6940439" y="2994713"/>
              <a:ext cx="7109680" cy="406358"/>
            </a:xfrm>
            <a:custGeom>
              <a:avLst/>
              <a:gdLst>
                <a:gd name="connsiteX0" fmla="*/ 7109680 w 7109680"/>
                <a:gd name="connsiteY0" fmla="*/ 0 h 406358"/>
                <a:gd name="connsiteX1" fmla="*/ 7109680 w 7109680"/>
                <a:gd name="connsiteY1" fmla="*/ 220279 h 406358"/>
                <a:gd name="connsiteX2" fmla="*/ 0 w 7109680"/>
                <a:gd name="connsiteY2" fmla="*/ 220279 h 406358"/>
                <a:gd name="connsiteX3" fmla="*/ 0 w 7109680"/>
                <a:gd name="connsiteY3" fmla="*/ 406358 h 406358"/>
              </a:gdLst>
              <a:ahLst/>
              <a:cxnLst>
                <a:cxn ang="0">
                  <a:pos x="connsiteX0" y="connsiteY0"/>
                </a:cxn>
                <a:cxn ang="0">
                  <a:pos x="connsiteX1" y="connsiteY1"/>
                </a:cxn>
                <a:cxn ang="0">
                  <a:pos x="connsiteX2" y="connsiteY2"/>
                </a:cxn>
                <a:cxn ang="0">
                  <a:pos x="connsiteX3" y="connsiteY3"/>
                </a:cxn>
              </a:cxnLst>
              <a:rect l="l" t="t" r="r" b="b"/>
              <a:pathLst>
                <a:path w="7109680" h="406358">
                  <a:moveTo>
                    <a:pt x="7109680" y="0"/>
                  </a:moveTo>
                  <a:lnTo>
                    <a:pt x="7109680" y="220279"/>
                  </a:lnTo>
                  <a:lnTo>
                    <a:pt x="0" y="220279"/>
                  </a:lnTo>
                  <a:lnTo>
                    <a:pt x="0" y="406358"/>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89463" tIns="200995" rIns="3389463" bIns="200994"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21" name="任意多边形: 形状 20">
              <a:extLst>
                <a:ext uri="{FF2B5EF4-FFF2-40B4-BE49-F238E27FC236}">
                  <a16:creationId xmlns:a16="http://schemas.microsoft.com/office/drawing/2014/main" id="{B63FE744-E46E-CBD5-4E38-1FB978F91E67}"/>
                </a:ext>
              </a:extLst>
            </p:cNvPr>
            <p:cNvSpPr/>
            <p:nvPr/>
          </p:nvSpPr>
          <p:spPr>
            <a:xfrm>
              <a:off x="3604079" y="3433472"/>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77368" tIns="277368" rIns="277368" bIns="277368" numCol="1" spcCol="1270" anchor="ctr" anchorCtr="0">
              <a:noAutofit/>
            </a:bodyPr>
            <a:lstStyle/>
            <a:p>
              <a:pPr marL="0" lvl="0" indent="0" algn="ctr" defTabSz="1733550">
                <a:lnSpc>
                  <a:spcPct val="90000"/>
                </a:lnSpc>
                <a:spcBef>
                  <a:spcPct val="0"/>
                </a:spcBef>
                <a:spcAft>
                  <a:spcPct val="35000"/>
                </a:spcAft>
                <a:buNone/>
              </a:pPr>
              <a:r>
                <a:rPr lang="en-US" altLang="zh-CN" sz="2000" kern="1200" dirty="0"/>
                <a:t>3.</a:t>
              </a:r>
              <a:r>
                <a:rPr lang="zh-CN" altLang="en-US" sz="2000" kern="1200" dirty="0"/>
                <a:t>从常温到</a:t>
              </a:r>
              <a:r>
                <a:rPr lang="en-US" altLang="zh-CN" sz="2000" kern="1200" dirty="0"/>
                <a:t>300</a:t>
              </a:r>
              <a:r>
                <a:rPr lang="zh-CN" altLang="en-US" sz="2000" kern="1200" dirty="0"/>
                <a:t>℃，属于排结构水阶段。温度不能升太快，要根据坯体干燥程度来升温，坯体比较湿的话升温就要慢，反之可以快点。一般</a:t>
              </a:r>
              <a:r>
                <a:rPr lang="en-US" altLang="zh-CN" sz="2000" kern="1200" dirty="0"/>
                <a:t>1.5</a:t>
              </a:r>
              <a:r>
                <a:rPr lang="zh-CN" altLang="en-US" sz="2000" kern="1200" dirty="0"/>
                <a:t>小时升</a:t>
              </a:r>
              <a:r>
                <a:rPr lang="en-US" altLang="zh-CN" sz="2000" kern="1200" dirty="0"/>
                <a:t>300</a:t>
              </a:r>
              <a:r>
                <a:rPr lang="zh-CN" altLang="en-US" sz="2000" kern="1200" dirty="0"/>
                <a:t> ℃ ，每分钟约</a:t>
              </a:r>
              <a:r>
                <a:rPr lang="en-US" altLang="zh-CN" sz="2000" kern="1200" dirty="0"/>
                <a:t>3.3</a:t>
              </a:r>
              <a:r>
                <a:rPr lang="zh-CN" altLang="en-US" sz="2000" kern="1200" dirty="0"/>
                <a:t> ℃ 。温度可通过窑门敞开的大小来调节。</a:t>
              </a:r>
            </a:p>
          </p:txBody>
        </p:sp>
      </p:grpSp>
      <p:grpSp>
        <p:nvGrpSpPr>
          <p:cNvPr id="7" name="组合 6">
            <a:extLst>
              <a:ext uri="{FF2B5EF4-FFF2-40B4-BE49-F238E27FC236}">
                <a16:creationId xmlns:a16="http://schemas.microsoft.com/office/drawing/2014/main" id="{C97564F1-6B11-C9C4-D692-2AE0B00A334E}"/>
              </a:ext>
            </a:extLst>
          </p:cNvPr>
          <p:cNvGrpSpPr/>
          <p:nvPr/>
        </p:nvGrpSpPr>
        <p:grpSpPr>
          <a:xfrm>
            <a:off x="10275000" y="3231636"/>
            <a:ext cx="7111480" cy="1543564"/>
            <a:chOff x="10275000" y="3231636"/>
            <a:chExt cx="7111480" cy="1543564"/>
          </a:xfrm>
        </p:grpSpPr>
        <p:sp>
          <p:nvSpPr>
            <p:cNvPr id="20" name="任意多边形: 形状 19">
              <a:extLst>
                <a:ext uri="{FF2B5EF4-FFF2-40B4-BE49-F238E27FC236}">
                  <a16:creationId xmlns:a16="http://schemas.microsoft.com/office/drawing/2014/main" id="{B61DAAC0-1629-F473-C59B-994B26292B37}"/>
                </a:ext>
              </a:extLst>
            </p:cNvPr>
            <p:cNvSpPr/>
            <p:nvPr/>
          </p:nvSpPr>
          <p:spPr>
            <a:xfrm>
              <a:off x="10275000" y="3957698"/>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23" name="任意多边形: 形状 22">
              <a:extLst>
                <a:ext uri="{FF2B5EF4-FFF2-40B4-BE49-F238E27FC236}">
                  <a16:creationId xmlns:a16="http://schemas.microsoft.com/office/drawing/2014/main" id="{E88204E5-A5B2-6CB5-3459-167C6279E5DC}"/>
                </a:ext>
              </a:extLst>
            </p:cNvPr>
            <p:cNvSpPr/>
            <p:nvPr/>
          </p:nvSpPr>
          <p:spPr>
            <a:xfrm>
              <a:off x="10713759" y="3231636"/>
              <a:ext cx="6672721" cy="1543564"/>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77368" tIns="277368" rIns="277368" bIns="277368" numCol="1" spcCol="1270" anchor="ctr" anchorCtr="0">
              <a:noAutofit/>
            </a:bodyPr>
            <a:lstStyle/>
            <a:p>
              <a:pPr marL="0" lvl="0" indent="0" algn="ctr" defTabSz="1733550">
                <a:lnSpc>
                  <a:spcPct val="90000"/>
                </a:lnSpc>
                <a:spcBef>
                  <a:spcPct val="0"/>
                </a:spcBef>
                <a:spcAft>
                  <a:spcPct val="35000"/>
                </a:spcAft>
                <a:buNone/>
              </a:pPr>
              <a:r>
                <a:rPr lang="en-US" altLang="zh-CN" sz="2000" kern="1200" dirty="0"/>
                <a:t>4.400</a:t>
              </a:r>
              <a:r>
                <a:rPr lang="zh-CN" altLang="en-US" sz="2000" kern="1200" dirty="0"/>
                <a:t>℃到</a:t>
              </a:r>
              <a:r>
                <a:rPr lang="en-US" altLang="zh-CN" sz="2000" kern="1200" dirty="0"/>
                <a:t>980</a:t>
              </a:r>
              <a:r>
                <a:rPr lang="zh-CN" altLang="en-US" sz="2000" kern="1200" dirty="0"/>
                <a:t>℃ ，属于氧化阶段。窑门已经关闭，先加压，然后把剩下的喷火孔点燃，烟囱闸板适当关一点。升温速度先快后慢，大约花</a:t>
              </a:r>
              <a:r>
                <a:rPr lang="en-US" altLang="zh-CN" sz="2000" kern="1200" dirty="0"/>
                <a:t>3.5</a:t>
              </a:r>
              <a:r>
                <a:rPr lang="zh-CN" altLang="en-US" sz="2000" kern="1200" dirty="0"/>
                <a:t>小时。到</a:t>
              </a:r>
              <a:r>
                <a:rPr lang="en-US" altLang="zh-CN" sz="2000" kern="1200" dirty="0"/>
                <a:t>800</a:t>
              </a:r>
              <a:r>
                <a:rPr lang="zh-CN" altLang="en-US" sz="2000" kern="1200" dirty="0"/>
                <a:t>℃左右，温度上升很慢，可以调节喷火孔下面的风门，大概调到</a:t>
              </a:r>
              <a:r>
                <a:rPr lang="en-US" altLang="zh-CN" sz="2000" kern="1200" dirty="0"/>
                <a:t>0.8</a:t>
              </a:r>
              <a:r>
                <a:rPr lang="zh-CN" altLang="en-US" sz="2000" kern="1200" dirty="0"/>
                <a:t>厘米左右，然后增加液化气压力。</a:t>
              </a:r>
            </a:p>
          </p:txBody>
        </p:sp>
      </p:grpSp>
      <p:grpSp>
        <p:nvGrpSpPr>
          <p:cNvPr id="8" name="组合 7">
            <a:extLst>
              <a:ext uri="{FF2B5EF4-FFF2-40B4-BE49-F238E27FC236}">
                <a16:creationId xmlns:a16="http://schemas.microsoft.com/office/drawing/2014/main" id="{6C787203-B1AF-A108-ED85-A59C20482309}"/>
              </a:ext>
            </a:extLst>
          </p:cNvPr>
          <p:cNvGrpSpPr/>
          <p:nvPr/>
        </p:nvGrpSpPr>
        <p:grpSpPr>
          <a:xfrm>
            <a:off x="3604079" y="4571564"/>
            <a:ext cx="10446040" cy="1738254"/>
            <a:chOff x="3604079" y="4571564"/>
            <a:chExt cx="10446040" cy="1738254"/>
          </a:xfrm>
        </p:grpSpPr>
        <p:sp>
          <p:nvSpPr>
            <p:cNvPr id="22" name="任意多边形: 形状 21">
              <a:extLst>
                <a:ext uri="{FF2B5EF4-FFF2-40B4-BE49-F238E27FC236}">
                  <a16:creationId xmlns:a16="http://schemas.microsoft.com/office/drawing/2014/main" id="{1725ADFB-EFA0-3FF2-35B4-8489240C6D69}"/>
                </a:ext>
              </a:extLst>
            </p:cNvPr>
            <p:cNvSpPr/>
            <p:nvPr/>
          </p:nvSpPr>
          <p:spPr>
            <a:xfrm>
              <a:off x="6940439" y="4571564"/>
              <a:ext cx="7109680" cy="406358"/>
            </a:xfrm>
            <a:custGeom>
              <a:avLst/>
              <a:gdLst>
                <a:gd name="connsiteX0" fmla="*/ 7109680 w 7109680"/>
                <a:gd name="connsiteY0" fmla="*/ 0 h 406358"/>
                <a:gd name="connsiteX1" fmla="*/ 7109680 w 7109680"/>
                <a:gd name="connsiteY1" fmla="*/ 220279 h 406358"/>
                <a:gd name="connsiteX2" fmla="*/ 0 w 7109680"/>
                <a:gd name="connsiteY2" fmla="*/ 220279 h 406358"/>
                <a:gd name="connsiteX3" fmla="*/ 0 w 7109680"/>
                <a:gd name="connsiteY3" fmla="*/ 406358 h 406358"/>
              </a:gdLst>
              <a:ahLst/>
              <a:cxnLst>
                <a:cxn ang="0">
                  <a:pos x="connsiteX0" y="connsiteY0"/>
                </a:cxn>
                <a:cxn ang="0">
                  <a:pos x="connsiteX1" y="connsiteY1"/>
                </a:cxn>
                <a:cxn ang="0">
                  <a:pos x="connsiteX2" y="connsiteY2"/>
                </a:cxn>
                <a:cxn ang="0">
                  <a:pos x="connsiteX3" y="connsiteY3"/>
                </a:cxn>
              </a:cxnLst>
              <a:rect l="l" t="t" r="r" b="b"/>
              <a:pathLst>
                <a:path w="7109680" h="406358">
                  <a:moveTo>
                    <a:pt x="7109680" y="0"/>
                  </a:moveTo>
                  <a:lnTo>
                    <a:pt x="7109680" y="220279"/>
                  </a:lnTo>
                  <a:lnTo>
                    <a:pt x="0" y="220279"/>
                  </a:lnTo>
                  <a:lnTo>
                    <a:pt x="0" y="406358"/>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89463" tIns="200995" rIns="3389463" bIns="200994"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25" name="任意多边形: 形状 24">
              <a:extLst>
                <a:ext uri="{FF2B5EF4-FFF2-40B4-BE49-F238E27FC236}">
                  <a16:creationId xmlns:a16="http://schemas.microsoft.com/office/drawing/2014/main" id="{FF74C89E-1B3C-EF0E-FD45-A69C155D1D57}"/>
                </a:ext>
              </a:extLst>
            </p:cNvPr>
            <p:cNvSpPr/>
            <p:nvPr/>
          </p:nvSpPr>
          <p:spPr>
            <a:xfrm>
              <a:off x="3604079" y="4850720"/>
              <a:ext cx="6672721" cy="1459098"/>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77368" tIns="277368" rIns="277368" bIns="277368" numCol="1" spcCol="1270" anchor="ctr" anchorCtr="0">
              <a:noAutofit/>
            </a:bodyPr>
            <a:lstStyle/>
            <a:p>
              <a:pPr marL="0" lvl="0" indent="0" algn="ctr" defTabSz="1733550">
                <a:lnSpc>
                  <a:spcPct val="90000"/>
                </a:lnSpc>
                <a:spcBef>
                  <a:spcPct val="0"/>
                </a:spcBef>
                <a:spcAft>
                  <a:spcPct val="35000"/>
                </a:spcAft>
                <a:buNone/>
              </a:pPr>
              <a:r>
                <a:rPr lang="en-US" altLang="zh-CN" sz="2000" kern="1200" dirty="0"/>
                <a:t>5.</a:t>
              </a:r>
              <a:r>
                <a:rPr lang="zh-CN" altLang="en-US" sz="2000" kern="1200" dirty="0"/>
                <a:t>通过观火孔观察</a:t>
              </a:r>
              <a:r>
                <a:rPr lang="en-US" altLang="zh-CN" sz="2000" kern="1200" dirty="0"/>
                <a:t>98</a:t>
              </a:r>
              <a:r>
                <a:rPr lang="zh-CN" altLang="en-US" sz="2000" kern="1200" dirty="0"/>
                <a:t>锥</a:t>
              </a:r>
              <a:r>
                <a:rPr lang="en-US" altLang="zh-CN" sz="2000" kern="1200" dirty="0"/>
                <a:t>(</a:t>
              </a:r>
              <a:r>
                <a:rPr lang="zh-CN" altLang="en-US" sz="2000" kern="1200" dirty="0"/>
                <a:t>一种显示窑内烧成温度的三角锥</a:t>
              </a:r>
              <a:r>
                <a:rPr lang="en-US" altLang="zh-CN" sz="2000" kern="1200" dirty="0"/>
                <a:t>)</a:t>
              </a:r>
              <a:r>
                <a:rPr lang="zh-CN" altLang="en-US" sz="2000" kern="1200" dirty="0"/>
                <a:t>，如果倒了的话则说明窑内温度已经达到</a:t>
              </a:r>
              <a:r>
                <a:rPr lang="en-US" altLang="zh-CN" sz="2000" kern="1200" dirty="0"/>
                <a:t>980</a:t>
              </a:r>
              <a:r>
                <a:rPr lang="zh-CN" altLang="en-US" sz="2000" kern="1200" dirty="0"/>
                <a:t>℃ 。查看窑外测温表的显示度数，并记录下来，计算出表的温度和窑内实际温度的差值。开始进入保温阶段，保温半小时，使窑内上下温差尽量减小。</a:t>
              </a:r>
            </a:p>
          </p:txBody>
        </p:sp>
      </p:grpSp>
      <p:grpSp>
        <p:nvGrpSpPr>
          <p:cNvPr id="9" name="组合 8">
            <a:extLst>
              <a:ext uri="{FF2B5EF4-FFF2-40B4-BE49-F238E27FC236}">
                <a16:creationId xmlns:a16="http://schemas.microsoft.com/office/drawing/2014/main" id="{B979B8CD-6A9F-078A-9B9B-906FF1E61A47}"/>
              </a:ext>
            </a:extLst>
          </p:cNvPr>
          <p:cNvGrpSpPr/>
          <p:nvPr/>
        </p:nvGrpSpPr>
        <p:grpSpPr>
          <a:xfrm>
            <a:off x="10275000" y="5010323"/>
            <a:ext cx="7111480" cy="1139892"/>
            <a:chOff x="10275000" y="5010323"/>
            <a:chExt cx="7111480" cy="1139892"/>
          </a:xfrm>
        </p:grpSpPr>
        <p:sp>
          <p:nvSpPr>
            <p:cNvPr id="24" name="任意多边形: 形状 23">
              <a:extLst>
                <a:ext uri="{FF2B5EF4-FFF2-40B4-BE49-F238E27FC236}">
                  <a16:creationId xmlns:a16="http://schemas.microsoft.com/office/drawing/2014/main" id="{CF9E7CC9-24E7-F8B2-8713-ED47EFBA74F4}"/>
                </a:ext>
              </a:extLst>
            </p:cNvPr>
            <p:cNvSpPr/>
            <p:nvPr/>
          </p:nvSpPr>
          <p:spPr>
            <a:xfrm>
              <a:off x="10275000" y="5534550"/>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27" name="任意多边形: 形状 26">
              <a:extLst>
                <a:ext uri="{FF2B5EF4-FFF2-40B4-BE49-F238E27FC236}">
                  <a16:creationId xmlns:a16="http://schemas.microsoft.com/office/drawing/2014/main" id="{1050A4CC-9435-B074-7DEA-3A773F937E64}"/>
                </a:ext>
              </a:extLst>
            </p:cNvPr>
            <p:cNvSpPr/>
            <p:nvPr/>
          </p:nvSpPr>
          <p:spPr>
            <a:xfrm>
              <a:off x="10713759" y="5010323"/>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altLang="zh-CN" sz="2000" kern="1200" dirty="0"/>
                <a:t>6.</a:t>
              </a:r>
              <a:r>
                <a:rPr lang="zh-CN" altLang="en-US" sz="2000" kern="1200" dirty="0"/>
                <a:t>根据外面测温表算得窑内温度约为</a:t>
              </a:r>
              <a:r>
                <a:rPr lang="en-US" altLang="zh-CN" sz="2000" kern="1200" dirty="0"/>
                <a:t>1000</a:t>
              </a:r>
              <a:r>
                <a:rPr lang="zh-CN" altLang="en-US" sz="2000" kern="1200" dirty="0"/>
                <a:t>℃时，进入强还原阶段。加大液化气压力，调节烟囱闸板，直至从观火孔和烟囱闸板处喷出蓝色的火焰。进行强还原一小时，一小时升温约</a:t>
              </a:r>
              <a:r>
                <a:rPr lang="en-US" altLang="zh-CN" sz="2000" kern="1200" dirty="0"/>
                <a:t>150</a:t>
              </a:r>
              <a:r>
                <a:rPr lang="zh-CN" altLang="en-US" sz="2000" kern="1200" dirty="0"/>
                <a:t>℃ 。</a:t>
              </a:r>
            </a:p>
          </p:txBody>
        </p:sp>
      </p:grpSp>
      <p:grpSp>
        <p:nvGrpSpPr>
          <p:cNvPr id="10" name="组合 9">
            <a:extLst>
              <a:ext uri="{FF2B5EF4-FFF2-40B4-BE49-F238E27FC236}">
                <a16:creationId xmlns:a16="http://schemas.microsoft.com/office/drawing/2014/main" id="{F9C77AE2-BB81-A27B-D816-1AED63E32FA2}"/>
              </a:ext>
            </a:extLst>
          </p:cNvPr>
          <p:cNvGrpSpPr/>
          <p:nvPr/>
        </p:nvGrpSpPr>
        <p:grpSpPr>
          <a:xfrm>
            <a:off x="3604079" y="6148416"/>
            <a:ext cx="10446040" cy="1578651"/>
            <a:chOff x="3604079" y="6148416"/>
            <a:chExt cx="10446040" cy="1578651"/>
          </a:xfrm>
        </p:grpSpPr>
        <p:sp>
          <p:nvSpPr>
            <p:cNvPr id="26" name="任意多边形: 形状 25">
              <a:extLst>
                <a:ext uri="{FF2B5EF4-FFF2-40B4-BE49-F238E27FC236}">
                  <a16:creationId xmlns:a16="http://schemas.microsoft.com/office/drawing/2014/main" id="{B6723D40-C1FE-F139-BC35-FCC130F45B05}"/>
                </a:ext>
              </a:extLst>
            </p:cNvPr>
            <p:cNvSpPr/>
            <p:nvPr/>
          </p:nvSpPr>
          <p:spPr>
            <a:xfrm>
              <a:off x="6940439" y="6148416"/>
              <a:ext cx="7109680" cy="406358"/>
            </a:xfrm>
            <a:custGeom>
              <a:avLst/>
              <a:gdLst>
                <a:gd name="connsiteX0" fmla="*/ 7109680 w 7109680"/>
                <a:gd name="connsiteY0" fmla="*/ 0 h 406358"/>
                <a:gd name="connsiteX1" fmla="*/ 7109680 w 7109680"/>
                <a:gd name="connsiteY1" fmla="*/ 220279 h 406358"/>
                <a:gd name="connsiteX2" fmla="*/ 0 w 7109680"/>
                <a:gd name="connsiteY2" fmla="*/ 220279 h 406358"/>
                <a:gd name="connsiteX3" fmla="*/ 0 w 7109680"/>
                <a:gd name="connsiteY3" fmla="*/ 406358 h 406358"/>
              </a:gdLst>
              <a:ahLst/>
              <a:cxnLst>
                <a:cxn ang="0">
                  <a:pos x="connsiteX0" y="connsiteY0"/>
                </a:cxn>
                <a:cxn ang="0">
                  <a:pos x="connsiteX1" y="connsiteY1"/>
                </a:cxn>
                <a:cxn ang="0">
                  <a:pos x="connsiteX2" y="connsiteY2"/>
                </a:cxn>
                <a:cxn ang="0">
                  <a:pos x="connsiteX3" y="connsiteY3"/>
                </a:cxn>
              </a:cxnLst>
              <a:rect l="l" t="t" r="r" b="b"/>
              <a:pathLst>
                <a:path w="7109680" h="406358">
                  <a:moveTo>
                    <a:pt x="7109680" y="0"/>
                  </a:moveTo>
                  <a:lnTo>
                    <a:pt x="7109680" y="220279"/>
                  </a:lnTo>
                  <a:lnTo>
                    <a:pt x="0" y="220279"/>
                  </a:lnTo>
                  <a:lnTo>
                    <a:pt x="0" y="406358"/>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89463" tIns="200994" rIns="3389463" bIns="200995"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29" name="任意多边形: 形状 28">
              <a:extLst>
                <a:ext uri="{FF2B5EF4-FFF2-40B4-BE49-F238E27FC236}">
                  <a16:creationId xmlns:a16="http://schemas.microsoft.com/office/drawing/2014/main" id="{7F5FA6F2-38EC-E6A7-203D-F78D9716DBD9}"/>
                </a:ext>
              </a:extLst>
            </p:cNvPr>
            <p:cNvSpPr/>
            <p:nvPr/>
          </p:nvSpPr>
          <p:spPr>
            <a:xfrm>
              <a:off x="3604079" y="6587175"/>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altLang="zh-CN" sz="2000" kern="1200" dirty="0"/>
                <a:t>7.</a:t>
              </a:r>
              <a:r>
                <a:rPr lang="zh-CN" altLang="en-US" sz="2000" kern="1200" dirty="0"/>
                <a:t>降低压力进行弱还原，此时火孔冒出淡黄色火焰。进行两小时弱还原到</a:t>
              </a:r>
              <a:r>
                <a:rPr lang="en-US" altLang="zh-CN" sz="2000" kern="1200" dirty="0"/>
                <a:t>1320</a:t>
              </a:r>
              <a:r>
                <a:rPr lang="zh-CN" altLang="en-US" sz="2000" kern="1200" dirty="0"/>
                <a:t>℃左右。</a:t>
              </a:r>
            </a:p>
          </p:txBody>
        </p:sp>
      </p:grpSp>
      <p:grpSp>
        <p:nvGrpSpPr>
          <p:cNvPr id="11" name="组合 10">
            <a:extLst>
              <a:ext uri="{FF2B5EF4-FFF2-40B4-BE49-F238E27FC236}">
                <a16:creationId xmlns:a16="http://schemas.microsoft.com/office/drawing/2014/main" id="{84F56D2A-748D-B267-C0AE-3B183C4B56F0}"/>
              </a:ext>
            </a:extLst>
          </p:cNvPr>
          <p:cNvGrpSpPr/>
          <p:nvPr/>
        </p:nvGrpSpPr>
        <p:grpSpPr>
          <a:xfrm>
            <a:off x="10275000" y="6587175"/>
            <a:ext cx="7111480" cy="1139892"/>
            <a:chOff x="10275000" y="6587175"/>
            <a:chExt cx="7111480" cy="1139892"/>
          </a:xfrm>
        </p:grpSpPr>
        <p:sp>
          <p:nvSpPr>
            <p:cNvPr id="28" name="任意多边形: 形状 27">
              <a:extLst>
                <a:ext uri="{FF2B5EF4-FFF2-40B4-BE49-F238E27FC236}">
                  <a16:creationId xmlns:a16="http://schemas.microsoft.com/office/drawing/2014/main" id="{47B5C1BA-4A21-7EDD-946D-54A2EE76DD67}"/>
                </a:ext>
              </a:extLst>
            </p:cNvPr>
            <p:cNvSpPr/>
            <p:nvPr/>
          </p:nvSpPr>
          <p:spPr>
            <a:xfrm>
              <a:off x="10275000" y="7111401"/>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31" name="任意多边形: 形状 30">
              <a:extLst>
                <a:ext uri="{FF2B5EF4-FFF2-40B4-BE49-F238E27FC236}">
                  <a16:creationId xmlns:a16="http://schemas.microsoft.com/office/drawing/2014/main" id="{D1766AE2-ED1B-0254-9A20-77D2AF95EB5D}"/>
                </a:ext>
              </a:extLst>
            </p:cNvPr>
            <p:cNvSpPr/>
            <p:nvPr/>
          </p:nvSpPr>
          <p:spPr>
            <a:xfrm>
              <a:off x="10713759" y="6587175"/>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altLang="zh-CN" sz="2000" kern="1200" dirty="0"/>
                <a:t>8.</a:t>
              </a:r>
              <a:r>
                <a:rPr lang="zh-CN" altLang="en-US" sz="2000" kern="1200" dirty="0"/>
                <a:t>保温约</a:t>
              </a:r>
              <a:r>
                <a:rPr lang="en-US" altLang="zh-CN" sz="2000" kern="1200" dirty="0"/>
                <a:t>20</a:t>
              </a:r>
              <a:r>
                <a:rPr lang="zh-CN" altLang="en-US" sz="2000" kern="1200" dirty="0"/>
                <a:t>分钟后熄火。先关液化气，然后逐一关闭所有阀门</a:t>
              </a:r>
            </a:p>
          </p:txBody>
        </p:sp>
      </p:grpSp>
      <p:grpSp>
        <p:nvGrpSpPr>
          <p:cNvPr id="13" name="组合 12">
            <a:extLst>
              <a:ext uri="{FF2B5EF4-FFF2-40B4-BE49-F238E27FC236}">
                <a16:creationId xmlns:a16="http://schemas.microsoft.com/office/drawing/2014/main" id="{7A2F6BC0-E02C-EFBD-779C-9A68BF975E54}"/>
              </a:ext>
            </a:extLst>
          </p:cNvPr>
          <p:cNvGrpSpPr/>
          <p:nvPr/>
        </p:nvGrpSpPr>
        <p:grpSpPr>
          <a:xfrm>
            <a:off x="3604079" y="7725267"/>
            <a:ext cx="10446040" cy="1578651"/>
            <a:chOff x="3604079" y="7725267"/>
            <a:chExt cx="10446040" cy="1578651"/>
          </a:xfrm>
        </p:grpSpPr>
        <p:sp>
          <p:nvSpPr>
            <p:cNvPr id="30" name="任意多边形: 形状 29">
              <a:extLst>
                <a:ext uri="{FF2B5EF4-FFF2-40B4-BE49-F238E27FC236}">
                  <a16:creationId xmlns:a16="http://schemas.microsoft.com/office/drawing/2014/main" id="{568B4A24-9DE3-AC42-89CB-A38086C9F2CB}"/>
                </a:ext>
              </a:extLst>
            </p:cNvPr>
            <p:cNvSpPr/>
            <p:nvPr/>
          </p:nvSpPr>
          <p:spPr>
            <a:xfrm>
              <a:off x="6940439" y="7725267"/>
              <a:ext cx="7109680" cy="406358"/>
            </a:xfrm>
            <a:custGeom>
              <a:avLst/>
              <a:gdLst>
                <a:gd name="connsiteX0" fmla="*/ 7109680 w 7109680"/>
                <a:gd name="connsiteY0" fmla="*/ 0 h 406358"/>
                <a:gd name="connsiteX1" fmla="*/ 7109680 w 7109680"/>
                <a:gd name="connsiteY1" fmla="*/ 220279 h 406358"/>
                <a:gd name="connsiteX2" fmla="*/ 0 w 7109680"/>
                <a:gd name="connsiteY2" fmla="*/ 220279 h 406358"/>
                <a:gd name="connsiteX3" fmla="*/ 0 w 7109680"/>
                <a:gd name="connsiteY3" fmla="*/ 406358 h 406358"/>
              </a:gdLst>
              <a:ahLst/>
              <a:cxnLst>
                <a:cxn ang="0">
                  <a:pos x="connsiteX0" y="connsiteY0"/>
                </a:cxn>
                <a:cxn ang="0">
                  <a:pos x="connsiteX1" y="connsiteY1"/>
                </a:cxn>
                <a:cxn ang="0">
                  <a:pos x="connsiteX2" y="connsiteY2"/>
                </a:cxn>
                <a:cxn ang="0">
                  <a:pos x="connsiteX3" y="connsiteY3"/>
                </a:cxn>
              </a:cxnLst>
              <a:rect l="l" t="t" r="r" b="b"/>
              <a:pathLst>
                <a:path w="7109680" h="406358">
                  <a:moveTo>
                    <a:pt x="7109680" y="0"/>
                  </a:moveTo>
                  <a:lnTo>
                    <a:pt x="7109680" y="220279"/>
                  </a:lnTo>
                  <a:lnTo>
                    <a:pt x="0" y="220279"/>
                  </a:lnTo>
                  <a:lnTo>
                    <a:pt x="0" y="406358"/>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89463" tIns="200995" rIns="3389463" bIns="200994"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33" name="任意多边形: 形状 32">
              <a:extLst>
                <a:ext uri="{FF2B5EF4-FFF2-40B4-BE49-F238E27FC236}">
                  <a16:creationId xmlns:a16="http://schemas.microsoft.com/office/drawing/2014/main" id="{30EB5371-336A-31B2-624C-07FD6841C3A0}"/>
                </a:ext>
              </a:extLst>
            </p:cNvPr>
            <p:cNvSpPr/>
            <p:nvPr/>
          </p:nvSpPr>
          <p:spPr>
            <a:xfrm>
              <a:off x="3604079" y="8164026"/>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altLang="zh-CN" sz="2000" kern="1200"/>
                <a:t>9.</a:t>
              </a:r>
              <a:r>
                <a:rPr lang="zh-CN" altLang="en-US" sz="2000" kern="1200"/>
                <a:t>这时窑内温度从高温逐步降至常温。</a:t>
              </a:r>
              <a:endParaRPr lang="zh-CN" altLang="en-US" sz="2000" kern="1200" dirty="0"/>
            </a:p>
          </p:txBody>
        </p:sp>
      </p:grpSp>
      <p:grpSp>
        <p:nvGrpSpPr>
          <p:cNvPr id="15" name="组合 14">
            <a:extLst>
              <a:ext uri="{FF2B5EF4-FFF2-40B4-BE49-F238E27FC236}">
                <a16:creationId xmlns:a16="http://schemas.microsoft.com/office/drawing/2014/main" id="{66902E01-EEF2-0DAD-B3FF-9A850058B3A2}"/>
              </a:ext>
            </a:extLst>
          </p:cNvPr>
          <p:cNvGrpSpPr/>
          <p:nvPr/>
        </p:nvGrpSpPr>
        <p:grpSpPr>
          <a:xfrm>
            <a:off x="10275000" y="8164026"/>
            <a:ext cx="7111480" cy="1139892"/>
            <a:chOff x="10275000" y="8164026"/>
            <a:chExt cx="7111480" cy="1139892"/>
          </a:xfrm>
        </p:grpSpPr>
        <p:sp>
          <p:nvSpPr>
            <p:cNvPr id="32" name="任意多边形: 形状 31">
              <a:extLst>
                <a:ext uri="{FF2B5EF4-FFF2-40B4-BE49-F238E27FC236}">
                  <a16:creationId xmlns:a16="http://schemas.microsoft.com/office/drawing/2014/main" id="{FDF94426-E02B-1B84-BCD7-DF7863F1FF8E}"/>
                </a:ext>
              </a:extLst>
            </p:cNvPr>
            <p:cNvSpPr/>
            <p:nvPr/>
          </p:nvSpPr>
          <p:spPr>
            <a:xfrm>
              <a:off x="10275000" y="8688252"/>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222250">
                <a:lnSpc>
                  <a:spcPct val="90000"/>
                </a:lnSpc>
                <a:spcBef>
                  <a:spcPct val="0"/>
                </a:spcBef>
                <a:spcAft>
                  <a:spcPct val="35000"/>
                </a:spcAft>
                <a:buNone/>
              </a:pPr>
              <a:endParaRPr lang="zh-CN" altLang="en-US" sz="2000" kern="1200"/>
            </a:p>
          </p:txBody>
        </p:sp>
        <p:sp>
          <p:nvSpPr>
            <p:cNvPr id="34" name="任意多边形: 形状 33">
              <a:extLst>
                <a:ext uri="{FF2B5EF4-FFF2-40B4-BE49-F238E27FC236}">
                  <a16:creationId xmlns:a16="http://schemas.microsoft.com/office/drawing/2014/main" id="{FC3FD7E7-99A2-78AB-7E63-FE61D722943C}"/>
                </a:ext>
              </a:extLst>
            </p:cNvPr>
            <p:cNvSpPr/>
            <p:nvPr/>
          </p:nvSpPr>
          <p:spPr>
            <a:xfrm>
              <a:off x="10713759" y="8164026"/>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4480" tIns="284480" rIns="284480" bIns="284480" numCol="1" spcCol="1270" anchor="ctr" anchorCtr="0">
              <a:noAutofit/>
            </a:bodyPr>
            <a:lstStyle/>
            <a:p>
              <a:pPr marL="0" lvl="0" indent="0" algn="ctr" defTabSz="1778000">
                <a:lnSpc>
                  <a:spcPct val="90000"/>
                </a:lnSpc>
                <a:spcBef>
                  <a:spcPct val="0"/>
                </a:spcBef>
                <a:spcAft>
                  <a:spcPct val="35000"/>
                </a:spcAft>
                <a:buNone/>
              </a:pPr>
              <a:r>
                <a:rPr lang="en-US" altLang="zh-CN" sz="2000" kern="1200" dirty="0"/>
                <a:t>10.</a:t>
              </a:r>
              <a:r>
                <a:rPr lang="zh-CN" altLang="en-US" sz="2000" kern="1200" dirty="0"/>
                <a:t>从温度表看，温度降到</a:t>
              </a:r>
              <a:r>
                <a:rPr lang="en-US" altLang="zh-CN" sz="2000" kern="1200" dirty="0"/>
                <a:t>100</a:t>
              </a:r>
              <a:r>
                <a:rPr lang="zh-CN" altLang="en-US" sz="2000" kern="1200" dirty="0"/>
                <a:t>℃以下就可以慢慢打开窑门了。</a:t>
              </a:r>
            </a:p>
          </p:txBody>
        </p:sp>
      </p:grpSp>
    </p:spTree>
    <p:extLst>
      <p:ext uri="{BB962C8B-B14F-4D97-AF65-F5344CB8AC3E}">
        <p14:creationId xmlns:p14="http://schemas.microsoft.com/office/powerpoint/2010/main" val="2784265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up)">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93CFA7F-16E7-3D1C-2DD2-B5E3119F6A11}"/>
              </a:ext>
            </a:extLst>
          </p:cNvPr>
          <p:cNvGrpSpPr/>
          <p:nvPr/>
        </p:nvGrpSpPr>
        <p:grpSpPr>
          <a:xfrm>
            <a:off x="1361440" y="3556000"/>
            <a:ext cx="4226560" cy="4076590"/>
            <a:chOff x="1361440" y="3556000"/>
            <a:chExt cx="4226560" cy="4076590"/>
          </a:xfrm>
        </p:grpSpPr>
        <p:sp>
          <p:nvSpPr>
            <p:cNvPr id="12" name="椭圆 11">
              <a:extLst>
                <a:ext uri="{FF2B5EF4-FFF2-40B4-BE49-F238E27FC236}">
                  <a16:creationId xmlns:a16="http://schemas.microsoft.com/office/drawing/2014/main" id="{7BC9A295-0E70-5B55-F506-C5F6237685B7}"/>
                </a:ext>
              </a:extLst>
            </p:cNvPr>
            <p:cNvSpPr/>
            <p:nvPr/>
          </p:nvSpPr>
          <p:spPr>
            <a:xfrm>
              <a:off x="1361440" y="3556000"/>
              <a:ext cx="4226560" cy="407659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515A27B-4BC3-6F07-831C-437AE4122D0A}"/>
                </a:ext>
              </a:extLst>
            </p:cNvPr>
            <p:cNvSpPr txBox="1"/>
            <p:nvPr/>
          </p:nvSpPr>
          <p:spPr>
            <a:xfrm>
              <a:off x="2395247" y="4244542"/>
              <a:ext cx="615553" cy="2470666"/>
            </a:xfrm>
            <a:prstGeom prst="rect">
              <a:avLst/>
            </a:prstGeom>
            <a:noFill/>
          </p:spPr>
          <p:txBody>
            <a:bodyPr vert="eaVert" wrap="square">
              <a:spAutoFit/>
            </a:bodyPr>
            <a:lstStyle/>
            <a:p>
              <a:pPr algn="ctr"/>
              <a:r>
                <a:rPr lang="zh-CN" altLang="en-US" sz="2800" dirty="0"/>
                <a:t>二、电窑烧成</a:t>
              </a:r>
            </a:p>
          </p:txBody>
        </p:sp>
      </p:grpSp>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第三节  烧成</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任意多边形: 形状 5">
            <a:extLst>
              <a:ext uri="{FF2B5EF4-FFF2-40B4-BE49-F238E27FC236}">
                <a16:creationId xmlns:a16="http://schemas.microsoft.com/office/drawing/2014/main" id="{97A5579E-25CF-ADE0-A98E-64F265627A66}"/>
              </a:ext>
            </a:extLst>
          </p:cNvPr>
          <p:cNvSpPr/>
          <p:nvPr/>
        </p:nvSpPr>
        <p:spPr>
          <a:xfrm>
            <a:off x="3596641" y="2645046"/>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zh-CN" sz="2000" kern="1200"/>
              <a:t>1.</a:t>
            </a:r>
            <a:r>
              <a:rPr lang="zh-CN" altLang="en-US" sz="2000" kern="1200"/>
              <a:t>检查电察的电丝、电热偶等设备是否下常。</a:t>
            </a:r>
            <a:endParaRPr lang="zh-CN" altLang="en-US" sz="2000" kern="1200" dirty="0"/>
          </a:p>
        </p:txBody>
      </p:sp>
      <p:grpSp>
        <p:nvGrpSpPr>
          <p:cNvPr id="9" name="组合 8">
            <a:extLst>
              <a:ext uri="{FF2B5EF4-FFF2-40B4-BE49-F238E27FC236}">
                <a16:creationId xmlns:a16="http://schemas.microsoft.com/office/drawing/2014/main" id="{EC68B29F-C4BC-A237-6A8F-CEA192F6192B}"/>
              </a:ext>
            </a:extLst>
          </p:cNvPr>
          <p:cNvGrpSpPr/>
          <p:nvPr/>
        </p:nvGrpSpPr>
        <p:grpSpPr>
          <a:xfrm>
            <a:off x="10267562" y="2645046"/>
            <a:ext cx="7111480" cy="1139892"/>
            <a:chOff x="10267562" y="2645046"/>
            <a:chExt cx="7111480" cy="1139892"/>
          </a:xfrm>
        </p:grpSpPr>
        <p:sp>
          <p:nvSpPr>
            <p:cNvPr id="3" name="任意多边形: 形状 2">
              <a:extLst>
                <a:ext uri="{FF2B5EF4-FFF2-40B4-BE49-F238E27FC236}">
                  <a16:creationId xmlns:a16="http://schemas.microsoft.com/office/drawing/2014/main" id="{75FF8F63-354C-EBE2-E0F3-06CD81F64150}"/>
                </a:ext>
              </a:extLst>
            </p:cNvPr>
            <p:cNvSpPr/>
            <p:nvPr/>
          </p:nvSpPr>
          <p:spPr>
            <a:xfrm>
              <a:off x="10267562" y="3169273"/>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889000">
                <a:lnSpc>
                  <a:spcPct val="90000"/>
                </a:lnSpc>
                <a:spcBef>
                  <a:spcPct val="0"/>
                </a:spcBef>
                <a:spcAft>
                  <a:spcPct val="35000"/>
                </a:spcAft>
                <a:buNone/>
              </a:pPr>
              <a:endParaRPr lang="zh-CN" altLang="en-US" sz="2000" kern="1200"/>
            </a:p>
          </p:txBody>
        </p:sp>
        <p:sp>
          <p:nvSpPr>
            <p:cNvPr id="8" name="任意多边形: 形状 7">
              <a:extLst>
                <a:ext uri="{FF2B5EF4-FFF2-40B4-BE49-F238E27FC236}">
                  <a16:creationId xmlns:a16="http://schemas.microsoft.com/office/drawing/2014/main" id="{5C6A0CB8-8FD2-88DA-A3C1-ABAFF6A4CC0A}"/>
                </a:ext>
              </a:extLst>
            </p:cNvPr>
            <p:cNvSpPr/>
            <p:nvPr/>
          </p:nvSpPr>
          <p:spPr>
            <a:xfrm>
              <a:off x="10706321" y="2645046"/>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zh-CN" sz="2000" kern="1200"/>
                <a:t>2.</a:t>
              </a:r>
              <a:r>
                <a:rPr lang="zh-CN" altLang="en-US" sz="2000" kern="1200"/>
                <a:t>准备好坯进行装窑。</a:t>
              </a:r>
            </a:p>
          </p:txBody>
        </p:sp>
      </p:grpSp>
      <p:grpSp>
        <p:nvGrpSpPr>
          <p:cNvPr id="10" name="组合 9">
            <a:extLst>
              <a:ext uri="{FF2B5EF4-FFF2-40B4-BE49-F238E27FC236}">
                <a16:creationId xmlns:a16="http://schemas.microsoft.com/office/drawing/2014/main" id="{E0293E0E-17C3-E623-A924-88F83D90E333}"/>
              </a:ext>
            </a:extLst>
          </p:cNvPr>
          <p:cNvGrpSpPr/>
          <p:nvPr/>
        </p:nvGrpSpPr>
        <p:grpSpPr>
          <a:xfrm>
            <a:off x="3596641" y="3783139"/>
            <a:ext cx="10446041" cy="1578651"/>
            <a:chOff x="3596641" y="3783139"/>
            <a:chExt cx="10446041" cy="1578651"/>
          </a:xfrm>
        </p:grpSpPr>
        <p:sp>
          <p:nvSpPr>
            <p:cNvPr id="7" name="任意多边形: 形状 6">
              <a:extLst>
                <a:ext uri="{FF2B5EF4-FFF2-40B4-BE49-F238E27FC236}">
                  <a16:creationId xmlns:a16="http://schemas.microsoft.com/office/drawing/2014/main" id="{1E0821BB-741B-817A-B61E-DE64C196A28E}"/>
                </a:ext>
              </a:extLst>
            </p:cNvPr>
            <p:cNvSpPr/>
            <p:nvPr/>
          </p:nvSpPr>
          <p:spPr>
            <a:xfrm>
              <a:off x="6933002" y="3783139"/>
              <a:ext cx="7109680" cy="406358"/>
            </a:xfrm>
            <a:custGeom>
              <a:avLst/>
              <a:gdLst>
                <a:gd name="connsiteX0" fmla="*/ 7109680 w 7109680"/>
                <a:gd name="connsiteY0" fmla="*/ 0 h 406358"/>
                <a:gd name="connsiteX1" fmla="*/ 7109680 w 7109680"/>
                <a:gd name="connsiteY1" fmla="*/ 220279 h 406358"/>
                <a:gd name="connsiteX2" fmla="*/ 0 w 7109680"/>
                <a:gd name="connsiteY2" fmla="*/ 220279 h 406358"/>
                <a:gd name="connsiteX3" fmla="*/ 0 w 7109680"/>
                <a:gd name="connsiteY3" fmla="*/ 406358 h 406358"/>
              </a:gdLst>
              <a:ahLst/>
              <a:cxnLst>
                <a:cxn ang="0">
                  <a:pos x="connsiteX0" y="connsiteY0"/>
                </a:cxn>
                <a:cxn ang="0">
                  <a:pos x="connsiteX1" y="connsiteY1"/>
                </a:cxn>
                <a:cxn ang="0">
                  <a:pos x="connsiteX2" y="connsiteY2"/>
                </a:cxn>
                <a:cxn ang="0">
                  <a:pos x="connsiteX3" y="connsiteY3"/>
                </a:cxn>
              </a:cxnLst>
              <a:rect l="l" t="t" r="r" b="b"/>
              <a:pathLst>
                <a:path w="7109680" h="406358">
                  <a:moveTo>
                    <a:pt x="7109680" y="0"/>
                  </a:moveTo>
                  <a:lnTo>
                    <a:pt x="7109680" y="220279"/>
                  </a:lnTo>
                  <a:lnTo>
                    <a:pt x="0" y="220279"/>
                  </a:lnTo>
                  <a:lnTo>
                    <a:pt x="0" y="406358"/>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89462" tIns="200994" rIns="3389464" bIns="200995" numCol="1" spcCol="1270" anchor="ctr" anchorCtr="0">
              <a:noAutofit/>
            </a:bodyPr>
            <a:lstStyle/>
            <a:p>
              <a:pPr marL="0" lvl="0" indent="0" algn="ctr" defTabSz="889000">
                <a:lnSpc>
                  <a:spcPct val="90000"/>
                </a:lnSpc>
                <a:spcBef>
                  <a:spcPct val="0"/>
                </a:spcBef>
                <a:spcAft>
                  <a:spcPct val="35000"/>
                </a:spcAft>
                <a:buNone/>
              </a:pPr>
              <a:endParaRPr lang="zh-CN" altLang="en-US" sz="2000" kern="1200"/>
            </a:p>
          </p:txBody>
        </p:sp>
        <p:sp>
          <p:nvSpPr>
            <p:cNvPr id="15" name="任意多边形: 形状 14">
              <a:extLst>
                <a:ext uri="{FF2B5EF4-FFF2-40B4-BE49-F238E27FC236}">
                  <a16:creationId xmlns:a16="http://schemas.microsoft.com/office/drawing/2014/main" id="{A6310D54-7EAA-AFFF-90C2-99DEBC511973}"/>
                </a:ext>
              </a:extLst>
            </p:cNvPr>
            <p:cNvSpPr/>
            <p:nvPr/>
          </p:nvSpPr>
          <p:spPr>
            <a:xfrm>
              <a:off x="3596641" y="4221898"/>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zh-CN" sz="2000" kern="1200" dirty="0"/>
                <a:t>3.</a:t>
              </a:r>
              <a:r>
                <a:rPr lang="zh-CN" altLang="en-US" sz="2000" kern="1200" dirty="0"/>
                <a:t>推上电闸，在烧窑前期的烘焙阶段，先开一道开关，并将窑门留置一条约</a:t>
              </a:r>
              <a:r>
                <a:rPr lang="en-US" altLang="zh-CN" sz="2000" kern="1200" dirty="0"/>
                <a:t>3</a:t>
              </a:r>
              <a:r>
                <a:rPr lang="zh-CN" altLang="en-US" sz="2000" kern="1200" dirty="0"/>
                <a:t>厘米的细缝，以便散发器物坯体内的水分。</a:t>
              </a:r>
            </a:p>
          </p:txBody>
        </p:sp>
      </p:grpSp>
      <p:grpSp>
        <p:nvGrpSpPr>
          <p:cNvPr id="11" name="组合 10">
            <a:extLst>
              <a:ext uri="{FF2B5EF4-FFF2-40B4-BE49-F238E27FC236}">
                <a16:creationId xmlns:a16="http://schemas.microsoft.com/office/drawing/2014/main" id="{4C522876-5363-4FB7-DC69-D85A1CB421E4}"/>
              </a:ext>
            </a:extLst>
          </p:cNvPr>
          <p:cNvGrpSpPr/>
          <p:nvPr/>
        </p:nvGrpSpPr>
        <p:grpSpPr>
          <a:xfrm>
            <a:off x="10267562" y="4221898"/>
            <a:ext cx="7111480" cy="1139892"/>
            <a:chOff x="10267562" y="4221898"/>
            <a:chExt cx="7111480" cy="1139892"/>
          </a:xfrm>
        </p:grpSpPr>
        <p:sp>
          <p:nvSpPr>
            <p:cNvPr id="13" name="任意多边形: 形状 12">
              <a:extLst>
                <a:ext uri="{FF2B5EF4-FFF2-40B4-BE49-F238E27FC236}">
                  <a16:creationId xmlns:a16="http://schemas.microsoft.com/office/drawing/2014/main" id="{863D4BE4-A7C2-B9EA-1F35-11C85739E87D}"/>
                </a:ext>
              </a:extLst>
            </p:cNvPr>
            <p:cNvSpPr/>
            <p:nvPr/>
          </p:nvSpPr>
          <p:spPr>
            <a:xfrm>
              <a:off x="10267562" y="4746124"/>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889000">
                <a:lnSpc>
                  <a:spcPct val="90000"/>
                </a:lnSpc>
                <a:spcBef>
                  <a:spcPct val="0"/>
                </a:spcBef>
                <a:spcAft>
                  <a:spcPct val="35000"/>
                </a:spcAft>
                <a:buNone/>
              </a:pPr>
              <a:endParaRPr lang="zh-CN" altLang="en-US" sz="2000" kern="1200"/>
            </a:p>
          </p:txBody>
        </p:sp>
        <p:sp>
          <p:nvSpPr>
            <p:cNvPr id="17" name="任意多边形: 形状 16">
              <a:extLst>
                <a:ext uri="{FF2B5EF4-FFF2-40B4-BE49-F238E27FC236}">
                  <a16:creationId xmlns:a16="http://schemas.microsoft.com/office/drawing/2014/main" id="{AA821494-8452-A7B6-21AD-8A6DD21C6AD5}"/>
                </a:ext>
              </a:extLst>
            </p:cNvPr>
            <p:cNvSpPr/>
            <p:nvPr/>
          </p:nvSpPr>
          <p:spPr>
            <a:xfrm>
              <a:off x="10706321" y="4221898"/>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zh-CN" sz="2000" kern="1200" dirty="0"/>
                <a:t>4.</a:t>
              </a:r>
              <a:r>
                <a:rPr lang="zh-CN" altLang="en-US" sz="2000" kern="1200" dirty="0"/>
                <a:t>当窑温升至</a:t>
              </a:r>
              <a:r>
                <a:rPr lang="en-US" altLang="zh-CN" sz="2000" kern="1200" dirty="0"/>
                <a:t>400</a:t>
              </a:r>
              <a:r>
                <a:rPr lang="zh-CN" altLang="en-US" sz="2000" kern="1200" dirty="0"/>
                <a:t>℃以后，将窑门关上。</a:t>
              </a:r>
            </a:p>
          </p:txBody>
        </p:sp>
      </p:grpSp>
      <p:grpSp>
        <p:nvGrpSpPr>
          <p:cNvPr id="23" name="组合 22">
            <a:extLst>
              <a:ext uri="{FF2B5EF4-FFF2-40B4-BE49-F238E27FC236}">
                <a16:creationId xmlns:a16="http://schemas.microsoft.com/office/drawing/2014/main" id="{D66FCE80-A197-2A14-4962-CF5F8C764C31}"/>
              </a:ext>
            </a:extLst>
          </p:cNvPr>
          <p:cNvGrpSpPr/>
          <p:nvPr/>
        </p:nvGrpSpPr>
        <p:grpSpPr>
          <a:xfrm>
            <a:off x="3596641" y="5359990"/>
            <a:ext cx="10446041" cy="1578651"/>
            <a:chOff x="3596641" y="5359990"/>
            <a:chExt cx="10446041" cy="1578651"/>
          </a:xfrm>
        </p:grpSpPr>
        <p:sp>
          <p:nvSpPr>
            <p:cNvPr id="16" name="任意多边形: 形状 15">
              <a:extLst>
                <a:ext uri="{FF2B5EF4-FFF2-40B4-BE49-F238E27FC236}">
                  <a16:creationId xmlns:a16="http://schemas.microsoft.com/office/drawing/2014/main" id="{475CE0A6-1525-13BB-E886-B65FA2E10243}"/>
                </a:ext>
              </a:extLst>
            </p:cNvPr>
            <p:cNvSpPr/>
            <p:nvPr/>
          </p:nvSpPr>
          <p:spPr>
            <a:xfrm>
              <a:off x="6933002" y="5359990"/>
              <a:ext cx="7109680" cy="406358"/>
            </a:xfrm>
            <a:custGeom>
              <a:avLst/>
              <a:gdLst>
                <a:gd name="connsiteX0" fmla="*/ 7109680 w 7109680"/>
                <a:gd name="connsiteY0" fmla="*/ 0 h 406358"/>
                <a:gd name="connsiteX1" fmla="*/ 7109680 w 7109680"/>
                <a:gd name="connsiteY1" fmla="*/ 220279 h 406358"/>
                <a:gd name="connsiteX2" fmla="*/ 0 w 7109680"/>
                <a:gd name="connsiteY2" fmla="*/ 220279 h 406358"/>
                <a:gd name="connsiteX3" fmla="*/ 0 w 7109680"/>
                <a:gd name="connsiteY3" fmla="*/ 406358 h 406358"/>
              </a:gdLst>
              <a:ahLst/>
              <a:cxnLst>
                <a:cxn ang="0">
                  <a:pos x="connsiteX0" y="connsiteY0"/>
                </a:cxn>
                <a:cxn ang="0">
                  <a:pos x="connsiteX1" y="connsiteY1"/>
                </a:cxn>
                <a:cxn ang="0">
                  <a:pos x="connsiteX2" y="connsiteY2"/>
                </a:cxn>
                <a:cxn ang="0">
                  <a:pos x="connsiteX3" y="connsiteY3"/>
                </a:cxn>
              </a:cxnLst>
              <a:rect l="l" t="t" r="r" b="b"/>
              <a:pathLst>
                <a:path w="7109680" h="406358">
                  <a:moveTo>
                    <a:pt x="7109680" y="0"/>
                  </a:moveTo>
                  <a:lnTo>
                    <a:pt x="7109680" y="220279"/>
                  </a:lnTo>
                  <a:lnTo>
                    <a:pt x="0" y="220279"/>
                  </a:lnTo>
                  <a:lnTo>
                    <a:pt x="0" y="406358"/>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89462" tIns="200995" rIns="3389464" bIns="200994" numCol="1" spcCol="1270" anchor="ctr" anchorCtr="0">
              <a:noAutofit/>
            </a:bodyPr>
            <a:lstStyle/>
            <a:p>
              <a:pPr marL="0" lvl="0" indent="0" algn="ctr" defTabSz="889000">
                <a:lnSpc>
                  <a:spcPct val="90000"/>
                </a:lnSpc>
                <a:spcBef>
                  <a:spcPct val="0"/>
                </a:spcBef>
                <a:spcAft>
                  <a:spcPct val="35000"/>
                </a:spcAft>
                <a:buNone/>
              </a:pPr>
              <a:endParaRPr lang="zh-CN" altLang="en-US" sz="2000" kern="1200"/>
            </a:p>
          </p:txBody>
        </p:sp>
        <p:sp>
          <p:nvSpPr>
            <p:cNvPr id="19" name="任意多边形: 形状 18">
              <a:extLst>
                <a:ext uri="{FF2B5EF4-FFF2-40B4-BE49-F238E27FC236}">
                  <a16:creationId xmlns:a16="http://schemas.microsoft.com/office/drawing/2014/main" id="{9F8B69DC-D82F-AD6E-C51F-7215E42C3ACD}"/>
                </a:ext>
              </a:extLst>
            </p:cNvPr>
            <p:cNvSpPr/>
            <p:nvPr/>
          </p:nvSpPr>
          <p:spPr>
            <a:xfrm>
              <a:off x="3596641" y="5798749"/>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zh-CN" sz="2000" kern="1200" dirty="0"/>
                <a:t>5.</a:t>
              </a:r>
              <a:r>
                <a:rPr lang="zh-CN" altLang="en-US" sz="2000" kern="1200" dirty="0"/>
                <a:t>窑温升至</a:t>
              </a:r>
              <a:r>
                <a:rPr lang="en-US" altLang="zh-CN" sz="2000" kern="1200" dirty="0"/>
                <a:t>500</a:t>
              </a:r>
              <a:r>
                <a:rPr lang="zh-CN" altLang="en-US" sz="2000" kern="1200" dirty="0"/>
                <a:t>℃时，再开第二道开关，一直烧至所要的温度。若有第三道开关，则要等到</a:t>
              </a:r>
              <a:r>
                <a:rPr lang="en-US" altLang="zh-CN" sz="2000" kern="1200" dirty="0"/>
                <a:t>700</a:t>
              </a:r>
              <a:r>
                <a:rPr lang="zh-CN" altLang="en-US" sz="2000" kern="1200" dirty="0"/>
                <a:t>℃气以后再开启该开关。</a:t>
              </a:r>
            </a:p>
          </p:txBody>
        </p:sp>
      </p:grpSp>
      <p:grpSp>
        <p:nvGrpSpPr>
          <p:cNvPr id="24" name="组合 23">
            <a:extLst>
              <a:ext uri="{FF2B5EF4-FFF2-40B4-BE49-F238E27FC236}">
                <a16:creationId xmlns:a16="http://schemas.microsoft.com/office/drawing/2014/main" id="{E82A4800-7F32-9A75-F425-A6483783589E}"/>
              </a:ext>
            </a:extLst>
          </p:cNvPr>
          <p:cNvGrpSpPr/>
          <p:nvPr/>
        </p:nvGrpSpPr>
        <p:grpSpPr>
          <a:xfrm>
            <a:off x="10267562" y="5798749"/>
            <a:ext cx="7111480" cy="1139892"/>
            <a:chOff x="10267562" y="5798749"/>
            <a:chExt cx="7111480" cy="1139892"/>
          </a:xfrm>
        </p:grpSpPr>
        <p:sp>
          <p:nvSpPr>
            <p:cNvPr id="18" name="任意多边形: 形状 17">
              <a:extLst>
                <a:ext uri="{FF2B5EF4-FFF2-40B4-BE49-F238E27FC236}">
                  <a16:creationId xmlns:a16="http://schemas.microsoft.com/office/drawing/2014/main" id="{363E9E0F-C583-9482-99F7-FFEDC0CEC04D}"/>
                </a:ext>
              </a:extLst>
            </p:cNvPr>
            <p:cNvSpPr/>
            <p:nvPr/>
          </p:nvSpPr>
          <p:spPr>
            <a:xfrm>
              <a:off x="10267562" y="6322975"/>
              <a:ext cx="406358" cy="91440"/>
            </a:xfrm>
            <a:custGeom>
              <a:avLst/>
              <a:gdLst>
                <a:gd name="connsiteX0" fmla="*/ 0 w 406358"/>
                <a:gd name="connsiteY0" fmla="*/ 45720 h 91440"/>
                <a:gd name="connsiteX1" fmla="*/ 406358 w 406358"/>
                <a:gd name="connsiteY1" fmla="*/ 45720 h 91440"/>
              </a:gdLst>
              <a:ahLst/>
              <a:cxnLst>
                <a:cxn ang="0">
                  <a:pos x="connsiteX0" y="connsiteY0"/>
                </a:cxn>
                <a:cxn ang="0">
                  <a:pos x="connsiteX1" y="connsiteY1"/>
                </a:cxn>
              </a:cxnLst>
              <a:rect l="l" t="t" r="r" b="b"/>
              <a:pathLst>
                <a:path w="406358" h="91440">
                  <a:moveTo>
                    <a:pt x="0" y="45720"/>
                  </a:moveTo>
                  <a:lnTo>
                    <a:pt x="406358" y="45720"/>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04956" tIns="43535" rIns="204955" bIns="43536" numCol="1" spcCol="1270" anchor="ctr" anchorCtr="0">
              <a:noAutofit/>
            </a:bodyPr>
            <a:lstStyle/>
            <a:p>
              <a:pPr marL="0" lvl="0" indent="0" algn="ctr" defTabSz="889000">
                <a:lnSpc>
                  <a:spcPct val="90000"/>
                </a:lnSpc>
                <a:spcBef>
                  <a:spcPct val="0"/>
                </a:spcBef>
                <a:spcAft>
                  <a:spcPct val="35000"/>
                </a:spcAft>
                <a:buNone/>
              </a:pPr>
              <a:endParaRPr lang="zh-CN" altLang="en-US" sz="2000" kern="1200"/>
            </a:p>
          </p:txBody>
        </p:sp>
        <p:sp>
          <p:nvSpPr>
            <p:cNvPr id="21" name="任意多边形: 形状 20">
              <a:extLst>
                <a:ext uri="{FF2B5EF4-FFF2-40B4-BE49-F238E27FC236}">
                  <a16:creationId xmlns:a16="http://schemas.microsoft.com/office/drawing/2014/main" id="{DCE702D0-0EB5-8841-353D-6E1395DC46B7}"/>
                </a:ext>
              </a:extLst>
            </p:cNvPr>
            <p:cNvSpPr/>
            <p:nvPr/>
          </p:nvSpPr>
          <p:spPr>
            <a:xfrm>
              <a:off x="10706321" y="5798749"/>
              <a:ext cx="6672721" cy="1139892"/>
            </a:xfrm>
            <a:custGeom>
              <a:avLst/>
              <a:gdLst>
                <a:gd name="connsiteX0" fmla="*/ 0 w 6672721"/>
                <a:gd name="connsiteY0" fmla="*/ 0 h 1139892"/>
                <a:gd name="connsiteX1" fmla="*/ 6672721 w 6672721"/>
                <a:gd name="connsiteY1" fmla="*/ 0 h 1139892"/>
                <a:gd name="connsiteX2" fmla="*/ 6672721 w 6672721"/>
                <a:gd name="connsiteY2" fmla="*/ 1139892 h 1139892"/>
                <a:gd name="connsiteX3" fmla="*/ 0 w 6672721"/>
                <a:gd name="connsiteY3" fmla="*/ 1139892 h 1139892"/>
                <a:gd name="connsiteX4" fmla="*/ 0 w 6672721"/>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2721" h="1139892">
                  <a:moveTo>
                    <a:pt x="0" y="0"/>
                  </a:moveTo>
                  <a:lnTo>
                    <a:pt x="6672721" y="0"/>
                  </a:lnTo>
                  <a:lnTo>
                    <a:pt x="6672721"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zh-CN" sz="2000" kern="1200" dirty="0"/>
                <a:t>6.</a:t>
              </a:r>
              <a:r>
                <a:rPr lang="zh-CN" altLang="en-US" sz="2000" kern="1200" dirty="0"/>
                <a:t>烧到所需温度后，控制第三</a:t>
              </a:r>
              <a:r>
                <a:rPr lang="en-US" altLang="zh-CN" sz="2000" kern="1200" dirty="0"/>
                <a:t>(</a:t>
              </a:r>
              <a:r>
                <a:rPr lang="zh-CN" altLang="en-US" sz="2000" kern="1200" dirty="0"/>
                <a:t>或第二</a:t>
              </a:r>
              <a:r>
                <a:rPr lang="en-US" altLang="zh-CN" sz="2000" kern="1200" dirty="0"/>
                <a:t>)</a:t>
              </a:r>
              <a:r>
                <a:rPr lang="zh-CN" altLang="en-US" sz="2000" kern="1200" dirty="0"/>
                <a:t>开关，保持恒温</a:t>
              </a:r>
              <a:r>
                <a:rPr lang="en-US" altLang="zh-CN" sz="2000" kern="1200" dirty="0"/>
                <a:t>20</a:t>
              </a:r>
              <a:r>
                <a:rPr lang="zh-CN" altLang="en-US" sz="2000" kern="1200" dirty="0"/>
                <a:t>分钟至</a:t>
              </a:r>
              <a:r>
                <a:rPr lang="en-US" altLang="zh-CN" sz="2000" kern="1200" dirty="0"/>
                <a:t>30</a:t>
              </a:r>
              <a:r>
                <a:rPr lang="zh-CN" altLang="en-US" sz="2000" kern="1200" dirty="0"/>
                <a:t>分钟，再完全熄火。</a:t>
              </a:r>
            </a:p>
          </p:txBody>
        </p:sp>
      </p:grpSp>
      <p:grpSp>
        <p:nvGrpSpPr>
          <p:cNvPr id="25" name="组合 24">
            <a:extLst>
              <a:ext uri="{FF2B5EF4-FFF2-40B4-BE49-F238E27FC236}">
                <a16:creationId xmlns:a16="http://schemas.microsoft.com/office/drawing/2014/main" id="{1A6FAC1E-D2CC-A388-BD62-E4DBB171B418}"/>
              </a:ext>
            </a:extLst>
          </p:cNvPr>
          <p:cNvGrpSpPr/>
          <p:nvPr/>
        </p:nvGrpSpPr>
        <p:grpSpPr>
          <a:xfrm>
            <a:off x="3596641" y="6936841"/>
            <a:ext cx="13797277" cy="1578651"/>
            <a:chOff x="3596641" y="6936841"/>
            <a:chExt cx="13797277" cy="1578651"/>
          </a:xfrm>
        </p:grpSpPr>
        <p:sp>
          <p:nvSpPr>
            <p:cNvPr id="20" name="任意多边形: 形状 19">
              <a:extLst>
                <a:ext uri="{FF2B5EF4-FFF2-40B4-BE49-F238E27FC236}">
                  <a16:creationId xmlns:a16="http://schemas.microsoft.com/office/drawing/2014/main" id="{A0D8B50B-5AC9-7722-562E-D7CEA76C11C9}"/>
                </a:ext>
              </a:extLst>
            </p:cNvPr>
            <p:cNvSpPr/>
            <p:nvPr/>
          </p:nvSpPr>
          <p:spPr>
            <a:xfrm>
              <a:off x="10495280" y="6936841"/>
              <a:ext cx="3547402" cy="406358"/>
            </a:xfrm>
            <a:custGeom>
              <a:avLst/>
              <a:gdLst>
                <a:gd name="connsiteX0" fmla="*/ 3547402 w 3547402"/>
                <a:gd name="connsiteY0" fmla="*/ 0 h 406358"/>
                <a:gd name="connsiteX1" fmla="*/ 3547402 w 3547402"/>
                <a:gd name="connsiteY1" fmla="*/ 220279 h 406358"/>
                <a:gd name="connsiteX2" fmla="*/ 0 w 3547402"/>
                <a:gd name="connsiteY2" fmla="*/ 220279 h 406358"/>
                <a:gd name="connsiteX3" fmla="*/ 0 w 3547402"/>
                <a:gd name="connsiteY3" fmla="*/ 406358 h 406358"/>
              </a:gdLst>
              <a:ahLst/>
              <a:cxnLst>
                <a:cxn ang="0">
                  <a:pos x="connsiteX0" y="connsiteY0"/>
                </a:cxn>
                <a:cxn ang="0">
                  <a:pos x="connsiteX1" y="connsiteY1"/>
                </a:cxn>
                <a:cxn ang="0">
                  <a:pos x="connsiteX2" y="connsiteY2"/>
                </a:cxn>
                <a:cxn ang="0">
                  <a:pos x="connsiteX3" y="connsiteY3"/>
                </a:cxn>
              </a:cxnLst>
              <a:rect l="l" t="t" r="r" b="b"/>
              <a:pathLst>
                <a:path w="3547402" h="406358">
                  <a:moveTo>
                    <a:pt x="3547402" y="0"/>
                  </a:moveTo>
                  <a:lnTo>
                    <a:pt x="3547402" y="220279"/>
                  </a:lnTo>
                  <a:lnTo>
                    <a:pt x="0" y="220279"/>
                  </a:lnTo>
                  <a:lnTo>
                    <a:pt x="0" y="406358"/>
                  </a:lnTo>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697045" tIns="200995" rIns="1697047" bIns="200994" numCol="1" spcCol="1270" anchor="ctr" anchorCtr="0">
              <a:noAutofit/>
            </a:bodyPr>
            <a:lstStyle/>
            <a:p>
              <a:pPr marL="0" lvl="0" indent="0" algn="ctr" defTabSz="889000">
                <a:lnSpc>
                  <a:spcPct val="90000"/>
                </a:lnSpc>
                <a:spcBef>
                  <a:spcPct val="0"/>
                </a:spcBef>
                <a:spcAft>
                  <a:spcPct val="35000"/>
                </a:spcAft>
                <a:buNone/>
              </a:pPr>
              <a:endParaRPr lang="zh-CN" altLang="en-US" sz="2000" kern="1200"/>
            </a:p>
          </p:txBody>
        </p:sp>
        <p:sp>
          <p:nvSpPr>
            <p:cNvPr id="22" name="任意多边形: 形状 21">
              <a:extLst>
                <a:ext uri="{FF2B5EF4-FFF2-40B4-BE49-F238E27FC236}">
                  <a16:creationId xmlns:a16="http://schemas.microsoft.com/office/drawing/2014/main" id="{AAAD41F8-69F6-BBBD-4809-DA5B62626D07}"/>
                </a:ext>
              </a:extLst>
            </p:cNvPr>
            <p:cNvSpPr/>
            <p:nvPr/>
          </p:nvSpPr>
          <p:spPr>
            <a:xfrm>
              <a:off x="3596641" y="7375600"/>
              <a:ext cx="13797277" cy="1139892"/>
            </a:xfrm>
            <a:custGeom>
              <a:avLst/>
              <a:gdLst>
                <a:gd name="connsiteX0" fmla="*/ 0 w 13797277"/>
                <a:gd name="connsiteY0" fmla="*/ 0 h 1139892"/>
                <a:gd name="connsiteX1" fmla="*/ 13797277 w 13797277"/>
                <a:gd name="connsiteY1" fmla="*/ 0 h 1139892"/>
                <a:gd name="connsiteX2" fmla="*/ 13797277 w 13797277"/>
                <a:gd name="connsiteY2" fmla="*/ 1139892 h 1139892"/>
                <a:gd name="connsiteX3" fmla="*/ 0 w 13797277"/>
                <a:gd name="connsiteY3" fmla="*/ 1139892 h 1139892"/>
                <a:gd name="connsiteX4" fmla="*/ 0 w 13797277"/>
                <a:gd name="connsiteY4" fmla="*/ 0 h 1139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7277" h="1139892">
                  <a:moveTo>
                    <a:pt x="0" y="0"/>
                  </a:moveTo>
                  <a:lnTo>
                    <a:pt x="13797277" y="0"/>
                  </a:lnTo>
                  <a:lnTo>
                    <a:pt x="13797277" y="1139892"/>
                  </a:lnTo>
                  <a:lnTo>
                    <a:pt x="0" y="113989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zh-CN" sz="2000" kern="1200" dirty="0"/>
                <a:t>7.</a:t>
              </a:r>
              <a:r>
                <a:rPr lang="zh-CN" altLang="en-US" sz="2000" kern="1200" dirty="0"/>
                <a:t>熄火后，把窑门尽量封紧，直到温度自然下降至</a:t>
              </a:r>
              <a:r>
                <a:rPr lang="en-US" altLang="zh-CN" sz="2000" kern="1200" dirty="0"/>
                <a:t>100</a:t>
              </a:r>
              <a:r>
                <a:rPr lang="zh-CN" altLang="en-US" sz="2000" kern="1200" dirty="0"/>
                <a:t>℃以下，才可开窑启物。</a:t>
              </a:r>
            </a:p>
          </p:txBody>
        </p:sp>
      </p:grpSp>
    </p:spTree>
    <p:extLst>
      <p:ext uri="{BB962C8B-B14F-4D97-AF65-F5344CB8AC3E}">
        <p14:creationId xmlns:p14="http://schemas.microsoft.com/office/powerpoint/2010/main" val="1624817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第四节  常见烧成问题</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椭圆 1">
            <a:extLst>
              <a:ext uri="{FF2B5EF4-FFF2-40B4-BE49-F238E27FC236}">
                <a16:creationId xmlns:a16="http://schemas.microsoft.com/office/drawing/2014/main" id="{F0FC9318-A5CE-B1BB-2966-AB746632A80F}"/>
              </a:ext>
            </a:extLst>
          </p:cNvPr>
          <p:cNvSpPr/>
          <p:nvPr/>
        </p:nvSpPr>
        <p:spPr>
          <a:xfrm>
            <a:off x="3271520"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1.</a:t>
            </a:r>
            <a:r>
              <a:rPr lang="zh-CN" altLang="en-US" sz="2400"/>
              <a:t>釉泡</a:t>
            </a:r>
            <a:endParaRPr lang="zh-CN" altLang="en-US" sz="2400" dirty="0"/>
          </a:p>
        </p:txBody>
      </p:sp>
      <p:sp>
        <p:nvSpPr>
          <p:cNvPr id="23" name="椭圆 22">
            <a:extLst>
              <a:ext uri="{FF2B5EF4-FFF2-40B4-BE49-F238E27FC236}">
                <a16:creationId xmlns:a16="http://schemas.microsoft.com/office/drawing/2014/main" id="{522281A7-02C5-F3D8-D485-BDD57C19EC55}"/>
              </a:ext>
            </a:extLst>
          </p:cNvPr>
          <p:cNvSpPr/>
          <p:nvPr/>
        </p:nvSpPr>
        <p:spPr>
          <a:xfrm>
            <a:off x="8188959"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2.</a:t>
            </a:r>
            <a:r>
              <a:rPr lang="zh-CN" altLang="en-US" sz="2400" dirty="0"/>
              <a:t>炸坯</a:t>
            </a:r>
          </a:p>
        </p:txBody>
      </p:sp>
      <p:sp>
        <p:nvSpPr>
          <p:cNvPr id="24" name="椭圆 23">
            <a:extLst>
              <a:ext uri="{FF2B5EF4-FFF2-40B4-BE49-F238E27FC236}">
                <a16:creationId xmlns:a16="http://schemas.microsoft.com/office/drawing/2014/main" id="{1A40330E-F623-E9E6-41E1-C1AAD8C2F50E}"/>
              </a:ext>
            </a:extLst>
          </p:cNvPr>
          <p:cNvSpPr/>
          <p:nvPr/>
        </p:nvSpPr>
        <p:spPr>
          <a:xfrm>
            <a:off x="13106400"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3.</a:t>
            </a:r>
            <a:r>
              <a:rPr lang="zh-CN" altLang="en-US" sz="2400"/>
              <a:t>底裂</a:t>
            </a:r>
            <a:endParaRPr lang="zh-CN" altLang="en-US" sz="2400" dirty="0"/>
          </a:p>
        </p:txBody>
      </p:sp>
      <p:sp>
        <p:nvSpPr>
          <p:cNvPr id="9" name="矩形: 圆角 8">
            <a:extLst>
              <a:ext uri="{FF2B5EF4-FFF2-40B4-BE49-F238E27FC236}">
                <a16:creationId xmlns:a16="http://schemas.microsoft.com/office/drawing/2014/main" id="{5F6A9D37-BAAD-D9E3-212D-7206E1EEAE04}"/>
              </a:ext>
            </a:extLst>
          </p:cNvPr>
          <p:cNvSpPr/>
          <p:nvPr/>
        </p:nvSpPr>
        <p:spPr>
          <a:xfrm>
            <a:off x="2123438" y="7355840"/>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a:t>吹釉太急，烧成后出现釉泡现象</a:t>
            </a:r>
            <a:endParaRPr lang="zh-CN" altLang="en-US" dirty="0"/>
          </a:p>
        </p:txBody>
      </p:sp>
      <p:sp>
        <p:nvSpPr>
          <p:cNvPr id="25" name="矩形: 圆角 24">
            <a:extLst>
              <a:ext uri="{FF2B5EF4-FFF2-40B4-BE49-F238E27FC236}">
                <a16:creationId xmlns:a16="http://schemas.microsoft.com/office/drawing/2014/main" id="{33D4D637-3C53-4FBD-12C0-77BF00B8DCBE}"/>
              </a:ext>
            </a:extLst>
          </p:cNvPr>
          <p:cNvSpPr/>
          <p:nvPr/>
        </p:nvSpPr>
        <p:spPr>
          <a:xfrm>
            <a:off x="7071359" y="7355840"/>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t>坯体太厚，因水分排不出去而炸坯。</a:t>
            </a:r>
          </a:p>
        </p:txBody>
      </p:sp>
      <p:sp>
        <p:nvSpPr>
          <p:cNvPr id="26" name="矩形: 圆角 25">
            <a:extLst>
              <a:ext uri="{FF2B5EF4-FFF2-40B4-BE49-F238E27FC236}">
                <a16:creationId xmlns:a16="http://schemas.microsoft.com/office/drawing/2014/main" id="{8C999C07-5848-67FE-8F02-F401F45F0E2C}"/>
              </a:ext>
            </a:extLst>
          </p:cNvPr>
          <p:cNvSpPr/>
          <p:nvPr/>
        </p:nvSpPr>
        <p:spPr>
          <a:xfrm>
            <a:off x="12019280" y="7355840"/>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a:t>该造型是拉坯成型的，由于底部积水或底部压泥没有压实，出现气孔而导致底裂。</a:t>
            </a:r>
          </a:p>
        </p:txBody>
      </p:sp>
      <p:pic>
        <p:nvPicPr>
          <p:cNvPr id="28" name="图片 27">
            <a:extLst>
              <a:ext uri="{FF2B5EF4-FFF2-40B4-BE49-F238E27FC236}">
                <a16:creationId xmlns:a16="http://schemas.microsoft.com/office/drawing/2014/main" id="{E4145A20-FF79-056A-CBA3-10B609552C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62851" y="3922690"/>
            <a:ext cx="4458137" cy="3311230"/>
          </a:xfrm>
          <a:prstGeom prst="rect">
            <a:avLst/>
          </a:prstGeom>
        </p:spPr>
      </p:pic>
      <p:pic>
        <p:nvPicPr>
          <p:cNvPr id="30" name="图片 29">
            <a:extLst>
              <a:ext uri="{FF2B5EF4-FFF2-40B4-BE49-F238E27FC236}">
                <a16:creationId xmlns:a16="http://schemas.microsoft.com/office/drawing/2014/main" id="{EC4B9FA9-737F-4581-25E9-D618385789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6912" y="3856137"/>
            <a:ext cx="4495134" cy="3329729"/>
          </a:xfrm>
          <a:prstGeom prst="rect">
            <a:avLst/>
          </a:prstGeom>
        </p:spPr>
      </p:pic>
      <p:pic>
        <p:nvPicPr>
          <p:cNvPr id="32" name="图片 31">
            <a:extLst>
              <a:ext uri="{FF2B5EF4-FFF2-40B4-BE49-F238E27FC236}">
                <a16:creationId xmlns:a16="http://schemas.microsoft.com/office/drawing/2014/main" id="{1BBA49F3-6354-BFA1-313C-0FE8CDC28E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6468" y="3893134"/>
            <a:ext cx="4439639" cy="3292732"/>
          </a:xfrm>
          <a:prstGeom prst="rect">
            <a:avLst/>
          </a:prstGeom>
        </p:spPr>
      </p:pic>
    </p:spTree>
    <p:extLst>
      <p:ext uri="{BB962C8B-B14F-4D97-AF65-F5344CB8AC3E}">
        <p14:creationId xmlns:p14="http://schemas.microsoft.com/office/powerpoint/2010/main" val="1518117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500"/>
                            </p:stCondLst>
                            <p:childTnLst>
                              <p:par>
                                <p:cTn id="24" presetID="14" presetClass="entr" presetSubtype="1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randombar(horizontal)">
                                      <p:cBhvr>
                                        <p:cTn id="26" dur="500"/>
                                        <p:tgtEl>
                                          <p:spTgt spid="32"/>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500"/>
                            </p:stCondLst>
                            <p:childTnLst>
                              <p:par>
                                <p:cTn id="41" presetID="14" presetClass="entr" presetSubtype="1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randombar(horizontal)">
                                      <p:cBhvr>
                                        <p:cTn id="43" dur="500"/>
                                        <p:tgtEl>
                                          <p:spTgt spid="30"/>
                                        </p:tgtEl>
                                      </p:cBhvr>
                                    </p:animEffect>
                                  </p:childTnLst>
                                </p:cTn>
                              </p:par>
                            </p:childTnLst>
                          </p:cTn>
                        </p:par>
                        <p:par>
                          <p:cTn id="44" fill="hold">
                            <p:stCondLst>
                              <p:cond delay="1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p:cTn id="54" dur="500" fill="hold"/>
                                        <p:tgtEl>
                                          <p:spTgt spid="24"/>
                                        </p:tgtEl>
                                        <p:attrNameLst>
                                          <p:attrName>ppt_w</p:attrName>
                                        </p:attrNameLst>
                                      </p:cBhvr>
                                      <p:tavLst>
                                        <p:tav tm="0">
                                          <p:val>
                                            <p:fltVal val="0"/>
                                          </p:val>
                                        </p:tav>
                                        <p:tav tm="100000">
                                          <p:val>
                                            <p:strVal val="#ppt_w"/>
                                          </p:val>
                                        </p:tav>
                                      </p:tavLst>
                                    </p:anim>
                                    <p:anim calcmode="lin" valueType="num">
                                      <p:cBhvr>
                                        <p:cTn id="55" dur="500" fill="hold"/>
                                        <p:tgtEl>
                                          <p:spTgt spid="24"/>
                                        </p:tgtEl>
                                        <p:attrNameLst>
                                          <p:attrName>ppt_h</p:attrName>
                                        </p:attrNameLst>
                                      </p:cBhvr>
                                      <p:tavLst>
                                        <p:tav tm="0">
                                          <p:val>
                                            <p:fltVal val="0"/>
                                          </p:val>
                                        </p:tav>
                                        <p:tav tm="100000">
                                          <p:val>
                                            <p:strVal val="#ppt_h"/>
                                          </p:val>
                                        </p:tav>
                                      </p:tavLst>
                                    </p:anim>
                                    <p:animEffect transition="in" filter="fade">
                                      <p:cBhvr>
                                        <p:cTn id="56" dur="500"/>
                                        <p:tgtEl>
                                          <p:spTgt spid="24"/>
                                        </p:tgtEl>
                                      </p:cBhvr>
                                    </p:animEffect>
                                  </p:childTnLst>
                                </p:cTn>
                              </p:par>
                            </p:childTnLst>
                          </p:cTn>
                        </p:par>
                        <p:par>
                          <p:cTn id="57" fill="hold">
                            <p:stCondLst>
                              <p:cond delay="500"/>
                            </p:stCondLst>
                            <p:childTnLst>
                              <p:par>
                                <p:cTn id="58" presetID="14" presetClass="entr" presetSubtype="10"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randombar(horizontal)">
                                      <p:cBhvr>
                                        <p:cTn id="60" dur="500"/>
                                        <p:tgtEl>
                                          <p:spTgt spid="28"/>
                                        </p:tgtEl>
                                      </p:cBhvr>
                                    </p:animEffect>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23" grpId="0" animBg="1"/>
      <p:bldP spid="24" grpId="0" animBg="1"/>
      <p:bldP spid="9"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第四节  常见烧成问题</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椭圆 1">
            <a:extLst>
              <a:ext uri="{FF2B5EF4-FFF2-40B4-BE49-F238E27FC236}">
                <a16:creationId xmlns:a16="http://schemas.microsoft.com/office/drawing/2014/main" id="{F0FC9318-A5CE-B1BB-2966-AB746632A80F}"/>
              </a:ext>
            </a:extLst>
          </p:cNvPr>
          <p:cNvSpPr/>
          <p:nvPr/>
        </p:nvSpPr>
        <p:spPr>
          <a:xfrm>
            <a:off x="3271520"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4.</a:t>
            </a:r>
            <a:r>
              <a:rPr lang="zh-CN" altLang="en-US" sz="2400"/>
              <a:t>流釉</a:t>
            </a:r>
            <a:endParaRPr lang="zh-CN" altLang="en-US" sz="2400" dirty="0"/>
          </a:p>
        </p:txBody>
      </p:sp>
      <p:sp>
        <p:nvSpPr>
          <p:cNvPr id="23" name="椭圆 22">
            <a:extLst>
              <a:ext uri="{FF2B5EF4-FFF2-40B4-BE49-F238E27FC236}">
                <a16:creationId xmlns:a16="http://schemas.microsoft.com/office/drawing/2014/main" id="{522281A7-02C5-F3D8-D485-BDD57C19EC55}"/>
              </a:ext>
            </a:extLst>
          </p:cNvPr>
          <p:cNvSpPr/>
          <p:nvPr/>
        </p:nvSpPr>
        <p:spPr>
          <a:xfrm>
            <a:off x="8188959"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5.</a:t>
            </a:r>
            <a:r>
              <a:rPr lang="zh-CN" altLang="en-US" sz="2400"/>
              <a:t>开片</a:t>
            </a:r>
            <a:endParaRPr lang="zh-CN" altLang="en-US" sz="2400" dirty="0"/>
          </a:p>
        </p:txBody>
      </p:sp>
      <p:sp>
        <p:nvSpPr>
          <p:cNvPr id="24" name="椭圆 23">
            <a:extLst>
              <a:ext uri="{FF2B5EF4-FFF2-40B4-BE49-F238E27FC236}">
                <a16:creationId xmlns:a16="http://schemas.microsoft.com/office/drawing/2014/main" id="{1A40330E-F623-E9E6-41E1-C1AAD8C2F50E}"/>
              </a:ext>
            </a:extLst>
          </p:cNvPr>
          <p:cNvSpPr/>
          <p:nvPr/>
        </p:nvSpPr>
        <p:spPr>
          <a:xfrm>
            <a:off x="13106400"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6.</a:t>
            </a:r>
            <a:r>
              <a:rPr lang="zh-CN" altLang="en-US" sz="2400"/>
              <a:t>缩釉</a:t>
            </a:r>
          </a:p>
        </p:txBody>
      </p:sp>
      <p:pic>
        <p:nvPicPr>
          <p:cNvPr id="6" name="图片 5">
            <a:extLst>
              <a:ext uri="{FF2B5EF4-FFF2-40B4-BE49-F238E27FC236}">
                <a16:creationId xmlns:a16="http://schemas.microsoft.com/office/drawing/2014/main" id="{03FFBE95-20F9-030D-10F4-A9643366D4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9598" y="3270231"/>
            <a:ext cx="2733675" cy="4133850"/>
          </a:xfrm>
          <a:prstGeom prst="rect">
            <a:avLst/>
          </a:prstGeom>
        </p:spPr>
      </p:pic>
      <p:pic>
        <p:nvPicPr>
          <p:cNvPr id="8" name="图片 7">
            <a:extLst>
              <a:ext uri="{FF2B5EF4-FFF2-40B4-BE49-F238E27FC236}">
                <a16:creationId xmlns:a16="http://schemas.microsoft.com/office/drawing/2014/main" id="{D6225514-04CA-D4B8-CB28-F7706B3F1C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9550" y="3213081"/>
            <a:ext cx="2714625" cy="4191000"/>
          </a:xfrm>
          <a:prstGeom prst="rect">
            <a:avLst/>
          </a:prstGeom>
        </p:spPr>
      </p:pic>
      <p:pic>
        <p:nvPicPr>
          <p:cNvPr id="11" name="图片 10">
            <a:extLst>
              <a:ext uri="{FF2B5EF4-FFF2-40B4-BE49-F238E27FC236}">
                <a16:creationId xmlns:a16="http://schemas.microsoft.com/office/drawing/2014/main" id="{80750AC0-4182-D36F-BDCB-9783F18F78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1084" y="3227369"/>
            <a:ext cx="2733675" cy="4162425"/>
          </a:xfrm>
          <a:prstGeom prst="rect">
            <a:avLst/>
          </a:prstGeom>
        </p:spPr>
      </p:pic>
      <p:sp>
        <p:nvSpPr>
          <p:cNvPr id="9" name="矩形: 圆角 8">
            <a:extLst>
              <a:ext uri="{FF2B5EF4-FFF2-40B4-BE49-F238E27FC236}">
                <a16:creationId xmlns:a16="http://schemas.microsoft.com/office/drawing/2014/main" id="{5F6A9D37-BAAD-D9E3-212D-7206E1EEAE04}"/>
              </a:ext>
            </a:extLst>
          </p:cNvPr>
          <p:cNvSpPr/>
          <p:nvPr/>
        </p:nvSpPr>
        <p:spPr>
          <a:xfrm>
            <a:off x="2123438" y="7369092"/>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dirty="0"/>
              <a:t>A.</a:t>
            </a:r>
            <a:r>
              <a:rPr lang="zh-CN" altLang="en-US" dirty="0"/>
              <a:t>烧成温度过高。</a:t>
            </a:r>
          </a:p>
          <a:p>
            <a:pPr algn="ctr"/>
            <a:r>
              <a:rPr lang="en-US" altLang="zh-CN" dirty="0"/>
              <a:t>B.</a:t>
            </a:r>
            <a:r>
              <a:rPr lang="zh-CN" altLang="en-US" dirty="0"/>
              <a:t>釉的流动性大，而且釉上得太厚。</a:t>
            </a:r>
          </a:p>
          <a:p>
            <a:pPr algn="ctr"/>
            <a:r>
              <a:rPr lang="en-US" altLang="zh-CN" dirty="0"/>
              <a:t>C.</a:t>
            </a:r>
            <a:r>
              <a:rPr lang="zh-CN" altLang="en-US" dirty="0"/>
              <a:t>坯体底部没有刮釉。</a:t>
            </a:r>
          </a:p>
        </p:txBody>
      </p:sp>
      <p:sp>
        <p:nvSpPr>
          <p:cNvPr id="25" name="矩形: 圆角 24">
            <a:extLst>
              <a:ext uri="{FF2B5EF4-FFF2-40B4-BE49-F238E27FC236}">
                <a16:creationId xmlns:a16="http://schemas.microsoft.com/office/drawing/2014/main" id="{33D4D637-3C53-4FBD-12C0-77BF00B8DCBE}"/>
              </a:ext>
            </a:extLst>
          </p:cNvPr>
          <p:cNvSpPr/>
          <p:nvPr/>
        </p:nvSpPr>
        <p:spPr>
          <a:xfrm>
            <a:off x="7071359" y="7369092"/>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t>坯的膨胀系数大于釉的膨胀系数。这是陶釉色的特殊效果，但开片太大而导致釉层剥落却是一种缺陷。</a:t>
            </a:r>
          </a:p>
        </p:txBody>
      </p:sp>
      <p:sp>
        <p:nvSpPr>
          <p:cNvPr id="26" name="矩形: 圆角 25">
            <a:extLst>
              <a:ext uri="{FF2B5EF4-FFF2-40B4-BE49-F238E27FC236}">
                <a16:creationId xmlns:a16="http://schemas.microsoft.com/office/drawing/2014/main" id="{8C999C07-5848-67FE-8F02-F401F45F0E2C}"/>
              </a:ext>
            </a:extLst>
          </p:cNvPr>
          <p:cNvSpPr/>
          <p:nvPr/>
        </p:nvSpPr>
        <p:spPr>
          <a:xfrm>
            <a:off x="12019280" y="7369092"/>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a:t>A.</a:t>
            </a:r>
            <a:r>
              <a:rPr lang="zh-CN" altLang="en-US"/>
              <a:t>坯体本身有裂痕。</a:t>
            </a:r>
          </a:p>
          <a:p>
            <a:pPr algn="ctr"/>
            <a:r>
              <a:rPr lang="en-US" altLang="zh-CN"/>
              <a:t>B.</a:t>
            </a:r>
            <a:r>
              <a:rPr lang="zh-CN" altLang="en-US"/>
              <a:t>上釉的时候补水没有补干净，坯体</a:t>
            </a:r>
          </a:p>
          <a:p>
            <a:pPr algn="ctr"/>
            <a:r>
              <a:rPr lang="zh-CN" altLang="en-US"/>
              <a:t>上面有灰尘，故施釉后出现缩釉现象。</a:t>
            </a:r>
          </a:p>
        </p:txBody>
      </p:sp>
    </p:spTree>
    <p:extLst>
      <p:ext uri="{BB962C8B-B14F-4D97-AF65-F5344CB8AC3E}">
        <p14:creationId xmlns:p14="http://schemas.microsoft.com/office/powerpoint/2010/main" val="1792738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500"/>
                            </p:stCondLst>
                            <p:childTnLst>
                              <p:par>
                                <p:cTn id="24" presetID="14" presetClass="entr" presetSubtype="1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500"/>
                            </p:stCondLst>
                            <p:childTnLst>
                              <p:par>
                                <p:cTn id="41" presetID="14" presetClass="entr" presetSubtype="1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childTnLst>
                          </p:cTn>
                        </p:par>
                        <p:par>
                          <p:cTn id="44" fill="hold">
                            <p:stCondLst>
                              <p:cond delay="1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p:cTn id="54" dur="500" fill="hold"/>
                                        <p:tgtEl>
                                          <p:spTgt spid="24"/>
                                        </p:tgtEl>
                                        <p:attrNameLst>
                                          <p:attrName>ppt_w</p:attrName>
                                        </p:attrNameLst>
                                      </p:cBhvr>
                                      <p:tavLst>
                                        <p:tav tm="0">
                                          <p:val>
                                            <p:fltVal val="0"/>
                                          </p:val>
                                        </p:tav>
                                        <p:tav tm="100000">
                                          <p:val>
                                            <p:strVal val="#ppt_w"/>
                                          </p:val>
                                        </p:tav>
                                      </p:tavLst>
                                    </p:anim>
                                    <p:anim calcmode="lin" valueType="num">
                                      <p:cBhvr>
                                        <p:cTn id="55" dur="500" fill="hold"/>
                                        <p:tgtEl>
                                          <p:spTgt spid="24"/>
                                        </p:tgtEl>
                                        <p:attrNameLst>
                                          <p:attrName>ppt_h</p:attrName>
                                        </p:attrNameLst>
                                      </p:cBhvr>
                                      <p:tavLst>
                                        <p:tav tm="0">
                                          <p:val>
                                            <p:fltVal val="0"/>
                                          </p:val>
                                        </p:tav>
                                        <p:tav tm="100000">
                                          <p:val>
                                            <p:strVal val="#ppt_h"/>
                                          </p:val>
                                        </p:tav>
                                      </p:tavLst>
                                    </p:anim>
                                    <p:animEffect transition="in" filter="fade">
                                      <p:cBhvr>
                                        <p:cTn id="56" dur="500"/>
                                        <p:tgtEl>
                                          <p:spTgt spid="24"/>
                                        </p:tgtEl>
                                      </p:cBhvr>
                                    </p:animEffect>
                                  </p:childTnLst>
                                </p:cTn>
                              </p:par>
                            </p:childTnLst>
                          </p:cTn>
                        </p:par>
                        <p:par>
                          <p:cTn id="57" fill="hold">
                            <p:stCondLst>
                              <p:cond delay="500"/>
                            </p:stCondLst>
                            <p:childTnLst>
                              <p:par>
                                <p:cTn id="58" presetID="14" presetClass="entr" presetSubtype="10"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randombar(horizontal)">
                                      <p:cBhvr>
                                        <p:cTn id="60" dur="500"/>
                                        <p:tgtEl>
                                          <p:spTgt spid="6"/>
                                        </p:tgtEl>
                                      </p:cBhvr>
                                    </p:animEffect>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23" grpId="0" animBg="1"/>
      <p:bldP spid="24" grpId="0" animBg="1"/>
      <p:bldP spid="9" grpId="0" animBg="1"/>
      <p:bldP spid="25"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第四节  常见烧成问题</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椭圆 1">
            <a:extLst>
              <a:ext uri="{FF2B5EF4-FFF2-40B4-BE49-F238E27FC236}">
                <a16:creationId xmlns:a16="http://schemas.microsoft.com/office/drawing/2014/main" id="{F0FC9318-A5CE-B1BB-2966-AB746632A80F}"/>
              </a:ext>
            </a:extLst>
          </p:cNvPr>
          <p:cNvSpPr/>
          <p:nvPr/>
        </p:nvSpPr>
        <p:spPr>
          <a:xfrm>
            <a:off x="3271520"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7.</a:t>
            </a:r>
            <a:r>
              <a:rPr lang="zh-CN" altLang="en-US" sz="2400"/>
              <a:t>粘盖</a:t>
            </a:r>
            <a:endParaRPr lang="zh-CN" altLang="en-US" sz="2400" dirty="0"/>
          </a:p>
        </p:txBody>
      </p:sp>
      <p:sp>
        <p:nvSpPr>
          <p:cNvPr id="23" name="椭圆 22">
            <a:extLst>
              <a:ext uri="{FF2B5EF4-FFF2-40B4-BE49-F238E27FC236}">
                <a16:creationId xmlns:a16="http://schemas.microsoft.com/office/drawing/2014/main" id="{522281A7-02C5-F3D8-D485-BDD57C19EC55}"/>
              </a:ext>
            </a:extLst>
          </p:cNvPr>
          <p:cNvSpPr/>
          <p:nvPr/>
        </p:nvSpPr>
        <p:spPr>
          <a:xfrm>
            <a:off x="8188959"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8.</a:t>
            </a:r>
            <a:r>
              <a:rPr lang="zh-CN" altLang="en-US" sz="2400"/>
              <a:t>吸烟</a:t>
            </a:r>
            <a:endParaRPr lang="zh-CN" altLang="en-US" sz="2400" dirty="0"/>
          </a:p>
        </p:txBody>
      </p:sp>
      <p:sp>
        <p:nvSpPr>
          <p:cNvPr id="24" name="椭圆 23">
            <a:extLst>
              <a:ext uri="{FF2B5EF4-FFF2-40B4-BE49-F238E27FC236}">
                <a16:creationId xmlns:a16="http://schemas.microsoft.com/office/drawing/2014/main" id="{1A40330E-F623-E9E6-41E1-C1AAD8C2F50E}"/>
              </a:ext>
            </a:extLst>
          </p:cNvPr>
          <p:cNvSpPr/>
          <p:nvPr/>
        </p:nvSpPr>
        <p:spPr>
          <a:xfrm>
            <a:off x="13106400" y="1695391"/>
            <a:ext cx="1971040" cy="19710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9.</a:t>
            </a:r>
            <a:r>
              <a:rPr lang="zh-CN" altLang="en-US" sz="2400"/>
              <a:t>釉裂</a:t>
            </a:r>
          </a:p>
        </p:txBody>
      </p:sp>
      <p:sp>
        <p:nvSpPr>
          <p:cNvPr id="9" name="矩形: 圆角 8">
            <a:extLst>
              <a:ext uri="{FF2B5EF4-FFF2-40B4-BE49-F238E27FC236}">
                <a16:creationId xmlns:a16="http://schemas.microsoft.com/office/drawing/2014/main" id="{5F6A9D37-BAAD-D9E3-212D-7206E1EEAE04}"/>
              </a:ext>
            </a:extLst>
          </p:cNvPr>
          <p:cNvSpPr/>
          <p:nvPr/>
        </p:nvSpPr>
        <p:spPr>
          <a:xfrm>
            <a:off x="2123438" y="7355840"/>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dirty="0"/>
              <a:t>A.</a:t>
            </a:r>
            <a:r>
              <a:rPr lang="zh-CN" altLang="en-US" dirty="0"/>
              <a:t>壶盖与壶体接触部分的釉没有刮干</a:t>
            </a:r>
          </a:p>
          <a:p>
            <a:pPr algn="ctr"/>
            <a:r>
              <a:rPr lang="en-US" altLang="zh-CN" dirty="0"/>
              <a:t>B.</a:t>
            </a:r>
            <a:r>
              <a:rPr lang="zh-CN" altLang="en-US" dirty="0"/>
              <a:t>没有刷大硼砂。</a:t>
            </a:r>
          </a:p>
          <a:p>
            <a:pPr algn="ctr"/>
            <a:r>
              <a:rPr lang="en-US" altLang="zh-CN" dirty="0"/>
              <a:t>C.</a:t>
            </a:r>
            <a:r>
              <a:rPr lang="zh-CN" altLang="en-US" dirty="0"/>
              <a:t>壶盖壶体使用不同成型方法或不同</a:t>
            </a:r>
          </a:p>
          <a:p>
            <a:pPr algn="ctr"/>
            <a:r>
              <a:rPr lang="zh-CN" altLang="en-US" dirty="0"/>
              <a:t>坯料，导致收缩率不一样而粘住。</a:t>
            </a:r>
          </a:p>
        </p:txBody>
      </p:sp>
      <p:sp>
        <p:nvSpPr>
          <p:cNvPr id="25" name="矩形: 圆角 24">
            <a:extLst>
              <a:ext uri="{FF2B5EF4-FFF2-40B4-BE49-F238E27FC236}">
                <a16:creationId xmlns:a16="http://schemas.microsoft.com/office/drawing/2014/main" id="{33D4D637-3C53-4FBD-12C0-77BF00B8DCBE}"/>
              </a:ext>
            </a:extLst>
          </p:cNvPr>
          <p:cNvSpPr/>
          <p:nvPr/>
        </p:nvSpPr>
        <p:spPr>
          <a:xfrm>
            <a:off x="7071359" y="7355840"/>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t>烧成过程中，由于液化气不完全燃烧而出现二氧化碳等气体把釉面熏成黄褐色的状况。</a:t>
            </a:r>
          </a:p>
        </p:txBody>
      </p:sp>
      <p:sp>
        <p:nvSpPr>
          <p:cNvPr id="26" name="矩形: 圆角 25">
            <a:extLst>
              <a:ext uri="{FF2B5EF4-FFF2-40B4-BE49-F238E27FC236}">
                <a16:creationId xmlns:a16="http://schemas.microsoft.com/office/drawing/2014/main" id="{8C999C07-5848-67FE-8F02-F401F45F0E2C}"/>
              </a:ext>
            </a:extLst>
          </p:cNvPr>
          <p:cNvSpPr/>
          <p:nvPr/>
        </p:nvSpPr>
        <p:spPr>
          <a:xfrm>
            <a:off x="12019280" y="7355840"/>
            <a:ext cx="4145280" cy="20523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altLang="zh-CN" dirty="0"/>
              <a:t>A.</a:t>
            </a:r>
            <a:r>
              <a:rPr lang="zh-CN" altLang="en-US" dirty="0"/>
              <a:t>本身是裂纹釉。</a:t>
            </a:r>
          </a:p>
          <a:p>
            <a:pPr algn="ctr"/>
            <a:r>
              <a:rPr lang="en-US" altLang="zh-CN" dirty="0"/>
              <a:t>B.</a:t>
            </a:r>
            <a:r>
              <a:rPr lang="zh-CN" altLang="en-US" dirty="0"/>
              <a:t>开窑太快，冷空气进入导致釉裂。严重的话会引起坯裂，所以一般在</a:t>
            </a:r>
            <a:r>
              <a:rPr lang="en-US" altLang="zh-CN" dirty="0"/>
              <a:t>100</a:t>
            </a:r>
            <a:r>
              <a:rPr lang="zh-CN" altLang="en-US" dirty="0"/>
              <a:t>℃以下开窑门。如有大件物体，温度还得降到</a:t>
            </a:r>
            <a:r>
              <a:rPr lang="en-US" altLang="zh-CN" dirty="0"/>
              <a:t>60</a:t>
            </a:r>
            <a:r>
              <a:rPr lang="zh-CN" altLang="en-US" dirty="0"/>
              <a:t>℃以下才可以全部打开窑门。</a:t>
            </a:r>
          </a:p>
        </p:txBody>
      </p:sp>
      <p:pic>
        <p:nvPicPr>
          <p:cNvPr id="7" name="图片 6">
            <a:extLst>
              <a:ext uri="{FF2B5EF4-FFF2-40B4-BE49-F238E27FC236}">
                <a16:creationId xmlns:a16="http://schemas.microsoft.com/office/drawing/2014/main" id="{C4E927F4-3161-C01D-6CE1-81AC73DD0D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22934" y="3908957"/>
            <a:ext cx="4353087" cy="3204356"/>
          </a:xfrm>
          <a:prstGeom prst="rect">
            <a:avLst/>
          </a:prstGeom>
        </p:spPr>
      </p:pic>
      <p:pic>
        <p:nvPicPr>
          <p:cNvPr id="12" name="图片 11">
            <a:extLst>
              <a:ext uri="{FF2B5EF4-FFF2-40B4-BE49-F238E27FC236}">
                <a16:creationId xmlns:a16="http://schemas.microsoft.com/office/drawing/2014/main" id="{1E0C3AB4-F4A4-157A-56E4-D6FD68267B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0128" y="3878728"/>
            <a:ext cx="4307742" cy="3234585"/>
          </a:xfrm>
          <a:prstGeom prst="rect">
            <a:avLst/>
          </a:prstGeom>
        </p:spPr>
      </p:pic>
      <p:pic>
        <p:nvPicPr>
          <p:cNvPr id="14" name="图片 13">
            <a:extLst>
              <a:ext uri="{FF2B5EF4-FFF2-40B4-BE49-F238E27FC236}">
                <a16:creationId xmlns:a16="http://schemas.microsoft.com/office/drawing/2014/main" id="{323BF6AC-B22A-4722-4448-04A33D9401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1979" y="3908957"/>
            <a:ext cx="4368202" cy="3204356"/>
          </a:xfrm>
          <a:prstGeom prst="rect">
            <a:avLst/>
          </a:prstGeom>
        </p:spPr>
      </p:pic>
    </p:spTree>
    <p:extLst>
      <p:ext uri="{BB962C8B-B14F-4D97-AF65-F5344CB8AC3E}">
        <p14:creationId xmlns:p14="http://schemas.microsoft.com/office/powerpoint/2010/main" val="19231276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500"/>
                            </p:stCondLst>
                            <p:childTnLst>
                              <p:par>
                                <p:cTn id="24" presetID="14" presetClass="entr" presetSubtype="1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500"/>
                            </p:stCondLst>
                            <p:childTnLst>
                              <p:par>
                                <p:cTn id="41" presetID="14" presetClass="entr" presetSubtype="1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par>
                          <p:cTn id="44" fill="hold">
                            <p:stCondLst>
                              <p:cond delay="1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p:cTn id="54" dur="500" fill="hold"/>
                                        <p:tgtEl>
                                          <p:spTgt spid="24"/>
                                        </p:tgtEl>
                                        <p:attrNameLst>
                                          <p:attrName>ppt_w</p:attrName>
                                        </p:attrNameLst>
                                      </p:cBhvr>
                                      <p:tavLst>
                                        <p:tav tm="0">
                                          <p:val>
                                            <p:fltVal val="0"/>
                                          </p:val>
                                        </p:tav>
                                        <p:tav tm="100000">
                                          <p:val>
                                            <p:strVal val="#ppt_w"/>
                                          </p:val>
                                        </p:tav>
                                      </p:tavLst>
                                    </p:anim>
                                    <p:anim calcmode="lin" valueType="num">
                                      <p:cBhvr>
                                        <p:cTn id="55" dur="500" fill="hold"/>
                                        <p:tgtEl>
                                          <p:spTgt spid="24"/>
                                        </p:tgtEl>
                                        <p:attrNameLst>
                                          <p:attrName>ppt_h</p:attrName>
                                        </p:attrNameLst>
                                      </p:cBhvr>
                                      <p:tavLst>
                                        <p:tav tm="0">
                                          <p:val>
                                            <p:fltVal val="0"/>
                                          </p:val>
                                        </p:tav>
                                        <p:tav tm="100000">
                                          <p:val>
                                            <p:strVal val="#ppt_h"/>
                                          </p:val>
                                        </p:tav>
                                      </p:tavLst>
                                    </p:anim>
                                    <p:animEffect transition="in" filter="fade">
                                      <p:cBhvr>
                                        <p:cTn id="56" dur="500"/>
                                        <p:tgtEl>
                                          <p:spTgt spid="24"/>
                                        </p:tgtEl>
                                      </p:cBhvr>
                                    </p:animEffect>
                                  </p:childTnLst>
                                </p:cTn>
                              </p:par>
                            </p:childTnLst>
                          </p:cTn>
                        </p:par>
                        <p:par>
                          <p:cTn id="57" fill="hold">
                            <p:stCondLst>
                              <p:cond delay="500"/>
                            </p:stCondLst>
                            <p:childTnLst>
                              <p:par>
                                <p:cTn id="58" presetID="14" presetClass="entr" presetSubtype="1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randombar(horizontal)">
                                      <p:cBhvr>
                                        <p:cTn id="60" dur="500"/>
                                        <p:tgtEl>
                                          <p:spTgt spid="7"/>
                                        </p:tgtEl>
                                      </p:cBhvr>
                                    </p:animEffect>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23" grpId="0" animBg="1"/>
      <p:bldP spid="24" grpId="0" animBg="1"/>
      <p:bldP spid="9" grpId="0" animBg="1"/>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val="0"/>
              </a:ext>
            </a:extLst>
          </a:blip>
          <a:srcRect l="17632" r="49845" b="47264"/>
          <a:stretch>
            <a:fillRect/>
          </a:stretch>
        </p:blipFill>
        <p:spPr>
          <a:xfrm>
            <a:off x="2062194" y="0"/>
            <a:ext cx="2524230" cy="4297680"/>
          </a:xfrm>
          <a:prstGeom prst="rect">
            <a:avLst/>
          </a:prstGeom>
        </p:spPr>
      </p:pic>
      <p:sp>
        <p:nvSpPr>
          <p:cNvPr id="13" name="矩形 12">
            <a:extLst>
              <a:ext uri="{FF2B5EF4-FFF2-40B4-BE49-F238E27FC236}">
                <a16:creationId xmlns:a16="http://schemas.microsoft.com/office/drawing/2014/main" id="{AA435508-716F-5724-F8BF-E0E357001FD6}"/>
              </a:ext>
            </a:extLst>
          </p:cNvPr>
          <p:cNvSpPr/>
          <p:nvPr/>
        </p:nvSpPr>
        <p:spPr>
          <a:xfrm>
            <a:off x="1800317" y="5144294"/>
            <a:ext cx="14687366" cy="1866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2" name="矩形 1">
            <a:extLst>
              <a:ext uri="{FF2B5EF4-FFF2-40B4-BE49-F238E27FC236}">
                <a16:creationId xmlns:a16="http://schemas.microsoft.com/office/drawing/2014/main" id="{B6C7E12A-2147-77E9-69F8-9032ACE584E8}"/>
              </a:ext>
            </a:extLst>
          </p:cNvPr>
          <p:cNvSpPr/>
          <p:nvPr/>
        </p:nvSpPr>
        <p:spPr>
          <a:xfrm>
            <a:off x="4809744" y="3969834"/>
            <a:ext cx="8891834" cy="2600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文本框 6">
            <a:extLst>
              <a:ext uri="{FF2B5EF4-FFF2-40B4-BE49-F238E27FC236}">
                <a16:creationId xmlns:a16="http://schemas.microsoft.com/office/drawing/2014/main" id="{13EC3153-9759-4DDC-FFE9-DAFA2D16FB0E}"/>
              </a:ext>
            </a:extLst>
          </p:cNvPr>
          <p:cNvSpPr txBox="1"/>
          <p:nvPr>
            <p:custDataLst>
              <p:tags r:id="rId1"/>
            </p:custDataLst>
          </p:nvPr>
        </p:nvSpPr>
        <p:spPr>
          <a:xfrm>
            <a:off x="5100811" y="3530165"/>
            <a:ext cx="8348255" cy="2796278"/>
          </a:xfrm>
          <a:prstGeom prst="rect">
            <a:avLst/>
          </a:prstGeom>
          <a:noFill/>
        </p:spPr>
        <p:txBody>
          <a:bodyPr wrap="square" rtlCol="0" anchor="ctr">
            <a:spAutoFit/>
          </a:bodyPr>
          <a:lstStyle/>
          <a:p>
            <a:pPr>
              <a:lnSpc>
                <a:spcPct val="120000"/>
              </a:lnSpc>
            </a:pPr>
            <a:r>
              <a:rPr lang="zh-CN" altLang="en-US" sz="15998" dirty="0">
                <a:ln w="0"/>
                <a:solidFill>
                  <a:srgbClr val="8FCC94"/>
                </a:solidFill>
                <a:effectLst>
                  <a:outerShdw blurRad="38100" dist="25400" dir="5400000" algn="ctr" rotWithShape="0">
                    <a:srgbClr val="6E747A">
                      <a:alpha val="43000"/>
                    </a:srgbClr>
                  </a:outerShdw>
                </a:effectLst>
                <a:latin typeface="方正剪纸_GBK" panose="02000000000000000000" pitchFamily="2" charset="-122"/>
                <a:ea typeface="方正剪纸_GBK" panose="02000000000000000000" pitchFamily="2" charset="-122"/>
              </a:rPr>
              <a:t>谢谢观看</a:t>
            </a:r>
          </a:p>
        </p:txBody>
      </p:sp>
    </p:spTree>
    <p:extLst>
      <p:ext uri="{BB962C8B-B14F-4D97-AF65-F5344CB8AC3E}">
        <p14:creationId xmlns:p14="http://schemas.microsoft.com/office/powerpoint/2010/main" val="3494657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a:spLocks/>
          </p:cNvSpPr>
          <p:nvPr/>
        </p:nvSpPr>
        <p:spPr bwMode="auto">
          <a:xfrm>
            <a:off x="1900342" y="2890915"/>
            <a:ext cx="3288355" cy="3734816"/>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50" name="矩形 49"/>
          <p:cNvSpPr/>
          <p:nvPr/>
        </p:nvSpPr>
        <p:spPr>
          <a:xfrm>
            <a:off x="9262246" y="595246"/>
            <a:ext cx="8667061" cy="8141309"/>
          </a:xfrm>
          <a:prstGeom prst="rect">
            <a:avLst/>
          </a:prstGeom>
        </p:spPr>
        <p:txBody>
          <a:bodyPr wrap="square" lIns="137139" tIns="68569" rIns="137139" bIns="68569">
            <a:spAutoFit/>
          </a:bodyPr>
          <a:lstStyle/>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第一章  陶艺概述</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第二章  陶瓷原料</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第三章  陶瓷成型工艺</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第四章  陶瓷装饰技法</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第五章  陶瓷烧制</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第六章  </a:t>
            </a:r>
            <a:r>
              <a:rPr lang="zh-CN" altLang="en-US" sz="3200"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陶瓷产品设计师国家职业标准</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p:txBody>
      </p:sp>
      <p:sp>
        <p:nvSpPr>
          <p:cNvPr id="15" name="Freeform 5"/>
          <p:cNvSpPr>
            <a:spLocks/>
          </p:cNvSpPr>
          <p:nvPr/>
        </p:nvSpPr>
        <p:spPr bwMode="auto">
          <a:xfrm>
            <a:off x="1530328" y="3416369"/>
            <a:ext cx="3541174" cy="4021959"/>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45" name="TextBox 59"/>
          <p:cNvSpPr txBox="1">
            <a:spLocks noChangeArrowheads="1"/>
          </p:cNvSpPr>
          <p:nvPr/>
        </p:nvSpPr>
        <p:spPr bwMode="auto">
          <a:xfrm flipH="1">
            <a:off x="1642303" y="4628615"/>
            <a:ext cx="3326293" cy="1431011"/>
          </a:xfrm>
          <a:prstGeom prst="rect">
            <a:avLst/>
          </a:prstGeom>
          <a:noFill/>
          <a:ln>
            <a:noFill/>
          </a:ln>
        </p:spPr>
        <p:txBody>
          <a:bodyPr wrap="square" lIns="137139" tIns="68569" rIns="137139" bIns="6856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5399" b="1" kern="0" dirty="0">
                <a:solidFill>
                  <a:schemeClr val="bg1"/>
                </a:solidFill>
                <a:latin typeface="方正兰亭粗黑简体" panose="02000000000000000000" pitchFamily="2" charset="-122"/>
                <a:ea typeface="方正兰亭粗黑简体" panose="02000000000000000000" pitchFamily="2" charset="-122"/>
              </a:rPr>
              <a:t>目录</a:t>
            </a:r>
            <a:endParaRPr lang="en-US" altLang="zh-CN" sz="5399" b="1" kern="0" dirty="0">
              <a:solidFill>
                <a:schemeClr val="bg1"/>
              </a:solidFill>
              <a:latin typeface="方正兰亭粗黑简体" panose="02000000000000000000" pitchFamily="2" charset="-122"/>
              <a:ea typeface="方正兰亭粗黑简体" panose="02000000000000000000" pitchFamily="2" charset="-122"/>
            </a:endParaRPr>
          </a:p>
          <a:p>
            <a:pPr algn="ctr">
              <a:defRPr/>
            </a:pPr>
            <a:r>
              <a:rPr lang="en-US" altLang="zh-CN" sz="3000" b="1" kern="0" dirty="0">
                <a:solidFill>
                  <a:schemeClr val="bg1"/>
                </a:solidFill>
                <a:latin typeface="方正兰亭超细黑简体" pitchFamily="2" charset="-122"/>
                <a:ea typeface="方正兰亭超细黑简体" pitchFamily="2" charset="-122"/>
              </a:rPr>
              <a:t>CONTENTS</a:t>
            </a:r>
            <a:endParaRPr lang="en-US" altLang="ko-KR" sz="3000" b="1" kern="0" dirty="0">
              <a:solidFill>
                <a:schemeClr val="bg1"/>
              </a:solidFill>
              <a:latin typeface="方正兰亭超细黑简体" pitchFamily="2" charset="-122"/>
              <a:ea typeface="方正兰亭超细黑简体" pitchFamily="2" charset="-122"/>
            </a:endParaRPr>
          </a:p>
        </p:txBody>
      </p:sp>
      <p:sp>
        <p:nvSpPr>
          <p:cNvPr id="9" name="í$liḍé">
            <a:extLst>
              <a:ext uri="{FF2B5EF4-FFF2-40B4-BE49-F238E27FC236}">
                <a16:creationId xmlns:a16="http://schemas.microsoft.com/office/drawing/2014/main" id="{9BC13CA6-822A-030D-81E0-6D26280819E4}"/>
              </a:ext>
            </a:extLst>
          </p:cNvPr>
          <p:cNvSpPr/>
          <p:nvPr/>
        </p:nvSpPr>
        <p:spPr bwMode="auto">
          <a:xfrm rot="16200000">
            <a:off x="3017022" y="4091670"/>
            <a:ext cx="6794682" cy="1934278"/>
          </a:xfrm>
          <a:prstGeom prst="trapezoid">
            <a:avLst>
              <a:gd name="adj" fmla="val 107370"/>
            </a:avLst>
          </a:prstGeom>
          <a:gradFill>
            <a:gsLst>
              <a:gs pos="0">
                <a:schemeClr val="tx2">
                  <a:lumMod val="31000"/>
                  <a:lumOff val="69000"/>
                </a:schemeClr>
              </a:gs>
              <a:gs pos="100000">
                <a:schemeClr val="tx2">
                  <a:alpha val="0"/>
                  <a:lumMod val="19000"/>
                  <a:lumOff val="81000"/>
                </a:schemeClr>
              </a:gs>
            </a:gsLst>
            <a:lin ang="5400000" scaled="1"/>
          </a:gradFill>
          <a:ln w="19050">
            <a:noFill/>
            <a:round/>
            <a:headEnd/>
            <a:tailEnd/>
          </a:ln>
        </p:spPr>
        <p:txBody>
          <a:bodyPr anchor="ctr"/>
          <a:lstStyle/>
          <a:p>
            <a:pPr algn="ctr"/>
            <a:endParaRPr sz="3599">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a:extLst>
              <a:ext uri="{FF2B5EF4-FFF2-40B4-BE49-F238E27FC236}">
                <a16:creationId xmlns:a16="http://schemas.microsoft.com/office/drawing/2014/main" id="{746E2769-391D-531A-FAC4-895B7D740A10}"/>
              </a:ext>
            </a:extLst>
          </p:cNvPr>
          <p:cNvGrpSpPr/>
          <p:nvPr/>
        </p:nvGrpSpPr>
        <p:grpSpPr>
          <a:xfrm>
            <a:off x="8166651" y="489972"/>
            <a:ext cx="668132" cy="9046132"/>
            <a:chOff x="8166651" y="489972"/>
            <a:chExt cx="668132" cy="9046132"/>
          </a:xfrm>
        </p:grpSpPr>
        <p:cxnSp>
          <p:nvCxnSpPr>
            <p:cNvPr id="5" name="直接连接符 4">
              <a:extLst>
                <a:ext uri="{FF2B5EF4-FFF2-40B4-BE49-F238E27FC236}">
                  <a16:creationId xmlns:a16="http://schemas.microsoft.com/office/drawing/2014/main" id="{C3DF4920-D200-981E-B440-65A91F58D61A}"/>
                </a:ext>
              </a:extLst>
            </p:cNvPr>
            <p:cNvCxnSpPr>
              <a:cxnSpLocks/>
            </p:cNvCxnSpPr>
            <p:nvPr/>
          </p:nvCxnSpPr>
          <p:spPr>
            <a:xfrm>
              <a:off x="8494594" y="489972"/>
              <a:ext cx="0" cy="9046132"/>
            </a:xfrm>
            <a:prstGeom prst="line">
              <a:avLst/>
            </a:prstGeom>
            <a:solidFill>
              <a:schemeClr val="accent1">
                <a:lumMod val="60000"/>
                <a:lumOff val="40000"/>
              </a:schemeClr>
            </a:solidFill>
            <a:ln w="12700"/>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3E610D44-2B8E-7A47-BF8B-84E942CDF8F0}"/>
                </a:ext>
              </a:extLst>
            </p:cNvPr>
            <p:cNvGrpSpPr/>
            <p:nvPr/>
          </p:nvGrpSpPr>
          <p:grpSpPr>
            <a:xfrm>
              <a:off x="8166651" y="1280022"/>
              <a:ext cx="668132" cy="7329207"/>
              <a:chOff x="4493647" y="-82639"/>
              <a:chExt cx="430793" cy="4767808"/>
            </a:xfrm>
            <a:solidFill>
              <a:schemeClr val="accent1">
                <a:lumMod val="60000"/>
                <a:lumOff val="40000"/>
              </a:schemeClr>
            </a:solidFill>
          </p:grpSpPr>
          <p:sp>
            <p:nvSpPr>
              <p:cNvPr id="10" name="iṧ1ïďê">
                <a:extLst>
                  <a:ext uri="{FF2B5EF4-FFF2-40B4-BE49-F238E27FC236}">
                    <a16:creationId xmlns:a16="http://schemas.microsoft.com/office/drawing/2014/main" id="{C0C871FB-FAF3-56FF-B026-A51AC7875D3B}"/>
                  </a:ext>
                </a:extLst>
              </p:cNvPr>
              <p:cNvSpPr/>
              <p:nvPr/>
            </p:nvSpPr>
            <p:spPr>
              <a:xfrm>
                <a:off x="4493647" y="-8263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iś1îḓé">
                <a:extLst>
                  <a:ext uri="{FF2B5EF4-FFF2-40B4-BE49-F238E27FC236}">
                    <a16:creationId xmlns:a16="http://schemas.microsoft.com/office/drawing/2014/main" id="{8698FCDD-C862-5981-3366-7AF50E75457B}"/>
                  </a:ext>
                </a:extLst>
              </p:cNvPr>
              <p:cNvSpPr/>
              <p:nvPr/>
            </p:nvSpPr>
            <p:spPr>
              <a:xfrm>
                <a:off x="4493647" y="770581"/>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ïšḻîdé">
                <a:extLst>
                  <a:ext uri="{FF2B5EF4-FFF2-40B4-BE49-F238E27FC236}">
                    <a16:creationId xmlns:a16="http://schemas.microsoft.com/office/drawing/2014/main" id="{801940A0-A9C8-9FEA-5DC2-AA06E0F7E2AD}"/>
                  </a:ext>
                </a:extLst>
              </p:cNvPr>
              <p:cNvSpPr/>
              <p:nvPr/>
            </p:nvSpPr>
            <p:spPr>
              <a:xfrm>
                <a:off x="4493647" y="162152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îṩḻïḓè">
                <a:extLst>
                  <a:ext uri="{FF2B5EF4-FFF2-40B4-BE49-F238E27FC236}">
                    <a16:creationId xmlns:a16="http://schemas.microsoft.com/office/drawing/2014/main" id="{774F4467-90C9-2898-96A4-7DAED3BBCA76}"/>
                  </a:ext>
                </a:extLst>
              </p:cNvPr>
              <p:cNvSpPr/>
              <p:nvPr/>
            </p:nvSpPr>
            <p:spPr>
              <a:xfrm>
                <a:off x="4493647" y="2472477"/>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îṩḻïḓè">
                <a:extLst>
                  <a:ext uri="{FF2B5EF4-FFF2-40B4-BE49-F238E27FC236}">
                    <a16:creationId xmlns:a16="http://schemas.microsoft.com/office/drawing/2014/main" id="{7AAF749F-B85F-78A0-883E-B426DA510DB1}"/>
                  </a:ext>
                </a:extLst>
              </p:cNvPr>
              <p:cNvSpPr/>
              <p:nvPr/>
            </p:nvSpPr>
            <p:spPr>
              <a:xfrm>
                <a:off x="4493647" y="3368648"/>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îṩḻïḓè">
                <a:extLst>
                  <a:ext uri="{FF2B5EF4-FFF2-40B4-BE49-F238E27FC236}">
                    <a16:creationId xmlns:a16="http://schemas.microsoft.com/office/drawing/2014/main" id="{740167B8-069D-ADD6-8326-E83D843CD2E6}"/>
                  </a:ext>
                </a:extLst>
              </p:cNvPr>
              <p:cNvSpPr/>
              <p:nvPr/>
            </p:nvSpPr>
            <p:spPr>
              <a:xfrm>
                <a:off x="4493647" y="426481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6</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extLst>
      <p:ext uri="{BB962C8B-B14F-4D97-AF65-F5344CB8AC3E}">
        <p14:creationId xmlns:p14="http://schemas.microsoft.com/office/powerpoint/2010/main" val="1236981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ppt_w</p:attrName>
                                        </p:attrNameLst>
                                      </p:cBhvr>
                                      <p:tavLst>
                                        <p:tav tm="0">
                                          <p:val>
                                            <p:fltVal val="0"/>
                                          </p:val>
                                        </p:tav>
                                        <p:tav tm="100000">
                                          <p:val>
                                            <p:strVal val="#ppt_w"/>
                                          </p:val>
                                        </p:tav>
                                      </p:tavLst>
                                    </p:anim>
                                    <p:anim calcmode="lin" valueType="num">
                                      <p:cBhvr>
                                        <p:cTn id="8" dur="250" fill="hold"/>
                                        <p:tgtEl>
                                          <p:spTgt spid="15"/>
                                        </p:tgtEl>
                                        <p:attrNameLst>
                                          <p:attrName>ppt_h</p:attrName>
                                        </p:attrNameLst>
                                      </p:cBhvr>
                                      <p:tavLst>
                                        <p:tav tm="0">
                                          <p:val>
                                            <p:fltVal val="0"/>
                                          </p:val>
                                        </p:tav>
                                        <p:tav tm="100000">
                                          <p:val>
                                            <p:strVal val="#ppt_h"/>
                                          </p:val>
                                        </p:tav>
                                      </p:tavLst>
                                    </p:anim>
                                    <p:animEffect transition="in" filter="fade">
                                      <p:cBhvr>
                                        <p:cTn id="9" dur="250"/>
                                        <p:tgtEl>
                                          <p:spTgt spid="15"/>
                                        </p:tgtEl>
                                      </p:cBhvr>
                                    </p:animEffect>
                                  </p:childTnLst>
                                </p:cTn>
                              </p:par>
                            </p:childTnLst>
                          </p:cTn>
                        </p:par>
                        <p:par>
                          <p:cTn id="10" fill="hold">
                            <p:stCondLst>
                              <p:cond delay="250"/>
                            </p:stCondLst>
                            <p:childTnLst>
                              <p:par>
                                <p:cTn id="11" presetID="6" presetClass="emph" presetSubtype="0" decel="100000" fill="hold" grpId="1" nodeType="afterEffect">
                                  <p:stCondLst>
                                    <p:cond delay="0"/>
                                  </p:stCondLst>
                                  <p:childTnLst>
                                    <p:animScale>
                                      <p:cBhvr>
                                        <p:cTn id="12" dur="250" fill="hold"/>
                                        <p:tgtEl>
                                          <p:spTgt spid="15"/>
                                        </p:tgtEl>
                                      </p:cBhvr>
                                      <p:by x="120000" y="120000"/>
                                    </p:animScale>
                                  </p:childTnLst>
                                </p:cTn>
                              </p:par>
                            </p:childTnLst>
                          </p:cTn>
                        </p:par>
                        <p:par>
                          <p:cTn id="13" fill="hold">
                            <p:stCondLst>
                              <p:cond delay="500"/>
                            </p:stCondLst>
                            <p:childTnLst>
                              <p:par>
                                <p:cTn id="14" presetID="6" presetClass="emph" presetSubtype="0" decel="100000" fill="hold" grpId="2" nodeType="afterEffect">
                                  <p:stCondLst>
                                    <p:cond delay="0"/>
                                  </p:stCondLst>
                                  <p:childTnLst>
                                    <p:animScale>
                                      <p:cBhvr>
                                        <p:cTn id="15" dur="250" fill="hold"/>
                                        <p:tgtEl>
                                          <p:spTgt spid="15"/>
                                        </p:tgtEl>
                                      </p:cBhvr>
                                      <p:by x="83000" y="83000"/>
                                    </p:animScale>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250" fill="hold"/>
                                        <p:tgtEl>
                                          <p:spTgt spid="13"/>
                                        </p:tgtEl>
                                        <p:attrNameLst>
                                          <p:attrName>ppt_w</p:attrName>
                                        </p:attrNameLst>
                                      </p:cBhvr>
                                      <p:tavLst>
                                        <p:tav tm="0">
                                          <p:val>
                                            <p:fltVal val="0"/>
                                          </p:val>
                                        </p:tav>
                                        <p:tav tm="100000">
                                          <p:val>
                                            <p:strVal val="#ppt_w"/>
                                          </p:val>
                                        </p:tav>
                                      </p:tavLst>
                                    </p:anim>
                                    <p:anim calcmode="lin" valueType="num">
                                      <p:cBhvr>
                                        <p:cTn id="20" dur="250" fill="hold"/>
                                        <p:tgtEl>
                                          <p:spTgt spid="13"/>
                                        </p:tgtEl>
                                        <p:attrNameLst>
                                          <p:attrName>ppt_h</p:attrName>
                                        </p:attrNameLst>
                                      </p:cBhvr>
                                      <p:tavLst>
                                        <p:tav tm="0">
                                          <p:val>
                                            <p:fltVal val="0"/>
                                          </p:val>
                                        </p:tav>
                                        <p:tav tm="100000">
                                          <p:val>
                                            <p:strVal val="#ppt_h"/>
                                          </p:val>
                                        </p:tav>
                                      </p:tavLst>
                                    </p:anim>
                                    <p:animEffect transition="in" filter="fade">
                                      <p:cBhvr>
                                        <p:cTn id="21" dur="250"/>
                                        <p:tgtEl>
                                          <p:spTgt spid="13"/>
                                        </p:tgtEl>
                                      </p:cBhvr>
                                    </p:animEffect>
                                  </p:childTnLst>
                                </p:cTn>
                              </p:par>
                            </p:childTnLst>
                          </p:cTn>
                        </p:par>
                        <p:par>
                          <p:cTn id="22" fill="hold">
                            <p:stCondLst>
                              <p:cond delay="1000"/>
                            </p:stCondLst>
                            <p:childTnLst>
                              <p:par>
                                <p:cTn id="23" presetID="6" presetClass="emph" presetSubtype="0" decel="100000" fill="hold" grpId="1" nodeType="afterEffect">
                                  <p:stCondLst>
                                    <p:cond delay="0"/>
                                  </p:stCondLst>
                                  <p:childTnLst>
                                    <p:animScale>
                                      <p:cBhvr>
                                        <p:cTn id="24" dur="250" fill="hold"/>
                                        <p:tgtEl>
                                          <p:spTgt spid="13"/>
                                        </p:tgtEl>
                                      </p:cBhvr>
                                      <p:by x="120000" y="120000"/>
                                    </p:animScale>
                                  </p:childTnLst>
                                </p:cTn>
                              </p:par>
                            </p:childTnLst>
                          </p:cTn>
                        </p:par>
                        <p:par>
                          <p:cTn id="25" fill="hold">
                            <p:stCondLst>
                              <p:cond delay="1250"/>
                            </p:stCondLst>
                            <p:childTnLst>
                              <p:par>
                                <p:cTn id="26" presetID="6" presetClass="emph" presetSubtype="0" decel="100000" fill="hold" grpId="2" nodeType="afterEffect">
                                  <p:stCondLst>
                                    <p:cond delay="0"/>
                                  </p:stCondLst>
                                  <p:childTnLst>
                                    <p:animScale>
                                      <p:cBhvr>
                                        <p:cTn id="27" dur="250" fill="hold"/>
                                        <p:tgtEl>
                                          <p:spTgt spid="13"/>
                                        </p:tgtEl>
                                      </p:cBhvr>
                                      <p:by x="83000" y="83000"/>
                                    </p:animScale>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ppt_w</p:attrName>
                                        </p:attrNameLst>
                                      </p:cBhvr>
                                      <p:tavLst>
                                        <p:tav tm="0">
                                          <p:val>
                                            <p:fltVal val="0"/>
                                          </p:val>
                                        </p:tav>
                                        <p:tav tm="100000">
                                          <p:val>
                                            <p:strVal val="#ppt_w"/>
                                          </p:val>
                                        </p:tav>
                                      </p:tavLst>
                                    </p:anim>
                                    <p:anim calcmode="lin" valueType="num">
                                      <p:cBhvr>
                                        <p:cTn id="32" dur="250" fill="hold"/>
                                        <p:tgtEl>
                                          <p:spTgt spid="45"/>
                                        </p:tgtEl>
                                        <p:attrNameLst>
                                          <p:attrName>ppt_h</p:attrName>
                                        </p:attrNameLst>
                                      </p:cBhvr>
                                      <p:tavLst>
                                        <p:tav tm="0">
                                          <p:val>
                                            <p:fltVal val="0"/>
                                          </p:val>
                                        </p:tav>
                                        <p:tav tm="100000">
                                          <p:val>
                                            <p:strVal val="#ppt_h"/>
                                          </p:val>
                                        </p:tav>
                                      </p:tavLst>
                                    </p:anim>
                                    <p:animEffect transition="in" filter="fade">
                                      <p:cBhvr>
                                        <p:cTn id="33" dur="250"/>
                                        <p:tgtEl>
                                          <p:spTgt spid="45"/>
                                        </p:tgtEl>
                                      </p:cBhvr>
                                    </p:animEffect>
                                  </p:childTnLst>
                                </p:cTn>
                              </p:par>
                            </p:childTnLst>
                          </p:cTn>
                        </p:par>
                        <p:par>
                          <p:cTn id="34" fill="hold">
                            <p:stCondLst>
                              <p:cond delay="1750"/>
                            </p:stCondLst>
                            <p:childTnLst>
                              <p:par>
                                <p:cTn id="35" presetID="6" presetClass="emph" presetSubtype="0" decel="100000" fill="hold" grpId="1" nodeType="afterEffect">
                                  <p:stCondLst>
                                    <p:cond delay="0"/>
                                  </p:stCondLst>
                                  <p:childTnLst>
                                    <p:animScale>
                                      <p:cBhvr>
                                        <p:cTn id="36" dur="250" fill="hold"/>
                                        <p:tgtEl>
                                          <p:spTgt spid="45"/>
                                        </p:tgtEl>
                                      </p:cBhvr>
                                      <p:by x="120000" y="120000"/>
                                    </p:animScale>
                                  </p:childTnLst>
                                </p:cTn>
                              </p:par>
                            </p:childTnLst>
                          </p:cTn>
                        </p:par>
                        <p:par>
                          <p:cTn id="37" fill="hold">
                            <p:stCondLst>
                              <p:cond delay="2000"/>
                            </p:stCondLst>
                            <p:childTnLst>
                              <p:par>
                                <p:cTn id="38" presetID="6" presetClass="emph" presetSubtype="0" decel="100000" fill="hold" grpId="2" nodeType="afterEffect">
                                  <p:stCondLst>
                                    <p:cond delay="0"/>
                                  </p:stCondLst>
                                  <p:childTnLst>
                                    <p:animScale>
                                      <p:cBhvr>
                                        <p:cTn id="39" dur="250" fill="hold"/>
                                        <p:tgtEl>
                                          <p:spTgt spid="45"/>
                                        </p:tgtEl>
                                      </p:cBhvr>
                                      <p:by x="83000" y="83000"/>
                                    </p:animScale>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3250"/>
                            </p:stCondLst>
                            <p:childTnLst>
                              <p:par>
                                <p:cTn id="49" presetID="50" presetClass="entr" presetSubtype="0" decel="100000" fill="hold" grpId="0" nodeType="afterEffect">
                                  <p:stCondLst>
                                    <p:cond delay="500"/>
                                  </p:stCondLst>
                                  <p:iterate type="lt">
                                    <p:tmPct val="10000"/>
                                  </p:iterate>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strVal val="#ppt_w+.3"/>
                                          </p:val>
                                        </p:tav>
                                        <p:tav tm="100000">
                                          <p:val>
                                            <p:strVal val="#ppt_w"/>
                                          </p:val>
                                        </p:tav>
                                      </p:tavLst>
                                    </p:anim>
                                    <p:anim calcmode="lin" valueType="num">
                                      <p:cBhvr>
                                        <p:cTn id="52" dur="500" fill="hold"/>
                                        <p:tgtEl>
                                          <p:spTgt spid="50"/>
                                        </p:tgtEl>
                                        <p:attrNameLst>
                                          <p:attrName>ppt_h</p:attrName>
                                        </p:attrNameLst>
                                      </p:cBhvr>
                                      <p:tavLst>
                                        <p:tav tm="0">
                                          <p:val>
                                            <p:strVal val="#ppt_h"/>
                                          </p:val>
                                        </p:tav>
                                        <p:tav tm="100000">
                                          <p:val>
                                            <p:strVal val="#ppt_h"/>
                                          </p:val>
                                        </p:tav>
                                      </p:tavLst>
                                    </p:anim>
                                    <p:animEffect transition="in" filter="fade">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50" grpId="0"/>
      <p:bldP spid="15" grpId="0" animBg="1"/>
      <p:bldP spid="15" grpId="1" animBg="1"/>
      <p:bldP spid="15" grpId="2" animBg="1"/>
      <p:bldP spid="45" grpId="0"/>
      <p:bldP spid="45" grpId="1"/>
      <p:bldP spid="45" grpId="2"/>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2"/>
          <p:cNvSpPr txBox="1">
            <a:spLocks noChangeArrowheads="1"/>
          </p:cNvSpPr>
          <p:nvPr/>
        </p:nvSpPr>
        <p:spPr bwMode="auto">
          <a:xfrm>
            <a:off x="4536199" y="4782856"/>
            <a:ext cx="9071608" cy="13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7999"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第五章  陶瓷烧制</a:t>
            </a:r>
          </a:p>
        </p:txBody>
      </p:sp>
      <p:sp>
        <p:nvSpPr>
          <p:cNvPr id="26" name="文本框 12"/>
          <p:cNvSpPr txBox="1">
            <a:spLocks noChangeArrowheads="1"/>
          </p:cNvSpPr>
          <p:nvPr/>
        </p:nvSpPr>
        <p:spPr bwMode="auto">
          <a:xfrm>
            <a:off x="10347343" y="2211745"/>
            <a:ext cx="2014283" cy="290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7997" dirty="0">
                <a:solidFill>
                  <a:schemeClr val="tx1">
                    <a:lumMod val="50000"/>
                    <a:lumOff val="50000"/>
                  </a:schemeClr>
                </a:solidFill>
                <a:latin typeface="AgencyFB" panose="02000806040000020003" pitchFamily="2" charset="0"/>
                <a:ea typeface="微软雅黑" pitchFamily="34" charset="-122"/>
              </a:rPr>
              <a:t>5</a:t>
            </a:r>
            <a:endParaRPr lang="zh-CN" altLang="en-US" sz="17997" dirty="0">
              <a:solidFill>
                <a:schemeClr val="tx1">
                  <a:lumMod val="50000"/>
                  <a:lumOff val="50000"/>
                </a:schemeClr>
              </a:solidFill>
              <a:latin typeface="AgencyFB" panose="02000806040000020003" pitchFamily="2" charset="0"/>
              <a:ea typeface="微软雅黑" pitchFamily="34" charset="-122"/>
            </a:endParaRPr>
          </a:p>
        </p:txBody>
      </p:sp>
      <p:sp>
        <p:nvSpPr>
          <p:cNvPr id="16" name="文本框 14"/>
          <p:cNvSpPr txBox="1">
            <a:spLocks noChangeArrowheads="1"/>
          </p:cNvSpPr>
          <p:nvPr/>
        </p:nvSpPr>
        <p:spPr bwMode="auto">
          <a:xfrm>
            <a:off x="8280037" y="3680254"/>
            <a:ext cx="2757271" cy="56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eaLnBrk="1" hangingPunct="1"/>
            <a:r>
              <a:rPr lang="en-US" altLang="zh-CN" sz="2800" dirty="0">
                <a:solidFill>
                  <a:schemeClr val="tx1">
                    <a:lumMod val="50000"/>
                    <a:lumOff val="50000"/>
                  </a:schemeClr>
                </a:solidFill>
                <a:latin typeface="微软雅黑" pitchFamily="34" charset="-122"/>
                <a:ea typeface="微软雅黑" pitchFamily="34" charset="-122"/>
              </a:rPr>
              <a:t>PART ONE</a:t>
            </a:r>
            <a:endParaRPr lang="zh-CN" altLang="en-US" sz="2800" dirty="0">
              <a:solidFill>
                <a:schemeClr val="tx1">
                  <a:lumMod val="50000"/>
                  <a:lumOff val="50000"/>
                </a:schemeClr>
              </a:solidFill>
              <a:latin typeface="微软雅黑" pitchFamily="34" charset="-122"/>
              <a:ea typeface="微软雅黑" pitchFamily="34" charset="-122"/>
            </a:endParaRPr>
          </a:p>
        </p:txBody>
      </p:sp>
      <p:pic>
        <p:nvPicPr>
          <p:cNvPr id="9" name="图片 8"/>
          <p:cNvPicPr>
            <a:picLocks noChangeAspect="1"/>
          </p:cNvPicPr>
          <p:nvPr/>
        </p:nvPicPr>
        <p:blipFill>
          <a:blip r:embed="rId4" cstate="screen">
            <a:extLst>
              <a:ext uri="{28A0092B-C50C-407E-A947-70E740481C1C}">
                <a14:useLocalDpi xmlns:a14="http://schemas.microsoft.com/office/drawing/2010/main" val="0"/>
              </a:ext>
            </a:extLst>
          </a:blip>
          <a:srcRect l="17632" r="49845" b="47264"/>
          <a:stretch>
            <a:fillRect/>
          </a:stretch>
        </p:blipFill>
        <p:spPr>
          <a:xfrm flipH="1">
            <a:off x="5417478" y="-20899"/>
            <a:ext cx="3150548" cy="4586632"/>
          </a:xfrm>
          <a:prstGeom prst="rect">
            <a:avLst/>
          </a:prstGeom>
        </p:spPr>
      </p:pic>
      <p:sp>
        <p:nvSpPr>
          <p:cNvPr id="10" name="PA_半闭框 7"/>
          <p:cNvSpPr/>
          <p:nvPr>
            <p:custDataLst>
              <p:tags r:id="rId1"/>
            </p:custDataLst>
          </p:nvPr>
        </p:nvSpPr>
        <p:spPr>
          <a:xfrm flipH="1">
            <a:off x="9876875" y="2592374"/>
            <a:ext cx="2591888" cy="1439938"/>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solidFill>
                <a:schemeClr val="tx1"/>
              </a:solidFill>
            </a:endParaRPr>
          </a:p>
        </p:txBody>
      </p:sp>
    </p:spTree>
    <p:extLst>
      <p:ext uri="{BB962C8B-B14F-4D97-AF65-F5344CB8AC3E}">
        <p14:creationId xmlns:p14="http://schemas.microsoft.com/office/powerpoint/2010/main" val="2165069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1250"/>
                            </p:stCondLst>
                            <p:childTnLst>
                              <p:par>
                                <p:cTn id="17" presetID="6" presetClass="emph" presetSubtype="0" decel="100000" fill="hold" grpId="1" nodeType="afterEffect">
                                  <p:stCondLst>
                                    <p:cond delay="0"/>
                                  </p:stCondLst>
                                  <p:childTnLst>
                                    <p:animScale>
                                      <p:cBhvr>
                                        <p:cTn id="18" dur="250" fill="hold"/>
                                        <p:tgtEl>
                                          <p:spTgt spid="26"/>
                                        </p:tgtEl>
                                      </p:cBhvr>
                                      <p:by x="120000" y="120000"/>
                                    </p:animScale>
                                  </p:childTnLst>
                                </p:cTn>
                              </p:par>
                            </p:childTnLst>
                          </p:cTn>
                        </p:par>
                        <p:par>
                          <p:cTn id="19" fill="hold">
                            <p:stCondLst>
                              <p:cond delay="1500"/>
                            </p:stCondLst>
                            <p:childTnLst>
                              <p:par>
                                <p:cTn id="20" presetID="6" presetClass="emph" presetSubtype="0" decel="100000" fill="hold" grpId="2" nodeType="afterEffect">
                                  <p:stCondLst>
                                    <p:cond delay="0"/>
                                  </p:stCondLst>
                                  <p:childTnLst>
                                    <p:animScale>
                                      <p:cBhvr>
                                        <p:cTn id="21" dur="250" fill="hold"/>
                                        <p:tgtEl>
                                          <p:spTgt spid="26"/>
                                        </p:tgtEl>
                                      </p:cBhvr>
                                      <p:by x="83000" y="83000"/>
                                    </p:animScale>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275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P spid="26" grpId="1"/>
      <p:bldP spid="26" grpId="2"/>
      <p:bldP spid="16"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E1D497E-C43F-73AC-1135-871A9650AF5E}"/>
              </a:ext>
            </a:extLst>
          </p:cNvPr>
          <p:cNvSpPr/>
          <p:nvPr/>
        </p:nvSpPr>
        <p:spPr>
          <a:xfrm>
            <a:off x="3136392" y="1350836"/>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本章重点</a:t>
            </a:r>
          </a:p>
        </p:txBody>
      </p:sp>
      <p:sp>
        <p:nvSpPr>
          <p:cNvPr id="10" name="矩形: 圆角 9">
            <a:extLst>
              <a:ext uri="{FF2B5EF4-FFF2-40B4-BE49-F238E27FC236}">
                <a16:creationId xmlns:a16="http://schemas.microsoft.com/office/drawing/2014/main" id="{B116B684-4C7E-6214-0BF0-077EF95692CF}"/>
              </a:ext>
            </a:extLst>
          </p:cNvPr>
          <p:cNvSpPr/>
          <p:nvPr/>
        </p:nvSpPr>
        <p:spPr>
          <a:xfrm>
            <a:off x="3136392" y="3088624"/>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本章难点</a:t>
            </a:r>
          </a:p>
        </p:txBody>
      </p:sp>
      <p:sp>
        <p:nvSpPr>
          <p:cNvPr id="11" name="矩形: 圆角 10">
            <a:extLst>
              <a:ext uri="{FF2B5EF4-FFF2-40B4-BE49-F238E27FC236}">
                <a16:creationId xmlns:a16="http://schemas.microsoft.com/office/drawing/2014/main" id="{64B9289E-6873-D7B5-D630-33186CC85FD5}"/>
              </a:ext>
            </a:extLst>
          </p:cNvPr>
          <p:cNvSpPr/>
          <p:nvPr/>
        </p:nvSpPr>
        <p:spPr>
          <a:xfrm>
            <a:off x="3136392" y="4826412"/>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关键词</a:t>
            </a:r>
          </a:p>
        </p:txBody>
      </p:sp>
      <p:sp>
        <p:nvSpPr>
          <p:cNvPr id="12" name="矩形: 圆角 11">
            <a:extLst>
              <a:ext uri="{FF2B5EF4-FFF2-40B4-BE49-F238E27FC236}">
                <a16:creationId xmlns:a16="http://schemas.microsoft.com/office/drawing/2014/main" id="{865511BC-ED11-F472-3308-4A006757A1A7}"/>
              </a:ext>
            </a:extLst>
          </p:cNvPr>
          <p:cNvSpPr/>
          <p:nvPr/>
        </p:nvSpPr>
        <p:spPr>
          <a:xfrm>
            <a:off x="3136392" y="6564200"/>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本章引言</a:t>
            </a:r>
          </a:p>
        </p:txBody>
      </p:sp>
      <p:sp>
        <p:nvSpPr>
          <p:cNvPr id="7" name="Rectangle 1">
            <a:extLst>
              <a:ext uri="{FF2B5EF4-FFF2-40B4-BE49-F238E27FC236}">
                <a16:creationId xmlns:a16="http://schemas.microsoft.com/office/drawing/2014/main" id="{466E9A31-7D4A-6984-62B2-4BB5A71BEA80}"/>
              </a:ext>
            </a:extLst>
          </p:cNvPr>
          <p:cNvSpPr>
            <a:spLocks noChangeArrowheads="1"/>
          </p:cNvSpPr>
          <p:nvPr/>
        </p:nvSpPr>
        <p:spPr bwMode="auto">
          <a:xfrm>
            <a:off x="3547872" y="2141908"/>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了解窑炉结构、燃烧材料和烧成的基本原理、装窑程序</a:t>
            </a:r>
          </a:p>
        </p:txBody>
      </p:sp>
      <p:sp>
        <p:nvSpPr>
          <p:cNvPr id="13" name="Rectangle 1">
            <a:extLst>
              <a:ext uri="{FF2B5EF4-FFF2-40B4-BE49-F238E27FC236}">
                <a16:creationId xmlns:a16="http://schemas.microsoft.com/office/drawing/2014/main" id="{B7EE065D-D65A-DA23-3843-2F970FACADCE}"/>
              </a:ext>
            </a:extLst>
          </p:cNvPr>
          <p:cNvSpPr>
            <a:spLocks noChangeArrowheads="1"/>
          </p:cNvSpPr>
          <p:nvPr/>
        </p:nvSpPr>
        <p:spPr bwMode="auto">
          <a:xfrm>
            <a:off x="3547872" y="3841223"/>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装窑和烧成的过程</a:t>
            </a:r>
          </a:p>
        </p:txBody>
      </p:sp>
      <p:sp>
        <p:nvSpPr>
          <p:cNvPr id="14" name="Rectangle 1">
            <a:extLst>
              <a:ext uri="{FF2B5EF4-FFF2-40B4-BE49-F238E27FC236}">
                <a16:creationId xmlns:a16="http://schemas.microsoft.com/office/drawing/2014/main" id="{65CFF225-9ABD-203B-5700-3CCD676BC5AF}"/>
              </a:ext>
            </a:extLst>
          </p:cNvPr>
          <p:cNvSpPr>
            <a:spLocks noChangeArrowheads="1"/>
          </p:cNvSpPr>
          <p:nvPr/>
        </p:nvSpPr>
        <p:spPr bwMode="auto">
          <a:xfrm>
            <a:off x="3547872" y="5579011"/>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窑炉  装窑  烧成</a:t>
            </a:r>
          </a:p>
        </p:txBody>
      </p:sp>
      <p:sp>
        <p:nvSpPr>
          <p:cNvPr id="15" name="Rectangle 1">
            <a:extLst>
              <a:ext uri="{FF2B5EF4-FFF2-40B4-BE49-F238E27FC236}">
                <a16:creationId xmlns:a16="http://schemas.microsoft.com/office/drawing/2014/main" id="{ED54CC49-0DAF-8DCF-682E-888357A227E1}"/>
              </a:ext>
            </a:extLst>
          </p:cNvPr>
          <p:cNvSpPr>
            <a:spLocks noChangeArrowheads="1"/>
          </p:cNvSpPr>
          <p:nvPr/>
        </p:nvSpPr>
        <p:spPr bwMode="auto">
          <a:xfrm>
            <a:off x="3547872" y="7150377"/>
            <a:ext cx="11192256" cy="2807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任何陶艺制作都必须经过火的“考验”才能称之为陶艺，因而陶艺烧成显得尤为重要。中国有着辉煌的陶瓷烧造历史和优秀的烧造技术，很多窑口尚有宝贵的窑炉资源和工艺经验。与其让一些古老的烧成工艺在现代文明的进程中渐渐成为“落后”的工艺方式，不如继续沿着陶瓷烧成的探索之路，将工艺的精髓用于陶艺创作，使当代陶艺作品在日趋融合的艺术审美观和表现形式中继续呈现独特的面貌，展示永不磨灭的艺术魅力。本章结合陶艺烧成方法及窑炉特点进行阐述。希望大家能对烧成有一个基本的理解和把握。</a:t>
            </a:r>
          </a:p>
        </p:txBody>
      </p:sp>
    </p:spTree>
    <p:extLst>
      <p:ext uri="{BB962C8B-B14F-4D97-AF65-F5344CB8AC3E}">
        <p14:creationId xmlns:p14="http://schemas.microsoft.com/office/powerpoint/2010/main" val="2729337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7"/>
                                        </p:tgtEl>
                                        <p:attrNameLst>
                                          <p:attrName>ppt_y</p:attrName>
                                        </p:attrNameLst>
                                      </p:cBhvr>
                                      <p:tavLst>
                                        <p:tav tm="0">
                                          <p:val>
                                            <p:strVal val="#ppt_y"/>
                                          </p:val>
                                        </p:tav>
                                        <p:tav tm="100000">
                                          <p:val>
                                            <p:strVal val="#ppt_y"/>
                                          </p:val>
                                        </p:tav>
                                      </p:tavLst>
                                    </p:anim>
                                    <p:anim calcmode="lin" valueType="num">
                                      <p:cBhvr>
                                        <p:cTn id="15"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3"/>
                                        </p:tgtEl>
                                        <p:attrNameLst>
                                          <p:attrName>ppt_y</p:attrName>
                                        </p:attrNameLst>
                                      </p:cBhvr>
                                      <p:tavLst>
                                        <p:tav tm="0">
                                          <p:val>
                                            <p:strVal val="#ppt_y"/>
                                          </p:val>
                                        </p:tav>
                                        <p:tav tm="100000">
                                          <p:val>
                                            <p:strVal val="#ppt_y"/>
                                          </p:val>
                                        </p:tav>
                                      </p:tavLst>
                                    </p:anim>
                                    <p:anim calcmode="lin" valueType="num">
                                      <p:cBhvr>
                                        <p:cTn id="30"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5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9" dur="250" fill="hold"/>
                                        <p:tgtEl>
                                          <p:spTgt spid="15"/>
                                        </p:tgtEl>
                                        <p:attrNameLst>
                                          <p:attrName>ppt_y</p:attrName>
                                        </p:attrNameLst>
                                      </p:cBhvr>
                                      <p:tavLst>
                                        <p:tav tm="0">
                                          <p:val>
                                            <p:strVal val="#ppt_y"/>
                                          </p:val>
                                        </p:tav>
                                        <p:tav tm="100000">
                                          <p:val>
                                            <p:strVal val="#ppt_y"/>
                                          </p:val>
                                        </p:tav>
                                      </p:tavLst>
                                    </p:anim>
                                    <p:anim calcmode="lin" valueType="num">
                                      <p:cBhvr>
                                        <p:cTn id="60"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1"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25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7"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窑炉</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2" name="文本框 11">
            <a:extLst>
              <a:ext uri="{FF2B5EF4-FFF2-40B4-BE49-F238E27FC236}">
                <a16:creationId xmlns:a16="http://schemas.microsoft.com/office/drawing/2014/main" id="{20555DD6-8C0A-255A-61AE-831051856756}"/>
              </a:ext>
            </a:extLst>
          </p:cNvPr>
          <p:cNvSpPr txBox="1"/>
          <p:nvPr/>
        </p:nvSpPr>
        <p:spPr>
          <a:xfrm>
            <a:off x="7678599" y="1798941"/>
            <a:ext cx="9413629" cy="7136313"/>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陶艺是泥与火的艺术，任何一件优秀的陶艺作品都必须经过火的煅烧和洗礼才能称得上是真正的陶艺。烧窑是陶艺创作过程中极为关键的一道工序。烧成从无窑炉的平地堆烧到最初的横穴窑，从竖穴窑再到现代机械化的辊道窑，随着时代的变迁和工业技术的发展，窑炉设备不断更新。不同构造的窑炉在烧成方式上是不同的，根据陶艺产品对烧成的要求，可以采取不同的烧窑方式。由于窑炉在不同的历史阶段、不同的地域都有其不同的形态特征，本书不能对所有窑炉的发展及特点一一介绍，只能挑选几个窑炉从结构方面进行简单介绍，让大家对窑炉发展有一个基本了解。</a:t>
            </a:r>
          </a:p>
        </p:txBody>
      </p:sp>
      <p:pic>
        <p:nvPicPr>
          <p:cNvPr id="7" name="图片 6">
            <a:extLst>
              <a:ext uri="{FF2B5EF4-FFF2-40B4-BE49-F238E27FC236}">
                <a16:creationId xmlns:a16="http://schemas.microsoft.com/office/drawing/2014/main" id="{826B756D-65B2-5379-F7B5-BF14944F00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2958" y="2037236"/>
            <a:ext cx="5314761" cy="6659721"/>
          </a:xfrm>
          <a:prstGeom prst="rect">
            <a:avLst/>
          </a:prstGeom>
        </p:spPr>
      </p:pic>
    </p:spTree>
    <p:extLst>
      <p:ext uri="{BB962C8B-B14F-4D97-AF65-F5344CB8AC3E}">
        <p14:creationId xmlns:p14="http://schemas.microsoft.com/office/powerpoint/2010/main" val="3666139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窑炉</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椭圆 1">
            <a:extLst>
              <a:ext uri="{FF2B5EF4-FFF2-40B4-BE49-F238E27FC236}">
                <a16:creationId xmlns:a16="http://schemas.microsoft.com/office/drawing/2014/main" id="{6C631DBF-ADA3-C057-3F24-8060DF42909C}"/>
              </a:ext>
            </a:extLst>
          </p:cNvPr>
          <p:cNvSpPr/>
          <p:nvPr/>
        </p:nvSpPr>
        <p:spPr>
          <a:xfrm>
            <a:off x="3210560" y="1788160"/>
            <a:ext cx="1869440" cy="18694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dirty="0"/>
              <a:t>一</a:t>
            </a:r>
            <a:endParaRPr lang="en-US" altLang="zh-CN" sz="2800" dirty="0"/>
          </a:p>
          <a:p>
            <a:pPr algn="ctr"/>
            <a:r>
              <a:rPr lang="zh-CN" altLang="en-US" sz="2800" dirty="0"/>
              <a:t>龙窑</a:t>
            </a:r>
          </a:p>
        </p:txBody>
      </p:sp>
      <p:sp>
        <p:nvSpPr>
          <p:cNvPr id="8" name="椭圆 7">
            <a:extLst>
              <a:ext uri="{FF2B5EF4-FFF2-40B4-BE49-F238E27FC236}">
                <a16:creationId xmlns:a16="http://schemas.microsoft.com/office/drawing/2014/main" id="{65EF65C5-A4D5-E323-1B99-73EB9649176C}"/>
              </a:ext>
            </a:extLst>
          </p:cNvPr>
          <p:cNvSpPr/>
          <p:nvPr/>
        </p:nvSpPr>
        <p:spPr>
          <a:xfrm>
            <a:off x="8249919" y="1788160"/>
            <a:ext cx="1869440" cy="18694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dirty="0"/>
              <a:t>二</a:t>
            </a:r>
            <a:endParaRPr lang="en-US" altLang="zh-CN" sz="2800" dirty="0"/>
          </a:p>
          <a:p>
            <a:pPr algn="ctr"/>
            <a:r>
              <a:rPr lang="zh-CN" altLang="en-US" sz="2800" dirty="0"/>
              <a:t>馒头窑</a:t>
            </a:r>
          </a:p>
        </p:txBody>
      </p:sp>
      <p:sp>
        <p:nvSpPr>
          <p:cNvPr id="9" name="椭圆 8">
            <a:extLst>
              <a:ext uri="{FF2B5EF4-FFF2-40B4-BE49-F238E27FC236}">
                <a16:creationId xmlns:a16="http://schemas.microsoft.com/office/drawing/2014/main" id="{EC1523D4-ECE8-47E8-72BB-697AAFEB90B8}"/>
              </a:ext>
            </a:extLst>
          </p:cNvPr>
          <p:cNvSpPr/>
          <p:nvPr/>
        </p:nvSpPr>
        <p:spPr>
          <a:xfrm>
            <a:off x="13289280" y="1788160"/>
            <a:ext cx="1869440" cy="1869440"/>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dirty="0"/>
              <a:t>三</a:t>
            </a:r>
            <a:endParaRPr lang="en-US" altLang="zh-CN" sz="2800" dirty="0"/>
          </a:p>
          <a:p>
            <a:pPr algn="ctr"/>
            <a:r>
              <a:rPr lang="zh-CN" altLang="en-US" sz="2800" dirty="0"/>
              <a:t>葫芦窑</a:t>
            </a:r>
          </a:p>
        </p:txBody>
      </p:sp>
      <p:sp>
        <p:nvSpPr>
          <p:cNvPr id="3" name="矩形: 圆角 2">
            <a:extLst>
              <a:ext uri="{FF2B5EF4-FFF2-40B4-BE49-F238E27FC236}">
                <a16:creationId xmlns:a16="http://schemas.microsoft.com/office/drawing/2014/main" id="{B66139F0-9505-3C2B-EC73-3557369116DE}"/>
              </a:ext>
            </a:extLst>
          </p:cNvPr>
          <p:cNvSpPr/>
          <p:nvPr/>
        </p:nvSpPr>
        <p:spPr>
          <a:xfrm>
            <a:off x="2032000" y="3875193"/>
            <a:ext cx="4043680" cy="2235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a:t>          龙窑一般建在坡地上，依势造型，由下至上，如龙似蛇，故名龙窑。在台湾也称蛇窑、蜈蚣窑。</a:t>
            </a:r>
          </a:p>
        </p:txBody>
      </p:sp>
      <p:sp>
        <p:nvSpPr>
          <p:cNvPr id="10" name="矩形: 圆角 9">
            <a:extLst>
              <a:ext uri="{FF2B5EF4-FFF2-40B4-BE49-F238E27FC236}">
                <a16:creationId xmlns:a16="http://schemas.microsoft.com/office/drawing/2014/main" id="{CB5AD755-40D8-45C2-D0EA-08482352F8CC}"/>
              </a:ext>
            </a:extLst>
          </p:cNvPr>
          <p:cNvSpPr/>
          <p:nvPr/>
        </p:nvSpPr>
        <p:spPr>
          <a:xfrm>
            <a:off x="7162799" y="3875193"/>
            <a:ext cx="4043680" cy="2235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a:t>         馒头窑的外形像一个馒头，故称馒头窑。商代开始使用，北方地区多采用馒头窑烧制陶瓷。</a:t>
            </a:r>
          </a:p>
        </p:txBody>
      </p:sp>
      <p:sp>
        <p:nvSpPr>
          <p:cNvPr id="11" name="矩形: 圆角 10">
            <a:extLst>
              <a:ext uri="{FF2B5EF4-FFF2-40B4-BE49-F238E27FC236}">
                <a16:creationId xmlns:a16="http://schemas.microsoft.com/office/drawing/2014/main" id="{3FF7A3C2-EE59-4194-A231-DA84CA415F35}"/>
              </a:ext>
            </a:extLst>
          </p:cNvPr>
          <p:cNvSpPr/>
          <p:nvPr/>
        </p:nvSpPr>
        <p:spPr>
          <a:xfrm>
            <a:off x="12202160" y="3875193"/>
            <a:ext cx="4043680" cy="22352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a:t>        葫芦窑出现于元代，沿烧至清代，属民间窑场。窑的前端设窑门和火膛，后室尾部建一独立的烟囱。</a:t>
            </a:r>
          </a:p>
        </p:txBody>
      </p:sp>
      <p:pic>
        <p:nvPicPr>
          <p:cNvPr id="17" name="图片 16">
            <a:extLst>
              <a:ext uri="{FF2B5EF4-FFF2-40B4-BE49-F238E27FC236}">
                <a16:creationId xmlns:a16="http://schemas.microsoft.com/office/drawing/2014/main" id="{F11AE9CE-2EC8-FA4F-F333-55C036CADA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0587" y="6563457"/>
            <a:ext cx="4756602" cy="2810166"/>
          </a:xfrm>
          <a:prstGeom prst="rect">
            <a:avLst/>
          </a:prstGeom>
        </p:spPr>
      </p:pic>
      <p:pic>
        <p:nvPicPr>
          <p:cNvPr id="19" name="图片 18">
            <a:extLst>
              <a:ext uri="{FF2B5EF4-FFF2-40B4-BE49-F238E27FC236}">
                <a16:creationId xmlns:a16="http://schemas.microsoft.com/office/drawing/2014/main" id="{F8AB5B93-53EA-E336-3732-4EB9476653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1216" y="6532377"/>
            <a:ext cx="4756602" cy="2916108"/>
          </a:xfrm>
          <a:prstGeom prst="rect">
            <a:avLst/>
          </a:prstGeom>
        </p:spPr>
      </p:pic>
      <p:pic>
        <p:nvPicPr>
          <p:cNvPr id="21" name="图片 20">
            <a:extLst>
              <a:ext uri="{FF2B5EF4-FFF2-40B4-BE49-F238E27FC236}">
                <a16:creationId xmlns:a16="http://schemas.microsoft.com/office/drawing/2014/main" id="{49ED77F3-330F-5E28-DE8C-C9C7219AB8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49225" y="6438822"/>
            <a:ext cx="4537729" cy="3005958"/>
          </a:xfrm>
          <a:prstGeom prst="rect">
            <a:avLst/>
          </a:prstGeom>
        </p:spPr>
      </p:pic>
    </p:spTree>
    <p:extLst>
      <p:ext uri="{BB962C8B-B14F-4D97-AF65-F5344CB8AC3E}">
        <p14:creationId xmlns:p14="http://schemas.microsoft.com/office/powerpoint/2010/main" val="4275019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randombar(horizontal)">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14" presetClass="entr" presetSubtype="1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14" presetClass="entr" presetSubtype="1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randombar(horizontal)">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8" grpId="0" animBg="1"/>
      <p:bldP spid="9" grpId="0" animBg="1"/>
      <p:bldP spid="3"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窑炉</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椭圆 1">
            <a:extLst>
              <a:ext uri="{FF2B5EF4-FFF2-40B4-BE49-F238E27FC236}">
                <a16:creationId xmlns:a16="http://schemas.microsoft.com/office/drawing/2014/main" id="{6C631DBF-ADA3-C057-3F24-8060DF42909C}"/>
              </a:ext>
            </a:extLst>
          </p:cNvPr>
          <p:cNvSpPr/>
          <p:nvPr/>
        </p:nvSpPr>
        <p:spPr>
          <a:xfrm>
            <a:off x="1978028" y="2011681"/>
            <a:ext cx="1632787" cy="1636447"/>
          </a:xfrm>
          <a:prstGeom prst="ellipse">
            <a:avLst/>
          </a:prstGeom>
        </p:spPr>
        <p:style>
          <a:lnRef idx="0">
            <a:schemeClr val="accent4"/>
          </a:lnRef>
          <a:fillRef idx="3">
            <a:schemeClr val="accent4"/>
          </a:fillRef>
          <a:effectRef idx="3">
            <a:schemeClr val="accent4"/>
          </a:effectRef>
          <a:fontRef idx="minor">
            <a:schemeClr val="lt1"/>
          </a:fontRef>
        </p:style>
        <p:txBody>
          <a:bodyPr lIns="0" tIns="0" rIns="0" bIns="0" rtlCol="0" anchor="ctr"/>
          <a:lstStyle/>
          <a:p>
            <a:pPr algn="ctr"/>
            <a:r>
              <a:rPr lang="zh-CN" altLang="en-US" sz="2800" dirty="0"/>
              <a:t>四</a:t>
            </a:r>
            <a:endParaRPr lang="en-US" altLang="zh-CN" sz="2800" dirty="0"/>
          </a:p>
          <a:p>
            <a:pPr algn="ctr"/>
            <a:r>
              <a:rPr lang="zh-CN" altLang="en-US" sz="2800" dirty="0"/>
              <a:t>景德镇柴窑</a:t>
            </a:r>
          </a:p>
        </p:txBody>
      </p:sp>
      <p:sp>
        <p:nvSpPr>
          <p:cNvPr id="8" name="椭圆 7">
            <a:extLst>
              <a:ext uri="{FF2B5EF4-FFF2-40B4-BE49-F238E27FC236}">
                <a16:creationId xmlns:a16="http://schemas.microsoft.com/office/drawing/2014/main" id="{65EF65C5-A4D5-E323-1B99-73EB9649176C}"/>
              </a:ext>
            </a:extLst>
          </p:cNvPr>
          <p:cNvSpPr/>
          <p:nvPr/>
        </p:nvSpPr>
        <p:spPr>
          <a:xfrm>
            <a:off x="6379454" y="2011681"/>
            <a:ext cx="1632787" cy="1636447"/>
          </a:xfrm>
          <a:prstGeom prst="ellipse">
            <a:avLst/>
          </a:prstGeom>
        </p:spPr>
        <p:style>
          <a:lnRef idx="0">
            <a:schemeClr val="accent4"/>
          </a:lnRef>
          <a:fillRef idx="3">
            <a:schemeClr val="accent4"/>
          </a:fillRef>
          <a:effectRef idx="3">
            <a:schemeClr val="accent4"/>
          </a:effectRef>
          <a:fontRef idx="minor">
            <a:schemeClr val="lt1"/>
          </a:fontRef>
        </p:style>
        <p:txBody>
          <a:bodyPr lIns="0" tIns="0" rIns="0" bIns="0" rtlCol="0" anchor="ctr"/>
          <a:lstStyle/>
          <a:p>
            <a:pPr algn="ctr"/>
            <a:r>
              <a:rPr lang="zh-CN" altLang="en-US" sz="2800" dirty="0"/>
              <a:t>五</a:t>
            </a:r>
            <a:endParaRPr lang="en-US" altLang="zh-CN" sz="2800" dirty="0"/>
          </a:p>
          <a:p>
            <a:pPr algn="ctr"/>
            <a:r>
              <a:rPr lang="zh-CN" altLang="en-US" sz="2800" dirty="0"/>
              <a:t>梭式窑</a:t>
            </a:r>
          </a:p>
        </p:txBody>
      </p:sp>
      <p:sp>
        <p:nvSpPr>
          <p:cNvPr id="9" name="椭圆 8">
            <a:extLst>
              <a:ext uri="{FF2B5EF4-FFF2-40B4-BE49-F238E27FC236}">
                <a16:creationId xmlns:a16="http://schemas.microsoft.com/office/drawing/2014/main" id="{EC1523D4-ECE8-47E8-72BB-697AAFEB90B8}"/>
              </a:ext>
            </a:extLst>
          </p:cNvPr>
          <p:cNvSpPr/>
          <p:nvPr/>
        </p:nvSpPr>
        <p:spPr>
          <a:xfrm>
            <a:off x="10780880" y="2011681"/>
            <a:ext cx="1632787" cy="1636447"/>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800" dirty="0"/>
              <a:t>六</a:t>
            </a:r>
            <a:endParaRPr lang="en-US" altLang="zh-CN" sz="2800" dirty="0"/>
          </a:p>
          <a:p>
            <a:pPr algn="ctr"/>
            <a:r>
              <a:rPr lang="zh-CN" altLang="en-US" sz="2800" dirty="0"/>
              <a:t>电窑</a:t>
            </a:r>
          </a:p>
        </p:txBody>
      </p:sp>
      <p:sp>
        <p:nvSpPr>
          <p:cNvPr id="3" name="矩形: 圆角 2">
            <a:extLst>
              <a:ext uri="{FF2B5EF4-FFF2-40B4-BE49-F238E27FC236}">
                <a16:creationId xmlns:a16="http://schemas.microsoft.com/office/drawing/2014/main" id="{B66139F0-9505-3C2B-EC73-3557369116DE}"/>
              </a:ext>
            </a:extLst>
          </p:cNvPr>
          <p:cNvSpPr/>
          <p:nvPr/>
        </p:nvSpPr>
        <p:spPr>
          <a:xfrm>
            <a:off x="948663" y="3838602"/>
            <a:ext cx="3531789" cy="19566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a:t>       景德镇柴窑，又称景德镇窑，简称镇窑，由于所烧燃料为松柴又称柴窑。</a:t>
            </a:r>
          </a:p>
        </p:txBody>
      </p:sp>
      <p:sp>
        <p:nvSpPr>
          <p:cNvPr id="10" name="矩形: 圆角 9">
            <a:extLst>
              <a:ext uri="{FF2B5EF4-FFF2-40B4-BE49-F238E27FC236}">
                <a16:creationId xmlns:a16="http://schemas.microsoft.com/office/drawing/2014/main" id="{CB5AD755-40D8-45C2-D0EA-08482352F8CC}"/>
              </a:ext>
            </a:extLst>
          </p:cNvPr>
          <p:cNvSpPr/>
          <p:nvPr/>
        </p:nvSpPr>
        <p:spPr>
          <a:xfrm>
            <a:off x="5429952" y="3838602"/>
            <a:ext cx="3531789" cy="19566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a:t>       梭式窑是间歇式火焰加热窑炉，生产调节</a:t>
            </a:r>
          </a:p>
          <a:p>
            <a:pPr algn="ctr"/>
            <a:r>
              <a:rPr lang="zh-CN" altLang="en-US" sz="2400" dirty="0"/>
              <a:t>灵活方便。</a:t>
            </a:r>
          </a:p>
        </p:txBody>
      </p:sp>
      <p:sp>
        <p:nvSpPr>
          <p:cNvPr id="11" name="矩形: 圆角 10">
            <a:extLst>
              <a:ext uri="{FF2B5EF4-FFF2-40B4-BE49-F238E27FC236}">
                <a16:creationId xmlns:a16="http://schemas.microsoft.com/office/drawing/2014/main" id="{3FF7A3C2-EE59-4194-A231-DA84CA415F35}"/>
              </a:ext>
            </a:extLst>
          </p:cNvPr>
          <p:cNvSpPr/>
          <p:nvPr/>
        </p:nvSpPr>
        <p:spPr>
          <a:xfrm>
            <a:off x="9831379" y="3838602"/>
            <a:ext cx="3531789" cy="19566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a:t>       电窑炉主要靠电热体的固体辐射传热及自然对流传热来烧制。</a:t>
            </a:r>
          </a:p>
        </p:txBody>
      </p:sp>
      <p:sp>
        <p:nvSpPr>
          <p:cNvPr id="14" name="椭圆 13">
            <a:extLst>
              <a:ext uri="{FF2B5EF4-FFF2-40B4-BE49-F238E27FC236}">
                <a16:creationId xmlns:a16="http://schemas.microsoft.com/office/drawing/2014/main" id="{5B03E468-578D-017A-FD9A-85D8AF485CF4}"/>
              </a:ext>
            </a:extLst>
          </p:cNvPr>
          <p:cNvSpPr/>
          <p:nvPr/>
        </p:nvSpPr>
        <p:spPr>
          <a:xfrm>
            <a:off x="15086036" y="2011681"/>
            <a:ext cx="1632787" cy="1636447"/>
          </a:xfrm>
          <a:prstGeom prst="ellipse">
            <a:avLst/>
          </a:prstGeom>
        </p:spPr>
        <p:style>
          <a:lnRef idx="0">
            <a:schemeClr val="accent4"/>
          </a:lnRef>
          <a:fillRef idx="3">
            <a:schemeClr val="accent4"/>
          </a:fillRef>
          <a:effectRef idx="3">
            <a:schemeClr val="accent4"/>
          </a:effectRef>
          <a:fontRef idx="minor">
            <a:schemeClr val="lt1"/>
          </a:fontRef>
        </p:style>
        <p:txBody>
          <a:bodyPr lIns="0" tIns="0" rIns="0" bIns="0" rtlCol="0" anchor="ctr"/>
          <a:lstStyle/>
          <a:p>
            <a:pPr algn="ctr"/>
            <a:r>
              <a:rPr lang="zh-CN" altLang="en-US" sz="2800" dirty="0"/>
              <a:t>七</a:t>
            </a:r>
            <a:endParaRPr lang="en-US" altLang="zh-CN" sz="2800" dirty="0"/>
          </a:p>
          <a:p>
            <a:pPr algn="ctr"/>
            <a:r>
              <a:rPr lang="zh-CN" altLang="en-US" sz="2800" dirty="0"/>
              <a:t>辊道窑</a:t>
            </a:r>
          </a:p>
        </p:txBody>
      </p:sp>
      <p:sp>
        <p:nvSpPr>
          <p:cNvPr id="15" name="矩形: 圆角 14">
            <a:extLst>
              <a:ext uri="{FF2B5EF4-FFF2-40B4-BE49-F238E27FC236}">
                <a16:creationId xmlns:a16="http://schemas.microsoft.com/office/drawing/2014/main" id="{DBCB12E7-09C9-994D-0802-80A9F2E1CF80}"/>
              </a:ext>
            </a:extLst>
          </p:cNvPr>
          <p:cNvSpPr/>
          <p:nvPr/>
        </p:nvSpPr>
        <p:spPr>
          <a:xfrm>
            <a:off x="14136535" y="3838602"/>
            <a:ext cx="3531789" cy="195662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00" dirty="0"/>
              <a:t>         辊道窑又称辊底窑，是以转动的辊子作为坯体运载工具的隧道窑。</a:t>
            </a:r>
          </a:p>
        </p:txBody>
      </p:sp>
      <p:pic>
        <p:nvPicPr>
          <p:cNvPr id="12" name="图片 11">
            <a:extLst>
              <a:ext uri="{FF2B5EF4-FFF2-40B4-BE49-F238E27FC236}">
                <a16:creationId xmlns:a16="http://schemas.microsoft.com/office/drawing/2014/main" id="{EC0F856D-8283-7270-6419-6EADC97EF5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887" y="6290643"/>
            <a:ext cx="3929068" cy="2627451"/>
          </a:xfrm>
          <a:prstGeom prst="rect">
            <a:avLst/>
          </a:prstGeom>
        </p:spPr>
      </p:pic>
      <p:pic>
        <p:nvPicPr>
          <p:cNvPr id="18" name="图片 17">
            <a:extLst>
              <a:ext uri="{FF2B5EF4-FFF2-40B4-BE49-F238E27FC236}">
                <a16:creationId xmlns:a16="http://schemas.microsoft.com/office/drawing/2014/main" id="{178C3D7C-78C7-CF39-3FD4-F17C83E4F2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146" y="6222519"/>
            <a:ext cx="2819400" cy="2695575"/>
          </a:xfrm>
          <a:prstGeom prst="rect">
            <a:avLst/>
          </a:prstGeom>
        </p:spPr>
      </p:pic>
      <p:pic>
        <p:nvPicPr>
          <p:cNvPr id="22" name="图片 21">
            <a:extLst>
              <a:ext uri="{FF2B5EF4-FFF2-40B4-BE49-F238E27FC236}">
                <a16:creationId xmlns:a16="http://schemas.microsoft.com/office/drawing/2014/main" id="{16951780-7F86-2166-DDCD-002DD93187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2979" y="6222519"/>
            <a:ext cx="3343275" cy="2695575"/>
          </a:xfrm>
          <a:prstGeom prst="rect">
            <a:avLst/>
          </a:prstGeom>
        </p:spPr>
      </p:pic>
      <p:pic>
        <p:nvPicPr>
          <p:cNvPr id="24" name="图片 23">
            <a:extLst>
              <a:ext uri="{FF2B5EF4-FFF2-40B4-BE49-F238E27FC236}">
                <a16:creationId xmlns:a16="http://schemas.microsoft.com/office/drawing/2014/main" id="{E7DB68CA-D56D-1CCE-AC8A-764423F994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25979" y="6204193"/>
            <a:ext cx="4152900" cy="2800350"/>
          </a:xfrm>
          <a:prstGeom prst="rect">
            <a:avLst/>
          </a:prstGeom>
        </p:spPr>
      </p:pic>
    </p:spTree>
    <p:extLst>
      <p:ext uri="{BB962C8B-B14F-4D97-AF65-F5344CB8AC3E}">
        <p14:creationId xmlns:p14="http://schemas.microsoft.com/office/powerpoint/2010/main" val="621916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14" presetClass="entr" presetSubtype="1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randombar(horizontal)">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1000"/>
                            </p:stCondLst>
                            <p:childTnLst>
                              <p:par>
                                <p:cTn id="67" presetID="14" presetClass="entr" presetSubtype="10"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randombar(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par>
                          <p:cTn id="84" fill="hold">
                            <p:stCondLst>
                              <p:cond delay="2500"/>
                            </p:stCondLst>
                            <p:childTnLst>
                              <p:par>
                                <p:cTn id="85" presetID="14" presetClass="entr" presetSubtype="10" fill="hold"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randombar(horizontal)">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8" grpId="0" animBg="1"/>
      <p:bldP spid="9" grpId="0" animBg="1"/>
      <p:bldP spid="3" grpId="0" animBg="1"/>
      <p:bldP spid="10" grpId="0" animBg="1"/>
      <p:bldP spid="11"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装窑</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7" name="图片 6">
            <a:extLst>
              <a:ext uri="{FF2B5EF4-FFF2-40B4-BE49-F238E27FC236}">
                <a16:creationId xmlns:a16="http://schemas.microsoft.com/office/drawing/2014/main" id="{8EEFA418-DF2D-271B-D652-BF98144CBE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2360" y="2072481"/>
            <a:ext cx="13002600" cy="6726079"/>
          </a:xfrm>
          <a:prstGeom prst="rect">
            <a:avLst/>
          </a:prstGeom>
        </p:spPr>
      </p:pic>
    </p:spTree>
    <p:extLst>
      <p:ext uri="{BB962C8B-B14F-4D97-AF65-F5344CB8AC3E}">
        <p14:creationId xmlns:p14="http://schemas.microsoft.com/office/powerpoint/2010/main" val="1610325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anim calcmode="lin" valueType="num">
                                      <p:cBhvr>
                                        <p:cTn id="21" dur="2000" fill="hold"/>
                                        <p:tgtEl>
                                          <p:spTgt spid="7"/>
                                        </p:tgtEl>
                                        <p:attrNameLst>
                                          <p:attrName>style.rotation</p:attrName>
                                        </p:attrNameLst>
                                      </p:cBhvr>
                                      <p:tavLst>
                                        <p:tav tm="0">
                                          <p:val>
                                            <p:fltVal val="720"/>
                                          </p:val>
                                        </p:tav>
                                        <p:tav tm="100000">
                                          <p:val>
                                            <p:fltVal val="0"/>
                                          </p:val>
                                        </p:tav>
                                      </p:tavLst>
                                    </p:anim>
                                    <p:anim calcmode="lin" valueType="num">
                                      <p:cBhvr>
                                        <p:cTn id="22" dur="2000" fill="hold"/>
                                        <p:tgtEl>
                                          <p:spTgt spid="7"/>
                                        </p:tgtEl>
                                        <p:attrNameLst>
                                          <p:attrName>ppt_h</p:attrName>
                                        </p:attrNameLst>
                                      </p:cBhvr>
                                      <p:tavLst>
                                        <p:tav tm="0">
                                          <p:val>
                                            <p:fltVal val="0"/>
                                          </p:val>
                                        </p:tav>
                                        <p:tav tm="100000">
                                          <p:val>
                                            <p:strVal val="#ppt_h"/>
                                          </p:val>
                                        </p:tav>
                                      </p:tavLst>
                                    </p:anim>
                                    <p:anim calcmode="lin" valueType="num">
                                      <p:cBhvr>
                                        <p:cTn id="23" dur="2000" fill="hold"/>
                                        <p:tgtEl>
                                          <p:spTgt spid="7"/>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装窑</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A0F6D006-E88E-7B5E-31B7-79BEEC0CCA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2289" y="1782239"/>
            <a:ext cx="7975601" cy="6724110"/>
          </a:xfrm>
          <a:prstGeom prst="rect">
            <a:avLst/>
          </a:prstGeom>
        </p:spPr>
      </p:pic>
      <p:pic>
        <p:nvPicPr>
          <p:cNvPr id="7" name="图片 6">
            <a:extLst>
              <a:ext uri="{FF2B5EF4-FFF2-40B4-BE49-F238E27FC236}">
                <a16:creationId xmlns:a16="http://schemas.microsoft.com/office/drawing/2014/main" id="{BCB45780-8261-B199-2EC5-0DFBA0E72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4484" y="4404042"/>
            <a:ext cx="8007419" cy="4857481"/>
          </a:xfrm>
          <a:prstGeom prst="rect">
            <a:avLst/>
          </a:prstGeom>
        </p:spPr>
      </p:pic>
    </p:spTree>
    <p:extLst>
      <p:ext uri="{BB962C8B-B14F-4D97-AF65-F5344CB8AC3E}">
        <p14:creationId xmlns:p14="http://schemas.microsoft.com/office/powerpoint/2010/main" val="1425706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6544</TotalTime>
  <Words>1653</Words>
  <Application>Microsoft Office PowerPoint</Application>
  <PresentationFormat>自定义</PresentationFormat>
  <Paragraphs>117</Paragraphs>
  <Slides>18</Slides>
  <Notes>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AgencyFB</vt:lpstr>
      <vt:lpstr>等线</vt:lpstr>
      <vt:lpstr>方正黑体简体</vt:lpstr>
      <vt:lpstr>方正剪纸_GBK</vt:lpstr>
      <vt:lpstr>方正兰亭超细黑简体</vt:lpstr>
      <vt:lpstr>方正兰亭粗黑简体</vt:lpstr>
      <vt:lpstr>方正宋黑_GBK</vt:lpstr>
      <vt:lpstr>微软雅黑</vt:lpstr>
      <vt:lpstr>字魂59号-创粗黑</vt:lpstr>
      <vt:lpstr>Arial</vt:lpstr>
      <vt:lpstr>Calibri</vt:lpstr>
      <vt:lpstr>Poppins Light</vt:lpstr>
      <vt:lpstr>PT Sans</vt:lpstr>
      <vt:lpstr>Roboto Light</vt:lpstr>
      <vt:lpstr>Специальное оформление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dabaofree521@outlook.com</cp:lastModifiedBy>
  <cp:revision>178</cp:revision>
  <dcterms:created xsi:type="dcterms:W3CDTF">2017-06-12T02:35:05Z</dcterms:created>
  <dcterms:modified xsi:type="dcterms:W3CDTF">2022-07-19T07:03:05Z</dcterms:modified>
</cp:coreProperties>
</file>