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9"/>
  </p:notesMasterIdLst>
  <p:sldIdLst>
    <p:sldId id="412" r:id="rId2"/>
    <p:sldId id="411" r:id="rId3"/>
    <p:sldId id="381" r:id="rId4"/>
    <p:sldId id="286" r:id="rId5"/>
    <p:sldId id="385" r:id="rId6"/>
    <p:sldId id="386" r:id="rId7"/>
    <p:sldId id="387" r:id="rId8"/>
    <p:sldId id="388" r:id="rId9"/>
    <p:sldId id="389" r:id="rId10"/>
    <p:sldId id="390" r:id="rId11"/>
    <p:sldId id="391" r:id="rId12"/>
    <p:sldId id="393" r:id="rId13"/>
    <p:sldId id="392" r:id="rId14"/>
    <p:sldId id="394" r:id="rId15"/>
    <p:sldId id="395" r:id="rId16"/>
    <p:sldId id="397" r:id="rId17"/>
    <p:sldId id="396" r:id="rId18"/>
    <p:sldId id="403" r:id="rId19"/>
    <p:sldId id="402" r:id="rId20"/>
    <p:sldId id="404" r:id="rId21"/>
    <p:sldId id="405" r:id="rId22"/>
    <p:sldId id="406" r:id="rId23"/>
    <p:sldId id="407" r:id="rId24"/>
    <p:sldId id="408" r:id="rId25"/>
    <p:sldId id="409" r:id="rId26"/>
    <p:sldId id="410" r:id="rId27"/>
    <p:sldId id="378" r:id="rId28"/>
  </p:sldIdLst>
  <p:sldSz cx="18288000" cy="10288588"/>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C94"/>
    <a:srgbClr val="F4980E"/>
    <a:srgbClr val="FFE68A"/>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02" autoAdjust="0"/>
    <p:restoredTop sz="94660"/>
  </p:normalViewPr>
  <p:slideViewPr>
    <p:cSldViewPr snapToGrid="0">
      <p:cViewPr varScale="1">
        <p:scale>
          <a:sx n="72" d="100"/>
          <a:sy n="72" d="100"/>
        </p:scale>
        <p:origin x="198" y="84"/>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19.07.2022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48018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3196133"/>
            <a:ext cx="15544800" cy="2205378"/>
          </a:xfrm>
        </p:spPr>
        <p:txBody>
          <a:bodyPr/>
          <a:lstStyle/>
          <a:p>
            <a:r>
              <a:rPr lang="zh-CN" altLang="en-US"/>
              <a:t>单击此处编辑母版标题样式</a:t>
            </a:r>
          </a:p>
        </p:txBody>
      </p:sp>
      <p:sp>
        <p:nvSpPr>
          <p:cNvPr id="3" name="副标题 2"/>
          <p:cNvSpPr>
            <a:spLocks noGrp="1"/>
          </p:cNvSpPr>
          <p:nvPr>
            <p:ph type="subTitle" idx="1"/>
          </p:nvPr>
        </p:nvSpPr>
        <p:spPr>
          <a:xfrm>
            <a:off x="2743200" y="5830200"/>
            <a:ext cx="12801600" cy="2629306"/>
          </a:xfrm>
        </p:spPr>
        <p:txBody>
          <a:bodyPr/>
          <a:lstStyle>
            <a:lvl1pPr marL="0" indent="0" algn="ctr">
              <a:buNone/>
              <a:defRPr>
                <a:solidFill>
                  <a:schemeClr val="tx1">
                    <a:tint val="75000"/>
                  </a:schemeClr>
                </a:solidFill>
              </a:defRPr>
            </a:lvl1pPr>
            <a:lvl2pPr marL="914263" indent="0" algn="ctr">
              <a:buNone/>
              <a:defRPr>
                <a:solidFill>
                  <a:schemeClr val="tx1">
                    <a:tint val="75000"/>
                  </a:schemeClr>
                </a:solidFill>
              </a:defRPr>
            </a:lvl2pPr>
            <a:lvl3pPr marL="1828526" indent="0" algn="ctr">
              <a:buNone/>
              <a:defRPr>
                <a:solidFill>
                  <a:schemeClr val="tx1">
                    <a:tint val="75000"/>
                  </a:schemeClr>
                </a:solidFill>
              </a:defRPr>
            </a:lvl3pPr>
            <a:lvl4pPr marL="2742789" indent="0" algn="ctr">
              <a:buNone/>
              <a:defRPr>
                <a:solidFill>
                  <a:schemeClr val="tx1">
                    <a:tint val="75000"/>
                  </a:schemeClr>
                </a:solidFill>
              </a:defRPr>
            </a:lvl4pPr>
            <a:lvl5pPr marL="3657051" indent="0" algn="ctr">
              <a:buNone/>
              <a:defRPr>
                <a:solidFill>
                  <a:schemeClr val="tx1">
                    <a:tint val="75000"/>
                  </a:schemeClr>
                </a:solidFill>
              </a:defRPr>
            </a:lvl5pPr>
            <a:lvl6pPr marL="4571314" indent="0" algn="ctr">
              <a:buNone/>
              <a:defRPr>
                <a:solidFill>
                  <a:schemeClr val="tx1">
                    <a:tint val="75000"/>
                  </a:schemeClr>
                </a:solidFill>
              </a:defRPr>
            </a:lvl6pPr>
            <a:lvl7pPr marL="5485577" indent="0" algn="ctr">
              <a:buNone/>
              <a:defRPr>
                <a:solidFill>
                  <a:schemeClr val="tx1">
                    <a:tint val="75000"/>
                  </a:schemeClr>
                </a:solidFill>
              </a:defRPr>
            </a:lvl7pPr>
            <a:lvl8pPr marL="6399840" indent="0" algn="ctr">
              <a:buNone/>
              <a:defRPr>
                <a:solidFill>
                  <a:schemeClr val="tx1">
                    <a:tint val="75000"/>
                  </a:schemeClr>
                </a:solidFill>
              </a:defRPr>
            </a:lvl8pPr>
            <a:lvl9pPr marL="73141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08853270"/>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1389308836"/>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85313007"/>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7/06/relationships/model3d" Target="../media/model3d1.glb"/><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screen">
            <a:extLst>
              <a:ext uri="{28A0092B-C50C-407E-A947-70E740481C1C}">
                <a14:useLocalDpi xmlns:a14="http://schemas.microsoft.com/office/drawing/2010/main" val="0"/>
              </a:ext>
            </a:extLst>
          </a:blip>
          <a:srcRect l="17632" r="49845" b="47264"/>
          <a:stretch>
            <a:fillRect/>
          </a:stretch>
        </p:blipFill>
        <p:spPr>
          <a:xfrm>
            <a:off x="3147646" y="0"/>
            <a:ext cx="2615829" cy="4453634"/>
          </a:xfrm>
          <a:prstGeom prst="rect">
            <a:avLst/>
          </a:prstGeom>
        </p:spPr>
      </p:pic>
      <p:sp>
        <p:nvSpPr>
          <p:cNvPr id="6" name="PA_文本框 6"/>
          <p:cNvSpPr txBox="1"/>
          <p:nvPr>
            <p:custDataLst>
              <p:tags r:id="rId1"/>
            </p:custDataLst>
          </p:nvPr>
        </p:nvSpPr>
        <p:spPr>
          <a:xfrm>
            <a:off x="2368000" y="5077099"/>
            <a:ext cx="4319813" cy="1491242"/>
          </a:xfrm>
          <a:prstGeom prst="rect">
            <a:avLst/>
          </a:prstGeom>
          <a:noFill/>
        </p:spPr>
        <p:txBody>
          <a:bodyPr wrap="square" rtlCol="0" anchor="ctr">
            <a:spAutoFit/>
          </a:bodyPr>
          <a:lstStyle/>
          <a:p>
            <a:pPr>
              <a:lnSpc>
                <a:spcPct val="120000"/>
              </a:lnSpc>
            </a:pPr>
            <a:r>
              <a:rPr lang="zh-CN" altLang="en-US" sz="8000" dirty="0">
                <a:solidFill>
                  <a:srgbClr val="C00000"/>
                </a:solidFill>
                <a:latin typeface="方正宋黑_GBK" panose="03000509000000000000" pitchFamily="65" charset="-122"/>
                <a:ea typeface="方正宋黑_GBK" panose="03000509000000000000" pitchFamily="65" charset="-122"/>
              </a:rPr>
              <a:t>陶瓷工艺</a:t>
            </a:r>
            <a:endParaRPr lang="zh-CN" altLang="en-US" sz="8000" spc="1200" dirty="0">
              <a:solidFill>
                <a:srgbClr val="C00000"/>
              </a:solidFill>
              <a:latin typeface="方正宋黑_GBK" panose="03000509000000000000" pitchFamily="65" charset="-122"/>
              <a:ea typeface="方正宋黑_GBK" panose="03000509000000000000" pitchFamily="65" charset="-122"/>
            </a:endParaRPr>
          </a:p>
        </p:txBody>
      </p:sp>
      <p:sp>
        <p:nvSpPr>
          <p:cNvPr id="9" name="文本框 9"/>
          <p:cNvSpPr txBox="1"/>
          <p:nvPr/>
        </p:nvSpPr>
        <p:spPr>
          <a:xfrm>
            <a:off x="2368000" y="6697705"/>
            <a:ext cx="5752758" cy="991169"/>
          </a:xfrm>
          <a:prstGeom prst="rect">
            <a:avLst/>
          </a:prstGeom>
          <a:noFill/>
        </p:spPr>
        <p:txBody>
          <a:bodyPr wrap="square" rtlCol="0" anchor="ctr">
            <a:spAutoFit/>
          </a:bodyPr>
          <a:lstStyle/>
          <a:p>
            <a:pPr>
              <a:lnSpc>
                <a:spcPct val="120000"/>
              </a:lnSpc>
            </a:pP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主编：</a:t>
            </a:r>
            <a:r>
              <a:rPr lang="zh-CN" altLang="en-US" sz="2500" dirty="0">
                <a:solidFill>
                  <a:schemeClr val="tx1">
                    <a:lumMod val="95000"/>
                    <a:lumOff val="5000"/>
                  </a:schemeClr>
                </a:solidFill>
                <a:latin typeface="方正宋黑_GBK" panose="03000509000000000000" pitchFamily="65" charset="-122"/>
                <a:ea typeface="方正宋黑_GBK" panose="03000509000000000000" pitchFamily="65" charset="-122"/>
              </a:rPr>
              <a:t>吕波        </a:t>
            </a: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人民美术出版社</a:t>
            </a:r>
          </a:p>
          <a:p>
            <a:pPr>
              <a:lnSpc>
                <a:spcPct val="120000"/>
              </a:lnSpc>
            </a:pPr>
            <a:endPar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endParaRPr>
          </a:p>
        </p:txBody>
      </p:sp>
      <p:grpSp>
        <p:nvGrpSpPr>
          <p:cNvPr id="18" name="组合 17">
            <a:extLst>
              <a:ext uri="{FF2B5EF4-FFF2-40B4-BE49-F238E27FC236}">
                <a16:creationId xmlns:a16="http://schemas.microsoft.com/office/drawing/2014/main" id="{9CD35CEB-5126-D244-8AC4-8D86839F8516}"/>
              </a:ext>
            </a:extLst>
          </p:cNvPr>
          <p:cNvGrpSpPr/>
          <p:nvPr/>
        </p:nvGrpSpPr>
        <p:grpSpPr>
          <a:xfrm>
            <a:off x="7127780" y="2591106"/>
            <a:ext cx="4002979" cy="2177016"/>
            <a:chOff x="2581303" y="1324297"/>
            <a:chExt cx="3008509" cy="1497479"/>
          </a:xfrm>
        </p:grpSpPr>
        <p:pic>
          <p:nvPicPr>
            <p:cNvPr id="5" name="图片 4"/>
            <p:cNvPicPr>
              <a:picLocks noChangeAspect="1"/>
            </p:cNvPicPr>
            <p:nvPr/>
          </p:nvPicPr>
          <p:blipFill>
            <a:blip r:embed="rId5" cstate="screen">
              <a:extLst>
                <a:ext uri="{28A0092B-C50C-407E-A947-70E740481C1C}">
                  <a14:useLocalDpi xmlns:a14="http://schemas.microsoft.com/office/drawing/2010/main" val="0"/>
                </a:ext>
              </a:extLst>
            </a:blip>
            <a:srcRect l="3307" t="29111" r="82360" b="55664"/>
            <a:stretch>
              <a:fillRect/>
            </a:stretch>
          </p:blipFill>
          <p:spPr>
            <a:xfrm>
              <a:off x="3296458" y="1823999"/>
              <a:ext cx="671347" cy="670436"/>
            </a:xfrm>
            <a:prstGeom prst="rect">
              <a:avLst/>
            </a:prstGeom>
          </p:spPr>
        </p:pic>
        <p:sp>
          <p:nvSpPr>
            <p:cNvPr id="10" name="PA_文本框 6"/>
            <p:cNvSpPr txBox="1"/>
            <p:nvPr>
              <p:custDataLst>
                <p:tags r:id="rId2"/>
              </p:custDataLst>
            </p:nvPr>
          </p:nvSpPr>
          <p:spPr>
            <a:xfrm>
              <a:off x="2581303" y="1324297"/>
              <a:ext cx="586541"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sp>
          <p:nvSpPr>
            <p:cNvPr id="11" name="PA_文本框 6"/>
            <p:cNvSpPr txBox="1"/>
            <p:nvPr>
              <p:custDataLst>
                <p:tags r:id="rId3"/>
              </p:custDataLst>
            </p:nvPr>
          </p:nvSpPr>
          <p:spPr>
            <a:xfrm>
              <a:off x="3887924" y="1347415"/>
              <a:ext cx="1701888"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grpSp>
      <p:sp>
        <p:nvSpPr>
          <p:cNvPr id="15" name="矩形: 单圆角 14">
            <a:extLst>
              <a:ext uri="{FF2B5EF4-FFF2-40B4-BE49-F238E27FC236}">
                <a16:creationId xmlns:a16="http://schemas.microsoft.com/office/drawing/2014/main" id="{130B2F90-DF17-BAD3-A320-BE603AF56422}"/>
              </a:ext>
            </a:extLst>
          </p:cNvPr>
          <p:cNvSpPr/>
          <p:nvPr/>
        </p:nvSpPr>
        <p:spPr>
          <a:xfrm>
            <a:off x="1624467" y="4933275"/>
            <a:ext cx="15028160" cy="3208402"/>
          </a:xfrm>
          <a:prstGeom prst="round1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F66C1B3-D8B9-AF29-7308-FB118FE0979A}"/>
              </a:ext>
            </a:extLst>
          </p:cNvPr>
          <p:cNvSpPr/>
          <p:nvPr/>
        </p:nvSpPr>
        <p:spPr>
          <a:xfrm>
            <a:off x="11323575" y="1249681"/>
            <a:ext cx="4670194" cy="5649326"/>
          </a:xfrm>
          <a:prstGeom prst="rect">
            <a:avLst/>
          </a:prstGeom>
          <a:solidFill>
            <a:schemeClr val="bg1"/>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4" name="矩形 13">
            <a:extLst>
              <a:ext uri="{FF2B5EF4-FFF2-40B4-BE49-F238E27FC236}">
                <a16:creationId xmlns:a16="http://schemas.microsoft.com/office/drawing/2014/main" id="{C61AC748-1CBD-FB0C-1FAD-0B09C0807E28}"/>
              </a:ext>
            </a:extLst>
          </p:cNvPr>
          <p:cNvSpPr/>
          <p:nvPr/>
        </p:nvSpPr>
        <p:spPr>
          <a:xfrm>
            <a:off x="11664745" y="1103929"/>
            <a:ext cx="3971753" cy="5649326"/>
          </a:xfrm>
          <a:prstGeom prst="rect">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6" name="文本框 15">
            <a:extLst>
              <a:ext uri="{FF2B5EF4-FFF2-40B4-BE49-F238E27FC236}">
                <a16:creationId xmlns:a16="http://schemas.microsoft.com/office/drawing/2014/main" id="{4C960ACA-FCBC-8450-91CB-4C0D640CCB44}"/>
              </a:ext>
            </a:extLst>
          </p:cNvPr>
          <p:cNvSpPr txBox="1"/>
          <p:nvPr/>
        </p:nvSpPr>
        <p:spPr>
          <a:xfrm>
            <a:off x="6765755" y="5776590"/>
            <a:ext cx="4728405" cy="553998"/>
          </a:xfrm>
          <a:prstGeom prst="rect">
            <a:avLst/>
          </a:prstGeom>
          <a:noFill/>
        </p:spPr>
        <p:txBody>
          <a:bodyPr wrap="square">
            <a:spAutoFit/>
          </a:bodyPr>
          <a:lstStyle/>
          <a:p>
            <a:r>
              <a:rPr lang="en-US" altLang="zh-CN" sz="3000" b="1" dirty="0">
                <a:solidFill>
                  <a:schemeClr val="bg2">
                    <a:lumMod val="75000"/>
                  </a:schemeClr>
                </a:solidFill>
                <a:latin typeface="方正兰亭超细黑简体" panose="02000000000000000000" pitchFamily="2" charset="-122"/>
                <a:ea typeface="方正兰亭超细黑简体" panose="02000000000000000000" pitchFamily="2" charset="-122"/>
              </a:rPr>
              <a:t>TAOCI GONGYI</a:t>
            </a:r>
            <a:endParaRPr lang="zh-CN" altLang="en-US" sz="3000" dirty="0">
              <a:solidFill>
                <a:schemeClr val="bg2">
                  <a:lumMod val="75000"/>
                </a:schemeClr>
              </a:solidFill>
            </a:endParaRPr>
          </a:p>
        </p:txBody>
      </p:sp>
      <p:pic>
        <p:nvPicPr>
          <p:cNvPr id="7" name="图片 6">
            <a:extLst>
              <a:ext uri="{FF2B5EF4-FFF2-40B4-BE49-F238E27FC236}">
                <a16:creationId xmlns:a16="http://schemas.microsoft.com/office/drawing/2014/main" id="{168B7423-24DD-230A-9609-379BD445CF83}"/>
              </a:ext>
            </a:extLst>
          </p:cNvPr>
          <p:cNvPicPr>
            <a:picLocks noChangeAspect="1"/>
          </p:cNvPicPr>
          <p:nvPr/>
        </p:nvPicPr>
        <p:blipFill>
          <a:blip r:embed="rId6"/>
          <a:stretch>
            <a:fillRect/>
          </a:stretch>
        </p:blipFill>
        <p:spPr>
          <a:xfrm>
            <a:off x="11818251" y="1279479"/>
            <a:ext cx="3680882" cy="5311449"/>
          </a:xfrm>
          <a:prstGeom prst="rect">
            <a:avLst/>
          </a:prstGeom>
          <a:solidFill>
            <a:srgbClr val="8FCC94"/>
          </a:solid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4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 calcmode="lin" valueType="num">
                                      <p:cBhvr>
                                        <p:cTn id="3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
                                        </p:tgtEl>
                                      </p:cBhvr>
                                    </p:animEffect>
                                  </p:childTnLst>
                                </p:cTn>
                              </p:par>
                            </p:childTnLst>
                          </p:cTn>
                        </p:par>
                        <p:par>
                          <p:cTn id="36" fill="hold">
                            <p:stCondLst>
                              <p:cond delay="56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615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65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7150"/>
                            </p:stCondLst>
                            <p:childTnLst>
                              <p:par>
                                <p:cTn id="52" presetID="26" presetClass="emph" presetSubtype="0" fill="hold" grpId="1" nodeType="after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P spid="15" grpId="0" animBg="1"/>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E002F9EF-3FA8-3CF6-010C-8CFB569479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5487" y="4122767"/>
            <a:ext cx="6103620" cy="3958716"/>
          </a:xfrm>
          <a:prstGeom prst="rect">
            <a:avLst/>
          </a:prstGeom>
        </p:spPr>
      </p:pic>
      <p:pic>
        <p:nvPicPr>
          <p:cNvPr id="7" name="图片 6">
            <a:extLst>
              <a:ext uri="{FF2B5EF4-FFF2-40B4-BE49-F238E27FC236}">
                <a16:creationId xmlns:a16="http://schemas.microsoft.com/office/drawing/2014/main" id="{6421362A-248C-BCFA-7E05-C45DC6EA88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8463" y="1681691"/>
            <a:ext cx="2822538" cy="4144312"/>
          </a:xfrm>
          <a:prstGeom prst="rect">
            <a:avLst/>
          </a:prstGeom>
        </p:spPr>
      </p:pic>
      <p:pic>
        <p:nvPicPr>
          <p:cNvPr id="9" name="图片 8">
            <a:extLst>
              <a:ext uri="{FF2B5EF4-FFF2-40B4-BE49-F238E27FC236}">
                <a16:creationId xmlns:a16="http://schemas.microsoft.com/office/drawing/2014/main" id="{2381AAF3-93CF-3536-9826-956FC9E121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8091" y="4859381"/>
            <a:ext cx="3155886" cy="4441618"/>
          </a:xfrm>
          <a:prstGeom prst="rect">
            <a:avLst/>
          </a:prstGeom>
        </p:spPr>
      </p:pic>
      <p:pic>
        <p:nvPicPr>
          <p:cNvPr id="11" name="图片 10">
            <a:extLst>
              <a:ext uri="{FF2B5EF4-FFF2-40B4-BE49-F238E27FC236}">
                <a16:creationId xmlns:a16="http://schemas.microsoft.com/office/drawing/2014/main" id="{7F41FC47-6743-58DA-FEAD-3C4894FC23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2716" y="1901958"/>
            <a:ext cx="2440889" cy="4441618"/>
          </a:xfrm>
          <a:prstGeom prst="rect">
            <a:avLst/>
          </a:prstGeom>
        </p:spPr>
      </p:pic>
    </p:spTree>
    <p:extLst>
      <p:ext uri="{BB962C8B-B14F-4D97-AF65-F5344CB8AC3E}">
        <p14:creationId xmlns:p14="http://schemas.microsoft.com/office/powerpoint/2010/main" val="25237845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1000" fill="hold"/>
                                        <p:tgtEl>
                                          <p:spTgt spid="3"/>
                                        </p:tgtEl>
                                        <p:attrNameLst>
                                          <p:attrName>ppt_w</p:attrName>
                                        </p:attrNameLst>
                                      </p:cBhvr>
                                      <p:tavLst>
                                        <p:tav tm="0">
                                          <p:val>
                                            <p:fltVal val="0"/>
                                          </p:val>
                                        </p:tav>
                                        <p:tav tm="100000">
                                          <p:val>
                                            <p:strVal val="#ppt_w"/>
                                          </p:val>
                                        </p:tav>
                                      </p:tavLst>
                                    </p:anim>
                                    <p:anim calcmode="lin" valueType="num">
                                      <p:cBhvr>
                                        <p:cTn id="45" dur="1000" fill="hold"/>
                                        <p:tgtEl>
                                          <p:spTgt spid="3"/>
                                        </p:tgtEl>
                                        <p:attrNameLst>
                                          <p:attrName>ppt_h</p:attrName>
                                        </p:attrNameLst>
                                      </p:cBhvr>
                                      <p:tavLst>
                                        <p:tav tm="0">
                                          <p:val>
                                            <p:fltVal val="0"/>
                                          </p:val>
                                        </p:tav>
                                        <p:tav tm="100000">
                                          <p:val>
                                            <p:strVal val="#ppt_h"/>
                                          </p:val>
                                        </p:tav>
                                      </p:tavLst>
                                    </p:anim>
                                    <p:anim calcmode="lin" valueType="num">
                                      <p:cBhvr>
                                        <p:cTn id="4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36BE2045-DC51-EE4C-B908-93D4AED2CE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6218" y="2339956"/>
            <a:ext cx="8155941" cy="5986012"/>
          </a:xfrm>
          <a:prstGeom prst="rect">
            <a:avLst/>
          </a:prstGeom>
        </p:spPr>
      </p:pic>
      <p:pic>
        <p:nvPicPr>
          <p:cNvPr id="7" name="图片 6">
            <a:extLst>
              <a:ext uri="{FF2B5EF4-FFF2-40B4-BE49-F238E27FC236}">
                <a16:creationId xmlns:a16="http://schemas.microsoft.com/office/drawing/2014/main" id="{E0066B64-4EFE-E491-6D5C-9FDA150DB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8163" y="2339956"/>
            <a:ext cx="3965733" cy="6416257"/>
          </a:xfrm>
          <a:prstGeom prst="rect">
            <a:avLst/>
          </a:prstGeom>
        </p:spPr>
      </p:pic>
    </p:spTree>
    <p:extLst>
      <p:ext uri="{BB962C8B-B14F-4D97-AF65-F5344CB8AC3E}">
        <p14:creationId xmlns:p14="http://schemas.microsoft.com/office/powerpoint/2010/main" val="6912163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4C0FE39B-57FF-B789-773C-4AE49F91D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7592" y="1813223"/>
            <a:ext cx="6473656" cy="7232637"/>
          </a:xfrm>
          <a:prstGeom prst="rect">
            <a:avLst/>
          </a:prstGeom>
        </p:spPr>
      </p:pic>
      <p:pic>
        <p:nvPicPr>
          <p:cNvPr id="7" name="图片 6">
            <a:extLst>
              <a:ext uri="{FF2B5EF4-FFF2-40B4-BE49-F238E27FC236}">
                <a16:creationId xmlns:a16="http://schemas.microsoft.com/office/drawing/2014/main" id="{84FACEBC-4AEE-0462-A2CA-0FDBCC7B98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374" y="1813223"/>
            <a:ext cx="3204705" cy="7232637"/>
          </a:xfrm>
          <a:prstGeom prst="rect">
            <a:avLst/>
          </a:prstGeom>
        </p:spPr>
      </p:pic>
    </p:spTree>
    <p:extLst>
      <p:ext uri="{BB962C8B-B14F-4D97-AF65-F5344CB8AC3E}">
        <p14:creationId xmlns:p14="http://schemas.microsoft.com/office/powerpoint/2010/main" val="31261220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1F62346E-DA5F-4426-9C45-06E4E2FA6720}"/>
              </a:ext>
            </a:extLst>
          </p:cNvPr>
          <p:cNvSpPr txBox="1"/>
          <p:nvPr/>
        </p:nvSpPr>
        <p:spPr>
          <a:xfrm>
            <a:off x="1953748" y="2621280"/>
            <a:ext cx="14380502" cy="131933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湿坯变形是指在成型过程中利用泥料在制作中的偶然性特点来造型的方法，在现代陶艺创作中经常能做出令人意想不到的装饰效果。</a:t>
            </a:r>
          </a:p>
        </p:txBody>
      </p:sp>
      <p:sp>
        <p:nvSpPr>
          <p:cNvPr id="7" name="矩形: 圆角 6">
            <a:extLst>
              <a:ext uri="{FF2B5EF4-FFF2-40B4-BE49-F238E27FC236}">
                <a16:creationId xmlns:a16="http://schemas.microsoft.com/office/drawing/2014/main" id="{F7162929-E1D8-3A52-BB64-9461C44B2588}"/>
              </a:ext>
            </a:extLst>
          </p:cNvPr>
          <p:cNvSpPr/>
          <p:nvPr/>
        </p:nvSpPr>
        <p:spPr>
          <a:xfrm>
            <a:off x="1953748" y="1662588"/>
            <a:ext cx="4084320" cy="735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dirty="0"/>
              <a:t>三、湿坏变形</a:t>
            </a:r>
          </a:p>
        </p:txBody>
      </p:sp>
      <p:pic>
        <p:nvPicPr>
          <p:cNvPr id="3" name="图片 2">
            <a:extLst>
              <a:ext uri="{FF2B5EF4-FFF2-40B4-BE49-F238E27FC236}">
                <a16:creationId xmlns:a16="http://schemas.microsoft.com/office/drawing/2014/main" id="{2FFD2739-8428-ECA4-B84F-F18C14C0F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748" y="4164136"/>
            <a:ext cx="10685292" cy="5614577"/>
          </a:xfrm>
          <a:prstGeom prst="rect">
            <a:avLst/>
          </a:prstGeom>
        </p:spPr>
      </p:pic>
    </p:spTree>
    <p:extLst>
      <p:ext uri="{BB962C8B-B14F-4D97-AF65-F5344CB8AC3E}">
        <p14:creationId xmlns:p14="http://schemas.microsoft.com/office/powerpoint/2010/main" val="3368777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6"/>
                                        </p:tgtEl>
                                        <p:attrNameLst>
                                          <p:attrName>ppt_y</p:attrName>
                                        </p:attrNameLst>
                                      </p:cBhvr>
                                      <p:tavLst>
                                        <p:tav tm="0">
                                          <p:val>
                                            <p:strVal val="#ppt_y"/>
                                          </p:val>
                                        </p:tav>
                                        <p:tav tm="100000">
                                          <p:val>
                                            <p:strVal val="#ppt_y"/>
                                          </p:val>
                                        </p:tav>
                                      </p:tavLst>
                                    </p:anim>
                                    <p:anim calcmode="lin" valueType="num">
                                      <p:cBhvr>
                                        <p:cTn id="2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fltVal val="0"/>
                                          </p:val>
                                        </p:tav>
                                        <p:tav tm="100000">
                                          <p:val>
                                            <p:strVal val="#ppt_w"/>
                                          </p:val>
                                        </p:tav>
                                      </p:tavLst>
                                    </p:anim>
                                    <p:anim calcmode="lin" valueType="num">
                                      <p:cBhvr>
                                        <p:cTn id="35" dur="1000" fill="hold"/>
                                        <p:tgtEl>
                                          <p:spTgt spid="3"/>
                                        </p:tgtEl>
                                        <p:attrNameLst>
                                          <p:attrName>ppt_h</p:attrName>
                                        </p:attrNameLst>
                                      </p:cBhvr>
                                      <p:tavLst>
                                        <p:tav tm="0">
                                          <p:val>
                                            <p:fltVal val="0"/>
                                          </p:val>
                                        </p:tav>
                                        <p:tav tm="100000">
                                          <p:val>
                                            <p:strVal val="#ppt_h"/>
                                          </p:val>
                                        </p:tav>
                                      </p:tavLst>
                                    </p:anim>
                                    <p:anim calcmode="lin" valueType="num">
                                      <p:cBhvr>
                                        <p:cTn id="3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C1E708F9-6B80-E059-129A-DD591AC5A1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5471" y="1741083"/>
            <a:ext cx="4571114" cy="7009971"/>
          </a:xfrm>
          <a:prstGeom prst="rect">
            <a:avLst/>
          </a:prstGeom>
        </p:spPr>
      </p:pic>
      <p:pic>
        <p:nvPicPr>
          <p:cNvPr id="7" name="图片 6">
            <a:extLst>
              <a:ext uri="{FF2B5EF4-FFF2-40B4-BE49-F238E27FC236}">
                <a16:creationId xmlns:a16="http://schemas.microsoft.com/office/drawing/2014/main" id="{321EFF63-34EA-A3DF-C9C3-728C7AF7C3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7620" y="1770639"/>
            <a:ext cx="4626859" cy="6982098"/>
          </a:xfrm>
          <a:prstGeom prst="rect">
            <a:avLst/>
          </a:prstGeom>
        </p:spPr>
      </p:pic>
    </p:spTree>
    <p:extLst>
      <p:ext uri="{BB962C8B-B14F-4D97-AF65-F5344CB8AC3E}">
        <p14:creationId xmlns:p14="http://schemas.microsoft.com/office/powerpoint/2010/main" val="33134031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67E2491B-C785-70B3-7835-D052024FD7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4681" y="1794986"/>
            <a:ext cx="10998638" cy="7349014"/>
          </a:xfrm>
          <a:prstGeom prst="rect">
            <a:avLst/>
          </a:prstGeom>
        </p:spPr>
      </p:pic>
    </p:spTree>
    <p:extLst>
      <p:ext uri="{BB962C8B-B14F-4D97-AF65-F5344CB8AC3E}">
        <p14:creationId xmlns:p14="http://schemas.microsoft.com/office/powerpoint/2010/main" val="30779941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CC1B4AD5-2F08-8F26-0440-CB1568E7F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2478" y="1905476"/>
            <a:ext cx="11643043" cy="7212661"/>
          </a:xfrm>
          <a:prstGeom prst="rect">
            <a:avLst/>
          </a:prstGeom>
        </p:spPr>
      </p:pic>
    </p:spTree>
    <p:extLst>
      <p:ext uri="{BB962C8B-B14F-4D97-AF65-F5344CB8AC3E}">
        <p14:creationId xmlns:p14="http://schemas.microsoft.com/office/powerpoint/2010/main" val="19972729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CDA51AD5-5A68-95D1-F743-9E82A2774E97}"/>
              </a:ext>
            </a:extLst>
          </p:cNvPr>
          <p:cNvSpPr txBox="1"/>
          <p:nvPr/>
        </p:nvSpPr>
        <p:spPr>
          <a:xfrm>
            <a:off x="1953748" y="2621280"/>
            <a:ext cx="14380502" cy="2611997"/>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颜色釉装饰指用已经配制好的釉对坯体进行搭配装饰。颜色釉装饰可改变坯体颜色单一的不足。颜色釉按烧成温度可以分为高温釉、中温釉、低温釉，按烧成气氛可以分为氧化焰颜色釉和还原焰颜色釉。一件成功的作品除了造型以外，颜色釉也起着很重要的作用。</a:t>
            </a:r>
          </a:p>
        </p:txBody>
      </p:sp>
      <p:sp>
        <p:nvSpPr>
          <p:cNvPr id="7" name="矩形: 圆角 6">
            <a:extLst>
              <a:ext uri="{FF2B5EF4-FFF2-40B4-BE49-F238E27FC236}">
                <a16:creationId xmlns:a16="http://schemas.microsoft.com/office/drawing/2014/main" id="{2E886DD3-2899-A73A-4A0C-522623F9670E}"/>
              </a:ext>
            </a:extLst>
          </p:cNvPr>
          <p:cNvSpPr/>
          <p:nvPr/>
        </p:nvSpPr>
        <p:spPr>
          <a:xfrm>
            <a:off x="1953748" y="1662588"/>
            <a:ext cx="4084320" cy="735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dirty="0"/>
              <a:t>一、颜色釉装饰</a:t>
            </a:r>
          </a:p>
        </p:txBody>
      </p:sp>
      <p:sp>
        <p:nvSpPr>
          <p:cNvPr id="2" name="矩形 1">
            <a:extLst>
              <a:ext uri="{FF2B5EF4-FFF2-40B4-BE49-F238E27FC236}">
                <a16:creationId xmlns:a16="http://schemas.microsoft.com/office/drawing/2014/main" id="{DFED2617-2030-926D-2550-F9B624231CB2}"/>
              </a:ext>
            </a:extLst>
          </p:cNvPr>
          <p:cNvSpPr/>
          <p:nvPr/>
        </p:nvSpPr>
        <p:spPr>
          <a:xfrm>
            <a:off x="-185530" y="7116417"/>
            <a:ext cx="18619304" cy="331304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m3d="http://schemas.microsoft.com/office/drawing/2017/model3d" Requires="am3d">
          <p:graphicFrame>
            <p:nvGraphicFramePr>
              <p:cNvPr id="3" name="3D 模型 2" descr="Hand">
                <a:extLst>
                  <a:ext uri="{FF2B5EF4-FFF2-40B4-BE49-F238E27FC236}">
                    <a16:creationId xmlns:a16="http://schemas.microsoft.com/office/drawing/2014/main" id="{32802B8B-A2B5-094C-BB6D-DFD3EBCFD0F6}"/>
                  </a:ext>
                </a:extLst>
              </p:cNvPr>
              <p:cNvGraphicFramePr>
                <a:graphicFrameLocks noChangeAspect="1"/>
              </p:cNvGraphicFramePr>
              <p:nvPr>
                <p:extLst>
                  <p:ext uri="{D42A27DB-BD31-4B8C-83A1-F6EECF244321}">
                    <p14:modId xmlns:p14="http://schemas.microsoft.com/office/powerpoint/2010/main" val="1577763244"/>
                  </p:ext>
                </p:extLst>
              </p:nvPr>
            </p:nvGraphicFramePr>
            <p:xfrm>
              <a:off x="13088472" y="4739050"/>
              <a:ext cx="3015643" cy="5285168"/>
            </p:xfrm>
            <a:graphic>
              <a:graphicData uri="http://schemas.microsoft.com/office/drawing/2017/model3d">
                <am3d:model3d r:embed="rId2">
                  <am3d:spPr>
                    <a:xfrm>
                      <a:off x="0" y="0"/>
                      <a:ext cx="3015643" cy="5285168"/>
                    </a:xfrm>
                    <a:prstGeom prst="rect">
                      <a:avLst/>
                    </a:prstGeom>
                  </am3d:spPr>
                  <am3d:camera>
                    <am3d:pos x="0" y="0" z="57420189"/>
                    <am3d:up dx="0" dy="36000000" dz="0"/>
                    <am3d:lookAt x="0" y="0" z="0"/>
                    <am3d:perspective fov="2700000"/>
                  </am3d:camera>
                  <am3d:trans>
                    <am3d:meterPerModelUnit n="4079745" d="1000000"/>
                    <am3d:preTrans dx="2967570" dy="-17977459" dz="-1404785"/>
                    <am3d:scale>
                      <am3d:sx n="1000000" d="1000000"/>
                      <am3d:sy n="1000000" d="1000000"/>
                      <am3d:sz n="1000000" d="1000000"/>
                    </am3d:scale>
                    <am3d:rot/>
                    <am3d:postTrans dx="0" dy="0" dz="0"/>
                  </am3d:trans>
                  <am3d:raster rName="Office3DRenderer" rVer="16.0.8326">
                    <am3d:blip r:embed="rId3"/>
                  </am3d:raster>
                  <am3d:objViewport viewportSz="619242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模型 2" descr="Hand">
                <a:extLst>
                  <a:ext uri="{FF2B5EF4-FFF2-40B4-BE49-F238E27FC236}">
                    <a16:creationId xmlns:a16="http://schemas.microsoft.com/office/drawing/2014/main" id="{32802B8B-A2B5-094C-BB6D-DFD3EBCFD0F6}"/>
                  </a:ext>
                </a:extLst>
              </p:cNvPr>
              <p:cNvPicPr>
                <a:picLocks noGrp="1" noRot="1" noChangeAspect="1" noMove="1" noResize="1" noEditPoints="1" noAdjustHandles="1" noChangeArrowheads="1" noChangeShapeType="1" noCrop="1"/>
              </p:cNvPicPr>
              <p:nvPr/>
            </p:nvPicPr>
            <p:blipFill>
              <a:blip r:embed="rId3"/>
              <a:stretch>
                <a:fillRect/>
              </a:stretch>
            </p:blipFill>
            <p:spPr>
              <a:xfrm>
                <a:off x="13088472" y="4739050"/>
                <a:ext cx="3015643" cy="5285168"/>
              </a:xfrm>
              <a:prstGeom prst="rect">
                <a:avLst/>
              </a:prstGeom>
            </p:spPr>
          </p:pic>
        </mc:Fallback>
      </mc:AlternateContent>
    </p:spTree>
    <p:extLst>
      <p:ext uri="{BB962C8B-B14F-4D97-AF65-F5344CB8AC3E}">
        <p14:creationId xmlns:p14="http://schemas.microsoft.com/office/powerpoint/2010/main" val="21279706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6"/>
                                        </p:tgtEl>
                                        <p:attrNameLst>
                                          <p:attrName>ppt_y</p:attrName>
                                        </p:attrNameLst>
                                      </p:cBhvr>
                                      <p:tavLst>
                                        <p:tav tm="0">
                                          <p:val>
                                            <p:strVal val="#ppt_y"/>
                                          </p:val>
                                        </p:tav>
                                        <p:tav tm="100000">
                                          <p:val>
                                            <p:strVal val="#ppt_y"/>
                                          </p:val>
                                        </p:tav>
                                      </p:tavLst>
                                    </p:anim>
                                    <p:anim calcmode="lin" valueType="num">
                                      <p:cBhvr>
                                        <p:cTn id="2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6"/>
                                        </p:tgtEl>
                                      </p:cBhvr>
                                    </p:animEffect>
                                  </p:childTnLst>
                                </p:cTn>
                              </p:par>
                            </p:childTnLst>
                          </p:cTn>
                        </p:par>
                        <p:par>
                          <p:cTn id="30" fill="hold">
                            <p:stCondLst>
                              <p:cond delay="3625"/>
                            </p:stCondLst>
                            <p:childTnLst>
                              <p:par>
                                <p:cTn id="31" presetID="22" presetClass="entr" presetSubtype="4"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00"/>
                                        <p:tgtEl>
                                          <p:spTgt spid="2"/>
                                        </p:tgtEl>
                                      </p:cBhvr>
                                    </p:animEffect>
                                  </p:childTnLst>
                                </p:cTn>
                              </p:par>
                            </p:childTnLst>
                          </p:cTn>
                        </p:par>
                        <p:par>
                          <p:cTn id="34" fill="hold">
                            <p:stCondLst>
                              <p:cond delay="4125"/>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16" name="图片 15">
            <a:extLst>
              <a:ext uri="{FF2B5EF4-FFF2-40B4-BE49-F238E27FC236}">
                <a16:creationId xmlns:a16="http://schemas.microsoft.com/office/drawing/2014/main" id="{E90D6ED5-1653-3879-3852-4DD1A0A992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79" y="1431636"/>
            <a:ext cx="10155406" cy="748506"/>
          </a:xfrm>
          <a:prstGeom prst="rect">
            <a:avLst/>
          </a:prstGeom>
        </p:spPr>
      </p:pic>
      <p:pic>
        <p:nvPicPr>
          <p:cNvPr id="18" name="图片 17">
            <a:extLst>
              <a:ext uri="{FF2B5EF4-FFF2-40B4-BE49-F238E27FC236}">
                <a16:creationId xmlns:a16="http://schemas.microsoft.com/office/drawing/2014/main" id="{2DAE3690-E28D-37B0-D64C-1DA7450A5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7080" y="7410842"/>
            <a:ext cx="2493818" cy="2057400"/>
          </a:xfrm>
          <a:prstGeom prst="rect">
            <a:avLst/>
          </a:prstGeom>
        </p:spPr>
      </p:pic>
      <p:pic>
        <p:nvPicPr>
          <p:cNvPr id="20" name="图片 19">
            <a:extLst>
              <a:ext uri="{FF2B5EF4-FFF2-40B4-BE49-F238E27FC236}">
                <a16:creationId xmlns:a16="http://schemas.microsoft.com/office/drawing/2014/main" id="{6173CA51-CD4E-7D1F-78C7-3E6E0DF150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368" y="7410841"/>
            <a:ext cx="2665391" cy="2057400"/>
          </a:xfrm>
          <a:prstGeom prst="rect">
            <a:avLst/>
          </a:prstGeom>
        </p:spPr>
      </p:pic>
      <p:pic>
        <p:nvPicPr>
          <p:cNvPr id="22" name="图片 21">
            <a:extLst>
              <a:ext uri="{FF2B5EF4-FFF2-40B4-BE49-F238E27FC236}">
                <a16:creationId xmlns:a16="http://schemas.microsoft.com/office/drawing/2014/main" id="{A6BE1795-6613-8491-F251-8EC4E63F8D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6310" y="4946090"/>
            <a:ext cx="2274281" cy="4716337"/>
          </a:xfrm>
          <a:prstGeom prst="rect">
            <a:avLst/>
          </a:prstGeom>
        </p:spPr>
      </p:pic>
      <p:pic>
        <p:nvPicPr>
          <p:cNvPr id="24" name="图片 23">
            <a:extLst>
              <a:ext uri="{FF2B5EF4-FFF2-40B4-BE49-F238E27FC236}">
                <a16:creationId xmlns:a16="http://schemas.microsoft.com/office/drawing/2014/main" id="{403E2842-9C8D-B43A-383A-C14BA0E8BF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4543" y="5157914"/>
            <a:ext cx="2314575" cy="1638300"/>
          </a:xfrm>
          <a:prstGeom prst="rect">
            <a:avLst/>
          </a:prstGeom>
        </p:spPr>
      </p:pic>
      <p:pic>
        <p:nvPicPr>
          <p:cNvPr id="26" name="图片 25">
            <a:extLst>
              <a:ext uri="{FF2B5EF4-FFF2-40B4-BE49-F238E27FC236}">
                <a16:creationId xmlns:a16="http://schemas.microsoft.com/office/drawing/2014/main" id="{D15E7871-0368-9860-4EBF-339DFC2841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1272" y="4957743"/>
            <a:ext cx="2324100" cy="2057400"/>
          </a:xfrm>
          <a:prstGeom prst="rect">
            <a:avLst/>
          </a:prstGeom>
        </p:spPr>
      </p:pic>
      <p:pic>
        <p:nvPicPr>
          <p:cNvPr id="28" name="图片 27">
            <a:extLst>
              <a:ext uri="{FF2B5EF4-FFF2-40B4-BE49-F238E27FC236}">
                <a16:creationId xmlns:a16="http://schemas.microsoft.com/office/drawing/2014/main" id="{A541B0D5-77F0-5671-21AA-28ACCFD775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9876" y="4986318"/>
            <a:ext cx="2286000" cy="2028825"/>
          </a:xfrm>
          <a:prstGeom prst="rect">
            <a:avLst/>
          </a:prstGeom>
        </p:spPr>
      </p:pic>
      <p:sp>
        <p:nvSpPr>
          <p:cNvPr id="3" name="矩形 2">
            <a:extLst>
              <a:ext uri="{FF2B5EF4-FFF2-40B4-BE49-F238E27FC236}">
                <a16:creationId xmlns:a16="http://schemas.microsoft.com/office/drawing/2014/main" id="{9A45AB9D-8FAE-B003-1C1A-97E5996C41FC}"/>
              </a:ext>
            </a:extLst>
          </p:cNvPr>
          <p:cNvSpPr/>
          <p:nvPr/>
        </p:nvSpPr>
        <p:spPr>
          <a:xfrm>
            <a:off x="655636"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a:t>
            </a:r>
            <a:r>
              <a:rPr lang="zh-CN" altLang="en-US" sz="2000" dirty="0"/>
              <a:t>把买来的或自己配的釉，摇匀倒入盆里</a:t>
            </a:r>
          </a:p>
        </p:txBody>
      </p:sp>
      <p:sp>
        <p:nvSpPr>
          <p:cNvPr id="6" name="矩形 5">
            <a:extLst>
              <a:ext uri="{FF2B5EF4-FFF2-40B4-BE49-F238E27FC236}">
                <a16:creationId xmlns:a16="http://schemas.microsoft.com/office/drawing/2014/main" id="{F82629EB-6CB7-9C7D-31CE-2160F51D4B0C}"/>
              </a:ext>
            </a:extLst>
          </p:cNvPr>
          <p:cNvSpPr/>
          <p:nvPr/>
        </p:nvSpPr>
        <p:spPr>
          <a:xfrm>
            <a:off x="3534375"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2.</a:t>
            </a:r>
            <a:r>
              <a:rPr lang="zh-CN" altLang="en-US" sz="2000"/>
              <a:t>把釉倒入小杯子，进行荡釉</a:t>
            </a:r>
          </a:p>
        </p:txBody>
      </p:sp>
      <p:sp>
        <p:nvSpPr>
          <p:cNvPr id="7" name="矩形 6">
            <a:extLst>
              <a:ext uri="{FF2B5EF4-FFF2-40B4-BE49-F238E27FC236}">
                <a16:creationId xmlns:a16="http://schemas.microsoft.com/office/drawing/2014/main" id="{5731CAB9-ECA9-CEE3-6D75-350F4B0D5815}"/>
              </a:ext>
            </a:extLst>
          </p:cNvPr>
          <p:cNvSpPr/>
          <p:nvPr/>
        </p:nvSpPr>
        <p:spPr>
          <a:xfrm>
            <a:off x="6413114"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3.</a:t>
            </a:r>
            <a:r>
              <a:rPr lang="zh-CN" altLang="en-US" sz="2000"/>
              <a:t>荡完釉再把杯子里的釉倒入盆中</a:t>
            </a:r>
            <a:endParaRPr lang="zh-CN" altLang="en-US" sz="2000" dirty="0"/>
          </a:p>
        </p:txBody>
      </p:sp>
      <p:sp>
        <p:nvSpPr>
          <p:cNvPr id="8" name="矩形 7">
            <a:extLst>
              <a:ext uri="{FF2B5EF4-FFF2-40B4-BE49-F238E27FC236}">
                <a16:creationId xmlns:a16="http://schemas.microsoft.com/office/drawing/2014/main" id="{E200776C-C617-67CD-A483-5B2123CC07C0}"/>
              </a:ext>
            </a:extLst>
          </p:cNvPr>
          <p:cNvSpPr/>
          <p:nvPr/>
        </p:nvSpPr>
        <p:spPr>
          <a:xfrm>
            <a:off x="9291852"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4.</a:t>
            </a:r>
            <a:r>
              <a:rPr lang="zh-CN" altLang="en-US" sz="2000"/>
              <a:t>对杯子底部进行荡釉</a:t>
            </a:r>
          </a:p>
        </p:txBody>
      </p:sp>
      <p:sp>
        <p:nvSpPr>
          <p:cNvPr id="9" name="矩形 8">
            <a:extLst>
              <a:ext uri="{FF2B5EF4-FFF2-40B4-BE49-F238E27FC236}">
                <a16:creationId xmlns:a16="http://schemas.microsoft.com/office/drawing/2014/main" id="{92D4E663-A797-6054-F753-5BB1593DE7BA}"/>
              </a:ext>
            </a:extLst>
          </p:cNvPr>
          <p:cNvSpPr/>
          <p:nvPr/>
        </p:nvSpPr>
        <p:spPr>
          <a:xfrm>
            <a:off x="12170591"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5.</a:t>
            </a:r>
            <a:r>
              <a:rPr lang="zh-CN" altLang="en-US" sz="2000" dirty="0"/>
              <a:t>第一遍由上到下进行刷釉</a:t>
            </a:r>
          </a:p>
        </p:txBody>
      </p:sp>
      <p:sp>
        <p:nvSpPr>
          <p:cNvPr id="10" name="矩形 9">
            <a:extLst>
              <a:ext uri="{FF2B5EF4-FFF2-40B4-BE49-F238E27FC236}">
                <a16:creationId xmlns:a16="http://schemas.microsoft.com/office/drawing/2014/main" id="{3BF49677-7455-D781-2CCC-670655C4360F}"/>
              </a:ext>
            </a:extLst>
          </p:cNvPr>
          <p:cNvSpPr/>
          <p:nvPr/>
        </p:nvSpPr>
        <p:spPr>
          <a:xfrm>
            <a:off x="15049330" y="2275840"/>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6.</a:t>
            </a:r>
            <a:r>
              <a:rPr lang="zh-CN" altLang="en-US" sz="2000"/>
              <a:t>整体刷完一遍釉</a:t>
            </a:r>
          </a:p>
        </p:txBody>
      </p:sp>
      <p:sp>
        <p:nvSpPr>
          <p:cNvPr id="11" name="矩形 10">
            <a:extLst>
              <a:ext uri="{FF2B5EF4-FFF2-40B4-BE49-F238E27FC236}">
                <a16:creationId xmlns:a16="http://schemas.microsoft.com/office/drawing/2014/main" id="{D34D4E3C-5165-1724-0DCC-17ADC8916C87}"/>
              </a:ext>
            </a:extLst>
          </p:cNvPr>
          <p:cNvSpPr/>
          <p:nvPr/>
        </p:nvSpPr>
        <p:spPr>
          <a:xfrm>
            <a:off x="655636"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7.</a:t>
            </a:r>
            <a:r>
              <a:rPr lang="zh-CN" altLang="en-US" sz="2000"/>
              <a:t>对雕刻细部可以先刷釉</a:t>
            </a:r>
          </a:p>
        </p:txBody>
      </p:sp>
      <p:sp>
        <p:nvSpPr>
          <p:cNvPr id="12" name="矩形 11">
            <a:extLst>
              <a:ext uri="{FF2B5EF4-FFF2-40B4-BE49-F238E27FC236}">
                <a16:creationId xmlns:a16="http://schemas.microsoft.com/office/drawing/2014/main" id="{5F2337B2-3364-C129-76CA-478DE179C0F0}"/>
              </a:ext>
            </a:extLst>
          </p:cNvPr>
          <p:cNvSpPr/>
          <p:nvPr/>
        </p:nvSpPr>
        <p:spPr>
          <a:xfrm>
            <a:off x="3534375"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8.</a:t>
            </a:r>
            <a:r>
              <a:rPr lang="zh-CN" altLang="en-US" sz="2000"/>
              <a:t>准备好吹釉机</a:t>
            </a:r>
          </a:p>
        </p:txBody>
      </p:sp>
      <p:sp>
        <p:nvSpPr>
          <p:cNvPr id="13" name="矩形 12">
            <a:extLst>
              <a:ext uri="{FF2B5EF4-FFF2-40B4-BE49-F238E27FC236}">
                <a16:creationId xmlns:a16="http://schemas.microsoft.com/office/drawing/2014/main" id="{1A437CF9-5775-1226-79A8-0F2F39DCA6FD}"/>
              </a:ext>
            </a:extLst>
          </p:cNvPr>
          <p:cNvSpPr/>
          <p:nvPr/>
        </p:nvSpPr>
        <p:spPr>
          <a:xfrm>
            <a:off x="6413114"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9.</a:t>
            </a:r>
            <a:r>
              <a:rPr lang="zh-CN" altLang="en-US" sz="2000"/>
              <a:t>把釉倒入喷壶</a:t>
            </a:r>
          </a:p>
        </p:txBody>
      </p:sp>
      <p:sp>
        <p:nvSpPr>
          <p:cNvPr id="14" name="矩形 13">
            <a:extLst>
              <a:ext uri="{FF2B5EF4-FFF2-40B4-BE49-F238E27FC236}">
                <a16:creationId xmlns:a16="http://schemas.microsoft.com/office/drawing/2014/main" id="{211DF2E5-BDBD-90CE-D6D0-4D4DF361A6D8}"/>
              </a:ext>
            </a:extLst>
          </p:cNvPr>
          <p:cNvSpPr/>
          <p:nvPr/>
        </p:nvSpPr>
        <p:spPr>
          <a:xfrm>
            <a:off x="9291852"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10.</a:t>
            </a:r>
            <a:r>
              <a:rPr lang="zh-CN" altLang="en-US" sz="2000" dirty="0"/>
              <a:t>把要吹釉的坯放入转盘</a:t>
            </a:r>
          </a:p>
        </p:txBody>
      </p:sp>
      <p:sp>
        <p:nvSpPr>
          <p:cNvPr id="30" name="矩形 29">
            <a:extLst>
              <a:ext uri="{FF2B5EF4-FFF2-40B4-BE49-F238E27FC236}">
                <a16:creationId xmlns:a16="http://schemas.microsoft.com/office/drawing/2014/main" id="{F895D038-720B-9A71-D23B-2F7433C2BBF2}"/>
              </a:ext>
            </a:extLst>
          </p:cNvPr>
          <p:cNvSpPr/>
          <p:nvPr/>
        </p:nvSpPr>
        <p:spPr>
          <a:xfrm>
            <a:off x="12170591"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11.</a:t>
            </a:r>
            <a:r>
              <a:rPr lang="zh-CN" altLang="en-US" sz="2000" dirty="0"/>
              <a:t>打开吹釉机，从上到下均匀地吹釉</a:t>
            </a:r>
          </a:p>
        </p:txBody>
      </p:sp>
      <p:sp>
        <p:nvSpPr>
          <p:cNvPr id="31" name="矩形 30">
            <a:extLst>
              <a:ext uri="{FF2B5EF4-FFF2-40B4-BE49-F238E27FC236}">
                <a16:creationId xmlns:a16="http://schemas.microsoft.com/office/drawing/2014/main" id="{070C1D5D-DE69-0B1C-9DB5-DE0E0FEC4031}"/>
              </a:ext>
            </a:extLst>
          </p:cNvPr>
          <p:cNvSpPr/>
          <p:nvPr/>
        </p:nvSpPr>
        <p:spPr>
          <a:xfrm>
            <a:off x="15049330" y="3559309"/>
            <a:ext cx="2615818" cy="87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12.</a:t>
            </a:r>
            <a:r>
              <a:rPr lang="zh-CN" altLang="en-US" sz="2000" dirty="0"/>
              <a:t>也可以人工吹釉</a:t>
            </a:r>
          </a:p>
        </p:txBody>
      </p:sp>
      <p:pic>
        <p:nvPicPr>
          <p:cNvPr id="34" name="图片 33">
            <a:extLst>
              <a:ext uri="{FF2B5EF4-FFF2-40B4-BE49-F238E27FC236}">
                <a16:creationId xmlns:a16="http://schemas.microsoft.com/office/drawing/2014/main" id="{098D75CF-F571-9637-FFFB-918CE9F4CA8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41349" y="5743966"/>
            <a:ext cx="4676775" cy="2695575"/>
          </a:xfrm>
          <a:prstGeom prst="rect">
            <a:avLst/>
          </a:prstGeom>
        </p:spPr>
      </p:pic>
    </p:spTree>
    <p:extLst>
      <p:ext uri="{BB962C8B-B14F-4D97-AF65-F5344CB8AC3E}">
        <p14:creationId xmlns:p14="http://schemas.microsoft.com/office/powerpoint/2010/main" val="26930475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1+#ppt_w/2"/>
                                          </p:val>
                                        </p:tav>
                                        <p:tav tm="100000">
                                          <p:val>
                                            <p:strVal val="#ppt_x"/>
                                          </p:val>
                                        </p:tav>
                                      </p:tavLst>
                                    </p:anim>
                                    <p:anim calcmode="lin" valueType="num">
                                      <p:cBhvr additive="base">
                                        <p:cTn id="5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1+#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1+#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1+#ppt_w/2"/>
                                          </p:val>
                                        </p:tav>
                                        <p:tav tm="100000">
                                          <p:val>
                                            <p:strVal val="#ppt_x"/>
                                          </p:val>
                                        </p:tav>
                                      </p:tavLst>
                                    </p:anim>
                                    <p:anim calcmode="lin" valueType="num">
                                      <p:cBhvr additive="base">
                                        <p:cTn id="8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1+#ppt_w/2"/>
                                          </p:val>
                                        </p:tav>
                                        <p:tav tm="100000">
                                          <p:val>
                                            <p:strVal val="#ppt_x"/>
                                          </p:val>
                                        </p:tav>
                                      </p:tavLst>
                                    </p:anim>
                                    <p:anim calcmode="lin" valueType="num">
                                      <p:cBhvr additive="base">
                                        <p:cTn id="8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1+#ppt_w/2"/>
                                          </p:val>
                                        </p:tav>
                                        <p:tav tm="100000">
                                          <p:val>
                                            <p:strVal val="#ppt_x"/>
                                          </p:val>
                                        </p:tav>
                                      </p:tavLst>
                                    </p:anim>
                                    <p:anim calcmode="lin" valueType="num">
                                      <p:cBhvr additive="base">
                                        <p:cTn id="92" dur="500" fill="hold"/>
                                        <p:tgtEl>
                                          <p:spTgt spid="31"/>
                                        </p:tgtEl>
                                        <p:attrNameLst>
                                          <p:attrName>ppt_y</p:attrName>
                                        </p:attrNameLst>
                                      </p:cBhvr>
                                      <p:tavLst>
                                        <p:tav tm="0">
                                          <p:val>
                                            <p:strVal val="#ppt_y"/>
                                          </p:val>
                                        </p:tav>
                                        <p:tav tm="100000">
                                          <p:val>
                                            <p:strVal val="#ppt_y"/>
                                          </p:val>
                                        </p:tav>
                                      </p:tavLst>
                                    </p:anim>
                                  </p:childTnLst>
                                </p:cTn>
                              </p:par>
                            </p:childTnLst>
                          </p:cTn>
                        </p:par>
                        <p:par>
                          <p:cTn id="93" fill="hold">
                            <p:stCondLst>
                              <p:cond delay="500"/>
                            </p:stCondLst>
                            <p:childTnLst>
                              <p:par>
                                <p:cTn id="94" presetID="53" presetClass="entr" presetSubtype="16" fill="hold" nodeType="afterEffect">
                                  <p:stCondLst>
                                    <p:cond delay="0"/>
                                  </p:stCondLst>
                                  <p:childTnLst>
                                    <p:set>
                                      <p:cBhvr>
                                        <p:cTn id="95" dur="1" fill="hold">
                                          <p:stCondLst>
                                            <p:cond delay="0"/>
                                          </p:stCondLst>
                                        </p:cTn>
                                        <p:tgtEl>
                                          <p:spTgt spid="28"/>
                                        </p:tgtEl>
                                        <p:attrNameLst>
                                          <p:attrName>style.visibility</p:attrName>
                                        </p:attrNameLst>
                                      </p:cBhvr>
                                      <p:to>
                                        <p:strVal val="visible"/>
                                      </p:to>
                                    </p:set>
                                    <p:anim calcmode="lin" valueType="num">
                                      <p:cBhvr>
                                        <p:cTn id="96" dur="500" fill="hold"/>
                                        <p:tgtEl>
                                          <p:spTgt spid="28"/>
                                        </p:tgtEl>
                                        <p:attrNameLst>
                                          <p:attrName>ppt_w</p:attrName>
                                        </p:attrNameLst>
                                      </p:cBhvr>
                                      <p:tavLst>
                                        <p:tav tm="0">
                                          <p:val>
                                            <p:fltVal val="0"/>
                                          </p:val>
                                        </p:tav>
                                        <p:tav tm="100000">
                                          <p:val>
                                            <p:strVal val="#ppt_w"/>
                                          </p:val>
                                        </p:tav>
                                      </p:tavLst>
                                    </p:anim>
                                    <p:anim calcmode="lin" valueType="num">
                                      <p:cBhvr>
                                        <p:cTn id="97" dur="500" fill="hold"/>
                                        <p:tgtEl>
                                          <p:spTgt spid="28"/>
                                        </p:tgtEl>
                                        <p:attrNameLst>
                                          <p:attrName>ppt_h</p:attrName>
                                        </p:attrNameLst>
                                      </p:cBhvr>
                                      <p:tavLst>
                                        <p:tav tm="0">
                                          <p:val>
                                            <p:fltVal val="0"/>
                                          </p:val>
                                        </p:tav>
                                        <p:tav tm="100000">
                                          <p:val>
                                            <p:strVal val="#ppt_h"/>
                                          </p:val>
                                        </p:tav>
                                      </p:tavLst>
                                    </p:anim>
                                    <p:animEffect transition="in" filter="fade">
                                      <p:cBhvr>
                                        <p:cTn id="98" dur="500"/>
                                        <p:tgtEl>
                                          <p:spTgt spid="28"/>
                                        </p:tgtEl>
                                      </p:cBhvr>
                                    </p:animEffect>
                                  </p:childTnLst>
                                </p:cTn>
                              </p:par>
                            </p:childTnLst>
                          </p:cTn>
                        </p:par>
                        <p:par>
                          <p:cTn id="99" fill="hold">
                            <p:stCondLst>
                              <p:cond delay="1000"/>
                            </p:stCondLst>
                            <p:childTnLst>
                              <p:par>
                                <p:cTn id="100" presetID="53" presetClass="entr" presetSubtype="16" fill="hold"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animEffect transition="in" filter="fade">
                                      <p:cBhvr>
                                        <p:cTn id="104" dur="500"/>
                                        <p:tgtEl>
                                          <p:spTgt spid="20"/>
                                        </p:tgtEl>
                                      </p:cBhvr>
                                    </p:animEffect>
                                  </p:childTnLst>
                                </p:cTn>
                              </p:par>
                            </p:childTnLst>
                          </p:cTn>
                        </p:par>
                        <p:par>
                          <p:cTn id="105" fill="hold">
                            <p:stCondLst>
                              <p:cond delay="1500"/>
                            </p:stCondLst>
                            <p:childTnLst>
                              <p:par>
                                <p:cTn id="106" presetID="53" presetClass="entr" presetSubtype="16" fill="hold" nodeType="after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childTnLst>
                          </p:cTn>
                        </p:par>
                        <p:par>
                          <p:cTn id="111" fill="hold">
                            <p:stCondLst>
                              <p:cond delay="2000"/>
                            </p:stCondLst>
                            <p:childTnLst>
                              <p:par>
                                <p:cTn id="112" presetID="53" presetClass="entr" presetSubtype="16" fill="hold" nodeType="afterEffect">
                                  <p:stCondLst>
                                    <p:cond delay="0"/>
                                  </p:stCondLst>
                                  <p:childTnLst>
                                    <p:set>
                                      <p:cBhvr>
                                        <p:cTn id="113" dur="1" fill="hold">
                                          <p:stCondLst>
                                            <p:cond delay="0"/>
                                          </p:stCondLst>
                                        </p:cTn>
                                        <p:tgtEl>
                                          <p:spTgt spid="18"/>
                                        </p:tgtEl>
                                        <p:attrNameLst>
                                          <p:attrName>style.visibility</p:attrName>
                                        </p:attrNameLst>
                                      </p:cBhvr>
                                      <p:to>
                                        <p:strVal val="visible"/>
                                      </p:to>
                                    </p:set>
                                    <p:anim calcmode="lin" valueType="num">
                                      <p:cBhvr>
                                        <p:cTn id="114" dur="500" fill="hold"/>
                                        <p:tgtEl>
                                          <p:spTgt spid="18"/>
                                        </p:tgtEl>
                                        <p:attrNameLst>
                                          <p:attrName>ppt_w</p:attrName>
                                        </p:attrNameLst>
                                      </p:cBhvr>
                                      <p:tavLst>
                                        <p:tav tm="0">
                                          <p:val>
                                            <p:fltVal val="0"/>
                                          </p:val>
                                        </p:tav>
                                        <p:tav tm="100000">
                                          <p:val>
                                            <p:strVal val="#ppt_w"/>
                                          </p:val>
                                        </p:tav>
                                      </p:tavLst>
                                    </p:anim>
                                    <p:anim calcmode="lin" valueType="num">
                                      <p:cBhvr>
                                        <p:cTn id="115" dur="500" fill="hold"/>
                                        <p:tgtEl>
                                          <p:spTgt spid="18"/>
                                        </p:tgtEl>
                                        <p:attrNameLst>
                                          <p:attrName>ppt_h</p:attrName>
                                        </p:attrNameLst>
                                      </p:cBhvr>
                                      <p:tavLst>
                                        <p:tav tm="0">
                                          <p:val>
                                            <p:fltVal val="0"/>
                                          </p:val>
                                        </p:tav>
                                        <p:tav tm="100000">
                                          <p:val>
                                            <p:strVal val="#ppt_h"/>
                                          </p:val>
                                        </p:tav>
                                      </p:tavLst>
                                    </p:anim>
                                    <p:animEffect transition="in" filter="fade">
                                      <p:cBhvr>
                                        <p:cTn id="116" dur="500"/>
                                        <p:tgtEl>
                                          <p:spTgt spid="18"/>
                                        </p:tgtEl>
                                      </p:cBhvr>
                                    </p:animEffect>
                                  </p:childTnLst>
                                </p:cTn>
                              </p:par>
                            </p:childTnLst>
                          </p:cTn>
                        </p:par>
                        <p:par>
                          <p:cTn id="117" fill="hold">
                            <p:stCondLst>
                              <p:cond delay="2500"/>
                            </p:stCondLst>
                            <p:childTnLst>
                              <p:par>
                                <p:cTn id="118" presetID="53" presetClass="entr" presetSubtype="16" fill="hold" nodeType="afterEffect">
                                  <p:stCondLst>
                                    <p:cond delay="0"/>
                                  </p:stCondLst>
                                  <p:childTnLst>
                                    <p:set>
                                      <p:cBhvr>
                                        <p:cTn id="119" dur="1" fill="hold">
                                          <p:stCondLst>
                                            <p:cond delay="0"/>
                                          </p:stCondLst>
                                        </p:cTn>
                                        <p:tgtEl>
                                          <p:spTgt spid="26"/>
                                        </p:tgtEl>
                                        <p:attrNameLst>
                                          <p:attrName>style.visibility</p:attrName>
                                        </p:attrNameLst>
                                      </p:cBhvr>
                                      <p:to>
                                        <p:strVal val="visible"/>
                                      </p:to>
                                    </p:set>
                                    <p:anim calcmode="lin" valueType="num">
                                      <p:cBhvr>
                                        <p:cTn id="120" dur="500" fill="hold"/>
                                        <p:tgtEl>
                                          <p:spTgt spid="26"/>
                                        </p:tgtEl>
                                        <p:attrNameLst>
                                          <p:attrName>ppt_w</p:attrName>
                                        </p:attrNameLst>
                                      </p:cBhvr>
                                      <p:tavLst>
                                        <p:tav tm="0">
                                          <p:val>
                                            <p:fltVal val="0"/>
                                          </p:val>
                                        </p:tav>
                                        <p:tav tm="100000">
                                          <p:val>
                                            <p:strVal val="#ppt_w"/>
                                          </p:val>
                                        </p:tav>
                                      </p:tavLst>
                                    </p:anim>
                                    <p:anim calcmode="lin" valueType="num">
                                      <p:cBhvr>
                                        <p:cTn id="121" dur="500" fill="hold"/>
                                        <p:tgtEl>
                                          <p:spTgt spid="26"/>
                                        </p:tgtEl>
                                        <p:attrNameLst>
                                          <p:attrName>ppt_h</p:attrName>
                                        </p:attrNameLst>
                                      </p:cBhvr>
                                      <p:tavLst>
                                        <p:tav tm="0">
                                          <p:val>
                                            <p:fltVal val="0"/>
                                          </p:val>
                                        </p:tav>
                                        <p:tav tm="100000">
                                          <p:val>
                                            <p:strVal val="#ppt_h"/>
                                          </p:val>
                                        </p:tav>
                                      </p:tavLst>
                                    </p:anim>
                                    <p:animEffect transition="in" filter="fade">
                                      <p:cBhvr>
                                        <p:cTn id="122" dur="500"/>
                                        <p:tgtEl>
                                          <p:spTgt spid="26"/>
                                        </p:tgtEl>
                                      </p:cBhvr>
                                    </p:animEffect>
                                  </p:childTnLst>
                                </p:cTn>
                              </p:par>
                            </p:childTnLst>
                          </p:cTn>
                        </p:par>
                        <p:par>
                          <p:cTn id="123" fill="hold">
                            <p:stCondLst>
                              <p:cond delay="3000"/>
                            </p:stCondLst>
                            <p:childTnLst>
                              <p:par>
                                <p:cTn id="124" presetID="53" presetClass="entr" presetSubtype="16" fill="hold" nodeType="afterEffect">
                                  <p:stCondLst>
                                    <p:cond delay="0"/>
                                  </p:stCondLst>
                                  <p:childTnLst>
                                    <p:set>
                                      <p:cBhvr>
                                        <p:cTn id="125" dur="1" fill="hold">
                                          <p:stCondLst>
                                            <p:cond delay="0"/>
                                          </p:stCondLst>
                                        </p:cTn>
                                        <p:tgtEl>
                                          <p:spTgt spid="22"/>
                                        </p:tgtEl>
                                        <p:attrNameLst>
                                          <p:attrName>style.visibility</p:attrName>
                                        </p:attrNameLst>
                                      </p:cBhvr>
                                      <p:to>
                                        <p:strVal val="visible"/>
                                      </p:to>
                                    </p:set>
                                    <p:anim calcmode="lin" valueType="num">
                                      <p:cBhvr>
                                        <p:cTn id="126" dur="500" fill="hold"/>
                                        <p:tgtEl>
                                          <p:spTgt spid="22"/>
                                        </p:tgtEl>
                                        <p:attrNameLst>
                                          <p:attrName>ppt_w</p:attrName>
                                        </p:attrNameLst>
                                      </p:cBhvr>
                                      <p:tavLst>
                                        <p:tav tm="0">
                                          <p:val>
                                            <p:fltVal val="0"/>
                                          </p:val>
                                        </p:tav>
                                        <p:tav tm="100000">
                                          <p:val>
                                            <p:strVal val="#ppt_w"/>
                                          </p:val>
                                        </p:tav>
                                      </p:tavLst>
                                    </p:anim>
                                    <p:anim calcmode="lin" valueType="num">
                                      <p:cBhvr>
                                        <p:cTn id="127" dur="500" fill="hold"/>
                                        <p:tgtEl>
                                          <p:spTgt spid="22"/>
                                        </p:tgtEl>
                                        <p:attrNameLst>
                                          <p:attrName>ppt_h</p:attrName>
                                        </p:attrNameLst>
                                      </p:cBhvr>
                                      <p:tavLst>
                                        <p:tav tm="0">
                                          <p:val>
                                            <p:fltVal val="0"/>
                                          </p:val>
                                        </p:tav>
                                        <p:tav tm="100000">
                                          <p:val>
                                            <p:strVal val="#ppt_h"/>
                                          </p:val>
                                        </p:tav>
                                      </p:tavLst>
                                    </p:anim>
                                    <p:animEffect transition="in" filter="fade">
                                      <p:cBhvr>
                                        <p:cTn id="128" dur="500"/>
                                        <p:tgtEl>
                                          <p:spTgt spid="22"/>
                                        </p:tgtEl>
                                      </p:cBhvr>
                                    </p:animEffect>
                                  </p:childTnLst>
                                </p:cTn>
                              </p:par>
                            </p:childTnLst>
                          </p:cTn>
                        </p:par>
                        <p:par>
                          <p:cTn id="129" fill="hold">
                            <p:stCondLst>
                              <p:cond delay="3500"/>
                            </p:stCondLst>
                            <p:childTnLst>
                              <p:par>
                                <p:cTn id="130" presetID="53" presetClass="entr" presetSubtype="16" fill="hold" nodeType="afterEffect">
                                  <p:stCondLst>
                                    <p:cond delay="0"/>
                                  </p:stCondLst>
                                  <p:childTnLst>
                                    <p:set>
                                      <p:cBhvr>
                                        <p:cTn id="131" dur="1" fill="hold">
                                          <p:stCondLst>
                                            <p:cond delay="0"/>
                                          </p:stCondLst>
                                        </p:cTn>
                                        <p:tgtEl>
                                          <p:spTgt spid="34"/>
                                        </p:tgtEl>
                                        <p:attrNameLst>
                                          <p:attrName>style.visibility</p:attrName>
                                        </p:attrNameLst>
                                      </p:cBhvr>
                                      <p:to>
                                        <p:strVal val="visible"/>
                                      </p:to>
                                    </p:set>
                                    <p:anim calcmode="lin" valueType="num">
                                      <p:cBhvr>
                                        <p:cTn id="132" dur="500" fill="hold"/>
                                        <p:tgtEl>
                                          <p:spTgt spid="34"/>
                                        </p:tgtEl>
                                        <p:attrNameLst>
                                          <p:attrName>ppt_w</p:attrName>
                                        </p:attrNameLst>
                                      </p:cBhvr>
                                      <p:tavLst>
                                        <p:tav tm="0">
                                          <p:val>
                                            <p:fltVal val="0"/>
                                          </p:val>
                                        </p:tav>
                                        <p:tav tm="100000">
                                          <p:val>
                                            <p:strVal val="#ppt_w"/>
                                          </p:val>
                                        </p:tav>
                                      </p:tavLst>
                                    </p:anim>
                                    <p:anim calcmode="lin" valueType="num">
                                      <p:cBhvr>
                                        <p:cTn id="133" dur="500" fill="hold"/>
                                        <p:tgtEl>
                                          <p:spTgt spid="34"/>
                                        </p:tgtEl>
                                        <p:attrNameLst>
                                          <p:attrName>ppt_h</p:attrName>
                                        </p:attrNameLst>
                                      </p:cBhvr>
                                      <p:tavLst>
                                        <p:tav tm="0">
                                          <p:val>
                                            <p:fltVal val="0"/>
                                          </p:val>
                                        </p:tav>
                                        <p:tav tm="100000">
                                          <p:val>
                                            <p:strVal val="#ppt_h"/>
                                          </p:val>
                                        </p:tav>
                                      </p:tavLst>
                                    </p:anim>
                                    <p:animEffect transition="in" filter="fade">
                                      <p:cBhvr>
                                        <p:cTn id="1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 grpId="0" animBg="1"/>
      <p:bldP spid="6" grpId="0" animBg="1"/>
      <p:bldP spid="7" grpId="0" animBg="1"/>
      <p:bldP spid="8" grpId="0" animBg="1"/>
      <p:bldP spid="9" grpId="0" animBg="1"/>
      <p:bldP spid="10" grpId="0" animBg="1"/>
      <p:bldP spid="11" grpId="0" animBg="1"/>
      <p:bldP spid="12" grpId="0" animBg="1"/>
      <p:bldP spid="13" grpId="0" animBg="1"/>
      <p:bldP spid="14" grpId="0" animBg="1"/>
      <p:bldP spid="30"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E972FB8D-6CF1-0A94-29DC-13E9F60D309E}"/>
              </a:ext>
            </a:extLst>
          </p:cNvPr>
          <p:cNvSpPr txBox="1"/>
          <p:nvPr/>
        </p:nvSpPr>
        <p:spPr>
          <a:xfrm>
            <a:off x="1953748" y="2621280"/>
            <a:ext cx="14380502" cy="390465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彩绘装饰是指用陶瓷色料在坯体或瓷器上进行彩绘。一般分为釉下彩、釉中彩、釉上彩装饰。</a:t>
            </a:r>
          </a:p>
          <a:p>
            <a:pPr algn="just">
              <a:lnSpc>
                <a:spcPct val="150000"/>
              </a:lnSpc>
            </a:pPr>
            <a:r>
              <a:rPr lang="en-US" altLang="zh-CN" sz="2800" spc="300" dirty="0">
                <a:latin typeface="等线" panose="02010600030101010101" pitchFamily="2" charset="-122"/>
                <a:ea typeface="等线" panose="02010600030101010101" pitchFamily="2" charset="-122"/>
              </a:rPr>
              <a:t>1.</a:t>
            </a:r>
            <a:r>
              <a:rPr lang="zh-CN" altLang="en-US" sz="2800" spc="300" dirty="0">
                <a:latin typeface="等线" panose="02010600030101010101" pitchFamily="2" charset="-122"/>
                <a:ea typeface="等线" panose="02010600030101010101" pitchFamily="2" charset="-122"/>
              </a:rPr>
              <a:t>釉下彩装饰</a:t>
            </a:r>
          </a:p>
          <a:p>
            <a:pPr algn="just">
              <a:lnSpc>
                <a:spcPct val="150000"/>
              </a:lnSpc>
            </a:pPr>
            <a:r>
              <a:rPr lang="zh-CN" altLang="en-US" sz="2800" spc="300" dirty="0">
                <a:latin typeface="等线" panose="02010600030101010101" pitchFamily="2" charset="-122"/>
                <a:ea typeface="等线" panose="02010600030101010101" pitchFamily="2" charset="-122"/>
              </a:rPr>
              <a:t>      用色料在晾干的坯体上进行各种纹饰的绘制，然后罩以透明釉或者其他浅色面釉，入窑高温烧成。烧成后的图案被一层透明的釉膜覆盖，表面光亮柔和，颜色经久不褪，可长期保存。</a:t>
            </a:r>
          </a:p>
        </p:txBody>
      </p:sp>
      <p:sp>
        <p:nvSpPr>
          <p:cNvPr id="7" name="矩形: 圆角 6">
            <a:extLst>
              <a:ext uri="{FF2B5EF4-FFF2-40B4-BE49-F238E27FC236}">
                <a16:creationId xmlns:a16="http://schemas.microsoft.com/office/drawing/2014/main" id="{EF28369A-651A-B60D-B5F1-49805D8DCF32}"/>
              </a:ext>
            </a:extLst>
          </p:cNvPr>
          <p:cNvSpPr/>
          <p:nvPr/>
        </p:nvSpPr>
        <p:spPr>
          <a:xfrm>
            <a:off x="1953748" y="1662588"/>
            <a:ext cx="4084320" cy="735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a:t>二、釉面彩绘装饰</a:t>
            </a:r>
            <a:endParaRPr lang="zh-CN" altLang="en-US" sz="3200" dirty="0"/>
          </a:p>
        </p:txBody>
      </p:sp>
      <p:sp>
        <p:nvSpPr>
          <p:cNvPr id="8" name="矩形 7">
            <a:extLst>
              <a:ext uri="{FF2B5EF4-FFF2-40B4-BE49-F238E27FC236}">
                <a16:creationId xmlns:a16="http://schemas.microsoft.com/office/drawing/2014/main" id="{665FAA63-7B8F-ACAC-163D-B255C25F74B3}"/>
              </a:ext>
            </a:extLst>
          </p:cNvPr>
          <p:cNvSpPr/>
          <p:nvPr/>
        </p:nvSpPr>
        <p:spPr>
          <a:xfrm>
            <a:off x="-185530" y="7116417"/>
            <a:ext cx="18619304" cy="331304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5081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6"/>
                                        </p:tgtEl>
                                        <p:attrNameLst>
                                          <p:attrName>ppt_y</p:attrName>
                                        </p:attrNameLst>
                                      </p:cBhvr>
                                      <p:tavLst>
                                        <p:tav tm="0">
                                          <p:val>
                                            <p:strVal val="#ppt_y"/>
                                          </p:val>
                                        </p:tav>
                                        <p:tav tm="100000">
                                          <p:val>
                                            <p:strVal val="#ppt_y"/>
                                          </p:val>
                                        </p:tav>
                                      </p:tavLst>
                                    </p:anim>
                                    <p:anim calcmode="lin" valueType="num">
                                      <p:cBhvr>
                                        <p:cTn id="2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6"/>
                                        </p:tgtEl>
                                      </p:cBhvr>
                                    </p:animEffect>
                                  </p:childTnLst>
                                </p:cTn>
                              </p:par>
                            </p:childTnLst>
                          </p:cTn>
                        </p:par>
                        <p:par>
                          <p:cTn id="30" fill="hold">
                            <p:stCondLst>
                              <p:cond delay="3925"/>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a:off x="1900342" y="2890915"/>
            <a:ext cx="3288355" cy="3734816"/>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50" name="矩形 49"/>
          <p:cNvSpPr/>
          <p:nvPr/>
        </p:nvSpPr>
        <p:spPr>
          <a:xfrm>
            <a:off x="9262246" y="595246"/>
            <a:ext cx="8667061" cy="8141309"/>
          </a:xfrm>
          <a:prstGeom prst="rect">
            <a:avLst/>
          </a:prstGeom>
        </p:spPr>
        <p:txBody>
          <a:bodyPr wrap="square" lIns="137139" tIns="68569" rIns="137139" bIns="68569">
            <a:spAutoFit/>
          </a:bodyPr>
          <a:lstStyle/>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第一章  陶艺概述</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第二章  陶瓷原料</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第三章  陶瓷成型工艺</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第四章  陶瓷装饰技法</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第五章  陶瓷烧制</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第六章  </a:t>
            </a:r>
            <a:r>
              <a:rPr lang="zh-CN" altLang="en-US" sz="3200"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陶瓷产品设计师国家职业标准</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p:txBody>
      </p:sp>
      <p:sp>
        <p:nvSpPr>
          <p:cNvPr id="15" name="Freeform 5"/>
          <p:cNvSpPr>
            <a:spLocks/>
          </p:cNvSpPr>
          <p:nvPr/>
        </p:nvSpPr>
        <p:spPr bwMode="auto">
          <a:xfrm>
            <a:off x="1530328" y="3416369"/>
            <a:ext cx="3541174" cy="4021959"/>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45" name="TextBox 59"/>
          <p:cNvSpPr txBox="1">
            <a:spLocks noChangeArrowheads="1"/>
          </p:cNvSpPr>
          <p:nvPr/>
        </p:nvSpPr>
        <p:spPr bwMode="auto">
          <a:xfrm flipH="1">
            <a:off x="1642303" y="4628615"/>
            <a:ext cx="3326293" cy="1431011"/>
          </a:xfrm>
          <a:prstGeom prst="rect">
            <a:avLst/>
          </a:prstGeom>
          <a:noFill/>
          <a:ln>
            <a:noFill/>
          </a:ln>
        </p:spPr>
        <p:txBody>
          <a:bodyPr wrap="square" lIns="137139" tIns="68569" rIns="137139" bIns="6856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5399" b="1" kern="0" dirty="0">
                <a:solidFill>
                  <a:schemeClr val="bg1"/>
                </a:solidFill>
                <a:latin typeface="方正兰亭粗黑简体" panose="02000000000000000000" pitchFamily="2" charset="-122"/>
                <a:ea typeface="方正兰亭粗黑简体" panose="02000000000000000000" pitchFamily="2" charset="-122"/>
              </a:rPr>
              <a:t>目录</a:t>
            </a:r>
            <a:endParaRPr lang="en-US" altLang="zh-CN" sz="5399" b="1" kern="0" dirty="0">
              <a:solidFill>
                <a:schemeClr val="bg1"/>
              </a:solidFill>
              <a:latin typeface="方正兰亭粗黑简体" panose="02000000000000000000" pitchFamily="2" charset="-122"/>
              <a:ea typeface="方正兰亭粗黑简体" panose="02000000000000000000" pitchFamily="2" charset="-122"/>
            </a:endParaRPr>
          </a:p>
          <a:p>
            <a:pPr algn="ctr">
              <a:defRPr/>
            </a:pPr>
            <a:r>
              <a:rPr lang="en-US" altLang="zh-CN" sz="3000" b="1" kern="0" dirty="0">
                <a:solidFill>
                  <a:schemeClr val="bg1"/>
                </a:solidFill>
                <a:latin typeface="方正兰亭超细黑简体" pitchFamily="2" charset="-122"/>
                <a:ea typeface="方正兰亭超细黑简体" pitchFamily="2" charset="-122"/>
              </a:rPr>
              <a:t>CONTENTS</a:t>
            </a:r>
            <a:endParaRPr lang="en-US" altLang="ko-KR" sz="3000" b="1" kern="0" dirty="0">
              <a:solidFill>
                <a:schemeClr val="bg1"/>
              </a:solidFill>
              <a:latin typeface="方正兰亭超细黑简体" pitchFamily="2" charset="-122"/>
              <a:ea typeface="方正兰亭超细黑简体" pitchFamily="2" charset="-122"/>
            </a:endParaRPr>
          </a:p>
        </p:txBody>
      </p:sp>
      <p:sp>
        <p:nvSpPr>
          <p:cNvPr id="9" name="í$liḍé">
            <a:extLst>
              <a:ext uri="{FF2B5EF4-FFF2-40B4-BE49-F238E27FC236}">
                <a16:creationId xmlns:a16="http://schemas.microsoft.com/office/drawing/2014/main" id="{9BC13CA6-822A-030D-81E0-6D26280819E4}"/>
              </a:ext>
            </a:extLst>
          </p:cNvPr>
          <p:cNvSpPr/>
          <p:nvPr/>
        </p:nvSpPr>
        <p:spPr bwMode="auto">
          <a:xfrm rot="16200000">
            <a:off x="3017022" y="4091670"/>
            <a:ext cx="6794682" cy="1934278"/>
          </a:xfrm>
          <a:prstGeom prst="trapezoid">
            <a:avLst>
              <a:gd name="adj" fmla="val 107370"/>
            </a:avLst>
          </a:prstGeom>
          <a:gradFill>
            <a:gsLst>
              <a:gs pos="0">
                <a:schemeClr val="tx2">
                  <a:lumMod val="31000"/>
                  <a:lumOff val="69000"/>
                </a:schemeClr>
              </a:gs>
              <a:gs pos="100000">
                <a:schemeClr val="tx2">
                  <a:alpha val="0"/>
                  <a:lumMod val="19000"/>
                  <a:lumOff val="81000"/>
                </a:schemeClr>
              </a:gs>
            </a:gsLst>
            <a:lin ang="5400000" scaled="1"/>
          </a:gradFill>
          <a:ln w="19050">
            <a:noFill/>
            <a:round/>
            <a:headEnd/>
            <a:tailEnd/>
          </a:ln>
        </p:spPr>
        <p:txBody>
          <a:bodyPr anchor="ctr"/>
          <a:lstStyle/>
          <a:p>
            <a:pPr algn="ctr"/>
            <a:endParaRPr sz="3599">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a:extLst>
              <a:ext uri="{FF2B5EF4-FFF2-40B4-BE49-F238E27FC236}">
                <a16:creationId xmlns:a16="http://schemas.microsoft.com/office/drawing/2014/main" id="{746E2769-391D-531A-FAC4-895B7D740A10}"/>
              </a:ext>
            </a:extLst>
          </p:cNvPr>
          <p:cNvGrpSpPr/>
          <p:nvPr/>
        </p:nvGrpSpPr>
        <p:grpSpPr>
          <a:xfrm>
            <a:off x="8166651" y="489972"/>
            <a:ext cx="668132" cy="9046132"/>
            <a:chOff x="8166651" y="489972"/>
            <a:chExt cx="668132" cy="9046132"/>
          </a:xfrm>
        </p:grpSpPr>
        <p:cxnSp>
          <p:nvCxnSpPr>
            <p:cNvPr id="5" name="直接连接符 4">
              <a:extLst>
                <a:ext uri="{FF2B5EF4-FFF2-40B4-BE49-F238E27FC236}">
                  <a16:creationId xmlns:a16="http://schemas.microsoft.com/office/drawing/2014/main" id="{C3DF4920-D200-981E-B440-65A91F58D61A}"/>
                </a:ext>
              </a:extLst>
            </p:cNvPr>
            <p:cNvCxnSpPr>
              <a:cxnSpLocks/>
            </p:cNvCxnSpPr>
            <p:nvPr/>
          </p:nvCxnSpPr>
          <p:spPr>
            <a:xfrm>
              <a:off x="8494594" y="489972"/>
              <a:ext cx="0" cy="9046132"/>
            </a:xfrm>
            <a:prstGeom prst="line">
              <a:avLst/>
            </a:prstGeom>
            <a:solidFill>
              <a:schemeClr val="accent1">
                <a:lumMod val="60000"/>
                <a:lumOff val="40000"/>
              </a:schemeClr>
            </a:solidFill>
            <a:ln w="12700"/>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E610D44-2B8E-7A47-BF8B-84E942CDF8F0}"/>
                </a:ext>
              </a:extLst>
            </p:cNvPr>
            <p:cNvGrpSpPr/>
            <p:nvPr/>
          </p:nvGrpSpPr>
          <p:grpSpPr>
            <a:xfrm>
              <a:off x="8166651" y="1280022"/>
              <a:ext cx="668132" cy="7329207"/>
              <a:chOff x="4493647" y="-82639"/>
              <a:chExt cx="430793" cy="4767808"/>
            </a:xfrm>
            <a:solidFill>
              <a:schemeClr val="accent1">
                <a:lumMod val="60000"/>
                <a:lumOff val="40000"/>
              </a:schemeClr>
            </a:solidFill>
          </p:grpSpPr>
          <p:sp>
            <p:nvSpPr>
              <p:cNvPr id="10" name="iṧ1ïďê">
                <a:extLst>
                  <a:ext uri="{FF2B5EF4-FFF2-40B4-BE49-F238E27FC236}">
                    <a16:creationId xmlns:a16="http://schemas.microsoft.com/office/drawing/2014/main" id="{C0C871FB-FAF3-56FF-B026-A51AC7875D3B}"/>
                  </a:ext>
                </a:extLst>
              </p:cNvPr>
              <p:cNvSpPr/>
              <p:nvPr/>
            </p:nvSpPr>
            <p:spPr>
              <a:xfrm>
                <a:off x="4493647" y="-8263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iś1îḓé">
                <a:extLst>
                  <a:ext uri="{FF2B5EF4-FFF2-40B4-BE49-F238E27FC236}">
                    <a16:creationId xmlns:a16="http://schemas.microsoft.com/office/drawing/2014/main" id="{8698FCDD-C862-5981-3366-7AF50E75457B}"/>
                  </a:ext>
                </a:extLst>
              </p:cNvPr>
              <p:cNvSpPr/>
              <p:nvPr/>
            </p:nvSpPr>
            <p:spPr>
              <a:xfrm>
                <a:off x="4493647" y="770581"/>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ïšḻîdé">
                <a:extLst>
                  <a:ext uri="{FF2B5EF4-FFF2-40B4-BE49-F238E27FC236}">
                    <a16:creationId xmlns:a16="http://schemas.microsoft.com/office/drawing/2014/main" id="{801940A0-A9C8-9FEA-5DC2-AA06E0F7E2AD}"/>
                  </a:ext>
                </a:extLst>
              </p:cNvPr>
              <p:cNvSpPr/>
              <p:nvPr/>
            </p:nvSpPr>
            <p:spPr>
              <a:xfrm>
                <a:off x="4493647" y="162152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îṩḻïḓè">
                <a:extLst>
                  <a:ext uri="{FF2B5EF4-FFF2-40B4-BE49-F238E27FC236}">
                    <a16:creationId xmlns:a16="http://schemas.microsoft.com/office/drawing/2014/main" id="{774F4467-90C9-2898-96A4-7DAED3BBCA76}"/>
                  </a:ext>
                </a:extLst>
              </p:cNvPr>
              <p:cNvSpPr/>
              <p:nvPr/>
            </p:nvSpPr>
            <p:spPr>
              <a:xfrm>
                <a:off x="4493647" y="2472477"/>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îṩḻïḓè">
                <a:extLst>
                  <a:ext uri="{FF2B5EF4-FFF2-40B4-BE49-F238E27FC236}">
                    <a16:creationId xmlns:a16="http://schemas.microsoft.com/office/drawing/2014/main" id="{7AAF749F-B85F-78A0-883E-B426DA510DB1}"/>
                  </a:ext>
                </a:extLst>
              </p:cNvPr>
              <p:cNvSpPr/>
              <p:nvPr/>
            </p:nvSpPr>
            <p:spPr>
              <a:xfrm>
                <a:off x="4493647" y="3368648"/>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îṩḻïḓè">
                <a:extLst>
                  <a:ext uri="{FF2B5EF4-FFF2-40B4-BE49-F238E27FC236}">
                    <a16:creationId xmlns:a16="http://schemas.microsoft.com/office/drawing/2014/main" id="{740167B8-069D-ADD6-8326-E83D843CD2E6}"/>
                  </a:ext>
                </a:extLst>
              </p:cNvPr>
              <p:cNvSpPr/>
              <p:nvPr/>
            </p:nvSpPr>
            <p:spPr>
              <a:xfrm>
                <a:off x="4493647" y="426481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extLst>
      <p:ext uri="{BB962C8B-B14F-4D97-AF65-F5344CB8AC3E}">
        <p14:creationId xmlns:p14="http://schemas.microsoft.com/office/powerpoint/2010/main" val="13204879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ppt_w</p:attrName>
                                        </p:attrNameLst>
                                      </p:cBhvr>
                                      <p:tavLst>
                                        <p:tav tm="0">
                                          <p:val>
                                            <p:fltVal val="0"/>
                                          </p:val>
                                        </p:tav>
                                        <p:tav tm="100000">
                                          <p:val>
                                            <p:strVal val="#ppt_w"/>
                                          </p:val>
                                        </p:tav>
                                      </p:tavLst>
                                    </p:anim>
                                    <p:anim calcmode="lin" valueType="num">
                                      <p:cBhvr>
                                        <p:cTn id="8" dur="250" fill="hold"/>
                                        <p:tgtEl>
                                          <p:spTgt spid="15"/>
                                        </p:tgtEl>
                                        <p:attrNameLst>
                                          <p:attrName>ppt_h</p:attrName>
                                        </p:attrNameLst>
                                      </p:cBhvr>
                                      <p:tavLst>
                                        <p:tav tm="0">
                                          <p:val>
                                            <p:fltVal val="0"/>
                                          </p:val>
                                        </p:tav>
                                        <p:tav tm="100000">
                                          <p:val>
                                            <p:strVal val="#ppt_h"/>
                                          </p:val>
                                        </p:tav>
                                      </p:tavLst>
                                    </p:anim>
                                    <p:animEffect transition="in" filter="fade">
                                      <p:cBhvr>
                                        <p:cTn id="9" dur="250"/>
                                        <p:tgtEl>
                                          <p:spTgt spid="15"/>
                                        </p:tgtEl>
                                      </p:cBhvr>
                                    </p:animEffect>
                                  </p:childTnLst>
                                </p:cTn>
                              </p:par>
                            </p:childTnLst>
                          </p:cTn>
                        </p:par>
                        <p:par>
                          <p:cTn id="10" fill="hold">
                            <p:stCondLst>
                              <p:cond delay="250"/>
                            </p:stCondLst>
                            <p:childTnLst>
                              <p:par>
                                <p:cTn id="11" presetID="6" presetClass="emph" presetSubtype="0" decel="100000" fill="hold" grpId="1" nodeType="afterEffect">
                                  <p:stCondLst>
                                    <p:cond delay="0"/>
                                  </p:stCondLst>
                                  <p:childTnLst>
                                    <p:animScale>
                                      <p:cBhvr>
                                        <p:cTn id="12" dur="250" fill="hold"/>
                                        <p:tgtEl>
                                          <p:spTgt spid="15"/>
                                        </p:tgtEl>
                                      </p:cBhvr>
                                      <p:by x="120000" y="120000"/>
                                    </p:animScale>
                                  </p:childTnLst>
                                </p:cTn>
                              </p:par>
                            </p:childTnLst>
                          </p:cTn>
                        </p:par>
                        <p:par>
                          <p:cTn id="13" fill="hold">
                            <p:stCondLst>
                              <p:cond delay="500"/>
                            </p:stCondLst>
                            <p:childTnLst>
                              <p:par>
                                <p:cTn id="14" presetID="6" presetClass="emph" presetSubtype="0" decel="100000" fill="hold" grpId="2" nodeType="afterEffect">
                                  <p:stCondLst>
                                    <p:cond delay="0"/>
                                  </p:stCondLst>
                                  <p:childTnLst>
                                    <p:animScale>
                                      <p:cBhvr>
                                        <p:cTn id="15" dur="250" fill="hold"/>
                                        <p:tgtEl>
                                          <p:spTgt spid="15"/>
                                        </p:tgtEl>
                                      </p:cBhvr>
                                      <p:by x="83000" y="83000"/>
                                    </p:animScale>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1000"/>
                            </p:stCondLst>
                            <p:childTnLst>
                              <p:par>
                                <p:cTn id="23" presetID="6" presetClass="emph" presetSubtype="0" decel="100000" fill="hold" grpId="1" nodeType="afterEffect">
                                  <p:stCondLst>
                                    <p:cond delay="0"/>
                                  </p:stCondLst>
                                  <p:childTnLst>
                                    <p:animScale>
                                      <p:cBhvr>
                                        <p:cTn id="24" dur="250" fill="hold"/>
                                        <p:tgtEl>
                                          <p:spTgt spid="13"/>
                                        </p:tgtEl>
                                      </p:cBhvr>
                                      <p:by x="120000" y="120000"/>
                                    </p:animScale>
                                  </p:childTnLst>
                                </p:cTn>
                              </p:par>
                            </p:childTnLst>
                          </p:cTn>
                        </p:par>
                        <p:par>
                          <p:cTn id="25" fill="hold">
                            <p:stCondLst>
                              <p:cond delay="1250"/>
                            </p:stCondLst>
                            <p:childTnLst>
                              <p:par>
                                <p:cTn id="26" presetID="6" presetClass="emph" presetSubtype="0" decel="100000" fill="hold" grpId="2" nodeType="afterEffect">
                                  <p:stCondLst>
                                    <p:cond delay="0"/>
                                  </p:stCondLst>
                                  <p:childTnLst>
                                    <p:animScale>
                                      <p:cBhvr>
                                        <p:cTn id="27" dur="250" fill="hold"/>
                                        <p:tgtEl>
                                          <p:spTgt spid="13"/>
                                        </p:tgtEl>
                                      </p:cBhvr>
                                      <p:by x="83000" y="83000"/>
                                    </p:animScale>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ppt_w</p:attrName>
                                        </p:attrNameLst>
                                      </p:cBhvr>
                                      <p:tavLst>
                                        <p:tav tm="0">
                                          <p:val>
                                            <p:fltVal val="0"/>
                                          </p:val>
                                        </p:tav>
                                        <p:tav tm="100000">
                                          <p:val>
                                            <p:strVal val="#ppt_w"/>
                                          </p:val>
                                        </p:tav>
                                      </p:tavLst>
                                    </p:anim>
                                    <p:anim calcmode="lin" valueType="num">
                                      <p:cBhvr>
                                        <p:cTn id="32" dur="250" fill="hold"/>
                                        <p:tgtEl>
                                          <p:spTgt spid="45"/>
                                        </p:tgtEl>
                                        <p:attrNameLst>
                                          <p:attrName>ppt_h</p:attrName>
                                        </p:attrNameLst>
                                      </p:cBhvr>
                                      <p:tavLst>
                                        <p:tav tm="0">
                                          <p:val>
                                            <p:fltVal val="0"/>
                                          </p:val>
                                        </p:tav>
                                        <p:tav tm="100000">
                                          <p:val>
                                            <p:strVal val="#ppt_h"/>
                                          </p:val>
                                        </p:tav>
                                      </p:tavLst>
                                    </p:anim>
                                    <p:animEffect transition="in" filter="fade">
                                      <p:cBhvr>
                                        <p:cTn id="33" dur="250"/>
                                        <p:tgtEl>
                                          <p:spTgt spid="45"/>
                                        </p:tgtEl>
                                      </p:cBhvr>
                                    </p:animEffect>
                                  </p:childTnLst>
                                </p:cTn>
                              </p:par>
                            </p:childTnLst>
                          </p:cTn>
                        </p:par>
                        <p:par>
                          <p:cTn id="34" fill="hold">
                            <p:stCondLst>
                              <p:cond delay="1750"/>
                            </p:stCondLst>
                            <p:childTnLst>
                              <p:par>
                                <p:cTn id="35" presetID="6" presetClass="emph" presetSubtype="0" decel="100000" fill="hold" grpId="1" nodeType="afterEffect">
                                  <p:stCondLst>
                                    <p:cond delay="0"/>
                                  </p:stCondLst>
                                  <p:childTnLst>
                                    <p:animScale>
                                      <p:cBhvr>
                                        <p:cTn id="36" dur="250" fill="hold"/>
                                        <p:tgtEl>
                                          <p:spTgt spid="45"/>
                                        </p:tgtEl>
                                      </p:cBhvr>
                                      <p:by x="120000" y="120000"/>
                                    </p:animScale>
                                  </p:childTnLst>
                                </p:cTn>
                              </p:par>
                            </p:childTnLst>
                          </p:cTn>
                        </p:par>
                        <p:par>
                          <p:cTn id="37" fill="hold">
                            <p:stCondLst>
                              <p:cond delay="2000"/>
                            </p:stCondLst>
                            <p:childTnLst>
                              <p:par>
                                <p:cTn id="38" presetID="6" presetClass="emph" presetSubtype="0" decel="100000" fill="hold" grpId="2" nodeType="afterEffect">
                                  <p:stCondLst>
                                    <p:cond delay="0"/>
                                  </p:stCondLst>
                                  <p:childTnLst>
                                    <p:animScale>
                                      <p:cBhvr>
                                        <p:cTn id="39" dur="250" fill="hold"/>
                                        <p:tgtEl>
                                          <p:spTgt spid="45"/>
                                        </p:tgtEl>
                                      </p:cBhvr>
                                      <p:by x="83000" y="83000"/>
                                    </p:animScale>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3250"/>
                            </p:stCondLst>
                            <p:childTnLst>
                              <p:par>
                                <p:cTn id="49" presetID="50" presetClass="entr" presetSubtype="0" decel="100000" fill="hold" grpId="0" nodeType="afterEffect">
                                  <p:stCondLst>
                                    <p:cond delay="500"/>
                                  </p:stCondLst>
                                  <p:iterate type="lt">
                                    <p:tmPct val="10000"/>
                                  </p:iterate>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strVal val="#ppt_w+.3"/>
                                          </p:val>
                                        </p:tav>
                                        <p:tav tm="100000">
                                          <p:val>
                                            <p:strVal val="#ppt_w"/>
                                          </p:val>
                                        </p:tav>
                                      </p:tavLst>
                                    </p:anim>
                                    <p:anim calcmode="lin" valueType="num">
                                      <p:cBhvr>
                                        <p:cTn id="52" dur="500" fill="hold"/>
                                        <p:tgtEl>
                                          <p:spTgt spid="50"/>
                                        </p:tgtEl>
                                        <p:attrNameLst>
                                          <p:attrName>ppt_h</p:attrName>
                                        </p:attrNameLst>
                                      </p:cBhvr>
                                      <p:tavLst>
                                        <p:tav tm="0">
                                          <p:val>
                                            <p:strVal val="#ppt_h"/>
                                          </p:val>
                                        </p:tav>
                                        <p:tav tm="100000">
                                          <p:val>
                                            <p:strVal val="#ppt_h"/>
                                          </p:val>
                                        </p:tav>
                                      </p:tavLst>
                                    </p:anim>
                                    <p:animEffect transition="in" filter="fad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50" grpId="0"/>
      <p:bldP spid="15" grpId="0" animBg="1"/>
      <p:bldP spid="15" grpId="1" animBg="1"/>
      <p:bldP spid="15" grpId="2" animBg="1"/>
      <p:bldP spid="45" grpId="0"/>
      <p:bldP spid="45" grpId="1"/>
      <p:bldP spid="45" grpId="2"/>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CEB5A656-BB26-22C3-17CE-C56594ABE5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879" y="1656456"/>
            <a:ext cx="9529239" cy="608654"/>
          </a:xfrm>
          <a:prstGeom prst="rect">
            <a:avLst/>
          </a:prstGeom>
        </p:spPr>
      </p:pic>
      <p:sp>
        <p:nvSpPr>
          <p:cNvPr id="8" name="矩形 7">
            <a:extLst>
              <a:ext uri="{FF2B5EF4-FFF2-40B4-BE49-F238E27FC236}">
                <a16:creationId xmlns:a16="http://schemas.microsoft.com/office/drawing/2014/main" id="{E171A3E7-CD81-8A72-6E7B-5519FEE7BAD5}"/>
              </a:ext>
            </a:extLst>
          </p:cNvPr>
          <p:cNvSpPr/>
          <p:nvPr/>
        </p:nvSpPr>
        <p:spPr>
          <a:xfrm>
            <a:off x="683117" y="2791834"/>
            <a:ext cx="5473843" cy="967366"/>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1.</a:t>
            </a:r>
            <a:r>
              <a:rPr lang="zh-CN" altLang="en-US" sz="2000"/>
              <a:t>准备好工具、画笔、画料、坯等</a:t>
            </a:r>
            <a:endParaRPr lang="zh-CN" altLang="en-US" sz="2000" dirty="0"/>
          </a:p>
        </p:txBody>
      </p:sp>
      <p:sp>
        <p:nvSpPr>
          <p:cNvPr id="9" name="矩形 8">
            <a:extLst>
              <a:ext uri="{FF2B5EF4-FFF2-40B4-BE49-F238E27FC236}">
                <a16:creationId xmlns:a16="http://schemas.microsoft.com/office/drawing/2014/main" id="{6D52473B-8871-149D-779E-E9A5C2574F6E}"/>
              </a:ext>
            </a:extLst>
          </p:cNvPr>
          <p:cNvSpPr/>
          <p:nvPr/>
        </p:nvSpPr>
        <p:spPr>
          <a:xfrm>
            <a:off x="6372717" y="2791834"/>
            <a:ext cx="5473843" cy="967366"/>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2.</a:t>
            </a:r>
            <a:r>
              <a:rPr lang="zh-CN" altLang="en-US" sz="2000" dirty="0"/>
              <a:t>把买回来的青花料用勺子舀入磨钵</a:t>
            </a:r>
          </a:p>
        </p:txBody>
      </p:sp>
      <p:sp>
        <p:nvSpPr>
          <p:cNvPr id="10" name="矩形 9">
            <a:extLst>
              <a:ext uri="{FF2B5EF4-FFF2-40B4-BE49-F238E27FC236}">
                <a16:creationId xmlns:a16="http://schemas.microsoft.com/office/drawing/2014/main" id="{F15F6CAC-1681-9BE8-13F5-2D637AE7B54E}"/>
              </a:ext>
            </a:extLst>
          </p:cNvPr>
          <p:cNvSpPr/>
          <p:nvPr/>
        </p:nvSpPr>
        <p:spPr>
          <a:xfrm>
            <a:off x="12062317" y="2791834"/>
            <a:ext cx="5473843" cy="967366"/>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3.</a:t>
            </a:r>
            <a:r>
              <a:rPr lang="zh-CN" altLang="en-US" sz="2000"/>
              <a:t>准备适量的水，倒入磨钵进行磨制。根据青花料的浓淡可以分成勾线料</a:t>
            </a:r>
            <a:r>
              <a:rPr lang="en-US" altLang="zh-CN" sz="2000"/>
              <a:t>(</a:t>
            </a:r>
            <a:r>
              <a:rPr lang="zh-CN" altLang="en-US" sz="2000"/>
              <a:t>勾线料一般都加桃胶</a:t>
            </a:r>
            <a:r>
              <a:rPr lang="en-US" altLang="zh-CN" sz="2000"/>
              <a:t>)</a:t>
            </a:r>
            <a:r>
              <a:rPr lang="zh-CN" altLang="en-US" sz="2000"/>
              <a:t>、分水料。分水可以分为浓、中、浅颜色</a:t>
            </a:r>
            <a:endParaRPr lang="zh-CN" altLang="en-US" sz="2000" dirty="0"/>
          </a:p>
        </p:txBody>
      </p:sp>
      <p:sp>
        <p:nvSpPr>
          <p:cNvPr id="11" name="矩形 10">
            <a:extLst>
              <a:ext uri="{FF2B5EF4-FFF2-40B4-BE49-F238E27FC236}">
                <a16:creationId xmlns:a16="http://schemas.microsoft.com/office/drawing/2014/main" id="{22336CB3-AF40-ED50-9F0C-2309D28176EE}"/>
              </a:ext>
            </a:extLst>
          </p:cNvPr>
          <p:cNvSpPr/>
          <p:nvPr/>
        </p:nvSpPr>
        <p:spPr>
          <a:xfrm>
            <a:off x="683117" y="43196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4.</a:t>
            </a:r>
            <a:r>
              <a:rPr lang="zh-CN" altLang="en-US" sz="2000" dirty="0"/>
              <a:t>磨好料倒入碟中</a:t>
            </a:r>
          </a:p>
        </p:txBody>
      </p:sp>
      <p:sp>
        <p:nvSpPr>
          <p:cNvPr id="12" name="矩形 11">
            <a:extLst>
              <a:ext uri="{FF2B5EF4-FFF2-40B4-BE49-F238E27FC236}">
                <a16:creationId xmlns:a16="http://schemas.microsoft.com/office/drawing/2014/main" id="{2543BA3D-711F-94DA-8C05-4955363BC59B}"/>
              </a:ext>
            </a:extLst>
          </p:cNvPr>
          <p:cNvSpPr/>
          <p:nvPr/>
        </p:nvSpPr>
        <p:spPr>
          <a:xfrm>
            <a:off x="6372717" y="43196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5.</a:t>
            </a:r>
            <a:r>
              <a:rPr lang="zh-CN" altLang="en-US" sz="2000" dirty="0"/>
              <a:t>放置备用</a:t>
            </a:r>
          </a:p>
        </p:txBody>
      </p:sp>
      <p:sp>
        <p:nvSpPr>
          <p:cNvPr id="13" name="矩形 12">
            <a:extLst>
              <a:ext uri="{FF2B5EF4-FFF2-40B4-BE49-F238E27FC236}">
                <a16:creationId xmlns:a16="http://schemas.microsoft.com/office/drawing/2014/main" id="{1A70A76C-DC26-60F3-F6A2-D82DE3E75FA2}"/>
              </a:ext>
            </a:extLst>
          </p:cNvPr>
          <p:cNvSpPr/>
          <p:nvPr/>
        </p:nvSpPr>
        <p:spPr>
          <a:xfrm>
            <a:off x="12062317" y="43196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6.</a:t>
            </a:r>
            <a:r>
              <a:rPr lang="zh-CN" altLang="en-US" sz="2000" dirty="0"/>
              <a:t>对坯进行打磨</a:t>
            </a:r>
          </a:p>
        </p:txBody>
      </p:sp>
      <p:sp>
        <p:nvSpPr>
          <p:cNvPr id="23" name="矩形 22">
            <a:extLst>
              <a:ext uri="{FF2B5EF4-FFF2-40B4-BE49-F238E27FC236}">
                <a16:creationId xmlns:a16="http://schemas.microsoft.com/office/drawing/2014/main" id="{A6FF6421-59CA-EA8F-D8A8-D83CC1425A6D}"/>
              </a:ext>
            </a:extLst>
          </p:cNvPr>
          <p:cNvSpPr/>
          <p:nvPr/>
        </p:nvSpPr>
        <p:spPr>
          <a:xfrm>
            <a:off x="683117" y="584745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7.</a:t>
            </a:r>
            <a:r>
              <a:rPr lang="zh-CN" altLang="en-US" sz="2000" dirty="0"/>
              <a:t>对坯进行补水</a:t>
            </a:r>
          </a:p>
        </p:txBody>
      </p:sp>
      <p:sp>
        <p:nvSpPr>
          <p:cNvPr id="24" name="矩形 23">
            <a:extLst>
              <a:ext uri="{FF2B5EF4-FFF2-40B4-BE49-F238E27FC236}">
                <a16:creationId xmlns:a16="http://schemas.microsoft.com/office/drawing/2014/main" id="{CFB11CE7-C819-1113-61EF-79B822EB7E2E}"/>
              </a:ext>
            </a:extLst>
          </p:cNvPr>
          <p:cNvSpPr/>
          <p:nvPr/>
        </p:nvSpPr>
        <p:spPr>
          <a:xfrm>
            <a:off x="6372717" y="584745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8.</a:t>
            </a:r>
            <a:r>
              <a:rPr lang="zh-CN" altLang="en-US" sz="2000" dirty="0"/>
              <a:t>根据坯体大小打印要绘制的图案</a:t>
            </a:r>
          </a:p>
        </p:txBody>
      </p:sp>
      <p:sp>
        <p:nvSpPr>
          <p:cNvPr id="25" name="矩形 24">
            <a:extLst>
              <a:ext uri="{FF2B5EF4-FFF2-40B4-BE49-F238E27FC236}">
                <a16:creationId xmlns:a16="http://schemas.microsoft.com/office/drawing/2014/main" id="{6BE5B978-CC91-6582-B90B-EBAD9810D762}"/>
              </a:ext>
            </a:extLst>
          </p:cNvPr>
          <p:cNvSpPr/>
          <p:nvPr/>
        </p:nvSpPr>
        <p:spPr>
          <a:xfrm>
            <a:off x="12062317" y="584745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9.</a:t>
            </a:r>
            <a:r>
              <a:rPr lang="zh-CN" altLang="en-US" sz="2000"/>
              <a:t>用拷贝纸把图案拷贝下来</a:t>
            </a:r>
            <a:endParaRPr lang="zh-CN" altLang="en-US" sz="2000" dirty="0"/>
          </a:p>
        </p:txBody>
      </p:sp>
      <p:sp>
        <p:nvSpPr>
          <p:cNvPr id="26" name="矩形 25">
            <a:extLst>
              <a:ext uri="{FF2B5EF4-FFF2-40B4-BE49-F238E27FC236}">
                <a16:creationId xmlns:a16="http://schemas.microsoft.com/office/drawing/2014/main" id="{E1F93704-EBEB-2FC9-9BE2-C62FB379A887}"/>
              </a:ext>
            </a:extLst>
          </p:cNvPr>
          <p:cNvSpPr/>
          <p:nvPr/>
        </p:nvSpPr>
        <p:spPr>
          <a:xfrm>
            <a:off x="683117" y="7375267"/>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10.</a:t>
            </a:r>
            <a:r>
              <a:rPr lang="zh-CN" altLang="en-US" sz="2000" dirty="0"/>
              <a:t>制作拍图纸，用针沿轮廓扎眼</a:t>
            </a:r>
          </a:p>
        </p:txBody>
      </p:sp>
      <p:sp>
        <p:nvSpPr>
          <p:cNvPr id="27" name="矩形 26">
            <a:extLst>
              <a:ext uri="{FF2B5EF4-FFF2-40B4-BE49-F238E27FC236}">
                <a16:creationId xmlns:a16="http://schemas.microsoft.com/office/drawing/2014/main" id="{24F81EB6-732A-B049-EAD1-D8E5843D0F82}"/>
              </a:ext>
            </a:extLst>
          </p:cNvPr>
          <p:cNvSpPr/>
          <p:nvPr/>
        </p:nvSpPr>
        <p:spPr>
          <a:xfrm>
            <a:off x="6372717" y="7375267"/>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11.</a:t>
            </a:r>
            <a:r>
              <a:rPr lang="zh-CN" altLang="en-US" sz="2000" dirty="0"/>
              <a:t>在拍图纸上扎孔</a:t>
            </a:r>
          </a:p>
        </p:txBody>
      </p:sp>
      <p:sp>
        <p:nvSpPr>
          <p:cNvPr id="28" name="矩形 27">
            <a:extLst>
              <a:ext uri="{FF2B5EF4-FFF2-40B4-BE49-F238E27FC236}">
                <a16:creationId xmlns:a16="http://schemas.microsoft.com/office/drawing/2014/main" id="{63597F41-CE98-A79C-E449-85952E9E3B18}"/>
              </a:ext>
            </a:extLst>
          </p:cNvPr>
          <p:cNvSpPr/>
          <p:nvPr/>
        </p:nvSpPr>
        <p:spPr>
          <a:xfrm>
            <a:off x="12062317" y="7375267"/>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12.</a:t>
            </a:r>
            <a:r>
              <a:rPr lang="zh-CN" altLang="en-US" sz="2000" dirty="0"/>
              <a:t>把拍图纸用手固定在坯体上，用带有颜料的海绵进行拍图</a:t>
            </a:r>
          </a:p>
        </p:txBody>
      </p:sp>
    </p:spTree>
    <p:extLst>
      <p:ext uri="{BB962C8B-B14F-4D97-AF65-F5344CB8AC3E}">
        <p14:creationId xmlns:p14="http://schemas.microsoft.com/office/powerpoint/2010/main" val="10287634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500" fill="hold"/>
                                        <p:tgtEl>
                                          <p:spTgt spid="27"/>
                                        </p:tgtEl>
                                        <p:attrNameLst>
                                          <p:attrName>ppt_x</p:attrName>
                                        </p:attrNameLst>
                                      </p:cBhvr>
                                      <p:tavLst>
                                        <p:tav tm="0">
                                          <p:val>
                                            <p:strVal val="1+#ppt_w/2"/>
                                          </p:val>
                                        </p:tav>
                                        <p:tav tm="100000">
                                          <p:val>
                                            <p:strVal val="#ppt_x"/>
                                          </p:val>
                                        </p:tav>
                                      </p:tavLst>
                                    </p:anim>
                                    <p:anim calcmode="lin" valueType="num">
                                      <p:cBhvr additive="base">
                                        <p:cTn id="86"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1+#ppt_w/2"/>
                                          </p:val>
                                        </p:tav>
                                        <p:tav tm="100000">
                                          <p:val>
                                            <p:strVal val="#ppt_x"/>
                                          </p:val>
                                        </p:tav>
                                      </p:tavLst>
                                    </p:anim>
                                    <p:anim calcmode="lin" valueType="num">
                                      <p:cBhvr additive="base">
                                        <p:cTn id="9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animBg="1"/>
      <p:bldP spid="10" grpId="0" animBg="1"/>
      <p:bldP spid="11" grpId="0" animBg="1"/>
      <p:bldP spid="12" grpId="0" animBg="1"/>
      <p:bldP spid="13" grpId="0" animBg="1"/>
      <p:bldP spid="23" grpId="0" animBg="1"/>
      <p:bldP spid="24" grpId="0" animBg="1"/>
      <p:bldP spid="25" grpId="0" animBg="1"/>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8" name="矩形 7">
            <a:extLst>
              <a:ext uri="{FF2B5EF4-FFF2-40B4-BE49-F238E27FC236}">
                <a16:creationId xmlns:a16="http://schemas.microsoft.com/office/drawing/2014/main" id="{E171A3E7-CD81-8A72-6E7B-5519FEE7BAD5}"/>
              </a:ext>
            </a:extLst>
          </p:cNvPr>
          <p:cNvSpPr/>
          <p:nvPr/>
        </p:nvSpPr>
        <p:spPr>
          <a:xfrm>
            <a:off x="683117" y="1857114"/>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13.</a:t>
            </a:r>
            <a:r>
              <a:rPr lang="zh-CN" altLang="en-US" sz="2000" dirty="0"/>
              <a:t>完成拍图</a:t>
            </a:r>
          </a:p>
        </p:txBody>
      </p:sp>
      <p:sp>
        <p:nvSpPr>
          <p:cNvPr id="9" name="矩形 8">
            <a:extLst>
              <a:ext uri="{FF2B5EF4-FFF2-40B4-BE49-F238E27FC236}">
                <a16:creationId xmlns:a16="http://schemas.microsoft.com/office/drawing/2014/main" id="{6D52473B-8871-149D-779E-E9A5C2574F6E}"/>
              </a:ext>
            </a:extLst>
          </p:cNvPr>
          <p:cNvSpPr/>
          <p:nvPr/>
        </p:nvSpPr>
        <p:spPr>
          <a:xfrm>
            <a:off x="6372717" y="1857114"/>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14.</a:t>
            </a:r>
            <a:r>
              <a:rPr lang="zh-CN" altLang="en-US" sz="2000" dirty="0"/>
              <a:t>开始勾线</a:t>
            </a:r>
          </a:p>
        </p:txBody>
      </p:sp>
      <p:sp>
        <p:nvSpPr>
          <p:cNvPr id="10" name="矩形 9">
            <a:extLst>
              <a:ext uri="{FF2B5EF4-FFF2-40B4-BE49-F238E27FC236}">
                <a16:creationId xmlns:a16="http://schemas.microsoft.com/office/drawing/2014/main" id="{F15F6CAC-1681-9BE8-13F5-2D637AE7B54E}"/>
              </a:ext>
            </a:extLst>
          </p:cNvPr>
          <p:cNvSpPr/>
          <p:nvPr/>
        </p:nvSpPr>
        <p:spPr>
          <a:xfrm>
            <a:off x="12062317" y="1857114"/>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15.</a:t>
            </a:r>
            <a:r>
              <a:rPr lang="zh-CN" altLang="en-US" sz="2000"/>
              <a:t>勾线过程要流畅</a:t>
            </a:r>
            <a:endParaRPr lang="zh-CN" altLang="en-US" sz="2000" dirty="0"/>
          </a:p>
        </p:txBody>
      </p:sp>
      <p:sp>
        <p:nvSpPr>
          <p:cNvPr id="11" name="矩形 10">
            <a:extLst>
              <a:ext uri="{FF2B5EF4-FFF2-40B4-BE49-F238E27FC236}">
                <a16:creationId xmlns:a16="http://schemas.microsoft.com/office/drawing/2014/main" id="{22336CB3-AF40-ED50-9F0C-2309D28176EE}"/>
              </a:ext>
            </a:extLst>
          </p:cNvPr>
          <p:cNvSpPr/>
          <p:nvPr/>
        </p:nvSpPr>
        <p:spPr>
          <a:xfrm>
            <a:off x="683117" y="31004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16.</a:t>
            </a:r>
            <a:r>
              <a:rPr lang="zh-CN" altLang="en-US" sz="2000"/>
              <a:t>完成勾线</a:t>
            </a:r>
            <a:endParaRPr lang="zh-CN" altLang="en-US" sz="2000" dirty="0"/>
          </a:p>
        </p:txBody>
      </p:sp>
      <p:sp>
        <p:nvSpPr>
          <p:cNvPr id="12" name="矩形 11">
            <a:extLst>
              <a:ext uri="{FF2B5EF4-FFF2-40B4-BE49-F238E27FC236}">
                <a16:creationId xmlns:a16="http://schemas.microsoft.com/office/drawing/2014/main" id="{2543BA3D-711F-94DA-8C05-4955363BC59B}"/>
              </a:ext>
            </a:extLst>
          </p:cNvPr>
          <p:cNvSpPr/>
          <p:nvPr/>
        </p:nvSpPr>
        <p:spPr>
          <a:xfrm>
            <a:off x="6372717" y="31004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17.</a:t>
            </a:r>
            <a:r>
              <a:rPr lang="zh-CN" altLang="en-US" sz="2000" dirty="0"/>
              <a:t>小的地方用小笔进行分水</a:t>
            </a:r>
          </a:p>
        </p:txBody>
      </p:sp>
      <p:sp>
        <p:nvSpPr>
          <p:cNvPr id="13" name="矩形 12">
            <a:extLst>
              <a:ext uri="{FF2B5EF4-FFF2-40B4-BE49-F238E27FC236}">
                <a16:creationId xmlns:a16="http://schemas.microsoft.com/office/drawing/2014/main" id="{1A70A76C-DC26-60F3-F6A2-D82DE3E75FA2}"/>
              </a:ext>
            </a:extLst>
          </p:cNvPr>
          <p:cNvSpPr/>
          <p:nvPr/>
        </p:nvSpPr>
        <p:spPr>
          <a:xfrm>
            <a:off x="12062317" y="3100445"/>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18.</a:t>
            </a:r>
            <a:r>
              <a:rPr lang="zh-CN" altLang="en-US" sz="2000"/>
              <a:t>完成麒麟鳞片整体分水</a:t>
            </a:r>
          </a:p>
        </p:txBody>
      </p:sp>
      <p:sp>
        <p:nvSpPr>
          <p:cNvPr id="23" name="矩形 22">
            <a:extLst>
              <a:ext uri="{FF2B5EF4-FFF2-40B4-BE49-F238E27FC236}">
                <a16:creationId xmlns:a16="http://schemas.microsoft.com/office/drawing/2014/main" id="{A6FF6421-59CA-EA8F-D8A8-D83CC1425A6D}"/>
              </a:ext>
            </a:extLst>
          </p:cNvPr>
          <p:cNvSpPr/>
          <p:nvPr/>
        </p:nvSpPr>
        <p:spPr>
          <a:xfrm>
            <a:off x="683117" y="436409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a:t>19.</a:t>
            </a:r>
            <a:r>
              <a:rPr lang="zh-CN" altLang="en-US" sz="2000"/>
              <a:t>大面积图案用分水笔进行分水</a:t>
            </a:r>
            <a:endParaRPr lang="zh-CN" altLang="en-US" sz="2000" dirty="0"/>
          </a:p>
        </p:txBody>
      </p:sp>
      <p:sp>
        <p:nvSpPr>
          <p:cNvPr id="24" name="矩形 23">
            <a:extLst>
              <a:ext uri="{FF2B5EF4-FFF2-40B4-BE49-F238E27FC236}">
                <a16:creationId xmlns:a16="http://schemas.microsoft.com/office/drawing/2014/main" id="{CFB11CE7-C819-1113-61EF-79B822EB7E2E}"/>
              </a:ext>
            </a:extLst>
          </p:cNvPr>
          <p:cNvSpPr/>
          <p:nvPr/>
        </p:nvSpPr>
        <p:spPr>
          <a:xfrm>
            <a:off x="6372717" y="436409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20.</a:t>
            </a:r>
            <a:r>
              <a:rPr lang="zh-CN" altLang="en-US" sz="2000" dirty="0"/>
              <a:t>调整细节，完成</a:t>
            </a:r>
          </a:p>
        </p:txBody>
      </p:sp>
      <p:sp>
        <p:nvSpPr>
          <p:cNvPr id="25" name="矩形 24">
            <a:extLst>
              <a:ext uri="{FF2B5EF4-FFF2-40B4-BE49-F238E27FC236}">
                <a16:creationId xmlns:a16="http://schemas.microsoft.com/office/drawing/2014/main" id="{6BE5B978-CC91-6582-B90B-EBAD9810D762}"/>
              </a:ext>
            </a:extLst>
          </p:cNvPr>
          <p:cNvSpPr/>
          <p:nvPr/>
        </p:nvSpPr>
        <p:spPr>
          <a:xfrm>
            <a:off x="12062317" y="4364096"/>
            <a:ext cx="5473843" cy="82464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sz="2000" dirty="0"/>
              <a:t>21.</a:t>
            </a:r>
            <a:r>
              <a:rPr lang="zh-CN" altLang="en-US" sz="2000" dirty="0"/>
              <a:t>烧成效果</a:t>
            </a:r>
          </a:p>
        </p:txBody>
      </p:sp>
      <p:pic>
        <p:nvPicPr>
          <p:cNvPr id="7" name="图片 6">
            <a:extLst>
              <a:ext uri="{FF2B5EF4-FFF2-40B4-BE49-F238E27FC236}">
                <a16:creationId xmlns:a16="http://schemas.microsoft.com/office/drawing/2014/main" id="{0FF46D1C-11F3-7FF2-F120-F20798AE65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1669" y="5450808"/>
            <a:ext cx="3756738" cy="2453380"/>
          </a:xfrm>
          <a:prstGeom prst="rect">
            <a:avLst/>
          </a:prstGeom>
        </p:spPr>
      </p:pic>
      <p:pic>
        <p:nvPicPr>
          <p:cNvPr id="15" name="图片 14">
            <a:extLst>
              <a:ext uri="{FF2B5EF4-FFF2-40B4-BE49-F238E27FC236}">
                <a16:creationId xmlns:a16="http://schemas.microsoft.com/office/drawing/2014/main" id="{76999BD6-8CAA-642E-43F8-60927861E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217" y="8090334"/>
            <a:ext cx="1876425" cy="1824037"/>
          </a:xfrm>
          <a:prstGeom prst="rect">
            <a:avLst/>
          </a:prstGeom>
        </p:spPr>
      </p:pic>
      <p:pic>
        <p:nvPicPr>
          <p:cNvPr id="17" name="图片 16">
            <a:extLst>
              <a:ext uri="{FF2B5EF4-FFF2-40B4-BE49-F238E27FC236}">
                <a16:creationId xmlns:a16="http://schemas.microsoft.com/office/drawing/2014/main" id="{89F008DD-F6E8-74BE-5F37-FB029E3CF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0038" y="8090334"/>
            <a:ext cx="2042921" cy="1824037"/>
          </a:xfrm>
          <a:prstGeom prst="rect">
            <a:avLst/>
          </a:prstGeom>
        </p:spPr>
      </p:pic>
      <p:pic>
        <p:nvPicPr>
          <p:cNvPr id="19" name="图片 18">
            <a:extLst>
              <a:ext uri="{FF2B5EF4-FFF2-40B4-BE49-F238E27FC236}">
                <a16:creationId xmlns:a16="http://schemas.microsoft.com/office/drawing/2014/main" id="{A20325A0-5217-17A6-2614-10D773321F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5916" y="5898874"/>
            <a:ext cx="3211624" cy="3648076"/>
          </a:xfrm>
          <a:prstGeom prst="rect">
            <a:avLst/>
          </a:prstGeom>
        </p:spPr>
      </p:pic>
      <p:pic>
        <p:nvPicPr>
          <p:cNvPr id="21" name="图片 20">
            <a:extLst>
              <a:ext uri="{FF2B5EF4-FFF2-40B4-BE49-F238E27FC236}">
                <a16:creationId xmlns:a16="http://schemas.microsoft.com/office/drawing/2014/main" id="{8E08211C-5D37-EBB5-4F39-7742032F00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54735" y="5918538"/>
            <a:ext cx="3781425" cy="3648075"/>
          </a:xfrm>
          <a:prstGeom prst="rect">
            <a:avLst/>
          </a:prstGeom>
        </p:spPr>
      </p:pic>
      <p:pic>
        <p:nvPicPr>
          <p:cNvPr id="29" name="图片 28">
            <a:extLst>
              <a:ext uri="{FF2B5EF4-FFF2-40B4-BE49-F238E27FC236}">
                <a16:creationId xmlns:a16="http://schemas.microsoft.com/office/drawing/2014/main" id="{F35CECE2-3E5A-FE64-E484-256FC97A2C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3315" y="5898873"/>
            <a:ext cx="3423223" cy="3667739"/>
          </a:xfrm>
          <a:prstGeom prst="rect">
            <a:avLst/>
          </a:prstGeom>
        </p:spPr>
      </p:pic>
    </p:spTree>
    <p:extLst>
      <p:ext uri="{BB962C8B-B14F-4D97-AF65-F5344CB8AC3E}">
        <p14:creationId xmlns:p14="http://schemas.microsoft.com/office/powerpoint/2010/main" val="36007999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1+#ppt_w/2"/>
                                          </p:val>
                                        </p:tav>
                                        <p:tav tm="100000">
                                          <p:val>
                                            <p:strVal val="#ppt_x"/>
                                          </p:val>
                                        </p:tav>
                                      </p:tavLst>
                                    </p:anim>
                                    <p:anim calcmode="lin" valueType="num">
                                      <p:cBhvr additive="base">
                                        <p:cTn id="69" dur="500" fill="hold"/>
                                        <p:tgtEl>
                                          <p:spTgt spid="25"/>
                                        </p:tgtEl>
                                        <p:attrNameLst>
                                          <p:attrName>ppt_y</p:attrName>
                                        </p:attrNameLst>
                                      </p:cBhvr>
                                      <p:tavLst>
                                        <p:tav tm="0">
                                          <p:val>
                                            <p:strVal val="#ppt_y"/>
                                          </p:val>
                                        </p:tav>
                                        <p:tav tm="100000">
                                          <p:val>
                                            <p:strVal val="#ppt_y"/>
                                          </p:val>
                                        </p:tav>
                                      </p:tavLst>
                                    </p:anim>
                                  </p:childTnLst>
                                </p:cTn>
                              </p:par>
                            </p:childTnLst>
                          </p:cTn>
                        </p:par>
                        <p:par>
                          <p:cTn id="70" fill="hold">
                            <p:stCondLst>
                              <p:cond delay="500"/>
                            </p:stCondLst>
                            <p:childTnLst>
                              <p:par>
                                <p:cTn id="71" presetID="53" presetClass="entr" presetSubtype="16"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Effect transition="in" filter="fade">
                                      <p:cBhvr>
                                        <p:cTn id="75" dur="500"/>
                                        <p:tgtEl>
                                          <p:spTgt spid="7"/>
                                        </p:tgtEl>
                                      </p:cBhvr>
                                    </p:animEffect>
                                  </p:childTnLst>
                                </p:cTn>
                              </p:par>
                            </p:childTnLst>
                          </p:cTn>
                        </p:par>
                        <p:par>
                          <p:cTn id="76" fill="hold">
                            <p:stCondLst>
                              <p:cond delay="1000"/>
                            </p:stCondLst>
                            <p:childTnLst>
                              <p:par>
                                <p:cTn id="77" presetID="53" presetClass="entr" presetSubtype="16"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par>
                          <p:cTn id="82" fill="hold">
                            <p:stCondLst>
                              <p:cond delay="1500"/>
                            </p:stCondLst>
                            <p:childTnLst>
                              <p:par>
                                <p:cTn id="83" presetID="53" presetClass="entr" presetSubtype="16"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childTnLst>
                          </p:cTn>
                        </p:par>
                        <p:par>
                          <p:cTn id="88" fill="hold">
                            <p:stCondLst>
                              <p:cond delay="2000"/>
                            </p:stCondLst>
                            <p:childTnLst>
                              <p:par>
                                <p:cTn id="89" presetID="53" presetClass="entr" presetSubtype="16"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childTnLst>
                          </p:cTn>
                        </p:par>
                        <p:par>
                          <p:cTn id="94" fill="hold">
                            <p:stCondLst>
                              <p:cond delay="2500"/>
                            </p:stCondLst>
                            <p:childTnLst>
                              <p:par>
                                <p:cTn id="95" presetID="53" presetClass="entr" presetSubtype="16" fill="hold"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childTnLst>
                          </p:cTn>
                        </p:par>
                        <p:par>
                          <p:cTn id="100" fill="hold">
                            <p:stCondLst>
                              <p:cond delay="3000"/>
                            </p:stCondLst>
                            <p:childTnLst>
                              <p:par>
                                <p:cTn id="101" presetID="53" presetClass="entr" presetSubtype="16" fill="hold" nodeType="after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Effect transition="in" filter="fade">
                                      <p:cBhvr>
                                        <p:cTn id="10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animBg="1"/>
      <p:bldP spid="10" grpId="0" animBg="1"/>
      <p:bldP spid="11" grpId="0" animBg="1"/>
      <p:bldP spid="12" grpId="0" animBg="1"/>
      <p:bldP spid="13" grpId="0" animBg="1"/>
      <p:bldP spid="23" grpId="0" animBg="1"/>
      <p:bldP spid="24"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0" name="文本框 19">
            <a:extLst>
              <a:ext uri="{FF2B5EF4-FFF2-40B4-BE49-F238E27FC236}">
                <a16:creationId xmlns:a16="http://schemas.microsoft.com/office/drawing/2014/main" id="{196BD273-3BCF-57D3-B26A-FEFA7860B673}"/>
              </a:ext>
            </a:extLst>
          </p:cNvPr>
          <p:cNvSpPr txBox="1"/>
          <p:nvPr/>
        </p:nvSpPr>
        <p:spPr>
          <a:xfrm>
            <a:off x="1953748" y="1788160"/>
            <a:ext cx="14380502" cy="2611997"/>
          </a:xfrm>
          <a:prstGeom prst="rect">
            <a:avLst/>
          </a:prstGeom>
          <a:noFill/>
        </p:spPr>
        <p:txBody>
          <a:bodyPr wrap="square">
            <a:spAutoFit/>
          </a:bodyPr>
          <a:lstStyle/>
          <a:p>
            <a:pPr algn="just">
              <a:lnSpc>
                <a:spcPct val="150000"/>
              </a:lnSpc>
            </a:pPr>
            <a:r>
              <a:rPr lang="en-US" altLang="zh-CN" sz="2800" spc="300" dirty="0">
                <a:latin typeface="等线" panose="02010600030101010101" pitchFamily="2" charset="-122"/>
                <a:ea typeface="等线" panose="02010600030101010101" pitchFamily="2" charset="-122"/>
              </a:rPr>
              <a:t>2.</a:t>
            </a:r>
            <a:r>
              <a:rPr lang="zh-CN" altLang="en-US" sz="2800" spc="300" dirty="0">
                <a:latin typeface="等线" panose="02010600030101010101" pitchFamily="2" charset="-122"/>
                <a:ea typeface="等线" panose="02010600030101010101" pitchFamily="2" charset="-122"/>
              </a:rPr>
              <a:t>釉中彩装饰</a:t>
            </a:r>
          </a:p>
          <a:p>
            <a:pPr algn="just">
              <a:lnSpc>
                <a:spcPct val="150000"/>
              </a:lnSpc>
            </a:pPr>
            <a:r>
              <a:rPr lang="zh-CN" altLang="en-US" sz="2800" spc="300" dirty="0">
                <a:latin typeface="等线" panose="02010600030101010101" pitchFamily="2" charset="-122"/>
                <a:ea typeface="等线" panose="02010600030101010101" pitchFamily="2" charset="-122"/>
              </a:rPr>
              <a:t>     和釉下彩原理一样，只是不直接在坯体上彩绘，而是先将坯体喷上一层薄的透明釉，再进行彩绘。彩绘过程要一气呵成，一般多见于写意画法。画完再罩一层透明釉，高温烧制后，颜色比釉下彩更清润，且更环保，对彩绘者要求也相对较高。</a:t>
            </a:r>
          </a:p>
        </p:txBody>
      </p:sp>
      <p:pic>
        <p:nvPicPr>
          <p:cNvPr id="3" name="图片 2">
            <a:extLst>
              <a:ext uri="{FF2B5EF4-FFF2-40B4-BE49-F238E27FC236}">
                <a16:creationId xmlns:a16="http://schemas.microsoft.com/office/drawing/2014/main" id="{B0285A0F-A073-8151-E26C-AF35348CA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747" y="4595018"/>
            <a:ext cx="11770243" cy="571371"/>
          </a:xfrm>
          <a:prstGeom prst="rect">
            <a:avLst/>
          </a:prstGeom>
        </p:spPr>
      </p:pic>
      <p:pic>
        <p:nvPicPr>
          <p:cNvPr id="14" name="图片 13">
            <a:extLst>
              <a:ext uri="{FF2B5EF4-FFF2-40B4-BE49-F238E27FC236}">
                <a16:creationId xmlns:a16="http://schemas.microsoft.com/office/drawing/2014/main" id="{06F26181-B11C-A817-ACFC-39D1972AC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5510" y="5361250"/>
            <a:ext cx="5749290" cy="4074884"/>
          </a:xfrm>
          <a:prstGeom prst="rect">
            <a:avLst/>
          </a:prstGeom>
        </p:spPr>
      </p:pic>
      <p:pic>
        <p:nvPicPr>
          <p:cNvPr id="18" name="图片 17">
            <a:extLst>
              <a:ext uri="{FF2B5EF4-FFF2-40B4-BE49-F238E27FC236}">
                <a16:creationId xmlns:a16="http://schemas.microsoft.com/office/drawing/2014/main" id="{902CE344-A0B4-EDA6-4889-0AE66FF104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7330" y="5361250"/>
            <a:ext cx="7462909" cy="4135375"/>
          </a:xfrm>
          <a:prstGeom prst="rect">
            <a:avLst/>
          </a:prstGeom>
        </p:spPr>
      </p:pic>
    </p:spTree>
    <p:extLst>
      <p:ext uri="{BB962C8B-B14F-4D97-AF65-F5344CB8AC3E}">
        <p14:creationId xmlns:p14="http://schemas.microsoft.com/office/powerpoint/2010/main" val="181902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20"/>
                                        </p:tgtEl>
                                        <p:attrNameLst>
                                          <p:attrName>ppt_y</p:attrName>
                                        </p:attrNameLst>
                                      </p:cBhvr>
                                      <p:tavLst>
                                        <p:tav tm="0">
                                          <p:val>
                                            <p:strVal val="#ppt_y"/>
                                          </p:val>
                                        </p:tav>
                                        <p:tav tm="100000">
                                          <p:val>
                                            <p:strVal val="#ppt_y"/>
                                          </p:val>
                                        </p:tav>
                                      </p:tavLst>
                                    </p:anim>
                                    <p:anim calcmode="lin" valueType="num">
                                      <p:cBhvr>
                                        <p:cTn id="22"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500"/>
                            </p:stCondLst>
                            <p:childTnLst>
                              <p:par>
                                <p:cTn id="31" presetID="15"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1500"/>
                            </p:stCondLst>
                            <p:childTnLst>
                              <p:par>
                                <p:cTn id="38" presetID="15"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1000" fill="hold"/>
                                        <p:tgtEl>
                                          <p:spTgt spid="18"/>
                                        </p:tgtEl>
                                        <p:attrNameLst>
                                          <p:attrName>ppt_w</p:attrName>
                                        </p:attrNameLst>
                                      </p:cBhvr>
                                      <p:tavLst>
                                        <p:tav tm="0">
                                          <p:val>
                                            <p:fltVal val="0"/>
                                          </p:val>
                                        </p:tav>
                                        <p:tav tm="100000">
                                          <p:val>
                                            <p:strVal val="#ppt_w"/>
                                          </p:val>
                                        </p:tav>
                                      </p:tavLst>
                                    </p:anim>
                                    <p:anim calcmode="lin" valueType="num">
                                      <p:cBhvr>
                                        <p:cTn id="41" dur="1000" fill="hold"/>
                                        <p:tgtEl>
                                          <p:spTgt spid="18"/>
                                        </p:tgtEl>
                                        <p:attrNameLst>
                                          <p:attrName>ppt_h</p:attrName>
                                        </p:attrNameLst>
                                      </p:cBhvr>
                                      <p:tavLst>
                                        <p:tav tm="0">
                                          <p:val>
                                            <p:fltVal val="0"/>
                                          </p:val>
                                        </p:tav>
                                        <p:tav tm="100000">
                                          <p:val>
                                            <p:strVal val="#ppt_h"/>
                                          </p:val>
                                        </p:tav>
                                      </p:tavLst>
                                    </p:anim>
                                    <p:anim calcmode="lin" valueType="num">
                                      <p:cBhvr>
                                        <p:cTn id="42"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0" name="文本框 19">
            <a:extLst>
              <a:ext uri="{FF2B5EF4-FFF2-40B4-BE49-F238E27FC236}">
                <a16:creationId xmlns:a16="http://schemas.microsoft.com/office/drawing/2014/main" id="{196BD273-3BCF-57D3-B26A-FEFA7860B673}"/>
              </a:ext>
            </a:extLst>
          </p:cNvPr>
          <p:cNvSpPr txBox="1"/>
          <p:nvPr/>
        </p:nvSpPr>
        <p:spPr>
          <a:xfrm>
            <a:off x="1953748" y="1564640"/>
            <a:ext cx="14810252" cy="3904659"/>
          </a:xfrm>
          <a:prstGeom prst="rect">
            <a:avLst/>
          </a:prstGeom>
          <a:noFill/>
        </p:spPr>
        <p:txBody>
          <a:bodyPr wrap="square">
            <a:spAutoFit/>
          </a:bodyPr>
          <a:lstStyle/>
          <a:p>
            <a:pPr algn="just">
              <a:lnSpc>
                <a:spcPct val="150000"/>
              </a:lnSpc>
            </a:pPr>
            <a:r>
              <a:rPr lang="en-US" altLang="zh-CN" sz="2800" spc="300" dirty="0">
                <a:latin typeface="等线" panose="02010600030101010101" pitchFamily="2" charset="-122"/>
                <a:ea typeface="等线" panose="02010600030101010101" pitchFamily="2" charset="-122"/>
              </a:rPr>
              <a:t>3.</a:t>
            </a:r>
            <a:r>
              <a:rPr lang="zh-CN" altLang="en-US" sz="2800" spc="300" dirty="0">
                <a:latin typeface="等线" panose="02010600030101010101" pitchFamily="2" charset="-122"/>
                <a:ea typeface="等线" panose="02010600030101010101" pitchFamily="2" charset="-122"/>
              </a:rPr>
              <a:t>釉上彩装饰</a:t>
            </a:r>
          </a:p>
          <a:p>
            <a:pPr algn="just">
              <a:lnSpc>
                <a:spcPct val="150000"/>
              </a:lnSpc>
            </a:pPr>
            <a:r>
              <a:rPr lang="zh-CN" altLang="en-US" sz="2800" spc="300" dirty="0">
                <a:latin typeface="等线" panose="02010600030101010101" pitchFamily="2" charset="-122"/>
                <a:ea typeface="等线" panose="02010600030101010101" pitchFamily="2" charset="-122"/>
              </a:rPr>
              <a:t>      釉上彩是指在已经烧成的瓷器上进行彩绘，再放入窑里烘烤，温度在</a:t>
            </a:r>
            <a:r>
              <a:rPr lang="en-US" altLang="zh-CN" sz="2800" spc="300" dirty="0">
                <a:latin typeface="等线" panose="02010600030101010101" pitchFamily="2" charset="-122"/>
                <a:ea typeface="等线" panose="02010600030101010101" pitchFamily="2" charset="-122"/>
              </a:rPr>
              <a:t>600</a:t>
            </a:r>
            <a:r>
              <a:rPr lang="zh-CN" altLang="en-US" sz="2800" spc="300" dirty="0">
                <a:latin typeface="等线" panose="02010600030101010101" pitchFamily="2" charset="-122"/>
                <a:ea typeface="等线" panose="02010600030101010101" pitchFamily="2" charset="-122"/>
              </a:rPr>
              <a:t>℃至</a:t>
            </a:r>
            <a:r>
              <a:rPr lang="en-US" altLang="zh-CN" sz="2800" spc="300" dirty="0">
                <a:latin typeface="等线" panose="02010600030101010101" pitchFamily="2" charset="-122"/>
                <a:ea typeface="等线" panose="02010600030101010101" pitchFamily="2" charset="-122"/>
              </a:rPr>
              <a:t>900</a:t>
            </a:r>
            <a:r>
              <a:rPr lang="zh-CN" altLang="en-US" sz="2800" spc="300" dirty="0">
                <a:latin typeface="等线" panose="02010600030101010101" pitchFamily="2" charset="-122"/>
                <a:ea typeface="等线" panose="02010600030101010101" pitchFamily="2" charset="-122"/>
              </a:rPr>
              <a:t>℃ ，也叫烤花。可以分为新彩、粉彩、古彩、粉古彩、珐琅彩、五彩、红绿彩等。</a:t>
            </a:r>
            <a:endParaRPr lang="en-US" altLang="zh-CN" sz="2800" spc="300" dirty="0">
              <a:latin typeface="等线" panose="02010600030101010101" pitchFamily="2" charset="-122"/>
              <a:ea typeface="等线" panose="02010600030101010101" pitchFamily="2" charset="-122"/>
            </a:endParaRPr>
          </a:p>
          <a:p>
            <a:pPr algn="just">
              <a:lnSpc>
                <a:spcPct val="150000"/>
              </a:lnSpc>
            </a:pPr>
            <a:r>
              <a:rPr lang="en-US" altLang="zh-CN" sz="2800" spc="300" dirty="0">
                <a:latin typeface="等线" panose="02010600030101010101" pitchFamily="2" charset="-122"/>
                <a:ea typeface="等线" panose="02010600030101010101" pitchFamily="2" charset="-122"/>
              </a:rPr>
              <a:t>(1)</a:t>
            </a:r>
            <a:r>
              <a:rPr lang="zh-CN" altLang="en-US" sz="2800" spc="300" dirty="0">
                <a:latin typeface="等线" panose="02010600030101010101" pitchFamily="2" charset="-122"/>
                <a:ea typeface="等线" panose="02010600030101010101" pitchFamily="2" charset="-122"/>
              </a:rPr>
              <a:t>新彩</a:t>
            </a:r>
          </a:p>
          <a:p>
            <a:pPr algn="just">
              <a:lnSpc>
                <a:spcPct val="150000"/>
              </a:lnSpc>
            </a:pPr>
            <a:r>
              <a:rPr lang="zh-CN" altLang="en-US" sz="2800" spc="300" dirty="0">
                <a:latin typeface="等线" panose="02010600030101010101" pitchFamily="2" charset="-122"/>
                <a:ea typeface="等线" panose="02010600030101010101" pitchFamily="2" charset="-122"/>
              </a:rPr>
              <a:t>      新彩料的特点是色泽鲜艳亮丽。它一开始从国外进口，又称洋彩，发展到现代，颜色繁多，也是初学釉上彩的学生首选的装饰手法。</a:t>
            </a:r>
          </a:p>
        </p:txBody>
      </p:sp>
      <p:pic>
        <p:nvPicPr>
          <p:cNvPr id="6" name="图片 5">
            <a:extLst>
              <a:ext uri="{FF2B5EF4-FFF2-40B4-BE49-F238E27FC236}">
                <a16:creationId xmlns:a16="http://schemas.microsoft.com/office/drawing/2014/main" id="{8A8294AC-98D3-F831-B467-58A07EF250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2954" y="5849169"/>
            <a:ext cx="6801126" cy="3041154"/>
          </a:xfrm>
          <a:prstGeom prst="rect">
            <a:avLst/>
          </a:prstGeom>
        </p:spPr>
      </p:pic>
      <p:pic>
        <p:nvPicPr>
          <p:cNvPr id="10" name="图片 9">
            <a:extLst>
              <a:ext uri="{FF2B5EF4-FFF2-40B4-BE49-F238E27FC236}">
                <a16:creationId xmlns:a16="http://schemas.microsoft.com/office/drawing/2014/main" id="{FDC5CE0A-C13D-25F7-6FD1-EF98C655F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7163" y="5849169"/>
            <a:ext cx="6312443" cy="3794981"/>
          </a:xfrm>
          <a:prstGeom prst="rect">
            <a:avLst/>
          </a:prstGeom>
        </p:spPr>
      </p:pic>
    </p:spTree>
    <p:extLst>
      <p:ext uri="{BB962C8B-B14F-4D97-AF65-F5344CB8AC3E}">
        <p14:creationId xmlns:p14="http://schemas.microsoft.com/office/powerpoint/2010/main" val="15173167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20"/>
                                        </p:tgtEl>
                                        <p:attrNameLst>
                                          <p:attrName>ppt_y</p:attrName>
                                        </p:attrNameLst>
                                      </p:cBhvr>
                                      <p:tavLst>
                                        <p:tav tm="0">
                                          <p:val>
                                            <p:strVal val="#ppt_y"/>
                                          </p:val>
                                        </p:tav>
                                        <p:tav tm="100000">
                                          <p:val>
                                            <p:strVal val="#ppt_y"/>
                                          </p:val>
                                        </p:tav>
                                      </p:tavLst>
                                    </p:anim>
                                    <p:anim calcmode="lin" valueType="num">
                                      <p:cBhvr>
                                        <p:cTn id="22"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20"/>
                                        </p:tgtEl>
                                      </p:cBhvr>
                                    </p:animEffect>
                                  </p:childTnLst>
                                </p:cTn>
                              </p:par>
                            </p:childTnLst>
                          </p:cTn>
                        </p:par>
                        <p:par>
                          <p:cTn id="25" fill="hold">
                            <p:stCondLst>
                              <p:cond delay="3825"/>
                            </p:stCondLst>
                            <p:childTnLst>
                              <p:par>
                                <p:cTn id="26" presetID="15"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825"/>
                            </p:stCondLst>
                            <p:childTnLst>
                              <p:par>
                                <p:cTn id="33" presetID="15"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08EA93F8-0B77-7052-0FEC-D66B61006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707" y="2539105"/>
            <a:ext cx="4938317" cy="2849029"/>
          </a:xfrm>
          <a:prstGeom prst="rect">
            <a:avLst/>
          </a:prstGeom>
        </p:spPr>
      </p:pic>
      <p:pic>
        <p:nvPicPr>
          <p:cNvPr id="8" name="图片 7">
            <a:extLst>
              <a:ext uri="{FF2B5EF4-FFF2-40B4-BE49-F238E27FC236}">
                <a16:creationId xmlns:a16="http://schemas.microsoft.com/office/drawing/2014/main" id="{81ED981D-379B-D258-3DA1-3C1F30010C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4804" y="2039461"/>
            <a:ext cx="5444489" cy="5787449"/>
          </a:xfrm>
          <a:prstGeom prst="rect">
            <a:avLst/>
          </a:prstGeom>
        </p:spPr>
      </p:pic>
      <p:pic>
        <p:nvPicPr>
          <p:cNvPr id="11" name="图片 10">
            <a:extLst>
              <a:ext uri="{FF2B5EF4-FFF2-40B4-BE49-F238E27FC236}">
                <a16:creationId xmlns:a16="http://schemas.microsoft.com/office/drawing/2014/main" id="{0A2F3178-D5AA-E495-8617-35FDC4AF9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7911" y="3234212"/>
            <a:ext cx="5444489" cy="5784085"/>
          </a:xfrm>
          <a:prstGeom prst="rect">
            <a:avLst/>
          </a:prstGeom>
        </p:spPr>
      </p:pic>
    </p:spTree>
    <p:extLst>
      <p:ext uri="{BB962C8B-B14F-4D97-AF65-F5344CB8AC3E}">
        <p14:creationId xmlns:p14="http://schemas.microsoft.com/office/powerpoint/2010/main" val="1520299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色料装饰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6" name="图片 5">
            <a:extLst>
              <a:ext uri="{FF2B5EF4-FFF2-40B4-BE49-F238E27FC236}">
                <a16:creationId xmlns:a16="http://schemas.microsoft.com/office/drawing/2014/main" id="{0578F207-D63E-2B6B-89CC-3779AC135B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0746" y="2132935"/>
            <a:ext cx="6186453" cy="6626596"/>
          </a:xfrm>
          <a:prstGeom prst="rect">
            <a:avLst/>
          </a:prstGeom>
        </p:spPr>
      </p:pic>
      <p:pic>
        <p:nvPicPr>
          <p:cNvPr id="9" name="图片 8">
            <a:extLst>
              <a:ext uri="{FF2B5EF4-FFF2-40B4-BE49-F238E27FC236}">
                <a16:creationId xmlns:a16="http://schemas.microsoft.com/office/drawing/2014/main" id="{43605D60-084A-C01F-89A7-A2AA566E9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3677" y="2132935"/>
            <a:ext cx="9071834" cy="6455430"/>
          </a:xfrm>
          <a:prstGeom prst="rect">
            <a:avLst/>
          </a:prstGeom>
        </p:spPr>
      </p:pic>
    </p:spTree>
    <p:extLst>
      <p:ext uri="{BB962C8B-B14F-4D97-AF65-F5344CB8AC3E}">
        <p14:creationId xmlns:p14="http://schemas.microsoft.com/office/powerpoint/2010/main" val="11921068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第三节  综合装饰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文本框 6">
            <a:extLst>
              <a:ext uri="{FF2B5EF4-FFF2-40B4-BE49-F238E27FC236}">
                <a16:creationId xmlns:a16="http://schemas.microsoft.com/office/drawing/2014/main" id="{912B547E-11F1-3C0C-A687-CF37289E979A}"/>
              </a:ext>
            </a:extLst>
          </p:cNvPr>
          <p:cNvSpPr txBox="1"/>
          <p:nvPr/>
        </p:nvSpPr>
        <p:spPr>
          <a:xfrm>
            <a:off x="1953748" y="1564640"/>
            <a:ext cx="14525772" cy="2611997"/>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综合装饰是指在一件陶瓷作品中，综合运用了两种或两种以上的装饰工艺和技巧，如雕刻、釉上彩、釉下彩绘等技法或结合使用釉料、泥料等不同装饰材料。综合装饰能产生赏心悦目的艺术效果和意趣横生的艺术魅力，它是现代陶艺家常用的一种装饰手法。</a:t>
            </a:r>
          </a:p>
        </p:txBody>
      </p:sp>
      <p:pic>
        <p:nvPicPr>
          <p:cNvPr id="3" name="图片 2">
            <a:extLst>
              <a:ext uri="{FF2B5EF4-FFF2-40B4-BE49-F238E27FC236}">
                <a16:creationId xmlns:a16="http://schemas.microsoft.com/office/drawing/2014/main" id="{1D9455B6-99CF-BBF6-8A5F-FC0EADF3F1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9184" y="5228909"/>
            <a:ext cx="5240656" cy="3613817"/>
          </a:xfrm>
          <a:prstGeom prst="rect">
            <a:avLst/>
          </a:prstGeom>
        </p:spPr>
      </p:pic>
      <p:pic>
        <p:nvPicPr>
          <p:cNvPr id="10" name="图片 9">
            <a:extLst>
              <a:ext uri="{FF2B5EF4-FFF2-40B4-BE49-F238E27FC236}">
                <a16:creationId xmlns:a16="http://schemas.microsoft.com/office/drawing/2014/main" id="{DA0D0807-2CED-6F26-FA04-12173CA33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0412" y="5228910"/>
            <a:ext cx="6905139" cy="3642869"/>
          </a:xfrm>
          <a:prstGeom prst="rect">
            <a:avLst/>
          </a:prstGeom>
        </p:spPr>
      </p:pic>
      <p:pic>
        <p:nvPicPr>
          <p:cNvPr id="12" name="图片 11">
            <a:extLst>
              <a:ext uri="{FF2B5EF4-FFF2-40B4-BE49-F238E27FC236}">
                <a16:creationId xmlns:a16="http://schemas.microsoft.com/office/drawing/2014/main" id="{B75922B0-A51D-1A6F-0FC4-3557549A23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868" y="4389120"/>
            <a:ext cx="12668230" cy="609599"/>
          </a:xfrm>
          <a:prstGeom prst="rect">
            <a:avLst/>
          </a:prstGeom>
        </p:spPr>
      </p:pic>
      <p:pic>
        <p:nvPicPr>
          <p:cNvPr id="14" name="图片 13">
            <a:extLst>
              <a:ext uri="{FF2B5EF4-FFF2-40B4-BE49-F238E27FC236}">
                <a16:creationId xmlns:a16="http://schemas.microsoft.com/office/drawing/2014/main" id="{77F581FB-48FD-87DD-1EF7-C3BE548F61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57433" y="5217322"/>
            <a:ext cx="2659881" cy="3613817"/>
          </a:xfrm>
          <a:prstGeom prst="rect">
            <a:avLst/>
          </a:prstGeom>
        </p:spPr>
      </p:pic>
    </p:spTree>
    <p:extLst>
      <p:ext uri="{BB962C8B-B14F-4D97-AF65-F5344CB8AC3E}">
        <p14:creationId xmlns:p14="http://schemas.microsoft.com/office/powerpoint/2010/main" val="29819470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7"/>
                                        </p:tgtEl>
                                        <p:attrNameLst>
                                          <p:attrName>ppt_y</p:attrName>
                                        </p:attrNameLst>
                                      </p:cBhvr>
                                      <p:tavLst>
                                        <p:tav tm="0">
                                          <p:val>
                                            <p:strVal val="#ppt_y"/>
                                          </p:val>
                                        </p:tav>
                                        <p:tav tm="100000">
                                          <p:val>
                                            <p:strVal val="#ppt_y"/>
                                          </p:val>
                                        </p:tav>
                                      </p:tavLst>
                                    </p:anim>
                                    <p:anim calcmode="lin" valueType="num">
                                      <p:cBhvr>
                                        <p:cTn id="22"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15"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1500"/>
                            </p:stCondLst>
                            <p:childTnLst>
                              <p:par>
                                <p:cTn id="38" presetID="15"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1000" fill="hold"/>
                                        <p:tgtEl>
                                          <p:spTgt spid="3"/>
                                        </p:tgtEl>
                                        <p:attrNameLst>
                                          <p:attrName>ppt_w</p:attrName>
                                        </p:attrNameLst>
                                      </p:cBhvr>
                                      <p:tavLst>
                                        <p:tav tm="0">
                                          <p:val>
                                            <p:fltVal val="0"/>
                                          </p:val>
                                        </p:tav>
                                        <p:tav tm="100000">
                                          <p:val>
                                            <p:strVal val="#ppt_w"/>
                                          </p:val>
                                        </p:tav>
                                      </p:tavLst>
                                    </p:anim>
                                    <p:anim calcmode="lin" valueType="num">
                                      <p:cBhvr>
                                        <p:cTn id="41" dur="1000" fill="hold"/>
                                        <p:tgtEl>
                                          <p:spTgt spid="3"/>
                                        </p:tgtEl>
                                        <p:attrNameLst>
                                          <p:attrName>ppt_h</p:attrName>
                                        </p:attrNameLst>
                                      </p:cBhvr>
                                      <p:tavLst>
                                        <p:tav tm="0">
                                          <p:val>
                                            <p:fltVal val="0"/>
                                          </p:val>
                                        </p:tav>
                                        <p:tav tm="100000">
                                          <p:val>
                                            <p:strVal val="#ppt_h"/>
                                          </p:val>
                                        </p:tav>
                                      </p:tavLst>
                                    </p:anim>
                                    <p:anim calcmode="lin" valueType="num">
                                      <p:cBhvr>
                                        <p:cTn id="4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500"/>
                            </p:stCondLst>
                            <p:childTnLst>
                              <p:par>
                                <p:cTn id="45" presetID="15"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a:off x="2062194" y="0"/>
            <a:ext cx="2524230" cy="4297680"/>
          </a:xfrm>
          <a:prstGeom prst="rect">
            <a:avLst/>
          </a:prstGeom>
        </p:spPr>
      </p:pic>
      <p:sp>
        <p:nvSpPr>
          <p:cNvPr id="13" name="矩形 12">
            <a:extLst>
              <a:ext uri="{FF2B5EF4-FFF2-40B4-BE49-F238E27FC236}">
                <a16:creationId xmlns:a16="http://schemas.microsoft.com/office/drawing/2014/main" id="{AA435508-716F-5724-F8BF-E0E357001FD6}"/>
              </a:ext>
            </a:extLst>
          </p:cNvPr>
          <p:cNvSpPr/>
          <p:nvPr/>
        </p:nvSpPr>
        <p:spPr>
          <a:xfrm>
            <a:off x="1800317" y="5144294"/>
            <a:ext cx="14687366" cy="1866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2" name="矩形 1">
            <a:extLst>
              <a:ext uri="{FF2B5EF4-FFF2-40B4-BE49-F238E27FC236}">
                <a16:creationId xmlns:a16="http://schemas.microsoft.com/office/drawing/2014/main" id="{B6C7E12A-2147-77E9-69F8-9032ACE584E8}"/>
              </a:ext>
            </a:extLst>
          </p:cNvPr>
          <p:cNvSpPr/>
          <p:nvPr/>
        </p:nvSpPr>
        <p:spPr>
          <a:xfrm>
            <a:off x="4809744" y="3969834"/>
            <a:ext cx="8891834" cy="260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6">
            <a:extLst>
              <a:ext uri="{FF2B5EF4-FFF2-40B4-BE49-F238E27FC236}">
                <a16:creationId xmlns:a16="http://schemas.microsoft.com/office/drawing/2014/main" id="{13EC3153-9759-4DDC-FFE9-DAFA2D16FB0E}"/>
              </a:ext>
            </a:extLst>
          </p:cNvPr>
          <p:cNvSpPr txBox="1"/>
          <p:nvPr>
            <p:custDataLst>
              <p:tags r:id="rId1"/>
            </p:custDataLst>
          </p:nvPr>
        </p:nvSpPr>
        <p:spPr>
          <a:xfrm>
            <a:off x="5100811" y="3530165"/>
            <a:ext cx="8348255" cy="2796278"/>
          </a:xfrm>
          <a:prstGeom prst="rect">
            <a:avLst/>
          </a:prstGeom>
          <a:noFill/>
        </p:spPr>
        <p:txBody>
          <a:bodyPr wrap="square" rtlCol="0" anchor="ctr">
            <a:spAutoFit/>
          </a:bodyPr>
          <a:lstStyle/>
          <a:p>
            <a:pPr>
              <a:lnSpc>
                <a:spcPct val="120000"/>
              </a:lnSpc>
            </a:pPr>
            <a:r>
              <a:rPr lang="zh-CN" altLang="en-US" sz="15998" dirty="0">
                <a:ln w="0"/>
                <a:solidFill>
                  <a:srgbClr val="8FCC94"/>
                </a:solidFill>
                <a:effectLst>
                  <a:outerShdw blurRad="38100" dist="25400" dir="5400000" algn="ctr" rotWithShape="0">
                    <a:srgbClr val="6E747A">
                      <a:alpha val="43000"/>
                    </a:srgbClr>
                  </a:outerShdw>
                </a:effectLst>
                <a:latin typeface="方正剪纸_GBK" panose="02000000000000000000" pitchFamily="2" charset="-122"/>
                <a:ea typeface="方正剪纸_GBK" panose="02000000000000000000" pitchFamily="2" charset="-122"/>
              </a:rPr>
              <a:t>谢谢观看</a:t>
            </a:r>
          </a:p>
        </p:txBody>
      </p:sp>
    </p:spTree>
    <p:extLst>
      <p:ext uri="{BB962C8B-B14F-4D97-AF65-F5344CB8AC3E}">
        <p14:creationId xmlns:p14="http://schemas.microsoft.com/office/powerpoint/2010/main" val="34946573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0" y="4782856"/>
            <a:ext cx="18288000" cy="13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7999"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第四章  陶瓷装饰技法</a:t>
            </a:r>
          </a:p>
        </p:txBody>
      </p:sp>
      <p:sp>
        <p:nvSpPr>
          <p:cNvPr id="26" name="文本框 12"/>
          <p:cNvSpPr txBox="1">
            <a:spLocks noChangeArrowheads="1"/>
          </p:cNvSpPr>
          <p:nvPr/>
        </p:nvSpPr>
        <p:spPr bwMode="auto">
          <a:xfrm>
            <a:off x="10347343" y="2211745"/>
            <a:ext cx="2014283" cy="290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7997" dirty="0">
                <a:solidFill>
                  <a:schemeClr val="tx1">
                    <a:lumMod val="50000"/>
                    <a:lumOff val="50000"/>
                  </a:schemeClr>
                </a:solidFill>
                <a:latin typeface="AgencyFB" panose="02000806040000020003" pitchFamily="2" charset="0"/>
                <a:ea typeface="微软雅黑" pitchFamily="34" charset="-122"/>
              </a:rPr>
              <a:t>4</a:t>
            </a:r>
            <a:endParaRPr lang="zh-CN" altLang="en-US" sz="17997" dirty="0">
              <a:solidFill>
                <a:schemeClr val="tx1">
                  <a:lumMod val="50000"/>
                  <a:lumOff val="50000"/>
                </a:schemeClr>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8280037" y="3680254"/>
            <a:ext cx="2757271" cy="5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2800" dirty="0">
                <a:solidFill>
                  <a:schemeClr val="tx1">
                    <a:lumMod val="50000"/>
                    <a:lumOff val="50000"/>
                  </a:schemeClr>
                </a:solidFill>
                <a:latin typeface="微软雅黑" pitchFamily="34" charset="-122"/>
                <a:ea typeface="微软雅黑" pitchFamily="34" charset="-122"/>
              </a:rPr>
              <a:t>PART ONE</a:t>
            </a:r>
            <a:endParaRPr lang="zh-CN" altLang="en-US" sz="2800" dirty="0">
              <a:solidFill>
                <a:schemeClr val="tx1">
                  <a:lumMod val="50000"/>
                  <a:lumOff val="50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val="0"/>
              </a:ext>
            </a:extLst>
          </a:blip>
          <a:srcRect l="17632" r="49845" b="47264"/>
          <a:stretch>
            <a:fillRect/>
          </a:stretch>
        </p:blipFill>
        <p:spPr>
          <a:xfrm flipH="1">
            <a:off x="5417478" y="-20899"/>
            <a:ext cx="3150548" cy="4586632"/>
          </a:xfrm>
          <a:prstGeom prst="rect">
            <a:avLst/>
          </a:prstGeom>
        </p:spPr>
      </p:pic>
      <p:sp>
        <p:nvSpPr>
          <p:cNvPr id="10" name="PA_半闭框 7"/>
          <p:cNvSpPr/>
          <p:nvPr>
            <p:custDataLst>
              <p:tags r:id="rId1"/>
            </p:custDataLst>
          </p:nvPr>
        </p:nvSpPr>
        <p:spPr>
          <a:xfrm flipH="1">
            <a:off x="9876875" y="2592374"/>
            <a:ext cx="2591888" cy="1439938"/>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solidFill>
                <a:schemeClr val="tx1"/>
              </a:solidFill>
            </a:endParaRPr>
          </a:p>
        </p:txBody>
      </p:sp>
    </p:spTree>
    <p:extLst>
      <p:ext uri="{BB962C8B-B14F-4D97-AF65-F5344CB8AC3E}">
        <p14:creationId xmlns:p14="http://schemas.microsoft.com/office/powerpoint/2010/main" val="13199661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1250"/>
                            </p:stCondLst>
                            <p:childTnLst>
                              <p:par>
                                <p:cTn id="17" presetID="6" presetClass="emph" presetSubtype="0" decel="100000" fill="hold" grpId="1" nodeType="afterEffect">
                                  <p:stCondLst>
                                    <p:cond delay="0"/>
                                  </p:stCondLst>
                                  <p:childTnLst>
                                    <p:animScale>
                                      <p:cBhvr>
                                        <p:cTn id="18" dur="250" fill="hold"/>
                                        <p:tgtEl>
                                          <p:spTgt spid="26"/>
                                        </p:tgtEl>
                                      </p:cBhvr>
                                      <p:by x="120000" y="120000"/>
                                    </p:animScale>
                                  </p:childTnLst>
                                </p:cTn>
                              </p:par>
                            </p:childTnLst>
                          </p:cTn>
                        </p:par>
                        <p:par>
                          <p:cTn id="19" fill="hold">
                            <p:stCondLst>
                              <p:cond delay="1500"/>
                            </p:stCondLst>
                            <p:childTnLst>
                              <p:par>
                                <p:cTn id="20" presetID="6" presetClass="emph" presetSubtype="0" decel="100000" fill="hold" grpId="2" nodeType="afterEffect">
                                  <p:stCondLst>
                                    <p:cond delay="0"/>
                                  </p:stCondLst>
                                  <p:childTnLst>
                                    <p:animScale>
                                      <p:cBhvr>
                                        <p:cTn id="21" dur="250" fill="hold"/>
                                        <p:tgtEl>
                                          <p:spTgt spid="26"/>
                                        </p:tgtEl>
                                      </p:cBhvr>
                                      <p:by x="83000" y="83000"/>
                                    </p:animScale>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6" grpId="1"/>
      <p:bldP spid="26" grpId="2"/>
      <p:bldP spid="16"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E1D497E-C43F-73AC-1135-871A9650AF5E}"/>
              </a:ext>
            </a:extLst>
          </p:cNvPr>
          <p:cNvSpPr/>
          <p:nvPr/>
        </p:nvSpPr>
        <p:spPr>
          <a:xfrm>
            <a:off x="3136392" y="1350836"/>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本章重点</a:t>
            </a:r>
          </a:p>
        </p:txBody>
      </p:sp>
      <p:sp>
        <p:nvSpPr>
          <p:cNvPr id="10" name="矩形: 圆角 9">
            <a:extLst>
              <a:ext uri="{FF2B5EF4-FFF2-40B4-BE49-F238E27FC236}">
                <a16:creationId xmlns:a16="http://schemas.microsoft.com/office/drawing/2014/main" id="{B116B684-4C7E-6214-0BF0-077EF95692CF}"/>
              </a:ext>
            </a:extLst>
          </p:cNvPr>
          <p:cNvSpPr/>
          <p:nvPr/>
        </p:nvSpPr>
        <p:spPr>
          <a:xfrm>
            <a:off x="3136392" y="3088624"/>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本章难点</a:t>
            </a:r>
          </a:p>
        </p:txBody>
      </p:sp>
      <p:sp>
        <p:nvSpPr>
          <p:cNvPr id="11" name="矩形: 圆角 10">
            <a:extLst>
              <a:ext uri="{FF2B5EF4-FFF2-40B4-BE49-F238E27FC236}">
                <a16:creationId xmlns:a16="http://schemas.microsoft.com/office/drawing/2014/main" id="{64B9289E-6873-D7B5-D630-33186CC85FD5}"/>
              </a:ext>
            </a:extLst>
          </p:cNvPr>
          <p:cNvSpPr/>
          <p:nvPr/>
        </p:nvSpPr>
        <p:spPr>
          <a:xfrm>
            <a:off x="3136392" y="4826412"/>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关键词</a:t>
            </a:r>
          </a:p>
        </p:txBody>
      </p:sp>
      <p:sp>
        <p:nvSpPr>
          <p:cNvPr id="12" name="矩形: 圆角 11">
            <a:extLst>
              <a:ext uri="{FF2B5EF4-FFF2-40B4-BE49-F238E27FC236}">
                <a16:creationId xmlns:a16="http://schemas.microsoft.com/office/drawing/2014/main" id="{865511BC-ED11-F472-3308-4A006757A1A7}"/>
              </a:ext>
            </a:extLst>
          </p:cNvPr>
          <p:cNvSpPr/>
          <p:nvPr/>
        </p:nvSpPr>
        <p:spPr>
          <a:xfrm>
            <a:off x="3136392" y="6564200"/>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本章引言</a:t>
            </a:r>
          </a:p>
        </p:txBody>
      </p:sp>
      <p:sp>
        <p:nvSpPr>
          <p:cNvPr id="7" name="Rectangle 1">
            <a:extLst>
              <a:ext uri="{FF2B5EF4-FFF2-40B4-BE49-F238E27FC236}">
                <a16:creationId xmlns:a16="http://schemas.microsoft.com/office/drawing/2014/main" id="{466E9A31-7D4A-6984-62B2-4BB5A71BEA80}"/>
              </a:ext>
            </a:extLst>
          </p:cNvPr>
          <p:cNvSpPr>
            <a:spLocks noChangeArrowheads="1"/>
          </p:cNvSpPr>
          <p:nvPr/>
        </p:nvSpPr>
        <p:spPr bwMode="auto">
          <a:xfrm>
            <a:off x="3547872" y="2141908"/>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了解每一种装饰方法并进行操作，通过动手去深刻体会每一种方法的制作技巧。</a:t>
            </a:r>
          </a:p>
        </p:txBody>
      </p:sp>
      <p:sp>
        <p:nvSpPr>
          <p:cNvPr id="13" name="Rectangle 1">
            <a:extLst>
              <a:ext uri="{FF2B5EF4-FFF2-40B4-BE49-F238E27FC236}">
                <a16:creationId xmlns:a16="http://schemas.microsoft.com/office/drawing/2014/main" id="{B7EE065D-D65A-DA23-3843-2F970FACADCE}"/>
              </a:ext>
            </a:extLst>
          </p:cNvPr>
          <p:cNvSpPr>
            <a:spLocks noChangeArrowheads="1"/>
          </p:cNvSpPr>
          <p:nvPr/>
        </p:nvSpPr>
        <p:spPr bwMode="auto">
          <a:xfrm>
            <a:off x="3547872" y="3841223"/>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利用所学的陶瓷装饰方法来进行作品创作。</a:t>
            </a:r>
          </a:p>
        </p:txBody>
      </p:sp>
      <p:sp>
        <p:nvSpPr>
          <p:cNvPr id="14" name="Rectangle 1">
            <a:extLst>
              <a:ext uri="{FF2B5EF4-FFF2-40B4-BE49-F238E27FC236}">
                <a16:creationId xmlns:a16="http://schemas.microsoft.com/office/drawing/2014/main" id="{65CFF225-9ABD-203B-5700-3CCD676BC5AF}"/>
              </a:ext>
            </a:extLst>
          </p:cNvPr>
          <p:cNvSpPr>
            <a:spLocks noChangeArrowheads="1"/>
          </p:cNvSpPr>
          <p:nvPr/>
        </p:nvSpPr>
        <p:spPr bwMode="auto">
          <a:xfrm>
            <a:off x="3547872" y="5579011"/>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装饰方法   制作</a:t>
            </a:r>
          </a:p>
        </p:txBody>
      </p:sp>
      <p:sp>
        <p:nvSpPr>
          <p:cNvPr id="15" name="Rectangle 1">
            <a:extLst>
              <a:ext uri="{FF2B5EF4-FFF2-40B4-BE49-F238E27FC236}">
                <a16:creationId xmlns:a16="http://schemas.microsoft.com/office/drawing/2014/main" id="{ED54CC49-0DAF-8DCF-682E-888357A227E1}"/>
              </a:ext>
            </a:extLst>
          </p:cNvPr>
          <p:cNvSpPr>
            <a:spLocks noChangeArrowheads="1"/>
          </p:cNvSpPr>
          <p:nvPr/>
        </p:nvSpPr>
        <p:spPr bwMode="auto">
          <a:xfrm>
            <a:off x="3547872" y="7150634"/>
            <a:ext cx="11192256" cy="2807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a:solidFill>
                  <a:srgbClr val="747B74"/>
                </a:solidFill>
                <a:latin typeface="微软雅黑" panose="020B0503020204020204" pitchFamily="34" charset="-122"/>
                <a:ea typeface="微软雅黑" panose="020B0503020204020204" pitchFamily="34" charset="-122"/>
              </a:rPr>
              <a:t>陶瓷装饰一般是指从设计角度，根据人们物质和精神功能的要求，利用不同的陶瓷装饰材料和相应的工艺技术对陶瓷制品表面进行的艺术处理。陶瓷装饰具有审美功能，是物质技术条件和艺术表现手法的综合体现，是科学技术和艺术形式的统一。陶瓷装饰具有多种功能，例如用不同的装饰方法装饰造型，可以产生不同的情调，得到不同的美的精神享受</a:t>
            </a:r>
            <a:r>
              <a:rPr lang="en-US" altLang="zh-CN" sz="2000">
                <a:solidFill>
                  <a:srgbClr val="747B74"/>
                </a:solidFill>
                <a:latin typeface="微软雅黑" panose="020B0503020204020204" pitchFamily="34" charset="-122"/>
                <a:ea typeface="微软雅黑" panose="020B0503020204020204" pitchFamily="34" charset="-122"/>
              </a:rPr>
              <a:t>;</a:t>
            </a:r>
            <a:r>
              <a:rPr lang="zh-CN" altLang="en-US" sz="2000">
                <a:solidFill>
                  <a:srgbClr val="747B74"/>
                </a:solidFill>
                <a:latin typeface="微软雅黑" panose="020B0503020204020204" pitchFamily="34" charset="-122"/>
                <a:ea typeface="微软雅黑" panose="020B0503020204020204" pitchFamily="34" charset="-122"/>
              </a:rPr>
              <a:t>可以美化和丰富造型，弥补造型设计的不足。我们要把握时代的要求，了解现代陶瓷装饰市场和技术信息，广泛地吸收各方面的营养，在不断消化的过程中努力创造崭新的陶瓷装饰风格。</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29337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7"/>
                                        </p:tgtEl>
                                        <p:attrNameLst>
                                          <p:attrName>ppt_y</p:attrName>
                                        </p:attrNameLst>
                                      </p:cBhvr>
                                      <p:tavLst>
                                        <p:tav tm="0">
                                          <p:val>
                                            <p:strVal val="#ppt_y"/>
                                          </p:val>
                                        </p:tav>
                                        <p:tav tm="100000">
                                          <p:val>
                                            <p:strVal val="#ppt_y"/>
                                          </p:val>
                                        </p:tav>
                                      </p:tavLst>
                                    </p:anim>
                                    <p:anim calcmode="lin" valueType="num">
                                      <p:cBhvr>
                                        <p:cTn id="15"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3"/>
                                        </p:tgtEl>
                                        <p:attrNameLst>
                                          <p:attrName>ppt_y</p:attrName>
                                        </p:attrNameLst>
                                      </p:cBhvr>
                                      <p:tavLst>
                                        <p:tav tm="0">
                                          <p:val>
                                            <p:strVal val="#ppt_y"/>
                                          </p:val>
                                        </p:tav>
                                        <p:tav tm="100000">
                                          <p:val>
                                            <p:strVal val="#ppt_y"/>
                                          </p:val>
                                        </p:tav>
                                      </p:tavLst>
                                    </p:anim>
                                    <p:anim calcmode="lin" valueType="num">
                                      <p:cBhvr>
                                        <p:cTn id="30"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15"/>
                                        </p:tgtEl>
                                        <p:attrNameLst>
                                          <p:attrName>ppt_y</p:attrName>
                                        </p:attrNameLst>
                                      </p:cBhvr>
                                      <p:tavLst>
                                        <p:tav tm="0">
                                          <p:val>
                                            <p:strVal val="#ppt_y"/>
                                          </p:val>
                                        </p:tav>
                                        <p:tav tm="100000">
                                          <p:val>
                                            <p:strVal val="#ppt_y"/>
                                          </p:val>
                                        </p:tav>
                                      </p:tavLst>
                                    </p:anim>
                                    <p:anim calcmode="lin" valueType="num">
                                      <p:cBhvr>
                                        <p:cTn id="60"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7"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2" name="文本框 11">
            <a:extLst>
              <a:ext uri="{FF2B5EF4-FFF2-40B4-BE49-F238E27FC236}">
                <a16:creationId xmlns:a16="http://schemas.microsoft.com/office/drawing/2014/main" id="{20555DD6-8C0A-255A-61AE-831051856756}"/>
              </a:ext>
            </a:extLst>
          </p:cNvPr>
          <p:cNvSpPr txBox="1"/>
          <p:nvPr/>
        </p:nvSpPr>
        <p:spPr>
          <a:xfrm>
            <a:off x="8870932" y="3138402"/>
            <a:ext cx="5909912" cy="3258328"/>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坯体是指陶瓷原料成型后，还没有经过烧制的半成品。陶艺之所以能丰富多彩，坯体装饰起着十分重要的作用。本节就坯体装饰进行阐述。</a:t>
            </a:r>
          </a:p>
        </p:txBody>
      </p:sp>
      <p:pic>
        <p:nvPicPr>
          <p:cNvPr id="3" name="图片 2">
            <a:extLst>
              <a:ext uri="{FF2B5EF4-FFF2-40B4-BE49-F238E27FC236}">
                <a16:creationId xmlns:a16="http://schemas.microsoft.com/office/drawing/2014/main" id="{1A7F0C59-8B94-F80E-D9E9-CB36C7FD2F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6276" y="1886108"/>
            <a:ext cx="4905324" cy="7277265"/>
          </a:xfrm>
          <a:prstGeom prst="rect">
            <a:avLst/>
          </a:prstGeom>
        </p:spPr>
      </p:pic>
    </p:spTree>
    <p:extLst>
      <p:ext uri="{BB962C8B-B14F-4D97-AF65-F5344CB8AC3E}">
        <p14:creationId xmlns:p14="http://schemas.microsoft.com/office/powerpoint/2010/main" val="36661395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12"/>
                                        </p:tgtEl>
                                        <p:attrNameLst>
                                          <p:attrName>ppt_y</p:attrName>
                                        </p:attrNameLst>
                                      </p:cBhvr>
                                      <p:tavLst>
                                        <p:tav tm="0">
                                          <p:val>
                                            <p:strVal val="#ppt_y"/>
                                          </p:val>
                                        </p:tav>
                                        <p:tav tm="100000">
                                          <p:val>
                                            <p:strVal val="#ppt_y"/>
                                          </p:val>
                                        </p:tav>
                                      </p:tavLst>
                                    </p:anim>
                                    <p:anim calcmode="lin" valueType="num">
                                      <p:cBhvr>
                                        <p:cTn id="2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2" name="文本框 11">
            <a:extLst>
              <a:ext uri="{FF2B5EF4-FFF2-40B4-BE49-F238E27FC236}">
                <a16:creationId xmlns:a16="http://schemas.microsoft.com/office/drawing/2014/main" id="{20555DD6-8C0A-255A-61AE-831051856756}"/>
              </a:ext>
            </a:extLst>
          </p:cNvPr>
          <p:cNvSpPr txBox="1"/>
          <p:nvPr/>
        </p:nvSpPr>
        <p:spPr>
          <a:xfrm>
            <a:off x="1953748" y="2621280"/>
            <a:ext cx="14380502" cy="196566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坯体晾干后，在进行装饰或上釉之前都要先补水。补水的目的是把坯体修得更加平整并去除坯体表面上的坯屑、粉尘等杂质，减少烧成中缩釉等缺陷的产生。补水时应注意保持用水清洁，经常换水，以防水中沾有油渍、污物、杂质等。</a:t>
            </a:r>
          </a:p>
        </p:txBody>
      </p:sp>
      <p:sp>
        <p:nvSpPr>
          <p:cNvPr id="2" name="矩形: 圆角 1">
            <a:extLst>
              <a:ext uri="{FF2B5EF4-FFF2-40B4-BE49-F238E27FC236}">
                <a16:creationId xmlns:a16="http://schemas.microsoft.com/office/drawing/2014/main" id="{13FB7B99-F944-DF2B-B41A-65F551EAE18C}"/>
              </a:ext>
            </a:extLst>
          </p:cNvPr>
          <p:cNvSpPr/>
          <p:nvPr/>
        </p:nvSpPr>
        <p:spPr>
          <a:xfrm>
            <a:off x="1953748" y="1662588"/>
            <a:ext cx="4084320" cy="735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dirty="0"/>
              <a:t>一、补水</a:t>
            </a:r>
          </a:p>
        </p:txBody>
      </p:sp>
      <p:pic>
        <p:nvPicPr>
          <p:cNvPr id="8" name="图片 7">
            <a:extLst>
              <a:ext uri="{FF2B5EF4-FFF2-40B4-BE49-F238E27FC236}">
                <a16:creationId xmlns:a16="http://schemas.microsoft.com/office/drawing/2014/main" id="{2114B2DC-8092-392D-02E0-E7DF0451FE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748" y="4810466"/>
            <a:ext cx="4544207" cy="4834043"/>
          </a:xfrm>
          <a:prstGeom prst="rect">
            <a:avLst/>
          </a:prstGeom>
        </p:spPr>
      </p:pic>
      <p:pic>
        <p:nvPicPr>
          <p:cNvPr id="10" name="图片 9">
            <a:extLst>
              <a:ext uri="{FF2B5EF4-FFF2-40B4-BE49-F238E27FC236}">
                <a16:creationId xmlns:a16="http://schemas.microsoft.com/office/drawing/2014/main" id="{3386B477-D5D3-B549-B6C0-A6F85572F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1839" y="4922437"/>
            <a:ext cx="6409920" cy="4722072"/>
          </a:xfrm>
          <a:prstGeom prst="rect">
            <a:avLst/>
          </a:prstGeom>
        </p:spPr>
      </p:pic>
    </p:spTree>
    <p:extLst>
      <p:ext uri="{BB962C8B-B14F-4D97-AF65-F5344CB8AC3E}">
        <p14:creationId xmlns:p14="http://schemas.microsoft.com/office/powerpoint/2010/main" val="12528604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1" presetClass="entr" presetSubtype="0" fill="hold" grpId="1"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12"/>
                                        </p:tgtEl>
                                        <p:attrNameLst>
                                          <p:attrName>ppt_y</p:attrName>
                                        </p:attrNameLst>
                                      </p:cBhvr>
                                      <p:tavLst>
                                        <p:tav tm="0">
                                          <p:val>
                                            <p:strVal val="#ppt_y"/>
                                          </p:val>
                                        </p:tav>
                                        <p:tav tm="100000">
                                          <p:val>
                                            <p:strVal val="#ppt_y"/>
                                          </p:val>
                                        </p:tav>
                                      </p:tavLst>
                                    </p:anim>
                                    <p:anim calcmode="lin" valueType="num">
                                      <p:cBhvr>
                                        <p:cTn id="2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ppt_w</p:attrName>
                                        </p:attrNameLst>
                                      </p:cBhvr>
                                      <p:tavLst>
                                        <p:tav tm="0">
                                          <p:val>
                                            <p:fltVal val="0"/>
                                          </p:val>
                                        </p:tav>
                                        <p:tav tm="100000">
                                          <p:val>
                                            <p:strVal val="#ppt_w"/>
                                          </p:val>
                                        </p:tav>
                                      </p:tavLst>
                                    </p:anim>
                                    <p:anim calcmode="lin" valueType="num">
                                      <p:cBhvr>
                                        <p:cTn id="43" dur="1000" fill="hold"/>
                                        <p:tgtEl>
                                          <p:spTgt spid="10"/>
                                        </p:tgtEl>
                                        <p:attrNameLst>
                                          <p:attrName>ppt_h</p:attrName>
                                        </p:attrNameLst>
                                      </p:cBhvr>
                                      <p:tavLst>
                                        <p:tav tm="0">
                                          <p:val>
                                            <p:fltVal val="0"/>
                                          </p:val>
                                        </p:tav>
                                        <p:tav tm="100000">
                                          <p:val>
                                            <p:strVal val="#ppt_h"/>
                                          </p:val>
                                        </p:tav>
                                      </p:tavLst>
                                    </p:anim>
                                    <p:anim calcmode="lin" valueType="num">
                                      <p:cBhvr>
                                        <p:cTn id="4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6" name="图片 5">
            <a:extLst>
              <a:ext uri="{FF2B5EF4-FFF2-40B4-BE49-F238E27FC236}">
                <a16:creationId xmlns:a16="http://schemas.microsoft.com/office/drawing/2014/main" id="{5E576061-B51A-3988-3B8D-389520C811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66" y="2223929"/>
            <a:ext cx="13334867" cy="6391751"/>
          </a:xfrm>
          <a:prstGeom prst="rect">
            <a:avLst/>
          </a:prstGeom>
        </p:spPr>
      </p:pic>
    </p:spTree>
    <p:extLst>
      <p:ext uri="{BB962C8B-B14F-4D97-AF65-F5344CB8AC3E}">
        <p14:creationId xmlns:p14="http://schemas.microsoft.com/office/powerpoint/2010/main" val="767515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anim calcmode="lin" valueType="num">
                                      <p:cBhvr>
                                        <p:cTn id="21" dur="2000" fill="hold"/>
                                        <p:tgtEl>
                                          <p:spTgt spid="6"/>
                                        </p:tgtEl>
                                        <p:attrNameLst>
                                          <p:attrName>style.rotation</p:attrName>
                                        </p:attrNameLst>
                                      </p:cBhvr>
                                      <p:tavLst>
                                        <p:tav tm="0">
                                          <p:val>
                                            <p:fltVal val="720"/>
                                          </p:val>
                                        </p:tav>
                                        <p:tav tm="100000">
                                          <p:val>
                                            <p:fltVal val="0"/>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anim calcmode="lin" valueType="num">
                                      <p:cBhvr>
                                        <p:cTn id="23" dur="2000" fill="hold"/>
                                        <p:tgtEl>
                                          <p:spTgt spid="6"/>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9E7BF0DD-5ACC-29CD-9910-1E655383CE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9997" y="2310131"/>
            <a:ext cx="5760403" cy="6518700"/>
          </a:xfrm>
          <a:prstGeom prst="rect">
            <a:avLst/>
          </a:prstGeom>
        </p:spPr>
      </p:pic>
      <p:pic>
        <p:nvPicPr>
          <p:cNvPr id="7" name="图片 6">
            <a:extLst>
              <a:ext uri="{FF2B5EF4-FFF2-40B4-BE49-F238E27FC236}">
                <a16:creationId xmlns:a16="http://schemas.microsoft.com/office/drawing/2014/main" id="{EE5DAF85-BA2D-EAA8-4DC1-5D8A843FE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5620" y="1998644"/>
            <a:ext cx="3601580" cy="7269856"/>
          </a:xfrm>
          <a:prstGeom prst="rect">
            <a:avLst/>
          </a:prstGeom>
        </p:spPr>
      </p:pic>
    </p:spTree>
    <p:extLst>
      <p:ext uri="{BB962C8B-B14F-4D97-AF65-F5344CB8AC3E}">
        <p14:creationId xmlns:p14="http://schemas.microsoft.com/office/powerpoint/2010/main" val="39061160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anim calcmode="lin" valueType="num">
                                      <p:cBhvr>
                                        <p:cTn id="21" dur="2000" fill="hold"/>
                                        <p:tgtEl>
                                          <p:spTgt spid="7"/>
                                        </p:tgtEl>
                                        <p:attrNameLst>
                                          <p:attrName>style.rotation</p:attrName>
                                        </p:attrNameLst>
                                      </p:cBhvr>
                                      <p:tavLst>
                                        <p:tav tm="0">
                                          <p:val>
                                            <p:fltVal val="720"/>
                                          </p:val>
                                        </p:tav>
                                        <p:tav tm="100000">
                                          <p:val>
                                            <p:fltVal val="0"/>
                                          </p:val>
                                        </p:tav>
                                      </p:tavLst>
                                    </p:anim>
                                    <p:anim calcmode="lin" valueType="num">
                                      <p:cBhvr>
                                        <p:cTn id="22" dur="2000" fill="hold"/>
                                        <p:tgtEl>
                                          <p:spTgt spid="7"/>
                                        </p:tgtEl>
                                        <p:attrNameLst>
                                          <p:attrName>ppt_h</p:attrName>
                                        </p:attrNameLst>
                                      </p:cBhvr>
                                      <p:tavLst>
                                        <p:tav tm="0">
                                          <p:val>
                                            <p:fltVal val="0"/>
                                          </p:val>
                                        </p:tav>
                                        <p:tav tm="100000">
                                          <p:val>
                                            <p:strVal val="#ppt_h"/>
                                          </p:val>
                                        </p:tav>
                                      </p:tavLst>
                                    </p:anim>
                                    <p:anim calcmode="lin" valueType="num">
                                      <p:cBhvr>
                                        <p:cTn id="23" dur="2000" fill="hold"/>
                                        <p:tgtEl>
                                          <p:spTgt spid="7"/>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2000"/>
                                        <p:tgtEl>
                                          <p:spTgt spid="3"/>
                                        </p:tgtEl>
                                      </p:cBhvr>
                                    </p:animEffect>
                                    <p:anim calcmode="lin" valueType="num">
                                      <p:cBhvr>
                                        <p:cTn id="33" dur="2000" fill="hold"/>
                                        <p:tgtEl>
                                          <p:spTgt spid="3"/>
                                        </p:tgtEl>
                                        <p:attrNameLst>
                                          <p:attrName>style.rotation</p:attrName>
                                        </p:attrNameLst>
                                      </p:cBhvr>
                                      <p:tavLst>
                                        <p:tav tm="0">
                                          <p:val>
                                            <p:fltVal val="720"/>
                                          </p:val>
                                        </p:tav>
                                        <p:tav tm="100000">
                                          <p:val>
                                            <p:fltVal val="0"/>
                                          </p:val>
                                        </p:tav>
                                      </p:tavLst>
                                    </p:anim>
                                    <p:anim calcmode="lin" valueType="num">
                                      <p:cBhvr>
                                        <p:cTn id="34" dur="2000" fill="hold"/>
                                        <p:tgtEl>
                                          <p:spTgt spid="3"/>
                                        </p:tgtEl>
                                        <p:attrNameLst>
                                          <p:attrName>ppt_h</p:attrName>
                                        </p:attrNameLst>
                                      </p:cBhvr>
                                      <p:tavLst>
                                        <p:tav tm="0">
                                          <p:val>
                                            <p:fltVal val="0"/>
                                          </p:val>
                                        </p:tav>
                                        <p:tav tm="100000">
                                          <p:val>
                                            <p:strVal val="#ppt_h"/>
                                          </p:val>
                                        </p:tav>
                                      </p:tavLst>
                                    </p:anim>
                                    <p:anim calcmode="lin" valueType="num">
                                      <p:cBhvr>
                                        <p:cTn id="35" dur="2000" fill="hold"/>
                                        <p:tgtEl>
                                          <p:spTgt spid="3"/>
                                        </p:tgtEl>
                                        <p:attrNameLst>
                                          <p:attrName>ppt_w</p:attrName>
                                        </p:attrNameLst>
                                      </p:cBhvr>
                                      <p:tavLst>
                                        <p:tav tm="0">
                                          <p:val>
                                            <p:fltVal val="0"/>
                                          </p:val>
                                        </p:tav>
                                        <p:tav tm="100000">
                                          <p:val>
                                            <p:strVal val="#ppt_w"/>
                                          </p:val>
                                        </p:tav>
                                      </p:tavLst>
                                    </p:anim>
                                  </p:childTnLst>
                                </p:cTn>
                              </p:par>
                            </p:childTnLst>
                          </p:cTn>
                        </p:par>
                        <p:par>
                          <p:cTn id="36" fill="hold">
                            <p:stCondLst>
                              <p:cond delay="2000"/>
                            </p:stCondLst>
                            <p:childTnLst>
                              <p:par>
                                <p:cTn id="37" presetID="14" presetClass="entr" presetSubtype="1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坯体装饰</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6F918137-6E19-73A4-9D00-08115E422EC9}"/>
              </a:ext>
            </a:extLst>
          </p:cNvPr>
          <p:cNvSpPr txBox="1"/>
          <p:nvPr/>
        </p:nvSpPr>
        <p:spPr>
          <a:xfrm>
            <a:off x="1953748" y="2621280"/>
            <a:ext cx="14380502" cy="131933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在干燥的坯体上用工具进行雕刻，是我国最古老的陶瓷装饰手法之一，并沿用至今。它主要分为线刻、阴刻、阳刻等形式。</a:t>
            </a:r>
          </a:p>
        </p:txBody>
      </p:sp>
      <p:sp>
        <p:nvSpPr>
          <p:cNvPr id="7" name="矩形: 圆角 6">
            <a:extLst>
              <a:ext uri="{FF2B5EF4-FFF2-40B4-BE49-F238E27FC236}">
                <a16:creationId xmlns:a16="http://schemas.microsoft.com/office/drawing/2014/main" id="{49D9EB40-9028-0E8E-2365-A5C196F2F0A4}"/>
              </a:ext>
            </a:extLst>
          </p:cNvPr>
          <p:cNvSpPr/>
          <p:nvPr/>
        </p:nvSpPr>
        <p:spPr>
          <a:xfrm>
            <a:off x="1953748" y="1662588"/>
            <a:ext cx="4084320" cy="7351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dirty="0"/>
              <a:t>二、干坯雕刻</a:t>
            </a:r>
          </a:p>
        </p:txBody>
      </p:sp>
      <p:pic>
        <p:nvPicPr>
          <p:cNvPr id="3" name="图片 2">
            <a:extLst>
              <a:ext uri="{FF2B5EF4-FFF2-40B4-BE49-F238E27FC236}">
                <a16:creationId xmlns:a16="http://schemas.microsoft.com/office/drawing/2014/main" id="{0535AAF6-D4C7-4C56-0812-28139AC4D1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1080" y="4164136"/>
            <a:ext cx="9088120" cy="5638000"/>
          </a:xfrm>
          <a:prstGeom prst="rect">
            <a:avLst/>
          </a:prstGeom>
        </p:spPr>
      </p:pic>
    </p:spTree>
    <p:extLst>
      <p:ext uri="{BB962C8B-B14F-4D97-AF65-F5344CB8AC3E}">
        <p14:creationId xmlns:p14="http://schemas.microsoft.com/office/powerpoint/2010/main" val="21884056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invX="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fltVal val="0"/>
                                          </p:val>
                                        </p:tav>
                                        <p:tav tm="100000">
                                          <p:val>
                                            <p:strVal val="#ppt_w"/>
                                          </p:val>
                                        </p:tav>
                                      </p:tavLst>
                                    </p:anim>
                                    <p:anim calcmode="lin" valueType="num">
                                      <p:cBhvr>
                                        <p:cTn id="35" dur="1000" fill="hold"/>
                                        <p:tgtEl>
                                          <p:spTgt spid="3"/>
                                        </p:tgtEl>
                                        <p:attrNameLst>
                                          <p:attrName>ppt_h</p:attrName>
                                        </p:attrNameLst>
                                      </p:cBhvr>
                                      <p:tavLst>
                                        <p:tav tm="0">
                                          <p:val>
                                            <p:fltVal val="0"/>
                                          </p:val>
                                        </p:tav>
                                        <p:tav tm="100000">
                                          <p:val>
                                            <p:strVal val="#ppt_h"/>
                                          </p:val>
                                        </p:tav>
                                      </p:tavLst>
                                    </p:anim>
                                    <p:anim calcmode="lin" valueType="num">
                                      <p:cBhvr>
                                        <p:cTn id="3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6305</TotalTime>
  <Words>1350</Words>
  <Application>Microsoft Office PowerPoint</Application>
  <PresentationFormat>自定义</PresentationFormat>
  <Paragraphs>108</Paragraphs>
  <Slides>27</Slides>
  <Notes>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AgencyFB</vt:lpstr>
      <vt:lpstr>等线</vt:lpstr>
      <vt:lpstr>方正黑体简体</vt:lpstr>
      <vt:lpstr>方正剪纸_GBK</vt:lpstr>
      <vt:lpstr>方正兰亭超细黑简体</vt:lpstr>
      <vt:lpstr>方正兰亭粗黑简体</vt:lpstr>
      <vt:lpstr>方正宋黑_GBK</vt:lpstr>
      <vt:lpstr>微软雅黑</vt:lpstr>
      <vt:lpstr>字魂59号-创粗黑</vt:lpstr>
      <vt:lpstr>Arial</vt:lpstr>
      <vt:lpstr>Calibri</vt:lpstr>
      <vt:lpstr>Poppins Light</vt:lpstr>
      <vt:lpstr>PT Sans</vt:lpstr>
      <vt:lpstr>Roboto Light</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dabaofree521@outlook.com</cp:lastModifiedBy>
  <cp:revision>173</cp:revision>
  <dcterms:created xsi:type="dcterms:W3CDTF">2017-06-12T02:35:05Z</dcterms:created>
  <dcterms:modified xsi:type="dcterms:W3CDTF">2022-07-19T07:04:04Z</dcterms:modified>
</cp:coreProperties>
</file>