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36"/>
  </p:notesMasterIdLst>
  <p:sldIdLst>
    <p:sldId id="407" r:id="rId2"/>
    <p:sldId id="446" r:id="rId3"/>
    <p:sldId id="380" r:id="rId4"/>
    <p:sldId id="286" r:id="rId5"/>
    <p:sldId id="385" r:id="rId6"/>
    <p:sldId id="418" r:id="rId7"/>
    <p:sldId id="419" r:id="rId8"/>
    <p:sldId id="420" r:id="rId9"/>
    <p:sldId id="421" r:id="rId10"/>
    <p:sldId id="422" r:id="rId11"/>
    <p:sldId id="423" r:id="rId12"/>
    <p:sldId id="424" r:id="rId13"/>
    <p:sldId id="425" r:id="rId14"/>
    <p:sldId id="426" r:id="rId15"/>
    <p:sldId id="427" r:id="rId16"/>
    <p:sldId id="428" r:id="rId17"/>
    <p:sldId id="429" r:id="rId18"/>
    <p:sldId id="430" r:id="rId19"/>
    <p:sldId id="431" r:id="rId20"/>
    <p:sldId id="432" r:id="rId21"/>
    <p:sldId id="433" r:id="rId22"/>
    <p:sldId id="434" r:id="rId23"/>
    <p:sldId id="435" r:id="rId24"/>
    <p:sldId id="436" r:id="rId25"/>
    <p:sldId id="437" r:id="rId26"/>
    <p:sldId id="439" r:id="rId27"/>
    <p:sldId id="438" r:id="rId28"/>
    <p:sldId id="440" r:id="rId29"/>
    <p:sldId id="442" r:id="rId30"/>
    <p:sldId id="441" r:id="rId31"/>
    <p:sldId id="443" r:id="rId32"/>
    <p:sldId id="445" r:id="rId33"/>
    <p:sldId id="444" r:id="rId34"/>
    <p:sldId id="378" r:id="rId35"/>
  </p:sldIdLst>
  <p:sldSz cx="18288000" cy="10288588"/>
  <p:notesSz cx="6858000" cy="9144000"/>
  <p:custDataLst>
    <p:tags r:id="rId3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1" userDrawn="1">
          <p15:clr>
            <a:srgbClr val="A4A3A4"/>
          </p15:clr>
        </p15:guide>
        <p15:guide id="2" pos="10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CC94"/>
    <a:srgbClr val="F4980E"/>
    <a:srgbClr val="FFE68A"/>
    <a:srgbClr val="F5E472"/>
    <a:srgbClr val="FDE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02" autoAdjust="0"/>
    <p:restoredTop sz="94660"/>
  </p:normalViewPr>
  <p:slideViewPr>
    <p:cSldViewPr snapToGrid="0">
      <p:cViewPr varScale="1">
        <p:scale>
          <a:sx n="72" d="100"/>
          <a:sy n="72" d="100"/>
        </p:scale>
        <p:origin x="198" y="84"/>
      </p:cViewPr>
      <p:guideLst>
        <p:guide orient="horz" pos="3241"/>
        <p:guide pos="10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2FC01-303A-4CCF-B2E2-70326DD83554}" type="datetimeFigureOut">
              <a:rPr lang="ru-RU" smtClean="0"/>
              <a:t>19.07.2022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8AE1D-7471-4465-8690-2563671710D2}" type="slidenum">
              <a:rPr lang="ru-RU" smtClean="0"/>
              <a:t>‹#›</a:t>
            </a:fld>
            <a:endParaRPr lang="ru-RU"/>
          </a:p>
        </p:txBody>
      </p:sp>
    </p:spTree>
    <p:extLst>
      <p:ext uri="{BB962C8B-B14F-4D97-AF65-F5344CB8AC3E}">
        <p14:creationId xmlns:p14="http://schemas.microsoft.com/office/powerpoint/2010/main" val="33118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2</a:t>
            </a:fld>
            <a:endParaRPr lang="zh-CN" altLang="en-US"/>
          </a:p>
        </p:txBody>
      </p:sp>
    </p:spTree>
    <p:extLst>
      <p:ext uri="{BB962C8B-B14F-4D97-AF65-F5344CB8AC3E}">
        <p14:creationId xmlns:p14="http://schemas.microsoft.com/office/powerpoint/2010/main" val="3018591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3</a:t>
            </a:fld>
            <a:endParaRPr lang="zh-CN" altLang="en-US"/>
          </a:p>
        </p:txBody>
      </p:sp>
    </p:spTree>
    <p:extLst>
      <p:ext uri="{BB962C8B-B14F-4D97-AF65-F5344CB8AC3E}">
        <p14:creationId xmlns:p14="http://schemas.microsoft.com/office/powerpoint/2010/main" val="3410070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9144000" cy="5143500"/>
          </a:xfrm>
          <a:prstGeom prst="rect">
            <a:avLst/>
          </a:prstGeom>
        </p:spPr>
        <p:txBody>
          <a:bodyPr/>
          <a:lstStyle/>
          <a:p>
            <a:endParaRPr lang="ru-RU" dirty="0"/>
          </a:p>
        </p:txBody>
      </p:sp>
      <p:sp>
        <p:nvSpPr>
          <p:cNvPr id="9" name="Рисунок 7"/>
          <p:cNvSpPr>
            <a:spLocks noGrp="1"/>
          </p:cNvSpPr>
          <p:nvPr>
            <p:ph type="pic" sz="quarter" idx="11"/>
          </p:nvPr>
        </p:nvSpPr>
        <p:spPr>
          <a:xfrm>
            <a:off x="9144000" y="5145088"/>
            <a:ext cx="9144000" cy="5143500"/>
          </a:xfrm>
          <a:prstGeom prst="rect">
            <a:avLst/>
          </a:prstGeom>
        </p:spPr>
        <p:txBody>
          <a:bodyPr/>
          <a:lstStyle/>
          <a:p>
            <a:endParaRPr lang="ru-RU" dirty="0"/>
          </a:p>
        </p:txBody>
      </p:sp>
    </p:spTree>
    <p:extLst>
      <p:ext uri="{BB962C8B-B14F-4D97-AF65-F5344CB8AC3E}">
        <p14:creationId xmlns:p14="http://schemas.microsoft.com/office/powerpoint/2010/main" val="3540433244"/>
      </p:ext>
    </p:extLst>
  </p:cSld>
  <p:clrMapOvr>
    <a:masterClrMapping/>
  </p:clrMapOvr>
  <p:transition spd="slow" advTm="0">
    <p:cover/>
  </p:transition>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Вертикальный текст 2"/>
          <p:cNvSpPr>
            <a:spLocks noGrp="1"/>
          </p:cNvSpPr>
          <p:nvPr>
            <p:ph type="body" orient="vert" idx="1"/>
          </p:nvPr>
        </p:nvSpPr>
        <p:spPr>
          <a:xfrm>
            <a:off x="1257300" y="2738438"/>
            <a:ext cx="15773400" cy="6527800"/>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091012961"/>
      </p:ext>
    </p:extLst>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3087350" y="547688"/>
            <a:ext cx="3943350" cy="8718550"/>
          </a:xfrm>
          <a:prstGeom prst="rect">
            <a:avLst/>
          </a:prstGeo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257300" y="547688"/>
            <a:ext cx="11677650" cy="8718550"/>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903653299"/>
      </p:ext>
    </p:extLst>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371600" y="3196133"/>
            <a:ext cx="15544800" cy="2205378"/>
          </a:xfrm>
        </p:spPr>
        <p:txBody>
          <a:bodyPr/>
          <a:lstStyle/>
          <a:p>
            <a:r>
              <a:rPr lang="zh-CN" altLang="en-US"/>
              <a:t>单击此处编辑母版标题样式</a:t>
            </a:r>
          </a:p>
        </p:txBody>
      </p:sp>
      <p:sp>
        <p:nvSpPr>
          <p:cNvPr id="3" name="副标题 2"/>
          <p:cNvSpPr>
            <a:spLocks noGrp="1"/>
          </p:cNvSpPr>
          <p:nvPr>
            <p:ph type="subTitle" idx="1"/>
          </p:nvPr>
        </p:nvSpPr>
        <p:spPr>
          <a:xfrm>
            <a:off x="2743200" y="5830200"/>
            <a:ext cx="12801600" cy="2629306"/>
          </a:xfrm>
        </p:spPr>
        <p:txBody>
          <a:bodyPr/>
          <a:lstStyle>
            <a:lvl1pPr marL="0" indent="0" algn="ctr">
              <a:buNone/>
              <a:defRPr>
                <a:solidFill>
                  <a:schemeClr val="tx1">
                    <a:tint val="75000"/>
                  </a:schemeClr>
                </a:solidFill>
              </a:defRPr>
            </a:lvl1pPr>
            <a:lvl2pPr marL="914263" indent="0" algn="ctr">
              <a:buNone/>
              <a:defRPr>
                <a:solidFill>
                  <a:schemeClr val="tx1">
                    <a:tint val="75000"/>
                  </a:schemeClr>
                </a:solidFill>
              </a:defRPr>
            </a:lvl2pPr>
            <a:lvl3pPr marL="1828526" indent="0" algn="ctr">
              <a:buNone/>
              <a:defRPr>
                <a:solidFill>
                  <a:schemeClr val="tx1">
                    <a:tint val="75000"/>
                  </a:schemeClr>
                </a:solidFill>
              </a:defRPr>
            </a:lvl3pPr>
            <a:lvl4pPr marL="2742789" indent="0" algn="ctr">
              <a:buNone/>
              <a:defRPr>
                <a:solidFill>
                  <a:schemeClr val="tx1">
                    <a:tint val="75000"/>
                  </a:schemeClr>
                </a:solidFill>
              </a:defRPr>
            </a:lvl4pPr>
            <a:lvl5pPr marL="3657051" indent="0" algn="ctr">
              <a:buNone/>
              <a:defRPr>
                <a:solidFill>
                  <a:schemeClr val="tx1">
                    <a:tint val="75000"/>
                  </a:schemeClr>
                </a:solidFill>
              </a:defRPr>
            </a:lvl5pPr>
            <a:lvl6pPr marL="4571314" indent="0" algn="ctr">
              <a:buNone/>
              <a:defRPr>
                <a:solidFill>
                  <a:schemeClr val="tx1">
                    <a:tint val="75000"/>
                  </a:schemeClr>
                </a:solidFill>
              </a:defRPr>
            </a:lvl6pPr>
            <a:lvl7pPr marL="5485577" indent="0" algn="ctr">
              <a:buNone/>
              <a:defRPr>
                <a:solidFill>
                  <a:schemeClr val="tx1">
                    <a:tint val="75000"/>
                  </a:schemeClr>
                </a:solidFill>
              </a:defRPr>
            </a:lvl7pPr>
            <a:lvl8pPr marL="6399840" indent="0" algn="ctr">
              <a:buNone/>
              <a:defRPr>
                <a:solidFill>
                  <a:schemeClr val="tx1">
                    <a:tint val="75000"/>
                  </a:schemeClr>
                </a:solidFill>
              </a:defRPr>
            </a:lvl8pPr>
            <a:lvl9pPr marL="731410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2022/7/19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2908853270"/>
      </p:ext>
    </p:extLst>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2022/7/19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1389308836"/>
      </p:ext>
    </p:extLst>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7" name="Рисунок 3"/>
          <p:cNvSpPr>
            <a:spLocks noGrp="1"/>
          </p:cNvSpPr>
          <p:nvPr>
            <p:ph type="pic" sz="quarter" idx="10"/>
          </p:nvPr>
        </p:nvSpPr>
        <p:spPr>
          <a:xfrm>
            <a:off x="-2" y="0"/>
            <a:ext cx="3416969" cy="3320716"/>
          </a:xfrm>
          <a:prstGeom prst="rect">
            <a:avLst/>
          </a:prstGeom>
        </p:spPr>
        <p:txBody>
          <a:bodyPr/>
          <a:lstStyle/>
          <a:p>
            <a:endParaRPr lang="ru-RU"/>
          </a:p>
        </p:txBody>
      </p:sp>
      <p:sp>
        <p:nvSpPr>
          <p:cNvPr id="8" name="Рисунок 3"/>
          <p:cNvSpPr>
            <a:spLocks noGrp="1"/>
          </p:cNvSpPr>
          <p:nvPr>
            <p:ph type="pic" sz="quarter" idx="11"/>
          </p:nvPr>
        </p:nvSpPr>
        <p:spPr>
          <a:xfrm>
            <a:off x="3416967" y="0"/>
            <a:ext cx="3416969" cy="3320716"/>
          </a:xfrm>
          <a:prstGeom prst="rect">
            <a:avLst/>
          </a:prstGeom>
        </p:spPr>
        <p:txBody>
          <a:bodyPr/>
          <a:lstStyle/>
          <a:p>
            <a:endParaRPr lang="ru-RU"/>
          </a:p>
        </p:txBody>
      </p:sp>
      <p:sp>
        <p:nvSpPr>
          <p:cNvPr id="9" name="Рисунок 3"/>
          <p:cNvSpPr>
            <a:spLocks noGrp="1"/>
          </p:cNvSpPr>
          <p:nvPr>
            <p:ph type="pic" sz="quarter" idx="12"/>
          </p:nvPr>
        </p:nvSpPr>
        <p:spPr>
          <a:xfrm>
            <a:off x="6833936" y="0"/>
            <a:ext cx="3441031" cy="3320716"/>
          </a:xfrm>
          <a:prstGeom prst="rect">
            <a:avLst/>
          </a:prstGeom>
        </p:spPr>
        <p:txBody>
          <a:bodyPr/>
          <a:lstStyle/>
          <a:p>
            <a:endParaRPr lang="ru-RU"/>
          </a:p>
        </p:txBody>
      </p:sp>
      <p:sp>
        <p:nvSpPr>
          <p:cNvPr id="10" name="Рисунок 3"/>
          <p:cNvSpPr>
            <a:spLocks noGrp="1"/>
          </p:cNvSpPr>
          <p:nvPr>
            <p:ph type="pic" sz="quarter" idx="13"/>
          </p:nvPr>
        </p:nvSpPr>
        <p:spPr>
          <a:xfrm>
            <a:off x="-2" y="3320716"/>
            <a:ext cx="3416969" cy="3320716"/>
          </a:xfrm>
          <a:prstGeom prst="rect">
            <a:avLst/>
          </a:prstGeom>
        </p:spPr>
        <p:txBody>
          <a:bodyPr/>
          <a:lstStyle/>
          <a:p>
            <a:endParaRPr lang="ru-RU"/>
          </a:p>
        </p:txBody>
      </p:sp>
      <p:sp>
        <p:nvSpPr>
          <p:cNvPr id="11" name="Рисунок 3"/>
          <p:cNvSpPr>
            <a:spLocks noGrp="1"/>
          </p:cNvSpPr>
          <p:nvPr>
            <p:ph type="pic" sz="quarter" idx="14"/>
          </p:nvPr>
        </p:nvSpPr>
        <p:spPr>
          <a:xfrm>
            <a:off x="3416967" y="3320716"/>
            <a:ext cx="3416969" cy="3320716"/>
          </a:xfrm>
          <a:prstGeom prst="rect">
            <a:avLst/>
          </a:prstGeom>
        </p:spPr>
        <p:txBody>
          <a:bodyPr/>
          <a:lstStyle/>
          <a:p>
            <a:endParaRPr lang="ru-RU"/>
          </a:p>
        </p:txBody>
      </p:sp>
      <p:sp>
        <p:nvSpPr>
          <p:cNvPr id="12" name="Рисунок 3"/>
          <p:cNvSpPr>
            <a:spLocks noGrp="1"/>
          </p:cNvSpPr>
          <p:nvPr>
            <p:ph type="pic" sz="quarter" idx="15"/>
          </p:nvPr>
        </p:nvSpPr>
        <p:spPr>
          <a:xfrm>
            <a:off x="6833936" y="3320716"/>
            <a:ext cx="3441031" cy="3320716"/>
          </a:xfrm>
          <a:prstGeom prst="rect">
            <a:avLst/>
          </a:prstGeom>
        </p:spPr>
        <p:txBody>
          <a:bodyPr/>
          <a:lstStyle/>
          <a:p>
            <a:endParaRPr lang="ru-RU"/>
          </a:p>
        </p:txBody>
      </p:sp>
      <p:sp>
        <p:nvSpPr>
          <p:cNvPr id="13" name="Рисунок 3"/>
          <p:cNvSpPr>
            <a:spLocks noGrp="1"/>
          </p:cNvSpPr>
          <p:nvPr>
            <p:ph type="pic" sz="quarter" idx="16"/>
          </p:nvPr>
        </p:nvSpPr>
        <p:spPr>
          <a:xfrm>
            <a:off x="-2" y="6641432"/>
            <a:ext cx="3416969" cy="3647156"/>
          </a:xfrm>
          <a:prstGeom prst="rect">
            <a:avLst/>
          </a:prstGeom>
        </p:spPr>
        <p:txBody>
          <a:bodyPr/>
          <a:lstStyle/>
          <a:p>
            <a:endParaRPr lang="ru-RU"/>
          </a:p>
        </p:txBody>
      </p:sp>
      <p:sp>
        <p:nvSpPr>
          <p:cNvPr id="14" name="Рисунок 3"/>
          <p:cNvSpPr>
            <a:spLocks noGrp="1"/>
          </p:cNvSpPr>
          <p:nvPr>
            <p:ph type="pic" sz="quarter" idx="17"/>
          </p:nvPr>
        </p:nvSpPr>
        <p:spPr>
          <a:xfrm>
            <a:off x="3416967" y="6641432"/>
            <a:ext cx="3416969" cy="3647156"/>
          </a:xfrm>
          <a:prstGeom prst="rect">
            <a:avLst/>
          </a:prstGeom>
        </p:spPr>
        <p:txBody>
          <a:bodyPr/>
          <a:lstStyle/>
          <a:p>
            <a:endParaRPr lang="ru-RU"/>
          </a:p>
        </p:txBody>
      </p:sp>
      <p:sp>
        <p:nvSpPr>
          <p:cNvPr id="15" name="Рисунок 3"/>
          <p:cNvSpPr>
            <a:spLocks noGrp="1"/>
          </p:cNvSpPr>
          <p:nvPr>
            <p:ph type="pic" sz="quarter" idx="18"/>
          </p:nvPr>
        </p:nvSpPr>
        <p:spPr>
          <a:xfrm>
            <a:off x="6833936" y="6641432"/>
            <a:ext cx="3441031" cy="3647156"/>
          </a:xfrm>
          <a:prstGeom prst="rect">
            <a:avLst/>
          </a:prstGeom>
        </p:spPr>
        <p:txBody>
          <a:bodyPr/>
          <a:lstStyle/>
          <a:p>
            <a:endParaRPr lang="ru-RU"/>
          </a:p>
        </p:txBody>
      </p:sp>
      <p:sp>
        <p:nvSpPr>
          <p:cNvPr id="16" name="Прямоугольник 15"/>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17"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a:solidFill>
                  <a:schemeClr val="bg2">
                    <a:lumMod val="10000"/>
                  </a:schemeClr>
                </a:solidFill>
                <a:latin typeface="+mj-lt"/>
                <a:ea typeface="Karla" pitchFamily="2" charset="0"/>
                <a:cs typeface="Poppins Light" panose="02000000000000000000" pitchFamily="2" charset="0"/>
              </a:rPr>
              <a:t>COMPANY</a:t>
            </a:r>
            <a:r>
              <a:rPr lang="en-US" sz="1000" b="1" baseline="0" dirty="0">
                <a:solidFill>
                  <a:schemeClr val="bg2">
                    <a:lumMod val="10000"/>
                  </a:schemeClr>
                </a:solidFill>
                <a:latin typeface="+mj-lt"/>
                <a:ea typeface="Karla" pitchFamily="2" charset="0"/>
                <a:cs typeface="Poppins Light" panose="02000000000000000000" pitchFamily="2" charset="0"/>
              </a:rPr>
              <a:t> PRESENTATION    </a:t>
            </a:r>
            <a:r>
              <a:rPr lang="en-US" sz="1000" baseline="0" dirty="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8" name="Прямая соединительная линия 17"/>
          <p:cNvCxnSpPr/>
          <p:nvPr userDrawn="1"/>
        </p:nvCxnSpPr>
        <p:spPr>
          <a:xfrm>
            <a:off x="10635916" y="723740"/>
            <a:ext cx="6771774"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5"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a:solidFill>
                  <a:schemeClr val="bg1">
                    <a:lumMod val="65000"/>
                  </a:schemeClr>
                </a:solidFill>
                <a:latin typeface="+mn-lt"/>
                <a:ea typeface="Karla" pitchFamily="2" charset="0"/>
                <a:cs typeface="Poppins Light" panose="02000000000000000000" pitchFamily="2" charset="0"/>
              </a:rPr>
              <a:t>www.yourdomain.com</a:t>
            </a:r>
          </a:p>
        </p:txBody>
      </p:sp>
    </p:spTree>
    <p:extLst>
      <p:ext uri="{BB962C8B-B14F-4D97-AF65-F5344CB8AC3E}">
        <p14:creationId xmlns:p14="http://schemas.microsoft.com/office/powerpoint/2010/main" val="1965274396"/>
      </p:ext>
    </p:extLst>
  </p:cSld>
  <p:clrMapOvr>
    <a:masterClrMapping/>
  </p:clrMapOvr>
  <p:transition spd="slow" advTm="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0" y="0"/>
            <a:ext cx="9144000" cy="10288588"/>
          </a:xfrm>
          <a:prstGeom prst="rect">
            <a:avLst/>
          </a:prstGeom>
        </p:spPr>
        <p:txBody>
          <a:bodyPr/>
          <a:lstStyle/>
          <a:p>
            <a:endParaRPr lang="ru-RU" dirty="0"/>
          </a:p>
        </p:txBody>
      </p:sp>
      <p:sp>
        <p:nvSpPr>
          <p:cNvPr id="8" name="Прямоугольник 7"/>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9"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a:solidFill>
                  <a:schemeClr val="bg2">
                    <a:lumMod val="10000"/>
                  </a:schemeClr>
                </a:solidFill>
                <a:latin typeface="+mj-lt"/>
                <a:ea typeface="Karla" pitchFamily="2" charset="0"/>
                <a:cs typeface="Poppins Light" panose="02000000000000000000" pitchFamily="2" charset="0"/>
              </a:rPr>
              <a:t>COMPANY</a:t>
            </a:r>
            <a:r>
              <a:rPr lang="en-US" sz="1000" b="1" baseline="0" dirty="0">
                <a:solidFill>
                  <a:schemeClr val="bg2">
                    <a:lumMod val="10000"/>
                  </a:schemeClr>
                </a:solidFill>
                <a:latin typeface="+mj-lt"/>
                <a:ea typeface="Karla" pitchFamily="2" charset="0"/>
                <a:cs typeface="Poppins Light" panose="02000000000000000000" pitchFamily="2" charset="0"/>
              </a:rPr>
              <a:t> PRESENTATION    </a:t>
            </a:r>
            <a:r>
              <a:rPr lang="en-US" sz="1000" baseline="0" dirty="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0" name="Прямая соединительная линия 9"/>
          <p:cNvCxnSpPr/>
          <p:nvPr userDrawn="1"/>
        </p:nvCxnSpPr>
        <p:spPr>
          <a:xfrm>
            <a:off x="9505950" y="723740"/>
            <a:ext cx="7901740"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11"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a:solidFill>
                  <a:schemeClr val="bg1">
                    <a:lumMod val="65000"/>
                  </a:schemeClr>
                </a:solidFill>
                <a:latin typeface="+mn-lt"/>
                <a:ea typeface="Karla" pitchFamily="2" charset="0"/>
                <a:cs typeface="Poppins Light" panose="02000000000000000000" pitchFamily="2" charset="0"/>
              </a:rPr>
              <a:t>www.yourdomain.com</a:t>
            </a:r>
          </a:p>
        </p:txBody>
      </p:sp>
    </p:spTree>
    <p:extLst>
      <p:ext uri="{BB962C8B-B14F-4D97-AF65-F5344CB8AC3E}">
        <p14:creationId xmlns:p14="http://schemas.microsoft.com/office/powerpoint/2010/main" val="85313007"/>
      </p:ext>
    </p:extLst>
  </p:cSld>
  <p:clrMapOvr>
    <a:masterClrMapping/>
  </p:clrMapOvr>
  <p:transition spd="slow" advTm="0">
    <p:cover/>
  </p:transition>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Объект 2"/>
          <p:cNvSpPr>
            <a:spLocks noGrp="1"/>
          </p:cNvSpPr>
          <p:nvPr>
            <p:ph sz="half" idx="1"/>
          </p:nvPr>
        </p:nvSpPr>
        <p:spPr>
          <a:xfrm>
            <a:off x="1257300" y="2738438"/>
            <a:ext cx="7810500" cy="6527800"/>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9220200" y="2738438"/>
            <a:ext cx="7810500" cy="6527800"/>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618181292"/>
      </p:ext>
    </p:extLst>
  </p:cSld>
  <p:clrMapOvr>
    <a:masterClrMapping/>
  </p:clrMapOvr>
  <p:transition spd="slow"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547688"/>
            <a:ext cx="15773400" cy="1989137"/>
          </a:xfrm>
          <a:prstGeom prst="rect">
            <a:avLst/>
          </a:prstGeom>
        </p:spPr>
        <p:txBody>
          <a:bodyPr/>
          <a:lstStyle/>
          <a:p>
            <a:r>
              <a:rPr lang="ru-RU"/>
              <a:t>Образец заголовка</a:t>
            </a:r>
          </a:p>
        </p:txBody>
      </p:sp>
      <p:sp>
        <p:nvSpPr>
          <p:cNvPr id="3" name="Текст 2"/>
          <p:cNvSpPr>
            <a:spLocks noGrp="1"/>
          </p:cNvSpPr>
          <p:nvPr>
            <p:ph type="body" idx="1"/>
          </p:nvPr>
        </p:nvSpPr>
        <p:spPr>
          <a:xfrm>
            <a:off x="1260475" y="2522538"/>
            <a:ext cx="7735888"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1260475" y="3757613"/>
            <a:ext cx="7735888" cy="55276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9258300" y="2522538"/>
            <a:ext cx="7775575"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9258300" y="3757613"/>
            <a:ext cx="7775575" cy="55276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8" name="Нижний колонтитул 7"/>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9" name="Номер слайда 8"/>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772203099"/>
      </p:ext>
    </p:extLst>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Дата 2"/>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4" name="Нижний колонтитул 3"/>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5" name="Номер слайда 4"/>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222902959"/>
      </p:ext>
    </p:extLst>
  </p:cSld>
  <p:clrMapOvr>
    <a:masterClrMapping/>
  </p:clrMapOvr>
  <p:transition spd="slow"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3" name="Нижний колонтитул 2"/>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4" name="Номер слайда 3"/>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975061684"/>
      </p:ext>
    </p:extLst>
  </p:cSld>
  <p:clrMapOvr>
    <a:masterClrMapping/>
  </p:clrMapOvr>
  <p:transition spd="slow"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7775575" y="1481138"/>
            <a:ext cx="9258300" cy="7312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310553981"/>
      </p:ext>
    </p:extLst>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7775575" y="1481138"/>
            <a:ext cx="9258300" cy="7312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19.07.2022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53767217"/>
      </p:ext>
    </p:extLst>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31299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ransition spd="slow" advTm="0">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3.xml"/><Relationship Id="rId5" Type="http://schemas.openxmlformats.org/officeDocument/2006/relationships/image" Target="../media/image51.pn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3.xml"/><Relationship Id="rId5" Type="http://schemas.openxmlformats.org/officeDocument/2006/relationships/image" Target="../media/image55.png"/><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13.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screen">
            <a:extLst>
              <a:ext uri="{28A0092B-C50C-407E-A947-70E740481C1C}">
                <a14:useLocalDpi xmlns:a14="http://schemas.microsoft.com/office/drawing/2010/main" val="0"/>
              </a:ext>
            </a:extLst>
          </a:blip>
          <a:srcRect l="17632" r="49845" b="47264"/>
          <a:stretch>
            <a:fillRect/>
          </a:stretch>
        </p:blipFill>
        <p:spPr>
          <a:xfrm>
            <a:off x="3147646" y="0"/>
            <a:ext cx="2615829" cy="4453634"/>
          </a:xfrm>
          <a:prstGeom prst="rect">
            <a:avLst/>
          </a:prstGeom>
        </p:spPr>
      </p:pic>
      <p:sp>
        <p:nvSpPr>
          <p:cNvPr id="6" name="PA_文本框 6"/>
          <p:cNvSpPr txBox="1"/>
          <p:nvPr>
            <p:custDataLst>
              <p:tags r:id="rId1"/>
            </p:custDataLst>
          </p:nvPr>
        </p:nvSpPr>
        <p:spPr>
          <a:xfrm>
            <a:off x="2368000" y="5077099"/>
            <a:ext cx="4319813" cy="1491242"/>
          </a:xfrm>
          <a:prstGeom prst="rect">
            <a:avLst/>
          </a:prstGeom>
          <a:noFill/>
        </p:spPr>
        <p:txBody>
          <a:bodyPr wrap="square" rtlCol="0" anchor="ctr">
            <a:spAutoFit/>
          </a:bodyPr>
          <a:lstStyle/>
          <a:p>
            <a:pPr>
              <a:lnSpc>
                <a:spcPct val="120000"/>
              </a:lnSpc>
            </a:pPr>
            <a:r>
              <a:rPr lang="zh-CN" altLang="en-US" sz="8000" dirty="0">
                <a:solidFill>
                  <a:srgbClr val="C00000"/>
                </a:solidFill>
                <a:latin typeface="方正宋黑_GBK" panose="03000509000000000000" pitchFamily="65" charset="-122"/>
                <a:ea typeface="方正宋黑_GBK" panose="03000509000000000000" pitchFamily="65" charset="-122"/>
              </a:rPr>
              <a:t>陶瓷工艺</a:t>
            </a:r>
            <a:endParaRPr lang="zh-CN" altLang="en-US" sz="8000" spc="1200" dirty="0">
              <a:solidFill>
                <a:srgbClr val="C00000"/>
              </a:solidFill>
              <a:latin typeface="方正宋黑_GBK" panose="03000509000000000000" pitchFamily="65" charset="-122"/>
              <a:ea typeface="方正宋黑_GBK" panose="03000509000000000000" pitchFamily="65" charset="-122"/>
            </a:endParaRPr>
          </a:p>
        </p:txBody>
      </p:sp>
      <p:sp>
        <p:nvSpPr>
          <p:cNvPr id="9" name="文本框 9"/>
          <p:cNvSpPr txBox="1"/>
          <p:nvPr/>
        </p:nvSpPr>
        <p:spPr>
          <a:xfrm>
            <a:off x="2368000" y="6697705"/>
            <a:ext cx="5752758" cy="991169"/>
          </a:xfrm>
          <a:prstGeom prst="rect">
            <a:avLst/>
          </a:prstGeom>
          <a:noFill/>
        </p:spPr>
        <p:txBody>
          <a:bodyPr wrap="square" rtlCol="0" anchor="ctr">
            <a:spAutoFit/>
          </a:bodyPr>
          <a:lstStyle/>
          <a:p>
            <a:pPr>
              <a:lnSpc>
                <a:spcPct val="120000"/>
              </a:lnSpc>
            </a:pPr>
            <a:r>
              <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rPr>
              <a:t>主编：</a:t>
            </a:r>
            <a:r>
              <a:rPr lang="zh-CN" altLang="en-US" sz="2500" dirty="0">
                <a:solidFill>
                  <a:schemeClr val="tx1">
                    <a:lumMod val="95000"/>
                    <a:lumOff val="5000"/>
                  </a:schemeClr>
                </a:solidFill>
                <a:latin typeface="方正宋黑_GBK" panose="03000509000000000000" pitchFamily="65" charset="-122"/>
                <a:ea typeface="方正宋黑_GBK" panose="03000509000000000000" pitchFamily="65" charset="-122"/>
              </a:rPr>
              <a:t>吕波        </a:t>
            </a:r>
            <a:r>
              <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rPr>
              <a:t>人民美术出版社</a:t>
            </a:r>
          </a:p>
          <a:p>
            <a:pPr>
              <a:lnSpc>
                <a:spcPct val="120000"/>
              </a:lnSpc>
            </a:pPr>
            <a:endPar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endParaRPr>
          </a:p>
        </p:txBody>
      </p:sp>
      <p:grpSp>
        <p:nvGrpSpPr>
          <p:cNvPr id="18" name="组合 17">
            <a:extLst>
              <a:ext uri="{FF2B5EF4-FFF2-40B4-BE49-F238E27FC236}">
                <a16:creationId xmlns:a16="http://schemas.microsoft.com/office/drawing/2014/main" id="{9CD35CEB-5126-D244-8AC4-8D86839F8516}"/>
              </a:ext>
            </a:extLst>
          </p:cNvPr>
          <p:cNvGrpSpPr/>
          <p:nvPr/>
        </p:nvGrpSpPr>
        <p:grpSpPr>
          <a:xfrm>
            <a:off x="7127780" y="2591106"/>
            <a:ext cx="4002979" cy="2177016"/>
            <a:chOff x="2581303" y="1324297"/>
            <a:chExt cx="3008509" cy="1497479"/>
          </a:xfrm>
        </p:grpSpPr>
        <p:pic>
          <p:nvPicPr>
            <p:cNvPr id="5" name="图片 4"/>
            <p:cNvPicPr>
              <a:picLocks noChangeAspect="1"/>
            </p:cNvPicPr>
            <p:nvPr/>
          </p:nvPicPr>
          <p:blipFill>
            <a:blip r:embed="rId5" cstate="screen">
              <a:extLst>
                <a:ext uri="{28A0092B-C50C-407E-A947-70E740481C1C}">
                  <a14:useLocalDpi xmlns:a14="http://schemas.microsoft.com/office/drawing/2010/main" val="0"/>
                </a:ext>
              </a:extLst>
            </a:blip>
            <a:srcRect l="3307" t="29111" r="82360" b="55664"/>
            <a:stretch>
              <a:fillRect/>
            </a:stretch>
          </p:blipFill>
          <p:spPr>
            <a:xfrm>
              <a:off x="3296458" y="1823999"/>
              <a:ext cx="671347" cy="670436"/>
            </a:xfrm>
            <a:prstGeom prst="rect">
              <a:avLst/>
            </a:prstGeom>
          </p:spPr>
        </p:pic>
        <p:sp>
          <p:nvSpPr>
            <p:cNvPr id="10" name="PA_文本框 6"/>
            <p:cNvSpPr txBox="1"/>
            <p:nvPr>
              <p:custDataLst>
                <p:tags r:id="rId2"/>
              </p:custDataLst>
            </p:nvPr>
          </p:nvSpPr>
          <p:spPr>
            <a:xfrm>
              <a:off x="2581303" y="1324297"/>
              <a:ext cx="586541" cy="1474361"/>
            </a:xfrm>
            <a:prstGeom prst="rect">
              <a:avLst/>
            </a:prstGeom>
            <a:noFill/>
          </p:spPr>
          <p:txBody>
            <a:bodyPr wrap="square" rtlCol="0" anchor="ctr">
              <a:spAutoFit/>
            </a:bodyPr>
            <a:lstStyle/>
            <a:p>
              <a:pPr>
                <a:lnSpc>
                  <a:spcPct val="120000"/>
                </a:lnSpc>
              </a:pPr>
              <a:r>
                <a:rPr lang="en-US" altLang="zh-CN" sz="12000" b="1" dirty="0">
                  <a:solidFill>
                    <a:schemeClr val="bg2">
                      <a:lumMod val="50000"/>
                    </a:schemeClr>
                  </a:solidFill>
                  <a:latin typeface="方正兰亭超细黑简体" panose="02000000000000000000" pitchFamily="2" charset="-122"/>
                  <a:ea typeface="方正兰亭超细黑简体" panose="02000000000000000000" pitchFamily="2" charset="-122"/>
                </a:rPr>
                <a:t>2</a:t>
              </a:r>
              <a:endParaRPr lang="zh-CN" altLang="en-US" sz="12000" b="1" dirty="0">
                <a:solidFill>
                  <a:schemeClr val="bg2">
                    <a:lumMod val="50000"/>
                  </a:schemeClr>
                </a:solidFill>
                <a:latin typeface="方正兰亭超细黑简体" panose="02000000000000000000" pitchFamily="2" charset="-122"/>
                <a:ea typeface="方正兰亭超细黑简体" panose="02000000000000000000" pitchFamily="2" charset="-122"/>
              </a:endParaRPr>
            </a:p>
          </p:txBody>
        </p:sp>
        <p:sp>
          <p:nvSpPr>
            <p:cNvPr id="11" name="PA_文本框 6"/>
            <p:cNvSpPr txBox="1"/>
            <p:nvPr>
              <p:custDataLst>
                <p:tags r:id="rId3"/>
              </p:custDataLst>
            </p:nvPr>
          </p:nvSpPr>
          <p:spPr>
            <a:xfrm>
              <a:off x="3887924" y="1347415"/>
              <a:ext cx="1701888" cy="1474361"/>
            </a:xfrm>
            <a:prstGeom prst="rect">
              <a:avLst/>
            </a:prstGeom>
            <a:noFill/>
          </p:spPr>
          <p:txBody>
            <a:bodyPr wrap="square" rtlCol="0" anchor="ctr">
              <a:spAutoFit/>
            </a:bodyPr>
            <a:lstStyle/>
            <a:p>
              <a:pPr>
                <a:lnSpc>
                  <a:spcPct val="120000"/>
                </a:lnSpc>
              </a:pPr>
              <a:r>
                <a:rPr lang="en-US" altLang="zh-CN" sz="12000" b="1" dirty="0">
                  <a:solidFill>
                    <a:schemeClr val="bg2">
                      <a:lumMod val="50000"/>
                    </a:schemeClr>
                  </a:solidFill>
                  <a:latin typeface="方正兰亭超细黑简体" panose="02000000000000000000" pitchFamily="2" charset="-122"/>
                  <a:ea typeface="方正兰亭超细黑简体" panose="02000000000000000000" pitchFamily="2" charset="-122"/>
                </a:rPr>
                <a:t>22</a:t>
              </a:r>
              <a:endParaRPr lang="zh-CN" altLang="en-US" sz="12000" b="1" dirty="0">
                <a:solidFill>
                  <a:schemeClr val="bg2">
                    <a:lumMod val="50000"/>
                  </a:schemeClr>
                </a:solidFill>
                <a:latin typeface="方正兰亭超细黑简体" panose="02000000000000000000" pitchFamily="2" charset="-122"/>
                <a:ea typeface="方正兰亭超细黑简体" panose="02000000000000000000" pitchFamily="2" charset="-122"/>
              </a:endParaRPr>
            </a:p>
          </p:txBody>
        </p:sp>
      </p:grpSp>
      <p:sp>
        <p:nvSpPr>
          <p:cNvPr id="15" name="矩形: 单圆角 14">
            <a:extLst>
              <a:ext uri="{FF2B5EF4-FFF2-40B4-BE49-F238E27FC236}">
                <a16:creationId xmlns:a16="http://schemas.microsoft.com/office/drawing/2014/main" id="{130B2F90-DF17-BAD3-A320-BE603AF56422}"/>
              </a:ext>
            </a:extLst>
          </p:cNvPr>
          <p:cNvSpPr/>
          <p:nvPr/>
        </p:nvSpPr>
        <p:spPr>
          <a:xfrm>
            <a:off x="1624467" y="4933275"/>
            <a:ext cx="15028160" cy="3208402"/>
          </a:xfrm>
          <a:prstGeom prst="round1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5F66C1B3-D8B9-AF29-7308-FB118FE0979A}"/>
              </a:ext>
            </a:extLst>
          </p:cNvPr>
          <p:cNvSpPr/>
          <p:nvPr/>
        </p:nvSpPr>
        <p:spPr>
          <a:xfrm>
            <a:off x="11323575" y="1249681"/>
            <a:ext cx="4670194" cy="5649326"/>
          </a:xfrm>
          <a:prstGeom prst="rect">
            <a:avLst/>
          </a:prstGeom>
          <a:solidFill>
            <a:schemeClr val="bg1"/>
          </a:solidFill>
          <a:ln w="63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14" name="矩形 13">
            <a:extLst>
              <a:ext uri="{FF2B5EF4-FFF2-40B4-BE49-F238E27FC236}">
                <a16:creationId xmlns:a16="http://schemas.microsoft.com/office/drawing/2014/main" id="{C61AC748-1CBD-FB0C-1FAD-0B09C0807E28}"/>
              </a:ext>
            </a:extLst>
          </p:cNvPr>
          <p:cNvSpPr/>
          <p:nvPr/>
        </p:nvSpPr>
        <p:spPr>
          <a:xfrm>
            <a:off x="11664745" y="1103929"/>
            <a:ext cx="3971753" cy="5649326"/>
          </a:xfrm>
          <a:prstGeom prst="rect">
            <a:avLst/>
          </a:prstGeom>
          <a:solidFill>
            <a:schemeClr val="bg1"/>
          </a:solid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16" name="文本框 15">
            <a:extLst>
              <a:ext uri="{FF2B5EF4-FFF2-40B4-BE49-F238E27FC236}">
                <a16:creationId xmlns:a16="http://schemas.microsoft.com/office/drawing/2014/main" id="{4C960ACA-FCBC-8450-91CB-4C0D640CCB44}"/>
              </a:ext>
            </a:extLst>
          </p:cNvPr>
          <p:cNvSpPr txBox="1"/>
          <p:nvPr/>
        </p:nvSpPr>
        <p:spPr>
          <a:xfrm>
            <a:off x="6765755" y="5776590"/>
            <a:ext cx="4728405" cy="553998"/>
          </a:xfrm>
          <a:prstGeom prst="rect">
            <a:avLst/>
          </a:prstGeom>
          <a:noFill/>
        </p:spPr>
        <p:txBody>
          <a:bodyPr wrap="square">
            <a:spAutoFit/>
          </a:bodyPr>
          <a:lstStyle/>
          <a:p>
            <a:r>
              <a:rPr lang="en-US" altLang="zh-CN" sz="3000" b="1" dirty="0">
                <a:solidFill>
                  <a:schemeClr val="bg2">
                    <a:lumMod val="75000"/>
                  </a:schemeClr>
                </a:solidFill>
                <a:latin typeface="方正兰亭超细黑简体" panose="02000000000000000000" pitchFamily="2" charset="-122"/>
                <a:ea typeface="方正兰亭超细黑简体" panose="02000000000000000000" pitchFamily="2" charset="-122"/>
              </a:rPr>
              <a:t>TAOCI GONGYI</a:t>
            </a:r>
            <a:endParaRPr lang="zh-CN" altLang="en-US" sz="3000" dirty="0">
              <a:solidFill>
                <a:schemeClr val="bg2">
                  <a:lumMod val="75000"/>
                </a:schemeClr>
              </a:solidFill>
            </a:endParaRPr>
          </a:p>
        </p:txBody>
      </p:sp>
      <p:pic>
        <p:nvPicPr>
          <p:cNvPr id="7" name="图片 6">
            <a:extLst>
              <a:ext uri="{FF2B5EF4-FFF2-40B4-BE49-F238E27FC236}">
                <a16:creationId xmlns:a16="http://schemas.microsoft.com/office/drawing/2014/main" id="{168B7423-24DD-230A-9609-379BD445CF83}"/>
              </a:ext>
            </a:extLst>
          </p:cNvPr>
          <p:cNvPicPr>
            <a:picLocks noChangeAspect="1"/>
          </p:cNvPicPr>
          <p:nvPr/>
        </p:nvPicPr>
        <p:blipFill>
          <a:blip r:embed="rId6"/>
          <a:stretch>
            <a:fillRect/>
          </a:stretch>
        </p:blipFill>
        <p:spPr>
          <a:xfrm>
            <a:off x="11818251" y="1279479"/>
            <a:ext cx="3680882" cy="5311449"/>
          </a:xfrm>
          <a:prstGeom prst="rect">
            <a:avLst/>
          </a:prstGeom>
          <a:solidFill>
            <a:srgbClr val="8FCC94"/>
          </a:solidFill>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2000"/>
                                        <p:tgtEl>
                                          <p:spTgt spid="15"/>
                                        </p:tgtEl>
                                      </p:cBhvr>
                                    </p:animEffect>
                                  </p:childTnLst>
                                </p:cTn>
                              </p:par>
                            </p:childTnLst>
                          </p:cTn>
                        </p:par>
                        <p:par>
                          <p:cTn id="14" fill="hold">
                            <p:stCondLst>
                              <p:cond delay="30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3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6"/>
                                        </p:tgtEl>
                                      </p:cBhvr>
                                    </p:animEffect>
                                  </p:childTnLst>
                                </p:cTn>
                              </p:par>
                            </p:childTnLst>
                          </p:cTn>
                        </p:par>
                        <p:par>
                          <p:cTn id="28" fill="hold">
                            <p:stCondLst>
                              <p:cond delay="41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6"/>
                                        </p:tgtEl>
                                        <p:attrNameLst>
                                          <p:attrName>ppt_y</p:attrName>
                                        </p:attrNameLst>
                                      </p:cBhvr>
                                      <p:tavLst>
                                        <p:tav tm="0">
                                          <p:val>
                                            <p:strVal val="#ppt_y"/>
                                          </p:val>
                                        </p:tav>
                                        <p:tav tm="100000">
                                          <p:val>
                                            <p:strVal val="#ppt_y"/>
                                          </p:val>
                                        </p:tav>
                                      </p:tavLst>
                                    </p:anim>
                                    <p:anim calcmode="lin" valueType="num">
                                      <p:cBhvr>
                                        <p:cTn id="3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6"/>
                                        </p:tgtEl>
                                      </p:cBhvr>
                                    </p:animEffect>
                                  </p:childTnLst>
                                </p:cTn>
                              </p:par>
                            </p:childTnLst>
                          </p:cTn>
                        </p:par>
                        <p:par>
                          <p:cTn id="36" fill="hold">
                            <p:stCondLst>
                              <p:cond delay="5650"/>
                            </p:stCondLst>
                            <p:childTnLst>
                              <p:par>
                                <p:cTn id="37" presetID="2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par>
                          <p:cTn id="40" fill="hold">
                            <p:stCondLst>
                              <p:cond delay="615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6650"/>
                            </p:stCondLst>
                            <p:childTnLst>
                              <p:par>
                                <p:cTn id="47" presetID="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7150"/>
                            </p:stCondLst>
                            <p:childTnLst>
                              <p:par>
                                <p:cTn id="52" presetID="26" presetClass="emph" presetSubtype="0" fill="hold" grpId="1" nodeType="afterEffect">
                                  <p:stCondLst>
                                    <p:cond delay="0"/>
                                  </p:stCondLst>
                                  <p:childTnLst>
                                    <p:animEffect transition="out" filter="fade">
                                      <p:cBhvr>
                                        <p:cTn id="53" dur="500" tmFilter="0, 0; .2, .5; .8, .5; 1, 0"/>
                                        <p:tgtEl>
                                          <p:spTgt spid="9"/>
                                        </p:tgtEl>
                                      </p:cBhvr>
                                    </p:animEffect>
                                    <p:animScale>
                                      <p:cBhvr>
                                        <p:cTn id="54"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9" grpId="1"/>
      <p:bldP spid="15" grpId="0" animBg="1"/>
      <p:bldP spid="14"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F8A02859-3B6B-C506-A24F-63F9FE09BA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2445" y="1747895"/>
            <a:ext cx="10582996" cy="824649"/>
          </a:xfrm>
          <a:prstGeom prst="rect">
            <a:avLst/>
          </a:prstGeom>
        </p:spPr>
      </p:pic>
      <p:pic>
        <p:nvPicPr>
          <p:cNvPr id="7" name="图片 6">
            <a:extLst>
              <a:ext uri="{FF2B5EF4-FFF2-40B4-BE49-F238E27FC236}">
                <a16:creationId xmlns:a16="http://schemas.microsoft.com/office/drawing/2014/main" id="{FC1DD9BD-C61A-D00A-AE73-978089F75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1623" y="3860800"/>
            <a:ext cx="5769147" cy="4212533"/>
          </a:xfrm>
          <a:prstGeom prst="rect">
            <a:avLst/>
          </a:prstGeom>
        </p:spPr>
      </p:pic>
      <p:pic>
        <p:nvPicPr>
          <p:cNvPr id="9" name="图片 8">
            <a:extLst>
              <a:ext uri="{FF2B5EF4-FFF2-40B4-BE49-F238E27FC236}">
                <a16:creationId xmlns:a16="http://schemas.microsoft.com/office/drawing/2014/main" id="{0A716F21-8074-ABA2-CF81-1378EB1E53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5382" y="2868022"/>
            <a:ext cx="4124325" cy="2562225"/>
          </a:xfrm>
          <a:prstGeom prst="rect">
            <a:avLst/>
          </a:prstGeom>
        </p:spPr>
      </p:pic>
      <p:pic>
        <p:nvPicPr>
          <p:cNvPr id="11" name="图片 10">
            <a:extLst>
              <a:ext uri="{FF2B5EF4-FFF2-40B4-BE49-F238E27FC236}">
                <a16:creationId xmlns:a16="http://schemas.microsoft.com/office/drawing/2014/main" id="{23D6FBD2-A3C4-853D-8390-17D45F995B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8670" y="5748815"/>
            <a:ext cx="6238875" cy="3771900"/>
          </a:xfrm>
          <a:prstGeom prst="rect">
            <a:avLst/>
          </a:prstGeom>
        </p:spPr>
      </p:pic>
      <p:pic>
        <p:nvPicPr>
          <p:cNvPr id="14" name="图片 13">
            <a:extLst>
              <a:ext uri="{FF2B5EF4-FFF2-40B4-BE49-F238E27FC236}">
                <a16:creationId xmlns:a16="http://schemas.microsoft.com/office/drawing/2014/main" id="{3D042942-2876-CFC1-BEEA-6F3DD63ED5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60524" y="2810873"/>
            <a:ext cx="4124325" cy="2676525"/>
          </a:xfrm>
          <a:prstGeom prst="rect">
            <a:avLst/>
          </a:prstGeom>
        </p:spPr>
      </p:pic>
    </p:spTree>
    <p:extLst>
      <p:ext uri="{BB962C8B-B14F-4D97-AF65-F5344CB8AC3E}">
        <p14:creationId xmlns:p14="http://schemas.microsoft.com/office/powerpoint/2010/main" val="35963685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500"/>
                            </p:stCondLst>
                            <p:childTnLst>
                              <p:par>
                                <p:cTn id="22" presetID="15"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ppt_w</p:attrName>
                                        </p:attrNameLst>
                                      </p:cBhvr>
                                      <p:tavLst>
                                        <p:tav tm="0">
                                          <p:val>
                                            <p:fltVal val="0"/>
                                          </p:val>
                                        </p:tav>
                                        <p:tav tm="100000">
                                          <p:val>
                                            <p:strVal val="#ppt_w"/>
                                          </p:val>
                                        </p:tav>
                                      </p:tavLst>
                                    </p:anim>
                                    <p:anim calcmode="lin" valueType="num">
                                      <p:cBhvr>
                                        <p:cTn id="25" dur="1000" fill="hold"/>
                                        <p:tgtEl>
                                          <p:spTgt spid="14"/>
                                        </p:tgtEl>
                                        <p:attrNameLst>
                                          <p:attrName>ppt_h</p:attrName>
                                        </p:attrNameLst>
                                      </p:cBhvr>
                                      <p:tavLst>
                                        <p:tav tm="0">
                                          <p:val>
                                            <p:fltVal val="0"/>
                                          </p:val>
                                        </p:tav>
                                        <p:tav tm="100000">
                                          <p:val>
                                            <p:strVal val="#ppt_h"/>
                                          </p:val>
                                        </p:tav>
                                      </p:tavLst>
                                    </p:anim>
                                    <p:anim calcmode="lin" valueType="num">
                                      <p:cBhvr>
                                        <p:cTn id="26"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1500"/>
                            </p:stCondLst>
                            <p:childTnLst>
                              <p:par>
                                <p:cTn id="29" presetID="15"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2500"/>
                            </p:stCondLst>
                            <p:childTnLst>
                              <p:par>
                                <p:cTn id="36" presetID="15"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1000" fill="hold"/>
                                        <p:tgtEl>
                                          <p:spTgt spid="11"/>
                                        </p:tgtEl>
                                        <p:attrNameLst>
                                          <p:attrName>ppt_w</p:attrName>
                                        </p:attrNameLst>
                                      </p:cBhvr>
                                      <p:tavLst>
                                        <p:tav tm="0">
                                          <p:val>
                                            <p:fltVal val="0"/>
                                          </p:val>
                                        </p:tav>
                                        <p:tav tm="100000">
                                          <p:val>
                                            <p:strVal val="#ppt_w"/>
                                          </p:val>
                                        </p:tav>
                                      </p:tavLst>
                                    </p:anim>
                                    <p:anim calcmode="lin" valueType="num">
                                      <p:cBhvr>
                                        <p:cTn id="39" dur="1000" fill="hold"/>
                                        <p:tgtEl>
                                          <p:spTgt spid="11"/>
                                        </p:tgtEl>
                                        <p:attrNameLst>
                                          <p:attrName>ppt_h</p:attrName>
                                        </p:attrNameLst>
                                      </p:cBhvr>
                                      <p:tavLst>
                                        <p:tav tm="0">
                                          <p:val>
                                            <p:fltVal val="0"/>
                                          </p:val>
                                        </p:tav>
                                        <p:tav tm="100000">
                                          <p:val>
                                            <p:strVal val="#ppt_h"/>
                                          </p:val>
                                        </p:tav>
                                      </p:tavLst>
                                    </p:anim>
                                    <p:anim calcmode="lin" valueType="num">
                                      <p:cBhvr>
                                        <p:cTn id="40"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2" fill="hold">
                            <p:stCondLst>
                              <p:cond delay="3500"/>
                            </p:stCondLst>
                            <p:childTnLst>
                              <p:par>
                                <p:cTn id="43" presetID="15" presetClass="entr" presetSubtype="0"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ppt_w</p:attrName>
                                        </p:attrNameLst>
                                      </p:cBhvr>
                                      <p:tavLst>
                                        <p:tav tm="0">
                                          <p:val>
                                            <p:fltVal val="0"/>
                                          </p:val>
                                        </p:tav>
                                        <p:tav tm="100000">
                                          <p:val>
                                            <p:strVal val="#ppt_w"/>
                                          </p:val>
                                        </p:tav>
                                      </p:tavLst>
                                    </p:anim>
                                    <p:anim calcmode="lin" valueType="num">
                                      <p:cBhvr>
                                        <p:cTn id="46" dur="1000" fill="hold"/>
                                        <p:tgtEl>
                                          <p:spTgt spid="7"/>
                                        </p:tgtEl>
                                        <p:attrNameLst>
                                          <p:attrName>ppt_h</p:attrName>
                                        </p:attrNameLst>
                                      </p:cBhvr>
                                      <p:tavLst>
                                        <p:tav tm="0">
                                          <p:val>
                                            <p:fltVal val="0"/>
                                          </p:val>
                                        </p:tav>
                                        <p:tav tm="100000">
                                          <p:val>
                                            <p:strVal val="#ppt_h"/>
                                          </p:val>
                                        </p:tav>
                                      </p:tavLst>
                                    </p:anim>
                                    <p:anim calcmode="lin" valueType="num">
                                      <p:cBhvr>
                                        <p:cTn id="4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6" name="图片 5">
            <a:extLst>
              <a:ext uri="{FF2B5EF4-FFF2-40B4-BE49-F238E27FC236}">
                <a16:creationId xmlns:a16="http://schemas.microsoft.com/office/drawing/2014/main" id="{A189CBFC-203D-EECF-48A5-A834C0CBB9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7806" y="1660514"/>
            <a:ext cx="13812354" cy="567631"/>
          </a:xfrm>
          <a:prstGeom prst="rect">
            <a:avLst/>
          </a:prstGeom>
        </p:spPr>
      </p:pic>
      <p:pic>
        <p:nvPicPr>
          <p:cNvPr id="10" name="图片 9">
            <a:extLst>
              <a:ext uri="{FF2B5EF4-FFF2-40B4-BE49-F238E27FC236}">
                <a16:creationId xmlns:a16="http://schemas.microsoft.com/office/drawing/2014/main" id="{33A172D5-F290-BC84-8FEB-FAC2DCE488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05396" y="2920788"/>
            <a:ext cx="4961723" cy="6317856"/>
          </a:xfrm>
          <a:prstGeom prst="rect">
            <a:avLst/>
          </a:prstGeom>
        </p:spPr>
      </p:pic>
      <p:pic>
        <p:nvPicPr>
          <p:cNvPr id="13" name="图片 12">
            <a:extLst>
              <a:ext uri="{FF2B5EF4-FFF2-40B4-BE49-F238E27FC236}">
                <a16:creationId xmlns:a16="http://schemas.microsoft.com/office/drawing/2014/main" id="{1224569A-C112-9CED-A8EF-D686E15891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1127" y="6176618"/>
            <a:ext cx="2669763" cy="3536265"/>
          </a:xfrm>
          <a:prstGeom prst="rect">
            <a:avLst/>
          </a:prstGeom>
        </p:spPr>
      </p:pic>
      <p:pic>
        <p:nvPicPr>
          <p:cNvPr id="16" name="图片 15">
            <a:extLst>
              <a:ext uri="{FF2B5EF4-FFF2-40B4-BE49-F238E27FC236}">
                <a16:creationId xmlns:a16="http://schemas.microsoft.com/office/drawing/2014/main" id="{AE7E7E86-5A2E-534D-DCFB-9349CBDDB7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1127" y="2634841"/>
            <a:ext cx="4961724" cy="3343275"/>
          </a:xfrm>
          <a:prstGeom prst="rect">
            <a:avLst/>
          </a:prstGeom>
        </p:spPr>
      </p:pic>
      <p:pic>
        <p:nvPicPr>
          <p:cNvPr id="18" name="图片 17">
            <a:extLst>
              <a:ext uri="{FF2B5EF4-FFF2-40B4-BE49-F238E27FC236}">
                <a16:creationId xmlns:a16="http://schemas.microsoft.com/office/drawing/2014/main" id="{EF108ED8-8F33-DBF9-CFFD-FAD1E8DF35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77331" y="6384812"/>
            <a:ext cx="4095750" cy="2809875"/>
          </a:xfrm>
          <a:prstGeom prst="rect">
            <a:avLst/>
          </a:prstGeom>
        </p:spPr>
      </p:pic>
      <p:pic>
        <p:nvPicPr>
          <p:cNvPr id="20" name="图片 19">
            <a:extLst>
              <a:ext uri="{FF2B5EF4-FFF2-40B4-BE49-F238E27FC236}">
                <a16:creationId xmlns:a16="http://schemas.microsoft.com/office/drawing/2014/main" id="{8B7B2963-092B-805C-7FB9-E4A8C20A11E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67806" y="2634841"/>
            <a:ext cx="4114800" cy="3343275"/>
          </a:xfrm>
          <a:prstGeom prst="rect">
            <a:avLst/>
          </a:prstGeom>
        </p:spPr>
      </p:pic>
    </p:spTree>
    <p:extLst>
      <p:ext uri="{BB962C8B-B14F-4D97-AF65-F5344CB8AC3E}">
        <p14:creationId xmlns:p14="http://schemas.microsoft.com/office/powerpoint/2010/main" val="470246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500"/>
                            </p:stCondLst>
                            <p:childTnLst>
                              <p:par>
                                <p:cTn id="22" presetID="15"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1000" fill="hold"/>
                                        <p:tgtEl>
                                          <p:spTgt spid="20"/>
                                        </p:tgtEl>
                                        <p:attrNameLst>
                                          <p:attrName>ppt_w</p:attrName>
                                        </p:attrNameLst>
                                      </p:cBhvr>
                                      <p:tavLst>
                                        <p:tav tm="0">
                                          <p:val>
                                            <p:fltVal val="0"/>
                                          </p:val>
                                        </p:tav>
                                        <p:tav tm="100000">
                                          <p:val>
                                            <p:strVal val="#ppt_w"/>
                                          </p:val>
                                        </p:tav>
                                      </p:tavLst>
                                    </p:anim>
                                    <p:anim calcmode="lin" valueType="num">
                                      <p:cBhvr>
                                        <p:cTn id="25" dur="1000" fill="hold"/>
                                        <p:tgtEl>
                                          <p:spTgt spid="20"/>
                                        </p:tgtEl>
                                        <p:attrNameLst>
                                          <p:attrName>ppt_h</p:attrName>
                                        </p:attrNameLst>
                                      </p:cBhvr>
                                      <p:tavLst>
                                        <p:tav tm="0">
                                          <p:val>
                                            <p:fltVal val="0"/>
                                          </p:val>
                                        </p:tav>
                                        <p:tav tm="100000">
                                          <p:val>
                                            <p:strVal val="#ppt_h"/>
                                          </p:val>
                                        </p:tav>
                                      </p:tavLst>
                                    </p:anim>
                                    <p:anim calcmode="lin" valueType="num">
                                      <p:cBhvr>
                                        <p:cTn id="26"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1500"/>
                            </p:stCondLst>
                            <p:childTnLst>
                              <p:par>
                                <p:cTn id="29" presetID="15"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2500"/>
                            </p:stCondLst>
                            <p:childTnLst>
                              <p:par>
                                <p:cTn id="36" presetID="15" presetClass="entr" presetSubtype="0"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1000" fill="hold"/>
                                        <p:tgtEl>
                                          <p:spTgt spid="18"/>
                                        </p:tgtEl>
                                        <p:attrNameLst>
                                          <p:attrName>ppt_w</p:attrName>
                                        </p:attrNameLst>
                                      </p:cBhvr>
                                      <p:tavLst>
                                        <p:tav tm="0">
                                          <p:val>
                                            <p:fltVal val="0"/>
                                          </p:val>
                                        </p:tav>
                                        <p:tav tm="100000">
                                          <p:val>
                                            <p:strVal val="#ppt_w"/>
                                          </p:val>
                                        </p:tav>
                                      </p:tavLst>
                                    </p:anim>
                                    <p:anim calcmode="lin" valueType="num">
                                      <p:cBhvr>
                                        <p:cTn id="39" dur="1000" fill="hold"/>
                                        <p:tgtEl>
                                          <p:spTgt spid="18"/>
                                        </p:tgtEl>
                                        <p:attrNameLst>
                                          <p:attrName>ppt_h</p:attrName>
                                        </p:attrNameLst>
                                      </p:cBhvr>
                                      <p:tavLst>
                                        <p:tav tm="0">
                                          <p:val>
                                            <p:fltVal val="0"/>
                                          </p:val>
                                        </p:tav>
                                        <p:tav tm="100000">
                                          <p:val>
                                            <p:strVal val="#ppt_h"/>
                                          </p:val>
                                        </p:tav>
                                      </p:tavLst>
                                    </p:anim>
                                    <p:anim calcmode="lin" valueType="num">
                                      <p:cBhvr>
                                        <p:cTn id="40"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42" fill="hold">
                            <p:stCondLst>
                              <p:cond delay="3500"/>
                            </p:stCondLst>
                            <p:childTnLst>
                              <p:par>
                                <p:cTn id="43" presetID="15" presetClass="entr" presetSubtype="0"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1000" fill="hold"/>
                                        <p:tgtEl>
                                          <p:spTgt spid="13"/>
                                        </p:tgtEl>
                                        <p:attrNameLst>
                                          <p:attrName>ppt_w</p:attrName>
                                        </p:attrNameLst>
                                      </p:cBhvr>
                                      <p:tavLst>
                                        <p:tav tm="0">
                                          <p:val>
                                            <p:fltVal val="0"/>
                                          </p:val>
                                        </p:tav>
                                        <p:tav tm="100000">
                                          <p:val>
                                            <p:strVal val="#ppt_w"/>
                                          </p:val>
                                        </p:tav>
                                      </p:tavLst>
                                    </p:anim>
                                    <p:anim calcmode="lin" valueType="num">
                                      <p:cBhvr>
                                        <p:cTn id="46" dur="1000" fill="hold"/>
                                        <p:tgtEl>
                                          <p:spTgt spid="13"/>
                                        </p:tgtEl>
                                        <p:attrNameLst>
                                          <p:attrName>ppt_h</p:attrName>
                                        </p:attrNameLst>
                                      </p:cBhvr>
                                      <p:tavLst>
                                        <p:tav tm="0">
                                          <p:val>
                                            <p:fltVal val="0"/>
                                          </p:val>
                                        </p:tav>
                                        <p:tav tm="100000">
                                          <p:val>
                                            <p:strVal val="#ppt_h"/>
                                          </p:val>
                                        </p:tav>
                                      </p:tavLst>
                                    </p:anim>
                                    <p:anim calcmode="lin" valueType="num">
                                      <p:cBhvr>
                                        <p:cTn id="47"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4500"/>
                            </p:stCondLst>
                            <p:childTnLst>
                              <p:par>
                                <p:cTn id="50" presetID="15" presetClass="entr" presetSubtype="0"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fltVal val="0"/>
                                          </p:val>
                                        </p:tav>
                                        <p:tav tm="100000">
                                          <p:val>
                                            <p:strVal val="#ppt_w"/>
                                          </p:val>
                                        </p:tav>
                                      </p:tavLst>
                                    </p:anim>
                                    <p:anim calcmode="lin" valueType="num">
                                      <p:cBhvr>
                                        <p:cTn id="53" dur="1000" fill="hold"/>
                                        <p:tgtEl>
                                          <p:spTgt spid="10"/>
                                        </p:tgtEl>
                                        <p:attrNameLst>
                                          <p:attrName>ppt_h</p:attrName>
                                        </p:attrNameLst>
                                      </p:cBhvr>
                                      <p:tavLst>
                                        <p:tav tm="0">
                                          <p:val>
                                            <p:fltVal val="0"/>
                                          </p:val>
                                        </p:tav>
                                        <p:tav tm="100000">
                                          <p:val>
                                            <p:strVal val="#ppt_h"/>
                                          </p:val>
                                        </p:tav>
                                      </p:tavLst>
                                    </p:anim>
                                    <p:anim calcmode="lin" valueType="num">
                                      <p:cBhvr>
                                        <p:cTn id="54"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36941E9D-5D46-8A58-166B-4C9CDF5449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5396" y="1949926"/>
            <a:ext cx="14990460" cy="6462554"/>
          </a:xfrm>
          <a:prstGeom prst="rect">
            <a:avLst/>
          </a:prstGeom>
        </p:spPr>
      </p:pic>
    </p:spTree>
    <p:extLst>
      <p:ext uri="{BB962C8B-B14F-4D97-AF65-F5344CB8AC3E}">
        <p14:creationId xmlns:p14="http://schemas.microsoft.com/office/powerpoint/2010/main" val="2041574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par>
                          <p:cTn id="16" fill="hold">
                            <p:stCondLst>
                              <p:cond delay="1000"/>
                            </p:stCondLst>
                            <p:childTnLst>
                              <p:par>
                                <p:cTn id="17" presetID="14"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7" name="任意多边形: 形状 6">
            <a:extLst>
              <a:ext uri="{FF2B5EF4-FFF2-40B4-BE49-F238E27FC236}">
                <a16:creationId xmlns:a16="http://schemas.microsoft.com/office/drawing/2014/main" id="{37ACE8D8-E3AB-CDAB-1008-A0E2CD6745C0}"/>
              </a:ext>
            </a:extLst>
          </p:cNvPr>
          <p:cNvSpPr/>
          <p:nvPr/>
        </p:nvSpPr>
        <p:spPr>
          <a:xfrm>
            <a:off x="4026647" y="1549604"/>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711429" tIns="171451" rIns="320040" bIns="171450" numCol="1" spcCol="1270" anchor="ctr" anchorCtr="0">
            <a:noAutofit/>
          </a:bodyPr>
          <a:lstStyle/>
          <a:p>
            <a:pPr marL="0" lvl="0" indent="0" algn="ctr" defTabSz="2000250">
              <a:lnSpc>
                <a:spcPct val="90000"/>
              </a:lnSpc>
              <a:spcBef>
                <a:spcPct val="0"/>
              </a:spcBef>
              <a:spcAft>
                <a:spcPct val="35000"/>
              </a:spcAft>
              <a:buNone/>
            </a:pPr>
            <a:r>
              <a:rPr lang="zh-CN" altLang="en-US" sz="2400" kern="1200" dirty="0"/>
              <a:t>准备好炼制过的泥料</a:t>
            </a:r>
            <a:r>
              <a:rPr lang="en-US" altLang="zh-CN" sz="2400" kern="1200" dirty="0"/>
              <a:t>(</a:t>
            </a:r>
            <a:r>
              <a:rPr lang="zh-CN" altLang="en-US" sz="2400" kern="1200" dirty="0"/>
              <a:t>泥料偏湿以便于擀制泥板</a:t>
            </a:r>
            <a:r>
              <a:rPr lang="en-US" altLang="zh-CN" sz="2400" kern="1200" dirty="0"/>
              <a:t>)</a:t>
            </a:r>
            <a:r>
              <a:rPr lang="zh-CN" altLang="en-US" sz="2400" kern="1200" dirty="0"/>
              <a:t>、布、报纸、刀、泥浆、转盘。</a:t>
            </a:r>
          </a:p>
        </p:txBody>
      </p:sp>
      <p:sp>
        <p:nvSpPr>
          <p:cNvPr id="8" name="椭圆 7">
            <a:extLst>
              <a:ext uri="{FF2B5EF4-FFF2-40B4-BE49-F238E27FC236}">
                <a16:creationId xmlns:a16="http://schemas.microsoft.com/office/drawing/2014/main" id="{A64E8CBD-02A0-E01D-0C16-6F9D9A5FEE33}"/>
              </a:ext>
            </a:extLst>
          </p:cNvPr>
          <p:cNvSpPr/>
          <p:nvPr/>
        </p:nvSpPr>
        <p:spPr>
          <a:xfrm>
            <a:off x="3511844" y="1549605"/>
            <a:ext cx="1029606" cy="1029606"/>
          </a:xfrm>
          <a:prstGeom prst="ellipse">
            <a:avLst/>
          </a:prstGeom>
        </p:spPr>
        <p:style>
          <a:lnRef idx="0">
            <a:schemeClr val="lt1">
              <a:hueOff val="0"/>
              <a:satOff val="0"/>
              <a:lumOff val="0"/>
              <a:alphaOff val="0"/>
            </a:schemeClr>
          </a:lnRef>
          <a:fillRef idx="1">
            <a:schemeClr val="accent5">
              <a:tint val="50000"/>
              <a:hueOff val="0"/>
              <a:satOff val="0"/>
              <a:lumOff val="0"/>
              <a:alphaOff val="0"/>
            </a:schemeClr>
          </a:fillRef>
          <a:effectRef idx="3">
            <a:schemeClr val="accent5">
              <a:tint val="50000"/>
              <a:hueOff val="0"/>
              <a:satOff val="0"/>
              <a:lumOff val="0"/>
              <a:alphaOff val="0"/>
            </a:schemeClr>
          </a:effectRef>
          <a:fontRef idx="minor">
            <a:schemeClr val="lt1">
              <a:hueOff val="0"/>
              <a:satOff val="0"/>
              <a:lumOff val="0"/>
              <a:alphaOff val="0"/>
            </a:schemeClr>
          </a:fontRef>
        </p:style>
        <p:txBody>
          <a:bodyPr/>
          <a:lstStyle/>
          <a:p>
            <a:pPr algn="ctr"/>
            <a:r>
              <a:rPr lang="en-US" altLang="zh-CN" sz="3200" dirty="0"/>
              <a:t>1</a:t>
            </a:r>
            <a:endParaRPr lang="zh-CN" altLang="en-US" sz="3200" dirty="0"/>
          </a:p>
        </p:txBody>
      </p:sp>
      <p:sp>
        <p:nvSpPr>
          <p:cNvPr id="9" name="任意多边形: 形状 8">
            <a:extLst>
              <a:ext uri="{FF2B5EF4-FFF2-40B4-BE49-F238E27FC236}">
                <a16:creationId xmlns:a16="http://schemas.microsoft.com/office/drawing/2014/main" id="{95D2EAB5-D66C-3AA5-DB3D-670F6DB1E2F3}"/>
              </a:ext>
            </a:extLst>
          </p:cNvPr>
          <p:cNvSpPr/>
          <p:nvPr/>
        </p:nvSpPr>
        <p:spPr>
          <a:xfrm>
            <a:off x="4026647" y="2886556"/>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1470669"/>
              <a:satOff val="-2046"/>
              <a:lumOff val="-784"/>
              <a:alphaOff val="0"/>
            </a:schemeClr>
          </a:fillRef>
          <a:effectRef idx="3">
            <a:schemeClr val="accent5">
              <a:hueOff val="-1470669"/>
              <a:satOff val="-2046"/>
              <a:lumOff val="-784"/>
              <a:alphaOff val="0"/>
            </a:schemeClr>
          </a:effectRef>
          <a:fontRef idx="minor">
            <a:schemeClr val="lt1"/>
          </a:fontRef>
        </p:style>
        <p:txBody>
          <a:bodyPr spcFirstLastPara="0" vert="horz" wrap="square" lIns="711429" tIns="171451" rIns="320040" bIns="171451" numCol="1" spcCol="1270" anchor="ctr" anchorCtr="0">
            <a:noAutofit/>
          </a:bodyPr>
          <a:lstStyle/>
          <a:p>
            <a:pPr marL="0" lvl="0" indent="0" algn="ctr" defTabSz="2000250">
              <a:lnSpc>
                <a:spcPct val="90000"/>
              </a:lnSpc>
              <a:spcBef>
                <a:spcPct val="0"/>
              </a:spcBef>
              <a:spcAft>
                <a:spcPct val="35000"/>
              </a:spcAft>
              <a:buNone/>
            </a:pPr>
            <a:r>
              <a:rPr lang="zh-CN" altLang="en-US" sz="2400" kern="1200" dirty="0"/>
              <a:t>用割线切出一块泥。</a:t>
            </a:r>
          </a:p>
        </p:txBody>
      </p:sp>
      <p:sp>
        <p:nvSpPr>
          <p:cNvPr id="10" name="椭圆 9">
            <a:extLst>
              <a:ext uri="{FF2B5EF4-FFF2-40B4-BE49-F238E27FC236}">
                <a16:creationId xmlns:a16="http://schemas.microsoft.com/office/drawing/2014/main" id="{5A4DF0BC-29E6-BFA8-CDFE-1FAB8843231C}"/>
              </a:ext>
            </a:extLst>
          </p:cNvPr>
          <p:cNvSpPr/>
          <p:nvPr/>
        </p:nvSpPr>
        <p:spPr>
          <a:xfrm>
            <a:off x="3511844" y="2886557"/>
            <a:ext cx="1029606" cy="1029606"/>
          </a:xfrm>
          <a:prstGeom prst="ellipse">
            <a:avLst/>
          </a:prstGeom>
        </p:spPr>
        <p:style>
          <a:lnRef idx="0">
            <a:schemeClr val="lt1">
              <a:hueOff val="0"/>
              <a:satOff val="0"/>
              <a:lumOff val="0"/>
              <a:alphaOff val="0"/>
            </a:schemeClr>
          </a:lnRef>
          <a:fillRef idx="1">
            <a:schemeClr val="accent5">
              <a:tint val="50000"/>
              <a:hueOff val="-1477794"/>
              <a:satOff val="-2599"/>
              <a:lumOff val="-334"/>
              <a:alphaOff val="0"/>
            </a:schemeClr>
          </a:fillRef>
          <a:effectRef idx="3">
            <a:schemeClr val="accent5">
              <a:tint val="50000"/>
              <a:hueOff val="-1477794"/>
              <a:satOff val="-2599"/>
              <a:lumOff val="-334"/>
              <a:alphaOff val="0"/>
            </a:schemeClr>
          </a:effectRef>
          <a:fontRef idx="minor">
            <a:schemeClr val="lt1">
              <a:hueOff val="0"/>
              <a:satOff val="0"/>
              <a:lumOff val="0"/>
              <a:alphaOff val="0"/>
            </a:schemeClr>
          </a:fontRef>
        </p:style>
        <p:txBody>
          <a:bodyPr/>
          <a:lstStyle/>
          <a:p>
            <a:pPr algn="ctr"/>
            <a:r>
              <a:rPr lang="en-US" altLang="zh-CN" sz="3200" dirty="0"/>
              <a:t>2</a:t>
            </a:r>
            <a:endParaRPr lang="zh-CN" altLang="en-US" sz="3200" dirty="0"/>
          </a:p>
        </p:txBody>
      </p:sp>
      <p:sp>
        <p:nvSpPr>
          <p:cNvPr id="11" name="任意多边形: 形状 10">
            <a:extLst>
              <a:ext uri="{FF2B5EF4-FFF2-40B4-BE49-F238E27FC236}">
                <a16:creationId xmlns:a16="http://schemas.microsoft.com/office/drawing/2014/main" id="{B766D8FB-8D91-8131-A117-AEC896655F7C}"/>
              </a:ext>
            </a:extLst>
          </p:cNvPr>
          <p:cNvSpPr/>
          <p:nvPr/>
        </p:nvSpPr>
        <p:spPr>
          <a:xfrm>
            <a:off x="4026647" y="4223507"/>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2941338"/>
              <a:satOff val="-4091"/>
              <a:lumOff val="-1569"/>
              <a:alphaOff val="0"/>
            </a:schemeClr>
          </a:fillRef>
          <a:effectRef idx="3">
            <a:schemeClr val="accent5">
              <a:hueOff val="-2941338"/>
              <a:satOff val="-4091"/>
              <a:lumOff val="-1569"/>
              <a:alphaOff val="0"/>
            </a:schemeClr>
          </a:effectRef>
          <a:fontRef idx="minor">
            <a:schemeClr val="lt1"/>
          </a:fontRef>
        </p:style>
        <p:txBody>
          <a:bodyPr spcFirstLastPara="0" vert="horz" wrap="square" lIns="711429" tIns="171451" rIns="320040" bIns="171451" numCol="1" spcCol="1270" anchor="ctr" anchorCtr="0">
            <a:noAutofit/>
          </a:bodyPr>
          <a:lstStyle/>
          <a:p>
            <a:pPr marL="0" lvl="0" indent="0" algn="ctr" defTabSz="2000250">
              <a:lnSpc>
                <a:spcPct val="90000"/>
              </a:lnSpc>
              <a:spcBef>
                <a:spcPct val="0"/>
              </a:spcBef>
              <a:spcAft>
                <a:spcPct val="35000"/>
              </a:spcAft>
              <a:buNone/>
            </a:pPr>
            <a:r>
              <a:rPr lang="zh-CN" altLang="en-US" sz="2400" kern="1200" dirty="0"/>
              <a:t>手动擀制泥板</a:t>
            </a:r>
            <a:r>
              <a:rPr lang="en-US" altLang="zh-CN" sz="2400" kern="1200" dirty="0"/>
              <a:t>(</a:t>
            </a:r>
            <a:r>
              <a:rPr lang="zh-CN" altLang="en-US" sz="2400" kern="1200" dirty="0"/>
              <a:t>注意不要出现气孔</a:t>
            </a:r>
            <a:r>
              <a:rPr lang="en-US" altLang="zh-CN" sz="2400" kern="1200" dirty="0"/>
              <a:t>)</a:t>
            </a:r>
            <a:r>
              <a:rPr lang="zh-CN" altLang="en-US" sz="2400" kern="1200" dirty="0"/>
              <a:t>。</a:t>
            </a:r>
          </a:p>
        </p:txBody>
      </p:sp>
      <p:sp>
        <p:nvSpPr>
          <p:cNvPr id="12" name="椭圆 11">
            <a:extLst>
              <a:ext uri="{FF2B5EF4-FFF2-40B4-BE49-F238E27FC236}">
                <a16:creationId xmlns:a16="http://schemas.microsoft.com/office/drawing/2014/main" id="{873BCFDB-374D-5A02-8C0E-7EFD38AFD136}"/>
              </a:ext>
            </a:extLst>
          </p:cNvPr>
          <p:cNvSpPr/>
          <p:nvPr/>
        </p:nvSpPr>
        <p:spPr>
          <a:xfrm>
            <a:off x="3511844" y="4223508"/>
            <a:ext cx="1029606" cy="1029606"/>
          </a:xfrm>
          <a:prstGeom prst="ellipse">
            <a:avLst/>
          </a:prstGeom>
        </p:spPr>
        <p:style>
          <a:lnRef idx="0">
            <a:schemeClr val="lt1">
              <a:hueOff val="0"/>
              <a:satOff val="0"/>
              <a:lumOff val="0"/>
              <a:alphaOff val="0"/>
            </a:schemeClr>
          </a:lnRef>
          <a:fillRef idx="1">
            <a:schemeClr val="accent5">
              <a:tint val="50000"/>
              <a:hueOff val="-2955588"/>
              <a:satOff val="-5199"/>
              <a:lumOff val="-669"/>
              <a:alphaOff val="0"/>
            </a:schemeClr>
          </a:fillRef>
          <a:effectRef idx="3">
            <a:schemeClr val="accent5">
              <a:tint val="50000"/>
              <a:hueOff val="-2955588"/>
              <a:satOff val="-5199"/>
              <a:lumOff val="-669"/>
              <a:alphaOff val="0"/>
            </a:schemeClr>
          </a:effectRef>
          <a:fontRef idx="minor">
            <a:schemeClr val="lt1">
              <a:hueOff val="0"/>
              <a:satOff val="0"/>
              <a:lumOff val="0"/>
              <a:alphaOff val="0"/>
            </a:schemeClr>
          </a:fontRef>
        </p:style>
        <p:txBody>
          <a:bodyPr/>
          <a:lstStyle/>
          <a:p>
            <a:pPr algn="ctr"/>
            <a:r>
              <a:rPr lang="en-US" altLang="zh-CN" sz="3200" dirty="0"/>
              <a:t>3</a:t>
            </a:r>
            <a:endParaRPr lang="zh-CN" altLang="en-US" sz="3200" dirty="0"/>
          </a:p>
        </p:txBody>
      </p:sp>
      <p:sp>
        <p:nvSpPr>
          <p:cNvPr id="13" name="任意多边形: 形状 12">
            <a:extLst>
              <a:ext uri="{FF2B5EF4-FFF2-40B4-BE49-F238E27FC236}">
                <a16:creationId xmlns:a16="http://schemas.microsoft.com/office/drawing/2014/main" id="{4C71D430-169D-E7F7-6BB8-BC11BACD209A}"/>
              </a:ext>
            </a:extLst>
          </p:cNvPr>
          <p:cNvSpPr/>
          <p:nvPr/>
        </p:nvSpPr>
        <p:spPr>
          <a:xfrm>
            <a:off x="4026647" y="5560458"/>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4412007"/>
              <a:satOff val="-6137"/>
              <a:lumOff val="-2353"/>
              <a:alphaOff val="0"/>
            </a:schemeClr>
          </a:fillRef>
          <a:effectRef idx="3">
            <a:schemeClr val="accent5">
              <a:hueOff val="-4412007"/>
              <a:satOff val="-6137"/>
              <a:lumOff val="-2353"/>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dirty="0"/>
              <a:t>泥板晾十分钟，并放上一团纸做支撑。</a:t>
            </a:r>
          </a:p>
        </p:txBody>
      </p:sp>
      <p:sp>
        <p:nvSpPr>
          <p:cNvPr id="14" name="椭圆 13">
            <a:extLst>
              <a:ext uri="{FF2B5EF4-FFF2-40B4-BE49-F238E27FC236}">
                <a16:creationId xmlns:a16="http://schemas.microsoft.com/office/drawing/2014/main" id="{6F27ED3E-5DAD-E8EC-5105-9A71CA63F5D4}"/>
              </a:ext>
            </a:extLst>
          </p:cNvPr>
          <p:cNvSpPr/>
          <p:nvPr/>
        </p:nvSpPr>
        <p:spPr>
          <a:xfrm>
            <a:off x="3511844" y="5560459"/>
            <a:ext cx="1029606" cy="1029606"/>
          </a:xfrm>
          <a:prstGeom prst="ellipse">
            <a:avLst/>
          </a:prstGeom>
        </p:spPr>
        <p:style>
          <a:lnRef idx="0">
            <a:schemeClr val="lt1">
              <a:hueOff val="0"/>
              <a:satOff val="0"/>
              <a:lumOff val="0"/>
              <a:alphaOff val="0"/>
            </a:schemeClr>
          </a:lnRef>
          <a:fillRef idx="1">
            <a:schemeClr val="accent5">
              <a:tint val="50000"/>
              <a:hueOff val="-4433383"/>
              <a:satOff val="-7798"/>
              <a:lumOff val="-1003"/>
              <a:alphaOff val="0"/>
            </a:schemeClr>
          </a:fillRef>
          <a:effectRef idx="3">
            <a:schemeClr val="accent5">
              <a:tint val="50000"/>
              <a:hueOff val="-4433383"/>
              <a:satOff val="-7798"/>
              <a:lumOff val="-1003"/>
              <a:alphaOff val="0"/>
            </a:schemeClr>
          </a:effectRef>
          <a:fontRef idx="minor">
            <a:schemeClr val="lt1">
              <a:hueOff val="0"/>
              <a:satOff val="0"/>
              <a:lumOff val="0"/>
              <a:alphaOff val="0"/>
            </a:schemeClr>
          </a:fontRef>
        </p:style>
        <p:txBody>
          <a:bodyPr/>
          <a:lstStyle/>
          <a:p>
            <a:pPr algn="ctr"/>
            <a:r>
              <a:rPr lang="en-US" altLang="zh-CN" sz="3200" dirty="0"/>
              <a:t>4</a:t>
            </a:r>
            <a:endParaRPr lang="zh-CN" altLang="en-US" sz="3200" dirty="0"/>
          </a:p>
        </p:txBody>
      </p:sp>
      <p:sp>
        <p:nvSpPr>
          <p:cNvPr id="15" name="任意多边形: 形状 14">
            <a:extLst>
              <a:ext uri="{FF2B5EF4-FFF2-40B4-BE49-F238E27FC236}">
                <a16:creationId xmlns:a16="http://schemas.microsoft.com/office/drawing/2014/main" id="{41F2FC22-018C-612D-AB28-FE13E012A312}"/>
              </a:ext>
            </a:extLst>
          </p:cNvPr>
          <p:cNvSpPr/>
          <p:nvPr/>
        </p:nvSpPr>
        <p:spPr>
          <a:xfrm>
            <a:off x="4026647" y="6897409"/>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5882676"/>
              <a:satOff val="-8182"/>
              <a:lumOff val="-3138"/>
              <a:alphaOff val="0"/>
            </a:schemeClr>
          </a:fillRef>
          <a:effectRef idx="3">
            <a:schemeClr val="accent5">
              <a:hueOff val="-5882676"/>
              <a:satOff val="-8182"/>
              <a:lumOff val="-3138"/>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dirty="0"/>
              <a:t>根据要做的鱼的造型卷上泥板。</a:t>
            </a:r>
          </a:p>
        </p:txBody>
      </p:sp>
      <p:sp>
        <p:nvSpPr>
          <p:cNvPr id="16" name="椭圆 15">
            <a:extLst>
              <a:ext uri="{FF2B5EF4-FFF2-40B4-BE49-F238E27FC236}">
                <a16:creationId xmlns:a16="http://schemas.microsoft.com/office/drawing/2014/main" id="{592EF7F9-9205-E3E4-3900-6F38C9DBDDA2}"/>
              </a:ext>
            </a:extLst>
          </p:cNvPr>
          <p:cNvSpPr/>
          <p:nvPr/>
        </p:nvSpPr>
        <p:spPr>
          <a:xfrm>
            <a:off x="3511844" y="6897410"/>
            <a:ext cx="1029606" cy="1029606"/>
          </a:xfrm>
          <a:prstGeom prst="ellipse">
            <a:avLst/>
          </a:prstGeom>
        </p:spPr>
        <p:style>
          <a:lnRef idx="0">
            <a:schemeClr val="lt1">
              <a:hueOff val="0"/>
              <a:satOff val="0"/>
              <a:lumOff val="0"/>
              <a:alphaOff val="0"/>
            </a:schemeClr>
          </a:lnRef>
          <a:fillRef idx="1">
            <a:schemeClr val="accent5">
              <a:tint val="50000"/>
              <a:hueOff val="-5911176"/>
              <a:satOff val="-10398"/>
              <a:lumOff val="-1338"/>
              <a:alphaOff val="0"/>
            </a:schemeClr>
          </a:fillRef>
          <a:effectRef idx="3">
            <a:schemeClr val="accent5">
              <a:tint val="50000"/>
              <a:hueOff val="-5911176"/>
              <a:satOff val="-10398"/>
              <a:lumOff val="-1338"/>
              <a:alphaOff val="0"/>
            </a:schemeClr>
          </a:effectRef>
          <a:fontRef idx="minor">
            <a:schemeClr val="lt1">
              <a:hueOff val="0"/>
              <a:satOff val="0"/>
              <a:lumOff val="0"/>
              <a:alphaOff val="0"/>
            </a:schemeClr>
          </a:fontRef>
        </p:style>
        <p:txBody>
          <a:bodyPr/>
          <a:lstStyle/>
          <a:p>
            <a:pPr algn="ctr"/>
            <a:r>
              <a:rPr lang="en-US" altLang="zh-CN" sz="3200" dirty="0"/>
              <a:t>5</a:t>
            </a:r>
            <a:endParaRPr lang="zh-CN" altLang="en-US" sz="3200" dirty="0"/>
          </a:p>
        </p:txBody>
      </p:sp>
      <p:sp>
        <p:nvSpPr>
          <p:cNvPr id="17" name="任意多边形: 形状 16">
            <a:extLst>
              <a:ext uri="{FF2B5EF4-FFF2-40B4-BE49-F238E27FC236}">
                <a16:creationId xmlns:a16="http://schemas.microsoft.com/office/drawing/2014/main" id="{A74BEA6C-9CAF-951C-EE85-8C86B202E5EB}"/>
              </a:ext>
            </a:extLst>
          </p:cNvPr>
          <p:cNvSpPr/>
          <p:nvPr/>
        </p:nvSpPr>
        <p:spPr>
          <a:xfrm>
            <a:off x="4026647" y="8234360"/>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7353344"/>
              <a:satOff val="-10228"/>
              <a:lumOff val="-3922"/>
              <a:alphaOff val="0"/>
            </a:schemeClr>
          </a:fillRef>
          <a:effectRef idx="3">
            <a:schemeClr val="accent5">
              <a:hueOff val="-7353344"/>
              <a:satOff val="-10228"/>
              <a:lumOff val="-3922"/>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dirty="0"/>
              <a:t>进行接口黏结。</a:t>
            </a:r>
          </a:p>
        </p:txBody>
      </p:sp>
      <p:sp>
        <p:nvSpPr>
          <p:cNvPr id="18" name="椭圆 17">
            <a:extLst>
              <a:ext uri="{FF2B5EF4-FFF2-40B4-BE49-F238E27FC236}">
                <a16:creationId xmlns:a16="http://schemas.microsoft.com/office/drawing/2014/main" id="{53626B05-D9FF-72EE-C5A7-07B9789006D2}"/>
              </a:ext>
            </a:extLst>
          </p:cNvPr>
          <p:cNvSpPr/>
          <p:nvPr/>
        </p:nvSpPr>
        <p:spPr>
          <a:xfrm>
            <a:off x="3511844" y="8234361"/>
            <a:ext cx="1029606" cy="1029606"/>
          </a:xfrm>
          <a:prstGeom prst="ellipse">
            <a:avLst/>
          </a:prstGeom>
        </p:spPr>
        <p:style>
          <a:lnRef idx="0">
            <a:schemeClr val="lt1">
              <a:hueOff val="0"/>
              <a:satOff val="0"/>
              <a:lumOff val="0"/>
              <a:alphaOff val="0"/>
            </a:schemeClr>
          </a:lnRef>
          <a:fillRef idx="1">
            <a:schemeClr val="accent5">
              <a:tint val="50000"/>
              <a:hueOff val="-7388970"/>
              <a:satOff val="-12997"/>
              <a:lumOff val="-1672"/>
              <a:alphaOff val="0"/>
            </a:schemeClr>
          </a:fillRef>
          <a:effectRef idx="3">
            <a:schemeClr val="accent5">
              <a:tint val="50000"/>
              <a:hueOff val="-7388970"/>
              <a:satOff val="-12997"/>
              <a:lumOff val="-1672"/>
              <a:alphaOff val="0"/>
            </a:schemeClr>
          </a:effectRef>
          <a:fontRef idx="minor">
            <a:schemeClr val="lt1">
              <a:hueOff val="0"/>
              <a:satOff val="0"/>
              <a:lumOff val="0"/>
              <a:alphaOff val="0"/>
            </a:schemeClr>
          </a:fontRef>
        </p:style>
        <p:txBody>
          <a:bodyPr/>
          <a:lstStyle/>
          <a:p>
            <a:pPr algn="ctr"/>
            <a:r>
              <a:rPr lang="en-US" altLang="zh-CN" sz="3200" dirty="0"/>
              <a:t>6</a:t>
            </a:r>
            <a:endParaRPr lang="zh-CN" altLang="en-US" sz="3200" dirty="0"/>
          </a:p>
        </p:txBody>
      </p:sp>
    </p:spTree>
    <p:extLst>
      <p:ext uri="{BB962C8B-B14F-4D97-AF65-F5344CB8AC3E}">
        <p14:creationId xmlns:p14="http://schemas.microsoft.com/office/powerpoint/2010/main" val="3021791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childTnLst>
                                </p:cTn>
                              </p:par>
                            </p:childTnLst>
                          </p:cTn>
                        </p:par>
                        <p:par>
                          <p:cTn id="78" fill="hold">
                            <p:stCondLst>
                              <p:cond delay="3000"/>
                            </p:stCondLst>
                            <p:childTnLst>
                              <p:par>
                                <p:cTn id="79" presetID="22" presetClass="entr" presetSubtype="8"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7" name="任意多边形: 形状 6">
            <a:extLst>
              <a:ext uri="{FF2B5EF4-FFF2-40B4-BE49-F238E27FC236}">
                <a16:creationId xmlns:a16="http://schemas.microsoft.com/office/drawing/2014/main" id="{37ACE8D8-E3AB-CDAB-1008-A0E2CD6745C0}"/>
              </a:ext>
            </a:extLst>
          </p:cNvPr>
          <p:cNvSpPr/>
          <p:nvPr/>
        </p:nvSpPr>
        <p:spPr>
          <a:xfrm>
            <a:off x="4026647" y="1549604"/>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711429" tIns="171451" rIns="320040" bIns="171450" numCol="1" spcCol="1270" anchor="ctr" anchorCtr="0">
            <a:noAutofit/>
          </a:bodyPr>
          <a:lstStyle/>
          <a:p>
            <a:pPr marL="0" lvl="0" indent="0" algn="ctr" defTabSz="2000250">
              <a:lnSpc>
                <a:spcPct val="90000"/>
              </a:lnSpc>
              <a:spcBef>
                <a:spcPct val="0"/>
              </a:spcBef>
              <a:spcAft>
                <a:spcPct val="35000"/>
              </a:spcAft>
              <a:buNone/>
            </a:pPr>
            <a:r>
              <a:rPr lang="zh-CN" altLang="en-US" sz="2400" kern="1200"/>
              <a:t>卷好的泥板留出一个口。</a:t>
            </a:r>
            <a:endParaRPr lang="zh-CN" altLang="en-US" sz="2400" kern="1200" dirty="0"/>
          </a:p>
        </p:txBody>
      </p:sp>
      <p:sp>
        <p:nvSpPr>
          <p:cNvPr id="8" name="椭圆 7">
            <a:extLst>
              <a:ext uri="{FF2B5EF4-FFF2-40B4-BE49-F238E27FC236}">
                <a16:creationId xmlns:a16="http://schemas.microsoft.com/office/drawing/2014/main" id="{A64E8CBD-02A0-E01D-0C16-6F9D9A5FEE33}"/>
              </a:ext>
            </a:extLst>
          </p:cNvPr>
          <p:cNvSpPr/>
          <p:nvPr/>
        </p:nvSpPr>
        <p:spPr>
          <a:xfrm>
            <a:off x="3511844" y="1549605"/>
            <a:ext cx="1029606" cy="1029606"/>
          </a:xfrm>
          <a:prstGeom prst="ellipse">
            <a:avLst/>
          </a:prstGeom>
        </p:spPr>
        <p:style>
          <a:lnRef idx="0">
            <a:schemeClr val="lt1">
              <a:hueOff val="0"/>
              <a:satOff val="0"/>
              <a:lumOff val="0"/>
              <a:alphaOff val="0"/>
            </a:schemeClr>
          </a:lnRef>
          <a:fillRef idx="1">
            <a:schemeClr val="accent5">
              <a:tint val="50000"/>
              <a:hueOff val="0"/>
              <a:satOff val="0"/>
              <a:lumOff val="0"/>
              <a:alphaOff val="0"/>
            </a:schemeClr>
          </a:fillRef>
          <a:effectRef idx="3">
            <a:schemeClr val="accent5">
              <a:tint val="50000"/>
              <a:hueOff val="0"/>
              <a:satOff val="0"/>
              <a:lumOff val="0"/>
              <a:alphaOff val="0"/>
            </a:schemeClr>
          </a:effectRef>
          <a:fontRef idx="minor">
            <a:schemeClr val="lt1">
              <a:hueOff val="0"/>
              <a:satOff val="0"/>
              <a:lumOff val="0"/>
              <a:alphaOff val="0"/>
            </a:schemeClr>
          </a:fontRef>
        </p:style>
        <p:txBody>
          <a:bodyPr/>
          <a:lstStyle/>
          <a:p>
            <a:pPr algn="ctr"/>
            <a:r>
              <a:rPr lang="en-US" altLang="zh-CN" sz="3200" dirty="0"/>
              <a:t>7</a:t>
            </a:r>
            <a:endParaRPr lang="zh-CN" altLang="en-US" sz="3200" dirty="0"/>
          </a:p>
        </p:txBody>
      </p:sp>
      <p:sp>
        <p:nvSpPr>
          <p:cNvPr id="9" name="任意多边形: 形状 8">
            <a:extLst>
              <a:ext uri="{FF2B5EF4-FFF2-40B4-BE49-F238E27FC236}">
                <a16:creationId xmlns:a16="http://schemas.microsoft.com/office/drawing/2014/main" id="{95D2EAB5-D66C-3AA5-DB3D-670F6DB1E2F3}"/>
              </a:ext>
            </a:extLst>
          </p:cNvPr>
          <p:cNvSpPr/>
          <p:nvPr/>
        </p:nvSpPr>
        <p:spPr>
          <a:xfrm>
            <a:off x="4026647" y="2886556"/>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1470669"/>
              <a:satOff val="-2046"/>
              <a:lumOff val="-784"/>
              <a:alphaOff val="0"/>
            </a:schemeClr>
          </a:fillRef>
          <a:effectRef idx="3">
            <a:schemeClr val="accent5">
              <a:hueOff val="-1470669"/>
              <a:satOff val="-2046"/>
              <a:lumOff val="-784"/>
              <a:alphaOff val="0"/>
            </a:schemeClr>
          </a:effectRef>
          <a:fontRef idx="minor">
            <a:schemeClr val="lt1"/>
          </a:fontRef>
        </p:style>
        <p:txBody>
          <a:bodyPr spcFirstLastPara="0" vert="horz" wrap="square" lIns="711429" tIns="171451" rIns="320040" bIns="171451" numCol="1" spcCol="1270" anchor="ctr" anchorCtr="0">
            <a:noAutofit/>
          </a:bodyPr>
          <a:lstStyle/>
          <a:p>
            <a:pPr marL="0" lvl="0" indent="0" algn="ctr" defTabSz="2000250">
              <a:lnSpc>
                <a:spcPct val="90000"/>
              </a:lnSpc>
              <a:spcBef>
                <a:spcPct val="0"/>
              </a:spcBef>
              <a:spcAft>
                <a:spcPct val="35000"/>
              </a:spcAft>
              <a:buNone/>
            </a:pPr>
            <a:r>
              <a:rPr lang="zh-CN" altLang="en-US" sz="2400" kern="1200"/>
              <a:t>调整鱼的尾巴及动势。</a:t>
            </a:r>
            <a:endParaRPr lang="zh-CN" altLang="en-US" sz="2400" kern="1200" dirty="0"/>
          </a:p>
        </p:txBody>
      </p:sp>
      <p:sp>
        <p:nvSpPr>
          <p:cNvPr id="10" name="椭圆 9">
            <a:extLst>
              <a:ext uri="{FF2B5EF4-FFF2-40B4-BE49-F238E27FC236}">
                <a16:creationId xmlns:a16="http://schemas.microsoft.com/office/drawing/2014/main" id="{5A4DF0BC-29E6-BFA8-CDFE-1FAB8843231C}"/>
              </a:ext>
            </a:extLst>
          </p:cNvPr>
          <p:cNvSpPr/>
          <p:nvPr/>
        </p:nvSpPr>
        <p:spPr>
          <a:xfrm>
            <a:off x="3511844" y="2886557"/>
            <a:ext cx="1029606" cy="1029606"/>
          </a:xfrm>
          <a:prstGeom prst="ellipse">
            <a:avLst/>
          </a:prstGeom>
        </p:spPr>
        <p:style>
          <a:lnRef idx="0">
            <a:schemeClr val="lt1">
              <a:hueOff val="0"/>
              <a:satOff val="0"/>
              <a:lumOff val="0"/>
              <a:alphaOff val="0"/>
            </a:schemeClr>
          </a:lnRef>
          <a:fillRef idx="1">
            <a:schemeClr val="accent5">
              <a:tint val="50000"/>
              <a:hueOff val="-1477794"/>
              <a:satOff val="-2599"/>
              <a:lumOff val="-334"/>
              <a:alphaOff val="0"/>
            </a:schemeClr>
          </a:fillRef>
          <a:effectRef idx="3">
            <a:schemeClr val="accent5">
              <a:tint val="50000"/>
              <a:hueOff val="-1477794"/>
              <a:satOff val="-2599"/>
              <a:lumOff val="-334"/>
              <a:alphaOff val="0"/>
            </a:schemeClr>
          </a:effectRef>
          <a:fontRef idx="minor">
            <a:schemeClr val="lt1">
              <a:hueOff val="0"/>
              <a:satOff val="0"/>
              <a:lumOff val="0"/>
              <a:alphaOff val="0"/>
            </a:schemeClr>
          </a:fontRef>
        </p:style>
        <p:txBody>
          <a:bodyPr/>
          <a:lstStyle/>
          <a:p>
            <a:pPr algn="ctr"/>
            <a:r>
              <a:rPr lang="en-US" altLang="zh-CN" sz="3200" dirty="0"/>
              <a:t>8</a:t>
            </a:r>
            <a:endParaRPr lang="zh-CN" altLang="en-US" sz="3200" dirty="0"/>
          </a:p>
        </p:txBody>
      </p:sp>
      <p:sp>
        <p:nvSpPr>
          <p:cNvPr id="11" name="任意多边形: 形状 10">
            <a:extLst>
              <a:ext uri="{FF2B5EF4-FFF2-40B4-BE49-F238E27FC236}">
                <a16:creationId xmlns:a16="http://schemas.microsoft.com/office/drawing/2014/main" id="{B766D8FB-8D91-8131-A117-AEC896655F7C}"/>
              </a:ext>
            </a:extLst>
          </p:cNvPr>
          <p:cNvSpPr/>
          <p:nvPr/>
        </p:nvSpPr>
        <p:spPr>
          <a:xfrm>
            <a:off x="4026647" y="4223507"/>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2941338"/>
              <a:satOff val="-4091"/>
              <a:lumOff val="-1569"/>
              <a:alphaOff val="0"/>
            </a:schemeClr>
          </a:fillRef>
          <a:effectRef idx="3">
            <a:schemeClr val="accent5">
              <a:hueOff val="-2941338"/>
              <a:satOff val="-4091"/>
              <a:lumOff val="-1569"/>
              <a:alphaOff val="0"/>
            </a:schemeClr>
          </a:effectRef>
          <a:fontRef idx="minor">
            <a:schemeClr val="lt1"/>
          </a:fontRef>
        </p:style>
        <p:txBody>
          <a:bodyPr spcFirstLastPara="0" vert="horz" wrap="square" lIns="711429" tIns="171451" rIns="320040" bIns="171451" numCol="1" spcCol="1270" anchor="ctr" anchorCtr="0">
            <a:noAutofit/>
          </a:bodyPr>
          <a:lstStyle/>
          <a:p>
            <a:pPr marL="0" lvl="0" indent="0" algn="ctr" defTabSz="2000250">
              <a:lnSpc>
                <a:spcPct val="90000"/>
              </a:lnSpc>
              <a:spcBef>
                <a:spcPct val="0"/>
              </a:spcBef>
              <a:spcAft>
                <a:spcPct val="35000"/>
              </a:spcAft>
              <a:buNone/>
            </a:pPr>
            <a:r>
              <a:rPr lang="zh-CN" altLang="en-US" sz="2400" kern="1200"/>
              <a:t>搓一根泥条。</a:t>
            </a:r>
            <a:endParaRPr lang="zh-CN" altLang="en-US" sz="2400" kern="1200" dirty="0"/>
          </a:p>
        </p:txBody>
      </p:sp>
      <p:sp>
        <p:nvSpPr>
          <p:cNvPr id="12" name="椭圆 11">
            <a:extLst>
              <a:ext uri="{FF2B5EF4-FFF2-40B4-BE49-F238E27FC236}">
                <a16:creationId xmlns:a16="http://schemas.microsoft.com/office/drawing/2014/main" id="{873BCFDB-374D-5A02-8C0E-7EFD38AFD136}"/>
              </a:ext>
            </a:extLst>
          </p:cNvPr>
          <p:cNvSpPr/>
          <p:nvPr/>
        </p:nvSpPr>
        <p:spPr>
          <a:xfrm>
            <a:off x="3511844" y="4223508"/>
            <a:ext cx="1029606" cy="1029606"/>
          </a:xfrm>
          <a:prstGeom prst="ellipse">
            <a:avLst/>
          </a:prstGeom>
        </p:spPr>
        <p:style>
          <a:lnRef idx="0">
            <a:schemeClr val="lt1">
              <a:hueOff val="0"/>
              <a:satOff val="0"/>
              <a:lumOff val="0"/>
              <a:alphaOff val="0"/>
            </a:schemeClr>
          </a:lnRef>
          <a:fillRef idx="1">
            <a:schemeClr val="accent5">
              <a:tint val="50000"/>
              <a:hueOff val="-2955588"/>
              <a:satOff val="-5199"/>
              <a:lumOff val="-669"/>
              <a:alphaOff val="0"/>
            </a:schemeClr>
          </a:fillRef>
          <a:effectRef idx="3">
            <a:schemeClr val="accent5">
              <a:tint val="50000"/>
              <a:hueOff val="-2955588"/>
              <a:satOff val="-5199"/>
              <a:lumOff val="-669"/>
              <a:alphaOff val="0"/>
            </a:schemeClr>
          </a:effectRef>
          <a:fontRef idx="minor">
            <a:schemeClr val="lt1">
              <a:hueOff val="0"/>
              <a:satOff val="0"/>
              <a:lumOff val="0"/>
              <a:alphaOff val="0"/>
            </a:schemeClr>
          </a:fontRef>
        </p:style>
        <p:txBody>
          <a:bodyPr/>
          <a:lstStyle/>
          <a:p>
            <a:pPr algn="ctr"/>
            <a:r>
              <a:rPr lang="en-US" altLang="zh-CN" sz="3200" dirty="0"/>
              <a:t>9</a:t>
            </a:r>
            <a:endParaRPr lang="zh-CN" altLang="en-US" sz="3200" dirty="0"/>
          </a:p>
        </p:txBody>
      </p:sp>
      <p:sp>
        <p:nvSpPr>
          <p:cNvPr id="13" name="任意多边形: 形状 12">
            <a:extLst>
              <a:ext uri="{FF2B5EF4-FFF2-40B4-BE49-F238E27FC236}">
                <a16:creationId xmlns:a16="http://schemas.microsoft.com/office/drawing/2014/main" id="{4C71D430-169D-E7F7-6BB8-BC11BACD209A}"/>
              </a:ext>
            </a:extLst>
          </p:cNvPr>
          <p:cNvSpPr/>
          <p:nvPr/>
        </p:nvSpPr>
        <p:spPr>
          <a:xfrm>
            <a:off x="4026647" y="5560458"/>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4412007"/>
              <a:satOff val="-6137"/>
              <a:lumOff val="-2353"/>
              <a:alphaOff val="0"/>
            </a:schemeClr>
          </a:fillRef>
          <a:effectRef idx="3">
            <a:schemeClr val="accent5">
              <a:hueOff val="-4412007"/>
              <a:satOff val="-6137"/>
              <a:lumOff val="-2353"/>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a:t>把泥条黏结在泥板洞口做鱼的嘴巴。</a:t>
            </a:r>
            <a:endParaRPr lang="zh-CN" altLang="en-US" sz="2400" kern="1200" dirty="0"/>
          </a:p>
        </p:txBody>
      </p:sp>
      <p:sp>
        <p:nvSpPr>
          <p:cNvPr id="14" name="椭圆 13">
            <a:extLst>
              <a:ext uri="{FF2B5EF4-FFF2-40B4-BE49-F238E27FC236}">
                <a16:creationId xmlns:a16="http://schemas.microsoft.com/office/drawing/2014/main" id="{6F27ED3E-5DAD-E8EC-5105-9A71CA63F5D4}"/>
              </a:ext>
            </a:extLst>
          </p:cNvPr>
          <p:cNvSpPr/>
          <p:nvPr/>
        </p:nvSpPr>
        <p:spPr>
          <a:xfrm>
            <a:off x="3511844" y="5560459"/>
            <a:ext cx="1029606" cy="1029606"/>
          </a:xfrm>
          <a:prstGeom prst="ellipse">
            <a:avLst/>
          </a:prstGeom>
        </p:spPr>
        <p:style>
          <a:lnRef idx="0">
            <a:schemeClr val="lt1">
              <a:hueOff val="0"/>
              <a:satOff val="0"/>
              <a:lumOff val="0"/>
              <a:alphaOff val="0"/>
            </a:schemeClr>
          </a:lnRef>
          <a:fillRef idx="1">
            <a:schemeClr val="accent5">
              <a:tint val="50000"/>
              <a:hueOff val="-4433383"/>
              <a:satOff val="-7798"/>
              <a:lumOff val="-1003"/>
              <a:alphaOff val="0"/>
            </a:schemeClr>
          </a:fillRef>
          <a:effectRef idx="3">
            <a:schemeClr val="accent5">
              <a:tint val="50000"/>
              <a:hueOff val="-4433383"/>
              <a:satOff val="-7798"/>
              <a:lumOff val="-1003"/>
              <a:alphaOff val="0"/>
            </a:schemeClr>
          </a:effectRef>
          <a:fontRef idx="minor">
            <a:schemeClr val="lt1">
              <a:hueOff val="0"/>
              <a:satOff val="0"/>
              <a:lumOff val="0"/>
              <a:alphaOff val="0"/>
            </a:schemeClr>
          </a:fontRef>
        </p:style>
        <p:txBody>
          <a:bodyPr/>
          <a:lstStyle/>
          <a:p>
            <a:pPr algn="ctr"/>
            <a:r>
              <a:rPr lang="en-US" altLang="zh-CN" sz="3200" dirty="0"/>
              <a:t>10</a:t>
            </a:r>
            <a:endParaRPr lang="zh-CN" altLang="en-US" sz="3200" dirty="0"/>
          </a:p>
        </p:txBody>
      </p:sp>
      <p:sp>
        <p:nvSpPr>
          <p:cNvPr id="15" name="任意多边形: 形状 14">
            <a:extLst>
              <a:ext uri="{FF2B5EF4-FFF2-40B4-BE49-F238E27FC236}">
                <a16:creationId xmlns:a16="http://schemas.microsoft.com/office/drawing/2014/main" id="{41F2FC22-018C-612D-AB28-FE13E012A312}"/>
              </a:ext>
            </a:extLst>
          </p:cNvPr>
          <p:cNvSpPr/>
          <p:nvPr/>
        </p:nvSpPr>
        <p:spPr>
          <a:xfrm>
            <a:off x="4026647" y="6897409"/>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5882676"/>
              <a:satOff val="-8182"/>
              <a:lumOff val="-3138"/>
              <a:alphaOff val="0"/>
            </a:schemeClr>
          </a:fillRef>
          <a:effectRef idx="3">
            <a:schemeClr val="accent5">
              <a:hueOff val="-5882676"/>
              <a:satOff val="-8182"/>
              <a:lumOff val="-3138"/>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a:t>点上鱼的鼻孔。</a:t>
            </a:r>
            <a:endParaRPr lang="zh-CN" altLang="en-US" sz="2400" kern="1200" dirty="0"/>
          </a:p>
        </p:txBody>
      </p:sp>
      <p:sp>
        <p:nvSpPr>
          <p:cNvPr id="16" name="椭圆 15">
            <a:extLst>
              <a:ext uri="{FF2B5EF4-FFF2-40B4-BE49-F238E27FC236}">
                <a16:creationId xmlns:a16="http://schemas.microsoft.com/office/drawing/2014/main" id="{592EF7F9-9205-E3E4-3900-6F38C9DBDDA2}"/>
              </a:ext>
            </a:extLst>
          </p:cNvPr>
          <p:cNvSpPr/>
          <p:nvPr/>
        </p:nvSpPr>
        <p:spPr>
          <a:xfrm>
            <a:off x="3511844" y="6897410"/>
            <a:ext cx="1029606" cy="1029606"/>
          </a:xfrm>
          <a:prstGeom prst="ellipse">
            <a:avLst/>
          </a:prstGeom>
        </p:spPr>
        <p:style>
          <a:lnRef idx="0">
            <a:schemeClr val="lt1">
              <a:hueOff val="0"/>
              <a:satOff val="0"/>
              <a:lumOff val="0"/>
              <a:alphaOff val="0"/>
            </a:schemeClr>
          </a:lnRef>
          <a:fillRef idx="1">
            <a:schemeClr val="accent5">
              <a:tint val="50000"/>
              <a:hueOff val="-5911176"/>
              <a:satOff val="-10398"/>
              <a:lumOff val="-1338"/>
              <a:alphaOff val="0"/>
            </a:schemeClr>
          </a:fillRef>
          <a:effectRef idx="3">
            <a:schemeClr val="accent5">
              <a:tint val="50000"/>
              <a:hueOff val="-5911176"/>
              <a:satOff val="-10398"/>
              <a:lumOff val="-1338"/>
              <a:alphaOff val="0"/>
            </a:schemeClr>
          </a:effectRef>
          <a:fontRef idx="minor">
            <a:schemeClr val="lt1">
              <a:hueOff val="0"/>
              <a:satOff val="0"/>
              <a:lumOff val="0"/>
              <a:alphaOff val="0"/>
            </a:schemeClr>
          </a:fontRef>
        </p:style>
        <p:txBody>
          <a:bodyPr/>
          <a:lstStyle/>
          <a:p>
            <a:pPr algn="ctr"/>
            <a:r>
              <a:rPr lang="en-US" altLang="zh-CN" sz="3200" dirty="0"/>
              <a:t>11</a:t>
            </a:r>
            <a:endParaRPr lang="zh-CN" altLang="en-US" sz="3200" dirty="0"/>
          </a:p>
        </p:txBody>
      </p:sp>
      <p:sp>
        <p:nvSpPr>
          <p:cNvPr id="17" name="任意多边形: 形状 16">
            <a:extLst>
              <a:ext uri="{FF2B5EF4-FFF2-40B4-BE49-F238E27FC236}">
                <a16:creationId xmlns:a16="http://schemas.microsoft.com/office/drawing/2014/main" id="{A74BEA6C-9CAF-951C-EE85-8C86B202E5EB}"/>
              </a:ext>
            </a:extLst>
          </p:cNvPr>
          <p:cNvSpPr/>
          <p:nvPr/>
        </p:nvSpPr>
        <p:spPr>
          <a:xfrm>
            <a:off x="4026647" y="8234360"/>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7353344"/>
              <a:satOff val="-10228"/>
              <a:lumOff val="-3922"/>
              <a:alphaOff val="0"/>
            </a:schemeClr>
          </a:fillRef>
          <a:effectRef idx="3">
            <a:schemeClr val="accent5">
              <a:hueOff val="-7353344"/>
              <a:satOff val="-10228"/>
              <a:lumOff val="-3922"/>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a:t>再搓一根泥条，切成量相同的若干份。</a:t>
            </a:r>
            <a:endParaRPr lang="zh-CN" altLang="en-US" sz="2400" kern="1200" dirty="0"/>
          </a:p>
        </p:txBody>
      </p:sp>
      <p:sp>
        <p:nvSpPr>
          <p:cNvPr id="18" name="椭圆 17">
            <a:extLst>
              <a:ext uri="{FF2B5EF4-FFF2-40B4-BE49-F238E27FC236}">
                <a16:creationId xmlns:a16="http://schemas.microsoft.com/office/drawing/2014/main" id="{53626B05-D9FF-72EE-C5A7-07B9789006D2}"/>
              </a:ext>
            </a:extLst>
          </p:cNvPr>
          <p:cNvSpPr/>
          <p:nvPr/>
        </p:nvSpPr>
        <p:spPr>
          <a:xfrm>
            <a:off x="3511844" y="8234361"/>
            <a:ext cx="1029606" cy="1029606"/>
          </a:xfrm>
          <a:prstGeom prst="ellipse">
            <a:avLst/>
          </a:prstGeom>
        </p:spPr>
        <p:style>
          <a:lnRef idx="0">
            <a:schemeClr val="lt1">
              <a:hueOff val="0"/>
              <a:satOff val="0"/>
              <a:lumOff val="0"/>
              <a:alphaOff val="0"/>
            </a:schemeClr>
          </a:lnRef>
          <a:fillRef idx="1">
            <a:schemeClr val="accent5">
              <a:tint val="50000"/>
              <a:hueOff val="-7388970"/>
              <a:satOff val="-12997"/>
              <a:lumOff val="-1672"/>
              <a:alphaOff val="0"/>
            </a:schemeClr>
          </a:fillRef>
          <a:effectRef idx="3">
            <a:schemeClr val="accent5">
              <a:tint val="50000"/>
              <a:hueOff val="-7388970"/>
              <a:satOff val="-12997"/>
              <a:lumOff val="-1672"/>
              <a:alphaOff val="0"/>
            </a:schemeClr>
          </a:effectRef>
          <a:fontRef idx="minor">
            <a:schemeClr val="lt1">
              <a:hueOff val="0"/>
              <a:satOff val="0"/>
              <a:lumOff val="0"/>
              <a:alphaOff val="0"/>
            </a:schemeClr>
          </a:fontRef>
        </p:style>
        <p:txBody>
          <a:bodyPr/>
          <a:lstStyle/>
          <a:p>
            <a:pPr algn="ctr"/>
            <a:r>
              <a:rPr lang="en-US" altLang="zh-CN" sz="3200" dirty="0"/>
              <a:t>12</a:t>
            </a:r>
            <a:endParaRPr lang="zh-CN" altLang="en-US" sz="3200" dirty="0"/>
          </a:p>
        </p:txBody>
      </p:sp>
    </p:spTree>
    <p:extLst>
      <p:ext uri="{BB962C8B-B14F-4D97-AF65-F5344CB8AC3E}">
        <p14:creationId xmlns:p14="http://schemas.microsoft.com/office/powerpoint/2010/main" val="36103335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childTnLst>
                                </p:cTn>
                              </p:par>
                            </p:childTnLst>
                          </p:cTn>
                        </p:par>
                        <p:par>
                          <p:cTn id="78" fill="hold">
                            <p:stCondLst>
                              <p:cond delay="3000"/>
                            </p:stCondLst>
                            <p:childTnLst>
                              <p:par>
                                <p:cTn id="79" presetID="22" presetClass="entr" presetSubtype="8"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7" name="任意多边形: 形状 6">
            <a:extLst>
              <a:ext uri="{FF2B5EF4-FFF2-40B4-BE49-F238E27FC236}">
                <a16:creationId xmlns:a16="http://schemas.microsoft.com/office/drawing/2014/main" id="{37ACE8D8-E3AB-CDAB-1008-A0E2CD6745C0}"/>
              </a:ext>
            </a:extLst>
          </p:cNvPr>
          <p:cNvSpPr/>
          <p:nvPr/>
        </p:nvSpPr>
        <p:spPr>
          <a:xfrm>
            <a:off x="4026647" y="1549604"/>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711429" tIns="171451" rIns="320040" bIns="171450" numCol="1" spcCol="1270" anchor="ctr" anchorCtr="0">
            <a:noAutofit/>
          </a:bodyPr>
          <a:lstStyle/>
          <a:p>
            <a:pPr marL="0" lvl="0" indent="0" algn="ctr" defTabSz="2000250">
              <a:lnSpc>
                <a:spcPct val="90000"/>
              </a:lnSpc>
              <a:spcBef>
                <a:spcPct val="0"/>
              </a:spcBef>
              <a:spcAft>
                <a:spcPct val="35000"/>
              </a:spcAft>
              <a:buNone/>
            </a:pPr>
            <a:r>
              <a:rPr lang="zh-CN" altLang="en-US" sz="2400" kern="1200"/>
              <a:t>搓成泥球。</a:t>
            </a:r>
            <a:endParaRPr lang="zh-CN" altLang="en-US" sz="2400" kern="1200" dirty="0"/>
          </a:p>
        </p:txBody>
      </p:sp>
      <p:sp>
        <p:nvSpPr>
          <p:cNvPr id="8" name="椭圆 7">
            <a:extLst>
              <a:ext uri="{FF2B5EF4-FFF2-40B4-BE49-F238E27FC236}">
                <a16:creationId xmlns:a16="http://schemas.microsoft.com/office/drawing/2014/main" id="{A64E8CBD-02A0-E01D-0C16-6F9D9A5FEE33}"/>
              </a:ext>
            </a:extLst>
          </p:cNvPr>
          <p:cNvSpPr/>
          <p:nvPr/>
        </p:nvSpPr>
        <p:spPr>
          <a:xfrm>
            <a:off x="3511844" y="1549605"/>
            <a:ext cx="1029606" cy="1029606"/>
          </a:xfrm>
          <a:prstGeom prst="ellipse">
            <a:avLst/>
          </a:prstGeom>
        </p:spPr>
        <p:style>
          <a:lnRef idx="0">
            <a:schemeClr val="lt1">
              <a:hueOff val="0"/>
              <a:satOff val="0"/>
              <a:lumOff val="0"/>
              <a:alphaOff val="0"/>
            </a:schemeClr>
          </a:lnRef>
          <a:fillRef idx="1">
            <a:schemeClr val="accent5">
              <a:tint val="50000"/>
              <a:hueOff val="0"/>
              <a:satOff val="0"/>
              <a:lumOff val="0"/>
              <a:alphaOff val="0"/>
            </a:schemeClr>
          </a:fillRef>
          <a:effectRef idx="3">
            <a:schemeClr val="accent5">
              <a:tint val="50000"/>
              <a:hueOff val="0"/>
              <a:satOff val="0"/>
              <a:lumOff val="0"/>
              <a:alphaOff val="0"/>
            </a:schemeClr>
          </a:effectRef>
          <a:fontRef idx="minor">
            <a:schemeClr val="lt1">
              <a:hueOff val="0"/>
              <a:satOff val="0"/>
              <a:lumOff val="0"/>
              <a:alphaOff val="0"/>
            </a:schemeClr>
          </a:fontRef>
        </p:style>
        <p:txBody>
          <a:bodyPr/>
          <a:lstStyle/>
          <a:p>
            <a:pPr algn="ctr"/>
            <a:r>
              <a:rPr lang="en-US" altLang="zh-CN" sz="3200" dirty="0"/>
              <a:t>13</a:t>
            </a:r>
            <a:endParaRPr lang="zh-CN" altLang="en-US" sz="3200" dirty="0"/>
          </a:p>
        </p:txBody>
      </p:sp>
      <p:sp>
        <p:nvSpPr>
          <p:cNvPr id="9" name="任意多边形: 形状 8">
            <a:extLst>
              <a:ext uri="{FF2B5EF4-FFF2-40B4-BE49-F238E27FC236}">
                <a16:creationId xmlns:a16="http://schemas.microsoft.com/office/drawing/2014/main" id="{95D2EAB5-D66C-3AA5-DB3D-670F6DB1E2F3}"/>
              </a:ext>
            </a:extLst>
          </p:cNvPr>
          <p:cNvSpPr/>
          <p:nvPr/>
        </p:nvSpPr>
        <p:spPr>
          <a:xfrm>
            <a:off x="4026647" y="2886556"/>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1470669"/>
              <a:satOff val="-2046"/>
              <a:lumOff val="-784"/>
              <a:alphaOff val="0"/>
            </a:schemeClr>
          </a:fillRef>
          <a:effectRef idx="3">
            <a:schemeClr val="accent5">
              <a:hueOff val="-1470669"/>
              <a:satOff val="-2046"/>
              <a:lumOff val="-784"/>
              <a:alphaOff val="0"/>
            </a:schemeClr>
          </a:effectRef>
          <a:fontRef idx="minor">
            <a:schemeClr val="lt1"/>
          </a:fontRef>
        </p:style>
        <p:txBody>
          <a:bodyPr spcFirstLastPara="0" vert="horz" wrap="square" lIns="711429" tIns="171451" rIns="320040" bIns="171451" numCol="1" spcCol="1270" anchor="ctr" anchorCtr="0">
            <a:noAutofit/>
          </a:bodyPr>
          <a:lstStyle/>
          <a:p>
            <a:pPr marL="0" lvl="0" indent="0" algn="ctr" defTabSz="2000250">
              <a:lnSpc>
                <a:spcPct val="90000"/>
              </a:lnSpc>
              <a:spcBef>
                <a:spcPct val="0"/>
              </a:spcBef>
              <a:spcAft>
                <a:spcPct val="35000"/>
              </a:spcAft>
              <a:buNone/>
            </a:pPr>
            <a:r>
              <a:rPr lang="zh-CN" altLang="en-US" sz="2400" kern="1200" dirty="0"/>
              <a:t>把泥球放在平整的桌上，用平木板敲打制作鱼鳞。</a:t>
            </a:r>
          </a:p>
        </p:txBody>
      </p:sp>
      <p:sp>
        <p:nvSpPr>
          <p:cNvPr id="10" name="椭圆 9">
            <a:extLst>
              <a:ext uri="{FF2B5EF4-FFF2-40B4-BE49-F238E27FC236}">
                <a16:creationId xmlns:a16="http://schemas.microsoft.com/office/drawing/2014/main" id="{5A4DF0BC-29E6-BFA8-CDFE-1FAB8843231C}"/>
              </a:ext>
            </a:extLst>
          </p:cNvPr>
          <p:cNvSpPr/>
          <p:nvPr/>
        </p:nvSpPr>
        <p:spPr>
          <a:xfrm>
            <a:off x="3511844" y="2886557"/>
            <a:ext cx="1029606" cy="1029606"/>
          </a:xfrm>
          <a:prstGeom prst="ellipse">
            <a:avLst/>
          </a:prstGeom>
        </p:spPr>
        <p:style>
          <a:lnRef idx="0">
            <a:schemeClr val="lt1">
              <a:hueOff val="0"/>
              <a:satOff val="0"/>
              <a:lumOff val="0"/>
              <a:alphaOff val="0"/>
            </a:schemeClr>
          </a:lnRef>
          <a:fillRef idx="1">
            <a:schemeClr val="accent5">
              <a:tint val="50000"/>
              <a:hueOff val="-1477794"/>
              <a:satOff val="-2599"/>
              <a:lumOff val="-334"/>
              <a:alphaOff val="0"/>
            </a:schemeClr>
          </a:fillRef>
          <a:effectRef idx="3">
            <a:schemeClr val="accent5">
              <a:tint val="50000"/>
              <a:hueOff val="-1477794"/>
              <a:satOff val="-2599"/>
              <a:lumOff val="-334"/>
              <a:alphaOff val="0"/>
            </a:schemeClr>
          </a:effectRef>
          <a:fontRef idx="minor">
            <a:schemeClr val="lt1">
              <a:hueOff val="0"/>
              <a:satOff val="0"/>
              <a:lumOff val="0"/>
              <a:alphaOff val="0"/>
            </a:schemeClr>
          </a:fontRef>
        </p:style>
        <p:txBody>
          <a:bodyPr/>
          <a:lstStyle/>
          <a:p>
            <a:pPr algn="ctr"/>
            <a:r>
              <a:rPr lang="en-US" altLang="zh-CN" sz="3200" dirty="0"/>
              <a:t>14</a:t>
            </a:r>
            <a:endParaRPr lang="zh-CN" altLang="en-US" sz="3200" dirty="0"/>
          </a:p>
        </p:txBody>
      </p:sp>
      <p:sp>
        <p:nvSpPr>
          <p:cNvPr id="11" name="任意多边形: 形状 10">
            <a:extLst>
              <a:ext uri="{FF2B5EF4-FFF2-40B4-BE49-F238E27FC236}">
                <a16:creationId xmlns:a16="http://schemas.microsoft.com/office/drawing/2014/main" id="{B766D8FB-8D91-8131-A117-AEC896655F7C}"/>
              </a:ext>
            </a:extLst>
          </p:cNvPr>
          <p:cNvSpPr/>
          <p:nvPr/>
        </p:nvSpPr>
        <p:spPr>
          <a:xfrm>
            <a:off x="4026647" y="4223507"/>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2941338"/>
              <a:satOff val="-4091"/>
              <a:lumOff val="-1569"/>
              <a:alphaOff val="0"/>
            </a:schemeClr>
          </a:fillRef>
          <a:effectRef idx="3">
            <a:schemeClr val="accent5">
              <a:hueOff val="-2941338"/>
              <a:satOff val="-4091"/>
              <a:lumOff val="-1569"/>
              <a:alphaOff val="0"/>
            </a:schemeClr>
          </a:effectRef>
          <a:fontRef idx="minor">
            <a:schemeClr val="lt1"/>
          </a:fontRef>
        </p:style>
        <p:txBody>
          <a:bodyPr spcFirstLastPara="0" vert="horz" wrap="square" lIns="711429" tIns="171451" rIns="320040" bIns="171451" numCol="1" spcCol="1270" anchor="ctr" anchorCtr="0">
            <a:noAutofit/>
          </a:bodyPr>
          <a:lstStyle/>
          <a:p>
            <a:pPr marL="0" lvl="0" indent="0" algn="ctr" defTabSz="2000250">
              <a:lnSpc>
                <a:spcPct val="90000"/>
              </a:lnSpc>
              <a:spcBef>
                <a:spcPct val="0"/>
              </a:spcBef>
              <a:spcAft>
                <a:spcPct val="35000"/>
              </a:spcAft>
              <a:buNone/>
            </a:pPr>
            <a:r>
              <a:rPr lang="zh-CN" altLang="en-US" sz="2400" kern="1200"/>
              <a:t>完成的鱼鳞。</a:t>
            </a:r>
            <a:endParaRPr lang="zh-CN" altLang="en-US" sz="2400" kern="1200" dirty="0"/>
          </a:p>
        </p:txBody>
      </p:sp>
      <p:sp>
        <p:nvSpPr>
          <p:cNvPr id="12" name="椭圆 11">
            <a:extLst>
              <a:ext uri="{FF2B5EF4-FFF2-40B4-BE49-F238E27FC236}">
                <a16:creationId xmlns:a16="http://schemas.microsoft.com/office/drawing/2014/main" id="{873BCFDB-374D-5A02-8C0E-7EFD38AFD136}"/>
              </a:ext>
            </a:extLst>
          </p:cNvPr>
          <p:cNvSpPr/>
          <p:nvPr/>
        </p:nvSpPr>
        <p:spPr>
          <a:xfrm>
            <a:off x="3511844" y="4223508"/>
            <a:ext cx="1029606" cy="1029606"/>
          </a:xfrm>
          <a:prstGeom prst="ellipse">
            <a:avLst/>
          </a:prstGeom>
        </p:spPr>
        <p:style>
          <a:lnRef idx="0">
            <a:schemeClr val="lt1">
              <a:hueOff val="0"/>
              <a:satOff val="0"/>
              <a:lumOff val="0"/>
              <a:alphaOff val="0"/>
            </a:schemeClr>
          </a:lnRef>
          <a:fillRef idx="1">
            <a:schemeClr val="accent5">
              <a:tint val="50000"/>
              <a:hueOff val="-2955588"/>
              <a:satOff val="-5199"/>
              <a:lumOff val="-669"/>
              <a:alphaOff val="0"/>
            </a:schemeClr>
          </a:fillRef>
          <a:effectRef idx="3">
            <a:schemeClr val="accent5">
              <a:tint val="50000"/>
              <a:hueOff val="-2955588"/>
              <a:satOff val="-5199"/>
              <a:lumOff val="-669"/>
              <a:alphaOff val="0"/>
            </a:schemeClr>
          </a:effectRef>
          <a:fontRef idx="minor">
            <a:schemeClr val="lt1">
              <a:hueOff val="0"/>
              <a:satOff val="0"/>
              <a:lumOff val="0"/>
              <a:alphaOff val="0"/>
            </a:schemeClr>
          </a:fontRef>
        </p:style>
        <p:txBody>
          <a:bodyPr/>
          <a:lstStyle/>
          <a:p>
            <a:pPr algn="ctr"/>
            <a:r>
              <a:rPr lang="en-US" altLang="zh-CN" sz="3200" dirty="0"/>
              <a:t>15</a:t>
            </a:r>
            <a:endParaRPr lang="zh-CN" altLang="en-US" sz="3200" dirty="0"/>
          </a:p>
        </p:txBody>
      </p:sp>
      <p:sp>
        <p:nvSpPr>
          <p:cNvPr id="13" name="任意多边形: 形状 12">
            <a:extLst>
              <a:ext uri="{FF2B5EF4-FFF2-40B4-BE49-F238E27FC236}">
                <a16:creationId xmlns:a16="http://schemas.microsoft.com/office/drawing/2014/main" id="{4C71D430-169D-E7F7-6BB8-BC11BACD209A}"/>
              </a:ext>
            </a:extLst>
          </p:cNvPr>
          <p:cNvSpPr/>
          <p:nvPr/>
        </p:nvSpPr>
        <p:spPr>
          <a:xfrm>
            <a:off x="4026647" y="5560458"/>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4412007"/>
              <a:satOff val="-6137"/>
              <a:lumOff val="-2353"/>
              <a:alphaOff val="0"/>
            </a:schemeClr>
          </a:fillRef>
          <a:effectRef idx="3">
            <a:schemeClr val="accent5">
              <a:hueOff val="-4412007"/>
              <a:satOff val="-6137"/>
              <a:lumOff val="-2353"/>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a:t>从鱼尾开始粘贴鱼鳞。</a:t>
            </a:r>
            <a:endParaRPr lang="zh-CN" altLang="en-US" sz="2400" kern="1200" dirty="0"/>
          </a:p>
        </p:txBody>
      </p:sp>
      <p:sp>
        <p:nvSpPr>
          <p:cNvPr id="14" name="椭圆 13">
            <a:extLst>
              <a:ext uri="{FF2B5EF4-FFF2-40B4-BE49-F238E27FC236}">
                <a16:creationId xmlns:a16="http://schemas.microsoft.com/office/drawing/2014/main" id="{6F27ED3E-5DAD-E8EC-5105-9A71CA63F5D4}"/>
              </a:ext>
            </a:extLst>
          </p:cNvPr>
          <p:cNvSpPr/>
          <p:nvPr/>
        </p:nvSpPr>
        <p:spPr>
          <a:xfrm>
            <a:off x="3511844" y="5560459"/>
            <a:ext cx="1029606" cy="1029606"/>
          </a:xfrm>
          <a:prstGeom prst="ellipse">
            <a:avLst/>
          </a:prstGeom>
        </p:spPr>
        <p:style>
          <a:lnRef idx="0">
            <a:schemeClr val="lt1">
              <a:hueOff val="0"/>
              <a:satOff val="0"/>
              <a:lumOff val="0"/>
              <a:alphaOff val="0"/>
            </a:schemeClr>
          </a:lnRef>
          <a:fillRef idx="1">
            <a:schemeClr val="accent5">
              <a:tint val="50000"/>
              <a:hueOff val="-4433383"/>
              <a:satOff val="-7798"/>
              <a:lumOff val="-1003"/>
              <a:alphaOff val="0"/>
            </a:schemeClr>
          </a:fillRef>
          <a:effectRef idx="3">
            <a:schemeClr val="accent5">
              <a:tint val="50000"/>
              <a:hueOff val="-4433383"/>
              <a:satOff val="-7798"/>
              <a:lumOff val="-1003"/>
              <a:alphaOff val="0"/>
            </a:schemeClr>
          </a:effectRef>
          <a:fontRef idx="minor">
            <a:schemeClr val="lt1">
              <a:hueOff val="0"/>
              <a:satOff val="0"/>
              <a:lumOff val="0"/>
              <a:alphaOff val="0"/>
            </a:schemeClr>
          </a:fontRef>
        </p:style>
        <p:txBody>
          <a:bodyPr/>
          <a:lstStyle/>
          <a:p>
            <a:pPr algn="ctr"/>
            <a:r>
              <a:rPr lang="en-US" altLang="zh-CN" sz="3200" dirty="0"/>
              <a:t>16</a:t>
            </a:r>
            <a:endParaRPr lang="zh-CN" altLang="en-US" sz="3200" dirty="0"/>
          </a:p>
        </p:txBody>
      </p:sp>
      <p:sp>
        <p:nvSpPr>
          <p:cNvPr id="15" name="任意多边形: 形状 14">
            <a:extLst>
              <a:ext uri="{FF2B5EF4-FFF2-40B4-BE49-F238E27FC236}">
                <a16:creationId xmlns:a16="http://schemas.microsoft.com/office/drawing/2014/main" id="{41F2FC22-018C-612D-AB28-FE13E012A312}"/>
              </a:ext>
            </a:extLst>
          </p:cNvPr>
          <p:cNvSpPr/>
          <p:nvPr/>
        </p:nvSpPr>
        <p:spPr>
          <a:xfrm>
            <a:off x="4026647" y="6897409"/>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5882676"/>
              <a:satOff val="-8182"/>
              <a:lumOff val="-3138"/>
              <a:alphaOff val="0"/>
            </a:schemeClr>
          </a:fillRef>
          <a:effectRef idx="3">
            <a:schemeClr val="accent5">
              <a:hueOff val="-5882676"/>
              <a:satOff val="-8182"/>
              <a:lumOff val="-3138"/>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dirty="0"/>
              <a:t>一片压着一片，要求鳞片大小近似。</a:t>
            </a:r>
          </a:p>
        </p:txBody>
      </p:sp>
      <p:sp>
        <p:nvSpPr>
          <p:cNvPr id="16" name="椭圆 15">
            <a:extLst>
              <a:ext uri="{FF2B5EF4-FFF2-40B4-BE49-F238E27FC236}">
                <a16:creationId xmlns:a16="http://schemas.microsoft.com/office/drawing/2014/main" id="{592EF7F9-9205-E3E4-3900-6F38C9DBDDA2}"/>
              </a:ext>
            </a:extLst>
          </p:cNvPr>
          <p:cNvSpPr/>
          <p:nvPr/>
        </p:nvSpPr>
        <p:spPr>
          <a:xfrm>
            <a:off x="3511844" y="6897410"/>
            <a:ext cx="1029606" cy="1029606"/>
          </a:xfrm>
          <a:prstGeom prst="ellipse">
            <a:avLst/>
          </a:prstGeom>
        </p:spPr>
        <p:style>
          <a:lnRef idx="0">
            <a:schemeClr val="lt1">
              <a:hueOff val="0"/>
              <a:satOff val="0"/>
              <a:lumOff val="0"/>
              <a:alphaOff val="0"/>
            </a:schemeClr>
          </a:lnRef>
          <a:fillRef idx="1">
            <a:schemeClr val="accent5">
              <a:tint val="50000"/>
              <a:hueOff val="-5911176"/>
              <a:satOff val="-10398"/>
              <a:lumOff val="-1338"/>
              <a:alphaOff val="0"/>
            </a:schemeClr>
          </a:fillRef>
          <a:effectRef idx="3">
            <a:schemeClr val="accent5">
              <a:tint val="50000"/>
              <a:hueOff val="-5911176"/>
              <a:satOff val="-10398"/>
              <a:lumOff val="-1338"/>
              <a:alphaOff val="0"/>
            </a:schemeClr>
          </a:effectRef>
          <a:fontRef idx="minor">
            <a:schemeClr val="lt1">
              <a:hueOff val="0"/>
              <a:satOff val="0"/>
              <a:lumOff val="0"/>
              <a:alphaOff val="0"/>
            </a:schemeClr>
          </a:fontRef>
        </p:style>
        <p:txBody>
          <a:bodyPr/>
          <a:lstStyle/>
          <a:p>
            <a:pPr algn="ctr"/>
            <a:r>
              <a:rPr lang="en-US" altLang="zh-CN" sz="3200" dirty="0"/>
              <a:t>17</a:t>
            </a:r>
            <a:endParaRPr lang="zh-CN" altLang="en-US" sz="3200" dirty="0"/>
          </a:p>
        </p:txBody>
      </p:sp>
      <p:sp>
        <p:nvSpPr>
          <p:cNvPr id="17" name="任意多边形: 形状 16">
            <a:extLst>
              <a:ext uri="{FF2B5EF4-FFF2-40B4-BE49-F238E27FC236}">
                <a16:creationId xmlns:a16="http://schemas.microsoft.com/office/drawing/2014/main" id="{A74BEA6C-9CAF-951C-EE85-8C86B202E5EB}"/>
              </a:ext>
            </a:extLst>
          </p:cNvPr>
          <p:cNvSpPr/>
          <p:nvPr/>
        </p:nvSpPr>
        <p:spPr>
          <a:xfrm>
            <a:off x="4026647" y="8234360"/>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7353344"/>
              <a:satOff val="-10228"/>
              <a:lumOff val="-3922"/>
              <a:alphaOff val="0"/>
            </a:schemeClr>
          </a:fillRef>
          <a:effectRef idx="3">
            <a:schemeClr val="accent5">
              <a:hueOff val="-7353344"/>
              <a:satOff val="-10228"/>
              <a:lumOff val="-3922"/>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a:t>制作鱼鰓。</a:t>
            </a:r>
            <a:endParaRPr lang="zh-CN" altLang="en-US" sz="2400" kern="1200" dirty="0"/>
          </a:p>
        </p:txBody>
      </p:sp>
      <p:sp>
        <p:nvSpPr>
          <p:cNvPr id="18" name="椭圆 17">
            <a:extLst>
              <a:ext uri="{FF2B5EF4-FFF2-40B4-BE49-F238E27FC236}">
                <a16:creationId xmlns:a16="http://schemas.microsoft.com/office/drawing/2014/main" id="{53626B05-D9FF-72EE-C5A7-07B9789006D2}"/>
              </a:ext>
            </a:extLst>
          </p:cNvPr>
          <p:cNvSpPr/>
          <p:nvPr/>
        </p:nvSpPr>
        <p:spPr>
          <a:xfrm>
            <a:off x="3511844" y="8234361"/>
            <a:ext cx="1029606" cy="1029606"/>
          </a:xfrm>
          <a:prstGeom prst="ellipse">
            <a:avLst/>
          </a:prstGeom>
        </p:spPr>
        <p:style>
          <a:lnRef idx="0">
            <a:schemeClr val="lt1">
              <a:hueOff val="0"/>
              <a:satOff val="0"/>
              <a:lumOff val="0"/>
              <a:alphaOff val="0"/>
            </a:schemeClr>
          </a:lnRef>
          <a:fillRef idx="1">
            <a:schemeClr val="accent5">
              <a:tint val="50000"/>
              <a:hueOff val="-7388970"/>
              <a:satOff val="-12997"/>
              <a:lumOff val="-1672"/>
              <a:alphaOff val="0"/>
            </a:schemeClr>
          </a:fillRef>
          <a:effectRef idx="3">
            <a:schemeClr val="accent5">
              <a:tint val="50000"/>
              <a:hueOff val="-7388970"/>
              <a:satOff val="-12997"/>
              <a:lumOff val="-1672"/>
              <a:alphaOff val="0"/>
            </a:schemeClr>
          </a:effectRef>
          <a:fontRef idx="minor">
            <a:schemeClr val="lt1">
              <a:hueOff val="0"/>
              <a:satOff val="0"/>
              <a:lumOff val="0"/>
              <a:alphaOff val="0"/>
            </a:schemeClr>
          </a:fontRef>
        </p:style>
        <p:txBody>
          <a:bodyPr/>
          <a:lstStyle/>
          <a:p>
            <a:pPr algn="ctr"/>
            <a:r>
              <a:rPr lang="en-US" altLang="zh-CN" sz="3200" dirty="0"/>
              <a:t>18</a:t>
            </a:r>
            <a:endParaRPr lang="zh-CN" altLang="en-US" sz="3200" dirty="0"/>
          </a:p>
        </p:txBody>
      </p:sp>
    </p:spTree>
    <p:extLst>
      <p:ext uri="{BB962C8B-B14F-4D97-AF65-F5344CB8AC3E}">
        <p14:creationId xmlns:p14="http://schemas.microsoft.com/office/powerpoint/2010/main" val="8657542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childTnLst>
                                </p:cTn>
                              </p:par>
                            </p:childTnLst>
                          </p:cTn>
                        </p:par>
                        <p:par>
                          <p:cTn id="78" fill="hold">
                            <p:stCondLst>
                              <p:cond delay="500"/>
                            </p:stCondLst>
                            <p:childTnLst>
                              <p:par>
                                <p:cTn id="79" presetID="22" presetClass="entr" presetSubtype="8"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7" name="任意多边形: 形状 6">
            <a:extLst>
              <a:ext uri="{FF2B5EF4-FFF2-40B4-BE49-F238E27FC236}">
                <a16:creationId xmlns:a16="http://schemas.microsoft.com/office/drawing/2014/main" id="{37ACE8D8-E3AB-CDAB-1008-A0E2CD6745C0}"/>
              </a:ext>
            </a:extLst>
          </p:cNvPr>
          <p:cNvSpPr/>
          <p:nvPr/>
        </p:nvSpPr>
        <p:spPr>
          <a:xfrm>
            <a:off x="4026647" y="1549604"/>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711429" tIns="171451" rIns="320040" bIns="171450" numCol="1" spcCol="1270" anchor="ctr" anchorCtr="0">
            <a:noAutofit/>
          </a:bodyPr>
          <a:lstStyle/>
          <a:p>
            <a:pPr marL="0" lvl="0" indent="0" algn="ctr" defTabSz="2000250">
              <a:lnSpc>
                <a:spcPct val="90000"/>
              </a:lnSpc>
              <a:spcBef>
                <a:spcPct val="0"/>
              </a:spcBef>
              <a:spcAft>
                <a:spcPct val="35000"/>
              </a:spcAft>
              <a:buNone/>
            </a:pPr>
            <a:r>
              <a:rPr lang="zh-CN" altLang="en-US" sz="2400" kern="1200"/>
              <a:t>粘贴鱼鰓。</a:t>
            </a:r>
            <a:endParaRPr lang="zh-CN" altLang="en-US" sz="2400" kern="1200" dirty="0"/>
          </a:p>
        </p:txBody>
      </p:sp>
      <p:sp>
        <p:nvSpPr>
          <p:cNvPr id="8" name="椭圆 7">
            <a:extLst>
              <a:ext uri="{FF2B5EF4-FFF2-40B4-BE49-F238E27FC236}">
                <a16:creationId xmlns:a16="http://schemas.microsoft.com/office/drawing/2014/main" id="{A64E8CBD-02A0-E01D-0C16-6F9D9A5FEE33}"/>
              </a:ext>
            </a:extLst>
          </p:cNvPr>
          <p:cNvSpPr/>
          <p:nvPr/>
        </p:nvSpPr>
        <p:spPr>
          <a:xfrm>
            <a:off x="3511844" y="1549605"/>
            <a:ext cx="1029606" cy="1029606"/>
          </a:xfrm>
          <a:prstGeom prst="ellipse">
            <a:avLst/>
          </a:prstGeom>
        </p:spPr>
        <p:style>
          <a:lnRef idx="0">
            <a:schemeClr val="lt1">
              <a:hueOff val="0"/>
              <a:satOff val="0"/>
              <a:lumOff val="0"/>
              <a:alphaOff val="0"/>
            </a:schemeClr>
          </a:lnRef>
          <a:fillRef idx="1">
            <a:schemeClr val="accent5">
              <a:tint val="50000"/>
              <a:hueOff val="0"/>
              <a:satOff val="0"/>
              <a:lumOff val="0"/>
              <a:alphaOff val="0"/>
            </a:schemeClr>
          </a:fillRef>
          <a:effectRef idx="3">
            <a:schemeClr val="accent5">
              <a:tint val="50000"/>
              <a:hueOff val="0"/>
              <a:satOff val="0"/>
              <a:lumOff val="0"/>
              <a:alphaOff val="0"/>
            </a:schemeClr>
          </a:effectRef>
          <a:fontRef idx="minor">
            <a:schemeClr val="lt1">
              <a:hueOff val="0"/>
              <a:satOff val="0"/>
              <a:lumOff val="0"/>
              <a:alphaOff val="0"/>
            </a:schemeClr>
          </a:fontRef>
        </p:style>
        <p:txBody>
          <a:bodyPr/>
          <a:lstStyle/>
          <a:p>
            <a:pPr algn="ctr"/>
            <a:r>
              <a:rPr lang="en-US" altLang="zh-CN" sz="3200" dirty="0"/>
              <a:t>19</a:t>
            </a:r>
            <a:endParaRPr lang="zh-CN" altLang="en-US" sz="3200" dirty="0"/>
          </a:p>
        </p:txBody>
      </p:sp>
      <p:sp>
        <p:nvSpPr>
          <p:cNvPr id="9" name="任意多边形: 形状 8">
            <a:extLst>
              <a:ext uri="{FF2B5EF4-FFF2-40B4-BE49-F238E27FC236}">
                <a16:creationId xmlns:a16="http://schemas.microsoft.com/office/drawing/2014/main" id="{95D2EAB5-D66C-3AA5-DB3D-670F6DB1E2F3}"/>
              </a:ext>
            </a:extLst>
          </p:cNvPr>
          <p:cNvSpPr/>
          <p:nvPr/>
        </p:nvSpPr>
        <p:spPr>
          <a:xfrm>
            <a:off x="4026647" y="2886556"/>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1470669"/>
              <a:satOff val="-2046"/>
              <a:lumOff val="-784"/>
              <a:alphaOff val="0"/>
            </a:schemeClr>
          </a:fillRef>
          <a:effectRef idx="3">
            <a:schemeClr val="accent5">
              <a:hueOff val="-1470669"/>
              <a:satOff val="-2046"/>
              <a:lumOff val="-784"/>
              <a:alphaOff val="0"/>
            </a:schemeClr>
          </a:effectRef>
          <a:fontRef idx="minor">
            <a:schemeClr val="lt1"/>
          </a:fontRef>
        </p:style>
        <p:txBody>
          <a:bodyPr spcFirstLastPara="0" vert="horz" wrap="square" lIns="711429" tIns="171451" rIns="320040" bIns="171451" numCol="1" spcCol="1270" anchor="ctr" anchorCtr="0">
            <a:noAutofit/>
          </a:bodyPr>
          <a:lstStyle/>
          <a:p>
            <a:pPr marL="0" lvl="0" indent="0" algn="ctr" defTabSz="2000250">
              <a:lnSpc>
                <a:spcPct val="90000"/>
              </a:lnSpc>
              <a:spcBef>
                <a:spcPct val="0"/>
              </a:spcBef>
              <a:spcAft>
                <a:spcPct val="35000"/>
              </a:spcAft>
              <a:buNone/>
            </a:pPr>
            <a:r>
              <a:rPr lang="zh-CN" altLang="en-US" sz="2400" kern="1200"/>
              <a:t>调整鱼鳃形状。</a:t>
            </a:r>
            <a:endParaRPr lang="zh-CN" altLang="en-US" sz="2400" kern="1200" dirty="0"/>
          </a:p>
        </p:txBody>
      </p:sp>
      <p:sp>
        <p:nvSpPr>
          <p:cNvPr id="10" name="椭圆 9">
            <a:extLst>
              <a:ext uri="{FF2B5EF4-FFF2-40B4-BE49-F238E27FC236}">
                <a16:creationId xmlns:a16="http://schemas.microsoft.com/office/drawing/2014/main" id="{5A4DF0BC-29E6-BFA8-CDFE-1FAB8843231C}"/>
              </a:ext>
            </a:extLst>
          </p:cNvPr>
          <p:cNvSpPr/>
          <p:nvPr/>
        </p:nvSpPr>
        <p:spPr>
          <a:xfrm>
            <a:off x="3511844" y="2886557"/>
            <a:ext cx="1029606" cy="1029606"/>
          </a:xfrm>
          <a:prstGeom prst="ellipse">
            <a:avLst/>
          </a:prstGeom>
        </p:spPr>
        <p:style>
          <a:lnRef idx="0">
            <a:schemeClr val="lt1">
              <a:hueOff val="0"/>
              <a:satOff val="0"/>
              <a:lumOff val="0"/>
              <a:alphaOff val="0"/>
            </a:schemeClr>
          </a:lnRef>
          <a:fillRef idx="1">
            <a:schemeClr val="accent5">
              <a:tint val="50000"/>
              <a:hueOff val="-1477794"/>
              <a:satOff val="-2599"/>
              <a:lumOff val="-334"/>
              <a:alphaOff val="0"/>
            </a:schemeClr>
          </a:fillRef>
          <a:effectRef idx="3">
            <a:schemeClr val="accent5">
              <a:tint val="50000"/>
              <a:hueOff val="-1477794"/>
              <a:satOff val="-2599"/>
              <a:lumOff val="-334"/>
              <a:alphaOff val="0"/>
            </a:schemeClr>
          </a:effectRef>
          <a:fontRef idx="minor">
            <a:schemeClr val="lt1">
              <a:hueOff val="0"/>
              <a:satOff val="0"/>
              <a:lumOff val="0"/>
              <a:alphaOff val="0"/>
            </a:schemeClr>
          </a:fontRef>
        </p:style>
        <p:txBody>
          <a:bodyPr/>
          <a:lstStyle/>
          <a:p>
            <a:pPr algn="ctr"/>
            <a:r>
              <a:rPr lang="en-US" altLang="zh-CN" sz="3200" dirty="0"/>
              <a:t>20</a:t>
            </a:r>
            <a:endParaRPr lang="zh-CN" altLang="en-US" sz="3200" dirty="0"/>
          </a:p>
        </p:txBody>
      </p:sp>
      <p:sp>
        <p:nvSpPr>
          <p:cNvPr id="11" name="任意多边形: 形状 10">
            <a:extLst>
              <a:ext uri="{FF2B5EF4-FFF2-40B4-BE49-F238E27FC236}">
                <a16:creationId xmlns:a16="http://schemas.microsoft.com/office/drawing/2014/main" id="{B766D8FB-8D91-8131-A117-AEC896655F7C}"/>
              </a:ext>
            </a:extLst>
          </p:cNvPr>
          <p:cNvSpPr/>
          <p:nvPr/>
        </p:nvSpPr>
        <p:spPr>
          <a:xfrm>
            <a:off x="4026647" y="4223507"/>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2941338"/>
              <a:satOff val="-4091"/>
              <a:lumOff val="-1569"/>
              <a:alphaOff val="0"/>
            </a:schemeClr>
          </a:fillRef>
          <a:effectRef idx="3">
            <a:schemeClr val="accent5">
              <a:hueOff val="-2941338"/>
              <a:satOff val="-4091"/>
              <a:lumOff val="-1569"/>
              <a:alphaOff val="0"/>
            </a:schemeClr>
          </a:effectRef>
          <a:fontRef idx="minor">
            <a:schemeClr val="lt1"/>
          </a:fontRef>
        </p:style>
        <p:txBody>
          <a:bodyPr spcFirstLastPara="0" vert="horz" wrap="square" lIns="711429" tIns="171451" rIns="320040" bIns="171451" numCol="1" spcCol="1270" anchor="ctr" anchorCtr="0">
            <a:noAutofit/>
          </a:bodyPr>
          <a:lstStyle/>
          <a:p>
            <a:pPr marL="0" lvl="0" indent="0" algn="ctr" defTabSz="2000250">
              <a:lnSpc>
                <a:spcPct val="90000"/>
              </a:lnSpc>
              <a:spcBef>
                <a:spcPct val="0"/>
              </a:spcBef>
              <a:spcAft>
                <a:spcPct val="35000"/>
              </a:spcAft>
              <a:buNone/>
            </a:pPr>
            <a:r>
              <a:rPr lang="zh-CN" altLang="en-US" sz="2400" kern="1200"/>
              <a:t>搓泥条并平均分成若干段。</a:t>
            </a:r>
            <a:endParaRPr lang="zh-CN" altLang="en-US" sz="2400" kern="1200" dirty="0"/>
          </a:p>
        </p:txBody>
      </p:sp>
      <p:sp>
        <p:nvSpPr>
          <p:cNvPr id="12" name="椭圆 11">
            <a:extLst>
              <a:ext uri="{FF2B5EF4-FFF2-40B4-BE49-F238E27FC236}">
                <a16:creationId xmlns:a16="http://schemas.microsoft.com/office/drawing/2014/main" id="{873BCFDB-374D-5A02-8C0E-7EFD38AFD136}"/>
              </a:ext>
            </a:extLst>
          </p:cNvPr>
          <p:cNvSpPr/>
          <p:nvPr/>
        </p:nvSpPr>
        <p:spPr>
          <a:xfrm>
            <a:off x="3511844" y="4223508"/>
            <a:ext cx="1029606" cy="1029606"/>
          </a:xfrm>
          <a:prstGeom prst="ellipse">
            <a:avLst/>
          </a:prstGeom>
        </p:spPr>
        <p:style>
          <a:lnRef idx="0">
            <a:schemeClr val="lt1">
              <a:hueOff val="0"/>
              <a:satOff val="0"/>
              <a:lumOff val="0"/>
              <a:alphaOff val="0"/>
            </a:schemeClr>
          </a:lnRef>
          <a:fillRef idx="1">
            <a:schemeClr val="accent5">
              <a:tint val="50000"/>
              <a:hueOff val="-2955588"/>
              <a:satOff val="-5199"/>
              <a:lumOff val="-669"/>
              <a:alphaOff val="0"/>
            </a:schemeClr>
          </a:fillRef>
          <a:effectRef idx="3">
            <a:schemeClr val="accent5">
              <a:tint val="50000"/>
              <a:hueOff val="-2955588"/>
              <a:satOff val="-5199"/>
              <a:lumOff val="-669"/>
              <a:alphaOff val="0"/>
            </a:schemeClr>
          </a:effectRef>
          <a:fontRef idx="minor">
            <a:schemeClr val="lt1">
              <a:hueOff val="0"/>
              <a:satOff val="0"/>
              <a:lumOff val="0"/>
              <a:alphaOff val="0"/>
            </a:schemeClr>
          </a:fontRef>
        </p:style>
        <p:txBody>
          <a:bodyPr/>
          <a:lstStyle/>
          <a:p>
            <a:pPr algn="ctr"/>
            <a:r>
              <a:rPr lang="en-US" altLang="zh-CN" sz="3200" dirty="0"/>
              <a:t>21</a:t>
            </a:r>
            <a:endParaRPr lang="zh-CN" altLang="en-US" sz="3200" dirty="0"/>
          </a:p>
        </p:txBody>
      </p:sp>
      <p:sp>
        <p:nvSpPr>
          <p:cNvPr id="13" name="任意多边形: 形状 12">
            <a:extLst>
              <a:ext uri="{FF2B5EF4-FFF2-40B4-BE49-F238E27FC236}">
                <a16:creationId xmlns:a16="http://schemas.microsoft.com/office/drawing/2014/main" id="{4C71D430-169D-E7F7-6BB8-BC11BACD209A}"/>
              </a:ext>
            </a:extLst>
          </p:cNvPr>
          <p:cNvSpPr/>
          <p:nvPr/>
        </p:nvSpPr>
        <p:spPr>
          <a:xfrm>
            <a:off x="4026647" y="5560458"/>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4412007"/>
              <a:satOff val="-6137"/>
              <a:lumOff val="-2353"/>
              <a:alphaOff val="0"/>
            </a:schemeClr>
          </a:fillRef>
          <a:effectRef idx="3">
            <a:schemeClr val="accent5">
              <a:hueOff val="-4412007"/>
              <a:satOff val="-6137"/>
              <a:lumOff val="-2353"/>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a:t>取出两段搓成泥球做眼睛。</a:t>
            </a:r>
            <a:endParaRPr lang="zh-CN" altLang="en-US" sz="2400" kern="1200" dirty="0"/>
          </a:p>
        </p:txBody>
      </p:sp>
      <p:sp>
        <p:nvSpPr>
          <p:cNvPr id="14" name="椭圆 13">
            <a:extLst>
              <a:ext uri="{FF2B5EF4-FFF2-40B4-BE49-F238E27FC236}">
                <a16:creationId xmlns:a16="http://schemas.microsoft.com/office/drawing/2014/main" id="{6F27ED3E-5DAD-E8EC-5105-9A71CA63F5D4}"/>
              </a:ext>
            </a:extLst>
          </p:cNvPr>
          <p:cNvSpPr/>
          <p:nvPr/>
        </p:nvSpPr>
        <p:spPr>
          <a:xfrm>
            <a:off x="3511844" y="5560459"/>
            <a:ext cx="1029606" cy="1029606"/>
          </a:xfrm>
          <a:prstGeom prst="ellipse">
            <a:avLst/>
          </a:prstGeom>
        </p:spPr>
        <p:style>
          <a:lnRef idx="0">
            <a:schemeClr val="lt1">
              <a:hueOff val="0"/>
              <a:satOff val="0"/>
              <a:lumOff val="0"/>
              <a:alphaOff val="0"/>
            </a:schemeClr>
          </a:lnRef>
          <a:fillRef idx="1">
            <a:schemeClr val="accent5">
              <a:tint val="50000"/>
              <a:hueOff val="-4433383"/>
              <a:satOff val="-7798"/>
              <a:lumOff val="-1003"/>
              <a:alphaOff val="0"/>
            </a:schemeClr>
          </a:fillRef>
          <a:effectRef idx="3">
            <a:schemeClr val="accent5">
              <a:tint val="50000"/>
              <a:hueOff val="-4433383"/>
              <a:satOff val="-7798"/>
              <a:lumOff val="-1003"/>
              <a:alphaOff val="0"/>
            </a:schemeClr>
          </a:effectRef>
          <a:fontRef idx="minor">
            <a:schemeClr val="lt1">
              <a:hueOff val="0"/>
              <a:satOff val="0"/>
              <a:lumOff val="0"/>
              <a:alphaOff val="0"/>
            </a:schemeClr>
          </a:fontRef>
        </p:style>
        <p:txBody>
          <a:bodyPr/>
          <a:lstStyle/>
          <a:p>
            <a:pPr algn="ctr"/>
            <a:r>
              <a:rPr lang="en-US" altLang="zh-CN" sz="3200" dirty="0"/>
              <a:t>22</a:t>
            </a:r>
            <a:endParaRPr lang="zh-CN" altLang="en-US" sz="3200" dirty="0"/>
          </a:p>
        </p:txBody>
      </p:sp>
      <p:sp>
        <p:nvSpPr>
          <p:cNvPr id="15" name="任意多边形: 形状 14">
            <a:extLst>
              <a:ext uri="{FF2B5EF4-FFF2-40B4-BE49-F238E27FC236}">
                <a16:creationId xmlns:a16="http://schemas.microsoft.com/office/drawing/2014/main" id="{41F2FC22-018C-612D-AB28-FE13E012A312}"/>
              </a:ext>
            </a:extLst>
          </p:cNvPr>
          <p:cNvSpPr/>
          <p:nvPr/>
        </p:nvSpPr>
        <p:spPr>
          <a:xfrm>
            <a:off x="4026647" y="6897409"/>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5882676"/>
              <a:satOff val="-8182"/>
              <a:lumOff val="-3138"/>
              <a:alphaOff val="0"/>
            </a:schemeClr>
          </a:fillRef>
          <a:effectRef idx="3">
            <a:schemeClr val="accent5">
              <a:hueOff val="-5882676"/>
              <a:satOff val="-8182"/>
              <a:lumOff val="-3138"/>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dirty="0"/>
              <a:t>黏结鱼的眼睛。</a:t>
            </a:r>
          </a:p>
        </p:txBody>
      </p:sp>
      <p:sp>
        <p:nvSpPr>
          <p:cNvPr id="16" name="椭圆 15">
            <a:extLst>
              <a:ext uri="{FF2B5EF4-FFF2-40B4-BE49-F238E27FC236}">
                <a16:creationId xmlns:a16="http://schemas.microsoft.com/office/drawing/2014/main" id="{592EF7F9-9205-E3E4-3900-6F38C9DBDDA2}"/>
              </a:ext>
            </a:extLst>
          </p:cNvPr>
          <p:cNvSpPr/>
          <p:nvPr/>
        </p:nvSpPr>
        <p:spPr>
          <a:xfrm>
            <a:off x="3511844" y="6897410"/>
            <a:ext cx="1029606" cy="1029606"/>
          </a:xfrm>
          <a:prstGeom prst="ellipse">
            <a:avLst/>
          </a:prstGeom>
        </p:spPr>
        <p:style>
          <a:lnRef idx="0">
            <a:schemeClr val="lt1">
              <a:hueOff val="0"/>
              <a:satOff val="0"/>
              <a:lumOff val="0"/>
              <a:alphaOff val="0"/>
            </a:schemeClr>
          </a:lnRef>
          <a:fillRef idx="1">
            <a:schemeClr val="accent5">
              <a:tint val="50000"/>
              <a:hueOff val="-5911176"/>
              <a:satOff val="-10398"/>
              <a:lumOff val="-1338"/>
              <a:alphaOff val="0"/>
            </a:schemeClr>
          </a:fillRef>
          <a:effectRef idx="3">
            <a:schemeClr val="accent5">
              <a:tint val="50000"/>
              <a:hueOff val="-5911176"/>
              <a:satOff val="-10398"/>
              <a:lumOff val="-1338"/>
              <a:alphaOff val="0"/>
            </a:schemeClr>
          </a:effectRef>
          <a:fontRef idx="minor">
            <a:schemeClr val="lt1">
              <a:hueOff val="0"/>
              <a:satOff val="0"/>
              <a:lumOff val="0"/>
              <a:alphaOff val="0"/>
            </a:schemeClr>
          </a:fontRef>
        </p:style>
        <p:txBody>
          <a:bodyPr/>
          <a:lstStyle/>
          <a:p>
            <a:pPr algn="ctr"/>
            <a:r>
              <a:rPr lang="en-US" altLang="zh-CN" sz="3200" dirty="0"/>
              <a:t>23</a:t>
            </a:r>
            <a:endParaRPr lang="zh-CN" altLang="en-US" sz="3200" dirty="0"/>
          </a:p>
        </p:txBody>
      </p:sp>
      <p:sp>
        <p:nvSpPr>
          <p:cNvPr id="17" name="任意多边形: 形状 16">
            <a:extLst>
              <a:ext uri="{FF2B5EF4-FFF2-40B4-BE49-F238E27FC236}">
                <a16:creationId xmlns:a16="http://schemas.microsoft.com/office/drawing/2014/main" id="{A74BEA6C-9CAF-951C-EE85-8C86B202E5EB}"/>
              </a:ext>
            </a:extLst>
          </p:cNvPr>
          <p:cNvSpPr/>
          <p:nvPr/>
        </p:nvSpPr>
        <p:spPr>
          <a:xfrm>
            <a:off x="4026647" y="8234360"/>
            <a:ext cx="10477583" cy="1029607"/>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7353344"/>
              <a:satOff val="-10228"/>
              <a:lumOff val="-3922"/>
              <a:alphaOff val="0"/>
            </a:schemeClr>
          </a:fillRef>
          <a:effectRef idx="3">
            <a:schemeClr val="accent5">
              <a:hueOff val="-7353344"/>
              <a:satOff val="-10228"/>
              <a:lumOff val="-3922"/>
              <a:alphaOff val="0"/>
            </a:schemeClr>
          </a:effectRef>
          <a:fontRef idx="minor">
            <a:schemeClr val="lt1"/>
          </a:fontRef>
        </p:style>
        <p:txBody>
          <a:bodyPr spcFirstLastPara="0" vert="horz" wrap="square" lIns="711429" tIns="182881" rIns="341376" bIns="182880" numCol="1" spcCol="1270" anchor="ctr" anchorCtr="0">
            <a:noAutofit/>
          </a:bodyPr>
          <a:lstStyle/>
          <a:p>
            <a:pPr marL="0" lvl="0" indent="0" algn="ctr" defTabSz="2133600">
              <a:lnSpc>
                <a:spcPct val="90000"/>
              </a:lnSpc>
              <a:spcBef>
                <a:spcPct val="0"/>
              </a:spcBef>
              <a:spcAft>
                <a:spcPct val="35000"/>
              </a:spcAft>
              <a:buNone/>
            </a:pPr>
            <a:r>
              <a:rPr lang="zh-CN" altLang="en-US" sz="2400" kern="1200"/>
              <a:t>鱼的头部、眼睛、鱼鳞等细节效果。</a:t>
            </a:r>
            <a:endParaRPr lang="zh-CN" altLang="en-US" sz="2400" kern="1200" dirty="0"/>
          </a:p>
        </p:txBody>
      </p:sp>
      <p:sp>
        <p:nvSpPr>
          <p:cNvPr id="18" name="椭圆 17">
            <a:extLst>
              <a:ext uri="{FF2B5EF4-FFF2-40B4-BE49-F238E27FC236}">
                <a16:creationId xmlns:a16="http://schemas.microsoft.com/office/drawing/2014/main" id="{53626B05-D9FF-72EE-C5A7-07B9789006D2}"/>
              </a:ext>
            </a:extLst>
          </p:cNvPr>
          <p:cNvSpPr/>
          <p:nvPr/>
        </p:nvSpPr>
        <p:spPr>
          <a:xfrm>
            <a:off x="3511844" y="8234361"/>
            <a:ext cx="1029606" cy="1029606"/>
          </a:xfrm>
          <a:prstGeom prst="ellipse">
            <a:avLst/>
          </a:prstGeom>
        </p:spPr>
        <p:style>
          <a:lnRef idx="0">
            <a:schemeClr val="lt1">
              <a:hueOff val="0"/>
              <a:satOff val="0"/>
              <a:lumOff val="0"/>
              <a:alphaOff val="0"/>
            </a:schemeClr>
          </a:lnRef>
          <a:fillRef idx="1">
            <a:schemeClr val="accent5">
              <a:tint val="50000"/>
              <a:hueOff val="-7388970"/>
              <a:satOff val="-12997"/>
              <a:lumOff val="-1672"/>
              <a:alphaOff val="0"/>
            </a:schemeClr>
          </a:fillRef>
          <a:effectRef idx="3">
            <a:schemeClr val="accent5">
              <a:tint val="50000"/>
              <a:hueOff val="-7388970"/>
              <a:satOff val="-12997"/>
              <a:lumOff val="-1672"/>
              <a:alphaOff val="0"/>
            </a:schemeClr>
          </a:effectRef>
          <a:fontRef idx="minor">
            <a:schemeClr val="lt1">
              <a:hueOff val="0"/>
              <a:satOff val="0"/>
              <a:lumOff val="0"/>
              <a:alphaOff val="0"/>
            </a:schemeClr>
          </a:fontRef>
        </p:style>
        <p:txBody>
          <a:bodyPr/>
          <a:lstStyle/>
          <a:p>
            <a:pPr algn="ctr"/>
            <a:r>
              <a:rPr lang="en-US" altLang="zh-CN" sz="3200" dirty="0"/>
              <a:t>24</a:t>
            </a:r>
            <a:endParaRPr lang="zh-CN" altLang="en-US" sz="3200" dirty="0"/>
          </a:p>
        </p:txBody>
      </p:sp>
    </p:spTree>
    <p:extLst>
      <p:ext uri="{BB962C8B-B14F-4D97-AF65-F5344CB8AC3E}">
        <p14:creationId xmlns:p14="http://schemas.microsoft.com/office/powerpoint/2010/main" val="1601401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childTnLst>
                                </p:cTn>
                              </p:par>
                            </p:childTnLst>
                          </p:cTn>
                        </p:par>
                        <p:par>
                          <p:cTn id="78" fill="hold">
                            <p:stCondLst>
                              <p:cond delay="3000"/>
                            </p:stCondLst>
                            <p:childTnLst>
                              <p:par>
                                <p:cTn id="79" presetID="22" presetClass="entr" presetSubtype="8"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7" name="任意多边形: 形状 6">
            <a:extLst>
              <a:ext uri="{FF2B5EF4-FFF2-40B4-BE49-F238E27FC236}">
                <a16:creationId xmlns:a16="http://schemas.microsoft.com/office/drawing/2014/main" id="{37ACE8D8-E3AB-CDAB-1008-A0E2CD6745C0}"/>
              </a:ext>
            </a:extLst>
          </p:cNvPr>
          <p:cNvSpPr/>
          <p:nvPr/>
        </p:nvSpPr>
        <p:spPr>
          <a:xfrm>
            <a:off x="4026647" y="1549604"/>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711429" tIns="171451" rIns="320040" bIns="171450" numCol="1" spcCol="1270" anchor="ctr" anchorCtr="0">
            <a:noAutofit/>
          </a:bodyPr>
          <a:lstStyle/>
          <a:p>
            <a:pPr marL="0" lvl="0" indent="0" algn="ctr" defTabSz="2000250">
              <a:lnSpc>
                <a:spcPct val="90000"/>
              </a:lnSpc>
              <a:spcBef>
                <a:spcPct val="0"/>
              </a:spcBef>
              <a:spcAft>
                <a:spcPct val="35000"/>
              </a:spcAft>
              <a:buNone/>
            </a:pPr>
            <a:r>
              <a:rPr lang="zh-CN" altLang="en-US" sz="2400" kern="1200"/>
              <a:t>完成鱼的制作。</a:t>
            </a:r>
            <a:endParaRPr lang="zh-CN" altLang="en-US" sz="2400" kern="1200" dirty="0"/>
          </a:p>
        </p:txBody>
      </p:sp>
      <p:sp>
        <p:nvSpPr>
          <p:cNvPr id="8" name="椭圆 7">
            <a:extLst>
              <a:ext uri="{FF2B5EF4-FFF2-40B4-BE49-F238E27FC236}">
                <a16:creationId xmlns:a16="http://schemas.microsoft.com/office/drawing/2014/main" id="{A64E8CBD-02A0-E01D-0C16-6F9D9A5FEE33}"/>
              </a:ext>
            </a:extLst>
          </p:cNvPr>
          <p:cNvSpPr/>
          <p:nvPr/>
        </p:nvSpPr>
        <p:spPr>
          <a:xfrm>
            <a:off x="3511844" y="1549605"/>
            <a:ext cx="1029606" cy="1029606"/>
          </a:xfrm>
          <a:prstGeom prst="ellipse">
            <a:avLst/>
          </a:prstGeom>
        </p:spPr>
        <p:style>
          <a:lnRef idx="0">
            <a:schemeClr val="lt1">
              <a:hueOff val="0"/>
              <a:satOff val="0"/>
              <a:lumOff val="0"/>
              <a:alphaOff val="0"/>
            </a:schemeClr>
          </a:lnRef>
          <a:fillRef idx="1">
            <a:schemeClr val="accent5">
              <a:tint val="50000"/>
              <a:hueOff val="0"/>
              <a:satOff val="0"/>
              <a:lumOff val="0"/>
              <a:alphaOff val="0"/>
            </a:schemeClr>
          </a:fillRef>
          <a:effectRef idx="3">
            <a:schemeClr val="accent5">
              <a:tint val="50000"/>
              <a:hueOff val="0"/>
              <a:satOff val="0"/>
              <a:lumOff val="0"/>
              <a:alphaOff val="0"/>
            </a:schemeClr>
          </a:effectRef>
          <a:fontRef idx="minor">
            <a:schemeClr val="lt1">
              <a:hueOff val="0"/>
              <a:satOff val="0"/>
              <a:lumOff val="0"/>
              <a:alphaOff val="0"/>
            </a:schemeClr>
          </a:fontRef>
        </p:style>
        <p:txBody>
          <a:bodyPr/>
          <a:lstStyle/>
          <a:p>
            <a:pPr algn="ctr"/>
            <a:r>
              <a:rPr lang="en-US" altLang="zh-CN" sz="3200" dirty="0"/>
              <a:t>25</a:t>
            </a:r>
            <a:endParaRPr lang="zh-CN" altLang="en-US" sz="3200" dirty="0"/>
          </a:p>
        </p:txBody>
      </p:sp>
      <p:sp>
        <p:nvSpPr>
          <p:cNvPr id="9" name="任意多边形: 形状 8">
            <a:extLst>
              <a:ext uri="{FF2B5EF4-FFF2-40B4-BE49-F238E27FC236}">
                <a16:creationId xmlns:a16="http://schemas.microsoft.com/office/drawing/2014/main" id="{95D2EAB5-D66C-3AA5-DB3D-670F6DB1E2F3}"/>
              </a:ext>
            </a:extLst>
          </p:cNvPr>
          <p:cNvSpPr/>
          <p:nvPr/>
        </p:nvSpPr>
        <p:spPr>
          <a:xfrm>
            <a:off x="4026647" y="5812636"/>
            <a:ext cx="10477583" cy="1029608"/>
          </a:xfrm>
          <a:custGeom>
            <a:avLst/>
            <a:gdLst>
              <a:gd name="connsiteX0" fmla="*/ 0 w 10477583"/>
              <a:gd name="connsiteY0" fmla="*/ 0 h 1029606"/>
              <a:gd name="connsiteX1" fmla="*/ 9962780 w 10477583"/>
              <a:gd name="connsiteY1" fmla="*/ 0 h 1029606"/>
              <a:gd name="connsiteX2" fmla="*/ 10477583 w 10477583"/>
              <a:gd name="connsiteY2" fmla="*/ 514803 h 1029606"/>
              <a:gd name="connsiteX3" fmla="*/ 9962780 w 10477583"/>
              <a:gd name="connsiteY3" fmla="*/ 1029606 h 1029606"/>
              <a:gd name="connsiteX4" fmla="*/ 0 w 10477583"/>
              <a:gd name="connsiteY4" fmla="*/ 1029606 h 1029606"/>
              <a:gd name="connsiteX5" fmla="*/ 0 w 10477583"/>
              <a:gd name="connsiteY5" fmla="*/ 0 h 102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83" h="1029606">
                <a:moveTo>
                  <a:pt x="10477583" y="1029605"/>
                </a:moveTo>
                <a:lnTo>
                  <a:pt x="514803" y="1029605"/>
                </a:lnTo>
                <a:lnTo>
                  <a:pt x="0" y="514803"/>
                </a:lnTo>
                <a:lnTo>
                  <a:pt x="514803" y="1"/>
                </a:lnTo>
                <a:lnTo>
                  <a:pt x="10477583" y="1"/>
                </a:lnTo>
                <a:lnTo>
                  <a:pt x="10477583" y="1029605"/>
                </a:lnTo>
                <a:close/>
              </a:path>
            </a:pathLst>
          </a:custGeom>
        </p:spPr>
        <p:style>
          <a:lnRef idx="0">
            <a:schemeClr val="lt1">
              <a:hueOff val="0"/>
              <a:satOff val="0"/>
              <a:lumOff val="0"/>
              <a:alphaOff val="0"/>
            </a:schemeClr>
          </a:lnRef>
          <a:fillRef idx="3">
            <a:schemeClr val="accent5">
              <a:hueOff val="-1470669"/>
              <a:satOff val="-2046"/>
              <a:lumOff val="-784"/>
              <a:alphaOff val="0"/>
            </a:schemeClr>
          </a:fillRef>
          <a:effectRef idx="3">
            <a:schemeClr val="accent5">
              <a:hueOff val="-1470669"/>
              <a:satOff val="-2046"/>
              <a:lumOff val="-784"/>
              <a:alphaOff val="0"/>
            </a:schemeClr>
          </a:effectRef>
          <a:fontRef idx="minor">
            <a:schemeClr val="lt1"/>
          </a:fontRef>
        </p:style>
        <p:txBody>
          <a:bodyPr spcFirstLastPara="0" vert="horz" wrap="square" lIns="711429" tIns="171451" rIns="320040" bIns="171451" numCol="1" spcCol="1270" anchor="ctr" anchorCtr="0">
            <a:noAutofit/>
          </a:bodyPr>
          <a:lstStyle/>
          <a:p>
            <a:pPr marL="0" lvl="0" indent="0" algn="ctr" defTabSz="2000250">
              <a:lnSpc>
                <a:spcPct val="90000"/>
              </a:lnSpc>
              <a:spcBef>
                <a:spcPct val="0"/>
              </a:spcBef>
              <a:spcAft>
                <a:spcPct val="35000"/>
              </a:spcAft>
              <a:buNone/>
            </a:pPr>
            <a:r>
              <a:rPr lang="zh-CN" altLang="en-US" sz="2400" kern="1200"/>
              <a:t>上釉后烧成的效果。</a:t>
            </a:r>
            <a:endParaRPr lang="zh-CN" altLang="en-US" sz="2400" kern="1200" dirty="0"/>
          </a:p>
        </p:txBody>
      </p:sp>
      <p:sp>
        <p:nvSpPr>
          <p:cNvPr id="10" name="椭圆 9">
            <a:extLst>
              <a:ext uri="{FF2B5EF4-FFF2-40B4-BE49-F238E27FC236}">
                <a16:creationId xmlns:a16="http://schemas.microsoft.com/office/drawing/2014/main" id="{5A4DF0BC-29E6-BFA8-CDFE-1FAB8843231C}"/>
              </a:ext>
            </a:extLst>
          </p:cNvPr>
          <p:cNvSpPr/>
          <p:nvPr/>
        </p:nvSpPr>
        <p:spPr>
          <a:xfrm>
            <a:off x="3511844" y="5812637"/>
            <a:ext cx="1029606" cy="1029606"/>
          </a:xfrm>
          <a:prstGeom prst="ellipse">
            <a:avLst/>
          </a:prstGeom>
        </p:spPr>
        <p:style>
          <a:lnRef idx="0">
            <a:schemeClr val="lt1">
              <a:hueOff val="0"/>
              <a:satOff val="0"/>
              <a:lumOff val="0"/>
              <a:alphaOff val="0"/>
            </a:schemeClr>
          </a:lnRef>
          <a:fillRef idx="1">
            <a:schemeClr val="accent5">
              <a:tint val="50000"/>
              <a:hueOff val="-1477794"/>
              <a:satOff val="-2599"/>
              <a:lumOff val="-334"/>
              <a:alphaOff val="0"/>
            </a:schemeClr>
          </a:fillRef>
          <a:effectRef idx="3">
            <a:schemeClr val="accent5">
              <a:tint val="50000"/>
              <a:hueOff val="-1477794"/>
              <a:satOff val="-2599"/>
              <a:lumOff val="-334"/>
              <a:alphaOff val="0"/>
            </a:schemeClr>
          </a:effectRef>
          <a:fontRef idx="minor">
            <a:schemeClr val="lt1">
              <a:hueOff val="0"/>
              <a:satOff val="0"/>
              <a:lumOff val="0"/>
              <a:alphaOff val="0"/>
            </a:schemeClr>
          </a:fontRef>
        </p:style>
        <p:txBody>
          <a:bodyPr/>
          <a:lstStyle/>
          <a:p>
            <a:pPr algn="ctr"/>
            <a:r>
              <a:rPr lang="en-US" altLang="zh-CN" sz="3200" dirty="0"/>
              <a:t>26</a:t>
            </a:r>
            <a:endParaRPr lang="zh-CN" altLang="en-US" sz="3200" dirty="0"/>
          </a:p>
        </p:txBody>
      </p:sp>
      <p:pic>
        <p:nvPicPr>
          <p:cNvPr id="3" name="图片 2">
            <a:extLst>
              <a:ext uri="{FF2B5EF4-FFF2-40B4-BE49-F238E27FC236}">
                <a16:creationId xmlns:a16="http://schemas.microsoft.com/office/drawing/2014/main" id="{061CC3CD-BD03-B07B-7F7D-F4F90CC0BB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5457" y="7091803"/>
            <a:ext cx="6791325" cy="2333625"/>
          </a:xfrm>
          <a:prstGeom prst="rect">
            <a:avLst/>
          </a:prstGeom>
        </p:spPr>
      </p:pic>
      <p:pic>
        <p:nvPicPr>
          <p:cNvPr id="19" name="图片 18">
            <a:extLst>
              <a:ext uri="{FF2B5EF4-FFF2-40B4-BE49-F238E27FC236}">
                <a16:creationId xmlns:a16="http://schemas.microsoft.com/office/drawing/2014/main" id="{D37D296F-1123-33C2-5E83-AE72D60201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2859" y="2590488"/>
            <a:ext cx="6365862" cy="2836067"/>
          </a:xfrm>
          <a:prstGeom prst="rect">
            <a:avLst/>
          </a:prstGeom>
        </p:spPr>
      </p:pic>
    </p:spTree>
    <p:extLst>
      <p:ext uri="{BB962C8B-B14F-4D97-AF65-F5344CB8AC3E}">
        <p14:creationId xmlns:p14="http://schemas.microsoft.com/office/powerpoint/2010/main" val="188794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1000"/>
                            </p:stCondLst>
                            <p:childTnLst>
                              <p:par>
                                <p:cTn id="28" presetID="14" presetClass="entr" presetSubtype="1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randombar(horizontal)">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1500"/>
                            </p:stCondLst>
                            <p:childTnLst>
                              <p:par>
                                <p:cTn id="43" presetID="14" presetClass="entr" presetSubtype="10"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randombar(horizontal)">
                                      <p:cBhvr>
                                        <p:cTn id="4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11" name="矩形: 圆角 10">
            <a:extLst>
              <a:ext uri="{FF2B5EF4-FFF2-40B4-BE49-F238E27FC236}">
                <a16:creationId xmlns:a16="http://schemas.microsoft.com/office/drawing/2014/main" id="{F70089E8-F86B-2B69-BF97-5CAD43DBEF28}"/>
              </a:ext>
            </a:extLst>
          </p:cNvPr>
          <p:cNvSpPr/>
          <p:nvPr/>
        </p:nvSpPr>
        <p:spPr>
          <a:xfrm>
            <a:off x="3502114" y="1663648"/>
            <a:ext cx="4119228"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dirty="0">
                <a:latin typeface="宋体" panose="02010600030101010101" pitchFamily="2" charset="-122"/>
                <a:ea typeface="宋体" panose="02010600030101010101" pitchFamily="2" charset="-122"/>
              </a:rPr>
              <a:t>四、泥片成型</a:t>
            </a:r>
          </a:p>
        </p:txBody>
      </p:sp>
      <p:sp>
        <p:nvSpPr>
          <p:cNvPr id="12" name="文本框 11">
            <a:extLst>
              <a:ext uri="{FF2B5EF4-FFF2-40B4-BE49-F238E27FC236}">
                <a16:creationId xmlns:a16="http://schemas.microsoft.com/office/drawing/2014/main" id="{202A6075-4285-316D-6BCD-A2B06541A6AD}"/>
              </a:ext>
            </a:extLst>
          </p:cNvPr>
          <p:cNvSpPr txBox="1"/>
          <p:nvPr/>
        </p:nvSpPr>
        <p:spPr>
          <a:xfrm>
            <a:off x="2381997" y="2936531"/>
            <a:ext cx="13955283" cy="1319336"/>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泥片成型是现代陶艺制作常用的一种方法，把泥料拍成片进行黏结，采用面的构成形式进行组合。</a:t>
            </a:r>
          </a:p>
        </p:txBody>
      </p:sp>
      <p:pic>
        <p:nvPicPr>
          <p:cNvPr id="6" name="图片 5">
            <a:extLst>
              <a:ext uri="{FF2B5EF4-FFF2-40B4-BE49-F238E27FC236}">
                <a16:creationId xmlns:a16="http://schemas.microsoft.com/office/drawing/2014/main" id="{82979694-465F-90FA-2B90-AFF32160E3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79732" y="7015635"/>
            <a:ext cx="2573246" cy="2292992"/>
          </a:xfrm>
          <a:prstGeom prst="rect">
            <a:avLst/>
          </a:prstGeom>
        </p:spPr>
      </p:pic>
      <p:pic>
        <p:nvPicPr>
          <p:cNvPr id="14" name="图片 13">
            <a:extLst>
              <a:ext uri="{FF2B5EF4-FFF2-40B4-BE49-F238E27FC236}">
                <a16:creationId xmlns:a16="http://schemas.microsoft.com/office/drawing/2014/main" id="{A65EFBF2-38DB-54BE-F374-C01A0A1ACE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79732" y="4377540"/>
            <a:ext cx="2573247" cy="2508916"/>
          </a:xfrm>
          <a:prstGeom prst="rect">
            <a:avLst/>
          </a:prstGeom>
        </p:spPr>
      </p:pic>
      <p:pic>
        <p:nvPicPr>
          <p:cNvPr id="16" name="图片 15">
            <a:extLst>
              <a:ext uri="{FF2B5EF4-FFF2-40B4-BE49-F238E27FC236}">
                <a16:creationId xmlns:a16="http://schemas.microsoft.com/office/drawing/2014/main" id="{719F0091-0E0E-F12F-75D7-B47F66366A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1904" y="6835474"/>
            <a:ext cx="2551439" cy="2508915"/>
          </a:xfrm>
          <a:prstGeom prst="rect">
            <a:avLst/>
          </a:prstGeom>
        </p:spPr>
      </p:pic>
      <p:pic>
        <p:nvPicPr>
          <p:cNvPr id="18" name="图片 17">
            <a:extLst>
              <a:ext uri="{FF2B5EF4-FFF2-40B4-BE49-F238E27FC236}">
                <a16:creationId xmlns:a16="http://schemas.microsoft.com/office/drawing/2014/main" id="{85876442-6DBA-0D1F-7B4C-5EC3A06798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3597" y="4451208"/>
            <a:ext cx="2900803" cy="2311013"/>
          </a:xfrm>
          <a:prstGeom prst="rect">
            <a:avLst/>
          </a:prstGeom>
        </p:spPr>
      </p:pic>
      <p:pic>
        <p:nvPicPr>
          <p:cNvPr id="21" name="图片 20">
            <a:extLst>
              <a:ext uri="{FF2B5EF4-FFF2-40B4-BE49-F238E27FC236}">
                <a16:creationId xmlns:a16="http://schemas.microsoft.com/office/drawing/2014/main" id="{BEBA1110-CCE2-F8C3-4FCB-D577943B86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57806" y="6693317"/>
            <a:ext cx="2888766" cy="2708218"/>
          </a:xfrm>
          <a:prstGeom prst="rect">
            <a:avLst/>
          </a:prstGeom>
        </p:spPr>
      </p:pic>
      <p:pic>
        <p:nvPicPr>
          <p:cNvPr id="23" name="图片 22">
            <a:extLst>
              <a:ext uri="{FF2B5EF4-FFF2-40B4-BE49-F238E27FC236}">
                <a16:creationId xmlns:a16="http://schemas.microsoft.com/office/drawing/2014/main" id="{71AE7DCD-6CB5-41E1-8931-30156A00830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21696" y="4451208"/>
            <a:ext cx="2924876" cy="2238794"/>
          </a:xfrm>
          <a:prstGeom prst="rect">
            <a:avLst/>
          </a:prstGeom>
        </p:spPr>
      </p:pic>
    </p:spTree>
    <p:extLst>
      <p:ext uri="{BB962C8B-B14F-4D97-AF65-F5344CB8AC3E}">
        <p14:creationId xmlns:p14="http://schemas.microsoft.com/office/powerpoint/2010/main" val="21371637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12"/>
                                        </p:tgtEl>
                                        <p:attrNameLst>
                                          <p:attrName>ppt_y</p:attrName>
                                        </p:attrNameLst>
                                      </p:cBhvr>
                                      <p:tavLst>
                                        <p:tav tm="0">
                                          <p:val>
                                            <p:strVal val="#ppt_y"/>
                                          </p:val>
                                        </p:tav>
                                        <p:tav tm="100000">
                                          <p:val>
                                            <p:strVal val="#ppt_y"/>
                                          </p:val>
                                        </p:tav>
                                      </p:tavLst>
                                    </p:anim>
                                    <p:anim calcmode="lin" valueType="num">
                                      <p:cBhvr>
                                        <p:cTn id="28"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12"/>
                                        </p:tgtEl>
                                      </p:cBhvr>
                                    </p:animEffect>
                                  </p:childTnLst>
                                </p:cTn>
                              </p:par>
                            </p:childTnLst>
                          </p:cTn>
                        </p:par>
                        <p:par>
                          <p:cTn id="31" fill="hold">
                            <p:stCondLst>
                              <p:cond delay="1300"/>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par>
                          <p:cTn id="37" fill="hold">
                            <p:stCondLst>
                              <p:cond delay="1800"/>
                            </p:stCondLst>
                            <p:childTnLst>
                              <p:par>
                                <p:cTn id="38" presetID="53" presetClass="entr" presetSubtype="16"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childTnLst>
                          </p:cTn>
                        </p:par>
                        <p:par>
                          <p:cTn id="43" fill="hold">
                            <p:stCondLst>
                              <p:cond delay="2300"/>
                            </p:stCondLst>
                            <p:childTnLst>
                              <p:par>
                                <p:cTn id="44" presetID="53" presetClass="entr" presetSubtype="16"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childTnLst>
                          </p:cTn>
                        </p:par>
                        <p:par>
                          <p:cTn id="49" fill="hold">
                            <p:stCondLst>
                              <p:cond delay="2800"/>
                            </p:stCondLst>
                            <p:childTnLst>
                              <p:par>
                                <p:cTn id="50" presetID="53" presetClass="entr" presetSubtype="16"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3300"/>
                            </p:stCondLst>
                            <p:childTnLst>
                              <p:par>
                                <p:cTn id="56" presetID="53" presetClass="entr" presetSubtype="16"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Effect transition="in" filter="fade">
                                      <p:cBhvr>
                                        <p:cTn id="60" dur="500"/>
                                        <p:tgtEl>
                                          <p:spTgt spid="14"/>
                                        </p:tgtEl>
                                      </p:cBhvr>
                                    </p:animEffect>
                                  </p:childTnLst>
                                </p:cTn>
                              </p:par>
                            </p:childTnLst>
                          </p:cTn>
                        </p:par>
                        <p:par>
                          <p:cTn id="61" fill="hold">
                            <p:stCondLst>
                              <p:cond delay="3800"/>
                            </p:stCondLst>
                            <p:childTnLst>
                              <p:par>
                                <p:cTn id="62" presetID="53" presetClass="entr" presetSubtype="16"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p:cTn id="64" dur="500" fill="hold"/>
                                        <p:tgtEl>
                                          <p:spTgt spid="6"/>
                                        </p:tgtEl>
                                        <p:attrNameLst>
                                          <p:attrName>ppt_w</p:attrName>
                                        </p:attrNameLst>
                                      </p:cBhvr>
                                      <p:tavLst>
                                        <p:tav tm="0">
                                          <p:val>
                                            <p:fltVal val="0"/>
                                          </p:val>
                                        </p:tav>
                                        <p:tav tm="100000">
                                          <p:val>
                                            <p:strVal val="#ppt_w"/>
                                          </p:val>
                                        </p:tav>
                                      </p:tavLst>
                                    </p:anim>
                                    <p:anim calcmode="lin" valueType="num">
                                      <p:cBhvr>
                                        <p:cTn id="65" dur="500" fill="hold"/>
                                        <p:tgtEl>
                                          <p:spTgt spid="6"/>
                                        </p:tgtEl>
                                        <p:attrNameLst>
                                          <p:attrName>ppt_h</p:attrName>
                                        </p:attrNameLst>
                                      </p:cBhvr>
                                      <p:tavLst>
                                        <p:tav tm="0">
                                          <p:val>
                                            <p:fltVal val="0"/>
                                          </p:val>
                                        </p:tav>
                                        <p:tav tm="100000">
                                          <p:val>
                                            <p:strVal val="#ppt_h"/>
                                          </p:val>
                                        </p:tav>
                                      </p:tavLst>
                                    </p:anim>
                                    <p:animEffect transition="in" filter="fade">
                                      <p:cBhvr>
                                        <p:cTn id="6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1" grpId="0" animBg="1"/>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矩形: 圆角 1">
            <a:extLst>
              <a:ext uri="{FF2B5EF4-FFF2-40B4-BE49-F238E27FC236}">
                <a16:creationId xmlns:a16="http://schemas.microsoft.com/office/drawing/2014/main" id="{371C33C0-BD6E-267D-2CFB-FD91F558914D}"/>
              </a:ext>
            </a:extLst>
          </p:cNvPr>
          <p:cNvSpPr/>
          <p:nvPr/>
        </p:nvSpPr>
        <p:spPr>
          <a:xfrm>
            <a:off x="4697464" y="3234213"/>
            <a:ext cx="833120" cy="42672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2800" dirty="0"/>
              <a:t>完成设计</a:t>
            </a:r>
          </a:p>
        </p:txBody>
      </p:sp>
      <p:grpSp>
        <p:nvGrpSpPr>
          <p:cNvPr id="9" name="组合 8">
            <a:extLst>
              <a:ext uri="{FF2B5EF4-FFF2-40B4-BE49-F238E27FC236}">
                <a16:creationId xmlns:a16="http://schemas.microsoft.com/office/drawing/2014/main" id="{42FAD487-689A-4352-382A-A9D694310DD2}"/>
              </a:ext>
            </a:extLst>
          </p:cNvPr>
          <p:cNvGrpSpPr/>
          <p:nvPr/>
        </p:nvGrpSpPr>
        <p:grpSpPr>
          <a:xfrm>
            <a:off x="8488290" y="1836987"/>
            <a:ext cx="5552830" cy="7733733"/>
            <a:chOff x="8488290" y="1836987"/>
            <a:chExt cx="5552830" cy="7733733"/>
          </a:xfrm>
        </p:grpSpPr>
        <p:pic>
          <p:nvPicPr>
            <p:cNvPr id="7" name="图片 6">
              <a:extLst>
                <a:ext uri="{FF2B5EF4-FFF2-40B4-BE49-F238E27FC236}">
                  <a16:creationId xmlns:a16="http://schemas.microsoft.com/office/drawing/2014/main" id="{C4403D62-E993-5D63-3652-77A63D246289}"/>
                </a:ext>
              </a:extLst>
            </p:cNvPr>
            <p:cNvPicPr>
              <a:picLocks noChangeAspect="1"/>
            </p:cNvPicPr>
            <p:nvPr/>
          </p:nvPicPr>
          <p:blipFill>
            <a:blip r:embed="rId2"/>
            <a:stretch>
              <a:fillRect/>
            </a:stretch>
          </p:blipFill>
          <p:spPr>
            <a:xfrm>
              <a:off x="8488290" y="1836987"/>
              <a:ext cx="5146429" cy="7511597"/>
            </a:xfrm>
            <a:prstGeom prst="rect">
              <a:avLst/>
            </a:prstGeom>
          </p:spPr>
        </p:pic>
        <p:sp>
          <p:nvSpPr>
            <p:cNvPr id="8" name="矩形 7">
              <a:extLst>
                <a:ext uri="{FF2B5EF4-FFF2-40B4-BE49-F238E27FC236}">
                  <a16:creationId xmlns:a16="http://schemas.microsoft.com/office/drawing/2014/main" id="{D1594D2B-445B-EA81-2A59-7ADA6C5A0DF6}"/>
                </a:ext>
              </a:extLst>
            </p:cNvPr>
            <p:cNvSpPr/>
            <p:nvPr/>
          </p:nvSpPr>
          <p:spPr>
            <a:xfrm>
              <a:off x="12395200" y="9003089"/>
              <a:ext cx="1645920" cy="5676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41780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p:cNvSpPr>
            <a:spLocks/>
          </p:cNvSpPr>
          <p:nvPr/>
        </p:nvSpPr>
        <p:spPr bwMode="auto">
          <a:xfrm>
            <a:off x="1900342" y="2890915"/>
            <a:ext cx="3288355" cy="3734816"/>
          </a:xfrm>
          <a:custGeom>
            <a:avLst/>
            <a:gdLst>
              <a:gd name="T0" fmla="*/ 6935 w 12812"/>
              <a:gd name="T1" fmla="*/ 195 h 14572"/>
              <a:gd name="T2" fmla="*/ 9609 w 12812"/>
              <a:gd name="T3" fmla="*/ 1739 h 14572"/>
              <a:gd name="T4" fmla="*/ 12283 w 12812"/>
              <a:gd name="T5" fmla="*/ 3282 h 14572"/>
              <a:gd name="T6" fmla="*/ 12812 w 12812"/>
              <a:gd name="T7" fmla="*/ 4199 h 14572"/>
              <a:gd name="T8" fmla="*/ 12812 w 12812"/>
              <a:gd name="T9" fmla="*/ 7286 h 14572"/>
              <a:gd name="T10" fmla="*/ 12812 w 12812"/>
              <a:gd name="T11" fmla="*/ 10374 h 14572"/>
              <a:gd name="T12" fmla="*/ 12283 w 12812"/>
              <a:gd name="T13" fmla="*/ 11290 h 14572"/>
              <a:gd name="T14" fmla="*/ 9609 w 12812"/>
              <a:gd name="T15" fmla="*/ 12834 h 14572"/>
              <a:gd name="T16" fmla="*/ 6935 w 12812"/>
              <a:gd name="T17" fmla="*/ 14378 h 14572"/>
              <a:gd name="T18" fmla="*/ 5877 w 12812"/>
              <a:gd name="T19" fmla="*/ 14378 h 14572"/>
              <a:gd name="T20" fmla="*/ 3203 w 12812"/>
              <a:gd name="T21" fmla="*/ 12834 h 14572"/>
              <a:gd name="T22" fmla="*/ 529 w 12812"/>
              <a:gd name="T23" fmla="*/ 11290 h 14572"/>
              <a:gd name="T24" fmla="*/ 0 w 12812"/>
              <a:gd name="T25" fmla="*/ 10374 h 14572"/>
              <a:gd name="T26" fmla="*/ 0 w 12812"/>
              <a:gd name="T27" fmla="*/ 7286 h 14572"/>
              <a:gd name="T28" fmla="*/ 0 w 12812"/>
              <a:gd name="T29" fmla="*/ 4199 h 14572"/>
              <a:gd name="T30" fmla="*/ 529 w 12812"/>
              <a:gd name="T31" fmla="*/ 3282 h 14572"/>
              <a:gd name="T32" fmla="*/ 3203 w 12812"/>
              <a:gd name="T33" fmla="*/ 1739 h 14572"/>
              <a:gd name="T34" fmla="*/ 5877 w 12812"/>
              <a:gd name="T35" fmla="*/ 195 h 14572"/>
              <a:gd name="T36" fmla="*/ 6935 w 12812"/>
              <a:gd name="T37" fmla="*/ 195 h 14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12" h="14572">
                <a:moveTo>
                  <a:pt x="6935" y="195"/>
                </a:moveTo>
                <a:lnTo>
                  <a:pt x="9609" y="1739"/>
                </a:lnTo>
                <a:lnTo>
                  <a:pt x="12283" y="3282"/>
                </a:lnTo>
                <a:cubicBezTo>
                  <a:pt x="12620" y="3477"/>
                  <a:pt x="12812" y="3810"/>
                  <a:pt x="12812" y="4199"/>
                </a:cubicBezTo>
                <a:lnTo>
                  <a:pt x="12812" y="7286"/>
                </a:lnTo>
                <a:lnTo>
                  <a:pt x="12812" y="10374"/>
                </a:lnTo>
                <a:cubicBezTo>
                  <a:pt x="12812" y="10763"/>
                  <a:pt x="12620" y="11096"/>
                  <a:pt x="12283" y="11290"/>
                </a:cubicBezTo>
                <a:lnTo>
                  <a:pt x="9609" y="12834"/>
                </a:lnTo>
                <a:lnTo>
                  <a:pt x="6935" y="14378"/>
                </a:lnTo>
                <a:cubicBezTo>
                  <a:pt x="6599" y="14572"/>
                  <a:pt x="6213" y="14572"/>
                  <a:pt x="5877" y="14378"/>
                </a:cubicBezTo>
                <a:lnTo>
                  <a:pt x="3203" y="12834"/>
                </a:lnTo>
                <a:lnTo>
                  <a:pt x="529" y="11290"/>
                </a:lnTo>
                <a:cubicBezTo>
                  <a:pt x="193" y="11096"/>
                  <a:pt x="0" y="10763"/>
                  <a:pt x="0" y="10374"/>
                </a:cubicBezTo>
                <a:lnTo>
                  <a:pt x="0" y="7286"/>
                </a:lnTo>
                <a:lnTo>
                  <a:pt x="0" y="4199"/>
                </a:lnTo>
                <a:cubicBezTo>
                  <a:pt x="0" y="3810"/>
                  <a:pt x="193" y="3477"/>
                  <a:pt x="529" y="3282"/>
                </a:cubicBezTo>
                <a:lnTo>
                  <a:pt x="3203" y="1739"/>
                </a:lnTo>
                <a:lnTo>
                  <a:pt x="5877" y="195"/>
                </a:lnTo>
                <a:cubicBezTo>
                  <a:pt x="6213" y="0"/>
                  <a:pt x="6599" y="0"/>
                  <a:pt x="6935" y="195"/>
                </a:cubicBezTo>
                <a:close/>
              </a:path>
            </a:pathLst>
          </a:cu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7139" tIns="68569" rIns="137139" bIns="68569" rtlCol="0" anchor="ctr"/>
          <a:lstStyle/>
          <a:p>
            <a:pPr algn="ctr"/>
            <a:endParaRPr lang="zh-CN" altLang="en-US" sz="3599"/>
          </a:p>
        </p:txBody>
      </p:sp>
      <p:sp>
        <p:nvSpPr>
          <p:cNvPr id="50" name="矩形 49"/>
          <p:cNvSpPr/>
          <p:nvPr/>
        </p:nvSpPr>
        <p:spPr>
          <a:xfrm>
            <a:off x="9262246" y="595246"/>
            <a:ext cx="8667061" cy="8141309"/>
          </a:xfrm>
          <a:prstGeom prst="rect">
            <a:avLst/>
          </a:prstGeom>
        </p:spPr>
        <p:txBody>
          <a:bodyPr wrap="square" lIns="137139" tIns="68569" rIns="137139" bIns="68569">
            <a:spAutoFit/>
          </a:bodyPr>
          <a:lstStyle/>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第一章  陶艺概述</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第二章  陶瓷原料</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第三章  陶瓷成型工艺</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第四章  陶瓷装饰技法</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第五章  陶瓷烧制</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第六章  </a:t>
            </a:r>
            <a:r>
              <a:rPr lang="zh-CN" altLang="en-US" sz="3200" b="1" kern="100" spc="600" dirty="0">
                <a:solidFill>
                  <a:srgbClr val="C00000"/>
                </a:solidFill>
                <a:latin typeface="方正兰亭超细黑简体" pitchFamily="2" charset="-122"/>
                <a:ea typeface="方正兰亭超细黑简体" pitchFamily="2" charset="-122"/>
                <a:cs typeface="Times New Roman" panose="02020603050405020304" pitchFamily="18" charset="0"/>
              </a:rPr>
              <a:t>陶瓷产品设计师国家职业标准</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p:txBody>
      </p:sp>
      <p:sp>
        <p:nvSpPr>
          <p:cNvPr id="15" name="Freeform 5"/>
          <p:cNvSpPr>
            <a:spLocks/>
          </p:cNvSpPr>
          <p:nvPr/>
        </p:nvSpPr>
        <p:spPr bwMode="auto">
          <a:xfrm>
            <a:off x="1530328" y="3416369"/>
            <a:ext cx="3541174" cy="4021959"/>
          </a:xfrm>
          <a:custGeom>
            <a:avLst/>
            <a:gdLst>
              <a:gd name="T0" fmla="*/ 6935 w 12812"/>
              <a:gd name="T1" fmla="*/ 195 h 14572"/>
              <a:gd name="T2" fmla="*/ 9609 w 12812"/>
              <a:gd name="T3" fmla="*/ 1739 h 14572"/>
              <a:gd name="T4" fmla="*/ 12283 w 12812"/>
              <a:gd name="T5" fmla="*/ 3282 h 14572"/>
              <a:gd name="T6" fmla="*/ 12812 w 12812"/>
              <a:gd name="T7" fmla="*/ 4199 h 14572"/>
              <a:gd name="T8" fmla="*/ 12812 w 12812"/>
              <a:gd name="T9" fmla="*/ 7286 h 14572"/>
              <a:gd name="T10" fmla="*/ 12812 w 12812"/>
              <a:gd name="T11" fmla="*/ 10374 h 14572"/>
              <a:gd name="T12" fmla="*/ 12283 w 12812"/>
              <a:gd name="T13" fmla="*/ 11290 h 14572"/>
              <a:gd name="T14" fmla="*/ 9609 w 12812"/>
              <a:gd name="T15" fmla="*/ 12834 h 14572"/>
              <a:gd name="T16" fmla="*/ 6935 w 12812"/>
              <a:gd name="T17" fmla="*/ 14378 h 14572"/>
              <a:gd name="T18" fmla="*/ 5877 w 12812"/>
              <a:gd name="T19" fmla="*/ 14378 h 14572"/>
              <a:gd name="T20" fmla="*/ 3203 w 12812"/>
              <a:gd name="T21" fmla="*/ 12834 h 14572"/>
              <a:gd name="T22" fmla="*/ 529 w 12812"/>
              <a:gd name="T23" fmla="*/ 11290 h 14572"/>
              <a:gd name="T24" fmla="*/ 0 w 12812"/>
              <a:gd name="T25" fmla="*/ 10374 h 14572"/>
              <a:gd name="T26" fmla="*/ 0 w 12812"/>
              <a:gd name="T27" fmla="*/ 7286 h 14572"/>
              <a:gd name="T28" fmla="*/ 0 w 12812"/>
              <a:gd name="T29" fmla="*/ 4199 h 14572"/>
              <a:gd name="T30" fmla="*/ 529 w 12812"/>
              <a:gd name="T31" fmla="*/ 3282 h 14572"/>
              <a:gd name="T32" fmla="*/ 3203 w 12812"/>
              <a:gd name="T33" fmla="*/ 1739 h 14572"/>
              <a:gd name="T34" fmla="*/ 5877 w 12812"/>
              <a:gd name="T35" fmla="*/ 195 h 14572"/>
              <a:gd name="T36" fmla="*/ 6935 w 12812"/>
              <a:gd name="T37" fmla="*/ 195 h 14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12" h="14572">
                <a:moveTo>
                  <a:pt x="6935" y="195"/>
                </a:moveTo>
                <a:lnTo>
                  <a:pt x="9609" y="1739"/>
                </a:lnTo>
                <a:lnTo>
                  <a:pt x="12283" y="3282"/>
                </a:lnTo>
                <a:cubicBezTo>
                  <a:pt x="12620" y="3477"/>
                  <a:pt x="12812" y="3810"/>
                  <a:pt x="12812" y="4199"/>
                </a:cubicBezTo>
                <a:lnTo>
                  <a:pt x="12812" y="7286"/>
                </a:lnTo>
                <a:lnTo>
                  <a:pt x="12812" y="10374"/>
                </a:lnTo>
                <a:cubicBezTo>
                  <a:pt x="12812" y="10763"/>
                  <a:pt x="12620" y="11096"/>
                  <a:pt x="12283" y="11290"/>
                </a:cubicBezTo>
                <a:lnTo>
                  <a:pt x="9609" y="12834"/>
                </a:lnTo>
                <a:lnTo>
                  <a:pt x="6935" y="14378"/>
                </a:lnTo>
                <a:cubicBezTo>
                  <a:pt x="6599" y="14572"/>
                  <a:pt x="6213" y="14572"/>
                  <a:pt x="5877" y="14378"/>
                </a:cubicBezTo>
                <a:lnTo>
                  <a:pt x="3203" y="12834"/>
                </a:lnTo>
                <a:lnTo>
                  <a:pt x="529" y="11290"/>
                </a:lnTo>
                <a:cubicBezTo>
                  <a:pt x="193" y="11096"/>
                  <a:pt x="0" y="10763"/>
                  <a:pt x="0" y="10374"/>
                </a:cubicBezTo>
                <a:lnTo>
                  <a:pt x="0" y="7286"/>
                </a:lnTo>
                <a:lnTo>
                  <a:pt x="0" y="4199"/>
                </a:lnTo>
                <a:cubicBezTo>
                  <a:pt x="0" y="3810"/>
                  <a:pt x="193" y="3477"/>
                  <a:pt x="529" y="3282"/>
                </a:cubicBezTo>
                <a:lnTo>
                  <a:pt x="3203" y="1739"/>
                </a:lnTo>
                <a:lnTo>
                  <a:pt x="5877" y="195"/>
                </a:lnTo>
                <a:cubicBezTo>
                  <a:pt x="6213" y="0"/>
                  <a:pt x="6599" y="0"/>
                  <a:pt x="6935" y="195"/>
                </a:cubicBezTo>
                <a:close/>
              </a:path>
            </a:pathLst>
          </a:custGeom>
          <a:solidFill>
            <a:schemeClr val="accent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37139" tIns="68569" rIns="137139" bIns="68569" rtlCol="0" anchor="ctr"/>
          <a:lstStyle/>
          <a:p>
            <a:pPr algn="ctr"/>
            <a:endParaRPr lang="zh-CN" altLang="en-US" sz="3599"/>
          </a:p>
        </p:txBody>
      </p:sp>
      <p:sp>
        <p:nvSpPr>
          <p:cNvPr id="45" name="TextBox 59"/>
          <p:cNvSpPr txBox="1">
            <a:spLocks noChangeArrowheads="1"/>
          </p:cNvSpPr>
          <p:nvPr/>
        </p:nvSpPr>
        <p:spPr bwMode="auto">
          <a:xfrm flipH="1">
            <a:off x="1642303" y="4628615"/>
            <a:ext cx="3326293" cy="1431011"/>
          </a:xfrm>
          <a:prstGeom prst="rect">
            <a:avLst/>
          </a:prstGeom>
          <a:noFill/>
          <a:ln>
            <a:noFill/>
          </a:ln>
        </p:spPr>
        <p:txBody>
          <a:bodyPr wrap="square" lIns="137139" tIns="68569" rIns="137139" bIns="6856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5399" b="1" kern="0" dirty="0">
                <a:solidFill>
                  <a:schemeClr val="bg1"/>
                </a:solidFill>
                <a:latin typeface="方正兰亭粗黑简体" panose="02000000000000000000" pitchFamily="2" charset="-122"/>
                <a:ea typeface="方正兰亭粗黑简体" panose="02000000000000000000" pitchFamily="2" charset="-122"/>
              </a:rPr>
              <a:t>目录</a:t>
            </a:r>
            <a:endParaRPr lang="en-US" altLang="zh-CN" sz="5399" b="1" kern="0" dirty="0">
              <a:solidFill>
                <a:schemeClr val="bg1"/>
              </a:solidFill>
              <a:latin typeface="方正兰亭粗黑简体" panose="02000000000000000000" pitchFamily="2" charset="-122"/>
              <a:ea typeface="方正兰亭粗黑简体" panose="02000000000000000000" pitchFamily="2" charset="-122"/>
            </a:endParaRPr>
          </a:p>
          <a:p>
            <a:pPr algn="ctr">
              <a:defRPr/>
            </a:pPr>
            <a:r>
              <a:rPr lang="en-US" altLang="zh-CN" sz="3000" b="1" kern="0" dirty="0">
                <a:solidFill>
                  <a:schemeClr val="bg1"/>
                </a:solidFill>
                <a:latin typeface="方正兰亭超细黑简体" pitchFamily="2" charset="-122"/>
                <a:ea typeface="方正兰亭超细黑简体" pitchFamily="2" charset="-122"/>
              </a:rPr>
              <a:t>CONTENTS</a:t>
            </a:r>
            <a:endParaRPr lang="en-US" altLang="ko-KR" sz="3000" b="1" kern="0" dirty="0">
              <a:solidFill>
                <a:schemeClr val="bg1"/>
              </a:solidFill>
              <a:latin typeface="方正兰亭超细黑简体" pitchFamily="2" charset="-122"/>
              <a:ea typeface="方正兰亭超细黑简体" pitchFamily="2" charset="-122"/>
            </a:endParaRPr>
          </a:p>
        </p:txBody>
      </p:sp>
      <p:sp>
        <p:nvSpPr>
          <p:cNvPr id="9" name="í$liḍé">
            <a:extLst>
              <a:ext uri="{FF2B5EF4-FFF2-40B4-BE49-F238E27FC236}">
                <a16:creationId xmlns:a16="http://schemas.microsoft.com/office/drawing/2014/main" id="{9BC13CA6-822A-030D-81E0-6D26280819E4}"/>
              </a:ext>
            </a:extLst>
          </p:cNvPr>
          <p:cNvSpPr/>
          <p:nvPr/>
        </p:nvSpPr>
        <p:spPr bwMode="auto">
          <a:xfrm rot="16200000">
            <a:off x="3017022" y="4091670"/>
            <a:ext cx="6794682" cy="1934278"/>
          </a:xfrm>
          <a:prstGeom prst="trapezoid">
            <a:avLst>
              <a:gd name="adj" fmla="val 107370"/>
            </a:avLst>
          </a:prstGeom>
          <a:gradFill>
            <a:gsLst>
              <a:gs pos="0">
                <a:schemeClr val="tx2">
                  <a:lumMod val="31000"/>
                  <a:lumOff val="69000"/>
                </a:schemeClr>
              </a:gs>
              <a:gs pos="100000">
                <a:schemeClr val="tx2">
                  <a:alpha val="0"/>
                  <a:lumMod val="19000"/>
                  <a:lumOff val="81000"/>
                </a:schemeClr>
              </a:gs>
            </a:gsLst>
            <a:lin ang="5400000" scaled="1"/>
          </a:gradFill>
          <a:ln w="19050">
            <a:noFill/>
            <a:round/>
            <a:headEnd/>
            <a:tailEnd/>
          </a:ln>
        </p:spPr>
        <p:txBody>
          <a:bodyPr anchor="ctr"/>
          <a:lstStyle/>
          <a:p>
            <a:pPr algn="ctr"/>
            <a:endParaRPr sz="3599">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
            <a:extLst>
              <a:ext uri="{FF2B5EF4-FFF2-40B4-BE49-F238E27FC236}">
                <a16:creationId xmlns:a16="http://schemas.microsoft.com/office/drawing/2014/main" id="{746E2769-391D-531A-FAC4-895B7D740A10}"/>
              </a:ext>
            </a:extLst>
          </p:cNvPr>
          <p:cNvGrpSpPr/>
          <p:nvPr/>
        </p:nvGrpSpPr>
        <p:grpSpPr>
          <a:xfrm>
            <a:off x="8166651" y="489972"/>
            <a:ext cx="668132" cy="9046132"/>
            <a:chOff x="8166651" y="489972"/>
            <a:chExt cx="668132" cy="9046132"/>
          </a:xfrm>
        </p:grpSpPr>
        <p:cxnSp>
          <p:nvCxnSpPr>
            <p:cNvPr id="5" name="直接连接符 4">
              <a:extLst>
                <a:ext uri="{FF2B5EF4-FFF2-40B4-BE49-F238E27FC236}">
                  <a16:creationId xmlns:a16="http://schemas.microsoft.com/office/drawing/2014/main" id="{C3DF4920-D200-981E-B440-65A91F58D61A}"/>
                </a:ext>
              </a:extLst>
            </p:cNvPr>
            <p:cNvCxnSpPr>
              <a:cxnSpLocks/>
            </p:cNvCxnSpPr>
            <p:nvPr/>
          </p:nvCxnSpPr>
          <p:spPr>
            <a:xfrm>
              <a:off x="8494594" y="489972"/>
              <a:ext cx="0" cy="9046132"/>
            </a:xfrm>
            <a:prstGeom prst="line">
              <a:avLst/>
            </a:prstGeom>
            <a:solidFill>
              <a:schemeClr val="accent1">
                <a:lumMod val="60000"/>
                <a:lumOff val="40000"/>
              </a:schemeClr>
            </a:solidFill>
            <a:ln w="12700"/>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3E610D44-2B8E-7A47-BF8B-84E942CDF8F0}"/>
                </a:ext>
              </a:extLst>
            </p:cNvPr>
            <p:cNvGrpSpPr/>
            <p:nvPr/>
          </p:nvGrpSpPr>
          <p:grpSpPr>
            <a:xfrm>
              <a:off x="8166651" y="1280022"/>
              <a:ext cx="668132" cy="7329207"/>
              <a:chOff x="4493647" y="-82639"/>
              <a:chExt cx="430793" cy="4767808"/>
            </a:xfrm>
            <a:solidFill>
              <a:schemeClr val="accent1">
                <a:lumMod val="60000"/>
                <a:lumOff val="40000"/>
              </a:schemeClr>
            </a:solidFill>
          </p:grpSpPr>
          <p:sp>
            <p:nvSpPr>
              <p:cNvPr id="10" name="iṧ1ïďê">
                <a:extLst>
                  <a:ext uri="{FF2B5EF4-FFF2-40B4-BE49-F238E27FC236}">
                    <a16:creationId xmlns:a16="http://schemas.microsoft.com/office/drawing/2014/main" id="{C0C871FB-FAF3-56FF-B026-A51AC7875D3B}"/>
                  </a:ext>
                </a:extLst>
              </p:cNvPr>
              <p:cNvSpPr/>
              <p:nvPr/>
            </p:nvSpPr>
            <p:spPr>
              <a:xfrm>
                <a:off x="4493647" y="-8263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1</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iś1îḓé">
                <a:extLst>
                  <a:ext uri="{FF2B5EF4-FFF2-40B4-BE49-F238E27FC236}">
                    <a16:creationId xmlns:a16="http://schemas.microsoft.com/office/drawing/2014/main" id="{8698FCDD-C862-5981-3366-7AF50E75457B}"/>
                  </a:ext>
                </a:extLst>
              </p:cNvPr>
              <p:cNvSpPr/>
              <p:nvPr/>
            </p:nvSpPr>
            <p:spPr>
              <a:xfrm>
                <a:off x="4493647" y="770581"/>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2</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ïšḻîdé">
                <a:extLst>
                  <a:ext uri="{FF2B5EF4-FFF2-40B4-BE49-F238E27FC236}">
                    <a16:creationId xmlns:a16="http://schemas.microsoft.com/office/drawing/2014/main" id="{801940A0-A9C8-9FEA-5DC2-AA06E0F7E2AD}"/>
                  </a:ext>
                </a:extLst>
              </p:cNvPr>
              <p:cNvSpPr/>
              <p:nvPr/>
            </p:nvSpPr>
            <p:spPr>
              <a:xfrm>
                <a:off x="4493647" y="162152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3</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îṩḻïḓè">
                <a:extLst>
                  <a:ext uri="{FF2B5EF4-FFF2-40B4-BE49-F238E27FC236}">
                    <a16:creationId xmlns:a16="http://schemas.microsoft.com/office/drawing/2014/main" id="{774F4467-90C9-2898-96A4-7DAED3BBCA76}"/>
                  </a:ext>
                </a:extLst>
              </p:cNvPr>
              <p:cNvSpPr/>
              <p:nvPr/>
            </p:nvSpPr>
            <p:spPr>
              <a:xfrm>
                <a:off x="4493647" y="2472477"/>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4</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îṩḻïḓè">
                <a:extLst>
                  <a:ext uri="{FF2B5EF4-FFF2-40B4-BE49-F238E27FC236}">
                    <a16:creationId xmlns:a16="http://schemas.microsoft.com/office/drawing/2014/main" id="{7AAF749F-B85F-78A0-883E-B426DA510DB1}"/>
                  </a:ext>
                </a:extLst>
              </p:cNvPr>
              <p:cNvSpPr/>
              <p:nvPr/>
            </p:nvSpPr>
            <p:spPr>
              <a:xfrm>
                <a:off x="4493647" y="3368648"/>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îṩḻïḓè">
                <a:extLst>
                  <a:ext uri="{FF2B5EF4-FFF2-40B4-BE49-F238E27FC236}">
                    <a16:creationId xmlns:a16="http://schemas.microsoft.com/office/drawing/2014/main" id="{740167B8-069D-ADD6-8326-E83D843CD2E6}"/>
                  </a:ext>
                </a:extLst>
              </p:cNvPr>
              <p:cNvSpPr/>
              <p:nvPr/>
            </p:nvSpPr>
            <p:spPr>
              <a:xfrm>
                <a:off x="4493647" y="426481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6</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Tree>
    <p:extLst>
      <p:ext uri="{BB962C8B-B14F-4D97-AF65-F5344CB8AC3E}">
        <p14:creationId xmlns:p14="http://schemas.microsoft.com/office/powerpoint/2010/main" val="25494807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50" fill="hold"/>
                                        <p:tgtEl>
                                          <p:spTgt spid="15"/>
                                        </p:tgtEl>
                                        <p:attrNameLst>
                                          <p:attrName>ppt_w</p:attrName>
                                        </p:attrNameLst>
                                      </p:cBhvr>
                                      <p:tavLst>
                                        <p:tav tm="0">
                                          <p:val>
                                            <p:fltVal val="0"/>
                                          </p:val>
                                        </p:tav>
                                        <p:tav tm="100000">
                                          <p:val>
                                            <p:strVal val="#ppt_w"/>
                                          </p:val>
                                        </p:tav>
                                      </p:tavLst>
                                    </p:anim>
                                    <p:anim calcmode="lin" valueType="num">
                                      <p:cBhvr>
                                        <p:cTn id="8" dur="250" fill="hold"/>
                                        <p:tgtEl>
                                          <p:spTgt spid="15"/>
                                        </p:tgtEl>
                                        <p:attrNameLst>
                                          <p:attrName>ppt_h</p:attrName>
                                        </p:attrNameLst>
                                      </p:cBhvr>
                                      <p:tavLst>
                                        <p:tav tm="0">
                                          <p:val>
                                            <p:fltVal val="0"/>
                                          </p:val>
                                        </p:tav>
                                        <p:tav tm="100000">
                                          <p:val>
                                            <p:strVal val="#ppt_h"/>
                                          </p:val>
                                        </p:tav>
                                      </p:tavLst>
                                    </p:anim>
                                    <p:animEffect transition="in" filter="fade">
                                      <p:cBhvr>
                                        <p:cTn id="9" dur="250"/>
                                        <p:tgtEl>
                                          <p:spTgt spid="15"/>
                                        </p:tgtEl>
                                      </p:cBhvr>
                                    </p:animEffect>
                                  </p:childTnLst>
                                </p:cTn>
                              </p:par>
                            </p:childTnLst>
                          </p:cTn>
                        </p:par>
                        <p:par>
                          <p:cTn id="10" fill="hold">
                            <p:stCondLst>
                              <p:cond delay="250"/>
                            </p:stCondLst>
                            <p:childTnLst>
                              <p:par>
                                <p:cTn id="11" presetID="6" presetClass="emph" presetSubtype="0" decel="100000" fill="hold" grpId="1" nodeType="afterEffect">
                                  <p:stCondLst>
                                    <p:cond delay="0"/>
                                  </p:stCondLst>
                                  <p:childTnLst>
                                    <p:animScale>
                                      <p:cBhvr>
                                        <p:cTn id="12" dur="250" fill="hold"/>
                                        <p:tgtEl>
                                          <p:spTgt spid="15"/>
                                        </p:tgtEl>
                                      </p:cBhvr>
                                      <p:by x="120000" y="120000"/>
                                    </p:animScale>
                                  </p:childTnLst>
                                </p:cTn>
                              </p:par>
                            </p:childTnLst>
                          </p:cTn>
                        </p:par>
                        <p:par>
                          <p:cTn id="13" fill="hold">
                            <p:stCondLst>
                              <p:cond delay="500"/>
                            </p:stCondLst>
                            <p:childTnLst>
                              <p:par>
                                <p:cTn id="14" presetID="6" presetClass="emph" presetSubtype="0" decel="100000" fill="hold" grpId="2" nodeType="afterEffect">
                                  <p:stCondLst>
                                    <p:cond delay="0"/>
                                  </p:stCondLst>
                                  <p:childTnLst>
                                    <p:animScale>
                                      <p:cBhvr>
                                        <p:cTn id="15" dur="250" fill="hold"/>
                                        <p:tgtEl>
                                          <p:spTgt spid="15"/>
                                        </p:tgtEl>
                                      </p:cBhvr>
                                      <p:by x="83000" y="83000"/>
                                    </p:animScale>
                                  </p:childTnLst>
                                </p:cTn>
                              </p:par>
                            </p:childTnLst>
                          </p:cTn>
                        </p:par>
                        <p:par>
                          <p:cTn id="16" fill="hold">
                            <p:stCondLst>
                              <p:cond delay="75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250" fill="hold"/>
                                        <p:tgtEl>
                                          <p:spTgt spid="13"/>
                                        </p:tgtEl>
                                        <p:attrNameLst>
                                          <p:attrName>ppt_w</p:attrName>
                                        </p:attrNameLst>
                                      </p:cBhvr>
                                      <p:tavLst>
                                        <p:tav tm="0">
                                          <p:val>
                                            <p:fltVal val="0"/>
                                          </p:val>
                                        </p:tav>
                                        <p:tav tm="100000">
                                          <p:val>
                                            <p:strVal val="#ppt_w"/>
                                          </p:val>
                                        </p:tav>
                                      </p:tavLst>
                                    </p:anim>
                                    <p:anim calcmode="lin" valueType="num">
                                      <p:cBhvr>
                                        <p:cTn id="20" dur="250" fill="hold"/>
                                        <p:tgtEl>
                                          <p:spTgt spid="13"/>
                                        </p:tgtEl>
                                        <p:attrNameLst>
                                          <p:attrName>ppt_h</p:attrName>
                                        </p:attrNameLst>
                                      </p:cBhvr>
                                      <p:tavLst>
                                        <p:tav tm="0">
                                          <p:val>
                                            <p:fltVal val="0"/>
                                          </p:val>
                                        </p:tav>
                                        <p:tav tm="100000">
                                          <p:val>
                                            <p:strVal val="#ppt_h"/>
                                          </p:val>
                                        </p:tav>
                                      </p:tavLst>
                                    </p:anim>
                                    <p:animEffect transition="in" filter="fade">
                                      <p:cBhvr>
                                        <p:cTn id="21" dur="250"/>
                                        <p:tgtEl>
                                          <p:spTgt spid="13"/>
                                        </p:tgtEl>
                                      </p:cBhvr>
                                    </p:animEffect>
                                  </p:childTnLst>
                                </p:cTn>
                              </p:par>
                            </p:childTnLst>
                          </p:cTn>
                        </p:par>
                        <p:par>
                          <p:cTn id="22" fill="hold">
                            <p:stCondLst>
                              <p:cond delay="1000"/>
                            </p:stCondLst>
                            <p:childTnLst>
                              <p:par>
                                <p:cTn id="23" presetID="6" presetClass="emph" presetSubtype="0" decel="100000" fill="hold" grpId="1" nodeType="afterEffect">
                                  <p:stCondLst>
                                    <p:cond delay="0"/>
                                  </p:stCondLst>
                                  <p:childTnLst>
                                    <p:animScale>
                                      <p:cBhvr>
                                        <p:cTn id="24" dur="250" fill="hold"/>
                                        <p:tgtEl>
                                          <p:spTgt spid="13"/>
                                        </p:tgtEl>
                                      </p:cBhvr>
                                      <p:by x="120000" y="120000"/>
                                    </p:animScale>
                                  </p:childTnLst>
                                </p:cTn>
                              </p:par>
                            </p:childTnLst>
                          </p:cTn>
                        </p:par>
                        <p:par>
                          <p:cTn id="25" fill="hold">
                            <p:stCondLst>
                              <p:cond delay="1250"/>
                            </p:stCondLst>
                            <p:childTnLst>
                              <p:par>
                                <p:cTn id="26" presetID="6" presetClass="emph" presetSubtype="0" decel="100000" fill="hold" grpId="2" nodeType="afterEffect">
                                  <p:stCondLst>
                                    <p:cond delay="0"/>
                                  </p:stCondLst>
                                  <p:childTnLst>
                                    <p:animScale>
                                      <p:cBhvr>
                                        <p:cTn id="27" dur="250" fill="hold"/>
                                        <p:tgtEl>
                                          <p:spTgt spid="13"/>
                                        </p:tgtEl>
                                      </p:cBhvr>
                                      <p:by x="83000" y="83000"/>
                                    </p:animScale>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50" fill="hold"/>
                                        <p:tgtEl>
                                          <p:spTgt spid="45"/>
                                        </p:tgtEl>
                                        <p:attrNameLst>
                                          <p:attrName>ppt_w</p:attrName>
                                        </p:attrNameLst>
                                      </p:cBhvr>
                                      <p:tavLst>
                                        <p:tav tm="0">
                                          <p:val>
                                            <p:fltVal val="0"/>
                                          </p:val>
                                        </p:tav>
                                        <p:tav tm="100000">
                                          <p:val>
                                            <p:strVal val="#ppt_w"/>
                                          </p:val>
                                        </p:tav>
                                      </p:tavLst>
                                    </p:anim>
                                    <p:anim calcmode="lin" valueType="num">
                                      <p:cBhvr>
                                        <p:cTn id="32" dur="250" fill="hold"/>
                                        <p:tgtEl>
                                          <p:spTgt spid="45"/>
                                        </p:tgtEl>
                                        <p:attrNameLst>
                                          <p:attrName>ppt_h</p:attrName>
                                        </p:attrNameLst>
                                      </p:cBhvr>
                                      <p:tavLst>
                                        <p:tav tm="0">
                                          <p:val>
                                            <p:fltVal val="0"/>
                                          </p:val>
                                        </p:tav>
                                        <p:tav tm="100000">
                                          <p:val>
                                            <p:strVal val="#ppt_h"/>
                                          </p:val>
                                        </p:tav>
                                      </p:tavLst>
                                    </p:anim>
                                    <p:animEffect transition="in" filter="fade">
                                      <p:cBhvr>
                                        <p:cTn id="33" dur="250"/>
                                        <p:tgtEl>
                                          <p:spTgt spid="45"/>
                                        </p:tgtEl>
                                      </p:cBhvr>
                                    </p:animEffect>
                                  </p:childTnLst>
                                </p:cTn>
                              </p:par>
                            </p:childTnLst>
                          </p:cTn>
                        </p:par>
                        <p:par>
                          <p:cTn id="34" fill="hold">
                            <p:stCondLst>
                              <p:cond delay="1750"/>
                            </p:stCondLst>
                            <p:childTnLst>
                              <p:par>
                                <p:cTn id="35" presetID="6" presetClass="emph" presetSubtype="0" decel="100000" fill="hold" grpId="1" nodeType="afterEffect">
                                  <p:stCondLst>
                                    <p:cond delay="0"/>
                                  </p:stCondLst>
                                  <p:childTnLst>
                                    <p:animScale>
                                      <p:cBhvr>
                                        <p:cTn id="36" dur="250" fill="hold"/>
                                        <p:tgtEl>
                                          <p:spTgt spid="45"/>
                                        </p:tgtEl>
                                      </p:cBhvr>
                                      <p:by x="120000" y="120000"/>
                                    </p:animScale>
                                  </p:childTnLst>
                                </p:cTn>
                              </p:par>
                            </p:childTnLst>
                          </p:cTn>
                        </p:par>
                        <p:par>
                          <p:cTn id="37" fill="hold">
                            <p:stCondLst>
                              <p:cond delay="2000"/>
                            </p:stCondLst>
                            <p:childTnLst>
                              <p:par>
                                <p:cTn id="38" presetID="6" presetClass="emph" presetSubtype="0" decel="100000" fill="hold" grpId="2" nodeType="afterEffect">
                                  <p:stCondLst>
                                    <p:cond delay="0"/>
                                  </p:stCondLst>
                                  <p:childTnLst>
                                    <p:animScale>
                                      <p:cBhvr>
                                        <p:cTn id="39" dur="250" fill="hold"/>
                                        <p:tgtEl>
                                          <p:spTgt spid="45"/>
                                        </p:tgtEl>
                                      </p:cBhvr>
                                      <p:by x="83000" y="83000"/>
                                    </p:animScale>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2750"/>
                            </p:stCondLst>
                            <p:childTnLst>
                              <p:par>
                                <p:cTn id="45" presetID="22" presetClass="entr" presetSubtype="8"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par>
                          <p:cTn id="48" fill="hold">
                            <p:stCondLst>
                              <p:cond delay="3250"/>
                            </p:stCondLst>
                            <p:childTnLst>
                              <p:par>
                                <p:cTn id="49" presetID="50" presetClass="entr" presetSubtype="0" decel="100000" fill="hold" grpId="0" nodeType="afterEffect">
                                  <p:stCondLst>
                                    <p:cond delay="500"/>
                                  </p:stCondLst>
                                  <p:iterate type="lt">
                                    <p:tmPct val="10000"/>
                                  </p:iterate>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strVal val="#ppt_w+.3"/>
                                          </p:val>
                                        </p:tav>
                                        <p:tav tm="100000">
                                          <p:val>
                                            <p:strVal val="#ppt_w"/>
                                          </p:val>
                                        </p:tav>
                                      </p:tavLst>
                                    </p:anim>
                                    <p:anim calcmode="lin" valueType="num">
                                      <p:cBhvr>
                                        <p:cTn id="52" dur="500" fill="hold"/>
                                        <p:tgtEl>
                                          <p:spTgt spid="50"/>
                                        </p:tgtEl>
                                        <p:attrNameLst>
                                          <p:attrName>ppt_h</p:attrName>
                                        </p:attrNameLst>
                                      </p:cBhvr>
                                      <p:tavLst>
                                        <p:tav tm="0">
                                          <p:val>
                                            <p:strVal val="#ppt_h"/>
                                          </p:val>
                                        </p:tav>
                                        <p:tav tm="100000">
                                          <p:val>
                                            <p:strVal val="#ppt_h"/>
                                          </p:val>
                                        </p:tav>
                                      </p:tavLst>
                                    </p:anim>
                                    <p:animEffect transition="in" filter="fade">
                                      <p:cBhvr>
                                        <p:cTn id="5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50" grpId="0"/>
      <p:bldP spid="15" grpId="0" animBg="1"/>
      <p:bldP spid="15" grpId="1" animBg="1"/>
      <p:bldP spid="15" grpId="2" animBg="1"/>
      <p:bldP spid="45" grpId="0"/>
      <p:bldP spid="45" grpId="1"/>
      <p:bldP spid="45" grpId="2"/>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10" name="矩形: 圆角 9">
            <a:extLst>
              <a:ext uri="{FF2B5EF4-FFF2-40B4-BE49-F238E27FC236}">
                <a16:creationId xmlns:a16="http://schemas.microsoft.com/office/drawing/2014/main" id="{70E4CCEF-73FD-905F-4C36-A89C4E0DC563}"/>
              </a:ext>
            </a:extLst>
          </p:cNvPr>
          <p:cNvSpPr/>
          <p:nvPr/>
        </p:nvSpPr>
        <p:spPr>
          <a:xfrm>
            <a:off x="3502114" y="1663648"/>
            <a:ext cx="4119228"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dirty="0">
                <a:latin typeface="宋体" panose="02010600030101010101" pitchFamily="2" charset="-122"/>
                <a:ea typeface="宋体" panose="02010600030101010101" pitchFamily="2" charset="-122"/>
              </a:rPr>
              <a:t>五、拉坯成型</a:t>
            </a:r>
          </a:p>
        </p:txBody>
      </p:sp>
      <p:sp>
        <p:nvSpPr>
          <p:cNvPr id="11" name="文本框 10">
            <a:extLst>
              <a:ext uri="{FF2B5EF4-FFF2-40B4-BE49-F238E27FC236}">
                <a16:creationId xmlns:a16="http://schemas.microsoft.com/office/drawing/2014/main" id="{30371D41-DA8F-DBBF-8497-093C3BA42FCE}"/>
              </a:ext>
            </a:extLst>
          </p:cNvPr>
          <p:cNvSpPr txBox="1"/>
          <p:nvPr/>
        </p:nvSpPr>
        <p:spPr>
          <a:xfrm>
            <a:off x="2381997" y="2550451"/>
            <a:ext cx="13955283" cy="2611997"/>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拉坯成型是利用旋转的机器形成的离心力来成型的技法。因为拉坯成的型一般是圆形的，所以又叫做圆器成型。拉坯成型是陶艺创作中常用的一种技法，是全身高度协调、配合默契的手工方法。创作者要有较高的拉坯技术，才能制作出比较成功的作品。</a:t>
            </a:r>
          </a:p>
        </p:txBody>
      </p:sp>
      <p:pic>
        <p:nvPicPr>
          <p:cNvPr id="6" name="图片 5">
            <a:extLst>
              <a:ext uri="{FF2B5EF4-FFF2-40B4-BE49-F238E27FC236}">
                <a16:creationId xmlns:a16="http://schemas.microsoft.com/office/drawing/2014/main" id="{763EF840-2F8E-8D18-6084-AC4F0CC621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3301" y="5989912"/>
            <a:ext cx="4229659" cy="3442067"/>
          </a:xfrm>
          <a:prstGeom prst="rect">
            <a:avLst/>
          </a:prstGeom>
        </p:spPr>
      </p:pic>
      <p:pic>
        <p:nvPicPr>
          <p:cNvPr id="13" name="图片 12">
            <a:extLst>
              <a:ext uri="{FF2B5EF4-FFF2-40B4-BE49-F238E27FC236}">
                <a16:creationId xmlns:a16="http://schemas.microsoft.com/office/drawing/2014/main" id="{955DBE52-94A7-1233-8A34-590CE5238A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2114" y="5989913"/>
            <a:ext cx="3730376" cy="3371850"/>
          </a:xfrm>
          <a:prstGeom prst="rect">
            <a:avLst/>
          </a:prstGeom>
        </p:spPr>
      </p:pic>
      <p:pic>
        <p:nvPicPr>
          <p:cNvPr id="15" name="图片 14">
            <a:extLst>
              <a:ext uri="{FF2B5EF4-FFF2-40B4-BE49-F238E27FC236}">
                <a16:creationId xmlns:a16="http://schemas.microsoft.com/office/drawing/2014/main" id="{A0E17571-B8A6-A05A-1B13-C37A37534A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2058" y="5184327"/>
            <a:ext cx="9588500" cy="650875"/>
          </a:xfrm>
          <a:prstGeom prst="rect">
            <a:avLst/>
          </a:prstGeom>
        </p:spPr>
      </p:pic>
    </p:spTree>
    <p:extLst>
      <p:ext uri="{BB962C8B-B14F-4D97-AF65-F5344CB8AC3E}">
        <p14:creationId xmlns:p14="http://schemas.microsoft.com/office/powerpoint/2010/main" val="37492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1"/>
                                        </p:tgtEl>
                                        <p:attrNameLst>
                                          <p:attrName>style.visibility</p:attrName>
                                        </p:attrNameLst>
                                      </p:cBhvr>
                                      <p:to>
                                        <p:strVal val="visible"/>
                                      </p:to>
                                    </p:set>
                                    <p:anim calcmode="lin" valueType="num">
                                      <p:cBhvr>
                                        <p:cTn id="26"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11"/>
                                        </p:tgtEl>
                                        <p:attrNameLst>
                                          <p:attrName>ppt_y</p:attrName>
                                        </p:attrNameLst>
                                      </p:cBhvr>
                                      <p:tavLst>
                                        <p:tav tm="0">
                                          <p:val>
                                            <p:strVal val="#ppt_y"/>
                                          </p:val>
                                        </p:tav>
                                        <p:tav tm="100000">
                                          <p:val>
                                            <p:strVal val="#ppt_y"/>
                                          </p:val>
                                        </p:tav>
                                      </p:tavLst>
                                    </p:anim>
                                    <p:anim calcmode="lin" valueType="num">
                                      <p:cBhvr>
                                        <p:cTn id="28"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500"/>
                            </p:stCondLst>
                            <p:childTnLst>
                              <p:par>
                                <p:cTn id="37" presetID="15"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1500"/>
                            </p:stCondLst>
                            <p:childTnLst>
                              <p:par>
                                <p:cTn id="44" presetID="15"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1000" fill="hold"/>
                                        <p:tgtEl>
                                          <p:spTgt spid="6"/>
                                        </p:tgtEl>
                                        <p:attrNameLst>
                                          <p:attrName>ppt_w</p:attrName>
                                        </p:attrNameLst>
                                      </p:cBhvr>
                                      <p:tavLst>
                                        <p:tav tm="0">
                                          <p:val>
                                            <p:fltVal val="0"/>
                                          </p:val>
                                        </p:tav>
                                        <p:tav tm="100000">
                                          <p:val>
                                            <p:strVal val="#ppt_w"/>
                                          </p:val>
                                        </p:tav>
                                      </p:tavLst>
                                    </p:anim>
                                    <p:anim calcmode="lin" valueType="num">
                                      <p:cBhvr>
                                        <p:cTn id="47" dur="1000" fill="hold"/>
                                        <p:tgtEl>
                                          <p:spTgt spid="6"/>
                                        </p:tgtEl>
                                        <p:attrNameLst>
                                          <p:attrName>ppt_h</p:attrName>
                                        </p:attrNameLst>
                                      </p:cBhvr>
                                      <p:tavLst>
                                        <p:tav tm="0">
                                          <p:val>
                                            <p:fltVal val="0"/>
                                          </p:val>
                                        </p:tav>
                                        <p:tav tm="100000">
                                          <p:val>
                                            <p:strVal val="#ppt_h"/>
                                          </p:val>
                                        </p:tav>
                                      </p:tavLst>
                                    </p:anim>
                                    <p:anim calcmode="lin" valueType="num">
                                      <p:cBhvr>
                                        <p:cTn id="4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animBg="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8" name="图片 7">
            <a:extLst>
              <a:ext uri="{FF2B5EF4-FFF2-40B4-BE49-F238E27FC236}">
                <a16:creationId xmlns:a16="http://schemas.microsoft.com/office/drawing/2014/main" id="{D144F568-928D-4DD2-51C5-9123F6598B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9955" y="5521076"/>
            <a:ext cx="8229426" cy="3857151"/>
          </a:xfrm>
          <a:prstGeom prst="rect">
            <a:avLst/>
          </a:prstGeom>
        </p:spPr>
      </p:pic>
      <p:pic>
        <p:nvPicPr>
          <p:cNvPr id="12" name="图片 11">
            <a:extLst>
              <a:ext uri="{FF2B5EF4-FFF2-40B4-BE49-F238E27FC236}">
                <a16:creationId xmlns:a16="http://schemas.microsoft.com/office/drawing/2014/main" id="{B6ABD17F-C77C-182C-D331-80BA82980C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8619" y="1626233"/>
            <a:ext cx="8279683" cy="3894843"/>
          </a:xfrm>
          <a:prstGeom prst="rect">
            <a:avLst/>
          </a:prstGeom>
        </p:spPr>
      </p:pic>
    </p:spTree>
    <p:extLst>
      <p:ext uri="{BB962C8B-B14F-4D97-AF65-F5344CB8AC3E}">
        <p14:creationId xmlns:p14="http://schemas.microsoft.com/office/powerpoint/2010/main" val="1723939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F0D63F02-4FFB-7336-816D-B32B251E9B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5660" y="2302272"/>
            <a:ext cx="11952941" cy="5684044"/>
          </a:xfrm>
          <a:prstGeom prst="rect">
            <a:avLst/>
          </a:prstGeom>
        </p:spPr>
      </p:pic>
    </p:spTree>
    <p:extLst>
      <p:ext uri="{BB962C8B-B14F-4D97-AF65-F5344CB8AC3E}">
        <p14:creationId xmlns:p14="http://schemas.microsoft.com/office/powerpoint/2010/main" val="2130523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2000"/>
                                        <p:tgtEl>
                                          <p:spTgt spid="3"/>
                                        </p:tgtEl>
                                      </p:cBhvr>
                                    </p:animEffect>
                                    <p:anim calcmode="lin" valueType="num">
                                      <p:cBhvr>
                                        <p:cTn id="21" dur="2000" fill="hold"/>
                                        <p:tgtEl>
                                          <p:spTgt spid="3"/>
                                        </p:tgtEl>
                                        <p:attrNameLst>
                                          <p:attrName>style.rotation</p:attrName>
                                        </p:attrNameLst>
                                      </p:cBhvr>
                                      <p:tavLst>
                                        <p:tav tm="0">
                                          <p:val>
                                            <p:fltVal val="720"/>
                                          </p:val>
                                        </p:tav>
                                        <p:tav tm="100000">
                                          <p:val>
                                            <p:fltVal val="0"/>
                                          </p:val>
                                        </p:tav>
                                      </p:tavLst>
                                    </p:anim>
                                    <p:anim calcmode="lin" valueType="num">
                                      <p:cBhvr>
                                        <p:cTn id="22" dur="2000" fill="hold"/>
                                        <p:tgtEl>
                                          <p:spTgt spid="3"/>
                                        </p:tgtEl>
                                        <p:attrNameLst>
                                          <p:attrName>ppt_h</p:attrName>
                                        </p:attrNameLst>
                                      </p:cBhvr>
                                      <p:tavLst>
                                        <p:tav tm="0">
                                          <p:val>
                                            <p:fltVal val="0"/>
                                          </p:val>
                                        </p:tav>
                                        <p:tav tm="100000">
                                          <p:val>
                                            <p:strVal val="#ppt_h"/>
                                          </p:val>
                                        </p:tav>
                                      </p:tavLst>
                                    </p:anim>
                                    <p:anim calcmode="lin" valueType="num">
                                      <p:cBhvr>
                                        <p:cTn id="23" dur="2000" fill="hold"/>
                                        <p:tgtEl>
                                          <p:spTgt spid="3"/>
                                        </p:tgtEl>
                                        <p:attrNameLst>
                                          <p:attrName>ppt_w</p:attrName>
                                        </p:attrNameLst>
                                      </p:cBhvr>
                                      <p:tavLst>
                                        <p:tav tm="0">
                                          <p:val>
                                            <p:fltVal val="0"/>
                                          </p:val>
                                        </p:tav>
                                        <p:tav tm="100000">
                                          <p:val>
                                            <p:strVal val="#ppt_w"/>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6" name="图片 5">
            <a:extLst>
              <a:ext uri="{FF2B5EF4-FFF2-40B4-BE49-F238E27FC236}">
                <a16:creationId xmlns:a16="http://schemas.microsoft.com/office/drawing/2014/main" id="{6F8422DD-AF3E-4FBA-4125-022CCAB425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4413" y="2705537"/>
            <a:ext cx="6267910" cy="5500706"/>
          </a:xfrm>
          <a:prstGeom prst="rect">
            <a:avLst/>
          </a:prstGeom>
        </p:spPr>
      </p:pic>
      <p:pic>
        <p:nvPicPr>
          <p:cNvPr id="8" name="图片 7">
            <a:extLst>
              <a:ext uri="{FF2B5EF4-FFF2-40B4-BE49-F238E27FC236}">
                <a16:creationId xmlns:a16="http://schemas.microsoft.com/office/drawing/2014/main" id="{A6FF2BC8-3F64-E869-5C8D-A485BAF402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5677" y="2261534"/>
            <a:ext cx="4939843" cy="6388712"/>
          </a:xfrm>
          <a:prstGeom prst="rect">
            <a:avLst/>
          </a:prstGeom>
        </p:spPr>
      </p:pic>
    </p:spTree>
    <p:extLst>
      <p:ext uri="{BB962C8B-B14F-4D97-AF65-F5344CB8AC3E}">
        <p14:creationId xmlns:p14="http://schemas.microsoft.com/office/powerpoint/2010/main" val="200891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7" name="矩形: 圆角 6">
            <a:extLst>
              <a:ext uri="{FF2B5EF4-FFF2-40B4-BE49-F238E27FC236}">
                <a16:creationId xmlns:a16="http://schemas.microsoft.com/office/drawing/2014/main" id="{42D553A4-9863-0216-DC17-5066799C72C6}"/>
              </a:ext>
            </a:extLst>
          </p:cNvPr>
          <p:cNvSpPr/>
          <p:nvPr/>
        </p:nvSpPr>
        <p:spPr>
          <a:xfrm>
            <a:off x="3502113" y="1663648"/>
            <a:ext cx="4762657"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dirty="0">
                <a:latin typeface="宋体" panose="02010600030101010101" pitchFamily="2" charset="-122"/>
                <a:ea typeface="宋体" panose="02010600030101010101" pitchFamily="2" charset="-122"/>
              </a:rPr>
              <a:t>六、修坯</a:t>
            </a:r>
            <a:r>
              <a:rPr lang="en-US" altLang="zh-CN" sz="3200" b="1" spc="300" dirty="0">
                <a:latin typeface="宋体" panose="02010600030101010101" pitchFamily="2" charset="-122"/>
                <a:ea typeface="宋体" panose="02010600030101010101" pitchFamily="2" charset="-122"/>
              </a:rPr>
              <a:t>(</a:t>
            </a:r>
            <a:r>
              <a:rPr lang="zh-CN" altLang="en-US" sz="3200" b="1" spc="300" dirty="0">
                <a:latin typeface="宋体" panose="02010600030101010101" pitchFamily="2" charset="-122"/>
                <a:ea typeface="宋体" panose="02010600030101010101" pitchFamily="2" charset="-122"/>
              </a:rPr>
              <a:t>接坯</a:t>
            </a:r>
            <a:r>
              <a:rPr lang="en-US" altLang="zh-CN" sz="3200" b="1" spc="300" dirty="0">
                <a:latin typeface="宋体" panose="02010600030101010101" pitchFamily="2" charset="-122"/>
                <a:ea typeface="宋体" panose="02010600030101010101" pitchFamily="2" charset="-122"/>
              </a:rPr>
              <a:t>)</a:t>
            </a:r>
            <a:r>
              <a:rPr lang="zh-CN" altLang="en-US" sz="3200" b="1" spc="300" dirty="0">
                <a:latin typeface="宋体" panose="02010600030101010101" pitchFamily="2" charset="-122"/>
                <a:ea typeface="宋体" panose="02010600030101010101" pitchFamily="2" charset="-122"/>
              </a:rPr>
              <a:t>成型</a:t>
            </a:r>
          </a:p>
        </p:txBody>
      </p:sp>
      <p:sp>
        <p:nvSpPr>
          <p:cNvPr id="9" name="文本框 8">
            <a:extLst>
              <a:ext uri="{FF2B5EF4-FFF2-40B4-BE49-F238E27FC236}">
                <a16:creationId xmlns:a16="http://schemas.microsoft.com/office/drawing/2014/main" id="{2E01B6B3-6F3E-A7FD-A2C3-9C1C7E8D984A}"/>
              </a:ext>
            </a:extLst>
          </p:cNvPr>
          <p:cNvSpPr txBox="1"/>
          <p:nvPr/>
        </p:nvSpPr>
        <p:spPr>
          <a:xfrm>
            <a:off x="2381997" y="2550451"/>
            <a:ext cx="13955283" cy="1965666"/>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修坯成型工艺也称作利坯工艺。一般是指先做出坯的大致形状，晾干之后进行修整的方法。根据成型工艺的不同，修坯的技法也不一样。本节就拉坯的大件器物的修坯工艺进行讲解。</a:t>
            </a:r>
          </a:p>
        </p:txBody>
      </p:sp>
      <p:pic>
        <p:nvPicPr>
          <p:cNvPr id="3" name="图片 2">
            <a:extLst>
              <a:ext uri="{FF2B5EF4-FFF2-40B4-BE49-F238E27FC236}">
                <a16:creationId xmlns:a16="http://schemas.microsoft.com/office/drawing/2014/main" id="{5BD4B4AC-01C4-7DB5-76A2-7A94A214DD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8129" y="4923252"/>
            <a:ext cx="2235200" cy="4195683"/>
          </a:xfrm>
          <a:prstGeom prst="rect">
            <a:avLst/>
          </a:prstGeom>
        </p:spPr>
      </p:pic>
      <p:pic>
        <p:nvPicPr>
          <p:cNvPr id="11" name="图片 10">
            <a:extLst>
              <a:ext uri="{FF2B5EF4-FFF2-40B4-BE49-F238E27FC236}">
                <a16:creationId xmlns:a16="http://schemas.microsoft.com/office/drawing/2014/main" id="{F277B37C-E7A1-9385-8B7C-FB0B04A2FD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1920" y="4982967"/>
            <a:ext cx="2235200" cy="4103114"/>
          </a:xfrm>
          <a:prstGeom prst="rect">
            <a:avLst/>
          </a:prstGeom>
        </p:spPr>
      </p:pic>
      <p:pic>
        <p:nvPicPr>
          <p:cNvPr id="13" name="图片 12">
            <a:extLst>
              <a:ext uri="{FF2B5EF4-FFF2-40B4-BE49-F238E27FC236}">
                <a16:creationId xmlns:a16="http://schemas.microsoft.com/office/drawing/2014/main" id="{CAECCEA5-3F38-6FE1-132B-EFBEB52A72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8140" y="5012118"/>
            <a:ext cx="2424820" cy="4074135"/>
          </a:xfrm>
          <a:prstGeom prst="rect">
            <a:avLst/>
          </a:prstGeom>
        </p:spPr>
      </p:pic>
      <p:pic>
        <p:nvPicPr>
          <p:cNvPr id="15" name="图片 14">
            <a:extLst>
              <a:ext uri="{FF2B5EF4-FFF2-40B4-BE49-F238E27FC236}">
                <a16:creationId xmlns:a16="http://schemas.microsoft.com/office/drawing/2014/main" id="{C4309BE8-03F1-6655-B83D-B46B52B443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4253" y="4982967"/>
            <a:ext cx="3563043" cy="4080259"/>
          </a:xfrm>
          <a:prstGeom prst="rect">
            <a:avLst/>
          </a:prstGeom>
        </p:spPr>
      </p:pic>
    </p:spTree>
    <p:extLst>
      <p:ext uri="{BB962C8B-B14F-4D97-AF65-F5344CB8AC3E}">
        <p14:creationId xmlns:p14="http://schemas.microsoft.com/office/powerpoint/2010/main" val="6445001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p:cTn id="26"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9"/>
                                        </p:tgtEl>
                                        <p:attrNameLst>
                                          <p:attrName>ppt_y</p:attrName>
                                        </p:attrNameLst>
                                      </p:cBhvr>
                                      <p:tavLst>
                                        <p:tav tm="0">
                                          <p:val>
                                            <p:strVal val="#ppt_y"/>
                                          </p:val>
                                        </p:tav>
                                        <p:tav tm="100000">
                                          <p:val>
                                            <p:strVal val="#ppt_y"/>
                                          </p:val>
                                        </p:tav>
                                      </p:tavLst>
                                    </p:anim>
                                    <p:anim calcmode="lin" valueType="num">
                                      <p:cBhvr>
                                        <p:cTn id="28"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9"/>
                                        </p:tgtEl>
                                      </p:cBhvr>
                                    </p:animEffect>
                                  </p:childTnLst>
                                </p:cTn>
                              </p:par>
                            </p:childTnLst>
                          </p:cTn>
                        </p:par>
                        <p:par>
                          <p:cTn id="31" fill="hold">
                            <p:stCondLst>
                              <p:cond delay="2225"/>
                            </p:stCondLst>
                            <p:childTnLst>
                              <p:par>
                                <p:cTn id="32" presetID="53" presetClass="entr" presetSubtype="16"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p:stCondLst>
                              <p:cond delay="2725"/>
                            </p:stCondLst>
                            <p:childTnLst>
                              <p:par>
                                <p:cTn id="38" presetID="53" presetClass="entr" presetSubtype="16"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225"/>
                            </p:stCondLst>
                            <p:childTnLst>
                              <p:par>
                                <p:cTn id="44" presetID="53" presetClass="entr" presetSubtype="16"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par>
                          <p:cTn id="49" fill="hold">
                            <p:stCondLst>
                              <p:cond delay="3725"/>
                            </p:stCondLst>
                            <p:childTnLst>
                              <p:par>
                                <p:cTn id="50" presetID="53" presetClass="entr" presetSubtype="16"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7" name="矩形: 圆角 6">
            <a:extLst>
              <a:ext uri="{FF2B5EF4-FFF2-40B4-BE49-F238E27FC236}">
                <a16:creationId xmlns:a16="http://schemas.microsoft.com/office/drawing/2014/main" id="{42D553A4-9863-0216-DC17-5066799C72C6}"/>
              </a:ext>
            </a:extLst>
          </p:cNvPr>
          <p:cNvSpPr/>
          <p:nvPr/>
        </p:nvSpPr>
        <p:spPr>
          <a:xfrm>
            <a:off x="3502113" y="1663648"/>
            <a:ext cx="4762657"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a:latin typeface="宋体" panose="02010600030101010101" pitchFamily="2" charset="-122"/>
                <a:ea typeface="宋体" panose="02010600030101010101" pitchFamily="2" charset="-122"/>
              </a:rPr>
              <a:t>七、挖空成型</a:t>
            </a:r>
            <a:endParaRPr lang="zh-CN" altLang="en-US" sz="3200" b="1" spc="300" dirty="0">
              <a:latin typeface="宋体" panose="02010600030101010101" pitchFamily="2" charset="-122"/>
              <a:ea typeface="宋体" panose="02010600030101010101" pitchFamily="2" charset="-122"/>
            </a:endParaRPr>
          </a:p>
        </p:txBody>
      </p:sp>
      <p:sp>
        <p:nvSpPr>
          <p:cNvPr id="9" name="文本框 8">
            <a:extLst>
              <a:ext uri="{FF2B5EF4-FFF2-40B4-BE49-F238E27FC236}">
                <a16:creationId xmlns:a16="http://schemas.microsoft.com/office/drawing/2014/main" id="{2E01B6B3-6F3E-A7FD-A2C3-9C1C7E8D984A}"/>
              </a:ext>
            </a:extLst>
          </p:cNvPr>
          <p:cNvSpPr txBox="1"/>
          <p:nvPr/>
        </p:nvSpPr>
        <p:spPr>
          <a:xfrm>
            <a:off x="2381997" y="2550451"/>
            <a:ext cx="13955283" cy="1965666"/>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由于陶艺制品不能实心烧制，很多陶艺家为了制作一些比较写实、造型复杂或具有不破坏泥性的自然效果的作品而又不想翻模批量生产，就采用挖空技法。</a:t>
            </a:r>
          </a:p>
        </p:txBody>
      </p:sp>
      <p:pic>
        <p:nvPicPr>
          <p:cNvPr id="6" name="图片 5">
            <a:extLst>
              <a:ext uri="{FF2B5EF4-FFF2-40B4-BE49-F238E27FC236}">
                <a16:creationId xmlns:a16="http://schemas.microsoft.com/office/drawing/2014/main" id="{528A71BA-23DE-6BD0-13CA-59F4074E4F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25202" y="5058711"/>
            <a:ext cx="5924550" cy="3876675"/>
          </a:xfrm>
          <a:prstGeom prst="rect">
            <a:avLst/>
          </a:prstGeom>
        </p:spPr>
      </p:pic>
      <p:pic>
        <p:nvPicPr>
          <p:cNvPr id="10" name="图片 9">
            <a:extLst>
              <a:ext uri="{FF2B5EF4-FFF2-40B4-BE49-F238E27FC236}">
                <a16:creationId xmlns:a16="http://schemas.microsoft.com/office/drawing/2014/main" id="{307BF098-65B6-60DB-E873-BA2713E3F1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7812" y="6499750"/>
            <a:ext cx="4114800" cy="2819400"/>
          </a:xfrm>
          <a:prstGeom prst="rect">
            <a:avLst/>
          </a:prstGeom>
        </p:spPr>
      </p:pic>
      <p:pic>
        <p:nvPicPr>
          <p:cNvPr id="14" name="图片 13">
            <a:extLst>
              <a:ext uri="{FF2B5EF4-FFF2-40B4-BE49-F238E27FC236}">
                <a16:creationId xmlns:a16="http://schemas.microsoft.com/office/drawing/2014/main" id="{98E5C566-B80E-CF9B-6BA8-26276AFB14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6862" y="4282534"/>
            <a:ext cx="2038350" cy="1704975"/>
          </a:xfrm>
          <a:prstGeom prst="rect">
            <a:avLst/>
          </a:prstGeom>
        </p:spPr>
      </p:pic>
      <p:pic>
        <p:nvPicPr>
          <p:cNvPr id="17" name="图片 16">
            <a:extLst>
              <a:ext uri="{FF2B5EF4-FFF2-40B4-BE49-F238E27FC236}">
                <a16:creationId xmlns:a16="http://schemas.microsoft.com/office/drawing/2014/main" id="{D9BDCA84-176F-9D6F-4F73-2CE344333C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1997" y="4777543"/>
            <a:ext cx="2911503" cy="4280044"/>
          </a:xfrm>
          <a:prstGeom prst="rect">
            <a:avLst/>
          </a:prstGeom>
        </p:spPr>
      </p:pic>
    </p:spTree>
    <p:extLst>
      <p:ext uri="{BB962C8B-B14F-4D97-AF65-F5344CB8AC3E}">
        <p14:creationId xmlns:p14="http://schemas.microsoft.com/office/powerpoint/2010/main" val="2423012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p:cTn id="26"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9"/>
                                        </p:tgtEl>
                                        <p:attrNameLst>
                                          <p:attrName>ppt_y</p:attrName>
                                        </p:attrNameLst>
                                      </p:cBhvr>
                                      <p:tavLst>
                                        <p:tav tm="0">
                                          <p:val>
                                            <p:strVal val="#ppt_y"/>
                                          </p:val>
                                        </p:tav>
                                        <p:tav tm="100000">
                                          <p:val>
                                            <p:strVal val="#ppt_y"/>
                                          </p:val>
                                        </p:tav>
                                      </p:tavLst>
                                    </p:anim>
                                    <p:anim calcmode="lin" valueType="num">
                                      <p:cBhvr>
                                        <p:cTn id="28"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9"/>
                                        </p:tgtEl>
                                      </p:cBhvr>
                                    </p:animEffect>
                                  </p:childTnLst>
                                </p:cTn>
                              </p:par>
                            </p:childTnLst>
                          </p:cTn>
                        </p:par>
                        <p:par>
                          <p:cTn id="31" fill="hold">
                            <p:stCondLst>
                              <p:cond delay="1925"/>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2425"/>
                            </p:stCondLst>
                            <p:childTnLst>
                              <p:par>
                                <p:cTn id="38" presetID="53" presetClass="entr" presetSubtype="16"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2925"/>
                            </p:stCondLst>
                            <p:childTnLst>
                              <p:par>
                                <p:cTn id="44" presetID="53" presetClass="entr" presetSubtype="16"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3425"/>
                            </p:stCondLst>
                            <p:childTnLst>
                              <p:par>
                                <p:cTn id="50" presetID="53" presetClass="entr" presetSubtype="16"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p:cTn id="52" dur="500" fill="hold"/>
                                        <p:tgtEl>
                                          <p:spTgt spid="6"/>
                                        </p:tgtEl>
                                        <p:attrNameLst>
                                          <p:attrName>ppt_w</p:attrName>
                                        </p:attrNameLst>
                                      </p:cBhvr>
                                      <p:tavLst>
                                        <p:tav tm="0">
                                          <p:val>
                                            <p:fltVal val="0"/>
                                          </p:val>
                                        </p:tav>
                                        <p:tav tm="100000">
                                          <p:val>
                                            <p:strVal val="#ppt_w"/>
                                          </p:val>
                                        </p:tav>
                                      </p:tavLst>
                                    </p:anim>
                                    <p:anim calcmode="lin" valueType="num">
                                      <p:cBhvr>
                                        <p:cTn id="53" dur="500" fill="hold"/>
                                        <p:tgtEl>
                                          <p:spTgt spid="6"/>
                                        </p:tgtEl>
                                        <p:attrNameLst>
                                          <p:attrName>ppt_h</p:attrName>
                                        </p:attrNameLst>
                                      </p:cBhvr>
                                      <p:tavLst>
                                        <p:tav tm="0">
                                          <p:val>
                                            <p:fltVal val="0"/>
                                          </p:val>
                                        </p:tav>
                                        <p:tav tm="100000">
                                          <p:val>
                                            <p:strVal val="#ppt_h"/>
                                          </p:val>
                                        </p:tav>
                                      </p:tavLst>
                                    </p:anim>
                                    <p:animEffect transition="in" filter="fade">
                                      <p:cBhvr>
                                        <p:cTn id="5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模具成型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7" name="矩形: 圆角 6">
            <a:extLst>
              <a:ext uri="{FF2B5EF4-FFF2-40B4-BE49-F238E27FC236}">
                <a16:creationId xmlns:a16="http://schemas.microsoft.com/office/drawing/2014/main" id="{42D553A4-9863-0216-DC17-5066799C72C6}"/>
              </a:ext>
            </a:extLst>
          </p:cNvPr>
          <p:cNvSpPr/>
          <p:nvPr/>
        </p:nvSpPr>
        <p:spPr>
          <a:xfrm>
            <a:off x="2476852" y="2340939"/>
            <a:ext cx="4762657"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dirty="0">
                <a:latin typeface="宋体" panose="02010600030101010101" pitchFamily="2" charset="-122"/>
                <a:ea typeface="宋体" panose="02010600030101010101" pitchFamily="2" charset="-122"/>
              </a:rPr>
              <a:t>一、压坯成型</a:t>
            </a:r>
          </a:p>
        </p:txBody>
      </p:sp>
      <p:sp>
        <p:nvSpPr>
          <p:cNvPr id="9" name="文本框 8">
            <a:extLst>
              <a:ext uri="{FF2B5EF4-FFF2-40B4-BE49-F238E27FC236}">
                <a16:creationId xmlns:a16="http://schemas.microsoft.com/office/drawing/2014/main" id="{2E01B6B3-6F3E-A7FD-A2C3-9C1C7E8D984A}"/>
              </a:ext>
            </a:extLst>
          </p:cNvPr>
          <p:cNvSpPr txBox="1"/>
          <p:nvPr/>
        </p:nvSpPr>
        <p:spPr>
          <a:xfrm>
            <a:off x="2476852" y="3517296"/>
            <a:ext cx="5882773" cy="4550989"/>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压坯成型是指将干粉或湿泥放入模具中，用机器压出造型的方法，可以分为干粉压坯成型和湿泥压坯成型。一般用于产品批量生产。有些地砖就是干粉压制成型的，而有些杯子或盘子是由湿泥压制成型的。</a:t>
            </a:r>
          </a:p>
        </p:txBody>
      </p:sp>
      <p:pic>
        <p:nvPicPr>
          <p:cNvPr id="8" name="图片 7">
            <a:extLst>
              <a:ext uri="{FF2B5EF4-FFF2-40B4-BE49-F238E27FC236}">
                <a16:creationId xmlns:a16="http://schemas.microsoft.com/office/drawing/2014/main" id="{D1945CC6-E83A-83A9-9EC5-FCB61E3995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79839" y="2090740"/>
            <a:ext cx="7354480" cy="6835143"/>
          </a:xfrm>
          <a:prstGeom prst="rect">
            <a:avLst/>
          </a:prstGeom>
        </p:spPr>
      </p:pic>
    </p:spTree>
    <p:extLst>
      <p:ext uri="{BB962C8B-B14F-4D97-AF65-F5344CB8AC3E}">
        <p14:creationId xmlns:p14="http://schemas.microsoft.com/office/powerpoint/2010/main" val="4206773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p:cTn id="26"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9"/>
                                        </p:tgtEl>
                                        <p:attrNameLst>
                                          <p:attrName>ppt_y</p:attrName>
                                        </p:attrNameLst>
                                      </p:cBhvr>
                                      <p:tavLst>
                                        <p:tav tm="0">
                                          <p:val>
                                            <p:strVal val="#ppt_y"/>
                                          </p:val>
                                        </p:tav>
                                        <p:tav tm="100000">
                                          <p:val>
                                            <p:strVal val="#ppt_y"/>
                                          </p:val>
                                        </p:tav>
                                      </p:tavLst>
                                    </p:anim>
                                    <p:anim calcmode="lin" valueType="num">
                                      <p:cBhvr>
                                        <p:cTn id="28"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randombar(horizontal)">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模具成型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8802967A-DE8A-CB27-7273-BD8255A5E2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5089" y="1732438"/>
            <a:ext cx="10497820" cy="7683645"/>
          </a:xfrm>
          <a:prstGeom prst="rect">
            <a:avLst/>
          </a:prstGeom>
        </p:spPr>
      </p:pic>
    </p:spTree>
    <p:extLst>
      <p:ext uri="{BB962C8B-B14F-4D97-AF65-F5344CB8AC3E}">
        <p14:creationId xmlns:p14="http://schemas.microsoft.com/office/powerpoint/2010/main" val="1945920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2000"/>
                                        <p:tgtEl>
                                          <p:spTgt spid="3"/>
                                        </p:tgtEl>
                                      </p:cBhvr>
                                    </p:animEffect>
                                    <p:anim calcmode="lin" valueType="num">
                                      <p:cBhvr>
                                        <p:cTn id="21" dur="2000" fill="hold"/>
                                        <p:tgtEl>
                                          <p:spTgt spid="3"/>
                                        </p:tgtEl>
                                        <p:attrNameLst>
                                          <p:attrName>style.rotation</p:attrName>
                                        </p:attrNameLst>
                                      </p:cBhvr>
                                      <p:tavLst>
                                        <p:tav tm="0">
                                          <p:val>
                                            <p:fltVal val="720"/>
                                          </p:val>
                                        </p:tav>
                                        <p:tav tm="100000">
                                          <p:val>
                                            <p:fltVal val="0"/>
                                          </p:val>
                                        </p:tav>
                                      </p:tavLst>
                                    </p:anim>
                                    <p:anim calcmode="lin" valueType="num">
                                      <p:cBhvr>
                                        <p:cTn id="22" dur="2000" fill="hold"/>
                                        <p:tgtEl>
                                          <p:spTgt spid="3"/>
                                        </p:tgtEl>
                                        <p:attrNameLst>
                                          <p:attrName>ppt_h</p:attrName>
                                        </p:attrNameLst>
                                      </p:cBhvr>
                                      <p:tavLst>
                                        <p:tav tm="0">
                                          <p:val>
                                            <p:fltVal val="0"/>
                                          </p:val>
                                        </p:tav>
                                        <p:tav tm="100000">
                                          <p:val>
                                            <p:strVal val="#ppt_h"/>
                                          </p:val>
                                        </p:tav>
                                      </p:tavLst>
                                    </p:anim>
                                    <p:anim calcmode="lin" valueType="num">
                                      <p:cBhvr>
                                        <p:cTn id="23" dur="2000" fill="hold"/>
                                        <p:tgtEl>
                                          <p:spTgt spid="3"/>
                                        </p:tgtEl>
                                        <p:attrNameLst>
                                          <p:attrName>ppt_w</p:attrName>
                                        </p:attrNameLst>
                                      </p:cBhvr>
                                      <p:tavLst>
                                        <p:tav tm="0">
                                          <p:val>
                                            <p:fltVal val="0"/>
                                          </p:val>
                                        </p:tav>
                                        <p:tav tm="100000">
                                          <p:val>
                                            <p:strVal val="#ppt_w"/>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模具成型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D38E5E75-7DA4-4AE9-A8D9-C9C19AD0B2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7638" y="1571466"/>
            <a:ext cx="9994266" cy="7665799"/>
          </a:xfrm>
          <a:prstGeom prst="rect">
            <a:avLst/>
          </a:prstGeom>
        </p:spPr>
      </p:pic>
    </p:spTree>
    <p:extLst>
      <p:ext uri="{BB962C8B-B14F-4D97-AF65-F5344CB8AC3E}">
        <p14:creationId xmlns:p14="http://schemas.microsoft.com/office/powerpoint/2010/main" val="41416573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2000"/>
                                        <p:tgtEl>
                                          <p:spTgt spid="3"/>
                                        </p:tgtEl>
                                      </p:cBhvr>
                                    </p:animEffect>
                                    <p:anim calcmode="lin" valueType="num">
                                      <p:cBhvr>
                                        <p:cTn id="21" dur="2000" fill="hold"/>
                                        <p:tgtEl>
                                          <p:spTgt spid="3"/>
                                        </p:tgtEl>
                                        <p:attrNameLst>
                                          <p:attrName>style.rotation</p:attrName>
                                        </p:attrNameLst>
                                      </p:cBhvr>
                                      <p:tavLst>
                                        <p:tav tm="0">
                                          <p:val>
                                            <p:fltVal val="720"/>
                                          </p:val>
                                        </p:tav>
                                        <p:tav tm="100000">
                                          <p:val>
                                            <p:fltVal val="0"/>
                                          </p:val>
                                        </p:tav>
                                      </p:tavLst>
                                    </p:anim>
                                    <p:anim calcmode="lin" valueType="num">
                                      <p:cBhvr>
                                        <p:cTn id="22" dur="2000" fill="hold"/>
                                        <p:tgtEl>
                                          <p:spTgt spid="3"/>
                                        </p:tgtEl>
                                        <p:attrNameLst>
                                          <p:attrName>ppt_h</p:attrName>
                                        </p:attrNameLst>
                                      </p:cBhvr>
                                      <p:tavLst>
                                        <p:tav tm="0">
                                          <p:val>
                                            <p:fltVal val="0"/>
                                          </p:val>
                                        </p:tav>
                                        <p:tav tm="100000">
                                          <p:val>
                                            <p:strVal val="#ppt_h"/>
                                          </p:val>
                                        </p:tav>
                                      </p:tavLst>
                                    </p:anim>
                                    <p:anim calcmode="lin" valueType="num">
                                      <p:cBhvr>
                                        <p:cTn id="23" dur="2000" fill="hold"/>
                                        <p:tgtEl>
                                          <p:spTgt spid="3"/>
                                        </p:tgtEl>
                                        <p:attrNameLst>
                                          <p:attrName>ppt_w</p:attrName>
                                        </p:attrNameLst>
                                      </p:cBhvr>
                                      <p:tavLst>
                                        <p:tav tm="0">
                                          <p:val>
                                            <p:fltVal val="0"/>
                                          </p:val>
                                        </p:tav>
                                        <p:tav tm="100000">
                                          <p:val>
                                            <p:strVal val="#ppt_w"/>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模具成型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3" name="图片 2">
            <a:extLst>
              <a:ext uri="{FF2B5EF4-FFF2-40B4-BE49-F238E27FC236}">
                <a16:creationId xmlns:a16="http://schemas.microsoft.com/office/drawing/2014/main" id="{2D1A62BF-C833-B435-A770-C0D394C43A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5382" y="1909603"/>
            <a:ext cx="10897235" cy="7264823"/>
          </a:xfrm>
          <a:prstGeom prst="rect">
            <a:avLst/>
          </a:prstGeom>
        </p:spPr>
      </p:pic>
    </p:spTree>
    <p:extLst>
      <p:ext uri="{BB962C8B-B14F-4D97-AF65-F5344CB8AC3E}">
        <p14:creationId xmlns:p14="http://schemas.microsoft.com/office/powerpoint/2010/main" val="2137256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2000"/>
                                        <p:tgtEl>
                                          <p:spTgt spid="3"/>
                                        </p:tgtEl>
                                      </p:cBhvr>
                                    </p:animEffect>
                                    <p:anim calcmode="lin" valueType="num">
                                      <p:cBhvr>
                                        <p:cTn id="21" dur="2000" fill="hold"/>
                                        <p:tgtEl>
                                          <p:spTgt spid="3"/>
                                        </p:tgtEl>
                                        <p:attrNameLst>
                                          <p:attrName>style.rotation</p:attrName>
                                        </p:attrNameLst>
                                      </p:cBhvr>
                                      <p:tavLst>
                                        <p:tav tm="0">
                                          <p:val>
                                            <p:fltVal val="720"/>
                                          </p:val>
                                        </p:tav>
                                        <p:tav tm="100000">
                                          <p:val>
                                            <p:fltVal val="0"/>
                                          </p:val>
                                        </p:tav>
                                      </p:tavLst>
                                    </p:anim>
                                    <p:anim calcmode="lin" valueType="num">
                                      <p:cBhvr>
                                        <p:cTn id="22" dur="2000" fill="hold"/>
                                        <p:tgtEl>
                                          <p:spTgt spid="3"/>
                                        </p:tgtEl>
                                        <p:attrNameLst>
                                          <p:attrName>ppt_h</p:attrName>
                                        </p:attrNameLst>
                                      </p:cBhvr>
                                      <p:tavLst>
                                        <p:tav tm="0">
                                          <p:val>
                                            <p:fltVal val="0"/>
                                          </p:val>
                                        </p:tav>
                                        <p:tav tm="100000">
                                          <p:val>
                                            <p:strVal val="#ppt_h"/>
                                          </p:val>
                                        </p:tav>
                                      </p:tavLst>
                                    </p:anim>
                                    <p:anim calcmode="lin" valueType="num">
                                      <p:cBhvr>
                                        <p:cTn id="23" dur="2000" fill="hold"/>
                                        <p:tgtEl>
                                          <p:spTgt spid="3"/>
                                        </p:tgtEl>
                                        <p:attrNameLst>
                                          <p:attrName>ppt_w</p:attrName>
                                        </p:attrNameLst>
                                      </p:cBhvr>
                                      <p:tavLst>
                                        <p:tav tm="0">
                                          <p:val>
                                            <p:fltVal val="0"/>
                                          </p:val>
                                        </p:tav>
                                        <p:tav tm="100000">
                                          <p:val>
                                            <p:strVal val="#ppt_w"/>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2"/>
          <p:cNvSpPr txBox="1">
            <a:spLocks noChangeArrowheads="1"/>
          </p:cNvSpPr>
          <p:nvPr/>
        </p:nvSpPr>
        <p:spPr bwMode="auto">
          <a:xfrm>
            <a:off x="0" y="4782856"/>
            <a:ext cx="18288000" cy="136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zh-CN" altLang="en-US" sz="7999" b="1" kern="100" spc="600" dirty="0">
                <a:solidFill>
                  <a:srgbClr val="C00000"/>
                </a:solidFill>
                <a:latin typeface="方正兰亭超细黑简体" pitchFamily="2" charset="-122"/>
                <a:ea typeface="方正兰亭超细黑简体" pitchFamily="2" charset="-122"/>
                <a:cs typeface="Times New Roman" panose="02020603050405020304" pitchFamily="18" charset="0"/>
              </a:rPr>
              <a:t>第三章  陶瓷成型工艺</a:t>
            </a:r>
          </a:p>
        </p:txBody>
      </p:sp>
      <p:sp>
        <p:nvSpPr>
          <p:cNvPr id="26" name="文本框 12"/>
          <p:cNvSpPr txBox="1">
            <a:spLocks noChangeArrowheads="1"/>
          </p:cNvSpPr>
          <p:nvPr/>
        </p:nvSpPr>
        <p:spPr bwMode="auto">
          <a:xfrm>
            <a:off x="10347343" y="2211745"/>
            <a:ext cx="2014283" cy="290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7997" dirty="0">
                <a:solidFill>
                  <a:schemeClr val="tx1">
                    <a:lumMod val="50000"/>
                    <a:lumOff val="50000"/>
                  </a:schemeClr>
                </a:solidFill>
                <a:latin typeface="AgencyFB" panose="02000806040000020003" pitchFamily="2" charset="0"/>
                <a:ea typeface="微软雅黑" pitchFamily="34" charset="-122"/>
              </a:rPr>
              <a:t>3</a:t>
            </a:r>
            <a:endParaRPr lang="zh-CN" altLang="en-US" sz="17997" dirty="0">
              <a:solidFill>
                <a:schemeClr val="tx1">
                  <a:lumMod val="50000"/>
                  <a:lumOff val="50000"/>
                </a:schemeClr>
              </a:solidFill>
              <a:latin typeface="AgencyFB" panose="02000806040000020003" pitchFamily="2" charset="0"/>
              <a:ea typeface="微软雅黑" pitchFamily="34" charset="-122"/>
            </a:endParaRPr>
          </a:p>
        </p:txBody>
      </p:sp>
      <p:sp>
        <p:nvSpPr>
          <p:cNvPr id="16" name="文本框 14"/>
          <p:cNvSpPr txBox="1">
            <a:spLocks noChangeArrowheads="1"/>
          </p:cNvSpPr>
          <p:nvPr/>
        </p:nvSpPr>
        <p:spPr bwMode="auto">
          <a:xfrm>
            <a:off x="8280037" y="3680254"/>
            <a:ext cx="2757271" cy="56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eaLnBrk="1" hangingPunct="1"/>
            <a:r>
              <a:rPr lang="en-US" altLang="zh-CN" sz="2800" dirty="0">
                <a:solidFill>
                  <a:schemeClr val="tx1">
                    <a:lumMod val="50000"/>
                    <a:lumOff val="50000"/>
                  </a:schemeClr>
                </a:solidFill>
                <a:latin typeface="微软雅黑" pitchFamily="34" charset="-122"/>
                <a:ea typeface="微软雅黑" pitchFamily="34" charset="-122"/>
              </a:rPr>
              <a:t>PART ONE</a:t>
            </a:r>
            <a:endParaRPr lang="zh-CN" altLang="en-US" sz="2800" dirty="0">
              <a:solidFill>
                <a:schemeClr val="tx1">
                  <a:lumMod val="50000"/>
                  <a:lumOff val="50000"/>
                </a:schemeClr>
              </a:solidFill>
              <a:latin typeface="微软雅黑" pitchFamily="34" charset="-122"/>
              <a:ea typeface="微软雅黑" pitchFamily="34" charset="-122"/>
            </a:endParaRPr>
          </a:p>
        </p:txBody>
      </p:sp>
      <p:pic>
        <p:nvPicPr>
          <p:cNvPr id="9" name="图片 8"/>
          <p:cNvPicPr>
            <a:picLocks noChangeAspect="1"/>
          </p:cNvPicPr>
          <p:nvPr/>
        </p:nvPicPr>
        <p:blipFill>
          <a:blip r:embed="rId4" cstate="screen">
            <a:extLst>
              <a:ext uri="{28A0092B-C50C-407E-A947-70E740481C1C}">
                <a14:useLocalDpi xmlns:a14="http://schemas.microsoft.com/office/drawing/2010/main" val="0"/>
              </a:ext>
            </a:extLst>
          </a:blip>
          <a:srcRect l="17632" r="49845" b="47264"/>
          <a:stretch>
            <a:fillRect/>
          </a:stretch>
        </p:blipFill>
        <p:spPr>
          <a:xfrm flipH="1">
            <a:off x="5417478" y="-20899"/>
            <a:ext cx="3150548" cy="4586632"/>
          </a:xfrm>
          <a:prstGeom prst="rect">
            <a:avLst/>
          </a:prstGeom>
        </p:spPr>
      </p:pic>
      <p:sp>
        <p:nvSpPr>
          <p:cNvPr id="10" name="PA_半闭框 7"/>
          <p:cNvSpPr/>
          <p:nvPr>
            <p:custDataLst>
              <p:tags r:id="rId1"/>
            </p:custDataLst>
          </p:nvPr>
        </p:nvSpPr>
        <p:spPr>
          <a:xfrm flipH="1">
            <a:off x="9876875" y="2592374"/>
            <a:ext cx="2591888" cy="1439938"/>
          </a:xfrm>
          <a:prstGeom prst="halfFrame">
            <a:avLst>
              <a:gd name="adj1" fmla="val 889"/>
              <a:gd name="adj2" fmla="val 1333"/>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solidFill>
                <a:schemeClr val="tx1"/>
              </a:solidFill>
            </a:endParaRPr>
          </a:p>
        </p:txBody>
      </p:sp>
    </p:spTree>
    <p:extLst>
      <p:ext uri="{BB962C8B-B14F-4D97-AF65-F5344CB8AC3E}">
        <p14:creationId xmlns:p14="http://schemas.microsoft.com/office/powerpoint/2010/main" val="1897965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1250"/>
                            </p:stCondLst>
                            <p:childTnLst>
                              <p:par>
                                <p:cTn id="17" presetID="6" presetClass="emph" presetSubtype="0" decel="100000" fill="hold" grpId="1" nodeType="afterEffect">
                                  <p:stCondLst>
                                    <p:cond delay="0"/>
                                  </p:stCondLst>
                                  <p:childTnLst>
                                    <p:animScale>
                                      <p:cBhvr>
                                        <p:cTn id="18" dur="250" fill="hold"/>
                                        <p:tgtEl>
                                          <p:spTgt spid="26"/>
                                        </p:tgtEl>
                                      </p:cBhvr>
                                      <p:by x="120000" y="120000"/>
                                    </p:animScale>
                                  </p:childTnLst>
                                </p:cTn>
                              </p:par>
                            </p:childTnLst>
                          </p:cTn>
                        </p:par>
                        <p:par>
                          <p:cTn id="19" fill="hold">
                            <p:stCondLst>
                              <p:cond delay="1500"/>
                            </p:stCondLst>
                            <p:childTnLst>
                              <p:par>
                                <p:cTn id="20" presetID="6" presetClass="emph" presetSubtype="0" decel="100000" fill="hold" grpId="2" nodeType="afterEffect">
                                  <p:stCondLst>
                                    <p:cond delay="0"/>
                                  </p:stCondLst>
                                  <p:childTnLst>
                                    <p:animScale>
                                      <p:cBhvr>
                                        <p:cTn id="21" dur="250" fill="hold"/>
                                        <p:tgtEl>
                                          <p:spTgt spid="26"/>
                                        </p:tgtEl>
                                      </p:cBhvr>
                                      <p:by x="83000" y="83000"/>
                                    </p:animScale>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25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275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P spid="26" grpId="1"/>
      <p:bldP spid="26" grpId="2"/>
      <p:bldP spid="16" grpId="0"/>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模具成型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矩形: 圆角 5">
            <a:extLst>
              <a:ext uri="{FF2B5EF4-FFF2-40B4-BE49-F238E27FC236}">
                <a16:creationId xmlns:a16="http://schemas.microsoft.com/office/drawing/2014/main" id="{6BA459F1-DFC3-DB80-C069-B103A75AF84B}"/>
              </a:ext>
            </a:extLst>
          </p:cNvPr>
          <p:cNvSpPr/>
          <p:nvPr/>
        </p:nvSpPr>
        <p:spPr>
          <a:xfrm>
            <a:off x="2476852" y="2340939"/>
            <a:ext cx="4762657"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dirty="0">
                <a:latin typeface="宋体" panose="02010600030101010101" pitchFamily="2" charset="-122"/>
                <a:ea typeface="宋体" panose="02010600030101010101" pitchFamily="2" charset="-122"/>
              </a:rPr>
              <a:t>二、注浆成型</a:t>
            </a:r>
          </a:p>
        </p:txBody>
      </p:sp>
      <p:sp>
        <p:nvSpPr>
          <p:cNvPr id="7" name="文本框 6">
            <a:extLst>
              <a:ext uri="{FF2B5EF4-FFF2-40B4-BE49-F238E27FC236}">
                <a16:creationId xmlns:a16="http://schemas.microsoft.com/office/drawing/2014/main" id="{1E0864F9-C7B5-E872-1B8C-2F52F415FEFE}"/>
              </a:ext>
            </a:extLst>
          </p:cNvPr>
          <p:cNvSpPr txBox="1"/>
          <p:nvPr/>
        </p:nvSpPr>
        <p:spPr>
          <a:xfrm>
            <a:off x="2476852" y="3517296"/>
            <a:ext cx="13250828" cy="4550989"/>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注浆成型也叫浇注成型。利用石膏模具能够吸收水分的物理特性，将泥料加水打成流动性较强的泥浆，加上玻璃水和电解质</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保持泥浆上下密度基本一致</a:t>
            </a:r>
            <a:r>
              <a:rPr lang="en-US" altLang="zh-CN" sz="2800" spc="300" dirty="0">
                <a:latin typeface="等线" panose="02010600030101010101" pitchFamily="2" charset="-122"/>
                <a:ea typeface="等线" panose="02010600030101010101" pitchFamily="2" charset="-122"/>
              </a:rPr>
              <a:t>)</a:t>
            </a:r>
            <a:r>
              <a:rPr lang="zh-CN" altLang="en-US" sz="2800" spc="300" dirty="0">
                <a:latin typeface="等线" panose="02010600030101010101" pitchFamily="2" charset="-122"/>
                <a:ea typeface="等线" panose="02010600030101010101" pitchFamily="2" charset="-122"/>
              </a:rPr>
              <a:t>，然后注入石膏模具内。石膏模具在毛细管力的作用下会吸收泥浆中的水，靠近模壁的泥浆中的水分首先被吸收，泥桨中的颗粒靠拢形成泥层，最后形成具有一定强度的坯体。这一方法称之为注浆成型。注浆成型具有成本低廉、技术简单、坯体厚薄一致的特点。注浆成型可以分为压力注浆、真空注浆和离心注浆三种。</a:t>
            </a:r>
          </a:p>
        </p:txBody>
      </p:sp>
    </p:spTree>
    <p:extLst>
      <p:ext uri="{BB962C8B-B14F-4D97-AF65-F5344CB8AC3E}">
        <p14:creationId xmlns:p14="http://schemas.microsoft.com/office/powerpoint/2010/main" val="2701438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7"/>
                                        </p:tgtEl>
                                        <p:attrNameLst>
                                          <p:attrName>ppt_y</p:attrName>
                                        </p:attrNameLst>
                                      </p:cBhvr>
                                      <p:tavLst>
                                        <p:tav tm="0">
                                          <p:val>
                                            <p:strVal val="#ppt_y"/>
                                          </p:val>
                                        </p:tav>
                                        <p:tav tm="100000">
                                          <p:val>
                                            <p:strVal val="#ppt_y"/>
                                          </p:val>
                                        </p:tav>
                                      </p:tavLst>
                                    </p:anim>
                                    <p:anim calcmode="lin" valueType="num">
                                      <p:cBhvr>
                                        <p:cTn id="28"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模具成型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19" name="任意多边形: 形状 18">
            <a:extLst>
              <a:ext uri="{FF2B5EF4-FFF2-40B4-BE49-F238E27FC236}">
                <a16:creationId xmlns:a16="http://schemas.microsoft.com/office/drawing/2014/main" id="{19D5B19D-805A-E516-713F-E72138ACAB74}"/>
              </a:ext>
            </a:extLst>
          </p:cNvPr>
          <p:cNvSpPr/>
          <p:nvPr/>
        </p:nvSpPr>
        <p:spPr>
          <a:xfrm>
            <a:off x="604686" y="3434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90515" tIns="90515" rIns="90515" bIns="90515" numCol="1" spcCol="1270" anchor="ctr" anchorCtr="0">
            <a:noAutofit/>
          </a:bodyPr>
          <a:lstStyle/>
          <a:p>
            <a:pPr marL="0" lvl="0" indent="0" algn="ctr" defTabSz="889000">
              <a:lnSpc>
                <a:spcPct val="90000"/>
              </a:lnSpc>
              <a:spcBef>
                <a:spcPct val="0"/>
              </a:spcBef>
              <a:spcAft>
                <a:spcPct val="35000"/>
              </a:spcAft>
              <a:buNone/>
            </a:pPr>
            <a:r>
              <a:rPr lang="en-US" altLang="zh-CN" sz="2200" kern="1200" dirty="0"/>
              <a:t>1.</a:t>
            </a:r>
            <a:r>
              <a:rPr lang="zh-CN" altLang="en-US" sz="2200" kern="1200" dirty="0"/>
              <a:t>搅拌泥浆</a:t>
            </a:r>
          </a:p>
        </p:txBody>
      </p:sp>
      <p:grpSp>
        <p:nvGrpSpPr>
          <p:cNvPr id="2" name="组合 1">
            <a:extLst>
              <a:ext uri="{FF2B5EF4-FFF2-40B4-BE49-F238E27FC236}">
                <a16:creationId xmlns:a16="http://schemas.microsoft.com/office/drawing/2014/main" id="{7BDF3184-59F8-A36B-4970-0518466A6254}"/>
              </a:ext>
            </a:extLst>
          </p:cNvPr>
          <p:cNvGrpSpPr/>
          <p:nvPr/>
        </p:nvGrpSpPr>
        <p:grpSpPr>
          <a:xfrm>
            <a:off x="3831421" y="3434080"/>
            <a:ext cx="3409208" cy="1219200"/>
            <a:chOff x="3831421" y="3434080"/>
            <a:chExt cx="3409208" cy="1219200"/>
          </a:xfrm>
        </p:grpSpPr>
        <p:sp>
          <p:nvSpPr>
            <p:cNvPr id="20" name="任意多边形: 形状 19">
              <a:extLst>
                <a:ext uri="{FF2B5EF4-FFF2-40B4-BE49-F238E27FC236}">
                  <a16:creationId xmlns:a16="http://schemas.microsoft.com/office/drawing/2014/main" id="{9E6B7E65-A917-5CEE-4005-44C417B8FFA0}"/>
                </a:ext>
              </a:extLst>
            </p:cNvPr>
            <p:cNvSpPr/>
            <p:nvPr/>
          </p:nvSpPr>
          <p:spPr>
            <a:xfrm>
              <a:off x="3831421" y="3791713"/>
              <a:ext cx="172697" cy="503934"/>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21" name="任意多边形: 形状 20">
              <a:extLst>
                <a:ext uri="{FF2B5EF4-FFF2-40B4-BE49-F238E27FC236}">
                  <a16:creationId xmlns:a16="http://schemas.microsoft.com/office/drawing/2014/main" id="{946C3D58-8ADB-08DE-0A89-97C2C0458D11}"/>
                </a:ext>
              </a:extLst>
            </p:cNvPr>
            <p:cNvSpPr/>
            <p:nvPr/>
          </p:nvSpPr>
          <p:spPr>
            <a:xfrm>
              <a:off x="4085580" y="3434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306389"/>
                <a:satOff val="-426"/>
                <a:lumOff val="-163"/>
                <a:alphaOff val="0"/>
              </a:schemeClr>
            </a:fillRef>
            <a:effectRef idx="3">
              <a:schemeClr val="accent5">
                <a:hueOff val="-306389"/>
                <a:satOff val="-426"/>
                <a:lumOff val="-163"/>
                <a:alphaOff val="0"/>
              </a:schemeClr>
            </a:effectRef>
            <a:fontRef idx="minor">
              <a:schemeClr val="lt1"/>
            </a:fontRef>
          </p:style>
          <p:txBody>
            <a:bodyPr spcFirstLastPara="0" vert="horz" wrap="square" lIns="90515" tIns="90515" rIns="90515" bIns="90515" numCol="1" spcCol="1270" anchor="ctr" anchorCtr="0">
              <a:noAutofit/>
            </a:bodyPr>
            <a:lstStyle/>
            <a:p>
              <a:pPr marL="0" lvl="0" indent="0" algn="ctr" defTabSz="889000">
                <a:lnSpc>
                  <a:spcPct val="90000"/>
                </a:lnSpc>
                <a:spcBef>
                  <a:spcPct val="0"/>
                </a:spcBef>
                <a:spcAft>
                  <a:spcPct val="35000"/>
                </a:spcAft>
                <a:buNone/>
              </a:pPr>
              <a:r>
                <a:rPr lang="en-US" altLang="zh-CN" sz="2200" kern="1200" dirty="0"/>
                <a:t>2.</a:t>
              </a:r>
              <a:r>
                <a:rPr lang="zh-CN" altLang="en-US" sz="2200" kern="1200" dirty="0"/>
                <a:t>加玻璃水和电解质</a:t>
              </a:r>
            </a:p>
          </p:txBody>
        </p:sp>
      </p:grpSp>
      <p:grpSp>
        <p:nvGrpSpPr>
          <p:cNvPr id="6" name="组合 5">
            <a:extLst>
              <a:ext uri="{FF2B5EF4-FFF2-40B4-BE49-F238E27FC236}">
                <a16:creationId xmlns:a16="http://schemas.microsoft.com/office/drawing/2014/main" id="{2A6B8D7D-ACF0-3246-2C94-94EC5B919B9C}"/>
              </a:ext>
            </a:extLst>
          </p:cNvPr>
          <p:cNvGrpSpPr/>
          <p:nvPr/>
        </p:nvGrpSpPr>
        <p:grpSpPr>
          <a:xfrm>
            <a:off x="7312315" y="3434080"/>
            <a:ext cx="3409208" cy="1219200"/>
            <a:chOff x="7312315" y="3434080"/>
            <a:chExt cx="3409208" cy="1219200"/>
          </a:xfrm>
        </p:grpSpPr>
        <p:sp>
          <p:nvSpPr>
            <p:cNvPr id="22" name="任意多边形: 形状 21">
              <a:extLst>
                <a:ext uri="{FF2B5EF4-FFF2-40B4-BE49-F238E27FC236}">
                  <a16:creationId xmlns:a16="http://schemas.microsoft.com/office/drawing/2014/main" id="{B4F8C4F4-4718-7F41-C6D5-A1108C0CDA3F}"/>
                </a:ext>
              </a:extLst>
            </p:cNvPr>
            <p:cNvSpPr/>
            <p:nvPr/>
          </p:nvSpPr>
          <p:spPr>
            <a:xfrm>
              <a:off x="7312315" y="3791713"/>
              <a:ext cx="172697" cy="503934"/>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319711"/>
                <a:satOff val="-445"/>
                <a:lumOff val="-171"/>
                <a:alphaOff val="0"/>
              </a:schemeClr>
            </a:fillRef>
            <a:effectRef idx="3">
              <a:schemeClr val="accent5">
                <a:hueOff val="-319711"/>
                <a:satOff val="-445"/>
                <a:lumOff val="-171"/>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23" name="任意多边形: 形状 22">
              <a:extLst>
                <a:ext uri="{FF2B5EF4-FFF2-40B4-BE49-F238E27FC236}">
                  <a16:creationId xmlns:a16="http://schemas.microsoft.com/office/drawing/2014/main" id="{BDDD23ED-B153-F241-4685-429FBA6616DE}"/>
                </a:ext>
              </a:extLst>
            </p:cNvPr>
            <p:cNvSpPr/>
            <p:nvPr/>
          </p:nvSpPr>
          <p:spPr>
            <a:xfrm>
              <a:off x="7566474" y="3434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612779"/>
                <a:satOff val="-852"/>
                <a:lumOff val="-327"/>
                <a:alphaOff val="0"/>
              </a:schemeClr>
            </a:fillRef>
            <a:effectRef idx="3">
              <a:schemeClr val="accent5">
                <a:hueOff val="-612779"/>
                <a:satOff val="-852"/>
                <a:lumOff val="-327"/>
                <a:alphaOff val="0"/>
              </a:schemeClr>
            </a:effectRef>
            <a:fontRef idx="minor">
              <a:schemeClr val="lt1"/>
            </a:fontRef>
          </p:style>
          <p:txBody>
            <a:bodyPr spcFirstLastPara="0" vert="horz" wrap="square" lIns="90515" tIns="90515" rIns="90515" bIns="90515" numCol="1" spcCol="1270" anchor="ctr" anchorCtr="0">
              <a:noAutofit/>
            </a:bodyPr>
            <a:lstStyle/>
            <a:p>
              <a:pPr marL="0" lvl="0" indent="0" algn="ctr" defTabSz="889000">
                <a:lnSpc>
                  <a:spcPct val="90000"/>
                </a:lnSpc>
                <a:spcBef>
                  <a:spcPct val="0"/>
                </a:spcBef>
                <a:spcAft>
                  <a:spcPct val="35000"/>
                </a:spcAft>
                <a:buNone/>
              </a:pPr>
              <a:r>
                <a:rPr lang="en-US" altLang="zh-CN" sz="2200" kern="1200" dirty="0"/>
                <a:t>3.</a:t>
              </a:r>
              <a:r>
                <a:rPr lang="zh-CN" altLang="en-US" sz="2200" kern="1200" dirty="0"/>
                <a:t>准备好茶壶的石膏模具、调配好的泥浆</a:t>
              </a:r>
            </a:p>
          </p:txBody>
        </p:sp>
      </p:grpSp>
      <p:grpSp>
        <p:nvGrpSpPr>
          <p:cNvPr id="7" name="组合 6">
            <a:extLst>
              <a:ext uri="{FF2B5EF4-FFF2-40B4-BE49-F238E27FC236}">
                <a16:creationId xmlns:a16="http://schemas.microsoft.com/office/drawing/2014/main" id="{22867D17-E001-7401-C4C4-486FF57E73DC}"/>
              </a:ext>
            </a:extLst>
          </p:cNvPr>
          <p:cNvGrpSpPr/>
          <p:nvPr/>
        </p:nvGrpSpPr>
        <p:grpSpPr>
          <a:xfrm>
            <a:off x="10793209" y="3434080"/>
            <a:ext cx="3409208" cy="1219200"/>
            <a:chOff x="10793209" y="3434080"/>
            <a:chExt cx="3409208" cy="1219200"/>
          </a:xfrm>
        </p:grpSpPr>
        <p:sp>
          <p:nvSpPr>
            <p:cNvPr id="24" name="任意多边形: 形状 23">
              <a:extLst>
                <a:ext uri="{FF2B5EF4-FFF2-40B4-BE49-F238E27FC236}">
                  <a16:creationId xmlns:a16="http://schemas.microsoft.com/office/drawing/2014/main" id="{11D3217E-AC02-9564-3DB3-FD5D0FC2DB58}"/>
                </a:ext>
              </a:extLst>
            </p:cNvPr>
            <p:cNvSpPr/>
            <p:nvPr/>
          </p:nvSpPr>
          <p:spPr>
            <a:xfrm>
              <a:off x="10793209" y="3791713"/>
              <a:ext cx="172697" cy="503934"/>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639421"/>
                <a:satOff val="-889"/>
                <a:lumOff val="-341"/>
                <a:alphaOff val="0"/>
              </a:schemeClr>
            </a:fillRef>
            <a:effectRef idx="3">
              <a:schemeClr val="accent5">
                <a:hueOff val="-639421"/>
                <a:satOff val="-889"/>
                <a:lumOff val="-341"/>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25" name="任意多边形: 形状 24">
              <a:extLst>
                <a:ext uri="{FF2B5EF4-FFF2-40B4-BE49-F238E27FC236}">
                  <a16:creationId xmlns:a16="http://schemas.microsoft.com/office/drawing/2014/main" id="{560AC9EA-3757-CD58-1EF7-802DB9A7D5F2}"/>
                </a:ext>
              </a:extLst>
            </p:cNvPr>
            <p:cNvSpPr/>
            <p:nvPr/>
          </p:nvSpPr>
          <p:spPr>
            <a:xfrm>
              <a:off x="11047368" y="3434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919168"/>
                <a:satOff val="-1278"/>
                <a:lumOff val="-490"/>
                <a:alphaOff val="0"/>
              </a:schemeClr>
            </a:fillRef>
            <a:effectRef idx="3">
              <a:schemeClr val="accent5">
                <a:hueOff val="-919168"/>
                <a:satOff val="-1278"/>
                <a:lumOff val="-490"/>
                <a:alphaOff val="0"/>
              </a:schemeClr>
            </a:effectRef>
            <a:fontRef idx="minor">
              <a:schemeClr val="lt1"/>
            </a:fontRef>
          </p:style>
          <p:txBody>
            <a:bodyPr spcFirstLastPara="0" vert="horz" wrap="square" lIns="90515" tIns="90515" rIns="90515" bIns="90515" numCol="1" spcCol="1270" anchor="ctr" anchorCtr="0">
              <a:noAutofit/>
            </a:bodyPr>
            <a:lstStyle/>
            <a:p>
              <a:pPr marL="0" lvl="0" indent="0" algn="ctr" defTabSz="889000">
                <a:lnSpc>
                  <a:spcPct val="90000"/>
                </a:lnSpc>
                <a:spcBef>
                  <a:spcPct val="0"/>
                </a:spcBef>
                <a:spcAft>
                  <a:spcPct val="35000"/>
                </a:spcAft>
                <a:buNone/>
              </a:pPr>
              <a:r>
                <a:rPr lang="en-US" altLang="zh-CN" sz="2200" kern="1200" dirty="0"/>
                <a:t>4.</a:t>
              </a:r>
              <a:r>
                <a:rPr lang="zh-CN" altLang="en-US" sz="2200" kern="1200" dirty="0"/>
                <a:t>将泥浆注满模具，石膏吸入水分后便形</a:t>
              </a:r>
            </a:p>
          </p:txBody>
        </p:sp>
      </p:grpSp>
      <p:grpSp>
        <p:nvGrpSpPr>
          <p:cNvPr id="8" name="组合 7">
            <a:extLst>
              <a:ext uri="{FF2B5EF4-FFF2-40B4-BE49-F238E27FC236}">
                <a16:creationId xmlns:a16="http://schemas.microsoft.com/office/drawing/2014/main" id="{3705FA5D-5EA2-8E32-7559-99992DC3CA44}"/>
              </a:ext>
            </a:extLst>
          </p:cNvPr>
          <p:cNvGrpSpPr/>
          <p:nvPr/>
        </p:nvGrpSpPr>
        <p:grpSpPr>
          <a:xfrm>
            <a:off x="14274103" y="2885440"/>
            <a:ext cx="3409208" cy="1767840"/>
            <a:chOff x="14274103" y="2885440"/>
            <a:chExt cx="3409208" cy="1767840"/>
          </a:xfrm>
        </p:grpSpPr>
        <p:sp>
          <p:nvSpPr>
            <p:cNvPr id="26" name="任意多边形: 形状 25">
              <a:extLst>
                <a:ext uri="{FF2B5EF4-FFF2-40B4-BE49-F238E27FC236}">
                  <a16:creationId xmlns:a16="http://schemas.microsoft.com/office/drawing/2014/main" id="{E40F9BAE-E705-D386-4759-16F4F4FDAE1B}"/>
                </a:ext>
              </a:extLst>
            </p:cNvPr>
            <p:cNvSpPr/>
            <p:nvPr/>
          </p:nvSpPr>
          <p:spPr>
            <a:xfrm>
              <a:off x="14274103" y="3791713"/>
              <a:ext cx="172697" cy="503934"/>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959132"/>
                <a:satOff val="-1334"/>
                <a:lumOff val="-512"/>
                <a:alphaOff val="0"/>
              </a:schemeClr>
            </a:fillRef>
            <a:effectRef idx="3">
              <a:schemeClr val="accent5">
                <a:hueOff val="-959132"/>
                <a:satOff val="-1334"/>
                <a:lumOff val="-512"/>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27" name="任意多边形: 形状 26">
              <a:extLst>
                <a:ext uri="{FF2B5EF4-FFF2-40B4-BE49-F238E27FC236}">
                  <a16:creationId xmlns:a16="http://schemas.microsoft.com/office/drawing/2014/main" id="{4B83D75E-1967-E541-F2F2-A851E569F756}"/>
                </a:ext>
              </a:extLst>
            </p:cNvPr>
            <p:cNvSpPr/>
            <p:nvPr/>
          </p:nvSpPr>
          <p:spPr>
            <a:xfrm>
              <a:off x="14528262" y="2885440"/>
              <a:ext cx="3155049" cy="176784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1225557"/>
                <a:satOff val="-1705"/>
                <a:lumOff val="-654"/>
                <a:alphaOff val="0"/>
              </a:schemeClr>
            </a:fillRef>
            <a:effectRef idx="3">
              <a:schemeClr val="accent5">
                <a:hueOff val="-1225557"/>
                <a:satOff val="-1705"/>
                <a:lumOff val="-654"/>
                <a:alphaOff val="0"/>
              </a:schemeClr>
            </a:effectRef>
            <a:fontRef idx="minor">
              <a:schemeClr val="lt1"/>
            </a:fontRef>
          </p:style>
          <p:txBody>
            <a:bodyPr spcFirstLastPara="0" vert="horz" wrap="square" lIns="90515" tIns="90515" rIns="90515" bIns="90515" numCol="1" spcCol="1270" anchor="ctr" anchorCtr="0">
              <a:noAutofit/>
            </a:bodyPr>
            <a:lstStyle/>
            <a:p>
              <a:pPr marL="0" lvl="0" indent="0" algn="ctr" defTabSz="889000">
                <a:lnSpc>
                  <a:spcPct val="90000"/>
                </a:lnSpc>
                <a:spcBef>
                  <a:spcPct val="0"/>
                </a:spcBef>
                <a:spcAft>
                  <a:spcPct val="35000"/>
                </a:spcAft>
                <a:buNone/>
              </a:pPr>
              <a:r>
                <a:rPr lang="en-US" altLang="zh-CN" sz="2200" kern="1200" dirty="0"/>
                <a:t>5</a:t>
              </a:r>
              <a:r>
                <a:rPr lang="en-US" altLang="zh-CN" sz="2200" dirty="0"/>
                <a:t>.</a:t>
              </a:r>
              <a:r>
                <a:rPr lang="zh-CN" altLang="en-US" sz="2200" kern="1200" dirty="0"/>
                <a:t>随着水分进一步被吸收，泥层由薄变厚，泥浆线逐渐下降并低于模具口部，此时应立即加满泥浆。</a:t>
              </a:r>
            </a:p>
          </p:txBody>
        </p:sp>
      </p:grpSp>
      <p:grpSp>
        <p:nvGrpSpPr>
          <p:cNvPr id="9" name="组合 8">
            <a:extLst>
              <a:ext uri="{FF2B5EF4-FFF2-40B4-BE49-F238E27FC236}">
                <a16:creationId xmlns:a16="http://schemas.microsoft.com/office/drawing/2014/main" id="{EE7A45A8-25B8-F79D-8C0F-AFE0DAE4177D}"/>
              </a:ext>
            </a:extLst>
          </p:cNvPr>
          <p:cNvGrpSpPr/>
          <p:nvPr/>
        </p:nvGrpSpPr>
        <p:grpSpPr>
          <a:xfrm>
            <a:off x="14528262" y="4832096"/>
            <a:ext cx="3155049" cy="1853184"/>
            <a:chOff x="14528262" y="4832096"/>
            <a:chExt cx="3155049" cy="1853184"/>
          </a:xfrm>
        </p:grpSpPr>
        <p:sp>
          <p:nvSpPr>
            <p:cNvPr id="28" name="任意多边形: 形状 27">
              <a:extLst>
                <a:ext uri="{FF2B5EF4-FFF2-40B4-BE49-F238E27FC236}">
                  <a16:creationId xmlns:a16="http://schemas.microsoft.com/office/drawing/2014/main" id="{A546AE90-B142-B5F8-1C8F-5AB1A0F9EEC0}"/>
                </a:ext>
              </a:extLst>
            </p:cNvPr>
            <p:cNvSpPr/>
            <p:nvPr/>
          </p:nvSpPr>
          <p:spPr>
            <a:xfrm>
              <a:off x="16004775" y="4832096"/>
              <a:ext cx="202023" cy="430782"/>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138157" y="0"/>
                  </a:moveTo>
                  <a:lnTo>
                    <a:pt x="138157" y="101012"/>
                  </a:lnTo>
                  <a:lnTo>
                    <a:pt x="172697" y="101012"/>
                  </a:lnTo>
                  <a:lnTo>
                    <a:pt x="86348" y="202023"/>
                  </a:lnTo>
                  <a:lnTo>
                    <a:pt x="0" y="101012"/>
                  </a:lnTo>
                  <a:lnTo>
                    <a:pt x="34540" y="101012"/>
                  </a:lnTo>
                  <a:lnTo>
                    <a:pt x="34540" y="0"/>
                  </a:lnTo>
                  <a:lnTo>
                    <a:pt x="138157" y="0"/>
                  </a:lnTo>
                  <a:close/>
                </a:path>
              </a:pathLst>
            </a:custGeom>
          </p:spPr>
          <p:style>
            <a:lnRef idx="0">
              <a:schemeClr val="lt1">
                <a:hueOff val="0"/>
                <a:satOff val="0"/>
                <a:lumOff val="0"/>
                <a:alphaOff val="0"/>
              </a:schemeClr>
            </a:lnRef>
            <a:fillRef idx="3">
              <a:schemeClr val="accent5">
                <a:hueOff val="-1278843"/>
                <a:satOff val="-1779"/>
                <a:lumOff val="-682"/>
                <a:alphaOff val="0"/>
              </a:schemeClr>
            </a:fillRef>
            <a:effectRef idx="3">
              <a:schemeClr val="accent5">
                <a:hueOff val="-1278843"/>
                <a:satOff val="-1779"/>
                <a:lumOff val="-682"/>
                <a:alphaOff val="0"/>
              </a:schemeClr>
            </a:effectRef>
            <a:fontRef idx="minor">
              <a:schemeClr val="lt1"/>
            </a:fontRef>
          </p:style>
          <p:txBody>
            <a:bodyPr spcFirstLastPara="0" vert="horz" wrap="square" lIns="40406" tIns="0" rIns="40404" bIns="51809"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29" name="任意多边形: 形状 28">
              <a:extLst>
                <a:ext uri="{FF2B5EF4-FFF2-40B4-BE49-F238E27FC236}">
                  <a16:creationId xmlns:a16="http://schemas.microsoft.com/office/drawing/2014/main" id="{C19BCA9E-DA1E-2B8D-356F-D7E341182BE0}"/>
                </a:ext>
              </a:extLst>
            </p:cNvPr>
            <p:cNvSpPr/>
            <p:nvPr/>
          </p:nvSpPr>
          <p:spPr>
            <a:xfrm>
              <a:off x="14528262" y="5466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1531947"/>
                <a:satOff val="-2131"/>
                <a:lumOff val="-817"/>
                <a:alphaOff val="0"/>
              </a:schemeClr>
            </a:fillRef>
            <a:effectRef idx="3">
              <a:schemeClr val="accent5">
                <a:hueOff val="-1531947"/>
                <a:satOff val="-2131"/>
                <a:lumOff val="-817"/>
                <a:alphaOff val="0"/>
              </a:schemeClr>
            </a:effectRef>
            <a:fontRef idx="minor">
              <a:schemeClr val="lt1"/>
            </a:fontRef>
          </p:style>
          <p:txBody>
            <a:bodyPr spcFirstLastPara="0" vert="horz" wrap="square" lIns="94325" tIns="94325" rIns="94325" bIns="94325" numCol="1" spcCol="1270" anchor="ctr" anchorCtr="0">
              <a:noAutofit/>
            </a:bodyPr>
            <a:lstStyle/>
            <a:p>
              <a:pPr lvl="0" algn="ctr" defTabSz="933450">
                <a:lnSpc>
                  <a:spcPct val="90000"/>
                </a:lnSpc>
                <a:spcBef>
                  <a:spcPct val="0"/>
                </a:spcBef>
                <a:spcAft>
                  <a:spcPct val="35000"/>
                </a:spcAft>
              </a:pPr>
              <a:r>
                <a:rPr lang="en-US" altLang="zh-CN" sz="2200" dirty="0"/>
                <a:t>6.</a:t>
              </a:r>
              <a:r>
                <a:rPr lang="zh-CN" altLang="en-US" sz="2200" dirty="0"/>
                <a:t>用铲刀铲去石膏上多余的泥浆，并观察注浆口泥层厚薄</a:t>
              </a:r>
            </a:p>
          </p:txBody>
        </p:sp>
      </p:grpSp>
      <p:grpSp>
        <p:nvGrpSpPr>
          <p:cNvPr id="10" name="组合 9">
            <a:extLst>
              <a:ext uri="{FF2B5EF4-FFF2-40B4-BE49-F238E27FC236}">
                <a16:creationId xmlns:a16="http://schemas.microsoft.com/office/drawing/2014/main" id="{41384F70-50A3-F258-4EC8-26C68328B04C}"/>
              </a:ext>
            </a:extLst>
          </p:cNvPr>
          <p:cNvGrpSpPr/>
          <p:nvPr/>
        </p:nvGrpSpPr>
        <p:grpSpPr>
          <a:xfrm>
            <a:off x="11047368" y="5466080"/>
            <a:ext cx="3409207" cy="1219200"/>
            <a:chOff x="11047368" y="5466080"/>
            <a:chExt cx="3409207" cy="1219200"/>
          </a:xfrm>
        </p:grpSpPr>
        <p:sp>
          <p:nvSpPr>
            <p:cNvPr id="30" name="任意多边形: 形状 29">
              <a:extLst>
                <a:ext uri="{FF2B5EF4-FFF2-40B4-BE49-F238E27FC236}">
                  <a16:creationId xmlns:a16="http://schemas.microsoft.com/office/drawing/2014/main" id="{3573C4E9-1593-8F28-8F85-227310CC2CAC}"/>
                </a:ext>
              </a:extLst>
            </p:cNvPr>
            <p:cNvSpPr/>
            <p:nvPr/>
          </p:nvSpPr>
          <p:spPr>
            <a:xfrm>
              <a:off x="14283878" y="5823713"/>
              <a:ext cx="172697" cy="503937"/>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172697" y="161618"/>
                  </a:moveTo>
                  <a:lnTo>
                    <a:pt x="86348" y="161618"/>
                  </a:lnTo>
                  <a:lnTo>
                    <a:pt x="86348" y="202023"/>
                  </a:lnTo>
                  <a:lnTo>
                    <a:pt x="0" y="101011"/>
                  </a:lnTo>
                  <a:lnTo>
                    <a:pt x="86348" y="0"/>
                  </a:lnTo>
                  <a:lnTo>
                    <a:pt x="86348" y="40405"/>
                  </a:lnTo>
                  <a:lnTo>
                    <a:pt x="172697" y="40405"/>
                  </a:lnTo>
                  <a:lnTo>
                    <a:pt x="172697" y="161618"/>
                  </a:lnTo>
                  <a:close/>
                </a:path>
              </a:pathLst>
            </a:custGeom>
          </p:spPr>
          <p:style>
            <a:lnRef idx="0">
              <a:schemeClr val="lt1">
                <a:hueOff val="0"/>
                <a:satOff val="0"/>
                <a:lumOff val="0"/>
                <a:alphaOff val="0"/>
              </a:schemeClr>
            </a:lnRef>
            <a:fillRef idx="3">
              <a:schemeClr val="accent5">
                <a:hueOff val="-1598553"/>
                <a:satOff val="-2223"/>
                <a:lumOff val="-853"/>
                <a:alphaOff val="0"/>
              </a:schemeClr>
            </a:fillRef>
            <a:effectRef idx="3">
              <a:schemeClr val="accent5">
                <a:hueOff val="-1598553"/>
                <a:satOff val="-2223"/>
                <a:lumOff val="-853"/>
                <a:alphaOff val="0"/>
              </a:schemeClr>
            </a:effectRef>
            <a:fontRef idx="minor">
              <a:schemeClr val="lt1"/>
            </a:fontRef>
          </p:style>
          <p:txBody>
            <a:bodyPr spcFirstLastPara="0" vert="horz" wrap="square" lIns="51809" tIns="40405" rIns="0"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31" name="任意多边形: 形状 30">
              <a:extLst>
                <a:ext uri="{FF2B5EF4-FFF2-40B4-BE49-F238E27FC236}">
                  <a16:creationId xmlns:a16="http://schemas.microsoft.com/office/drawing/2014/main" id="{D65D0099-7CF8-F1B3-5755-32A382518C99}"/>
                </a:ext>
              </a:extLst>
            </p:cNvPr>
            <p:cNvSpPr/>
            <p:nvPr/>
          </p:nvSpPr>
          <p:spPr>
            <a:xfrm>
              <a:off x="11047368" y="5466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1838336"/>
                <a:satOff val="-2557"/>
                <a:lumOff val="-981"/>
                <a:alphaOff val="0"/>
              </a:schemeClr>
            </a:fillRef>
            <a:effectRef idx="3">
              <a:schemeClr val="accent5">
                <a:hueOff val="-1838336"/>
                <a:satOff val="-2557"/>
                <a:lumOff val="-981"/>
                <a:alphaOff val="0"/>
              </a:schemeClr>
            </a:effectRef>
            <a:fontRef idx="minor">
              <a:schemeClr val="lt1"/>
            </a:fontRef>
          </p:style>
          <p:txBody>
            <a:bodyPr spcFirstLastPara="0" vert="horz" wrap="square" lIns="94325" tIns="94325" rIns="94325" bIns="94325" numCol="1" spcCol="1270" anchor="ctr" anchorCtr="0">
              <a:noAutofit/>
            </a:bodyPr>
            <a:lstStyle/>
            <a:p>
              <a:pPr lvl="0" algn="ctr" defTabSz="933450">
                <a:lnSpc>
                  <a:spcPct val="90000"/>
                </a:lnSpc>
                <a:spcBef>
                  <a:spcPct val="0"/>
                </a:spcBef>
                <a:spcAft>
                  <a:spcPct val="35000"/>
                </a:spcAft>
              </a:pPr>
              <a:r>
                <a:rPr lang="en-US" altLang="zh-CN" sz="2200" dirty="0"/>
                <a:t>7.</a:t>
              </a:r>
              <a:r>
                <a:rPr lang="zh-CN" altLang="en-US" sz="2200" dirty="0"/>
                <a:t>泥层内部水分向外部扩散。当泥层厚度达到注件所需厚度时，将泥浆从模具中倒出</a:t>
              </a:r>
            </a:p>
          </p:txBody>
        </p:sp>
      </p:grpSp>
      <p:grpSp>
        <p:nvGrpSpPr>
          <p:cNvPr id="11" name="组合 10">
            <a:extLst>
              <a:ext uri="{FF2B5EF4-FFF2-40B4-BE49-F238E27FC236}">
                <a16:creationId xmlns:a16="http://schemas.microsoft.com/office/drawing/2014/main" id="{2F3C1063-3E84-60B1-A036-9A99EE111D41}"/>
              </a:ext>
            </a:extLst>
          </p:cNvPr>
          <p:cNvGrpSpPr/>
          <p:nvPr/>
        </p:nvGrpSpPr>
        <p:grpSpPr>
          <a:xfrm>
            <a:off x="7566474" y="5466080"/>
            <a:ext cx="3409207" cy="1219200"/>
            <a:chOff x="7566474" y="5466080"/>
            <a:chExt cx="3409207" cy="1219200"/>
          </a:xfrm>
        </p:grpSpPr>
        <p:sp>
          <p:nvSpPr>
            <p:cNvPr id="32" name="任意多边形: 形状 31">
              <a:extLst>
                <a:ext uri="{FF2B5EF4-FFF2-40B4-BE49-F238E27FC236}">
                  <a16:creationId xmlns:a16="http://schemas.microsoft.com/office/drawing/2014/main" id="{99BF122D-12D2-F83D-6A36-78905C3BA7CD}"/>
                </a:ext>
              </a:extLst>
            </p:cNvPr>
            <p:cNvSpPr/>
            <p:nvPr/>
          </p:nvSpPr>
          <p:spPr>
            <a:xfrm>
              <a:off x="10802984" y="5823710"/>
              <a:ext cx="172697" cy="503937"/>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172697" y="161618"/>
                  </a:moveTo>
                  <a:lnTo>
                    <a:pt x="86348" y="161618"/>
                  </a:lnTo>
                  <a:lnTo>
                    <a:pt x="86348" y="202023"/>
                  </a:lnTo>
                  <a:lnTo>
                    <a:pt x="0" y="101011"/>
                  </a:lnTo>
                  <a:lnTo>
                    <a:pt x="86348" y="0"/>
                  </a:lnTo>
                  <a:lnTo>
                    <a:pt x="86348" y="40405"/>
                  </a:lnTo>
                  <a:lnTo>
                    <a:pt x="172697" y="40405"/>
                  </a:lnTo>
                  <a:lnTo>
                    <a:pt x="172697" y="161618"/>
                  </a:lnTo>
                  <a:close/>
                </a:path>
              </a:pathLst>
            </a:custGeom>
          </p:spPr>
          <p:style>
            <a:lnRef idx="0">
              <a:schemeClr val="lt1">
                <a:hueOff val="0"/>
                <a:satOff val="0"/>
                <a:lumOff val="0"/>
                <a:alphaOff val="0"/>
              </a:schemeClr>
            </a:lnRef>
            <a:fillRef idx="3">
              <a:schemeClr val="accent5">
                <a:hueOff val="-1918264"/>
                <a:satOff val="-2668"/>
                <a:lumOff val="-1023"/>
                <a:alphaOff val="0"/>
              </a:schemeClr>
            </a:fillRef>
            <a:effectRef idx="3">
              <a:schemeClr val="accent5">
                <a:hueOff val="-1918264"/>
                <a:satOff val="-2668"/>
                <a:lumOff val="-1023"/>
                <a:alphaOff val="0"/>
              </a:schemeClr>
            </a:effectRef>
            <a:fontRef idx="minor">
              <a:schemeClr val="lt1"/>
            </a:fontRef>
          </p:style>
          <p:txBody>
            <a:bodyPr spcFirstLastPara="0" vert="horz" wrap="square" lIns="51809" tIns="40406" rIns="0"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33" name="任意多边形: 形状 32">
              <a:extLst>
                <a:ext uri="{FF2B5EF4-FFF2-40B4-BE49-F238E27FC236}">
                  <a16:creationId xmlns:a16="http://schemas.microsoft.com/office/drawing/2014/main" id="{C36CB7E9-4595-ECB4-279C-45F6A17F731A}"/>
                </a:ext>
              </a:extLst>
            </p:cNvPr>
            <p:cNvSpPr/>
            <p:nvPr/>
          </p:nvSpPr>
          <p:spPr>
            <a:xfrm>
              <a:off x="7566474" y="5466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2144725"/>
                <a:satOff val="-2983"/>
                <a:lumOff val="-1144"/>
                <a:alphaOff val="0"/>
              </a:schemeClr>
            </a:fillRef>
            <a:effectRef idx="3">
              <a:schemeClr val="accent5">
                <a:hueOff val="-2144725"/>
                <a:satOff val="-2983"/>
                <a:lumOff val="-1144"/>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CN" sz="2200" kern="1200" dirty="0"/>
                <a:t>8.</a:t>
              </a:r>
              <a:r>
                <a:rPr lang="zh-CN" altLang="en-US" sz="2200" kern="1200" dirty="0"/>
                <a:t>待泥浆有一定干度的时候，为方便取模，应把注浆口松动一圈</a:t>
              </a:r>
            </a:p>
          </p:txBody>
        </p:sp>
      </p:grpSp>
      <p:grpSp>
        <p:nvGrpSpPr>
          <p:cNvPr id="52" name="组合 51">
            <a:extLst>
              <a:ext uri="{FF2B5EF4-FFF2-40B4-BE49-F238E27FC236}">
                <a16:creationId xmlns:a16="http://schemas.microsoft.com/office/drawing/2014/main" id="{F7B3D76D-80DC-32E2-95E7-B1AE9C50FE7E}"/>
              </a:ext>
            </a:extLst>
          </p:cNvPr>
          <p:cNvGrpSpPr/>
          <p:nvPr/>
        </p:nvGrpSpPr>
        <p:grpSpPr>
          <a:xfrm>
            <a:off x="4085580" y="5466080"/>
            <a:ext cx="3409207" cy="1219200"/>
            <a:chOff x="4085580" y="5466080"/>
            <a:chExt cx="3409207" cy="1219200"/>
          </a:xfrm>
        </p:grpSpPr>
        <p:sp>
          <p:nvSpPr>
            <p:cNvPr id="34" name="任意多边形: 形状 33">
              <a:extLst>
                <a:ext uri="{FF2B5EF4-FFF2-40B4-BE49-F238E27FC236}">
                  <a16:creationId xmlns:a16="http://schemas.microsoft.com/office/drawing/2014/main" id="{A7437DF3-C536-2E88-62C2-1653D5BC2EF8}"/>
                </a:ext>
              </a:extLst>
            </p:cNvPr>
            <p:cNvSpPr/>
            <p:nvPr/>
          </p:nvSpPr>
          <p:spPr>
            <a:xfrm>
              <a:off x="7322090" y="5823713"/>
              <a:ext cx="172697" cy="503934"/>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172697" y="161618"/>
                  </a:moveTo>
                  <a:lnTo>
                    <a:pt x="86348" y="161618"/>
                  </a:lnTo>
                  <a:lnTo>
                    <a:pt x="86348" y="202023"/>
                  </a:lnTo>
                  <a:lnTo>
                    <a:pt x="0" y="101011"/>
                  </a:lnTo>
                  <a:lnTo>
                    <a:pt x="86348" y="0"/>
                  </a:lnTo>
                  <a:lnTo>
                    <a:pt x="86348" y="40405"/>
                  </a:lnTo>
                  <a:lnTo>
                    <a:pt x="172697" y="40405"/>
                  </a:lnTo>
                  <a:lnTo>
                    <a:pt x="172697" y="161618"/>
                  </a:lnTo>
                  <a:close/>
                </a:path>
              </a:pathLst>
            </a:custGeom>
          </p:spPr>
          <p:style>
            <a:lnRef idx="0">
              <a:schemeClr val="lt1">
                <a:hueOff val="0"/>
                <a:satOff val="0"/>
                <a:lumOff val="0"/>
                <a:alphaOff val="0"/>
              </a:schemeClr>
            </a:lnRef>
            <a:fillRef idx="3">
              <a:schemeClr val="accent5">
                <a:hueOff val="-2237974"/>
                <a:satOff val="-3113"/>
                <a:lumOff val="-1194"/>
                <a:alphaOff val="0"/>
              </a:schemeClr>
            </a:fillRef>
            <a:effectRef idx="3">
              <a:schemeClr val="accent5">
                <a:hueOff val="-2237974"/>
                <a:satOff val="-3113"/>
                <a:lumOff val="-1194"/>
                <a:alphaOff val="0"/>
              </a:schemeClr>
            </a:effectRef>
            <a:fontRef idx="minor">
              <a:schemeClr val="lt1"/>
            </a:fontRef>
          </p:style>
          <p:txBody>
            <a:bodyPr spcFirstLastPara="0" vert="horz" wrap="square" lIns="51809" tIns="40405" rIns="0"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35" name="任意多边形: 形状 34">
              <a:extLst>
                <a:ext uri="{FF2B5EF4-FFF2-40B4-BE49-F238E27FC236}">
                  <a16:creationId xmlns:a16="http://schemas.microsoft.com/office/drawing/2014/main" id="{3A2152CB-DDF5-EC16-8012-2106C7F62FD8}"/>
                </a:ext>
              </a:extLst>
            </p:cNvPr>
            <p:cNvSpPr/>
            <p:nvPr/>
          </p:nvSpPr>
          <p:spPr>
            <a:xfrm>
              <a:off x="4085580" y="5466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2451115"/>
                <a:satOff val="-3409"/>
                <a:lumOff val="-1307"/>
                <a:alphaOff val="0"/>
              </a:schemeClr>
            </a:fillRef>
            <a:effectRef idx="3">
              <a:schemeClr val="accent5">
                <a:hueOff val="-2451115"/>
                <a:satOff val="-3409"/>
                <a:lumOff val="-1307"/>
                <a:alphaOff val="0"/>
              </a:schemeClr>
            </a:effectRef>
            <a:fontRef idx="minor">
              <a:schemeClr val="lt1"/>
            </a:fontRef>
          </p:style>
          <p:txBody>
            <a:bodyPr spcFirstLastPara="0" vert="horz" wrap="square" lIns="94325" tIns="94325" rIns="94325" bIns="94325" numCol="1" spcCol="1270" anchor="ctr" anchorCtr="0">
              <a:noAutofit/>
            </a:bodyPr>
            <a:lstStyle/>
            <a:p>
              <a:pPr lvl="0" algn="ctr" defTabSz="933450">
                <a:lnSpc>
                  <a:spcPct val="90000"/>
                </a:lnSpc>
                <a:spcBef>
                  <a:spcPct val="0"/>
                </a:spcBef>
                <a:spcAft>
                  <a:spcPct val="35000"/>
                </a:spcAft>
              </a:pPr>
              <a:r>
                <a:rPr lang="en-US" altLang="zh-CN" sz="2200" dirty="0"/>
                <a:t>9.</a:t>
              </a:r>
              <a:r>
                <a:rPr lang="zh-CN" altLang="en-US" sz="2200" dirty="0"/>
                <a:t>开始开模</a:t>
              </a:r>
            </a:p>
          </p:txBody>
        </p:sp>
      </p:grpSp>
      <p:grpSp>
        <p:nvGrpSpPr>
          <p:cNvPr id="13" name="组合 12">
            <a:extLst>
              <a:ext uri="{FF2B5EF4-FFF2-40B4-BE49-F238E27FC236}">
                <a16:creationId xmlns:a16="http://schemas.microsoft.com/office/drawing/2014/main" id="{EC1F70E1-D832-56B8-4884-736EFA481812}"/>
              </a:ext>
            </a:extLst>
          </p:cNvPr>
          <p:cNvGrpSpPr/>
          <p:nvPr/>
        </p:nvGrpSpPr>
        <p:grpSpPr>
          <a:xfrm>
            <a:off x="604686" y="5466080"/>
            <a:ext cx="3409207" cy="1219200"/>
            <a:chOff x="604686" y="5466080"/>
            <a:chExt cx="3409207" cy="1219200"/>
          </a:xfrm>
        </p:grpSpPr>
        <p:sp>
          <p:nvSpPr>
            <p:cNvPr id="36" name="任意多边形: 形状 35">
              <a:extLst>
                <a:ext uri="{FF2B5EF4-FFF2-40B4-BE49-F238E27FC236}">
                  <a16:creationId xmlns:a16="http://schemas.microsoft.com/office/drawing/2014/main" id="{E27D0D58-6F79-DB33-C69E-E8F69C4D757D}"/>
                </a:ext>
              </a:extLst>
            </p:cNvPr>
            <p:cNvSpPr/>
            <p:nvPr/>
          </p:nvSpPr>
          <p:spPr>
            <a:xfrm>
              <a:off x="3841196" y="5823713"/>
              <a:ext cx="172697" cy="503934"/>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172697" y="161618"/>
                  </a:moveTo>
                  <a:lnTo>
                    <a:pt x="86348" y="161618"/>
                  </a:lnTo>
                  <a:lnTo>
                    <a:pt x="86348" y="202023"/>
                  </a:lnTo>
                  <a:lnTo>
                    <a:pt x="0" y="101011"/>
                  </a:lnTo>
                  <a:lnTo>
                    <a:pt x="86348" y="0"/>
                  </a:lnTo>
                  <a:lnTo>
                    <a:pt x="86348" y="40405"/>
                  </a:lnTo>
                  <a:lnTo>
                    <a:pt x="172697" y="40405"/>
                  </a:lnTo>
                  <a:lnTo>
                    <a:pt x="172697" y="161618"/>
                  </a:lnTo>
                  <a:close/>
                </a:path>
              </a:pathLst>
            </a:custGeom>
          </p:spPr>
          <p:style>
            <a:lnRef idx="0">
              <a:schemeClr val="lt1">
                <a:hueOff val="0"/>
                <a:satOff val="0"/>
                <a:lumOff val="0"/>
                <a:alphaOff val="0"/>
              </a:schemeClr>
            </a:lnRef>
            <a:fillRef idx="3">
              <a:schemeClr val="accent5">
                <a:hueOff val="-2557685"/>
                <a:satOff val="-3558"/>
                <a:lumOff val="-1364"/>
                <a:alphaOff val="0"/>
              </a:schemeClr>
            </a:fillRef>
            <a:effectRef idx="3">
              <a:schemeClr val="accent5">
                <a:hueOff val="-2557685"/>
                <a:satOff val="-3558"/>
                <a:lumOff val="-1364"/>
                <a:alphaOff val="0"/>
              </a:schemeClr>
            </a:effectRef>
            <a:fontRef idx="minor">
              <a:schemeClr val="lt1"/>
            </a:fontRef>
          </p:style>
          <p:txBody>
            <a:bodyPr spcFirstLastPara="0" vert="horz" wrap="square" lIns="51809" tIns="40405" rIns="0"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37" name="任意多边形: 形状 36">
              <a:extLst>
                <a:ext uri="{FF2B5EF4-FFF2-40B4-BE49-F238E27FC236}">
                  <a16:creationId xmlns:a16="http://schemas.microsoft.com/office/drawing/2014/main" id="{8AF7039F-27C0-0FBF-3DD5-5FB59D18BE24}"/>
                </a:ext>
              </a:extLst>
            </p:cNvPr>
            <p:cNvSpPr/>
            <p:nvPr/>
          </p:nvSpPr>
          <p:spPr>
            <a:xfrm>
              <a:off x="604686" y="5466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2757504"/>
                <a:satOff val="-3835"/>
                <a:lumOff val="-1471"/>
                <a:alphaOff val="0"/>
              </a:schemeClr>
            </a:fillRef>
            <a:effectRef idx="3">
              <a:schemeClr val="accent5">
                <a:hueOff val="-2757504"/>
                <a:satOff val="-3835"/>
                <a:lumOff val="-1471"/>
                <a:alphaOff val="0"/>
              </a:schemeClr>
            </a:effectRef>
            <a:fontRef idx="minor">
              <a:schemeClr val="lt1"/>
            </a:fontRef>
          </p:style>
          <p:txBody>
            <a:bodyPr spcFirstLastPara="0" vert="horz" wrap="square" lIns="94325" tIns="94325" rIns="94325" bIns="94325" numCol="1" spcCol="1270" anchor="ctr" anchorCtr="0">
              <a:noAutofit/>
            </a:bodyPr>
            <a:lstStyle/>
            <a:p>
              <a:pPr lvl="0" algn="ctr" defTabSz="933450">
                <a:lnSpc>
                  <a:spcPct val="90000"/>
                </a:lnSpc>
                <a:spcBef>
                  <a:spcPct val="0"/>
                </a:spcBef>
                <a:spcAft>
                  <a:spcPct val="35000"/>
                </a:spcAft>
              </a:pPr>
              <a:r>
                <a:rPr lang="en-US" altLang="zh-CN" sz="2200" dirty="0"/>
                <a:t>10.</a:t>
              </a:r>
              <a:r>
                <a:rPr lang="zh-CN" altLang="en-US" sz="2200" dirty="0"/>
                <a:t>取出模具中的壶体</a:t>
              </a:r>
            </a:p>
          </p:txBody>
        </p:sp>
      </p:grpSp>
      <p:grpSp>
        <p:nvGrpSpPr>
          <p:cNvPr id="14" name="组合 13">
            <a:extLst>
              <a:ext uri="{FF2B5EF4-FFF2-40B4-BE49-F238E27FC236}">
                <a16:creationId xmlns:a16="http://schemas.microsoft.com/office/drawing/2014/main" id="{3DB2363E-7396-51FA-A825-82D5AD48BF1F}"/>
              </a:ext>
            </a:extLst>
          </p:cNvPr>
          <p:cNvGrpSpPr/>
          <p:nvPr/>
        </p:nvGrpSpPr>
        <p:grpSpPr>
          <a:xfrm>
            <a:off x="604686" y="6864096"/>
            <a:ext cx="3155049" cy="1853184"/>
            <a:chOff x="604686" y="6864096"/>
            <a:chExt cx="3155049" cy="1853184"/>
          </a:xfrm>
        </p:grpSpPr>
        <p:sp>
          <p:nvSpPr>
            <p:cNvPr id="38" name="任意多边形: 形状 37">
              <a:extLst>
                <a:ext uri="{FF2B5EF4-FFF2-40B4-BE49-F238E27FC236}">
                  <a16:creationId xmlns:a16="http://schemas.microsoft.com/office/drawing/2014/main" id="{DC4268E1-8256-E4C6-FCD6-55232E132067}"/>
                </a:ext>
              </a:extLst>
            </p:cNvPr>
            <p:cNvSpPr/>
            <p:nvPr/>
          </p:nvSpPr>
          <p:spPr>
            <a:xfrm>
              <a:off x="2081199" y="6864096"/>
              <a:ext cx="202023" cy="430782"/>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138157" y="0"/>
                  </a:moveTo>
                  <a:lnTo>
                    <a:pt x="138157" y="101012"/>
                  </a:lnTo>
                  <a:lnTo>
                    <a:pt x="172697" y="101012"/>
                  </a:lnTo>
                  <a:lnTo>
                    <a:pt x="86348" y="202023"/>
                  </a:lnTo>
                  <a:lnTo>
                    <a:pt x="0" y="101012"/>
                  </a:lnTo>
                  <a:lnTo>
                    <a:pt x="34540" y="101012"/>
                  </a:lnTo>
                  <a:lnTo>
                    <a:pt x="34540" y="0"/>
                  </a:lnTo>
                  <a:lnTo>
                    <a:pt x="138157" y="0"/>
                  </a:lnTo>
                  <a:close/>
                </a:path>
              </a:pathLst>
            </a:custGeom>
          </p:spPr>
          <p:style>
            <a:lnRef idx="0">
              <a:schemeClr val="lt1">
                <a:hueOff val="0"/>
                <a:satOff val="0"/>
                <a:lumOff val="0"/>
                <a:alphaOff val="0"/>
              </a:schemeClr>
            </a:lnRef>
            <a:fillRef idx="3">
              <a:schemeClr val="accent5">
                <a:hueOff val="-2877396"/>
                <a:satOff val="-4002"/>
                <a:lumOff val="-1535"/>
                <a:alphaOff val="0"/>
              </a:schemeClr>
            </a:fillRef>
            <a:effectRef idx="3">
              <a:schemeClr val="accent5">
                <a:hueOff val="-2877396"/>
                <a:satOff val="-4002"/>
                <a:lumOff val="-1535"/>
                <a:alphaOff val="0"/>
              </a:schemeClr>
            </a:effectRef>
            <a:fontRef idx="minor">
              <a:schemeClr val="lt1"/>
            </a:fontRef>
          </p:style>
          <p:txBody>
            <a:bodyPr spcFirstLastPara="0" vert="horz" wrap="square" lIns="40406" tIns="0" rIns="40404" bIns="51809"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39" name="任意多边形: 形状 38">
              <a:extLst>
                <a:ext uri="{FF2B5EF4-FFF2-40B4-BE49-F238E27FC236}">
                  <a16:creationId xmlns:a16="http://schemas.microsoft.com/office/drawing/2014/main" id="{928026E8-A9B5-6785-633D-C5D89373680C}"/>
                </a:ext>
              </a:extLst>
            </p:cNvPr>
            <p:cNvSpPr/>
            <p:nvPr/>
          </p:nvSpPr>
          <p:spPr>
            <a:xfrm>
              <a:off x="604686" y="7498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3063894"/>
                <a:satOff val="-4262"/>
                <a:lumOff val="-1634"/>
                <a:alphaOff val="0"/>
              </a:schemeClr>
            </a:fillRef>
            <a:effectRef idx="3">
              <a:schemeClr val="accent5">
                <a:hueOff val="-3063894"/>
                <a:satOff val="-4262"/>
                <a:lumOff val="-1634"/>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CN" sz="2200" kern="1200" dirty="0"/>
                <a:t>11.</a:t>
              </a:r>
              <a:r>
                <a:rPr lang="zh-CN" altLang="en-US" sz="2200" kern="1200" dirty="0"/>
                <a:t>依次完成壶嘴、壶盖、壶纽的浇注</a:t>
              </a:r>
            </a:p>
          </p:txBody>
        </p:sp>
      </p:grpSp>
      <p:grpSp>
        <p:nvGrpSpPr>
          <p:cNvPr id="15" name="组合 14">
            <a:extLst>
              <a:ext uri="{FF2B5EF4-FFF2-40B4-BE49-F238E27FC236}">
                <a16:creationId xmlns:a16="http://schemas.microsoft.com/office/drawing/2014/main" id="{CAC9B0F3-64CD-9AFD-42EB-D82E1AC67F93}"/>
              </a:ext>
            </a:extLst>
          </p:cNvPr>
          <p:cNvGrpSpPr/>
          <p:nvPr/>
        </p:nvGrpSpPr>
        <p:grpSpPr>
          <a:xfrm>
            <a:off x="3831421" y="7498080"/>
            <a:ext cx="3409208" cy="1219200"/>
            <a:chOff x="3831421" y="7498080"/>
            <a:chExt cx="3409208" cy="1219200"/>
          </a:xfrm>
        </p:grpSpPr>
        <p:sp>
          <p:nvSpPr>
            <p:cNvPr id="40" name="任意多边形: 形状 39">
              <a:extLst>
                <a:ext uri="{FF2B5EF4-FFF2-40B4-BE49-F238E27FC236}">
                  <a16:creationId xmlns:a16="http://schemas.microsoft.com/office/drawing/2014/main" id="{CA2FDF4C-739E-2625-4162-666DD68F4B21}"/>
                </a:ext>
              </a:extLst>
            </p:cNvPr>
            <p:cNvSpPr/>
            <p:nvPr/>
          </p:nvSpPr>
          <p:spPr>
            <a:xfrm>
              <a:off x="3831421" y="7855713"/>
              <a:ext cx="172697" cy="503934"/>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3197106"/>
                <a:satOff val="-4447"/>
                <a:lumOff val="-1705"/>
                <a:alphaOff val="0"/>
              </a:schemeClr>
            </a:fillRef>
            <a:effectRef idx="3">
              <a:schemeClr val="accent5">
                <a:hueOff val="-3197106"/>
                <a:satOff val="-4447"/>
                <a:lumOff val="-1705"/>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41" name="任意多边形: 形状 40">
              <a:extLst>
                <a:ext uri="{FF2B5EF4-FFF2-40B4-BE49-F238E27FC236}">
                  <a16:creationId xmlns:a16="http://schemas.microsoft.com/office/drawing/2014/main" id="{732A6695-CAE9-A982-73E3-973C90D98798}"/>
                </a:ext>
              </a:extLst>
            </p:cNvPr>
            <p:cNvSpPr/>
            <p:nvPr/>
          </p:nvSpPr>
          <p:spPr>
            <a:xfrm>
              <a:off x="4085580" y="7498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3370283"/>
                <a:satOff val="-4688"/>
                <a:lumOff val="-1798"/>
                <a:alphaOff val="0"/>
              </a:schemeClr>
            </a:fillRef>
            <a:effectRef idx="3">
              <a:schemeClr val="accent5">
                <a:hueOff val="-3370283"/>
                <a:satOff val="-4688"/>
                <a:lumOff val="-1798"/>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TW" sz="2200" kern="1200" dirty="0"/>
                <a:t>12.</a:t>
              </a:r>
              <a:r>
                <a:rPr lang="zh-TW" altLang="en-US" sz="2200" kern="1200" dirty="0"/>
                <a:t>修壺嘴口部</a:t>
              </a:r>
              <a:endParaRPr lang="zh-CN" altLang="en-US" sz="2200" kern="1200" dirty="0"/>
            </a:p>
          </p:txBody>
        </p:sp>
      </p:grpSp>
      <p:grpSp>
        <p:nvGrpSpPr>
          <p:cNvPr id="16" name="组合 15">
            <a:extLst>
              <a:ext uri="{FF2B5EF4-FFF2-40B4-BE49-F238E27FC236}">
                <a16:creationId xmlns:a16="http://schemas.microsoft.com/office/drawing/2014/main" id="{6896A613-6126-239F-884B-651913565E67}"/>
              </a:ext>
            </a:extLst>
          </p:cNvPr>
          <p:cNvGrpSpPr/>
          <p:nvPr/>
        </p:nvGrpSpPr>
        <p:grpSpPr>
          <a:xfrm>
            <a:off x="7312315" y="7498080"/>
            <a:ext cx="3409208" cy="1219200"/>
            <a:chOff x="7312315" y="7498080"/>
            <a:chExt cx="3409208" cy="1219200"/>
          </a:xfrm>
        </p:grpSpPr>
        <p:sp>
          <p:nvSpPr>
            <p:cNvPr id="42" name="任意多边形: 形状 41">
              <a:extLst>
                <a:ext uri="{FF2B5EF4-FFF2-40B4-BE49-F238E27FC236}">
                  <a16:creationId xmlns:a16="http://schemas.microsoft.com/office/drawing/2014/main" id="{FED07275-123D-42E1-74A1-61BCBAAE3C2D}"/>
                </a:ext>
              </a:extLst>
            </p:cNvPr>
            <p:cNvSpPr/>
            <p:nvPr/>
          </p:nvSpPr>
          <p:spPr>
            <a:xfrm>
              <a:off x="7312315" y="7855713"/>
              <a:ext cx="172697" cy="503934"/>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3516817"/>
                <a:satOff val="-4892"/>
                <a:lumOff val="-1876"/>
                <a:alphaOff val="0"/>
              </a:schemeClr>
            </a:fillRef>
            <a:effectRef idx="3">
              <a:schemeClr val="accent5">
                <a:hueOff val="-3516817"/>
                <a:satOff val="-4892"/>
                <a:lumOff val="-1876"/>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43" name="任意多边形: 形状 42">
              <a:extLst>
                <a:ext uri="{FF2B5EF4-FFF2-40B4-BE49-F238E27FC236}">
                  <a16:creationId xmlns:a16="http://schemas.microsoft.com/office/drawing/2014/main" id="{6DC5E682-1600-2128-79BD-0B3D22DD189F}"/>
                </a:ext>
              </a:extLst>
            </p:cNvPr>
            <p:cNvSpPr/>
            <p:nvPr/>
          </p:nvSpPr>
          <p:spPr>
            <a:xfrm>
              <a:off x="7566474" y="7498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3676672"/>
                <a:satOff val="-5114"/>
                <a:lumOff val="-1961"/>
                <a:alphaOff val="0"/>
              </a:schemeClr>
            </a:fillRef>
            <a:effectRef idx="3">
              <a:schemeClr val="accent5">
                <a:hueOff val="-3676672"/>
                <a:satOff val="-5114"/>
                <a:lumOff val="-1961"/>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CN" sz="2200" kern="1200" dirty="0"/>
                <a:t>13.</a:t>
              </a:r>
              <a:r>
                <a:rPr lang="zh-CN" altLang="en-US" sz="2200" kern="1200" dirty="0"/>
                <a:t>修查嘴接口处</a:t>
              </a:r>
            </a:p>
          </p:txBody>
        </p:sp>
      </p:grpSp>
      <p:grpSp>
        <p:nvGrpSpPr>
          <p:cNvPr id="17" name="组合 16">
            <a:extLst>
              <a:ext uri="{FF2B5EF4-FFF2-40B4-BE49-F238E27FC236}">
                <a16:creationId xmlns:a16="http://schemas.microsoft.com/office/drawing/2014/main" id="{393D276D-8294-F64C-C366-0F90198E0CE0}"/>
              </a:ext>
            </a:extLst>
          </p:cNvPr>
          <p:cNvGrpSpPr/>
          <p:nvPr/>
        </p:nvGrpSpPr>
        <p:grpSpPr>
          <a:xfrm>
            <a:off x="10793209" y="7498080"/>
            <a:ext cx="3409208" cy="1219200"/>
            <a:chOff x="10793209" y="7498080"/>
            <a:chExt cx="3409208" cy="1219200"/>
          </a:xfrm>
        </p:grpSpPr>
        <p:sp>
          <p:nvSpPr>
            <p:cNvPr id="44" name="任意多边形: 形状 43">
              <a:extLst>
                <a:ext uri="{FF2B5EF4-FFF2-40B4-BE49-F238E27FC236}">
                  <a16:creationId xmlns:a16="http://schemas.microsoft.com/office/drawing/2014/main" id="{89F981A7-E427-87DA-988C-19C11BEA3420}"/>
                </a:ext>
              </a:extLst>
            </p:cNvPr>
            <p:cNvSpPr/>
            <p:nvPr/>
          </p:nvSpPr>
          <p:spPr>
            <a:xfrm>
              <a:off x="10793209" y="7855713"/>
              <a:ext cx="172697" cy="503934"/>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3836527"/>
                <a:satOff val="-5336"/>
                <a:lumOff val="-2046"/>
                <a:alphaOff val="0"/>
              </a:schemeClr>
            </a:fillRef>
            <a:effectRef idx="3">
              <a:schemeClr val="accent5">
                <a:hueOff val="-3836527"/>
                <a:satOff val="-5336"/>
                <a:lumOff val="-2046"/>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45" name="任意多边形: 形状 44">
              <a:extLst>
                <a:ext uri="{FF2B5EF4-FFF2-40B4-BE49-F238E27FC236}">
                  <a16:creationId xmlns:a16="http://schemas.microsoft.com/office/drawing/2014/main" id="{499D44F2-54E3-14B1-9658-8C9806319C5B}"/>
                </a:ext>
              </a:extLst>
            </p:cNvPr>
            <p:cNvSpPr/>
            <p:nvPr/>
          </p:nvSpPr>
          <p:spPr>
            <a:xfrm>
              <a:off x="11047368" y="7498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3983062"/>
                <a:satOff val="-5540"/>
                <a:lumOff val="-2124"/>
                <a:alphaOff val="0"/>
              </a:schemeClr>
            </a:fillRef>
            <a:effectRef idx="3">
              <a:schemeClr val="accent5">
                <a:hueOff val="-3983062"/>
                <a:satOff val="-5540"/>
                <a:lumOff val="-2124"/>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CN" sz="2200" kern="1200" dirty="0"/>
                <a:t>14.</a:t>
              </a:r>
              <a:r>
                <a:rPr lang="zh-CN" altLang="en-US" sz="2200" kern="1200" dirty="0"/>
                <a:t>在修坯机上修整壶盖</a:t>
              </a:r>
            </a:p>
          </p:txBody>
        </p:sp>
      </p:grpSp>
      <p:grpSp>
        <p:nvGrpSpPr>
          <p:cNvPr id="18" name="组合 17">
            <a:extLst>
              <a:ext uri="{FF2B5EF4-FFF2-40B4-BE49-F238E27FC236}">
                <a16:creationId xmlns:a16="http://schemas.microsoft.com/office/drawing/2014/main" id="{0580C721-AE77-7371-5E63-B4A398157342}"/>
              </a:ext>
            </a:extLst>
          </p:cNvPr>
          <p:cNvGrpSpPr/>
          <p:nvPr/>
        </p:nvGrpSpPr>
        <p:grpSpPr>
          <a:xfrm>
            <a:off x="14274103" y="7498080"/>
            <a:ext cx="3409208" cy="1219200"/>
            <a:chOff x="14274103" y="7498080"/>
            <a:chExt cx="3409208" cy="1219200"/>
          </a:xfrm>
        </p:grpSpPr>
        <p:sp>
          <p:nvSpPr>
            <p:cNvPr id="46" name="任意多边形: 形状 45">
              <a:extLst>
                <a:ext uri="{FF2B5EF4-FFF2-40B4-BE49-F238E27FC236}">
                  <a16:creationId xmlns:a16="http://schemas.microsoft.com/office/drawing/2014/main" id="{A904A538-EDEF-4048-3E0B-A70B9D89BD81}"/>
                </a:ext>
              </a:extLst>
            </p:cNvPr>
            <p:cNvSpPr/>
            <p:nvPr/>
          </p:nvSpPr>
          <p:spPr>
            <a:xfrm>
              <a:off x="14274103" y="7855713"/>
              <a:ext cx="172697" cy="503934"/>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4156238"/>
                <a:satOff val="-5781"/>
                <a:lumOff val="-2217"/>
                <a:alphaOff val="0"/>
              </a:schemeClr>
            </a:fillRef>
            <a:effectRef idx="3">
              <a:schemeClr val="accent5">
                <a:hueOff val="-4156238"/>
                <a:satOff val="-5781"/>
                <a:lumOff val="-2217"/>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47" name="任意多边形: 形状 46">
              <a:extLst>
                <a:ext uri="{FF2B5EF4-FFF2-40B4-BE49-F238E27FC236}">
                  <a16:creationId xmlns:a16="http://schemas.microsoft.com/office/drawing/2014/main" id="{A63ECAB6-25F6-9686-7320-874F445F3003}"/>
                </a:ext>
              </a:extLst>
            </p:cNvPr>
            <p:cNvSpPr/>
            <p:nvPr/>
          </p:nvSpPr>
          <p:spPr>
            <a:xfrm>
              <a:off x="14528262" y="7498080"/>
              <a:ext cx="3155049" cy="1219200"/>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4289451"/>
                <a:satOff val="-5966"/>
                <a:lumOff val="-2288"/>
                <a:alphaOff val="0"/>
              </a:schemeClr>
            </a:fillRef>
            <a:effectRef idx="3">
              <a:schemeClr val="accent5">
                <a:hueOff val="-4289451"/>
                <a:satOff val="-5966"/>
                <a:lumOff val="-2288"/>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CN" sz="2200" kern="1200" dirty="0"/>
                <a:t>15.</a:t>
              </a:r>
              <a:r>
                <a:rPr lang="zh-CN" altLang="en-US" sz="2200" kern="1200" dirty="0"/>
                <a:t>修整壶把</a:t>
              </a:r>
            </a:p>
          </p:txBody>
        </p:sp>
      </p:grpSp>
      <p:sp>
        <p:nvSpPr>
          <p:cNvPr id="3" name="箭头: 左右 2">
            <a:extLst>
              <a:ext uri="{FF2B5EF4-FFF2-40B4-BE49-F238E27FC236}">
                <a16:creationId xmlns:a16="http://schemas.microsoft.com/office/drawing/2014/main" id="{4CA5D4EF-08CD-60A0-3F8F-8589DE74A666}"/>
              </a:ext>
            </a:extLst>
          </p:cNvPr>
          <p:cNvSpPr/>
          <p:nvPr/>
        </p:nvSpPr>
        <p:spPr>
          <a:xfrm>
            <a:off x="7127239" y="1868720"/>
            <a:ext cx="4033521" cy="824649"/>
          </a:xfrm>
          <a:prstGeom prst="leftRightArrow">
            <a:avLst>
              <a:gd name="adj1" fmla="val 64634"/>
              <a:gd name="adj2" fmla="val 50000"/>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2800" dirty="0"/>
              <a:t>示范：茶壶制作</a:t>
            </a:r>
          </a:p>
        </p:txBody>
      </p:sp>
    </p:spTree>
    <p:extLst>
      <p:ext uri="{BB962C8B-B14F-4D97-AF65-F5344CB8AC3E}">
        <p14:creationId xmlns:p14="http://schemas.microsoft.com/office/powerpoint/2010/main" val="3453326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up)">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righ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righ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right)">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nodeType="click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right)">
                                      <p:cBhvr>
                                        <p:cTn id="67" dur="500"/>
                                        <p:tgtEl>
                                          <p:spTgt spid="5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up)">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wipe(left)">
                                      <p:cBhvr>
                                        <p:cTn id="87" dur="500"/>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left)">
                                      <p:cBhvr>
                                        <p:cTn id="92" dur="5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left)">
                                      <p:cBhvr>
                                        <p:cTn id="9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9"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模具成型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59" name="任意多边形: 形状 58">
            <a:extLst>
              <a:ext uri="{FF2B5EF4-FFF2-40B4-BE49-F238E27FC236}">
                <a16:creationId xmlns:a16="http://schemas.microsoft.com/office/drawing/2014/main" id="{3B1250D0-63A7-1677-57E3-A7BFAD8AD2E7}"/>
              </a:ext>
            </a:extLst>
          </p:cNvPr>
          <p:cNvSpPr/>
          <p:nvPr/>
        </p:nvSpPr>
        <p:spPr>
          <a:xfrm>
            <a:off x="604686" y="2261299"/>
            <a:ext cx="3155049" cy="824649"/>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6127787"/>
              <a:satOff val="-8523"/>
              <a:lumOff val="-3268"/>
              <a:alphaOff val="0"/>
            </a:schemeClr>
          </a:fillRef>
          <a:effectRef idx="3">
            <a:schemeClr val="accent5">
              <a:hueOff val="-6127787"/>
              <a:satOff val="-8523"/>
              <a:lumOff val="-3268"/>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CN" sz="2200" kern="1200" dirty="0"/>
              <a:t>16.</a:t>
            </a:r>
            <a:r>
              <a:rPr lang="zh-CN" altLang="en-US" sz="2200" kern="1200" dirty="0"/>
              <a:t>确定壶嘴接口位置</a:t>
            </a:r>
          </a:p>
        </p:txBody>
      </p:sp>
      <p:grpSp>
        <p:nvGrpSpPr>
          <p:cNvPr id="2" name="组合 1">
            <a:extLst>
              <a:ext uri="{FF2B5EF4-FFF2-40B4-BE49-F238E27FC236}">
                <a16:creationId xmlns:a16="http://schemas.microsoft.com/office/drawing/2014/main" id="{789E876D-48C5-DC81-5CBC-F719A1735C82}"/>
              </a:ext>
            </a:extLst>
          </p:cNvPr>
          <p:cNvGrpSpPr/>
          <p:nvPr/>
        </p:nvGrpSpPr>
        <p:grpSpPr>
          <a:xfrm>
            <a:off x="3831421" y="2261299"/>
            <a:ext cx="3409208" cy="824649"/>
            <a:chOff x="3831421" y="2261299"/>
            <a:chExt cx="3409208" cy="824649"/>
          </a:xfrm>
        </p:grpSpPr>
        <p:sp>
          <p:nvSpPr>
            <p:cNvPr id="60" name="任意多边形: 形状 59">
              <a:extLst>
                <a:ext uri="{FF2B5EF4-FFF2-40B4-BE49-F238E27FC236}">
                  <a16:creationId xmlns:a16="http://schemas.microsoft.com/office/drawing/2014/main" id="{0977AED3-5447-62EC-12E4-440CA4FFD7A2}"/>
                </a:ext>
              </a:extLst>
            </p:cNvPr>
            <p:cNvSpPr/>
            <p:nvPr/>
          </p:nvSpPr>
          <p:spPr>
            <a:xfrm>
              <a:off x="3831421" y="2510826"/>
              <a:ext cx="172697" cy="340853"/>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6394212"/>
                <a:satOff val="-8894"/>
                <a:lumOff val="-3410"/>
                <a:alphaOff val="0"/>
              </a:schemeClr>
            </a:fillRef>
            <a:effectRef idx="3">
              <a:schemeClr val="accent5">
                <a:hueOff val="-6394212"/>
                <a:satOff val="-8894"/>
                <a:lumOff val="-3410"/>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61" name="任意多边形: 形状 60">
              <a:extLst>
                <a:ext uri="{FF2B5EF4-FFF2-40B4-BE49-F238E27FC236}">
                  <a16:creationId xmlns:a16="http://schemas.microsoft.com/office/drawing/2014/main" id="{E4ED501D-0FC2-6E60-2E00-841D706D83A6}"/>
                </a:ext>
              </a:extLst>
            </p:cNvPr>
            <p:cNvSpPr/>
            <p:nvPr/>
          </p:nvSpPr>
          <p:spPr>
            <a:xfrm>
              <a:off x="4085580" y="2261299"/>
              <a:ext cx="3155049" cy="824649"/>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6434176"/>
                <a:satOff val="-8949"/>
                <a:lumOff val="-3432"/>
                <a:alphaOff val="0"/>
              </a:schemeClr>
            </a:fillRef>
            <a:effectRef idx="3">
              <a:schemeClr val="accent5">
                <a:hueOff val="-6434176"/>
                <a:satOff val="-8949"/>
                <a:lumOff val="-3432"/>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CN" sz="2200" kern="1200" dirty="0"/>
                <a:t>17.</a:t>
              </a:r>
              <a:r>
                <a:rPr lang="zh-CN" altLang="en-US" sz="2200" kern="1200" dirty="0"/>
                <a:t>挖孔</a:t>
              </a:r>
            </a:p>
          </p:txBody>
        </p:sp>
      </p:grpSp>
      <p:grpSp>
        <p:nvGrpSpPr>
          <p:cNvPr id="3" name="组合 2">
            <a:extLst>
              <a:ext uri="{FF2B5EF4-FFF2-40B4-BE49-F238E27FC236}">
                <a16:creationId xmlns:a16="http://schemas.microsoft.com/office/drawing/2014/main" id="{7339B85F-0473-4709-3741-834618AE9FD4}"/>
              </a:ext>
            </a:extLst>
          </p:cNvPr>
          <p:cNvGrpSpPr/>
          <p:nvPr/>
        </p:nvGrpSpPr>
        <p:grpSpPr>
          <a:xfrm>
            <a:off x="7312315" y="2261299"/>
            <a:ext cx="3409208" cy="824649"/>
            <a:chOff x="7312315" y="2261299"/>
            <a:chExt cx="3409208" cy="824649"/>
          </a:xfrm>
        </p:grpSpPr>
        <p:sp>
          <p:nvSpPr>
            <p:cNvPr id="62" name="任意多边形: 形状 61">
              <a:extLst>
                <a:ext uri="{FF2B5EF4-FFF2-40B4-BE49-F238E27FC236}">
                  <a16:creationId xmlns:a16="http://schemas.microsoft.com/office/drawing/2014/main" id="{F282C5D0-3600-3AFB-F5B2-9C65452DF45D}"/>
                </a:ext>
              </a:extLst>
            </p:cNvPr>
            <p:cNvSpPr/>
            <p:nvPr/>
          </p:nvSpPr>
          <p:spPr>
            <a:xfrm>
              <a:off x="7312315" y="2510826"/>
              <a:ext cx="172697" cy="340853"/>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6713923"/>
                <a:satOff val="-9339"/>
                <a:lumOff val="-3581"/>
                <a:alphaOff val="0"/>
              </a:schemeClr>
            </a:fillRef>
            <a:effectRef idx="3">
              <a:schemeClr val="accent5">
                <a:hueOff val="-6713923"/>
                <a:satOff val="-9339"/>
                <a:lumOff val="-3581"/>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63" name="任意多边形: 形状 62">
              <a:extLst>
                <a:ext uri="{FF2B5EF4-FFF2-40B4-BE49-F238E27FC236}">
                  <a16:creationId xmlns:a16="http://schemas.microsoft.com/office/drawing/2014/main" id="{8103AF38-A2A7-FF00-2572-3E5503BC7820}"/>
                </a:ext>
              </a:extLst>
            </p:cNvPr>
            <p:cNvSpPr/>
            <p:nvPr/>
          </p:nvSpPr>
          <p:spPr>
            <a:xfrm>
              <a:off x="7566474" y="2261299"/>
              <a:ext cx="3155049" cy="824649"/>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6740566"/>
                <a:satOff val="-9376"/>
                <a:lumOff val="-3595"/>
                <a:alphaOff val="0"/>
              </a:schemeClr>
            </a:fillRef>
            <a:effectRef idx="3">
              <a:schemeClr val="accent5">
                <a:hueOff val="-6740566"/>
                <a:satOff val="-9376"/>
                <a:lumOff val="-3595"/>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CN" sz="2200" kern="1200" dirty="0"/>
                <a:t>18.</a:t>
              </a:r>
              <a:r>
                <a:rPr lang="zh-CN" altLang="en-US" sz="2200" kern="1200" dirty="0"/>
                <a:t>刷上泥浆</a:t>
              </a:r>
            </a:p>
          </p:txBody>
        </p:sp>
      </p:grpSp>
      <p:grpSp>
        <p:nvGrpSpPr>
          <p:cNvPr id="6" name="组合 5">
            <a:extLst>
              <a:ext uri="{FF2B5EF4-FFF2-40B4-BE49-F238E27FC236}">
                <a16:creationId xmlns:a16="http://schemas.microsoft.com/office/drawing/2014/main" id="{2886F21C-F1F8-4C33-D9D7-EC97888F73CA}"/>
              </a:ext>
            </a:extLst>
          </p:cNvPr>
          <p:cNvGrpSpPr/>
          <p:nvPr/>
        </p:nvGrpSpPr>
        <p:grpSpPr>
          <a:xfrm>
            <a:off x="10793209" y="2261299"/>
            <a:ext cx="3409208" cy="824649"/>
            <a:chOff x="10793209" y="2261299"/>
            <a:chExt cx="3409208" cy="824649"/>
          </a:xfrm>
        </p:grpSpPr>
        <p:sp>
          <p:nvSpPr>
            <p:cNvPr id="64" name="任意多边形: 形状 63">
              <a:extLst>
                <a:ext uri="{FF2B5EF4-FFF2-40B4-BE49-F238E27FC236}">
                  <a16:creationId xmlns:a16="http://schemas.microsoft.com/office/drawing/2014/main" id="{16D7BEB2-84E0-1CD0-8009-2C4034E1783B}"/>
                </a:ext>
              </a:extLst>
            </p:cNvPr>
            <p:cNvSpPr/>
            <p:nvPr/>
          </p:nvSpPr>
          <p:spPr>
            <a:xfrm>
              <a:off x="10793209" y="2510826"/>
              <a:ext cx="172697" cy="340853"/>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7033634"/>
                <a:satOff val="-9783"/>
                <a:lumOff val="-3751"/>
                <a:alphaOff val="0"/>
              </a:schemeClr>
            </a:fillRef>
            <a:effectRef idx="3">
              <a:schemeClr val="accent5">
                <a:hueOff val="-7033634"/>
                <a:satOff val="-9783"/>
                <a:lumOff val="-3751"/>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65" name="任意多边形: 形状 64">
              <a:extLst>
                <a:ext uri="{FF2B5EF4-FFF2-40B4-BE49-F238E27FC236}">
                  <a16:creationId xmlns:a16="http://schemas.microsoft.com/office/drawing/2014/main" id="{D424457C-D16D-04DB-6D66-C8F2950CD1EB}"/>
                </a:ext>
              </a:extLst>
            </p:cNvPr>
            <p:cNvSpPr/>
            <p:nvPr/>
          </p:nvSpPr>
          <p:spPr>
            <a:xfrm>
              <a:off x="11047368" y="2261299"/>
              <a:ext cx="3155049" cy="824649"/>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7046955"/>
                <a:satOff val="-9802"/>
                <a:lumOff val="-3759"/>
                <a:alphaOff val="0"/>
              </a:schemeClr>
            </a:fillRef>
            <a:effectRef idx="3">
              <a:schemeClr val="accent5">
                <a:hueOff val="-7046955"/>
                <a:satOff val="-9802"/>
                <a:lumOff val="-3759"/>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CN" sz="2200" kern="1200" dirty="0"/>
                <a:t>19.</a:t>
              </a:r>
              <a:r>
                <a:rPr lang="zh-CN" altLang="en-US" sz="2200" kern="1200" dirty="0"/>
                <a:t>接壺嘴</a:t>
              </a:r>
            </a:p>
          </p:txBody>
        </p:sp>
      </p:grpSp>
      <p:grpSp>
        <p:nvGrpSpPr>
          <p:cNvPr id="8" name="组合 7">
            <a:extLst>
              <a:ext uri="{FF2B5EF4-FFF2-40B4-BE49-F238E27FC236}">
                <a16:creationId xmlns:a16="http://schemas.microsoft.com/office/drawing/2014/main" id="{17BB435D-FFF6-5630-D1A9-C4AEF6BE7A3F}"/>
              </a:ext>
            </a:extLst>
          </p:cNvPr>
          <p:cNvGrpSpPr/>
          <p:nvPr/>
        </p:nvGrpSpPr>
        <p:grpSpPr>
          <a:xfrm>
            <a:off x="14274103" y="2261299"/>
            <a:ext cx="3409208" cy="824649"/>
            <a:chOff x="14274103" y="2261299"/>
            <a:chExt cx="3409208" cy="824649"/>
          </a:xfrm>
        </p:grpSpPr>
        <p:sp>
          <p:nvSpPr>
            <p:cNvPr id="66" name="任意多边形: 形状 65">
              <a:extLst>
                <a:ext uri="{FF2B5EF4-FFF2-40B4-BE49-F238E27FC236}">
                  <a16:creationId xmlns:a16="http://schemas.microsoft.com/office/drawing/2014/main" id="{96626EB5-3CAE-DC59-EC81-D78DD1675697}"/>
                </a:ext>
              </a:extLst>
            </p:cNvPr>
            <p:cNvSpPr/>
            <p:nvPr/>
          </p:nvSpPr>
          <p:spPr>
            <a:xfrm>
              <a:off x="14274103" y="2510826"/>
              <a:ext cx="172697" cy="340853"/>
            </a:xfrm>
            <a:custGeom>
              <a:avLst/>
              <a:gdLst>
                <a:gd name="connsiteX0" fmla="*/ 0 w 172697"/>
                <a:gd name="connsiteY0" fmla="*/ 40405 h 202023"/>
                <a:gd name="connsiteX1" fmla="*/ 86349 w 172697"/>
                <a:gd name="connsiteY1" fmla="*/ 40405 h 202023"/>
                <a:gd name="connsiteX2" fmla="*/ 86349 w 172697"/>
                <a:gd name="connsiteY2" fmla="*/ 0 h 202023"/>
                <a:gd name="connsiteX3" fmla="*/ 172697 w 172697"/>
                <a:gd name="connsiteY3" fmla="*/ 101012 h 202023"/>
                <a:gd name="connsiteX4" fmla="*/ 86349 w 172697"/>
                <a:gd name="connsiteY4" fmla="*/ 202023 h 202023"/>
                <a:gd name="connsiteX5" fmla="*/ 86349 w 172697"/>
                <a:gd name="connsiteY5" fmla="*/ 161618 h 202023"/>
                <a:gd name="connsiteX6" fmla="*/ 0 w 172697"/>
                <a:gd name="connsiteY6" fmla="*/ 161618 h 202023"/>
                <a:gd name="connsiteX7" fmla="*/ 0 w 172697"/>
                <a:gd name="connsiteY7" fmla="*/ 40405 h 20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697" h="202023">
                  <a:moveTo>
                    <a:pt x="0" y="40405"/>
                  </a:moveTo>
                  <a:lnTo>
                    <a:pt x="86349" y="40405"/>
                  </a:lnTo>
                  <a:lnTo>
                    <a:pt x="86349" y="0"/>
                  </a:lnTo>
                  <a:lnTo>
                    <a:pt x="172697" y="101012"/>
                  </a:lnTo>
                  <a:lnTo>
                    <a:pt x="86349" y="202023"/>
                  </a:lnTo>
                  <a:lnTo>
                    <a:pt x="86349" y="161618"/>
                  </a:lnTo>
                  <a:lnTo>
                    <a:pt x="0" y="161618"/>
                  </a:lnTo>
                  <a:lnTo>
                    <a:pt x="0" y="40405"/>
                  </a:lnTo>
                  <a:close/>
                </a:path>
              </a:pathLst>
            </a:custGeom>
          </p:spPr>
          <p:style>
            <a:lnRef idx="0">
              <a:schemeClr val="lt1">
                <a:hueOff val="0"/>
                <a:satOff val="0"/>
                <a:lumOff val="0"/>
                <a:alphaOff val="0"/>
              </a:schemeClr>
            </a:lnRef>
            <a:fillRef idx="3">
              <a:schemeClr val="accent5">
                <a:hueOff val="-7353344"/>
                <a:satOff val="-10228"/>
                <a:lumOff val="-3922"/>
                <a:alphaOff val="0"/>
              </a:schemeClr>
            </a:fillRef>
            <a:effectRef idx="3">
              <a:schemeClr val="accent5">
                <a:hueOff val="-7353344"/>
                <a:satOff val="-10228"/>
                <a:lumOff val="-3922"/>
                <a:alphaOff val="0"/>
              </a:schemeClr>
            </a:effectRef>
            <a:fontRef idx="minor">
              <a:schemeClr val="lt1"/>
            </a:fontRef>
          </p:style>
          <p:txBody>
            <a:bodyPr spcFirstLastPara="0" vert="horz" wrap="square" lIns="0" tIns="40405" rIns="51809" bIns="40405" numCol="1" spcCol="1270" anchor="ctr" anchorCtr="0">
              <a:noAutofit/>
            </a:bodyPr>
            <a:lstStyle/>
            <a:p>
              <a:pPr marL="0" lvl="0" indent="0" algn="ctr" defTabSz="355600">
                <a:lnSpc>
                  <a:spcPct val="90000"/>
                </a:lnSpc>
                <a:spcBef>
                  <a:spcPct val="0"/>
                </a:spcBef>
                <a:spcAft>
                  <a:spcPct val="35000"/>
                </a:spcAft>
                <a:buNone/>
              </a:pPr>
              <a:endParaRPr lang="zh-CN" altLang="en-US" sz="2200" kern="1200"/>
            </a:p>
          </p:txBody>
        </p:sp>
        <p:sp>
          <p:nvSpPr>
            <p:cNvPr id="67" name="任意多边形: 形状 66">
              <a:extLst>
                <a:ext uri="{FF2B5EF4-FFF2-40B4-BE49-F238E27FC236}">
                  <a16:creationId xmlns:a16="http://schemas.microsoft.com/office/drawing/2014/main" id="{3D125A60-EFE5-2EEE-667F-B1040E68ABB5}"/>
                </a:ext>
              </a:extLst>
            </p:cNvPr>
            <p:cNvSpPr/>
            <p:nvPr/>
          </p:nvSpPr>
          <p:spPr>
            <a:xfrm>
              <a:off x="14528262" y="2261299"/>
              <a:ext cx="3155049" cy="824649"/>
            </a:xfrm>
            <a:custGeom>
              <a:avLst/>
              <a:gdLst>
                <a:gd name="connsiteX0" fmla="*/ 0 w 3155049"/>
                <a:gd name="connsiteY0" fmla="*/ 48877 h 488767"/>
                <a:gd name="connsiteX1" fmla="*/ 48877 w 3155049"/>
                <a:gd name="connsiteY1" fmla="*/ 0 h 488767"/>
                <a:gd name="connsiteX2" fmla="*/ 3106172 w 3155049"/>
                <a:gd name="connsiteY2" fmla="*/ 0 h 488767"/>
                <a:gd name="connsiteX3" fmla="*/ 3155049 w 3155049"/>
                <a:gd name="connsiteY3" fmla="*/ 48877 h 488767"/>
                <a:gd name="connsiteX4" fmla="*/ 3155049 w 3155049"/>
                <a:gd name="connsiteY4" fmla="*/ 439890 h 488767"/>
                <a:gd name="connsiteX5" fmla="*/ 3106172 w 3155049"/>
                <a:gd name="connsiteY5" fmla="*/ 488767 h 488767"/>
                <a:gd name="connsiteX6" fmla="*/ 48877 w 3155049"/>
                <a:gd name="connsiteY6" fmla="*/ 488767 h 488767"/>
                <a:gd name="connsiteX7" fmla="*/ 0 w 3155049"/>
                <a:gd name="connsiteY7" fmla="*/ 439890 h 488767"/>
                <a:gd name="connsiteX8" fmla="*/ 0 w 3155049"/>
                <a:gd name="connsiteY8" fmla="*/ 48877 h 48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5049" h="488767">
                  <a:moveTo>
                    <a:pt x="0" y="48877"/>
                  </a:moveTo>
                  <a:cubicBezTo>
                    <a:pt x="0" y="21883"/>
                    <a:pt x="21883" y="0"/>
                    <a:pt x="48877" y="0"/>
                  </a:cubicBezTo>
                  <a:lnTo>
                    <a:pt x="3106172" y="0"/>
                  </a:lnTo>
                  <a:cubicBezTo>
                    <a:pt x="3133166" y="0"/>
                    <a:pt x="3155049" y="21883"/>
                    <a:pt x="3155049" y="48877"/>
                  </a:cubicBezTo>
                  <a:lnTo>
                    <a:pt x="3155049" y="439890"/>
                  </a:lnTo>
                  <a:cubicBezTo>
                    <a:pt x="3155049" y="466884"/>
                    <a:pt x="3133166" y="488767"/>
                    <a:pt x="3106172" y="488767"/>
                  </a:cubicBezTo>
                  <a:lnTo>
                    <a:pt x="48877" y="488767"/>
                  </a:lnTo>
                  <a:cubicBezTo>
                    <a:pt x="21883" y="488767"/>
                    <a:pt x="0" y="466884"/>
                    <a:pt x="0" y="439890"/>
                  </a:cubicBezTo>
                  <a:lnTo>
                    <a:pt x="0" y="48877"/>
                  </a:lnTo>
                  <a:close/>
                </a:path>
              </a:pathLst>
            </a:custGeom>
          </p:spPr>
          <p:style>
            <a:lnRef idx="0">
              <a:schemeClr val="lt1">
                <a:hueOff val="0"/>
                <a:satOff val="0"/>
                <a:lumOff val="0"/>
                <a:alphaOff val="0"/>
              </a:schemeClr>
            </a:lnRef>
            <a:fillRef idx="3">
              <a:schemeClr val="accent5">
                <a:hueOff val="-7353344"/>
                <a:satOff val="-10228"/>
                <a:lumOff val="-3922"/>
                <a:alphaOff val="0"/>
              </a:schemeClr>
            </a:fillRef>
            <a:effectRef idx="3">
              <a:schemeClr val="accent5">
                <a:hueOff val="-7353344"/>
                <a:satOff val="-10228"/>
                <a:lumOff val="-3922"/>
                <a:alphaOff val="0"/>
              </a:schemeClr>
            </a:effectRef>
            <a:fontRef idx="minor">
              <a:schemeClr val="lt1"/>
            </a:fontRef>
          </p:style>
          <p:txBody>
            <a:bodyPr spcFirstLastPara="0" vert="horz" wrap="square" lIns="94325" tIns="94325" rIns="94325" bIns="94325" numCol="1" spcCol="1270" anchor="ctr" anchorCtr="0">
              <a:noAutofit/>
            </a:bodyPr>
            <a:lstStyle/>
            <a:p>
              <a:pPr marL="0" lvl="0" indent="0" algn="ctr" defTabSz="933450">
                <a:lnSpc>
                  <a:spcPct val="90000"/>
                </a:lnSpc>
                <a:spcBef>
                  <a:spcPct val="0"/>
                </a:spcBef>
                <a:spcAft>
                  <a:spcPct val="35000"/>
                </a:spcAft>
                <a:buNone/>
              </a:pPr>
              <a:r>
                <a:rPr lang="en-US" altLang="zh-CN" sz="2200" kern="1200" dirty="0"/>
                <a:t>20.</a:t>
              </a:r>
              <a:r>
                <a:rPr lang="zh-CN" altLang="en-US" sz="2200" kern="1200" dirty="0"/>
                <a:t>制作完成</a:t>
              </a:r>
            </a:p>
          </p:txBody>
        </p:sp>
      </p:grpSp>
      <p:pic>
        <p:nvPicPr>
          <p:cNvPr id="7" name="图片 6">
            <a:extLst>
              <a:ext uri="{FF2B5EF4-FFF2-40B4-BE49-F238E27FC236}">
                <a16:creationId xmlns:a16="http://schemas.microsoft.com/office/drawing/2014/main" id="{28F12381-17D1-9A0D-D534-0E50E1C745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3485" y="6749640"/>
            <a:ext cx="2888515" cy="3079601"/>
          </a:xfrm>
          <a:prstGeom prst="rect">
            <a:avLst/>
          </a:prstGeom>
        </p:spPr>
      </p:pic>
      <p:pic>
        <p:nvPicPr>
          <p:cNvPr id="9" name="图片 8">
            <a:extLst>
              <a:ext uri="{FF2B5EF4-FFF2-40B4-BE49-F238E27FC236}">
                <a16:creationId xmlns:a16="http://schemas.microsoft.com/office/drawing/2014/main" id="{6584080F-3B90-87E9-6B1D-15112D0339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32428" y="4601705"/>
            <a:ext cx="4670067" cy="4261793"/>
          </a:xfrm>
          <a:prstGeom prst="rect">
            <a:avLst/>
          </a:prstGeom>
        </p:spPr>
      </p:pic>
      <p:pic>
        <p:nvPicPr>
          <p:cNvPr id="11" name="图片 10">
            <a:extLst>
              <a:ext uri="{FF2B5EF4-FFF2-40B4-BE49-F238E27FC236}">
                <a16:creationId xmlns:a16="http://schemas.microsoft.com/office/drawing/2014/main" id="{7DB5D054-B037-A48C-98AC-38A676D58E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40484" y="6732602"/>
            <a:ext cx="2192952" cy="3088665"/>
          </a:xfrm>
          <a:prstGeom prst="rect">
            <a:avLst/>
          </a:prstGeom>
        </p:spPr>
      </p:pic>
      <p:pic>
        <p:nvPicPr>
          <p:cNvPr id="13" name="图片 12">
            <a:extLst>
              <a:ext uri="{FF2B5EF4-FFF2-40B4-BE49-F238E27FC236}">
                <a16:creationId xmlns:a16="http://schemas.microsoft.com/office/drawing/2014/main" id="{D65D87F3-723D-8518-C7A3-A39BA2BB21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21731" y="3545999"/>
            <a:ext cx="1915229" cy="2795690"/>
          </a:xfrm>
          <a:prstGeom prst="rect">
            <a:avLst/>
          </a:prstGeom>
        </p:spPr>
      </p:pic>
      <p:pic>
        <p:nvPicPr>
          <p:cNvPr id="15" name="图片 14">
            <a:extLst>
              <a:ext uri="{FF2B5EF4-FFF2-40B4-BE49-F238E27FC236}">
                <a16:creationId xmlns:a16="http://schemas.microsoft.com/office/drawing/2014/main" id="{5E5FA7D1-31C2-2D6B-6937-0ECED01FB6E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74620" y="3537512"/>
            <a:ext cx="4453916" cy="3430859"/>
          </a:xfrm>
          <a:prstGeom prst="rect">
            <a:avLst/>
          </a:prstGeom>
        </p:spPr>
      </p:pic>
      <p:pic>
        <p:nvPicPr>
          <p:cNvPr id="17" name="图片 16">
            <a:extLst>
              <a:ext uri="{FF2B5EF4-FFF2-40B4-BE49-F238E27FC236}">
                <a16:creationId xmlns:a16="http://schemas.microsoft.com/office/drawing/2014/main" id="{89B36892-6A3F-4CD6-8099-0A52084408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15909" y="3537511"/>
            <a:ext cx="2350362" cy="2760566"/>
          </a:xfrm>
          <a:prstGeom prst="rect">
            <a:avLst/>
          </a:prstGeom>
        </p:spPr>
      </p:pic>
    </p:spTree>
    <p:extLst>
      <p:ext uri="{BB962C8B-B14F-4D97-AF65-F5344CB8AC3E}">
        <p14:creationId xmlns:p14="http://schemas.microsoft.com/office/powerpoint/2010/main" val="979876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500"/>
                            </p:stCondLst>
                            <p:childTnLst>
                              <p:par>
                                <p:cTn id="42" presetID="53" presetClass="entr" presetSubtype="16"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000"/>
                            </p:stCondLst>
                            <p:childTnLst>
                              <p:par>
                                <p:cTn id="48" presetID="53" presetClass="entr" presetSubtype="16"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par>
                          <p:cTn id="53" fill="hold">
                            <p:stCondLst>
                              <p:cond delay="1500"/>
                            </p:stCondLst>
                            <p:childTnLst>
                              <p:par>
                                <p:cTn id="54" presetID="53" presetClass="entr" presetSubtype="16"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par>
                          <p:cTn id="59" fill="hold">
                            <p:stCondLst>
                              <p:cond delay="2000"/>
                            </p:stCondLst>
                            <p:childTnLst>
                              <p:par>
                                <p:cTn id="60" presetID="53" presetClass="entr" presetSubtype="16"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p:cTn id="62" dur="500" fill="hold"/>
                                        <p:tgtEl>
                                          <p:spTgt spid="7"/>
                                        </p:tgtEl>
                                        <p:attrNameLst>
                                          <p:attrName>ppt_w</p:attrName>
                                        </p:attrNameLst>
                                      </p:cBhvr>
                                      <p:tavLst>
                                        <p:tav tm="0">
                                          <p:val>
                                            <p:fltVal val="0"/>
                                          </p:val>
                                        </p:tav>
                                        <p:tav tm="100000">
                                          <p:val>
                                            <p:strVal val="#ppt_w"/>
                                          </p:val>
                                        </p:tav>
                                      </p:tavLst>
                                    </p:anim>
                                    <p:anim calcmode="lin" valueType="num">
                                      <p:cBhvr>
                                        <p:cTn id="63" dur="500" fill="hold"/>
                                        <p:tgtEl>
                                          <p:spTgt spid="7"/>
                                        </p:tgtEl>
                                        <p:attrNameLst>
                                          <p:attrName>ppt_h</p:attrName>
                                        </p:attrNameLst>
                                      </p:cBhvr>
                                      <p:tavLst>
                                        <p:tav tm="0">
                                          <p:val>
                                            <p:fltVal val="0"/>
                                          </p:val>
                                        </p:tav>
                                        <p:tav tm="100000">
                                          <p:val>
                                            <p:strVal val="#ppt_h"/>
                                          </p:val>
                                        </p:tav>
                                      </p:tavLst>
                                    </p:anim>
                                    <p:animEffect transition="in" filter="fade">
                                      <p:cBhvr>
                                        <p:cTn id="64" dur="500"/>
                                        <p:tgtEl>
                                          <p:spTgt spid="7"/>
                                        </p:tgtEl>
                                      </p:cBhvr>
                                    </p:animEffect>
                                  </p:childTnLst>
                                </p:cTn>
                              </p:par>
                            </p:childTnLst>
                          </p:cTn>
                        </p:par>
                        <p:par>
                          <p:cTn id="65" fill="hold">
                            <p:stCondLst>
                              <p:cond delay="2500"/>
                            </p:stCondLst>
                            <p:childTnLst>
                              <p:par>
                                <p:cTn id="66" presetID="53" presetClass="entr" presetSubtype="16" fill="hold"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500" fill="hold"/>
                                        <p:tgtEl>
                                          <p:spTgt spid="11"/>
                                        </p:tgtEl>
                                        <p:attrNameLst>
                                          <p:attrName>ppt_w</p:attrName>
                                        </p:attrNameLst>
                                      </p:cBhvr>
                                      <p:tavLst>
                                        <p:tav tm="0">
                                          <p:val>
                                            <p:fltVal val="0"/>
                                          </p:val>
                                        </p:tav>
                                        <p:tav tm="100000">
                                          <p:val>
                                            <p:strVal val="#ppt_w"/>
                                          </p:val>
                                        </p:tav>
                                      </p:tavLst>
                                    </p:anim>
                                    <p:anim calcmode="lin" valueType="num">
                                      <p:cBhvr>
                                        <p:cTn id="69" dur="500" fill="hold"/>
                                        <p:tgtEl>
                                          <p:spTgt spid="11"/>
                                        </p:tgtEl>
                                        <p:attrNameLst>
                                          <p:attrName>ppt_h</p:attrName>
                                        </p:attrNameLst>
                                      </p:cBhvr>
                                      <p:tavLst>
                                        <p:tav tm="0">
                                          <p:val>
                                            <p:fltVal val="0"/>
                                          </p:val>
                                        </p:tav>
                                        <p:tav tm="100000">
                                          <p:val>
                                            <p:strVal val="#ppt_h"/>
                                          </p:val>
                                        </p:tav>
                                      </p:tavLst>
                                    </p:anim>
                                    <p:animEffect transition="in" filter="fade">
                                      <p:cBhvr>
                                        <p:cTn id="70" dur="500"/>
                                        <p:tgtEl>
                                          <p:spTgt spid="11"/>
                                        </p:tgtEl>
                                      </p:cBhvr>
                                    </p:animEffect>
                                  </p:childTnLst>
                                </p:cTn>
                              </p:par>
                            </p:childTnLst>
                          </p:cTn>
                        </p:par>
                        <p:par>
                          <p:cTn id="71" fill="hold">
                            <p:stCondLst>
                              <p:cond delay="3000"/>
                            </p:stCondLst>
                            <p:childTnLst>
                              <p:par>
                                <p:cTn id="72" presetID="53" presetClass="entr" presetSubtype="16"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p:cTn id="74" dur="500" fill="hold"/>
                                        <p:tgtEl>
                                          <p:spTgt spid="9"/>
                                        </p:tgtEl>
                                        <p:attrNameLst>
                                          <p:attrName>ppt_w</p:attrName>
                                        </p:attrNameLst>
                                      </p:cBhvr>
                                      <p:tavLst>
                                        <p:tav tm="0">
                                          <p:val>
                                            <p:fltVal val="0"/>
                                          </p:val>
                                        </p:tav>
                                        <p:tav tm="100000">
                                          <p:val>
                                            <p:strVal val="#ppt_w"/>
                                          </p:val>
                                        </p:tav>
                                      </p:tavLst>
                                    </p:anim>
                                    <p:anim calcmode="lin" valueType="num">
                                      <p:cBhvr>
                                        <p:cTn id="75" dur="500" fill="hold"/>
                                        <p:tgtEl>
                                          <p:spTgt spid="9"/>
                                        </p:tgtEl>
                                        <p:attrNameLst>
                                          <p:attrName>ppt_h</p:attrName>
                                        </p:attrNameLst>
                                      </p:cBhvr>
                                      <p:tavLst>
                                        <p:tav tm="0">
                                          <p:val>
                                            <p:fltVal val="0"/>
                                          </p:val>
                                        </p:tav>
                                        <p:tav tm="100000">
                                          <p:val>
                                            <p:strVal val="#ppt_h"/>
                                          </p:val>
                                        </p:tav>
                                      </p:tavLst>
                                    </p:anim>
                                    <p:animEffect transition="in" filter="fade">
                                      <p:cBhvr>
                                        <p:cTn id="7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第二节  模具成型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6" name="任意多边形: 形状 5">
            <a:extLst>
              <a:ext uri="{FF2B5EF4-FFF2-40B4-BE49-F238E27FC236}">
                <a16:creationId xmlns:a16="http://schemas.microsoft.com/office/drawing/2014/main" id="{EF3447AC-B86A-0650-D997-0ACCD02E3388}"/>
              </a:ext>
            </a:extLst>
          </p:cNvPr>
          <p:cNvSpPr/>
          <p:nvPr/>
        </p:nvSpPr>
        <p:spPr>
          <a:xfrm>
            <a:off x="835715" y="4099404"/>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zh-CN" altLang="en-US" sz="2800" kern="1200" dirty="0"/>
              <a:t>示范：牛</a:t>
            </a:r>
          </a:p>
        </p:txBody>
      </p:sp>
      <p:sp>
        <p:nvSpPr>
          <p:cNvPr id="8" name="任意多边形: 形状 7">
            <a:extLst>
              <a:ext uri="{FF2B5EF4-FFF2-40B4-BE49-F238E27FC236}">
                <a16:creationId xmlns:a16="http://schemas.microsoft.com/office/drawing/2014/main" id="{9EA5D07C-2F3E-24BD-B882-7E03514B4F45}"/>
              </a:ext>
            </a:extLst>
          </p:cNvPr>
          <p:cNvSpPr/>
          <p:nvPr/>
        </p:nvSpPr>
        <p:spPr>
          <a:xfrm>
            <a:off x="6480591" y="4099404"/>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1.</a:t>
            </a:r>
            <a:r>
              <a:rPr lang="zh-CN" altLang="en-US" sz="2200" kern="1200" dirty="0"/>
              <a:t>准备好石膏模具，将里面的灰尘清理干净</a:t>
            </a:r>
          </a:p>
        </p:txBody>
      </p:sp>
      <p:sp>
        <p:nvSpPr>
          <p:cNvPr id="10" name="任意多边形: 形状 9">
            <a:extLst>
              <a:ext uri="{FF2B5EF4-FFF2-40B4-BE49-F238E27FC236}">
                <a16:creationId xmlns:a16="http://schemas.microsoft.com/office/drawing/2014/main" id="{7E001207-EB9B-C8BC-BEB8-7C931F60EF1A}"/>
              </a:ext>
            </a:extLst>
          </p:cNvPr>
          <p:cNvSpPr/>
          <p:nvPr/>
        </p:nvSpPr>
        <p:spPr>
          <a:xfrm>
            <a:off x="12125468" y="4099404"/>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a:t>2.</a:t>
            </a:r>
            <a:r>
              <a:rPr lang="zh-CN" altLang="en-US" sz="2200" kern="1200"/>
              <a:t>把泥料用手拍平拍实</a:t>
            </a:r>
            <a:endParaRPr lang="zh-CN" altLang="en-US" sz="2200" kern="1200" dirty="0"/>
          </a:p>
        </p:txBody>
      </p:sp>
      <p:sp>
        <p:nvSpPr>
          <p:cNvPr id="12" name="任意多边形: 形状 11">
            <a:extLst>
              <a:ext uri="{FF2B5EF4-FFF2-40B4-BE49-F238E27FC236}">
                <a16:creationId xmlns:a16="http://schemas.microsoft.com/office/drawing/2014/main" id="{8ACD77C9-DA74-7318-3E5C-D00AAF18F4FE}"/>
              </a:ext>
            </a:extLst>
          </p:cNvPr>
          <p:cNvSpPr/>
          <p:nvPr/>
        </p:nvSpPr>
        <p:spPr>
          <a:xfrm>
            <a:off x="12125468" y="5124215"/>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5.</a:t>
            </a:r>
            <a:r>
              <a:rPr lang="zh-CN" altLang="en-US" sz="2200" kern="1200" dirty="0"/>
              <a:t>均匀压平</a:t>
            </a:r>
          </a:p>
        </p:txBody>
      </p:sp>
      <p:sp>
        <p:nvSpPr>
          <p:cNvPr id="14" name="任意多边形: 形状 13">
            <a:extLst>
              <a:ext uri="{FF2B5EF4-FFF2-40B4-BE49-F238E27FC236}">
                <a16:creationId xmlns:a16="http://schemas.microsoft.com/office/drawing/2014/main" id="{5460B8FA-5C42-4C35-095D-B6EF818C8B55}"/>
              </a:ext>
            </a:extLst>
          </p:cNvPr>
          <p:cNvSpPr/>
          <p:nvPr/>
        </p:nvSpPr>
        <p:spPr>
          <a:xfrm>
            <a:off x="6480591" y="5124215"/>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4.</a:t>
            </a:r>
            <a:r>
              <a:rPr lang="zh-CN" altLang="en-US" sz="2200" kern="1200" dirty="0"/>
              <a:t>把泥板用布贴紧压在石膏模具上</a:t>
            </a:r>
          </a:p>
        </p:txBody>
      </p:sp>
      <p:sp>
        <p:nvSpPr>
          <p:cNvPr id="16" name="任意多边形: 形状 15">
            <a:extLst>
              <a:ext uri="{FF2B5EF4-FFF2-40B4-BE49-F238E27FC236}">
                <a16:creationId xmlns:a16="http://schemas.microsoft.com/office/drawing/2014/main" id="{8B30B028-9CFE-58F2-3E5C-3D019545DD87}"/>
              </a:ext>
            </a:extLst>
          </p:cNvPr>
          <p:cNvSpPr/>
          <p:nvPr/>
        </p:nvSpPr>
        <p:spPr>
          <a:xfrm>
            <a:off x="835715" y="5124215"/>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a:t>3.</a:t>
            </a:r>
            <a:r>
              <a:rPr lang="zh-CN" altLang="en-US" sz="2200" kern="1200"/>
              <a:t>用割线切下一块泥片擀制泥板，厚薄均匀</a:t>
            </a:r>
          </a:p>
        </p:txBody>
      </p:sp>
      <p:sp>
        <p:nvSpPr>
          <p:cNvPr id="18" name="任意多边形: 形状 17">
            <a:extLst>
              <a:ext uri="{FF2B5EF4-FFF2-40B4-BE49-F238E27FC236}">
                <a16:creationId xmlns:a16="http://schemas.microsoft.com/office/drawing/2014/main" id="{99A73B4D-FD61-020B-3339-7B268B7D3F80}"/>
              </a:ext>
            </a:extLst>
          </p:cNvPr>
          <p:cNvSpPr/>
          <p:nvPr/>
        </p:nvSpPr>
        <p:spPr>
          <a:xfrm>
            <a:off x="835715" y="6149025"/>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6.</a:t>
            </a:r>
            <a:r>
              <a:rPr lang="zh-CN" altLang="en-US" sz="2200" kern="1200" dirty="0"/>
              <a:t>用泥条捏制牛的内部骨架</a:t>
            </a:r>
          </a:p>
        </p:txBody>
      </p:sp>
      <p:sp>
        <p:nvSpPr>
          <p:cNvPr id="20" name="任意多边形: 形状 19">
            <a:extLst>
              <a:ext uri="{FF2B5EF4-FFF2-40B4-BE49-F238E27FC236}">
                <a16:creationId xmlns:a16="http://schemas.microsoft.com/office/drawing/2014/main" id="{8AAF153B-2DEF-F1FE-0A92-77FED7E65141}"/>
              </a:ext>
            </a:extLst>
          </p:cNvPr>
          <p:cNvSpPr/>
          <p:nvPr/>
        </p:nvSpPr>
        <p:spPr>
          <a:xfrm>
            <a:off x="6480591" y="6149025"/>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7.</a:t>
            </a:r>
            <a:r>
              <a:rPr lang="zh-CN" altLang="en-US" sz="2200" kern="1200" dirty="0"/>
              <a:t>用泥条把模具接口处加厚一圈</a:t>
            </a:r>
          </a:p>
        </p:txBody>
      </p:sp>
      <p:sp>
        <p:nvSpPr>
          <p:cNvPr id="22" name="任意多边形: 形状 21">
            <a:extLst>
              <a:ext uri="{FF2B5EF4-FFF2-40B4-BE49-F238E27FC236}">
                <a16:creationId xmlns:a16="http://schemas.microsoft.com/office/drawing/2014/main" id="{89193E3D-4767-0DCA-22AD-2788E783E8F0}"/>
              </a:ext>
            </a:extLst>
          </p:cNvPr>
          <p:cNvSpPr/>
          <p:nvPr/>
        </p:nvSpPr>
        <p:spPr>
          <a:xfrm>
            <a:off x="12125468" y="6149025"/>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8.</a:t>
            </a:r>
            <a:r>
              <a:rPr lang="zh-CN" altLang="en-US" sz="2200" kern="1200" dirty="0"/>
              <a:t>调制泥浆</a:t>
            </a:r>
          </a:p>
        </p:txBody>
      </p:sp>
      <p:sp>
        <p:nvSpPr>
          <p:cNvPr id="24" name="任意多边形: 形状 23">
            <a:extLst>
              <a:ext uri="{FF2B5EF4-FFF2-40B4-BE49-F238E27FC236}">
                <a16:creationId xmlns:a16="http://schemas.microsoft.com/office/drawing/2014/main" id="{66026DDB-11BA-C2E6-79D3-46E479C7FFFD}"/>
              </a:ext>
            </a:extLst>
          </p:cNvPr>
          <p:cNvSpPr/>
          <p:nvPr/>
        </p:nvSpPr>
        <p:spPr>
          <a:xfrm>
            <a:off x="12125468" y="7173835"/>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11.</a:t>
            </a:r>
            <a:r>
              <a:rPr lang="zh-CN" altLang="en-US" sz="2200" kern="1200" dirty="0"/>
              <a:t>半小时后可打开模具</a:t>
            </a:r>
          </a:p>
        </p:txBody>
      </p:sp>
      <p:sp>
        <p:nvSpPr>
          <p:cNvPr id="26" name="任意多边形: 形状 25">
            <a:extLst>
              <a:ext uri="{FF2B5EF4-FFF2-40B4-BE49-F238E27FC236}">
                <a16:creationId xmlns:a16="http://schemas.microsoft.com/office/drawing/2014/main" id="{F89710DC-2566-5D78-C978-5AB08696A9D6}"/>
              </a:ext>
            </a:extLst>
          </p:cNvPr>
          <p:cNvSpPr/>
          <p:nvPr/>
        </p:nvSpPr>
        <p:spPr>
          <a:xfrm>
            <a:off x="6480591" y="7173835"/>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10.</a:t>
            </a:r>
            <a:r>
              <a:rPr lang="zh-CN" altLang="en-US" sz="2200" kern="1200" dirty="0"/>
              <a:t>把牛身体的两块石膏模具合在一起</a:t>
            </a:r>
          </a:p>
        </p:txBody>
      </p:sp>
      <p:sp>
        <p:nvSpPr>
          <p:cNvPr id="28" name="任意多边形: 形状 27">
            <a:extLst>
              <a:ext uri="{FF2B5EF4-FFF2-40B4-BE49-F238E27FC236}">
                <a16:creationId xmlns:a16="http://schemas.microsoft.com/office/drawing/2014/main" id="{987A8C4D-BAF9-23E3-A15F-552C70C3A4AB}"/>
              </a:ext>
            </a:extLst>
          </p:cNvPr>
          <p:cNvSpPr/>
          <p:nvPr/>
        </p:nvSpPr>
        <p:spPr>
          <a:xfrm>
            <a:off x="835715" y="7173835"/>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9.</a:t>
            </a:r>
            <a:r>
              <a:rPr lang="zh-CN" altLang="en-US" sz="2200" kern="1200" dirty="0"/>
              <a:t>把泥浆刷在模具合缝处</a:t>
            </a:r>
          </a:p>
        </p:txBody>
      </p:sp>
      <p:sp>
        <p:nvSpPr>
          <p:cNvPr id="30" name="任意多边形: 形状 29">
            <a:extLst>
              <a:ext uri="{FF2B5EF4-FFF2-40B4-BE49-F238E27FC236}">
                <a16:creationId xmlns:a16="http://schemas.microsoft.com/office/drawing/2014/main" id="{69504886-AF5A-023A-315B-75A919AD0224}"/>
              </a:ext>
            </a:extLst>
          </p:cNvPr>
          <p:cNvSpPr/>
          <p:nvPr/>
        </p:nvSpPr>
        <p:spPr>
          <a:xfrm>
            <a:off x="835715" y="8198646"/>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12.</a:t>
            </a:r>
            <a:r>
              <a:rPr lang="zh-CN" altLang="en-US" sz="2200" kern="1200" dirty="0"/>
              <a:t>取出牛的身体</a:t>
            </a:r>
          </a:p>
        </p:txBody>
      </p:sp>
      <p:sp>
        <p:nvSpPr>
          <p:cNvPr id="32" name="任意多边形: 形状 31">
            <a:extLst>
              <a:ext uri="{FF2B5EF4-FFF2-40B4-BE49-F238E27FC236}">
                <a16:creationId xmlns:a16="http://schemas.microsoft.com/office/drawing/2014/main" id="{400D2EE6-604B-B032-E112-3B50DCA37631}"/>
              </a:ext>
            </a:extLst>
          </p:cNvPr>
          <p:cNvSpPr/>
          <p:nvPr/>
        </p:nvSpPr>
        <p:spPr>
          <a:xfrm>
            <a:off x="6480591" y="8198646"/>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13.</a:t>
            </a:r>
            <a:r>
              <a:rPr lang="zh-CN" altLang="en-US" sz="2200" kern="1200" dirty="0"/>
              <a:t>同样方法印制牛腿</a:t>
            </a:r>
          </a:p>
        </p:txBody>
      </p:sp>
      <p:sp>
        <p:nvSpPr>
          <p:cNvPr id="34" name="任意多边形: 形状 33">
            <a:extLst>
              <a:ext uri="{FF2B5EF4-FFF2-40B4-BE49-F238E27FC236}">
                <a16:creationId xmlns:a16="http://schemas.microsoft.com/office/drawing/2014/main" id="{285581A1-9C41-5D90-F3EA-A976754484BD}"/>
              </a:ext>
            </a:extLst>
          </p:cNvPr>
          <p:cNvSpPr/>
          <p:nvPr/>
        </p:nvSpPr>
        <p:spPr>
          <a:xfrm>
            <a:off x="12125468" y="8198646"/>
            <a:ext cx="5326815" cy="706749"/>
          </a:xfrm>
          <a:custGeom>
            <a:avLst/>
            <a:gdLst>
              <a:gd name="connsiteX0" fmla="*/ 0 w 5326815"/>
              <a:gd name="connsiteY0" fmla="*/ 70675 h 706749"/>
              <a:gd name="connsiteX1" fmla="*/ 70675 w 5326815"/>
              <a:gd name="connsiteY1" fmla="*/ 0 h 706749"/>
              <a:gd name="connsiteX2" fmla="*/ 5256140 w 5326815"/>
              <a:gd name="connsiteY2" fmla="*/ 0 h 706749"/>
              <a:gd name="connsiteX3" fmla="*/ 5326815 w 5326815"/>
              <a:gd name="connsiteY3" fmla="*/ 70675 h 706749"/>
              <a:gd name="connsiteX4" fmla="*/ 5326815 w 5326815"/>
              <a:gd name="connsiteY4" fmla="*/ 636074 h 706749"/>
              <a:gd name="connsiteX5" fmla="*/ 5256140 w 5326815"/>
              <a:gd name="connsiteY5" fmla="*/ 706749 h 706749"/>
              <a:gd name="connsiteX6" fmla="*/ 70675 w 5326815"/>
              <a:gd name="connsiteY6" fmla="*/ 706749 h 706749"/>
              <a:gd name="connsiteX7" fmla="*/ 0 w 5326815"/>
              <a:gd name="connsiteY7" fmla="*/ 636074 h 706749"/>
              <a:gd name="connsiteX8" fmla="*/ 0 w 5326815"/>
              <a:gd name="connsiteY8" fmla="*/ 70675 h 70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6815" h="706749">
                <a:moveTo>
                  <a:pt x="0" y="70675"/>
                </a:moveTo>
                <a:cubicBezTo>
                  <a:pt x="0" y="31642"/>
                  <a:pt x="31642" y="0"/>
                  <a:pt x="70675" y="0"/>
                </a:cubicBezTo>
                <a:lnTo>
                  <a:pt x="5256140" y="0"/>
                </a:lnTo>
                <a:cubicBezTo>
                  <a:pt x="5295173" y="0"/>
                  <a:pt x="5326815" y="31642"/>
                  <a:pt x="5326815" y="70675"/>
                </a:cubicBezTo>
                <a:lnTo>
                  <a:pt x="5326815" y="636074"/>
                </a:lnTo>
                <a:cubicBezTo>
                  <a:pt x="5326815" y="675107"/>
                  <a:pt x="5295173" y="706749"/>
                  <a:pt x="5256140" y="706749"/>
                </a:cubicBezTo>
                <a:lnTo>
                  <a:pt x="70675" y="706749"/>
                </a:lnTo>
                <a:cubicBezTo>
                  <a:pt x="31642" y="706749"/>
                  <a:pt x="0" y="675107"/>
                  <a:pt x="0" y="636074"/>
                </a:cubicBezTo>
                <a:lnTo>
                  <a:pt x="0" y="70675"/>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112140" tIns="112140" rIns="112140" bIns="112140" numCol="1" spcCol="1270" anchor="ctr" anchorCtr="0">
            <a:noAutofit/>
          </a:bodyPr>
          <a:lstStyle/>
          <a:p>
            <a:pPr marL="0" lvl="0" indent="0" algn="ctr" defTabSz="1066800">
              <a:lnSpc>
                <a:spcPct val="90000"/>
              </a:lnSpc>
              <a:spcBef>
                <a:spcPct val="0"/>
              </a:spcBef>
              <a:spcAft>
                <a:spcPct val="35000"/>
              </a:spcAft>
              <a:buNone/>
            </a:pPr>
            <a:r>
              <a:rPr lang="en-US" altLang="zh-CN" sz="2200" kern="1200" dirty="0"/>
              <a:t>14.</a:t>
            </a:r>
            <a:r>
              <a:rPr lang="zh-CN" altLang="en-US" sz="2200" kern="1200" dirty="0"/>
              <a:t>对牛腿接口处进行修整</a:t>
            </a:r>
          </a:p>
        </p:txBody>
      </p:sp>
      <p:sp>
        <p:nvSpPr>
          <p:cNvPr id="35" name="矩形: 圆角 34">
            <a:extLst>
              <a:ext uri="{FF2B5EF4-FFF2-40B4-BE49-F238E27FC236}">
                <a16:creationId xmlns:a16="http://schemas.microsoft.com/office/drawing/2014/main" id="{9254AE04-F7B8-8642-6B59-67C84A514AE5}"/>
              </a:ext>
            </a:extLst>
          </p:cNvPr>
          <p:cNvSpPr/>
          <p:nvPr/>
        </p:nvSpPr>
        <p:spPr>
          <a:xfrm>
            <a:off x="2172052" y="1530988"/>
            <a:ext cx="4762657"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a:latin typeface="宋体" panose="02010600030101010101" pitchFamily="2" charset="-122"/>
                <a:ea typeface="宋体" panose="02010600030101010101" pitchFamily="2" charset="-122"/>
              </a:rPr>
              <a:t>三、印坯成型</a:t>
            </a:r>
            <a:endParaRPr lang="zh-CN" altLang="en-US" sz="3200" b="1" spc="300" dirty="0">
              <a:latin typeface="宋体" panose="02010600030101010101" pitchFamily="2" charset="-122"/>
              <a:ea typeface="宋体" panose="02010600030101010101" pitchFamily="2" charset="-122"/>
            </a:endParaRPr>
          </a:p>
        </p:txBody>
      </p:sp>
      <p:sp>
        <p:nvSpPr>
          <p:cNvPr id="36" name="文本框 35">
            <a:extLst>
              <a:ext uri="{FF2B5EF4-FFF2-40B4-BE49-F238E27FC236}">
                <a16:creationId xmlns:a16="http://schemas.microsoft.com/office/drawing/2014/main" id="{80FB68A5-868A-8D38-76EA-60ABFF734CF9}"/>
              </a:ext>
            </a:extLst>
          </p:cNvPr>
          <p:cNvSpPr txBox="1"/>
          <p:nvPr/>
        </p:nvSpPr>
        <p:spPr>
          <a:xfrm>
            <a:off x="1989171" y="2463505"/>
            <a:ext cx="14530989" cy="1319336"/>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印坯成型是把模具分成若干片，把擀好的泥板分别粘在石膏模上，然后进行黏结组合。印坯成型和注浆成型原理一样，通过石膏模具吸收泥板或泥浆水分成型。</a:t>
            </a:r>
          </a:p>
        </p:txBody>
      </p:sp>
    </p:spTree>
    <p:extLst>
      <p:ext uri="{BB962C8B-B14F-4D97-AF65-F5344CB8AC3E}">
        <p14:creationId xmlns:p14="http://schemas.microsoft.com/office/powerpoint/2010/main" val="16990745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0-#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6"/>
                                        </p:tgtEl>
                                        <p:attrNameLst>
                                          <p:attrName>ppt_y</p:attrName>
                                        </p:attrNameLst>
                                      </p:cBhvr>
                                      <p:tavLst>
                                        <p:tav tm="0">
                                          <p:val>
                                            <p:strVal val="#ppt_y"/>
                                          </p:val>
                                        </p:tav>
                                        <p:tav tm="100000">
                                          <p:val>
                                            <p:strVal val="#ppt_y"/>
                                          </p:val>
                                        </p:tav>
                                      </p:tavLst>
                                    </p:anim>
                                    <p:anim calcmode="lin" valueType="num">
                                      <p:cBhvr>
                                        <p:cTn id="28"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Effect transition="in" filter="fade">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p:cTn id="84" dur="500" fill="hold"/>
                                        <p:tgtEl>
                                          <p:spTgt spid="20"/>
                                        </p:tgtEl>
                                        <p:attrNameLst>
                                          <p:attrName>ppt_w</p:attrName>
                                        </p:attrNameLst>
                                      </p:cBhvr>
                                      <p:tavLst>
                                        <p:tav tm="0">
                                          <p:val>
                                            <p:fltVal val="0"/>
                                          </p:val>
                                        </p:tav>
                                        <p:tav tm="100000">
                                          <p:val>
                                            <p:strVal val="#ppt_w"/>
                                          </p:val>
                                        </p:tav>
                                      </p:tavLst>
                                    </p:anim>
                                    <p:anim calcmode="lin" valueType="num">
                                      <p:cBhvr>
                                        <p:cTn id="85" dur="500" fill="hold"/>
                                        <p:tgtEl>
                                          <p:spTgt spid="20"/>
                                        </p:tgtEl>
                                        <p:attrNameLst>
                                          <p:attrName>ppt_h</p:attrName>
                                        </p:attrNameLst>
                                      </p:cBhvr>
                                      <p:tavLst>
                                        <p:tav tm="0">
                                          <p:val>
                                            <p:fltVal val="0"/>
                                          </p:val>
                                        </p:tav>
                                        <p:tav tm="100000">
                                          <p:val>
                                            <p:strVal val="#ppt_h"/>
                                          </p:val>
                                        </p:tav>
                                      </p:tavLst>
                                    </p:anim>
                                    <p:animEffect transition="in" filter="fade">
                                      <p:cBhvr>
                                        <p:cTn id="86" dur="500"/>
                                        <p:tgtEl>
                                          <p:spTgt spid="20"/>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p:cTn id="91" dur="500" fill="hold"/>
                                        <p:tgtEl>
                                          <p:spTgt spid="22"/>
                                        </p:tgtEl>
                                        <p:attrNameLst>
                                          <p:attrName>ppt_w</p:attrName>
                                        </p:attrNameLst>
                                      </p:cBhvr>
                                      <p:tavLst>
                                        <p:tav tm="0">
                                          <p:val>
                                            <p:fltVal val="0"/>
                                          </p:val>
                                        </p:tav>
                                        <p:tav tm="100000">
                                          <p:val>
                                            <p:strVal val="#ppt_w"/>
                                          </p:val>
                                        </p:tav>
                                      </p:tavLst>
                                    </p:anim>
                                    <p:anim calcmode="lin" valueType="num">
                                      <p:cBhvr>
                                        <p:cTn id="92" dur="500" fill="hold"/>
                                        <p:tgtEl>
                                          <p:spTgt spid="22"/>
                                        </p:tgtEl>
                                        <p:attrNameLst>
                                          <p:attrName>ppt_h</p:attrName>
                                        </p:attrNameLst>
                                      </p:cBhvr>
                                      <p:tavLst>
                                        <p:tav tm="0">
                                          <p:val>
                                            <p:fltVal val="0"/>
                                          </p:val>
                                        </p:tav>
                                        <p:tav tm="100000">
                                          <p:val>
                                            <p:strVal val="#ppt_h"/>
                                          </p:val>
                                        </p:tav>
                                      </p:tavLst>
                                    </p:anim>
                                    <p:animEffect transition="in" filter="fade">
                                      <p:cBhvr>
                                        <p:cTn id="93" dur="500"/>
                                        <p:tgtEl>
                                          <p:spTgt spid="22"/>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28"/>
                                        </p:tgtEl>
                                        <p:attrNameLst>
                                          <p:attrName>style.visibility</p:attrName>
                                        </p:attrNameLst>
                                      </p:cBhvr>
                                      <p:to>
                                        <p:strVal val="visible"/>
                                      </p:to>
                                    </p:set>
                                    <p:anim calcmode="lin" valueType="num">
                                      <p:cBhvr>
                                        <p:cTn id="98" dur="500" fill="hold"/>
                                        <p:tgtEl>
                                          <p:spTgt spid="28"/>
                                        </p:tgtEl>
                                        <p:attrNameLst>
                                          <p:attrName>ppt_w</p:attrName>
                                        </p:attrNameLst>
                                      </p:cBhvr>
                                      <p:tavLst>
                                        <p:tav tm="0">
                                          <p:val>
                                            <p:fltVal val="0"/>
                                          </p:val>
                                        </p:tav>
                                        <p:tav tm="100000">
                                          <p:val>
                                            <p:strVal val="#ppt_w"/>
                                          </p:val>
                                        </p:tav>
                                      </p:tavLst>
                                    </p:anim>
                                    <p:anim calcmode="lin" valueType="num">
                                      <p:cBhvr>
                                        <p:cTn id="99" dur="500" fill="hold"/>
                                        <p:tgtEl>
                                          <p:spTgt spid="28"/>
                                        </p:tgtEl>
                                        <p:attrNameLst>
                                          <p:attrName>ppt_h</p:attrName>
                                        </p:attrNameLst>
                                      </p:cBhvr>
                                      <p:tavLst>
                                        <p:tav tm="0">
                                          <p:val>
                                            <p:fltVal val="0"/>
                                          </p:val>
                                        </p:tav>
                                        <p:tav tm="100000">
                                          <p:val>
                                            <p:strVal val="#ppt_h"/>
                                          </p:val>
                                        </p:tav>
                                      </p:tavLst>
                                    </p:anim>
                                    <p:animEffect transition="in" filter="fade">
                                      <p:cBhvr>
                                        <p:cTn id="100" dur="500"/>
                                        <p:tgtEl>
                                          <p:spTgt spid="28"/>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16" fill="hold" grpId="0" nodeType="clickEffect">
                                  <p:stCondLst>
                                    <p:cond delay="0"/>
                                  </p:stCondLst>
                                  <p:childTnLst>
                                    <p:set>
                                      <p:cBhvr>
                                        <p:cTn id="104" dur="1" fill="hold">
                                          <p:stCondLst>
                                            <p:cond delay="0"/>
                                          </p:stCondLst>
                                        </p:cTn>
                                        <p:tgtEl>
                                          <p:spTgt spid="26"/>
                                        </p:tgtEl>
                                        <p:attrNameLst>
                                          <p:attrName>style.visibility</p:attrName>
                                        </p:attrNameLst>
                                      </p:cBhvr>
                                      <p:to>
                                        <p:strVal val="visible"/>
                                      </p:to>
                                    </p:set>
                                    <p:anim calcmode="lin" valueType="num">
                                      <p:cBhvr>
                                        <p:cTn id="105" dur="500" fill="hold"/>
                                        <p:tgtEl>
                                          <p:spTgt spid="26"/>
                                        </p:tgtEl>
                                        <p:attrNameLst>
                                          <p:attrName>ppt_w</p:attrName>
                                        </p:attrNameLst>
                                      </p:cBhvr>
                                      <p:tavLst>
                                        <p:tav tm="0">
                                          <p:val>
                                            <p:fltVal val="0"/>
                                          </p:val>
                                        </p:tav>
                                        <p:tav tm="100000">
                                          <p:val>
                                            <p:strVal val="#ppt_w"/>
                                          </p:val>
                                        </p:tav>
                                      </p:tavLst>
                                    </p:anim>
                                    <p:anim calcmode="lin" valueType="num">
                                      <p:cBhvr>
                                        <p:cTn id="106" dur="500" fill="hold"/>
                                        <p:tgtEl>
                                          <p:spTgt spid="26"/>
                                        </p:tgtEl>
                                        <p:attrNameLst>
                                          <p:attrName>ppt_h</p:attrName>
                                        </p:attrNameLst>
                                      </p:cBhvr>
                                      <p:tavLst>
                                        <p:tav tm="0">
                                          <p:val>
                                            <p:fltVal val="0"/>
                                          </p:val>
                                        </p:tav>
                                        <p:tav tm="100000">
                                          <p:val>
                                            <p:strVal val="#ppt_h"/>
                                          </p:val>
                                        </p:tav>
                                      </p:tavLst>
                                    </p:anim>
                                    <p:animEffect transition="in" filter="fade">
                                      <p:cBhvr>
                                        <p:cTn id="107" dur="500"/>
                                        <p:tgtEl>
                                          <p:spTgt spid="26"/>
                                        </p:tgtEl>
                                      </p:cBhvr>
                                    </p:animEffect>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 calcmode="lin" valueType="num">
                                      <p:cBhvr>
                                        <p:cTn id="112" dur="500" fill="hold"/>
                                        <p:tgtEl>
                                          <p:spTgt spid="24"/>
                                        </p:tgtEl>
                                        <p:attrNameLst>
                                          <p:attrName>ppt_w</p:attrName>
                                        </p:attrNameLst>
                                      </p:cBhvr>
                                      <p:tavLst>
                                        <p:tav tm="0">
                                          <p:val>
                                            <p:fltVal val="0"/>
                                          </p:val>
                                        </p:tav>
                                        <p:tav tm="100000">
                                          <p:val>
                                            <p:strVal val="#ppt_w"/>
                                          </p:val>
                                        </p:tav>
                                      </p:tavLst>
                                    </p:anim>
                                    <p:anim calcmode="lin" valueType="num">
                                      <p:cBhvr>
                                        <p:cTn id="113" dur="500" fill="hold"/>
                                        <p:tgtEl>
                                          <p:spTgt spid="24"/>
                                        </p:tgtEl>
                                        <p:attrNameLst>
                                          <p:attrName>ppt_h</p:attrName>
                                        </p:attrNameLst>
                                      </p:cBhvr>
                                      <p:tavLst>
                                        <p:tav tm="0">
                                          <p:val>
                                            <p:fltVal val="0"/>
                                          </p:val>
                                        </p:tav>
                                        <p:tav tm="100000">
                                          <p:val>
                                            <p:strVal val="#ppt_h"/>
                                          </p:val>
                                        </p:tav>
                                      </p:tavLst>
                                    </p:anim>
                                    <p:animEffect transition="in" filter="fade">
                                      <p:cBhvr>
                                        <p:cTn id="114" dur="500"/>
                                        <p:tgtEl>
                                          <p:spTgt spid="24"/>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grpId="0" nodeType="click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32"/>
                                        </p:tgtEl>
                                        <p:attrNameLst>
                                          <p:attrName>style.visibility</p:attrName>
                                        </p:attrNameLst>
                                      </p:cBhvr>
                                      <p:to>
                                        <p:strVal val="visible"/>
                                      </p:to>
                                    </p:set>
                                    <p:anim calcmode="lin" valueType="num">
                                      <p:cBhvr>
                                        <p:cTn id="126" dur="500" fill="hold"/>
                                        <p:tgtEl>
                                          <p:spTgt spid="32"/>
                                        </p:tgtEl>
                                        <p:attrNameLst>
                                          <p:attrName>ppt_w</p:attrName>
                                        </p:attrNameLst>
                                      </p:cBhvr>
                                      <p:tavLst>
                                        <p:tav tm="0">
                                          <p:val>
                                            <p:fltVal val="0"/>
                                          </p:val>
                                        </p:tav>
                                        <p:tav tm="100000">
                                          <p:val>
                                            <p:strVal val="#ppt_w"/>
                                          </p:val>
                                        </p:tav>
                                      </p:tavLst>
                                    </p:anim>
                                    <p:anim calcmode="lin" valueType="num">
                                      <p:cBhvr>
                                        <p:cTn id="127" dur="500" fill="hold"/>
                                        <p:tgtEl>
                                          <p:spTgt spid="32"/>
                                        </p:tgtEl>
                                        <p:attrNameLst>
                                          <p:attrName>ppt_h</p:attrName>
                                        </p:attrNameLst>
                                      </p:cBhvr>
                                      <p:tavLst>
                                        <p:tav tm="0">
                                          <p:val>
                                            <p:fltVal val="0"/>
                                          </p:val>
                                        </p:tav>
                                        <p:tav tm="100000">
                                          <p:val>
                                            <p:strVal val="#ppt_h"/>
                                          </p:val>
                                        </p:tav>
                                      </p:tavLst>
                                    </p:anim>
                                    <p:animEffect transition="in" filter="fade">
                                      <p:cBhvr>
                                        <p:cTn id="128" dur="500"/>
                                        <p:tgtEl>
                                          <p:spTgt spid="32"/>
                                        </p:tgtEl>
                                      </p:cBhvr>
                                    </p:animEffect>
                                  </p:childTnLst>
                                </p:cTn>
                              </p:par>
                            </p:childTnLst>
                          </p:cTn>
                        </p:par>
                      </p:childTnLst>
                    </p:cTn>
                  </p:par>
                  <p:par>
                    <p:cTn id="129" fill="hold">
                      <p:stCondLst>
                        <p:cond delay="indefinite"/>
                      </p:stCondLst>
                      <p:childTnLst>
                        <p:par>
                          <p:cTn id="130" fill="hold">
                            <p:stCondLst>
                              <p:cond delay="0"/>
                            </p:stCondLst>
                            <p:childTnLst>
                              <p:par>
                                <p:cTn id="131" presetID="53" presetClass="entr" presetSubtype="16" fill="hold" grpId="0" nodeType="clickEffect">
                                  <p:stCondLst>
                                    <p:cond delay="0"/>
                                  </p:stCondLst>
                                  <p:childTnLst>
                                    <p:set>
                                      <p:cBhvr>
                                        <p:cTn id="132" dur="1" fill="hold">
                                          <p:stCondLst>
                                            <p:cond delay="0"/>
                                          </p:stCondLst>
                                        </p:cTn>
                                        <p:tgtEl>
                                          <p:spTgt spid="34"/>
                                        </p:tgtEl>
                                        <p:attrNameLst>
                                          <p:attrName>style.visibility</p:attrName>
                                        </p:attrNameLst>
                                      </p:cBhvr>
                                      <p:to>
                                        <p:strVal val="visible"/>
                                      </p:to>
                                    </p:set>
                                    <p:anim calcmode="lin" valueType="num">
                                      <p:cBhvr>
                                        <p:cTn id="133" dur="500" fill="hold"/>
                                        <p:tgtEl>
                                          <p:spTgt spid="34"/>
                                        </p:tgtEl>
                                        <p:attrNameLst>
                                          <p:attrName>ppt_w</p:attrName>
                                        </p:attrNameLst>
                                      </p:cBhvr>
                                      <p:tavLst>
                                        <p:tav tm="0">
                                          <p:val>
                                            <p:fltVal val="0"/>
                                          </p:val>
                                        </p:tav>
                                        <p:tav tm="100000">
                                          <p:val>
                                            <p:strVal val="#ppt_w"/>
                                          </p:val>
                                        </p:tav>
                                      </p:tavLst>
                                    </p:anim>
                                    <p:anim calcmode="lin" valueType="num">
                                      <p:cBhvr>
                                        <p:cTn id="134" dur="500" fill="hold"/>
                                        <p:tgtEl>
                                          <p:spTgt spid="34"/>
                                        </p:tgtEl>
                                        <p:attrNameLst>
                                          <p:attrName>ppt_h</p:attrName>
                                        </p:attrNameLst>
                                      </p:cBhvr>
                                      <p:tavLst>
                                        <p:tav tm="0">
                                          <p:val>
                                            <p:fltVal val="0"/>
                                          </p:val>
                                        </p:tav>
                                        <p:tav tm="100000">
                                          <p:val>
                                            <p:strVal val="#ppt_h"/>
                                          </p:val>
                                        </p:tav>
                                      </p:tavLst>
                                    </p:anim>
                                    <p:animEffect transition="in" filter="fade">
                                      <p:cBhvr>
                                        <p:cTn id="1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animBg="1"/>
      <p:bldP spid="10" grpId="0" animBg="1"/>
      <p:bldP spid="12" grpId="0" animBg="1"/>
      <p:bldP spid="14" grpId="0" animBg="1"/>
      <p:bldP spid="16" grpId="0" animBg="1"/>
      <p:bldP spid="18" grpId="0" animBg="1"/>
      <p:bldP spid="20" grpId="0" animBg="1"/>
      <p:bldP spid="22" grpId="0" animBg="1"/>
      <p:bldP spid="24" grpId="0" animBg="1"/>
      <p:bldP spid="26" grpId="0" animBg="1"/>
      <p:bldP spid="28" grpId="0" animBg="1"/>
      <p:bldP spid="30" grpId="0" animBg="1"/>
      <p:bldP spid="32" grpId="0" animBg="1"/>
      <p:bldP spid="34" grpId="0" animBg="1"/>
      <p:bldP spid="35" grpId="0" animBg="1"/>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val="0"/>
              </a:ext>
            </a:extLst>
          </a:blip>
          <a:srcRect l="17632" r="49845" b="47264"/>
          <a:stretch>
            <a:fillRect/>
          </a:stretch>
        </p:blipFill>
        <p:spPr>
          <a:xfrm>
            <a:off x="2062194" y="0"/>
            <a:ext cx="2524230" cy="4297680"/>
          </a:xfrm>
          <a:prstGeom prst="rect">
            <a:avLst/>
          </a:prstGeom>
        </p:spPr>
      </p:pic>
      <p:sp>
        <p:nvSpPr>
          <p:cNvPr id="13" name="矩形 12">
            <a:extLst>
              <a:ext uri="{FF2B5EF4-FFF2-40B4-BE49-F238E27FC236}">
                <a16:creationId xmlns:a16="http://schemas.microsoft.com/office/drawing/2014/main" id="{AA435508-716F-5724-F8BF-E0E357001FD6}"/>
              </a:ext>
            </a:extLst>
          </p:cNvPr>
          <p:cNvSpPr/>
          <p:nvPr/>
        </p:nvSpPr>
        <p:spPr>
          <a:xfrm>
            <a:off x="1800317" y="5144294"/>
            <a:ext cx="14687366" cy="1866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2" name="矩形 1">
            <a:extLst>
              <a:ext uri="{FF2B5EF4-FFF2-40B4-BE49-F238E27FC236}">
                <a16:creationId xmlns:a16="http://schemas.microsoft.com/office/drawing/2014/main" id="{B6C7E12A-2147-77E9-69F8-9032ACE584E8}"/>
              </a:ext>
            </a:extLst>
          </p:cNvPr>
          <p:cNvSpPr/>
          <p:nvPr/>
        </p:nvSpPr>
        <p:spPr>
          <a:xfrm>
            <a:off x="4809744" y="3969834"/>
            <a:ext cx="8891834" cy="2600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文本框 6">
            <a:extLst>
              <a:ext uri="{FF2B5EF4-FFF2-40B4-BE49-F238E27FC236}">
                <a16:creationId xmlns:a16="http://schemas.microsoft.com/office/drawing/2014/main" id="{13EC3153-9759-4DDC-FFE9-DAFA2D16FB0E}"/>
              </a:ext>
            </a:extLst>
          </p:cNvPr>
          <p:cNvSpPr txBox="1"/>
          <p:nvPr>
            <p:custDataLst>
              <p:tags r:id="rId1"/>
            </p:custDataLst>
          </p:nvPr>
        </p:nvSpPr>
        <p:spPr>
          <a:xfrm>
            <a:off x="5100811" y="3530165"/>
            <a:ext cx="8348255" cy="2796278"/>
          </a:xfrm>
          <a:prstGeom prst="rect">
            <a:avLst/>
          </a:prstGeom>
          <a:noFill/>
        </p:spPr>
        <p:txBody>
          <a:bodyPr wrap="square" rtlCol="0" anchor="ctr">
            <a:spAutoFit/>
          </a:bodyPr>
          <a:lstStyle/>
          <a:p>
            <a:pPr>
              <a:lnSpc>
                <a:spcPct val="120000"/>
              </a:lnSpc>
            </a:pPr>
            <a:r>
              <a:rPr lang="zh-CN" altLang="en-US" sz="15998" dirty="0">
                <a:ln w="0"/>
                <a:solidFill>
                  <a:srgbClr val="8FCC94"/>
                </a:solidFill>
                <a:effectLst>
                  <a:outerShdw blurRad="38100" dist="25400" dir="5400000" algn="ctr" rotWithShape="0">
                    <a:srgbClr val="6E747A">
                      <a:alpha val="43000"/>
                    </a:srgbClr>
                  </a:outerShdw>
                </a:effectLst>
                <a:latin typeface="方正剪纸_GBK" panose="02000000000000000000" pitchFamily="2" charset="-122"/>
                <a:ea typeface="方正剪纸_GBK" panose="02000000000000000000" pitchFamily="2" charset="-122"/>
              </a:rPr>
              <a:t>谢谢观看</a:t>
            </a:r>
          </a:p>
        </p:txBody>
      </p:sp>
    </p:spTree>
    <p:extLst>
      <p:ext uri="{BB962C8B-B14F-4D97-AF65-F5344CB8AC3E}">
        <p14:creationId xmlns:p14="http://schemas.microsoft.com/office/powerpoint/2010/main" val="3494657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childTnLst>
                          </p:cTn>
                        </p:par>
                        <p:par>
                          <p:cTn id="14" fill="hold">
                            <p:stCondLst>
                              <p:cond delay="3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0E1D497E-C43F-73AC-1135-871A9650AF5E}"/>
              </a:ext>
            </a:extLst>
          </p:cNvPr>
          <p:cNvSpPr/>
          <p:nvPr/>
        </p:nvSpPr>
        <p:spPr>
          <a:xfrm>
            <a:off x="3136392" y="1350836"/>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本章重点</a:t>
            </a:r>
          </a:p>
        </p:txBody>
      </p:sp>
      <p:sp>
        <p:nvSpPr>
          <p:cNvPr id="10" name="矩形: 圆角 9">
            <a:extLst>
              <a:ext uri="{FF2B5EF4-FFF2-40B4-BE49-F238E27FC236}">
                <a16:creationId xmlns:a16="http://schemas.microsoft.com/office/drawing/2014/main" id="{B116B684-4C7E-6214-0BF0-077EF95692CF}"/>
              </a:ext>
            </a:extLst>
          </p:cNvPr>
          <p:cNvSpPr/>
          <p:nvPr/>
        </p:nvSpPr>
        <p:spPr>
          <a:xfrm>
            <a:off x="3136392" y="3088624"/>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本章难点</a:t>
            </a:r>
          </a:p>
        </p:txBody>
      </p:sp>
      <p:sp>
        <p:nvSpPr>
          <p:cNvPr id="11" name="矩形: 圆角 10">
            <a:extLst>
              <a:ext uri="{FF2B5EF4-FFF2-40B4-BE49-F238E27FC236}">
                <a16:creationId xmlns:a16="http://schemas.microsoft.com/office/drawing/2014/main" id="{64B9289E-6873-D7B5-D630-33186CC85FD5}"/>
              </a:ext>
            </a:extLst>
          </p:cNvPr>
          <p:cNvSpPr/>
          <p:nvPr/>
        </p:nvSpPr>
        <p:spPr>
          <a:xfrm>
            <a:off x="3136392" y="4826412"/>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关键词</a:t>
            </a:r>
          </a:p>
        </p:txBody>
      </p:sp>
      <p:sp>
        <p:nvSpPr>
          <p:cNvPr id="12" name="矩形: 圆角 11">
            <a:extLst>
              <a:ext uri="{FF2B5EF4-FFF2-40B4-BE49-F238E27FC236}">
                <a16:creationId xmlns:a16="http://schemas.microsoft.com/office/drawing/2014/main" id="{865511BC-ED11-F472-3308-4A006757A1A7}"/>
              </a:ext>
            </a:extLst>
          </p:cNvPr>
          <p:cNvSpPr/>
          <p:nvPr/>
        </p:nvSpPr>
        <p:spPr>
          <a:xfrm>
            <a:off x="3136392" y="6564200"/>
            <a:ext cx="12015216" cy="567631"/>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本章引言</a:t>
            </a:r>
          </a:p>
        </p:txBody>
      </p:sp>
      <p:sp>
        <p:nvSpPr>
          <p:cNvPr id="7" name="Rectangle 1">
            <a:extLst>
              <a:ext uri="{FF2B5EF4-FFF2-40B4-BE49-F238E27FC236}">
                <a16:creationId xmlns:a16="http://schemas.microsoft.com/office/drawing/2014/main" id="{466E9A31-7D4A-6984-62B2-4BB5A71BEA80}"/>
              </a:ext>
            </a:extLst>
          </p:cNvPr>
          <p:cNvSpPr>
            <a:spLocks noChangeArrowheads="1"/>
          </p:cNvSpPr>
          <p:nvPr/>
        </p:nvSpPr>
        <p:spPr bwMode="auto">
          <a:xfrm>
            <a:off x="3547872" y="2141908"/>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了解每一个成型方法，通过动手操作深刻体会各个成型方法的制作技巧。</a:t>
            </a:r>
          </a:p>
        </p:txBody>
      </p:sp>
      <p:sp>
        <p:nvSpPr>
          <p:cNvPr id="13" name="Rectangle 1">
            <a:extLst>
              <a:ext uri="{FF2B5EF4-FFF2-40B4-BE49-F238E27FC236}">
                <a16:creationId xmlns:a16="http://schemas.microsoft.com/office/drawing/2014/main" id="{B7EE065D-D65A-DA23-3843-2F970FACADCE}"/>
              </a:ext>
            </a:extLst>
          </p:cNvPr>
          <p:cNvSpPr>
            <a:spLocks noChangeArrowheads="1"/>
          </p:cNvSpPr>
          <p:nvPr/>
        </p:nvSpPr>
        <p:spPr bwMode="auto">
          <a:xfrm>
            <a:off x="3547872" y="3841223"/>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将所学的成型方法灵活运用到作品创作中去。</a:t>
            </a:r>
          </a:p>
        </p:txBody>
      </p:sp>
      <p:sp>
        <p:nvSpPr>
          <p:cNvPr id="14" name="Rectangle 1">
            <a:extLst>
              <a:ext uri="{FF2B5EF4-FFF2-40B4-BE49-F238E27FC236}">
                <a16:creationId xmlns:a16="http://schemas.microsoft.com/office/drawing/2014/main" id="{65CFF225-9ABD-203B-5700-3CCD676BC5AF}"/>
              </a:ext>
            </a:extLst>
          </p:cNvPr>
          <p:cNvSpPr>
            <a:spLocks noChangeArrowheads="1"/>
          </p:cNvSpPr>
          <p:nvPr/>
        </p:nvSpPr>
        <p:spPr bwMode="auto">
          <a:xfrm>
            <a:off x="3547872" y="5579011"/>
            <a:ext cx="111922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defTabSz="914400" eaLnBrk="0" fontAlgn="base" hangingPunct="0">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成型方法   制作</a:t>
            </a:r>
          </a:p>
        </p:txBody>
      </p:sp>
      <p:sp>
        <p:nvSpPr>
          <p:cNvPr id="15" name="Rectangle 1">
            <a:extLst>
              <a:ext uri="{FF2B5EF4-FFF2-40B4-BE49-F238E27FC236}">
                <a16:creationId xmlns:a16="http://schemas.microsoft.com/office/drawing/2014/main" id="{ED54CC49-0DAF-8DCF-682E-888357A227E1}"/>
              </a:ext>
            </a:extLst>
          </p:cNvPr>
          <p:cNvSpPr>
            <a:spLocks noChangeArrowheads="1"/>
          </p:cNvSpPr>
          <p:nvPr/>
        </p:nvSpPr>
        <p:spPr bwMode="auto">
          <a:xfrm>
            <a:off x="3547872" y="7266858"/>
            <a:ext cx="11192256" cy="1884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pPr>
            <a:r>
              <a:rPr lang="zh-CN" altLang="en-US" sz="2000" dirty="0">
                <a:solidFill>
                  <a:srgbClr val="747B74"/>
                </a:solidFill>
                <a:latin typeface="微软雅黑" panose="020B0503020204020204" pitchFamily="34" charset="-122"/>
                <a:ea typeface="微软雅黑" panose="020B0503020204020204" pitchFamily="34" charset="-122"/>
              </a:rPr>
              <a:t>任何一门工艺美术都是建立在制作的基础上的。制作技巧是陶艺的重要艺术语言之一。一件优秀的陶艺作品，主要是造型与装饰两大要素的整体统一和有机结合，其中造型则是起支配性作用的第一要素，因为成型制作是各种器物存在的基本形式，没有造型形态，也就不会有器物的存在。本章主要从成型技法方面去阐述陶艺的造型魅力。</a:t>
            </a:r>
            <a:endParaRPr kumimoji="0" lang="zh-CN" altLang="zh-CN"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293371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7"/>
                                        </p:tgtEl>
                                        <p:attrNameLst>
                                          <p:attrName>ppt_y</p:attrName>
                                        </p:attrNameLst>
                                      </p:cBhvr>
                                      <p:tavLst>
                                        <p:tav tm="0">
                                          <p:val>
                                            <p:strVal val="#ppt_y"/>
                                          </p:val>
                                        </p:tav>
                                        <p:tav tm="100000">
                                          <p:val>
                                            <p:strVal val="#ppt_y"/>
                                          </p:val>
                                        </p:tav>
                                      </p:tavLst>
                                    </p:anim>
                                    <p:anim calcmode="lin" valueType="num">
                                      <p:cBhvr>
                                        <p:cTn id="15"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3"/>
                                        </p:tgtEl>
                                        <p:attrNameLst>
                                          <p:attrName>ppt_y</p:attrName>
                                        </p:attrNameLst>
                                      </p:cBhvr>
                                      <p:tavLst>
                                        <p:tav tm="0">
                                          <p:val>
                                            <p:strVal val="#ppt_y"/>
                                          </p:val>
                                        </p:tav>
                                        <p:tav tm="100000">
                                          <p:val>
                                            <p:strVal val="#ppt_y"/>
                                          </p:val>
                                        </p:tav>
                                      </p:tavLst>
                                    </p:anim>
                                    <p:anim calcmode="lin" valueType="num">
                                      <p:cBhvr>
                                        <p:cTn id="30"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5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4"/>
                                        </p:tgtEl>
                                        <p:attrNameLst>
                                          <p:attrName>ppt_y</p:attrName>
                                        </p:attrNameLst>
                                      </p:cBhvr>
                                      <p:tavLst>
                                        <p:tav tm="0">
                                          <p:val>
                                            <p:strVal val="#ppt_y"/>
                                          </p:val>
                                        </p:tav>
                                        <p:tav tm="100000">
                                          <p:val>
                                            <p:strVal val="#ppt_y"/>
                                          </p:val>
                                        </p:tav>
                                      </p:tavLst>
                                    </p:anim>
                                    <p:anim calcmode="lin" valueType="num">
                                      <p:cBhvr>
                                        <p:cTn id="4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5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 calcmode="lin" valueType="num">
                                      <p:cBhvr>
                                        <p:cTn id="58"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9" dur="250" fill="hold"/>
                                        <p:tgtEl>
                                          <p:spTgt spid="15"/>
                                        </p:tgtEl>
                                        <p:attrNameLst>
                                          <p:attrName>ppt_y</p:attrName>
                                        </p:attrNameLst>
                                      </p:cBhvr>
                                      <p:tavLst>
                                        <p:tav tm="0">
                                          <p:val>
                                            <p:strVal val="#ppt_y"/>
                                          </p:val>
                                        </p:tav>
                                        <p:tav tm="100000">
                                          <p:val>
                                            <p:strVal val="#ppt_y"/>
                                          </p:val>
                                        </p:tav>
                                      </p:tavLst>
                                    </p:anim>
                                    <p:anim calcmode="lin" valueType="num">
                                      <p:cBhvr>
                                        <p:cTn id="60"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1"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25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7"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pic>
        <p:nvPicPr>
          <p:cNvPr id="11" name="图片 10">
            <a:extLst>
              <a:ext uri="{FF2B5EF4-FFF2-40B4-BE49-F238E27FC236}">
                <a16:creationId xmlns:a16="http://schemas.microsoft.com/office/drawing/2014/main" id="{7DAB6420-CF2E-9F5F-0712-402965AC7B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2077" y="1627664"/>
            <a:ext cx="4602163" cy="7439986"/>
          </a:xfrm>
          <a:prstGeom prst="rect">
            <a:avLst/>
          </a:prstGeom>
        </p:spPr>
      </p:pic>
      <p:sp>
        <p:nvSpPr>
          <p:cNvPr id="12" name="文本框 11">
            <a:extLst>
              <a:ext uri="{FF2B5EF4-FFF2-40B4-BE49-F238E27FC236}">
                <a16:creationId xmlns:a16="http://schemas.microsoft.com/office/drawing/2014/main" id="{20555DD6-8C0A-255A-61AE-831051856756}"/>
              </a:ext>
            </a:extLst>
          </p:cNvPr>
          <p:cNvSpPr txBox="1"/>
          <p:nvPr/>
        </p:nvSpPr>
        <p:spPr>
          <a:xfrm>
            <a:off x="7843520" y="2570771"/>
            <a:ext cx="7941912" cy="5843651"/>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一、手捏成型</a:t>
            </a:r>
          </a:p>
          <a:p>
            <a:pPr algn="just">
              <a:lnSpc>
                <a:spcPct val="150000"/>
              </a:lnSpc>
            </a:pPr>
            <a:r>
              <a:rPr lang="zh-CN" altLang="en-US" sz="2800" spc="300" dirty="0">
                <a:latin typeface="等线" panose="02010600030101010101" pitchFamily="2" charset="-122"/>
                <a:ea typeface="等线" panose="02010600030101010101" pitchFamily="2" charset="-122"/>
              </a:rPr>
              <a:t>      手捏成型工艺是制作陶艺的基本方法之一，主要用手对泥料进行揉、搓、捏、压等，从而做成制陶者所需要的造型。手捏成型是初学者最易着手也是最有效的训练成型能力的方法，对初学者要求也比较简单。通过手指与泥土直接触摸，有助于制陶者充分掌握泥土的特性。</a:t>
            </a:r>
          </a:p>
          <a:p>
            <a:pPr algn="just">
              <a:lnSpc>
                <a:spcPct val="150000"/>
              </a:lnSpc>
            </a:pPr>
            <a:endParaRPr lang="zh-CN" altLang="en-US" sz="2800" spc="300" dirty="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6661395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12"/>
                                        </p:tgtEl>
                                        <p:attrNameLst>
                                          <p:attrName>ppt_y</p:attrName>
                                        </p:attrNameLst>
                                      </p:cBhvr>
                                      <p:tavLst>
                                        <p:tav tm="0">
                                          <p:val>
                                            <p:strVal val="#ppt_y"/>
                                          </p:val>
                                        </p:tav>
                                        <p:tav tm="100000">
                                          <p:val>
                                            <p:strVal val="#ppt_y"/>
                                          </p:val>
                                        </p:tav>
                                      </p:tavLst>
                                    </p:anim>
                                    <p:anim calcmode="lin" valueType="num">
                                      <p:cBhvr>
                                        <p:cTn id="27"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箭头: 右 1">
            <a:extLst>
              <a:ext uri="{FF2B5EF4-FFF2-40B4-BE49-F238E27FC236}">
                <a16:creationId xmlns:a16="http://schemas.microsoft.com/office/drawing/2014/main" id="{62324DDA-C1E9-63BF-1D30-B14B11015ABB}"/>
              </a:ext>
            </a:extLst>
          </p:cNvPr>
          <p:cNvSpPr/>
          <p:nvPr/>
        </p:nvSpPr>
        <p:spPr>
          <a:xfrm>
            <a:off x="2133600" y="1643484"/>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dirty="0"/>
              <a:t>1.</a:t>
            </a:r>
            <a:r>
              <a:rPr lang="zh-CN" altLang="en-US" sz="2400" dirty="0"/>
              <a:t>准备一块高白泥、一把雕塑小工具，以及桌台、抹布等。</a:t>
            </a:r>
          </a:p>
        </p:txBody>
      </p:sp>
      <p:sp>
        <p:nvSpPr>
          <p:cNvPr id="7" name="箭头: 右 6">
            <a:extLst>
              <a:ext uri="{FF2B5EF4-FFF2-40B4-BE49-F238E27FC236}">
                <a16:creationId xmlns:a16="http://schemas.microsoft.com/office/drawing/2014/main" id="{F8FC579D-5379-8D31-2501-9E7AB855E5E8}"/>
              </a:ext>
            </a:extLst>
          </p:cNvPr>
          <p:cNvSpPr/>
          <p:nvPr/>
        </p:nvSpPr>
        <p:spPr>
          <a:xfrm>
            <a:off x="2133600" y="3301949"/>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dirty="0"/>
              <a:t>2.</a:t>
            </a:r>
            <a:r>
              <a:rPr lang="zh-CN" altLang="en-US" sz="2400" dirty="0"/>
              <a:t>取出一小块泥搓成泥条，平均分成若干份。</a:t>
            </a:r>
          </a:p>
        </p:txBody>
      </p:sp>
      <p:sp>
        <p:nvSpPr>
          <p:cNvPr id="8" name="箭头: 右 7">
            <a:extLst>
              <a:ext uri="{FF2B5EF4-FFF2-40B4-BE49-F238E27FC236}">
                <a16:creationId xmlns:a16="http://schemas.microsoft.com/office/drawing/2014/main" id="{32A3D4E8-E9CA-ADA1-A0D8-888D29217F37}"/>
              </a:ext>
            </a:extLst>
          </p:cNvPr>
          <p:cNvSpPr/>
          <p:nvPr/>
        </p:nvSpPr>
        <p:spPr>
          <a:xfrm>
            <a:off x="2133600" y="4971936"/>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dirty="0"/>
              <a:t>3.</a:t>
            </a:r>
            <a:r>
              <a:rPr lang="zh-CN" altLang="en-US" sz="2400" dirty="0"/>
              <a:t>搓成泥球。</a:t>
            </a:r>
          </a:p>
        </p:txBody>
      </p:sp>
      <p:sp>
        <p:nvSpPr>
          <p:cNvPr id="9" name="箭头: 右 8">
            <a:extLst>
              <a:ext uri="{FF2B5EF4-FFF2-40B4-BE49-F238E27FC236}">
                <a16:creationId xmlns:a16="http://schemas.microsoft.com/office/drawing/2014/main" id="{5019F2A1-FC4B-DB0E-5EF1-1BC2AC093AFB}"/>
              </a:ext>
            </a:extLst>
          </p:cNvPr>
          <p:cNvSpPr/>
          <p:nvPr/>
        </p:nvSpPr>
        <p:spPr>
          <a:xfrm>
            <a:off x="2133600" y="6641923"/>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dirty="0"/>
              <a:t>4.</a:t>
            </a:r>
            <a:r>
              <a:rPr lang="zh-CN" altLang="en-US" sz="2400" dirty="0"/>
              <a:t>用工具压薄、拓宽成花瓣状。</a:t>
            </a:r>
          </a:p>
        </p:txBody>
      </p:sp>
      <p:sp>
        <p:nvSpPr>
          <p:cNvPr id="10" name="箭头: 右 9">
            <a:extLst>
              <a:ext uri="{FF2B5EF4-FFF2-40B4-BE49-F238E27FC236}">
                <a16:creationId xmlns:a16="http://schemas.microsoft.com/office/drawing/2014/main" id="{449F5CDC-F476-9706-3F1F-5D25DA311AAD}"/>
              </a:ext>
            </a:extLst>
          </p:cNvPr>
          <p:cNvSpPr/>
          <p:nvPr/>
        </p:nvSpPr>
        <p:spPr>
          <a:xfrm>
            <a:off x="2133600" y="8341073"/>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dirty="0"/>
              <a:t>5.</a:t>
            </a:r>
            <a:r>
              <a:rPr lang="zh-CN" altLang="en-US" sz="2400" dirty="0"/>
              <a:t>把要做的花瓣全部做出来，准备黏结。</a:t>
            </a:r>
          </a:p>
        </p:txBody>
      </p:sp>
      <p:sp>
        <p:nvSpPr>
          <p:cNvPr id="3" name="矩形: 圆角 2">
            <a:extLst>
              <a:ext uri="{FF2B5EF4-FFF2-40B4-BE49-F238E27FC236}">
                <a16:creationId xmlns:a16="http://schemas.microsoft.com/office/drawing/2014/main" id="{E10865F7-CAED-8E43-F8D8-E9422909C505}"/>
              </a:ext>
            </a:extLst>
          </p:cNvPr>
          <p:cNvSpPr/>
          <p:nvPr/>
        </p:nvSpPr>
        <p:spPr>
          <a:xfrm>
            <a:off x="975360" y="4084320"/>
            <a:ext cx="670560" cy="329184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800" dirty="0"/>
              <a:t>示范</a:t>
            </a:r>
            <a:endParaRPr lang="en-US" altLang="zh-CN" sz="2800" dirty="0"/>
          </a:p>
          <a:p>
            <a:pPr algn="ctr"/>
            <a:endParaRPr lang="en-US" altLang="zh-CN" sz="2800" dirty="0"/>
          </a:p>
          <a:p>
            <a:pPr algn="ctr"/>
            <a:r>
              <a:rPr lang="zh-CN" altLang="en-US" sz="2800" dirty="0"/>
              <a:t>花</a:t>
            </a:r>
            <a:endParaRPr lang="en-US" altLang="zh-CN" sz="2800" dirty="0"/>
          </a:p>
        </p:txBody>
      </p:sp>
      <p:pic>
        <p:nvPicPr>
          <p:cNvPr id="13" name="图片 12">
            <a:extLst>
              <a:ext uri="{FF2B5EF4-FFF2-40B4-BE49-F238E27FC236}">
                <a16:creationId xmlns:a16="http://schemas.microsoft.com/office/drawing/2014/main" id="{CF24B307-E230-8109-F3FA-50A41D5FC0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22002" y="8127886"/>
            <a:ext cx="1898823" cy="1704976"/>
          </a:xfrm>
          <a:prstGeom prst="rect">
            <a:avLst/>
          </a:prstGeom>
        </p:spPr>
      </p:pic>
      <p:pic>
        <p:nvPicPr>
          <p:cNvPr id="15" name="图片 14">
            <a:extLst>
              <a:ext uri="{FF2B5EF4-FFF2-40B4-BE49-F238E27FC236}">
                <a16:creationId xmlns:a16="http://schemas.microsoft.com/office/drawing/2014/main" id="{803DC876-012C-06F1-9C10-A9277B65C4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21305" y="6394336"/>
            <a:ext cx="2028825" cy="1733550"/>
          </a:xfrm>
          <a:prstGeom prst="rect">
            <a:avLst/>
          </a:prstGeom>
        </p:spPr>
      </p:pic>
      <p:pic>
        <p:nvPicPr>
          <p:cNvPr id="17" name="图片 16">
            <a:extLst>
              <a:ext uri="{FF2B5EF4-FFF2-40B4-BE49-F238E27FC236}">
                <a16:creationId xmlns:a16="http://schemas.microsoft.com/office/drawing/2014/main" id="{421227E8-E950-A975-C3A4-9B180F2C1C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92000" y="4855320"/>
            <a:ext cx="2028825" cy="1704975"/>
          </a:xfrm>
          <a:prstGeom prst="rect">
            <a:avLst/>
          </a:prstGeom>
        </p:spPr>
      </p:pic>
      <p:pic>
        <p:nvPicPr>
          <p:cNvPr id="19" name="图片 18">
            <a:extLst>
              <a:ext uri="{FF2B5EF4-FFF2-40B4-BE49-F238E27FC236}">
                <a16:creationId xmlns:a16="http://schemas.microsoft.com/office/drawing/2014/main" id="{0CAEDBBD-CBF5-F496-E032-660D3051D2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1999" y="3178967"/>
            <a:ext cx="2743200" cy="1656033"/>
          </a:xfrm>
          <a:prstGeom prst="rect">
            <a:avLst/>
          </a:prstGeom>
        </p:spPr>
      </p:pic>
    </p:spTree>
    <p:extLst>
      <p:ext uri="{BB962C8B-B14F-4D97-AF65-F5344CB8AC3E}">
        <p14:creationId xmlns:p14="http://schemas.microsoft.com/office/powerpoint/2010/main" val="10337296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500"/>
                            </p:stCondLst>
                            <p:childTnLst>
                              <p:par>
                                <p:cTn id="34" presetID="53" presetClass="entr" presetSubtype="16"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500"/>
                            </p:stCondLst>
                            <p:childTnLst>
                              <p:par>
                                <p:cTn id="45" presetID="53" presetClass="entr" presetSubtype="16"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childTnLst>
                          </p:cTn>
                        </p:par>
                        <p:par>
                          <p:cTn id="55" fill="hold">
                            <p:stCondLst>
                              <p:cond delay="500"/>
                            </p:stCondLst>
                            <p:childTnLst>
                              <p:par>
                                <p:cTn id="56" presetID="53" presetClass="entr" presetSubtype="16"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animEffect transition="in" filter="fade">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childTnLst>
                          </p:cTn>
                        </p:par>
                        <p:par>
                          <p:cTn id="66" fill="hold">
                            <p:stCondLst>
                              <p:cond delay="2000"/>
                            </p:stCondLst>
                            <p:childTnLst>
                              <p:par>
                                <p:cTn id="67" presetID="53" presetClass="entr" presetSubtype="16"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Effect transition="in" filter="fade">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P spid="7" grpId="0" animBg="1"/>
      <p:bldP spid="8" grpId="0" animBg="1"/>
      <p:bldP spid="9" grpId="0" animBg="1"/>
      <p:bldP spid="10"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箭头: 右 1">
            <a:extLst>
              <a:ext uri="{FF2B5EF4-FFF2-40B4-BE49-F238E27FC236}">
                <a16:creationId xmlns:a16="http://schemas.microsoft.com/office/drawing/2014/main" id="{62324DDA-C1E9-63BF-1D30-B14B11015ABB}"/>
              </a:ext>
            </a:extLst>
          </p:cNvPr>
          <p:cNvSpPr/>
          <p:nvPr/>
        </p:nvSpPr>
        <p:spPr>
          <a:xfrm>
            <a:off x="2133600" y="1643484"/>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6.</a:t>
            </a:r>
            <a:r>
              <a:rPr lang="zh-CN" altLang="en-US" sz="2400"/>
              <a:t>拿出小泥球在万孔筛上压出肌理做花蕊。</a:t>
            </a:r>
            <a:endParaRPr lang="zh-CN" altLang="en-US" sz="2400" dirty="0"/>
          </a:p>
        </p:txBody>
      </p:sp>
      <p:sp>
        <p:nvSpPr>
          <p:cNvPr id="7" name="箭头: 右 6">
            <a:extLst>
              <a:ext uri="{FF2B5EF4-FFF2-40B4-BE49-F238E27FC236}">
                <a16:creationId xmlns:a16="http://schemas.microsoft.com/office/drawing/2014/main" id="{F8FC579D-5379-8D31-2501-9E7AB855E5E8}"/>
              </a:ext>
            </a:extLst>
          </p:cNvPr>
          <p:cNvSpPr/>
          <p:nvPr/>
        </p:nvSpPr>
        <p:spPr>
          <a:xfrm>
            <a:off x="2133600" y="3301949"/>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7.</a:t>
            </a:r>
            <a:r>
              <a:rPr lang="zh-CN" altLang="en-US" sz="2400"/>
              <a:t>调整花蕊造型。</a:t>
            </a:r>
            <a:endParaRPr lang="zh-CN" altLang="en-US" sz="2400" dirty="0"/>
          </a:p>
        </p:txBody>
      </p:sp>
      <p:sp>
        <p:nvSpPr>
          <p:cNvPr id="8" name="箭头: 右 7">
            <a:extLst>
              <a:ext uri="{FF2B5EF4-FFF2-40B4-BE49-F238E27FC236}">
                <a16:creationId xmlns:a16="http://schemas.microsoft.com/office/drawing/2014/main" id="{32A3D4E8-E9CA-ADA1-A0D8-888D29217F37}"/>
              </a:ext>
            </a:extLst>
          </p:cNvPr>
          <p:cNvSpPr/>
          <p:nvPr/>
        </p:nvSpPr>
        <p:spPr>
          <a:xfrm>
            <a:off x="2133600" y="4971936"/>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8.</a:t>
            </a:r>
            <a:r>
              <a:rPr lang="zh-CN" altLang="en-US" sz="2400"/>
              <a:t>在花蕊外粘接花瓣。</a:t>
            </a:r>
            <a:endParaRPr lang="zh-CN" altLang="en-US" sz="2400" dirty="0"/>
          </a:p>
        </p:txBody>
      </p:sp>
      <p:sp>
        <p:nvSpPr>
          <p:cNvPr id="9" name="箭头: 右 8">
            <a:extLst>
              <a:ext uri="{FF2B5EF4-FFF2-40B4-BE49-F238E27FC236}">
                <a16:creationId xmlns:a16="http://schemas.microsoft.com/office/drawing/2014/main" id="{5019F2A1-FC4B-DB0E-5EF1-1BC2AC093AFB}"/>
              </a:ext>
            </a:extLst>
          </p:cNvPr>
          <p:cNvSpPr/>
          <p:nvPr/>
        </p:nvSpPr>
        <p:spPr>
          <a:xfrm>
            <a:off x="2133600" y="6641923"/>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9.</a:t>
            </a:r>
            <a:r>
              <a:rPr lang="zh-CN" altLang="en-US" sz="2400"/>
              <a:t>每个花瓣错开位置继续粘接。</a:t>
            </a:r>
            <a:endParaRPr lang="zh-CN" altLang="en-US" sz="2400" dirty="0"/>
          </a:p>
        </p:txBody>
      </p:sp>
      <p:sp>
        <p:nvSpPr>
          <p:cNvPr id="10" name="箭头: 右 9">
            <a:extLst>
              <a:ext uri="{FF2B5EF4-FFF2-40B4-BE49-F238E27FC236}">
                <a16:creationId xmlns:a16="http://schemas.microsoft.com/office/drawing/2014/main" id="{449F5CDC-F476-9706-3F1F-5D25DA311AAD}"/>
              </a:ext>
            </a:extLst>
          </p:cNvPr>
          <p:cNvSpPr/>
          <p:nvPr/>
        </p:nvSpPr>
        <p:spPr>
          <a:xfrm>
            <a:off x="2133600" y="8341073"/>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10.</a:t>
            </a:r>
            <a:r>
              <a:rPr lang="zh-CN" altLang="en-US" sz="2400"/>
              <a:t>花瓣粘接越靠近，花蕊越紧密。</a:t>
            </a:r>
            <a:endParaRPr lang="zh-CN" altLang="en-US" sz="2400" dirty="0"/>
          </a:p>
        </p:txBody>
      </p:sp>
      <p:sp>
        <p:nvSpPr>
          <p:cNvPr id="3" name="矩形: 圆角 2">
            <a:extLst>
              <a:ext uri="{FF2B5EF4-FFF2-40B4-BE49-F238E27FC236}">
                <a16:creationId xmlns:a16="http://schemas.microsoft.com/office/drawing/2014/main" id="{E10865F7-CAED-8E43-F8D8-E9422909C505}"/>
              </a:ext>
            </a:extLst>
          </p:cNvPr>
          <p:cNvSpPr/>
          <p:nvPr/>
        </p:nvSpPr>
        <p:spPr>
          <a:xfrm>
            <a:off x="975360" y="4084320"/>
            <a:ext cx="670560" cy="329184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800" dirty="0"/>
              <a:t>示范</a:t>
            </a:r>
            <a:endParaRPr lang="en-US" altLang="zh-CN" sz="2800" dirty="0"/>
          </a:p>
          <a:p>
            <a:pPr algn="ctr"/>
            <a:endParaRPr lang="en-US" altLang="zh-CN" sz="2800" dirty="0"/>
          </a:p>
          <a:p>
            <a:pPr algn="ctr"/>
            <a:r>
              <a:rPr lang="zh-CN" altLang="en-US" sz="2800" dirty="0"/>
              <a:t>花</a:t>
            </a:r>
            <a:endParaRPr lang="en-US" altLang="zh-CN" sz="2800" dirty="0"/>
          </a:p>
        </p:txBody>
      </p:sp>
      <p:pic>
        <p:nvPicPr>
          <p:cNvPr id="11" name="图片 10">
            <a:extLst>
              <a:ext uri="{FF2B5EF4-FFF2-40B4-BE49-F238E27FC236}">
                <a16:creationId xmlns:a16="http://schemas.microsoft.com/office/drawing/2014/main" id="{33CB49B8-2D02-5F0B-5958-6BAFDFE8E5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48267" y="8253157"/>
            <a:ext cx="1624734" cy="1510316"/>
          </a:xfrm>
          <a:prstGeom prst="rect">
            <a:avLst/>
          </a:prstGeom>
        </p:spPr>
      </p:pic>
      <p:pic>
        <p:nvPicPr>
          <p:cNvPr id="14" name="图片 13">
            <a:extLst>
              <a:ext uri="{FF2B5EF4-FFF2-40B4-BE49-F238E27FC236}">
                <a16:creationId xmlns:a16="http://schemas.microsoft.com/office/drawing/2014/main" id="{C394DFA2-1DEB-D775-259C-5D26D8C7C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71150" y="6580654"/>
            <a:ext cx="1601851" cy="1533200"/>
          </a:xfrm>
          <a:prstGeom prst="rect">
            <a:avLst/>
          </a:prstGeom>
        </p:spPr>
      </p:pic>
      <p:pic>
        <p:nvPicPr>
          <p:cNvPr id="18" name="图片 17">
            <a:extLst>
              <a:ext uri="{FF2B5EF4-FFF2-40B4-BE49-F238E27FC236}">
                <a16:creationId xmlns:a16="http://schemas.microsoft.com/office/drawing/2014/main" id="{4A9FD0C1-FE4B-8605-08E9-8D94E3EBD5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71150" y="4937352"/>
            <a:ext cx="1632362" cy="1517944"/>
          </a:xfrm>
          <a:prstGeom prst="rect">
            <a:avLst/>
          </a:prstGeom>
        </p:spPr>
      </p:pic>
      <p:pic>
        <p:nvPicPr>
          <p:cNvPr id="21" name="图片 20">
            <a:extLst>
              <a:ext uri="{FF2B5EF4-FFF2-40B4-BE49-F238E27FC236}">
                <a16:creationId xmlns:a16="http://schemas.microsoft.com/office/drawing/2014/main" id="{94E0D81D-04E2-AEDD-ABAC-6A1744A267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71150" y="3288985"/>
            <a:ext cx="1632363" cy="1502689"/>
          </a:xfrm>
          <a:prstGeom prst="rect">
            <a:avLst/>
          </a:prstGeom>
        </p:spPr>
      </p:pic>
      <p:pic>
        <p:nvPicPr>
          <p:cNvPr id="23" name="图片 22">
            <a:extLst>
              <a:ext uri="{FF2B5EF4-FFF2-40B4-BE49-F238E27FC236}">
                <a16:creationId xmlns:a16="http://schemas.microsoft.com/office/drawing/2014/main" id="{04825738-6246-2D26-9F27-E205CA4D06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271150" y="1618445"/>
            <a:ext cx="1647618" cy="1517944"/>
          </a:xfrm>
          <a:prstGeom prst="rect">
            <a:avLst/>
          </a:prstGeom>
        </p:spPr>
      </p:pic>
    </p:spTree>
    <p:extLst>
      <p:ext uri="{BB962C8B-B14F-4D97-AF65-F5344CB8AC3E}">
        <p14:creationId xmlns:p14="http://schemas.microsoft.com/office/powerpoint/2010/main" val="30002481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500"/>
                            </p:stCondLst>
                            <p:childTnLst>
                              <p:par>
                                <p:cTn id="40" presetID="53" presetClass="entr" presetSubtype="16"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par>
                          <p:cTn id="50" fill="hold">
                            <p:stCondLst>
                              <p:cond delay="500"/>
                            </p:stCondLst>
                            <p:childTnLst>
                              <p:par>
                                <p:cTn id="51" presetID="53" presetClass="entr" presetSubtype="16"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childTnLst>
                          </p:cTn>
                        </p:par>
                        <p:par>
                          <p:cTn id="61" fill="hold">
                            <p:stCondLst>
                              <p:cond delay="500"/>
                            </p:stCondLst>
                            <p:childTnLst>
                              <p:par>
                                <p:cTn id="62" presetID="53" presetClass="entr" presetSubtype="16"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500"/>
                            </p:stCondLst>
                            <p:childTnLst>
                              <p:par>
                                <p:cTn id="73" presetID="53" presetClass="entr" presetSubtype="16"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ppt_w</p:attrName>
                                        </p:attrNameLst>
                                      </p:cBhvr>
                                      <p:tavLst>
                                        <p:tav tm="0">
                                          <p:val>
                                            <p:fltVal val="0"/>
                                          </p:val>
                                        </p:tav>
                                        <p:tav tm="100000">
                                          <p:val>
                                            <p:strVal val="#ppt_w"/>
                                          </p:val>
                                        </p:tav>
                                      </p:tavLst>
                                    </p:anim>
                                    <p:anim calcmode="lin" valueType="num">
                                      <p:cBhvr>
                                        <p:cTn id="76" dur="500" fill="hold"/>
                                        <p:tgtEl>
                                          <p:spTgt spid="11"/>
                                        </p:tgtEl>
                                        <p:attrNameLst>
                                          <p:attrName>ppt_h</p:attrName>
                                        </p:attrNameLst>
                                      </p:cBhvr>
                                      <p:tavLst>
                                        <p:tav tm="0">
                                          <p:val>
                                            <p:fltVal val="0"/>
                                          </p:val>
                                        </p:tav>
                                        <p:tav tm="100000">
                                          <p:val>
                                            <p:strVal val="#ppt_h"/>
                                          </p:val>
                                        </p:tav>
                                      </p:tavLst>
                                    </p:anim>
                                    <p:animEffect transition="in" filter="fade">
                                      <p:cBhvr>
                                        <p:cTn id="7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P spid="7" grpId="0" animBg="1"/>
      <p:bldP spid="8" grpId="0" animBg="1"/>
      <p:bldP spid="9" grpId="0" animBg="1"/>
      <p:bldP spid="10"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2" name="箭头: 右 1">
            <a:extLst>
              <a:ext uri="{FF2B5EF4-FFF2-40B4-BE49-F238E27FC236}">
                <a16:creationId xmlns:a16="http://schemas.microsoft.com/office/drawing/2014/main" id="{62324DDA-C1E9-63BF-1D30-B14B11015ABB}"/>
              </a:ext>
            </a:extLst>
          </p:cNvPr>
          <p:cNvSpPr/>
          <p:nvPr/>
        </p:nvSpPr>
        <p:spPr>
          <a:xfrm>
            <a:off x="2133600" y="1643484"/>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11.</a:t>
            </a:r>
            <a:r>
              <a:rPr lang="zh-CN" altLang="en-US" sz="2400"/>
              <a:t>逐渐调整每片花瓣的方向。</a:t>
            </a:r>
            <a:endParaRPr lang="zh-CN" altLang="en-US" sz="2400" dirty="0"/>
          </a:p>
        </p:txBody>
      </p:sp>
      <p:sp>
        <p:nvSpPr>
          <p:cNvPr id="7" name="箭头: 右 6">
            <a:extLst>
              <a:ext uri="{FF2B5EF4-FFF2-40B4-BE49-F238E27FC236}">
                <a16:creationId xmlns:a16="http://schemas.microsoft.com/office/drawing/2014/main" id="{F8FC579D-5379-8D31-2501-9E7AB855E5E8}"/>
              </a:ext>
            </a:extLst>
          </p:cNvPr>
          <p:cNvSpPr/>
          <p:nvPr/>
        </p:nvSpPr>
        <p:spPr>
          <a:xfrm>
            <a:off x="2133600" y="3301949"/>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12.</a:t>
            </a:r>
            <a:r>
              <a:rPr lang="zh-CN" altLang="en-US" sz="2400"/>
              <a:t>围绕花蕊将花瓣黏结起来。</a:t>
            </a:r>
            <a:endParaRPr lang="zh-CN" altLang="en-US" sz="2400" dirty="0"/>
          </a:p>
        </p:txBody>
      </p:sp>
      <p:sp>
        <p:nvSpPr>
          <p:cNvPr id="8" name="箭头: 右 7">
            <a:extLst>
              <a:ext uri="{FF2B5EF4-FFF2-40B4-BE49-F238E27FC236}">
                <a16:creationId xmlns:a16="http://schemas.microsoft.com/office/drawing/2014/main" id="{32A3D4E8-E9CA-ADA1-A0D8-888D29217F37}"/>
              </a:ext>
            </a:extLst>
          </p:cNvPr>
          <p:cNvSpPr/>
          <p:nvPr/>
        </p:nvSpPr>
        <p:spPr>
          <a:xfrm>
            <a:off x="2133600" y="4971936"/>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13.</a:t>
            </a:r>
            <a:r>
              <a:rPr lang="zh-CN" altLang="en-US" sz="2400"/>
              <a:t>调整花的底部，切去多余泥料。</a:t>
            </a:r>
            <a:endParaRPr lang="zh-CN" altLang="en-US" sz="2400" dirty="0"/>
          </a:p>
        </p:txBody>
      </p:sp>
      <p:sp>
        <p:nvSpPr>
          <p:cNvPr id="9" name="箭头: 右 8">
            <a:extLst>
              <a:ext uri="{FF2B5EF4-FFF2-40B4-BE49-F238E27FC236}">
                <a16:creationId xmlns:a16="http://schemas.microsoft.com/office/drawing/2014/main" id="{5019F2A1-FC4B-DB0E-5EF1-1BC2AC093AFB}"/>
              </a:ext>
            </a:extLst>
          </p:cNvPr>
          <p:cNvSpPr/>
          <p:nvPr/>
        </p:nvSpPr>
        <p:spPr>
          <a:xfrm>
            <a:off x="2133600" y="6641923"/>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14.</a:t>
            </a:r>
            <a:r>
              <a:rPr lang="zh-CN" altLang="en-US" sz="2400"/>
              <a:t>完成花的成型制作。</a:t>
            </a:r>
            <a:endParaRPr lang="zh-CN" altLang="en-US" sz="2400" dirty="0"/>
          </a:p>
        </p:txBody>
      </p:sp>
      <p:sp>
        <p:nvSpPr>
          <p:cNvPr id="10" name="箭头: 右 9">
            <a:extLst>
              <a:ext uri="{FF2B5EF4-FFF2-40B4-BE49-F238E27FC236}">
                <a16:creationId xmlns:a16="http://schemas.microsoft.com/office/drawing/2014/main" id="{449F5CDC-F476-9706-3F1F-5D25DA311AAD}"/>
              </a:ext>
            </a:extLst>
          </p:cNvPr>
          <p:cNvSpPr/>
          <p:nvPr/>
        </p:nvSpPr>
        <p:spPr>
          <a:xfrm>
            <a:off x="2133600" y="8341073"/>
            <a:ext cx="9306560" cy="14224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a:t>15.</a:t>
            </a:r>
            <a:r>
              <a:rPr lang="zh-CN" altLang="en-US" sz="2400"/>
              <a:t>上釉烧成效果。</a:t>
            </a:r>
            <a:endParaRPr lang="zh-CN" altLang="en-US" sz="2400" dirty="0"/>
          </a:p>
        </p:txBody>
      </p:sp>
      <p:sp>
        <p:nvSpPr>
          <p:cNvPr id="3" name="矩形: 圆角 2">
            <a:extLst>
              <a:ext uri="{FF2B5EF4-FFF2-40B4-BE49-F238E27FC236}">
                <a16:creationId xmlns:a16="http://schemas.microsoft.com/office/drawing/2014/main" id="{E10865F7-CAED-8E43-F8D8-E9422909C505}"/>
              </a:ext>
            </a:extLst>
          </p:cNvPr>
          <p:cNvSpPr/>
          <p:nvPr/>
        </p:nvSpPr>
        <p:spPr>
          <a:xfrm>
            <a:off x="975360" y="4084320"/>
            <a:ext cx="670560" cy="329184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800" dirty="0"/>
              <a:t>示范</a:t>
            </a:r>
            <a:endParaRPr lang="en-US" altLang="zh-CN" sz="2800" dirty="0"/>
          </a:p>
          <a:p>
            <a:pPr algn="ctr"/>
            <a:endParaRPr lang="en-US" altLang="zh-CN" sz="2800" dirty="0"/>
          </a:p>
          <a:p>
            <a:pPr algn="ctr"/>
            <a:r>
              <a:rPr lang="zh-CN" altLang="en-US" sz="2800" dirty="0"/>
              <a:t>花</a:t>
            </a:r>
            <a:endParaRPr lang="en-US" altLang="zh-CN" sz="2800" dirty="0"/>
          </a:p>
        </p:txBody>
      </p:sp>
      <p:pic>
        <p:nvPicPr>
          <p:cNvPr id="12" name="图片 11">
            <a:extLst>
              <a:ext uri="{FF2B5EF4-FFF2-40B4-BE49-F238E27FC236}">
                <a16:creationId xmlns:a16="http://schemas.microsoft.com/office/drawing/2014/main" id="{615B5DF7-404B-5A6A-1F77-B7C979522C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87116" y="8133079"/>
            <a:ext cx="3190323" cy="1589254"/>
          </a:xfrm>
          <a:prstGeom prst="rect">
            <a:avLst/>
          </a:prstGeom>
        </p:spPr>
      </p:pic>
      <p:pic>
        <p:nvPicPr>
          <p:cNvPr id="15" name="图片 14">
            <a:extLst>
              <a:ext uri="{FF2B5EF4-FFF2-40B4-BE49-F238E27FC236}">
                <a16:creationId xmlns:a16="http://schemas.microsoft.com/office/drawing/2014/main" id="{458D801B-A196-DF0E-8A43-428413F75B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69538" y="6611341"/>
            <a:ext cx="1735952" cy="1449281"/>
          </a:xfrm>
          <a:prstGeom prst="rect">
            <a:avLst/>
          </a:prstGeom>
        </p:spPr>
      </p:pic>
      <p:pic>
        <p:nvPicPr>
          <p:cNvPr id="17" name="图片 16">
            <a:extLst>
              <a:ext uri="{FF2B5EF4-FFF2-40B4-BE49-F238E27FC236}">
                <a16:creationId xmlns:a16="http://schemas.microsoft.com/office/drawing/2014/main" id="{45A2F73D-9FA2-2129-F3EC-638BC288A8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32628" y="4902886"/>
            <a:ext cx="1735952" cy="1589252"/>
          </a:xfrm>
          <a:prstGeom prst="rect">
            <a:avLst/>
          </a:prstGeom>
        </p:spPr>
      </p:pic>
      <p:pic>
        <p:nvPicPr>
          <p:cNvPr id="20" name="图片 19">
            <a:extLst>
              <a:ext uri="{FF2B5EF4-FFF2-40B4-BE49-F238E27FC236}">
                <a16:creationId xmlns:a16="http://schemas.microsoft.com/office/drawing/2014/main" id="{7B969AA7-9266-A8DA-0D7C-CED5486768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54124" y="3167484"/>
            <a:ext cx="1552759" cy="1650713"/>
          </a:xfrm>
          <a:prstGeom prst="rect">
            <a:avLst/>
          </a:prstGeom>
        </p:spPr>
      </p:pic>
      <p:pic>
        <p:nvPicPr>
          <p:cNvPr id="24" name="图片 23">
            <a:extLst>
              <a:ext uri="{FF2B5EF4-FFF2-40B4-BE49-F238E27FC236}">
                <a16:creationId xmlns:a16="http://schemas.microsoft.com/office/drawing/2014/main" id="{2EE58910-DAE4-740B-FAA2-19DCDFE65E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12307" y="1476633"/>
            <a:ext cx="1717675" cy="1589251"/>
          </a:xfrm>
          <a:prstGeom prst="rect">
            <a:avLst/>
          </a:prstGeom>
        </p:spPr>
      </p:pic>
    </p:spTree>
    <p:extLst>
      <p:ext uri="{BB962C8B-B14F-4D97-AF65-F5344CB8AC3E}">
        <p14:creationId xmlns:p14="http://schemas.microsoft.com/office/powerpoint/2010/main" val="2806777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500"/>
                            </p:stCondLst>
                            <p:childTnLst>
                              <p:par>
                                <p:cTn id="40" presetID="53" presetClass="entr" presetSubtype="16"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par>
                          <p:cTn id="50" fill="hold">
                            <p:stCondLst>
                              <p:cond delay="500"/>
                            </p:stCondLst>
                            <p:childTnLst>
                              <p:par>
                                <p:cTn id="51" presetID="53" presetClass="entr" presetSubtype="16"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childTnLst>
                          </p:cTn>
                        </p:par>
                        <p:par>
                          <p:cTn id="61" fill="hold">
                            <p:stCondLst>
                              <p:cond delay="500"/>
                            </p:stCondLst>
                            <p:childTnLst>
                              <p:par>
                                <p:cTn id="62" presetID="53" presetClass="entr" presetSubtype="16"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500"/>
                            </p:stCondLst>
                            <p:childTnLst>
                              <p:par>
                                <p:cTn id="73" presetID="53" presetClass="entr" presetSubtype="16" fill="hold"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p:cTn id="75" dur="500" fill="hold"/>
                                        <p:tgtEl>
                                          <p:spTgt spid="12"/>
                                        </p:tgtEl>
                                        <p:attrNameLst>
                                          <p:attrName>ppt_w</p:attrName>
                                        </p:attrNameLst>
                                      </p:cBhvr>
                                      <p:tavLst>
                                        <p:tav tm="0">
                                          <p:val>
                                            <p:fltVal val="0"/>
                                          </p:val>
                                        </p:tav>
                                        <p:tav tm="100000">
                                          <p:val>
                                            <p:strVal val="#ppt_w"/>
                                          </p:val>
                                        </p:tav>
                                      </p:tavLst>
                                    </p:anim>
                                    <p:anim calcmode="lin" valueType="num">
                                      <p:cBhvr>
                                        <p:cTn id="76" dur="500" fill="hold"/>
                                        <p:tgtEl>
                                          <p:spTgt spid="12"/>
                                        </p:tgtEl>
                                        <p:attrNameLst>
                                          <p:attrName>ppt_h</p:attrName>
                                        </p:attrNameLst>
                                      </p:cBhvr>
                                      <p:tavLst>
                                        <p:tav tm="0">
                                          <p:val>
                                            <p:fltVal val="0"/>
                                          </p:val>
                                        </p:tav>
                                        <p:tav tm="100000">
                                          <p:val>
                                            <p:strVal val="#ppt_h"/>
                                          </p:val>
                                        </p:tav>
                                      </p:tavLst>
                                    </p:anim>
                                    <p:animEffect transition="in" filter="fade">
                                      <p:cBhvr>
                                        <p:cTn id="7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animBg="1"/>
      <p:bldP spid="7" grpId="0" animBg="1"/>
      <p:bldP spid="8" grpId="0" animBg="1"/>
      <p:bldP spid="9" grpId="0" animBg="1"/>
      <p:bldP spid="10"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0" y="424740"/>
            <a:ext cx="18287999" cy="567631"/>
          </a:xfrm>
          <a:prstGeom prst="rect">
            <a:avLst/>
          </a:prstGeom>
          <a:solidFill>
            <a:srgbClr val="8FC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5" name="文本框 4">
            <a:extLst>
              <a:ext uri="{FF2B5EF4-FFF2-40B4-BE49-F238E27FC236}">
                <a16:creationId xmlns:a16="http://schemas.microsoft.com/office/drawing/2014/main" id="{A6DFBD31-AAFE-04E8-49A1-D73FAA0C4A4D}"/>
              </a:ext>
            </a:extLst>
          </p:cNvPr>
          <p:cNvSpPr txBox="1"/>
          <p:nvPr/>
        </p:nvSpPr>
        <p:spPr>
          <a:xfrm>
            <a:off x="1130157" y="197278"/>
            <a:ext cx="7134614" cy="824649"/>
          </a:xfrm>
          <a:prstGeom prst="rect">
            <a:avLst/>
          </a:prstGeom>
          <a:noFill/>
        </p:spPr>
        <p:txBody>
          <a:bodyPr wrap="square">
            <a:spAutoFit/>
          </a:bodyPr>
          <a:lstStyle/>
          <a:p>
            <a:pPr>
              <a:lnSpc>
                <a:spcPct val="150000"/>
              </a:lnSpc>
            </a:pPr>
            <a:r>
              <a:rPr lang="zh-CN" altLang="en-US" sz="3600" kern="100" spc="600" dirty="0">
                <a:solidFill>
                  <a:schemeClr val="bg1"/>
                </a:solidFill>
                <a:latin typeface="方正黑体简体" panose="03000509000000000000" pitchFamily="65" charset="-122"/>
                <a:ea typeface="方正黑体简体" panose="03000509000000000000" pitchFamily="65" charset="-122"/>
                <a:cs typeface="Times New Roman" panose="02020603050405020304" pitchFamily="18" charset="0"/>
              </a:rPr>
              <a:t>第一节  手工成型</a:t>
            </a:r>
            <a:endParaRPr lang="zh-CN" altLang="en-US" sz="3600" dirty="0">
              <a:ln w="13462">
                <a:solidFill>
                  <a:schemeClr val="bg1"/>
                </a:solidFill>
                <a:prstDash val="solid"/>
              </a:ln>
              <a:solidFill>
                <a:schemeClr val="bg1"/>
              </a:solidFill>
              <a:effectLst>
                <a:outerShdw dist="38100" dir="2700000" algn="bl" rotWithShape="0">
                  <a:schemeClr val="accent5"/>
                </a:outerShdw>
              </a:effectLst>
              <a:latin typeface="方正黑体简体" panose="03000509000000000000" pitchFamily="65" charset="-122"/>
              <a:ea typeface="方正黑体简体" panose="03000509000000000000" pitchFamily="65" charset="-122"/>
            </a:endParaRPr>
          </a:p>
        </p:txBody>
      </p:sp>
      <p:sp>
        <p:nvSpPr>
          <p:cNvPr id="16" name="矩形: 圆角 15">
            <a:extLst>
              <a:ext uri="{FF2B5EF4-FFF2-40B4-BE49-F238E27FC236}">
                <a16:creationId xmlns:a16="http://schemas.microsoft.com/office/drawing/2014/main" id="{BBC076A8-061E-769E-A46D-03BE2FDB15A1}"/>
              </a:ext>
            </a:extLst>
          </p:cNvPr>
          <p:cNvSpPr/>
          <p:nvPr/>
        </p:nvSpPr>
        <p:spPr>
          <a:xfrm>
            <a:off x="3502114" y="1663648"/>
            <a:ext cx="4119228" cy="71558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3200" b="1" spc="300" dirty="0">
                <a:latin typeface="宋体" panose="02010600030101010101" pitchFamily="2" charset="-122"/>
                <a:ea typeface="宋体" panose="02010600030101010101" pitchFamily="2" charset="-122"/>
              </a:rPr>
              <a:t>二、泥条成型</a:t>
            </a:r>
          </a:p>
        </p:txBody>
      </p:sp>
      <p:sp>
        <p:nvSpPr>
          <p:cNvPr id="18" name="文本框 17">
            <a:extLst>
              <a:ext uri="{FF2B5EF4-FFF2-40B4-BE49-F238E27FC236}">
                <a16:creationId xmlns:a16="http://schemas.microsoft.com/office/drawing/2014/main" id="{A789B7F8-F6BC-2B42-6C66-DE61BB56B8C8}"/>
              </a:ext>
            </a:extLst>
          </p:cNvPr>
          <p:cNvSpPr txBox="1"/>
          <p:nvPr/>
        </p:nvSpPr>
        <p:spPr>
          <a:xfrm>
            <a:off x="2381997" y="2936531"/>
            <a:ext cx="6233683" cy="4550989"/>
          </a:xfrm>
          <a:prstGeom prst="rect">
            <a:avLst/>
          </a:prstGeom>
          <a:noFill/>
        </p:spPr>
        <p:txBody>
          <a:bodyPr wrap="square">
            <a:spAutoFit/>
          </a:bodyPr>
          <a:lstStyle/>
          <a:p>
            <a:pPr algn="just">
              <a:lnSpc>
                <a:spcPct val="150000"/>
              </a:lnSpc>
            </a:pPr>
            <a:r>
              <a:rPr lang="zh-CN" altLang="en-US" sz="2800" spc="300" dirty="0">
                <a:latin typeface="等线" panose="02010600030101010101" pitchFamily="2" charset="-122"/>
                <a:ea typeface="等线" panose="02010600030101010101" pitchFamily="2" charset="-122"/>
              </a:rPr>
              <a:t>      泥条盘筑法是人类古老的陶艺成型方法之一。它是先将坯泥搓成泥条状，然后圈起来，一层一层地叠上，制成想要的造型。在没有发明轮制工具前，器物大多用泥条盘筑成型。这也是现代陶艺创作中常采用的一种成型方法。</a:t>
            </a:r>
          </a:p>
        </p:txBody>
      </p:sp>
      <p:pic>
        <p:nvPicPr>
          <p:cNvPr id="13" name="图片 12">
            <a:extLst>
              <a:ext uri="{FF2B5EF4-FFF2-40B4-BE49-F238E27FC236}">
                <a16:creationId xmlns:a16="http://schemas.microsoft.com/office/drawing/2014/main" id="{C89B46A6-B4F1-EDFC-AD92-5FC2909A4306}"/>
              </a:ext>
            </a:extLst>
          </p:cNvPr>
          <p:cNvPicPr>
            <a:picLocks noChangeAspect="1"/>
          </p:cNvPicPr>
          <p:nvPr/>
        </p:nvPicPr>
        <p:blipFill>
          <a:blip r:embed="rId2"/>
          <a:stretch>
            <a:fillRect/>
          </a:stretch>
        </p:blipFill>
        <p:spPr>
          <a:xfrm>
            <a:off x="9005543" y="2803626"/>
            <a:ext cx="7307513" cy="5873014"/>
          </a:xfrm>
          <a:prstGeom prst="rect">
            <a:avLst/>
          </a:prstGeom>
        </p:spPr>
      </p:pic>
    </p:spTree>
    <p:extLst>
      <p:ext uri="{BB962C8B-B14F-4D97-AF65-F5344CB8AC3E}">
        <p14:creationId xmlns:p14="http://schemas.microsoft.com/office/powerpoint/2010/main" val="21100632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18"/>
                                        </p:tgtEl>
                                        <p:attrNameLst>
                                          <p:attrName>ppt_y</p:attrName>
                                        </p:attrNameLst>
                                      </p:cBhvr>
                                      <p:tavLst>
                                        <p:tav tm="0">
                                          <p:val>
                                            <p:strVal val="#ppt_y"/>
                                          </p:val>
                                        </p:tav>
                                        <p:tav tm="100000">
                                          <p:val>
                                            <p:strVal val="#ppt_y"/>
                                          </p:val>
                                        </p:tav>
                                      </p:tavLst>
                                    </p:anim>
                                    <p:anim calcmode="lin" valueType="num">
                                      <p:cBhvr>
                                        <p:cTn id="28"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randombar(horizontal)">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6" grpId="0" animBg="1"/>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Презентация PowerPoint"/>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7">
      <a:majorFont>
        <a:latin typeface="PT Sans"/>
        <a:ea typeface=""/>
        <a:cs typeface=""/>
      </a:majorFont>
      <a:minorFont>
        <a:latin typeface="Roboto Ligh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6341</TotalTime>
  <Words>1759</Words>
  <Application>Microsoft Office PowerPoint</Application>
  <PresentationFormat>自定义</PresentationFormat>
  <Paragraphs>193</Paragraphs>
  <Slides>34</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34</vt:i4>
      </vt:variant>
    </vt:vector>
  </HeadingPairs>
  <TitlesOfParts>
    <vt:vector size="50" baseType="lpstr">
      <vt:lpstr>AgencyFB</vt:lpstr>
      <vt:lpstr>等线</vt:lpstr>
      <vt:lpstr>方正黑体简体</vt:lpstr>
      <vt:lpstr>方正剪纸_GBK</vt:lpstr>
      <vt:lpstr>方正兰亭超细黑简体</vt:lpstr>
      <vt:lpstr>方正兰亭粗黑简体</vt:lpstr>
      <vt:lpstr>方正宋黑_GBK</vt:lpstr>
      <vt:lpstr>宋体</vt:lpstr>
      <vt:lpstr>微软雅黑</vt:lpstr>
      <vt:lpstr>字魂59号-创粗黑</vt:lpstr>
      <vt:lpstr>Arial</vt:lpstr>
      <vt:lpstr>Calibri</vt:lpstr>
      <vt:lpstr>Poppins Light</vt:lpstr>
      <vt:lpstr>PT Sans</vt:lpstr>
      <vt:lpstr>Roboto Light</vt:lpstr>
      <vt:lpstr>Специальное оформление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dabaofree521@outlook.com</cp:lastModifiedBy>
  <cp:revision>168</cp:revision>
  <dcterms:created xsi:type="dcterms:W3CDTF">2017-06-12T02:35:05Z</dcterms:created>
  <dcterms:modified xsi:type="dcterms:W3CDTF">2022-07-19T07:04:21Z</dcterms:modified>
</cp:coreProperties>
</file>