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24"/>
  </p:notesMasterIdLst>
  <p:sldIdLst>
    <p:sldId id="418" r:id="rId2"/>
    <p:sldId id="417" r:id="rId3"/>
    <p:sldId id="379" r:id="rId4"/>
    <p:sldId id="286" r:id="rId5"/>
    <p:sldId id="385" r:id="rId6"/>
    <p:sldId id="401" r:id="rId7"/>
    <p:sldId id="402" r:id="rId8"/>
    <p:sldId id="403" r:id="rId9"/>
    <p:sldId id="404" r:id="rId10"/>
    <p:sldId id="405" r:id="rId11"/>
    <p:sldId id="406" r:id="rId12"/>
    <p:sldId id="407" r:id="rId13"/>
    <p:sldId id="408" r:id="rId14"/>
    <p:sldId id="409" r:id="rId15"/>
    <p:sldId id="410" r:id="rId16"/>
    <p:sldId id="411" r:id="rId17"/>
    <p:sldId id="412" r:id="rId18"/>
    <p:sldId id="413" r:id="rId19"/>
    <p:sldId id="414" r:id="rId20"/>
    <p:sldId id="415" r:id="rId21"/>
    <p:sldId id="416" r:id="rId22"/>
    <p:sldId id="378" r:id="rId23"/>
  </p:sldIdLst>
  <p:sldSz cx="18288000" cy="10288588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1" userDrawn="1">
          <p15:clr>
            <a:srgbClr val="A4A3A4"/>
          </p15:clr>
        </p15:guide>
        <p15:guide id="2" pos="10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CC94"/>
    <a:srgbClr val="F4980E"/>
    <a:srgbClr val="FFE68A"/>
    <a:srgbClr val="F5E472"/>
    <a:srgbClr val="FDEA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02" autoAdjust="0"/>
    <p:restoredTop sz="94660"/>
  </p:normalViewPr>
  <p:slideViewPr>
    <p:cSldViewPr snapToGrid="0">
      <p:cViewPr varScale="1">
        <p:scale>
          <a:sx n="72" d="100"/>
          <a:sy n="72" d="100"/>
        </p:scale>
        <p:origin x="198" y="84"/>
      </p:cViewPr>
      <p:guideLst>
        <p:guide orient="horz" pos="3241"/>
        <p:guide pos="109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2FC01-303A-4CCF-B2E2-70326DD83554}" type="datetimeFigureOut">
              <a:rPr lang="ru-RU" smtClean="0"/>
              <a:t>19.07.2022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8AE1D-7471-4465-8690-2563671710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8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DF715-C661-4A4B-BB5A-CE67FF75319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591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DF715-C661-4A4B-BB5A-CE67FF75319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194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9144000" y="5145088"/>
            <a:ext cx="9144000" cy="51435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0433244"/>
      </p:ext>
    </p:extLst>
  </p:cSld>
  <p:clrMapOvr>
    <a:masterClrMapping/>
  </p:clrMapOvr>
  <p:transition spd="slow" advTm="0">
    <p:cover/>
  </p:transition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257300" y="9536113"/>
            <a:ext cx="4114800" cy="547687"/>
          </a:xfrm>
          <a:prstGeom prst="rect">
            <a:avLst/>
          </a:prstGeom>
        </p:spPr>
        <p:txBody>
          <a:bodyPr/>
          <a:lstStyle/>
          <a:p>
            <a:fld id="{0B1FBA91-FAE3-4C2E-B725-3AEB3268E9D2}" type="datetimeFigureOut">
              <a:rPr lang="ru-RU" smtClean="0"/>
              <a:t>19.07.2022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57900" y="9536113"/>
            <a:ext cx="6172200" cy="547687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2915900" y="9536113"/>
            <a:ext cx="4114800" cy="547687"/>
          </a:xfrm>
          <a:prstGeom prst="rect">
            <a:avLst/>
          </a:prstGeom>
        </p:spPr>
        <p:txBody>
          <a:bodyPr/>
          <a:lstStyle/>
          <a:p>
            <a:fld id="{8C4C845B-CF57-435E-B277-553BB5D386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1012961"/>
      </p:ext>
    </p:extLst>
  </p:cSld>
  <p:clrMapOvr>
    <a:masterClrMapping/>
  </p:clrMapOvr>
  <p:transition spd="slow" advTm="0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257300" y="9536113"/>
            <a:ext cx="4114800" cy="547687"/>
          </a:xfrm>
          <a:prstGeom prst="rect">
            <a:avLst/>
          </a:prstGeom>
        </p:spPr>
        <p:txBody>
          <a:bodyPr/>
          <a:lstStyle/>
          <a:p>
            <a:fld id="{0B1FBA91-FAE3-4C2E-B725-3AEB3268E9D2}" type="datetimeFigureOut">
              <a:rPr lang="ru-RU" smtClean="0"/>
              <a:t>19.07.2022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57900" y="9536113"/>
            <a:ext cx="6172200" cy="547687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2915900" y="9536113"/>
            <a:ext cx="4114800" cy="547687"/>
          </a:xfrm>
          <a:prstGeom prst="rect">
            <a:avLst/>
          </a:prstGeom>
        </p:spPr>
        <p:txBody>
          <a:bodyPr/>
          <a:lstStyle/>
          <a:p>
            <a:fld id="{8C4C845B-CF57-435E-B277-553BB5D386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3653299"/>
      </p:ext>
    </p:extLst>
  </p:cSld>
  <p:clrMapOvr>
    <a:masterClrMapping/>
  </p:clrMapOvr>
  <p:transition spd="slow" advTm="0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71600" y="3196133"/>
            <a:ext cx="15544800" cy="220537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43200" y="5830200"/>
            <a:ext cx="12801600" cy="26293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914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28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42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57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71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85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3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3141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2022/7/19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853270"/>
      </p:ext>
    </p:extLst>
  </p:cSld>
  <p:clrMapOvr>
    <a:masterClrMapping/>
  </p:clrMapOvr>
  <p:transition spd="med" advClick="0" advTm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2022/7/19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308836"/>
      </p:ext>
    </p:extLst>
  </p:cSld>
  <p:clrMapOvr>
    <a:masterClrMapping/>
  </p:clrMapOvr>
  <p:transition spd="med" advClick="0" advTm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3"/>
          <p:cNvSpPr>
            <a:spLocks noGrp="1"/>
          </p:cNvSpPr>
          <p:nvPr>
            <p:ph type="pic" sz="quarter" idx="10"/>
          </p:nvPr>
        </p:nvSpPr>
        <p:spPr>
          <a:xfrm>
            <a:off x="-2" y="0"/>
            <a:ext cx="3416969" cy="332071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3"/>
          <p:cNvSpPr>
            <a:spLocks noGrp="1"/>
          </p:cNvSpPr>
          <p:nvPr>
            <p:ph type="pic" sz="quarter" idx="11"/>
          </p:nvPr>
        </p:nvSpPr>
        <p:spPr>
          <a:xfrm>
            <a:off x="3416967" y="0"/>
            <a:ext cx="3416969" cy="332071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3"/>
          <p:cNvSpPr>
            <a:spLocks noGrp="1"/>
          </p:cNvSpPr>
          <p:nvPr>
            <p:ph type="pic" sz="quarter" idx="12"/>
          </p:nvPr>
        </p:nvSpPr>
        <p:spPr>
          <a:xfrm>
            <a:off x="6833936" y="0"/>
            <a:ext cx="3441031" cy="332071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3"/>
          <p:cNvSpPr>
            <a:spLocks noGrp="1"/>
          </p:cNvSpPr>
          <p:nvPr>
            <p:ph type="pic" sz="quarter" idx="13"/>
          </p:nvPr>
        </p:nvSpPr>
        <p:spPr>
          <a:xfrm>
            <a:off x="-2" y="3320716"/>
            <a:ext cx="3416969" cy="332071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3"/>
          <p:cNvSpPr>
            <a:spLocks noGrp="1"/>
          </p:cNvSpPr>
          <p:nvPr>
            <p:ph type="pic" sz="quarter" idx="14"/>
          </p:nvPr>
        </p:nvSpPr>
        <p:spPr>
          <a:xfrm>
            <a:off x="3416967" y="3320716"/>
            <a:ext cx="3416969" cy="332071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3"/>
          <p:cNvSpPr>
            <a:spLocks noGrp="1"/>
          </p:cNvSpPr>
          <p:nvPr>
            <p:ph type="pic" sz="quarter" idx="15"/>
          </p:nvPr>
        </p:nvSpPr>
        <p:spPr>
          <a:xfrm>
            <a:off x="6833936" y="3320716"/>
            <a:ext cx="3441031" cy="332071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3" name="Рисунок 3"/>
          <p:cNvSpPr>
            <a:spLocks noGrp="1"/>
          </p:cNvSpPr>
          <p:nvPr>
            <p:ph type="pic" sz="quarter" idx="16"/>
          </p:nvPr>
        </p:nvSpPr>
        <p:spPr>
          <a:xfrm>
            <a:off x="-2" y="6641432"/>
            <a:ext cx="3416969" cy="364715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4" name="Рисунок 3"/>
          <p:cNvSpPr>
            <a:spLocks noGrp="1"/>
          </p:cNvSpPr>
          <p:nvPr>
            <p:ph type="pic" sz="quarter" idx="17"/>
          </p:nvPr>
        </p:nvSpPr>
        <p:spPr>
          <a:xfrm>
            <a:off x="3416967" y="6641432"/>
            <a:ext cx="3416969" cy="364715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5" name="Рисунок 3"/>
          <p:cNvSpPr>
            <a:spLocks noGrp="1"/>
          </p:cNvSpPr>
          <p:nvPr>
            <p:ph type="pic" sz="quarter" idx="18"/>
          </p:nvPr>
        </p:nvSpPr>
        <p:spPr>
          <a:xfrm>
            <a:off x="6833936" y="6641432"/>
            <a:ext cx="3441031" cy="364715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7143635" y="383978"/>
            <a:ext cx="33695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1000" b="1" baseline="0" smtClean="0">
                <a:solidFill>
                  <a:schemeClr val="bg2">
                    <a:lumMod val="10000"/>
                  </a:schemeClr>
                </a:solidFill>
                <a:latin typeface="+mj-lt"/>
                <a:ea typeface="Karla" pitchFamily="2" charset="0"/>
                <a:cs typeface="Poppins Light" panose="02000000000000000000" pitchFamily="2" charset="0"/>
              </a:rPr>
              <a:pPr algn="ctr"/>
              <a:t>‹#›</a:t>
            </a:fld>
            <a:endParaRPr lang="ru-RU" sz="1400" b="1" baseline="0" dirty="0">
              <a:solidFill>
                <a:schemeClr val="bg2">
                  <a:lumMod val="10000"/>
                </a:schemeClr>
              </a:solidFill>
              <a:latin typeface="+mj-lt"/>
              <a:ea typeface="Karla" pitchFamily="2" charset="0"/>
              <a:cs typeface="Poppins Light" panose="02000000000000000000" pitchFamily="2" charset="0"/>
            </a:endParaRPr>
          </a:p>
        </p:txBody>
      </p:sp>
      <p:sp>
        <p:nvSpPr>
          <p:cNvPr id="17" name="Подзаголовок 2"/>
          <p:cNvSpPr txBox="1">
            <a:spLocks/>
          </p:cNvSpPr>
          <p:nvPr userDrawn="1"/>
        </p:nvSpPr>
        <p:spPr>
          <a:xfrm>
            <a:off x="13827132" y="350674"/>
            <a:ext cx="3360224" cy="334966"/>
          </a:xfrm>
          <a:prstGeom prst="rect">
            <a:avLst/>
          </a:prstGeom>
        </p:spPr>
        <p:txBody>
          <a:bodyPr vert="horz" lIns="91440" tIns="45720" rIns="91440" bIns="45720" numCol="1" spcCol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000" b="1" dirty="0">
                <a:solidFill>
                  <a:schemeClr val="bg2">
                    <a:lumMod val="10000"/>
                  </a:schemeClr>
                </a:solidFill>
                <a:latin typeface="+mj-lt"/>
                <a:ea typeface="Karla" pitchFamily="2" charset="0"/>
                <a:cs typeface="Poppins Light" panose="02000000000000000000" pitchFamily="2" charset="0"/>
              </a:rPr>
              <a:t>COMPANY</a:t>
            </a:r>
            <a:r>
              <a:rPr lang="en-US" sz="1000" b="1" baseline="0" dirty="0">
                <a:solidFill>
                  <a:schemeClr val="bg2">
                    <a:lumMod val="10000"/>
                  </a:schemeClr>
                </a:solidFill>
                <a:latin typeface="+mj-lt"/>
                <a:ea typeface="Karla" pitchFamily="2" charset="0"/>
                <a:cs typeface="Poppins Light" panose="02000000000000000000" pitchFamily="2" charset="0"/>
              </a:rPr>
              <a:t> PRESENTATION    </a:t>
            </a:r>
            <a:r>
              <a:rPr lang="en-US" sz="1000" baseline="0" dirty="0">
                <a:solidFill>
                  <a:schemeClr val="bg2">
                    <a:lumMod val="10000"/>
                  </a:schemeClr>
                </a:solidFill>
                <a:latin typeface="Poppins Light" panose="02000000000000000000" pitchFamily="2" charset="0"/>
                <a:ea typeface="Karla" pitchFamily="2" charset="0"/>
                <a:cs typeface="Poppins Light" panose="02000000000000000000" pitchFamily="2" charset="0"/>
              </a:rPr>
              <a:t>|</a:t>
            </a:r>
            <a:endParaRPr lang="en-US" sz="1000" dirty="0">
              <a:solidFill>
                <a:schemeClr val="bg2">
                  <a:lumMod val="10000"/>
                </a:schemeClr>
              </a:solidFill>
              <a:latin typeface="Poppins Light" panose="02000000000000000000" pitchFamily="2" charset="0"/>
              <a:ea typeface="Karla" pitchFamily="2" charset="0"/>
              <a:cs typeface="Poppins Light" panose="02000000000000000000" pitchFamily="2" charset="0"/>
            </a:endParaRPr>
          </a:p>
        </p:txBody>
      </p:sp>
      <p:cxnSp>
        <p:nvCxnSpPr>
          <p:cNvPr id="18" name="Прямая соединительная линия 17"/>
          <p:cNvCxnSpPr/>
          <p:nvPr userDrawn="1"/>
        </p:nvCxnSpPr>
        <p:spPr>
          <a:xfrm>
            <a:off x="10635916" y="723740"/>
            <a:ext cx="6771774" cy="0"/>
          </a:xfrm>
          <a:prstGeom prst="line">
            <a:avLst/>
          </a:prstGeom>
          <a:ln w="38100">
            <a:solidFill>
              <a:srgbClr val="F5E4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одзаголовок 2"/>
          <p:cNvSpPr txBox="1">
            <a:spLocks/>
          </p:cNvSpPr>
          <p:nvPr userDrawn="1"/>
        </p:nvSpPr>
        <p:spPr>
          <a:xfrm>
            <a:off x="14927776" y="9670220"/>
            <a:ext cx="3360224" cy="334966"/>
          </a:xfrm>
          <a:prstGeom prst="rect">
            <a:avLst/>
          </a:prstGeom>
        </p:spPr>
        <p:txBody>
          <a:bodyPr vert="horz" lIns="91440" tIns="45720" rIns="91440" bIns="45720" numCol="1" spcCol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400" b="0" dirty="0">
                <a:solidFill>
                  <a:schemeClr val="bg1">
                    <a:lumMod val="65000"/>
                  </a:schemeClr>
                </a:solidFill>
                <a:latin typeface="+mn-lt"/>
                <a:ea typeface="Karla" pitchFamily="2" charset="0"/>
                <a:cs typeface="Poppins Light" panose="02000000000000000000" pitchFamily="2" charset="0"/>
              </a:rPr>
              <a:t>www.yourdomain.com</a:t>
            </a:r>
          </a:p>
        </p:txBody>
      </p:sp>
    </p:spTree>
    <p:extLst>
      <p:ext uri="{BB962C8B-B14F-4D97-AF65-F5344CB8AC3E}">
        <p14:creationId xmlns:p14="http://schemas.microsoft.com/office/powerpoint/2010/main" val="1965274396"/>
      </p:ext>
    </p:extLst>
  </p:cSld>
  <p:clrMapOvr>
    <a:masterClrMapping/>
  </p:clrMapOvr>
  <p:transition spd="slow" advTm="0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10288588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143635" y="383978"/>
            <a:ext cx="33695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149B6D55-4680-4DC5-B665-330CCBA60EFE}" type="slidenum">
              <a:rPr lang="ru-RU" sz="1000" b="1" baseline="0" smtClean="0">
                <a:solidFill>
                  <a:schemeClr val="bg2">
                    <a:lumMod val="10000"/>
                  </a:schemeClr>
                </a:solidFill>
                <a:latin typeface="+mj-lt"/>
                <a:ea typeface="Karla" pitchFamily="2" charset="0"/>
                <a:cs typeface="Poppins Light" panose="02000000000000000000" pitchFamily="2" charset="0"/>
              </a:rPr>
              <a:pPr algn="ctr"/>
              <a:t>‹#›</a:t>
            </a:fld>
            <a:endParaRPr lang="ru-RU" sz="1400" b="1" baseline="0" dirty="0">
              <a:solidFill>
                <a:schemeClr val="bg2">
                  <a:lumMod val="10000"/>
                </a:schemeClr>
              </a:solidFill>
              <a:latin typeface="+mj-lt"/>
              <a:ea typeface="Karla" pitchFamily="2" charset="0"/>
              <a:cs typeface="Poppins Light" panose="02000000000000000000" pitchFamily="2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 userDrawn="1"/>
        </p:nvSpPr>
        <p:spPr>
          <a:xfrm>
            <a:off x="13827132" y="350674"/>
            <a:ext cx="3360224" cy="334966"/>
          </a:xfrm>
          <a:prstGeom prst="rect">
            <a:avLst/>
          </a:prstGeom>
        </p:spPr>
        <p:txBody>
          <a:bodyPr vert="horz" lIns="91440" tIns="45720" rIns="91440" bIns="45720" numCol="1" spcCol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000" b="1" dirty="0">
                <a:solidFill>
                  <a:schemeClr val="bg2">
                    <a:lumMod val="10000"/>
                  </a:schemeClr>
                </a:solidFill>
                <a:latin typeface="+mj-lt"/>
                <a:ea typeface="Karla" pitchFamily="2" charset="0"/>
                <a:cs typeface="Poppins Light" panose="02000000000000000000" pitchFamily="2" charset="0"/>
              </a:rPr>
              <a:t>COMPANY</a:t>
            </a:r>
            <a:r>
              <a:rPr lang="en-US" sz="1000" b="1" baseline="0" dirty="0">
                <a:solidFill>
                  <a:schemeClr val="bg2">
                    <a:lumMod val="10000"/>
                  </a:schemeClr>
                </a:solidFill>
                <a:latin typeface="+mj-lt"/>
                <a:ea typeface="Karla" pitchFamily="2" charset="0"/>
                <a:cs typeface="Poppins Light" panose="02000000000000000000" pitchFamily="2" charset="0"/>
              </a:rPr>
              <a:t> PRESENTATION    </a:t>
            </a:r>
            <a:r>
              <a:rPr lang="en-US" sz="1000" baseline="0" dirty="0">
                <a:solidFill>
                  <a:schemeClr val="bg2">
                    <a:lumMod val="10000"/>
                  </a:schemeClr>
                </a:solidFill>
                <a:latin typeface="Poppins Light" panose="02000000000000000000" pitchFamily="2" charset="0"/>
                <a:ea typeface="Karla" pitchFamily="2" charset="0"/>
                <a:cs typeface="Poppins Light" panose="02000000000000000000" pitchFamily="2" charset="0"/>
              </a:rPr>
              <a:t>|</a:t>
            </a:r>
            <a:endParaRPr lang="en-US" sz="1000" dirty="0">
              <a:solidFill>
                <a:schemeClr val="bg2">
                  <a:lumMod val="10000"/>
                </a:schemeClr>
              </a:solidFill>
              <a:latin typeface="Poppins Light" panose="02000000000000000000" pitchFamily="2" charset="0"/>
              <a:ea typeface="Karla" pitchFamily="2" charset="0"/>
              <a:cs typeface="Poppins Light" panose="02000000000000000000" pitchFamily="2" charset="0"/>
            </a:endParaRPr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>
            <a:off x="9505950" y="723740"/>
            <a:ext cx="7901740" cy="0"/>
          </a:xfrm>
          <a:prstGeom prst="line">
            <a:avLst/>
          </a:prstGeom>
          <a:ln w="38100">
            <a:solidFill>
              <a:srgbClr val="F5E4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дзаголовок 2"/>
          <p:cNvSpPr txBox="1">
            <a:spLocks/>
          </p:cNvSpPr>
          <p:nvPr userDrawn="1"/>
        </p:nvSpPr>
        <p:spPr>
          <a:xfrm>
            <a:off x="14927776" y="9670220"/>
            <a:ext cx="3360224" cy="334966"/>
          </a:xfrm>
          <a:prstGeom prst="rect">
            <a:avLst/>
          </a:prstGeom>
        </p:spPr>
        <p:txBody>
          <a:bodyPr vert="horz" lIns="91440" tIns="45720" rIns="91440" bIns="45720" numCol="1" spcCol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400" b="0" dirty="0">
                <a:solidFill>
                  <a:schemeClr val="bg1">
                    <a:lumMod val="65000"/>
                  </a:schemeClr>
                </a:solidFill>
                <a:latin typeface="+mn-lt"/>
                <a:ea typeface="Karla" pitchFamily="2" charset="0"/>
                <a:cs typeface="Poppins Light" panose="02000000000000000000" pitchFamily="2" charset="0"/>
              </a:rPr>
              <a:t>www.yourdomain.com</a:t>
            </a:r>
          </a:p>
        </p:txBody>
      </p:sp>
    </p:spTree>
    <p:extLst>
      <p:ext uri="{BB962C8B-B14F-4D97-AF65-F5344CB8AC3E}">
        <p14:creationId xmlns:p14="http://schemas.microsoft.com/office/powerpoint/2010/main" val="85313007"/>
      </p:ext>
    </p:extLst>
  </p:cSld>
  <p:clrMapOvr>
    <a:masterClrMapping/>
  </p:clrMapOvr>
  <p:transition spd="slow" advTm="0">
    <p:cover/>
  </p:transition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257300" y="9536113"/>
            <a:ext cx="4114800" cy="547687"/>
          </a:xfrm>
          <a:prstGeom prst="rect">
            <a:avLst/>
          </a:prstGeom>
        </p:spPr>
        <p:txBody>
          <a:bodyPr/>
          <a:lstStyle/>
          <a:p>
            <a:fld id="{0B1FBA91-FAE3-4C2E-B725-3AEB3268E9D2}" type="datetimeFigureOut">
              <a:rPr lang="ru-RU" smtClean="0"/>
              <a:t>19.07.2022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057900" y="9536113"/>
            <a:ext cx="6172200" cy="547687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2915900" y="9536113"/>
            <a:ext cx="4114800" cy="547687"/>
          </a:xfrm>
          <a:prstGeom prst="rect">
            <a:avLst/>
          </a:prstGeom>
        </p:spPr>
        <p:txBody>
          <a:bodyPr/>
          <a:lstStyle/>
          <a:p>
            <a:fld id="{8C4C845B-CF57-435E-B277-553BB5D386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8181292"/>
      </p:ext>
    </p:extLst>
  </p:cSld>
  <p:clrMapOvr>
    <a:masterClrMapping/>
  </p:clrMapOvr>
  <p:transition spd="slow" advTm="0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257300" y="9536113"/>
            <a:ext cx="4114800" cy="547687"/>
          </a:xfrm>
          <a:prstGeom prst="rect">
            <a:avLst/>
          </a:prstGeom>
        </p:spPr>
        <p:txBody>
          <a:bodyPr/>
          <a:lstStyle/>
          <a:p>
            <a:fld id="{0B1FBA91-FAE3-4C2E-B725-3AEB3268E9D2}" type="datetimeFigureOut">
              <a:rPr lang="ru-RU" smtClean="0"/>
              <a:t>19.07.2022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6057900" y="9536113"/>
            <a:ext cx="6172200" cy="547687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12915900" y="9536113"/>
            <a:ext cx="4114800" cy="547687"/>
          </a:xfrm>
          <a:prstGeom prst="rect">
            <a:avLst/>
          </a:prstGeom>
        </p:spPr>
        <p:txBody>
          <a:bodyPr/>
          <a:lstStyle/>
          <a:p>
            <a:fld id="{8C4C845B-CF57-435E-B277-553BB5D386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2203099"/>
      </p:ext>
    </p:extLst>
  </p:cSld>
  <p:clrMapOvr>
    <a:masterClrMapping/>
  </p:clrMapOvr>
  <p:transition spd="slow" advTm="0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1257300" y="9536113"/>
            <a:ext cx="4114800" cy="547687"/>
          </a:xfrm>
          <a:prstGeom prst="rect">
            <a:avLst/>
          </a:prstGeom>
        </p:spPr>
        <p:txBody>
          <a:bodyPr/>
          <a:lstStyle/>
          <a:p>
            <a:fld id="{0B1FBA91-FAE3-4C2E-B725-3AEB3268E9D2}" type="datetimeFigureOut">
              <a:rPr lang="ru-RU" smtClean="0"/>
              <a:t>19.07.2022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57900" y="9536113"/>
            <a:ext cx="6172200" cy="547687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2915900" y="9536113"/>
            <a:ext cx="4114800" cy="547687"/>
          </a:xfrm>
          <a:prstGeom prst="rect">
            <a:avLst/>
          </a:prstGeom>
        </p:spPr>
        <p:txBody>
          <a:bodyPr/>
          <a:lstStyle/>
          <a:p>
            <a:fld id="{8C4C845B-CF57-435E-B277-553BB5D386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2902959"/>
      </p:ext>
    </p:extLst>
  </p:cSld>
  <p:clrMapOvr>
    <a:masterClrMapping/>
  </p:clrMapOvr>
  <p:transition spd="slow" advTm="0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1257300" y="9536113"/>
            <a:ext cx="4114800" cy="547687"/>
          </a:xfrm>
          <a:prstGeom prst="rect">
            <a:avLst/>
          </a:prstGeom>
        </p:spPr>
        <p:txBody>
          <a:bodyPr/>
          <a:lstStyle/>
          <a:p>
            <a:fld id="{0B1FBA91-FAE3-4C2E-B725-3AEB3268E9D2}" type="datetimeFigureOut">
              <a:rPr lang="ru-RU" smtClean="0"/>
              <a:t>19.07.2022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057900" y="9536113"/>
            <a:ext cx="6172200" cy="547687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2915900" y="9536113"/>
            <a:ext cx="4114800" cy="547687"/>
          </a:xfrm>
          <a:prstGeom prst="rect">
            <a:avLst/>
          </a:prstGeom>
        </p:spPr>
        <p:txBody>
          <a:bodyPr/>
          <a:lstStyle/>
          <a:p>
            <a:fld id="{8C4C845B-CF57-435E-B277-553BB5D386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5061684"/>
      </p:ext>
    </p:extLst>
  </p:cSld>
  <p:clrMapOvr>
    <a:masterClrMapping/>
  </p:clrMapOvr>
  <p:transition spd="slow" advTm="0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20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257300" y="9536113"/>
            <a:ext cx="4114800" cy="547687"/>
          </a:xfrm>
          <a:prstGeom prst="rect">
            <a:avLst/>
          </a:prstGeom>
        </p:spPr>
        <p:txBody>
          <a:bodyPr/>
          <a:lstStyle/>
          <a:p>
            <a:fld id="{0B1FBA91-FAE3-4C2E-B725-3AEB3268E9D2}" type="datetimeFigureOut">
              <a:rPr lang="ru-RU" smtClean="0"/>
              <a:t>19.07.2022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057900" y="9536113"/>
            <a:ext cx="6172200" cy="547687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2915900" y="9536113"/>
            <a:ext cx="4114800" cy="547687"/>
          </a:xfrm>
          <a:prstGeom prst="rect">
            <a:avLst/>
          </a:prstGeom>
        </p:spPr>
        <p:txBody>
          <a:bodyPr/>
          <a:lstStyle/>
          <a:p>
            <a:fld id="{8C4C845B-CF57-435E-B277-553BB5D386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0553981"/>
      </p:ext>
    </p:extLst>
  </p:cSld>
  <p:clrMapOvr>
    <a:masterClrMapping/>
  </p:clrMapOvr>
  <p:transition spd="slow" advTm="0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2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257300" y="9536113"/>
            <a:ext cx="4114800" cy="547687"/>
          </a:xfrm>
          <a:prstGeom prst="rect">
            <a:avLst/>
          </a:prstGeom>
        </p:spPr>
        <p:txBody>
          <a:bodyPr/>
          <a:lstStyle/>
          <a:p>
            <a:fld id="{0B1FBA91-FAE3-4C2E-B725-3AEB3268E9D2}" type="datetimeFigureOut">
              <a:rPr lang="ru-RU" smtClean="0"/>
              <a:t>19.07.2022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057900" y="9536113"/>
            <a:ext cx="6172200" cy="547687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2915900" y="9536113"/>
            <a:ext cx="4114800" cy="547687"/>
          </a:xfrm>
          <a:prstGeom prst="rect">
            <a:avLst/>
          </a:prstGeom>
        </p:spPr>
        <p:txBody>
          <a:bodyPr/>
          <a:lstStyle/>
          <a:p>
            <a:fld id="{8C4C845B-CF57-435E-B277-553BB5D386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767217"/>
      </p:ext>
    </p:extLst>
  </p:cSld>
  <p:clrMapOvr>
    <a:masterClrMapping/>
  </p:clrMapOvr>
  <p:transition spd="slow" advTm="0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129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 spd="slow" advTm="0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>
            <a:off x="3147646" y="0"/>
            <a:ext cx="2615829" cy="4453634"/>
          </a:xfrm>
          <a:prstGeom prst="rect">
            <a:avLst/>
          </a:prstGeom>
        </p:spPr>
      </p:pic>
      <p:sp>
        <p:nvSpPr>
          <p:cNvPr id="6" name="PA_文本框 6"/>
          <p:cNvSpPr txBox="1"/>
          <p:nvPr>
            <p:custDataLst>
              <p:tags r:id="rId1"/>
            </p:custDataLst>
          </p:nvPr>
        </p:nvSpPr>
        <p:spPr>
          <a:xfrm>
            <a:off x="2368000" y="5077099"/>
            <a:ext cx="4319813" cy="14912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0" dirty="0">
                <a:solidFill>
                  <a:srgbClr val="C00000"/>
                </a:solidFill>
                <a:latin typeface="方正宋黑_GBK" panose="03000509000000000000" pitchFamily="65" charset="-122"/>
                <a:ea typeface="方正宋黑_GBK" panose="03000509000000000000" pitchFamily="65" charset="-122"/>
              </a:rPr>
              <a:t>陶瓷工艺</a:t>
            </a:r>
            <a:endParaRPr lang="zh-CN" altLang="en-US" sz="8000" spc="1200" dirty="0">
              <a:solidFill>
                <a:srgbClr val="C00000"/>
              </a:solidFill>
              <a:latin typeface="方正宋黑_GBK" panose="03000509000000000000" pitchFamily="65" charset="-122"/>
              <a:ea typeface="方正宋黑_GBK" panose="03000509000000000000" pitchFamily="65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2368000" y="6697705"/>
            <a:ext cx="5752758" cy="9911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5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宋黑_GBK" panose="03000509000000000000" pitchFamily="65" charset="-122"/>
                <a:ea typeface="方正宋黑_GBK" panose="03000509000000000000" pitchFamily="65" charset="-122"/>
              </a:rPr>
              <a:t>主编：</a:t>
            </a:r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宋黑_GBK" panose="03000509000000000000" pitchFamily="65" charset="-122"/>
                <a:ea typeface="方正宋黑_GBK" panose="03000509000000000000" pitchFamily="65" charset="-122"/>
              </a:rPr>
              <a:t>吕波        </a:t>
            </a:r>
            <a:r>
              <a:rPr lang="zh-CN" altLang="en-US" sz="25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宋黑_GBK" panose="03000509000000000000" pitchFamily="65" charset="-122"/>
                <a:ea typeface="方正宋黑_GBK" panose="03000509000000000000" pitchFamily="65" charset="-122"/>
              </a:rPr>
              <a:t>人民美术出版社</a:t>
            </a:r>
          </a:p>
          <a:p>
            <a:pPr>
              <a:lnSpc>
                <a:spcPct val="120000"/>
              </a:lnSpc>
            </a:pPr>
            <a:endParaRPr lang="zh-CN" altLang="en-US" sz="2500" spc="600" dirty="0">
              <a:solidFill>
                <a:schemeClr val="tx1">
                  <a:lumMod val="95000"/>
                  <a:lumOff val="5000"/>
                </a:schemeClr>
              </a:solidFill>
              <a:latin typeface="方正宋黑_GBK" panose="03000509000000000000" pitchFamily="65" charset="-122"/>
              <a:ea typeface="方正宋黑_GBK" panose="03000509000000000000" pitchFamily="65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CD35CEB-5126-D244-8AC4-8D86839F8516}"/>
              </a:ext>
            </a:extLst>
          </p:cNvPr>
          <p:cNvGrpSpPr/>
          <p:nvPr/>
        </p:nvGrpSpPr>
        <p:grpSpPr>
          <a:xfrm>
            <a:off x="7127780" y="2591106"/>
            <a:ext cx="4002979" cy="2177016"/>
            <a:chOff x="2581303" y="1324297"/>
            <a:chExt cx="3008509" cy="149747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7" t="29111" r="82360" b="55664"/>
            <a:stretch>
              <a:fillRect/>
            </a:stretch>
          </p:blipFill>
          <p:spPr>
            <a:xfrm>
              <a:off x="3296458" y="1823999"/>
              <a:ext cx="671347" cy="670436"/>
            </a:xfrm>
            <a:prstGeom prst="rect">
              <a:avLst/>
            </a:prstGeom>
          </p:spPr>
        </p:pic>
        <p:sp>
          <p:nvSpPr>
            <p:cNvPr id="10" name="PA_文本框 6"/>
            <p:cNvSpPr txBox="1"/>
            <p:nvPr>
              <p:custDataLst>
                <p:tags r:id="rId2"/>
              </p:custDataLst>
            </p:nvPr>
          </p:nvSpPr>
          <p:spPr>
            <a:xfrm>
              <a:off x="2581303" y="1324297"/>
              <a:ext cx="586541" cy="14743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0" b="1" dirty="0">
                  <a:solidFill>
                    <a:schemeClr val="bg2">
                      <a:lumMod val="50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2</a:t>
              </a:r>
              <a:endParaRPr lang="zh-CN" altLang="en-US" sz="12000" b="1" dirty="0">
                <a:solidFill>
                  <a:schemeClr val="bg2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1" name="PA_文本框 6"/>
            <p:cNvSpPr txBox="1"/>
            <p:nvPr>
              <p:custDataLst>
                <p:tags r:id="rId3"/>
              </p:custDataLst>
            </p:nvPr>
          </p:nvSpPr>
          <p:spPr>
            <a:xfrm>
              <a:off x="3887924" y="1347415"/>
              <a:ext cx="1701888" cy="14743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0" b="1" dirty="0">
                  <a:solidFill>
                    <a:schemeClr val="bg2">
                      <a:lumMod val="50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22</a:t>
              </a:r>
              <a:endParaRPr lang="zh-CN" altLang="en-US" sz="12000" b="1" dirty="0">
                <a:solidFill>
                  <a:schemeClr val="bg2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5" name="矩形: 单圆角 14">
            <a:extLst>
              <a:ext uri="{FF2B5EF4-FFF2-40B4-BE49-F238E27FC236}">
                <a16:creationId xmlns:a16="http://schemas.microsoft.com/office/drawing/2014/main" id="{130B2F90-DF17-BAD3-A320-BE603AF56422}"/>
              </a:ext>
            </a:extLst>
          </p:cNvPr>
          <p:cNvSpPr/>
          <p:nvPr/>
        </p:nvSpPr>
        <p:spPr>
          <a:xfrm>
            <a:off x="1624467" y="4933275"/>
            <a:ext cx="15028160" cy="3208402"/>
          </a:xfrm>
          <a:prstGeom prst="round1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F66C1B3-D8B9-AF29-7308-FB118FE0979A}"/>
              </a:ext>
            </a:extLst>
          </p:cNvPr>
          <p:cNvSpPr/>
          <p:nvPr/>
        </p:nvSpPr>
        <p:spPr>
          <a:xfrm>
            <a:off x="11323575" y="1249681"/>
            <a:ext cx="4670194" cy="5649326"/>
          </a:xfrm>
          <a:prstGeom prst="rect">
            <a:avLst/>
          </a:prstGeom>
          <a:solidFill>
            <a:schemeClr val="bg1"/>
          </a:solidFill>
          <a:ln w="63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1AC748-1CBD-FB0C-1FAD-0B09C0807E28}"/>
              </a:ext>
            </a:extLst>
          </p:cNvPr>
          <p:cNvSpPr/>
          <p:nvPr/>
        </p:nvSpPr>
        <p:spPr>
          <a:xfrm>
            <a:off x="11664745" y="1103929"/>
            <a:ext cx="3971753" cy="5649326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C960ACA-FCBC-8450-91CB-4C0D640CCB44}"/>
              </a:ext>
            </a:extLst>
          </p:cNvPr>
          <p:cNvSpPr txBox="1"/>
          <p:nvPr/>
        </p:nvSpPr>
        <p:spPr>
          <a:xfrm>
            <a:off x="6765755" y="5776590"/>
            <a:ext cx="472840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schemeClr val="bg2">
                    <a:lumMod val="7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TAOCI GONGYI</a:t>
            </a:r>
            <a:endParaRPr lang="zh-CN" altLang="en-US" sz="30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68B7423-24DD-230A-9609-379BD445CF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18251" y="1279479"/>
            <a:ext cx="3680882" cy="5311449"/>
          </a:xfrm>
          <a:prstGeom prst="rect">
            <a:avLst/>
          </a:prstGeom>
          <a:solidFill>
            <a:srgbClr val="8FCC94"/>
          </a:solidFill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65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1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6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150"/>
                            </p:stCondLst>
                            <p:childTnLst>
                              <p:par>
                                <p:cTn id="5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9" grpId="1"/>
      <p:bldP spid="15" grpId="0" animBg="1"/>
      <p:bldP spid="14" grpId="0" animBg="1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第一节  坯料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BE13B71-8FF7-49B2-80DC-601BEBA7605E}"/>
              </a:ext>
            </a:extLst>
          </p:cNvPr>
          <p:cNvSpPr/>
          <p:nvPr/>
        </p:nvSpPr>
        <p:spPr>
          <a:xfrm>
            <a:off x="6397159" y="4568011"/>
            <a:ext cx="4804245" cy="158972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4.</a:t>
            </a:r>
            <a:r>
              <a:rPr lang="zh-CN" altLang="en-US" sz="3600" dirty="0"/>
              <a:t>多色泥绞胎示范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6814C36-90AC-1CB0-23D9-77A4DC968280}"/>
              </a:ext>
            </a:extLst>
          </p:cNvPr>
          <p:cNvSpPr txBox="1"/>
          <p:nvPr/>
        </p:nvSpPr>
        <p:spPr>
          <a:xfrm>
            <a:off x="6424654" y="9444198"/>
            <a:ext cx="48042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/>
              <a:t>1.</a:t>
            </a:r>
            <a:r>
              <a:rPr lang="zh-CN" altLang="en-US" sz="2000" dirty="0"/>
              <a:t>准备揉制好的两种绞胎泥、色泥、瓷泥。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9E3AF11-1C3B-05A0-0B05-78136656695C}"/>
              </a:ext>
            </a:extLst>
          </p:cNvPr>
          <p:cNvSpPr txBox="1"/>
          <p:nvPr/>
        </p:nvSpPr>
        <p:spPr>
          <a:xfrm>
            <a:off x="2411464" y="9257679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/>
              <a:t>2.</a:t>
            </a:r>
            <a:r>
              <a:rPr lang="zh-CN" altLang="en-US" sz="2000"/>
              <a:t>把绞胎泥切下一块放在桌上。</a:t>
            </a:r>
            <a:endParaRPr lang="zh-CN" altLang="en-US" sz="2000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A7BF3DD-4FA3-0ED6-C565-D98B23CD21C6}"/>
              </a:ext>
            </a:extLst>
          </p:cNvPr>
          <p:cNvSpPr txBox="1"/>
          <p:nvPr/>
        </p:nvSpPr>
        <p:spPr>
          <a:xfrm>
            <a:off x="1458981" y="6503041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/>
              <a:t>3.</a:t>
            </a:r>
            <a:r>
              <a:rPr lang="zh-CN" altLang="en-US" sz="2000"/>
              <a:t>切下一块色泥放在绞胎泥上。</a:t>
            </a:r>
            <a:endParaRPr lang="zh-CN" altLang="en-US" sz="2000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FD32BD2-4DAE-140A-B977-716938F05F60}"/>
              </a:ext>
            </a:extLst>
          </p:cNvPr>
          <p:cNvSpPr txBox="1"/>
          <p:nvPr/>
        </p:nvSpPr>
        <p:spPr>
          <a:xfrm>
            <a:off x="770160" y="3748403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/>
              <a:t>4.</a:t>
            </a:r>
            <a:r>
              <a:rPr lang="zh-CN" altLang="en-US" sz="2000"/>
              <a:t>绞胎泥和色泥依次叠加到一定高度。</a:t>
            </a:r>
            <a:endParaRPr lang="zh-CN" altLang="en-US" sz="20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E07C669-1CF3-EFE0-0D67-5B2EED6FC665}"/>
              </a:ext>
            </a:extLst>
          </p:cNvPr>
          <p:cNvSpPr txBox="1"/>
          <p:nvPr/>
        </p:nvSpPr>
        <p:spPr>
          <a:xfrm>
            <a:off x="8066500" y="3668922"/>
            <a:ext cx="30608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/>
              <a:t>5.</a:t>
            </a:r>
            <a:r>
              <a:rPr lang="zh-CN" altLang="en-US" sz="2000"/>
              <a:t>摔成方形。</a:t>
            </a:r>
            <a:endParaRPr lang="zh-CN" altLang="en-US" sz="2000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99212B1-3B2E-FD47-9882-8082812A9D0C}"/>
              </a:ext>
            </a:extLst>
          </p:cNvPr>
          <p:cNvSpPr txBox="1"/>
          <p:nvPr/>
        </p:nvSpPr>
        <p:spPr>
          <a:xfrm>
            <a:off x="13448965" y="6549522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/>
              <a:t>7.</a:t>
            </a:r>
            <a:r>
              <a:rPr lang="zh-CN" altLang="en-US" sz="2000"/>
              <a:t>切开看多种泥绞胎效果。</a:t>
            </a:r>
            <a:endParaRPr lang="zh-CN" altLang="en-US" sz="2000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C5E967E-A9F8-E24F-4B6B-0F70F0555F8F}"/>
              </a:ext>
            </a:extLst>
          </p:cNvPr>
          <p:cNvSpPr txBox="1"/>
          <p:nvPr/>
        </p:nvSpPr>
        <p:spPr>
          <a:xfrm>
            <a:off x="12432275" y="9338488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/>
              <a:t>8.</a:t>
            </a:r>
            <a:r>
              <a:rPr lang="zh-CN" altLang="en-US" sz="2000"/>
              <a:t>绞胎的不同效果。</a:t>
            </a:r>
            <a:endParaRPr lang="zh-CN" altLang="en-US" sz="20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BA48F95-CA50-408F-DB96-B96F20816C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0997" y="6749577"/>
            <a:ext cx="2122735" cy="238063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E889D2B-9A79-4EE8-4CBE-1C6DCAE63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2365" y="4338313"/>
            <a:ext cx="2704148" cy="20135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F6F65B8-F956-0EBC-6C22-65B4C26C75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3484" y="1324198"/>
            <a:ext cx="2624736" cy="261252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C6E2988-20AD-B786-9EDD-11B5508A0E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211" y="1281877"/>
            <a:ext cx="2446140" cy="226381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551C4A8-5C48-330E-5917-8EE464CBD4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035" y="1475991"/>
            <a:ext cx="2400560" cy="229420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74E570DC-F31A-913D-521B-15D0386F38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198" y="4275977"/>
            <a:ext cx="2446140" cy="223343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3B4E18B2-0B31-801E-3B86-FA85C39951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119" y="6896783"/>
            <a:ext cx="2382327" cy="2233432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82010DD0-5795-AA6A-43C6-E3B9588A1F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580" y="6743178"/>
            <a:ext cx="2780395" cy="2187852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0ECA7224-FDA3-A686-DF5D-B4B3C1A78745}"/>
              </a:ext>
            </a:extLst>
          </p:cNvPr>
          <p:cNvSpPr txBox="1"/>
          <p:nvPr/>
        </p:nvSpPr>
        <p:spPr>
          <a:xfrm>
            <a:off x="13099513" y="3754951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/>
              <a:t>6.</a:t>
            </a:r>
            <a:r>
              <a:rPr lang="zh-CN" altLang="en-US" sz="2000" dirty="0"/>
              <a:t>进行揉制。</a:t>
            </a:r>
          </a:p>
        </p:txBody>
      </p:sp>
    </p:spTree>
    <p:extLst>
      <p:ext uri="{BB962C8B-B14F-4D97-AF65-F5344CB8AC3E}">
        <p14:creationId xmlns:p14="http://schemas.microsoft.com/office/powerpoint/2010/main" val="38044450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7" grpId="0" animBg="1"/>
      <p:bldP spid="29" grpId="0"/>
      <p:bldP spid="30" grpId="0"/>
      <p:bldP spid="31" grpId="0"/>
      <p:bldP spid="32" grpId="0"/>
      <p:bldP spid="33" grpId="0"/>
      <p:bldP spid="35" grpId="0"/>
      <p:bldP spid="36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第一节  坯料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F1592CFB-C147-C742-1201-908263E855DA}"/>
              </a:ext>
            </a:extLst>
          </p:cNvPr>
          <p:cNvSpPr/>
          <p:nvPr/>
        </p:nvSpPr>
        <p:spPr>
          <a:xfrm>
            <a:off x="7823200" y="4047014"/>
            <a:ext cx="2194560" cy="219456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5</a:t>
            </a:r>
          </a:p>
          <a:p>
            <a:pPr algn="ctr"/>
            <a:r>
              <a:rPr lang="zh-CN" altLang="en-US" sz="2400" dirty="0"/>
              <a:t>机器配置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E8D208F-551C-0829-D961-6FF7283E50F7}"/>
              </a:ext>
            </a:extLst>
          </p:cNvPr>
          <p:cNvSpPr/>
          <p:nvPr/>
        </p:nvSpPr>
        <p:spPr>
          <a:xfrm>
            <a:off x="2032000" y="2458720"/>
            <a:ext cx="6421120" cy="1332649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1.</a:t>
            </a:r>
            <a:r>
              <a:rPr lang="zh-CN" altLang="en-US" sz="2400" dirty="0"/>
              <a:t>把回收的废泥或山上采集的泥按不同品种进行分类，可以分为高白泥、中白泥、普通泥等。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84041102-CA5A-ACDF-08EF-740BFAF15A8A}"/>
              </a:ext>
            </a:extLst>
          </p:cNvPr>
          <p:cNvSpPr/>
          <p:nvPr/>
        </p:nvSpPr>
        <p:spPr>
          <a:xfrm>
            <a:off x="9469120" y="2458720"/>
            <a:ext cx="6421120" cy="1332649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2.</a:t>
            </a:r>
            <a:r>
              <a:rPr lang="zh-CN" altLang="en-US" sz="2400" dirty="0"/>
              <a:t>对泥进行加水陈腐。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00225AF0-89FB-F60B-278D-47D0C2943F6B}"/>
              </a:ext>
            </a:extLst>
          </p:cNvPr>
          <p:cNvSpPr/>
          <p:nvPr/>
        </p:nvSpPr>
        <p:spPr>
          <a:xfrm>
            <a:off x="2032000" y="6476899"/>
            <a:ext cx="6421120" cy="1332649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/>
              <a:t>3.</a:t>
            </a:r>
            <a:r>
              <a:rPr lang="zh-CN" altLang="en-US" sz="2400"/>
              <a:t>放入炼泥机炼制。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4232322E-23CC-BBC6-B67B-48E422EE104F}"/>
              </a:ext>
            </a:extLst>
          </p:cNvPr>
          <p:cNvSpPr/>
          <p:nvPr/>
        </p:nvSpPr>
        <p:spPr>
          <a:xfrm>
            <a:off x="9469120" y="6476899"/>
            <a:ext cx="6421120" cy="1332649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/>
              <a:t>4.</a:t>
            </a:r>
            <a:r>
              <a:rPr lang="zh-CN" altLang="en-US" sz="2400"/>
              <a:t>生产可直接用的瓷泥。</a:t>
            </a:r>
          </a:p>
        </p:txBody>
      </p:sp>
    </p:spTree>
    <p:extLst>
      <p:ext uri="{BB962C8B-B14F-4D97-AF65-F5344CB8AC3E}">
        <p14:creationId xmlns:p14="http://schemas.microsoft.com/office/powerpoint/2010/main" val="42888244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" grpId="0" animBg="1"/>
      <p:bldP spid="6" grpId="0" animBg="1"/>
      <p:bldP spid="23" grpId="0" animBg="1"/>
      <p:bldP spid="24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80A2B23-FD4D-0937-86DB-32B63A987382}"/>
              </a:ext>
            </a:extLst>
          </p:cNvPr>
          <p:cNvGrpSpPr/>
          <p:nvPr/>
        </p:nvGrpSpPr>
        <p:grpSpPr>
          <a:xfrm>
            <a:off x="3044803" y="2584188"/>
            <a:ext cx="10878161" cy="5168738"/>
            <a:chOff x="3044803" y="2584188"/>
            <a:chExt cx="10878161" cy="516873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44825A9D-B92C-FC4B-D187-BD5FEC79CB5D}"/>
                </a:ext>
              </a:extLst>
            </p:cNvPr>
            <p:cNvSpPr/>
            <p:nvPr/>
          </p:nvSpPr>
          <p:spPr>
            <a:xfrm rot="5400000">
              <a:off x="2318423" y="3412512"/>
              <a:ext cx="1651557" cy="198797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DADC5EA-C29E-A95E-DCDE-0D31F541CD1F}"/>
                </a:ext>
              </a:extLst>
            </p:cNvPr>
            <p:cNvSpPr/>
            <p:nvPr/>
          </p:nvSpPr>
          <p:spPr>
            <a:xfrm rot="5400000">
              <a:off x="2318423" y="5069158"/>
              <a:ext cx="1651557" cy="198797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817038"/>
                <a:satOff val="-1136"/>
                <a:lumOff val="-436"/>
                <a:alphaOff val="0"/>
              </a:schemeClr>
            </a:fillRef>
            <a:effectRef idx="3">
              <a:schemeClr val="accent5">
                <a:hueOff val="-817038"/>
                <a:satOff val="-1136"/>
                <a:lumOff val="-436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37BD1AC-DD42-4DF5-CAAB-859FEB1E7C35}"/>
                </a:ext>
              </a:extLst>
            </p:cNvPr>
            <p:cNvSpPr/>
            <p:nvPr/>
          </p:nvSpPr>
          <p:spPr>
            <a:xfrm rot="5400000">
              <a:off x="2318423" y="6725805"/>
              <a:ext cx="1651557" cy="198797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1634077"/>
                <a:satOff val="-2273"/>
                <a:lumOff val="-872"/>
                <a:alphaOff val="0"/>
              </a:schemeClr>
            </a:fillRef>
            <a:effectRef idx="3">
              <a:schemeClr val="accent5">
                <a:hueOff val="-1634077"/>
                <a:satOff val="-2273"/>
                <a:lumOff val="-872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0702F3D-4A32-1A0C-5766-3764B99D2D4B}"/>
                </a:ext>
              </a:extLst>
            </p:cNvPr>
            <p:cNvSpPr/>
            <p:nvPr/>
          </p:nvSpPr>
          <p:spPr>
            <a:xfrm>
              <a:off x="3149514" y="7554129"/>
              <a:ext cx="5329059" cy="198797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2451115"/>
                <a:satOff val="-3409"/>
                <a:lumOff val="-1307"/>
                <a:alphaOff val="0"/>
              </a:schemeClr>
            </a:fillRef>
            <a:effectRef idx="3">
              <a:schemeClr val="accent5">
                <a:hueOff val="-2451115"/>
                <a:satOff val="-3409"/>
                <a:lumOff val="-1307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7139507C-F3C0-5277-1EF0-62CC5FC7D622}"/>
                </a:ext>
              </a:extLst>
            </p:cNvPr>
            <p:cNvSpPr/>
            <p:nvPr/>
          </p:nvSpPr>
          <p:spPr>
            <a:xfrm rot="16200000">
              <a:off x="7658105" y="6725805"/>
              <a:ext cx="1651557" cy="198797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3268153"/>
                <a:satOff val="-4546"/>
                <a:lumOff val="-1743"/>
                <a:alphaOff val="0"/>
              </a:schemeClr>
            </a:fillRef>
            <a:effectRef idx="3">
              <a:schemeClr val="accent5">
                <a:hueOff val="-3268153"/>
                <a:satOff val="-4546"/>
                <a:lumOff val="-1743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5DF42C94-9A21-6FE0-5E07-9B85D5CB782D}"/>
                </a:ext>
              </a:extLst>
            </p:cNvPr>
            <p:cNvSpPr/>
            <p:nvPr/>
          </p:nvSpPr>
          <p:spPr>
            <a:xfrm rot="16200000">
              <a:off x="7658105" y="5069158"/>
              <a:ext cx="1651557" cy="198797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4085191"/>
                <a:satOff val="-5682"/>
                <a:lumOff val="-2179"/>
                <a:alphaOff val="0"/>
              </a:schemeClr>
            </a:fillRef>
            <a:effectRef idx="3">
              <a:schemeClr val="accent5">
                <a:hueOff val="-4085191"/>
                <a:satOff val="-5682"/>
                <a:lumOff val="-2179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F90FBC2C-317A-C2BB-E995-D5BD8E40D2FB}"/>
                </a:ext>
              </a:extLst>
            </p:cNvPr>
            <p:cNvSpPr/>
            <p:nvPr/>
          </p:nvSpPr>
          <p:spPr>
            <a:xfrm rot="16200000">
              <a:off x="7658105" y="3412512"/>
              <a:ext cx="1651557" cy="198797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4902230"/>
                <a:satOff val="-6819"/>
                <a:lumOff val="-2615"/>
                <a:alphaOff val="0"/>
              </a:schemeClr>
            </a:fillRef>
            <a:effectRef idx="3">
              <a:schemeClr val="accent5">
                <a:hueOff val="-4902230"/>
                <a:satOff val="-6819"/>
                <a:lumOff val="-2615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D219F38-78FC-C513-05B0-C5802301F012}"/>
                </a:ext>
              </a:extLst>
            </p:cNvPr>
            <p:cNvSpPr/>
            <p:nvPr/>
          </p:nvSpPr>
          <p:spPr>
            <a:xfrm>
              <a:off x="8489195" y="2584188"/>
              <a:ext cx="5329059" cy="198797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5719268"/>
                <a:satOff val="-7955"/>
                <a:lumOff val="-3050"/>
                <a:alphaOff val="0"/>
              </a:schemeClr>
            </a:fillRef>
            <a:effectRef idx="3">
              <a:schemeClr val="accent5">
                <a:hueOff val="-5719268"/>
                <a:satOff val="-7955"/>
                <a:lumOff val="-305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A9519FE-1E99-162C-22E8-5AA72C52100E}"/>
                </a:ext>
              </a:extLst>
            </p:cNvPr>
            <p:cNvSpPr/>
            <p:nvPr/>
          </p:nvSpPr>
          <p:spPr>
            <a:xfrm rot="5400000">
              <a:off x="12997787" y="3412512"/>
              <a:ext cx="1651557" cy="198797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6536306"/>
                <a:satOff val="-9092"/>
                <a:lumOff val="-3486"/>
                <a:alphaOff val="0"/>
              </a:schemeClr>
            </a:fillRef>
            <a:effectRef idx="3">
              <a:schemeClr val="accent5">
                <a:hueOff val="-6536306"/>
                <a:satOff val="-9092"/>
                <a:lumOff val="-3486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E85CCC5-0284-27C3-F3CB-0D5A9AE74DFA}"/>
                </a:ext>
              </a:extLst>
            </p:cNvPr>
            <p:cNvSpPr/>
            <p:nvPr/>
          </p:nvSpPr>
          <p:spPr>
            <a:xfrm rot="5400000">
              <a:off x="12997787" y="5069158"/>
              <a:ext cx="1651557" cy="198797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7353344"/>
                <a:satOff val="-10228"/>
                <a:lumOff val="-3922"/>
                <a:alphaOff val="0"/>
              </a:schemeClr>
            </a:fillRef>
            <a:effectRef idx="3">
              <a:schemeClr val="accent5">
                <a:hueOff val="-7353344"/>
                <a:satOff val="-10228"/>
                <a:lumOff val="-3922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第一节  坯料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4B3689-D651-DB40-9726-49226A621FCC}"/>
              </a:ext>
            </a:extLst>
          </p:cNvPr>
          <p:cNvSpPr/>
          <p:nvPr/>
        </p:nvSpPr>
        <p:spPr>
          <a:xfrm>
            <a:off x="1498938" y="2360758"/>
            <a:ext cx="4610757" cy="1325317"/>
          </a:xfrm>
          <a:custGeom>
            <a:avLst/>
            <a:gdLst>
              <a:gd name="connsiteX0" fmla="*/ 0 w 4610757"/>
              <a:gd name="connsiteY0" fmla="*/ 132532 h 1325317"/>
              <a:gd name="connsiteX1" fmla="*/ 132532 w 4610757"/>
              <a:gd name="connsiteY1" fmla="*/ 0 h 1325317"/>
              <a:gd name="connsiteX2" fmla="*/ 4478225 w 4610757"/>
              <a:gd name="connsiteY2" fmla="*/ 0 h 1325317"/>
              <a:gd name="connsiteX3" fmla="*/ 4610757 w 4610757"/>
              <a:gd name="connsiteY3" fmla="*/ 132532 h 1325317"/>
              <a:gd name="connsiteX4" fmla="*/ 4610757 w 4610757"/>
              <a:gd name="connsiteY4" fmla="*/ 1192785 h 1325317"/>
              <a:gd name="connsiteX5" fmla="*/ 4478225 w 4610757"/>
              <a:gd name="connsiteY5" fmla="*/ 1325317 h 1325317"/>
              <a:gd name="connsiteX6" fmla="*/ 132532 w 4610757"/>
              <a:gd name="connsiteY6" fmla="*/ 1325317 h 1325317"/>
              <a:gd name="connsiteX7" fmla="*/ 0 w 4610757"/>
              <a:gd name="connsiteY7" fmla="*/ 1192785 h 1325317"/>
              <a:gd name="connsiteX8" fmla="*/ 0 w 4610757"/>
              <a:gd name="connsiteY8" fmla="*/ 132532 h 132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10757" h="1325317">
                <a:moveTo>
                  <a:pt x="0" y="132532"/>
                </a:moveTo>
                <a:cubicBezTo>
                  <a:pt x="0" y="59337"/>
                  <a:pt x="59337" y="0"/>
                  <a:pt x="132532" y="0"/>
                </a:cubicBezTo>
                <a:lnTo>
                  <a:pt x="4478225" y="0"/>
                </a:lnTo>
                <a:cubicBezTo>
                  <a:pt x="4551420" y="0"/>
                  <a:pt x="4610757" y="59337"/>
                  <a:pt x="4610757" y="132532"/>
                </a:cubicBezTo>
                <a:lnTo>
                  <a:pt x="4610757" y="1192785"/>
                </a:lnTo>
                <a:cubicBezTo>
                  <a:pt x="4610757" y="1265980"/>
                  <a:pt x="4551420" y="1325317"/>
                  <a:pt x="4478225" y="1325317"/>
                </a:cubicBezTo>
                <a:lnTo>
                  <a:pt x="132532" y="1325317"/>
                </a:lnTo>
                <a:cubicBezTo>
                  <a:pt x="59337" y="1325317"/>
                  <a:pt x="0" y="1265980"/>
                  <a:pt x="0" y="1192785"/>
                </a:cubicBezTo>
                <a:lnTo>
                  <a:pt x="0" y="132532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3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0257" tIns="130257" rIns="130257" bIns="130257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800" kern="1200" dirty="0"/>
              <a:t>6.</a:t>
            </a:r>
            <a:r>
              <a:rPr lang="zh-CN" altLang="en-US" sz="2800" kern="1200" dirty="0"/>
              <a:t>传统泥料炼制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DFCE781-0DFE-F82B-B32F-67F023B17508}"/>
              </a:ext>
            </a:extLst>
          </p:cNvPr>
          <p:cNvSpPr/>
          <p:nvPr/>
        </p:nvSpPr>
        <p:spPr>
          <a:xfrm>
            <a:off x="1562436" y="4017404"/>
            <a:ext cx="4610757" cy="1325317"/>
          </a:xfrm>
          <a:custGeom>
            <a:avLst/>
            <a:gdLst>
              <a:gd name="connsiteX0" fmla="*/ 0 w 4610757"/>
              <a:gd name="connsiteY0" fmla="*/ 132532 h 1325317"/>
              <a:gd name="connsiteX1" fmla="*/ 132532 w 4610757"/>
              <a:gd name="connsiteY1" fmla="*/ 0 h 1325317"/>
              <a:gd name="connsiteX2" fmla="*/ 4478225 w 4610757"/>
              <a:gd name="connsiteY2" fmla="*/ 0 h 1325317"/>
              <a:gd name="connsiteX3" fmla="*/ 4610757 w 4610757"/>
              <a:gd name="connsiteY3" fmla="*/ 132532 h 1325317"/>
              <a:gd name="connsiteX4" fmla="*/ 4610757 w 4610757"/>
              <a:gd name="connsiteY4" fmla="*/ 1192785 h 1325317"/>
              <a:gd name="connsiteX5" fmla="*/ 4478225 w 4610757"/>
              <a:gd name="connsiteY5" fmla="*/ 1325317 h 1325317"/>
              <a:gd name="connsiteX6" fmla="*/ 132532 w 4610757"/>
              <a:gd name="connsiteY6" fmla="*/ 1325317 h 1325317"/>
              <a:gd name="connsiteX7" fmla="*/ 0 w 4610757"/>
              <a:gd name="connsiteY7" fmla="*/ 1192785 h 1325317"/>
              <a:gd name="connsiteX8" fmla="*/ 0 w 4610757"/>
              <a:gd name="connsiteY8" fmla="*/ 132532 h 132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10757" h="1325317">
                <a:moveTo>
                  <a:pt x="0" y="132532"/>
                </a:moveTo>
                <a:cubicBezTo>
                  <a:pt x="0" y="59337"/>
                  <a:pt x="59337" y="0"/>
                  <a:pt x="132532" y="0"/>
                </a:cubicBezTo>
                <a:lnTo>
                  <a:pt x="4478225" y="0"/>
                </a:lnTo>
                <a:cubicBezTo>
                  <a:pt x="4551420" y="0"/>
                  <a:pt x="4610757" y="59337"/>
                  <a:pt x="4610757" y="132532"/>
                </a:cubicBezTo>
                <a:lnTo>
                  <a:pt x="4610757" y="1192785"/>
                </a:lnTo>
                <a:cubicBezTo>
                  <a:pt x="4610757" y="1265980"/>
                  <a:pt x="4551420" y="1325317"/>
                  <a:pt x="4478225" y="1325317"/>
                </a:cubicBezTo>
                <a:lnTo>
                  <a:pt x="132532" y="1325317"/>
                </a:lnTo>
                <a:cubicBezTo>
                  <a:pt x="59337" y="1325317"/>
                  <a:pt x="0" y="1265980"/>
                  <a:pt x="0" y="1192785"/>
                </a:cubicBezTo>
                <a:lnTo>
                  <a:pt x="0" y="132532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735334"/>
              <a:satOff val="-1023"/>
              <a:lumOff val="-392"/>
              <a:alphaOff val="0"/>
            </a:schemeClr>
          </a:fillRef>
          <a:effectRef idx="3">
            <a:schemeClr val="accent5">
              <a:hueOff val="-735334"/>
              <a:satOff val="-1023"/>
              <a:lumOff val="-39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0257" tIns="130257" rIns="130257" bIns="130257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1.</a:t>
            </a:r>
            <a:r>
              <a:rPr lang="zh-CN" altLang="en-US" sz="2400" kern="1200" dirty="0"/>
              <a:t>把山上采回的瓷石敲成小块。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6EBB5B8-67CC-8458-3137-B90BCC05CCD1}"/>
              </a:ext>
            </a:extLst>
          </p:cNvPr>
          <p:cNvSpPr/>
          <p:nvPr/>
        </p:nvSpPr>
        <p:spPr>
          <a:xfrm>
            <a:off x="1562436" y="5674051"/>
            <a:ext cx="4610757" cy="1325317"/>
          </a:xfrm>
          <a:custGeom>
            <a:avLst/>
            <a:gdLst>
              <a:gd name="connsiteX0" fmla="*/ 0 w 4610757"/>
              <a:gd name="connsiteY0" fmla="*/ 132532 h 1325317"/>
              <a:gd name="connsiteX1" fmla="*/ 132532 w 4610757"/>
              <a:gd name="connsiteY1" fmla="*/ 0 h 1325317"/>
              <a:gd name="connsiteX2" fmla="*/ 4478225 w 4610757"/>
              <a:gd name="connsiteY2" fmla="*/ 0 h 1325317"/>
              <a:gd name="connsiteX3" fmla="*/ 4610757 w 4610757"/>
              <a:gd name="connsiteY3" fmla="*/ 132532 h 1325317"/>
              <a:gd name="connsiteX4" fmla="*/ 4610757 w 4610757"/>
              <a:gd name="connsiteY4" fmla="*/ 1192785 h 1325317"/>
              <a:gd name="connsiteX5" fmla="*/ 4478225 w 4610757"/>
              <a:gd name="connsiteY5" fmla="*/ 1325317 h 1325317"/>
              <a:gd name="connsiteX6" fmla="*/ 132532 w 4610757"/>
              <a:gd name="connsiteY6" fmla="*/ 1325317 h 1325317"/>
              <a:gd name="connsiteX7" fmla="*/ 0 w 4610757"/>
              <a:gd name="connsiteY7" fmla="*/ 1192785 h 1325317"/>
              <a:gd name="connsiteX8" fmla="*/ 0 w 4610757"/>
              <a:gd name="connsiteY8" fmla="*/ 132532 h 132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10757" h="1325317">
                <a:moveTo>
                  <a:pt x="0" y="132532"/>
                </a:moveTo>
                <a:cubicBezTo>
                  <a:pt x="0" y="59337"/>
                  <a:pt x="59337" y="0"/>
                  <a:pt x="132532" y="0"/>
                </a:cubicBezTo>
                <a:lnTo>
                  <a:pt x="4478225" y="0"/>
                </a:lnTo>
                <a:cubicBezTo>
                  <a:pt x="4551420" y="0"/>
                  <a:pt x="4610757" y="59337"/>
                  <a:pt x="4610757" y="132532"/>
                </a:cubicBezTo>
                <a:lnTo>
                  <a:pt x="4610757" y="1192785"/>
                </a:lnTo>
                <a:cubicBezTo>
                  <a:pt x="4610757" y="1265980"/>
                  <a:pt x="4551420" y="1325317"/>
                  <a:pt x="4478225" y="1325317"/>
                </a:cubicBezTo>
                <a:lnTo>
                  <a:pt x="132532" y="1325317"/>
                </a:lnTo>
                <a:cubicBezTo>
                  <a:pt x="59337" y="1325317"/>
                  <a:pt x="0" y="1265980"/>
                  <a:pt x="0" y="1192785"/>
                </a:cubicBezTo>
                <a:lnTo>
                  <a:pt x="0" y="132532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1470669"/>
              <a:satOff val="-2046"/>
              <a:lumOff val="-784"/>
              <a:alphaOff val="0"/>
            </a:schemeClr>
          </a:fillRef>
          <a:effectRef idx="3">
            <a:schemeClr val="accent5">
              <a:hueOff val="-1470669"/>
              <a:satOff val="-2046"/>
              <a:lumOff val="-78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0257" tIns="130257" rIns="130257" bIns="130257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2.</a:t>
            </a:r>
            <a:r>
              <a:rPr lang="zh-CN" altLang="en-US" sz="2400" kern="1200" dirty="0"/>
              <a:t>将小碎块倒入乳钵内。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2E211F8-3ECC-1866-8900-EDBAA84D76D1}"/>
              </a:ext>
            </a:extLst>
          </p:cNvPr>
          <p:cNvSpPr/>
          <p:nvPr/>
        </p:nvSpPr>
        <p:spPr>
          <a:xfrm>
            <a:off x="1562436" y="7330698"/>
            <a:ext cx="4610757" cy="1325317"/>
          </a:xfrm>
          <a:custGeom>
            <a:avLst/>
            <a:gdLst>
              <a:gd name="connsiteX0" fmla="*/ 0 w 4610757"/>
              <a:gd name="connsiteY0" fmla="*/ 132532 h 1325317"/>
              <a:gd name="connsiteX1" fmla="*/ 132532 w 4610757"/>
              <a:gd name="connsiteY1" fmla="*/ 0 h 1325317"/>
              <a:gd name="connsiteX2" fmla="*/ 4478225 w 4610757"/>
              <a:gd name="connsiteY2" fmla="*/ 0 h 1325317"/>
              <a:gd name="connsiteX3" fmla="*/ 4610757 w 4610757"/>
              <a:gd name="connsiteY3" fmla="*/ 132532 h 1325317"/>
              <a:gd name="connsiteX4" fmla="*/ 4610757 w 4610757"/>
              <a:gd name="connsiteY4" fmla="*/ 1192785 h 1325317"/>
              <a:gd name="connsiteX5" fmla="*/ 4478225 w 4610757"/>
              <a:gd name="connsiteY5" fmla="*/ 1325317 h 1325317"/>
              <a:gd name="connsiteX6" fmla="*/ 132532 w 4610757"/>
              <a:gd name="connsiteY6" fmla="*/ 1325317 h 1325317"/>
              <a:gd name="connsiteX7" fmla="*/ 0 w 4610757"/>
              <a:gd name="connsiteY7" fmla="*/ 1192785 h 1325317"/>
              <a:gd name="connsiteX8" fmla="*/ 0 w 4610757"/>
              <a:gd name="connsiteY8" fmla="*/ 132532 h 132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10757" h="1325317">
                <a:moveTo>
                  <a:pt x="0" y="132532"/>
                </a:moveTo>
                <a:cubicBezTo>
                  <a:pt x="0" y="59337"/>
                  <a:pt x="59337" y="0"/>
                  <a:pt x="132532" y="0"/>
                </a:cubicBezTo>
                <a:lnTo>
                  <a:pt x="4478225" y="0"/>
                </a:lnTo>
                <a:cubicBezTo>
                  <a:pt x="4551420" y="0"/>
                  <a:pt x="4610757" y="59337"/>
                  <a:pt x="4610757" y="132532"/>
                </a:cubicBezTo>
                <a:lnTo>
                  <a:pt x="4610757" y="1192785"/>
                </a:lnTo>
                <a:cubicBezTo>
                  <a:pt x="4610757" y="1265980"/>
                  <a:pt x="4551420" y="1325317"/>
                  <a:pt x="4478225" y="1325317"/>
                </a:cubicBezTo>
                <a:lnTo>
                  <a:pt x="132532" y="1325317"/>
                </a:lnTo>
                <a:cubicBezTo>
                  <a:pt x="59337" y="1325317"/>
                  <a:pt x="0" y="1265980"/>
                  <a:pt x="0" y="1192785"/>
                </a:cubicBezTo>
                <a:lnTo>
                  <a:pt x="0" y="132532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2206003"/>
              <a:satOff val="-3068"/>
              <a:lumOff val="-1177"/>
              <a:alphaOff val="0"/>
            </a:schemeClr>
          </a:fillRef>
          <a:effectRef idx="3">
            <a:schemeClr val="accent5">
              <a:hueOff val="-2206003"/>
              <a:satOff val="-3068"/>
              <a:lumOff val="-117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0257" tIns="130257" rIns="130257" bIns="130257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3.</a:t>
            </a:r>
            <a:r>
              <a:rPr lang="zh-CN" altLang="en-US" sz="2400" kern="1200" dirty="0"/>
              <a:t>用顶端有铁皮加固的木头的杠杆，通过人力或水力不停顿的操作把它捣成微细粉末。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D271AD3-588F-F1E4-F099-BA47AE6BD6BD}"/>
              </a:ext>
            </a:extLst>
          </p:cNvPr>
          <p:cNvSpPr/>
          <p:nvPr/>
        </p:nvSpPr>
        <p:spPr>
          <a:xfrm>
            <a:off x="6902118" y="2349280"/>
            <a:ext cx="4610757" cy="1325317"/>
          </a:xfrm>
          <a:custGeom>
            <a:avLst/>
            <a:gdLst>
              <a:gd name="connsiteX0" fmla="*/ 0 w 4610757"/>
              <a:gd name="connsiteY0" fmla="*/ 132532 h 1325317"/>
              <a:gd name="connsiteX1" fmla="*/ 132532 w 4610757"/>
              <a:gd name="connsiteY1" fmla="*/ 0 h 1325317"/>
              <a:gd name="connsiteX2" fmla="*/ 4478225 w 4610757"/>
              <a:gd name="connsiteY2" fmla="*/ 0 h 1325317"/>
              <a:gd name="connsiteX3" fmla="*/ 4610757 w 4610757"/>
              <a:gd name="connsiteY3" fmla="*/ 132532 h 1325317"/>
              <a:gd name="connsiteX4" fmla="*/ 4610757 w 4610757"/>
              <a:gd name="connsiteY4" fmla="*/ 1192785 h 1325317"/>
              <a:gd name="connsiteX5" fmla="*/ 4478225 w 4610757"/>
              <a:gd name="connsiteY5" fmla="*/ 1325317 h 1325317"/>
              <a:gd name="connsiteX6" fmla="*/ 132532 w 4610757"/>
              <a:gd name="connsiteY6" fmla="*/ 1325317 h 1325317"/>
              <a:gd name="connsiteX7" fmla="*/ 0 w 4610757"/>
              <a:gd name="connsiteY7" fmla="*/ 1192785 h 1325317"/>
              <a:gd name="connsiteX8" fmla="*/ 0 w 4610757"/>
              <a:gd name="connsiteY8" fmla="*/ 132532 h 132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10757" h="1325317">
                <a:moveTo>
                  <a:pt x="0" y="132532"/>
                </a:moveTo>
                <a:cubicBezTo>
                  <a:pt x="0" y="59337"/>
                  <a:pt x="59337" y="0"/>
                  <a:pt x="132532" y="0"/>
                </a:cubicBezTo>
                <a:lnTo>
                  <a:pt x="4478225" y="0"/>
                </a:lnTo>
                <a:cubicBezTo>
                  <a:pt x="4551420" y="0"/>
                  <a:pt x="4610757" y="59337"/>
                  <a:pt x="4610757" y="132532"/>
                </a:cubicBezTo>
                <a:lnTo>
                  <a:pt x="4610757" y="1192785"/>
                </a:lnTo>
                <a:cubicBezTo>
                  <a:pt x="4610757" y="1265980"/>
                  <a:pt x="4551420" y="1325317"/>
                  <a:pt x="4478225" y="1325317"/>
                </a:cubicBezTo>
                <a:lnTo>
                  <a:pt x="132532" y="1325317"/>
                </a:lnTo>
                <a:cubicBezTo>
                  <a:pt x="59337" y="1325317"/>
                  <a:pt x="0" y="1265980"/>
                  <a:pt x="0" y="1192785"/>
                </a:cubicBezTo>
                <a:lnTo>
                  <a:pt x="0" y="132532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2941338"/>
              <a:satOff val="-4091"/>
              <a:lumOff val="-1569"/>
              <a:alphaOff val="0"/>
            </a:schemeClr>
          </a:fillRef>
          <a:effectRef idx="3">
            <a:schemeClr val="accent5">
              <a:hueOff val="-2941338"/>
              <a:satOff val="-4091"/>
              <a:lumOff val="-156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0257" tIns="130257" rIns="130257" bIns="130257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7.</a:t>
            </a:r>
            <a:r>
              <a:rPr lang="zh-CN" altLang="en-US" sz="2400" kern="1200" dirty="0"/>
              <a:t>把泥放入模具，用木拍把泥砖拍平。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17B0E7F-2D8F-A354-299F-86CB0696E418}"/>
              </a:ext>
            </a:extLst>
          </p:cNvPr>
          <p:cNvSpPr/>
          <p:nvPr/>
        </p:nvSpPr>
        <p:spPr>
          <a:xfrm>
            <a:off x="6902118" y="4008905"/>
            <a:ext cx="4610757" cy="1325317"/>
          </a:xfrm>
          <a:custGeom>
            <a:avLst/>
            <a:gdLst>
              <a:gd name="connsiteX0" fmla="*/ 0 w 4610757"/>
              <a:gd name="connsiteY0" fmla="*/ 132532 h 1325317"/>
              <a:gd name="connsiteX1" fmla="*/ 132532 w 4610757"/>
              <a:gd name="connsiteY1" fmla="*/ 0 h 1325317"/>
              <a:gd name="connsiteX2" fmla="*/ 4478225 w 4610757"/>
              <a:gd name="connsiteY2" fmla="*/ 0 h 1325317"/>
              <a:gd name="connsiteX3" fmla="*/ 4610757 w 4610757"/>
              <a:gd name="connsiteY3" fmla="*/ 132532 h 1325317"/>
              <a:gd name="connsiteX4" fmla="*/ 4610757 w 4610757"/>
              <a:gd name="connsiteY4" fmla="*/ 1192785 h 1325317"/>
              <a:gd name="connsiteX5" fmla="*/ 4478225 w 4610757"/>
              <a:gd name="connsiteY5" fmla="*/ 1325317 h 1325317"/>
              <a:gd name="connsiteX6" fmla="*/ 132532 w 4610757"/>
              <a:gd name="connsiteY6" fmla="*/ 1325317 h 1325317"/>
              <a:gd name="connsiteX7" fmla="*/ 0 w 4610757"/>
              <a:gd name="connsiteY7" fmla="*/ 1192785 h 1325317"/>
              <a:gd name="connsiteX8" fmla="*/ 0 w 4610757"/>
              <a:gd name="connsiteY8" fmla="*/ 132532 h 132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10757" h="1325317">
                <a:moveTo>
                  <a:pt x="0" y="132532"/>
                </a:moveTo>
                <a:cubicBezTo>
                  <a:pt x="0" y="59337"/>
                  <a:pt x="59337" y="0"/>
                  <a:pt x="132532" y="0"/>
                </a:cubicBezTo>
                <a:lnTo>
                  <a:pt x="4478225" y="0"/>
                </a:lnTo>
                <a:cubicBezTo>
                  <a:pt x="4551420" y="0"/>
                  <a:pt x="4610757" y="59337"/>
                  <a:pt x="4610757" y="132532"/>
                </a:cubicBezTo>
                <a:lnTo>
                  <a:pt x="4610757" y="1192785"/>
                </a:lnTo>
                <a:cubicBezTo>
                  <a:pt x="4610757" y="1265980"/>
                  <a:pt x="4551420" y="1325317"/>
                  <a:pt x="4478225" y="1325317"/>
                </a:cubicBezTo>
                <a:lnTo>
                  <a:pt x="132532" y="1325317"/>
                </a:lnTo>
                <a:cubicBezTo>
                  <a:pt x="59337" y="1325317"/>
                  <a:pt x="0" y="1265980"/>
                  <a:pt x="0" y="1192785"/>
                </a:cubicBezTo>
                <a:lnTo>
                  <a:pt x="0" y="132532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3676672"/>
              <a:satOff val="-5114"/>
              <a:lumOff val="-1961"/>
              <a:alphaOff val="0"/>
            </a:schemeClr>
          </a:fillRef>
          <a:effectRef idx="3">
            <a:schemeClr val="accent5">
              <a:hueOff val="-3676672"/>
              <a:satOff val="-5114"/>
              <a:lumOff val="-196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0257" tIns="130257" rIns="130257" bIns="130257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6.</a:t>
            </a:r>
            <a:r>
              <a:rPr lang="zh-CN" altLang="en-US" sz="2400" kern="1200" dirty="0"/>
              <a:t>准备好木制模具。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2E6135E-B96D-DA33-FE9D-59F57C640886}"/>
              </a:ext>
            </a:extLst>
          </p:cNvPr>
          <p:cNvSpPr/>
          <p:nvPr/>
        </p:nvSpPr>
        <p:spPr>
          <a:xfrm>
            <a:off x="6902118" y="5668530"/>
            <a:ext cx="4610757" cy="1325317"/>
          </a:xfrm>
          <a:custGeom>
            <a:avLst/>
            <a:gdLst>
              <a:gd name="connsiteX0" fmla="*/ 0 w 4610757"/>
              <a:gd name="connsiteY0" fmla="*/ 132532 h 1325317"/>
              <a:gd name="connsiteX1" fmla="*/ 132532 w 4610757"/>
              <a:gd name="connsiteY1" fmla="*/ 0 h 1325317"/>
              <a:gd name="connsiteX2" fmla="*/ 4478225 w 4610757"/>
              <a:gd name="connsiteY2" fmla="*/ 0 h 1325317"/>
              <a:gd name="connsiteX3" fmla="*/ 4610757 w 4610757"/>
              <a:gd name="connsiteY3" fmla="*/ 132532 h 1325317"/>
              <a:gd name="connsiteX4" fmla="*/ 4610757 w 4610757"/>
              <a:gd name="connsiteY4" fmla="*/ 1192785 h 1325317"/>
              <a:gd name="connsiteX5" fmla="*/ 4478225 w 4610757"/>
              <a:gd name="connsiteY5" fmla="*/ 1325317 h 1325317"/>
              <a:gd name="connsiteX6" fmla="*/ 132532 w 4610757"/>
              <a:gd name="connsiteY6" fmla="*/ 1325317 h 1325317"/>
              <a:gd name="connsiteX7" fmla="*/ 0 w 4610757"/>
              <a:gd name="connsiteY7" fmla="*/ 1192785 h 1325317"/>
              <a:gd name="connsiteX8" fmla="*/ 0 w 4610757"/>
              <a:gd name="connsiteY8" fmla="*/ 132532 h 132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10757" h="1325317">
                <a:moveTo>
                  <a:pt x="0" y="132532"/>
                </a:moveTo>
                <a:cubicBezTo>
                  <a:pt x="0" y="59337"/>
                  <a:pt x="59337" y="0"/>
                  <a:pt x="132532" y="0"/>
                </a:cubicBezTo>
                <a:lnTo>
                  <a:pt x="4478225" y="0"/>
                </a:lnTo>
                <a:cubicBezTo>
                  <a:pt x="4551420" y="0"/>
                  <a:pt x="4610757" y="59337"/>
                  <a:pt x="4610757" y="132532"/>
                </a:cubicBezTo>
                <a:lnTo>
                  <a:pt x="4610757" y="1192785"/>
                </a:lnTo>
                <a:cubicBezTo>
                  <a:pt x="4610757" y="1265980"/>
                  <a:pt x="4551420" y="1325317"/>
                  <a:pt x="4478225" y="1325317"/>
                </a:cubicBezTo>
                <a:lnTo>
                  <a:pt x="132532" y="1325317"/>
                </a:lnTo>
                <a:cubicBezTo>
                  <a:pt x="59337" y="1325317"/>
                  <a:pt x="0" y="1265980"/>
                  <a:pt x="0" y="1192785"/>
                </a:cubicBezTo>
                <a:lnTo>
                  <a:pt x="0" y="132532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4412007"/>
              <a:satOff val="-6137"/>
              <a:lumOff val="-2353"/>
              <a:alphaOff val="0"/>
            </a:schemeClr>
          </a:fillRef>
          <a:effectRef idx="3">
            <a:schemeClr val="accent5">
              <a:hueOff val="-4412007"/>
              <a:satOff val="-6137"/>
              <a:lumOff val="-235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0257" tIns="130257" rIns="130257" bIns="130257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/>
              <a:t>5.</a:t>
            </a:r>
            <a:r>
              <a:rPr lang="zh-CN" altLang="en-US" sz="2400" kern="1200"/>
              <a:t>沉淀后取出泥浆晾到半干。</a:t>
            </a:r>
            <a:endParaRPr lang="zh-CN" altLang="en-US" sz="2400" kern="1200" dirty="0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95129C40-540C-7FFC-B53F-8D534DEBF558}"/>
              </a:ext>
            </a:extLst>
          </p:cNvPr>
          <p:cNvSpPr/>
          <p:nvPr/>
        </p:nvSpPr>
        <p:spPr>
          <a:xfrm>
            <a:off x="6902118" y="7276649"/>
            <a:ext cx="4610757" cy="1325317"/>
          </a:xfrm>
          <a:custGeom>
            <a:avLst/>
            <a:gdLst>
              <a:gd name="connsiteX0" fmla="*/ 0 w 4610757"/>
              <a:gd name="connsiteY0" fmla="*/ 132532 h 1325317"/>
              <a:gd name="connsiteX1" fmla="*/ 132532 w 4610757"/>
              <a:gd name="connsiteY1" fmla="*/ 0 h 1325317"/>
              <a:gd name="connsiteX2" fmla="*/ 4478225 w 4610757"/>
              <a:gd name="connsiteY2" fmla="*/ 0 h 1325317"/>
              <a:gd name="connsiteX3" fmla="*/ 4610757 w 4610757"/>
              <a:gd name="connsiteY3" fmla="*/ 132532 h 1325317"/>
              <a:gd name="connsiteX4" fmla="*/ 4610757 w 4610757"/>
              <a:gd name="connsiteY4" fmla="*/ 1192785 h 1325317"/>
              <a:gd name="connsiteX5" fmla="*/ 4478225 w 4610757"/>
              <a:gd name="connsiteY5" fmla="*/ 1325317 h 1325317"/>
              <a:gd name="connsiteX6" fmla="*/ 132532 w 4610757"/>
              <a:gd name="connsiteY6" fmla="*/ 1325317 h 1325317"/>
              <a:gd name="connsiteX7" fmla="*/ 0 w 4610757"/>
              <a:gd name="connsiteY7" fmla="*/ 1192785 h 1325317"/>
              <a:gd name="connsiteX8" fmla="*/ 0 w 4610757"/>
              <a:gd name="connsiteY8" fmla="*/ 132532 h 132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10757" h="1325317">
                <a:moveTo>
                  <a:pt x="0" y="132532"/>
                </a:moveTo>
                <a:cubicBezTo>
                  <a:pt x="0" y="59337"/>
                  <a:pt x="59337" y="0"/>
                  <a:pt x="132532" y="0"/>
                </a:cubicBezTo>
                <a:lnTo>
                  <a:pt x="4478225" y="0"/>
                </a:lnTo>
                <a:cubicBezTo>
                  <a:pt x="4551420" y="0"/>
                  <a:pt x="4610757" y="59337"/>
                  <a:pt x="4610757" y="132532"/>
                </a:cubicBezTo>
                <a:lnTo>
                  <a:pt x="4610757" y="1192785"/>
                </a:lnTo>
                <a:cubicBezTo>
                  <a:pt x="4610757" y="1265980"/>
                  <a:pt x="4551420" y="1325317"/>
                  <a:pt x="4478225" y="1325317"/>
                </a:cubicBezTo>
                <a:lnTo>
                  <a:pt x="132532" y="1325317"/>
                </a:lnTo>
                <a:cubicBezTo>
                  <a:pt x="59337" y="1325317"/>
                  <a:pt x="0" y="1265980"/>
                  <a:pt x="0" y="1192785"/>
                </a:cubicBezTo>
                <a:lnTo>
                  <a:pt x="0" y="132532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5147341"/>
              <a:satOff val="-7160"/>
              <a:lumOff val="-2745"/>
              <a:alphaOff val="0"/>
            </a:schemeClr>
          </a:fillRef>
          <a:effectRef idx="3">
            <a:schemeClr val="accent5">
              <a:hueOff val="-5147341"/>
              <a:satOff val="-7160"/>
              <a:lumOff val="-274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0257" tIns="130257" rIns="130257" bIns="130257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4.</a:t>
            </a:r>
            <a:r>
              <a:rPr lang="zh-CN" altLang="en-US" sz="2400" kern="1200" dirty="0"/>
              <a:t>取出粉末倒入盛满水的泥料池内，用铁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7DFDDA0D-CF68-D283-5959-520C285C371A}"/>
              </a:ext>
            </a:extLst>
          </p:cNvPr>
          <p:cNvSpPr/>
          <p:nvPr/>
        </p:nvSpPr>
        <p:spPr>
          <a:xfrm>
            <a:off x="12178302" y="2360758"/>
            <a:ext cx="4610757" cy="1325317"/>
          </a:xfrm>
          <a:custGeom>
            <a:avLst/>
            <a:gdLst>
              <a:gd name="connsiteX0" fmla="*/ 0 w 4610757"/>
              <a:gd name="connsiteY0" fmla="*/ 132532 h 1325317"/>
              <a:gd name="connsiteX1" fmla="*/ 132532 w 4610757"/>
              <a:gd name="connsiteY1" fmla="*/ 0 h 1325317"/>
              <a:gd name="connsiteX2" fmla="*/ 4478225 w 4610757"/>
              <a:gd name="connsiteY2" fmla="*/ 0 h 1325317"/>
              <a:gd name="connsiteX3" fmla="*/ 4610757 w 4610757"/>
              <a:gd name="connsiteY3" fmla="*/ 132532 h 1325317"/>
              <a:gd name="connsiteX4" fmla="*/ 4610757 w 4610757"/>
              <a:gd name="connsiteY4" fmla="*/ 1192785 h 1325317"/>
              <a:gd name="connsiteX5" fmla="*/ 4478225 w 4610757"/>
              <a:gd name="connsiteY5" fmla="*/ 1325317 h 1325317"/>
              <a:gd name="connsiteX6" fmla="*/ 132532 w 4610757"/>
              <a:gd name="connsiteY6" fmla="*/ 1325317 h 1325317"/>
              <a:gd name="connsiteX7" fmla="*/ 0 w 4610757"/>
              <a:gd name="connsiteY7" fmla="*/ 1192785 h 1325317"/>
              <a:gd name="connsiteX8" fmla="*/ 0 w 4610757"/>
              <a:gd name="connsiteY8" fmla="*/ 132532 h 132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10757" h="1325317">
                <a:moveTo>
                  <a:pt x="0" y="132532"/>
                </a:moveTo>
                <a:cubicBezTo>
                  <a:pt x="0" y="59337"/>
                  <a:pt x="59337" y="0"/>
                  <a:pt x="132532" y="0"/>
                </a:cubicBezTo>
                <a:lnTo>
                  <a:pt x="4478225" y="0"/>
                </a:lnTo>
                <a:cubicBezTo>
                  <a:pt x="4551420" y="0"/>
                  <a:pt x="4610757" y="59337"/>
                  <a:pt x="4610757" y="132532"/>
                </a:cubicBezTo>
                <a:lnTo>
                  <a:pt x="4610757" y="1192785"/>
                </a:lnTo>
                <a:cubicBezTo>
                  <a:pt x="4610757" y="1265980"/>
                  <a:pt x="4551420" y="1325317"/>
                  <a:pt x="4478225" y="1325317"/>
                </a:cubicBezTo>
                <a:lnTo>
                  <a:pt x="132532" y="1325317"/>
                </a:lnTo>
                <a:cubicBezTo>
                  <a:pt x="59337" y="1325317"/>
                  <a:pt x="0" y="1265980"/>
                  <a:pt x="0" y="1192785"/>
                </a:cubicBezTo>
                <a:lnTo>
                  <a:pt x="0" y="132532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5882676"/>
              <a:satOff val="-8182"/>
              <a:lumOff val="-3138"/>
              <a:alphaOff val="0"/>
            </a:schemeClr>
          </a:fillRef>
          <a:effectRef idx="3">
            <a:schemeClr val="accent5">
              <a:hueOff val="-5882676"/>
              <a:satOff val="-8182"/>
              <a:lumOff val="-313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0257" tIns="130257" rIns="130257" bIns="130257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8.</a:t>
            </a:r>
            <a:r>
              <a:rPr lang="zh-CN" altLang="en-US" sz="2400" kern="1200" dirty="0"/>
              <a:t>用割线切去多余的泥。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DFD4C730-75F9-7736-50BB-82C80525D22A}"/>
              </a:ext>
            </a:extLst>
          </p:cNvPr>
          <p:cNvSpPr/>
          <p:nvPr/>
        </p:nvSpPr>
        <p:spPr>
          <a:xfrm>
            <a:off x="12178302" y="4017404"/>
            <a:ext cx="4610757" cy="1325317"/>
          </a:xfrm>
          <a:custGeom>
            <a:avLst/>
            <a:gdLst>
              <a:gd name="connsiteX0" fmla="*/ 0 w 4610757"/>
              <a:gd name="connsiteY0" fmla="*/ 132532 h 1325317"/>
              <a:gd name="connsiteX1" fmla="*/ 132532 w 4610757"/>
              <a:gd name="connsiteY1" fmla="*/ 0 h 1325317"/>
              <a:gd name="connsiteX2" fmla="*/ 4478225 w 4610757"/>
              <a:gd name="connsiteY2" fmla="*/ 0 h 1325317"/>
              <a:gd name="connsiteX3" fmla="*/ 4610757 w 4610757"/>
              <a:gd name="connsiteY3" fmla="*/ 132532 h 1325317"/>
              <a:gd name="connsiteX4" fmla="*/ 4610757 w 4610757"/>
              <a:gd name="connsiteY4" fmla="*/ 1192785 h 1325317"/>
              <a:gd name="connsiteX5" fmla="*/ 4478225 w 4610757"/>
              <a:gd name="connsiteY5" fmla="*/ 1325317 h 1325317"/>
              <a:gd name="connsiteX6" fmla="*/ 132532 w 4610757"/>
              <a:gd name="connsiteY6" fmla="*/ 1325317 h 1325317"/>
              <a:gd name="connsiteX7" fmla="*/ 0 w 4610757"/>
              <a:gd name="connsiteY7" fmla="*/ 1192785 h 1325317"/>
              <a:gd name="connsiteX8" fmla="*/ 0 w 4610757"/>
              <a:gd name="connsiteY8" fmla="*/ 132532 h 132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10757" h="1325317">
                <a:moveTo>
                  <a:pt x="0" y="132532"/>
                </a:moveTo>
                <a:cubicBezTo>
                  <a:pt x="0" y="59337"/>
                  <a:pt x="59337" y="0"/>
                  <a:pt x="132532" y="0"/>
                </a:cubicBezTo>
                <a:lnTo>
                  <a:pt x="4478225" y="0"/>
                </a:lnTo>
                <a:cubicBezTo>
                  <a:pt x="4551420" y="0"/>
                  <a:pt x="4610757" y="59337"/>
                  <a:pt x="4610757" y="132532"/>
                </a:cubicBezTo>
                <a:lnTo>
                  <a:pt x="4610757" y="1192785"/>
                </a:lnTo>
                <a:cubicBezTo>
                  <a:pt x="4610757" y="1265980"/>
                  <a:pt x="4551420" y="1325317"/>
                  <a:pt x="4478225" y="1325317"/>
                </a:cubicBezTo>
                <a:lnTo>
                  <a:pt x="132532" y="1325317"/>
                </a:lnTo>
                <a:cubicBezTo>
                  <a:pt x="59337" y="1325317"/>
                  <a:pt x="0" y="1265980"/>
                  <a:pt x="0" y="1192785"/>
                </a:cubicBezTo>
                <a:lnTo>
                  <a:pt x="0" y="132532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6618010"/>
              <a:satOff val="-9205"/>
              <a:lumOff val="-3530"/>
              <a:alphaOff val="0"/>
            </a:schemeClr>
          </a:fillRef>
          <a:effectRef idx="3">
            <a:schemeClr val="accent5">
              <a:hueOff val="-6618010"/>
              <a:satOff val="-9205"/>
              <a:lumOff val="-353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0257" tIns="130257" rIns="130257" bIns="130257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9.</a:t>
            </a:r>
            <a:r>
              <a:rPr lang="zh-CN" altLang="en-US" sz="2400" kern="1200" dirty="0"/>
              <a:t>拆开模具。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9316DE17-F796-88B6-192C-6926704B19B5}"/>
              </a:ext>
            </a:extLst>
          </p:cNvPr>
          <p:cNvSpPr/>
          <p:nvPr/>
        </p:nvSpPr>
        <p:spPr>
          <a:xfrm>
            <a:off x="12178302" y="5674051"/>
            <a:ext cx="4610757" cy="1325317"/>
          </a:xfrm>
          <a:custGeom>
            <a:avLst/>
            <a:gdLst>
              <a:gd name="connsiteX0" fmla="*/ 0 w 4610757"/>
              <a:gd name="connsiteY0" fmla="*/ 132532 h 1325317"/>
              <a:gd name="connsiteX1" fmla="*/ 132532 w 4610757"/>
              <a:gd name="connsiteY1" fmla="*/ 0 h 1325317"/>
              <a:gd name="connsiteX2" fmla="*/ 4478225 w 4610757"/>
              <a:gd name="connsiteY2" fmla="*/ 0 h 1325317"/>
              <a:gd name="connsiteX3" fmla="*/ 4610757 w 4610757"/>
              <a:gd name="connsiteY3" fmla="*/ 132532 h 1325317"/>
              <a:gd name="connsiteX4" fmla="*/ 4610757 w 4610757"/>
              <a:gd name="connsiteY4" fmla="*/ 1192785 h 1325317"/>
              <a:gd name="connsiteX5" fmla="*/ 4478225 w 4610757"/>
              <a:gd name="connsiteY5" fmla="*/ 1325317 h 1325317"/>
              <a:gd name="connsiteX6" fmla="*/ 132532 w 4610757"/>
              <a:gd name="connsiteY6" fmla="*/ 1325317 h 1325317"/>
              <a:gd name="connsiteX7" fmla="*/ 0 w 4610757"/>
              <a:gd name="connsiteY7" fmla="*/ 1192785 h 1325317"/>
              <a:gd name="connsiteX8" fmla="*/ 0 w 4610757"/>
              <a:gd name="connsiteY8" fmla="*/ 132532 h 132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10757" h="1325317">
                <a:moveTo>
                  <a:pt x="0" y="132532"/>
                </a:moveTo>
                <a:cubicBezTo>
                  <a:pt x="0" y="59337"/>
                  <a:pt x="59337" y="0"/>
                  <a:pt x="132532" y="0"/>
                </a:cubicBezTo>
                <a:lnTo>
                  <a:pt x="4478225" y="0"/>
                </a:lnTo>
                <a:cubicBezTo>
                  <a:pt x="4551420" y="0"/>
                  <a:pt x="4610757" y="59337"/>
                  <a:pt x="4610757" y="132532"/>
                </a:cubicBezTo>
                <a:lnTo>
                  <a:pt x="4610757" y="1192785"/>
                </a:lnTo>
                <a:cubicBezTo>
                  <a:pt x="4610757" y="1265980"/>
                  <a:pt x="4551420" y="1325317"/>
                  <a:pt x="4478225" y="1325317"/>
                </a:cubicBezTo>
                <a:lnTo>
                  <a:pt x="132532" y="1325317"/>
                </a:lnTo>
                <a:cubicBezTo>
                  <a:pt x="59337" y="1325317"/>
                  <a:pt x="0" y="1265980"/>
                  <a:pt x="0" y="1192785"/>
                </a:cubicBezTo>
                <a:lnTo>
                  <a:pt x="0" y="132532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7353344"/>
              <a:satOff val="-10228"/>
              <a:lumOff val="-3922"/>
              <a:alphaOff val="0"/>
            </a:schemeClr>
          </a:fillRef>
          <a:effectRef idx="3">
            <a:schemeClr val="accent5">
              <a:hueOff val="-7353344"/>
              <a:satOff val="-10228"/>
              <a:lumOff val="-392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0257" tIns="130257" rIns="130257" bIns="130257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10.</a:t>
            </a:r>
            <a:r>
              <a:rPr lang="zh-CN" altLang="en-US" sz="2400" kern="1200" dirty="0"/>
              <a:t>取出泥砖。</a:t>
            </a:r>
          </a:p>
        </p:txBody>
      </p:sp>
    </p:spTree>
    <p:extLst>
      <p:ext uri="{BB962C8B-B14F-4D97-AF65-F5344CB8AC3E}">
        <p14:creationId xmlns:p14="http://schemas.microsoft.com/office/powerpoint/2010/main" val="33521045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 animBg="1"/>
      <p:bldP spid="11" grpId="0" animBg="1"/>
      <p:bldP spid="13" grpId="0" animBg="1"/>
      <p:bldP spid="15" grpId="0" animBg="1"/>
      <p:bldP spid="17" grpId="0" animBg="1"/>
      <p:bldP spid="19" grpId="0" animBg="1"/>
      <p:bldP spid="21" grpId="0" animBg="1"/>
      <p:bldP spid="25" grpId="0" animBg="1"/>
      <p:bldP spid="28" grpId="0" animBg="1"/>
      <p:bldP spid="30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第二节  釉料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1AD6D90-1EF0-6F07-BEBD-7F69DC8CE8A9}"/>
              </a:ext>
            </a:extLst>
          </p:cNvPr>
          <p:cNvSpPr txBox="1"/>
          <p:nvPr/>
        </p:nvSpPr>
        <p:spPr>
          <a:xfrm>
            <a:off x="2442281" y="1798611"/>
            <a:ext cx="13403435" cy="2611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spc="300" dirty="0">
                <a:latin typeface="等线" panose="02010600030101010101" pitchFamily="2" charset="-122"/>
                <a:ea typeface="等线" panose="02010600030101010101" pitchFamily="2" charset="-122"/>
              </a:rPr>
              <a:t>      釉是高温下熔融并附着于陶瓷坯体表面的玻璃质薄层。它对液体和气体具有很好的防透性和防污性，即便沾污也很容易进行清洗。釉按烧成温度可以划分为高温釉、中温釉、低温釉，按釉层显微结构可以分为透明釉、乳浊釉、结晶釉、无光釉等。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517CF78-18E7-BB37-2BCF-A8C4957F594D}"/>
              </a:ext>
            </a:extLst>
          </p:cNvPr>
          <p:cNvSpPr/>
          <p:nvPr/>
        </p:nvSpPr>
        <p:spPr>
          <a:xfrm>
            <a:off x="1320800" y="4836160"/>
            <a:ext cx="2743200" cy="52832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一、制釉准备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4C22D15-A03A-0D7F-D059-0BC75C2E5093}"/>
              </a:ext>
            </a:extLst>
          </p:cNvPr>
          <p:cNvGrpSpPr/>
          <p:nvPr/>
        </p:nvGrpSpPr>
        <p:grpSpPr>
          <a:xfrm>
            <a:off x="2202895" y="6013477"/>
            <a:ext cx="4695825" cy="2884193"/>
            <a:chOff x="2202895" y="6013477"/>
            <a:chExt cx="4695825" cy="2884193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91D4C772-A583-D487-CC1C-88CE2D311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2895" y="6013477"/>
              <a:ext cx="4695825" cy="2476500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2E6C16C-2119-9AC1-7DC1-4126638549C2}"/>
                </a:ext>
              </a:extLst>
            </p:cNvPr>
            <p:cNvSpPr txBox="1"/>
            <p:nvPr/>
          </p:nvSpPr>
          <p:spPr>
            <a:xfrm>
              <a:off x="2371161" y="8497560"/>
              <a:ext cx="156464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/>
                <a:t>原料、天平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3BE6BEB-AF35-82C6-19A5-9E38D04E5295}"/>
              </a:ext>
            </a:extLst>
          </p:cNvPr>
          <p:cNvGrpSpPr/>
          <p:nvPr/>
        </p:nvGrpSpPr>
        <p:grpSpPr>
          <a:xfrm>
            <a:off x="7998579" y="5594377"/>
            <a:ext cx="4638675" cy="3303293"/>
            <a:chOff x="7998579" y="5594377"/>
            <a:chExt cx="4638675" cy="3303293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FDB1FC41-405D-228C-9AAA-CE8AA6F225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98579" y="5594377"/>
              <a:ext cx="4638675" cy="2895600"/>
            </a:xfrm>
            <a:prstGeom prst="rect">
              <a:avLst/>
            </a:prstGeom>
          </p:spPr>
        </p:pic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3D2D2CB-E665-B2C2-401F-E2FE80C32D14}"/>
                </a:ext>
              </a:extLst>
            </p:cNvPr>
            <p:cNvSpPr txBox="1"/>
            <p:nvPr/>
          </p:nvSpPr>
          <p:spPr>
            <a:xfrm>
              <a:off x="8290558" y="8497560"/>
              <a:ext cx="156464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/>
                <a:t>磨釉机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CD954A0-1DB4-21A4-6B0E-A258E7C0905E}"/>
              </a:ext>
            </a:extLst>
          </p:cNvPr>
          <p:cNvGrpSpPr/>
          <p:nvPr/>
        </p:nvGrpSpPr>
        <p:grpSpPr>
          <a:xfrm>
            <a:off x="13737114" y="4415331"/>
            <a:ext cx="2305050" cy="2394417"/>
            <a:chOff x="13737114" y="4415331"/>
            <a:chExt cx="2305050" cy="2394417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AB2FE2DE-F095-2CEF-3E4A-6DD1734021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37114" y="4415331"/>
              <a:ext cx="2305050" cy="1981200"/>
            </a:xfrm>
            <a:prstGeom prst="rect">
              <a:avLst/>
            </a:prstGeom>
          </p:spPr>
        </p:pic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6CC0881-6904-74E5-F69C-0BCAB4D0D90F}"/>
                </a:ext>
              </a:extLst>
            </p:cNvPr>
            <p:cNvSpPr txBox="1"/>
            <p:nvPr/>
          </p:nvSpPr>
          <p:spPr>
            <a:xfrm>
              <a:off x="13898878" y="6409638"/>
              <a:ext cx="156464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/>
                <a:t>球磨罐</a:t>
              </a:r>
              <a:endParaRPr lang="zh-CN" altLang="en-US" sz="2000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B2EE5AA-388A-C2C9-1CEF-9C6A43B3F7E1}"/>
              </a:ext>
            </a:extLst>
          </p:cNvPr>
          <p:cNvGrpSpPr/>
          <p:nvPr/>
        </p:nvGrpSpPr>
        <p:grpSpPr>
          <a:xfrm>
            <a:off x="13727589" y="7153516"/>
            <a:ext cx="2314575" cy="2381310"/>
            <a:chOff x="13727589" y="7153516"/>
            <a:chExt cx="2314575" cy="238131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BD7E0F0-577C-B8AC-458A-16E003E0D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27589" y="7153516"/>
              <a:ext cx="2314575" cy="1962150"/>
            </a:xfrm>
            <a:prstGeom prst="rect">
              <a:avLst/>
            </a:prstGeom>
          </p:spPr>
        </p:pic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A2F719C-19AC-6F52-BC16-C2700EA71066}"/>
                </a:ext>
              </a:extLst>
            </p:cNvPr>
            <p:cNvSpPr txBox="1"/>
            <p:nvPr/>
          </p:nvSpPr>
          <p:spPr>
            <a:xfrm>
              <a:off x="13898878" y="9134716"/>
              <a:ext cx="156464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/>
                <a:t>万孔筛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693743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6" grpId="0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第二节  釉料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1AD6D90-1EF0-6F07-BEBD-7F69DC8CE8A9}"/>
              </a:ext>
            </a:extLst>
          </p:cNvPr>
          <p:cNvSpPr txBox="1"/>
          <p:nvPr/>
        </p:nvSpPr>
        <p:spPr>
          <a:xfrm>
            <a:off x="2442281" y="2428531"/>
            <a:ext cx="13403435" cy="1965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spc="300" dirty="0">
                <a:latin typeface="等线" panose="02010600030101010101" pitchFamily="2" charset="-122"/>
                <a:ea typeface="等线" panose="02010600030101010101" pitchFamily="2" charset="-122"/>
              </a:rPr>
              <a:t>1.</a:t>
            </a:r>
            <a:r>
              <a:rPr lang="zh-CN" altLang="en-US" sz="2800" spc="300" dirty="0">
                <a:latin typeface="等线" panose="02010600030101010101" pitchFamily="2" charset="-122"/>
                <a:ea typeface="等线" panose="02010600030101010101" pitchFamily="2" charset="-122"/>
              </a:rPr>
              <a:t>花釉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spc="300" dirty="0">
                <a:latin typeface="等线" panose="02010600030101010101" pitchFamily="2" charset="-122"/>
                <a:ea typeface="等线" panose="02010600030101010101" pitchFamily="2" charset="-122"/>
              </a:rPr>
              <a:t>      采用组成不同的色料，通过不同的上釉方法进行重复装饰，在高温中，釉层熔融、发泡、流动而出现绚丽多彩的艺术效果。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517CF78-18E7-BB37-2BCF-A8C4957F594D}"/>
              </a:ext>
            </a:extLst>
          </p:cNvPr>
          <p:cNvSpPr/>
          <p:nvPr/>
        </p:nvSpPr>
        <p:spPr>
          <a:xfrm>
            <a:off x="1320800" y="1828167"/>
            <a:ext cx="2743200" cy="52832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一、釉料配制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A7C57B5-F7CB-A26E-48CF-F951FDC53F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281" y="4654019"/>
            <a:ext cx="13403435" cy="442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1250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6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第二节  釉料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96E6B25-0675-F481-420B-43DE35AB38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327" y="1952784"/>
            <a:ext cx="14654887" cy="743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503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第二节  釉料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CE3612C-B98F-8DE7-7014-AC5DA29F29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0791" y="2343576"/>
            <a:ext cx="3169383" cy="411655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3522266-5F19-DA15-FE5B-C4A634100B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774" y="2325361"/>
            <a:ext cx="3060094" cy="413477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A665CBE-0C34-A885-532C-EBD4EB4236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380" y="2325361"/>
            <a:ext cx="3060094" cy="411655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56E626B-01C0-66DE-1F56-251756DEBB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482" y="2033923"/>
            <a:ext cx="3187598" cy="4407993"/>
          </a:xfrm>
          <a:prstGeom prst="rect">
            <a:avLst/>
          </a:prstGeom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9AF6702-4A66-3831-B002-027D4A656082}"/>
              </a:ext>
            </a:extLst>
          </p:cNvPr>
          <p:cNvSpPr/>
          <p:nvPr/>
        </p:nvSpPr>
        <p:spPr>
          <a:xfrm>
            <a:off x="2621279" y="7507768"/>
            <a:ext cx="13045440" cy="81754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3.</a:t>
            </a:r>
            <a:r>
              <a:rPr lang="zh-CN" altLang="en-US" sz="2400" dirty="0"/>
              <a:t>进行上釉，先上底釉，再上面釉。底釉约</a:t>
            </a:r>
            <a:r>
              <a:rPr lang="en-US" altLang="zh-CN" sz="2400" dirty="0"/>
              <a:t>0.6</a:t>
            </a:r>
            <a:r>
              <a:rPr lang="zh-CN" altLang="en-US" sz="2400" dirty="0"/>
              <a:t>毫米，面釉约为</a:t>
            </a:r>
            <a:r>
              <a:rPr lang="en-US" altLang="zh-CN" sz="2400" dirty="0"/>
              <a:t>0.4</a:t>
            </a:r>
            <a:r>
              <a:rPr lang="zh-CN" altLang="en-US" sz="2400" dirty="0"/>
              <a:t>毫米。图为氧化气焰烧成效果。</a:t>
            </a:r>
          </a:p>
        </p:txBody>
      </p:sp>
    </p:spTree>
    <p:extLst>
      <p:ext uri="{BB962C8B-B14F-4D97-AF65-F5344CB8AC3E}">
        <p14:creationId xmlns:p14="http://schemas.microsoft.com/office/powerpoint/2010/main" val="2996047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第二节  釉料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51CD992-3E9C-075A-C0A5-CA3D22DE9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313" y="2031206"/>
            <a:ext cx="14487856" cy="676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252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第二节  釉料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8" name="箭头: 环形 7">
            <a:extLst>
              <a:ext uri="{FF2B5EF4-FFF2-40B4-BE49-F238E27FC236}">
                <a16:creationId xmlns:a16="http://schemas.microsoft.com/office/drawing/2014/main" id="{6AAD233A-D6D0-9C55-C718-0ACBEA1BA968}"/>
              </a:ext>
            </a:extLst>
          </p:cNvPr>
          <p:cNvSpPr/>
          <p:nvPr/>
        </p:nvSpPr>
        <p:spPr>
          <a:xfrm>
            <a:off x="5329362" y="1436475"/>
            <a:ext cx="7923914" cy="7923914"/>
          </a:xfrm>
          <a:prstGeom prst="circularArrow">
            <a:avLst>
              <a:gd name="adj1" fmla="val 5544"/>
              <a:gd name="adj2" fmla="val 330680"/>
              <a:gd name="adj3" fmla="val 12854479"/>
              <a:gd name="adj4" fmla="val 17975937"/>
              <a:gd name="adj5" fmla="val 5757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F5C3EC9-25E8-9A61-BC70-26DDCC6EB5BC}"/>
              </a:ext>
            </a:extLst>
          </p:cNvPr>
          <p:cNvSpPr/>
          <p:nvPr/>
        </p:nvSpPr>
        <p:spPr>
          <a:xfrm>
            <a:off x="6758385" y="1569619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1562" tIns="191562" rIns="191562" bIns="191562" numCol="1" spcCol="1270" anchor="ctr" anchorCtr="0">
            <a:no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1.</a:t>
            </a:r>
            <a:r>
              <a:rPr lang="zh-CN" altLang="en-US" sz="2400" kern="1200" dirty="0"/>
              <a:t>根据配方计算</a:t>
            </a:r>
            <a:r>
              <a:rPr lang="en-US" altLang="zh-CN" sz="2400" kern="1200" dirty="0"/>
              <a:t>50</a:t>
            </a:r>
            <a:r>
              <a:rPr lang="zh-CN" altLang="en-US" sz="2400" kern="1200" dirty="0"/>
              <a:t>克釉料中各种原料的重量。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F644B50-A65A-4713-44B3-9BB3C94ECC4D}"/>
              </a:ext>
            </a:extLst>
          </p:cNvPr>
          <p:cNvSpPr/>
          <p:nvPr/>
        </p:nvSpPr>
        <p:spPr>
          <a:xfrm>
            <a:off x="9787384" y="2918108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1562" tIns="191562" rIns="191562" bIns="191562" numCol="1" spcCol="1270" anchor="ctr" anchorCtr="0">
            <a:no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2.</a:t>
            </a:r>
            <a:r>
              <a:rPr lang="zh-CN" altLang="en-US" sz="2400" kern="1200" dirty="0"/>
              <a:t>把球磨罐洗净放入球磨子。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764CD84-2D7F-F38A-2007-DAED5B7E8366}"/>
              </a:ext>
            </a:extLst>
          </p:cNvPr>
          <p:cNvSpPr/>
          <p:nvPr/>
        </p:nvSpPr>
        <p:spPr>
          <a:xfrm>
            <a:off x="11092484" y="4337582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1562" tIns="191562" rIns="191562" bIns="191562" numCol="1" spcCol="1270" anchor="ctr" anchorCtr="0">
            <a:no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3.</a:t>
            </a:r>
            <a:r>
              <a:rPr lang="zh-CN" altLang="en-US" sz="2400" kern="1200" dirty="0"/>
              <a:t>把称量好的料放入球磨罐。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2F22E18-2E83-254D-A305-4BD0AC954C56}"/>
              </a:ext>
            </a:extLst>
          </p:cNvPr>
          <p:cNvSpPr/>
          <p:nvPr/>
        </p:nvSpPr>
        <p:spPr>
          <a:xfrm>
            <a:off x="11092498" y="5866281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1562" tIns="191562" rIns="191562" bIns="191562" numCol="1" spcCol="1270" anchor="ctr" anchorCtr="0">
            <a:no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4.</a:t>
            </a:r>
            <a:r>
              <a:rPr lang="zh-CN" altLang="en-US" sz="2400" kern="1200" dirty="0"/>
              <a:t>按比例加入水。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696CD1F-F7A3-31CE-8E1F-CBA53E60935F}"/>
              </a:ext>
            </a:extLst>
          </p:cNvPr>
          <p:cNvSpPr/>
          <p:nvPr/>
        </p:nvSpPr>
        <p:spPr>
          <a:xfrm>
            <a:off x="9787432" y="7240537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1562" tIns="191562" rIns="191562" bIns="191562" numCol="1" spcCol="1270" anchor="ctr" anchorCtr="0">
            <a:no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5.</a:t>
            </a:r>
            <a:r>
              <a:rPr lang="zh-CN" altLang="en-US" sz="2400" kern="1200" dirty="0"/>
              <a:t>分</a:t>
            </a:r>
            <a:r>
              <a:rPr lang="en-US" altLang="zh-CN" sz="2400" kern="1200" dirty="0"/>
              <a:t>16</a:t>
            </a:r>
            <a:r>
              <a:rPr lang="zh-CN" altLang="en-US" sz="2400" kern="1200" dirty="0"/>
              <a:t>组把原料放入球磨子，加水</a:t>
            </a:r>
            <a:r>
              <a:rPr lang="en-US" altLang="zh-CN" sz="2400" kern="1200" dirty="0"/>
              <a:t>40</a:t>
            </a:r>
            <a:r>
              <a:rPr lang="zh-CN" altLang="en-US" sz="2400" kern="1200" dirty="0"/>
              <a:t>毫升，球磨</a:t>
            </a:r>
            <a:r>
              <a:rPr lang="en-US" altLang="zh-CN" sz="2400" kern="1200" dirty="0"/>
              <a:t>4</a:t>
            </a:r>
            <a:r>
              <a:rPr lang="zh-CN" altLang="en-US" sz="2400" kern="1200" dirty="0"/>
              <a:t>个小时。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56BA882-B259-966B-F1D7-4B0679EE6C09}"/>
              </a:ext>
            </a:extLst>
          </p:cNvPr>
          <p:cNvSpPr/>
          <p:nvPr/>
        </p:nvSpPr>
        <p:spPr>
          <a:xfrm>
            <a:off x="6758385" y="8569308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182" tIns="199182" rIns="199182" bIns="199182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6.</a:t>
            </a:r>
            <a:r>
              <a:rPr lang="zh-CN" altLang="en-US" sz="2400" kern="1200" dirty="0"/>
              <a:t>将磨好的釉料倒入碗中。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73382F3-EA8F-C846-4B83-AB93B9FCE0ED}"/>
              </a:ext>
            </a:extLst>
          </p:cNvPr>
          <p:cNvSpPr/>
          <p:nvPr/>
        </p:nvSpPr>
        <p:spPr>
          <a:xfrm>
            <a:off x="3825907" y="7240445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182" tIns="199182" rIns="199182" bIns="199182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7.</a:t>
            </a:r>
            <a:r>
              <a:rPr lang="zh-CN" altLang="en-US" sz="2400" kern="1200" dirty="0"/>
              <a:t>试片补水。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EFB80D9-2DA1-3023-EFD0-9289BE9165EC}"/>
              </a:ext>
            </a:extLst>
          </p:cNvPr>
          <p:cNvSpPr/>
          <p:nvPr/>
        </p:nvSpPr>
        <p:spPr>
          <a:xfrm>
            <a:off x="2559787" y="5866282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182" tIns="199182" rIns="199182" bIns="199182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8.</a:t>
            </a:r>
            <a:r>
              <a:rPr lang="zh-CN" altLang="en-US" sz="2400" kern="1200" dirty="0"/>
              <a:t>上釉，厚度约</a:t>
            </a:r>
            <a:r>
              <a:rPr lang="en-US" altLang="zh-CN" sz="2400" kern="1200" dirty="0"/>
              <a:t>0.6</a:t>
            </a:r>
            <a:r>
              <a:rPr lang="zh-CN" altLang="en-US" sz="2400" kern="1200" dirty="0"/>
              <a:t>毫米。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61A6E229-E3A9-59E8-4909-A317DC054523}"/>
              </a:ext>
            </a:extLst>
          </p:cNvPr>
          <p:cNvSpPr/>
          <p:nvPr/>
        </p:nvSpPr>
        <p:spPr>
          <a:xfrm>
            <a:off x="2559764" y="4337576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182" tIns="199182" rIns="199182" bIns="199182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9.</a:t>
            </a:r>
            <a:r>
              <a:rPr lang="zh-CN" altLang="en-US" sz="2400" kern="1200" dirty="0"/>
              <a:t>上完釉晾干。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417A7B0A-CABF-4362-2C2D-C88E9838FF08}"/>
              </a:ext>
            </a:extLst>
          </p:cNvPr>
          <p:cNvSpPr/>
          <p:nvPr/>
        </p:nvSpPr>
        <p:spPr>
          <a:xfrm>
            <a:off x="3826006" y="2918163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182" tIns="199182" rIns="199182" bIns="199182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10.</a:t>
            </a:r>
            <a:r>
              <a:rPr lang="zh-CN" altLang="en-US" sz="2400" kern="1200" dirty="0"/>
              <a:t>还原烧成，加墨得到开片效果。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83AF1B1-25FC-1085-3620-C210FE3E7187}"/>
              </a:ext>
            </a:extLst>
          </p:cNvPr>
          <p:cNvSpPr/>
          <p:nvPr/>
        </p:nvSpPr>
        <p:spPr>
          <a:xfrm>
            <a:off x="8293840" y="4472488"/>
            <a:ext cx="2130436" cy="213043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/>
              <a:t>裂纹釉</a:t>
            </a:r>
          </a:p>
        </p:txBody>
      </p:sp>
    </p:spTree>
    <p:extLst>
      <p:ext uri="{BB962C8B-B14F-4D97-AF65-F5344CB8AC3E}">
        <p14:creationId xmlns:p14="http://schemas.microsoft.com/office/powerpoint/2010/main" val="36030270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第二节  釉料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556518-A735-5CF9-AC4A-4AD7AD7B2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969" y="1842611"/>
            <a:ext cx="14444091" cy="697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663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"/>
          <p:cNvSpPr>
            <a:spLocks/>
          </p:cNvSpPr>
          <p:nvPr/>
        </p:nvSpPr>
        <p:spPr bwMode="auto">
          <a:xfrm>
            <a:off x="1900342" y="2890915"/>
            <a:ext cx="3288355" cy="3734816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39" tIns="68569" rIns="137139" bIns="68569" rtlCol="0" anchor="ctr"/>
          <a:lstStyle/>
          <a:p>
            <a:pPr algn="ctr"/>
            <a:endParaRPr lang="zh-CN" altLang="en-US" sz="3599"/>
          </a:p>
        </p:txBody>
      </p:sp>
      <p:sp>
        <p:nvSpPr>
          <p:cNvPr id="50" name="矩形 49"/>
          <p:cNvSpPr/>
          <p:nvPr/>
        </p:nvSpPr>
        <p:spPr>
          <a:xfrm>
            <a:off x="9262246" y="595246"/>
            <a:ext cx="8667061" cy="8141309"/>
          </a:xfrm>
          <a:prstGeom prst="rect">
            <a:avLst/>
          </a:prstGeom>
        </p:spPr>
        <p:txBody>
          <a:bodyPr wrap="square" lIns="137139" tIns="68569" rIns="137139" bIns="68569">
            <a:spAutoFit/>
          </a:bodyPr>
          <a:lstStyle/>
          <a:p>
            <a:pPr>
              <a:lnSpc>
                <a:spcPct val="295000"/>
              </a:lnSpc>
              <a:defRPr/>
            </a:pPr>
            <a:r>
              <a:rPr lang="zh-CN" altLang="en-US" sz="3000" b="1" kern="100" spc="600" dirty="0"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第一章  陶艺概述</a:t>
            </a:r>
            <a:endParaRPr lang="en-US" altLang="zh-CN" sz="3000" b="1" kern="100" spc="600" dirty="0">
              <a:latin typeface="方正兰亭超细黑简体" pitchFamily="2" charset="-122"/>
              <a:ea typeface="方正兰亭超细黑简体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95000"/>
              </a:lnSpc>
              <a:defRPr/>
            </a:pPr>
            <a:r>
              <a:rPr lang="zh-CN" altLang="en-US" sz="3000" b="1" kern="100" spc="600" dirty="0">
                <a:solidFill>
                  <a:srgbClr val="FF0000"/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第二章  陶瓷原料</a:t>
            </a:r>
            <a:endParaRPr lang="en-US" altLang="zh-CN" sz="3000" b="1" kern="100" spc="600" dirty="0">
              <a:solidFill>
                <a:srgbClr val="FF0000"/>
              </a:solidFill>
              <a:latin typeface="方正兰亭超细黑简体" pitchFamily="2" charset="-122"/>
              <a:ea typeface="方正兰亭超细黑简体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95000"/>
              </a:lnSpc>
              <a:defRPr/>
            </a:pPr>
            <a:r>
              <a:rPr lang="zh-CN" altLang="en-US" sz="3000" b="1" kern="100" spc="600" dirty="0"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第三章  陶瓷成型工艺</a:t>
            </a:r>
            <a:endParaRPr lang="en-US" altLang="zh-CN" sz="3000" b="1" kern="100" spc="600" dirty="0">
              <a:latin typeface="方正兰亭超细黑简体" pitchFamily="2" charset="-122"/>
              <a:ea typeface="方正兰亭超细黑简体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95000"/>
              </a:lnSpc>
              <a:defRPr/>
            </a:pPr>
            <a:r>
              <a:rPr lang="zh-CN" altLang="en-US" sz="3000" b="1" kern="100" spc="600" dirty="0">
                <a:solidFill>
                  <a:srgbClr val="FF0000"/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第四章  陶瓷装饰技法</a:t>
            </a:r>
            <a:endParaRPr lang="en-US" altLang="zh-CN" sz="3000" b="1" kern="100" spc="600" dirty="0">
              <a:solidFill>
                <a:srgbClr val="FF0000"/>
              </a:solidFill>
              <a:latin typeface="方正兰亭超细黑简体" pitchFamily="2" charset="-122"/>
              <a:ea typeface="方正兰亭超细黑简体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95000"/>
              </a:lnSpc>
              <a:defRPr/>
            </a:pPr>
            <a:r>
              <a:rPr lang="zh-CN" altLang="en-US" sz="3000" b="1" kern="100" spc="600" dirty="0"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第五章  陶瓷烧制</a:t>
            </a:r>
            <a:endParaRPr lang="en-US" altLang="zh-CN" sz="3000" b="1" kern="100" spc="600" dirty="0">
              <a:latin typeface="方正兰亭超细黑简体" pitchFamily="2" charset="-122"/>
              <a:ea typeface="方正兰亭超细黑简体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95000"/>
              </a:lnSpc>
              <a:defRPr/>
            </a:pPr>
            <a:r>
              <a:rPr lang="zh-CN" altLang="en-US" sz="3000" b="1" kern="100" spc="600" dirty="0">
                <a:solidFill>
                  <a:srgbClr val="FF0000"/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第六章  </a:t>
            </a:r>
            <a:r>
              <a:rPr lang="zh-CN" altLang="en-US" sz="3200" b="1" kern="100" spc="600" dirty="0">
                <a:solidFill>
                  <a:srgbClr val="C00000"/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陶瓷产品设计师国家职业标准</a:t>
            </a:r>
            <a:endParaRPr lang="en-US" altLang="zh-CN" sz="3000" b="1" kern="100" spc="600" dirty="0">
              <a:solidFill>
                <a:srgbClr val="FF0000"/>
              </a:solidFill>
              <a:latin typeface="方正兰亭超细黑简体" pitchFamily="2" charset="-122"/>
              <a:ea typeface="方正兰亭超细黑简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1530328" y="3416369"/>
            <a:ext cx="3541174" cy="4021959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39" tIns="68569" rIns="137139" bIns="68569" rtlCol="0" anchor="ctr"/>
          <a:lstStyle/>
          <a:p>
            <a:pPr algn="ctr"/>
            <a:endParaRPr lang="zh-CN" altLang="en-US" sz="3599"/>
          </a:p>
        </p:txBody>
      </p:sp>
      <p:sp>
        <p:nvSpPr>
          <p:cNvPr id="45" name="TextBox 59"/>
          <p:cNvSpPr txBox="1">
            <a:spLocks noChangeArrowheads="1"/>
          </p:cNvSpPr>
          <p:nvPr/>
        </p:nvSpPr>
        <p:spPr bwMode="auto">
          <a:xfrm flipH="1">
            <a:off x="1642303" y="4628615"/>
            <a:ext cx="3326293" cy="1431011"/>
          </a:xfrm>
          <a:prstGeom prst="rect">
            <a:avLst/>
          </a:prstGeom>
          <a:noFill/>
          <a:ln>
            <a:noFill/>
          </a:ln>
        </p:spPr>
        <p:txBody>
          <a:bodyPr wrap="square" lIns="137139" tIns="68569" rIns="137139" bIns="6856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5399" b="1" kern="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目录</a:t>
            </a:r>
            <a:endParaRPr lang="en-US" altLang="zh-CN" sz="5399" b="1" kern="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algn="ctr">
              <a:defRPr/>
            </a:pPr>
            <a:r>
              <a:rPr lang="en-US" altLang="zh-CN" sz="3000" b="1" kern="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CONTENTS</a:t>
            </a:r>
            <a:endParaRPr lang="en-US" altLang="ko-KR" sz="3000" b="1" kern="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9" name="í$liḍé">
            <a:extLst>
              <a:ext uri="{FF2B5EF4-FFF2-40B4-BE49-F238E27FC236}">
                <a16:creationId xmlns:a16="http://schemas.microsoft.com/office/drawing/2014/main" id="{9BC13CA6-822A-030D-81E0-6D26280819E4}"/>
              </a:ext>
            </a:extLst>
          </p:cNvPr>
          <p:cNvSpPr/>
          <p:nvPr/>
        </p:nvSpPr>
        <p:spPr bwMode="auto">
          <a:xfrm rot="16200000">
            <a:off x="3017022" y="4091670"/>
            <a:ext cx="6794682" cy="1934278"/>
          </a:xfrm>
          <a:prstGeom prst="trapezoid">
            <a:avLst>
              <a:gd name="adj" fmla="val 107370"/>
            </a:avLst>
          </a:prstGeom>
          <a:gradFill>
            <a:gsLst>
              <a:gs pos="0">
                <a:schemeClr val="tx2">
                  <a:lumMod val="31000"/>
                  <a:lumOff val="69000"/>
                </a:schemeClr>
              </a:gs>
              <a:gs pos="100000">
                <a:schemeClr val="tx2">
                  <a:alpha val="0"/>
                  <a:lumMod val="19000"/>
                  <a:lumOff val="81000"/>
                </a:schemeClr>
              </a:gs>
            </a:gsLst>
            <a:lin ang="5400000" scaled="1"/>
          </a:gra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3599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46E2769-391D-531A-FAC4-895B7D740A10}"/>
              </a:ext>
            </a:extLst>
          </p:cNvPr>
          <p:cNvGrpSpPr/>
          <p:nvPr/>
        </p:nvGrpSpPr>
        <p:grpSpPr>
          <a:xfrm>
            <a:off x="8166651" y="489972"/>
            <a:ext cx="668132" cy="9046132"/>
            <a:chOff x="8166651" y="489972"/>
            <a:chExt cx="668132" cy="9046132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C3DF4920-D200-981E-B440-65A91F58D61A}"/>
                </a:ext>
              </a:extLst>
            </p:cNvPr>
            <p:cNvCxnSpPr>
              <a:cxnSpLocks/>
            </p:cNvCxnSpPr>
            <p:nvPr/>
          </p:nvCxnSpPr>
          <p:spPr>
            <a:xfrm>
              <a:off x="8494594" y="489972"/>
              <a:ext cx="0" cy="9046132"/>
            </a:xfrm>
            <a:prstGeom prst="lin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3E610D44-2B8E-7A47-BF8B-84E942CDF8F0}"/>
                </a:ext>
              </a:extLst>
            </p:cNvPr>
            <p:cNvGrpSpPr/>
            <p:nvPr/>
          </p:nvGrpSpPr>
          <p:grpSpPr>
            <a:xfrm>
              <a:off x="8166651" y="1280022"/>
              <a:ext cx="668132" cy="7329207"/>
              <a:chOff x="4493647" y="-82639"/>
              <a:chExt cx="430793" cy="4767808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0" name="iṧ1ïďê">
                <a:extLst>
                  <a:ext uri="{FF2B5EF4-FFF2-40B4-BE49-F238E27FC236}">
                    <a16:creationId xmlns:a16="http://schemas.microsoft.com/office/drawing/2014/main" id="{C0C871FB-FAF3-56FF-B026-A51AC7875D3B}"/>
                  </a:ext>
                </a:extLst>
              </p:cNvPr>
              <p:cNvSpPr/>
              <p:nvPr/>
            </p:nvSpPr>
            <p:spPr>
              <a:xfrm>
                <a:off x="4493647" y="-82639"/>
                <a:ext cx="430793" cy="420350"/>
              </a:xfrm>
              <a:prstGeom prst="ellipse">
                <a:avLst/>
              </a:prstGeom>
              <a:grp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3200" b="1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rPr>
                  <a:t>1</a:t>
                </a:r>
                <a:endParaRPr lang="zh-CN" altLang="en-US" sz="32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1" name="iś1îḓé">
                <a:extLst>
                  <a:ext uri="{FF2B5EF4-FFF2-40B4-BE49-F238E27FC236}">
                    <a16:creationId xmlns:a16="http://schemas.microsoft.com/office/drawing/2014/main" id="{8698FCDD-C862-5981-3366-7AF50E75457B}"/>
                  </a:ext>
                </a:extLst>
              </p:cNvPr>
              <p:cNvSpPr/>
              <p:nvPr/>
            </p:nvSpPr>
            <p:spPr>
              <a:xfrm>
                <a:off x="4493647" y="770581"/>
                <a:ext cx="430793" cy="420350"/>
              </a:xfrm>
              <a:prstGeom prst="ellipse">
                <a:avLst/>
              </a:prstGeom>
              <a:grp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3200" b="1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rPr>
                  <a:t>2</a:t>
                </a:r>
                <a:endParaRPr lang="zh-CN" altLang="en-US" sz="32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2" name="ïšḻîdé">
                <a:extLst>
                  <a:ext uri="{FF2B5EF4-FFF2-40B4-BE49-F238E27FC236}">
                    <a16:creationId xmlns:a16="http://schemas.microsoft.com/office/drawing/2014/main" id="{801940A0-A9C8-9FEA-5DC2-AA06E0F7E2AD}"/>
                  </a:ext>
                </a:extLst>
              </p:cNvPr>
              <p:cNvSpPr/>
              <p:nvPr/>
            </p:nvSpPr>
            <p:spPr>
              <a:xfrm>
                <a:off x="4493647" y="1621529"/>
                <a:ext cx="430793" cy="420350"/>
              </a:xfrm>
              <a:prstGeom prst="ellipse">
                <a:avLst/>
              </a:prstGeom>
              <a:grp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3200" b="1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rPr>
                  <a:t>3</a:t>
                </a:r>
                <a:endParaRPr lang="zh-CN" altLang="en-US" sz="32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4" name="îṩḻïḓè">
                <a:extLst>
                  <a:ext uri="{FF2B5EF4-FFF2-40B4-BE49-F238E27FC236}">
                    <a16:creationId xmlns:a16="http://schemas.microsoft.com/office/drawing/2014/main" id="{774F4467-90C9-2898-96A4-7DAED3BBCA76}"/>
                  </a:ext>
                </a:extLst>
              </p:cNvPr>
              <p:cNvSpPr/>
              <p:nvPr/>
            </p:nvSpPr>
            <p:spPr>
              <a:xfrm>
                <a:off x="4493647" y="2472477"/>
                <a:ext cx="430793" cy="420350"/>
              </a:xfrm>
              <a:prstGeom prst="ellipse">
                <a:avLst/>
              </a:prstGeom>
              <a:grp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3200" b="1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rPr>
                  <a:t>4</a:t>
                </a:r>
                <a:endParaRPr lang="zh-CN" altLang="en-US" sz="32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6" name="îṩḻïḓè">
                <a:extLst>
                  <a:ext uri="{FF2B5EF4-FFF2-40B4-BE49-F238E27FC236}">
                    <a16:creationId xmlns:a16="http://schemas.microsoft.com/office/drawing/2014/main" id="{7AAF749F-B85F-78A0-883E-B426DA510DB1}"/>
                  </a:ext>
                </a:extLst>
              </p:cNvPr>
              <p:cNvSpPr/>
              <p:nvPr/>
            </p:nvSpPr>
            <p:spPr>
              <a:xfrm>
                <a:off x="4493647" y="3368648"/>
                <a:ext cx="430793" cy="420350"/>
              </a:xfrm>
              <a:prstGeom prst="ellipse">
                <a:avLst/>
              </a:prstGeom>
              <a:grp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3200" b="1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rPr>
                  <a:t>5</a:t>
                </a:r>
                <a:endParaRPr lang="zh-CN" altLang="en-US" sz="32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7" name="îṩḻïḓè">
                <a:extLst>
                  <a:ext uri="{FF2B5EF4-FFF2-40B4-BE49-F238E27FC236}">
                    <a16:creationId xmlns:a16="http://schemas.microsoft.com/office/drawing/2014/main" id="{740167B8-069D-ADD6-8326-E83D843CD2E6}"/>
                  </a:ext>
                </a:extLst>
              </p:cNvPr>
              <p:cNvSpPr/>
              <p:nvPr/>
            </p:nvSpPr>
            <p:spPr>
              <a:xfrm>
                <a:off x="4493647" y="4264819"/>
                <a:ext cx="430793" cy="420350"/>
              </a:xfrm>
              <a:prstGeom prst="ellipse">
                <a:avLst/>
              </a:prstGeom>
              <a:grp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3200" b="1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rPr>
                  <a:t>6</a:t>
                </a:r>
                <a:endParaRPr lang="zh-CN" altLang="en-US" sz="32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88359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6" presetClass="emph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mp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6" presetClass="emph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6" presetClass="emp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6" presetClass="emph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6" presetClass="emp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50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50" grpId="0"/>
      <p:bldP spid="15" grpId="0" animBg="1"/>
      <p:bldP spid="15" grpId="1" animBg="1"/>
      <p:bldP spid="15" grpId="2" animBg="1"/>
      <p:bldP spid="45" grpId="0"/>
      <p:bldP spid="45" grpId="1"/>
      <p:bldP spid="45" grpId="2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第二节  釉料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8" name="箭头: 环形 7">
            <a:extLst>
              <a:ext uri="{FF2B5EF4-FFF2-40B4-BE49-F238E27FC236}">
                <a16:creationId xmlns:a16="http://schemas.microsoft.com/office/drawing/2014/main" id="{6AAD233A-D6D0-9C55-C718-0ACBEA1BA968}"/>
              </a:ext>
            </a:extLst>
          </p:cNvPr>
          <p:cNvSpPr/>
          <p:nvPr/>
        </p:nvSpPr>
        <p:spPr>
          <a:xfrm>
            <a:off x="5329362" y="1395835"/>
            <a:ext cx="7923914" cy="7923914"/>
          </a:xfrm>
          <a:prstGeom prst="circularArrow">
            <a:avLst>
              <a:gd name="adj1" fmla="val 5572"/>
              <a:gd name="adj2" fmla="val 330680"/>
              <a:gd name="adj3" fmla="val 11536648"/>
              <a:gd name="adj4" fmla="val 17975937"/>
              <a:gd name="adj5" fmla="val 5757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F5C3EC9-25E8-9A61-BC70-26DDCC6EB5BC}"/>
              </a:ext>
            </a:extLst>
          </p:cNvPr>
          <p:cNvSpPr/>
          <p:nvPr/>
        </p:nvSpPr>
        <p:spPr>
          <a:xfrm>
            <a:off x="6758385" y="1528979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1562" tIns="191562" rIns="191562" bIns="191562" numCol="1" spcCol="1270" anchor="ctr" anchorCtr="0">
            <a:no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1.</a:t>
            </a:r>
            <a:r>
              <a:rPr lang="zh-CN" altLang="en-US" sz="2400" kern="1200" dirty="0"/>
              <a:t>根据配方计算出</a:t>
            </a:r>
            <a:r>
              <a:rPr lang="en-US" altLang="zh-CN" sz="2400" kern="1200" dirty="0"/>
              <a:t>50</a:t>
            </a:r>
            <a:r>
              <a:rPr lang="zh-CN" altLang="en-US" sz="2400" kern="1200" dirty="0"/>
              <a:t>克釉料中各种原料的重量。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F644B50-A65A-4713-44B3-9BB3C94ECC4D}"/>
              </a:ext>
            </a:extLst>
          </p:cNvPr>
          <p:cNvSpPr/>
          <p:nvPr/>
        </p:nvSpPr>
        <p:spPr>
          <a:xfrm>
            <a:off x="9787384" y="2877468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1562" tIns="191562" rIns="191562" bIns="191562" numCol="1" spcCol="1270" anchor="ctr" anchorCtr="0">
            <a:no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/>
              <a:t>2.</a:t>
            </a:r>
            <a:r>
              <a:rPr lang="zh-CN" altLang="en-US" sz="2400" kern="1200"/>
              <a:t>把称好的料倒入碗中，按配方加水</a:t>
            </a:r>
            <a:r>
              <a:rPr lang="en-US" altLang="zh-CN" sz="2400" kern="1200"/>
              <a:t>40</a:t>
            </a:r>
            <a:r>
              <a:rPr lang="zh-CN" altLang="en-US" sz="2400" kern="1200"/>
              <a:t>毫升。</a:t>
            </a:r>
            <a:endParaRPr lang="zh-CN" altLang="en-US" sz="2400" kern="1200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764CD84-2D7F-F38A-2007-DAED5B7E8366}"/>
              </a:ext>
            </a:extLst>
          </p:cNvPr>
          <p:cNvSpPr/>
          <p:nvPr/>
        </p:nvSpPr>
        <p:spPr>
          <a:xfrm>
            <a:off x="11092484" y="4296942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1562" tIns="191562" rIns="191562" bIns="191562" numCol="1" spcCol="1270" anchor="ctr" anchorCtr="0">
            <a:no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/>
              <a:t>3.</a:t>
            </a:r>
            <a:r>
              <a:rPr lang="zh-CN" altLang="en-US" sz="2400" kern="1200"/>
              <a:t>加入色剂。</a:t>
            </a:r>
            <a:endParaRPr lang="zh-CN" altLang="en-US" sz="2400" kern="1200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2F22E18-2E83-254D-A305-4BD0AC954C56}"/>
              </a:ext>
            </a:extLst>
          </p:cNvPr>
          <p:cNvSpPr/>
          <p:nvPr/>
        </p:nvSpPr>
        <p:spPr>
          <a:xfrm>
            <a:off x="11092498" y="5825641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1562" tIns="191562" rIns="191562" bIns="191562" numCol="1" spcCol="1270" anchor="ctr" anchorCtr="0">
            <a:no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/>
              <a:t>4.</a:t>
            </a:r>
            <a:r>
              <a:rPr lang="zh-CN" altLang="en-US" sz="2400" kern="1200"/>
              <a:t>磨制。</a:t>
            </a:r>
            <a:endParaRPr lang="zh-CN" altLang="en-US" sz="2400" kern="1200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696CD1F-F7A3-31CE-8E1F-CBA53E60935F}"/>
              </a:ext>
            </a:extLst>
          </p:cNvPr>
          <p:cNvSpPr/>
          <p:nvPr/>
        </p:nvSpPr>
        <p:spPr>
          <a:xfrm>
            <a:off x="9787432" y="7199897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1562" tIns="191562" rIns="191562" bIns="191562" numCol="1" spcCol="1270" anchor="ctr" anchorCtr="0">
            <a:no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/>
              <a:t>5.</a:t>
            </a:r>
            <a:r>
              <a:rPr lang="zh-CN" altLang="en-US" sz="2400" kern="1200"/>
              <a:t>磨完后倒入碗中备用。</a:t>
            </a:r>
            <a:endParaRPr lang="zh-CN" altLang="en-US" sz="2400" kern="1200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56BA882-B259-966B-F1D7-4B0679EE6C09}"/>
              </a:ext>
            </a:extLst>
          </p:cNvPr>
          <p:cNvSpPr/>
          <p:nvPr/>
        </p:nvSpPr>
        <p:spPr>
          <a:xfrm>
            <a:off x="6758385" y="8528668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182" tIns="199182" rIns="199182" bIns="199182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/>
              <a:t>6.</a:t>
            </a:r>
            <a:r>
              <a:rPr lang="zh-CN" altLang="en-US" sz="2400" kern="1200"/>
              <a:t>从小盘子取出晶种</a:t>
            </a:r>
            <a:r>
              <a:rPr lang="en-US" altLang="zh-CN" sz="2400" kern="1200"/>
              <a:t>(</a:t>
            </a:r>
            <a:r>
              <a:rPr lang="zh-CN" altLang="en-US" sz="2400" kern="1200"/>
              <a:t>氧化锌</a:t>
            </a:r>
            <a:r>
              <a:rPr lang="en-US" altLang="zh-CN" sz="2400" kern="1200"/>
              <a:t>)</a:t>
            </a:r>
            <a:r>
              <a:rPr lang="zh-CN" altLang="en-US" sz="2400" kern="1200"/>
              <a:t>。</a:t>
            </a:r>
            <a:endParaRPr lang="zh-CN" altLang="en-US" sz="2400" kern="1200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73382F3-EA8F-C846-4B83-AB93B9FCE0ED}"/>
              </a:ext>
            </a:extLst>
          </p:cNvPr>
          <p:cNvSpPr/>
          <p:nvPr/>
        </p:nvSpPr>
        <p:spPr>
          <a:xfrm>
            <a:off x="3825907" y="7199805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182" tIns="199182" rIns="199182" bIns="199182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/>
              <a:t>7.</a:t>
            </a:r>
            <a:r>
              <a:rPr lang="zh-CN" altLang="en-US" sz="2400" kern="1200"/>
              <a:t>植入要开晶花的坯体部位。</a:t>
            </a:r>
            <a:endParaRPr lang="zh-CN" altLang="en-US" sz="2400" kern="1200" dirty="0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EFB80D9-2DA1-3023-EFD0-9289BE9165EC}"/>
              </a:ext>
            </a:extLst>
          </p:cNvPr>
          <p:cNvSpPr/>
          <p:nvPr/>
        </p:nvSpPr>
        <p:spPr>
          <a:xfrm>
            <a:off x="2559787" y="5825642"/>
            <a:ext cx="5065868" cy="958326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182" tIns="199182" rIns="199182" bIns="199182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/>
              <a:t>8.</a:t>
            </a:r>
            <a:r>
              <a:rPr lang="zh-CN" altLang="en-US" sz="2400" kern="1200"/>
              <a:t>用毛笔点上面釉。</a:t>
            </a:r>
            <a:endParaRPr lang="zh-CN" altLang="en-US" sz="2400" kern="1200" dirty="0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61A6E229-E3A9-59E8-4909-A317DC054523}"/>
              </a:ext>
            </a:extLst>
          </p:cNvPr>
          <p:cNvSpPr/>
          <p:nvPr/>
        </p:nvSpPr>
        <p:spPr>
          <a:xfrm>
            <a:off x="2559764" y="3835794"/>
            <a:ext cx="5065868" cy="1419468"/>
          </a:xfrm>
          <a:custGeom>
            <a:avLst/>
            <a:gdLst>
              <a:gd name="connsiteX0" fmla="*/ 0 w 5065868"/>
              <a:gd name="connsiteY0" fmla="*/ 159724 h 958326"/>
              <a:gd name="connsiteX1" fmla="*/ 159724 w 5065868"/>
              <a:gd name="connsiteY1" fmla="*/ 0 h 958326"/>
              <a:gd name="connsiteX2" fmla="*/ 4906144 w 5065868"/>
              <a:gd name="connsiteY2" fmla="*/ 0 h 958326"/>
              <a:gd name="connsiteX3" fmla="*/ 5065868 w 5065868"/>
              <a:gd name="connsiteY3" fmla="*/ 159724 h 958326"/>
              <a:gd name="connsiteX4" fmla="*/ 5065868 w 5065868"/>
              <a:gd name="connsiteY4" fmla="*/ 798602 h 958326"/>
              <a:gd name="connsiteX5" fmla="*/ 4906144 w 5065868"/>
              <a:gd name="connsiteY5" fmla="*/ 958326 h 958326"/>
              <a:gd name="connsiteX6" fmla="*/ 159724 w 5065868"/>
              <a:gd name="connsiteY6" fmla="*/ 958326 h 958326"/>
              <a:gd name="connsiteX7" fmla="*/ 0 w 5065868"/>
              <a:gd name="connsiteY7" fmla="*/ 798602 h 958326"/>
              <a:gd name="connsiteX8" fmla="*/ 0 w 5065868"/>
              <a:gd name="connsiteY8" fmla="*/ 159724 h 95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68" h="958326">
                <a:moveTo>
                  <a:pt x="0" y="159724"/>
                </a:moveTo>
                <a:cubicBezTo>
                  <a:pt x="0" y="71511"/>
                  <a:pt x="71511" y="0"/>
                  <a:pt x="159724" y="0"/>
                </a:cubicBezTo>
                <a:lnTo>
                  <a:pt x="4906144" y="0"/>
                </a:lnTo>
                <a:cubicBezTo>
                  <a:pt x="4994357" y="0"/>
                  <a:pt x="5065868" y="71511"/>
                  <a:pt x="5065868" y="159724"/>
                </a:cubicBezTo>
                <a:lnTo>
                  <a:pt x="5065868" y="798602"/>
                </a:lnTo>
                <a:cubicBezTo>
                  <a:pt x="5065868" y="886815"/>
                  <a:pt x="4994357" y="958326"/>
                  <a:pt x="4906144" y="958326"/>
                </a:cubicBezTo>
                <a:lnTo>
                  <a:pt x="159724" y="958326"/>
                </a:lnTo>
                <a:cubicBezTo>
                  <a:pt x="71511" y="958326"/>
                  <a:pt x="0" y="886815"/>
                  <a:pt x="0" y="798602"/>
                </a:cubicBezTo>
                <a:lnTo>
                  <a:pt x="0" y="15972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182" tIns="199182" rIns="199182" bIns="199182" numCol="1" spcCol="1270" anchor="ctr" anchorCtr="0">
            <a:noAutofit/>
          </a:bodyPr>
          <a:lstStyle/>
          <a:p>
            <a:pPr marL="0" lvl="0" indent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 dirty="0"/>
              <a:t>9.</a:t>
            </a:r>
            <a:r>
              <a:rPr lang="zh-CN" altLang="en-US" sz="2400" kern="1200" dirty="0"/>
              <a:t>氧化气氛烧成。温度由</a:t>
            </a:r>
            <a:r>
              <a:rPr lang="en-US" altLang="zh-CN" sz="2400" kern="1200" dirty="0"/>
              <a:t>1 300C</a:t>
            </a:r>
            <a:r>
              <a:rPr lang="zh-CN" altLang="en-US" sz="2400" kern="1200" dirty="0"/>
              <a:t>急降至</a:t>
            </a:r>
            <a:r>
              <a:rPr lang="en-US" altLang="zh-CN" sz="2400" kern="1200" dirty="0"/>
              <a:t>1160C</a:t>
            </a:r>
            <a:r>
              <a:rPr lang="zh-CN" altLang="en-US" sz="2400" kern="1200" dirty="0"/>
              <a:t>，保温</a:t>
            </a:r>
            <a:r>
              <a:rPr lang="en-US" altLang="zh-CN" sz="2400" kern="1200" dirty="0"/>
              <a:t>30</a:t>
            </a:r>
            <a:r>
              <a:rPr lang="zh-CN" altLang="en-US" sz="2400" kern="1200" dirty="0"/>
              <a:t>分钟后自然冷却即可。图为烧成效果。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83AF1B1-25FC-1085-3620-C210FE3E7187}"/>
              </a:ext>
            </a:extLst>
          </p:cNvPr>
          <p:cNvSpPr/>
          <p:nvPr/>
        </p:nvSpPr>
        <p:spPr>
          <a:xfrm>
            <a:off x="8293840" y="4431848"/>
            <a:ext cx="2130436" cy="213043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/>
              <a:t>结晶釉</a:t>
            </a:r>
          </a:p>
        </p:txBody>
      </p:sp>
    </p:spTree>
    <p:extLst>
      <p:ext uri="{BB962C8B-B14F-4D97-AF65-F5344CB8AC3E}">
        <p14:creationId xmlns:p14="http://schemas.microsoft.com/office/powerpoint/2010/main" val="27548588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第二节  釉料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385A033-6C28-D90D-92AB-C150EF5521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774" y="2629717"/>
            <a:ext cx="6113145" cy="628534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8EA1D22-9E25-07B3-E8E4-4F0D8C379F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871" y="3354233"/>
            <a:ext cx="8523529" cy="481468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12E27FE-82BF-7A0C-D46C-4B717D3501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871" y="1716887"/>
            <a:ext cx="10219729" cy="91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8548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>
            <a:off x="2062194" y="0"/>
            <a:ext cx="2524230" cy="429768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AA435508-716F-5724-F8BF-E0E357001FD6}"/>
              </a:ext>
            </a:extLst>
          </p:cNvPr>
          <p:cNvSpPr/>
          <p:nvPr/>
        </p:nvSpPr>
        <p:spPr>
          <a:xfrm>
            <a:off x="1800317" y="5144294"/>
            <a:ext cx="14687366" cy="1866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6C7E12A-2147-77E9-69F8-9032ACE584E8}"/>
              </a:ext>
            </a:extLst>
          </p:cNvPr>
          <p:cNvSpPr/>
          <p:nvPr/>
        </p:nvSpPr>
        <p:spPr>
          <a:xfrm>
            <a:off x="4809744" y="3969834"/>
            <a:ext cx="8891834" cy="2600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文本框 6">
            <a:extLst>
              <a:ext uri="{FF2B5EF4-FFF2-40B4-BE49-F238E27FC236}">
                <a16:creationId xmlns:a16="http://schemas.microsoft.com/office/drawing/2014/main" id="{13EC3153-9759-4DDC-FFE9-DAFA2D16FB0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100811" y="3530165"/>
            <a:ext cx="8348255" cy="27962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8" dirty="0">
                <a:ln w="0"/>
                <a:solidFill>
                  <a:srgbClr val="8FCC9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剪纸_GBK" panose="02000000000000000000" pitchFamily="2" charset="-122"/>
                <a:ea typeface="方正剪纸_GBK" panose="02000000000000000000" pitchFamily="2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34946573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4536199" y="4782856"/>
            <a:ext cx="9071608" cy="1369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39" tIns="68569" rIns="137139" bIns="68569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zh-CN" altLang="en-US" sz="7999" b="1" kern="100" spc="600" dirty="0">
                <a:solidFill>
                  <a:srgbClr val="C00000"/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第二章  陶瓷原料</a:t>
            </a:r>
          </a:p>
        </p:txBody>
      </p:sp>
      <p:sp>
        <p:nvSpPr>
          <p:cNvPr id="26" name="文本框 12"/>
          <p:cNvSpPr txBox="1">
            <a:spLocks noChangeArrowheads="1"/>
          </p:cNvSpPr>
          <p:nvPr/>
        </p:nvSpPr>
        <p:spPr bwMode="auto">
          <a:xfrm>
            <a:off x="10347343" y="2211745"/>
            <a:ext cx="2014283" cy="2908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39" tIns="68569" rIns="137139" bIns="68569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en-US" altLang="zh-CN" sz="17997" dirty="0">
                <a:solidFill>
                  <a:schemeClr val="tx1">
                    <a:lumMod val="50000"/>
                    <a:lumOff val="50000"/>
                  </a:schemeClr>
                </a:solidFill>
                <a:latin typeface="AgencyFB" panose="02000806040000020003" pitchFamily="2" charset="0"/>
                <a:ea typeface="微软雅黑" pitchFamily="34" charset="-122"/>
              </a:rPr>
              <a:t>2</a:t>
            </a:r>
            <a:endParaRPr lang="zh-CN" altLang="en-US" sz="17997" dirty="0">
              <a:solidFill>
                <a:schemeClr val="tx1">
                  <a:lumMod val="50000"/>
                  <a:lumOff val="50000"/>
                </a:schemeClr>
              </a:solidFill>
              <a:latin typeface="AgencyFB" panose="02000806040000020003" pitchFamily="2" charset="0"/>
              <a:ea typeface="微软雅黑" pitchFamily="34" charset="-122"/>
            </a:endParaRPr>
          </a:p>
        </p:txBody>
      </p:sp>
      <p:sp>
        <p:nvSpPr>
          <p:cNvPr id="16" name="文本框 14"/>
          <p:cNvSpPr txBox="1">
            <a:spLocks noChangeArrowheads="1"/>
          </p:cNvSpPr>
          <p:nvPr/>
        </p:nvSpPr>
        <p:spPr bwMode="auto">
          <a:xfrm>
            <a:off x="8280037" y="3680254"/>
            <a:ext cx="2757271" cy="569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39" tIns="68569" rIns="137139" bIns="68569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PART ONE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5417478" y="-20899"/>
            <a:ext cx="3150548" cy="4586632"/>
          </a:xfrm>
          <a:prstGeom prst="rect">
            <a:avLst/>
          </a:prstGeom>
        </p:spPr>
      </p:pic>
      <p:sp>
        <p:nvSpPr>
          <p:cNvPr id="10" name="PA_半闭框 7"/>
          <p:cNvSpPr/>
          <p:nvPr>
            <p:custDataLst>
              <p:tags r:id="rId1"/>
            </p:custDataLst>
          </p:nvPr>
        </p:nvSpPr>
        <p:spPr>
          <a:xfrm flipH="1">
            <a:off x="9876875" y="2592374"/>
            <a:ext cx="2591888" cy="1439938"/>
          </a:xfrm>
          <a:prstGeom prst="halfFrame">
            <a:avLst>
              <a:gd name="adj1" fmla="val 889"/>
              <a:gd name="adj2" fmla="val 1333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4159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6" presetClass="emph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6" presetClass="emp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  <p:bldP spid="26" grpId="1"/>
      <p:bldP spid="26" grpId="2"/>
      <p:bldP spid="16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0E1D497E-C43F-73AC-1135-871A9650AF5E}"/>
              </a:ext>
            </a:extLst>
          </p:cNvPr>
          <p:cNvSpPr/>
          <p:nvPr/>
        </p:nvSpPr>
        <p:spPr>
          <a:xfrm>
            <a:off x="3136392" y="1350836"/>
            <a:ext cx="12015216" cy="56763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本章重点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116B684-4C7E-6214-0BF0-077EF95692CF}"/>
              </a:ext>
            </a:extLst>
          </p:cNvPr>
          <p:cNvSpPr/>
          <p:nvPr/>
        </p:nvSpPr>
        <p:spPr>
          <a:xfrm>
            <a:off x="3136392" y="3088624"/>
            <a:ext cx="12015216" cy="56763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本章难点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4B9289E-6873-D7B5-D630-33186CC85FD5}"/>
              </a:ext>
            </a:extLst>
          </p:cNvPr>
          <p:cNvSpPr/>
          <p:nvPr/>
        </p:nvSpPr>
        <p:spPr>
          <a:xfrm>
            <a:off x="3136392" y="4826412"/>
            <a:ext cx="12015216" cy="56763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关键词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65511BC-ED11-F472-3308-4A006757A1A7}"/>
              </a:ext>
            </a:extLst>
          </p:cNvPr>
          <p:cNvSpPr/>
          <p:nvPr/>
        </p:nvSpPr>
        <p:spPr>
          <a:xfrm>
            <a:off x="3136392" y="6564200"/>
            <a:ext cx="12015216" cy="56763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本章引言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466E9A31-7D4A-6984-62B2-4BB5A71BE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7872" y="2141908"/>
            <a:ext cx="1119225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747B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坯料和釉料的配制原理色料的基础知识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B7EE065D-D65A-DA23-3843-2F970FACA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7872" y="3841223"/>
            <a:ext cx="1119225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747B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了解配方中金属发色剂的作用及色泥、色釉的配制方法。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1">
            <a:extLst>
              <a:ext uri="{FF2B5EF4-FFF2-40B4-BE49-F238E27FC236}">
                <a16:creationId xmlns:a16="http://schemas.microsoft.com/office/drawing/2014/main" id="{65CFF225-9ABD-203B-5700-3CCD676BC5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7872" y="5579011"/>
            <a:ext cx="1119225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747B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坯料 釉料 配制</a:t>
            </a: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ED54CC49-0DAF-8DCF-682E-888357A227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7872" y="7266858"/>
            <a:ext cx="11192256" cy="1884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747B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陶艺的发展离不开陶艺材料的发展。发挥材料的特性是陶瓷艺术发展的重要方面。创作者是用艺术的眼光来看待材料的。从某种意义上讲，正是由于物质媒介的特殊审美属性，艺术家们才自觉寻找和探索最适合自己的表现手段和方法的材质，以得心应手地表现自己的审美观念和审美情感，使得物质媒介的天然审美属性得到释放。对陶瓷材料的了解是每一个制陶者必须掌握的。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3371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7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第一节  坯料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F86AB5F-3764-4D31-88AF-D636BAEB12A7}"/>
              </a:ext>
            </a:extLst>
          </p:cNvPr>
          <p:cNvSpPr/>
          <p:nvPr/>
        </p:nvSpPr>
        <p:spPr>
          <a:xfrm>
            <a:off x="2048256" y="1993392"/>
            <a:ext cx="6912864" cy="764438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D11929-AD4A-516F-08BA-B18A8C77A38F}"/>
              </a:ext>
            </a:extLst>
          </p:cNvPr>
          <p:cNvSpPr/>
          <p:nvPr/>
        </p:nvSpPr>
        <p:spPr>
          <a:xfrm>
            <a:off x="9326882" y="1993392"/>
            <a:ext cx="6912864" cy="764438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F1351F-A01B-34B7-CF72-279507100426}"/>
              </a:ext>
            </a:extLst>
          </p:cNvPr>
          <p:cNvSpPr txBox="1"/>
          <p:nvPr/>
        </p:nvSpPr>
        <p:spPr>
          <a:xfrm>
            <a:off x="9621795" y="2570771"/>
            <a:ext cx="6263209" cy="5843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spc="3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l.</a:t>
            </a:r>
            <a:r>
              <a:rPr lang="zh-CN" altLang="en-US" sz="2800" spc="3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根据自己的作品需要配制不同的坯料。为追求坯体不同耐火度、颜色、质感、光泽度、透光度而进行针对性配制。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spc="3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2.</a:t>
            </a:r>
            <a:r>
              <a:rPr lang="zh-CN" altLang="en-US" sz="2800" spc="3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考虑坯料和釉料的结合性，以及坯料的可塑性、收缩性等特点。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spc="3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3.</a:t>
            </a:r>
            <a:r>
              <a:rPr lang="zh-CN" altLang="en-US" sz="2800" spc="3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考虑坯料配制的可实施性。有的原料由于提取纯度达不到要求，或本地不供应，会影响坯料配制。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00498F2F-D067-1A6C-1D24-A6BCA683FE75}"/>
              </a:ext>
            </a:extLst>
          </p:cNvPr>
          <p:cNvSpPr/>
          <p:nvPr/>
        </p:nvSpPr>
        <p:spPr>
          <a:xfrm>
            <a:off x="3502114" y="1663648"/>
            <a:ext cx="4119228" cy="715581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pc="300" dirty="0">
                <a:latin typeface="宋体" panose="02010600030101010101" pitchFamily="2" charset="-122"/>
                <a:ea typeface="宋体" panose="02010600030101010101" pitchFamily="2" charset="-122"/>
              </a:rPr>
              <a:t>一、坯料类型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42F4B66-E8B8-F6F8-DD1C-BC56D178BB4A}"/>
              </a:ext>
            </a:extLst>
          </p:cNvPr>
          <p:cNvSpPr/>
          <p:nvPr/>
        </p:nvSpPr>
        <p:spPr>
          <a:xfrm>
            <a:off x="10666658" y="1663648"/>
            <a:ext cx="4119228" cy="715581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pc="300" dirty="0">
                <a:latin typeface="宋体" panose="02010600030101010101" pitchFamily="2" charset="-122"/>
                <a:ea typeface="宋体" panose="02010600030101010101" pitchFamily="2" charset="-122"/>
              </a:rPr>
              <a:t>一、关于陶和瓷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02CF27F-327A-2CDA-43DA-DF84F188CC34}"/>
              </a:ext>
            </a:extLst>
          </p:cNvPr>
          <p:cNvSpPr txBox="1"/>
          <p:nvPr/>
        </p:nvSpPr>
        <p:spPr>
          <a:xfrm>
            <a:off x="2381997" y="2570771"/>
            <a:ext cx="6263209" cy="64899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spc="3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陶瓷原料属于材料学中硅酸盐材料下的一个分支。陶瓷原料分布十分广泛，化学成分也非常复杂。坯料是由黏土和其他天然矿物原料按一定比例，经过混合精制而成的坯制泥料。按其矿物含量比例可以分为</a:t>
            </a:r>
            <a:r>
              <a:rPr lang="en-US" altLang="zh-CN" sz="2800" spc="3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:</a:t>
            </a:r>
            <a:r>
              <a:rPr lang="zh-CN" altLang="en-US" sz="2800" spc="3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长石质瓷坯料、绢云母质瓷坯料、磷酸盐质瓷坯料、镁质瓷坯料。通俗地讲，坯料就是用来做陶器或者瓷器的泥料。</a:t>
            </a:r>
          </a:p>
        </p:txBody>
      </p:sp>
    </p:spTree>
    <p:extLst>
      <p:ext uri="{BB962C8B-B14F-4D97-AF65-F5344CB8AC3E}">
        <p14:creationId xmlns:p14="http://schemas.microsoft.com/office/powerpoint/2010/main" val="36661395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75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3" grpId="0" animBg="1"/>
      <p:bldP spid="9" grpId="0" animBg="1"/>
      <p:bldP spid="6" grpId="0"/>
      <p:bldP spid="2" grpId="0" animBg="1"/>
      <p:bldP spid="8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第一节  坯料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00498F2F-D067-1A6C-1D24-A6BCA683FE75}"/>
              </a:ext>
            </a:extLst>
          </p:cNvPr>
          <p:cNvSpPr/>
          <p:nvPr/>
        </p:nvSpPr>
        <p:spPr>
          <a:xfrm>
            <a:off x="3502114" y="1663648"/>
            <a:ext cx="4119228" cy="715581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pc="300" dirty="0">
                <a:latin typeface="宋体" panose="02010600030101010101" pitchFamily="2" charset="-122"/>
                <a:ea typeface="宋体" panose="02010600030101010101" pitchFamily="2" charset="-122"/>
              </a:rPr>
              <a:t>三、坯料配制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02CF27F-327A-2CDA-43DA-DF84F188CC34}"/>
              </a:ext>
            </a:extLst>
          </p:cNvPr>
          <p:cNvSpPr txBox="1"/>
          <p:nvPr/>
        </p:nvSpPr>
        <p:spPr>
          <a:xfrm>
            <a:off x="2381997" y="2570771"/>
            <a:ext cx="13403435" cy="2611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spc="300" dirty="0">
                <a:latin typeface="等线" panose="02010600030101010101" pitchFamily="2" charset="-122"/>
                <a:ea typeface="等线" panose="02010600030101010101" pitchFamily="2" charset="-122"/>
              </a:rPr>
              <a:t>      </a:t>
            </a:r>
            <a:r>
              <a:rPr lang="en-US" altLang="zh-CN" sz="2800" spc="300" dirty="0">
                <a:latin typeface="等线" panose="02010600030101010101" pitchFamily="2" charset="-122"/>
                <a:ea typeface="等线" panose="02010600030101010101" pitchFamily="2" charset="-122"/>
              </a:rPr>
              <a:t>1.</a:t>
            </a:r>
            <a:r>
              <a:rPr lang="zh-CN" altLang="en-US" sz="2800" spc="300" dirty="0">
                <a:latin typeface="等线" panose="02010600030101010101" pitchFamily="2" charset="-122"/>
                <a:ea typeface="等线" panose="02010600030101010101" pitchFamily="2" charset="-122"/>
              </a:rPr>
              <a:t>手工泥料配制</a:t>
            </a:r>
            <a:endParaRPr lang="en-US" altLang="zh-CN" sz="2800" spc="300" dirty="0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spc="300" dirty="0">
                <a:latin typeface="等线" panose="02010600030101010101" pitchFamily="2" charset="-122"/>
                <a:ea typeface="等线" panose="02010600030101010101" pitchFamily="2" charset="-122"/>
              </a:rPr>
              <a:t>      </a:t>
            </a:r>
            <a:r>
              <a:rPr lang="zh-CN" altLang="en-US" sz="2800" spc="300" dirty="0">
                <a:latin typeface="等线" panose="02010600030101010101" pitchFamily="2" charset="-122"/>
                <a:ea typeface="等线" panose="02010600030101010101" pitchFamily="2" charset="-122"/>
              </a:rPr>
              <a:t>当一些地方没有厂家提供可用泥料，自身也没有炼泥设备的时候，就必须对泥料进行手工炼制。手工炼制可以重复利用泥料，也可根据自身需要进行特殊配制。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8545B9B-F29C-A615-56D8-37D90182B7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815" y="5583220"/>
            <a:ext cx="4300250" cy="336605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D5F0D84-5306-4365-CD4A-2E572B90AA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609" y="5666368"/>
            <a:ext cx="4478191" cy="342537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0FF2EA4-3879-505E-340D-071B48725A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6155" y="5710852"/>
            <a:ext cx="4329907" cy="333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8712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第一节  坯料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FBF342C-03EF-04DF-41AB-74D442352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076" y="3855092"/>
            <a:ext cx="4321965" cy="32521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7E20C18-3952-51C6-2F39-95DA8FE743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519" y="1920649"/>
            <a:ext cx="4165062" cy="32236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89943BA-A281-C67D-AF6E-AF2D770CCB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519" y="5737353"/>
            <a:ext cx="4150799" cy="329496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D8FF470-4FDB-8D10-54FE-797B41857C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0059" y="2599868"/>
            <a:ext cx="5263384" cy="576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235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第一节  坯料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7B1E0182-34F5-5DF8-F243-B08BD7F010C9}"/>
              </a:ext>
            </a:extLst>
          </p:cNvPr>
          <p:cNvSpPr/>
          <p:nvPr/>
        </p:nvSpPr>
        <p:spPr>
          <a:xfrm>
            <a:off x="7772399" y="3970421"/>
            <a:ext cx="2743200" cy="27432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</a:p>
          <a:p>
            <a:pPr algn="ctr"/>
            <a:r>
              <a:rPr lang="zh-CN" altLang="en-US" sz="3200" dirty="0"/>
              <a:t>色泥配制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F669DBB-02C0-E137-62D7-4BE4F77C5E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409" y="1724121"/>
            <a:ext cx="4723097" cy="382953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CB08C26-5D5B-1B5C-19F9-12366BB1A0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220" y="5629663"/>
            <a:ext cx="4707141" cy="37338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C06ABEE-423F-5FFE-6779-B4F8A8AFC8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4766" y="1837968"/>
            <a:ext cx="4560871" cy="344920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13074822-4DFC-0427-3A36-068993A60A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8812" y="5734806"/>
            <a:ext cx="50768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1231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9FF02E-FF86-2639-CD70-3CB35C950E19}"/>
              </a:ext>
            </a:extLst>
          </p:cNvPr>
          <p:cNvSpPr/>
          <p:nvPr/>
        </p:nvSpPr>
        <p:spPr>
          <a:xfrm>
            <a:off x="0" y="424740"/>
            <a:ext cx="18287999" cy="567631"/>
          </a:xfrm>
          <a:prstGeom prst="rect">
            <a:avLst/>
          </a:prstGeom>
          <a:solidFill>
            <a:srgbClr val="8FC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DFBD31-AAFE-04E8-49A1-D73FAA0C4A4D}"/>
              </a:ext>
            </a:extLst>
          </p:cNvPr>
          <p:cNvSpPr txBox="1"/>
          <p:nvPr/>
        </p:nvSpPr>
        <p:spPr>
          <a:xfrm>
            <a:off x="1130157" y="197278"/>
            <a:ext cx="7134614" cy="82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spc="6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Times New Roman" panose="02020603050405020304" pitchFamily="18" charset="0"/>
              </a:rPr>
              <a:t>第一节  坯料</a:t>
            </a:r>
            <a:endParaRPr lang="zh-CN" altLang="en-US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A260195-0E95-D7B0-97DE-A47B68035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804" y="7493802"/>
            <a:ext cx="3857600" cy="204478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D992380-90F3-0F98-9313-35438AEFC8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909" y="7582745"/>
            <a:ext cx="2762250" cy="18669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55A4EAE-0C2D-21C6-3E8C-AAE67E1BBC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188" y="5245311"/>
            <a:ext cx="2762250" cy="1905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F5863FD-718C-E473-98D4-ADF8C6B819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362" y="2705843"/>
            <a:ext cx="2819400" cy="188595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1807E650-7BC2-4C39-8B26-83247B17E4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731" y="1328397"/>
            <a:ext cx="2733675" cy="188595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A8C25F2-E2AA-8DEB-08BF-18FF65053B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9595" y="1304615"/>
            <a:ext cx="2809875" cy="18859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4088A721-341C-0F1F-DC1B-D38EF897AE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6341" y="2622928"/>
            <a:ext cx="2733675" cy="187642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79694B25-9CFD-D4D8-F412-CEC87EBD0A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5236" y="5075710"/>
            <a:ext cx="2762250" cy="188595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EEA58B82-97F4-8C8C-2F16-302F5DA9E8D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6023" y="7538017"/>
            <a:ext cx="1928898" cy="1956355"/>
          </a:xfrm>
          <a:prstGeom prst="rect">
            <a:avLst/>
          </a:prstGeom>
        </p:spPr>
      </p:pic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BE13B71-8FF7-49B2-80DC-601BEBA7605E}"/>
              </a:ext>
            </a:extLst>
          </p:cNvPr>
          <p:cNvSpPr/>
          <p:nvPr/>
        </p:nvSpPr>
        <p:spPr>
          <a:xfrm>
            <a:off x="6397159" y="4568011"/>
            <a:ext cx="4804245" cy="158972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3.</a:t>
            </a:r>
            <a:r>
              <a:rPr lang="zh-CN" altLang="en-US" sz="3600" dirty="0"/>
              <a:t>绞胎泥配制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6814C36-90AC-1CB0-23D9-77A4DC968280}"/>
              </a:ext>
            </a:extLst>
          </p:cNvPr>
          <p:cNvSpPr txBox="1"/>
          <p:nvPr/>
        </p:nvSpPr>
        <p:spPr>
          <a:xfrm>
            <a:off x="6986604" y="9567868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1.准备好制好的瓷泥、色泥、陶泥等。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9E3AF11-1C3B-05A0-0B05-78136656695C}"/>
              </a:ext>
            </a:extLst>
          </p:cNvPr>
          <p:cNvSpPr txBox="1"/>
          <p:nvPr/>
        </p:nvSpPr>
        <p:spPr>
          <a:xfrm>
            <a:off x="2967303" y="9649700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/>
              <a:t>2.</a:t>
            </a:r>
            <a:r>
              <a:rPr lang="zh-CN" altLang="en-US" sz="2000" dirty="0"/>
              <a:t>用割线切下一块揉好的瓷泥。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A7BF3DD-4FA3-0ED6-C565-D98B23CD21C6}"/>
              </a:ext>
            </a:extLst>
          </p:cNvPr>
          <p:cNvSpPr txBox="1"/>
          <p:nvPr/>
        </p:nvSpPr>
        <p:spPr>
          <a:xfrm>
            <a:off x="1737079" y="718263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/>
              <a:t>3.</a:t>
            </a:r>
            <a:r>
              <a:rPr lang="zh-CN" altLang="en-US" sz="2000" dirty="0"/>
              <a:t>把瓷泥放在桌上。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FD32BD2-4DAE-140A-B977-716938F05F60}"/>
              </a:ext>
            </a:extLst>
          </p:cNvPr>
          <p:cNvSpPr txBox="1"/>
          <p:nvPr/>
        </p:nvSpPr>
        <p:spPr>
          <a:xfrm>
            <a:off x="1107062" y="4663351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/>
              <a:t>4.</a:t>
            </a:r>
            <a:r>
              <a:rPr lang="zh-CN" altLang="en-US" sz="2000"/>
              <a:t>把揉好的陶泥也用割线切下一块。</a:t>
            </a:r>
            <a:endParaRPr lang="zh-CN" altLang="en-US" sz="20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E07C669-1CF3-EFE0-0D67-5B2EED6FC665}"/>
              </a:ext>
            </a:extLst>
          </p:cNvPr>
          <p:cNvSpPr txBox="1"/>
          <p:nvPr/>
        </p:nvSpPr>
        <p:spPr>
          <a:xfrm>
            <a:off x="2967303" y="1579532"/>
            <a:ext cx="30608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/>
              <a:t>5.</a:t>
            </a:r>
            <a:r>
              <a:rPr lang="zh-CN" altLang="en-US" sz="2000" dirty="0"/>
              <a:t>把陶泥放在瓷泥上面。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ECA7224-FDA3-A686-DF5D-B4B3C1A78745}"/>
              </a:ext>
            </a:extLst>
          </p:cNvPr>
          <p:cNvSpPr txBox="1"/>
          <p:nvPr/>
        </p:nvSpPr>
        <p:spPr>
          <a:xfrm>
            <a:off x="12432275" y="1579532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/>
              <a:t>6.</a:t>
            </a:r>
            <a:r>
              <a:rPr lang="zh-CN" altLang="en-US" sz="2000" dirty="0"/>
              <a:t>按照上面步骤重复叠加到一定高度。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99212B1-3B2E-FD47-9882-8082812A9D0C}"/>
              </a:ext>
            </a:extLst>
          </p:cNvPr>
          <p:cNvSpPr txBox="1"/>
          <p:nvPr/>
        </p:nvSpPr>
        <p:spPr>
          <a:xfrm>
            <a:off x="12936341" y="4558774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/>
              <a:t>7.</a:t>
            </a:r>
            <a:r>
              <a:rPr lang="zh-CN" altLang="en-US" sz="2000" dirty="0"/>
              <a:t>把混合的泥摔成正方形。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C5E967E-A9F8-E24F-4B6B-0F70F0555F8F}"/>
              </a:ext>
            </a:extLst>
          </p:cNvPr>
          <p:cNvSpPr txBox="1"/>
          <p:nvPr/>
        </p:nvSpPr>
        <p:spPr>
          <a:xfrm>
            <a:off x="13384016" y="7028467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/>
              <a:t>8.</a:t>
            </a:r>
            <a:r>
              <a:rPr lang="zh-CN" altLang="en-US" sz="2000" dirty="0"/>
              <a:t>用羊头揉泥法进行揉制。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5FF8412-8399-130E-7B7C-C8CF024FA8B7}"/>
              </a:ext>
            </a:extLst>
          </p:cNvPr>
          <p:cNvSpPr txBox="1"/>
          <p:nvPr/>
        </p:nvSpPr>
        <p:spPr>
          <a:xfrm>
            <a:off x="11732638" y="9533563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/>
              <a:t>9.</a:t>
            </a:r>
            <a:r>
              <a:rPr lang="zh-CN" altLang="en-US" sz="2000"/>
              <a:t>揉完切开，两种泥的绞胎效果。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550255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7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Презентация PowerPoint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7">
      <a:majorFont>
        <a:latin typeface="PT Sans"/>
        <a:ea typeface=""/>
        <a:cs typeface=""/>
      </a:majorFont>
      <a:minorFont>
        <a:latin typeface="Roboto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6007</TotalTime>
  <Words>1289</Words>
  <Application>Microsoft Office PowerPoint</Application>
  <PresentationFormat>自定义</PresentationFormat>
  <Paragraphs>128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AgencyFB</vt:lpstr>
      <vt:lpstr>等线</vt:lpstr>
      <vt:lpstr>方正黑体简体</vt:lpstr>
      <vt:lpstr>方正剪纸_GBK</vt:lpstr>
      <vt:lpstr>方正兰亭超细黑简体</vt:lpstr>
      <vt:lpstr>方正兰亭粗黑简体</vt:lpstr>
      <vt:lpstr>方正宋黑_GBK</vt:lpstr>
      <vt:lpstr>宋体</vt:lpstr>
      <vt:lpstr>微软雅黑</vt:lpstr>
      <vt:lpstr>字魂59号-创粗黑</vt:lpstr>
      <vt:lpstr>Arial</vt:lpstr>
      <vt:lpstr>Calibri</vt:lpstr>
      <vt:lpstr>Poppins Light</vt:lpstr>
      <vt:lpstr>PT Sans</vt:lpstr>
      <vt:lpstr>Roboto Light</vt:lpstr>
      <vt:lpstr>Специальное оформление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dabaofree521@outlook.com</cp:lastModifiedBy>
  <cp:revision>164</cp:revision>
  <dcterms:created xsi:type="dcterms:W3CDTF">2017-06-12T02:35:05Z</dcterms:created>
  <dcterms:modified xsi:type="dcterms:W3CDTF">2022-07-19T06:44:17Z</dcterms:modified>
</cp:coreProperties>
</file>