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33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7B931A-8A48-484E-A85F-FA0BA2FAEE12}" type="datetimeFigureOut">
              <a:rPr lang="zh-CN" altLang="en-US" smtClean="0"/>
              <a:t>2020/9/7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4EE5D-9C1F-4DB2-B754-C6EFD9AAB896}" type="slidenum">
              <a:rPr lang="zh-CN" altLang="en-US" smtClean="0"/>
              <a:t>‹#›</a:t>
            </a:fld>
            <a:endParaRPr lang="zh-CN" altLang="en-US"/>
          </a:p>
        </p:txBody>
      </p:sp>
    </p:spTree>
    <p:extLst>
      <p:ext uri="{BB962C8B-B14F-4D97-AF65-F5344CB8AC3E}">
        <p14:creationId xmlns:p14="http://schemas.microsoft.com/office/powerpoint/2010/main" val="2427618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p:spPr>
      </p:sp>
      <p:sp>
        <p:nvSpPr>
          <p:cNvPr id="66563"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2843433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1681230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856109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3914001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339038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2238611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4156118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257672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1842103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2711083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B3809B4-79A8-45DB-A580-47E10C46E8FF}"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4099585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3809B4-79A8-45DB-A580-47E10C46E8FF}" type="datetimeFigureOut">
              <a:rPr lang="zh-CN" altLang="en-US" smtClean="0"/>
              <a:t>2020/9/7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433040-55E4-4BE2-823C-8B29A8B76D50}" type="slidenum">
              <a:rPr lang="zh-CN" altLang="en-US" smtClean="0"/>
              <a:t>‹#›</a:t>
            </a:fld>
            <a:endParaRPr lang="zh-CN" altLang="en-US"/>
          </a:p>
        </p:txBody>
      </p:sp>
    </p:spTree>
    <p:extLst>
      <p:ext uri="{BB962C8B-B14F-4D97-AF65-F5344CB8AC3E}">
        <p14:creationId xmlns:p14="http://schemas.microsoft.com/office/powerpoint/2010/main" val="3624626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17762"/>
          <p:cNvSpPr>
            <a:spLocks noChangeArrowheads="1"/>
          </p:cNvSpPr>
          <p:nvPr/>
        </p:nvSpPr>
        <p:spPr bwMode="auto">
          <a:xfrm>
            <a:off x="0" y="4213225"/>
            <a:ext cx="9144000" cy="2636838"/>
          </a:xfrm>
          <a:prstGeom prst="rect">
            <a:avLst/>
          </a:prstGeom>
          <a:solidFill>
            <a:srgbClr val="800080"/>
          </a:solidFill>
          <a:ln w="9525">
            <a:solidFill>
              <a:srgbClr val="800080"/>
            </a:solidFill>
            <a:miter lim="800000"/>
            <a:headEnd/>
            <a:tailEnd/>
          </a:ln>
        </p:spPr>
        <p:txBody>
          <a:bodyPr/>
          <a:lstStyle/>
          <a:p>
            <a:pPr>
              <a:buFont typeface="Arial" pitchFamily="34" charset="0"/>
              <a:buNone/>
            </a:pPr>
            <a:endParaRPr lang="zh-CN" altLang="en-US"/>
          </a:p>
        </p:txBody>
      </p:sp>
      <p:sp>
        <p:nvSpPr>
          <p:cNvPr id="31747" name="文本框 1"/>
          <p:cNvSpPr txBox="1">
            <a:spLocks noChangeArrowheads="1"/>
          </p:cNvSpPr>
          <p:nvPr/>
        </p:nvSpPr>
        <p:spPr bwMode="auto">
          <a:xfrm>
            <a:off x="487363" y="4333874"/>
            <a:ext cx="62277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200" dirty="0">
                <a:solidFill>
                  <a:schemeClr val="bg1"/>
                </a:solidFill>
                <a:latin typeface="微软雅黑" pitchFamily="34" charset="-122"/>
                <a:ea typeface="微软雅黑" pitchFamily="34" charset="-122"/>
              </a:rPr>
              <a:t>第</a:t>
            </a:r>
            <a:r>
              <a:rPr lang="zh-CN" altLang="en-US" sz="3200" dirty="0">
                <a:solidFill>
                  <a:schemeClr val="bg1"/>
                </a:solidFill>
                <a:latin typeface="微软雅黑" pitchFamily="34" charset="-122"/>
                <a:ea typeface="微软雅黑" pitchFamily="34" charset="-122"/>
              </a:rPr>
              <a:t>三</a:t>
            </a:r>
            <a:r>
              <a:rPr lang="zh-CN" altLang="zh-CN" sz="3200" dirty="0">
                <a:solidFill>
                  <a:schemeClr val="bg1"/>
                </a:solidFill>
                <a:latin typeface="微软雅黑" pitchFamily="34" charset="-122"/>
                <a:ea typeface="微软雅黑" pitchFamily="34" charset="-122"/>
              </a:rPr>
              <a:t>节</a:t>
            </a:r>
            <a:r>
              <a:rPr lang="en-US" altLang="zh-CN" sz="3200" dirty="0">
                <a:solidFill>
                  <a:schemeClr val="bg1"/>
                </a:solidFill>
                <a:latin typeface="微软雅黑" pitchFamily="34" charset="-122"/>
                <a:ea typeface="微软雅黑" pitchFamily="34" charset="-122"/>
              </a:rPr>
              <a:t> </a:t>
            </a:r>
            <a:r>
              <a:rPr lang="zh-CN" altLang="en-US" sz="3200" dirty="0">
                <a:solidFill>
                  <a:schemeClr val="bg1"/>
                </a:solidFill>
                <a:latin typeface="微软雅黑" pitchFamily="34" charset="-122"/>
                <a:ea typeface="微软雅黑" pitchFamily="34" charset="-122"/>
              </a:rPr>
              <a:t>显示器与控制器的设计</a:t>
            </a:r>
            <a:endParaRPr lang="zh-CN" altLang="zh-CN" sz="3200" dirty="0">
              <a:solidFill>
                <a:schemeClr val="bg1"/>
              </a:solidFill>
              <a:latin typeface="微软雅黑" pitchFamily="34" charset="-122"/>
              <a:ea typeface="微软雅黑" pitchFamily="34" charset="-122"/>
            </a:endParaRPr>
          </a:p>
        </p:txBody>
      </p:sp>
      <p:pic>
        <p:nvPicPr>
          <p:cNvPr id="31748" name="图片 1" descr="图1-2-1 人体测量数据"/>
          <p:cNvPicPr>
            <a:picLocks noChangeAspect="1"/>
          </p:cNvPicPr>
          <p:nvPr/>
        </p:nvPicPr>
        <p:blipFill>
          <a:blip r:embed="rId3" cstate="print">
            <a:extLst>
              <a:ext uri="{28A0092B-C50C-407E-A947-70E740481C1C}">
                <a14:useLocalDpi xmlns:a14="http://schemas.microsoft.com/office/drawing/2010/main" val="0"/>
              </a:ext>
            </a:extLst>
          </a:blip>
          <a:srcRect t="2232" b="21387"/>
          <a:stretch>
            <a:fillRect/>
          </a:stretch>
        </p:blipFill>
        <p:spPr bwMode="auto">
          <a:xfrm>
            <a:off x="4379913" y="22225"/>
            <a:ext cx="4670425" cy="304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矩形 117763"/>
          <p:cNvSpPr>
            <a:spLocks noChangeArrowheads="1"/>
          </p:cNvSpPr>
          <p:nvPr/>
        </p:nvSpPr>
        <p:spPr bwMode="auto">
          <a:xfrm>
            <a:off x="354013" y="2851150"/>
            <a:ext cx="738663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buFont typeface="Arial" pitchFamily="34" charset="0"/>
              <a:buNone/>
            </a:pPr>
            <a:r>
              <a:rPr lang="zh-CN" altLang="en-US" sz="6000">
                <a:solidFill>
                  <a:schemeClr val="bg2"/>
                </a:solidFill>
                <a:ea typeface="黑体" pitchFamily="49" charset="-122"/>
              </a:rPr>
              <a:t>第二章人机工程学</a:t>
            </a:r>
          </a:p>
        </p:txBody>
      </p:sp>
      <p:sp>
        <p:nvSpPr>
          <p:cNvPr id="31750" name="标题 117764"/>
          <p:cNvSpPr>
            <a:spLocks noGrp="1"/>
          </p:cNvSpPr>
          <p:nvPr>
            <p:ph type="ctrTitle"/>
          </p:nvPr>
        </p:nvSpPr>
        <p:spPr>
          <a:xfrm>
            <a:off x="323850" y="2924175"/>
            <a:ext cx="7056438" cy="1425575"/>
          </a:xfrm>
        </p:spPr>
        <p:txBody>
          <a:bodyPr anchor="ctr"/>
          <a:lstStyle/>
          <a:p>
            <a:pPr algn="l"/>
            <a:r>
              <a:rPr lang="zh-CN" altLang="en-US" sz="6000" smtClean="0">
                <a:ea typeface="黑体" pitchFamily="49" charset="-122"/>
              </a:rPr>
              <a:t>第二章人机工程学</a:t>
            </a:r>
            <a:endParaRPr lang="zh-CN" altLang="en-US" sz="4400" smtClean="0">
              <a:ea typeface="黑体" pitchFamily="49" charset="-122"/>
            </a:endParaRPr>
          </a:p>
        </p:txBody>
      </p:sp>
    </p:spTree>
    <p:extLst>
      <p:ext uri="{BB962C8B-B14F-4D97-AF65-F5344CB8AC3E}">
        <p14:creationId xmlns:p14="http://schemas.microsoft.com/office/powerpoint/2010/main" val="38540453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813"/>
            <a:ext cx="8229600" cy="4525962"/>
          </a:xfrm>
        </p:spPr>
        <p:txBody>
          <a:bodyPr/>
          <a:lstStyle/>
          <a:p>
            <a:pPr marL="0" indent="0">
              <a:buFontTx/>
              <a:buNone/>
              <a:defRPr/>
            </a:pPr>
            <a:r>
              <a:rPr lang="en-US" altLang="zh-CN" sz="2400" b="1" dirty="0"/>
              <a:t>E </a:t>
            </a:r>
            <a:r>
              <a:rPr lang="zh-CN" altLang="zh-CN" sz="2400" b="1" dirty="0"/>
              <a:t>仪表文字符号设计 </a:t>
            </a:r>
          </a:p>
          <a:p>
            <a:pPr>
              <a:defRPr/>
            </a:pPr>
            <a:r>
              <a:rPr lang="zh-CN" altLang="zh-CN" sz="2400" dirty="0"/>
              <a:t>仪表字符要求准确、迅速的的把信息传给使用者，字符的形状要求简单醒目，辨识度高，尽量不用手写体和装饰字体。使用拉丁或者英文字母时，一般情况下应用大写印刷体，使用汉字时，最好用宋体和黑体的印刷体</a:t>
            </a:r>
            <a:r>
              <a:rPr lang="zh-CN" altLang="zh-CN" sz="2400" dirty="0" smtClean="0"/>
              <a:t>。</a:t>
            </a:r>
            <a:endParaRPr lang="zh-CN" altLang="zh-CN" sz="2400" b="1" dirty="0"/>
          </a:p>
          <a:p>
            <a:pPr>
              <a:defRPr/>
            </a:pPr>
            <a:r>
              <a:rPr lang="zh-CN" altLang="zh-CN" sz="2400" dirty="0"/>
              <a:t>字符的大迅速、准确，通常字符高度为视距的</a:t>
            </a:r>
            <a:r>
              <a:rPr lang="en-US" altLang="zh-CN" sz="2400" dirty="0"/>
              <a:t>1/200</a:t>
            </a:r>
            <a:r>
              <a:rPr lang="zh-CN" altLang="zh-CN" sz="2400" dirty="0"/>
              <a:t>，以视距为</a:t>
            </a:r>
            <a:r>
              <a:rPr lang="en-US" altLang="zh-CN" sz="2400" dirty="0"/>
              <a:t>700mm</a:t>
            </a:r>
            <a:r>
              <a:rPr lang="zh-CN" altLang="zh-CN" sz="2400" dirty="0"/>
              <a:t>距离为例，字符应该是</a:t>
            </a:r>
            <a:r>
              <a:rPr lang="en-US" altLang="zh-CN" sz="2400" dirty="0"/>
              <a:t>3.5mm</a:t>
            </a:r>
            <a:r>
              <a:rPr lang="zh-CN" altLang="zh-CN" sz="2400" dirty="0" smtClean="0"/>
              <a:t>。</a:t>
            </a:r>
            <a:endParaRPr lang="en-US" altLang="zh-CN" sz="2400" dirty="0" smtClean="0"/>
          </a:p>
          <a:p>
            <a:pPr marL="0" indent="0">
              <a:buFontTx/>
              <a:buNone/>
              <a:defRPr/>
            </a:pPr>
            <a:endParaRPr lang="en-US" altLang="zh-CN" sz="1400" dirty="0" smtClean="0"/>
          </a:p>
          <a:p>
            <a:pPr marL="0" indent="0">
              <a:buFontTx/>
              <a:buNone/>
              <a:defRPr/>
            </a:pPr>
            <a:r>
              <a:rPr lang="zh-CN" altLang="zh-CN" sz="1400" dirty="0" smtClean="0"/>
              <a:t>刻度盘</a:t>
            </a:r>
            <a:r>
              <a:rPr lang="zh-CN" altLang="zh-CN" sz="1400" dirty="0"/>
              <a:t>的字符高度和视距的关系表（建议值）</a:t>
            </a:r>
            <a:endParaRPr lang="zh-CN" altLang="en-US" sz="1400" dirty="0"/>
          </a:p>
        </p:txBody>
      </p:sp>
      <p:graphicFrame>
        <p:nvGraphicFramePr>
          <p:cNvPr id="4" name="表格 3"/>
          <p:cNvGraphicFramePr>
            <a:graphicFrameLocks noGrp="1"/>
          </p:cNvGraphicFramePr>
          <p:nvPr/>
        </p:nvGraphicFramePr>
        <p:xfrm>
          <a:off x="4356100" y="3500438"/>
          <a:ext cx="3070225" cy="2381250"/>
        </p:xfrm>
        <a:graphic>
          <a:graphicData uri="http://schemas.openxmlformats.org/drawingml/2006/table">
            <a:tbl>
              <a:tblPr/>
              <a:tblGrid>
                <a:gridCol w="1406525"/>
                <a:gridCol w="1663700"/>
              </a:tblGrid>
              <a:tr h="4000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sz="1200" b="1" i="0" u="none" strike="noStrike" cap="none" normalizeH="0" baseline="0" smtClean="0">
                          <a:ln>
                            <a:noFill/>
                          </a:ln>
                          <a:solidFill>
                            <a:srgbClr val="FFFFFF"/>
                          </a:solidFill>
                          <a:effectLst/>
                          <a:latin typeface="Arial" pitchFamily="34" charset="0"/>
                          <a:ea typeface="宋体" pitchFamily="2" charset="-122"/>
                        </a:rPr>
                        <a:t>视距</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/m</a:t>
                      </a:r>
                      <a:endParaRPr kumimoji="0" lang="zh-CN" altLang="zh-CN" sz="1000" b="1" i="0" u="none" strike="noStrike" cap="none" normalizeH="0" baseline="0" smtClean="0">
                        <a:ln>
                          <a:noFill/>
                        </a:ln>
                        <a:solidFill>
                          <a:srgbClr val="FFFFFF"/>
                        </a:solidFill>
                        <a:effectLst/>
                        <a:latin typeface="Calibri" pitchFamily="34" charset="0"/>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sz="1200" b="1" i="0" u="none" strike="noStrike" cap="none" normalizeH="0" baseline="0" smtClean="0">
                          <a:ln>
                            <a:noFill/>
                          </a:ln>
                          <a:solidFill>
                            <a:srgbClr val="FFFFFF"/>
                          </a:solidFill>
                          <a:effectLst/>
                          <a:latin typeface="Arial" pitchFamily="34" charset="0"/>
                          <a:ea typeface="宋体" pitchFamily="2" charset="-122"/>
                        </a:rPr>
                        <a:t>字符高度</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/mm</a:t>
                      </a:r>
                      <a:endParaRPr kumimoji="0" lang="zh-CN" altLang="zh-CN" sz="1000" b="1" i="0" u="none" strike="noStrike" cap="none" normalizeH="0" baseline="0" smtClean="0">
                        <a:ln>
                          <a:noFill/>
                        </a:ln>
                        <a:solidFill>
                          <a:srgbClr val="FFFFFF"/>
                        </a:solidFill>
                        <a:effectLst/>
                        <a:latin typeface="Calibri" pitchFamily="34" charset="0"/>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98120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1" i="0" u="none" strike="noStrike" cap="none" normalizeH="0" baseline="0" smtClean="0">
                          <a:ln>
                            <a:noFill/>
                          </a:ln>
                          <a:solidFill>
                            <a:srgbClr val="FFFFFF"/>
                          </a:solidFill>
                          <a:effectLst/>
                          <a:latin typeface="Arial" pitchFamily="34" charset="0"/>
                          <a:ea typeface="宋体" pitchFamily="2" charset="-122"/>
                        </a:rPr>
                        <a:t>0.5</a:t>
                      </a:r>
                      <a:endParaRPr kumimoji="0" lang="zh-CN" altLang="zh-CN" sz="1000" b="1" i="0" u="none" strike="noStrike" cap="none" normalizeH="0" baseline="0" smtClean="0">
                        <a:ln>
                          <a:noFill/>
                        </a:ln>
                        <a:solidFill>
                          <a:srgbClr val="FFFFFF"/>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1" i="0" u="none" strike="noStrike" cap="none" normalizeH="0" baseline="0" smtClean="0">
                          <a:ln>
                            <a:noFill/>
                          </a:ln>
                          <a:solidFill>
                            <a:srgbClr val="FFFFFF"/>
                          </a:solidFill>
                          <a:effectLst/>
                          <a:latin typeface="Arial" pitchFamily="34" charset="0"/>
                          <a:ea typeface="宋体" pitchFamily="2" charset="-122"/>
                        </a:rPr>
                        <a:t>0.5</a:t>
                      </a:r>
                      <a:r>
                        <a:rPr kumimoji="0" lang="zh-CN" sz="1200" b="1" i="0" u="none" strike="noStrike" cap="none" normalizeH="0" baseline="0" smtClean="0">
                          <a:ln>
                            <a:noFill/>
                          </a:ln>
                          <a:solidFill>
                            <a:srgbClr val="FFFFFF"/>
                          </a:solidFill>
                          <a:effectLst/>
                          <a:latin typeface="Arial" pitchFamily="34" charset="0"/>
                          <a:ea typeface="宋体" pitchFamily="2" charset="-122"/>
                        </a:rPr>
                        <a:t>～</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0.9</a:t>
                      </a:r>
                      <a:endParaRPr kumimoji="0" lang="zh-CN" altLang="zh-CN" sz="1400" b="1" i="0" u="none" strike="noStrike" cap="none" normalizeH="0" baseline="0" smtClean="0">
                        <a:ln>
                          <a:noFill/>
                        </a:ln>
                        <a:solidFill>
                          <a:srgbClr val="FFFFFF"/>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1" i="0" u="none" strike="noStrike" cap="none" normalizeH="0" baseline="0" smtClean="0">
                          <a:ln>
                            <a:noFill/>
                          </a:ln>
                          <a:solidFill>
                            <a:srgbClr val="FFFFFF"/>
                          </a:solidFill>
                          <a:effectLst/>
                          <a:latin typeface="Arial" pitchFamily="34" charset="0"/>
                          <a:ea typeface="宋体" pitchFamily="2" charset="-122"/>
                        </a:rPr>
                        <a:t>0.9</a:t>
                      </a:r>
                      <a:r>
                        <a:rPr kumimoji="0" lang="zh-CN" sz="1200" b="1" i="0" u="none" strike="noStrike" cap="none" normalizeH="0" baseline="0" smtClean="0">
                          <a:ln>
                            <a:noFill/>
                          </a:ln>
                          <a:solidFill>
                            <a:srgbClr val="FFFFFF"/>
                          </a:solidFill>
                          <a:effectLst/>
                          <a:latin typeface="Arial" pitchFamily="34" charset="0"/>
                          <a:ea typeface="宋体" pitchFamily="2" charset="-122"/>
                        </a:rPr>
                        <a:t>～</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1.8</a:t>
                      </a:r>
                      <a:endParaRPr kumimoji="0" lang="zh-CN" altLang="zh-CN" sz="1000" b="1" i="0" u="none" strike="noStrike" cap="none" normalizeH="0" baseline="0" smtClean="0">
                        <a:ln>
                          <a:noFill/>
                        </a:ln>
                        <a:solidFill>
                          <a:srgbClr val="FFFFFF"/>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1" i="0" u="none" strike="noStrike" cap="none" normalizeH="0" baseline="0" smtClean="0">
                          <a:ln>
                            <a:noFill/>
                          </a:ln>
                          <a:solidFill>
                            <a:srgbClr val="FFFFFF"/>
                          </a:solidFill>
                          <a:effectLst/>
                          <a:latin typeface="Arial" pitchFamily="34" charset="0"/>
                          <a:ea typeface="宋体" pitchFamily="2" charset="-122"/>
                        </a:rPr>
                        <a:t>1.8</a:t>
                      </a:r>
                      <a:r>
                        <a:rPr kumimoji="0" lang="zh-CN" sz="1200" b="1" i="0" u="none" strike="noStrike" cap="none" normalizeH="0" baseline="0" smtClean="0">
                          <a:ln>
                            <a:noFill/>
                          </a:ln>
                          <a:solidFill>
                            <a:srgbClr val="FFFFFF"/>
                          </a:solidFill>
                          <a:effectLst/>
                          <a:latin typeface="Arial" pitchFamily="34" charset="0"/>
                          <a:ea typeface="宋体" pitchFamily="2" charset="-122"/>
                        </a:rPr>
                        <a:t>～</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3.6</a:t>
                      </a:r>
                      <a:endParaRPr kumimoji="0" lang="zh-CN" altLang="zh-CN" sz="1400" b="1" i="0" u="none" strike="noStrike" cap="none" normalizeH="0" baseline="0" smtClean="0">
                        <a:ln>
                          <a:noFill/>
                        </a:ln>
                        <a:solidFill>
                          <a:srgbClr val="FFFFFF"/>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1" i="0" u="none" strike="noStrike" cap="none" normalizeH="0" baseline="0" smtClean="0">
                          <a:ln>
                            <a:noFill/>
                          </a:ln>
                          <a:solidFill>
                            <a:srgbClr val="FFFFFF"/>
                          </a:solidFill>
                          <a:effectLst/>
                          <a:latin typeface="Arial" pitchFamily="34" charset="0"/>
                          <a:ea typeface="宋体" pitchFamily="2" charset="-122"/>
                        </a:rPr>
                        <a:t>3.6</a:t>
                      </a:r>
                      <a:r>
                        <a:rPr kumimoji="0" lang="zh-CN" sz="1200" b="1" i="0" u="none" strike="noStrike" cap="none" normalizeH="0" baseline="0" smtClean="0">
                          <a:ln>
                            <a:noFill/>
                          </a:ln>
                          <a:solidFill>
                            <a:srgbClr val="FFFFFF"/>
                          </a:solidFill>
                          <a:effectLst/>
                          <a:latin typeface="Arial" pitchFamily="34" charset="0"/>
                          <a:ea typeface="宋体" pitchFamily="2" charset="-122"/>
                        </a:rPr>
                        <a:t>～</a:t>
                      </a:r>
                      <a:r>
                        <a:rPr kumimoji="0" lang="en-US" altLang="zh-CN" sz="1200" b="1" i="0" u="none" strike="noStrike" cap="none" normalizeH="0" baseline="0" smtClean="0">
                          <a:ln>
                            <a:noFill/>
                          </a:ln>
                          <a:solidFill>
                            <a:srgbClr val="FFFFFF"/>
                          </a:solidFill>
                          <a:effectLst/>
                          <a:latin typeface="Arial" pitchFamily="34" charset="0"/>
                          <a:ea typeface="宋体" pitchFamily="2" charset="-122"/>
                        </a:rPr>
                        <a:t>6.0</a:t>
                      </a:r>
                      <a:endParaRPr kumimoji="0" lang="zh-CN" altLang="zh-CN" sz="1000" b="1" i="0" u="none" strike="noStrike" cap="none" normalizeH="0" baseline="0" smtClean="0">
                        <a:ln>
                          <a:noFill/>
                        </a:ln>
                        <a:solidFill>
                          <a:srgbClr val="FFFFFF"/>
                        </a:solidFill>
                        <a:effectLst/>
                        <a:latin typeface="Calibri" pitchFamily="34" charset="0"/>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rPr>
                        <a:t>2.3</a:t>
                      </a:r>
                      <a:endParaRPr kumimoji="0" lang="zh-CN" altLang="zh-CN" sz="1000" b="0" i="0" u="none" strike="noStrike" cap="none" normalizeH="0" baseline="0" smtClean="0">
                        <a:ln>
                          <a:noFill/>
                        </a:ln>
                        <a:solidFill>
                          <a:srgbClr val="000000"/>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rPr>
                        <a:t>4.2</a:t>
                      </a:r>
                      <a:endParaRPr kumimoji="0" lang="zh-CN" altLang="zh-CN" sz="1400" b="0" i="0" u="none" strike="noStrike" cap="none" normalizeH="0" baseline="0" smtClean="0">
                        <a:ln>
                          <a:noFill/>
                        </a:ln>
                        <a:solidFill>
                          <a:srgbClr val="000000"/>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rPr>
                        <a:t>8.6</a:t>
                      </a:r>
                      <a:endParaRPr kumimoji="0" lang="zh-CN" altLang="zh-CN" sz="1000" b="0" i="0" u="none" strike="noStrike" cap="none" normalizeH="0" baseline="0" smtClean="0">
                        <a:ln>
                          <a:noFill/>
                        </a:ln>
                        <a:solidFill>
                          <a:srgbClr val="000000"/>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rPr>
                        <a:t>17.3</a:t>
                      </a:r>
                      <a:endParaRPr kumimoji="0" lang="zh-CN" altLang="zh-CN" sz="1400" b="0" i="0" u="none" strike="noStrike" cap="none" normalizeH="0" baseline="0" smtClean="0">
                        <a:ln>
                          <a:noFill/>
                        </a:ln>
                        <a:solidFill>
                          <a:srgbClr val="000000"/>
                        </a:solidFill>
                        <a:effectLst/>
                        <a:latin typeface="Arial" pitchFamily="34"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rPr>
                        <a:t>28.7</a:t>
                      </a:r>
                      <a:endParaRPr kumimoji="0" lang="zh-CN" altLang="zh-CN" sz="1000" b="0" i="0" u="none" strike="noStrike" cap="none" normalizeH="0" baseline="0" smtClean="0">
                        <a:ln>
                          <a:noFill/>
                        </a:ln>
                        <a:solidFill>
                          <a:srgbClr val="000000"/>
                        </a:solidFill>
                        <a:effectLst/>
                        <a:latin typeface="Calibri" pitchFamily="34" charset="0"/>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
        <p:nvSpPr>
          <p:cNvPr id="40974" name="Rectangle 1"/>
          <p:cNvSpPr>
            <a:spLocks noChangeArrowheads="1"/>
          </p:cNvSpPr>
          <p:nvPr/>
        </p:nvSpPr>
        <p:spPr bwMode="auto">
          <a:xfrm>
            <a:off x="3036888" y="26717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1000">
                <a:latin typeface="Calibri" pitchFamily="34" charset="0"/>
                <a:cs typeface="Calibri" pitchFamily="34" charset="0"/>
              </a:rPr>
              <a:t>          </a:t>
            </a:r>
            <a:endParaRPr lang="en-US" altLang="zh-CN"/>
          </a:p>
        </p:txBody>
      </p:sp>
    </p:spTree>
    <p:extLst>
      <p:ext uri="{BB962C8B-B14F-4D97-AF65-F5344CB8AC3E}">
        <p14:creationId xmlns:p14="http://schemas.microsoft.com/office/powerpoint/2010/main" val="882016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250"/>
            <a:ext cx="8291513" cy="5832475"/>
          </a:xfrm>
        </p:spPr>
        <p:txBody>
          <a:bodyPr/>
          <a:lstStyle/>
          <a:p>
            <a:pPr marL="0" indent="0">
              <a:buFontTx/>
              <a:buNone/>
              <a:defRPr/>
            </a:pPr>
            <a:r>
              <a:rPr lang="zh-CN" altLang="zh-CN" sz="2000" dirty="0"/>
              <a:t>英文字母与数字</a:t>
            </a:r>
            <a:r>
              <a:rPr lang="en-US" altLang="zh-CN" sz="2000" dirty="0"/>
              <a:t>    </a:t>
            </a:r>
            <a:r>
              <a:rPr lang="zh-CN" altLang="zh-CN" sz="2000" dirty="0"/>
              <a:t>高：宽</a:t>
            </a:r>
            <a:r>
              <a:rPr lang="en-US" altLang="zh-CN" sz="2000" dirty="0"/>
              <a:t> = 3 :2 </a:t>
            </a:r>
            <a:r>
              <a:rPr lang="zh-CN" altLang="zh-CN" sz="2000" dirty="0"/>
              <a:t>～</a:t>
            </a:r>
            <a:r>
              <a:rPr lang="en-US" altLang="zh-CN" sz="2000" dirty="0" smtClean="0"/>
              <a:t>5:3</a:t>
            </a:r>
          </a:p>
          <a:p>
            <a:pPr>
              <a:defRPr/>
            </a:pPr>
            <a:endParaRPr lang="en-US" altLang="zh-CN" sz="2000" dirty="0"/>
          </a:p>
          <a:p>
            <a:pPr>
              <a:defRPr/>
            </a:pPr>
            <a:endParaRPr lang="en-US" altLang="zh-CN" sz="2000" dirty="0" smtClean="0"/>
          </a:p>
          <a:p>
            <a:pPr>
              <a:defRPr/>
            </a:pPr>
            <a:endParaRPr lang="en-US" altLang="zh-CN" sz="2000" dirty="0"/>
          </a:p>
          <a:p>
            <a:pPr>
              <a:defRPr/>
            </a:pPr>
            <a:endParaRPr lang="en-US" altLang="zh-CN" sz="2000" dirty="0" smtClean="0"/>
          </a:p>
          <a:p>
            <a:pPr>
              <a:defRPr/>
            </a:pPr>
            <a:endParaRPr lang="en-US" altLang="zh-CN" sz="2000" dirty="0"/>
          </a:p>
          <a:p>
            <a:pPr>
              <a:defRPr/>
            </a:pPr>
            <a:endParaRPr lang="en-US" altLang="zh-CN" sz="2000" dirty="0" smtClean="0"/>
          </a:p>
          <a:p>
            <a:pPr>
              <a:defRPr/>
            </a:pPr>
            <a:endParaRPr lang="en-US" altLang="zh-CN" sz="2000" dirty="0"/>
          </a:p>
          <a:p>
            <a:pPr>
              <a:defRPr/>
            </a:pPr>
            <a:endParaRPr lang="en-US" altLang="zh-CN" sz="2000" dirty="0" smtClean="0"/>
          </a:p>
          <a:p>
            <a:pPr marL="0" indent="0">
              <a:buFontTx/>
              <a:buNone/>
              <a:defRPr/>
            </a:pPr>
            <a:r>
              <a:rPr lang="zh-CN" altLang="zh-CN" sz="2000" dirty="0"/>
              <a:t>汉字的最佳高宽比：</a:t>
            </a:r>
            <a:r>
              <a:rPr lang="en-US" altLang="zh-CN" sz="2000" dirty="0"/>
              <a:t> l</a:t>
            </a:r>
            <a:r>
              <a:rPr lang="zh-CN" altLang="zh-CN" sz="2000" dirty="0"/>
              <a:t>：</a:t>
            </a:r>
            <a:r>
              <a:rPr lang="en-US" altLang="zh-CN" sz="2000" dirty="0" smtClean="0"/>
              <a:t>l</a:t>
            </a:r>
          </a:p>
          <a:p>
            <a:pPr>
              <a:defRPr/>
            </a:pPr>
            <a:r>
              <a:rPr lang="zh-CN" altLang="zh-CN" sz="2000" dirty="0"/>
              <a:t>字体笔划 宽度：字高 </a:t>
            </a:r>
          </a:p>
          <a:p>
            <a:pPr>
              <a:defRPr/>
            </a:pPr>
            <a:r>
              <a:rPr lang="zh-CN" altLang="zh-CN" sz="2000" dirty="0"/>
              <a:t>字母和数字</a:t>
            </a:r>
            <a:r>
              <a:rPr lang="en-US" altLang="zh-CN" sz="2000" dirty="0"/>
              <a:t>   1</a:t>
            </a:r>
            <a:r>
              <a:rPr lang="zh-CN" altLang="zh-CN" sz="2000" dirty="0"/>
              <a:t>：</a:t>
            </a:r>
            <a:r>
              <a:rPr lang="en-US" altLang="zh-CN" sz="2000" dirty="0"/>
              <a:t>6 </a:t>
            </a:r>
            <a:r>
              <a:rPr lang="zh-CN" altLang="zh-CN" sz="2000" dirty="0"/>
              <a:t>～</a:t>
            </a:r>
            <a:r>
              <a:rPr lang="en-US" altLang="zh-CN" sz="2000" dirty="0"/>
              <a:t> 1</a:t>
            </a:r>
            <a:r>
              <a:rPr lang="zh-CN" altLang="zh-CN" sz="2000" dirty="0"/>
              <a:t>：</a:t>
            </a:r>
            <a:r>
              <a:rPr lang="en-US" altLang="zh-CN" sz="2000" dirty="0"/>
              <a:t>10  </a:t>
            </a:r>
            <a:endParaRPr lang="zh-CN" altLang="zh-CN" sz="2000" dirty="0"/>
          </a:p>
          <a:p>
            <a:pPr>
              <a:defRPr/>
            </a:pPr>
            <a:r>
              <a:rPr lang="zh-CN" altLang="zh-CN" sz="2000" dirty="0"/>
              <a:t>汉字</a:t>
            </a:r>
            <a:r>
              <a:rPr lang="en-US" altLang="zh-CN" sz="2000" dirty="0"/>
              <a:t>   1</a:t>
            </a:r>
            <a:r>
              <a:rPr lang="zh-CN" altLang="zh-CN" sz="2000" dirty="0"/>
              <a:t>：</a:t>
            </a:r>
            <a:r>
              <a:rPr lang="en-US" altLang="zh-CN" sz="2000" dirty="0"/>
              <a:t>10 </a:t>
            </a:r>
            <a:r>
              <a:rPr lang="zh-CN" altLang="zh-CN" sz="2000" dirty="0"/>
              <a:t>～</a:t>
            </a:r>
            <a:r>
              <a:rPr lang="en-US" altLang="zh-CN" sz="2000" dirty="0"/>
              <a:t> 1</a:t>
            </a:r>
            <a:r>
              <a:rPr lang="zh-CN" altLang="zh-CN" sz="2000" dirty="0"/>
              <a:t>：</a:t>
            </a:r>
            <a:r>
              <a:rPr lang="en-US" altLang="zh-CN" sz="2000" dirty="0"/>
              <a:t>16   </a:t>
            </a:r>
            <a:endParaRPr lang="zh-CN" altLang="zh-CN" sz="2000" dirty="0"/>
          </a:p>
          <a:p>
            <a:pPr>
              <a:defRPr/>
            </a:pPr>
            <a:r>
              <a:rPr lang="zh-CN" altLang="zh-CN" sz="2000" dirty="0"/>
              <a:t>若是荧光屏显示数字和字符的高度</a:t>
            </a:r>
            <a:r>
              <a:rPr lang="en-US" altLang="zh-CN" sz="2000" dirty="0"/>
              <a:t>:</a:t>
            </a:r>
            <a:r>
              <a:rPr lang="zh-CN" altLang="zh-CN" sz="2000" dirty="0"/>
              <a:t>宽度常用</a:t>
            </a:r>
            <a:r>
              <a:rPr lang="en-US" altLang="zh-CN" sz="2000" dirty="0"/>
              <a:t>2:1</a:t>
            </a:r>
            <a:r>
              <a:rPr lang="zh-CN" altLang="zh-CN" sz="2000" dirty="0"/>
              <a:t>或者</a:t>
            </a:r>
            <a:r>
              <a:rPr lang="en-US" altLang="zh-CN" sz="2000" dirty="0"/>
              <a:t>1:1</a:t>
            </a:r>
            <a:r>
              <a:rPr lang="zh-CN" altLang="zh-CN" sz="2000" dirty="0"/>
              <a:t>，其笔划与字高之比为</a:t>
            </a:r>
            <a:r>
              <a:rPr lang="en-US" altLang="zh-CN" sz="2000" dirty="0"/>
              <a:t>1:8 </a:t>
            </a:r>
            <a:r>
              <a:rPr lang="zh-CN" altLang="zh-CN" sz="2000" dirty="0"/>
              <a:t>或者</a:t>
            </a:r>
            <a:r>
              <a:rPr lang="en-US" altLang="zh-CN" sz="2000" dirty="0"/>
              <a:t>1:10</a:t>
            </a:r>
            <a:r>
              <a:rPr lang="zh-CN" altLang="zh-CN" sz="2000" dirty="0"/>
              <a:t>。</a:t>
            </a:r>
          </a:p>
          <a:p>
            <a:pPr marL="0" indent="0">
              <a:buFontTx/>
              <a:buNone/>
              <a:defRPr/>
            </a:pPr>
            <a:endParaRPr lang="zh-CN" altLang="zh-CN" sz="2000" dirty="0"/>
          </a:p>
          <a:p>
            <a:pPr marL="0" indent="0">
              <a:buFontTx/>
              <a:buNone/>
              <a:defRPr/>
            </a:pPr>
            <a:endParaRPr lang="zh-CN" altLang="en-US" dirty="0"/>
          </a:p>
        </p:txBody>
      </p:sp>
      <p:pic>
        <p:nvPicPr>
          <p:cNvPr id="4198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213" y="981075"/>
            <a:ext cx="446405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263" y="2997200"/>
            <a:ext cx="3600450"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4091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p:cNvSpPr>
          <p:nvPr>
            <p:ph idx="1"/>
          </p:nvPr>
        </p:nvSpPr>
        <p:spPr>
          <a:xfrm>
            <a:off x="457200" y="260350"/>
            <a:ext cx="8229600" cy="4525963"/>
          </a:xfrm>
        </p:spPr>
        <p:txBody>
          <a:bodyPr/>
          <a:lstStyle/>
          <a:p>
            <a:pPr marL="0" indent="0">
              <a:buFontTx/>
              <a:buNone/>
            </a:pPr>
            <a:r>
              <a:rPr lang="en-US" altLang="zh-CN" sz="2000" b="1" smtClean="0"/>
              <a:t>F </a:t>
            </a:r>
            <a:r>
              <a:rPr lang="zh-CN" altLang="zh-CN" sz="2000" b="1" smtClean="0"/>
              <a:t>指针设计 </a:t>
            </a:r>
          </a:p>
          <a:p>
            <a:pPr marL="0" indent="0">
              <a:buFontTx/>
              <a:buNone/>
            </a:pPr>
            <a:r>
              <a:rPr lang="zh-CN" altLang="zh-CN" sz="2000" smtClean="0"/>
              <a:t>指针的设计直接关系到仪表认读的速度和准确性，设计仪表指针应该注意指针的形状、指针的宽度和长度、指针的颜色。</a:t>
            </a:r>
            <a:endParaRPr lang="zh-CN" altLang="zh-CN" sz="2000" b="1" smtClean="0"/>
          </a:p>
          <a:p>
            <a:pPr marL="0" indent="0">
              <a:buFontTx/>
              <a:buNone/>
            </a:pPr>
            <a:r>
              <a:rPr lang="zh-CN" altLang="zh-CN" sz="2000" smtClean="0"/>
              <a:t>指针的形状：</a:t>
            </a:r>
          </a:p>
          <a:p>
            <a:pPr marL="0" indent="0">
              <a:buFontTx/>
              <a:buNone/>
            </a:pPr>
            <a:r>
              <a:rPr lang="en-US" altLang="zh-CN" sz="2000" smtClean="0"/>
              <a:t>     </a:t>
            </a:r>
            <a:r>
              <a:rPr lang="zh-CN" altLang="zh-CN" sz="2000" smtClean="0"/>
              <a:t>要简洁、明快、有明显的指示性形状，不要有装饰形态。</a:t>
            </a:r>
          </a:p>
          <a:p>
            <a:pPr marL="0" indent="0">
              <a:buFontTx/>
              <a:buNone/>
            </a:pPr>
            <a:r>
              <a:rPr lang="zh-CN" altLang="zh-CN" sz="2000" smtClean="0"/>
              <a:t>针尖的宽度：</a:t>
            </a:r>
          </a:p>
          <a:p>
            <a:pPr marL="0" indent="0">
              <a:buFontTx/>
              <a:buNone/>
            </a:pPr>
            <a:r>
              <a:rPr lang="en-US" altLang="zh-CN" sz="2000" smtClean="0"/>
              <a:t>     </a:t>
            </a:r>
            <a:r>
              <a:rPr lang="zh-CN" altLang="zh-CN" sz="2000" smtClean="0"/>
              <a:t>应与最短刻度等宽；指针的宽度小于刻度线的宽度时，指针移动时不宜认读，指针宽度大于刻度线宽度时，则不宜认读准确。如果是针体覆盖在刻度标记上，为了避免指针遮挡影响读数，针体的宽度不应该大于刻度的间距。针尾主要起到平衡作用，故其宽度由平衡要求确定。</a:t>
            </a:r>
          </a:p>
          <a:p>
            <a:pPr marL="0" indent="0">
              <a:buFontTx/>
              <a:buNone/>
            </a:pPr>
            <a:r>
              <a:rPr lang="zh-CN" altLang="zh-CN" sz="2000" smtClean="0"/>
              <a:t>指针的长度：</a:t>
            </a:r>
            <a:endParaRPr lang="zh-CN" altLang="zh-CN" sz="2000" b="1" smtClean="0"/>
          </a:p>
          <a:p>
            <a:pPr marL="0" indent="0">
              <a:buFontTx/>
              <a:buNone/>
            </a:pPr>
            <a:r>
              <a:rPr lang="en-US" altLang="zh-CN" sz="2000" smtClean="0"/>
              <a:t>     </a:t>
            </a:r>
            <a:r>
              <a:rPr lang="zh-CN" altLang="zh-CN" sz="2000" smtClean="0"/>
              <a:t>指针长度要不应该遮挡刻度标记，应该距离刻度标记</a:t>
            </a:r>
            <a:r>
              <a:rPr lang="en-US" altLang="zh-CN" sz="2000" smtClean="0"/>
              <a:t>1.6mm</a:t>
            </a:r>
            <a:r>
              <a:rPr lang="zh-CN" altLang="zh-CN" sz="2000" smtClean="0"/>
              <a:t>左右，当然也不要远离刻度标记。</a:t>
            </a:r>
            <a:endParaRPr lang="zh-CN" altLang="en-US" sz="2000" smtClean="0"/>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4652963"/>
            <a:ext cx="3573462" cy="214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9524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1"/>
          </p:nvPr>
        </p:nvSpPr>
        <p:spPr>
          <a:xfrm>
            <a:off x="457200" y="333375"/>
            <a:ext cx="8229600" cy="6335713"/>
          </a:xfrm>
        </p:spPr>
        <p:txBody>
          <a:bodyPr/>
          <a:lstStyle/>
          <a:p>
            <a:pPr marL="0" indent="0">
              <a:buFontTx/>
              <a:buNone/>
            </a:pPr>
            <a:r>
              <a:rPr lang="en-US" altLang="zh-CN" sz="2400" b="1" smtClean="0"/>
              <a:t>G </a:t>
            </a:r>
            <a:r>
              <a:rPr lang="zh-CN" altLang="zh-CN" sz="2400" b="1" smtClean="0"/>
              <a:t>指针仪表的颜色设计 </a:t>
            </a:r>
          </a:p>
          <a:p>
            <a:pPr marL="0" indent="0">
              <a:buFontTx/>
              <a:buNone/>
            </a:pPr>
            <a:r>
              <a:rPr lang="zh-CN" altLang="zh-CN" sz="2400" smtClean="0"/>
              <a:t>指针的颜色应该与盘面颜色有明显的对比，但指针与刻度线的颜色和字符的颜色应该相同。</a:t>
            </a: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endParaRPr lang="en-US" altLang="zh-CN" sz="2400" b="1" smtClean="0"/>
          </a:p>
          <a:p>
            <a:pPr marL="0" indent="0">
              <a:buFontTx/>
              <a:buNone/>
            </a:pPr>
            <a:endParaRPr lang="zh-CN" altLang="en-US" sz="2400" smtClean="0"/>
          </a:p>
        </p:txBody>
      </p:sp>
      <p:graphicFrame>
        <p:nvGraphicFramePr>
          <p:cNvPr id="4" name="表格 3"/>
          <p:cNvGraphicFramePr>
            <a:graphicFrameLocks noGrp="1"/>
          </p:cNvGraphicFramePr>
          <p:nvPr/>
        </p:nvGraphicFramePr>
        <p:xfrm>
          <a:off x="1047750" y="1773238"/>
          <a:ext cx="6477000" cy="1008064"/>
        </p:xfrm>
        <a:graphic>
          <a:graphicData uri="http://schemas.openxmlformats.org/drawingml/2006/table">
            <a:tbl>
              <a:tblPr/>
              <a:tblGrid>
                <a:gridCol w="688975"/>
                <a:gridCol w="487363"/>
                <a:gridCol w="587375"/>
                <a:gridCol w="588962"/>
                <a:gridCol w="590550"/>
                <a:gridCol w="588963"/>
                <a:gridCol w="588962"/>
                <a:gridCol w="588963"/>
                <a:gridCol w="588962"/>
                <a:gridCol w="588963"/>
                <a:gridCol w="588962"/>
              </a:tblGrid>
              <a:tr h="3603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rgbClr val="FFFFFF"/>
                          </a:solidFill>
                          <a:effectLst/>
                          <a:latin typeface="Arial" pitchFamily="34" charset="0"/>
                          <a:ea typeface="宋体" pitchFamily="2" charset="-122"/>
                        </a:rPr>
                        <a:t>顺序</a:t>
                      </a:r>
                      <a:endParaRPr kumimoji="0" 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1</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2</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3</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4</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5</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6</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7</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8</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9</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smtClean="0">
                          <a:ln>
                            <a:noFill/>
                          </a:ln>
                          <a:solidFill>
                            <a:srgbClr val="FFFFFF"/>
                          </a:solidFill>
                          <a:effectLst/>
                          <a:latin typeface="Arial" pitchFamily="34" charset="0"/>
                          <a:ea typeface="宋体" pitchFamily="2" charset="-122"/>
                        </a:rPr>
                        <a:t>10</a:t>
                      </a:r>
                      <a:endParaRPr kumimoji="0" lang="zh-CN" alt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03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rgbClr val="FFFFFF"/>
                          </a:solidFill>
                          <a:effectLst/>
                          <a:latin typeface="Arial" pitchFamily="34" charset="0"/>
                          <a:ea typeface="宋体" pitchFamily="2" charset="-122"/>
                        </a:rPr>
                        <a:t>底色</a:t>
                      </a:r>
                      <a:endParaRPr kumimoji="0" 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黑</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黄</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黑</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紫</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紫</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蓝</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绿</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白</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黑</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黄</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2873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rgbClr val="FFFFFF"/>
                          </a:solidFill>
                          <a:effectLst/>
                          <a:latin typeface="Arial" pitchFamily="34" charset="0"/>
                          <a:ea typeface="宋体" pitchFamily="2" charset="-122"/>
                        </a:rPr>
                        <a:t>被衬色</a:t>
                      </a:r>
                      <a:endParaRPr kumimoji="0" lang="zh-CN" sz="14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黄</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黑</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白</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黄</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白</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白</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白</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黑</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绿</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rgbClr val="000000"/>
                          </a:solidFill>
                          <a:effectLst/>
                          <a:latin typeface="Arial" pitchFamily="34" charset="0"/>
                          <a:ea typeface="宋体" pitchFamily="2" charset="-122"/>
                        </a:rPr>
                        <a:t>蓝</a:t>
                      </a:r>
                      <a:endParaRPr kumimoji="0" lang="zh-CN" sz="1400" b="1" i="0" u="none" strike="noStrike" cap="none" normalizeH="0" baseline="0" smtClean="0">
                        <a:ln>
                          <a:noFill/>
                        </a:ln>
                        <a:solidFill>
                          <a:srgbClr val="000000"/>
                        </a:solidFill>
                        <a:effectLst/>
                        <a:latin typeface="黑体" pitchFamily="49" charset="-122"/>
                        <a:ea typeface="黑体" pitchFamily="49"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sp>
        <p:nvSpPr>
          <p:cNvPr id="44085" name="Rectangle 1"/>
          <p:cNvSpPr>
            <a:spLocks noChangeArrowheads="1"/>
          </p:cNvSpPr>
          <p:nvPr/>
        </p:nvSpPr>
        <p:spPr bwMode="auto">
          <a:xfrm>
            <a:off x="3708400" y="2852738"/>
            <a:ext cx="1912938"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sz="1200"/>
              <a:t>清晰的颜色搭配</a:t>
            </a:r>
            <a:endParaRPr lang="zh-CN"/>
          </a:p>
        </p:txBody>
      </p:sp>
    </p:spTree>
    <p:extLst>
      <p:ext uri="{BB962C8B-B14F-4D97-AF65-F5344CB8AC3E}">
        <p14:creationId xmlns:p14="http://schemas.microsoft.com/office/powerpoint/2010/main" val="3388167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2"/>
          <p:cNvSpPr>
            <a:spLocks noGrp="1"/>
          </p:cNvSpPr>
          <p:nvPr>
            <p:ph idx="1"/>
          </p:nvPr>
        </p:nvSpPr>
        <p:spPr>
          <a:xfrm>
            <a:off x="457200" y="404813"/>
            <a:ext cx="8229600" cy="4525962"/>
          </a:xfrm>
        </p:spPr>
        <p:txBody>
          <a:bodyPr/>
          <a:lstStyle/>
          <a:p>
            <a:pPr marL="0" indent="0">
              <a:buFontTx/>
              <a:buNone/>
            </a:pPr>
            <a:r>
              <a:rPr lang="en-US" altLang="zh-CN" sz="2400" b="1" smtClean="0"/>
              <a:t>H </a:t>
            </a:r>
            <a:r>
              <a:rPr lang="zh-CN" altLang="zh-CN" sz="2400" b="1" smtClean="0"/>
              <a:t>仪表的总体布局 </a:t>
            </a:r>
          </a:p>
          <a:p>
            <a:pPr marL="0" indent="0">
              <a:buFontTx/>
              <a:buNone/>
            </a:pPr>
            <a:r>
              <a:rPr lang="zh-CN" altLang="zh-CN" sz="2000" smtClean="0"/>
              <a:t>为了使仪表显示的信息能最有效的传达给人，仪表往往以某种方式布置在一定的空间中，当观察者正前方需要布置的仪表数目较多时，宜把仪表板设计成圆弧形和梯形，当采用梯形面板时，两侧面板与中间的面板的夹角以</a:t>
            </a:r>
            <a:r>
              <a:rPr lang="en-US" altLang="zh-CN" sz="2000" smtClean="0"/>
              <a:t>65</a:t>
            </a:r>
            <a:r>
              <a:rPr lang="zh-CN" altLang="zh-CN" sz="2000" smtClean="0"/>
              <a:t>°最优，双人使用时采用</a:t>
            </a:r>
            <a:r>
              <a:rPr lang="en-US" altLang="zh-CN" sz="2000" smtClean="0"/>
              <a:t>45</a:t>
            </a:r>
            <a:r>
              <a:rPr lang="zh-CN" altLang="zh-CN" sz="2000" smtClean="0"/>
              <a:t>°～</a:t>
            </a:r>
            <a:r>
              <a:rPr lang="en-US" altLang="zh-CN" sz="2000" smtClean="0"/>
              <a:t>55</a:t>
            </a:r>
            <a:r>
              <a:rPr lang="zh-CN" altLang="zh-CN" sz="2000" smtClean="0"/>
              <a:t>°。</a:t>
            </a:r>
            <a:endParaRPr lang="en-US" altLang="zh-CN" sz="2000" smtClean="0"/>
          </a:p>
          <a:p>
            <a:pPr marL="0" indent="0">
              <a:buFontTx/>
              <a:buNone/>
            </a:pPr>
            <a:r>
              <a:rPr lang="en-US" altLang="zh-CN" sz="2000" smtClean="0"/>
              <a:t>A </a:t>
            </a:r>
            <a:r>
              <a:rPr lang="zh-CN" altLang="zh-CN" sz="2000" smtClean="0"/>
              <a:t>使用者和显示器之间的观察距离应在</a:t>
            </a:r>
            <a:r>
              <a:rPr lang="en-US" altLang="zh-CN" sz="2000" smtClean="0"/>
              <a:t>560mm</a:t>
            </a:r>
            <a:r>
              <a:rPr lang="zh-CN" altLang="zh-CN" sz="2000" smtClean="0"/>
              <a:t>～</a:t>
            </a:r>
            <a:r>
              <a:rPr lang="en-US" altLang="zh-CN" sz="2000" smtClean="0"/>
              <a:t>750mm </a:t>
            </a:r>
            <a:r>
              <a:rPr lang="zh-CN" altLang="zh-CN" sz="2000" smtClean="0"/>
              <a:t>范围内。</a:t>
            </a:r>
          </a:p>
          <a:p>
            <a:pPr marL="0" indent="0">
              <a:buFontTx/>
              <a:buNone/>
            </a:pPr>
            <a:r>
              <a:rPr lang="en-US" altLang="zh-CN" sz="2000" smtClean="0"/>
              <a:t>B </a:t>
            </a:r>
            <a:r>
              <a:rPr lang="zh-CN" altLang="zh-CN" sz="2000" smtClean="0"/>
              <a:t>根据使用者所处的观察位置， 尽可能是显示装置布局在最佳视区范围：一般常用仪表应布置在</a:t>
            </a:r>
            <a:r>
              <a:rPr lang="en-US" altLang="zh-CN" sz="2000" smtClean="0"/>
              <a:t>20</a:t>
            </a:r>
            <a:r>
              <a:rPr lang="zh-CN" altLang="zh-CN" sz="2000" smtClean="0"/>
              <a:t>°～</a:t>
            </a:r>
            <a:r>
              <a:rPr lang="en-US" altLang="zh-CN" sz="2000" smtClean="0"/>
              <a:t>40</a:t>
            </a:r>
            <a:r>
              <a:rPr lang="zh-CN" altLang="zh-CN" sz="2000" smtClean="0"/>
              <a:t>°的水平视野范围内，最重要的仪表应该布置在视野中心</a:t>
            </a:r>
            <a:r>
              <a:rPr lang="en-US" altLang="zh-CN" sz="2000" smtClean="0"/>
              <a:t>3</a:t>
            </a:r>
            <a:r>
              <a:rPr lang="zh-CN" altLang="zh-CN" sz="2000" smtClean="0"/>
              <a:t>°的范围内，次要的仪表布置在</a:t>
            </a:r>
            <a:r>
              <a:rPr lang="en-US" altLang="zh-CN" sz="2000" smtClean="0"/>
              <a:t>40</a:t>
            </a:r>
            <a:r>
              <a:rPr lang="zh-CN" altLang="zh-CN" sz="2000" smtClean="0"/>
              <a:t>°～</a:t>
            </a:r>
            <a:r>
              <a:rPr lang="en-US" altLang="zh-CN" sz="2000" smtClean="0"/>
              <a:t>60</a:t>
            </a:r>
            <a:r>
              <a:rPr lang="zh-CN" altLang="zh-CN" sz="2000" smtClean="0"/>
              <a:t>°的范围内。</a:t>
            </a:r>
          </a:p>
          <a:p>
            <a:pPr marL="0" indent="0">
              <a:buFontTx/>
              <a:buNone/>
            </a:pPr>
            <a:r>
              <a:rPr lang="en-US" altLang="zh-CN" sz="2000" smtClean="0"/>
              <a:t>C </a:t>
            </a:r>
            <a:r>
              <a:rPr lang="zh-CN" altLang="zh-CN" sz="2000" smtClean="0"/>
              <a:t>选择有利于显示与认读的形式，以及考虑颜色和照明条件</a:t>
            </a:r>
            <a:r>
              <a:rPr lang="zh-CN" altLang="en-US" sz="2000" smtClean="0"/>
              <a:t>。</a:t>
            </a:r>
            <a:endParaRPr lang="zh-CN" altLang="zh-CN" sz="2000" smtClean="0"/>
          </a:p>
          <a:p>
            <a:pPr marL="0" indent="0">
              <a:buFontTx/>
              <a:buNone/>
            </a:pPr>
            <a:endParaRPr lang="en-US" altLang="zh-CN" sz="2400" smtClean="0"/>
          </a:p>
          <a:p>
            <a:pPr marL="0" indent="0">
              <a:buFontTx/>
              <a:buNone/>
            </a:pPr>
            <a:endParaRPr lang="zh-CN" altLang="en-US" smtClean="0"/>
          </a:p>
        </p:txBody>
      </p:sp>
      <p:pic>
        <p:nvPicPr>
          <p:cNvPr id="450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4251325"/>
            <a:ext cx="7416800"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8284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250"/>
            <a:ext cx="8229600" cy="4525963"/>
          </a:xfrm>
        </p:spPr>
        <p:txBody>
          <a:bodyPr/>
          <a:lstStyle/>
          <a:p>
            <a:pPr marL="0" indent="0">
              <a:buFontTx/>
              <a:buNone/>
              <a:defRPr/>
            </a:pPr>
            <a:r>
              <a:rPr lang="zh-CN" altLang="zh-CN" sz="2000" b="1" dirty="0"/>
              <a:t>①</a:t>
            </a:r>
            <a:r>
              <a:rPr lang="en-US" altLang="zh-CN" sz="2000" b="1" dirty="0"/>
              <a:t> </a:t>
            </a:r>
            <a:r>
              <a:rPr lang="zh-CN" altLang="zh-CN" sz="2000" b="1" dirty="0"/>
              <a:t>机械式数字显示器</a:t>
            </a:r>
          </a:p>
          <a:p>
            <a:pPr>
              <a:defRPr/>
            </a:pPr>
            <a:r>
              <a:rPr lang="zh-CN" altLang="zh-CN" sz="2000" dirty="0"/>
              <a:t>机械式数字显示器，是将数字印制在滚筒上或金属片上，通过滚动的转动显示数字字符的变化。机械式数字显示装置的优点是结构简单、使用方便，缺点是数字有可能显示不完全，容易造成读数错误。另一方面，也容易出现卡住的现象</a:t>
            </a:r>
            <a:r>
              <a:rPr lang="zh-CN" altLang="zh-CN" sz="2000" dirty="0" smtClean="0"/>
              <a:t>。</a:t>
            </a:r>
            <a:endParaRPr lang="zh-CN" altLang="zh-CN" sz="2000" dirty="0"/>
          </a:p>
          <a:p>
            <a:pPr>
              <a:defRPr/>
            </a:pPr>
            <a:r>
              <a:rPr lang="zh-CN" altLang="zh-CN" sz="2000" dirty="0"/>
              <a:t>字形设计应该易于区别，使数字之间不易混淆，这一点和仪表显示器、指针显示器的数字设计原则没有区别。</a:t>
            </a:r>
          </a:p>
          <a:p>
            <a:pPr>
              <a:defRPr/>
            </a:pPr>
            <a:r>
              <a:rPr lang="zh-CN" altLang="zh-CN" sz="2000" dirty="0"/>
              <a:t>机械式数字显示器的数字尺寸则与上述二者计算方法不同，数字的适宜尺寸与观察距离、对比度、照明以及显示时间等因素有关</a:t>
            </a:r>
            <a:r>
              <a:rPr lang="zh-CN" altLang="zh-CN" sz="2000" dirty="0" smtClean="0"/>
              <a:t>。</a:t>
            </a:r>
            <a:endParaRPr lang="zh-CN" altLang="en-US" dirty="0"/>
          </a:p>
        </p:txBody>
      </p:sp>
      <p:pic>
        <p:nvPicPr>
          <p:cNvPr id="46083"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638" y="3798888"/>
            <a:ext cx="5175250" cy="2943225"/>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4799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p:cNvSpPr>
          <p:nvPr>
            <p:ph idx="1"/>
          </p:nvPr>
        </p:nvSpPr>
        <p:spPr>
          <a:xfrm>
            <a:off x="457200" y="549275"/>
            <a:ext cx="8229600" cy="4525963"/>
          </a:xfrm>
        </p:spPr>
        <p:txBody>
          <a:bodyPr/>
          <a:lstStyle/>
          <a:p>
            <a:pPr marL="0" indent="0">
              <a:buFontTx/>
              <a:buNone/>
            </a:pPr>
            <a:r>
              <a:rPr lang="zh-CN" altLang="zh-CN" sz="2000" smtClean="0"/>
              <a:t>彼得斯（</a:t>
            </a:r>
            <a:r>
              <a:rPr lang="en-US" altLang="zh-CN" sz="2000" smtClean="0"/>
              <a:t>Peters)</a:t>
            </a:r>
            <a:r>
              <a:rPr lang="zh-CN" altLang="zh-CN" sz="2000" smtClean="0"/>
              <a:t>和亚当（</a:t>
            </a:r>
            <a:r>
              <a:rPr lang="en-US" altLang="zh-CN" sz="2000" smtClean="0"/>
              <a:t>Adam)</a:t>
            </a:r>
            <a:r>
              <a:rPr lang="zh-CN" altLang="zh-CN" sz="2000" smtClean="0"/>
              <a:t>所提出的计算公式如下：</a:t>
            </a:r>
          </a:p>
          <a:p>
            <a:pPr marL="0" indent="0">
              <a:buFontTx/>
              <a:buNone/>
            </a:pPr>
            <a:r>
              <a:rPr lang="en-US" altLang="zh-CN" sz="2000" smtClean="0"/>
              <a:t>     H=0.0022D+K</a:t>
            </a:r>
            <a:r>
              <a:rPr lang="en-US" altLang="zh-CN" sz="2000" baseline="-25000" smtClean="0"/>
              <a:t>1</a:t>
            </a:r>
            <a:r>
              <a:rPr lang="en-US" altLang="zh-CN" sz="2000" smtClean="0"/>
              <a:t>+K</a:t>
            </a:r>
            <a:r>
              <a:rPr lang="en-US" altLang="zh-CN" sz="2000" baseline="-25000" smtClean="0"/>
              <a:t>2</a:t>
            </a:r>
            <a:endParaRPr lang="zh-CN" altLang="zh-CN" sz="2000" b="1" smtClean="0"/>
          </a:p>
          <a:p>
            <a:pPr marL="0" indent="0">
              <a:buFontTx/>
              <a:buNone/>
            </a:pPr>
            <a:r>
              <a:rPr lang="en-US" altLang="zh-CN" sz="1400" smtClean="0"/>
              <a:t>     H</a:t>
            </a:r>
            <a:r>
              <a:rPr lang="zh-CN" altLang="zh-CN" sz="1400" smtClean="0"/>
              <a:t>——字高</a:t>
            </a:r>
          </a:p>
          <a:p>
            <a:pPr marL="0" indent="0">
              <a:buFontTx/>
              <a:buNone/>
            </a:pPr>
            <a:r>
              <a:rPr lang="en-US" altLang="zh-CN" sz="1400" smtClean="0"/>
              <a:t>     D</a:t>
            </a:r>
            <a:r>
              <a:rPr lang="zh-CN" altLang="zh-CN" sz="1400" smtClean="0"/>
              <a:t>——视距</a:t>
            </a:r>
            <a:endParaRPr lang="zh-CN" altLang="zh-CN" sz="1400" b="1" smtClean="0"/>
          </a:p>
          <a:p>
            <a:pPr marL="0" indent="0">
              <a:buFontTx/>
              <a:buNone/>
            </a:pPr>
            <a:r>
              <a:rPr lang="en-US" altLang="zh-CN" sz="1400" smtClean="0"/>
              <a:t>     K</a:t>
            </a:r>
            <a:r>
              <a:rPr lang="en-US" altLang="zh-CN" sz="1400" baseline="-25000" smtClean="0"/>
              <a:t>1</a:t>
            </a:r>
            <a:r>
              <a:rPr lang="zh-CN" altLang="zh-CN" sz="1400" smtClean="0"/>
              <a:t>——照明和阅读条件校正系数</a:t>
            </a:r>
            <a:endParaRPr lang="en-US" altLang="zh-CN" sz="1400" smtClean="0"/>
          </a:p>
          <a:p>
            <a:pPr marL="0" indent="0">
              <a:buFontTx/>
              <a:buNone/>
            </a:pPr>
            <a:r>
              <a:rPr lang="zh-CN" altLang="zh-CN" sz="1400" smtClean="0"/>
              <a:t>高环境照明情况下，阅读条件好时，</a:t>
            </a:r>
            <a:r>
              <a:rPr lang="en-US" altLang="zh-CN" sz="1400" smtClean="0"/>
              <a:t>K</a:t>
            </a:r>
            <a:r>
              <a:rPr lang="en-US" altLang="zh-CN" sz="1400" baseline="-25000" smtClean="0"/>
              <a:t>1</a:t>
            </a:r>
            <a:r>
              <a:rPr lang="zh-CN" altLang="zh-CN" sz="1400" smtClean="0"/>
              <a:t>取</a:t>
            </a:r>
            <a:r>
              <a:rPr lang="en-US" altLang="zh-CN" sz="1400" smtClean="0"/>
              <a:t>0.15cm</a:t>
            </a:r>
            <a:r>
              <a:rPr lang="zh-CN" altLang="zh-CN" sz="1400" smtClean="0"/>
              <a:t>，阅读条件不好时，</a:t>
            </a:r>
            <a:r>
              <a:rPr lang="en-US" altLang="zh-CN" sz="1400" smtClean="0"/>
              <a:t>K</a:t>
            </a:r>
            <a:r>
              <a:rPr lang="en-US" altLang="zh-CN" sz="1400" baseline="-25000" smtClean="0"/>
              <a:t>1</a:t>
            </a:r>
            <a:r>
              <a:rPr lang="zh-CN" altLang="zh-CN" sz="1400" smtClean="0"/>
              <a:t>取</a:t>
            </a:r>
            <a:r>
              <a:rPr lang="en-US" altLang="zh-CN" sz="1400" smtClean="0"/>
              <a:t>0.41cm</a:t>
            </a:r>
            <a:r>
              <a:rPr lang="zh-CN" altLang="zh-CN" sz="1400" smtClean="0"/>
              <a:t>，低环境照明情况下，阅读环境好时，</a:t>
            </a:r>
            <a:r>
              <a:rPr lang="en-US" altLang="zh-CN" sz="1400" smtClean="0"/>
              <a:t>K</a:t>
            </a:r>
            <a:r>
              <a:rPr lang="en-US" altLang="zh-CN" sz="1400" baseline="-25000" smtClean="0"/>
              <a:t>1</a:t>
            </a:r>
            <a:r>
              <a:rPr lang="zh-CN" altLang="zh-CN" sz="1400" smtClean="0"/>
              <a:t>取</a:t>
            </a:r>
            <a:r>
              <a:rPr lang="en-US" altLang="zh-CN" sz="1400" smtClean="0"/>
              <a:t>0.41cm</a:t>
            </a:r>
            <a:r>
              <a:rPr lang="zh-CN" altLang="zh-CN" sz="1400" smtClean="0"/>
              <a:t>，阅读条件不好时，</a:t>
            </a:r>
            <a:r>
              <a:rPr lang="en-US" altLang="zh-CN" sz="1400" smtClean="0"/>
              <a:t>K</a:t>
            </a:r>
            <a:r>
              <a:rPr lang="en-US" altLang="zh-CN" sz="1400" baseline="-25000" smtClean="0"/>
              <a:t>1</a:t>
            </a:r>
            <a:r>
              <a:rPr lang="zh-CN" altLang="zh-CN" sz="1400" smtClean="0"/>
              <a:t>取</a:t>
            </a:r>
            <a:r>
              <a:rPr lang="en-US" altLang="zh-CN" sz="1400" smtClean="0"/>
              <a:t>0.66cm</a:t>
            </a:r>
            <a:r>
              <a:rPr lang="zh-CN" altLang="zh-CN" sz="1400" smtClean="0"/>
              <a:t>，</a:t>
            </a:r>
          </a:p>
          <a:p>
            <a:pPr marL="0" indent="0">
              <a:buFontTx/>
              <a:buNone/>
            </a:pPr>
            <a:r>
              <a:rPr lang="en-US" altLang="zh-CN" sz="1400" smtClean="0"/>
              <a:t>K</a:t>
            </a:r>
            <a:r>
              <a:rPr lang="en-US" altLang="zh-CN" sz="1400" baseline="-25000" smtClean="0"/>
              <a:t>2</a:t>
            </a:r>
            <a:r>
              <a:rPr lang="zh-CN" altLang="zh-CN" sz="1400" smtClean="0"/>
              <a:t>——重要性校正系数；一般情况下，可以为</a:t>
            </a:r>
            <a:r>
              <a:rPr lang="en-US" altLang="zh-CN" sz="1400" smtClean="0"/>
              <a:t>0</a:t>
            </a:r>
            <a:r>
              <a:rPr lang="zh-CN" altLang="zh-CN" sz="1400" smtClean="0"/>
              <a:t>，对于重要项目，如故障信号，</a:t>
            </a:r>
            <a:r>
              <a:rPr lang="en-US" altLang="zh-CN" sz="1400" smtClean="0"/>
              <a:t>K</a:t>
            </a:r>
            <a:r>
              <a:rPr lang="en-US" altLang="zh-CN" sz="1400" baseline="-25000" smtClean="0"/>
              <a:t>2</a:t>
            </a:r>
            <a:r>
              <a:rPr lang="zh-CN" altLang="zh-CN" sz="1400" smtClean="0"/>
              <a:t>可以取</a:t>
            </a:r>
            <a:r>
              <a:rPr lang="en-US" altLang="zh-CN" sz="1400" smtClean="0"/>
              <a:t>0.19cm</a:t>
            </a:r>
            <a:r>
              <a:rPr lang="zh-CN" altLang="zh-CN" sz="1400" smtClean="0"/>
              <a:t>。</a:t>
            </a:r>
            <a:endParaRPr lang="en-US" altLang="zh-CN" sz="1400" smtClean="0"/>
          </a:p>
          <a:p>
            <a:pPr marL="0" indent="0">
              <a:buFontTx/>
              <a:buNone/>
            </a:pPr>
            <a:endParaRPr lang="zh-CN" altLang="zh-CN" sz="1400" smtClean="0"/>
          </a:p>
          <a:p>
            <a:pPr marL="0" indent="0">
              <a:buFontTx/>
              <a:buNone/>
            </a:pPr>
            <a:endParaRPr lang="en-US" altLang="zh-CN" sz="2000" smtClean="0"/>
          </a:p>
          <a:p>
            <a:pPr marL="0" indent="0">
              <a:buFontTx/>
              <a:buNone/>
            </a:pPr>
            <a:r>
              <a:rPr lang="zh-CN" altLang="zh-CN" sz="2000" smtClean="0"/>
              <a:t>在白底黑字和黑底白字的情况下，文字感觉有所不同。在字体、字号相同的情况下，黑底白字的字符要显得粗壮一些，这是因为光渗效应所致，在设计中要考虑到这个因素。</a:t>
            </a:r>
            <a:endParaRPr lang="zh-CN" altLang="en-US" smtClean="0"/>
          </a:p>
        </p:txBody>
      </p:sp>
      <p:pic>
        <p:nvPicPr>
          <p:cNvPr id="471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4508500"/>
            <a:ext cx="40386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528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9275"/>
            <a:ext cx="8229600" cy="4525963"/>
          </a:xfrm>
        </p:spPr>
        <p:txBody>
          <a:bodyPr/>
          <a:lstStyle/>
          <a:p>
            <a:pPr marL="0" indent="0">
              <a:buFontTx/>
              <a:buNone/>
              <a:defRPr/>
            </a:pPr>
            <a:r>
              <a:rPr lang="zh-CN" altLang="zh-CN" sz="2400" dirty="0"/>
              <a:t>②</a:t>
            </a:r>
            <a:r>
              <a:rPr lang="en-US" altLang="zh-CN" sz="2400" dirty="0"/>
              <a:t> </a:t>
            </a:r>
            <a:r>
              <a:rPr lang="zh-CN" altLang="zh-CN" sz="2400" dirty="0"/>
              <a:t>电子数字显示器</a:t>
            </a:r>
          </a:p>
          <a:p>
            <a:pPr>
              <a:defRPr/>
            </a:pPr>
            <a:r>
              <a:rPr lang="zh-CN" altLang="zh-CN" sz="2400" dirty="0"/>
              <a:t>常用的电子数字显示装置有液晶显示（</a:t>
            </a:r>
            <a:r>
              <a:rPr lang="en-US" altLang="zh-CN" sz="2400" dirty="0"/>
              <a:t>LCD)</a:t>
            </a:r>
            <a:r>
              <a:rPr lang="zh-CN" altLang="zh-CN" sz="2400" dirty="0"/>
              <a:t>和发光二极管显示（</a:t>
            </a:r>
            <a:r>
              <a:rPr lang="en-US" altLang="zh-CN" sz="2400" dirty="0"/>
              <a:t>LED)</a:t>
            </a:r>
            <a:r>
              <a:rPr lang="zh-CN" altLang="zh-CN" sz="2400" dirty="0"/>
              <a:t>。</a:t>
            </a:r>
            <a:endParaRPr lang="zh-CN" altLang="zh-CN" sz="2400" b="1" dirty="0"/>
          </a:p>
          <a:p>
            <a:pPr>
              <a:defRPr/>
            </a:pPr>
            <a:r>
              <a:rPr lang="zh-CN" altLang="zh-CN" sz="2400" dirty="0"/>
              <a:t>电子式数字显示的优点是不发生数字闪动，不需要外加照明，可以方便的与计算机或各种电气控制系统连接。但是它也存在一些缺点，比如直线段显示数字存在数字间距不同、不宜快速阅读的情况。点阵构成的数字，可使数字之间混淆的可能性大为减少。常用的有</a:t>
            </a:r>
            <a:r>
              <a:rPr lang="en-US" altLang="zh-CN" sz="2400" dirty="0"/>
              <a:t>7×9</a:t>
            </a:r>
            <a:r>
              <a:rPr lang="zh-CN" altLang="zh-CN" sz="2400" dirty="0"/>
              <a:t>圆点阵、</a:t>
            </a:r>
            <a:r>
              <a:rPr lang="en-US" altLang="zh-CN" sz="2400" dirty="0"/>
              <a:t>7×9</a:t>
            </a:r>
            <a:r>
              <a:rPr lang="zh-CN" altLang="zh-CN" sz="2400" dirty="0"/>
              <a:t>方点阵和</a:t>
            </a:r>
            <a:r>
              <a:rPr lang="en-US" altLang="zh-CN" sz="2400" dirty="0"/>
              <a:t>5×7</a:t>
            </a:r>
            <a:r>
              <a:rPr lang="zh-CN" altLang="zh-CN" sz="2400" dirty="0"/>
              <a:t>圆点阵等</a:t>
            </a:r>
            <a:r>
              <a:rPr lang="zh-CN" altLang="zh-CN" sz="2400" dirty="0" smtClean="0"/>
              <a:t>。</a:t>
            </a:r>
            <a:endParaRPr lang="zh-CN" altLang="en-US" dirty="0"/>
          </a:p>
        </p:txBody>
      </p:sp>
      <p:pic>
        <p:nvPicPr>
          <p:cNvPr id="48131" name="图片 20"/>
          <p:cNvPicPr>
            <a:picLocks noChangeAspect="1" noChangeArrowheads="1"/>
          </p:cNvPicPr>
          <p:nvPr/>
        </p:nvPicPr>
        <p:blipFill>
          <a:blip r:embed="rId2">
            <a:extLst>
              <a:ext uri="{28A0092B-C50C-407E-A947-70E740481C1C}">
                <a14:useLocalDpi xmlns:a14="http://schemas.microsoft.com/office/drawing/2010/main" val="0"/>
              </a:ext>
            </a:extLst>
          </a:blip>
          <a:srcRect r="50313"/>
          <a:stretch>
            <a:fillRect/>
          </a:stretch>
        </p:blipFill>
        <p:spPr bwMode="auto">
          <a:xfrm>
            <a:off x="6011863" y="3933825"/>
            <a:ext cx="2495550"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1692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p:cNvSpPr>
          <p:nvPr>
            <p:ph idx="1"/>
          </p:nvPr>
        </p:nvSpPr>
        <p:spPr>
          <a:xfrm>
            <a:off x="457200" y="404813"/>
            <a:ext cx="8229600" cy="4525962"/>
          </a:xfrm>
        </p:spPr>
        <p:txBody>
          <a:bodyPr/>
          <a:lstStyle/>
          <a:p>
            <a:pPr marL="0" indent="0">
              <a:buFontTx/>
              <a:buNone/>
            </a:pPr>
            <a:r>
              <a:rPr lang="zh-CN" altLang="zh-CN" sz="2400" smtClean="0"/>
              <a:t>（</a:t>
            </a:r>
            <a:r>
              <a:rPr lang="en-US" altLang="zh-CN" sz="2400" smtClean="0"/>
              <a:t>4</a:t>
            </a:r>
            <a:r>
              <a:rPr lang="zh-CN" altLang="zh-CN" sz="2400" smtClean="0"/>
              <a:t>）信号显示器</a:t>
            </a:r>
          </a:p>
          <a:p>
            <a:pPr marL="0" indent="0">
              <a:buFontTx/>
              <a:buNone/>
            </a:pPr>
            <a:r>
              <a:rPr lang="zh-CN" altLang="zh-CN" sz="2000" smtClean="0"/>
              <a:t>①</a:t>
            </a:r>
            <a:r>
              <a:rPr lang="en-US" altLang="zh-CN" sz="2000" smtClean="0"/>
              <a:t> </a:t>
            </a:r>
            <a:r>
              <a:rPr lang="zh-CN" altLang="zh-CN" sz="2000" smtClean="0"/>
              <a:t>信号显示特征 由信号灯产生的视觉信息，广泛的用于交通信号、家用电器及仪器的仪表板等。其特点是面积小，视距远，引人注目，简单明了，但是信息负载量有限，信号多时会造成互相干扰。</a:t>
            </a:r>
          </a:p>
          <a:p>
            <a:pPr marL="0" indent="0">
              <a:buFontTx/>
              <a:buNone/>
            </a:pPr>
            <a:r>
              <a:rPr lang="zh-CN" altLang="zh-CN" sz="2000" smtClean="0"/>
              <a:t>②</a:t>
            </a:r>
            <a:r>
              <a:rPr lang="en-US" altLang="zh-CN" sz="2000" smtClean="0"/>
              <a:t> </a:t>
            </a:r>
            <a:r>
              <a:rPr lang="zh-CN" altLang="zh-CN" sz="2000" smtClean="0"/>
              <a:t>信号灯设计</a:t>
            </a:r>
            <a:endParaRPr lang="zh-CN" altLang="zh-CN" sz="2000" b="1" smtClean="0"/>
          </a:p>
          <a:p>
            <a:pPr marL="0" indent="0">
              <a:buFontTx/>
              <a:buNone/>
            </a:pPr>
            <a:r>
              <a:rPr lang="zh-CN" altLang="zh-CN" sz="2000" smtClean="0"/>
              <a:t>信号灯的设计必须符合人的视觉特征，才能保证认读速度和质量。</a:t>
            </a:r>
            <a:endParaRPr lang="zh-CN" altLang="zh-CN" sz="2000" b="1" smtClean="0"/>
          </a:p>
          <a:p>
            <a:pPr marL="0" indent="0">
              <a:buFontTx/>
              <a:buNone/>
            </a:pPr>
            <a:r>
              <a:rPr lang="en-US" altLang="zh-CN" sz="2000" smtClean="0"/>
              <a:t>A </a:t>
            </a:r>
            <a:r>
              <a:rPr lang="zh-CN" altLang="zh-CN" sz="2000" smtClean="0"/>
              <a:t>信号灯的亮度 </a:t>
            </a:r>
            <a:endParaRPr lang="zh-CN" altLang="zh-CN" sz="2000" b="1" smtClean="0"/>
          </a:p>
          <a:p>
            <a:pPr marL="0" indent="0">
              <a:buFontTx/>
              <a:buNone/>
            </a:pPr>
            <a:r>
              <a:rPr lang="zh-CN" altLang="zh-CN" sz="2000" smtClean="0"/>
              <a:t>强光信号容易比弱光引号引人注意，信号亮度至少要两倍于背景的亮度，同时背景以灰暗为好。但是如果亮度过于强烈的信号，也会引起视觉残留，引起视觉疲劳，甚至导致视觉障碍。</a:t>
            </a:r>
            <a:endParaRPr lang="zh-CN" altLang="en-US" sz="2000" smtClean="0"/>
          </a:p>
        </p:txBody>
      </p:sp>
      <p:pic>
        <p:nvPicPr>
          <p:cNvPr id="49155" name="图片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4076700"/>
            <a:ext cx="3495675" cy="2509838"/>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434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260350"/>
            <a:ext cx="8229600" cy="4525963"/>
          </a:xfrm>
        </p:spPr>
        <p:txBody>
          <a:bodyPr/>
          <a:lstStyle/>
          <a:p>
            <a:pPr marL="0" indent="0">
              <a:buFontTx/>
              <a:buNone/>
              <a:defRPr/>
            </a:pPr>
            <a:r>
              <a:rPr lang="en-US" altLang="zh-CN" sz="2000" dirty="0"/>
              <a:t>B </a:t>
            </a:r>
            <a:r>
              <a:rPr lang="zh-CN" altLang="zh-CN" sz="2000" dirty="0"/>
              <a:t>信号颜色 </a:t>
            </a:r>
            <a:endParaRPr lang="zh-CN" altLang="zh-CN" sz="2000" b="1" dirty="0"/>
          </a:p>
          <a:p>
            <a:pPr>
              <a:defRPr/>
            </a:pPr>
            <a:r>
              <a:rPr lang="zh-CN" altLang="zh-CN" sz="2000" dirty="0"/>
              <a:t>绿色通常表示操作安全和正常，橙色和黄色代表注意，红色则表示不正常和不安全的信息</a:t>
            </a:r>
            <a:r>
              <a:rPr lang="zh-CN" altLang="zh-CN" sz="2000" dirty="0" smtClean="0"/>
              <a:t>。</a:t>
            </a:r>
            <a:r>
              <a:rPr lang="en-US" altLang="zh-CN" sz="2000" dirty="0"/>
              <a:t> </a:t>
            </a:r>
            <a:endParaRPr lang="en-US" altLang="zh-CN" sz="2000" dirty="0" smtClean="0"/>
          </a:p>
          <a:p>
            <a:pPr marL="0" indent="0">
              <a:buFontTx/>
              <a:buNone/>
              <a:defRPr/>
            </a:pPr>
            <a:r>
              <a:rPr lang="en-US" altLang="zh-CN" sz="2000" dirty="0" smtClean="0"/>
              <a:t>C </a:t>
            </a:r>
            <a:r>
              <a:rPr lang="zh-CN" altLang="zh-CN" sz="2000" dirty="0"/>
              <a:t>闪光信号 </a:t>
            </a:r>
            <a:endParaRPr lang="zh-CN" altLang="zh-CN" sz="2000" b="1" dirty="0"/>
          </a:p>
          <a:p>
            <a:pPr>
              <a:defRPr/>
            </a:pPr>
            <a:r>
              <a:rPr lang="zh-CN" altLang="zh-CN" sz="2000" dirty="0"/>
              <a:t>闪光信号先比固定信号而言更容易引起人的注意，闪光信号应视具体的情况来确定，闪光信号一般的频率为</a:t>
            </a:r>
            <a:r>
              <a:rPr lang="en-US" altLang="zh-CN" sz="2000" dirty="0"/>
              <a:t>0.67</a:t>
            </a:r>
            <a:r>
              <a:rPr lang="zh-CN" altLang="zh-CN" sz="2000" dirty="0"/>
              <a:t>～</a:t>
            </a:r>
            <a:r>
              <a:rPr lang="en-US" altLang="zh-CN" sz="2000" dirty="0"/>
              <a:t>1.67H</a:t>
            </a:r>
            <a:r>
              <a:rPr lang="en-US" altLang="zh-CN" sz="2000" baseline="-25000" dirty="0"/>
              <a:t>Z</a:t>
            </a:r>
            <a:r>
              <a:rPr lang="zh-CN" altLang="zh-CN" sz="2000" dirty="0"/>
              <a:t>之间，也就是每秒中频闪的次数，优先和紧急的信息可以使用较高的闪烁频率（</a:t>
            </a:r>
            <a:r>
              <a:rPr lang="en-US" altLang="zh-CN" sz="2000" dirty="0"/>
              <a:t>10-20HZ</a:t>
            </a:r>
            <a:r>
              <a:rPr lang="zh-CN" altLang="zh-CN" sz="2000" dirty="0"/>
              <a:t>）。</a:t>
            </a:r>
            <a:endParaRPr lang="zh-CN" altLang="zh-CN" sz="2000" b="1" dirty="0"/>
          </a:p>
          <a:p>
            <a:pPr marL="0" indent="0">
              <a:buFontTx/>
              <a:buNone/>
              <a:defRPr/>
            </a:pPr>
            <a:r>
              <a:rPr lang="en-US" altLang="zh-CN" sz="2000" dirty="0"/>
              <a:t>D </a:t>
            </a:r>
            <a:r>
              <a:rPr lang="zh-CN" altLang="zh-CN" sz="2000" dirty="0"/>
              <a:t>信号符号 为了更有利于加强视觉信息从传递，信号灯可以增加符号语意，比如用</a:t>
            </a:r>
            <a:r>
              <a:rPr lang="en-US" altLang="zh-CN" sz="2000" dirty="0"/>
              <a:t>↑↓←→</a:t>
            </a:r>
            <a:r>
              <a:rPr lang="zh-CN" altLang="zh-CN" sz="2000" dirty="0"/>
              <a:t>代表方向，比如有少部分红绿色盲的人，如果在信号灯上增加方向箭头的指示，则有利于他们的识别。</a:t>
            </a:r>
            <a:endParaRPr lang="zh-CN" altLang="en-US" sz="2000" dirty="0"/>
          </a:p>
        </p:txBody>
      </p:sp>
      <p:pic>
        <p:nvPicPr>
          <p:cNvPr id="501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4005263"/>
            <a:ext cx="5273675" cy="185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3514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49153"/>
          <p:cNvSpPr>
            <a:spLocks noGrp="1"/>
          </p:cNvSpPr>
          <p:nvPr>
            <p:ph type="title"/>
          </p:nvPr>
        </p:nvSpPr>
        <p:spPr/>
        <p:txBody>
          <a:bodyPr/>
          <a:lstStyle/>
          <a:p>
            <a:pPr algn="l">
              <a:defRPr/>
            </a:pPr>
            <a:r>
              <a:rPr lang="en-US" altLang="zh-CN" sz="3200" b="1" noProof="1" smtClean="0">
                <a:solidFill>
                  <a:srgbClr val="800080"/>
                </a:solidFill>
                <a:effectLst>
                  <a:outerShdw blurRad="38100" dist="38100" dir="2700000">
                    <a:srgbClr val="C0C0C0"/>
                  </a:outerShdw>
                </a:effectLst>
                <a:latin typeface="宋体" panose="02010600030101010101" pitchFamily="2" charset="-122"/>
              </a:rPr>
              <a:t>1.</a:t>
            </a:r>
            <a:r>
              <a:rPr lang="zh-CN" altLang="en-US" sz="3200" b="1" noProof="1" smtClean="0">
                <a:solidFill>
                  <a:srgbClr val="800080"/>
                </a:solidFill>
                <a:effectLst>
                  <a:outerShdw blurRad="38100" dist="38100" dir="2700000">
                    <a:srgbClr val="C0C0C0"/>
                  </a:outerShdw>
                </a:effectLst>
                <a:latin typeface="宋体" panose="02010600030101010101" pitchFamily="2" charset="-122"/>
              </a:rPr>
              <a:t>视觉</a:t>
            </a:r>
            <a:r>
              <a:rPr lang="zh-CN" altLang="en-US" sz="3200" b="1" noProof="1">
                <a:solidFill>
                  <a:srgbClr val="800080"/>
                </a:solidFill>
                <a:effectLst>
                  <a:outerShdw blurRad="38100" dist="38100" dir="2700000">
                    <a:srgbClr val="C0C0C0"/>
                  </a:outerShdw>
                </a:effectLst>
                <a:latin typeface="宋体" panose="02010600030101010101" pitchFamily="2" charset="-122"/>
              </a:rPr>
              <a:t>运动规律</a:t>
            </a:r>
            <a:r>
              <a:rPr lang="zh-CN" altLang="en-US" noProof="1"/>
              <a:t> </a:t>
            </a:r>
          </a:p>
        </p:txBody>
      </p:sp>
      <p:sp>
        <p:nvSpPr>
          <p:cNvPr id="32771" name="文本占位符 49154"/>
          <p:cNvSpPr>
            <a:spLocks noGrp="1"/>
          </p:cNvSpPr>
          <p:nvPr>
            <p:ph idx="1"/>
          </p:nvPr>
        </p:nvSpPr>
        <p:spPr>
          <a:xfrm>
            <a:off x="457200" y="1600200"/>
            <a:ext cx="8229600" cy="3916363"/>
          </a:xfrm>
        </p:spPr>
        <p:txBody>
          <a:bodyPr/>
          <a:lstStyle/>
          <a:p>
            <a:pPr>
              <a:buFontTx/>
              <a:buNone/>
            </a:pPr>
            <a:r>
              <a:rPr lang="zh-CN" altLang="en-US" sz="2000" smtClean="0"/>
              <a:t>（</a:t>
            </a:r>
            <a:r>
              <a:rPr lang="en-US" altLang="zh-CN" sz="2000" smtClean="0"/>
              <a:t>1</a:t>
            </a:r>
            <a:r>
              <a:rPr lang="zh-CN" altLang="en-US" sz="2000" smtClean="0"/>
              <a:t>）</a:t>
            </a:r>
            <a:r>
              <a:rPr lang="zh-CN" altLang="zh-CN" sz="2000" smtClean="0"/>
              <a:t>眼睛的水平运动比垂直运动快，即先看到水平方向的东西，后看到垂直方向的东西。</a:t>
            </a:r>
            <a:endParaRPr lang="en-US" altLang="zh-CN" sz="2000" smtClean="0"/>
          </a:p>
          <a:p>
            <a:pPr>
              <a:buFontTx/>
              <a:buNone/>
            </a:pPr>
            <a:r>
              <a:rPr lang="zh-CN" altLang="en-US" sz="2000" smtClean="0"/>
              <a:t>（</a:t>
            </a:r>
            <a:r>
              <a:rPr lang="en-US" altLang="zh-CN" sz="2000" smtClean="0"/>
              <a:t>2</a:t>
            </a:r>
            <a:r>
              <a:rPr lang="zh-CN" altLang="en-US" sz="2000" smtClean="0"/>
              <a:t>）视线运动的顺序习惯于从左到右，从上至下，按顺时针方向进行。</a:t>
            </a:r>
            <a:endParaRPr lang="en-US" altLang="zh-CN" sz="2000" smtClean="0"/>
          </a:p>
          <a:p>
            <a:pPr>
              <a:buFontTx/>
              <a:buNone/>
            </a:pPr>
            <a:r>
              <a:rPr lang="en-US" altLang="en-US" sz="2000" noProof="1" smtClean="0">
                <a:sym typeface="+mn-ea"/>
              </a:rPr>
              <a:t>（</a:t>
            </a:r>
            <a:r>
              <a:rPr lang="en-US" altLang="zh-CN" sz="2000" noProof="1" smtClean="0">
                <a:sym typeface="+mn-ea"/>
              </a:rPr>
              <a:t>3</a:t>
            </a:r>
            <a:r>
              <a:rPr lang="zh-CN" altLang="en-US" sz="2000" noProof="1" smtClean="0">
                <a:sym typeface="+mn-ea"/>
              </a:rPr>
              <a:t>）对物体尺寸和比例的估计，水平方向比垂直方向准确、迅速，且不易疲劳。</a:t>
            </a:r>
            <a:endParaRPr lang="zh-CN" altLang="zh-CN" sz="2000" noProof="1" smtClean="0">
              <a:sym typeface="+mn-ea"/>
            </a:endParaRPr>
          </a:p>
          <a:p>
            <a:pPr>
              <a:buFontTx/>
              <a:buNone/>
            </a:pPr>
            <a:r>
              <a:rPr lang="zh-CN" altLang="zh-CN" sz="2000" smtClean="0"/>
              <a:t>（</a:t>
            </a:r>
            <a:r>
              <a:rPr lang="en-US" altLang="zh-CN" sz="2000" smtClean="0"/>
              <a:t>4</a:t>
            </a:r>
            <a:r>
              <a:rPr lang="zh-CN" altLang="zh-CN" sz="2000" smtClean="0"/>
              <a:t>）当眼睛偏离视中心时，在偏离距离相同的情况下，观察率优先的顺序是左上、右上、左下、右下。</a:t>
            </a:r>
            <a:endParaRPr lang="en-US" altLang="zh-CN" sz="2000" smtClean="0"/>
          </a:p>
          <a:p>
            <a:pPr>
              <a:buFontTx/>
              <a:buNone/>
            </a:pPr>
            <a:r>
              <a:rPr lang="zh-CN" altLang="zh-CN" sz="2000" smtClean="0"/>
              <a:t>（</a:t>
            </a:r>
            <a:r>
              <a:rPr lang="en-US" altLang="zh-CN" sz="2000" smtClean="0"/>
              <a:t>5</a:t>
            </a:r>
            <a:r>
              <a:rPr lang="zh-CN" altLang="zh-CN" sz="2000" smtClean="0"/>
              <a:t>）在视线突然转移的过程中，约有</a:t>
            </a:r>
            <a:r>
              <a:rPr lang="en-US" altLang="zh-CN" sz="2000" smtClean="0"/>
              <a:t>3</a:t>
            </a:r>
            <a:r>
              <a:rPr lang="zh-CN" altLang="zh-CN" sz="2000" smtClean="0"/>
              <a:t>％的视觉判断能锁定目标，其余</a:t>
            </a:r>
            <a:r>
              <a:rPr lang="en-US" altLang="zh-CN" sz="2000" smtClean="0"/>
              <a:t>97</a:t>
            </a:r>
            <a:r>
              <a:rPr lang="zh-CN" altLang="zh-CN" sz="2000" smtClean="0"/>
              <a:t>％的视觉都是不真实的。</a:t>
            </a:r>
            <a:endParaRPr lang="en-US" altLang="zh-CN" sz="2000" smtClean="0"/>
          </a:p>
          <a:p>
            <a:pPr>
              <a:buFontTx/>
              <a:buNone/>
            </a:pPr>
            <a:r>
              <a:rPr lang="zh-CN" altLang="zh-CN" sz="2000" smtClean="0"/>
              <a:t>（</a:t>
            </a:r>
            <a:r>
              <a:rPr lang="en-US" altLang="zh-CN" sz="2000" smtClean="0"/>
              <a:t>6</a:t>
            </a:r>
            <a:r>
              <a:rPr lang="zh-CN" altLang="zh-CN" sz="2000" smtClean="0"/>
              <a:t>）对于运动目标，只有当角速度大干</a:t>
            </a:r>
            <a:r>
              <a:rPr lang="en-US" altLang="zh-CN" sz="2000" smtClean="0"/>
              <a:t>1</a:t>
            </a:r>
            <a:r>
              <a:rPr lang="zh-CN" altLang="zh-CN" sz="2000" smtClean="0"/>
              <a:t>°～</a:t>
            </a:r>
            <a:r>
              <a:rPr lang="en-US" altLang="zh-CN" sz="2000" smtClean="0"/>
              <a:t>2</a:t>
            </a:r>
            <a:r>
              <a:rPr lang="zh-CN" altLang="zh-CN" sz="2000" smtClean="0"/>
              <a:t>°</a:t>
            </a:r>
            <a:r>
              <a:rPr lang="en-US" altLang="zh-CN" sz="2000" smtClean="0"/>
              <a:t>/s</a:t>
            </a:r>
            <a:r>
              <a:rPr lang="zh-CN" altLang="zh-CN" sz="2000" smtClean="0"/>
              <a:t>时，且双眼焦点同时集中在一个目标上，才能辨别其运动状态。</a:t>
            </a:r>
            <a:endParaRPr lang="zh-CN" altLang="en-US" sz="2000" smtClean="0"/>
          </a:p>
          <a:p>
            <a:pPr>
              <a:buFontTx/>
              <a:buNone/>
            </a:pPr>
            <a:endParaRPr lang="zh-CN" altLang="en-US" sz="2000" b="1" smtClean="0"/>
          </a:p>
          <a:p>
            <a:pPr>
              <a:buFontTx/>
              <a:buNone/>
            </a:pPr>
            <a:endParaRPr lang="zh-CN" altLang="en-US" smtClean="0"/>
          </a:p>
        </p:txBody>
      </p:sp>
      <p:pic>
        <p:nvPicPr>
          <p:cNvPr id="32772"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5718175"/>
            <a:ext cx="2160588" cy="863600"/>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sp>
        <p:nvSpPr>
          <p:cNvPr id="32773" name="任意多边形 50183"/>
          <p:cNvSpPr>
            <a:spLocks/>
          </p:cNvSpPr>
          <p:nvPr/>
        </p:nvSpPr>
        <p:spPr bwMode="auto">
          <a:xfrm rot="2400000">
            <a:off x="2908300" y="5351463"/>
            <a:ext cx="1373188" cy="1371600"/>
          </a:xfrm>
          <a:custGeom>
            <a:avLst/>
            <a:gdLst>
              <a:gd name="T0" fmla="*/ 19636 w 21600"/>
              <a:gd name="T1" fmla="*/ 4591 h 21600"/>
              <a:gd name="T2" fmla="*/ 2671 w 21600"/>
              <a:gd name="T3" fmla="*/ 10799 h 21600"/>
              <a:gd name="T4" fmla="*/ 15265 w 21600"/>
              <a:gd name="T5" fmla="*/ 7662 h 21600"/>
              <a:gd name="T6" fmla="*/ 6223 w 21600"/>
              <a:gd name="T7" fmla="*/ 23500 h 21600"/>
              <a:gd name="T8" fmla="*/ 2990 w 21600"/>
              <a:gd name="T9" fmla="*/ 16626 h 21600"/>
              <a:gd name="T10" fmla="*/ 9865 w 21600"/>
              <a:gd name="T11" fmla="*/ 1339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8950" y="15933"/>
                </a:moveTo>
                <a:cubicBezTo>
                  <a:pt x="9527" y="16142"/>
                  <a:pt x="10150" y="16256"/>
                  <a:pt x="10800" y="16256"/>
                </a:cubicBezTo>
                <a:cubicBezTo>
                  <a:pt x="13814" y="16256"/>
                  <a:pt x="16257" y="13813"/>
                  <a:pt x="16257" y="10799"/>
                </a:cubicBezTo>
                <a:cubicBezTo>
                  <a:pt x="16257" y="7785"/>
                  <a:pt x="13814" y="5342"/>
                  <a:pt x="10800" y="5342"/>
                </a:cubicBezTo>
                <a:cubicBezTo>
                  <a:pt x="7786" y="5342"/>
                  <a:pt x="5343" y="7785"/>
                  <a:pt x="5343" y="10799"/>
                </a:cubicBezTo>
                <a:lnTo>
                  <a:pt x="0" y="10800"/>
                </a:lnTo>
                <a:cubicBezTo>
                  <a:pt x="0" y="4835"/>
                  <a:pt x="4835" y="0"/>
                  <a:pt x="10800" y="0"/>
                </a:cubicBezTo>
                <a:cubicBezTo>
                  <a:pt x="16765" y="0"/>
                  <a:pt x="21600" y="4835"/>
                  <a:pt x="21600" y="10800"/>
                </a:cubicBezTo>
                <a:cubicBezTo>
                  <a:pt x="21600" y="16765"/>
                  <a:pt x="16765" y="21600"/>
                  <a:pt x="10800" y="21600"/>
                </a:cubicBezTo>
                <a:cubicBezTo>
                  <a:pt x="9513" y="21600"/>
                  <a:pt x="8279" y="21375"/>
                  <a:pt x="7136" y="20963"/>
                </a:cubicBezTo>
                <a:lnTo>
                  <a:pt x="6223" y="23500"/>
                </a:lnTo>
                <a:lnTo>
                  <a:pt x="2990" y="16626"/>
                </a:lnTo>
                <a:lnTo>
                  <a:pt x="9865" y="13393"/>
                </a:lnTo>
                <a:lnTo>
                  <a:pt x="8950" y="15933"/>
                </a:lnTo>
                <a:close/>
              </a:path>
            </a:pathLst>
          </a:custGeom>
          <a:solidFill>
            <a:schemeClr val="accent1"/>
          </a:solidFill>
          <a:ln w="9525" cap="flat" cmpd="sng">
            <a:solidFill>
              <a:schemeClr val="tx1"/>
            </a:solidFill>
            <a:prstDash val="solid"/>
            <a:miter lim="800000"/>
            <a:headEnd type="none" w="med" len="med"/>
            <a:tailEnd type="none" w="med" len="med"/>
          </a:ln>
          <a:effectLst>
            <a:outerShdw dist="107763" dir="2700000" algn="ctr" rotWithShape="0">
              <a:schemeClr val="bg2">
                <a:alpha val="50000"/>
              </a:schemeClr>
            </a:outerShdw>
          </a:effectLst>
        </p:spPr>
        <p:txBody>
          <a:bodyPr/>
          <a:lstStyle/>
          <a:p>
            <a:endParaRPr lang="zh-CN" altLang="en-US"/>
          </a:p>
        </p:txBody>
      </p:sp>
      <p:pic>
        <p:nvPicPr>
          <p:cNvPr id="32774" name="图片 52228" descr="视线运动规律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463" y="5548313"/>
            <a:ext cx="1655762"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直接连接符 52229"/>
          <p:cNvSpPr>
            <a:spLocks noChangeShapeType="1"/>
          </p:cNvSpPr>
          <p:nvPr/>
        </p:nvSpPr>
        <p:spPr bwMode="auto">
          <a:xfrm>
            <a:off x="5292725" y="5783263"/>
            <a:ext cx="534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776" name="直接连接符 52230"/>
          <p:cNvSpPr>
            <a:spLocks noChangeShapeType="1"/>
          </p:cNvSpPr>
          <p:nvPr/>
        </p:nvSpPr>
        <p:spPr bwMode="auto">
          <a:xfrm flipH="1">
            <a:off x="5199063" y="5949950"/>
            <a:ext cx="692150" cy="400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777" name="直接连接符 52231"/>
          <p:cNvSpPr>
            <a:spLocks noChangeShapeType="1"/>
          </p:cNvSpPr>
          <p:nvPr/>
        </p:nvSpPr>
        <p:spPr bwMode="auto">
          <a:xfrm>
            <a:off x="5276850" y="6453188"/>
            <a:ext cx="534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4604138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350"/>
            <a:ext cx="8229600" cy="4525963"/>
          </a:xfrm>
        </p:spPr>
        <p:txBody>
          <a:bodyPr/>
          <a:lstStyle/>
          <a:p>
            <a:pPr marL="0" indent="0">
              <a:buFontTx/>
              <a:buNone/>
              <a:defRPr/>
            </a:pPr>
            <a:r>
              <a:rPr lang="zh-CN" altLang="zh-CN" sz="2400" dirty="0"/>
              <a:t>③</a:t>
            </a:r>
            <a:r>
              <a:rPr lang="en-US" altLang="zh-CN" sz="2400" dirty="0"/>
              <a:t> </a:t>
            </a:r>
            <a:r>
              <a:rPr lang="zh-CN" altLang="zh-CN" sz="2400" dirty="0"/>
              <a:t>信号灯的位置设计</a:t>
            </a:r>
            <a:endParaRPr lang="zh-CN" altLang="zh-CN" sz="2400" b="1" dirty="0"/>
          </a:p>
          <a:p>
            <a:pPr>
              <a:defRPr/>
            </a:pPr>
            <a:r>
              <a:rPr lang="zh-CN" altLang="zh-CN" sz="2400" dirty="0"/>
              <a:t>对于仪表板上的信号灯，其位置设计与仪表布局要求近似。信号灯的设计应该和整个显示系统形成一个整体，避免相互干扰。当信号灯的含义与某种操作反应有联系时，必须考虑信号灯与操控器之间的相关性</a:t>
            </a:r>
            <a:r>
              <a:rPr lang="zh-CN" altLang="zh-CN" sz="2400" dirty="0" smtClean="0"/>
              <a:t>。</a:t>
            </a:r>
            <a:endParaRPr lang="en-US" altLang="zh-CN" sz="2400" dirty="0" smtClean="0"/>
          </a:p>
          <a:p>
            <a:pPr>
              <a:defRPr/>
            </a:pPr>
            <a:endParaRPr lang="en-US" altLang="zh-CN" sz="2400" dirty="0" smtClean="0"/>
          </a:p>
          <a:p>
            <a:pPr marL="0" indent="0">
              <a:buFontTx/>
              <a:buNone/>
              <a:defRPr/>
            </a:pPr>
            <a:r>
              <a:rPr lang="zh-CN" altLang="zh-CN" sz="2400" dirty="0"/>
              <a:t>（</a:t>
            </a:r>
            <a:r>
              <a:rPr lang="en-US" altLang="zh-CN" sz="2400" dirty="0"/>
              <a:t>5</a:t>
            </a:r>
            <a:r>
              <a:rPr lang="zh-CN" altLang="zh-CN" sz="2400" dirty="0"/>
              <a:t>）荧光屏显示器</a:t>
            </a:r>
            <a:endParaRPr lang="zh-CN" altLang="zh-CN" sz="2400" b="1" dirty="0"/>
          </a:p>
          <a:p>
            <a:pPr marL="0" indent="0">
              <a:buFontTx/>
              <a:buNone/>
              <a:defRPr/>
            </a:pPr>
            <a:r>
              <a:rPr lang="zh-CN" altLang="zh-CN" sz="2400" dirty="0"/>
              <a:t>①</a:t>
            </a:r>
            <a:r>
              <a:rPr lang="en-US" altLang="zh-CN" sz="2400" dirty="0"/>
              <a:t> </a:t>
            </a:r>
            <a:r>
              <a:rPr lang="zh-CN" altLang="zh-CN" sz="2400" dirty="0"/>
              <a:t>荧光屏的显示特征</a:t>
            </a:r>
            <a:endParaRPr lang="zh-CN" altLang="zh-CN" sz="2400" b="1" dirty="0"/>
          </a:p>
          <a:p>
            <a:pPr>
              <a:defRPr/>
            </a:pPr>
            <a:r>
              <a:rPr lang="zh-CN" altLang="zh-CN" sz="2400" dirty="0"/>
              <a:t>采用荧光屏显示信息的场所越来越多，荧光屏可以显示图形、符号、文字以及实况模拟，可以显示动态画面，很好的配合和补充了机械式显示器的不足和局限。</a:t>
            </a:r>
            <a:endParaRPr lang="zh-CN" altLang="zh-CN" sz="2400" b="1" dirty="0"/>
          </a:p>
          <a:p>
            <a:pPr>
              <a:defRPr/>
            </a:pPr>
            <a:endParaRPr lang="zh-CN" altLang="zh-CN" sz="2400" b="1" dirty="0"/>
          </a:p>
          <a:p>
            <a:pPr>
              <a:defRPr/>
            </a:pPr>
            <a:endParaRPr lang="zh-CN" altLang="en-US" dirty="0"/>
          </a:p>
        </p:txBody>
      </p:sp>
    </p:spTree>
    <p:extLst>
      <p:ext uri="{BB962C8B-B14F-4D97-AF65-F5344CB8AC3E}">
        <p14:creationId xmlns:p14="http://schemas.microsoft.com/office/powerpoint/2010/main" val="1502250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3375"/>
            <a:ext cx="8229600" cy="4525963"/>
          </a:xfrm>
        </p:spPr>
        <p:txBody>
          <a:bodyPr/>
          <a:lstStyle/>
          <a:p>
            <a:pPr marL="0" indent="0">
              <a:buFontTx/>
              <a:buNone/>
              <a:defRPr/>
            </a:pPr>
            <a:r>
              <a:rPr lang="zh-CN" altLang="zh-CN" sz="2000" b="1" dirty="0"/>
              <a:t>②</a:t>
            </a:r>
            <a:r>
              <a:rPr lang="en-US" altLang="zh-CN" sz="2000" b="1" dirty="0"/>
              <a:t> </a:t>
            </a:r>
            <a:r>
              <a:rPr lang="zh-CN" altLang="zh-CN" sz="2000" b="1" dirty="0"/>
              <a:t>设计的影响因素</a:t>
            </a:r>
          </a:p>
          <a:p>
            <a:pPr marL="0" indent="0">
              <a:buFontTx/>
              <a:buNone/>
              <a:defRPr/>
            </a:pPr>
            <a:r>
              <a:rPr lang="en-US" altLang="zh-CN" sz="2000" dirty="0"/>
              <a:t>A </a:t>
            </a:r>
            <a:r>
              <a:rPr lang="zh-CN" altLang="zh-CN" sz="2000" dirty="0"/>
              <a:t>荧光屏的亮度 </a:t>
            </a:r>
            <a:endParaRPr lang="zh-CN" altLang="zh-CN" sz="2000" b="1" dirty="0"/>
          </a:p>
          <a:p>
            <a:pPr>
              <a:defRPr/>
            </a:pPr>
            <a:r>
              <a:rPr lang="zh-CN" altLang="zh-CN" sz="2000" dirty="0"/>
              <a:t>高亮度的信号容易引起人的注意，但是当目标亮度超过</a:t>
            </a:r>
            <a:r>
              <a:rPr lang="en-US" altLang="zh-CN" sz="2000" dirty="0"/>
              <a:t>34.3cd/m2</a:t>
            </a:r>
            <a:r>
              <a:rPr lang="zh-CN" altLang="zh-CN" sz="2000" dirty="0"/>
              <a:t>时，视敏度呈现下降趋势，因此这个数字成为目标亮度的极限值。屏幕亮度应该调节到适当亮度，保证视线的灵敏度和舒适度。</a:t>
            </a:r>
            <a:endParaRPr lang="zh-CN" altLang="zh-CN" sz="2000" b="1" dirty="0"/>
          </a:p>
          <a:p>
            <a:pPr marL="0" indent="0">
              <a:buFontTx/>
              <a:buNone/>
              <a:defRPr/>
            </a:pPr>
            <a:r>
              <a:rPr lang="en-US" altLang="zh-CN" sz="2000" dirty="0"/>
              <a:t>B </a:t>
            </a:r>
            <a:r>
              <a:rPr lang="zh-CN" altLang="zh-CN" sz="2000" dirty="0"/>
              <a:t>目标呈现时间</a:t>
            </a:r>
          </a:p>
          <a:p>
            <a:pPr>
              <a:defRPr/>
            </a:pPr>
            <a:r>
              <a:rPr lang="zh-CN" altLang="zh-CN" sz="2000" dirty="0"/>
              <a:t>目标信息呈现的时间为</a:t>
            </a:r>
            <a:r>
              <a:rPr lang="en-US" altLang="zh-CN" sz="2000" dirty="0"/>
              <a:t>0.5s</a:t>
            </a:r>
            <a:r>
              <a:rPr lang="zh-CN" altLang="zh-CN" sz="2000" dirty="0"/>
              <a:t>大体上可以满足视觉辨别的基本要求，呈现时间</a:t>
            </a:r>
            <a:r>
              <a:rPr lang="en-US" altLang="zh-CN" sz="2000" dirty="0"/>
              <a:t>2</a:t>
            </a:r>
            <a:r>
              <a:rPr lang="zh-CN" altLang="zh-CN" sz="2000" dirty="0"/>
              <a:t>～</a:t>
            </a:r>
            <a:r>
              <a:rPr lang="en-US" altLang="zh-CN" sz="2000" dirty="0"/>
              <a:t>3s</a:t>
            </a:r>
            <a:r>
              <a:rPr lang="zh-CN" altLang="zh-CN" sz="2000" dirty="0"/>
              <a:t>时，是视觉辨别最有利的时间，但是占用时间太长也影响了工作效率。</a:t>
            </a:r>
            <a:endParaRPr lang="zh-CN" altLang="zh-CN" sz="2000" b="1" dirty="0"/>
          </a:p>
          <a:p>
            <a:pPr marL="0" indent="0">
              <a:buFontTx/>
              <a:buNone/>
              <a:defRPr/>
            </a:pPr>
            <a:r>
              <a:rPr lang="en-US" altLang="zh-CN" sz="2000" dirty="0"/>
              <a:t>C </a:t>
            </a:r>
            <a:r>
              <a:rPr lang="zh-CN" altLang="zh-CN" sz="2000" dirty="0"/>
              <a:t>运动的目标</a:t>
            </a:r>
            <a:endParaRPr lang="zh-CN" altLang="zh-CN" sz="2000" b="1" dirty="0"/>
          </a:p>
          <a:p>
            <a:pPr>
              <a:defRPr/>
            </a:pPr>
            <a:r>
              <a:rPr lang="zh-CN" altLang="zh-CN" sz="2000" dirty="0"/>
              <a:t>运动的目标比静止的目标易于察觉，但是难以看清楚，一般来说，运动目标的速度不要超过</a:t>
            </a:r>
            <a:r>
              <a:rPr lang="en-US" altLang="zh-CN" sz="2000" dirty="0"/>
              <a:t>80</a:t>
            </a:r>
            <a:r>
              <a:rPr lang="zh-CN" altLang="zh-CN" sz="2000" dirty="0"/>
              <a:t>°</a:t>
            </a:r>
            <a:r>
              <a:rPr lang="en-US" altLang="zh-CN" sz="2000" dirty="0"/>
              <a:t>/s</a:t>
            </a:r>
            <a:r>
              <a:rPr lang="zh-CN" altLang="zh-CN" sz="2000" dirty="0" smtClean="0"/>
              <a:t>。</a:t>
            </a:r>
            <a:endParaRPr lang="zh-CN" altLang="zh-CN" sz="2000" b="1" dirty="0"/>
          </a:p>
        </p:txBody>
      </p:sp>
    </p:spTree>
    <p:extLst>
      <p:ext uri="{BB962C8B-B14F-4D97-AF65-F5344CB8AC3E}">
        <p14:creationId xmlns:p14="http://schemas.microsoft.com/office/powerpoint/2010/main" val="3835912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9275"/>
            <a:ext cx="8229600" cy="4525963"/>
          </a:xfrm>
        </p:spPr>
        <p:txBody>
          <a:bodyPr/>
          <a:lstStyle/>
          <a:p>
            <a:pPr marL="0" indent="0">
              <a:buFontTx/>
              <a:buNone/>
              <a:defRPr/>
            </a:pPr>
            <a:r>
              <a:rPr lang="en-US" altLang="zh-CN" sz="2000" dirty="0"/>
              <a:t>D </a:t>
            </a:r>
            <a:r>
              <a:rPr lang="zh-CN" altLang="zh-CN" sz="2000" dirty="0"/>
              <a:t>不同形状的识别效果</a:t>
            </a:r>
            <a:endParaRPr lang="zh-CN" altLang="zh-CN" sz="2000" b="1" dirty="0"/>
          </a:p>
          <a:p>
            <a:pPr>
              <a:defRPr/>
            </a:pPr>
            <a:r>
              <a:rPr lang="zh-CN" altLang="zh-CN" sz="2000" dirty="0"/>
              <a:t>目标形状对于识别的效果也有影响，不同形状的优劣次序为：三角形、圆形、梯形、正方形、长方形、椭圆形、十字形。</a:t>
            </a:r>
            <a:endParaRPr lang="en-US" altLang="zh-CN" sz="2000" dirty="0"/>
          </a:p>
          <a:p>
            <a:pPr marL="0" indent="0">
              <a:buFontTx/>
              <a:buNone/>
              <a:defRPr/>
            </a:pPr>
            <a:r>
              <a:rPr lang="en-US" altLang="zh-CN" sz="2000" dirty="0"/>
              <a:t>E </a:t>
            </a:r>
            <a:r>
              <a:rPr lang="zh-CN" altLang="zh-CN" sz="2000" dirty="0"/>
              <a:t>屏面设计</a:t>
            </a:r>
            <a:endParaRPr lang="zh-CN" altLang="zh-CN" sz="2000" b="1" dirty="0"/>
          </a:p>
          <a:p>
            <a:pPr>
              <a:defRPr/>
            </a:pPr>
            <a:r>
              <a:rPr lang="zh-CN" altLang="zh-CN" sz="2000" dirty="0"/>
              <a:t>屏面有矩形和圆形两种，屏面的大小与视距有关，一般的视距范围是</a:t>
            </a:r>
            <a:r>
              <a:rPr lang="en-US" altLang="zh-CN" sz="2000" dirty="0"/>
              <a:t>500</a:t>
            </a:r>
            <a:r>
              <a:rPr lang="zh-CN" altLang="zh-CN" sz="2000" dirty="0"/>
              <a:t>～</a:t>
            </a:r>
            <a:r>
              <a:rPr lang="en-US" altLang="zh-CN" sz="2000" dirty="0"/>
              <a:t>700mm</a:t>
            </a:r>
            <a:r>
              <a:rPr lang="zh-CN" altLang="zh-CN" sz="2000" dirty="0"/>
              <a:t>，电脑屏幕常用屏幕尺寸在</a:t>
            </a:r>
            <a:r>
              <a:rPr lang="en-US" altLang="zh-CN" sz="2000" dirty="0"/>
              <a:t>300</a:t>
            </a:r>
            <a:r>
              <a:rPr lang="zh-CN" altLang="zh-CN" sz="2000" dirty="0"/>
              <a:t>～</a:t>
            </a:r>
            <a:r>
              <a:rPr lang="en-US" altLang="zh-CN" sz="2000" dirty="0"/>
              <a:t>350mm</a:t>
            </a:r>
            <a:r>
              <a:rPr lang="zh-CN" altLang="zh-CN" sz="2000" dirty="0"/>
              <a:t>（对角线）</a:t>
            </a:r>
            <a:r>
              <a:rPr lang="en-US" altLang="zh-CN" sz="2000" dirty="0"/>
              <a:t>,</a:t>
            </a:r>
            <a:r>
              <a:rPr lang="zh-CN" altLang="zh-CN" sz="2000" dirty="0"/>
              <a:t>采用大屏幕时，应该适当增加视距。</a:t>
            </a:r>
            <a:endParaRPr lang="zh-CN" altLang="zh-CN" sz="2000" b="1" dirty="0"/>
          </a:p>
          <a:p>
            <a:pPr>
              <a:defRPr/>
            </a:pPr>
            <a:r>
              <a:rPr lang="zh-CN" altLang="zh-CN" sz="2000" dirty="0"/>
              <a:t>一般用于文字处理，办公自动化，商业等领域的计算机显示器，视距在</a:t>
            </a:r>
            <a:r>
              <a:rPr lang="en-US" altLang="zh-CN" sz="2000" dirty="0"/>
              <a:t>560</a:t>
            </a:r>
            <a:r>
              <a:rPr lang="zh-CN" altLang="zh-CN" sz="2000" dirty="0"/>
              <a:t>～</a:t>
            </a:r>
            <a:r>
              <a:rPr lang="en-US" altLang="zh-CN" sz="2000" dirty="0"/>
              <a:t>710mm</a:t>
            </a:r>
            <a:r>
              <a:rPr lang="zh-CN" altLang="zh-CN" sz="2000" dirty="0"/>
              <a:t>之间，屏幕大小为</a:t>
            </a:r>
            <a:r>
              <a:rPr lang="en-US" altLang="zh-CN" sz="2000" dirty="0"/>
              <a:t>14</a:t>
            </a:r>
            <a:r>
              <a:rPr lang="zh-CN" altLang="zh-CN" sz="2000" dirty="0"/>
              <a:t>寸为宜。</a:t>
            </a:r>
            <a:endParaRPr lang="zh-CN" altLang="zh-CN" sz="2000" b="1" dirty="0"/>
          </a:p>
          <a:p>
            <a:pPr>
              <a:defRPr/>
            </a:pPr>
            <a:r>
              <a:rPr lang="zh-CN" altLang="zh-CN" sz="2000" dirty="0"/>
              <a:t>用于工程设计、图形图像处理、虚拟现实技术、视频处理等领域的显示器，宜采用</a:t>
            </a:r>
            <a:r>
              <a:rPr lang="en-US" altLang="zh-CN" sz="2000" dirty="0"/>
              <a:t>17</a:t>
            </a:r>
            <a:r>
              <a:rPr lang="zh-CN" altLang="zh-CN" sz="2000" dirty="0"/>
              <a:t>～</a:t>
            </a:r>
            <a:r>
              <a:rPr lang="en-US" altLang="zh-CN" sz="2000" dirty="0"/>
              <a:t>20</a:t>
            </a:r>
            <a:r>
              <a:rPr lang="zh-CN" altLang="zh-CN" sz="2000" dirty="0"/>
              <a:t>寸的显示器。</a:t>
            </a:r>
            <a:endParaRPr lang="zh-CN" altLang="en-US" sz="2000" dirty="0"/>
          </a:p>
          <a:p>
            <a:pPr>
              <a:defRPr/>
            </a:pPr>
            <a:endParaRPr lang="zh-CN" altLang="en-US" dirty="0"/>
          </a:p>
        </p:txBody>
      </p:sp>
      <p:pic>
        <p:nvPicPr>
          <p:cNvPr id="53251" name="图片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725" y="4076700"/>
            <a:ext cx="2312988" cy="2597150"/>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6918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p:cNvSpPr>
          <p:nvPr>
            <p:ph type="title"/>
          </p:nvPr>
        </p:nvSpPr>
        <p:spPr>
          <a:xfrm>
            <a:off x="457200" y="290513"/>
            <a:ext cx="8229600" cy="1143000"/>
          </a:xfrm>
        </p:spPr>
        <p:txBody>
          <a:bodyPr/>
          <a:lstStyle/>
          <a:p>
            <a:pPr algn="l">
              <a:defRPr/>
            </a:pPr>
            <a:r>
              <a:rPr lang="en-US" altLang="zh-CN" sz="3200" b="1" noProof="1" smtClean="0">
                <a:solidFill>
                  <a:srgbClr val="800080"/>
                </a:solidFill>
                <a:effectLst>
                  <a:outerShdw blurRad="38100" dist="38100" dir="2700000" algn="tl">
                    <a:srgbClr val="000000">
                      <a:alpha val="43137"/>
                    </a:srgbClr>
                  </a:outerShdw>
                </a:effectLst>
                <a:sym typeface="+mn-ea"/>
              </a:rPr>
              <a:t>3. </a:t>
            </a:r>
            <a:r>
              <a:rPr lang="zh-CN" altLang="en-US" sz="3200" b="1" noProof="1" smtClean="0">
                <a:solidFill>
                  <a:srgbClr val="800080"/>
                </a:solidFill>
                <a:effectLst>
                  <a:outerShdw blurRad="38100" dist="38100" dir="2700000" algn="tl">
                    <a:srgbClr val="000000">
                      <a:alpha val="43137"/>
                    </a:srgbClr>
                  </a:outerShdw>
                </a:effectLst>
                <a:sym typeface="+mn-ea"/>
              </a:rPr>
              <a:t>手</a:t>
            </a:r>
            <a:r>
              <a:rPr lang="zh-CN" altLang="en-US" sz="3200" b="1" noProof="1">
                <a:solidFill>
                  <a:srgbClr val="800080"/>
                </a:solidFill>
                <a:effectLst>
                  <a:outerShdw blurRad="38100" dist="38100" dir="2700000" algn="tl">
                    <a:srgbClr val="000000">
                      <a:alpha val="43137"/>
                    </a:srgbClr>
                  </a:outerShdw>
                </a:effectLst>
                <a:sym typeface="+mn-ea"/>
              </a:rPr>
              <a:t>的结构特征与运动规律</a:t>
            </a:r>
            <a:endParaRPr lang="zh-CN" altLang="en-US" b="1" noProof="1">
              <a:solidFill>
                <a:srgbClr val="800080"/>
              </a:solidFill>
            </a:endParaRPr>
          </a:p>
        </p:txBody>
      </p:sp>
      <p:sp>
        <p:nvSpPr>
          <p:cNvPr id="54275" name="内容占位符 2"/>
          <p:cNvSpPr>
            <a:spLocks noGrp="1"/>
          </p:cNvSpPr>
          <p:nvPr>
            <p:ph idx="1"/>
          </p:nvPr>
        </p:nvSpPr>
        <p:spPr>
          <a:xfrm>
            <a:off x="457200" y="1268413"/>
            <a:ext cx="8229600" cy="4525962"/>
          </a:xfrm>
        </p:spPr>
        <p:txBody>
          <a:bodyPr/>
          <a:lstStyle/>
          <a:p>
            <a:pPr marL="0" indent="0">
              <a:buFontTx/>
              <a:buNone/>
            </a:pPr>
            <a:r>
              <a:rPr lang="zh-CN" altLang="zh-CN" sz="2000" smtClean="0"/>
              <a:t>（</a:t>
            </a:r>
            <a:r>
              <a:rPr lang="en-US" altLang="zh-CN" sz="2000" smtClean="0"/>
              <a:t>1</a:t>
            </a:r>
            <a:r>
              <a:rPr lang="zh-CN" altLang="zh-CN" sz="2000" smtClean="0"/>
              <a:t>）手的结构</a:t>
            </a:r>
          </a:p>
          <a:p>
            <a:pPr marL="0" indent="0">
              <a:buFontTx/>
              <a:buNone/>
            </a:pPr>
            <a:r>
              <a:rPr lang="zh-CN" altLang="zh-CN" sz="2000" smtClean="0"/>
              <a:t>在哺乳动物中，人类的手独一无二，只有人类可以自如地运用自己的手指，这是人类进化的结果。人的食指、中指、无名指、小指由三节组成，只有拇指是两节。</a:t>
            </a:r>
          </a:p>
          <a:p>
            <a:pPr marL="0" indent="0">
              <a:buFontTx/>
              <a:buNone/>
            </a:pPr>
            <a:r>
              <a:rPr lang="zh-CN" altLang="zh-CN" sz="2000" smtClean="0"/>
              <a:t>①拇指：力度最大的手指，大拇指同其他</a:t>
            </a:r>
            <a:r>
              <a:rPr lang="en-US" altLang="zh-CN" sz="2000" smtClean="0"/>
              <a:t>4</a:t>
            </a:r>
            <a:r>
              <a:rPr lang="zh-CN" altLang="zh-CN" sz="2000" smtClean="0"/>
              <a:t>个手指相对的结构是人手的最大优越性</a:t>
            </a:r>
            <a:r>
              <a:rPr lang="zh-CN" altLang="en-US" sz="2000" smtClean="0"/>
              <a:t>。</a:t>
            </a:r>
            <a:endParaRPr lang="zh-CN" altLang="zh-CN" sz="2000" b="1" smtClean="0"/>
          </a:p>
          <a:p>
            <a:pPr marL="0" indent="0">
              <a:buFontTx/>
              <a:buNone/>
            </a:pPr>
            <a:r>
              <a:rPr lang="zh-CN" altLang="zh-CN" sz="2000" smtClean="0"/>
              <a:t>②食指：最灵活最常用的手指，与拇指对合能够捏握物品。</a:t>
            </a:r>
            <a:endParaRPr lang="en-US" altLang="zh-CN" sz="2000" smtClean="0"/>
          </a:p>
          <a:p>
            <a:pPr marL="0" indent="0">
              <a:buFontTx/>
              <a:buNone/>
            </a:pPr>
            <a:r>
              <a:rPr lang="zh-CN" altLang="zh-CN" sz="2000" smtClean="0"/>
              <a:t>③ 中指：最长的手指，除拇指外力气最大，和无名指一起可以做提拉、抓握动作。</a:t>
            </a:r>
            <a:endParaRPr lang="en-US" altLang="zh-CN" sz="2000" smtClean="0"/>
          </a:p>
          <a:p>
            <a:pPr marL="0" indent="0">
              <a:buFontTx/>
              <a:buNone/>
            </a:pPr>
            <a:r>
              <a:rPr lang="zh-CN" altLang="zh-CN" sz="2000" smtClean="0"/>
              <a:t>④ 无名指：最不灵活的手指，活动范围小，需要带动其他手指。</a:t>
            </a:r>
            <a:r>
              <a:rPr lang="en-US" altLang="zh-CN" sz="2000" smtClean="0"/>
              <a:t>                                                              </a:t>
            </a:r>
            <a:endParaRPr lang="zh-CN" altLang="zh-CN" sz="2000" smtClean="0"/>
          </a:p>
          <a:p>
            <a:pPr marL="0" indent="0">
              <a:buFontTx/>
              <a:buNone/>
            </a:pPr>
            <a:r>
              <a:rPr lang="zh-CN" altLang="zh-CN" sz="2000" smtClean="0"/>
              <a:t>⑤小指：细小无力，起到辅助、稳定之用。</a:t>
            </a:r>
          </a:p>
        </p:txBody>
      </p:sp>
    </p:spTree>
    <p:extLst>
      <p:ext uri="{BB962C8B-B14F-4D97-AF65-F5344CB8AC3E}">
        <p14:creationId xmlns:p14="http://schemas.microsoft.com/office/powerpoint/2010/main" val="1325209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 8"/>
          <p:cNvPicPr>
            <a:picLocks noChangeAspect="1"/>
          </p:cNvPicPr>
          <p:nvPr/>
        </p:nvPicPr>
        <p:blipFill>
          <a:blip r:embed="rId2">
            <a:extLst>
              <a:ext uri="{28A0092B-C50C-407E-A947-70E740481C1C}">
                <a14:useLocalDpi xmlns:a14="http://schemas.microsoft.com/office/drawing/2010/main" val="0"/>
              </a:ext>
            </a:extLst>
          </a:blip>
          <a:srcRect t="5122" b="13570"/>
          <a:stretch>
            <a:fillRect/>
          </a:stretch>
        </p:blipFill>
        <p:spPr bwMode="auto">
          <a:xfrm>
            <a:off x="828675" y="1196975"/>
            <a:ext cx="2682875" cy="3879850"/>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pic>
        <p:nvPicPr>
          <p:cNvPr id="55299"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22675" y="1196975"/>
            <a:ext cx="2324100" cy="1878013"/>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pic>
        <p:nvPicPr>
          <p:cNvPr id="55300" name="图片 1"/>
          <p:cNvPicPr>
            <a:picLocks noChangeAspect="1"/>
          </p:cNvPicPr>
          <p:nvPr/>
        </p:nvPicPr>
        <p:blipFill>
          <a:blip r:embed="rId4">
            <a:extLst>
              <a:ext uri="{28A0092B-C50C-407E-A947-70E740481C1C}">
                <a14:useLocalDpi xmlns:a14="http://schemas.microsoft.com/office/drawing/2010/main" val="0"/>
              </a:ext>
            </a:extLst>
          </a:blip>
          <a:srcRect l="6851"/>
          <a:stretch>
            <a:fillRect/>
          </a:stretch>
        </p:blipFill>
        <p:spPr bwMode="auto">
          <a:xfrm>
            <a:off x="6035675" y="1196975"/>
            <a:ext cx="2332038" cy="1878013"/>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pic>
        <p:nvPicPr>
          <p:cNvPr id="55301" name="图片 30"/>
          <p:cNvPicPr>
            <a:picLocks noChangeAspect="1"/>
          </p:cNvPicPr>
          <p:nvPr/>
        </p:nvPicPr>
        <p:blipFill>
          <a:blip r:embed="rId5">
            <a:extLst>
              <a:ext uri="{28A0092B-C50C-407E-A947-70E740481C1C}">
                <a14:useLocalDpi xmlns:a14="http://schemas.microsoft.com/office/drawing/2010/main" val="0"/>
              </a:ext>
            </a:extLst>
          </a:blip>
          <a:srcRect l="20393"/>
          <a:stretch>
            <a:fillRect/>
          </a:stretch>
        </p:blipFill>
        <p:spPr bwMode="auto">
          <a:xfrm>
            <a:off x="3622675" y="3179763"/>
            <a:ext cx="2324100" cy="1897062"/>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856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内容占位符 2"/>
          <p:cNvSpPr>
            <a:spLocks noGrp="1"/>
          </p:cNvSpPr>
          <p:nvPr>
            <p:ph idx="1"/>
          </p:nvPr>
        </p:nvSpPr>
        <p:spPr>
          <a:xfrm>
            <a:off x="457200" y="636588"/>
            <a:ext cx="8229600" cy="4525962"/>
          </a:xfrm>
        </p:spPr>
        <p:txBody>
          <a:bodyPr/>
          <a:lstStyle/>
          <a:p>
            <a:pPr marL="0" indent="0">
              <a:buFontTx/>
              <a:buNone/>
              <a:defRPr/>
            </a:pPr>
            <a:r>
              <a:rPr lang="zh-CN" altLang="en-US" sz="2800" dirty="0" smtClean="0"/>
              <a:t>（</a:t>
            </a:r>
            <a:r>
              <a:rPr lang="en-US" altLang="zh-CN" sz="2800" dirty="0"/>
              <a:t>2</a:t>
            </a:r>
            <a:r>
              <a:rPr lang="zh-CN" altLang="en-US" sz="2800" dirty="0" smtClean="0"/>
              <a:t>）手</a:t>
            </a:r>
            <a:r>
              <a:rPr lang="zh-CN" altLang="en-US" sz="2800" dirty="0"/>
              <a:t>的</a:t>
            </a:r>
            <a:r>
              <a:rPr lang="zh-CN" altLang="en-US" sz="2800" dirty="0" smtClean="0"/>
              <a:t>运动</a:t>
            </a:r>
            <a:endParaRPr lang="en-US" altLang="zh-CN" sz="2800" dirty="0" smtClean="0"/>
          </a:p>
          <a:p>
            <a:pPr>
              <a:defRPr/>
            </a:pPr>
            <a:r>
              <a:rPr lang="zh-CN" altLang="zh-CN" sz="2400" dirty="0"/>
              <a:t>手腕的旋转：前臂内部包括尺骨、桡骨等主要的骨骼，人就是依靠这两根骨头的交错来完成手腕的旋转的，手腕向内、向外的旋转能够达到</a:t>
            </a:r>
            <a:r>
              <a:rPr lang="en-US" altLang="zh-CN" sz="2400" dirty="0"/>
              <a:t>90</a:t>
            </a:r>
            <a:r>
              <a:rPr lang="zh-CN" altLang="zh-CN" sz="2400" dirty="0"/>
              <a:t>°。</a:t>
            </a:r>
            <a:endParaRPr lang="zh-CN" altLang="zh-CN" sz="2400" b="1" dirty="0"/>
          </a:p>
          <a:p>
            <a:pPr>
              <a:defRPr/>
            </a:pPr>
            <a:r>
              <a:rPr lang="zh-CN" altLang="zh-CN" sz="2400" dirty="0"/>
              <a:t>背侧屈和掌侧屈：腕骨使得人手可以做两个方向的运动。背屈</a:t>
            </a:r>
            <a:r>
              <a:rPr lang="en-US" altLang="zh-CN" sz="2400" dirty="0"/>
              <a:t> 75-80</a:t>
            </a:r>
            <a:r>
              <a:rPr lang="zh-CN" altLang="zh-CN" sz="2400" dirty="0"/>
              <a:t>° 掌屈 </a:t>
            </a:r>
            <a:r>
              <a:rPr lang="en-US" altLang="zh-CN" sz="2400" dirty="0"/>
              <a:t>85-90</a:t>
            </a:r>
            <a:r>
              <a:rPr lang="zh-CN" altLang="zh-CN" sz="2400" dirty="0"/>
              <a:t>°</a:t>
            </a:r>
            <a:endParaRPr lang="zh-CN" altLang="zh-CN" sz="2400" b="1" dirty="0"/>
          </a:p>
          <a:p>
            <a:pPr>
              <a:defRPr/>
            </a:pPr>
            <a:r>
              <a:rPr lang="zh-CN" altLang="zh-CN" sz="2400" dirty="0"/>
              <a:t>桡侧偏和尺侧偏：桡侧偏</a:t>
            </a:r>
            <a:r>
              <a:rPr lang="en-US" altLang="zh-CN" sz="2400" dirty="0"/>
              <a:t> 15-40</a:t>
            </a:r>
            <a:r>
              <a:rPr lang="zh-CN" altLang="zh-CN" sz="2400" dirty="0"/>
              <a:t>°尺侧偏</a:t>
            </a:r>
            <a:r>
              <a:rPr lang="en-US" altLang="zh-CN" sz="2400" dirty="0"/>
              <a:t> 30-45</a:t>
            </a:r>
            <a:r>
              <a:rPr lang="zh-CN" altLang="zh-CN" sz="2400" dirty="0"/>
              <a:t>°。</a:t>
            </a:r>
            <a:endParaRPr lang="zh-CN" altLang="en-US" sz="2400" dirty="0"/>
          </a:p>
        </p:txBody>
      </p:sp>
      <p:pic>
        <p:nvPicPr>
          <p:cNvPr id="5632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8288" y="4246563"/>
            <a:ext cx="4016375" cy="2413000"/>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pic>
        <p:nvPicPr>
          <p:cNvPr id="56324" name="图片 29"/>
          <p:cNvPicPr>
            <a:picLocks noChangeAspect="1"/>
          </p:cNvPicPr>
          <p:nvPr/>
        </p:nvPicPr>
        <p:blipFill>
          <a:blip r:embed="rId3" cstate="print">
            <a:extLst>
              <a:ext uri="{28A0092B-C50C-407E-A947-70E740481C1C}">
                <a14:useLocalDpi xmlns:a14="http://schemas.microsoft.com/office/drawing/2010/main" val="0"/>
              </a:ext>
            </a:extLst>
          </a:blip>
          <a:srcRect r="5666"/>
          <a:stretch>
            <a:fillRect/>
          </a:stretch>
        </p:blipFill>
        <p:spPr bwMode="auto">
          <a:xfrm>
            <a:off x="4418013" y="4246563"/>
            <a:ext cx="1768475" cy="2413000"/>
          </a:xfrm>
          <a:prstGeom prst="rect">
            <a:avLst/>
          </a:prstGeom>
          <a:noFill/>
          <a:ln w="9525">
            <a:solidFill>
              <a:srgbClr val="D0CECE"/>
            </a:solidFill>
            <a:miter lim="800000"/>
            <a:headEnd/>
            <a:tailEnd/>
          </a:ln>
          <a:extLst>
            <a:ext uri="{909E8E84-426E-40DD-AFC4-6F175D3DCCD1}">
              <a14:hiddenFill xmlns:a14="http://schemas.microsoft.com/office/drawing/2010/main">
                <a:solidFill>
                  <a:srgbClr val="FFFFFF"/>
                </a:solidFill>
              </a14:hiddenFill>
            </a:ext>
          </a:extLst>
        </p:spPr>
      </p:pic>
      <p:pic>
        <p:nvPicPr>
          <p:cNvPr id="56325" name="图片 1" descr="图2-3-59 手部的水平活动范围"/>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788" y="4246563"/>
            <a:ext cx="2255837" cy="2420937"/>
          </a:xfrm>
          <a:prstGeom prst="rect">
            <a:avLst/>
          </a:prstGeom>
          <a:noFill/>
          <a:ln w="9525">
            <a:solidFill>
              <a:srgbClr val="D9D9D9"/>
            </a:solidFill>
            <a:round/>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342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5"/>
          <p:cNvSpPr>
            <a:spLocks noGrp="1"/>
          </p:cNvSpPr>
          <p:nvPr>
            <p:ph idx="1"/>
          </p:nvPr>
        </p:nvSpPr>
        <p:spPr>
          <a:xfrm>
            <a:off x="457200" y="549275"/>
            <a:ext cx="8291513" cy="5832475"/>
          </a:xfrm>
        </p:spPr>
        <p:txBody>
          <a:bodyPr/>
          <a:lstStyle/>
          <a:p>
            <a:pPr marL="0" indent="0">
              <a:lnSpc>
                <a:spcPct val="150000"/>
              </a:lnSpc>
              <a:buFontTx/>
              <a:buNone/>
            </a:pPr>
            <a:r>
              <a:rPr lang="zh-CN" altLang="zh-CN" sz="2400" smtClean="0"/>
              <a:t>（</a:t>
            </a:r>
            <a:r>
              <a:rPr lang="en-US" altLang="zh-CN" sz="2400" smtClean="0"/>
              <a:t>3</a:t>
            </a:r>
            <a:r>
              <a:rPr lang="zh-CN" altLang="zh-CN" sz="2400" smtClean="0"/>
              <a:t>） 脚的结构</a:t>
            </a:r>
            <a:endParaRPr lang="zh-CN" altLang="zh-CN" sz="2400" b="1" smtClean="0"/>
          </a:p>
          <a:p>
            <a:pPr marL="0" indent="0">
              <a:lnSpc>
                <a:spcPct val="150000"/>
              </a:lnSpc>
              <a:buFontTx/>
              <a:buNone/>
            </a:pPr>
            <a:r>
              <a:rPr lang="zh-CN" altLang="zh-CN" sz="2000" smtClean="0"/>
              <a:t>人类的脚是由骨骼、肌肉、血管、神经等组织而成，脚共有</a:t>
            </a:r>
            <a:r>
              <a:rPr lang="en-US" altLang="zh-CN" sz="2000" smtClean="0"/>
              <a:t>26</a:t>
            </a:r>
            <a:r>
              <a:rPr lang="zh-CN" altLang="zh-CN" sz="2000" smtClean="0"/>
              <a:t>块骨头组成，分成三大部分，跟部、腰部和前掌部。</a:t>
            </a:r>
            <a:endParaRPr lang="en-US" altLang="zh-CN" sz="2000" smtClean="0"/>
          </a:p>
          <a:p>
            <a:pPr marL="0" indent="0">
              <a:lnSpc>
                <a:spcPct val="150000"/>
              </a:lnSpc>
              <a:buFontTx/>
              <a:buNone/>
            </a:pPr>
            <a:endParaRPr lang="en-US" altLang="zh-CN" sz="2400" smtClean="0"/>
          </a:p>
          <a:p>
            <a:pPr marL="0" indent="0">
              <a:lnSpc>
                <a:spcPct val="150000"/>
              </a:lnSpc>
              <a:buFontTx/>
              <a:buNone/>
            </a:pPr>
            <a:r>
              <a:rPr lang="zh-CN" altLang="zh-CN" sz="2400" smtClean="0"/>
              <a:t>（</a:t>
            </a:r>
            <a:r>
              <a:rPr lang="en-US" altLang="zh-CN" sz="2400" smtClean="0"/>
              <a:t>4</a:t>
            </a:r>
            <a:r>
              <a:rPr lang="zh-CN" altLang="zh-CN" sz="2400" smtClean="0"/>
              <a:t>） 脚的运动</a:t>
            </a:r>
            <a:endParaRPr lang="en-US" altLang="zh-CN" sz="2400" smtClean="0"/>
          </a:p>
          <a:p>
            <a:pPr marL="0" indent="0">
              <a:lnSpc>
                <a:spcPct val="150000"/>
              </a:lnSpc>
              <a:buFontTx/>
              <a:buNone/>
            </a:pPr>
            <a:r>
              <a:rPr lang="zh-CN" altLang="zh-CN" sz="2000" smtClean="0"/>
              <a:t>人的足部借助于小腿的骨骼结构和踝关节可以进行一定角度的运动</a:t>
            </a:r>
            <a:r>
              <a:rPr lang="zh-CN" altLang="en-US" sz="2000" smtClean="0"/>
              <a:t>。</a:t>
            </a:r>
            <a:endParaRPr lang="en-US" altLang="zh-CN" sz="2000" smtClean="0"/>
          </a:p>
          <a:p>
            <a:pPr marL="0" indent="0">
              <a:lnSpc>
                <a:spcPct val="150000"/>
              </a:lnSpc>
              <a:buFontTx/>
              <a:buNone/>
            </a:pPr>
            <a:r>
              <a:rPr lang="zh-CN" altLang="zh-CN" sz="2000" smtClean="0"/>
              <a:t>脚掌上的体重分布</a:t>
            </a:r>
            <a:r>
              <a:rPr lang="en-US" altLang="zh-CN" sz="2000" smtClean="0"/>
              <a:t/>
            </a:r>
            <a:br>
              <a:rPr lang="en-US" altLang="zh-CN" sz="2000" smtClean="0"/>
            </a:br>
            <a:r>
              <a:rPr lang="zh-CN" altLang="zh-CN" sz="1600" smtClean="0"/>
              <a:t>美国哥伦比亚大学对体重</a:t>
            </a:r>
            <a:r>
              <a:rPr lang="en-US" altLang="zh-CN" sz="1600" smtClean="0"/>
              <a:t>60kg</a:t>
            </a:r>
            <a:r>
              <a:rPr lang="zh-CN" altLang="zh-CN" sz="1600" smtClean="0"/>
              <a:t>的健康人脚掌负担体重的分布状况的测定记录如下：</a:t>
            </a:r>
            <a:r>
              <a:rPr lang="en-US" altLang="zh-CN" sz="1600" smtClean="0"/>
              <a:t/>
            </a:r>
            <a:br>
              <a:rPr lang="en-US" altLang="zh-CN" sz="1600" smtClean="0"/>
            </a:br>
            <a:r>
              <a:rPr lang="zh-CN" altLang="zh-CN" sz="2000" smtClean="0"/>
              <a:t>脚跟支撑点</a:t>
            </a:r>
            <a:r>
              <a:rPr lang="en-US" altLang="zh-CN" sz="2000" smtClean="0"/>
              <a:t>30</a:t>
            </a:r>
            <a:r>
              <a:rPr lang="zh-CN" altLang="zh-CN" sz="2000" smtClean="0"/>
              <a:t>公斤</a:t>
            </a:r>
            <a:r>
              <a:rPr lang="en-US" altLang="zh-CN" sz="2000" smtClean="0"/>
              <a:t/>
            </a:r>
            <a:br>
              <a:rPr lang="en-US" altLang="zh-CN" sz="2000" smtClean="0"/>
            </a:br>
            <a:r>
              <a:rPr lang="zh-CN" altLang="zh-CN" sz="2000" smtClean="0"/>
              <a:t>拇趾支撑点</a:t>
            </a:r>
            <a:r>
              <a:rPr lang="en-US" altLang="zh-CN" sz="2000" smtClean="0"/>
              <a:t>20</a:t>
            </a:r>
            <a:r>
              <a:rPr lang="zh-CN" altLang="zh-CN" sz="2000" smtClean="0"/>
              <a:t>公斤</a:t>
            </a:r>
            <a:r>
              <a:rPr lang="en-US" altLang="zh-CN" sz="2000" smtClean="0"/>
              <a:t/>
            </a:r>
            <a:br>
              <a:rPr lang="en-US" altLang="zh-CN" sz="2000" smtClean="0"/>
            </a:br>
            <a:r>
              <a:rPr lang="zh-CN" altLang="zh-CN" sz="2000" smtClean="0"/>
              <a:t>其它四趾支撑点</a:t>
            </a:r>
            <a:r>
              <a:rPr lang="en-US" altLang="zh-CN" sz="2000" smtClean="0"/>
              <a:t>10</a:t>
            </a:r>
            <a:r>
              <a:rPr lang="zh-CN" altLang="zh-CN" sz="2000" smtClean="0"/>
              <a:t>公斤 </a:t>
            </a:r>
            <a:endParaRPr lang="zh-CN" altLang="zh-CN" sz="2000" b="1" smtClean="0"/>
          </a:p>
          <a:p>
            <a:pPr marL="0" indent="0">
              <a:buFontTx/>
              <a:buNone/>
            </a:pPr>
            <a:endParaRPr lang="zh-CN" altLang="en-US" sz="2400" smtClean="0"/>
          </a:p>
        </p:txBody>
      </p:sp>
      <p:sp>
        <p:nvSpPr>
          <p:cNvPr id="5734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buFont typeface="Arial" pitchFamily="34" charset="0"/>
              <a:buNone/>
            </a:pPr>
            <a:endParaRPr lang="zh-CN" altLang="en-US"/>
          </a:p>
        </p:txBody>
      </p:sp>
      <p:sp>
        <p:nvSpPr>
          <p:cNvPr id="57348" name="Rectangle 3"/>
          <p:cNvSpPr>
            <a:spLocks noChangeArrowheads="1"/>
          </p:cNvSpPr>
          <p:nvPr/>
        </p:nvSpPr>
        <p:spPr bwMode="auto">
          <a:xfrm>
            <a:off x="0" y="21939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1000">
                <a:latin typeface="Calibri" pitchFamily="34" charset="0"/>
                <a:cs typeface="Calibri" pitchFamily="34" charset="0"/>
              </a:rPr>
              <a:t>  </a:t>
            </a:r>
            <a:endParaRPr lang="en-US" altLang="zh-CN"/>
          </a:p>
        </p:txBody>
      </p:sp>
    </p:spTree>
    <p:extLst>
      <p:ext uri="{BB962C8B-B14F-4D97-AF65-F5344CB8AC3E}">
        <p14:creationId xmlns:p14="http://schemas.microsoft.com/office/powerpoint/2010/main" val="3523460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idx="1"/>
          </p:nvPr>
        </p:nvSpPr>
        <p:spPr>
          <a:xfrm>
            <a:off x="457200" y="333375"/>
            <a:ext cx="8218488" cy="6335713"/>
          </a:xfrm>
        </p:spPr>
        <p:txBody>
          <a:bodyPr/>
          <a:lstStyle/>
          <a:p>
            <a:pPr marL="0" indent="0">
              <a:buFontTx/>
              <a:buNone/>
              <a:defRPr/>
            </a:pPr>
            <a:r>
              <a:rPr lang="en-US" altLang="zh-CN" sz="2400" dirty="0"/>
              <a:t>4.</a:t>
            </a:r>
            <a:r>
              <a:rPr lang="zh-CN" altLang="zh-CN" sz="2400" dirty="0"/>
              <a:t>控制器的类型和设计</a:t>
            </a:r>
            <a:r>
              <a:rPr lang="zh-CN" altLang="zh-CN" sz="2400" dirty="0" smtClean="0"/>
              <a:t>要求</a:t>
            </a:r>
            <a:endParaRPr lang="zh-CN" altLang="zh-CN" sz="2000" b="1" dirty="0"/>
          </a:p>
          <a:p>
            <a:pPr marL="0" indent="0">
              <a:buFontTx/>
              <a:buNone/>
              <a:defRPr/>
            </a:pPr>
            <a:r>
              <a:rPr lang="zh-CN" altLang="zh-CN" sz="2400" dirty="0"/>
              <a:t>（</a:t>
            </a:r>
            <a:r>
              <a:rPr lang="en-US" altLang="zh-CN" sz="2400" dirty="0"/>
              <a:t>1</a:t>
            </a:r>
            <a:r>
              <a:rPr lang="zh-CN" altLang="zh-CN" sz="2400" dirty="0"/>
              <a:t>）控制器的类型</a:t>
            </a:r>
          </a:p>
          <a:p>
            <a:pPr marL="0" indent="0">
              <a:buFontTx/>
              <a:buNone/>
              <a:defRPr/>
            </a:pPr>
            <a:r>
              <a:rPr lang="en-US" altLang="zh-CN" sz="2000" dirty="0" smtClean="0"/>
              <a:t>          </a:t>
            </a:r>
            <a:r>
              <a:rPr lang="zh-CN" altLang="zh-CN" sz="2000" dirty="0" smtClean="0"/>
              <a:t>开关</a:t>
            </a:r>
            <a:r>
              <a:rPr lang="zh-CN" altLang="zh-CN" sz="2000" dirty="0"/>
              <a:t>：</a:t>
            </a:r>
            <a:r>
              <a:rPr lang="en-US" altLang="zh-CN" sz="2000" dirty="0"/>
              <a:t>ON/OFF  </a:t>
            </a:r>
            <a:r>
              <a:rPr lang="zh-CN" altLang="zh-CN" sz="2000" dirty="0"/>
              <a:t>两者之中的选择</a:t>
            </a:r>
          </a:p>
          <a:p>
            <a:pPr marL="0" indent="0">
              <a:buFontTx/>
              <a:buNone/>
              <a:defRPr/>
            </a:pPr>
            <a:r>
              <a:rPr lang="en-US" altLang="zh-CN" sz="2000" dirty="0" smtClean="0"/>
              <a:t>          </a:t>
            </a:r>
            <a:r>
              <a:rPr lang="zh-CN" altLang="zh-CN" sz="2000" dirty="0" smtClean="0"/>
              <a:t>转换</a:t>
            </a:r>
            <a:r>
              <a:rPr lang="zh-CN" altLang="zh-CN" sz="2000" dirty="0"/>
              <a:t>类：</a:t>
            </a:r>
            <a:r>
              <a:rPr lang="en-US" altLang="zh-CN" sz="2000" dirty="0"/>
              <a:t>2</a:t>
            </a:r>
            <a:r>
              <a:rPr lang="zh-CN" altLang="zh-CN" sz="2000" dirty="0"/>
              <a:t>个～多个的功能选择</a:t>
            </a:r>
          </a:p>
          <a:p>
            <a:pPr marL="0" indent="0">
              <a:buFontTx/>
              <a:buNone/>
              <a:defRPr/>
            </a:pPr>
            <a:r>
              <a:rPr lang="en-US" altLang="zh-CN" sz="2000" dirty="0" smtClean="0"/>
              <a:t>          </a:t>
            </a:r>
            <a:r>
              <a:rPr lang="zh-CN" altLang="zh-CN" sz="2000" dirty="0" smtClean="0"/>
              <a:t>调节</a:t>
            </a:r>
            <a:r>
              <a:rPr lang="zh-CN" altLang="zh-CN" sz="2000" dirty="0"/>
              <a:t>类：量的控制</a:t>
            </a:r>
          </a:p>
          <a:p>
            <a:pPr marL="0" indent="0">
              <a:buFontTx/>
              <a:buNone/>
              <a:defRPr/>
            </a:pPr>
            <a:r>
              <a:rPr lang="en-US" altLang="zh-CN" sz="2000" dirty="0" smtClean="0"/>
              <a:t>          </a:t>
            </a:r>
            <a:r>
              <a:rPr lang="zh-CN" altLang="zh-CN" sz="2000" dirty="0" smtClean="0"/>
              <a:t>紧急</a:t>
            </a:r>
            <a:r>
              <a:rPr lang="zh-CN" altLang="zh-CN" sz="2000" dirty="0"/>
              <a:t>开关</a:t>
            </a:r>
            <a:r>
              <a:rPr lang="zh-CN" altLang="zh-CN" sz="2000" dirty="0" smtClean="0"/>
              <a:t>：根据需要放</a:t>
            </a:r>
            <a:r>
              <a:rPr lang="zh-CN" altLang="zh-CN" sz="2000" dirty="0"/>
              <a:t>在不宜碰到的地方，有些需要放在非常明显的位置</a:t>
            </a:r>
            <a:r>
              <a:rPr lang="zh-CN" altLang="zh-CN" sz="2000" dirty="0" smtClean="0"/>
              <a:t>上</a:t>
            </a:r>
            <a:endParaRPr lang="zh-CN" altLang="zh-CN" sz="2000" dirty="0"/>
          </a:p>
          <a:p>
            <a:pPr marL="0" indent="0">
              <a:buFontTx/>
              <a:buNone/>
              <a:defRPr/>
            </a:pPr>
            <a:r>
              <a:rPr lang="zh-CN" altLang="zh-CN" sz="2400" dirty="0"/>
              <a:t>（</a:t>
            </a:r>
            <a:r>
              <a:rPr lang="en-US" altLang="zh-CN" sz="2400" dirty="0"/>
              <a:t>2</a:t>
            </a:r>
            <a:r>
              <a:rPr lang="zh-CN" altLang="zh-CN" sz="2400" dirty="0"/>
              <a:t>）控制器的编码</a:t>
            </a:r>
          </a:p>
          <a:p>
            <a:pPr marL="0" indent="0">
              <a:buFontTx/>
              <a:buNone/>
              <a:defRPr/>
            </a:pPr>
            <a:r>
              <a:rPr lang="en-US" altLang="zh-CN" sz="2000" dirty="0"/>
              <a:t>① </a:t>
            </a:r>
            <a:r>
              <a:rPr lang="zh-CN" altLang="zh-CN" sz="2000" dirty="0"/>
              <a:t>形状编码： 将不同功能的控制器制作成不同的形状，使得它们可以通过视觉和触觉得以辨认，不容易混淆</a:t>
            </a:r>
            <a:r>
              <a:rPr lang="zh-CN" altLang="zh-CN" sz="2000" dirty="0" smtClean="0"/>
              <a:t>。</a:t>
            </a:r>
            <a:endParaRPr lang="en-US" altLang="zh-CN" sz="2000" dirty="0" smtClean="0"/>
          </a:p>
          <a:p>
            <a:pPr marL="0" indent="0">
              <a:buFontTx/>
              <a:buNone/>
              <a:defRPr/>
            </a:pPr>
            <a:r>
              <a:rPr lang="en-US" altLang="zh-CN" sz="2000" dirty="0" smtClean="0"/>
              <a:t>A </a:t>
            </a:r>
            <a:r>
              <a:rPr lang="zh-CN" altLang="zh-CN" sz="2000" dirty="0"/>
              <a:t>尽可能的反映控制器功能：增加可识别性，减少记忆负担，减少误操作几率</a:t>
            </a:r>
          </a:p>
          <a:p>
            <a:pPr marL="0" indent="0">
              <a:buFontTx/>
              <a:buNone/>
              <a:defRPr/>
            </a:pPr>
            <a:r>
              <a:rPr lang="en-US" altLang="zh-CN" sz="2000" dirty="0"/>
              <a:t>B </a:t>
            </a:r>
            <a:r>
              <a:rPr lang="zh-CN" altLang="zh-CN" sz="2000" dirty="0"/>
              <a:t>无视觉辨别：编码不宜太多太复杂，相互间要有足够大的差距</a:t>
            </a:r>
          </a:p>
          <a:p>
            <a:pPr marL="0" indent="0">
              <a:buFontTx/>
              <a:buNone/>
              <a:defRPr/>
            </a:pPr>
            <a:r>
              <a:rPr lang="en-US" altLang="zh-CN" sz="2000" dirty="0"/>
              <a:t>C </a:t>
            </a:r>
            <a:r>
              <a:rPr lang="zh-CN" altLang="zh-CN" sz="2000" dirty="0"/>
              <a:t>戴手套可区别：这个对于识别性要求更高，要求形状差别要足够大</a:t>
            </a:r>
          </a:p>
          <a:p>
            <a:pPr>
              <a:defRPr/>
            </a:pPr>
            <a:endParaRPr lang="zh-CN" altLang="en-US" dirty="0"/>
          </a:p>
        </p:txBody>
      </p:sp>
    </p:spTree>
    <p:extLst>
      <p:ext uri="{BB962C8B-B14F-4D97-AF65-F5344CB8AC3E}">
        <p14:creationId xmlns:p14="http://schemas.microsoft.com/office/powerpoint/2010/main" val="3115190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内容占位符 2"/>
          <p:cNvSpPr>
            <a:spLocks noGrp="1"/>
          </p:cNvSpPr>
          <p:nvPr>
            <p:ph idx="1"/>
          </p:nvPr>
        </p:nvSpPr>
        <p:spPr>
          <a:xfrm>
            <a:off x="457200" y="260350"/>
            <a:ext cx="8362950" cy="6408738"/>
          </a:xfrm>
        </p:spPr>
        <p:txBody>
          <a:bodyPr/>
          <a:lstStyle/>
          <a:p>
            <a:pPr marL="0" indent="0">
              <a:buFontTx/>
              <a:buNone/>
            </a:pPr>
            <a:r>
              <a:rPr lang="en-US" altLang="zh-CN" sz="2400" smtClean="0"/>
              <a:t>② </a:t>
            </a:r>
            <a:r>
              <a:rPr lang="zh-CN" altLang="zh-CN" sz="2400" smtClean="0"/>
              <a:t>表面纹理编码：</a:t>
            </a:r>
          </a:p>
          <a:p>
            <a:pPr marL="0" indent="0">
              <a:buFontTx/>
              <a:buNone/>
            </a:pPr>
            <a:r>
              <a:rPr lang="zh-CN" altLang="zh-CN" sz="2000" smtClean="0"/>
              <a:t>光滑的—— 表面无文理，易于识别 </a:t>
            </a:r>
          </a:p>
          <a:p>
            <a:pPr marL="0" indent="0">
              <a:buFontTx/>
              <a:buNone/>
            </a:pPr>
            <a:r>
              <a:rPr lang="zh-CN" altLang="zh-CN" sz="2000" smtClean="0"/>
              <a:t>带槽纹的——槽纹的方向是有规律的</a:t>
            </a:r>
          </a:p>
          <a:p>
            <a:pPr marL="0" indent="0">
              <a:buFontTx/>
              <a:buNone/>
            </a:pPr>
            <a:r>
              <a:rPr lang="zh-CN" altLang="zh-CN" sz="2000" smtClean="0"/>
              <a:t>压花的——表面不光滑，带有规则性的、没有明确方向感的</a:t>
            </a:r>
            <a:r>
              <a:rPr lang="zh-CN" altLang="en-US" sz="2000" smtClean="0"/>
              <a:t>肌理</a:t>
            </a:r>
            <a:endParaRPr lang="en-US" altLang="zh-CN" sz="2000" smtClean="0"/>
          </a:p>
          <a:p>
            <a:pPr marL="0" indent="0">
              <a:buFontTx/>
              <a:buNone/>
            </a:pPr>
            <a:r>
              <a:rPr lang="en-US" altLang="zh-CN" sz="2400" smtClean="0"/>
              <a:t>③ </a:t>
            </a:r>
            <a:r>
              <a:rPr lang="zh-CN" altLang="zh-CN" sz="2400" smtClean="0"/>
              <a:t>大小编码：</a:t>
            </a:r>
            <a:endParaRPr lang="en-US" altLang="zh-CN" sz="2400" smtClean="0"/>
          </a:p>
          <a:p>
            <a:pPr marL="0" indent="0">
              <a:buFontTx/>
              <a:buNone/>
            </a:pPr>
            <a:r>
              <a:rPr lang="zh-CN" altLang="zh-CN" sz="2000" smtClean="0"/>
              <a:t>普通人的手感辨识能力是有限的，因此采用大小编码不要数量太多，而且间隔要足够识别，达到足够的识别阈限。</a:t>
            </a:r>
            <a:endParaRPr lang="en-US" altLang="zh-CN" sz="2000" smtClean="0"/>
          </a:p>
          <a:p>
            <a:pPr marL="0" indent="0">
              <a:buFontTx/>
              <a:buNone/>
            </a:pPr>
            <a:r>
              <a:rPr lang="en-US" altLang="zh-CN" sz="2400" smtClean="0"/>
              <a:t>④ </a:t>
            </a:r>
            <a:r>
              <a:rPr lang="zh-CN" altLang="zh-CN" sz="2400" smtClean="0"/>
              <a:t>位置编码：</a:t>
            </a:r>
          </a:p>
          <a:p>
            <a:pPr marL="0" indent="0">
              <a:buFontTx/>
              <a:buNone/>
            </a:pPr>
            <a:r>
              <a:rPr lang="zh-CN" altLang="zh-CN" sz="2000" smtClean="0"/>
              <a:t>根据控制器在产品的面板上的位置的不同来进行区分，可以通过视觉和触觉来辨识，但是通常情况下，要求没有视觉辅助时能够快速的辨识。</a:t>
            </a:r>
            <a:endParaRPr lang="en-US" altLang="zh-CN" sz="2000" smtClean="0"/>
          </a:p>
          <a:p>
            <a:pPr marL="0" indent="0">
              <a:buFontTx/>
              <a:buNone/>
            </a:pPr>
            <a:r>
              <a:rPr lang="en-US" altLang="zh-CN" sz="2400" smtClean="0"/>
              <a:t>⑤ </a:t>
            </a:r>
            <a:r>
              <a:rPr lang="zh-CN" altLang="zh-CN" sz="2400" smtClean="0"/>
              <a:t>颜色：</a:t>
            </a:r>
            <a:endParaRPr lang="en-US" altLang="zh-CN" sz="2400" smtClean="0"/>
          </a:p>
          <a:p>
            <a:pPr marL="0" indent="0">
              <a:buFontTx/>
              <a:buNone/>
            </a:pPr>
            <a:r>
              <a:rPr lang="zh-CN" altLang="zh-CN" sz="2000" smtClean="0"/>
              <a:t>用颜色进行功用区分，因此必须对视线设计有一定要求</a:t>
            </a:r>
            <a:r>
              <a:rPr lang="zh-CN" altLang="en-US" sz="2000" smtClean="0"/>
              <a:t>。</a:t>
            </a:r>
            <a:endParaRPr lang="en-US" altLang="zh-CN" sz="2000" smtClean="0"/>
          </a:p>
          <a:p>
            <a:pPr marL="0" indent="0">
              <a:buFontTx/>
              <a:buNone/>
            </a:pPr>
            <a:r>
              <a:rPr lang="en-US" altLang="zh-CN" sz="2400" smtClean="0"/>
              <a:t>⑥ </a:t>
            </a:r>
            <a:r>
              <a:rPr lang="zh-CN" altLang="zh-CN" sz="2400" smtClean="0"/>
              <a:t>标记编码</a:t>
            </a:r>
            <a:endParaRPr lang="en-US" altLang="zh-CN" sz="2400" smtClean="0"/>
          </a:p>
          <a:p>
            <a:pPr marL="0" indent="0">
              <a:buFontTx/>
              <a:buNone/>
            </a:pPr>
            <a:r>
              <a:rPr lang="en-US" altLang="zh-CN" sz="2000" smtClean="0"/>
              <a:t>A </a:t>
            </a:r>
            <a:r>
              <a:rPr lang="zh-CN" altLang="zh-CN" sz="2000" smtClean="0"/>
              <a:t>简明通用</a:t>
            </a:r>
            <a:r>
              <a:rPr lang="en-US" altLang="zh-CN" sz="2000" smtClean="0"/>
              <a:t>  B </a:t>
            </a:r>
            <a:r>
              <a:rPr lang="zh-CN" altLang="zh-CN" sz="2000" smtClean="0"/>
              <a:t>大小适合</a:t>
            </a:r>
            <a:r>
              <a:rPr lang="en-US" altLang="zh-CN" sz="2000" smtClean="0"/>
              <a:t>  C </a:t>
            </a:r>
            <a:r>
              <a:rPr lang="zh-CN" altLang="zh-CN" sz="2000" smtClean="0"/>
              <a:t>位置得当</a:t>
            </a:r>
            <a:r>
              <a:rPr lang="en-US" altLang="zh-CN" sz="2000" smtClean="0"/>
              <a:t>  D </a:t>
            </a:r>
            <a:r>
              <a:rPr lang="zh-CN" altLang="zh-CN" sz="2000" smtClean="0"/>
              <a:t>良好的照明</a:t>
            </a:r>
            <a:endParaRPr lang="en-US" altLang="zh-CN" sz="2000" smtClean="0"/>
          </a:p>
          <a:p>
            <a:pPr marL="0" indent="0">
              <a:buFontTx/>
              <a:buNone/>
            </a:pPr>
            <a:r>
              <a:rPr lang="en-US" altLang="zh-CN" sz="2400" smtClean="0"/>
              <a:t>⑦ </a:t>
            </a:r>
            <a:r>
              <a:rPr lang="zh-CN" altLang="zh-CN" sz="2400" smtClean="0"/>
              <a:t>声音编码 </a:t>
            </a:r>
            <a:endParaRPr lang="zh-CN" altLang="en-US" sz="2400" smtClean="0"/>
          </a:p>
        </p:txBody>
      </p:sp>
    </p:spTree>
    <p:extLst>
      <p:ext uri="{BB962C8B-B14F-4D97-AF65-F5344CB8AC3E}">
        <p14:creationId xmlns:p14="http://schemas.microsoft.com/office/powerpoint/2010/main" val="3103275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a:xfrm>
            <a:off x="457200" y="333375"/>
            <a:ext cx="8435975" cy="6335713"/>
          </a:xfrm>
        </p:spPr>
        <p:txBody>
          <a:bodyPr/>
          <a:lstStyle/>
          <a:p>
            <a:pPr marL="0" indent="0">
              <a:buFontTx/>
              <a:buNone/>
            </a:pPr>
            <a:r>
              <a:rPr lang="zh-CN" altLang="zh-CN" sz="2400" smtClean="0"/>
              <a:t>（</a:t>
            </a:r>
            <a:r>
              <a:rPr lang="en-US" altLang="zh-CN" sz="2400" smtClean="0"/>
              <a:t>3</a:t>
            </a:r>
            <a:r>
              <a:rPr lang="zh-CN" altLang="zh-CN" sz="2400" smtClean="0"/>
              <a:t>）控制器设计的基本要求</a:t>
            </a:r>
          </a:p>
          <a:p>
            <a:pPr marL="0" indent="0">
              <a:buFontTx/>
              <a:buNone/>
            </a:pPr>
            <a:r>
              <a:rPr lang="en-US" altLang="zh-CN" sz="2000" smtClean="0"/>
              <a:t>① </a:t>
            </a:r>
            <a:r>
              <a:rPr lang="zh-CN" altLang="zh-CN" sz="2000" smtClean="0"/>
              <a:t>应根据人体测量数据、生物力学以及人体运动特征进行设计，适合大多数人，应按照总体操作者中第五百分位的能力来设计。</a:t>
            </a:r>
          </a:p>
          <a:p>
            <a:pPr marL="0" indent="0">
              <a:buFontTx/>
              <a:buNone/>
            </a:pPr>
            <a:r>
              <a:rPr lang="en-US" altLang="zh-CN" sz="2000" smtClean="0"/>
              <a:t>A </a:t>
            </a:r>
            <a:r>
              <a:rPr lang="zh-CN" altLang="zh-CN" sz="2000" smtClean="0"/>
              <a:t>需要用力小、控制精准的控制器——手或者手指</a:t>
            </a:r>
          </a:p>
          <a:p>
            <a:pPr marL="0" indent="0">
              <a:buFontTx/>
              <a:buNone/>
            </a:pPr>
            <a:r>
              <a:rPr lang="en-US" altLang="zh-CN" sz="2000" smtClean="0"/>
              <a:t>B </a:t>
            </a:r>
            <a:r>
              <a:rPr lang="zh-CN" altLang="zh-CN" sz="2000" smtClean="0"/>
              <a:t>用力大、无需精准——手臂或者脚</a:t>
            </a:r>
          </a:p>
          <a:p>
            <a:pPr marL="0" indent="0">
              <a:buFontTx/>
              <a:buNone/>
            </a:pPr>
            <a:r>
              <a:rPr lang="en-US" altLang="zh-CN" sz="2000" smtClean="0"/>
              <a:t>② </a:t>
            </a:r>
            <a:r>
              <a:rPr lang="zh-CN" altLang="zh-CN" sz="2000" smtClean="0"/>
              <a:t>控制器的运动方向应与预期的功能和产品的被控方向相一致。</a:t>
            </a:r>
          </a:p>
          <a:p>
            <a:pPr marL="0" indent="0">
              <a:buFontTx/>
              <a:buNone/>
            </a:pPr>
            <a:r>
              <a:rPr lang="en-US" altLang="zh-CN" sz="2000" smtClean="0"/>
              <a:t>A </a:t>
            </a:r>
            <a:r>
              <a:rPr lang="zh-CN" altLang="zh-CN" sz="2000" smtClean="0"/>
              <a:t>从左到右表示加强或增多</a:t>
            </a:r>
          </a:p>
          <a:p>
            <a:pPr marL="0" indent="0">
              <a:buFontTx/>
              <a:buNone/>
            </a:pPr>
            <a:r>
              <a:rPr lang="en-US" altLang="zh-CN" sz="2000" smtClean="0"/>
              <a:t>B </a:t>
            </a:r>
            <a:r>
              <a:rPr lang="zh-CN" altLang="zh-CN" sz="2000" smtClean="0"/>
              <a:t>从低到高表示增多</a:t>
            </a:r>
          </a:p>
          <a:p>
            <a:pPr marL="0" indent="0">
              <a:buFontTx/>
              <a:buNone/>
            </a:pPr>
            <a:r>
              <a:rPr lang="en-US" altLang="zh-CN" sz="2000" smtClean="0"/>
              <a:t>C </a:t>
            </a:r>
            <a:r>
              <a:rPr lang="zh-CN" altLang="zh-CN" sz="2000" smtClean="0"/>
              <a:t>角度的顺时针代表增强 水龙头 </a:t>
            </a:r>
          </a:p>
          <a:p>
            <a:pPr marL="0" indent="0">
              <a:buFontTx/>
              <a:buNone/>
            </a:pPr>
            <a:r>
              <a:rPr lang="en-US" altLang="zh-CN" sz="2000" smtClean="0"/>
              <a:t>D </a:t>
            </a:r>
            <a:r>
              <a:rPr lang="zh-CN" altLang="zh-CN" sz="2000" smtClean="0"/>
              <a:t>瓶盖——正旋代表开 反旋代表关</a:t>
            </a:r>
          </a:p>
          <a:p>
            <a:pPr marL="0" indent="0">
              <a:buFontTx/>
              <a:buNone/>
            </a:pPr>
            <a:r>
              <a:rPr lang="en-US" altLang="zh-CN" sz="2000" smtClean="0"/>
              <a:t>E </a:t>
            </a:r>
            <a:r>
              <a:rPr lang="zh-CN" altLang="zh-CN" sz="2000" smtClean="0"/>
              <a:t>角度的控制与实际操作一致——方向盘</a:t>
            </a:r>
          </a:p>
          <a:p>
            <a:pPr marL="0" indent="0">
              <a:buFontTx/>
              <a:buNone/>
            </a:pPr>
            <a:r>
              <a:rPr lang="zh-CN" altLang="zh-CN" sz="2000" smtClean="0"/>
              <a:t>③</a:t>
            </a:r>
            <a:r>
              <a:rPr lang="en-US" altLang="zh-CN" sz="2000" smtClean="0"/>
              <a:t> </a:t>
            </a:r>
            <a:r>
              <a:rPr lang="zh-CN" altLang="zh-CN" sz="2000" smtClean="0"/>
              <a:t>利用机械和物理原理减少操作用力</a:t>
            </a:r>
          </a:p>
          <a:p>
            <a:pPr marL="0" indent="0">
              <a:buFontTx/>
              <a:buNone/>
            </a:pPr>
            <a:r>
              <a:rPr lang="zh-CN" altLang="zh-CN" sz="2000" smtClean="0"/>
              <a:t>人的操作用力能力是有限的，而且用力越大，越不精准，因此尽量利用机械原理减少操作用力。</a:t>
            </a:r>
          </a:p>
          <a:p>
            <a:pPr marL="0" indent="0">
              <a:buFontTx/>
              <a:buNone/>
            </a:pPr>
            <a:r>
              <a:rPr lang="zh-CN" altLang="zh-CN" sz="2000" smtClean="0"/>
              <a:t>④</a:t>
            </a:r>
            <a:r>
              <a:rPr lang="en-US" altLang="zh-CN" sz="2000" smtClean="0"/>
              <a:t> </a:t>
            </a:r>
            <a:r>
              <a:rPr lang="zh-CN" altLang="zh-CN" sz="2000" smtClean="0"/>
              <a:t>处理好按键数量和功能组合之间的关系 </a:t>
            </a:r>
          </a:p>
          <a:p>
            <a:pPr marL="0" indent="0">
              <a:buFontTx/>
              <a:buNone/>
            </a:pPr>
            <a:endParaRPr lang="zh-CN" altLang="en-US" smtClean="0"/>
          </a:p>
        </p:txBody>
      </p:sp>
    </p:spTree>
    <p:extLst>
      <p:ext uri="{BB962C8B-B14F-4D97-AF65-F5344CB8AC3E}">
        <p14:creationId xmlns:p14="http://schemas.microsoft.com/office/powerpoint/2010/main" val="1388443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4525962"/>
          </a:xfrm>
        </p:spPr>
        <p:txBody>
          <a:bodyPr>
            <a:normAutofit lnSpcReduction="10000"/>
          </a:bodyPr>
          <a:lstStyle/>
          <a:p>
            <a:pPr marL="0" indent="0">
              <a:buFontTx/>
              <a:buNone/>
              <a:defRPr/>
            </a:pPr>
            <a:r>
              <a:rPr lang="en-US" altLang="zh-CN" b="1" dirty="0">
                <a:solidFill>
                  <a:srgbClr val="800080"/>
                </a:solidFill>
                <a:effectLst>
                  <a:outerShdw blurRad="38100" dist="38100" dir="2700000">
                    <a:srgbClr val="C0C0C0"/>
                  </a:outerShdw>
                </a:effectLst>
                <a:latin typeface="宋体" panose="02010600030101010101" pitchFamily="2" charset="-122"/>
                <a:ea typeface="+mj-ea"/>
                <a:cs typeface="+mj-cs"/>
              </a:rPr>
              <a:t>2.</a:t>
            </a:r>
            <a:r>
              <a:rPr lang="zh-CN" altLang="zh-CN" b="1" dirty="0">
                <a:solidFill>
                  <a:srgbClr val="800080"/>
                </a:solidFill>
                <a:effectLst>
                  <a:outerShdw blurRad="38100" dist="38100" dir="2700000">
                    <a:srgbClr val="C0C0C0"/>
                  </a:outerShdw>
                </a:effectLst>
                <a:latin typeface="宋体" panose="02010600030101010101" pitchFamily="2" charset="-122"/>
                <a:ea typeface="+mj-ea"/>
                <a:cs typeface="+mj-cs"/>
              </a:rPr>
              <a:t>视觉显示器的种类和设计原则</a:t>
            </a:r>
          </a:p>
          <a:p>
            <a:pPr marL="0" indent="0">
              <a:buFontTx/>
              <a:buNone/>
              <a:defRPr/>
            </a:pPr>
            <a:r>
              <a:rPr lang="zh-CN" altLang="en-US" sz="2400" dirty="0" smtClean="0"/>
              <a:t>（</a:t>
            </a:r>
            <a:r>
              <a:rPr lang="en-US" altLang="zh-CN" sz="2400" dirty="0" smtClean="0"/>
              <a:t>1</a:t>
            </a:r>
            <a:r>
              <a:rPr lang="zh-CN" altLang="en-US" sz="2400" dirty="0" smtClean="0"/>
              <a:t>）</a:t>
            </a:r>
            <a:r>
              <a:rPr lang="zh-CN" altLang="zh-CN" sz="2400" dirty="0" smtClean="0"/>
              <a:t>仪表显示器</a:t>
            </a:r>
            <a:endParaRPr lang="en-US" altLang="zh-CN" sz="2400" dirty="0" smtClean="0"/>
          </a:p>
          <a:p>
            <a:pPr marL="0" indent="0">
              <a:buFontTx/>
              <a:buNone/>
              <a:defRPr/>
            </a:pPr>
            <a:r>
              <a:rPr lang="zh-CN" altLang="zh-CN" sz="2400" dirty="0" smtClean="0"/>
              <a:t>①</a:t>
            </a:r>
            <a:r>
              <a:rPr lang="en-US" altLang="zh-CN" sz="2400" dirty="0" smtClean="0"/>
              <a:t> </a:t>
            </a:r>
            <a:r>
              <a:rPr lang="zh-CN" altLang="zh-CN" sz="2400" dirty="0"/>
              <a:t>仪表是视觉显示器中应用极为普遍的一种显示器，分为数字式显示器和模拟显示器</a:t>
            </a:r>
            <a:r>
              <a:rPr lang="zh-CN" altLang="zh-CN" sz="2400" dirty="0" smtClean="0"/>
              <a:t>。</a:t>
            </a:r>
            <a:endParaRPr lang="en-US" altLang="zh-CN" sz="2400" dirty="0" smtClean="0"/>
          </a:p>
          <a:p>
            <a:pPr>
              <a:defRPr/>
            </a:pPr>
            <a:r>
              <a:rPr lang="zh-CN" altLang="zh-CN" sz="2400" dirty="0"/>
              <a:t>数字显示器是用数字来显示有关参数或者工作状态的显示器，如数字显示屏、机械和电子的数字计数器等。这一类型的显示器的特点是：显示简单、直接、精确、认读速度快，且不易产生视觉疲劳。</a:t>
            </a:r>
          </a:p>
          <a:p>
            <a:pPr>
              <a:defRPr/>
            </a:pPr>
            <a:r>
              <a:rPr lang="zh-CN" altLang="zh-CN" sz="2400" dirty="0"/>
              <a:t>模拟显示器是用标定在刻度上的指针来显示信息的，其特点是：信息形象化、能连续的、直观的反应信息的变化趋势，使人对模拟值在全程范围的位置一目了然。</a:t>
            </a:r>
          </a:p>
          <a:p>
            <a:pPr marL="0" indent="0">
              <a:buFontTx/>
              <a:buNone/>
              <a:defRPr/>
            </a:pPr>
            <a:endParaRPr lang="zh-CN" altLang="zh-CN" dirty="0"/>
          </a:p>
          <a:p>
            <a:pPr>
              <a:defRPr/>
            </a:pPr>
            <a:endParaRPr lang="zh-CN" altLang="en-US" dirty="0"/>
          </a:p>
        </p:txBody>
      </p:sp>
    </p:spTree>
    <p:extLst>
      <p:ext uri="{BB962C8B-B14F-4D97-AF65-F5344CB8AC3E}">
        <p14:creationId xmlns:p14="http://schemas.microsoft.com/office/powerpoint/2010/main" val="15143295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2"/>
          <p:cNvSpPr>
            <a:spLocks noGrp="1"/>
          </p:cNvSpPr>
          <p:nvPr>
            <p:ph idx="1"/>
          </p:nvPr>
        </p:nvSpPr>
        <p:spPr>
          <a:xfrm>
            <a:off x="457200" y="476250"/>
            <a:ext cx="8229600" cy="6121400"/>
          </a:xfrm>
        </p:spPr>
        <p:txBody>
          <a:bodyPr/>
          <a:lstStyle/>
          <a:p>
            <a:pPr marL="0" indent="0">
              <a:buFontTx/>
              <a:buNone/>
            </a:pPr>
            <a:r>
              <a:rPr lang="zh-CN" altLang="en-US" sz="2400" b="1" smtClean="0"/>
              <a:t>（</a:t>
            </a:r>
            <a:r>
              <a:rPr lang="en-US" altLang="zh-CN" sz="2400" b="1" smtClean="0"/>
              <a:t>4</a:t>
            </a:r>
            <a:r>
              <a:rPr lang="zh-CN" altLang="en-US" sz="2400" b="1" smtClean="0"/>
              <a:t>）</a:t>
            </a:r>
            <a:r>
              <a:rPr lang="zh-CN" altLang="zh-CN" sz="2400" b="1" smtClean="0"/>
              <a:t>手动控制器</a:t>
            </a:r>
          </a:p>
          <a:p>
            <a:pPr marL="0" indent="0">
              <a:buFontTx/>
              <a:buNone/>
            </a:pPr>
            <a:r>
              <a:rPr lang="zh-CN" altLang="zh-CN" sz="2400" smtClean="0"/>
              <a:t>①</a:t>
            </a:r>
            <a:r>
              <a:rPr lang="en-US" altLang="zh-CN" sz="2400" smtClean="0"/>
              <a:t> </a:t>
            </a:r>
            <a:r>
              <a:rPr lang="zh-CN" altLang="zh-CN" sz="2400" smtClean="0"/>
              <a:t>手动控制器的设计种类</a:t>
            </a:r>
            <a:endParaRPr lang="zh-CN" altLang="zh-CN" sz="2400" b="1" smtClean="0"/>
          </a:p>
          <a:p>
            <a:pPr marL="0" indent="0">
              <a:lnSpc>
                <a:spcPts val="3000"/>
              </a:lnSpc>
              <a:spcBef>
                <a:spcPct val="0"/>
              </a:spcBef>
              <a:buFontTx/>
              <a:buNone/>
            </a:pPr>
            <a:r>
              <a:rPr lang="en-US" altLang="zh-CN" sz="2000" smtClean="0"/>
              <a:t>A </a:t>
            </a:r>
            <a:r>
              <a:rPr lang="zh-CN" altLang="zh-CN" sz="2000" smtClean="0"/>
              <a:t>旋钮</a:t>
            </a:r>
            <a:r>
              <a:rPr lang="zh-CN" altLang="en-US" sz="2000" smtClean="0"/>
              <a:t>：圆形 多边 指针</a:t>
            </a:r>
            <a:endParaRPr lang="en-US" altLang="zh-CN" sz="2000" smtClean="0"/>
          </a:p>
          <a:p>
            <a:pPr marL="0" indent="0">
              <a:lnSpc>
                <a:spcPts val="3000"/>
              </a:lnSpc>
              <a:spcBef>
                <a:spcPct val="0"/>
              </a:spcBef>
              <a:buFontTx/>
              <a:buNone/>
            </a:pPr>
            <a:r>
              <a:rPr lang="en-US" altLang="zh-CN" sz="2000" smtClean="0"/>
              <a:t>B </a:t>
            </a:r>
            <a:r>
              <a:rPr lang="zh-CN" altLang="zh-CN" sz="2000" smtClean="0"/>
              <a:t>按钮</a:t>
            </a:r>
            <a:r>
              <a:rPr lang="zh-CN" altLang="en-US" sz="2000" smtClean="0"/>
              <a:t>：</a:t>
            </a:r>
            <a:r>
              <a:rPr lang="zh-CN" altLang="zh-CN" sz="2000" smtClean="0"/>
              <a:t>按钮也称为按键，是用于手指或工具按压进行操作。</a:t>
            </a:r>
            <a:endParaRPr lang="en-US" altLang="zh-CN" sz="2000" smtClean="0"/>
          </a:p>
          <a:p>
            <a:pPr marL="0" indent="0">
              <a:lnSpc>
                <a:spcPts val="3000"/>
              </a:lnSpc>
              <a:spcBef>
                <a:spcPct val="0"/>
              </a:spcBef>
              <a:buFontTx/>
              <a:buNone/>
            </a:pPr>
            <a:r>
              <a:rPr lang="en-US" altLang="zh-CN" sz="2000" smtClean="0"/>
              <a:t>C </a:t>
            </a:r>
            <a:r>
              <a:rPr lang="zh-CN" altLang="zh-CN" sz="2000" smtClean="0"/>
              <a:t>扳动开关</a:t>
            </a:r>
            <a:r>
              <a:rPr lang="zh-CN" altLang="en-US" sz="2000" smtClean="0"/>
              <a:t>：</a:t>
            </a:r>
            <a:r>
              <a:rPr lang="zh-CN" altLang="zh-CN" sz="2000" smtClean="0"/>
              <a:t>扳动控制器一般有两项和三项两种，两项一般为开和关两种功能，三项控制一般为关</a:t>
            </a:r>
            <a:r>
              <a:rPr lang="en-US" altLang="zh-CN" sz="2000" smtClean="0"/>
              <a:t>-</a:t>
            </a:r>
            <a:r>
              <a:rPr lang="zh-CN" altLang="zh-CN" sz="2000" smtClean="0"/>
              <a:t>低</a:t>
            </a:r>
            <a:r>
              <a:rPr lang="en-US" altLang="zh-CN" sz="2000" smtClean="0"/>
              <a:t>-</a:t>
            </a:r>
            <a:r>
              <a:rPr lang="zh-CN" altLang="zh-CN" sz="2000" smtClean="0"/>
              <a:t>高三种控制 。</a:t>
            </a:r>
            <a:endParaRPr lang="en-US" altLang="zh-CN" sz="2000" smtClean="0"/>
          </a:p>
          <a:p>
            <a:pPr marL="0" indent="0">
              <a:lnSpc>
                <a:spcPts val="3000"/>
              </a:lnSpc>
              <a:spcBef>
                <a:spcPct val="0"/>
              </a:spcBef>
              <a:buFontTx/>
              <a:buNone/>
            </a:pPr>
            <a:r>
              <a:rPr lang="en-US" altLang="zh-CN" sz="2000" smtClean="0"/>
              <a:t>D </a:t>
            </a:r>
            <a:r>
              <a:rPr lang="zh-CN" altLang="zh-CN" sz="2000" smtClean="0"/>
              <a:t>控制杆</a:t>
            </a:r>
            <a:r>
              <a:rPr lang="zh-CN" altLang="en-US" sz="2000" smtClean="0"/>
              <a:t>：控制杆是一种需要较大的力的控制器，运动方式多为前后、左右推拉或者做圆锥运动。控制杆的长度依据位移量和操纵力而定，操纵杆较长时，端头应该设置球状把手。</a:t>
            </a:r>
            <a:endParaRPr lang="zh-CN" altLang="zh-CN" sz="2000" smtClean="0"/>
          </a:p>
          <a:p>
            <a:pPr marL="0" indent="0">
              <a:lnSpc>
                <a:spcPts val="3000"/>
              </a:lnSpc>
              <a:spcBef>
                <a:spcPct val="0"/>
              </a:spcBef>
              <a:buFontTx/>
              <a:buNone/>
            </a:pPr>
            <a:r>
              <a:rPr lang="en-US" altLang="zh-CN" sz="2000" smtClean="0"/>
              <a:t>E </a:t>
            </a:r>
            <a:r>
              <a:rPr lang="zh-CN" altLang="zh-CN" sz="2000" smtClean="0"/>
              <a:t>摇把</a:t>
            </a:r>
            <a:r>
              <a:rPr lang="zh-CN" altLang="en-US" sz="2000" smtClean="0"/>
              <a:t>：</a:t>
            </a:r>
            <a:r>
              <a:rPr lang="zh-CN" altLang="zh-CN" sz="2000" smtClean="0"/>
              <a:t>摇把具有快速回转和连续调节的特点，适用于大范围的精调和粗调</a:t>
            </a:r>
            <a:r>
              <a:rPr lang="zh-CN" altLang="en-US" sz="2000" smtClean="0"/>
              <a:t>。</a:t>
            </a:r>
            <a:endParaRPr lang="en-US" altLang="zh-CN" sz="2000" smtClean="0"/>
          </a:p>
          <a:p>
            <a:pPr marL="0" indent="0">
              <a:lnSpc>
                <a:spcPts val="3000"/>
              </a:lnSpc>
              <a:spcBef>
                <a:spcPct val="0"/>
              </a:spcBef>
              <a:buFontTx/>
              <a:buNone/>
            </a:pPr>
            <a:r>
              <a:rPr lang="en-US" altLang="zh-CN" sz="2000" smtClean="0"/>
              <a:t>F </a:t>
            </a:r>
            <a:r>
              <a:rPr lang="zh-CN" altLang="zh-CN" sz="2000" smtClean="0"/>
              <a:t>转轮</a:t>
            </a:r>
            <a:r>
              <a:rPr lang="zh-CN" altLang="en-US" sz="2000" smtClean="0"/>
              <a:t>：转轮可以连续旋转，可以用于交通工具的驾驶方向盘，也可以用于机械设备的控制。为了增加转轮的方向指示性，可以在其部件上增加指示方向的因素。</a:t>
            </a:r>
            <a:endParaRPr lang="zh-CN" altLang="zh-CN" sz="2000" smtClean="0"/>
          </a:p>
          <a:p>
            <a:pPr marL="0" indent="0">
              <a:buFontTx/>
              <a:buNone/>
            </a:pPr>
            <a:endParaRPr lang="zh-CN" altLang="zh-CN" smtClean="0"/>
          </a:p>
          <a:p>
            <a:pPr marL="0" indent="0">
              <a:buFontTx/>
              <a:buNone/>
            </a:pPr>
            <a:endParaRPr lang="zh-CN" altLang="zh-CN" smtClean="0"/>
          </a:p>
          <a:p>
            <a:pPr marL="0" indent="0">
              <a:buFontTx/>
              <a:buNone/>
            </a:pPr>
            <a:endParaRPr lang="zh-CN" altLang="en-US" smtClean="0"/>
          </a:p>
        </p:txBody>
      </p:sp>
    </p:spTree>
    <p:extLst>
      <p:ext uri="{BB962C8B-B14F-4D97-AF65-F5344CB8AC3E}">
        <p14:creationId xmlns:p14="http://schemas.microsoft.com/office/powerpoint/2010/main" val="3857604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250"/>
            <a:ext cx="8291513" cy="6192838"/>
          </a:xfrm>
        </p:spPr>
        <p:txBody>
          <a:bodyPr/>
          <a:lstStyle/>
          <a:p>
            <a:pPr marL="0" indent="0">
              <a:buFontTx/>
              <a:buNone/>
              <a:defRPr/>
            </a:pPr>
            <a:r>
              <a:rPr lang="zh-CN" altLang="zh-CN" sz="2400" dirty="0"/>
              <a:t>②</a:t>
            </a:r>
            <a:r>
              <a:rPr lang="en-US" altLang="zh-CN" sz="2400" dirty="0"/>
              <a:t> </a:t>
            </a:r>
            <a:r>
              <a:rPr lang="zh-CN" altLang="zh-CN" sz="2400" dirty="0"/>
              <a:t>手动控制器的设计原则</a:t>
            </a:r>
          </a:p>
          <a:p>
            <a:pPr marL="0" indent="0">
              <a:buFontTx/>
              <a:buNone/>
              <a:defRPr/>
            </a:pPr>
            <a:r>
              <a:rPr lang="en-US" altLang="zh-CN" sz="2400" dirty="0"/>
              <a:t>A </a:t>
            </a:r>
            <a:r>
              <a:rPr lang="zh-CN" altLang="zh-CN" sz="2400" dirty="0"/>
              <a:t>使手腕处于顺直状态</a:t>
            </a:r>
          </a:p>
          <a:p>
            <a:pPr marL="0" indent="0">
              <a:buFontTx/>
              <a:buNone/>
              <a:defRPr/>
            </a:pPr>
            <a:r>
              <a:rPr lang="en-US" altLang="zh-CN" sz="2400" dirty="0" smtClean="0"/>
              <a:t>B </a:t>
            </a:r>
            <a:r>
              <a:rPr lang="zh-CN" altLang="zh-CN" sz="2400" dirty="0"/>
              <a:t>减轻掌部组织所受</a:t>
            </a:r>
            <a:r>
              <a:rPr lang="zh-CN" altLang="zh-CN" sz="2400" dirty="0" smtClean="0"/>
              <a:t>压力</a:t>
            </a:r>
            <a:endParaRPr lang="zh-CN" altLang="zh-CN" sz="2400" dirty="0"/>
          </a:p>
          <a:p>
            <a:pPr marL="0" indent="0">
              <a:buFontTx/>
              <a:buNone/>
              <a:defRPr/>
            </a:pPr>
            <a:r>
              <a:rPr lang="en-US" altLang="zh-CN" sz="2400" dirty="0"/>
              <a:t>C </a:t>
            </a:r>
            <a:r>
              <a:rPr lang="zh-CN" altLang="zh-CN" sz="2400" dirty="0"/>
              <a:t>避免手指重复动作</a:t>
            </a:r>
          </a:p>
          <a:p>
            <a:pPr marL="0" indent="0">
              <a:buFontTx/>
              <a:buNone/>
              <a:defRPr/>
            </a:pPr>
            <a:r>
              <a:rPr lang="en-US" altLang="zh-CN" sz="2400" dirty="0" smtClean="0"/>
              <a:t>D </a:t>
            </a:r>
            <a:r>
              <a:rPr lang="zh-CN" altLang="zh-CN" sz="2400" dirty="0"/>
              <a:t>避免过度用力和静态施力以引起</a:t>
            </a:r>
            <a:r>
              <a:rPr lang="zh-CN" altLang="zh-CN" sz="2400" dirty="0" smtClean="0"/>
              <a:t>疲劳</a:t>
            </a:r>
            <a:endParaRPr lang="en-US" altLang="zh-CN" sz="2400" dirty="0" smtClean="0"/>
          </a:p>
          <a:p>
            <a:pPr marL="0" indent="0">
              <a:buFontTx/>
              <a:buNone/>
              <a:defRPr/>
            </a:pPr>
            <a:r>
              <a:rPr lang="zh-CN" altLang="zh-CN" sz="2400" dirty="0" smtClean="0"/>
              <a:t>（</a:t>
            </a:r>
            <a:r>
              <a:rPr lang="en-US" altLang="zh-CN" sz="2400" dirty="0"/>
              <a:t>5</a:t>
            </a:r>
            <a:r>
              <a:rPr lang="zh-CN" altLang="zh-CN" sz="2400" dirty="0"/>
              <a:t>）脚动控制器</a:t>
            </a:r>
          </a:p>
          <a:p>
            <a:pPr marL="0" indent="0">
              <a:buFontTx/>
              <a:buNone/>
              <a:defRPr/>
            </a:pPr>
            <a:r>
              <a:rPr lang="zh-CN" altLang="zh-CN" sz="2400" dirty="0"/>
              <a:t>①</a:t>
            </a:r>
            <a:r>
              <a:rPr lang="en-US" altLang="zh-CN" sz="2400" dirty="0"/>
              <a:t> </a:t>
            </a:r>
            <a:r>
              <a:rPr lang="zh-CN" altLang="zh-CN" sz="2400" dirty="0"/>
              <a:t>脚踏板</a:t>
            </a:r>
          </a:p>
          <a:p>
            <a:pPr marL="0" indent="0">
              <a:buFontTx/>
              <a:buNone/>
              <a:defRPr/>
            </a:pPr>
            <a:r>
              <a:rPr lang="zh-CN" altLang="zh-CN" sz="2400" dirty="0"/>
              <a:t>脚操纵的控制器主要有两种形式，脚踏板和脚踏钮。脚踏板的形式又分为直动式、摆动式和回转式</a:t>
            </a:r>
            <a:r>
              <a:rPr lang="zh-CN" altLang="zh-CN" sz="2400" dirty="0" smtClean="0"/>
              <a:t>。</a:t>
            </a:r>
            <a:endParaRPr lang="en-US" altLang="zh-CN" sz="2400" dirty="0" smtClean="0"/>
          </a:p>
          <a:p>
            <a:pPr marL="0" indent="0">
              <a:buFontTx/>
              <a:buNone/>
              <a:defRPr/>
            </a:pPr>
            <a:r>
              <a:rPr lang="zh-CN" altLang="zh-CN" sz="2400" dirty="0"/>
              <a:t>②</a:t>
            </a:r>
            <a:r>
              <a:rPr lang="en-US" altLang="zh-CN" sz="2400" dirty="0"/>
              <a:t> </a:t>
            </a:r>
            <a:r>
              <a:rPr lang="zh-CN" altLang="zh-CN" sz="2400" dirty="0"/>
              <a:t>脚踏钮</a:t>
            </a:r>
          </a:p>
          <a:p>
            <a:pPr marL="0" indent="0">
              <a:buFontTx/>
              <a:buNone/>
              <a:defRPr/>
            </a:pPr>
            <a:r>
              <a:rPr lang="zh-CN" altLang="zh-CN" sz="2400" dirty="0"/>
              <a:t>脚踏钮是可以用脚来操纵的按钮，和脚踏板相比，它可以快速的操作。</a:t>
            </a:r>
            <a:endParaRPr lang="en-US" altLang="zh-CN" sz="2400" dirty="0"/>
          </a:p>
          <a:p>
            <a:pPr marL="0" indent="0">
              <a:buFontTx/>
              <a:buNone/>
              <a:defRPr/>
            </a:pPr>
            <a:endParaRPr lang="zh-CN" altLang="zh-CN" sz="2400" b="1" dirty="0"/>
          </a:p>
          <a:p>
            <a:pPr marL="0" indent="0">
              <a:buFontTx/>
              <a:buNone/>
              <a:defRPr/>
            </a:pPr>
            <a:endParaRPr lang="zh-CN" altLang="zh-CN" sz="2400" dirty="0"/>
          </a:p>
          <a:p>
            <a:pPr>
              <a:defRPr/>
            </a:pPr>
            <a:endParaRPr lang="zh-CN" altLang="en-US" dirty="0"/>
          </a:p>
        </p:txBody>
      </p:sp>
    </p:spTree>
    <p:extLst>
      <p:ext uri="{BB962C8B-B14F-4D97-AF65-F5344CB8AC3E}">
        <p14:creationId xmlns:p14="http://schemas.microsoft.com/office/powerpoint/2010/main" val="595956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2"/>
          <p:cNvSpPr>
            <a:spLocks noGrp="1"/>
          </p:cNvSpPr>
          <p:nvPr>
            <p:ph idx="1"/>
          </p:nvPr>
        </p:nvSpPr>
        <p:spPr>
          <a:xfrm>
            <a:off x="457200" y="476250"/>
            <a:ext cx="8229600" cy="4525963"/>
          </a:xfrm>
        </p:spPr>
        <p:txBody>
          <a:bodyPr/>
          <a:lstStyle/>
          <a:p>
            <a:pPr marL="0" indent="0">
              <a:buFontTx/>
              <a:buNone/>
            </a:pPr>
            <a:r>
              <a:rPr lang="zh-CN" altLang="zh-CN" sz="2400" smtClean="0"/>
              <a:t>（</a:t>
            </a:r>
            <a:r>
              <a:rPr lang="en-US" altLang="zh-CN" sz="2400" smtClean="0"/>
              <a:t>6</a:t>
            </a:r>
            <a:r>
              <a:rPr lang="zh-CN" altLang="zh-CN" sz="2400" smtClean="0"/>
              <a:t>）控制</a:t>
            </a:r>
            <a:r>
              <a:rPr lang="en-US" altLang="zh-CN" sz="2400" smtClean="0"/>
              <a:t>-</a:t>
            </a:r>
            <a:r>
              <a:rPr lang="zh-CN" altLang="zh-CN" sz="2400" smtClean="0"/>
              <a:t>显示的相合性</a:t>
            </a:r>
            <a:endParaRPr lang="zh-CN" altLang="zh-CN" sz="2400" b="1" smtClean="0"/>
          </a:p>
          <a:p>
            <a:pPr marL="0" indent="0">
              <a:buFontTx/>
              <a:buNone/>
            </a:pPr>
            <a:r>
              <a:rPr lang="zh-CN" altLang="zh-CN" sz="2400" smtClean="0"/>
              <a:t>控制器与显示装置之间的配合关系称为控制</a:t>
            </a:r>
            <a:r>
              <a:rPr lang="en-US" altLang="zh-CN" sz="2400" smtClean="0"/>
              <a:t>-</a:t>
            </a:r>
            <a:r>
              <a:rPr lang="zh-CN" altLang="zh-CN" sz="2400" smtClean="0"/>
              <a:t>显示相合性。控制</a:t>
            </a:r>
            <a:r>
              <a:rPr lang="en-US" altLang="zh-CN" sz="2400" smtClean="0"/>
              <a:t>-</a:t>
            </a:r>
            <a:r>
              <a:rPr lang="zh-CN" altLang="zh-CN" sz="2400" smtClean="0"/>
              <a:t>显示的相合性设计在人机关系的处理上是非常重要的，它是人机交流顺畅的基础。</a:t>
            </a:r>
            <a:endParaRPr lang="en-US" altLang="zh-CN" sz="2400" smtClean="0"/>
          </a:p>
          <a:p>
            <a:pPr marL="0" indent="0">
              <a:buFontTx/>
              <a:buNone/>
            </a:pPr>
            <a:r>
              <a:rPr lang="zh-CN" altLang="zh-CN" sz="2400" smtClean="0"/>
              <a:t>①</a:t>
            </a:r>
            <a:r>
              <a:rPr lang="en-US" altLang="zh-CN" sz="2400" smtClean="0"/>
              <a:t> </a:t>
            </a:r>
            <a:r>
              <a:rPr lang="zh-CN" altLang="zh-CN" sz="2400" smtClean="0"/>
              <a:t>控制与显示在空间位置上的相合性</a:t>
            </a:r>
          </a:p>
          <a:p>
            <a:pPr marL="0" indent="0">
              <a:buFontTx/>
              <a:buNone/>
            </a:pPr>
            <a:r>
              <a:rPr lang="zh-CN" altLang="zh-CN" sz="2400" smtClean="0"/>
              <a:t>②</a:t>
            </a:r>
            <a:r>
              <a:rPr lang="en-US" altLang="zh-CN" sz="2400" smtClean="0"/>
              <a:t> </a:t>
            </a:r>
            <a:r>
              <a:rPr lang="zh-CN" altLang="zh-CN" sz="2400" smtClean="0"/>
              <a:t>控制与显示在运动方向上的相合性</a:t>
            </a:r>
          </a:p>
          <a:p>
            <a:pPr marL="0" indent="0">
              <a:buFontTx/>
              <a:buNone/>
            </a:pPr>
            <a:r>
              <a:rPr lang="zh-CN" altLang="zh-CN" sz="2400" smtClean="0"/>
              <a:t>③</a:t>
            </a:r>
            <a:r>
              <a:rPr lang="en-US" altLang="zh-CN" sz="2400" smtClean="0"/>
              <a:t> </a:t>
            </a:r>
            <a:r>
              <a:rPr lang="zh-CN" altLang="zh-CN" sz="2400" smtClean="0"/>
              <a:t>控制</a:t>
            </a:r>
            <a:r>
              <a:rPr lang="en-US" altLang="zh-CN" sz="2400" smtClean="0"/>
              <a:t>-</a:t>
            </a:r>
            <a:r>
              <a:rPr lang="zh-CN" altLang="zh-CN" sz="2400" smtClean="0"/>
              <a:t>显示比</a:t>
            </a:r>
            <a:endParaRPr lang="en-US" altLang="zh-CN" sz="2400" smtClean="0"/>
          </a:p>
          <a:p>
            <a:pPr marL="0" indent="0">
              <a:buFontTx/>
              <a:buNone/>
            </a:pPr>
            <a:r>
              <a:rPr lang="en-US" altLang="zh-CN" sz="2400" smtClean="0"/>
              <a:t>      A </a:t>
            </a:r>
            <a:r>
              <a:rPr lang="zh-CN" altLang="zh-CN" sz="2400" smtClean="0"/>
              <a:t>高灵敏度的控制器</a:t>
            </a:r>
            <a:endParaRPr lang="zh-CN" altLang="zh-CN" sz="2400" b="1" smtClean="0"/>
          </a:p>
          <a:p>
            <a:pPr marL="0" indent="0">
              <a:buFontTx/>
              <a:buNone/>
            </a:pPr>
            <a:r>
              <a:rPr lang="en-US" altLang="zh-CN" sz="2400" smtClean="0"/>
              <a:t>      B </a:t>
            </a:r>
            <a:r>
              <a:rPr lang="zh-CN" altLang="zh-CN" sz="2400" smtClean="0"/>
              <a:t>低灵敏度的控制器</a:t>
            </a:r>
          </a:p>
          <a:p>
            <a:pPr marL="0" indent="0">
              <a:buFontTx/>
              <a:buNone/>
            </a:pPr>
            <a:endParaRPr lang="zh-CN" altLang="zh-CN" sz="2400" smtClean="0"/>
          </a:p>
          <a:p>
            <a:pPr marL="0" indent="0">
              <a:buFontTx/>
              <a:buNone/>
            </a:pPr>
            <a:endParaRPr lang="zh-CN" altLang="en-US" sz="2400" smtClean="0"/>
          </a:p>
        </p:txBody>
      </p:sp>
      <p:pic>
        <p:nvPicPr>
          <p:cNvPr id="6349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7558" b="9673"/>
          <a:stretch>
            <a:fillRect/>
          </a:stretch>
        </p:blipFill>
        <p:spPr bwMode="auto">
          <a:xfrm>
            <a:off x="193675" y="4657725"/>
            <a:ext cx="4632325"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图片 44"/>
          <p:cNvPicPr>
            <a:picLocks noChangeAspect="1" noChangeArrowheads="1"/>
          </p:cNvPicPr>
          <p:nvPr/>
        </p:nvPicPr>
        <p:blipFill>
          <a:blip r:embed="rId3">
            <a:extLst>
              <a:ext uri="{28A0092B-C50C-407E-A947-70E740481C1C}">
                <a14:useLocalDpi xmlns:a14="http://schemas.microsoft.com/office/drawing/2010/main" val="0"/>
              </a:ext>
            </a:extLst>
          </a:blip>
          <a:srcRect l="12459" t="5370" r="10892" b="10788"/>
          <a:stretch>
            <a:fillRect/>
          </a:stretch>
        </p:blipFill>
        <p:spPr bwMode="auto">
          <a:xfrm>
            <a:off x="5292725" y="4602163"/>
            <a:ext cx="1946275"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857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idx="1"/>
          </p:nvPr>
        </p:nvSpPr>
        <p:spPr>
          <a:xfrm>
            <a:off x="457200" y="476250"/>
            <a:ext cx="8229600" cy="4525963"/>
          </a:xfrm>
        </p:spPr>
        <p:txBody>
          <a:bodyPr/>
          <a:lstStyle/>
          <a:p>
            <a:pPr marL="0" indent="0">
              <a:buFontTx/>
              <a:buNone/>
            </a:pPr>
            <a:r>
              <a:rPr lang="zh-CN" altLang="zh-CN" sz="2400" smtClean="0"/>
              <a:t>②</a:t>
            </a:r>
            <a:r>
              <a:rPr lang="en-US" altLang="zh-CN" sz="2400" smtClean="0"/>
              <a:t> </a:t>
            </a:r>
            <a:r>
              <a:rPr lang="zh-CN" altLang="zh-CN" sz="2400" smtClean="0"/>
              <a:t>仪表显示设计的注意事项：</a:t>
            </a:r>
          </a:p>
          <a:p>
            <a:pPr marL="0" indent="0">
              <a:buFontTx/>
              <a:buNone/>
            </a:pPr>
            <a:r>
              <a:rPr lang="en-US" altLang="zh-CN" sz="2400" smtClean="0"/>
              <a:t>A </a:t>
            </a:r>
            <a:r>
              <a:rPr lang="zh-CN" altLang="zh-CN" sz="2400" smtClean="0"/>
              <a:t>以人的视觉特征为依据，确保使用者迅速准确的获得所需要的信息；</a:t>
            </a:r>
          </a:p>
          <a:p>
            <a:pPr marL="0" indent="0">
              <a:buFontTx/>
              <a:buNone/>
            </a:pPr>
            <a:r>
              <a:rPr lang="en-US" altLang="zh-CN" sz="2400" smtClean="0"/>
              <a:t>B </a:t>
            </a:r>
            <a:r>
              <a:rPr lang="zh-CN" altLang="zh-CN" sz="2400" smtClean="0"/>
              <a:t>显示的信息种类和数目不宜过多，同样的参数应尽可能采用同一种显示方式，显示的信息数量应限制在人的视觉通道所允许的范围之内，使人处于最优信息获取条件之下；</a:t>
            </a:r>
          </a:p>
          <a:p>
            <a:pPr marL="0" indent="0">
              <a:buFontTx/>
              <a:buNone/>
            </a:pPr>
            <a:r>
              <a:rPr lang="en-US" altLang="zh-CN" sz="2400" smtClean="0"/>
              <a:t>C </a:t>
            </a:r>
            <a:r>
              <a:rPr lang="zh-CN" altLang="zh-CN" sz="2400" smtClean="0"/>
              <a:t>仪表的指针、刻度表及字符等与刻度盘之间应保持适当的对比关系，以使目标清晰可辨；</a:t>
            </a:r>
          </a:p>
          <a:p>
            <a:pPr marL="0" indent="0">
              <a:buFontTx/>
              <a:buNone/>
            </a:pPr>
            <a:r>
              <a:rPr lang="en-US" altLang="zh-CN" sz="2400" smtClean="0"/>
              <a:t>D </a:t>
            </a:r>
            <a:r>
              <a:rPr lang="zh-CN" altLang="zh-CN" sz="2400" smtClean="0"/>
              <a:t>显示格式应简单明了，显示意义应明确易懂，以利于使用者正确理解；</a:t>
            </a:r>
          </a:p>
          <a:p>
            <a:pPr marL="0" indent="0">
              <a:buFontTx/>
              <a:buNone/>
            </a:pPr>
            <a:r>
              <a:rPr lang="en-US" altLang="zh-CN" sz="2400" smtClean="0"/>
              <a:t>E </a:t>
            </a:r>
            <a:r>
              <a:rPr lang="zh-CN" altLang="zh-CN" sz="2400" smtClean="0"/>
              <a:t>具有良好的照明，保证对目标清晰辨认。</a:t>
            </a:r>
          </a:p>
        </p:txBody>
      </p:sp>
    </p:spTree>
    <p:extLst>
      <p:ext uri="{BB962C8B-B14F-4D97-AF65-F5344CB8AC3E}">
        <p14:creationId xmlns:p14="http://schemas.microsoft.com/office/powerpoint/2010/main" val="4198205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t="10226"/>
          <a:stretch>
            <a:fillRect/>
          </a:stretch>
        </p:blipFill>
        <p:spPr bwMode="auto">
          <a:xfrm>
            <a:off x="5045075" y="5148263"/>
            <a:ext cx="3676650"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内容占位符 2"/>
          <p:cNvSpPr>
            <a:spLocks noGrp="1"/>
          </p:cNvSpPr>
          <p:nvPr>
            <p:ph idx="1"/>
          </p:nvPr>
        </p:nvSpPr>
        <p:spPr>
          <a:xfrm>
            <a:off x="457200" y="260350"/>
            <a:ext cx="8218488" cy="4392613"/>
          </a:xfrm>
        </p:spPr>
        <p:txBody>
          <a:bodyPr/>
          <a:lstStyle/>
          <a:p>
            <a:pPr marL="0" indent="0">
              <a:buFontTx/>
              <a:buNone/>
            </a:pPr>
            <a:r>
              <a:rPr lang="zh-CN" altLang="zh-CN" sz="2400" smtClean="0"/>
              <a:t>（</a:t>
            </a:r>
            <a:r>
              <a:rPr lang="en-US" altLang="zh-CN" sz="2400" smtClean="0"/>
              <a:t>2</a:t>
            </a:r>
            <a:r>
              <a:rPr lang="zh-CN" altLang="zh-CN" sz="2400" smtClean="0"/>
              <a:t>）指针显示器</a:t>
            </a:r>
          </a:p>
          <a:p>
            <a:pPr marL="0" indent="0">
              <a:buFontTx/>
              <a:buNone/>
            </a:pPr>
            <a:r>
              <a:rPr lang="zh-CN" altLang="zh-CN" sz="2400" smtClean="0"/>
              <a:t>①</a:t>
            </a:r>
            <a:r>
              <a:rPr lang="en-US" altLang="zh-CN" sz="2400" smtClean="0"/>
              <a:t> </a:t>
            </a:r>
            <a:r>
              <a:rPr lang="zh-CN" altLang="zh-CN" sz="2400" smtClean="0"/>
              <a:t>刻度盘的设计</a:t>
            </a:r>
          </a:p>
          <a:p>
            <a:pPr marL="0" indent="0">
              <a:buFontTx/>
              <a:buNone/>
            </a:pPr>
            <a:r>
              <a:rPr lang="en-US" altLang="zh-CN" sz="2000" smtClean="0"/>
              <a:t>A </a:t>
            </a:r>
            <a:r>
              <a:rPr lang="zh-CN" altLang="zh-CN" sz="2000" smtClean="0"/>
              <a:t>刻度盘的形式 刻度盘的形式常用的有五种，每种都优缺点兼具</a:t>
            </a:r>
          </a:p>
          <a:p>
            <a:pPr marL="0" indent="0">
              <a:buFontTx/>
              <a:buNone/>
            </a:pPr>
            <a:r>
              <a:rPr lang="zh-CN" altLang="zh-CN" sz="2000" smtClean="0"/>
              <a:t>开窗式认读范围小，视线扫描路线短，误读率最低，但是它不利于数据变化快的显示。</a:t>
            </a:r>
            <a:endParaRPr lang="en-US" altLang="zh-CN" sz="2000" smtClean="0"/>
          </a:p>
          <a:p>
            <a:pPr marL="0" indent="0">
              <a:buFontTx/>
              <a:buNone/>
            </a:pPr>
            <a:r>
              <a:rPr lang="zh-CN" altLang="zh-CN" sz="2000" smtClean="0"/>
              <a:t>圆形和半圆形的误读率虽然高于开窗式，但它符合长期以来人们形成的钟表式阅读习惯，因此认读率高于直线式。</a:t>
            </a:r>
            <a:endParaRPr lang="en-US" altLang="zh-CN" sz="2000" smtClean="0"/>
          </a:p>
          <a:p>
            <a:pPr marL="0" indent="0">
              <a:buFontTx/>
              <a:buNone/>
            </a:pPr>
            <a:r>
              <a:rPr lang="zh-CN" altLang="zh-CN" sz="2000" smtClean="0"/>
              <a:t>直线式显示器中，水平式优于垂直式，因为眼睛认读水平信息的能力比垂直的速度快，且准确。</a:t>
            </a:r>
            <a:endParaRPr lang="en-US" altLang="zh-CN" sz="2000" smtClean="0"/>
          </a:p>
          <a:p>
            <a:pPr marL="0" indent="0">
              <a:buFontTx/>
              <a:buNone/>
            </a:pPr>
            <a:endParaRPr lang="en-US" altLang="zh-CN" sz="2400" smtClean="0"/>
          </a:p>
        </p:txBody>
      </p:sp>
      <p:pic>
        <p:nvPicPr>
          <p:cNvPr id="35844" name="图片 11"/>
          <p:cNvPicPr>
            <a:picLocks noChangeAspect="1" noChangeArrowheads="1"/>
          </p:cNvPicPr>
          <p:nvPr/>
        </p:nvPicPr>
        <p:blipFill>
          <a:blip r:embed="rId3">
            <a:extLst>
              <a:ext uri="{28A0092B-C50C-407E-A947-70E740481C1C}">
                <a14:useLocalDpi xmlns:a14="http://schemas.microsoft.com/office/drawing/2010/main" val="0"/>
              </a:ext>
            </a:extLst>
          </a:blip>
          <a:srcRect t="8463" b="15517"/>
          <a:stretch>
            <a:fillRect/>
          </a:stretch>
        </p:blipFill>
        <p:spPr bwMode="auto">
          <a:xfrm>
            <a:off x="539750" y="3500438"/>
            <a:ext cx="2162175" cy="1643062"/>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pic>
        <p:nvPicPr>
          <p:cNvPr id="35845"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t="4231" b="12341"/>
          <a:stretch>
            <a:fillRect/>
          </a:stretch>
        </p:blipFill>
        <p:spPr bwMode="auto">
          <a:xfrm>
            <a:off x="2771775" y="3484563"/>
            <a:ext cx="3897313" cy="1627187"/>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095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t="7227" b="6969"/>
          <a:stretch>
            <a:fillRect/>
          </a:stretch>
        </p:blipFill>
        <p:spPr bwMode="auto">
          <a:xfrm>
            <a:off x="4945063" y="5013325"/>
            <a:ext cx="3582987"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内容占位符 2"/>
          <p:cNvSpPr>
            <a:spLocks noGrp="1"/>
          </p:cNvSpPr>
          <p:nvPr>
            <p:ph idx="1"/>
          </p:nvPr>
        </p:nvSpPr>
        <p:spPr>
          <a:xfrm>
            <a:off x="457200" y="260350"/>
            <a:ext cx="8218488" cy="6192838"/>
          </a:xfrm>
        </p:spPr>
        <p:txBody>
          <a:bodyPr/>
          <a:lstStyle/>
          <a:p>
            <a:pPr marL="0" indent="0">
              <a:buFontTx/>
              <a:buNone/>
            </a:pPr>
            <a:r>
              <a:rPr lang="en-US" altLang="zh-CN" sz="2400" smtClean="0"/>
              <a:t>B </a:t>
            </a:r>
            <a:r>
              <a:rPr lang="zh-CN" altLang="zh-CN" sz="2400" smtClean="0"/>
              <a:t>刻度盘的尺寸 </a:t>
            </a:r>
          </a:p>
          <a:p>
            <a:pPr marL="0" indent="0">
              <a:buFontTx/>
              <a:buNone/>
            </a:pPr>
            <a:r>
              <a:rPr lang="zh-CN" altLang="zh-CN" sz="2400" smtClean="0"/>
              <a:t>刻度盘大小与人的观察距离和刻度标记数量有关，有关实验证明，刻度盘的最佳视角为</a:t>
            </a:r>
            <a:r>
              <a:rPr lang="en-US" altLang="zh-CN" sz="2400" smtClean="0"/>
              <a:t>2.5</a:t>
            </a:r>
            <a:r>
              <a:rPr lang="zh-CN" altLang="zh-CN" sz="2400" smtClean="0"/>
              <a:t>°～</a:t>
            </a:r>
            <a:r>
              <a:rPr lang="en-US" altLang="zh-CN" sz="2400" smtClean="0"/>
              <a:t>5</a:t>
            </a:r>
            <a:r>
              <a:rPr lang="zh-CN" altLang="zh-CN" sz="2400" smtClean="0"/>
              <a:t>°，因此当确定了观察距离之后，刻度盘的尺寸范围则可以推断出来。</a:t>
            </a: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endParaRPr lang="en-US" altLang="zh-CN" sz="2400" smtClean="0"/>
          </a:p>
          <a:p>
            <a:pPr marL="0" indent="0">
              <a:buFontTx/>
              <a:buNone/>
            </a:pPr>
            <a:r>
              <a:rPr lang="zh-CN" altLang="zh-CN" sz="2400" smtClean="0"/>
              <a:t>人能够轻易的对少量刻度标记数量进行视觉捕捉与直觉判断，但是当标记数量增加到</a:t>
            </a:r>
            <a:r>
              <a:rPr lang="en-US" altLang="zh-CN" sz="2400" smtClean="0"/>
              <a:t>5</a:t>
            </a:r>
            <a:r>
              <a:rPr lang="zh-CN" altLang="zh-CN" sz="2400" smtClean="0"/>
              <a:t>个以上时，此种能力立刻衰减。这就涉及到刻度盘、刻度、数字和指针的设计关系。</a:t>
            </a:r>
            <a:endParaRPr lang="zh-CN" altLang="en-US" sz="2400" smtClean="0"/>
          </a:p>
        </p:txBody>
      </p:sp>
      <p:pic>
        <p:nvPicPr>
          <p:cNvPr id="36868"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989138"/>
            <a:ext cx="4405313"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8815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913"/>
            <a:ext cx="8229600" cy="4525962"/>
          </a:xfrm>
        </p:spPr>
        <p:txBody>
          <a:bodyPr/>
          <a:lstStyle/>
          <a:p>
            <a:pPr marL="0" indent="0">
              <a:buFontTx/>
              <a:buNone/>
              <a:defRPr/>
            </a:pPr>
            <a:r>
              <a:rPr lang="zh-CN" altLang="zh-CN" sz="2000" dirty="0"/>
              <a:t>刻度的设计</a:t>
            </a:r>
          </a:p>
          <a:p>
            <a:pPr marL="0" indent="0">
              <a:buFontTx/>
              <a:buNone/>
              <a:defRPr/>
            </a:pPr>
            <a:r>
              <a:rPr lang="en-US" altLang="zh-CN" sz="2000" dirty="0"/>
              <a:t>A </a:t>
            </a:r>
            <a:r>
              <a:rPr lang="zh-CN" altLang="zh-CN" sz="2000" dirty="0"/>
              <a:t>刻度间距</a:t>
            </a:r>
            <a:r>
              <a:rPr lang="en-US" altLang="zh-CN" sz="2000" dirty="0"/>
              <a:t>  </a:t>
            </a:r>
            <a:r>
              <a:rPr lang="zh-CN" altLang="zh-CN" sz="2000" dirty="0"/>
              <a:t>刻度的大小可以根据人眼的最小分辨率来确定，刻度的最小值一般按照视角为</a:t>
            </a:r>
            <a:r>
              <a:rPr lang="en-US" altLang="zh-CN" sz="2000" dirty="0"/>
              <a:t>10</a:t>
            </a:r>
            <a:r>
              <a:rPr lang="zh-CN" altLang="zh-CN" sz="2000" dirty="0"/>
              <a:t>′（“′”是角度的单位“分”，</a:t>
            </a:r>
            <a:r>
              <a:rPr lang="en-US" altLang="zh-CN" sz="2000" dirty="0"/>
              <a:t>1</a:t>
            </a:r>
            <a:r>
              <a:rPr lang="zh-CN" altLang="zh-CN" sz="2000" dirty="0"/>
              <a:t>°</a:t>
            </a:r>
            <a:r>
              <a:rPr lang="en-US" altLang="zh-CN" sz="2000" dirty="0"/>
              <a:t>=60</a:t>
            </a:r>
            <a:r>
              <a:rPr lang="zh-CN" altLang="zh-CN" sz="2000" dirty="0"/>
              <a:t>′</a:t>
            </a:r>
            <a:r>
              <a:rPr lang="en-US" altLang="zh-CN" sz="2000" dirty="0"/>
              <a:t>)</a:t>
            </a:r>
            <a:r>
              <a:rPr lang="zh-CN" altLang="zh-CN" sz="2000" dirty="0"/>
              <a:t>左右来确定，当视距为</a:t>
            </a:r>
            <a:r>
              <a:rPr lang="en-US" altLang="zh-CN" sz="2000" dirty="0"/>
              <a:t>750mm</a:t>
            </a:r>
            <a:r>
              <a:rPr lang="zh-CN" altLang="zh-CN" sz="2000" dirty="0"/>
              <a:t>时，刻度大约在</a:t>
            </a:r>
            <a:r>
              <a:rPr lang="en-US" altLang="zh-CN" sz="2000" dirty="0"/>
              <a:t>1</a:t>
            </a:r>
            <a:r>
              <a:rPr lang="zh-CN" altLang="zh-CN" sz="2000" dirty="0"/>
              <a:t>～</a:t>
            </a:r>
            <a:r>
              <a:rPr lang="en-US" altLang="zh-CN" sz="2000" dirty="0"/>
              <a:t>2.5mm</a:t>
            </a:r>
            <a:r>
              <a:rPr lang="zh-CN" altLang="zh-CN" sz="2000" dirty="0"/>
              <a:t>；刻度小于</a:t>
            </a:r>
            <a:r>
              <a:rPr lang="en-US" altLang="zh-CN" sz="2000" dirty="0"/>
              <a:t>1mm</a:t>
            </a:r>
            <a:r>
              <a:rPr lang="zh-CN" altLang="zh-CN" sz="2000" dirty="0"/>
              <a:t>时，读数误差增长得很快。在观察时间很短（如</a:t>
            </a:r>
            <a:r>
              <a:rPr lang="en-US" altLang="zh-CN" sz="2000" dirty="0"/>
              <a:t>0.5</a:t>
            </a:r>
            <a:r>
              <a:rPr lang="zh-CN" altLang="zh-CN" sz="2000" dirty="0"/>
              <a:t>～</a:t>
            </a:r>
            <a:r>
              <a:rPr lang="en-US" altLang="zh-CN" sz="2000" dirty="0"/>
              <a:t>0.25s</a:t>
            </a:r>
            <a:r>
              <a:rPr lang="zh-CN" altLang="zh-CN" sz="2000" dirty="0"/>
              <a:t>）的情况下，刻度可以取</a:t>
            </a:r>
            <a:r>
              <a:rPr lang="en-US" altLang="zh-CN" sz="2000" dirty="0"/>
              <a:t>2.3</a:t>
            </a:r>
            <a:r>
              <a:rPr lang="zh-CN" altLang="zh-CN" sz="2000" dirty="0"/>
              <a:t>～</a:t>
            </a:r>
            <a:r>
              <a:rPr lang="en-US" altLang="zh-CN" sz="2000" dirty="0"/>
              <a:t>3.8mm</a:t>
            </a:r>
            <a:r>
              <a:rPr lang="zh-CN" altLang="zh-CN" sz="2000" dirty="0"/>
              <a:t>间距</a:t>
            </a:r>
            <a:r>
              <a:rPr lang="zh-CN" altLang="zh-CN" sz="2000" dirty="0" smtClean="0"/>
              <a:t>。</a:t>
            </a:r>
            <a:endParaRPr lang="en-US" altLang="zh-CN" sz="2000" dirty="0" smtClean="0"/>
          </a:p>
          <a:p>
            <a:pPr>
              <a:defRPr/>
            </a:pPr>
            <a:endParaRPr lang="zh-CN" altLang="zh-CN" sz="2000" dirty="0"/>
          </a:p>
          <a:p>
            <a:pPr marL="0" indent="0">
              <a:buFontTx/>
              <a:buNone/>
              <a:defRPr/>
            </a:pPr>
            <a:r>
              <a:rPr lang="en-US" altLang="zh-CN" sz="2000" dirty="0"/>
              <a:t>B </a:t>
            </a:r>
            <a:r>
              <a:rPr lang="zh-CN" altLang="zh-CN" sz="2000" dirty="0"/>
              <a:t>刻度线的类型</a:t>
            </a:r>
            <a:r>
              <a:rPr lang="en-US" altLang="zh-CN" sz="2000" dirty="0"/>
              <a:t>  </a:t>
            </a:r>
            <a:r>
              <a:rPr lang="zh-CN" altLang="zh-CN" sz="2000" dirty="0"/>
              <a:t>为了便于认读和记忆，刻度线一般分为三个等级：即长刻度线标示长度单位，为了使人认读精确，采用短刻度线作为下一集单位以便让人认读更加准确，中刻度线作为辅助增加认读的方便性和快捷性。为了避免反向认读的差错，课采用（递增式刻度线）来形象的表示刻度值的增减。</a:t>
            </a:r>
            <a:endParaRPr lang="zh-CN" altLang="en-US" sz="2000" dirty="0"/>
          </a:p>
        </p:txBody>
      </p:sp>
      <p:pic>
        <p:nvPicPr>
          <p:cNvPr id="3789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4292600"/>
            <a:ext cx="711676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283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r="6477"/>
          <a:stretch>
            <a:fillRect/>
          </a:stretch>
        </p:blipFill>
        <p:spPr bwMode="auto">
          <a:xfrm>
            <a:off x="4211638" y="2205038"/>
            <a:ext cx="4932362"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内容占位符 2"/>
          <p:cNvSpPr>
            <a:spLocks noGrp="1"/>
          </p:cNvSpPr>
          <p:nvPr>
            <p:ph idx="1"/>
          </p:nvPr>
        </p:nvSpPr>
        <p:spPr>
          <a:xfrm>
            <a:off x="468313" y="188913"/>
            <a:ext cx="8229600" cy="4525962"/>
          </a:xfrm>
        </p:spPr>
        <p:txBody>
          <a:bodyPr>
            <a:normAutofit fontScale="92500" lnSpcReduction="10000"/>
          </a:bodyPr>
          <a:lstStyle/>
          <a:p>
            <a:r>
              <a:rPr lang="zh-CN" altLang="zh-CN" sz="2400" smtClean="0"/>
              <a:t>刻度线的线宽一般取刻度值大小的</a:t>
            </a:r>
            <a:r>
              <a:rPr lang="en-US" altLang="zh-CN" sz="2400" smtClean="0"/>
              <a:t>5%</a:t>
            </a:r>
            <a:r>
              <a:rPr lang="zh-CN" altLang="zh-CN" sz="2400" smtClean="0"/>
              <a:t>～</a:t>
            </a:r>
            <a:r>
              <a:rPr lang="en-US" altLang="zh-CN" sz="2400" smtClean="0"/>
              <a:t>15%</a:t>
            </a:r>
            <a:r>
              <a:rPr lang="zh-CN" altLang="zh-CN" sz="2400" smtClean="0"/>
              <a:t>，普通刻度线宽度通常取为</a:t>
            </a:r>
            <a:r>
              <a:rPr lang="en-US" altLang="zh-CN" sz="2400" smtClean="0"/>
              <a:t>0.1</a:t>
            </a:r>
            <a:r>
              <a:rPr lang="zh-CN" altLang="zh-CN" sz="2400" smtClean="0"/>
              <a:t>±</a:t>
            </a:r>
            <a:r>
              <a:rPr lang="en-US" altLang="zh-CN" sz="2400" smtClean="0"/>
              <a:t>0.021mm</a:t>
            </a:r>
            <a:r>
              <a:rPr lang="zh-CN" altLang="zh-CN" sz="2400" smtClean="0"/>
              <a:t>，远距离观察时，可取为</a:t>
            </a:r>
            <a:r>
              <a:rPr lang="en-US" altLang="zh-CN" sz="2400" smtClean="0"/>
              <a:t>0.6</a:t>
            </a:r>
            <a:r>
              <a:rPr lang="zh-CN" altLang="zh-CN" sz="2400" smtClean="0"/>
              <a:t>～</a:t>
            </a:r>
            <a:r>
              <a:rPr lang="en-US" altLang="zh-CN" sz="2400" smtClean="0"/>
              <a:t>0.8mm</a:t>
            </a:r>
            <a:r>
              <a:rPr lang="zh-CN" altLang="zh-CN" sz="2400" smtClean="0"/>
              <a:t>，带有精密装置时，可取为</a:t>
            </a:r>
            <a:r>
              <a:rPr lang="en-US" altLang="zh-CN" sz="2400" smtClean="0"/>
              <a:t>0.0015</a:t>
            </a:r>
            <a:r>
              <a:rPr lang="zh-CN" altLang="zh-CN" sz="2400" smtClean="0"/>
              <a:t>～</a:t>
            </a:r>
            <a:r>
              <a:rPr lang="en-US" altLang="zh-CN" sz="2400" smtClean="0"/>
              <a:t>0.11mm</a:t>
            </a:r>
            <a:r>
              <a:rPr lang="zh-CN" altLang="zh-CN" sz="2400" smtClean="0"/>
              <a:t>。</a:t>
            </a:r>
          </a:p>
          <a:p>
            <a:r>
              <a:rPr lang="zh-CN" altLang="zh-CN" sz="2400" smtClean="0"/>
              <a:t>刻度线的长度 在足够照明的条件下，当视距</a:t>
            </a:r>
            <a:r>
              <a:rPr lang="en-US" altLang="zh-CN" sz="2400" smtClean="0"/>
              <a:t>L</a:t>
            </a:r>
            <a:r>
              <a:rPr lang="zh-CN" altLang="zh-CN" sz="2400" smtClean="0"/>
              <a:t>一定时，选取刻度线的最小长度可以参考如下计算方法：</a:t>
            </a:r>
            <a:r>
              <a:rPr lang="en-US" altLang="zh-CN" sz="2400" smtClean="0"/>
              <a:t>  </a:t>
            </a:r>
            <a:endParaRPr lang="zh-CN" altLang="zh-CN" sz="2400" smtClean="0"/>
          </a:p>
          <a:p>
            <a:r>
              <a:rPr lang="zh-CN" altLang="zh-CN" sz="2400" smtClean="0"/>
              <a:t>长刻度线的长度</a:t>
            </a:r>
            <a:r>
              <a:rPr lang="en-US" altLang="zh-CN" sz="2400" smtClean="0"/>
              <a:t>=L/90  </a:t>
            </a:r>
            <a:endParaRPr lang="zh-CN" altLang="zh-CN" sz="2400" smtClean="0"/>
          </a:p>
          <a:p>
            <a:r>
              <a:rPr lang="zh-CN" altLang="zh-CN" sz="2400" smtClean="0"/>
              <a:t>中刻度线的长度</a:t>
            </a:r>
            <a:r>
              <a:rPr lang="en-US" altLang="zh-CN" sz="2400" smtClean="0"/>
              <a:t>=L/125 </a:t>
            </a:r>
            <a:endParaRPr lang="zh-CN" altLang="zh-CN" sz="2400" smtClean="0"/>
          </a:p>
          <a:p>
            <a:r>
              <a:rPr lang="zh-CN" altLang="zh-CN" sz="2400" smtClean="0"/>
              <a:t>短刻度线长度</a:t>
            </a:r>
            <a:r>
              <a:rPr lang="en-US" altLang="zh-CN" sz="2400" smtClean="0"/>
              <a:t>=L/200  </a:t>
            </a:r>
            <a:endParaRPr lang="zh-CN" altLang="zh-CN" sz="2400" smtClean="0"/>
          </a:p>
          <a:p>
            <a:r>
              <a:rPr lang="zh-CN" altLang="zh-CN" sz="2400" smtClean="0"/>
              <a:t>刻度线间距为</a:t>
            </a:r>
            <a:r>
              <a:rPr lang="en-US" altLang="zh-CN" sz="2400" smtClean="0"/>
              <a:t> L/600</a:t>
            </a:r>
            <a:r>
              <a:rPr lang="zh-CN" altLang="zh-CN" sz="2400" smtClean="0"/>
              <a:t>～</a:t>
            </a:r>
            <a:r>
              <a:rPr lang="en-US" altLang="zh-CN" sz="2400" smtClean="0"/>
              <a:t>L/50</a:t>
            </a:r>
            <a:endParaRPr lang="zh-CN" altLang="zh-CN" sz="2400" smtClean="0"/>
          </a:p>
          <a:p>
            <a:r>
              <a:rPr lang="en-US" altLang="zh-CN" sz="2400" smtClean="0"/>
              <a:t>C </a:t>
            </a:r>
            <a:r>
              <a:rPr lang="zh-CN" altLang="zh-CN" sz="2400" smtClean="0"/>
              <a:t>刻度线方向 </a:t>
            </a:r>
          </a:p>
          <a:p>
            <a:r>
              <a:rPr lang="zh-CN" altLang="zh-CN" sz="2400" smtClean="0"/>
              <a:t>刻度方向是指刻度盘上刻度递增顺序和认读方向。其设计必须遵循视觉运动规律，而形式可依刻度盘的不同而不同，一般是从左到右，从下到上，顺时针方向。</a:t>
            </a:r>
            <a:endParaRPr lang="zh-CN" altLang="en-US" sz="2400" smtClean="0"/>
          </a:p>
        </p:txBody>
      </p:sp>
    </p:spTree>
    <p:extLst>
      <p:ext uri="{BB962C8B-B14F-4D97-AF65-F5344CB8AC3E}">
        <p14:creationId xmlns:p14="http://schemas.microsoft.com/office/powerpoint/2010/main" val="2388854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350"/>
            <a:ext cx="8218488" cy="6553200"/>
          </a:xfrm>
        </p:spPr>
        <p:txBody>
          <a:bodyPr/>
          <a:lstStyle/>
          <a:p>
            <a:pPr marL="0" indent="0">
              <a:buFontTx/>
              <a:buNone/>
              <a:defRPr/>
            </a:pPr>
            <a:r>
              <a:rPr lang="en-US" altLang="zh-CN" sz="2400" dirty="0"/>
              <a:t>D </a:t>
            </a:r>
            <a:r>
              <a:rPr lang="zh-CN" altLang="zh-CN" sz="2400" dirty="0"/>
              <a:t>刻度、刻度线与单位值的关系 </a:t>
            </a:r>
          </a:p>
          <a:p>
            <a:pPr>
              <a:defRPr/>
            </a:pPr>
            <a:r>
              <a:rPr lang="zh-CN" altLang="zh-CN" sz="1800" dirty="0"/>
              <a:t>仪表的每个刻度都代表一定的被测数值，这些相应的数值用数字标在刻度线上，便于使用者更好的认读。</a:t>
            </a:r>
            <a:endParaRPr lang="zh-CN" altLang="zh-CN" sz="1800" b="1" dirty="0"/>
          </a:p>
          <a:p>
            <a:pPr>
              <a:defRPr/>
            </a:pPr>
            <a:r>
              <a:rPr lang="zh-CN" altLang="zh-CN" sz="1800" dirty="0"/>
              <a:t>一般来说，最小的刻度不标数，最大的刻度必须标数</a:t>
            </a:r>
            <a:r>
              <a:rPr lang="zh-CN" altLang="zh-CN" sz="1800" dirty="0" smtClean="0"/>
              <a:t>。</a:t>
            </a:r>
            <a:endParaRPr lang="en-US" altLang="zh-CN" sz="1800" dirty="0" smtClean="0"/>
          </a:p>
          <a:p>
            <a:pPr>
              <a:defRPr/>
            </a:pPr>
            <a:r>
              <a:rPr lang="zh-CN" altLang="zh-CN" sz="1800" dirty="0"/>
              <a:t>指针运动式仪表，标注的数字应当呈竖直状；如果数字放在刻度标记的外侧，表针要适当的延长，接近刻度但不要遮挡刻度，以达到指针、刻度和数值的相关性；数字放在内侧时，要注意刻度间距适当放大，指针不要遮挡数字和刻度。</a:t>
            </a:r>
            <a:endParaRPr lang="zh-CN" altLang="zh-CN" sz="1800" b="1" dirty="0"/>
          </a:p>
          <a:p>
            <a:pPr>
              <a:defRPr/>
            </a:pPr>
            <a:r>
              <a:rPr lang="zh-CN" altLang="zh-CN" sz="1800" dirty="0"/>
              <a:t>仪表盘运动的仪表，数字则应沿径向布置；对于指针在外侧的仪表，数字应一律设置在刻度内侧</a:t>
            </a:r>
            <a:r>
              <a:rPr lang="zh-CN" altLang="zh-CN" sz="1800" dirty="0" smtClean="0"/>
              <a:t>。</a:t>
            </a:r>
            <a:endParaRPr lang="en-US" altLang="zh-CN" sz="1800" dirty="0" smtClean="0"/>
          </a:p>
          <a:p>
            <a:pPr>
              <a:defRPr/>
            </a:pPr>
            <a:r>
              <a:rPr lang="zh-CN" altLang="zh-CN" sz="1800" dirty="0"/>
              <a:t>开窗式仪表窗口的大小至少应该满足被指示的数字及其两侧相邻数字的显示，以便看清数字运动的趋势。</a:t>
            </a:r>
            <a:endParaRPr lang="zh-CN" altLang="zh-CN" sz="1800" b="1" dirty="0"/>
          </a:p>
          <a:p>
            <a:pPr>
              <a:defRPr/>
            </a:pPr>
            <a:r>
              <a:rPr lang="zh-CN" altLang="zh-CN" sz="1800" dirty="0"/>
              <a:t>对于圆形的仪表，数值应该按照顺时针方向增大，以符合人的阅读习惯。</a:t>
            </a:r>
            <a:endParaRPr lang="zh-CN" altLang="zh-CN" sz="1800" b="1" dirty="0"/>
          </a:p>
          <a:p>
            <a:pPr>
              <a:defRPr/>
            </a:pPr>
            <a:r>
              <a:rPr lang="zh-CN" altLang="zh-CN" sz="1800" dirty="0"/>
              <a:t>刻度盘上的标数应尽量采取整数，避免采取小数和分数，每一刻度线最好为被测量的</a:t>
            </a:r>
            <a:r>
              <a:rPr lang="en-US" altLang="zh-CN" sz="1800" dirty="0"/>
              <a:t>1</a:t>
            </a:r>
            <a:r>
              <a:rPr lang="zh-CN" altLang="zh-CN" sz="1800" dirty="0"/>
              <a:t>个单位、</a:t>
            </a:r>
            <a:r>
              <a:rPr lang="en-US" altLang="zh-CN" sz="1800" dirty="0"/>
              <a:t>2</a:t>
            </a:r>
            <a:r>
              <a:rPr lang="zh-CN" altLang="zh-CN" sz="1800" dirty="0"/>
              <a:t>个单位、</a:t>
            </a:r>
            <a:r>
              <a:rPr lang="en-US" altLang="zh-CN" sz="1800" dirty="0"/>
              <a:t>5</a:t>
            </a:r>
            <a:r>
              <a:rPr lang="zh-CN" altLang="zh-CN" sz="1800" dirty="0"/>
              <a:t>个单位或者</a:t>
            </a:r>
            <a:r>
              <a:rPr lang="en-US" altLang="zh-CN" sz="1800" dirty="0"/>
              <a:t>10</a:t>
            </a:r>
            <a:r>
              <a:rPr lang="zh-CN" altLang="zh-CN" sz="1800" dirty="0"/>
              <a:t>个单位，也可以是</a:t>
            </a:r>
            <a:r>
              <a:rPr lang="en-US" altLang="zh-CN" sz="1800" dirty="0"/>
              <a:t>1</a:t>
            </a:r>
            <a:r>
              <a:rPr lang="zh-CN" altLang="zh-CN" sz="1800" dirty="0"/>
              <a:t>、</a:t>
            </a:r>
            <a:r>
              <a:rPr lang="en-US" altLang="zh-CN" sz="1800" dirty="0"/>
              <a:t>2</a:t>
            </a:r>
            <a:r>
              <a:rPr lang="zh-CN" altLang="zh-CN" sz="1800" dirty="0"/>
              <a:t>、</a:t>
            </a:r>
            <a:r>
              <a:rPr lang="en-US" altLang="zh-CN" sz="1800" dirty="0"/>
              <a:t>5</a:t>
            </a:r>
            <a:r>
              <a:rPr lang="zh-CN" altLang="zh-CN" sz="1800" dirty="0"/>
              <a:t>乘以</a:t>
            </a:r>
            <a:r>
              <a:rPr lang="en-US" altLang="zh-CN" sz="1800" dirty="0"/>
              <a:t>10n(n</a:t>
            </a:r>
            <a:r>
              <a:rPr lang="zh-CN" altLang="zh-CN" sz="1800" dirty="0"/>
              <a:t>为整数）。</a:t>
            </a:r>
            <a:endParaRPr lang="zh-CN" altLang="zh-CN" sz="1800" b="1" dirty="0"/>
          </a:p>
          <a:p>
            <a:pPr>
              <a:defRPr/>
            </a:pPr>
            <a:endParaRPr lang="zh-CN" altLang="en-US" sz="2400" dirty="0"/>
          </a:p>
        </p:txBody>
      </p:sp>
      <p:pic>
        <p:nvPicPr>
          <p:cNvPr id="39939"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5229225"/>
            <a:ext cx="2794000" cy="1419225"/>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pic>
        <p:nvPicPr>
          <p:cNvPr id="39940" name="图片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5062538"/>
            <a:ext cx="1679575" cy="1684337"/>
          </a:xfrm>
          <a:prstGeom prst="rect">
            <a:avLst/>
          </a:prstGeom>
          <a:noFill/>
          <a:ln w="9525">
            <a:solidFill>
              <a:srgbClr val="D0CECE"/>
            </a:solidFill>
            <a:miter lim="2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11120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3978</Words>
  <Application>Microsoft Office PowerPoint</Application>
  <PresentationFormat>全屏显示(4:3)</PresentationFormat>
  <Paragraphs>269</Paragraphs>
  <Slides>32</Slides>
  <Notes>2</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第二章人机工程学</vt:lpstr>
      <vt:lpstr>1.视觉运动规律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手的结构特征与运动规律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第二章人机工程学</dc:title>
  <dc:creator>PC</dc:creator>
  <cp:lastModifiedBy>PC</cp:lastModifiedBy>
  <cp:revision>2</cp:revision>
  <dcterms:created xsi:type="dcterms:W3CDTF">2020-09-07T14:56:46Z</dcterms:created>
  <dcterms:modified xsi:type="dcterms:W3CDTF">2020-09-07T15:04:34Z</dcterms:modified>
</cp:coreProperties>
</file>