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17">
  <p:sldMasterIdLst>
    <p:sldMasterId id="2147483660" r:id="rId1"/>
  </p:sldMasterIdLst>
  <p:notesMasterIdLst>
    <p:notesMasterId r:id="rId33"/>
  </p:notesMasterIdLst>
  <p:sldIdLst>
    <p:sldId id="336" r:id="rId2"/>
    <p:sldId id="260" r:id="rId3"/>
    <p:sldId id="337" r:id="rId4"/>
    <p:sldId id="338" r:id="rId5"/>
    <p:sldId id="339" r:id="rId6"/>
    <p:sldId id="340" r:id="rId7"/>
    <p:sldId id="341" r:id="rId8"/>
    <p:sldId id="342" r:id="rId9"/>
    <p:sldId id="343" r:id="rId10"/>
    <p:sldId id="344" r:id="rId11"/>
    <p:sldId id="345" r:id="rId12"/>
    <p:sldId id="346" r:id="rId13"/>
    <p:sldId id="347" r:id="rId14"/>
    <p:sldId id="348" r:id="rId15"/>
    <p:sldId id="349" r:id="rId16"/>
    <p:sldId id="350" r:id="rId17"/>
    <p:sldId id="351" r:id="rId18"/>
    <p:sldId id="352" r:id="rId19"/>
    <p:sldId id="353" r:id="rId20"/>
    <p:sldId id="354" r:id="rId21"/>
    <p:sldId id="355" r:id="rId22"/>
    <p:sldId id="356" r:id="rId23"/>
    <p:sldId id="357" r:id="rId24"/>
    <p:sldId id="358" r:id="rId25"/>
    <p:sldId id="359" r:id="rId26"/>
    <p:sldId id="360" r:id="rId27"/>
    <p:sldId id="361" r:id="rId28"/>
    <p:sldId id="362" r:id="rId29"/>
    <p:sldId id="363" r:id="rId30"/>
    <p:sldId id="364" r:id="rId31"/>
    <p:sldId id="292" r:id="rId32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27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930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-384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5CD234-1A59-463F-8B12-F9DAA98A294F}" type="datetimeFigureOut">
              <a:rPr lang="zh-CN" altLang="en-US" smtClean="0"/>
              <a:pPr/>
              <a:t>2021/9/26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EBB733-DF6B-4801-AFF9-46967ACB99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267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1603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7385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06"/>
          <p:cNvGrpSpPr>
            <a:grpSpLocks noChangeAspect="1"/>
          </p:cNvGrpSpPr>
          <p:nvPr userDrawn="1"/>
        </p:nvGrpSpPr>
        <p:grpSpPr bwMode="auto">
          <a:xfrm>
            <a:off x="0" y="-275"/>
            <a:ext cx="12192000" cy="4930268"/>
            <a:chOff x="1602" y="283"/>
            <a:chExt cx="5028" cy="2711"/>
          </a:xfrm>
        </p:grpSpPr>
        <p:sp>
          <p:nvSpPr>
            <p:cNvPr id="17" name="Freeform 107"/>
            <p:cNvSpPr>
              <a:spLocks/>
            </p:cNvSpPr>
            <p:nvPr/>
          </p:nvSpPr>
          <p:spPr bwMode="auto">
            <a:xfrm>
              <a:off x="1602" y="426"/>
              <a:ext cx="5028" cy="2568"/>
            </a:xfrm>
            <a:custGeom>
              <a:avLst/>
              <a:gdLst/>
              <a:ahLst/>
              <a:cxnLst>
                <a:cxn ang="0">
                  <a:pos x="2129" y="670"/>
                </a:cxn>
                <a:cxn ang="0">
                  <a:pos x="2129" y="640"/>
                </a:cxn>
                <a:cxn ang="0">
                  <a:pos x="0" y="0"/>
                </a:cxn>
                <a:cxn ang="0">
                  <a:pos x="0" y="688"/>
                </a:cxn>
                <a:cxn ang="0">
                  <a:pos x="1053" y="1054"/>
                </a:cxn>
                <a:cxn ang="0">
                  <a:pos x="2129" y="670"/>
                </a:cxn>
              </a:cxnLst>
              <a:rect l="0" t="0" r="r" b="b"/>
              <a:pathLst>
                <a:path w="2129" h="1054">
                  <a:moveTo>
                    <a:pt x="2129" y="670"/>
                  </a:moveTo>
                  <a:cubicBezTo>
                    <a:pt x="2129" y="640"/>
                    <a:pt x="2129" y="640"/>
                    <a:pt x="2129" y="640"/>
                  </a:cubicBezTo>
                  <a:cubicBezTo>
                    <a:pt x="1070" y="830"/>
                    <a:pt x="360" y="617"/>
                    <a:pt x="0" y="0"/>
                  </a:cubicBezTo>
                  <a:cubicBezTo>
                    <a:pt x="0" y="688"/>
                    <a:pt x="0" y="688"/>
                    <a:pt x="0" y="688"/>
                  </a:cubicBezTo>
                  <a:cubicBezTo>
                    <a:pt x="310" y="932"/>
                    <a:pt x="661" y="1054"/>
                    <a:pt x="1053" y="1054"/>
                  </a:cubicBezTo>
                  <a:cubicBezTo>
                    <a:pt x="1454" y="1054"/>
                    <a:pt x="1813" y="926"/>
                    <a:pt x="2129" y="6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B9BD3"/>
                </a:gs>
                <a:gs pos="31000">
                  <a:srgbClr val="21D6E0"/>
                </a:gs>
                <a:gs pos="77000">
                  <a:srgbClr val="0087E6"/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08"/>
            <p:cNvSpPr>
              <a:spLocks/>
            </p:cNvSpPr>
            <p:nvPr/>
          </p:nvSpPr>
          <p:spPr bwMode="auto">
            <a:xfrm>
              <a:off x="1602" y="283"/>
              <a:ext cx="5028" cy="2200"/>
            </a:xfrm>
            <a:custGeom>
              <a:avLst/>
              <a:gdLst/>
              <a:ahLst/>
              <a:cxnLst>
                <a:cxn ang="0">
                  <a:pos x="2129" y="697"/>
                </a:cxn>
                <a:cxn ang="0">
                  <a:pos x="2129" y="623"/>
                </a:cxn>
                <a:cxn ang="0">
                  <a:pos x="1181" y="0"/>
                </a:cxn>
                <a:cxn ang="0">
                  <a:pos x="0" y="0"/>
                </a:cxn>
                <a:cxn ang="0">
                  <a:pos x="0" y="57"/>
                </a:cxn>
                <a:cxn ang="0">
                  <a:pos x="2129" y="697"/>
                </a:cxn>
              </a:cxnLst>
              <a:rect l="0" t="0" r="r" b="b"/>
              <a:pathLst>
                <a:path w="2129" h="887">
                  <a:moveTo>
                    <a:pt x="2129" y="697"/>
                  </a:moveTo>
                  <a:cubicBezTo>
                    <a:pt x="2129" y="623"/>
                    <a:pt x="2129" y="623"/>
                    <a:pt x="2129" y="623"/>
                  </a:cubicBezTo>
                  <a:cubicBezTo>
                    <a:pt x="1448" y="642"/>
                    <a:pt x="1132" y="434"/>
                    <a:pt x="118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60" y="674"/>
                    <a:pt x="1070" y="887"/>
                    <a:pt x="2129" y="697"/>
                  </a:cubicBezTo>
                  <a:close/>
                </a:path>
              </a:pathLst>
            </a:custGeom>
            <a:gradFill flip="none" rotWithShape="1">
              <a:gsLst>
                <a:gs pos="27000">
                  <a:srgbClr val="0D7AB9"/>
                </a:gs>
                <a:gs pos="17000">
                  <a:srgbClr val="21D6E0"/>
                </a:gs>
                <a:gs pos="75000">
                  <a:srgbClr val="0087E6"/>
                </a:gs>
              </a:gsLst>
              <a:lin ang="72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09"/>
            <p:cNvSpPr>
              <a:spLocks/>
            </p:cNvSpPr>
            <p:nvPr/>
          </p:nvSpPr>
          <p:spPr bwMode="auto">
            <a:xfrm>
              <a:off x="4255" y="283"/>
              <a:ext cx="2375" cy="1650"/>
            </a:xfrm>
            <a:custGeom>
              <a:avLst/>
              <a:gdLst/>
              <a:ahLst/>
              <a:cxnLst>
                <a:cxn ang="0">
                  <a:pos x="997" y="623"/>
                </a:cxn>
                <a:cxn ang="0">
                  <a:pos x="997" y="0"/>
                </a:cxn>
                <a:cxn ang="0">
                  <a:pos x="49" y="0"/>
                </a:cxn>
                <a:cxn ang="0">
                  <a:pos x="997" y="623"/>
                </a:cxn>
              </a:cxnLst>
              <a:rect l="0" t="0" r="r" b="b"/>
              <a:pathLst>
                <a:path w="997" h="642">
                  <a:moveTo>
                    <a:pt x="997" y="623"/>
                  </a:moveTo>
                  <a:cubicBezTo>
                    <a:pt x="997" y="0"/>
                    <a:pt x="997" y="0"/>
                    <a:pt x="997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434"/>
                    <a:pt x="316" y="642"/>
                    <a:pt x="997" y="623"/>
                  </a:cubicBezTo>
                  <a:close/>
                </a:path>
              </a:pathLst>
            </a:custGeom>
            <a:gradFill flip="none" rotWithShape="1">
              <a:gsLst>
                <a:gs pos="18000">
                  <a:srgbClr val="4ABEEE"/>
                </a:gs>
                <a:gs pos="75000">
                  <a:srgbClr val="0D7AB9"/>
                </a:gs>
              </a:gsLst>
              <a:path path="circle">
                <a:fillToRect l="100000" b="100000"/>
              </a:path>
              <a:tileRect t="-100000" r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Freeform 26"/>
          <p:cNvSpPr>
            <a:spLocks/>
          </p:cNvSpPr>
          <p:nvPr userDrawn="1"/>
        </p:nvSpPr>
        <p:spPr bwMode="auto">
          <a:xfrm>
            <a:off x="0" y="3968740"/>
            <a:ext cx="12192000" cy="2889261"/>
          </a:xfrm>
          <a:custGeom>
            <a:avLst/>
            <a:gdLst/>
            <a:ahLst/>
            <a:cxnLst>
              <a:cxn ang="0">
                <a:pos x="2861" y="904"/>
              </a:cxn>
              <a:cxn ang="0">
                <a:pos x="2861" y="0"/>
              </a:cxn>
              <a:cxn ang="0">
                <a:pos x="1382" y="332"/>
              </a:cxn>
              <a:cxn ang="0">
                <a:pos x="0" y="46"/>
              </a:cxn>
              <a:cxn ang="0">
                <a:pos x="0" y="904"/>
              </a:cxn>
              <a:cxn ang="0">
                <a:pos x="2861" y="904"/>
              </a:cxn>
            </a:cxnLst>
            <a:rect l="0" t="0" r="r" b="b"/>
            <a:pathLst>
              <a:path w="2861" h="904">
                <a:moveTo>
                  <a:pt x="2861" y="904"/>
                </a:moveTo>
                <a:cubicBezTo>
                  <a:pt x="2861" y="0"/>
                  <a:pt x="2861" y="0"/>
                  <a:pt x="2861" y="0"/>
                </a:cubicBezTo>
                <a:cubicBezTo>
                  <a:pt x="2414" y="221"/>
                  <a:pt x="1921" y="332"/>
                  <a:pt x="1382" y="332"/>
                </a:cubicBezTo>
                <a:cubicBezTo>
                  <a:pt x="882" y="332"/>
                  <a:pt x="421" y="237"/>
                  <a:pt x="0" y="46"/>
                </a:cubicBezTo>
                <a:cubicBezTo>
                  <a:pt x="0" y="904"/>
                  <a:pt x="0" y="904"/>
                  <a:pt x="0" y="904"/>
                </a:cubicBezTo>
                <a:cubicBezTo>
                  <a:pt x="2861" y="904"/>
                  <a:pt x="2861" y="904"/>
                  <a:pt x="2861" y="904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59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Freeform 27"/>
          <p:cNvSpPr>
            <a:spLocks/>
          </p:cNvSpPr>
          <p:nvPr/>
        </p:nvSpPr>
        <p:spPr bwMode="auto">
          <a:xfrm>
            <a:off x="0" y="3148980"/>
            <a:ext cx="12192000" cy="1780219"/>
          </a:xfrm>
          <a:custGeom>
            <a:avLst/>
            <a:gdLst/>
            <a:ahLst/>
            <a:cxnLst>
              <a:cxn ang="0">
                <a:pos x="2861" y="225"/>
              </a:cxn>
              <a:cxn ang="0">
                <a:pos x="2861" y="0"/>
              </a:cxn>
              <a:cxn ang="0">
                <a:pos x="1415" y="516"/>
              </a:cxn>
              <a:cxn ang="0">
                <a:pos x="0" y="25"/>
              </a:cxn>
              <a:cxn ang="0">
                <a:pos x="0" y="271"/>
              </a:cxn>
              <a:cxn ang="0">
                <a:pos x="1382" y="557"/>
              </a:cxn>
              <a:cxn ang="0">
                <a:pos x="2861" y="225"/>
              </a:cxn>
            </a:cxnLst>
            <a:rect l="0" t="0" r="r" b="b"/>
            <a:pathLst>
              <a:path w="2861" h="557">
                <a:moveTo>
                  <a:pt x="2861" y="225"/>
                </a:moveTo>
                <a:cubicBezTo>
                  <a:pt x="2861" y="0"/>
                  <a:pt x="2861" y="0"/>
                  <a:pt x="2861" y="0"/>
                </a:cubicBezTo>
                <a:cubicBezTo>
                  <a:pt x="2436" y="344"/>
                  <a:pt x="1954" y="516"/>
                  <a:pt x="1415" y="516"/>
                </a:cubicBezTo>
                <a:cubicBezTo>
                  <a:pt x="889" y="516"/>
                  <a:pt x="417" y="352"/>
                  <a:pt x="0" y="25"/>
                </a:cubicBezTo>
                <a:cubicBezTo>
                  <a:pt x="0" y="271"/>
                  <a:pt x="0" y="271"/>
                  <a:pt x="0" y="271"/>
                </a:cubicBezTo>
                <a:cubicBezTo>
                  <a:pt x="421" y="462"/>
                  <a:pt x="882" y="557"/>
                  <a:pt x="1382" y="557"/>
                </a:cubicBezTo>
                <a:cubicBezTo>
                  <a:pt x="1921" y="557"/>
                  <a:pt x="2414" y="446"/>
                  <a:pt x="2861" y="22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28"/>
          <p:cNvSpPr>
            <a:spLocks/>
          </p:cNvSpPr>
          <p:nvPr/>
        </p:nvSpPr>
        <p:spPr bwMode="auto">
          <a:xfrm>
            <a:off x="0" y="3840896"/>
            <a:ext cx="12192000" cy="1188944"/>
          </a:xfrm>
          <a:custGeom>
            <a:avLst/>
            <a:gdLst/>
            <a:ahLst/>
            <a:cxnLst>
              <a:cxn ang="0">
                <a:pos x="2861" y="40"/>
              </a:cxn>
              <a:cxn ang="0">
                <a:pos x="2861" y="0"/>
              </a:cxn>
              <a:cxn ang="0">
                <a:pos x="1382" y="332"/>
              </a:cxn>
              <a:cxn ang="0">
                <a:pos x="0" y="46"/>
              </a:cxn>
              <a:cxn ang="0">
                <a:pos x="0" y="86"/>
              </a:cxn>
              <a:cxn ang="0">
                <a:pos x="1382" y="372"/>
              </a:cxn>
              <a:cxn ang="0">
                <a:pos x="2861" y="40"/>
              </a:cxn>
            </a:cxnLst>
            <a:rect l="0" t="0" r="r" b="b"/>
            <a:pathLst>
              <a:path w="2861" h="372">
                <a:moveTo>
                  <a:pt x="2861" y="40"/>
                </a:moveTo>
                <a:cubicBezTo>
                  <a:pt x="2861" y="0"/>
                  <a:pt x="2861" y="0"/>
                  <a:pt x="2861" y="0"/>
                </a:cubicBezTo>
                <a:cubicBezTo>
                  <a:pt x="2414" y="221"/>
                  <a:pt x="1921" y="332"/>
                  <a:pt x="1382" y="332"/>
                </a:cubicBezTo>
                <a:cubicBezTo>
                  <a:pt x="882" y="332"/>
                  <a:pt x="421" y="237"/>
                  <a:pt x="0" y="46"/>
                </a:cubicBezTo>
                <a:cubicBezTo>
                  <a:pt x="0" y="86"/>
                  <a:pt x="0" y="86"/>
                  <a:pt x="0" y="86"/>
                </a:cubicBezTo>
                <a:cubicBezTo>
                  <a:pt x="421" y="277"/>
                  <a:pt x="882" y="372"/>
                  <a:pt x="1382" y="372"/>
                </a:cubicBezTo>
                <a:cubicBezTo>
                  <a:pt x="1921" y="372"/>
                  <a:pt x="2414" y="261"/>
                  <a:pt x="2861" y="40"/>
                </a:cubicBezTo>
                <a:close/>
              </a:path>
            </a:pathLst>
          </a:custGeom>
          <a:solidFill>
            <a:srgbClr val="97BD4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463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8497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24"/>
          <p:cNvSpPr>
            <a:spLocks noChangeArrowheads="1"/>
          </p:cNvSpPr>
          <p:nvPr userDrawn="1"/>
        </p:nvSpPr>
        <p:spPr bwMode="auto">
          <a:xfrm>
            <a:off x="1056752" y="704309"/>
            <a:ext cx="1079839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CONTENTS</a:t>
            </a:r>
          </a:p>
          <a:p>
            <a:pPr algn="ctr"/>
            <a:r>
              <a:rPr lang="en-US" altLang="zh-CN" sz="1600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 PAGE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>
          <a:xfrm>
            <a:off x="1076325" y="714375"/>
            <a:ext cx="10353675" cy="5362575"/>
          </a:xfrm>
          <a:prstGeom prst="rect">
            <a:avLst/>
          </a:prstGeom>
        </p:spPr>
        <p:txBody>
          <a:bodyPr/>
          <a:lstStyle>
            <a:lvl1pPr indent="360000">
              <a:lnSpc>
                <a:spcPct val="150000"/>
              </a:lnSpc>
              <a:spcBef>
                <a:spcPts val="0"/>
              </a:spcBef>
              <a:buNone/>
              <a:defRPr sz="1800">
                <a:latin typeface="Times New Roman" pitchFamily="18" charset="0"/>
                <a:cs typeface="Times New Roman" pitchFamily="18" charset="0"/>
              </a:defRPr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1953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3"/>
          <p:cNvSpPr txBox="1"/>
          <p:nvPr userDrawn="1"/>
        </p:nvSpPr>
        <p:spPr>
          <a:xfrm>
            <a:off x="2280569" y="692254"/>
            <a:ext cx="14514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</a:p>
        </p:txBody>
      </p:sp>
      <p:sp>
        <p:nvSpPr>
          <p:cNvPr id="11" name="矩形 24"/>
          <p:cNvSpPr>
            <a:spLocks noChangeArrowheads="1"/>
          </p:cNvSpPr>
          <p:nvPr userDrawn="1"/>
        </p:nvSpPr>
        <p:spPr bwMode="auto">
          <a:xfrm>
            <a:off x="1056752" y="704309"/>
            <a:ext cx="1079839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TRANSITION PAGE</a:t>
            </a:r>
          </a:p>
        </p:txBody>
      </p:sp>
    </p:spTree>
    <p:extLst>
      <p:ext uri="{BB962C8B-B14F-4D97-AF65-F5344CB8AC3E}">
        <p14:creationId xmlns:p14="http://schemas.microsoft.com/office/powerpoint/2010/main" val="765536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4"/>
          <p:cNvSpPr>
            <a:spLocks noChangeArrowheads="1"/>
          </p:cNvSpPr>
          <p:nvPr userDrawn="1"/>
        </p:nvSpPr>
        <p:spPr bwMode="auto">
          <a:xfrm>
            <a:off x="151877" y="213385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项目九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10223736" y="78410"/>
            <a:ext cx="646331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zh-CN" altLang="en-US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dobe 仿宋 Std R" pitchFamily="18" charset="-122"/>
                <a:ea typeface="Adobe 仿宋 Std R" pitchFamily="18" charset="-122"/>
              </a:rPr>
              <a:t>文件</a:t>
            </a:r>
            <a:endParaRPr lang="zh-CN" altLang="en-US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3989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过渡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第二</a:t>
            </a:r>
            <a:r>
              <a:rPr lang="zh-CN" altLang="en-US" b="1" dirty="0" smtClean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4197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3"/>
          <p:cNvSpPr txBox="1"/>
          <p:nvPr userDrawn="1"/>
        </p:nvSpPr>
        <p:spPr>
          <a:xfrm>
            <a:off x="2280569" y="692254"/>
            <a:ext cx="31675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人事管理与人力资源管理</a:t>
            </a:r>
          </a:p>
        </p:txBody>
      </p:sp>
      <p:sp>
        <p:nvSpPr>
          <p:cNvPr id="7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第二章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  <a:p>
            <a:pPr algn="ctr"/>
            <a:r>
              <a:rPr lang="zh-CN" altLang="en-US" sz="1400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正文</a:t>
            </a:r>
            <a:endParaRPr lang="en-US" altLang="zh-CN" sz="1400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3027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第三</a:t>
            </a:r>
            <a:r>
              <a:rPr lang="zh-CN" altLang="en-US" b="1" dirty="0" smtClean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8410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第四</a:t>
            </a:r>
            <a:r>
              <a:rPr lang="zh-CN" altLang="en-US" b="1" dirty="0" smtClean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6919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第五章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4492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18"/>
          <p:cNvSpPr/>
          <p:nvPr userDrawn="1"/>
        </p:nvSpPr>
        <p:spPr>
          <a:xfrm rot="5400000">
            <a:off x="375512" y="90688"/>
            <a:ext cx="594465" cy="1079839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 userDrawn="1"/>
        </p:nvSpPr>
        <p:spPr>
          <a:xfrm>
            <a:off x="132827" y="1"/>
            <a:ext cx="1079839" cy="3429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0" y="6265681"/>
            <a:ext cx="11397485" cy="432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11518379" y="6265681"/>
            <a:ext cx="673622" cy="432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TextBox 15"/>
          <p:cNvSpPr txBox="1"/>
          <p:nvPr userDrawn="1"/>
        </p:nvSpPr>
        <p:spPr>
          <a:xfrm>
            <a:off x="11646102" y="6312404"/>
            <a:ext cx="4250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EEF1883-7A0E-4F66-9932-E581691AD397}" type="slidenum">
              <a:rPr lang="zh-CN" altLang="en-US" sz="1600">
                <a:solidFill>
                  <a:prstClr val="white"/>
                </a:solidFill>
              </a:rPr>
              <a:pPr/>
              <a:t>‹#›</a:t>
            </a:fld>
            <a:endParaRPr lang="zh-CN" altLang="en-US" sz="16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447151" y="6307998"/>
            <a:ext cx="3028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dobe 仿宋 Std R" pitchFamily="18" charset="-122"/>
                <a:ea typeface="Adobe 仿宋 Std R" pitchFamily="18" charset="-122"/>
              </a:rPr>
              <a:t>C</a:t>
            </a:r>
            <a:r>
              <a:rPr lang="zh-CN" altLang="en-US" sz="2000" dirty="0" smtClean="0">
                <a:solidFill>
                  <a:schemeClr val="bg1"/>
                </a:solidFill>
                <a:latin typeface="Adobe 仿宋 Std R" pitchFamily="18" charset="-122"/>
                <a:ea typeface="Adobe 仿宋 Std R" pitchFamily="18" charset="-122"/>
              </a:rPr>
              <a:t>语言程序设计</a:t>
            </a:r>
            <a:endParaRPr lang="zh-CN" altLang="en-US" sz="2000" dirty="0">
              <a:solidFill>
                <a:schemeClr val="bg1"/>
              </a:solidFill>
              <a:latin typeface="Adobe 仿宋 Std R" pitchFamily="18" charset="-122"/>
              <a:ea typeface="Adobe 仿宋 Std R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6491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6" r:id="rId5"/>
    <p:sldLayoutId id="2147483668" r:id="rId6"/>
    <p:sldLayoutId id="2147483669" r:id="rId7"/>
    <p:sldLayoutId id="2147483670" r:id="rId8"/>
    <p:sldLayoutId id="2147483671" r:id="rId9"/>
    <p:sldLayoutId id="2147483673" r:id="rId10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15521" y="1539359"/>
            <a:ext cx="20858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项目九 文件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266950" y="2566512"/>
            <a:ext cx="4051109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zh-CN" altLang="en-US" b="1" kern="100" dirty="0" smtClean="0">
                <a:latin typeface="Cambria"/>
                <a:cs typeface="Times New Roman"/>
              </a:rPr>
              <a:t>项目目标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1.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理解文件指针的概念</a:t>
            </a:r>
            <a:endParaRPr kumimoji="0" 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2.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掌握文件指针的定义和使用方法</a:t>
            </a:r>
            <a:endParaRPr kumimoji="0" 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3.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体会常用文件函数的使用方法</a:t>
            </a:r>
            <a:endParaRPr kumimoji="0" 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4.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熟悉文件读写的程序设计及调试运行</a:t>
            </a:r>
            <a:endParaRPr kumimoji="0" 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zh-CN" dirty="0" smtClean="0"/>
              <a:t>从</a:t>
            </a:r>
            <a:r>
              <a:rPr lang="en-US" altLang="zh-CN" dirty="0" smtClean="0"/>
              <a:t>C</a:t>
            </a:r>
            <a:r>
              <a:rPr lang="zh-CN" altLang="zh-CN" dirty="0" smtClean="0"/>
              <a:t>盘的</a:t>
            </a:r>
            <a:r>
              <a:rPr lang="en-US" altLang="zh-CN" dirty="0" smtClean="0"/>
              <a:t>“abc.txt”</a:t>
            </a:r>
            <a:r>
              <a:rPr lang="zh-CN" altLang="zh-CN" dirty="0" smtClean="0"/>
              <a:t>中读</a:t>
            </a:r>
            <a:r>
              <a:rPr lang="en-US" altLang="zh-CN" dirty="0" smtClean="0"/>
              <a:t>5</a:t>
            </a:r>
            <a:r>
              <a:rPr lang="zh-CN" altLang="zh-CN" dirty="0" smtClean="0"/>
              <a:t>个字符程序段如下：</a:t>
            </a:r>
          </a:p>
          <a:p>
            <a:r>
              <a:rPr lang="en-US" altLang="zh-CN" dirty="0" smtClean="0"/>
              <a:t>if((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=</a:t>
            </a:r>
            <a:r>
              <a:rPr lang="en-US" altLang="zh-CN" dirty="0" err="1" smtClean="0"/>
              <a:t>fopen</a:t>
            </a:r>
            <a:r>
              <a:rPr lang="en-US" altLang="zh-CN" dirty="0" smtClean="0"/>
              <a:t>("c://text.txt","r"))==NULL)</a:t>
            </a:r>
            <a:endParaRPr lang="zh-CN" altLang="zh-CN" dirty="0" smtClean="0"/>
          </a:p>
          <a:p>
            <a:r>
              <a:rPr lang="en-US" altLang="zh-CN" dirty="0" smtClean="0"/>
              <a:t>{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("file open error");</a:t>
            </a:r>
            <a:endParaRPr lang="zh-CN" altLang="zh-CN" dirty="0" smtClean="0"/>
          </a:p>
          <a:p>
            <a:r>
              <a:rPr lang="en-US" altLang="zh-CN" dirty="0" smtClean="0"/>
              <a:t>	exit(0);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  <a:endParaRPr lang="zh-CN" altLang="zh-CN" dirty="0" smtClean="0"/>
          </a:p>
          <a:p>
            <a:r>
              <a:rPr lang="en-US" altLang="zh-CN" dirty="0" smtClean="0"/>
              <a:t>for(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=0;i&lt;5;i++)</a:t>
            </a:r>
            <a:endParaRPr lang="zh-CN" altLang="zh-CN" dirty="0" smtClean="0"/>
          </a:p>
          <a:p>
            <a:r>
              <a:rPr lang="en-US" altLang="zh-CN" dirty="0" smtClean="0"/>
              <a:t>{</a:t>
            </a:r>
            <a:endParaRPr lang="zh-CN" altLang="zh-CN" dirty="0" smtClean="0"/>
          </a:p>
          <a:p>
            <a:r>
              <a:rPr lang="en-US" altLang="zh-CN" dirty="0" smtClean="0"/>
              <a:t>c=</a:t>
            </a:r>
            <a:r>
              <a:rPr lang="en-US" altLang="zh-CN" dirty="0" err="1" smtClean="0"/>
              <a:t>fgetc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putchar</a:t>
            </a:r>
            <a:r>
              <a:rPr lang="en-US" altLang="zh-CN" dirty="0" smtClean="0"/>
              <a:t>(c);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>
          <a:xfrm>
            <a:off x="971550" y="762000"/>
            <a:ext cx="10353675" cy="53625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zh-CN" dirty="0" smtClean="0"/>
              <a:t>(2)</a:t>
            </a:r>
            <a:r>
              <a:rPr lang="zh-CN" altLang="zh-CN" dirty="0" smtClean="0"/>
              <a:t>单字符的写函数</a:t>
            </a:r>
            <a:r>
              <a:rPr lang="en-US" altLang="zh-CN" dirty="0" err="1" smtClean="0"/>
              <a:t>fputc</a:t>
            </a:r>
            <a:r>
              <a:rPr lang="en-US" altLang="zh-CN" dirty="0" smtClean="0"/>
              <a:t>()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zh-CN" altLang="zh-CN" dirty="0" smtClean="0"/>
              <a:t>例</a:t>
            </a:r>
            <a:r>
              <a:rPr lang="en-US" altLang="zh-CN" dirty="0" smtClean="0"/>
              <a:t>9-1</a:t>
            </a:r>
            <a:r>
              <a:rPr lang="zh-CN" altLang="zh-CN" dirty="0" smtClean="0"/>
              <a:t>打开并显示一个文件的内容。</a:t>
            </a:r>
          </a:p>
          <a:p>
            <a:pPr>
              <a:lnSpc>
                <a:spcPct val="100000"/>
              </a:lnSpc>
            </a:pPr>
            <a:r>
              <a:rPr lang="en-US" altLang="zh-CN" dirty="0" smtClean="0"/>
              <a:t>#include &lt;</a:t>
            </a:r>
            <a:r>
              <a:rPr lang="en-US" altLang="zh-CN" dirty="0" err="1" smtClean="0"/>
              <a:t>stdio.h</a:t>
            </a:r>
            <a:r>
              <a:rPr lang="en-US" altLang="zh-CN" dirty="0" smtClean="0"/>
              <a:t>&gt;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#include&lt;</a:t>
            </a:r>
            <a:r>
              <a:rPr lang="en-US" altLang="zh-CN" dirty="0" err="1" smtClean="0"/>
              <a:t>stdlib.h</a:t>
            </a:r>
            <a:r>
              <a:rPr lang="en-US" altLang="zh-CN" dirty="0" smtClean="0"/>
              <a:t>&gt;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main()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{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c;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    FILE *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;	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if((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=</a:t>
            </a:r>
            <a:r>
              <a:rPr lang="en-US" altLang="zh-CN" dirty="0" err="1" smtClean="0"/>
              <a:t>fopen</a:t>
            </a:r>
            <a:r>
              <a:rPr lang="en-US" altLang="zh-CN" dirty="0" smtClean="0"/>
              <a:t>("c://text.txt","r"))==NULL)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{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	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("file open error");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	exit(0);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}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while((c=</a:t>
            </a:r>
            <a:r>
              <a:rPr lang="en-US" altLang="zh-CN" dirty="0" err="1" smtClean="0"/>
              <a:t>fgetc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))!=EOF )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	</a:t>
            </a:r>
            <a:r>
              <a:rPr lang="en-US" altLang="zh-CN" dirty="0" err="1" smtClean="0"/>
              <a:t>putchar</a:t>
            </a:r>
            <a:r>
              <a:rPr lang="en-US" altLang="zh-CN" dirty="0" smtClean="0"/>
              <a:t>(c);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</a:t>
            </a:r>
            <a:r>
              <a:rPr lang="en-US" altLang="zh-CN" dirty="0" err="1" smtClean="0"/>
              <a:t>fclose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}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>
          <a:xfrm>
            <a:off x="1057275" y="381000"/>
            <a:ext cx="10353675" cy="53625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zh-CN" dirty="0" smtClean="0"/>
              <a:t>例</a:t>
            </a:r>
            <a:r>
              <a:rPr lang="en-US" altLang="zh-CN" dirty="0" smtClean="0"/>
              <a:t>9-2 </a:t>
            </a:r>
            <a:r>
              <a:rPr lang="zh-CN" altLang="zh-CN" dirty="0" smtClean="0"/>
              <a:t>复制一个文本文件。</a:t>
            </a:r>
          </a:p>
          <a:p>
            <a:pPr>
              <a:lnSpc>
                <a:spcPct val="100000"/>
              </a:lnSpc>
            </a:pPr>
            <a:r>
              <a:rPr lang="en-US" altLang="zh-CN" dirty="0" smtClean="0"/>
              <a:t>#include &lt;</a:t>
            </a:r>
            <a:r>
              <a:rPr lang="en-US" altLang="zh-CN" dirty="0" err="1" smtClean="0"/>
              <a:t>stdio.h</a:t>
            </a:r>
            <a:r>
              <a:rPr lang="en-US" altLang="zh-CN" dirty="0" smtClean="0"/>
              <a:t>&gt;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#include&lt;</a:t>
            </a:r>
            <a:r>
              <a:rPr lang="en-US" altLang="zh-CN" dirty="0" err="1" smtClean="0"/>
              <a:t>stdlib.h</a:t>
            </a:r>
            <a:r>
              <a:rPr lang="en-US" altLang="zh-CN" dirty="0" smtClean="0"/>
              <a:t>&gt;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main ()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{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c;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FILE *fp1,*fp2;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if((fp1=</a:t>
            </a:r>
            <a:r>
              <a:rPr lang="en-US" altLang="zh-CN" dirty="0" err="1" smtClean="0"/>
              <a:t>fopen</a:t>
            </a:r>
            <a:r>
              <a:rPr lang="en-US" altLang="zh-CN" dirty="0" smtClean="0"/>
              <a:t>("c://text.txt","r"))== NULL)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{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	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</a:t>
            </a:r>
            <a:r>
              <a:rPr lang="zh-CN" altLang="zh-CN" dirty="0" smtClean="0"/>
              <a:t>源文件打开失败</a:t>
            </a:r>
            <a:r>
              <a:rPr lang="en-US" altLang="zh-CN" dirty="0" smtClean="0"/>
              <a:t>");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	exit(0);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}	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if((fp2=</a:t>
            </a:r>
            <a:r>
              <a:rPr lang="en-US" altLang="zh-CN" dirty="0" err="1" smtClean="0"/>
              <a:t>fopen</a:t>
            </a:r>
            <a:r>
              <a:rPr lang="en-US" altLang="zh-CN" dirty="0" smtClean="0"/>
              <a:t>("c://text2.txt","w"))==NULL)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{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	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</a:t>
            </a:r>
            <a:r>
              <a:rPr lang="zh-CN" altLang="zh-CN" dirty="0" smtClean="0"/>
              <a:t>目标文件打开失败</a:t>
            </a:r>
            <a:r>
              <a:rPr lang="en-US" altLang="zh-CN" dirty="0" smtClean="0"/>
              <a:t>");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	exit(0);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}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while((c=</a:t>
            </a:r>
            <a:r>
              <a:rPr lang="en-US" altLang="zh-CN" dirty="0" err="1" smtClean="0"/>
              <a:t>fgetc</a:t>
            </a:r>
            <a:r>
              <a:rPr lang="en-US" altLang="zh-CN" dirty="0" smtClean="0"/>
              <a:t>(fp1))!=EOF)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	</a:t>
            </a:r>
            <a:r>
              <a:rPr lang="en-US" altLang="zh-CN" dirty="0" err="1" smtClean="0"/>
              <a:t>fputc</a:t>
            </a:r>
            <a:r>
              <a:rPr lang="en-US" altLang="zh-CN" dirty="0" smtClean="0"/>
              <a:t>(c,fp2);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</a:t>
            </a:r>
            <a:r>
              <a:rPr lang="en-US" altLang="zh-CN" dirty="0" err="1" smtClean="0"/>
              <a:t>fclose</a:t>
            </a:r>
            <a:r>
              <a:rPr lang="en-US" altLang="zh-CN" dirty="0" smtClean="0"/>
              <a:t>(fp1);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</a:t>
            </a:r>
            <a:r>
              <a:rPr lang="en-US" altLang="zh-CN" dirty="0" err="1" smtClean="0"/>
              <a:t>fclose</a:t>
            </a:r>
            <a:r>
              <a:rPr lang="en-US" altLang="zh-CN" dirty="0" smtClean="0"/>
              <a:t>(fp2);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}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zh-CN" dirty="0" smtClean="0"/>
              <a:t>例</a:t>
            </a:r>
            <a:r>
              <a:rPr lang="en-US" altLang="zh-CN" dirty="0" smtClean="0"/>
              <a:t>9-3 </a:t>
            </a:r>
            <a:r>
              <a:rPr lang="zh-CN" altLang="zh-CN" dirty="0" smtClean="0"/>
              <a:t>图片文件复制。</a:t>
            </a:r>
          </a:p>
          <a:p>
            <a:r>
              <a:rPr lang="en-US" altLang="zh-CN" dirty="0" smtClean="0"/>
              <a:t>#include &lt;</a:t>
            </a:r>
            <a:r>
              <a:rPr lang="en-US" altLang="zh-CN" dirty="0" err="1" smtClean="0"/>
              <a:t>stdio.h</a:t>
            </a:r>
            <a:r>
              <a:rPr lang="en-US" altLang="zh-CN" dirty="0" smtClean="0"/>
              <a:t>&gt;</a:t>
            </a:r>
            <a:endParaRPr lang="zh-CN" altLang="zh-CN" dirty="0" smtClean="0"/>
          </a:p>
          <a:p>
            <a:r>
              <a:rPr lang="en-US" altLang="zh-CN" dirty="0" smtClean="0"/>
              <a:t>#include&lt;</a:t>
            </a:r>
            <a:r>
              <a:rPr lang="en-US" altLang="zh-CN" dirty="0" err="1" smtClean="0"/>
              <a:t>stdlib.h</a:t>
            </a:r>
            <a:r>
              <a:rPr lang="en-US" altLang="zh-CN" dirty="0" smtClean="0"/>
              <a:t>&gt;</a:t>
            </a:r>
            <a:endParaRPr lang="zh-CN" altLang="zh-CN" dirty="0" smtClean="0"/>
          </a:p>
          <a:p>
            <a:r>
              <a:rPr lang="en-US" altLang="zh-CN" dirty="0" smtClean="0"/>
              <a:t>main ()</a:t>
            </a:r>
            <a:endParaRPr lang="zh-CN" altLang="zh-CN" dirty="0" smtClean="0"/>
          </a:p>
          <a:p>
            <a:r>
              <a:rPr lang="en-US" altLang="zh-CN" dirty="0" smtClean="0"/>
              <a:t>{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c;</a:t>
            </a:r>
            <a:endParaRPr lang="zh-CN" altLang="zh-CN" dirty="0" smtClean="0"/>
          </a:p>
          <a:p>
            <a:r>
              <a:rPr lang="en-US" altLang="zh-CN" dirty="0" smtClean="0"/>
              <a:t>	FILE *fp1,*fp2;</a:t>
            </a:r>
            <a:endParaRPr lang="zh-CN" altLang="zh-CN" dirty="0" smtClean="0"/>
          </a:p>
          <a:p>
            <a:r>
              <a:rPr lang="en-US" altLang="zh-CN" dirty="0" smtClean="0"/>
              <a:t>    /*</a:t>
            </a:r>
            <a:r>
              <a:rPr lang="zh-CN" altLang="zh-CN" dirty="0" smtClean="0"/>
              <a:t>读方式打开非文本文件使用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rb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	if((fp1=</a:t>
            </a:r>
            <a:r>
              <a:rPr lang="en-US" altLang="zh-CN" dirty="0" err="1" smtClean="0"/>
              <a:t>fopen</a:t>
            </a:r>
            <a:r>
              <a:rPr lang="en-US" altLang="zh-CN" dirty="0" smtClean="0"/>
              <a:t>("c://tuPian.jpg","rb"))== NULL)</a:t>
            </a:r>
            <a:endParaRPr lang="zh-CN" altLang="zh-CN" dirty="0" smtClean="0"/>
          </a:p>
          <a:p>
            <a:r>
              <a:rPr lang="en-US" altLang="zh-CN" dirty="0" smtClean="0"/>
              <a:t>	{</a:t>
            </a:r>
            <a:endParaRPr lang="zh-CN" altLang="zh-CN" dirty="0" smtClean="0"/>
          </a:p>
          <a:p>
            <a:r>
              <a:rPr lang="en-US" altLang="zh-CN" dirty="0" smtClean="0"/>
              <a:t>		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</a:t>
            </a:r>
            <a:r>
              <a:rPr lang="zh-CN" altLang="zh-CN" dirty="0" smtClean="0"/>
              <a:t>源文件打开失败</a:t>
            </a:r>
            <a:r>
              <a:rPr lang="en-US" altLang="zh-CN" dirty="0" smtClean="0"/>
              <a:t>");</a:t>
            </a:r>
            <a:endParaRPr lang="zh-CN" altLang="zh-CN" dirty="0" smtClean="0"/>
          </a:p>
          <a:p>
            <a:r>
              <a:rPr lang="en-US" altLang="zh-CN" dirty="0" smtClean="0"/>
              <a:t>		exit(0);</a:t>
            </a:r>
            <a:endParaRPr lang="zh-CN" altLang="zh-CN" dirty="0" smtClean="0"/>
          </a:p>
          <a:p>
            <a:r>
              <a:rPr lang="en-US" altLang="zh-CN" dirty="0" smtClean="0"/>
              <a:t>	}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>
          <a:xfrm>
            <a:off x="1038225" y="457200"/>
            <a:ext cx="10353675" cy="5362575"/>
          </a:xfrm>
        </p:spPr>
        <p:txBody>
          <a:bodyPr/>
          <a:lstStyle/>
          <a:p>
            <a:r>
              <a:rPr lang="en-US" altLang="zh-CN" dirty="0" smtClean="0"/>
              <a:t> /*</a:t>
            </a:r>
            <a:r>
              <a:rPr lang="zh-CN" altLang="zh-CN" dirty="0" smtClean="0"/>
              <a:t>写方式打开非文本文件使用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wb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	if((fp2=</a:t>
            </a:r>
            <a:r>
              <a:rPr lang="en-US" altLang="zh-CN" dirty="0" err="1" smtClean="0"/>
              <a:t>fopen</a:t>
            </a:r>
            <a:r>
              <a:rPr lang="en-US" altLang="zh-CN" dirty="0" smtClean="0"/>
              <a:t>("c://tu02.jpg","wb"))==NULL)</a:t>
            </a:r>
            <a:endParaRPr lang="zh-CN" altLang="zh-CN" dirty="0" smtClean="0"/>
          </a:p>
          <a:p>
            <a:r>
              <a:rPr lang="en-US" altLang="zh-CN" dirty="0" smtClean="0"/>
              <a:t>	{</a:t>
            </a:r>
            <a:endParaRPr lang="zh-CN" altLang="zh-CN" dirty="0" smtClean="0"/>
          </a:p>
          <a:p>
            <a:r>
              <a:rPr lang="en-US" altLang="zh-CN" dirty="0" smtClean="0"/>
              <a:t>		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</a:t>
            </a:r>
            <a:r>
              <a:rPr lang="zh-CN" altLang="zh-CN" dirty="0" smtClean="0"/>
              <a:t>目标文件打开失败</a:t>
            </a:r>
            <a:r>
              <a:rPr lang="en-US" altLang="zh-CN" dirty="0" smtClean="0"/>
              <a:t>");</a:t>
            </a:r>
            <a:endParaRPr lang="zh-CN" altLang="zh-CN" dirty="0" smtClean="0"/>
          </a:p>
          <a:p>
            <a:r>
              <a:rPr lang="en-US" altLang="zh-CN" dirty="0" smtClean="0"/>
              <a:t>		exit(0);</a:t>
            </a:r>
            <a:endParaRPr lang="zh-CN" altLang="zh-CN" dirty="0" smtClean="0"/>
          </a:p>
          <a:p>
            <a:r>
              <a:rPr lang="en-US" altLang="zh-CN" dirty="0" smtClean="0"/>
              <a:t>	}   </a:t>
            </a:r>
            <a:endParaRPr lang="zh-CN" altLang="zh-CN" dirty="0" smtClean="0"/>
          </a:p>
          <a:p>
            <a:r>
              <a:rPr lang="en-US" altLang="zh-CN" dirty="0" smtClean="0"/>
              <a:t>    /*</a:t>
            </a:r>
            <a:r>
              <a:rPr lang="zh-CN" altLang="zh-CN" dirty="0" smtClean="0"/>
              <a:t>读文件没有结束时，循环读写文件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	while(</a:t>
            </a:r>
            <a:r>
              <a:rPr lang="en-US" altLang="zh-CN" dirty="0" err="1" smtClean="0"/>
              <a:t>feof</a:t>
            </a:r>
            <a:r>
              <a:rPr lang="en-US" altLang="zh-CN" dirty="0" smtClean="0"/>
              <a:t>(fp1)==0)</a:t>
            </a:r>
            <a:endParaRPr lang="zh-CN" altLang="zh-CN" dirty="0" smtClean="0"/>
          </a:p>
          <a:p>
            <a:r>
              <a:rPr lang="en-US" altLang="zh-CN" dirty="0" smtClean="0"/>
              <a:t>	{</a:t>
            </a:r>
            <a:endParaRPr lang="zh-CN" altLang="zh-CN" dirty="0" smtClean="0"/>
          </a:p>
          <a:p>
            <a:r>
              <a:rPr lang="en-US" altLang="zh-CN" dirty="0" smtClean="0"/>
              <a:t>		c=</a:t>
            </a:r>
            <a:r>
              <a:rPr lang="en-US" altLang="zh-CN" dirty="0" err="1" smtClean="0"/>
              <a:t>fgetc</a:t>
            </a:r>
            <a:r>
              <a:rPr lang="en-US" altLang="zh-CN" dirty="0" smtClean="0"/>
              <a:t>(fp1);</a:t>
            </a:r>
            <a:endParaRPr lang="zh-CN" altLang="zh-CN" dirty="0" smtClean="0"/>
          </a:p>
          <a:p>
            <a:r>
              <a:rPr lang="en-US" altLang="zh-CN" dirty="0" smtClean="0"/>
              <a:t>		</a:t>
            </a:r>
            <a:r>
              <a:rPr lang="en-US" altLang="zh-CN" dirty="0" err="1" smtClean="0"/>
              <a:t>fputc</a:t>
            </a:r>
            <a:r>
              <a:rPr lang="en-US" altLang="zh-CN" dirty="0" smtClean="0"/>
              <a:t>(c,fp2);</a:t>
            </a:r>
            <a:endParaRPr lang="zh-CN" altLang="zh-CN" dirty="0" smtClean="0"/>
          </a:p>
          <a:p>
            <a:r>
              <a:rPr lang="en-US" altLang="zh-CN" dirty="0" smtClean="0"/>
              <a:t>	}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fclose</a:t>
            </a:r>
            <a:r>
              <a:rPr lang="en-US" altLang="zh-CN" dirty="0" smtClean="0"/>
              <a:t>(fp1);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fclose</a:t>
            </a:r>
            <a:r>
              <a:rPr lang="en-US" altLang="zh-CN" dirty="0" smtClean="0"/>
              <a:t>(fp2);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 smtClean="0"/>
              <a:t>2.</a:t>
            </a:r>
            <a:r>
              <a:rPr lang="zh-CN" altLang="zh-CN" dirty="0" smtClean="0"/>
              <a:t>字符串的读写函数</a:t>
            </a:r>
          </a:p>
          <a:p>
            <a:r>
              <a:rPr lang="en-US" altLang="zh-CN" dirty="0" smtClean="0"/>
              <a:t>(1)</a:t>
            </a:r>
            <a:r>
              <a:rPr lang="zh-CN" altLang="zh-CN" dirty="0" smtClean="0"/>
              <a:t>字符串读函数</a:t>
            </a:r>
            <a:r>
              <a:rPr lang="en-US" altLang="zh-CN" dirty="0" err="1" smtClean="0"/>
              <a:t>fgets</a:t>
            </a:r>
            <a:r>
              <a:rPr lang="en-US" altLang="zh-CN" dirty="0" smtClean="0"/>
              <a:t>()</a:t>
            </a:r>
            <a:endParaRPr lang="zh-CN" altLang="zh-CN" dirty="0" smtClean="0"/>
          </a:p>
          <a:p>
            <a:r>
              <a:rPr lang="zh-CN" altLang="zh-CN" dirty="0" smtClean="0"/>
              <a:t>从文件中读取</a:t>
            </a:r>
            <a:r>
              <a:rPr lang="en-US" altLang="zh-CN" dirty="0" smtClean="0"/>
              <a:t>50</a:t>
            </a:r>
            <a:r>
              <a:rPr lang="zh-CN" altLang="zh-CN" dirty="0" smtClean="0"/>
              <a:t>个字符到</a:t>
            </a:r>
            <a:r>
              <a:rPr lang="en-US" altLang="zh-CN" dirty="0" smtClean="0"/>
              <a:t>s</a:t>
            </a:r>
            <a:r>
              <a:rPr lang="zh-CN" altLang="zh-CN" dirty="0" smtClean="0"/>
              <a:t>数组：</a:t>
            </a:r>
          </a:p>
          <a:p>
            <a:r>
              <a:rPr lang="en-US" altLang="zh-CN" dirty="0" smtClean="0"/>
              <a:t>if((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=</a:t>
            </a:r>
            <a:r>
              <a:rPr lang="en-US" altLang="zh-CN" dirty="0" err="1" smtClean="0"/>
              <a:t>fopen</a:t>
            </a:r>
            <a:r>
              <a:rPr lang="en-US" altLang="zh-CN" dirty="0" smtClean="0"/>
              <a:t>("c://text.txt","r"))== NULL)</a:t>
            </a:r>
            <a:endParaRPr lang="zh-CN" altLang="zh-CN" dirty="0" smtClean="0"/>
          </a:p>
          <a:p>
            <a:r>
              <a:rPr lang="en-US" altLang="zh-CN" dirty="0" smtClean="0"/>
              <a:t>{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</a:t>
            </a:r>
            <a:r>
              <a:rPr lang="zh-CN" altLang="zh-CN" dirty="0" smtClean="0"/>
              <a:t>源文件打开失败</a:t>
            </a:r>
            <a:r>
              <a:rPr lang="en-US" altLang="zh-CN" dirty="0" smtClean="0"/>
              <a:t>");</a:t>
            </a:r>
            <a:endParaRPr lang="zh-CN" altLang="zh-CN" dirty="0" smtClean="0"/>
          </a:p>
          <a:p>
            <a:r>
              <a:rPr lang="en-US" altLang="zh-CN" dirty="0" smtClean="0"/>
              <a:t>	exit(0);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  <a:endParaRPr lang="zh-CN" altLang="zh-CN" dirty="0" smtClean="0"/>
          </a:p>
          <a:p>
            <a:r>
              <a:rPr lang="en-US" altLang="zh-CN" dirty="0" smtClean="0"/>
              <a:t>if(</a:t>
            </a:r>
            <a:r>
              <a:rPr lang="en-US" altLang="zh-CN" dirty="0" err="1" smtClean="0"/>
              <a:t>fgets</a:t>
            </a:r>
            <a:r>
              <a:rPr lang="en-US" altLang="zh-CN" dirty="0" smtClean="0"/>
              <a:t>(s,50,fp)!=NULL)</a:t>
            </a:r>
            <a:endParaRPr lang="zh-CN" altLang="zh-CN" dirty="0" smtClean="0"/>
          </a:p>
          <a:p>
            <a:r>
              <a:rPr lang="en-US" altLang="zh-CN" dirty="0" smtClean="0"/>
              <a:t>	puts(s);</a:t>
            </a:r>
            <a:endParaRPr lang="zh-CN" altLang="zh-CN" dirty="0" smtClean="0"/>
          </a:p>
          <a:p>
            <a:r>
              <a:rPr lang="en-US" altLang="zh-CN" dirty="0" err="1" smtClean="0"/>
              <a:t>fclose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 smtClean="0"/>
              <a:t>(2)</a:t>
            </a:r>
            <a:r>
              <a:rPr lang="zh-CN" altLang="zh-CN" dirty="0" smtClean="0"/>
              <a:t>字符串的写函数</a:t>
            </a:r>
            <a:r>
              <a:rPr lang="en-US" altLang="zh-CN" dirty="0" err="1" smtClean="0"/>
              <a:t>fputs</a:t>
            </a:r>
            <a:r>
              <a:rPr lang="en-US" altLang="zh-CN" dirty="0" smtClean="0"/>
              <a:t> ( )</a:t>
            </a:r>
            <a:endParaRPr lang="zh-CN" altLang="zh-CN" dirty="0" smtClean="0"/>
          </a:p>
          <a:p>
            <a:r>
              <a:rPr lang="en-US" altLang="zh-CN" dirty="0" smtClean="0"/>
              <a:t>while(</a:t>
            </a:r>
            <a:r>
              <a:rPr lang="en-US" altLang="zh-CN" dirty="0" err="1" smtClean="0"/>
              <a:t>fgets</a:t>
            </a:r>
            <a:r>
              <a:rPr lang="en-US" altLang="zh-CN" dirty="0" smtClean="0"/>
              <a:t>(s,20,fp1)!=NULL)</a:t>
            </a:r>
            <a:endParaRPr lang="zh-CN" altLang="zh-CN" dirty="0" smtClean="0"/>
          </a:p>
          <a:p>
            <a:r>
              <a:rPr lang="en-US" altLang="zh-CN" dirty="0" smtClean="0"/>
              <a:t>		</a:t>
            </a:r>
            <a:r>
              <a:rPr lang="en-US" altLang="zh-CN" dirty="0" err="1" smtClean="0"/>
              <a:t>fputs</a:t>
            </a:r>
            <a:r>
              <a:rPr lang="en-US" altLang="zh-CN" dirty="0" smtClean="0"/>
              <a:t>(s,fp2);</a:t>
            </a:r>
            <a:endParaRPr lang="zh-CN" altLang="zh-CN" dirty="0" smtClean="0"/>
          </a:p>
          <a:p>
            <a:r>
              <a:rPr lang="en-US" altLang="zh-CN" dirty="0" err="1" smtClean="0"/>
              <a:t>fclose</a:t>
            </a:r>
            <a:r>
              <a:rPr lang="en-US" altLang="zh-CN" dirty="0" smtClean="0"/>
              <a:t>(fp1);</a:t>
            </a:r>
            <a:endParaRPr lang="zh-CN" altLang="zh-CN" dirty="0" smtClean="0"/>
          </a:p>
          <a:p>
            <a:r>
              <a:rPr lang="en-US" altLang="zh-CN" dirty="0" err="1" smtClean="0"/>
              <a:t>fclose</a:t>
            </a:r>
            <a:r>
              <a:rPr lang="en-US" altLang="zh-CN" dirty="0" smtClean="0"/>
              <a:t>(fp2);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>
          <a:xfrm>
            <a:off x="790575" y="714375"/>
            <a:ext cx="10944225" cy="5362575"/>
          </a:xfrm>
        </p:spPr>
        <p:txBody>
          <a:bodyPr/>
          <a:lstStyle/>
          <a:p>
            <a:r>
              <a:rPr lang="en-US" altLang="zh-CN" dirty="0" smtClean="0"/>
              <a:t>3.</a:t>
            </a:r>
            <a:r>
              <a:rPr lang="zh-CN" altLang="zh-CN" dirty="0" smtClean="0"/>
              <a:t>对一个数据块的读写函数</a:t>
            </a:r>
          </a:p>
          <a:p>
            <a:r>
              <a:rPr lang="en-US" altLang="zh-CN" dirty="0" smtClean="0"/>
              <a:t>(1)</a:t>
            </a:r>
            <a:r>
              <a:rPr lang="zh-CN" altLang="zh-CN" dirty="0" smtClean="0"/>
              <a:t>数据块的读函数</a:t>
            </a:r>
            <a:r>
              <a:rPr lang="en-US" altLang="zh-CN" dirty="0" err="1" smtClean="0"/>
              <a:t>fread</a:t>
            </a:r>
            <a:r>
              <a:rPr lang="en-US" altLang="zh-CN" dirty="0" smtClean="0"/>
              <a:t> ( )</a:t>
            </a:r>
            <a:endParaRPr lang="zh-CN" altLang="zh-CN" dirty="0" smtClean="0"/>
          </a:p>
          <a:p>
            <a:r>
              <a:rPr lang="zh-CN" altLang="zh-CN" dirty="0" smtClean="0"/>
              <a:t>该函数的功能是从文件中读取一个数据块到指定的内存缓冲区中，函数格式如下：</a:t>
            </a:r>
          </a:p>
          <a:p>
            <a:r>
              <a:rPr lang="en-US" altLang="zh-CN" dirty="0" err="1" smtClean="0"/>
              <a:t>fread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ptr,size,nitem</a:t>
            </a:r>
            <a:r>
              <a:rPr lang="en-US" altLang="zh-CN" dirty="0" smtClean="0"/>
              <a:t> ,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)</a:t>
            </a:r>
            <a:endParaRPr lang="zh-CN" altLang="zh-CN" dirty="0" smtClean="0"/>
          </a:p>
          <a:p>
            <a:r>
              <a:rPr lang="zh-CN" altLang="zh-CN" dirty="0" smtClean="0"/>
              <a:t>其中，</a:t>
            </a:r>
            <a:r>
              <a:rPr lang="en-US" altLang="zh-CN" dirty="0" err="1" smtClean="0"/>
              <a:t>ptr</a:t>
            </a:r>
            <a:r>
              <a:rPr lang="zh-CN" altLang="zh-CN" dirty="0" smtClean="0"/>
              <a:t>是缓冲区的指针，用来指出数据块在内存的起始位置；</a:t>
            </a:r>
            <a:r>
              <a:rPr lang="en-US" altLang="zh-CN" dirty="0" smtClean="0"/>
              <a:t>size</a:t>
            </a:r>
            <a:r>
              <a:rPr lang="zh-CN" altLang="zh-CN" dirty="0" smtClean="0"/>
              <a:t>表示一个数据块占用字节的数目；</a:t>
            </a:r>
            <a:r>
              <a:rPr lang="en-US" altLang="zh-CN" dirty="0" err="1" smtClean="0"/>
              <a:t>nitem</a:t>
            </a:r>
            <a:r>
              <a:rPr lang="zh-CN" altLang="zh-CN" dirty="0" smtClean="0"/>
              <a:t>表示数据块的数目；</a:t>
            </a:r>
            <a:r>
              <a:rPr lang="en-US" altLang="zh-CN" dirty="0" err="1" smtClean="0"/>
              <a:t>fp</a:t>
            </a:r>
            <a:r>
              <a:rPr lang="zh-CN" altLang="zh-CN" dirty="0" smtClean="0"/>
              <a:t>是一个文件指针。该函数正常时返回实际读取的数据项数，非正常时返回</a:t>
            </a:r>
            <a:r>
              <a:rPr lang="en-US" altLang="zh-CN" dirty="0" smtClean="0"/>
              <a:t>0</a:t>
            </a:r>
            <a:r>
              <a:rPr lang="zh-CN" altLang="zh-CN" dirty="0" smtClean="0"/>
              <a:t>。</a:t>
            </a:r>
          </a:p>
          <a:p>
            <a:r>
              <a:rPr lang="zh-CN" altLang="zh-CN" dirty="0" smtClean="0"/>
              <a:t>数据块既可以是一个字符数组，也可以是一个结构体变量。</a:t>
            </a:r>
          </a:p>
          <a:p>
            <a:r>
              <a:rPr lang="en-US" altLang="zh-CN" dirty="0" smtClean="0"/>
              <a:t>(2)</a:t>
            </a:r>
            <a:r>
              <a:rPr lang="zh-CN" altLang="zh-CN" dirty="0" smtClean="0"/>
              <a:t>数据块的写函数</a:t>
            </a:r>
            <a:r>
              <a:rPr lang="en-US" altLang="zh-CN" dirty="0" err="1" smtClean="0"/>
              <a:t>fwrite</a:t>
            </a:r>
            <a:r>
              <a:rPr lang="en-US" altLang="zh-CN" dirty="0" smtClean="0"/>
              <a:t>()</a:t>
            </a:r>
            <a:endParaRPr lang="zh-CN" altLang="zh-CN" dirty="0" smtClean="0"/>
          </a:p>
          <a:p>
            <a:r>
              <a:rPr lang="zh-CN" altLang="zh-CN" dirty="0" smtClean="0"/>
              <a:t>该函数的功能是将内存缓冲区中的数据块写到指定的文件中，函数的调用格式如下。</a:t>
            </a:r>
          </a:p>
          <a:p>
            <a:r>
              <a:rPr lang="en-US" altLang="zh-CN" dirty="0" err="1" smtClean="0"/>
              <a:t>fwrite</a:t>
            </a:r>
            <a:r>
              <a:rPr lang="en-US" altLang="zh-CN" dirty="0" smtClean="0"/>
              <a:t> (</a:t>
            </a:r>
            <a:r>
              <a:rPr lang="en-US" altLang="zh-CN" dirty="0" err="1" smtClean="0"/>
              <a:t>ptr,size,nitem,fp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zh-CN" altLang="zh-CN" dirty="0" smtClean="0"/>
              <a:t>其中，</a:t>
            </a:r>
            <a:r>
              <a:rPr lang="en-US" altLang="zh-CN" dirty="0" err="1" smtClean="0"/>
              <a:t>ptr</a:t>
            </a:r>
            <a:r>
              <a:rPr lang="zh-CN" altLang="zh-CN" dirty="0" smtClean="0"/>
              <a:t>是缓冲区的指针，用来指出数据块在内存中的起始位置；</a:t>
            </a:r>
            <a:r>
              <a:rPr lang="en-US" altLang="zh-CN" dirty="0" smtClean="0"/>
              <a:t>size</a:t>
            </a:r>
            <a:r>
              <a:rPr lang="zh-CN" altLang="zh-CN" dirty="0" smtClean="0"/>
              <a:t>表示一个数据块占用字节的数目；</a:t>
            </a:r>
            <a:r>
              <a:rPr lang="en-US" altLang="zh-CN" dirty="0" err="1" smtClean="0"/>
              <a:t>nitem</a:t>
            </a:r>
            <a:r>
              <a:rPr lang="zh-CN" altLang="zh-CN" dirty="0" smtClean="0"/>
              <a:t>表示数据块的数目；</a:t>
            </a:r>
            <a:r>
              <a:rPr lang="en-US" altLang="zh-CN" dirty="0" err="1" smtClean="0"/>
              <a:t>fp</a:t>
            </a:r>
            <a:r>
              <a:rPr lang="zh-CN" altLang="zh-CN" dirty="0" smtClean="0"/>
              <a:t>是一个文件指针。该函数正常返回实际写入文件的数据项数。</a:t>
            </a:r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zh-CN" altLang="zh-CN" dirty="0" smtClean="0"/>
              <a:t>例</a:t>
            </a:r>
            <a:r>
              <a:rPr lang="en-US" altLang="zh-CN" dirty="0" smtClean="0"/>
              <a:t>9-4</a:t>
            </a:r>
            <a:r>
              <a:rPr lang="zh-CN" altLang="zh-CN" dirty="0" smtClean="0"/>
              <a:t>向文本文件</a:t>
            </a:r>
            <a:r>
              <a:rPr lang="en-US" altLang="zh-CN" dirty="0" smtClean="0"/>
              <a:t>text.txt</a:t>
            </a:r>
            <a:r>
              <a:rPr lang="zh-CN" altLang="zh-CN" dirty="0" smtClean="0"/>
              <a:t>中写入三个同学的信息。</a:t>
            </a:r>
          </a:p>
          <a:p>
            <a:pPr>
              <a:lnSpc>
                <a:spcPct val="100000"/>
              </a:lnSpc>
            </a:pPr>
            <a:r>
              <a:rPr lang="en-US" altLang="zh-CN" dirty="0" smtClean="0"/>
              <a:t>#include&lt;</a:t>
            </a:r>
            <a:r>
              <a:rPr lang="en-US" altLang="zh-CN" dirty="0" err="1" smtClean="0"/>
              <a:t>stdio.h</a:t>
            </a:r>
            <a:r>
              <a:rPr lang="en-US" altLang="zh-CN" dirty="0" smtClean="0"/>
              <a:t>&gt;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#include&lt;</a:t>
            </a:r>
            <a:r>
              <a:rPr lang="en-US" altLang="zh-CN" dirty="0" err="1" smtClean="0"/>
              <a:t>stdlib.h</a:t>
            </a:r>
            <a:r>
              <a:rPr lang="en-US" altLang="zh-CN" dirty="0" smtClean="0"/>
              <a:t>&gt;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/*</a:t>
            </a:r>
            <a:r>
              <a:rPr lang="zh-CN" altLang="zh-CN" dirty="0" smtClean="0"/>
              <a:t>学生结构体的定义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err="1" smtClean="0"/>
              <a:t>typedef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struct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stu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{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num;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char name[20];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age;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}</a:t>
            </a:r>
            <a:r>
              <a:rPr lang="en-US" altLang="zh-CN" dirty="0" err="1" smtClean="0"/>
              <a:t>stu</a:t>
            </a:r>
            <a:r>
              <a:rPr lang="en-US" altLang="zh-CN" dirty="0" smtClean="0"/>
              <a:t>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main ()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{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</a:t>
            </a:r>
            <a:r>
              <a:rPr lang="en-US" altLang="zh-CN" dirty="0" err="1" smtClean="0"/>
              <a:t>stu</a:t>
            </a:r>
            <a:r>
              <a:rPr lang="en-US" altLang="zh-CN" dirty="0" smtClean="0"/>
              <a:t> s[3];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FILE *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</a:t>
            </a:r>
            <a:endParaRPr lang="zh-CN" altLang="zh-CN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altLang="zh-CN" dirty="0" smtClean="0"/>
              <a:t> /*</a:t>
            </a:r>
            <a:r>
              <a:rPr lang="zh-CN" altLang="zh-CN" dirty="0" smtClean="0"/>
              <a:t>学生信息采集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for(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=0;i&lt;3;i++)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{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	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</a:t>
            </a:r>
            <a:r>
              <a:rPr lang="zh-CN" altLang="zh-CN" dirty="0" smtClean="0"/>
              <a:t>请输入第</a:t>
            </a:r>
            <a:r>
              <a:rPr lang="en-US" altLang="zh-CN" dirty="0" smtClean="0"/>
              <a:t>  %d </a:t>
            </a:r>
            <a:r>
              <a:rPr lang="zh-CN" altLang="zh-CN" dirty="0" smtClean="0"/>
              <a:t>位同学的学号、姓名、年龄</a:t>
            </a:r>
            <a:r>
              <a:rPr lang="en-US" altLang="zh-CN" dirty="0" smtClean="0"/>
              <a:t>\n",i+1);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	</a:t>
            </a:r>
            <a:r>
              <a:rPr lang="en-US" altLang="zh-CN" dirty="0" err="1" smtClean="0"/>
              <a:t>scanf</a:t>
            </a:r>
            <a:r>
              <a:rPr lang="en-US" altLang="zh-CN" dirty="0" smtClean="0"/>
              <a:t>("%</a:t>
            </a:r>
            <a:r>
              <a:rPr lang="en-US" altLang="zh-CN" dirty="0" err="1" smtClean="0"/>
              <a:t>d%s%d",&amp;s</a:t>
            </a:r>
            <a:r>
              <a:rPr lang="en-US" altLang="zh-CN" dirty="0" smtClean="0"/>
              <a:t>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].</a:t>
            </a:r>
            <a:r>
              <a:rPr lang="en-US" altLang="zh-CN" dirty="0" err="1" smtClean="0"/>
              <a:t>num,&amp;s</a:t>
            </a:r>
            <a:r>
              <a:rPr lang="en-US" altLang="zh-CN" dirty="0" smtClean="0"/>
              <a:t>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].</a:t>
            </a:r>
            <a:r>
              <a:rPr lang="en-US" altLang="zh-CN" dirty="0" err="1" smtClean="0"/>
              <a:t>name,&amp;s</a:t>
            </a:r>
            <a:r>
              <a:rPr lang="en-US" altLang="zh-CN" dirty="0" smtClean="0"/>
              <a:t>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].age);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}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    /*</a:t>
            </a:r>
            <a:r>
              <a:rPr lang="zh-CN" altLang="zh-CN" dirty="0" smtClean="0"/>
              <a:t>打开文件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if((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=</a:t>
            </a:r>
            <a:r>
              <a:rPr lang="en-US" altLang="zh-CN" dirty="0" err="1" smtClean="0"/>
              <a:t>fopen</a:t>
            </a:r>
            <a:r>
              <a:rPr lang="en-US" altLang="zh-CN" dirty="0" smtClean="0"/>
              <a:t>("c://text.txt","w"))==NULL)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{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	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</a:t>
            </a:r>
            <a:r>
              <a:rPr lang="zh-CN" altLang="zh-CN" dirty="0" smtClean="0"/>
              <a:t>文件打开失败</a:t>
            </a:r>
            <a:r>
              <a:rPr lang="en-US" altLang="zh-CN" dirty="0" smtClean="0"/>
              <a:t>");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	exit(0);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}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    /*</a:t>
            </a:r>
            <a:r>
              <a:rPr lang="zh-CN" altLang="zh-CN" dirty="0" smtClean="0"/>
              <a:t>向文件中写入信息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</a:t>
            </a:r>
            <a:r>
              <a:rPr lang="en-US" altLang="zh-CN" dirty="0" err="1" smtClean="0"/>
              <a:t>fwrite</a:t>
            </a:r>
            <a:r>
              <a:rPr lang="en-US" altLang="zh-CN" dirty="0" smtClean="0"/>
              <a:t> (</a:t>
            </a:r>
            <a:r>
              <a:rPr lang="en-US" altLang="zh-CN" dirty="0" err="1" smtClean="0"/>
              <a:t>s,sizeof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stu</a:t>
            </a:r>
            <a:r>
              <a:rPr lang="en-US" altLang="zh-CN" dirty="0" smtClean="0"/>
              <a:t>),3,fp);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</a:t>
            </a:r>
            <a:r>
              <a:rPr lang="en-US" altLang="zh-CN" dirty="0" err="1" smtClean="0"/>
              <a:t>fclose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}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3267075" y="1551522"/>
            <a:ext cx="8058150" cy="24929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"/>
            </a:pPr>
            <a:r>
              <a:rPr lang="zh-CN" altLang="en-US" b="1" kern="100" dirty="0" smtClean="0">
                <a:latin typeface="Cambria"/>
                <a:cs typeface="Times New Roman"/>
              </a:rPr>
              <a:t>项目</a:t>
            </a:r>
            <a:r>
              <a:rPr lang="zh-CN" altLang="zh-CN" b="1" kern="100" dirty="0" smtClean="0">
                <a:latin typeface="Cambria"/>
                <a:cs typeface="Times New Roman"/>
              </a:rPr>
              <a:t>描述</a:t>
            </a:r>
            <a:endParaRPr lang="zh-CN" altLang="zh-CN" b="1" kern="100" dirty="0">
              <a:latin typeface="Cambria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/>
              <a:t>         </a:t>
            </a:r>
            <a:r>
              <a:rPr lang="zh-CN" altLang="zh-CN" dirty="0" smtClean="0"/>
              <a:t>在之前的学习过程中，所有程序需要的数据都是用户从键盘输入的，所有程序的运行结果，在程序执行完成后都无法保存。以对</a:t>
            </a:r>
            <a:r>
              <a:rPr lang="en-US" altLang="zh-CN" dirty="0" smtClean="0"/>
              <a:t>100</a:t>
            </a:r>
            <a:r>
              <a:rPr lang="zh-CN" altLang="zh-CN" dirty="0" smtClean="0"/>
              <a:t>个数的排序为例，只要执行程序，都需要重复输入这</a:t>
            </a:r>
            <a:r>
              <a:rPr lang="en-US" altLang="zh-CN" dirty="0" smtClean="0"/>
              <a:t>100</a:t>
            </a:r>
            <a:r>
              <a:rPr lang="zh-CN" altLang="zh-CN" dirty="0" smtClean="0"/>
              <a:t>个数，哪怕只是想再次查看排序结果，也得重复输入这</a:t>
            </a:r>
            <a:r>
              <a:rPr lang="en-US" altLang="zh-CN" dirty="0" smtClean="0"/>
              <a:t>100</a:t>
            </a:r>
            <a:r>
              <a:rPr lang="zh-CN" altLang="zh-CN" dirty="0" smtClean="0"/>
              <a:t>个数。通常在程序设计中，我们将大量的输入以及重要的结果放入记事本文件中，这样</a:t>
            </a:r>
            <a:r>
              <a:rPr lang="zh-CN" altLang="en-US" dirty="0" smtClean="0"/>
              <a:t>既</a:t>
            </a:r>
            <a:r>
              <a:rPr lang="zh-CN" altLang="zh-CN" dirty="0" smtClean="0"/>
              <a:t>可避免重复的输入操作又能方便结果的查看。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60" y="1116749"/>
            <a:ext cx="2926768" cy="574125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48025" y="4049063"/>
            <a:ext cx="839152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"/>
            </a:pPr>
            <a:r>
              <a:rPr lang="zh-CN" altLang="en-US" b="1" kern="100" dirty="0" smtClean="0">
                <a:latin typeface="Cambria"/>
                <a:cs typeface="Times New Roman"/>
              </a:rPr>
              <a:t>项目</a:t>
            </a:r>
            <a:r>
              <a:rPr lang="zh-CN" altLang="zh-CN" b="1" kern="100" dirty="0" smtClean="0">
                <a:latin typeface="Cambria"/>
                <a:cs typeface="Times New Roman"/>
              </a:rPr>
              <a:t>分析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latin typeface="Times New Roman"/>
                <a:cs typeface="Times New Roman"/>
              </a:rPr>
              <a:t> </a:t>
            </a:r>
            <a:r>
              <a:rPr lang="zh-CN" altLang="zh-CN" kern="100" dirty="0" smtClean="0">
                <a:latin typeface="Times New Roman"/>
                <a:cs typeface="Times New Roman"/>
              </a:rPr>
              <a:t>存储复合型数据类型的时候，有时候基本数据类型不方便表达复杂现实数据，比如一个学生的学号、姓名、性别、家庭住址等等属性，所以在描述某个人的属性时就不能用单一的基本数据类型来描述，这便有了结构体与共用体。</a:t>
            </a:r>
            <a:endParaRPr lang="zh-CN" altLang="zh-CN" kern="1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1330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91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zh-CN" altLang="zh-CN" dirty="0" smtClean="0"/>
              <a:t>例</a:t>
            </a:r>
            <a:r>
              <a:rPr lang="en-US" altLang="zh-CN" dirty="0" smtClean="0"/>
              <a:t>9-5  </a:t>
            </a:r>
            <a:r>
              <a:rPr lang="zh-CN" altLang="zh-CN" dirty="0" smtClean="0"/>
              <a:t>将上例存储的数据读取出来并显示。</a:t>
            </a:r>
          </a:p>
          <a:p>
            <a:pPr>
              <a:lnSpc>
                <a:spcPct val="100000"/>
              </a:lnSpc>
            </a:pPr>
            <a:r>
              <a:rPr lang="en-US" altLang="zh-CN" dirty="0" smtClean="0"/>
              <a:t>#include &lt;</a:t>
            </a:r>
            <a:r>
              <a:rPr lang="en-US" altLang="zh-CN" dirty="0" err="1" smtClean="0"/>
              <a:t>stdio.h</a:t>
            </a:r>
            <a:r>
              <a:rPr lang="en-US" altLang="zh-CN" dirty="0" smtClean="0"/>
              <a:t>&gt;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#include&lt;</a:t>
            </a:r>
            <a:r>
              <a:rPr lang="en-US" altLang="zh-CN" dirty="0" err="1" smtClean="0"/>
              <a:t>stdlib.h</a:t>
            </a:r>
            <a:r>
              <a:rPr lang="en-US" altLang="zh-CN" dirty="0" smtClean="0"/>
              <a:t>&gt;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/*</a:t>
            </a:r>
            <a:r>
              <a:rPr lang="zh-CN" altLang="zh-CN" dirty="0" smtClean="0"/>
              <a:t>学生结构体的定义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err="1" smtClean="0"/>
              <a:t>typedef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struct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stu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{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num;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char name[20];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age;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}</a:t>
            </a:r>
            <a:r>
              <a:rPr lang="en-US" altLang="zh-CN" dirty="0" err="1" smtClean="0"/>
              <a:t>stu</a:t>
            </a:r>
            <a:r>
              <a:rPr lang="en-US" altLang="zh-CN" dirty="0" smtClean="0"/>
              <a:t>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main()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{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</a:t>
            </a:r>
            <a:r>
              <a:rPr lang="en-US" altLang="zh-CN" dirty="0" err="1" smtClean="0"/>
              <a:t>stu</a:t>
            </a:r>
            <a:r>
              <a:rPr lang="en-US" altLang="zh-CN" dirty="0" smtClean="0"/>
              <a:t> s[3];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FILE *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altLang="zh-CN" dirty="0" smtClean="0"/>
              <a:t>/*</a:t>
            </a:r>
            <a:r>
              <a:rPr lang="zh-CN" altLang="zh-CN" dirty="0" smtClean="0"/>
              <a:t>打开文件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if((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=</a:t>
            </a:r>
            <a:r>
              <a:rPr lang="en-US" altLang="zh-CN" dirty="0" err="1" smtClean="0"/>
              <a:t>fopen</a:t>
            </a:r>
            <a:r>
              <a:rPr lang="en-US" altLang="zh-CN" dirty="0" smtClean="0"/>
              <a:t>("c://text.txt","r"))==NULL)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{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	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</a:t>
            </a:r>
            <a:r>
              <a:rPr lang="zh-CN" altLang="zh-CN" dirty="0" smtClean="0"/>
              <a:t>文件打开失败</a:t>
            </a:r>
            <a:r>
              <a:rPr lang="en-US" altLang="zh-CN" dirty="0" smtClean="0"/>
              <a:t>");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	exit(0);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}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/*</a:t>
            </a:r>
            <a:r>
              <a:rPr lang="zh-CN" altLang="zh-CN" dirty="0" smtClean="0"/>
              <a:t>读文件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</a:t>
            </a:r>
            <a:r>
              <a:rPr lang="en-US" altLang="zh-CN" dirty="0" err="1" smtClean="0"/>
              <a:t>fread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s,sizeof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stu</a:t>
            </a:r>
            <a:r>
              <a:rPr lang="en-US" altLang="zh-CN" dirty="0" smtClean="0"/>
              <a:t>),3,fp);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   /*</a:t>
            </a:r>
            <a:r>
              <a:rPr lang="zh-CN" altLang="zh-CN" dirty="0" smtClean="0"/>
              <a:t>循环显示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for(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=0;i&lt;3;i++)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{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	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("\n</a:t>
            </a:r>
            <a:r>
              <a:rPr lang="zh-CN" altLang="zh-CN" dirty="0" smtClean="0"/>
              <a:t>第</a:t>
            </a:r>
            <a:r>
              <a:rPr lang="en-US" altLang="zh-CN" dirty="0" smtClean="0"/>
              <a:t>  %d </a:t>
            </a:r>
            <a:r>
              <a:rPr lang="zh-CN" altLang="zh-CN" dirty="0" smtClean="0"/>
              <a:t>位同学的信息如下</a:t>
            </a:r>
            <a:r>
              <a:rPr lang="en-US" altLang="zh-CN" dirty="0" smtClean="0"/>
              <a:t>",i+1);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	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</a:t>
            </a:r>
            <a:r>
              <a:rPr lang="zh-CN" altLang="zh-CN" dirty="0" smtClean="0"/>
              <a:t>学号：</a:t>
            </a:r>
            <a:r>
              <a:rPr lang="en-US" altLang="zh-CN" dirty="0" smtClean="0"/>
              <a:t>%d</a:t>
            </a:r>
            <a:r>
              <a:rPr lang="zh-CN" altLang="zh-CN" dirty="0" smtClean="0"/>
              <a:t>，姓名：</a:t>
            </a:r>
            <a:r>
              <a:rPr lang="en-US" altLang="zh-CN" dirty="0" smtClean="0"/>
              <a:t>%s</a:t>
            </a:r>
            <a:r>
              <a:rPr lang="zh-CN" altLang="zh-CN" dirty="0" smtClean="0"/>
              <a:t>，年龄：</a:t>
            </a:r>
            <a:r>
              <a:rPr lang="en-US" altLang="zh-CN" dirty="0" smtClean="0"/>
              <a:t>%d\</a:t>
            </a:r>
            <a:r>
              <a:rPr lang="en-US" altLang="zh-CN" dirty="0" err="1" smtClean="0"/>
              <a:t>n",s</a:t>
            </a:r>
            <a:r>
              <a:rPr lang="en-US" altLang="zh-CN" dirty="0" smtClean="0"/>
              <a:t>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].</a:t>
            </a:r>
            <a:r>
              <a:rPr lang="en-US" altLang="zh-CN" dirty="0" err="1" smtClean="0"/>
              <a:t>num,s</a:t>
            </a:r>
            <a:r>
              <a:rPr lang="en-US" altLang="zh-CN" dirty="0" smtClean="0"/>
              <a:t>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].</a:t>
            </a:r>
            <a:r>
              <a:rPr lang="en-US" altLang="zh-CN" dirty="0" err="1" smtClean="0"/>
              <a:t>name,s</a:t>
            </a:r>
            <a:r>
              <a:rPr lang="en-US" altLang="zh-CN" dirty="0" smtClean="0"/>
              <a:t>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].age);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}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</a:t>
            </a:r>
            <a:r>
              <a:rPr lang="en-US" altLang="zh-CN" dirty="0" err="1" smtClean="0"/>
              <a:t>fclose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}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 smtClean="0"/>
              <a:t>4.</a:t>
            </a:r>
            <a:r>
              <a:rPr lang="zh-CN" altLang="zh-CN" dirty="0" smtClean="0"/>
              <a:t>格式化读写文件</a:t>
            </a:r>
          </a:p>
          <a:p>
            <a:r>
              <a:rPr lang="en-US" altLang="zh-CN" dirty="0" err="1" smtClean="0"/>
              <a:t>fscanf</a:t>
            </a:r>
            <a:r>
              <a:rPr lang="en-US" altLang="zh-CN" dirty="0" smtClean="0"/>
              <a:t>()</a:t>
            </a:r>
            <a:r>
              <a:rPr lang="zh-CN" altLang="zh-CN" dirty="0" smtClean="0"/>
              <a:t>和</a:t>
            </a:r>
            <a:r>
              <a:rPr lang="en-US" altLang="zh-CN" dirty="0" err="1" smtClean="0"/>
              <a:t>fprintf</a:t>
            </a:r>
            <a:r>
              <a:rPr lang="en-US" altLang="zh-CN" dirty="0" smtClean="0"/>
              <a:t>()</a:t>
            </a:r>
            <a:r>
              <a:rPr lang="zh-CN" altLang="zh-CN" dirty="0" smtClean="0"/>
              <a:t>函数与前面使用的</a:t>
            </a:r>
            <a:r>
              <a:rPr lang="en-US" altLang="zh-CN" dirty="0" err="1" smtClean="0"/>
              <a:t>scanf</a:t>
            </a:r>
            <a:r>
              <a:rPr lang="en-US" altLang="zh-CN" dirty="0" smtClean="0"/>
              <a:t>()</a:t>
            </a:r>
            <a:r>
              <a:rPr lang="zh-CN" altLang="zh-CN" dirty="0" smtClean="0"/>
              <a:t>和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()</a:t>
            </a:r>
            <a:r>
              <a:rPr lang="zh-CN" altLang="zh-CN" dirty="0" smtClean="0"/>
              <a:t>功能相似，都是格式化读写函数，两者的区别在</a:t>
            </a:r>
            <a:r>
              <a:rPr lang="en-US" altLang="zh-CN" dirty="0" err="1" smtClean="0"/>
              <a:t>fscanf</a:t>
            </a:r>
            <a:r>
              <a:rPr lang="en-US" altLang="zh-CN" dirty="0" smtClean="0"/>
              <a:t>()</a:t>
            </a:r>
            <a:r>
              <a:rPr lang="zh-CN" altLang="zh-CN" dirty="0" smtClean="0"/>
              <a:t>和</a:t>
            </a:r>
            <a:r>
              <a:rPr lang="en-US" altLang="zh-CN" dirty="0" err="1" smtClean="0"/>
              <a:t>fprintf</a:t>
            </a:r>
            <a:r>
              <a:rPr lang="en-US" altLang="zh-CN" dirty="0" smtClean="0"/>
              <a:t>()</a:t>
            </a:r>
            <a:r>
              <a:rPr lang="zh-CN" altLang="zh-CN" dirty="0" smtClean="0"/>
              <a:t>的读写对象不是键盘和显示器，而是磁盘文件。使用方式上与前面的函数基本相同，只是多一个文件指针参数。</a:t>
            </a:r>
          </a:p>
          <a:p>
            <a:r>
              <a:rPr lang="zh-CN" altLang="zh-CN" dirty="0" smtClean="0"/>
              <a:t>例</a:t>
            </a:r>
            <a:r>
              <a:rPr lang="en-US" altLang="zh-CN" dirty="0" smtClean="0"/>
              <a:t>9-6 </a:t>
            </a:r>
            <a:r>
              <a:rPr lang="zh-CN" altLang="zh-CN" dirty="0" smtClean="0"/>
              <a:t>从键盘循环输入</a:t>
            </a:r>
            <a:r>
              <a:rPr lang="en-US" altLang="zh-CN" dirty="0" smtClean="0"/>
              <a:t>10</a:t>
            </a:r>
            <a:r>
              <a:rPr lang="zh-CN" altLang="zh-CN" dirty="0" smtClean="0"/>
              <a:t>个两位数，并将其存储在文本文件中。</a:t>
            </a:r>
          </a:p>
          <a:p>
            <a:r>
              <a:rPr lang="en-US" altLang="zh-CN" dirty="0" smtClean="0"/>
              <a:t>#include &lt;</a:t>
            </a:r>
            <a:r>
              <a:rPr lang="en-US" altLang="zh-CN" dirty="0" err="1" smtClean="0"/>
              <a:t>stdio.h</a:t>
            </a:r>
            <a:r>
              <a:rPr lang="en-US" altLang="zh-CN" dirty="0" smtClean="0"/>
              <a:t>&gt;</a:t>
            </a:r>
            <a:endParaRPr lang="zh-CN" altLang="zh-CN" dirty="0" smtClean="0"/>
          </a:p>
          <a:p>
            <a:r>
              <a:rPr lang="en-US" altLang="zh-CN" dirty="0" smtClean="0"/>
              <a:t>#include&lt;</a:t>
            </a:r>
            <a:r>
              <a:rPr lang="en-US" altLang="zh-CN" dirty="0" err="1" smtClean="0"/>
              <a:t>stdlib.h</a:t>
            </a:r>
            <a:r>
              <a:rPr lang="en-US" altLang="zh-CN" dirty="0" smtClean="0"/>
              <a:t>&gt;</a:t>
            </a:r>
            <a:endParaRPr lang="zh-CN" altLang="zh-CN" dirty="0" smtClean="0"/>
          </a:p>
          <a:p>
            <a:r>
              <a:rPr lang="en-US" altLang="zh-CN" dirty="0" smtClean="0"/>
              <a:t>main ()</a:t>
            </a:r>
            <a:endParaRPr lang="zh-CN" altLang="zh-CN" dirty="0" smtClean="0"/>
          </a:p>
          <a:p>
            <a:r>
              <a:rPr lang="en-US" altLang="zh-CN" dirty="0" smtClean="0"/>
              <a:t>{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=1,k;</a:t>
            </a:r>
            <a:endParaRPr lang="zh-CN" altLang="zh-CN" dirty="0" smtClean="0"/>
          </a:p>
          <a:p>
            <a:r>
              <a:rPr lang="en-US" altLang="zh-CN" dirty="0" smtClean="0"/>
              <a:t>	FILE *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;	</a:t>
            </a:r>
            <a:endParaRPr lang="zh-CN" altLang="zh-CN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>
          <a:xfrm>
            <a:off x="1104900" y="333375"/>
            <a:ext cx="10353675" cy="5362575"/>
          </a:xfrm>
        </p:spPr>
        <p:txBody>
          <a:bodyPr/>
          <a:lstStyle/>
          <a:p>
            <a:r>
              <a:rPr lang="en-US" altLang="zh-CN" dirty="0" smtClean="0"/>
              <a:t>	/*</a:t>
            </a:r>
            <a:r>
              <a:rPr lang="zh-CN" altLang="zh-CN" dirty="0" smtClean="0"/>
              <a:t>打开文件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	if((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=</a:t>
            </a:r>
            <a:r>
              <a:rPr lang="en-US" altLang="zh-CN" dirty="0" err="1" smtClean="0"/>
              <a:t>fopen</a:t>
            </a:r>
            <a:r>
              <a:rPr lang="en-US" altLang="zh-CN" dirty="0" smtClean="0"/>
              <a:t>("c://text.txt","w"))==NULL)</a:t>
            </a:r>
            <a:endParaRPr lang="zh-CN" altLang="zh-CN" dirty="0" smtClean="0"/>
          </a:p>
          <a:p>
            <a:r>
              <a:rPr lang="en-US" altLang="zh-CN" dirty="0" smtClean="0"/>
              <a:t>	{</a:t>
            </a:r>
            <a:endParaRPr lang="zh-CN" altLang="zh-CN" dirty="0" smtClean="0"/>
          </a:p>
          <a:p>
            <a:r>
              <a:rPr lang="en-US" altLang="zh-CN" dirty="0" smtClean="0"/>
              <a:t>		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</a:t>
            </a:r>
            <a:r>
              <a:rPr lang="zh-CN" altLang="zh-CN" dirty="0" smtClean="0"/>
              <a:t>文件打开失败</a:t>
            </a:r>
            <a:r>
              <a:rPr lang="en-US" altLang="zh-CN" dirty="0" smtClean="0"/>
              <a:t>");</a:t>
            </a:r>
            <a:endParaRPr lang="zh-CN" altLang="zh-CN" dirty="0" smtClean="0"/>
          </a:p>
          <a:p>
            <a:r>
              <a:rPr lang="en-US" altLang="zh-CN" dirty="0" smtClean="0"/>
              <a:t>		exit(0);</a:t>
            </a:r>
            <a:endParaRPr lang="zh-CN" altLang="zh-CN" dirty="0" smtClean="0"/>
          </a:p>
          <a:p>
            <a:r>
              <a:rPr lang="en-US" altLang="zh-CN" dirty="0" smtClean="0"/>
              <a:t>	}</a:t>
            </a:r>
            <a:endParaRPr lang="zh-CN" altLang="zh-CN" dirty="0" smtClean="0"/>
          </a:p>
          <a:p>
            <a:r>
              <a:rPr lang="en-US" altLang="zh-CN" dirty="0" smtClean="0"/>
              <a:t>	   /*</a:t>
            </a:r>
            <a:r>
              <a:rPr lang="zh-CN" altLang="zh-CN" dirty="0" smtClean="0"/>
              <a:t>数据输入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   for(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=1;i&lt;=10;i++)</a:t>
            </a:r>
            <a:endParaRPr lang="zh-CN" altLang="zh-CN" dirty="0" smtClean="0"/>
          </a:p>
          <a:p>
            <a:r>
              <a:rPr lang="en-US" altLang="zh-CN" dirty="0" smtClean="0"/>
              <a:t>   {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</a:t>
            </a:r>
            <a:r>
              <a:rPr lang="zh-CN" altLang="zh-CN" dirty="0" smtClean="0"/>
              <a:t>请输入第</a:t>
            </a:r>
            <a:r>
              <a:rPr lang="en-US" altLang="zh-CN" dirty="0" smtClean="0"/>
              <a:t> %d </a:t>
            </a:r>
            <a:r>
              <a:rPr lang="zh-CN" altLang="zh-CN" dirty="0" smtClean="0"/>
              <a:t>个数字</a:t>
            </a:r>
            <a:r>
              <a:rPr lang="en-US" altLang="zh-CN" dirty="0" smtClean="0"/>
              <a:t>:",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scanf</a:t>
            </a:r>
            <a:r>
              <a:rPr lang="en-US" altLang="zh-CN" dirty="0" smtClean="0"/>
              <a:t>("%</a:t>
            </a:r>
            <a:r>
              <a:rPr lang="en-US" altLang="zh-CN" dirty="0" err="1" smtClean="0"/>
              <a:t>d",&amp;k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en-US" altLang="zh-CN" dirty="0" smtClean="0"/>
              <a:t>        /*</a:t>
            </a:r>
            <a:r>
              <a:rPr lang="zh-CN" altLang="zh-CN" dirty="0" smtClean="0"/>
              <a:t>向文件中写入信息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fprintf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,"%2d",k); </a:t>
            </a:r>
            <a:endParaRPr lang="zh-CN" altLang="zh-CN" dirty="0" smtClean="0"/>
          </a:p>
          <a:p>
            <a:r>
              <a:rPr lang="en-US" altLang="zh-CN" dirty="0" smtClean="0"/>
              <a:t>	}	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fclose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  <a:endParaRPr lang="zh-CN" altLang="zh-CN" dirty="0" smtClean="0"/>
          </a:p>
          <a:p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>
          <a:xfrm>
            <a:off x="981075" y="581025"/>
            <a:ext cx="10353675" cy="53625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zh-CN" dirty="0" smtClean="0"/>
              <a:t>例</a:t>
            </a:r>
            <a:r>
              <a:rPr lang="en-US" altLang="zh-CN" dirty="0" smtClean="0"/>
              <a:t>9-7 </a:t>
            </a:r>
            <a:r>
              <a:rPr lang="zh-CN" altLang="zh-CN" dirty="0" smtClean="0"/>
              <a:t>格式化读文件。将上例中存储的数字从文件中读出来，并在终端显示。</a:t>
            </a:r>
          </a:p>
          <a:p>
            <a:pPr>
              <a:lnSpc>
                <a:spcPct val="100000"/>
              </a:lnSpc>
            </a:pPr>
            <a:r>
              <a:rPr lang="en-US" altLang="zh-CN" dirty="0" smtClean="0"/>
              <a:t>#include &lt;</a:t>
            </a:r>
            <a:r>
              <a:rPr lang="en-US" altLang="zh-CN" dirty="0" err="1" smtClean="0"/>
              <a:t>stdio.h</a:t>
            </a:r>
            <a:r>
              <a:rPr lang="en-US" altLang="zh-CN" dirty="0" smtClean="0"/>
              <a:t>&gt;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#include&lt;</a:t>
            </a:r>
            <a:r>
              <a:rPr lang="en-US" altLang="zh-CN" dirty="0" err="1" smtClean="0"/>
              <a:t>stdlib.h</a:t>
            </a:r>
            <a:r>
              <a:rPr lang="en-US" altLang="zh-CN" dirty="0" smtClean="0"/>
              <a:t>&gt;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main ()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{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i,k</a:t>
            </a:r>
            <a:r>
              <a:rPr lang="en-US" altLang="zh-CN" dirty="0" smtClean="0"/>
              <a:t>=1;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FILE *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	/*</a:t>
            </a:r>
            <a:r>
              <a:rPr lang="zh-CN" altLang="zh-CN" dirty="0" smtClean="0"/>
              <a:t>打开文件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if((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=</a:t>
            </a:r>
            <a:r>
              <a:rPr lang="en-US" altLang="zh-CN" dirty="0" err="1" smtClean="0"/>
              <a:t>fopen</a:t>
            </a:r>
            <a:r>
              <a:rPr lang="en-US" altLang="zh-CN" dirty="0" smtClean="0"/>
              <a:t>("c://text.txt","r"))==NULL)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{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	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</a:t>
            </a:r>
            <a:r>
              <a:rPr lang="zh-CN" altLang="zh-CN" dirty="0" smtClean="0"/>
              <a:t>文件打开失败</a:t>
            </a:r>
            <a:r>
              <a:rPr lang="en-US" altLang="zh-CN" dirty="0" smtClean="0"/>
              <a:t>");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	exit(0);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}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        for(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=1;i&lt;=10;i++)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    {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</a:t>
            </a:r>
            <a:r>
              <a:rPr lang="en-US" altLang="zh-CN" dirty="0" err="1" smtClean="0"/>
              <a:t>fscanf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,"%2d",&amp;k);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("\n</a:t>
            </a:r>
            <a:r>
              <a:rPr lang="zh-CN" altLang="zh-CN" dirty="0" smtClean="0"/>
              <a:t>第</a:t>
            </a:r>
            <a:r>
              <a:rPr lang="en-US" altLang="zh-CN" dirty="0" smtClean="0"/>
              <a:t>%d </a:t>
            </a:r>
            <a:r>
              <a:rPr lang="zh-CN" altLang="zh-CN" dirty="0" smtClean="0"/>
              <a:t>个数据为：</a:t>
            </a:r>
            <a:r>
              <a:rPr lang="en-US" altLang="zh-CN" dirty="0" smtClean="0"/>
              <a:t>%</a:t>
            </a:r>
            <a:r>
              <a:rPr lang="en-US" altLang="zh-CN" dirty="0" err="1" smtClean="0"/>
              <a:t>d",i,k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    }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</a:t>
            </a:r>
            <a:r>
              <a:rPr lang="en-US" altLang="zh-CN" dirty="0" err="1" smtClean="0"/>
              <a:t>fclose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}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b="1" dirty="0" smtClean="0"/>
              <a:t>9.5</a:t>
            </a:r>
            <a:r>
              <a:rPr lang="zh-CN" altLang="zh-CN" b="1" dirty="0" smtClean="0"/>
              <a:t>文件定位函数</a:t>
            </a:r>
          </a:p>
          <a:p>
            <a:r>
              <a:rPr lang="en-US" altLang="zh-CN" dirty="0" smtClean="0"/>
              <a:t>1.</a:t>
            </a:r>
            <a:r>
              <a:rPr lang="zh-CN" altLang="zh-CN" dirty="0" smtClean="0"/>
              <a:t>定位读写指针函数</a:t>
            </a:r>
            <a:r>
              <a:rPr lang="en-US" altLang="zh-CN" dirty="0" err="1" smtClean="0"/>
              <a:t>fseek</a:t>
            </a:r>
            <a:r>
              <a:rPr lang="en-US" altLang="zh-CN" dirty="0" smtClean="0"/>
              <a:t>()</a:t>
            </a:r>
            <a:endParaRPr lang="zh-CN" altLang="zh-CN" dirty="0" smtClean="0"/>
          </a:p>
          <a:p>
            <a:r>
              <a:rPr lang="zh-CN" altLang="zh-CN" dirty="0" smtClean="0"/>
              <a:t>该函数的功能是以某个指定位置为基准，将读写指针向前或向后移动指定的字节数。使用该函数可以实现对文件的随机读写。函数调用格式如下：</a:t>
            </a:r>
          </a:p>
          <a:p>
            <a:r>
              <a:rPr lang="en-US" altLang="zh-CN" dirty="0" err="1" smtClean="0"/>
              <a:t>fseek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,</a:t>
            </a:r>
            <a:r>
              <a:rPr lang="zh-CN" altLang="zh-CN" dirty="0" smtClean="0"/>
              <a:t>偏移量</a:t>
            </a:r>
            <a:r>
              <a:rPr lang="en-US" altLang="zh-CN" dirty="0" smtClean="0"/>
              <a:t>,</a:t>
            </a:r>
            <a:r>
              <a:rPr lang="zh-CN" altLang="zh-CN" dirty="0" smtClean="0"/>
              <a:t>起始位置</a:t>
            </a:r>
            <a:r>
              <a:rPr lang="en-US" altLang="zh-CN" dirty="0" smtClean="0"/>
              <a:t>)</a:t>
            </a:r>
            <a:endParaRPr lang="zh-CN" altLang="zh-CN" dirty="0" smtClean="0"/>
          </a:p>
          <a:p>
            <a:r>
              <a:rPr lang="zh-CN" altLang="zh-CN" dirty="0" smtClean="0"/>
              <a:t>其中，</a:t>
            </a:r>
            <a:r>
              <a:rPr lang="en-US" altLang="zh-CN" dirty="0" err="1" smtClean="0"/>
              <a:t>fp</a:t>
            </a:r>
            <a:r>
              <a:rPr lang="zh-CN" altLang="zh-CN" dirty="0" smtClean="0"/>
              <a:t>为文件指针，偏移量表示读写指针要移动的字节数，起始位置有三个选择值：</a:t>
            </a:r>
            <a:r>
              <a:rPr lang="en-US" altLang="zh-CN" dirty="0" smtClean="0"/>
              <a:t>0</a:t>
            </a:r>
            <a:r>
              <a:rPr lang="zh-CN" altLang="zh-CN" dirty="0" smtClean="0"/>
              <a:t>、</a:t>
            </a:r>
            <a:r>
              <a:rPr lang="en-US" altLang="zh-CN" dirty="0" smtClean="0"/>
              <a:t>1</a:t>
            </a:r>
            <a:r>
              <a:rPr lang="zh-CN" altLang="zh-CN" dirty="0" smtClean="0"/>
              <a:t>、</a:t>
            </a:r>
            <a:r>
              <a:rPr lang="en-US" altLang="zh-CN" dirty="0" smtClean="0"/>
              <a:t>2</a:t>
            </a:r>
            <a:r>
              <a:rPr lang="zh-CN" altLang="zh-CN" dirty="0" smtClean="0"/>
              <a:t>；</a:t>
            </a:r>
            <a:r>
              <a:rPr lang="en-US" altLang="zh-CN" dirty="0" smtClean="0"/>
              <a:t>0</a:t>
            </a:r>
            <a:r>
              <a:rPr lang="zh-CN" altLang="zh-CN" dirty="0" smtClean="0"/>
              <a:t>表示相对于文件头，</a:t>
            </a:r>
            <a:r>
              <a:rPr lang="en-US" altLang="zh-CN" dirty="0" smtClean="0"/>
              <a:t>1</a:t>
            </a:r>
            <a:r>
              <a:rPr lang="zh-CN" altLang="zh-CN" dirty="0" smtClean="0"/>
              <a:t>表示相对于文件的当前位置，</a:t>
            </a:r>
            <a:r>
              <a:rPr lang="en-US" altLang="zh-CN" dirty="0" smtClean="0"/>
              <a:t>2</a:t>
            </a:r>
            <a:r>
              <a:rPr lang="zh-CN" altLang="zh-CN" dirty="0" smtClean="0"/>
              <a:t>表示相对于文件尾。在实际使用时也可以使用</a:t>
            </a:r>
            <a:r>
              <a:rPr lang="en-US" altLang="zh-CN" dirty="0" smtClean="0"/>
              <a:t>SEEK_SET</a:t>
            </a:r>
            <a:r>
              <a:rPr lang="zh-CN" altLang="zh-CN" dirty="0" smtClean="0"/>
              <a:t>表示文件头，使用</a:t>
            </a:r>
            <a:r>
              <a:rPr lang="en-US" altLang="zh-CN" dirty="0" smtClean="0"/>
              <a:t>SEEK_CUR</a:t>
            </a:r>
            <a:r>
              <a:rPr lang="zh-CN" altLang="zh-CN" dirty="0" smtClean="0"/>
              <a:t>表示当前位置，使用</a:t>
            </a:r>
            <a:r>
              <a:rPr lang="en-US" altLang="zh-CN" dirty="0" smtClean="0"/>
              <a:t>SEEK_END</a:t>
            </a:r>
            <a:r>
              <a:rPr lang="zh-CN" altLang="zh-CN" dirty="0" smtClean="0"/>
              <a:t>表示文件尾。</a:t>
            </a:r>
          </a:p>
          <a:p>
            <a:r>
              <a:rPr lang="en-US" altLang="zh-CN" dirty="0" smtClean="0"/>
              <a:t>2.</a:t>
            </a:r>
            <a:r>
              <a:rPr lang="zh-CN" altLang="zh-CN" dirty="0" smtClean="0"/>
              <a:t>归位读写指针函数</a:t>
            </a:r>
            <a:r>
              <a:rPr lang="en-US" altLang="zh-CN" dirty="0" smtClean="0"/>
              <a:t>rewind()</a:t>
            </a:r>
            <a:endParaRPr lang="zh-CN" altLang="zh-CN" dirty="0" smtClean="0"/>
          </a:p>
          <a:p>
            <a:r>
              <a:rPr lang="en-US" altLang="zh-CN" dirty="0" smtClean="0"/>
              <a:t>3.</a:t>
            </a:r>
            <a:r>
              <a:rPr lang="zh-CN" altLang="zh-CN" dirty="0" smtClean="0"/>
              <a:t>返回读写指针函数</a:t>
            </a:r>
            <a:r>
              <a:rPr lang="en-US" altLang="zh-CN" dirty="0" err="1" smtClean="0"/>
              <a:t>ftell</a:t>
            </a:r>
            <a:r>
              <a:rPr lang="en-US" altLang="zh-CN" dirty="0" smtClean="0"/>
              <a:t>()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>
          <a:xfrm>
            <a:off x="1038225" y="323850"/>
            <a:ext cx="10353675" cy="5362575"/>
          </a:xfrm>
        </p:spPr>
        <p:txBody>
          <a:bodyPr/>
          <a:lstStyle/>
          <a:p>
            <a:pPr lvl="0"/>
            <a:r>
              <a:rPr lang="zh-CN" altLang="zh-CN" b="1" dirty="0" smtClean="0"/>
              <a:t>项目实训</a:t>
            </a:r>
          </a:p>
          <a:p>
            <a:r>
              <a:rPr lang="zh-CN" altLang="zh-CN" b="1" dirty="0" smtClean="0"/>
              <a:t>实训一：输出到新文件</a:t>
            </a:r>
          </a:p>
          <a:p>
            <a:r>
              <a:rPr lang="zh-CN" altLang="zh-CN" dirty="0" smtClean="0"/>
              <a:t>把从终端读入的文本，用</a:t>
            </a:r>
            <a:r>
              <a:rPr lang="en-US" altLang="zh-CN" dirty="0" smtClean="0"/>
              <a:t>#</a:t>
            </a:r>
            <a:r>
              <a:rPr lang="zh-CN" altLang="zh-CN" dirty="0" smtClean="0"/>
              <a:t>作为文本结束标志，输出到一个名为</a:t>
            </a:r>
            <a:r>
              <a:rPr lang="en-US" altLang="zh-CN" dirty="0" smtClean="0"/>
              <a:t>ab.dat</a:t>
            </a:r>
            <a:r>
              <a:rPr lang="zh-CN" altLang="zh-CN" dirty="0" smtClean="0"/>
              <a:t>的新文件中。</a:t>
            </a:r>
          </a:p>
          <a:p>
            <a:r>
              <a:rPr lang="en-US" altLang="zh-CN" dirty="0" smtClean="0"/>
              <a:t>#include &lt;</a:t>
            </a:r>
            <a:r>
              <a:rPr lang="en-US" altLang="zh-CN" dirty="0" err="1" smtClean="0"/>
              <a:t>stdio.h</a:t>
            </a:r>
            <a:r>
              <a:rPr lang="en-US" altLang="zh-CN" dirty="0" smtClean="0"/>
              <a:t>&gt;</a:t>
            </a:r>
            <a:endParaRPr lang="zh-CN" altLang="zh-CN" dirty="0" smtClean="0"/>
          </a:p>
          <a:p>
            <a:r>
              <a:rPr lang="en-US" altLang="zh-CN" dirty="0" smtClean="0"/>
              <a:t>main()</a:t>
            </a:r>
            <a:endParaRPr lang="zh-CN" altLang="zh-CN" dirty="0" smtClean="0"/>
          </a:p>
          <a:p>
            <a:r>
              <a:rPr lang="en-US" altLang="zh-CN" dirty="0" smtClean="0"/>
              <a:t>{   </a:t>
            </a:r>
            <a:endParaRPr lang="zh-CN" altLang="zh-CN" dirty="0" smtClean="0"/>
          </a:p>
          <a:p>
            <a:r>
              <a:rPr lang="en-US" altLang="zh-CN" dirty="0" smtClean="0"/>
              <a:t>char c;</a:t>
            </a:r>
            <a:endParaRPr lang="zh-CN" altLang="zh-CN" dirty="0" smtClean="0"/>
          </a:p>
          <a:p>
            <a:r>
              <a:rPr lang="en-US" altLang="zh-CN" dirty="0" smtClean="0"/>
              <a:t>    FILE *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;	</a:t>
            </a:r>
            <a:endParaRPr lang="zh-CN" altLang="zh-CN" dirty="0" smtClean="0"/>
          </a:p>
          <a:p>
            <a:r>
              <a:rPr lang="en-US" altLang="zh-CN" dirty="0" smtClean="0"/>
              <a:t>	if((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=</a:t>
            </a:r>
            <a:r>
              <a:rPr lang="en-US" altLang="zh-CN" dirty="0" err="1" smtClean="0"/>
              <a:t>fopen</a:t>
            </a:r>
            <a:r>
              <a:rPr lang="en-US" altLang="zh-CN" dirty="0" smtClean="0"/>
              <a:t>("</a:t>
            </a:r>
            <a:r>
              <a:rPr lang="en-US" altLang="zh-CN" dirty="0" err="1" smtClean="0"/>
              <a:t>ab.dat","w</a:t>
            </a:r>
            <a:r>
              <a:rPr lang="en-US" altLang="zh-CN" dirty="0" smtClean="0"/>
              <a:t>"))==NULL)</a:t>
            </a:r>
            <a:endParaRPr lang="zh-CN" altLang="zh-CN" dirty="0" smtClean="0"/>
          </a:p>
          <a:p>
            <a:r>
              <a:rPr lang="en-US" altLang="zh-CN" dirty="0" smtClean="0"/>
              <a:t>		exit(0);</a:t>
            </a:r>
            <a:endParaRPr lang="zh-CN" altLang="zh-CN" dirty="0" smtClean="0"/>
          </a:p>
          <a:p>
            <a:r>
              <a:rPr lang="en-US" altLang="zh-CN" dirty="0" smtClean="0"/>
              <a:t>	while((c=</a:t>
            </a:r>
            <a:r>
              <a:rPr lang="en-US" altLang="zh-CN" dirty="0" err="1" smtClean="0"/>
              <a:t>getchar</a:t>
            </a:r>
            <a:r>
              <a:rPr lang="en-US" altLang="zh-CN" dirty="0" smtClean="0"/>
              <a:t>())!='#')</a:t>
            </a:r>
            <a:endParaRPr lang="zh-CN" altLang="zh-CN" dirty="0" smtClean="0"/>
          </a:p>
          <a:p>
            <a:r>
              <a:rPr lang="en-US" altLang="zh-CN" dirty="0" smtClean="0"/>
              <a:t>		</a:t>
            </a:r>
            <a:r>
              <a:rPr lang="en-US" altLang="zh-CN" dirty="0" err="1" smtClean="0"/>
              <a:t>fputc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c,fp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fclose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>
          <a:xfrm>
            <a:off x="1104900" y="609600"/>
            <a:ext cx="10353675" cy="53625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zh-CN" b="1" dirty="0" smtClean="0"/>
              <a:t>实训二：统计文件中字符个数</a:t>
            </a:r>
          </a:p>
          <a:p>
            <a:pPr>
              <a:lnSpc>
                <a:spcPct val="100000"/>
              </a:lnSpc>
            </a:pPr>
            <a:r>
              <a:rPr lang="en-US" altLang="zh-CN" dirty="0" smtClean="0"/>
              <a:t>#include &lt;</a:t>
            </a:r>
            <a:r>
              <a:rPr lang="en-US" altLang="zh-CN" dirty="0" err="1" smtClean="0"/>
              <a:t>stdio.h</a:t>
            </a:r>
            <a:r>
              <a:rPr lang="en-US" altLang="zh-CN" dirty="0" smtClean="0"/>
              <a:t>&gt;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main()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{   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count=0;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    FILE *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;	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if((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=</a:t>
            </a:r>
            <a:r>
              <a:rPr lang="en-US" altLang="zh-CN" dirty="0" err="1" smtClean="0"/>
              <a:t>fopen</a:t>
            </a:r>
            <a:r>
              <a:rPr lang="en-US" altLang="zh-CN" dirty="0" smtClean="0"/>
              <a:t>("</a:t>
            </a:r>
            <a:r>
              <a:rPr lang="en-US" altLang="zh-CN" dirty="0" err="1" smtClean="0"/>
              <a:t>fname.dat","r</a:t>
            </a:r>
            <a:r>
              <a:rPr lang="en-US" altLang="zh-CN" dirty="0" smtClean="0"/>
              <a:t>"))==NULL)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{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err="1" smtClean="0"/>
              <a:t>printf</a:t>
            </a:r>
            <a:r>
              <a:rPr lang="en-US" altLang="zh-CN" dirty="0" smtClean="0"/>
              <a:t>("can’t open file!\n");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        exit(0);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}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 while(!</a:t>
            </a:r>
            <a:r>
              <a:rPr lang="en-US" altLang="zh-CN" dirty="0" err="1" smtClean="0"/>
              <a:t>feof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))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{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err="1" smtClean="0"/>
              <a:t>fgetc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        count++;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}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err="1" smtClean="0"/>
              <a:t>printf</a:t>
            </a:r>
            <a:r>
              <a:rPr lang="en-US" altLang="zh-CN" dirty="0" smtClean="0"/>
              <a:t>("%d\</a:t>
            </a:r>
            <a:r>
              <a:rPr lang="en-US" altLang="zh-CN" dirty="0" err="1" smtClean="0"/>
              <a:t>n",count</a:t>
            </a:r>
            <a:r>
              <a:rPr lang="en-US" altLang="zh-CN" dirty="0" smtClean="0"/>
              <a:t>);	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err="1" smtClean="0"/>
              <a:t>fclose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}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r>
              <a:rPr lang="zh-CN" altLang="zh-CN" b="1" dirty="0" smtClean="0"/>
              <a:t>项目总结</a:t>
            </a:r>
          </a:p>
          <a:p>
            <a:r>
              <a:rPr lang="zh-CN" altLang="zh-CN" dirty="0" smtClean="0"/>
              <a:t>本项目讨论了流式文件的打开、关闭、读、写、定位等各种操作。对于初学者由于程序开发经验和阅历有限，文件操作稍显困难。建议有志于程序开发设计的读者朋友，多多学习、反复测试，最终一定能够精通。事实上许多实用的</a:t>
            </a:r>
            <a:r>
              <a:rPr lang="en-US" altLang="zh-CN" dirty="0" smtClean="0"/>
              <a:t>C</a:t>
            </a:r>
            <a:r>
              <a:rPr lang="zh-CN" altLang="zh-CN" dirty="0" smtClean="0"/>
              <a:t>语言程序都离不开文件处理功能，请读者在实践中逐渐加以体会运用。</a:t>
            </a:r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>
          <a:xfrm>
            <a:off x="1152525" y="0"/>
            <a:ext cx="10353675" cy="5362575"/>
          </a:xfrm>
        </p:spPr>
        <p:txBody>
          <a:bodyPr/>
          <a:lstStyle/>
          <a:p>
            <a:pPr lvl="0"/>
            <a:r>
              <a:rPr lang="zh-CN" altLang="zh-CN" b="1" dirty="0" smtClean="0"/>
              <a:t>项目考核</a:t>
            </a:r>
          </a:p>
          <a:p>
            <a:r>
              <a:rPr lang="zh-CN" altLang="zh-CN" b="1" dirty="0" smtClean="0"/>
              <a:t>一、读程序结果</a:t>
            </a:r>
          </a:p>
          <a:p>
            <a:r>
              <a:rPr lang="en-US" altLang="zh-CN" dirty="0" smtClean="0"/>
              <a:t>1</a:t>
            </a:r>
            <a:r>
              <a:rPr lang="zh-CN" altLang="zh-CN" dirty="0" smtClean="0"/>
              <a:t>、下面程序输出的结果是：。</a:t>
            </a:r>
          </a:p>
          <a:p>
            <a:r>
              <a:rPr lang="en-US" altLang="zh-CN" dirty="0" smtClean="0"/>
              <a:t>#include &lt;</a:t>
            </a:r>
            <a:r>
              <a:rPr lang="en-US" altLang="zh-CN" dirty="0" err="1" smtClean="0"/>
              <a:t>stdio.h</a:t>
            </a:r>
            <a:r>
              <a:rPr lang="en-US" altLang="zh-CN" dirty="0" smtClean="0"/>
              <a:t>&gt;</a:t>
            </a:r>
            <a:endParaRPr lang="zh-CN" altLang="zh-CN" dirty="0" smtClean="0"/>
          </a:p>
          <a:p>
            <a:r>
              <a:rPr lang="en-US" altLang="zh-CN" dirty="0" smtClean="0"/>
              <a:t>main( )</a:t>
            </a:r>
            <a:endParaRPr lang="zh-CN" altLang="zh-CN" dirty="0" smtClean="0"/>
          </a:p>
          <a:p>
            <a:r>
              <a:rPr lang="en-US" altLang="zh-CN" dirty="0" smtClean="0"/>
              <a:t>{ </a:t>
            </a:r>
            <a:endParaRPr lang="zh-CN" altLang="zh-CN" dirty="0" smtClean="0"/>
          </a:p>
          <a:p>
            <a:r>
              <a:rPr lang="en-US" altLang="zh-CN" dirty="0" smtClean="0"/>
              <a:t>	FILE *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;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i,k</a:t>
            </a:r>
            <a:r>
              <a:rPr lang="en-US" altLang="zh-CN" dirty="0" smtClean="0"/>
              <a:t>=0,n=0;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=</a:t>
            </a:r>
            <a:r>
              <a:rPr lang="en-US" altLang="zh-CN" dirty="0" err="1" smtClean="0"/>
              <a:t>fopen</a:t>
            </a:r>
            <a:r>
              <a:rPr lang="en-US" altLang="zh-CN" dirty="0" smtClean="0"/>
              <a:t>("d1.dat","w");</a:t>
            </a:r>
            <a:endParaRPr lang="zh-CN" altLang="zh-CN" dirty="0" smtClean="0"/>
          </a:p>
          <a:p>
            <a:r>
              <a:rPr lang="en-US" altLang="zh-CN" dirty="0" smtClean="0"/>
              <a:t>	for(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=1;i&lt;4;i++)</a:t>
            </a:r>
            <a:endParaRPr lang="zh-CN" altLang="zh-CN" dirty="0" smtClean="0"/>
          </a:p>
          <a:p>
            <a:r>
              <a:rPr lang="en-US" altLang="zh-CN" dirty="0" smtClean="0"/>
              <a:t>		</a:t>
            </a:r>
            <a:r>
              <a:rPr lang="en-US" altLang="zh-CN" dirty="0" err="1" smtClean="0"/>
              <a:t>fprintf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,"%d ",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fclose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=</a:t>
            </a:r>
            <a:r>
              <a:rPr lang="en-US" altLang="zh-CN" dirty="0" err="1" smtClean="0"/>
              <a:t>fopen</a:t>
            </a:r>
            <a:r>
              <a:rPr lang="en-US" altLang="zh-CN" dirty="0" smtClean="0"/>
              <a:t>("d1.dat","r");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fscanf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,"%</a:t>
            </a:r>
            <a:r>
              <a:rPr lang="en-US" altLang="zh-CN" dirty="0" err="1" smtClean="0"/>
              <a:t>d%d",&amp;k,&amp;n</a:t>
            </a:r>
            <a:r>
              <a:rPr lang="en-US" altLang="zh-CN" dirty="0" smtClean="0"/>
              <a:t>); 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("%d %d\</a:t>
            </a:r>
            <a:r>
              <a:rPr lang="en-US" altLang="zh-CN" dirty="0" err="1" smtClean="0"/>
              <a:t>n",k,n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fclose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847725" y="723900"/>
            <a:ext cx="10353675" cy="5362575"/>
          </a:xfrm>
        </p:spPr>
        <p:txBody>
          <a:bodyPr/>
          <a:lstStyle/>
          <a:p>
            <a:pPr lvl="0"/>
            <a:r>
              <a:rPr lang="zh-CN" altLang="zh-CN" b="1" dirty="0" smtClean="0"/>
              <a:t>相关知识点</a:t>
            </a:r>
          </a:p>
          <a:p>
            <a:r>
              <a:rPr lang="en-US" altLang="zh-CN" b="1" dirty="0" smtClean="0"/>
              <a:t>9.1</a:t>
            </a:r>
            <a:r>
              <a:rPr lang="zh-CN" altLang="zh-CN" b="1" dirty="0" smtClean="0"/>
              <a:t>概述</a:t>
            </a:r>
          </a:p>
          <a:p>
            <a:r>
              <a:rPr lang="zh-CN" altLang="zh-CN" dirty="0" smtClean="0"/>
              <a:t>所谓文件，是数据的有序集合，是存放在外部存储设备中的信息。</a:t>
            </a:r>
            <a:r>
              <a:rPr lang="en-US" altLang="zh-CN" dirty="0" smtClean="0"/>
              <a:t>C</a:t>
            </a:r>
            <a:r>
              <a:rPr lang="zh-CN" altLang="zh-CN" dirty="0" smtClean="0"/>
              <a:t>语言提供了文件的读函数与文件的写函数，使用读函数可以将文件中的数据读入到应用程序；使用写函数可以将应用程序的执行结果输出到文件中。对文件操作的实质就是对文件进行读写的过程。</a:t>
            </a:r>
          </a:p>
          <a:p>
            <a:r>
              <a:rPr lang="zh-CN" altLang="zh-CN" dirty="0" smtClean="0"/>
              <a:t>按照数据的组织形式文件可以分为文本文件（</a:t>
            </a:r>
            <a:r>
              <a:rPr lang="en-US" altLang="zh-CN" dirty="0" smtClean="0"/>
              <a:t>ASCII</a:t>
            </a:r>
            <a:r>
              <a:rPr lang="zh-CN" altLang="zh-CN" dirty="0" smtClean="0"/>
              <a:t>码文件）和二进制文件。文本文件中的每一个字符在存储时都会占用单独的字节；二进制文件是将文件在内存中的存储形式原样输出到磁盘上存放。如有数据</a:t>
            </a:r>
            <a:r>
              <a:rPr lang="en-US" altLang="zh-CN" dirty="0" smtClean="0"/>
              <a:t>36</a:t>
            </a:r>
            <a:r>
              <a:rPr lang="zh-CN" altLang="zh-CN" dirty="0" smtClean="0"/>
              <a:t>，文本文件使用两个字节分别存放数字</a:t>
            </a:r>
            <a:r>
              <a:rPr lang="en-US" altLang="zh-CN" dirty="0" smtClean="0"/>
              <a:t>3</a:t>
            </a:r>
            <a:r>
              <a:rPr lang="zh-CN" altLang="zh-CN" dirty="0" smtClean="0"/>
              <a:t>和数字</a:t>
            </a:r>
            <a:r>
              <a:rPr lang="en-US" altLang="zh-CN" dirty="0" smtClean="0"/>
              <a:t>6</a:t>
            </a:r>
            <a:r>
              <a:rPr lang="zh-CN" altLang="zh-CN" dirty="0" smtClean="0"/>
              <a:t>，二进制文件直接在存储空间中存储</a:t>
            </a:r>
            <a:r>
              <a:rPr lang="en-US" altLang="zh-CN" dirty="0" smtClean="0"/>
              <a:t>36</a:t>
            </a:r>
            <a:r>
              <a:rPr lang="zh-CN" altLang="zh-CN" dirty="0" smtClean="0"/>
              <a:t>的二进制补码。文本文件便于对字符进行处理，也便于输出字符，但是占用存储空间较多。二进制文件可节省存储空间，但是不能直接输出字符形式。简单来说，能用记事本无乱码打开的就是文本文件，用记事本打开乱码的就是二进制文件。</a:t>
            </a:r>
          </a:p>
          <a:p>
            <a:r>
              <a:rPr lang="en-US" altLang="zh-CN" dirty="0" smtClean="0"/>
              <a:t>C</a:t>
            </a:r>
            <a:r>
              <a:rPr lang="zh-CN" altLang="zh-CN" dirty="0" smtClean="0"/>
              <a:t>语言处理文件是以字符（字节）为单位的，在程序的控制下进行读写操作。任何一个文件都以</a:t>
            </a:r>
            <a:r>
              <a:rPr lang="en-US" altLang="zh-CN" dirty="0" smtClean="0"/>
              <a:t>EOF</a:t>
            </a:r>
            <a:r>
              <a:rPr lang="zh-CN" altLang="zh-CN" dirty="0" smtClean="0"/>
              <a:t>结束，最简单的文件是只有结束符的空文件。</a:t>
            </a:r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>
          <a:xfrm>
            <a:off x="1028700" y="228600"/>
            <a:ext cx="10353675" cy="5362575"/>
          </a:xfrm>
        </p:spPr>
        <p:txBody>
          <a:bodyPr/>
          <a:lstStyle/>
          <a:p>
            <a:r>
              <a:rPr lang="en-US" altLang="zh-CN" dirty="0" smtClean="0"/>
              <a:t>2</a:t>
            </a:r>
            <a:r>
              <a:rPr lang="zh-CN" altLang="zh-CN" dirty="0" smtClean="0"/>
              <a:t>、若文本文件</a:t>
            </a:r>
            <a:r>
              <a:rPr lang="en-US" altLang="zh-CN" dirty="0" smtClean="0"/>
              <a:t>f1.txt</a:t>
            </a:r>
            <a:r>
              <a:rPr lang="zh-CN" altLang="zh-CN" dirty="0" smtClean="0"/>
              <a:t>中原有内容为：</a:t>
            </a:r>
            <a:r>
              <a:rPr lang="en-US" altLang="zh-CN" dirty="0" smtClean="0"/>
              <a:t>good</a:t>
            </a:r>
            <a:r>
              <a:rPr lang="zh-CN" altLang="zh-CN" dirty="0" smtClean="0"/>
              <a:t>，则运行以上程序后文件</a:t>
            </a:r>
            <a:r>
              <a:rPr lang="en-US" altLang="zh-CN" dirty="0" smtClean="0"/>
              <a:t>f1.txt</a:t>
            </a:r>
            <a:r>
              <a:rPr lang="zh-CN" altLang="zh-CN" dirty="0" smtClean="0"/>
              <a:t>中的内容</a:t>
            </a:r>
          </a:p>
          <a:p>
            <a:r>
              <a:rPr lang="zh-CN" altLang="zh-CN" dirty="0" smtClean="0"/>
              <a:t>为。</a:t>
            </a:r>
          </a:p>
          <a:p>
            <a:r>
              <a:rPr lang="en-US" altLang="zh-CN" dirty="0" smtClean="0"/>
              <a:t>#include &lt;</a:t>
            </a:r>
            <a:r>
              <a:rPr lang="en-US" altLang="zh-CN" dirty="0" err="1" smtClean="0"/>
              <a:t>stdio.h</a:t>
            </a:r>
            <a:r>
              <a:rPr lang="en-US" altLang="zh-CN" dirty="0" smtClean="0"/>
              <a:t>&gt;</a:t>
            </a:r>
            <a:endParaRPr lang="zh-CN" altLang="zh-CN" dirty="0" smtClean="0"/>
          </a:p>
          <a:p>
            <a:r>
              <a:rPr lang="en-US" altLang="zh-CN" dirty="0" smtClean="0"/>
              <a:t>main()</a:t>
            </a:r>
            <a:endParaRPr lang="zh-CN" altLang="zh-CN" dirty="0" smtClean="0"/>
          </a:p>
          <a:p>
            <a:r>
              <a:rPr lang="en-US" altLang="zh-CN" dirty="0" smtClean="0"/>
              <a:t>{</a:t>
            </a:r>
            <a:endParaRPr lang="zh-CN" altLang="zh-CN" dirty="0" smtClean="0"/>
          </a:p>
          <a:p>
            <a:r>
              <a:rPr lang="en-US" altLang="zh-CN" dirty="0" smtClean="0"/>
              <a:t>	FILE  *fp1;</a:t>
            </a:r>
            <a:endParaRPr lang="zh-CN" altLang="zh-CN" dirty="0" smtClean="0"/>
          </a:p>
          <a:p>
            <a:r>
              <a:rPr lang="en-US" altLang="zh-CN" dirty="0" smtClean="0"/>
              <a:t>	fp1=</a:t>
            </a:r>
            <a:r>
              <a:rPr lang="en-US" altLang="zh-CN" dirty="0" err="1" smtClean="0"/>
              <a:t>fopen</a:t>
            </a:r>
            <a:r>
              <a:rPr lang="en-US" altLang="zh-CN" dirty="0" smtClean="0"/>
              <a:t>("f1.txt","w");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fprintf</a:t>
            </a:r>
            <a:r>
              <a:rPr lang="en-US" altLang="zh-CN" dirty="0" smtClean="0"/>
              <a:t>(fp1,"abc");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fclose</a:t>
            </a:r>
            <a:r>
              <a:rPr lang="en-US" altLang="zh-CN" dirty="0" smtClean="0"/>
              <a:t>(fp1);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  <a:endParaRPr lang="zh-CN" altLang="zh-CN" dirty="0" smtClean="0"/>
          </a:p>
          <a:p>
            <a:r>
              <a:rPr lang="zh-CN" altLang="zh-CN" b="1" dirty="0" smtClean="0"/>
              <a:t>二、编程题</a:t>
            </a:r>
          </a:p>
          <a:p>
            <a:r>
              <a:rPr lang="en-US" altLang="zh-CN" dirty="0" smtClean="0"/>
              <a:t>1</a:t>
            </a:r>
            <a:r>
              <a:rPr lang="zh-CN" altLang="zh-CN" dirty="0" smtClean="0"/>
              <a:t>、 编写一个程序，以只读方式打开一个文本文件</a:t>
            </a:r>
            <a:r>
              <a:rPr lang="en-US" altLang="zh-CN" dirty="0" smtClean="0"/>
              <a:t> filea.txt ,</a:t>
            </a:r>
            <a:r>
              <a:rPr lang="zh-CN" altLang="zh-CN" dirty="0" smtClean="0"/>
              <a:t>如果打开，将文件地址放在</a:t>
            </a:r>
            <a:r>
              <a:rPr lang="en-US" altLang="zh-CN" dirty="0" err="1" smtClean="0"/>
              <a:t>fp</a:t>
            </a:r>
            <a:r>
              <a:rPr lang="zh-CN" altLang="zh-CN" dirty="0" smtClean="0"/>
              <a:t>文件指针中，打不开，显示</a:t>
            </a:r>
            <a:r>
              <a:rPr lang="en-US" altLang="zh-CN" dirty="0" smtClean="0"/>
              <a:t>"</a:t>
            </a:r>
            <a:r>
              <a:rPr lang="en-US" altLang="zh-CN" dirty="0" err="1" smtClean="0"/>
              <a:t>Cann’t</a:t>
            </a:r>
            <a:r>
              <a:rPr lang="en-US" altLang="zh-CN" dirty="0" smtClean="0"/>
              <a:t>  open  filea.txt  file \n. ",</a:t>
            </a:r>
            <a:r>
              <a:rPr lang="zh-CN" altLang="zh-CN" dirty="0" smtClean="0"/>
              <a:t>然后退出。</a:t>
            </a:r>
          </a:p>
          <a:p>
            <a:r>
              <a:rPr lang="en-US" altLang="zh-CN" dirty="0" smtClean="0"/>
              <a:t>2</a:t>
            </a:r>
            <a:r>
              <a:rPr lang="zh-CN" altLang="zh-CN" dirty="0" smtClean="0"/>
              <a:t>、编写程序，实现将用户输入的字符串写入文件</a:t>
            </a:r>
            <a:r>
              <a:rPr lang="en-US" altLang="zh-CN" dirty="0" smtClean="0"/>
              <a:t>"f1.txt"</a:t>
            </a:r>
            <a:r>
              <a:rPr lang="zh-CN" altLang="zh-CN" dirty="0" smtClean="0"/>
              <a:t>中。注意，字符串中可能会有空格。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 txBox="1">
            <a:spLocks noChangeArrowheads="1"/>
          </p:cNvSpPr>
          <p:nvPr/>
        </p:nvSpPr>
        <p:spPr bwMode="auto">
          <a:xfrm>
            <a:off x="623392" y="1198786"/>
            <a:ext cx="492955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7200" b="1" spc="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谢谢观看！</a:t>
            </a:r>
            <a:endParaRPr lang="zh-CN" altLang="en-US" sz="7200" b="1" spc="2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95400" y="1135445"/>
            <a:ext cx="573451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95400" y="2471122"/>
            <a:ext cx="573451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13564" y="2399115"/>
            <a:ext cx="3927564" cy="425950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85958" y="4891937"/>
            <a:ext cx="1455212" cy="1468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797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b="1" dirty="0" smtClean="0"/>
              <a:t>9.2</a:t>
            </a:r>
            <a:r>
              <a:rPr lang="zh-CN" altLang="zh-CN" b="1" dirty="0" smtClean="0"/>
              <a:t>文件指针</a:t>
            </a:r>
          </a:p>
          <a:p>
            <a:r>
              <a:rPr lang="zh-CN" altLang="zh-CN" dirty="0" smtClean="0"/>
              <a:t>在文件的使用中要注意，打开与显示是两个概念，就像打开皮包和拿出里面的物品是两个动作一样。我们用鼠标双击某个文件，实际是执行了文件打开和文件内容显示两个操作。</a:t>
            </a:r>
          </a:p>
          <a:p>
            <a:r>
              <a:rPr lang="zh-CN" altLang="zh-CN" dirty="0" smtClean="0"/>
              <a:t>定义文件类型的指针：</a:t>
            </a:r>
          </a:p>
          <a:p>
            <a:r>
              <a:rPr lang="en-US" altLang="zh-CN" dirty="0" smtClean="0"/>
              <a:t>FILE*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;</a:t>
            </a:r>
            <a:endParaRPr lang="zh-CN" altLang="zh-CN" dirty="0" smtClean="0"/>
          </a:p>
          <a:p>
            <a:r>
              <a:rPr lang="en-US" altLang="zh-CN" dirty="0" err="1" smtClean="0"/>
              <a:t>fp</a:t>
            </a:r>
            <a:r>
              <a:rPr lang="zh-CN" altLang="zh-CN" dirty="0" smtClean="0"/>
              <a:t>是一个</a:t>
            </a:r>
            <a:r>
              <a:rPr lang="en-US" altLang="zh-CN" dirty="0" smtClean="0"/>
              <a:t>FILE</a:t>
            </a:r>
            <a:r>
              <a:rPr lang="zh-CN" altLang="zh-CN" dirty="0" smtClean="0"/>
              <a:t>类型指针变量，可以指向一个打开文件的文件信息区（是一个匿名结构体变量）。通过文件信息区中的信息能够访问该文件。</a:t>
            </a:r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b="1" dirty="0" smtClean="0"/>
              <a:t>9.3</a:t>
            </a:r>
            <a:r>
              <a:rPr lang="zh-CN" altLang="zh-CN" b="1" dirty="0" smtClean="0"/>
              <a:t>打开文件函数和关闭文件函数</a:t>
            </a:r>
          </a:p>
          <a:p>
            <a:r>
              <a:rPr lang="zh-CN" altLang="zh-CN" dirty="0" smtClean="0"/>
              <a:t>文件打开函数格式如下：</a:t>
            </a:r>
          </a:p>
          <a:p>
            <a:r>
              <a:rPr lang="en-US" altLang="zh-CN" dirty="0" err="1" smtClean="0"/>
              <a:t>fp</a:t>
            </a:r>
            <a:r>
              <a:rPr lang="en-US" altLang="zh-CN" dirty="0" smtClean="0"/>
              <a:t>=</a:t>
            </a:r>
            <a:r>
              <a:rPr lang="en-US" altLang="zh-CN" dirty="0" err="1" smtClean="0"/>
              <a:t>fopen</a:t>
            </a:r>
            <a:r>
              <a:rPr lang="en-US" altLang="zh-CN" dirty="0" smtClean="0"/>
              <a:t>("</a:t>
            </a:r>
            <a:r>
              <a:rPr lang="zh-CN" altLang="zh-CN" dirty="0" smtClean="0"/>
              <a:t>文件名</a:t>
            </a:r>
            <a:r>
              <a:rPr lang="en-US" altLang="zh-CN" dirty="0" smtClean="0"/>
              <a:t>","</a:t>
            </a:r>
            <a:r>
              <a:rPr lang="zh-CN" altLang="zh-CN" dirty="0" smtClean="0"/>
              <a:t>打开方式</a:t>
            </a:r>
            <a:r>
              <a:rPr lang="en-US" altLang="zh-CN" dirty="0" smtClean="0"/>
              <a:t>")</a:t>
            </a:r>
            <a:endParaRPr lang="zh-CN" altLang="zh-CN" dirty="0" smtClean="0"/>
          </a:p>
          <a:p>
            <a:r>
              <a:rPr lang="zh-CN" altLang="zh-CN" dirty="0" smtClean="0"/>
              <a:t>其中，</a:t>
            </a:r>
            <a:r>
              <a:rPr lang="en-US" altLang="zh-CN" dirty="0" err="1" smtClean="0"/>
              <a:t>fopen</a:t>
            </a:r>
            <a:r>
              <a:rPr lang="zh-CN" altLang="zh-CN" dirty="0" smtClean="0"/>
              <a:t>是文件打开函数的名字。文件名为文件的全名，包含文件路径名和扩展名，文件名需使用双撇号（</a:t>
            </a:r>
            <a:r>
              <a:rPr lang="en-US" altLang="zh-CN" dirty="0" smtClean="0"/>
              <a:t>""</a:t>
            </a:r>
            <a:r>
              <a:rPr lang="zh-CN" altLang="zh-CN" dirty="0" smtClean="0"/>
              <a:t>）括起。打开方式也要用双撇号括起，打开方式的选择如下所示：</a:t>
            </a:r>
          </a:p>
          <a:p>
            <a:r>
              <a:rPr lang="en-US" altLang="zh-CN" dirty="0" smtClean="0"/>
              <a:t>    r      </a:t>
            </a:r>
            <a:r>
              <a:rPr lang="zh-CN" altLang="zh-CN" dirty="0" smtClean="0"/>
              <a:t>表示读方式</a:t>
            </a:r>
          </a:p>
          <a:p>
            <a:r>
              <a:rPr lang="en-US" altLang="zh-CN" dirty="0" smtClean="0"/>
              <a:t>    w:     </a:t>
            </a:r>
            <a:r>
              <a:rPr lang="zh-CN" altLang="zh-CN" dirty="0" smtClean="0"/>
              <a:t>表示写方式</a:t>
            </a:r>
          </a:p>
          <a:p>
            <a:r>
              <a:rPr lang="en-US" altLang="zh-CN" dirty="0" smtClean="0"/>
              <a:t>    a:     </a:t>
            </a:r>
            <a:r>
              <a:rPr lang="zh-CN" altLang="zh-CN" dirty="0" smtClean="0"/>
              <a:t>表示追加写方式</a:t>
            </a:r>
          </a:p>
          <a:p>
            <a:r>
              <a:rPr lang="en-US" altLang="zh-CN" dirty="0" err="1" smtClean="0"/>
              <a:t>r+w</a:t>
            </a:r>
            <a:r>
              <a:rPr lang="en-US" altLang="zh-CN" dirty="0" smtClean="0"/>
              <a:t>:  </a:t>
            </a:r>
            <a:r>
              <a:rPr lang="zh-CN" altLang="zh-CN" dirty="0" smtClean="0"/>
              <a:t>表示读写方式，也可写成</a:t>
            </a:r>
            <a:r>
              <a:rPr lang="en-US" altLang="zh-CN" dirty="0" smtClean="0"/>
              <a:t>r+</a:t>
            </a:r>
            <a:endParaRPr lang="zh-CN" altLang="zh-CN" dirty="0" smtClean="0"/>
          </a:p>
          <a:p>
            <a:r>
              <a:rPr lang="en-US" altLang="zh-CN" dirty="0" err="1" smtClean="0"/>
              <a:t>rb</a:t>
            </a:r>
            <a:r>
              <a:rPr lang="en-US" altLang="zh-CN" dirty="0" smtClean="0"/>
              <a:t>:    </a:t>
            </a:r>
            <a:r>
              <a:rPr lang="zh-CN" altLang="zh-CN" dirty="0" smtClean="0"/>
              <a:t>表示二进制文件读方式</a:t>
            </a:r>
          </a:p>
          <a:p>
            <a:r>
              <a:rPr lang="en-US" altLang="zh-CN" dirty="0" err="1" smtClean="0"/>
              <a:t>wb</a:t>
            </a:r>
            <a:r>
              <a:rPr lang="en-US" altLang="zh-CN" dirty="0" smtClean="0"/>
              <a:t>:    </a:t>
            </a:r>
            <a:r>
              <a:rPr lang="zh-CN" altLang="zh-CN" dirty="0" smtClean="0"/>
              <a:t>表示二进制文件写方式</a:t>
            </a:r>
          </a:p>
          <a:p>
            <a:r>
              <a:rPr lang="en-US" altLang="zh-CN" dirty="0" smtClean="0"/>
              <a:t>    </a:t>
            </a:r>
            <a:r>
              <a:rPr lang="en-US" altLang="zh-CN" dirty="0" err="1" smtClean="0"/>
              <a:t>ab</a:t>
            </a:r>
            <a:r>
              <a:rPr lang="en-US" altLang="zh-CN" dirty="0" smtClean="0"/>
              <a:t>;    </a:t>
            </a:r>
            <a:r>
              <a:rPr lang="zh-CN" altLang="zh-CN" dirty="0" smtClean="0"/>
              <a:t>表示二进制文件追加写方式</a:t>
            </a:r>
          </a:p>
          <a:p>
            <a:r>
              <a:rPr lang="en-US" altLang="zh-CN" dirty="0" err="1" smtClean="0"/>
              <a:t>br</a:t>
            </a:r>
            <a:r>
              <a:rPr lang="en-US" altLang="zh-CN" dirty="0" smtClean="0"/>
              <a:t>+:   </a:t>
            </a:r>
            <a:r>
              <a:rPr lang="zh-CN" altLang="zh-CN" dirty="0" smtClean="0"/>
              <a:t>表示二进制文件读写方式</a:t>
            </a:r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zh-CN" dirty="0" smtClean="0"/>
              <a:t>常用文件打开程序段如下：</a:t>
            </a:r>
          </a:p>
          <a:p>
            <a:r>
              <a:rPr lang="en-US" altLang="zh-CN" dirty="0" err="1" smtClean="0"/>
              <a:t>fp</a:t>
            </a:r>
            <a:r>
              <a:rPr lang="en-US" altLang="zh-CN" dirty="0" smtClean="0"/>
              <a:t>=</a:t>
            </a:r>
            <a:r>
              <a:rPr lang="en-US" altLang="zh-CN" dirty="0" err="1" smtClean="0"/>
              <a:t>fopen</a:t>
            </a:r>
            <a:r>
              <a:rPr lang="en-US" altLang="zh-CN" dirty="0" smtClean="0"/>
              <a:t>("</a:t>
            </a:r>
            <a:r>
              <a:rPr lang="zh-CN" altLang="zh-CN" dirty="0" smtClean="0"/>
              <a:t>文件名</a:t>
            </a:r>
            <a:r>
              <a:rPr lang="en-US" altLang="zh-CN" dirty="0" smtClean="0"/>
              <a:t>","</a:t>
            </a:r>
            <a:r>
              <a:rPr lang="zh-CN" altLang="zh-CN" dirty="0" smtClean="0"/>
              <a:t>打开方式</a:t>
            </a:r>
            <a:r>
              <a:rPr lang="en-US" altLang="zh-CN" dirty="0" smtClean="0"/>
              <a:t>")</a:t>
            </a:r>
            <a:endParaRPr lang="zh-CN" altLang="zh-CN" dirty="0" smtClean="0"/>
          </a:p>
          <a:p>
            <a:r>
              <a:rPr lang="en-US" altLang="zh-CN" dirty="0" smtClean="0"/>
              <a:t>if(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==NULL)</a:t>
            </a:r>
            <a:endParaRPr lang="zh-CN" altLang="zh-CN" dirty="0" smtClean="0"/>
          </a:p>
          <a:p>
            <a:r>
              <a:rPr lang="en-US" altLang="zh-CN" dirty="0" smtClean="0"/>
              <a:t>{</a:t>
            </a:r>
            <a:endParaRPr lang="zh-CN" altLang="zh-CN" dirty="0" smtClean="0"/>
          </a:p>
          <a:p>
            <a:r>
              <a:rPr lang="en-US" altLang="zh-CN" dirty="0" err="1" smtClean="0"/>
              <a:t>printf</a:t>
            </a:r>
            <a:r>
              <a:rPr lang="en-US" altLang="zh-CN" dirty="0" smtClean="0"/>
              <a:t>("file can’t open!\n"):</a:t>
            </a:r>
            <a:endParaRPr lang="zh-CN" altLang="zh-CN" dirty="0" smtClean="0"/>
          </a:p>
          <a:p>
            <a:r>
              <a:rPr lang="en-US" altLang="zh-CN" dirty="0" smtClean="0"/>
              <a:t>    exit(0);/*</a:t>
            </a:r>
            <a:r>
              <a:rPr lang="zh-CN" altLang="zh-CN" dirty="0" smtClean="0"/>
              <a:t>终止应用程序的执行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zh-CN" dirty="0" smtClean="0"/>
              <a:t>其中，</a:t>
            </a:r>
            <a:r>
              <a:rPr lang="en-US" altLang="zh-CN" dirty="0" err="1" smtClean="0"/>
              <a:t>fp</a:t>
            </a:r>
            <a:r>
              <a:rPr lang="zh-CN" altLang="zh-CN" dirty="0" smtClean="0"/>
              <a:t>是文件指针，用它来接收</a:t>
            </a:r>
            <a:r>
              <a:rPr lang="en-US" altLang="zh-CN" dirty="0" err="1" smtClean="0"/>
              <a:t>fopen</a:t>
            </a:r>
            <a:r>
              <a:rPr lang="en-US" altLang="zh-CN" dirty="0" smtClean="0"/>
              <a:t>()</a:t>
            </a:r>
            <a:r>
              <a:rPr lang="zh-CN" altLang="zh-CN" dirty="0" smtClean="0"/>
              <a:t>函数的返回值。</a:t>
            </a:r>
            <a:r>
              <a:rPr lang="en-US" altLang="zh-CN" dirty="0" smtClean="0"/>
              <a:t>exit(0)</a:t>
            </a:r>
            <a:r>
              <a:rPr lang="zh-CN" altLang="zh-CN" dirty="0" smtClean="0"/>
              <a:t>是一个退出当前的执行程序的函数。这段程序的功能是：按指定的打开方式打开指定的文件，如果打开失败（返回值为</a:t>
            </a:r>
            <a:r>
              <a:rPr lang="en-US" altLang="zh-CN" dirty="0" smtClean="0"/>
              <a:t>NULL</a:t>
            </a:r>
            <a:r>
              <a:rPr lang="zh-CN" altLang="zh-CN" dirty="0" smtClean="0"/>
              <a:t>）则输出提示信息并终止程序的执行。也就是说如果这段代码后面的程序片段被执行，说明文件打开是成功的。</a:t>
            </a:r>
          </a:p>
          <a:p>
            <a:r>
              <a:rPr lang="zh-CN" altLang="zh-CN" dirty="0" smtClean="0"/>
              <a:t>文件只有打开后，才能对其进行读写操作，文件读写操作完成后，应及时地将其关闭。关闭文件函数的格式如下：</a:t>
            </a:r>
          </a:p>
          <a:p>
            <a:r>
              <a:rPr lang="en-US" altLang="zh-CN" dirty="0" err="1" smtClean="0"/>
              <a:t>fclose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zh-CN" altLang="zh-CN" dirty="0" smtClean="0"/>
              <a:t>其中，</a:t>
            </a:r>
            <a:r>
              <a:rPr lang="en-US" altLang="zh-CN" dirty="0" err="1" smtClean="0"/>
              <a:t>fclose</a:t>
            </a:r>
            <a:r>
              <a:rPr lang="zh-CN" altLang="zh-CN" dirty="0" smtClean="0"/>
              <a:t>是文件关闭函数的函数名。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fp</a:t>
            </a:r>
            <a:r>
              <a:rPr lang="zh-CN" altLang="zh-CN" dirty="0" smtClean="0"/>
              <a:t>是要关闭的文件指针。使用该函数可以将一个被打开的文件关闭，同时释放内存空间。如果在程序中没有关闭打开的文件，当程序执行完成后，会自动将其关闭。</a:t>
            </a:r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b="1" dirty="0" smtClean="0"/>
              <a:t>9.4</a:t>
            </a:r>
            <a:r>
              <a:rPr lang="zh-CN" altLang="zh-CN" b="1" dirty="0" smtClean="0"/>
              <a:t>一般文件读写函数及其使用</a:t>
            </a:r>
          </a:p>
          <a:p>
            <a:r>
              <a:rPr lang="en-US" altLang="zh-CN" dirty="0" smtClean="0"/>
              <a:t>1</a:t>
            </a:r>
            <a:r>
              <a:rPr lang="zh-CN" altLang="zh-CN" dirty="0" smtClean="0"/>
              <a:t>、字符的读写函数</a:t>
            </a:r>
          </a:p>
          <a:p>
            <a:r>
              <a:rPr lang="en-US" altLang="zh-CN" dirty="0" smtClean="0"/>
              <a:t>(1)</a:t>
            </a:r>
            <a:r>
              <a:rPr lang="zh-CN" altLang="zh-CN" dirty="0" smtClean="0"/>
              <a:t>单字符读函数</a:t>
            </a:r>
            <a:r>
              <a:rPr lang="en-US" altLang="zh-CN" dirty="0" err="1" smtClean="0"/>
              <a:t>fgetc</a:t>
            </a:r>
            <a:r>
              <a:rPr lang="en-US" altLang="zh-CN" dirty="0" smtClean="0"/>
              <a:t>( )</a:t>
            </a:r>
            <a:endParaRPr lang="zh-CN" altLang="zh-CN" dirty="0" smtClean="0"/>
          </a:p>
          <a:p>
            <a:r>
              <a:rPr lang="zh-CN" altLang="zh-CN" dirty="0" smtClean="0"/>
              <a:t>该函数的功能是从指定的打开的文件中读取一个字符。函数的调用格式如下：</a:t>
            </a:r>
          </a:p>
          <a:p>
            <a:r>
              <a:rPr lang="en-US" altLang="zh-CN" dirty="0" smtClean="0"/>
              <a:t>    c=</a:t>
            </a:r>
            <a:r>
              <a:rPr lang="en-US" altLang="zh-CN" dirty="0" err="1" smtClean="0"/>
              <a:t>fgec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zh-CN" altLang="zh-CN" dirty="0" smtClean="0"/>
              <a:t>反复使用该函数可以将文件从头到尾读取一遍，直到文件结束，即遇到</a:t>
            </a:r>
            <a:r>
              <a:rPr lang="en-US" altLang="zh-CN" dirty="0" smtClean="0"/>
              <a:t>EOF</a:t>
            </a:r>
            <a:r>
              <a:rPr lang="zh-CN" altLang="zh-CN" dirty="0" smtClean="0"/>
              <a:t>时为止。因此要作如下判断：</a:t>
            </a:r>
          </a:p>
          <a:p>
            <a:r>
              <a:rPr lang="en-US" altLang="zh-CN" dirty="0" smtClean="0"/>
              <a:t>(c=</a:t>
            </a:r>
            <a:r>
              <a:rPr lang="en-US" altLang="zh-CN" dirty="0" err="1" smtClean="0"/>
              <a:t>fgetc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))!=EOF</a:t>
            </a:r>
            <a:endParaRPr lang="zh-CN" altLang="zh-CN" dirty="0" smtClean="0"/>
          </a:p>
          <a:p>
            <a:r>
              <a:rPr lang="en-US" altLang="zh-CN" dirty="0" smtClean="0"/>
              <a:t>EOF</a:t>
            </a:r>
            <a:r>
              <a:rPr lang="zh-CN" altLang="zh-CN" dirty="0" smtClean="0"/>
              <a:t>结束标记通常使用于读取文本文件时，如果对二进制文件进行读取操作，使用</a:t>
            </a:r>
            <a:r>
              <a:rPr lang="en-US" altLang="zh-CN" dirty="0" err="1" smtClean="0"/>
              <a:t>feof</a:t>
            </a:r>
            <a:r>
              <a:rPr lang="en-US" altLang="zh-CN" dirty="0" smtClean="0"/>
              <a:t>()</a:t>
            </a:r>
            <a:r>
              <a:rPr lang="zh-CN" altLang="zh-CN" dirty="0" smtClean="0"/>
              <a:t>函数来判断是否文件结束。</a:t>
            </a:r>
            <a:r>
              <a:rPr lang="en-US" altLang="zh-CN" dirty="0" err="1" smtClean="0"/>
              <a:t>feof</a:t>
            </a:r>
            <a:r>
              <a:rPr lang="en-US" altLang="zh-CN" dirty="0" smtClean="0"/>
              <a:t> (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)</a:t>
            </a:r>
            <a:r>
              <a:rPr lang="zh-CN" altLang="zh-CN" dirty="0" smtClean="0"/>
              <a:t>的返回值为</a:t>
            </a:r>
            <a:r>
              <a:rPr lang="en-US" altLang="zh-CN" dirty="0" smtClean="0"/>
              <a:t>1</a:t>
            </a:r>
            <a:r>
              <a:rPr lang="zh-CN" altLang="zh-CN" dirty="0" smtClean="0"/>
              <a:t>时表示文件结束，返回值为</a:t>
            </a:r>
            <a:r>
              <a:rPr lang="en-US" altLang="zh-CN" dirty="0" smtClean="0"/>
              <a:t>0</a:t>
            </a:r>
            <a:r>
              <a:rPr lang="zh-CN" altLang="zh-CN" dirty="0" smtClean="0"/>
              <a:t>表示文件没有结束。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zh-CN" dirty="0" smtClean="0"/>
              <a:t>读</a:t>
            </a:r>
            <a:r>
              <a:rPr lang="en-US" altLang="zh-CN" dirty="0" smtClean="0"/>
              <a:t>C</a:t>
            </a:r>
            <a:r>
              <a:rPr lang="zh-CN" altLang="zh-CN" dirty="0" smtClean="0"/>
              <a:t>盘中的</a:t>
            </a:r>
            <a:r>
              <a:rPr lang="en-US" altLang="zh-CN" dirty="0" smtClean="0"/>
              <a:t>“abc.txt”</a:t>
            </a:r>
            <a:r>
              <a:rPr lang="zh-CN" altLang="zh-CN" dirty="0" smtClean="0"/>
              <a:t>文件的程序段如下：</a:t>
            </a:r>
          </a:p>
          <a:p>
            <a:r>
              <a:rPr lang="en-US" altLang="zh-CN" dirty="0" smtClean="0"/>
              <a:t>if((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=</a:t>
            </a:r>
            <a:r>
              <a:rPr lang="en-US" altLang="zh-CN" dirty="0" err="1" smtClean="0"/>
              <a:t>fopen</a:t>
            </a:r>
            <a:r>
              <a:rPr lang="en-US" altLang="zh-CN" dirty="0" smtClean="0"/>
              <a:t>("c://abc.txt","r"))==NULL)</a:t>
            </a:r>
            <a:endParaRPr lang="zh-CN" altLang="zh-CN" dirty="0" smtClean="0"/>
          </a:p>
          <a:p>
            <a:r>
              <a:rPr lang="en-US" altLang="zh-CN" dirty="0" smtClean="0"/>
              <a:t>{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("file open error");</a:t>
            </a:r>
            <a:endParaRPr lang="zh-CN" altLang="zh-CN" dirty="0" smtClean="0"/>
          </a:p>
          <a:p>
            <a:r>
              <a:rPr lang="en-US" altLang="zh-CN" dirty="0" smtClean="0"/>
              <a:t>	exit(0);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  <a:endParaRPr lang="zh-CN" altLang="zh-CN" dirty="0" smtClean="0"/>
          </a:p>
          <a:p>
            <a:r>
              <a:rPr lang="en-US" altLang="zh-CN" dirty="0" smtClean="0"/>
              <a:t>while((c=</a:t>
            </a:r>
            <a:r>
              <a:rPr lang="en-US" altLang="zh-CN" dirty="0" err="1" smtClean="0"/>
              <a:t>fgetc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))!=EOF )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putchar</a:t>
            </a:r>
            <a:r>
              <a:rPr lang="en-US" altLang="zh-CN" dirty="0" smtClean="0"/>
              <a:t>(c);</a:t>
            </a:r>
            <a:endParaRPr lang="zh-CN" altLang="zh-CN" dirty="0" smtClean="0"/>
          </a:p>
          <a:p>
            <a:r>
              <a:rPr lang="en-US" altLang="zh-CN" dirty="0" err="1" smtClean="0"/>
              <a:t>fclose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模板072.pptx"/>
</p:tagLst>
</file>

<file path=ppt/theme/theme1.xml><?xml version="1.0" encoding="utf-8"?>
<a:theme xmlns:a="http://schemas.openxmlformats.org/drawingml/2006/main" name="1_Office 主题">
  <a:themeElements>
    <a:clrScheme name="自定义 3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0070C0"/>
      </a:accent1>
      <a:accent2>
        <a:srgbClr val="00B0F0"/>
      </a:accent2>
      <a:accent3>
        <a:srgbClr val="297FD5"/>
      </a:accent3>
      <a:accent4>
        <a:srgbClr val="00B050"/>
      </a:accent4>
      <a:accent5>
        <a:srgbClr val="92D050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2010</Words>
  <Application>Microsoft Office PowerPoint</Application>
  <PresentationFormat>宽屏</PresentationFormat>
  <Paragraphs>350</Paragraphs>
  <Slides>31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1" baseType="lpstr">
      <vt:lpstr>Adobe 仿宋 Std R</vt:lpstr>
      <vt:lpstr>Arial Unicode MS</vt:lpstr>
      <vt:lpstr>宋体</vt:lpstr>
      <vt:lpstr>微软雅黑</vt:lpstr>
      <vt:lpstr>Arial</vt:lpstr>
      <vt:lpstr>Calibri</vt:lpstr>
      <vt:lpstr>Cambria</vt:lpstr>
      <vt:lpstr>Times New Roman</vt:lpstr>
      <vt:lpstr>Wingdings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模板072.pptx</dc:title>
  <dc:creator/>
  <cp:lastModifiedBy/>
  <cp:revision>1</cp:revision>
  <dcterms:created xsi:type="dcterms:W3CDTF">2016-11-27T09:16:09Z</dcterms:created>
  <dcterms:modified xsi:type="dcterms:W3CDTF">2021-09-26T08:51:58Z</dcterms:modified>
</cp:coreProperties>
</file>