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5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71"/>
  </p:notesMasterIdLst>
  <p:sldIdLst>
    <p:sldId id="366" r:id="rId2"/>
    <p:sldId id="260" r:id="rId3"/>
    <p:sldId id="293" r:id="rId4"/>
    <p:sldId id="294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5" r:id="rId15"/>
    <p:sldId id="306" r:id="rId16"/>
    <p:sldId id="307" r:id="rId17"/>
    <p:sldId id="308" r:id="rId18"/>
    <p:sldId id="309" r:id="rId19"/>
    <p:sldId id="321" r:id="rId20"/>
    <p:sldId id="322" r:id="rId21"/>
    <p:sldId id="323" r:id="rId22"/>
    <p:sldId id="374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10" r:id="rId34"/>
    <p:sldId id="334" r:id="rId35"/>
    <p:sldId id="317" r:id="rId36"/>
    <p:sldId id="318" r:id="rId37"/>
    <p:sldId id="319" r:id="rId38"/>
    <p:sldId id="335" r:id="rId39"/>
    <p:sldId id="337" r:id="rId40"/>
    <p:sldId id="367" r:id="rId41"/>
    <p:sldId id="368" r:id="rId42"/>
    <p:sldId id="369" r:id="rId43"/>
    <p:sldId id="370" r:id="rId44"/>
    <p:sldId id="371" r:id="rId45"/>
    <p:sldId id="343" r:id="rId46"/>
    <p:sldId id="344" r:id="rId47"/>
    <p:sldId id="345" r:id="rId48"/>
    <p:sldId id="346" r:id="rId49"/>
    <p:sldId id="372" r:id="rId50"/>
    <p:sldId id="348" r:id="rId51"/>
    <p:sldId id="349" r:id="rId52"/>
    <p:sldId id="350" r:id="rId53"/>
    <p:sldId id="351" r:id="rId54"/>
    <p:sldId id="352" r:id="rId55"/>
    <p:sldId id="353" r:id="rId56"/>
    <p:sldId id="354" r:id="rId57"/>
    <p:sldId id="355" r:id="rId58"/>
    <p:sldId id="356" r:id="rId59"/>
    <p:sldId id="357" r:id="rId60"/>
    <p:sldId id="358" r:id="rId61"/>
    <p:sldId id="359" r:id="rId62"/>
    <p:sldId id="360" r:id="rId63"/>
    <p:sldId id="361" r:id="rId64"/>
    <p:sldId id="362" r:id="rId65"/>
    <p:sldId id="363" r:id="rId66"/>
    <p:sldId id="364" r:id="rId67"/>
    <p:sldId id="365" r:id="rId68"/>
    <p:sldId id="373" r:id="rId69"/>
    <p:sldId id="292" r:id="rId70"/>
  </p:sldIdLst>
  <p:sldSz cx="12192000" cy="6858000"/>
  <p:notesSz cx="6858000" cy="9144000"/>
  <p:custDataLst>
    <p:tags r:id="rId7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73" autoAdjust="0"/>
    <p:restoredTop sz="94660"/>
  </p:normalViewPr>
  <p:slideViewPr>
    <p:cSldViewPr snapToGrid="0">
      <p:cViewPr>
        <p:scale>
          <a:sx n="110" d="100"/>
          <a:sy n="110" d="100"/>
        </p:scale>
        <p:origin x="-960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-384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5CD234-1A59-463F-8B12-F9DAA98A294F}" type="datetimeFigureOut">
              <a:rPr lang="zh-CN" altLang="en-US" smtClean="0"/>
              <a:pPr/>
              <a:t>2021/9/26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EBB733-DF6B-4801-AFF9-46967ACB99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79267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34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35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36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37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38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39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45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46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47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48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50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51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52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53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54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55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56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57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58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59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60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61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62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63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64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65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66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67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69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417385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06"/>
          <p:cNvGrpSpPr>
            <a:grpSpLocks noChangeAspect="1"/>
          </p:cNvGrpSpPr>
          <p:nvPr userDrawn="1"/>
        </p:nvGrpSpPr>
        <p:grpSpPr bwMode="auto">
          <a:xfrm>
            <a:off x="0" y="-275"/>
            <a:ext cx="12192000" cy="4930268"/>
            <a:chOff x="1602" y="283"/>
            <a:chExt cx="5028" cy="2711"/>
          </a:xfrm>
        </p:grpSpPr>
        <p:sp>
          <p:nvSpPr>
            <p:cNvPr id="17" name="Freeform 107"/>
            <p:cNvSpPr>
              <a:spLocks/>
            </p:cNvSpPr>
            <p:nvPr/>
          </p:nvSpPr>
          <p:spPr bwMode="auto">
            <a:xfrm>
              <a:off x="1602" y="426"/>
              <a:ext cx="5028" cy="2568"/>
            </a:xfrm>
            <a:custGeom>
              <a:avLst/>
              <a:gdLst/>
              <a:ahLst/>
              <a:cxnLst>
                <a:cxn ang="0">
                  <a:pos x="2129" y="670"/>
                </a:cxn>
                <a:cxn ang="0">
                  <a:pos x="2129" y="640"/>
                </a:cxn>
                <a:cxn ang="0">
                  <a:pos x="0" y="0"/>
                </a:cxn>
                <a:cxn ang="0">
                  <a:pos x="0" y="688"/>
                </a:cxn>
                <a:cxn ang="0">
                  <a:pos x="1053" y="1054"/>
                </a:cxn>
                <a:cxn ang="0">
                  <a:pos x="2129" y="670"/>
                </a:cxn>
              </a:cxnLst>
              <a:rect l="0" t="0" r="r" b="b"/>
              <a:pathLst>
                <a:path w="2129" h="1054">
                  <a:moveTo>
                    <a:pt x="2129" y="670"/>
                  </a:moveTo>
                  <a:cubicBezTo>
                    <a:pt x="2129" y="640"/>
                    <a:pt x="2129" y="640"/>
                    <a:pt x="2129" y="640"/>
                  </a:cubicBezTo>
                  <a:cubicBezTo>
                    <a:pt x="1070" y="830"/>
                    <a:pt x="360" y="617"/>
                    <a:pt x="0" y="0"/>
                  </a:cubicBezTo>
                  <a:cubicBezTo>
                    <a:pt x="0" y="688"/>
                    <a:pt x="0" y="688"/>
                    <a:pt x="0" y="688"/>
                  </a:cubicBezTo>
                  <a:cubicBezTo>
                    <a:pt x="310" y="932"/>
                    <a:pt x="661" y="1054"/>
                    <a:pt x="1053" y="1054"/>
                  </a:cubicBezTo>
                  <a:cubicBezTo>
                    <a:pt x="1454" y="1054"/>
                    <a:pt x="1813" y="926"/>
                    <a:pt x="2129" y="6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B9BD3"/>
                </a:gs>
                <a:gs pos="31000">
                  <a:srgbClr val="21D6E0"/>
                </a:gs>
                <a:gs pos="77000">
                  <a:srgbClr val="0087E6"/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08"/>
            <p:cNvSpPr>
              <a:spLocks/>
            </p:cNvSpPr>
            <p:nvPr/>
          </p:nvSpPr>
          <p:spPr bwMode="auto">
            <a:xfrm>
              <a:off x="1602" y="283"/>
              <a:ext cx="5028" cy="2200"/>
            </a:xfrm>
            <a:custGeom>
              <a:avLst/>
              <a:gdLst/>
              <a:ahLst/>
              <a:cxnLst>
                <a:cxn ang="0">
                  <a:pos x="2129" y="697"/>
                </a:cxn>
                <a:cxn ang="0">
                  <a:pos x="2129" y="623"/>
                </a:cxn>
                <a:cxn ang="0">
                  <a:pos x="1181" y="0"/>
                </a:cxn>
                <a:cxn ang="0">
                  <a:pos x="0" y="0"/>
                </a:cxn>
                <a:cxn ang="0">
                  <a:pos x="0" y="57"/>
                </a:cxn>
                <a:cxn ang="0">
                  <a:pos x="2129" y="697"/>
                </a:cxn>
              </a:cxnLst>
              <a:rect l="0" t="0" r="r" b="b"/>
              <a:pathLst>
                <a:path w="2129" h="887">
                  <a:moveTo>
                    <a:pt x="2129" y="697"/>
                  </a:moveTo>
                  <a:cubicBezTo>
                    <a:pt x="2129" y="623"/>
                    <a:pt x="2129" y="623"/>
                    <a:pt x="2129" y="623"/>
                  </a:cubicBezTo>
                  <a:cubicBezTo>
                    <a:pt x="1448" y="642"/>
                    <a:pt x="1132" y="434"/>
                    <a:pt x="11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60" y="674"/>
                    <a:pt x="1070" y="887"/>
                    <a:pt x="2129" y="697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0D7AB9"/>
                </a:gs>
                <a:gs pos="17000">
                  <a:srgbClr val="21D6E0"/>
                </a:gs>
                <a:gs pos="75000">
                  <a:srgbClr val="0087E6"/>
                </a:gs>
              </a:gsLst>
              <a:lin ang="72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09"/>
            <p:cNvSpPr>
              <a:spLocks/>
            </p:cNvSpPr>
            <p:nvPr/>
          </p:nvSpPr>
          <p:spPr bwMode="auto">
            <a:xfrm>
              <a:off x="4255" y="283"/>
              <a:ext cx="2375" cy="1650"/>
            </a:xfrm>
            <a:custGeom>
              <a:avLst/>
              <a:gdLst/>
              <a:ahLst/>
              <a:cxnLst>
                <a:cxn ang="0">
                  <a:pos x="997" y="623"/>
                </a:cxn>
                <a:cxn ang="0">
                  <a:pos x="997" y="0"/>
                </a:cxn>
                <a:cxn ang="0">
                  <a:pos x="49" y="0"/>
                </a:cxn>
                <a:cxn ang="0">
                  <a:pos x="997" y="623"/>
                </a:cxn>
              </a:cxnLst>
              <a:rect l="0" t="0" r="r" b="b"/>
              <a:pathLst>
                <a:path w="997" h="642">
                  <a:moveTo>
                    <a:pt x="997" y="623"/>
                  </a:moveTo>
                  <a:cubicBezTo>
                    <a:pt x="997" y="0"/>
                    <a:pt x="997" y="0"/>
                    <a:pt x="99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34"/>
                    <a:pt x="316" y="642"/>
                    <a:pt x="997" y="623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4ABEEE"/>
                </a:gs>
                <a:gs pos="75000">
                  <a:srgbClr val="0D7AB9"/>
                </a:gs>
              </a:gsLst>
              <a:path path="circle">
                <a:fillToRect l="100000" b="100000"/>
              </a:path>
              <a:tileRect t="-100000" r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Freeform 26"/>
          <p:cNvSpPr>
            <a:spLocks/>
          </p:cNvSpPr>
          <p:nvPr userDrawn="1"/>
        </p:nvSpPr>
        <p:spPr bwMode="auto">
          <a:xfrm>
            <a:off x="0" y="3968740"/>
            <a:ext cx="12192000" cy="2889261"/>
          </a:xfrm>
          <a:custGeom>
            <a:avLst/>
            <a:gdLst/>
            <a:ahLst/>
            <a:cxnLst>
              <a:cxn ang="0">
                <a:pos x="2861" y="904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904"/>
              </a:cxn>
              <a:cxn ang="0">
                <a:pos x="2861" y="904"/>
              </a:cxn>
            </a:cxnLst>
            <a:rect l="0" t="0" r="r" b="b"/>
            <a:pathLst>
              <a:path w="2861" h="904">
                <a:moveTo>
                  <a:pt x="2861" y="904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904"/>
                  <a:pt x="0" y="904"/>
                  <a:pt x="0" y="904"/>
                </a:cubicBezTo>
                <a:cubicBezTo>
                  <a:pt x="2861" y="904"/>
                  <a:pt x="2861" y="904"/>
                  <a:pt x="2861" y="90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59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27"/>
          <p:cNvSpPr>
            <a:spLocks/>
          </p:cNvSpPr>
          <p:nvPr/>
        </p:nvSpPr>
        <p:spPr bwMode="auto">
          <a:xfrm>
            <a:off x="0" y="3148980"/>
            <a:ext cx="12192000" cy="1780219"/>
          </a:xfrm>
          <a:custGeom>
            <a:avLst/>
            <a:gdLst/>
            <a:ahLst/>
            <a:cxnLst>
              <a:cxn ang="0">
                <a:pos x="2861" y="225"/>
              </a:cxn>
              <a:cxn ang="0">
                <a:pos x="2861" y="0"/>
              </a:cxn>
              <a:cxn ang="0">
                <a:pos x="1415" y="516"/>
              </a:cxn>
              <a:cxn ang="0">
                <a:pos x="0" y="25"/>
              </a:cxn>
              <a:cxn ang="0">
                <a:pos x="0" y="271"/>
              </a:cxn>
              <a:cxn ang="0">
                <a:pos x="1382" y="557"/>
              </a:cxn>
              <a:cxn ang="0">
                <a:pos x="2861" y="225"/>
              </a:cxn>
            </a:cxnLst>
            <a:rect l="0" t="0" r="r" b="b"/>
            <a:pathLst>
              <a:path w="2861" h="557">
                <a:moveTo>
                  <a:pt x="2861" y="225"/>
                </a:moveTo>
                <a:cubicBezTo>
                  <a:pt x="2861" y="0"/>
                  <a:pt x="2861" y="0"/>
                  <a:pt x="2861" y="0"/>
                </a:cubicBezTo>
                <a:cubicBezTo>
                  <a:pt x="2436" y="344"/>
                  <a:pt x="1954" y="516"/>
                  <a:pt x="1415" y="516"/>
                </a:cubicBezTo>
                <a:cubicBezTo>
                  <a:pt x="889" y="516"/>
                  <a:pt x="417" y="352"/>
                  <a:pt x="0" y="25"/>
                </a:cubicBezTo>
                <a:cubicBezTo>
                  <a:pt x="0" y="271"/>
                  <a:pt x="0" y="271"/>
                  <a:pt x="0" y="271"/>
                </a:cubicBezTo>
                <a:cubicBezTo>
                  <a:pt x="421" y="462"/>
                  <a:pt x="882" y="557"/>
                  <a:pt x="1382" y="557"/>
                </a:cubicBezTo>
                <a:cubicBezTo>
                  <a:pt x="1921" y="557"/>
                  <a:pt x="2414" y="446"/>
                  <a:pt x="2861" y="22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28"/>
          <p:cNvSpPr>
            <a:spLocks/>
          </p:cNvSpPr>
          <p:nvPr/>
        </p:nvSpPr>
        <p:spPr bwMode="auto">
          <a:xfrm>
            <a:off x="0" y="3840896"/>
            <a:ext cx="12192000" cy="1188944"/>
          </a:xfrm>
          <a:custGeom>
            <a:avLst/>
            <a:gdLst/>
            <a:ahLst/>
            <a:cxnLst>
              <a:cxn ang="0">
                <a:pos x="2861" y="40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86"/>
              </a:cxn>
              <a:cxn ang="0">
                <a:pos x="1382" y="372"/>
              </a:cxn>
              <a:cxn ang="0">
                <a:pos x="2861" y="40"/>
              </a:cxn>
            </a:cxnLst>
            <a:rect l="0" t="0" r="r" b="b"/>
            <a:pathLst>
              <a:path w="2861" h="372">
                <a:moveTo>
                  <a:pt x="2861" y="40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86"/>
                  <a:pt x="0" y="86"/>
                  <a:pt x="0" y="86"/>
                </a:cubicBezTo>
                <a:cubicBezTo>
                  <a:pt x="421" y="277"/>
                  <a:pt x="882" y="372"/>
                  <a:pt x="1382" y="372"/>
                </a:cubicBezTo>
                <a:cubicBezTo>
                  <a:pt x="1921" y="372"/>
                  <a:pt x="2414" y="261"/>
                  <a:pt x="2861" y="40"/>
                </a:cubicBezTo>
                <a:close/>
              </a:path>
            </a:pathLst>
          </a:custGeom>
          <a:solidFill>
            <a:srgbClr val="97BD4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846349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13849790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/>
          <p:nvPr userDrawn="1"/>
        </p:nvSpPr>
        <p:spPr>
          <a:xfrm>
            <a:off x="2280569" y="692254"/>
            <a:ext cx="1451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</a:p>
        </p:txBody>
      </p:sp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CONTENTS</a:t>
            </a:r>
          </a:p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 PAGE</a:t>
            </a:r>
          </a:p>
        </p:txBody>
      </p:sp>
    </p:spTree>
    <p:extLst>
      <p:ext uri="{BB962C8B-B14F-4D97-AF65-F5344CB8AC3E}">
        <p14:creationId xmlns="" xmlns:p14="http://schemas.microsoft.com/office/powerpoint/2010/main" val="65195300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/>
          <p:nvPr userDrawn="1"/>
        </p:nvSpPr>
        <p:spPr>
          <a:xfrm>
            <a:off x="2280569" y="692254"/>
            <a:ext cx="1451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</a:p>
        </p:txBody>
      </p:sp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TRANSITION PAGE</a:t>
            </a:r>
          </a:p>
        </p:txBody>
      </p:sp>
    </p:spTree>
    <p:extLst>
      <p:ext uri="{BB962C8B-B14F-4D97-AF65-F5344CB8AC3E}">
        <p14:creationId xmlns="" xmlns:p14="http://schemas.microsoft.com/office/powerpoint/2010/main" val="76553658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51877" y="213385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项目四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9871311" y="77305"/>
            <a:ext cx="2082621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zh-CN" altLang="en-US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dobe 仿宋 Std R" pitchFamily="18" charset="-122"/>
                <a:ea typeface="Adobe 仿宋 Std R" pitchFamily="18" charset="-122"/>
              </a:rPr>
              <a:t>循环结构程序设计</a:t>
            </a:r>
            <a:endParaRPr lang="zh-CN" altLang="en-US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39894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第二</a:t>
            </a:r>
            <a:r>
              <a:rPr lang="zh-CN" altLang="en-US" b="1" dirty="0" smtClean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419742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"/>
          <p:cNvSpPr txBox="1"/>
          <p:nvPr userDrawn="1"/>
        </p:nvSpPr>
        <p:spPr>
          <a:xfrm>
            <a:off x="2280569" y="692254"/>
            <a:ext cx="31675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人事管理与人力资源管理</a:t>
            </a:r>
          </a:p>
        </p:txBody>
      </p:sp>
      <p:sp>
        <p:nvSpPr>
          <p:cNvPr id="7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第二章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  <a:p>
            <a:pPr algn="ctr"/>
            <a:r>
              <a:rPr lang="zh-CN" altLang="en-US" sz="14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正文</a:t>
            </a:r>
            <a:endParaRPr lang="en-US" altLang="zh-CN" sz="1400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30271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第三</a:t>
            </a:r>
            <a:r>
              <a:rPr lang="zh-CN" altLang="en-US" b="1" dirty="0" smtClean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84105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第四</a:t>
            </a:r>
            <a:r>
              <a:rPr lang="zh-CN" altLang="en-US" b="1" dirty="0" smtClean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691953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第五章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449278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18"/>
          <p:cNvSpPr/>
          <p:nvPr userDrawn="1"/>
        </p:nvSpPr>
        <p:spPr>
          <a:xfrm rot="5400000">
            <a:off x="375512" y="90688"/>
            <a:ext cx="594465" cy="1079839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132827" y="1"/>
            <a:ext cx="1079839" cy="3429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0" y="6265681"/>
            <a:ext cx="11397485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11518379" y="6265681"/>
            <a:ext cx="673622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TextBox 15"/>
          <p:cNvSpPr txBox="1"/>
          <p:nvPr userDrawn="1"/>
        </p:nvSpPr>
        <p:spPr>
          <a:xfrm>
            <a:off x="11646102" y="6312404"/>
            <a:ext cx="4250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EEF1883-7A0E-4F66-9932-E581691AD397}" type="slidenum">
              <a:rPr lang="zh-CN" altLang="en-US" sz="1600">
                <a:solidFill>
                  <a:prstClr val="white"/>
                </a:solidFill>
              </a:rPr>
              <a:pPr/>
              <a:t>‹#›</a:t>
            </a:fld>
            <a:endParaRPr lang="zh-CN" altLang="en-US" sz="16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447151" y="6307998"/>
            <a:ext cx="3028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dobe 仿宋 Std R" pitchFamily="18" charset="-122"/>
                <a:ea typeface="Adobe 仿宋 Std R" pitchFamily="18" charset="-122"/>
              </a:rPr>
              <a:t>C</a:t>
            </a:r>
            <a:r>
              <a:rPr lang="zh-CN" altLang="en-US" sz="2000" dirty="0" smtClean="0">
                <a:solidFill>
                  <a:schemeClr val="bg1"/>
                </a:solidFill>
                <a:latin typeface="Adobe 仿宋 Std R" pitchFamily="18" charset="-122"/>
                <a:ea typeface="Adobe 仿宋 Std R" pitchFamily="18" charset="-122"/>
              </a:rPr>
              <a:t>语言程序设计</a:t>
            </a:r>
            <a:endParaRPr lang="zh-CN" altLang="en-US" sz="2000" dirty="0">
              <a:solidFill>
                <a:schemeClr val="bg1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649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68" r:id="rId6"/>
    <p:sldLayoutId id="2147483669" r:id="rId7"/>
    <p:sldLayoutId id="2147483670" r:id="rId8"/>
    <p:sldLayoutId id="2147483671" r:id="rId9"/>
    <p:sldLayoutId id="2147483673" r:id="rId10"/>
  </p:sldLayoutIdLst>
  <p:transition spd="med"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98402" y="1115363"/>
            <a:ext cx="43460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项目四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循环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结构程序设计</a:t>
            </a:r>
          </a:p>
        </p:txBody>
      </p:sp>
      <p:sp>
        <p:nvSpPr>
          <p:cNvPr id="3" name="矩形 2"/>
          <p:cNvSpPr/>
          <p:nvPr/>
        </p:nvSpPr>
        <p:spPr>
          <a:xfrm>
            <a:off x="2912246" y="2072292"/>
            <a:ext cx="6096000" cy="24191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zh-CN" b="1" kern="100" dirty="0" smtClean="0">
                <a:latin typeface="Cambria"/>
                <a:cs typeface="Times New Roman"/>
              </a:rPr>
              <a:t>项目</a:t>
            </a:r>
            <a:r>
              <a:rPr lang="zh-CN" altLang="en-US" b="1" kern="100" dirty="0" smtClean="0">
                <a:latin typeface="Cambria"/>
                <a:cs typeface="Times New Roman"/>
              </a:rPr>
              <a:t>目标</a:t>
            </a:r>
            <a:endParaRPr lang="en-US" altLang="zh-CN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理解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循环的概念</a:t>
            </a:r>
          </a:p>
          <a:p>
            <a:pPr marL="342900" lvl="0" indent="-342900" algn="just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掌握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do-while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三种循环语句的语法格式</a:t>
            </a:r>
          </a:p>
          <a:p>
            <a:pPr marL="342900" lvl="0" indent="-342900" algn="just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掌握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break,continue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的用法</a:t>
            </a:r>
          </a:p>
          <a:p>
            <a:pPr marL="342900" lvl="0" indent="-342900" algn="just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领悟循环结构嵌套的使用方法</a:t>
            </a:r>
          </a:p>
          <a:p>
            <a:pPr marL="342900" lvl="0" indent="-342900" algn="just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学会三种循环语句的相互转换</a:t>
            </a:r>
          </a:p>
          <a:p>
            <a:pPr marL="342900" lvl="0" indent="-342900" algn="just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熟练循环程序语句的调试、运行及应用</a:t>
            </a:r>
          </a:p>
        </p:txBody>
      </p:sp>
    </p:spTree>
    <p:extLst>
      <p:ext uri="{BB962C8B-B14F-4D97-AF65-F5344CB8AC3E}">
        <p14:creationId xmlns="" xmlns:p14="http://schemas.microsoft.com/office/powerpoint/2010/main" val="28577150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661853" y="1063732"/>
            <a:ext cx="11382375" cy="45207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使用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语句应注意以下几点：</a:t>
            </a:r>
          </a:p>
          <a:p>
            <a:pPr indent="200025">
              <a:lnSpc>
                <a:spcPct val="150000"/>
              </a:lnSpc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语句中的表达式可以是任意表达式，一般是关系表达或逻辑表达式，只要表达式的值为真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非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则继续循环。</a:t>
            </a:r>
          </a:p>
          <a:p>
            <a:pPr indent="193040">
              <a:lnSpc>
                <a:spcPct val="150000"/>
              </a:lnSpc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）循环体可以是空语句、单语句或用大括号括起来的复合语句。 </a:t>
            </a:r>
          </a:p>
          <a:p>
            <a:pPr indent="193040">
              <a:lnSpc>
                <a:spcPct val="150000"/>
              </a:lnSpc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）应注意循环条件的选择以避免死循环。例如：</a:t>
            </a:r>
          </a:p>
          <a:p>
            <a:pPr indent="266700">
              <a:lnSpc>
                <a:spcPct val="150000"/>
              </a:lnSpc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while(n=10)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("%d ",n++);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这里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里的条件一直是真，执行会陷入死循环。</a:t>
            </a:r>
          </a:p>
          <a:p>
            <a:pPr indent="193040">
              <a:lnSpc>
                <a:spcPct val="150000"/>
              </a:lnSpc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语句从语法上来说是一条完整的控制语句。</a:t>
            </a:r>
          </a:p>
          <a:p>
            <a:pPr indent="200025">
              <a:lnSpc>
                <a:spcPct val="150000"/>
              </a:lnSpc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语句实现的循环结构特点：先判断循环条件，后执行循环体。若一开始循环条件就不成立，则循环体一次也不执行。如下面语句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i=0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，循环条件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i&gt;100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为假，不执行循环体。</a:t>
            </a:r>
          </a:p>
          <a:p>
            <a:pPr indent="266700">
              <a:lnSpc>
                <a:spcPct val="150000"/>
              </a:lnSpc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=0;  while(i&gt;100) sum+=i;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134352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1027652" y="481145"/>
            <a:ext cx="10469460" cy="2024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4.3 do-while</a:t>
            </a: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do-while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循环又称为直到型循环，它的语法格式为：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循环体语句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 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（表达式）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39000" y="5510344"/>
            <a:ext cx="298671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/>
                <a:cs typeface="Times New Roman"/>
              </a:rPr>
              <a:t>图</a:t>
            </a:r>
            <a:r>
              <a:rPr lang="en-US" altLang="zh-CN" kern="100" dirty="0">
                <a:latin typeface="Times New Roman"/>
                <a:cs typeface="Times New Roman"/>
              </a:rPr>
              <a:t>4-2 do-while</a:t>
            </a:r>
            <a:r>
              <a:rPr lang="zh-CN" altLang="zh-CN" kern="100" dirty="0">
                <a:latin typeface="Times New Roman"/>
                <a:cs typeface="Times New Roman"/>
              </a:rPr>
              <a:t>语句流程图</a:t>
            </a:r>
            <a:endParaRPr lang="zh-CN" altLang="zh-CN" sz="2400" kern="100" dirty="0">
              <a:latin typeface="Times New Roman"/>
              <a:cs typeface="Times New Roman"/>
            </a:endParaRPr>
          </a:p>
        </p:txBody>
      </p:sp>
      <p:pic>
        <p:nvPicPr>
          <p:cNvPr id="5" name="图片 4" descr="F:\ctutu\04\4-2.pn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828" y="2033899"/>
            <a:ext cx="2714181" cy="34074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591537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4424" y="540961"/>
            <a:ext cx="9791701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do-while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循环的特点是先执行一次循环，然后再判断。循环条件满足继续执行循环体语句，循环条件不满足退出循环体。也就是说无论条件是否满足，循环体至少会执行一次。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4-4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do-while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实现</a:t>
            </a:r>
            <a:r>
              <a:rPr lang="zh-CN" altLang="en-US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，求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1+2+3+…+100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分析：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zh-CN" altLang="en-US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，初始化、循环体、迭代、终止条件表达式都完全一样，我们要做的只是将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及条件语句移动到循环的末尾并添加分号，在循环的前面加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i=1,s=0;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do{ /*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循环体前加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do*/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s+i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i++;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 while(i&lt;=100);/*while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及条件语句移动到此处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加分号“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("sum=%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d,i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=%d\n",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s,i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089028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970502" y="1016681"/>
            <a:ext cx="10469460" cy="4570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4-5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下面两个程序分别用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do-while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语句，分析结果有什么不同。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）程序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i=101,s=0;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s+=i;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i++;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 while(i&lt;=100);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("s=%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d,i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=%d\n",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s,i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4626676" y="1432179"/>
            <a:ext cx="6423036" cy="41549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）程序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i=101,s=0;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while(i&lt;=100){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33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s+=i;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33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i++;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333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("s=%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d,i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=%d\n",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s,i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333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967328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34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932402" y="1294954"/>
            <a:ext cx="10469460" cy="2024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/>
                <a:cs typeface="Times New Roman"/>
              </a:rPr>
              <a:t>分析：本例程序</a:t>
            </a:r>
            <a:r>
              <a:rPr lang="en-US" altLang="zh-CN" kern="100" dirty="0">
                <a:latin typeface="Times New Roman"/>
                <a:cs typeface="Times New Roman"/>
              </a:rPr>
              <a:t>1</a:t>
            </a:r>
            <a:r>
              <a:rPr lang="zh-CN" altLang="zh-CN" kern="100" dirty="0">
                <a:latin typeface="Times New Roman"/>
                <a:cs typeface="Times New Roman"/>
              </a:rPr>
              <a:t>为直到型循环，先执行循环语句，</a:t>
            </a:r>
            <a:r>
              <a:rPr lang="en-US" altLang="zh-CN" kern="100" dirty="0">
                <a:latin typeface="Times New Roman"/>
                <a:cs typeface="Times New Roman"/>
              </a:rPr>
              <a:t>s=101,i=102,</a:t>
            </a:r>
            <a:r>
              <a:rPr lang="zh-CN" altLang="zh-CN" kern="100" dirty="0">
                <a:latin typeface="Times New Roman"/>
                <a:cs typeface="Times New Roman"/>
              </a:rPr>
              <a:t>判断循环条件，</a:t>
            </a:r>
            <a:r>
              <a:rPr lang="en-US" altLang="zh-CN" kern="100" dirty="0">
                <a:latin typeface="Times New Roman"/>
                <a:cs typeface="Times New Roman"/>
              </a:rPr>
              <a:t>i&lt;=100</a:t>
            </a:r>
            <a:r>
              <a:rPr lang="zh-CN" altLang="zh-CN" kern="100" dirty="0">
                <a:latin typeface="Times New Roman"/>
                <a:cs typeface="Times New Roman"/>
              </a:rPr>
              <a:t>为假，循环结束。程序</a:t>
            </a:r>
            <a:r>
              <a:rPr lang="en-US" altLang="zh-CN" kern="100" dirty="0">
                <a:latin typeface="Times New Roman"/>
                <a:cs typeface="Times New Roman"/>
              </a:rPr>
              <a:t>1</a:t>
            </a:r>
            <a:r>
              <a:rPr lang="zh-CN" altLang="zh-CN" kern="100" dirty="0">
                <a:latin typeface="Times New Roman"/>
                <a:cs typeface="Times New Roman"/>
              </a:rPr>
              <a:t>结果为</a:t>
            </a:r>
            <a:r>
              <a:rPr lang="en-US" altLang="zh-CN" kern="100" dirty="0">
                <a:latin typeface="Times New Roman"/>
                <a:cs typeface="Times New Roman"/>
              </a:rPr>
              <a:t> s=101,i=102</a:t>
            </a:r>
            <a:r>
              <a:rPr lang="zh-CN" altLang="zh-CN" kern="100" dirty="0">
                <a:latin typeface="Times New Roman"/>
                <a:cs typeface="Times New Roman"/>
              </a:rPr>
              <a:t>；程序</a:t>
            </a:r>
            <a:r>
              <a:rPr lang="en-US" altLang="zh-CN" kern="100" dirty="0">
                <a:latin typeface="Times New Roman"/>
                <a:cs typeface="Times New Roman"/>
              </a:rPr>
              <a:t>2</a:t>
            </a:r>
            <a:r>
              <a:rPr lang="zh-CN" altLang="zh-CN" kern="100" dirty="0">
                <a:latin typeface="Times New Roman"/>
                <a:cs typeface="Times New Roman"/>
              </a:rPr>
              <a:t>为当型循环，先进行循环条件判断，</a:t>
            </a:r>
            <a:r>
              <a:rPr lang="en-US" altLang="zh-CN" kern="100" dirty="0">
                <a:latin typeface="Times New Roman"/>
                <a:cs typeface="Times New Roman"/>
              </a:rPr>
              <a:t>i=101,</a:t>
            </a:r>
            <a:r>
              <a:rPr lang="zh-CN" altLang="zh-CN" kern="100" dirty="0">
                <a:latin typeface="Times New Roman"/>
                <a:cs typeface="Times New Roman"/>
              </a:rPr>
              <a:t>循环条件</a:t>
            </a:r>
            <a:r>
              <a:rPr lang="en-US" altLang="zh-CN" kern="100" dirty="0">
                <a:latin typeface="Times New Roman"/>
                <a:cs typeface="Times New Roman"/>
              </a:rPr>
              <a:t>i&lt;=100</a:t>
            </a:r>
            <a:r>
              <a:rPr lang="zh-CN" altLang="zh-CN" kern="100" dirty="0">
                <a:latin typeface="Times New Roman"/>
                <a:cs typeface="Times New Roman"/>
              </a:rPr>
              <a:t>为假，循环体不执行，程序</a:t>
            </a:r>
            <a:r>
              <a:rPr lang="en-US" altLang="zh-CN" kern="100" dirty="0">
                <a:latin typeface="Times New Roman"/>
                <a:cs typeface="Times New Roman"/>
              </a:rPr>
              <a:t>2</a:t>
            </a:r>
            <a:r>
              <a:rPr lang="zh-CN" altLang="zh-CN" kern="100" dirty="0">
                <a:latin typeface="Times New Roman"/>
                <a:cs typeface="Times New Roman"/>
              </a:rPr>
              <a:t>结果为</a:t>
            </a:r>
            <a:r>
              <a:rPr lang="en-US" altLang="zh-CN" kern="100" dirty="0">
                <a:latin typeface="Times New Roman"/>
                <a:cs typeface="Times New Roman"/>
              </a:rPr>
              <a:t> sum=0,i=101</a:t>
            </a:r>
            <a:r>
              <a:rPr lang="zh-CN" altLang="zh-CN" kern="100" dirty="0">
                <a:latin typeface="Times New Roman"/>
                <a:cs typeface="Times New Roman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/>
                <a:cs typeface="Times New Roman"/>
              </a:rPr>
              <a:t>对于同一个问题，既可以用</a:t>
            </a:r>
            <a:r>
              <a:rPr lang="en-US" altLang="zh-CN" kern="100" dirty="0">
                <a:latin typeface="Times New Roman"/>
                <a:cs typeface="Times New Roman"/>
              </a:rPr>
              <a:t>while</a:t>
            </a:r>
            <a:r>
              <a:rPr lang="zh-CN" altLang="zh-CN" kern="100" dirty="0">
                <a:latin typeface="Times New Roman"/>
                <a:cs typeface="Times New Roman"/>
              </a:rPr>
              <a:t>语句处理，也可以用</a:t>
            </a:r>
            <a:r>
              <a:rPr lang="en-US" altLang="zh-CN" kern="100" dirty="0">
                <a:latin typeface="Times New Roman"/>
                <a:cs typeface="Times New Roman"/>
              </a:rPr>
              <a:t>do-while</a:t>
            </a:r>
            <a:r>
              <a:rPr lang="zh-CN" altLang="zh-CN" kern="100" dirty="0">
                <a:latin typeface="Times New Roman"/>
                <a:cs typeface="Times New Roman"/>
              </a:rPr>
              <a:t>语句处理。</a:t>
            </a:r>
            <a:r>
              <a:rPr lang="en-US" altLang="zh-CN" kern="100" dirty="0">
                <a:latin typeface="Times New Roman"/>
                <a:cs typeface="Times New Roman"/>
              </a:rPr>
              <a:t>while</a:t>
            </a:r>
            <a:r>
              <a:rPr lang="zh-CN" altLang="zh-CN" kern="100" dirty="0">
                <a:latin typeface="Times New Roman"/>
                <a:cs typeface="Times New Roman"/>
              </a:rPr>
              <a:t>语句与</a:t>
            </a:r>
            <a:r>
              <a:rPr lang="en-US" altLang="zh-CN" kern="100" dirty="0">
                <a:latin typeface="Times New Roman"/>
                <a:cs typeface="Times New Roman"/>
              </a:rPr>
              <a:t>do-while</a:t>
            </a:r>
            <a:r>
              <a:rPr lang="zh-CN" altLang="zh-CN" kern="100" dirty="0">
                <a:latin typeface="Times New Roman"/>
                <a:cs typeface="Times New Roman"/>
              </a:rPr>
              <a:t>语句的区别是当第一次执行时，若表达式值为假（</a:t>
            </a:r>
            <a:r>
              <a:rPr lang="en-US" altLang="zh-CN" kern="100" dirty="0">
                <a:latin typeface="Times New Roman"/>
                <a:cs typeface="Times New Roman"/>
              </a:rPr>
              <a:t>0</a:t>
            </a:r>
            <a:r>
              <a:rPr lang="zh-CN" altLang="zh-CN" kern="100" dirty="0">
                <a:latin typeface="Times New Roman"/>
                <a:cs typeface="Times New Roman"/>
              </a:rPr>
              <a:t>），</a:t>
            </a:r>
            <a:r>
              <a:rPr lang="en-US" altLang="zh-CN" kern="100" dirty="0">
                <a:latin typeface="Times New Roman"/>
                <a:cs typeface="Times New Roman"/>
              </a:rPr>
              <a:t>do-while</a:t>
            </a:r>
            <a:r>
              <a:rPr lang="zh-CN" altLang="zh-CN" kern="100" dirty="0">
                <a:latin typeface="Times New Roman"/>
                <a:cs typeface="Times New Roman"/>
              </a:rPr>
              <a:t>执行一次循环体语句</a:t>
            </a:r>
            <a:r>
              <a:rPr lang="en-US" altLang="zh-CN" kern="100" dirty="0">
                <a:latin typeface="Times New Roman"/>
                <a:cs typeface="Times New Roman"/>
              </a:rPr>
              <a:t>,</a:t>
            </a:r>
            <a:r>
              <a:rPr lang="zh-CN" altLang="zh-CN" kern="100" dirty="0">
                <a:latin typeface="Times New Roman"/>
                <a:cs typeface="Times New Roman"/>
              </a:rPr>
              <a:t>而</a:t>
            </a:r>
            <a:r>
              <a:rPr lang="en-US" altLang="zh-CN" kern="100" dirty="0">
                <a:latin typeface="Times New Roman"/>
                <a:cs typeface="Times New Roman"/>
              </a:rPr>
              <a:t>while</a:t>
            </a:r>
            <a:r>
              <a:rPr lang="zh-CN" altLang="zh-CN" kern="100" dirty="0">
                <a:latin typeface="Times New Roman"/>
                <a:cs typeface="Times New Roman"/>
              </a:rPr>
              <a:t>不执行。</a:t>
            </a:r>
          </a:p>
        </p:txBody>
      </p:sp>
    </p:spTree>
    <p:extLst>
      <p:ext uri="{BB962C8B-B14F-4D97-AF65-F5344CB8AC3E}">
        <p14:creationId xmlns="" xmlns:p14="http://schemas.microsoft.com/office/powerpoint/2010/main" val="106047486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949316" y="682594"/>
            <a:ext cx="10469460" cy="5767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4.4 for</a:t>
            </a: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语句是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语言中最有特色的循环语句，使用最为灵活方便，其语法格式为：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表达式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1;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表达式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2;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表达式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循环体语句；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语句中的各表达式含义：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表达式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：初值表达式，是循环的入口，用于在循环开始前，为循环变量设置初始值。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表达式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：循环控制逻辑表达式，它控制循环执行的条件，决定循环次数。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表达式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：循环迭代部分，用于改变循环变量的值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语句执行流程如下：先执行表达式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，只执行一次。再执行表达式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，如果表达式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的值为真（非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），则执行循环体语句，然后执行表达式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来改变循环变量。再去判断表达式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的值，如果表达式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的值为真（非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）继续执行循环体语句，如此循环直到表达式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的值为假（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059572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57275" y="252323"/>
            <a:ext cx="6096000" cy="4552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宋体"/>
                <a:cs typeface="Times New Roman"/>
              </a:rPr>
              <a:t>for</a:t>
            </a:r>
            <a:r>
              <a:rPr lang="zh-CN" altLang="zh-CN" kern="100" dirty="0">
                <a:latin typeface="Times New Roman"/>
                <a:cs typeface="Times New Roman"/>
              </a:rPr>
              <a:t>语句流程图如图</a:t>
            </a:r>
            <a:r>
              <a:rPr lang="en-US" altLang="zh-CN" kern="100" dirty="0">
                <a:latin typeface="Times New Roman"/>
                <a:cs typeface="Times New Roman"/>
              </a:rPr>
              <a:t>4-3</a:t>
            </a:r>
            <a:r>
              <a:rPr lang="zh-CN" altLang="zh-CN" kern="100" dirty="0">
                <a:latin typeface="Times New Roman"/>
                <a:cs typeface="Times New Roman"/>
              </a:rPr>
              <a:t>所示</a:t>
            </a:r>
            <a:r>
              <a:rPr lang="zh-CN" altLang="zh-CN" kern="100" dirty="0" smtClean="0">
                <a:latin typeface="Times New Roman"/>
                <a:cs typeface="Times New Roman"/>
              </a:rPr>
              <a:t>。</a:t>
            </a:r>
            <a:endParaRPr lang="zh-CN" altLang="zh-CN" kern="100" dirty="0">
              <a:latin typeface="Times New Roman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62718" y="5809736"/>
            <a:ext cx="243528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/>
                <a:cs typeface="Times New Roman"/>
              </a:rPr>
              <a:t>图</a:t>
            </a:r>
            <a:r>
              <a:rPr lang="en-US" altLang="zh-CN" kern="100" dirty="0">
                <a:latin typeface="Times New Roman"/>
                <a:cs typeface="Times New Roman"/>
              </a:rPr>
              <a:t>4-3 for</a:t>
            </a:r>
            <a:r>
              <a:rPr lang="zh-CN" altLang="zh-CN" kern="100" dirty="0">
                <a:latin typeface="Times New Roman"/>
                <a:cs typeface="Times New Roman"/>
              </a:rPr>
              <a:t>语句流程图</a:t>
            </a:r>
            <a:endParaRPr lang="zh-CN" altLang="zh-CN" sz="2400" kern="100" dirty="0">
              <a:latin typeface="Times New Roman"/>
              <a:cs typeface="Times New Roman"/>
            </a:endParaRPr>
          </a:p>
        </p:txBody>
      </p:sp>
      <p:pic>
        <p:nvPicPr>
          <p:cNvPr id="6" name="图片 5" descr="F:\ctutu\04\4-3.pn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890" y="957129"/>
            <a:ext cx="3291009" cy="44010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167026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48203" y="966220"/>
            <a:ext cx="11791950" cy="3366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实现</a:t>
            </a:r>
            <a:r>
              <a:rPr lang="zh-CN" altLang="en-US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，求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1+2+3+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+100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include&lt;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i,s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for(i=1,s=0;i&lt;=100;i++)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s+i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;/*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循环体语句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("sum=%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d,i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=%d\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n",s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31210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903827" y="704404"/>
            <a:ext cx="10469460" cy="4985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en-US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4-7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编程计算正整数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中的奇数之和以及偶数之和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 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i,n,sum1,sum2;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("input n(n&gt;0):\n");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scanf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("%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d",&amp;n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);/*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输入循环终止变量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n*/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0005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sum1=0;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2639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sum2=0;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0005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for(i=1;i&lt;=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n;i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++)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334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if(i%2==1)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733425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sum1+=i;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334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else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66675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sum2+=i;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00050" algn="just"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("sum1=%d,sum2=%d\n",sum1,sum2);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0000" algn="just"/>
            <a:endParaRPr lang="zh-CN" altLang="en-US" kern="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74102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1265777" y="351979"/>
            <a:ext cx="10707148" cy="57249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4.5 for</a:t>
            </a: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语句的变形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）如果在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语句之前给循环变量赋初值，则表达式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可以省略，但其后的分号“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”不可省略。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对于</a:t>
            </a:r>
            <a:r>
              <a:rPr lang="zh-CN" altLang="en-US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，其循环语句可以写成如下形式：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i=1;s=0; /*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语句之前给循环变量赋初值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for( ; i&lt;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100; i++)s=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s+i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）如果省略表达式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，则不做其它处理时便成为死循环。例如：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for(i=1,s=0;; i++) s=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s+i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相当于： 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i=1;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while(1){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sum+i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i++;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0000" algn="just">
              <a:lnSpc>
                <a:spcPts val="2800"/>
              </a:lnSpc>
            </a:pPr>
            <a:endParaRPr lang="zh-CN" altLang="en-US" kern="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89843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3879791" y="1789647"/>
            <a:ext cx="7067794" cy="37394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zh-CN" altLang="zh-CN" b="1" kern="100" dirty="0">
                <a:latin typeface="Cambria"/>
                <a:cs typeface="Times New Roman"/>
              </a:rPr>
              <a:t>项目</a:t>
            </a:r>
            <a:r>
              <a:rPr lang="zh-CN" altLang="zh-CN" b="1" kern="100" dirty="0" smtClean="0">
                <a:latin typeface="Cambria"/>
                <a:cs typeface="Times New Roman"/>
              </a:rPr>
              <a:t>描述</a:t>
            </a:r>
            <a:endParaRPr lang="zh-CN" altLang="zh-CN" b="1" kern="100" dirty="0">
              <a:latin typeface="Cambria"/>
              <a:cs typeface="Times New Roman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/>
                <a:cs typeface="Times New Roman"/>
              </a:rPr>
              <a:t>   </a:t>
            </a:r>
            <a:r>
              <a:rPr lang="zh-CN" altLang="zh-CN" kern="100" dirty="0" smtClean="0">
                <a:latin typeface="Times New Roman"/>
                <a:cs typeface="Times New Roman"/>
              </a:rPr>
              <a:t>张老师</a:t>
            </a:r>
            <a:r>
              <a:rPr lang="zh-CN" altLang="zh-CN" kern="100" dirty="0">
                <a:latin typeface="Times New Roman"/>
                <a:cs typeface="Times New Roman"/>
              </a:rPr>
              <a:t>是某高校的计算机老师，在讲授</a:t>
            </a:r>
            <a:r>
              <a:rPr lang="en-US" altLang="zh-CN" kern="100" dirty="0">
                <a:latin typeface="Times New Roman"/>
                <a:cs typeface="Times New Roman"/>
              </a:rPr>
              <a:t>C</a:t>
            </a:r>
            <a:r>
              <a:rPr lang="zh-CN" altLang="zh-CN" kern="100" dirty="0">
                <a:latin typeface="Times New Roman"/>
                <a:cs typeface="Times New Roman"/>
              </a:rPr>
              <a:t>语言课程中，很善于把生活学习中遇到许多问题运用到课程讲解中，如：统计全班学生成绩；求若干个数之和；迭代求根等，关于重复类的运算，需要用到循环控制。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zh-CN" altLang="zh-CN" b="1" kern="100" dirty="0">
                <a:latin typeface="Cambria"/>
                <a:cs typeface="Times New Roman"/>
              </a:rPr>
              <a:t>项目</a:t>
            </a:r>
            <a:r>
              <a:rPr lang="zh-CN" altLang="zh-CN" b="1" kern="100" dirty="0" smtClean="0">
                <a:latin typeface="Cambria"/>
                <a:cs typeface="Times New Roman"/>
              </a:rPr>
              <a:t>分析</a:t>
            </a:r>
            <a:endParaRPr lang="zh-CN" altLang="zh-CN" b="1" kern="100" dirty="0">
              <a:latin typeface="Cambria"/>
              <a:cs typeface="Times New Roman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/>
                <a:cs typeface="Times New Roman"/>
              </a:rPr>
              <a:t>    </a:t>
            </a:r>
            <a:r>
              <a:rPr lang="zh-CN" altLang="zh-CN" kern="100" dirty="0" smtClean="0">
                <a:latin typeface="Times New Roman"/>
                <a:cs typeface="Times New Roman"/>
              </a:rPr>
              <a:t>循环</a:t>
            </a:r>
            <a:r>
              <a:rPr lang="zh-CN" altLang="zh-CN" kern="100" dirty="0">
                <a:latin typeface="Times New Roman"/>
                <a:cs typeface="Times New Roman"/>
              </a:rPr>
              <a:t>结构是指在程序中需要反复执行某个功能而设置的一种程序结构。程序的循环结构是用循环语句实现的，在</a:t>
            </a:r>
            <a:r>
              <a:rPr lang="en-US" altLang="zh-CN" kern="100" dirty="0">
                <a:latin typeface="Times New Roman"/>
                <a:cs typeface="Times New Roman"/>
              </a:rPr>
              <a:t>C</a:t>
            </a:r>
            <a:r>
              <a:rPr lang="zh-CN" altLang="zh-CN" kern="100" dirty="0">
                <a:latin typeface="Times New Roman"/>
                <a:cs typeface="Times New Roman"/>
              </a:rPr>
              <a:t>语言中，可以用</a:t>
            </a:r>
            <a:r>
              <a:rPr lang="en-US" altLang="zh-CN" kern="100" dirty="0">
                <a:latin typeface="Times New Roman"/>
                <a:cs typeface="Times New Roman"/>
              </a:rPr>
              <a:t>while</a:t>
            </a:r>
            <a:r>
              <a:rPr lang="zh-CN" altLang="zh-CN" kern="100" dirty="0">
                <a:latin typeface="Times New Roman"/>
                <a:cs typeface="Times New Roman"/>
              </a:rPr>
              <a:t>语句、</a:t>
            </a:r>
            <a:r>
              <a:rPr lang="en-US" altLang="zh-CN" kern="100" dirty="0">
                <a:latin typeface="Times New Roman"/>
                <a:cs typeface="Times New Roman"/>
              </a:rPr>
              <a:t>do-while</a:t>
            </a:r>
            <a:r>
              <a:rPr lang="zh-CN" altLang="zh-CN" kern="100" dirty="0">
                <a:latin typeface="Times New Roman"/>
                <a:cs typeface="Times New Roman"/>
              </a:rPr>
              <a:t>语句和</a:t>
            </a:r>
            <a:r>
              <a:rPr lang="en-US" altLang="zh-CN" kern="100" dirty="0">
                <a:latin typeface="Times New Roman"/>
                <a:cs typeface="Times New Roman"/>
              </a:rPr>
              <a:t>for</a:t>
            </a:r>
            <a:r>
              <a:rPr lang="zh-CN" altLang="zh-CN" kern="100" dirty="0">
                <a:latin typeface="Times New Roman"/>
                <a:cs typeface="Times New Roman"/>
              </a:rPr>
              <a:t>语句实现循环结构</a:t>
            </a:r>
            <a:r>
              <a:rPr lang="zh-CN" altLang="zh-CN" kern="100" dirty="0">
                <a:solidFill>
                  <a:srgbClr val="000000"/>
                </a:solidFill>
                <a:latin typeface="Times New Roman"/>
                <a:cs typeface="Times New Roman"/>
              </a:rPr>
              <a:t>。 </a:t>
            </a:r>
            <a:endParaRPr lang="zh-CN" altLang="zh-CN" kern="100" dirty="0">
              <a:latin typeface="Times New Roman"/>
              <a:cs typeface="Times New Roman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010" y="1116749"/>
            <a:ext cx="2926768" cy="57412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13308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9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922877" y="694433"/>
            <a:ext cx="10707148" cy="5539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）如果省略表达式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，则不对循环控制变量进行操作，这时可在语句体中加入修改循环控制变量的语句。例如： </a:t>
            </a:r>
            <a:endParaRPr lang="en-US" altLang="zh-CN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for( i=1; i&lt;=100 ; 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sum+i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i++;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 </a:t>
            </a:r>
            <a:endParaRPr lang="en-US" altLang="zh-CN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）如果同时省略了表达式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和表达式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，只有表达式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，即只给循环条件。例如： </a:t>
            </a:r>
            <a:endParaRPr lang="en-US" altLang="zh-CN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for( ; i&lt;=100 ; 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sum+i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i++;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相当于：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while(i&lt;=100){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sum+i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i++;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indent="266700" algn="just">
              <a:spcAft>
                <a:spcPts val="0"/>
              </a:spcAft>
            </a:pP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08243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647701" y="675381"/>
            <a:ext cx="11372850" cy="2436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个表达式都可以省略。例如：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for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; 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) 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相当于：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while(1) 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即不设初值，没有循环条件，循环变量不增值，无终止地执行循环体。</a:t>
            </a:r>
          </a:p>
          <a:p>
            <a:pPr indent="540000" algn="just">
              <a:lnSpc>
                <a:spcPts val="2800"/>
              </a:lnSpc>
            </a:pPr>
            <a:endParaRPr lang="zh-CN" altLang="en-US" kern="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22144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3125" y="1195437"/>
            <a:ext cx="1010967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几种循环的比较：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同样一个问题，可以用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语句来解决，也可以用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do-while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语句和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语句来解决。但在实际应用中我们要根据不同的情况来选择不同的循环语句，选用的一般原则如下： </a:t>
            </a:r>
          </a:p>
          <a:p>
            <a:pPr indent="2000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）如果是计数型的循环或确切知道循环次数的循环，一般用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语句，如果循环次数是根据循环体的执行情况确定，一般用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do-while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语句。</a:t>
            </a:r>
          </a:p>
          <a:p>
            <a:pPr indent="2000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）当循环体至少执行一次用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do-while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语句，反之如果循环体一次不执行用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语句。</a:t>
            </a:r>
          </a:p>
          <a:p>
            <a:pPr indent="19304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do-while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循环，循环体中应包括使循环趋于结束的语句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++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</a:p>
          <a:p>
            <a:pPr indent="2000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）用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do-while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循环时，循环变量初始化的操作应在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do-while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语句之前完成，而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语句可以在表达式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中实现循环变量的初始化。</a:t>
            </a:r>
          </a:p>
          <a:p>
            <a:pPr indent="1917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循环是最常用的循环，它的功能强大，可以代替其它循环。</a:t>
            </a:r>
          </a:p>
        </p:txBody>
      </p:sp>
    </p:spTree>
    <p:extLst>
      <p:ext uri="{BB962C8B-B14F-4D97-AF65-F5344CB8AC3E}">
        <p14:creationId xmlns="" xmlns:p14="http://schemas.microsoft.com/office/powerpoint/2010/main" val="2138992315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38225" y="995653"/>
            <a:ext cx="9420225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Cambria"/>
                <a:cs typeface="Times New Roman"/>
              </a:rPr>
              <a:t>4.6 break</a:t>
            </a:r>
            <a:r>
              <a:rPr lang="zh-CN" altLang="zh-CN" b="1" kern="100" dirty="0">
                <a:latin typeface="Cambria"/>
                <a:cs typeface="Times New Roman"/>
              </a:rPr>
              <a:t>语句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/>
                <a:cs typeface="Times New Roman"/>
              </a:rPr>
              <a:t>  </a:t>
            </a:r>
            <a:r>
              <a:rPr lang="zh-CN" altLang="zh-CN" kern="100" dirty="0" smtClean="0">
                <a:latin typeface="Times New Roman"/>
                <a:cs typeface="Times New Roman"/>
              </a:rPr>
              <a:t>循环体</a:t>
            </a:r>
            <a:r>
              <a:rPr lang="zh-CN" altLang="zh-CN" kern="100" dirty="0">
                <a:latin typeface="Times New Roman"/>
                <a:cs typeface="Times New Roman"/>
              </a:rPr>
              <a:t>语句执行可能有两种情况，一种是循环的次数是已知的，使用普通循环就可以实现。还有一种是循环的次数是未知的，当满足某个条件时，就提前结束循环。前面在选择结构中我们使用</a:t>
            </a:r>
            <a:r>
              <a:rPr lang="en-US" altLang="zh-CN" kern="100" dirty="0">
                <a:latin typeface="Times New Roman"/>
                <a:cs typeface="Times New Roman"/>
              </a:rPr>
              <a:t>break</a:t>
            </a:r>
            <a:r>
              <a:rPr lang="zh-CN" altLang="zh-CN" kern="100" dirty="0">
                <a:latin typeface="Times New Roman"/>
                <a:cs typeface="Times New Roman"/>
              </a:rPr>
              <a:t>语句使流程跳出</a:t>
            </a:r>
            <a:r>
              <a:rPr lang="en-US" altLang="zh-CN" kern="100" dirty="0">
                <a:latin typeface="Times New Roman"/>
                <a:cs typeface="Times New Roman"/>
              </a:rPr>
              <a:t>switch</a:t>
            </a:r>
            <a:r>
              <a:rPr lang="zh-CN" altLang="zh-CN" kern="100" dirty="0">
                <a:latin typeface="Times New Roman"/>
                <a:cs typeface="Times New Roman"/>
              </a:rPr>
              <a:t>语句，继续执行</a:t>
            </a:r>
            <a:r>
              <a:rPr lang="en-US" altLang="zh-CN" kern="100" dirty="0">
                <a:latin typeface="Times New Roman"/>
                <a:cs typeface="Times New Roman"/>
              </a:rPr>
              <a:t>switch</a:t>
            </a:r>
            <a:r>
              <a:rPr lang="zh-CN" altLang="zh-CN" kern="100" dirty="0">
                <a:latin typeface="Times New Roman"/>
                <a:cs typeface="Times New Roman"/>
              </a:rPr>
              <a:t>语句后面的语句。</a:t>
            </a:r>
            <a:r>
              <a:rPr lang="en-US" altLang="zh-CN" kern="100" dirty="0">
                <a:latin typeface="Times New Roman"/>
                <a:cs typeface="Times New Roman"/>
              </a:rPr>
              <a:t>break</a:t>
            </a:r>
            <a:r>
              <a:rPr lang="zh-CN" altLang="zh-CN" kern="100" dirty="0">
                <a:latin typeface="Times New Roman"/>
                <a:cs typeface="Times New Roman"/>
              </a:rPr>
              <a:t>语句还可以用在循环结构中，在</a:t>
            </a:r>
            <a:r>
              <a:rPr lang="en-US" altLang="zh-CN" kern="100" dirty="0">
                <a:latin typeface="Times New Roman"/>
                <a:cs typeface="Times New Roman"/>
              </a:rPr>
              <a:t>while</a:t>
            </a:r>
            <a:r>
              <a:rPr lang="zh-CN" altLang="zh-CN" kern="100" dirty="0">
                <a:latin typeface="Times New Roman"/>
                <a:cs typeface="Times New Roman"/>
              </a:rPr>
              <a:t>、</a:t>
            </a:r>
            <a:r>
              <a:rPr lang="en-US" altLang="zh-CN" kern="100" dirty="0">
                <a:latin typeface="Times New Roman"/>
                <a:cs typeface="Times New Roman"/>
              </a:rPr>
              <a:t>do-while</a:t>
            </a:r>
            <a:r>
              <a:rPr lang="zh-CN" altLang="zh-CN" kern="100" dirty="0">
                <a:latin typeface="Times New Roman"/>
                <a:cs typeface="Times New Roman"/>
              </a:rPr>
              <a:t>、</a:t>
            </a:r>
            <a:r>
              <a:rPr lang="en-US" altLang="zh-CN" kern="100" dirty="0">
                <a:latin typeface="Times New Roman"/>
                <a:cs typeface="Times New Roman"/>
              </a:rPr>
              <a:t>for</a:t>
            </a:r>
            <a:r>
              <a:rPr lang="zh-CN" altLang="zh-CN" kern="100" dirty="0">
                <a:latin typeface="Times New Roman"/>
                <a:cs typeface="Times New Roman"/>
              </a:rPr>
              <a:t>循环语句中使用</a:t>
            </a:r>
            <a:r>
              <a:rPr lang="en-US" altLang="zh-CN" kern="100" dirty="0">
                <a:latin typeface="Times New Roman"/>
                <a:cs typeface="Times New Roman"/>
              </a:rPr>
              <a:t>break</a:t>
            </a:r>
            <a:r>
              <a:rPr lang="zh-CN" altLang="zh-CN" kern="100" dirty="0">
                <a:latin typeface="Times New Roman"/>
                <a:cs typeface="Times New Roman"/>
              </a:rPr>
              <a:t>语句，可使程序提前终止循环而执行循环后面的语句，通常</a:t>
            </a:r>
            <a:r>
              <a:rPr lang="en-US" altLang="zh-CN" kern="100" dirty="0">
                <a:latin typeface="Times New Roman"/>
                <a:cs typeface="Times New Roman"/>
              </a:rPr>
              <a:t>break</a:t>
            </a:r>
            <a:r>
              <a:rPr lang="zh-CN" altLang="zh-CN" kern="100" dirty="0">
                <a:latin typeface="Times New Roman"/>
                <a:cs typeface="Times New Roman"/>
              </a:rPr>
              <a:t>语句总是与</a:t>
            </a:r>
            <a:r>
              <a:rPr lang="en-US" altLang="zh-CN" kern="100" dirty="0">
                <a:latin typeface="Times New Roman"/>
                <a:cs typeface="Times New Roman"/>
              </a:rPr>
              <a:t>if</a:t>
            </a:r>
            <a:r>
              <a:rPr lang="zh-CN" altLang="zh-CN" kern="100" dirty="0">
                <a:latin typeface="Times New Roman"/>
                <a:cs typeface="Times New Roman"/>
              </a:rPr>
              <a:t>语句连在一起，即满足条件时便跳出循环。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宋体"/>
                <a:cs typeface="Times New Roman"/>
              </a:rPr>
              <a:t>  break</a:t>
            </a:r>
            <a:r>
              <a:rPr lang="zh-CN" altLang="zh-CN" kern="100" dirty="0">
                <a:latin typeface="Times New Roman"/>
                <a:cs typeface="Times New Roman"/>
              </a:rPr>
              <a:t>语句的一般形式为：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宋体"/>
                <a:cs typeface="Times New Roman"/>
              </a:rPr>
              <a:t>		break;</a:t>
            </a:r>
            <a:endParaRPr lang="zh-CN" altLang="zh-CN" kern="100" dirty="0">
              <a:latin typeface="Times New Roman"/>
              <a:cs typeface="Times New Roman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/>
                <a:cs typeface="Times New Roman"/>
              </a:rPr>
              <a:t>  </a:t>
            </a:r>
            <a:r>
              <a:rPr lang="zh-CN" altLang="zh-CN" kern="100" dirty="0" smtClean="0">
                <a:latin typeface="Times New Roman"/>
                <a:cs typeface="Times New Roman"/>
              </a:rPr>
              <a:t>执行</a:t>
            </a:r>
            <a:r>
              <a:rPr lang="zh-CN" altLang="zh-CN" kern="100" dirty="0">
                <a:latin typeface="Times New Roman"/>
                <a:cs typeface="Times New Roman"/>
              </a:rPr>
              <a:t>流程为：在循环体中遇见</a:t>
            </a:r>
            <a:r>
              <a:rPr lang="en-US" altLang="zh-CN" kern="100" dirty="0">
                <a:latin typeface="Times New Roman"/>
                <a:cs typeface="Times New Roman"/>
              </a:rPr>
              <a:t>break</a:t>
            </a:r>
            <a:r>
              <a:rPr lang="zh-CN" altLang="zh-CN" kern="100" dirty="0">
                <a:latin typeface="Times New Roman"/>
                <a:cs typeface="Times New Roman"/>
              </a:rPr>
              <a:t>语句，立即结束循环，跳到循环体外，执行循环结构下面的语句。</a:t>
            </a:r>
          </a:p>
        </p:txBody>
      </p:sp>
    </p:spTree>
    <p:extLst>
      <p:ext uri="{BB962C8B-B14F-4D97-AF65-F5344CB8AC3E}">
        <p14:creationId xmlns="" xmlns:p14="http://schemas.microsoft.com/office/powerpoint/2010/main" val="13399609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1123950" y="113854"/>
            <a:ext cx="11239500" cy="6598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4-8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使用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语句和不使用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语句比较。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n;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for(n=1;n&lt;=6;n++)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("n=%d  " ,n);   	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include&lt;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n;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for(n=1;n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&lt;=10;n++)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{ if(n%3==0)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break;	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("n=%d  " ,n);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en-US" kern="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536453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913352" y="637729"/>
            <a:ext cx="10707148" cy="57249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4-9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判断一个整数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是否是素数。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分析：只能被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和本身整除的数称为素数，如果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能被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～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n-1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之间的任何一个数整除则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不是素数。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 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{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n, i 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kern="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scanf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("%d", &amp;n);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for (i=2;i&lt;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n;i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++)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{if (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n%i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==0) break; }/*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只要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能被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～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n-1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之间的任何一个数整除就退出循环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if (i&gt;= n)/*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如果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i&gt;=n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，则说明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语句是正常退出，即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不能被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～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n-1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之间的任何数整除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("%4d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是素数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\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n",n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else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667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("%4d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不是素数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\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n",n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0000" algn="just">
              <a:lnSpc>
                <a:spcPts val="2800"/>
              </a:lnSpc>
            </a:pPr>
            <a:endParaRPr lang="zh-CN" altLang="en-US" kern="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183239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808398" y="1259347"/>
            <a:ext cx="10707148" cy="2436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Cambria"/>
                <a:cs typeface="Times New Roman"/>
              </a:rPr>
              <a:t>4.7 continue</a:t>
            </a:r>
            <a:r>
              <a:rPr lang="zh-CN" altLang="zh-CN" b="1" kern="100" dirty="0">
                <a:latin typeface="Cambria"/>
                <a:cs typeface="Times New Roman"/>
              </a:rPr>
              <a:t>语句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/>
                <a:cs typeface="Times New Roman"/>
              </a:rPr>
              <a:t>    </a:t>
            </a:r>
            <a:r>
              <a:rPr lang="zh-CN" altLang="zh-CN" kern="100" dirty="0" smtClean="0">
                <a:latin typeface="Times New Roman"/>
                <a:cs typeface="Times New Roman"/>
              </a:rPr>
              <a:t>程序设计</a:t>
            </a:r>
            <a:r>
              <a:rPr lang="zh-CN" altLang="zh-CN" kern="100" dirty="0">
                <a:latin typeface="Times New Roman"/>
                <a:cs typeface="Times New Roman"/>
              </a:rPr>
              <a:t>中的循环就是将某些语句重复执行很多次，在多次重复执行中，可能某次循环执行时有些语句不需要执行，这时需要一个提前终止本次循环（不是整个循环）的语句。</a:t>
            </a:r>
            <a:r>
              <a:rPr lang="en-US" altLang="zh-CN" kern="100" dirty="0">
                <a:latin typeface="Times New Roman"/>
                <a:cs typeface="Times New Roman"/>
              </a:rPr>
              <a:t>continue</a:t>
            </a:r>
            <a:r>
              <a:rPr lang="zh-CN" altLang="zh-CN" kern="100" dirty="0">
                <a:latin typeface="Times New Roman"/>
                <a:cs typeface="Times New Roman"/>
              </a:rPr>
              <a:t>语句用于结束本次循环，即跳过循环体中下面尚未执行的语句，继续进行下一次循环判定。一般形式为：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宋体"/>
                <a:cs typeface="Times New Roman"/>
              </a:rPr>
              <a:t>continue;</a:t>
            </a:r>
            <a:endParaRPr lang="zh-CN" altLang="zh-CN" kern="100" dirty="0">
              <a:latin typeface="Times New Roman"/>
              <a:cs typeface="Times New Roman"/>
            </a:endParaRPr>
          </a:p>
          <a:p>
            <a:pPr indent="540000" algn="just">
              <a:lnSpc>
                <a:spcPts val="2800"/>
              </a:lnSpc>
            </a:pPr>
            <a:endParaRPr lang="zh-CN" altLang="en-US" kern="100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39880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1199102" y="675829"/>
            <a:ext cx="10707148" cy="57249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4-10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把上例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换成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continue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n;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for(n=1;n&lt;=10;n++)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{ if(n%3==0)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continue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	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("n=%d" ,n);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} 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这个程序，当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n=3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n%3==0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条件为真，执行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continue,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跳过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语句，结束一次循环，继续执行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n++,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进行循环判断。同样还有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n=6,n=9,n%3==0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条件为真，跳过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语句。运行结果：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n=1  n=2  n=4  n=5 n=7  n=8  n=10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indent="540000" algn="just">
              <a:lnSpc>
                <a:spcPts val="2800"/>
              </a:lnSpc>
            </a:pPr>
            <a:endParaRPr lang="zh-CN" altLang="en-US" kern="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8975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43592" y="416264"/>
            <a:ext cx="1053251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4-11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以内所有不能被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整除的数的和。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程序如下：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 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i=0,s=0;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while(i&lt;100)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i++;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if(i%7==0)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contiune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;/*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能被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整除时，跳过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s+i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语句，结束本次循环，进行下一次循环判断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s=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s+i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   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("%d\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n",s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274167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1303877" y="266254"/>
            <a:ext cx="10707148" cy="61827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程序改写如下：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 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i,s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i=1;s=0;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while(i&lt;100)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if(i%7 == 0)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contiune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;/*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i=7,if(i%7==0)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为真，下方的语句不执行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s=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s+i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 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i++;  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("%d\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n",s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0000" algn="just">
              <a:lnSpc>
                <a:spcPct val="150000"/>
              </a:lnSpc>
            </a:pPr>
            <a:endParaRPr lang="zh-CN" altLang="en-US" kern="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500885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962025" y="961133"/>
            <a:ext cx="10801350" cy="41549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zh-CN" altLang="zh-CN" b="1" kern="100" dirty="0">
                <a:latin typeface="Cambria"/>
                <a:cs typeface="Times New Roman"/>
              </a:rPr>
              <a:t>相关知识点</a:t>
            </a:r>
          </a:p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Cambria"/>
                <a:cs typeface="Times New Roman"/>
              </a:rPr>
              <a:t>4.1 </a:t>
            </a:r>
            <a:r>
              <a:rPr lang="zh-CN" altLang="zh-CN" b="1" kern="100" dirty="0">
                <a:latin typeface="Cambria"/>
                <a:cs typeface="Times New Roman"/>
              </a:rPr>
              <a:t>循环结构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 smtClean="0">
                <a:latin typeface="Times New Roman"/>
                <a:cs typeface="Times New Roman"/>
              </a:rPr>
              <a:t>一</a:t>
            </a:r>
            <a:r>
              <a:rPr lang="zh-CN" altLang="zh-CN" kern="100" dirty="0">
                <a:latin typeface="Times New Roman"/>
                <a:cs typeface="Times New Roman"/>
              </a:rPr>
              <a:t>个循环通常包括四个部分：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/>
                <a:cs typeface="Times New Roman"/>
              </a:rPr>
              <a:t>（</a:t>
            </a:r>
            <a:r>
              <a:rPr lang="en-US" altLang="zh-CN" kern="100" dirty="0">
                <a:latin typeface="Times New Roman"/>
                <a:cs typeface="Times New Roman"/>
              </a:rPr>
              <a:t>1</a:t>
            </a:r>
            <a:r>
              <a:rPr lang="zh-CN" altLang="zh-CN" kern="100" dirty="0">
                <a:latin typeface="Times New Roman"/>
                <a:cs typeface="Times New Roman"/>
              </a:rPr>
              <a:t>）循环</a:t>
            </a:r>
            <a:r>
              <a:rPr lang="zh-CN" altLang="zh-CN" kern="100" dirty="0" smtClean="0">
                <a:latin typeface="Times New Roman"/>
                <a:cs typeface="Times New Roman"/>
              </a:rPr>
              <a:t>入口，即循环的初始化条件：用来设置循环的一些初始条件，一般只执行一次，如设置循环变量等。</a:t>
            </a:r>
            <a:endParaRPr lang="zh-CN" altLang="zh-CN" kern="100" dirty="0">
              <a:latin typeface="Times New Roman"/>
              <a:cs typeface="Times New Roman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/>
                <a:cs typeface="Times New Roman"/>
              </a:rPr>
              <a:t>（</a:t>
            </a:r>
            <a:r>
              <a:rPr lang="en-US" altLang="zh-CN" kern="100" dirty="0">
                <a:latin typeface="Times New Roman"/>
                <a:cs typeface="Times New Roman"/>
              </a:rPr>
              <a:t>2</a:t>
            </a:r>
            <a:r>
              <a:rPr lang="zh-CN" altLang="zh-CN" kern="100" dirty="0">
                <a:latin typeface="Times New Roman"/>
                <a:cs typeface="Times New Roman"/>
              </a:rPr>
              <a:t>）循环</a:t>
            </a:r>
            <a:r>
              <a:rPr lang="zh-CN" altLang="zh-CN" kern="100" dirty="0" smtClean="0">
                <a:latin typeface="Times New Roman"/>
                <a:cs typeface="Times New Roman"/>
              </a:rPr>
              <a:t>出口，即循环的终止条件：也称为判断部分。通常是一个关系表达式或布尔表达式，每一次循环都要对该表达式求值，以验证是否满足终止条件。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 smtClean="0">
                <a:latin typeface="Times New Roman"/>
                <a:cs typeface="Times New Roman"/>
              </a:rPr>
              <a:t>（</a:t>
            </a:r>
            <a:r>
              <a:rPr lang="en-US" altLang="zh-CN" kern="100" dirty="0" smtClean="0">
                <a:latin typeface="Times New Roman"/>
                <a:cs typeface="Times New Roman"/>
              </a:rPr>
              <a:t>3</a:t>
            </a:r>
            <a:r>
              <a:rPr lang="zh-CN" altLang="zh-CN" kern="100" dirty="0" smtClean="0">
                <a:latin typeface="Times New Roman"/>
                <a:cs typeface="Times New Roman"/>
              </a:rPr>
              <a:t>）循环体：被反复执行的一段语句序列，可以是单一语句，也可以是一个复合语句（代码块）。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 smtClean="0">
                <a:latin typeface="Times New Roman"/>
                <a:cs typeface="Times New Roman"/>
              </a:rPr>
              <a:t>（</a:t>
            </a:r>
            <a:r>
              <a:rPr lang="en-US" altLang="zh-CN" kern="100" dirty="0">
                <a:latin typeface="Times New Roman"/>
                <a:cs typeface="Times New Roman"/>
              </a:rPr>
              <a:t>4</a:t>
            </a:r>
            <a:r>
              <a:rPr lang="zh-CN" altLang="zh-CN" kern="100" dirty="0">
                <a:latin typeface="Times New Roman"/>
                <a:cs typeface="Times New Roman"/>
              </a:rPr>
              <a:t>）迭代：在当前循环结束，下一次循环开始执行之前执行的语句，用来修改循环控制条件。例如，使循环变量递增或递减，</a:t>
            </a:r>
            <a:r>
              <a:rPr lang="en-US" altLang="zh-CN" kern="100" dirty="0">
                <a:latin typeface="Times New Roman"/>
                <a:cs typeface="Times New Roman"/>
              </a:rPr>
              <a:t>i++</a:t>
            </a:r>
            <a:r>
              <a:rPr lang="zh-CN" altLang="zh-CN" kern="100" dirty="0">
                <a:latin typeface="Times New Roman"/>
                <a:cs typeface="Times New Roman"/>
              </a:rPr>
              <a:t>，</a:t>
            </a:r>
            <a:r>
              <a:rPr lang="en-US" altLang="zh-CN" kern="100" dirty="0">
                <a:latin typeface="Times New Roman"/>
                <a:cs typeface="Times New Roman"/>
              </a:rPr>
              <a:t>i--</a:t>
            </a:r>
            <a:r>
              <a:rPr lang="zh-CN" altLang="zh-CN" kern="100" dirty="0">
                <a:latin typeface="Times New Roman"/>
                <a:cs typeface="Times New Roman"/>
              </a:rPr>
              <a:t>。</a:t>
            </a:r>
          </a:p>
        </p:txBody>
      </p:sp>
    </p:spTree>
    <p:extLst>
      <p:ext uri="{BB962C8B-B14F-4D97-AF65-F5344CB8AC3E}">
        <p14:creationId xmlns="" xmlns:p14="http://schemas.microsoft.com/office/powerpoint/2010/main" val="388991668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692674" y="998519"/>
            <a:ext cx="9895565" cy="44319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7970" algn="just"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4.8</a:t>
            </a: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循环的嵌套</a:t>
            </a:r>
          </a:p>
          <a:p>
            <a:pPr indent="266700" algn="just">
              <a:spcAft>
                <a:spcPts val="0"/>
              </a:spcAft>
            </a:pPr>
            <a:r>
              <a:rPr lang="zh-CN" altLang="en-US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4-12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读程序写结果。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 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i=1,j=1;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while(i&lt;=2)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j=1;/*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内层循环的循环变量初始化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while(j&lt;=3)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("%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d,%d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\n",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j++;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}/*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内层循环结束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i++;/*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外层循环的循环变量变化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50358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59379" y="478151"/>
            <a:ext cx="6096000" cy="7571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just">
              <a:lnSpc>
                <a:spcPct val="12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项目实训</a:t>
            </a:r>
            <a:endParaRPr lang="zh-CN" altLang="zh-CN" b="1" kern="100" dirty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indent="267970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实训一：</a:t>
            </a:r>
            <a:r>
              <a:rPr lang="en-US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do-while</a:t>
            </a: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循环比较</a:t>
            </a:r>
            <a:endParaRPr lang="zh-CN" altLang="zh-CN" b="1" kern="1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12311" y="1799519"/>
            <a:ext cx="319042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kern="100" dirty="0">
                <a:latin typeface="宋体"/>
                <a:cs typeface="Times New Roman"/>
              </a:rPr>
              <a:t> </a:t>
            </a:r>
            <a:endParaRPr lang="en-US" altLang="zh-CN" kern="100" dirty="0" smtClean="0">
              <a:latin typeface="宋体"/>
              <a:cs typeface="Times New Roman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include 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en-US" altLang="zh-CN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main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6365" indent="13335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6365" indent="133350" algn="just"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s=0,n; 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0" indent="1270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scanf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("%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d",&amp;n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0" indent="1270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while(n&lt;=9)  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0" indent="1270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{s=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s+n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 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0" indent="25908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n++; 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33375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   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26365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("s=%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d",s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26365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}   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31680" y="1691100"/>
            <a:ext cx="3367043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en-US" altLang="zh-CN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 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kern="100" dirty="0">
                <a:latin typeface="宋体"/>
                <a:cs typeface="Times New Roman"/>
              </a:rPr>
              <a:t> </a:t>
            </a:r>
            <a:endParaRPr lang="en-US" altLang="zh-CN" kern="100" dirty="0" smtClean="0">
              <a:latin typeface="宋体"/>
              <a:cs typeface="Times New Roman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main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6365"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6365" indent="266700" algn="just"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s=0,n;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6365" indent="333375" algn="just"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scanf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("%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d",&amp;n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6365" indent="333375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6365" indent="333375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 s=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s+n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20065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n++;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20065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 while(n&lt;=9);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3390" algn="just"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("s=%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d",s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339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79625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1237202" y="361504"/>
            <a:ext cx="10707148" cy="5351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实训</a:t>
            </a:r>
            <a:r>
              <a:rPr lang="zh-CN" altLang="zh-CN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二</a:t>
            </a: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：猴子吃桃问题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猴子第一天摘下若干个桃子，当即吃了一半，还不过瘾，又多吃了一个，第二天早上又将剩下的桃子吃掉一半，又多吃一个。以后每天早上都吃了前一天剩下的一半零一个。到第十天早上想再吃时，就只剩下一个桃子了。求第一天共摘多少个桃子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分析：我们要利用循环来解决这个问题，就要将问题整理成能够重复执行的语句。现在假设猴子第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天的桃子总数为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tn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。则：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t10=1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t9=2*(t10+1)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t8=2*(t9+1)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t7=2*(t8+1)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t1=2*(t2+1)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0000" algn="just">
              <a:lnSpc>
                <a:spcPct val="150000"/>
              </a:lnSpc>
            </a:pPr>
            <a:endParaRPr lang="zh-CN" altLang="en-US" kern="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78576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2124" y="756494"/>
            <a:ext cx="8334375" cy="2532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可知要想求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t1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必须先得到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，要想得到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必须先得到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t3,…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，所以要经过九次相同的计算。假设每天的桃子总数为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，则从第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天开始有规律：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t=2*(t+1); i=9/*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天桃子数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t=4,i=9*/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t=2*(t+1);i=i-1;/*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天的桃子数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t=10,i=8*/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t=2*(t+1);i=i-1;/*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第一天的桃子数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 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248720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895370" y="1168725"/>
            <a:ext cx="10707148" cy="36897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语句写程序为：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i,t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for(i=9,t=1;i&gt;0;i--)  /*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循环九次，得到结果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t=(t+1)*2; 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桃子总数是：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%d\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n",t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9177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756529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360902" y="999679"/>
            <a:ext cx="5639848" cy="49362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语句写程序为：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i=9,t=1;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while(i&gt;0)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33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t=(t+1)*2;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33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i--;/*while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中循环变量迭代语句要写在循环体内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桃子总数是：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%d\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n",t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zh-CN" altLang="en-US" kern="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55472" y="1153503"/>
            <a:ext cx="6096000" cy="419755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266700" algn="just">
              <a:lnSpc>
                <a:spcPct val="150000"/>
              </a:lnSpc>
            </a:pP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do-while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语句写程序为：</a:t>
            </a:r>
          </a:p>
          <a:p>
            <a:pPr lvl="0" indent="266700" algn="just">
              <a:lnSpc>
                <a:spcPct val="150000"/>
              </a:lnSpc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#include&lt;</a:t>
            </a:r>
            <a:r>
              <a:rPr lang="en-US" altLang="zh-CN" kern="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6700" algn="just">
              <a:lnSpc>
                <a:spcPct val="150000"/>
              </a:lnSpc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main(){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6700" algn="just">
              <a:lnSpc>
                <a:spcPct val="150000"/>
              </a:lnSpc>
            </a:pPr>
            <a:r>
              <a:rPr lang="en-US" altLang="zh-CN" kern="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i=9,t=1;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6700" algn="just">
              <a:lnSpc>
                <a:spcPct val="150000"/>
              </a:lnSpc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do{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6700" algn="just">
              <a:lnSpc>
                <a:spcPct val="150000"/>
              </a:lnSpc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t=(t+1)*2;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6700" algn="just">
              <a:lnSpc>
                <a:spcPct val="150000"/>
              </a:lnSpc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i--;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6700" algn="just">
              <a:lnSpc>
                <a:spcPct val="150000"/>
              </a:lnSpc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 while(i&gt;0);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6700" algn="just">
              <a:lnSpc>
                <a:spcPct val="150000"/>
              </a:lnSpc>
            </a:pPr>
            <a:r>
              <a:rPr lang="en-US" altLang="zh-CN" kern="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桃子总数是：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\</a:t>
            </a:r>
            <a:r>
              <a:rPr lang="en-US" altLang="zh-CN" kern="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n",t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6700" algn="just">
              <a:lnSpc>
                <a:spcPct val="150000"/>
              </a:lnSpc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0820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0599" y="365105"/>
            <a:ext cx="10763251" cy="1286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实训</a:t>
            </a:r>
            <a:r>
              <a:rPr lang="zh-CN" altLang="zh-CN" b="1" kern="100" dirty="0">
                <a:latin typeface="Times New Roman"/>
                <a:cs typeface="Times New Roman"/>
              </a:rPr>
              <a:t>三：费波那契</a:t>
            </a:r>
            <a:r>
              <a:rPr lang="en-US" altLang="zh-CN" b="1" kern="100" dirty="0">
                <a:latin typeface="Times New Roman"/>
                <a:cs typeface="Times New Roman"/>
              </a:rPr>
              <a:t>(Fibonacci)</a:t>
            </a:r>
            <a:r>
              <a:rPr lang="zh-CN" altLang="zh-CN" b="1" kern="100" dirty="0">
                <a:latin typeface="Times New Roman"/>
                <a:cs typeface="Times New Roman"/>
              </a:rPr>
              <a:t>数列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/>
                <a:cs typeface="Times New Roman"/>
              </a:rPr>
              <a:t>有一对兔子，出生后第</a:t>
            </a:r>
            <a:r>
              <a:rPr lang="en-US" altLang="zh-CN" kern="100" dirty="0">
                <a:latin typeface="Times New Roman"/>
                <a:cs typeface="Times New Roman"/>
              </a:rPr>
              <a:t>3</a:t>
            </a:r>
            <a:r>
              <a:rPr lang="zh-CN" altLang="zh-CN" kern="100" dirty="0">
                <a:latin typeface="Times New Roman"/>
                <a:cs typeface="Times New Roman"/>
              </a:rPr>
              <a:t>个月起每个月都生一对兔子，小兔子长到第</a:t>
            </a:r>
            <a:r>
              <a:rPr lang="en-US" altLang="zh-CN" kern="100" dirty="0">
                <a:latin typeface="Times New Roman"/>
                <a:cs typeface="Times New Roman"/>
              </a:rPr>
              <a:t>3</a:t>
            </a:r>
            <a:r>
              <a:rPr lang="zh-CN" altLang="zh-CN" kern="100" dirty="0">
                <a:latin typeface="Times New Roman"/>
                <a:cs typeface="Times New Roman"/>
              </a:rPr>
              <a:t>个月后每个月又生一对兔子，假设兔子都不死，到</a:t>
            </a:r>
            <a:r>
              <a:rPr lang="en-US" altLang="zh-CN" kern="100" dirty="0">
                <a:latin typeface="Times New Roman"/>
                <a:cs typeface="Times New Roman"/>
              </a:rPr>
              <a:t>40</a:t>
            </a:r>
            <a:r>
              <a:rPr lang="zh-CN" altLang="zh-CN" kern="100" dirty="0">
                <a:latin typeface="Times New Roman"/>
                <a:cs typeface="Times New Roman"/>
              </a:rPr>
              <a:t>个月时兔子总数为多少</a:t>
            </a:r>
            <a:r>
              <a:rPr lang="zh-CN" altLang="zh-CN" kern="100" dirty="0" smtClean="0">
                <a:latin typeface="Times New Roman"/>
                <a:cs typeface="Times New Roman"/>
              </a:rPr>
              <a:t>？</a:t>
            </a:r>
            <a:endParaRPr lang="zh-CN" altLang="zh-CN" kern="100" dirty="0">
              <a:latin typeface="Times New Roman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68133" y="5765885"/>
            <a:ext cx="256993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/>
                <a:cs typeface="Times New Roman"/>
              </a:rPr>
              <a:t>表</a:t>
            </a:r>
            <a:r>
              <a:rPr lang="en-US" altLang="zh-CN" kern="100" dirty="0">
                <a:latin typeface="Times New Roman"/>
                <a:cs typeface="Times New Roman"/>
              </a:rPr>
              <a:t>4-1</a:t>
            </a:r>
            <a:r>
              <a:rPr lang="zh-CN" altLang="zh-CN" kern="100" dirty="0">
                <a:latin typeface="Times New Roman"/>
                <a:cs typeface="Times New Roman"/>
              </a:rPr>
              <a:t>兔子繁殖的规律</a:t>
            </a:r>
            <a:endParaRPr lang="zh-CN" altLang="zh-CN" sz="2400" kern="100" dirty="0">
              <a:latin typeface="Times New Roman"/>
              <a:cs typeface="Times New Roman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98297392"/>
              </p:ext>
            </p:extLst>
          </p:nvPr>
        </p:nvGraphicFramePr>
        <p:xfrm>
          <a:off x="2192157" y="1830087"/>
          <a:ext cx="7805857" cy="37772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0805"/>
                <a:gridCol w="1560805"/>
                <a:gridCol w="1560805"/>
                <a:gridCol w="1561721"/>
                <a:gridCol w="1561721"/>
              </a:tblGrid>
              <a:tr h="409702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月次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小兔子（对数）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中兔子（对数）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大兔子（对数）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兔子总数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0943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0943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0943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3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0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0943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4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0943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0943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6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8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0943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7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13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0943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…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…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…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…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…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250066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897147" y="672443"/>
            <a:ext cx="10791645" cy="66479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396000">
              <a:lnSpc>
                <a:spcPct val="150000"/>
              </a:lnSpc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可以看到每个月的兔子总数依次为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这就是著名的费波那契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(Fibonacci)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数列。</a:t>
            </a:r>
          </a:p>
          <a:p>
            <a:pPr indent="396000">
              <a:lnSpc>
                <a:spcPct val="150000"/>
              </a:lnSpc>
            </a:pP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这个数列的特点是：第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1,2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两个数为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1,1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，从第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个数开始，该数是其前面两个数之和。</a:t>
            </a:r>
            <a:endParaRPr lang="en-US" altLang="zh-CN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include&lt;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kern="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f1,f2;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f1=1;f2=1;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for(i=1;i&lt;=20;i++){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("%12ld %12ld",f1,f2);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if(i%2==0)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("\n"); /*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控制一行显示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个月的兔子总数，超过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个就换行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f1=f1+f2;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f2=f2+f1;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 </a:t>
            </a:r>
            <a:endParaRPr lang="en-US" altLang="zh-CN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27000" algn="just">
              <a:lnSpc>
                <a:spcPct val="150000"/>
              </a:lnSpc>
              <a:spcAft>
                <a:spcPts val="0"/>
              </a:spcAft>
            </a:pPr>
            <a:endParaRPr lang="en-US" altLang="zh-CN" kern="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0000" algn="just">
              <a:lnSpc>
                <a:spcPct val="150000"/>
              </a:lnSpc>
            </a:pPr>
            <a:endParaRPr lang="zh-CN" altLang="en-US" kern="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157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3888" y="640723"/>
            <a:ext cx="10340410" cy="5381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语句使用注意事项：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）表达式之间要有分号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“;”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分隔，如果一个表达式里包括多个语句，用逗号分隔，如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for(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=1,j=2;i&lt;=10;i++)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）循环体在语法上只能是一条语句，如果是多条语句，则应该加上一对大括号使其成为一条复合语句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语句的小括号后面不要加分号。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如下面的程序段：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for(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=1,sum=0;i&lt;=5;i++) ;/*for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后的分号表示一个独立的空语句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sum = sum +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 /*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本句和循环无关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("sum=%d\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n",sum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本意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要求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1+2+3+4+5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的和，在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语句的小括号后加上分号，就表示循环体是空语句，一直循环到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=6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跳出循环，执行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sum=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sum+i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；最终输出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的值，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sum=6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637889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91540" y="840821"/>
            <a:ext cx="1011555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spcAft>
                <a:spcPts val="0"/>
              </a:spcAft>
            </a:pP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实训</a:t>
            </a:r>
            <a:r>
              <a:rPr lang="zh-CN" altLang="zh-CN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四</a:t>
            </a: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：求</a:t>
            </a:r>
            <a:r>
              <a:rPr lang="en-US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，使</a:t>
            </a:r>
            <a:r>
              <a:rPr lang="en-US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1+2+3+…+</a:t>
            </a:r>
            <a:r>
              <a:rPr lang="en-US" altLang="zh-CN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k&gt;1000</a:t>
            </a:r>
          </a:p>
          <a:p>
            <a:pPr indent="266700" algn="just">
              <a:spcAft>
                <a:spcPts val="0"/>
              </a:spcAft>
            </a:pP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 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i=1,s=0;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while(i&lt;=100)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s=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s+i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  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if(s&gt;1000)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break;/*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加上当前这个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后，和值超过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，退出循环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   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i++;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("%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d,%d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\n",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i,s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程序执行结果为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45,1035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="" xmlns:p14="http://schemas.microsoft.com/office/powerpoint/2010/main" val="197125960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1180052" y="1371154"/>
            <a:ext cx="10469460" cy="29084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4.2 while</a:t>
            </a: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循环又称为当型循环，它的一般形式为：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初始化条件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 (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表达式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 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879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语句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其中表达式是循环条件，语句是循环体。</a:t>
            </a:r>
          </a:p>
        </p:txBody>
      </p:sp>
    </p:spTree>
    <p:extLst>
      <p:ext uri="{BB962C8B-B14F-4D97-AF65-F5344CB8AC3E}">
        <p14:creationId xmlns="" xmlns:p14="http://schemas.microsoft.com/office/powerpoint/2010/main" val="5077361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2838" y="798174"/>
            <a:ext cx="9046279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实训五：数据倒序</a:t>
            </a:r>
            <a:r>
              <a:rPr lang="zh-CN" altLang="zh-CN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输出</a:t>
            </a:r>
            <a:endParaRPr lang="en-US" altLang="zh-CN" b="1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27000" algn="just">
              <a:lnSpc>
                <a:spcPct val="120000"/>
              </a:lnSpc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输入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一个整数，将其左右倒序输出。比如输入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125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，则输出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521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#include&lt;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k;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i,m,t,p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=0;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请输入一个三位数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");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scanf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("%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d",&amp;k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	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t=k;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while(t&gt;0)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m=t%10;	/*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分离个位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p=p*10+m;/*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将分离的数字组合到新数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t=t/10;  /*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去掉个位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("%d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倒序后为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%d\n",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k,p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27000" algn="just">
              <a:lnSpc>
                <a:spcPct val="120000"/>
              </a:lnSpc>
            </a:pP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27000" algn="just">
              <a:lnSpc>
                <a:spcPct val="120000"/>
              </a:lnSpc>
              <a:spcAft>
                <a:spcPts val="0"/>
              </a:spcAft>
            </a:pPr>
            <a:endParaRPr lang="zh-CN" altLang="zh-CN" b="1" kern="1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0798645"/>
      </p:ext>
    </p:extLst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4969" y="447796"/>
            <a:ext cx="10496473" cy="596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实训六：用牛顿迭代法求方程的</a:t>
            </a:r>
            <a:r>
              <a:rPr lang="zh-CN" altLang="zh-CN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根</a:t>
            </a:r>
            <a:endParaRPr lang="en-US" altLang="zh-CN" b="1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#include&lt;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float x1,x2,x0,m1,m2,m0;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/*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设置三个检测点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	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x1=0;x2=3;x0=(x1+x2)/2;	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/*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计算三个检测点的函数值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m1=2*x1*x1*x1-4*x1*x1+3*x1-6;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m2=2*x2*x2*x2-4*x2*x2+3*x2-6;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m0=2*x0*x0*x0-4*x0*x0+3*x0-6;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/*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迭代计算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while(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fabs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(m1-m2)&gt;0.00001)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if(m1*m0&gt;0)/*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如果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m0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m1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同号，则用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x0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代替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x1*/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   x1=x0;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else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x2=x0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x0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=(x1+x2)/2;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b="1" kern="1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1442284"/>
      </p:ext>
    </p:extLst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33600" y="1616812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/*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计算新检测点的值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m1=2*x1*x1*x1-4*x1*x1+3*x1-6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m2=2*x2*x2*x2-4*x2*x2+3*x2-6;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m0=2*x0*x0*x0-4*x0*x0+3*x0-6;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方程的根为：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%f\n",x1);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7208307"/>
      </p:ext>
    </p:extLst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35897" y="536238"/>
            <a:ext cx="4406656" cy="3929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实训七：输出由星形组成的三角形</a:t>
            </a:r>
            <a:r>
              <a:rPr lang="zh-CN" altLang="zh-CN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图案</a:t>
            </a:r>
            <a:endParaRPr lang="en-US" altLang="zh-CN" b="1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29397" y="986003"/>
            <a:ext cx="6648628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 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=1,j;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while(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&lt;=5)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/*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输出空格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j=1;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while(j&lt;=5-i)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kern="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 "); j++;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="" xmlns:p14="http://schemas.microsoft.com/office/powerpoint/2010/main" val="2355351394"/>
      </p:ext>
    </p:extLst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082325" y="1204264"/>
            <a:ext cx="6096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/*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输出第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行的星号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j=1;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while(j&lt;=2*i-1)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kern="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("*");  j++;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("\n");/*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换行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++;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en-US" dirty="0"/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04814242"/>
      </p:ext>
    </p:extLst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76350" y="678388"/>
            <a:ext cx="9791700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实</a:t>
            </a:r>
            <a:r>
              <a:rPr lang="zh-CN" altLang="zh-CN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训</a:t>
            </a:r>
            <a:r>
              <a:rPr lang="zh-CN" altLang="en-US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八</a:t>
            </a:r>
            <a:r>
              <a:rPr lang="zh-CN" altLang="zh-CN" b="1" kern="100" dirty="0" smtClean="0">
                <a:latin typeface="Times New Roman"/>
                <a:cs typeface="Times New Roman"/>
              </a:rPr>
              <a:t>：</a:t>
            </a:r>
            <a:r>
              <a:rPr lang="zh-CN" altLang="zh-CN" b="1" kern="100" dirty="0">
                <a:latin typeface="Times New Roman"/>
                <a:cs typeface="Times New Roman"/>
              </a:rPr>
              <a:t>输出</a:t>
            </a:r>
            <a:r>
              <a:rPr lang="en-US" altLang="zh-CN" b="1" kern="100" dirty="0">
                <a:latin typeface="Times New Roman"/>
                <a:cs typeface="Times New Roman"/>
              </a:rPr>
              <a:t>9*9</a:t>
            </a:r>
            <a:r>
              <a:rPr lang="zh-CN" altLang="zh-CN" b="1" kern="100" dirty="0">
                <a:latin typeface="Times New Roman"/>
                <a:cs typeface="Times New Roman"/>
              </a:rPr>
              <a:t>乘法表口诀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/>
                <a:cs typeface="Times New Roman"/>
              </a:rPr>
              <a:t>分析：九九乘法表一共</a:t>
            </a:r>
            <a:r>
              <a:rPr lang="en-US" altLang="zh-CN" kern="100" dirty="0">
                <a:latin typeface="Times New Roman"/>
                <a:cs typeface="Times New Roman"/>
              </a:rPr>
              <a:t>9</a:t>
            </a:r>
            <a:r>
              <a:rPr lang="zh-CN" altLang="zh-CN" kern="100" dirty="0">
                <a:latin typeface="Times New Roman"/>
                <a:cs typeface="Times New Roman"/>
              </a:rPr>
              <a:t>行，</a:t>
            </a:r>
            <a:r>
              <a:rPr lang="en-US" altLang="zh-CN" kern="100" dirty="0">
                <a:latin typeface="Times New Roman"/>
                <a:cs typeface="Times New Roman"/>
              </a:rPr>
              <a:t>9</a:t>
            </a:r>
            <a:r>
              <a:rPr lang="zh-CN" altLang="zh-CN" kern="100" dirty="0">
                <a:latin typeface="Times New Roman"/>
                <a:cs typeface="Times New Roman"/>
              </a:rPr>
              <a:t>列，需要用</a:t>
            </a:r>
            <a:r>
              <a:rPr lang="en-US" altLang="zh-CN" kern="100" dirty="0">
                <a:latin typeface="Times New Roman"/>
                <a:cs typeface="Times New Roman"/>
              </a:rPr>
              <a:t>2</a:t>
            </a:r>
            <a:r>
              <a:rPr lang="zh-CN" altLang="zh-CN" kern="100" dirty="0">
                <a:latin typeface="Times New Roman"/>
                <a:cs typeface="Times New Roman"/>
              </a:rPr>
              <a:t>个循环变量</a:t>
            </a:r>
            <a:r>
              <a:rPr lang="en-US" altLang="zh-CN" kern="100" dirty="0">
                <a:latin typeface="Times New Roman"/>
                <a:cs typeface="Times New Roman"/>
              </a:rPr>
              <a:t>i</a:t>
            </a:r>
            <a:r>
              <a:rPr lang="zh-CN" altLang="zh-CN" kern="100" dirty="0">
                <a:latin typeface="Times New Roman"/>
                <a:cs typeface="Times New Roman"/>
              </a:rPr>
              <a:t>，</a:t>
            </a:r>
            <a:r>
              <a:rPr lang="en-US" altLang="zh-CN" kern="100" dirty="0">
                <a:latin typeface="Times New Roman"/>
                <a:cs typeface="Times New Roman"/>
              </a:rPr>
              <a:t>j</a:t>
            </a:r>
            <a:r>
              <a:rPr lang="zh-CN" altLang="zh-CN" kern="100" dirty="0">
                <a:latin typeface="Times New Roman"/>
                <a:cs typeface="Times New Roman"/>
              </a:rPr>
              <a:t>。</a:t>
            </a:r>
            <a:r>
              <a:rPr lang="en-US" altLang="zh-CN" kern="100" dirty="0">
                <a:latin typeface="Times New Roman"/>
                <a:cs typeface="Times New Roman"/>
              </a:rPr>
              <a:t>i</a:t>
            </a:r>
            <a:r>
              <a:rPr lang="zh-CN" altLang="zh-CN" kern="100" dirty="0">
                <a:latin typeface="Times New Roman"/>
                <a:cs typeface="Times New Roman"/>
              </a:rPr>
              <a:t>控制行，</a:t>
            </a:r>
            <a:r>
              <a:rPr lang="en-US" altLang="zh-CN" kern="100" dirty="0">
                <a:latin typeface="Times New Roman"/>
                <a:cs typeface="Times New Roman"/>
              </a:rPr>
              <a:t>j</a:t>
            </a:r>
            <a:r>
              <a:rPr lang="zh-CN" altLang="zh-CN" kern="100" dirty="0">
                <a:latin typeface="Times New Roman"/>
                <a:cs typeface="Times New Roman"/>
              </a:rPr>
              <a:t>控制列。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/>
                <a:cs typeface="Times New Roman"/>
              </a:rPr>
              <a:t>第</a:t>
            </a:r>
            <a:r>
              <a:rPr lang="en-US" altLang="zh-CN" kern="100" dirty="0">
                <a:latin typeface="Times New Roman"/>
                <a:cs typeface="Times New Roman"/>
              </a:rPr>
              <a:t>1</a:t>
            </a:r>
            <a:r>
              <a:rPr lang="zh-CN" altLang="zh-CN" kern="100" dirty="0">
                <a:latin typeface="Times New Roman"/>
                <a:cs typeface="Times New Roman"/>
              </a:rPr>
              <a:t>行</a:t>
            </a:r>
            <a:r>
              <a:rPr lang="en-US" altLang="zh-CN" kern="100" dirty="0">
                <a:latin typeface="Times New Roman"/>
                <a:cs typeface="Times New Roman"/>
              </a:rPr>
              <a:t>1</a:t>
            </a:r>
            <a:r>
              <a:rPr lang="zh-CN" altLang="zh-CN" kern="100" dirty="0">
                <a:latin typeface="Times New Roman"/>
                <a:cs typeface="Times New Roman"/>
              </a:rPr>
              <a:t>列</a:t>
            </a:r>
            <a:r>
              <a:rPr lang="en-US" altLang="zh-CN" kern="100" dirty="0">
                <a:latin typeface="Times New Roman"/>
                <a:cs typeface="Times New Roman"/>
              </a:rPr>
              <a:t>      1*1=1</a:t>
            </a:r>
            <a:endParaRPr lang="zh-CN" altLang="zh-CN" kern="100" dirty="0">
              <a:latin typeface="Times New Roman"/>
              <a:cs typeface="Times New Roman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/>
                <a:cs typeface="Times New Roman"/>
              </a:rPr>
              <a:t>第</a:t>
            </a:r>
            <a:r>
              <a:rPr lang="en-US" altLang="zh-CN" kern="100" dirty="0">
                <a:latin typeface="Times New Roman"/>
                <a:cs typeface="Times New Roman"/>
              </a:rPr>
              <a:t>2</a:t>
            </a:r>
            <a:r>
              <a:rPr lang="zh-CN" altLang="zh-CN" kern="100" dirty="0">
                <a:latin typeface="Times New Roman"/>
                <a:cs typeface="Times New Roman"/>
              </a:rPr>
              <a:t>行</a:t>
            </a:r>
            <a:r>
              <a:rPr lang="en-US" altLang="zh-CN" kern="100" dirty="0">
                <a:latin typeface="Times New Roman"/>
                <a:cs typeface="Times New Roman"/>
              </a:rPr>
              <a:t>2</a:t>
            </a:r>
            <a:r>
              <a:rPr lang="zh-CN" altLang="zh-CN" kern="100" dirty="0">
                <a:latin typeface="Times New Roman"/>
                <a:cs typeface="Times New Roman"/>
              </a:rPr>
              <a:t>列</a:t>
            </a:r>
            <a:r>
              <a:rPr lang="en-US" altLang="zh-CN" kern="100" dirty="0">
                <a:latin typeface="Times New Roman"/>
                <a:cs typeface="Times New Roman"/>
              </a:rPr>
              <a:t>      1*2=2   2*2=4</a:t>
            </a:r>
            <a:endParaRPr lang="zh-CN" altLang="zh-CN" kern="100" dirty="0">
              <a:latin typeface="Times New Roman"/>
              <a:cs typeface="Times New Roman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/>
                <a:cs typeface="Times New Roman"/>
              </a:rPr>
              <a:t>第</a:t>
            </a:r>
            <a:r>
              <a:rPr lang="en-US" altLang="zh-CN" kern="100" dirty="0">
                <a:latin typeface="Times New Roman"/>
                <a:cs typeface="Times New Roman"/>
              </a:rPr>
              <a:t>3</a:t>
            </a:r>
            <a:r>
              <a:rPr lang="zh-CN" altLang="zh-CN" kern="100" dirty="0">
                <a:latin typeface="Times New Roman"/>
                <a:cs typeface="Times New Roman"/>
              </a:rPr>
              <a:t>行</a:t>
            </a:r>
            <a:r>
              <a:rPr lang="en-US" altLang="zh-CN" kern="100" dirty="0">
                <a:latin typeface="Times New Roman"/>
                <a:cs typeface="Times New Roman"/>
              </a:rPr>
              <a:t>3</a:t>
            </a:r>
            <a:r>
              <a:rPr lang="zh-CN" altLang="zh-CN" kern="100" dirty="0">
                <a:latin typeface="Times New Roman"/>
                <a:cs typeface="Times New Roman"/>
              </a:rPr>
              <a:t>列</a:t>
            </a:r>
            <a:r>
              <a:rPr lang="en-US" altLang="zh-CN" kern="100" dirty="0">
                <a:latin typeface="Times New Roman"/>
                <a:cs typeface="Times New Roman"/>
              </a:rPr>
              <a:t>      1*3=3   2*3=6   3*3=9</a:t>
            </a:r>
            <a:endParaRPr lang="zh-CN" altLang="zh-CN" kern="100" dirty="0">
              <a:latin typeface="Times New Roman"/>
              <a:cs typeface="Times New Roman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宋体"/>
                <a:cs typeface="Times New Roman"/>
              </a:rPr>
              <a:t>…</a:t>
            </a:r>
            <a:endParaRPr lang="zh-CN" altLang="zh-CN" kern="100" dirty="0">
              <a:latin typeface="Times New Roman"/>
              <a:cs typeface="Times New Roman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/>
                <a:cs typeface="Times New Roman"/>
              </a:rPr>
              <a:t>可以得出规律：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/>
                <a:cs typeface="Times New Roman"/>
              </a:rPr>
              <a:t>第</a:t>
            </a:r>
            <a:r>
              <a:rPr lang="en-US" altLang="zh-CN" kern="100" dirty="0">
                <a:latin typeface="Times New Roman"/>
                <a:cs typeface="Times New Roman"/>
              </a:rPr>
              <a:t> i </a:t>
            </a:r>
            <a:r>
              <a:rPr lang="zh-CN" altLang="zh-CN" kern="100" dirty="0">
                <a:latin typeface="Times New Roman"/>
                <a:cs typeface="Times New Roman"/>
              </a:rPr>
              <a:t>行（</a:t>
            </a:r>
            <a:r>
              <a:rPr lang="en-US" altLang="zh-CN" kern="100" dirty="0">
                <a:latin typeface="Times New Roman"/>
                <a:cs typeface="Times New Roman"/>
              </a:rPr>
              <a:t>1&lt;=i&lt;=9</a:t>
            </a:r>
            <a:r>
              <a:rPr lang="zh-CN" altLang="zh-CN" kern="100" dirty="0">
                <a:latin typeface="Times New Roman"/>
                <a:cs typeface="Times New Roman"/>
              </a:rPr>
              <a:t>）有</a:t>
            </a:r>
            <a:r>
              <a:rPr lang="en-US" altLang="zh-CN" kern="100" dirty="0">
                <a:latin typeface="Times New Roman"/>
                <a:cs typeface="Times New Roman"/>
              </a:rPr>
              <a:t> i</a:t>
            </a:r>
            <a:r>
              <a:rPr lang="zh-CN" altLang="zh-CN" kern="100" dirty="0">
                <a:latin typeface="Times New Roman"/>
                <a:cs typeface="Times New Roman"/>
              </a:rPr>
              <a:t>列，分别为</a:t>
            </a:r>
            <a:r>
              <a:rPr lang="en-US" altLang="zh-CN" kern="100" dirty="0">
                <a:latin typeface="Times New Roman"/>
                <a:cs typeface="Times New Roman"/>
              </a:rPr>
              <a:t>1*i   2*i  3*i…i*i</a:t>
            </a:r>
            <a:r>
              <a:rPr lang="zh-CN" altLang="zh-CN" kern="100" dirty="0">
                <a:latin typeface="Times New Roman"/>
                <a:cs typeface="Times New Roman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/>
                <a:cs typeface="Times New Roman"/>
              </a:rPr>
              <a:t>    </a:t>
            </a:r>
            <a:r>
              <a:rPr lang="zh-CN" altLang="zh-CN" kern="100" dirty="0" smtClean="0">
                <a:latin typeface="Times New Roman"/>
                <a:cs typeface="Times New Roman"/>
              </a:rPr>
              <a:t>为此</a:t>
            </a:r>
            <a:r>
              <a:rPr lang="zh-CN" altLang="zh-CN" kern="100" dirty="0">
                <a:latin typeface="Times New Roman"/>
                <a:cs typeface="Times New Roman"/>
              </a:rPr>
              <a:t>，需要循环嵌套来实现，外层循环变量</a:t>
            </a:r>
            <a:r>
              <a:rPr lang="en-US" altLang="zh-CN" kern="100" dirty="0">
                <a:latin typeface="Times New Roman"/>
                <a:cs typeface="Times New Roman"/>
              </a:rPr>
              <a:t> i </a:t>
            </a:r>
            <a:r>
              <a:rPr lang="zh-CN" altLang="zh-CN" kern="100" dirty="0">
                <a:latin typeface="Times New Roman"/>
                <a:cs typeface="Times New Roman"/>
              </a:rPr>
              <a:t>取值为</a:t>
            </a:r>
            <a:r>
              <a:rPr lang="en-US" altLang="zh-CN" kern="100" dirty="0">
                <a:latin typeface="Times New Roman"/>
                <a:cs typeface="Times New Roman"/>
              </a:rPr>
              <a:t>1…9</a:t>
            </a:r>
            <a:r>
              <a:rPr lang="zh-CN" altLang="zh-CN" kern="100" dirty="0">
                <a:latin typeface="Times New Roman"/>
                <a:cs typeface="Times New Roman"/>
              </a:rPr>
              <a:t>，控制输出九行。当输出第</a:t>
            </a:r>
            <a:r>
              <a:rPr lang="en-US" altLang="zh-CN" kern="100" dirty="0">
                <a:latin typeface="Times New Roman"/>
                <a:cs typeface="Times New Roman"/>
              </a:rPr>
              <a:t> k</a:t>
            </a:r>
            <a:r>
              <a:rPr lang="zh-CN" altLang="zh-CN" kern="100" dirty="0">
                <a:latin typeface="Times New Roman"/>
                <a:cs typeface="Times New Roman"/>
              </a:rPr>
              <a:t>行时（</a:t>
            </a:r>
            <a:r>
              <a:rPr lang="en-US" altLang="zh-CN" kern="100" dirty="0">
                <a:latin typeface="Times New Roman"/>
                <a:cs typeface="Times New Roman"/>
              </a:rPr>
              <a:t>i=k</a:t>
            </a:r>
            <a:r>
              <a:rPr lang="zh-CN" altLang="zh-CN" kern="100" dirty="0">
                <a:latin typeface="Times New Roman"/>
                <a:cs typeface="Times New Roman"/>
              </a:rPr>
              <a:t>时），内存循环变量</a:t>
            </a:r>
            <a:r>
              <a:rPr lang="en-US" altLang="zh-CN" kern="100" dirty="0">
                <a:latin typeface="Times New Roman"/>
                <a:cs typeface="Times New Roman"/>
              </a:rPr>
              <a:t> j </a:t>
            </a:r>
            <a:r>
              <a:rPr lang="zh-CN" altLang="zh-CN" kern="100" dirty="0">
                <a:latin typeface="Times New Roman"/>
                <a:cs typeface="Times New Roman"/>
              </a:rPr>
              <a:t>取值为</a:t>
            </a:r>
            <a:r>
              <a:rPr lang="en-US" altLang="zh-CN" kern="100" dirty="0">
                <a:latin typeface="Times New Roman"/>
                <a:cs typeface="Times New Roman"/>
              </a:rPr>
              <a:t> 1…k</a:t>
            </a:r>
            <a:r>
              <a:rPr lang="zh-CN" altLang="zh-CN" kern="100" dirty="0">
                <a:latin typeface="Times New Roman"/>
                <a:cs typeface="Times New Roman"/>
              </a:rPr>
              <a:t>，控制输出</a:t>
            </a:r>
            <a:r>
              <a:rPr lang="en-US" altLang="zh-CN" kern="100" dirty="0">
                <a:latin typeface="Times New Roman"/>
                <a:cs typeface="Times New Roman"/>
              </a:rPr>
              <a:t> k </a:t>
            </a:r>
            <a:r>
              <a:rPr lang="zh-CN" altLang="zh-CN" kern="100" dirty="0">
                <a:latin typeface="Times New Roman"/>
                <a:cs typeface="Times New Roman"/>
              </a:rPr>
              <a:t>列。当输出完一行后，要输出换行符，从而进行下一行的输出。</a:t>
            </a:r>
          </a:p>
        </p:txBody>
      </p:sp>
    </p:spTree>
    <p:extLst>
      <p:ext uri="{BB962C8B-B14F-4D97-AF65-F5344CB8AC3E}">
        <p14:creationId xmlns="" xmlns:p14="http://schemas.microsoft.com/office/powerpoint/2010/main" val="197125960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47686" y="557445"/>
            <a:ext cx="9126908" cy="4745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 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i,j,result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("\n");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for (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=1;i&lt;10;i++)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 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3400" indent="126365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for(j=1;j&lt;=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i;j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++)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3400" indent="126365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  result=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*j;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("%d*%d=%-3d",j,i,result); 	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("\n");/*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每一行后换行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				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974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125960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0901" y="856414"/>
            <a:ext cx="95535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实</a:t>
            </a:r>
            <a:r>
              <a:rPr lang="zh-CN" altLang="zh-CN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训</a:t>
            </a:r>
            <a:r>
              <a:rPr lang="zh-CN" altLang="en-US" b="1" kern="100" dirty="0">
                <a:latin typeface="Times New Roman"/>
                <a:cs typeface="Times New Roman"/>
              </a:rPr>
              <a:t>九</a:t>
            </a:r>
            <a:r>
              <a:rPr lang="zh-CN" altLang="zh-CN" b="1" kern="100" dirty="0" smtClean="0">
                <a:latin typeface="Times New Roman"/>
                <a:cs typeface="Times New Roman"/>
              </a:rPr>
              <a:t>：</a:t>
            </a:r>
            <a:r>
              <a:rPr lang="zh-CN" altLang="zh-CN" b="1" kern="100" dirty="0">
                <a:latin typeface="Times New Roman"/>
                <a:cs typeface="Times New Roman"/>
              </a:rPr>
              <a:t>猜数游戏</a:t>
            </a:r>
          </a:p>
          <a:p>
            <a:pPr indent="228600">
              <a:lnSpc>
                <a:spcPct val="150000"/>
              </a:lnSpc>
            </a:pPr>
            <a:r>
              <a:rPr lang="zh-CN" altLang="zh-CN" kern="100" dirty="0">
                <a:latin typeface="Times New Roman"/>
                <a:cs typeface="Times New Roman"/>
              </a:rPr>
              <a:t>利用随机数函数生成一个随机数，猜生成的数是多少？</a:t>
            </a:r>
          </a:p>
          <a:p>
            <a:pPr indent="228600">
              <a:lnSpc>
                <a:spcPct val="150000"/>
              </a:lnSpc>
            </a:pPr>
            <a:r>
              <a:rPr lang="zh-CN" altLang="zh-CN" kern="100" dirty="0">
                <a:latin typeface="Times New Roman"/>
                <a:cs typeface="Times New Roman"/>
              </a:rPr>
              <a:t>分析：</a:t>
            </a:r>
            <a:r>
              <a:rPr lang="zh-CN" altLang="zh-CN" kern="100" dirty="0" smtClean="0">
                <a:latin typeface="Times New Roman"/>
                <a:cs typeface="Times New Roman"/>
              </a:rPr>
              <a:t>本</a:t>
            </a:r>
            <a:r>
              <a:rPr lang="zh-CN" altLang="en-US" kern="100" dirty="0" smtClean="0">
                <a:latin typeface="Times New Roman"/>
                <a:cs typeface="Times New Roman"/>
              </a:rPr>
              <a:t>实训</a:t>
            </a:r>
            <a:r>
              <a:rPr lang="zh-CN" altLang="zh-CN" kern="100" dirty="0" smtClean="0">
                <a:latin typeface="Times New Roman"/>
                <a:cs typeface="Times New Roman"/>
              </a:rPr>
              <a:t>要</a:t>
            </a:r>
            <a:r>
              <a:rPr lang="zh-CN" altLang="zh-CN" kern="100" dirty="0">
                <a:latin typeface="Times New Roman"/>
                <a:cs typeface="Times New Roman"/>
              </a:rPr>
              <a:t>用到随机函数生成一个随机数让我们去猜，利用系统提供的库函数</a:t>
            </a:r>
            <a:r>
              <a:rPr lang="en-US" altLang="zh-CN" kern="100" dirty="0" err="1">
                <a:latin typeface="Times New Roman"/>
                <a:cs typeface="Times New Roman"/>
              </a:rPr>
              <a:t>srand</a:t>
            </a:r>
            <a:r>
              <a:rPr lang="en-US" altLang="zh-CN" kern="100" dirty="0">
                <a:latin typeface="Times New Roman"/>
                <a:cs typeface="Times New Roman"/>
              </a:rPr>
              <a:t>()</a:t>
            </a:r>
            <a:r>
              <a:rPr lang="zh-CN" altLang="zh-CN" kern="100" dirty="0">
                <a:latin typeface="Times New Roman"/>
                <a:cs typeface="Times New Roman"/>
              </a:rPr>
              <a:t>和</a:t>
            </a:r>
            <a:r>
              <a:rPr lang="en-US" altLang="zh-CN" kern="100" dirty="0">
                <a:latin typeface="Times New Roman"/>
                <a:cs typeface="Times New Roman"/>
              </a:rPr>
              <a:t>rand()</a:t>
            </a:r>
            <a:r>
              <a:rPr lang="zh-CN" altLang="zh-CN" kern="100" dirty="0">
                <a:latin typeface="Times New Roman"/>
                <a:cs typeface="Times New Roman"/>
              </a:rPr>
              <a:t>可以生成一个随机数，用对</a:t>
            </a:r>
            <a:r>
              <a:rPr lang="en-US" altLang="zh-CN" kern="100" dirty="0">
                <a:latin typeface="Times New Roman"/>
                <a:cs typeface="Times New Roman"/>
              </a:rPr>
              <a:t>100</a:t>
            </a:r>
            <a:r>
              <a:rPr lang="zh-CN" altLang="zh-CN" kern="100" dirty="0">
                <a:latin typeface="Times New Roman"/>
                <a:cs typeface="Times New Roman"/>
              </a:rPr>
              <a:t>求余运算取得</a:t>
            </a:r>
            <a:r>
              <a:rPr lang="en-US" altLang="zh-CN" kern="100" dirty="0">
                <a:latin typeface="Times New Roman"/>
                <a:cs typeface="Times New Roman"/>
              </a:rPr>
              <a:t>1</a:t>
            </a:r>
            <a:r>
              <a:rPr lang="zh-CN" altLang="zh-CN" kern="100" dirty="0">
                <a:latin typeface="Times New Roman"/>
                <a:cs typeface="Times New Roman"/>
              </a:rPr>
              <a:t>到</a:t>
            </a:r>
            <a:r>
              <a:rPr lang="en-US" altLang="zh-CN" kern="100" dirty="0">
                <a:latin typeface="Times New Roman"/>
                <a:cs typeface="Times New Roman"/>
              </a:rPr>
              <a:t>100</a:t>
            </a:r>
            <a:r>
              <a:rPr lang="zh-CN" altLang="zh-CN" kern="100" dirty="0">
                <a:latin typeface="Times New Roman"/>
                <a:cs typeface="Times New Roman"/>
              </a:rPr>
              <a:t>之内的两位数。</a:t>
            </a:r>
          </a:p>
        </p:txBody>
      </p:sp>
    </p:spTree>
    <p:extLst>
      <p:ext uri="{BB962C8B-B14F-4D97-AF65-F5344CB8AC3E}">
        <p14:creationId xmlns="" xmlns:p14="http://schemas.microsoft.com/office/powerpoint/2010/main" val="197125960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4826" y="20226"/>
            <a:ext cx="1124902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indent="127000">
              <a:lnSpc>
                <a:spcPct val="150000"/>
              </a:lnSpc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127000">
              <a:lnSpc>
                <a:spcPct val="150000"/>
              </a:lnSpc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stdlib.h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127000">
              <a:lnSpc>
                <a:spcPct val="150000"/>
              </a:lnSpc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time.h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127000">
              <a:lnSpc>
                <a:spcPct val="150000"/>
              </a:lnSpc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127000">
              <a:lnSpc>
                <a:spcPct val="150000"/>
              </a:lnSpc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m,i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127000">
              <a:lnSpc>
                <a:spcPct val="150000"/>
              </a:lnSpc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srand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(time(0)); </a:t>
            </a:r>
            <a:endParaRPr lang="en-US" altLang="zh-CN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127000">
              <a:lnSpc>
                <a:spcPct val="150000"/>
              </a:lnSpc>
            </a:pP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m=rand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()%100; </a:t>
            </a:r>
            <a:endParaRPr lang="en-US" altLang="zh-CN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127000">
              <a:lnSpc>
                <a:spcPct val="150000"/>
              </a:lnSpc>
            </a:pPr>
            <a:r>
              <a:rPr lang="en-US" altLang="zh-CN" kern="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请输入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1-100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之内的任意两位数猜测：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\n"); 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127000">
              <a:lnSpc>
                <a:spcPct val="150000"/>
              </a:lnSpc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while(i!=m)                      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127000">
              <a:lnSpc>
                <a:spcPct val="150000"/>
              </a:lnSpc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127000">
              <a:lnSpc>
                <a:spcPct val="150000"/>
              </a:lnSpc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scanf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("%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d",&amp;i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127000">
              <a:lnSpc>
                <a:spcPct val="150000"/>
              </a:lnSpc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if(i&gt;m)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猜大了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127000">
              <a:lnSpc>
                <a:spcPct val="150000"/>
              </a:lnSpc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if(i&lt;m)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猜小了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127000">
              <a:lnSpc>
                <a:spcPct val="150000"/>
              </a:lnSpc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if(i==m)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太棒了，猜对了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127000">
              <a:lnSpc>
                <a:spcPct val="150000"/>
              </a:lnSpc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127000">
              <a:lnSpc>
                <a:spcPct val="150000"/>
              </a:lnSpc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125960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551" y="253018"/>
            <a:ext cx="10334714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实</a:t>
            </a: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训十：组队问题</a:t>
            </a: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两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个乒乓球队进行比赛，各出三人，甲队为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三人，乙队为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三人，已知抽签决定比赛名单。有人向队员打听比赛的名单，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说他不和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比，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说他不和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比，请编程序找出三对赛手的名单。</a:t>
            </a:r>
          </a:p>
        </p:txBody>
      </p:sp>
      <p:sp>
        <p:nvSpPr>
          <p:cNvPr id="3" name="矩形 2"/>
          <p:cNvSpPr/>
          <p:nvPr/>
        </p:nvSpPr>
        <p:spPr>
          <a:xfrm>
            <a:off x="2261787" y="1555305"/>
            <a:ext cx="6096000" cy="474591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270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 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270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main()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270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270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char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i,j,k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  /*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的对手，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的对手，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的对手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270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for(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='X';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&lt;='Z';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++)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3350" indent="1270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for(j='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X';j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&lt;='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Z';j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++)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1270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for(k='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X';k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&lt;='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Z';k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++)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1270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1270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if(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!=j &amp;&amp;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!=k &amp;&amp; j!=k)       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1270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if(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!='X' &amp;&amp; k!='X'&amp;&amp; k!='Z')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1270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("order is A--%c\t B--%c\t C--%c\n",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i,j,k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1270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1270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270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462547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1" y="592586"/>
            <a:ext cx="8105774" cy="5490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1612560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33525" y="1709515"/>
            <a:ext cx="91821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zh-CN" altLang="zh-CN" dirty="0"/>
              <a:t>项目总结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dirty="0"/>
              <a:t>循环结构是程序设计中一种很重要的结构，循环结构可以</a:t>
            </a:r>
            <a:r>
              <a:rPr lang="zh-CN" altLang="zh-CN" dirty="0" smtClean="0"/>
              <a:t>减少</a:t>
            </a:r>
            <a:r>
              <a:rPr lang="zh-CN" altLang="en-US" dirty="0" smtClean="0"/>
              <a:t>源程序</a:t>
            </a:r>
            <a:r>
              <a:rPr lang="zh-CN" altLang="zh-CN" dirty="0" smtClean="0"/>
              <a:t>重复</a:t>
            </a:r>
            <a:r>
              <a:rPr lang="zh-CN" altLang="zh-CN" dirty="0"/>
              <a:t>书写的工作量，这是程序设计中最能发挥计算机特长的程序结构。前面</a:t>
            </a:r>
            <a:r>
              <a:rPr lang="zh-CN" altLang="zh-CN" dirty="0" smtClean="0"/>
              <a:t>的</a:t>
            </a:r>
            <a:r>
              <a:rPr lang="zh-CN" altLang="en-US" dirty="0" smtClean="0"/>
              <a:t>顺序结构</a:t>
            </a:r>
            <a:r>
              <a:rPr lang="zh-CN" altLang="zh-CN" dirty="0" smtClean="0"/>
              <a:t>、</a:t>
            </a:r>
            <a:r>
              <a:rPr lang="zh-CN" altLang="en-US" dirty="0" smtClean="0"/>
              <a:t>分支结构</a:t>
            </a:r>
            <a:r>
              <a:rPr lang="zh-CN" altLang="zh-CN" dirty="0" smtClean="0"/>
              <a:t>和</a:t>
            </a:r>
            <a:r>
              <a:rPr lang="zh-CN" altLang="zh-CN" dirty="0"/>
              <a:t>本项目的循环结构并不彼此孤立，在分支中也可以有顺序、循环结构，循环中可以有顺序、分支结构。在读者练习编程过程中常将这三种结构相互结合，设计出相应程序。</a:t>
            </a:r>
          </a:p>
        </p:txBody>
      </p:sp>
    </p:spTree>
    <p:extLst>
      <p:ext uri="{BB962C8B-B14F-4D97-AF65-F5344CB8AC3E}">
        <p14:creationId xmlns="" xmlns:p14="http://schemas.microsoft.com/office/powerpoint/2010/main" val="197125960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81175" y="611713"/>
            <a:ext cx="6096000" cy="54938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项目考核</a:t>
            </a:r>
          </a:p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一、读程序结果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下面程序的输出结果是</a:t>
            </a:r>
            <a:r>
              <a:rPr lang="en-US" altLang="zh-CN" u="sng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#include 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main(){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a=1,b=2;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while(a&lt;5)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b=b*a;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a=a+1;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("%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d,%d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\n",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a,b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125960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24025" y="810042"/>
            <a:ext cx="6096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下面程序的输出结果是</a:t>
            </a:r>
            <a:r>
              <a:rPr lang="en-US" altLang="zh-CN" u="sng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 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a=1,b=2;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switch(a)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case 1:b=b*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a;a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=a+1;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("%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d,%d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\n",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a,b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83792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47800" y="670768"/>
            <a:ext cx="6096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下面程序的输出结果是</a:t>
            </a:r>
            <a:r>
              <a:rPr lang="en-US" altLang="zh-CN" u="sng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 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sum,i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i=1,sum=0;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while(i&lt;=100){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if(i%2!=0)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sum+=i;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i++;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("sum=%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d",sum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83792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71600" y="867192"/>
            <a:ext cx="6096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下面程序的输出结果是</a:t>
            </a:r>
            <a:r>
              <a:rPr lang="en-US" altLang="zh-CN" u="sng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 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i=1,sum=0;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sum+i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i++;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}while(i&lt;=6);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("%d\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n",sum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83792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52550" y="1111240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下面程序的输出结果是</a:t>
            </a:r>
            <a:r>
              <a:rPr lang="en-US" altLang="zh-CN" u="sng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 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s=7;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while(s==0)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{s=s-2; 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("s=%d\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n",s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83792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43050" y="960641"/>
            <a:ext cx="6096000" cy="383181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下面程序的输出结果是</a:t>
            </a:r>
            <a:r>
              <a:rPr lang="en-US" altLang="zh-CN" u="sng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 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s=7;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do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{ s=s-2; 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while(s==5) ; 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("s=%d\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n",s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04223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52600" y="189525"/>
            <a:ext cx="6096000" cy="66905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下面程序的输出结果是</a:t>
            </a:r>
            <a:r>
              <a:rPr lang="en-US" altLang="zh-CN" u="sng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 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 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for(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i=1;i&lt;=10;i+=2){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if(i==5) break;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("i= %d\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n",i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	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下面程序的输出结果是</a:t>
            </a:r>
            <a:r>
              <a:rPr lang="en-US" altLang="zh-CN" u="sng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 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 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for(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i=1;i&lt;=10;i+=2){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if(i==5) continue;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("i= %d\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n",i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	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04223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5457" y="267588"/>
            <a:ext cx="7839075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下面程序的输出结果是</a:t>
            </a:r>
            <a:r>
              <a:rPr lang="en-US" altLang="zh-CN" u="sng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 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k,j,s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for(k=2;k&lt;6;k++,k++)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{ s=1;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for(j=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k;j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&lt;6;j++) s+=j;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("%d\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n",s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indent="266700" algn="just">
              <a:spcAft>
                <a:spcPts val="0"/>
              </a:spcAft>
            </a:pP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270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下列程序中循环体执行的次数是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，运行结果是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27000" algn="just">
              <a:spcAft>
                <a:spcPts val="0"/>
              </a:spcAft>
            </a:pP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main()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{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n=1234;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do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334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{n/=10;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600075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("%d\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n",n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600075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while(n);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16715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6800" y="735122"/>
            <a:ext cx="80772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二．选择题</a:t>
            </a:r>
          </a:p>
          <a:p>
            <a:pPr indent="127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下列说法中，正确的是（   ）。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do-while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的循环体至少执行一次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B 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的循环体至少执行一次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do-while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的循环体不能是复合语句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D while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的循环体不能是复合语句</a:t>
            </a:r>
          </a:p>
          <a:p>
            <a:pPr indent="127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以下说法中正确的是（   ）。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continue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只能用在循环体中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B continue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只能用在循环体中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break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只能用在循环体中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D continue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只能用在循环体外</a:t>
            </a:r>
          </a:p>
          <a:p>
            <a:pPr indent="127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执行下列程序段后的输出结果是（   ）。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a='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';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while(a&gt;'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')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("%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c",a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--);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99      B 98    C 987     D 87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16715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2106826" y="1093326"/>
            <a:ext cx="5661302" cy="4570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kern="1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4-1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输出</a:t>
            </a:r>
            <a:r>
              <a:rPr lang="en-US" altLang="zh-CN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10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hello</a:t>
            </a: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#include&lt;</a:t>
            </a:r>
            <a:r>
              <a:rPr lang="en-US" altLang="zh-CN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main(){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k;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k=1;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while(k&lt;=10)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</a:t>
            </a:r>
            <a:r>
              <a:rPr lang="en-US" altLang="zh-CN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("hello\n");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k++;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25106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3950" y="859468"/>
            <a:ext cx="768667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设整型变量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，执行下列循环语句后，变量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的值是（   ）。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do 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334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x++;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while(x++&lt;2);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2       B 3     C 4       D 5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27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下列语句的输出 结果是（ 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for(i=2;i&gt;0;i--)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for(j=0;j&lt;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i;j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++)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("*");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**      B ***    C****    D ******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16715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47800" y="952917"/>
            <a:ext cx="6096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27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执行下列程序的输出结果是（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main()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{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for(k=9;k&gt;0;k--)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6000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if(k/3==0)  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8001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continue;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6000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else  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8001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("%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d",k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875421   B 9876543    C 987654321     D 963  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639875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14474" y="350520"/>
            <a:ext cx="7591425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在程序执行时输入：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abc12.3rs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和回车，则输出结果是（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#include "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main()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{char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float x=0;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do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000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{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getchar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6000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if((’0’&lt;=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)&amp;&amp;(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&lt;=’9’))  x=x*10+ch-48;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334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while(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!= ’\n’);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("%f\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n",x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B 12.3   C 123   D 123.0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639875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23974" y="1498164"/>
            <a:ext cx="943927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下面程序段的运行结果是（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）。</a:t>
            </a:r>
          </a:p>
          <a:p>
            <a:pPr indent="3263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t,a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=1,b=2,c=2;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while(a&lt;b&lt;c)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667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{t=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a;a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b;b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t;c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--;}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("%d,%d,%d",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a,b,c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1,2,0    B 1,2,1   C 2,1,1   D 2,1,0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639875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21750" y="579237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127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执行下列程序的输出结果是（  ）。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27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#include&lt;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</a:p>
          <a:p>
            <a:pPr lvl="0" indent="127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</a:t>
            </a:r>
          </a:p>
          <a:p>
            <a:pPr lvl="0" indent="127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k;</a:t>
            </a:r>
          </a:p>
          <a:p>
            <a:pPr lvl="0" indent="127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for(k=1;k&lt;=5;k++)  </a:t>
            </a:r>
          </a:p>
          <a:p>
            <a:pPr lvl="0" indent="127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switch(k%5)</a:t>
            </a:r>
          </a:p>
          <a:p>
            <a:pPr lvl="0" indent="127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{case 0:printf("*");break;</a:t>
            </a:r>
          </a:p>
          <a:p>
            <a:pPr lvl="0" indent="127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case 1:printf("#");break;</a:t>
            </a:r>
          </a:p>
          <a:p>
            <a:pPr lvl="0" indent="127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default: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("\n");</a:t>
            </a:r>
          </a:p>
          <a:p>
            <a:pPr lvl="0" indent="127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case 2:printf("&amp;");</a:t>
            </a:r>
          </a:p>
          <a:p>
            <a:pPr lvl="0" indent="127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lvl="0" indent="127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874113" y="4260155"/>
          <a:ext cx="5691254" cy="1316736"/>
        </p:xfrm>
        <a:graphic>
          <a:graphicData uri="http://schemas.openxmlformats.org/drawingml/2006/table">
            <a:tbl>
              <a:tblPr/>
              <a:tblGrid>
                <a:gridCol w="1494499"/>
                <a:gridCol w="1324634"/>
                <a:gridCol w="1326194"/>
                <a:gridCol w="1545927"/>
              </a:tblGrid>
              <a:tr h="0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#</a:t>
                      </a:r>
                      <a:r>
                        <a:rPr lang="en-US" sz="1800" kern="100" dirty="0">
                          <a:latin typeface="Times New Roman"/>
                          <a:ea typeface="宋体"/>
                          <a:cs typeface="Times New Roman"/>
                        </a:rPr>
                        <a:t>&amp;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/>
                          <a:ea typeface="宋体"/>
                          <a:cs typeface="Times New Roman"/>
                        </a:rPr>
                        <a:t>B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#</a:t>
                      </a:r>
                      <a:r>
                        <a:rPr lang="en-US" sz="1800" kern="100" dirty="0">
                          <a:latin typeface="Times New Roman"/>
                          <a:ea typeface="宋体"/>
                          <a:cs typeface="Times New Roman"/>
                        </a:rPr>
                        <a:t>&amp;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宋体"/>
                          <a:cs typeface="Times New Roman"/>
                        </a:rPr>
                        <a:t>C#&amp;&amp;&amp;*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宋体"/>
                          <a:cs typeface="Times New Roman"/>
                        </a:rPr>
                        <a:t>D#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3335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宋体"/>
                          <a:cs typeface="Times New Roman"/>
                        </a:rPr>
                        <a:t>&amp;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66675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/>
                          <a:ea typeface="宋体"/>
                          <a:cs typeface="Times New Roman"/>
                        </a:rPr>
                        <a:t>&amp;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en-US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en-US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*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66675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宋体"/>
                          <a:cs typeface="Times New Roman"/>
                        </a:rPr>
                        <a:t>&amp;</a:t>
                      </a:r>
                      <a:r>
                        <a:rPr lang="en-US" sz="180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*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en-US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/>
                          <a:ea typeface="宋体"/>
                          <a:cs typeface="Times New Roman"/>
                        </a:rPr>
                        <a:t>&amp;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/>
                          <a:ea typeface="宋体"/>
                          <a:cs typeface="Times New Roman"/>
                        </a:rPr>
                        <a:t>&amp;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en-US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en-US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/>
                          <a:ea typeface="宋体"/>
                          <a:cs typeface="Times New Roman"/>
                        </a:rPr>
                        <a:t>*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1506055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14475" y="1076325"/>
            <a:ext cx="663892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有程序段如下：则 （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）。</a:t>
            </a:r>
          </a:p>
          <a:p>
            <a:pPr indent="333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for(i=1;i&lt;=100;i++)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33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{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scanf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("%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d",&amp;a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667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if(a&lt;0) continue;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667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("%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d",i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9306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a&gt;=0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时什么也不输出 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B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a&lt;0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时整个循环结束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最多允许输出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个非负整数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D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函数一次也不执行</a:t>
            </a:r>
          </a:p>
        </p:txBody>
      </p:sp>
    </p:spTree>
    <p:extLst>
      <p:ext uri="{BB962C8B-B14F-4D97-AF65-F5344CB8AC3E}">
        <p14:creationId xmlns="" xmlns:p14="http://schemas.microsoft.com/office/powerpoint/2010/main" val="11506055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62025" y="622623"/>
            <a:ext cx="101727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latin typeface="Times New Roman"/>
                <a:cs typeface="Times New Roman"/>
              </a:rPr>
              <a:t>三．编程题</a:t>
            </a:r>
          </a:p>
          <a:p>
            <a:pPr indent="127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宋体"/>
                <a:cs typeface="Times New Roman"/>
              </a:rPr>
              <a:t>1.</a:t>
            </a:r>
            <a:r>
              <a:rPr lang="zh-CN" altLang="zh-CN" kern="100" dirty="0">
                <a:latin typeface="Times New Roman"/>
                <a:cs typeface="Times New Roman"/>
              </a:rPr>
              <a:t>从键盘输入</a:t>
            </a:r>
            <a:r>
              <a:rPr lang="en-US" altLang="zh-CN" kern="100" dirty="0">
                <a:latin typeface="Times New Roman"/>
                <a:cs typeface="Times New Roman"/>
              </a:rPr>
              <a:t>n,</a:t>
            </a:r>
            <a:r>
              <a:rPr lang="zh-CN" altLang="zh-CN" kern="100" dirty="0">
                <a:latin typeface="Times New Roman"/>
                <a:cs typeface="Times New Roman"/>
              </a:rPr>
              <a:t>求</a:t>
            </a:r>
            <a:r>
              <a:rPr lang="en-US" altLang="zh-CN" kern="100" dirty="0">
                <a:latin typeface="Times New Roman"/>
                <a:cs typeface="Times New Roman"/>
              </a:rPr>
              <a:t>n</a:t>
            </a:r>
            <a:r>
              <a:rPr lang="zh-CN" altLang="zh-CN" kern="100" dirty="0">
                <a:latin typeface="Times New Roman"/>
                <a:cs typeface="Times New Roman"/>
              </a:rPr>
              <a:t>的阶乘</a:t>
            </a:r>
            <a:r>
              <a:rPr lang="en-US" altLang="zh-CN" kern="100" dirty="0">
                <a:latin typeface="Times New Roman"/>
                <a:cs typeface="Times New Roman"/>
              </a:rPr>
              <a:t>n!</a:t>
            </a:r>
            <a:r>
              <a:rPr lang="zh-CN" altLang="zh-CN" kern="100" dirty="0">
                <a:latin typeface="Times New Roman"/>
                <a:cs typeface="Times New Roman"/>
              </a:rPr>
              <a:t>（</a:t>
            </a:r>
            <a:r>
              <a:rPr lang="en-US" altLang="zh-CN" kern="100" dirty="0">
                <a:latin typeface="Times New Roman"/>
                <a:cs typeface="Times New Roman"/>
              </a:rPr>
              <a:t>1*2*…*n</a:t>
            </a:r>
            <a:r>
              <a:rPr lang="zh-CN" altLang="zh-CN" kern="100" dirty="0">
                <a:latin typeface="Times New Roman"/>
                <a:cs typeface="Times New Roman"/>
              </a:rPr>
              <a:t>）。</a:t>
            </a:r>
          </a:p>
          <a:p>
            <a:pPr indent="127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宋体"/>
                <a:cs typeface="Times New Roman"/>
              </a:rPr>
              <a:t>2.</a:t>
            </a:r>
            <a:r>
              <a:rPr lang="zh-CN" altLang="zh-CN" kern="100" dirty="0">
                <a:latin typeface="Times New Roman"/>
                <a:cs typeface="Times New Roman"/>
              </a:rPr>
              <a:t>写程序计算</a:t>
            </a:r>
            <a:r>
              <a:rPr lang="en-US" altLang="zh-CN" kern="100" dirty="0">
                <a:latin typeface="Times New Roman"/>
                <a:cs typeface="Times New Roman"/>
              </a:rPr>
              <a:t>s=1-3+5-7+</a:t>
            </a:r>
            <a:r>
              <a:rPr lang="zh-CN" altLang="zh-CN" kern="100" dirty="0">
                <a:latin typeface="Times New Roman"/>
                <a:cs typeface="Times New Roman"/>
              </a:rPr>
              <a:t>…</a:t>
            </a:r>
            <a:r>
              <a:rPr lang="en-US" altLang="zh-CN" kern="100" dirty="0">
                <a:latin typeface="Times New Roman"/>
                <a:cs typeface="Times New Roman"/>
              </a:rPr>
              <a:t>-99+101</a:t>
            </a:r>
            <a:r>
              <a:rPr lang="zh-CN" altLang="zh-CN" kern="100" dirty="0">
                <a:latin typeface="Times New Roman"/>
                <a:cs typeface="Times New Roman"/>
              </a:rPr>
              <a:t>。</a:t>
            </a:r>
          </a:p>
          <a:p>
            <a:pPr indent="127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宋体"/>
                <a:cs typeface="Times New Roman"/>
              </a:rPr>
              <a:t>3.</a:t>
            </a:r>
            <a:r>
              <a:rPr lang="zh-CN" altLang="zh-CN" kern="100" dirty="0">
                <a:latin typeface="Times New Roman"/>
                <a:cs typeface="Times New Roman"/>
              </a:rPr>
              <a:t>输出从</a:t>
            </a:r>
            <a:r>
              <a:rPr lang="en-US" altLang="zh-CN" kern="100" dirty="0">
                <a:latin typeface="Times New Roman"/>
                <a:cs typeface="Times New Roman"/>
              </a:rPr>
              <a:t>2021</a:t>
            </a:r>
            <a:r>
              <a:rPr lang="zh-CN" altLang="zh-CN" kern="100" dirty="0">
                <a:latin typeface="Times New Roman"/>
                <a:cs typeface="Times New Roman"/>
              </a:rPr>
              <a:t>年到</a:t>
            </a:r>
            <a:r>
              <a:rPr lang="en-US" altLang="zh-CN" kern="100" dirty="0">
                <a:latin typeface="Times New Roman"/>
                <a:cs typeface="Times New Roman"/>
              </a:rPr>
              <a:t>2050</a:t>
            </a:r>
            <a:r>
              <a:rPr lang="zh-CN" altLang="zh-CN" kern="100" dirty="0">
                <a:latin typeface="Times New Roman"/>
                <a:cs typeface="Times New Roman"/>
              </a:rPr>
              <a:t>年中的闰年及闰年个数。</a:t>
            </a:r>
          </a:p>
          <a:p>
            <a:pPr indent="127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宋体"/>
                <a:cs typeface="Times New Roman"/>
              </a:rPr>
              <a:t>4.</a:t>
            </a:r>
            <a:r>
              <a:rPr lang="zh-CN" altLang="zh-CN" kern="100" dirty="0">
                <a:latin typeface="Times New Roman"/>
                <a:cs typeface="Times New Roman"/>
              </a:rPr>
              <a:t>今年父亲</a:t>
            </a:r>
            <a:r>
              <a:rPr lang="en-US" altLang="zh-CN" kern="100" dirty="0">
                <a:latin typeface="Times New Roman"/>
                <a:cs typeface="Times New Roman"/>
              </a:rPr>
              <a:t>30</a:t>
            </a:r>
            <a:r>
              <a:rPr lang="zh-CN" altLang="zh-CN" kern="100" dirty="0">
                <a:latin typeface="Times New Roman"/>
                <a:cs typeface="Times New Roman"/>
              </a:rPr>
              <a:t>岁，儿子</a:t>
            </a:r>
            <a:r>
              <a:rPr lang="en-US" altLang="zh-CN" kern="100" dirty="0">
                <a:latin typeface="Times New Roman"/>
                <a:cs typeface="Times New Roman"/>
              </a:rPr>
              <a:t>6</a:t>
            </a:r>
            <a:r>
              <a:rPr lang="zh-CN" altLang="zh-CN" kern="100" dirty="0">
                <a:latin typeface="Times New Roman"/>
                <a:cs typeface="Times New Roman"/>
              </a:rPr>
              <a:t>岁，问多少年后父亲的年龄是儿子年龄的</a:t>
            </a:r>
            <a:r>
              <a:rPr lang="en-US" altLang="zh-CN" kern="100" dirty="0">
                <a:latin typeface="Times New Roman"/>
                <a:cs typeface="Times New Roman"/>
              </a:rPr>
              <a:t>2</a:t>
            </a:r>
            <a:r>
              <a:rPr lang="zh-CN" altLang="zh-CN" kern="100" dirty="0">
                <a:latin typeface="Times New Roman"/>
                <a:cs typeface="Times New Roman"/>
              </a:rPr>
              <a:t>倍？</a:t>
            </a:r>
          </a:p>
          <a:p>
            <a:pPr indent="127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宋体"/>
                <a:cs typeface="Times New Roman"/>
              </a:rPr>
              <a:t>5.</a:t>
            </a:r>
            <a:r>
              <a:rPr lang="zh-CN" altLang="zh-CN" kern="100" dirty="0">
                <a:latin typeface="Times New Roman"/>
                <a:cs typeface="Times New Roman"/>
              </a:rPr>
              <a:t>国王的小麦：相传古代印度国王舍罕要褒奖聪明能干的宰相达依尔（国际象棋的发明者），国王问他要什么？达依尔回答说：“国王只要在国际象棋的棋盘第</a:t>
            </a:r>
            <a:r>
              <a:rPr lang="en-US" altLang="zh-CN" kern="100" dirty="0">
                <a:latin typeface="Times New Roman"/>
                <a:cs typeface="Times New Roman"/>
              </a:rPr>
              <a:t>1</a:t>
            </a:r>
            <a:r>
              <a:rPr lang="zh-CN" altLang="zh-CN" kern="100" dirty="0">
                <a:latin typeface="Times New Roman"/>
                <a:cs typeface="Times New Roman"/>
              </a:rPr>
              <a:t>个格子中放</a:t>
            </a:r>
            <a:r>
              <a:rPr lang="en-US" altLang="zh-CN" kern="100" dirty="0">
                <a:latin typeface="Times New Roman"/>
                <a:cs typeface="Times New Roman"/>
              </a:rPr>
              <a:t>1</a:t>
            </a:r>
            <a:r>
              <a:rPr lang="zh-CN" altLang="zh-CN" kern="100" dirty="0">
                <a:latin typeface="Times New Roman"/>
                <a:cs typeface="Times New Roman"/>
              </a:rPr>
              <a:t>粒麦子，第</a:t>
            </a:r>
            <a:r>
              <a:rPr lang="en-US" altLang="zh-CN" kern="100" dirty="0">
                <a:latin typeface="Times New Roman"/>
                <a:cs typeface="Times New Roman"/>
              </a:rPr>
              <a:t>2</a:t>
            </a:r>
            <a:r>
              <a:rPr lang="zh-CN" altLang="zh-CN" kern="100" dirty="0">
                <a:latin typeface="Times New Roman"/>
                <a:cs typeface="Times New Roman"/>
              </a:rPr>
              <a:t>个格子中放</a:t>
            </a:r>
            <a:r>
              <a:rPr lang="en-US" altLang="zh-CN" kern="100" dirty="0">
                <a:latin typeface="Times New Roman"/>
                <a:cs typeface="Times New Roman"/>
              </a:rPr>
              <a:t>2</a:t>
            </a:r>
            <a:r>
              <a:rPr lang="zh-CN" altLang="zh-CN" kern="100" dirty="0">
                <a:latin typeface="Times New Roman"/>
                <a:cs typeface="Times New Roman"/>
              </a:rPr>
              <a:t>粒麦子，第</a:t>
            </a:r>
            <a:r>
              <a:rPr lang="en-US" altLang="zh-CN" kern="100" dirty="0">
                <a:latin typeface="Times New Roman"/>
                <a:cs typeface="Times New Roman"/>
              </a:rPr>
              <a:t>3</a:t>
            </a:r>
            <a:r>
              <a:rPr lang="zh-CN" altLang="zh-CN" kern="100" dirty="0">
                <a:latin typeface="Times New Roman"/>
                <a:cs typeface="Times New Roman"/>
              </a:rPr>
              <a:t>个格子中放</a:t>
            </a:r>
            <a:r>
              <a:rPr lang="en-US" altLang="zh-CN" kern="100" dirty="0">
                <a:latin typeface="Times New Roman"/>
                <a:cs typeface="Times New Roman"/>
              </a:rPr>
              <a:t>4</a:t>
            </a:r>
            <a:r>
              <a:rPr lang="zh-CN" altLang="zh-CN" kern="100" dirty="0">
                <a:latin typeface="Times New Roman"/>
                <a:cs typeface="Times New Roman"/>
              </a:rPr>
              <a:t>粒麦子，以后按此比例每一格加一倍，一直放到</a:t>
            </a:r>
            <a:r>
              <a:rPr lang="en-US" altLang="zh-CN" kern="100" dirty="0">
                <a:latin typeface="Times New Roman"/>
                <a:cs typeface="Times New Roman"/>
              </a:rPr>
              <a:t>64</a:t>
            </a:r>
            <a:r>
              <a:rPr lang="zh-CN" altLang="zh-CN" kern="100" dirty="0">
                <a:latin typeface="Times New Roman"/>
                <a:cs typeface="Times New Roman"/>
              </a:rPr>
              <a:t>格（国际象棋的棋盘是</a:t>
            </a:r>
            <a:r>
              <a:rPr lang="en-US" altLang="zh-CN" kern="100" dirty="0">
                <a:latin typeface="Times New Roman"/>
                <a:cs typeface="Times New Roman"/>
              </a:rPr>
              <a:t>8*8=64</a:t>
            </a:r>
            <a:r>
              <a:rPr lang="zh-CN" altLang="zh-CN" kern="100" dirty="0">
                <a:latin typeface="Times New Roman"/>
                <a:cs typeface="Times New Roman"/>
              </a:rPr>
              <a:t>格），我感恩不尽，其它什么都不要了。”国王想，这有多少？还不容易？于是让人扛来一袋小麦，但不到一会全用没了，再来一袋很快又用完了。结果全印度的粮食全部用完还不够。国王纳闷，怎样也算不清这笔账。请问国王需要拿出多少麦粒？</a:t>
            </a:r>
            <a:r>
              <a:rPr lang="en-US" altLang="zh-CN" kern="100" dirty="0">
                <a:latin typeface="Times New Roman"/>
                <a:cs typeface="Times New Roman"/>
              </a:rPr>
              <a:t>1m</a:t>
            </a:r>
            <a:r>
              <a:rPr lang="en-US" altLang="zh-CN" kern="100" baseline="30000" dirty="0">
                <a:latin typeface="Times New Roman"/>
                <a:cs typeface="Times New Roman"/>
              </a:rPr>
              <a:t>3</a:t>
            </a:r>
            <a:r>
              <a:rPr lang="zh-CN" altLang="zh-CN" kern="100" dirty="0">
                <a:latin typeface="Times New Roman"/>
                <a:cs typeface="Times New Roman"/>
              </a:rPr>
              <a:t>小麦约有</a:t>
            </a:r>
            <a:r>
              <a:rPr lang="en-US" altLang="zh-CN" kern="100" dirty="0">
                <a:latin typeface="Times New Roman"/>
                <a:cs typeface="Times New Roman"/>
              </a:rPr>
              <a:t>1.42*10</a:t>
            </a:r>
            <a:r>
              <a:rPr lang="en-US" altLang="zh-CN" kern="100" baseline="30000" dirty="0">
                <a:latin typeface="Times New Roman"/>
                <a:cs typeface="Times New Roman"/>
              </a:rPr>
              <a:t>8</a:t>
            </a:r>
            <a:r>
              <a:rPr lang="zh-CN" altLang="zh-CN" kern="100" dirty="0">
                <a:latin typeface="Times New Roman"/>
                <a:cs typeface="Times New Roman"/>
              </a:rPr>
              <a:t>粒</a:t>
            </a:r>
            <a:r>
              <a:rPr lang="en-US" altLang="zh-CN" kern="100" dirty="0">
                <a:latin typeface="Times New Roman"/>
                <a:cs typeface="Times New Roman"/>
              </a:rPr>
              <a:t>,</a:t>
            </a:r>
            <a:r>
              <a:rPr lang="zh-CN" altLang="zh-CN" kern="100" dirty="0">
                <a:latin typeface="Times New Roman"/>
                <a:cs typeface="Times New Roman"/>
              </a:rPr>
              <a:t>请计算小麦的体积大约有多少立方米？</a:t>
            </a:r>
          </a:p>
        </p:txBody>
      </p:sp>
    </p:spTree>
    <p:extLst>
      <p:ext uri="{BB962C8B-B14F-4D97-AF65-F5344CB8AC3E}">
        <p14:creationId xmlns="" xmlns:p14="http://schemas.microsoft.com/office/powerpoint/2010/main" val="11506055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70475" y="1097900"/>
            <a:ext cx="9668141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输出所有的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水仙花数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，所谓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水仙花数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是指一个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位数，其各位数字立方和等于该数本身。例如，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153=1</a:t>
            </a:r>
            <a:r>
              <a:rPr lang="en-US" altLang="zh-CN" kern="1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lang="en-US" altLang="zh-CN" kern="1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+3</a:t>
            </a:r>
            <a:r>
              <a:rPr lang="en-US" altLang="zh-CN" kern="1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，所以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153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是一水仙花数。</a:t>
            </a:r>
          </a:p>
          <a:p>
            <a:pPr indent="1270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我国古代的《张丘建算经》中有这样一道著名的百鸡问题：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公鸡每只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元，母鸡每只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元，小鸡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只一元。用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元买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只鸡，问公鸡、母鸡和小鸡各多少只？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270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输出以下菱形图案：</a:t>
            </a:r>
          </a:p>
          <a:p>
            <a:pPr indent="5334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*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66725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***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0005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*****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33375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*******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0005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*****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66725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***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334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*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06055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2767" y="1650995"/>
            <a:ext cx="9921667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9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每个苹果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元，第一天买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个苹果，从第二天起，每天买前一天的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倍，一直到苹果数量达到不超过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的最大值，编写程序求每天平均花多少钱？</a:t>
            </a:r>
          </a:p>
          <a:p>
            <a:pPr indent="2667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从键盘输入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名学生的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门课成绩，分别统计出每个学生的平均成绩，请编写程序。</a:t>
            </a:r>
          </a:p>
          <a:p>
            <a:r>
              <a:rPr lang="en-US" altLang="zh-CN" dirty="0">
                <a:latin typeface="Times New Roman" panose="02020603050405020304" pitchFamily="18" charset="0"/>
              </a:rPr>
              <a:t/>
            </a:r>
            <a:br>
              <a:rPr lang="en-US" altLang="zh-CN" dirty="0">
                <a:latin typeface="Times New Roman" panose="02020603050405020304" pitchFamily="18" charset="0"/>
              </a:rPr>
            </a:b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335531542"/>
      </p:ext>
    </p:extLst>
  </p:cSld>
  <p:clrMapOvr>
    <a:masterClrMapping/>
  </p:clrMapOvr>
  <p:transition spd="med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623392" y="1198786"/>
            <a:ext cx="492955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7200" b="1" spc="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谢谢观看！</a:t>
            </a:r>
            <a:endParaRPr lang="zh-CN" altLang="en-US" sz="7200" b="1" spc="2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5400" y="1135445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95400" y="2471122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13564" y="2399115"/>
            <a:ext cx="3927564" cy="425950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85958" y="4891937"/>
            <a:ext cx="1455212" cy="14684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227975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685800" y="1094483"/>
            <a:ext cx="10544175" cy="37394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1+2+3+…+100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分析：我们要利用循环来解决这个问题，就要将问题整理成能够重复执行的语句。设置求和变量为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，把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1+2+3+…+100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转换为：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s=0;  i=1;    /*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变量初始化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s+i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i=i+1;/*s=1, i =2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，实现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s=1*/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s+i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i=i+1;/*s=3, i=3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，实现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s=1+2*/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s+i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i=i+1;/*s=6, i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变为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，实现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s=1+2+3*/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s+i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i=i+1;/*s=s+100,i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变为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101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，实现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s=1+2+3+…+100*/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51808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903827" y="1614175"/>
            <a:ext cx="5830259" cy="36897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include&lt;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s=0, i=1;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while(i&lt;=100){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33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s+i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33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i++;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("sum=%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d,i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=%d\n",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s,i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55230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1180052" y="732979"/>
            <a:ext cx="10469460" cy="45207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4-3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读程序实现什么功能。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#include&lt;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main(){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000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a,i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000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scanf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("%</a:t>
            </a: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d",&amp;a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000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while(i&lt;a){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000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("*");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000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i++;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000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333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("\n");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04491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模板072.pptx"/>
</p:tagLst>
</file>

<file path=ppt/theme/theme1.xml><?xml version="1.0" encoding="utf-8"?>
<a:theme xmlns:a="http://schemas.openxmlformats.org/drawingml/2006/main" name="1_Office 主题">
  <a:themeElements>
    <a:clrScheme name="自定义 3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0070C0"/>
      </a:accent1>
      <a:accent2>
        <a:srgbClr val="00B0F0"/>
      </a:accent2>
      <a:accent3>
        <a:srgbClr val="297FD5"/>
      </a:accent3>
      <a:accent4>
        <a:srgbClr val="00B050"/>
      </a:accent4>
      <a:accent5>
        <a:srgbClr val="92D050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5495</Words>
  <Application>Microsoft Office PowerPoint</Application>
  <PresentationFormat>自定义</PresentationFormat>
  <Paragraphs>838</Paragraphs>
  <Slides>69</Slides>
  <Notes>60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70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模板072.pptx</dc:title>
  <dc:creator/>
  <cp:lastModifiedBy/>
  <cp:revision>1</cp:revision>
  <dcterms:created xsi:type="dcterms:W3CDTF">2016-11-27T09:16:09Z</dcterms:created>
  <dcterms:modified xsi:type="dcterms:W3CDTF">2021-09-26T01:49:07Z</dcterms:modified>
</cp:coreProperties>
</file>